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embeddedFontLst>
    <p:embeddedFont>
      <p:font typeface="Raleway"/>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aleway-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aleway-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aleway-italic.fntdata"/><Relationship Id="rId14" Type="http://schemas.openxmlformats.org/officeDocument/2006/relationships/slide" Target="slides/slide9.xml"/><Relationship Id="rId58" Type="http://schemas.openxmlformats.org/officeDocument/2006/relationships/font" Target="fonts/Raleway-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2fa1e0ab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2fa1e0ab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2fa1e0ab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42fa1e0ab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2fa1e0ab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2fa1e0ab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2fa1e0ab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42fa1e0ab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2fa1e0ab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2fa1e0ab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2fa1e0ab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2fa1e0ab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42fa1e0ab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42fa1e0ab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42fa1e0ab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42fa1e0ab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2fa1e0ab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42fa1e0ab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42fa1e0ab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42fa1e0ab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2fa1e0ab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2fa1e0ab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2fa1e0ab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2fa1e0ab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42fa1e0ab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42fa1e0ab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42fa1e0ab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42fa1e0ab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2fa1e0abc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42fa1e0ab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2fa1e0ab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42fa1e0a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2fa1e0ab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42fa1e0ab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2fa1e0ab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2fa1e0ab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43249e570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43249e57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43249e57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43249e57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3249e570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43249e570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2fa1e0ab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2fa1e0ab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43249e570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43249e570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3249e570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43249e570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43249e570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43249e570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3249e570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43249e570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3249e570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3249e570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43249e570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43249e570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43249e570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43249e570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3249e570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43249e570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3249e570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43249e570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43249e570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43249e570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2fa1e0ab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42fa1e0ab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43249e570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43249e570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3249e570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3249e570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3249e570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3249e570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43249e570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43249e570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43249e570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43249e570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43249e570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43249e570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3249e570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43249e570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3249e570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43249e570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3249e570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43249e570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43249e570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43249e570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2fa1e0ab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2fa1e0ab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43249e570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43249e570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43249e570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43249e570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2fa1e0ab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2fa1e0ab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2fa1e0ab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2fa1e0ab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2fa1e0ab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2fa1e0ab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2fa1e0ab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2fa1e0ab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cs"/>
              <a:t>Onemocnění nervového systému</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Mgr. Štěpánka Vybíralová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Nádory mozku</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meduloblastom - neinvazivní maligní rychle rostoucí mozkový nádor u dětí, vyskytuje se především v oblasti mozečku, v zadní jámě lební, metastazuje do CNS</a:t>
            </a:r>
            <a:endParaRPr/>
          </a:p>
          <a:p>
            <a:pPr indent="-342900" lvl="0" marL="457200" rtl="0" algn="l">
              <a:lnSpc>
                <a:spcPct val="150000"/>
              </a:lnSpc>
              <a:spcBef>
                <a:spcPts val="0"/>
              </a:spcBef>
              <a:spcAft>
                <a:spcPts val="0"/>
              </a:spcAft>
              <a:buSzPts val="1800"/>
              <a:buChar char="-"/>
            </a:pPr>
            <a:r>
              <a:rPr lang="cs"/>
              <a:t>astrocytom - nejčastější gliom (tvoří 50% všech nádorů mozku u dětí)</a:t>
            </a:r>
            <a:endParaRPr/>
          </a:p>
          <a:p>
            <a:pPr indent="-342900" lvl="0" marL="457200" rtl="0" algn="l">
              <a:lnSpc>
                <a:spcPct val="150000"/>
              </a:lnSpc>
              <a:spcBef>
                <a:spcPts val="0"/>
              </a:spcBef>
              <a:spcAft>
                <a:spcPts val="0"/>
              </a:spcAft>
              <a:buSzPts val="1800"/>
              <a:buChar char="-"/>
            </a:pPr>
            <a:r>
              <a:rPr lang="cs"/>
              <a:t>ependymom - neuroepiteliální nádor mozku, který se vyskytuje po celé délce nervové osy v komorovém prostoru. Nejčastěji vzniká mezi 1.–5. rokem života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cs"/>
              <a:t>Ošetřovatelský proces u dítěte s meningitidou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Meningitida</a:t>
            </a:r>
            <a:endParaRPr/>
          </a:p>
        </p:txBody>
      </p:sp>
      <p:sp>
        <p:nvSpPr>
          <p:cNvPr id="128" name="Google Shape;128;p24"/>
          <p:cNvSpPr txBox="1"/>
          <p:nvPr>
            <p:ph idx="1" type="body"/>
          </p:nvPr>
        </p:nvSpPr>
        <p:spPr>
          <a:xfrm>
            <a:off x="311700" y="1152475"/>
            <a:ext cx="8520600" cy="36933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akutní zánět mozkových plen</a:t>
            </a:r>
            <a:endParaRPr/>
          </a:p>
          <a:p>
            <a:pPr indent="-342900" lvl="0" marL="457200" rtl="0" algn="l">
              <a:lnSpc>
                <a:spcPct val="150000"/>
              </a:lnSpc>
              <a:spcBef>
                <a:spcPts val="0"/>
              </a:spcBef>
              <a:spcAft>
                <a:spcPts val="0"/>
              </a:spcAft>
              <a:buSzPts val="1800"/>
              <a:buChar char="-"/>
            </a:pPr>
            <a:r>
              <a:rPr lang="cs"/>
              <a:t>nejčastěji způsobena viry nebo bakteriemi, může se vyvinout jako komplikace jiného onemocnění nebo poranění hlavy</a:t>
            </a:r>
            <a:endParaRPr/>
          </a:p>
          <a:p>
            <a:pPr indent="-342900" lvl="0" marL="457200" rtl="0" algn="l">
              <a:lnSpc>
                <a:spcPct val="150000"/>
              </a:lnSpc>
              <a:spcBef>
                <a:spcPts val="0"/>
              </a:spcBef>
              <a:spcAft>
                <a:spcPts val="0"/>
              </a:spcAft>
              <a:buSzPts val="1800"/>
              <a:buChar char="-"/>
            </a:pPr>
            <a:r>
              <a:rPr lang="cs"/>
              <a:t>nástup nemoci je většinou náhlý, u virových meningitid pouze několik hodin, u bakteriálních 1-6 dní</a:t>
            </a:r>
            <a:endParaRPr/>
          </a:p>
          <a:p>
            <a:pPr indent="-342900" lvl="0" marL="457200" rtl="0" algn="l">
              <a:lnSpc>
                <a:spcPct val="150000"/>
              </a:lnSpc>
              <a:spcBef>
                <a:spcPts val="0"/>
              </a:spcBef>
              <a:spcAft>
                <a:spcPts val="0"/>
              </a:spcAft>
              <a:buSzPts val="1800"/>
              <a:buChar char="-"/>
            </a:pPr>
            <a:r>
              <a:rPr lang="cs"/>
              <a:t>provázena mnohými komplikacemi - </a:t>
            </a:r>
            <a:r>
              <a:rPr lang="cs"/>
              <a:t>nejzávažnější</a:t>
            </a:r>
            <a:r>
              <a:rPr lang="cs"/>
              <a:t> je smrt, dále otok mozku a míchy</a:t>
            </a:r>
            <a:endParaRPr/>
          </a:p>
          <a:p>
            <a:pPr indent="-342900" lvl="0" marL="457200" rtl="0" algn="l">
              <a:lnSpc>
                <a:spcPct val="150000"/>
              </a:lnSpc>
              <a:spcBef>
                <a:spcPts val="0"/>
              </a:spcBef>
              <a:spcAft>
                <a:spcPts val="0"/>
              </a:spcAft>
              <a:buSzPts val="1800"/>
              <a:buChar char="-"/>
            </a:pPr>
            <a:r>
              <a:rPr lang="cs"/>
              <a:t>zpravidla hospitalizace na infekčním oddělení, popř. bariérový režim na klasickém lůžkovém oddělení</a:t>
            </a:r>
            <a:endParaRPr/>
          </a:p>
          <a:p>
            <a:pPr indent="-342900" lvl="0" marL="457200" rtl="0" algn="l">
              <a:lnSpc>
                <a:spcPct val="150000"/>
              </a:lnSpc>
              <a:spcBef>
                <a:spcPts val="0"/>
              </a:spcBef>
              <a:spcAft>
                <a:spcPts val="0"/>
              </a:spcAft>
              <a:buSzPts val="1800"/>
              <a:buChar char="-"/>
            </a:pPr>
            <a:r>
              <a:rPr lang="cs"/>
              <a:t>prevence je možná formou aktivní imunizace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Dělení dle příčiny</a:t>
            </a:r>
            <a:endParaRPr/>
          </a:p>
        </p:txBody>
      </p:sp>
      <p:sp>
        <p:nvSpPr>
          <p:cNvPr id="134" name="Google Shape;134;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cs"/>
              <a:t>Bakteriální</a:t>
            </a:r>
            <a:r>
              <a:rPr b="1" lang="cs"/>
              <a:t> </a:t>
            </a:r>
            <a:endParaRPr b="1"/>
          </a:p>
          <a:p>
            <a:pPr indent="-317500" lvl="0" marL="457200" rtl="0" algn="l">
              <a:lnSpc>
                <a:spcPct val="150000"/>
              </a:lnSpc>
              <a:spcBef>
                <a:spcPts val="1200"/>
              </a:spcBef>
              <a:spcAft>
                <a:spcPts val="0"/>
              </a:spcAft>
              <a:buSzPts val="1400"/>
              <a:buChar char="-"/>
            </a:pPr>
            <a:r>
              <a:rPr lang="cs"/>
              <a:t>způsobené menigokoky, pneumokoky, </a:t>
            </a:r>
            <a:r>
              <a:rPr lang="cs"/>
              <a:t>Haemofilus</a:t>
            </a:r>
            <a:r>
              <a:rPr lang="cs"/>
              <a:t> influenzae typu B (vstupní bránu tvoří infekty dýchacích cest), streptokoky typu B, stafylokoky</a:t>
            </a:r>
            <a:endParaRPr/>
          </a:p>
        </p:txBody>
      </p:sp>
      <p:sp>
        <p:nvSpPr>
          <p:cNvPr id="135" name="Google Shape;135;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cs"/>
              <a:t>Virové</a:t>
            </a:r>
            <a:endParaRPr b="1"/>
          </a:p>
          <a:p>
            <a:pPr indent="-317500" lvl="0" marL="457200" rtl="0" algn="l">
              <a:lnSpc>
                <a:spcPct val="150000"/>
              </a:lnSpc>
              <a:spcBef>
                <a:spcPts val="1200"/>
              </a:spcBef>
              <a:spcAft>
                <a:spcPts val="0"/>
              </a:spcAft>
              <a:buSzPts val="1400"/>
              <a:buChar char="-"/>
            </a:pPr>
            <a:r>
              <a:rPr lang="cs"/>
              <a:t>vyskytuje se buď samostatně nebo jako komplikace některých dětských onemocnění (např. příušnice, spalničky, zarděnky, neštovice, dětská obrna)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Komplikace</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hydrocefalus</a:t>
            </a:r>
            <a:endParaRPr/>
          </a:p>
          <a:p>
            <a:pPr indent="-342900" lvl="0" marL="457200" rtl="0" algn="l">
              <a:lnSpc>
                <a:spcPct val="150000"/>
              </a:lnSpc>
              <a:spcBef>
                <a:spcPts val="0"/>
              </a:spcBef>
              <a:spcAft>
                <a:spcPts val="0"/>
              </a:spcAft>
              <a:buSzPts val="1800"/>
              <a:buChar char="-"/>
            </a:pPr>
            <a:r>
              <a:rPr lang="cs"/>
              <a:t>abscesy</a:t>
            </a:r>
            <a:endParaRPr/>
          </a:p>
          <a:p>
            <a:pPr indent="-342900" lvl="0" marL="457200" rtl="0" algn="l">
              <a:lnSpc>
                <a:spcPct val="150000"/>
              </a:lnSpc>
              <a:spcBef>
                <a:spcPts val="0"/>
              </a:spcBef>
              <a:spcAft>
                <a:spcPts val="0"/>
              </a:spcAft>
              <a:buSzPts val="1800"/>
              <a:buChar char="-"/>
            </a:pPr>
            <a:r>
              <a:rPr lang="cs"/>
              <a:t>subdurální empyém</a:t>
            </a:r>
            <a:endParaRPr/>
          </a:p>
          <a:p>
            <a:pPr indent="-342900" lvl="0" marL="457200" rtl="0" algn="l">
              <a:lnSpc>
                <a:spcPct val="150000"/>
              </a:lnSpc>
              <a:spcBef>
                <a:spcPts val="0"/>
              </a:spcBef>
              <a:spcAft>
                <a:spcPts val="0"/>
              </a:spcAft>
              <a:buSzPts val="1800"/>
              <a:buChar char="-"/>
            </a:pPr>
            <a:r>
              <a:rPr lang="cs"/>
              <a:t>psychomotorická</a:t>
            </a:r>
            <a:r>
              <a:rPr lang="cs"/>
              <a:t> </a:t>
            </a:r>
            <a:r>
              <a:rPr lang="cs"/>
              <a:t>retardace</a:t>
            </a:r>
            <a:r>
              <a:rPr lang="cs"/>
              <a:t> - zpomalení pohybových projevů</a:t>
            </a:r>
            <a:endParaRPr/>
          </a:p>
          <a:p>
            <a:pPr indent="-342900" lvl="0" marL="457200" rtl="0" algn="l">
              <a:lnSpc>
                <a:spcPct val="150000"/>
              </a:lnSpc>
              <a:spcBef>
                <a:spcPts val="0"/>
              </a:spcBef>
              <a:spcAft>
                <a:spcPts val="0"/>
              </a:spcAft>
              <a:buSzPts val="1800"/>
              <a:buChar char="-"/>
            </a:pPr>
            <a:r>
              <a:rPr lang="cs"/>
              <a:t>mentální postižení</a:t>
            </a:r>
            <a:endParaRPr/>
          </a:p>
          <a:p>
            <a:pPr indent="-342900" lvl="0" marL="457200" rtl="0" algn="l">
              <a:lnSpc>
                <a:spcPct val="150000"/>
              </a:lnSpc>
              <a:spcBef>
                <a:spcPts val="0"/>
              </a:spcBef>
              <a:spcAft>
                <a:spcPts val="0"/>
              </a:spcAft>
              <a:buSzPts val="1800"/>
              <a:buChar char="-"/>
            </a:pPr>
            <a:r>
              <a:rPr lang="cs"/>
              <a:t>záchvatovité onemocnění </a:t>
            </a:r>
            <a:endParaRPr/>
          </a:p>
          <a:p>
            <a:pPr indent="-342900" lvl="0" marL="457200" rtl="0" algn="l">
              <a:lnSpc>
                <a:spcPct val="150000"/>
              </a:lnSpc>
              <a:spcBef>
                <a:spcPts val="0"/>
              </a:spcBef>
              <a:spcAft>
                <a:spcPts val="0"/>
              </a:spcAft>
              <a:buSzPts val="1800"/>
              <a:buChar char="-"/>
            </a:pPr>
            <a:r>
              <a:rPr lang="cs"/>
              <a:t>poruchy smyslů - čich, chuť</a:t>
            </a:r>
            <a:endParaRPr/>
          </a:p>
          <a:p>
            <a:pPr indent="-342900" lvl="0" marL="457200" rtl="0" algn="l">
              <a:lnSpc>
                <a:spcPct val="150000"/>
              </a:lnSpc>
              <a:spcBef>
                <a:spcPts val="0"/>
              </a:spcBef>
              <a:spcAft>
                <a:spcPts val="0"/>
              </a:spcAft>
              <a:buSzPts val="1800"/>
              <a:buChar char="-"/>
            </a:pPr>
            <a:r>
              <a:rPr lang="cs"/>
              <a:t>poruchy hybnosti - parézy a další</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Příčiny</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záněty středního ucha nebo zánět výběžku kosti spánkové</a:t>
            </a:r>
            <a:endParaRPr/>
          </a:p>
          <a:p>
            <a:pPr indent="-342900" lvl="0" marL="457200" rtl="0" algn="l">
              <a:lnSpc>
                <a:spcPct val="150000"/>
              </a:lnSpc>
              <a:spcBef>
                <a:spcPts val="0"/>
              </a:spcBef>
              <a:spcAft>
                <a:spcPts val="0"/>
              </a:spcAft>
              <a:buSzPts val="1800"/>
              <a:buChar char="-"/>
            </a:pPr>
            <a:r>
              <a:rPr lang="cs"/>
              <a:t>záněty obličejových dutin (u starších dětí), infekty DC</a:t>
            </a:r>
            <a:endParaRPr/>
          </a:p>
          <a:p>
            <a:pPr indent="-342900" lvl="0" marL="457200" rtl="0" algn="l">
              <a:lnSpc>
                <a:spcPct val="150000"/>
              </a:lnSpc>
              <a:spcBef>
                <a:spcPts val="0"/>
              </a:spcBef>
              <a:spcAft>
                <a:spcPts val="0"/>
              </a:spcAft>
              <a:buSzPts val="1800"/>
              <a:buChar char="-"/>
            </a:pPr>
            <a:r>
              <a:rPr lang="cs"/>
              <a:t>vrozené nebo získané defekty imunity</a:t>
            </a:r>
            <a:endParaRPr/>
          </a:p>
          <a:p>
            <a:pPr indent="-342900" lvl="0" marL="457200" rtl="0" algn="l">
              <a:lnSpc>
                <a:spcPct val="150000"/>
              </a:lnSpc>
              <a:spcBef>
                <a:spcPts val="0"/>
              </a:spcBef>
              <a:spcAft>
                <a:spcPts val="0"/>
              </a:spcAft>
              <a:buSzPts val="1800"/>
              <a:buChar char="-"/>
            </a:pPr>
            <a:r>
              <a:rPr lang="cs"/>
              <a:t>traumata hlavy </a:t>
            </a:r>
            <a:endParaRPr/>
          </a:p>
          <a:p>
            <a:pPr indent="-342900" lvl="0" marL="457200" rtl="0" algn="l">
              <a:lnSpc>
                <a:spcPct val="150000"/>
              </a:lnSpc>
              <a:spcBef>
                <a:spcPts val="0"/>
              </a:spcBef>
              <a:spcAft>
                <a:spcPts val="0"/>
              </a:spcAft>
              <a:buSzPts val="1800"/>
              <a:buChar char="-"/>
            </a:pPr>
            <a:r>
              <a:rPr lang="cs"/>
              <a:t>komplikace neurochirurgických operací</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Příznaky</a:t>
            </a:r>
            <a:endParaRPr/>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čím je dítě mladší - tím nespecifičtější příznaky má</a:t>
            </a:r>
            <a:endParaRPr/>
          </a:p>
          <a:p>
            <a:pPr indent="-342900" lvl="0" marL="457200" rtl="0" algn="l">
              <a:lnSpc>
                <a:spcPct val="150000"/>
              </a:lnSpc>
              <a:spcBef>
                <a:spcPts val="0"/>
              </a:spcBef>
              <a:spcAft>
                <a:spcPts val="0"/>
              </a:spcAft>
              <a:buSzPts val="1800"/>
              <a:buChar char="-"/>
            </a:pPr>
            <a:r>
              <a:rPr lang="cs"/>
              <a:t>novorozenci - příznaky sepse, nejnápadnější symptom - porucha dýchání</a:t>
            </a:r>
            <a:endParaRPr/>
          </a:p>
          <a:p>
            <a:pPr indent="-342900" lvl="0" marL="457200" rtl="0" algn="l">
              <a:lnSpc>
                <a:spcPct val="150000"/>
              </a:lnSpc>
              <a:spcBef>
                <a:spcPts val="0"/>
              </a:spcBef>
              <a:spcAft>
                <a:spcPts val="0"/>
              </a:spcAft>
              <a:buSzPts val="1800"/>
              <a:buChar char="-"/>
            </a:pPr>
            <a:r>
              <a:rPr lang="cs"/>
              <a:t>kojenci - dráždivost, někdy naopak výrazná spavost, nechutenství, horečka, zvracení, změna postavení končetin, tuhost šíje při předklonu hlavičky, vyklenutá velká fontanela</a:t>
            </a:r>
            <a:endParaRPr/>
          </a:p>
          <a:p>
            <a:pPr indent="-342900" lvl="0" marL="457200" rtl="0" algn="l">
              <a:lnSpc>
                <a:spcPct val="150000"/>
              </a:lnSpc>
              <a:spcBef>
                <a:spcPts val="0"/>
              </a:spcBef>
              <a:spcAft>
                <a:spcPts val="0"/>
              </a:spcAft>
              <a:buSzPts val="1800"/>
              <a:buChar char="-"/>
            </a:pPr>
            <a:r>
              <a:rPr lang="cs"/>
              <a:t>větší děti - meningeální příznaky - zvýšené svalové napětí (zvláště šíjové svalstvo), silné bolesti hlavy, horečka nad 39 C, velká únava, zvracení, citlivost na dotek, světloplachost, střídavé dezorientace, při zhoršeném stavu až poruchy vědomí (somnolence až koma a křeče)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Vyšetřovací metody</a:t>
            </a:r>
            <a:endParaRPr/>
          </a:p>
        </p:txBody>
      </p:sp>
      <p:sp>
        <p:nvSpPr>
          <p:cNvPr id="159" name="Google Shape;15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lang="cs"/>
              <a:t>anamnéza (délka trvání obtíží, úrazy hlavy, neurochirurgické operace, onemocnění středouší, vedlejších nosních dutin,..)</a:t>
            </a:r>
            <a:endParaRPr/>
          </a:p>
          <a:p>
            <a:pPr indent="-334327" lvl="0" marL="457200" rtl="0" algn="l">
              <a:lnSpc>
                <a:spcPct val="150000"/>
              </a:lnSpc>
              <a:spcBef>
                <a:spcPts val="0"/>
              </a:spcBef>
              <a:spcAft>
                <a:spcPts val="0"/>
              </a:spcAft>
              <a:buSzPct val="100000"/>
              <a:buChar char="-"/>
            </a:pPr>
            <a:r>
              <a:rPr lang="cs"/>
              <a:t>fyzikální vyš. - pohled, pohmat, poslech</a:t>
            </a:r>
            <a:endParaRPr/>
          </a:p>
          <a:p>
            <a:pPr indent="-334327" lvl="0" marL="457200" rtl="0" algn="l">
              <a:lnSpc>
                <a:spcPct val="150000"/>
              </a:lnSpc>
              <a:spcBef>
                <a:spcPts val="0"/>
              </a:spcBef>
              <a:spcAft>
                <a:spcPts val="0"/>
              </a:spcAft>
              <a:buSzPct val="100000"/>
              <a:buChar char="-"/>
            </a:pPr>
            <a:r>
              <a:rPr lang="cs"/>
              <a:t>klinické příznaky</a:t>
            </a:r>
            <a:endParaRPr/>
          </a:p>
          <a:p>
            <a:pPr indent="-334327" lvl="0" marL="457200" rtl="0" algn="l">
              <a:lnSpc>
                <a:spcPct val="150000"/>
              </a:lnSpc>
              <a:spcBef>
                <a:spcPts val="0"/>
              </a:spcBef>
              <a:spcAft>
                <a:spcPts val="0"/>
              </a:spcAft>
              <a:buSzPct val="100000"/>
              <a:buChar char="-"/>
            </a:pPr>
            <a:r>
              <a:rPr lang="cs"/>
              <a:t>měření FF</a:t>
            </a:r>
            <a:endParaRPr/>
          </a:p>
          <a:p>
            <a:pPr indent="-334327" lvl="0" marL="457200" rtl="0" algn="l">
              <a:lnSpc>
                <a:spcPct val="150000"/>
              </a:lnSpc>
              <a:spcBef>
                <a:spcPts val="0"/>
              </a:spcBef>
              <a:spcAft>
                <a:spcPts val="0"/>
              </a:spcAft>
              <a:buSzPct val="100000"/>
              <a:buChar char="-"/>
            </a:pPr>
            <a:r>
              <a:rPr lang="cs"/>
              <a:t>neurologické vyšetření</a:t>
            </a:r>
            <a:endParaRPr/>
          </a:p>
          <a:p>
            <a:pPr indent="-334327" lvl="0" marL="457200" rtl="0" algn="l">
              <a:lnSpc>
                <a:spcPct val="150000"/>
              </a:lnSpc>
              <a:spcBef>
                <a:spcPts val="0"/>
              </a:spcBef>
              <a:spcAft>
                <a:spcPts val="0"/>
              </a:spcAft>
              <a:buSzPct val="100000"/>
              <a:buChar char="-"/>
            </a:pPr>
            <a:r>
              <a:rPr lang="cs"/>
              <a:t>lumbální punkce - při každém podezření na zánětlivé onemocnění CNS a mozkových plen - potvrdí dg., vyš. likvoru - cytologie, bakteriologie, mikrobiologie</a:t>
            </a:r>
            <a:endParaRPr/>
          </a:p>
          <a:p>
            <a:pPr indent="-334327" lvl="0" marL="457200" rtl="0" algn="l">
              <a:lnSpc>
                <a:spcPct val="150000"/>
              </a:lnSpc>
              <a:spcBef>
                <a:spcPts val="0"/>
              </a:spcBef>
              <a:spcAft>
                <a:spcPts val="0"/>
              </a:spcAft>
              <a:buSzPct val="100000"/>
              <a:buChar char="-"/>
            </a:pPr>
            <a:r>
              <a:rPr lang="cs"/>
              <a:t>vyš. moči - biochemické, mikrobiologické</a:t>
            </a:r>
            <a:endParaRPr/>
          </a:p>
          <a:p>
            <a:pPr indent="-334327" lvl="0" marL="457200" rtl="0" algn="l">
              <a:lnSpc>
                <a:spcPct val="150000"/>
              </a:lnSpc>
              <a:spcBef>
                <a:spcPts val="0"/>
              </a:spcBef>
              <a:spcAft>
                <a:spcPts val="0"/>
              </a:spcAft>
              <a:buSzPct val="100000"/>
              <a:buChar char="-"/>
            </a:pPr>
            <a:r>
              <a:rPr lang="cs"/>
              <a:t>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Neurologické vyšetření</a:t>
            </a:r>
            <a:endParaRPr/>
          </a:p>
        </p:txBody>
      </p:sp>
      <p:sp>
        <p:nvSpPr>
          <p:cNvPr id="165" name="Google Shape;165;p30"/>
          <p:cNvSpPr txBox="1"/>
          <p:nvPr>
            <p:ph idx="1" type="body"/>
          </p:nvPr>
        </p:nvSpPr>
        <p:spPr>
          <a:xfrm>
            <a:off x="311700" y="1152475"/>
            <a:ext cx="8520600" cy="37395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lang="cs"/>
              <a:t>u </a:t>
            </a:r>
            <a:r>
              <a:rPr lang="cs"/>
              <a:t>novorozenců</a:t>
            </a:r>
            <a:r>
              <a:rPr lang="cs"/>
              <a:t> a kojenců celá řada zvláštností - nezralý mozek vyvolává reakce, které jsou odlišné, některé nejsou v pozdějším věku přítomny vůbec</a:t>
            </a:r>
            <a:endParaRPr/>
          </a:p>
          <a:p>
            <a:pPr indent="-334327" lvl="0" marL="457200" rtl="0" algn="l">
              <a:lnSpc>
                <a:spcPct val="150000"/>
              </a:lnSpc>
              <a:spcBef>
                <a:spcPts val="0"/>
              </a:spcBef>
              <a:spcAft>
                <a:spcPts val="0"/>
              </a:spcAft>
              <a:buSzPct val="100000"/>
              <a:buChar char="-"/>
            </a:pPr>
            <a:r>
              <a:rPr lang="cs"/>
              <a:t>objektivní nález se mění dle bdělosti dítěte, stupni sytosti, teplotě prostředí, aj.</a:t>
            </a:r>
            <a:endParaRPr/>
          </a:p>
          <a:p>
            <a:pPr indent="-334327" lvl="0" marL="457200" rtl="0" algn="l">
              <a:lnSpc>
                <a:spcPct val="150000"/>
              </a:lnSpc>
              <a:spcBef>
                <a:spcPts val="0"/>
              </a:spcBef>
              <a:spcAft>
                <a:spcPts val="0"/>
              </a:spcAft>
              <a:buSzPct val="100000"/>
              <a:buChar char="-"/>
            </a:pPr>
            <a:r>
              <a:rPr lang="cs"/>
              <a:t>při podezření na postižení nervového systému jsou důležitá opakovaná vyšetření</a:t>
            </a:r>
            <a:endParaRPr/>
          </a:p>
          <a:p>
            <a:pPr indent="-334327" lvl="0" marL="457200" rtl="0" algn="l">
              <a:lnSpc>
                <a:spcPct val="150000"/>
              </a:lnSpc>
              <a:spcBef>
                <a:spcPts val="0"/>
              </a:spcBef>
              <a:spcAft>
                <a:spcPts val="0"/>
              </a:spcAft>
              <a:buSzPct val="100000"/>
              <a:buChar char="-"/>
            </a:pPr>
            <a:r>
              <a:rPr lang="cs"/>
              <a:t>všímáme si celkového vzhledu, stavu výživy, kontaktu s okolím, stupně bdělosti</a:t>
            </a:r>
            <a:endParaRPr/>
          </a:p>
          <a:p>
            <a:pPr indent="-334327" lvl="0" marL="457200" rtl="0" algn="l">
              <a:lnSpc>
                <a:spcPct val="150000"/>
              </a:lnSpc>
              <a:spcBef>
                <a:spcPts val="0"/>
              </a:spcBef>
              <a:spcAft>
                <a:spcPts val="0"/>
              </a:spcAft>
              <a:buSzPct val="100000"/>
              <a:buChar char="-"/>
            </a:pPr>
            <a:r>
              <a:rPr lang="cs"/>
              <a:t>hodnotíme velikost a úroveň velké fontanely, měříme </a:t>
            </a:r>
            <a:r>
              <a:rPr lang="cs"/>
              <a:t>obvod</a:t>
            </a:r>
            <a:r>
              <a:rPr lang="cs"/>
              <a:t> hlavičky</a:t>
            </a:r>
            <a:endParaRPr/>
          </a:p>
          <a:p>
            <a:pPr indent="-334327" lvl="0" marL="457200" rtl="0" algn="l">
              <a:lnSpc>
                <a:spcPct val="150000"/>
              </a:lnSpc>
              <a:spcBef>
                <a:spcPts val="0"/>
              </a:spcBef>
              <a:spcAft>
                <a:spcPts val="0"/>
              </a:spcAft>
              <a:buSzPct val="100000"/>
              <a:buChar char="-"/>
            </a:pPr>
            <a:r>
              <a:rPr lang="cs"/>
              <a:t>sledujeme motoriku, hodnotíme postavení a hybnost obou očí, hybnost tvářového svalstva při pláči a smíchu, polykání, žvýkání</a:t>
            </a:r>
            <a:endParaRPr/>
          </a:p>
          <a:p>
            <a:pPr indent="-334327" lvl="0" marL="457200" rtl="0" algn="l">
              <a:lnSpc>
                <a:spcPct val="150000"/>
              </a:lnSpc>
              <a:spcBef>
                <a:spcPts val="0"/>
              </a:spcBef>
              <a:spcAft>
                <a:spcPts val="0"/>
              </a:spcAft>
              <a:buSzPct val="100000"/>
              <a:buChar char="-"/>
            </a:pPr>
            <a:r>
              <a:rPr lang="cs"/>
              <a:t>vyšetření fyziologických reflexů a stav zornic</a:t>
            </a:r>
            <a:endParaRPr/>
          </a:p>
          <a:p>
            <a:pPr indent="-334327" lvl="0" marL="457200" rtl="0" algn="l">
              <a:lnSpc>
                <a:spcPct val="150000"/>
              </a:lnSpc>
              <a:spcBef>
                <a:spcPts val="0"/>
              </a:spcBef>
              <a:spcAft>
                <a:spcPts val="0"/>
              </a:spcAft>
              <a:buSzPct val="100000"/>
              <a:buChar char="-"/>
            </a:pPr>
            <a:r>
              <a:rPr lang="cs"/>
              <a:t>hodnotíme postavení končetin a trupu v klidu a souměrnost při aktivních pohybech</a:t>
            </a:r>
            <a:endParaRPr/>
          </a:p>
          <a:p>
            <a:pPr indent="-334327" lvl="0" marL="457200" rtl="0" algn="l">
              <a:lnSpc>
                <a:spcPct val="150000"/>
              </a:lnSpc>
              <a:spcBef>
                <a:spcPts val="0"/>
              </a:spcBef>
              <a:spcAft>
                <a:spcPts val="0"/>
              </a:spcAft>
              <a:buSzPct val="100000"/>
              <a:buChar char="-"/>
            </a:pPr>
            <a:r>
              <a:rPr lang="cs"/>
              <a:t>pohmatem zjišťujeme svalové napětí a stav výživy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Léčba</a:t>
            </a:r>
            <a:endParaRPr/>
          </a:p>
        </p:txBody>
      </p:sp>
      <p:sp>
        <p:nvSpPr>
          <p:cNvPr id="171" name="Google Shape;17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přísný klid na lůžku</a:t>
            </a:r>
            <a:endParaRPr/>
          </a:p>
          <a:p>
            <a:pPr indent="-342900" lvl="0" marL="457200" rtl="0" algn="l">
              <a:lnSpc>
                <a:spcPct val="150000"/>
              </a:lnSpc>
              <a:spcBef>
                <a:spcPts val="0"/>
              </a:spcBef>
              <a:spcAft>
                <a:spcPts val="0"/>
              </a:spcAft>
              <a:buSzPts val="1800"/>
              <a:buChar char="-"/>
            </a:pPr>
            <a:r>
              <a:rPr lang="cs"/>
              <a:t>antibiotika dle citlivosti</a:t>
            </a:r>
            <a:endParaRPr/>
          </a:p>
          <a:p>
            <a:pPr indent="-342900" lvl="0" marL="457200" rtl="0" algn="l">
              <a:lnSpc>
                <a:spcPct val="150000"/>
              </a:lnSpc>
              <a:spcBef>
                <a:spcPts val="0"/>
              </a:spcBef>
              <a:spcAft>
                <a:spcPts val="0"/>
              </a:spcAft>
              <a:buSzPts val="1800"/>
              <a:buChar char="-"/>
            </a:pPr>
            <a:r>
              <a:rPr lang="cs"/>
              <a:t>udržení rovnováhy tekutin a elektrolytů</a:t>
            </a:r>
            <a:endParaRPr/>
          </a:p>
          <a:p>
            <a:pPr indent="-342900" lvl="0" marL="457200" rtl="0" algn="l">
              <a:lnSpc>
                <a:spcPct val="150000"/>
              </a:lnSpc>
              <a:spcBef>
                <a:spcPts val="0"/>
              </a:spcBef>
              <a:spcAft>
                <a:spcPts val="0"/>
              </a:spcAft>
              <a:buSzPts val="1800"/>
              <a:buChar char="-"/>
            </a:pPr>
            <a:r>
              <a:rPr lang="cs"/>
              <a:t>sedativa</a:t>
            </a:r>
            <a:endParaRPr/>
          </a:p>
          <a:p>
            <a:pPr indent="-342900" lvl="0" marL="457200" rtl="0" algn="l">
              <a:lnSpc>
                <a:spcPct val="150000"/>
              </a:lnSpc>
              <a:spcBef>
                <a:spcPts val="0"/>
              </a:spcBef>
              <a:spcAft>
                <a:spcPts val="0"/>
              </a:spcAft>
              <a:buSzPts val="1800"/>
              <a:buChar char="-"/>
            </a:pPr>
            <a:r>
              <a:rPr lang="cs"/>
              <a:t>antikonvulziva při křečích</a:t>
            </a:r>
            <a:endParaRPr/>
          </a:p>
          <a:p>
            <a:pPr indent="-342900" lvl="0" marL="457200" rtl="0" algn="l">
              <a:lnSpc>
                <a:spcPct val="150000"/>
              </a:lnSpc>
              <a:spcBef>
                <a:spcPts val="0"/>
              </a:spcBef>
              <a:spcAft>
                <a:spcPts val="0"/>
              </a:spcAft>
              <a:buSzPts val="1800"/>
              <a:buChar char="-"/>
            </a:pPr>
            <a:r>
              <a:rPr lang="cs"/>
              <a:t>analgetika</a:t>
            </a:r>
            <a:endParaRPr/>
          </a:p>
          <a:p>
            <a:pPr indent="-342900" lvl="0" marL="457200" rtl="0" algn="l">
              <a:lnSpc>
                <a:spcPct val="150000"/>
              </a:lnSpc>
              <a:spcBef>
                <a:spcPts val="0"/>
              </a:spcBef>
              <a:spcAft>
                <a:spcPts val="0"/>
              </a:spcAft>
              <a:buSzPts val="1800"/>
              <a:buChar char="-"/>
            </a:pPr>
            <a:r>
              <a:rPr lang="cs"/>
              <a:t>léčba edému mozku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cs"/>
              <a:t>Přehled chorob CNS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Ošetřovatelská péče</a:t>
            </a:r>
            <a:endParaRPr/>
          </a:p>
        </p:txBody>
      </p:sp>
      <p:sp>
        <p:nvSpPr>
          <p:cNvPr id="177" name="Google Shape;17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sledujeme - stav vědomí, nauzeu, zvracení, záškuby, křeče, citlivost na světlo, postavení očních bulbů a zornic</a:t>
            </a:r>
            <a:endParaRPr/>
          </a:p>
          <a:p>
            <a:pPr indent="-342900" lvl="0" marL="457200" rtl="0" algn="l">
              <a:lnSpc>
                <a:spcPct val="150000"/>
              </a:lnSpc>
              <a:spcBef>
                <a:spcPts val="0"/>
              </a:spcBef>
              <a:spcAft>
                <a:spcPts val="0"/>
              </a:spcAft>
              <a:buSzPts val="1800"/>
              <a:buChar char="-"/>
            </a:pPr>
            <a:r>
              <a:rPr lang="cs"/>
              <a:t>častá výměna prádla při zvýšeném pocení, pomůcky při zvracení</a:t>
            </a:r>
            <a:endParaRPr/>
          </a:p>
          <a:p>
            <a:pPr indent="-342900" lvl="0" marL="457200" rtl="0" algn="l">
              <a:lnSpc>
                <a:spcPct val="150000"/>
              </a:lnSpc>
              <a:spcBef>
                <a:spcPts val="0"/>
              </a:spcBef>
              <a:spcAft>
                <a:spcPts val="0"/>
              </a:spcAft>
              <a:buSzPts val="1800"/>
              <a:buChar char="-"/>
            </a:pPr>
            <a:r>
              <a:rPr lang="cs"/>
              <a:t>nic per os - z důvodu zvracení, přítomnosti křečí a somnolence</a:t>
            </a:r>
            <a:endParaRPr/>
          </a:p>
          <a:p>
            <a:pPr indent="-342900" lvl="0" marL="457200" rtl="0" algn="l">
              <a:lnSpc>
                <a:spcPct val="150000"/>
              </a:lnSpc>
              <a:spcBef>
                <a:spcPts val="0"/>
              </a:spcBef>
              <a:spcAft>
                <a:spcPts val="0"/>
              </a:spcAft>
              <a:buSzPts val="1800"/>
              <a:buChar char="-"/>
            </a:pPr>
            <a:r>
              <a:rPr lang="cs"/>
              <a:t>rehabilitace dle stavu</a:t>
            </a:r>
            <a:endParaRPr/>
          </a:p>
          <a:p>
            <a:pPr indent="-342900" lvl="0" marL="457200" rtl="0" algn="l">
              <a:lnSpc>
                <a:spcPct val="150000"/>
              </a:lnSpc>
              <a:spcBef>
                <a:spcPts val="0"/>
              </a:spcBef>
              <a:spcAft>
                <a:spcPts val="0"/>
              </a:spcAft>
              <a:buSzPts val="1800"/>
              <a:buChar char="-"/>
            </a:pPr>
            <a:r>
              <a:rPr lang="cs"/>
              <a:t>pokud to stav dovolí - hospitalizace s matkou (nutnost edukace)</a:t>
            </a:r>
            <a:endParaRPr/>
          </a:p>
          <a:p>
            <a:pPr indent="-342900" lvl="0" marL="457200" rtl="0" algn="l">
              <a:lnSpc>
                <a:spcPct val="150000"/>
              </a:lnSpc>
              <a:spcBef>
                <a:spcPts val="0"/>
              </a:spcBef>
              <a:spcAft>
                <a:spcPts val="0"/>
              </a:spcAft>
              <a:buSzPts val="1800"/>
              <a:buChar char="-"/>
            </a:pPr>
            <a:r>
              <a:rPr lang="cs"/>
              <a:t>před propuštěním do domácí péče edukace matky i dítěte, kontroly u neurologa, rehabilitace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cs"/>
              <a:t>Ošetřovatelský proces u dítěte s epilepsií</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Epilepsie </a:t>
            </a:r>
            <a:endParaRPr/>
          </a:p>
        </p:txBody>
      </p:sp>
      <p:sp>
        <p:nvSpPr>
          <p:cNvPr id="188" name="Google Shape;188;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chronické</a:t>
            </a:r>
            <a:r>
              <a:rPr lang="cs"/>
              <a:t> onemocnění charakterizované opakovanými náhle vzniklými záchvaty, při nichž dochází ke stereotypním poruchám vědomí, chování, motorických funkcí, senzitivních a smyslových funkcí</a:t>
            </a:r>
            <a:endParaRPr/>
          </a:p>
          <a:p>
            <a:pPr indent="-342900" lvl="0" marL="457200" rtl="0" algn="l">
              <a:lnSpc>
                <a:spcPct val="150000"/>
              </a:lnSpc>
              <a:spcBef>
                <a:spcPts val="0"/>
              </a:spcBef>
              <a:spcAft>
                <a:spcPts val="0"/>
              </a:spcAft>
              <a:buSzPts val="1800"/>
              <a:buChar char="-"/>
            </a:pPr>
            <a:r>
              <a:rPr lang="cs"/>
              <a:t>nejčastější urgentní neurologický stav a jeden z nejčastějších důvodů transportu dítěte do nemocnice </a:t>
            </a:r>
            <a:endParaRPr/>
          </a:p>
          <a:p>
            <a:pPr indent="-342900" lvl="0" marL="457200" rtl="0" algn="l">
              <a:lnSpc>
                <a:spcPct val="150000"/>
              </a:lnSpc>
              <a:spcBef>
                <a:spcPts val="0"/>
              </a:spcBef>
              <a:spcAft>
                <a:spcPts val="0"/>
              </a:spcAft>
              <a:buSzPts val="1800"/>
              <a:buChar char="-"/>
            </a:pPr>
            <a:r>
              <a:rPr lang="cs"/>
              <a:t>50% pacientů s epilepsií je mladší 16 let</a:t>
            </a:r>
            <a:endParaRPr/>
          </a:p>
          <a:p>
            <a:pPr indent="-342900" lvl="0" marL="457200" rtl="0" algn="l">
              <a:lnSpc>
                <a:spcPct val="150000"/>
              </a:lnSpc>
              <a:spcBef>
                <a:spcPts val="0"/>
              </a:spcBef>
              <a:spcAft>
                <a:spcPts val="0"/>
              </a:spcAft>
              <a:buSzPts val="1800"/>
              <a:buChar char="-"/>
            </a:pPr>
            <a:r>
              <a:rPr lang="cs"/>
              <a:t>podmínkou vzniku záchvatu je výskyt tzv. epileptického ohniska - abnormální elektrická aktivita mozkové neuronální sítě</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Stavy bez poruch vědomí</a:t>
            </a:r>
            <a:endParaRPr/>
          </a:p>
        </p:txBody>
      </p:sp>
      <p:sp>
        <p:nvSpPr>
          <p:cNvPr id="194" name="Google Shape;19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myoklonie - krátké svalové záškuby (hlavně u dětí do jednoho roku)</a:t>
            </a:r>
            <a:endParaRPr/>
          </a:p>
          <a:p>
            <a:pPr indent="-342900" lvl="0" marL="457200" rtl="0" algn="l">
              <a:lnSpc>
                <a:spcPct val="150000"/>
              </a:lnSpc>
              <a:spcBef>
                <a:spcPts val="0"/>
              </a:spcBef>
              <a:spcAft>
                <a:spcPts val="0"/>
              </a:spcAft>
              <a:buSzPts val="1800"/>
              <a:buChar char="-"/>
            </a:pPr>
            <a:r>
              <a:rPr lang="cs"/>
              <a:t>vertigo - závrať ( v batolecím období a předškolním věku)</a:t>
            </a:r>
            <a:endParaRPr/>
          </a:p>
          <a:p>
            <a:pPr indent="-342900" lvl="0" marL="457200" rtl="0" algn="l">
              <a:lnSpc>
                <a:spcPct val="150000"/>
              </a:lnSpc>
              <a:spcBef>
                <a:spcPts val="0"/>
              </a:spcBef>
              <a:spcAft>
                <a:spcPts val="0"/>
              </a:spcAft>
              <a:buSzPts val="1800"/>
              <a:buChar char="-"/>
            </a:pPr>
            <a:r>
              <a:rPr lang="cs"/>
              <a:t>panické ataky - prudké stavy strachu a úzkosti (ve školním věku)</a:t>
            </a:r>
            <a:endParaRPr/>
          </a:p>
          <a:p>
            <a:pPr indent="-342900" lvl="0" marL="457200" rtl="0" algn="l">
              <a:lnSpc>
                <a:spcPct val="150000"/>
              </a:lnSpc>
              <a:spcBef>
                <a:spcPts val="0"/>
              </a:spcBef>
              <a:spcAft>
                <a:spcPts val="0"/>
              </a:spcAft>
              <a:buSzPts val="1800"/>
              <a:buChar char="-"/>
            </a:pPr>
            <a:r>
              <a:rPr lang="cs"/>
              <a:t>tiky - opakující se pohyby, záškuby, často výraz duševního napětí</a:t>
            </a:r>
            <a:endParaRPr/>
          </a:p>
          <a:p>
            <a:pPr indent="-342900" lvl="0" marL="457200" rtl="0" algn="l">
              <a:lnSpc>
                <a:spcPct val="150000"/>
              </a:lnSpc>
              <a:spcBef>
                <a:spcPts val="0"/>
              </a:spcBef>
              <a:spcAft>
                <a:spcPts val="0"/>
              </a:spcAft>
              <a:buSzPts val="1800"/>
              <a:buChar char="-"/>
            </a:pPr>
            <a:r>
              <a:rPr lang="cs"/>
              <a:t>tetanické záchvaty (z nedostatku magnézia nebo kalcia) - zvýšená nervosvalová dráždivost projevující se brněním prstů a jazyka, v těžsích případech bolestivé svalové křeče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Stavy s poruchou vědomí</a:t>
            </a:r>
            <a:endParaRPr/>
          </a:p>
        </p:txBody>
      </p:sp>
      <p:sp>
        <p:nvSpPr>
          <p:cNvPr id="200" name="Google Shape;200;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lang="cs"/>
              <a:t>afektivní záchvaty mezi 1.-4. rokem věku - poruchy nálady</a:t>
            </a:r>
            <a:endParaRPr/>
          </a:p>
          <a:p>
            <a:pPr indent="-334327" lvl="0" marL="457200" rtl="0" algn="l">
              <a:lnSpc>
                <a:spcPct val="150000"/>
              </a:lnSpc>
              <a:spcBef>
                <a:spcPts val="0"/>
              </a:spcBef>
              <a:spcAft>
                <a:spcPts val="0"/>
              </a:spcAft>
              <a:buSzPct val="100000"/>
              <a:buChar char="-"/>
            </a:pPr>
            <a:r>
              <a:rPr lang="cs"/>
              <a:t>migrény - záchvatovitá bolest hlavy obvykle provázena nevolnosti, zvracením a psychickými příznaky </a:t>
            </a:r>
            <a:endParaRPr/>
          </a:p>
          <a:p>
            <a:pPr indent="-334327" lvl="0" marL="457200" rtl="0" algn="l">
              <a:lnSpc>
                <a:spcPct val="150000"/>
              </a:lnSpc>
              <a:spcBef>
                <a:spcPts val="0"/>
              </a:spcBef>
              <a:spcAft>
                <a:spcPts val="0"/>
              </a:spcAft>
              <a:buSzPct val="100000"/>
              <a:buChar char="-"/>
            </a:pPr>
            <a:r>
              <a:rPr lang="cs"/>
              <a:t>narkolepsie (v pubertě) - záchvatovité onemocnění, při kterém postižený náhle proti své vůli upadá do krátkého spánku</a:t>
            </a:r>
            <a:endParaRPr/>
          </a:p>
          <a:p>
            <a:pPr indent="-334327" lvl="0" marL="457200" rtl="0" algn="l">
              <a:lnSpc>
                <a:spcPct val="150000"/>
              </a:lnSpc>
              <a:spcBef>
                <a:spcPts val="0"/>
              </a:spcBef>
              <a:spcAft>
                <a:spcPts val="0"/>
              </a:spcAft>
              <a:buSzPct val="100000"/>
              <a:buChar char="-"/>
            </a:pPr>
            <a:r>
              <a:rPr lang="cs"/>
              <a:t>abúzus</a:t>
            </a:r>
            <a:r>
              <a:rPr lang="cs"/>
              <a:t> drog</a:t>
            </a:r>
            <a:endParaRPr/>
          </a:p>
          <a:p>
            <a:pPr indent="-334327" lvl="0" marL="457200" rtl="0" algn="l">
              <a:lnSpc>
                <a:spcPct val="150000"/>
              </a:lnSpc>
              <a:spcBef>
                <a:spcPts val="0"/>
              </a:spcBef>
              <a:spcAft>
                <a:spcPts val="0"/>
              </a:spcAft>
              <a:buSzPct val="100000"/>
              <a:buChar char="-"/>
            </a:pPr>
            <a:r>
              <a:rPr lang="cs"/>
              <a:t>synkopa - krátkodobá ztráta vědomí způsobena nedostatečným zásobením mozku kyslíkem </a:t>
            </a:r>
            <a:endParaRPr/>
          </a:p>
          <a:p>
            <a:pPr indent="0" lvl="0" marL="45720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Projevy vázané na spánek</a:t>
            </a:r>
            <a:endParaRPr/>
          </a:p>
        </p:txBody>
      </p:sp>
      <p:sp>
        <p:nvSpPr>
          <p:cNvPr id="206" name="Google Shape;20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myoklonie při usínání - krátké svalové záškuby</a:t>
            </a:r>
            <a:endParaRPr/>
          </a:p>
          <a:p>
            <a:pPr indent="-342900" lvl="0" marL="457200" rtl="0" algn="l">
              <a:lnSpc>
                <a:spcPct val="150000"/>
              </a:lnSpc>
              <a:spcBef>
                <a:spcPts val="0"/>
              </a:spcBef>
              <a:spcAft>
                <a:spcPts val="0"/>
              </a:spcAft>
              <a:buSzPts val="1800"/>
              <a:buChar char="-"/>
            </a:pPr>
            <a:r>
              <a:rPr lang="cs"/>
              <a:t>noční děsy</a:t>
            </a:r>
            <a:endParaRPr/>
          </a:p>
          <a:p>
            <a:pPr indent="-342900" lvl="0" marL="457200" rtl="0" algn="l">
              <a:lnSpc>
                <a:spcPct val="150000"/>
              </a:lnSpc>
              <a:spcBef>
                <a:spcPts val="0"/>
              </a:spcBef>
              <a:spcAft>
                <a:spcPts val="0"/>
              </a:spcAft>
              <a:buSzPts val="1800"/>
              <a:buChar char="-"/>
            </a:pPr>
            <a:r>
              <a:rPr lang="cs"/>
              <a:t>náměsíčnost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Dělení epileptických záchvatů dle etiologie </a:t>
            </a:r>
            <a:endParaRPr/>
          </a:p>
        </p:txBody>
      </p:sp>
      <p:sp>
        <p:nvSpPr>
          <p:cNvPr id="212" name="Google Shape;212;p3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cs"/>
              <a:t>Epilepsie idiopatické (primární)</a:t>
            </a:r>
            <a:endParaRPr b="1"/>
          </a:p>
          <a:p>
            <a:pPr indent="-317500" lvl="0" marL="457200" rtl="0" algn="l">
              <a:lnSpc>
                <a:spcPct val="150000"/>
              </a:lnSpc>
              <a:spcBef>
                <a:spcPts val="1200"/>
              </a:spcBef>
              <a:spcAft>
                <a:spcPts val="0"/>
              </a:spcAft>
              <a:buSzPts val="1400"/>
              <a:buChar char="-"/>
            </a:pPr>
            <a:r>
              <a:rPr lang="cs"/>
              <a:t>příčinu nelze na základě současných možností stanovit, předpokládá se genetická dispozice </a:t>
            </a:r>
            <a:endParaRPr/>
          </a:p>
        </p:txBody>
      </p:sp>
      <p:sp>
        <p:nvSpPr>
          <p:cNvPr id="213" name="Google Shape;213;p3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cs"/>
              <a:t>Epilepsie symptomatické (sekundární</a:t>
            </a:r>
            <a:endParaRPr b="1"/>
          </a:p>
          <a:p>
            <a:pPr indent="-317500" lvl="0" marL="457200" rtl="0" algn="l">
              <a:lnSpc>
                <a:spcPct val="150000"/>
              </a:lnSpc>
              <a:spcBef>
                <a:spcPts val="1200"/>
              </a:spcBef>
              <a:spcAft>
                <a:spcPts val="0"/>
              </a:spcAft>
              <a:buSzPts val="1400"/>
              <a:buChar char="-"/>
            </a:pPr>
            <a:r>
              <a:rPr lang="cs"/>
              <a:t>podmíněny mozkovým postižením ložiskového nebo </a:t>
            </a:r>
            <a:r>
              <a:rPr lang="cs"/>
              <a:t>difuzního</a:t>
            </a:r>
            <a:r>
              <a:rPr lang="cs"/>
              <a:t> charakteru (úrazový, nádorový, cévní, zánětlivý, degenerativní, vlivy metabolickými nebo toxickými)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311700" y="743001"/>
            <a:ext cx="8520600" cy="200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cs" sz="6100"/>
              <a:t>Mezinárodní klasifikace </a:t>
            </a:r>
            <a:endParaRPr sz="6100"/>
          </a:p>
        </p:txBody>
      </p:sp>
      <p:sp>
        <p:nvSpPr>
          <p:cNvPr id="219" name="Google Shape;219;p39"/>
          <p:cNvSpPr txBox="1"/>
          <p:nvPr>
            <p:ph idx="1" type="body"/>
          </p:nvPr>
        </p:nvSpPr>
        <p:spPr>
          <a:xfrm>
            <a:off x="583200" y="2845275"/>
            <a:ext cx="7977600" cy="9849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Clr>
                <a:schemeClr val="dk2"/>
              </a:buClr>
              <a:buSzPts val="990"/>
              <a:buFont typeface="Arial"/>
              <a:buNone/>
            </a:pPr>
            <a:r>
              <a:rPr lang="cs" sz="6100"/>
              <a:t>epileptických záchvatů</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Fokální (ložiskové, parciální) </a:t>
            </a:r>
            <a:endParaRPr/>
          </a:p>
        </p:txBody>
      </p:sp>
      <p:sp>
        <p:nvSpPr>
          <p:cNvPr id="225" name="Google Shape;22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vědomí většinou zachováno nebo jen mírně porušeno</a:t>
            </a:r>
            <a:endParaRPr/>
          </a:p>
          <a:p>
            <a:pPr indent="-342900" lvl="0" marL="457200" rtl="0" algn="l">
              <a:lnSpc>
                <a:spcPct val="150000"/>
              </a:lnSpc>
              <a:spcBef>
                <a:spcPts val="0"/>
              </a:spcBef>
              <a:spcAft>
                <a:spcPts val="0"/>
              </a:spcAft>
              <a:buSzPts val="1800"/>
              <a:buChar char="-"/>
            </a:pPr>
            <a:r>
              <a:rPr lang="cs"/>
              <a:t>typickým příznakem je aura</a:t>
            </a:r>
            <a:endParaRPr/>
          </a:p>
          <a:p>
            <a:pPr indent="-342900" lvl="0" marL="457200" rtl="0" algn="l">
              <a:lnSpc>
                <a:spcPct val="150000"/>
              </a:lnSpc>
              <a:spcBef>
                <a:spcPts val="0"/>
              </a:spcBef>
              <a:spcAft>
                <a:spcPts val="0"/>
              </a:spcAft>
              <a:buSzPts val="1800"/>
              <a:buChar char="-"/>
            </a:pPr>
            <a:r>
              <a:rPr lang="cs"/>
              <a:t>epilepsie s fokálně motorickými záchvaty - záchvaty se mohou projevit různými motorickými symptomy (zvýšení tonu, klonické záškuby, myoklonie)</a:t>
            </a:r>
            <a:endParaRPr/>
          </a:p>
          <a:p>
            <a:pPr indent="-342900" lvl="0" marL="457200" rtl="0" algn="l">
              <a:lnSpc>
                <a:spcPct val="150000"/>
              </a:lnSpc>
              <a:spcBef>
                <a:spcPts val="0"/>
              </a:spcBef>
              <a:spcAft>
                <a:spcPts val="0"/>
              </a:spcAft>
              <a:buSzPts val="1800"/>
              <a:buChar char="-"/>
            </a:pPr>
            <a:r>
              <a:rPr lang="cs"/>
              <a:t>epilepsie s fokálně senzorickými záchvaty - projevuje se paresteziemi, mravenčením, pálením, bolestivostí nebo teplotními vjemy, mohou vycházet z jakékoliv senzorické oblasti - vizuální, sluchový, olfaktorický, chuťový záchvat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Generalizované</a:t>
            </a:r>
            <a:endParaRPr/>
          </a:p>
        </p:txBody>
      </p:sp>
      <p:sp>
        <p:nvSpPr>
          <p:cNvPr id="231" name="Google Shape;231;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vyznačují se účastí obou hemisfér na záchvatu</a:t>
            </a:r>
            <a:endParaRPr/>
          </a:p>
          <a:p>
            <a:pPr indent="-342900" lvl="0" marL="457200" rtl="0" algn="l">
              <a:lnSpc>
                <a:spcPct val="150000"/>
              </a:lnSpc>
              <a:spcBef>
                <a:spcPts val="0"/>
              </a:spcBef>
              <a:spcAft>
                <a:spcPts val="0"/>
              </a:spcAft>
              <a:buSzPts val="1800"/>
              <a:buChar char="-"/>
            </a:pPr>
            <a:r>
              <a:rPr lang="cs"/>
              <a:t>jsou zpravidla doprovázeny poruchou vědomí</a:t>
            </a:r>
            <a:endParaRPr/>
          </a:p>
          <a:p>
            <a:pPr indent="-342900" lvl="0" marL="457200" rtl="0" algn="l">
              <a:lnSpc>
                <a:spcPct val="150000"/>
              </a:lnSpc>
              <a:spcBef>
                <a:spcPts val="0"/>
              </a:spcBef>
              <a:spcAft>
                <a:spcPts val="0"/>
              </a:spcAft>
              <a:buSzPts val="1800"/>
              <a:buChar char="-"/>
            </a:pPr>
            <a:r>
              <a:rPr lang="cs"/>
              <a:t>absence (petit mal) - nejčastější generalizovaná epilepsie v dětském věku, objevuje se často, i 100x za den, jde o poruchu vědomí se strnulým pohledem a ochabnutím obličejových svalů, končí a začíná náhle, dítě má poté amnézii, hlavně u dětí školního věku</a:t>
            </a:r>
            <a:endParaRPr/>
          </a:p>
          <a:p>
            <a:pPr indent="-342900" lvl="0" marL="457200" rtl="0" algn="l">
              <a:lnSpc>
                <a:spcPct val="150000"/>
              </a:lnSpc>
              <a:spcBef>
                <a:spcPts val="0"/>
              </a:spcBef>
              <a:spcAft>
                <a:spcPts val="0"/>
              </a:spcAft>
              <a:buSzPts val="1800"/>
              <a:buChar char="-"/>
            </a:pPr>
            <a:r>
              <a:rPr lang="cs"/>
              <a:t>myoklonická epilepsie - náhlé, rychlé svalové kontrakce, od jemných po prudké, symetrické i asymetrické, nejčastěji v období puberty a adolescence, trvá 2-3 vteřiny, vědomí je zachovalé nebo mírně narušené</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Vrozené vady</a:t>
            </a:r>
            <a:endParaRPr/>
          </a:p>
        </p:txBody>
      </p:sp>
      <p:sp>
        <p:nvSpPr>
          <p:cNvPr id="70" name="Google Shape;70;p15"/>
          <p:cNvSpPr txBox="1"/>
          <p:nvPr>
            <p:ph idx="1" type="body"/>
          </p:nvPr>
        </p:nvSpPr>
        <p:spPr>
          <a:xfrm>
            <a:off x="311700" y="1152475"/>
            <a:ext cx="6666600" cy="39126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anencefalus = vrozené chybění mozku (není vyvinutý mozek a kosti mozkové části hlavy), terapie není možná</a:t>
            </a:r>
            <a:endParaRPr/>
          </a:p>
          <a:p>
            <a:pPr indent="-342900" lvl="0" marL="457200" rtl="0" algn="l">
              <a:lnSpc>
                <a:spcPct val="150000"/>
              </a:lnSpc>
              <a:spcBef>
                <a:spcPts val="0"/>
              </a:spcBef>
              <a:spcAft>
                <a:spcPts val="0"/>
              </a:spcAft>
              <a:buSzPts val="1800"/>
              <a:buChar char="-"/>
            </a:pPr>
            <a:r>
              <a:rPr lang="cs"/>
              <a:t>hydrocefalus = patologicky zvýšené množství </a:t>
            </a:r>
            <a:r>
              <a:rPr lang="cs"/>
              <a:t>mozkomíšního</a:t>
            </a:r>
            <a:r>
              <a:rPr lang="cs"/>
              <a:t> moku v CNS v důsledku jeho porušené cirkulace a absorpce, způsobuje tlakovou atrofii mozkové tkáně, vede k rozestupu lebečních švů a ke zvětšení mozkové části lebky (vznik makrocefalické lebky)</a:t>
            </a:r>
            <a:endParaRPr/>
          </a:p>
          <a:p>
            <a:pPr indent="-342900" lvl="0" marL="457200" rtl="0" algn="l">
              <a:lnSpc>
                <a:spcPct val="150000"/>
              </a:lnSpc>
              <a:spcBef>
                <a:spcPts val="0"/>
              </a:spcBef>
              <a:spcAft>
                <a:spcPts val="0"/>
              </a:spcAft>
              <a:buSzPts val="1800"/>
              <a:buChar char="-"/>
            </a:pPr>
            <a:r>
              <a:rPr lang="cs"/>
              <a:t>mikrocefalie</a:t>
            </a:r>
            <a:r>
              <a:rPr lang="cs"/>
              <a:t> = abnormálně symetricky malá hlava (zpomalený a nedostatečný vývoj mozku), vyskytuje se současně s jinými vrozenými vadami, terapie není možná</a:t>
            </a:r>
            <a:endParaRPr/>
          </a:p>
        </p:txBody>
      </p:sp>
      <p:pic>
        <p:nvPicPr>
          <p:cNvPr id="71" name="Google Shape;71;p15"/>
          <p:cNvPicPr preferRelativeResize="0"/>
          <p:nvPr/>
        </p:nvPicPr>
        <p:blipFill>
          <a:blip r:embed="rId3">
            <a:alphaModFix/>
          </a:blip>
          <a:stretch>
            <a:fillRect/>
          </a:stretch>
        </p:blipFill>
        <p:spPr>
          <a:xfrm>
            <a:off x="7185850" y="113700"/>
            <a:ext cx="1713475" cy="1810900"/>
          </a:xfrm>
          <a:prstGeom prst="rect">
            <a:avLst/>
          </a:prstGeom>
          <a:noFill/>
          <a:ln>
            <a:noFill/>
          </a:ln>
        </p:spPr>
      </p:pic>
      <p:pic>
        <p:nvPicPr>
          <p:cNvPr id="72" name="Google Shape;72;p15"/>
          <p:cNvPicPr preferRelativeResize="0"/>
          <p:nvPr/>
        </p:nvPicPr>
        <p:blipFill>
          <a:blip r:embed="rId4">
            <a:alphaModFix/>
          </a:blip>
          <a:stretch>
            <a:fillRect/>
          </a:stretch>
        </p:blipFill>
        <p:spPr>
          <a:xfrm>
            <a:off x="7030485" y="2016850"/>
            <a:ext cx="2024200" cy="1516196"/>
          </a:xfrm>
          <a:prstGeom prst="rect">
            <a:avLst/>
          </a:prstGeom>
          <a:noFill/>
          <a:ln>
            <a:noFill/>
          </a:ln>
        </p:spPr>
      </p:pic>
      <p:pic>
        <p:nvPicPr>
          <p:cNvPr id="73" name="Google Shape;73;p15"/>
          <p:cNvPicPr preferRelativeResize="0"/>
          <p:nvPr/>
        </p:nvPicPr>
        <p:blipFill>
          <a:blip r:embed="rId5">
            <a:alphaModFix/>
          </a:blip>
          <a:stretch>
            <a:fillRect/>
          </a:stretch>
        </p:blipFill>
        <p:spPr>
          <a:xfrm>
            <a:off x="6765341" y="3747116"/>
            <a:ext cx="2289324" cy="1317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Generalizované</a:t>
            </a:r>
            <a:endParaRPr/>
          </a:p>
        </p:txBody>
      </p:sp>
      <p:sp>
        <p:nvSpPr>
          <p:cNvPr id="237" name="Google Shape;23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klonické</a:t>
            </a:r>
            <a:r>
              <a:rPr lang="cs"/>
              <a:t> křeče - opakované svalové stahy, mohou postihnou polovinu těla</a:t>
            </a:r>
            <a:endParaRPr/>
          </a:p>
          <a:p>
            <a:pPr indent="-342900" lvl="0" marL="457200" rtl="0" algn="l">
              <a:lnSpc>
                <a:spcPct val="150000"/>
              </a:lnSpc>
              <a:spcBef>
                <a:spcPts val="0"/>
              </a:spcBef>
              <a:spcAft>
                <a:spcPts val="0"/>
              </a:spcAft>
              <a:buSzPts val="1800"/>
              <a:buChar char="-"/>
            </a:pPr>
            <a:r>
              <a:rPr lang="cs"/>
              <a:t>tonické křeče - velké napětí svalů, mohou být lokalizovány na jednu končetinu, případně polovinu těla</a:t>
            </a:r>
            <a:endParaRPr/>
          </a:p>
          <a:p>
            <a:pPr indent="-342900" lvl="0" marL="457200" rtl="0" algn="l">
              <a:lnSpc>
                <a:spcPct val="150000"/>
              </a:lnSpc>
              <a:spcBef>
                <a:spcPts val="0"/>
              </a:spcBef>
              <a:spcAft>
                <a:spcPts val="0"/>
              </a:spcAft>
              <a:buSzPts val="1800"/>
              <a:buChar char="-"/>
            </a:pPr>
            <a:r>
              <a:rPr lang="cs"/>
              <a:t>tonicko - klonické křeče (grand mal)</a:t>
            </a:r>
            <a:endParaRPr/>
          </a:p>
          <a:p>
            <a:pPr indent="-342900" lvl="0" marL="457200" rtl="0" algn="l">
              <a:lnSpc>
                <a:spcPct val="150000"/>
              </a:lnSpc>
              <a:spcBef>
                <a:spcPts val="0"/>
              </a:spcBef>
              <a:spcAft>
                <a:spcPts val="0"/>
              </a:spcAft>
              <a:buSzPts val="1800"/>
              <a:buChar char="-"/>
            </a:pPr>
            <a:r>
              <a:rPr lang="cs"/>
              <a:t>atonické - ztráta napětí svalů, pokles hlavy, trupu, ev. pozvolný pád</a:t>
            </a:r>
            <a:endParaRPr/>
          </a:p>
          <a:p>
            <a:pPr indent="-342900" lvl="0" marL="457200" rtl="0" algn="l">
              <a:lnSpc>
                <a:spcPct val="150000"/>
              </a:lnSpc>
              <a:spcBef>
                <a:spcPts val="0"/>
              </a:spcBef>
              <a:spcAft>
                <a:spcPts val="0"/>
              </a:spcAft>
              <a:buSzPts val="1800"/>
              <a:buChar char="-"/>
            </a:pPr>
            <a:r>
              <a:rPr lang="cs"/>
              <a:t>infantilní spasmy (Westův syndrom) - typické pro kojence, velmi závažné, dochází k těžší psychomotorické retardaci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Příčiny</a:t>
            </a:r>
            <a:endParaRPr/>
          </a:p>
        </p:txBody>
      </p:sp>
      <p:sp>
        <p:nvSpPr>
          <p:cNvPr id="243" name="Google Shape;24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prenatální a perinatální poškození</a:t>
            </a:r>
            <a:endParaRPr/>
          </a:p>
          <a:p>
            <a:pPr indent="-342900" lvl="0" marL="457200" rtl="0" algn="l">
              <a:lnSpc>
                <a:spcPct val="150000"/>
              </a:lnSpc>
              <a:spcBef>
                <a:spcPts val="0"/>
              </a:spcBef>
              <a:spcAft>
                <a:spcPts val="0"/>
              </a:spcAft>
              <a:buSzPts val="1800"/>
              <a:buChar char="-"/>
            </a:pPr>
            <a:r>
              <a:rPr lang="cs"/>
              <a:t>úrazy hlavy</a:t>
            </a:r>
            <a:endParaRPr/>
          </a:p>
          <a:p>
            <a:pPr indent="-342900" lvl="0" marL="457200" rtl="0" algn="l">
              <a:lnSpc>
                <a:spcPct val="150000"/>
              </a:lnSpc>
              <a:spcBef>
                <a:spcPts val="0"/>
              </a:spcBef>
              <a:spcAft>
                <a:spcPts val="0"/>
              </a:spcAft>
              <a:buSzPts val="1800"/>
              <a:buChar char="-"/>
            </a:pPr>
            <a:r>
              <a:rPr lang="cs"/>
              <a:t>cévní malformace</a:t>
            </a:r>
            <a:endParaRPr/>
          </a:p>
          <a:p>
            <a:pPr indent="-342900" lvl="0" marL="457200" rtl="0" algn="l">
              <a:lnSpc>
                <a:spcPct val="150000"/>
              </a:lnSpc>
              <a:spcBef>
                <a:spcPts val="0"/>
              </a:spcBef>
              <a:spcAft>
                <a:spcPts val="0"/>
              </a:spcAft>
              <a:buSzPts val="1800"/>
              <a:buChar char="-"/>
            </a:pPr>
            <a:r>
              <a:rPr lang="cs"/>
              <a:t>ischemické poškození mozku</a:t>
            </a:r>
            <a:endParaRPr/>
          </a:p>
          <a:p>
            <a:pPr indent="-342900" lvl="0" marL="457200" rtl="0" algn="l">
              <a:lnSpc>
                <a:spcPct val="150000"/>
              </a:lnSpc>
              <a:spcBef>
                <a:spcPts val="0"/>
              </a:spcBef>
              <a:spcAft>
                <a:spcPts val="0"/>
              </a:spcAft>
              <a:buSzPts val="1800"/>
              <a:buChar char="-"/>
            </a:pPr>
            <a:r>
              <a:rPr lang="cs"/>
              <a:t>metabolické poruchy a onemocnění</a:t>
            </a:r>
            <a:endParaRPr/>
          </a:p>
          <a:p>
            <a:pPr indent="-342900" lvl="0" marL="457200" rtl="0" algn="l">
              <a:lnSpc>
                <a:spcPct val="150000"/>
              </a:lnSpc>
              <a:spcBef>
                <a:spcPts val="0"/>
              </a:spcBef>
              <a:spcAft>
                <a:spcPts val="0"/>
              </a:spcAft>
              <a:buSzPts val="1800"/>
              <a:buChar char="-"/>
            </a:pPr>
            <a:r>
              <a:rPr lang="cs"/>
              <a:t>infekční onemocnění CNS</a:t>
            </a:r>
            <a:endParaRPr/>
          </a:p>
          <a:p>
            <a:pPr indent="-342900" lvl="0" marL="457200" rtl="0" algn="l">
              <a:lnSpc>
                <a:spcPct val="150000"/>
              </a:lnSpc>
              <a:spcBef>
                <a:spcPts val="0"/>
              </a:spcBef>
              <a:spcAft>
                <a:spcPts val="0"/>
              </a:spcAft>
              <a:buSzPts val="1800"/>
              <a:buChar char="-"/>
            </a:pPr>
            <a:r>
              <a:rPr lang="cs"/>
              <a:t>degenerativní onemocnění CNS</a:t>
            </a:r>
            <a:endParaRPr/>
          </a:p>
          <a:p>
            <a:pPr indent="-342900" lvl="0" marL="457200" rtl="0" algn="l">
              <a:lnSpc>
                <a:spcPct val="150000"/>
              </a:lnSpc>
              <a:spcBef>
                <a:spcPts val="0"/>
              </a:spcBef>
              <a:spcAft>
                <a:spcPts val="0"/>
              </a:spcAft>
              <a:buSzPts val="1800"/>
              <a:buChar char="-"/>
            </a:pPr>
            <a:r>
              <a:rPr lang="cs"/>
              <a:t>nádorová onemocnění</a:t>
            </a:r>
            <a:endParaRPr/>
          </a:p>
          <a:p>
            <a:pPr indent="-342900" lvl="0" marL="457200" rtl="0" algn="l">
              <a:lnSpc>
                <a:spcPct val="150000"/>
              </a:lnSpc>
              <a:spcBef>
                <a:spcPts val="0"/>
              </a:spcBef>
              <a:spcAft>
                <a:spcPts val="0"/>
              </a:spcAft>
              <a:buSzPts val="1800"/>
              <a:buChar char="-"/>
            </a:pPr>
            <a:r>
              <a:rPr lang="cs"/>
              <a:t>dědičnost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Příznaky </a:t>
            </a:r>
            <a:endParaRPr/>
          </a:p>
        </p:txBody>
      </p:sp>
      <p:sp>
        <p:nvSpPr>
          <p:cNvPr id="249" name="Google Shape;24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motorické projevy - křeče</a:t>
            </a:r>
            <a:endParaRPr/>
          </a:p>
          <a:p>
            <a:pPr indent="-342900" lvl="0" marL="457200" rtl="0" algn="l">
              <a:lnSpc>
                <a:spcPct val="150000"/>
              </a:lnSpc>
              <a:spcBef>
                <a:spcPts val="0"/>
              </a:spcBef>
              <a:spcAft>
                <a:spcPts val="0"/>
              </a:spcAft>
              <a:buSzPts val="1800"/>
              <a:buChar char="-"/>
            </a:pPr>
            <a:r>
              <a:rPr lang="cs"/>
              <a:t>změny svalového napětí</a:t>
            </a:r>
            <a:endParaRPr/>
          </a:p>
          <a:p>
            <a:pPr indent="-342900" lvl="0" marL="457200" rtl="0" algn="l">
              <a:lnSpc>
                <a:spcPct val="150000"/>
              </a:lnSpc>
              <a:spcBef>
                <a:spcPts val="0"/>
              </a:spcBef>
              <a:spcAft>
                <a:spcPts val="0"/>
              </a:spcAft>
              <a:buSzPts val="1800"/>
              <a:buChar char="-"/>
            </a:pPr>
            <a:r>
              <a:rPr lang="cs"/>
              <a:t>vegetativní poruchy</a:t>
            </a:r>
            <a:endParaRPr/>
          </a:p>
          <a:p>
            <a:pPr indent="-342900" lvl="0" marL="457200" rtl="0" algn="l">
              <a:lnSpc>
                <a:spcPct val="150000"/>
              </a:lnSpc>
              <a:spcBef>
                <a:spcPts val="0"/>
              </a:spcBef>
              <a:spcAft>
                <a:spcPts val="0"/>
              </a:spcAft>
              <a:buSzPts val="1800"/>
              <a:buChar char="-"/>
            </a:pPr>
            <a:r>
              <a:rPr lang="cs"/>
              <a:t>poruchy </a:t>
            </a:r>
            <a:r>
              <a:rPr lang="cs"/>
              <a:t>chování</a:t>
            </a:r>
            <a:r>
              <a:rPr lang="cs"/>
              <a:t> - alterace psychických funkcí, zpomalení psychomotorického vývoje</a:t>
            </a:r>
            <a:endParaRPr/>
          </a:p>
          <a:p>
            <a:pPr indent="-342900" lvl="0" marL="457200" rtl="0" algn="l">
              <a:lnSpc>
                <a:spcPct val="150000"/>
              </a:lnSpc>
              <a:spcBef>
                <a:spcPts val="0"/>
              </a:spcBef>
              <a:spcAft>
                <a:spcPts val="0"/>
              </a:spcAft>
              <a:buSzPts val="1800"/>
              <a:buChar char="-"/>
            </a:pPr>
            <a:r>
              <a:rPr lang="cs"/>
              <a:t>před vznikem fokálního záchvatu se objeví předzvěst - aura (charakter napovídá místu v mozku, kde záchvat začíná)</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Druhy aury</a:t>
            </a:r>
            <a:endParaRPr/>
          </a:p>
        </p:txBody>
      </p:sp>
      <p:sp>
        <p:nvSpPr>
          <p:cNvPr id="255" name="Google Shape;255;p45"/>
          <p:cNvSpPr txBox="1"/>
          <p:nvPr>
            <p:ph idx="1" type="body"/>
          </p:nvPr>
        </p:nvSpPr>
        <p:spPr>
          <a:xfrm>
            <a:off x="311700" y="1030275"/>
            <a:ext cx="8520600" cy="3885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688"/>
              <a:buNone/>
            </a:pPr>
            <a:r>
              <a:rPr lang="cs" sz="1325"/>
              <a:t>Senzorická</a:t>
            </a:r>
            <a:endParaRPr sz="1325"/>
          </a:p>
          <a:p>
            <a:pPr indent="-312737" lvl="0" marL="457200" rtl="0" algn="l">
              <a:lnSpc>
                <a:spcPct val="130000"/>
              </a:lnSpc>
              <a:spcBef>
                <a:spcPts val="1200"/>
              </a:spcBef>
              <a:spcAft>
                <a:spcPts val="0"/>
              </a:spcAft>
              <a:buSzPts val="1325"/>
              <a:buChar char="-"/>
            </a:pPr>
            <a:r>
              <a:rPr lang="cs" sz="1325"/>
              <a:t>zraková - barevné vidění, barevné koule, slepota</a:t>
            </a:r>
            <a:endParaRPr sz="1325"/>
          </a:p>
          <a:p>
            <a:pPr indent="-312737" lvl="0" marL="457200" rtl="0" algn="l">
              <a:lnSpc>
                <a:spcPct val="130000"/>
              </a:lnSpc>
              <a:spcBef>
                <a:spcPts val="0"/>
              </a:spcBef>
              <a:spcAft>
                <a:spcPts val="0"/>
              </a:spcAft>
              <a:buSzPts val="1325"/>
              <a:buChar char="-"/>
            </a:pPr>
            <a:r>
              <a:rPr lang="cs" sz="1325"/>
              <a:t>sluchová - zvonění, šum, šelest</a:t>
            </a:r>
            <a:endParaRPr sz="1325"/>
          </a:p>
          <a:p>
            <a:pPr indent="-312737" lvl="0" marL="457200" rtl="0" algn="l">
              <a:lnSpc>
                <a:spcPct val="130000"/>
              </a:lnSpc>
              <a:spcBef>
                <a:spcPts val="0"/>
              </a:spcBef>
              <a:spcAft>
                <a:spcPts val="0"/>
              </a:spcAft>
              <a:buSzPts val="1325"/>
              <a:buChar char="-"/>
            </a:pPr>
            <a:r>
              <a:rPr lang="cs" sz="1325"/>
              <a:t>čichová - pociťování pachů</a:t>
            </a:r>
            <a:endParaRPr sz="1325"/>
          </a:p>
          <a:p>
            <a:pPr indent="-312737" lvl="0" marL="457200" rtl="0" algn="l">
              <a:lnSpc>
                <a:spcPct val="130000"/>
              </a:lnSpc>
              <a:spcBef>
                <a:spcPts val="0"/>
              </a:spcBef>
              <a:spcAft>
                <a:spcPts val="0"/>
              </a:spcAft>
              <a:buSzPts val="1325"/>
              <a:buChar char="-"/>
            </a:pPr>
            <a:r>
              <a:rPr lang="cs" sz="1325"/>
              <a:t>chuťová - chuťové pocity</a:t>
            </a:r>
            <a:endParaRPr sz="1325"/>
          </a:p>
          <a:p>
            <a:pPr indent="0" lvl="0" marL="0" rtl="0" algn="l">
              <a:lnSpc>
                <a:spcPct val="130000"/>
              </a:lnSpc>
              <a:spcBef>
                <a:spcPts val="1200"/>
              </a:spcBef>
              <a:spcAft>
                <a:spcPts val="0"/>
              </a:spcAft>
              <a:buSzPts val="688"/>
              <a:buNone/>
            </a:pPr>
            <a:r>
              <a:rPr lang="cs" sz="1325"/>
              <a:t>Další</a:t>
            </a:r>
            <a:endParaRPr sz="1325"/>
          </a:p>
          <a:p>
            <a:pPr indent="-312737" lvl="0" marL="457200" rtl="0" algn="l">
              <a:lnSpc>
                <a:spcPct val="130000"/>
              </a:lnSpc>
              <a:spcBef>
                <a:spcPts val="1200"/>
              </a:spcBef>
              <a:spcAft>
                <a:spcPts val="0"/>
              </a:spcAft>
              <a:buSzPts val="1325"/>
              <a:buChar char="-"/>
            </a:pPr>
            <a:r>
              <a:rPr lang="cs" sz="1325"/>
              <a:t>senzitivní - parestezie v jednotlivých částech těla</a:t>
            </a:r>
            <a:endParaRPr sz="1325"/>
          </a:p>
          <a:p>
            <a:pPr indent="-312737" lvl="0" marL="457200" rtl="0" algn="l">
              <a:lnSpc>
                <a:spcPct val="130000"/>
              </a:lnSpc>
              <a:spcBef>
                <a:spcPts val="0"/>
              </a:spcBef>
              <a:spcAft>
                <a:spcPts val="0"/>
              </a:spcAft>
              <a:buSzPts val="1325"/>
              <a:buChar char="-"/>
            </a:pPr>
            <a:r>
              <a:rPr lang="cs" sz="1325"/>
              <a:t>útrobní - pocit tlaku, tepla nebo pálení v epigastriu, bušení srdce</a:t>
            </a:r>
            <a:endParaRPr sz="1325"/>
          </a:p>
          <a:p>
            <a:pPr indent="-312737" lvl="0" marL="457200" rtl="0" algn="l">
              <a:lnSpc>
                <a:spcPct val="130000"/>
              </a:lnSpc>
              <a:spcBef>
                <a:spcPts val="0"/>
              </a:spcBef>
              <a:spcAft>
                <a:spcPts val="0"/>
              </a:spcAft>
              <a:buSzPts val="1325"/>
              <a:buChar char="-"/>
            </a:pPr>
            <a:r>
              <a:rPr lang="cs" sz="1325"/>
              <a:t>pocit strachu, úzkosti</a:t>
            </a:r>
            <a:endParaRPr sz="1325"/>
          </a:p>
          <a:p>
            <a:pPr indent="0" lvl="0" marL="0" rtl="0" algn="l">
              <a:lnSpc>
                <a:spcPct val="130000"/>
              </a:lnSpc>
              <a:spcBef>
                <a:spcPts val="1200"/>
              </a:spcBef>
              <a:spcAft>
                <a:spcPts val="0"/>
              </a:spcAft>
              <a:buSzPts val="688"/>
              <a:buNone/>
            </a:pPr>
            <a:r>
              <a:t/>
            </a:r>
            <a:endParaRPr sz="1325"/>
          </a:p>
          <a:p>
            <a:pPr indent="-312737" lvl="0" marL="457200" rtl="0" algn="l">
              <a:lnSpc>
                <a:spcPct val="130000"/>
              </a:lnSpc>
              <a:spcBef>
                <a:spcPts val="1200"/>
              </a:spcBef>
              <a:spcAft>
                <a:spcPts val="0"/>
              </a:spcAft>
              <a:buSzPts val="1325"/>
              <a:buChar char="-"/>
            </a:pPr>
            <a:r>
              <a:rPr lang="cs" sz="1325"/>
              <a:t>U kojenců je třeba myslet na nepřímé známky přítomné aury - pláč, panika, zděšení, nevolnost, zakrývání očí nebo uší</a:t>
            </a:r>
            <a:endParaRPr sz="1325"/>
          </a:p>
          <a:p>
            <a:pPr indent="0" lvl="0" marL="0" rtl="0" algn="l">
              <a:lnSpc>
                <a:spcPct val="130000"/>
              </a:lnSpc>
              <a:spcBef>
                <a:spcPts val="1200"/>
              </a:spcBef>
              <a:spcAft>
                <a:spcPts val="1200"/>
              </a:spcAft>
              <a:buSzPts val="688"/>
              <a:buNone/>
            </a:pPr>
            <a:r>
              <a:t/>
            </a:r>
            <a:endParaRPr sz="1125"/>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charakteristický rys onemocnění </a:t>
            </a:r>
            <a:endParaRPr/>
          </a:p>
          <a:p>
            <a:pPr indent="-342900" lvl="0" marL="457200" rtl="0" algn="l">
              <a:lnSpc>
                <a:spcPct val="150000"/>
              </a:lnSpc>
              <a:spcBef>
                <a:spcPts val="0"/>
              </a:spcBef>
              <a:spcAft>
                <a:spcPts val="0"/>
              </a:spcAft>
              <a:buSzPts val="1800"/>
              <a:buChar char="-"/>
            </a:pPr>
            <a:r>
              <a:rPr lang="cs"/>
              <a:t>rozeznáváme dva druhy záchvatů</a:t>
            </a:r>
            <a:endParaRPr/>
          </a:p>
          <a:p>
            <a:pPr indent="0" lvl="0" marL="457200" rtl="0" algn="l">
              <a:lnSpc>
                <a:spcPct val="150000"/>
              </a:lnSpc>
              <a:spcBef>
                <a:spcPts val="1200"/>
              </a:spcBef>
              <a:spcAft>
                <a:spcPts val="0"/>
              </a:spcAft>
              <a:buNone/>
            </a:pPr>
            <a:r>
              <a:rPr lang="cs"/>
              <a:t>- grand mal ( velký epileptický záchvat)</a:t>
            </a:r>
            <a:endParaRPr/>
          </a:p>
          <a:p>
            <a:pPr indent="0" lvl="0" marL="457200" rtl="0" algn="l">
              <a:lnSpc>
                <a:spcPct val="150000"/>
              </a:lnSpc>
              <a:spcBef>
                <a:spcPts val="1200"/>
              </a:spcBef>
              <a:spcAft>
                <a:spcPts val="1200"/>
              </a:spcAft>
              <a:buNone/>
            </a:pPr>
            <a:r>
              <a:rPr lang="cs"/>
              <a:t>- petit mal (malý epileptický záchvat)</a:t>
            </a:r>
            <a:endParaRPr/>
          </a:p>
        </p:txBody>
      </p:sp>
      <p:sp>
        <p:nvSpPr>
          <p:cNvPr id="261" name="Google Shape;261;p4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Epileptický záchvat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Grand mal</a:t>
            </a:r>
            <a:endParaRPr/>
          </a:p>
        </p:txBody>
      </p:sp>
      <p:sp>
        <p:nvSpPr>
          <p:cNvPr id="267" name="Google Shape;267;p47"/>
          <p:cNvSpPr txBox="1"/>
          <p:nvPr>
            <p:ph idx="1" type="body"/>
          </p:nvPr>
        </p:nvSpPr>
        <p:spPr>
          <a:xfrm>
            <a:off x="311700" y="1152475"/>
            <a:ext cx="8520600" cy="3762900"/>
          </a:xfrm>
          <a:prstGeom prst="rect">
            <a:avLst/>
          </a:prstGeom>
        </p:spPr>
        <p:txBody>
          <a:bodyPr anchorCtr="0" anchor="t" bIns="91425" lIns="91425" spcFirstLastPara="1" rIns="91425" wrap="square" tIns="91425">
            <a:normAutofit fontScale="85000" lnSpcReduction="20000"/>
          </a:bodyPr>
          <a:lstStyle/>
          <a:p>
            <a:pPr indent="0" lvl="0" marL="0" rtl="0" algn="l">
              <a:lnSpc>
                <a:spcPct val="150000"/>
              </a:lnSpc>
              <a:spcBef>
                <a:spcPts val="0"/>
              </a:spcBef>
              <a:spcAft>
                <a:spcPts val="0"/>
              </a:spcAft>
              <a:buNone/>
            </a:pPr>
            <a:r>
              <a:rPr lang="cs"/>
              <a:t>Má tři hlavní fáze</a:t>
            </a:r>
            <a:endParaRPr/>
          </a:p>
          <a:p>
            <a:pPr indent="-325755" lvl="0" marL="457200" rtl="0" algn="l">
              <a:lnSpc>
                <a:spcPct val="150000"/>
              </a:lnSpc>
              <a:spcBef>
                <a:spcPts val="1200"/>
              </a:spcBef>
              <a:spcAft>
                <a:spcPts val="0"/>
              </a:spcAft>
              <a:buSzPct val="100000"/>
              <a:buChar char="-"/>
            </a:pPr>
            <a:r>
              <a:rPr lang="cs"/>
              <a:t>začíná náhlou poruchou vědomí, pádem na zem, nepřirozeným výkřikem, objevují se tonické křeče příčně pruhovaného svalstva celého těla (tato fáze trvá cca 30-60s)</a:t>
            </a:r>
            <a:endParaRPr/>
          </a:p>
          <a:p>
            <a:pPr indent="-325755" lvl="0" marL="457200" rtl="0" algn="l">
              <a:lnSpc>
                <a:spcPct val="150000"/>
              </a:lnSpc>
              <a:spcBef>
                <a:spcPts val="0"/>
              </a:spcBef>
              <a:spcAft>
                <a:spcPts val="0"/>
              </a:spcAft>
              <a:buSzPct val="100000"/>
              <a:buChar char="-"/>
            </a:pPr>
            <a:r>
              <a:rPr lang="cs"/>
              <a:t>generalizované klonické křeče v podobě opakovaných, prudkých a krátkých záškubů svalstva celého těla, jedinec bije hlavou a končetinami o zem, chrčivě dýchá, má pěnu u úst, může dojít k pomočení / pokálení (fáze trvá cca 1-2 minuty, i déle)</a:t>
            </a:r>
            <a:endParaRPr/>
          </a:p>
          <a:p>
            <a:pPr indent="-325755" lvl="0" marL="457200" rtl="0" algn="l">
              <a:lnSpc>
                <a:spcPct val="150000"/>
              </a:lnSpc>
              <a:spcBef>
                <a:spcPts val="0"/>
              </a:spcBef>
              <a:spcAft>
                <a:spcPts val="0"/>
              </a:spcAft>
              <a:buSzPct val="100000"/>
              <a:buChar char="-"/>
            </a:pPr>
            <a:r>
              <a:rPr lang="cs"/>
              <a:t>stádium klidového komatu, přetrvává bezvědomí, ochablost svalstva, postupně dochází k návratu vědomí, jedinec je zmatený, dezorientovaný, pomalý, neobratný v pohybech i myšlení, záchvat si nepamatuje</a:t>
            </a:r>
            <a:endParaRPr/>
          </a:p>
          <a:p>
            <a:pPr indent="-325755" lvl="0" marL="457200" rtl="0" algn="l">
              <a:lnSpc>
                <a:spcPct val="150000"/>
              </a:lnSpc>
              <a:spcBef>
                <a:spcPts val="0"/>
              </a:spcBef>
              <a:spcAft>
                <a:spcPts val="0"/>
              </a:spcAft>
              <a:buSzPct val="100000"/>
              <a:buChar char="-"/>
            </a:pPr>
            <a:r>
              <a:rPr lang="cs"/>
              <a:t>záchvatu mohou předcházet nespecifické prodromy trvající hodiny i dny - podrážděnost, náladovost, nespavost, bolesti hlavy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Status epileptici</a:t>
            </a:r>
            <a:endParaRPr/>
          </a:p>
        </p:txBody>
      </p:sp>
      <p:sp>
        <p:nvSpPr>
          <p:cNvPr id="273" name="Google Shape;273;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cs"/>
              <a:t>= závažný stav, kdy jeden epileptický záchvat navazuje na druhý, aniž by došlo k návratu vědomí po dobu minimálně 30 minut</a:t>
            </a:r>
            <a:endParaRPr/>
          </a:p>
          <a:p>
            <a:pPr indent="-342900" lvl="0" marL="457200" rtl="0" algn="l">
              <a:lnSpc>
                <a:spcPct val="150000"/>
              </a:lnSpc>
              <a:spcBef>
                <a:spcPts val="1200"/>
              </a:spcBef>
              <a:spcAft>
                <a:spcPts val="0"/>
              </a:spcAft>
              <a:buSzPts val="1800"/>
              <a:buChar char="-"/>
            </a:pPr>
            <a:r>
              <a:rPr lang="cs"/>
              <a:t>stav vyžaduje urgentní léčbu za hospitaliazce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Vyšetřovací metody</a:t>
            </a:r>
            <a:endParaRPr/>
          </a:p>
        </p:txBody>
      </p:sp>
      <p:sp>
        <p:nvSpPr>
          <p:cNvPr id="279" name="Google Shape;279;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anamnéza - okolnosti těhotenství a porodu (zda bylo dítě kříšeno, apgar score), psychomotorický vývoj, popis záchvatu, zda byl poprvé či opakovaně, epilepsie v rodině,...</a:t>
            </a:r>
            <a:endParaRPr/>
          </a:p>
          <a:p>
            <a:pPr indent="-342900" lvl="0" marL="457200" rtl="0" algn="l">
              <a:lnSpc>
                <a:spcPct val="150000"/>
              </a:lnSpc>
              <a:spcBef>
                <a:spcPts val="0"/>
              </a:spcBef>
              <a:spcAft>
                <a:spcPts val="0"/>
              </a:spcAft>
              <a:buSzPts val="1800"/>
              <a:buChar char="-"/>
            </a:pPr>
            <a:r>
              <a:rPr lang="cs"/>
              <a:t>fyzikální vyšetření - pohled</a:t>
            </a:r>
            <a:endParaRPr/>
          </a:p>
          <a:p>
            <a:pPr indent="-342900" lvl="0" marL="457200" rtl="0" algn="l">
              <a:lnSpc>
                <a:spcPct val="150000"/>
              </a:lnSpc>
              <a:spcBef>
                <a:spcPts val="0"/>
              </a:spcBef>
              <a:spcAft>
                <a:spcPts val="0"/>
              </a:spcAft>
              <a:buSzPts val="1800"/>
              <a:buChar char="-"/>
            </a:pPr>
            <a:r>
              <a:rPr lang="cs"/>
              <a:t>odběr biologického materiálu - při již nastavené léčbě hladina antiepileptik</a:t>
            </a:r>
            <a:endParaRPr/>
          </a:p>
          <a:p>
            <a:pPr indent="-342900" lvl="0" marL="457200" rtl="0" algn="l">
              <a:lnSpc>
                <a:spcPct val="150000"/>
              </a:lnSpc>
              <a:spcBef>
                <a:spcPts val="0"/>
              </a:spcBef>
              <a:spcAft>
                <a:spcPts val="0"/>
              </a:spcAft>
              <a:buSzPts val="1800"/>
              <a:buChar char="-"/>
            </a:pPr>
            <a:r>
              <a:rPr lang="cs"/>
              <a:t>neurologické vyšetření - dle nálezu neurologické vyšetření, dle nálezu lumbální punkce, u dětí s neuzavřenou velkou fontanelou možná subdurální punkce</a:t>
            </a:r>
            <a:endParaRPr/>
          </a:p>
          <a:p>
            <a:pPr indent="-342900" lvl="0" marL="457200" rtl="0" algn="l">
              <a:lnSpc>
                <a:spcPct val="150000"/>
              </a:lnSpc>
              <a:spcBef>
                <a:spcPts val="0"/>
              </a:spcBef>
              <a:spcAft>
                <a:spcPts val="0"/>
              </a:spcAft>
              <a:buSzPts val="1800"/>
              <a:buChar char="-"/>
            </a:pPr>
            <a:r>
              <a:rPr lang="cs"/>
              <a:t>vyšetření očního pozadí</a:t>
            </a:r>
            <a:endParaRPr/>
          </a:p>
          <a:p>
            <a:pPr indent="-342900" lvl="0" marL="457200" rtl="0" algn="l">
              <a:lnSpc>
                <a:spcPct val="150000"/>
              </a:lnSpc>
              <a:spcBef>
                <a:spcPts val="0"/>
              </a:spcBef>
              <a:spcAft>
                <a:spcPts val="0"/>
              </a:spcAft>
              <a:buSzPts val="1800"/>
              <a:buChar char="-"/>
            </a:pPr>
            <a:r>
              <a:rPr lang="cs"/>
              <a:t>CT k vyloučení jiné léze - absces, krvácení, tumor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Léčba konzervativní</a:t>
            </a:r>
            <a:endParaRPr/>
          </a:p>
        </p:txBody>
      </p:sp>
      <p:sp>
        <p:nvSpPr>
          <p:cNvPr id="285" name="Google Shape;285;p50"/>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50000"/>
              </a:lnSpc>
              <a:spcBef>
                <a:spcPts val="0"/>
              </a:spcBef>
              <a:spcAft>
                <a:spcPts val="0"/>
              </a:spcAft>
              <a:buSzPct val="100000"/>
              <a:buChar char="-"/>
            </a:pPr>
            <a:r>
              <a:rPr lang="cs"/>
              <a:t>antiepileptika - systematické dlouhodobé pravidelné užívání, začíná se na nižší dávce a postupně se zvyšuje, sledujeme vedlejší účinky, není možno vynechat - hrozí záchvat</a:t>
            </a:r>
            <a:endParaRPr/>
          </a:p>
          <a:p>
            <a:pPr indent="-325755" lvl="0" marL="457200" rtl="0" algn="l">
              <a:lnSpc>
                <a:spcPct val="150000"/>
              </a:lnSpc>
              <a:spcBef>
                <a:spcPts val="0"/>
              </a:spcBef>
              <a:spcAft>
                <a:spcPts val="0"/>
              </a:spcAft>
              <a:buSzPct val="100000"/>
              <a:buChar char="-"/>
            </a:pPr>
            <a:r>
              <a:rPr lang="cs"/>
              <a:t>vitamin</a:t>
            </a:r>
            <a:r>
              <a:rPr lang="cs"/>
              <a:t> E, minerály Mg a Ca</a:t>
            </a:r>
            <a:endParaRPr/>
          </a:p>
          <a:p>
            <a:pPr indent="-325755" lvl="0" marL="457200" rtl="0" algn="l">
              <a:lnSpc>
                <a:spcPct val="150000"/>
              </a:lnSpc>
              <a:spcBef>
                <a:spcPts val="0"/>
              </a:spcBef>
              <a:spcAft>
                <a:spcPts val="0"/>
              </a:spcAft>
              <a:buSzPct val="100000"/>
              <a:buChar char="-"/>
            </a:pPr>
            <a:r>
              <a:rPr lang="cs"/>
              <a:t>úprava životosprávy</a:t>
            </a:r>
            <a:endParaRPr/>
          </a:p>
          <a:p>
            <a:pPr indent="-325755" lvl="0" marL="457200" rtl="0" algn="l">
              <a:lnSpc>
                <a:spcPct val="150000"/>
              </a:lnSpc>
              <a:spcBef>
                <a:spcPts val="0"/>
              </a:spcBef>
              <a:spcAft>
                <a:spcPts val="0"/>
              </a:spcAft>
              <a:buSzPct val="100000"/>
              <a:buChar char="-"/>
            </a:pPr>
            <a:r>
              <a:rPr lang="cs"/>
              <a:t>nepobývat na velkém slunci, ve výšce</a:t>
            </a:r>
            <a:endParaRPr/>
          </a:p>
          <a:p>
            <a:pPr indent="-325755" lvl="0" marL="457200" rtl="0" algn="l">
              <a:lnSpc>
                <a:spcPct val="150000"/>
              </a:lnSpc>
              <a:spcBef>
                <a:spcPts val="0"/>
              </a:spcBef>
              <a:spcAft>
                <a:spcPts val="0"/>
              </a:spcAft>
              <a:buSzPct val="100000"/>
              <a:buChar char="-"/>
            </a:pPr>
            <a:r>
              <a:rPr lang="cs"/>
              <a:t>omezit velkou fyzickou námahu</a:t>
            </a:r>
            <a:endParaRPr/>
          </a:p>
          <a:p>
            <a:pPr indent="-325755" lvl="0" marL="457200" rtl="0" algn="l">
              <a:lnSpc>
                <a:spcPct val="150000"/>
              </a:lnSpc>
              <a:spcBef>
                <a:spcPts val="0"/>
              </a:spcBef>
              <a:spcAft>
                <a:spcPts val="0"/>
              </a:spcAft>
              <a:buSzPct val="100000"/>
              <a:buChar char="-"/>
            </a:pPr>
            <a:r>
              <a:rPr lang="cs"/>
              <a:t>pravidelný režim dne</a:t>
            </a:r>
            <a:endParaRPr/>
          </a:p>
          <a:p>
            <a:pPr indent="-325755" lvl="0" marL="457200" rtl="0" algn="l">
              <a:lnSpc>
                <a:spcPct val="150000"/>
              </a:lnSpc>
              <a:spcBef>
                <a:spcPts val="0"/>
              </a:spcBef>
              <a:spcAft>
                <a:spcPts val="0"/>
              </a:spcAft>
              <a:buSzPct val="100000"/>
              <a:buChar char="-"/>
            </a:pPr>
            <a:r>
              <a:rPr lang="cs"/>
              <a:t>lehká </a:t>
            </a:r>
            <a:r>
              <a:rPr lang="cs"/>
              <a:t>nedráždivá</a:t>
            </a:r>
            <a:r>
              <a:rPr lang="cs"/>
              <a:t> strava</a:t>
            </a:r>
            <a:endParaRPr/>
          </a:p>
          <a:p>
            <a:pPr indent="-325755" lvl="0" marL="457200" rtl="0" algn="l">
              <a:lnSpc>
                <a:spcPct val="150000"/>
              </a:lnSpc>
              <a:spcBef>
                <a:spcPts val="0"/>
              </a:spcBef>
              <a:spcAft>
                <a:spcPts val="0"/>
              </a:spcAft>
              <a:buSzPct val="100000"/>
              <a:buChar char="-"/>
            </a:pPr>
            <a:r>
              <a:rPr lang="cs"/>
              <a:t>pozor na přerušované světlo (redukce času u TV)</a:t>
            </a:r>
            <a:endParaRPr/>
          </a:p>
          <a:p>
            <a:pPr indent="-325755" lvl="0" marL="457200" rtl="0" algn="l">
              <a:lnSpc>
                <a:spcPct val="150000"/>
              </a:lnSpc>
              <a:spcBef>
                <a:spcPts val="0"/>
              </a:spcBef>
              <a:spcAft>
                <a:spcPts val="0"/>
              </a:spcAft>
              <a:buSzPct val="100000"/>
              <a:buChar char="-"/>
            </a:pPr>
            <a:r>
              <a:rPr lang="cs"/>
              <a:t>úplný zákaz drog, alkoholu</a:t>
            </a:r>
            <a:endParaRPr/>
          </a:p>
          <a:p>
            <a:pPr indent="-325755" lvl="0" marL="457200" rtl="0" algn="l">
              <a:lnSpc>
                <a:spcPct val="150000"/>
              </a:lnSpc>
              <a:spcBef>
                <a:spcPts val="0"/>
              </a:spcBef>
              <a:spcAft>
                <a:spcPts val="0"/>
              </a:spcAft>
              <a:buSzPct val="100000"/>
              <a:buChar char="-"/>
            </a:pPr>
            <a:r>
              <a:rPr lang="cs"/>
              <a:t>vyvarovat se stresu</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Léčba </a:t>
            </a:r>
            <a:r>
              <a:rPr lang="cs"/>
              <a:t>chirurgická</a:t>
            </a:r>
            <a:endParaRPr/>
          </a:p>
        </p:txBody>
      </p:sp>
      <p:sp>
        <p:nvSpPr>
          <p:cNvPr id="291" name="Google Shape;291;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cs"/>
              <a:t>dle příčiny</a:t>
            </a:r>
            <a:endParaRPr/>
          </a:p>
          <a:p>
            <a:pPr indent="-342900" lvl="0" marL="457200" rtl="0" algn="l">
              <a:spcBef>
                <a:spcPts val="0"/>
              </a:spcBef>
              <a:spcAft>
                <a:spcPts val="0"/>
              </a:spcAft>
              <a:buSzPts val="1800"/>
              <a:buChar char="-"/>
            </a:pPr>
            <a:r>
              <a:rPr lang="cs"/>
              <a:t>jen u malého počtu dětí</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Vrozené vady - rozštěpy páteře</a:t>
            </a:r>
            <a:endParaRPr/>
          </a:p>
        </p:txBody>
      </p:sp>
      <p:sp>
        <p:nvSpPr>
          <p:cNvPr id="79" name="Google Shape;79;p16"/>
          <p:cNvSpPr txBox="1"/>
          <p:nvPr>
            <p:ph idx="1" type="body"/>
          </p:nvPr>
        </p:nvSpPr>
        <p:spPr>
          <a:xfrm>
            <a:off x="311700" y="1068425"/>
            <a:ext cx="8520600" cy="22089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lang="cs"/>
              <a:t>jedná se o defekty zadní části těl obratlů, kdy kůže v oblasti defektů je ztenčená nebo chybí</a:t>
            </a:r>
            <a:endParaRPr/>
          </a:p>
          <a:p>
            <a:pPr indent="-334327" lvl="0" marL="457200" rtl="0" algn="l">
              <a:lnSpc>
                <a:spcPct val="150000"/>
              </a:lnSpc>
              <a:spcBef>
                <a:spcPts val="0"/>
              </a:spcBef>
              <a:spcAft>
                <a:spcPts val="0"/>
              </a:spcAft>
              <a:buSzPct val="100000"/>
              <a:buChar char="-"/>
            </a:pPr>
            <a:r>
              <a:rPr lang="cs"/>
              <a:t>otvorem v páteři se protlačí buď jen míšní obaly (meningokéla), nebo míšní obaly spolu spolu s míchou (myelomeningokéla)</a:t>
            </a:r>
            <a:endParaRPr/>
          </a:p>
          <a:p>
            <a:pPr indent="-334327" lvl="0" marL="457200" rtl="0" algn="l">
              <a:lnSpc>
                <a:spcPct val="150000"/>
              </a:lnSpc>
              <a:spcBef>
                <a:spcPts val="0"/>
              </a:spcBef>
              <a:spcAft>
                <a:spcPts val="0"/>
              </a:spcAft>
              <a:buSzPct val="100000"/>
              <a:buChar char="-"/>
            </a:pPr>
            <a:r>
              <a:rPr lang="cs"/>
              <a:t>nejčastěji postihuje oblast bederní a křížovou </a:t>
            </a:r>
            <a:endParaRPr/>
          </a:p>
          <a:p>
            <a:pPr indent="-334327" lvl="0" marL="457200" rtl="0" algn="l">
              <a:lnSpc>
                <a:spcPct val="150000"/>
              </a:lnSpc>
              <a:spcBef>
                <a:spcPts val="0"/>
              </a:spcBef>
              <a:spcAft>
                <a:spcPts val="0"/>
              </a:spcAft>
              <a:buSzPct val="100000"/>
              <a:buChar char="-"/>
            </a:pPr>
            <a:r>
              <a:rPr lang="cs"/>
              <a:t>u </a:t>
            </a:r>
            <a:r>
              <a:rPr lang="cs"/>
              <a:t>přežívajících</a:t>
            </a:r>
            <a:r>
              <a:rPr lang="cs"/>
              <a:t> dětí se vyskytují těžké neurologické poruchy trvalého charakteru</a:t>
            </a:r>
            <a:endParaRPr/>
          </a:p>
        </p:txBody>
      </p:sp>
      <p:pic>
        <p:nvPicPr>
          <p:cNvPr id="80" name="Google Shape;80;p16"/>
          <p:cNvPicPr preferRelativeResize="0"/>
          <p:nvPr/>
        </p:nvPicPr>
        <p:blipFill>
          <a:blip r:embed="rId3">
            <a:alphaModFix/>
          </a:blip>
          <a:stretch>
            <a:fillRect/>
          </a:stretch>
        </p:blipFill>
        <p:spPr>
          <a:xfrm>
            <a:off x="885825" y="3277326"/>
            <a:ext cx="7372350" cy="18661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Ošetřovatelská péče</a:t>
            </a:r>
            <a:endParaRPr/>
          </a:p>
        </p:txBody>
      </p:sp>
      <p:sp>
        <p:nvSpPr>
          <p:cNvPr id="297" name="Google Shape;297;p52"/>
          <p:cNvSpPr txBox="1"/>
          <p:nvPr>
            <p:ph idx="1" type="body"/>
          </p:nvPr>
        </p:nvSpPr>
        <p:spPr>
          <a:xfrm>
            <a:off x="311700" y="1152475"/>
            <a:ext cx="8520600" cy="37551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cs"/>
              <a:t>sledujeme stav vědomí, kde křeče začali, zda došlo při záchvatu k pomočení, chování po záchvatu</a:t>
            </a:r>
            <a:endParaRPr/>
          </a:p>
          <a:p>
            <a:pPr indent="-342900" lvl="0" marL="457200" rtl="0" algn="l">
              <a:lnSpc>
                <a:spcPct val="150000"/>
              </a:lnSpc>
              <a:spcBef>
                <a:spcPts val="0"/>
              </a:spcBef>
              <a:spcAft>
                <a:spcPts val="0"/>
              </a:spcAft>
              <a:buSzPts val="1800"/>
              <a:buChar char="-"/>
            </a:pPr>
            <a:r>
              <a:rPr lang="cs"/>
              <a:t>o proběhlém záchvatu </a:t>
            </a:r>
            <a:r>
              <a:rPr lang="cs"/>
              <a:t>informuj</a:t>
            </a:r>
            <a:r>
              <a:rPr lang="cs"/>
              <a:t> lékaře a proveď záznam s popisem a trváním </a:t>
            </a:r>
            <a:r>
              <a:rPr lang="cs"/>
              <a:t>záchvatu</a:t>
            </a:r>
            <a:endParaRPr/>
          </a:p>
          <a:p>
            <a:pPr indent="-342900" lvl="0" marL="457200" rtl="0" algn="l">
              <a:lnSpc>
                <a:spcPct val="150000"/>
              </a:lnSpc>
              <a:spcBef>
                <a:spcPts val="0"/>
              </a:spcBef>
              <a:spcAft>
                <a:spcPts val="0"/>
              </a:spcAft>
              <a:buSzPts val="1800"/>
              <a:buChar char="-"/>
            </a:pPr>
            <a:r>
              <a:rPr lang="cs"/>
              <a:t>nenechávat děti bez dozoru v koupelně - hrozí riziko úrazu v případě záchvatu</a:t>
            </a:r>
            <a:endParaRPr/>
          </a:p>
          <a:p>
            <a:pPr indent="-342900" lvl="0" marL="457200" rtl="0" algn="l">
              <a:lnSpc>
                <a:spcPct val="150000"/>
              </a:lnSpc>
              <a:spcBef>
                <a:spcPts val="0"/>
              </a:spcBef>
              <a:spcAft>
                <a:spcPts val="0"/>
              </a:spcAft>
              <a:buSzPts val="1800"/>
              <a:buChar char="-"/>
            </a:pPr>
            <a:r>
              <a:rPr lang="cs"/>
              <a:t>pozor na tuhou stravu po záchvatu - může váznout polykací akt</a:t>
            </a:r>
            <a:endParaRPr/>
          </a:p>
          <a:p>
            <a:pPr indent="-342900" lvl="0" marL="457200" rtl="0" algn="l">
              <a:lnSpc>
                <a:spcPct val="150000"/>
              </a:lnSpc>
              <a:spcBef>
                <a:spcPts val="0"/>
              </a:spcBef>
              <a:spcAft>
                <a:spcPts val="0"/>
              </a:spcAft>
              <a:buSzPts val="1800"/>
              <a:buChar char="-"/>
            </a:pPr>
            <a:r>
              <a:rPr lang="cs"/>
              <a:t> nedráždivá strava - nedoporučuje se káva, čokoláda, kakao</a:t>
            </a:r>
            <a:endParaRPr/>
          </a:p>
          <a:p>
            <a:pPr indent="-342900" lvl="0" marL="457200" rtl="0" algn="l">
              <a:lnSpc>
                <a:spcPct val="150000"/>
              </a:lnSpc>
              <a:spcBef>
                <a:spcPts val="0"/>
              </a:spcBef>
              <a:spcAft>
                <a:spcPts val="0"/>
              </a:spcAft>
              <a:buSzPts val="1800"/>
              <a:buChar char="-"/>
            </a:pPr>
            <a:r>
              <a:rPr lang="cs"/>
              <a:t>není žádoucí pospávání během dne a noční bdění (diskotéky, noční sledování televize)</a:t>
            </a:r>
            <a:endParaRPr/>
          </a:p>
          <a:p>
            <a:pPr indent="-342900" lvl="0" marL="457200" rtl="0" algn="l">
              <a:lnSpc>
                <a:spcPct val="150000"/>
              </a:lnSpc>
              <a:spcBef>
                <a:spcPts val="0"/>
              </a:spcBef>
              <a:spcAft>
                <a:spcPts val="0"/>
              </a:spcAft>
              <a:buSzPts val="1800"/>
              <a:buChar char="-"/>
            </a:pPr>
            <a:r>
              <a:rPr lang="cs"/>
              <a:t>zvaž </a:t>
            </a:r>
            <a:r>
              <a:rPr lang="cs"/>
              <a:t>spolupráci</a:t>
            </a:r>
            <a:r>
              <a:rPr lang="cs"/>
              <a:t> s psychologem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Domácí péče</a:t>
            </a:r>
            <a:endParaRPr/>
          </a:p>
        </p:txBody>
      </p:sp>
      <p:sp>
        <p:nvSpPr>
          <p:cNvPr id="303" name="Google Shape;303;p53"/>
          <p:cNvSpPr txBox="1"/>
          <p:nvPr>
            <p:ph idx="1" type="body"/>
          </p:nvPr>
        </p:nvSpPr>
        <p:spPr>
          <a:xfrm>
            <a:off x="311700" y="1152475"/>
            <a:ext cx="8520600" cy="37551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SzPct val="100000"/>
              <a:buChar char="-"/>
            </a:pPr>
            <a:r>
              <a:rPr lang="cs"/>
              <a:t>edukace rodičů a dítěte (dle věku) o nutnosti dodržovat léčebný režim</a:t>
            </a:r>
            <a:endParaRPr/>
          </a:p>
          <a:p>
            <a:pPr indent="-334327" lvl="0" marL="457200" rtl="0" algn="l">
              <a:lnSpc>
                <a:spcPct val="150000"/>
              </a:lnSpc>
              <a:spcBef>
                <a:spcPts val="0"/>
              </a:spcBef>
              <a:spcAft>
                <a:spcPts val="0"/>
              </a:spcAft>
              <a:buSzPct val="100000"/>
              <a:buChar char="-"/>
            </a:pPr>
            <a:r>
              <a:rPr lang="cs"/>
              <a:t>při trvání záchvatu do 10 minut není nutná hospitalizace, </a:t>
            </a:r>
            <a:r>
              <a:rPr lang="cs"/>
              <a:t>výjimkou</a:t>
            </a:r>
            <a:r>
              <a:rPr lang="cs"/>
              <a:t> je nakupení záchvatů</a:t>
            </a:r>
            <a:endParaRPr/>
          </a:p>
          <a:p>
            <a:pPr indent="-334327" lvl="0" marL="457200" rtl="0" algn="l">
              <a:lnSpc>
                <a:spcPct val="150000"/>
              </a:lnSpc>
              <a:spcBef>
                <a:spcPts val="0"/>
              </a:spcBef>
              <a:spcAft>
                <a:spcPts val="0"/>
              </a:spcAft>
              <a:buSzPct val="100000"/>
              <a:buChar char="-"/>
            </a:pPr>
            <a:r>
              <a:rPr lang="cs"/>
              <a:t>starší děti informujeme o </a:t>
            </a:r>
            <a:r>
              <a:rPr lang="cs"/>
              <a:t>vyvolávajících</a:t>
            </a:r>
            <a:r>
              <a:rPr lang="cs"/>
              <a:t> příčinách - blikající světlo (diskotéky, počítač, televize), dlouhodobý pohyb v nevětrané místnosti nebo na slunci, hlučné prostředí, přetěžování fyzických sil</a:t>
            </a:r>
            <a:endParaRPr/>
          </a:p>
          <a:p>
            <a:pPr indent="-334327" lvl="0" marL="457200" rtl="0" algn="l">
              <a:lnSpc>
                <a:spcPct val="150000"/>
              </a:lnSpc>
              <a:spcBef>
                <a:spcPts val="0"/>
              </a:spcBef>
              <a:spcAft>
                <a:spcPts val="0"/>
              </a:spcAft>
              <a:buSzPct val="100000"/>
              <a:buChar char="-"/>
            </a:pPr>
            <a:r>
              <a:rPr lang="cs"/>
              <a:t>nutnost pravidelně užívat léky, zákaz alkoholu, pravidelné kontroly v neurologické poradně, nošení identifikačního průkazu epileptika</a:t>
            </a:r>
            <a:endParaRPr/>
          </a:p>
          <a:p>
            <a:pPr indent="-334327" lvl="0" marL="457200" rtl="0" algn="l">
              <a:lnSpc>
                <a:spcPct val="150000"/>
              </a:lnSpc>
              <a:spcBef>
                <a:spcPts val="0"/>
              </a:spcBef>
              <a:spcAft>
                <a:spcPts val="0"/>
              </a:spcAft>
              <a:buSzPct val="100000"/>
              <a:buChar char="-"/>
            </a:pPr>
            <a:r>
              <a:rPr lang="cs"/>
              <a:t>důležitost vedení záznamů o proběhlých záchvatech a aurách</a:t>
            </a:r>
            <a:endParaRPr/>
          </a:p>
          <a:p>
            <a:pPr indent="-334327" lvl="0" marL="457200" rtl="0" algn="l">
              <a:lnSpc>
                <a:spcPct val="150000"/>
              </a:lnSpc>
              <a:spcBef>
                <a:spcPts val="0"/>
              </a:spcBef>
              <a:spcAft>
                <a:spcPts val="0"/>
              </a:spcAft>
              <a:buSzPct val="100000"/>
              <a:buChar char="-"/>
            </a:pPr>
            <a:r>
              <a:rPr lang="cs"/>
              <a:t>trendem je zapojení dětí do kolektivu zdravých dětí, nezakazujeme kolektivní sporty (jen plavání není vhodné)</a:t>
            </a:r>
            <a:endParaRPr/>
          </a:p>
          <a:p>
            <a:pPr indent="-334327" lvl="0" marL="457200" rtl="0" algn="l">
              <a:lnSpc>
                <a:spcPct val="150000"/>
              </a:lnSpc>
              <a:spcBef>
                <a:spcPts val="0"/>
              </a:spcBef>
              <a:spcAft>
                <a:spcPts val="0"/>
              </a:spcAft>
              <a:buSzPct val="100000"/>
              <a:buChar char="-"/>
            </a:pPr>
            <a:r>
              <a:rPr lang="cs"/>
              <a:t>rodiče by měli informovat učitele o nemoci a poskytnutí PP při záchvatu</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Volba povolání</a:t>
            </a:r>
            <a:endParaRPr/>
          </a:p>
        </p:txBody>
      </p:sp>
      <p:sp>
        <p:nvSpPr>
          <p:cNvPr id="309" name="Google Shape;309;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cs"/>
              <a:t>dítě by mělo při volbě povolání být seznámeno se zakázanými činnosti</a:t>
            </a:r>
            <a:endParaRPr/>
          </a:p>
          <a:p>
            <a:pPr indent="-342900" lvl="0" marL="457200" rtl="0" algn="l">
              <a:lnSpc>
                <a:spcPct val="150000"/>
              </a:lnSpc>
              <a:spcBef>
                <a:spcPts val="1200"/>
              </a:spcBef>
              <a:spcAft>
                <a:spcPts val="0"/>
              </a:spcAft>
              <a:buSzPts val="1800"/>
              <a:buChar char="-"/>
            </a:pPr>
            <a:r>
              <a:rPr lang="cs"/>
              <a:t>práce ve </a:t>
            </a:r>
            <a:r>
              <a:rPr lang="cs"/>
              <a:t>výškách</a:t>
            </a:r>
            <a:r>
              <a:rPr lang="cs"/>
              <a:t> a na strojích, na vodě, ne s elektrickým proudem</a:t>
            </a:r>
            <a:endParaRPr/>
          </a:p>
          <a:p>
            <a:pPr indent="-342900" lvl="0" marL="457200" rtl="0" algn="l">
              <a:lnSpc>
                <a:spcPct val="150000"/>
              </a:lnSpc>
              <a:spcBef>
                <a:spcPts val="0"/>
              </a:spcBef>
              <a:spcAft>
                <a:spcPts val="0"/>
              </a:spcAft>
              <a:buSzPts val="1800"/>
              <a:buChar char="-"/>
            </a:pPr>
            <a:r>
              <a:rPr lang="cs"/>
              <a:t>nevhodnost směn a práce přes noc</a:t>
            </a:r>
            <a:endParaRPr/>
          </a:p>
          <a:p>
            <a:pPr indent="-342900" lvl="0" marL="457200" rtl="0" algn="l">
              <a:lnSpc>
                <a:spcPct val="150000"/>
              </a:lnSpc>
              <a:spcBef>
                <a:spcPts val="0"/>
              </a:spcBef>
              <a:spcAft>
                <a:spcPts val="0"/>
              </a:spcAft>
              <a:buSzPts val="1800"/>
              <a:buChar char="-"/>
            </a:pPr>
            <a:r>
              <a:rPr lang="cs"/>
              <a:t>zákaz držení zbrojního pasu a zbraně</a:t>
            </a:r>
            <a:endParaRPr/>
          </a:p>
          <a:p>
            <a:pPr indent="-342900" lvl="0" marL="457200" rtl="0" algn="l">
              <a:lnSpc>
                <a:spcPct val="150000"/>
              </a:lnSpc>
              <a:spcBef>
                <a:spcPts val="0"/>
              </a:spcBef>
              <a:spcAft>
                <a:spcPts val="0"/>
              </a:spcAft>
              <a:buSzPts val="1800"/>
              <a:buChar char="-"/>
            </a:pPr>
            <a:r>
              <a:rPr lang="cs"/>
              <a:t>řidičský průkaz jen při </a:t>
            </a:r>
            <a:r>
              <a:rPr lang="cs"/>
              <a:t>splnění</a:t>
            </a:r>
            <a:r>
              <a:rPr lang="cs"/>
              <a:t> </a:t>
            </a:r>
            <a:r>
              <a:rPr lang="cs"/>
              <a:t>kritérií</a:t>
            </a:r>
            <a:r>
              <a:rPr lang="cs"/>
              <a:t> - 3 roky bez záchvatu, z toho jeden rok bez léčby - ani v tomto případě není možné být řidič z povolání</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cs"/>
              <a:t>Ošetřovatelský proces u dítěte s febrilními křečemi</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Febrilní křeče</a:t>
            </a:r>
            <a:endParaRPr/>
          </a:p>
        </p:txBody>
      </p:sp>
      <p:sp>
        <p:nvSpPr>
          <p:cNvPr id="320" name="Google Shape;320;p56"/>
          <p:cNvSpPr txBox="1"/>
          <p:nvPr>
            <p:ph idx="1" type="body"/>
          </p:nvPr>
        </p:nvSpPr>
        <p:spPr>
          <a:xfrm>
            <a:off x="311700" y="1152475"/>
            <a:ext cx="8520600" cy="37551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nejčastější neurologická porucha v dětském věku </a:t>
            </a:r>
            <a:endParaRPr/>
          </a:p>
          <a:p>
            <a:pPr indent="-342900" lvl="0" marL="457200" rtl="0" algn="l">
              <a:lnSpc>
                <a:spcPct val="150000"/>
              </a:lnSpc>
              <a:spcBef>
                <a:spcPts val="0"/>
              </a:spcBef>
              <a:spcAft>
                <a:spcPts val="0"/>
              </a:spcAft>
              <a:buSzPts val="1800"/>
              <a:buChar char="-"/>
            </a:pPr>
            <a:r>
              <a:rPr lang="cs"/>
              <a:t>objevují se v době horečnatého onemocnění, většinou v době prudkého vzestupu teploty</a:t>
            </a:r>
            <a:endParaRPr/>
          </a:p>
          <a:p>
            <a:pPr indent="-342900" lvl="0" marL="457200" rtl="0" algn="l">
              <a:lnSpc>
                <a:spcPct val="150000"/>
              </a:lnSpc>
              <a:spcBef>
                <a:spcPts val="0"/>
              </a:spcBef>
              <a:spcAft>
                <a:spcPts val="0"/>
              </a:spcAft>
              <a:buSzPts val="1800"/>
              <a:buChar char="-"/>
            </a:pPr>
            <a:r>
              <a:rPr lang="cs"/>
              <a:t>projevují se obvykle jako generalizované křeče</a:t>
            </a:r>
            <a:endParaRPr/>
          </a:p>
          <a:p>
            <a:pPr indent="-342900" lvl="0" marL="457200" rtl="0" algn="l">
              <a:lnSpc>
                <a:spcPct val="150000"/>
              </a:lnSpc>
              <a:spcBef>
                <a:spcPts val="0"/>
              </a:spcBef>
              <a:spcAft>
                <a:spcPts val="0"/>
              </a:spcAft>
              <a:buSzPts val="1800"/>
              <a:buChar char="-"/>
            </a:pPr>
            <a:r>
              <a:rPr lang="cs"/>
              <a:t>postihují nejčastěji děti ve věku 6 </a:t>
            </a:r>
            <a:r>
              <a:rPr lang="cs"/>
              <a:t>měsíců</a:t>
            </a:r>
            <a:r>
              <a:rPr lang="cs"/>
              <a:t> až 3 roky (vrchol výskytu v 18 m)</a:t>
            </a:r>
            <a:endParaRPr/>
          </a:p>
          <a:p>
            <a:pPr indent="-342900" lvl="0" marL="457200" rtl="0" algn="l">
              <a:lnSpc>
                <a:spcPct val="150000"/>
              </a:lnSpc>
              <a:spcBef>
                <a:spcPts val="0"/>
              </a:spcBef>
              <a:spcAft>
                <a:spcPts val="0"/>
              </a:spcAft>
              <a:buSzPts val="1800"/>
              <a:buChar char="-"/>
            </a:pPr>
            <a:r>
              <a:rPr lang="cs"/>
              <a:t>nekomplikované křeče trvají méně než 15 minut </a:t>
            </a:r>
            <a:endParaRPr/>
          </a:p>
          <a:p>
            <a:pPr indent="-342900" lvl="0" marL="457200" rtl="0" algn="l">
              <a:lnSpc>
                <a:spcPct val="150000"/>
              </a:lnSpc>
              <a:spcBef>
                <a:spcPts val="0"/>
              </a:spcBef>
              <a:spcAft>
                <a:spcPts val="0"/>
              </a:spcAft>
              <a:buSzPts val="1800"/>
              <a:buChar char="-"/>
            </a:pPr>
            <a:r>
              <a:rPr lang="cs"/>
              <a:t>diagnosticky je nutné vyloučit epilepsii a další nemoci CNS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Komplikace a příčiny</a:t>
            </a:r>
            <a:endParaRPr/>
          </a:p>
        </p:txBody>
      </p:sp>
      <p:sp>
        <p:nvSpPr>
          <p:cNvPr id="326" name="Google Shape;326;p5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cs"/>
              <a:t>Komplikace</a:t>
            </a:r>
            <a:endParaRPr b="1"/>
          </a:p>
          <a:p>
            <a:pPr indent="-317500" lvl="0" marL="457200" rtl="0" algn="l">
              <a:lnSpc>
                <a:spcPct val="150000"/>
              </a:lnSpc>
              <a:spcBef>
                <a:spcPts val="1200"/>
              </a:spcBef>
              <a:spcAft>
                <a:spcPts val="0"/>
              </a:spcAft>
              <a:buSzPts val="1400"/>
              <a:buChar char="-"/>
            </a:pPr>
            <a:r>
              <a:rPr lang="cs"/>
              <a:t>protrahované křeče</a:t>
            </a:r>
            <a:endParaRPr/>
          </a:p>
          <a:p>
            <a:pPr indent="-317500" lvl="0" marL="457200" rtl="0" algn="l">
              <a:lnSpc>
                <a:spcPct val="150000"/>
              </a:lnSpc>
              <a:spcBef>
                <a:spcPts val="0"/>
              </a:spcBef>
              <a:spcAft>
                <a:spcPts val="0"/>
              </a:spcAft>
              <a:buSzPts val="1400"/>
              <a:buChar char="-"/>
            </a:pPr>
            <a:r>
              <a:rPr lang="cs"/>
              <a:t>edém mozku</a:t>
            </a:r>
            <a:endParaRPr/>
          </a:p>
        </p:txBody>
      </p:sp>
      <p:sp>
        <p:nvSpPr>
          <p:cNvPr id="327" name="Google Shape;327;p5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cs"/>
              <a:t>Příčiny</a:t>
            </a:r>
            <a:endParaRPr b="1"/>
          </a:p>
          <a:p>
            <a:pPr indent="-317500" lvl="0" marL="457200" rtl="0" algn="l">
              <a:spcBef>
                <a:spcPts val="1200"/>
              </a:spcBef>
              <a:spcAft>
                <a:spcPts val="0"/>
              </a:spcAft>
              <a:buSzPts val="1400"/>
              <a:buChar char="-"/>
            </a:pPr>
            <a:r>
              <a:rPr lang="cs"/>
              <a:t>horečnaté onemocnění</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Příznaky</a:t>
            </a:r>
            <a:endParaRPr/>
          </a:p>
        </p:txBody>
      </p:sp>
      <p:sp>
        <p:nvSpPr>
          <p:cNvPr id="333" name="Google Shape;333;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záškuby mimického svalstva, končetin</a:t>
            </a:r>
            <a:endParaRPr/>
          </a:p>
          <a:p>
            <a:pPr indent="-342900" lvl="0" marL="457200" rtl="0" algn="l">
              <a:lnSpc>
                <a:spcPct val="150000"/>
              </a:lnSpc>
              <a:spcBef>
                <a:spcPts val="0"/>
              </a:spcBef>
              <a:spcAft>
                <a:spcPts val="0"/>
              </a:spcAft>
              <a:buSzPts val="1800"/>
              <a:buChar char="-"/>
            </a:pPr>
            <a:r>
              <a:rPr lang="cs"/>
              <a:t>poruchy dýchání</a:t>
            </a:r>
            <a:endParaRPr/>
          </a:p>
          <a:p>
            <a:pPr indent="-342900" lvl="0" marL="457200" rtl="0" algn="l">
              <a:lnSpc>
                <a:spcPct val="150000"/>
              </a:lnSpc>
              <a:spcBef>
                <a:spcPts val="0"/>
              </a:spcBef>
              <a:spcAft>
                <a:spcPts val="0"/>
              </a:spcAft>
              <a:buSzPts val="1800"/>
              <a:buChar char="-"/>
            </a:pPr>
            <a:r>
              <a:rPr lang="cs"/>
              <a:t>horká kůže</a:t>
            </a:r>
            <a:endParaRPr/>
          </a:p>
          <a:p>
            <a:pPr indent="-342900" lvl="0" marL="457200" rtl="0" algn="l">
              <a:lnSpc>
                <a:spcPct val="150000"/>
              </a:lnSpc>
              <a:spcBef>
                <a:spcPts val="0"/>
              </a:spcBef>
              <a:spcAft>
                <a:spcPts val="0"/>
              </a:spcAft>
              <a:buSzPts val="1800"/>
              <a:buChar char="-"/>
            </a:pPr>
            <a:r>
              <a:rPr lang="cs"/>
              <a:t>TT nad 38,5 C</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Vyšetřovací metody</a:t>
            </a:r>
            <a:endParaRPr/>
          </a:p>
        </p:txBody>
      </p:sp>
      <p:sp>
        <p:nvSpPr>
          <p:cNvPr id="339" name="Google Shape;339;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anamnéza (OA, RA, NO)</a:t>
            </a:r>
            <a:endParaRPr/>
          </a:p>
          <a:p>
            <a:pPr indent="-342900" lvl="0" marL="457200" rtl="0" algn="l">
              <a:lnSpc>
                <a:spcPct val="150000"/>
              </a:lnSpc>
              <a:spcBef>
                <a:spcPts val="0"/>
              </a:spcBef>
              <a:spcAft>
                <a:spcPts val="0"/>
              </a:spcAft>
              <a:buSzPts val="1800"/>
              <a:buChar char="-"/>
            </a:pPr>
            <a:r>
              <a:rPr lang="cs"/>
              <a:t>fyzikální vyšetření - poslech, pohled</a:t>
            </a:r>
            <a:endParaRPr/>
          </a:p>
          <a:p>
            <a:pPr indent="-342900" lvl="0" marL="457200" rtl="0" algn="l">
              <a:lnSpc>
                <a:spcPct val="150000"/>
              </a:lnSpc>
              <a:spcBef>
                <a:spcPts val="0"/>
              </a:spcBef>
              <a:spcAft>
                <a:spcPts val="0"/>
              </a:spcAft>
              <a:buSzPts val="1800"/>
              <a:buChar char="-"/>
            </a:pPr>
            <a:r>
              <a:rPr lang="cs"/>
              <a:t>neurologické vyšetření</a:t>
            </a:r>
            <a:endParaRPr/>
          </a:p>
          <a:p>
            <a:pPr indent="-342900" lvl="0" marL="457200" rtl="0" algn="l">
              <a:lnSpc>
                <a:spcPct val="150000"/>
              </a:lnSpc>
              <a:spcBef>
                <a:spcPts val="0"/>
              </a:spcBef>
              <a:spcAft>
                <a:spcPts val="0"/>
              </a:spcAft>
              <a:buSzPts val="1800"/>
              <a:buChar char="-"/>
            </a:pPr>
            <a:r>
              <a:rPr lang="cs"/>
              <a:t>EEG k vyloučení epilepsie</a:t>
            </a:r>
            <a:endParaRPr/>
          </a:p>
          <a:p>
            <a:pPr indent="-342900" lvl="0" marL="457200" rtl="0" algn="l">
              <a:lnSpc>
                <a:spcPct val="150000"/>
              </a:lnSpc>
              <a:spcBef>
                <a:spcPts val="0"/>
              </a:spcBef>
              <a:spcAft>
                <a:spcPts val="0"/>
              </a:spcAft>
              <a:buSzPts val="1800"/>
              <a:buChar char="-"/>
            </a:pPr>
            <a:r>
              <a:rPr lang="cs"/>
              <a:t>lumbální punkce</a:t>
            </a:r>
            <a:endParaRPr/>
          </a:p>
          <a:p>
            <a:pPr indent="-342900" lvl="0" marL="457200" rtl="0" algn="l">
              <a:lnSpc>
                <a:spcPct val="150000"/>
              </a:lnSpc>
              <a:spcBef>
                <a:spcPts val="0"/>
              </a:spcBef>
              <a:spcAft>
                <a:spcPts val="0"/>
              </a:spcAft>
              <a:buSzPts val="1800"/>
              <a:buChar char="-"/>
            </a:pPr>
            <a:r>
              <a:rPr lang="cs"/>
              <a:t>CT k vyloučení onemocnění nebo úrazu mozku (dle rozhodnutí neurologa)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Léčba</a:t>
            </a:r>
            <a:endParaRPr/>
          </a:p>
        </p:txBody>
      </p:sp>
      <p:sp>
        <p:nvSpPr>
          <p:cNvPr id="345" name="Google Shape;345;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diazepam na tlumení křečí (ve formě čípku)</a:t>
            </a:r>
            <a:endParaRPr/>
          </a:p>
          <a:p>
            <a:pPr indent="-342900" lvl="0" marL="457200" rtl="0" algn="l">
              <a:lnSpc>
                <a:spcPct val="150000"/>
              </a:lnSpc>
              <a:spcBef>
                <a:spcPts val="0"/>
              </a:spcBef>
              <a:spcAft>
                <a:spcPts val="0"/>
              </a:spcAft>
              <a:buSzPts val="1800"/>
              <a:buChar char="-"/>
            </a:pPr>
            <a:r>
              <a:rPr lang="cs"/>
              <a:t>zajištění optimální teploty prostředí s přihlédnutím ke stavu dítěte (21C)</a:t>
            </a:r>
            <a:endParaRPr/>
          </a:p>
          <a:p>
            <a:pPr indent="-342900" lvl="0" marL="457200" rtl="0" algn="l">
              <a:lnSpc>
                <a:spcPct val="150000"/>
              </a:lnSpc>
              <a:spcBef>
                <a:spcPts val="0"/>
              </a:spcBef>
              <a:spcAft>
                <a:spcPts val="0"/>
              </a:spcAft>
              <a:buSzPts val="1800"/>
              <a:buChar char="-"/>
            </a:pPr>
            <a:r>
              <a:rPr lang="cs"/>
              <a:t>fyzikální ochlazení - studený zábal při teplotě nad 38,5C, dítě zabaleno od krku po kolena, necháme působit 10-15 minut, od dítěte neodcházíme, poté dítě osušíme a oblékneme do slabého pyžama, za 30 min kontrola TT (teplota zpravidla klesá o 0,5 - 1C), při neúspěchu možno za hodinu opakovat</a:t>
            </a:r>
            <a:endParaRPr/>
          </a:p>
          <a:p>
            <a:pPr indent="-342900" lvl="0" marL="457200" rtl="0" algn="l">
              <a:lnSpc>
                <a:spcPct val="150000"/>
              </a:lnSpc>
              <a:spcBef>
                <a:spcPts val="0"/>
              </a:spcBef>
              <a:spcAft>
                <a:spcPts val="0"/>
              </a:spcAft>
              <a:buSzPts val="1800"/>
              <a:buChar char="-"/>
            </a:pPr>
            <a:r>
              <a:rPr lang="cs"/>
              <a:t>antipyretika</a:t>
            </a:r>
            <a:endParaRPr/>
          </a:p>
          <a:p>
            <a:pPr indent="-342900" lvl="0" marL="457200" rtl="0" algn="l">
              <a:lnSpc>
                <a:spcPct val="150000"/>
              </a:lnSpc>
              <a:spcBef>
                <a:spcPts val="0"/>
              </a:spcBef>
              <a:spcAft>
                <a:spcPts val="0"/>
              </a:spcAft>
              <a:buSzPts val="1800"/>
              <a:buChar char="-"/>
            </a:pPr>
            <a:r>
              <a:rPr lang="cs"/>
              <a:t>hydratace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Prevence</a:t>
            </a:r>
            <a:endParaRPr/>
          </a:p>
        </p:txBody>
      </p:sp>
      <p:sp>
        <p:nvSpPr>
          <p:cNvPr id="351" name="Google Shape;351;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při tělesné teplotě nad 38,5 C podat diazepam čípek, v případě že už v minulosti dítě mělo křeče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Zánětlivá onemocnění CNS</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meningitida - zánět mozkových plen</a:t>
            </a:r>
            <a:endParaRPr/>
          </a:p>
          <a:p>
            <a:pPr indent="-342900" lvl="0" marL="457200" rtl="0" algn="l">
              <a:lnSpc>
                <a:spcPct val="150000"/>
              </a:lnSpc>
              <a:spcBef>
                <a:spcPts val="0"/>
              </a:spcBef>
              <a:spcAft>
                <a:spcPts val="0"/>
              </a:spcAft>
              <a:buSzPts val="1800"/>
              <a:buChar char="-"/>
            </a:pPr>
            <a:r>
              <a:rPr lang="cs"/>
              <a:t>encefalitida</a:t>
            </a:r>
            <a:r>
              <a:rPr lang="cs"/>
              <a:t> - zánět mozku, etiologie zpravidla virová, může být sdružena se zánětem mozkových plen (meningoencefalitida)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Ošetřovatelská péče</a:t>
            </a:r>
            <a:endParaRPr/>
          </a:p>
        </p:txBody>
      </p:sp>
      <p:sp>
        <p:nvSpPr>
          <p:cNvPr id="357" name="Google Shape;357;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sleduj - TT, úroveň vědomí a při křečích sleduj dobu trvání, druh křečí, dýchání a barvu kůže</a:t>
            </a:r>
            <a:endParaRPr/>
          </a:p>
          <a:p>
            <a:pPr indent="-342900" lvl="0" marL="457200" rtl="0" algn="l">
              <a:lnSpc>
                <a:spcPct val="150000"/>
              </a:lnSpc>
              <a:spcBef>
                <a:spcPts val="0"/>
              </a:spcBef>
              <a:spcAft>
                <a:spcPts val="0"/>
              </a:spcAft>
              <a:buSzPts val="1800"/>
              <a:buChar char="-"/>
            </a:pPr>
            <a:r>
              <a:rPr lang="cs"/>
              <a:t>dostatečný příjem tekutin rozložený během dne</a:t>
            </a:r>
            <a:endParaRPr/>
          </a:p>
          <a:p>
            <a:pPr indent="-342900" lvl="0" marL="457200" rtl="0" algn="l">
              <a:lnSpc>
                <a:spcPct val="150000"/>
              </a:lnSpc>
              <a:spcBef>
                <a:spcPts val="0"/>
              </a:spcBef>
              <a:spcAft>
                <a:spcPts val="0"/>
              </a:spcAft>
              <a:buSzPts val="1800"/>
              <a:buChar char="-"/>
            </a:pPr>
            <a:r>
              <a:rPr lang="cs"/>
              <a:t>doprovod dítěte a vhodné aktivity v období bez horečky</a:t>
            </a:r>
            <a:endParaRPr/>
          </a:p>
          <a:p>
            <a:pPr indent="0" lvl="0" marL="0" rtl="0" algn="l">
              <a:spcBef>
                <a:spcPts val="1200"/>
              </a:spcBef>
              <a:spcAft>
                <a:spcPts val="12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Domácí péče</a:t>
            </a:r>
            <a:endParaRPr/>
          </a:p>
        </p:txBody>
      </p:sp>
      <p:sp>
        <p:nvSpPr>
          <p:cNvPr id="363" name="Google Shape;363;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zopakuj matce informace o nutnosti preventivní aplikace diazepamu ve formě čípku dle ordinace lékaře při každém dalším horečnatém onemocnění</a:t>
            </a:r>
            <a:endParaRPr/>
          </a:p>
          <a:p>
            <a:pPr indent="-342900" lvl="0" marL="457200" rtl="0" algn="l">
              <a:lnSpc>
                <a:spcPct val="150000"/>
              </a:lnSpc>
              <a:spcBef>
                <a:spcPts val="0"/>
              </a:spcBef>
              <a:spcAft>
                <a:spcPts val="0"/>
              </a:spcAft>
              <a:buSzPts val="1800"/>
              <a:buChar char="-"/>
            </a:pPr>
            <a:r>
              <a:rPr lang="cs"/>
              <a:t>seznam matku s postupem při fyzikálním ochlazení dítěte při horečce, podáním  antipyretik s ohledem na věk a hmotnost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Nervová záchvatovitá onemocnění </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epilepsie </a:t>
            </a:r>
            <a:endParaRPr/>
          </a:p>
          <a:p>
            <a:pPr indent="-342900" lvl="0" marL="457200" rtl="0" algn="l">
              <a:lnSpc>
                <a:spcPct val="150000"/>
              </a:lnSpc>
              <a:spcBef>
                <a:spcPts val="0"/>
              </a:spcBef>
              <a:spcAft>
                <a:spcPts val="0"/>
              </a:spcAft>
              <a:buSzPts val="1800"/>
              <a:buChar char="-"/>
            </a:pPr>
            <a:r>
              <a:rPr lang="cs"/>
              <a:t>febrilní záchvaty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Bolest hlavy</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různý charakter, trvání a lokalizace</a:t>
            </a:r>
            <a:endParaRPr/>
          </a:p>
          <a:p>
            <a:pPr indent="-342900" lvl="0" marL="457200" rtl="0" algn="l">
              <a:lnSpc>
                <a:spcPct val="150000"/>
              </a:lnSpc>
              <a:spcBef>
                <a:spcPts val="0"/>
              </a:spcBef>
              <a:spcAft>
                <a:spcPts val="0"/>
              </a:spcAft>
              <a:buSzPts val="1800"/>
              <a:buChar char="-"/>
            </a:pPr>
            <a:r>
              <a:rPr lang="cs"/>
              <a:t>patří k nejčastěji se vyskytujícím neurologickým potížím v dětském věku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42500" y="776200"/>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Porucha pozornosti </a:t>
            </a:r>
            <a:endParaRPr/>
          </a:p>
          <a:p>
            <a:pPr indent="0" lvl="0" marL="0" rtl="0" algn="l">
              <a:spcBef>
                <a:spcPts val="0"/>
              </a:spcBef>
              <a:spcAft>
                <a:spcPts val="0"/>
              </a:spcAft>
              <a:buNone/>
            </a:pPr>
            <a:r>
              <a:rPr lang="cs"/>
              <a:t>a hyperaktivita</a:t>
            </a:r>
            <a:endParaRPr/>
          </a:p>
        </p:txBody>
      </p:sp>
      <p:sp>
        <p:nvSpPr>
          <p:cNvPr id="104" name="Google Shape;104;p20"/>
          <p:cNvSpPr txBox="1"/>
          <p:nvPr>
            <p:ph idx="1" type="body"/>
          </p:nvPr>
        </p:nvSpPr>
        <p:spPr>
          <a:xfrm>
            <a:off x="311700" y="1824350"/>
            <a:ext cx="8520600" cy="2744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cs"/>
              <a:t>neurovývojová porucha s odchylkami ve vývoji CNS</a:t>
            </a:r>
            <a:endParaRPr/>
          </a:p>
          <a:p>
            <a:pPr indent="-342900" lvl="0" marL="457200" rtl="0" algn="l">
              <a:lnSpc>
                <a:spcPct val="150000"/>
              </a:lnSpc>
              <a:spcBef>
                <a:spcPts val="0"/>
              </a:spcBef>
              <a:spcAft>
                <a:spcPts val="0"/>
              </a:spcAft>
              <a:buSzPts val="1800"/>
              <a:buChar char="-"/>
            </a:pPr>
            <a:r>
              <a:rPr lang="cs"/>
              <a:t>charakteristická je především porucha pozornosti (nesoustředěnost, nepozornost), impulzivita a hyperaktivita neodpovídající věku a stupni vývoje dítěti</a:t>
            </a:r>
            <a:endParaRPr/>
          </a:p>
          <a:p>
            <a:pPr indent="-342900" lvl="0" marL="457200" rtl="0" algn="l">
              <a:lnSpc>
                <a:spcPct val="150000"/>
              </a:lnSpc>
              <a:spcBef>
                <a:spcPts val="0"/>
              </a:spcBef>
              <a:spcAft>
                <a:spcPts val="0"/>
              </a:spcAft>
              <a:buSzPts val="1800"/>
              <a:buChar char="-"/>
            </a:pPr>
            <a:r>
              <a:rPr lang="cs"/>
              <a:t>manifestuje se zpravidla až ve školním věku, ale vzniká mnohem dříve ( v perinatálním a časně postnatálním období)</a:t>
            </a:r>
            <a:endParaRPr/>
          </a:p>
        </p:txBody>
      </p:sp>
      <p:pic>
        <p:nvPicPr>
          <p:cNvPr id="105" name="Google Shape;105;p20"/>
          <p:cNvPicPr preferRelativeResize="0"/>
          <p:nvPr/>
        </p:nvPicPr>
        <p:blipFill>
          <a:blip r:embed="rId3">
            <a:alphaModFix/>
          </a:blip>
          <a:stretch>
            <a:fillRect/>
          </a:stretch>
        </p:blipFill>
        <p:spPr>
          <a:xfrm>
            <a:off x="5977375" y="86175"/>
            <a:ext cx="3005175" cy="200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DMO</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cs"/>
              <a:t>= dětská mozková obrna</a:t>
            </a:r>
            <a:endParaRPr/>
          </a:p>
          <a:p>
            <a:pPr indent="-342900" lvl="0" marL="457200" rtl="0" algn="l">
              <a:lnSpc>
                <a:spcPct val="150000"/>
              </a:lnSpc>
              <a:spcBef>
                <a:spcPts val="1200"/>
              </a:spcBef>
              <a:spcAft>
                <a:spcPts val="0"/>
              </a:spcAft>
              <a:buSzPts val="1800"/>
              <a:buChar char="-"/>
            </a:pPr>
            <a:r>
              <a:rPr lang="cs"/>
              <a:t>neprogresivní onemocnění nezralého, dále se vyvíjejícího mozku</a:t>
            </a:r>
            <a:endParaRPr/>
          </a:p>
          <a:p>
            <a:pPr indent="-342900" lvl="0" marL="457200" rtl="0" algn="l">
              <a:lnSpc>
                <a:spcPct val="150000"/>
              </a:lnSpc>
              <a:spcBef>
                <a:spcPts val="0"/>
              </a:spcBef>
              <a:spcAft>
                <a:spcPts val="0"/>
              </a:spcAft>
              <a:buSzPts val="1800"/>
              <a:buChar char="-"/>
            </a:pPr>
            <a:r>
              <a:rPr lang="cs"/>
              <a:t>vzniká poškozením CNS v době před porodem, během porodu nebo krátce po něm</a:t>
            </a:r>
            <a:endParaRPr/>
          </a:p>
          <a:p>
            <a:pPr indent="-342900" lvl="0" marL="457200" rtl="0" algn="l">
              <a:lnSpc>
                <a:spcPct val="150000"/>
              </a:lnSpc>
              <a:spcBef>
                <a:spcPts val="0"/>
              </a:spcBef>
              <a:spcAft>
                <a:spcPts val="0"/>
              </a:spcAft>
              <a:buSzPts val="1800"/>
              <a:buChar char="-"/>
            </a:pPr>
            <a:r>
              <a:rPr lang="cs"/>
              <a:t>charakterizována poruchou hybnosti a </a:t>
            </a:r>
            <a:r>
              <a:rPr lang="cs"/>
              <a:t>poruchami</a:t>
            </a:r>
            <a:r>
              <a:rPr lang="cs"/>
              <a:t> mentálního vývoje, komunikace, smyslovými vadami a zvýšenou epileptickou aktivitou </a:t>
            </a:r>
            <a:endParaRPr/>
          </a:p>
          <a:p>
            <a:pPr indent="-342900" lvl="0" marL="457200" rtl="0" algn="l">
              <a:lnSpc>
                <a:spcPct val="150000"/>
              </a:lnSpc>
              <a:spcBef>
                <a:spcPts val="0"/>
              </a:spcBef>
              <a:spcAft>
                <a:spcPts val="0"/>
              </a:spcAft>
              <a:buSzPts val="1800"/>
              <a:buChar char="-"/>
            </a:pPr>
            <a:r>
              <a:rPr lang="cs"/>
              <a:t>základem léčby je fyzioterapie - nejrozšířenější je tzv. Vojtova metoda</a:t>
            </a:r>
            <a:endParaRPr/>
          </a:p>
          <a:p>
            <a:pPr indent="0" lvl="0" marL="45720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