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Raleway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aleway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aleway-italic.fntdata"/><Relationship Id="rId12" Type="http://schemas.openxmlformats.org/officeDocument/2006/relationships/slide" Target="slides/slide7.xml"/><Relationship Id="rId34" Type="http://schemas.openxmlformats.org/officeDocument/2006/relationships/font" Target="fonts/Raleway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Raleway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92af87b6e45b9f9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92af87b6e45b9f9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92af87b6e45b9f9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92af87b6e45b9f9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92af87b6e45b9f9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92af87b6e45b9f9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92af87b6e45b9f9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92af87b6e45b9f9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92af87b6e45b9f9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92af87b6e45b9f9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92af87b6e45b9f9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92af87b6e45b9f9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92af87b6e45b9f9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92af87b6e45b9f9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92af87b6e45b9f9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92af87b6e45b9f9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92af87b6e45b9f9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92af87b6e45b9f9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92af87b6e45b9f9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792af87b6e45b9f9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92af87b6e45b9f9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92af87b6e45b9f9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92af87b6e45b9f9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92af87b6e45b9f9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92af87b6e45b9f9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92af87b6e45b9f9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92af87b6e45b9f9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92af87b6e45b9f9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92af87b6e45b9f9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92af87b6e45b9f9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92af87b6e45b9f9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92af87b6e45b9f9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92af87b6e45b9f9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92af87b6e45b9f9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92af87b6e45b9f9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792af87b6e45b9f9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92af87b6e45b9f9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92af87b6e45b9f9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92af87b6e45b9f9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92af87b6e45b9f9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92af87b6e45b9f9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92af87b6e45b9f9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92af87b6e45b9f9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92af87b6e45b9f9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92af87b6e45b9f9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92af87b6e45b9f9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92af87b6e45b9f9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92af87b6e45b9f9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92af87b6e45b9f9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92af87b6e45b9f9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92af87b6e45b9f9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92af87b6e45b9f9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Onemocnění pohybového aparátu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Mgr. Štěpánka Vybíralová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vady dolních končetin</a:t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61905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cs" sz="1455" u="sng"/>
              <a:t>Vývojová dysplazie kyčelní</a:t>
            </a:r>
            <a:endParaRPr sz="1455" u="sng"/>
          </a:p>
          <a:p>
            <a:pPr indent="-320004" lvl="0" marL="457200" rtl="0" algn="l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1439"/>
              <a:buChar char="-"/>
            </a:pPr>
            <a:r>
              <a:rPr lang="cs" sz="1439"/>
              <a:t>způsob léčby dysplazie kyčle závisí na věku dítěte</a:t>
            </a:r>
            <a:endParaRPr sz="1439"/>
          </a:p>
          <a:p>
            <a:pPr indent="-320004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39"/>
              <a:buChar char="-"/>
            </a:pPr>
            <a:r>
              <a:rPr lang="cs" sz="1439"/>
              <a:t>při lehké dysplazii stačí široké balení plen, protože se jedná pouze o opožděný vývoj</a:t>
            </a:r>
            <a:endParaRPr sz="1439"/>
          </a:p>
          <a:p>
            <a:pPr indent="-320004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39"/>
              <a:buChar char="-"/>
            </a:pPr>
            <a:r>
              <a:rPr lang="cs" sz="1439"/>
              <a:t>při těžké </a:t>
            </a:r>
            <a:r>
              <a:rPr lang="cs" sz="1439"/>
              <a:t>dysplazii</a:t>
            </a:r>
            <a:r>
              <a:rPr lang="cs" sz="1439"/>
              <a:t> jsou dítěti vyhotoveny buď speciální kalhoty či dlaha</a:t>
            </a:r>
            <a:endParaRPr sz="1439"/>
          </a:p>
          <a:p>
            <a:pPr indent="-320004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39"/>
              <a:buChar char="-"/>
            </a:pPr>
            <a:r>
              <a:rPr lang="cs" sz="1439"/>
              <a:t>délka terapie závisí na stupni </a:t>
            </a:r>
            <a:r>
              <a:rPr lang="cs" sz="1439"/>
              <a:t>dysplazie</a:t>
            </a:r>
            <a:r>
              <a:rPr lang="cs" sz="1439"/>
              <a:t> a trvá do doby dostatečného vyvinutí jamky kyčelního kloubu</a:t>
            </a:r>
            <a:endParaRPr sz="1439"/>
          </a:p>
          <a:p>
            <a:pPr indent="-320004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39"/>
              <a:buChar char="-"/>
            </a:pPr>
            <a:r>
              <a:rPr lang="cs" sz="1439"/>
              <a:t>stav je v odstupech kontrolován ultrazvukem, výjimečně je ve 12 m proveden i rentgen kyčlí</a:t>
            </a:r>
            <a:endParaRPr sz="1439"/>
          </a:p>
          <a:p>
            <a:pPr indent="-320004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39"/>
              <a:buChar char="-"/>
            </a:pPr>
            <a:r>
              <a:rPr lang="cs" sz="1439"/>
              <a:t>operace je nutná pouze v případě velice závažné </a:t>
            </a:r>
            <a:r>
              <a:rPr lang="cs" sz="1439"/>
              <a:t>dysplazie</a:t>
            </a:r>
            <a:r>
              <a:rPr lang="cs" sz="1439"/>
              <a:t>, nebo v případech, kdy je vada zjištěna až příliš pozdě (po 3. roku věku)</a:t>
            </a:r>
            <a:endParaRPr sz="1439"/>
          </a:p>
          <a:p>
            <a:pPr indent="-320004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39"/>
              <a:buChar char="-"/>
            </a:pPr>
            <a:r>
              <a:rPr lang="cs" sz="1439"/>
              <a:t>v návaznosti na terapii je nutná také fyzioterapie</a:t>
            </a:r>
            <a:endParaRPr sz="1439"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3825" y="1068425"/>
            <a:ext cx="2810175" cy="35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vady dolních končetin</a:t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586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u="sng"/>
              <a:t>Pes calcaneovalgus (hákovitá noha) </a:t>
            </a:r>
            <a:endParaRPr u="sng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 nejčastější vrozená vada nohy (tvoří 30–50 %), častější u dívek, prvorozených a dětí mladých matek (pevná děložní stěna)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prognóza je velmi dobrá, léčba je konzervativní, zahajuje se již v porodnici a spočívá v opakovaném převádění nohy do plantární flexe</a:t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0299" y="1306625"/>
            <a:ext cx="2875350" cy="222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vady dolních končetin</a:t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991425"/>
            <a:ext cx="8520600" cy="40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u="sng"/>
              <a:t>P</a:t>
            </a:r>
            <a:r>
              <a:rPr lang="cs" sz="2284" u="sng"/>
              <a:t>es equinovarus congenitus</a:t>
            </a:r>
            <a:r>
              <a:rPr lang="cs" sz="2284"/>
              <a:t> </a:t>
            </a:r>
            <a:endParaRPr sz="2284"/>
          </a:p>
          <a:p>
            <a:pPr indent="-319273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284"/>
              <a:t>je nejčastější nepolohová vrozená vada nohy (1:1000) a 2. nejčastější vývojová vada v ortopedii </a:t>
            </a:r>
            <a:endParaRPr sz="2284"/>
          </a:p>
          <a:p>
            <a:pPr indent="-31927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284"/>
              <a:t>častěji postiženi chlapci (2:1), v ½ případů vada oboustranná, </a:t>
            </a:r>
            <a:r>
              <a:rPr lang="cs" sz="2284"/>
              <a:t>diagnostikován ihned po narození</a:t>
            </a:r>
            <a:endParaRPr sz="2284"/>
          </a:p>
          <a:p>
            <a:pPr indent="-31927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284"/>
              <a:t>příčinou této vady je vrozeně vadný tvar a postavení  hlezenní kosti, ostatní změny jsou sekundární</a:t>
            </a:r>
            <a:endParaRPr sz="2284"/>
          </a:p>
          <a:p>
            <a:pPr indent="-31927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284"/>
              <a:t>léčba konzervativní - Ponsetiho metoda - postupná manipulace s nohou a aplikaci sádrových dlah, cílem je postupně upravit postavení nohy do normální pozice, důležitá je pravidelná kontrola </a:t>
            </a:r>
            <a:endParaRPr sz="2284"/>
          </a:p>
          <a:p>
            <a:pPr indent="-31927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284"/>
              <a:t>chirurgická intervence - v případě, že konzervativní léčba  není dostatečně účinná, může být indikována operace k uvolnění zkrácených šlach nebo k nápravě kostních deformit</a:t>
            </a:r>
            <a:endParaRPr sz="2284"/>
          </a:p>
          <a:p>
            <a:pPr indent="-31927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284"/>
              <a:t>ortopedické pomůcky - po úspěšné korekci postavení nohy jsou často používány ortopedické boty nebo dlahy k prevenci recidivy deformity</a:t>
            </a:r>
            <a:endParaRPr sz="2284"/>
          </a:p>
          <a:p>
            <a:pPr indent="-31927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284"/>
              <a:t>prognóza - pokud je léčba zahájena včas, prognóza většinou velmi dobrá, mnozí pacienti mohou vést aktivní a bezbolestný život bez výraznějších omezení pohybu</a:t>
            </a:r>
            <a:endParaRPr sz="2284"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7123" y="244223"/>
            <a:ext cx="2548599" cy="118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Náhlé příhody v pohybovém systému</a:t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979225"/>
            <a:ext cx="8520600" cy="40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cs" sz="1360" u="sng"/>
              <a:t>Akutní osteomyelitida</a:t>
            </a:r>
            <a:endParaRPr sz="1360" u="sng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cs" sz="1360"/>
              <a:t>= hnisavý proces v kosti způsobený pyogenním organismem (nejčastěji Stafylokokus aurelius)</a:t>
            </a:r>
            <a:endParaRPr sz="1360"/>
          </a:p>
          <a:p>
            <a:pPr indent="-31496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360"/>
              <a:buChar char="-"/>
            </a:pPr>
            <a:r>
              <a:rPr lang="cs" sz="1360"/>
              <a:t>dělení podle způsobu vzniku - hematogenní </a:t>
            </a:r>
            <a:r>
              <a:rPr lang="cs" sz="1360"/>
              <a:t>osteomyelitida (nejčastejší u malých dětí)</a:t>
            </a:r>
            <a:r>
              <a:rPr lang="cs" sz="1360"/>
              <a:t>, ost. vzniklá přestupem z jiného infekčního ložiska, ost. vznikající přímým zavlečením mikroorganismu při traumatu nebo operaci</a:t>
            </a:r>
            <a:endParaRPr sz="1360"/>
          </a:p>
          <a:p>
            <a:pPr indent="-31496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60"/>
              <a:buChar char="-"/>
            </a:pPr>
            <a:r>
              <a:rPr lang="cs" sz="1360"/>
              <a:t>celkové příznaky jsou projevem septického stavu – vysoké febrilie, třesavka, zvracení, dehydratace, </a:t>
            </a:r>
            <a:r>
              <a:rPr lang="cs" sz="1360"/>
              <a:t>u novorozenců</a:t>
            </a:r>
            <a:r>
              <a:rPr lang="cs" sz="1360"/>
              <a:t> a malých kojenců však nemusí být plně vyjádřeny</a:t>
            </a:r>
            <a:endParaRPr sz="1360"/>
          </a:p>
          <a:p>
            <a:pPr indent="-31496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60"/>
              <a:buChar char="-"/>
            </a:pPr>
            <a:r>
              <a:rPr lang="cs" sz="1360"/>
              <a:t>lokální příznaky - bolest kosti, často zvýrazněna i minimálním pohybem, absence aktivního pohybu končetiny = tzv. pseudoparalýza, u nejmenších dětí je třeba všímat si asymetrických pohybů končetin</a:t>
            </a:r>
            <a:endParaRPr sz="1360"/>
          </a:p>
          <a:p>
            <a:pPr indent="-31496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60"/>
              <a:buChar char="-"/>
            </a:pPr>
            <a:r>
              <a:rPr lang="cs" sz="1360"/>
              <a:t>oblast je teplejší, oteklá a palpačně citlivá, zrudnutí nebývá obvyklé - může se však vyskytnout v oblastech, kde se kosti nacházejí těsně podkožně (klíční kost, tibie)</a:t>
            </a:r>
            <a:endParaRPr sz="1360"/>
          </a:p>
          <a:p>
            <a:pPr indent="-31496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60"/>
              <a:buChar char="-"/>
            </a:pPr>
            <a:r>
              <a:rPr lang="cs" sz="1360"/>
              <a:t>diagnostika - elevace zánětlivých markerů, RTG, hemokultura, UTZ, punkce</a:t>
            </a:r>
            <a:endParaRPr sz="1360"/>
          </a:p>
          <a:p>
            <a:pPr indent="-31496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60"/>
              <a:buChar char="-"/>
            </a:pPr>
            <a:r>
              <a:rPr lang="cs" sz="1360"/>
              <a:t>léčba - ATB dle kultivace na 4-8 týdnů, </a:t>
            </a:r>
            <a:r>
              <a:rPr lang="cs" sz="1360"/>
              <a:t>imobilizace končetiny</a:t>
            </a:r>
            <a:r>
              <a:rPr lang="cs" sz="1360"/>
              <a:t>, analgetika</a:t>
            </a:r>
            <a:endParaRPr sz="136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Předškolní a školní věk</a:t>
            </a:r>
            <a:endParaRPr/>
          </a:p>
        </p:txBody>
      </p:sp>
      <p:sp>
        <p:nvSpPr>
          <p:cNvPr id="145" name="Google Shape;145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aseptické kostní </a:t>
            </a:r>
            <a:r>
              <a:rPr lang="cs"/>
              <a:t>nekrózy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tranzientní koxitida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růstová bolest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Ewingův sarkom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genetické poruchy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hypermobilní syndrom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lymská borelióza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Aseptické kostní nekrózy</a:t>
            </a:r>
            <a:endParaRPr/>
          </a:p>
        </p:txBody>
      </p:sp>
      <p:sp>
        <p:nvSpPr>
          <p:cNvPr id="151" name="Google Shape;151;p27"/>
          <p:cNvSpPr txBox="1"/>
          <p:nvPr>
            <p:ph idx="1" type="body"/>
          </p:nvPr>
        </p:nvSpPr>
        <p:spPr>
          <a:xfrm>
            <a:off x="311700" y="1152475"/>
            <a:ext cx="8520600" cy="39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termín popisující nekrózu kosti jiného než infekčního původu (proto aseptická), doprovázenou ischemií kosti (proto avaskulární)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</a:t>
            </a:r>
            <a:r>
              <a:rPr lang="cs"/>
              <a:t>námé příčiny - fraktura (mechanická komprese cév), dekompresní nemoc (uzávěr cév bublinkami)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pravděpodobné příčiny - metabolické nemoci a nemoci zvyšující krevní srážlivost – srpkovitá anémie (uzávěr cév rigidními erytrocyty), diabetes mellitus, poruchy metabolismu </a:t>
            </a:r>
            <a:r>
              <a:rPr lang="cs"/>
              <a:t>lipidů, pankreatitida</a:t>
            </a:r>
            <a:r>
              <a:rPr lang="cs"/>
              <a:t>, nádory, dna, systémový lupus erythematodes,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iatrogenní – jako komplikace podávání kortikoidů, násilné repozice zlomenin a luxací, dialýza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idiopatické kostní nekrózy - často o juvenilní nekrózy u chlapců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postihuje nejčastěji konvexní kloubní povrchy, k náchylnosti přispívá snížená vaskularizace žluté kostní dřeně (oproti červené), u idiopatické nekrózy není přesná patofyziologie jasná, většinou se neprokáže ani trombóza, ani koagulopatie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Tranzitorní koxitida</a:t>
            </a:r>
            <a:endParaRPr/>
          </a:p>
        </p:txBody>
      </p:sp>
      <p:sp>
        <p:nvSpPr>
          <p:cNvPr id="157" name="Google Shape;15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nejčastěji se vyskytuje po nebo před infekcí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typická je bolest v kyčli po probuzení, subfebrilie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častěji bývá u chlapců, spontánně vymizí do 2 týdnů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vhodné provést USG vyšetření, kde je průkaz rozšíření kloubní štěrbiny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Růstová bolest</a:t>
            </a:r>
            <a:endParaRPr/>
          </a:p>
        </p:txBody>
      </p:sp>
      <p:sp>
        <p:nvSpPr>
          <p:cNvPr id="163" name="Google Shape;163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</a:t>
            </a:r>
            <a:r>
              <a:rPr lang="cs"/>
              <a:t>episodické bolesti, které se typicky objevují v nohách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bolesti se vyskytují převážně večer nebo v noci a mohou probudit dítě ze spánku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běžné u dětí ve věku od 3 do 12 let, trpí jimi až 1/2 jinak zcela zdravých dětí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je obvykle oboustranná, nebolí klouby, ale svaly, hybnost končetin je v pořádku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nejsou projevem zánětu a nepozorujeme ani otok či zarudnutí končetiny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přesný původ růstových bolestí není znám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zmírnění</a:t>
            </a:r>
            <a:r>
              <a:rPr lang="cs"/>
              <a:t> bolestí pomocí masáží, teplých obkladů, podáním analgetik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Ewingův sarkom</a:t>
            </a:r>
            <a:endParaRPr/>
          </a:p>
        </p:txBody>
      </p:sp>
      <p:sp>
        <p:nvSpPr>
          <p:cNvPr id="169" name="Google Shape;169;p30"/>
          <p:cNvSpPr txBox="1"/>
          <p:nvPr>
            <p:ph idx="1" type="body"/>
          </p:nvPr>
        </p:nvSpPr>
        <p:spPr>
          <a:xfrm>
            <a:off x="311700" y="1152475"/>
            <a:ext cx="6711000" cy="38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2. nejčastější maligní kostní nádor u dětí a adolescentů, nejvyšší výskyt v období 5–30 let, časně metastazuje do plic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nejčastěji se vyvíjí v kostní dřeni diafýzy dlouhých kostí (hl. femur, tibie)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často imituje akutní osteomyelitidu, subfebrilií, leukocytózou, zvýšenou sedimentací, bolestivostí, vč. pozitivity scintigrafie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klinický obraz: bolest, otok, patologická zlomenina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diagnostika - RTG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terapie: chemoterapie, radikální chirurgická resekce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prognóza: 5leté přežití 60–76% (bez metastáz)</a:t>
            </a:r>
            <a:endParaRPr/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8647" y="0"/>
            <a:ext cx="203535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Hypermobilní syndrom</a:t>
            </a:r>
            <a:endParaRPr/>
          </a:p>
        </p:txBody>
      </p:sp>
      <p:sp>
        <p:nvSpPr>
          <p:cNvPr id="176" name="Google Shape;176;p31"/>
          <p:cNvSpPr txBox="1"/>
          <p:nvPr>
            <p:ph idx="1" type="body"/>
          </p:nvPr>
        </p:nvSpPr>
        <p:spPr>
          <a:xfrm>
            <a:off x="311700" y="1152475"/>
            <a:ext cx="8520600" cy="39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 </a:t>
            </a:r>
            <a:r>
              <a:rPr lang="cs" sz="1682"/>
              <a:t>=  </a:t>
            </a:r>
            <a:r>
              <a:rPr lang="cs" sz="1682"/>
              <a:t>stav, kdy jsou kloubní rozsahy a pohyblivost při pohybu (aktivním i pasivním) větší než je fyziologický stav</a:t>
            </a:r>
            <a:endParaRPr sz="1682"/>
          </a:p>
          <a:p>
            <a:pPr indent="-319404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1682"/>
              <a:t>nejedná se o chorobný stav, ale o popis kvality vaziva (vazivo je méně pevné, dochází k větší volnosti kloubů, tím pádem k přetěžování a vzniku bolestí) </a:t>
            </a:r>
            <a:endParaRPr sz="1682"/>
          </a:p>
          <a:p>
            <a:pPr indent="-31940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682"/>
              <a:t>se sklony k hypermobilitě se může dítě již narodit (vliv genetiky) nebo ji můžeme získat např. vlivem intenzivního strečinku při tréninku (gymnastika, balet, tanec) nebo u hudebníků (klavír, housle)</a:t>
            </a:r>
            <a:endParaRPr sz="1682"/>
          </a:p>
          <a:p>
            <a:pPr indent="-31940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682"/>
              <a:t>důsledkem hypermobility je nestabilita kloubů, která se dříve či později projeví bolestí</a:t>
            </a:r>
            <a:endParaRPr sz="1682"/>
          </a:p>
          <a:p>
            <a:pPr indent="-31940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682"/>
              <a:t>projevuje se téměř ve všech kloubech, výraznější je na horní části těla</a:t>
            </a:r>
            <a:endParaRPr sz="1682"/>
          </a:p>
          <a:p>
            <a:pPr indent="-31940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682"/>
              <a:t>diagnostika - pohybové zkoušky dle Jandy, založeno na změření maximálního možného rozsahu v kloubu, který je pasivně dosažitelný, jednotlivé testy jsou zaměřeny na vyšetření jednotlivého segmentu těla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Onemocnění pohybového ústrojí rozdělené dle věku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Lymská borelióza</a:t>
            </a:r>
            <a:endParaRPr/>
          </a:p>
        </p:txBody>
      </p:sp>
      <p:sp>
        <p:nvSpPr>
          <p:cNvPr id="182" name="Google Shape;18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u="sng"/>
              <a:t>Vliv lymské boreliózy na pohybový systém</a:t>
            </a:r>
            <a:endParaRPr u="sng"/>
          </a:p>
          <a:p>
            <a:pPr indent="-3343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artritida - nejčastěji postihuje velké klouby, zejména kolena, způsobuje bolest, otok a omezenou pohyblivost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zánět šlach - může vést k bolesti a ztuhlosti v oblasti šlach, zejména v ramenních a kolenních kloubech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neurologické komplikace - neuropatie a zánět nervových kořenů mohou ovlivnit svalovou kontrolu a způsobit slabost nebo necitlivost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chronická bolest - některých pacientů přetrvávající bolesti kloubů a svalů i po léčbě, což může ovlivnit jejich pohybovou schopnost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Dospívání</a:t>
            </a:r>
            <a:endParaRPr/>
          </a:p>
        </p:txBody>
      </p:sp>
      <p:sp>
        <p:nvSpPr>
          <p:cNvPr id="188" name="Google Shape;188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bolesti zad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úrazy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Bolesti zad</a:t>
            </a:r>
            <a:endParaRPr/>
          </a:p>
        </p:txBody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</a:t>
            </a:r>
            <a:r>
              <a:rPr lang="cs"/>
              <a:t>ýskyt bolestí zad se zvyšuje s věkem, zejména v období raného dospívání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opakující se bolesti zad v dětství mohou být předchůdcem bolestí zad v dospělosti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během dospívání více bolí záda dívky než chlapce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příčiny - vlivy genetické, fyziologické,, věk, kouření, pohlaví, úroveň fyzické aktivity, špatné držení těla,  čas strávený u televize a počítačů, hmotnost a typ školních batohů, způsob a délka sezení, obezita, socioekonomická situace,..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Úrazy</a:t>
            </a:r>
            <a:endParaRPr/>
          </a:p>
        </p:txBody>
      </p:sp>
      <p:sp>
        <p:nvSpPr>
          <p:cNvPr id="200" name="Google Shape;200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ročně ošetřeno v ambulancích více než půl milionu dětí a mladistvých do 19 let věku, s těžšími úrazy je hospitalizováno 35 tisíc dětí a zemře více než 200 dětí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nejčastější příčiny úrazů jsou - pády, dopravní nehody, opařeniny a popáleniny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úrazy a otravy jsou nejčastější příčinou smrti, bolesti i trvalých následků u dětí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chlapci jsou obecně náchylnější k častějším a závažnějším úrazům než dívky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nejrizikovější skupina vážně zraněných je ve věku 15–19 let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Diagnostika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Anamnéza</a:t>
            </a:r>
            <a:endParaRPr/>
          </a:p>
        </p:txBody>
      </p:sp>
      <p:sp>
        <p:nvSpPr>
          <p:cNvPr id="211" name="Google Shape;21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 přítomna bolest?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jakou má bolest intenzitu a charakter?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vyzařuje bolest a kam?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existují úlevové polohy či vyvolávající faktory?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kdy je bolest největší (ráno, večer, noc)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 přítomna z</a:t>
            </a:r>
            <a:r>
              <a:rPr lang="cs"/>
              <a:t>tuhlost?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 přítomna dysfunkce končetiny?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jsou změny na končetinách? (kůže)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 jak dítě zvládá aktivity odpovídající jeho věku?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Vyšetření hybnosti</a:t>
            </a:r>
            <a:endParaRPr/>
          </a:p>
        </p:txBody>
      </p:sp>
      <p:sp>
        <p:nvSpPr>
          <p:cNvPr id="217" name="Google Shape;217;p38"/>
          <p:cNvSpPr txBox="1"/>
          <p:nvPr>
            <p:ph idx="1" type="body"/>
          </p:nvPr>
        </p:nvSpPr>
        <p:spPr>
          <a:xfrm>
            <a:off x="311700" y="1152475"/>
            <a:ext cx="8520600" cy="3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</a:t>
            </a:r>
            <a:r>
              <a:rPr lang="cs"/>
              <a:t> proces, při kterém se hodnotí pohybové schopnosti a koordinace dítěte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cílem</a:t>
            </a:r>
            <a:r>
              <a:rPr lang="cs"/>
              <a:t> je zjistit, jak dobře dítě ovládá základní pohyby a jestli se vyvíjí podle věkových standardů, </a:t>
            </a:r>
            <a:r>
              <a:rPr lang="cs"/>
              <a:t>vyšetření</a:t>
            </a:r>
            <a:r>
              <a:rPr lang="cs"/>
              <a:t> se často provádí u dětí v rámci preventivních prohlídek nebo při podezření na motorické nebo neurologické problémy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Vyšetření hybnosti může zahrnovat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pozorování</a:t>
            </a:r>
            <a:r>
              <a:rPr lang="cs"/>
              <a:t> a testování základních motorických dovedností, jako jsou chůze, běh, skákání, šplhání a manipulace s předměty (například kreslení, skládání stavebnice)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testování rovnováhy a koordinace (například stát na jedné noze, chodit po čáře)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hodnocení svalového tonusu (jak dobře dítě udržuje napětí ve svalech)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reflexní reakce, které mohou ukázat, jak rychle a správně dítě reaguje na podněty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Zobrazovací metody</a:t>
            </a:r>
            <a:endParaRPr/>
          </a:p>
        </p:txBody>
      </p:sp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311700" y="1152475"/>
            <a:ext cx="8520600" cy="3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RTG - nejčastěji používaná metoda pro zobrazení kostí a kloubů, využívá se při diagnostice zlomenin, deformit kostí, vrozených vad, zánětů kostí a kloubů, a při sledování vývoje kostí u dětí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ultrazvukové vyšetření - často se používá u novorozenců a malých dětí k vyšetření kyčelních kloubů (například pro diagnostiku dysplazie kyčelního kloubu), dále k hodnocení měkkých tkání, jako jsou svaly, vazy, šlachy nebo tekutiny v kloubech (například při zánětu nebo výpotcích)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magnetická rezonance - u dětí se používá například při diagnostice poranění měkkých tkání, zánětlivých onemocnění, nádorů, nebo vývojových vad pohybového aparátu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CT - </a:t>
            </a:r>
            <a:r>
              <a:rPr lang="cs"/>
              <a:t>dětí se však používá spíše výjimečně kvůli vyšší dávce ionizujícího záření v porovnání s běžným rentgenovým vyšetření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Kojenci a ranný věk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vrozené vady páteře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vrozené vady horních končetin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vrozené vady dolních končetin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náhlé příhody v pohybovém systému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syndrom týraných dětí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vady páteře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cs" sz="1590" u="sng"/>
              <a:t>Torticollis</a:t>
            </a:r>
            <a:r>
              <a:rPr lang="cs" sz="1590" u="sng"/>
              <a:t> congenita</a:t>
            </a:r>
            <a:endParaRPr sz="1590" u="sng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cs" sz="1590"/>
              <a:t>= úklon hlavy k jedné straně </a:t>
            </a:r>
            <a:endParaRPr sz="1590"/>
          </a:p>
          <a:p>
            <a:pPr indent="-329565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590"/>
              <a:buChar char="-"/>
            </a:pPr>
            <a:r>
              <a:rPr lang="cs" sz="1590"/>
              <a:t>provázený zduřením m. sternocleidomastoideus postižené strany</a:t>
            </a:r>
            <a:endParaRPr sz="1590"/>
          </a:p>
          <a:p>
            <a:pPr indent="-32956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90"/>
              <a:buChar char="-"/>
            </a:pPr>
            <a:r>
              <a:rPr lang="cs" sz="1590"/>
              <a:t>projeví se za 2 týdny po porodu, do 4 měsíců narůstá otok</a:t>
            </a:r>
            <a:endParaRPr sz="1590"/>
          </a:p>
          <a:p>
            <a:pPr indent="-32956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90"/>
              <a:buChar char="-"/>
            </a:pPr>
            <a:r>
              <a:rPr lang="cs" sz="1590"/>
              <a:t>vrozená i získaná (okulární, neurogenní, psychogenní, sekundární při infekci či traumatu)</a:t>
            </a:r>
            <a:endParaRPr sz="1590"/>
          </a:p>
          <a:p>
            <a:pPr indent="-32956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90"/>
              <a:buChar char="-"/>
            </a:pPr>
            <a:r>
              <a:rPr lang="cs" sz="1590"/>
              <a:t>léčba v prvním roce života je konzervativní, dále chirurgická (totální exstirpace fibrotického svalu, horní/ dolní tenotomie (= ostré pronění šlachy), Ferkelova operace (Z-plastika svalu s jeho prodloužením</a:t>
            </a:r>
            <a:endParaRPr sz="1590"/>
          </a:p>
          <a:p>
            <a:pPr indent="-32956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90"/>
              <a:buChar char="-"/>
            </a:pPr>
            <a:r>
              <a:rPr lang="cs" sz="1590"/>
              <a:t>příčina neznámá</a:t>
            </a:r>
            <a:endParaRPr sz="1790"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9025" y="93925"/>
            <a:ext cx="2166701" cy="278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vady páteře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962300"/>
            <a:ext cx="6547500" cy="4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290" u="sng"/>
              <a:t>Kongenitální skolióza</a:t>
            </a:r>
            <a:endParaRPr sz="1095"/>
          </a:p>
          <a:p>
            <a:pPr indent="-310832" lvl="0" marL="45720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1295"/>
              <a:buChar char="-"/>
            </a:pPr>
            <a:r>
              <a:rPr lang="cs" sz="1295"/>
              <a:t>p</a:t>
            </a:r>
            <a:r>
              <a:rPr lang="cs" sz="1295"/>
              <a:t>říčinou je porucha formace nebo segmentace obratlů embryonálně</a:t>
            </a:r>
            <a:endParaRPr sz="1295"/>
          </a:p>
          <a:p>
            <a:pPr indent="0" lvl="0" marL="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cs" sz="1295"/>
              <a:t>Porucha segmentace = stav, kdy se chorda dorsalis v různě dlouhém úseku nerozdělila:</a:t>
            </a:r>
            <a:endParaRPr sz="1295"/>
          </a:p>
          <a:p>
            <a:pPr indent="-310832" lvl="0" marL="45720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1295"/>
              <a:buChar char="-"/>
            </a:pPr>
            <a:r>
              <a:rPr lang="cs" sz="1295"/>
              <a:t>v celém rozsahu páteře – páteř neroste vůbec, bez zakřivení,</a:t>
            </a:r>
            <a:endParaRPr sz="1295"/>
          </a:p>
          <a:p>
            <a:pPr indent="-31083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95"/>
              <a:buChar char="-"/>
            </a:pPr>
            <a:r>
              <a:rPr lang="cs" sz="1295"/>
              <a:t>pouze v určité části – v místě nesegmentované lišty páteř neroste, jinde ano, což vede k zakřivení, nejčastěji na hrudní páteři</a:t>
            </a:r>
            <a:endParaRPr sz="1295"/>
          </a:p>
          <a:p>
            <a:pPr indent="0" lvl="0" marL="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cs" sz="1295"/>
              <a:t>Porucha formace = patologický vývoj obratle jako takového – poloobratel, čtvrtobratel, motýlovitý obratel (uprostřed je jakoby zaškrcený)</a:t>
            </a:r>
            <a:endParaRPr sz="1295"/>
          </a:p>
          <a:p>
            <a:pPr indent="-310832" lvl="0" marL="45720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1295"/>
              <a:buChar char="-"/>
            </a:pPr>
            <a:r>
              <a:rPr lang="cs" sz="1295"/>
              <a:t>může vést k těžkým deformitám nebo je němá, často jde vidět hned po narození</a:t>
            </a:r>
            <a:endParaRPr sz="1295"/>
          </a:p>
          <a:p>
            <a:pPr indent="-31083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95"/>
              <a:buChar char="-"/>
            </a:pPr>
            <a:r>
              <a:rPr lang="cs" sz="1295"/>
              <a:t>povinný screening – poporodní vyšetření páteře</a:t>
            </a:r>
            <a:endParaRPr sz="1295"/>
          </a:p>
          <a:p>
            <a:pPr indent="-31083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95"/>
              <a:buChar char="-"/>
            </a:pPr>
            <a:r>
              <a:rPr lang="cs" sz="1295"/>
              <a:t>konzervativní léčba obvykle kompletně selhává, pokud deformita progreduje, provádí se operační osteotomie a spondylodéza v časném věku</a:t>
            </a:r>
            <a:endParaRPr sz="1295"/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b="9505" l="68551" r="4232" t="18046"/>
          <a:stretch/>
        </p:blipFill>
        <p:spPr>
          <a:xfrm>
            <a:off x="7030525" y="1068425"/>
            <a:ext cx="1885949" cy="372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68507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vady horních končetin</a:t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5525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u="sng"/>
              <a:t>Transverzální</a:t>
            </a:r>
            <a:r>
              <a:rPr lang="cs" u="sng"/>
              <a:t> defekty</a:t>
            </a:r>
            <a:endParaRPr u="sng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zahrnují tzv. kongenitální amputace (podobají se chirurgickým amputacím v různé úrovni končetiny)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rovina kongenitální amputace se udává názvem segmentu končetiny (např. paže, stehno, bérec), délka pahýlu se udává ve třetinách (proximální, střední, distální), kde segment končetiny chybí beze zbytku, </a:t>
            </a:r>
            <a:r>
              <a:rPr lang="cs"/>
              <a:t>používáme</a:t>
            </a:r>
            <a:r>
              <a:rPr lang="cs"/>
              <a:t> název „kompletní“</a:t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7525" y="182900"/>
            <a:ext cx="3028925" cy="185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vady horních končetin</a:t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8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cs" sz="1345" u="sng"/>
              <a:t>Syndaktylie</a:t>
            </a:r>
            <a:endParaRPr sz="1345" u="sng"/>
          </a:p>
          <a:p>
            <a:pPr indent="-314056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346"/>
              <a:buChar char="-"/>
            </a:pPr>
            <a:r>
              <a:rPr lang="cs" sz="1345"/>
              <a:t>nejčastější vrozenou vadu končetin (1:2000)</a:t>
            </a:r>
            <a:endParaRPr sz="1345"/>
          </a:p>
          <a:p>
            <a:pPr indent="-3140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46"/>
              <a:buChar char="-"/>
            </a:pPr>
            <a:r>
              <a:rPr lang="cs" sz="1345"/>
              <a:t>dle délky spojení rozlišujeme - kompletní (prsty spojeny v celé délce) a nekompletní (spojeny jen části prstů, proximální či (vzácně) distální </a:t>
            </a:r>
            <a:endParaRPr sz="1345"/>
          </a:p>
          <a:p>
            <a:pPr indent="-3140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46"/>
              <a:buChar char="-"/>
            </a:pPr>
            <a:r>
              <a:rPr lang="cs" sz="1345"/>
              <a:t>dle charakteru spojení rozlišujeme - jednoduché (membranózní – prsty spojeny kůží) a komplexní (kostní spojení)</a:t>
            </a:r>
            <a:endParaRPr sz="1345"/>
          </a:p>
          <a:p>
            <a:pPr indent="-3140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46"/>
              <a:buChar char="-"/>
            </a:pPr>
            <a:r>
              <a:rPr lang="cs" sz="1345"/>
              <a:t>terapie - metoda separace: při spojení několika prstů jsou v 1 době odděleny pouze 2 okrajové, další nejdříve za 6 měsíců</a:t>
            </a:r>
            <a:endParaRPr sz="1345"/>
          </a:p>
          <a:p>
            <a:pPr indent="-3140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46"/>
              <a:buChar char="-"/>
            </a:pPr>
            <a:r>
              <a:rPr lang="cs" sz="1345"/>
              <a:t>indikace - do 1 roku věku se oddělují pouze prsty nestejné délky (4. a 5. prst / palec a 2. prst), prsty stejné délky oddělujeme později (po 18. měsíci – lepší plánování incizí, interdigitální řasa nemá tendenci migrovat distálně), vždy je ale nutné prsty separovat v předškolním věku</a:t>
            </a:r>
            <a:endParaRPr sz="1345"/>
          </a:p>
          <a:p>
            <a:pPr indent="-3140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46"/>
              <a:buChar char="-"/>
            </a:pPr>
            <a:r>
              <a:rPr lang="cs" sz="1345"/>
              <a:t>na nohou se prsty separují zcela výjimečně z kosmetických důvodů</a:t>
            </a:r>
            <a:endParaRPr sz="1345"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1750" y="146500"/>
            <a:ext cx="2347699" cy="176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vady horních končetin</a:t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u="sng"/>
              <a:t>Polydaktylie rukou i nohou</a:t>
            </a:r>
            <a:endParaRPr u="sng"/>
          </a:p>
          <a:p>
            <a:pPr indent="-3343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patří k nejčastějším vrozeným vadám končetin (1:3000)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často jsou spojeny s dalšími systémovými vadami (orgánová postižení)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duplikace preaxiální (duplikace palce, převažuje u bílé rasy), centrální (duplikace 2., 3. a 4. prstu), postaxiální (duplikace malíku, hlavně u černé rasy)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terapie - u duplikace palce snášen především radiálně umístěný palec tak, aby byl zachován kolaterální vaz pro úchopovou funkci, u centrální polydaktylie složité rozhodování, při ulnární polydaktylii snášen periferně postavený prst (jde-li jen o měkkotkáňový přívěsek, pak se jen podvazuje – znekrotizuje)</a:t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5798" y="237049"/>
            <a:ext cx="2858875" cy="177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vady dolních končetin</a:t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7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u="sng"/>
              <a:t>Vývojová dysplazie kyčelní</a:t>
            </a:r>
            <a:endParaRPr u="sng"/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= souvislá řada postižení od nejlehčích dysplázií až po těžké luxace kyčelního kloubu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nejčastější vrozená vada u dětí, častěji u dívek, sezónní výskyt (častěji v zimních měsících), rasový výskyt (u černochů vzácně)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 ČR povinný screening VDK tzv. metodou trojího síta - v porodnici mezi 2. - 5. dnem, dále mezi 6. - 9. týdnem a mezi 12. - 16. týdnem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multifaktoriální příčiny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nemusí zpočátku způsobovat žádné potíže, pokud ale není včas odhalena může dojít v oblasti kyčelního k nevratným změnám a poškození, dalším problémem je luxace kyčelního kloubu, kdy hlavice kosti stehenní „vyskočí“ z jamky kyčelní kosti, novorozenec pak není schopen zcela natáhnout obě dolní končetiny, DK na postižené straně se zdá kratší</a:t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4445" y="109925"/>
            <a:ext cx="1377851" cy="154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