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Raleway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aleway-bold.fntdata"/><Relationship Id="rId52" Type="http://schemas.openxmlformats.org/officeDocument/2006/relationships/font" Target="fonts/Raleway-regular.fntdata"/><Relationship Id="rId11" Type="http://schemas.openxmlformats.org/officeDocument/2006/relationships/slide" Target="slides/slide6.xml"/><Relationship Id="rId55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54" Type="http://schemas.openxmlformats.org/officeDocument/2006/relationships/font" Target="fonts/Raleway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91111aec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91111aec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91111aec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91111aec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91111aec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91111aec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91111aec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91111aec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91111aec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91111aec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91111aec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91111aec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91111aec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91111aec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91111aec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91111aec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91111aec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91111aec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91111aec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91111aec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91111aec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91111aec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91111aec5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91111aec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91111aec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91111aec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91111aec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91111aec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91111aec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391111aec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91111aec5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91111aec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91111aec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391111aec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91111aec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91111aec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91111aec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91111aec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9f4f1e6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9f4f1e6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9f4f1e6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39f4f1e6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91111aec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91111aec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9f4f1e6b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9f4f1e6b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9f4f1e6b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9f4f1e6b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9f4f1e6b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9f4f1e6b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9f4f1e6b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9f4f1e6b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9f4f1e6b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39f4f1e6b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9f4f1e6b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39f4f1e6b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9f4f1e6b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39f4f1e6b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9f4f1e6b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39f4f1e6b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9f4f1e6b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9f4f1e6b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9f4f1e6b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39f4f1e6b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91111aec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91111aec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9f4f1e6b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39f4f1e6b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9f4f1e6b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39f4f1e6b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9f4f1e6b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9f4f1e6b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9f4f1e6b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39f4f1e6b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39f4f1e6b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39f4f1e6b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9f4f1e6b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39f4f1e6b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9f4f1e6b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9f4f1e6b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91111aec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91111aec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91111aec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91111aec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1111aec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91111aec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91111ae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91111ae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91111aec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91111aec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Onemocnění </a:t>
            </a:r>
            <a:r>
              <a:rPr lang="cs"/>
              <a:t>trávicího</a:t>
            </a:r>
            <a:r>
              <a:rPr lang="cs"/>
              <a:t> ústrojí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cs"/>
              <a:t>Přehled chorob trávicího systému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Játra, žlučové cesty, slinivka břišní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vrozené zúžení žlučových cest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portální hypertenze - vysoký krevní tlak krve v žilním systému jater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cirhóza - jaterní onemocnění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Příčiny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genetické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anatomicko - fyziologické zvláštnosti trávicího systému u dětí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imunitní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vlivy zevního prostředí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Příznaky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nechutenství , zvracení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dysfagie - porucha polykání, pocit váznutí sousta nebo cizího tělesa při polykání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bolesti břicha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průjem, zácpa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(natrávená nebo čerstvá krev ve stolici)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regurgitace (návrat polknuté stravy)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anamnéza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fyzikální vyšetření (pohled, poslech, pohmat)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odběry biologického materiálu (krev, moč, stolice, zvratky)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ultrasonografické vyšetření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endoskopické vyšetřovací metody (gastroskopie, kolonoskopie)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funkční vyšetřovací metody - toleranční testy (testovací látka se podá per os, určuje se koncentrace látky v krvi a její množství vyloučené močí), bilanční testy (látka se podá v potravě, ve stolici se zkoumá kvantitativně) - testy slouží k vstřebávací schopnosti trávicího ústrojí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CT, MRI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 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chirurgická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konzervativní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Ošetřovatelský proces u dítěte s aftózní stomatózou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Aftózní stomatóza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časté zánětlivé onemocnění dutiny </a:t>
            </a:r>
            <a:r>
              <a:rPr lang="cs"/>
              <a:t>ústní</a:t>
            </a:r>
            <a:r>
              <a:rPr lang="cs"/>
              <a:t> v dětském věku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 sliznici dutiny ústní se tvoří bolestivé puchýřky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přenos ze zdroje slinami, přímým kontaktem nebo kontaminovanými předměty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lehčích případech trvá onemocnění zhruba týden, těžší případy vyžadují hospitalizaci</a:t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125" y="116725"/>
            <a:ext cx="2556525" cy="170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Příčina a příznaky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Příčina 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herpetický virus</a:t>
            </a:r>
            <a:endParaRPr/>
          </a:p>
        </p:txBody>
      </p:sp>
      <p:sp>
        <p:nvSpPr>
          <p:cNvPr id="163" name="Google Shape;16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Příznaky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puchýřky na sliznici dutiny ústní, které rychle </a:t>
            </a:r>
            <a:r>
              <a:rPr lang="cs"/>
              <a:t>praskají</a:t>
            </a:r>
            <a:r>
              <a:rPr lang="cs"/>
              <a:t> a tvoří se vřídky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výrazná bolestivost v místě postižení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odmítání potravy, včetně tekutin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zvýšené slinění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zvýšený tělesná teplota až horečka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dítě je plačtivé, mrzuté, nespokojené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a léčba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Vyšetřovací metody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anamnéza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fyzikální vyšetření - především pohled do DÚ</a:t>
            </a:r>
            <a:endParaRPr/>
          </a:p>
        </p:txBody>
      </p:sp>
      <p:sp>
        <p:nvSpPr>
          <p:cNvPr id="170" name="Google Shape;170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Léčba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lokální - výplachy DÚ (heřmánek)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celková - v případě zvýšené tělesné teploty antipyretika, při závažnějším průběhu antivirotika a antibiotika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</a:t>
            </a:r>
            <a:r>
              <a:rPr lang="cs"/>
              <a:t> péče</a:t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zvýšená hygienická péče o dutinu ústní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tekutá nebo kašovitá strava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příjmu tekutin - spíše chladnější, šetrně, možno po lžičkách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vhodné herní aktivity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Přehled chorob </a:t>
            </a:r>
            <a:r>
              <a:rPr lang="cs"/>
              <a:t>trávicího</a:t>
            </a:r>
            <a:r>
              <a:rPr lang="cs"/>
              <a:t> systému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475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Dutina ústní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moučnivka (soor) - kvasinkové onemocnění dutiny ústní, bělavé povlaky na jazyku a sliznice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zánět dutiny ústní (stomatitida) - postižena celá sliznice nebo jen její části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932" y="2011925"/>
            <a:ext cx="2548800" cy="169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Ošetřovatelský proces u dítěte s </a:t>
            </a:r>
            <a:r>
              <a:rPr lang="cs"/>
              <a:t>malabsorpčním</a:t>
            </a:r>
            <a:r>
              <a:rPr lang="cs"/>
              <a:t> syndromem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Malabsorpční</a:t>
            </a:r>
            <a:r>
              <a:rPr lang="cs"/>
              <a:t> syndrom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= představuje chronickou poruchu výživy v důsledku jakékoliv poruchy trávení, vstřebávání, sekrece a motility tenkého střeva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Příčiny</a:t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Primární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celiakie - nesnášenlivost lepku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deficit enzymů ve střevním epitelu nutných pro vstřebávání bílkovin, cukrů, tuku, vitamínů a minerálů </a:t>
            </a:r>
            <a:endParaRPr/>
          </a:p>
        </p:txBody>
      </p:sp>
      <p:sp>
        <p:nvSpPr>
          <p:cNvPr id="194" name="Google Shape;194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Sekundární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chemické a fyzikální vlivy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 zánětlivá onemocnění střeva (Crohnova choroba, </a:t>
            </a:r>
            <a:r>
              <a:rPr lang="cs"/>
              <a:t>ulcerózní</a:t>
            </a:r>
            <a:r>
              <a:rPr lang="cs"/>
              <a:t> kolitida)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tumory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parazitární</a:t>
            </a:r>
            <a:r>
              <a:rPr lang="cs"/>
              <a:t> onemocnění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onemocnění jiných orgánů, např. mukoviscidóza (generalizovaná porucha žláz s vnitřní sekrecí </a:t>
            </a:r>
            <a:r>
              <a:rPr lang="cs"/>
              <a:t>provázená</a:t>
            </a:r>
            <a:r>
              <a:rPr lang="cs"/>
              <a:t> onemocněním plic a zažívacího traktu)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vrozené vady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Příznaky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průjem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objemné, páchnoucí stolice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nechutenství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bolesti břicha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zvracené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typický vzhled neprospívajícího dítěte - bledost, otoky, ascites, tenké a vyhublé končetiny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negativizmus, mrzutá nálada dítěte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pozdějším věku nebo při delším trvání choroby se projevují důsledky malnutrice - změny kostí, krevní, neuropsychické a endokrinní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</a:t>
            </a:r>
            <a:endParaRPr/>
          </a:p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311700" y="1152475"/>
            <a:ext cx="8520600" cy="3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anamnéza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fyzikální vyšetření - pohled, pohmat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krve - hematologie, biochemie, vyšetření acidobazické rovnováhy, imunologické a hemokoagulační vyš., vyš. vitamínů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moči - biochemie, bakterie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stolice -  odpad tuků za 24 hodin, okultní krvácení, bakteriologické a parazitologické vyšetření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sekretů trávicího traktu - žaludeční acidita, pankreatické enzymy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tolerantní a expoziční testy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potní test - stanovení elektrolytů v potu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UTZ břicha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denzitometrie, endoskopické vyš. metody, CT, MRI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</a:t>
            </a:r>
            <a:endParaRPr/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závislá na příčině a typu </a:t>
            </a:r>
            <a:r>
              <a:rPr lang="cs"/>
              <a:t>malabsorpčního</a:t>
            </a:r>
            <a:r>
              <a:rPr lang="cs"/>
              <a:t> syndromu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Ošetřovatelský proces u dítěte s celiakií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Celiakie</a:t>
            </a:r>
            <a:endParaRPr/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nesnášenlivost lepku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chronické, imunologické, multiorgánové onemocnění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 příčina </a:t>
            </a:r>
            <a:r>
              <a:rPr lang="cs"/>
              <a:t>malabsorpce u dětí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potíže se projevují od druhé poloviny 1.roku</a:t>
            </a:r>
            <a:r>
              <a:rPr lang="cs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průběh onemocnění je závislý na dodržování dietního režimu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Příčiny a příznaky</a:t>
            </a:r>
            <a:endParaRPr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Příčiny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autoimunitní</a:t>
            </a:r>
            <a:endParaRPr/>
          </a:p>
        </p:txBody>
      </p:sp>
      <p:sp>
        <p:nvSpPr>
          <p:cNvPr id="230" name="Google Shape;230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Příznaky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průjmovité, objemné, páchnoucí stolice po příjmu potravy s lepkem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bolesti břicha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nechutenství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anémie</a:t>
            </a:r>
            <a:r>
              <a:rPr lang="cs"/>
              <a:t> z nedostatku železa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hypovitaminóza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hypoproteinemie - otoky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neprospívání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- viz. </a:t>
            </a:r>
            <a:r>
              <a:rPr lang="cs"/>
              <a:t>malabsorpční</a:t>
            </a:r>
            <a:r>
              <a:rPr lang="cs"/>
              <a:t> syndrom </a:t>
            </a:r>
            <a:endParaRPr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311700" y="1152475"/>
            <a:ext cx="8520600" cy="3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anamnéza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fyzikální vyšetření - pohled, pohmat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krve - hematologie, biochemie, vyšetření acidobazické rovnováhy, imunologické a hemokoagulační vyš., vyš. vitamínů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moči - biochemie, bakterie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stolice -  odpad tuků za 24 hodin, okultní krvácení, bakteriologické a parazitologické vyšetření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vyšetření sekretů trávicího traktu - žaludeční acidita, pankreatické enzymy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tolerantní a expoziční testy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potní test - stanovení elektrolytů v potu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UTZ břicha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denzitometrie, endoskopické vyš. metody, CT, MRI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Přehled chorob trávicího systému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5455800" cy="3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Jícen</a:t>
            </a:r>
            <a:endParaRPr b="1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vrozený uzávěr jícnu</a:t>
            </a:r>
            <a:r>
              <a:rPr lang="cs"/>
              <a:t> (</a:t>
            </a:r>
            <a:r>
              <a:rPr lang="cs"/>
              <a:t>atrézie</a:t>
            </a:r>
            <a:r>
              <a:rPr lang="cs"/>
              <a:t> jícnu) - častá vývojová vada jícnu projevující se slepým ukončením jícnu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jícnový reflux</a:t>
            </a:r>
            <a:r>
              <a:rPr lang="cs"/>
              <a:t> (ezofageální reflux) - reflux žaludečního obsahu, dochází k pronikání kyselého žaludečního obsahu zpět do dolní části jícnu, v případě neuúplného uzávěru dolního jícnového svěrače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brániční</a:t>
            </a:r>
            <a:r>
              <a:rPr lang="cs" u="sng"/>
              <a:t> kýla</a:t>
            </a:r>
            <a:r>
              <a:rPr lang="cs"/>
              <a:t> - část žaludku prochází štěrbinou v bránici do hrudníku a je častou příčinou refluxní ezofagitidy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975" y="445025"/>
            <a:ext cx="19812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4489" l="0" r="0" t="0"/>
          <a:stretch/>
        </p:blipFill>
        <p:spPr>
          <a:xfrm>
            <a:off x="6678025" y="2925375"/>
            <a:ext cx="1595100" cy="19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</a:t>
            </a:r>
            <a:endParaRPr/>
          </a:p>
        </p:txBody>
      </p:sp>
      <p:sp>
        <p:nvSpPr>
          <p:cNvPr id="242" name="Google Shape;24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bezlepková dieta (vyloučení výrobků obsahující žito, pšenici, ječmen a oves)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rehydratace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substituce vitamínů a minerálů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Ošetřovatelské péče</a:t>
            </a:r>
            <a:endParaRPr/>
          </a:p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- hmotnost a celkový vzhled dítěte, příjem tekutin, dodržování stravy, vyprazdňování stolice (množství, vzhled, zápach, příměsi, bolest při vyprazdňování)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rodičů v oblasti dietních opatření (ne pšenice, žito, oves, ječmen a výrobky z nich, mohou rýži, kukuřici, proso, sóju, pohanku)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Ošetřovatelský proces u dítěte s chronickým zánětlivým střevním onemocněním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Chronické zánětlivé střevní onemocnění </a:t>
            </a:r>
            <a:endParaRPr/>
          </a:p>
        </p:txBody>
      </p:sp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Ulcerózní kolitida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chronické zánětlivé onemocnění rekta a tračníku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omezuje se pouze na sliznici střeva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diagnóza</a:t>
            </a:r>
            <a:r>
              <a:rPr lang="cs"/>
              <a:t> často před 15. nebo před 20. rokem</a:t>
            </a:r>
            <a:endParaRPr/>
          </a:p>
        </p:txBody>
      </p:sp>
      <p:sp>
        <p:nvSpPr>
          <p:cNvPr id="260" name="Google Shape;260;p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Crohnova choroba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vyskytuje se 2x častěji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nejčastěji postiženo terminální ileum a cékum, ale může být zasažena kterákoliv část </a:t>
            </a:r>
            <a:r>
              <a:rPr lang="cs"/>
              <a:t>trávicího</a:t>
            </a:r>
            <a:r>
              <a:rPr lang="cs"/>
              <a:t> traktu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postihuje celou stěnu střeva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Příčiny</a:t>
            </a:r>
            <a:endParaRPr/>
          </a:p>
        </p:txBody>
      </p:sp>
      <p:sp>
        <p:nvSpPr>
          <p:cNvPr id="266" name="Google Shape;26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autoimunitní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genetické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infekční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psychosomatické faktory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Příznaky </a:t>
            </a:r>
            <a:endParaRPr/>
          </a:p>
        </p:txBody>
      </p:sp>
      <p:sp>
        <p:nvSpPr>
          <p:cNvPr id="272" name="Google Shape;272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počátek onemocnění - nechutenství, únava, subfebrilie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bolesti břicha kolem pupku a v pravém hypogastriu (mohou imitovat apendicitidu)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chronické</a:t>
            </a:r>
            <a:r>
              <a:rPr lang="cs"/>
              <a:t> objemné a zapáchající průjmy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změny v okolí konečníku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pokles tělesné hmotnosti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anémie</a:t>
            </a:r>
            <a:r>
              <a:rPr lang="cs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afty v ústech, záněty očí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Komplikace</a:t>
            </a:r>
            <a:endParaRPr/>
          </a:p>
        </p:txBody>
      </p:sp>
      <p:sp>
        <p:nvSpPr>
          <p:cNvPr id="278" name="Google Shape;278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recidivy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střevní stenózy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abscesy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píštěle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</a:t>
            </a:r>
            <a:endParaRPr/>
          </a:p>
        </p:txBody>
      </p:sp>
      <p:sp>
        <p:nvSpPr>
          <p:cNvPr id="284" name="Google Shape;284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endoskopie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biopsie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doplňující - KO, biochemie, UTZ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</a:t>
            </a:r>
            <a:endParaRPr/>
          </a:p>
        </p:txBody>
      </p:sp>
      <p:sp>
        <p:nvSpPr>
          <p:cNvPr id="290" name="Google Shape;290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cílem léčby je stav remise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dietní - v akutním stádiu pouze tekutiny, postupně dietní strava dle stavu dítěte - vysokokalorické, na bílkoviny bohatá strava, dostatek vitamínů, minerálů, stopových prvků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medikamentózní - kyselina 5-aminosalicylová, imunosupresiva, kortikoidy, vyjímečně ATB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biologická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chirurgická - při komplikacích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psychoterapie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</a:t>
            </a:r>
            <a:endParaRPr/>
          </a:p>
        </p:txBody>
      </p:sp>
      <p:sp>
        <p:nvSpPr>
          <p:cNvPr id="296" name="Google Shape;29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- hmotnost, projevy bolesti, příjem tekutiny a stravy, vyprazdňování stolice, nežádoucí účinky léčby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psychické pohody - vzhledem k chronicitě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spolupráce s rodiči, edukace o vhodné výživě dle stavu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o významu dodržování léčebného režimu, podporující skupiny, spolupráce s nutričním terapeutem, psychologem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Přehled chorob trávicího systému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5721000" cy="3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Jícen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zánětlivé změny na sliznici jícnu</a:t>
            </a:r>
            <a:r>
              <a:rPr lang="cs"/>
              <a:t> </a:t>
            </a:r>
            <a:r>
              <a:rPr lang="cs"/>
              <a:t>(ezofagitifa)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poleptání jícnu žíravinou</a:t>
            </a:r>
            <a:r>
              <a:rPr lang="cs"/>
              <a:t> - při náhodném požití kyseliny nebo louhu dochází ke vzniku nekrózy až perforaci jícnu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cizí tělesa v jícnu</a:t>
            </a:r>
            <a:r>
              <a:rPr lang="cs"/>
              <a:t> - náhodně spolknuté předměty (kuličky, drobné součásti hraček apod.)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700" y="1762850"/>
            <a:ext cx="2806500" cy="2238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Ošetřovatelský proces u dítěte s </a:t>
            </a:r>
            <a:r>
              <a:rPr lang="cs"/>
              <a:t>průjmovým</a:t>
            </a:r>
            <a:r>
              <a:rPr lang="cs"/>
              <a:t> onemocněním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Průjmové onemocnění</a:t>
            </a:r>
            <a:endParaRPr/>
          </a:p>
        </p:txBody>
      </p:sp>
      <p:sp>
        <p:nvSpPr>
          <p:cNvPr id="307" name="Google Shape;307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hlavním příznakem je průjem, </a:t>
            </a:r>
            <a:r>
              <a:rPr lang="cs"/>
              <a:t>hmotnostní</a:t>
            </a:r>
            <a:r>
              <a:rPr lang="cs"/>
              <a:t> úbytek a zvracení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čím je dítě mladší, tím je onemocnění nebezpečnější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nejvíce ohroženi jsou novorozenci a kojenci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Příčiny</a:t>
            </a:r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umělá výživa - uměle živené děti zejm. v prvních třech měsících trpí na průjmy častěji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chyby při umělé výživě - nedostatečná hygiena při přípravě stravy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oslabení dětského organismu - jiné infekce, vrozené vady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pobyt dítěte v kolektivním zařízení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střevní infekce (E. coli, salmonely, rotaviry, enteroviry,..)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neinfekční průjem - dietní chyba, nesnášenlivost určitých složek ve stravě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Příznaky</a:t>
            </a:r>
            <a:endParaRPr/>
          </a:p>
        </p:txBody>
      </p:sp>
      <p:sp>
        <p:nvSpPr>
          <p:cNvPr id="319" name="Google Shape;319;p5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Dyspepsia simplex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nechutenství, občas zvracení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neklid, subfebrilie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časté, řídké, kysele páchnoucí zelené stolice obsahující hlen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vzedmuté bříško, plynatost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není hmotností přírůstek</a:t>
            </a:r>
            <a:endParaRPr/>
          </a:p>
        </p:txBody>
      </p:sp>
      <p:sp>
        <p:nvSpPr>
          <p:cNvPr id="320" name="Google Shape;320;p5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Dyspepsia toxica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časté, vodnaté, stříkané stolice s hlenem, bezbarvé nebo nazelenalé, s příměsí krve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zvracení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příznaky dehydratace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rozvrat vnitřního prostředí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hypovolemický šok ze ztráty tekutin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neklid dítěte, postupná apatie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</a:t>
            </a:r>
            <a:endParaRPr/>
          </a:p>
        </p:txBody>
      </p:sp>
      <p:sp>
        <p:nvSpPr>
          <p:cNvPr id="326" name="Google Shape;326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anamnéza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fyzikální vyšetření (pohled, pohmat)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FF, stavu vědomí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stolice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biologického materiálu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Léčba</a:t>
            </a:r>
            <a:endParaRPr/>
          </a:p>
        </p:txBody>
      </p:sp>
      <p:sp>
        <p:nvSpPr>
          <p:cNvPr id="332" name="Google Shape;332;p5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Průjem prostý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dietní - postupná realimentace (mrkvový nebo rýžový odvar, u kojených dětí se kojení nepřerušuje, postupně mléčné výrobky a přechází se na pevnou stravu)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pitný režim (pokud tekutin netoleruje, přechod na infuzní terapii)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medikamentózní</a:t>
            </a:r>
            <a:r>
              <a:rPr lang="cs"/>
              <a:t> - střevní </a:t>
            </a:r>
            <a:r>
              <a:rPr lang="cs"/>
              <a:t>dezinficiencia</a:t>
            </a:r>
            <a:r>
              <a:rPr lang="cs"/>
              <a:t>, </a:t>
            </a:r>
            <a:r>
              <a:rPr lang="cs"/>
              <a:t>antidiarhotika</a:t>
            </a:r>
            <a:r>
              <a:rPr lang="cs"/>
              <a:t>, antiemetika, probiotika, případně ATB</a:t>
            </a:r>
            <a:endParaRPr/>
          </a:p>
        </p:txBody>
      </p:sp>
      <p:sp>
        <p:nvSpPr>
          <p:cNvPr id="333" name="Google Shape;333;p5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Průjem toxický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rehydratační</a:t>
            </a:r>
            <a:r>
              <a:rPr lang="cs"/>
              <a:t> a </a:t>
            </a:r>
            <a:r>
              <a:rPr lang="cs"/>
              <a:t>protišoková - cílem je doplnit objem tekutin, zlepšit oběhové funkce a činnost ledvin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dietní - pomalejší realimentace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protiinfekční - cílená léčba ATB, dle výsledků kultivace, i.v. podání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pečlivá hygiena, protiepidemiologický režim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</a:t>
            </a:r>
            <a:endParaRPr/>
          </a:p>
        </p:txBody>
      </p:sp>
      <p:sp>
        <p:nvSpPr>
          <p:cNvPr id="339" name="Google Shape;339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 - hmotnost, příjem tekutin, bolestivé projevy, vyprazdňování stolice (vzhled, četnost, příměsi,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zvýšená hygienická péče v okolí konečníku - prevence opruzenin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výživa dle stavu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dodržuj hygienické a protiepidemiologické zásady, používej jednorázové pomůcky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spolupráce s matkou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zařazení do kolektivu dle stavu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cs"/>
              <a:t>Přehled chorob trávicího systému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558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Žaludek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zánět žaludku</a:t>
            </a:r>
            <a:r>
              <a:rPr lang="cs"/>
              <a:t> (gastritida) - různé příčiny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zúžení vrátníku</a:t>
            </a:r>
            <a:r>
              <a:rPr lang="cs"/>
              <a:t> - hypertrofická stenóza pyloru - potrava prochází úzkým kanálkem, výskyt 2.-3. týden po narození, dítě zvrací obloukem, neprospívá, není stolice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peptická léze žaludku a střeva</a:t>
            </a:r>
            <a:r>
              <a:rPr lang="cs"/>
              <a:t> (gastroduodenální choroba) - různé příčiny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100" y="2039625"/>
            <a:ext cx="285750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Přehled chorob trávicího systému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583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Tenké střevo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překážky a zúžení všech částí tenkého střeva</a:t>
            </a:r>
            <a:r>
              <a:rPr lang="cs"/>
              <a:t> (</a:t>
            </a:r>
            <a:r>
              <a:rPr lang="cs"/>
              <a:t>atrézie</a:t>
            </a:r>
            <a:r>
              <a:rPr lang="cs"/>
              <a:t> a </a:t>
            </a:r>
            <a:r>
              <a:rPr lang="cs"/>
              <a:t>stenózy) - poruchy pasáže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vychlípenina konečného úseku tenkého střeva </a:t>
            </a:r>
            <a:r>
              <a:rPr lang="cs"/>
              <a:t>(Meckelův divertikl) - komplikace, zánětlivé změny, krvácení až perforace výchlipky obstrukce ilea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vsunutí jedné části střeva do druhé</a:t>
            </a:r>
            <a:r>
              <a:rPr lang="cs"/>
              <a:t> (invaginace) - poruchy pasáže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849" y="261125"/>
            <a:ext cx="1722925" cy="24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000" y="2690425"/>
            <a:ext cx="1952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Přehled chorob trávicího systému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Tenké střevo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zánět tenkého střeva</a:t>
            </a:r>
            <a:r>
              <a:rPr lang="cs"/>
              <a:t> (enteritida) - průjmové onemocnění způsobené enterální infekcí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malabsorpční</a:t>
            </a:r>
            <a:r>
              <a:rPr lang="cs" u="sng"/>
              <a:t> syndrom</a:t>
            </a:r>
            <a:r>
              <a:rPr lang="cs"/>
              <a:t> - </a:t>
            </a:r>
            <a:r>
              <a:rPr lang="cs"/>
              <a:t>chronická</a:t>
            </a:r>
            <a:r>
              <a:rPr lang="cs"/>
              <a:t> porucha výživy v důsledku poruchy trávení vstřebávání nebo sekrece tenkého střeva (celiakie, nesnášenlivost laktózy)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Přehled chorob trávicího systému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269500" cy="3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Tlusté střevo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Megacolon congenitum</a:t>
            </a:r>
            <a:r>
              <a:rPr lang="cs"/>
              <a:t> (Hirschprungova choroba) - vrozená porucha nervového systému střeva s hlavním projevem chronické zácpy, nejčastější příčina obstrukce dolního GIT u novorozenců, incidence 1:5000 živě narozených dětí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chronický zánět postihující celou stěnu střeva (</a:t>
            </a:r>
            <a:r>
              <a:rPr lang="cs" u="sng"/>
              <a:t>Crohnova choroba</a:t>
            </a:r>
            <a:r>
              <a:rPr lang="cs"/>
              <a:t>) - může vést k ulceracím až performacím , stenózám a tvorbě píštělí (může postihovat celou GIT)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chronické zánětlivé onemocnění (</a:t>
            </a:r>
            <a:r>
              <a:rPr lang="cs" u="sng"/>
              <a:t>Ulcerózní </a:t>
            </a:r>
            <a:r>
              <a:rPr lang="cs" u="sng"/>
              <a:t>kolitida</a:t>
            </a:r>
            <a:r>
              <a:rPr lang="cs"/>
              <a:t>) - zánětlivé postižení sliznice konečníku a tlustého střeva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zácpa</a:t>
            </a:r>
            <a:r>
              <a:rPr lang="cs"/>
              <a:t> (obstipace) - obtížné vyprazdňování tuhé stolice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Přehled chorob trávicího systému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Náhlé příhody břišní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Apendicitida - akutní zánětlivé onemocnění červovitého přívěsku slepého střeva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stavy neprůchodnosti střev - ileus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úrazy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Parazitární onemocnění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roupy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