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5143500" cx="9144000"/>
  <p:notesSz cx="6858000" cy="9144000"/>
  <p:embeddedFontLst>
    <p:embeddedFont>
      <p:font typeface="Raleway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font" Target="fonts/Raleway-regular.fntdata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Raleway-italic.fntdata"/><Relationship Id="rId47" Type="http://schemas.openxmlformats.org/officeDocument/2006/relationships/font" Target="fonts/Raleway-bold.fntdata"/><Relationship Id="rId49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90987432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390987432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3909874320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390987432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3909874320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3909874320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909874320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3909874320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3909874320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3909874320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909874320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3909874320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909874320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3909874320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909874320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3909874320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3909874320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3909874320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909874320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3909874320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390987432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390987432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3909874320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3909874320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3909874320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3909874320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3909874320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3909874320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3909874320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3909874320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3909874320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3909874320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3909874320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3909874320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3909874320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3909874320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390987432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390987432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3909874320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3909874320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3909874320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3909874320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3aae4ad4b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3aae4ad4b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3909874320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3909874320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3909874320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3909874320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3909874320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33909874320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3aae4ad4b7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33aae4ad4b7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3aae4ad4b7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3aae4ad4b7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3aae4ad4b7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3aae4ad4b7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3aae4ad4b7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3aae4ad4b7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3aae4ad4b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3aae4ad4b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3aae4ad4b7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3aae4ad4b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3aae4ad4b7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3aae4ad4b7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3aae4ad4b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3aae4ad4b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3aae4ad4b7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3aae4ad4b7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3aae4ad4b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3aae4ad4b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aae4ad4b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aae4ad4b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3aae4ad4b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3aae4ad4b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3aae4ad4b7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3aae4ad4b7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3909874320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3909874320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urogenitálního traktu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Infekce močových cest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jedny z nejčastějších onemocnění u dětí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mohou postihnout jak dolní (močový měchýř, močová trubice), tak horní (ledviny) části močového traktu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Escherichia coli (E. coli) je hlavní patogen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další bakterie - Klebsiella, Proteus, Enterococcus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anatomické abnormality močového traktu (např. vesikoureterální reflux)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/>
              <a:t>Dolní IMC (cystitida)</a:t>
            </a:r>
            <a:endParaRPr b="1" sz="1500"/>
          </a:p>
          <a:p>
            <a:pPr indent="-3238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dysurie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časté a bolestivé močení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hematurie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moč s nepříjemným zápachem</a:t>
            </a:r>
            <a:endParaRPr sz="1500"/>
          </a:p>
        </p:txBody>
      </p:sp>
      <p:sp>
        <p:nvSpPr>
          <p:cNvPr id="125" name="Google Shape;125;p2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/>
              <a:t>Horní IMC (pyelonefritida)</a:t>
            </a:r>
            <a:endParaRPr b="1" sz="1500"/>
          </a:p>
          <a:p>
            <a:pPr indent="-3238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horečka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bolest v oblasti ledvin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zvracení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únava</a:t>
            </a:r>
            <a:endParaRPr sz="1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</a:t>
            </a:r>
            <a:r>
              <a:rPr lang="cs"/>
              <a:t>roanalýza - prvotní test pro detekci přítomnosti bílkovin, leukocytů, nitritů a krve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kultivace moči - identifikace patogenu a stanovení citlivosti na antibiotika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ultrazvuk ledvin a močového měchýře - pro detekci strukturálních abnormalit nebo zbytkového moči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</a:t>
            </a:r>
            <a:r>
              <a:rPr lang="cs"/>
              <a:t>tibiotická léčba (např. nitrofurantoin, cefalosporiny, amoxicilin)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těžších infekcí nebo pyelonefritidy může být nutná hospitalizace a intravenózní antibiotika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případě anatomických abnormalit může být nutná chirurgická léčba (např. při vesikoureterálním refluxu)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6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Podpora a edukace rodičů</a:t>
            </a:r>
            <a:endParaRPr b="1"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instrukce o správné hygieně, zejména u dívek (otírání od předu dozadu), aby se předešlo šíření bakterií do močového traktu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doporučení dostatečného příjmu tekutin k podpoře močení a "propláchnutí" močového traktu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pozornění na prevenci infekcí, zejména po koupání v bazénu, změnách hygienických návyků nebo při použití nedostatečně čisté spodní prádla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Monitorování symptomů</a:t>
            </a:r>
            <a:endParaRPr b="1"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sledování změn v chování dítěte (např. pokud se objeví známky bolesti nebo podrážděnosti při močení)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monitorování reakce na léčbu antibiotiky (např. sledování výskytu nežádoucích účinků léků)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8520600" cy="386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Podpora a motivace k pravidelnému močení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rodičům je doporučeno, aby dítě pravidelně vyprázdňovalo močový měchýř, což pomáhá předcházet stagnaci moči, která může vést k infekci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povzbuzování k častému močení během dne, zejména v případě infekcí močového měchýře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Sledování účinnosti antibiotik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ošetřovatelský personál monitoruje účinky léčby a v případě zhoršení stavu informuje lékaře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Psychosociální podpora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pomoc s ujištěním rodičů, že IMC je běžná a že antibiotika jsou účinná, pokud jsou užívána správně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poskytnutí informací o prevenci opakovaných infekcí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Enuréza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Enuréza</a:t>
            </a:r>
            <a:endParaRPr/>
          </a:p>
        </p:txBody>
      </p:sp>
      <p:sp>
        <p:nvSpPr>
          <p:cNvPr id="160" name="Google Shape;160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= neúmyslné pomočování během spánku po pátém roce života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166" name="Google Shape;166;p3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Primární enuréza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genetická predispozice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opožděná schopnost kontroly močového měchýře během spánku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3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Sekundární enuréza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psychologické faktory (např. stres, trauma)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infekce močových cest,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změny v prostředí (např. školní změny)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urogenitálního traktu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dětí zahrnují širokou škálu problémů, které mohou postihnout močový systém a pohlavní orgány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některých dětí se onemocnění urogenitálního traktu mohou objevit již v novorozeneckém věku, zatímco jiné se rozvíjejí během dětství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včasná diagnostika a léčba jsou klíčové pro prevenci dlouhodobých následků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Příznkay</a:t>
            </a:r>
            <a:endParaRPr/>
          </a:p>
        </p:txBody>
      </p:sp>
      <p:sp>
        <p:nvSpPr>
          <p:cNvPr id="173" name="Google Shape;173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omočování ve spánku nejméně 2-3x týdně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79" name="Google Shape;17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</a:t>
            </a:r>
            <a:r>
              <a:rPr lang="cs"/>
              <a:t>ikční deník - záznam o frekvenci močení a nočních nehodách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uroanalýza a kultivace moči - pro zjištění infekce nebo jiných abnormalit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ultrazvuk močového měchýře - vyloučení anatomických problémů nebo zbytkové moči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</a:t>
            </a:r>
            <a:r>
              <a:rPr lang="cs"/>
              <a:t>ehaviorální terapie - noční alarmy, motivace a pozitivní posilování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Desmopresin - hormonální léčba pro zvýšení koncentrace moči v noci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anticholinergní léky - v případě neurogenního močového měchýře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psychoterapie - u dětí se sekundární enurézou spojenou s psychickými problémy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91" name="Google Shape;19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Podpora rodičů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poskytování informací o možných příčinách enurézy a doporučení pro zajištění pohodlí dítěte (povzbuzení k nezneklidnění)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doporučení pro odstranění psychických a environmentálních stresorů (např. změna školy, rodinné problémy)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Zajištění nočních hygienických podmínek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</a:t>
            </a:r>
            <a:r>
              <a:rPr lang="cs"/>
              <a:t>oporučení používání speciálních ochranných podložek nebo nepropustného povlečení pro snadnější zvládání nočních nehod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rodičům je doporučeno být trpělivý a udržovat pravidelný režim při výchově dítěte k sucho v noci (např. včasné vykonání potřeby před spaním)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97" name="Google Shape;197;p36"/>
          <p:cNvSpPr txBox="1"/>
          <p:nvPr>
            <p:ph idx="1" type="body"/>
          </p:nvPr>
        </p:nvSpPr>
        <p:spPr>
          <a:xfrm>
            <a:off x="311700" y="1152475"/>
            <a:ext cx="8520600" cy="37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Psychosociální podpora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</a:t>
            </a:r>
            <a:r>
              <a:rPr lang="cs"/>
              <a:t>držování pozitivního přístupu k léčbě, podporování dítěte v dosažení cílů (suché noci)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vyhýbání se trestům nebo negativnímu hodnocení, což by mohlo způsobit stres a zhoršení enurézy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Sledování efektivity léčby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</a:t>
            </a:r>
            <a:r>
              <a:rPr lang="cs"/>
              <a:t>omoc při zaznamenávání účinnosti léčby (např. s použitím mikčního deníku nebo aplikace)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případě použití desmopresinu nebo jiných farmakologických přípravků, sledování účinnosti a nežádoucích účinků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Podpora behaviorální terapie</a:t>
            </a:r>
            <a:endParaRPr b="1"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</a:t>
            </a:r>
            <a:r>
              <a:rPr lang="cs"/>
              <a:t> dítěte, které využívá noční alarm, sledování pravidelného používání a motivace k udržení motivace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7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Hydronefróza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Hydronefróza</a:t>
            </a:r>
            <a:endParaRPr/>
          </a:p>
        </p:txBody>
      </p:sp>
      <p:sp>
        <p:nvSpPr>
          <p:cNvPr id="208" name="Google Shape;208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= stav, kdy dochází k zvětšení ledvin v důsledku nahromadění moči, často způsobené obstrukcí močového traktu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214" name="Google Shape;214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</a:t>
            </a:r>
            <a:r>
              <a:rPr lang="cs"/>
              <a:t>bstrukce močového traktu - zúžení močovodu nebo močové pánvičky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vesikoureterální reflux - moč se vrací zpět do ledvin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anatomické abnormality - například abnormality ve vývoji močového traktu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 </a:t>
            </a:r>
            <a:endParaRPr/>
          </a:p>
        </p:txBody>
      </p:sp>
      <p:sp>
        <p:nvSpPr>
          <p:cNvPr id="220" name="Google Shape;220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bolest břicha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otoky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časté močové infekce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 může být příznakem neprospívání nebo apatie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226" name="Google Shape;226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</a:t>
            </a:r>
            <a:r>
              <a:rPr lang="cs"/>
              <a:t>ltrazvuk ledvin - základní metoda pro detekci zvětšení ledvin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mikční cystografie - určuje přítomnost refluxu moči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renografie - posouzení funkce ledvin a obstrukce močového traktu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VVV močových cest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232" name="Google Shape;232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hirurgická léčba - v případě obstrukcí nebo refluxu moči (např. pyeloplastika, reimplantace močovodu)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antibiotická prevence - u některých dětí s vrozenými abnormalitami je nutné podávat dlouhodobá antibiotika pro prevenci infekcí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38" name="Google Shape;238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Podpora při diagnostických vyšetřeních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pomoc při </a:t>
            </a:r>
            <a:r>
              <a:rPr lang="cs"/>
              <a:t>přípravě na vyšetření (ultrazvuk, mikční cystografie)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poskytnutí informací o tom, co mohou očekávat během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pomoc při zajištění pohodlí dítěte a minimalizování stresu před a během vyšetření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Podpora při léčbě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o operaci (např. pyeloplastika) je nezbytné sledovat stav dítěte po anestezii, monitorovat vylučování moči, příznaky infekce a bolesti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podávání předepsaných léků, sledování dávkování a účinků farmakoterapie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44" name="Google Shape;244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Podpora edukace rodičů</a:t>
            </a:r>
            <a:endParaRPr b="1"/>
          </a:p>
          <a:p>
            <a:pPr indent="-30861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</a:t>
            </a:r>
            <a:r>
              <a:rPr lang="cs"/>
              <a:t>ysvětlení důležitosti sledování příznaků infekce močových cest (např. horečka, bolest při močení), která může být komplikací hydronefrózy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doporučení prevence močových infekcí (např. zajištění hygieny, správný pitný režim)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Psychosociální podpora pro rodinu</a:t>
            </a:r>
            <a:endParaRPr b="1"/>
          </a:p>
          <a:p>
            <a:pPr indent="-30861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podpora rodiny při emocionálním zpracování diagnózy a léčby hydronefrózy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poskytnutí informací o prognóze a podpoře během dlouhodobé léčby nebo sledování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Monitorování stavu dítěte</a:t>
            </a:r>
            <a:endParaRPr b="1"/>
          </a:p>
          <a:p>
            <a:pPr indent="-30861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</a:t>
            </a:r>
            <a:r>
              <a:rPr lang="cs"/>
              <a:t>ontrola vylučování moči a sledování známek zhoršení zdravotního stavu (např. snížený objem moči, zvýšená bolest)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pravidelná kontrola pacientova stavu, zejména po chirurgických zákrocích, aby se předešlo komplikacím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pohlavního ústrojí chlapců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Hypospadie</a:t>
            </a:r>
            <a:endParaRPr/>
          </a:p>
        </p:txBody>
      </p:sp>
      <p:sp>
        <p:nvSpPr>
          <p:cNvPr id="255" name="Google Shape;255;p46"/>
          <p:cNvSpPr txBox="1"/>
          <p:nvPr>
            <p:ph idx="1" type="body"/>
          </p:nvPr>
        </p:nvSpPr>
        <p:spPr>
          <a:xfrm>
            <a:off x="128100" y="11410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defekt vývoje konečného úseku močové trubice na spodní straně penisu spojený s poruchou uzávěru, rozštěpem žaludu a předkožky, ohybem penisu směrem dolů a u pokročilých forem i rozštěpem šourku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nejpokročilejší podoby této vady, naštěstí velmi řídké, mohou být důvodem pátrat po genetickém pohlaví jedince, neboť se svým vzhledem blíží až ženskému genitálu</a:t>
            </a:r>
            <a:endParaRPr/>
          </a:p>
        </p:txBody>
      </p:sp>
      <p:pic>
        <p:nvPicPr>
          <p:cNvPr id="256" name="Google Shape;256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73462" y="3370775"/>
            <a:ext cx="3056126" cy="165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Retence varlete, kryptorchismus</a:t>
            </a:r>
            <a:endParaRPr/>
          </a:p>
        </p:txBody>
      </p:sp>
      <p:sp>
        <p:nvSpPr>
          <p:cNvPr id="262" name="Google Shape;262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retence varlete je stav, kdy varle nesestoupí až do šourku, ale je zjistitelné nejčastěji v tříselném kanálu nebo pod ním, před vstupem do šourku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pojem kryptorchismus charakterizuje v širším slova smyslu stav, kdy varle nelze klasickými vyšetřovacími metodami nalézt, přetrvávání tohoto stavu je spojeno zejména s poruchou funkce varlete (tvorba spermií), zvyšuje onkologické riziko 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Hydrokéla</a:t>
            </a:r>
            <a:endParaRPr/>
          </a:p>
        </p:txBody>
      </p:sp>
      <p:sp>
        <p:nvSpPr>
          <p:cNvPr id="268" name="Google Shape;268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zvýšená náplň skrota tekutinou, která je v časném dětském věku spojena s přetrvávajícím spojením dutiny šourku jemným kanálkem procházejícím tříslem s dutinou břišní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tento stav u klasické hydrokély neohrožuje funkci varlete, je spíše problémem estetickým a v případě extrémně velkých hydrokél i mechanickým (tah, obtíže při chůzi, …)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69" name="Google Shape;269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2475" y="3064075"/>
            <a:ext cx="4892744" cy="207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Fimóza a konglutinace předkožky</a:t>
            </a:r>
            <a:endParaRPr/>
          </a:p>
        </p:txBody>
      </p:sp>
      <p:sp>
        <p:nvSpPr>
          <p:cNvPr id="275" name="Google Shape;275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fimóza je prstencovité zúžení vchodu do předkožkového vaku, které brání přetažení předkožky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časném dětství v kombinaci s konglutinacemi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pozdějším věku vzniká fimóza druhotně většinou v souvislosti s poraněním či opakovanými záněty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konglutinace jsou stavy přirozeného slepení povrchu žaludu a předkožky, přetrvávající po porodu měsíce někdy i roky, chlapce neohrožují, pokud nedojde k zánětu mázku (smegma), který je produkován fyziologicky do vaku předkožky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5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Varikokéla</a:t>
            </a:r>
            <a:endParaRPr/>
          </a:p>
        </p:txBody>
      </p:sp>
      <p:sp>
        <p:nvSpPr>
          <p:cNvPr id="281" name="Google Shape;281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onemocnění charakteristické rozšířením žil semenného provazce do podoby uzlů v horní polovině šourku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spojeno se stagnací žilní krve v šourku, což může vést k přehřívání obsahu šourku a k hromadění odpadových produktů metabolismu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způsobeno nejčastěji cévní nedostatečností do podoby křečových žil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při souhře nepříznivých faktorů může vést k poruše produkce spermií se snížením plodnosti postiženého muže s atrofizací varlete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ve většině případů nebolestivé a na první pohled se zdá být pouze kosmetickým defektem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5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Torze varlete</a:t>
            </a:r>
            <a:endParaRPr/>
          </a:p>
        </p:txBody>
      </p:sp>
      <p:sp>
        <p:nvSpPr>
          <p:cNvPr id="287" name="Google Shape;287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akutní stav vzniklý otočením varlete uvnitř šourku kolem své podélné osy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vede k zaškrcení cév v semenném provazci provázeným většinou intenzivní bolestí šourku a podbřišku zarudnutím a otokem šourku a varlete spojeným se zvětšením a zatvrdnutím obsahu šourku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není-li stav do tří až pěti hodin vyřešen, varle odumírá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nejprve zaniká spermiogenní epitel, následně ostatní struktury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Vrozené vývojové vady močových cest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atří mezi nejčastější vrozené vývojové vady (až tři procenta)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celá řada vrozených vývojových vad (VVV) ledvin a močovodů s sebou nepřináší poruchu funkce, a proto není potřeba je léčit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jedná se zejména o některé změny tvaru a polohy, zdvojení dutého systému ledvin a močovodů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některé vrozené vývojové vady jsou neslučitelné se životem (oboustranné chybění – ageneze ledvin)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5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Zánět předkožkového vaku</a:t>
            </a:r>
            <a:endParaRPr/>
          </a:p>
        </p:txBody>
      </p:sp>
      <p:sp>
        <p:nvSpPr>
          <p:cNvPr id="293" name="Google Shape;293;p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balanitis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většinou velmi rychle probíhající infekce spojená se zarudnutím, otokem a často hnisavým výtokem z předkožkového vaku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jedná se o akutní stav, který je navíc často komplikovaný tím, že pacient není schopen se vymočit nebo močí s výraznými obtížemi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předkožku často nelze přetáhnout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balanitida postihuje daleko častěji děti s fimozou a přetrvávajícími konglutinacemi  předkožky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Vezikoureterální reflux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</a:t>
            </a:r>
            <a:r>
              <a:rPr lang="cs"/>
              <a:t> zpětný průnik moči z močového měchýře do močovodu a ledviny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vedoucí u pokročilých refluxů k dilataci (rozšíření) močovodu a dutého systému ledviny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ve většině případů spojené s vrozenou nedostatečností uzávěrového mechanismu ve stěně močového měchýře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některých dětí vzniká reflux druhotně do normálního ústí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způsoben jiným postižením, spojeným ve většině případů s vyššími tlaky uvnitř močového měchýře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může probíhat bez příznaků, ale ve většině případů ohrožuje opakovanými infekcemi močových cest, ztrátou funkce ledviny a druhotně poruchou funkce dolních močových cest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Exstrofie močového měchýře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velmi závažný defekt přední stěny břišní, kdy neúplně vytvořený močový měchýř je součástí přední stěny břišní do podoby malého terčíku potaženého sliznicí, do kterého ústí močovody, v podbřišku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moč vytéká z močovodů rovnou na přední stěnu břišní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vada je spojená s deformací genitálu, poruchou spojení stydké kosti a dalšími defekty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vyskytuje se pouze zřídka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Uretrokéla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slizniční přepážka ve vyústění močovodu do močového měchýře, která se postupně hydrostatickým tlakem moči (městnající se nad touto překážkou v močových cestách) vyklenuje do močového měchýře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způsobuje  městnání moči v horních močových cestách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7450" y="2435275"/>
            <a:ext cx="2133600" cy="21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Chlopeň zadní močové trubice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vada je vázána na mužské pohlaví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tvořena slizničními řasami v močové trubici v místě budoucí prostaty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klinicky závažnější forma může způsobit těžkou překážku v močových cestách spojenou s poruchou odtoku moči, vedoucí již před narozením dítěte v mnoha případech k postižení funkce ledvin, ohrožující mimo jiné miminko těžkou celkovou infekcí a metabolickým rozvratem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klinicky méně závažná forma se projevuje většinou v předškolním či školním věku úporným pomočováním, obtížným močením, infekcemi močových cest a podobně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Infekce močových cest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