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Raleway"/>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Raleway-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aleway-italic.fntdata"/><Relationship Id="rId25" Type="http://schemas.openxmlformats.org/officeDocument/2006/relationships/font" Target="fonts/Raleway-bold.fntdata"/><Relationship Id="rId27" Type="http://schemas.openxmlformats.org/officeDocument/2006/relationships/font" Target="fonts/Raleway-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42d4610048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42d4610048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42d4610048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42d4610048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42d4610048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42d4610048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42d4610048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42d4610048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42d4610048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42d4610048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42d4610048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42d4610048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42d4610048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42d4610048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42d4610048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42d4610048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42d4610048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42d4610048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42d4610048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342d4610048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42d4610048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42d4610048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42d4610048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42d4610048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42d4610048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42d4610048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42d4610048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42d4610048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42d4610048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42d4610048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42d4610048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42d4610048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42d4610048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42d4610048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485875" y="264475"/>
            <a:ext cx="8183700" cy="14736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2" name="Google Shape;12;p2"/>
          <p:cNvSpPr txBox="1"/>
          <p:nvPr>
            <p:ph idx="1" type="subTitle"/>
          </p:nvPr>
        </p:nvSpPr>
        <p:spPr>
          <a:xfrm>
            <a:off x="485875" y="1738075"/>
            <a:ext cx="8183700" cy="861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7"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1"/>
          <p:cNvSpPr txBox="1"/>
          <p:nvPr>
            <p:ph hasCustomPrompt="1" type="title"/>
          </p:nvPr>
        </p:nvSpPr>
        <p:spPr>
          <a:xfrm>
            <a:off x="311700" y="743001"/>
            <a:ext cx="8520600" cy="200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p:nvPr>
            <p:ph idx="1" type="body"/>
          </p:nvPr>
        </p:nvSpPr>
        <p:spPr>
          <a:xfrm>
            <a:off x="311700" y="2845182"/>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3"/>
          <p:cNvSpPr txBox="1"/>
          <p:nvPr>
            <p:ph type="title"/>
          </p:nvPr>
        </p:nvSpPr>
        <p:spPr>
          <a:xfrm>
            <a:off x="485875" y="1714500"/>
            <a:ext cx="8183700" cy="785700"/>
          </a:xfrm>
          <a:prstGeom prst="rect">
            <a:avLst/>
          </a:prstGeom>
        </p:spPr>
        <p:txBody>
          <a:bodyPr anchorCtr="0" anchor="b"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7" name="Google Shape;17;p3"/>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0" name="Google Shape;20;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1" name="Google Shape;21;p4"/>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6234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9" name="Google Shape;29;p6"/>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7"/>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2"/>
        </a:solidFill>
      </p:bgPr>
    </p:bg>
    <p:spTree>
      <p:nvGrpSpPr>
        <p:cNvPr id="34" name="Shape 34"/>
        <p:cNvGrpSpPr/>
        <p:nvPr/>
      </p:nvGrpSpPr>
      <p:grpSpPr>
        <a:xfrm>
          <a:off x="0" y="0"/>
          <a:ext cx="0" cy="0"/>
          <a:chOff x="0" y="0"/>
          <a:chExt cx="0" cy="0"/>
        </a:xfrm>
      </p:grpSpPr>
      <p:sp>
        <p:nvSpPr>
          <p:cNvPr id="35" name="Google Shape;35;p8"/>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6" name="Google Shape;36;p8"/>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9" name="Google Shape;39;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0" name="Google Shape;40;p9"/>
          <p:cNvSpPr txBox="1"/>
          <p:nvPr>
            <p:ph type="title"/>
          </p:nvPr>
        </p:nvSpPr>
        <p:spPr>
          <a:xfrm>
            <a:off x="265500" y="1181700"/>
            <a:ext cx="4045200" cy="153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1" name="Google Shape;41;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2" name="Google Shape;42;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3" name="Google Shape;43;p9"/>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None/>
              <a:defRPr sz="2100"/>
            </a:lvl1pPr>
          </a:lstStyle>
          <a:p/>
        </p:txBody>
      </p:sp>
      <p:sp>
        <p:nvSpPr>
          <p:cNvPr id="46" name="Google Shape;46;p10"/>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c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l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indent="-317500" lvl="1" marL="914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indent="-317500" lvl="2" marL="1371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indent="-317500" lvl="3" marL="1828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indent="-317500" lvl="4" marL="22860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indent="-317500" lvl="5" marL="27432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indent="-317500" lvl="6" marL="3200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indent="-317500" lvl="7" marL="3657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indent="-317500" lvl="8" marL="4114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c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3"/>
          <p:cNvSpPr txBox="1"/>
          <p:nvPr>
            <p:ph type="ctrTitle"/>
          </p:nvPr>
        </p:nvSpPr>
        <p:spPr>
          <a:xfrm>
            <a:off x="485875" y="264475"/>
            <a:ext cx="8183700" cy="17814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cs"/>
              <a:t>Problematika týraných a zneužívaných a zanedbávaných dětí,</a:t>
            </a:r>
            <a:endParaRPr/>
          </a:p>
        </p:txBody>
      </p:sp>
      <p:sp>
        <p:nvSpPr>
          <p:cNvPr id="59" name="Google Shape;59;p13"/>
          <p:cNvSpPr txBox="1"/>
          <p:nvPr>
            <p:ph idx="1" type="subTitle"/>
          </p:nvPr>
        </p:nvSpPr>
        <p:spPr>
          <a:xfrm>
            <a:off x="485875" y="1956375"/>
            <a:ext cx="8183700" cy="642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cs"/>
              <a:t>Mgr. Štěpánka Vybíralová</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Zanedbávání</a:t>
            </a:r>
            <a:endParaRPr/>
          </a:p>
        </p:txBody>
      </p:sp>
      <p:sp>
        <p:nvSpPr>
          <p:cNvPr id="112" name="Google Shape;112;p22"/>
          <p:cNvSpPr txBox="1"/>
          <p:nvPr>
            <p:ph idx="1" type="body"/>
          </p:nvPr>
        </p:nvSpPr>
        <p:spPr>
          <a:xfrm>
            <a:off x="311700" y="1152475"/>
            <a:ext cx="8520600" cy="3751200"/>
          </a:xfrm>
          <a:prstGeom prst="rect">
            <a:avLst/>
          </a:prstGeom>
        </p:spPr>
        <p:txBody>
          <a:bodyPr anchorCtr="0" anchor="t" bIns="91425" lIns="91425" spcFirstLastPara="1" rIns="91425" wrap="square" tIns="91425">
            <a:normAutofit fontScale="85000" lnSpcReduction="10000"/>
          </a:bodyPr>
          <a:lstStyle/>
          <a:p>
            <a:pPr indent="0" lvl="0" marL="0" rtl="0" algn="l">
              <a:lnSpc>
                <a:spcPct val="115000"/>
              </a:lnSpc>
              <a:spcBef>
                <a:spcPts val="0"/>
              </a:spcBef>
              <a:spcAft>
                <a:spcPts val="0"/>
              </a:spcAft>
              <a:buNone/>
            </a:pPr>
            <a:r>
              <a:rPr lang="cs"/>
              <a:t>= nedostatek péče způsobující vážnou újmu na vývoji dítěte nebo ohrožení</a:t>
            </a:r>
            <a:endParaRPr/>
          </a:p>
          <a:p>
            <a:pPr indent="0" lvl="0" marL="0" rtl="0" algn="l">
              <a:lnSpc>
                <a:spcPct val="115000"/>
              </a:lnSpc>
              <a:spcBef>
                <a:spcPts val="1200"/>
              </a:spcBef>
              <a:spcAft>
                <a:spcPts val="0"/>
              </a:spcAft>
              <a:buNone/>
            </a:pPr>
            <a:r>
              <a:rPr lang="cs" u="sng"/>
              <a:t>Tělesné</a:t>
            </a:r>
            <a:r>
              <a:rPr lang="cs"/>
              <a:t> – neuspokojování základních tělesných potřeb dítěte (např. nedostatečná výživa, oblečení, přístřeší, zdravotní péče).</a:t>
            </a:r>
            <a:endParaRPr/>
          </a:p>
          <a:p>
            <a:pPr indent="0" lvl="0" marL="0" rtl="0" algn="l">
              <a:lnSpc>
                <a:spcPct val="115000"/>
              </a:lnSpc>
              <a:spcBef>
                <a:spcPts val="1200"/>
              </a:spcBef>
              <a:spcAft>
                <a:spcPts val="0"/>
              </a:spcAft>
              <a:buNone/>
            </a:pPr>
            <a:r>
              <a:rPr lang="cs" u="sng"/>
              <a:t>Citové</a:t>
            </a:r>
            <a:r>
              <a:rPr lang="cs"/>
              <a:t> – neuspokojování citových potřeb (náklonnost a pocit sounáležitosti).</a:t>
            </a:r>
            <a:endParaRPr/>
          </a:p>
          <a:p>
            <a:pPr indent="0" lvl="0" marL="0" rtl="0" algn="l">
              <a:lnSpc>
                <a:spcPct val="115000"/>
              </a:lnSpc>
              <a:spcBef>
                <a:spcPts val="1200"/>
              </a:spcBef>
              <a:spcAft>
                <a:spcPts val="0"/>
              </a:spcAft>
              <a:buNone/>
            </a:pPr>
            <a:r>
              <a:rPr lang="cs" u="sng"/>
              <a:t>Výchovy a vzdělání</a:t>
            </a:r>
            <a:r>
              <a:rPr lang="cs"/>
              <a:t> – znemožnění dítěti dosáhnout odpovídajícího vzdělání (důsledkem toho je zaostávání a systémové týrání).</a:t>
            </a:r>
            <a:endParaRPr/>
          </a:p>
          <a:p>
            <a:pPr indent="0" lvl="0" marL="0" rtl="0" algn="l">
              <a:lnSpc>
                <a:spcPct val="115000"/>
              </a:lnSpc>
              <a:spcBef>
                <a:spcPts val="1200"/>
              </a:spcBef>
              <a:spcAft>
                <a:spcPts val="0"/>
              </a:spcAft>
              <a:buNone/>
            </a:pPr>
            <a:r>
              <a:rPr lang="cs"/>
              <a:t>Varovné známky</a:t>
            </a:r>
            <a:endParaRPr/>
          </a:p>
          <a:p>
            <a:pPr indent="-325755" lvl="0" marL="457200" rtl="0" algn="l">
              <a:lnSpc>
                <a:spcPct val="115000"/>
              </a:lnSpc>
              <a:spcBef>
                <a:spcPts val="1200"/>
              </a:spcBef>
              <a:spcAft>
                <a:spcPts val="0"/>
              </a:spcAft>
              <a:buSzPct val="100000"/>
              <a:buChar char="-"/>
            </a:pPr>
            <a:r>
              <a:rPr lang="cs"/>
              <a:t>poruchy růstu a vývoje, retardace nebo nerovnoměrnost psychomotorického vývoje, karenční příznaky, zvýšená nemocnost a úmrtnost, nedostatečné sociální dovednosti, pasivita, uzavřenost,</a:t>
            </a:r>
            <a:endParaRPr/>
          </a:p>
          <a:p>
            <a:pPr indent="-325755" lvl="0" marL="457200" rtl="0" algn="l">
              <a:lnSpc>
                <a:spcPct val="115000"/>
              </a:lnSpc>
              <a:spcBef>
                <a:spcPts val="0"/>
              </a:spcBef>
              <a:spcAft>
                <a:spcPts val="0"/>
              </a:spcAft>
              <a:buSzPct val="100000"/>
              <a:buChar char="-"/>
            </a:pPr>
            <a:r>
              <a:rPr lang="cs"/>
              <a:t>lhostejnost, citová plochost, poruchy chování, závislé chování, sociálně patologické chování, náhradní emocionální vazby, nedostatečná kultivovanost chování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Šikanování</a:t>
            </a:r>
            <a:endParaRPr/>
          </a:p>
        </p:txBody>
      </p:sp>
      <p:sp>
        <p:nvSpPr>
          <p:cNvPr id="118" name="Google Shape;118;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p</a:t>
            </a:r>
            <a:r>
              <a:rPr lang="cs"/>
              <a:t>oměrně častá forma psychického případně i fyzického týrání.</a:t>
            </a:r>
            <a:endParaRPr/>
          </a:p>
          <a:p>
            <a:pPr indent="-342900" lvl="0" marL="457200" rtl="0" algn="l">
              <a:lnSpc>
                <a:spcPct val="150000"/>
              </a:lnSpc>
              <a:spcBef>
                <a:spcPts val="0"/>
              </a:spcBef>
              <a:spcAft>
                <a:spcPts val="0"/>
              </a:spcAft>
              <a:buSzPts val="1800"/>
              <a:buChar char="-"/>
            </a:pPr>
            <a:r>
              <a:rPr lang="cs"/>
              <a:t>nejčastěji probíhá v horizontální rovině – ve skupině školních dětí, mezi sourozenci, obyvateli dětských domovů atp.,ve vertikální linii se obvykle objevuje ve formě zneužití moci</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Systémové týrání (druhotné ponižování)</a:t>
            </a:r>
            <a:endParaRPr/>
          </a:p>
        </p:txBody>
      </p:sp>
      <p:sp>
        <p:nvSpPr>
          <p:cNvPr id="124" name="Google Shape;124;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lnSpc>
                <a:spcPct val="150000"/>
              </a:lnSpc>
              <a:spcBef>
                <a:spcPts val="0"/>
              </a:spcBef>
              <a:spcAft>
                <a:spcPts val="0"/>
              </a:spcAft>
              <a:buSzPts val="1800"/>
              <a:buChar char="-"/>
            </a:pPr>
            <a:r>
              <a:rPr lang="cs"/>
              <a:t>j</a:t>
            </a:r>
            <a:r>
              <a:rPr lang="cs"/>
              <a:t>e zapříčiněno systémem, který byl založen pro pomoc a ochranu dětí a jejich rodin</a:t>
            </a:r>
            <a:endParaRPr/>
          </a:p>
          <a:p>
            <a:pPr indent="0" lvl="0" marL="0" rtl="0" algn="l">
              <a:lnSpc>
                <a:spcPct val="150000"/>
              </a:lnSpc>
              <a:spcBef>
                <a:spcPts val="1200"/>
              </a:spcBef>
              <a:spcAft>
                <a:spcPts val="0"/>
              </a:spcAft>
              <a:buNone/>
            </a:pPr>
            <a:r>
              <a:rPr lang="cs"/>
              <a:t>Příklady</a:t>
            </a:r>
            <a:endParaRPr/>
          </a:p>
          <a:p>
            <a:pPr indent="-342900" lvl="0" marL="457200" rtl="0" algn="l">
              <a:lnSpc>
                <a:spcPct val="150000"/>
              </a:lnSpc>
              <a:spcBef>
                <a:spcPts val="1200"/>
              </a:spcBef>
              <a:spcAft>
                <a:spcPts val="0"/>
              </a:spcAft>
              <a:buSzPts val="1800"/>
              <a:buChar char="-"/>
            </a:pPr>
            <a:r>
              <a:rPr lang="cs"/>
              <a:t>podstupování nešetrných a zbytečných lékařských vyšetření způsobujících trauma (Münchhausenův syndrom v zastoupení neboli Münchhausen by proxy syndrome)</a:t>
            </a:r>
            <a:endParaRPr/>
          </a:p>
          <a:p>
            <a:pPr indent="-342900" lvl="0" marL="457200" rtl="0" algn="l">
              <a:lnSpc>
                <a:spcPct val="150000"/>
              </a:lnSpc>
              <a:spcBef>
                <a:spcPts val="0"/>
              </a:spcBef>
              <a:spcAft>
                <a:spcPts val="0"/>
              </a:spcAft>
              <a:buSzPts val="1800"/>
              <a:buChar char="-"/>
            </a:pPr>
            <a:r>
              <a:rPr lang="cs"/>
              <a:t>úzkost vzniklá nadbytečným stykem se soudním systémem,</a:t>
            </a:r>
            <a:endParaRPr/>
          </a:p>
          <a:p>
            <a:pPr indent="-342900" lvl="0" marL="457200" rtl="0" algn="l">
              <a:lnSpc>
                <a:spcPct val="150000"/>
              </a:lnSpc>
              <a:spcBef>
                <a:spcPts val="0"/>
              </a:spcBef>
              <a:spcAft>
                <a:spcPts val="0"/>
              </a:spcAft>
              <a:buSzPts val="1800"/>
              <a:buChar char="-"/>
            </a:pPr>
            <a:r>
              <a:rPr lang="cs"/>
              <a:t>upření práva na informace</a:t>
            </a:r>
            <a:endParaRPr/>
          </a:p>
          <a:p>
            <a:pPr indent="-342900" lvl="0" marL="457200" rtl="0" algn="l">
              <a:lnSpc>
                <a:spcPct val="150000"/>
              </a:lnSpc>
              <a:spcBef>
                <a:spcPts val="0"/>
              </a:spcBef>
              <a:spcAft>
                <a:spcPts val="0"/>
              </a:spcAft>
              <a:buSzPts val="1800"/>
              <a:buChar char="-"/>
            </a:pPr>
            <a:r>
              <a:rPr lang="cs"/>
              <a:t>upření práva být vyslyšeno</a:t>
            </a:r>
            <a:endParaRPr/>
          </a:p>
          <a:p>
            <a:pPr indent="-342900" lvl="0" marL="457200" rtl="0" algn="l">
              <a:lnSpc>
                <a:spcPct val="150000"/>
              </a:lnSpc>
              <a:spcBef>
                <a:spcPts val="0"/>
              </a:spcBef>
              <a:spcAft>
                <a:spcPts val="0"/>
              </a:spcAft>
              <a:buSzPts val="1800"/>
              <a:buChar char="-"/>
            </a:pPr>
            <a:r>
              <a:rPr lang="cs"/>
              <a:t>neoprávněné odloučení od rodičů</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Syndrom třeseného dítěte</a:t>
            </a:r>
            <a:endParaRPr/>
          </a:p>
        </p:txBody>
      </p:sp>
      <p:sp>
        <p:nvSpPr>
          <p:cNvPr id="130" name="Google Shape;130;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cs"/>
              <a:t>= </a:t>
            </a:r>
            <a:r>
              <a:rPr lang="cs"/>
              <a:t>soubor symptomů, které jsou způsobeny agresivním třesením kojence</a:t>
            </a:r>
            <a:endParaRPr/>
          </a:p>
          <a:p>
            <a:pPr indent="-342900" lvl="0" marL="457200" rtl="0" algn="l">
              <a:lnSpc>
                <a:spcPct val="150000"/>
              </a:lnSpc>
              <a:spcBef>
                <a:spcPts val="1200"/>
              </a:spcBef>
              <a:spcAft>
                <a:spcPts val="0"/>
              </a:spcAft>
              <a:buSzPts val="1800"/>
              <a:buChar char="-"/>
            </a:pPr>
            <a:r>
              <a:rPr lang="cs"/>
              <a:t>osoba drží kojence pevně za trup nebo paže, hlava přitom vykonává pohyb od prudké flexe do násilné hyperextenze, je součástí CAN</a:t>
            </a:r>
            <a:endParaRPr/>
          </a:p>
          <a:p>
            <a:pPr indent="-342900" lvl="0" marL="457200" rtl="0" algn="l">
              <a:lnSpc>
                <a:spcPct val="150000"/>
              </a:lnSpc>
              <a:spcBef>
                <a:spcPts val="0"/>
              </a:spcBef>
              <a:spcAft>
                <a:spcPts val="0"/>
              </a:spcAft>
              <a:buSzPts val="1800"/>
              <a:buChar char="-"/>
            </a:pPr>
            <a:r>
              <a:rPr lang="cs"/>
              <a:t>typicky se projevuje sériovými zlomeninami žeber nebo pažních kostí a dále sem patří typická triáda poškození CNS - plášťové subdurální či subarachnoidální krvácení, akutní encefalopatie, otok či difuzní axonální poranění mozku, krvácení do sítnice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6"/>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Rizikové faktory syndromu CAN</a:t>
            </a:r>
            <a:endParaRPr/>
          </a:p>
        </p:txBody>
      </p:sp>
      <p:sp>
        <p:nvSpPr>
          <p:cNvPr id="136" name="Google Shape;13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z</a:t>
            </a:r>
            <a:r>
              <a:rPr lang="cs"/>
              <a:t>e stran rodičů – samotně žijící a velmi mladé matky, původně nechtěné dítě, rodiče alkoholici nebo drogově závislí, rodiče, kteří byli v dětství </a:t>
            </a:r>
            <a:r>
              <a:rPr lang="cs"/>
              <a:t>deprimováni</a:t>
            </a:r>
            <a:r>
              <a:rPr lang="cs"/>
              <a:t>, týráni či zneužíváni</a:t>
            </a:r>
            <a:endParaRPr/>
          </a:p>
          <a:p>
            <a:pPr indent="-342900" lvl="0" marL="457200" rtl="0" algn="l">
              <a:lnSpc>
                <a:spcPct val="150000"/>
              </a:lnSpc>
              <a:spcBef>
                <a:spcPts val="0"/>
              </a:spcBef>
              <a:spcAft>
                <a:spcPts val="0"/>
              </a:spcAft>
              <a:buSzPts val="1800"/>
              <a:buChar char="-"/>
            </a:pPr>
            <a:r>
              <a:rPr lang="cs"/>
              <a:t>ze strany dítěte – postižení, hyperaktivita, nedonošenost a dlouhá odloučenost po porodu</a:t>
            </a:r>
            <a:endParaRPr/>
          </a:p>
          <a:p>
            <a:pPr indent="-342900" lvl="0" marL="457200" rtl="0" algn="l">
              <a:lnSpc>
                <a:spcPct val="150000"/>
              </a:lnSpc>
              <a:spcBef>
                <a:spcPts val="0"/>
              </a:spcBef>
              <a:spcAft>
                <a:spcPts val="0"/>
              </a:spcAft>
              <a:buSzPts val="1800"/>
              <a:buChar char="-"/>
            </a:pPr>
            <a:r>
              <a:rPr lang="cs"/>
              <a:t>ze strany prostředí – diskriminace např. z důvodu etnické minority, chudoba a sociální izolace, odlučování dětí</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Postup při podezření na CAN</a:t>
            </a:r>
            <a:endParaRPr/>
          </a:p>
        </p:txBody>
      </p:sp>
      <p:sp>
        <p:nvSpPr>
          <p:cNvPr id="142" name="Google Shape;142;p27"/>
          <p:cNvSpPr txBox="1"/>
          <p:nvPr>
            <p:ph idx="1" type="body"/>
          </p:nvPr>
        </p:nvSpPr>
        <p:spPr>
          <a:xfrm>
            <a:off x="311700" y="1152475"/>
            <a:ext cx="8520600" cy="3820200"/>
          </a:xfrm>
          <a:prstGeom prst="rect">
            <a:avLst/>
          </a:prstGeom>
        </p:spPr>
        <p:txBody>
          <a:bodyPr anchorCtr="0" anchor="t" bIns="91425" lIns="91425" spcFirstLastPara="1" rIns="91425" wrap="square" tIns="91425">
            <a:normAutofit fontScale="85000" lnSpcReduction="10000"/>
          </a:bodyPr>
          <a:lstStyle/>
          <a:p>
            <a:pPr indent="-325755" lvl="0" marL="457200" rtl="0" algn="l">
              <a:lnSpc>
                <a:spcPct val="150000"/>
              </a:lnSpc>
              <a:spcBef>
                <a:spcPts val="0"/>
              </a:spcBef>
              <a:spcAft>
                <a:spcPts val="0"/>
              </a:spcAft>
              <a:buSzPct val="100000"/>
              <a:buChar char="-"/>
            </a:pPr>
            <a:r>
              <a:rPr lang="cs"/>
              <a:t>p</a:t>
            </a:r>
            <a:r>
              <a:rPr lang="cs"/>
              <a:t>řesný záznam do dokumentace o sdělení rodičů a dítěte</a:t>
            </a:r>
            <a:endParaRPr/>
          </a:p>
          <a:p>
            <a:pPr indent="-325755" lvl="0" marL="457200" rtl="0" algn="l">
              <a:lnSpc>
                <a:spcPct val="150000"/>
              </a:lnSpc>
              <a:spcBef>
                <a:spcPts val="0"/>
              </a:spcBef>
              <a:spcAft>
                <a:spcPts val="0"/>
              </a:spcAft>
              <a:buSzPct val="100000"/>
              <a:buChar char="-"/>
            </a:pPr>
            <a:r>
              <a:rPr lang="cs"/>
              <a:t>přesný záznam klinického nálezu</a:t>
            </a:r>
            <a:endParaRPr/>
          </a:p>
          <a:p>
            <a:pPr indent="-325755" lvl="0" marL="457200" rtl="0" algn="l">
              <a:lnSpc>
                <a:spcPct val="150000"/>
              </a:lnSpc>
              <a:spcBef>
                <a:spcPts val="0"/>
              </a:spcBef>
              <a:spcAft>
                <a:spcPts val="0"/>
              </a:spcAft>
              <a:buSzPct val="100000"/>
              <a:buChar char="-"/>
            </a:pPr>
            <a:r>
              <a:rPr lang="cs"/>
              <a:t>odběr anamnézy a vyšetření nejlépe za přítomnosti svědka – dalšího zdravotníka</a:t>
            </a:r>
            <a:endParaRPr/>
          </a:p>
          <a:p>
            <a:pPr indent="-325755" lvl="0" marL="457200" rtl="0" algn="l">
              <a:lnSpc>
                <a:spcPct val="150000"/>
              </a:lnSpc>
              <a:spcBef>
                <a:spcPts val="0"/>
              </a:spcBef>
              <a:spcAft>
                <a:spcPts val="0"/>
              </a:spcAft>
              <a:buSzPct val="100000"/>
              <a:buChar char="-"/>
            </a:pPr>
            <a:r>
              <a:rPr lang="cs"/>
              <a:t>vždy hospitalizace dítěte, přestože charakter zranění či postižení to nevyžaduje</a:t>
            </a:r>
            <a:endParaRPr/>
          </a:p>
          <a:p>
            <a:pPr indent="-325755" lvl="0" marL="457200" rtl="0" algn="l">
              <a:lnSpc>
                <a:spcPct val="150000"/>
              </a:lnSpc>
              <a:spcBef>
                <a:spcPts val="0"/>
              </a:spcBef>
              <a:spcAft>
                <a:spcPts val="0"/>
              </a:spcAft>
              <a:buSzPct val="100000"/>
              <a:buChar char="-"/>
            </a:pPr>
            <a:r>
              <a:rPr lang="cs"/>
              <a:t>vyšetření dalšími odborníky (chirurg, gynekolog, psycholog, psychiatr) – pozor však na ochranu dítěte před sekundární viktimizací – cílem je dítěti pomoci, ne jej více poškodit</a:t>
            </a:r>
            <a:endParaRPr/>
          </a:p>
          <a:p>
            <a:pPr indent="-325755" lvl="0" marL="457200" rtl="0" algn="l">
              <a:lnSpc>
                <a:spcPct val="150000"/>
              </a:lnSpc>
              <a:spcBef>
                <a:spcPts val="0"/>
              </a:spcBef>
              <a:spcAft>
                <a:spcPts val="0"/>
              </a:spcAft>
              <a:buSzPct val="100000"/>
              <a:buChar char="-"/>
            </a:pPr>
            <a:r>
              <a:rPr lang="cs"/>
              <a:t>okamžité nahlášení orgánům sociální a právní ochrany dítěte územní správy (OSPOD)</a:t>
            </a:r>
            <a:endParaRPr/>
          </a:p>
          <a:p>
            <a:pPr indent="-325755" lvl="0" marL="457200" rtl="0" algn="l">
              <a:lnSpc>
                <a:spcPct val="150000"/>
              </a:lnSpc>
              <a:spcBef>
                <a:spcPts val="0"/>
              </a:spcBef>
              <a:spcAft>
                <a:spcPts val="0"/>
              </a:spcAft>
              <a:buSzPct val="100000"/>
              <a:buChar char="-"/>
            </a:pPr>
            <a:r>
              <a:rPr lang="cs"/>
              <a:t>pokud rodiče odmítají hospitalizaci dítěte, je třeba informovat orgány sociální a právní ochrany dítěte, v případě vážných obav o zdraví nebo život dítěte i policii</a:t>
            </a:r>
            <a:endParaRPr/>
          </a:p>
          <a:p>
            <a:pPr indent="-325755" lvl="0" marL="457200" rtl="0" algn="l">
              <a:lnSpc>
                <a:spcPct val="150000"/>
              </a:lnSpc>
              <a:spcBef>
                <a:spcPts val="0"/>
              </a:spcBef>
              <a:spcAft>
                <a:spcPts val="0"/>
              </a:spcAft>
              <a:buSzPct val="100000"/>
              <a:buChar char="-"/>
            </a:pPr>
            <a:r>
              <a:rPr lang="cs"/>
              <a:t>v případě podezření na Münchhausenův syndrom v zastoupení upřednostňujeme neinvazivní vyšetřování a snažíme se přijmout dítě k pozorování a vyšetření bez přítomnosti matky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Terapie</a:t>
            </a:r>
            <a:endParaRPr/>
          </a:p>
        </p:txBody>
      </p:sp>
      <p:sp>
        <p:nvSpPr>
          <p:cNvPr id="148" name="Google Shape;148;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lnSpc>
                <a:spcPct val="150000"/>
              </a:lnSpc>
              <a:spcBef>
                <a:spcPts val="0"/>
              </a:spcBef>
              <a:spcAft>
                <a:spcPts val="0"/>
              </a:spcAft>
              <a:buSzPts val="1800"/>
              <a:buChar char="-"/>
            </a:pPr>
            <a:r>
              <a:rPr lang="cs"/>
              <a:t>t</a:t>
            </a:r>
            <a:r>
              <a:rPr lang="cs"/>
              <a:t>erapeutická práce je realizována v širokém záběru sahajícím od jednorázové krizové intervence (spojené s diagnostikou) přes krátkodobou individuální, skupinovou či rodinnou terapii, až k dlouhodobé formě psychoterapie, kdy je potřeba několikaměsíční péče</a:t>
            </a:r>
            <a:endParaRPr/>
          </a:p>
          <a:p>
            <a:pPr indent="-342900" lvl="0" marL="457200" rtl="0" algn="l">
              <a:lnSpc>
                <a:spcPct val="150000"/>
              </a:lnSpc>
              <a:spcBef>
                <a:spcPts val="0"/>
              </a:spcBef>
              <a:spcAft>
                <a:spcPts val="0"/>
              </a:spcAft>
              <a:buSzPts val="1800"/>
              <a:buChar char="-"/>
            </a:pPr>
            <a:r>
              <a:rPr lang="cs"/>
              <a:t>důležitou složkou terapie je i forma socioterapie, kterou rozumíme terénní prací v podobě kontaktu s rodinou v jejím přirozeném prostředí</a:t>
            </a:r>
            <a:endParaRPr/>
          </a:p>
          <a:p>
            <a:pPr indent="-342900" lvl="0" marL="457200" rtl="0" algn="l">
              <a:lnSpc>
                <a:spcPct val="150000"/>
              </a:lnSpc>
              <a:spcBef>
                <a:spcPts val="0"/>
              </a:spcBef>
              <a:spcAft>
                <a:spcPts val="0"/>
              </a:spcAft>
              <a:buSzPts val="1800"/>
              <a:buChar char="-"/>
            </a:pPr>
            <a:r>
              <a:rPr lang="cs"/>
              <a:t>v praxi praktického lékaře pro děti a dorost se terapie řídí dle doporučení odborných ambulancí a sociálním statutem dítěte, které se nachází v biologické rodině nebo v náhradní rodinné péči a nebo v ústavní péči</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9"/>
          <p:cNvSpPr txBox="1"/>
          <p:nvPr>
            <p:ph type="title"/>
          </p:nvPr>
        </p:nvSpPr>
        <p:spPr>
          <a:xfrm>
            <a:off x="311700" y="445025"/>
            <a:ext cx="8520600" cy="9180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Prevence syndromu CAN v praxi praktického lékaře</a:t>
            </a:r>
            <a:endParaRPr/>
          </a:p>
        </p:txBody>
      </p:sp>
      <p:sp>
        <p:nvSpPr>
          <p:cNvPr id="154" name="Google Shape;154;p29"/>
          <p:cNvSpPr txBox="1"/>
          <p:nvPr>
            <p:ph idx="1" type="body"/>
          </p:nvPr>
        </p:nvSpPr>
        <p:spPr>
          <a:xfrm>
            <a:off x="311700" y="1570625"/>
            <a:ext cx="8520600" cy="2998200"/>
          </a:xfrm>
          <a:prstGeom prst="rect">
            <a:avLst/>
          </a:prstGeom>
        </p:spPr>
        <p:txBody>
          <a:bodyPr anchorCtr="0" anchor="t" bIns="91425" lIns="91425" spcFirstLastPara="1" rIns="91425" wrap="square" tIns="91425">
            <a:normAutofit lnSpcReduction="20000"/>
          </a:bodyPr>
          <a:lstStyle/>
          <a:p>
            <a:pPr indent="-342900" lvl="0" marL="457200" rtl="0" algn="l">
              <a:lnSpc>
                <a:spcPct val="150000"/>
              </a:lnSpc>
              <a:spcBef>
                <a:spcPts val="0"/>
              </a:spcBef>
              <a:spcAft>
                <a:spcPts val="0"/>
              </a:spcAft>
              <a:buSzPts val="1800"/>
              <a:buChar char="-"/>
            </a:pPr>
            <a:r>
              <a:rPr lang="cs"/>
              <a:t>p</a:t>
            </a:r>
            <a:r>
              <a:rPr lang="cs"/>
              <a:t>rimární prevence syndromu CAN vyžaduje - informování veřejnosti o syndromu, spolupráci s obcí a její samosprávou a spolupráci s důvěryhodnými nestátními organizacemi, primární prevence syndromu CAN znamená vědomé a cílené zaměření se na zaregistrované děti z rizikových rodin</a:t>
            </a:r>
            <a:endParaRPr/>
          </a:p>
          <a:p>
            <a:pPr indent="-342900" lvl="0" marL="457200" rtl="0" algn="l">
              <a:lnSpc>
                <a:spcPct val="150000"/>
              </a:lnSpc>
              <a:spcBef>
                <a:spcPts val="0"/>
              </a:spcBef>
              <a:spcAft>
                <a:spcPts val="0"/>
              </a:spcAft>
              <a:buSzPts val="1800"/>
              <a:buChar char="-"/>
            </a:pPr>
            <a:r>
              <a:rPr lang="cs"/>
              <a:t>sekundární prevence je závislá na včasné diagnostice syndromu CAN a spolupráci mezi pediatry, pedagogy, psychology a sociálními pracovníky</a:t>
            </a:r>
            <a:endParaRPr/>
          </a:p>
          <a:p>
            <a:pPr indent="-342900" lvl="0" marL="457200" rtl="0" algn="l">
              <a:lnSpc>
                <a:spcPct val="150000"/>
              </a:lnSpc>
              <a:spcBef>
                <a:spcPts val="0"/>
              </a:spcBef>
              <a:spcAft>
                <a:spcPts val="0"/>
              </a:spcAft>
              <a:buSzPts val="1800"/>
              <a:buChar char="-"/>
            </a:pPr>
            <a:r>
              <a:rPr lang="cs"/>
              <a:t>terciární prevence zahrnuje resocializaci zraněného dítěte a jeho rodiny pomocí multidisciplinárního týmu</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0"/>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Zkoumání problematiky CAN</a:t>
            </a:r>
            <a:endParaRPr/>
          </a:p>
        </p:txBody>
      </p:sp>
      <p:sp>
        <p:nvSpPr>
          <p:cNvPr id="160" name="Google Shape;160;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CAN je problém, kterého terapie vyžaduje </a:t>
            </a:r>
            <a:r>
              <a:rPr lang="cs"/>
              <a:t>interdisciplinární</a:t>
            </a:r>
            <a:r>
              <a:rPr lang="cs"/>
              <a:t> spolupráci</a:t>
            </a:r>
            <a:endParaRPr/>
          </a:p>
          <a:p>
            <a:pPr indent="-342900" lvl="0" marL="457200" rtl="0" algn="l">
              <a:lnSpc>
                <a:spcPct val="150000"/>
              </a:lnSpc>
              <a:spcBef>
                <a:spcPts val="0"/>
              </a:spcBef>
              <a:spcAft>
                <a:spcPts val="0"/>
              </a:spcAft>
              <a:buSzPts val="1800"/>
              <a:buChar char="-"/>
            </a:pPr>
            <a:r>
              <a:rPr lang="cs"/>
              <a:t>na podzim 2022 vydalo Ministerstvo zdravotnictví České republiky metodická opatření "Postup praktických lékařů pro děti a dorost při podezření na týrané, zneužívané a zanedbávané dítě (syndrom CAN)”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txBox="1"/>
          <p:nvPr>
            <p:ph type="title"/>
          </p:nvPr>
        </p:nvSpPr>
        <p:spPr>
          <a:xfrm>
            <a:off x="311700" y="445025"/>
            <a:ext cx="8520600" cy="9495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Syndrom týraného, zneužívaného a zanedbávaného dítěte</a:t>
            </a:r>
            <a:endParaRPr/>
          </a:p>
        </p:txBody>
      </p:sp>
      <p:sp>
        <p:nvSpPr>
          <p:cNvPr id="65" name="Google Shape;65;p14"/>
          <p:cNvSpPr txBox="1"/>
          <p:nvPr>
            <p:ph idx="1" type="body"/>
          </p:nvPr>
        </p:nvSpPr>
        <p:spPr>
          <a:xfrm>
            <a:off x="311700" y="1483850"/>
            <a:ext cx="8520600" cy="30849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cs"/>
              <a:t>= </a:t>
            </a:r>
            <a:r>
              <a:rPr lang="cs"/>
              <a:t>syndrom „CAN“ = Child abuse and neglect</a:t>
            </a:r>
            <a:endParaRPr/>
          </a:p>
          <a:p>
            <a:pPr indent="-342900" lvl="0" marL="457200" rtl="0" algn="l">
              <a:lnSpc>
                <a:spcPct val="150000"/>
              </a:lnSpc>
              <a:spcBef>
                <a:spcPts val="1200"/>
              </a:spcBef>
              <a:spcAft>
                <a:spcPts val="0"/>
              </a:spcAft>
              <a:buSzPts val="1800"/>
              <a:buChar char="-"/>
            </a:pPr>
            <a:r>
              <a:rPr lang="cs"/>
              <a:t>lze definovat jako soubor nepříznivých příznaků v nejrůznějších oblastech stavu, vývoje dítěte a jeho postavení ve společnosti a zároveň v rodině</a:t>
            </a:r>
            <a:endParaRPr/>
          </a:p>
          <a:p>
            <a:pPr indent="-342900" lvl="0" marL="457200" rtl="0" algn="l">
              <a:lnSpc>
                <a:spcPct val="150000"/>
              </a:lnSpc>
              <a:spcBef>
                <a:spcPts val="0"/>
              </a:spcBef>
              <a:spcAft>
                <a:spcPts val="0"/>
              </a:spcAft>
              <a:buSzPts val="1800"/>
              <a:buChar char="-"/>
            </a:pPr>
            <a:r>
              <a:rPr lang="cs"/>
              <a:t>vzniká převážně úmyslným ubližováním dítěti, které je nejčastěji způsobeno jeho nejbližšími vychovateli, hlavně rodiči</a:t>
            </a:r>
            <a:endParaRPr/>
          </a:p>
          <a:p>
            <a:pPr indent="-342900" lvl="0" marL="457200" rtl="0" algn="l">
              <a:lnSpc>
                <a:spcPct val="150000"/>
              </a:lnSpc>
              <a:spcBef>
                <a:spcPts val="0"/>
              </a:spcBef>
              <a:spcAft>
                <a:spcPts val="0"/>
              </a:spcAft>
              <a:buSzPts val="1800"/>
              <a:buChar char="-"/>
            </a:pPr>
            <a:r>
              <a:rPr lang="cs"/>
              <a:t>extrémní podobou CAN je smrt dítěte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Výskyt</a:t>
            </a:r>
            <a:endParaRPr/>
          </a:p>
        </p:txBody>
      </p:sp>
      <p:sp>
        <p:nvSpPr>
          <p:cNvPr id="71" name="Google Shape;71;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v </a:t>
            </a:r>
            <a:r>
              <a:rPr lang="cs"/>
              <a:t>evropských zemí je asi 4–5 % dětí týraných a zneužívaných („špička ledovce“)</a:t>
            </a:r>
            <a:endParaRPr/>
          </a:p>
          <a:p>
            <a:pPr indent="-342900" lvl="0" marL="457200" rtl="0" algn="l">
              <a:lnSpc>
                <a:spcPct val="150000"/>
              </a:lnSpc>
              <a:spcBef>
                <a:spcPts val="0"/>
              </a:spcBef>
              <a:spcAft>
                <a:spcPts val="0"/>
              </a:spcAft>
              <a:buSzPts val="1800"/>
              <a:buChar char="-"/>
            </a:pPr>
            <a:r>
              <a:rPr lang="cs"/>
              <a:t>chlapci jsou obecně týráni stejně často jako dívky, podíl dívek je vyšší v případě sexuálního zneužívání</a:t>
            </a:r>
            <a:endParaRPr/>
          </a:p>
          <a:p>
            <a:pPr indent="-342900" lvl="0" marL="457200" rtl="0" algn="l">
              <a:lnSpc>
                <a:spcPct val="150000"/>
              </a:lnSpc>
              <a:spcBef>
                <a:spcPts val="0"/>
              </a:spcBef>
              <a:spcAft>
                <a:spcPts val="0"/>
              </a:spcAft>
              <a:buSzPts val="1800"/>
              <a:buChar char="-"/>
            </a:pPr>
            <a:r>
              <a:rPr lang="cs"/>
              <a:t>vyšší riziko týrání je u dětí prvorozených a fyzicky nebo mentálně handicapovaných</a:t>
            </a:r>
            <a:endParaRPr/>
          </a:p>
          <a:p>
            <a:pPr indent="-342900" lvl="0" marL="457200" rtl="0" algn="l">
              <a:lnSpc>
                <a:spcPct val="150000"/>
              </a:lnSpc>
              <a:spcBef>
                <a:spcPts val="0"/>
              </a:spcBef>
              <a:spcAft>
                <a:spcPts val="0"/>
              </a:spcAft>
              <a:buSzPts val="1800"/>
              <a:buChar char="-"/>
            </a:pPr>
            <a:r>
              <a:rPr lang="cs"/>
              <a:t>těžkými formami týrání jsou nejčastěji postiženy děti do 2 let věku</a:t>
            </a:r>
            <a:endParaRPr/>
          </a:p>
          <a:p>
            <a:pPr indent="-342900" lvl="0" marL="457200" rtl="0" algn="l">
              <a:lnSpc>
                <a:spcPct val="150000"/>
              </a:lnSpc>
              <a:spcBef>
                <a:spcPts val="0"/>
              </a:spcBef>
              <a:spcAft>
                <a:spcPts val="0"/>
              </a:spcAft>
              <a:buSzPts val="1800"/>
              <a:buChar char="-"/>
            </a:pPr>
            <a:r>
              <a:rPr lang="cs"/>
              <a:t>je prokázáno, že rodiče týraných dětí mají podobnou zkušenost ze svého dětství</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cs"/>
              <a:t>Formy syndromu CAN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Tělesné týrání</a:t>
            </a:r>
            <a:endParaRPr/>
          </a:p>
        </p:txBody>
      </p:sp>
      <p:sp>
        <p:nvSpPr>
          <p:cNvPr id="82" name="Google Shape;82;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lnSpc>
                <a:spcPct val="150000"/>
              </a:lnSpc>
              <a:spcBef>
                <a:spcPts val="0"/>
              </a:spcBef>
              <a:spcAft>
                <a:spcPts val="0"/>
              </a:spcAft>
              <a:buNone/>
            </a:pPr>
            <a:r>
              <a:rPr lang="cs"/>
              <a:t>= </a:t>
            </a:r>
            <a:r>
              <a:rPr lang="cs"/>
              <a:t>tělesné ublížení dítěti nebo nezabránění ubližování či utrpení dítěte, včetně úmyslného otrávení nebo udušení dítěte, a to tam, kde je určitá znalost či důvodné podezření, že zranění bylo způsobeno nebo mu vědomě nebylo zabráněno</a:t>
            </a:r>
            <a:endParaRPr/>
          </a:p>
          <a:p>
            <a:pPr indent="0" lvl="0" marL="0" rtl="0" algn="l">
              <a:lnSpc>
                <a:spcPct val="150000"/>
              </a:lnSpc>
              <a:spcBef>
                <a:spcPts val="1200"/>
              </a:spcBef>
              <a:spcAft>
                <a:spcPts val="0"/>
              </a:spcAft>
              <a:buNone/>
            </a:pPr>
            <a:r>
              <a:rPr lang="cs"/>
              <a:t>Fyzické týrání podle WHO</a:t>
            </a:r>
            <a:endParaRPr/>
          </a:p>
          <a:p>
            <a:pPr indent="-342900" lvl="0" marL="457200" rtl="0" algn="l">
              <a:lnSpc>
                <a:spcPct val="150000"/>
              </a:lnSpc>
              <a:spcBef>
                <a:spcPts val="1200"/>
              </a:spcBef>
              <a:spcAft>
                <a:spcPts val="0"/>
              </a:spcAft>
              <a:buSzPts val="1800"/>
              <a:buChar char="-"/>
            </a:pPr>
            <a:r>
              <a:rPr lang="cs"/>
              <a:t>jakýkoli úder, jakékoli intenzity, jakýmkoli předmětem nebo rukou do hlavy dítěte</a:t>
            </a:r>
            <a:endParaRPr/>
          </a:p>
          <a:p>
            <a:pPr indent="-342900" lvl="0" marL="457200" rtl="0" algn="l">
              <a:lnSpc>
                <a:spcPct val="150000"/>
              </a:lnSpc>
              <a:spcBef>
                <a:spcPts val="0"/>
              </a:spcBef>
              <a:spcAft>
                <a:spcPts val="0"/>
              </a:spcAft>
              <a:buSzPts val="1800"/>
              <a:buChar char="-"/>
            </a:pPr>
            <a:r>
              <a:rPr lang="cs"/>
              <a:t>jakýkoli úder, jakékoli intenzity, jakýmkoli předmětem na jiná místa na těle dítěte</a:t>
            </a:r>
            <a:endParaRPr/>
          </a:p>
          <a:p>
            <a:pPr indent="-342900" lvl="0" marL="457200" rtl="0" algn="l">
              <a:lnSpc>
                <a:spcPct val="150000"/>
              </a:lnSpc>
              <a:spcBef>
                <a:spcPts val="0"/>
              </a:spcBef>
              <a:spcAft>
                <a:spcPts val="0"/>
              </a:spcAft>
              <a:buSzPts val="1800"/>
              <a:buChar char="-"/>
            </a:pPr>
            <a:r>
              <a:rPr lang="cs"/>
              <a:t>úder rukou jinam než do hlavy, pokud tento úder zanechává vážnější stopy než přechodné zarudnutí kůže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Typické známky tělesného týrání</a:t>
            </a:r>
            <a:endParaRPr/>
          </a:p>
        </p:txBody>
      </p:sp>
      <p:sp>
        <p:nvSpPr>
          <p:cNvPr id="88" name="Google Shape;88;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SzPts val="1800"/>
              <a:buChar char="-"/>
            </a:pPr>
            <a:r>
              <a:rPr lang="cs"/>
              <a:t>hematomy různého stáří (u 90 % týraných dětí)</a:t>
            </a:r>
            <a:endParaRPr/>
          </a:p>
          <a:p>
            <a:pPr indent="-342900" lvl="0" marL="457200" rtl="0" algn="l">
              <a:lnSpc>
                <a:spcPct val="150000"/>
              </a:lnSpc>
              <a:spcBef>
                <a:spcPts val="0"/>
              </a:spcBef>
              <a:spcAft>
                <a:spcPts val="0"/>
              </a:spcAft>
              <a:buSzPts val="1800"/>
              <a:buChar char="-"/>
            </a:pPr>
            <a:r>
              <a:rPr lang="cs"/>
              <a:t>alopecie způsobené vytrháváním vlasů</a:t>
            </a:r>
            <a:endParaRPr/>
          </a:p>
          <a:p>
            <a:pPr indent="-342900" lvl="0" marL="457200" rtl="0" algn="l">
              <a:lnSpc>
                <a:spcPct val="150000"/>
              </a:lnSpc>
              <a:spcBef>
                <a:spcPts val="0"/>
              </a:spcBef>
              <a:spcAft>
                <a:spcPts val="0"/>
              </a:spcAft>
              <a:buSzPts val="1800"/>
              <a:buChar char="-"/>
            </a:pPr>
            <a:r>
              <a:rPr lang="cs"/>
              <a:t>natržený ušní boltec</a:t>
            </a:r>
            <a:endParaRPr/>
          </a:p>
          <a:p>
            <a:pPr indent="-342900" lvl="0" marL="457200" rtl="0" algn="l">
              <a:lnSpc>
                <a:spcPct val="150000"/>
              </a:lnSpc>
              <a:spcBef>
                <a:spcPts val="0"/>
              </a:spcBef>
              <a:spcAft>
                <a:spcPts val="0"/>
              </a:spcAft>
              <a:buSzPts val="1800"/>
              <a:buChar char="-"/>
            </a:pPr>
            <a:r>
              <a:rPr lang="cs"/>
              <a:t>opakované fraktury (chip </a:t>
            </a:r>
            <a:r>
              <a:rPr lang="cs"/>
              <a:t>fraktura</a:t>
            </a:r>
            <a:r>
              <a:rPr lang="cs"/>
              <a:t> – na koncích dlouhých kostí, vznikají nadměrným tahem, škubnutím, kroucením),</a:t>
            </a:r>
            <a:endParaRPr/>
          </a:p>
          <a:p>
            <a:pPr indent="-342900" lvl="0" marL="457200" rtl="0" algn="l">
              <a:lnSpc>
                <a:spcPct val="150000"/>
              </a:lnSpc>
              <a:spcBef>
                <a:spcPts val="0"/>
              </a:spcBef>
              <a:spcAft>
                <a:spcPts val="0"/>
              </a:spcAft>
              <a:buSzPts val="1800"/>
              <a:buChar char="-"/>
            </a:pPr>
            <a:r>
              <a:rPr lang="cs"/>
              <a:t>bodová popálení cigaretou nebo svíčkou, rozsáhlé popáleniny</a:t>
            </a:r>
            <a:endParaRPr/>
          </a:p>
          <a:p>
            <a:pPr indent="-342900" lvl="0" marL="457200" rtl="0" algn="l">
              <a:lnSpc>
                <a:spcPct val="150000"/>
              </a:lnSpc>
              <a:spcBef>
                <a:spcPts val="0"/>
              </a:spcBef>
              <a:spcAft>
                <a:spcPts val="0"/>
              </a:spcAft>
              <a:buSzPts val="1800"/>
              <a:buChar char="-"/>
            </a:pPr>
            <a:r>
              <a:rPr lang="cs"/>
              <a:t>syndrom třeseného novorozence, otřes mozku a otřes míchy,</a:t>
            </a:r>
            <a:endParaRPr/>
          </a:p>
          <a:p>
            <a:pPr indent="-342900" lvl="0" marL="457200" rtl="0" algn="l">
              <a:lnSpc>
                <a:spcPct val="150000"/>
              </a:lnSpc>
              <a:spcBef>
                <a:spcPts val="0"/>
              </a:spcBef>
              <a:spcAft>
                <a:spcPts val="0"/>
              </a:spcAft>
              <a:buSzPts val="1800"/>
              <a:buChar char="-"/>
            </a:pPr>
            <a:r>
              <a:rPr lang="cs"/>
              <a:t>mnohočetná </a:t>
            </a:r>
            <a:r>
              <a:rPr lang="cs"/>
              <a:t>poranění</a:t>
            </a:r>
            <a:r>
              <a:rPr lang="cs"/>
              <a:t> vnitřních orgánů</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Citové týrání</a:t>
            </a:r>
            <a:endParaRPr/>
          </a:p>
        </p:txBody>
      </p:sp>
      <p:sp>
        <p:nvSpPr>
          <p:cNvPr id="94" name="Google Shape;94;p19"/>
          <p:cNvSpPr txBox="1"/>
          <p:nvPr>
            <p:ph idx="1" type="body"/>
          </p:nvPr>
        </p:nvSpPr>
        <p:spPr>
          <a:xfrm>
            <a:off x="311700" y="1017075"/>
            <a:ext cx="8520600" cy="3921000"/>
          </a:xfrm>
          <a:prstGeom prst="rect">
            <a:avLst/>
          </a:prstGeom>
        </p:spPr>
        <p:txBody>
          <a:bodyPr anchorCtr="0" anchor="t" bIns="91425" lIns="91425" spcFirstLastPara="1" rIns="91425" wrap="square" tIns="91425">
            <a:normAutofit fontScale="70000" lnSpcReduction="20000"/>
          </a:bodyPr>
          <a:lstStyle/>
          <a:p>
            <a:pPr indent="-308610" lvl="0" marL="457200" rtl="0" algn="l">
              <a:lnSpc>
                <a:spcPct val="150000"/>
              </a:lnSpc>
              <a:spcBef>
                <a:spcPts val="0"/>
              </a:spcBef>
              <a:spcAft>
                <a:spcPts val="0"/>
              </a:spcAft>
              <a:buSzPct val="100000"/>
              <a:buChar char="-"/>
            </a:pPr>
            <a:r>
              <a:rPr lang="cs"/>
              <a:t>zahrnuje takové podněty, které mají vážný negativní vliv na citový vývoj dítěte</a:t>
            </a:r>
            <a:endParaRPr/>
          </a:p>
          <a:p>
            <a:pPr indent="-308610" lvl="0" marL="457200" rtl="0" algn="l">
              <a:lnSpc>
                <a:spcPct val="150000"/>
              </a:lnSpc>
              <a:spcBef>
                <a:spcPts val="0"/>
              </a:spcBef>
              <a:spcAft>
                <a:spcPts val="0"/>
              </a:spcAft>
              <a:buSzPct val="100000"/>
              <a:buChar char="-"/>
            </a:pPr>
            <a:r>
              <a:rPr lang="cs"/>
              <a:t>může mít formu verbálních útoků či zavrhování dítěte, vystavování dítěte násilí nebo vážným konfliktům doma, násilná izolace, omezování dítěte, vyvolávání situace, kdy dítě má skoro stále pocit strachu, což může též způsobit citové ublížení</a:t>
            </a:r>
            <a:endParaRPr/>
          </a:p>
          <a:p>
            <a:pPr indent="0" lvl="0" marL="0" rtl="0" algn="l">
              <a:lnSpc>
                <a:spcPct val="150000"/>
              </a:lnSpc>
              <a:spcBef>
                <a:spcPts val="1200"/>
              </a:spcBef>
              <a:spcAft>
                <a:spcPts val="0"/>
              </a:spcAft>
              <a:buNone/>
            </a:pPr>
            <a:r>
              <a:rPr lang="cs" u="sng"/>
              <a:t>Příklady</a:t>
            </a:r>
            <a:endParaRPr u="sng"/>
          </a:p>
          <a:p>
            <a:pPr indent="-308610" lvl="0" marL="457200" rtl="0" algn="l">
              <a:lnSpc>
                <a:spcPct val="150000"/>
              </a:lnSpc>
              <a:spcBef>
                <a:spcPts val="1200"/>
              </a:spcBef>
              <a:spcAft>
                <a:spcPts val="0"/>
              </a:spcAft>
              <a:buSzPct val="100000"/>
              <a:buChar char="-"/>
            </a:pPr>
            <a:r>
              <a:rPr lang="cs"/>
              <a:t>podceňování dítěte, nadávky, neustálá kritika, ignorování dítěte</a:t>
            </a:r>
            <a:endParaRPr/>
          </a:p>
          <a:p>
            <a:pPr indent="-308610" lvl="0" marL="457200" rtl="0" algn="l">
              <a:lnSpc>
                <a:spcPct val="150000"/>
              </a:lnSpc>
              <a:spcBef>
                <a:spcPts val="0"/>
              </a:spcBef>
              <a:spcAft>
                <a:spcPts val="0"/>
              </a:spcAft>
              <a:buSzPct val="100000"/>
              <a:buChar char="-"/>
            </a:pPr>
            <a:r>
              <a:rPr lang="cs"/>
              <a:t>nerespektování jeho soukromí, zesměšňování, ponižování, vychvalování cizích dětí</a:t>
            </a:r>
            <a:endParaRPr/>
          </a:p>
          <a:p>
            <a:pPr indent="0" lvl="0" marL="0" rtl="0" algn="l">
              <a:lnSpc>
                <a:spcPct val="150000"/>
              </a:lnSpc>
              <a:spcBef>
                <a:spcPts val="1200"/>
              </a:spcBef>
              <a:spcAft>
                <a:spcPts val="0"/>
              </a:spcAft>
              <a:buNone/>
            </a:pPr>
            <a:r>
              <a:rPr lang="cs" u="sng"/>
              <a:t>Projevy</a:t>
            </a:r>
            <a:endParaRPr u="sng"/>
          </a:p>
          <a:p>
            <a:pPr indent="-308610" lvl="0" marL="457200" rtl="0" algn="l">
              <a:lnSpc>
                <a:spcPct val="150000"/>
              </a:lnSpc>
              <a:spcBef>
                <a:spcPts val="1200"/>
              </a:spcBef>
              <a:spcAft>
                <a:spcPts val="0"/>
              </a:spcAft>
              <a:buSzPct val="100000"/>
              <a:buChar char="-"/>
            </a:pPr>
            <a:r>
              <a:rPr lang="cs"/>
              <a:t>depresivní ladění, lítostivost dítěte, poruchy příjmu potravy, nadměrná anxieta, apatie, bezdůvodná agrese</a:t>
            </a:r>
            <a:endParaRPr/>
          </a:p>
          <a:p>
            <a:pPr indent="-308610" lvl="0" marL="457200" rtl="0" algn="l">
              <a:lnSpc>
                <a:spcPct val="150000"/>
              </a:lnSpc>
              <a:spcBef>
                <a:spcPts val="0"/>
              </a:spcBef>
              <a:spcAft>
                <a:spcPts val="0"/>
              </a:spcAft>
              <a:buSzPct val="100000"/>
              <a:buChar char="-"/>
            </a:pPr>
            <a:r>
              <a:rPr lang="cs"/>
              <a:t>obtížné navazování kontaktů s vrstevníky, ale dobrá komunikace s dospělými, až abnormální vstřícnost k lékařům a ošetřovatelskému personálu („hlad po hlazení“)</a:t>
            </a:r>
            <a:endParaRPr/>
          </a:p>
          <a:p>
            <a:pPr indent="-308610" lvl="0" marL="457200" rtl="0" algn="l">
              <a:lnSpc>
                <a:spcPct val="150000"/>
              </a:lnSpc>
              <a:spcBef>
                <a:spcPts val="0"/>
              </a:spcBef>
              <a:spcAft>
                <a:spcPts val="0"/>
              </a:spcAft>
              <a:buSzPct val="100000"/>
              <a:buChar char="-"/>
            </a:pPr>
            <a:r>
              <a:rPr lang="cs"/>
              <a:t>zhoršení školního prospěchu, sociopatické jevy (drogová závislost, gamblerství, sexuální promiskuita, prostituce)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Sexuální zneužití</a:t>
            </a:r>
            <a:endParaRPr/>
          </a:p>
        </p:txBody>
      </p:sp>
      <p:sp>
        <p:nvSpPr>
          <p:cNvPr id="100" name="Google Shape;100;p20"/>
          <p:cNvSpPr txBox="1"/>
          <p:nvPr>
            <p:ph idx="1" type="body"/>
          </p:nvPr>
        </p:nvSpPr>
        <p:spPr>
          <a:xfrm>
            <a:off x="311700" y="1152475"/>
            <a:ext cx="8520600" cy="3681900"/>
          </a:xfrm>
          <a:prstGeom prst="rect">
            <a:avLst/>
          </a:prstGeom>
        </p:spPr>
        <p:txBody>
          <a:bodyPr anchorCtr="0" anchor="t" bIns="91425" lIns="91425" spcFirstLastPara="1" rIns="91425" wrap="square" tIns="91425">
            <a:normAutofit fontScale="92500" lnSpcReduction="20000"/>
          </a:bodyPr>
          <a:lstStyle/>
          <a:p>
            <a:pPr indent="0" lvl="0" marL="0" rtl="0" algn="l">
              <a:lnSpc>
                <a:spcPct val="150000"/>
              </a:lnSpc>
              <a:spcBef>
                <a:spcPts val="0"/>
              </a:spcBef>
              <a:spcAft>
                <a:spcPts val="0"/>
              </a:spcAft>
              <a:buNone/>
            </a:pPr>
            <a:r>
              <a:rPr lang="cs"/>
              <a:t>= n</a:t>
            </a:r>
            <a:r>
              <a:rPr lang="cs"/>
              <a:t>epatřičné vystavování dítěte pohlavnímu kontaktu, činnosti i chování</a:t>
            </a:r>
            <a:endParaRPr/>
          </a:p>
          <a:p>
            <a:pPr indent="-334327" lvl="0" marL="457200" rtl="0" algn="l">
              <a:lnSpc>
                <a:spcPct val="150000"/>
              </a:lnSpc>
              <a:spcBef>
                <a:spcPts val="1200"/>
              </a:spcBef>
              <a:spcAft>
                <a:spcPts val="0"/>
              </a:spcAft>
              <a:buSzPct val="100000"/>
              <a:buChar char="-"/>
            </a:pPr>
            <a:r>
              <a:rPr lang="cs"/>
              <a:t>zahrnuje jakékoliv pohlavní dotýkání, styk či vykořisťování kýmkoliv, komu bylo dítě svěřeno do péče nebo kýmkoliv, kdo dítě zneužívá (takovou osobou může být rodič, příbuzný, přítel, odborný či dobrovolný pracovník či cizí osoba)</a:t>
            </a:r>
            <a:endParaRPr/>
          </a:p>
          <a:p>
            <a:pPr indent="-334327" lvl="0" marL="457200" rtl="0" algn="l">
              <a:lnSpc>
                <a:spcPct val="150000"/>
              </a:lnSpc>
              <a:spcBef>
                <a:spcPts val="0"/>
              </a:spcBef>
              <a:spcAft>
                <a:spcPts val="0"/>
              </a:spcAft>
              <a:buSzPct val="100000"/>
              <a:buChar char="-"/>
            </a:pPr>
            <a:r>
              <a:rPr lang="cs"/>
              <a:t>obtížně se odhaluje a prokazuje</a:t>
            </a:r>
            <a:endParaRPr/>
          </a:p>
          <a:p>
            <a:pPr indent="0" lvl="0" marL="0" rtl="0" algn="l">
              <a:lnSpc>
                <a:spcPct val="150000"/>
              </a:lnSpc>
              <a:spcBef>
                <a:spcPts val="1200"/>
              </a:spcBef>
              <a:spcAft>
                <a:spcPts val="0"/>
              </a:spcAft>
              <a:buNone/>
            </a:pPr>
            <a:r>
              <a:rPr lang="cs" u="sng"/>
              <a:t>Bezdotykové </a:t>
            </a:r>
            <a:r>
              <a:rPr lang="cs"/>
              <a:t>– takové zneužití, kde nedochází k tělesnému kontaktu (ukazování/přehrávání pornografie dítěti)</a:t>
            </a:r>
            <a:endParaRPr/>
          </a:p>
          <a:p>
            <a:pPr indent="0" lvl="0" marL="0" rtl="0" algn="l">
              <a:lnSpc>
                <a:spcPct val="150000"/>
              </a:lnSpc>
              <a:spcBef>
                <a:spcPts val="1200"/>
              </a:spcBef>
              <a:spcAft>
                <a:spcPts val="1200"/>
              </a:spcAft>
              <a:buNone/>
            </a:pPr>
            <a:r>
              <a:rPr lang="cs" u="sng"/>
              <a:t>Kontaktní </a:t>
            </a:r>
            <a:r>
              <a:rPr lang="cs"/>
              <a:t>– dochází k tělesnému kontaktu, to je například laskání prsou a pohlavních orgánů, pohlavní styk orální a anální</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62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cs"/>
              <a:t>Varovné známky a důsledky sexuálního zneužití</a:t>
            </a:r>
            <a:endParaRPr/>
          </a:p>
        </p:txBody>
      </p:sp>
      <p:sp>
        <p:nvSpPr>
          <p:cNvPr id="106" name="Google Shape;106;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lnSpc>
                <a:spcPct val="150000"/>
              </a:lnSpc>
              <a:spcBef>
                <a:spcPts val="0"/>
              </a:spcBef>
              <a:spcAft>
                <a:spcPts val="0"/>
              </a:spcAft>
              <a:buNone/>
            </a:pPr>
            <a:r>
              <a:rPr lang="cs" u="sng"/>
              <a:t>Varovné známky</a:t>
            </a:r>
            <a:endParaRPr u="sng"/>
          </a:p>
          <a:p>
            <a:pPr indent="-342900" lvl="0" marL="457200" rtl="0" algn="l">
              <a:lnSpc>
                <a:spcPct val="150000"/>
              </a:lnSpc>
              <a:spcBef>
                <a:spcPts val="1200"/>
              </a:spcBef>
              <a:spcAft>
                <a:spcPts val="0"/>
              </a:spcAft>
              <a:buSzPts val="1800"/>
              <a:buChar char="-"/>
            </a:pPr>
            <a:r>
              <a:rPr lang="cs"/>
              <a:t>úporný vaginální výtok, opakované cystitidy, uretritidy, fisury, ragády, hematomy a otok genitálií a anu, bolesti břicha, noční pomočování</a:t>
            </a:r>
            <a:endParaRPr/>
          </a:p>
          <a:p>
            <a:pPr indent="0" lvl="0" marL="0" rtl="0" algn="l">
              <a:lnSpc>
                <a:spcPct val="150000"/>
              </a:lnSpc>
              <a:spcBef>
                <a:spcPts val="1200"/>
              </a:spcBef>
              <a:spcAft>
                <a:spcPts val="0"/>
              </a:spcAft>
              <a:buNone/>
            </a:pPr>
            <a:r>
              <a:rPr lang="cs" u="sng"/>
              <a:t>Důsledky</a:t>
            </a:r>
            <a:endParaRPr u="sng"/>
          </a:p>
          <a:p>
            <a:pPr indent="-342900" lvl="0" marL="457200" rtl="0" algn="l">
              <a:lnSpc>
                <a:spcPct val="150000"/>
              </a:lnSpc>
              <a:spcBef>
                <a:spcPts val="1200"/>
              </a:spcBef>
              <a:spcAft>
                <a:spcPts val="0"/>
              </a:spcAft>
              <a:buSzPts val="1800"/>
              <a:buChar char="-"/>
            </a:pPr>
            <a:r>
              <a:rPr lang="cs"/>
              <a:t>deprese, suicidální chování, abúzus alkoholu a drog, poruchy příjmu potravy, psychosomatické obtíže, problémy při navazování partnerských vztahů, nízké sebehodnocení, problémy v sociální komunikaci, předčasné zahájení sexuálního života, promiskuita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