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y="5143500" cx="9144000"/>
  <p:notesSz cx="6858000" cy="9144000"/>
  <p:embeddedFontLst>
    <p:embeddedFont>
      <p:font typeface="Raleway"/>
      <p:regular r:id="rId32"/>
      <p:bold r:id="rId33"/>
      <p:italic r:id="rId34"/>
      <p:boldItalic r:id="rId3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Raleway-bold.fntdata"/><Relationship Id="rId10" Type="http://schemas.openxmlformats.org/officeDocument/2006/relationships/slide" Target="slides/slide5.xml"/><Relationship Id="rId32" Type="http://schemas.openxmlformats.org/officeDocument/2006/relationships/font" Target="fonts/Raleway-regular.fntdata"/><Relationship Id="rId13" Type="http://schemas.openxmlformats.org/officeDocument/2006/relationships/slide" Target="slides/slide8.xml"/><Relationship Id="rId35" Type="http://schemas.openxmlformats.org/officeDocument/2006/relationships/font" Target="fonts/Raleway-boldItalic.fntdata"/><Relationship Id="rId12" Type="http://schemas.openxmlformats.org/officeDocument/2006/relationships/slide" Target="slides/slide7.xml"/><Relationship Id="rId34" Type="http://schemas.openxmlformats.org/officeDocument/2006/relationships/font" Target="fonts/Raleway-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Google Shape;5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45be919039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45be919039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45be919039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45be919039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45be919039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45be919039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45be919039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45be919039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45be919039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45be919039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45be919039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45be919039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45be919039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45be919039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45be919039_0_1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45be919039_0_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45be919039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345be919039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45be919039_0_1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345be919039_0_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45be919039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45be919039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45be919039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45be919039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45be919039_0_1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345be919039_0_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45be919039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45be919039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g345be919039_0_1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4" name="Google Shape;184;g345be919039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45be919039_0_1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9" name="Google Shape;189;g345be919039_0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45be919039_0_1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345be919039_0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45be919039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45be919039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45be919039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45be919039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45be919039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45be919039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45be919039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45be919039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45be919039_0_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45be919039_0_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45be919039_0_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45be919039_0_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45be919039_0_7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45be919039_0_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45be919039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45be919039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11"/>
          <p:cNvSpPr txBox="1"/>
          <p:nvPr>
            <p:ph hasCustomPrompt="1"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/>
          <p:nvPr>
            <p:ph idx="1" type="body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1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2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3"/>
          <p:cNvSpPr txBox="1"/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2"/>
        </a:solidFill>
      </p:bgPr>
    </p:bg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9" name="Google Shape;39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l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Raleway"/>
              <a:buNone/>
              <a:defRPr b="1" sz="30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Source Sans Pro"/>
              <a:buChar char="●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●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○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Source Sans Pro"/>
              <a:buChar char="■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"/>
          <p:cNvSpPr txBox="1"/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Rizikové životní situace a psychické strádání dítěte</a:t>
            </a:r>
            <a:endParaRPr/>
          </a:p>
        </p:txBody>
      </p:sp>
      <p:sp>
        <p:nvSpPr>
          <p:cNvPr id="59" name="Google Shape;59;p13"/>
          <p:cNvSpPr txBox="1"/>
          <p:nvPr>
            <p:ph idx="1" type="subTitle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Mgr. Štěpánka Vybíralová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Zneužívání a šikana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Fyzické a emocionální zneužití</a:t>
            </a:r>
            <a:endParaRPr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</a:t>
            </a:r>
            <a:r>
              <a:rPr lang="cs"/>
              <a:t>yzické zneužívání (bití, kopání) a emocionální zneužívání (urážky, ponižování) mají zásadní vliv na psychiku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děti vystavené těmto formám násilí trpí větším rizikem deprese, PTSD, poruch příjmu potravy a sebevražedných tendencí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Šikana</a:t>
            </a:r>
            <a:endParaRPr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f</a:t>
            </a:r>
            <a:r>
              <a:rPr lang="cs"/>
              <a:t>yzická nebo verbální šikana vede k pocitům osamělosti, strachu a úzkosti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děti, které jsou šikanovány, mají větší pravděpodobnost vzniku depresí a problémů v pozdějším věku, včetně vývojových poruch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Vliv šikany a zneužívání na sebeúctu dítěte</a:t>
            </a:r>
            <a:endParaRPr/>
          </a:p>
        </p:txBody>
      </p:sp>
      <p:sp>
        <p:nvSpPr>
          <p:cNvPr id="129" name="Google Shape;129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</a:t>
            </a:r>
            <a:r>
              <a:rPr lang="cs"/>
              <a:t>ěti, které jsou šikanovány nebo zneužívány, mají tendenci vnímat sebe jako bezcenné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dlouhodobé vystavení negativním emocím může vést k depresím, úzkostem, poruchám chování a potížím ve vztazích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Důsledky psychického strádání dítěte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Krátkodobé důsledky psychického strádání</a:t>
            </a:r>
            <a:endParaRPr/>
          </a:p>
        </p:txBody>
      </p:sp>
      <p:sp>
        <p:nvSpPr>
          <p:cNvPr id="140" name="Google Shape;140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cs"/>
              <a:t>Emoční a behaviorální problémy, jako jsou: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úzkost, strach, výbuchy hněvu, problémy se spánkem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problémy s koncentrací, zhoršení školního výkonu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agresivní chování, poruchy příjmu potravy (anorexie, bulimie)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Dlouhodobé důsledky psychického strádání</a:t>
            </a:r>
            <a:endParaRPr/>
          </a:p>
        </p:txBody>
      </p:sp>
      <p:sp>
        <p:nvSpPr>
          <p:cNvPr id="146" name="Google Shape;146;p2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Zvýšené riziko rozvoje psychických poruch v dospělosti: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deprese, úzkostné poruchy, poruchy chování, závislosti, kriminalita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zhoršení schopnosti navazovat vztahy a funkční komunikace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Vliv na sociální vztahy dítěte</a:t>
            </a:r>
            <a:endParaRPr/>
          </a:p>
        </p:txBody>
      </p:sp>
      <p:sp>
        <p:nvSpPr>
          <p:cNvPr id="152" name="Google Shape;152;p2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</a:t>
            </a:r>
            <a:r>
              <a:rPr lang="cs"/>
              <a:t>ěti, které procházejí psychickým strádáním, mohou mít problémy v navazování přátelských a romantických vztahů v dospívání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 vzniknout tendence se uzavírat, vyhýbat se komunikaci nebo se cítit nedostatečně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Vliv na vývoj kognitivních funkcí</a:t>
            </a:r>
            <a:endParaRPr/>
          </a:p>
        </p:txBody>
      </p:sp>
      <p:sp>
        <p:nvSpPr>
          <p:cNvPr id="158" name="Google Shape;158;p3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</a:t>
            </a:r>
            <a:r>
              <a:rPr lang="cs"/>
              <a:t>ěti, které čelí dlouhodobému stresu, mají často problémy s koncentrací a učením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 dojít k opožděnému rozvoji řečových schopností, problémům s pamětí a kognitivními funkcemi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1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Vliv na neurovývoj dítěte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Rizikové životní situace</a:t>
            </a:r>
            <a:endParaRPr/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= s</a:t>
            </a:r>
            <a:r>
              <a:rPr lang="cs"/>
              <a:t>ituace, které mohou negativně ovlivnit vývoj dítěte a způsobit mu fyzické a psychické problémy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mohou se vyskytnout v rodině, škole, společnosti apod.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2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Vliv stresu na mozek</a:t>
            </a:r>
            <a:endParaRPr/>
          </a:p>
        </p:txBody>
      </p:sp>
      <p:sp>
        <p:nvSpPr>
          <p:cNvPr id="169" name="Google Shape;169;p3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</a:t>
            </a:r>
            <a:r>
              <a:rPr lang="cs"/>
              <a:t>hronický stres ovlivňuje strukturu mozku, zejména hippocampus a prefrontální kortex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hippocampus – zodpovědný za paměť a učení, je ovlivněn stresem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prefrontální kortex – zodpovědný za plánování, rozhodování, regulaci emocí, je také citlivý na stres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3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Hormonální reakce na stres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3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</a:t>
            </a:r>
            <a:r>
              <a:rPr lang="cs"/>
              <a:t>tres vede k nadměrné produkci kortizolu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chronické zvýšení kortizolu může poškodit nervové buňky, což ovlivňuje dlouhodobý vývoj dítěte a může mít za následek emoční problémy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4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Důsledky na emoce a chování</a:t>
            </a:r>
            <a:endParaRPr/>
          </a:p>
        </p:txBody>
      </p:sp>
      <p:sp>
        <p:nvSpPr>
          <p:cNvPr id="181" name="Google Shape;181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</a:t>
            </a:r>
            <a:r>
              <a:rPr lang="cs"/>
              <a:t>tresové hormony mohou narušit schopnost dítěte regulovat své emoce, což vede k impulsivnímu a agresivnímu chování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děti mohou mít potíže s výběrem adekvátního chování v různých situacích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5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Prevence a intervence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6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Včasná intervence</a:t>
            </a:r>
            <a:endParaRPr/>
          </a:p>
        </p:txBody>
      </p:sp>
      <p:sp>
        <p:nvSpPr>
          <p:cNvPr id="192" name="Google Shape;192;p3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ediatrové hrají klíčovou roli při identifikaci stresu u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rychlá reakce na symptomy psychického strádání může zamezit dlouhodobým problémům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Rodičovská podpora a poradenství</a:t>
            </a:r>
            <a:endParaRPr/>
          </a:p>
        </p:txBody>
      </p:sp>
      <p:sp>
        <p:nvSpPr>
          <p:cNvPr id="198" name="Google Shape;198;p3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</a:t>
            </a:r>
            <a:r>
              <a:rPr lang="cs"/>
              <a:t>ytváření stabilního a bezpečného prostředí doma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poskytování rodičům nástrojů pro zlepšení komunikace a zvládání konfliktů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psychologická podpora pro rodiče, kteří procházejí těžkými životními situacemi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3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Terapie a poradenství pro dítě</a:t>
            </a:r>
            <a:endParaRPr/>
          </a:p>
        </p:txBody>
      </p:sp>
      <p:sp>
        <p:nvSpPr>
          <p:cNvPr id="204" name="Google Shape;204;p3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sychoterapie a poradenství zaměřené na trauma a psychické problémy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možnosti léčby: kognitivně-behaviorální terapie, rodinná terapie, arteterapie, hra jako terapie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Psychické zdraví dítěte</a:t>
            </a:r>
            <a:endParaRPr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sychické zdraví = základ pro celkový vývoj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</a:t>
            </a:r>
            <a:r>
              <a:rPr lang="cs"/>
              <a:t>sychické problémy mohou ovlivnit kognitivní schopnosti, sociální dovednosti a školní výkon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e</a:t>
            </a:r>
            <a:r>
              <a:rPr lang="cs"/>
              <a:t>moční problémy mohou vést k tělesným symptomům (např. bolesti břicha, migrény)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Rizikové životní situace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Rodinné problémy - domácí násilí</a:t>
            </a:r>
            <a:endParaRPr/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</a:t>
            </a:r>
            <a:r>
              <a:rPr lang="cs"/>
              <a:t>ěti vystavené domácímu násilí mají vyšší riziko vzniku posttraumatické stresové poruchy (PTSD), úzkostí, depresí a poruch chování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násilí v rodině zanechává dlouhodobé psychické jizvy, ovlivňuje emocionální vývoj dítěte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Rodinné problémy - rozvod rodičů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</a:t>
            </a:r>
            <a:r>
              <a:rPr lang="cs"/>
              <a:t>ěti mohou zažívat smutek, zmatení a úzkost v důsledku rozvodu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pokud jsou rodiče ve velkém konfliktu, může to vést k problémům se sebeúctou a vývojovými poruchami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věk dítěte a kvalita vztahů s rodiči jsou klíčovými faktory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Rodinné problémy - ztráta rodiče</a:t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ú</a:t>
            </a:r>
            <a:r>
              <a:rPr lang="cs"/>
              <a:t>mrtí rodiče nebo odloučení od rodiče (např. z důvodu vězení) je pro dítě traumatickou zkušeností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může vést k dlouhodobým následkům, jako jsou deprese, úzkosti, problémy s navazováním vztahů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Socioekonomické problémy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 c</a:t>
            </a:r>
            <a:r>
              <a:rPr lang="cs"/>
              <a:t>hudoba a sociální vyloučení mohou způsobit stres, který negativně ovlivňuje kognitivní a emocionální vývoj dítěte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n</a:t>
            </a:r>
            <a:r>
              <a:rPr lang="cs"/>
              <a:t>edostatek základních potřeb (strava, bydlení) vede k narušené schopnosti soustředit se a k problémům ve škole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socioekonomické problémy zvyšují riziko nezdravého životního stylu a nedostatečné péče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cs"/>
              <a:t>Zdravotní obtíže</a:t>
            </a:r>
            <a:endParaRPr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c</a:t>
            </a:r>
            <a:r>
              <a:rPr lang="cs"/>
              <a:t>hronická onemocnění jako diabetes, astma, rakovina nebo genetické poruchy mohou vést k sociální izolaci, úzkostem a depresím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cs"/>
              <a:t>děti v dlouhodobé léčbě mohou cítit stres, strach a frustraci z omezených možností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