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manického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</a:t>
            </a:r>
            <a:r>
              <a:rPr lang="cs-CZ" dirty="0" smtClean="0"/>
              <a:t>syndromu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</a:t>
            </a:r>
            <a:r>
              <a:rPr lang="cs-CZ" dirty="0" smtClean="0"/>
              <a:t>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</a:t>
            </a:r>
            <a:r>
              <a:rPr lang="cs-CZ" dirty="0" smtClean="0"/>
              <a:t>oblékat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Mánie může probíhat v</a:t>
            </a:r>
            <a:r>
              <a:rPr lang="cs-CZ" dirty="0"/>
              <a:t> </a:t>
            </a:r>
            <a:r>
              <a:rPr lang="cs-CZ" dirty="0" smtClean="0"/>
              <a:t>rámci:</a:t>
            </a:r>
          </a:p>
          <a:p>
            <a:pPr>
              <a:buFontTx/>
              <a:buChar char="-"/>
            </a:pP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</a:t>
            </a:r>
          </a:p>
          <a:p>
            <a:pPr>
              <a:buFontTx/>
              <a:buChar char="-"/>
            </a:pPr>
            <a:r>
              <a:rPr lang="cs-CZ" dirty="0" err="1" smtClean="0"/>
              <a:t>schizoafektivní</a:t>
            </a:r>
            <a:r>
              <a:rPr lang="cs-CZ" dirty="0" smtClean="0"/>
              <a:t> poruchy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poruch </a:t>
            </a:r>
            <a:r>
              <a:rPr lang="cs-CZ" dirty="0" smtClean="0"/>
              <a:t>osobnosti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organických </a:t>
            </a:r>
            <a:r>
              <a:rPr lang="cs-CZ" dirty="0" smtClean="0"/>
              <a:t>poruch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Důležité - přesvědčení </a:t>
            </a:r>
            <a:r>
              <a:rPr lang="cs-CZ" dirty="0"/>
              <a:t>pacienta o nutnosti léčby, protože manický pacient není většinou schopný svůj stav reálně </a:t>
            </a:r>
            <a:r>
              <a:rPr lang="cs-CZ" dirty="0" smtClean="0"/>
              <a:t>posoudit</a:t>
            </a:r>
          </a:p>
          <a:p>
            <a:r>
              <a:rPr lang="cs-CZ" dirty="0"/>
              <a:t>f</a:t>
            </a:r>
            <a:r>
              <a:rPr lang="cs-CZ" dirty="0" smtClean="0"/>
              <a:t>armakoterapie - </a:t>
            </a:r>
            <a:r>
              <a:rPr lang="cs-CZ" dirty="0"/>
              <a:t>neuroleptika, případně neuroleptika v kombinaci s benzodiazepiny, dále </a:t>
            </a:r>
            <a:r>
              <a:rPr lang="cs-CZ" dirty="0" err="1" smtClean="0"/>
              <a:t>thymoprofylaktika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 err="1" smtClean="0"/>
              <a:t>farmakorezistenci</a:t>
            </a:r>
            <a:r>
              <a:rPr lang="cs-CZ" dirty="0" smtClean="0"/>
              <a:t> – ECT</a:t>
            </a:r>
          </a:p>
          <a:p>
            <a:r>
              <a:rPr lang="cs-CZ" dirty="0" smtClean="0"/>
              <a:t>postupné zapojování do terapeutických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</a:t>
            </a:r>
            <a:r>
              <a:rPr lang="cs-CZ" dirty="0" smtClean="0"/>
              <a:t>pacienta</a:t>
            </a:r>
          </a:p>
          <a:p>
            <a:r>
              <a:rPr lang="cs-CZ" dirty="0"/>
              <a:t>zachovávat profesionální přístup (nenechat se vyprovokovat od pacienta a naopak pacienta nevyprovokovat k agresi</a:t>
            </a:r>
            <a:r>
              <a:rPr lang="cs-CZ" dirty="0" smtClean="0"/>
              <a:t>)</a:t>
            </a:r>
          </a:p>
          <a:p>
            <a:r>
              <a:rPr lang="cs-CZ" dirty="0"/>
              <a:t>v případě velkého neklidu nebo agrese se přistupuje k restriktivním </a:t>
            </a:r>
            <a:r>
              <a:rPr lang="cs-CZ" dirty="0" smtClean="0"/>
              <a:t>opatřením (jako možnost poslední volby, dříve pohovor, neklidová medikace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</a:t>
            </a:r>
            <a:r>
              <a:rPr lang="cs-CZ" dirty="0" smtClean="0"/>
              <a:t>tekutin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 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</a:t>
            </a:r>
            <a:r>
              <a:rPr lang="cs-CZ" dirty="0" smtClean="0"/>
              <a:t>důvodů (</a:t>
            </a:r>
            <a:r>
              <a:rPr lang="cs-CZ" dirty="0"/>
              <a:t>pacienti často shromažďují různé předměty, potraviny apod</a:t>
            </a:r>
            <a:r>
              <a:rPr lang="cs-CZ" dirty="0" smtClean="0"/>
              <a:t>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</a:t>
            </a:r>
            <a:r>
              <a:rPr lang="cs-CZ" dirty="0"/>
              <a:t>pacienta, případně i jeho blízkých, především o nutnosti užívání předepsané medikace, včasné rozpoznání a nepodceňování příznaků </a:t>
            </a:r>
            <a:r>
              <a:rPr lang="cs-CZ" dirty="0" smtClean="0"/>
              <a:t>onemocnění</a:t>
            </a:r>
          </a:p>
          <a:p>
            <a:endParaRPr lang="cs-CZ" dirty="0"/>
          </a:p>
          <a:p>
            <a:r>
              <a:rPr lang="cs-CZ" dirty="0" smtClean="0"/>
              <a:t>zajištění klidného </a:t>
            </a:r>
            <a:r>
              <a:rPr lang="cs-CZ" dirty="0"/>
              <a:t>prostředí ostatním </a:t>
            </a:r>
            <a:r>
              <a:rPr lang="cs-CZ" dirty="0" smtClean="0"/>
              <a:t>pacientům</a:t>
            </a:r>
            <a:endParaRPr lang="cs-CZ" dirty="0"/>
          </a:p>
          <a:p>
            <a:r>
              <a:rPr lang="cs-CZ" dirty="0" smtClean="0"/>
              <a:t>důraz </a:t>
            </a:r>
            <a:r>
              <a:rPr lang="cs-CZ" dirty="0"/>
              <a:t>je kladen na dodržování režimu oddělení, především zachovávání nočního </a:t>
            </a:r>
            <a:r>
              <a:rPr lang="cs-CZ" dirty="0" smtClean="0"/>
              <a:t>klidu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F31 . 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Porucha je charakterizovaná </a:t>
            </a:r>
            <a:r>
              <a:rPr lang="cs-CZ" dirty="0" smtClean="0"/>
              <a:t>dvěma </a:t>
            </a:r>
            <a:r>
              <a:rPr lang="cs-CZ" dirty="0"/>
              <a:t>nebo více fázemi‚ </a:t>
            </a:r>
            <a:r>
              <a:rPr lang="cs-CZ" dirty="0" smtClean="0"/>
              <a:t>při </a:t>
            </a:r>
            <a:r>
              <a:rPr lang="cs-CZ" dirty="0"/>
              <a:t>nichž je </a:t>
            </a:r>
            <a:r>
              <a:rPr lang="cs-CZ" dirty="0" smtClean="0"/>
              <a:t>nálada </a:t>
            </a:r>
            <a:r>
              <a:rPr lang="cs-CZ" dirty="0"/>
              <a:t>a </a:t>
            </a:r>
            <a:r>
              <a:rPr lang="cs-CZ" dirty="0" smtClean="0"/>
              <a:t>úroveň </a:t>
            </a:r>
            <a:r>
              <a:rPr lang="cs-CZ" dirty="0"/>
              <a:t>aktivity pacienta </a:t>
            </a:r>
            <a:r>
              <a:rPr lang="cs-CZ" dirty="0" smtClean="0"/>
              <a:t>významně </a:t>
            </a:r>
            <a:r>
              <a:rPr lang="cs-CZ" dirty="0"/>
              <a:t>narušena. Tato </a:t>
            </a:r>
            <a:r>
              <a:rPr lang="cs-CZ" dirty="0" smtClean="0"/>
              <a:t>porucha </a:t>
            </a:r>
            <a:r>
              <a:rPr lang="cs-CZ" dirty="0"/>
              <a:t>tkví v tom‚ že za </a:t>
            </a:r>
            <a:r>
              <a:rPr lang="cs-CZ" dirty="0" smtClean="0"/>
              <a:t>určitých </a:t>
            </a:r>
            <a:r>
              <a:rPr lang="cs-CZ" dirty="0"/>
              <a:t>okolností je patrná zvýšená </a:t>
            </a:r>
            <a:r>
              <a:rPr lang="cs-CZ" dirty="0" smtClean="0"/>
              <a:t>nálada</a:t>
            </a:r>
            <a:r>
              <a:rPr lang="cs-CZ" dirty="0"/>
              <a:t>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	</a:t>
            </a:r>
            <a:r>
              <a:rPr lang="cs-CZ" dirty="0" smtClean="0"/>
              <a:t>zhoršení </a:t>
            </a:r>
            <a:r>
              <a:rPr lang="cs-CZ" dirty="0"/>
              <a:t>nálady a snížení </a:t>
            </a:r>
            <a:r>
              <a:rPr lang="cs-CZ" dirty="0" smtClean="0"/>
              <a:t>aktivity a energie (deprese). Pacient trpící pouze opakovanými atakami </a:t>
            </a:r>
            <a:r>
              <a:rPr lang="cs-CZ" dirty="0" err="1" smtClean="0"/>
              <a:t>manie</a:t>
            </a:r>
            <a:r>
              <a:rPr lang="cs-CZ" dirty="0" smtClean="0"/>
              <a:t> nebo </a:t>
            </a:r>
            <a:r>
              <a:rPr lang="cs-CZ" dirty="0" err="1" smtClean="0"/>
              <a:t>hypomanie</a:t>
            </a:r>
            <a:r>
              <a:rPr lang="cs-CZ" dirty="0" smtClean="0"/>
              <a:t>, se zařazuje jako bipolární.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depresivního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Depresivní syndrom </a:t>
            </a:r>
            <a:r>
              <a:rPr lang="cs-CZ" dirty="0" smtClean="0"/>
              <a:t>- patří </a:t>
            </a:r>
            <a:r>
              <a:rPr lang="cs-CZ" dirty="0"/>
              <a:t>mezi nejčastější syndromy, </a:t>
            </a:r>
            <a:r>
              <a:rPr lang="cs-CZ" dirty="0" smtClean="0"/>
              <a:t>velice široká paleta </a:t>
            </a:r>
            <a:r>
              <a:rPr lang="cs-CZ" dirty="0"/>
              <a:t>intenzity </a:t>
            </a:r>
            <a:r>
              <a:rPr lang="cs-CZ" dirty="0" smtClean="0"/>
              <a:t>               (od </a:t>
            </a:r>
            <a:r>
              <a:rPr lang="cs-CZ" dirty="0"/>
              <a:t>nejlehčích forem až po </a:t>
            </a:r>
            <a:r>
              <a:rPr lang="cs-CZ" dirty="0" smtClean="0"/>
              <a:t>život </a:t>
            </a:r>
            <a:r>
              <a:rPr lang="cs-CZ" dirty="0"/>
              <a:t>ohrožující </a:t>
            </a:r>
            <a:r>
              <a:rPr lang="cs-CZ" dirty="0" smtClean="0"/>
              <a:t>stavy), rozvoj může být pozvolný i velice rychlý</a:t>
            </a:r>
          </a:p>
          <a:p>
            <a:r>
              <a:rPr lang="cs-CZ" dirty="0" smtClean="0"/>
              <a:t>Sezónní výskyt - </a:t>
            </a:r>
            <a:r>
              <a:rPr lang="cs-CZ" dirty="0"/>
              <a:t>výskyt v jarních nebo podzimních </a:t>
            </a:r>
            <a:r>
              <a:rPr lang="cs-CZ" dirty="0" smtClean="0"/>
              <a:t>měsících</a:t>
            </a:r>
          </a:p>
          <a:p>
            <a:r>
              <a:rPr lang="cs-CZ" dirty="0"/>
              <a:t>Příčinou deprese mohou být biologické, psychosociální nebo smíšené </a:t>
            </a:r>
            <a:r>
              <a:rPr lang="cs-CZ" dirty="0" smtClean="0"/>
              <a:t>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</a:t>
            </a:r>
          </a:p>
          <a:p>
            <a:r>
              <a:rPr lang="cs-CZ" sz="1500" dirty="0"/>
              <a:t>a 5-15% ukončí svůj život sebevraždou </a:t>
            </a:r>
            <a:endParaRPr lang="cs-CZ" sz="1500" dirty="0" smtClean="0"/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  <a:endParaRPr lang="cs-CZ" dirty="0" smtClean="0"/>
          </a:p>
          <a:p>
            <a:pPr lvl="0"/>
            <a:r>
              <a:rPr lang="cs-CZ" dirty="0" err="1" smtClean="0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</a:t>
            </a:r>
            <a:r>
              <a:rPr lang="cs-CZ" dirty="0" smtClean="0"/>
              <a:t>spontaneita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 smtClean="0"/>
              <a:t>neupravený </a:t>
            </a:r>
            <a:r>
              <a:rPr lang="cs-CZ" dirty="0"/>
              <a:t>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</a:t>
            </a:r>
            <a:r>
              <a:rPr lang="cs-CZ" dirty="0" smtClean="0"/>
              <a:t>deprese</a:t>
            </a:r>
          </a:p>
          <a:p>
            <a:r>
              <a:rPr lang="cs-CZ" dirty="0" smtClean="0"/>
              <a:t>jako </a:t>
            </a:r>
            <a:r>
              <a:rPr lang="cs-CZ" dirty="0"/>
              <a:t>příznak jiných psychiatrických poruch (např. u </a:t>
            </a: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poruchy, </a:t>
            </a:r>
            <a:r>
              <a:rPr lang="cs-CZ" dirty="0"/>
              <a:t>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</a:t>
            </a:r>
            <a:r>
              <a:rPr lang="cs-CZ" dirty="0" smtClean="0"/>
              <a:t>poruch)</a:t>
            </a:r>
          </a:p>
          <a:p>
            <a:r>
              <a:rPr lang="cs-CZ" dirty="0" smtClean="0"/>
              <a:t>jako </a:t>
            </a:r>
            <a:r>
              <a:rPr lang="cs-CZ" dirty="0"/>
              <a:t>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Farmakoterapie – antidepresiva (např. </a:t>
            </a:r>
            <a:r>
              <a:rPr lang="cs-CZ" dirty="0" err="1" smtClean="0"/>
              <a:t>Deprex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CAVE! RIZIKO TS!!!!!!</a:t>
            </a:r>
          </a:p>
          <a:p>
            <a:pPr>
              <a:buFontTx/>
              <a:buChar char="-"/>
            </a:pPr>
            <a:r>
              <a:rPr lang="cs-CZ" dirty="0" smtClean="0"/>
              <a:t>anxiolytika, antipsychotika, </a:t>
            </a:r>
            <a:r>
              <a:rPr lang="cs-CZ" dirty="0" err="1" smtClean="0"/>
              <a:t>thymoprofylaktika</a:t>
            </a:r>
            <a:endParaRPr lang="cs-CZ" dirty="0" smtClean="0"/>
          </a:p>
          <a:p>
            <a:r>
              <a:rPr lang="cs-CZ" dirty="0"/>
              <a:t>ECT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endParaRPr lang="cs-CZ" dirty="0"/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</a:t>
            </a:r>
            <a:r>
              <a:rPr lang="cs-CZ" dirty="0" smtClean="0"/>
              <a:t>důležité (nepodceňovat!!!)</a:t>
            </a:r>
          </a:p>
          <a:p>
            <a:r>
              <a:rPr lang="cs-CZ" dirty="0" smtClean="0"/>
              <a:t>projevovat zájem </a:t>
            </a:r>
            <a:r>
              <a:rPr lang="cs-CZ" dirty="0"/>
              <a:t>a </a:t>
            </a:r>
            <a:r>
              <a:rPr lang="cs-CZ" dirty="0" smtClean="0"/>
              <a:t>respekt</a:t>
            </a:r>
          </a:p>
          <a:p>
            <a:r>
              <a:rPr lang="cs-CZ" dirty="0"/>
              <a:t>d</a:t>
            </a:r>
            <a:r>
              <a:rPr lang="cs-CZ" dirty="0" smtClean="0"/>
              <a:t>opomoc při deficitu </a:t>
            </a:r>
            <a:r>
              <a:rPr lang="cs-CZ" dirty="0" err="1" smtClean="0"/>
              <a:t>sebepéče</a:t>
            </a:r>
            <a:endParaRPr lang="cs-CZ" dirty="0" smtClean="0"/>
          </a:p>
          <a:p>
            <a:r>
              <a:rPr lang="cs-CZ" dirty="0" smtClean="0"/>
              <a:t>dohled – nebezpečí TS, automutilace</a:t>
            </a:r>
          </a:p>
          <a:p>
            <a:r>
              <a:rPr lang="cs-CZ" dirty="0"/>
              <a:t>dohled </a:t>
            </a:r>
            <a:r>
              <a:rPr lang="cs-CZ" dirty="0" smtClean="0"/>
              <a:t>- </a:t>
            </a:r>
            <a:r>
              <a:rPr lang="cs-CZ" dirty="0"/>
              <a:t>užívání léků, příjem stravy a </a:t>
            </a:r>
            <a:r>
              <a:rPr lang="cs-CZ" dirty="0" smtClean="0"/>
              <a:t>tekutin</a:t>
            </a:r>
          </a:p>
          <a:p>
            <a:r>
              <a:rPr lang="cs-CZ" dirty="0" smtClean="0"/>
              <a:t>úprava spánku – podávání medikace, během noci umožnit pacientovi projít se, nechat rozsvícenou lampičku…(zachování klidu na oddělení)</a:t>
            </a:r>
            <a:endParaRPr lang="cs-CZ" dirty="0"/>
          </a:p>
          <a:p>
            <a:r>
              <a:rPr lang="cs-CZ" dirty="0" smtClean="0"/>
              <a:t>pozvolná aktivizace dle možností pacienta</a:t>
            </a:r>
          </a:p>
          <a:p>
            <a:r>
              <a:rPr lang="cs-CZ" dirty="0" smtClean="0"/>
              <a:t>nerozveselovat, nemoralizovat, nepodporovat v únikovém chování (doporučování dovolené, odpočinutí si od všeho,…)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manického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</a:t>
            </a:r>
            <a:r>
              <a:rPr lang="cs-CZ" dirty="0" smtClean="0"/>
              <a:t>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Příčinou mánie </a:t>
            </a:r>
            <a:r>
              <a:rPr lang="cs-CZ" dirty="0" smtClean="0"/>
              <a:t>jsou (stejně </a:t>
            </a:r>
            <a:r>
              <a:rPr lang="cs-CZ" dirty="0"/>
              <a:t>jako u </a:t>
            </a:r>
            <a:r>
              <a:rPr lang="cs-CZ" dirty="0" smtClean="0"/>
              <a:t>deprese) </a:t>
            </a:r>
            <a:r>
              <a:rPr lang="cs-CZ" dirty="0"/>
              <a:t>biologické, psychosociální či smíšené </a:t>
            </a:r>
            <a:r>
              <a:rPr lang="cs-CZ" dirty="0" smtClean="0"/>
              <a:t>faktory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993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htosnarova</cp:lastModifiedBy>
  <cp:revision>7</cp:revision>
  <dcterms:created xsi:type="dcterms:W3CDTF">2014-03-25T11:35:53Z</dcterms:created>
  <dcterms:modified xsi:type="dcterms:W3CDTF">2025-03-18T16:29:15Z</dcterms:modified>
</cp:coreProperties>
</file>