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76" r:id="rId4"/>
    <p:sldId id="258" r:id="rId5"/>
    <p:sldId id="478" r:id="rId6"/>
    <p:sldId id="259" r:id="rId7"/>
    <p:sldId id="260" r:id="rId8"/>
    <p:sldId id="261" r:id="rId9"/>
    <p:sldId id="262" r:id="rId10"/>
    <p:sldId id="479" r:id="rId11"/>
    <p:sldId id="263" r:id="rId12"/>
    <p:sldId id="480" r:id="rId13"/>
    <p:sldId id="264" r:id="rId14"/>
    <p:sldId id="265" r:id="rId15"/>
    <p:sldId id="481" r:id="rId16"/>
    <p:sldId id="266" r:id="rId17"/>
    <p:sldId id="267" r:id="rId18"/>
    <p:sldId id="268" r:id="rId19"/>
    <p:sldId id="269" r:id="rId20"/>
    <p:sldId id="270" r:id="rId21"/>
    <p:sldId id="271" r:id="rId22"/>
    <p:sldId id="272" r:id="rId23"/>
    <p:sldId id="273" r:id="rId24"/>
    <p:sldId id="482" r:id="rId25"/>
    <p:sldId id="274" r:id="rId26"/>
    <p:sldId id="275" r:id="rId27"/>
    <p:sldId id="276" r:id="rId28"/>
    <p:sldId id="277" r:id="rId29"/>
    <p:sldId id="278" r:id="rId30"/>
    <p:sldId id="279" r:id="rId31"/>
    <p:sldId id="280" r:id="rId32"/>
    <p:sldId id="483" r:id="rId33"/>
    <p:sldId id="281" r:id="rId34"/>
    <p:sldId id="489" r:id="rId35"/>
    <p:sldId id="490" r:id="rId36"/>
    <p:sldId id="492" r:id="rId37"/>
    <p:sldId id="282" r:id="rId38"/>
    <p:sldId id="484" r:id="rId39"/>
    <p:sldId id="493" r:id="rId40"/>
    <p:sldId id="283" r:id="rId41"/>
    <p:sldId id="495" r:id="rId42"/>
    <p:sldId id="494" r:id="rId43"/>
    <p:sldId id="485" r:id="rId44"/>
    <p:sldId id="284" r:id="rId45"/>
    <p:sldId id="486" r:id="rId46"/>
    <p:sldId id="285" r:id="rId47"/>
    <p:sldId id="487" r:id="rId48"/>
    <p:sldId id="498" r:id="rId49"/>
    <p:sldId id="496" r:id="rId50"/>
    <p:sldId id="286" r:id="rId51"/>
    <p:sldId id="497" r:id="rId52"/>
    <p:sldId id="287" r:id="rId5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6" autoAdjust="0"/>
    <p:restoredTop sz="94660"/>
  </p:normalViewPr>
  <p:slideViewPr>
    <p:cSldViewPr snapToGrid="0">
      <p:cViewPr varScale="1">
        <p:scale>
          <a:sx n="53" d="100"/>
          <a:sy n="53" d="100"/>
        </p:scale>
        <p:origin x="787" y="2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319406-14FC-49A9-9999-CF7415D2A618}"/>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4672439B-26DB-44EF-9839-572535DAA4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A627C3CA-1E78-429C-BD36-FC3978C48524}"/>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5" name="Zástupný symbol pro zápatí 4">
            <a:extLst>
              <a:ext uri="{FF2B5EF4-FFF2-40B4-BE49-F238E27FC236}">
                <a16:creationId xmlns:a16="http://schemas.microsoft.com/office/drawing/2014/main" id="{A3A908AB-EBDF-4082-86BC-810B3859C53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DE89863-AA0F-4C31-BF13-3F72C68B9B8D}"/>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1298850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FC36E6-83CD-44D9-9545-C226C227F98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ABC51DB3-E8B6-409E-9C16-177F1D241503}"/>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64BD0E3-89EC-4A1E-9F87-FFBC682C6386}"/>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5" name="Zástupný symbol pro zápatí 4">
            <a:extLst>
              <a:ext uri="{FF2B5EF4-FFF2-40B4-BE49-F238E27FC236}">
                <a16:creationId xmlns:a16="http://schemas.microsoft.com/office/drawing/2014/main" id="{417FD897-8683-4C4B-9911-DCD72320E4E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42BB48-4EC1-48C9-9D4C-7C7A2D6BDAE2}"/>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411445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E17779A-0CFB-487E-BCDD-F8670871F53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ADEECB5-8455-4EA8-8A5B-990DDC251EB2}"/>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4673E2C9-153E-495E-9215-22B210B3B0FA}"/>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5" name="Zástupný symbol pro zápatí 4">
            <a:extLst>
              <a:ext uri="{FF2B5EF4-FFF2-40B4-BE49-F238E27FC236}">
                <a16:creationId xmlns:a16="http://schemas.microsoft.com/office/drawing/2014/main" id="{804B779E-5419-4CDC-87F3-DDF09419910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D6C0D2C-EE78-48A7-85EF-528882228AE6}"/>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13856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EA31BB6-4350-4DE5-8A28-B78500AB67F7}"/>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36A3B49-581A-4B5F-B8DF-63469BF1024C}"/>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C993D38-534B-4FB1-8C67-F2FFF202C251}"/>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5" name="Zástupný symbol pro zápatí 4">
            <a:extLst>
              <a:ext uri="{FF2B5EF4-FFF2-40B4-BE49-F238E27FC236}">
                <a16:creationId xmlns:a16="http://schemas.microsoft.com/office/drawing/2014/main" id="{128F5368-62DA-4FEA-A3AE-EDB0FE5DD0E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F7BF9C5-FCA9-4038-AFC9-98245AB8BBEC}"/>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613090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6094CB-5698-416A-B5F7-DE78959C638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C6432E4A-2B48-4010-A956-21418A3ED5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EB1CCA71-6E45-465D-BE46-D102CD39B5EE}"/>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5" name="Zástupný symbol pro zápatí 4">
            <a:extLst>
              <a:ext uri="{FF2B5EF4-FFF2-40B4-BE49-F238E27FC236}">
                <a16:creationId xmlns:a16="http://schemas.microsoft.com/office/drawing/2014/main" id="{2526DFC9-6DB4-4FCF-847D-CE2A6B81A9A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1AD34DD-2D83-440D-8B1F-45847DDE18A9}"/>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1444474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224108-3A14-4B49-9FCE-161BF3A2DD7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D5D9AC62-B18C-4A3C-8652-9A98A1FC5C43}"/>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6DBC5368-A4AD-42B7-8697-3E878D7FD133}"/>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8656854C-7324-4830-90BD-E81AB6CF04A0}"/>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6" name="Zástupný symbol pro zápatí 5">
            <a:extLst>
              <a:ext uri="{FF2B5EF4-FFF2-40B4-BE49-F238E27FC236}">
                <a16:creationId xmlns:a16="http://schemas.microsoft.com/office/drawing/2014/main" id="{CBB64960-BFF2-48A6-9CBC-F789EE421C4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128BD84F-5EDA-490B-8C0E-C0B99422F1B5}"/>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362391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F1932B-14D8-46FA-9DDE-8C2F5BC6AC4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D934BCCF-14E9-4155-8EF9-AF441372B4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514C3F18-200F-4CC3-8A73-5FB1DF84D17A}"/>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4520935C-5652-4DA7-B818-F48B0C014D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2A62DFD5-0C44-434A-B261-7690190FEF11}"/>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ABF80763-3EAF-441B-B960-A16B4654E6F7}"/>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8" name="Zástupný symbol pro zápatí 7">
            <a:extLst>
              <a:ext uri="{FF2B5EF4-FFF2-40B4-BE49-F238E27FC236}">
                <a16:creationId xmlns:a16="http://schemas.microsoft.com/office/drawing/2014/main" id="{275F732B-1624-4B0B-B4B5-193787CAAAFF}"/>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A358126-4002-488E-8A0A-F2C33735D1AA}"/>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2102855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3C39D-E02A-4296-929E-A8CEC932AC5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5CC5FB0-5631-4FE0-B76F-174D5EFC5994}"/>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4" name="Zástupný symbol pro zápatí 3">
            <a:extLst>
              <a:ext uri="{FF2B5EF4-FFF2-40B4-BE49-F238E27FC236}">
                <a16:creationId xmlns:a16="http://schemas.microsoft.com/office/drawing/2014/main" id="{D118414E-9992-44EE-99BC-786F6BC8C48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B7F8161-1F70-4C1E-A9AC-C6EBCC23E84B}"/>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245993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93EE88FE-6C78-498A-B8F4-70B64307C678}"/>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3" name="Zástupný symbol pro zápatí 2">
            <a:extLst>
              <a:ext uri="{FF2B5EF4-FFF2-40B4-BE49-F238E27FC236}">
                <a16:creationId xmlns:a16="http://schemas.microsoft.com/office/drawing/2014/main" id="{4B3AAC8D-7E69-4A68-8BD2-F814182B8962}"/>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68D2BC1-601E-4CB0-8EE6-1E68D7B41E49}"/>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102757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7D47FB0-7E79-42D3-B79A-28AA281EC10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A2FC380C-3493-4E01-8853-BEEE067D4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F819F5AD-BA7E-45E8-8F4C-74AC73CA8B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EB51C81D-4B73-417A-AE18-375489E6B333}"/>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6" name="Zástupný symbol pro zápatí 5">
            <a:extLst>
              <a:ext uri="{FF2B5EF4-FFF2-40B4-BE49-F238E27FC236}">
                <a16:creationId xmlns:a16="http://schemas.microsoft.com/office/drawing/2014/main" id="{C00AE90F-2DFF-474B-AB4A-E2CF61847F7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178E0B3-C19E-4262-B2E5-0CDA6D5C980F}"/>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1267386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71121A-C073-4517-AB84-1BBCA1975C7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61940AFA-B8A7-41E3-92AD-8A74723BA3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EB75C6D6-22B9-4DC3-9079-9A29320A2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F0B00437-E851-4FC9-AA48-8B7AF2E15A88}"/>
              </a:ext>
            </a:extLst>
          </p:cNvPr>
          <p:cNvSpPr>
            <a:spLocks noGrp="1"/>
          </p:cNvSpPr>
          <p:nvPr>
            <p:ph type="dt" sz="half" idx="10"/>
          </p:nvPr>
        </p:nvSpPr>
        <p:spPr/>
        <p:txBody>
          <a:bodyPr/>
          <a:lstStyle/>
          <a:p>
            <a:fld id="{BE5A3DD3-8CC4-4D72-B58E-36207838CCE3}" type="datetimeFigureOut">
              <a:rPr lang="cs-CZ" smtClean="0"/>
              <a:t>09.02.2025</a:t>
            </a:fld>
            <a:endParaRPr lang="cs-CZ"/>
          </a:p>
        </p:txBody>
      </p:sp>
      <p:sp>
        <p:nvSpPr>
          <p:cNvPr id="6" name="Zástupný symbol pro zápatí 5">
            <a:extLst>
              <a:ext uri="{FF2B5EF4-FFF2-40B4-BE49-F238E27FC236}">
                <a16:creationId xmlns:a16="http://schemas.microsoft.com/office/drawing/2014/main" id="{54B672E8-3FD8-45AB-88A3-D9F1EF9257E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21F6844-770C-47E5-8CA8-155072279E4E}"/>
              </a:ext>
            </a:extLst>
          </p:cNvPr>
          <p:cNvSpPr>
            <a:spLocks noGrp="1"/>
          </p:cNvSpPr>
          <p:nvPr>
            <p:ph type="sldNum" sz="quarter" idx="12"/>
          </p:nvPr>
        </p:nvSpPr>
        <p:spPr/>
        <p:txBody>
          <a:bodyPr/>
          <a:lstStyle/>
          <a:p>
            <a:fld id="{828AD58D-04F0-459B-B6AD-862297F11D3B}" type="slidenum">
              <a:rPr lang="cs-CZ" smtClean="0"/>
              <a:t>‹#›</a:t>
            </a:fld>
            <a:endParaRPr lang="cs-CZ"/>
          </a:p>
        </p:txBody>
      </p:sp>
    </p:spTree>
    <p:extLst>
      <p:ext uri="{BB962C8B-B14F-4D97-AF65-F5344CB8AC3E}">
        <p14:creationId xmlns:p14="http://schemas.microsoft.com/office/powerpoint/2010/main" val="4270073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C41240CA-BB88-43F6-B2FD-A27DC41CBA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E8C20848-AF94-4543-96A9-8AE83C5F50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399C9AF-2F77-4BB1-99DE-0740BA40CB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5A3DD3-8CC4-4D72-B58E-36207838CCE3}" type="datetimeFigureOut">
              <a:rPr lang="cs-CZ" smtClean="0"/>
              <a:t>09.02.2025</a:t>
            </a:fld>
            <a:endParaRPr lang="cs-CZ"/>
          </a:p>
        </p:txBody>
      </p:sp>
      <p:sp>
        <p:nvSpPr>
          <p:cNvPr id="5" name="Zástupný symbol pro zápatí 4">
            <a:extLst>
              <a:ext uri="{FF2B5EF4-FFF2-40B4-BE49-F238E27FC236}">
                <a16:creationId xmlns:a16="http://schemas.microsoft.com/office/drawing/2014/main" id="{DE5F57B0-7042-44C9-AD03-788B1B26B2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56A615A0-987D-40ED-AFB1-A173C1F70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8AD58D-04F0-459B-B6AD-862297F11D3B}" type="slidenum">
              <a:rPr lang="cs-CZ" smtClean="0"/>
              <a:t>‹#›</a:t>
            </a:fld>
            <a:endParaRPr lang="cs-CZ"/>
          </a:p>
        </p:txBody>
      </p:sp>
    </p:spTree>
    <p:extLst>
      <p:ext uri="{BB962C8B-B14F-4D97-AF65-F5344CB8AC3E}">
        <p14:creationId xmlns:p14="http://schemas.microsoft.com/office/powerpoint/2010/main" val="37166242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cs.lapetiteepicerievegan.fr/article/different_kinds_of_pasta" TargetMode="External"/><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hyperlink" Target="https://www.webstaurantstore.com/article/572/types-of-potatoes.html" TargetMode="Externa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s://www.google.com/search?q=%C5%BEampiony+a+vitam%C3%ADn+D&amp;rlz=1C1GCEA_enCZ1128CZ1128&amp;oq=%C5%BEampiony+a+vitam%C3%ADn+D&amp;gs_lcrp=EgZjaHJvbWUyBggAEEUYOTIHCAEQIRigATIHCAIQIRigAdIBCTc0MjBqMGoxNagCCLACAQ&amp;sourceid=chrome&amp;ie=UTF-8"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cs.wikipedia.org/wiki/Ebers%C5%AFv_papyrus#Extern%C3%AD_odkazy"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731009-211C-43D2-89F9-E407C8539BC0}"/>
              </a:ext>
            </a:extLst>
          </p:cNvPr>
          <p:cNvSpPr>
            <a:spLocks noGrp="1"/>
          </p:cNvSpPr>
          <p:nvPr>
            <p:ph type="ctrTitle"/>
          </p:nvPr>
        </p:nvSpPr>
        <p:spPr/>
        <p:txBody>
          <a:bodyPr/>
          <a:lstStyle/>
          <a:p>
            <a:r>
              <a:rPr lang="cs-CZ" dirty="0"/>
              <a:t>Výživa a dietetika</a:t>
            </a:r>
          </a:p>
        </p:txBody>
      </p:sp>
      <p:sp>
        <p:nvSpPr>
          <p:cNvPr id="3" name="Podnadpis 2">
            <a:extLst>
              <a:ext uri="{FF2B5EF4-FFF2-40B4-BE49-F238E27FC236}">
                <a16:creationId xmlns:a16="http://schemas.microsoft.com/office/drawing/2014/main" id="{39B908FB-BCAD-4AF6-BD72-0085E14DF73C}"/>
              </a:ext>
            </a:extLst>
          </p:cNvPr>
          <p:cNvSpPr>
            <a:spLocks noGrp="1"/>
          </p:cNvSpPr>
          <p:nvPr>
            <p:ph type="subTitle" idx="1"/>
          </p:nvPr>
        </p:nvSpPr>
        <p:spPr/>
        <p:txBody>
          <a:bodyPr/>
          <a:lstStyle/>
          <a:p>
            <a:endParaRPr lang="cs-CZ" dirty="0"/>
          </a:p>
          <a:p>
            <a:endParaRPr lang="cs-CZ" dirty="0"/>
          </a:p>
          <a:p>
            <a:r>
              <a:rPr lang="cs-CZ" dirty="0"/>
              <a:t>Marie Nejedlá</a:t>
            </a:r>
          </a:p>
          <a:p>
            <a:endParaRPr lang="cs-CZ" dirty="0"/>
          </a:p>
          <a:p>
            <a:endParaRPr lang="cs-CZ" dirty="0"/>
          </a:p>
        </p:txBody>
      </p:sp>
      <p:pic>
        <p:nvPicPr>
          <p:cNvPr id="4" name="x_x_obrázek 1" descr="VSZ_logo">
            <a:extLst>
              <a:ext uri="{FF2B5EF4-FFF2-40B4-BE49-F238E27FC236}">
                <a16:creationId xmlns:a16="http://schemas.microsoft.com/office/drawing/2014/main" id="{5D674130-C007-48EE-BB4E-292BD12E78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0825" y="5349875"/>
            <a:ext cx="1050349" cy="1050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4">
            <a:extLst>
              <a:ext uri="{FF2B5EF4-FFF2-40B4-BE49-F238E27FC236}">
                <a16:creationId xmlns:a16="http://schemas.microsoft.com/office/drawing/2014/main" id="{84C7B4B6-1274-42A6-B586-9625C3CD3130}"/>
              </a:ext>
            </a:extLst>
          </p:cNvPr>
          <p:cNvSpPr/>
          <p:nvPr/>
        </p:nvSpPr>
        <p:spPr>
          <a:xfrm>
            <a:off x="2860222" y="429994"/>
            <a:ext cx="6096000" cy="646331"/>
          </a:xfrm>
          <a:prstGeom prst="rect">
            <a:avLst/>
          </a:prstGeom>
        </p:spPr>
        <p:txBody>
          <a:bodyPr>
            <a:spAutoFit/>
          </a:bodyPr>
          <a:lstStyle/>
          <a:p>
            <a:pPr algn="ctr">
              <a:spcAft>
                <a:spcPts val="0"/>
              </a:spcAft>
            </a:pPr>
            <a:r>
              <a:rPr lang="cs-CZ" b="1" dirty="0">
                <a:solidFill>
                  <a:srgbClr val="0C64C0"/>
                </a:solidFill>
                <a:latin typeface="Calibri" panose="020F0502020204030204" pitchFamily="34" charset="0"/>
                <a:ea typeface="Calibri" panose="020F0502020204030204" pitchFamily="34" charset="0"/>
              </a:rPr>
              <a:t>Vysoká škola zdravotnická, o. p. s.</a:t>
            </a:r>
            <a:endParaRPr lang="cs-CZ" sz="1600" dirty="0">
              <a:latin typeface="Calibri" panose="020F0502020204030204" pitchFamily="34" charset="0"/>
              <a:ea typeface="Calibri" panose="020F0502020204030204" pitchFamily="34" charset="0"/>
            </a:endParaRPr>
          </a:p>
          <a:p>
            <a:pPr algn="ctr">
              <a:spcAft>
                <a:spcPts val="0"/>
              </a:spcAft>
            </a:pPr>
            <a:r>
              <a:rPr lang="cs-CZ" dirty="0">
                <a:solidFill>
                  <a:srgbClr val="000000"/>
                </a:solidFill>
                <a:latin typeface="Calibri" panose="020F0502020204030204" pitchFamily="34" charset="0"/>
                <a:ea typeface="Calibri" panose="020F0502020204030204" pitchFamily="34" charset="0"/>
              </a:rPr>
              <a:t>Duškova 7, 150 00 Praha 5</a:t>
            </a:r>
            <a:endParaRPr lang="cs-CZ" sz="1600"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1331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4838848-F272-49C1-8B97-A56ABD6A66E3}"/>
              </a:ext>
            </a:extLst>
          </p:cNvPr>
          <p:cNvSpPr>
            <a:spLocks noGrp="1"/>
          </p:cNvSpPr>
          <p:nvPr>
            <p:ph type="title"/>
          </p:nvPr>
        </p:nvSpPr>
        <p:spPr/>
        <p:txBody>
          <a:bodyPr/>
          <a:lstStyle/>
          <a:p>
            <a:r>
              <a:rPr lang="pl-PL" b="1" dirty="0">
                <a:solidFill>
                  <a:srgbClr val="0070C0"/>
                </a:solidFill>
              </a:rPr>
              <a:t>1.3 Historie rozvoje poznatků o potravinách</a:t>
            </a:r>
            <a:br>
              <a:rPr lang="pl-PL" b="1" dirty="0"/>
            </a:br>
            <a:endParaRPr lang="cs-CZ" dirty="0"/>
          </a:p>
        </p:txBody>
      </p:sp>
      <p:sp>
        <p:nvSpPr>
          <p:cNvPr id="5" name="Zástupný symbol pro obsah 4">
            <a:extLst>
              <a:ext uri="{FF2B5EF4-FFF2-40B4-BE49-F238E27FC236}">
                <a16:creationId xmlns:a16="http://schemas.microsoft.com/office/drawing/2014/main" id="{3D191BBE-8844-45F4-B9E1-6E5C931EA4CE}"/>
              </a:ext>
            </a:extLst>
          </p:cNvPr>
          <p:cNvSpPr>
            <a:spLocks noGrp="1"/>
          </p:cNvSpPr>
          <p:nvPr>
            <p:ph idx="1"/>
          </p:nvPr>
        </p:nvSpPr>
        <p:spPr>
          <a:xfrm>
            <a:off x="0" y="1825624"/>
            <a:ext cx="12349316" cy="5115949"/>
          </a:xfrm>
        </p:spPr>
        <p:txBody>
          <a:bodyPr>
            <a:normAutofit fontScale="92500"/>
          </a:bodyPr>
          <a:lstStyle/>
          <a:p>
            <a:pPr marL="0" indent="0">
              <a:buNone/>
            </a:pPr>
            <a:r>
              <a:rPr lang="cs-CZ" dirty="0">
                <a:solidFill>
                  <a:srgbClr val="0070C0"/>
                </a:solidFill>
              </a:rPr>
              <a:t>Uveďte jednu informaci, kterou jste již znali dříve</a:t>
            </a:r>
          </a:p>
          <a:p>
            <a:r>
              <a:rPr lang="cs-CZ" dirty="0">
                <a:solidFill>
                  <a:srgbClr val="0070C0"/>
                </a:solidFill>
              </a:rPr>
              <a:t>………………………………………………………………………………………………………………………………………………………………………………………………………………………………………………………………………………..…</a:t>
            </a:r>
          </a:p>
          <a:p>
            <a:endParaRPr lang="cs-CZ" dirty="0">
              <a:solidFill>
                <a:srgbClr val="0070C0"/>
              </a:solidFill>
            </a:endParaRPr>
          </a:p>
          <a:p>
            <a:pPr marL="0" indent="0">
              <a:buNone/>
            </a:pPr>
            <a:r>
              <a:rPr lang="cs-CZ" dirty="0">
                <a:solidFill>
                  <a:srgbClr val="0070C0"/>
                </a:solidFill>
              </a:rPr>
              <a:t>Uveďte jednu informaci, která pro Vás byla nová?</a:t>
            </a:r>
          </a:p>
          <a:p>
            <a:r>
              <a:rPr lang="cs-CZ" dirty="0">
                <a:solidFill>
                  <a:srgbClr val="0070C0"/>
                </a:solidFill>
              </a:rPr>
              <a:t>…………………………………………………………………………………………………………………….……….….……..</a:t>
            </a:r>
          </a:p>
          <a:p>
            <a:endParaRPr lang="cs-CZ" dirty="0">
              <a:solidFill>
                <a:srgbClr val="0070C0"/>
              </a:solidFill>
            </a:endParaRPr>
          </a:p>
          <a:p>
            <a:endParaRPr lang="cs-CZ" dirty="0">
              <a:solidFill>
                <a:srgbClr val="0070C0"/>
              </a:solidFill>
            </a:endParaRPr>
          </a:p>
          <a:p>
            <a:pPr marL="0" indent="0">
              <a:buNone/>
            </a:pPr>
            <a:r>
              <a:rPr lang="cs-CZ" dirty="0">
                <a:solidFill>
                  <a:srgbClr val="0070C0"/>
                </a:solidFill>
              </a:rPr>
              <a:t>Uveďte jednu informaci, která Vám připadá zajímavá? </a:t>
            </a:r>
          </a:p>
          <a:p>
            <a:r>
              <a:rPr lang="cs-CZ" dirty="0">
                <a:solidFill>
                  <a:srgbClr val="0070C0"/>
                </a:solidFill>
              </a:rPr>
              <a:t>……………………………………………………………………………………………………………….………………………..</a:t>
            </a:r>
          </a:p>
        </p:txBody>
      </p:sp>
    </p:spTree>
    <p:extLst>
      <p:ext uri="{BB962C8B-B14F-4D97-AF65-F5344CB8AC3E}">
        <p14:creationId xmlns:p14="http://schemas.microsoft.com/office/powerpoint/2010/main" val="981321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EF651A-D0E3-4EE9-AAD4-3263E02A9957}"/>
              </a:ext>
            </a:extLst>
          </p:cNvPr>
          <p:cNvSpPr>
            <a:spLocks noGrp="1"/>
          </p:cNvSpPr>
          <p:nvPr>
            <p:ph type="title"/>
          </p:nvPr>
        </p:nvSpPr>
        <p:spPr/>
        <p:txBody>
          <a:bodyPr/>
          <a:lstStyle/>
          <a:p>
            <a:r>
              <a:rPr lang="pl-PL" b="1" dirty="0"/>
              <a:t>1.3 Historie rozvoje poznatků o potravinách</a:t>
            </a:r>
            <a:br>
              <a:rPr lang="pl-PL" b="1" dirty="0"/>
            </a:br>
            <a:endParaRPr lang="cs-CZ" dirty="0"/>
          </a:p>
        </p:txBody>
      </p:sp>
      <p:sp>
        <p:nvSpPr>
          <p:cNvPr id="3" name="Zástupný symbol pro obsah 2">
            <a:extLst>
              <a:ext uri="{FF2B5EF4-FFF2-40B4-BE49-F238E27FC236}">
                <a16:creationId xmlns:a16="http://schemas.microsoft.com/office/drawing/2014/main" id="{9B6D78EF-CEB1-4F0E-84B4-2562A59C107E}"/>
              </a:ext>
            </a:extLst>
          </p:cNvPr>
          <p:cNvSpPr>
            <a:spLocks noGrp="1"/>
          </p:cNvSpPr>
          <p:nvPr>
            <p:ph idx="1"/>
          </p:nvPr>
        </p:nvSpPr>
        <p:spPr>
          <a:xfrm>
            <a:off x="0" y="1335314"/>
            <a:ext cx="12123964" cy="5522685"/>
          </a:xfrm>
        </p:spPr>
        <p:txBody>
          <a:bodyPr>
            <a:normAutofit fontScale="92500" lnSpcReduction="20000"/>
          </a:bodyPr>
          <a:lstStyle/>
          <a:p>
            <a:r>
              <a:rPr lang="cs-CZ" b="1" dirty="0"/>
              <a:t>Vývoj ve 20. století</a:t>
            </a:r>
            <a:endParaRPr lang="cs-CZ" dirty="0"/>
          </a:p>
          <a:p>
            <a:r>
              <a:rPr lang="cs-CZ" dirty="0"/>
              <a:t>1. pol. 20. stol.: hl. pozornost podvýživa a malnutrice s jasnými příznaky nedostatku živin. – </a:t>
            </a:r>
            <a:r>
              <a:rPr lang="cs-CZ" b="1" dirty="0">
                <a:solidFill>
                  <a:srgbClr val="0070C0"/>
                </a:solidFill>
              </a:rPr>
              <a:t>na které nemoci lidé nejvíce umírali ? Obecně a příklady.</a:t>
            </a:r>
          </a:p>
          <a:p>
            <a:r>
              <a:rPr lang="cs-CZ" dirty="0"/>
              <a:t>Tato situace vedla, v období první i druhé světové války vědce k výzkumu množství živin potřebného k udržení dobrého zdravotního stavu populace, který se stal podkladem pro výživové doporučené dávky. </a:t>
            </a:r>
          </a:p>
          <a:p>
            <a:r>
              <a:rPr lang="cs-CZ" dirty="0"/>
              <a:t>V 50. letech se problematika přesunula do rozvojových zemí, zatímco v Evropě a Severní Americe vedl pokrok zemědělství. </a:t>
            </a:r>
          </a:p>
          <a:p>
            <a:r>
              <a:rPr lang="cs-CZ" dirty="0"/>
              <a:t>Do poloviny 60. let panovalo, že zdravá strava má vysoký obsah bílkovin, tuků a málo vlákniny. </a:t>
            </a:r>
          </a:p>
          <a:p>
            <a:r>
              <a:rPr lang="cs-CZ" b="1" dirty="0"/>
              <a:t>Dennis </a:t>
            </a:r>
            <a:r>
              <a:rPr lang="cs-CZ" b="1" dirty="0" err="1"/>
              <a:t>Burkitt</a:t>
            </a:r>
            <a:r>
              <a:rPr lang="cs-CZ" b="1" dirty="0"/>
              <a:t> </a:t>
            </a:r>
            <a:r>
              <a:rPr lang="cs-CZ" dirty="0"/>
              <a:t>přispěl k jejímu objevu. V roce 1962 popsal, že díky požívání stravy, s vysokým obsahem vlákniny trpí Afričani na venkově mnohem nižším výskytem rakoviny tlustého střeva než Američané nebo Evropané. </a:t>
            </a:r>
          </a:p>
          <a:p>
            <a:r>
              <a:rPr lang="cs-CZ" dirty="0"/>
              <a:t>S rozvojem poznání souvislosti výživy a výskytem civilizačních onemocnění vzniká v poslední dekádě 20. století požadavek na potraviny, které by kromě živin podporovaly i zdraví populace a byly účinné v prevenci onemocnění.</a:t>
            </a:r>
          </a:p>
          <a:p>
            <a:endParaRPr lang="cs-CZ" dirty="0"/>
          </a:p>
        </p:txBody>
      </p:sp>
    </p:spTree>
    <p:extLst>
      <p:ext uri="{BB962C8B-B14F-4D97-AF65-F5344CB8AC3E}">
        <p14:creationId xmlns:p14="http://schemas.microsoft.com/office/powerpoint/2010/main" val="3274461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36BF295-DBF0-405D-A906-C1C85DCF0C89}"/>
              </a:ext>
            </a:extLst>
          </p:cNvPr>
          <p:cNvSpPr>
            <a:spLocks noGrp="1"/>
          </p:cNvSpPr>
          <p:nvPr>
            <p:ph type="title"/>
          </p:nvPr>
        </p:nvSpPr>
        <p:spPr/>
        <p:txBody>
          <a:bodyPr/>
          <a:lstStyle/>
          <a:p>
            <a:r>
              <a:rPr lang="pl-PL" b="1" dirty="0">
                <a:solidFill>
                  <a:srgbClr val="0070C0"/>
                </a:solidFill>
              </a:rPr>
              <a:t>1.3 Historie rozvoje poznatků o potravinách</a:t>
            </a:r>
            <a:br>
              <a:rPr lang="pl-PL" b="1" dirty="0"/>
            </a:br>
            <a:endParaRPr lang="cs-CZ" dirty="0"/>
          </a:p>
        </p:txBody>
      </p:sp>
      <p:sp>
        <p:nvSpPr>
          <p:cNvPr id="3" name="Zástupný symbol pro obsah 2">
            <a:extLst>
              <a:ext uri="{FF2B5EF4-FFF2-40B4-BE49-F238E27FC236}">
                <a16:creationId xmlns:a16="http://schemas.microsoft.com/office/drawing/2014/main" id="{180AA18A-B185-4FC8-866A-6A6A03C73B2A}"/>
              </a:ext>
            </a:extLst>
          </p:cNvPr>
          <p:cNvSpPr>
            <a:spLocks noGrp="1"/>
          </p:cNvSpPr>
          <p:nvPr>
            <p:ph idx="1"/>
          </p:nvPr>
        </p:nvSpPr>
        <p:spPr/>
        <p:txBody>
          <a:bodyPr/>
          <a:lstStyle/>
          <a:p>
            <a:r>
              <a:rPr lang="cs-CZ" dirty="0"/>
              <a:t>Uveďte jednu zajímavost z předchozí stránky</a:t>
            </a:r>
          </a:p>
        </p:txBody>
      </p:sp>
    </p:spTree>
    <p:extLst>
      <p:ext uri="{BB962C8B-B14F-4D97-AF65-F5344CB8AC3E}">
        <p14:creationId xmlns:p14="http://schemas.microsoft.com/office/powerpoint/2010/main" val="4496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AB4FCE-BD26-46B2-9E72-6FA2C7845441}"/>
              </a:ext>
            </a:extLst>
          </p:cNvPr>
          <p:cNvSpPr>
            <a:spLocks noGrp="1"/>
          </p:cNvSpPr>
          <p:nvPr>
            <p:ph type="title"/>
          </p:nvPr>
        </p:nvSpPr>
        <p:spPr>
          <a:xfrm>
            <a:off x="838200" y="217715"/>
            <a:ext cx="10515600" cy="1325563"/>
          </a:xfrm>
        </p:spPr>
        <p:txBody>
          <a:bodyPr>
            <a:normAutofit fontScale="90000"/>
          </a:bodyPr>
          <a:lstStyle/>
          <a:p>
            <a:r>
              <a:rPr lang="cs-CZ" b="1" dirty="0"/>
              <a:t>2 Energie a živiny      Základní složky potravin</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DFFB48B1-41E5-4CE1-92AC-2840BF3A27E1}"/>
              </a:ext>
            </a:extLst>
          </p:cNvPr>
          <p:cNvSpPr>
            <a:spLocks noGrp="1"/>
          </p:cNvSpPr>
          <p:nvPr>
            <p:ph idx="1"/>
          </p:nvPr>
        </p:nvSpPr>
        <p:spPr>
          <a:xfrm>
            <a:off x="0" y="693964"/>
            <a:ext cx="12192000" cy="6164036"/>
          </a:xfrm>
        </p:spPr>
        <p:txBody>
          <a:bodyPr>
            <a:normAutofit fontScale="32500" lnSpcReduction="20000"/>
          </a:bodyPr>
          <a:lstStyle/>
          <a:p>
            <a:r>
              <a:rPr lang="cs-CZ" sz="3400" b="1" dirty="0"/>
              <a:t>2.1 </a:t>
            </a:r>
            <a:r>
              <a:rPr lang="cs-CZ" sz="3400" dirty="0"/>
              <a:t>Základní složky stravy se označují jako živiny neboli nutrienty. Dělí se na </a:t>
            </a:r>
            <a:r>
              <a:rPr lang="cs-CZ" sz="3400" b="1" dirty="0" err="1"/>
              <a:t>makronutrienty</a:t>
            </a:r>
            <a:r>
              <a:rPr lang="cs-CZ" sz="3400" dirty="0"/>
              <a:t> a </a:t>
            </a:r>
            <a:r>
              <a:rPr lang="cs-CZ" sz="3400" b="1" dirty="0" err="1"/>
              <a:t>mikronutrienty</a:t>
            </a:r>
            <a:r>
              <a:rPr lang="cs-CZ" sz="3400" dirty="0"/>
              <a:t>. K nositelům energie patří </a:t>
            </a:r>
            <a:r>
              <a:rPr lang="cs-CZ" sz="3400" dirty="0" err="1"/>
              <a:t>makronutrienty</a:t>
            </a:r>
            <a:r>
              <a:rPr lang="cs-CZ" sz="3400" dirty="0"/>
              <a:t>. Řadí se k nim </a:t>
            </a:r>
            <a:r>
              <a:rPr lang="cs-CZ" sz="3400" b="1" dirty="0"/>
              <a:t>cukry</a:t>
            </a:r>
            <a:r>
              <a:rPr lang="cs-CZ" sz="3400" dirty="0"/>
              <a:t>, </a:t>
            </a:r>
            <a:r>
              <a:rPr lang="cs-CZ" sz="3400" b="1" dirty="0"/>
              <a:t>tuky</a:t>
            </a:r>
            <a:r>
              <a:rPr lang="cs-CZ" sz="3400" dirty="0"/>
              <a:t>, </a:t>
            </a:r>
            <a:r>
              <a:rPr lang="cs-CZ" sz="3400" b="1" dirty="0"/>
              <a:t>bílkoviny</a:t>
            </a:r>
            <a:r>
              <a:rPr lang="cs-CZ" sz="3400" dirty="0"/>
              <a:t> a</a:t>
            </a:r>
            <a:r>
              <a:rPr lang="cs-CZ" sz="3400" b="1" dirty="0"/>
              <a:t> alkohol</a:t>
            </a:r>
            <a:r>
              <a:rPr lang="cs-CZ" sz="3400" dirty="0"/>
              <a:t>. </a:t>
            </a:r>
            <a:r>
              <a:rPr lang="cs-CZ" sz="3400" dirty="0" err="1"/>
              <a:t>Mikronutrienty</a:t>
            </a:r>
            <a:r>
              <a:rPr lang="cs-CZ" sz="3400" dirty="0"/>
              <a:t> dělíme na </a:t>
            </a:r>
            <a:r>
              <a:rPr lang="cs-CZ" sz="3400" b="1" dirty="0"/>
              <a:t>vitaminy</a:t>
            </a:r>
            <a:r>
              <a:rPr lang="cs-CZ" sz="3400" dirty="0"/>
              <a:t> a </a:t>
            </a:r>
            <a:r>
              <a:rPr lang="cs-CZ" sz="3400" b="1" dirty="0"/>
              <a:t>minerální látky</a:t>
            </a:r>
            <a:r>
              <a:rPr lang="cs-CZ" sz="3400" dirty="0"/>
              <a:t>. Podle přijímaného množství se dále dělí na </a:t>
            </a:r>
            <a:r>
              <a:rPr lang="cs-CZ" sz="3400" b="1" dirty="0" err="1"/>
              <a:t>makroelementy</a:t>
            </a:r>
            <a:r>
              <a:rPr lang="cs-CZ" sz="3400" dirty="0"/>
              <a:t> (vyšší dávky než 100 mg/den), </a:t>
            </a:r>
            <a:r>
              <a:rPr lang="cs-CZ" sz="3400" b="1" dirty="0"/>
              <a:t>mikroelementy</a:t>
            </a:r>
            <a:r>
              <a:rPr lang="cs-CZ" sz="3400" dirty="0"/>
              <a:t> (denní dávky do 100 mg) a </a:t>
            </a:r>
            <a:r>
              <a:rPr lang="cs-CZ" sz="3400" b="1" dirty="0"/>
              <a:t>stopové prvky</a:t>
            </a:r>
            <a:r>
              <a:rPr lang="cs-CZ" sz="3400" dirty="0"/>
              <a:t> (mikrogramové denní dávky).</a:t>
            </a:r>
          </a:p>
          <a:p>
            <a:endParaRPr lang="cs-CZ" sz="3400" dirty="0"/>
          </a:p>
          <a:p>
            <a:r>
              <a:rPr lang="cs-CZ" sz="3400" b="1" dirty="0"/>
              <a:t>Cukry (sacharidy)</a:t>
            </a:r>
            <a:endParaRPr lang="cs-CZ" sz="3400" dirty="0"/>
          </a:p>
          <a:p>
            <a:r>
              <a:rPr lang="cs-CZ" sz="3400" dirty="0"/>
              <a:t>Cukry jsou podstatnou součástí potravy. Dělí se podle počtu cukerných jednotek vázaných v molekule se sacharidy na monosacharidy, oligosacharidy, polysacharidy a složené komplexní sacharidy, které obsahují i jiné sloučeniny například lipidy, peptidy, proteiny. Podle počtu atomů uhlíků rozeznáváme triózy, tetrózy, pentózy, hexózy aj. Cukry vznikají v přírodě fotosyntézou. Jejich zdrojem v potravě jsou, kromě mléka, i potraviny rostlinného původu. Jsou celosvětově dostupné a cenově přínosné. </a:t>
            </a:r>
          </a:p>
          <a:p>
            <a:endParaRPr lang="cs-CZ" sz="3400" dirty="0"/>
          </a:p>
          <a:p>
            <a:r>
              <a:rPr lang="cs-CZ" sz="3400" b="1" dirty="0"/>
              <a:t>1. Monosacharidy – </a:t>
            </a:r>
            <a:r>
              <a:rPr lang="cs-CZ" sz="3400" dirty="0"/>
              <a:t>obsahují pouze jednu cukernou jednotku. Mezi hlavní zástupce patří </a:t>
            </a:r>
            <a:r>
              <a:rPr lang="cs-CZ" sz="3400" b="1" dirty="0"/>
              <a:t>glukóza</a:t>
            </a:r>
            <a:r>
              <a:rPr lang="cs-CZ" sz="3400" dirty="0"/>
              <a:t> a </a:t>
            </a:r>
            <a:r>
              <a:rPr lang="cs-CZ" sz="3400" b="1" dirty="0"/>
              <a:t>fruktóza</a:t>
            </a:r>
            <a:r>
              <a:rPr lang="cs-CZ" sz="3400" dirty="0"/>
              <a:t>, které se nejčastěji vyskytují ve většině potravin. Oba cukry jsou zastoupeny v ovoci, kde jejich obsah značně kolísá v závislosti na druhu ovoce, stupni zralosti, podmínkách skladování a zpracování. Dále jsou obsaženy v medu, víně, zelenině, luštěninách a vaječném bílku. V potravinách se taktéž vyskytují v malém množství, další monosacharidy jako je </a:t>
            </a:r>
            <a:r>
              <a:rPr lang="cs-CZ" sz="3400" b="1" dirty="0"/>
              <a:t>galaktóza, manóza, ribóza, xylóza </a:t>
            </a:r>
            <a:r>
              <a:rPr lang="cs-CZ" sz="3400" dirty="0"/>
              <a:t>a</a:t>
            </a:r>
            <a:r>
              <a:rPr lang="cs-CZ" sz="3400" b="1" dirty="0"/>
              <a:t> arabinóza.</a:t>
            </a:r>
            <a:endParaRPr lang="cs-CZ" sz="3400" dirty="0"/>
          </a:p>
          <a:p>
            <a:endParaRPr lang="cs-CZ" sz="3400" dirty="0"/>
          </a:p>
          <a:p>
            <a:r>
              <a:rPr lang="cs-CZ" sz="3400" b="1" dirty="0"/>
              <a:t>Glukóza </a:t>
            </a:r>
            <a:r>
              <a:rPr lang="cs-CZ" sz="3400" dirty="0"/>
              <a:t>je základním energetickým substrátem metabolismu každé buňky lidského organizmu. Její aerobní oxidací vzniká v konečné fázi oxid uhličitý, energie a voda. Glukóza je nepostradatelná pro některé tkáně, které nejsou schopny normální oxidace v mitochondriích. Jedná se především o buňky dřeně ledvin, červené a bílé krvinky. Pro centrální nervový systém představuje glukóza výhradní zdroj energie zastupitelný pouze ketolátkami v případě hladovění. Neglukózové monosacharidy, jako je fruktóza či galaktóza, jsou metabolizovány v játrech, kde často slouží jako substrát pro glukózu. </a:t>
            </a:r>
          </a:p>
          <a:p>
            <a:endParaRPr lang="cs-CZ" sz="3400" dirty="0"/>
          </a:p>
          <a:p>
            <a:r>
              <a:rPr lang="cs-CZ" sz="3400" b="1" dirty="0"/>
              <a:t>2. Oligosacharidy </a:t>
            </a:r>
            <a:r>
              <a:rPr lang="cs-CZ" sz="3400" dirty="0"/>
              <a:t>– jsou cukry složené z 2–10 cukerných jednotek</a:t>
            </a:r>
            <a:r>
              <a:rPr lang="cs-CZ" sz="3400" b="1" dirty="0"/>
              <a:t>. </a:t>
            </a:r>
            <a:r>
              <a:rPr lang="cs-CZ" sz="3400" dirty="0"/>
              <a:t>Většinou mají sladkou chuť a rozpouští se ve vodě. Dělíme je na </a:t>
            </a:r>
            <a:r>
              <a:rPr lang="cs-CZ" sz="3400" b="1" dirty="0"/>
              <a:t>disacharidy</a:t>
            </a:r>
            <a:r>
              <a:rPr lang="cs-CZ" sz="3400" dirty="0"/>
              <a:t> a </a:t>
            </a:r>
            <a:r>
              <a:rPr lang="cs-CZ" sz="3400" b="1" dirty="0"/>
              <a:t>trisacharidy</a:t>
            </a:r>
            <a:r>
              <a:rPr lang="cs-CZ" sz="3400" dirty="0"/>
              <a:t>. Významné jsou zejména disacharidy, které obsahují 2 cukerné jednotky. Řadí se k nim sacharóza, laktóza, maltóza.</a:t>
            </a:r>
            <a:r>
              <a:rPr lang="cs-CZ" sz="3400" b="1" dirty="0"/>
              <a:t> Sacharóza</a:t>
            </a:r>
            <a:r>
              <a:rPr lang="cs-CZ" sz="3400" dirty="0"/>
              <a:t> (řepný cukr) – vyskytuje se v cukrové řepě, třtině, ovoci a zelenině. </a:t>
            </a:r>
            <a:r>
              <a:rPr lang="cs-CZ" sz="3400" b="1" dirty="0"/>
              <a:t>Laktóza </a:t>
            </a:r>
            <a:r>
              <a:rPr lang="cs-CZ" sz="3400" dirty="0"/>
              <a:t>(mléčný cukr) – obsažen v mléce savců. Získává se ze syrovátky, je méně sladká a rozpustná ve vodě. </a:t>
            </a:r>
            <a:r>
              <a:rPr lang="cs-CZ" sz="3400" b="1" dirty="0"/>
              <a:t>Maltóza (sladový cukr) </a:t>
            </a:r>
            <a:r>
              <a:rPr lang="cs-CZ" sz="3400" dirty="0"/>
              <a:t>- vzniká štěpením škrobu v obilovinách, v přírodě se volně nevyskytuje. Trisacharidy</a:t>
            </a:r>
            <a:r>
              <a:rPr lang="cs-CZ" sz="3400" b="1" dirty="0"/>
              <a:t> </a:t>
            </a:r>
            <a:r>
              <a:rPr lang="cs-CZ" sz="3400" dirty="0"/>
              <a:t>obsahují 3-10 cukerných jednotek. Řadíme k nim </a:t>
            </a:r>
            <a:r>
              <a:rPr lang="cs-CZ" sz="3400" b="1" dirty="0"/>
              <a:t>rafinózu </a:t>
            </a:r>
            <a:r>
              <a:rPr lang="cs-CZ" sz="3400" dirty="0"/>
              <a:t>a  </a:t>
            </a:r>
            <a:r>
              <a:rPr lang="cs-CZ" sz="3400" b="1" dirty="0" err="1"/>
              <a:t>stachyózu</a:t>
            </a:r>
            <a:r>
              <a:rPr lang="cs-CZ" sz="3400" dirty="0"/>
              <a:t>.</a:t>
            </a:r>
          </a:p>
          <a:p>
            <a:endParaRPr lang="cs-CZ" sz="3400" dirty="0"/>
          </a:p>
          <a:p>
            <a:r>
              <a:rPr lang="cs-CZ" sz="3400" b="1" dirty="0"/>
              <a:t>3. Polysacharidy – </a:t>
            </a:r>
            <a:r>
              <a:rPr lang="cs-CZ" sz="3400" dirty="0"/>
              <a:t>obsahují více než 10 cukerných jednotek. Z výživového hlediska se dělí na </a:t>
            </a:r>
            <a:r>
              <a:rPr lang="cs-CZ" sz="3400" b="1" dirty="0"/>
              <a:t>využitelné </a:t>
            </a:r>
            <a:r>
              <a:rPr lang="cs-CZ" sz="3400" dirty="0"/>
              <a:t>(stravitelné) a </a:t>
            </a:r>
            <a:r>
              <a:rPr lang="cs-CZ" sz="3400" b="1" dirty="0"/>
              <a:t>nevyužitelné </a:t>
            </a:r>
            <a:r>
              <a:rPr lang="cs-CZ" sz="3400" dirty="0"/>
              <a:t>(nestravitelné), které se označují jako potravinová </a:t>
            </a:r>
            <a:r>
              <a:rPr lang="cs-CZ" sz="3400" b="1" dirty="0"/>
              <a:t>vláknina</a:t>
            </a:r>
            <a:r>
              <a:rPr lang="cs-CZ" sz="3400" dirty="0"/>
              <a:t> (celulóza, hemicelulóza, pektiny a </a:t>
            </a:r>
            <a:r>
              <a:rPr lang="cs-CZ" sz="3400" dirty="0" err="1"/>
              <a:t>lygnin</a:t>
            </a:r>
            <a:r>
              <a:rPr lang="cs-CZ" sz="3400" dirty="0"/>
              <a:t>). Mezi </a:t>
            </a:r>
            <a:r>
              <a:rPr lang="cs-CZ" sz="3400" b="1" dirty="0"/>
              <a:t>stravitelné</a:t>
            </a:r>
            <a:r>
              <a:rPr lang="cs-CZ" sz="3400" dirty="0"/>
              <a:t> patří většina polysacharidů škrobové povahy, které jsou při trávení v lidském organizmu štěpeny na oligosacharidy a monosacharidy. Jsou využívány jako zdroj energie. Řadíme k nim škrob a glykogen. </a:t>
            </a:r>
            <a:r>
              <a:rPr lang="cs-CZ" sz="3400" b="1" dirty="0"/>
              <a:t>Škrob </a:t>
            </a:r>
            <a:r>
              <a:rPr lang="cs-CZ" sz="3400" dirty="0"/>
              <a:t>se skládá z velkého počtu molekul a glukózy. Je hlavním polysacharidem rostlinných potravin. Vyskytuje se v bramborách, obilovinách i luštěninách. </a:t>
            </a:r>
            <a:r>
              <a:rPr lang="cs-CZ" sz="3400" b="1" dirty="0"/>
              <a:t>Glykogen </a:t>
            </a:r>
            <a:r>
              <a:rPr lang="cs-CZ" sz="3400" dirty="0"/>
              <a:t>je živočišný škrob, který se ve větším množství vyskytuje v játrech i svalech. Ve vodě není rozpustný. </a:t>
            </a:r>
            <a:r>
              <a:rPr lang="cs-CZ" sz="3400" b="1" dirty="0"/>
              <a:t>Vlákninu</a:t>
            </a:r>
            <a:r>
              <a:rPr lang="cs-CZ" sz="3400" dirty="0"/>
              <a:t> dělíme podle účinku na rozpustnou a nerozpustnou. </a:t>
            </a:r>
            <a:r>
              <a:rPr lang="cs-CZ" sz="3400" b="1" dirty="0"/>
              <a:t>Rozpustná vláknina </a:t>
            </a:r>
            <a:r>
              <a:rPr lang="cs-CZ" sz="3400" dirty="0"/>
              <a:t>je obsažena v luštěninách, obilovinách a ovoci.</a:t>
            </a:r>
            <a:r>
              <a:rPr lang="cs-CZ" sz="3400" b="1" dirty="0"/>
              <a:t> </a:t>
            </a:r>
            <a:r>
              <a:rPr lang="cs-CZ" sz="3400" dirty="0"/>
              <a:t>Zpomaluje rychlost pasáže gastrointestinálním traktem. V tenkém střevě omezuje absorpci některých živin a zpomaluje rychlost vstřebávání glukózy, čímž se snižuje vzestup glykémie. Má rovněž </a:t>
            </a:r>
            <a:r>
              <a:rPr lang="cs-CZ" sz="3400" dirty="0" err="1"/>
              <a:t>hypocholesterolemický</a:t>
            </a:r>
            <a:r>
              <a:rPr lang="cs-CZ" sz="3400" dirty="0"/>
              <a:t> účinek. </a:t>
            </a:r>
            <a:r>
              <a:rPr lang="cs-CZ" sz="3400" b="1" dirty="0"/>
              <a:t>Nerozpustná vláknina </a:t>
            </a:r>
            <a:r>
              <a:rPr lang="cs-CZ" sz="3400" dirty="0"/>
              <a:t>zvyšuje objem stolice, tím zřeďuje koncentraci toxických látek a zkracuje vyprazdňování stolice tlustým střevem. Omezuje kontakt a vstřebávání toxických látek s buňkami tlustého střeva. Do jisté míry má i hrubou mechanickou čistící funkci ve střevě. Zdrojem je ovoce a zelenina. Denní dávka vlákniny představuje </a:t>
            </a:r>
            <a:r>
              <a:rPr lang="cs-CZ" sz="3400" b="1" dirty="0"/>
              <a:t>30 g</a:t>
            </a:r>
            <a:r>
              <a:rPr lang="cs-CZ" sz="3400" dirty="0"/>
              <a:t>. </a:t>
            </a:r>
            <a:r>
              <a:rPr lang="cs-CZ" sz="3400" b="1" dirty="0"/>
              <a:t>Celulóza </a:t>
            </a:r>
            <a:r>
              <a:rPr lang="cs-CZ" sz="3400" dirty="0"/>
              <a:t>je nejrozšířenější organická molekula v přírodě a má v rostlinných buňkách strukturální funkci. Je značně rezistentní i vůči mikrobiální hydrolýze. </a:t>
            </a:r>
            <a:r>
              <a:rPr lang="cs-CZ" sz="3400" b="1" dirty="0"/>
              <a:t>Hemicelulózy</a:t>
            </a:r>
            <a:r>
              <a:rPr lang="cs-CZ" sz="3400" dirty="0"/>
              <a:t> jsou rezistentní méně. </a:t>
            </a:r>
            <a:r>
              <a:rPr lang="cs-CZ" sz="3400" b="1" dirty="0"/>
              <a:t>Pektin</a:t>
            </a:r>
            <a:r>
              <a:rPr lang="cs-CZ" sz="3400" dirty="0"/>
              <a:t> je převládajícím polysacharidem v ovoci. </a:t>
            </a:r>
            <a:r>
              <a:rPr lang="cs-CZ" sz="3400" b="1" dirty="0"/>
              <a:t>Inulin</a:t>
            </a:r>
            <a:r>
              <a:rPr lang="cs-CZ" sz="3400" dirty="0"/>
              <a:t> se nejčastěji vyskytuje v česneku, cibuli, černém kořenu, pampelišce. </a:t>
            </a:r>
            <a:r>
              <a:rPr lang="cs-CZ" sz="3400" b="1" dirty="0"/>
              <a:t>Lignin</a:t>
            </a:r>
            <a:r>
              <a:rPr lang="cs-CZ" sz="3400" dirty="0"/>
              <a:t>, jako nesacharidová dřevnatá komponenta vlákniny, se nachází v otrubách, semenech ovoce a lidským organizmem prochází intaktní. </a:t>
            </a:r>
          </a:p>
          <a:p>
            <a:endParaRPr lang="cs-CZ" sz="3400" dirty="0"/>
          </a:p>
          <a:p>
            <a:r>
              <a:rPr lang="cs-CZ" sz="3400" dirty="0"/>
              <a:t>Nejméně vydatnými zdroji cukrů jsou potraviny rostlinného původu a jejich výrobky (ovoce, zelenina, brambory, obiloviny, luštěniny, med, cukr, pečivo apod.). Asi 75 % příjmu energie, zajišťované cukry, poskytují stravitelné polysacharidy a zbývajících 25 % monosacharidy s oligosacharidy. </a:t>
            </a:r>
          </a:p>
          <a:p>
            <a:endParaRPr lang="cs-CZ" dirty="0"/>
          </a:p>
          <a:p>
            <a:endParaRPr lang="cs-CZ" dirty="0"/>
          </a:p>
        </p:txBody>
      </p:sp>
    </p:spTree>
    <p:extLst>
      <p:ext uri="{BB962C8B-B14F-4D97-AF65-F5344CB8AC3E}">
        <p14:creationId xmlns:p14="http://schemas.microsoft.com/office/powerpoint/2010/main" val="75465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78346C81-DA0A-4117-9D8E-DC09943A683C}"/>
              </a:ext>
            </a:extLst>
          </p:cNvPr>
          <p:cNvSpPr>
            <a:spLocks noGrp="1"/>
          </p:cNvSpPr>
          <p:nvPr>
            <p:ph type="title"/>
          </p:nvPr>
        </p:nvSpPr>
        <p:spPr>
          <a:xfrm>
            <a:off x="838200" y="88486"/>
            <a:ext cx="10515600" cy="1325563"/>
          </a:xfrm>
        </p:spPr>
        <p:txBody>
          <a:bodyPr/>
          <a:lstStyle/>
          <a:p>
            <a:r>
              <a:rPr lang="cs-CZ" b="1" dirty="0"/>
              <a:t>Glykemický index potravin</a:t>
            </a:r>
            <a:br>
              <a:rPr lang="cs-CZ" dirty="0"/>
            </a:br>
            <a:endParaRPr lang="cs-CZ" dirty="0"/>
          </a:p>
        </p:txBody>
      </p:sp>
      <p:sp>
        <p:nvSpPr>
          <p:cNvPr id="3" name="Zástupný symbol pro obsah 2">
            <a:extLst>
              <a:ext uri="{FF2B5EF4-FFF2-40B4-BE49-F238E27FC236}">
                <a16:creationId xmlns:a16="http://schemas.microsoft.com/office/drawing/2014/main" id="{2E335EE7-A626-4BE8-9A78-8B6F54DB8453}"/>
              </a:ext>
            </a:extLst>
          </p:cNvPr>
          <p:cNvSpPr>
            <a:spLocks noGrp="1"/>
          </p:cNvSpPr>
          <p:nvPr>
            <p:ph sz="half" idx="1"/>
          </p:nvPr>
        </p:nvSpPr>
        <p:spPr>
          <a:xfrm>
            <a:off x="78657" y="751268"/>
            <a:ext cx="7112717" cy="6003477"/>
          </a:xfrm>
        </p:spPr>
        <p:txBody>
          <a:bodyPr>
            <a:normAutofit fontScale="40000" lnSpcReduction="20000"/>
          </a:bodyPr>
          <a:lstStyle/>
          <a:p>
            <a:r>
              <a:rPr lang="cs-CZ" sz="3500" dirty="0"/>
              <a:t>1997 schválila WHO glykemický index jako metodu kategorizace sacharidů podle jejich metabolického vlivu. </a:t>
            </a:r>
          </a:p>
          <a:p>
            <a:r>
              <a:rPr lang="cs-CZ" sz="3500" dirty="0"/>
              <a:t>GI udává, </a:t>
            </a:r>
            <a:r>
              <a:rPr lang="cs-CZ" sz="3500" b="1" dirty="0"/>
              <a:t>do jaké míry je sacharidová potravina schopna zvýšit hladinu cukru v krvi</a:t>
            </a:r>
            <a:r>
              <a:rPr lang="cs-CZ" sz="3500" dirty="0"/>
              <a:t>. </a:t>
            </a:r>
          </a:p>
          <a:p>
            <a:r>
              <a:rPr lang="cs-CZ" sz="3500" dirty="0"/>
              <a:t>Zvýšení hladiny cukru v krvi provokuje slinivku břišní k vyplavení hormonu inzulinu.</a:t>
            </a:r>
          </a:p>
          <a:p>
            <a:r>
              <a:rPr lang="cs-CZ" sz="3500" dirty="0"/>
              <a:t>Čím více hladina cukru po jídle stoupne, tím více inzulinu je zapotřebí. </a:t>
            </a:r>
          </a:p>
          <a:p>
            <a:r>
              <a:rPr lang="cs-CZ" sz="3500" dirty="0"/>
              <a:t>Dochází tak ke střídání velmi vysoké a velmi nízké glykemie, což je pro organizmus velký nápor. </a:t>
            </a:r>
          </a:p>
          <a:p>
            <a:r>
              <a:rPr lang="cs-CZ" sz="3500" dirty="0"/>
              <a:t>Chronická konzumace potravin s vysokým GI zvyšuje pravděpodobnost KVO,DM II. typu a některých typů rakoviny. </a:t>
            </a:r>
          </a:p>
          <a:p>
            <a:r>
              <a:rPr lang="cs-CZ" sz="3500" dirty="0"/>
              <a:t>Kromě toho vede k obezitě, protože inzulin je </a:t>
            </a:r>
            <a:r>
              <a:rPr lang="cs-CZ" sz="3500" b="1" dirty="0"/>
              <a:t>„</a:t>
            </a:r>
            <a:r>
              <a:rPr lang="cs-CZ" sz="3500" b="1" dirty="0" err="1"/>
              <a:t>tukotvorný</a:t>
            </a:r>
            <a:r>
              <a:rPr lang="cs-CZ" sz="3500" b="1" dirty="0"/>
              <a:t>“</a:t>
            </a:r>
            <a:r>
              <a:rPr lang="cs-CZ" sz="3500" dirty="0"/>
              <a:t> hormon. </a:t>
            </a:r>
          </a:p>
          <a:p>
            <a:r>
              <a:rPr lang="cs-CZ" sz="3500" dirty="0"/>
              <a:t>Prudké zvýšení hladiny cukru v krvi po jídle vede k poklesu HDL cholesterolu, zvýšení hladiny TAG v krvi, stoupá tendence k tvorbě krevních sraženin. </a:t>
            </a:r>
          </a:p>
          <a:p>
            <a:r>
              <a:rPr lang="cs-CZ" sz="3500" dirty="0"/>
              <a:t>Negativní dopad mají potraviny s vysokým glykemickým indexem i na psychiku citlivějších lidí. </a:t>
            </a:r>
          </a:p>
          <a:p>
            <a:r>
              <a:rPr lang="cs-CZ" sz="3500" dirty="0"/>
              <a:t>Nadměrný pokles hladiny cukru v krvi u nich způsobuje hypoglykemii, která je doprovázena nepříjemnými pocity podrážděnosti, nervozity či hladu a vede k další konzumaci většinou sladkého, které člověka sice těchto pocitů zbaví, ale opět rozvrátí hladinu cukru v krvi. </a:t>
            </a:r>
          </a:p>
          <a:p>
            <a:r>
              <a:rPr lang="cs-CZ" sz="3500" dirty="0"/>
              <a:t>Glykemický index nelze vypočítat z množství živin, je nutno se spolehnout na experimenty. </a:t>
            </a:r>
          </a:p>
          <a:p>
            <a:r>
              <a:rPr lang="cs-CZ" sz="3500" dirty="0"/>
              <a:t>Testovaným osobám je odebrána nejprve glykemie nalačno a pak se podává testovaná potravina. Ta musí obsahovat 50 g sacharidů. Poté se každých 15 minut v první hodině a 30 minut ve druhé hodině sledují hladiny cukru v krvi. Zjištěné hodnoty se zadají do grafu a porovnají s referenční potravinou (používá se bílý chléb nebo glukóza). </a:t>
            </a:r>
          </a:p>
          <a:p>
            <a:r>
              <a:rPr lang="cs-CZ" sz="3500" dirty="0"/>
              <a:t>Čím více vlákniny potravina obsahuje, tím nižší je její GI. Čím déle se vaří rýže nebo těstoviny, tím více –hůře- index stoupá. </a:t>
            </a:r>
          </a:p>
          <a:p>
            <a:r>
              <a:rPr lang="cs-CZ" sz="3500" dirty="0"/>
              <a:t>Nejnižší hodnoty GI má zelenina. </a:t>
            </a:r>
          </a:p>
          <a:p>
            <a:r>
              <a:rPr lang="cs-CZ" sz="3500" dirty="0"/>
              <a:t>Pokud se ke každému jídlu přidá zelenina, index pokrmu se sníží.</a:t>
            </a:r>
          </a:p>
          <a:p>
            <a:endParaRPr lang="cs-CZ" sz="3500" dirty="0"/>
          </a:p>
          <a:p>
            <a:endParaRPr lang="cs-CZ" dirty="0"/>
          </a:p>
        </p:txBody>
      </p:sp>
      <p:pic>
        <p:nvPicPr>
          <p:cNvPr id="7" name="Zástupný symbol pro obsah 6">
            <a:extLst>
              <a:ext uri="{FF2B5EF4-FFF2-40B4-BE49-F238E27FC236}">
                <a16:creationId xmlns:a16="http://schemas.microsoft.com/office/drawing/2014/main" id="{AF301859-EB78-4B16-AA8F-0F2505226B7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20883" y="103255"/>
            <a:ext cx="4162425" cy="3609975"/>
          </a:xfrm>
        </p:spPr>
      </p:pic>
      <p:pic>
        <p:nvPicPr>
          <p:cNvPr id="13" name="Obrázek 12">
            <a:extLst>
              <a:ext uri="{FF2B5EF4-FFF2-40B4-BE49-F238E27FC236}">
                <a16:creationId xmlns:a16="http://schemas.microsoft.com/office/drawing/2014/main" id="{C8792C57-EE9A-4643-80FA-9B16CA1016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2968" y="3944302"/>
            <a:ext cx="4162425" cy="2913698"/>
          </a:xfrm>
          <a:prstGeom prst="rect">
            <a:avLst/>
          </a:prstGeom>
        </p:spPr>
      </p:pic>
    </p:spTree>
    <p:extLst>
      <p:ext uri="{BB962C8B-B14F-4D97-AF65-F5344CB8AC3E}">
        <p14:creationId xmlns:p14="http://schemas.microsoft.com/office/powerpoint/2010/main" val="3785787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3998ED6-BD1B-458B-91EE-E574AA271FF2}"/>
              </a:ext>
            </a:extLst>
          </p:cNvPr>
          <p:cNvSpPr>
            <a:spLocks noGrp="1"/>
          </p:cNvSpPr>
          <p:nvPr>
            <p:ph type="title"/>
          </p:nvPr>
        </p:nvSpPr>
        <p:spPr>
          <a:xfrm>
            <a:off x="88490" y="365125"/>
            <a:ext cx="12024852" cy="1325563"/>
          </a:xfrm>
        </p:spPr>
        <p:txBody>
          <a:bodyPr/>
          <a:lstStyle/>
          <a:p>
            <a:r>
              <a:rPr lang="cs-CZ" dirty="0">
                <a:solidFill>
                  <a:srgbClr val="0070C0"/>
                </a:solidFill>
              </a:rPr>
              <a:t>Navrhněte jídelníček na 1 den, aby měl nízký GI</a:t>
            </a:r>
          </a:p>
        </p:txBody>
      </p:sp>
      <p:sp>
        <p:nvSpPr>
          <p:cNvPr id="6" name="Zástupný symbol pro obsah 5">
            <a:extLst>
              <a:ext uri="{FF2B5EF4-FFF2-40B4-BE49-F238E27FC236}">
                <a16:creationId xmlns:a16="http://schemas.microsoft.com/office/drawing/2014/main" id="{A2DF4589-0F48-43E3-8C0A-25261FF88EE8}"/>
              </a:ext>
            </a:extLst>
          </p:cNvPr>
          <p:cNvSpPr>
            <a:spLocks noGrp="1"/>
          </p:cNvSpPr>
          <p:nvPr>
            <p:ph idx="1"/>
          </p:nvPr>
        </p:nvSpPr>
        <p:spPr>
          <a:xfrm>
            <a:off x="186813" y="1825624"/>
            <a:ext cx="11166987" cy="4879975"/>
          </a:xfrm>
        </p:spPr>
        <p:txBody>
          <a:bodyPr/>
          <a:lstStyle/>
          <a:p>
            <a:r>
              <a:rPr lang="cs-CZ" dirty="0">
                <a:solidFill>
                  <a:srgbClr val="0070C0"/>
                </a:solidFill>
              </a:rPr>
              <a:t>Snídaně</a:t>
            </a:r>
          </a:p>
          <a:p>
            <a:endParaRPr lang="cs-CZ" dirty="0">
              <a:solidFill>
                <a:srgbClr val="0070C0"/>
              </a:solidFill>
            </a:endParaRPr>
          </a:p>
          <a:p>
            <a:pPr marL="0" indent="0">
              <a:buNone/>
            </a:pPr>
            <a:endParaRPr lang="cs-CZ" dirty="0">
              <a:solidFill>
                <a:srgbClr val="0070C0"/>
              </a:solidFill>
            </a:endParaRPr>
          </a:p>
          <a:p>
            <a:r>
              <a:rPr lang="cs-CZ" dirty="0">
                <a:solidFill>
                  <a:srgbClr val="0070C0"/>
                </a:solidFill>
              </a:rPr>
              <a:t>Oběd</a:t>
            </a:r>
          </a:p>
          <a:p>
            <a:endParaRPr lang="cs-CZ" dirty="0">
              <a:solidFill>
                <a:srgbClr val="0070C0"/>
              </a:solidFill>
            </a:endParaRPr>
          </a:p>
          <a:p>
            <a:pPr marL="0" indent="0">
              <a:buNone/>
            </a:pPr>
            <a:endParaRPr lang="cs-CZ" dirty="0">
              <a:solidFill>
                <a:srgbClr val="0070C0"/>
              </a:solidFill>
            </a:endParaRPr>
          </a:p>
          <a:p>
            <a:r>
              <a:rPr lang="cs-CZ" dirty="0">
                <a:solidFill>
                  <a:srgbClr val="0070C0"/>
                </a:solidFill>
              </a:rPr>
              <a:t>Večeře</a:t>
            </a:r>
          </a:p>
          <a:p>
            <a:pPr marL="0" indent="0">
              <a:buNone/>
            </a:pPr>
            <a:endParaRPr lang="cs-CZ" dirty="0"/>
          </a:p>
        </p:txBody>
      </p:sp>
    </p:spTree>
    <p:extLst>
      <p:ext uri="{BB962C8B-B14F-4D97-AF65-F5344CB8AC3E}">
        <p14:creationId xmlns:p14="http://schemas.microsoft.com/office/powerpoint/2010/main" val="2547731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C5DAD8-7A97-4E92-A30F-1795A2184464}"/>
              </a:ext>
            </a:extLst>
          </p:cNvPr>
          <p:cNvSpPr>
            <a:spLocks noGrp="1"/>
          </p:cNvSpPr>
          <p:nvPr>
            <p:ph type="title"/>
          </p:nvPr>
        </p:nvSpPr>
        <p:spPr>
          <a:xfrm>
            <a:off x="176981" y="365125"/>
            <a:ext cx="11838038" cy="1325563"/>
          </a:xfrm>
        </p:spPr>
        <p:txBody>
          <a:bodyPr>
            <a:normAutofit fontScale="90000"/>
          </a:bodyPr>
          <a:lstStyle/>
          <a:p>
            <a:r>
              <a:rPr lang="cs-CZ" dirty="0"/>
              <a:t>U koho by měl být glykemický index sledován nejvíce ?</a:t>
            </a:r>
            <a:br>
              <a:rPr lang="cs-CZ" dirty="0"/>
            </a:br>
            <a:endParaRPr lang="cs-CZ" dirty="0"/>
          </a:p>
        </p:txBody>
      </p:sp>
      <p:sp>
        <p:nvSpPr>
          <p:cNvPr id="3" name="Zástupný symbol pro obsah 2">
            <a:extLst>
              <a:ext uri="{FF2B5EF4-FFF2-40B4-BE49-F238E27FC236}">
                <a16:creationId xmlns:a16="http://schemas.microsoft.com/office/drawing/2014/main" id="{D0F776F8-07C6-44A4-9C42-B6678FC7D345}"/>
              </a:ext>
            </a:extLst>
          </p:cNvPr>
          <p:cNvSpPr>
            <a:spLocks noGrp="1"/>
          </p:cNvSpPr>
          <p:nvPr>
            <p:ph idx="1"/>
          </p:nvPr>
        </p:nvSpPr>
        <p:spPr>
          <a:xfrm>
            <a:off x="106136" y="1825625"/>
            <a:ext cx="12085864" cy="4779282"/>
          </a:xfrm>
        </p:spPr>
        <p:txBody>
          <a:bodyPr>
            <a:normAutofit/>
          </a:bodyPr>
          <a:lstStyle/>
          <a:p>
            <a:r>
              <a:rPr lang="cs-CZ" dirty="0"/>
              <a:t>Každému zdravému člověku prospěje strava s nižším GI</a:t>
            </a:r>
          </a:p>
          <a:p>
            <a:r>
              <a:rPr lang="cs-CZ" dirty="0"/>
              <a:t>Obézním usnadní a zefektivní redukční režim. </a:t>
            </a:r>
          </a:p>
          <a:p>
            <a:r>
              <a:rPr lang="cs-CZ" dirty="0"/>
              <a:t>Diabetikům pomůže kompenzovat jejich stav a oddálit vznik nežádoucích komplikací. </a:t>
            </a:r>
          </a:p>
          <a:p>
            <a:r>
              <a:rPr lang="cs-CZ" dirty="0"/>
              <a:t>Velmi vhodné je sledovat tento ukazatel i u lidí, v jejichž rodině se vyskytují kardiovaskulární choroby. </a:t>
            </a:r>
          </a:p>
          <a:p>
            <a:endParaRPr lang="cs-CZ" dirty="0"/>
          </a:p>
        </p:txBody>
      </p:sp>
    </p:spTree>
    <p:extLst>
      <p:ext uri="{BB962C8B-B14F-4D97-AF65-F5344CB8AC3E}">
        <p14:creationId xmlns:p14="http://schemas.microsoft.com/office/powerpoint/2010/main" val="1090656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0D328-71A6-4B56-B3D0-4C662D121045}"/>
              </a:ext>
            </a:extLst>
          </p:cNvPr>
          <p:cNvSpPr>
            <a:spLocks noGrp="1"/>
          </p:cNvSpPr>
          <p:nvPr>
            <p:ph type="title"/>
          </p:nvPr>
        </p:nvSpPr>
        <p:spPr>
          <a:xfrm>
            <a:off x="838200" y="0"/>
            <a:ext cx="10515600" cy="1325563"/>
          </a:xfrm>
        </p:spPr>
        <p:txBody>
          <a:bodyPr/>
          <a:lstStyle/>
          <a:p>
            <a:r>
              <a:rPr lang="cs-CZ" b="1" dirty="0"/>
              <a:t>Lipidy – </a:t>
            </a:r>
            <a:r>
              <a:rPr lang="cs-CZ" b="1" dirty="0">
                <a:solidFill>
                  <a:srgbClr val="0070C0"/>
                </a:solidFill>
              </a:rPr>
              <a:t>napište hlavní funkce tuků</a:t>
            </a:r>
            <a:endParaRPr lang="cs-CZ" dirty="0">
              <a:solidFill>
                <a:srgbClr val="0070C0"/>
              </a:solidFill>
            </a:endParaRPr>
          </a:p>
        </p:txBody>
      </p:sp>
      <p:sp>
        <p:nvSpPr>
          <p:cNvPr id="3" name="Zástupný symbol pro obsah 2">
            <a:extLst>
              <a:ext uri="{FF2B5EF4-FFF2-40B4-BE49-F238E27FC236}">
                <a16:creationId xmlns:a16="http://schemas.microsoft.com/office/drawing/2014/main" id="{E06EAB61-91C9-4631-A471-642A71AD2438}"/>
              </a:ext>
            </a:extLst>
          </p:cNvPr>
          <p:cNvSpPr>
            <a:spLocks noGrp="1"/>
          </p:cNvSpPr>
          <p:nvPr>
            <p:ph idx="1"/>
          </p:nvPr>
        </p:nvSpPr>
        <p:spPr>
          <a:xfrm>
            <a:off x="838200" y="877455"/>
            <a:ext cx="10515600" cy="5980545"/>
          </a:xfrm>
        </p:spPr>
        <p:txBody>
          <a:bodyPr>
            <a:normAutofit fontScale="55000" lnSpcReduction="20000"/>
          </a:bodyPr>
          <a:lstStyle/>
          <a:p>
            <a:endParaRPr lang="cs-CZ" dirty="0"/>
          </a:p>
          <a:p>
            <a:r>
              <a:rPr lang="cs-CZ" dirty="0"/>
              <a:t>Tuky jsou organické sloučeniny málo rozpustné ve vodě. </a:t>
            </a:r>
          </a:p>
          <a:p>
            <a:r>
              <a:rPr lang="cs-CZ" dirty="0"/>
              <a:t>V biologických systémech zastupují především funkci zásobních energetických jednotek a jsou stavební součástí buněčných membrán. </a:t>
            </a:r>
          </a:p>
          <a:p>
            <a:r>
              <a:rPr lang="cs-CZ" dirty="0"/>
              <a:t>V přijímané potravě přispívají k podstatnému zvyšování celkově přijaté energie, až dvojnásobně, v porovnání s cukry i bílkovinami.</a:t>
            </a:r>
          </a:p>
          <a:p>
            <a:r>
              <a:rPr lang="cs-CZ" dirty="0"/>
              <a:t>Navíc zvyšují chuť stravy udržováním vůně a ovlivňováním jejich konzistence. </a:t>
            </a:r>
          </a:p>
          <a:p>
            <a:r>
              <a:rPr lang="cs-CZ" dirty="0"/>
              <a:t>Ve střevě usnadňují vstřebávání vitamínů rozpustných v tucích. T</a:t>
            </a:r>
          </a:p>
          <a:p>
            <a:r>
              <a:rPr lang="cs-CZ" dirty="0" err="1"/>
              <a:t>uky</a:t>
            </a:r>
            <a:r>
              <a:rPr lang="cs-CZ" dirty="0"/>
              <a:t> se dělí na nepolární, představované triglyceridy (TG) a polární, představované fosfolipidy a steroly. </a:t>
            </a:r>
          </a:p>
          <a:p>
            <a:r>
              <a:rPr lang="cs-CZ" b="1" dirty="0"/>
              <a:t>Triglyceridy</a:t>
            </a:r>
            <a:r>
              <a:rPr lang="cs-CZ" dirty="0"/>
              <a:t> jsou mastné kyseliny (MK) esterově vázané na glycerol. Tvoří hlavní zásobárnu energie. U člověka i jiných obratlovců jsou uskladněny ve specifických buňkách – adipocytech, kdy kapénky triglyceridu vyplňují téměř celou buňku. </a:t>
            </a:r>
          </a:p>
          <a:p>
            <a:r>
              <a:rPr lang="cs-CZ" dirty="0"/>
              <a:t>Vzhledem k tomu, že na sebe neváží vodu, představují v malém objemu ideální zásobní metabolické palivo pro většinu eukaryotických buněk. Subkutánní </a:t>
            </a:r>
            <a:r>
              <a:rPr lang="cs-CZ" dirty="0" err="1"/>
              <a:t>adipocytární</a:t>
            </a:r>
            <a:r>
              <a:rPr lang="cs-CZ" dirty="0"/>
              <a:t> tkáň navíc slouží k tepelné izolaci organismu. V rostlinách jsou triglyceridy hlavní součást přijímaných tuků. Rostlinné oleje, mléčné produkty a živočišný tuk jsou směsi jednoduchých a smíšených triglyceridů. Trávením a hydrolýzou se z nich uvolňují volné mastné kyseliny, které slouží jako zdroj energie. </a:t>
            </a:r>
          </a:p>
          <a:p>
            <a:r>
              <a:rPr lang="cs-CZ" b="1" dirty="0"/>
              <a:t>Mastné kyseliny</a:t>
            </a:r>
            <a:r>
              <a:rPr lang="cs-CZ" dirty="0"/>
              <a:t> se dále dělí podle počtu dvojných vazeb na </a:t>
            </a:r>
            <a:r>
              <a:rPr lang="cs-CZ" b="1" dirty="0"/>
              <a:t>nasycené</a:t>
            </a:r>
            <a:r>
              <a:rPr lang="cs-CZ" dirty="0"/>
              <a:t> neboli saturované, </a:t>
            </a:r>
            <a:r>
              <a:rPr lang="cs-CZ" b="1" dirty="0"/>
              <a:t>na </a:t>
            </a:r>
            <a:r>
              <a:rPr lang="cs-CZ" b="1" dirty="0" err="1"/>
              <a:t>monoenové</a:t>
            </a:r>
            <a:r>
              <a:rPr lang="cs-CZ" dirty="0"/>
              <a:t> s jednou dvojnou vazbou a </a:t>
            </a:r>
            <a:r>
              <a:rPr lang="cs-CZ" b="1" dirty="0"/>
              <a:t>polyenové</a:t>
            </a:r>
            <a:r>
              <a:rPr lang="cs-CZ" dirty="0"/>
              <a:t> s více dvojnými vazbami. Podle počtu atomů uhlíků se vyčleňují na mastné kyseliny s krátkým řetězcem, které obsahují méně než 6 atomů uhlíku a také s dlouhým řetězcem od 7 do 22 uhlíků. Délka řetězce a zastoupení nenasycených vazeb v mastných kyselinách rozhoduje o fyzikálních vlastnostech triglyceridu. Proto jsou při pokojové teplotě rostlinné oleje tekuté a živočišné tuky obsahující pouze nasycené mastné kyseliny tuhé. Tuky jsou náchylné při dlouhodobé expozici kyslíku ke žluknutí, v tomto stavu nejsou poživatelné. </a:t>
            </a:r>
          </a:p>
          <a:p>
            <a:r>
              <a:rPr lang="cs-CZ" b="1" dirty="0"/>
              <a:t>Esenciální mastné kyseliny</a:t>
            </a:r>
            <a:r>
              <a:rPr lang="cs-CZ" dirty="0"/>
              <a:t> obsahují více dvojných vazeb. V organizmu nemohou být syntetizovány. Hrají podstatnou roli ve výživě u rychle se vyvíjejícího mozku v raném dětském věku včetně nedonošených dětí – tvoří až 50 % suché hmotnosti mozku. Bohatě jsou zastoupeny v mateřském mléce. Jejich nedostatek v potravě se projevuje zpomaleným růstem, změnami na kůži, nehtech, vlasech, játrech, ledvinách. Přísun těchto mastných kyselin pomáhá snižovat hladinu cholesterolu. </a:t>
            </a:r>
          </a:p>
          <a:p>
            <a:r>
              <a:rPr lang="cs-CZ" b="1" dirty="0"/>
              <a:t>Steroly </a:t>
            </a:r>
            <a:r>
              <a:rPr lang="cs-CZ" dirty="0"/>
              <a:t>se nacházejí ve formě cholesterolu v potravinách živočišného původu. Existuji rozdíly jeho vstřebávání ze stravy. Nejsilnější dietní determinantou hladiny krevního cholesterolu je obsah nasycených mastných kyselin. Vlastní obsah cholesterolu má v dietě pouze menší význam. Cholesterol tvoří součást buněčných membrán. Jeho hladina v krvi je určena ze 2/3 jeho tvorbou v organizmu. Třetina ovlivňuje množství přijímané stravou.</a:t>
            </a:r>
          </a:p>
          <a:p>
            <a:endParaRPr lang="cs-CZ" dirty="0"/>
          </a:p>
        </p:txBody>
      </p:sp>
    </p:spTree>
    <p:extLst>
      <p:ext uri="{BB962C8B-B14F-4D97-AF65-F5344CB8AC3E}">
        <p14:creationId xmlns:p14="http://schemas.microsoft.com/office/powerpoint/2010/main" val="4040775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7ABFD6-EDAF-404F-8F4F-9B4006F34DC0}"/>
              </a:ext>
            </a:extLst>
          </p:cNvPr>
          <p:cNvSpPr>
            <a:spLocks noGrp="1"/>
          </p:cNvSpPr>
          <p:nvPr>
            <p:ph type="title"/>
          </p:nvPr>
        </p:nvSpPr>
        <p:spPr>
          <a:xfrm>
            <a:off x="838200" y="365125"/>
            <a:ext cx="10515600" cy="761711"/>
          </a:xfrm>
        </p:spPr>
        <p:txBody>
          <a:bodyPr>
            <a:normAutofit fontScale="90000"/>
          </a:bodyPr>
          <a:lstStyle/>
          <a:p>
            <a:r>
              <a:rPr lang="cs-CZ" dirty="0"/>
              <a:t>Rozdělení tuků podle původu</a:t>
            </a:r>
            <a:br>
              <a:rPr lang="cs-CZ" dirty="0"/>
            </a:br>
            <a:endParaRPr lang="cs-CZ" dirty="0"/>
          </a:p>
        </p:txBody>
      </p:sp>
      <p:sp>
        <p:nvSpPr>
          <p:cNvPr id="3" name="Zástupný symbol pro obsah 2">
            <a:extLst>
              <a:ext uri="{FF2B5EF4-FFF2-40B4-BE49-F238E27FC236}">
                <a16:creationId xmlns:a16="http://schemas.microsoft.com/office/drawing/2014/main" id="{E309E885-BB5F-486B-AFB5-7AE6A4F93391}"/>
              </a:ext>
            </a:extLst>
          </p:cNvPr>
          <p:cNvSpPr>
            <a:spLocks noGrp="1"/>
          </p:cNvSpPr>
          <p:nvPr>
            <p:ph idx="1"/>
          </p:nvPr>
        </p:nvSpPr>
        <p:spPr>
          <a:xfrm>
            <a:off x="101599" y="849745"/>
            <a:ext cx="11720945" cy="6008256"/>
          </a:xfrm>
        </p:spPr>
        <p:txBody>
          <a:bodyPr>
            <a:normAutofit fontScale="62500" lnSpcReduction="20000"/>
          </a:bodyPr>
          <a:lstStyle/>
          <a:p>
            <a:pPr marL="0" indent="0">
              <a:buNone/>
            </a:pPr>
            <a:r>
              <a:rPr lang="cs-CZ" b="1" dirty="0"/>
              <a:t>Tuky rostlinného původu</a:t>
            </a:r>
            <a:endParaRPr lang="cs-CZ" dirty="0"/>
          </a:p>
          <a:p>
            <a:r>
              <a:rPr lang="cs-CZ" dirty="0"/>
              <a:t>Člověk potřebuje k životu takové tuky, které jsou organizmu prospěšné v omezeném, respektive doporučeném množství.</a:t>
            </a:r>
          </a:p>
          <a:p>
            <a:r>
              <a:rPr lang="cs-CZ" dirty="0"/>
              <a:t>Rostlinné tuky jsou významné tím, že neobsahují škodlivý cholesterol, ale naopak organismu prospěšné rostlinné steroly, které blokují vstřebávání cholesterolu v tenkém střevě. </a:t>
            </a:r>
          </a:p>
          <a:p>
            <a:r>
              <a:rPr lang="cs-CZ" dirty="0"/>
              <a:t>Tukové spektrum obsahují ořechy v omezeném množství, avokádo, semena, sójové boby a panenské oleje. Vzhledem k tomu, že je příjem rostlinných sterolů potravou nedostatečný, jsou přidávány do některých průmyslově vyráběných produktů.</a:t>
            </a:r>
          </a:p>
          <a:p>
            <a:pPr marL="0" indent="0">
              <a:buNone/>
            </a:pPr>
            <a:r>
              <a:rPr lang="cs-CZ" b="1" dirty="0"/>
              <a:t>Tuky živočišného původu</a:t>
            </a:r>
            <a:endParaRPr lang="cs-CZ" dirty="0"/>
          </a:p>
          <a:p>
            <a:r>
              <a:rPr lang="cs-CZ" dirty="0"/>
              <a:t>Živočišné tuky jsou jedním z hlavních zdrojů nasycených tuků, které by se měly v potravě objevovat co nejméně. </a:t>
            </a:r>
          </a:p>
          <a:p>
            <a:r>
              <a:rPr lang="cs-CZ" dirty="0"/>
              <a:t>Mezi živočišné tuky řadíme máslo, sádlo, lůj, rybí tuk –výjimka- vhodný jíst denně. </a:t>
            </a:r>
          </a:p>
          <a:p>
            <a:r>
              <a:rPr lang="cs-CZ" dirty="0"/>
              <a:t>Vejce obsahují i důležité fosfolipidy, jejichž působením je negativní vliv cholesterolu částečně neutralizován. Vejce naopak obsahují řadu tělu prospěšných látek.</a:t>
            </a:r>
          </a:p>
          <a:p>
            <a:r>
              <a:rPr lang="cs-CZ" dirty="0"/>
              <a:t>Složení tuku a jeho obsah v jakémkoli mase je ovlivňován mnoha různými faktory včetně druhu krmení zvířat. Nepříznivé složení tuku a jeho zvýšené množství v potravě podporuje riziko výskytu mnohých závažných chorob.</a:t>
            </a:r>
          </a:p>
          <a:p>
            <a:pPr marL="0" indent="0">
              <a:buNone/>
            </a:pPr>
            <a:r>
              <a:rPr lang="cs-CZ" dirty="0"/>
              <a:t> </a:t>
            </a:r>
          </a:p>
          <a:p>
            <a:r>
              <a:rPr lang="cs-CZ" dirty="0"/>
              <a:t>Podle výskytu rozdělujeme tuky na zjevné a skryté:</a:t>
            </a:r>
          </a:p>
          <a:p>
            <a:r>
              <a:rPr lang="cs-CZ" b="1" dirty="0"/>
              <a:t>Zjevné </a:t>
            </a:r>
            <a:r>
              <a:rPr lang="cs-CZ" dirty="0"/>
              <a:t>– tuk na mazání, při tepelné úpravě apod.</a:t>
            </a:r>
          </a:p>
          <a:p>
            <a:r>
              <a:rPr lang="cs-CZ" b="1" dirty="0"/>
              <a:t>Skryté </a:t>
            </a:r>
            <a:r>
              <a:rPr lang="cs-CZ" dirty="0"/>
              <a:t>– tučné sýry, maso, uzeniny</a:t>
            </a:r>
          </a:p>
          <a:p>
            <a:endParaRPr lang="cs-CZ" dirty="0"/>
          </a:p>
          <a:p>
            <a:r>
              <a:rPr lang="cs-CZ" dirty="0"/>
              <a:t>Tuky jsou pro správnou výživu člověka nepostradatelné, ale jejich nadměrná konzumace může dotyčnému škodit. Nevhodné složení přijímaných tuků významně zvyšuje riziko obezity, kardiovaskulárních onemocnění, cukrovky ap. </a:t>
            </a:r>
          </a:p>
          <a:p>
            <a:endParaRPr lang="cs-CZ" dirty="0"/>
          </a:p>
        </p:txBody>
      </p:sp>
    </p:spTree>
    <p:extLst>
      <p:ext uri="{BB962C8B-B14F-4D97-AF65-F5344CB8AC3E}">
        <p14:creationId xmlns:p14="http://schemas.microsoft.com/office/powerpoint/2010/main" val="361660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EEC9A4-0E73-4B9C-8AEB-A779C530C03C}"/>
              </a:ext>
            </a:extLst>
          </p:cNvPr>
          <p:cNvSpPr>
            <a:spLocks noGrp="1"/>
          </p:cNvSpPr>
          <p:nvPr>
            <p:ph type="title"/>
          </p:nvPr>
        </p:nvSpPr>
        <p:spPr>
          <a:xfrm>
            <a:off x="838200" y="78798"/>
            <a:ext cx="10515600" cy="1325563"/>
          </a:xfrm>
        </p:spPr>
        <p:txBody>
          <a:bodyPr/>
          <a:lstStyle/>
          <a:p>
            <a:r>
              <a:rPr lang="cs-CZ" b="1" dirty="0"/>
              <a:t>Bílkoviny - proteiny</a:t>
            </a:r>
            <a:br>
              <a:rPr lang="cs-CZ" dirty="0"/>
            </a:br>
            <a:endParaRPr lang="cs-CZ" dirty="0"/>
          </a:p>
        </p:txBody>
      </p:sp>
      <p:sp>
        <p:nvSpPr>
          <p:cNvPr id="3" name="Zástupný symbol pro obsah 2">
            <a:extLst>
              <a:ext uri="{FF2B5EF4-FFF2-40B4-BE49-F238E27FC236}">
                <a16:creationId xmlns:a16="http://schemas.microsoft.com/office/drawing/2014/main" id="{062D5FEA-3BD0-4FE8-8906-052CAD4A6338}"/>
              </a:ext>
            </a:extLst>
          </p:cNvPr>
          <p:cNvSpPr>
            <a:spLocks noGrp="1"/>
          </p:cNvSpPr>
          <p:nvPr>
            <p:ph idx="1"/>
          </p:nvPr>
        </p:nvSpPr>
        <p:spPr>
          <a:xfrm>
            <a:off x="249382" y="757382"/>
            <a:ext cx="11739418" cy="6100618"/>
          </a:xfrm>
        </p:spPr>
        <p:txBody>
          <a:bodyPr>
            <a:normAutofit fontScale="55000" lnSpcReduction="20000"/>
          </a:bodyPr>
          <a:lstStyle/>
          <a:p>
            <a:r>
              <a:rPr lang="cs-CZ" dirty="0"/>
              <a:t>Bílkoviny tvoří strukturu živých organizmů. </a:t>
            </a:r>
          </a:p>
          <a:p>
            <a:r>
              <a:rPr lang="cs-CZ" dirty="0"/>
              <a:t>Patří k základním biologickým makromolekulám, které jsou složené z polypeptidových řetězců a obsahují 100-2000 aminokyselinových zbytků spojených peptidovou vazbou. </a:t>
            </a:r>
          </a:p>
          <a:p>
            <a:r>
              <a:rPr lang="cs-CZ" dirty="0"/>
              <a:t>K dalším funkcím bílkovin patří výživa, molekulární transport, motilita, imunita, řízení metabolismu a řada jiných. </a:t>
            </a:r>
          </a:p>
          <a:p>
            <a:r>
              <a:rPr lang="cs-CZ" dirty="0"/>
              <a:t>Potravou přijímané bílkoviny jsou nezbytné pro zdroj </a:t>
            </a:r>
            <a:r>
              <a:rPr lang="cs-CZ" b="1" dirty="0"/>
              <a:t>dusíku</a:t>
            </a:r>
            <a:r>
              <a:rPr lang="cs-CZ" dirty="0"/>
              <a:t>, </a:t>
            </a:r>
            <a:r>
              <a:rPr lang="cs-CZ" b="1" dirty="0"/>
              <a:t>síry</a:t>
            </a:r>
            <a:r>
              <a:rPr lang="cs-CZ" dirty="0"/>
              <a:t> a </a:t>
            </a:r>
            <a:r>
              <a:rPr lang="cs-CZ" b="1" dirty="0"/>
              <a:t>esenciálních aminokyselin</a:t>
            </a:r>
            <a:r>
              <a:rPr lang="cs-CZ" dirty="0"/>
              <a:t>, které si lidský organizmus není schopen sám vytvořit. </a:t>
            </a:r>
          </a:p>
          <a:p>
            <a:r>
              <a:rPr lang="cs-CZ" dirty="0"/>
              <a:t>Po příjmu bílkovin dochází k vstřebávání aminokyselin v tenkém střevě, ke zvýšení aktuálních zásob použitelných pro spojení vlastních bílkovin, a tím zpomalení rychlosti celotělového bílkovinného poklesu. </a:t>
            </a:r>
          </a:p>
          <a:p>
            <a:r>
              <a:rPr lang="cs-CZ" dirty="0"/>
              <a:t>Při posuzování kvality přijímaných bílkovin v potravě je důležité definovat výživovou hodnotu, která je daná zastoupením aminokyselin a jejich využitelnosti. </a:t>
            </a:r>
          </a:p>
          <a:p>
            <a:r>
              <a:rPr lang="cs-CZ" dirty="0"/>
              <a:t>Výživová hodnota každé bílkoviny se určuje pomocí tzv. </a:t>
            </a:r>
            <a:r>
              <a:rPr lang="cs-CZ" b="1" dirty="0"/>
              <a:t>aminokyselinového skóre</a:t>
            </a:r>
            <a:r>
              <a:rPr lang="cs-CZ" dirty="0"/>
              <a:t>. To představuje poměrné zastoupení konkrétní esenciální aminokyseliny ve vyšetřované bílkovině a srovnává se s jejím zastoupením v ideálním (referenčním) proteinu například vaječné bílkovině. </a:t>
            </a:r>
          </a:p>
          <a:p>
            <a:r>
              <a:rPr lang="cs-CZ" dirty="0"/>
              <a:t>Kvalitu bílkovin lze hodnotit dalšími způsoby</a:t>
            </a:r>
          </a:p>
          <a:p>
            <a:pPr lvl="1"/>
            <a:r>
              <a:rPr lang="cs-CZ" dirty="0"/>
              <a:t>například zjištěním zadrženého dusíku, </a:t>
            </a:r>
          </a:p>
          <a:p>
            <a:pPr lvl="1"/>
            <a:r>
              <a:rPr lang="cs-CZ" dirty="0"/>
              <a:t>čistá využitelnost bílkoviny, biologická hodnota a stravitelnost,</a:t>
            </a:r>
          </a:p>
          <a:p>
            <a:pPr lvl="1"/>
            <a:r>
              <a:rPr lang="cs-CZ" dirty="0"/>
              <a:t>účinný poměr proteinů, </a:t>
            </a:r>
          </a:p>
          <a:p>
            <a:pPr lvl="1"/>
            <a:r>
              <a:rPr lang="cs-CZ" dirty="0"/>
              <a:t>aminokyselinový index apod. </a:t>
            </a:r>
          </a:p>
          <a:p>
            <a:r>
              <a:rPr lang="cs-CZ" dirty="0"/>
              <a:t>Za hlavní zdroje bílkovin, v ekonomicky vyspělých zemích, považujeme maso, mléko, sýry, mléčné výrobky, vejce, luštěniny, obiloviny, brambory a zeleninu. </a:t>
            </a:r>
          </a:p>
          <a:p>
            <a:r>
              <a:rPr lang="cs-CZ" dirty="0"/>
              <a:t>Podle původu rozdělujeme bílkoviny na </a:t>
            </a:r>
            <a:r>
              <a:rPr lang="cs-CZ" b="1" dirty="0"/>
              <a:t>rostlinné </a:t>
            </a:r>
            <a:r>
              <a:rPr lang="cs-CZ" dirty="0"/>
              <a:t>a </a:t>
            </a:r>
            <a:r>
              <a:rPr lang="cs-CZ" b="1" dirty="0"/>
              <a:t>živočišné</a:t>
            </a:r>
            <a:r>
              <a:rPr lang="cs-CZ" dirty="0"/>
              <a:t>. </a:t>
            </a:r>
          </a:p>
          <a:p>
            <a:r>
              <a:rPr lang="cs-CZ" dirty="0"/>
              <a:t>U smíšené potravy </a:t>
            </a:r>
            <a:r>
              <a:rPr lang="cs-CZ" b="1" dirty="0"/>
              <a:t>kryjí živočišné zdroje</a:t>
            </a:r>
            <a:r>
              <a:rPr lang="cs-CZ" dirty="0"/>
              <a:t> zhruba </a:t>
            </a:r>
            <a:r>
              <a:rPr lang="cs-CZ" b="1" dirty="0"/>
              <a:t>65 %</a:t>
            </a:r>
            <a:r>
              <a:rPr lang="cs-CZ" dirty="0"/>
              <a:t> celkového příjmu bílkovin. Obsahují vyšší obsah esenciálních aminokyselin a jsou lépe vstřebatelné. </a:t>
            </a:r>
          </a:p>
          <a:p>
            <a:r>
              <a:rPr lang="cs-CZ" b="1" dirty="0"/>
              <a:t>Rostlinné zdroje </a:t>
            </a:r>
            <a:r>
              <a:rPr lang="cs-CZ" dirty="0"/>
              <a:t>pokrývají přibližně </a:t>
            </a:r>
            <a:r>
              <a:rPr lang="cs-CZ" b="1" dirty="0"/>
              <a:t>45 % </a:t>
            </a:r>
            <a:r>
              <a:rPr lang="cs-CZ" dirty="0"/>
              <a:t>celkového příjmu bílkovin, z toho </a:t>
            </a:r>
            <a:r>
              <a:rPr lang="cs-CZ" b="1" dirty="0"/>
              <a:t>20 % </a:t>
            </a:r>
            <a:r>
              <a:rPr lang="cs-CZ" dirty="0"/>
              <a:t>kryjí </a:t>
            </a:r>
            <a:r>
              <a:rPr lang="cs-CZ" b="1" dirty="0"/>
              <a:t>obiloviny</a:t>
            </a:r>
            <a:r>
              <a:rPr lang="cs-CZ" dirty="0"/>
              <a:t>. </a:t>
            </a:r>
          </a:p>
          <a:p>
            <a:r>
              <a:rPr lang="cs-CZ" dirty="0"/>
              <a:t>Odlišuji se od živočišných tím, že jsou obvykle omezeny v aminokyselinách, tzn., že určitá aminokyselina není přítomná vůbec nebo koncentračně v minimálním množství. V případě hrazení bílkovin pouze rostlinnými zdroji je nutné požívat stravu pestrou a vzájemně kombinovat jednotlivé zdroje. </a:t>
            </a:r>
          </a:p>
          <a:p>
            <a:endParaRPr lang="cs-CZ" dirty="0"/>
          </a:p>
        </p:txBody>
      </p:sp>
    </p:spTree>
    <p:extLst>
      <p:ext uri="{BB962C8B-B14F-4D97-AF65-F5344CB8AC3E}">
        <p14:creationId xmlns:p14="http://schemas.microsoft.com/office/powerpoint/2010/main" val="2458173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9425E5-29EB-48BB-80F0-1F578768E7D3}"/>
              </a:ext>
            </a:extLst>
          </p:cNvPr>
          <p:cNvSpPr>
            <a:spLocks noGrp="1"/>
          </p:cNvSpPr>
          <p:nvPr>
            <p:ph type="title"/>
          </p:nvPr>
        </p:nvSpPr>
        <p:spPr/>
        <p:txBody>
          <a:bodyPr/>
          <a:lstStyle/>
          <a:p>
            <a:r>
              <a:rPr lang="cs-CZ" b="1" dirty="0"/>
              <a:t>1.1 Výklad pojmů</a:t>
            </a:r>
          </a:p>
        </p:txBody>
      </p:sp>
      <p:sp>
        <p:nvSpPr>
          <p:cNvPr id="5" name="Zástupný symbol pro obsah 4">
            <a:extLst>
              <a:ext uri="{FF2B5EF4-FFF2-40B4-BE49-F238E27FC236}">
                <a16:creationId xmlns:a16="http://schemas.microsoft.com/office/drawing/2014/main" id="{737F7338-ADCC-48A0-BEDE-223C392E55B1}"/>
              </a:ext>
            </a:extLst>
          </p:cNvPr>
          <p:cNvSpPr>
            <a:spLocks noGrp="1"/>
          </p:cNvSpPr>
          <p:nvPr>
            <p:ph sz="half" idx="1"/>
          </p:nvPr>
        </p:nvSpPr>
        <p:spPr>
          <a:xfrm>
            <a:off x="65314" y="1453244"/>
            <a:ext cx="5954486" cy="5404756"/>
          </a:xfrm>
        </p:spPr>
        <p:txBody>
          <a:bodyPr>
            <a:normAutofit fontScale="47500" lnSpcReduction="20000"/>
          </a:bodyPr>
          <a:lstStyle/>
          <a:p>
            <a:r>
              <a:rPr lang="cs-CZ" sz="4200" b="1" dirty="0"/>
              <a:t>Dieta </a:t>
            </a:r>
          </a:p>
          <a:p>
            <a:pPr lvl="1"/>
            <a:r>
              <a:rPr lang="cs-CZ" sz="3800" dirty="0"/>
              <a:t>lékařem předepsaný a doporučovaný stravovací režim.</a:t>
            </a:r>
          </a:p>
          <a:p>
            <a:pPr lvl="1"/>
            <a:r>
              <a:rPr lang="cs-CZ" sz="3800" dirty="0"/>
              <a:t>v mezinárodní terminologii se strava označuje jako dieta.</a:t>
            </a:r>
          </a:p>
          <a:p>
            <a:pPr marL="0" indent="0">
              <a:buNone/>
            </a:pPr>
            <a:endParaRPr lang="cs-CZ" sz="4200" dirty="0"/>
          </a:p>
          <a:p>
            <a:r>
              <a:rPr lang="cs-CZ" sz="4200" b="1" dirty="0"/>
              <a:t>Dietní systém –</a:t>
            </a:r>
            <a:r>
              <a:rPr lang="cs-CZ" sz="4200" dirty="0"/>
              <a:t> seznam diet řazených podle čísel či písmen, který slouží pro realizaci léčebné výživy ve zdravotnických, sociálních a dalších zařízeních.</a:t>
            </a:r>
          </a:p>
          <a:p>
            <a:pPr marL="0" indent="0">
              <a:buNone/>
            </a:pPr>
            <a:endParaRPr lang="cs-CZ" sz="4200" dirty="0"/>
          </a:p>
          <a:p>
            <a:r>
              <a:rPr lang="cs-CZ" sz="4200" b="1" dirty="0"/>
              <a:t>Dietologie –</a:t>
            </a:r>
            <a:r>
              <a:rPr lang="cs-CZ" sz="4200" dirty="0"/>
              <a:t> lékařský obor zabývající se prevencí, diagnostikou a léčbou onemocnění vycházející z chybných stravovacích návyků. </a:t>
            </a:r>
          </a:p>
          <a:p>
            <a:pPr marL="0" indent="0">
              <a:buNone/>
            </a:pPr>
            <a:endParaRPr lang="cs-CZ" sz="4200" dirty="0"/>
          </a:p>
          <a:p>
            <a:r>
              <a:rPr lang="cs-CZ" sz="4200" b="1" dirty="0" err="1"/>
              <a:t>Dietoterapie</a:t>
            </a:r>
            <a:r>
              <a:rPr lang="cs-CZ" sz="4200" b="1" dirty="0"/>
              <a:t> – </a:t>
            </a:r>
            <a:r>
              <a:rPr lang="cs-CZ" sz="4200" dirty="0"/>
              <a:t>léčba dietou – speciálně upravenou stravou.</a:t>
            </a:r>
          </a:p>
          <a:p>
            <a:pPr marL="0" indent="0">
              <a:buNone/>
            </a:pPr>
            <a:endParaRPr lang="cs-CZ" sz="4200" dirty="0"/>
          </a:p>
          <a:p>
            <a:r>
              <a:rPr lang="cs-CZ" sz="4200" b="1" dirty="0"/>
              <a:t>Doporučená denní dávka (DDD) – </a:t>
            </a:r>
            <a:r>
              <a:rPr lang="cs-CZ" sz="4200" dirty="0"/>
              <a:t>potřebný individuální příjem živin, který je považován‚ za dostatečný v každé věkové kategorii.</a:t>
            </a:r>
          </a:p>
          <a:p>
            <a:endParaRPr lang="cs-CZ" sz="4200" dirty="0"/>
          </a:p>
          <a:p>
            <a:endParaRPr lang="cs-CZ" dirty="0"/>
          </a:p>
        </p:txBody>
      </p:sp>
      <p:sp>
        <p:nvSpPr>
          <p:cNvPr id="2" name="Zástupný symbol pro obsah 1">
            <a:extLst>
              <a:ext uri="{FF2B5EF4-FFF2-40B4-BE49-F238E27FC236}">
                <a16:creationId xmlns:a16="http://schemas.microsoft.com/office/drawing/2014/main" id="{22073376-C797-43E9-8538-C523EFB7CD02}"/>
              </a:ext>
            </a:extLst>
          </p:cNvPr>
          <p:cNvSpPr>
            <a:spLocks noGrp="1"/>
          </p:cNvSpPr>
          <p:nvPr>
            <p:ph sz="half" idx="2"/>
          </p:nvPr>
        </p:nvSpPr>
        <p:spPr>
          <a:xfrm>
            <a:off x="6172200" y="481693"/>
            <a:ext cx="5954486" cy="6237514"/>
          </a:xfrm>
        </p:spPr>
        <p:txBody>
          <a:bodyPr>
            <a:normAutofit fontScale="47500" lnSpcReduction="20000"/>
          </a:bodyPr>
          <a:lstStyle/>
          <a:p>
            <a:r>
              <a:rPr lang="cs-CZ" sz="4200" b="1" dirty="0"/>
              <a:t>Enterální výživa –</a:t>
            </a:r>
            <a:r>
              <a:rPr lang="cs-CZ" sz="4200" dirty="0"/>
              <a:t> podávání farmaceuticky připravených roztoků perorálně, či sondou do zažívacího traktu.</a:t>
            </a:r>
          </a:p>
          <a:p>
            <a:endParaRPr lang="cs-CZ" sz="4200" dirty="0"/>
          </a:p>
          <a:p>
            <a:r>
              <a:rPr lang="cs-CZ" sz="4200" b="1" dirty="0"/>
              <a:t>Fyziologická výživa – </a:t>
            </a:r>
            <a:r>
              <a:rPr lang="cs-CZ" sz="4200" dirty="0"/>
              <a:t>zabývá se fyziologickými potřebami člověka. </a:t>
            </a:r>
          </a:p>
          <a:p>
            <a:endParaRPr lang="cs-CZ" sz="4200" dirty="0"/>
          </a:p>
          <a:p>
            <a:r>
              <a:rPr lang="cs-CZ" sz="4200" b="1" dirty="0"/>
              <a:t>Jídelníček – </a:t>
            </a:r>
            <a:r>
              <a:rPr lang="cs-CZ" sz="4200" dirty="0"/>
              <a:t>plán stravy pro určité časové období nebo pro určitou příležitost. Vypracovává se zejména ve stravovacích zařízeních.</a:t>
            </a:r>
          </a:p>
          <a:p>
            <a:pPr marL="0" indent="0">
              <a:buNone/>
            </a:pPr>
            <a:endParaRPr lang="cs-CZ" sz="4200" dirty="0"/>
          </a:p>
          <a:p>
            <a:r>
              <a:rPr lang="cs-CZ" sz="4200" b="1" dirty="0"/>
              <a:t>Jídlo – </a:t>
            </a:r>
            <a:r>
              <a:rPr lang="cs-CZ" sz="4200" dirty="0"/>
              <a:t>sestava pokrmů podávaná v určitou denní dobu s určitou pravidelností (snídaně, svačina, oběd, svačina, večeře).</a:t>
            </a:r>
          </a:p>
          <a:p>
            <a:endParaRPr lang="cs-CZ" sz="4200" dirty="0"/>
          </a:p>
          <a:p>
            <a:r>
              <a:rPr lang="cs-CZ" sz="4200" b="1" dirty="0"/>
              <a:t>Klinická výživa – </a:t>
            </a:r>
            <a:r>
              <a:rPr lang="cs-CZ" sz="4200" dirty="0"/>
              <a:t>řeší problémy nemocného jedince.</a:t>
            </a:r>
          </a:p>
          <a:p>
            <a:endParaRPr lang="cs-CZ" sz="4200" dirty="0"/>
          </a:p>
          <a:p>
            <a:r>
              <a:rPr lang="cs-CZ" sz="4200" b="1" dirty="0"/>
              <a:t>Lahůdky – </a:t>
            </a:r>
            <a:r>
              <a:rPr lang="cs-CZ" sz="4200" dirty="0"/>
              <a:t>potraviny, které se konzumují především pro vysokou senzorickou hodnotu, obsahují značnou energii (čokoláda, brambůrky, oříšky, lihoviny aj.).</a:t>
            </a:r>
          </a:p>
          <a:p>
            <a:endParaRPr lang="cs-CZ" dirty="0"/>
          </a:p>
        </p:txBody>
      </p:sp>
    </p:spTree>
    <p:extLst>
      <p:ext uri="{BB962C8B-B14F-4D97-AF65-F5344CB8AC3E}">
        <p14:creationId xmlns:p14="http://schemas.microsoft.com/office/powerpoint/2010/main" val="29099888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694FB3-8CC2-4784-8B7E-741EDDDD3A34}"/>
              </a:ext>
            </a:extLst>
          </p:cNvPr>
          <p:cNvSpPr>
            <a:spLocks noGrp="1"/>
          </p:cNvSpPr>
          <p:nvPr>
            <p:ph type="title"/>
          </p:nvPr>
        </p:nvSpPr>
        <p:spPr>
          <a:xfrm>
            <a:off x="838200" y="0"/>
            <a:ext cx="10515600" cy="1325563"/>
          </a:xfrm>
        </p:spPr>
        <p:txBody>
          <a:bodyPr/>
          <a:lstStyle/>
          <a:p>
            <a:r>
              <a:rPr lang="cs-CZ" b="1" dirty="0"/>
              <a:t>Vitaminy </a:t>
            </a:r>
            <a:br>
              <a:rPr lang="cs-CZ" dirty="0"/>
            </a:br>
            <a:endParaRPr lang="cs-CZ" dirty="0"/>
          </a:p>
        </p:txBody>
      </p:sp>
      <p:sp>
        <p:nvSpPr>
          <p:cNvPr id="3" name="Zástupný symbol pro obsah 2">
            <a:extLst>
              <a:ext uri="{FF2B5EF4-FFF2-40B4-BE49-F238E27FC236}">
                <a16:creationId xmlns:a16="http://schemas.microsoft.com/office/drawing/2014/main" id="{7EF6CDF7-D8D3-4BCE-9BD8-E6256C450596}"/>
              </a:ext>
            </a:extLst>
          </p:cNvPr>
          <p:cNvSpPr>
            <a:spLocks noGrp="1"/>
          </p:cNvSpPr>
          <p:nvPr>
            <p:ph idx="1"/>
          </p:nvPr>
        </p:nvSpPr>
        <p:spPr>
          <a:xfrm>
            <a:off x="138545" y="969818"/>
            <a:ext cx="11757891" cy="5888182"/>
          </a:xfrm>
        </p:spPr>
        <p:txBody>
          <a:bodyPr>
            <a:normAutofit fontScale="47500" lnSpcReduction="20000"/>
          </a:bodyPr>
          <a:lstStyle/>
          <a:p>
            <a:r>
              <a:rPr lang="cs-CZ" sz="3300" dirty="0"/>
              <a:t>Vitaminy představují organické neenergetické látky, které organismus člověka bezpodmínečně potřebuje a nedokáže si je syntetizovat. </a:t>
            </a:r>
          </a:p>
          <a:p>
            <a:r>
              <a:rPr lang="cs-CZ" sz="3300" dirty="0"/>
              <a:t>Jedná se o esenciální (důležité) látky, které jsou nevyhnutelné pro správný průběh látkové přeměny v organizmu.  </a:t>
            </a:r>
          </a:p>
          <a:p>
            <a:r>
              <a:rPr lang="cs-CZ" sz="3300" dirty="0"/>
              <a:t>Z funkčního hlediska jde většinou o součásti některých koenzymů, které spolu s bílkovinnou molekulou vytvářejí komplexní enzymy. </a:t>
            </a:r>
          </a:p>
          <a:p>
            <a:r>
              <a:rPr lang="cs-CZ" sz="3300" dirty="0"/>
              <a:t>Ty jsou pak zapojeny do většiny základních metabolických procesů</a:t>
            </a:r>
          </a:p>
          <a:p>
            <a:r>
              <a:rPr lang="cs-CZ" sz="3300" dirty="0"/>
              <a:t>S jedinou výjimkou vitaminu D musí být dodávány průběžně potravou v dostatečné dávce. </a:t>
            </a:r>
          </a:p>
          <a:p>
            <a:r>
              <a:rPr lang="cs-CZ" sz="3300" dirty="0"/>
              <a:t>Potřeba vitamínů se mění a je závislá na věku, pohlaví, množství uvolněné energie, na druhu potravy aj. </a:t>
            </a:r>
          </a:p>
          <a:p>
            <a:r>
              <a:rPr lang="cs-CZ" sz="3300" dirty="0"/>
              <a:t>Vyšší příjem vitaminů oproti běžné populaci potřebuji </a:t>
            </a:r>
          </a:p>
          <a:p>
            <a:pPr lvl="1"/>
            <a:r>
              <a:rPr lang="cs-CZ" sz="2900" dirty="0"/>
              <a:t>děti a těhotné ženy</a:t>
            </a:r>
          </a:p>
          <a:p>
            <a:pPr lvl="1"/>
            <a:r>
              <a:rPr lang="cs-CZ" sz="2900" dirty="0"/>
              <a:t>při  výskytu infekčních onemocnění, </a:t>
            </a:r>
          </a:p>
          <a:p>
            <a:pPr lvl="1"/>
            <a:r>
              <a:rPr lang="cs-CZ" sz="2900" dirty="0"/>
              <a:t>zvýšené námaze, stresových situacích a nedostatku odpočinku. </a:t>
            </a:r>
          </a:p>
          <a:p>
            <a:r>
              <a:rPr lang="cs-CZ" sz="3300" dirty="0"/>
              <a:t>Vitamíny dělíme na dvě hlavní skupiny. </a:t>
            </a:r>
          </a:p>
          <a:p>
            <a:r>
              <a:rPr lang="cs-CZ" sz="3300" b="1" dirty="0"/>
              <a:t>Vitaminy rozpustné v tucích  </a:t>
            </a:r>
            <a:r>
              <a:rPr lang="cs-CZ" sz="3300" dirty="0"/>
              <a:t>- A, E, D, K  a </a:t>
            </a:r>
          </a:p>
          <a:p>
            <a:r>
              <a:rPr lang="cs-CZ" sz="3300" b="1" dirty="0"/>
              <a:t>vitaminy rozpustné ve vodě</a:t>
            </a:r>
            <a:r>
              <a:rPr lang="cs-CZ" sz="3300" dirty="0"/>
              <a:t>. Řadíme k nim komplex vitaminů B (tiamin, riboflavin, pyridoxin a kobalamin, niacin, kyselinu listovou, biotin, kyselinu pantotenovou) a vitamín C.</a:t>
            </a:r>
          </a:p>
          <a:p>
            <a:r>
              <a:rPr lang="cs-CZ" sz="3300" b="1" dirty="0"/>
              <a:t>Avitaminóza </a:t>
            </a:r>
            <a:r>
              <a:rPr lang="cs-CZ" sz="3300" dirty="0"/>
              <a:t>– absolutní nedostatek některého z vitaminu, způsobuje závažné morfologické a funkční poruchy orgánů.</a:t>
            </a:r>
          </a:p>
          <a:p>
            <a:r>
              <a:rPr lang="cs-CZ" sz="3300" b="1" dirty="0"/>
              <a:t>Hypovitaminóza</a:t>
            </a:r>
            <a:r>
              <a:rPr lang="cs-CZ" sz="3300" dirty="0"/>
              <a:t> – chorobný stav způsobený částečným nedostatkem určitého vitaminu, jedná se o lehčí stupeň avitaminózy. Projevuje se nespecifickými příznaky jako je únava, snížená odolnost, krvácení z dásní apod.</a:t>
            </a:r>
          </a:p>
          <a:p>
            <a:r>
              <a:rPr lang="cs-CZ" sz="3300" b="1" dirty="0"/>
              <a:t>Hypervitaminóza</a:t>
            </a:r>
            <a:r>
              <a:rPr lang="cs-CZ" sz="3300" dirty="0"/>
              <a:t> – chorobný stav způsobený předávkováním vitaminů. Dochází k jejich přílišnému nahromadění v těle. Týká se především vitamínů rozpustných v tucích, které mají v nadměrném množství toxické účinky. Naopak vitaminy rozpustné ve vodě se při jejich nadměrném příjmu rychlé vylučuji močí, proto nedojde k předávkování. </a:t>
            </a:r>
          </a:p>
          <a:p>
            <a:r>
              <a:rPr lang="cs-CZ" sz="3300" b="1" dirty="0"/>
              <a:t>Provitamin </a:t>
            </a:r>
            <a:r>
              <a:rPr lang="cs-CZ" sz="3300" dirty="0"/>
              <a:t>- látka, kterou živočichové dokáží přeměnit na vlastní vitamin. Výjimkou je vitamin A, jehož provitamin se nachází převážně v rostlinách.</a:t>
            </a:r>
          </a:p>
          <a:p>
            <a:endParaRPr lang="cs-CZ" dirty="0"/>
          </a:p>
        </p:txBody>
      </p:sp>
    </p:spTree>
    <p:extLst>
      <p:ext uri="{BB962C8B-B14F-4D97-AF65-F5344CB8AC3E}">
        <p14:creationId xmlns:p14="http://schemas.microsoft.com/office/powerpoint/2010/main" val="3684535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BA7D0F-7198-4AFA-9A97-C186FD66FCAF}"/>
              </a:ext>
            </a:extLst>
          </p:cNvPr>
          <p:cNvSpPr>
            <a:spLocks noGrp="1"/>
          </p:cNvSpPr>
          <p:nvPr>
            <p:ph type="title"/>
          </p:nvPr>
        </p:nvSpPr>
        <p:spPr>
          <a:xfrm>
            <a:off x="98323" y="365125"/>
            <a:ext cx="11828206" cy="1325563"/>
          </a:xfrm>
        </p:spPr>
        <p:txBody>
          <a:bodyPr/>
          <a:lstStyle/>
          <a:p>
            <a:r>
              <a:rPr lang="cs-CZ" b="1" dirty="0"/>
              <a:t>Vitaminy </a:t>
            </a:r>
            <a:br>
              <a:rPr lang="cs-CZ" dirty="0"/>
            </a:br>
            <a:endParaRPr lang="cs-CZ" dirty="0"/>
          </a:p>
        </p:txBody>
      </p:sp>
      <p:sp>
        <p:nvSpPr>
          <p:cNvPr id="3" name="Zástupný symbol pro obsah 2">
            <a:extLst>
              <a:ext uri="{FF2B5EF4-FFF2-40B4-BE49-F238E27FC236}">
                <a16:creationId xmlns:a16="http://schemas.microsoft.com/office/drawing/2014/main" id="{9B053CB0-B68A-463F-9939-E372928D89B7}"/>
              </a:ext>
            </a:extLst>
          </p:cNvPr>
          <p:cNvSpPr>
            <a:spLocks noGrp="1"/>
          </p:cNvSpPr>
          <p:nvPr>
            <p:ph idx="1"/>
          </p:nvPr>
        </p:nvSpPr>
        <p:spPr>
          <a:xfrm>
            <a:off x="98323" y="1357745"/>
            <a:ext cx="12093677" cy="5397016"/>
          </a:xfrm>
        </p:spPr>
        <p:txBody>
          <a:bodyPr>
            <a:normAutofit fontScale="62500" lnSpcReduction="20000"/>
          </a:bodyPr>
          <a:lstStyle/>
          <a:p>
            <a:r>
              <a:rPr lang="cs-CZ" b="1" dirty="0"/>
              <a:t>Vitamin A (retinol) </a:t>
            </a:r>
            <a:r>
              <a:rPr lang="cs-CZ" dirty="0"/>
              <a:t>- je důležitý především pro tvorbu zrakového pigmentu na zabezpečení správného vidění. Dále má význam pro stavbu a udrženi zdravého stavu kůže, sliznic. Ovlivňuje imunitu, reprodukci i růst. Zásoba tohoto vitaminu je v játrech.</a:t>
            </a:r>
            <a:r>
              <a:rPr lang="cs-CZ" b="1" dirty="0"/>
              <a:t> </a:t>
            </a:r>
            <a:r>
              <a:rPr lang="cs-CZ" dirty="0"/>
              <a:t>V hotové formě se nachází v živočišných potravinách. Zdroje: rybí tuk, vnitřnosti, vaječný žloutek, máslo, mléko. V rostlinách se nachází jako </a:t>
            </a:r>
            <a:r>
              <a:rPr lang="cs-CZ" b="1" dirty="0"/>
              <a:t>provitamin (beta-karoten)</a:t>
            </a:r>
            <a:r>
              <a:rPr lang="cs-CZ" dirty="0"/>
              <a:t> v mrkvi, meruňkách, žlutém melounu, rajčatech, kapustě, špenátu, paprice aj. Nedostatek vitaminu A způsobuje onemocnění očí, změny na kůži a sliznici. Naopak jeho nadbytek vykazuje toxické účinky projevující se svěděním kůže, bolestmi, vypadáváním vlasů, suchosti sliznic a poruchou koordinace pohybů.</a:t>
            </a:r>
          </a:p>
          <a:p>
            <a:endParaRPr lang="cs-CZ" dirty="0"/>
          </a:p>
          <a:p>
            <a:r>
              <a:rPr lang="cs-CZ" b="1" dirty="0"/>
              <a:t>Vitamin B </a:t>
            </a:r>
            <a:r>
              <a:rPr lang="cs-CZ" dirty="0"/>
              <a:t>– jedná se o takzvaný </a:t>
            </a:r>
            <a:r>
              <a:rPr lang="cs-CZ" b="1" dirty="0"/>
              <a:t>B komplex</a:t>
            </a:r>
            <a:r>
              <a:rPr lang="cs-CZ" dirty="0"/>
              <a:t> vitaminu, protože se často vyskytuji jednotlivé vitaminy komplexu v potravě pohromadě. Používá se přibližně 16 jejich zástupců. Mezi nejzákladnější vitaminy B komplexu patří tiamin, riboflavin, niacin, kyselina pantotenová, pyridoxin, kobalamin a kyselina listová. Při nedostatku vitaminu B dochází k nedostatečnému metabolismu cukrů. Zdroje: obiloviny a jejich výrobky, rýže, ořechy, hrách, brokolice, losos, tuňák, sýry, vejce, vnitřnosti, maso, droždí.</a:t>
            </a:r>
          </a:p>
          <a:p>
            <a:endParaRPr lang="cs-CZ" dirty="0"/>
          </a:p>
          <a:p>
            <a:r>
              <a:rPr lang="cs-CZ" b="1" dirty="0"/>
              <a:t>Vitamin B</a:t>
            </a:r>
            <a:r>
              <a:rPr lang="cs-CZ" b="1" baseline="-25000" dirty="0"/>
              <a:t>1</a:t>
            </a:r>
            <a:r>
              <a:rPr lang="cs-CZ" b="1" dirty="0"/>
              <a:t> (tiamin) </a:t>
            </a:r>
            <a:r>
              <a:rPr lang="cs-CZ" dirty="0"/>
              <a:t>– uvolňuje se v tenkém střevě v průběhu trávení. Má významnou úlohu jako koenzym v látkové přeměně sacharidů. Ovlivňuje vedení nervových vzruchů. Jeho nedostatek způsobuje onemocnění </a:t>
            </a:r>
            <a:r>
              <a:rPr lang="cs-CZ" b="1" dirty="0"/>
              <a:t>beri-beri</a:t>
            </a:r>
            <a:r>
              <a:rPr lang="cs-CZ" dirty="0"/>
              <a:t> (vyčerpanost, anorexie), a laktátovou acidózu. Zdroje: kvasnice, obiloviny, listová zelenina, brambory, luštěniny, oříšky, mléko, maso (hovězí, vepřové), ryby, játra, </a:t>
            </a:r>
          </a:p>
          <a:p>
            <a:pPr marL="0" indent="0">
              <a:buNone/>
            </a:pPr>
            <a:endParaRPr lang="cs-CZ" dirty="0"/>
          </a:p>
          <a:p>
            <a:r>
              <a:rPr lang="cs-CZ" b="1" dirty="0"/>
              <a:t>Vitamin B</a:t>
            </a:r>
            <a:r>
              <a:rPr lang="cs-CZ" b="1" baseline="-25000" dirty="0"/>
              <a:t>2</a:t>
            </a:r>
            <a:r>
              <a:rPr lang="cs-CZ" b="1" dirty="0"/>
              <a:t> (riboflavin) </a:t>
            </a:r>
            <a:r>
              <a:rPr lang="cs-CZ" dirty="0"/>
              <a:t>- podporuje růst a obnovu buněk, zasahuje do látkové výměny, tlumí chuť na sladké. Je důležitým koenzymem v metabolismu glukózy, mastných kyselin a </a:t>
            </a:r>
            <a:r>
              <a:rPr lang="cs-CZ" dirty="0" err="1"/>
              <a:t>purínu</a:t>
            </a:r>
            <a:r>
              <a:rPr lang="cs-CZ" dirty="0"/>
              <a:t>. Podílí se na mnohých dalších biochemických reakcích. Nedostatek vitaminu B</a:t>
            </a:r>
            <a:r>
              <a:rPr lang="cs-CZ" baseline="-25000" dirty="0"/>
              <a:t>2</a:t>
            </a:r>
            <a:r>
              <a:rPr lang="cs-CZ" dirty="0"/>
              <a:t> způsobuje bolestivé vřídky a pupínky na rtech, záněty v dutině ústní i na kůži, neuropsychické změny, a narušení krvetvorby. Naše strava ho obsahuje dostatek, proto je výskyt obtíži minimální. Zdroje: podobné komplexu B, dále mléko, vejce, droždí, ryby, listová zelenina.</a:t>
            </a:r>
          </a:p>
          <a:p>
            <a:endParaRPr lang="cs-CZ" dirty="0"/>
          </a:p>
          <a:p>
            <a:endParaRPr lang="cs-CZ" dirty="0"/>
          </a:p>
        </p:txBody>
      </p:sp>
    </p:spTree>
    <p:extLst>
      <p:ext uri="{BB962C8B-B14F-4D97-AF65-F5344CB8AC3E}">
        <p14:creationId xmlns:p14="http://schemas.microsoft.com/office/powerpoint/2010/main" val="785520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3A21B29-8A0C-438E-A798-8E2ABA108316}"/>
              </a:ext>
            </a:extLst>
          </p:cNvPr>
          <p:cNvSpPr>
            <a:spLocks noGrp="1"/>
          </p:cNvSpPr>
          <p:nvPr>
            <p:ph type="title"/>
          </p:nvPr>
        </p:nvSpPr>
        <p:spPr>
          <a:xfrm>
            <a:off x="226142" y="0"/>
            <a:ext cx="11759381" cy="1325563"/>
          </a:xfrm>
        </p:spPr>
        <p:txBody>
          <a:bodyPr/>
          <a:lstStyle/>
          <a:p>
            <a:r>
              <a:rPr lang="cs-CZ" b="1" dirty="0"/>
              <a:t>Vitaminy </a:t>
            </a:r>
            <a:br>
              <a:rPr lang="cs-CZ" dirty="0"/>
            </a:br>
            <a:endParaRPr lang="cs-CZ" dirty="0"/>
          </a:p>
        </p:txBody>
      </p:sp>
      <p:sp>
        <p:nvSpPr>
          <p:cNvPr id="3" name="Zástupný symbol pro obsah 2">
            <a:extLst>
              <a:ext uri="{FF2B5EF4-FFF2-40B4-BE49-F238E27FC236}">
                <a16:creationId xmlns:a16="http://schemas.microsoft.com/office/drawing/2014/main" id="{A83A7185-3B7B-4B0B-9B64-A4A1A16C90D4}"/>
              </a:ext>
            </a:extLst>
          </p:cNvPr>
          <p:cNvSpPr>
            <a:spLocks noGrp="1"/>
          </p:cNvSpPr>
          <p:nvPr>
            <p:ph idx="1"/>
          </p:nvPr>
        </p:nvSpPr>
        <p:spPr>
          <a:xfrm>
            <a:off x="206477" y="658761"/>
            <a:ext cx="11985523" cy="6199239"/>
          </a:xfrm>
        </p:spPr>
        <p:txBody>
          <a:bodyPr>
            <a:normAutofit fontScale="62500" lnSpcReduction="20000"/>
          </a:bodyPr>
          <a:lstStyle/>
          <a:p>
            <a:r>
              <a:rPr lang="cs-CZ" sz="3200" b="1" dirty="0"/>
              <a:t>Vitamin B</a:t>
            </a:r>
            <a:r>
              <a:rPr lang="cs-CZ" sz="3200" b="1" baseline="-25000" dirty="0"/>
              <a:t>3</a:t>
            </a:r>
            <a:r>
              <a:rPr lang="cs-CZ" sz="3200" b="1" dirty="0"/>
              <a:t> (niacin, vitamin PP, kyselina nikotinová) </a:t>
            </a:r>
            <a:r>
              <a:rPr lang="cs-CZ" sz="3200" dirty="0"/>
              <a:t>– ovlivňuje celkový metabolismus. Po konzumaci rostlinných i živočišných zdrojů potravou se dostává do krevního oběhu a odtud putuje do všech buněk.  Nedostatek vitaminu B</a:t>
            </a:r>
            <a:r>
              <a:rPr lang="cs-CZ" sz="3200" baseline="-25000" dirty="0"/>
              <a:t>3</a:t>
            </a:r>
            <a:r>
              <a:rPr lang="cs-CZ" sz="3200" dirty="0"/>
              <a:t> může způsobit špatné trávení, slabost, revmatismus, bolest hlavy, depresi, schizofrenii a onemocnění </a:t>
            </a:r>
            <a:r>
              <a:rPr lang="cs-CZ" sz="3200" b="1" dirty="0"/>
              <a:t>pelagra</a:t>
            </a:r>
            <a:r>
              <a:rPr lang="cs-CZ" sz="3200" dirty="0"/>
              <a:t> (projevují se zažívací potíže, dermatitidy, demence, váhový úbytek). </a:t>
            </a:r>
          </a:p>
          <a:p>
            <a:pPr lvl="1"/>
            <a:r>
              <a:rPr lang="cs-CZ" sz="2800" dirty="0"/>
              <a:t>Zdroje: zelenina, kvasnice, pivo. </a:t>
            </a:r>
          </a:p>
          <a:p>
            <a:r>
              <a:rPr lang="cs-CZ" sz="3200" b="1" dirty="0"/>
              <a:t>Vitamin B</a:t>
            </a:r>
            <a:r>
              <a:rPr lang="cs-CZ" sz="3200" b="1" baseline="-25000" dirty="0"/>
              <a:t>5 </a:t>
            </a:r>
            <a:r>
              <a:rPr lang="cs-CZ" sz="3200" b="1" dirty="0"/>
              <a:t>(kyselina pantotenová) </a:t>
            </a:r>
            <a:r>
              <a:rPr lang="cs-CZ" sz="3200" dirty="0"/>
              <a:t>- je součástí koenzymu A, který má rozhodující úlohu v metabolismu všech buněk. </a:t>
            </a:r>
          </a:p>
          <a:p>
            <a:pPr lvl="1"/>
            <a:r>
              <a:rPr lang="cs-CZ" sz="2800" dirty="0"/>
              <a:t>Zdroje: játra, treska, vejce, mléko, kvasnice, čerstvá zelenina.</a:t>
            </a:r>
          </a:p>
          <a:p>
            <a:r>
              <a:rPr lang="cs-CZ" sz="3200" b="1" dirty="0"/>
              <a:t>Vitamin B</a:t>
            </a:r>
            <a:r>
              <a:rPr lang="cs-CZ" sz="3200" b="1" baseline="-25000" dirty="0"/>
              <a:t>6</a:t>
            </a:r>
            <a:r>
              <a:rPr lang="cs-CZ" sz="3200" b="1" dirty="0"/>
              <a:t> (pyridoxin) </a:t>
            </a:r>
            <a:r>
              <a:rPr lang="cs-CZ" sz="3200" dirty="0"/>
              <a:t>– podílí se na metabolismu aminokyselin, kyseliny nikotinové a na tvorbě kyseliny arachidonové. Nedostatek pyridoxinu vyvolává poruchy GIT a nervového systému. </a:t>
            </a:r>
          </a:p>
          <a:p>
            <a:pPr lvl="1"/>
            <a:r>
              <a:rPr lang="cs-CZ" sz="2800" dirty="0"/>
              <a:t>Zdroje: vnitřnosti, vejce, kukuřičná i pšeničná zrna, kvasnice, mléko, listová zelenina. </a:t>
            </a:r>
          </a:p>
          <a:p>
            <a:r>
              <a:rPr lang="cs-CZ" sz="3200" b="1" dirty="0"/>
              <a:t>Vitamin B</a:t>
            </a:r>
            <a:r>
              <a:rPr lang="cs-CZ" sz="3200" b="1" baseline="-25000" dirty="0"/>
              <a:t>12</a:t>
            </a:r>
            <a:r>
              <a:rPr lang="cs-CZ" sz="3200" b="1" dirty="0"/>
              <a:t> (kobalamin) </a:t>
            </a:r>
            <a:r>
              <a:rPr lang="cs-CZ" sz="3200" dirty="0"/>
              <a:t>–</a:t>
            </a:r>
            <a:r>
              <a:rPr lang="cs-CZ" sz="3200" b="1" dirty="0"/>
              <a:t> </a:t>
            </a:r>
            <a:r>
              <a:rPr lang="cs-CZ" sz="3200" dirty="0"/>
              <a:t>ovlivňuje celkový metabolismus.</a:t>
            </a:r>
            <a:r>
              <a:rPr lang="cs-CZ" sz="3200" b="1" dirty="0"/>
              <a:t> </a:t>
            </a:r>
            <a:r>
              <a:rPr lang="cs-CZ" sz="3200" dirty="0"/>
              <a:t>Tvoří skupinu látek, které se celkově označuji jako </a:t>
            </a:r>
            <a:r>
              <a:rPr lang="cs-CZ" sz="3200" b="1" dirty="0"/>
              <a:t>kobalaminy</a:t>
            </a:r>
            <a:r>
              <a:rPr lang="cs-CZ" sz="3200" dirty="0"/>
              <a:t>. Syntetizovaný vitamin se nazývá </a:t>
            </a:r>
            <a:r>
              <a:rPr lang="cs-CZ" sz="3200" b="1" dirty="0"/>
              <a:t>kyanokobalamin</a:t>
            </a:r>
            <a:r>
              <a:rPr lang="cs-CZ" sz="3200" dirty="0"/>
              <a:t>. Jeho zásoby jsou především v játrech, kde se vytvářejí z přijímané stravy.</a:t>
            </a:r>
            <a:r>
              <a:rPr lang="cs-CZ" sz="3200" b="1" dirty="0"/>
              <a:t> </a:t>
            </a:r>
            <a:r>
              <a:rPr lang="cs-CZ" sz="3200" dirty="0"/>
              <a:t>Jeho nedostatek způsobuje megaloblastovou anemii, dále postihuje nervový a kožní systém.</a:t>
            </a:r>
            <a:r>
              <a:rPr lang="cs-CZ" sz="3200" b="1" dirty="0"/>
              <a:t> </a:t>
            </a:r>
          </a:p>
          <a:p>
            <a:pPr lvl="1"/>
            <a:r>
              <a:rPr lang="cs-CZ" sz="2800" dirty="0"/>
              <a:t>Zdroje: játra, vnitřnosti, maso, vejce, mléčné výrobky.</a:t>
            </a:r>
          </a:p>
          <a:p>
            <a:r>
              <a:rPr lang="cs-CZ" sz="3200" b="1" dirty="0"/>
              <a:t>Vitamin B</a:t>
            </a:r>
            <a:r>
              <a:rPr lang="cs-CZ" sz="3200" b="1" baseline="-25000" dirty="0"/>
              <a:t>c</a:t>
            </a:r>
            <a:r>
              <a:rPr lang="cs-CZ" sz="3200" b="1" dirty="0"/>
              <a:t> (kyselina listová) </a:t>
            </a:r>
            <a:r>
              <a:rPr lang="cs-CZ" sz="3200" dirty="0"/>
              <a:t>- jeho  zásoba se vytváří především v játrech, ale i v jiných orgánech. Dostatečné množství kyseliny listové je potřebné pro normální rozmnožování buněk. </a:t>
            </a:r>
          </a:p>
          <a:p>
            <a:pPr lvl="1"/>
            <a:r>
              <a:rPr lang="cs-CZ" sz="2800" dirty="0"/>
              <a:t>Zdroje: maso, játra, ledvinky, vejce, listová zelenina, ovoce, obilniny, kvasnice.</a:t>
            </a:r>
          </a:p>
          <a:p>
            <a:r>
              <a:rPr lang="cs-CZ" sz="3200" b="1" dirty="0"/>
              <a:t>Vitamin C (kyselina askorbová) </a:t>
            </a:r>
            <a:r>
              <a:rPr lang="cs-CZ" sz="3200" dirty="0"/>
              <a:t>–neenzymový antioxidant ve vodním prostředí a ulehčuje biologické využití </a:t>
            </a:r>
            <a:r>
              <a:rPr lang="cs-CZ" sz="3200" dirty="0" err="1"/>
              <a:t>Fe</a:t>
            </a:r>
            <a:r>
              <a:rPr lang="cs-CZ" sz="3200" dirty="0"/>
              <a:t> a kyseliny listové. Ničí se vyluhováním, okysličováním, varem, proto se doporučuje konzumovat ovoce a zeleninu za syrového stavu. Nedostatek vitaminu se podílí na zvýšené náchylnosti k infekcím, rýmě, alergiím a způsobuje onemocnění </a:t>
            </a:r>
            <a:r>
              <a:rPr lang="cs-CZ" sz="3200" b="1" dirty="0"/>
              <a:t>kurděje </a:t>
            </a:r>
            <a:r>
              <a:rPr lang="cs-CZ" sz="3200" dirty="0"/>
              <a:t>(krvácení z dásní, pod kůži, do svalů, nehtových lůžek, porucha krvetvorby). </a:t>
            </a:r>
          </a:p>
          <a:p>
            <a:pPr lvl="1"/>
            <a:r>
              <a:rPr lang="cs-CZ" sz="2800" dirty="0"/>
              <a:t>Zdroje: čerstvé ovoce a zelenina.</a:t>
            </a:r>
            <a:r>
              <a:rPr lang="cs-CZ" sz="2800" b="1" dirty="0"/>
              <a:t> </a:t>
            </a:r>
            <a:endParaRPr lang="cs-CZ" sz="2800" dirty="0"/>
          </a:p>
          <a:p>
            <a:pPr marL="0" indent="0">
              <a:buNone/>
            </a:pPr>
            <a:endParaRPr lang="cs-CZ" sz="3200" dirty="0"/>
          </a:p>
          <a:p>
            <a:endParaRPr lang="cs-CZ" dirty="0"/>
          </a:p>
        </p:txBody>
      </p:sp>
    </p:spTree>
    <p:extLst>
      <p:ext uri="{BB962C8B-B14F-4D97-AF65-F5344CB8AC3E}">
        <p14:creationId xmlns:p14="http://schemas.microsoft.com/office/powerpoint/2010/main" val="3190126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2701E9-CFDA-40DE-93FF-26F07130DD00}"/>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C82E818C-DB5F-4450-A9FA-40D9250D7D46}"/>
              </a:ext>
            </a:extLst>
          </p:cNvPr>
          <p:cNvSpPr>
            <a:spLocks noGrp="1"/>
          </p:cNvSpPr>
          <p:nvPr>
            <p:ph idx="1"/>
          </p:nvPr>
        </p:nvSpPr>
        <p:spPr>
          <a:xfrm>
            <a:off x="176981" y="511277"/>
            <a:ext cx="11936361" cy="6346723"/>
          </a:xfrm>
        </p:spPr>
        <p:txBody>
          <a:bodyPr>
            <a:normAutofit fontScale="85000" lnSpcReduction="20000"/>
          </a:bodyPr>
          <a:lstStyle/>
          <a:p>
            <a:r>
              <a:rPr lang="cs-CZ" b="1" dirty="0"/>
              <a:t>Vitamin D (kalciferol) </a:t>
            </a:r>
            <a:r>
              <a:rPr lang="cs-CZ" dirty="0"/>
              <a:t>-</a:t>
            </a:r>
            <a:r>
              <a:rPr lang="cs-CZ" b="1" dirty="0"/>
              <a:t> </a:t>
            </a:r>
            <a:r>
              <a:rPr lang="cs-CZ" dirty="0"/>
              <a:t>je důležitý při vstřebávání vápníku a fosforu v činnosti hormonů nervového systému. Ukládá se v játrech, kůži, mozku a kostech. Ve větším množství ho získáváme z provitaminu, který se vytváří v kůži působením </a:t>
            </a:r>
            <a:r>
              <a:rPr lang="cs-CZ" b="1" dirty="0"/>
              <a:t>slunečního záření</a:t>
            </a:r>
            <a:r>
              <a:rPr lang="cs-CZ" dirty="0"/>
              <a:t>. </a:t>
            </a:r>
          </a:p>
          <a:p>
            <a:pPr lvl="1"/>
            <a:r>
              <a:rPr lang="cs-CZ" dirty="0"/>
              <a:t>Zdroje: olej z rybích jater, játra, vaječný žloutek, máslo, mléko. </a:t>
            </a:r>
          </a:p>
          <a:p>
            <a:pPr marL="0" indent="0">
              <a:buNone/>
            </a:pPr>
            <a:endParaRPr lang="cs-CZ" dirty="0"/>
          </a:p>
          <a:p>
            <a:r>
              <a:rPr lang="cs-CZ" b="1" dirty="0"/>
              <a:t>Vitamin E (tokoferol) </a:t>
            </a:r>
            <a:r>
              <a:rPr lang="cs-CZ" dirty="0"/>
              <a:t>–</a:t>
            </a:r>
            <a:r>
              <a:rPr lang="cs-CZ" b="1" dirty="0"/>
              <a:t> </a:t>
            </a:r>
            <a:r>
              <a:rPr lang="cs-CZ" dirty="0"/>
              <a:t>je potřebný pro zabezpečení normální plodnosti u žen i mužů. Významně ovlivňuje imunitní systém. Patří k nejvýznamnějším antioxidantům nenasycených mastných kyselin.</a:t>
            </a:r>
            <a:r>
              <a:rPr lang="cs-CZ" b="1" dirty="0"/>
              <a:t> </a:t>
            </a:r>
            <a:r>
              <a:rPr lang="cs-CZ" dirty="0"/>
              <a:t>Jeho nedostatek způsobuje chudokrevnost, neplodnost, poruchy krevního oběhu, neurologické potíže a únavu</a:t>
            </a:r>
            <a:r>
              <a:rPr lang="cs-CZ" b="1" dirty="0"/>
              <a:t>. </a:t>
            </a:r>
          </a:p>
          <a:p>
            <a:pPr lvl="1"/>
            <a:r>
              <a:rPr lang="cs-CZ" dirty="0"/>
              <a:t>Zdroje: vnitřnosti, maso, vejce, listová zelenina, ořechová jádra, rostlinné oleje.</a:t>
            </a:r>
          </a:p>
          <a:p>
            <a:pPr marL="0" indent="0">
              <a:buNone/>
            </a:pPr>
            <a:endParaRPr lang="cs-CZ" dirty="0"/>
          </a:p>
          <a:p>
            <a:r>
              <a:rPr lang="cs-CZ" b="1" dirty="0"/>
              <a:t>Vitamin H (biotin) </a:t>
            </a:r>
            <a:r>
              <a:rPr lang="cs-CZ" dirty="0"/>
              <a:t>-</a:t>
            </a:r>
            <a:r>
              <a:rPr lang="cs-CZ" b="1" dirty="0"/>
              <a:t> </a:t>
            </a:r>
            <a:r>
              <a:rPr lang="cs-CZ" dirty="0"/>
              <a:t>je nezbytný pro metabolismus aminokyselin, cukrů a tuků. Jeho významné množství se tvoří bakteriální činnosti v tlustém střevě. </a:t>
            </a:r>
          </a:p>
          <a:p>
            <a:pPr lvl="1"/>
            <a:r>
              <a:rPr lang="cs-CZ" dirty="0"/>
              <a:t>Zdroje: hrách, houby, kvasnice, čokoláda, ovoce, zelenina. </a:t>
            </a:r>
          </a:p>
          <a:p>
            <a:pPr marL="0" indent="0">
              <a:buNone/>
            </a:pPr>
            <a:endParaRPr lang="cs-CZ" dirty="0"/>
          </a:p>
          <a:p>
            <a:r>
              <a:rPr lang="cs-CZ" b="1" dirty="0"/>
              <a:t>Vitamin K (fylochinon) </a:t>
            </a:r>
            <a:r>
              <a:rPr lang="cs-CZ" dirty="0"/>
              <a:t>- je podstatný pro dobrou srážlivost krve. Jeho dostatek je podmínkou normální koagulace krve. Malé rezervy se vytváří v játrech. Nedostatek vitamínu K způsobuje zpomalení srážlivosti krve, krvácivost.</a:t>
            </a:r>
          </a:p>
          <a:p>
            <a:pPr lvl="1"/>
            <a:r>
              <a:rPr lang="cs-CZ" dirty="0"/>
              <a:t>Zdroje: vaječný žloutek, sýry, listová zeleniny, brambory, luštěniny.</a:t>
            </a:r>
          </a:p>
          <a:p>
            <a:pPr marL="0" indent="0">
              <a:buNone/>
            </a:pPr>
            <a:endParaRPr lang="cs-CZ" dirty="0"/>
          </a:p>
          <a:p>
            <a:pPr marL="0" indent="0">
              <a:buNone/>
            </a:pPr>
            <a:endParaRPr lang="cs-CZ" dirty="0"/>
          </a:p>
          <a:p>
            <a:endParaRPr lang="cs-CZ" dirty="0"/>
          </a:p>
        </p:txBody>
      </p:sp>
    </p:spTree>
    <p:extLst>
      <p:ext uri="{BB962C8B-B14F-4D97-AF65-F5344CB8AC3E}">
        <p14:creationId xmlns:p14="http://schemas.microsoft.com/office/powerpoint/2010/main" val="1118864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E1A3A6-793A-4524-AA6C-35BEF2514803}"/>
              </a:ext>
            </a:extLst>
          </p:cNvPr>
          <p:cNvSpPr>
            <a:spLocks noGrp="1"/>
          </p:cNvSpPr>
          <p:nvPr>
            <p:ph type="title"/>
          </p:nvPr>
        </p:nvSpPr>
        <p:spPr/>
        <p:txBody>
          <a:bodyPr/>
          <a:lstStyle/>
          <a:p>
            <a:r>
              <a:rPr lang="cs-CZ" b="1" dirty="0"/>
              <a:t>Minerální látky </a:t>
            </a:r>
            <a:br>
              <a:rPr lang="cs-CZ" dirty="0"/>
            </a:br>
            <a:endParaRPr lang="cs-CZ" dirty="0"/>
          </a:p>
        </p:txBody>
      </p:sp>
      <p:sp>
        <p:nvSpPr>
          <p:cNvPr id="3" name="Zástupný symbol pro obsah 2">
            <a:extLst>
              <a:ext uri="{FF2B5EF4-FFF2-40B4-BE49-F238E27FC236}">
                <a16:creationId xmlns:a16="http://schemas.microsoft.com/office/drawing/2014/main" id="{FA5E9714-1C39-4C21-94AF-0C3D38491DAB}"/>
              </a:ext>
            </a:extLst>
          </p:cNvPr>
          <p:cNvSpPr>
            <a:spLocks noGrp="1"/>
          </p:cNvSpPr>
          <p:nvPr>
            <p:ph idx="1"/>
          </p:nvPr>
        </p:nvSpPr>
        <p:spPr>
          <a:xfrm>
            <a:off x="0" y="1229032"/>
            <a:ext cx="12192000" cy="5437239"/>
          </a:xfrm>
        </p:spPr>
        <p:txBody>
          <a:bodyPr>
            <a:normAutofit/>
          </a:bodyPr>
          <a:lstStyle/>
          <a:p>
            <a:r>
              <a:rPr lang="cs-CZ" dirty="0"/>
              <a:t>anorganické sloučeniny různých prvků. </a:t>
            </a:r>
          </a:p>
          <a:p>
            <a:r>
              <a:rPr lang="cs-CZ" dirty="0"/>
              <a:t>V těle jsou zastoupeny v malém množství, pro organismus jsou však nezbytné. </a:t>
            </a:r>
          </a:p>
          <a:p>
            <a:r>
              <a:rPr lang="cs-CZ" dirty="0"/>
              <a:t>Tělo si je nedokáže samo vytvořit, a proto je nutné příjem zajistit potravou a vodou. </a:t>
            </a:r>
          </a:p>
          <a:p>
            <a:r>
              <a:rPr lang="cs-CZ" dirty="0"/>
              <a:t>Podílí se na vedení nervových vzruchů. </a:t>
            </a:r>
          </a:p>
          <a:p>
            <a:r>
              <a:rPr lang="cs-CZ" dirty="0"/>
              <a:t>Rozdělujeme je na </a:t>
            </a:r>
            <a:r>
              <a:rPr lang="cs-CZ" b="1" dirty="0" err="1"/>
              <a:t>makroelementy</a:t>
            </a:r>
            <a:r>
              <a:rPr lang="cs-CZ" dirty="0"/>
              <a:t> (majoritní), </a:t>
            </a:r>
            <a:r>
              <a:rPr lang="cs-CZ" b="1" dirty="0"/>
              <a:t>mikroelementy</a:t>
            </a:r>
            <a:r>
              <a:rPr lang="cs-CZ" dirty="0"/>
              <a:t> (minoritní) a </a:t>
            </a:r>
            <a:r>
              <a:rPr lang="cs-CZ" b="1" dirty="0"/>
              <a:t>stopové prvky</a:t>
            </a:r>
            <a:r>
              <a:rPr lang="cs-CZ" dirty="0"/>
              <a:t>. </a:t>
            </a:r>
          </a:p>
          <a:p>
            <a:r>
              <a:rPr lang="cs-CZ" dirty="0"/>
              <a:t>Mezi </a:t>
            </a:r>
            <a:r>
              <a:rPr lang="cs-CZ" dirty="0" err="1"/>
              <a:t>makroelementy</a:t>
            </a:r>
            <a:r>
              <a:rPr lang="cs-CZ" dirty="0"/>
              <a:t> patří sodík, draslík, vápník, fosfor, hořčík, síra, chlór.</a:t>
            </a:r>
          </a:p>
          <a:p>
            <a:r>
              <a:rPr lang="cs-CZ" dirty="0"/>
              <a:t>K mikroelementům řadíme železo, zinek, měď, selen, jod, chróm, kobalt.</a:t>
            </a:r>
          </a:p>
          <a:p>
            <a:r>
              <a:rPr lang="cs-CZ" dirty="0"/>
              <a:t>Stopové prvky zahrnuji mangan, molybden, fluor a bor.</a:t>
            </a:r>
          </a:p>
          <a:p>
            <a:endParaRPr lang="cs-CZ" dirty="0"/>
          </a:p>
        </p:txBody>
      </p:sp>
    </p:spTree>
    <p:extLst>
      <p:ext uri="{BB962C8B-B14F-4D97-AF65-F5344CB8AC3E}">
        <p14:creationId xmlns:p14="http://schemas.microsoft.com/office/powerpoint/2010/main" val="41921025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6144C-424A-4549-B2B9-697E37CC8213}"/>
              </a:ext>
            </a:extLst>
          </p:cNvPr>
          <p:cNvSpPr>
            <a:spLocks noGrp="1"/>
          </p:cNvSpPr>
          <p:nvPr>
            <p:ph type="title"/>
          </p:nvPr>
        </p:nvSpPr>
        <p:spPr/>
        <p:txBody>
          <a:bodyPr/>
          <a:lstStyle/>
          <a:p>
            <a:r>
              <a:rPr lang="cs-CZ" b="1" dirty="0" err="1"/>
              <a:t>Makroelementy</a:t>
            </a:r>
            <a:br>
              <a:rPr lang="cs-CZ" dirty="0"/>
            </a:br>
            <a:endParaRPr lang="cs-CZ" dirty="0"/>
          </a:p>
        </p:txBody>
      </p:sp>
      <p:sp>
        <p:nvSpPr>
          <p:cNvPr id="3" name="Zástupný symbol pro obsah 2">
            <a:extLst>
              <a:ext uri="{FF2B5EF4-FFF2-40B4-BE49-F238E27FC236}">
                <a16:creationId xmlns:a16="http://schemas.microsoft.com/office/drawing/2014/main" id="{BA3680A2-1BC1-4614-A3B3-CC5CC96190FE}"/>
              </a:ext>
            </a:extLst>
          </p:cNvPr>
          <p:cNvSpPr>
            <a:spLocks noGrp="1"/>
          </p:cNvSpPr>
          <p:nvPr>
            <p:ph idx="1"/>
          </p:nvPr>
        </p:nvSpPr>
        <p:spPr>
          <a:xfrm>
            <a:off x="117987" y="1228436"/>
            <a:ext cx="12142839" cy="5536157"/>
          </a:xfrm>
        </p:spPr>
        <p:txBody>
          <a:bodyPr>
            <a:normAutofit fontScale="47500" lnSpcReduction="20000"/>
          </a:bodyPr>
          <a:lstStyle/>
          <a:p>
            <a:r>
              <a:rPr lang="cs-CZ" b="1" dirty="0"/>
              <a:t>Sodík </a:t>
            </a:r>
            <a:r>
              <a:rPr lang="cs-CZ" dirty="0"/>
              <a:t>- je hlavní kationt extracelulární tekutiny. Ovlivňuje transport glukózy a aminokyselin přes buňkové membrány. Zdroje: kuchyňská sůl, v přirozené potravě se vyskytuje v malém množství.</a:t>
            </a:r>
          </a:p>
          <a:p>
            <a:endParaRPr lang="cs-CZ" dirty="0"/>
          </a:p>
          <a:p>
            <a:r>
              <a:rPr lang="cs-CZ" b="1" dirty="0"/>
              <a:t>Draslík </a:t>
            </a:r>
            <a:r>
              <a:rPr lang="cs-CZ" dirty="0"/>
              <a:t>- je kationt, který se nachází v intracelulární tekutině. Zabezpečuje její acidobazickou rovnováhu. Má význam pro aktivitu svalstva a přenos nervových vzruchů. Využívá se v energetickém metabolismu. Draslík obsahuji potraviny, které se běžně konzumují během dne. Organismus se špatně vyrovnává s jeho nedostatkem i přebytkem. Zdroje: brambory, celer, petržel, pórek, kedlubny, mrkev, červená řepa, rajčata, kapusta, špenát, houby, banán, čerstvé i sušené meruňky, švestky, čočka, hrách, ořechy, mandle, kakaový prášek, mléčné výrobky.</a:t>
            </a:r>
          </a:p>
          <a:p>
            <a:endParaRPr lang="cs-CZ" dirty="0"/>
          </a:p>
          <a:p>
            <a:r>
              <a:rPr lang="cs-CZ" b="1" dirty="0"/>
              <a:t>Vápník </a:t>
            </a:r>
            <a:r>
              <a:rPr lang="cs-CZ" dirty="0"/>
              <a:t>- spadá mezi minerální látku, která se vyskytuje v organismu v největším zastoupení. Vápník je důležitý pro tvorbu kostí a zubů. Podílí se na dalších fyziologických procesech, jako je srážlivost krve, přenos nervových impulzů, svalová činnost a aktivace enzymů. Jeho potřeba vzrůstá v období dospívání, během gravidity, kojení a po 40. roce života. Nedostatek vápníku je značným rizikovým faktorem pro vznik </a:t>
            </a:r>
            <a:r>
              <a:rPr lang="cs-CZ" b="1" dirty="0"/>
              <a:t>osteoporózy.</a:t>
            </a:r>
            <a:r>
              <a:rPr lang="cs-CZ" dirty="0"/>
              <a:t> Zdroje: mandle, mák, mléko, mléčné výrobky, žloutek, sýry, tvaroh, obiloviny, luštěniny, sezamová semena, některé minerální vody. </a:t>
            </a:r>
          </a:p>
          <a:p>
            <a:pPr marL="0" indent="0">
              <a:buNone/>
            </a:pPr>
            <a:endParaRPr lang="cs-CZ" dirty="0"/>
          </a:p>
          <a:p>
            <a:r>
              <a:rPr lang="cs-CZ" b="1" dirty="0"/>
              <a:t>Fosfor </a:t>
            </a:r>
            <a:r>
              <a:rPr lang="cs-CZ" dirty="0"/>
              <a:t>- je důležitým stavebním prvkem kosti, zubů a nenahraditelným prvkem v energetickém metabolismu. Zúčastňuje se na struktuře a funkci buněčných membrán a je součástí enzymů, které ovlivňuji látkovou přeměnu živin. Zásoby fosforu se ukládají v kostech, méně ve svalech. Zdroje: maso, mléko, mléčné výrobky, žloutek, obiloviny, luštěniny, ořechy.</a:t>
            </a:r>
          </a:p>
          <a:p>
            <a:pPr marL="0" indent="0">
              <a:buNone/>
            </a:pPr>
            <a:endParaRPr lang="cs-CZ" dirty="0"/>
          </a:p>
          <a:p>
            <a:r>
              <a:rPr lang="cs-CZ" b="1" dirty="0"/>
              <a:t>Hořčík </a:t>
            </a:r>
            <a:r>
              <a:rPr lang="cs-CZ" dirty="0"/>
              <a:t>- je podstatný pro činnost srdce a krevního oběhu. Nedostatek hořčíků se projevuje únavou, výkyvy nálad, bolestmi hlavy, svalovou slabosti, poruchami srdečního rytmu až bolestmi za hrudní kosti. Zdroje: droždí, mák, luštěniny, ořechy, káva, černý čaj, sója, špenát.</a:t>
            </a:r>
          </a:p>
          <a:p>
            <a:pPr marL="0" indent="0">
              <a:buNone/>
            </a:pPr>
            <a:endParaRPr lang="cs-CZ" dirty="0"/>
          </a:p>
          <a:p>
            <a:r>
              <a:rPr lang="cs-CZ" b="1" dirty="0"/>
              <a:t>Síra </a:t>
            </a:r>
            <a:r>
              <a:rPr lang="cs-CZ" dirty="0"/>
              <a:t>- se v organismu člověka vyskytuje v podobě organických sloučenin. Zúčastňuje se na syntéze důležitých organických sloučenin i na enzymových reakcích. Pro člověka má důležitý význam. Zdroje: mléko, mléčné výrobky, vejce, luštěniny, ořechy.</a:t>
            </a:r>
          </a:p>
          <a:p>
            <a:pPr marL="0" indent="0">
              <a:buNone/>
            </a:pPr>
            <a:endParaRPr lang="cs-CZ" dirty="0"/>
          </a:p>
          <a:p>
            <a:r>
              <a:rPr lang="cs-CZ" b="1" dirty="0"/>
              <a:t>Chlór </a:t>
            </a:r>
            <a:r>
              <a:rPr lang="cs-CZ" dirty="0"/>
              <a:t>- je rozhodujícím aniontem extracelulární tekutiny, zejména v krevní plazmě. Ve významném množství se vylučuje  žaludeční sliznici formou kyseliny chlorovodíkové. Dále se podílí na mnohých biochemických reakcích v organizmu. Zdroje: kuchyňská sůl.</a:t>
            </a:r>
          </a:p>
          <a:p>
            <a:endParaRPr lang="cs-CZ" dirty="0"/>
          </a:p>
        </p:txBody>
      </p:sp>
    </p:spTree>
    <p:extLst>
      <p:ext uri="{BB962C8B-B14F-4D97-AF65-F5344CB8AC3E}">
        <p14:creationId xmlns:p14="http://schemas.microsoft.com/office/powerpoint/2010/main" val="1577253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2F7481-6F40-4980-9007-478DECCF7512}"/>
              </a:ext>
            </a:extLst>
          </p:cNvPr>
          <p:cNvSpPr>
            <a:spLocks noGrp="1"/>
          </p:cNvSpPr>
          <p:nvPr>
            <p:ph type="title"/>
          </p:nvPr>
        </p:nvSpPr>
        <p:spPr>
          <a:xfrm>
            <a:off x="838200" y="93406"/>
            <a:ext cx="10515600" cy="1325563"/>
          </a:xfrm>
        </p:spPr>
        <p:txBody>
          <a:bodyPr/>
          <a:lstStyle/>
          <a:p>
            <a:r>
              <a:rPr lang="cs-CZ" b="1" dirty="0"/>
              <a:t>Mikroelementy</a:t>
            </a:r>
            <a:r>
              <a:rPr lang="cs-CZ" dirty="0"/>
              <a:t> </a:t>
            </a:r>
            <a:br>
              <a:rPr lang="cs-CZ" dirty="0"/>
            </a:br>
            <a:endParaRPr lang="cs-CZ" dirty="0"/>
          </a:p>
        </p:txBody>
      </p:sp>
      <p:sp>
        <p:nvSpPr>
          <p:cNvPr id="3" name="Zástupný symbol pro obsah 2">
            <a:extLst>
              <a:ext uri="{FF2B5EF4-FFF2-40B4-BE49-F238E27FC236}">
                <a16:creationId xmlns:a16="http://schemas.microsoft.com/office/drawing/2014/main" id="{6F739219-F7F7-41B0-8E80-F5337BC5B988}"/>
              </a:ext>
            </a:extLst>
          </p:cNvPr>
          <p:cNvSpPr>
            <a:spLocks noGrp="1"/>
          </p:cNvSpPr>
          <p:nvPr>
            <p:ph idx="1"/>
          </p:nvPr>
        </p:nvSpPr>
        <p:spPr>
          <a:xfrm>
            <a:off x="157316" y="1089891"/>
            <a:ext cx="12113342" cy="5674703"/>
          </a:xfrm>
        </p:spPr>
        <p:txBody>
          <a:bodyPr>
            <a:normAutofit fontScale="47500" lnSpcReduction="20000"/>
          </a:bodyPr>
          <a:lstStyle/>
          <a:p>
            <a:pPr marL="0" indent="0">
              <a:buNone/>
            </a:pPr>
            <a:r>
              <a:rPr lang="cs-CZ" b="1" dirty="0"/>
              <a:t> </a:t>
            </a:r>
            <a:endParaRPr lang="cs-CZ" dirty="0"/>
          </a:p>
          <a:p>
            <a:r>
              <a:rPr lang="cs-CZ" b="1" dirty="0"/>
              <a:t>Železo</a:t>
            </a:r>
            <a:r>
              <a:rPr lang="cs-CZ" dirty="0"/>
              <a:t> - patří mezi esenciální bioaktivní prvky. Přibližně 60 % z celkového množství se nachází v hemoglobinu, 4 % v myoglobinu. Jeho zásoby se vytvářejí v buňkách střevní sliznice, ve slezině, játrech, kostní dřeni a svalech. Nedostatek železa může vzniknout při nesprávné výživě, onemocnění jater, ledvin, žaludku, plic, ale i při podávání některých léků. Deficitem železa často trpí vegetariáni a ženy, které dlouhodobě dodržují redukční diety. Nedostatečný příjem železa způsobuje anémii, únavu, poruchy imunitních i mentálních funkcí. Zdroje: sušené meruňky, švestky, ořechy, slunečnicová a dýňová semena, rozinky, kvasnice, mák, pšeničné kličky, otruby, čočka, sušené hřiby, sója, játra, žloutky. </a:t>
            </a:r>
          </a:p>
          <a:p>
            <a:pPr marL="0" indent="0">
              <a:buNone/>
            </a:pPr>
            <a:endParaRPr lang="cs-CZ" dirty="0"/>
          </a:p>
          <a:p>
            <a:r>
              <a:rPr lang="cs-CZ" b="1" dirty="0"/>
              <a:t>Zinek </a:t>
            </a:r>
            <a:r>
              <a:rPr lang="cs-CZ" dirty="0"/>
              <a:t>- je součásti mnoha enzymů pro syntézu bílkovin a oxidaci etanolu. Je důležitý pro syntézu inzulínu a při imunitních reakcích. Nedostatek zinku vyvolává změnu chuti, čichových vjemů, vypadávání vlasů, dermatitidu, průjem, poruchy imunity, zpomalení vývoje a růstu</a:t>
            </a:r>
            <a:r>
              <a:rPr lang="cs-CZ" b="1" dirty="0"/>
              <a:t>. </a:t>
            </a:r>
            <a:r>
              <a:rPr lang="cs-CZ" dirty="0"/>
              <a:t>Zdroje: maso, játra, vejce, sýry, mořské plody, dýňová semena, obiloviny, luštěniny, houby a kakao.</a:t>
            </a:r>
          </a:p>
          <a:p>
            <a:pPr marL="0" indent="0">
              <a:buNone/>
            </a:pPr>
            <a:endParaRPr lang="cs-CZ" dirty="0"/>
          </a:p>
          <a:p>
            <a:r>
              <a:rPr lang="cs-CZ" b="1" dirty="0"/>
              <a:t>Měď </a:t>
            </a:r>
            <a:r>
              <a:rPr lang="cs-CZ" dirty="0"/>
              <a:t>- je vázaná na bílkovinu. Jde o důležitý prvek metabolismu v organismu. Působí jako katalyzátor při stavbě hemoglobinu a myoglobinu. Její zásoby se nacházejí v játrech. Hraje důležitou úlohu v oblasti reakcí s kyslíkem. Nedostatek mědi je charakterizován </a:t>
            </a:r>
            <a:r>
              <a:rPr lang="cs-CZ" dirty="0" err="1"/>
              <a:t>mikrocytární</a:t>
            </a:r>
            <a:r>
              <a:rPr lang="cs-CZ" dirty="0"/>
              <a:t> anémií, </a:t>
            </a:r>
            <a:r>
              <a:rPr lang="cs-CZ" dirty="0" err="1"/>
              <a:t>neutropenií</a:t>
            </a:r>
            <a:r>
              <a:rPr lang="cs-CZ" dirty="0"/>
              <a:t>, osteoporózu, rezistenci na železo a degenerativními změnami cévní stěny. Zdroje: </a:t>
            </a:r>
            <a:r>
              <a:rPr lang="cs-CZ" dirty="0" err="1"/>
              <a:t>celozrné</a:t>
            </a:r>
            <a:r>
              <a:rPr lang="cs-CZ" dirty="0"/>
              <a:t> produkty, obiloviny, luštěniny, vejce, maso, játra, sušené ovoce.</a:t>
            </a:r>
          </a:p>
          <a:p>
            <a:pPr marL="0" indent="0">
              <a:buNone/>
            </a:pPr>
            <a:endParaRPr lang="cs-CZ" dirty="0"/>
          </a:p>
          <a:p>
            <a:r>
              <a:rPr lang="cs-CZ" b="1" dirty="0"/>
              <a:t>Selen </a:t>
            </a:r>
            <a:r>
              <a:rPr lang="cs-CZ" dirty="0"/>
              <a:t>- uplatňuje se v mechanizmu ochrany buněk před oxidativním poškozením. Podporuje činnost svalstva a myokardu. Příznivě ovlivňuje činnost štítné žlázy. Společně s vitaminem E příznivě působí na poškozená játra i jiné toxicky postižené tkáně, na imunitu i vývoj nádorových onemocnění. Jeho nedostatek se projevuje svalovou slabostí a bolestí, při delším deficitu se objevuje tzv. </a:t>
            </a:r>
            <a:r>
              <a:rPr lang="cs-CZ" dirty="0" err="1"/>
              <a:t>Keshans</a:t>
            </a:r>
            <a:r>
              <a:rPr lang="cs-CZ" dirty="0"/>
              <a:t>´ nemoc, která je charakterizovaná kardiomyopatií. Zdroje: cereálie pěstované na selenových půdách, mořské produkty.</a:t>
            </a:r>
          </a:p>
          <a:p>
            <a:pPr marL="0" indent="0">
              <a:buNone/>
            </a:pPr>
            <a:endParaRPr lang="cs-CZ" dirty="0"/>
          </a:p>
          <a:p>
            <a:r>
              <a:rPr lang="cs-CZ" b="1" dirty="0"/>
              <a:t>Jod </a:t>
            </a:r>
            <a:r>
              <a:rPr lang="cs-CZ" dirty="0"/>
              <a:t>- je nezbytný pro činnost hormonů štítné žlázy. U dětí je zapotřebí pro rozvoj intelektových schopností. Nedostatek jodu může vést ke zvětšení štítné žlázy, dále se může projevit následujícími příznaky, jako je zimomřivost, apatie, zvýšení tělesné hmotnosti, porucha koordinačních pohybů. Nebezpečný je deficit jódu během, těhotenství pro vyvíjející se plod. Zdroje: mořské ryby a jejich produkty, </a:t>
            </a:r>
            <a:r>
              <a:rPr lang="cs-CZ" dirty="0" err="1"/>
              <a:t>jodidovaná</a:t>
            </a:r>
            <a:r>
              <a:rPr lang="cs-CZ" dirty="0"/>
              <a:t> sůl, vejce, mléko.</a:t>
            </a:r>
          </a:p>
          <a:p>
            <a:pPr marL="0" indent="0">
              <a:buNone/>
            </a:pPr>
            <a:endParaRPr lang="cs-CZ" dirty="0"/>
          </a:p>
          <a:p>
            <a:r>
              <a:rPr lang="cs-CZ" b="1" dirty="0"/>
              <a:t>Chrom </a:t>
            </a:r>
            <a:r>
              <a:rPr lang="cs-CZ" dirty="0"/>
              <a:t>-</a:t>
            </a:r>
            <a:r>
              <a:rPr lang="cs-CZ" b="1" dirty="0"/>
              <a:t> </a:t>
            </a:r>
            <a:r>
              <a:rPr lang="cs-CZ" dirty="0"/>
              <a:t>ovlivňuje metabolismus všech tří základních energetických substrátů. Zdroje: kvasnice, pšeničné kličky, ořechy, sýry, maso.</a:t>
            </a:r>
          </a:p>
          <a:p>
            <a:pPr marL="0" indent="0">
              <a:buNone/>
            </a:pPr>
            <a:endParaRPr lang="cs-CZ" dirty="0"/>
          </a:p>
          <a:p>
            <a:r>
              <a:rPr lang="cs-CZ" b="1" dirty="0"/>
              <a:t>Kobalt </a:t>
            </a:r>
            <a:r>
              <a:rPr lang="cs-CZ" dirty="0"/>
              <a:t>- je nezbytný při odbourávání bílkovin a výstavbě purinů. Zdroje: vnitřnosti, produkty s obsahem vitaminu B</a:t>
            </a:r>
            <a:r>
              <a:rPr lang="cs-CZ" baseline="-25000" dirty="0"/>
              <a:t>12.</a:t>
            </a:r>
            <a:endParaRPr lang="cs-CZ" dirty="0"/>
          </a:p>
          <a:p>
            <a:endParaRPr lang="cs-CZ" dirty="0"/>
          </a:p>
        </p:txBody>
      </p:sp>
    </p:spTree>
    <p:extLst>
      <p:ext uri="{BB962C8B-B14F-4D97-AF65-F5344CB8AC3E}">
        <p14:creationId xmlns:p14="http://schemas.microsoft.com/office/powerpoint/2010/main" val="996047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4DA0A1-C087-419E-848E-A8588E43D1AA}"/>
              </a:ext>
            </a:extLst>
          </p:cNvPr>
          <p:cNvSpPr>
            <a:spLocks noGrp="1"/>
          </p:cNvSpPr>
          <p:nvPr>
            <p:ph type="title"/>
          </p:nvPr>
        </p:nvSpPr>
        <p:spPr/>
        <p:txBody>
          <a:bodyPr/>
          <a:lstStyle/>
          <a:p>
            <a:r>
              <a:rPr lang="cs-CZ" b="1" dirty="0"/>
              <a:t>Stopové prvky</a:t>
            </a:r>
            <a:br>
              <a:rPr lang="cs-CZ" dirty="0"/>
            </a:br>
            <a:endParaRPr lang="cs-CZ" dirty="0"/>
          </a:p>
        </p:txBody>
      </p:sp>
      <p:sp>
        <p:nvSpPr>
          <p:cNvPr id="3" name="Zástupný symbol pro obsah 2">
            <a:extLst>
              <a:ext uri="{FF2B5EF4-FFF2-40B4-BE49-F238E27FC236}">
                <a16:creationId xmlns:a16="http://schemas.microsoft.com/office/drawing/2014/main" id="{4B6AAEB3-342B-4D99-BB43-B4DDD8FEEB51}"/>
              </a:ext>
            </a:extLst>
          </p:cNvPr>
          <p:cNvSpPr>
            <a:spLocks noGrp="1"/>
          </p:cNvSpPr>
          <p:nvPr>
            <p:ph idx="1"/>
          </p:nvPr>
        </p:nvSpPr>
        <p:spPr>
          <a:xfrm>
            <a:off x="167147" y="1825625"/>
            <a:ext cx="11828207" cy="4929136"/>
          </a:xfrm>
        </p:spPr>
        <p:txBody>
          <a:bodyPr>
            <a:normAutofit fontScale="85000" lnSpcReduction="20000"/>
          </a:bodyPr>
          <a:lstStyle/>
          <a:p>
            <a:r>
              <a:rPr lang="cs-CZ" b="1" dirty="0"/>
              <a:t>Mangan </a:t>
            </a:r>
            <a:r>
              <a:rPr lang="cs-CZ" dirty="0"/>
              <a:t>- je součástí enzymů, které jsou důležité při uvolňování energie a při metabolismu tuků. Ovlivňuje tělesnou hmotnost, reprodukci a činnost centrální nervové soustavy. Může způsobit poruchy metabolismu cukrů a tuků. </a:t>
            </a:r>
          </a:p>
          <a:p>
            <a:pPr lvl="1"/>
            <a:r>
              <a:rPr lang="cs-CZ" dirty="0"/>
              <a:t>Zdroje: čaj, kakao, </a:t>
            </a:r>
            <a:r>
              <a:rPr lang="cs-CZ" dirty="0" err="1"/>
              <a:t>celozrné</a:t>
            </a:r>
            <a:r>
              <a:rPr lang="cs-CZ" dirty="0"/>
              <a:t> výrobky.</a:t>
            </a:r>
          </a:p>
          <a:p>
            <a:pPr marL="0" indent="0">
              <a:buNone/>
            </a:pPr>
            <a:endParaRPr lang="cs-CZ" dirty="0"/>
          </a:p>
          <a:p>
            <a:r>
              <a:rPr lang="cs-CZ" b="1" dirty="0"/>
              <a:t>Molybden </a:t>
            </a:r>
            <a:r>
              <a:rPr lang="cs-CZ" dirty="0"/>
              <a:t>- se zúčastňuje na degradaci purinů, stanovuje se jen výjimečně. Jeho nedostatek vyvolává poruchy zraku, růstu, plodnosti a nervového systému.</a:t>
            </a:r>
          </a:p>
          <a:p>
            <a:pPr lvl="1"/>
            <a:r>
              <a:rPr lang="cs-CZ" dirty="0"/>
              <a:t>Zdroj: luštěniny, obiloviny, listová zelenina.</a:t>
            </a:r>
          </a:p>
          <a:p>
            <a:pPr marL="0" indent="0">
              <a:buNone/>
            </a:pPr>
            <a:endParaRPr lang="cs-CZ" dirty="0"/>
          </a:p>
          <a:p>
            <a:r>
              <a:rPr lang="cs-CZ" b="1" dirty="0"/>
              <a:t>Fluor</a:t>
            </a:r>
            <a:r>
              <a:rPr lang="cs-CZ" dirty="0"/>
              <a:t> -</a:t>
            </a:r>
            <a:r>
              <a:rPr lang="cs-CZ" b="1" dirty="0"/>
              <a:t> </a:t>
            </a:r>
            <a:r>
              <a:rPr lang="cs-CZ" dirty="0"/>
              <a:t>je důležitý prvek při tvorbě zubní skloviny a kostí. Zvýšená kazivost zubů se projevuje jeho nedostatkem. </a:t>
            </a:r>
          </a:p>
          <a:p>
            <a:pPr lvl="1"/>
            <a:r>
              <a:rPr lang="cs-CZ" dirty="0"/>
              <a:t>Zdroje: pitná voda, čaj, ryby konzumovány s kostmi.</a:t>
            </a:r>
          </a:p>
          <a:p>
            <a:pPr marL="0" indent="0">
              <a:buNone/>
            </a:pPr>
            <a:endParaRPr lang="cs-CZ" dirty="0"/>
          </a:p>
          <a:p>
            <a:r>
              <a:rPr lang="cs-CZ" b="1" dirty="0"/>
              <a:t>Bor </a:t>
            </a:r>
            <a:r>
              <a:rPr lang="cs-CZ" dirty="0"/>
              <a:t>– je nezbytný pro metabolismus ostatních minerálních látek. </a:t>
            </a:r>
          </a:p>
          <a:p>
            <a:pPr lvl="1"/>
            <a:r>
              <a:rPr lang="cs-CZ" dirty="0"/>
              <a:t>Zdroj: ořechy, ovoce. </a:t>
            </a:r>
          </a:p>
          <a:p>
            <a:pPr marL="0" indent="0">
              <a:buNone/>
            </a:pPr>
            <a:endParaRPr lang="cs-CZ" dirty="0"/>
          </a:p>
          <a:p>
            <a:endParaRPr lang="cs-CZ" dirty="0"/>
          </a:p>
        </p:txBody>
      </p:sp>
    </p:spTree>
    <p:extLst>
      <p:ext uri="{BB962C8B-B14F-4D97-AF65-F5344CB8AC3E}">
        <p14:creationId xmlns:p14="http://schemas.microsoft.com/office/powerpoint/2010/main" val="21629377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74C322-F3CC-45DB-8843-40F59B744A77}"/>
              </a:ext>
            </a:extLst>
          </p:cNvPr>
          <p:cNvSpPr>
            <a:spLocks noGrp="1"/>
          </p:cNvSpPr>
          <p:nvPr>
            <p:ph type="title"/>
          </p:nvPr>
        </p:nvSpPr>
        <p:spPr>
          <a:xfrm>
            <a:off x="838200" y="88034"/>
            <a:ext cx="10515600" cy="1325563"/>
          </a:xfrm>
        </p:spPr>
        <p:txBody>
          <a:bodyPr/>
          <a:lstStyle/>
          <a:p>
            <a:r>
              <a:rPr lang="cs-CZ" b="1" dirty="0"/>
              <a:t>2.2 Výživové doporučené dávky potravin</a:t>
            </a:r>
            <a:br>
              <a:rPr lang="cs-CZ" b="1" dirty="0"/>
            </a:br>
            <a:endParaRPr lang="cs-CZ" dirty="0"/>
          </a:p>
        </p:txBody>
      </p:sp>
      <p:sp>
        <p:nvSpPr>
          <p:cNvPr id="3" name="Zástupný symbol pro obsah 2">
            <a:extLst>
              <a:ext uri="{FF2B5EF4-FFF2-40B4-BE49-F238E27FC236}">
                <a16:creationId xmlns:a16="http://schemas.microsoft.com/office/drawing/2014/main" id="{0A59C3DE-FFC9-4885-B571-2A34ADB7EE23}"/>
              </a:ext>
            </a:extLst>
          </p:cNvPr>
          <p:cNvSpPr>
            <a:spLocks noGrp="1"/>
          </p:cNvSpPr>
          <p:nvPr>
            <p:ph idx="1"/>
          </p:nvPr>
        </p:nvSpPr>
        <p:spPr>
          <a:xfrm>
            <a:off x="0" y="960582"/>
            <a:ext cx="12191999" cy="5897418"/>
          </a:xfrm>
        </p:spPr>
        <p:txBody>
          <a:bodyPr>
            <a:normAutofit fontScale="47500" lnSpcReduction="20000"/>
          </a:bodyPr>
          <a:lstStyle/>
          <a:p>
            <a:r>
              <a:rPr lang="cs-CZ" b="1" dirty="0"/>
              <a:t>Fyziologická potřeba energie </a:t>
            </a:r>
            <a:r>
              <a:rPr lang="cs-CZ" dirty="0"/>
              <a:t>a živin u jednotlivce je takové množství a chemická forma živin, které jsou trvalé potřebné </a:t>
            </a:r>
            <a:r>
              <a:rPr lang="cs-CZ" b="1" dirty="0"/>
              <a:t>k udržení zdraví a vývoje </a:t>
            </a:r>
            <a:r>
              <a:rPr lang="cs-CZ" dirty="0"/>
              <a:t>bez poruchy metabolismu kterékoliv živiny. Odpovídající nutriční potřeba je příjem postačující k pokrytí </a:t>
            </a:r>
            <a:r>
              <a:rPr lang="cs-CZ" dirty="0" err="1"/>
              <a:t>fyziologicé</a:t>
            </a:r>
            <a:r>
              <a:rPr lang="cs-CZ" dirty="0"/>
              <a:t> potřeby. </a:t>
            </a:r>
          </a:p>
          <a:p>
            <a:r>
              <a:rPr lang="cs-CZ" b="1" dirty="0"/>
              <a:t>Nutriční potřeby </a:t>
            </a:r>
            <a:r>
              <a:rPr lang="cs-CZ" dirty="0"/>
              <a:t>jsou vyjádřeny v podobě výživových doporučených dávek (VDD). Ty jsou konstruovány tak, aby hradily potřebu základních živin, vybraných vitamínů, minerálních látek a stopových prvků u téměř všech zdravých osob v populaci. </a:t>
            </a:r>
          </a:p>
          <a:p>
            <a:r>
              <a:rPr lang="cs-CZ" dirty="0"/>
              <a:t>Skutečná potřeba jednotlivce se může lišit. Při stanovování doporučených výživových dávek je zvykem vybrat </a:t>
            </a:r>
            <a:r>
              <a:rPr lang="cs-CZ" b="1" dirty="0"/>
              <a:t>jedinou</a:t>
            </a:r>
            <a:r>
              <a:rPr lang="cs-CZ" dirty="0"/>
              <a:t> hodnotu, která má pokrývat potřebu všech nebo téměř všech zdravých jedinců v dané populační skupině. </a:t>
            </a:r>
          </a:p>
          <a:p>
            <a:pPr marL="0" indent="0">
              <a:buNone/>
            </a:pPr>
            <a:endParaRPr lang="cs-CZ" dirty="0"/>
          </a:p>
          <a:p>
            <a:r>
              <a:rPr lang="cs-CZ" dirty="0"/>
              <a:t>Výživové doporučené dávky jsou určené pro:</a:t>
            </a:r>
          </a:p>
          <a:p>
            <a:pPr marL="0" indent="0">
              <a:buNone/>
            </a:pPr>
            <a:r>
              <a:rPr lang="cs-CZ" dirty="0"/>
              <a:t>- hodnocení spotřeby potravin různých populačních skupin </a:t>
            </a:r>
            <a:r>
              <a:rPr lang="cs-CZ" dirty="0">
                <a:solidFill>
                  <a:srgbClr val="0070C0"/>
                </a:solidFill>
              </a:rPr>
              <a:t>– Jak se nazývají takové studie?,</a:t>
            </a:r>
          </a:p>
          <a:p>
            <a:pPr marL="0" indent="0">
              <a:buNone/>
            </a:pPr>
            <a:r>
              <a:rPr lang="cs-CZ" dirty="0"/>
              <a:t>- dlouhodobé sledování a hodnocení spotřeby potravin u skupin obyvatel,</a:t>
            </a:r>
          </a:p>
          <a:p>
            <a:pPr marL="0" indent="0">
              <a:buNone/>
            </a:pPr>
            <a:r>
              <a:rPr lang="cs-CZ" dirty="0"/>
              <a:t>- sestavování stravovacích dávek a jídelníčků pro skupiny – například kolektivy dětí ve školních zařízeních i pacienti ve zdravotnických zařízeních</a:t>
            </a:r>
            <a:r>
              <a:rPr lang="cs-CZ" dirty="0">
                <a:solidFill>
                  <a:srgbClr val="0070C0"/>
                </a:solidFill>
              </a:rPr>
              <a:t>.,- jaké jsou výhody a nevýhody výběrových jídelníčků?</a:t>
            </a:r>
          </a:p>
          <a:p>
            <a:pPr marL="0" indent="0">
              <a:buNone/>
            </a:pPr>
            <a:r>
              <a:rPr lang="cs-CZ" dirty="0"/>
              <a:t>- orientaci výrobcům potravin a dalším subjektům, které mohou ovlivňovat výživu,</a:t>
            </a:r>
          </a:p>
          <a:p>
            <a:pPr marL="0" indent="0">
              <a:buNone/>
            </a:pPr>
            <a:r>
              <a:rPr lang="cs-CZ" dirty="0"/>
              <a:t>- účely zdravotní výchovy - </a:t>
            </a:r>
            <a:r>
              <a:rPr lang="cs-CZ" dirty="0">
                <a:solidFill>
                  <a:srgbClr val="0070C0"/>
                </a:solidFill>
              </a:rPr>
              <a:t>najděte leták s výživovým doporučením</a:t>
            </a:r>
          </a:p>
          <a:p>
            <a:pPr marL="0" indent="0">
              <a:buNone/>
            </a:pPr>
            <a:r>
              <a:rPr lang="cs-CZ" dirty="0"/>
              <a:t>- značení potravin – </a:t>
            </a:r>
            <a:r>
              <a:rPr lang="cs-CZ" dirty="0">
                <a:solidFill>
                  <a:srgbClr val="0070C0"/>
                </a:solidFill>
              </a:rPr>
              <a:t>Co je </a:t>
            </a:r>
            <a:r>
              <a:rPr lang="cs-CZ" dirty="0" err="1">
                <a:solidFill>
                  <a:srgbClr val="0070C0"/>
                </a:solidFill>
              </a:rPr>
              <a:t>Nutriscore</a:t>
            </a:r>
            <a:r>
              <a:rPr lang="cs-CZ" dirty="0">
                <a:solidFill>
                  <a:srgbClr val="0070C0"/>
                </a:solidFill>
              </a:rPr>
              <a:t>? </a:t>
            </a:r>
          </a:p>
          <a:p>
            <a:pPr marL="0" indent="0">
              <a:buNone/>
            </a:pPr>
            <a:r>
              <a:rPr lang="cs-CZ" dirty="0">
                <a:solidFill>
                  <a:srgbClr val="0070C0"/>
                </a:solidFill>
              </a:rPr>
              <a:t> </a:t>
            </a:r>
          </a:p>
          <a:p>
            <a:r>
              <a:rPr lang="cs-CZ" dirty="0"/>
              <a:t>V současné době se výživová doporučení rozdělují na:</a:t>
            </a:r>
          </a:p>
          <a:p>
            <a:pPr marL="0" indent="0">
              <a:buNone/>
            </a:pPr>
            <a:r>
              <a:rPr lang="cs-CZ" dirty="0"/>
              <a:t>- </a:t>
            </a:r>
            <a:r>
              <a:rPr lang="cs-CZ" b="1" dirty="0"/>
              <a:t>obecná výživová doporučení</a:t>
            </a:r>
            <a:r>
              <a:rPr lang="cs-CZ" dirty="0"/>
              <a:t>,</a:t>
            </a:r>
          </a:p>
          <a:p>
            <a:pPr marL="0" indent="0">
              <a:buNone/>
            </a:pPr>
            <a:r>
              <a:rPr lang="cs-CZ" dirty="0"/>
              <a:t>- </a:t>
            </a:r>
            <a:r>
              <a:rPr lang="cs-CZ" b="1" dirty="0"/>
              <a:t>doporučení založená na skupinách potravin</a:t>
            </a:r>
            <a:r>
              <a:rPr lang="cs-CZ" dirty="0"/>
              <a:t>, nejčastěji uváděná formou potravinových pyramid,</a:t>
            </a:r>
          </a:p>
          <a:p>
            <a:pPr marL="0" indent="0">
              <a:buNone/>
            </a:pPr>
            <a:r>
              <a:rPr lang="cs-CZ" dirty="0"/>
              <a:t>- </a:t>
            </a:r>
            <a:r>
              <a:rPr lang="cs-CZ" b="1" dirty="0"/>
              <a:t>referenční hodnoty </a:t>
            </a:r>
            <a:r>
              <a:rPr lang="cs-CZ" dirty="0"/>
              <a:t>ve formě výživových doporučených dávek.</a:t>
            </a:r>
          </a:p>
          <a:p>
            <a:pPr marL="0" indent="0">
              <a:buNone/>
            </a:pPr>
            <a:endParaRPr lang="cs-CZ" dirty="0"/>
          </a:p>
          <a:p>
            <a:r>
              <a:rPr lang="cs-CZ" b="1" dirty="0"/>
              <a:t>Doporučené denní dávky (DDD) </a:t>
            </a:r>
            <a:r>
              <a:rPr lang="cs-CZ" dirty="0"/>
              <a:t>– určují vyjádření individuálního potřebného denního příjmu živin, který je považován za dostatečný, aby pokryl potřebu většiny zdravých jedinců. </a:t>
            </a:r>
          </a:p>
          <a:p>
            <a:r>
              <a:rPr lang="cs-CZ" dirty="0"/>
              <a:t>představují vědecky stanovené referenční hodnoty, které jsou součástí legislativy a uvádějí množství jednotlivých vitamínů a minerálních látek/den.</a:t>
            </a:r>
          </a:p>
          <a:p>
            <a:endParaRPr lang="cs-CZ" dirty="0"/>
          </a:p>
        </p:txBody>
      </p:sp>
    </p:spTree>
    <p:extLst>
      <p:ext uri="{BB962C8B-B14F-4D97-AF65-F5344CB8AC3E}">
        <p14:creationId xmlns:p14="http://schemas.microsoft.com/office/powerpoint/2010/main" val="1043619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3962C-83D4-41D1-A9B4-94EFDF58A551}"/>
              </a:ext>
            </a:extLst>
          </p:cNvPr>
          <p:cNvSpPr>
            <a:spLocks noGrp="1"/>
          </p:cNvSpPr>
          <p:nvPr>
            <p:ph type="title"/>
          </p:nvPr>
        </p:nvSpPr>
        <p:spPr>
          <a:xfrm>
            <a:off x="838200" y="0"/>
            <a:ext cx="10515600" cy="1325563"/>
          </a:xfrm>
        </p:spPr>
        <p:txBody>
          <a:bodyPr/>
          <a:lstStyle/>
          <a:p>
            <a:r>
              <a:rPr lang="cs-CZ" b="1" dirty="0"/>
              <a:t>Doporučené denní dávky živin</a:t>
            </a:r>
          </a:p>
        </p:txBody>
      </p:sp>
      <p:graphicFrame>
        <p:nvGraphicFramePr>
          <p:cNvPr id="4" name="Zástupný symbol pro obsah 3">
            <a:extLst>
              <a:ext uri="{FF2B5EF4-FFF2-40B4-BE49-F238E27FC236}">
                <a16:creationId xmlns:a16="http://schemas.microsoft.com/office/drawing/2014/main" id="{9B10CC25-A7F5-40C2-8B0C-93DB972C1313}"/>
              </a:ext>
            </a:extLst>
          </p:cNvPr>
          <p:cNvGraphicFramePr>
            <a:graphicFrameLocks noGrp="1"/>
          </p:cNvGraphicFramePr>
          <p:nvPr>
            <p:ph idx="1"/>
            <p:extLst>
              <p:ext uri="{D42A27DB-BD31-4B8C-83A1-F6EECF244321}">
                <p14:modId xmlns:p14="http://schemas.microsoft.com/office/powerpoint/2010/main" val="2059771327"/>
              </p:ext>
            </p:extLst>
          </p:nvPr>
        </p:nvGraphicFramePr>
        <p:xfrm>
          <a:off x="462116" y="1229031"/>
          <a:ext cx="4857135" cy="5481825"/>
        </p:xfrm>
        <a:graphic>
          <a:graphicData uri="http://schemas.openxmlformats.org/drawingml/2006/table">
            <a:tbl>
              <a:tblPr/>
              <a:tblGrid>
                <a:gridCol w="2439811">
                  <a:extLst>
                    <a:ext uri="{9D8B030D-6E8A-4147-A177-3AD203B41FA5}">
                      <a16:colId xmlns:a16="http://schemas.microsoft.com/office/drawing/2014/main" val="2223102661"/>
                    </a:ext>
                  </a:extLst>
                </a:gridCol>
                <a:gridCol w="2417324">
                  <a:extLst>
                    <a:ext uri="{9D8B030D-6E8A-4147-A177-3AD203B41FA5}">
                      <a16:colId xmlns:a16="http://schemas.microsoft.com/office/drawing/2014/main" val="3147255998"/>
                    </a:ext>
                  </a:extLst>
                </a:gridCol>
              </a:tblGrid>
              <a:tr h="239912">
                <a:tc>
                  <a:txBody>
                    <a:bodyPr/>
                    <a:lstStyle/>
                    <a:p>
                      <a:pPr algn="l"/>
                      <a:r>
                        <a:rPr lang="cs-CZ" sz="700"/>
                        <a:t> </a:t>
                      </a:r>
                    </a:p>
                  </a:txBody>
                  <a:tcPr marL="0" marR="0" marT="0" marB="0">
                    <a:lnL>
                      <a:noFill/>
                    </a:lnL>
                    <a:lnR>
                      <a:noFill/>
                    </a:lnR>
                    <a:lnT>
                      <a:noFill/>
                    </a:lnT>
                    <a:lnB>
                      <a:noFill/>
                    </a:lnB>
                  </a:tcPr>
                </a:tc>
                <a:tc>
                  <a:txBody>
                    <a:bodyPr/>
                    <a:lstStyle/>
                    <a:p>
                      <a:pPr algn="l"/>
                      <a:r>
                        <a:rPr lang="cs-CZ" sz="1400" b="1" dirty="0"/>
                        <a:t>DDD</a:t>
                      </a:r>
                      <a:endParaRPr lang="cs-CZ" sz="1400" dirty="0"/>
                    </a:p>
                  </a:txBody>
                  <a:tcPr marL="0" marR="0" marT="0" marB="0">
                    <a:lnL>
                      <a:noFill/>
                    </a:lnL>
                    <a:lnR>
                      <a:noFill/>
                    </a:lnR>
                    <a:lnT>
                      <a:noFill/>
                    </a:lnT>
                    <a:lnB>
                      <a:noFill/>
                    </a:lnB>
                  </a:tcPr>
                </a:tc>
                <a:extLst>
                  <a:ext uri="{0D108BD9-81ED-4DB2-BD59-A6C34878D82A}">
                    <a16:rowId xmlns:a16="http://schemas.microsoft.com/office/drawing/2014/main" val="1177298898"/>
                  </a:ext>
                </a:extLst>
              </a:tr>
              <a:tr h="126459">
                <a:tc>
                  <a:txBody>
                    <a:bodyPr/>
                    <a:lstStyle/>
                    <a:p>
                      <a:pPr algn="l"/>
                      <a:r>
                        <a:rPr lang="cs-CZ" sz="700"/>
                        <a:t> </a:t>
                      </a:r>
                    </a:p>
                  </a:txBody>
                  <a:tcPr marL="0" marR="0" marT="0" marB="0">
                    <a:lnL>
                      <a:noFill/>
                    </a:lnL>
                    <a:lnR>
                      <a:noFill/>
                    </a:lnR>
                    <a:lnT>
                      <a:noFill/>
                    </a:lnT>
                    <a:lnB>
                      <a:noFill/>
                    </a:lnB>
                  </a:tcPr>
                </a:tc>
                <a:tc>
                  <a:txBody>
                    <a:bodyPr/>
                    <a:lstStyle/>
                    <a:p>
                      <a:pPr algn="l"/>
                      <a:r>
                        <a:rPr lang="cs-CZ" sz="700" b="1"/>
                        <a:t> </a:t>
                      </a:r>
                      <a:endParaRPr lang="cs-CZ" sz="700"/>
                    </a:p>
                  </a:txBody>
                  <a:tcPr marL="0" marR="0" marT="0" marB="0">
                    <a:lnL>
                      <a:noFill/>
                    </a:lnL>
                    <a:lnR>
                      <a:noFill/>
                    </a:lnR>
                    <a:lnT>
                      <a:noFill/>
                    </a:lnT>
                    <a:lnB>
                      <a:noFill/>
                    </a:lnB>
                  </a:tcPr>
                </a:tc>
                <a:extLst>
                  <a:ext uri="{0D108BD9-81ED-4DB2-BD59-A6C34878D82A}">
                    <a16:rowId xmlns:a16="http://schemas.microsoft.com/office/drawing/2014/main" val="302023662"/>
                  </a:ext>
                </a:extLst>
              </a:tr>
              <a:tr h="239912">
                <a:tc>
                  <a:txBody>
                    <a:bodyPr/>
                    <a:lstStyle/>
                    <a:p>
                      <a:pPr algn="l"/>
                      <a:r>
                        <a:rPr lang="cs-CZ" sz="1400" b="1" dirty="0"/>
                        <a:t>Základní živiny</a:t>
                      </a:r>
                      <a:endParaRPr lang="cs-CZ" sz="1400" dirty="0"/>
                    </a:p>
                  </a:txBody>
                  <a:tcPr marL="0" marR="0" marT="0" marB="0">
                    <a:lnL>
                      <a:noFill/>
                    </a:lnL>
                    <a:lnR>
                      <a:noFill/>
                    </a:lnR>
                    <a:lnT>
                      <a:noFill/>
                    </a:lnT>
                    <a:lnB>
                      <a:noFill/>
                    </a:lnB>
                  </a:tcPr>
                </a:tc>
                <a:tc>
                  <a:txBody>
                    <a:bodyPr/>
                    <a:lstStyle/>
                    <a:p>
                      <a:pPr algn="l"/>
                      <a:r>
                        <a:rPr lang="cs-CZ" sz="1400" b="1" dirty="0"/>
                        <a:t>g/kg/den</a:t>
                      </a:r>
                      <a:endParaRPr lang="cs-CZ" sz="1400" dirty="0"/>
                    </a:p>
                  </a:txBody>
                  <a:tcPr marL="0" marR="0" marT="0" marB="0">
                    <a:lnL>
                      <a:noFill/>
                    </a:lnL>
                    <a:lnR>
                      <a:noFill/>
                    </a:lnR>
                    <a:lnT>
                      <a:noFill/>
                    </a:lnT>
                    <a:lnB>
                      <a:noFill/>
                    </a:lnB>
                  </a:tcPr>
                </a:tc>
                <a:extLst>
                  <a:ext uri="{0D108BD9-81ED-4DB2-BD59-A6C34878D82A}">
                    <a16:rowId xmlns:a16="http://schemas.microsoft.com/office/drawing/2014/main" val="1832590185"/>
                  </a:ext>
                </a:extLst>
              </a:tr>
              <a:tr h="243211">
                <a:tc>
                  <a:txBody>
                    <a:bodyPr/>
                    <a:lstStyle/>
                    <a:p>
                      <a:pPr algn="l"/>
                      <a:r>
                        <a:rPr lang="cs-CZ" sz="1600" dirty="0"/>
                        <a:t>Cukry</a:t>
                      </a:r>
                    </a:p>
                  </a:txBody>
                  <a:tcPr marL="0" marR="0" marT="0" marB="0">
                    <a:lnL>
                      <a:noFill/>
                    </a:lnL>
                    <a:lnR>
                      <a:noFill/>
                    </a:lnR>
                    <a:lnT>
                      <a:noFill/>
                    </a:lnT>
                    <a:lnB>
                      <a:noFill/>
                    </a:lnB>
                  </a:tcPr>
                </a:tc>
                <a:tc>
                  <a:txBody>
                    <a:bodyPr/>
                    <a:lstStyle/>
                    <a:p>
                      <a:pPr algn="l"/>
                      <a:r>
                        <a:rPr lang="cs-CZ" sz="1600" dirty="0"/>
                        <a:t>5,5</a:t>
                      </a:r>
                    </a:p>
                  </a:txBody>
                  <a:tcPr marL="0" marR="0" marT="0" marB="0">
                    <a:lnL>
                      <a:noFill/>
                    </a:lnL>
                    <a:lnR>
                      <a:noFill/>
                    </a:lnR>
                    <a:lnT>
                      <a:noFill/>
                    </a:lnT>
                    <a:lnB>
                      <a:noFill/>
                    </a:lnB>
                  </a:tcPr>
                </a:tc>
                <a:extLst>
                  <a:ext uri="{0D108BD9-81ED-4DB2-BD59-A6C34878D82A}">
                    <a16:rowId xmlns:a16="http://schemas.microsoft.com/office/drawing/2014/main" val="1413173488"/>
                  </a:ext>
                </a:extLst>
              </a:tr>
              <a:tr h="243211">
                <a:tc>
                  <a:txBody>
                    <a:bodyPr/>
                    <a:lstStyle/>
                    <a:p>
                      <a:pPr algn="l"/>
                      <a:r>
                        <a:rPr lang="cs-CZ" sz="1600" dirty="0"/>
                        <a:t>Bílkoviny</a:t>
                      </a:r>
                    </a:p>
                  </a:txBody>
                  <a:tcPr marL="0" marR="0" marT="0" marB="0">
                    <a:lnL>
                      <a:noFill/>
                    </a:lnL>
                    <a:lnR>
                      <a:noFill/>
                    </a:lnR>
                    <a:lnT>
                      <a:noFill/>
                    </a:lnT>
                    <a:lnB>
                      <a:noFill/>
                    </a:lnB>
                  </a:tcPr>
                </a:tc>
                <a:tc>
                  <a:txBody>
                    <a:bodyPr/>
                    <a:lstStyle/>
                    <a:p>
                      <a:pPr algn="l"/>
                      <a:r>
                        <a:rPr lang="cs-CZ" sz="1600" dirty="0"/>
                        <a:t>0,75-0,8</a:t>
                      </a:r>
                    </a:p>
                  </a:txBody>
                  <a:tcPr marL="0" marR="0" marT="0" marB="0">
                    <a:lnL>
                      <a:noFill/>
                    </a:lnL>
                    <a:lnR>
                      <a:noFill/>
                    </a:lnR>
                    <a:lnT>
                      <a:noFill/>
                    </a:lnT>
                    <a:lnB>
                      <a:noFill/>
                    </a:lnB>
                  </a:tcPr>
                </a:tc>
                <a:extLst>
                  <a:ext uri="{0D108BD9-81ED-4DB2-BD59-A6C34878D82A}">
                    <a16:rowId xmlns:a16="http://schemas.microsoft.com/office/drawing/2014/main" val="1263286549"/>
                  </a:ext>
                </a:extLst>
              </a:tr>
              <a:tr h="243211">
                <a:tc>
                  <a:txBody>
                    <a:bodyPr/>
                    <a:lstStyle/>
                    <a:p>
                      <a:pPr algn="l"/>
                      <a:r>
                        <a:rPr lang="cs-CZ" sz="1600" dirty="0"/>
                        <a:t>Tuky </a:t>
                      </a:r>
                    </a:p>
                  </a:txBody>
                  <a:tcPr marL="0" marR="0" marT="0" marB="0">
                    <a:lnL>
                      <a:noFill/>
                    </a:lnL>
                    <a:lnR>
                      <a:noFill/>
                    </a:lnR>
                    <a:lnT>
                      <a:noFill/>
                    </a:lnT>
                    <a:lnB>
                      <a:noFill/>
                    </a:lnB>
                  </a:tcPr>
                </a:tc>
                <a:tc>
                  <a:txBody>
                    <a:bodyPr/>
                    <a:lstStyle/>
                    <a:p>
                      <a:pPr algn="l"/>
                      <a:r>
                        <a:rPr lang="cs-CZ" sz="1600" dirty="0"/>
                        <a:t>1</a:t>
                      </a:r>
                    </a:p>
                  </a:txBody>
                  <a:tcPr marL="0" marR="0" marT="0" marB="0">
                    <a:lnL>
                      <a:noFill/>
                    </a:lnL>
                    <a:lnR>
                      <a:noFill/>
                    </a:lnR>
                    <a:lnT>
                      <a:noFill/>
                    </a:lnT>
                    <a:lnB>
                      <a:noFill/>
                    </a:lnB>
                  </a:tcPr>
                </a:tc>
                <a:extLst>
                  <a:ext uri="{0D108BD9-81ED-4DB2-BD59-A6C34878D82A}">
                    <a16:rowId xmlns:a16="http://schemas.microsoft.com/office/drawing/2014/main" val="4234599209"/>
                  </a:ext>
                </a:extLst>
              </a:tr>
              <a:tr h="243211">
                <a:tc>
                  <a:txBody>
                    <a:bodyPr/>
                    <a:lstStyle/>
                    <a:p>
                      <a:pPr algn="l"/>
                      <a:r>
                        <a:rPr lang="cs-CZ" sz="1600"/>
                        <a:t> </a:t>
                      </a:r>
                    </a:p>
                  </a:txBody>
                  <a:tcPr marL="0" marR="0" marT="0" marB="0">
                    <a:lnL>
                      <a:noFill/>
                    </a:lnL>
                    <a:lnR>
                      <a:noFill/>
                    </a:lnR>
                    <a:lnT>
                      <a:noFill/>
                    </a:lnT>
                    <a:lnB>
                      <a:noFill/>
                    </a:lnB>
                  </a:tcPr>
                </a:tc>
                <a:tc>
                  <a:txBody>
                    <a:bodyPr/>
                    <a:lstStyle/>
                    <a:p>
                      <a:pPr algn="l"/>
                      <a:r>
                        <a:rPr lang="cs-CZ" sz="1600" b="1" dirty="0"/>
                        <a:t> </a:t>
                      </a:r>
                      <a:endParaRPr lang="cs-CZ" sz="1600" dirty="0"/>
                    </a:p>
                  </a:txBody>
                  <a:tcPr marL="0" marR="0" marT="0" marB="0">
                    <a:lnL>
                      <a:noFill/>
                    </a:lnL>
                    <a:lnR>
                      <a:noFill/>
                    </a:lnR>
                    <a:lnT>
                      <a:noFill/>
                    </a:lnT>
                    <a:lnB>
                      <a:noFill/>
                    </a:lnB>
                  </a:tcPr>
                </a:tc>
                <a:extLst>
                  <a:ext uri="{0D108BD9-81ED-4DB2-BD59-A6C34878D82A}">
                    <a16:rowId xmlns:a16="http://schemas.microsoft.com/office/drawing/2014/main" val="2597856814"/>
                  </a:ext>
                </a:extLst>
              </a:tr>
              <a:tr h="243211">
                <a:tc>
                  <a:txBody>
                    <a:bodyPr/>
                    <a:lstStyle/>
                    <a:p>
                      <a:pPr algn="l"/>
                      <a:r>
                        <a:rPr lang="cs-CZ" sz="1600" b="1"/>
                        <a:t>Vitaminy</a:t>
                      </a:r>
                      <a:endParaRPr lang="cs-CZ" sz="1600"/>
                    </a:p>
                  </a:txBody>
                  <a:tcPr marL="0" marR="0" marT="0" marB="0">
                    <a:lnL>
                      <a:noFill/>
                    </a:lnL>
                    <a:lnR>
                      <a:noFill/>
                    </a:lnR>
                    <a:lnT>
                      <a:noFill/>
                    </a:lnT>
                    <a:lnB>
                      <a:noFill/>
                    </a:lnB>
                  </a:tcPr>
                </a:tc>
                <a:tc>
                  <a:txBody>
                    <a:bodyPr/>
                    <a:lstStyle/>
                    <a:p>
                      <a:pPr algn="l"/>
                      <a:r>
                        <a:rPr lang="cs-CZ" sz="1600" b="1" dirty="0"/>
                        <a:t>mg</a:t>
                      </a:r>
                      <a:endParaRPr lang="cs-CZ" sz="1600" dirty="0"/>
                    </a:p>
                  </a:txBody>
                  <a:tcPr marL="0" marR="0" marT="0" marB="0">
                    <a:lnL>
                      <a:noFill/>
                    </a:lnL>
                    <a:lnR>
                      <a:noFill/>
                    </a:lnR>
                    <a:lnT>
                      <a:noFill/>
                    </a:lnT>
                    <a:lnB>
                      <a:noFill/>
                    </a:lnB>
                  </a:tcPr>
                </a:tc>
                <a:extLst>
                  <a:ext uri="{0D108BD9-81ED-4DB2-BD59-A6C34878D82A}">
                    <a16:rowId xmlns:a16="http://schemas.microsoft.com/office/drawing/2014/main" val="2934556074"/>
                  </a:ext>
                </a:extLst>
              </a:tr>
              <a:tr h="243211">
                <a:tc>
                  <a:txBody>
                    <a:bodyPr/>
                    <a:lstStyle/>
                    <a:p>
                      <a:pPr algn="l"/>
                      <a:r>
                        <a:rPr lang="cs-CZ" sz="1600" dirty="0"/>
                        <a:t>A – retinol</a:t>
                      </a:r>
                    </a:p>
                  </a:txBody>
                  <a:tcPr marL="0" marR="0" marT="0" marB="0">
                    <a:lnL>
                      <a:noFill/>
                    </a:lnL>
                    <a:lnR>
                      <a:noFill/>
                    </a:lnR>
                    <a:lnT>
                      <a:noFill/>
                    </a:lnT>
                    <a:lnB>
                      <a:noFill/>
                    </a:lnB>
                  </a:tcPr>
                </a:tc>
                <a:tc>
                  <a:txBody>
                    <a:bodyPr/>
                    <a:lstStyle/>
                    <a:p>
                      <a:pPr algn="l"/>
                      <a:r>
                        <a:rPr lang="cs-CZ" sz="1600" dirty="0"/>
                        <a:t>1</a:t>
                      </a:r>
                    </a:p>
                  </a:txBody>
                  <a:tcPr marL="0" marR="0" marT="0" marB="0">
                    <a:lnL>
                      <a:noFill/>
                    </a:lnL>
                    <a:lnR>
                      <a:noFill/>
                    </a:lnR>
                    <a:lnT>
                      <a:noFill/>
                    </a:lnT>
                    <a:lnB>
                      <a:noFill/>
                    </a:lnB>
                  </a:tcPr>
                </a:tc>
                <a:extLst>
                  <a:ext uri="{0D108BD9-81ED-4DB2-BD59-A6C34878D82A}">
                    <a16:rowId xmlns:a16="http://schemas.microsoft.com/office/drawing/2014/main" val="3877111588"/>
                  </a:ext>
                </a:extLst>
              </a:tr>
              <a:tr h="243211">
                <a:tc>
                  <a:txBody>
                    <a:bodyPr/>
                    <a:lstStyle/>
                    <a:p>
                      <a:pPr algn="l"/>
                      <a:r>
                        <a:rPr lang="cs-CZ" sz="1600"/>
                        <a:t>B</a:t>
                      </a:r>
                      <a:r>
                        <a:rPr lang="cs-CZ" sz="1600" baseline="-25000"/>
                        <a:t>1</a:t>
                      </a:r>
                      <a:r>
                        <a:rPr lang="cs-CZ" sz="1600"/>
                        <a:t> – tiamin</a:t>
                      </a:r>
                    </a:p>
                  </a:txBody>
                  <a:tcPr marL="0" marR="0" marT="0" marB="0">
                    <a:lnL>
                      <a:noFill/>
                    </a:lnL>
                    <a:lnR>
                      <a:noFill/>
                    </a:lnR>
                    <a:lnT>
                      <a:noFill/>
                    </a:lnT>
                    <a:lnB>
                      <a:noFill/>
                    </a:lnB>
                  </a:tcPr>
                </a:tc>
                <a:tc>
                  <a:txBody>
                    <a:bodyPr/>
                    <a:lstStyle/>
                    <a:p>
                      <a:pPr algn="l"/>
                      <a:r>
                        <a:rPr lang="cs-CZ" sz="1600" dirty="0"/>
                        <a:t>1,4</a:t>
                      </a:r>
                    </a:p>
                  </a:txBody>
                  <a:tcPr marL="0" marR="0" marT="0" marB="0">
                    <a:lnL>
                      <a:noFill/>
                    </a:lnL>
                    <a:lnR>
                      <a:noFill/>
                    </a:lnR>
                    <a:lnT>
                      <a:noFill/>
                    </a:lnT>
                    <a:lnB>
                      <a:noFill/>
                    </a:lnB>
                  </a:tcPr>
                </a:tc>
                <a:extLst>
                  <a:ext uri="{0D108BD9-81ED-4DB2-BD59-A6C34878D82A}">
                    <a16:rowId xmlns:a16="http://schemas.microsoft.com/office/drawing/2014/main" val="940311516"/>
                  </a:ext>
                </a:extLst>
              </a:tr>
              <a:tr h="243211">
                <a:tc>
                  <a:txBody>
                    <a:bodyPr/>
                    <a:lstStyle/>
                    <a:p>
                      <a:pPr algn="l"/>
                      <a:r>
                        <a:rPr lang="cs-CZ" sz="1600" dirty="0"/>
                        <a:t>B</a:t>
                      </a:r>
                      <a:r>
                        <a:rPr lang="cs-CZ" sz="1600" baseline="-25000" dirty="0"/>
                        <a:t>2 </a:t>
                      </a:r>
                      <a:r>
                        <a:rPr lang="cs-CZ" sz="1600" dirty="0"/>
                        <a:t>– riboflavin</a:t>
                      </a:r>
                    </a:p>
                  </a:txBody>
                  <a:tcPr marL="0" marR="0" marT="0" marB="0">
                    <a:lnL>
                      <a:noFill/>
                    </a:lnL>
                    <a:lnR>
                      <a:noFill/>
                    </a:lnR>
                    <a:lnT>
                      <a:noFill/>
                    </a:lnT>
                    <a:lnB>
                      <a:noFill/>
                    </a:lnB>
                  </a:tcPr>
                </a:tc>
                <a:tc>
                  <a:txBody>
                    <a:bodyPr/>
                    <a:lstStyle/>
                    <a:p>
                      <a:pPr algn="l"/>
                      <a:r>
                        <a:rPr lang="cs-CZ" sz="1600" dirty="0"/>
                        <a:t>1,6</a:t>
                      </a:r>
                    </a:p>
                  </a:txBody>
                  <a:tcPr marL="0" marR="0" marT="0" marB="0">
                    <a:lnL>
                      <a:noFill/>
                    </a:lnL>
                    <a:lnR>
                      <a:noFill/>
                    </a:lnR>
                    <a:lnT>
                      <a:noFill/>
                    </a:lnT>
                    <a:lnB>
                      <a:noFill/>
                    </a:lnB>
                  </a:tcPr>
                </a:tc>
                <a:extLst>
                  <a:ext uri="{0D108BD9-81ED-4DB2-BD59-A6C34878D82A}">
                    <a16:rowId xmlns:a16="http://schemas.microsoft.com/office/drawing/2014/main" val="1491529531"/>
                  </a:ext>
                </a:extLst>
              </a:tr>
              <a:tr h="243211">
                <a:tc>
                  <a:txBody>
                    <a:bodyPr/>
                    <a:lstStyle/>
                    <a:p>
                      <a:pPr algn="l"/>
                      <a:r>
                        <a:rPr lang="cs-CZ" sz="1600"/>
                        <a:t>B</a:t>
                      </a:r>
                      <a:r>
                        <a:rPr lang="cs-CZ" sz="1600" baseline="-25000"/>
                        <a:t>3 </a:t>
                      </a:r>
                      <a:r>
                        <a:rPr lang="cs-CZ" sz="1600"/>
                        <a:t>– PP, niacin</a:t>
                      </a:r>
                    </a:p>
                  </a:txBody>
                  <a:tcPr marL="0" marR="0" marT="0" marB="0">
                    <a:lnL>
                      <a:noFill/>
                    </a:lnL>
                    <a:lnR>
                      <a:noFill/>
                    </a:lnR>
                    <a:lnT>
                      <a:noFill/>
                    </a:lnT>
                    <a:lnB>
                      <a:noFill/>
                    </a:lnB>
                  </a:tcPr>
                </a:tc>
                <a:tc>
                  <a:txBody>
                    <a:bodyPr/>
                    <a:lstStyle/>
                    <a:p>
                      <a:pPr algn="l"/>
                      <a:r>
                        <a:rPr lang="cs-CZ" sz="1600" dirty="0"/>
                        <a:t>18</a:t>
                      </a:r>
                    </a:p>
                  </a:txBody>
                  <a:tcPr marL="0" marR="0" marT="0" marB="0">
                    <a:lnL>
                      <a:noFill/>
                    </a:lnL>
                    <a:lnR>
                      <a:noFill/>
                    </a:lnR>
                    <a:lnT>
                      <a:noFill/>
                    </a:lnT>
                    <a:lnB>
                      <a:noFill/>
                    </a:lnB>
                  </a:tcPr>
                </a:tc>
                <a:extLst>
                  <a:ext uri="{0D108BD9-81ED-4DB2-BD59-A6C34878D82A}">
                    <a16:rowId xmlns:a16="http://schemas.microsoft.com/office/drawing/2014/main" val="944556577"/>
                  </a:ext>
                </a:extLst>
              </a:tr>
              <a:tr h="486422">
                <a:tc>
                  <a:txBody>
                    <a:bodyPr/>
                    <a:lstStyle/>
                    <a:p>
                      <a:pPr algn="l"/>
                      <a:r>
                        <a:rPr lang="cs-CZ" sz="1600" dirty="0"/>
                        <a:t>B</a:t>
                      </a:r>
                      <a:r>
                        <a:rPr lang="cs-CZ" sz="1600" baseline="-25000" dirty="0"/>
                        <a:t>5</a:t>
                      </a:r>
                      <a:r>
                        <a:rPr lang="cs-CZ" sz="1600" dirty="0"/>
                        <a:t> – kyselina pantotenová</a:t>
                      </a:r>
                    </a:p>
                  </a:txBody>
                  <a:tcPr marL="0" marR="0" marT="0" marB="0">
                    <a:lnL>
                      <a:noFill/>
                    </a:lnL>
                    <a:lnR>
                      <a:noFill/>
                    </a:lnR>
                    <a:lnT>
                      <a:noFill/>
                    </a:lnT>
                    <a:lnB>
                      <a:noFill/>
                    </a:lnB>
                  </a:tcPr>
                </a:tc>
                <a:tc>
                  <a:txBody>
                    <a:bodyPr/>
                    <a:lstStyle/>
                    <a:p>
                      <a:pPr algn="l"/>
                      <a:r>
                        <a:rPr lang="cs-CZ" sz="1600" dirty="0"/>
                        <a:t>6</a:t>
                      </a:r>
                    </a:p>
                  </a:txBody>
                  <a:tcPr marL="0" marR="0" marT="0" marB="0">
                    <a:lnL>
                      <a:noFill/>
                    </a:lnL>
                    <a:lnR>
                      <a:noFill/>
                    </a:lnR>
                    <a:lnT>
                      <a:noFill/>
                    </a:lnT>
                    <a:lnB>
                      <a:noFill/>
                    </a:lnB>
                  </a:tcPr>
                </a:tc>
                <a:extLst>
                  <a:ext uri="{0D108BD9-81ED-4DB2-BD59-A6C34878D82A}">
                    <a16:rowId xmlns:a16="http://schemas.microsoft.com/office/drawing/2014/main" val="4243143714"/>
                  </a:ext>
                </a:extLst>
              </a:tr>
              <a:tr h="243211">
                <a:tc>
                  <a:txBody>
                    <a:bodyPr/>
                    <a:lstStyle/>
                    <a:p>
                      <a:pPr algn="l"/>
                      <a:r>
                        <a:rPr lang="cs-CZ" sz="1600"/>
                        <a:t>B</a:t>
                      </a:r>
                      <a:r>
                        <a:rPr lang="cs-CZ" sz="1600" baseline="-25000"/>
                        <a:t>6</a:t>
                      </a:r>
                      <a:r>
                        <a:rPr lang="cs-CZ" sz="1600"/>
                        <a:t> – pyridoxin</a:t>
                      </a:r>
                    </a:p>
                  </a:txBody>
                  <a:tcPr marL="0" marR="0" marT="0" marB="0">
                    <a:lnL>
                      <a:noFill/>
                    </a:lnL>
                    <a:lnR>
                      <a:noFill/>
                    </a:lnR>
                    <a:lnT>
                      <a:noFill/>
                    </a:lnT>
                    <a:lnB>
                      <a:noFill/>
                    </a:lnB>
                  </a:tcPr>
                </a:tc>
                <a:tc>
                  <a:txBody>
                    <a:bodyPr/>
                    <a:lstStyle/>
                    <a:p>
                      <a:pPr algn="l"/>
                      <a:r>
                        <a:rPr lang="cs-CZ" sz="1600" dirty="0"/>
                        <a:t>1,5</a:t>
                      </a:r>
                    </a:p>
                  </a:txBody>
                  <a:tcPr marL="0" marR="0" marT="0" marB="0">
                    <a:lnL>
                      <a:noFill/>
                    </a:lnL>
                    <a:lnR>
                      <a:noFill/>
                    </a:lnR>
                    <a:lnT>
                      <a:noFill/>
                    </a:lnT>
                    <a:lnB>
                      <a:noFill/>
                    </a:lnB>
                  </a:tcPr>
                </a:tc>
                <a:extLst>
                  <a:ext uri="{0D108BD9-81ED-4DB2-BD59-A6C34878D82A}">
                    <a16:rowId xmlns:a16="http://schemas.microsoft.com/office/drawing/2014/main" val="2958599294"/>
                  </a:ext>
                </a:extLst>
              </a:tr>
              <a:tr h="243211">
                <a:tc>
                  <a:txBody>
                    <a:bodyPr/>
                    <a:lstStyle/>
                    <a:p>
                      <a:pPr algn="l"/>
                      <a:r>
                        <a:rPr lang="cs-CZ" sz="1600"/>
                        <a:t>B</a:t>
                      </a:r>
                      <a:r>
                        <a:rPr lang="cs-CZ" sz="1600" baseline="-25000"/>
                        <a:t>12</a:t>
                      </a:r>
                      <a:r>
                        <a:rPr lang="cs-CZ" sz="1600"/>
                        <a:t> – kobalamin</a:t>
                      </a:r>
                    </a:p>
                  </a:txBody>
                  <a:tcPr marL="0" marR="0" marT="0" marB="0">
                    <a:lnL>
                      <a:noFill/>
                    </a:lnL>
                    <a:lnR>
                      <a:noFill/>
                    </a:lnR>
                    <a:lnT>
                      <a:noFill/>
                    </a:lnT>
                    <a:lnB>
                      <a:noFill/>
                    </a:lnB>
                  </a:tcPr>
                </a:tc>
                <a:tc>
                  <a:txBody>
                    <a:bodyPr/>
                    <a:lstStyle/>
                    <a:p>
                      <a:pPr algn="l"/>
                      <a:r>
                        <a:rPr lang="cs-CZ" sz="1600" dirty="0"/>
                        <a:t>0,001</a:t>
                      </a:r>
                    </a:p>
                  </a:txBody>
                  <a:tcPr marL="0" marR="0" marT="0" marB="0">
                    <a:lnL>
                      <a:noFill/>
                    </a:lnL>
                    <a:lnR>
                      <a:noFill/>
                    </a:lnR>
                    <a:lnT>
                      <a:noFill/>
                    </a:lnT>
                    <a:lnB>
                      <a:noFill/>
                    </a:lnB>
                  </a:tcPr>
                </a:tc>
                <a:extLst>
                  <a:ext uri="{0D108BD9-81ED-4DB2-BD59-A6C34878D82A}">
                    <a16:rowId xmlns:a16="http://schemas.microsoft.com/office/drawing/2014/main" val="4249769534"/>
                  </a:ext>
                </a:extLst>
              </a:tr>
              <a:tr h="243211">
                <a:tc>
                  <a:txBody>
                    <a:bodyPr/>
                    <a:lstStyle/>
                    <a:p>
                      <a:pPr algn="l"/>
                      <a:r>
                        <a:rPr lang="cs-CZ" sz="1600"/>
                        <a:t>B</a:t>
                      </a:r>
                      <a:r>
                        <a:rPr lang="cs-CZ" sz="1600" baseline="-25000"/>
                        <a:t>c</a:t>
                      </a:r>
                      <a:r>
                        <a:rPr lang="cs-CZ" sz="1600"/>
                        <a:t> – kyselina listová</a:t>
                      </a:r>
                    </a:p>
                  </a:txBody>
                  <a:tcPr marL="0" marR="0" marT="0" marB="0">
                    <a:lnL>
                      <a:noFill/>
                    </a:lnL>
                    <a:lnR>
                      <a:noFill/>
                    </a:lnR>
                    <a:lnT>
                      <a:noFill/>
                    </a:lnT>
                    <a:lnB>
                      <a:noFill/>
                    </a:lnB>
                  </a:tcPr>
                </a:tc>
                <a:tc>
                  <a:txBody>
                    <a:bodyPr/>
                    <a:lstStyle/>
                    <a:p>
                      <a:pPr algn="l"/>
                      <a:r>
                        <a:rPr lang="cs-CZ" sz="1600" dirty="0"/>
                        <a:t>0,4</a:t>
                      </a:r>
                    </a:p>
                  </a:txBody>
                  <a:tcPr marL="0" marR="0" marT="0" marB="0">
                    <a:lnL>
                      <a:noFill/>
                    </a:lnL>
                    <a:lnR>
                      <a:noFill/>
                    </a:lnR>
                    <a:lnT>
                      <a:noFill/>
                    </a:lnT>
                    <a:lnB>
                      <a:noFill/>
                    </a:lnB>
                  </a:tcPr>
                </a:tc>
                <a:extLst>
                  <a:ext uri="{0D108BD9-81ED-4DB2-BD59-A6C34878D82A}">
                    <a16:rowId xmlns:a16="http://schemas.microsoft.com/office/drawing/2014/main" val="2863461186"/>
                  </a:ext>
                </a:extLst>
              </a:tr>
              <a:tr h="243211">
                <a:tc>
                  <a:txBody>
                    <a:bodyPr/>
                    <a:lstStyle/>
                    <a:p>
                      <a:pPr algn="l"/>
                      <a:r>
                        <a:rPr lang="cs-CZ" sz="1600"/>
                        <a:t>C – kyselina askorbová</a:t>
                      </a:r>
                    </a:p>
                  </a:txBody>
                  <a:tcPr marL="0" marR="0" marT="0" marB="0">
                    <a:lnL>
                      <a:noFill/>
                    </a:lnL>
                    <a:lnR>
                      <a:noFill/>
                    </a:lnR>
                    <a:lnT>
                      <a:noFill/>
                    </a:lnT>
                    <a:lnB>
                      <a:noFill/>
                    </a:lnB>
                  </a:tcPr>
                </a:tc>
                <a:tc>
                  <a:txBody>
                    <a:bodyPr/>
                    <a:lstStyle/>
                    <a:p>
                      <a:pPr algn="l"/>
                      <a:r>
                        <a:rPr lang="cs-CZ" sz="1600" dirty="0"/>
                        <a:t>100</a:t>
                      </a:r>
                    </a:p>
                  </a:txBody>
                  <a:tcPr marL="0" marR="0" marT="0" marB="0">
                    <a:lnL>
                      <a:noFill/>
                    </a:lnL>
                    <a:lnR>
                      <a:noFill/>
                    </a:lnR>
                    <a:lnT>
                      <a:noFill/>
                    </a:lnT>
                    <a:lnB>
                      <a:noFill/>
                    </a:lnB>
                  </a:tcPr>
                </a:tc>
                <a:extLst>
                  <a:ext uri="{0D108BD9-81ED-4DB2-BD59-A6C34878D82A}">
                    <a16:rowId xmlns:a16="http://schemas.microsoft.com/office/drawing/2014/main" val="1342119018"/>
                  </a:ext>
                </a:extLst>
              </a:tr>
              <a:tr h="243211">
                <a:tc>
                  <a:txBody>
                    <a:bodyPr/>
                    <a:lstStyle/>
                    <a:p>
                      <a:pPr algn="l"/>
                      <a:r>
                        <a:rPr lang="cs-CZ" sz="1600"/>
                        <a:t>D – kalciferol</a:t>
                      </a:r>
                    </a:p>
                  </a:txBody>
                  <a:tcPr marL="0" marR="0" marT="0" marB="0">
                    <a:lnL>
                      <a:noFill/>
                    </a:lnL>
                    <a:lnR>
                      <a:noFill/>
                    </a:lnR>
                    <a:lnT>
                      <a:noFill/>
                    </a:lnT>
                    <a:lnB>
                      <a:noFill/>
                    </a:lnB>
                  </a:tcPr>
                </a:tc>
                <a:tc>
                  <a:txBody>
                    <a:bodyPr/>
                    <a:lstStyle/>
                    <a:p>
                      <a:pPr algn="l"/>
                      <a:r>
                        <a:rPr lang="cs-CZ" sz="1600" dirty="0"/>
                        <a:t>0,005</a:t>
                      </a:r>
                    </a:p>
                  </a:txBody>
                  <a:tcPr marL="0" marR="0" marT="0" marB="0">
                    <a:lnL>
                      <a:noFill/>
                    </a:lnL>
                    <a:lnR>
                      <a:noFill/>
                    </a:lnR>
                    <a:lnT>
                      <a:noFill/>
                    </a:lnT>
                    <a:lnB>
                      <a:noFill/>
                    </a:lnB>
                  </a:tcPr>
                </a:tc>
                <a:extLst>
                  <a:ext uri="{0D108BD9-81ED-4DB2-BD59-A6C34878D82A}">
                    <a16:rowId xmlns:a16="http://schemas.microsoft.com/office/drawing/2014/main" val="1098074522"/>
                  </a:ext>
                </a:extLst>
              </a:tr>
              <a:tr h="243211">
                <a:tc>
                  <a:txBody>
                    <a:bodyPr/>
                    <a:lstStyle/>
                    <a:p>
                      <a:pPr algn="l"/>
                      <a:r>
                        <a:rPr lang="cs-CZ" sz="1600"/>
                        <a:t>E – tokoferol</a:t>
                      </a:r>
                    </a:p>
                  </a:txBody>
                  <a:tcPr marL="0" marR="0" marT="0" marB="0">
                    <a:lnL>
                      <a:noFill/>
                    </a:lnL>
                    <a:lnR>
                      <a:noFill/>
                    </a:lnR>
                    <a:lnT>
                      <a:noFill/>
                    </a:lnT>
                    <a:lnB>
                      <a:noFill/>
                    </a:lnB>
                  </a:tcPr>
                </a:tc>
                <a:tc>
                  <a:txBody>
                    <a:bodyPr/>
                    <a:lstStyle/>
                    <a:p>
                      <a:pPr algn="l"/>
                      <a:r>
                        <a:rPr lang="cs-CZ" sz="1600" dirty="0"/>
                        <a:t>15</a:t>
                      </a:r>
                    </a:p>
                  </a:txBody>
                  <a:tcPr marL="0" marR="0" marT="0" marB="0">
                    <a:lnL>
                      <a:noFill/>
                    </a:lnL>
                    <a:lnR>
                      <a:noFill/>
                    </a:lnR>
                    <a:lnT>
                      <a:noFill/>
                    </a:lnT>
                    <a:lnB>
                      <a:noFill/>
                    </a:lnB>
                  </a:tcPr>
                </a:tc>
                <a:extLst>
                  <a:ext uri="{0D108BD9-81ED-4DB2-BD59-A6C34878D82A}">
                    <a16:rowId xmlns:a16="http://schemas.microsoft.com/office/drawing/2014/main" val="2610936282"/>
                  </a:ext>
                </a:extLst>
              </a:tr>
              <a:tr h="243211">
                <a:tc>
                  <a:txBody>
                    <a:bodyPr/>
                    <a:lstStyle/>
                    <a:p>
                      <a:pPr algn="l"/>
                      <a:r>
                        <a:rPr lang="cs-CZ" sz="1600"/>
                        <a:t>H – biotin</a:t>
                      </a:r>
                    </a:p>
                  </a:txBody>
                  <a:tcPr marL="0" marR="0" marT="0" marB="0">
                    <a:lnL>
                      <a:noFill/>
                    </a:lnL>
                    <a:lnR>
                      <a:noFill/>
                    </a:lnR>
                    <a:lnT>
                      <a:noFill/>
                    </a:lnT>
                    <a:lnB>
                      <a:noFill/>
                    </a:lnB>
                  </a:tcPr>
                </a:tc>
                <a:tc>
                  <a:txBody>
                    <a:bodyPr/>
                    <a:lstStyle/>
                    <a:p>
                      <a:pPr algn="l"/>
                      <a:r>
                        <a:rPr lang="cs-CZ" sz="1600" dirty="0"/>
                        <a:t>0,15</a:t>
                      </a:r>
                    </a:p>
                  </a:txBody>
                  <a:tcPr marL="0" marR="0" marT="0" marB="0">
                    <a:lnL>
                      <a:noFill/>
                    </a:lnL>
                    <a:lnR>
                      <a:noFill/>
                    </a:lnR>
                    <a:lnT>
                      <a:noFill/>
                    </a:lnT>
                    <a:lnB>
                      <a:noFill/>
                    </a:lnB>
                  </a:tcPr>
                </a:tc>
                <a:extLst>
                  <a:ext uri="{0D108BD9-81ED-4DB2-BD59-A6C34878D82A}">
                    <a16:rowId xmlns:a16="http://schemas.microsoft.com/office/drawing/2014/main" val="2161685632"/>
                  </a:ext>
                </a:extLst>
              </a:tr>
              <a:tr h="243211">
                <a:tc>
                  <a:txBody>
                    <a:bodyPr/>
                    <a:lstStyle/>
                    <a:p>
                      <a:pPr algn="l"/>
                      <a:r>
                        <a:rPr lang="cs-CZ" sz="1600"/>
                        <a:t>K – fylochinon</a:t>
                      </a:r>
                    </a:p>
                  </a:txBody>
                  <a:tcPr marL="0" marR="0" marT="0" marB="0">
                    <a:lnL>
                      <a:noFill/>
                    </a:lnL>
                    <a:lnR>
                      <a:noFill/>
                    </a:lnR>
                    <a:lnT>
                      <a:noFill/>
                    </a:lnT>
                    <a:lnB>
                      <a:noFill/>
                    </a:lnB>
                  </a:tcPr>
                </a:tc>
                <a:tc>
                  <a:txBody>
                    <a:bodyPr/>
                    <a:lstStyle/>
                    <a:p>
                      <a:pPr algn="l"/>
                      <a:r>
                        <a:rPr lang="cs-CZ" sz="1600" dirty="0"/>
                        <a:t>0,08</a:t>
                      </a:r>
                    </a:p>
                  </a:txBody>
                  <a:tcPr marL="0" marR="0" marT="0" marB="0">
                    <a:lnL>
                      <a:noFill/>
                    </a:lnL>
                    <a:lnR>
                      <a:noFill/>
                    </a:lnR>
                    <a:lnT>
                      <a:noFill/>
                    </a:lnT>
                    <a:lnB>
                      <a:noFill/>
                    </a:lnB>
                  </a:tcPr>
                </a:tc>
                <a:extLst>
                  <a:ext uri="{0D108BD9-81ED-4DB2-BD59-A6C34878D82A}">
                    <a16:rowId xmlns:a16="http://schemas.microsoft.com/office/drawing/2014/main" val="2750806688"/>
                  </a:ext>
                </a:extLst>
              </a:tr>
              <a:tr h="243211">
                <a:tc>
                  <a:txBody>
                    <a:bodyPr/>
                    <a:lstStyle/>
                    <a:p>
                      <a:pPr algn="l"/>
                      <a:r>
                        <a:rPr lang="cs-CZ" sz="1600"/>
                        <a:t> </a:t>
                      </a:r>
                    </a:p>
                  </a:txBody>
                  <a:tcPr marL="0" marR="0" marT="0" marB="0">
                    <a:lnL>
                      <a:noFill/>
                    </a:lnL>
                    <a:lnR>
                      <a:noFill/>
                    </a:lnR>
                    <a:lnT>
                      <a:noFill/>
                    </a:lnT>
                    <a:lnB>
                      <a:noFill/>
                    </a:lnB>
                  </a:tcPr>
                </a:tc>
                <a:tc>
                  <a:txBody>
                    <a:bodyPr/>
                    <a:lstStyle/>
                    <a:p>
                      <a:pPr algn="l"/>
                      <a:r>
                        <a:rPr lang="cs-CZ" sz="1600" dirty="0"/>
                        <a:t> </a:t>
                      </a:r>
                    </a:p>
                  </a:txBody>
                  <a:tcPr marL="0" marR="0" marT="0" marB="0">
                    <a:lnL>
                      <a:noFill/>
                    </a:lnL>
                    <a:lnR>
                      <a:noFill/>
                    </a:lnR>
                    <a:lnT>
                      <a:noFill/>
                    </a:lnT>
                    <a:lnB>
                      <a:noFill/>
                    </a:lnB>
                  </a:tcPr>
                </a:tc>
                <a:extLst>
                  <a:ext uri="{0D108BD9-81ED-4DB2-BD59-A6C34878D82A}">
                    <a16:rowId xmlns:a16="http://schemas.microsoft.com/office/drawing/2014/main" val="3694455732"/>
                  </a:ext>
                </a:extLst>
              </a:tr>
            </a:tbl>
          </a:graphicData>
        </a:graphic>
      </p:graphicFrame>
      <p:sp>
        <p:nvSpPr>
          <p:cNvPr id="5" name="Rectangle 1">
            <a:extLst>
              <a:ext uri="{FF2B5EF4-FFF2-40B4-BE49-F238E27FC236}">
                <a16:creationId xmlns:a16="http://schemas.microsoft.com/office/drawing/2014/main" id="{0021DE3F-3816-4C81-BECA-6EB6204F50A0}"/>
              </a:ext>
            </a:extLst>
          </p:cNvPr>
          <p:cNvSpPr>
            <a:spLocks noChangeArrowheads="1"/>
          </p:cNvSpPr>
          <p:nvPr/>
        </p:nvSpPr>
        <p:spPr bwMode="auto">
          <a:xfrm>
            <a:off x="-27315172" y="-184666"/>
            <a:ext cx="4662482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1" u="none" strike="noStrike" cap="none" normalizeH="0" baseline="0">
                <a:ln>
                  <a:noFill/>
                </a:ln>
                <a:solidFill>
                  <a:schemeClr val="tx1"/>
                </a:solidFill>
                <a:effectLst/>
                <a:latin typeface="Arial" panose="020B0604020202020204" pitchFamily="34" charset="0"/>
              </a:rPr>
              <a:t>abulka 1 – doporučené denní dávky živin</a:t>
            </a:r>
            <a:endParaRPr kumimoji="0" lang="cs-CZ" altLang="cs-CZ" sz="1800" b="0" i="0" u="none" strike="noStrike" cap="none" normalizeH="0" baseline="0">
              <a:ln>
                <a:noFill/>
              </a:ln>
              <a:solidFill>
                <a:schemeClr val="tx1"/>
              </a:solidFill>
              <a:effectLst/>
              <a:latin typeface="Arial" panose="020B0604020202020204" pitchFamily="34" charset="0"/>
            </a:endParaRPr>
          </a:p>
        </p:txBody>
      </p:sp>
      <p:graphicFrame>
        <p:nvGraphicFramePr>
          <p:cNvPr id="6" name="Zástupný symbol pro obsah 3">
            <a:extLst>
              <a:ext uri="{FF2B5EF4-FFF2-40B4-BE49-F238E27FC236}">
                <a16:creationId xmlns:a16="http://schemas.microsoft.com/office/drawing/2014/main" id="{5402AC40-5985-43D2-9FBE-AA65DAD5D65D}"/>
              </a:ext>
            </a:extLst>
          </p:cNvPr>
          <p:cNvGraphicFramePr>
            <a:graphicFrameLocks/>
          </p:cNvGraphicFramePr>
          <p:nvPr>
            <p:extLst>
              <p:ext uri="{D42A27DB-BD31-4B8C-83A1-F6EECF244321}">
                <p14:modId xmlns:p14="http://schemas.microsoft.com/office/powerpoint/2010/main" val="1831889680"/>
              </p:ext>
            </p:extLst>
          </p:nvPr>
        </p:nvGraphicFramePr>
        <p:xfrm>
          <a:off x="6400800" y="1325563"/>
          <a:ext cx="4857136" cy="5123132"/>
        </p:xfrm>
        <a:graphic>
          <a:graphicData uri="http://schemas.openxmlformats.org/drawingml/2006/table">
            <a:tbl>
              <a:tblPr/>
              <a:tblGrid>
                <a:gridCol w="2821858">
                  <a:extLst>
                    <a:ext uri="{9D8B030D-6E8A-4147-A177-3AD203B41FA5}">
                      <a16:colId xmlns:a16="http://schemas.microsoft.com/office/drawing/2014/main" val="2223102661"/>
                    </a:ext>
                  </a:extLst>
                </a:gridCol>
                <a:gridCol w="2035278">
                  <a:extLst>
                    <a:ext uri="{9D8B030D-6E8A-4147-A177-3AD203B41FA5}">
                      <a16:colId xmlns:a16="http://schemas.microsoft.com/office/drawing/2014/main" val="3147255998"/>
                    </a:ext>
                  </a:extLst>
                </a:gridCol>
              </a:tblGrid>
              <a:tr h="412783">
                <a:tc>
                  <a:txBody>
                    <a:bodyPr/>
                    <a:lstStyle/>
                    <a:p>
                      <a:pPr algn="l"/>
                      <a:endParaRPr lang="cs-CZ" sz="1400" dirty="0"/>
                    </a:p>
                  </a:txBody>
                  <a:tcPr marL="0" marR="0" marT="0" marB="0">
                    <a:lnL>
                      <a:noFill/>
                    </a:lnL>
                    <a:lnR>
                      <a:noFill/>
                    </a:lnR>
                    <a:lnT>
                      <a:noFill/>
                    </a:lnT>
                    <a:lnB>
                      <a:noFill/>
                    </a:lnB>
                  </a:tcPr>
                </a:tc>
                <a:tc>
                  <a:txBody>
                    <a:bodyPr/>
                    <a:lstStyle/>
                    <a:p>
                      <a:pPr algn="l"/>
                      <a:r>
                        <a:rPr lang="cs-CZ" sz="1400" b="1" dirty="0"/>
                        <a:t>DDD</a:t>
                      </a:r>
                      <a:endParaRPr lang="cs-CZ" sz="1400" dirty="0"/>
                    </a:p>
                  </a:txBody>
                  <a:tcPr marL="0" marR="0" marT="0" marB="0">
                    <a:lnL>
                      <a:noFill/>
                    </a:lnL>
                    <a:lnR>
                      <a:noFill/>
                    </a:lnR>
                    <a:lnT>
                      <a:noFill/>
                    </a:lnT>
                    <a:lnB>
                      <a:noFill/>
                    </a:lnB>
                  </a:tcPr>
                </a:tc>
                <a:extLst>
                  <a:ext uri="{0D108BD9-81ED-4DB2-BD59-A6C34878D82A}">
                    <a16:rowId xmlns:a16="http://schemas.microsoft.com/office/drawing/2014/main" val="1177298898"/>
                  </a:ext>
                </a:extLst>
              </a:tr>
              <a:tr h="217581">
                <a:tc>
                  <a:txBody>
                    <a:bodyPr/>
                    <a:lstStyle/>
                    <a:p>
                      <a:pPr algn="l"/>
                      <a:r>
                        <a:rPr lang="cs-CZ" sz="700"/>
                        <a:t> </a:t>
                      </a:r>
                    </a:p>
                  </a:txBody>
                  <a:tcPr marL="0" marR="0" marT="0" marB="0">
                    <a:lnL>
                      <a:noFill/>
                    </a:lnL>
                    <a:lnR>
                      <a:noFill/>
                    </a:lnR>
                    <a:lnT>
                      <a:noFill/>
                    </a:lnT>
                    <a:lnB>
                      <a:noFill/>
                    </a:lnB>
                  </a:tcPr>
                </a:tc>
                <a:tc>
                  <a:txBody>
                    <a:bodyPr/>
                    <a:lstStyle/>
                    <a:p>
                      <a:pPr algn="l"/>
                      <a:r>
                        <a:rPr lang="cs-CZ" sz="700" b="1"/>
                        <a:t> </a:t>
                      </a:r>
                      <a:endParaRPr lang="cs-CZ" sz="700"/>
                    </a:p>
                  </a:txBody>
                  <a:tcPr marL="0" marR="0" marT="0" marB="0">
                    <a:lnL>
                      <a:noFill/>
                    </a:lnL>
                    <a:lnR>
                      <a:noFill/>
                    </a:lnR>
                    <a:lnT>
                      <a:noFill/>
                    </a:lnT>
                    <a:lnB>
                      <a:noFill/>
                    </a:lnB>
                  </a:tcPr>
                </a:tc>
                <a:extLst>
                  <a:ext uri="{0D108BD9-81ED-4DB2-BD59-A6C34878D82A}">
                    <a16:rowId xmlns:a16="http://schemas.microsoft.com/office/drawing/2014/main" val="302023662"/>
                  </a:ext>
                </a:extLst>
              </a:tr>
              <a:tr h="412783">
                <a:tc>
                  <a:txBody>
                    <a:bodyPr/>
                    <a:lstStyle/>
                    <a:p>
                      <a:pPr algn="l"/>
                      <a:r>
                        <a:rPr lang="cs-CZ" sz="1600" b="1" dirty="0"/>
                        <a:t>Minerální látky</a:t>
                      </a:r>
                      <a:endParaRPr lang="cs-CZ" sz="1600" dirty="0"/>
                    </a:p>
                  </a:txBody>
                  <a:tcPr marL="0" marR="0" marT="0" marB="0">
                    <a:lnL>
                      <a:noFill/>
                    </a:lnL>
                    <a:lnR>
                      <a:noFill/>
                    </a:lnR>
                    <a:lnT>
                      <a:noFill/>
                    </a:lnT>
                    <a:lnB>
                      <a:noFill/>
                    </a:lnB>
                  </a:tcPr>
                </a:tc>
                <a:tc>
                  <a:txBody>
                    <a:bodyPr/>
                    <a:lstStyle/>
                    <a:p>
                      <a:pPr algn="l"/>
                      <a:r>
                        <a:rPr lang="cs-CZ" sz="1600" b="1" dirty="0"/>
                        <a:t>mg</a:t>
                      </a:r>
                      <a:endParaRPr lang="cs-CZ" sz="1600" dirty="0"/>
                    </a:p>
                  </a:txBody>
                  <a:tcPr marL="0" marR="0" marT="0" marB="0">
                    <a:lnL>
                      <a:noFill/>
                    </a:lnL>
                    <a:lnR>
                      <a:noFill/>
                    </a:lnR>
                    <a:lnT>
                      <a:noFill/>
                    </a:lnT>
                    <a:lnB>
                      <a:noFill/>
                    </a:lnB>
                  </a:tcPr>
                </a:tc>
                <a:extLst>
                  <a:ext uri="{0D108BD9-81ED-4DB2-BD59-A6C34878D82A}">
                    <a16:rowId xmlns:a16="http://schemas.microsoft.com/office/drawing/2014/main" val="3689823342"/>
                  </a:ext>
                </a:extLst>
              </a:tr>
              <a:tr h="313845">
                <a:tc>
                  <a:txBody>
                    <a:bodyPr/>
                    <a:lstStyle/>
                    <a:p>
                      <a:pPr algn="l"/>
                      <a:r>
                        <a:rPr lang="cs-CZ" sz="1600"/>
                        <a:t>Ca – vápník</a:t>
                      </a:r>
                    </a:p>
                  </a:txBody>
                  <a:tcPr marL="0" marR="0" marT="0" marB="0">
                    <a:lnL>
                      <a:noFill/>
                    </a:lnL>
                    <a:lnR>
                      <a:noFill/>
                    </a:lnR>
                    <a:lnT>
                      <a:noFill/>
                    </a:lnT>
                    <a:lnB>
                      <a:noFill/>
                    </a:lnB>
                  </a:tcPr>
                </a:tc>
                <a:tc>
                  <a:txBody>
                    <a:bodyPr/>
                    <a:lstStyle/>
                    <a:p>
                      <a:pPr algn="l"/>
                      <a:r>
                        <a:rPr lang="cs-CZ" sz="1600" dirty="0"/>
                        <a:t>1000</a:t>
                      </a:r>
                    </a:p>
                  </a:txBody>
                  <a:tcPr marL="0" marR="0" marT="0" marB="0">
                    <a:lnL>
                      <a:noFill/>
                    </a:lnL>
                    <a:lnR>
                      <a:noFill/>
                    </a:lnR>
                    <a:lnT>
                      <a:noFill/>
                    </a:lnT>
                    <a:lnB>
                      <a:noFill/>
                    </a:lnB>
                  </a:tcPr>
                </a:tc>
                <a:extLst>
                  <a:ext uri="{0D108BD9-81ED-4DB2-BD59-A6C34878D82A}">
                    <a16:rowId xmlns:a16="http://schemas.microsoft.com/office/drawing/2014/main" val="3313394087"/>
                  </a:ext>
                </a:extLst>
              </a:tr>
              <a:tr h="313845">
                <a:tc>
                  <a:txBody>
                    <a:bodyPr/>
                    <a:lstStyle/>
                    <a:p>
                      <a:pPr algn="l"/>
                      <a:r>
                        <a:rPr lang="cs-CZ" sz="1600" dirty="0"/>
                        <a:t>Cl – chlor</a:t>
                      </a:r>
                    </a:p>
                  </a:txBody>
                  <a:tcPr marL="0" marR="0" marT="0" marB="0">
                    <a:lnL>
                      <a:noFill/>
                    </a:lnL>
                    <a:lnR>
                      <a:noFill/>
                    </a:lnR>
                    <a:lnT>
                      <a:noFill/>
                    </a:lnT>
                    <a:lnB>
                      <a:noFill/>
                    </a:lnB>
                  </a:tcPr>
                </a:tc>
                <a:tc>
                  <a:txBody>
                    <a:bodyPr/>
                    <a:lstStyle/>
                    <a:p>
                      <a:pPr algn="l"/>
                      <a:r>
                        <a:rPr lang="cs-CZ" sz="1600" dirty="0"/>
                        <a:t>1500</a:t>
                      </a:r>
                    </a:p>
                  </a:txBody>
                  <a:tcPr marL="0" marR="0" marT="0" marB="0">
                    <a:lnL>
                      <a:noFill/>
                    </a:lnL>
                    <a:lnR>
                      <a:noFill/>
                    </a:lnR>
                    <a:lnT>
                      <a:noFill/>
                    </a:lnT>
                    <a:lnB>
                      <a:noFill/>
                    </a:lnB>
                  </a:tcPr>
                </a:tc>
                <a:extLst>
                  <a:ext uri="{0D108BD9-81ED-4DB2-BD59-A6C34878D82A}">
                    <a16:rowId xmlns:a16="http://schemas.microsoft.com/office/drawing/2014/main" val="706498581"/>
                  </a:ext>
                </a:extLst>
              </a:tr>
              <a:tr h="313845">
                <a:tc>
                  <a:txBody>
                    <a:bodyPr/>
                    <a:lstStyle/>
                    <a:p>
                      <a:pPr algn="l"/>
                      <a:r>
                        <a:rPr lang="cs-CZ" sz="1600"/>
                        <a:t>Cu – měď</a:t>
                      </a:r>
                    </a:p>
                  </a:txBody>
                  <a:tcPr marL="0" marR="0" marT="0" marB="0">
                    <a:lnL>
                      <a:noFill/>
                    </a:lnL>
                    <a:lnR>
                      <a:noFill/>
                    </a:lnR>
                    <a:lnT>
                      <a:noFill/>
                    </a:lnT>
                    <a:lnB>
                      <a:noFill/>
                    </a:lnB>
                  </a:tcPr>
                </a:tc>
                <a:tc>
                  <a:txBody>
                    <a:bodyPr/>
                    <a:lstStyle/>
                    <a:p>
                      <a:pPr algn="l"/>
                      <a:r>
                        <a:rPr lang="cs-CZ" sz="1600" dirty="0"/>
                        <a:t>1,5</a:t>
                      </a:r>
                    </a:p>
                  </a:txBody>
                  <a:tcPr marL="0" marR="0" marT="0" marB="0">
                    <a:lnL>
                      <a:noFill/>
                    </a:lnL>
                    <a:lnR>
                      <a:noFill/>
                    </a:lnR>
                    <a:lnT>
                      <a:noFill/>
                    </a:lnT>
                    <a:lnB>
                      <a:noFill/>
                    </a:lnB>
                  </a:tcPr>
                </a:tc>
                <a:extLst>
                  <a:ext uri="{0D108BD9-81ED-4DB2-BD59-A6C34878D82A}">
                    <a16:rowId xmlns:a16="http://schemas.microsoft.com/office/drawing/2014/main" val="3835788242"/>
                  </a:ext>
                </a:extLst>
              </a:tr>
              <a:tr h="313845">
                <a:tc>
                  <a:txBody>
                    <a:bodyPr/>
                    <a:lstStyle/>
                    <a:p>
                      <a:pPr algn="l"/>
                      <a:r>
                        <a:rPr lang="cs-CZ" sz="1600"/>
                        <a:t>Fe – železo</a:t>
                      </a:r>
                    </a:p>
                  </a:txBody>
                  <a:tcPr marL="0" marR="0" marT="0" marB="0">
                    <a:lnL>
                      <a:noFill/>
                    </a:lnL>
                    <a:lnR>
                      <a:noFill/>
                    </a:lnR>
                    <a:lnT>
                      <a:noFill/>
                    </a:lnT>
                    <a:lnB>
                      <a:noFill/>
                    </a:lnB>
                  </a:tcPr>
                </a:tc>
                <a:tc>
                  <a:txBody>
                    <a:bodyPr/>
                    <a:lstStyle/>
                    <a:p>
                      <a:pPr algn="l"/>
                      <a:r>
                        <a:rPr lang="cs-CZ" sz="1600" dirty="0"/>
                        <a:t>20</a:t>
                      </a:r>
                    </a:p>
                  </a:txBody>
                  <a:tcPr marL="0" marR="0" marT="0" marB="0">
                    <a:lnL>
                      <a:noFill/>
                    </a:lnL>
                    <a:lnR>
                      <a:noFill/>
                    </a:lnR>
                    <a:lnT>
                      <a:noFill/>
                    </a:lnT>
                    <a:lnB>
                      <a:noFill/>
                    </a:lnB>
                  </a:tcPr>
                </a:tc>
                <a:extLst>
                  <a:ext uri="{0D108BD9-81ED-4DB2-BD59-A6C34878D82A}">
                    <a16:rowId xmlns:a16="http://schemas.microsoft.com/office/drawing/2014/main" val="1603170574"/>
                  </a:ext>
                </a:extLst>
              </a:tr>
              <a:tr h="313845">
                <a:tc>
                  <a:txBody>
                    <a:bodyPr/>
                    <a:lstStyle/>
                    <a:p>
                      <a:pPr algn="l"/>
                      <a:r>
                        <a:rPr lang="cs-CZ" sz="1600" dirty="0"/>
                        <a:t>J – jod</a:t>
                      </a:r>
                    </a:p>
                  </a:txBody>
                  <a:tcPr marL="0" marR="0" marT="0" marB="0">
                    <a:lnL>
                      <a:noFill/>
                    </a:lnL>
                    <a:lnR>
                      <a:noFill/>
                    </a:lnR>
                    <a:lnT>
                      <a:noFill/>
                    </a:lnT>
                    <a:lnB>
                      <a:noFill/>
                    </a:lnB>
                  </a:tcPr>
                </a:tc>
                <a:tc>
                  <a:txBody>
                    <a:bodyPr/>
                    <a:lstStyle/>
                    <a:p>
                      <a:pPr algn="l"/>
                      <a:r>
                        <a:rPr lang="cs-CZ" sz="1600" dirty="0"/>
                        <a:t>0,15</a:t>
                      </a:r>
                    </a:p>
                  </a:txBody>
                  <a:tcPr marL="0" marR="0" marT="0" marB="0">
                    <a:lnL>
                      <a:noFill/>
                    </a:lnL>
                    <a:lnR>
                      <a:noFill/>
                    </a:lnR>
                    <a:lnT>
                      <a:noFill/>
                    </a:lnT>
                    <a:lnB>
                      <a:noFill/>
                    </a:lnB>
                  </a:tcPr>
                </a:tc>
                <a:extLst>
                  <a:ext uri="{0D108BD9-81ED-4DB2-BD59-A6C34878D82A}">
                    <a16:rowId xmlns:a16="http://schemas.microsoft.com/office/drawing/2014/main" val="575519862"/>
                  </a:ext>
                </a:extLst>
              </a:tr>
              <a:tr h="313845">
                <a:tc>
                  <a:txBody>
                    <a:bodyPr/>
                    <a:lstStyle/>
                    <a:p>
                      <a:pPr algn="l"/>
                      <a:r>
                        <a:rPr lang="cs-CZ" sz="1600"/>
                        <a:t>K – draslík</a:t>
                      </a:r>
                    </a:p>
                  </a:txBody>
                  <a:tcPr marL="0" marR="0" marT="0" marB="0">
                    <a:lnL>
                      <a:noFill/>
                    </a:lnL>
                    <a:lnR>
                      <a:noFill/>
                    </a:lnR>
                    <a:lnT>
                      <a:noFill/>
                    </a:lnT>
                    <a:lnB>
                      <a:noFill/>
                    </a:lnB>
                  </a:tcPr>
                </a:tc>
                <a:tc>
                  <a:txBody>
                    <a:bodyPr/>
                    <a:lstStyle/>
                    <a:p>
                      <a:pPr algn="l"/>
                      <a:r>
                        <a:rPr lang="cs-CZ" sz="1600" dirty="0"/>
                        <a:t>2000</a:t>
                      </a:r>
                    </a:p>
                  </a:txBody>
                  <a:tcPr marL="0" marR="0" marT="0" marB="0">
                    <a:lnL>
                      <a:noFill/>
                    </a:lnL>
                    <a:lnR>
                      <a:noFill/>
                    </a:lnR>
                    <a:lnT>
                      <a:noFill/>
                    </a:lnT>
                    <a:lnB>
                      <a:noFill/>
                    </a:lnB>
                  </a:tcPr>
                </a:tc>
                <a:extLst>
                  <a:ext uri="{0D108BD9-81ED-4DB2-BD59-A6C34878D82A}">
                    <a16:rowId xmlns:a16="http://schemas.microsoft.com/office/drawing/2014/main" val="3947412051"/>
                  </a:ext>
                </a:extLst>
              </a:tr>
              <a:tr h="313845">
                <a:tc>
                  <a:txBody>
                    <a:bodyPr/>
                    <a:lstStyle/>
                    <a:p>
                      <a:pPr algn="l"/>
                      <a:r>
                        <a:rPr lang="cs-CZ" sz="1600"/>
                        <a:t>Mg – hořčík</a:t>
                      </a:r>
                    </a:p>
                  </a:txBody>
                  <a:tcPr marL="0" marR="0" marT="0" marB="0">
                    <a:lnL>
                      <a:noFill/>
                    </a:lnL>
                    <a:lnR>
                      <a:noFill/>
                    </a:lnR>
                    <a:lnT>
                      <a:noFill/>
                    </a:lnT>
                    <a:lnB>
                      <a:noFill/>
                    </a:lnB>
                  </a:tcPr>
                </a:tc>
                <a:tc>
                  <a:txBody>
                    <a:bodyPr/>
                    <a:lstStyle/>
                    <a:p>
                      <a:pPr algn="l"/>
                      <a:r>
                        <a:rPr lang="cs-CZ" sz="1600" dirty="0"/>
                        <a:t>300</a:t>
                      </a:r>
                    </a:p>
                  </a:txBody>
                  <a:tcPr marL="0" marR="0" marT="0" marB="0">
                    <a:lnL>
                      <a:noFill/>
                    </a:lnL>
                    <a:lnR>
                      <a:noFill/>
                    </a:lnR>
                    <a:lnT>
                      <a:noFill/>
                    </a:lnT>
                    <a:lnB>
                      <a:noFill/>
                    </a:lnB>
                  </a:tcPr>
                </a:tc>
                <a:extLst>
                  <a:ext uri="{0D108BD9-81ED-4DB2-BD59-A6C34878D82A}">
                    <a16:rowId xmlns:a16="http://schemas.microsoft.com/office/drawing/2014/main" val="2653162524"/>
                  </a:ext>
                </a:extLst>
              </a:tr>
              <a:tr h="313845">
                <a:tc>
                  <a:txBody>
                    <a:bodyPr/>
                    <a:lstStyle/>
                    <a:p>
                      <a:pPr algn="l"/>
                      <a:r>
                        <a:rPr lang="cs-CZ" sz="1600"/>
                        <a:t>Mn – mangan</a:t>
                      </a:r>
                    </a:p>
                  </a:txBody>
                  <a:tcPr marL="0" marR="0" marT="0" marB="0">
                    <a:lnL>
                      <a:noFill/>
                    </a:lnL>
                    <a:lnR>
                      <a:noFill/>
                    </a:lnR>
                    <a:lnT>
                      <a:noFill/>
                    </a:lnT>
                    <a:lnB>
                      <a:noFill/>
                    </a:lnB>
                  </a:tcPr>
                </a:tc>
                <a:tc>
                  <a:txBody>
                    <a:bodyPr/>
                    <a:lstStyle/>
                    <a:p>
                      <a:pPr algn="l"/>
                      <a:r>
                        <a:rPr lang="cs-CZ" sz="1600" dirty="0"/>
                        <a:t>2</a:t>
                      </a:r>
                    </a:p>
                  </a:txBody>
                  <a:tcPr marL="0" marR="0" marT="0" marB="0">
                    <a:lnL>
                      <a:noFill/>
                    </a:lnL>
                    <a:lnR>
                      <a:noFill/>
                    </a:lnR>
                    <a:lnT>
                      <a:noFill/>
                    </a:lnT>
                    <a:lnB>
                      <a:noFill/>
                    </a:lnB>
                  </a:tcPr>
                </a:tc>
                <a:extLst>
                  <a:ext uri="{0D108BD9-81ED-4DB2-BD59-A6C34878D82A}">
                    <a16:rowId xmlns:a16="http://schemas.microsoft.com/office/drawing/2014/main" val="1292522974"/>
                  </a:ext>
                </a:extLst>
              </a:tr>
              <a:tr h="313845">
                <a:tc>
                  <a:txBody>
                    <a:bodyPr/>
                    <a:lstStyle/>
                    <a:p>
                      <a:pPr algn="l"/>
                      <a:r>
                        <a:rPr lang="cs-CZ" sz="1600"/>
                        <a:t>Na – sodík</a:t>
                      </a:r>
                    </a:p>
                  </a:txBody>
                  <a:tcPr marL="0" marR="0" marT="0" marB="0">
                    <a:lnL>
                      <a:noFill/>
                    </a:lnL>
                    <a:lnR>
                      <a:noFill/>
                    </a:lnR>
                    <a:lnT>
                      <a:noFill/>
                    </a:lnT>
                    <a:lnB>
                      <a:noFill/>
                    </a:lnB>
                  </a:tcPr>
                </a:tc>
                <a:tc>
                  <a:txBody>
                    <a:bodyPr/>
                    <a:lstStyle/>
                    <a:p>
                      <a:pPr algn="l"/>
                      <a:r>
                        <a:rPr lang="cs-CZ" sz="1600" dirty="0"/>
                        <a:t>2500</a:t>
                      </a:r>
                    </a:p>
                  </a:txBody>
                  <a:tcPr marL="0" marR="0" marT="0" marB="0">
                    <a:lnL>
                      <a:noFill/>
                    </a:lnL>
                    <a:lnR>
                      <a:noFill/>
                    </a:lnR>
                    <a:lnT>
                      <a:noFill/>
                    </a:lnT>
                    <a:lnB>
                      <a:noFill/>
                    </a:lnB>
                  </a:tcPr>
                </a:tc>
                <a:extLst>
                  <a:ext uri="{0D108BD9-81ED-4DB2-BD59-A6C34878D82A}">
                    <a16:rowId xmlns:a16="http://schemas.microsoft.com/office/drawing/2014/main" val="502601302"/>
                  </a:ext>
                </a:extLst>
              </a:tr>
              <a:tr h="313845">
                <a:tc>
                  <a:txBody>
                    <a:bodyPr/>
                    <a:lstStyle/>
                    <a:p>
                      <a:pPr algn="l"/>
                      <a:r>
                        <a:rPr lang="cs-CZ" sz="1600"/>
                        <a:t>P – fosfor</a:t>
                      </a:r>
                    </a:p>
                  </a:txBody>
                  <a:tcPr marL="0" marR="0" marT="0" marB="0">
                    <a:lnL>
                      <a:noFill/>
                    </a:lnL>
                    <a:lnR>
                      <a:noFill/>
                    </a:lnR>
                    <a:lnT>
                      <a:noFill/>
                    </a:lnT>
                    <a:lnB>
                      <a:noFill/>
                    </a:lnB>
                  </a:tcPr>
                </a:tc>
                <a:tc>
                  <a:txBody>
                    <a:bodyPr/>
                    <a:lstStyle/>
                    <a:p>
                      <a:pPr algn="l"/>
                      <a:r>
                        <a:rPr lang="cs-CZ" sz="1600" dirty="0"/>
                        <a:t>800</a:t>
                      </a:r>
                    </a:p>
                  </a:txBody>
                  <a:tcPr marL="0" marR="0" marT="0" marB="0">
                    <a:lnL>
                      <a:noFill/>
                    </a:lnL>
                    <a:lnR>
                      <a:noFill/>
                    </a:lnR>
                    <a:lnT>
                      <a:noFill/>
                    </a:lnT>
                    <a:lnB>
                      <a:noFill/>
                    </a:lnB>
                  </a:tcPr>
                </a:tc>
                <a:extLst>
                  <a:ext uri="{0D108BD9-81ED-4DB2-BD59-A6C34878D82A}">
                    <a16:rowId xmlns:a16="http://schemas.microsoft.com/office/drawing/2014/main" val="1918355656"/>
                  </a:ext>
                </a:extLst>
              </a:tr>
              <a:tr h="313845">
                <a:tc>
                  <a:txBody>
                    <a:bodyPr/>
                    <a:lstStyle/>
                    <a:p>
                      <a:pPr algn="l"/>
                      <a:r>
                        <a:rPr lang="cs-CZ" sz="1600"/>
                        <a:t>S – síra</a:t>
                      </a:r>
                    </a:p>
                  </a:txBody>
                  <a:tcPr marL="0" marR="0" marT="0" marB="0">
                    <a:lnL>
                      <a:noFill/>
                    </a:lnL>
                    <a:lnR>
                      <a:noFill/>
                    </a:lnR>
                    <a:lnT>
                      <a:noFill/>
                    </a:lnT>
                    <a:lnB>
                      <a:noFill/>
                    </a:lnB>
                  </a:tcPr>
                </a:tc>
                <a:tc>
                  <a:txBody>
                    <a:bodyPr/>
                    <a:lstStyle/>
                    <a:p>
                      <a:pPr algn="l"/>
                      <a:r>
                        <a:rPr lang="cs-CZ" sz="1600" dirty="0"/>
                        <a:t>500</a:t>
                      </a:r>
                    </a:p>
                  </a:txBody>
                  <a:tcPr marL="0" marR="0" marT="0" marB="0">
                    <a:lnL>
                      <a:noFill/>
                    </a:lnL>
                    <a:lnR>
                      <a:noFill/>
                    </a:lnR>
                    <a:lnT>
                      <a:noFill/>
                    </a:lnT>
                    <a:lnB>
                      <a:noFill/>
                    </a:lnB>
                  </a:tcPr>
                </a:tc>
                <a:extLst>
                  <a:ext uri="{0D108BD9-81ED-4DB2-BD59-A6C34878D82A}">
                    <a16:rowId xmlns:a16="http://schemas.microsoft.com/office/drawing/2014/main" val="2826545121"/>
                  </a:ext>
                </a:extLst>
              </a:tr>
              <a:tr h="313845">
                <a:tc>
                  <a:txBody>
                    <a:bodyPr/>
                    <a:lstStyle/>
                    <a:p>
                      <a:pPr algn="l"/>
                      <a:r>
                        <a:rPr lang="cs-CZ" sz="1600"/>
                        <a:t>Se – selen</a:t>
                      </a:r>
                    </a:p>
                  </a:txBody>
                  <a:tcPr marL="0" marR="0" marT="0" marB="0">
                    <a:lnL>
                      <a:noFill/>
                    </a:lnL>
                    <a:lnR>
                      <a:noFill/>
                    </a:lnR>
                    <a:lnT>
                      <a:noFill/>
                    </a:lnT>
                    <a:lnB>
                      <a:noFill/>
                    </a:lnB>
                  </a:tcPr>
                </a:tc>
                <a:tc>
                  <a:txBody>
                    <a:bodyPr/>
                    <a:lstStyle/>
                    <a:p>
                      <a:pPr algn="l"/>
                      <a:r>
                        <a:rPr lang="cs-CZ" sz="1600" dirty="0"/>
                        <a:t>0,05</a:t>
                      </a:r>
                    </a:p>
                  </a:txBody>
                  <a:tcPr marL="0" marR="0" marT="0" marB="0">
                    <a:lnL>
                      <a:noFill/>
                    </a:lnL>
                    <a:lnR>
                      <a:noFill/>
                    </a:lnR>
                    <a:lnT>
                      <a:noFill/>
                    </a:lnT>
                    <a:lnB>
                      <a:noFill/>
                    </a:lnB>
                  </a:tcPr>
                </a:tc>
                <a:extLst>
                  <a:ext uri="{0D108BD9-81ED-4DB2-BD59-A6C34878D82A}">
                    <a16:rowId xmlns:a16="http://schemas.microsoft.com/office/drawing/2014/main" val="2100429384"/>
                  </a:ext>
                </a:extLst>
              </a:tr>
              <a:tr h="313845">
                <a:tc>
                  <a:txBody>
                    <a:bodyPr/>
                    <a:lstStyle/>
                    <a:p>
                      <a:pPr algn="l"/>
                      <a:r>
                        <a:rPr lang="cs-CZ" sz="1600"/>
                        <a:t>Zn – zinek</a:t>
                      </a:r>
                    </a:p>
                  </a:txBody>
                  <a:tcPr marL="0" marR="0" marT="0" marB="0">
                    <a:lnL>
                      <a:noFill/>
                    </a:lnL>
                    <a:lnR>
                      <a:noFill/>
                    </a:lnR>
                    <a:lnT>
                      <a:noFill/>
                    </a:lnT>
                    <a:lnB>
                      <a:noFill/>
                    </a:lnB>
                  </a:tcPr>
                </a:tc>
                <a:tc>
                  <a:txBody>
                    <a:bodyPr/>
                    <a:lstStyle/>
                    <a:p>
                      <a:pPr algn="l"/>
                      <a:r>
                        <a:rPr lang="cs-CZ" sz="1600" dirty="0"/>
                        <a:t>15</a:t>
                      </a:r>
                    </a:p>
                  </a:txBody>
                  <a:tcPr marL="0" marR="0" marT="0" marB="0">
                    <a:lnL>
                      <a:noFill/>
                    </a:lnL>
                    <a:lnR>
                      <a:noFill/>
                    </a:lnR>
                    <a:lnT>
                      <a:noFill/>
                    </a:lnT>
                    <a:lnB>
                      <a:noFill/>
                    </a:lnB>
                  </a:tcPr>
                </a:tc>
                <a:extLst>
                  <a:ext uri="{0D108BD9-81ED-4DB2-BD59-A6C34878D82A}">
                    <a16:rowId xmlns:a16="http://schemas.microsoft.com/office/drawing/2014/main" val="4210334294"/>
                  </a:ext>
                </a:extLst>
              </a:tr>
            </a:tbl>
          </a:graphicData>
        </a:graphic>
      </p:graphicFrame>
    </p:spTree>
    <p:extLst>
      <p:ext uri="{BB962C8B-B14F-4D97-AF65-F5344CB8AC3E}">
        <p14:creationId xmlns:p14="http://schemas.microsoft.com/office/powerpoint/2010/main" val="2297545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9425E5-29EB-48BB-80F0-1F578768E7D3}"/>
              </a:ext>
            </a:extLst>
          </p:cNvPr>
          <p:cNvSpPr>
            <a:spLocks noGrp="1"/>
          </p:cNvSpPr>
          <p:nvPr>
            <p:ph type="title"/>
          </p:nvPr>
        </p:nvSpPr>
        <p:spPr/>
        <p:txBody>
          <a:bodyPr/>
          <a:lstStyle/>
          <a:p>
            <a:r>
              <a:rPr lang="cs-CZ" b="1" dirty="0">
                <a:solidFill>
                  <a:srgbClr val="0070C0"/>
                </a:solidFill>
              </a:rPr>
              <a:t>1.1 Výklad pojmů</a:t>
            </a:r>
          </a:p>
        </p:txBody>
      </p:sp>
      <p:sp>
        <p:nvSpPr>
          <p:cNvPr id="5" name="Zástupný symbol pro obsah 4">
            <a:extLst>
              <a:ext uri="{FF2B5EF4-FFF2-40B4-BE49-F238E27FC236}">
                <a16:creationId xmlns:a16="http://schemas.microsoft.com/office/drawing/2014/main" id="{737F7338-ADCC-48A0-BEDE-223C392E55B1}"/>
              </a:ext>
            </a:extLst>
          </p:cNvPr>
          <p:cNvSpPr>
            <a:spLocks noGrp="1"/>
          </p:cNvSpPr>
          <p:nvPr>
            <p:ph sz="half" idx="1"/>
          </p:nvPr>
        </p:nvSpPr>
        <p:spPr>
          <a:xfrm>
            <a:off x="65314" y="1453244"/>
            <a:ext cx="5954486" cy="5404756"/>
          </a:xfrm>
        </p:spPr>
        <p:txBody>
          <a:bodyPr>
            <a:normAutofit fontScale="32500" lnSpcReduction="20000"/>
          </a:bodyPr>
          <a:lstStyle/>
          <a:p>
            <a:r>
              <a:rPr lang="cs-CZ" sz="4200" b="1" dirty="0"/>
              <a:t>Dieta - </a:t>
            </a:r>
            <a:r>
              <a:rPr lang="cs-CZ" sz="4400" dirty="0"/>
              <a:t>Napište, jaké znáte diety</a:t>
            </a:r>
            <a:endParaRPr lang="cs-CZ" sz="4200" b="1" dirty="0"/>
          </a:p>
          <a:p>
            <a:pPr lvl="1"/>
            <a:r>
              <a:rPr lang="cs-CZ" sz="3800" dirty="0">
                <a:solidFill>
                  <a:srgbClr val="0070C0"/>
                </a:solidFill>
              </a:rPr>
              <a:t>……………………………………….…</a:t>
            </a:r>
          </a:p>
          <a:p>
            <a:pPr lvl="1"/>
            <a:r>
              <a:rPr lang="cs-CZ" sz="3800" dirty="0">
                <a:solidFill>
                  <a:srgbClr val="0070C0"/>
                </a:solidFill>
              </a:rPr>
              <a:t>…………………………………….……</a:t>
            </a:r>
          </a:p>
          <a:p>
            <a:pPr lvl="1"/>
            <a:r>
              <a:rPr lang="cs-CZ" sz="3800" dirty="0">
                <a:solidFill>
                  <a:srgbClr val="0070C0"/>
                </a:solidFill>
              </a:rPr>
              <a:t>……………………………………….…</a:t>
            </a:r>
          </a:p>
          <a:p>
            <a:pPr marL="0" indent="0">
              <a:buNone/>
            </a:pPr>
            <a:endParaRPr lang="cs-CZ" sz="4200" dirty="0">
              <a:solidFill>
                <a:srgbClr val="0070C0"/>
              </a:solidFill>
            </a:endParaRPr>
          </a:p>
          <a:p>
            <a:r>
              <a:rPr lang="cs-CZ" sz="4200" b="1" dirty="0"/>
              <a:t>Dietní systém –</a:t>
            </a:r>
            <a:r>
              <a:rPr lang="cs-CZ" sz="4200" dirty="0"/>
              <a:t> uveďte tři diety s číslem</a:t>
            </a:r>
          </a:p>
          <a:p>
            <a:pPr lvl="1"/>
            <a:r>
              <a:rPr lang="cs-CZ" sz="3800" dirty="0">
                <a:solidFill>
                  <a:srgbClr val="0070C0"/>
                </a:solidFill>
              </a:rPr>
              <a:t>……………………………………………</a:t>
            </a:r>
          </a:p>
          <a:p>
            <a:pPr lvl="1"/>
            <a:r>
              <a:rPr lang="cs-CZ" sz="3800" dirty="0">
                <a:solidFill>
                  <a:srgbClr val="0070C0"/>
                </a:solidFill>
              </a:rPr>
              <a:t>……………………………………………</a:t>
            </a:r>
          </a:p>
          <a:p>
            <a:pPr lvl="1"/>
            <a:r>
              <a:rPr lang="cs-CZ" sz="3800" dirty="0">
                <a:solidFill>
                  <a:srgbClr val="0070C0"/>
                </a:solidFill>
              </a:rPr>
              <a:t>……………………………………………</a:t>
            </a:r>
          </a:p>
          <a:p>
            <a:r>
              <a:rPr lang="cs-CZ" sz="4200" b="1" dirty="0"/>
              <a:t>Dietologie –</a:t>
            </a:r>
            <a:r>
              <a:rPr lang="cs-CZ" sz="4200" dirty="0"/>
              <a:t> uveďte dietu, která předchází nějakému onemocnění</a:t>
            </a:r>
          </a:p>
          <a:p>
            <a:pPr lvl="1"/>
            <a:r>
              <a:rPr lang="cs-CZ" sz="3800" dirty="0">
                <a:solidFill>
                  <a:srgbClr val="0070C0"/>
                </a:solidFill>
              </a:rPr>
              <a:t>……………………………………………</a:t>
            </a:r>
          </a:p>
          <a:p>
            <a:pPr marL="0" indent="0">
              <a:buNone/>
            </a:pPr>
            <a:endParaRPr lang="cs-CZ" sz="4200" dirty="0"/>
          </a:p>
          <a:p>
            <a:r>
              <a:rPr lang="cs-CZ" sz="4200" b="1" dirty="0" err="1"/>
              <a:t>Dietoterapie</a:t>
            </a:r>
            <a:r>
              <a:rPr lang="cs-CZ" sz="4200" b="1" dirty="0"/>
              <a:t> – </a:t>
            </a:r>
            <a:r>
              <a:rPr lang="cs-CZ" sz="4200" dirty="0"/>
              <a:t>uveďte dietu, která léčí nějaké onemocnění</a:t>
            </a:r>
          </a:p>
          <a:p>
            <a:pPr lvl="1"/>
            <a:r>
              <a:rPr lang="cs-CZ" sz="3800" dirty="0">
                <a:solidFill>
                  <a:srgbClr val="0070C0"/>
                </a:solidFill>
              </a:rPr>
              <a:t>……………………………………………</a:t>
            </a:r>
          </a:p>
          <a:p>
            <a:pPr marL="0" indent="0">
              <a:buNone/>
            </a:pPr>
            <a:endParaRPr lang="cs-CZ" sz="4200" dirty="0"/>
          </a:p>
          <a:p>
            <a:r>
              <a:rPr lang="cs-CZ" sz="4200" b="1" dirty="0"/>
              <a:t>Doporučená denní dávka (DDD) </a:t>
            </a:r>
          </a:p>
          <a:p>
            <a:pPr lvl="1"/>
            <a:r>
              <a:rPr lang="cs-CZ" sz="3900" dirty="0">
                <a:solidFill>
                  <a:srgbClr val="0070C0"/>
                </a:solidFill>
              </a:rPr>
              <a:t>Kolik gramů vlákniny je DDD?................................</a:t>
            </a:r>
          </a:p>
          <a:p>
            <a:endParaRPr lang="cs-CZ" dirty="0"/>
          </a:p>
        </p:txBody>
      </p:sp>
      <p:sp>
        <p:nvSpPr>
          <p:cNvPr id="2" name="Zástupný symbol pro obsah 1">
            <a:extLst>
              <a:ext uri="{FF2B5EF4-FFF2-40B4-BE49-F238E27FC236}">
                <a16:creationId xmlns:a16="http://schemas.microsoft.com/office/drawing/2014/main" id="{22073376-C797-43E9-8538-C523EFB7CD02}"/>
              </a:ext>
            </a:extLst>
          </p:cNvPr>
          <p:cNvSpPr>
            <a:spLocks noGrp="1"/>
          </p:cNvSpPr>
          <p:nvPr>
            <p:ph sz="half" idx="2"/>
          </p:nvPr>
        </p:nvSpPr>
        <p:spPr>
          <a:xfrm>
            <a:off x="6172200" y="669471"/>
            <a:ext cx="5954486" cy="6115050"/>
          </a:xfrm>
        </p:spPr>
        <p:txBody>
          <a:bodyPr>
            <a:normAutofit fontScale="32500" lnSpcReduction="20000"/>
          </a:bodyPr>
          <a:lstStyle/>
          <a:p>
            <a:r>
              <a:rPr lang="cs-CZ" sz="4200" b="1" dirty="0"/>
              <a:t>Enterální výživa –</a:t>
            </a:r>
            <a:r>
              <a:rPr lang="cs-CZ" sz="4200" dirty="0"/>
              <a:t> podávání farmaceuticky připravených roztoků perorálně, či sondou do zažívacího traktu.</a:t>
            </a:r>
          </a:p>
          <a:p>
            <a:pPr lvl="1"/>
            <a:r>
              <a:rPr lang="cs-CZ" sz="3800" dirty="0">
                <a:solidFill>
                  <a:srgbClr val="0070C0"/>
                </a:solidFill>
              </a:rPr>
              <a:t>Uveďte příklad……………………….</a:t>
            </a:r>
          </a:p>
          <a:p>
            <a:endParaRPr lang="cs-CZ" sz="4200" dirty="0"/>
          </a:p>
          <a:p>
            <a:r>
              <a:rPr lang="cs-CZ" sz="4200" b="1" dirty="0"/>
              <a:t>Fyziologická výživa – </a:t>
            </a:r>
            <a:r>
              <a:rPr lang="cs-CZ" sz="4200" dirty="0"/>
              <a:t>zabývá se fyziologickými potřebami člověka. </a:t>
            </a:r>
          </a:p>
          <a:p>
            <a:pPr lvl="1"/>
            <a:r>
              <a:rPr lang="cs-CZ" sz="3800" dirty="0">
                <a:solidFill>
                  <a:srgbClr val="0070C0"/>
                </a:solidFill>
              </a:rPr>
              <a:t>Cukry…………………………………% denního příjmu</a:t>
            </a:r>
          </a:p>
          <a:p>
            <a:pPr lvl="1"/>
            <a:r>
              <a:rPr lang="cs-CZ" sz="3800" dirty="0">
                <a:solidFill>
                  <a:srgbClr val="0070C0"/>
                </a:solidFill>
              </a:rPr>
              <a:t>Tuky………………………………….% denního příjmu</a:t>
            </a:r>
          </a:p>
          <a:p>
            <a:pPr lvl="1"/>
            <a:r>
              <a:rPr lang="cs-CZ" sz="3800" dirty="0">
                <a:solidFill>
                  <a:srgbClr val="0070C0"/>
                </a:solidFill>
              </a:rPr>
              <a:t>Bílkoviny……………………………% denního příjmu</a:t>
            </a:r>
          </a:p>
          <a:p>
            <a:pPr marL="0" indent="0">
              <a:buNone/>
            </a:pPr>
            <a:endParaRPr lang="cs-CZ" sz="4200" dirty="0"/>
          </a:p>
          <a:p>
            <a:r>
              <a:rPr lang="cs-CZ" sz="4200" b="1" dirty="0"/>
              <a:t>Jídelníček – </a:t>
            </a:r>
            <a:r>
              <a:rPr lang="cs-CZ" sz="4200" dirty="0"/>
              <a:t>plán stravy pro určité časové období nebo pro určitou příležitost. Vypracovává se zejména ve stravovacích zařízeních.</a:t>
            </a:r>
          </a:p>
          <a:p>
            <a:pPr lvl="1"/>
            <a:r>
              <a:rPr lang="cs-CZ" sz="3800" dirty="0">
                <a:solidFill>
                  <a:srgbClr val="0070C0"/>
                </a:solidFill>
              </a:rPr>
              <a:t>Kolik gramů cukru/den  je maximum pro dospělého?...................................</a:t>
            </a:r>
          </a:p>
          <a:p>
            <a:pPr lvl="1"/>
            <a:r>
              <a:rPr lang="cs-CZ" sz="3800" dirty="0">
                <a:solidFill>
                  <a:srgbClr val="0070C0"/>
                </a:solidFill>
              </a:rPr>
              <a:t>Kolik gramů soli/den  je maximum pro dospělého?.......... ............................</a:t>
            </a:r>
          </a:p>
          <a:p>
            <a:pPr marL="0" indent="0">
              <a:buNone/>
            </a:pPr>
            <a:endParaRPr lang="cs-CZ" sz="4200" dirty="0"/>
          </a:p>
          <a:p>
            <a:r>
              <a:rPr lang="cs-CZ" sz="4200" b="1" dirty="0"/>
              <a:t>Jídlo – </a:t>
            </a:r>
            <a:r>
              <a:rPr lang="cs-CZ" sz="4200" dirty="0"/>
              <a:t>sestava pokrmů podávaná v určitou denní dobu s určitou pravidelností (snídaně, svačina, oběd, svačina, večeře).</a:t>
            </a:r>
          </a:p>
          <a:p>
            <a:pPr lvl="1"/>
            <a:r>
              <a:rPr lang="cs-CZ" sz="3800" dirty="0">
                <a:solidFill>
                  <a:srgbClr val="0070C0"/>
                </a:solidFill>
              </a:rPr>
              <a:t>Kolik jídel denně se má denně podávat?..................................</a:t>
            </a:r>
          </a:p>
          <a:p>
            <a:endParaRPr lang="cs-CZ" sz="4200" dirty="0"/>
          </a:p>
          <a:p>
            <a:r>
              <a:rPr lang="cs-CZ" sz="4200" b="1" dirty="0"/>
              <a:t>Klinická výživa – </a:t>
            </a:r>
            <a:r>
              <a:rPr lang="cs-CZ" sz="4200" dirty="0"/>
              <a:t>řeší problémy nemocného jedince.</a:t>
            </a:r>
          </a:p>
          <a:p>
            <a:pPr lvl="1"/>
            <a:r>
              <a:rPr lang="cs-CZ" sz="3800" dirty="0">
                <a:solidFill>
                  <a:srgbClr val="0070C0"/>
                </a:solidFill>
              </a:rPr>
              <a:t>Co je to </a:t>
            </a:r>
            <a:r>
              <a:rPr lang="cs-CZ" sz="3800" dirty="0" err="1">
                <a:solidFill>
                  <a:srgbClr val="0070C0"/>
                </a:solidFill>
              </a:rPr>
              <a:t>sipping</a:t>
            </a:r>
            <a:r>
              <a:rPr lang="cs-CZ" sz="3800" dirty="0">
                <a:solidFill>
                  <a:srgbClr val="0070C0"/>
                </a:solidFill>
              </a:rPr>
              <a:t>? ……………………………..</a:t>
            </a:r>
          </a:p>
          <a:p>
            <a:endParaRPr lang="cs-CZ" sz="4200" dirty="0"/>
          </a:p>
          <a:p>
            <a:r>
              <a:rPr lang="cs-CZ" sz="4200" b="1" dirty="0"/>
              <a:t>Lahůdky – </a:t>
            </a:r>
            <a:r>
              <a:rPr lang="cs-CZ" sz="4200" dirty="0"/>
              <a:t>potraviny, které se konzumují především pro vysokou senzorickou hodnotu, obsahují značnou energii (čokoláda, brambůrky, oříšky, lihoviny aj.).</a:t>
            </a:r>
          </a:p>
          <a:p>
            <a:pPr lvl="1"/>
            <a:r>
              <a:rPr lang="cs-CZ" sz="3800" dirty="0">
                <a:solidFill>
                  <a:srgbClr val="0070C0"/>
                </a:solidFill>
              </a:rPr>
              <a:t>Uveďte složení čokolády, kterou si vyberete, uveďte její název a gramáž</a:t>
            </a:r>
          </a:p>
          <a:p>
            <a:pPr lvl="2"/>
            <a:r>
              <a:rPr lang="cs-CZ" sz="3400" dirty="0">
                <a:solidFill>
                  <a:srgbClr val="0070C0"/>
                </a:solidFill>
              </a:rPr>
              <a:t>……………………………………………</a:t>
            </a:r>
          </a:p>
          <a:p>
            <a:pPr lvl="2"/>
            <a:r>
              <a:rPr lang="cs-CZ" sz="3400" dirty="0">
                <a:solidFill>
                  <a:srgbClr val="0070C0"/>
                </a:solidFill>
              </a:rPr>
              <a:t>……………………………………………</a:t>
            </a:r>
          </a:p>
          <a:p>
            <a:pPr lvl="2"/>
            <a:r>
              <a:rPr lang="cs-CZ" sz="3400" dirty="0">
                <a:solidFill>
                  <a:srgbClr val="0070C0"/>
                </a:solidFill>
              </a:rPr>
              <a:t>……………………………………………</a:t>
            </a:r>
          </a:p>
          <a:p>
            <a:endParaRPr lang="cs-CZ" dirty="0"/>
          </a:p>
        </p:txBody>
      </p:sp>
    </p:spTree>
    <p:extLst>
      <p:ext uri="{BB962C8B-B14F-4D97-AF65-F5344CB8AC3E}">
        <p14:creationId xmlns:p14="http://schemas.microsoft.com/office/powerpoint/2010/main" val="1144639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FFD85C-A4DA-407A-8A2C-942E7D0BE616}"/>
              </a:ext>
            </a:extLst>
          </p:cNvPr>
          <p:cNvSpPr>
            <a:spLocks noGrp="1"/>
          </p:cNvSpPr>
          <p:nvPr>
            <p:ph type="title"/>
          </p:nvPr>
        </p:nvSpPr>
        <p:spPr/>
        <p:txBody>
          <a:bodyPr/>
          <a:lstStyle/>
          <a:p>
            <a:r>
              <a:rPr lang="cs-CZ" b="1" dirty="0"/>
              <a:t>2.3 Druhy potravy a jejich význam ve výživě</a:t>
            </a:r>
            <a:br>
              <a:rPr lang="cs-CZ" b="1" dirty="0"/>
            </a:br>
            <a:endParaRPr lang="cs-CZ" dirty="0"/>
          </a:p>
        </p:txBody>
      </p:sp>
      <p:sp>
        <p:nvSpPr>
          <p:cNvPr id="3" name="Zástupný symbol pro obsah 2">
            <a:extLst>
              <a:ext uri="{FF2B5EF4-FFF2-40B4-BE49-F238E27FC236}">
                <a16:creationId xmlns:a16="http://schemas.microsoft.com/office/drawing/2014/main" id="{69FF1654-ADAF-4B78-B63A-196D7EA63E77}"/>
              </a:ext>
            </a:extLst>
          </p:cNvPr>
          <p:cNvSpPr>
            <a:spLocks noGrp="1"/>
          </p:cNvSpPr>
          <p:nvPr>
            <p:ph idx="1"/>
          </p:nvPr>
        </p:nvSpPr>
        <p:spPr>
          <a:xfrm>
            <a:off x="147484" y="1515909"/>
            <a:ext cx="12044516" cy="5342091"/>
          </a:xfrm>
        </p:spPr>
        <p:txBody>
          <a:bodyPr>
            <a:normAutofit fontScale="47500" lnSpcReduction="20000"/>
          </a:bodyPr>
          <a:lstStyle/>
          <a:p>
            <a:pPr marL="0" indent="0">
              <a:buNone/>
            </a:pPr>
            <a:r>
              <a:rPr lang="cs-CZ" b="1" dirty="0"/>
              <a:t>Maso a masné výrobky</a:t>
            </a:r>
            <a:endParaRPr lang="cs-CZ" dirty="0"/>
          </a:p>
          <a:p>
            <a:r>
              <a:rPr lang="cs-CZ" dirty="0"/>
              <a:t>Maso je významným </a:t>
            </a:r>
            <a:r>
              <a:rPr lang="cs-CZ" b="1" dirty="0"/>
              <a:t>zdrojem </a:t>
            </a:r>
            <a:r>
              <a:rPr lang="cs-CZ" dirty="0"/>
              <a:t>bílkovin, tuku, vitaminu B</a:t>
            </a:r>
            <a:r>
              <a:rPr lang="cs-CZ" baseline="-25000" dirty="0"/>
              <a:t>12, </a:t>
            </a:r>
            <a:r>
              <a:rPr lang="cs-CZ" dirty="0"/>
              <a:t>draslíku, fosforu, hořčíků, železa, mědi a zinku. </a:t>
            </a:r>
          </a:p>
          <a:p>
            <a:r>
              <a:rPr lang="cs-CZ" dirty="0"/>
              <a:t>Složení masa závisí na poměru tuku a netučných částí, což určuje obsah energie i všech živin, které jsou v různých koncentracích v tuku a v libové části. </a:t>
            </a:r>
          </a:p>
          <a:p>
            <a:r>
              <a:rPr lang="cs-CZ" dirty="0"/>
              <a:t>Anorganické složky se vyskytuj nejvíce v libové části, proto je jejich obsah v tučném mase nižší. V tuku jsou přítomný vitaminy rozpustné v tucích a jejich obsah závisí na krmivu zvířete. Složení masa záleží na druhu zvířete, hmotnosti a způsoby jatečního zpracování. Velmi důležitá je vysoká biologická využitelnost anorganických živin obsažených v mase. </a:t>
            </a:r>
          </a:p>
          <a:p>
            <a:r>
              <a:rPr lang="cs-CZ" b="1" dirty="0"/>
              <a:t>Hovězí maso má trojnásobně vyšší obsah železa než vepřové</a:t>
            </a:r>
            <a:r>
              <a:rPr lang="cs-CZ" dirty="0"/>
              <a:t>. </a:t>
            </a:r>
          </a:p>
          <a:p>
            <a:r>
              <a:rPr lang="cs-CZ" dirty="0"/>
              <a:t>Drůbeží a králičí maso má nízký obsah tuků. Ty jsou nejčastěji uloženy v podkoží, proto se pro nižší příjem tuků doporučuje požití bez kůže. </a:t>
            </a:r>
          </a:p>
          <a:p>
            <a:r>
              <a:rPr lang="cs-CZ" dirty="0"/>
              <a:t>Vnitřnosti zvířat jsou bohatým zdrojem minerálních látek, vitaminu, ale obsahují mnoho nasycených tuků a cholesterolu. </a:t>
            </a:r>
          </a:p>
          <a:p>
            <a:r>
              <a:rPr lang="cs-CZ" b="1" dirty="0"/>
              <a:t>Výrobky z masa</a:t>
            </a:r>
            <a:r>
              <a:rPr lang="cs-CZ" dirty="0"/>
              <a:t> mohou být tepelně zpracované či nezpracované, uzené, v polotovarech či konzervách. Řada z nich je z výživového hlediska nevhodná pro vysoký podíl tuku a obsah soli. Velká konkurence obchodních řetězců a tlak spotřebitelů na co nejnižší cenu vede k nahrazování masa separáty (strojně oddělené maso), kůžemi a rostlinnými bílkovinami, zejména sójou.</a:t>
            </a:r>
          </a:p>
          <a:p>
            <a:r>
              <a:rPr lang="cs-CZ" dirty="0">
                <a:solidFill>
                  <a:srgbClr val="0070C0"/>
                </a:solidFill>
              </a:rPr>
              <a:t>Maso je zdrojem jakých živin?</a:t>
            </a:r>
          </a:p>
          <a:p>
            <a:r>
              <a:rPr lang="cs-CZ" dirty="0">
                <a:solidFill>
                  <a:srgbClr val="0070C0"/>
                </a:solidFill>
              </a:rPr>
              <a:t>Které maso se doporučuje konzumovat nejčastěji? </a:t>
            </a:r>
          </a:p>
          <a:p>
            <a:r>
              <a:rPr lang="cs-CZ" dirty="0">
                <a:solidFill>
                  <a:srgbClr val="0070C0"/>
                </a:solidFill>
              </a:rPr>
              <a:t>Kolikrát týdně se má maso zařazovat? </a:t>
            </a:r>
          </a:p>
          <a:p>
            <a:pPr marL="0" indent="0">
              <a:buNone/>
            </a:pPr>
            <a:r>
              <a:rPr lang="cs-CZ" dirty="0"/>
              <a:t> </a:t>
            </a:r>
          </a:p>
          <a:p>
            <a:pPr marL="0" indent="0">
              <a:buNone/>
            </a:pPr>
            <a:r>
              <a:rPr lang="cs-CZ" b="1" dirty="0"/>
              <a:t>Ryby</a:t>
            </a:r>
            <a:endParaRPr lang="cs-CZ" dirty="0"/>
          </a:p>
          <a:p>
            <a:r>
              <a:rPr lang="cs-CZ" dirty="0"/>
              <a:t>Ryby patří ke kvalitním zdrojům bílkovin a některých podobných minerálů, jako u masa. Ryby s bílým masem (pstruh, štika, candát, lín apod.) obsahují velmi nízký obsah tuku. Jejich maso se skládá především ze svalů s tenkou obálkou pojivové tkáně. Tučné ryby mají tmavší maso (sleď, makrela, pstruh i sardinka) a jsou zdrojem nenasycených mastných kyselin. Rybí játra a tučné maso mají významné množství vitaminu A </a:t>
            </a:r>
            <a:r>
              <a:rPr lang="cs-CZ" dirty="0" err="1"/>
              <a:t>a</a:t>
            </a:r>
            <a:r>
              <a:rPr lang="cs-CZ" dirty="0"/>
              <a:t> D. Ryby s malými kostmi v konzervách přispívají k dodávce vápníku. </a:t>
            </a:r>
          </a:p>
          <a:p>
            <a:r>
              <a:rPr lang="cs-CZ" dirty="0">
                <a:solidFill>
                  <a:srgbClr val="0070C0"/>
                </a:solidFill>
              </a:rPr>
              <a:t>Kolikrát týdně se mají ryby zařazovat do stravy? </a:t>
            </a:r>
          </a:p>
          <a:p>
            <a:r>
              <a:rPr lang="cs-CZ" dirty="0">
                <a:solidFill>
                  <a:srgbClr val="0070C0"/>
                </a:solidFill>
              </a:rPr>
              <a:t>Jaká je jejich nejvhodnější úprava?</a:t>
            </a:r>
          </a:p>
          <a:p>
            <a:r>
              <a:rPr lang="cs-CZ" dirty="0">
                <a:solidFill>
                  <a:srgbClr val="0070C0"/>
                </a:solidFill>
              </a:rPr>
              <a:t>Jaké jsou další zdroje jódu? </a:t>
            </a:r>
          </a:p>
          <a:p>
            <a:endParaRPr lang="cs-CZ" dirty="0"/>
          </a:p>
        </p:txBody>
      </p:sp>
    </p:spTree>
    <p:extLst>
      <p:ext uri="{BB962C8B-B14F-4D97-AF65-F5344CB8AC3E}">
        <p14:creationId xmlns:p14="http://schemas.microsoft.com/office/powerpoint/2010/main" val="1171503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700849-099C-41D7-8AC2-37BF7297788D}"/>
              </a:ext>
            </a:extLst>
          </p:cNvPr>
          <p:cNvSpPr>
            <a:spLocks noGrp="1"/>
          </p:cNvSpPr>
          <p:nvPr>
            <p:ph type="title"/>
          </p:nvPr>
        </p:nvSpPr>
        <p:spPr/>
        <p:txBody>
          <a:bodyPr/>
          <a:lstStyle/>
          <a:p>
            <a:r>
              <a:rPr lang="cs-CZ" b="1" dirty="0"/>
              <a:t>Mléko a mléčné výrobky</a:t>
            </a:r>
            <a:br>
              <a:rPr lang="cs-CZ" dirty="0"/>
            </a:br>
            <a:endParaRPr lang="cs-CZ" dirty="0"/>
          </a:p>
        </p:txBody>
      </p:sp>
      <p:sp>
        <p:nvSpPr>
          <p:cNvPr id="3" name="Zástupný symbol pro obsah 2">
            <a:extLst>
              <a:ext uri="{FF2B5EF4-FFF2-40B4-BE49-F238E27FC236}">
                <a16:creationId xmlns:a16="http://schemas.microsoft.com/office/drawing/2014/main" id="{B9BABC80-456C-4B45-A024-85E4393E9CB1}"/>
              </a:ext>
            </a:extLst>
          </p:cNvPr>
          <p:cNvSpPr>
            <a:spLocks noGrp="1"/>
          </p:cNvSpPr>
          <p:nvPr>
            <p:ph idx="1"/>
          </p:nvPr>
        </p:nvSpPr>
        <p:spPr>
          <a:xfrm>
            <a:off x="0" y="1071418"/>
            <a:ext cx="12191999" cy="5786582"/>
          </a:xfrm>
        </p:spPr>
        <p:txBody>
          <a:bodyPr>
            <a:normAutofit fontScale="55000" lnSpcReduction="20000"/>
          </a:bodyPr>
          <a:lstStyle/>
          <a:p>
            <a:pPr marL="0" indent="0">
              <a:buNone/>
            </a:pPr>
            <a:r>
              <a:rPr lang="cs-CZ" dirty="0"/>
              <a:t>Mléko obsahuje všechny živiny potřebné pro růst daného druhu. </a:t>
            </a:r>
          </a:p>
          <a:p>
            <a:r>
              <a:rPr lang="cs-CZ" dirty="0"/>
              <a:t>mléčné bílkoviny: </a:t>
            </a:r>
            <a:r>
              <a:rPr lang="cs-CZ" b="1" dirty="0"/>
              <a:t>kasein</a:t>
            </a:r>
            <a:r>
              <a:rPr lang="cs-CZ" dirty="0"/>
              <a:t>, </a:t>
            </a:r>
            <a:r>
              <a:rPr lang="cs-CZ" b="1" dirty="0"/>
              <a:t>laktalbumin</a:t>
            </a:r>
            <a:r>
              <a:rPr lang="cs-CZ" dirty="0"/>
              <a:t> a </a:t>
            </a:r>
            <a:r>
              <a:rPr lang="cs-CZ" b="1" dirty="0"/>
              <a:t>imunoglobuliny</a:t>
            </a:r>
            <a:r>
              <a:rPr lang="cs-CZ" dirty="0"/>
              <a:t>. </a:t>
            </a:r>
          </a:p>
          <a:p>
            <a:r>
              <a:rPr lang="cs-CZ" dirty="0"/>
              <a:t>mléčný cukr: </a:t>
            </a:r>
            <a:r>
              <a:rPr lang="cs-CZ" b="1" dirty="0"/>
              <a:t>laktóza</a:t>
            </a:r>
          </a:p>
          <a:p>
            <a:r>
              <a:rPr lang="cs-CZ" b="1" dirty="0"/>
              <a:t>vitaminy</a:t>
            </a:r>
            <a:r>
              <a:rPr lang="cs-CZ" dirty="0"/>
              <a:t> rozpustné v tucích (stabilní množství) i ve vodě (závisí na zpracování, skladování, typu přijetí) </a:t>
            </a:r>
          </a:p>
          <a:p>
            <a:r>
              <a:rPr lang="cs-CZ" b="1" dirty="0"/>
              <a:t>vápník: </a:t>
            </a:r>
            <a:r>
              <a:rPr lang="cs-CZ" dirty="0"/>
              <a:t>mléko a mléčné výrobky jsou zdrojem 60 % vápníku z potravy, fosforu, draslíku a hořčíku. </a:t>
            </a:r>
          </a:p>
          <a:p>
            <a:r>
              <a:rPr lang="cs-CZ" dirty="0"/>
              <a:t>Čerstvé mléko není trvanlivé, proto se vyvinuly průběžně různé způsoby jeho zpracování</a:t>
            </a:r>
          </a:p>
          <a:p>
            <a:r>
              <a:rPr lang="cs-CZ" b="1" dirty="0">
                <a:solidFill>
                  <a:srgbClr val="0070C0"/>
                </a:solidFill>
              </a:rPr>
              <a:t>Co je to UHT ?  Může nepřevařené mléko obsahovat virus klíšťové encefalitidy?</a:t>
            </a:r>
          </a:p>
          <a:p>
            <a:pPr marL="0" indent="0">
              <a:buNone/>
            </a:pPr>
            <a:r>
              <a:rPr lang="cs-CZ" b="1" dirty="0"/>
              <a:t>Sýry</a:t>
            </a:r>
            <a:r>
              <a:rPr lang="cs-CZ" dirty="0"/>
              <a:t> jsou vynikajícím zdrojem bílkovin, dobře využitelného </a:t>
            </a:r>
            <a:r>
              <a:rPr lang="cs-CZ" dirty="0" err="1"/>
              <a:t>Ca,Mg</a:t>
            </a:r>
            <a:r>
              <a:rPr lang="cs-CZ" dirty="0"/>
              <a:t>, Zn aj. minerálů, vitaminů A, D, E a B. </a:t>
            </a:r>
          </a:p>
          <a:p>
            <a:r>
              <a:rPr lang="cs-CZ" dirty="0"/>
              <a:t>Sýr se vyrábí ze sýřeniny, což je pevná hmota, která vzniká spolu se syrovátkou při srážení mléka pomocí syřidlových enzymů a dalších přísad. </a:t>
            </a:r>
            <a:endParaRPr lang="cs-CZ" dirty="0">
              <a:solidFill>
                <a:srgbClr val="0070C0"/>
              </a:solidFill>
            </a:endParaRPr>
          </a:p>
          <a:p>
            <a:r>
              <a:rPr lang="cs-CZ" b="1" dirty="0">
                <a:solidFill>
                  <a:srgbClr val="0070C0"/>
                </a:solidFill>
              </a:rPr>
              <a:t>K čemu je syřidlo?</a:t>
            </a:r>
          </a:p>
          <a:p>
            <a:pPr marL="0" indent="0">
              <a:buNone/>
            </a:pPr>
            <a:r>
              <a:rPr lang="cs-CZ" dirty="0"/>
              <a:t>Složení sýrů je velmi rozdílné, a to i u jednoho druhu. </a:t>
            </a:r>
          </a:p>
          <a:p>
            <a:r>
              <a:rPr lang="cs-CZ" dirty="0"/>
              <a:t>tvrdé sýry: například sýry typu eidam, ementál, </a:t>
            </a:r>
            <a:r>
              <a:rPr lang="cs-CZ" dirty="0">
                <a:solidFill>
                  <a:srgbClr val="0070C0"/>
                </a:solidFill>
              </a:rPr>
              <a:t>další typy: </a:t>
            </a:r>
          </a:p>
          <a:p>
            <a:r>
              <a:rPr lang="cs-CZ" dirty="0"/>
              <a:t>měkké sýry mohou být čerstvé nebo zrající. </a:t>
            </a:r>
            <a:r>
              <a:rPr lang="cs-CZ" dirty="0">
                <a:solidFill>
                  <a:srgbClr val="0070C0"/>
                </a:solidFill>
              </a:rPr>
              <a:t>Například: </a:t>
            </a:r>
          </a:p>
          <a:p>
            <a:r>
              <a:rPr lang="cs-CZ" dirty="0"/>
              <a:t>plísňové sýry mohou mít plíseň na povrchu, v těstě, nebo na povrchu i v těstě. </a:t>
            </a:r>
            <a:r>
              <a:rPr lang="cs-CZ" dirty="0">
                <a:solidFill>
                  <a:srgbClr val="0070C0"/>
                </a:solidFill>
              </a:rPr>
              <a:t>Například: </a:t>
            </a:r>
          </a:p>
          <a:p>
            <a:r>
              <a:rPr lang="cs-CZ" dirty="0"/>
              <a:t>tavené sýry se používají tavicí soli, které snižují využitelnost vápníku a zvyšují obsah sodíku. Co obsahují tavicí soli ? </a:t>
            </a:r>
            <a:r>
              <a:rPr lang="cs-CZ" dirty="0">
                <a:solidFill>
                  <a:srgbClr val="0070C0"/>
                </a:solidFill>
              </a:rPr>
              <a:t>Proč snižují využitelnost Ca? </a:t>
            </a:r>
          </a:p>
          <a:p>
            <a:pPr marL="0" indent="0">
              <a:buNone/>
            </a:pPr>
            <a:r>
              <a:rPr lang="cs-CZ" b="1" dirty="0"/>
              <a:t>Fermentované mléčné výrobky</a:t>
            </a:r>
            <a:r>
              <a:rPr lang="cs-CZ" dirty="0"/>
              <a:t> se vyrábí fermentací (rozkladem) mléka pomocí laktobacilů. Fermentací se z laktózy tvoří kyselina mléčná, proto kysané mléčné výrobky mohou jíst i lidé nesnášející laktózu. Kysané mléčné výrobky obsahují všechny živiny, které jsou v mléce. Bílkoviny i tuky jsou z nich lépe stravitelné. </a:t>
            </a:r>
          </a:p>
          <a:p>
            <a:pPr marL="0" indent="0">
              <a:buNone/>
            </a:pPr>
            <a:r>
              <a:rPr lang="cs-CZ" b="1" dirty="0">
                <a:solidFill>
                  <a:srgbClr val="0070C0"/>
                </a:solidFill>
              </a:rPr>
              <a:t>Proč jsou lépe stravitelné fermentované mléčné výrobky?</a:t>
            </a:r>
          </a:p>
          <a:p>
            <a:pPr marL="0" indent="0">
              <a:buNone/>
            </a:pPr>
            <a:r>
              <a:rPr lang="cs-CZ" b="1" dirty="0">
                <a:solidFill>
                  <a:srgbClr val="0070C0"/>
                </a:solidFill>
              </a:rPr>
              <a:t> Jaký je rozdíl podmáslí – acidofilní mléko- kefír</a:t>
            </a:r>
            <a:endParaRPr lang="cs-CZ" dirty="0">
              <a:solidFill>
                <a:srgbClr val="0070C0"/>
              </a:solidFill>
            </a:endParaRPr>
          </a:p>
          <a:p>
            <a:pPr marL="0" indent="0">
              <a:buNone/>
            </a:pPr>
            <a:endParaRPr lang="cs-CZ" dirty="0"/>
          </a:p>
          <a:p>
            <a:endParaRPr lang="cs-CZ" dirty="0"/>
          </a:p>
        </p:txBody>
      </p:sp>
      <p:pic>
        <p:nvPicPr>
          <p:cNvPr id="5" name="Obrázek 4">
            <a:extLst>
              <a:ext uri="{FF2B5EF4-FFF2-40B4-BE49-F238E27FC236}">
                <a16:creationId xmlns:a16="http://schemas.microsoft.com/office/drawing/2014/main" id="{3A3E0D57-8A60-661E-EBE6-D637344FB9C4}"/>
              </a:ext>
            </a:extLst>
          </p:cNvPr>
          <p:cNvPicPr>
            <a:picLocks noChangeAspect="1"/>
          </p:cNvPicPr>
          <p:nvPr/>
        </p:nvPicPr>
        <p:blipFill>
          <a:blip r:embed="rId2">
            <a:extLst>
              <a:ext uri="{28A0092B-C50C-407E-A947-70E740481C1C}">
                <a14:useLocalDpi xmlns:a14="http://schemas.microsoft.com/office/drawing/2010/main" val="0"/>
              </a:ext>
            </a:extLst>
          </a:blip>
          <a:srcRect l="17053" t="19171" r="18818" b="18777"/>
          <a:stretch/>
        </p:blipFill>
        <p:spPr>
          <a:xfrm>
            <a:off x="10000343" y="3572088"/>
            <a:ext cx="1843314" cy="1335979"/>
          </a:xfrm>
          <a:prstGeom prst="rect">
            <a:avLst/>
          </a:prstGeom>
        </p:spPr>
      </p:pic>
      <p:pic>
        <p:nvPicPr>
          <p:cNvPr id="7" name="Obrázek 6">
            <a:extLst>
              <a:ext uri="{FF2B5EF4-FFF2-40B4-BE49-F238E27FC236}">
                <a16:creationId xmlns:a16="http://schemas.microsoft.com/office/drawing/2014/main" id="{B6344B0B-E4B2-DAC3-AE23-09D103094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8571" y="3640620"/>
            <a:ext cx="1683430" cy="1267447"/>
          </a:xfrm>
          <a:prstGeom prst="rect">
            <a:avLst/>
          </a:prstGeom>
        </p:spPr>
      </p:pic>
      <p:pic>
        <p:nvPicPr>
          <p:cNvPr id="9" name="Obrázek 8">
            <a:extLst>
              <a:ext uri="{FF2B5EF4-FFF2-40B4-BE49-F238E27FC236}">
                <a16:creationId xmlns:a16="http://schemas.microsoft.com/office/drawing/2014/main" id="{125443B4-6C22-E07A-DA89-4425A4F523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372" y="15591"/>
            <a:ext cx="3614056" cy="2710542"/>
          </a:xfrm>
          <a:prstGeom prst="rect">
            <a:avLst/>
          </a:prstGeom>
        </p:spPr>
      </p:pic>
      <p:pic>
        <p:nvPicPr>
          <p:cNvPr id="11" name="Obrázek 10">
            <a:extLst>
              <a:ext uri="{FF2B5EF4-FFF2-40B4-BE49-F238E27FC236}">
                <a16:creationId xmlns:a16="http://schemas.microsoft.com/office/drawing/2014/main" id="{14C938A1-E295-8C39-8924-0F696CE31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4312" y="5754022"/>
            <a:ext cx="1469345" cy="977782"/>
          </a:xfrm>
          <a:prstGeom prst="rect">
            <a:avLst/>
          </a:prstGeom>
        </p:spPr>
      </p:pic>
    </p:spTree>
    <p:extLst>
      <p:ext uri="{BB962C8B-B14F-4D97-AF65-F5344CB8AC3E}">
        <p14:creationId xmlns:p14="http://schemas.microsoft.com/office/powerpoint/2010/main" val="178325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9EC19-30CA-4EFB-B950-BDC1BD38E289}"/>
              </a:ext>
            </a:extLst>
          </p:cNvPr>
          <p:cNvSpPr>
            <a:spLocks noGrp="1"/>
          </p:cNvSpPr>
          <p:nvPr>
            <p:ph type="title"/>
          </p:nvPr>
        </p:nvSpPr>
        <p:spPr/>
        <p:txBody>
          <a:bodyPr/>
          <a:lstStyle/>
          <a:p>
            <a:r>
              <a:rPr lang="cs-CZ" b="1" dirty="0"/>
              <a:t>Vejce</a:t>
            </a:r>
            <a:br>
              <a:rPr lang="cs-CZ" dirty="0"/>
            </a:br>
            <a:endParaRPr lang="cs-CZ" dirty="0"/>
          </a:p>
        </p:txBody>
      </p:sp>
      <p:sp>
        <p:nvSpPr>
          <p:cNvPr id="3" name="Zástupný symbol pro obsah 2">
            <a:extLst>
              <a:ext uri="{FF2B5EF4-FFF2-40B4-BE49-F238E27FC236}">
                <a16:creationId xmlns:a16="http://schemas.microsoft.com/office/drawing/2014/main" id="{25202D1F-B810-4ABA-B224-0CD74F8FBE11}"/>
              </a:ext>
            </a:extLst>
          </p:cNvPr>
          <p:cNvSpPr>
            <a:spLocks noGrp="1"/>
          </p:cNvSpPr>
          <p:nvPr>
            <p:ph idx="1"/>
          </p:nvPr>
        </p:nvSpPr>
        <p:spPr>
          <a:xfrm>
            <a:off x="275303" y="1366684"/>
            <a:ext cx="11798710" cy="5368413"/>
          </a:xfrm>
        </p:spPr>
        <p:txBody>
          <a:bodyPr>
            <a:normAutofit/>
          </a:bodyPr>
          <a:lstStyle/>
          <a:p>
            <a:r>
              <a:rPr lang="cs-CZ" dirty="0"/>
              <a:t>Vejce má vysoký obsah živin, aby zabezpečilo vývoj zárodku. </a:t>
            </a:r>
          </a:p>
          <a:p>
            <a:r>
              <a:rPr lang="cs-CZ" dirty="0"/>
              <a:t>Vaječný žloutek je bohatý na fosfolipidy s vysokým obsahem polynenasycených mastných kyselin a cholesterolu. </a:t>
            </a:r>
          </a:p>
          <a:p>
            <a:r>
              <a:rPr lang="cs-CZ" dirty="0"/>
              <a:t>Bílek obsahuje avidin- bílkovinu, který váže biotin- vit B7- do formy, která je pro člověka nevyužitelná. </a:t>
            </a:r>
          </a:p>
          <a:p>
            <a:r>
              <a:rPr lang="cs-CZ" sz="2400" dirty="0">
                <a:solidFill>
                  <a:srgbClr val="0070C0"/>
                </a:solidFill>
              </a:rPr>
              <a:t>Jaká část vejce je dovolena konzumovat při antihistaminové dietě? </a:t>
            </a:r>
          </a:p>
          <a:p>
            <a:r>
              <a:rPr lang="cs-CZ" sz="2400" dirty="0">
                <a:solidFill>
                  <a:srgbClr val="0070C0"/>
                </a:solidFill>
              </a:rPr>
              <a:t>……………………………………………………………………………………………………….</a:t>
            </a:r>
          </a:p>
          <a:p>
            <a:r>
              <a:rPr lang="cs-CZ" sz="2400" dirty="0">
                <a:solidFill>
                  <a:srgbClr val="0070C0"/>
                </a:solidFill>
              </a:rPr>
              <a:t>Jak je omezena konzumace vajec při </a:t>
            </a:r>
            <a:r>
              <a:rPr lang="cs-CZ" sz="2400" dirty="0" err="1">
                <a:solidFill>
                  <a:srgbClr val="0070C0"/>
                </a:solidFill>
              </a:rPr>
              <a:t>antisklerotické</a:t>
            </a:r>
            <a:r>
              <a:rPr lang="cs-CZ" sz="2400" dirty="0">
                <a:solidFill>
                  <a:srgbClr val="0070C0"/>
                </a:solidFill>
              </a:rPr>
              <a:t> dietě?</a:t>
            </a:r>
          </a:p>
          <a:p>
            <a:r>
              <a:rPr lang="cs-CZ" sz="2400" dirty="0">
                <a:solidFill>
                  <a:srgbClr val="0070C0"/>
                </a:solidFill>
              </a:rPr>
              <a:t>………………………………………………………………………………………..</a:t>
            </a:r>
          </a:p>
        </p:txBody>
      </p:sp>
      <p:pic>
        <p:nvPicPr>
          <p:cNvPr id="5" name="Obrázek 4">
            <a:extLst>
              <a:ext uri="{FF2B5EF4-FFF2-40B4-BE49-F238E27FC236}">
                <a16:creationId xmlns:a16="http://schemas.microsoft.com/office/drawing/2014/main" id="{9EBD598F-4A78-A285-FC88-4C77EBB5EB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829" y="4515891"/>
            <a:ext cx="3962868" cy="2219206"/>
          </a:xfrm>
          <a:prstGeom prst="rect">
            <a:avLst/>
          </a:prstGeom>
        </p:spPr>
      </p:pic>
    </p:spTree>
    <p:extLst>
      <p:ext uri="{BB962C8B-B14F-4D97-AF65-F5344CB8AC3E}">
        <p14:creationId xmlns:p14="http://schemas.microsoft.com/office/powerpoint/2010/main" val="294672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FA9F06-6175-4486-9199-ADEEC70E269B}"/>
              </a:ext>
            </a:extLst>
          </p:cNvPr>
          <p:cNvSpPr>
            <a:spLocks noGrp="1"/>
          </p:cNvSpPr>
          <p:nvPr>
            <p:ph type="title"/>
          </p:nvPr>
        </p:nvSpPr>
        <p:spPr>
          <a:xfrm>
            <a:off x="353959" y="-1"/>
            <a:ext cx="10999839" cy="1325563"/>
          </a:xfrm>
        </p:spPr>
        <p:txBody>
          <a:bodyPr/>
          <a:lstStyle/>
          <a:p>
            <a:r>
              <a:rPr lang="cs-CZ" b="1" dirty="0"/>
              <a:t>Obiloviny a výrobky z obilovin</a:t>
            </a:r>
            <a:br>
              <a:rPr lang="cs-CZ" dirty="0"/>
            </a:br>
            <a:endParaRPr lang="cs-CZ" dirty="0"/>
          </a:p>
        </p:txBody>
      </p:sp>
      <p:sp>
        <p:nvSpPr>
          <p:cNvPr id="3" name="Zástupný symbol pro obsah 2">
            <a:extLst>
              <a:ext uri="{FF2B5EF4-FFF2-40B4-BE49-F238E27FC236}">
                <a16:creationId xmlns:a16="http://schemas.microsoft.com/office/drawing/2014/main" id="{A52DF53A-4F28-46BC-9051-BDC17D022957}"/>
              </a:ext>
            </a:extLst>
          </p:cNvPr>
          <p:cNvSpPr>
            <a:spLocks noGrp="1"/>
          </p:cNvSpPr>
          <p:nvPr>
            <p:ph idx="1"/>
          </p:nvPr>
        </p:nvSpPr>
        <p:spPr>
          <a:xfrm>
            <a:off x="1" y="729673"/>
            <a:ext cx="12192000" cy="6128327"/>
          </a:xfrm>
        </p:spPr>
        <p:txBody>
          <a:bodyPr>
            <a:normAutofit fontScale="47500" lnSpcReduction="20000"/>
          </a:bodyPr>
          <a:lstStyle/>
          <a:p>
            <a:pPr marL="0" indent="0">
              <a:buNone/>
            </a:pPr>
            <a:r>
              <a:rPr lang="cs-CZ" dirty="0"/>
              <a:t>přední místo ve výživě -  podstatným zdrojem energie většiny lidí na světě. </a:t>
            </a:r>
          </a:p>
          <a:p>
            <a:pPr marL="0" indent="0">
              <a:buNone/>
            </a:pPr>
            <a:r>
              <a:rPr lang="cs-CZ" dirty="0"/>
              <a:t>Ve světě je nejvyšší spotřeba </a:t>
            </a:r>
            <a:r>
              <a:rPr lang="cs-CZ" b="1" dirty="0"/>
              <a:t>rýže</a:t>
            </a:r>
            <a:r>
              <a:rPr lang="cs-CZ" dirty="0"/>
              <a:t> a </a:t>
            </a:r>
            <a:r>
              <a:rPr lang="cs-CZ" b="1" dirty="0"/>
              <a:t>pšenice</a:t>
            </a:r>
            <a:r>
              <a:rPr lang="cs-CZ" dirty="0"/>
              <a:t>, v některých krajinách je to rýže nebo </a:t>
            </a:r>
            <a:r>
              <a:rPr lang="cs-CZ" b="1" dirty="0"/>
              <a:t>kukuřice</a:t>
            </a:r>
            <a:r>
              <a:rPr lang="cs-CZ" dirty="0"/>
              <a:t>. </a:t>
            </a:r>
          </a:p>
          <a:p>
            <a:pPr marL="0" indent="0">
              <a:buNone/>
            </a:pPr>
            <a:r>
              <a:rPr lang="cs-CZ" dirty="0"/>
              <a:t>V menší míře se používá </a:t>
            </a:r>
            <a:r>
              <a:rPr lang="cs-CZ" b="1" dirty="0"/>
              <a:t>ječmen</a:t>
            </a:r>
            <a:r>
              <a:rPr lang="cs-CZ" dirty="0"/>
              <a:t>, </a:t>
            </a:r>
            <a:r>
              <a:rPr lang="cs-CZ" b="1" dirty="0"/>
              <a:t>oves</a:t>
            </a:r>
            <a:r>
              <a:rPr lang="cs-CZ" dirty="0"/>
              <a:t>, </a:t>
            </a:r>
            <a:r>
              <a:rPr lang="cs-CZ" b="1" dirty="0"/>
              <a:t>pohanka</a:t>
            </a:r>
            <a:r>
              <a:rPr lang="cs-CZ" dirty="0"/>
              <a:t>,</a:t>
            </a:r>
            <a:r>
              <a:rPr lang="cs-CZ" b="1" dirty="0"/>
              <a:t> žito</a:t>
            </a:r>
            <a:r>
              <a:rPr lang="cs-CZ" dirty="0"/>
              <a:t> i </a:t>
            </a:r>
            <a:r>
              <a:rPr lang="cs-CZ" b="1" dirty="0"/>
              <a:t>proso</a:t>
            </a:r>
            <a:r>
              <a:rPr lang="cs-CZ" dirty="0"/>
              <a:t>. </a:t>
            </a:r>
          </a:p>
          <a:p>
            <a:pPr marL="0" indent="0">
              <a:buNone/>
            </a:pPr>
            <a:r>
              <a:rPr lang="cs-CZ" dirty="0"/>
              <a:t>V rozvinutých zemích 30 % denního příjmu energie a 25 % bílkovin. </a:t>
            </a:r>
          </a:p>
          <a:p>
            <a:pPr marL="0" indent="0">
              <a:buNone/>
            </a:pPr>
            <a:r>
              <a:rPr lang="cs-CZ" dirty="0"/>
              <a:t>Všechny obiloviny mají přibližně stejnou výživovou hodnotu. </a:t>
            </a:r>
          </a:p>
          <a:p>
            <a:pPr marL="0" indent="0">
              <a:buNone/>
            </a:pPr>
            <a:r>
              <a:rPr lang="cs-CZ" dirty="0"/>
              <a:t>Typicky obsahují 7-14 % bílkovin, až 75% cukrů a 2-7 % tuků. Bílkovina obilovin je ve srovnání s bílkovinami živočišnými méně hodnotná.</a:t>
            </a:r>
          </a:p>
          <a:p>
            <a:pPr marL="0" indent="0">
              <a:buNone/>
            </a:pPr>
            <a:r>
              <a:rPr lang="cs-CZ" dirty="0"/>
              <a:t>Obiloviny, zejména celozrnné, významně přispívají k příjmu vlákniny, draslíku, vápníku, hořčíku, železa, zinku, selenu a většiny vitaminů B. </a:t>
            </a:r>
          </a:p>
          <a:p>
            <a:pPr marL="0" indent="0">
              <a:buNone/>
            </a:pPr>
            <a:r>
              <a:rPr lang="cs-CZ" dirty="0"/>
              <a:t>Obsahují malá množství řady dalších stopových prvků. </a:t>
            </a:r>
          </a:p>
          <a:p>
            <a:pPr marL="0" indent="0">
              <a:buNone/>
            </a:pPr>
            <a:r>
              <a:rPr lang="cs-CZ" dirty="0"/>
              <a:t>Z vitaminů rozpustných v tucích obsahují pouze </a:t>
            </a:r>
            <a:r>
              <a:rPr lang="cs-CZ" b="1" dirty="0"/>
              <a:t>vitamin E</a:t>
            </a:r>
            <a:r>
              <a:rPr lang="cs-CZ" dirty="0"/>
              <a:t>. </a:t>
            </a:r>
          </a:p>
          <a:p>
            <a:pPr marL="0" indent="0">
              <a:buNone/>
            </a:pPr>
            <a:r>
              <a:rPr lang="cs-CZ" dirty="0"/>
              <a:t>Pokud jsou obiloviny naklíčené, obsahují </a:t>
            </a:r>
            <a:r>
              <a:rPr lang="cs-CZ" b="1" dirty="0"/>
              <a:t>vitamin C</a:t>
            </a:r>
            <a:r>
              <a:rPr lang="cs-CZ" dirty="0"/>
              <a:t>. </a:t>
            </a:r>
          </a:p>
          <a:p>
            <a:pPr marL="0" indent="0">
              <a:buNone/>
            </a:pPr>
            <a:r>
              <a:rPr lang="cs-CZ" b="1" dirty="0"/>
              <a:t>Pšenice </a:t>
            </a:r>
            <a:r>
              <a:rPr lang="cs-CZ" dirty="0"/>
              <a:t>patří k základní a nejdůležitější obilovině. Rozdělujeme ji podle barvy na bílou, žlutou a červenou, dále podle obsahu a jakosti lepku.</a:t>
            </a:r>
          </a:p>
          <a:p>
            <a:pPr marL="0" indent="0">
              <a:buNone/>
            </a:pPr>
            <a:r>
              <a:rPr lang="cs-CZ" dirty="0"/>
              <a:t>Lepek se skládá ze směsi více bílkovin - nejvíce </a:t>
            </a:r>
            <a:r>
              <a:rPr lang="cs-CZ" b="1" dirty="0"/>
              <a:t>gliadin (70 %)</a:t>
            </a:r>
            <a:r>
              <a:rPr lang="cs-CZ" dirty="0"/>
              <a:t> a </a:t>
            </a:r>
            <a:r>
              <a:rPr lang="cs-CZ" b="1" dirty="0"/>
              <a:t>gluten (25 %)</a:t>
            </a:r>
            <a:r>
              <a:rPr lang="cs-CZ" dirty="0"/>
              <a:t>. Vzájemný poměr těchto bílkovin určuje pečivové vlastnosti lepku.</a:t>
            </a:r>
          </a:p>
          <a:p>
            <a:pPr marL="0" indent="0">
              <a:buNone/>
            </a:pPr>
            <a:r>
              <a:rPr lang="cs-CZ" dirty="0"/>
              <a:t>Z pšenice se vyrábí krupice a mouka, která se používá pro přípravu bílého pečiva a těstovin.</a:t>
            </a:r>
          </a:p>
          <a:p>
            <a:pPr marL="0" indent="0">
              <a:buNone/>
            </a:pPr>
            <a:r>
              <a:rPr lang="cs-CZ" b="1" dirty="0"/>
              <a:t>Ječmen </a:t>
            </a:r>
            <a:r>
              <a:rPr lang="cs-CZ" dirty="0"/>
              <a:t>patří mezi nejstarší zemědělské plodiny. Používá ke krmným účelům. Vysokou výživovou hodnotu má naklíčený ječmen (slad). Nejkvalitnější část produkce slouží k výrobě sladu, který obsahuje vitaminy skupiny B a vitamin E a je základní surovinu pro výrobu piva. Ječmen se využívá pro výrobu krup, mouky, vloček i ječmenné kávy. </a:t>
            </a:r>
          </a:p>
          <a:p>
            <a:pPr marL="0" indent="0">
              <a:buNone/>
            </a:pPr>
            <a:r>
              <a:rPr lang="cs-CZ" b="1" dirty="0"/>
              <a:t>Oves </a:t>
            </a:r>
            <a:r>
              <a:rPr lang="cs-CZ" dirty="0"/>
              <a:t>je ze všech obilovin nejbohatší na živiny. Obsahuje přibližně 2x více tuků než pšenice, více bílkovin i cukrů. Krmivo pro zvířata, pro výrobu krupice, ovesné rýže a ovesných vloček. Obsahuje lepek.</a:t>
            </a:r>
          </a:p>
          <a:p>
            <a:pPr marL="0" indent="0">
              <a:buNone/>
            </a:pPr>
            <a:r>
              <a:rPr lang="cs-CZ" b="1" dirty="0"/>
              <a:t>Žito </a:t>
            </a:r>
            <a:r>
              <a:rPr lang="cs-CZ" dirty="0"/>
              <a:t>má podobné složení jako pšenice, obsahuje lepek. Využívá se v potravinářském průmyslu k výrobě žitného chleba, perníku, piva ap. </a:t>
            </a:r>
          </a:p>
          <a:p>
            <a:pPr marL="0" indent="0">
              <a:buNone/>
            </a:pPr>
            <a:r>
              <a:rPr lang="cs-CZ" b="1" dirty="0"/>
              <a:t>Kukuřice </a:t>
            </a:r>
            <a:r>
              <a:rPr lang="cs-CZ" dirty="0"/>
              <a:t>krmná, potravinářská, energeticky  velmi hodnotná. Používá se na výrobu mouky, chleba, vloček, škrobu, glukózy a jiných poživatin. </a:t>
            </a:r>
            <a:r>
              <a:rPr lang="cs-CZ" b="1" dirty="0"/>
              <a:t>Bezlepkové produkty.</a:t>
            </a:r>
          </a:p>
          <a:p>
            <a:pPr marL="0" indent="0">
              <a:buNone/>
            </a:pPr>
            <a:r>
              <a:rPr lang="cs-CZ" b="1" dirty="0"/>
              <a:t>Proso </a:t>
            </a:r>
            <a:r>
              <a:rPr lang="cs-CZ" dirty="0"/>
              <a:t>se u nás pěstuje pouze zřídka. Zrna jsou kulatá a různobarevná. Biologickou a energetickou hodnotou se vyrovnává pšenici. Je vhodné pro přípravu kaší a krajových jídel. </a:t>
            </a:r>
            <a:r>
              <a:rPr lang="cs-CZ" b="1" dirty="0"/>
              <a:t>Pohanka </a:t>
            </a:r>
            <a:r>
              <a:rPr lang="cs-CZ" dirty="0"/>
              <a:t>je často využívanou surovinou ve zdravé výživě. Posiluje imunitu a využívá se při detoxikaci. Zpracovává se na mouku, krupici a kroupy, ze kterých se připravuji chutná jídla (kaše, nákypy apod.). </a:t>
            </a:r>
          </a:p>
          <a:p>
            <a:pPr marL="0" indent="0">
              <a:buNone/>
            </a:pPr>
            <a:r>
              <a:rPr lang="cs-CZ" b="1" dirty="0"/>
              <a:t>Rýže</a:t>
            </a:r>
            <a:r>
              <a:rPr lang="cs-CZ" dirty="0"/>
              <a:t> je hlavní složkou potravy pro 60 % obyvatel na Zemi. Po sklizni se zrno rýže loupá a leští. Takto je upravena běžná bílá rýže. Na trhu se můžeme setkat i s neleštěnou rýží. </a:t>
            </a:r>
            <a:r>
              <a:rPr lang="cs-CZ" b="1" dirty="0" err="1"/>
              <a:t>Parbolizace</a:t>
            </a:r>
            <a:r>
              <a:rPr lang="cs-CZ" dirty="0"/>
              <a:t> rýže je proces, při němž se po oloupání namočí a usuší, přičemž vitaminy a minerální látky z povrchové vrstvy přejdou do hloubky zrna, takže po následném leštění nejsou ztraceny. </a:t>
            </a:r>
          </a:p>
          <a:p>
            <a:pPr marL="0" indent="0">
              <a:buNone/>
            </a:pPr>
            <a:r>
              <a:rPr lang="cs-CZ" b="1" dirty="0">
                <a:solidFill>
                  <a:srgbClr val="0070C0"/>
                </a:solidFill>
              </a:rPr>
              <a:t>Vytvořte 3 otázky z informací na tomto snímku a napište k nim odpovědi.</a:t>
            </a:r>
          </a:p>
          <a:p>
            <a:endParaRPr lang="cs-CZ" dirty="0"/>
          </a:p>
        </p:txBody>
      </p:sp>
      <p:pic>
        <p:nvPicPr>
          <p:cNvPr id="1028" name="Picture 4" descr="Káva obilná Caro Original Nestlé 100 g datum 08.25 EAN (GTIN) 8445291113954">
            <a:extLst>
              <a:ext uri="{FF2B5EF4-FFF2-40B4-BE49-F238E27FC236}">
                <a16:creationId xmlns:a16="http://schemas.microsoft.com/office/drawing/2014/main" id="{BB425596-80ED-5AB0-38AB-6FC6950CBD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39766" y="238126"/>
            <a:ext cx="2452233" cy="2047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420C1696-9350-005E-3099-8071E030CF48}"/>
              </a:ext>
            </a:extLst>
          </p:cNvPr>
          <p:cNvSpPr txBox="1"/>
          <p:nvPr/>
        </p:nvSpPr>
        <p:spPr>
          <a:xfrm>
            <a:off x="7617872" y="365125"/>
            <a:ext cx="1944914" cy="923330"/>
          </a:xfrm>
          <a:prstGeom prst="rect">
            <a:avLst/>
          </a:prstGeom>
          <a:noFill/>
        </p:spPr>
        <p:txBody>
          <a:bodyPr wrap="square" rtlCol="0">
            <a:spAutoFit/>
          </a:bodyPr>
          <a:lstStyle/>
          <a:p>
            <a:r>
              <a:rPr lang="cs-CZ" b="0" i="0" dirty="0">
                <a:effectLst/>
                <a:latin typeface="Open Sans"/>
              </a:rPr>
              <a:t>káva z ječmene, ječného sladu, čekanky a žita.</a:t>
            </a:r>
            <a:endParaRPr lang="cs-CZ" dirty="0"/>
          </a:p>
        </p:txBody>
      </p:sp>
      <p:sp>
        <p:nvSpPr>
          <p:cNvPr id="6" name="TextovéPole 5">
            <a:extLst>
              <a:ext uri="{FF2B5EF4-FFF2-40B4-BE49-F238E27FC236}">
                <a16:creationId xmlns:a16="http://schemas.microsoft.com/office/drawing/2014/main" id="{4F0B7A32-B794-92A6-D2EA-D4AF97B72510}"/>
              </a:ext>
            </a:extLst>
          </p:cNvPr>
          <p:cNvSpPr txBox="1"/>
          <p:nvPr/>
        </p:nvSpPr>
        <p:spPr>
          <a:xfrm>
            <a:off x="9927771" y="2412998"/>
            <a:ext cx="1886858" cy="646331"/>
          </a:xfrm>
          <a:prstGeom prst="rect">
            <a:avLst/>
          </a:prstGeom>
          <a:noFill/>
        </p:spPr>
        <p:txBody>
          <a:bodyPr wrap="square" rtlCol="0">
            <a:spAutoFit/>
          </a:bodyPr>
          <a:lstStyle/>
          <a:p>
            <a:r>
              <a:rPr lang="cs-CZ" dirty="0">
                <a:solidFill>
                  <a:srgbClr val="0070C0"/>
                </a:solidFill>
              </a:rPr>
              <a:t>Jaké znáte další obilninové kávy?</a:t>
            </a:r>
          </a:p>
        </p:txBody>
      </p:sp>
    </p:spTree>
    <p:extLst>
      <p:ext uri="{BB962C8B-B14F-4D97-AF65-F5344CB8AC3E}">
        <p14:creationId xmlns:p14="http://schemas.microsoft.com/office/powerpoint/2010/main" val="3819655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D997B81-005B-F27C-EBF8-17F7E4ACFC34}"/>
              </a:ext>
            </a:extLst>
          </p:cNvPr>
          <p:cNvSpPr>
            <a:spLocks noGrp="1"/>
          </p:cNvSpPr>
          <p:nvPr>
            <p:ph idx="1"/>
          </p:nvPr>
        </p:nvSpPr>
        <p:spPr>
          <a:xfrm>
            <a:off x="101600" y="1366982"/>
            <a:ext cx="11877964" cy="5421745"/>
          </a:xfrm>
        </p:spPr>
        <p:txBody>
          <a:bodyPr>
            <a:normAutofit fontScale="85000" lnSpcReduction="20000"/>
          </a:bodyPr>
          <a:lstStyle/>
          <a:p>
            <a:r>
              <a:rPr lang="cs-CZ" b="1" dirty="0"/>
              <a:t>Obiloviny</a:t>
            </a:r>
            <a:r>
              <a:rPr lang="cs-CZ" dirty="0"/>
              <a:t> se zpracovávají na nejrůznější výrobky, jejich výživová hodnota závisí na stupni vymílání mouky a přídavku dalších přísad (cukr, tuk). </a:t>
            </a:r>
          </a:p>
          <a:p>
            <a:r>
              <a:rPr lang="cs-CZ" dirty="0"/>
              <a:t>Z výživového hlediska jsou upřednostňovány výrobky z celozrnné mouky. </a:t>
            </a:r>
          </a:p>
          <a:p>
            <a:r>
              <a:rPr lang="cs-CZ" b="1" dirty="0"/>
              <a:t>Chléb </a:t>
            </a:r>
            <a:r>
              <a:rPr lang="cs-CZ" dirty="0"/>
              <a:t>je bohatým zdrojem cukrů, zejména škrobu obsaženého v mouce. Pečením se mazlavý škrob stává lépe stravitelným. Chléb se vyrábí z mouky chlebových obilovin (pšenice a žita), vody, soli, kvasnic, koření a kypřidel. Základem při výrobě chleba je kvásek, který se smísí s moukou, vodou, solí a kořením a vymísí se na těsto. V kvasu jsou přítomné kvasinky a baktérie kvašeni. Kvašené těsto okysličuje, kypří a příznivě ovlivňuje vlastnosti chleba. Sortiment chleba se rozděluje podle vzhledu, balení, tvaru, hmotnosti a použitých surovin.</a:t>
            </a:r>
          </a:p>
          <a:p>
            <a:r>
              <a:rPr lang="cs-CZ" b="1" dirty="0"/>
              <a:t>Pečivo </a:t>
            </a:r>
            <a:r>
              <a:rPr lang="cs-CZ" dirty="0"/>
              <a:t>je podobně bohaté na cukry jako chléb. Většinou se vyrábí z pšeničné hladké mouky s přidáním tuku. Podle množství obsaženého tuku rozdělujeme pečivo na </a:t>
            </a:r>
            <a:r>
              <a:rPr lang="cs-CZ" b="1" dirty="0" err="1"/>
              <a:t>beztukové</a:t>
            </a:r>
            <a:r>
              <a:rPr lang="cs-CZ" b="1" dirty="0"/>
              <a:t> - vodové</a:t>
            </a:r>
            <a:r>
              <a:rPr lang="cs-CZ" dirty="0"/>
              <a:t> (rohlíky, housky), </a:t>
            </a:r>
            <a:r>
              <a:rPr lang="cs-CZ" b="1" dirty="0"/>
              <a:t>tukové </a:t>
            </a:r>
            <a:r>
              <a:rPr lang="cs-CZ" dirty="0"/>
              <a:t>(koláče, vánočky)</a:t>
            </a:r>
            <a:r>
              <a:rPr lang="cs-CZ" b="1" dirty="0"/>
              <a:t> </a:t>
            </a:r>
            <a:r>
              <a:rPr lang="cs-CZ" dirty="0"/>
              <a:t>a </a:t>
            </a:r>
            <a:r>
              <a:rPr lang="cs-CZ" b="1" dirty="0"/>
              <a:t>jiné</a:t>
            </a:r>
            <a:r>
              <a:rPr lang="cs-CZ" dirty="0"/>
              <a:t> (suchary, sušenky, perníky).</a:t>
            </a:r>
          </a:p>
          <a:p>
            <a:r>
              <a:rPr lang="cs-CZ" b="1" dirty="0"/>
              <a:t>Těstoviny </a:t>
            </a:r>
            <a:r>
              <a:rPr lang="cs-CZ" dirty="0"/>
              <a:t>jsou výrobky z nekysaného a nekypřicího těsta, které se konzervuji sušením.</a:t>
            </a:r>
            <a:r>
              <a:rPr lang="cs-CZ" b="1" dirty="0"/>
              <a:t> </a:t>
            </a:r>
            <a:r>
              <a:rPr lang="cs-CZ" dirty="0"/>
              <a:t>Vyrábějí se z kvalitní krupicové mouky připravené speciálním mlecím postupem. Ke zvýšení biologické hodnoty se do těstovin přidávají různé přísady například vejce, sójová mouka. Formuji se do různých tvarů a suší se. Musí se skladovat v suchých, dobře větratelných a čistých prostorech. Jejich využití v léčebné a ve fyziologické výživě je velmi široké. Používají se jako zavářky do polévek, připravují se z nich hlavní jídla, nákypy, pudinky apod. </a:t>
            </a:r>
          </a:p>
          <a:p>
            <a:endParaRPr lang="cs-CZ" dirty="0"/>
          </a:p>
        </p:txBody>
      </p:sp>
      <p:sp>
        <p:nvSpPr>
          <p:cNvPr id="4" name="Nadpis 3">
            <a:extLst>
              <a:ext uri="{FF2B5EF4-FFF2-40B4-BE49-F238E27FC236}">
                <a16:creationId xmlns:a16="http://schemas.microsoft.com/office/drawing/2014/main" id="{FA21F7EF-77B1-5F7C-13E9-8E1277FB9CF6}"/>
              </a:ext>
            </a:extLst>
          </p:cNvPr>
          <p:cNvSpPr>
            <a:spLocks noGrp="1"/>
          </p:cNvSpPr>
          <p:nvPr>
            <p:ph type="title"/>
          </p:nvPr>
        </p:nvSpPr>
        <p:spPr>
          <a:xfrm>
            <a:off x="101600" y="144112"/>
            <a:ext cx="2598057" cy="1325563"/>
          </a:xfrm>
        </p:spPr>
        <p:txBody>
          <a:bodyPr/>
          <a:lstStyle/>
          <a:p>
            <a:r>
              <a:rPr lang="cs-CZ" dirty="0"/>
              <a:t>Obiloviny</a:t>
            </a:r>
          </a:p>
        </p:txBody>
      </p:sp>
      <p:pic>
        <p:nvPicPr>
          <p:cNvPr id="2052" name="Picture 4" descr="Celožitný kváskový chléb | Míša Sedláčková">
            <a:extLst>
              <a:ext uri="{FF2B5EF4-FFF2-40B4-BE49-F238E27FC236}">
                <a16:creationId xmlns:a16="http://schemas.microsoft.com/office/drawing/2014/main" id="{968A4F9A-7B7F-FE62-9F7B-A4C66F3B73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8589" y="144112"/>
            <a:ext cx="1541916" cy="10260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žitný chléb 100% - kalorie, kJ a nutriční hodnoty | KalorickéTabulky.cz">
            <a:extLst>
              <a:ext uri="{FF2B5EF4-FFF2-40B4-BE49-F238E27FC236}">
                <a16:creationId xmlns:a16="http://schemas.microsoft.com/office/drawing/2014/main" id="{092B9A12-8563-9B4C-248A-566E933A8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898" y="49690"/>
            <a:ext cx="1860878" cy="122120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rodukty » Non-e Přírodní cestou » Non-e Přírodní cestou » Chléb  pšenično-žitný 900 g » Svoboda a Březík – pečivo, s. r. o.">
            <a:extLst>
              <a:ext uri="{FF2B5EF4-FFF2-40B4-BE49-F238E27FC236}">
                <a16:creationId xmlns:a16="http://schemas.microsoft.com/office/drawing/2014/main" id="{685F6B81-38A4-00D9-2117-5DAF400D3A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526" y="69273"/>
            <a:ext cx="1835137" cy="12212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ohlík - PECUD">
            <a:extLst>
              <a:ext uri="{FF2B5EF4-FFF2-40B4-BE49-F238E27FC236}">
                <a16:creationId xmlns:a16="http://schemas.microsoft.com/office/drawing/2014/main" id="{6F7F5418-113A-4A58-DADC-A4E27117A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0505" y="69273"/>
            <a:ext cx="2291423" cy="128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0676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BFDE3A-FB25-8313-3F4F-02A4DE1A1728}"/>
              </a:ext>
            </a:extLst>
          </p:cNvPr>
          <p:cNvSpPr>
            <a:spLocks noGrp="1"/>
          </p:cNvSpPr>
          <p:nvPr>
            <p:ph type="title"/>
          </p:nvPr>
        </p:nvSpPr>
        <p:spPr/>
        <p:txBody>
          <a:bodyPr/>
          <a:lstStyle/>
          <a:p>
            <a:r>
              <a:rPr lang="cs-CZ" dirty="0"/>
              <a:t>Těstoviny</a:t>
            </a:r>
          </a:p>
        </p:txBody>
      </p:sp>
      <p:sp>
        <p:nvSpPr>
          <p:cNvPr id="3" name="Zástupný obsah 2">
            <a:extLst>
              <a:ext uri="{FF2B5EF4-FFF2-40B4-BE49-F238E27FC236}">
                <a16:creationId xmlns:a16="http://schemas.microsoft.com/office/drawing/2014/main" id="{8727D0DE-8644-E229-FBE9-83C5A1AFD035}"/>
              </a:ext>
            </a:extLst>
          </p:cNvPr>
          <p:cNvSpPr>
            <a:spLocks noGrp="1"/>
          </p:cNvSpPr>
          <p:nvPr>
            <p:ph sz="half" idx="1"/>
          </p:nvPr>
        </p:nvSpPr>
        <p:spPr>
          <a:xfrm>
            <a:off x="101600" y="1825625"/>
            <a:ext cx="5918200" cy="5032374"/>
          </a:xfrm>
        </p:spPr>
        <p:txBody>
          <a:bodyPr>
            <a:normAutofit fontScale="47500" lnSpcReduction="20000"/>
          </a:bodyPr>
          <a:lstStyle/>
          <a:p>
            <a:pPr algn="l"/>
            <a:r>
              <a:rPr lang="cs-CZ" b="1" i="0" dirty="0">
                <a:solidFill>
                  <a:srgbClr val="000000"/>
                </a:solidFill>
                <a:effectLst/>
                <a:latin typeface="Open Sans"/>
              </a:rPr>
              <a:t>Základní dělení těstovin</a:t>
            </a:r>
          </a:p>
          <a:p>
            <a:pPr algn="l"/>
            <a:r>
              <a:rPr lang="cs-CZ" b="1" i="0" dirty="0">
                <a:solidFill>
                  <a:srgbClr val="111111"/>
                </a:solidFill>
                <a:effectLst/>
                <a:latin typeface="Open Sans"/>
              </a:rPr>
              <a:t>Těstoviny podle složení</a:t>
            </a:r>
          </a:p>
          <a:p>
            <a:pPr algn="l">
              <a:spcBef>
                <a:spcPts val="1125"/>
              </a:spcBef>
              <a:spcAft>
                <a:spcPts val="1125"/>
              </a:spcAft>
              <a:buFont typeface="Arial" panose="020B0604020202020204" pitchFamily="34" charset="0"/>
              <a:buChar char="•"/>
            </a:pPr>
            <a:r>
              <a:rPr lang="cs-CZ" b="1" i="0" dirty="0">
                <a:solidFill>
                  <a:srgbClr val="000000"/>
                </a:solidFill>
                <a:effectLst/>
                <a:latin typeface="Open Sans"/>
              </a:rPr>
              <a:t>Vaječné</a:t>
            </a:r>
            <a:r>
              <a:rPr lang="cs-CZ" b="0" i="0" dirty="0">
                <a:solidFill>
                  <a:srgbClr val="000000"/>
                </a:solidFill>
                <a:effectLst/>
                <a:latin typeface="Open Sans"/>
              </a:rPr>
              <a:t>: obsahují vejce nebo vaječnou melanž.</a:t>
            </a:r>
          </a:p>
          <a:p>
            <a:pPr algn="l">
              <a:spcBef>
                <a:spcPts val="1125"/>
              </a:spcBef>
              <a:spcAft>
                <a:spcPts val="1125"/>
              </a:spcAft>
              <a:buFont typeface="Arial" panose="020B0604020202020204" pitchFamily="34" charset="0"/>
              <a:buChar char="•"/>
            </a:pPr>
            <a:r>
              <a:rPr lang="cs-CZ" b="1" i="0" dirty="0">
                <a:solidFill>
                  <a:srgbClr val="000000"/>
                </a:solidFill>
                <a:effectLst/>
                <a:latin typeface="Open Sans"/>
              </a:rPr>
              <a:t>Nevaječné (bezvaječné)</a:t>
            </a:r>
            <a:r>
              <a:rPr lang="cs-CZ" b="0" i="0" dirty="0">
                <a:solidFill>
                  <a:srgbClr val="000000"/>
                </a:solidFill>
                <a:effectLst/>
                <a:latin typeface="Open Sans"/>
              </a:rPr>
              <a:t>: bez přidaných vajec a vaječných složek.</a:t>
            </a:r>
          </a:p>
          <a:p>
            <a:pPr algn="l">
              <a:spcBef>
                <a:spcPts val="1125"/>
              </a:spcBef>
              <a:spcAft>
                <a:spcPts val="1125"/>
              </a:spcAft>
              <a:buFont typeface="Arial" panose="020B0604020202020204" pitchFamily="34" charset="0"/>
              <a:buChar char="•"/>
            </a:pPr>
            <a:r>
              <a:rPr lang="cs-CZ" b="1" i="0" dirty="0">
                <a:solidFill>
                  <a:srgbClr val="000000"/>
                </a:solidFill>
                <a:effectLst/>
                <a:latin typeface="Open Sans"/>
              </a:rPr>
              <a:t>Semolinové</a:t>
            </a:r>
            <a:r>
              <a:rPr lang="cs-CZ" b="0" i="0" dirty="0">
                <a:solidFill>
                  <a:srgbClr val="000000"/>
                </a:solidFill>
                <a:effectLst/>
                <a:latin typeface="Open Sans"/>
              </a:rPr>
              <a:t>: vyrobené pouze z krupice (semoliny) z pšenice </a:t>
            </a:r>
            <a:r>
              <a:rPr lang="cs-CZ" b="0" i="1" dirty="0" err="1">
                <a:solidFill>
                  <a:srgbClr val="000000"/>
                </a:solidFill>
                <a:effectLst/>
                <a:latin typeface="Open Sans"/>
              </a:rPr>
              <a:t>Triticum</a:t>
            </a:r>
            <a:r>
              <a:rPr lang="cs-CZ" b="0" i="1" dirty="0">
                <a:solidFill>
                  <a:srgbClr val="000000"/>
                </a:solidFill>
                <a:effectLst/>
                <a:latin typeface="Open Sans"/>
              </a:rPr>
              <a:t> </a:t>
            </a:r>
            <a:r>
              <a:rPr lang="cs-CZ" b="0" i="1" dirty="0" err="1">
                <a:solidFill>
                  <a:srgbClr val="000000"/>
                </a:solidFill>
                <a:effectLst/>
                <a:latin typeface="Open Sans"/>
              </a:rPr>
              <a:t>durum</a:t>
            </a:r>
            <a:r>
              <a:rPr lang="cs-CZ" b="0" i="0" dirty="0">
                <a:solidFill>
                  <a:srgbClr val="000000"/>
                </a:solidFill>
                <a:effectLst/>
                <a:latin typeface="Open Sans"/>
              </a:rPr>
              <a:t> bez přídavku vajec.</a:t>
            </a:r>
          </a:p>
          <a:p>
            <a:pPr algn="l">
              <a:spcBef>
                <a:spcPts val="1125"/>
              </a:spcBef>
              <a:spcAft>
                <a:spcPts val="1125"/>
              </a:spcAft>
              <a:buFont typeface="Arial" panose="020B0604020202020204" pitchFamily="34" charset="0"/>
              <a:buChar char="•"/>
            </a:pPr>
            <a:r>
              <a:rPr lang="cs-CZ" b="1" i="0" dirty="0">
                <a:solidFill>
                  <a:srgbClr val="000000"/>
                </a:solidFill>
                <a:effectLst/>
                <a:latin typeface="Open Sans"/>
              </a:rPr>
              <a:t>Celozrnné</a:t>
            </a:r>
            <a:r>
              <a:rPr lang="cs-CZ" b="0" i="0" dirty="0">
                <a:solidFill>
                  <a:srgbClr val="000000"/>
                </a:solidFill>
                <a:effectLst/>
                <a:latin typeface="Open Sans"/>
              </a:rPr>
              <a:t>: vyrobené z celozrnné mouky.</a:t>
            </a:r>
          </a:p>
          <a:p>
            <a:pPr algn="l"/>
            <a:r>
              <a:rPr lang="cs-CZ" b="1" i="0" dirty="0">
                <a:solidFill>
                  <a:srgbClr val="111111"/>
                </a:solidFill>
                <a:effectLst/>
                <a:latin typeface="Open Sans"/>
              </a:rPr>
              <a:t>Těstoviny podle použití</a:t>
            </a:r>
          </a:p>
          <a:p>
            <a:pPr algn="l">
              <a:spcBef>
                <a:spcPts val="1125"/>
              </a:spcBef>
              <a:spcAft>
                <a:spcPts val="1125"/>
              </a:spcAft>
              <a:buFont typeface="Arial" panose="020B0604020202020204" pitchFamily="34" charset="0"/>
              <a:buChar char="•"/>
            </a:pPr>
            <a:r>
              <a:rPr lang="cs-CZ" b="1" i="0" dirty="0" err="1">
                <a:solidFill>
                  <a:srgbClr val="000000"/>
                </a:solidFill>
                <a:effectLst/>
                <a:latin typeface="Open Sans"/>
              </a:rPr>
              <a:t>Přílohové</a:t>
            </a:r>
            <a:r>
              <a:rPr lang="cs-CZ" b="0" i="0" dirty="0" err="1">
                <a:solidFill>
                  <a:srgbClr val="000000"/>
                </a:solidFill>
                <a:effectLst/>
                <a:latin typeface="Open Sans"/>
              </a:rPr>
              <a:t>:krátké</a:t>
            </a:r>
            <a:r>
              <a:rPr lang="cs-CZ" b="0" i="0" dirty="0">
                <a:solidFill>
                  <a:srgbClr val="000000"/>
                </a:solidFill>
                <a:effectLst/>
                <a:latin typeface="Open Sans"/>
              </a:rPr>
              <a:t> i dlouhé těstoviny různých tvarů, které se používají jako příloha v nejrůznějších úpravách.</a:t>
            </a:r>
          </a:p>
          <a:p>
            <a:pPr algn="l">
              <a:spcBef>
                <a:spcPts val="1125"/>
              </a:spcBef>
              <a:spcAft>
                <a:spcPts val="1125"/>
              </a:spcAft>
              <a:buFont typeface="Arial" panose="020B0604020202020204" pitchFamily="34" charset="0"/>
              <a:buChar char="•"/>
            </a:pPr>
            <a:r>
              <a:rPr lang="cs-CZ" b="1" i="0" dirty="0" err="1">
                <a:solidFill>
                  <a:srgbClr val="000000"/>
                </a:solidFill>
                <a:effectLst/>
                <a:latin typeface="Open Sans"/>
              </a:rPr>
              <a:t>Zavářkové</a:t>
            </a:r>
            <a:r>
              <a:rPr lang="cs-CZ" b="0" i="0" dirty="0" err="1">
                <a:solidFill>
                  <a:srgbClr val="000000"/>
                </a:solidFill>
                <a:effectLst/>
                <a:latin typeface="Open Sans"/>
              </a:rPr>
              <a:t>:těstoviny</a:t>
            </a:r>
            <a:r>
              <a:rPr lang="cs-CZ" b="0" i="0" dirty="0">
                <a:solidFill>
                  <a:srgbClr val="000000"/>
                </a:solidFill>
                <a:effectLst/>
                <a:latin typeface="Open Sans"/>
              </a:rPr>
              <a:t>, které díky svým drobným tvarům nacházejí uplatnění při přípravě polévek.</a:t>
            </a:r>
          </a:p>
          <a:p>
            <a:pPr algn="l"/>
            <a:r>
              <a:rPr lang="cs-CZ" b="1" i="0" dirty="0">
                <a:solidFill>
                  <a:srgbClr val="111111"/>
                </a:solidFill>
                <a:effectLst/>
                <a:latin typeface="Open Sans"/>
              </a:rPr>
              <a:t>Těstoviny podle tvaru</a:t>
            </a:r>
          </a:p>
          <a:p>
            <a:pPr algn="l">
              <a:spcBef>
                <a:spcPts val="1125"/>
              </a:spcBef>
              <a:spcAft>
                <a:spcPts val="1125"/>
              </a:spcAft>
              <a:buFont typeface="Arial" panose="020B0604020202020204" pitchFamily="34" charset="0"/>
              <a:buChar char="•"/>
            </a:pPr>
            <a:r>
              <a:rPr lang="cs-CZ" b="1" i="0" dirty="0">
                <a:solidFill>
                  <a:srgbClr val="000000"/>
                </a:solidFill>
                <a:effectLst/>
                <a:latin typeface="Open Sans"/>
              </a:rPr>
              <a:t>Dlouhé</a:t>
            </a:r>
            <a:r>
              <a:rPr lang="cs-CZ" b="0" i="0" dirty="0">
                <a:solidFill>
                  <a:srgbClr val="000000"/>
                </a:solidFill>
                <a:effectLst/>
                <a:latin typeface="Open Sans"/>
              </a:rPr>
              <a:t>: patří mezi ně například špagety, makaróny nebo </a:t>
            </a:r>
            <a:r>
              <a:rPr lang="cs-CZ" b="0" i="0" dirty="0" err="1">
                <a:solidFill>
                  <a:srgbClr val="000000"/>
                </a:solidFill>
                <a:effectLst/>
                <a:latin typeface="Open Sans"/>
              </a:rPr>
              <a:t>bucatini</a:t>
            </a:r>
            <a:r>
              <a:rPr lang="cs-CZ" b="0" i="0" dirty="0">
                <a:solidFill>
                  <a:srgbClr val="000000"/>
                </a:solidFill>
                <a:effectLst/>
                <a:latin typeface="Open Sans"/>
              </a:rPr>
              <a:t>.</a:t>
            </a:r>
          </a:p>
          <a:p>
            <a:pPr algn="l">
              <a:spcBef>
                <a:spcPts val="1125"/>
              </a:spcBef>
              <a:spcAft>
                <a:spcPts val="1125"/>
              </a:spcAft>
              <a:buFont typeface="Arial" panose="020B0604020202020204" pitchFamily="34" charset="0"/>
              <a:buChar char="•"/>
            </a:pPr>
            <a:r>
              <a:rPr lang="cs-CZ" b="1" i="0" dirty="0">
                <a:solidFill>
                  <a:srgbClr val="000000"/>
                </a:solidFill>
                <a:effectLst/>
                <a:latin typeface="Open Sans"/>
              </a:rPr>
              <a:t>Krátké</a:t>
            </a:r>
            <a:r>
              <a:rPr lang="cs-CZ" b="0" i="0" dirty="0">
                <a:solidFill>
                  <a:srgbClr val="000000"/>
                </a:solidFill>
                <a:effectLst/>
                <a:latin typeface="Open Sans"/>
              </a:rPr>
              <a:t>: velká skupina těstovin různých tvarů, ke kterým se řadí třeba kolínka, mušle či vřetena.</a:t>
            </a:r>
          </a:p>
          <a:p>
            <a:endParaRPr lang="cs-CZ" dirty="0"/>
          </a:p>
        </p:txBody>
      </p:sp>
      <p:sp>
        <p:nvSpPr>
          <p:cNvPr id="4" name="Zástupný obsah 3">
            <a:extLst>
              <a:ext uri="{FF2B5EF4-FFF2-40B4-BE49-F238E27FC236}">
                <a16:creationId xmlns:a16="http://schemas.microsoft.com/office/drawing/2014/main" id="{14FBD229-8ED7-D6EA-8F6D-F147EEEE1958}"/>
              </a:ext>
            </a:extLst>
          </p:cNvPr>
          <p:cNvSpPr>
            <a:spLocks noGrp="1"/>
          </p:cNvSpPr>
          <p:nvPr>
            <p:ph sz="half" idx="2"/>
          </p:nvPr>
        </p:nvSpPr>
        <p:spPr>
          <a:xfrm>
            <a:off x="6172200" y="365124"/>
            <a:ext cx="6019800" cy="6492875"/>
          </a:xfrm>
        </p:spPr>
        <p:txBody>
          <a:bodyPr>
            <a:normAutofit fontScale="47500" lnSpcReduction="20000"/>
          </a:bodyPr>
          <a:lstStyle/>
          <a:p>
            <a:pPr algn="l"/>
            <a:r>
              <a:rPr lang="cs-CZ" b="1" i="0" cap="all" dirty="0">
                <a:solidFill>
                  <a:srgbClr val="D35400"/>
                </a:solidFill>
                <a:effectLst/>
                <a:latin typeface="Oswald"/>
              </a:rPr>
              <a:t>1. PLNĚNÉ TĚSTOVINY</a:t>
            </a:r>
          </a:p>
          <a:p>
            <a:pPr algn="l">
              <a:buFont typeface="Arial" panose="020B0604020202020204" pitchFamily="34" charset="0"/>
              <a:buChar char="•"/>
            </a:pPr>
            <a:r>
              <a:rPr lang="cs-CZ" b="1" i="0" dirty="0" err="1">
                <a:effectLst/>
                <a:latin typeface="Open Sans"/>
              </a:rPr>
              <a:t>Canelloni</a:t>
            </a:r>
            <a:r>
              <a:rPr lang="cs-CZ" b="1" i="0" dirty="0">
                <a:effectLst/>
                <a:latin typeface="Open Sans"/>
              </a:rPr>
              <a:t>:</a:t>
            </a:r>
            <a:r>
              <a:rPr lang="cs-CZ" b="0" i="0" dirty="0">
                <a:effectLst/>
                <a:latin typeface="Open Sans"/>
              </a:rPr>
              <a:t> závitky z nudlového těsta plněné různými náplněmi, nejčastěji masem.</a:t>
            </a:r>
          </a:p>
          <a:p>
            <a:pPr algn="l">
              <a:buFont typeface="Arial" panose="020B0604020202020204" pitchFamily="34" charset="0"/>
              <a:buChar char="•"/>
            </a:pPr>
            <a:r>
              <a:rPr lang="cs-CZ" b="1" i="0" dirty="0" err="1">
                <a:effectLst/>
                <a:latin typeface="Open Sans"/>
              </a:rPr>
              <a:t>Cappelleti</a:t>
            </a:r>
            <a:r>
              <a:rPr lang="cs-CZ" b="1" i="0" dirty="0">
                <a:effectLst/>
                <a:latin typeface="Open Sans"/>
              </a:rPr>
              <a:t>:</a:t>
            </a:r>
            <a:r>
              <a:rPr lang="cs-CZ" b="0" i="0" dirty="0">
                <a:effectLst/>
                <a:latin typeface="Open Sans"/>
              </a:rPr>
              <a:t> plněné těstoviny ve tvaru malých kloboučků.</a:t>
            </a:r>
          </a:p>
          <a:p>
            <a:pPr algn="l">
              <a:buFont typeface="Arial" panose="020B0604020202020204" pitchFamily="34" charset="0"/>
              <a:buChar char="•"/>
            </a:pPr>
            <a:r>
              <a:rPr lang="cs-CZ" b="1" i="0" dirty="0" err="1">
                <a:effectLst/>
                <a:latin typeface="Open Sans"/>
              </a:rPr>
              <a:t>Ravioli</a:t>
            </a:r>
            <a:r>
              <a:rPr lang="cs-CZ" b="1" i="0" dirty="0">
                <a:effectLst/>
                <a:latin typeface="Open Sans"/>
              </a:rPr>
              <a:t>: </a:t>
            </a:r>
            <a:r>
              <a:rPr lang="cs-CZ" b="0" i="0" dirty="0">
                <a:effectLst/>
                <a:latin typeface="Open Sans"/>
              </a:rPr>
              <a:t>těstovinové taštičky ve tvaru čtverečků.</a:t>
            </a:r>
          </a:p>
          <a:p>
            <a:pPr algn="l">
              <a:buFont typeface="Arial" panose="020B0604020202020204" pitchFamily="34" charset="0"/>
              <a:buChar char="•"/>
            </a:pPr>
            <a:r>
              <a:rPr lang="cs-CZ" b="1" i="0" dirty="0" err="1">
                <a:effectLst/>
                <a:latin typeface="Open Sans"/>
              </a:rPr>
              <a:t>Tortellini</a:t>
            </a:r>
            <a:r>
              <a:rPr lang="cs-CZ" b="1" i="0" dirty="0">
                <a:effectLst/>
                <a:latin typeface="Open Sans"/>
              </a:rPr>
              <a:t>:</a:t>
            </a:r>
            <a:r>
              <a:rPr lang="cs-CZ" b="0" i="0" dirty="0">
                <a:effectLst/>
                <a:latin typeface="Open Sans"/>
              </a:rPr>
              <a:t> kulaté těstovinové taštičky ve tvaru prstýnku, nejčastěji se sýrovou, masovou či houbovou náplní.</a:t>
            </a:r>
          </a:p>
          <a:p>
            <a:pPr algn="l"/>
            <a:r>
              <a:rPr lang="cs-CZ" b="1" i="0" cap="all" dirty="0">
                <a:solidFill>
                  <a:srgbClr val="D35400"/>
                </a:solidFill>
                <a:effectLst/>
                <a:latin typeface="Oswald"/>
              </a:rPr>
              <a:t>2. NEPLNĚNÉ TĚSTOVINY</a:t>
            </a:r>
          </a:p>
          <a:p>
            <a:pPr algn="l">
              <a:buFont typeface="Arial" panose="020B0604020202020204" pitchFamily="34" charset="0"/>
              <a:buChar char="•"/>
            </a:pPr>
            <a:r>
              <a:rPr lang="cs-CZ" b="1" i="0" dirty="0">
                <a:effectLst/>
                <a:latin typeface="Open Sans"/>
              </a:rPr>
              <a:t>Gnocchi:</a:t>
            </a:r>
            <a:r>
              <a:rPr lang="cs-CZ" b="0" i="0" dirty="0">
                <a:effectLst/>
                <a:latin typeface="Open Sans"/>
              </a:rPr>
              <a:t> noky.</a:t>
            </a:r>
          </a:p>
          <a:p>
            <a:pPr algn="l">
              <a:buFont typeface="Arial" panose="020B0604020202020204" pitchFamily="34" charset="0"/>
              <a:buChar char="•"/>
            </a:pPr>
            <a:r>
              <a:rPr lang="cs-CZ" b="1" i="0" dirty="0">
                <a:effectLst/>
                <a:latin typeface="Open Sans"/>
              </a:rPr>
              <a:t>Farfalle:</a:t>
            </a:r>
            <a:r>
              <a:rPr lang="cs-CZ" b="0" i="0" dirty="0">
                <a:effectLst/>
                <a:latin typeface="Open Sans"/>
              </a:rPr>
              <a:t> těstoviny ve tvaru mašliček – motýlků.</a:t>
            </a:r>
          </a:p>
          <a:p>
            <a:pPr algn="l">
              <a:buFont typeface="Arial" panose="020B0604020202020204" pitchFamily="34" charset="0"/>
              <a:buChar char="•"/>
            </a:pPr>
            <a:r>
              <a:rPr lang="cs-CZ" b="1" i="0" dirty="0" err="1">
                <a:effectLst/>
                <a:latin typeface="Open Sans"/>
              </a:rPr>
              <a:t>Fettuccine</a:t>
            </a:r>
            <a:r>
              <a:rPr lang="cs-CZ" b="1" i="0" dirty="0">
                <a:effectLst/>
                <a:latin typeface="Open Sans"/>
              </a:rPr>
              <a:t>:</a:t>
            </a:r>
            <a:r>
              <a:rPr lang="cs-CZ" b="0" i="0" dirty="0">
                <a:effectLst/>
                <a:latin typeface="Open Sans"/>
              </a:rPr>
              <a:t> široké nudle.</a:t>
            </a:r>
          </a:p>
          <a:p>
            <a:pPr algn="l">
              <a:buFont typeface="Arial" panose="020B0604020202020204" pitchFamily="34" charset="0"/>
              <a:buChar char="•"/>
            </a:pPr>
            <a:r>
              <a:rPr lang="cs-CZ" b="1" i="0" dirty="0" err="1">
                <a:effectLst/>
                <a:latin typeface="Open Sans"/>
              </a:rPr>
              <a:t>Fusilli</a:t>
            </a:r>
            <a:r>
              <a:rPr lang="cs-CZ" b="1" i="0" dirty="0">
                <a:effectLst/>
                <a:latin typeface="Open Sans"/>
              </a:rPr>
              <a:t>:</a:t>
            </a:r>
            <a:r>
              <a:rPr lang="cs-CZ" b="0" i="0" dirty="0">
                <a:effectLst/>
                <a:latin typeface="Open Sans"/>
              </a:rPr>
              <a:t> vřetena, která se podávají k řidším omáčkám, do salátů i polévek.</a:t>
            </a:r>
          </a:p>
          <a:p>
            <a:pPr algn="l">
              <a:buFont typeface="Arial" panose="020B0604020202020204" pitchFamily="34" charset="0"/>
              <a:buChar char="•"/>
            </a:pPr>
            <a:r>
              <a:rPr lang="cs-CZ" b="1" i="0" dirty="0">
                <a:effectLst/>
                <a:latin typeface="Open Sans"/>
              </a:rPr>
              <a:t>Lasagne:</a:t>
            </a:r>
            <a:r>
              <a:rPr lang="cs-CZ" b="0" i="0" dirty="0">
                <a:effectLst/>
                <a:latin typeface="Open Sans"/>
              </a:rPr>
              <a:t> tenké pláty těstovin (asi 2,5 cm široké a 8 cm dlouhé), které se prokládají masovými i sýrovými omáčkami a zapékají se.</a:t>
            </a:r>
          </a:p>
          <a:p>
            <a:pPr algn="l">
              <a:buFont typeface="Arial" panose="020B0604020202020204" pitchFamily="34" charset="0"/>
              <a:buChar char="•"/>
            </a:pPr>
            <a:r>
              <a:rPr lang="cs-CZ" b="1" i="0" dirty="0" err="1">
                <a:effectLst/>
                <a:latin typeface="Open Sans"/>
              </a:rPr>
              <a:t>Linguine</a:t>
            </a:r>
            <a:r>
              <a:rPr lang="cs-CZ" b="1" i="0" dirty="0">
                <a:effectLst/>
                <a:latin typeface="Open Sans"/>
              </a:rPr>
              <a:t>:</a:t>
            </a:r>
            <a:r>
              <a:rPr lang="cs-CZ" b="0" i="0" dirty="0">
                <a:effectLst/>
                <a:latin typeface="Open Sans"/>
              </a:rPr>
              <a:t> tenké placaté dlouhé těstoviny.</a:t>
            </a:r>
          </a:p>
          <a:p>
            <a:pPr algn="l">
              <a:buFont typeface="Arial" panose="020B0604020202020204" pitchFamily="34" charset="0"/>
              <a:buChar char="•"/>
            </a:pPr>
            <a:r>
              <a:rPr lang="cs-CZ" b="1" i="0" dirty="0" err="1">
                <a:effectLst/>
                <a:latin typeface="Open Sans"/>
              </a:rPr>
              <a:t>Makkaroni</a:t>
            </a:r>
            <a:r>
              <a:rPr lang="cs-CZ" b="1" i="0" dirty="0">
                <a:effectLst/>
                <a:latin typeface="Open Sans"/>
              </a:rPr>
              <a:t>:</a:t>
            </a:r>
            <a:r>
              <a:rPr lang="cs-CZ" b="0" i="0" dirty="0">
                <a:effectLst/>
                <a:latin typeface="Open Sans"/>
              </a:rPr>
              <a:t> široké roury – duté těstoviny.</a:t>
            </a:r>
          </a:p>
          <a:p>
            <a:pPr algn="l">
              <a:buFont typeface="Arial" panose="020B0604020202020204" pitchFamily="34" charset="0"/>
              <a:buChar char="•"/>
            </a:pPr>
            <a:r>
              <a:rPr lang="cs-CZ" b="1" i="0" dirty="0" err="1">
                <a:effectLst/>
                <a:latin typeface="Open Sans"/>
              </a:rPr>
              <a:t>Pappardelle</a:t>
            </a:r>
            <a:r>
              <a:rPr lang="cs-CZ" b="1" i="0" dirty="0">
                <a:effectLst/>
                <a:latin typeface="Open Sans"/>
              </a:rPr>
              <a:t>:</a:t>
            </a:r>
            <a:r>
              <a:rPr lang="cs-CZ" b="0" i="0" dirty="0">
                <a:effectLst/>
                <a:latin typeface="Open Sans"/>
              </a:rPr>
              <a:t> široké těstoviny stočené do hnízd, mohou mít hladký i zvlněný okraj, podávají se často jako přílohové těstoviny.</a:t>
            </a:r>
          </a:p>
          <a:p>
            <a:pPr algn="l">
              <a:buFont typeface="Arial" panose="020B0604020202020204" pitchFamily="34" charset="0"/>
              <a:buChar char="•"/>
            </a:pPr>
            <a:r>
              <a:rPr lang="cs-CZ" b="1" i="0" dirty="0">
                <a:effectLst/>
                <a:latin typeface="Open Sans"/>
              </a:rPr>
              <a:t>Penne:</a:t>
            </a:r>
            <a:r>
              <a:rPr lang="cs-CZ" b="0" i="0" dirty="0">
                <a:effectLst/>
                <a:latin typeface="Open Sans"/>
              </a:rPr>
              <a:t> široké kratší rourky na koncích šikmo seříznuté.</a:t>
            </a:r>
          </a:p>
          <a:p>
            <a:pPr algn="l">
              <a:buFont typeface="Arial" panose="020B0604020202020204" pitchFamily="34" charset="0"/>
              <a:buChar char="•"/>
            </a:pPr>
            <a:r>
              <a:rPr lang="cs-CZ" b="1" i="0" dirty="0" err="1">
                <a:effectLst/>
                <a:latin typeface="Open Sans"/>
              </a:rPr>
              <a:t>Radiatori</a:t>
            </a:r>
            <a:r>
              <a:rPr lang="cs-CZ" b="1" i="0" dirty="0">
                <a:effectLst/>
                <a:latin typeface="Open Sans"/>
              </a:rPr>
              <a:t>:</a:t>
            </a:r>
            <a:r>
              <a:rPr lang="cs-CZ" b="0" i="0" dirty="0">
                <a:effectLst/>
                <a:latin typeface="Open Sans"/>
              </a:rPr>
              <a:t> těstoviny ve tvaru noků se žebrováním, používají se podobně jako </a:t>
            </a:r>
            <a:r>
              <a:rPr lang="cs-CZ" b="0" i="0" dirty="0" err="1">
                <a:effectLst/>
                <a:latin typeface="Open Sans"/>
              </a:rPr>
              <a:t>fusilli</a:t>
            </a:r>
            <a:r>
              <a:rPr lang="cs-CZ" b="0" i="0" dirty="0">
                <a:effectLst/>
                <a:latin typeface="Open Sans"/>
              </a:rPr>
              <a:t>.</a:t>
            </a:r>
          </a:p>
          <a:p>
            <a:pPr algn="l">
              <a:buFont typeface="Arial" panose="020B0604020202020204" pitchFamily="34" charset="0"/>
              <a:buChar char="•"/>
            </a:pPr>
            <a:r>
              <a:rPr lang="cs-CZ" b="1" i="0" dirty="0" err="1">
                <a:effectLst/>
                <a:latin typeface="Open Sans"/>
              </a:rPr>
              <a:t>Rigatoni</a:t>
            </a:r>
            <a:r>
              <a:rPr lang="cs-CZ" b="1" i="0" dirty="0">
                <a:effectLst/>
                <a:latin typeface="Open Sans"/>
              </a:rPr>
              <a:t>:</a:t>
            </a:r>
            <a:r>
              <a:rPr lang="cs-CZ" b="0" i="0" dirty="0">
                <a:effectLst/>
                <a:latin typeface="Open Sans"/>
              </a:rPr>
              <a:t> podobné penne, tedy široké rourky, ale jsou delší a na koncích rovně seříznuté.</a:t>
            </a:r>
          </a:p>
          <a:p>
            <a:pPr algn="l">
              <a:buFont typeface="Arial" panose="020B0604020202020204" pitchFamily="34" charset="0"/>
              <a:buChar char="•"/>
            </a:pPr>
            <a:r>
              <a:rPr lang="cs-CZ" b="1" i="0" dirty="0" err="1">
                <a:effectLst/>
                <a:latin typeface="Open Sans"/>
              </a:rPr>
              <a:t>Rotelle</a:t>
            </a:r>
            <a:r>
              <a:rPr lang="cs-CZ" b="1" i="0" dirty="0">
                <a:effectLst/>
                <a:latin typeface="Open Sans"/>
              </a:rPr>
              <a:t>:</a:t>
            </a:r>
            <a:r>
              <a:rPr lang="cs-CZ" b="0" i="0" dirty="0">
                <a:effectLst/>
                <a:latin typeface="Open Sans"/>
              </a:rPr>
              <a:t> těstoviny ve tvaru kola od vozu.</a:t>
            </a:r>
          </a:p>
          <a:p>
            <a:pPr algn="l">
              <a:buFont typeface="Arial" panose="020B0604020202020204" pitchFamily="34" charset="0"/>
              <a:buChar char="•"/>
            </a:pPr>
            <a:r>
              <a:rPr lang="cs-CZ" b="1" i="0" dirty="0">
                <a:effectLst/>
                <a:latin typeface="Open Sans"/>
              </a:rPr>
              <a:t>Spaghetti:</a:t>
            </a:r>
            <a:r>
              <a:rPr lang="cs-CZ" b="0" i="0" dirty="0">
                <a:effectLst/>
                <a:latin typeface="Open Sans"/>
              </a:rPr>
              <a:t> dlouhé a tenké kulaté těstoviny.</a:t>
            </a:r>
          </a:p>
          <a:p>
            <a:pPr algn="l">
              <a:buFont typeface="Arial" panose="020B0604020202020204" pitchFamily="34" charset="0"/>
              <a:buChar char="•"/>
            </a:pPr>
            <a:r>
              <a:rPr lang="cs-CZ" b="1" i="0" dirty="0" err="1">
                <a:effectLst/>
                <a:latin typeface="Open Sans"/>
              </a:rPr>
              <a:t>Spaghettini</a:t>
            </a:r>
            <a:r>
              <a:rPr lang="cs-CZ" b="1" i="0" dirty="0">
                <a:effectLst/>
                <a:latin typeface="Open Sans"/>
              </a:rPr>
              <a:t>:</a:t>
            </a:r>
            <a:r>
              <a:rPr lang="cs-CZ" b="0" i="0" dirty="0">
                <a:effectLst/>
                <a:latin typeface="Open Sans"/>
              </a:rPr>
              <a:t> velmi tenké špagety.</a:t>
            </a:r>
          </a:p>
          <a:p>
            <a:pPr algn="l">
              <a:buFont typeface="Arial" panose="020B0604020202020204" pitchFamily="34" charset="0"/>
              <a:buChar char="•"/>
            </a:pPr>
            <a:r>
              <a:rPr lang="cs-CZ" b="1" i="0" dirty="0" err="1">
                <a:effectLst/>
                <a:latin typeface="Open Sans"/>
              </a:rPr>
              <a:t>Tagliatelle</a:t>
            </a:r>
            <a:r>
              <a:rPr lang="cs-CZ" b="1" i="0" dirty="0">
                <a:effectLst/>
                <a:latin typeface="Open Sans"/>
              </a:rPr>
              <a:t>:</a:t>
            </a:r>
            <a:r>
              <a:rPr lang="cs-CZ" b="0" i="0" dirty="0">
                <a:effectLst/>
                <a:latin typeface="Open Sans"/>
              </a:rPr>
              <a:t> širší dlouhé nudle.</a:t>
            </a:r>
          </a:p>
          <a:p>
            <a:endParaRPr lang="cs-CZ" dirty="0"/>
          </a:p>
        </p:txBody>
      </p:sp>
    </p:spTree>
    <p:extLst>
      <p:ext uri="{BB962C8B-B14F-4D97-AF65-F5344CB8AC3E}">
        <p14:creationId xmlns:p14="http://schemas.microsoft.com/office/powerpoint/2010/main" val="1851434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0A650F7D-E496-0BC7-8904-8A2772835332}"/>
              </a:ext>
            </a:extLst>
          </p:cNvPr>
          <p:cNvSpPr>
            <a:spLocks noGrp="1"/>
          </p:cNvSpPr>
          <p:nvPr>
            <p:ph type="title"/>
          </p:nvPr>
        </p:nvSpPr>
        <p:spPr/>
        <p:txBody>
          <a:bodyPr/>
          <a:lstStyle/>
          <a:p>
            <a:endParaRPr lang="cs-CZ"/>
          </a:p>
        </p:txBody>
      </p:sp>
      <p:pic>
        <p:nvPicPr>
          <p:cNvPr id="3076" name="Picture 4" descr="různé druhy těstovin">
            <a:extLst>
              <a:ext uri="{FF2B5EF4-FFF2-40B4-BE49-F238E27FC236}">
                <a16:creationId xmlns:a16="http://schemas.microsoft.com/office/drawing/2014/main" id="{4B02F2C9-3972-67F8-D860-45649ABD573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5886" y="-32226"/>
            <a:ext cx="10276113" cy="6799362"/>
          </a:xfrm>
          <a:prstGeom prst="rect">
            <a:avLst/>
          </a:prstGeom>
          <a:noFill/>
          <a:extLst>
            <a:ext uri="{909E8E84-426E-40DD-AFC4-6F175D3DCCD1}">
              <a14:hiddenFill xmlns:a14="http://schemas.microsoft.com/office/drawing/2010/main">
                <a:solidFill>
                  <a:srgbClr val="FFFFFF"/>
                </a:solidFill>
              </a14:hiddenFill>
            </a:ext>
          </a:extLst>
        </p:spPr>
      </p:pic>
      <p:sp>
        <p:nvSpPr>
          <p:cNvPr id="9" name="TextovéPole 8">
            <a:extLst>
              <a:ext uri="{FF2B5EF4-FFF2-40B4-BE49-F238E27FC236}">
                <a16:creationId xmlns:a16="http://schemas.microsoft.com/office/drawing/2014/main" id="{BF599BED-DD81-D4FE-8EF0-E47A572C147A}"/>
              </a:ext>
            </a:extLst>
          </p:cNvPr>
          <p:cNvSpPr txBox="1"/>
          <p:nvPr/>
        </p:nvSpPr>
        <p:spPr>
          <a:xfrm rot="16200000">
            <a:off x="-1886635" y="2745992"/>
            <a:ext cx="6096000" cy="923330"/>
          </a:xfrm>
          <a:prstGeom prst="rect">
            <a:avLst/>
          </a:prstGeom>
          <a:noFill/>
        </p:spPr>
        <p:txBody>
          <a:bodyPr wrap="square">
            <a:spAutoFit/>
          </a:bodyPr>
          <a:lstStyle/>
          <a:p>
            <a:r>
              <a:rPr lang="cs-CZ" dirty="0">
                <a:hlinkClick r:id="rId3"/>
              </a:rPr>
              <a:t>https://cs.lapetiteepicerievegan.fr/article/different_kinds_of_pasta</a:t>
            </a:r>
            <a:endParaRPr lang="cs-CZ" dirty="0"/>
          </a:p>
          <a:p>
            <a:endParaRPr lang="cs-CZ" dirty="0"/>
          </a:p>
        </p:txBody>
      </p:sp>
    </p:spTree>
    <p:extLst>
      <p:ext uri="{BB962C8B-B14F-4D97-AF65-F5344CB8AC3E}">
        <p14:creationId xmlns:p14="http://schemas.microsoft.com/office/powerpoint/2010/main" val="19802606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3913BA2-4AF6-46D0-A79A-F2F8B7E5527A}"/>
              </a:ext>
            </a:extLst>
          </p:cNvPr>
          <p:cNvSpPr>
            <a:spLocks noGrp="1"/>
          </p:cNvSpPr>
          <p:nvPr>
            <p:ph type="title"/>
          </p:nvPr>
        </p:nvSpPr>
        <p:spPr>
          <a:xfrm>
            <a:off x="838200" y="365125"/>
            <a:ext cx="2296886" cy="1325563"/>
          </a:xfrm>
        </p:spPr>
        <p:txBody>
          <a:bodyPr/>
          <a:lstStyle/>
          <a:p>
            <a:r>
              <a:rPr lang="cs-CZ" b="1" dirty="0"/>
              <a:t>Luštěniny</a:t>
            </a:r>
            <a:br>
              <a:rPr lang="cs-CZ" dirty="0"/>
            </a:br>
            <a:endParaRPr lang="cs-CZ" dirty="0"/>
          </a:p>
        </p:txBody>
      </p:sp>
      <p:sp>
        <p:nvSpPr>
          <p:cNvPr id="3" name="Zástupný symbol pro obsah 2">
            <a:extLst>
              <a:ext uri="{FF2B5EF4-FFF2-40B4-BE49-F238E27FC236}">
                <a16:creationId xmlns:a16="http://schemas.microsoft.com/office/drawing/2014/main" id="{3AEB9AF1-8607-4BCF-9E5F-BEFD73B4473C}"/>
              </a:ext>
            </a:extLst>
          </p:cNvPr>
          <p:cNvSpPr>
            <a:spLocks noGrp="1"/>
          </p:cNvSpPr>
          <p:nvPr>
            <p:ph idx="1"/>
          </p:nvPr>
        </p:nvSpPr>
        <p:spPr>
          <a:xfrm>
            <a:off x="141514" y="1030514"/>
            <a:ext cx="6999515" cy="5827486"/>
          </a:xfrm>
        </p:spPr>
        <p:txBody>
          <a:bodyPr>
            <a:normAutofit/>
          </a:bodyPr>
          <a:lstStyle/>
          <a:p>
            <a:r>
              <a:rPr lang="cs-CZ" dirty="0"/>
              <a:t>obsahují bílkoviny s vysokou biologickou hodnotou a vlákninu.</a:t>
            </a:r>
          </a:p>
          <a:p>
            <a:r>
              <a:rPr lang="cs-CZ" dirty="0"/>
              <a:t>v rozvojových zemích vzhledem k vysoké ceně živočišných potravin značný význam.</a:t>
            </a:r>
          </a:p>
          <a:p>
            <a:r>
              <a:rPr lang="cs-CZ" dirty="0"/>
              <a:t>suché obsahují l20-25 % bílkovin, 55 % cukrů, některé z nich i oligosacharidy, tuky1-3 %.</a:t>
            </a:r>
          </a:p>
          <a:p>
            <a:r>
              <a:rPr lang="cs-CZ" dirty="0"/>
              <a:t>dobrý zdroj energie - 1400 </a:t>
            </a:r>
            <a:r>
              <a:rPr lang="cs-CZ" dirty="0" err="1"/>
              <a:t>kJ</a:t>
            </a:r>
            <a:r>
              <a:rPr lang="cs-CZ" dirty="0"/>
              <a:t>/100 g</a:t>
            </a:r>
          </a:p>
          <a:p>
            <a:r>
              <a:rPr lang="cs-CZ" dirty="0"/>
              <a:t>značné množství Ca, P, vitaminy skupiny B, kyselina listová a </a:t>
            </a:r>
            <a:r>
              <a:rPr lang="cs-CZ" dirty="0" err="1"/>
              <a:t>Fe</a:t>
            </a:r>
            <a:r>
              <a:rPr lang="cs-CZ" dirty="0"/>
              <a:t>, které se však vstřebává hůře než z živočišných zdrojů. </a:t>
            </a:r>
          </a:p>
          <a:p>
            <a:r>
              <a:rPr lang="cs-CZ" dirty="0"/>
              <a:t>Neobsahují vitaminy rozpustné v tucích +  vitamin C. Při jejich klíčení se však vitamin C tvoří.</a:t>
            </a:r>
          </a:p>
          <a:p>
            <a:pPr marL="0" indent="0">
              <a:buNone/>
            </a:pPr>
            <a:endParaRPr lang="cs-CZ" dirty="0"/>
          </a:p>
          <a:p>
            <a:endParaRPr lang="cs-CZ" dirty="0"/>
          </a:p>
        </p:txBody>
      </p:sp>
      <p:pic>
        <p:nvPicPr>
          <p:cNvPr id="4102" name="Picture 6" descr="Boříme bariéry ohledně luštěnin | Grizly">
            <a:extLst>
              <a:ext uri="{FF2B5EF4-FFF2-40B4-BE49-F238E27FC236}">
                <a16:creationId xmlns:a16="http://schemas.microsoft.com/office/drawing/2014/main" id="{B68F516C-E97E-193D-0B3C-14AA5B5559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977272" y="1567544"/>
            <a:ext cx="5073213" cy="3737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7129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AF531C-8016-4924-A007-D94504122F0B}"/>
              </a:ext>
            </a:extLst>
          </p:cNvPr>
          <p:cNvSpPr>
            <a:spLocks noGrp="1"/>
          </p:cNvSpPr>
          <p:nvPr>
            <p:ph type="title"/>
          </p:nvPr>
        </p:nvSpPr>
        <p:spPr/>
        <p:txBody>
          <a:bodyPr/>
          <a:lstStyle/>
          <a:p>
            <a:r>
              <a:rPr lang="cs-CZ" b="1" dirty="0"/>
              <a:t>Brambory a škrobnaté plodiny</a:t>
            </a:r>
            <a:br>
              <a:rPr lang="cs-CZ" dirty="0"/>
            </a:br>
            <a:endParaRPr lang="cs-CZ" dirty="0"/>
          </a:p>
        </p:txBody>
      </p:sp>
      <p:sp>
        <p:nvSpPr>
          <p:cNvPr id="3" name="Zástupný symbol pro obsah 2">
            <a:extLst>
              <a:ext uri="{FF2B5EF4-FFF2-40B4-BE49-F238E27FC236}">
                <a16:creationId xmlns:a16="http://schemas.microsoft.com/office/drawing/2014/main" id="{B57AEDAA-FAFA-4D3F-B946-0625E95B75BD}"/>
              </a:ext>
            </a:extLst>
          </p:cNvPr>
          <p:cNvSpPr>
            <a:spLocks noGrp="1"/>
          </p:cNvSpPr>
          <p:nvPr>
            <p:ph idx="1"/>
          </p:nvPr>
        </p:nvSpPr>
        <p:spPr>
          <a:xfrm>
            <a:off x="0" y="1230540"/>
            <a:ext cx="7158820" cy="4830814"/>
          </a:xfrm>
        </p:spPr>
        <p:txBody>
          <a:bodyPr>
            <a:normAutofit fontScale="92500" lnSpcReduction="20000"/>
          </a:bodyPr>
          <a:lstStyle/>
          <a:p>
            <a:r>
              <a:rPr lang="cs-CZ" dirty="0"/>
              <a:t>hlavní složkou brambor je škrob, proto jsou významným zdrojem energie v žádoucí formě. </a:t>
            </a:r>
          </a:p>
          <a:p>
            <a:r>
              <a:rPr lang="cs-CZ" dirty="0"/>
              <a:t>významný zdroj vitaminu C, protože je konzumujeme v poměrně velkém množství v průběhu celého roku a konzumují je i lidé, jejichž spotřeba ovoce a zeleniny je nízká. </a:t>
            </a:r>
          </a:p>
          <a:p>
            <a:r>
              <a:rPr lang="cs-CZ" dirty="0"/>
              <a:t>obsahují 2 g bílkovin/100 g, vlákninu a minerální látky.</a:t>
            </a:r>
          </a:p>
          <a:p>
            <a:r>
              <a:rPr lang="cs-CZ" dirty="0"/>
              <a:t>Nevhodná je konzumace brambor v podobě smažených hranolků či lupínků, které obsahují množství tuku i soli. </a:t>
            </a:r>
          </a:p>
          <a:p>
            <a:r>
              <a:rPr lang="cs-CZ" dirty="0"/>
              <a:t>Ostatní škrobnaté plodiny jako </a:t>
            </a:r>
            <a:r>
              <a:rPr lang="cs-CZ" b="1" dirty="0"/>
              <a:t>jam</a:t>
            </a:r>
            <a:r>
              <a:rPr lang="cs-CZ" dirty="0"/>
              <a:t>, </a:t>
            </a:r>
            <a:r>
              <a:rPr lang="cs-CZ" b="1" dirty="0"/>
              <a:t>maniok</a:t>
            </a:r>
            <a:r>
              <a:rPr lang="cs-CZ" dirty="0"/>
              <a:t>, </a:t>
            </a:r>
            <a:r>
              <a:rPr lang="cs-CZ" b="1" dirty="0"/>
              <a:t>sladké brambory</a:t>
            </a:r>
            <a:r>
              <a:rPr lang="cs-CZ" dirty="0"/>
              <a:t> jsou hlavním zdrojem energie pro miliony lidí na světě, ale my se s nimi téměř nesetkáváme. </a:t>
            </a:r>
          </a:p>
          <a:p>
            <a:endParaRPr lang="cs-CZ" dirty="0"/>
          </a:p>
        </p:txBody>
      </p:sp>
      <p:pic>
        <p:nvPicPr>
          <p:cNvPr id="5124" name="Picture 4" descr="Varné typy brambor">
            <a:extLst>
              <a:ext uri="{FF2B5EF4-FFF2-40B4-BE49-F238E27FC236}">
                <a16:creationId xmlns:a16="http://schemas.microsoft.com/office/drawing/2014/main" id="{0D749FCD-489F-58A7-2A7E-6DB4908FCA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9476" y="2611037"/>
            <a:ext cx="4882524" cy="345031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o je vitamín C | vše co musíte vědět">
            <a:extLst>
              <a:ext uri="{FF2B5EF4-FFF2-40B4-BE49-F238E27FC236}">
                <a16:creationId xmlns:a16="http://schemas.microsoft.com/office/drawing/2014/main" id="{32D12227-A204-4C5C-0AA6-F9D2F0F67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8914" y="365126"/>
            <a:ext cx="3067605" cy="1972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39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5D00B35-5557-CED5-9079-550CF5E0FEF7}"/>
              </a:ext>
            </a:extLst>
          </p:cNvPr>
          <p:cNvSpPr>
            <a:spLocks noGrp="1"/>
          </p:cNvSpPr>
          <p:nvPr>
            <p:ph type="title"/>
          </p:nvPr>
        </p:nvSpPr>
        <p:spPr/>
        <p:txBody>
          <a:bodyPr/>
          <a:lstStyle/>
          <a:p>
            <a:endParaRPr lang="cs-CZ"/>
          </a:p>
        </p:txBody>
      </p:sp>
      <p:pic>
        <p:nvPicPr>
          <p:cNvPr id="6146" name="Picture 2" descr="Zařazujte do jídelníčku sladké brambory | Fitness007.cz | Fitness007.cz">
            <a:extLst>
              <a:ext uri="{FF2B5EF4-FFF2-40B4-BE49-F238E27FC236}">
                <a16:creationId xmlns:a16="http://schemas.microsoft.com/office/drawing/2014/main" id="{667C5579-A384-2192-EDFD-3C3ADBAA61D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217" y="0"/>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GM maniok s dvěma benefity – vyšším obsahem minerálů a odolností vůči virům  – Bezpečnost potravin">
            <a:extLst>
              <a:ext uri="{FF2B5EF4-FFF2-40B4-BE49-F238E27FC236}">
                <a16:creationId xmlns:a16="http://schemas.microsoft.com/office/drawing/2014/main" id="{54445CA1-A393-5441-BA60-AF5A0D2CF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5" y="4505699"/>
            <a:ext cx="3534879" cy="235230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14493A4B-FE79-E8A8-50D6-C98CEF3721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9222" y="0"/>
            <a:ext cx="4894943" cy="620485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FE343D79-2E50-6B0C-FBA4-E6919AAED4B3}"/>
              </a:ext>
            </a:extLst>
          </p:cNvPr>
          <p:cNvSpPr txBox="1"/>
          <p:nvPr/>
        </p:nvSpPr>
        <p:spPr>
          <a:xfrm>
            <a:off x="5733511" y="6113807"/>
            <a:ext cx="6096000" cy="923330"/>
          </a:xfrm>
          <a:prstGeom prst="rect">
            <a:avLst/>
          </a:prstGeom>
          <a:noFill/>
        </p:spPr>
        <p:txBody>
          <a:bodyPr wrap="square">
            <a:spAutoFit/>
          </a:bodyPr>
          <a:lstStyle/>
          <a:p>
            <a:r>
              <a:rPr lang="cs-CZ" dirty="0">
                <a:hlinkClick r:id="rId5"/>
              </a:rPr>
              <a:t>https://www.webstaurantstore.com/article/572/types-of-potatoes.html</a:t>
            </a:r>
            <a:endParaRPr lang="cs-CZ" dirty="0"/>
          </a:p>
          <a:p>
            <a:endParaRPr lang="cs-CZ" dirty="0"/>
          </a:p>
        </p:txBody>
      </p:sp>
    </p:spTree>
    <p:extLst>
      <p:ext uri="{BB962C8B-B14F-4D97-AF65-F5344CB8AC3E}">
        <p14:creationId xmlns:p14="http://schemas.microsoft.com/office/powerpoint/2010/main" val="1103615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F6F05D-8257-4500-8FF2-6E1FF8618C9E}"/>
              </a:ext>
            </a:extLst>
          </p:cNvPr>
          <p:cNvSpPr>
            <a:spLocks noGrp="1"/>
          </p:cNvSpPr>
          <p:nvPr>
            <p:ph type="title"/>
          </p:nvPr>
        </p:nvSpPr>
        <p:spPr>
          <a:xfrm>
            <a:off x="585107" y="112033"/>
            <a:ext cx="5015593" cy="1088118"/>
          </a:xfrm>
        </p:spPr>
        <p:txBody>
          <a:bodyPr/>
          <a:lstStyle/>
          <a:p>
            <a:r>
              <a:rPr lang="cs-CZ" b="1" dirty="0"/>
              <a:t>1.1 Výklad pojmů</a:t>
            </a:r>
          </a:p>
        </p:txBody>
      </p:sp>
      <p:sp>
        <p:nvSpPr>
          <p:cNvPr id="3" name="Zástupný symbol pro obsah 2">
            <a:extLst>
              <a:ext uri="{FF2B5EF4-FFF2-40B4-BE49-F238E27FC236}">
                <a16:creationId xmlns:a16="http://schemas.microsoft.com/office/drawing/2014/main" id="{87E3EC45-66D3-4B4C-B7E5-E85FFD90562C}"/>
              </a:ext>
            </a:extLst>
          </p:cNvPr>
          <p:cNvSpPr>
            <a:spLocks noGrp="1"/>
          </p:cNvSpPr>
          <p:nvPr>
            <p:ph sz="half" idx="1"/>
          </p:nvPr>
        </p:nvSpPr>
        <p:spPr>
          <a:xfrm>
            <a:off x="204107" y="1102179"/>
            <a:ext cx="5815693" cy="5755821"/>
          </a:xfrm>
        </p:spPr>
        <p:txBody>
          <a:bodyPr>
            <a:normAutofit fontScale="55000" lnSpcReduction="20000"/>
          </a:bodyPr>
          <a:lstStyle/>
          <a:p>
            <a:r>
              <a:rPr lang="cs-CZ" sz="2900" b="1" dirty="0"/>
              <a:t>Malnutrice (podvýživa) – </a:t>
            </a:r>
            <a:r>
              <a:rPr lang="cs-CZ" sz="2900" dirty="0"/>
              <a:t>stav kdy má jedinec nedostatek živin důležitých pro funkci organizmu.</a:t>
            </a:r>
          </a:p>
          <a:p>
            <a:endParaRPr lang="cs-CZ" sz="2900" dirty="0"/>
          </a:p>
          <a:p>
            <a:r>
              <a:rPr lang="cs-CZ" sz="2900" b="1" dirty="0"/>
              <a:t>Metabolismus – </a:t>
            </a:r>
            <a:r>
              <a:rPr lang="cs-CZ" sz="2900" dirty="0"/>
              <a:t>neboli látková přeměna je soubor všech enzymových reakcí, při nichž dochází k přeměně látek a energií v živých organizmech.</a:t>
            </a:r>
          </a:p>
          <a:p>
            <a:endParaRPr lang="cs-CZ" sz="2900" dirty="0"/>
          </a:p>
          <a:p>
            <a:r>
              <a:rPr lang="cs-CZ" sz="2900" b="1" dirty="0"/>
              <a:t>Nápoje – </a:t>
            </a:r>
            <a:r>
              <a:rPr lang="cs-CZ" sz="2900" dirty="0"/>
              <a:t>samotná skupina poživatin, jejich hlavní funkcí je zásobení organismu vodou a uhašení žízně. Některé nápoje mají výživovou i energetickou hodnotu (slazené nápoje, </a:t>
            </a:r>
            <a:r>
              <a:rPr lang="cs-CZ" sz="2900"/>
              <a:t>šťávy).</a:t>
            </a:r>
            <a:endParaRPr lang="cs-CZ" sz="2900" dirty="0"/>
          </a:p>
          <a:p>
            <a:r>
              <a:rPr lang="cs-CZ" sz="2900" b="1" dirty="0"/>
              <a:t>Obloha – </a:t>
            </a:r>
            <a:r>
              <a:rPr lang="cs-CZ" sz="2900" dirty="0"/>
              <a:t>estetické, chuťové a výživové zdůraznění pokrmu (zelenina, ovoce).</a:t>
            </a:r>
          </a:p>
          <a:p>
            <a:r>
              <a:rPr lang="cs-CZ" sz="2900" b="1" dirty="0"/>
              <a:t>Parenterální výživa</a:t>
            </a:r>
            <a:r>
              <a:rPr lang="cs-CZ" sz="2900" dirty="0"/>
              <a:t> – dodávání živin přímo do cévního systému. Aplikace výživy za aseptických podmínek do zajištěné periferní či centrální žíly.</a:t>
            </a:r>
          </a:p>
          <a:p>
            <a:r>
              <a:rPr lang="cs-CZ" sz="2900" b="1" dirty="0"/>
              <a:t>Pochutiny – </a:t>
            </a:r>
            <a:r>
              <a:rPr lang="cs-CZ" sz="2900" dirty="0"/>
              <a:t>poživatiny, které nemají téměř žádnou výživovou hodnotu. Většinou se konzumují pro vůni nebo výraznou chuť (káva, čaj, koření).</a:t>
            </a:r>
          </a:p>
          <a:p>
            <a:r>
              <a:rPr lang="cs-CZ" sz="2900" dirty="0"/>
              <a:t> </a:t>
            </a:r>
            <a:r>
              <a:rPr lang="cs-CZ" sz="2900" b="1" dirty="0"/>
              <a:t>Pokrm – </a:t>
            </a:r>
            <a:r>
              <a:rPr lang="cs-CZ" sz="2900" dirty="0"/>
              <a:t>samostatná součást jídla, kdy se určitým způsobem upraví potraviny ke konzumaci.</a:t>
            </a:r>
          </a:p>
          <a:p>
            <a:r>
              <a:rPr lang="cs-CZ" sz="2900" b="1" dirty="0"/>
              <a:t>Potrava – </a:t>
            </a:r>
            <a:r>
              <a:rPr lang="cs-CZ" sz="2900" dirty="0"/>
              <a:t>soubor poživatin, které slouží na výživu lidského organizmu.</a:t>
            </a:r>
          </a:p>
          <a:p>
            <a:endParaRPr lang="cs-CZ" dirty="0"/>
          </a:p>
          <a:p>
            <a:endParaRPr lang="cs-CZ" dirty="0"/>
          </a:p>
        </p:txBody>
      </p:sp>
      <p:sp>
        <p:nvSpPr>
          <p:cNvPr id="4" name="Zástupný symbol pro obsah 3">
            <a:extLst>
              <a:ext uri="{FF2B5EF4-FFF2-40B4-BE49-F238E27FC236}">
                <a16:creationId xmlns:a16="http://schemas.microsoft.com/office/drawing/2014/main" id="{32AF7DCA-8038-4D64-90FE-E212AF778024}"/>
              </a:ext>
            </a:extLst>
          </p:cNvPr>
          <p:cNvSpPr>
            <a:spLocks noGrp="1"/>
          </p:cNvSpPr>
          <p:nvPr>
            <p:ph sz="half" idx="2"/>
          </p:nvPr>
        </p:nvSpPr>
        <p:spPr>
          <a:xfrm>
            <a:off x="6172199" y="112033"/>
            <a:ext cx="5815693" cy="6745967"/>
          </a:xfrm>
        </p:spPr>
        <p:txBody>
          <a:bodyPr>
            <a:normAutofit fontScale="55000" lnSpcReduction="20000"/>
          </a:bodyPr>
          <a:lstStyle/>
          <a:p>
            <a:r>
              <a:rPr lang="cs-CZ" sz="2900" b="1" dirty="0"/>
              <a:t>Pokrm – </a:t>
            </a:r>
            <a:r>
              <a:rPr lang="cs-CZ" sz="2900" dirty="0"/>
              <a:t>samostatná součást jídla, kdy se určitým způsobem upraví potraviny ke konzumaci.</a:t>
            </a:r>
          </a:p>
          <a:p>
            <a:pPr marL="0" indent="0">
              <a:buNone/>
            </a:pPr>
            <a:endParaRPr lang="cs-CZ" sz="2900" dirty="0"/>
          </a:p>
          <a:p>
            <a:r>
              <a:rPr lang="cs-CZ" sz="2900" b="1" dirty="0"/>
              <a:t>Potrava – </a:t>
            </a:r>
            <a:r>
              <a:rPr lang="cs-CZ" sz="2900" dirty="0"/>
              <a:t>soubor poživatin, které slouží na výživu lidského organizmu.</a:t>
            </a:r>
          </a:p>
          <a:p>
            <a:pPr marL="0" indent="0">
              <a:buNone/>
            </a:pPr>
            <a:endParaRPr lang="cs-CZ" sz="2900" dirty="0"/>
          </a:p>
          <a:p>
            <a:r>
              <a:rPr lang="cs-CZ" sz="2900" b="1" dirty="0"/>
              <a:t>Potraviny – </a:t>
            </a:r>
            <a:r>
              <a:rPr lang="cs-CZ" sz="2900" dirty="0"/>
              <a:t>poživatiny rostlinného nebo živočišného původu, které se po kuchyňském nebo průmyslovém zpracování uplatňují ve výživě člověka. Mají nejen výživovou hodnotu, ale obsahuji i energií k uspokojování energetických potřeb organismu.</a:t>
            </a:r>
          </a:p>
          <a:p>
            <a:pPr marL="0" indent="0">
              <a:buNone/>
            </a:pPr>
            <a:endParaRPr lang="cs-CZ" sz="2900" dirty="0"/>
          </a:p>
          <a:p>
            <a:r>
              <a:rPr lang="cs-CZ" sz="2900" b="1" dirty="0"/>
              <a:t>Potravní doplňky – </a:t>
            </a:r>
            <a:r>
              <a:rPr lang="cs-CZ" sz="2900" dirty="0"/>
              <a:t>výživové faktory s významným biologickým účinkem (minerální látky, vitamíny, aminokyseliny aj.).</a:t>
            </a:r>
          </a:p>
          <a:p>
            <a:pPr marL="0" indent="0">
              <a:buNone/>
            </a:pPr>
            <a:endParaRPr lang="cs-CZ" sz="2900" dirty="0"/>
          </a:p>
          <a:p>
            <a:r>
              <a:rPr lang="cs-CZ" sz="2900" b="1" dirty="0"/>
              <a:t>Poživatiny – </a:t>
            </a:r>
            <a:r>
              <a:rPr lang="cs-CZ" sz="2900" dirty="0"/>
              <a:t>vše co člověk přijímá k naplnění své denní potřeby výživy. Jedná se o jednotlivé složky stravy. </a:t>
            </a:r>
            <a:r>
              <a:rPr lang="cs-CZ" sz="2900" b="1" dirty="0"/>
              <a:t>Dělí se na</a:t>
            </a:r>
            <a:r>
              <a:rPr lang="cs-CZ" sz="2900" dirty="0"/>
              <a:t> potraviny, pochutiny a nápoje.</a:t>
            </a:r>
          </a:p>
          <a:p>
            <a:endParaRPr lang="cs-CZ" sz="2900" dirty="0"/>
          </a:p>
          <a:p>
            <a:r>
              <a:rPr lang="cs-CZ" sz="2900" b="1" dirty="0"/>
              <a:t>Přídatné látky – </a:t>
            </a:r>
            <a:r>
              <a:rPr lang="cs-CZ" sz="2900" dirty="0"/>
              <a:t>látky, které se nepoužívají samostatně jako potravina ani potravní přísada. Většinou se přidávají do potravin při výrobě, balení, skladování, či přepravě (barviva, příchutě).</a:t>
            </a:r>
          </a:p>
          <a:p>
            <a:pPr marL="0" indent="0">
              <a:buNone/>
            </a:pPr>
            <a:endParaRPr lang="cs-CZ" sz="2900" dirty="0"/>
          </a:p>
          <a:p>
            <a:r>
              <a:rPr lang="cs-CZ" sz="2900" b="1" dirty="0"/>
              <a:t>Příkrm – </a:t>
            </a:r>
            <a:r>
              <a:rPr lang="cs-CZ" sz="2900" dirty="0"/>
              <a:t>součást pokrmu (hlavního jídla), aby bylo úplné (brambory, rýže, knedlík). </a:t>
            </a:r>
          </a:p>
          <a:p>
            <a:r>
              <a:rPr lang="cs-CZ" sz="2900" b="1" dirty="0"/>
              <a:t>Příloha – </a:t>
            </a:r>
            <a:r>
              <a:rPr lang="cs-CZ" sz="2900" dirty="0"/>
              <a:t>samostatný doplněk pokrmu, který není nezbytně jeho součástí (ovocný či zeleninový salát, kompot).</a:t>
            </a:r>
          </a:p>
          <a:p>
            <a:r>
              <a:rPr lang="cs-CZ" sz="2900" b="1" dirty="0"/>
              <a:t>Přísada – </a:t>
            </a:r>
            <a:r>
              <a:rPr lang="cs-CZ" sz="2900" dirty="0"/>
              <a:t>poživatiny, které se přidávají do pokrmu k dochucení, zahuštění či jiné úpravy (cukr, sůl, mouka).</a:t>
            </a:r>
          </a:p>
          <a:p>
            <a:endParaRPr lang="cs-CZ" dirty="0"/>
          </a:p>
        </p:txBody>
      </p:sp>
    </p:spTree>
    <p:extLst>
      <p:ext uri="{BB962C8B-B14F-4D97-AF65-F5344CB8AC3E}">
        <p14:creationId xmlns:p14="http://schemas.microsoft.com/office/powerpoint/2010/main" val="28287465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92583A-187A-419D-9923-799D9AAF211E}"/>
              </a:ext>
            </a:extLst>
          </p:cNvPr>
          <p:cNvSpPr>
            <a:spLocks noGrp="1"/>
          </p:cNvSpPr>
          <p:nvPr>
            <p:ph type="title"/>
          </p:nvPr>
        </p:nvSpPr>
        <p:spPr>
          <a:xfrm>
            <a:off x="68826" y="365125"/>
            <a:ext cx="1861574" cy="1325563"/>
          </a:xfrm>
        </p:spPr>
        <p:txBody>
          <a:bodyPr/>
          <a:lstStyle/>
          <a:p>
            <a:r>
              <a:rPr lang="cs-CZ" b="1" dirty="0"/>
              <a:t>Ovoce</a:t>
            </a:r>
            <a:br>
              <a:rPr lang="cs-CZ" dirty="0"/>
            </a:br>
            <a:endParaRPr lang="cs-CZ" dirty="0"/>
          </a:p>
        </p:txBody>
      </p:sp>
      <p:sp>
        <p:nvSpPr>
          <p:cNvPr id="3" name="Zástupný symbol pro obsah 2">
            <a:extLst>
              <a:ext uri="{FF2B5EF4-FFF2-40B4-BE49-F238E27FC236}">
                <a16:creationId xmlns:a16="http://schemas.microsoft.com/office/drawing/2014/main" id="{45082AD0-D5C9-461F-B265-E66664E8CC2A}"/>
              </a:ext>
            </a:extLst>
          </p:cNvPr>
          <p:cNvSpPr>
            <a:spLocks noGrp="1"/>
          </p:cNvSpPr>
          <p:nvPr>
            <p:ph idx="1"/>
          </p:nvPr>
        </p:nvSpPr>
        <p:spPr>
          <a:xfrm>
            <a:off x="203200" y="1146630"/>
            <a:ext cx="11785600" cy="5711370"/>
          </a:xfrm>
        </p:spPr>
        <p:txBody>
          <a:bodyPr>
            <a:normAutofit fontScale="85000" lnSpcReduction="10000"/>
          </a:bodyPr>
          <a:lstStyle/>
          <a:p>
            <a:r>
              <a:rPr lang="cs-CZ" dirty="0"/>
              <a:t>Ovoce jsou jedlé plody a semena stromů, keřů nebo bylin.</a:t>
            </a:r>
          </a:p>
          <a:p>
            <a:r>
              <a:rPr lang="cs-CZ" b="1" dirty="0"/>
              <a:t>jádrové </a:t>
            </a:r>
            <a:r>
              <a:rPr lang="cs-CZ" dirty="0"/>
              <a:t>(např. jablka, hrušky),</a:t>
            </a:r>
            <a:r>
              <a:rPr lang="cs-CZ" b="1" dirty="0"/>
              <a:t> </a:t>
            </a:r>
          </a:p>
          <a:p>
            <a:r>
              <a:rPr lang="cs-CZ" b="1" dirty="0"/>
              <a:t>peckové </a:t>
            </a:r>
            <a:r>
              <a:rPr lang="cs-CZ" dirty="0"/>
              <a:t>(broskve, švestky, meruňky, nektarinky),</a:t>
            </a:r>
            <a:r>
              <a:rPr lang="cs-CZ" b="1" dirty="0"/>
              <a:t> </a:t>
            </a:r>
          </a:p>
          <a:p>
            <a:r>
              <a:rPr lang="cs-CZ" b="1" dirty="0"/>
              <a:t>bobulové </a:t>
            </a:r>
            <a:r>
              <a:rPr lang="cs-CZ" dirty="0"/>
              <a:t>(např. </a:t>
            </a:r>
            <a:r>
              <a:rPr lang="cs-CZ" dirty="0" err="1"/>
              <a:t>angrešť</a:t>
            </a:r>
            <a:r>
              <a:rPr lang="cs-CZ" dirty="0"/>
              <a:t>, lesní plody, rybíz),</a:t>
            </a:r>
          </a:p>
          <a:p>
            <a:r>
              <a:rPr lang="cs-CZ" b="1" dirty="0"/>
              <a:t>skořápkové </a:t>
            </a:r>
            <a:r>
              <a:rPr lang="cs-CZ" dirty="0"/>
              <a:t>(ořechy) a </a:t>
            </a:r>
          </a:p>
          <a:p>
            <a:r>
              <a:rPr lang="cs-CZ" dirty="0"/>
              <a:t>nesourodou skupinu plodů </a:t>
            </a:r>
            <a:r>
              <a:rPr lang="cs-CZ" b="1" dirty="0"/>
              <a:t>tropů a subtropů </a:t>
            </a:r>
            <a:r>
              <a:rPr lang="cs-CZ" dirty="0"/>
              <a:t>(banány, citrusové ovoce, ananas, kiwi apod.).</a:t>
            </a:r>
            <a:r>
              <a:rPr lang="cs-CZ" b="1" dirty="0"/>
              <a:t> </a:t>
            </a:r>
          </a:p>
          <a:p>
            <a:r>
              <a:rPr lang="cs-CZ" dirty="0"/>
              <a:t>Hlavní složkou ovoce je </a:t>
            </a:r>
            <a:r>
              <a:rPr lang="cs-CZ" b="1" dirty="0"/>
              <a:t>voda</a:t>
            </a:r>
            <a:r>
              <a:rPr lang="cs-CZ" dirty="0"/>
              <a:t>, obsah bílkovin a tuků je zanedbatelný. </a:t>
            </a:r>
          </a:p>
          <a:p>
            <a:r>
              <a:rPr lang="cs-CZ" dirty="0"/>
              <a:t>obsahuje 5-15 % cukrů, většinou jednoduchých.</a:t>
            </a:r>
          </a:p>
          <a:p>
            <a:r>
              <a:rPr lang="cs-CZ" dirty="0"/>
              <a:t>Některé druhy ovoce mají vysoký obsah vitaminu C, skupiny B, minerálních látek a vlákniny. </a:t>
            </a:r>
          </a:p>
          <a:p>
            <a:r>
              <a:rPr lang="cs-CZ" dirty="0"/>
              <a:t>Zpracováním se výživová hodnota obvykle snižuje, hlavně ztrátou vitaminu C. </a:t>
            </a:r>
          </a:p>
          <a:p>
            <a:r>
              <a:rPr lang="cs-CZ" dirty="0"/>
              <a:t>Energetická hodnota se značně zvyšuje přídavkem cukru nebo sušením. Společně se zeleninou má ovoce značný význam v prevenci civilizačních onemocnění. </a:t>
            </a:r>
          </a:p>
          <a:p>
            <a:r>
              <a:rPr lang="cs-CZ" dirty="0"/>
              <a:t>skořápkové ovoce obsahuje pouze 4-8 % vody, 15 % bílkovin, 15 % cukrů, má vysoký podíl tuků 60-65 % s vysokým zastoupením nenasycených mastných kyselin a fosfolipidů.</a:t>
            </a:r>
          </a:p>
          <a:p>
            <a:endParaRPr lang="cs-CZ" dirty="0"/>
          </a:p>
          <a:p>
            <a:endParaRPr lang="cs-CZ" dirty="0"/>
          </a:p>
        </p:txBody>
      </p:sp>
      <p:sp>
        <p:nvSpPr>
          <p:cNvPr id="4" name="TextovéPole 3">
            <a:extLst>
              <a:ext uri="{FF2B5EF4-FFF2-40B4-BE49-F238E27FC236}">
                <a16:creationId xmlns:a16="http://schemas.microsoft.com/office/drawing/2014/main" id="{D529C5C4-CC85-07C9-68A0-63D827BA63C8}"/>
              </a:ext>
            </a:extLst>
          </p:cNvPr>
          <p:cNvSpPr txBox="1"/>
          <p:nvPr/>
        </p:nvSpPr>
        <p:spPr>
          <a:xfrm>
            <a:off x="13075517" y="-1728786"/>
            <a:ext cx="2029320" cy="1208454"/>
          </a:xfrm>
          <a:prstGeom prst="rect">
            <a:avLst/>
          </a:prstGeom>
          <a:noFill/>
        </p:spPr>
        <p:txBody>
          <a:bodyPr wrap="square" rtlCol="0">
            <a:spAutoFit/>
          </a:bodyPr>
          <a:lstStyle/>
          <a:p>
            <a:endParaRPr lang="cs-CZ" dirty="0"/>
          </a:p>
        </p:txBody>
      </p:sp>
      <p:pic>
        <p:nvPicPr>
          <p:cNvPr id="8198" name="Picture 6" descr="Angrešt - pěstování angreštu">
            <a:extLst>
              <a:ext uri="{FF2B5EF4-FFF2-40B4-BE49-F238E27FC236}">
                <a16:creationId xmlns:a16="http://schemas.microsoft.com/office/drawing/2014/main" id="{8B600597-D8A4-CD68-5408-983251988B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3587" y="239260"/>
            <a:ext cx="1945213" cy="1451428"/>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a:extLst>
              <a:ext uri="{FF2B5EF4-FFF2-40B4-BE49-F238E27FC236}">
                <a16:creationId xmlns:a16="http://schemas.microsoft.com/office/drawing/2014/main" id="{C00D533F-540C-B2E3-64A8-8BAEE91A2698}"/>
              </a:ext>
            </a:extLst>
          </p:cNvPr>
          <p:cNvSpPr txBox="1"/>
          <p:nvPr/>
        </p:nvSpPr>
        <p:spPr>
          <a:xfrm>
            <a:off x="10667773" y="770618"/>
            <a:ext cx="2162628" cy="1088571"/>
          </a:xfrm>
          <a:prstGeom prst="rect">
            <a:avLst/>
          </a:prstGeom>
          <a:noFill/>
        </p:spPr>
        <p:txBody>
          <a:bodyPr wrap="square" rtlCol="0">
            <a:spAutoFit/>
          </a:bodyPr>
          <a:lstStyle/>
          <a:p>
            <a:endParaRPr lang="cs-CZ" dirty="0"/>
          </a:p>
        </p:txBody>
      </p:sp>
      <p:pic>
        <p:nvPicPr>
          <p:cNvPr id="8202" name="Picture 10" descr="Rybíz JONKHEER - stromkový, červený - Stromkové rybízy | Subtropické  zahradnictví KRUH">
            <a:extLst>
              <a:ext uri="{FF2B5EF4-FFF2-40B4-BE49-F238E27FC236}">
                <a16:creationId xmlns:a16="http://schemas.microsoft.com/office/drawing/2014/main" id="{7549E895-C34E-B328-CB84-3201D35BB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143" y="125820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5099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C3E18C-C14B-2DF2-4029-F20EF2FCEBC1}"/>
              </a:ext>
            </a:extLst>
          </p:cNvPr>
          <p:cNvSpPr>
            <a:spLocks noGrp="1"/>
          </p:cNvSpPr>
          <p:nvPr>
            <p:ph type="title"/>
          </p:nvPr>
        </p:nvSpPr>
        <p:spPr/>
        <p:txBody>
          <a:bodyPr/>
          <a:lstStyle/>
          <a:p>
            <a:r>
              <a:rPr lang="cs-CZ" dirty="0"/>
              <a:t>Fruktóza</a:t>
            </a:r>
          </a:p>
        </p:txBody>
      </p:sp>
      <p:sp>
        <p:nvSpPr>
          <p:cNvPr id="3" name="Zástupný obsah 2">
            <a:extLst>
              <a:ext uri="{FF2B5EF4-FFF2-40B4-BE49-F238E27FC236}">
                <a16:creationId xmlns:a16="http://schemas.microsoft.com/office/drawing/2014/main" id="{37192990-8279-A66D-FE15-3D01BF182E43}"/>
              </a:ext>
            </a:extLst>
          </p:cNvPr>
          <p:cNvSpPr>
            <a:spLocks noGrp="1"/>
          </p:cNvSpPr>
          <p:nvPr>
            <p:ph idx="1"/>
          </p:nvPr>
        </p:nvSpPr>
        <p:spPr>
          <a:xfrm>
            <a:off x="170823" y="1283856"/>
            <a:ext cx="11917344" cy="5574144"/>
          </a:xfrm>
        </p:spPr>
        <p:txBody>
          <a:bodyPr>
            <a:noAutofit/>
          </a:bodyPr>
          <a:lstStyle/>
          <a:p>
            <a:pPr algn="l"/>
            <a:r>
              <a:rPr lang="cs-CZ" sz="2000" b="0" i="0" u="none" strike="noStrike" baseline="0" dirty="0">
                <a:latin typeface="MetaSerifPro-Book"/>
              </a:rPr>
              <a:t>fruktóza neboli cukr ovocný je přirozenou součástí některých potravin, jako volná se nachází v ovoci, medu, ale i v některých druzích kořenové zeleniny. Jako vázaná</a:t>
            </a:r>
          </a:p>
          <a:p>
            <a:pPr algn="l"/>
            <a:r>
              <a:rPr lang="cs-CZ" sz="2000" b="0" i="0" u="none" strike="noStrike" baseline="0" dirty="0">
                <a:latin typeface="MetaSerifPro-Book"/>
              </a:rPr>
              <a:t>s glukózou je součástí sacharózy neboli řepného cukru. Má vyšší sladivost a nižší cenu než řepný cukr, proto je v potravinářství využívána jako sladidlo ve formě glukózo-fruktózového kukuřičného sirupu. </a:t>
            </a:r>
            <a:r>
              <a:rPr lang="cs-CZ" sz="2000" b="0" i="0" u="none" strike="noStrike" baseline="0" dirty="0">
                <a:latin typeface="MetaSerifPro-Medi"/>
              </a:rPr>
              <a:t>Látková přeměna fruktózy probíhá v játrech, </a:t>
            </a:r>
            <a:r>
              <a:rPr lang="pl-PL" sz="2000" b="0" i="0" u="none" strike="noStrike" baseline="0" dirty="0">
                <a:latin typeface="MetaSerifPro-Medi"/>
              </a:rPr>
              <a:t>je na inzulinu nezávislá. </a:t>
            </a:r>
            <a:r>
              <a:rPr lang="pl-PL" sz="2000" b="0" i="0" u="none" strike="noStrike" baseline="0" dirty="0">
                <a:latin typeface="MetaSerifPro-Book"/>
              </a:rPr>
              <a:t>Díky tomu je i odezva v organizmu na zvýšení hladiny </a:t>
            </a:r>
            <a:r>
              <a:rPr lang="cs-CZ" sz="2000" b="0" i="0" u="none" strike="noStrike" baseline="0" dirty="0">
                <a:latin typeface="MetaSerifPro-Book"/>
              </a:rPr>
              <a:t>glukózy v krvi pomalá. Glykemický index (GI) má fruktóza GI 20, zatímco řepný cukr GI 70. </a:t>
            </a:r>
          </a:p>
          <a:p>
            <a:pPr algn="l"/>
            <a:r>
              <a:rPr lang="cs-CZ" sz="2000" b="0" i="0" u="none" strike="noStrike" baseline="0" dirty="0">
                <a:latin typeface="MetaSerifPro-Book"/>
              </a:rPr>
              <a:t>této vlastnosti fruktózy se využívá jako náhrady řepného cukru nebo glukózy v potravinách nebo nápojích např. pro diabetiky. </a:t>
            </a:r>
          </a:p>
          <a:p>
            <a:pPr algn="l"/>
            <a:r>
              <a:rPr lang="cs-CZ" sz="2000" b="0" i="0" u="none" strike="noStrike" baseline="0" dirty="0">
                <a:latin typeface="MetaSerifPro-Book"/>
              </a:rPr>
              <a:t>některé současné studie však zjistily, že vysoký příjem fruktózy má vliv na rozvoj poruch přeměny tuků (</a:t>
            </a:r>
            <a:r>
              <a:rPr lang="cs-CZ" sz="2000" b="0" i="0" u="none" strike="noStrike" baseline="0" dirty="0" err="1">
                <a:latin typeface="MetaSerifPro-Book"/>
              </a:rPr>
              <a:t>dyslipidemie</a:t>
            </a:r>
            <a:r>
              <a:rPr lang="cs-CZ" sz="2000" b="0" i="0" u="none" strike="noStrike" baseline="0" dirty="0">
                <a:latin typeface="MetaSerifPro-Book"/>
              </a:rPr>
              <a:t>), sacharidů (inzulinová rezistence), metabolického syndromu, onemocnění jater (nealkoholická steatóza jater),</a:t>
            </a:r>
          </a:p>
          <a:p>
            <a:pPr algn="l"/>
            <a:r>
              <a:rPr lang="cs-CZ" sz="2000" b="0" i="0" u="none" strike="noStrike" baseline="0" dirty="0">
                <a:latin typeface="MetaSerifPro-Book"/>
              </a:rPr>
              <a:t>vznik hypertenze a zánětlivých reakcí v těle. Vysoké dávky fruktózy (1,5–3 g/kg tělesné hmotnosti/den) mohou zvyšovat hladinu </a:t>
            </a:r>
            <a:r>
              <a:rPr lang="pl-PL" sz="2000" b="0" i="0" u="none" strike="noStrike" baseline="0" dirty="0">
                <a:latin typeface="MetaSerifPro-Book"/>
              </a:rPr>
              <a:t>triacylglycerolů v krvi, a </a:t>
            </a:r>
            <a:r>
              <a:rPr lang="pl-PL" sz="2000" b="0" i="0" u="none" strike="noStrike" baseline="0" dirty="0">
                <a:latin typeface="MetaSerifPro-Medi"/>
              </a:rPr>
              <a:t>fruktóza je tak </a:t>
            </a:r>
            <a:r>
              <a:rPr lang="cs-CZ" sz="2000" b="0" i="0" u="none" strike="noStrike" baseline="0" dirty="0">
                <a:latin typeface="MetaSerifPro-Medi"/>
              </a:rPr>
              <a:t>významným rizikovým faktorem pro rozvoj aterosklerózy</a:t>
            </a:r>
            <a:r>
              <a:rPr lang="cs-CZ" sz="2000" b="0" i="0" u="none" strike="noStrike" baseline="0" dirty="0">
                <a:latin typeface="MetaSerifPro-Book"/>
              </a:rPr>
              <a:t>, při které se tuk hromadí ve stěnách tepen a vyvolává v nich zánět s následným zhoršením přítoku krve k orgánům. Příjem fruktózy do 40–50 g denně tyto účinky zřejmě nemá, někteří spotřebitelé však konzumují takové množství potravin nebo nápojů s přidanými cukry, že jejich příjem fruktózy dosahuje až 150 g denně, a to již k poškození orgánů vede. </a:t>
            </a:r>
            <a:r>
              <a:rPr lang="cs-CZ" sz="2000" b="0" i="0" u="none" strike="noStrike" baseline="0" dirty="0">
                <a:solidFill>
                  <a:srgbClr val="FF0000"/>
                </a:solidFill>
                <a:latin typeface="MetaSerifPro-Book"/>
              </a:rPr>
              <a:t>F</a:t>
            </a:r>
            <a:r>
              <a:rPr lang="cs-CZ" sz="1800" b="0" i="0" u="none" strike="noStrike" baseline="0" dirty="0">
                <a:solidFill>
                  <a:srgbClr val="FF0000"/>
                </a:solidFill>
                <a:latin typeface="MetaPro-CondBlack"/>
              </a:rPr>
              <a:t>lorence 5/24</a:t>
            </a:r>
            <a:endParaRPr lang="cs-CZ" sz="2000" dirty="0">
              <a:solidFill>
                <a:srgbClr val="FF0000"/>
              </a:solidFill>
            </a:endParaRPr>
          </a:p>
        </p:txBody>
      </p:sp>
    </p:spTree>
    <p:extLst>
      <p:ext uri="{BB962C8B-B14F-4D97-AF65-F5344CB8AC3E}">
        <p14:creationId xmlns:p14="http://schemas.microsoft.com/office/powerpoint/2010/main" val="3805323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6902063C-ECD9-2C6D-D0FD-5B8BC1E8E6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60515" y="-73464"/>
            <a:ext cx="4121885" cy="686607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mena makadamského oříšku – Makadamské oříšky – Macadamia integrifolia">
            <a:extLst>
              <a:ext uri="{FF2B5EF4-FFF2-40B4-BE49-F238E27FC236}">
                <a16:creationId xmlns:a16="http://schemas.microsoft.com/office/drawing/2014/main" id="{E5B4C0AD-0B99-91EA-F3BA-C4CE6CBC67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6040" y="-73464"/>
            <a:ext cx="4724475" cy="47244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Makadamové ořechy - Macadamia | Salvia Paradise">
            <a:extLst>
              <a:ext uri="{FF2B5EF4-FFF2-40B4-BE49-F238E27FC236}">
                <a16:creationId xmlns:a16="http://schemas.microsoft.com/office/drawing/2014/main" id="{0391AA99-8DBC-689B-D472-BEC809DB85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1227" y="-73464"/>
            <a:ext cx="2819288" cy="18795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6" name="Picture 8" descr="The Pili Nut of Bicol, Philippines: “In a nutshell, it's perfect!” | TRADE  WINDS BICOL">
            <a:extLst>
              <a:ext uri="{FF2B5EF4-FFF2-40B4-BE49-F238E27FC236}">
                <a16:creationId xmlns:a16="http://schemas.microsoft.com/office/drawing/2014/main" id="{33DE0247-9A5A-63B2-D52A-F6ED48CD2A5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83765"/>
            <a:ext cx="3776962" cy="28327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Nadpis 1">
            <a:extLst>
              <a:ext uri="{FF2B5EF4-FFF2-40B4-BE49-F238E27FC236}">
                <a16:creationId xmlns:a16="http://schemas.microsoft.com/office/drawing/2014/main" id="{C8624BF3-C623-AAC7-1B6E-3207877D982C}"/>
              </a:ext>
            </a:extLst>
          </p:cNvPr>
          <p:cNvSpPr>
            <a:spLocks noGrp="1"/>
          </p:cNvSpPr>
          <p:nvPr>
            <p:ph type="title"/>
          </p:nvPr>
        </p:nvSpPr>
        <p:spPr>
          <a:xfrm>
            <a:off x="0" y="342369"/>
            <a:ext cx="2819288" cy="1325563"/>
          </a:xfrm>
        </p:spPr>
        <p:txBody>
          <a:bodyPr/>
          <a:lstStyle/>
          <a:p>
            <a:r>
              <a:rPr lang="cs-CZ" dirty="0"/>
              <a:t>Skořápkové ovoce</a:t>
            </a:r>
          </a:p>
        </p:txBody>
      </p:sp>
      <p:pic>
        <p:nvPicPr>
          <p:cNvPr id="7178" name="Picture 10" descr="Pistácie - exotický poklad z vaší zahrady. Zjistěte, jak pěstovat  pistáciové oříšky a co je důležité pro jejich úspěšnou sklizeň. -  ČESKÉSTAVBY.cz">
            <a:extLst>
              <a:ext uri="{FF2B5EF4-FFF2-40B4-BE49-F238E27FC236}">
                <a16:creationId xmlns:a16="http://schemas.microsoft.com/office/drawing/2014/main" id="{5B52DFB0-5BFC-DA8E-6914-53496D5EEB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5244" y="4250390"/>
            <a:ext cx="3895271" cy="2596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80" name="Picture 12" descr="The Process of Harvesting Cashews - Beyond">
            <a:extLst>
              <a:ext uri="{FF2B5EF4-FFF2-40B4-BE49-F238E27FC236}">
                <a16:creationId xmlns:a16="http://schemas.microsoft.com/office/drawing/2014/main" id="{F503495C-8B39-7273-D487-2E1CBC86BC7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122" y="4866717"/>
            <a:ext cx="2894104" cy="19258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82" name="Picture 14" descr="Botanická ilustrace">
            <a:extLst>
              <a:ext uri="{FF2B5EF4-FFF2-40B4-BE49-F238E27FC236}">
                <a16:creationId xmlns:a16="http://schemas.microsoft.com/office/drawing/2014/main" id="{82648CCE-A84F-3C4A-59C8-16194FC27F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436" y="4908471"/>
            <a:ext cx="1332895" cy="18455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ACC06587-30E7-99EA-1EEB-6F215E8BFD3F}"/>
              </a:ext>
            </a:extLst>
          </p:cNvPr>
          <p:cNvSpPr txBox="1"/>
          <p:nvPr/>
        </p:nvSpPr>
        <p:spPr>
          <a:xfrm>
            <a:off x="5374221" y="3511464"/>
            <a:ext cx="2086294" cy="523220"/>
          </a:xfrm>
          <a:prstGeom prst="rect">
            <a:avLst/>
          </a:prstGeom>
          <a:noFill/>
        </p:spPr>
        <p:txBody>
          <a:bodyPr wrap="square" rtlCol="0">
            <a:spAutoFit/>
          </a:bodyPr>
          <a:lstStyle/>
          <a:p>
            <a:r>
              <a:rPr lang="cs-CZ" sz="2800" dirty="0" err="1">
                <a:solidFill>
                  <a:schemeClr val="bg1"/>
                </a:solidFill>
              </a:rPr>
              <a:t>macadamia</a:t>
            </a:r>
            <a:endParaRPr lang="cs-CZ" sz="2800" dirty="0">
              <a:solidFill>
                <a:schemeClr val="bg1"/>
              </a:solidFill>
            </a:endParaRPr>
          </a:p>
        </p:txBody>
      </p:sp>
      <p:sp>
        <p:nvSpPr>
          <p:cNvPr id="5" name="TextovéPole 4">
            <a:extLst>
              <a:ext uri="{FF2B5EF4-FFF2-40B4-BE49-F238E27FC236}">
                <a16:creationId xmlns:a16="http://schemas.microsoft.com/office/drawing/2014/main" id="{23A1E0C7-E28A-AA1F-322E-EF27AD3FAE56}"/>
              </a:ext>
            </a:extLst>
          </p:cNvPr>
          <p:cNvSpPr txBox="1"/>
          <p:nvPr/>
        </p:nvSpPr>
        <p:spPr>
          <a:xfrm>
            <a:off x="5923153" y="6158743"/>
            <a:ext cx="1293317" cy="523220"/>
          </a:xfrm>
          <a:prstGeom prst="rect">
            <a:avLst/>
          </a:prstGeom>
          <a:noFill/>
        </p:spPr>
        <p:txBody>
          <a:bodyPr wrap="square" rtlCol="0">
            <a:spAutoFit/>
          </a:bodyPr>
          <a:lstStyle/>
          <a:p>
            <a:r>
              <a:rPr lang="cs-CZ" sz="2800" dirty="0">
                <a:solidFill>
                  <a:schemeClr val="bg1"/>
                </a:solidFill>
              </a:rPr>
              <a:t>pistácie</a:t>
            </a:r>
          </a:p>
        </p:txBody>
      </p:sp>
      <p:sp>
        <p:nvSpPr>
          <p:cNvPr id="6" name="TextovéPole 5">
            <a:extLst>
              <a:ext uri="{FF2B5EF4-FFF2-40B4-BE49-F238E27FC236}">
                <a16:creationId xmlns:a16="http://schemas.microsoft.com/office/drawing/2014/main" id="{4C959E02-E6E6-5963-C491-85E327D01A6B}"/>
              </a:ext>
            </a:extLst>
          </p:cNvPr>
          <p:cNvSpPr txBox="1"/>
          <p:nvPr/>
        </p:nvSpPr>
        <p:spPr>
          <a:xfrm>
            <a:off x="1393181" y="6250095"/>
            <a:ext cx="2072200" cy="523220"/>
          </a:xfrm>
          <a:prstGeom prst="rect">
            <a:avLst/>
          </a:prstGeom>
          <a:noFill/>
        </p:spPr>
        <p:txBody>
          <a:bodyPr wrap="square" rtlCol="0">
            <a:spAutoFit/>
          </a:bodyPr>
          <a:lstStyle/>
          <a:p>
            <a:r>
              <a:rPr lang="cs-CZ" sz="2800" dirty="0">
                <a:solidFill>
                  <a:schemeClr val="bg1"/>
                </a:solidFill>
              </a:rPr>
              <a:t>Kešu jablko  </a:t>
            </a:r>
          </a:p>
        </p:txBody>
      </p:sp>
    </p:spTree>
    <p:extLst>
      <p:ext uri="{BB962C8B-B14F-4D97-AF65-F5344CB8AC3E}">
        <p14:creationId xmlns:p14="http://schemas.microsoft.com/office/powerpoint/2010/main" val="1281847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68DDB3C-D546-4CB8-8694-36AD48108997}"/>
              </a:ext>
            </a:extLst>
          </p:cNvPr>
          <p:cNvSpPr>
            <a:spLocks noGrp="1"/>
          </p:cNvSpPr>
          <p:nvPr>
            <p:ph type="title"/>
          </p:nvPr>
        </p:nvSpPr>
        <p:spPr>
          <a:xfrm>
            <a:off x="838200" y="365125"/>
            <a:ext cx="2325914" cy="1325563"/>
          </a:xfrm>
        </p:spPr>
        <p:txBody>
          <a:bodyPr/>
          <a:lstStyle/>
          <a:p>
            <a:r>
              <a:rPr lang="cs-CZ" b="1" dirty="0"/>
              <a:t>Zelenina</a:t>
            </a:r>
            <a:br>
              <a:rPr lang="cs-CZ" dirty="0"/>
            </a:br>
            <a:endParaRPr lang="cs-CZ" dirty="0"/>
          </a:p>
        </p:txBody>
      </p:sp>
      <p:sp>
        <p:nvSpPr>
          <p:cNvPr id="3" name="Zástupný symbol pro obsah 2">
            <a:extLst>
              <a:ext uri="{FF2B5EF4-FFF2-40B4-BE49-F238E27FC236}">
                <a16:creationId xmlns:a16="http://schemas.microsoft.com/office/drawing/2014/main" id="{14BDA8B8-15F2-45A6-916B-1057F20DA534}"/>
              </a:ext>
            </a:extLst>
          </p:cNvPr>
          <p:cNvSpPr>
            <a:spLocks noGrp="1"/>
          </p:cNvSpPr>
          <p:nvPr>
            <p:ph idx="1"/>
          </p:nvPr>
        </p:nvSpPr>
        <p:spPr>
          <a:xfrm>
            <a:off x="0" y="1325880"/>
            <a:ext cx="12192000" cy="5532119"/>
          </a:xfrm>
        </p:spPr>
        <p:txBody>
          <a:bodyPr>
            <a:normAutofit fontScale="85000" lnSpcReduction="20000"/>
          </a:bodyPr>
          <a:lstStyle/>
          <a:p>
            <a:r>
              <a:rPr lang="cs-CZ" dirty="0"/>
              <a:t>Zelenina jsou jedlé části, zejména kořeny, bulvy, listy, nať, květenství a plody jednoletých nebo víceletých rostlin. </a:t>
            </a:r>
          </a:p>
          <a:p>
            <a:r>
              <a:rPr lang="cs-CZ" dirty="0"/>
              <a:t>Rozeznáváme zeleninu </a:t>
            </a:r>
            <a:r>
              <a:rPr lang="cs-CZ" b="1" dirty="0"/>
              <a:t>košťálovou</a:t>
            </a:r>
            <a:r>
              <a:rPr lang="cs-CZ" dirty="0"/>
              <a:t> </a:t>
            </a:r>
          </a:p>
          <a:p>
            <a:pPr marL="0" indent="0">
              <a:buNone/>
            </a:pPr>
            <a:r>
              <a:rPr lang="cs-CZ" dirty="0"/>
              <a:t>(různé druhy zelí, kapusta, květák, brokolice apod.), </a:t>
            </a:r>
          </a:p>
          <a:p>
            <a:r>
              <a:rPr lang="cs-CZ" b="1" dirty="0"/>
              <a:t>kořenovou</a:t>
            </a:r>
            <a:r>
              <a:rPr lang="cs-CZ" dirty="0"/>
              <a:t> (mrkev, celer, petržel)</a:t>
            </a:r>
          </a:p>
          <a:p>
            <a:r>
              <a:rPr lang="cs-CZ" b="1" dirty="0"/>
              <a:t>listovou </a:t>
            </a:r>
            <a:r>
              <a:rPr lang="cs-CZ" dirty="0"/>
              <a:t>(špenát, různé druhy salátů), </a:t>
            </a:r>
          </a:p>
          <a:p>
            <a:r>
              <a:rPr lang="cs-CZ" b="1" dirty="0"/>
              <a:t>luskovou</a:t>
            </a:r>
            <a:r>
              <a:rPr lang="cs-CZ" dirty="0"/>
              <a:t> (hrášek, zelené fazolky), </a:t>
            </a:r>
          </a:p>
          <a:p>
            <a:r>
              <a:rPr lang="cs-CZ" b="1" dirty="0"/>
              <a:t>plodovou</a:t>
            </a:r>
            <a:r>
              <a:rPr lang="cs-CZ" dirty="0"/>
              <a:t> (rajčata, paprika, okurky), </a:t>
            </a:r>
          </a:p>
          <a:p>
            <a:r>
              <a:rPr lang="cs-CZ" b="1" dirty="0"/>
              <a:t>cibulovou</a:t>
            </a:r>
            <a:r>
              <a:rPr lang="cs-CZ" dirty="0"/>
              <a:t> (cibule, česnek </a:t>
            </a:r>
          </a:p>
          <a:p>
            <a:r>
              <a:rPr lang="cs-CZ" b="1" dirty="0"/>
              <a:t>natě</a:t>
            </a:r>
            <a:r>
              <a:rPr lang="cs-CZ" dirty="0"/>
              <a:t> (kopr, petržel), </a:t>
            </a:r>
            <a:r>
              <a:rPr lang="cs-CZ" b="1" dirty="0"/>
              <a:t>klasy</a:t>
            </a:r>
            <a:r>
              <a:rPr lang="cs-CZ" dirty="0"/>
              <a:t> (kukuřice), a </a:t>
            </a:r>
            <a:r>
              <a:rPr lang="cs-CZ" b="1" dirty="0"/>
              <a:t>dužnaté výhonky</a:t>
            </a:r>
            <a:r>
              <a:rPr lang="cs-CZ" dirty="0"/>
              <a:t> (chřest, ), bambus).</a:t>
            </a:r>
          </a:p>
          <a:p>
            <a:r>
              <a:rPr lang="cs-CZ" dirty="0"/>
              <a:t>Zelenina je charakterizována vysokým obsahem vody (80-95 %), nízkým obsahem tuku, malým množstvím bílkovin. </a:t>
            </a:r>
          </a:p>
          <a:p>
            <a:r>
              <a:rPr lang="cs-CZ" dirty="0"/>
              <a:t>Obsah tuků a většinou i obsah cukrů je z výživového hlediska zanedbatelný. Řada druhů zeleniny má vysoký obsah vitaminů, zejména C, některé i z vitaminů skupiny B. Některé druhy zeleniny mají i vysoký obsah vlákniny. Velký objem zeleniny a její nízký obsah energie pomáhá snižovat riziko obezity.</a:t>
            </a:r>
          </a:p>
          <a:p>
            <a:endParaRPr lang="cs-CZ" dirty="0"/>
          </a:p>
        </p:txBody>
      </p:sp>
      <p:pic>
        <p:nvPicPr>
          <p:cNvPr id="1032" name="Picture 8">
            <a:extLst>
              <a:ext uri="{FF2B5EF4-FFF2-40B4-BE49-F238E27FC236}">
                <a16:creationId xmlns:a16="http://schemas.microsoft.com/office/drawing/2014/main" id="{325F4B08-66E2-137B-1CE1-0141F8FA4A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7371" y="1690688"/>
            <a:ext cx="3643086" cy="2973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761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A0BD8-1283-4E65-B932-77B59D05CA72}"/>
              </a:ext>
            </a:extLst>
          </p:cNvPr>
          <p:cNvSpPr>
            <a:spLocks noGrp="1"/>
          </p:cNvSpPr>
          <p:nvPr>
            <p:ph type="title"/>
          </p:nvPr>
        </p:nvSpPr>
        <p:spPr/>
        <p:txBody>
          <a:bodyPr/>
          <a:lstStyle/>
          <a:p>
            <a:r>
              <a:rPr lang="cs-CZ" b="1" dirty="0"/>
              <a:t>Houby</a:t>
            </a:r>
            <a:br>
              <a:rPr lang="cs-CZ" dirty="0"/>
            </a:br>
            <a:endParaRPr lang="cs-CZ" dirty="0"/>
          </a:p>
        </p:txBody>
      </p:sp>
      <p:sp>
        <p:nvSpPr>
          <p:cNvPr id="3" name="Zástupný symbol pro obsah 2">
            <a:extLst>
              <a:ext uri="{FF2B5EF4-FFF2-40B4-BE49-F238E27FC236}">
                <a16:creationId xmlns:a16="http://schemas.microsoft.com/office/drawing/2014/main" id="{30BA003C-0CE9-4327-AB76-0B6C75CF6D14}"/>
              </a:ext>
            </a:extLst>
          </p:cNvPr>
          <p:cNvSpPr>
            <a:spLocks noGrp="1"/>
          </p:cNvSpPr>
          <p:nvPr>
            <p:ph idx="1"/>
          </p:nvPr>
        </p:nvSpPr>
        <p:spPr>
          <a:xfrm>
            <a:off x="0" y="1219200"/>
            <a:ext cx="12192000" cy="5638800"/>
          </a:xfrm>
        </p:spPr>
        <p:txBody>
          <a:bodyPr>
            <a:normAutofit fontScale="92500" lnSpcReduction="20000"/>
          </a:bodyPr>
          <a:lstStyle/>
          <a:p>
            <a:r>
              <a:rPr lang="cs-CZ" dirty="0"/>
              <a:t>V souvislosti s potravou jsou míněny </a:t>
            </a:r>
            <a:r>
              <a:rPr lang="cs-CZ" b="1" dirty="0"/>
              <a:t>jedlé plodnice vyšších hub</a:t>
            </a:r>
            <a:r>
              <a:rPr lang="cs-CZ" dirty="0"/>
              <a:t>. Obsahují přibližně 3 % bílkovin, vitaminy skupiny B a minerální látky.</a:t>
            </a:r>
          </a:p>
          <a:p>
            <a:r>
              <a:rPr lang="cs-CZ" dirty="0"/>
              <a:t> Obsah tuků a cukrů je zanedbatelný. </a:t>
            </a:r>
          </a:p>
          <a:p>
            <a:r>
              <a:rPr lang="cs-CZ" dirty="0"/>
              <a:t>Houby mají schopnost kumulovat minerální látky, včetně toxických a radioaktivních. </a:t>
            </a:r>
          </a:p>
          <a:p>
            <a:r>
              <a:rPr lang="cs-CZ" dirty="0"/>
              <a:t>K nižším houbám patří i </a:t>
            </a:r>
            <a:r>
              <a:rPr lang="cs-CZ" b="1" dirty="0"/>
              <a:t>kvasnice</a:t>
            </a:r>
            <a:r>
              <a:rPr lang="cs-CZ" dirty="0"/>
              <a:t>, které jsou dobrým zdrojem bílkovin, vitaminů i minerálních látek. </a:t>
            </a:r>
          </a:p>
          <a:p>
            <a:r>
              <a:rPr lang="cs-CZ" dirty="0"/>
              <a:t>Vitamín D</a:t>
            </a:r>
          </a:p>
          <a:p>
            <a:pPr marL="0" indent="0">
              <a:buNone/>
            </a:pPr>
            <a:endParaRPr lang="cs-CZ" dirty="0"/>
          </a:p>
          <a:p>
            <a:pPr marL="0" indent="0">
              <a:buNone/>
            </a:pPr>
            <a:endParaRPr lang="cs-CZ" dirty="0"/>
          </a:p>
          <a:p>
            <a:pPr marL="0" indent="0">
              <a:buNone/>
            </a:pPr>
            <a:endParaRPr lang="cs-CZ" dirty="0"/>
          </a:p>
          <a:p>
            <a:r>
              <a:rPr lang="cs-CZ" b="0" i="0" dirty="0">
                <a:solidFill>
                  <a:srgbClr val="1F1F1F"/>
                </a:solidFill>
                <a:effectLst/>
                <a:latin typeface="Google Sans"/>
              </a:rPr>
              <a:t>Houbám je nasimulován sluneční svit pomocí speciální lampy, která je na několik sekund osvítí, čímž se v něm zvýší obsah vitamínu D. Tři až čtyři středně velké žampiony pak nahradí denní doporučenou dávku potřebného vitamínu D. Zatímco </a:t>
            </a:r>
            <a:r>
              <a:rPr lang="cs-CZ" b="0" i="0" dirty="0">
                <a:solidFill>
                  <a:srgbClr val="040C28"/>
                </a:solidFill>
                <a:effectLst/>
                <a:latin typeface="Google Sans"/>
              </a:rPr>
              <a:t>před osvitem má 100g hub 3 mikrogramy vitaminu, po něm je to 5–20 mikrogramů</a:t>
            </a:r>
            <a:r>
              <a:rPr lang="cs-CZ" b="0" i="0" dirty="0">
                <a:solidFill>
                  <a:srgbClr val="1F1F1F"/>
                </a:solidFill>
                <a:effectLst/>
                <a:latin typeface="Google Sans"/>
              </a:rPr>
              <a:t>. </a:t>
            </a:r>
            <a:r>
              <a:rPr lang="cs-CZ" sz="1700" b="0" i="0" dirty="0">
                <a:solidFill>
                  <a:srgbClr val="1F1F1F"/>
                </a:solidFill>
                <a:effectLst/>
                <a:latin typeface="Google Sans"/>
                <a:hlinkClick r:id="rId2"/>
              </a:rPr>
              <a:t>https://www.google.com/search?q=%C5%BEampiony+a+vitam%C3%ADn+D&amp;rlz=1C1GCEA_enCZ1128CZ1128&amp;oq=%C5%BEampiony+a+vitam%C3%ADn+D&amp;gs_lcrp=EgZjaHJvbWUyBggAEEUYOTIHCAEQIRigATIHCAIQIRigAdIBCTc0MjBqMGoxNagCCLACAQ&amp;sourceid=chrome&amp;ie=UTF-8</a:t>
            </a:r>
            <a:endParaRPr lang="cs-CZ" sz="1700" b="0" i="0" dirty="0">
              <a:solidFill>
                <a:srgbClr val="1F1F1F"/>
              </a:solidFill>
              <a:effectLst/>
              <a:latin typeface="Google Sans"/>
            </a:endParaRPr>
          </a:p>
          <a:p>
            <a:endParaRPr lang="cs-CZ" sz="1700" dirty="0"/>
          </a:p>
          <a:p>
            <a:pPr marL="0" indent="0">
              <a:buNone/>
            </a:pPr>
            <a:endParaRPr lang="cs-CZ" dirty="0"/>
          </a:p>
          <a:p>
            <a:pPr marL="0" indent="0">
              <a:buNone/>
            </a:pPr>
            <a:endParaRPr lang="cs-CZ" dirty="0"/>
          </a:p>
        </p:txBody>
      </p:sp>
      <p:sp>
        <p:nvSpPr>
          <p:cNvPr id="4" name="TextovéPole 3">
            <a:extLst>
              <a:ext uri="{FF2B5EF4-FFF2-40B4-BE49-F238E27FC236}">
                <a16:creationId xmlns:a16="http://schemas.microsoft.com/office/drawing/2014/main" id="{358C5002-F569-2A13-94F0-4751A911FCBB}"/>
              </a:ext>
            </a:extLst>
          </p:cNvPr>
          <p:cNvSpPr txBox="1"/>
          <p:nvPr/>
        </p:nvSpPr>
        <p:spPr>
          <a:xfrm>
            <a:off x="10776585" y="3718560"/>
            <a:ext cx="3398520" cy="929640"/>
          </a:xfrm>
          <a:prstGeom prst="rect">
            <a:avLst/>
          </a:prstGeom>
          <a:noFill/>
        </p:spPr>
        <p:txBody>
          <a:bodyPr wrap="square" rtlCol="0">
            <a:spAutoFit/>
          </a:bodyPr>
          <a:lstStyle/>
          <a:p>
            <a:endParaRPr lang="cs-CZ" dirty="0"/>
          </a:p>
        </p:txBody>
      </p:sp>
      <p:pic>
        <p:nvPicPr>
          <p:cNvPr id="1026" name="Picture 2" descr="Unikát z rukou pěstitelů. Žampiony z Kaznějova mají desetkrát víc vitaminu D  - Deník.cz">
            <a:extLst>
              <a:ext uri="{FF2B5EF4-FFF2-40B4-BE49-F238E27FC236}">
                <a16:creationId xmlns:a16="http://schemas.microsoft.com/office/drawing/2014/main" id="{49B795D2-029A-3ACA-4EB8-55623F21A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9040" y="3032760"/>
            <a:ext cx="3963353" cy="1877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218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2A3569-1674-4CD5-BC84-0AFF85A15E22}"/>
              </a:ext>
            </a:extLst>
          </p:cNvPr>
          <p:cNvSpPr>
            <a:spLocks noGrp="1"/>
          </p:cNvSpPr>
          <p:nvPr>
            <p:ph type="title"/>
          </p:nvPr>
        </p:nvSpPr>
        <p:spPr/>
        <p:txBody>
          <a:bodyPr/>
          <a:lstStyle/>
          <a:p>
            <a:r>
              <a:rPr lang="cs-CZ" b="1" dirty="0"/>
              <a:t>Sůl, koření a další ochucovadla</a:t>
            </a:r>
            <a:br>
              <a:rPr lang="cs-CZ" dirty="0"/>
            </a:br>
            <a:endParaRPr lang="cs-CZ" dirty="0"/>
          </a:p>
        </p:txBody>
      </p:sp>
      <p:sp>
        <p:nvSpPr>
          <p:cNvPr id="3" name="Zástupný symbol pro obsah 2">
            <a:extLst>
              <a:ext uri="{FF2B5EF4-FFF2-40B4-BE49-F238E27FC236}">
                <a16:creationId xmlns:a16="http://schemas.microsoft.com/office/drawing/2014/main" id="{8F3FEC1A-2D4D-4DA5-B037-B7365248971A}"/>
              </a:ext>
            </a:extLst>
          </p:cNvPr>
          <p:cNvSpPr>
            <a:spLocks noGrp="1"/>
          </p:cNvSpPr>
          <p:nvPr>
            <p:ph idx="1"/>
          </p:nvPr>
        </p:nvSpPr>
        <p:spPr>
          <a:xfrm>
            <a:off x="174171" y="1088572"/>
            <a:ext cx="12017829" cy="5769428"/>
          </a:xfrm>
        </p:spPr>
        <p:txBody>
          <a:bodyPr>
            <a:normAutofit fontScale="92500" lnSpcReduction="10000"/>
          </a:bodyPr>
          <a:lstStyle/>
          <a:p>
            <a:r>
              <a:rPr lang="cs-CZ" b="1" dirty="0"/>
              <a:t>Sůl</a:t>
            </a:r>
            <a:r>
              <a:rPr lang="cs-CZ" dirty="0"/>
              <a:t> - podle výživových doporučení pro obyvatelstvo ČR je potřebné snížit příjem soli na 5 g/den, což je při běžném stravování obtížné. </a:t>
            </a:r>
          </a:p>
          <a:p>
            <a:r>
              <a:rPr lang="cs-CZ" dirty="0"/>
              <a:t>Asi 80 % celkového denního příjmu soli se dostává do potravy z průmyslově vyráběných potravin a jen 20 % z individuálně přidané soli při vaření a dosolování pokrmů. Přirozené zdroje sodíku v potravě dodávají jen asi 3,5 % celkového příjmu. </a:t>
            </a:r>
          </a:p>
          <a:p>
            <a:r>
              <a:rPr lang="cs-CZ" dirty="0"/>
              <a:t>Hlavní zdroje soli jsou uzeniny, sýry, výrobky rychlého občerstvení, slané pochutiny, konzervované potraviny a polévky v sáčku. </a:t>
            </a:r>
          </a:p>
          <a:p>
            <a:r>
              <a:rPr lang="cs-CZ" b="1" dirty="0"/>
              <a:t>Kořením</a:t>
            </a:r>
            <a:r>
              <a:rPr lang="cs-CZ" dirty="0"/>
              <a:t> rozumíme části rostlin, jako jsou </a:t>
            </a:r>
            <a:r>
              <a:rPr lang="cs-CZ" b="1" dirty="0"/>
              <a:t>natě</a:t>
            </a:r>
            <a:r>
              <a:rPr lang="cs-CZ" dirty="0"/>
              <a:t> (petrželová), </a:t>
            </a:r>
            <a:r>
              <a:rPr lang="cs-CZ" b="1" dirty="0"/>
              <a:t>listy</a:t>
            </a:r>
            <a:r>
              <a:rPr lang="cs-CZ" dirty="0"/>
              <a:t> (bobkový list, majoránka), </a:t>
            </a:r>
            <a:r>
              <a:rPr lang="cs-CZ" b="1" dirty="0"/>
              <a:t>oddenky</a:t>
            </a:r>
            <a:r>
              <a:rPr lang="cs-CZ" dirty="0"/>
              <a:t> (zázvor), </a:t>
            </a:r>
            <a:r>
              <a:rPr lang="cs-CZ" b="1" dirty="0"/>
              <a:t>květy</a:t>
            </a:r>
            <a:r>
              <a:rPr lang="cs-CZ" dirty="0"/>
              <a:t> (hřebíček, šafrán), </a:t>
            </a:r>
            <a:r>
              <a:rPr lang="cs-CZ" b="1" dirty="0"/>
              <a:t>plody</a:t>
            </a:r>
            <a:r>
              <a:rPr lang="cs-CZ" dirty="0"/>
              <a:t>, </a:t>
            </a:r>
            <a:r>
              <a:rPr lang="cs-CZ" b="1" dirty="0"/>
              <a:t>semena</a:t>
            </a:r>
            <a:r>
              <a:rPr lang="cs-CZ" dirty="0"/>
              <a:t> nebo </a:t>
            </a:r>
            <a:r>
              <a:rPr lang="cs-CZ" b="1" dirty="0"/>
              <a:t>jejich části</a:t>
            </a:r>
            <a:r>
              <a:rPr lang="cs-CZ" dirty="0"/>
              <a:t> (pepř, kmín, nové koření, mletá paprika), </a:t>
            </a:r>
            <a:r>
              <a:rPr lang="cs-CZ" b="1" dirty="0"/>
              <a:t>kůra</a:t>
            </a:r>
            <a:r>
              <a:rPr lang="cs-CZ" dirty="0"/>
              <a:t> (vanilka), používané k ovlivňování chuti a vůně potravin. Jeho význam spočívá v povzbuzování chuti k jídlu a k podporování vylučování trávicích šťáv. Koření se obvykle používá v malém množství, a proto nám nedodává ani energii ani živiny v nutričně významném množství. </a:t>
            </a:r>
          </a:p>
          <a:p>
            <a:r>
              <a:rPr lang="cs-CZ" b="1" dirty="0"/>
              <a:t>Ochucovadla </a:t>
            </a:r>
            <a:r>
              <a:rPr lang="cs-CZ" dirty="0"/>
              <a:t>-</a:t>
            </a:r>
            <a:r>
              <a:rPr lang="cs-CZ" b="1" dirty="0"/>
              <a:t> </a:t>
            </a:r>
            <a:r>
              <a:rPr lang="cs-CZ" dirty="0"/>
              <a:t>k ochucování pokrmů slouží i široký sortiment dalších produktů jako je například ocet, hořčice, kečup, zálivky, sójová omáčka, z nichž některé mohou přispívat k nadměrnému příjmu energie a soli. </a:t>
            </a:r>
          </a:p>
          <a:p>
            <a:endParaRPr lang="cs-CZ" dirty="0"/>
          </a:p>
          <a:p>
            <a:endParaRPr lang="cs-CZ" dirty="0"/>
          </a:p>
        </p:txBody>
      </p:sp>
    </p:spTree>
    <p:extLst>
      <p:ext uri="{BB962C8B-B14F-4D97-AF65-F5344CB8AC3E}">
        <p14:creationId xmlns:p14="http://schemas.microsoft.com/office/powerpoint/2010/main" val="7112068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FA43A7-C8CD-4CCD-9530-AEFF6BC084D8}"/>
              </a:ext>
            </a:extLst>
          </p:cNvPr>
          <p:cNvSpPr>
            <a:spLocks noGrp="1"/>
          </p:cNvSpPr>
          <p:nvPr>
            <p:ph type="title"/>
          </p:nvPr>
        </p:nvSpPr>
        <p:spPr/>
        <p:txBody>
          <a:bodyPr/>
          <a:lstStyle/>
          <a:p>
            <a:r>
              <a:rPr lang="cs-CZ" b="1" dirty="0"/>
              <a:t>Cukr, včelí med a náhradní sladidla</a:t>
            </a:r>
            <a:br>
              <a:rPr lang="cs-CZ" dirty="0"/>
            </a:br>
            <a:endParaRPr lang="cs-CZ" dirty="0"/>
          </a:p>
        </p:txBody>
      </p:sp>
      <p:sp>
        <p:nvSpPr>
          <p:cNvPr id="3" name="Zástupný symbol pro obsah 2">
            <a:extLst>
              <a:ext uri="{FF2B5EF4-FFF2-40B4-BE49-F238E27FC236}">
                <a16:creationId xmlns:a16="http://schemas.microsoft.com/office/drawing/2014/main" id="{524A78E7-F294-4092-B44C-EF577BFB46B8}"/>
              </a:ext>
            </a:extLst>
          </p:cNvPr>
          <p:cNvSpPr>
            <a:spLocks noGrp="1"/>
          </p:cNvSpPr>
          <p:nvPr>
            <p:ph idx="1"/>
          </p:nvPr>
        </p:nvSpPr>
        <p:spPr>
          <a:xfrm>
            <a:off x="145143" y="1074058"/>
            <a:ext cx="12046857" cy="5783942"/>
          </a:xfrm>
        </p:spPr>
        <p:txBody>
          <a:bodyPr>
            <a:normAutofit fontScale="92500" lnSpcReduction="20000"/>
          </a:bodyPr>
          <a:lstStyle/>
          <a:p>
            <a:r>
              <a:rPr lang="cs-CZ" b="1" dirty="0"/>
              <a:t>Cukr </a:t>
            </a:r>
            <a:r>
              <a:rPr lang="cs-CZ" dirty="0"/>
              <a:t>– zákon o potravinách označuje za cukr pouze </a:t>
            </a:r>
            <a:r>
              <a:rPr lang="cs-CZ" b="1" dirty="0"/>
              <a:t>sacharózu</a:t>
            </a:r>
            <a:r>
              <a:rPr lang="cs-CZ" dirty="0"/>
              <a:t> (cukr řepný, třtinový, javorový). </a:t>
            </a:r>
          </a:p>
          <a:p>
            <a:r>
              <a:rPr lang="cs-CZ" dirty="0"/>
              <a:t>Běžný </a:t>
            </a:r>
            <a:r>
              <a:rPr lang="cs-CZ" b="1" dirty="0"/>
              <a:t>bílý cukr</a:t>
            </a:r>
            <a:r>
              <a:rPr lang="cs-CZ" dirty="0"/>
              <a:t> je téměř čistá sacharóza, tedy pouze zdroj energie. </a:t>
            </a:r>
          </a:p>
          <a:p>
            <a:r>
              <a:rPr lang="cs-CZ" dirty="0"/>
              <a:t>Přírodní </a:t>
            </a:r>
            <a:r>
              <a:rPr lang="cs-CZ" b="1" dirty="0"/>
              <a:t>hnědý cukr</a:t>
            </a:r>
            <a:r>
              <a:rPr lang="cs-CZ" dirty="0"/>
              <a:t> obsahuje asi 2 % minerálních látek, což je z výživového hlediska bezvýznamné. </a:t>
            </a:r>
          </a:p>
          <a:p>
            <a:r>
              <a:rPr lang="cs-CZ" dirty="0"/>
              <a:t>K dalším přírodním sladidlům patří glukóza (cukr hroznový) nebo fruktóza (ovocný cukr). </a:t>
            </a:r>
          </a:p>
          <a:p>
            <a:r>
              <a:rPr lang="cs-CZ" b="1" dirty="0"/>
              <a:t>Včelí med </a:t>
            </a:r>
            <a:r>
              <a:rPr lang="cs-CZ" dirty="0"/>
              <a:t>– je směs fruktózy (45 %), glukózy (35 %) a sacharózy (5 %). Obsahuje také esenciální aminokyseliny, vitaminy a minerální látky, jejich příjem je však vzhledem k nízké koncentraci zanedbatelný, a tak jeho propagace jako zdravé potraviny bývá přehnaná.</a:t>
            </a:r>
            <a:r>
              <a:rPr lang="cs-CZ" b="1" dirty="0"/>
              <a:t> </a:t>
            </a:r>
          </a:p>
          <a:p>
            <a:r>
              <a:rPr lang="cs-CZ" b="1" dirty="0"/>
              <a:t>Náhradní sladidla </a:t>
            </a:r>
            <a:r>
              <a:rPr lang="cs-CZ" dirty="0"/>
              <a:t>– patří mezi látky přídatné. Mají různou intenzitu sladké chuti. Dělíme je na </a:t>
            </a:r>
            <a:r>
              <a:rPr lang="cs-CZ" b="1" dirty="0"/>
              <a:t>nekalorická </a:t>
            </a:r>
            <a:r>
              <a:rPr lang="cs-CZ" dirty="0"/>
              <a:t>a </a:t>
            </a:r>
            <a:r>
              <a:rPr lang="cs-CZ" b="1" dirty="0"/>
              <a:t>kalorická</a:t>
            </a:r>
            <a:r>
              <a:rPr lang="cs-CZ" dirty="0"/>
              <a:t>. Mezi nekalorická patří </a:t>
            </a:r>
            <a:r>
              <a:rPr lang="cs-CZ" b="1" dirty="0"/>
              <a:t>sacharin</a:t>
            </a:r>
            <a:r>
              <a:rPr lang="cs-CZ" dirty="0"/>
              <a:t>, </a:t>
            </a:r>
            <a:r>
              <a:rPr lang="cs-CZ" b="1" dirty="0"/>
              <a:t>cyklamát</a:t>
            </a:r>
            <a:r>
              <a:rPr lang="cs-CZ" dirty="0"/>
              <a:t>, </a:t>
            </a:r>
            <a:r>
              <a:rPr lang="cs-CZ" b="1" dirty="0"/>
              <a:t>aspartam</a:t>
            </a:r>
            <a:r>
              <a:rPr lang="cs-CZ" dirty="0"/>
              <a:t> a </a:t>
            </a:r>
            <a:r>
              <a:rPr lang="cs-CZ" b="1" dirty="0" err="1"/>
              <a:t>acesulfam</a:t>
            </a:r>
            <a:r>
              <a:rPr lang="cs-CZ" b="1" dirty="0"/>
              <a:t> K</a:t>
            </a:r>
            <a:r>
              <a:rPr lang="cs-CZ" dirty="0"/>
              <a:t>. </a:t>
            </a:r>
          </a:p>
          <a:p>
            <a:r>
              <a:rPr lang="cs-CZ" dirty="0"/>
              <a:t>Kalorická umělá sladidla reprezentují cukerné alkoholy jako je například </a:t>
            </a:r>
            <a:r>
              <a:rPr lang="cs-CZ" b="1" dirty="0"/>
              <a:t>sorbitol</a:t>
            </a:r>
            <a:r>
              <a:rPr lang="cs-CZ" dirty="0"/>
              <a:t>, </a:t>
            </a:r>
            <a:r>
              <a:rPr lang="cs-CZ" b="1" dirty="0"/>
              <a:t>xylitol</a:t>
            </a:r>
            <a:r>
              <a:rPr lang="cs-CZ" dirty="0"/>
              <a:t> a </a:t>
            </a:r>
            <a:r>
              <a:rPr lang="cs-CZ" b="1" dirty="0" err="1"/>
              <a:t>maltitol</a:t>
            </a:r>
            <a:r>
              <a:rPr lang="cs-CZ" dirty="0"/>
              <a:t>. Jejich sladivost je 50-60 % sacharózy. Jsou výhodná tam, kde je třeba dodat potravině objem (moučníky, sladkosti).</a:t>
            </a:r>
          </a:p>
          <a:p>
            <a:endParaRPr lang="cs-CZ" dirty="0"/>
          </a:p>
          <a:p>
            <a:endParaRPr lang="cs-CZ" dirty="0"/>
          </a:p>
        </p:txBody>
      </p:sp>
    </p:spTree>
    <p:extLst>
      <p:ext uri="{BB962C8B-B14F-4D97-AF65-F5344CB8AC3E}">
        <p14:creationId xmlns:p14="http://schemas.microsoft.com/office/powerpoint/2010/main" val="1331658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7C9805F-7331-4A0F-BF66-34EA536989FC}"/>
              </a:ext>
            </a:extLst>
          </p:cNvPr>
          <p:cNvSpPr>
            <a:spLocks noGrp="1"/>
          </p:cNvSpPr>
          <p:nvPr>
            <p:ph type="title"/>
          </p:nvPr>
        </p:nvSpPr>
        <p:spPr>
          <a:xfrm>
            <a:off x="838200" y="365125"/>
            <a:ext cx="2064657" cy="1325563"/>
          </a:xfrm>
        </p:spPr>
        <p:txBody>
          <a:bodyPr/>
          <a:lstStyle/>
          <a:p>
            <a:r>
              <a:rPr lang="cs-CZ" b="1" dirty="0"/>
              <a:t>Olejniny</a:t>
            </a:r>
            <a:br>
              <a:rPr lang="cs-CZ" dirty="0"/>
            </a:br>
            <a:endParaRPr lang="cs-CZ" dirty="0"/>
          </a:p>
        </p:txBody>
      </p:sp>
      <p:sp>
        <p:nvSpPr>
          <p:cNvPr id="3" name="Zástupný symbol pro obsah 2">
            <a:extLst>
              <a:ext uri="{FF2B5EF4-FFF2-40B4-BE49-F238E27FC236}">
                <a16:creationId xmlns:a16="http://schemas.microsoft.com/office/drawing/2014/main" id="{2ECD0E13-0BCF-4935-9A89-DA1978904023}"/>
              </a:ext>
            </a:extLst>
          </p:cNvPr>
          <p:cNvSpPr>
            <a:spLocks noGrp="1"/>
          </p:cNvSpPr>
          <p:nvPr>
            <p:ph idx="1"/>
          </p:nvPr>
        </p:nvSpPr>
        <p:spPr>
          <a:xfrm>
            <a:off x="0" y="1161142"/>
            <a:ext cx="12192000" cy="5558971"/>
          </a:xfrm>
        </p:spPr>
        <p:txBody>
          <a:bodyPr>
            <a:normAutofit/>
          </a:bodyPr>
          <a:lstStyle/>
          <a:p>
            <a:r>
              <a:rPr lang="cs-CZ" dirty="0"/>
              <a:t>Mezi olejniny patří například </a:t>
            </a:r>
            <a:r>
              <a:rPr lang="cs-CZ" b="1" dirty="0"/>
              <a:t>olejnatá semena</a:t>
            </a:r>
            <a:r>
              <a:rPr lang="cs-CZ" dirty="0"/>
              <a:t> slunečnicová, maková, lněná, sezamová, dýňová, hořčičná </a:t>
            </a:r>
          </a:p>
          <a:p>
            <a:r>
              <a:rPr lang="cs-CZ" dirty="0"/>
              <a:t>Obecně mají vysoký obsah tuků s nenasycenými mastnými kyselinami a přírodních antioxidantů. </a:t>
            </a:r>
          </a:p>
          <a:p>
            <a:r>
              <a:rPr lang="cs-CZ" dirty="0"/>
              <a:t>Přidávají se do potravin nebo se konzumují samotná. </a:t>
            </a:r>
          </a:p>
          <a:p>
            <a:r>
              <a:rPr lang="cs-CZ" dirty="0"/>
              <a:t>Z </a:t>
            </a:r>
            <a:r>
              <a:rPr lang="cs-CZ" b="1" dirty="0"/>
              <a:t>rostlinných olejů</a:t>
            </a:r>
            <a:r>
              <a:rPr lang="cs-CZ" dirty="0"/>
              <a:t> se u nás nejčastěji setkáváme s řepkovým, slunečnicovým, sójovým a olivovým. </a:t>
            </a:r>
          </a:p>
          <a:p>
            <a:r>
              <a:rPr lang="cs-CZ" dirty="0"/>
              <a:t>Rostlinné oleje se obvykle čistí, čímž se z nich odstraňují nejen nežádoucí látky, ale i vitaminy a rostlinné steroly. </a:t>
            </a:r>
          </a:p>
          <a:p>
            <a:r>
              <a:rPr lang="cs-CZ" dirty="0"/>
              <a:t>Vyšší výživovou a smyslovou hodnotu mají nečištěné, za studena lisované oleje vhodné především ke konzumaci za studena (do salátů apod.). </a:t>
            </a:r>
          </a:p>
          <a:p>
            <a:endParaRPr lang="cs-CZ" dirty="0"/>
          </a:p>
        </p:txBody>
      </p:sp>
    </p:spTree>
    <p:extLst>
      <p:ext uri="{BB962C8B-B14F-4D97-AF65-F5344CB8AC3E}">
        <p14:creationId xmlns:p14="http://schemas.microsoft.com/office/powerpoint/2010/main" val="20701443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E80EEE3-87D9-3C1C-2D93-5D1192F3744F}"/>
              </a:ext>
            </a:extLst>
          </p:cNvPr>
          <p:cNvSpPr>
            <a:spLocks noGrp="1"/>
          </p:cNvSpPr>
          <p:nvPr>
            <p:ph type="title"/>
          </p:nvPr>
        </p:nvSpPr>
        <p:spPr/>
        <p:txBody>
          <a:bodyPr/>
          <a:lstStyle/>
          <a:p>
            <a:r>
              <a:rPr lang="cs-CZ" dirty="0"/>
              <a:t>Olivový olej</a:t>
            </a:r>
          </a:p>
        </p:txBody>
      </p:sp>
      <p:sp>
        <p:nvSpPr>
          <p:cNvPr id="6" name="Zástupný obsah 5">
            <a:extLst>
              <a:ext uri="{FF2B5EF4-FFF2-40B4-BE49-F238E27FC236}">
                <a16:creationId xmlns:a16="http://schemas.microsoft.com/office/drawing/2014/main" id="{A753ECA1-D3A5-B82B-C710-05C629E24CEB}"/>
              </a:ext>
            </a:extLst>
          </p:cNvPr>
          <p:cNvSpPr>
            <a:spLocks noGrp="1"/>
          </p:cNvSpPr>
          <p:nvPr>
            <p:ph sz="half" idx="2"/>
          </p:nvPr>
        </p:nvSpPr>
        <p:spPr>
          <a:xfrm>
            <a:off x="6172199" y="1825625"/>
            <a:ext cx="5758543" cy="4351338"/>
          </a:xfrm>
        </p:spPr>
        <p:txBody>
          <a:bodyPr/>
          <a:lstStyle/>
          <a:p>
            <a:r>
              <a:rPr lang="cs-CZ" dirty="0">
                <a:solidFill>
                  <a:srgbClr val="0070C0"/>
                </a:solidFill>
              </a:rPr>
              <a:t>Zdravotní benefity olivového oleje</a:t>
            </a:r>
          </a:p>
        </p:txBody>
      </p:sp>
      <p:sp>
        <p:nvSpPr>
          <p:cNvPr id="7" name="Zástupný obsah 6">
            <a:extLst>
              <a:ext uri="{FF2B5EF4-FFF2-40B4-BE49-F238E27FC236}">
                <a16:creationId xmlns:a16="http://schemas.microsoft.com/office/drawing/2014/main" id="{0FEA50D1-5345-AE72-1B3C-ADBED8B6CEB7}"/>
              </a:ext>
            </a:extLst>
          </p:cNvPr>
          <p:cNvSpPr>
            <a:spLocks noGrp="1"/>
          </p:cNvSpPr>
          <p:nvPr>
            <p:ph sz="half" idx="1"/>
          </p:nvPr>
        </p:nvSpPr>
        <p:spPr/>
        <p:txBody>
          <a:bodyPr/>
          <a:lstStyle/>
          <a:p>
            <a:r>
              <a:rPr lang="cs-CZ" dirty="0">
                <a:solidFill>
                  <a:srgbClr val="0070C0"/>
                </a:solidFill>
              </a:rPr>
              <a:t>Druhy olivového oleje</a:t>
            </a:r>
          </a:p>
        </p:txBody>
      </p:sp>
    </p:spTree>
    <p:extLst>
      <p:ext uri="{BB962C8B-B14F-4D97-AF65-F5344CB8AC3E}">
        <p14:creationId xmlns:p14="http://schemas.microsoft.com/office/powerpoint/2010/main" val="414820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17B215F-184D-11AF-F0B5-CD8DDAFAC339}"/>
              </a:ext>
            </a:extLst>
          </p:cNvPr>
          <p:cNvSpPr>
            <a:spLocks noGrp="1"/>
          </p:cNvSpPr>
          <p:nvPr>
            <p:ph type="title"/>
          </p:nvPr>
        </p:nvSpPr>
        <p:spPr/>
        <p:txBody>
          <a:bodyPr/>
          <a:lstStyle/>
          <a:p>
            <a:endParaRPr lang="cs-CZ"/>
          </a:p>
        </p:txBody>
      </p:sp>
      <p:pic>
        <p:nvPicPr>
          <p:cNvPr id="3074" name="Picture 2" descr="Kouřový bod hlavních typů olejů | ReceptyOnLine.cz - kuchařka, recepty a  inspirace">
            <a:extLst>
              <a:ext uri="{FF2B5EF4-FFF2-40B4-BE49-F238E27FC236}">
                <a16:creationId xmlns:a16="http://schemas.microsoft.com/office/drawing/2014/main" id="{CA0852FC-6BB1-1174-3C83-B03962D498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251" y="223325"/>
            <a:ext cx="5547749" cy="674852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Kouřové body olejů - které jsou nejlepší na vaření či smažení? |  Rehabilitace.info">
            <a:extLst>
              <a:ext uri="{FF2B5EF4-FFF2-40B4-BE49-F238E27FC236}">
                <a16:creationId xmlns:a16="http://schemas.microsoft.com/office/drawing/2014/main" id="{3CA848AB-3948-8C22-FB5F-9E13CE020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639" y="1219200"/>
            <a:ext cx="4976110" cy="4201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979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F6F05D-8257-4500-8FF2-6E1FF8618C9E}"/>
              </a:ext>
            </a:extLst>
          </p:cNvPr>
          <p:cNvSpPr>
            <a:spLocks noGrp="1"/>
          </p:cNvSpPr>
          <p:nvPr>
            <p:ph type="title"/>
          </p:nvPr>
        </p:nvSpPr>
        <p:spPr>
          <a:xfrm>
            <a:off x="585107" y="112033"/>
            <a:ext cx="5015593" cy="1088118"/>
          </a:xfrm>
        </p:spPr>
        <p:txBody>
          <a:bodyPr/>
          <a:lstStyle/>
          <a:p>
            <a:r>
              <a:rPr lang="cs-CZ" b="1" dirty="0">
                <a:solidFill>
                  <a:srgbClr val="0070C0"/>
                </a:solidFill>
              </a:rPr>
              <a:t>1.1 Výklad pojmů</a:t>
            </a:r>
          </a:p>
        </p:txBody>
      </p:sp>
      <p:sp>
        <p:nvSpPr>
          <p:cNvPr id="3" name="Zástupný symbol pro obsah 2">
            <a:extLst>
              <a:ext uri="{FF2B5EF4-FFF2-40B4-BE49-F238E27FC236}">
                <a16:creationId xmlns:a16="http://schemas.microsoft.com/office/drawing/2014/main" id="{87E3EC45-66D3-4B4C-B7E5-E85FFD90562C}"/>
              </a:ext>
            </a:extLst>
          </p:cNvPr>
          <p:cNvSpPr>
            <a:spLocks noGrp="1"/>
          </p:cNvSpPr>
          <p:nvPr>
            <p:ph sz="half" idx="1"/>
          </p:nvPr>
        </p:nvSpPr>
        <p:spPr>
          <a:xfrm>
            <a:off x="204107" y="886929"/>
            <a:ext cx="5815693" cy="5971071"/>
          </a:xfrm>
        </p:spPr>
        <p:txBody>
          <a:bodyPr>
            <a:normAutofit fontScale="40000" lnSpcReduction="20000"/>
          </a:bodyPr>
          <a:lstStyle/>
          <a:p>
            <a:r>
              <a:rPr lang="cs-CZ" sz="3500" b="1" dirty="0"/>
              <a:t>Malnutrice (podvýživa) – </a:t>
            </a:r>
            <a:r>
              <a:rPr lang="cs-CZ" sz="3500" dirty="0"/>
              <a:t>stav kdy má jedinec nedostatek živin důležitých pro funkci organizmu.</a:t>
            </a:r>
          </a:p>
          <a:p>
            <a:pPr lvl="1"/>
            <a:r>
              <a:rPr lang="cs-CZ" sz="3500" dirty="0">
                <a:solidFill>
                  <a:srgbClr val="0070C0"/>
                </a:solidFill>
              </a:rPr>
              <a:t>Může být obézní člověk podvyživený?..........................................</a:t>
            </a:r>
          </a:p>
          <a:p>
            <a:endParaRPr lang="cs-CZ" sz="3500" dirty="0"/>
          </a:p>
          <a:p>
            <a:r>
              <a:rPr lang="cs-CZ" sz="3500" b="1" dirty="0"/>
              <a:t>Metabolismus – </a:t>
            </a:r>
            <a:r>
              <a:rPr lang="cs-CZ" sz="3500" dirty="0"/>
              <a:t>neboli látková přeměna je soubor všech enzymových reakcí, při nichž dochází k přeměně látek a energií v živých organizmech.</a:t>
            </a:r>
          </a:p>
          <a:p>
            <a:pPr lvl="1"/>
            <a:r>
              <a:rPr lang="cs-CZ" sz="3500" dirty="0">
                <a:solidFill>
                  <a:srgbClr val="0070C0"/>
                </a:solidFill>
              </a:rPr>
              <a:t>Vysvětlete pojem katabolismus…………………………………………………</a:t>
            </a:r>
          </a:p>
          <a:p>
            <a:pPr lvl="1"/>
            <a:r>
              <a:rPr lang="cs-CZ" sz="3500" dirty="0">
                <a:solidFill>
                  <a:srgbClr val="0070C0"/>
                </a:solidFill>
              </a:rPr>
              <a:t>Vysvětlete pojem anabolismus………………………………………………….</a:t>
            </a:r>
          </a:p>
          <a:p>
            <a:pPr marL="0" indent="0">
              <a:buNone/>
            </a:pPr>
            <a:endParaRPr lang="cs-CZ" sz="3500" dirty="0"/>
          </a:p>
          <a:p>
            <a:r>
              <a:rPr lang="cs-CZ" sz="3500" b="1" dirty="0"/>
              <a:t>Nápoje – </a:t>
            </a:r>
            <a:r>
              <a:rPr lang="cs-CZ" sz="3500" dirty="0"/>
              <a:t>samotná skupina poživatin, jejich hlavní funkcí je zásobení organismu vodou a uhašení žízně. Některé nápoje mají výživovou i energetickou hodnotu (slazené nápoje, šťávy).</a:t>
            </a:r>
          </a:p>
          <a:p>
            <a:pPr lvl="1"/>
            <a:r>
              <a:rPr lang="cs-CZ" sz="3500" dirty="0">
                <a:solidFill>
                  <a:srgbClr val="0070C0"/>
                </a:solidFill>
              </a:rPr>
              <a:t>Kolik gramů cukru obsahuje 2 litrová láhev kolového nápoje? ……………..</a:t>
            </a:r>
          </a:p>
          <a:p>
            <a:pPr lvl="1"/>
            <a:r>
              <a:rPr lang="cs-CZ" sz="3500" dirty="0">
                <a:solidFill>
                  <a:srgbClr val="0070C0"/>
                </a:solidFill>
              </a:rPr>
              <a:t>Kolik gramů cukru obsahuje 1 litr ovocného džusu?.................................</a:t>
            </a:r>
          </a:p>
          <a:p>
            <a:pPr marL="0" indent="0">
              <a:buNone/>
            </a:pPr>
            <a:endParaRPr lang="cs-CZ" sz="3500" dirty="0"/>
          </a:p>
          <a:p>
            <a:r>
              <a:rPr lang="cs-CZ" sz="3500" b="1" dirty="0"/>
              <a:t>Obloha – </a:t>
            </a:r>
            <a:r>
              <a:rPr lang="cs-CZ" sz="3500" dirty="0"/>
              <a:t>estetické, chuťové a výživové zdůraznění pokrmu (zelenina, ovoce).</a:t>
            </a:r>
          </a:p>
          <a:p>
            <a:pPr lvl="1"/>
            <a:r>
              <a:rPr lang="cs-CZ" sz="3500" dirty="0">
                <a:solidFill>
                  <a:srgbClr val="0070C0"/>
                </a:solidFill>
              </a:rPr>
              <a:t>Jaký podíl na talíři má zaujímat zelenina? ………………………………………………….</a:t>
            </a:r>
          </a:p>
          <a:p>
            <a:r>
              <a:rPr lang="cs-CZ" sz="3500" b="1" dirty="0"/>
              <a:t>Parenterální výživa</a:t>
            </a:r>
            <a:r>
              <a:rPr lang="cs-CZ" sz="3500" dirty="0"/>
              <a:t> – přímo do cévního systému. Aplikace za aseptických podmínek do periferní žíly či centrálního žilního katétru.</a:t>
            </a:r>
          </a:p>
          <a:p>
            <a:pPr lvl="1"/>
            <a:r>
              <a:rPr lang="cs-CZ" sz="3500" dirty="0" err="1">
                <a:solidFill>
                  <a:srgbClr val="0070C0"/>
                </a:solidFill>
              </a:rPr>
              <a:t>Nutralipid</a:t>
            </a:r>
            <a:r>
              <a:rPr lang="cs-CZ" sz="3500" dirty="0">
                <a:solidFill>
                  <a:srgbClr val="0070C0"/>
                </a:solidFill>
              </a:rPr>
              <a:t> doplňuje…………………………….……</a:t>
            </a:r>
          </a:p>
          <a:p>
            <a:pPr lvl="1"/>
            <a:r>
              <a:rPr lang="cs-CZ" sz="3500" dirty="0" err="1">
                <a:solidFill>
                  <a:srgbClr val="0070C0"/>
                </a:solidFill>
              </a:rPr>
              <a:t>Nutramin</a:t>
            </a:r>
            <a:r>
              <a:rPr lang="cs-CZ" sz="3500" dirty="0">
                <a:solidFill>
                  <a:srgbClr val="0070C0"/>
                </a:solidFill>
              </a:rPr>
              <a:t> doplňuje…………………………………..</a:t>
            </a:r>
          </a:p>
          <a:p>
            <a:pPr lvl="1"/>
            <a:r>
              <a:rPr lang="cs-CZ" sz="3500" dirty="0" err="1">
                <a:solidFill>
                  <a:srgbClr val="0070C0"/>
                </a:solidFill>
              </a:rPr>
              <a:t>All</a:t>
            </a:r>
            <a:r>
              <a:rPr lang="cs-CZ" sz="3500" dirty="0">
                <a:solidFill>
                  <a:srgbClr val="0070C0"/>
                </a:solidFill>
              </a:rPr>
              <a:t> in </a:t>
            </a:r>
            <a:r>
              <a:rPr lang="cs-CZ" sz="3500" dirty="0" err="1">
                <a:solidFill>
                  <a:srgbClr val="0070C0"/>
                </a:solidFill>
              </a:rPr>
              <a:t>one</a:t>
            </a:r>
            <a:r>
              <a:rPr lang="cs-CZ" sz="3500" dirty="0">
                <a:solidFill>
                  <a:srgbClr val="0070C0"/>
                </a:solidFill>
              </a:rPr>
              <a:t> doplňuje…………………………………….</a:t>
            </a:r>
          </a:p>
          <a:p>
            <a:r>
              <a:rPr lang="cs-CZ" sz="3500" b="1" dirty="0"/>
              <a:t>Pochutiny – </a:t>
            </a:r>
            <a:r>
              <a:rPr lang="cs-CZ" sz="3500" dirty="0"/>
              <a:t>poživatiny, které nemají téměř žádnou výživovou hodnotu. Většinou se konzumují pro vůni nebo výraznou chuť (káva, čaj, koření).</a:t>
            </a:r>
          </a:p>
          <a:p>
            <a:pPr marL="0" indent="0">
              <a:buNone/>
            </a:pPr>
            <a:endParaRPr lang="cs-CZ" dirty="0"/>
          </a:p>
          <a:p>
            <a:endParaRPr lang="cs-CZ" dirty="0"/>
          </a:p>
        </p:txBody>
      </p:sp>
      <p:sp>
        <p:nvSpPr>
          <p:cNvPr id="4" name="Zástupný symbol pro obsah 3">
            <a:extLst>
              <a:ext uri="{FF2B5EF4-FFF2-40B4-BE49-F238E27FC236}">
                <a16:creationId xmlns:a16="http://schemas.microsoft.com/office/drawing/2014/main" id="{32AF7DCA-8038-4D64-90FE-E212AF778024}"/>
              </a:ext>
            </a:extLst>
          </p:cNvPr>
          <p:cNvSpPr>
            <a:spLocks noGrp="1"/>
          </p:cNvSpPr>
          <p:nvPr>
            <p:ph sz="half" idx="2"/>
          </p:nvPr>
        </p:nvSpPr>
        <p:spPr>
          <a:xfrm>
            <a:off x="6172199" y="112033"/>
            <a:ext cx="5815693" cy="6745967"/>
          </a:xfrm>
        </p:spPr>
        <p:txBody>
          <a:bodyPr>
            <a:normAutofit fontScale="40000" lnSpcReduction="20000"/>
          </a:bodyPr>
          <a:lstStyle/>
          <a:p>
            <a:pPr marL="0" indent="0">
              <a:buNone/>
            </a:pPr>
            <a:endParaRPr lang="cs-CZ" sz="2900" dirty="0"/>
          </a:p>
          <a:p>
            <a:r>
              <a:rPr lang="cs-CZ" sz="2900" b="1" dirty="0"/>
              <a:t>Pokrm – </a:t>
            </a:r>
            <a:r>
              <a:rPr lang="cs-CZ" sz="2900" dirty="0"/>
              <a:t>samostatná součást jídla, určitým způsobem upravené potraviny ke konzumaci.</a:t>
            </a:r>
          </a:p>
          <a:p>
            <a:pPr lvl="1"/>
            <a:r>
              <a:rPr lang="cs-CZ" sz="2500" dirty="0">
                <a:solidFill>
                  <a:srgbClr val="0070C0"/>
                </a:solidFill>
              </a:rPr>
              <a:t>Uveďte vhodné úpravy jídla………………………..</a:t>
            </a:r>
          </a:p>
          <a:p>
            <a:r>
              <a:rPr lang="cs-CZ" sz="2900" b="1" dirty="0"/>
              <a:t>Potrava – </a:t>
            </a:r>
            <a:r>
              <a:rPr lang="cs-CZ" sz="2900" dirty="0"/>
              <a:t>soubor poživatin, které slouží k výživě lidského organizmu.</a:t>
            </a:r>
          </a:p>
          <a:p>
            <a:pPr lvl="1"/>
            <a:r>
              <a:rPr lang="cs-CZ" sz="2500" dirty="0">
                <a:solidFill>
                  <a:srgbClr val="0070C0"/>
                </a:solidFill>
              </a:rPr>
              <a:t>Uveďte zdroje jódu………………………………………….</a:t>
            </a:r>
          </a:p>
          <a:p>
            <a:pPr lvl="1"/>
            <a:r>
              <a:rPr lang="cs-CZ" sz="2500" dirty="0">
                <a:solidFill>
                  <a:srgbClr val="0070C0"/>
                </a:solidFill>
              </a:rPr>
              <a:t>Uveďte zdroje vitamínu D…………………………………</a:t>
            </a:r>
          </a:p>
          <a:p>
            <a:pPr marL="0" indent="0">
              <a:buNone/>
            </a:pPr>
            <a:endParaRPr lang="cs-CZ" sz="2900" b="1" dirty="0"/>
          </a:p>
          <a:p>
            <a:r>
              <a:rPr lang="cs-CZ" sz="2900" b="1" dirty="0"/>
              <a:t>Potraviny – </a:t>
            </a:r>
            <a:r>
              <a:rPr lang="cs-CZ" sz="2900" dirty="0"/>
              <a:t>poživatiny rostlinného nebo živočišného původu, které se po kuchyňském nebo průmyslovém zpracování uplatňují ve výživě člověka. Mají nejen výživovou hodnotu, ale obsahuji i energií k uspokojování energetických potřeb organismu.</a:t>
            </a:r>
          </a:p>
          <a:p>
            <a:pPr lvl="1"/>
            <a:r>
              <a:rPr lang="cs-CZ" sz="2500" dirty="0">
                <a:solidFill>
                  <a:srgbClr val="0070C0"/>
                </a:solidFill>
              </a:rPr>
              <a:t>Kolik cukru obsahuje 1 banán ?..............................................</a:t>
            </a:r>
          </a:p>
          <a:p>
            <a:pPr marL="0" indent="0">
              <a:buNone/>
            </a:pPr>
            <a:endParaRPr lang="cs-CZ" sz="2900" dirty="0"/>
          </a:p>
          <a:p>
            <a:r>
              <a:rPr lang="cs-CZ" sz="2900" b="1" dirty="0"/>
              <a:t>Potravní doplňky – </a:t>
            </a:r>
            <a:r>
              <a:rPr lang="cs-CZ" sz="2900" dirty="0"/>
              <a:t>výživové faktory s významným biologickým účinkem (minerální látky, vitamíny, aminokyseliny aj.).</a:t>
            </a:r>
          </a:p>
          <a:p>
            <a:pPr lvl="1"/>
            <a:r>
              <a:rPr lang="cs-CZ" sz="2500" dirty="0">
                <a:solidFill>
                  <a:srgbClr val="0070C0"/>
                </a:solidFill>
              </a:rPr>
              <a:t>Uveďte potravinový doplněk…………………………………..</a:t>
            </a:r>
          </a:p>
          <a:p>
            <a:pPr lvl="1"/>
            <a:r>
              <a:rPr lang="cs-CZ" sz="2500" dirty="0">
                <a:solidFill>
                  <a:srgbClr val="0070C0"/>
                </a:solidFill>
              </a:rPr>
              <a:t>Podléhá procesu schvalování? …………………………………</a:t>
            </a:r>
          </a:p>
          <a:p>
            <a:pPr marL="0" indent="0">
              <a:buNone/>
            </a:pPr>
            <a:endParaRPr lang="cs-CZ" sz="2900" dirty="0"/>
          </a:p>
          <a:p>
            <a:r>
              <a:rPr lang="cs-CZ" sz="2900" b="1" dirty="0"/>
              <a:t>Poživatiny – </a:t>
            </a:r>
            <a:r>
              <a:rPr lang="cs-CZ" sz="2900" dirty="0"/>
              <a:t>vše co člověk přijímá k naplnění své denní potřeby výživy. Jedná se o jednotlivé složky stravy. </a:t>
            </a:r>
            <a:r>
              <a:rPr lang="cs-CZ" sz="2900" b="1" dirty="0"/>
              <a:t>Dělí se na</a:t>
            </a:r>
            <a:r>
              <a:rPr lang="cs-CZ" sz="2900" dirty="0"/>
              <a:t> potraviny, pochutiny a nápoje.</a:t>
            </a:r>
          </a:p>
          <a:p>
            <a:endParaRPr lang="cs-CZ" sz="2900" dirty="0"/>
          </a:p>
          <a:p>
            <a:r>
              <a:rPr lang="cs-CZ" sz="2900" b="1" dirty="0"/>
              <a:t>Přídatné látky – </a:t>
            </a:r>
            <a:r>
              <a:rPr lang="cs-CZ" sz="2900" dirty="0"/>
              <a:t>látky, které se nepoužívají samostatně jako potravina ani potravní přísada. Většinou se přidávají do potravin při výrobě, balení, skladování, či přepravě (barviva, příchutě).</a:t>
            </a:r>
          </a:p>
          <a:p>
            <a:pPr lvl="1"/>
            <a:r>
              <a:rPr lang="cs-CZ" sz="2500" dirty="0">
                <a:solidFill>
                  <a:srgbClr val="0070C0"/>
                </a:solidFill>
              </a:rPr>
              <a:t>Vyberte si barvivo a popište jeho složení……………………………………..</a:t>
            </a:r>
          </a:p>
          <a:p>
            <a:pPr lvl="1"/>
            <a:r>
              <a:rPr lang="cs-CZ" sz="2500" dirty="0">
                <a:solidFill>
                  <a:srgbClr val="0070C0"/>
                </a:solidFill>
              </a:rPr>
              <a:t>Vyberte si příchuť s popište její složení…………………………………………</a:t>
            </a:r>
          </a:p>
          <a:p>
            <a:r>
              <a:rPr lang="cs-CZ" sz="2900" b="1" dirty="0"/>
              <a:t>Příkrm – </a:t>
            </a:r>
            <a:r>
              <a:rPr lang="cs-CZ" sz="2900" dirty="0"/>
              <a:t>součást pokrmu (hlavního jídla), aby bylo úplné (brambory, rýže, knedlík). </a:t>
            </a:r>
          </a:p>
          <a:p>
            <a:r>
              <a:rPr lang="cs-CZ" sz="2900" b="1" dirty="0"/>
              <a:t>Příloha – </a:t>
            </a:r>
            <a:r>
              <a:rPr lang="cs-CZ" sz="2900" dirty="0"/>
              <a:t>samostatný doplněk pokrmu, který není nezbytně jeho součástí (ovocný či zeleninový salát, kompot).</a:t>
            </a:r>
          </a:p>
          <a:p>
            <a:pPr lvl="1"/>
            <a:r>
              <a:rPr lang="cs-CZ" sz="2500" dirty="0">
                <a:solidFill>
                  <a:srgbClr val="0070C0"/>
                </a:solidFill>
              </a:rPr>
              <a:t>Kolik porcí ovoce denně se doporučuje? ………………………………..</a:t>
            </a:r>
          </a:p>
          <a:p>
            <a:pPr lvl="1"/>
            <a:r>
              <a:rPr lang="cs-CZ" sz="2500" dirty="0">
                <a:solidFill>
                  <a:srgbClr val="0070C0"/>
                </a:solidFill>
              </a:rPr>
              <a:t>Kolik porcí zeleniny denně se doporučuje?................................</a:t>
            </a:r>
          </a:p>
          <a:p>
            <a:r>
              <a:rPr lang="cs-CZ" sz="2900" b="1" dirty="0"/>
              <a:t>Přísada – </a:t>
            </a:r>
            <a:r>
              <a:rPr lang="cs-CZ" sz="2900" dirty="0"/>
              <a:t>poživatiny, které se přidávají do pokrmu k dochucení, zahuštění či jiné úpravy (cukr, sůl, mouka).</a:t>
            </a:r>
          </a:p>
          <a:p>
            <a:pPr lvl="1"/>
            <a:r>
              <a:rPr lang="cs-CZ" dirty="0">
                <a:solidFill>
                  <a:srgbClr val="0070C0"/>
                </a:solidFill>
              </a:rPr>
              <a:t>Uveďte různé druhy mouky podle surovin……………………</a:t>
            </a:r>
          </a:p>
        </p:txBody>
      </p:sp>
    </p:spTree>
    <p:extLst>
      <p:ext uri="{BB962C8B-B14F-4D97-AF65-F5344CB8AC3E}">
        <p14:creationId xmlns:p14="http://schemas.microsoft.com/office/powerpoint/2010/main" val="26454925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A4C0C8-2037-4103-BED8-CCD59D603BA6}"/>
              </a:ext>
            </a:extLst>
          </p:cNvPr>
          <p:cNvSpPr>
            <a:spLocks noGrp="1"/>
          </p:cNvSpPr>
          <p:nvPr>
            <p:ph type="title"/>
          </p:nvPr>
        </p:nvSpPr>
        <p:spPr/>
        <p:txBody>
          <a:bodyPr/>
          <a:lstStyle/>
          <a:p>
            <a:r>
              <a:rPr lang="cs-CZ" b="1" dirty="0"/>
              <a:t>Nápoje</a:t>
            </a:r>
            <a:br>
              <a:rPr lang="cs-CZ" dirty="0"/>
            </a:br>
            <a:endParaRPr lang="cs-CZ" dirty="0"/>
          </a:p>
        </p:txBody>
      </p:sp>
      <p:sp>
        <p:nvSpPr>
          <p:cNvPr id="3" name="Zástupný symbol pro obsah 2">
            <a:extLst>
              <a:ext uri="{FF2B5EF4-FFF2-40B4-BE49-F238E27FC236}">
                <a16:creationId xmlns:a16="http://schemas.microsoft.com/office/drawing/2014/main" id="{8B2AE260-2D97-4F55-AD33-A7AA0E1CCB69}"/>
              </a:ext>
            </a:extLst>
          </p:cNvPr>
          <p:cNvSpPr>
            <a:spLocks noGrp="1"/>
          </p:cNvSpPr>
          <p:nvPr>
            <p:ph idx="1"/>
          </p:nvPr>
        </p:nvSpPr>
        <p:spPr>
          <a:xfrm>
            <a:off x="261257" y="1262743"/>
            <a:ext cx="11930743" cy="5486400"/>
          </a:xfrm>
        </p:spPr>
        <p:txBody>
          <a:bodyPr>
            <a:normAutofit fontScale="92500" lnSpcReduction="10000"/>
          </a:bodyPr>
          <a:lstStyle/>
          <a:p>
            <a:r>
              <a:rPr lang="cs-CZ" dirty="0"/>
              <a:t>Voda tvoří asi 60 % celkové tělesné hmotnosti dospělého člověka. </a:t>
            </a:r>
          </a:p>
          <a:p>
            <a:r>
              <a:rPr lang="cs-CZ" dirty="0"/>
              <a:t>Dostatečný a pravidelný přívod tekutin je důležitý pro správnou funkci ledvin.</a:t>
            </a:r>
          </a:p>
          <a:p>
            <a:r>
              <a:rPr lang="cs-CZ" dirty="0"/>
              <a:t>Nápoje můžeme dělit na nealkoholické a alkoholické. </a:t>
            </a:r>
          </a:p>
          <a:p>
            <a:r>
              <a:rPr lang="cs-CZ" dirty="0"/>
              <a:t>Mezi </a:t>
            </a:r>
            <a:r>
              <a:rPr lang="cs-CZ" b="1" dirty="0"/>
              <a:t>nealkoholické nápoje</a:t>
            </a:r>
            <a:r>
              <a:rPr lang="cs-CZ" dirty="0"/>
              <a:t> patří různé druhy vody, ovocné nebo zeleninové šťávy či nápoje, limonády, čaje, káva, kakao, čokoláda apod. </a:t>
            </a:r>
          </a:p>
          <a:p>
            <a:r>
              <a:rPr lang="cs-CZ" dirty="0"/>
              <a:t>Preferována je pestrost, střídání druhů těchto nápojů. </a:t>
            </a:r>
          </a:p>
          <a:p>
            <a:r>
              <a:rPr lang="cs-CZ" dirty="0"/>
              <a:t>K hlavním druhům </a:t>
            </a:r>
            <a:r>
              <a:rPr lang="cs-CZ" b="1" dirty="0"/>
              <a:t>alkoholických nápojů</a:t>
            </a:r>
            <a:r>
              <a:rPr lang="cs-CZ" dirty="0"/>
              <a:t> spadá pivo, víno, lihoviny, destiláty a likéry. </a:t>
            </a:r>
          </a:p>
          <a:p>
            <a:r>
              <a:rPr lang="cs-CZ" dirty="0"/>
              <a:t>Některé nápoje představují značně bohatý přívod energie. </a:t>
            </a:r>
          </a:p>
          <a:p>
            <a:r>
              <a:rPr lang="cs-CZ" dirty="0"/>
              <a:t>Káva a čaj se používají nejen jako pochutiny, ale i pro jejich povzbuzující účinky.</a:t>
            </a:r>
          </a:p>
          <a:p>
            <a:r>
              <a:rPr lang="cs-CZ" dirty="0"/>
              <a:t>Pravý čaj je i zdrojem některých stopových prvků (mangan, fluor). </a:t>
            </a:r>
          </a:p>
          <a:p>
            <a:r>
              <a:rPr lang="cs-CZ" dirty="0"/>
              <a:t>Bylinným čajům se přisuzují léčivé účinky. Nápoje s obsahem chininu by měly být omezeny v těhotenství.</a:t>
            </a:r>
          </a:p>
          <a:p>
            <a:endParaRPr lang="cs-CZ" dirty="0"/>
          </a:p>
        </p:txBody>
      </p:sp>
    </p:spTree>
    <p:extLst>
      <p:ext uri="{BB962C8B-B14F-4D97-AF65-F5344CB8AC3E}">
        <p14:creationId xmlns:p14="http://schemas.microsoft.com/office/powerpoint/2010/main" val="3352021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C22A66-E97F-005A-B267-97A34F4BC2E8}"/>
              </a:ext>
            </a:extLst>
          </p:cNvPr>
          <p:cNvSpPr>
            <a:spLocks noGrp="1"/>
          </p:cNvSpPr>
          <p:nvPr>
            <p:ph type="title"/>
          </p:nvPr>
        </p:nvSpPr>
        <p:spPr/>
        <p:txBody>
          <a:bodyPr/>
          <a:lstStyle/>
          <a:p>
            <a:r>
              <a:rPr lang="cs-CZ" dirty="0"/>
              <a:t>Druhy a účinky čaje</a:t>
            </a:r>
          </a:p>
        </p:txBody>
      </p:sp>
      <p:sp>
        <p:nvSpPr>
          <p:cNvPr id="5" name="Zástupný obsah 4">
            <a:extLst>
              <a:ext uri="{FF2B5EF4-FFF2-40B4-BE49-F238E27FC236}">
                <a16:creationId xmlns:a16="http://schemas.microsoft.com/office/drawing/2014/main" id="{311BB807-7415-D28D-4D33-D449144C1FF2}"/>
              </a:ext>
            </a:extLst>
          </p:cNvPr>
          <p:cNvSpPr>
            <a:spLocks noGrp="1"/>
          </p:cNvSpPr>
          <p:nvPr>
            <p:ph sz="half" idx="2"/>
          </p:nvPr>
        </p:nvSpPr>
        <p:spPr>
          <a:xfrm>
            <a:off x="6138864" y="1825624"/>
            <a:ext cx="5181600" cy="4894489"/>
          </a:xfrm>
        </p:spPr>
        <p:txBody>
          <a:bodyPr/>
          <a:lstStyle/>
          <a:p>
            <a:r>
              <a:rPr lang="cs-CZ" dirty="0">
                <a:solidFill>
                  <a:srgbClr val="0070C0"/>
                </a:solidFill>
              </a:rPr>
              <a:t>Účinky čaje</a:t>
            </a:r>
          </a:p>
        </p:txBody>
      </p:sp>
      <p:pic>
        <p:nvPicPr>
          <p:cNvPr id="5122" name="Picture 2" descr="Objevte sílu čajů: 10 nejzdravějších čajů">
            <a:extLst>
              <a:ext uri="{FF2B5EF4-FFF2-40B4-BE49-F238E27FC236}">
                <a16:creationId xmlns:a16="http://schemas.microsoft.com/office/drawing/2014/main" id="{D13A49B9-AB20-2057-2496-6D40C449071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23069" y="1825625"/>
            <a:ext cx="5024098" cy="5024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461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64E955-F18E-4D4E-A0EB-6B83D16D9CC2}"/>
              </a:ext>
            </a:extLst>
          </p:cNvPr>
          <p:cNvSpPr>
            <a:spLocks noGrp="1"/>
          </p:cNvSpPr>
          <p:nvPr>
            <p:ph type="title"/>
          </p:nvPr>
        </p:nvSpPr>
        <p:spPr/>
        <p:txBody>
          <a:bodyPr/>
          <a:lstStyle/>
          <a:p>
            <a:r>
              <a:rPr lang="cs-CZ" b="1" dirty="0"/>
              <a:t>Funkční potraviny</a:t>
            </a:r>
            <a:br>
              <a:rPr lang="cs-CZ" dirty="0"/>
            </a:br>
            <a:endParaRPr lang="cs-CZ" dirty="0"/>
          </a:p>
        </p:txBody>
      </p:sp>
      <p:sp>
        <p:nvSpPr>
          <p:cNvPr id="3" name="Zástupný symbol pro obsah 2">
            <a:extLst>
              <a:ext uri="{FF2B5EF4-FFF2-40B4-BE49-F238E27FC236}">
                <a16:creationId xmlns:a16="http://schemas.microsoft.com/office/drawing/2014/main" id="{222E68BB-324C-4310-8D73-3C6CCC4B4451}"/>
              </a:ext>
            </a:extLst>
          </p:cNvPr>
          <p:cNvSpPr>
            <a:spLocks noGrp="1"/>
          </p:cNvSpPr>
          <p:nvPr>
            <p:ph idx="1"/>
          </p:nvPr>
        </p:nvSpPr>
        <p:spPr>
          <a:xfrm>
            <a:off x="275771" y="1117600"/>
            <a:ext cx="11698515" cy="5740400"/>
          </a:xfrm>
        </p:spPr>
        <p:txBody>
          <a:bodyPr>
            <a:normAutofit fontScale="85000" lnSpcReduction="20000"/>
          </a:bodyPr>
          <a:lstStyle/>
          <a:p>
            <a:r>
              <a:rPr lang="cs-CZ" dirty="0"/>
              <a:t>Termín funkční potraviny byl poprvé použit v 80. letech 20. století v Japonsku. V rámci legislativy Evropské unie nebyl dosud tento termín definován, proto je možné setkat se s rozdílnými výklady. </a:t>
            </a:r>
          </a:p>
          <a:p>
            <a:r>
              <a:rPr lang="cs-CZ" dirty="0"/>
              <a:t>Funkční potravinou je jakákoli potravina, která má kromě výživové hodnoty příznivý účinek na zdraví konzumenta, jeho fyzický a duševní stav, pokud jsou konzumovány často a dlouhodobě. </a:t>
            </a:r>
          </a:p>
          <a:p>
            <a:r>
              <a:rPr lang="cs-CZ" dirty="0"/>
              <a:t>Jejich konzumace ovlivňuje některé pochody v organizmu, zejména posílení imunity, prevence specifického onemocnění, zrychlení rekonvalescence nebo zpomalení příznaků stárnutí. </a:t>
            </a:r>
          </a:p>
          <a:p>
            <a:r>
              <a:rPr lang="cs-CZ" dirty="0"/>
              <a:t>Jsou to potraviny vyrobené z přirozeně se vyskytujících složek.</a:t>
            </a:r>
          </a:p>
          <a:p>
            <a:r>
              <a:rPr lang="cs-CZ" dirty="0"/>
              <a:t>Měly by se konzumovat jako součást denní stravy. </a:t>
            </a:r>
          </a:p>
          <a:p>
            <a:r>
              <a:rPr lang="cs-CZ" dirty="0"/>
              <a:t>Funkční potraviny tvoří přechodnou skupinu potravin mezi běžnými potravinami a léky.</a:t>
            </a:r>
          </a:p>
          <a:p>
            <a:r>
              <a:rPr lang="cs-CZ" dirty="0"/>
              <a:t>Vyrábějí se přidáním biologicky aktivních látek nebo je použita surovina, ve které je vyšší obsah žádoucí látky dosažen šlechtěním nebo se z potraviny odstraní nežádoucí složky (například alergeny). Jejich cílem není léčit onemocnění, ale působit preventivně. Významnými složkami funkčních potravin jsou </a:t>
            </a:r>
            <a:r>
              <a:rPr lang="cs-CZ" dirty="0" err="1"/>
              <a:t>probiotika</a:t>
            </a:r>
            <a:r>
              <a:rPr lang="cs-CZ" dirty="0"/>
              <a:t>, </a:t>
            </a:r>
            <a:r>
              <a:rPr lang="cs-CZ" dirty="0" err="1"/>
              <a:t>prebiotika</a:t>
            </a:r>
            <a:r>
              <a:rPr lang="cs-CZ" dirty="0"/>
              <a:t> a </a:t>
            </a:r>
            <a:r>
              <a:rPr lang="cs-CZ" dirty="0" err="1"/>
              <a:t>synbiotika</a:t>
            </a:r>
            <a:r>
              <a:rPr lang="cs-CZ" dirty="0"/>
              <a:t>, antioxidanty, vlákniny, složky tuků, bílkoviny apod. Mezi tyto potraviny patří například obiloviny, výrobky z rýže, z ovsa, lnu, cibule, česnek, pohanka, čaj, rostlinné oleje, mléko, mléčné výrobky a vejce. </a:t>
            </a:r>
          </a:p>
          <a:p>
            <a:endParaRPr lang="cs-CZ" dirty="0"/>
          </a:p>
        </p:txBody>
      </p:sp>
      <p:pic>
        <p:nvPicPr>
          <p:cNvPr id="5" name="Obrázek 4">
            <a:extLst>
              <a:ext uri="{FF2B5EF4-FFF2-40B4-BE49-F238E27FC236}">
                <a16:creationId xmlns:a16="http://schemas.microsoft.com/office/drawing/2014/main" id="{3B8E32EE-A50D-CF87-CCFF-044CC19F24DE}"/>
              </a:ext>
            </a:extLst>
          </p:cNvPr>
          <p:cNvPicPr>
            <a:picLocks noChangeAspect="1"/>
          </p:cNvPicPr>
          <p:nvPr/>
        </p:nvPicPr>
        <p:blipFill>
          <a:blip r:embed="rId2"/>
          <a:stretch>
            <a:fillRect/>
          </a:stretch>
        </p:blipFill>
        <p:spPr>
          <a:xfrm>
            <a:off x="8940799" y="3536949"/>
            <a:ext cx="1059543" cy="1059543"/>
          </a:xfrm>
          <a:prstGeom prst="rect">
            <a:avLst/>
          </a:prstGeom>
        </p:spPr>
      </p:pic>
    </p:spTree>
    <p:extLst>
      <p:ext uri="{BB962C8B-B14F-4D97-AF65-F5344CB8AC3E}">
        <p14:creationId xmlns:p14="http://schemas.microsoft.com/office/powerpoint/2010/main" val="3241422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E29CE9-E809-4F52-B71F-1F9C30012469}"/>
              </a:ext>
            </a:extLst>
          </p:cNvPr>
          <p:cNvSpPr>
            <a:spLocks noGrp="1"/>
          </p:cNvSpPr>
          <p:nvPr>
            <p:ph type="title"/>
          </p:nvPr>
        </p:nvSpPr>
        <p:spPr/>
        <p:txBody>
          <a:bodyPr/>
          <a:lstStyle/>
          <a:p>
            <a:r>
              <a:rPr lang="cs-CZ" b="1" dirty="0"/>
              <a:t>Výklad pojmů</a:t>
            </a:r>
          </a:p>
        </p:txBody>
      </p:sp>
      <p:sp>
        <p:nvSpPr>
          <p:cNvPr id="3" name="Zástupný symbol pro obsah 2">
            <a:extLst>
              <a:ext uri="{FF2B5EF4-FFF2-40B4-BE49-F238E27FC236}">
                <a16:creationId xmlns:a16="http://schemas.microsoft.com/office/drawing/2014/main" id="{90FE0D89-8D2E-4DEA-9BB2-1BE2ED53853C}"/>
              </a:ext>
            </a:extLst>
          </p:cNvPr>
          <p:cNvSpPr>
            <a:spLocks noGrp="1"/>
          </p:cNvSpPr>
          <p:nvPr>
            <p:ph idx="1"/>
          </p:nvPr>
        </p:nvSpPr>
        <p:spPr>
          <a:xfrm>
            <a:off x="838200" y="1825625"/>
            <a:ext cx="10515600" cy="4920528"/>
          </a:xfrm>
        </p:spPr>
        <p:txBody>
          <a:bodyPr>
            <a:normAutofit fontScale="40000" lnSpcReduction="20000"/>
          </a:bodyPr>
          <a:lstStyle/>
          <a:p>
            <a:r>
              <a:rPr lang="cs-CZ" b="1" dirty="0"/>
              <a:t>Strava – </a:t>
            </a:r>
            <a:r>
              <a:rPr lang="cs-CZ" dirty="0"/>
              <a:t>souhrn všech poživatin, které člověk jí a pije za určitou dobu. Strava se skládá z jídel hlavních (snídaně, oběd, večeře) a vedlejších (svačiny během hlavních jídel).</a:t>
            </a:r>
          </a:p>
          <a:p>
            <a:pPr lvl="1"/>
            <a:r>
              <a:rPr lang="cs-CZ" dirty="0">
                <a:solidFill>
                  <a:srgbClr val="0070C0"/>
                </a:solidFill>
              </a:rPr>
              <a:t>Kolik jídel denně se doporučuje?...............................</a:t>
            </a:r>
          </a:p>
          <a:p>
            <a:r>
              <a:rPr lang="cs-CZ" b="1" dirty="0"/>
              <a:t>Stravovací režim – </a:t>
            </a:r>
            <a:r>
              <a:rPr lang="cs-CZ" dirty="0"/>
              <a:t>způsob stravování během dne - množství, skladba a rytmus přijímané stravy.</a:t>
            </a:r>
          </a:p>
          <a:p>
            <a:pPr lvl="1"/>
            <a:r>
              <a:rPr lang="cs-CZ" dirty="0">
                <a:solidFill>
                  <a:srgbClr val="0070C0"/>
                </a:solidFill>
              </a:rPr>
              <a:t>Vhodná úprava pokrmů…………………………………………..</a:t>
            </a:r>
          </a:p>
          <a:p>
            <a:pPr lvl="1"/>
            <a:r>
              <a:rPr lang="cs-CZ" dirty="0">
                <a:solidFill>
                  <a:srgbClr val="0070C0"/>
                </a:solidFill>
              </a:rPr>
              <a:t>Nevhodná úprava pokrmů……………………………………….</a:t>
            </a:r>
          </a:p>
          <a:p>
            <a:pPr marL="0" indent="0">
              <a:buNone/>
            </a:pPr>
            <a:endParaRPr lang="cs-CZ" dirty="0"/>
          </a:p>
          <a:p>
            <a:r>
              <a:rPr lang="cs-CZ" b="1" dirty="0"/>
              <a:t>Voda – </a:t>
            </a:r>
            <a:r>
              <a:rPr lang="cs-CZ" dirty="0"/>
              <a:t>poživatina, která je potřebná pro látkovou přeměnu člověka. Je základní složkou potravin. </a:t>
            </a:r>
          </a:p>
          <a:p>
            <a:pPr lvl="1"/>
            <a:r>
              <a:rPr lang="cs-CZ" dirty="0">
                <a:solidFill>
                  <a:srgbClr val="0070C0"/>
                </a:solidFill>
              </a:rPr>
              <a:t>Kolik vody by měl dospělý člověk denně přijmout? ………………………………………..</a:t>
            </a:r>
          </a:p>
          <a:p>
            <a:r>
              <a:rPr lang="cs-CZ" b="1" dirty="0"/>
              <a:t>Výživová hodnota potravin – </a:t>
            </a:r>
            <a:r>
              <a:rPr lang="cs-CZ" dirty="0"/>
              <a:t>schopnost potravin pokrýt biologickou a energetickou složku potřebnou organizmu na úrovni výživových doporučení.</a:t>
            </a:r>
          </a:p>
          <a:p>
            <a:pPr lvl="1"/>
            <a:r>
              <a:rPr lang="cs-CZ" dirty="0">
                <a:solidFill>
                  <a:srgbClr val="0070C0"/>
                </a:solidFill>
              </a:rPr>
              <a:t>Kolik </a:t>
            </a:r>
            <a:r>
              <a:rPr lang="cs-CZ" dirty="0" err="1">
                <a:solidFill>
                  <a:srgbClr val="0070C0"/>
                </a:solidFill>
              </a:rPr>
              <a:t>μg</a:t>
            </a:r>
            <a:r>
              <a:rPr lang="cs-CZ" dirty="0">
                <a:solidFill>
                  <a:srgbClr val="0070C0"/>
                </a:solidFill>
              </a:rPr>
              <a:t>/den jódu by měl dospělý člověk přijmout?................................................</a:t>
            </a:r>
          </a:p>
          <a:p>
            <a:pPr lvl="1"/>
            <a:r>
              <a:rPr lang="cs-CZ" dirty="0">
                <a:solidFill>
                  <a:srgbClr val="0070C0"/>
                </a:solidFill>
              </a:rPr>
              <a:t>Kolik </a:t>
            </a:r>
            <a:r>
              <a:rPr lang="cs-CZ" dirty="0" err="1">
                <a:solidFill>
                  <a:srgbClr val="0070C0"/>
                </a:solidFill>
              </a:rPr>
              <a:t>μg</a:t>
            </a:r>
            <a:r>
              <a:rPr lang="cs-CZ" dirty="0">
                <a:solidFill>
                  <a:srgbClr val="0070C0"/>
                </a:solidFill>
              </a:rPr>
              <a:t>/den jódu by měla </a:t>
            </a:r>
            <a:r>
              <a:rPr lang="cs-CZ" dirty="0" err="1">
                <a:solidFill>
                  <a:srgbClr val="0070C0"/>
                </a:solidFill>
              </a:rPr>
              <a:t>těhptná</a:t>
            </a:r>
            <a:r>
              <a:rPr lang="cs-CZ" dirty="0">
                <a:solidFill>
                  <a:srgbClr val="0070C0"/>
                </a:solidFill>
              </a:rPr>
              <a:t>/kojící žena přijmout?......................................</a:t>
            </a:r>
          </a:p>
          <a:p>
            <a:pPr lvl="1"/>
            <a:endParaRPr lang="cs-CZ" dirty="0">
              <a:solidFill>
                <a:srgbClr val="0070C0"/>
              </a:solidFill>
            </a:endParaRPr>
          </a:p>
          <a:p>
            <a:r>
              <a:rPr lang="cs-CZ" b="1" dirty="0"/>
              <a:t>Výživové doporučené dávky (VDD) </a:t>
            </a:r>
            <a:r>
              <a:rPr lang="cs-CZ" dirty="0"/>
              <a:t>– množství a poměr živných látek, vitamínů, minerálních či ochranných látek pro určité kategorie obyvatelstva. Zahrnují taktéž důležitou energetickou úhradu energetickými živinami. VDD jsou někdy označovány jako </a:t>
            </a:r>
            <a:r>
              <a:rPr lang="cs-CZ" b="1" dirty="0"/>
              <a:t>výživové normy</a:t>
            </a:r>
            <a:r>
              <a:rPr lang="cs-CZ" dirty="0"/>
              <a:t>.</a:t>
            </a:r>
          </a:p>
          <a:p>
            <a:pPr lvl="1"/>
            <a:r>
              <a:rPr lang="cs-CZ" dirty="0">
                <a:solidFill>
                  <a:srgbClr val="0070C0"/>
                </a:solidFill>
              </a:rPr>
              <a:t>Středně těžce pracující by měl denně  přijmout stravu o energetické hodnotě……………………………………………………</a:t>
            </a:r>
            <a:r>
              <a:rPr lang="cs-CZ" dirty="0" err="1">
                <a:solidFill>
                  <a:srgbClr val="0070C0"/>
                </a:solidFill>
              </a:rPr>
              <a:t>kJ</a:t>
            </a:r>
            <a:endParaRPr lang="cs-CZ" dirty="0">
              <a:solidFill>
                <a:srgbClr val="0070C0"/>
              </a:solidFill>
            </a:endParaRPr>
          </a:p>
          <a:p>
            <a:pPr marL="0" indent="0">
              <a:buNone/>
            </a:pPr>
            <a:endParaRPr lang="cs-CZ" dirty="0">
              <a:solidFill>
                <a:srgbClr val="0070C0"/>
              </a:solidFill>
            </a:endParaRPr>
          </a:p>
          <a:p>
            <a:r>
              <a:rPr lang="cs-CZ" b="1" dirty="0"/>
              <a:t>Živiny – </a:t>
            </a:r>
            <a:r>
              <a:rPr lang="cs-CZ" dirty="0"/>
              <a:t>chemické látky obsažené v potravě, které tělo vstřebává a používá k tvorbě i obnově buněk. Živiny dodávají potravě energetickou a biologickou hodnotu. Dělíme je na základní </a:t>
            </a:r>
            <a:r>
              <a:rPr lang="cs-CZ" b="1" dirty="0"/>
              <a:t>(bílkoviny, tuky, cukry) </a:t>
            </a:r>
            <a:r>
              <a:rPr lang="cs-CZ" dirty="0"/>
              <a:t>a ochranné </a:t>
            </a:r>
            <a:r>
              <a:rPr lang="cs-CZ" b="1" dirty="0"/>
              <a:t>(minerální látky, vitamíny, voda).</a:t>
            </a:r>
          </a:p>
          <a:p>
            <a:r>
              <a:rPr lang="cs-CZ" dirty="0">
                <a:solidFill>
                  <a:srgbClr val="0070C0"/>
                </a:solidFill>
              </a:rPr>
              <a:t>Kolik sacharidů by měl dospělý člověk denně přijmout?  ………………………………………………..…………………..g</a:t>
            </a:r>
          </a:p>
          <a:p>
            <a:r>
              <a:rPr lang="cs-CZ" dirty="0">
                <a:solidFill>
                  <a:srgbClr val="0070C0"/>
                </a:solidFill>
              </a:rPr>
              <a:t>Kolik jednoduchých cukrů by měl dospělý člověk denně přijmout?  ……………………………………………………..g</a:t>
            </a:r>
          </a:p>
          <a:p>
            <a:r>
              <a:rPr lang="cs-CZ" dirty="0">
                <a:solidFill>
                  <a:srgbClr val="0070C0"/>
                </a:solidFill>
              </a:rPr>
              <a:t>Jak se poznají ve stravě jednoduché cukry?.................................................................................................</a:t>
            </a:r>
          </a:p>
          <a:p>
            <a:r>
              <a:rPr lang="cs-CZ" dirty="0">
                <a:solidFill>
                  <a:srgbClr val="0070C0"/>
                </a:solidFill>
              </a:rPr>
              <a:t>Proč se používá glukózo-fruktózový sirup místo řepného cukru?................................................................</a:t>
            </a:r>
          </a:p>
          <a:p>
            <a:endParaRPr lang="cs-CZ" dirty="0"/>
          </a:p>
          <a:p>
            <a:endParaRPr lang="cs-CZ" dirty="0"/>
          </a:p>
        </p:txBody>
      </p:sp>
    </p:spTree>
    <p:extLst>
      <p:ext uri="{BB962C8B-B14F-4D97-AF65-F5344CB8AC3E}">
        <p14:creationId xmlns:p14="http://schemas.microsoft.com/office/powerpoint/2010/main" val="2899909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08A14D-9AF8-4CF2-B3A6-EAC9C20C5184}"/>
              </a:ext>
            </a:extLst>
          </p:cNvPr>
          <p:cNvSpPr>
            <a:spLocks noGrp="1"/>
          </p:cNvSpPr>
          <p:nvPr>
            <p:ph type="title"/>
          </p:nvPr>
        </p:nvSpPr>
        <p:spPr/>
        <p:txBody>
          <a:bodyPr/>
          <a:lstStyle/>
          <a:p>
            <a:r>
              <a:rPr lang="pl-PL" b="1" dirty="0">
                <a:solidFill>
                  <a:srgbClr val="0070C0"/>
                </a:solidFill>
              </a:rPr>
              <a:t>1.2 Historie rozvoje poznatků o potravinách</a:t>
            </a:r>
            <a:br>
              <a:rPr lang="pl-PL" b="1" dirty="0"/>
            </a:br>
            <a:endParaRPr lang="cs-CZ" dirty="0"/>
          </a:p>
        </p:txBody>
      </p:sp>
      <p:sp>
        <p:nvSpPr>
          <p:cNvPr id="3" name="Zástupný symbol pro obsah 2">
            <a:extLst>
              <a:ext uri="{FF2B5EF4-FFF2-40B4-BE49-F238E27FC236}">
                <a16:creationId xmlns:a16="http://schemas.microsoft.com/office/drawing/2014/main" id="{B3405E82-3F11-4A55-BF99-32781D44EB97}"/>
              </a:ext>
            </a:extLst>
          </p:cNvPr>
          <p:cNvSpPr>
            <a:spLocks noGrp="1"/>
          </p:cNvSpPr>
          <p:nvPr>
            <p:ph sz="half" idx="1"/>
          </p:nvPr>
        </p:nvSpPr>
        <p:spPr>
          <a:xfrm>
            <a:off x="270788" y="1825624"/>
            <a:ext cx="5749012" cy="5032375"/>
          </a:xfrm>
        </p:spPr>
        <p:txBody>
          <a:bodyPr>
            <a:normAutofit fontScale="77500" lnSpcReduction="20000"/>
          </a:bodyPr>
          <a:lstStyle/>
          <a:p>
            <a:pPr marL="0" indent="0">
              <a:buNone/>
            </a:pPr>
            <a:r>
              <a:rPr lang="cs-CZ" b="1" dirty="0"/>
              <a:t>Pravěk </a:t>
            </a:r>
            <a:endParaRPr lang="cs-CZ" dirty="0"/>
          </a:p>
          <a:p>
            <a:r>
              <a:rPr lang="cs-CZ" dirty="0"/>
              <a:t>Homo sapiens: hmyzožravci-všežravci- ořechy a semena-maso větších zvířat (mamuti) - pěstování obilovin a luštěnin, chov zvířat</a:t>
            </a:r>
          </a:p>
          <a:p>
            <a:pPr marL="0" indent="0">
              <a:buNone/>
            </a:pPr>
            <a:r>
              <a:rPr lang="cs-CZ" b="1" dirty="0"/>
              <a:t>Starověk </a:t>
            </a:r>
          </a:p>
          <a:p>
            <a:r>
              <a:rPr lang="cs-CZ" dirty="0"/>
              <a:t>obiloviny, luštěniny, ovoce, zelenina, olivový olej, mléčné produkty, ryby, ovce, skot, prasata, pivo, medovina, nízká hygiena</a:t>
            </a:r>
          </a:p>
          <a:p>
            <a:pPr marL="0" indent="0">
              <a:buNone/>
            </a:pPr>
            <a:r>
              <a:rPr lang="cs-CZ" b="1" dirty="0"/>
              <a:t>Feudalismus</a:t>
            </a:r>
          </a:p>
          <a:p>
            <a:r>
              <a:rPr lang="cs-CZ" dirty="0"/>
              <a:t>zvěřina, pivo, víno, medovina, koření x kaše, chleba, nízká hygiena</a:t>
            </a:r>
          </a:p>
          <a:p>
            <a:pPr marL="0" indent="0">
              <a:buNone/>
            </a:pPr>
            <a:r>
              <a:rPr lang="cs-CZ" b="1" dirty="0"/>
              <a:t>Kapitalismus</a:t>
            </a:r>
          </a:p>
          <a:p>
            <a:r>
              <a:rPr lang="cs-CZ" dirty="0"/>
              <a:t>brambory, kukuřice, okurky, rajčata, datle, mandle, fíky, káva, alkohol, tabák, čaj</a:t>
            </a:r>
          </a:p>
          <a:p>
            <a:pPr marL="0" indent="0">
              <a:buNone/>
            </a:pPr>
            <a:r>
              <a:rPr lang="cs-CZ" b="1" dirty="0"/>
              <a:t>20. A 21. století</a:t>
            </a:r>
            <a:r>
              <a:rPr lang="cs-CZ" dirty="0"/>
              <a:t> pšenice, vepřové maso- klesá spotřeba hovězího masa, stoupá drůbež</a:t>
            </a:r>
          </a:p>
          <a:p>
            <a:endParaRPr lang="cs-CZ" dirty="0"/>
          </a:p>
          <a:p>
            <a:endParaRPr lang="cs-CZ" dirty="0"/>
          </a:p>
          <a:p>
            <a:endParaRPr lang="cs-CZ" b="1" dirty="0"/>
          </a:p>
        </p:txBody>
      </p:sp>
      <p:sp>
        <p:nvSpPr>
          <p:cNvPr id="4" name="Zástupný symbol pro obsah 3">
            <a:extLst>
              <a:ext uri="{FF2B5EF4-FFF2-40B4-BE49-F238E27FC236}">
                <a16:creationId xmlns:a16="http://schemas.microsoft.com/office/drawing/2014/main" id="{462FF8E1-C950-4199-8D1D-F882D4CA3BB6}"/>
              </a:ext>
            </a:extLst>
          </p:cNvPr>
          <p:cNvSpPr>
            <a:spLocks noGrp="1"/>
          </p:cNvSpPr>
          <p:nvPr>
            <p:ph sz="half" idx="2"/>
          </p:nvPr>
        </p:nvSpPr>
        <p:spPr/>
        <p:txBody>
          <a:bodyPr>
            <a:normAutofit fontScale="77500" lnSpcReduction="20000"/>
          </a:bodyPr>
          <a:lstStyle/>
          <a:p>
            <a:r>
              <a:rPr lang="cs-CZ" dirty="0">
                <a:solidFill>
                  <a:srgbClr val="0070C0"/>
                </a:solidFill>
              </a:rPr>
              <a:t>Vysvětlete pojem GMO potravina</a:t>
            </a:r>
          </a:p>
          <a:p>
            <a:r>
              <a:rPr lang="cs-CZ" dirty="0">
                <a:solidFill>
                  <a:srgbClr val="0070C0"/>
                </a:solidFill>
              </a:rPr>
              <a:t>………………………………………….</a:t>
            </a:r>
          </a:p>
          <a:p>
            <a:r>
              <a:rPr lang="cs-CZ" dirty="0">
                <a:solidFill>
                  <a:srgbClr val="0070C0"/>
                </a:solidFill>
              </a:rPr>
              <a:t>Jaké jsou její výhody?…….…………………..….</a:t>
            </a:r>
          </a:p>
          <a:p>
            <a:r>
              <a:rPr lang="cs-CZ" dirty="0">
                <a:solidFill>
                  <a:srgbClr val="0070C0"/>
                </a:solidFill>
              </a:rPr>
              <a:t>………………………………………………………………</a:t>
            </a:r>
          </a:p>
          <a:p>
            <a:r>
              <a:rPr lang="cs-CZ" dirty="0">
                <a:solidFill>
                  <a:srgbClr val="0070C0"/>
                </a:solidFill>
              </a:rPr>
              <a:t>Proč panují obavy z používání GMO ?</a:t>
            </a:r>
          </a:p>
          <a:p>
            <a:r>
              <a:rPr lang="cs-CZ" dirty="0">
                <a:solidFill>
                  <a:srgbClr val="0070C0"/>
                </a:solidFill>
              </a:rPr>
              <a:t>………………………………………………………………</a:t>
            </a:r>
          </a:p>
          <a:p>
            <a:r>
              <a:rPr lang="cs-CZ" dirty="0">
                <a:solidFill>
                  <a:srgbClr val="0070C0"/>
                </a:solidFill>
              </a:rPr>
              <a:t>Jaké jsou její nevýhody ?............................</a:t>
            </a:r>
          </a:p>
          <a:p>
            <a:r>
              <a:rPr lang="cs-CZ" dirty="0">
                <a:solidFill>
                  <a:srgbClr val="0070C0"/>
                </a:solidFill>
              </a:rPr>
              <a:t>……………………………………………………………….</a:t>
            </a:r>
          </a:p>
        </p:txBody>
      </p:sp>
    </p:spTree>
    <p:extLst>
      <p:ext uri="{BB962C8B-B14F-4D97-AF65-F5344CB8AC3E}">
        <p14:creationId xmlns:p14="http://schemas.microsoft.com/office/powerpoint/2010/main" val="403211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5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2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5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25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25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25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nodeType="click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animEffect transition="in" filter="fade">
                                      <p:cBhvr>
                                        <p:cTn id="54" dur="1000"/>
                                        <p:tgtEl>
                                          <p:spTgt spid="4">
                                            <p:txEl>
                                              <p:pRg st="0" end="0"/>
                                            </p:txEl>
                                          </p:spTgt>
                                        </p:tgtEl>
                                      </p:cBhvr>
                                    </p:animEffect>
                                    <p:anim calcmode="lin" valueType="num">
                                      <p:cBhvr>
                                        <p:cTn id="5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xEl>
                                              <p:pRg st="1" end="1"/>
                                            </p:txEl>
                                          </p:spTgt>
                                        </p:tgtEl>
                                        <p:attrNameLst>
                                          <p:attrName>style.visibility</p:attrName>
                                        </p:attrNameLst>
                                      </p:cBhvr>
                                      <p:to>
                                        <p:strVal val="visible"/>
                                      </p:to>
                                    </p:set>
                                    <p:animEffect transition="in" filter="fade">
                                      <p:cBhvr>
                                        <p:cTn id="59" dur="1000"/>
                                        <p:tgtEl>
                                          <p:spTgt spid="4">
                                            <p:txEl>
                                              <p:pRg st="1" end="1"/>
                                            </p:txEl>
                                          </p:spTgt>
                                        </p:tgtEl>
                                      </p:cBhvr>
                                    </p:animEffect>
                                    <p:anim calcmode="lin" valueType="num">
                                      <p:cBhvr>
                                        <p:cTn id="6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4">
                                            <p:txEl>
                                              <p:pRg st="2" end="2"/>
                                            </p:txEl>
                                          </p:spTgt>
                                        </p:tgtEl>
                                        <p:attrNameLst>
                                          <p:attrName>style.visibility</p:attrName>
                                        </p:attrNameLst>
                                      </p:cBhvr>
                                      <p:to>
                                        <p:strVal val="visible"/>
                                      </p:to>
                                    </p:set>
                                    <p:animEffect transition="in" filter="fade">
                                      <p:cBhvr>
                                        <p:cTn id="64" dur="1000"/>
                                        <p:tgtEl>
                                          <p:spTgt spid="4">
                                            <p:txEl>
                                              <p:pRg st="2" end="2"/>
                                            </p:txEl>
                                          </p:spTgt>
                                        </p:tgtEl>
                                      </p:cBhvr>
                                    </p:animEffect>
                                    <p:anim calcmode="lin" valueType="num">
                                      <p:cBhvr>
                                        <p:cTn id="6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0"/>
                                  </p:stCondLst>
                                  <p:childTnLst>
                                    <p:set>
                                      <p:cBhvr>
                                        <p:cTn id="68" dur="1" fill="hold">
                                          <p:stCondLst>
                                            <p:cond delay="0"/>
                                          </p:stCondLst>
                                        </p:cTn>
                                        <p:tgtEl>
                                          <p:spTgt spid="4">
                                            <p:txEl>
                                              <p:pRg st="3" end="3"/>
                                            </p:txEl>
                                          </p:spTgt>
                                        </p:tgtEl>
                                        <p:attrNameLst>
                                          <p:attrName>style.visibility</p:attrName>
                                        </p:attrNameLst>
                                      </p:cBhvr>
                                      <p:to>
                                        <p:strVal val="visible"/>
                                      </p:to>
                                    </p:set>
                                    <p:animEffect transition="in" filter="fade">
                                      <p:cBhvr>
                                        <p:cTn id="69" dur="1000"/>
                                        <p:tgtEl>
                                          <p:spTgt spid="4">
                                            <p:txEl>
                                              <p:pRg st="3" end="3"/>
                                            </p:txEl>
                                          </p:spTgt>
                                        </p:tgtEl>
                                      </p:cBhvr>
                                    </p:animEffect>
                                    <p:anim calcmode="lin" valueType="num">
                                      <p:cBhvr>
                                        <p:cTn id="7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4">
                                            <p:txEl>
                                              <p:pRg st="4" end="4"/>
                                            </p:txEl>
                                          </p:spTgt>
                                        </p:tgtEl>
                                        <p:attrNameLst>
                                          <p:attrName>style.visibility</p:attrName>
                                        </p:attrNameLst>
                                      </p:cBhvr>
                                      <p:to>
                                        <p:strVal val="visible"/>
                                      </p:to>
                                    </p:set>
                                    <p:animEffect transition="in" filter="fade">
                                      <p:cBhvr>
                                        <p:cTn id="74" dur="1000"/>
                                        <p:tgtEl>
                                          <p:spTgt spid="4">
                                            <p:txEl>
                                              <p:pRg st="4" end="4"/>
                                            </p:txEl>
                                          </p:spTgt>
                                        </p:tgtEl>
                                      </p:cBhvr>
                                    </p:animEffect>
                                    <p:anim calcmode="lin" valueType="num">
                                      <p:cBhvr>
                                        <p:cTn id="7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77" presetID="47" presetClass="entr" presetSubtype="0" fill="hold" nodeType="with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Effect transition="in" filter="fade">
                                      <p:cBhvr>
                                        <p:cTn id="79" dur="1000"/>
                                        <p:tgtEl>
                                          <p:spTgt spid="4">
                                            <p:txEl>
                                              <p:pRg st="5" end="5"/>
                                            </p:txEl>
                                          </p:spTgt>
                                        </p:tgtEl>
                                      </p:cBhvr>
                                    </p:animEffect>
                                    <p:anim calcmode="lin" valueType="num">
                                      <p:cBhvr>
                                        <p:cTn id="8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82" presetID="47" presetClass="entr" presetSubtype="0" fill="hold" nodeType="withEffect">
                                  <p:stCondLst>
                                    <p:cond delay="0"/>
                                  </p:stCondLst>
                                  <p:childTnLst>
                                    <p:set>
                                      <p:cBhvr>
                                        <p:cTn id="83" dur="1" fill="hold">
                                          <p:stCondLst>
                                            <p:cond delay="0"/>
                                          </p:stCondLst>
                                        </p:cTn>
                                        <p:tgtEl>
                                          <p:spTgt spid="4">
                                            <p:txEl>
                                              <p:pRg st="6" end="6"/>
                                            </p:txEl>
                                          </p:spTgt>
                                        </p:tgtEl>
                                        <p:attrNameLst>
                                          <p:attrName>style.visibility</p:attrName>
                                        </p:attrNameLst>
                                      </p:cBhvr>
                                      <p:to>
                                        <p:strVal val="visible"/>
                                      </p:to>
                                    </p:set>
                                    <p:animEffect transition="in" filter="fade">
                                      <p:cBhvr>
                                        <p:cTn id="84" dur="1000"/>
                                        <p:tgtEl>
                                          <p:spTgt spid="4">
                                            <p:txEl>
                                              <p:pRg st="6" end="6"/>
                                            </p:txEl>
                                          </p:spTgt>
                                        </p:tgtEl>
                                      </p:cBhvr>
                                    </p:animEffect>
                                    <p:anim calcmode="lin" valueType="num">
                                      <p:cBhvr>
                                        <p:cTn id="8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
                                            <p:txEl>
                                              <p:pRg st="7" end="7"/>
                                            </p:txEl>
                                          </p:spTgt>
                                        </p:tgtEl>
                                        <p:attrNameLst>
                                          <p:attrName>style.visibility</p:attrName>
                                        </p:attrNameLst>
                                      </p:cBhvr>
                                      <p:to>
                                        <p:strVal val="visible"/>
                                      </p:to>
                                    </p:set>
                                    <p:animEffect transition="in" filter="fade">
                                      <p:cBhvr>
                                        <p:cTn id="89" dur="1000"/>
                                        <p:tgtEl>
                                          <p:spTgt spid="4">
                                            <p:txEl>
                                              <p:pRg st="7" end="7"/>
                                            </p:txEl>
                                          </p:spTgt>
                                        </p:tgtEl>
                                      </p:cBhvr>
                                    </p:animEffect>
                                    <p:anim calcmode="lin" valueType="num">
                                      <p:cBhvr>
                                        <p:cTn id="9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784994-27B4-44E0-B4E0-67D4EE0C2A6D}"/>
              </a:ext>
            </a:extLst>
          </p:cNvPr>
          <p:cNvSpPr>
            <a:spLocks noGrp="1"/>
          </p:cNvSpPr>
          <p:nvPr>
            <p:ph type="title"/>
          </p:nvPr>
        </p:nvSpPr>
        <p:spPr/>
        <p:txBody>
          <a:bodyPr/>
          <a:lstStyle/>
          <a:p>
            <a:r>
              <a:rPr lang="pl-PL" b="1" dirty="0"/>
              <a:t>1.3 Historie rozvoje poznatků o potravinách</a:t>
            </a:r>
            <a:br>
              <a:rPr lang="pl-PL" b="1" dirty="0"/>
            </a:br>
            <a:endParaRPr lang="cs-CZ" dirty="0"/>
          </a:p>
        </p:txBody>
      </p:sp>
      <p:sp>
        <p:nvSpPr>
          <p:cNvPr id="3" name="Zástupný symbol pro obsah 2">
            <a:extLst>
              <a:ext uri="{FF2B5EF4-FFF2-40B4-BE49-F238E27FC236}">
                <a16:creationId xmlns:a16="http://schemas.microsoft.com/office/drawing/2014/main" id="{FC655940-47AD-4092-8D71-DC7AA480765A}"/>
              </a:ext>
            </a:extLst>
          </p:cNvPr>
          <p:cNvSpPr>
            <a:spLocks noGrp="1"/>
          </p:cNvSpPr>
          <p:nvPr>
            <p:ph sz="half" idx="1"/>
          </p:nvPr>
        </p:nvSpPr>
        <p:spPr>
          <a:xfrm>
            <a:off x="88490" y="1081548"/>
            <a:ext cx="5931310" cy="5584723"/>
          </a:xfrm>
        </p:spPr>
        <p:txBody>
          <a:bodyPr>
            <a:normAutofit fontScale="92500" lnSpcReduction="20000"/>
          </a:bodyPr>
          <a:lstStyle/>
          <a:p>
            <a:r>
              <a:rPr lang="cs-CZ" b="1" dirty="0"/>
              <a:t>Egyptské </a:t>
            </a:r>
            <a:r>
              <a:rPr lang="cs-CZ" b="1" dirty="0" err="1"/>
              <a:t>papyrusy</a:t>
            </a:r>
            <a:r>
              <a:rPr lang="cs-CZ" dirty="0"/>
              <a:t> z doby 1500–2000 př. n. l. popisují řadu výživových doporučení k léčení nemoci. </a:t>
            </a:r>
          </a:p>
          <a:p>
            <a:r>
              <a:rPr lang="cs-CZ" b="1" dirty="0" err="1"/>
              <a:t>Anaxagoras</a:t>
            </a:r>
            <a:r>
              <a:rPr lang="cs-CZ" b="1" dirty="0"/>
              <a:t> </a:t>
            </a:r>
            <a:r>
              <a:rPr lang="cs-CZ" dirty="0"/>
              <a:t>(500–450 př. n. l.) tvrdil, že potrava je součástí lidského těla, proto musí obsahovat tvořivé složky živin.  </a:t>
            </a:r>
          </a:p>
          <a:p>
            <a:r>
              <a:rPr lang="cs-CZ" b="1" dirty="0"/>
              <a:t>Hippokrates</a:t>
            </a:r>
            <a:r>
              <a:rPr lang="cs-CZ" dirty="0"/>
              <a:t> (460–370 př. n. l.) se domníval, že existuje mnoho druhů potravin, ale </a:t>
            </a:r>
            <a:r>
              <a:rPr lang="cs-CZ" b="1" dirty="0"/>
              <a:t>živina je jen jediná</a:t>
            </a:r>
            <a:r>
              <a:rPr lang="cs-CZ" dirty="0"/>
              <a:t>. Tento názor přetrvával dlouho, jelikož nebyla známá chemická povaha organické hmoty. </a:t>
            </a:r>
          </a:p>
          <a:p>
            <a:r>
              <a:rPr lang="cs-CZ" dirty="0"/>
              <a:t>Ke stejnému názoru došel také v roce 1833 americký chirurg </a:t>
            </a:r>
            <a:r>
              <a:rPr lang="cs-CZ" b="1" dirty="0"/>
              <a:t>Wiliam </a:t>
            </a:r>
            <a:r>
              <a:rPr lang="cs-CZ" b="1" dirty="0" err="1"/>
              <a:t>Beaumont</a:t>
            </a:r>
            <a:r>
              <a:rPr lang="cs-CZ" b="1" dirty="0"/>
              <a:t> </a:t>
            </a:r>
            <a:r>
              <a:rPr lang="cs-CZ" dirty="0"/>
              <a:t>(1785–1853), který byl slavný výzkumem fyziologie trávení u muže s píštěli žaludku po střelném zranění. </a:t>
            </a:r>
          </a:p>
        </p:txBody>
      </p:sp>
      <p:pic>
        <p:nvPicPr>
          <p:cNvPr id="6" name="Zástupný symbol pro obsah 5">
            <a:extLst>
              <a:ext uri="{FF2B5EF4-FFF2-40B4-BE49-F238E27FC236}">
                <a16:creationId xmlns:a16="http://schemas.microsoft.com/office/drawing/2014/main" id="{26124126-0D4B-42B0-A845-CBE4FEC5705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78993" y="1081548"/>
            <a:ext cx="2469843" cy="2565734"/>
          </a:xfrm>
        </p:spPr>
      </p:pic>
      <p:sp>
        <p:nvSpPr>
          <p:cNvPr id="7" name="Obdélník 6">
            <a:extLst>
              <a:ext uri="{FF2B5EF4-FFF2-40B4-BE49-F238E27FC236}">
                <a16:creationId xmlns:a16="http://schemas.microsoft.com/office/drawing/2014/main" id="{41A44F6B-76AD-45E1-83CD-8E7F49C421BC}"/>
              </a:ext>
            </a:extLst>
          </p:cNvPr>
          <p:cNvSpPr/>
          <p:nvPr/>
        </p:nvSpPr>
        <p:spPr>
          <a:xfrm>
            <a:off x="6205741" y="3850116"/>
            <a:ext cx="5416345" cy="2554545"/>
          </a:xfrm>
          <a:prstGeom prst="rect">
            <a:avLst/>
          </a:prstGeom>
        </p:spPr>
        <p:txBody>
          <a:bodyPr wrap="square">
            <a:spAutoFit/>
          </a:bodyPr>
          <a:lstStyle/>
          <a:p>
            <a:r>
              <a:rPr lang="cs-CZ" sz="2000" b="1" dirty="0" err="1"/>
              <a:t>Ebersův</a:t>
            </a:r>
            <a:r>
              <a:rPr lang="cs-CZ" sz="2000" b="1" dirty="0"/>
              <a:t> papyrus</a:t>
            </a:r>
            <a:r>
              <a:rPr lang="cs-CZ" sz="2000" dirty="0"/>
              <a:t> je egyptský lékařský papyrus o léčivých rostlinách, z roku 1550 př.n.l., nalezený v Luxoru. </a:t>
            </a:r>
          </a:p>
          <a:p>
            <a:pPr marL="285750" indent="-285750">
              <a:buFont typeface="Arial" panose="020B0604020202020204" pitchFamily="34" charset="0"/>
              <a:buChar char="•"/>
            </a:pPr>
            <a:r>
              <a:rPr lang="cs-CZ" sz="2000" dirty="0"/>
              <a:t>700 magických předpisů a přípravků. </a:t>
            </a:r>
          </a:p>
          <a:p>
            <a:pPr marL="285750" indent="-285750">
              <a:buFont typeface="Arial" panose="020B0604020202020204" pitchFamily="34" charset="0"/>
              <a:buChar char="•"/>
            </a:pPr>
            <a:r>
              <a:rPr lang="cs-CZ" sz="2000" dirty="0"/>
              <a:t>zaklínadla k vyhánění démonů způsobujících nemoci </a:t>
            </a:r>
          </a:p>
          <a:p>
            <a:pPr marL="285750" indent="-285750">
              <a:buFont typeface="Arial" panose="020B0604020202020204" pitchFamily="34" charset="0"/>
              <a:buChar char="•"/>
            </a:pPr>
            <a:r>
              <a:rPr lang="cs-CZ" sz="2000" dirty="0"/>
              <a:t>podává důkaz o dlouhé tradici empirické praxe a pozorování. </a:t>
            </a:r>
          </a:p>
        </p:txBody>
      </p:sp>
      <p:sp>
        <p:nvSpPr>
          <p:cNvPr id="8" name="Obdélník 7">
            <a:extLst>
              <a:ext uri="{FF2B5EF4-FFF2-40B4-BE49-F238E27FC236}">
                <a16:creationId xmlns:a16="http://schemas.microsoft.com/office/drawing/2014/main" id="{7BF27278-559C-4ACD-A05C-7BD467F9A571}"/>
              </a:ext>
            </a:extLst>
          </p:cNvPr>
          <p:cNvSpPr/>
          <p:nvPr/>
        </p:nvSpPr>
        <p:spPr>
          <a:xfrm>
            <a:off x="6007510" y="6404661"/>
            <a:ext cx="6096000" cy="523220"/>
          </a:xfrm>
          <a:prstGeom prst="rect">
            <a:avLst/>
          </a:prstGeom>
        </p:spPr>
        <p:txBody>
          <a:bodyPr>
            <a:spAutoFit/>
          </a:bodyPr>
          <a:lstStyle/>
          <a:p>
            <a:r>
              <a:rPr lang="cs-CZ" sz="1400" dirty="0">
                <a:hlinkClick r:id="rId3"/>
              </a:rPr>
              <a:t>https://cs.wikipedia.org/wiki/Ebers%C5%AFv_papyrus#Extern%C3%AD_odkazy</a:t>
            </a:r>
            <a:endParaRPr lang="cs-CZ" sz="1400" dirty="0"/>
          </a:p>
          <a:p>
            <a:endParaRPr lang="cs-CZ" sz="1400" dirty="0"/>
          </a:p>
        </p:txBody>
      </p:sp>
    </p:spTree>
    <p:extLst>
      <p:ext uri="{BB962C8B-B14F-4D97-AF65-F5344CB8AC3E}">
        <p14:creationId xmlns:p14="http://schemas.microsoft.com/office/powerpoint/2010/main" val="1030884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2DDBE8-409F-4639-AD0D-082C5242B0DB}"/>
              </a:ext>
            </a:extLst>
          </p:cNvPr>
          <p:cNvSpPr>
            <a:spLocks noGrp="1"/>
          </p:cNvSpPr>
          <p:nvPr>
            <p:ph type="title"/>
          </p:nvPr>
        </p:nvSpPr>
        <p:spPr/>
        <p:txBody>
          <a:bodyPr/>
          <a:lstStyle/>
          <a:p>
            <a:r>
              <a:rPr lang="pl-PL" b="1" dirty="0"/>
              <a:t>1.3 Historie rozvoje poznatků o potravinách</a:t>
            </a:r>
            <a:br>
              <a:rPr lang="pl-PL" b="1" dirty="0"/>
            </a:br>
            <a:endParaRPr lang="cs-CZ" dirty="0"/>
          </a:p>
        </p:txBody>
      </p:sp>
      <p:sp>
        <p:nvSpPr>
          <p:cNvPr id="3" name="Zástupný symbol pro obsah 2">
            <a:extLst>
              <a:ext uri="{FF2B5EF4-FFF2-40B4-BE49-F238E27FC236}">
                <a16:creationId xmlns:a16="http://schemas.microsoft.com/office/drawing/2014/main" id="{86DA1BCA-88BA-4D21-8E88-D3C0EC9186C1}"/>
              </a:ext>
            </a:extLst>
          </p:cNvPr>
          <p:cNvSpPr>
            <a:spLocks noGrp="1"/>
          </p:cNvSpPr>
          <p:nvPr>
            <p:ph sz="half" idx="1"/>
          </p:nvPr>
        </p:nvSpPr>
        <p:spPr>
          <a:xfrm>
            <a:off x="255639" y="1081548"/>
            <a:ext cx="6007509" cy="5702710"/>
          </a:xfrm>
        </p:spPr>
        <p:txBody>
          <a:bodyPr>
            <a:normAutofit fontScale="55000" lnSpcReduction="20000"/>
          </a:bodyPr>
          <a:lstStyle/>
          <a:p>
            <a:pPr marL="0" indent="0">
              <a:buNone/>
            </a:pPr>
            <a:r>
              <a:rPr lang="pl-PL" b="1" dirty="0"/>
              <a:t>vývoj do počátku 20. století </a:t>
            </a:r>
          </a:p>
          <a:p>
            <a:r>
              <a:rPr lang="cs-CZ" dirty="0"/>
              <a:t>Starém Egyptě se </a:t>
            </a:r>
            <a:r>
              <a:rPr lang="cs-CZ" b="1" dirty="0"/>
              <a:t>Alfred Lucas </a:t>
            </a:r>
            <a:r>
              <a:rPr lang="cs-CZ" dirty="0"/>
              <a:t>zmiňoval o přípravě například mandlového, lněného nebo olivového oleje. </a:t>
            </a:r>
          </a:p>
          <a:p>
            <a:r>
              <a:rPr lang="cs-CZ" b="1" dirty="0" err="1"/>
              <a:t>Eberovy</a:t>
            </a:r>
            <a:r>
              <a:rPr lang="cs-CZ" b="1" dirty="0"/>
              <a:t> </a:t>
            </a:r>
            <a:r>
              <a:rPr lang="cs-CZ" b="1" dirty="0" err="1"/>
              <a:t>papyrusy</a:t>
            </a:r>
            <a:r>
              <a:rPr lang="cs-CZ" dirty="0"/>
              <a:t> popisovaly použití ricinového oleje jako léku. </a:t>
            </a:r>
          </a:p>
          <a:p>
            <a:r>
              <a:rPr lang="cs-CZ" dirty="0"/>
              <a:t>Nejstarší badatelé popsali, kde se nejvíce ukládá tuk v těle a jak rychle mizí při hladovění nebo nemoci. Všimli si, že divoká zvířata obsahují více tuku, než domácí. </a:t>
            </a:r>
          </a:p>
          <a:p>
            <a:r>
              <a:rPr lang="cs-CZ" dirty="0"/>
              <a:t>Znalost některých </a:t>
            </a:r>
            <a:r>
              <a:rPr lang="cs-CZ" b="1" dirty="0"/>
              <a:t>sacharidů</a:t>
            </a:r>
            <a:r>
              <a:rPr lang="cs-CZ" dirty="0"/>
              <a:t> je taktéž dávná. </a:t>
            </a:r>
            <a:r>
              <a:rPr lang="cs-CZ" b="1" dirty="0"/>
              <a:t>Plinius</a:t>
            </a:r>
            <a:r>
              <a:rPr lang="cs-CZ" dirty="0"/>
              <a:t> (23-79 n. l.) psal o přípravě škrobu z pšeničné mouky. Tato příprava byla známá i nejstarším alchymistům. </a:t>
            </a:r>
          </a:p>
          <a:p>
            <a:r>
              <a:rPr lang="cs-CZ" b="1" dirty="0"/>
              <a:t>Kolumbus</a:t>
            </a:r>
            <a:r>
              <a:rPr lang="cs-CZ" dirty="0"/>
              <a:t> přivezl do Karibiku třtinové sazenice, kde vznikly plantáže a cukr se postupně začal stávat běžnou součástí stravy v Evropě. </a:t>
            </a:r>
          </a:p>
          <a:p>
            <a:r>
              <a:rPr lang="cs-CZ" dirty="0"/>
              <a:t>Třtinový cukr se začal poprvé používat v Polynésii, odkud se dostal do Indie. Cukr byl dlouho používán pouze jako lék. </a:t>
            </a:r>
          </a:p>
          <a:p>
            <a:r>
              <a:rPr lang="cs-CZ" b="1" dirty="0"/>
              <a:t>Anton van </a:t>
            </a:r>
            <a:r>
              <a:rPr lang="cs-CZ" b="1" dirty="0" err="1"/>
              <a:t>Leeuwenhoek</a:t>
            </a:r>
            <a:r>
              <a:rPr lang="cs-CZ" b="1" dirty="0"/>
              <a:t> </a:t>
            </a:r>
            <a:r>
              <a:rPr lang="cs-CZ" dirty="0"/>
              <a:t>- vynálezce mikroskopu (1632–1723) popsal vzhled škrobových granulí. </a:t>
            </a:r>
          </a:p>
          <a:p>
            <a:r>
              <a:rPr lang="cs-CZ" b="1" dirty="0"/>
              <a:t>Louis Joseph Gay-</a:t>
            </a:r>
            <a:r>
              <a:rPr lang="cs-CZ" b="1" dirty="0" err="1"/>
              <a:t>Lussac</a:t>
            </a:r>
            <a:r>
              <a:rPr lang="cs-CZ" b="1" dirty="0"/>
              <a:t> </a:t>
            </a:r>
            <a:r>
              <a:rPr lang="cs-CZ" dirty="0"/>
              <a:t>(1778–1850) s </a:t>
            </a:r>
            <a:r>
              <a:rPr lang="cs-CZ" b="1" dirty="0"/>
              <a:t>Louis Jacques </a:t>
            </a:r>
            <a:r>
              <a:rPr lang="cs-CZ" b="1" dirty="0" err="1"/>
              <a:t>Thenard</a:t>
            </a:r>
            <a:r>
              <a:rPr lang="cs-CZ" b="1" dirty="0"/>
              <a:t> </a:t>
            </a:r>
            <a:r>
              <a:rPr lang="cs-CZ" dirty="0"/>
              <a:t>(1777–1857) provedli první analýzu sacharózy. Odhalení a význam </a:t>
            </a:r>
            <a:r>
              <a:rPr lang="cs-CZ" b="1" dirty="0"/>
              <a:t>bílkovin</a:t>
            </a:r>
            <a:r>
              <a:rPr lang="cs-CZ" dirty="0"/>
              <a:t> byl složitý, protože staří chemici analyzovali složení rostlinných i živočišných materiálů pomocí destilace, jejíž závěrečné produkty byly stejné. V 18. století se používal výraz „albuminózní substance“ pro živočišné látky i hmotu.</a:t>
            </a:r>
          </a:p>
          <a:p>
            <a:r>
              <a:rPr lang="cs-CZ" dirty="0"/>
              <a:t>Nezbytnost této substance prokázal v roce 1816 </a:t>
            </a:r>
            <a:r>
              <a:rPr lang="cs-CZ" b="1" dirty="0" err="1"/>
              <a:t>François</a:t>
            </a:r>
            <a:r>
              <a:rPr lang="cs-CZ" b="1" dirty="0"/>
              <a:t> </a:t>
            </a:r>
            <a:r>
              <a:rPr lang="cs-CZ" b="1" dirty="0" err="1"/>
              <a:t>Magendie</a:t>
            </a:r>
            <a:r>
              <a:rPr lang="cs-CZ" b="1" dirty="0"/>
              <a:t> </a:t>
            </a:r>
            <a:r>
              <a:rPr lang="cs-CZ" dirty="0"/>
              <a:t>(1783–1855), který byl považován za průkopníka experimentální fyziologie. Švýcarský fyziolog </a:t>
            </a:r>
            <a:r>
              <a:rPr lang="cs-CZ" b="1" dirty="0"/>
              <a:t>Albrecht von </a:t>
            </a:r>
            <a:r>
              <a:rPr lang="cs-CZ" b="1" dirty="0" err="1"/>
              <a:t>Haller</a:t>
            </a:r>
            <a:r>
              <a:rPr lang="cs-CZ" b="1" dirty="0"/>
              <a:t> </a:t>
            </a:r>
            <a:r>
              <a:rPr lang="cs-CZ" dirty="0"/>
              <a:t>(1708–1777) vyjádřil přesvědčení, že polovina tělesné substance se mění v želatinu působením přehřáté páry.</a:t>
            </a:r>
          </a:p>
        </p:txBody>
      </p:sp>
      <p:sp>
        <p:nvSpPr>
          <p:cNvPr id="4" name="Zástupný symbol pro obsah 3">
            <a:extLst>
              <a:ext uri="{FF2B5EF4-FFF2-40B4-BE49-F238E27FC236}">
                <a16:creationId xmlns:a16="http://schemas.microsoft.com/office/drawing/2014/main" id="{A3BA06A2-AF99-4980-942C-5DF3416780C7}"/>
              </a:ext>
            </a:extLst>
          </p:cNvPr>
          <p:cNvSpPr>
            <a:spLocks noGrp="1"/>
          </p:cNvSpPr>
          <p:nvPr>
            <p:ph sz="half" idx="2"/>
          </p:nvPr>
        </p:nvSpPr>
        <p:spPr>
          <a:xfrm>
            <a:off x="6172200" y="1297858"/>
            <a:ext cx="5862484" cy="5486399"/>
          </a:xfrm>
        </p:spPr>
        <p:txBody>
          <a:bodyPr>
            <a:normAutofit fontScale="55000" lnSpcReduction="20000"/>
          </a:bodyPr>
          <a:lstStyle/>
          <a:p>
            <a:r>
              <a:rPr lang="cs-CZ" dirty="0"/>
              <a:t>Nezbytnost této substance prokázal v roce 1816 </a:t>
            </a:r>
            <a:r>
              <a:rPr lang="cs-CZ" b="1" dirty="0" err="1"/>
              <a:t>François</a:t>
            </a:r>
            <a:r>
              <a:rPr lang="cs-CZ" b="1" dirty="0"/>
              <a:t> </a:t>
            </a:r>
            <a:r>
              <a:rPr lang="cs-CZ" b="1" dirty="0" err="1"/>
              <a:t>Magendie</a:t>
            </a:r>
            <a:r>
              <a:rPr lang="cs-CZ" b="1" dirty="0"/>
              <a:t> </a:t>
            </a:r>
            <a:r>
              <a:rPr lang="cs-CZ" dirty="0"/>
              <a:t>(1783–1855), který byl považován za průkopníka experimentální fyziologie. </a:t>
            </a:r>
          </a:p>
          <a:p>
            <a:r>
              <a:rPr lang="cs-CZ" dirty="0"/>
              <a:t>Švýcarský fyziolog </a:t>
            </a:r>
            <a:r>
              <a:rPr lang="cs-CZ" b="1" dirty="0"/>
              <a:t>Albrecht von </a:t>
            </a:r>
            <a:r>
              <a:rPr lang="cs-CZ" b="1" dirty="0" err="1"/>
              <a:t>Haller</a:t>
            </a:r>
            <a:r>
              <a:rPr lang="cs-CZ" b="1" dirty="0"/>
              <a:t> </a:t>
            </a:r>
            <a:r>
              <a:rPr lang="cs-CZ" dirty="0"/>
              <a:t>(1708–1777) vyjádřil přesvědčení, že polovina tělesné substance se mění v želatinu působením přehřáté páry. </a:t>
            </a:r>
          </a:p>
          <a:p>
            <a:r>
              <a:rPr lang="cs-CZ" dirty="0"/>
              <a:t>Na podkladě analýzy albuminózních substancí předložil, nizozemský chemik </a:t>
            </a:r>
            <a:r>
              <a:rPr lang="cs-CZ" b="1" dirty="0" err="1"/>
              <a:t>Gerrit</a:t>
            </a:r>
            <a:r>
              <a:rPr lang="cs-CZ" b="1" dirty="0"/>
              <a:t> </a:t>
            </a:r>
            <a:r>
              <a:rPr lang="cs-CZ" b="1" dirty="0" err="1"/>
              <a:t>Mulder</a:t>
            </a:r>
            <a:r>
              <a:rPr lang="cs-CZ" b="1" dirty="0"/>
              <a:t> </a:t>
            </a:r>
            <a:r>
              <a:rPr lang="cs-CZ" dirty="0"/>
              <a:t>(1802–1880), hypotézu, že obsahují stejnou základní látku, kterou nazval </a:t>
            </a:r>
            <a:r>
              <a:rPr lang="cs-CZ" b="1" dirty="0"/>
              <a:t>protein. </a:t>
            </a:r>
          </a:p>
          <a:p>
            <a:r>
              <a:rPr lang="cs-CZ" dirty="0"/>
              <a:t>Před 1. světovou válkou německý </a:t>
            </a:r>
            <a:r>
              <a:rPr lang="cs-CZ" b="1" dirty="0"/>
              <a:t>Max </a:t>
            </a:r>
            <a:r>
              <a:rPr lang="cs-CZ" b="1" dirty="0" err="1"/>
              <a:t>Rubner</a:t>
            </a:r>
            <a:r>
              <a:rPr lang="cs-CZ" b="1" dirty="0"/>
              <a:t> </a:t>
            </a:r>
            <a:r>
              <a:rPr lang="cs-CZ" dirty="0"/>
              <a:t>(1854–1932) prosazoval v Německu názor, že vysoký příjem proteinu podporuje fyzickou i duševní sílu člověka.</a:t>
            </a:r>
          </a:p>
          <a:p>
            <a:r>
              <a:rPr lang="cs-CZ" dirty="0"/>
              <a:t> </a:t>
            </a:r>
            <a:r>
              <a:rPr lang="cs-CZ" b="1" dirty="0"/>
              <a:t>Minerální látky </a:t>
            </a:r>
            <a:r>
              <a:rPr lang="cs-CZ" dirty="0"/>
              <a:t>byly zkoumány až později. Teprve na počátku19. století měli badatelé nejasné představy o významu a původu anorganických látek v rostlinách a živočiších.</a:t>
            </a:r>
          </a:p>
          <a:p>
            <a:r>
              <a:rPr lang="cs-CZ" dirty="0"/>
              <a:t> V roce 1804 </a:t>
            </a:r>
            <a:r>
              <a:rPr lang="cs-CZ" b="1" dirty="0"/>
              <a:t>Theodore de </a:t>
            </a:r>
            <a:r>
              <a:rPr lang="cs-CZ" b="1" dirty="0" err="1"/>
              <a:t>Saussure</a:t>
            </a:r>
            <a:r>
              <a:rPr lang="cs-CZ" b="1" dirty="0"/>
              <a:t> </a:t>
            </a:r>
            <a:r>
              <a:rPr lang="cs-CZ" dirty="0"/>
              <a:t>(1767–1845) věnoval pozornost rozboru popela rostlin. Prokázal, že složení půdy má výrazný vliv na obsah minerálů v rostlinách, které v ní vyrostly. V průběhu 19. století vědci pochybovali o nezbytnosti příjmu minerálních látek jiných než fosfor, chlorid sodný a vápník. </a:t>
            </a:r>
          </a:p>
          <a:p>
            <a:r>
              <a:rPr lang="cs-CZ" b="1" dirty="0"/>
              <a:t>Vitamíny</a:t>
            </a:r>
            <a:r>
              <a:rPr lang="cs-CZ" dirty="0"/>
              <a:t> nemají až tak dlouhou historii. </a:t>
            </a:r>
            <a:r>
              <a:rPr lang="cs-CZ" b="1" dirty="0" err="1"/>
              <a:t>Casimir</a:t>
            </a:r>
            <a:r>
              <a:rPr lang="cs-CZ" b="1" dirty="0"/>
              <a:t> Funk </a:t>
            </a:r>
            <a:r>
              <a:rPr lang="cs-CZ" dirty="0"/>
              <a:t>(1884–1967) postuloval existenci vitamínů B1, B2, C, D a vytvořil název Vitamín. Postupně objevované vitamíny byly prve označeny písmeny a po jejich izolaci a identifikaci chemického složení dostaly specifický název. Všechny vitamíny byly objeveny do 40. let 20. století. Postupně byly objevovány esenciální aminokyseliny a mastné kyseliny, antioxidanty, vláknina a další </a:t>
            </a:r>
            <a:r>
              <a:rPr lang="cs-CZ" dirty="0" err="1"/>
              <a:t>mikronutrienty</a:t>
            </a:r>
            <a:r>
              <a:rPr lang="cs-CZ" dirty="0"/>
              <a:t>.</a:t>
            </a:r>
          </a:p>
        </p:txBody>
      </p:sp>
    </p:spTree>
    <p:extLst>
      <p:ext uri="{BB962C8B-B14F-4D97-AF65-F5344CB8AC3E}">
        <p14:creationId xmlns:p14="http://schemas.microsoft.com/office/powerpoint/2010/main" val="592894420"/>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507</TotalTime>
  <Words>11560</Words>
  <Application>Microsoft Office PowerPoint</Application>
  <PresentationFormat>Širokoúhlá obrazovka</PresentationFormat>
  <Paragraphs>731</Paragraphs>
  <Slides>52</Slides>
  <Notes>0</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52</vt:i4>
      </vt:variant>
    </vt:vector>
  </HeadingPairs>
  <TitlesOfParts>
    <vt:vector size="62" baseType="lpstr">
      <vt:lpstr>Arial</vt:lpstr>
      <vt:lpstr>Calibri</vt:lpstr>
      <vt:lpstr>Calibri Light</vt:lpstr>
      <vt:lpstr>Google Sans</vt:lpstr>
      <vt:lpstr>MetaPro-CondBlack</vt:lpstr>
      <vt:lpstr>MetaSerifPro-Book</vt:lpstr>
      <vt:lpstr>MetaSerifPro-Medi</vt:lpstr>
      <vt:lpstr>Open Sans</vt:lpstr>
      <vt:lpstr>Oswald</vt:lpstr>
      <vt:lpstr>Motiv Office</vt:lpstr>
      <vt:lpstr>Výživa a dietetika</vt:lpstr>
      <vt:lpstr>1.1 Výklad pojmů</vt:lpstr>
      <vt:lpstr>1.1 Výklad pojmů</vt:lpstr>
      <vt:lpstr>1.1 Výklad pojmů</vt:lpstr>
      <vt:lpstr>1.1 Výklad pojmů</vt:lpstr>
      <vt:lpstr>Výklad pojmů</vt:lpstr>
      <vt:lpstr>1.2 Historie rozvoje poznatků o potravinách </vt:lpstr>
      <vt:lpstr>1.3 Historie rozvoje poznatků o potravinách </vt:lpstr>
      <vt:lpstr>1.3 Historie rozvoje poznatků o potravinách </vt:lpstr>
      <vt:lpstr>1.3 Historie rozvoje poznatků o potravinách </vt:lpstr>
      <vt:lpstr>1.3 Historie rozvoje poznatků o potravinách </vt:lpstr>
      <vt:lpstr>1.3 Historie rozvoje poznatků o potravinách </vt:lpstr>
      <vt:lpstr>2 Energie a živiny      Základní složky potravin  </vt:lpstr>
      <vt:lpstr>Glykemický index potravin </vt:lpstr>
      <vt:lpstr>Navrhněte jídelníček na 1 den, aby měl nízký GI</vt:lpstr>
      <vt:lpstr>U koho by měl být glykemický index sledován nejvíce ? </vt:lpstr>
      <vt:lpstr>Lipidy – napište hlavní funkce tuků</vt:lpstr>
      <vt:lpstr>Rozdělení tuků podle původu </vt:lpstr>
      <vt:lpstr>Bílkoviny - proteiny </vt:lpstr>
      <vt:lpstr>Vitaminy  </vt:lpstr>
      <vt:lpstr>Vitaminy  </vt:lpstr>
      <vt:lpstr>Vitaminy  </vt:lpstr>
      <vt:lpstr>Prezentace aplikace PowerPoint</vt:lpstr>
      <vt:lpstr>Minerální látky  </vt:lpstr>
      <vt:lpstr>Makroelementy </vt:lpstr>
      <vt:lpstr>Mikroelementy  </vt:lpstr>
      <vt:lpstr>Stopové prvky </vt:lpstr>
      <vt:lpstr>2.2 Výživové doporučené dávky potravin </vt:lpstr>
      <vt:lpstr>Doporučené denní dávky živin</vt:lpstr>
      <vt:lpstr>2.3 Druhy potravy a jejich význam ve výživě </vt:lpstr>
      <vt:lpstr>Mléko a mléčné výrobky </vt:lpstr>
      <vt:lpstr>Vejce </vt:lpstr>
      <vt:lpstr>Obiloviny a výrobky z obilovin </vt:lpstr>
      <vt:lpstr>Obiloviny</vt:lpstr>
      <vt:lpstr>Těstoviny</vt:lpstr>
      <vt:lpstr>Prezentace aplikace PowerPoint</vt:lpstr>
      <vt:lpstr>Luštěniny </vt:lpstr>
      <vt:lpstr>Brambory a škrobnaté plodiny </vt:lpstr>
      <vt:lpstr>Prezentace aplikace PowerPoint</vt:lpstr>
      <vt:lpstr>Ovoce </vt:lpstr>
      <vt:lpstr>Fruktóza</vt:lpstr>
      <vt:lpstr>Skořápkové ovoce</vt:lpstr>
      <vt:lpstr>Zelenina </vt:lpstr>
      <vt:lpstr>Houby </vt:lpstr>
      <vt:lpstr>Sůl, koření a další ochucovadla </vt:lpstr>
      <vt:lpstr>Cukr, včelí med a náhradní sladidla </vt:lpstr>
      <vt:lpstr>Olejniny </vt:lpstr>
      <vt:lpstr>Olivový olej</vt:lpstr>
      <vt:lpstr>Prezentace aplikace PowerPoint</vt:lpstr>
      <vt:lpstr>Nápoje </vt:lpstr>
      <vt:lpstr>Druhy a účinky čaje</vt:lpstr>
      <vt:lpstr>Funkční potraviny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Výživa a dietetika</dc:title>
  <dc:creator>Nejedlá Marie</dc:creator>
  <cp:lastModifiedBy>Nejedlá Marie</cp:lastModifiedBy>
  <cp:revision>38</cp:revision>
  <dcterms:created xsi:type="dcterms:W3CDTF">2025-02-03T10:15:02Z</dcterms:created>
  <dcterms:modified xsi:type="dcterms:W3CDTF">2025-02-09T18:33:46Z</dcterms:modified>
</cp:coreProperties>
</file>