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8"/>
  </p:notesMasterIdLst>
  <p:sldIdLst>
    <p:sldId id="256" r:id="rId2"/>
    <p:sldId id="330" r:id="rId3"/>
    <p:sldId id="370" r:id="rId4"/>
    <p:sldId id="329" r:id="rId5"/>
    <p:sldId id="369" r:id="rId6"/>
    <p:sldId id="373" r:id="rId7"/>
    <p:sldId id="374" r:id="rId8"/>
    <p:sldId id="375" r:id="rId9"/>
    <p:sldId id="379" r:id="rId10"/>
    <p:sldId id="331" r:id="rId11"/>
    <p:sldId id="332" r:id="rId12"/>
    <p:sldId id="333" r:id="rId13"/>
    <p:sldId id="334" r:id="rId14"/>
    <p:sldId id="335" r:id="rId15"/>
    <p:sldId id="336" r:id="rId16"/>
    <p:sldId id="338" r:id="rId17"/>
    <p:sldId id="342" r:id="rId18"/>
    <p:sldId id="378" r:id="rId19"/>
    <p:sldId id="341" r:id="rId20"/>
    <p:sldId id="340" r:id="rId21"/>
    <p:sldId id="383" r:id="rId22"/>
    <p:sldId id="399" r:id="rId23"/>
    <p:sldId id="400" r:id="rId24"/>
    <p:sldId id="401" r:id="rId25"/>
    <p:sldId id="382" r:id="rId26"/>
    <p:sldId id="381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39" r:id="rId43"/>
    <p:sldId id="337" r:id="rId44"/>
    <p:sldId id="343" r:id="rId45"/>
    <p:sldId id="344" r:id="rId46"/>
    <p:sldId id="345" r:id="rId47"/>
    <p:sldId id="346" r:id="rId48"/>
    <p:sldId id="347" r:id="rId49"/>
    <p:sldId id="348" r:id="rId50"/>
    <p:sldId id="351" r:id="rId51"/>
    <p:sldId id="352" r:id="rId52"/>
    <p:sldId id="350" r:id="rId53"/>
    <p:sldId id="349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4" r:id="rId62"/>
    <p:sldId id="363" r:id="rId63"/>
    <p:sldId id="362" r:id="rId64"/>
    <p:sldId id="361" r:id="rId65"/>
    <p:sldId id="360" r:id="rId66"/>
    <p:sldId id="366" r:id="rId67"/>
    <p:sldId id="367" r:id="rId68"/>
    <p:sldId id="368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2" r:id="rId98"/>
    <p:sldId id="433" r:id="rId99"/>
    <p:sldId id="434" r:id="rId100"/>
    <p:sldId id="436" r:id="rId101"/>
    <p:sldId id="437" r:id="rId102"/>
    <p:sldId id="438" r:id="rId103"/>
    <p:sldId id="435" r:id="rId104"/>
    <p:sldId id="430" r:id="rId105"/>
    <p:sldId id="439" r:id="rId106"/>
    <p:sldId id="431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97132"/>
    <a:srgbClr val="FFFF99"/>
    <a:srgbClr val="2B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2" autoAdjust="0"/>
    <p:restoredTop sz="94720" autoAdjust="0"/>
  </p:normalViewPr>
  <p:slideViewPr>
    <p:cSldViewPr>
      <p:cViewPr varScale="1">
        <p:scale>
          <a:sx n="90" d="100"/>
          <a:sy n="90" d="100"/>
        </p:scale>
        <p:origin x="667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8DBBF-36E4-429E-8C3E-263D94CCD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0210F-506B-4F2D-AB1D-7AF899A6912B}">
      <dgm:prSet/>
      <dgm:spPr/>
      <dgm:t>
        <a:bodyPr/>
        <a:lstStyle/>
        <a:p>
          <a:r>
            <a:rPr lang="cs-CZ"/>
            <a:t>ARMSTRONG, M.: </a:t>
          </a:r>
          <a:r>
            <a:rPr lang="cs-CZ" b="1"/>
            <a:t>How to be an even better manager</a:t>
          </a:r>
          <a:r>
            <a:rPr lang="cs-CZ"/>
            <a:t>. Kogan Page, London, 1994, ISBN 0-7494-1383-2</a:t>
          </a:r>
          <a:endParaRPr lang="en-US"/>
        </a:p>
      </dgm:t>
    </dgm:pt>
    <dgm:pt modelId="{D3A53F7D-F11E-48D9-BE88-FFC46ED0F1CF}" type="parTrans" cxnId="{0ADA81CF-BAA0-4BFA-95A8-24CED28099AD}">
      <dgm:prSet/>
      <dgm:spPr/>
      <dgm:t>
        <a:bodyPr/>
        <a:lstStyle/>
        <a:p>
          <a:endParaRPr lang="en-US"/>
        </a:p>
      </dgm:t>
    </dgm:pt>
    <dgm:pt modelId="{6705166A-B4AC-41E7-9638-8CCCE87E588F}" type="sibTrans" cxnId="{0ADA81CF-BAA0-4BFA-95A8-24CED28099AD}">
      <dgm:prSet/>
      <dgm:spPr/>
      <dgm:t>
        <a:bodyPr/>
        <a:lstStyle/>
        <a:p>
          <a:endParaRPr lang="en-US"/>
        </a:p>
      </dgm:t>
    </dgm:pt>
    <dgm:pt modelId="{6213D00A-B2E9-454E-9AEC-985C8A49154E}">
      <dgm:prSet/>
      <dgm:spPr/>
      <dgm:t>
        <a:bodyPr/>
        <a:lstStyle/>
        <a:p>
          <a:r>
            <a:rPr lang="cs-CZ" dirty="0"/>
            <a:t>BARKER, S., COLE, R.: </a:t>
          </a:r>
          <a:r>
            <a:rPr lang="cs-CZ" b="1" dirty="0"/>
            <a:t>Projektový management pro praxi.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2009</a:t>
          </a:r>
          <a:endParaRPr lang="en-US" dirty="0"/>
        </a:p>
      </dgm:t>
    </dgm:pt>
    <dgm:pt modelId="{EBE5A4FE-84E8-47F3-84B9-B8BA74E412AC}" type="parTrans" cxnId="{130648D5-90E9-4ABF-8487-3720707AA5CA}">
      <dgm:prSet/>
      <dgm:spPr/>
      <dgm:t>
        <a:bodyPr/>
        <a:lstStyle/>
        <a:p>
          <a:endParaRPr lang="en-US"/>
        </a:p>
      </dgm:t>
    </dgm:pt>
    <dgm:pt modelId="{7B47B7B9-0564-41BC-87EE-05A3D9BEFC6C}" type="sibTrans" cxnId="{130648D5-90E9-4ABF-8487-3720707AA5CA}">
      <dgm:prSet/>
      <dgm:spPr/>
      <dgm:t>
        <a:bodyPr/>
        <a:lstStyle/>
        <a:p>
          <a:endParaRPr lang="en-US"/>
        </a:p>
      </dgm:t>
    </dgm:pt>
    <dgm:pt modelId="{8CB35BE2-B0E7-4022-99FD-C749BE8179B1}">
      <dgm:prSet/>
      <dgm:spPr/>
      <dgm:t>
        <a:bodyPr/>
        <a:lstStyle/>
        <a:p>
          <a:r>
            <a:rPr lang="cs-CZ"/>
            <a:t>COLEMAN, R., BARRIE, G.: </a:t>
          </a:r>
          <a:r>
            <a:rPr lang="cs-CZ" b="1"/>
            <a:t>525  způsobů jak se stát lepším manažerem.</a:t>
          </a:r>
          <a:r>
            <a:rPr lang="cs-CZ"/>
            <a:t> Management Press, Praha, 1994, ISBN 80-85603-68-3</a:t>
          </a:r>
          <a:endParaRPr lang="en-US"/>
        </a:p>
      </dgm:t>
    </dgm:pt>
    <dgm:pt modelId="{A0231A1C-4819-4438-96B7-F60433C5B384}" type="parTrans" cxnId="{BF8CF418-120E-41A9-AF52-45C59B7F84A7}">
      <dgm:prSet/>
      <dgm:spPr/>
      <dgm:t>
        <a:bodyPr/>
        <a:lstStyle/>
        <a:p>
          <a:endParaRPr lang="en-US"/>
        </a:p>
      </dgm:t>
    </dgm:pt>
    <dgm:pt modelId="{F9A3BC9B-EA64-4F91-B980-9DB38CDA6699}" type="sibTrans" cxnId="{BF8CF418-120E-41A9-AF52-45C59B7F84A7}">
      <dgm:prSet/>
      <dgm:spPr/>
      <dgm:t>
        <a:bodyPr/>
        <a:lstStyle/>
        <a:p>
          <a:endParaRPr lang="en-US"/>
        </a:p>
      </dgm:t>
    </dgm:pt>
    <dgm:pt modelId="{F80E8A48-2A85-4F8D-B19B-D699458E5A1B}">
      <dgm:prSet/>
      <dgm:spPr/>
      <dgm:t>
        <a:bodyPr/>
        <a:lstStyle/>
        <a:p>
          <a:r>
            <a:rPr lang="cs-CZ"/>
            <a:t>DENNY, R.: </a:t>
          </a:r>
          <a:r>
            <a:rPr lang="cs-CZ" b="1"/>
            <a:t>Succeed for yourself.</a:t>
          </a:r>
          <a:r>
            <a:rPr lang="cs-CZ"/>
            <a:t> Kogan Page, London, 1997, ISBN 0 7494 2132 0</a:t>
          </a:r>
          <a:endParaRPr lang="en-US"/>
        </a:p>
      </dgm:t>
    </dgm:pt>
    <dgm:pt modelId="{C060BA61-ABB1-4FB1-84F0-CA6062AB1949}" type="parTrans" cxnId="{5049953F-C7DF-4E58-AEC4-065F65E4CB53}">
      <dgm:prSet/>
      <dgm:spPr/>
      <dgm:t>
        <a:bodyPr/>
        <a:lstStyle/>
        <a:p>
          <a:endParaRPr lang="en-US"/>
        </a:p>
      </dgm:t>
    </dgm:pt>
    <dgm:pt modelId="{84086E0C-BD85-4340-8317-9544E463E8D0}" type="sibTrans" cxnId="{5049953F-C7DF-4E58-AEC4-065F65E4CB53}">
      <dgm:prSet/>
      <dgm:spPr/>
      <dgm:t>
        <a:bodyPr/>
        <a:lstStyle/>
        <a:p>
          <a:endParaRPr lang="en-US"/>
        </a:p>
      </dgm:t>
    </dgm:pt>
    <dgm:pt modelId="{3C3895CF-5B76-4C2E-92C8-CB3EA86DBCA5}">
      <dgm:prSet/>
      <dgm:spPr/>
      <dgm:t>
        <a:bodyPr/>
        <a:lstStyle/>
        <a:p>
          <a:r>
            <a:rPr lang="cs-CZ"/>
            <a:t>DOLEŽAL, J., MÁCHAL, P., LACKO, B. a kol.: </a:t>
          </a:r>
          <a:r>
            <a:rPr lang="cs-CZ" b="1"/>
            <a:t>Projektový management podle IPMA.</a:t>
          </a:r>
          <a:r>
            <a:rPr lang="cs-CZ"/>
            <a:t> Grada Publishing, Praha, 2009</a:t>
          </a:r>
          <a:endParaRPr lang="en-US"/>
        </a:p>
      </dgm:t>
    </dgm:pt>
    <dgm:pt modelId="{D3B440D6-3A2D-4AB6-B7CC-6C3B40F48689}" type="parTrans" cxnId="{29154E34-959E-4C7F-AD7D-925031D00E71}">
      <dgm:prSet/>
      <dgm:spPr/>
      <dgm:t>
        <a:bodyPr/>
        <a:lstStyle/>
        <a:p>
          <a:endParaRPr lang="en-US"/>
        </a:p>
      </dgm:t>
    </dgm:pt>
    <dgm:pt modelId="{71970BB2-E288-425F-9508-C47B8DFB54FB}" type="sibTrans" cxnId="{29154E34-959E-4C7F-AD7D-925031D00E71}">
      <dgm:prSet/>
      <dgm:spPr/>
      <dgm:t>
        <a:bodyPr/>
        <a:lstStyle/>
        <a:p>
          <a:endParaRPr lang="en-US"/>
        </a:p>
      </dgm:t>
    </dgm:pt>
    <dgm:pt modelId="{6158AF74-84E6-4EB5-AAB6-9E9E2D20045B}">
      <dgm:prSet/>
      <dgm:spPr/>
      <dgm:t>
        <a:bodyPr/>
        <a:lstStyle/>
        <a:p>
          <a:r>
            <a:rPr lang="cs-CZ"/>
            <a:t>DONNELLY, J., JR., GIBSON, J., IVANCEVICH, J.: </a:t>
          </a:r>
          <a:r>
            <a:rPr lang="cs-CZ" b="1"/>
            <a:t>Management</a:t>
          </a:r>
          <a:r>
            <a:rPr lang="cs-CZ"/>
            <a:t>. Grada, Praha, 1997, ISBN 80-7169-422-3</a:t>
          </a:r>
          <a:endParaRPr lang="en-US"/>
        </a:p>
      </dgm:t>
    </dgm:pt>
    <dgm:pt modelId="{81A4987D-0D78-4CC3-BBEA-ED417D2C617C}" type="parTrans" cxnId="{40457D1E-27A6-4C0B-BD42-49EF86180076}">
      <dgm:prSet/>
      <dgm:spPr/>
      <dgm:t>
        <a:bodyPr/>
        <a:lstStyle/>
        <a:p>
          <a:endParaRPr lang="en-US"/>
        </a:p>
      </dgm:t>
    </dgm:pt>
    <dgm:pt modelId="{275DCD2E-6DFE-4CA8-8DEA-82ED3234271E}" type="sibTrans" cxnId="{40457D1E-27A6-4C0B-BD42-49EF86180076}">
      <dgm:prSet/>
      <dgm:spPr/>
      <dgm:t>
        <a:bodyPr/>
        <a:lstStyle/>
        <a:p>
          <a:endParaRPr lang="en-US"/>
        </a:p>
      </dgm:t>
    </dgm:pt>
    <dgm:pt modelId="{04643653-96D4-4A7D-A4B2-BC5F1DA5200A}">
      <dgm:prSet/>
      <dgm:spPr/>
      <dgm:t>
        <a:bodyPr/>
        <a:lstStyle/>
        <a:p>
          <a:r>
            <a:rPr lang="cs-CZ"/>
            <a:t>DRLÍKOVÁ, M.: </a:t>
          </a:r>
          <a:r>
            <a:rPr lang="cs-CZ" b="1"/>
            <a:t>Zdravotnický management</a:t>
          </a:r>
          <a:r>
            <a:rPr lang="cs-CZ"/>
            <a:t>. JČU, České Budějovice, 2007</a:t>
          </a:r>
          <a:endParaRPr lang="en-US"/>
        </a:p>
      </dgm:t>
    </dgm:pt>
    <dgm:pt modelId="{28F22AEA-1ACF-4A62-B3D0-82861FB6807C}" type="parTrans" cxnId="{991EB6D3-CA12-40BA-AF14-3C858B21F974}">
      <dgm:prSet/>
      <dgm:spPr/>
      <dgm:t>
        <a:bodyPr/>
        <a:lstStyle/>
        <a:p>
          <a:endParaRPr lang="en-US"/>
        </a:p>
      </dgm:t>
    </dgm:pt>
    <dgm:pt modelId="{420359C4-5BC7-47A9-B760-B0E92A2E409C}" type="sibTrans" cxnId="{991EB6D3-CA12-40BA-AF14-3C858B21F974}">
      <dgm:prSet/>
      <dgm:spPr/>
      <dgm:t>
        <a:bodyPr/>
        <a:lstStyle/>
        <a:p>
          <a:endParaRPr lang="en-US"/>
        </a:p>
      </dgm:t>
    </dgm:pt>
    <dgm:pt modelId="{44B02A36-D3D7-4CE3-9965-C4CB3B8B6591}">
      <dgm:prSet/>
      <dgm:spPr/>
      <dgm:t>
        <a:bodyPr/>
        <a:lstStyle/>
        <a:p>
          <a:r>
            <a:rPr lang="cs-CZ"/>
            <a:t>DRUCKER, P.: </a:t>
          </a:r>
          <a:r>
            <a:rPr lang="cs-CZ" b="1"/>
            <a:t>Cestou k zítřku.</a:t>
          </a:r>
          <a:r>
            <a:rPr lang="cs-CZ"/>
            <a:t> Management Press, Praha, 1993, ISBN 80-85603-28-4</a:t>
          </a:r>
          <a:endParaRPr lang="en-US"/>
        </a:p>
      </dgm:t>
    </dgm:pt>
    <dgm:pt modelId="{F7590946-0557-4EA4-A6D7-4A10F993C9DE}" type="parTrans" cxnId="{CC2585D9-4E2A-4D5C-A9C4-45F4A968E77C}">
      <dgm:prSet/>
      <dgm:spPr/>
      <dgm:t>
        <a:bodyPr/>
        <a:lstStyle/>
        <a:p>
          <a:endParaRPr lang="en-US"/>
        </a:p>
      </dgm:t>
    </dgm:pt>
    <dgm:pt modelId="{14BCFC68-E1CA-4CE7-901D-58EBAE3B71DF}" type="sibTrans" cxnId="{CC2585D9-4E2A-4D5C-A9C4-45F4A968E77C}">
      <dgm:prSet/>
      <dgm:spPr/>
      <dgm:t>
        <a:bodyPr/>
        <a:lstStyle/>
        <a:p>
          <a:endParaRPr lang="en-US"/>
        </a:p>
      </dgm:t>
    </dgm:pt>
    <dgm:pt modelId="{85D5C24B-84F2-42B0-A181-87FD6B7F62BC}">
      <dgm:prSet/>
      <dgm:spPr/>
      <dgm:t>
        <a:bodyPr/>
        <a:lstStyle/>
        <a:p>
          <a:r>
            <a:rPr lang="cs-CZ" dirty="0"/>
            <a:t>DRUCKER, P.: </a:t>
          </a:r>
          <a:r>
            <a:rPr lang="cs-CZ" b="1" dirty="0"/>
            <a:t>Efektivní vedoucí.</a:t>
          </a:r>
          <a:r>
            <a:rPr lang="cs-CZ" dirty="0"/>
            <a:t> Management </a:t>
          </a:r>
          <a:r>
            <a:rPr lang="cs-CZ" dirty="0" err="1"/>
            <a:t>Press</a:t>
          </a:r>
          <a:r>
            <a:rPr lang="cs-CZ" dirty="0"/>
            <a:t>, Praha, 1992</a:t>
          </a:r>
          <a:endParaRPr lang="en-US" dirty="0"/>
        </a:p>
      </dgm:t>
    </dgm:pt>
    <dgm:pt modelId="{55A47C4C-A8B2-401A-8448-E3CA1A45A35A}" type="parTrans" cxnId="{963A5A41-88E0-478E-97F2-7609F2510D69}">
      <dgm:prSet/>
      <dgm:spPr/>
      <dgm:t>
        <a:bodyPr/>
        <a:lstStyle/>
        <a:p>
          <a:endParaRPr lang="en-US"/>
        </a:p>
      </dgm:t>
    </dgm:pt>
    <dgm:pt modelId="{40FB2FCE-8A3D-4F35-A2CC-8A967CD02A7A}" type="sibTrans" cxnId="{963A5A41-88E0-478E-97F2-7609F2510D69}">
      <dgm:prSet/>
      <dgm:spPr/>
      <dgm:t>
        <a:bodyPr/>
        <a:lstStyle/>
        <a:p>
          <a:endParaRPr lang="en-US"/>
        </a:p>
      </dgm:t>
    </dgm:pt>
    <dgm:pt modelId="{3C3767AE-102E-4B47-8CDF-77E21F966AE0}">
      <dgm:prSet/>
      <dgm:spPr/>
      <dgm:t>
        <a:bodyPr/>
        <a:lstStyle/>
        <a:p>
          <a:r>
            <a:rPr lang="cs-CZ" dirty="0"/>
            <a:t>PROKOPENKO, J., KUBR, M. a kol.: </a:t>
          </a:r>
          <a:r>
            <a:rPr lang="cs-CZ" b="1" dirty="0"/>
            <a:t>Vzdělávání a rozvoj manažerů.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1996</a:t>
          </a:r>
          <a:endParaRPr lang="en-US" dirty="0"/>
        </a:p>
      </dgm:t>
    </dgm:pt>
    <dgm:pt modelId="{2DFE2837-6C0E-4239-9499-13A82CD1FDA3}" type="parTrans" cxnId="{43B5E67F-E4DA-4D49-A58E-C4F5C6707A58}">
      <dgm:prSet/>
      <dgm:spPr/>
      <dgm:t>
        <a:bodyPr/>
        <a:lstStyle/>
        <a:p>
          <a:endParaRPr lang="cs-CZ"/>
        </a:p>
      </dgm:t>
    </dgm:pt>
    <dgm:pt modelId="{CE4A2678-3A3A-43AF-BF20-6354EE61A973}" type="sibTrans" cxnId="{43B5E67F-E4DA-4D49-A58E-C4F5C6707A58}">
      <dgm:prSet/>
      <dgm:spPr/>
      <dgm:t>
        <a:bodyPr/>
        <a:lstStyle/>
        <a:p>
          <a:endParaRPr lang="cs-CZ"/>
        </a:p>
      </dgm:t>
    </dgm:pt>
    <dgm:pt modelId="{4547A038-D5E0-4E9D-A14D-3B134146918F}">
      <dgm:prSet/>
      <dgm:spPr/>
      <dgm:t>
        <a:bodyPr/>
        <a:lstStyle/>
        <a:p>
          <a:r>
            <a:rPr lang="cs-CZ" dirty="0"/>
            <a:t>THOR, C. G.: </a:t>
          </a:r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Measures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Success</a:t>
          </a:r>
          <a:r>
            <a:rPr lang="cs-CZ" b="1" dirty="0"/>
            <a:t> – </a:t>
          </a:r>
          <a:r>
            <a:rPr lang="cs-CZ" b="1" dirty="0" err="1"/>
            <a:t>creating</a:t>
          </a:r>
          <a:r>
            <a:rPr lang="cs-CZ" b="1" dirty="0"/>
            <a:t> a </a:t>
          </a:r>
          <a:r>
            <a:rPr lang="cs-CZ" b="1" dirty="0" err="1"/>
            <a:t>high</a:t>
          </a:r>
          <a:r>
            <a:rPr lang="cs-CZ" b="1" dirty="0"/>
            <a:t> </a:t>
          </a:r>
          <a:r>
            <a:rPr lang="cs-CZ" b="1" dirty="0" err="1"/>
            <a:t>performing</a:t>
          </a:r>
          <a:r>
            <a:rPr lang="cs-CZ" b="1" dirty="0"/>
            <a:t> </a:t>
          </a:r>
          <a:r>
            <a:rPr lang="cs-CZ" b="1" dirty="0" err="1"/>
            <a:t>organization</a:t>
          </a:r>
          <a:r>
            <a:rPr lang="cs-CZ" b="1" dirty="0"/>
            <a:t>.</a:t>
          </a:r>
          <a:r>
            <a:rPr lang="cs-CZ" dirty="0"/>
            <a:t> John </a:t>
          </a:r>
          <a:r>
            <a:rPr lang="cs-CZ" dirty="0" err="1"/>
            <a:t>Wiley</a:t>
          </a:r>
          <a:r>
            <a:rPr lang="cs-CZ" dirty="0"/>
            <a:t> &amp; </a:t>
          </a:r>
          <a:r>
            <a:rPr lang="cs-CZ" dirty="0" err="1"/>
            <a:t>Sons</a:t>
          </a:r>
          <a:r>
            <a:rPr lang="cs-CZ" dirty="0"/>
            <a:t>, Inc., New York, 1994, ISBN 0-471-13180-6</a:t>
          </a:r>
          <a:endParaRPr lang="en-US" dirty="0"/>
        </a:p>
      </dgm:t>
    </dgm:pt>
    <dgm:pt modelId="{8115C176-3434-42E2-A0F5-464A6F16C4B0}" type="parTrans" cxnId="{897ECC0A-D1F4-4FCE-9C73-BEFF754C4227}">
      <dgm:prSet/>
      <dgm:spPr/>
      <dgm:t>
        <a:bodyPr/>
        <a:lstStyle/>
        <a:p>
          <a:endParaRPr lang="cs-CZ"/>
        </a:p>
      </dgm:t>
    </dgm:pt>
    <dgm:pt modelId="{A6718AF7-DECE-42F1-B9EA-D4372F51BCB7}" type="sibTrans" cxnId="{897ECC0A-D1F4-4FCE-9C73-BEFF754C4227}">
      <dgm:prSet/>
      <dgm:spPr/>
      <dgm:t>
        <a:bodyPr/>
        <a:lstStyle/>
        <a:p>
          <a:endParaRPr lang="cs-CZ"/>
        </a:p>
      </dgm:t>
    </dgm:pt>
    <dgm:pt modelId="{B7BD2FB8-ED1B-45DA-A2F2-7836033351EE}">
      <dgm:prSet/>
      <dgm:spPr/>
      <dgm:t>
        <a:bodyPr/>
        <a:lstStyle/>
        <a:p>
          <a:r>
            <a:rPr lang="cs-CZ"/>
            <a:t>TOŠNAROVÁ, H., NĚMCOVÁ, J., KUNC, F.: </a:t>
          </a:r>
          <a:r>
            <a:rPr lang="cs-CZ" b="1"/>
            <a:t>Management. </a:t>
          </a:r>
          <a:r>
            <a:rPr lang="cs-CZ"/>
            <a:t>Text pro posluchače zdravotnických oborů. VŠZ, Praha, 2014, ISBN 978-80-905728-6-7</a:t>
          </a:r>
          <a:endParaRPr lang="en-US" dirty="0"/>
        </a:p>
      </dgm:t>
    </dgm:pt>
    <dgm:pt modelId="{8E063BED-B0DD-4F6D-B902-BACD0521792D}" type="parTrans" cxnId="{5F004B95-7F72-4BF2-AA1F-29A088D79BED}">
      <dgm:prSet/>
      <dgm:spPr/>
      <dgm:t>
        <a:bodyPr/>
        <a:lstStyle/>
        <a:p>
          <a:endParaRPr lang="cs-CZ"/>
        </a:p>
      </dgm:t>
    </dgm:pt>
    <dgm:pt modelId="{BEAEEE0A-6A74-4D77-BDB1-A0A6A7300520}" type="sibTrans" cxnId="{5F004B95-7F72-4BF2-AA1F-29A088D79BED}">
      <dgm:prSet/>
      <dgm:spPr/>
      <dgm:t>
        <a:bodyPr/>
        <a:lstStyle/>
        <a:p>
          <a:endParaRPr lang="cs-CZ"/>
        </a:p>
      </dgm:t>
    </dgm:pt>
    <dgm:pt modelId="{8ECAA597-B5B2-4500-9201-A341BAF2F21C}">
      <dgm:prSet/>
      <dgm:spPr/>
      <dgm:t>
        <a:bodyPr/>
        <a:lstStyle/>
        <a:p>
          <a:r>
            <a:rPr lang="cs-CZ" dirty="0"/>
            <a:t>VEBER, J.: Management – základy, prosperita, globalizace. Management </a:t>
          </a:r>
          <a:r>
            <a:rPr lang="cs-CZ" dirty="0" err="1"/>
            <a:t>Press</a:t>
          </a:r>
          <a:r>
            <a:rPr lang="cs-CZ" dirty="0"/>
            <a:t>, Praha, 2007, ISBN 978-80-7261-029-7</a:t>
          </a:r>
        </a:p>
      </dgm:t>
    </dgm:pt>
    <dgm:pt modelId="{9FDA9F7A-D649-45B9-844D-694A4F8C4B0D}" type="parTrans" cxnId="{04E81410-1B31-4164-B4A2-718E440EAC35}">
      <dgm:prSet/>
      <dgm:spPr/>
      <dgm:t>
        <a:bodyPr/>
        <a:lstStyle/>
        <a:p>
          <a:endParaRPr lang="cs-CZ"/>
        </a:p>
      </dgm:t>
    </dgm:pt>
    <dgm:pt modelId="{958B5E4D-3A7C-44E1-9716-2C3519595516}" type="sibTrans" cxnId="{04E81410-1B31-4164-B4A2-718E440EAC35}">
      <dgm:prSet/>
      <dgm:spPr/>
      <dgm:t>
        <a:bodyPr/>
        <a:lstStyle/>
        <a:p>
          <a:endParaRPr lang="cs-CZ"/>
        </a:p>
      </dgm:t>
    </dgm:pt>
    <dgm:pt modelId="{A71C96C9-4896-4957-AD6D-3ECC1241E6DD}">
      <dgm:prSet/>
      <dgm:spPr/>
      <dgm:t>
        <a:bodyPr/>
        <a:lstStyle/>
        <a:p>
          <a:r>
            <a:rPr lang="cs-CZ" dirty="0"/>
            <a:t>VODÁČEK, L., VODÁČKOVÁ, O.: </a:t>
          </a:r>
          <a:r>
            <a:rPr lang="cs-CZ" b="1" dirty="0"/>
            <a:t>Management – teorie a praxe pro 90. léta. </a:t>
          </a:r>
          <a:r>
            <a:rPr lang="cs-CZ" dirty="0"/>
            <a:t>Management </a:t>
          </a:r>
          <a:r>
            <a:rPr lang="cs-CZ" dirty="0" err="1"/>
            <a:t>Press</a:t>
          </a:r>
          <a:r>
            <a:rPr lang="cs-CZ" dirty="0"/>
            <a:t>, Praha, 1996, ISBN 80-85943-19-0</a:t>
          </a:r>
        </a:p>
      </dgm:t>
    </dgm:pt>
    <dgm:pt modelId="{54A20552-4BFA-48BC-924B-16356A38A479}" type="parTrans" cxnId="{F4C04146-FECA-4460-A481-0F85B27F05A7}">
      <dgm:prSet/>
      <dgm:spPr/>
      <dgm:t>
        <a:bodyPr/>
        <a:lstStyle/>
        <a:p>
          <a:endParaRPr lang="cs-CZ"/>
        </a:p>
      </dgm:t>
    </dgm:pt>
    <dgm:pt modelId="{8E63C91A-43E9-44A3-AE80-A55B33A6D8DF}" type="sibTrans" cxnId="{F4C04146-FECA-4460-A481-0F85B27F05A7}">
      <dgm:prSet/>
      <dgm:spPr/>
      <dgm:t>
        <a:bodyPr/>
        <a:lstStyle/>
        <a:p>
          <a:endParaRPr lang="cs-CZ"/>
        </a:p>
      </dgm:t>
    </dgm:pt>
    <dgm:pt modelId="{CA178AB9-9DB1-43B2-A45D-22F8F6F8543B}" type="pres">
      <dgm:prSet presAssocID="{B4D8DBBF-36E4-429E-8C3E-263D94CCDB53}" presName="linear" presStyleCnt="0">
        <dgm:presLayoutVars>
          <dgm:animLvl val="lvl"/>
          <dgm:resizeHandles val="exact"/>
        </dgm:presLayoutVars>
      </dgm:prSet>
      <dgm:spPr/>
    </dgm:pt>
    <dgm:pt modelId="{489C2EDE-84FD-4D46-BCDB-C4EB57BB0835}" type="pres">
      <dgm:prSet presAssocID="{95A0210F-506B-4F2D-AB1D-7AF899A6912B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4D1436EA-E628-4B99-86DB-1680E5EEFAD1}" type="pres">
      <dgm:prSet presAssocID="{6705166A-B4AC-41E7-9638-8CCCE87E588F}" presName="spacer" presStyleCnt="0"/>
      <dgm:spPr/>
    </dgm:pt>
    <dgm:pt modelId="{F7A0FC47-9A5D-4C4A-90C2-95862075A292}" type="pres">
      <dgm:prSet presAssocID="{6213D00A-B2E9-454E-9AEC-985C8A49154E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4386F34E-073F-48F9-A7B4-ECC27CE6D3D8}" type="pres">
      <dgm:prSet presAssocID="{7B47B7B9-0564-41BC-87EE-05A3D9BEFC6C}" presName="spacer" presStyleCnt="0"/>
      <dgm:spPr/>
    </dgm:pt>
    <dgm:pt modelId="{163E8931-BB9B-4A35-9B6E-5474DD06CAD1}" type="pres">
      <dgm:prSet presAssocID="{8CB35BE2-B0E7-4022-99FD-C749BE8179B1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7D9FFF8B-EB55-4F59-A397-43BEF37F9A88}" type="pres">
      <dgm:prSet presAssocID="{F9A3BC9B-EA64-4F91-B980-9DB38CDA6699}" presName="spacer" presStyleCnt="0"/>
      <dgm:spPr/>
    </dgm:pt>
    <dgm:pt modelId="{DFE5CAA0-30A7-40E4-8CDD-6C6F1071834C}" type="pres">
      <dgm:prSet presAssocID="{F80E8A48-2A85-4F8D-B19B-D699458E5A1B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2FF5AD9A-3D5B-4266-B69E-68ACB5396062}" type="pres">
      <dgm:prSet presAssocID="{84086E0C-BD85-4340-8317-9544E463E8D0}" presName="spacer" presStyleCnt="0"/>
      <dgm:spPr/>
    </dgm:pt>
    <dgm:pt modelId="{477B178E-4BED-45D4-B678-C6454E5BD35A}" type="pres">
      <dgm:prSet presAssocID="{3C3895CF-5B76-4C2E-92C8-CB3EA86DBCA5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EDDD307F-29AE-4AA2-A694-E881D3675B91}" type="pres">
      <dgm:prSet presAssocID="{71970BB2-E288-425F-9508-C47B8DFB54FB}" presName="spacer" presStyleCnt="0"/>
      <dgm:spPr/>
    </dgm:pt>
    <dgm:pt modelId="{81D068FF-F352-425C-89F4-8E334EAB6AD7}" type="pres">
      <dgm:prSet presAssocID="{6158AF74-84E6-4EB5-AAB6-9E9E2D20045B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9A732996-A11C-41E9-ACC4-BE150AA459ED}" type="pres">
      <dgm:prSet presAssocID="{275DCD2E-6DFE-4CA8-8DEA-82ED3234271E}" presName="spacer" presStyleCnt="0"/>
      <dgm:spPr/>
    </dgm:pt>
    <dgm:pt modelId="{BA5F276F-E07A-410A-907F-E97A3E4B6D50}" type="pres">
      <dgm:prSet presAssocID="{04643653-96D4-4A7D-A4B2-BC5F1DA5200A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89822CBA-51AB-4B18-BF96-7C5A54D0CD7D}" type="pres">
      <dgm:prSet presAssocID="{420359C4-5BC7-47A9-B760-B0E92A2E409C}" presName="spacer" presStyleCnt="0"/>
      <dgm:spPr/>
    </dgm:pt>
    <dgm:pt modelId="{BEFD0F64-0C94-4DCA-B756-8D987C869563}" type="pres">
      <dgm:prSet presAssocID="{44B02A36-D3D7-4CE3-9965-C4CB3B8B6591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0F628E0B-A851-494B-9B2D-5A5AF0721297}" type="pres">
      <dgm:prSet presAssocID="{14BCFC68-E1CA-4CE7-901D-58EBAE3B71DF}" presName="spacer" presStyleCnt="0"/>
      <dgm:spPr/>
    </dgm:pt>
    <dgm:pt modelId="{FB7856DE-4F75-4489-9126-9F86341422D7}" type="pres">
      <dgm:prSet presAssocID="{85D5C24B-84F2-42B0-A181-87FD6B7F62BC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6DFD0223-908B-48D8-8709-A7B8CC0A380A}" type="pres">
      <dgm:prSet presAssocID="{40FB2FCE-8A3D-4F35-A2CC-8A967CD02A7A}" presName="spacer" presStyleCnt="0"/>
      <dgm:spPr/>
    </dgm:pt>
    <dgm:pt modelId="{EC41086F-E03E-421A-8807-96B0E6AB678E}" type="pres">
      <dgm:prSet presAssocID="{3C3767AE-102E-4B47-8CDF-77E21F966AE0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0B60A82F-2B91-4126-9401-0DDA7593ACD5}" type="pres">
      <dgm:prSet presAssocID="{CE4A2678-3A3A-43AF-BF20-6354EE61A973}" presName="spacer" presStyleCnt="0"/>
      <dgm:spPr/>
    </dgm:pt>
    <dgm:pt modelId="{5BE25893-6FEF-4C7E-AE4C-8D820373219D}" type="pres">
      <dgm:prSet presAssocID="{4547A038-D5E0-4E9D-A14D-3B134146918F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D1C5D852-8026-4F95-993F-CD8D1803D55E}" type="pres">
      <dgm:prSet presAssocID="{A6718AF7-DECE-42F1-B9EA-D4372F51BCB7}" presName="spacer" presStyleCnt="0"/>
      <dgm:spPr/>
    </dgm:pt>
    <dgm:pt modelId="{93E7B64C-3EF2-4714-8F13-F0747653A6DC}" type="pres">
      <dgm:prSet presAssocID="{B7BD2FB8-ED1B-45DA-A2F2-7836033351EE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DA05D13A-192D-41BA-96A4-DFD666D841AE}" type="pres">
      <dgm:prSet presAssocID="{BEAEEE0A-6A74-4D77-BDB1-A0A6A7300520}" presName="spacer" presStyleCnt="0"/>
      <dgm:spPr/>
    </dgm:pt>
    <dgm:pt modelId="{69E93475-A686-4860-BF20-783171DE151A}" type="pres">
      <dgm:prSet presAssocID="{8ECAA597-B5B2-4500-9201-A341BAF2F21C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55945CED-E2AC-48C4-A045-7383ACA08E06}" type="pres">
      <dgm:prSet presAssocID="{958B5E4D-3A7C-44E1-9716-2C3519595516}" presName="spacer" presStyleCnt="0"/>
      <dgm:spPr/>
    </dgm:pt>
    <dgm:pt modelId="{8653CF85-FAA3-45D3-9ECE-C2C880DA87B3}" type="pres">
      <dgm:prSet presAssocID="{A71C96C9-4896-4957-AD6D-3ECC1241E6DD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897ECC0A-D1F4-4FCE-9C73-BEFF754C4227}" srcId="{B4D8DBBF-36E4-429E-8C3E-263D94CCDB53}" destId="{4547A038-D5E0-4E9D-A14D-3B134146918F}" srcOrd="10" destOrd="0" parTransId="{8115C176-3434-42E2-A0F5-464A6F16C4B0}" sibTransId="{A6718AF7-DECE-42F1-B9EA-D4372F51BCB7}"/>
    <dgm:cxn modelId="{04E81410-1B31-4164-B4A2-718E440EAC35}" srcId="{B4D8DBBF-36E4-429E-8C3E-263D94CCDB53}" destId="{8ECAA597-B5B2-4500-9201-A341BAF2F21C}" srcOrd="12" destOrd="0" parTransId="{9FDA9F7A-D649-45B9-844D-694A4F8C4B0D}" sibTransId="{958B5E4D-3A7C-44E1-9716-2C3519595516}"/>
    <dgm:cxn modelId="{6D4D1A17-E594-42CE-8CB5-2C26083128E4}" type="presOf" srcId="{95A0210F-506B-4F2D-AB1D-7AF899A6912B}" destId="{489C2EDE-84FD-4D46-BCDB-C4EB57BB0835}" srcOrd="0" destOrd="0" presId="urn:microsoft.com/office/officeart/2005/8/layout/vList2"/>
    <dgm:cxn modelId="{BF8CF418-120E-41A9-AF52-45C59B7F84A7}" srcId="{B4D8DBBF-36E4-429E-8C3E-263D94CCDB53}" destId="{8CB35BE2-B0E7-4022-99FD-C749BE8179B1}" srcOrd="2" destOrd="0" parTransId="{A0231A1C-4819-4438-96B7-F60433C5B384}" sibTransId="{F9A3BC9B-EA64-4F91-B980-9DB38CDA6699}"/>
    <dgm:cxn modelId="{40457D1E-27A6-4C0B-BD42-49EF86180076}" srcId="{B4D8DBBF-36E4-429E-8C3E-263D94CCDB53}" destId="{6158AF74-84E6-4EB5-AAB6-9E9E2D20045B}" srcOrd="5" destOrd="0" parTransId="{81A4987D-0D78-4CC3-BBEA-ED417D2C617C}" sibTransId="{275DCD2E-6DFE-4CA8-8DEA-82ED3234271E}"/>
    <dgm:cxn modelId="{5A68F721-9E49-4399-B682-A2EAE33608F1}" type="presOf" srcId="{B4D8DBBF-36E4-429E-8C3E-263D94CCDB53}" destId="{CA178AB9-9DB1-43B2-A45D-22F8F6F8543B}" srcOrd="0" destOrd="0" presId="urn:microsoft.com/office/officeart/2005/8/layout/vList2"/>
    <dgm:cxn modelId="{626F4F29-46C8-45D6-BBB7-3440E16F18BB}" type="presOf" srcId="{44B02A36-D3D7-4CE3-9965-C4CB3B8B6591}" destId="{BEFD0F64-0C94-4DCA-B756-8D987C869563}" srcOrd="0" destOrd="0" presId="urn:microsoft.com/office/officeart/2005/8/layout/vList2"/>
    <dgm:cxn modelId="{0E462B2D-BCDE-47B8-A7AB-D4E093B0F6DF}" type="presOf" srcId="{4547A038-D5E0-4E9D-A14D-3B134146918F}" destId="{5BE25893-6FEF-4C7E-AE4C-8D820373219D}" srcOrd="0" destOrd="0" presId="urn:microsoft.com/office/officeart/2005/8/layout/vList2"/>
    <dgm:cxn modelId="{29154E34-959E-4C7F-AD7D-925031D00E71}" srcId="{B4D8DBBF-36E4-429E-8C3E-263D94CCDB53}" destId="{3C3895CF-5B76-4C2E-92C8-CB3EA86DBCA5}" srcOrd="4" destOrd="0" parTransId="{D3B440D6-3A2D-4AB6-B7CC-6C3B40F48689}" sibTransId="{71970BB2-E288-425F-9508-C47B8DFB54FB}"/>
    <dgm:cxn modelId="{E06F3C3D-CDB1-4EE8-AB2F-B6485C92E480}" type="presOf" srcId="{6158AF74-84E6-4EB5-AAB6-9E9E2D20045B}" destId="{81D068FF-F352-425C-89F4-8E334EAB6AD7}" srcOrd="0" destOrd="0" presId="urn:microsoft.com/office/officeart/2005/8/layout/vList2"/>
    <dgm:cxn modelId="{5049953F-C7DF-4E58-AEC4-065F65E4CB53}" srcId="{B4D8DBBF-36E4-429E-8C3E-263D94CCDB53}" destId="{F80E8A48-2A85-4F8D-B19B-D699458E5A1B}" srcOrd="3" destOrd="0" parTransId="{C060BA61-ABB1-4FB1-84F0-CA6062AB1949}" sibTransId="{84086E0C-BD85-4340-8317-9544E463E8D0}"/>
    <dgm:cxn modelId="{963A5A41-88E0-478E-97F2-7609F2510D69}" srcId="{B4D8DBBF-36E4-429E-8C3E-263D94CCDB53}" destId="{85D5C24B-84F2-42B0-A181-87FD6B7F62BC}" srcOrd="8" destOrd="0" parTransId="{55A47C4C-A8B2-401A-8448-E3CA1A45A35A}" sibTransId="{40FB2FCE-8A3D-4F35-A2CC-8A967CD02A7A}"/>
    <dgm:cxn modelId="{90E7F041-1E74-489D-9C7C-D7F269BCB1C9}" type="presOf" srcId="{8ECAA597-B5B2-4500-9201-A341BAF2F21C}" destId="{69E93475-A686-4860-BF20-783171DE151A}" srcOrd="0" destOrd="0" presId="urn:microsoft.com/office/officeart/2005/8/layout/vList2"/>
    <dgm:cxn modelId="{F4C04146-FECA-4460-A481-0F85B27F05A7}" srcId="{B4D8DBBF-36E4-429E-8C3E-263D94CCDB53}" destId="{A71C96C9-4896-4957-AD6D-3ECC1241E6DD}" srcOrd="13" destOrd="0" parTransId="{54A20552-4BFA-48BC-924B-16356A38A479}" sibTransId="{8E63C91A-43E9-44A3-AE80-A55B33A6D8DF}"/>
    <dgm:cxn modelId="{BEB01D72-64C2-439B-A760-33D17F7574DD}" type="presOf" srcId="{3C3767AE-102E-4B47-8CDF-77E21F966AE0}" destId="{EC41086F-E03E-421A-8807-96B0E6AB678E}" srcOrd="0" destOrd="0" presId="urn:microsoft.com/office/officeart/2005/8/layout/vList2"/>
    <dgm:cxn modelId="{43B5E67F-E4DA-4D49-A58E-C4F5C6707A58}" srcId="{B4D8DBBF-36E4-429E-8C3E-263D94CCDB53}" destId="{3C3767AE-102E-4B47-8CDF-77E21F966AE0}" srcOrd="9" destOrd="0" parTransId="{2DFE2837-6C0E-4239-9499-13A82CD1FDA3}" sibTransId="{CE4A2678-3A3A-43AF-BF20-6354EE61A973}"/>
    <dgm:cxn modelId="{5F004B95-7F72-4BF2-AA1F-29A088D79BED}" srcId="{B4D8DBBF-36E4-429E-8C3E-263D94CCDB53}" destId="{B7BD2FB8-ED1B-45DA-A2F2-7836033351EE}" srcOrd="11" destOrd="0" parTransId="{8E063BED-B0DD-4F6D-B902-BACD0521792D}" sibTransId="{BEAEEE0A-6A74-4D77-BDB1-A0A6A7300520}"/>
    <dgm:cxn modelId="{23D37F9B-BCC6-4C55-9F26-EFFEDE8442FA}" type="presOf" srcId="{F80E8A48-2A85-4F8D-B19B-D699458E5A1B}" destId="{DFE5CAA0-30A7-40E4-8CDD-6C6F1071834C}" srcOrd="0" destOrd="0" presId="urn:microsoft.com/office/officeart/2005/8/layout/vList2"/>
    <dgm:cxn modelId="{AA3E5EBC-F645-4DD5-8D53-314857B67081}" type="presOf" srcId="{8CB35BE2-B0E7-4022-99FD-C749BE8179B1}" destId="{163E8931-BB9B-4A35-9B6E-5474DD06CAD1}" srcOrd="0" destOrd="0" presId="urn:microsoft.com/office/officeart/2005/8/layout/vList2"/>
    <dgm:cxn modelId="{841122BF-9C94-4E81-AF18-CB956E3A7ADE}" type="presOf" srcId="{3C3895CF-5B76-4C2E-92C8-CB3EA86DBCA5}" destId="{477B178E-4BED-45D4-B678-C6454E5BD35A}" srcOrd="0" destOrd="0" presId="urn:microsoft.com/office/officeart/2005/8/layout/vList2"/>
    <dgm:cxn modelId="{62E5B9C4-27A0-48C7-91A9-EA5DFC74B6B4}" type="presOf" srcId="{B7BD2FB8-ED1B-45DA-A2F2-7836033351EE}" destId="{93E7B64C-3EF2-4714-8F13-F0747653A6DC}" srcOrd="0" destOrd="0" presId="urn:microsoft.com/office/officeart/2005/8/layout/vList2"/>
    <dgm:cxn modelId="{0ADA81CF-BAA0-4BFA-95A8-24CED28099AD}" srcId="{B4D8DBBF-36E4-429E-8C3E-263D94CCDB53}" destId="{95A0210F-506B-4F2D-AB1D-7AF899A6912B}" srcOrd="0" destOrd="0" parTransId="{D3A53F7D-F11E-48D9-BE88-FFC46ED0F1CF}" sibTransId="{6705166A-B4AC-41E7-9638-8CCCE87E588F}"/>
    <dgm:cxn modelId="{910E35D1-C705-4C32-B2C5-FAED9554D209}" type="presOf" srcId="{A71C96C9-4896-4957-AD6D-3ECC1241E6DD}" destId="{8653CF85-FAA3-45D3-9ECE-C2C880DA87B3}" srcOrd="0" destOrd="0" presId="urn:microsoft.com/office/officeart/2005/8/layout/vList2"/>
    <dgm:cxn modelId="{991EB6D3-CA12-40BA-AF14-3C858B21F974}" srcId="{B4D8DBBF-36E4-429E-8C3E-263D94CCDB53}" destId="{04643653-96D4-4A7D-A4B2-BC5F1DA5200A}" srcOrd="6" destOrd="0" parTransId="{28F22AEA-1ACF-4A62-B3D0-82861FB6807C}" sibTransId="{420359C4-5BC7-47A9-B760-B0E92A2E409C}"/>
    <dgm:cxn modelId="{130648D5-90E9-4ABF-8487-3720707AA5CA}" srcId="{B4D8DBBF-36E4-429E-8C3E-263D94CCDB53}" destId="{6213D00A-B2E9-454E-9AEC-985C8A49154E}" srcOrd="1" destOrd="0" parTransId="{EBE5A4FE-84E8-47F3-84B9-B8BA74E412AC}" sibTransId="{7B47B7B9-0564-41BC-87EE-05A3D9BEFC6C}"/>
    <dgm:cxn modelId="{CC2585D9-4E2A-4D5C-A9C4-45F4A968E77C}" srcId="{B4D8DBBF-36E4-429E-8C3E-263D94CCDB53}" destId="{44B02A36-D3D7-4CE3-9965-C4CB3B8B6591}" srcOrd="7" destOrd="0" parTransId="{F7590946-0557-4EA4-A6D7-4A10F993C9DE}" sibTransId="{14BCFC68-E1CA-4CE7-901D-58EBAE3B71DF}"/>
    <dgm:cxn modelId="{1A43D6DB-6035-436F-AEAD-28C1C400B213}" type="presOf" srcId="{85D5C24B-84F2-42B0-A181-87FD6B7F62BC}" destId="{FB7856DE-4F75-4489-9126-9F86341422D7}" srcOrd="0" destOrd="0" presId="urn:microsoft.com/office/officeart/2005/8/layout/vList2"/>
    <dgm:cxn modelId="{A0CBF0EB-B3DF-462E-9B99-E5B499626561}" type="presOf" srcId="{04643653-96D4-4A7D-A4B2-BC5F1DA5200A}" destId="{BA5F276F-E07A-410A-907F-E97A3E4B6D50}" srcOrd="0" destOrd="0" presId="urn:microsoft.com/office/officeart/2005/8/layout/vList2"/>
    <dgm:cxn modelId="{3926EDFC-1032-4F1C-AB11-80D9105195AA}" type="presOf" srcId="{6213D00A-B2E9-454E-9AEC-985C8A49154E}" destId="{F7A0FC47-9A5D-4C4A-90C2-95862075A292}" srcOrd="0" destOrd="0" presId="urn:microsoft.com/office/officeart/2005/8/layout/vList2"/>
    <dgm:cxn modelId="{A43AB000-D30D-496D-8241-CB816B539C43}" type="presParOf" srcId="{CA178AB9-9DB1-43B2-A45D-22F8F6F8543B}" destId="{489C2EDE-84FD-4D46-BCDB-C4EB57BB0835}" srcOrd="0" destOrd="0" presId="urn:microsoft.com/office/officeart/2005/8/layout/vList2"/>
    <dgm:cxn modelId="{D59C61A3-06A1-46DF-AE46-3F376AF3740C}" type="presParOf" srcId="{CA178AB9-9DB1-43B2-A45D-22F8F6F8543B}" destId="{4D1436EA-E628-4B99-86DB-1680E5EEFAD1}" srcOrd="1" destOrd="0" presId="urn:microsoft.com/office/officeart/2005/8/layout/vList2"/>
    <dgm:cxn modelId="{A89CC13E-9297-4B0D-B017-3512DFE7E68E}" type="presParOf" srcId="{CA178AB9-9DB1-43B2-A45D-22F8F6F8543B}" destId="{F7A0FC47-9A5D-4C4A-90C2-95862075A292}" srcOrd="2" destOrd="0" presId="urn:microsoft.com/office/officeart/2005/8/layout/vList2"/>
    <dgm:cxn modelId="{72CBA52F-0E09-4A86-87B6-F8CF7B6602B3}" type="presParOf" srcId="{CA178AB9-9DB1-43B2-A45D-22F8F6F8543B}" destId="{4386F34E-073F-48F9-A7B4-ECC27CE6D3D8}" srcOrd="3" destOrd="0" presId="urn:microsoft.com/office/officeart/2005/8/layout/vList2"/>
    <dgm:cxn modelId="{0CFC5F39-141F-45E4-B172-9F6E8C29C8BE}" type="presParOf" srcId="{CA178AB9-9DB1-43B2-A45D-22F8F6F8543B}" destId="{163E8931-BB9B-4A35-9B6E-5474DD06CAD1}" srcOrd="4" destOrd="0" presId="urn:microsoft.com/office/officeart/2005/8/layout/vList2"/>
    <dgm:cxn modelId="{8817603B-8CB1-42F8-B07A-E9DC78F273E7}" type="presParOf" srcId="{CA178AB9-9DB1-43B2-A45D-22F8F6F8543B}" destId="{7D9FFF8B-EB55-4F59-A397-43BEF37F9A88}" srcOrd="5" destOrd="0" presId="urn:microsoft.com/office/officeart/2005/8/layout/vList2"/>
    <dgm:cxn modelId="{36C1C338-B267-4F7F-A160-D3D9E5716E4B}" type="presParOf" srcId="{CA178AB9-9DB1-43B2-A45D-22F8F6F8543B}" destId="{DFE5CAA0-30A7-40E4-8CDD-6C6F1071834C}" srcOrd="6" destOrd="0" presId="urn:microsoft.com/office/officeart/2005/8/layout/vList2"/>
    <dgm:cxn modelId="{BD8C768E-3287-49B4-9BD7-82AEE41A3FBB}" type="presParOf" srcId="{CA178AB9-9DB1-43B2-A45D-22F8F6F8543B}" destId="{2FF5AD9A-3D5B-4266-B69E-68ACB5396062}" srcOrd="7" destOrd="0" presId="urn:microsoft.com/office/officeart/2005/8/layout/vList2"/>
    <dgm:cxn modelId="{4709E00E-B8F7-4FA0-A3E0-49DFE4885B80}" type="presParOf" srcId="{CA178AB9-9DB1-43B2-A45D-22F8F6F8543B}" destId="{477B178E-4BED-45D4-B678-C6454E5BD35A}" srcOrd="8" destOrd="0" presId="urn:microsoft.com/office/officeart/2005/8/layout/vList2"/>
    <dgm:cxn modelId="{675A58DA-020E-42FC-9D83-F260EF4C9C18}" type="presParOf" srcId="{CA178AB9-9DB1-43B2-A45D-22F8F6F8543B}" destId="{EDDD307F-29AE-4AA2-A694-E881D3675B91}" srcOrd="9" destOrd="0" presId="urn:microsoft.com/office/officeart/2005/8/layout/vList2"/>
    <dgm:cxn modelId="{B84B735D-4A76-430B-BEA1-9B73A45B6BF9}" type="presParOf" srcId="{CA178AB9-9DB1-43B2-A45D-22F8F6F8543B}" destId="{81D068FF-F352-425C-89F4-8E334EAB6AD7}" srcOrd="10" destOrd="0" presId="urn:microsoft.com/office/officeart/2005/8/layout/vList2"/>
    <dgm:cxn modelId="{7314EAF0-0C4D-4D64-9598-EC93A6B889DF}" type="presParOf" srcId="{CA178AB9-9DB1-43B2-A45D-22F8F6F8543B}" destId="{9A732996-A11C-41E9-ACC4-BE150AA459ED}" srcOrd="11" destOrd="0" presId="urn:microsoft.com/office/officeart/2005/8/layout/vList2"/>
    <dgm:cxn modelId="{44555A23-9E81-476A-9849-8BE39956784B}" type="presParOf" srcId="{CA178AB9-9DB1-43B2-A45D-22F8F6F8543B}" destId="{BA5F276F-E07A-410A-907F-E97A3E4B6D50}" srcOrd="12" destOrd="0" presId="urn:microsoft.com/office/officeart/2005/8/layout/vList2"/>
    <dgm:cxn modelId="{5AD0F536-7F28-411C-B6AC-D0275EDF307A}" type="presParOf" srcId="{CA178AB9-9DB1-43B2-A45D-22F8F6F8543B}" destId="{89822CBA-51AB-4B18-BF96-7C5A54D0CD7D}" srcOrd="13" destOrd="0" presId="urn:microsoft.com/office/officeart/2005/8/layout/vList2"/>
    <dgm:cxn modelId="{7969DF43-3C0B-491D-A560-37D6E7D5E001}" type="presParOf" srcId="{CA178AB9-9DB1-43B2-A45D-22F8F6F8543B}" destId="{BEFD0F64-0C94-4DCA-B756-8D987C869563}" srcOrd="14" destOrd="0" presId="urn:microsoft.com/office/officeart/2005/8/layout/vList2"/>
    <dgm:cxn modelId="{E16346D8-5E9D-4CE9-8354-337B3DB3C143}" type="presParOf" srcId="{CA178AB9-9DB1-43B2-A45D-22F8F6F8543B}" destId="{0F628E0B-A851-494B-9B2D-5A5AF0721297}" srcOrd="15" destOrd="0" presId="urn:microsoft.com/office/officeart/2005/8/layout/vList2"/>
    <dgm:cxn modelId="{210550FD-F7AF-43F0-B8CF-AF67A4482AB9}" type="presParOf" srcId="{CA178AB9-9DB1-43B2-A45D-22F8F6F8543B}" destId="{FB7856DE-4F75-4489-9126-9F86341422D7}" srcOrd="16" destOrd="0" presId="urn:microsoft.com/office/officeart/2005/8/layout/vList2"/>
    <dgm:cxn modelId="{6303E700-4025-4E46-AF6D-3333013599A4}" type="presParOf" srcId="{CA178AB9-9DB1-43B2-A45D-22F8F6F8543B}" destId="{6DFD0223-908B-48D8-8709-A7B8CC0A380A}" srcOrd="17" destOrd="0" presId="urn:microsoft.com/office/officeart/2005/8/layout/vList2"/>
    <dgm:cxn modelId="{5EEEEBC6-E291-43E3-8AB8-46B386E3E193}" type="presParOf" srcId="{CA178AB9-9DB1-43B2-A45D-22F8F6F8543B}" destId="{EC41086F-E03E-421A-8807-96B0E6AB678E}" srcOrd="18" destOrd="0" presId="urn:microsoft.com/office/officeart/2005/8/layout/vList2"/>
    <dgm:cxn modelId="{4BE12EF8-DE87-4E63-87C7-231F805FD7FA}" type="presParOf" srcId="{CA178AB9-9DB1-43B2-A45D-22F8F6F8543B}" destId="{0B60A82F-2B91-4126-9401-0DDA7593ACD5}" srcOrd="19" destOrd="0" presId="urn:microsoft.com/office/officeart/2005/8/layout/vList2"/>
    <dgm:cxn modelId="{E09C2469-105E-481E-BBDD-B39FB68EA8C8}" type="presParOf" srcId="{CA178AB9-9DB1-43B2-A45D-22F8F6F8543B}" destId="{5BE25893-6FEF-4C7E-AE4C-8D820373219D}" srcOrd="20" destOrd="0" presId="urn:microsoft.com/office/officeart/2005/8/layout/vList2"/>
    <dgm:cxn modelId="{CD66EB74-5B84-4C91-9EF6-35D9FBBB29F5}" type="presParOf" srcId="{CA178AB9-9DB1-43B2-A45D-22F8F6F8543B}" destId="{D1C5D852-8026-4F95-993F-CD8D1803D55E}" srcOrd="21" destOrd="0" presId="urn:microsoft.com/office/officeart/2005/8/layout/vList2"/>
    <dgm:cxn modelId="{0926FE40-8F0F-4060-996F-69881EB0A97A}" type="presParOf" srcId="{CA178AB9-9DB1-43B2-A45D-22F8F6F8543B}" destId="{93E7B64C-3EF2-4714-8F13-F0747653A6DC}" srcOrd="22" destOrd="0" presId="urn:microsoft.com/office/officeart/2005/8/layout/vList2"/>
    <dgm:cxn modelId="{9DC6E5B2-C87A-41F1-B9E0-3919529CF595}" type="presParOf" srcId="{CA178AB9-9DB1-43B2-A45D-22F8F6F8543B}" destId="{DA05D13A-192D-41BA-96A4-DFD666D841AE}" srcOrd="23" destOrd="0" presId="urn:microsoft.com/office/officeart/2005/8/layout/vList2"/>
    <dgm:cxn modelId="{D2A2DCE9-A705-43ED-89F3-921E19204B79}" type="presParOf" srcId="{CA178AB9-9DB1-43B2-A45D-22F8F6F8543B}" destId="{69E93475-A686-4860-BF20-783171DE151A}" srcOrd="24" destOrd="0" presId="urn:microsoft.com/office/officeart/2005/8/layout/vList2"/>
    <dgm:cxn modelId="{85ACF2D0-8CF1-4F6E-8971-F7B4A84216A1}" type="presParOf" srcId="{CA178AB9-9DB1-43B2-A45D-22F8F6F8543B}" destId="{55945CED-E2AC-48C4-A045-7383ACA08E06}" srcOrd="25" destOrd="0" presId="urn:microsoft.com/office/officeart/2005/8/layout/vList2"/>
    <dgm:cxn modelId="{1044D5C2-E680-49E1-A635-59D9AE80BE9F}" type="presParOf" srcId="{CA178AB9-9DB1-43B2-A45D-22F8F6F8543B}" destId="{8653CF85-FAA3-45D3-9ECE-C2C880DA87B3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3FD9A-B3DA-4798-9A9E-AD20D3DE78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48A99-B01E-437A-9F86-7202A5EA4185}">
      <dgm:prSet/>
      <dgm:spPr/>
      <dgm:t>
        <a:bodyPr/>
        <a:lstStyle/>
        <a:p>
          <a:r>
            <a:rPr lang="cs-CZ" dirty="0"/>
            <a:t>DVOŘÁK, J., DVOŘÁK, I., ZÍKA, J., SCHMIDT, V.: </a:t>
          </a:r>
          <a:r>
            <a:rPr lang="cs-CZ" b="1" dirty="0" err="1"/>
            <a:t>Vademecum</a:t>
          </a:r>
          <a:r>
            <a:rPr lang="cs-CZ" b="1" dirty="0"/>
            <a:t> úspěšného manažera.</a:t>
          </a:r>
          <a:r>
            <a:rPr lang="cs-CZ" dirty="0"/>
            <a:t> Management </a:t>
          </a:r>
          <a:r>
            <a:rPr lang="cs-CZ" dirty="0" err="1"/>
            <a:t>Press</a:t>
          </a:r>
          <a:r>
            <a:rPr lang="cs-CZ" dirty="0"/>
            <a:t>, Praha, 1994, ISBN 80-85603-36-5</a:t>
          </a:r>
          <a:endParaRPr lang="en-US" dirty="0"/>
        </a:p>
      </dgm:t>
    </dgm:pt>
    <dgm:pt modelId="{5D2D51C2-7FAD-4CAB-8CFA-97E21835E083}" type="parTrans" cxnId="{D86E187A-43E3-4282-8295-7C5830F74942}">
      <dgm:prSet/>
      <dgm:spPr/>
      <dgm:t>
        <a:bodyPr/>
        <a:lstStyle/>
        <a:p>
          <a:endParaRPr lang="en-US"/>
        </a:p>
      </dgm:t>
    </dgm:pt>
    <dgm:pt modelId="{079C4CF1-E9AF-435F-BD3E-1F4C63C72202}" type="sibTrans" cxnId="{D86E187A-43E3-4282-8295-7C5830F74942}">
      <dgm:prSet/>
      <dgm:spPr/>
      <dgm:t>
        <a:bodyPr/>
        <a:lstStyle/>
        <a:p>
          <a:endParaRPr lang="en-US"/>
        </a:p>
      </dgm:t>
    </dgm:pt>
    <dgm:pt modelId="{4B257795-69F3-4695-B41F-23252172C425}">
      <dgm:prSet/>
      <dgm:spPr/>
      <dgm:t>
        <a:bodyPr/>
        <a:lstStyle/>
        <a:p>
          <a:r>
            <a:rPr lang="cs-CZ"/>
            <a:t>EVANS, D.: </a:t>
          </a:r>
          <a:r>
            <a:rPr lang="cs-CZ" b="1"/>
            <a:t>Supervisory Management – Principles and Practice.</a:t>
          </a:r>
          <a:r>
            <a:rPr lang="cs-CZ"/>
            <a:t> Cassell, London, 1995, ISBN 0-304-33129-5</a:t>
          </a:r>
          <a:endParaRPr lang="en-US"/>
        </a:p>
      </dgm:t>
    </dgm:pt>
    <dgm:pt modelId="{F8A52260-4435-4973-926D-BFB021730FA4}" type="parTrans" cxnId="{B097F04F-8464-4DF7-B1EA-77BC469E3071}">
      <dgm:prSet/>
      <dgm:spPr/>
      <dgm:t>
        <a:bodyPr/>
        <a:lstStyle/>
        <a:p>
          <a:endParaRPr lang="en-US"/>
        </a:p>
      </dgm:t>
    </dgm:pt>
    <dgm:pt modelId="{6D95123D-2FC2-42CD-981D-C31BB94582D5}" type="sibTrans" cxnId="{B097F04F-8464-4DF7-B1EA-77BC469E3071}">
      <dgm:prSet/>
      <dgm:spPr/>
      <dgm:t>
        <a:bodyPr/>
        <a:lstStyle/>
        <a:p>
          <a:endParaRPr lang="en-US"/>
        </a:p>
      </dgm:t>
    </dgm:pt>
    <dgm:pt modelId="{D9341FA9-B2D7-446E-94CF-2CC79A1B04F6}">
      <dgm:prSet/>
      <dgm:spPr/>
      <dgm:t>
        <a:bodyPr/>
        <a:lstStyle/>
        <a:p>
          <a:r>
            <a:rPr lang="cs-CZ"/>
            <a:t>HELLER, R., HINDLE, T.: </a:t>
          </a:r>
          <a:r>
            <a:rPr lang="cs-CZ" b="1"/>
            <a:t>Essential Manager´s Manual.</a:t>
          </a:r>
          <a:r>
            <a:rPr lang="cs-CZ"/>
            <a:t> Dorling Kindersley Limited, London, 1998, ISBN 0 7513 0400X</a:t>
          </a:r>
          <a:endParaRPr lang="en-US"/>
        </a:p>
      </dgm:t>
    </dgm:pt>
    <dgm:pt modelId="{0FBC7B31-92C1-4E90-AD07-FD45E409DC13}" type="parTrans" cxnId="{84B60B87-5A84-4A4F-981B-CEDE7E48C103}">
      <dgm:prSet/>
      <dgm:spPr/>
      <dgm:t>
        <a:bodyPr/>
        <a:lstStyle/>
        <a:p>
          <a:endParaRPr lang="en-US"/>
        </a:p>
      </dgm:t>
    </dgm:pt>
    <dgm:pt modelId="{18E337B5-72FE-4093-A0BD-87B901FD985A}" type="sibTrans" cxnId="{84B60B87-5A84-4A4F-981B-CEDE7E48C103}">
      <dgm:prSet/>
      <dgm:spPr/>
      <dgm:t>
        <a:bodyPr/>
        <a:lstStyle/>
        <a:p>
          <a:endParaRPr lang="en-US"/>
        </a:p>
      </dgm:t>
    </dgm:pt>
    <dgm:pt modelId="{36015F21-F65E-4D24-962C-AB2E5B1D9DE4}">
      <dgm:prSet/>
      <dgm:spPr/>
      <dgm:t>
        <a:bodyPr/>
        <a:lstStyle/>
        <a:p>
          <a:r>
            <a:rPr lang="cs-CZ"/>
            <a:t>KOONTZ, H., WEIHRICH, H.: </a:t>
          </a:r>
          <a:r>
            <a:rPr lang="cs-CZ" b="1"/>
            <a:t>Management</a:t>
          </a:r>
          <a:r>
            <a:rPr lang="cs-CZ"/>
            <a:t>, Praha, Victoria Publishing, 1993, ISBN 80-85605-45-7</a:t>
          </a:r>
          <a:endParaRPr lang="en-US"/>
        </a:p>
      </dgm:t>
    </dgm:pt>
    <dgm:pt modelId="{E31FDD98-D9C8-42F4-9668-C0E6F85F73FA}" type="parTrans" cxnId="{7EAB4301-04B5-46FB-BA73-A1A56295F7DF}">
      <dgm:prSet/>
      <dgm:spPr/>
      <dgm:t>
        <a:bodyPr/>
        <a:lstStyle/>
        <a:p>
          <a:endParaRPr lang="en-US"/>
        </a:p>
      </dgm:t>
    </dgm:pt>
    <dgm:pt modelId="{2BFEE840-ECB7-401E-B8A7-703F611AEC12}" type="sibTrans" cxnId="{7EAB4301-04B5-46FB-BA73-A1A56295F7DF}">
      <dgm:prSet/>
      <dgm:spPr/>
      <dgm:t>
        <a:bodyPr/>
        <a:lstStyle/>
        <a:p>
          <a:endParaRPr lang="en-US"/>
        </a:p>
      </dgm:t>
    </dgm:pt>
    <dgm:pt modelId="{58F7F713-1DAB-4931-9FA1-E2B4023BBB0B}">
      <dgm:prSet/>
      <dgm:spPr/>
      <dgm:t>
        <a:bodyPr/>
        <a:lstStyle/>
        <a:p>
          <a:r>
            <a:rPr lang="cs-CZ"/>
            <a:t>NĚMEC, V.: </a:t>
          </a:r>
          <a:r>
            <a:rPr lang="cs-CZ" b="1"/>
            <a:t>Projektový management.</a:t>
          </a:r>
          <a:r>
            <a:rPr lang="cs-CZ"/>
            <a:t> Grada Publishing, Praha, 2002</a:t>
          </a:r>
          <a:endParaRPr lang="en-US"/>
        </a:p>
      </dgm:t>
    </dgm:pt>
    <dgm:pt modelId="{1CB42FC1-C837-45CD-82D6-98AC5FB103D7}" type="parTrans" cxnId="{2DC35884-E883-4322-9B8A-D5CA965E6150}">
      <dgm:prSet/>
      <dgm:spPr/>
      <dgm:t>
        <a:bodyPr/>
        <a:lstStyle/>
        <a:p>
          <a:endParaRPr lang="en-US"/>
        </a:p>
      </dgm:t>
    </dgm:pt>
    <dgm:pt modelId="{C5DF13A4-0998-42CC-8725-F5BBC7E180F6}" type="sibTrans" cxnId="{2DC35884-E883-4322-9B8A-D5CA965E6150}">
      <dgm:prSet/>
      <dgm:spPr/>
      <dgm:t>
        <a:bodyPr/>
        <a:lstStyle/>
        <a:p>
          <a:endParaRPr lang="en-US"/>
        </a:p>
      </dgm:t>
    </dgm:pt>
    <dgm:pt modelId="{46EAB1F2-065B-4A3D-96DA-FCE0A0AF20F9}">
      <dgm:prSet/>
      <dgm:spPr/>
      <dgm:t>
        <a:bodyPr/>
        <a:lstStyle/>
        <a:p>
          <a:r>
            <a:rPr lang="cs-CZ"/>
            <a:t>PAYNE, J., PAYNEOVÁ, S.: </a:t>
          </a:r>
          <a:r>
            <a:rPr lang="cs-CZ" b="1"/>
            <a:t>Repetitorium manažerských dovedností.</a:t>
          </a:r>
          <a:r>
            <a:rPr lang="cs-CZ"/>
            <a:t> Management Press, Praha, 1998, ISBN 80-85943-76-X </a:t>
          </a:r>
          <a:endParaRPr lang="en-US"/>
        </a:p>
      </dgm:t>
    </dgm:pt>
    <dgm:pt modelId="{0681F2E3-B07A-43C1-AED7-C0E93C85821F}" type="parTrans" cxnId="{79CEBF69-1FCE-4B8D-8A07-33B9436AA6A6}">
      <dgm:prSet/>
      <dgm:spPr/>
      <dgm:t>
        <a:bodyPr/>
        <a:lstStyle/>
        <a:p>
          <a:endParaRPr lang="en-US"/>
        </a:p>
      </dgm:t>
    </dgm:pt>
    <dgm:pt modelId="{EA1FF359-DC57-46BE-8BAB-5C2CD47FDC1C}" type="sibTrans" cxnId="{79CEBF69-1FCE-4B8D-8A07-33B9436AA6A6}">
      <dgm:prSet/>
      <dgm:spPr/>
      <dgm:t>
        <a:bodyPr/>
        <a:lstStyle/>
        <a:p>
          <a:endParaRPr lang="en-US"/>
        </a:p>
      </dgm:t>
    </dgm:pt>
    <dgm:pt modelId="{E2A811F7-873B-4BEA-BD22-14A7F7CB17B8}">
      <dgm:prSet/>
      <dgm:spPr/>
      <dgm:t>
        <a:bodyPr/>
        <a:lstStyle/>
        <a:p>
          <a:r>
            <a:rPr lang="cs-CZ" dirty="0"/>
            <a:t>PEDLAR, M., BURGOYNE, J., BOYDELL, T.: </a:t>
          </a:r>
          <a:r>
            <a:rPr lang="cs-CZ" b="1" dirty="0"/>
            <a:t>A </a:t>
          </a:r>
          <a:r>
            <a:rPr lang="cs-CZ" b="1" dirty="0" err="1"/>
            <a:t>Manager´s</a:t>
          </a:r>
          <a:r>
            <a:rPr lang="cs-CZ" b="1" dirty="0"/>
            <a:t> </a:t>
          </a:r>
          <a:r>
            <a:rPr lang="cs-CZ" b="1" dirty="0" err="1"/>
            <a:t>Guide</a:t>
          </a:r>
          <a:r>
            <a:rPr lang="cs-CZ" b="1" dirty="0"/>
            <a:t> to </a:t>
          </a:r>
          <a:r>
            <a:rPr lang="cs-CZ" b="1" dirty="0" err="1"/>
            <a:t>Self</a:t>
          </a:r>
          <a:r>
            <a:rPr lang="cs-CZ" b="1" dirty="0"/>
            <a:t>-Development.</a:t>
          </a:r>
          <a:r>
            <a:rPr lang="cs-CZ" dirty="0"/>
            <a:t> </a:t>
          </a:r>
          <a:r>
            <a:rPr lang="cs-CZ" dirty="0" err="1"/>
            <a:t>McGraw-Hill</a:t>
          </a:r>
          <a:r>
            <a:rPr lang="cs-CZ" dirty="0"/>
            <a:t>, </a:t>
          </a:r>
          <a:r>
            <a:rPr lang="cs-CZ" dirty="0" err="1"/>
            <a:t>Maidenhead</a:t>
          </a:r>
          <a:r>
            <a:rPr lang="cs-CZ" dirty="0"/>
            <a:t>, 1986</a:t>
          </a:r>
          <a:endParaRPr lang="en-US" dirty="0"/>
        </a:p>
      </dgm:t>
    </dgm:pt>
    <dgm:pt modelId="{9C3E272D-4531-4EC3-965D-DF9A31FC6F69}" type="parTrans" cxnId="{629FCC90-57D7-4A94-AD44-3A7ED5F221A1}">
      <dgm:prSet/>
      <dgm:spPr/>
      <dgm:t>
        <a:bodyPr/>
        <a:lstStyle/>
        <a:p>
          <a:endParaRPr lang="en-US"/>
        </a:p>
      </dgm:t>
    </dgm:pt>
    <dgm:pt modelId="{5EF26D00-B3CD-4375-A414-E2755D6C899F}" type="sibTrans" cxnId="{629FCC90-57D7-4A94-AD44-3A7ED5F221A1}">
      <dgm:prSet/>
      <dgm:spPr/>
      <dgm:t>
        <a:bodyPr/>
        <a:lstStyle/>
        <a:p>
          <a:endParaRPr lang="en-US"/>
        </a:p>
      </dgm:t>
    </dgm:pt>
    <dgm:pt modelId="{8EFCF368-9986-4F6A-9320-9000A2D73F9C}">
      <dgm:prSet/>
      <dgm:spPr/>
      <dgm:t>
        <a:bodyPr/>
        <a:lstStyle/>
        <a:p>
          <a:r>
            <a:rPr lang="cs-CZ" dirty="0"/>
            <a:t>PRESTON, P., ZIMMRER, T.: </a:t>
          </a:r>
          <a:r>
            <a:rPr lang="cs-CZ" b="1" dirty="0"/>
            <a:t>Management </a:t>
          </a:r>
          <a:r>
            <a:rPr lang="cs-CZ" b="1" dirty="0" err="1"/>
            <a:t>for</a:t>
          </a:r>
          <a:r>
            <a:rPr lang="cs-CZ" b="1" dirty="0"/>
            <a:t> </a:t>
          </a:r>
          <a:r>
            <a:rPr lang="cs-CZ" b="1" dirty="0" err="1"/>
            <a:t>Supervisors</a:t>
          </a:r>
          <a:r>
            <a:rPr lang="cs-CZ" b="1" dirty="0"/>
            <a:t>.</a:t>
          </a:r>
          <a:r>
            <a:rPr lang="cs-CZ" dirty="0"/>
            <a:t> </a:t>
          </a:r>
          <a:r>
            <a:rPr lang="cs-CZ" dirty="0" err="1"/>
            <a:t>Prentice-Hall</a:t>
          </a:r>
          <a:r>
            <a:rPr lang="cs-CZ" dirty="0"/>
            <a:t>, New York, 1983, ISBN 0-13-549725-6</a:t>
          </a:r>
          <a:endParaRPr lang="en-US" dirty="0"/>
        </a:p>
      </dgm:t>
    </dgm:pt>
    <dgm:pt modelId="{5E6C075F-B368-4FC0-9D2A-D2D921B077BE}" type="parTrans" cxnId="{17E6FD94-FFF6-4056-AD0D-E761C5D7E31C}">
      <dgm:prSet/>
      <dgm:spPr/>
      <dgm:t>
        <a:bodyPr/>
        <a:lstStyle/>
        <a:p>
          <a:endParaRPr lang="cs-CZ"/>
        </a:p>
      </dgm:t>
    </dgm:pt>
    <dgm:pt modelId="{1E60DC71-2E02-46AE-9DE7-BE2C02738B8B}" type="sibTrans" cxnId="{17E6FD94-FFF6-4056-AD0D-E761C5D7E31C}">
      <dgm:prSet/>
      <dgm:spPr/>
      <dgm:t>
        <a:bodyPr/>
        <a:lstStyle/>
        <a:p>
          <a:endParaRPr lang="cs-CZ"/>
        </a:p>
      </dgm:t>
    </dgm:pt>
    <dgm:pt modelId="{618C1A85-A584-46B3-91AB-CF01A2161B9C}">
      <dgm:prSet/>
      <dgm:spPr/>
      <dgm:t>
        <a:bodyPr/>
        <a:lstStyle/>
        <a:p>
          <a:r>
            <a:rPr lang="cs-CZ" dirty="0"/>
            <a:t>SCHWALBE, B., SCHWALBE, H.: </a:t>
          </a:r>
          <a:r>
            <a:rPr lang="cs-CZ" b="1" dirty="0"/>
            <a:t>Osobnost, kariéra, úspěch – Rádce úspěšného manažera.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1995, ISBN 80-7169-117-8 </a:t>
          </a:r>
          <a:endParaRPr lang="en-US" dirty="0"/>
        </a:p>
      </dgm:t>
    </dgm:pt>
    <dgm:pt modelId="{0B2FAB87-E6D6-44B8-BAE3-3227A0142A2E}" type="parTrans" cxnId="{5D06A7CF-D8BF-4FF4-801C-788159954019}">
      <dgm:prSet/>
      <dgm:spPr/>
      <dgm:t>
        <a:bodyPr/>
        <a:lstStyle/>
        <a:p>
          <a:endParaRPr lang="cs-CZ"/>
        </a:p>
      </dgm:t>
    </dgm:pt>
    <dgm:pt modelId="{337F0F3E-C949-4820-AEFF-BADEF38C08AD}" type="sibTrans" cxnId="{5D06A7CF-D8BF-4FF4-801C-788159954019}">
      <dgm:prSet/>
      <dgm:spPr/>
      <dgm:t>
        <a:bodyPr/>
        <a:lstStyle/>
        <a:p>
          <a:endParaRPr lang="cs-CZ"/>
        </a:p>
      </dgm:t>
    </dgm:pt>
    <dgm:pt modelId="{D6343A7E-867F-4EC5-9964-DF798CAAFAA0}">
      <dgm:prSet/>
      <dgm:spPr/>
      <dgm:t>
        <a:bodyPr/>
        <a:lstStyle/>
        <a:p>
          <a:r>
            <a:rPr lang="cs-CZ" dirty="0"/>
            <a:t>STÝBLO, J.: </a:t>
          </a:r>
          <a:r>
            <a:rPr lang="cs-CZ" b="1" dirty="0"/>
            <a:t>Personální management</a:t>
          </a:r>
          <a:r>
            <a:rPr lang="cs-CZ" dirty="0"/>
            <a:t>. Grada, a.s., Praha, 1993, ISBN 80-85424-92-4</a:t>
          </a:r>
          <a:endParaRPr lang="en-US" dirty="0"/>
        </a:p>
      </dgm:t>
    </dgm:pt>
    <dgm:pt modelId="{749E359B-5705-4BFA-ADE6-1AD770CEA3A0}" type="parTrans" cxnId="{30D13907-280B-4458-AB8B-5181461973C1}">
      <dgm:prSet/>
      <dgm:spPr/>
      <dgm:t>
        <a:bodyPr/>
        <a:lstStyle/>
        <a:p>
          <a:endParaRPr lang="cs-CZ"/>
        </a:p>
      </dgm:t>
    </dgm:pt>
    <dgm:pt modelId="{5B4D674F-646A-471A-B696-7FB7F3B12064}" type="sibTrans" cxnId="{30D13907-280B-4458-AB8B-5181461973C1}">
      <dgm:prSet/>
      <dgm:spPr/>
      <dgm:t>
        <a:bodyPr/>
        <a:lstStyle/>
        <a:p>
          <a:endParaRPr lang="cs-CZ"/>
        </a:p>
      </dgm:t>
    </dgm:pt>
    <dgm:pt modelId="{525DDF33-4225-463D-BB0C-A7347CDD9265}">
      <dgm:prSet/>
      <dgm:spPr/>
      <dgm:t>
        <a:bodyPr/>
        <a:lstStyle/>
        <a:p>
          <a:r>
            <a:rPr lang="cs-CZ" dirty="0"/>
            <a:t>STÝBLO, J.: </a:t>
          </a:r>
          <a:r>
            <a:rPr lang="cs-CZ" b="1" dirty="0"/>
            <a:t>Moderní personalistika – trendy, inspirace, výzvy</a:t>
          </a:r>
          <a:r>
            <a:rPr lang="cs-CZ" dirty="0"/>
            <a:t>. Grada </a:t>
          </a:r>
          <a:r>
            <a:rPr lang="cs-CZ" dirty="0" err="1"/>
            <a:t>Publishing</a:t>
          </a:r>
          <a:r>
            <a:rPr lang="cs-CZ" dirty="0"/>
            <a:t>, Praha, 1998, ISBN 80-7169-616-1</a:t>
          </a:r>
          <a:endParaRPr lang="en-US" dirty="0"/>
        </a:p>
      </dgm:t>
    </dgm:pt>
    <dgm:pt modelId="{4C9F2DAD-9925-4385-A78D-49DF72D5529F}" type="parTrans" cxnId="{E9FD771A-AA8B-437E-A32F-7ADFE9AEC9CE}">
      <dgm:prSet/>
      <dgm:spPr/>
      <dgm:t>
        <a:bodyPr/>
        <a:lstStyle/>
        <a:p>
          <a:endParaRPr lang="cs-CZ"/>
        </a:p>
      </dgm:t>
    </dgm:pt>
    <dgm:pt modelId="{7960269F-E375-412B-888E-C456BB51EDBC}" type="sibTrans" cxnId="{E9FD771A-AA8B-437E-A32F-7ADFE9AEC9CE}">
      <dgm:prSet/>
      <dgm:spPr/>
      <dgm:t>
        <a:bodyPr/>
        <a:lstStyle/>
        <a:p>
          <a:endParaRPr lang="cs-CZ"/>
        </a:p>
      </dgm:t>
    </dgm:pt>
    <dgm:pt modelId="{1817FFC7-1A1D-488D-9C0D-1BF9B45978DB}">
      <dgm:prSet/>
      <dgm:spPr/>
      <dgm:t>
        <a:bodyPr/>
        <a:lstStyle/>
        <a:p>
          <a:r>
            <a:rPr lang="cs-CZ" dirty="0"/>
            <a:t>SVOZILOVÁ, A.: </a:t>
          </a:r>
          <a:r>
            <a:rPr lang="cs-CZ" b="1" dirty="0"/>
            <a:t>Projektový management</a:t>
          </a:r>
          <a:r>
            <a:rPr lang="cs-CZ" dirty="0"/>
            <a:t>. Grada </a:t>
          </a:r>
          <a:r>
            <a:rPr lang="cs-CZ" dirty="0" err="1"/>
            <a:t>Publishing</a:t>
          </a:r>
          <a:r>
            <a:rPr lang="cs-CZ" dirty="0"/>
            <a:t>, Praha, 2006</a:t>
          </a:r>
          <a:endParaRPr lang="en-US" dirty="0"/>
        </a:p>
      </dgm:t>
    </dgm:pt>
    <dgm:pt modelId="{636D0AD3-D967-483C-BFF5-FDFBB8419016}" type="parTrans" cxnId="{1381A934-9F77-4EE2-8A2C-F4C832C6EB3D}">
      <dgm:prSet/>
      <dgm:spPr/>
      <dgm:t>
        <a:bodyPr/>
        <a:lstStyle/>
        <a:p>
          <a:endParaRPr lang="cs-CZ"/>
        </a:p>
      </dgm:t>
    </dgm:pt>
    <dgm:pt modelId="{DF214DFE-4636-4512-B8FC-62E797F9760B}" type="sibTrans" cxnId="{1381A934-9F77-4EE2-8A2C-F4C832C6EB3D}">
      <dgm:prSet/>
      <dgm:spPr/>
      <dgm:t>
        <a:bodyPr/>
        <a:lstStyle/>
        <a:p>
          <a:endParaRPr lang="cs-CZ"/>
        </a:p>
      </dgm:t>
    </dgm:pt>
    <dgm:pt modelId="{892C1A34-5FF7-4DA2-A218-2AB58A47B005}">
      <dgm:prSet/>
      <dgm:spPr/>
      <dgm:t>
        <a:bodyPr/>
        <a:lstStyle/>
        <a:p>
          <a:r>
            <a:rPr lang="cs-CZ"/>
            <a:t>TEPPER, B.: </a:t>
          </a:r>
          <a:r>
            <a:rPr lang="cs-CZ" b="1"/>
            <a:t>Manažerské znalosti a dovednosti.</a:t>
          </a:r>
          <a:r>
            <a:rPr lang="cs-CZ"/>
            <a:t> Grada Publishing, Praha, 1996, ISBN 80-7169-347-2</a:t>
          </a:r>
          <a:endParaRPr lang="en-US" dirty="0"/>
        </a:p>
      </dgm:t>
    </dgm:pt>
    <dgm:pt modelId="{DBCEF746-D0D1-4C30-8877-1DE1BC4FDCEB}" type="parTrans" cxnId="{05F0F3D7-89B4-4AA2-A613-3003ACD849BA}">
      <dgm:prSet/>
      <dgm:spPr/>
      <dgm:t>
        <a:bodyPr/>
        <a:lstStyle/>
        <a:p>
          <a:endParaRPr lang="cs-CZ"/>
        </a:p>
      </dgm:t>
    </dgm:pt>
    <dgm:pt modelId="{1DB14E28-5F1D-485D-90D5-3B33A1F36B08}" type="sibTrans" cxnId="{05F0F3D7-89B4-4AA2-A613-3003ACD849BA}">
      <dgm:prSet/>
      <dgm:spPr/>
      <dgm:t>
        <a:bodyPr/>
        <a:lstStyle/>
        <a:p>
          <a:endParaRPr lang="cs-CZ"/>
        </a:p>
      </dgm:t>
    </dgm:pt>
    <dgm:pt modelId="{E16F944E-633D-4706-84C0-4E54F8CEC3B5}" type="pres">
      <dgm:prSet presAssocID="{3903FD9A-B3DA-4798-9A9E-AD20D3DE7873}" presName="linear" presStyleCnt="0">
        <dgm:presLayoutVars>
          <dgm:animLvl val="lvl"/>
          <dgm:resizeHandles val="exact"/>
        </dgm:presLayoutVars>
      </dgm:prSet>
      <dgm:spPr/>
    </dgm:pt>
    <dgm:pt modelId="{261B8210-B29A-44F8-B518-13358236F84A}" type="pres">
      <dgm:prSet presAssocID="{E2C48A99-B01E-437A-9F86-7202A5EA4185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853354D6-E40B-46C6-A366-AA27C796F881}" type="pres">
      <dgm:prSet presAssocID="{079C4CF1-E9AF-435F-BD3E-1F4C63C72202}" presName="spacer" presStyleCnt="0"/>
      <dgm:spPr/>
    </dgm:pt>
    <dgm:pt modelId="{48F4F6AB-3130-4D13-BBAB-EF1BAECEA0F9}" type="pres">
      <dgm:prSet presAssocID="{4B257795-69F3-4695-B41F-23252172C425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470960E6-4768-48EC-B145-43BD009FC6FF}" type="pres">
      <dgm:prSet presAssocID="{6D95123D-2FC2-42CD-981D-C31BB94582D5}" presName="spacer" presStyleCnt="0"/>
      <dgm:spPr/>
    </dgm:pt>
    <dgm:pt modelId="{D9618FC2-681A-49C4-86BB-20D62CF9CC54}" type="pres">
      <dgm:prSet presAssocID="{D9341FA9-B2D7-446E-94CF-2CC79A1B04F6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AB70865E-C2B3-49E6-9980-5F2675EFEA1A}" type="pres">
      <dgm:prSet presAssocID="{18E337B5-72FE-4093-A0BD-87B901FD985A}" presName="spacer" presStyleCnt="0"/>
      <dgm:spPr/>
    </dgm:pt>
    <dgm:pt modelId="{4CBCB0DD-FD3C-41AE-AFC4-A6A0788DA17C}" type="pres">
      <dgm:prSet presAssocID="{36015F21-F65E-4D24-962C-AB2E5B1D9DE4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21F0A5B1-9246-42DA-8078-C2C84E0EAD64}" type="pres">
      <dgm:prSet presAssocID="{2BFEE840-ECB7-401E-B8A7-703F611AEC12}" presName="spacer" presStyleCnt="0"/>
      <dgm:spPr/>
    </dgm:pt>
    <dgm:pt modelId="{803E3D7E-28A4-4AC9-B31C-865349744CE0}" type="pres">
      <dgm:prSet presAssocID="{58F7F713-1DAB-4931-9FA1-E2B4023BBB0B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8F5EDEB4-9DBB-41DA-BC55-7376F8257F5D}" type="pres">
      <dgm:prSet presAssocID="{C5DF13A4-0998-42CC-8725-F5BBC7E180F6}" presName="spacer" presStyleCnt="0"/>
      <dgm:spPr/>
    </dgm:pt>
    <dgm:pt modelId="{E3DE827A-D6A1-4F32-A027-7A459CB5255B}" type="pres">
      <dgm:prSet presAssocID="{46EAB1F2-065B-4A3D-96DA-FCE0A0AF20F9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DD4E5BC9-18A8-4106-9184-7A3DCFCF4E8B}" type="pres">
      <dgm:prSet presAssocID="{EA1FF359-DC57-46BE-8BAB-5C2CD47FDC1C}" presName="spacer" presStyleCnt="0"/>
      <dgm:spPr/>
    </dgm:pt>
    <dgm:pt modelId="{E8D36D65-E374-4D8A-853D-028147F66CC5}" type="pres">
      <dgm:prSet presAssocID="{E2A811F7-873B-4BEA-BD22-14A7F7CB17B8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05D70C98-AD77-40FB-BDAB-DAD51968CD97}" type="pres">
      <dgm:prSet presAssocID="{5EF26D00-B3CD-4375-A414-E2755D6C899F}" presName="spacer" presStyleCnt="0"/>
      <dgm:spPr/>
    </dgm:pt>
    <dgm:pt modelId="{E0D7C651-F1D7-4F7E-BFA5-ACE3DF9678F0}" type="pres">
      <dgm:prSet presAssocID="{8EFCF368-9986-4F6A-9320-9000A2D73F9C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B375C338-38B2-412F-A055-ADD3726AF96E}" type="pres">
      <dgm:prSet presAssocID="{1E60DC71-2E02-46AE-9DE7-BE2C02738B8B}" presName="spacer" presStyleCnt="0"/>
      <dgm:spPr/>
    </dgm:pt>
    <dgm:pt modelId="{78B23333-2F80-407B-A23A-9308DF755D46}" type="pres">
      <dgm:prSet presAssocID="{618C1A85-A584-46B3-91AB-CF01A2161B9C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A2C6A710-E336-4E6A-A764-34F516B165CD}" type="pres">
      <dgm:prSet presAssocID="{337F0F3E-C949-4820-AEFF-BADEF38C08AD}" presName="spacer" presStyleCnt="0"/>
      <dgm:spPr/>
    </dgm:pt>
    <dgm:pt modelId="{48F434A2-43B3-45C2-BC9C-DC443EEDBC3F}" type="pres">
      <dgm:prSet presAssocID="{D6343A7E-867F-4EC5-9964-DF798CAAFAA0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020B30A7-AC7B-4784-B8E3-33028B51E953}" type="pres">
      <dgm:prSet presAssocID="{5B4D674F-646A-471A-B696-7FB7F3B12064}" presName="spacer" presStyleCnt="0"/>
      <dgm:spPr/>
    </dgm:pt>
    <dgm:pt modelId="{55AE80B3-2EC7-4A60-8F47-E104DFEBEB29}" type="pres">
      <dgm:prSet presAssocID="{525DDF33-4225-463D-BB0C-A7347CDD926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1ED2DAC7-1588-4A97-9370-027B2F305543}" type="pres">
      <dgm:prSet presAssocID="{7960269F-E375-412B-888E-C456BB51EDBC}" presName="spacer" presStyleCnt="0"/>
      <dgm:spPr/>
    </dgm:pt>
    <dgm:pt modelId="{3BA7F2CB-8910-4645-9413-863732B338C8}" type="pres">
      <dgm:prSet presAssocID="{1817FFC7-1A1D-488D-9C0D-1BF9B45978DB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DEB9FE4C-2BC2-4779-B266-A491F0882F2D}" type="pres">
      <dgm:prSet presAssocID="{DF214DFE-4636-4512-B8FC-62E797F9760B}" presName="spacer" presStyleCnt="0"/>
      <dgm:spPr/>
    </dgm:pt>
    <dgm:pt modelId="{FF576990-CC21-4160-A7B4-8E58643994F4}" type="pres">
      <dgm:prSet presAssocID="{892C1A34-5FF7-4DA2-A218-2AB58A47B00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7EAB4301-04B5-46FB-BA73-A1A56295F7DF}" srcId="{3903FD9A-B3DA-4798-9A9E-AD20D3DE7873}" destId="{36015F21-F65E-4D24-962C-AB2E5B1D9DE4}" srcOrd="3" destOrd="0" parTransId="{E31FDD98-D9C8-42F4-9668-C0E6F85F73FA}" sibTransId="{2BFEE840-ECB7-401E-B8A7-703F611AEC12}"/>
    <dgm:cxn modelId="{30D13907-280B-4458-AB8B-5181461973C1}" srcId="{3903FD9A-B3DA-4798-9A9E-AD20D3DE7873}" destId="{D6343A7E-867F-4EC5-9964-DF798CAAFAA0}" srcOrd="9" destOrd="0" parTransId="{749E359B-5705-4BFA-ADE6-1AD770CEA3A0}" sibTransId="{5B4D674F-646A-471A-B696-7FB7F3B12064}"/>
    <dgm:cxn modelId="{E9FD771A-AA8B-437E-A32F-7ADFE9AEC9CE}" srcId="{3903FD9A-B3DA-4798-9A9E-AD20D3DE7873}" destId="{525DDF33-4225-463D-BB0C-A7347CDD9265}" srcOrd="10" destOrd="0" parTransId="{4C9F2DAD-9925-4385-A78D-49DF72D5529F}" sibTransId="{7960269F-E375-412B-888E-C456BB51EDBC}"/>
    <dgm:cxn modelId="{FEC17A29-597F-4C13-9FA5-43CCF18AEBCD}" type="presOf" srcId="{4B257795-69F3-4695-B41F-23252172C425}" destId="{48F4F6AB-3130-4D13-BBAB-EF1BAECEA0F9}" srcOrd="0" destOrd="0" presId="urn:microsoft.com/office/officeart/2005/8/layout/vList2"/>
    <dgm:cxn modelId="{BB0A1C2F-F9ED-4292-9066-0785AF879A6D}" type="presOf" srcId="{D9341FA9-B2D7-446E-94CF-2CC79A1B04F6}" destId="{D9618FC2-681A-49C4-86BB-20D62CF9CC54}" srcOrd="0" destOrd="0" presId="urn:microsoft.com/office/officeart/2005/8/layout/vList2"/>
    <dgm:cxn modelId="{80BC4831-C170-4400-9EEC-69BB312D68A0}" type="presOf" srcId="{D6343A7E-867F-4EC5-9964-DF798CAAFAA0}" destId="{48F434A2-43B3-45C2-BC9C-DC443EEDBC3F}" srcOrd="0" destOrd="0" presId="urn:microsoft.com/office/officeart/2005/8/layout/vList2"/>
    <dgm:cxn modelId="{1381A934-9F77-4EE2-8A2C-F4C832C6EB3D}" srcId="{3903FD9A-B3DA-4798-9A9E-AD20D3DE7873}" destId="{1817FFC7-1A1D-488D-9C0D-1BF9B45978DB}" srcOrd="11" destOrd="0" parTransId="{636D0AD3-D967-483C-BFF5-FDFBB8419016}" sibTransId="{DF214DFE-4636-4512-B8FC-62E797F9760B}"/>
    <dgm:cxn modelId="{A91BE137-D7C1-4633-8B8E-A3D71D14A5EC}" type="presOf" srcId="{525DDF33-4225-463D-BB0C-A7347CDD9265}" destId="{55AE80B3-2EC7-4A60-8F47-E104DFEBEB29}" srcOrd="0" destOrd="0" presId="urn:microsoft.com/office/officeart/2005/8/layout/vList2"/>
    <dgm:cxn modelId="{79CEBF69-1FCE-4B8D-8A07-33B9436AA6A6}" srcId="{3903FD9A-B3DA-4798-9A9E-AD20D3DE7873}" destId="{46EAB1F2-065B-4A3D-96DA-FCE0A0AF20F9}" srcOrd="5" destOrd="0" parTransId="{0681F2E3-B07A-43C1-AED7-C0E93C85821F}" sibTransId="{EA1FF359-DC57-46BE-8BAB-5C2CD47FDC1C}"/>
    <dgm:cxn modelId="{C5D2676B-331D-4CC3-9328-F5E11ADBFA47}" type="presOf" srcId="{58F7F713-1DAB-4931-9FA1-E2B4023BBB0B}" destId="{803E3D7E-28A4-4AC9-B31C-865349744CE0}" srcOrd="0" destOrd="0" presId="urn:microsoft.com/office/officeart/2005/8/layout/vList2"/>
    <dgm:cxn modelId="{B097F04F-8464-4DF7-B1EA-77BC469E3071}" srcId="{3903FD9A-B3DA-4798-9A9E-AD20D3DE7873}" destId="{4B257795-69F3-4695-B41F-23252172C425}" srcOrd="1" destOrd="0" parTransId="{F8A52260-4435-4973-926D-BFB021730FA4}" sibTransId="{6D95123D-2FC2-42CD-981D-C31BB94582D5}"/>
    <dgm:cxn modelId="{103F1652-23BF-4FED-9213-D9963479E28B}" type="presOf" srcId="{46EAB1F2-065B-4A3D-96DA-FCE0A0AF20F9}" destId="{E3DE827A-D6A1-4F32-A027-7A459CB5255B}" srcOrd="0" destOrd="0" presId="urn:microsoft.com/office/officeart/2005/8/layout/vList2"/>
    <dgm:cxn modelId="{2406C873-5D70-4921-BFB6-0EF355E88951}" type="presOf" srcId="{618C1A85-A584-46B3-91AB-CF01A2161B9C}" destId="{78B23333-2F80-407B-A23A-9308DF755D46}" srcOrd="0" destOrd="0" presId="urn:microsoft.com/office/officeart/2005/8/layout/vList2"/>
    <dgm:cxn modelId="{D86E187A-43E3-4282-8295-7C5830F74942}" srcId="{3903FD9A-B3DA-4798-9A9E-AD20D3DE7873}" destId="{E2C48A99-B01E-437A-9F86-7202A5EA4185}" srcOrd="0" destOrd="0" parTransId="{5D2D51C2-7FAD-4CAB-8CFA-97E21835E083}" sibTransId="{079C4CF1-E9AF-435F-BD3E-1F4C63C72202}"/>
    <dgm:cxn modelId="{5F36BB7D-0141-47CF-B1CA-A40B0F35FECC}" type="presOf" srcId="{3903FD9A-B3DA-4798-9A9E-AD20D3DE7873}" destId="{E16F944E-633D-4706-84C0-4E54F8CEC3B5}" srcOrd="0" destOrd="0" presId="urn:microsoft.com/office/officeart/2005/8/layout/vList2"/>
    <dgm:cxn modelId="{2DC35884-E883-4322-9B8A-D5CA965E6150}" srcId="{3903FD9A-B3DA-4798-9A9E-AD20D3DE7873}" destId="{58F7F713-1DAB-4931-9FA1-E2B4023BBB0B}" srcOrd="4" destOrd="0" parTransId="{1CB42FC1-C837-45CD-82D6-98AC5FB103D7}" sibTransId="{C5DF13A4-0998-42CC-8725-F5BBC7E180F6}"/>
    <dgm:cxn modelId="{84B60B87-5A84-4A4F-981B-CEDE7E48C103}" srcId="{3903FD9A-B3DA-4798-9A9E-AD20D3DE7873}" destId="{D9341FA9-B2D7-446E-94CF-2CC79A1B04F6}" srcOrd="2" destOrd="0" parTransId="{0FBC7B31-92C1-4E90-AD07-FD45E409DC13}" sibTransId="{18E337B5-72FE-4093-A0BD-87B901FD985A}"/>
    <dgm:cxn modelId="{629FCC90-57D7-4A94-AD44-3A7ED5F221A1}" srcId="{3903FD9A-B3DA-4798-9A9E-AD20D3DE7873}" destId="{E2A811F7-873B-4BEA-BD22-14A7F7CB17B8}" srcOrd="6" destOrd="0" parTransId="{9C3E272D-4531-4EC3-965D-DF9A31FC6F69}" sibTransId="{5EF26D00-B3CD-4375-A414-E2755D6C899F}"/>
    <dgm:cxn modelId="{A035D093-629D-4385-841A-5119602167B1}" type="presOf" srcId="{36015F21-F65E-4D24-962C-AB2E5B1D9DE4}" destId="{4CBCB0DD-FD3C-41AE-AFC4-A6A0788DA17C}" srcOrd="0" destOrd="0" presId="urn:microsoft.com/office/officeart/2005/8/layout/vList2"/>
    <dgm:cxn modelId="{17E6FD94-FFF6-4056-AD0D-E761C5D7E31C}" srcId="{3903FD9A-B3DA-4798-9A9E-AD20D3DE7873}" destId="{8EFCF368-9986-4F6A-9320-9000A2D73F9C}" srcOrd="7" destOrd="0" parTransId="{5E6C075F-B368-4FC0-9D2A-D2D921B077BE}" sibTransId="{1E60DC71-2E02-46AE-9DE7-BE2C02738B8B}"/>
    <dgm:cxn modelId="{8791E4A6-8EBE-427A-B404-BBB57A22C10B}" type="presOf" srcId="{E2C48A99-B01E-437A-9F86-7202A5EA4185}" destId="{261B8210-B29A-44F8-B518-13358236F84A}" srcOrd="0" destOrd="0" presId="urn:microsoft.com/office/officeart/2005/8/layout/vList2"/>
    <dgm:cxn modelId="{60B84AB6-DFC4-4406-B68C-FAD45408FA3B}" type="presOf" srcId="{E2A811F7-873B-4BEA-BD22-14A7F7CB17B8}" destId="{E8D36D65-E374-4D8A-853D-028147F66CC5}" srcOrd="0" destOrd="0" presId="urn:microsoft.com/office/officeart/2005/8/layout/vList2"/>
    <dgm:cxn modelId="{FA8642BB-A88C-4AA2-98CC-8AE27B08CD6C}" type="presOf" srcId="{8EFCF368-9986-4F6A-9320-9000A2D73F9C}" destId="{E0D7C651-F1D7-4F7E-BFA5-ACE3DF9678F0}" srcOrd="0" destOrd="0" presId="urn:microsoft.com/office/officeart/2005/8/layout/vList2"/>
    <dgm:cxn modelId="{5D06A7CF-D8BF-4FF4-801C-788159954019}" srcId="{3903FD9A-B3DA-4798-9A9E-AD20D3DE7873}" destId="{618C1A85-A584-46B3-91AB-CF01A2161B9C}" srcOrd="8" destOrd="0" parTransId="{0B2FAB87-E6D6-44B8-BAE3-3227A0142A2E}" sibTransId="{337F0F3E-C949-4820-AEFF-BADEF38C08AD}"/>
    <dgm:cxn modelId="{05F0F3D7-89B4-4AA2-A613-3003ACD849BA}" srcId="{3903FD9A-B3DA-4798-9A9E-AD20D3DE7873}" destId="{892C1A34-5FF7-4DA2-A218-2AB58A47B005}" srcOrd="12" destOrd="0" parTransId="{DBCEF746-D0D1-4C30-8877-1DE1BC4FDCEB}" sibTransId="{1DB14E28-5F1D-485D-90D5-3B33A1F36B08}"/>
    <dgm:cxn modelId="{0F842FDD-1E46-482C-9036-ECC1DA2229BC}" type="presOf" srcId="{1817FFC7-1A1D-488D-9C0D-1BF9B45978DB}" destId="{3BA7F2CB-8910-4645-9413-863732B338C8}" srcOrd="0" destOrd="0" presId="urn:microsoft.com/office/officeart/2005/8/layout/vList2"/>
    <dgm:cxn modelId="{201692FC-2A3B-4D17-830A-4F40BDE36CDE}" type="presOf" srcId="{892C1A34-5FF7-4DA2-A218-2AB58A47B005}" destId="{FF576990-CC21-4160-A7B4-8E58643994F4}" srcOrd="0" destOrd="0" presId="urn:microsoft.com/office/officeart/2005/8/layout/vList2"/>
    <dgm:cxn modelId="{49D6A033-0A53-41A9-9238-C3DCED8B020D}" type="presParOf" srcId="{E16F944E-633D-4706-84C0-4E54F8CEC3B5}" destId="{261B8210-B29A-44F8-B518-13358236F84A}" srcOrd="0" destOrd="0" presId="urn:microsoft.com/office/officeart/2005/8/layout/vList2"/>
    <dgm:cxn modelId="{B09534D9-9FF8-403D-A385-79A841B39A1D}" type="presParOf" srcId="{E16F944E-633D-4706-84C0-4E54F8CEC3B5}" destId="{853354D6-E40B-46C6-A366-AA27C796F881}" srcOrd="1" destOrd="0" presId="urn:microsoft.com/office/officeart/2005/8/layout/vList2"/>
    <dgm:cxn modelId="{4A1787AC-A5D9-4114-B977-9229794135EC}" type="presParOf" srcId="{E16F944E-633D-4706-84C0-4E54F8CEC3B5}" destId="{48F4F6AB-3130-4D13-BBAB-EF1BAECEA0F9}" srcOrd="2" destOrd="0" presId="urn:microsoft.com/office/officeart/2005/8/layout/vList2"/>
    <dgm:cxn modelId="{F57BA319-5903-412B-BCD7-9CDADBD8EF2B}" type="presParOf" srcId="{E16F944E-633D-4706-84C0-4E54F8CEC3B5}" destId="{470960E6-4768-48EC-B145-43BD009FC6FF}" srcOrd="3" destOrd="0" presId="urn:microsoft.com/office/officeart/2005/8/layout/vList2"/>
    <dgm:cxn modelId="{61E7061D-2D80-456D-8356-43306EFD81B1}" type="presParOf" srcId="{E16F944E-633D-4706-84C0-4E54F8CEC3B5}" destId="{D9618FC2-681A-49C4-86BB-20D62CF9CC54}" srcOrd="4" destOrd="0" presId="urn:microsoft.com/office/officeart/2005/8/layout/vList2"/>
    <dgm:cxn modelId="{3864D4F2-8E9A-40DD-ABFE-5148FA689A0B}" type="presParOf" srcId="{E16F944E-633D-4706-84C0-4E54F8CEC3B5}" destId="{AB70865E-C2B3-49E6-9980-5F2675EFEA1A}" srcOrd="5" destOrd="0" presId="urn:microsoft.com/office/officeart/2005/8/layout/vList2"/>
    <dgm:cxn modelId="{4359A2D9-B390-4F67-B726-1E68303CB1DB}" type="presParOf" srcId="{E16F944E-633D-4706-84C0-4E54F8CEC3B5}" destId="{4CBCB0DD-FD3C-41AE-AFC4-A6A0788DA17C}" srcOrd="6" destOrd="0" presId="urn:microsoft.com/office/officeart/2005/8/layout/vList2"/>
    <dgm:cxn modelId="{C26BED41-AD5D-43E8-B34D-2C6053816457}" type="presParOf" srcId="{E16F944E-633D-4706-84C0-4E54F8CEC3B5}" destId="{21F0A5B1-9246-42DA-8078-C2C84E0EAD64}" srcOrd="7" destOrd="0" presId="urn:microsoft.com/office/officeart/2005/8/layout/vList2"/>
    <dgm:cxn modelId="{D7E4B6E1-FEEA-4F3D-9BFF-5AF1A7F08AA9}" type="presParOf" srcId="{E16F944E-633D-4706-84C0-4E54F8CEC3B5}" destId="{803E3D7E-28A4-4AC9-B31C-865349744CE0}" srcOrd="8" destOrd="0" presId="urn:microsoft.com/office/officeart/2005/8/layout/vList2"/>
    <dgm:cxn modelId="{86C41C15-E4A6-437F-9EFD-E284234C1B8E}" type="presParOf" srcId="{E16F944E-633D-4706-84C0-4E54F8CEC3B5}" destId="{8F5EDEB4-9DBB-41DA-BC55-7376F8257F5D}" srcOrd="9" destOrd="0" presId="urn:microsoft.com/office/officeart/2005/8/layout/vList2"/>
    <dgm:cxn modelId="{0A4A6FAE-4E96-4BAE-9D32-F35F9E75AD3D}" type="presParOf" srcId="{E16F944E-633D-4706-84C0-4E54F8CEC3B5}" destId="{E3DE827A-D6A1-4F32-A027-7A459CB5255B}" srcOrd="10" destOrd="0" presId="urn:microsoft.com/office/officeart/2005/8/layout/vList2"/>
    <dgm:cxn modelId="{2B9166A7-4A98-4C27-92C6-47CDC7C18873}" type="presParOf" srcId="{E16F944E-633D-4706-84C0-4E54F8CEC3B5}" destId="{DD4E5BC9-18A8-4106-9184-7A3DCFCF4E8B}" srcOrd="11" destOrd="0" presId="urn:microsoft.com/office/officeart/2005/8/layout/vList2"/>
    <dgm:cxn modelId="{E2C45A5A-F840-4E91-A98A-541D9DF449F9}" type="presParOf" srcId="{E16F944E-633D-4706-84C0-4E54F8CEC3B5}" destId="{E8D36D65-E374-4D8A-853D-028147F66CC5}" srcOrd="12" destOrd="0" presId="urn:microsoft.com/office/officeart/2005/8/layout/vList2"/>
    <dgm:cxn modelId="{C0722AFF-5DDA-4D4B-9F5F-D6901D20670E}" type="presParOf" srcId="{E16F944E-633D-4706-84C0-4E54F8CEC3B5}" destId="{05D70C98-AD77-40FB-BDAB-DAD51968CD97}" srcOrd="13" destOrd="0" presId="urn:microsoft.com/office/officeart/2005/8/layout/vList2"/>
    <dgm:cxn modelId="{545E58B8-6B1D-4A7C-A70A-C0C111E1CA07}" type="presParOf" srcId="{E16F944E-633D-4706-84C0-4E54F8CEC3B5}" destId="{E0D7C651-F1D7-4F7E-BFA5-ACE3DF9678F0}" srcOrd="14" destOrd="0" presId="urn:microsoft.com/office/officeart/2005/8/layout/vList2"/>
    <dgm:cxn modelId="{CAB83125-3EF2-4FD0-AC7D-A8983698A191}" type="presParOf" srcId="{E16F944E-633D-4706-84C0-4E54F8CEC3B5}" destId="{B375C338-38B2-412F-A055-ADD3726AF96E}" srcOrd="15" destOrd="0" presId="urn:microsoft.com/office/officeart/2005/8/layout/vList2"/>
    <dgm:cxn modelId="{49590FFB-71EE-4DE1-BE1E-B01087DBB4CC}" type="presParOf" srcId="{E16F944E-633D-4706-84C0-4E54F8CEC3B5}" destId="{78B23333-2F80-407B-A23A-9308DF755D46}" srcOrd="16" destOrd="0" presId="urn:microsoft.com/office/officeart/2005/8/layout/vList2"/>
    <dgm:cxn modelId="{50A16530-1F27-495B-9AB3-D9C1DA2602AB}" type="presParOf" srcId="{E16F944E-633D-4706-84C0-4E54F8CEC3B5}" destId="{A2C6A710-E336-4E6A-A764-34F516B165CD}" srcOrd="17" destOrd="0" presId="urn:microsoft.com/office/officeart/2005/8/layout/vList2"/>
    <dgm:cxn modelId="{56504B3F-6E0F-4E8C-8D49-6C1C30064147}" type="presParOf" srcId="{E16F944E-633D-4706-84C0-4E54F8CEC3B5}" destId="{48F434A2-43B3-45C2-BC9C-DC443EEDBC3F}" srcOrd="18" destOrd="0" presId="urn:microsoft.com/office/officeart/2005/8/layout/vList2"/>
    <dgm:cxn modelId="{1C62AE9F-53AD-412A-A596-178EC994A24D}" type="presParOf" srcId="{E16F944E-633D-4706-84C0-4E54F8CEC3B5}" destId="{020B30A7-AC7B-4784-B8E3-33028B51E953}" srcOrd="19" destOrd="0" presId="urn:microsoft.com/office/officeart/2005/8/layout/vList2"/>
    <dgm:cxn modelId="{CA3B8D03-F4F1-4680-9E7B-A62B59FA7FB9}" type="presParOf" srcId="{E16F944E-633D-4706-84C0-4E54F8CEC3B5}" destId="{55AE80B3-2EC7-4A60-8F47-E104DFEBEB29}" srcOrd="20" destOrd="0" presId="urn:microsoft.com/office/officeart/2005/8/layout/vList2"/>
    <dgm:cxn modelId="{2F8A97F3-5577-4AA4-BC37-BEF91FC84A29}" type="presParOf" srcId="{E16F944E-633D-4706-84C0-4E54F8CEC3B5}" destId="{1ED2DAC7-1588-4A97-9370-027B2F305543}" srcOrd="21" destOrd="0" presId="urn:microsoft.com/office/officeart/2005/8/layout/vList2"/>
    <dgm:cxn modelId="{10834731-076C-4C03-938E-B546A6D6CB47}" type="presParOf" srcId="{E16F944E-633D-4706-84C0-4E54F8CEC3B5}" destId="{3BA7F2CB-8910-4645-9413-863732B338C8}" srcOrd="22" destOrd="0" presId="urn:microsoft.com/office/officeart/2005/8/layout/vList2"/>
    <dgm:cxn modelId="{E9FEE900-3E6B-42BB-B4E6-5C703CE2EFF8}" type="presParOf" srcId="{E16F944E-633D-4706-84C0-4E54F8CEC3B5}" destId="{DEB9FE4C-2BC2-4779-B266-A491F0882F2D}" srcOrd="23" destOrd="0" presId="urn:microsoft.com/office/officeart/2005/8/layout/vList2"/>
    <dgm:cxn modelId="{DA6991B1-B7A1-4A09-9A92-9AF25EBC7770}" type="presParOf" srcId="{E16F944E-633D-4706-84C0-4E54F8CEC3B5}" destId="{FF576990-CC21-4160-A7B4-8E58643994F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70896-1A55-43B3-9D48-52253D5099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32288-9B6B-4F2F-BE96-08FA73804DD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Projekt musí být uskutečnitelný a účelný. Musí se proto ověřit reálnost zdrojů a to:</a:t>
          </a:r>
          <a:endParaRPr lang="en-US"/>
        </a:p>
      </dgm:t>
    </dgm:pt>
    <dgm:pt modelId="{B36D2330-1D05-4203-8403-4EA72323EE21}" type="parTrans" cxnId="{CDC7D3E5-1A5B-4558-9117-18847734D570}">
      <dgm:prSet/>
      <dgm:spPr/>
      <dgm:t>
        <a:bodyPr/>
        <a:lstStyle/>
        <a:p>
          <a:endParaRPr lang="en-US"/>
        </a:p>
      </dgm:t>
    </dgm:pt>
    <dgm:pt modelId="{3285F0EC-E8B0-483B-A524-1EBA311DA27A}" type="sibTrans" cxnId="{CDC7D3E5-1A5B-4558-9117-18847734D570}">
      <dgm:prSet/>
      <dgm:spPr/>
      <dgm:t>
        <a:bodyPr/>
        <a:lstStyle/>
        <a:p>
          <a:endParaRPr lang="en-US"/>
        </a:p>
      </dgm:t>
    </dgm:pt>
    <dgm:pt modelId="{27BB0C0A-B514-4C0E-84B4-FFDF89AD9C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Finančních</a:t>
          </a:r>
          <a:endParaRPr lang="en-US"/>
        </a:p>
      </dgm:t>
    </dgm:pt>
    <dgm:pt modelId="{5CE776AC-1C6F-4F5A-BE6C-3A4E9A49A41C}" type="parTrans" cxnId="{1F451ED8-08D9-40C0-86CF-63677273E4D4}">
      <dgm:prSet/>
      <dgm:spPr/>
      <dgm:t>
        <a:bodyPr/>
        <a:lstStyle/>
        <a:p>
          <a:endParaRPr lang="en-US"/>
        </a:p>
      </dgm:t>
    </dgm:pt>
    <dgm:pt modelId="{5EE94D5A-889C-4E2D-97D9-41AA49E2028B}" type="sibTrans" cxnId="{1F451ED8-08D9-40C0-86CF-63677273E4D4}">
      <dgm:prSet/>
      <dgm:spPr/>
      <dgm:t>
        <a:bodyPr/>
        <a:lstStyle/>
        <a:p>
          <a:endParaRPr lang="en-US"/>
        </a:p>
      </dgm:t>
    </dgm:pt>
    <dgm:pt modelId="{7CBA31A2-E211-48F4-9714-2FD5FF325C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Materiálních</a:t>
          </a:r>
          <a:endParaRPr lang="en-US"/>
        </a:p>
      </dgm:t>
    </dgm:pt>
    <dgm:pt modelId="{AE149968-4CD1-4179-87F1-542537140BAE}" type="parTrans" cxnId="{F8504E2C-9732-4A96-8DB6-8EF3B674799F}">
      <dgm:prSet/>
      <dgm:spPr/>
      <dgm:t>
        <a:bodyPr/>
        <a:lstStyle/>
        <a:p>
          <a:endParaRPr lang="en-US"/>
        </a:p>
      </dgm:t>
    </dgm:pt>
    <dgm:pt modelId="{45F88631-ECFE-45B7-8409-BBEBE75D8A31}" type="sibTrans" cxnId="{F8504E2C-9732-4A96-8DB6-8EF3B674799F}">
      <dgm:prSet/>
      <dgm:spPr/>
      <dgm:t>
        <a:bodyPr/>
        <a:lstStyle/>
        <a:p>
          <a:endParaRPr lang="en-US"/>
        </a:p>
      </dgm:t>
    </dgm:pt>
    <dgm:pt modelId="{521C5C67-4374-4B5F-BAED-A0708A78B0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Lidských</a:t>
          </a:r>
          <a:endParaRPr lang="en-US"/>
        </a:p>
      </dgm:t>
    </dgm:pt>
    <dgm:pt modelId="{6DFF0DB9-112F-4CF2-B99C-B03B328BBC99}" type="parTrans" cxnId="{28044615-C062-4A73-A4DA-B9221428E78C}">
      <dgm:prSet/>
      <dgm:spPr/>
      <dgm:t>
        <a:bodyPr/>
        <a:lstStyle/>
        <a:p>
          <a:endParaRPr lang="en-US"/>
        </a:p>
      </dgm:t>
    </dgm:pt>
    <dgm:pt modelId="{FF5711BB-8227-422B-B028-F46C076F5309}" type="sibTrans" cxnId="{28044615-C062-4A73-A4DA-B9221428E78C}">
      <dgm:prSet/>
      <dgm:spPr/>
      <dgm:t>
        <a:bodyPr/>
        <a:lstStyle/>
        <a:p>
          <a:endParaRPr lang="en-US"/>
        </a:p>
      </dgm:t>
    </dgm:pt>
    <dgm:pt modelId="{D050292B-C63A-492C-B772-953134549E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 naplnění této zásady napomáhají nástroje:</a:t>
          </a:r>
          <a:endParaRPr lang="en-US"/>
        </a:p>
      </dgm:t>
    </dgm:pt>
    <dgm:pt modelId="{D23956C7-3294-42C2-8F88-E26E176FB9AB}" type="parTrans" cxnId="{F54F3EAB-799E-4EE5-B58B-67A31EBC80A3}">
      <dgm:prSet/>
      <dgm:spPr/>
      <dgm:t>
        <a:bodyPr/>
        <a:lstStyle/>
        <a:p>
          <a:endParaRPr lang="en-US"/>
        </a:p>
      </dgm:t>
    </dgm:pt>
    <dgm:pt modelId="{5D7F2E7D-BCE8-4827-BD0B-27BB290E60F5}" type="sibTrans" cxnId="{F54F3EAB-799E-4EE5-B58B-67A31EBC80A3}">
      <dgm:prSet/>
      <dgm:spPr/>
      <dgm:t>
        <a:bodyPr/>
        <a:lstStyle/>
        <a:p>
          <a:endParaRPr lang="en-US"/>
        </a:p>
      </dgm:t>
    </dgm:pt>
    <dgm:pt modelId="{273DC1E7-367A-4957-8D7C-E611F18D65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Studie příležitosti</a:t>
          </a:r>
          <a:endParaRPr lang="en-US"/>
        </a:p>
      </dgm:t>
    </dgm:pt>
    <dgm:pt modelId="{588AC626-1110-4652-B92F-7826D2ACEE61}" type="parTrans" cxnId="{9BEEC3E1-82F2-45DF-A897-01A81378EC1A}">
      <dgm:prSet/>
      <dgm:spPr/>
      <dgm:t>
        <a:bodyPr/>
        <a:lstStyle/>
        <a:p>
          <a:endParaRPr lang="en-US"/>
        </a:p>
      </dgm:t>
    </dgm:pt>
    <dgm:pt modelId="{7728596F-0C49-4EFA-9BD2-F8EE63FF520B}" type="sibTrans" cxnId="{9BEEC3E1-82F2-45DF-A897-01A81378EC1A}">
      <dgm:prSet/>
      <dgm:spPr/>
      <dgm:t>
        <a:bodyPr/>
        <a:lstStyle/>
        <a:p>
          <a:endParaRPr lang="en-US"/>
        </a:p>
      </dgm:t>
    </dgm:pt>
    <dgm:pt modelId="{999040F8-5296-4E63-ABA1-ADB623C6FB5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Předběžná studie proveditelnosti</a:t>
          </a:r>
          <a:endParaRPr lang="en-US"/>
        </a:p>
      </dgm:t>
    </dgm:pt>
    <dgm:pt modelId="{8B228B83-08B7-4C83-BFB3-74CAFB45A1CB}" type="parTrans" cxnId="{BBEC6585-582B-4E5A-8881-BBA94955C3BF}">
      <dgm:prSet/>
      <dgm:spPr/>
      <dgm:t>
        <a:bodyPr/>
        <a:lstStyle/>
        <a:p>
          <a:endParaRPr lang="en-US"/>
        </a:p>
      </dgm:t>
    </dgm:pt>
    <dgm:pt modelId="{388E629E-D3F6-4BC7-A9FD-BAB8126C053A}" type="sibTrans" cxnId="{BBEC6585-582B-4E5A-8881-BBA94955C3BF}">
      <dgm:prSet/>
      <dgm:spPr/>
      <dgm:t>
        <a:bodyPr/>
        <a:lstStyle/>
        <a:p>
          <a:endParaRPr lang="en-US"/>
        </a:p>
      </dgm:t>
    </dgm:pt>
    <dgm:pt modelId="{A9DE91FC-D66D-4AAF-BD17-A5E8ADFB979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Cost benefit analýza aj.</a:t>
          </a:r>
          <a:endParaRPr lang="en-US"/>
        </a:p>
      </dgm:t>
    </dgm:pt>
    <dgm:pt modelId="{1456018B-2F5F-43BB-8A6A-E72A5B192C47}" type="parTrans" cxnId="{E9496B97-C522-4343-AC9A-03B280BB01A1}">
      <dgm:prSet/>
      <dgm:spPr/>
      <dgm:t>
        <a:bodyPr/>
        <a:lstStyle/>
        <a:p>
          <a:endParaRPr lang="en-US"/>
        </a:p>
      </dgm:t>
    </dgm:pt>
    <dgm:pt modelId="{6CA34B6B-840F-48F1-88F7-43AFE15531C2}" type="sibTrans" cxnId="{E9496B97-C522-4343-AC9A-03B280BB01A1}">
      <dgm:prSet/>
      <dgm:spPr/>
      <dgm:t>
        <a:bodyPr/>
        <a:lstStyle/>
        <a:p>
          <a:endParaRPr lang="en-US"/>
        </a:p>
      </dgm:t>
    </dgm:pt>
    <dgm:pt modelId="{3AB0515A-DE53-4520-BA9E-89EB6EF466DE}" type="pres">
      <dgm:prSet presAssocID="{02470896-1A55-43B3-9D48-52253D509918}" presName="root" presStyleCnt="0">
        <dgm:presLayoutVars>
          <dgm:dir/>
          <dgm:resizeHandles val="exact"/>
        </dgm:presLayoutVars>
      </dgm:prSet>
      <dgm:spPr/>
    </dgm:pt>
    <dgm:pt modelId="{5D2FF800-E2AC-4CF4-BB86-90F478774AC8}" type="pres">
      <dgm:prSet presAssocID="{01D32288-9B6B-4F2F-BE96-08FA73804DD7}" presName="compNode" presStyleCnt="0"/>
      <dgm:spPr/>
    </dgm:pt>
    <dgm:pt modelId="{3F81DF32-24BB-49F5-8F30-C0D565D5E648}" type="pres">
      <dgm:prSet presAssocID="{01D32288-9B6B-4F2F-BE96-08FA73804DD7}" presName="bgRect" presStyleLbl="bgShp" presStyleIdx="0" presStyleCnt="2"/>
      <dgm:spPr/>
    </dgm:pt>
    <dgm:pt modelId="{F9CF2BBC-D39D-4D1D-A9A4-D5DB77BE297E}" type="pres">
      <dgm:prSet presAssocID="{01D32288-9B6B-4F2F-BE96-08FA73804D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066330FC-C685-4FEF-8DB1-2553E22E8298}" type="pres">
      <dgm:prSet presAssocID="{01D32288-9B6B-4F2F-BE96-08FA73804DD7}" presName="spaceRect" presStyleCnt="0"/>
      <dgm:spPr/>
    </dgm:pt>
    <dgm:pt modelId="{C1386A48-F453-4639-8E33-D1AE8CF404D7}" type="pres">
      <dgm:prSet presAssocID="{01D32288-9B6B-4F2F-BE96-08FA73804DD7}" presName="parTx" presStyleLbl="revTx" presStyleIdx="0" presStyleCnt="4">
        <dgm:presLayoutVars>
          <dgm:chMax val="0"/>
          <dgm:chPref val="0"/>
        </dgm:presLayoutVars>
      </dgm:prSet>
      <dgm:spPr/>
    </dgm:pt>
    <dgm:pt modelId="{4906F472-B3C9-4635-B74F-3A230264DEBF}" type="pres">
      <dgm:prSet presAssocID="{01D32288-9B6B-4F2F-BE96-08FA73804DD7}" presName="desTx" presStyleLbl="revTx" presStyleIdx="1" presStyleCnt="4">
        <dgm:presLayoutVars/>
      </dgm:prSet>
      <dgm:spPr/>
    </dgm:pt>
    <dgm:pt modelId="{8153B8C4-1086-4713-86AF-63DB50BAC124}" type="pres">
      <dgm:prSet presAssocID="{3285F0EC-E8B0-483B-A524-1EBA311DA27A}" presName="sibTrans" presStyleCnt="0"/>
      <dgm:spPr/>
    </dgm:pt>
    <dgm:pt modelId="{CBDE66F5-C35A-4C8F-B7D3-D6D53E008A40}" type="pres">
      <dgm:prSet presAssocID="{D050292B-C63A-492C-B772-953134549EC1}" presName="compNode" presStyleCnt="0"/>
      <dgm:spPr/>
    </dgm:pt>
    <dgm:pt modelId="{82A6CDF3-C65D-48F8-93E3-85892A84BE9E}" type="pres">
      <dgm:prSet presAssocID="{D050292B-C63A-492C-B772-953134549EC1}" presName="bgRect" presStyleLbl="bgShp" presStyleIdx="1" presStyleCnt="2"/>
      <dgm:spPr/>
    </dgm:pt>
    <dgm:pt modelId="{0C4CC538-F4EB-429D-AE97-00AE4209E54C}" type="pres">
      <dgm:prSet presAssocID="{D050292B-C63A-492C-B772-953134549E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8F4271C-823F-4F5C-9002-E13E73772F3C}" type="pres">
      <dgm:prSet presAssocID="{D050292B-C63A-492C-B772-953134549EC1}" presName="spaceRect" presStyleCnt="0"/>
      <dgm:spPr/>
    </dgm:pt>
    <dgm:pt modelId="{0203100A-DB98-4C95-B7D0-2958E52C7E83}" type="pres">
      <dgm:prSet presAssocID="{D050292B-C63A-492C-B772-953134549EC1}" presName="parTx" presStyleLbl="revTx" presStyleIdx="2" presStyleCnt="4">
        <dgm:presLayoutVars>
          <dgm:chMax val="0"/>
          <dgm:chPref val="0"/>
        </dgm:presLayoutVars>
      </dgm:prSet>
      <dgm:spPr/>
    </dgm:pt>
    <dgm:pt modelId="{92C39157-CD23-40E0-8434-8CA5F442F529}" type="pres">
      <dgm:prSet presAssocID="{D050292B-C63A-492C-B772-953134549EC1}" presName="desTx" presStyleLbl="revTx" presStyleIdx="3" presStyleCnt="4">
        <dgm:presLayoutVars/>
      </dgm:prSet>
      <dgm:spPr/>
    </dgm:pt>
  </dgm:ptLst>
  <dgm:cxnLst>
    <dgm:cxn modelId="{760E4503-4396-4A34-BC80-F16202BFA167}" type="presOf" srcId="{01D32288-9B6B-4F2F-BE96-08FA73804DD7}" destId="{C1386A48-F453-4639-8E33-D1AE8CF404D7}" srcOrd="0" destOrd="0" presId="urn:microsoft.com/office/officeart/2018/2/layout/IconVerticalSolidList"/>
    <dgm:cxn modelId="{28044615-C062-4A73-A4DA-B9221428E78C}" srcId="{01D32288-9B6B-4F2F-BE96-08FA73804DD7}" destId="{521C5C67-4374-4B5F-BAED-A0708A78B045}" srcOrd="2" destOrd="0" parTransId="{6DFF0DB9-112F-4CF2-B99C-B03B328BBC99}" sibTransId="{FF5711BB-8227-422B-B028-F46C076F5309}"/>
    <dgm:cxn modelId="{8035D61B-F99C-442A-873E-6EABB0BA0BA3}" type="presOf" srcId="{02470896-1A55-43B3-9D48-52253D509918}" destId="{3AB0515A-DE53-4520-BA9E-89EB6EF466DE}" srcOrd="0" destOrd="0" presId="urn:microsoft.com/office/officeart/2018/2/layout/IconVerticalSolidList"/>
    <dgm:cxn modelId="{F8504E2C-9732-4A96-8DB6-8EF3B674799F}" srcId="{01D32288-9B6B-4F2F-BE96-08FA73804DD7}" destId="{7CBA31A2-E211-48F4-9714-2FD5FF325C3E}" srcOrd="1" destOrd="0" parTransId="{AE149968-4CD1-4179-87F1-542537140BAE}" sibTransId="{45F88631-ECFE-45B7-8409-BBEBE75D8A31}"/>
    <dgm:cxn modelId="{4B3C5E3E-D8AC-485F-92D1-0B0E59CC43F7}" type="presOf" srcId="{521C5C67-4374-4B5F-BAED-A0708A78B045}" destId="{4906F472-B3C9-4635-B74F-3A230264DEBF}" srcOrd="0" destOrd="2" presId="urn:microsoft.com/office/officeart/2018/2/layout/IconVerticalSolidList"/>
    <dgm:cxn modelId="{8B17B440-B799-4986-A098-3F95435654BC}" type="presOf" srcId="{7CBA31A2-E211-48F4-9714-2FD5FF325C3E}" destId="{4906F472-B3C9-4635-B74F-3A230264DEBF}" srcOrd="0" destOrd="1" presId="urn:microsoft.com/office/officeart/2018/2/layout/IconVerticalSolidList"/>
    <dgm:cxn modelId="{0A2E4F83-79EE-4DE4-B22D-9882AE16B21A}" type="presOf" srcId="{999040F8-5296-4E63-ABA1-ADB623C6FB51}" destId="{92C39157-CD23-40E0-8434-8CA5F442F529}" srcOrd="0" destOrd="1" presId="urn:microsoft.com/office/officeart/2018/2/layout/IconVerticalSolidList"/>
    <dgm:cxn modelId="{BBEC6585-582B-4E5A-8881-BBA94955C3BF}" srcId="{D050292B-C63A-492C-B772-953134549EC1}" destId="{999040F8-5296-4E63-ABA1-ADB623C6FB51}" srcOrd="1" destOrd="0" parTransId="{8B228B83-08B7-4C83-BFB3-74CAFB45A1CB}" sibTransId="{388E629E-D3F6-4BC7-A9FD-BAB8126C053A}"/>
    <dgm:cxn modelId="{81A6AC8F-7E97-4C4A-9028-10A3C44CECE3}" type="presOf" srcId="{D050292B-C63A-492C-B772-953134549EC1}" destId="{0203100A-DB98-4C95-B7D0-2958E52C7E83}" srcOrd="0" destOrd="0" presId="urn:microsoft.com/office/officeart/2018/2/layout/IconVerticalSolidList"/>
    <dgm:cxn modelId="{E9496B97-C522-4343-AC9A-03B280BB01A1}" srcId="{D050292B-C63A-492C-B772-953134549EC1}" destId="{A9DE91FC-D66D-4AAF-BD17-A5E8ADFB9793}" srcOrd="2" destOrd="0" parTransId="{1456018B-2F5F-43BB-8A6A-E72A5B192C47}" sibTransId="{6CA34B6B-840F-48F1-88F7-43AFE15531C2}"/>
    <dgm:cxn modelId="{AC9530A7-3555-4D34-B558-56D664BD3E61}" type="presOf" srcId="{273DC1E7-367A-4957-8D7C-E611F18D654A}" destId="{92C39157-CD23-40E0-8434-8CA5F442F529}" srcOrd="0" destOrd="0" presId="urn:microsoft.com/office/officeart/2018/2/layout/IconVerticalSolidList"/>
    <dgm:cxn modelId="{F54F3EAB-799E-4EE5-B58B-67A31EBC80A3}" srcId="{02470896-1A55-43B3-9D48-52253D509918}" destId="{D050292B-C63A-492C-B772-953134549EC1}" srcOrd="1" destOrd="0" parTransId="{D23956C7-3294-42C2-8F88-E26E176FB9AB}" sibTransId="{5D7F2E7D-BCE8-4827-BD0B-27BB290E60F5}"/>
    <dgm:cxn modelId="{69CB9FD3-1FC7-4361-83C7-E989F9D03240}" type="presOf" srcId="{27BB0C0A-B514-4C0E-84B4-FFDF89AD9CE2}" destId="{4906F472-B3C9-4635-B74F-3A230264DEBF}" srcOrd="0" destOrd="0" presId="urn:microsoft.com/office/officeart/2018/2/layout/IconVerticalSolidList"/>
    <dgm:cxn modelId="{1F451ED8-08D9-40C0-86CF-63677273E4D4}" srcId="{01D32288-9B6B-4F2F-BE96-08FA73804DD7}" destId="{27BB0C0A-B514-4C0E-84B4-FFDF89AD9CE2}" srcOrd="0" destOrd="0" parTransId="{5CE776AC-1C6F-4F5A-BE6C-3A4E9A49A41C}" sibTransId="{5EE94D5A-889C-4E2D-97D9-41AA49E2028B}"/>
    <dgm:cxn modelId="{1686BEE1-2C2A-4104-931D-845482C4975A}" type="presOf" srcId="{A9DE91FC-D66D-4AAF-BD17-A5E8ADFB9793}" destId="{92C39157-CD23-40E0-8434-8CA5F442F529}" srcOrd="0" destOrd="2" presId="urn:microsoft.com/office/officeart/2018/2/layout/IconVerticalSolidList"/>
    <dgm:cxn modelId="{9BEEC3E1-82F2-45DF-A897-01A81378EC1A}" srcId="{D050292B-C63A-492C-B772-953134549EC1}" destId="{273DC1E7-367A-4957-8D7C-E611F18D654A}" srcOrd="0" destOrd="0" parTransId="{588AC626-1110-4652-B92F-7826D2ACEE61}" sibTransId="{7728596F-0C49-4EFA-9BD2-F8EE63FF520B}"/>
    <dgm:cxn modelId="{CDC7D3E5-1A5B-4558-9117-18847734D570}" srcId="{02470896-1A55-43B3-9D48-52253D509918}" destId="{01D32288-9B6B-4F2F-BE96-08FA73804DD7}" srcOrd="0" destOrd="0" parTransId="{B36D2330-1D05-4203-8403-4EA72323EE21}" sibTransId="{3285F0EC-E8B0-483B-A524-1EBA311DA27A}"/>
    <dgm:cxn modelId="{00BD6904-D4CB-4B09-9A2A-9CDCB99651F5}" type="presParOf" srcId="{3AB0515A-DE53-4520-BA9E-89EB6EF466DE}" destId="{5D2FF800-E2AC-4CF4-BB86-90F478774AC8}" srcOrd="0" destOrd="0" presId="urn:microsoft.com/office/officeart/2018/2/layout/IconVerticalSolidList"/>
    <dgm:cxn modelId="{B2B23A11-E63B-4B8D-AFD1-F61D2B88E918}" type="presParOf" srcId="{5D2FF800-E2AC-4CF4-BB86-90F478774AC8}" destId="{3F81DF32-24BB-49F5-8F30-C0D565D5E648}" srcOrd="0" destOrd="0" presId="urn:microsoft.com/office/officeart/2018/2/layout/IconVerticalSolidList"/>
    <dgm:cxn modelId="{DB52BE72-09B2-4A52-B905-134EF3C0DA98}" type="presParOf" srcId="{5D2FF800-E2AC-4CF4-BB86-90F478774AC8}" destId="{F9CF2BBC-D39D-4D1D-A9A4-D5DB77BE297E}" srcOrd="1" destOrd="0" presId="urn:microsoft.com/office/officeart/2018/2/layout/IconVerticalSolidList"/>
    <dgm:cxn modelId="{E7769112-C56C-4E8C-B6FD-652A2BD5F28B}" type="presParOf" srcId="{5D2FF800-E2AC-4CF4-BB86-90F478774AC8}" destId="{066330FC-C685-4FEF-8DB1-2553E22E8298}" srcOrd="2" destOrd="0" presId="urn:microsoft.com/office/officeart/2018/2/layout/IconVerticalSolidList"/>
    <dgm:cxn modelId="{B148C294-FD28-4B98-A091-717EC47D86F6}" type="presParOf" srcId="{5D2FF800-E2AC-4CF4-BB86-90F478774AC8}" destId="{C1386A48-F453-4639-8E33-D1AE8CF404D7}" srcOrd="3" destOrd="0" presId="urn:microsoft.com/office/officeart/2018/2/layout/IconVerticalSolidList"/>
    <dgm:cxn modelId="{6FD414E3-5C34-4934-9BA2-2E08CFF0CAF6}" type="presParOf" srcId="{5D2FF800-E2AC-4CF4-BB86-90F478774AC8}" destId="{4906F472-B3C9-4635-B74F-3A230264DEBF}" srcOrd="4" destOrd="0" presId="urn:microsoft.com/office/officeart/2018/2/layout/IconVerticalSolidList"/>
    <dgm:cxn modelId="{55E1B00D-4169-494B-A653-27B9711A94D4}" type="presParOf" srcId="{3AB0515A-DE53-4520-BA9E-89EB6EF466DE}" destId="{8153B8C4-1086-4713-86AF-63DB50BAC124}" srcOrd="1" destOrd="0" presId="urn:microsoft.com/office/officeart/2018/2/layout/IconVerticalSolidList"/>
    <dgm:cxn modelId="{9687DC46-5D30-42B0-92A8-0958BECE5659}" type="presParOf" srcId="{3AB0515A-DE53-4520-BA9E-89EB6EF466DE}" destId="{CBDE66F5-C35A-4C8F-B7D3-D6D53E008A40}" srcOrd="2" destOrd="0" presId="urn:microsoft.com/office/officeart/2018/2/layout/IconVerticalSolidList"/>
    <dgm:cxn modelId="{68940EC2-0E9D-4E95-8840-1D6A30E05036}" type="presParOf" srcId="{CBDE66F5-C35A-4C8F-B7D3-D6D53E008A40}" destId="{82A6CDF3-C65D-48F8-93E3-85892A84BE9E}" srcOrd="0" destOrd="0" presId="urn:microsoft.com/office/officeart/2018/2/layout/IconVerticalSolidList"/>
    <dgm:cxn modelId="{0771E8B1-FF34-4830-9F69-01975B385AEF}" type="presParOf" srcId="{CBDE66F5-C35A-4C8F-B7D3-D6D53E008A40}" destId="{0C4CC538-F4EB-429D-AE97-00AE4209E54C}" srcOrd="1" destOrd="0" presId="urn:microsoft.com/office/officeart/2018/2/layout/IconVerticalSolidList"/>
    <dgm:cxn modelId="{04ADDF3D-E943-4D9F-8937-E0DC3E54F01A}" type="presParOf" srcId="{CBDE66F5-C35A-4C8F-B7D3-D6D53E008A40}" destId="{B8F4271C-823F-4F5C-9002-E13E73772F3C}" srcOrd="2" destOrd="0" presId="urn:microsoft.com/office/officeart/2018/2/layout/IconVerticalSolidList"/>
    <dgm:cxn modelId="{59634CFB-E588-4E2D-A617-0551DFE36CC6}" type="presParOf" srcId="{CBDE66F5-C35A-4C8F-B7D3-D6D53E008A40}" destId="{0203100A-DB98-4C95-B7D0-2958E52C7E83}" srcOrd="3" destOrd="0" presId="urn:microsoft.com/office/officeart/2018/2/layout/IconVerticalSolidList"/>
    <dgm:cxn modelId="{EF2B9D82-E271-42D7-A09E-EA6E2DFBD401}" type="presParOf" srcId="{CBDE66F5-C35A-4C8F-B7D3-D6D53E008A40}" destId="{92C39157-CD23-40E0-8434-8CA5F442F52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F4D09-3EFA-4597-8BAD-29BF195FD5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038057-6FCE-47AE-BD68-0550F7CE5FCD}">
      <dgm:prSet/>
      <dgm:spPr/>
      <dgm:t>
        <a:bodyPr/>
        <a:lstStyle/>
        <a:p>
          <a:r>
            <a:rPr lang="cs-CZ"/>
            <a:t>Při práci na projektu je nutno dodržovat zásadu postupného řešení od obecného ke konkrétnímu, od všeobecného k podrobnému, tj. shora dolů. </a:t>
          </a:r>
          <a:endParaRPr lang="en-US"/>
        </a:p>
      </dgm:t>
    </dgm:pt>
    <dgm:pt modelId="{CF1219F6-A9C4-4B06-85E2-711A925158FA}" type="parTrans" cxnId="{34B4CF2E-86D7-4DF0-87E8-13930C57D0C7}">
      <dgm:prSet/>
      <dgm:spPr/>
      <dgm:t>
        <a:bodyPr/>
        <a:lstStyle/>
        <a:p>
          <a:endParaRPr lang="en-US"/>
        </a:p>
      </dgm:t>
    </dgm:pt>
    <dgm:pt modelId="{15B40574-C3D9-47D1-BBAB-0B3D6EE206DB}" type="sibTrans" cxnId="{34B4CF2E-86D7-4DF0-87E8-13930C57D0C7}">
      <dgm:prSet/>
      <dgm:spPr/>
      <dgm:t>
        <a:bodyPr/>
        <a:lstStyle/>
        <a:p>
          <a:endParaRPr lang="en-US"/>
        </a:p>
      </dgm:t>
    </dgm:pt>
    <dgm:pt modelId="{A492E6EB-B32C-4EF8-B594-FF8FBDD3A8AC}">
      <dgm:prSet/>
      <dgm:spPr/>
      <dgm:t>
        <a:bodyPr/>
        <a:lstStyle/>
        <a:p>
          <a:r>
            <a:rPr lang="cs-CZ"/>
            <a:t>Ze zásady postupného řešení se zásadou systémového přístupu vyplývá, že se nejprve navrhne ideální systém a ten se při respektování omezujících podmínek a požadavků postupně konkretizuje do podoby reálného řešení. </a:t>
          </a:r>
          <a:endParaRPr lang="en-US"/>
        </a:p>
      </dgm:t>
    </dgm:pt>
    <dgm:pt modelId="{DA1C0E51-9ED2-4512-AAE6-A9D0124E33D5}" type="parTrans" cxnId="{D402EA0C-6033-40B5-9AE0-1CA19D427DC4}">
      <dgm:prSet/>
      <dgm:spPr/>
      <dgm:t>
        <a:bodyPr/>
        <a:lstStyle/>
        <a:p>
          <a:endParaRPr lang="en-US"/>
        </a:p>
      </dgm:t>
    </dgm:pt>
    <dgm:pt modelId="{0B34C04E-600C-4531-9804-F9B403AFFD15}" type="sibTrans" cxnId="{D402EA0C-6033-40B5-9AE0-1CA19D427DC4}">
      <dgm:prSet/>
      <dgm:spPr/>
      <dgm:t>
        <a:bodyPr/>
        <a:lstStyle/>
        <a:p>
          <a:endParaRPr lang="en-US"/>
        </a:p>
      </dgm:t>
    </dgm:pt>
    <dgm:pt modelId="{C2A8C7E5-3233-DC43-B368-F2F08E713E87}" type="pres">
      <dgm:prSet presAssocID="{E38F4D09-3EFA-4597-8BAD-29BF195FD5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82EA9B-064C-A840-A5DC-E5B667FEFA8C}" type="pres">
      <dgm:prSet presAssocID="{DB038057-6FCE-47AE-BD68-0550F7CE5FCD}" presName="hierRoot1" presStyleCnt="0"/>
      <dgm:spPr/>
    </dgm:pt>
    <dgm:pt modelId="{4633C9C2-D3A5-BA46-A8CA-2F9E7EC2B743}" type="pres">
      <dgm:prSet presAssocID="{DB038057-6FCE-47AE-BD68-0550F7CE5FCD}" presName="composite" presStyleCnt="0"/>
      <dgm:spPr/>
    </dgm:pt>
    <dgm:pt modelId="{AA39E144-B23F-DD4F-BFBA-B13FED4264D0}" type="pres">
      <dgm:prSet presAssocID="{DB038057-6FCE-47AE-BD68-0550F7CE5FCD}" presName="background" presStyleLbl="node0" presStyleIdx="0" presStyleCnt="2"/>
      <dgm:spPr/>
    </dgm:pt>
    <dgm:pt modelId="{9972E985-8F21-0E4E-9C37-9E040CE0219A}" type="pres">
      <dgm:prSet presAssocID="{DB038057-6FCE-47AE-BD68-0550F7CE5FCD}" presName="text" presStyleLbl="fgAcc0" presStyleIdx="0" presStyleCnt="2">
        <dgm:presLayoutVars>
          <dgm:chPref val="3"/>
        </dgm:presLayoutVars>
      </dgm:prSet>
      <dgm:spPr/>
    </dgm:pt>
    <dgm:pt modelId="{F50DAB37-88AC-7049-835A-A277A91841D6}" type="pres">
      <dgm:prSet presAssocID="{DB038057-6FCE-47AE-BD68-0550F7CE5FCD}" presName="hierChild2" presStyleCnt="0"/>
      <dgm:spPr/>
    </dgm:pt>
    <dgm:pt modelId="{3C188B0A-8097-084E-98A3-8DB4AA4FBDB2}" type="pres">
      <dgm:prSet presAssocID="{A492E6EB-B32C-4EF8-B594-FF8FBDD3A8AC}" presName="hierRoot1" presStyleCnt="0"/>
      <dgm:spPr/>
    </dgm:pt>
    <dgm:pt modelId="{8E265710-D4EA-DE4E-A504-57031FFF917F}" type="pres">
      <dgm:prSet presAssocID="{A492E6EB-B32C-4EF8-B594-FF8FBDD3A8AC}" presName="composite" presStyleCnt="0"/>
      <dgm:spPr/>
    </dgm:pt>
    <dgm:pt modelId="{39C972CA-AF67-4449-9A8E-29C263C59677}" type="pres">
      <dgm:prSet presAssocID="{A492E6EB-B32C-4EF8-B594-FF8FBDD3A8AC}" presName="background" presStyleLbl="node0" presStyleIdx="1" presStyleCnt="2"/>
      <dgm:spPr/>
    </dgm:pt>
    <dgm:pt modelId="{697B7DCD-55C9-6746-8EB5-7C2105A30393}" type="pres">
      <dgm:prSet presAssocID="{A492E6EB-B32C-4EF8-B594-FF8FBDD3A8AC}" presName="text" presStyleLbl="fgAcc0" presStyleIdx="1" presStyleCnt="2">
        <dgm:presLayoutVars>
          <dgm:chPref val="3"/>
        </dgm:presLayoutVars>
      </dgm:prSet>
      <dgm:spPr/>
    </dgm:pt>
    <dgm:pt modelId="{87B75451-3CD8-C047-8442-18972C289427}" type="pres">
      <dgm:prSet presAssocID="{A492E6EB-B32C-4EF8-B594-FF8FBDD3A8AC}" presName="hierChild2" presStyleCnt="0"/>
      <dgm:spPr/>
    </dgm:pt>
  </dgm:ptLst>
  <dgm:cxnLst>
    <dgm:cxn modelId="{E741CF0C-28AF-454C-BD39-488B8F66992A}" type="presOf" srcId="{DB038057-6FCE-47AE-BD68-0550F7CE5FCD}" destId="{9972E985-8F21-0E4E-9C37-9E040CE0219A}" srcOrd="0" destOrd="0" presId="urn:microsoft.com/office/officeart/2005/8/layout/hierarchy1"/>
    <dgm:cxn modelId="{D402EA0C-6033-40B5-9AE0-1CA19D427DC4}" srcId="{E38F4D09-3EFA-4597-8BAD-29BF195FD5B7}" destId="{A492E6EB-B32C-4EF8-B594-FF8FBDD3A8AC}" srcOrd="1" destOrd="0" parTransId="{DA1C0E51-9ED2-4512-AAE6-A9D0124E33D5}" sibTransId="{0B34C04E-600C-4531-9804-F9B403AFFD15}"/>
    <dgm:cxn modelId="{11AC6C29-3CCF-CB44-A2A0-CCE465170DDB}" type="presOf" srcId="{E38F4D09-3EFA-4597-8BAD-29BF195FD5B7}" destId="{C2A8C7E5-3233-DC43-B368-F2F08E713E87}" srcOrd="0" destOrd="0" presId="urn:microsoft.com/office/officeart/2005/8/layout/hierarchy1"/>
    <dgm:cxn modelId="{34B4CF2E-86D7-4DF0-87E8-13930C57D0C7}" srcId="{E38F4D09-3EFA-4597-8BAD-29BF195FD5B7}" destId="{DB038057-6FCE-47AE-BD68-0550F7CE5FCD}" srcOrd="0" destOrd="0" parTransId="{CF1219F6-A9C4-4B06-85E2-711A925158FA}" sibTransId="{15B40574-C3D9-47D1-BBAB-0B3D6EE206DB}"/>
    <dgm:cxn modelId="{75AF6C57-774E-1B47-9597-54FF21E31CDE}" type="presOf" srcId="{A492E6EB-B32C-4EF8-B594-FF8FBDD3A8AC}" destId="{697B7DCD-55C9-6746-8EB5-7C2105A30393}" srcOrd="0" destOrd="0" presId="urn:microsoft.com/office/officeart/2005/8/layout/hierarchy1"/>
    <dgm:cxn modelId="{BA86C6AC-10F8-A94E-B774-2C8C1003CB7D}" type="presParOf" srcId="{C2A8C7E5-3233-DC43-B368-F2F08E713E87}" destId="{8F82EA9B-064C-A840-A5DC-E5B667FEFA8C}" srcOrd="0" destOrd="0" presId="urn:microsoft.com/office/officeart/2005/8/layout/hierarchy1"/>
    <dgm:cxn modelId="{C65B8C22-63F1-014A-B03B-FAEA4723C291}" type="presParOf" srcId="{8F82EA9B-064C-A840-A5DC-E5B667FEFA8C}" destId="{4633C9C2-D3A5-BA46-A8CA-2F9E7EC2B743}" srcOrd="0" destOrd="0" presId="urn:microsoft.com/office/officeart/2005/8/layout/hierarchy1"/>
    <dgm:cxn modelId="{7BFE3E68-7EA1-BF4B-A0D0-9EB0C83C982C}" type="presParOf" srcId="{4633C9C2-D3A5-BA46-A8CA-2F9E7EC2B743}" destId="{AA39E144-B23F-DD4F-BFBA-B13FED4264D0}" srcOrd="0" destOrd="0" presId="urn:microsoft.com/office/officeart/2005/8/layout/hierarchy1"/>
    <dgm:cxn modelId="{9A0F41C3-D16B-1C4F-920C-E64E44E1EF45}" type="presParOf" srcId="{4633C9C2-D3A5-BA46-A8CA-2F9E7EC2B743}" destId="{9972E985-8F21-0E4E-9C37-9E040CE0219A}" srcOrd="1" destOrd="0" presId="urn:microsoft.com/office/officeart/2005/8/layout/hierarchy1"/>
    <dgm:cxn modelId="{E902155A-CB2F-2F4B-838B-EC6BE94C1236}" type="presParOf" srcId="{8F82EA9B-064C-A840-A5DC-E5B667FEFA8C}" destId="{F50DAB37-88AC-7049-835A-A277A91841D6}" srcOrd="1" destOrd="0" presId="urn:microsoft.com/office/officeart/2005/8/layout/hierarchy1"/>
    <dgm:cxn modelId="{51544D10-7699-F74A-A90A-9320A4A2230C}" type="presParOf" srcId="{C2A8C7E5-3233-DC43-B368-F2F08E713E87}" destId="{3C188B0A-8097-084E-98A3-8DB4AA4FBDB2}" srcOrd="1" destOrd="0" presId="urn:microsoft.com/office/officeart/2005/8/layout/hierarchy1"/>
    <dgm:cxn modelId="{81528080-ADBB-7E4D-B49C-F4CC1484882A}" type="presParOf" srcId="{3C188B0A-8097-084E-98A3-8DB4AA4FBDB2}" destId="{8E265710-D4EA-DE4E-A504-57031FFF917F}" srcOrd="0" destOrd="0" presId="urn:microsoft.com/office/officeart/2005/8/layout/hierarchy1"/>
    <dgm:cxn modelId="{10C16061-0065-8241-A164-EDC09B5E4AD6}" type="presParOf" srcId="{8E265710-D4EA-DE4E-A504-57031FFF917F}" destId="{39C972CA-AF67-4449-9A8E-29C263C59677}" srcOrd="0" destOrd="0" presId="urn:microsoft.com/office/officeart/2005/8/layout/hierarchy1"/>
    <dgm:cxn modelId="{FEDFD33C-07D0-EF47-8BCE-8A3F3216ECB5}" type="presParOf" srcId="{8E265710-D4EA-DE4E-A504-57031FFF917F}" destId="{697B7DCD-55C9-6746-8EB5-7C2105A30393}" srcOrd="1" destOrd="0" presId="urn:microsoft.com/office/officeart/2005/8/layout/hierarchy1"/>
    <dgm:cxn modelId="{DBB66D93-126E-7840-8F65-F015E96EF2E9}" type="presParOf" srcId="{3C188B0A-8097-084E-98A3-8DB4AA4FBDB2}" destId="{87B75451-3CD8-C047-8442-18972C2894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F4805-5FEA-48F9-9965-E82F020F18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3EA9F-0C4C-4A11-833D-41AE4231AF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Logický sled projektování musí popisovat:</a:t>
          </a:r>
          <a:endParaRPr lang="en-US"/>
        </a:p>
      </dgm:t>
    </dgm:pt>
    <dgm:pt modelId="{C89652E8-8855-49A3-B9C4-3CA51C5D676E}" type="parTrans" cxnId="{E31BB0BC-8475-4F41-8D1F-A4DE421181DD}">
      <dgm:prSet/>
      <dgm:spPr/>
      <dgm:t>
        <a:bodyPr/>
        <a:lstStyle/>
        <a:p>
          <a:endParaRPr lang="en-US"/>
        </a:p>
      </dgm:t>
    </dgm:pt>
    <dgm:pt modelId="{E2343C3E-2A2A-430C-83EC-F928D6F4B5DC}" type="sibTrans" cxnId="{E31BB0BC-8475-4F41-8D1F-A4DE421181DD}">
      <dgm:prSet/>
      <dgm:spPr/>
      <dgm:t>
        <a:bodyPr/>
        <a:lstStyle/>
        <a:p>
          <a:endParaRPr lang="en-US"/>
        </a:p>
      </dgm:t>
    </dgm:pt>
    <dgm:pt modelId="{551BBB83-9664-45AC-8CFF-FBEC9C87A02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Příčiny – proč a za jakým účelem se má projekt vypracovat.</a:t>
          </a:r>
          <a:endParaRPr lang="en-US"/>
        </a:p>
      </dgm:t>
    </dgm:pt>
    <dgm:pt modelId="{DE6A97FF-5F14-4F2E-8833-EC4C921B8D94}" type="parTrans" cxnId="{EAAD4272-027B-42CC-9754-A7051E7317D7}">
      <dgm:prSet/>
      <dgm:spPr/>
      <dgm:t>
        <a:bodyPr/>
        <a:lstStyle/>
        <a:p>
          <a:endParaRPr lang="en-US"/>
        </a:p>
      </dgm:t>
    </dgm:pt>
    <dgm:pt modelId="{2058D9B4-98C6-4D15-8BB5-92838BC997CC}" type="sibTrans" cxnId="{EAAD4272-027B-42CC-9754-A7051E7317D7}">
      <dgm:prSet/>
      <dgm:spPr/>
      <dgm:t>
        <a:bodyPr/>
        <a:lstStyle/>
        <a:p>
          <a:endParaRPr lang="en-US"/>
        </a:p>
      </dgm:t>
    </dgm:pt>
    <dgm:pt modelId="{E30324B5-9CB4-4C28-86FF-A96B98D26C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Způsob – jak, kým a čím bude činnost v projektovém objektu prováděna.</a:t>
          </a:r>
          <a:endParaRPr lang="en-US"/>
        </a:p>
      </dgm:t>
    </dgm:pt>
    <dgm:pt modelId="{FA7CEDFF-0B9C-4D5C-A939-AD160808433E}" type="parTrans" cxnId="{A468D0FB-76B2-4D4A-A495-5D66A94ACB07}">
      <dgm:prSet/>
      <dgm:spPr/>
      <dgm:t>
        <a:bodyPr/>
        <a:lstStyle/>
        <a:p>
          <a:endParaRPr lang="en-US"/>
        </a:p>
      </dgm:t>
    </dgm:pt>
    <dgm:pt modelId="{C67830D1-2929-4066-AA2C-F70EB7D1D9BC}" type="sibTrans" cxnId="{A468D0FB-76B2-4D4A-A495-5D66A94ACB07}">
      <dgm:prSet/>
      <dgm:spPr/>
      <dgm:t>
        <a:bodyPr/>
        <a:lstStyle/>
        <a:p>
          <a:endParaRPr lang="en-US"/>
        </a:p>
      </dgm:t>
    </dgm:pt>
    <dgm:pt modelId="{EB130D53-C266-4408-9F97-E4B58B08A66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Místo – odkud, kudy a kam povedou hmotné, energetické a informační toky v objektu a dále kde a na jakých plochách, v jakých budovách se bude daný proces konat.</a:t>
          </a:r>
          <a:endParaRPr lang="en-US"/>
        </a:p>
      </dgm:t>
    </dgm:pt>
    <dgm:pt modelId="{7F84D415-D002-4FD5-9588-5C4BA040384F}" type="parTrans" cxnId="{7D074D69-F993-45DD-A935-971E8B3EE088}">
      <dgm:prSet/>
      <dgm:spPr/>
      <dgm:t>
        <a:bodyPr/>
        <a:lstStyle/>
        <a:p>
          <a:endParaRPr lang="en-US"/>
        </a:p>
      </dgm:t>
    </dgm:pt>
    <dgm:pt modelId="{6AB1A75D-5E83-43FF-94C6-FBA26C2CAA96}" type="sibTrans" cxnId="{7D074D69-F993-45DD-A935-971E8B3EE088}">
      <dgm:prSet/>
      <dgm:spPr/>
      <dgm:t>
        <a:bodyPr/>
        <a:lstStyle/>
        <a:p>
          <a:endParaRPr lang="en-US"/>
        </a:p>
      </dgm:t>
    </dgm:pt>
    <dgm:pt modelId="{132B047F-5728-4473-9DDB-D043B5099D1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Čas – kdy, odkdy, dokdy, jak dlouho potrvá výstavba a posléze vlastní činnost v projektovaném objektu.</a:t>
          </a:r>
          <a:endParaRPr lang="en-US" dirty="0"/>
        </a:p>
      </dgm:t>
    </dgm:pt>
    <dgm:pt modelId="{E31DB0F8-A899-4390-BD92-A4BFBF973DB3}" type="parTrans" cxnId="{059DB171-24C3-44EC-AB29-D8102BFF5447}">
      <dgm:prSet/>
      <dgm:spPr/>
      <dgm:t>
        <a:bodyPr/>
        <a:lstStyle/>
        <a:p>
          <a:endParaRPr lang="en-US"/>
        </a:p>
      </dgm:t>
    </dgm:pt>
    <dgm:pt modelId="{32065DF8-C94C-4B57-840A-C5BBF842FADF}" type="sibTrans" cxnId="{059DB171-24C3-44EC-AB29-D8102BFF5447}">
      <dgm:prSet/>
      <dgm:spPr/>
      <dgm:t>
        <a:bodyPr/>
        <a:lstStyle/>
        <a:p>
          <a:endParaRPr lang="en-US"/>
        </a:p>
      </dgm:t>
    </dgm:pt>
    <dgm:pt modelId="{817E622F-09F5-44E5-9DAD-7E6C2E5D0CE2}" type="pres">
      <dgm:prSet presAssocID="{0ADF4805-5FEA-48F9-9965-E82F020F181F}" presName="root" presStyleCnt="0">
        <dgm:presLayoutVars>
          <dgm:dir/>
          <dgm:resizeHandles val="exact"/>
        </dgm:presLayoutVars>
      </dgm:prSet>
      <dgm:spPr/>
    </dgm:pt>
    <dgm:pt modelId="{2047D3E1-8658-435A-B808-8541E3266321}" type="pres">
      <dgm:prSet presAssocID="{8F43EA9F-0C4C-4A11-833D-41AE4231AFEC}" presName="compNode" presStyleCnt="0"/>
      <dgm:spPr/>
    </dgm:pt>
    <dgm:pt modelId="{96318C97-A515-44A6-83F7-6C0D483ED820}" type="pres">
      <dgm:prSet presAssocID="{8F43EA9F-0C4C-4A11-833D-41AE4231AFEC}" presName="bgRect" presStyleLbl="bgShp" presStyleIdx="0" presStyleCnt="5"/>
      <dgm:spPr/>
    </dgm:pt>
    <dgm:pt modelId="{56679A86-6696-4CA2-B3B2-2D553D4A976F}" type="pres">
      <dgm:prSet presAssocID="{8F43EA9F-0C4C-4A11-833D-41AE4231AF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A4FD54C7-AB7E-4E5A-9ACD-60696DF5B9BE}" type="pres">
      <dgm:prSet presAssocID="{8F43EA9F-0C4C-4A11-833D-41AE4231AFEC}" presName="spaceRect" presStyleCnt="0"/>
      <dgm:spPr/>
    </dgm:pt>
    <dgm:pt modelId="{E91692B5-9C9F-4F1A-8BAE-B3D2E62E8179}" type="pres">
      <dgm:prSet presAssocID="{8F43EA9F-0C4C-4A11-833D-41AE4231AFEC}" presName="parTx" presStyleLbl="revTx" presStyleIdx="0" presStyleCnt="5">
        <dgm:presLayoutVars>
          <dgm:chMax val="0"/>
          <dgm:chPref val="0"/>
        </dgm:presLayoutVars>
      </dgm:prSet>
      <dgm:spPr/>
    </dgm:pt>
    <dgm:pt modelId="{1F3E5629-247B-4221-9360-6635A63BE7FC}" type="pres">
      <dgm:prSet presAssocID="{E2343C3E-2A2A-430C-83EC-F928D6F4B5DC}" presName="sibTrans" presStyleCnt="0"/>
      <dgm:spPr/>
    </dgm:pt>
    <dgm:pt modelId="{8B278A23-9F9E-4242-96B9-C452587A65B5}" type="pres">
      <dgm:prSet presAssocID="{551BBB83-9664-45AC-8CFF-FBEC9C87A029}" presName="compNode" presStyleCnt="0"/>
      <dgm:spPr/>
    </dgm:pt>
    <dgm:pt modelId="{C3F87A54-FF9A-4445-82BF-8ECCE0CB937D}" type="pres">
      <dgm:prSet presAssocID="{551BBB83-9664-45AC-8CFF-FBEC9C87A029}" presName="bgRect" presStyleLbl="bgShp" presStyleIdx="1" presStyleCnt="5"/>
      <dgm:spPr/>
    </dgm:pt>
    <dgm:pt modelId="{6E1BFB38-1F3E-4205-A750-E77D03D01B5E}" type="pres">
      <dgm:prSet presAssocID="{551BBB83-9664-45AC-8CFF-FBEC9C87A0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64AE82F-AEAB-42B4-B016-162C81CD61E7}" type="pres">
      <dgm:prSet presAssocID="{551BBB83-9664-45AC-8CFF-FBEC9C87A029}" presName="spaceRect" presStyleCnt="0"/>
      <dgm:spPr/>
    </dgm:pt>
    <dgm:pt modelId="{F055C7E6-311B-4FD7-A503-BB13CBCD0289}" type="pres">
      <dgm:prSet presAssocID="{551BBB83-9664-45AC-8CFF-FBEC9C87A029}" presName="parTx" presStyleLbl="revTx" presStyleIdx="1" presStyleCnt="5">
        <dgm:presLayoutVars>
          <dgm:chMax val="0"/>
          <dgm:chPref val="0"/>
        </dgm:presLayoutVars>
      </dgm:prSet>
      <dgm:spPr/>
    </dgm:pt>
    <dgm:pt modelId="{A6F68E0B-0B0A-49C8-8952-C0C5CECAFD95}" type="pres">
      <dgm:prSet presAssocID="{2058D9B4-98C6-4D15-8BB5-92838BC997CC}" presName="sibTrans" presStyleCnt="0"/>
      <dgm:spPr/>
    </dgm:pt>
    <dgm:pt modelId="{9E4AB289-C688-4397-A391-317438A513BD}" type="pres">
      <dgm:prSet presAssocID="{E30324B5-9CB4-4C28-86FF-A96B98D26C0C}" presName="compNode" presStyleCnt="0"/>
      <dgm:spPr/>
    </dgm:pt>
    <dgm:pt modelId="{1A5B0B5B-B4D3-4A1A-989A-6EB80A6BB913}" type="pres">
      <dgm:prSet presAssocID="{E30324B5-9CB4-4C28-86FF-A96B98D26C0C}" presName="bgRect" presStyleLbl="bgShp" presStyleIdx="2" presStyleCnt="5"/>
      <dgm:spPr/>
    </dgm:pt>
    <dgm:pt modelId="{0A549BED-681F-4ADB-8D59-39069FF79A60}" type="pres">
      <dgm:prSet presAssocID="{E30324B5-9CB4-4C28-86FF-A96B98D26C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461A9528-E65D-4D5E-864D-83AD55A3FD48}" type="pres">
      <dgm:prSet presAssocID="{E30324B5-9CB4-4C28-86FF-A96B98D26C0C}" presName="spaceRect" presStyleCnt="0"/>
      <dgm:spPr/>
    </dgm:pt>
    <dgm:pt modelId="{200F5FE0-CB34-4CEA-A2DA-6E632885E041}" type="pres">
      <dgm:prSet presAssocID="{E30324B5-9CB4-4C28-86FF-A96B98D26C0C}" presName="parTx" presStyleLbl="revTx" presStyleIdx="2" presStyleCnt="5">
        <dgm:presLayoutVars>
          <dgm:chMax val="0"/>
          <dgm:chPref val="0"/>
        </dgm:presLayoutVars>
      </dgm:prSet>
      <dgm:spPr/>
    </dgm:pt>
    <dgm:pt modelId="{A7F8953C-ACA6-456B-990E-6515A95130AC}" type="pres">
      <dgm:prSet presAssocID="{C67830D1-2929-4066-AA2C-F70EB7D1D9BC}" presName="sibTrans" presStyleCnt="0"/>
      <dgm:spPr/>
    </dgm:pt>
    <dgm:pt modelId="{67365EEB-BC2E-4664-9165-C2D3B3CFF6BC}" type="pres">
      <dgm:prSet presAssocID="{EB130D53-C266-4408-9F97-E4B58B08A66D}" presName="compNode" presStyleCnt="0"/>
      <dgm:spPr/>
    </dgm:pt>
    <dgm:pt modelId="{27952AE3-E3A7-4395-9F2F-8E9FE2D5BB7E}" type="pres">
      <dgm:prSet presAssocID="{EB130D53-C266-4408-9F97-E4B58B08A66D}" presName="bgRect" presStyleLbl="bgShp" presStyleIdx="3" presStyleCnt="5"/>
      <dgm:spPr/>
    </dgm:pt>
    <dgm:pt modelId="{A93E500A-EB1D-47BB-81E3-27774317700A}" type="pres">
      <dgm:prSet presAssocID="{EB130D53-C266-4408-9F97-E4B58B08A6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F8A2A875-4028-4613-8B3F-12A322EDC50B}" type="pres">
      <dgm:prSet presAssocID="{EB130D53-C266-4408-9F97-E4B58B08A66D}" presName="spaceRect" presStyleCnt="0"/>
      <dgm:spPr/>
    </dgm:pt>
    <dgm:pt modelId="{7F6AE619-657A-4770-BCB4-AE42CB071245}" type="pres">
      <dgm:prSet presAssocID="{EB130D53-C266-4408-9F97-E4B58B08A66D}" presName="parTx" presStyleLbl="revTx" presStyleIdx="3" presStyleCnt="5">
        <dgm:presLayoutVars>
          <dgm:chMax val="0"/>
          <dgm:chPref val="0"/>
        </dgm:presLayoutVars>
      </dgm:prSet>
      <dgm:spPr/>
    </dgm:pt>
    <dgm:pt modelId="{F0EEF56C-84C2-4EB7-BEB4-3D780FA9597E}" type="pres">
      <dgm:prSet presAssocID="{6AB1A75D-5E83-43FF-94C6-FBA26C2CAA96}" presName="sibTrans" presStyleCnt="0"/>
      <dgm:spPr/>
    </dgm:pt>
    <dgm:pt modelId="{4E738C0E-BA22-4BE3-B71F-6F4ECA59D650}" type="pres">
      <dgm:prSet presAssocID="{132B047F-5728-4473-9DDB-D043B5099D12}" presName="compNode" presStyleCnt="0"/>
      <dgm:spPr/>
    </dgm:pt>
    <dgm:pt modelId="{59D4A4BB-C1CF-42F7-8CB9-0651B0F08F46}" type="pres">
      <dgm:prSet presAssocID="{132B047F-5728-4473-9DDB-D043B5099D12}" presName="bgRect" presStyleLbl="bgShp" presStyleIdx="4" presStyleCnt="5"/>
      <dgm:spPr/>
    </dgm:pt>
    <dgm:pt modelId="{02FD16BE-1FB3-462C-AD3A-125BAB86FF27}" type="pres">
      <dgm:prSet presAssocID="{132B047F-5728-4473-9DDB-D043B5099D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400F033-F0F5-4551-BD0F-5752C0063A9C}" type="pres">
      <dgm:prSet presAssocID="{132B047F-5728-4473-9DDB-D043B5099D12}" presName="spaceRect" presStyleCnt="0"/>
      <dgm:spPr/>
    </dgm:pt>
    <dgm:pt modelId="{A89B4985-D46A-44B4-ABC7-AD30D89F3F72}" type="pres">
      <dgm:prSet presAssocID="{132B047F-5728-4473-9DDB-D043B5099D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197009-9878-4D91-BA6F-44097CBBD678}" type="presOf" srcId="{8F43EA9F-0C4C-4A11-833D-41AE4231AFEC}" destId="{E91692B5-9C9F-4F1A-8BAE-B3D2E62E8179}" srcOrd="0" destOrd="0" presId="urn:microsoft.com/office/officeart/2018/2/layout/IconVerticalSolidList"/>
    <dgm:cxn modelId="{DF0C3766-82C1-4333-8549-1E69AB0898B9}" type="presOf" srcId="{E30324B5-9CB4-4C28-86FF-A96B98D26C0C}" destId="{200F5FE0-CB34-4CEA-A2DA-6E632885E041}" srcOrd="0" destOrd="0" presId="urn:microsoft.com/office/officeart/2018/2/layout/IconVerticalSolidList"/>
    <dgm:cxn modelId="{7D074D69-F993-45DD-A935-971E8B3EE088}" srcId="{0ADF4805-5FEA-48F9-9965-E82F020F181F}" destId="{EB130D53-C266-4408-9F97-E4B58B08A66D}" srcOrd="3" destOrd="0" parTransId="{7F84D415-D002-4FD5-9588-5C4BA040384F}" sibTransId="{6AB1A75D-5E83-43FF-94C6-FBA26C2CAA96}"/>
    <dgm:cxn modelId="{4BE9244F-AECE-4B51-AD3F-F1874062A347}" type="presOf" srcId="{551BBB83-9664-45AC-8CFF-FBEC9C87A029}" destId="{F055C7E6-311B-4FD7-A503-BB13CBCD0289}" srcOrd="0" destOrd="0" presId="urn:microsoft.com/office/officeart/2018/2/layout/IconVerticalSolidList"/>
    <dgm:cxn modelId="{059DB171-24C3-44EC-AB29-D8102BFF5447}" srcId="{0ADF4805-5FEA-48F9-9965-E82F020F181F}" destId="{132B047F-5728-4473-9DDB-D043B5099D12}" srcOrd="4" destOrd="0" parTransId="{E31DB0F8-A899-4390-BD92-A4BFBF973DB3}" sibTransId="{32065DF8-C94C-4B57-840A-C5BBF842FADF}"/>
    <dgm:cxn modelId="{EAAD4272-027B-42CC-9754-A7051E7317D7}" srcId="{0ADF4805-5FEA-48F9-9965-E82F020F181F}" destId="{551BBB83-9664-45AC-8CFF-FBEC9C87A029}" srcOrd="1" destOrd="0" parTransId="{DE6A97FF-5F14-4F2E-8833-EC4C921B8D94}" sibTransId="{2058D9B4-98C6-4D15-8BB5-92838BC997CC}"/>
    <dgm:cxn modelId="{F794028C-5C32-4264-98AE-F4C00331BB4A}" type="presOf" srcId="{0ADF4805-5FEA-48F9-9965-E82F020F181F}" destId="{817E622F-09F5-44E5-9DAD-7E6C2E5D0CE2}" srcOrd="0" destOrd="0" presId="urn:microsoft.com/office/officeart/2018/2/layout/IconVerticalSolidList"/>
    <dgm:cxn modelId="{8EA5B2B0-D697-4845-9AF9-8027FC99FEBB}" type="presOf" srcId="{132B047F-5728-4473-9DDB-D043B5099D12}" destId="{A89B4985-D46A-44B4-ABC7-AD30D89F3F72}" srcOrd="0" destOrd="0" presId="urn:microsoft.com/office/officeart/2018/2/layout/IconVerticalSolidList"/>
    <dgm:cxn modelId="{E31BB0BC-8475-4F41-8D1F-A4DE421181DD}" srcId="{0ADF4805-5FEA-48F9-9965-E82F020F181F}" destId="{8F43EA9F-0C4C-4A11-833D-41AE4231AFEC}" srcOrd="0" destOrd="0" parTransId="{C89652E8-8855-49A3-B9C4-3CA51C5D676E}" sibTransId="{E2343C3E-2A2A-430C-83EC-F928D6F4B5DC}"/>
    <dgm:cxn modelId="{D86CD7DC-37D9-4698-9001-17F66C4AC411}" type="presOf" srcId="{EB130D53-C266-4408-9F97-E4B58B08A66D}" destId="{7F6AE619-657A-4770-BCB4-AE42CB071245}" srcOrd="0" destOrd="0" presId="urn:microsoft.com/office/officeart/2018/2/layout/IconVerticalSolidList"/>
    <dgm:cxn modelId="{A468D0FB-76B2-4D4A-A495-5D66A94ACB07}" srcId="{0ADF4805-5FEA-48F9-9965-E82F020F181F}" destId="{E30324B5-9CB4-4C28-86FF-A96B98D26C0C}" srcOrd="2" destOrd="0" parTransId="{FA7CEDFF-0B9C-4D5C-A939-AD160808433E}" sibTransId="{C67830D1-2929-4066-AA2C-F70EB7D1D9BC}"/>
    <dgm:cxn modelId="{2695AA15-5FBA-4B2A-A139-C659A3B8F1E1}" type="presParOf" srcId="{817E622F-09F5-44E5-9DAD-7E6C2E5D0CE2}" destId="{2047D3E1-8658-435A-B808-8541E3266321}" srcOrd="0" destOrd="0" presId="urn:microsoft.com/office/officeart/2018/2/layout/IconVerticalSolidList"/>
    <dgm:cxn modelId="{DC1C40B8-73CB-4F12-8AB8-9D854F10B6A8}" type="presParOf" srcId="{2047D3E1-8658-435A-B808-8541E3266321}" destId="{96318C97-A515-44A6-83F7-6C0D483ED820}" srcOrd="0" destOrd="0" presId="urn:microsoft.com/office/officeart/2018/2/layout/IconVerticalSolidList"/>
    <dgm:cxn modelId="{4E27BE34-8925-4426-BB70-D129D6C4B442}" type="presParOf" srcId="{2047D3E1-8658-435A-B808-8541E3266321}" destId="{56679A86-6696-4CA2-B3B2-2D553D4A976F}" srcOrd="1" destOrd="0" presId="urn:microsoft.com/office/officeart/2018/2/layout/IconVerticalSolidList"/>
    <dgm:cxn modelId="{52A5240B-2819-4349-9657-AA4591A1F3B0}" type="presParOf" srcId="{2047D3E1-8658-435A-B808-8541E3266321}" destId="{A4FD54C7-AB7E-4E5A-9ACD-60696DF5B9BE}" srcOrd="2" destOrd="0" presId="urn:microsoft.com/office/officeart/2018/2/layout/IconVerticalSolidList"/>
    <dgm:cxn modelId="{5BDA5D57-A02D-405F-A36A-74968A9E6EE8}" type="presParOf" srcId="{2047D3E1-8658-435A-B808-8541E3266321}" destId="{E91692B5-9C9F-4F1A-8BAE-B3D2E62E8179}" srcOrd="3" destOrd="0" presId="urn:microsoft.com/office/officeart/2018/2/layout/IconVerticalSolidList"/>
    <dgm:cxn modelId="{AD18471D-5FFF-4564-A421-CA1ECD007D67}" type="presParOf" srcId="{817E622F-09F5-44E5-9DAD-7E6C2E5D0CE2}" destId="{1F3E5629-247B-4221-9360-6635A63BE7FC}" srcOrd="1" destOrd="0" presId="urn:microsoft.com/office/officeart/2018/2/layout/IconVerticalSolidList"/>
    <dgm:cxn modelId="{8DF0CF90-5177-4F6E-8529-30F64D2CB109}" type="presParOf" srcId="{817E622F-09F5-44E5-9DAD-7E6C2E5D0CE2}" destId="{8B278A23-9F9E-4242-96B9-C452587A65B5}" srcOrd="2" destOrd="0" presId="urn:microsoft.com/office/officeart/2018/2/layout/IconVerticalSolidList"/>
    <dgm:cxn modelId="{582592CE-3C58-4B67-8A77-1B9186DE0A65}" type="presParOf" srcId="{8B278A23-9F9E-4242-96B9-C452587A65B5}" destId="{C3F87A54-FF9A-4445-82BF-8ECCE0CB937D}" srcOrd="0" destOrd="0" presId="urn:microsoft.com/office/officeart/2018/2/layout/IconVerticalSolidList"/>
    <dgm:cxn modelId="{16454979-6CA5-4B03-921B-276C62530CDF}" type="presParOf" srcId="{8B278A23-9F9E-4242-96B9-C452587A65B5}" destId="{6E1BFB38-1F3E-4205-A750-E77D03D01B5E}" srcOrd="1" destOrd="0" presId="urn:microsoft.com/office/officeart/2018/2/layout/IconVerticalSolidList"/>
    <dgm:cxn modelId="{CD3FA925-DED1-4ED6-8785-831CC831498E}" type="presParOf" srcId="{8B278A23-9F9E-4242-96B9-C452587A65B5}" destId="{864AE82F-AEAB-42B4-B016-162C81CD61E7}" srcOrd="2" destOrd="0" presId="urn:microsoft.com/office/officeart/2018/2/layout/IconVerticalSolidList"/>
    <dgm:cxn modelId="{FAEF5E51-35E2-4CC9-8703-5291C047BBE9}" type="presParOf" srcId="{8B278A23-9F9E-4242-96B9-C452587A65B5}" destId="{F055C7E6-311B-4FD7-A503-BB13CBCD0289}" srcOrd="3" destOrd="0" presId="urn:microsoft.com/office/officeart/2018/2/layout/IconVerticalSolidList"/>
    <dgm:cxn modelId="{5DE250AC-A7D0-4BD2-952F-CD522B2EF3AF}" type="presParOf" srcId="{817E622F-09F5-44E5-9DAD-7E6C2E5D0CE2}" destId="{A6F68E0B-0B0A-49C8-8952-C0C5CECAFD95}" srcOrd="3" destOrd="0" presId="urn:microsoft.com/office/officeart/2018/2/layout/IconVerticalSolidList"/>
    <dgm:cxn modelId="{A4937A30-5A65-46BC-9606-D165BA33E520}" type="presParOf" srcId="{817E622F-09F5-44E5-9DAD-7E6C2E5D0CE2}" destId="{9E4AB289-C688-4397-A391-317438A513BD}" srcOrd="4" destOrd="0" presId="urn:microsoft.com/office/officeart/2018/2/layout/IconVerticalSolidList"/>
    <dgm:cxn modelId="{FFA54C10-C091-4DEF-9C3F-65452EFBA1B0}" type="presParOf" srcId="{9E4AB289-C688-4397-A391-317438A513BD}" destId="{1A5B0B5B-B4D3-4A1A-989A-6EB80A6BB913}" srcOrd="0" destOrd="0" presId="urn:microsoft.com/office/officeart/2018/2/layout/IconVerticalSolidList"/>
    <dgm:cxn modelId="{2D2C1852-33B0-436B-A6E3-7F74EDCF5453}" type="presParOf" srcId="{9E4AB289-C688-4397-A391-317438A513BD}" destId="{0A549BED-681F-4ADB-8D59-39069FF79A60}" srcOrd="1" destOrd="0" presId="urn:microsoft.com/office/officeart/2018/2/layout/IconVerticalSolidList"/>
    <dgm:cxn modelId="{09881C2C-5749-490E-A253-4031E0A47D42}" type="presParOf" srcId="{9E4AB289-C688-4397-A391-317438A513BD}" destId="{461A9528-E65D-4D5E-864D-83AD55A3FD48}" srcOrd="2" destOrd="0" presId="urn:microsoft.com/office/officeart/2018/2/layout/IconVerticalSolidList"/>
    <dgm:cxn modelId="{14238988-D852-4894-8CA4-37BEE909370F}" type="presParOf" srcId="{9E4AB289-C688-4397-A391-317438A513BD}" destId="{200F5FE0-CB34-4CEA-A2DA-6E632885E041}" srcOrd="3" destOrd="0" presId="urn:microsoft.com/office/officeart/2018/2/layout/IconVerticalSolidList"/>
    <dgm:cxn modelId="{7F2F3E12-8E04-4480-8E0C-D14B04A6E4FC}" type="presParOf" srcId="{817E622F-09F5-44E5-9DAD-7E6C2E5D0CE2}" destId="{A7F8953C-ACA6-456B-990E-6515A95130AC}" srcOrd="5" destOrd="0" presId="urn:microsoft.com/office/officeart/2018/2/layout/IconVerticalSolidList"/>
    <dgm:cxn modelId="{6D7E1BAB-83C8-4916-B695-3B9DA41FCAF4}" type="presParOf" srcId="{817E622F-09F5-44E5-9DAD-7E6C2E5D0CE2}" destId="{67365EEB-BC2E-4664-9165-C2D3B3CFF6BC}" srcOrd="6" destOrd="0" presId="urn:microsoft.com/office/officeart/2018/2/layout/IconVerticalSolidList"/>
    <dgm:cxn modelId="{BA79D595-CE13-497B-8E0A-2306E7F76A2F}" type="presParOf" srcId="{67365EEB-BC2E-4664-9165-C2D3B3CFF6BC}" destId="{27952AE3-E3A7-4395-9F2F-8E9FE2D5BB7E}" srcOrd="0" destOrd="0" presId="urn:microsoft.com/office/officeart/2018/2/layout/IconVerticalSolidList"/>
    <dgm:cxn modelId="{59CD88A6-556A-4000-8FB4-870F096C3117}" type="presParOf" srcId="{67365EEB-BC2E-4664-9165-C2D3B3CFF6BC}" destId="{A93E500A-EB1D-47BB-81E3-27774317700A}" srcOrd="1" destOrd="0" presId="urn:microsoft.com/office/officeart/2018/2/layout/IconVerticalSolidList"/>
    <dgm:cxn modelId="{DED84EA7-B926-4CA3-80B6-8D3B6F550B3C}" type="presParOf" srcId="{67365EEB-BC2E-4664-9165-C2D3B3CFF6BC}" destId="{F8A2A875-4028-4613-8B3F-12A322EDC50B}" srcOrd="2" destOrd="0" presId="urn:microsoft.com/office/officeart/2018/2/layout/IconVerticalSolidList"/>
    <dgm:cxn modelId="{A0AFA587-9718-4D63-B048-26DDADDF84D8}" type="presParOf" srcId="{67365EEB-BC2E-4664-9165-C2D3B3CFF6BC}" destId="{7F6AE619-657A-4770-BCB4-AE42CB071245}" srcOrd="3" destOrd="0" presId="urn:microsoft.com/office/officeart/2018/2/layout/IconVerticalSolidList"/>
    <dgm:cxn modelId="{31E9851C-1A1B-46C9-96D6-22BB9C7E2B3D}" type="presParOf" srcId="{817E622F-09F5-44E5-9DAD-7E6C2E5D0CE2}" destId="{F0EEF56C-84C2-4EB7-BEB4-3D780FA9597E}" srcOrd="7" destOrd="0" presId="urn:microsoft.com/office/officeart/2018/2/layout/IconVerticalSolidList"/>
    <dgm:cxn modelId="{5FAC4C82-BD66-4F64-B432-E416313CC882}" type="presParOf" srcId="{817E622F-09F5-44E5-9DAD-7E6C2E5D0CE2}" destId="{4E738C0E-BA22-4BE3-B71F-6F4ECA59D650}" srcOrd="8" destOrd="0" presId="urn:microsoft.com/office/officeart/2018/2/layout/IconVerticalSolidList"/>
    <dgm:cxn modelId="{9B87E4A1-EC8D-4CC9-AE6D-EAE658339668}" type="presParOf" srcId="{4E738C0E-BA22-4BE3-B71F-6F4ECA59D650}" destId="{59D4A4BB-C1CF-42F7-8CB9-0651B0F08F46}" srcOrd="0" destOrd="0" presId="urn:microsoft.com/office/officeart/2018/2/layout/IconVerticalSolidList"/>
    <dgm:cxn modelId="{8AB4C359-5A34-4186-84B1-500401B2E5B2}" type="presParOf" srcId="{4E738C0E-BA22-4BE3-B71F-6F4ECA59D650}" destId="{02FD16BE-1FB3-462C-AD3A-125BAB86FF27}" srcOrd="1" destOrd="0" presId="urn:microsoft.com/office/officeart/2018/2/layout/IconVerticalSolidList"/>
    <dgm:cxn modelId="{A444A6EE-EBA5-4591-BAEA-CB9FA2275092}" type="presParOf" srcId="{4E738C0E-BA22-4BE3-B71F-6F4ECA59D650}" destId="{6400F033-F0F5-4551-BD0F-5752C0063A9C}" srcOrd="2" destOrd="0" presId="urn:microsoft.com/office/officeart/2018/2/layout/IconVerticalSolidList"/>
    <dgm:cxn modelId="{BCB80A8A-1800-4E3F-9EFD-B2D396224610}" type="presParOf" srcId="{4E738C0E-BA22-4BE3-B71F-6F4ECA59D650}" destId="{A89B4985-D46A-44B4-ABC7-AD30D89F3F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1F79B-C713-47B7-B44E-00D1CF54B519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638987-74E8-4B39-A3C8-1D63E88369C4}">
      <dgm:prSet/>
      <dgm:spPr/>
      <dgm:t>
        <a:bodyPr/>
        <a:lstStyle/>
        <a:p>
          <a:r>
            <a:rPr lang="cs-CZ"/>
            <a:t>Nikdy nikoho </a:t>
          </a:r>
          <a:r>
            <a:rPr lang="cs-CZ" b="1"/>
            <a:t>nepodceňujte</a:t>
          </a:r>
          <a:r>
            <a:rPr lang="cs-CZ"/>
            <a:t> a respektujte své okolí – každého považujte za minimálně sobě rovného partnera. </a:t>
          </a:r>
          <a:endParaRPr lang="en-US"/>
        </a:p>
      </dgm:t>
    </dgm:pt>
    <dgm:pt modelId="{F445E80C-320A-442D-89A6-FF0B42D0E0FF}" type="parTrans" cxnId="{D36B4493-5778-432C-99DA-82619FD65CC7}">
      <dgm:prSet/>
      <dgm:spPr/>
      <dgm:t>
        <a:bodyPr/>
        <a:lstStyle/>
        <a:p>
          <a:endParaRPr lang="en-US"/>
        </a:p>
      </dgm:t>
    </dgm:pt>
    <dgm:pt modelId="{9AF5C340-31BD-495D-860C-0418A01DC7A2}" type="sibTrans" cxnId="{D36B4493-5778-432C-99DA-82619FD65CC7}">
      <dgm:prSet/>
      <dgm:spPr/>
      <dgm:t>
        <a:bodyPr/>
        <a:lstStyle/>
        <a:p>
          <a:endParaRPr lang="en-US"/>
        </a:p>
      </dgm:t>
    </dgm:pt>
    <dgm:pt modelId="{B64F5353-3F08-46E7-916A-5CC3BBD7A655}">
      <dgm:prSet/>
      <dgm:spPr/>
      <dgm:t>
        <a:bodyPr/>
        <a:lstStyle/>
        <a:p>
          <a:r>
            <a:rPr lang="cs-CZ"/>
            <a:t>Mějte dostatečný </a:t>
          </a:r>
          <a:r>
            <a:rPr lang="cs-CZ" b="1"/>
            <a:t>nadhled</a:t>
          </a:r>
          <a:r>
            <a:rPr lang="cs-CZ"/>
            <a:t> (kromě stromů musíte vidět i les).</a:t>
          </a:r>
          <a:endParaRPr lang="en-US"/>
        </a:p>
      </dgm:t>
    </dgm:pt>
    <dgm:pt modelId="{6FC738C1-117C-4111-BCB8-33F207454B2A}" type="parTrans" cxnId="{A09A1C1E-305C-4E14-B35B-76CA918CC610}">
      <dgm:prSet/>
      <dgm:spPr/>
      <dgm:t>
        <a:bodyPr/>
        <a:lstStyle/>
        <a:p>
          <a:endParaRPr lang="en-US"/>
        </a:p>
      </dgm:t>
    </dgm:pt>
    <dgm:pt modelId="{194266A0-48BB-4B82-B66D-3B742857C700}" type="sibTrans" cxnId="{A09A1C1E-305C-4E14-B35B-76CA918CC610}">
      <dgm:prSet/>
      <dgm:spPr/>
      <dgm:t>
        <a:bodyPr/>
        <a:lstStyle/>
        <a:p>
          <a:endParaRPr lang="en-US"/>
        </a:p>
      </dgm:t>
    </dgm:pt>
    <dgm:pt modelId="{51221099-8939-4E55-A10E-02951DDB1EBA}">
      <dgm:prSet/>
      <dgm:spPr/>
      <dgm:t>
        <a:bodyPr/>
        <a:lstStyle/>
        <a:p>
          <a:r>
            <a:rPr lang="cs-CZ"/>
            <a:t>Buďte </a:t>
          </a:r>
          <a:r>
            <a:rPr lang="cs-CZ" b="1"/>
            <a:t>skromní</a:t>
          </a:r>
          <a:r>
            <a:rPr lang="cs-CZ"/>
            <a:t> – okázalost se nevyplácí.</a:t>
          </a:r>
          <a:endParaRPr lang="en-US"/>
        </a:p>
      </dgm:t>
    </dgm:pt>
    <dgm:pt modelId="{CE7DEBC0-8B4E-4608-A669-6CD1D2618B79}" type="parTrans" cxnId="{23FA509D-A032-4175-8182-1C4B35E9E8F5}">
      <dgm:prSet/>
      <dgm:spPr/>
      <dgm:t>
        <a:bodyPr/>
        <a:lstStyle/>
        <a:p>
          <a:endParaRPr lang="en-US"/>
        </a:p>
      </dgm:t>
    </dgm:pt>
    <dgm:pt modelId="{A53A8ABC-2E05-4185-AF84-549C3E8FBC6E}" type="sibTrans" cxnId="{23FA509D-A032-4175-8182-1C4B35E9E8F5}">
      <dgm:prSet/>
      <dgm:spPr/>
      <dgm:t>
        <a:bodyPr/>
        <a:lstStyle/>
        <a:p>
          <a:endParaRPr lang="en-US"/>
        </a:p>
      </dgm:t>
    </dgm:pt>
    <dgm:pt modelId="{61917C74-5000-4669-B4DF-D7B13A3B548A}">
      <dgm:prSet/>
      <dgm:spPr/>
      <dgm:t>
        <a:bodyPr/>
        <a:lstStyle/>
        <a:p>
          <a:r>
            <a:rPr lang="cs-CZ"/>
            <a:t>Investujte své zdroje do „</a:t>
          </a:r>
          <a:r>
            <a:rPr lang="cs-CZ" b="1"/>
            <a:t>dobrých činností</a:t>
          </a:r>
          <a:r>
            <a:rPr lang="cs-CZ"/>
            <a:t>“.</a:t>
          </a:r>
          <a:endParaRPr lang="en-US"/>
        </a:p>
      </dgm:t>
    </dgm:pt>
    <dgm:pt modelId="{6F991009-3439-44CF-AB7E-9491012E4AC8}" type="parTrans" cxnId="{03DC9E52-D000-4D72-BCC3-1456F019F410}">
      <dgm:prSet/>
      <dgm:spPr/>
      <dgm:t>
        <a:bodyPr/>
        <a:lstStyle/>
        <a:p>
          <a:endParaRPr lang="en-US"/>
        </a:p>
      </dgm:t>
    </dgm:pt>
    <dgm:pt modelId="{6F7B9B51-3243-40D6-85E4-20E3C20BF433}" type="sibTrans" cxnId="{03DC9E52-D000-4D72-BCC3-1456F019F410}">
      <dgm:prSet/>
      <dgm:spPr/>
      <dgm:t>
        <a:bodyPr/>
        <a:lstStyle/>
        <a:p>
          <a:endParaRPr lang="en-US"/>
        </a:p>
      </dgm:t>
    </dgm:pt>
    <dgm:pt modelId="{44C63D1F-9AE7-48C6-A782-9C2984EF4187}">
      <dgm:prSet/>
      <dgm:spPr/>
      <dgm:t>
        <a:bodyPr/>
        <a:lstStyle/>
        <a:p>
          <a:r>
            <a:rPr lang="cs-CZ" b="1"/>
            <a:t>Morálka a etika</a:t>
          </a:r>
          <a:r>
            <a:rPr lang="cs-CZ"/>
            <a:t> se vyplatí.</a:t>
          </a:r>
          <a:endParaRPr lang="en-US"/>
        </a:p>
      </dgm:t>
    </dgm:pt>
    <dgm:pt modelId="{A08F7316-EEA6-46D4-8BB6-D84882501844}" type="parTrans" cxnId="{A05CD10A-E10B-4298-B7A4-75EE353BE6D1}">
      <dgm:prSet/>
      <dgm:spPr/>
      <dgm:t>
        <a:bodyPr/>
        <a:lstStyle/>
        <a:p>
          <a:endParaRPr lang="en-US"/>
        </a:p>
      </dgm:t>
    </dgm:pt>
    <dgm:pt modelId="{AB5F53C4-2D5D-417C-BE92-00F33CD81C59}" type="sibTrans" cxnId="{A05CD10A-E10B-4298-B7A4-75EE353BE6D1}">
      <dgm:prSet/>
      <dgm:spPr/>
      <dgm:t>
        <a:bodyPr/>
        <a:lstStyle/>
        <a:p>
          <a:endParaRPr lang="en-US"/>
        </a:p>
      </dgm:t>
    </dgm:pt>
    <dgm:pt modelId="{1B4659AC-57E8-42BA-A513-91C0BA2A5631}">
      <dgm:prSet/>
      <dgm:spPr/>
      <dgm:t>
        <a:bodyPr/>
        <a:lstStyle/>
        <a:p>
          <a:r>
            <a:rPr lang="cs-CZ" b="1"/>
            <a:t>Nic není samozřejmostí</a:t>
          </a:r>
          <a:r>
            <a:rPr lang="cs-CZ"/>
            <a:t>. </a:t>
          </a:r>
          <a:endParaRPr lang="en-US"/>
        </a:p>
      </dgm:t>
    </dgm:pt>
    <dgm:pt modelId="{B3474AC5-51D3-4CB6-93BC-4DAA7544814F}" type="parTrans" cxnId="{BD0574CE-BCAC-49E2-99DE-D8D83AA41B03}">
      <dgm:prSet/>
      <dgm:spPr/>
      <dgm:t>
        <a:bodyPr/>
        <a:lstStyle/>
        <a:p>
          <a:endParaRPr lang="en-US"/>
        </a:p>
      </dgm:t>
    </dgm:pt>
    <dgm:pt modelId="{CEE41F22-3222-4BB2-BD5B-46BC42157E4E}" type="sibTrans" cxnId="{BD0574CE-BCAC-49E2-99DE-D8D83AA41B03}">
      <dgm:prSet/>
      <dgm:spPr/>
      <dgm:t>
        <a:bodyPr/>
        <a:lstStyle/>
        <a:p>
          <a:endParaRPr lang="en-US"/>
        </a:p>
      </dgm:t>
    </dgm:pt>
    <dgm:pt modelId="{21296E97-D5E3-41D4-B9C5-C3C4F5395E8B}">
      <dgm:prSet/>
      <dgm:spPr/>
      <dgm:t>
        <a:bodyPr/>
        <a:lstStyle/>
        <a:p>
          <a:r>
            <a:rPr lang="cs-CZ"/>
            <a:t>Nejcennější zdroj je </a:t>
          </a:r>
          <a:r>
            <a:rPr lang="cs-CZ" b="1"/>
            <a:t>ČAS </a:t>
          </a:r>
          <a:r>
            <a:rPr lang="cs-CZ"/>
            <a:t>(je to komodita, která se každou setinu vteřiny spotřebovává a nejde ji nikdy ničím nahradit ani získat zpět).</a:t>
          </a:r>
          <a:endParaRPr lang="en-US"/>
        </a:p>
      </dgm:t>
    </dgm:pt>
    <dgm:pt modelId="{FBF3ABAC-2FE7-44ED-9A8B-81429625A282}" type="parTrans" cxnId="{EBA2C348-8C55-4153-9010-3F24399B17E4}">
      <dgm:prSet/>
      <dgm:spPr/>
      <dgm:t>
        <a:bodyPr/>
        <a:lstStyle/>
        <a:p>
          <a:endParaRPr lang="en-US"/>
        </a:p>
      </dgm:t>
    </dgm:pt>
    <dgm:pt modelId="{8A00FBF3-AD53-46C9-A497-2E6D7D061CDE}" type="sibTrans" cxnId="{EBA2C348-8C55-4153-9010-3F24399B17E4}">
      <dgm:prSet/>
      <dgm:spPr/>
      <dgm:t>
        <a:bodyPr/>
        <a:lstStyle/>
        <a:p>
          <a:endParaRPr lang="en-US"/>
        </a:p>
      </dgm:t>
    </dgm:pt>
    <dgm:pt modelId="{17FDEC1E-552F-4FF0-A613-916B74FEE991}" type="pres">
      <dgm:prSet presAssocID="{4001F79B-C713-47B7-B44E-00D1CF54B519}" presName="vert0" presStyleCnt="0">
        <dgm:presLayoutVars>
          <dgm:dir/>
          <dgm:animOne val="branch"/>
          <dgm:animLvl val="lvl"/>
        </dgm:presLayoutVars>
      </dgm:prSet>
      <dgm:spPr/>
    </dgm:pt>
    <dgm:pt modelId="{B112697F-9FC7-41D9-8C59-E969AAE4034A}" type="pres">
      <dgm:prSet presAssocID="{C7638987-74E8-4B39-A3C8-1D63E88369C4}" presName="thickLine" presStyleLbl="alignNode1" presStyleIdx="0" presStyleCnt="7"/>
      <dgm:spPr/>
    </dgm:pt>
    <dgm:pt modelId="{4B3AE978-3A27-4948-A14E-15D4820BDBF4}" type="pres">
      <dgm:prSet presAssocID="{C7638987-74E8-4B39-A3C8-1D63E88369C4}" presName="horz1" presStyleCnt="0"/>
      <dgm:spPr/>
    </dgm:pt>
    <dgm:pt modelId="{F4189D2B-3011-4595-90E9-001364DD3297}" type="pres">
      <dgm:prSet presAssocID="{C7638987-74E8-4B39-A3C8-1D63E88369C4}" presName="tx1" presStyleLbl="revTx" presStyleIdx="0" presStyleCnt="7"/>
      <dgm:spPr/>
    </dgm:pt>
    <dgm:pt modelId="{788894E3-4508-4BFE-AF5E-D652EA6C8CA0}" type="pres">
      <dgm:prSet presAssocID="{C7638987-74E8-4B39-A3C8-1D63E88369C4}" presName="vert1" presStyleCnt="0"/>
      <dgm:spPr/>
    </dgm:pt>
    <dgm:pt modelId="{07416F27-ECCA-44B1-8BB9-137228C5CA39}" type="pres">
      <dgm:prSet presAssocID="{B64F5353-3F08-46E7-916A-5CC3BBD7A655}" presName="thickLine" presStyleLbl="alignNode1" presStyleIdx="1" presStyleCnt="7"/>
      <dgm:spPr/>
    </dgm:pt>
    <dgm:pt modelId="{908E948B-C524-48A4-9AD3-8DFE7F30DE30}" type="pres">
      <dgm:prSet presAssocID="{B64F5353-3F08-46E7-916A-5CC3BBD7A655}" presName="horz1" presStyleCnt="0"/>
      <dgm:spPr/>
    </dgm:pt>
    <dgm:pt modelId="{79517952-C165-4900-9BF7-838116DDF701}" type="pres">
      <dgm:prSet presAssocID="{B64F5353-3F08-46E7-916A-5CC3BBD7A655}" presName="tx1" presStyleLbl="revTx" presStyleIdx="1" presStyleCnt="7"/>
      <dgm:spPr/>
    </dgm:pt>
    <dgm:pt modelId="{D242D15E-9C53-4587-A5EC-B7706F92B11E}" type="pres">
      <dgm:prSet presAssocID="{B64F5353-3F08-46E7-916A-5CC3BBD7A655}" presName="vert1" presStyleCnt="0"/>
      <dgm:spPr/>
    </dgm:pt>
    <dgm:pt modelId="{E72D7B15-2553-439F-B282-FCC4BBA7DF3A}" type="pres">
      <dgm:prSet presAssocID="{51221099-8939-4E55-A10E-02951DDB1EBA}" presName="thickLine" presStyleLbl="alignNode1" presStyleIdx="2" presStyleCnt="7"/>
      <dgm:spPr/>
    </dgm:pt>
    <dgm:pt modelId="{7C0B21A6-9532-455F-A537-5B1116C06E42}" type="pres">
      <dgm:prSet presAssocID="{51221099-8939-4E55-A10E-02951DDB1EBA}" presName="horz1" presStyleCnt="0"/>
      <dgm:spPr/>
    </dgm:pt>
    <dgm:pt modelId="{3E9130C4-9053-4BEB-BC01-9B296928AA58}" type="pres">
      <dgm:prSet presAssocID="{51221099-8939-4E55-A10E-02951DDB1EBA}" presName="tx1" presStyleLbl="revTx" presStyleIdx="2" presStyleCnt="7"/>
      <dgm:spPr/>
    </dgm:pt>
    <dgm:pt modelId="{A5770224-6384-4A7C-821D-1873FF2A6785}" type="pres">
      <dgm:prSet presAssocID="{51221099-8939-4E55-A10E-02951DDB1EBA}" presName="vert1" presStyleCnt="0"/>
      <dgm:spPr/>
    </dgm:pt>
    <dgm:pt modelId="{C2E297D1-6777-4FBE-B734-CE9A6ABB7835}" type="pres">
      <dgm:prSet presAssocID="{61917C74-5000-4669-B4DF-D7B13A3B548A}" presName="thickLine" presStyleLbl="alignNode1" presStyleIdx="3" presStyleCnt="7"/>
      <dgm:spPr/>
    </dgm:pt>
    <dgm:pt modelId="{824449D0-E82C-42A4-AA4D-E689B0FFD06B}" type="pres">
      <dgm:prSet presAssocID="{61917C74-5000-4669-B4DF-D7B13A3B548A}" presName="horz1" presStyleCnt="0"/>
      <dgm:spPr/>
    </dgm:pt>
    <dgm:pt modelId="{72614581-C5E0-4826-9C67-1237E6B1768E}" type="pres">
      <dgm:prSet presAssocID="{61917C74-5000-4669-B4DF-D7B13A3B548A}" presName="tx1" presStyleLbl="revTx" presStyleIdx="3" presStyleCnt="7"/>
      <dgm:spPr/>
    </dgm:pt>
    <dgm:pt modelId="{E6C9AFD0-1A6A-47A5-B52E-73C407A4723D}" type="pres">
      <dgm:prSet presAssocID="{61917C74-5000-4669-B4DF-D7B13A3B548A}" presName="vert1" presStyleCnt="0"/>
      <dgm:spPr/>
    </dgm:pt>
    <dgm:pt modelId="{9AEDBD34-A8F9-4B27-B054-11D2DFBF5710}" type="pres">
      <dgm:prSet presAssocID="{44C63D1F-9AE7-48C6-A782-9C2984EF4187}" presName="thickLine" presStyleLbl="alignNode1" presStyleIdx="4" presStyleCnt="7"/>
      <dgm:spPr/>
    </dgm:pt>
    <dgm:pt modelId="{4A0E0C6A-45C2-44B3-9992-859FB737318E}" type="pres">
      <dgm:prSet presAssocID="{44C63D1F-9AE7-48C6-A782-9C2984EF4187}" presName="horz1" presStyleCnt="0"/>
      <dgm:spPr/>
    </dgm:pt>
    <dgm:pt modelId="{3C7E585D-8D32-4783-9A78-8A300F6CE86D}" type="pres">
      <dgm:prSet presAssocID="{44C63D1F-9AE7-48C6-A782-9C2984EF4187}" presName="tx1" presStyleLbl="revTx" presStyleIdx="4" presStyleCnt="7"/>
      <dgm:spPr/>
    </dgm:pt>
    <dgm:pt modelId="{42C28874-9C47-44EA-81F9-70B7EE248AD4}" type="pres">
      <dgm:prSet presAssocID="{44C63D1F-9AE7-48C6-A782-9C2984EF4187}" presName="vert1" presStyleCnt="0"/>
      <dgm:spPr/>
    </dgm:pt>
    <dgm:pt modelId="{FA0AD273-7504-43FE-A1B6-F6B12CE1AE3D}" type="pres">
      <dgm:prSet presAssocID="{1B4659AC-57E8-42BA-A513-91C0BA2A5631}" presName="thickLine" presStyleLbl="alignNode1" presStyleIdx="5" presStyleCnt="7"/>
      <dgm:spPr/>
    </dgm:pt>
    <dgm:pt modelId="{8A58F4AC-A6DC-4134-A9C4-5CFD5292C8FB}" type="pres">
      <dgm:prSet presAssocID="{1B4659AC-57E8-42BA-A513-91C0BA2A5631}" presName="horz1" presStyleCnt="0"/>
      <dgm:spPr/>
    </dgm:pt>
    <dgm:pt modelId="{B93B8FE4-C876-4BE5-9CEC-D9223CD6B833}" type="pres">
      <dgm:prSet presAssocID="{1B4659AC-57E8-42BA-A513-91C0BA2A5631}" presName="tx1" presStyleLbl="revTx" presStyleIdx="5" presStyleCnt="7"/>
      <dgm:spPr/>
    </dgm:pt>
    <dgm:pt modelId="{1CEAE875-3A18-4106-8186-6958C3D83B2B}" type="pres">
      <dgm:prSet presAssocID="{1B4659AC-57E8-42BA-A513-91C0BA2A5631}" presName="vert1" presStyleCnt="0"/>
      <dgm:spPr/>
    </dgm:pt>
    <dgm:pt modelId="{9FC25BAA-BB47-4E6D-86AE-034F2D76DA28}" type="pres">
      <dgm:prSet presAssocID="{21296E97-D5E3-41D4-B9C5-C3C4F5395E8B}" presName="thickLine" presStyleLbl="alignNode1" presStyleIdx="6" presStyleCnt="7"/>
      <dgm:spPr/>
    </dgm:pt>
    <dgm:pt modelId="{320F5B61-E959-4750-92A6-1925D5CDEB5B}" type="pres">
      <dgm:prSet presAssocID="{21296E97-D5E3-41D4-B9C5-C3C4F5395E8B}" presName="horz1" presStyleCnt="0"/>
      <dgm:spPr/>
    </dgm:pt>
    <dgm:pt modelId="{F163FA99-02F6-4D87-9AF1-14B660F119CE}" type="pres">
      <dgm:prSet presAssocID="{21296E97-D5E3-41D4-B9C5-C3C4F5395E8B}" presName="tx1" presStyleLbl="revTx" presStyleIdx="6" presStyleCnt="7"/>
      <dgm:spPr/>
    </dgm:pt>
    <dgm:pt modelId="{CAB0B857-903E-4EB5-A0B5-729A8A26118C}" type="pres">
      <dgm:prSet presAssocID="{21296E97-D5E3-41D4-B9C5-C3C4F5395E8B}" presName="vert1" presStyleCnt="0"/>
      <dgm:spPr/>
    </dgm:pt>
  </dgm:ptLst>
  <dgm:cxnLst>
    <dgm:cxn modelId="{03BBA401-3242-46B4-961D-340525717CE1}" type="presOf" srcId="{4001F79B-C713-47B7-B44E-00D1CF54B519}" destId="{17FDEC1E-552F-4FF0-A613-916B74FEE991}" srcOrd="0" destOrd="0" presId="urn:microsoft.com/office/officeart/2008/layout/LinedList"/>
    <dgm:cxn modelId="{A05CD10A-E10B-4298-B7A4-75EE353BE6D1}" srcId="{4001F79B-C713-47B7-B44E-00D1CF54B519}" destId="{44C63D1F-9AE7-48C6-A782-9C2984EF4187}" srcOrd="4" destOrd="0" parTransId="{A08F7316-EEA6-46D4-8BB6-D84882501844}" sibTransId="{AB5F53C4-2D5D-417C-BE92-00F33CD81C59}"/>
    <dgm:cxn modelId="{A09A1C1E-305C-4E14-B35B-76CA918CC610}" srcId="{4001F79B-C713-47B7-B44E-00D1CF54B519}" destId="{B64F5353-3F08-46E7-916A-5CC3BBD7A655}" srcOrd="1" destOrd="0" parTransId="{6FC738C1-117C-4111-BCB8-33F207454B2A}" sibTransId="{194266A0-48BB-4B82-B66D-3B742857C700}"/>
    <dgm:cxn modelId="{EBA2C348-8C55-4153-9010-3F24399B17E4}" srcId="{4001F79B-C713-47B7-B44E-00D1CF54B519}" destId="{21296E97-D5E3-41D4-B9C5-C3C4F5395E8B}" srcOrd="6" destOrd="0" parTransId="{FBF3ABAC-2FE7-44ED-9A8B-81429625A282}" sibTransId="{8A00FBF3-AD53-46C9-A497-2E6D7D061CDE}"/>
    <dgm:cxn modelId="{CF85594A-3CD3-4930-9D41-D4E8DF82850A}" type="presOf" srcId="{44C63D1F-9AE7-48C6-A782-9C2984EF4187}" destId="{3C7E585D-8D32-4783-9A78-8A300F6CE86D}" srcOrd="0" destOrd="0" presId="urn:microsoft.com/office/officeart/2008/layout/LinedList"/>
    <dgm:cxn modelId="{03DC9E52-D000-4D72-BCC3-1456F019F410}" srcId="{4001F79B-C713-47B7-B44E-00D1CF54B519}" destId="{61917C74-5000-4669-B4DF-D7B13A3B548A}" srcOrd="3" destOrd="0" parTransId="{6F991009-3439-44CF-AB7E-9491012E4AC8}" sibTransId="{6F7B9B51-3243-40D6-85E4-20E3C20BF433}"/>
    <dgm:cxn modelId="{C1F6E052-3754-4113-8343-09B4B53A9A06}" type="presOf" srcId="{C7638987-74E8-4B39-A3C8-1D63E88369C4}" destId="{F4189D2B-3011-4595-90E9-001364DD3297}" srcOrd="0" destOrd="0" presId="urn:microsoft.com/office/officeart/2008/layout/LinedList"/>
    <dgm:cxn modelId="{D36B4493-5778-432C-99DA-82619FD65CC7}" srcId="{4001F79B-C713-47B7-B44E-00D1CF54B519}" destId="{C7638987-74E8-4B39-A3C8-1D63E88369C4}" srcOrd="0" destOrd="0" parTransId="{F445E80C-320A-442D-89A6-FF0B42D0E0FF}" sibTransId="{9AF5C340-31BD-495D-860C-0418A01DC7A2}"/>
    <dgm:cxn modelId="{23FA509D-A032-4175-8182-1C4B35E9E8F5}" srcId="{4001F79B-C713-47B7-B44E-00D1CF54B519}" destId="{51221099-8939-4E55-A10E-02951DDB1EBA}" srcOrd="2" destOrd="0" parTransId="{CE7DEBC0-8B4E-4608-A669-6CD1D2618B79}" sibTransId="{A53A8ABC-2E05-4185-AF84-549C3E8FBC6E}"/>
    <dgm:cxn modelId="{C47F37B8-E6E0-438B-B5D7-0FF4285E4765}" type="presOf" srcId="{51221099-8939-4E55-A10E-02951DDB1EBA}" destId="{3E9130C4-9053-4BEB-BC01-9B296928AA58}" srcOrd="0" destOrd="0" presId="urn:microsoft.com/office/officeart/2008/layout/LinedList"/>
    <dgm:cxn modelId="{BD0574CE-BCAC-49E2-99DE-D8D83AA41B03}" srcId="{4001F79B-C713-47B7-B44E-00D1CF54B519}" destId="{1B4659AC-57E8-42BA-A513-91C0BA2A5631}" srcOrd="5" destOrd="0" parTransId="{B3474AC5-51D3-4CB6-93BC-4DAA7544814F}" sibTransId="{CEE41F22-3222-4BB2-BD5B-46BC42157E4E}"/>
    <dgm:cxn modelId="{56BE48D5-2ABC-4ADE-87A7-F699FBE0670A}" type="presOf" srcId="{1B4659AC-57E8-42BA-A513-91C0BA2A5631}" destId="{B93B8FE4-C876-4BE5-9CEC-D9223CD6B833}" srcOrd="0" destOrd="0" presId="urn:microsoft.com/office/officeart/2008/layout/LinedList"/>
    <dgm:cxn modelId="{867B7EDC-D70B-4F5C-9901-FB0B30D43898}" type="presOf" srcId="{21296E97-D5E3-41D4-B9C5-C3C4F5395E8B}" destId="{F163FA99-02F6-4D87-9AF1-14B660F119CE}" srcOrd="0" destOrd="0" presId="urn:microsoft.com/office/officeart/2008/layout/LinedList"/>
    <dgm:cxn modelId="{011A9FE3-B16E-4607-B564-82C4E14637FC}" type="presOf" srcId="{61917C74-5000-4669-B4DF-D7B13A3B548A}" destId="{72614581-C5E0-4826-9C67-1237E6B1768E}" srcOrd="0" destOrd="0" presId="urn:microsoft.com/office/officeart/2008/layout/LinedList"/>
    <dgm:cxn modelId="{EEDE63E7-8457-4AE1-AD0B-1DB941585E9E}" type="presOf" srcId="{B64F5353-3F08-46E7-916A-5CC3BBD7A655}" destId="{79517952-C165-4900-9BF7-838116DDF701}" srcOrd="0" destOrd="0" presId="urn:microsoft.com/office/officeart/2008/layout/LinedList"/>
    <dgm:cxn modelId="{23CF521E-F7E6-4AFA-B1DA-A30F4514A81B}" type="presParOf" srcId="{17FDEC1E-552F-4FF0-A613-916B74FEE991}" destId="{B112697F-9FC7-41D9-8C59-E969AAE4034A}" srcOrd="0" destOrd="0" presId="urn:microsoft.com/office/officeart/2008/layout/LinedList"/>
    <dgm:cxn modelId="{CE752C35-6D97-4B12-956F-E6E6DBCA719E}" type="presParOf" srcId="{17FDEC1E-552F-4FF0-A613-916B74FEE991}" destId="{4B3AE978-3A27-4948-A14E-15D4820BDBF4}" srcOrd="1" destOrd="0" presId="urn:microsoft.com/office/officeart/2008/layout/LinedList"/>
    <dgm:cxn modelId="{92FBBE3E-59F8-469B-9767-10967DCF092C}" type="presParOf" srcId="{4B3AE978-3A27-4948-A14E-15D4820BDBF4}" destId="{F4189D2B-3011-4595-90E9-001364DD3297}" srcOrd="0" destOrd="0" presId="urn:microsoft.com/office/officeart/2008/layout/LinedList"/>
    <dgm:cxn modelId="{90454F38-6A67-492B-ADC0-10A558375F48}" type="presParOf" srcId="{4B3AE978-3A27-4948-A14E-15D4820BDBF4}" destId="{788894E3-4508-4BFE-AF5E-D652EA6C8CA0}" srcOrd="1" destOrd="0" presId="urn:microsoft.com/office/officeart/2008/layout/LinedList"/>
    <dgm:cxn modelId="{B6815307-8D8D-4426-91B9-1969BE25964D}" type="presParOf" srcId="{17FDEC1E-552F-4FF0-A613-916B74FEE991}" destId="{07416F27-ECCA-44B1-8BB9-137228C5CA39}" srcOrd="2" destOrd="0" presId="urn:microsoft.com/office/officeart/2008/layout/LinedList"/>
    <dgm:cxn modelId="{B4443581-48CE-46F3-9958-F6FF4EA6CAA5}" type="presParOf" srcId="{17FDEC1E-552F-4FF0-A613-916B74FEE991}" destId="{908E948B-C524-48A4-9AD3-8DFE7F30DE30}" srcOrd="3" destOrd="0" presId="urn:microsoft.com/office/officeart/2008/layout/LinedList"/>
    <dgm:cxn modelId="{CD99D95B-D608-4723-8E79-9454A2811D43}" type="presParOf" srcId="{908E948B-C524-48A4-9AD3-8DFE7F30DE30}" destId="{79517952-C165-4900-9BF7-838116DDF701}" srcOrd="0" destOrd="0" presId="urn:microsoft.com/office/officeart/2008/layout/LinedList"/>
    <dgm:cxn modelId="{EF3AD6CC-E17E-4795-8E38-EBD793C5B52F}" type="presParOf" srcId="{908E948B-C524-48A4-9AD3-8DFE7F30DE30}" destId="{D242D15E-9C53-4587-A5EC-B7706F92B11E}" srcOrd="1" destOrd="0" presId="urn:microsoft.com/office/officeart/2008/layout/LinedList"/>
    <dgm:cxn modelId="{437AFB22-33BA-47C8-A4EF-AC9366D8A82E}" type="presParOf" srcId="{17FDEC1E-552F-4FF0-A613-916B74FEE991}" destId="{E72D7B15-2553-439F-B282-FCC4BBA7DF3A}" srcOrd="4" destOrd="0" presId="urn:microsoft.com/office/officeart/2008/layout/LinedList"/>
    <dgm:cxn modelId="{6B89EB10-D650-4973-B659-C576A294283F}" type="presParOf" srcId="{17FDEC1E-552F-4FF0-A613-916B74FEE991}" destId="{7C0B21A6-9532-455F-A537-5B1116C06E42}" srcOrd="5" destOrd="0" presId="urn:microsoft.com/office/officeart/2008/layout/LinedList"/>
    <dgm:cxn modelId="{53C2A21F-4550-42C4-88E4-0209F51D1326}" type="presParOf" srcId="{7C0B21A6-9532-455F-A537-5B1116C06E42}" destId="{3E9130C4-9053-4BEB-BC01-9B296928AA58}" srcOrd="0" destOrd="0" presId="urn:microsoft.com/office/officeart/2008/layout/LinedList"/>
    <dgm:cxn modelId="{AEC6C047-00FA-454C-9867-ED7E34A74B55}" type="presParOf" srcId="{7C0B21A6-9532-455F-A537-5B1116C06E42}" destId="{A5770224-6384-4A7C-821D-1873FF2A6785}" srcOrd="1" destOrd="0" presId="urn:microsoft.com/office/officeart/2008/layout/LinedList"/>
    <dgm:cxn modelId="{D4A6B519-AB89-4209-A9CE-BB7F73350C20}" type="presParOf" srcId="{17FDEC1E-552F-4FF0-A613-916B74FEE991}" destId="{C2E297D1-6777-4FBE-B734-CE9A6ABB7835}" srcOrd="6" destOrd="0" presId="urn:microsoft.com/office/officeart/2008/layout/LinedList"/>
    <dgm:cxn modelId="{511F19AE-3A86-47CF-AA8D-2C34CB02D395}" type="presParOf" srcId="{17FDEC1E-552F-4FF0-A613-916B74FEE991}" destId="{824449D0-E82C-42A4-AA4D-E689B0FFD06B}" srcOrd="7" destOrd="0" presId="urn:microsoft.com/office/officeart/2008/layout/LinedList"/>
    <dgm:cxn modelId="{41B1A112-1914-4B11-AB46-FB381A095949}" type="presParOf" srcId="{824449D0-E82C-42A4-AA4D-E689B0FFD06B}" destId="{72614581-C5E0-4826-9C67-1237E6B1768E}" srcOrd="0" destOrd="0" presId="urn:microsoft.com/office/officeart/2008/layout/LinedList"/>
    <dgm:cxn modelId="{FF2DF0A7-BEDC-4ED6-9259-F85AF3AB60BF}" type="presParOf" srcId="{824449D0-E82C-42A4-AA4D-E689B0FFD06B}" destId="{E6C9AFD0-1A6A-47A5-B52E-73C407A4723D}" srcOrd="1" destOrd="0" presId="urn:microsoft.com/office/officeart/2008/layout/LinedList"/>
    <dgm:cxn modelId="{79936A3D-B715-4BCB-8A75-A437035F7179}" type="presParOf" srcId="{17FDEC1E-552F-4FF0-A613-916B74FEE991}" destId="{9AEDBD34-A8F9-4B27-B054-11D2DFBF5710}" srcOrd="8" destOrd="0" presId="urn:microsoft.com/office/officeart/2008/layout/LinedList"/>
    <dgm:cxn modelId="{D1310913-1C68-4307-B3FA-2BEA496D4F7F}" type="presParOf" srcId="{17FDEC1E-552F-4FF0-A613-916B74FEE991}" destId="{4A0E0C6A-45C2-44B3-9992-859FB737318E}" srcOrd="9" destOrd="0" presId="urn:microsoft.com/office/officeart/2008/layout/LinedList"/>
    <dgm:cxn modelId="{FCD9B5E3-73D8-4851-A280-0A47488A97F9}" type="presParOf" srcId="{4A0E0C6A-45C2-44B3-9992-859FB737318E}" destId="{3C7E585D-8D32-4783-9A78-8A300F6CE86D}" srcOrd="0" destOrd="0" presId="urn:microsoft.com/office/officeart/2008/layout/LinedList"/>
    <dgm:cxn modelId="{8E53C92A-FDCF-4237-9CA3-9B03E17584B4}" type="presParOf" srcId="{4A0E0C6A-45C2-44B3-9992-859FB737318E}" destId="{42C28874-9C47-44EA-81F9-70B7EE248AD4}" srcOrd="1" destOrd="0" presId="urn:microsoft.com/office/officeart/2008/layout/LinedList"/>
    <dgm:cxn modelId="{18C48C1F-8944-4583-85CE-9A21F91C3C12}" type="presParOf" srcId="{17FDEC1E-552F-4FF0-A613-916B74FEE991}" destId="{FA0AD273-7504-43FE-A1B6-F6B12CE1AE3D}" srcOrd="10" destOrd="0" presId="urn:microsoft.com/office/officeart/2008/layout/LinedList"/>
    <dgm:cxn modelId="{7F0516A6-A438-408A-B1D2-1C52012A170C}" type="presParOf" srcId="{17FDEC1E-552F-4FF0-A613-916B74FEE991}" destId="{8A58F4AC-A6DC-4134-A9C4-5CFD5292C8FB}" srcOrd="11" destOrd="0" presId="urn:microsoft.com/office/officeart/2008/layout/LinedList"/>
    <dgm:cxn modelId="{F840DAA1-76AC-4F6D-B695-960C590DB093}" type="presParOf" srcId="{8A58F4AC-A6DC-4134-A9C4-5CFD5292C8FB}" destId="{B93B8FE4-C876-4BE5-9CEC-D9223CD6B833}" srcOrd="0" destOrd="0" presId="urn:microsoft.com/office/officeart/2008/layout/LinedList"/>
    <dgm:cxn modelId="{62209EBC-0497-40A9-92F9-946A2A3AB470}" type="presParOf" srcId="{8A58F4AC-A6DC-4134-A9C4-5CFD5292C8FB}" destId="{1CEAE875-3A18-4106-8186-6958C3D83B2B}" srcOrd="1" destOrd="0" presId="urn:microsoft.com/office/officeart/2008/layout/LinedList"/>
    <dgm:cxn modelId="{D350D6FA-5EDC-479C-86EF-B231BCCF00C7}" type="presParOf" srcId="{17FDEC1E-552F-4FF0-A613-916B74FEE991}" destId="{9FC25BAA-BB47-4E6D-86AE-034F2D76DA28}" srcOrd="12" destOrd="0" presId="urn:microsoft.com/office/officeart/2008/layout/LinedList"/>
    <dgm:cxn modelId="{C6252736-F1D8-4617-A005-A8CBC56D8D0E}" type="presParOf" srcId="{17FDEC1E-552F-4FF0-A613-916B74FEE991}" destId="{320F5B61-E959-4750-92A6-1925D5CDEB5B}" srcOrd="13" destOrd="0" presId="urn:microsoft.com/office/officeart/2008/layout/LinedList"/>
    <dgm:cxn modelId="{93F657CF-0512-4794-BCC7-FA865EA27F3C}" type="presParOf" srcId="{320F5B61-E959-4750-92A6-1925D5CDEB5B}" destId="{F163FA99-02F6-4D87-9AF1-14B660F119CE}" srcOrd="0" destOrd="0" presId="urn:microsoft.com/office/officeart/2008/layout/LinedList"/>
    <dgm:cxn modelId="{82B92D4A-DF2F-4C4C-84FC-96A8C731EC87}" type="presParOf" srcId="{320F5B61-E959-4750-92A6-1925D5CDEB5B}" destId="{CAB0B857-903E-4EB5-A0B5-729A8A261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2EDE-84FD-4D46-BCDB-C4EB57BB0835}">
      <dsp:nvSpPr>
        <dsp:cNvPr id="0" name=""/>
        <dsp:cNvSpPr/>
      </dsp:nvSpPr>
      <dsp:spPr>
        <a:xfrm>
          <a:off x="0" y="87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ARMSTRONG, M.: </a:t>
          </a:r>
          <a:r>
            <a:rPr lang="cs-CZ" sz="1200" b="1" kern="1200"/>
            <a:t>How to be an even better manager</a:t>
          </a:r>
          <a:r>
            <a:rPr lang="cs-CZ" sz="1200" kern="1200"/>
            <a:t>. Kogan Page, London, 1994, ISBN 0-7494-1383-2</a:t>
          </a:r>
          <a:endParaRPr lang="en-US" sz="1200" kern="1200"/>
        </a:p>
      </dsp:txBody>
      <dsp:txXfrm>
        <a:off x="14393" y="102137"/>
        <a:ext cx="10486814" cy="266053"/>
      </dsp:txXfrm>
    </dsp:sp>
    <dsp:sp modelId="{F7A0FC47-9A5D-4C4A-90C2-95862075A292}">
      <dsp:nvSpPr>
        <dsp:cNvPr id="0" name=""/>
        <dsp:cNvSpPr/>
      </dsp:nvSpPr>
      <dsp:spPr>
        <a:xfrm>
          <a:off x="0" y="4171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BARKER, S., COLE, R.: </a:t>
          </a:r>
          <a:r>
            <a:rPr lang="cs-CZ" sz="1200" b="1" kern="1200" dirty="0"/>
            <a:t>Projektový management pro praxi.</a:t>
          </a:r>
          <a:r>
            <a:rPr lang="cs-CZ" sz="1200" kern="1200" dirty="0"/>
            <a:t> Grada </a:t>
          </a:r>
          <a:r>
            <a:rPr lang="cs-CZ" sz="1200" kern="1200" dirty="0" err="1"/>
            <a:t>Publishing</a:t>
          </a:r>
          <a:r>
            <a:rPr lang="cs-CZ" sz="1200" kern="1200" dirty="0"/>
            <a:t>, Praha, 2009</a:t>
          </a:r>
          <a:endParaRPr lang="en-US" sz="1200" kern="1200" dirty="0"/>
        </a:p>
      </dsp:txBody>
      <dsp:txXfrm>
        <a:off x="14393" y="431537"/>
        <a:ext cx="10486814" cy="266053"/>
      </dsp:txXfrm>
    </dsp:sp>
    <dsp:sp modelId="{163E8931-BB9B-4A35-9B6E-5474DD06CAD1}">
      <dsp:nvSpPr>
        <dsp:cNvPr id="0" name=""/>
        <dsp:cNvSpPr/>
      </dsp:nvSpPr>
      <dsp:spPr>
        <a:xfrm>
          <a:off x="0" y="7465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COLEMAN, R., BARRIE, G.: </a:t>
          </a:r>
          <a:r>
            <a:rPr lang="cs-CZ" sz="1200" b="1" kern="1200"/>
            <a:t>525  způsobů jak se stát lepším manažerem.</a:t>
          </a:r>
          <a:r>
            <a:rPr lang="cs-CZ" sz="1200" kern="1200"/>
            <a:t> Management Press, Praha, 1994, ISBN 80-85603-68-3</a:t>
          </a:r>
          <a:endParaRPr lang="en-US" sz="1200" kern="1200"/>
        </a:p>
      </dsp:txBody>
      <dsp:txXfrm>
        <a:off x="14393" y="760937"/>
        <a:ext cx="10486814" cy="266053"/>
      </dsp:txXfrm>
    </dsp:sp>
    <dsp:sp modelId="{DFE5CAA0-30A7-40E4-8CDD-6C6F1071834C}">
      <dsp:nvSpPr>
        <dsp:cNvPr id="0" name=""/>
        <dsp:cNvSpPr/>
      </dsp:nvSpPr>
      <dsp:spPr>
        <a:xfrm>
          <a:off x="0" y="10759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DENNY, R.: </a:t>
          </a:r>
          <a:r>
            <a:rPr lang="cs-CZ" sz="1200" b="1" kern="1200"/>
            <a:t>Succeed for yourself.</a:t>
          </a:r>
          <a:r>
            <a:rPr lang="cs-CZ" sz="1200" kern="1200"/>
            <a:t> Kogan Page, London, 1997, ISBN 0 7494 2132 0</a:t>
          </a:r>
          <a:endParaRPr lang="en-US" sz="1200" kern="1200"/>
        </a:p>
      </dsp:txBody>
      <dsp:txXfrm>
        <a:off x="14393" y="1090337"/>
        <a:ext cx="10486814" cy="266053"/>
      </dsp:txXfrm>
    </dsp:sp>
    <dsp:sp modelId="{477B178E-4BED-45D4-B678-C6454E5BD35A}">
      <dsp:nvSpPr>
        <dsp:cNvPr id="0" name=""/>
        <dsp:cNvSpPr/>
      </dsp:nvSpPr>
      <dsp:spPr>
        <a:xfrm>
          <a:off x="0" y="14053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DOLEŽAL, J., MÁCHAL, P., LACKO, B. a kol.: </a:t>
          </a:r>
          <a:r>
            <a:rPr lang="cs-CZ" sz="1200" b="1" kern="1200"/>
            <a:t>Projektový management podle IPMA.</a:t>
          </a:r>
          <a:r>
            <a:rPr lang="cs-CZ" sz="1200" kern="1200"/>
            <a:t> Grada Publishing, Praha, 2009</a:t>
          </a:r>
          <a:endParaRPr lang="en-US" sz="1200" kern="1200"/>
        </a:p>
      </dsp:txBody>
      <dsp:txXfrm>
        <a:off x="14393" y="1419737"/>
        <a:ext cx="10486814" cy="266053"/>
      </dsp:txXfrm>
    </dsp:sp>
    <dsp:sp modelId="{81D068FF-F352-425C-89F4-8E334EAB6AD7}">
      <dsp:nvSpPr>
        <dsp:cNvPr id="0" name=""/>
        <dsp:cNvSpPr/>
      </dsp:nvSpPr>
      <dsp:spPr>
        <a:xfrm>
          <a:off x="0" y="1734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DONNELLY, J., JR., GIBSON, J., IVANCEVICH, J.: </a:t>
          </a:r>
          <a:r>
            <a:rPr lang="cs-CZ" sz="1200" b="1" kern="1200"/>
            <a:t>Management</a:t>
          </a:r>
          <a:r>
            <a:rPr lang="cs-CZ" sz="1200" kern="1200"/>
            <a:t>. Grada, Praha, 1997, ISBN 80-7169-422-3</a:t>
          </a:r>
          <a:endParaRPr lang="en-US" sz="1200" kern="1200"/>
        </a:p>
      </dsp:txBody>
      <dsp:txXfrm>
        <a:off x="14393" y="1749137"/>
        <a:ext cx="10486814" cy="266053"/>
      </dsp:txXfrm>
    </dsp:sp>
    <dsp:sp modelId="{BA5F276F-E07A-410A-907F-E97A3E4B6D50}">
      <dsp:nvSpPr>
        <dsp:cNvPr id="0" name=""/>
        <dsp:cNvSpPr/>
      </dsp:nvSpPr>
      <dsp:spPr>
        <a:xfrm>
          <a:off x="0" y="20641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DRLÍKOVÁ, M.: </a:t>
          </a:r>
          <a:r>
            <a:rPr lang="cs-CZ" sz="1200" b="1" kern="1200"/>
            <a:t>Zdravotnický management</a:t>
          </a:r>
          <a:r>
            <a:rPr lang="cs-CZ" sz="1200" kern="1200"/>
            <a:t>. JČU, České Budějovice, 2007</a:t>
          </a:r>
          <a:endParaRPr lang="en-US" sz="1200" kern="1200"/>
        </a:p>
      </dsp:txBody>
      <dsp:txXfrm>
        <a:off x="14393" y="2078537"/>
        <a:ext cx="10486814" cy="266053"/>
      </dsp:txXfrm>
    </dsp:sp>
    <dsp:sp modelId="{BEFD0F64-0C94-4DCA-B756-8D987C869563}">
      <dsp:nvSpPr>
        <dsp:cNvPr id="0" name=""/>
        <dsp:cNvSpPr/>
      </dsp:nvSpPr>
      <dsp:spPr>
        <a:xfrm>
          <a:off x="0" y="23935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DRUCKER, P.: </a:t>
          </a:r>
          <a:r>
            <a:rPr lang="cs-CZ" sz="1200" b="1" kern="1200"/>
            <a:t>Cestou k zítřku.</a:t>
          </a:r>
          <a:r>
            <a:rPr lang="cs-CZ" sz="1200" kern="1200"/>
            <a:t> Management Press, Praha, 1993, ISBN 80-85603-28-4</a:t>
          </a:r>
          <a:endParaRPr lang="en-US" sz="1200" kern="1200"/>
        </a:p>
      </dsp:txBody>
      <dsp:txXfrm>
        <a:off x="14393" y="2407937"/>
        <a:ext cx="10486814" cy="266053"/>
      </dsp:txXfrm>
    </dsp:sp>
    <dsp:sp modelId="{FB7856DE-4F75-4489-9126-9F86341422D7}">
      <dsp:nvSpPr>
        <dsp:cNvPr id="0" name=""/>
        <dsp:cNvSpPr/>
      </dsp:nvSpPr>
      <dsp:spPr>
        <a:xfrm>
          <a:off x="0" y="27229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DRUCKER, P.: </a:t>
          </a:r>
          <a:r>
            <a:rPr lang="cs-CZ" sz="1200" b="1" kern="1200" dirty="0"/>
            <a:t>Efektivní vedoucí.</a:t>
          </a:r>
          <a:r>
            <a:rPr lang="cs-CZ" sz="1200" kern="1200" dirty="0"/>
            <a:t> Management </a:t>
          </a:r>
          <a:r>
            <a:rPr lang="cs-CZ" sz="1200" kern="1200" dirty="0" err="1"/>
            <a:t>Press</a:t>
          </a:r>
          <a:r>
            <a:rPr lang="cs-CZ" sz="1200" kern="1200" dirty="0"/>
            <a:t>, Praha, 1992</a:t>
          </a:r>
          <a:endParaRPr lang="en-US" sz="1200" kern="1200" dirty="0"/>
        </a:p>
      </dsp:txBody>
      <dsp:txXfrm>
        <a:off x="14393" y="2737337"/>
        <a:ext cx="10486814" cy="266053"/>
      </dsp:txXfrm>
    </dsp:sp>
    <dsp:sp modelId="{EC41086F-E03E-421A-8807-96B0E6AB678E}">
      <dsp:nvSpPr>
        <dsp:cNvPr id="0" name=""/>
        <dsp:cNvSpPr/>
      </dsp:nvSpPr>
      <dsp:spPr>
        <a:xfrm>
          <a:off x="0" y="30523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PROKOPENKO, J., KUBR, M. a kol.: </a:t>
          </a:r>
          <a:r>
            <a:rPr lang="cs-CZ" sz="1200" b="1" kern="1200" dirty="0"/>
            <a:t>Vzdělávání a rozvoj manažerů.</a:t>
          </a:r>
          <a:r>
            <a:rPr lang="cs-CZ" sz="1200" kern="1200" dirty="0"/>
            <a:t> Grada </a:t>
          </a:r>
          <a:r>
            <a:rPr lang="cs-CZ" sz="1200" kern="1200" dirty="0" err="1"/>
            <a:t>Publishing</a:t>
          </a:r>
          <a:r>
            <a:rPr lang="cs-CZ" sz="1200" kern="1200" dirty="0"/>
            <a:t>, Praha, 1996</a:t>
          </a:r>
          <a:endParaRPr lang="en-US" sz="1200" kern="1200" dirty="0"/>
        </a:p>
      </dsp:txBody>
      <dsp:txXfrm>
        <a:off x="14393" y="3066737"/>
        <a:ext cx="10486814" cy="266053"/>
      </dsp:txXfrm>
    </dsp:sp>
    <dsp:sp modelId="{5BE25893-6FEF-4C7E-AE4C-8D820373219D}">
      <dsp:nvSpPr>
        <dsp:cNvPr id="0" name=""/>
        <dsp:cNvSpPr/>
      </dsp:nvSpPr>
      <dsp:spPr>
        <a:xfrm>
          <a:off x="0" y="3381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THOR, C. G.: </a:t>
          </a:r>
          <a:r>
            <a:rPr lang="cs-CZ" sz="1200" b="1" kern="1200" dirty="0" err="1"/>
            <a:t>The</a:t>
          </a:r>
          <a:r>
            <a:rPr lang="cs-CZ" sz="1200" b="1" kern="1200" dirty="0"/>
            <a:t> </a:t>
          </a:r>
          <a:r>
            <a:rPr lang="cs-CZ" sz="1200" b="1" kern="1200" dirty="0" err="1"/>
            <a:t>Measures</a:t>
          </a:r>
          <a:r>
            <a:rPr lang="cs-CZ" sz="1200" b="1" kern="1200" dirty="0"/>
            <a:t> </a:t>
          </a:r>
          <a:r>
            <a:rPr lang="cs-CZ" sz="1200" b="1" kern="1200" dirty="0" err="1"/>
            <a:t>of</a:t>
          </a:r>
          <a:r>
            <a:rPr lang="cs-CZ" sz="1200" b="1" kern="1200" dirty="0"/>
            <a:t> </a:t>
          </a:r>
          <a:r>
            <a:rPr lang="cs-CZ" sz="1200" b="1" kern="1200" dirty="0" err="1"/>
            <a:t>Success</a:t>
          </a:r>
          <a:r>
            <a:rPr lang="cs-CZ" sz="1200" b="1" kern="1200" dirty="0"/>
            <a:t> – </a:t>
          </a:r>
          <a:r>
            <a:rPr lang="cs-CZ" sz="1200" b="1" kern="1200" dirty="0" err="1"/>
            <a:t>creating</a:t>
          </a:r>
          <a:r>
            <a:rPr lang="cs-CZ" sz="1200" b="1" kern="1200" dirty="0"/>
            <a:t> a </a:t>
          </a:r>
          <a:r>
            <a:rPr lang="cs-CZ" sz="1200" b="1" kern="1200" dirty="0" err="1"/>
            <a:t>high</a:t>
          </a:r>
          <a:r>
            <a:rPr lang="cs-CZ" sz="1200" b="1" kern="1200" dirty="0"/>
            <a:t> </a:t>
          </a:r>
          <a:r>
            <a:rPr lang="cs-CZ" sz="1200" b="1" kern="1200" dirty="0" err="1"/>
            <a:t>performing</a:t>
          </a:r>
          <a:r>
            <a:rPr lang="cs-CZ" sz="1200" b="1" kern="1200" dirty="0"/>
            <a:t> </a:t>
          </a:r>
          <a:r>
            <a:rPr lang="cs-CZ" sz="1200" b="1" kern="1200" dirty="0" err="1"/>
            <a:t>organization</a:t>
          </a:r>
          <a:r>
            <a:rPr lang="cs-CZ" sz="1200" b="1" kern="1200" dirty="0"/>
            <a:t>.</a:t>
          </a:r>
          <a:r>
            <a:rPr lang="cs-CZ" sz="1200" kern="1200" dirty="0"/>
            <a:t> John </a:t>
          </a:r>
          <a:r>
            <a:rPr lang="cs-CZ" sz="1200" kern="1200" dirty="0" err="1"/>
            <a:t>Wiley</a:t>
          </a:r>
          <a:r>
            <a:rPr lang="cs-CZ" sz="1200" kern="1200" dirty="0"/>
            <a:t> &amp; </a:t>
          </a:r>
          <a:r>
            <a:rPr lang="cs-CZ" sz="1200" kern="1200" dirty="0" err="1"/>
            <a:t>Sons</a:t>
          </a:r>
          <a:r>
            <a:rPr lang="cs-CZ" sz="1200" kern="1200" dirty="0"/>
            <a:t>, Inc., New York, 1994, ISBN 0-471-13180-6</a:t>
          </a:r>
          <a:endParaRPr lang="en-US" sz="1200" kern="1200" dirty="0"/>
        </a:p>
      </dsp:txBody>
      <dsp:txXfrm>
        <a:off x="14393" y="3396137"/>
        <a:ext cx="10486814" cy="266053"/>
      </dsp:txXfrm>
    </dsp:sp>
    <dsp:sp modelId="{93E7B64C-3EF2-4714-8F13-F0747653A6DC}">
      <dsp:nvSpPr>
        <dsp:cNvPr id="0" name=""/>
        <dsp:cNvSpPr/>
      </dsp:nvSpPr>
      <dsp:spPr>
        <a:xfrm>
          <a:off x="0" y="37111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TOŠNAROVÁ, H., NĚMCOVÁ, J., KUNC, F.: </a:t>
          </a:r>
          <a:r>
            <a:rPr lang="cs-CZ" sz="1200" b="1" kern="1200"/>
            <a:t>Management. </a:t>
          </a:r>
          <a:r>
            <a:rPr lang="cs-CZ" sz="1200" kern="1200"/>
            <a:t>Text pro posluchače zdravotnických oborů. VŠZ, Praha, 2014, ISBN 978-80-905728-6-7</a:t>
          </a:r>
          <a:endParaRPr lang="en-US" sz="1200" kern="1200" dirty="0"/>
        </a:p>
      </dsp:txBody>
      <dsp:txXfrm>
        <a:off x="14393" y="3725536"/>
        <a:ext cx="10486814" cy="266053"/>
      </dsp:txXfrm>
    </dsp:sp>
    <dsp:sp modelId="{69E93475-A686-4860-BF20-783171DE151A}">
      <dsp:nvSpPr>
        <dsp:cNvPr id="0" name=""/>
        <dsp:cNvSpPr/>
      </dsp:nvSpPr>
      <dsp:spPr>
        <a:xfrm>
          <a:off x="0" y="40405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VEBER, J.: Management – základy, prosperita, globalizace. Management </a:t>
          </a:r>
          <a:r>
            <a:rPr lang="cs-CZ" sz="1200" kern="1200" dirty="0" err="1"/>
            <a:t>Press</a:t>
          </a:r>
          <a:r>
            <a:rPr lang="cs-CZ" sz="1200" kern="1200" dirty="0"/>
            <a:t>, Praha, 2007, ISBN 978-80-7261-029-7</a:t>
          </a:r>
        </a:p>
      </dsp:txBody>
      <dsp:txXfrm>
        <a:off x="14393" y="4054936"/>
        <a:ext cx="10486814" cy="266053"/>
      </dsp:txXfrm>
    </dsp:sp>
    <dsp:sp modelId="{8653CF85-FAA3-45D3-9ECE-C2C880DA87B3}">
      <dsp:nvSpPr>
        <dsp:cNvPr id="0" name=""/>
        <dsp:cNvSpPr/>
      </dsp:nvSpPr>
      <dsp:spPr>
        <a:xfrm>
          <a:off x="0" y="43699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VODÁČEK, L., VODÁČKOVÁ, O.: </a:t>
          </a:r>
          <a:r>
            <a:rPr lang="cs-CZ" sz="1200" b="1" kern="1200" dirty="0"/>
            <a:t>Management – teorie a praxe pro 90. léta. </a:t>
          </a:r>
          <a:r>
            <a:rPr lang="cs-CZ" sz="1200" kern="1200" dirty="0"/>
            <a:t>Management </a:t>
          </a:r>
          <a:r>
            <a:rPr lang="cs-CZ" sz="1200" kern="1200" dirty="0" err="1"/>
            <a:t>Press</a:t>
          </a:r>
          <a:r>
            <a:rPr lang="cs-CZ" sz="1200" kern="1200" dirty="0"/>
            <a:t>, Praha, 1996, ISBN 80-85943-19-0</a:t>
          </a:r>
        </a:p>
      </dsp:txBody>
      <dsp:txXfrm>
        <a:off x="14393" y="4384336"/>
        <a:ext cx="10486814" cy="266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8210-B29A-44F8-B518-13358236F84A}">
      <dsp:nvSpPr>
        <dsp:cNvPr id="0" name=""/>
        <dsp:cNvSpPr/>
      </dsp:nvSpPr>
      <dsp:spPr>
        <a:xfrm>
          <a:off x="0" y="394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DVOŘÁK, J., DVOŘÁK, I., ZÍKA, J., SCHMIDT, V.: </a:t>
          </a:r>
          <a:r>
            <a:rPr lang="cs-CZ" sz="1300" b="1" kern="1200" dirty="0" err="1"/>
            <a:t>Vademecum</a:t>
          </a:r>
          <a:r>
            <a:rPr lang="cs-CZ" sz="1300" b="1" kern="1200" dirty="0"/>
            <a:t> úspěšného manažera.</a:t>
          </a:r>
          <a:r>
            <a:rPr lang="cs-CZ" sz="1300" kern="1200" dirty="0"/>
            <a:t> Management </a:t>
          </a:r>
          <a:r>
            <a:rPr lang="cs-CZ" sz="1300" kern="1200" dirty="0" err="1"/>
            <a:t>Press</a:t>
          </a:r>
          <a:r>
            <a:rPr lang="cs-CZ" sz="1300" kern="1200" dirty="0"/>
            <a:t>, Praha, 1994, ISBN 80-85603-36-5</a:t>
          </a:r>
          <a:endParaRPr lang="en-US" sz="1300" kern="1200" dirty="0"/>
        </a:p>
      </dsp:txBody>
      <dsp:txXfrm>
        <a:off x="15592" y="55046"/>
        <a:ext cx="10771232" cy="288226"/>
      </dsp:txXfrm>
    </dsp:sp>
    <dsp:sp modelId="{48F4F6AB-3130-4D13-BBAB-EF1BAECEA0F9}">
      <dsp:nvSpPr>
        <dsp:cNvPr id="0" name=""/>
        <dsp:cNvSpPr/>
      </dsp:nvSpPr>
      <dsp:spPr>
        <a:xfrm>
          <a:off x="0" y="3963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EVANS, D.: </a:t>
          </a:r>
          <a:r>
            <a:rPr lang="cs-CZ" sz="1300" b="1" kern="1200"/>
            <a:t>Supervisory Management – Principles and Practice.</a:t>
          </a:r>
          <a:r>
            <a:rPr lang="cs-CZ" sz="1300" kern="1200"/>
            <a:t> Cassell, London, 1995, ISBN 0-304-33129-5</a:t>
          </a:r>
          <a:endParaRPr lang="en-US" sz="1300" kern="1200"/>
        </a:p>
      </dsp:txBody>
      <dsp:txXfrm>
        <a:off x="15592" y="411896"/>
        <a:ext cx="10771232" cy="288226"/>
      </dsp:txXfrm>
    </dsp:sp>
    <dsp:sp modelId="{D9618FC2-681A-49C4-86BB-20D62CF9CC54}">
      <dsp:nvSpPr>
        <dsp:cNvPr id="0" name=""/>
        <dsp:cNvSpPr/>
      </dsp:nvSpPr>
      <dsp:spPr>
        <a:xfrm>
          <a:off x="0" y="7531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HELLER, R., HINDLE, T.: </a:t>
          </a:r>
          <a:r>
            <a:rPr lang="cs-CZ" sz="1300" b="1" kern="1200"/>
            <a:t>Essential Manager´s Manual.</a:t>
          </a:r>
          <a:r>
            <a:rPr lang="cs-CZ" sz="1300" kern="1200"/>
            <a:t> Dorling Kindersley Limited, London, 1998, ISBN 0 7513 0400X</a:t>
          </a:r>
          <a:endParaRPr lang="en-US" sz="1300" kern="1200"/>
        </a:p>
      </dsp:txBody>
      <dsp:txXfrm>
        <a:off x="15592" y="768746"/>
        <a:ext cx="10771232" cy="288226"/>
      </dsp:txXfrm>
    </dsp:sp>
    <dsp:sp modelId="{4CBCB0DD-FD3C-41AE-AFC4-A6A0788DA17C}">
      <dsp:nvSpPr>
        <dsp:cNvPr id="0" name=""/>
        <dsp:cNvSpPr/>
      </dsp:nvSpPr>
      <dsp:spPr>
        <a:xfrm>
          <a:off x="0" y="11100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KOONTZ, H., WEIHRICH, H.: </a:t>
          </a:r>
          <a:r>
            <a:rPr lang="cs-CZ" sz="1300" b="1" kern="1200"/>
            <a:t>Management</a:t>
          </a:r>
          <a:r>
            <a:rPr lang="cs-CZ" sz="1300" kern="1200"/>
            <a:t>, Praha, Victoria Publishing, 1993, ISBN 80-85605-45-7</a:t>
          </a:r>
          <a:endParaRPr lang="en-US" sz="1300" kern="1200"/>
        </a:p>
      </dsp:txBody>
      <dsp:txXfrm>
        <a:off x="15592" y="1125596"/>
        <a:ext cx="10771232" cy="288226"/>
      </dsp:txXfrm>
    </dsp:sp>
    <dsp:sp modelId="{803E3D7E-28A4-4AC9-B31C-865349744CE0}">
      <dsp:nvSpPr>
        <dsp:cNvPr id="0" name=""/>
        <dsp:cNvSpPr/>
      </dsp:nvSpPr>
      <dsp:spPr>
        <a:xfrm>
          <a:off x="0" y="14668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NĚMEC, V.: </a:t>
          </a:r>
          <a:r>
            <a:rPr lang="cs-CZ" sz="1300" b="1" kern="1200"/>
            <a:t>Projektový management.</a:t>
          </a:r>
          <a:r>
            <a:rPr lang="cs-CZ" sz="1300" kern="1200"/>
            <a:t> Grada Publishing, Praha, 2002</a:t>
          </a:r>
          <a:endParaRPr lang="en-US" sz="1300" kern="1200"/>
        </a:p>
      </dsp:txBody>
      <dsp:txXfrm>
        <a:off x="15592" y="1482446"/>
        <a:ext cx="10771232" cy="288226"/>
      </dsp:txXfrm>
    </dsp:sp>
    <dsp:sp modelId="{E3DE827A-D6A1-4F32-A027-7A459CB5255B}">
      <dsp:nvSpPr>
        <dsp:cNvPr id="0" name=""/>
        <dsp:cNvSpPr/>
      </dsp:nvSpPr>
      <dsp:spPr>
        <a:xfrm>
          <a:off x="0" y="18237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PAYNE, J., PAYNEOVÁ, S.: </a:t>
          </a:r>
          <a:r>
            <a:rPr lang="cs-CZ" sz="1300" b="1" kern="1200"/>
            <a:t>Repetitorium manažerských dovedností.</a:t>
          </a:r>
          <a:r>
            <a:rPr lang="cs-CZ" sz="1300" kern="1200"/>
            <a:t> Management Press, Praha, 1998, ISBN 80-85943-76-X </a:t>
          </a:r>
          <a:endParaRPr lang="en-US" sz="1300" kern="1200"/>
        </a:p>
      </dsp:txBody>
      <dsp:txXfrm>
        <a:off x="15592" y="1839296"/>
        <a:ext cx="10771232" cy="288226"/>
      </dsp:txXfrm>
    </dsp:sp>
    <dsp:sp modelId="{E8D36D65-E374-4D8A-853D-028147F66CC5}">
      <dsp:nvSpPr>
        <dsp:cNvPr id="0" name=""/>
        <dsp:cNvSpPr/>
      </dsp:nvSpPr>
      <dsp:spPr>
        <a:xfrm>
          <a:off x="0" y="21805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PEDLAR, M., BURGOYNE, J., BOYDELL, T.: </a:t>
          </a:r>
          <a:r>
            <a:rPr lang="cs-CZ" sz="1300" b="1" kern="1200" dirty="0"/>
            <a:t>A </a:t>
          </a:r>
          <a:r>
            <a:rPr lang="cs-CZ" sz="1300" b="1" kern="1200" dirty="0" err="1"/>
            <a:t>Manager´s</a:t>
          </a:r>
          <a:r>
            <a:rPr lang="cs-CZ" sz="1300" b="1" kern="1200" dirty="0"/>
            <a:t> </a:t>
          </a:r>
          <a:r>
            <a:rPr lang="cs-CZ" sz="1300" b="1" kern="1200" dirty="0" err="1"/>
            <a:t>Guide</a:t>
          </a:r>
          <a:r>
            <a:rPr lang="cs-CZ" sz="1300" b="1" kern="1200" dirty="0"/>
            <a:t> to </a:t>
          </a:r>
          <a:r>
            <a:rPr lang="cs-CZ" sz="1300" b="1" kern="1200" dirty="0" err="1"/>
            <a:t>Self</a:t>
          </a:r>
          <a:r>
            <a:rPr lang="cs-CZ" sz="1300" b="1" kern="1200" dirty="0"/>
            <a:t>-Development.</a:t>
          </a:r>
          <a:r>
            <a:rPr lang="cs-CZ" sz="1300" kern="1200" dirty="0"/>
            <a:t> </a:t>
          </a:r>
          <a:r>
            <a:rPr lang="cs-CZ" sz="1300" kern="1200" dirty="0" err="1"/>
            <a:t>McGraw-Hill</a:t>
          </a:r>
          <a:r>
            <a:rPr lang="cs-CZ" sz="1300" kern="1200" dirty="0"/>
            <a:t>, </a:t>
          </a:r>
          <a:r>
            <a:rPr lang="cs-CZ" sz="1300" kern="1200" dirty="0" err="1"/>
            <a:t>Maidenhead</a:t>
          </a:r>
          <a:r>
            <a:rPr lang="cs-CZ" sz="1300" kern="1200" dirty="0"/>
            <a:t>, 1986</a:t>
          </a:r>
          <a:endParaRPr lang="en-US" sz="1300" kern="1200" dirty="0"/>
        </a:p>
      </dsp:txBody>
      <dsp:txXfrm>
        <a:off x="15592" y="2196146"/>
        <a:ext cx="10771232" cy="288226"/>
      </dsp:txXfrm>
    </dsp:sp>
    <dsp:sp modelId="{E0D7C651-F1D7-4F7E-BFA5-ACE3DF9678F0}">
      <dsp:nvSpPr>
        <dsp:cNvPr id="0" name=""/>
        <dsp:cNvSpPr/>
      </dsp:nvSpPr>
      <dsp:spPr>
        <a:xfrm>
          <a:off x="0" y="25374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PRESTON, P., ZIMMRER, T.: </a:t>
          </a:r>
          <a:r>
            <a:rPr lang="cs-CZ" sz="1300" b="1" kern="1200" dirty="0"/>
            <a:t>Management </a:t>
          </a:r>
          <a:r>
            <a:rPr lang="cs-CZ" sz="1300" b="1" kern="1200" dirty="0" err="1"/>
            <a:t>for</a:t>
          </a:r>
          <a:r>
            <a:rPr lang="cs-CZ" sz="1300" b="1" kern="1200" dirty="0"/>
            <a:t> </a:t>
          </a:r>
          <a:r>
            <a:rPr lang="cs-CZ" sz="1300" b="1" kern="1200" dirty="0" err="1"/>
            <a:t>Supervisors</a:t>
          </a:r>
          <a:r>
            <a:rPr lang="cs-CZ" sz="1300" b="1" kern="1200" dirty="0"/>
            <a:t>.</a:t>
          </a:r>
          <a:r>
            <a:rPr lang="cs-CZ" sz="1300" kern="1200" dirty="0"/>
            <a:t> </a:t>
          </a:r>
          <a:r>
            <a:rPr lang="cs-CZ" sz="1300" kern="1200" dirty="0" err="1"/>
            <a:t>Prentice-Hall</a:t>
          </a:r>
          <a:r>
            <a:rPr lang="cs-CZ" sz="1300" kern="1200" dirty="0"/>
            <a:t>, New York, 1983, ISBN 0-13-549725-6</a:t>
          </a:r>
          <a:endParaRPr lang="en-US" sz="1300" kern="1200" dirty="0"/>
        </a:p>
      </dsp:txBody>
      <dsp:txXfrm>
        <a:off x="15592" y="2552997"/>
        <a:ext cx="10771232" cy="288226"/>
      </dsp:txXfrm>
    </dsp:sp>
    <dsp:sp modelId="{78B23333-2F80-407B-A23A-9308DF755D46}">
      <dsp:nvSpPr>
        <dsp:cNvPr id="0" name=""/>
        <dsp:cNvSpPr/>
      </dsp:nvSpPr>
      <dsp:spPr>
        <a:xfrm>
          <a:off x="0" y="28942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SCHWALBE, B., SCHWALBE, H.: </a:t>
          </a:r>
          <a:r>
            <a:rPr lang="cs-CZ" sz="1300" b="1" kern="1200" dirty="0"/>
            <a:t>Osobnost, kariéra, úspěch – Rádce úspěšného manažera.</a:t>
          </a:r>
          <a:r>
            <a:rPr lang="cs-CZ" sz="1300" kern="1200" dirty="0"/>
            <a:t>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1995, ISBN 80-7169-117-8 </a:t>
          </a:r>
          <a:endParaRPr lang="en-US" sz="1300" kern="1200" dirty="0"/>
        </a:p>
      </dsp:txBody>
      <dsp:txXfrm>
        <a:off x="15592" y="2909846"/>
        <a:ext cx="10771232" cy="288226"/>
      </dsp:txXfrm>
    </dsp:sp>
    <dsp:sp modelId="{48F434A2-43B3-45C2-BC9C-DC443EEDBC3F}">
      <dsp:nvSpPr>
        <dsp:cNvPr id="0" name=""/>
        <dsp:cNvSpPr/>
      </dsp:nvSpPr>
      <dsp:spPr>
        <a:xfrm>
          <a:off x="0" y="32511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STÝBLO, J.: </a:t>
          </a:r>
          <a:r>
            <a:rPr lang="cs-CZ" sz="1300" b="1" kern="1200" dirty="0"/>
            <a:t>Personální management</a:t>
          </a:r>
          <a:r>
            <a:rPr lang="cs-CZ" sz="1300" kern="1200" dirty="0"/>
            <a:t>. Grada, a.s., Praha, 1993, ISBN 80-85424-92-4</a:t>
          </a:r>
          <a:endParaRPr lang="en-US" sz="1300" kern="1200" dirty="0"/>
        </a:p>
      </dsp:txBody>
      <dsp:txXfrm>
        <a:off x="15592" y="3266697"/>
        <a:ext cx="10771232" cy="288226"/>
      </dsp:txXfrm>
    </dsp:sp>
    <dsp:sp modelId="{55AE80B3-2EC7-4A60-8F47-E104DFEBEB29}">
      <dsp:nvSpPr>
        <dsp:cNvPr id="0" name=""/>
        <dsp:cNvSpPr/>
      </dsp:nvSpPr>
      <dsp:spPr>
        <a:xfrm>
          <a:off x="0" y="360795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STÝBLO, J.: </a:t>
          </a:r>
          <a:r>
            <a:rPr lang="cs-CZ" sz="1300" b="1" kern="1200" dirty="0"/>
            <a:t>Moderní personalistika – trendy, inspirace, výzvy</a:t>
          </a:r>
          <a:r>
            <a:rPr lang="cs-CZ" sz="1300" kern="1200" dirty="0"/>
            <a:t>.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1998, ISBN 80-7169-616-1</a:t>
          </a:r>
          <a:endParaRPr lang="en-US" sz="1300" kern="1200" dirty="0"/>
        </a:p>
      </dsp:txBody>
      <dsp:txXfrm>
        <a:off x="15592" y="3623547"/>
        <a:ext cx="10771232" cy="288226"/>
      </dsp:txXfrm>
    </dsp:sp>
    <dsp:sp modelId="{3BA7F2CB-8910-4645-9413-863732B338C8}">
      <dsp:nvSpPr>
        <dsp:cNvPr id="0" name=""/>
        <dsp:cNvSpPr/>
      </dsp:nvSpPr>
      <dsp:spPr>
        <a:xfrm>
          <a:off x="0" y="39648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SVOZILOVÁ, A.: </a:t>
          </a:r>
          <a:r>
            <a:rPr lang="cs-CZ" sz="1300" b="1" kern="1200" dirty="0"/>
            <a:t>Projektový management</a:t>
          </a:r>
          <a:r>
            <a:rPr lang="cs-CZ" sz="1300" kern="1200" dirty="0"/>
            <a:t>.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2006</a:t>
          </a:r>
          <a:endParaRPr lang="en-US" sz="1300" kern="1200" dirty="0"/>
        </a:p>
      </dsp:txBody>
      <dsp:txXfrm>
        <a:off x="15592" y="3980397"/>
        <a:ext cx="10771232" cy="288226"/>
      </dsp:txXfrm>
    </dsp:sp>
    <dsp:sp modelId="{FF576990-CC21-4160-A7B4-8E58643994F4}">
      <dsp:nvSpPr>
        <dsp:cNvPr id="0" name=""/>
        <dsp:cNvSpPr/>
      </dsp:nvSpPr>
      <dsp:spPr>
        <a:xfrm>
          <a:off x="0" y="432165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TEPPER, B.: </a:t>
          </a:r>
          <a:r>
            <a:rPr lang="cs-CZ" sz="1300" b="1" kern="1200"/>
            <a:t>Manažerské znalosti a dovednosti.</a:t>
          </a:r>
          <a:r>
            <a:rPr lang="cs-CZ" sz="1300" kern="1200"/>
            <a:t> Grada Publishing, Praha, 1996, ISBN 80-7169-347-2</a:t>
          </a:r>
          <a:endParaRPr lang="en-US" sz="1300" kern="1200" dirty="0"/>
        </a:p>
      </dsp:txBody>
      <dsp:txXfrm>
        <a:off x="15592" y="4337247"/>
        <a:ext cx="10771232" cy="28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DF32-24BB-49F5-8F30-C0D565D5E648}">
      <dsp:nvSpPr>
        <dsp:cNvPr id="0" name=""/>
        <dsp:cNvSpPr/>
      </dsp:nvSpPr>
      <dsp:spPr>
        <a:xfrm>
          <a:off x="0" y="690943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F2BBC-D39D-4D1D-A9A4-D5DB77BE297E}">
      <dsp:nvSpPr>
        <dsp:cNvPr id="0" name=""/>
        <dsp:cNvSpPr/>
      </dsp:nvSpPr>
      <dsp:spPr>
        <a:xfrm>
          <a:off x="385865" y="977950"/>
          <a:ext cx="701573" cy="701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6A48-F453-4639-8E33-D1AE8CF404D7}">
      <dsp:nvSpPr>
        <dsp:cNvPr id="0" name=""/>
        <dsp:cNvSpPr/>
      </dsp:nvSpPr>
      <dsp:spPr>
        <a:xfrm>
          <a:off x="1473304" y="690943"/>
          <a:ext cx="4732020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Projekt musí být uskutečnitelný a účelný. Musí se proto ověřit reálnost zdrojů a to:</a:t>
          </a:r>
          <a:endParaRPr lang="en-US" sz="2100" kern="1200"/>
        </a:p>
      </dsp:txBody>
      <dsp:txXfrm>
        <a:off x="1473304" y="690943"/>
        <a:ext cx="4732020" cy="1275588"/>
      </dsp:txXfrm>
    </dsp:sp>
    <dsp:sp modelId="{4906F472-B3C9-4635-B74F-3A230264DEBF}">
      <dsp:nvSpPr>
        <dsp:cNvPr id="0" name=""/>
        <dsp:cNvSpPr/>
      </dsp:nvSpPr>
      <dsp:spPr>
        <a:xfrm>
          <a:off x="6205324" y="690943"/>
          <a:ext cx="431027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Finančních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Materiálních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Lidských</a:t>
          </a:r>
          <a:endParaRPr lang="en-US" sz="1600" kern="1200"/>
        </a:p>
      </dsp:txBody>
      <dsp:txXfrm>
        <a:off x="6205324" y="690943"/>
        <a:ext cx="4310275" cy="1275588"/>
      </dsp:txXfrm>
    </dsp:sp>
    <dsp:sp modelId="{82A6CDF3-C65D-48F8-93E3-85892A84BE9E}">
      <dsp:nvSpPr>
        <dsp:cNvPr id="0" name=""/>
        <dsp:cNvSpPr/>
      </dsp:nvSpPr>
      <dsp:spPr>
        <a:xfrm>
          <a:off x="0" y="2285428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CC538-F4EB-429D-AE97-00AE4209E54C}">
      <dsp:nvSpPr>
        <dsp:cNvPr id="0" name=""/>
        <dsp:cNvSpPr/>
      </dsp:nvSpPr>
      <dsp:spPr>
        <a:xfrm>
          <a:off x="385865" y="2572435"/>
          <a:ext cx="701573" cy="701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100A-DB98-4C95-B7D0-2958E52C7E83}">
      <dsp:nvSpPr>
        <dsp:cNvPr id="0" name=""/>
        <dsp:cNvSpPr/>
      </dsp:nvSpPr>
      <dsp:spPr>
        <a:xfrm>
          <a:off x="1473304" y="2285428"/>
          <a:ext cx="4732020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 naplnění této zásady napomáhají nástroje:</a:t>
          </a:r>
          <a:endParaRPr lang="en-US" sz="2100" kern="1200"/>
        </a:p>
      </dsp:txBody>
      <dsp:txXfrm>
        <a:off x="1473304" y="2285428"/>
        <a:ext cx="4732020" cy="1275588"/>
      </dsp:txXfrm>
    </dsp:sp>
    <dsp:sp modelId="{92C39157-CD23-40E0-8434-8CA5F442F529}">
      <dsp:nvSpPr>
        <dsp:cNvPr id="0" name=""/>
        <dsp:cNvSpPr/>
      </dsp:nvSpPr>
      <dsp:spPr>
        <a:xfrm>
          <a:off x="6205324" y="2285428"/>
          <a:ext cx="431027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Studie příležitosti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Předběžná studie proveditelnosti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Cost benefit analýza aj.</a:t>
          </a:r>
          <a:endParaRPr lang="en-US" sz="1600" kern="1200"/>
        </a:p>
      </dsp:txBody>
      <dsp:txXfrm>
        <a:off x="6205324" y="2285428"/>
        <a:ext cx="4310275" cy="1275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E144-B23F-DD4F-BFBA-B13FED4264D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E985-8F21-0E4E-9C37-9E040CE0219A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Při práci na projektu je nutno dodržovat zásadu postupného řešení od obecného ke konkrétnímu, od všeobecného k podrobnému, tj. shora dolů. </a:t>
          </a:r>
          <a:endParaRPr lang="en-US" sz="2100" kern="1200"/>
        </a:p>
      </dsp:txBody>
      <dsp:txXfrm>
        <a:off x="696297" y="538547"/>
        <a:ext cx="4171627" cy="2590157"/>
      </dsp:txXfrm>
    </dsp:sp>
    <dsp:sp modelId="{39C972CA-AF67-4449-9A8E-29C263C5967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B7DCD-55C9-6746-8EB5-7C2105A30393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Ze zásady postupného řešení se zásadou systémového přístupu vyplývá, že se nejprve navrhne ideální systém a ten se při respektování omezujících podmínek a požadavků postupně konkretizuje do podoby reálného řešení. </a:t>
          </a:r>
          <a:endParaRPr lang="en-US" sz="2100" kern="120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18C97-A515-44A6-83F7-6C0D483ED820}">
      <dsp:nvSpPr>
        <dsp:cNvPr id="0" name=""/>
        <dsp:cNvSpPr/>
      </dsp:nvSpPr>
      <dsp:spPr>
        <a:xfrm>
          <a:off x="0" y="3321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9A86-6696-4CA2-B3B2-2D553D4A976F}">
      <dsp:nvSpPr>
        <dsp:cNvPr id="0" name=""/>
        <dsp:cNvSpPr/>
      </dsp:nvSpPr>
      <dsp:spPr>
        <a:xfrm>
          <a:off x="214034" y="162521"/>
          <a:ext cx="389153" cy="389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692B5-9C9F-4F1A-8BAE-B3D2E62E8179}">
      <dsp:nvSpPr>
        <dsp:cNvPr id="0" name=""/>
        <dsp:cNvSpPr/>
      </dsp:nvSpPr>
      <dsp:spPr>
        <a:xfrm>
          <a:off x="817223" y="3321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/>
            <a:t>Logický sled projektování musí popisovat:</a:t>
          </a:r>
          <a:endParaRPr lang="en-US" sz="1700" kern="1200"/>
        </a:p>
      </dsp:txBody>
      <dsp:txXfrm>
        <a:off x="817223" y="3321"/>
        <a:ext cx="9698376" cy="707552"/>
      </dsp:txXfrm>
    </dsp:sp>
    <dsp:sp modelId="{C3F87A54-FF9A-4445-82BF-8ECCE0CB937D}">
      <dsp:nvSpPr>
        <dsp:cNvPr id="0" name=""/>
        <dsp:cNvSpPr/>
      </dsp:nvSpPr>
      <dsp:spPr>
        <a:xfrm>
          <a:off x="0" y="887762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FB38-1F3E-4205-A750-E77D03D01B5E}">
      <dsp:nvSpPr>
        <dsp:cNvPr id="0" name=""/>
        <dsp:cNvSpPr/>
      </dsp:nvSpPr>
      <dsp:spPr>
        <a:xfrm>
          <a:off x="214034" y="1046962"/>
          <a:ext cx="389153" cy="389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5C7E6-311B-4FD7-A503-BB13CBCD0289}">
      <dsp:nvSpPr>
        <dsp:cNvPr id="0" name=""/>
        <dsp:cNvSpPr/>
      </dsp:nvSpPr>
      <dsp:spPr>
        <a:xfrm>
          <a:off x="817223" y="887762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Příčiny – proč a za jakým účelem se má projekt vypracovat.</a:t>
          </a:r>
          <a:endParaRPr lang="en-US" sz="1700" kern="1200"/>
        </a:p>
      </dsp:txBody>
      <dsp:txXfrm>
        <a:off x="817223" y="887762"/>
        <a:ext cx="9698376" cy="707552"/>
      </dsp:txXfrm>
    </dsp:sp>
    <dsp:sp modelId="{1A5B0B5B-B4D3-4A1A-989A-6EB80A6BB913}">
      <dsp:nvSpPr>
        <dsp:cNvPr id="0" name=""/>
        <dsp:cNvSpPr/>
      </dsp:nvSpPr>
      <dsp:spPr>
        <a:xfrm>
          <a:off x="0" y="1772203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49BED-681F-4ADB-8D59-39069FF79A60}">
      <dsp:nvSpPr>
        <dsp:cNvPr id="0" name=""/>
        <dsp:cNvSpPr/>
      </dsp:nvSpPr>
      <dsp:spPr>
        <a:xfrm>
          <a:off x="214034" y="1931403"/>
          <a:ext cx="389153" cy="389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F5FE0-CB34-4CEA-A2DA-6E632885E041}">
      <dsp:nvSpPr>
        <dsp:cNvPr id="0" name=""/>
        <dsp:cNvSpPr/>
      </dsp:nvSpPr>
      <dsp:spPr>
        <a:xfrm>
          <a:off x="817223" y="1772203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Způsob – jak, kým a čím bude činnost v projektovém objektu prováděna.</a:t>
          </a:r>
          <a:endParaRPr lang="en-US" sz="1700" kern="1200"/>
        </a:p>
      </dsp:txBody>
      <dsp:txXfrm>
        <a:off x="817223" y="1772203"/>
        <a:ext cx="9698376" cy="707552"/>
      </dsp:txXfrm>
    </dsp:sp>
    <dsp:sp modelId="{27952AE3-E3A7-4395-9F2F-8E9FE2D5BB7E}">
      <dsp:nvSpPr>
        <dsp:cNvPr id="0" name=""/>
        <dsp:cNvSpPr/>
      </dsp:nvSpPr>
      <dsp:spPr>
        <a:xfrm>
          <a:off x="0" y="2656644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E500A-EB1D-47BB-81E3-27774317700A}">
      <dsp:nvSpPr>
        <dsp:cNvPr id="0" name=""/>
        <dsp:cNvSpPr/>
      </dsp:nvSpPr>
      <dsp:spPr>
        <a:xfrm>
          <a:off x="214034" y="2815843"/>
          <a:ext cx="389153" cy="389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AE619-657A-4770-BCB4-AE42CB071245}">
      <dsp:nvSpPr>
        <dsp:cNvPr id="0" name=""/>
        <dsp:cNvSpPr/>
      </dsp:nvSpPr>
      <dsp:spPr>
        <a:xfrm>
          <a:off x="817223" y="2656644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Místo – odkud, kudy a kam povedou hmotné, energetické a informační toky v objektu a dále kde a na jakých plochách, v jakých budovách se bude daný proces konat.</a:t>
          </a:r>
          <a:endParaRPr lang="en-US" sz="1700" kern="1200"/>
        </a:p>
      </dsp:txBody>
      <dsp:txXfrm>
        <a:off x="817223" y="2656644"/>
        <a:ext cx="9698376" cy="707552"/>
      </dsp:txXfrm>
    </dsp:sp>
    <dsp:sp modelId="{59D4A4BB-C1CF-42F7-8CB9-0651B0F08F46}">
      <dsp:nvSpPr>
        <dsp:cNvPr id="0" name=""/>
        <dsp:cNvSpPr/>
      </dsp:nvSpPr>
      <dsp:spPr>
        <a:xfrm>
          <a:off x="0" y="3541085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D16BE-1FB3-462C-AD3A-125BAB86FF27}">
      <dsp:nvSpPr>
        <dsp:cNvPr id="0" name=""/>
        <dsp:cNvSpPr/>
      </dsp:nvSpPr>
      <dsp:spPr>
        <a:xfrm>
          <a:off x="214034" y="3700284"/>
          <a:ext cx="389153" cy="389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B4985-D46A-44B4-ABC7-AD30D89F3F72}">
      <dsp:nvSpPr>
        <dsp:cNvPr id="0" name=""/>
        <dsp:cNvSpPr/>
      </dsp:nvSpPr>
      <dsp:spPr>
        <a:xfrm>
          <a:off x="817223" y="3541085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Čas – kdy, odkdy, dokdy, jak dlouho potrvá výstavba a posléze vlastní činnost v projektovaném objektu.</a:t>
          </a:r>
          <a:endParaRPr lang="en-US" sz="1700" kern="1200" dirty="0"/>
        </a:p>
      </dsp:txBody>
      <dsp:txXfrm>
        <a:off x="817223" y="3541085"/>
        <a:ext cx="9698376" cy="707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697F-9FC7-41D9-8C59-E969AAE4034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89D2B-3011-4595-90E9-001364DD3297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Nikdy nikoho </a:t>
          </a:r>
          <a:r>
            <a:rPr lang="cs-CZ" sz="1700" b="1" kern="1200"/>
            <a:t>nepodceňujte</a:t>
          </a:r>
          <a:r>
            <a:rPr lang="cs-CZ" sz="1700" kern="1200"/>
            <a:t> a respektujte své okolí – každého považujte za minimálně sobě rovného partnera. </a:t>
          </a:r>
          <a:endParaRPr lang="en-US" sz="1700" kern="1200"/>
        </a:p>
      </dsp:txBody>
      <dsp:txXfrm>
        <a:off x="0" y="531"/>
        <a:ext cx="10515600" cy="621467"/>
      </dsp:txXfrm>
    </dsp:sp>
    <dsp:sp modelId="{07416F27-ECCA-44B1-8BB9-137228C5CA39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517952-C165-4900-9BF7-838116DDF701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Mějte dostatečný </a:t>
          </a:r>
          <a:r>
            <a:rPr lang="cs-CZ" sz="1700" b="1" kern="1200"/>
            <a:t>nadhled</a:t>
          </a:r>
          <a:r>
            <a:rPr lang="cs-CZ" sz="1700" kern="1200"/>
            <a:t> (kromě stromů musíte vidět i les).</a:t>
          </a:r>
          <a:endParaRPr lang="en-US" sz="1700" kern="1200"/>
        </a:p>
      </dsp:txBody>
      <dsp:txXfrm>
        <a:off x="0" y="621999"/>
        <a:ext cx="10515600" cy="621467"/>
      </dsp:txXfrm>
    </dsp:sp>
    <dsp:sp modelId="{E72D7B15-2553-439F-B282-FCC4BBA7DF3A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9130C4-9053-4BEB-BC01-9B296928AA58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Buďte </a:t>
          </a:r>
          <a:r>
            <a:rPr lang="cs-CZ" sz="1700" b="1" kern="1200"/>
            <a:t>skromní</a:t>
          </a:r>
          <a:r>
            <a:rPr lang="cs-CZ" sz="1700" kern="1200"/>
            <a:t> – okázalost se nevyplácí.</a:t>
          </a:r>
          <a:endParaRPr lang="en-US" sz="1700" kern="1200"/>
        </a:p>
      </dsp:txBody>
      <dsp:txXfrm>
        <a:off x="0" y="1243467"/>
        <a:ext cx="10515600" cy="621467"/>
      </dsp:txXfrm>
    </dsp:sp>
    <dsp:sp modelId="{C2E297D1-6777-4FBE-B734-CE9A6ABB7835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614581-C5E0-4826-9C67-1237E6B1768E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Investujte své zdroje do „</a:t>
          </a:r>
          <a:r>
            <a:rPr lang="cs-CZ" sz="1700" b="1" kern="1200"/>
            <a:t>dobrých činností</a:t>
          </a:r>
          <a:r>
            <a:rPr lang="cs-CZ" sz="1700" kern="1200"/>
            <a:t>“.</a:t>
          </a:r>
          <a:endParaRPr lang="en-US" sz="1700" kern="1200"/>
        </a:p>
      </dsp:txBody>
      <dsp:txXfrm>
        <a:off x="0" y="1864935"/>
        <a:ext cx="10515600" cy="621467"/>
      </dsp:txXfrm>
    </dsp:sp>
    <dsp:sp modelId="{9AEDBD34-A8F9-4B27-B054-11D2DFBF5710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7E585D-8D32-4783-9A78-8A300F6CE86D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Morálka a etika</a:t>
          </a:r>
          <a:r>
            <a:rPr lang="cs-CZ" sz="1700" kern="1200"/>
            <a:t> se vyplatí.</a:t>
          </a:r>
          <a:endParaRPr lang="en-US" sz="1700" kern="1200"/>
        </a:p>
      </dsp:txBody>
      <dsp:txXfrm>
        <a:off x="0" y="2486402"/>
        <a:ext cx="10515600" cy="621467"/>
      </dsp:txXfrm>
    </dsp:sp>
    <dsp:sp modelId="{FA0AD273-7504-43FE-A1B6-F6B12CE1AE3D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B8FE4-C876-4BE5-9CEC-D9223CD6B833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Nic není samozřejmostí</a:t>
          </a:r>
          <a:r>
            <a:rPr lang="cs-CZ" sz="1700" kern="1200"/>
            <a:t>. </a:t>
          </a:r>
          <a:endParaRPr lang="en-US" sz="1700" kern="1200"/>
        </a:p>
      </dsp:txBody>
      <dsp:txXfrm>
        <a:off x="0" y="3107870"/>
        <a:ext cx="10515600" cy="621467"/>
      </dsp:txXfrm>
    </dsp:sp>
    <dsp:sp modelId="{9FC25BAA-BB47-4E6D-86AE-034F2D76DA28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63FA99-02F6-4D87-9AF1-14B660F119CE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Nejcennější zdroj je </a:t>
          </a:r>
          <a:r>
            <a:rPr lang="cs-CZ" sz="1700" b="1" kern="1200"/>
            <a:t>ČAS </a:t>
          </a:r>
          <a:r>
            <a:rPr lang="cs-CZ" sz="1700" kern="1200"/>
            <a:t>(je to komodita, která se každou setinu vteřiny spotřebovává a nejde ji nikdy ničím nahradit ani získat zpět).</a:t>
          </a:r>
          <a:endParaRPr lang="en-US" sz="1700" kern="120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7DDE-A373-45A5-A6D2-2B068FF92660}" type="datetimeFigureOut">
              <a:rPr lang="cs-CZ" smtClean="0"/>
              <a:pPr/>
              <a:t>01.04.2025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416E-9104-487F-AB5F-FAC71DE342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04F07-CB2F-A603-5900-E5A7443DA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FA78B7-97A4-4710-2416-0391021A8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4785C-237D-B148-A2F4-F6988EAC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B1A-7139-47D9-8391-98EEA735F2DC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FF80B-B309-7144-6D25-97A94812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0A49B-472E-1711-8886-02B66D2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779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C25B4-F83C-86DD-1175-C7505255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CD9181-0C85-0709-E44F-B7EBFD398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BE8221-9D68-A1AB-C640-3F7EB335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7E8-38EC-429E-A8A3-3125AFD92EBD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A0A41-6E89-A231-9FC1-7F441BF0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CA9BC-C0B3-2904-FA41-F467A87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67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658CF7-2BD3-3FFA-5292-91AC23A2F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C4B180-9B1A-1F4A-84CB-99C204732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C908B9-EC6B-C2AE-10F2-B821C0F1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DCF-4E19-495B-A5D3-5859192129AD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DC547-80F2-8030-527E-1448A8F6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B7CF7-7DAB-D805-BBC4-91EF001E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88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DD36-B9F4-40CC-4A6C-53DA8296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6B458-EE13-FE60-4510-6B5A7EC1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A8E97-8365-66A9-4AE5-EA21B61B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C6E-02C2-42C9-AEDB-626843B975F5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6AD37-0F1E-9E4E-2C0F-CB9318D8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2DE531-3BB2-8207-592D-AD97CB34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DAC4E-7D91-5FCD-D8E6-3A341591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52EE68-FA1D-66A3-A0D9-C60F96B4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DC2723-A27A-E307-60E6-A4B71D2A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4/1/2025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8F05A-7D06-8B00-2956-F5303DBD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715C56-75A2-481D-94EE-3B4EBB05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293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97020-57ED-93FA-0A02-95800DB6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D969C-11D7-C7D5-5ACC-17B9888ED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F7AE73-D9FE-D61A-A82A-67B6C250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90A9B-6E1B-7054-A935-02F341B5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2AB-8423-47A5-ADA2-1A478C8BE12F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4E0039-7474-82BE-12DB-62E0ABCE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34721D-EA03-3140-3693-B8083DBC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41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6351C-8C2C-3D2D-41FF-1B65BF36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AC7284-2CEF-3D6E-30D9-E18EFFFD8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F1F92F-84E7-A6F8-DE08-1B619006C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836EBF-8DD9-04FB-17F8-556E70A61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00F9DA-F002-5A52-04E6-7CA3591C2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3D3395-2A6F-9AB8-2C21-A01B9091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1FC0-2ABC-4489-BACD-66D3259C950D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5D8072-8F8A-723D-4946-B28C5587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B7648-7B37-0566-7B87-E449D712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39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19C14-8290-F055-8B20-36ABF1D1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FEEB66-AD3F-D0A1-D6C3-A3990144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4/1/2025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68806F-7B9C-C8A9-BB64-03AA6A70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55E6F4-D30E-FFB0-2301-477D94B4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40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150C99-E82C-4E6A-AA85-76702676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A501-0B78-4DCB-A77B-9E7B45342517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7297CF-D3DC-2A15-90A6-23527120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81CCFB-FE7F-EC12-BA8C-1BC1C746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2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13A22-AB95-7189-5DC0-DEBD2ACC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DA8B2-70C0-4E87-E3CB-72557BA8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78F1AD-5BED-5685-737B-69D6C8990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13EB3F-CE4C-4A9F-56B3-7A8497AF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9A48-BC68-40A0-BB88-A60EC9FFB7AB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D5EF05-DC93-C77C-1887-3F272DBA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37D0CA-CBF4-2A36-089E-893F0618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11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DCD61-358F-8C60-8C72-AA5CC117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CB0FC4-7814-D50A-1B94-A64FF4B49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967398-A653-EA66-2D4F-EDDC764A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1F08AA-DC8F-4826-0D75-A038ECE3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F119-8ABC-4208-A390-F59E23599E75}" type="datetime1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5F2A46-1D2B-2A73-6AF2-25759C28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1C82D6-CDB3-B75D-EC57-705DF9EA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5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08A1CE-17D9-C9CC-6967-3AC90F0B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B5FAB-B99B-A421-504C-B6972DAC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759C3-3428-69CD-5695-C11156524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27E1B-16D9-4447-A051-2C5D2BE4B1CE}" type="datetime1">
              <a:rPr lang="en-US" smtClean="0"/>
              <a:pPr/>
              <a:t>4/1/2025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F3E6B-E8DC-D955-197B-38E7BBA6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E7600-CF48-5BF6-3871-AAC02B75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3896D79-C4F0-2538-789C-15BB443E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E97132"/>
                </a:solidFill>
              </a:rPr>
              <a:t>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695160"/>
            <a:ext cx="4023359" cy="1537157"/>
          </a:xfrm>
        </p:spPr>
        <p:txBody>
          <a:bodyPr>
            <a:normAutofit/>
          </a:bodyPr>
          <a:lstStyle/>
          <a:p>
            <a:r>
              <a:rPr lang="cs-CZ" sz="2000" b="1" dirty="0"/>
              <a:t>Ing. Miluše Bartoňková, Ph.D.</a:t>
            </a:r>
            <a:endParaRPr lang="cs-CZ" sz="2000" dirty="0"/>
          </a:p>
          <a:p>
            <a:r>
              <a:rPr lang="cs-CZ" sz="1600" dirty="0"/>
              <a:t>Mezi STIMULEM a ODEZVOU na něj existuje určitý prostor; v tom, jak tento prostor využijeme, leží klíč k našemu štěstí.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Hovoří-li předchozí definice o tzv. </a:t>
            </a:r>
            <a:r>
              <a:rPr lang="cs-CZ" sz="2000" b="1"/>
              <a:t>manažerských funkcích</a:t>
            </a:r>
            <a:r>
              <a:rPr lang="cs-CZ" sz="2000"/>
              <a:t>, pak lze tyto rozčlenit na: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Plánování 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Organizování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Vedení 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Kontrolu </a:t>
            </a:r>
          </a:p>
          <a:p>
            <a:r>
              <a:rPr lang="cs-CZ" sz="2000"/>
              <a:t>Přičemž někteří autoři řadí do základních funkcí managementu i personální zajištění ve smyslu výběru a rozmístění zaměstnanců firmy. Tato funkce víceméně rozšiřuje záběr působnosti třetí funkce - vedení lidí.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7A7B23-9F5D-1C9B-05DC-099ACD72C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0" r="69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9CA2D-A822-67ED-8BFA-80AECB0B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Charakter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49FE2-149C-F133-202C-7A867866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700"/>
              <a:t>Základní formy komunikace tvoří: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Čtení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Psaní 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Mluvení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Naslouchání.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Umění komunikovat je pro efektivní jednání naprostou nezbytností, neboť komunikací tráví většinu času (v době, kdy nespíme). 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Schopnost komunikovat je nejdůležitější životní dovedností.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0F7B08-1BEE-2745-BEBE-5114D934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05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381478-EBFB-7503-2EB9-A21103A3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Princip mezilidských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0CA63-2E2D-D0CD-85AC-B0F0B3F4F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700"/>
              <a:t>Mnoho let nám trvalo, než jsme se naučili hovořit, číst a psát.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Kdo nás učil naslouchat? 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Umíme opravdu skutečně chápat, co nám někdo sděluje, abychom viděli věci z jeho úhlu pohledu?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V rámci základního vzdělání nemáme žádnou průpravu zaměřenou na to, jak správně naslouchat.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Nejdůležitější princip mezilidských vztahů je: </a:t>
            </a:r>
          </a:p>
          <a:p>
            <a:pPr>
              <a:buNone/>
            </a:pPr>
            <a:r>
              <a:rPr lang="cs-CZ" sz="1700" b="1"/>
              <a:t>Nejdříve se snažte pochopit, potom být pochopeni.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Tento princip je klíčem k efektivní mezilidské komunikaci.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CEE327-415D-1E2B-1A6D-83B4C0E3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24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10C20-D3A3-DE8B-5FAC-BEBA2C48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/>
              <a:t>Citáty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CF763-D354-088B-9434-2D5AFD4E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/>
              <a:t>„Každý den udělejte něco, z čeho máte strach.“ – Eleanor Roosevelt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„Jste rozumní? Většina lidí je rozumných, a to je důvod, proč se jim daří dobře jenom v rozumné míře.“ – Paul Arden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„Nejúspěšnější lidé jsou ti, kteří mají dobrý plán B.“ – James Yorke – teorie chaosu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„Když se všechno zdá být pod kontrolou, tak asi nejedete dost rychle.“ – Mario Andretti, automobilový závodník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„Za rok si budete přát, abyste bývali začali už dnes.“ - Karen Lamb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3FFEB6-4469-310C-89EA-DAE32852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25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429B35-7315-7FEF-623A-A02F3E66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Vnímání - příklad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3" descr="KPD_Test.png">
            <a:extLst>
              <a:ext uri="{FF2B5EF4-FFF2-40B4-BE49-F238E27FC236}">
                <a16:creationId xmlns:a16="http://schemas.microsoft.com/office/drawing/2014/main" id="{F085DDFA-7B62-C139-7840-A8778368C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0079" y="666728"/>
            <a:ext cx="5460826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1126DA-8899-99C4-2EA5-AF1F88E1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19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03CFE0-F120-23E4-7C4A-6F5D8D0DE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DFE7A-3BA8-038F-D5FD-954A4947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Arial" charset="0"/>
                <a:cs typeface="Arial" charset="0"/>
              </a:rPr>
              <a:t>Kroky pro dosažení životního úspěchu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6BD68C-E141-19F6-0EC6-3D52A7BD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FF42E519-48A8-42E6-915C-AB6D9A375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84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765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E7D025-49CF-5AFE-208C-1C5B94B0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Pomůcka k příkladu 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4" descr="KPD_Test_starena.png">
            <a:extLst>
              <a:ext uri="{FF2B5EF4-FFF2-40B4-BE49-F238E27FC236}">
                <a16:creationId xmlns:a16="http://schemas.microsoft.com/office/drawing/2014/main" id="{CB9B66C1-1061-AA6E-88D1-7048C45C10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960079" y="666728"/>
            <a:ext cx="5460826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B83ADB-5155-C8AA-3180-BC551FC2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847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8B1379-4227-220C-11B2-4DC88D02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Pomůcka k příkladu II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KPD_Test_divka.png">
            <a:extLst>
              <a:ext uri="{FF2B5EF4-FFF2-40B4-BE49-F238E27FC236}">
                <a16:creationId xmlns:a16="http://schemas.microsoft.com/office/drawing/2014/main" id="{4D075C68-82B7-D8ED-3D1A-6D209E00B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7" b="295"/>
          <a:stretch/>
        </p:blipFill>
        <p:spPr>
          <a:xfrm>
            <a:off x="5949319" y="666728"/>
            <a:ext cx="5482347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B9CB2-2CF4-A4B8-F1C5-B16EEC36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2AED99-7FB4-404E-8A97-64753DCE42EC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Povolání manažera </a:t>
            </a:r>
            <a:r>
              <a:rPr lang="cs-CZ" sz="2400"/>
              <a:t>je specifické vysokou mírou odpovědnosti za dosahování a naplňování naplánovaných cílů firmy. </a:t>
            </a:r>
          </a:p>
          <a:p>
            <a:r>
              <a:rPr lang="cs-CZ" sz="2400"/>
              <a:t>Manažer na úrovni útvarů je pak zodpovědný za činnost těchto firemních jednotek. </a:t>
            </a:r>
          </a:p>
          <a:p>
            <a:r>
              <a:rPr lang="cs-CZ" sz="2400"/>
              <a:t>K dosahování vytyčených cílů musí manažer dospět především v souhře a za využití podřízených zaměstnanců, popř. ostatních pracovníků firmy. </a:t>
            </a:r>
          </a:p>
          <a:p>
            <a:r>
              <a:rPr lang="cs-CZ" sz="2400" b="1"/>
              <a:t>Činnost manažera </a:t>
            </a:r>
            <a:r>
              <a:rPr lang="cs-CZ" sz="2400"/>
              <a:t>má za úkol dosažení určitého stupně úspěšnosti firmy či svěřeného útvaru.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Za </a:t>
            </a:r>
            <a:r>
              <a:rPr lang="cs-CZ" sz="2400" b="1"/>
              <a:t>dobrého manažera </a:t>
            </a:r>
            <a:r>
              <a:rPr lang="cs-CZ" sz="2400"/>
              <a:t>není považován každý pracovník na vedoucí pozici. </a:t>
            </a:r>
          </a:p>
          <a:p>
            <a:r>
              <a:rPr lang="cs-CZ" sz="2400"/>
              <a:t>Skutečně schopný a pro firmu přínosný manažer je charakterizován některými </a:t>
            </a:r>
            <a:r>
              <a:rPr lang="cs-CZ" sz="2400" b="1"/>
              <a:t>vlastnostmi a schopnostmi</a:t>
            </a:r>
            <a:r>
              <a:rPr lang="cs-CZ" sz="2400"/>
              <a:t>.</a:t>
            </a:r>
          </a:p>
          <a:p>
            <a:r>
              <a:rPr lang="cs-CZ" sz="2400"/>
              <a:t> V první řadě se jedná o ideovou představivost využití příležitostí firmy včetně dostatečného</a:t>
            </a:r>
            <a:r>
              <a:rPr lang="cs-CZ" sz="2400" b="1"/>
              <a:t> přísunu aktuálních a potřebných informací</a:t>
            </a:r>
            <a:r>
              <a:rPr lang="cs-CZ" sz="2400"/>
              <a:t>. </a:t>
            </a:r>
          </a:p>
          <a:p>
            <a:r>
              <a:rPr lang="cs-CZ" sz="2400"/>
              <a:t>S touto vlastností souvisí permanentní připravenost v podobě </a:t>
            </a:r>
            <a:r>
              <a:rPr lang="cs-CZ" sz="2400" b="1"/>
              <a:t>promyšleného podnikatelského záměru</a:t>
            </a:r>
            <a:r>
              <a:rPr lang="cs-CZ" sz="240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Manažer by měl dokázat </a:t>
            </a:r>
            <a:r>
              <a:rPr lang="cs-CZ" sz="2400" b="1"/>
              <a:t>správně načasovat </a:t>
            </a:r>
            <a:r>
              <a:rPr lang="cs-CZ" sz="2400"/>
              <a:t>podnikatelské činnosti a rovněž by měl být </a:t>
            </a:r>
            <a:r>
              <a:rPr lang="cs-CZ" sz="2400" b="1"/>
              <a:t>dostatečně motivován</a:t>
            </a:r>
            <a:r>
              <a:rPr lang="cs-CZ" sz="2400"/>
              <a:t>, a to i v případě, že se na cestě za úspěchem nacházejí překážky a potenciální rizika.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Manažer musí být na svou činnost </a:t>
            </a:r>
            <a:r>
              <a:rPr lang="cs-CZ" sz="2400" b="1"/>
              <a:t>profesně a kvalifikačně připraven</a:t>
            </a:r>
            <a:r>
              <a:rPr lang="cs-CZ" sz="2400"/>
              <a:t> a stejně tak musí mít </a:t>
            </a:r>
            <a:r>
              <a:rPr lang="cs-CZ" sz="2400" b="1"/>
              <a:t>zabezpečené zdrojové zajištění</a:t>
            </a:r>
            <a:r>
              <a:rPr lang="cs-CZ" sz="2400"/>
              <a:t> v podobě financí, materiálu, podnikatelských prostor a dalších prvků materiálně technické základny.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Jelikož manažer ovlivňuje </a:t>
            </a:r>
            <a:r>
              <a:rPr lang="cs-CZ" sz="2200" b="1"/>
              <a:t>pracovní a morální motivaci </a:t>
            </a:r>
            <a:r>
              <a:rPr lang="cs-CZ" sz="2200"/>
              <a:t>a tím i nasazení podřízených pracovníků, je jeho jednání a rozhodování nejvýznamnějším činitelem úspěšné realizace podnikatelských cílů firmy. </a:t>
            </a:r>
          </a:p>
          <a:p>
            <a:endParaRPr lang="cs-CZ" sz="2200"/>
          </a:p>
          <a:p>
            <a:r>
              <a:rPr lang="cs-CZ" sz="2200"/>
              <a:t>Manažer rozhodujícím dílem přispívá k </a:t>
            </a:r>
            <a:r>
              <a:rPr lang="cs-CZ" sz="2200" b="1"/>
              <a:t>celkové atmosféře kolektivu</a:t>
            </a:r>
            <a:r>
              <a:rPr lang="cs-CZ" sz="2200"/>
              <a:t>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Manažer je tím, kdo </a:t>
            </a:r>
            <a:r>
              <a:rPr lang="cs-CZ" sz="2200" b="1"/>
              <a:t>uplatňuje a ordinuje určitý styl práce </a:t>
            </a:r>
            <a:r>
              <a:rPr lang="cs-CZ" sz="2200"/>
              <a:t>a v tomto smyslu vede podřízené.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Manažer přináší do kolektivu zaměstnanců</a:t>
            </a:r>
            <a:r>
              <a:rPr lang="cs-CZ" sz="2400" b="1"/>
              <a:t> stanovené úkoly a cíle, příkazy a pokyny</a:t>
            </a:r>
            <a:r>
              <a:rPr lang="cs-CZ" sz="2400"/>
              <a:t>, které se pak plní právě pod jeho dohledem.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Aby dokázal manažer řídit firmu či kolektiv lidí a zároveň jít příkladem, musí dokázat </a:t>
            </a:r>
            <a:r>
              <a:rPr lang="cs-CZ" sz="2400" b="1"/>
              <a:t>předvídat nečekané situace </a:t>
            </a:r>
            <a:r>
              <a:rPr lang="cs-CZ" sz="2400"/>
              <a:t>a v případě jejich vzniku na ně </a:t>
            </a:r>
            <a:r>
              <a:rPr lang="cs-CZ" sz="2400" b="1"/>
              <a:t>adekvátně reagovat</a:t>
            </a:r>
            <a:r>
              <a:rPr lang="cs-CZ" sz="2400"/>
              <a:t>.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Podle výše zmíněného </a:t>
            </a:r>
            <a:r>
              <a:rPr lang="cs-CZ" sz="1700" b="1"/>
              <a:t>stylu práce</a:t>
            </a:r>
            <a:r>
              <a:rPr lang="cs-CZ" sz="1700"/>
              <a:t>, který manažer mezi zaměstnanci uplatňuje se rozlišují </a:t>
            </a:r>
            <a:r>
              <a:rPr lang="cs-CZ" sz="1700" b="1"/>
              <a:t>přístupy</a:t>
            </a:r>
            <a:r>
              <a:rPr lang="cs-CZ" sz="1700"/>
              <a:t>: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Autokratický 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Liberální 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Demokratický</a:t>
            </a:r>
          </a:p>
          <a:p>
            <a:endParaRPr lang="cs-CZ" sz="1700"/>
          </a:p>
          <a:p>
            <a:r>
              <a:rPr lang="cs-CZ" sz="1700"/>
              <a:t> </a:t>
            </a:r>
            <a:r>
              <a:rPr lang="cs-CZ" sz="1700" b="1"/>
              <a:t>Autokratický přístup </a:t>
            </a:r>
            <a:r>
              <a:rPr lang="cs-CZ" sz="1700"/>
              <a:t>se vyznačuje patřičným odstupem od podřízených bez možnosti spoluúčasti na procesu rozhodování. </a:t>
            </a:r>
          </a:p>
          <a:p>
            <a:pPr marL="0" indent="0">
              <a:buNone/>
            </a:pPr>
            <a:endParaRPr lang="cs-CZ" sz="1700"/>
          </a:p>
          <a:p>
            <a:r>
              <a:rPr lang="cs-CZ" sz="1700"/>
              <a:t>Takový manažer vydává příkazy a předpokládá, že budou splněny, třeba i bez iniciativy a tvořivosti.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Liberální přístup </a:t>
            </a:r>
            <a:r>
              <a:rPr lang="cs-CZ" sz="2000"/>
              <a:t>téměř nerozlišuje postavení manažera a podřízeného, neboť ten pracuje nikoliv na základě příkazů, nýbrž vlastního uvážení a dle vlastních představ.</a:t>
            </a:r>
          </a:p>
          <a:p>
            <a:r>
              <a:rPr lang="cs-CZ" sz="2000"/>
              <a:t>Výsledkem bývá dezorganizace a chaos ve firmě.</a:t>
            </a:r>
          </a:p>
          <a:p>
            <a:r>
              <a:rPr lang="cs-CZ" sz="2000" b="1"/>
              <a:t>Demokratický přístup </a:t>
            </a:r>
            <a:r>
              <a:rPr lang="cs-CZ" sz="2000"/>
              <a:t>využívá ve vhodné míře jak vedoucí postavení manažera, tak i tvůrčí myšlení a iniciativu podřízených. </a:t>
            </a:r>
          </a:p>
          <a:p>
            <a:r>
              <a:rPr lang="cs-CZ" sz="2000"/>
              <a:t>Vše lze řešit a realizovat na základě diskuse, domluvy a vzájemného respektování se. </a:t>
            </a:r>
          </a:p>
          <a:p>
            <a:r>
              <a:rPr lang="cs-CZ" sz="2000" b="1"/>
              <a:t>Praxe </a:t>
            </a:r>
            <a:r>
              <a:rPr lang="cs-CZ" sz="2000"/>
              <a:t>však většinou přináší kombinaci zmíněných přístupů.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Z pohledu manažerských funkcí je možno rozlišit: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Manažery universalisty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Manažery specialisty</a:t>
            </a:r>
          </a:p>
          <a:p>
            <a:r>
              <a:rPr lang="cs-CZ" sz="1700" b="1"/>
              <a:t>S manažery universalisty </a:t>
            </a:r>
            <a:r>
              <a:rPr lang="cs-CZ" sz="1700"/>
              <a:t>se setkáváme jednak u malých podniků, ale také u velkých podniků především na vrcholových funkcích. </a:t>
            </a:r>
          </a:p>
          <a:p>
            <a:r>
              <a:rPr lang="cs-CZ" sz="1700"/>
              <a:t>Zatímco manažeři universalisté u malých podniků vedle komplexního přístupu musí zvládat i odborné detaily profesní specializace, manažeři universalisté u velkých podniků se orientují na komplexní přístup. Profesním detailům musí rozumět pouze do té míry, aby rozuměli práci svých podřízených. </a:t>
            </a:r>
          </a:p>
          <a:p>
            <a:r>
              <a:rPr lang="cs-CZ" sz="1700" b="1"/>
              <a:t>Manažeři specialisté </a:t>
            </a:r>
            <a:r>
              <a:rPr lang="cs-CZ" sz="1700"/>
              <a:t>jsou vzděláváni v oboru dle výkonu funkce, např. v oboru finančním, marketingovém, personálním, odbytovém, provozním aj.  </a:t>
            </a:r>
          </a:p>
          <a:p>
            <a:endParaRPr lang="cs-CZ" sz="1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Apriorní </a:t>
            </a:r>
            <a:r>
              <a:rPr lang="cs-CZ" sz="2000" b="1"/>
              <a:t>předpoklady schopného manažera </a:t>
            </a:r>
            <a:r>
              <a:rPr lang="cs-CZ" sz="2000"/>
              <a:t>jsou spojeny s jeho: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Odbornou zdatností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Zdravou podnikavostí s ochotou postupování rizika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Jazykovou vybaveností 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Teoretickou a praktickou připraveností z oblasti managementu a marketingu </a:t>
            </a:r>
          </a:p>
          <a:p>
            <a:r>
              <a:rPr lang="cs-CZ" sz="2000"/>
              <a:t>Dobrý manažer vykazuje vůdcovské schopnosti podpořené inteligencí a dovedností hodnotit situace a nacházet správná řešení.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56082"/>
                </a:solidFill>
              </a:rPr>
              <a:t>Použitá literatura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1366F927-EE28-EE65-DEC3-57A1C1D93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83164"/>
              </p:ext>
            </p:extLst>
          </p:nvPr>
        </p:nvGraphicFramePr>
        <p:xfrm>
          <a:off x="838200" y="1556792"/>
          <a:ext cx="10515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Skvělý manažer se nebrání spolupráci s podřízenými a oplývá společenským chováním. </a:t>
            </a:r>
          </a:p>
          <a:p>
            <a:r>
              <a:rPr lang="cs-CZ" sz="1700"/>
              <a:t>Kromě umu organizovat, jsou u schopného manažera patrné i rozumové schopnosti jako např.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Inteligence ve smyslu pozitivního myšlení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Hodnocení a řešení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Dobrá paměť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Rozhodnost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Tvořivá fantazie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Soustředěnost</a:t>
            </a:r>
          </a:p>
          <a:p>
            <a:endParaRPr lang="cs-CZ" sz="1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 b="1"/>
              <a:t>Definici ideální osobnosti manažera </a:t>
            </a:r>
            <a:r>
              <a:rPr lang="cs-CZ" sz="2200"/>
              <a:t>je v literatuře věnována značná pozornost. </a:t>
            </a:r>
          </a:p>
          <a:p>
            <a:r>
              <a:rPr lang="cs-CZ" sz="2200"/>
              <a:t>Bylo sestaveno mnoho přehledů charakteristik, jimž by manažer měl vyhovovat. </a:t>
            </a:r>
          </a:p>
          <a:p>
            <a:r>
              <a:rPr lang="cs-CZ" sz="2200"/>
              <a:t>Výsledky však jsou nejednoznačné. </a:t>
            </a:r>
          </a:p>
          <a:p>
            <a:r>
              <a:rPr lang="cs-CZ" sz="2200"/>
              <a:t>Je jasné, že určité povahové rysy jsou nezbytné pro určitý druh práce. </a:t>
            </a:r>
          </a:p>
          <a:p>
            <a:r>
              <a:rPr lang="cs-CZ" sz="2200"/>
              <a:t>Je však zcela nemožné vypracovat univerzální model osobnosti a prokázat, že osobnost, splňující požadavky tohoto modelu, zaručeně dosáhne úspěchu v konkrétní řídící funkci.</a:t>
            </a:r>
          </a:p>
          <a:p>
            <a:endParaRPr lang="cs-CZ" sz="2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46F25-93F1-96E2-4A24-181EE760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Management ve zdravotnictví</a:t>
            </a:r>
          </a:p>
        </p:txBody>
      </p:sp>
      <p:pic>
        <p:nvPicPr>
          <p:cNvPr id="13" name="Picture 12" descr="Stůl se stetoskopem a klávesnicí počítače">
            <a:extLst>
              <a:ext uri="{FF2B5EF4-FFF2-40B4-BE49-F238E27FC236}">
                <a16:creationId xmlns:a16="http://schemas.microsoft.com/office/drawing/2014/main" id="{9CAD507B-E421-4D7F-C60B-8EBE37EC8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3" r="-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19622-72F9-FDE7-EE95-044D1827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/>
              <a:t>Objektem zdravotnické činnosti  je člověk, jeho zdraví a život. </a:t>
            </a:r>
          </a:p>
          <a:p>
            <a:endParaRPr lang="cs-CZ" sz="1700"/>
          </a:p>
          <a:p>
            <a:r>
              <a:rPr lang="cs-CZ" sz="1700"/>
              <a:t>Ošetřovatelství/porodní asistence se řadí do skupiny </a:t>
            </a:r>
            <a:r>
              <a:rPr lang="cs-CZ" sz="1700" b="1"/>
              <a:t>pomáhajících profesí</a:t>
            </a:r>
            <a:r>
              <a:rPr lang="cs-CZ" sz="1700"/>
              <a:t> (jako lékaři, psychologové, sociální pracovníci, učitelé). </a:t>
            </a:r>
          </a:p>
          <a:p>
            <a:endParaRPr lang="cs-CZ" sz="1700"/>
          </a:p>
          <a:p>
            <a:r>
              <a:rPr lang="cs-CZ" sz="1700"/>
              <a:t>Na tyto profese jsou kladeny vysoké psychické nároky. </a:t>
            </a:r>
          </a:p>
          <a:p>
            <a:pPr marL="0" indent="0">
              <a:buNone/>
            </a:pPr>
            <a:endParaRPr lang="cs-CZ" sz="1700"/>
          </a:p>
          <a:p>
            <a:r>
              <a:rPr lang="cs-CZ" sz="1700"/>
              <a:t>Produktem zdravotnictví je </a:t>
            </a:r>
            <a:r>
              <a:rPr lang="cs-CZ" sz="1700" b="1"/>
              <a:t>služba. </a:t>
            </a:r>
          </a:p>
          <a:p>
            <a:pPr marL="0" indent="0">
              <a:buNone/>
            </a:pPr>
            <a:endParaRPr lang="cs-CZ" sz="1700" b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77364E-2BBA-FF02-0883-4F7A1576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7AE5F-5510-3D5D-C6CC-D90BFDDE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Vlastnosti služeb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A2D76E-97F8-9658-5F4E-AD89CB07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0" r="1415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F8FE9-41BF-8C99-5DBD-B4062465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2000"/>
              <a:t>Nehmatatelnost – nelze je předem ohodnotit (prohlédnout).</a:t>
            </a:r>
          </a:p>
          <a:p>
            <a:r>
              <a:rPr lang="cs-CZ" sz="2000"/>
              <a:t>Neoddělitelnost – jsou vytvářeny a spotřebovávány současně. </a:t>
            </a:r>
          </a:p>
          <a:p>
            <a:r>
              <a:rPr lang="cs-CZ" sz="2000"/>
              <a:t>Proměnlivost – záleží kdy, kdo, kde, komu a kým je služba poskytována.</a:t>
            </a:r>
          </a:p>
          <a:p>
            <a:r>
              <a:rPr lang="cs-CZ" sz="2000"/>
              <a:t>Pomíjivost – nelze ji vrátit.</a:t>
            </a:r>
          </a:p>
          <a:p>
            <a:r>
              <a:rPr lang="cs-CZ" sz="2000"/>
              <a:t>Absence vlastnictví -  nelze je uskladnit. 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442A23-B887-4449-6B7B-561A7DC4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73DF87-1B30-0D8B-26D9-F713044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Organizační formy ošetřovatelství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330BC-41DF-613D-3E85-47E76AA6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>
              <a:latin typeface="Helvetica" pitchFamily="2" charset="0"/>
            </a:endParaRPr>
          </a:p>
          <a:p>
            <a:r>
              <a:rPr lang="cs-CZ" sz="2200" b="1"/>
              <a:t>Primární</a:t>
            </a:r>
            <a:r>
              <a:rPr lang="cs-CZ" sz="2200"/>
              <a:t> - sestra či porodní asistentka (často přijímající) koordinuje péči o přiděleného pacienta po celou dobu jeho hospitalizace.</a:t>
            </a:r>
          </a:p>
          <a:p>
            <a:r>
              <a:rPr lang="cs-CZ" sz="2200" b="1"/>
              <a:t>Skupinová</a:t>
            </a:r>
            <a:r>
              <a:rPr lang="cs-CZ" sz="2200"/>
              <a:t> - sestra či porodní asistentka zodpovídá během své služby za ošetřovatelskou péči u přidělené skupiny pacientů.</a:t>
            </a:r>
          </a:p>
          <a:p>
            <a:r>
              <a:rPr lang="cs-CZ" sz="2200" b="1"/>
              <a:t>Funkční</a:t>
            </a:r>
            <a:r>
              <a:rPr lang="cs-CZ" sz="2200"/>
              <a:t> - sestra či porodní asistentka mají rozděleny během celé služby jednotlivé funkce (úkoly), které provádějí u všech pacientů.</a:t>
            </a:r>
          </a:p>
          <a:p>
            <a:r>
              <a:rPr lang="cs-CZ" sz="2200" b="1"/>
              <a:t>Vícestupňová</a:t>
            </a:r>
            <a:r>
              <a:rPr lang="cs-CZ" sz="2200"/>
              <a:t> – jednotlivé činnosti jsou rozděleny mezi ošetřovatelský personál dle stupně vzdělání.</a:t>
            </a:r>
          </a:p>
          <a:p>
            <a:r>
              <a:rPr lang="cs-CZ" sz="2200" b="1"/>
              <a:t>Case management </a:t>
            </a:r>
            <a:r>
              <a:rPr lang="cs-CZ" sz="2200"/>
              <a:t>– řízení případů, často u pacientů vyžadující určitá specifika.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E4290-6090-99E8-3845-822E2AD3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3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Jaké </a:t>
            </a:r>
            <a:r>
              <a:rPr lang="cs-CZ" sz="2000" b="1"/>
              <a:t>schopnosti a dovednosti by tedy měl „ideální“ manažer</a:t>
            </a:r>
            <a:r>
              <a:rPr lang="cs-CZ" sz="2000"/>
              <a:t> mít? Prokopenko a Kubr (1996) je rozdělili do čtyř skupin: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analyticko-koncepční schopnosti,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manažerské procesní dovednosti,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osobní charakteristiky,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know-how daného odvětví.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Analytické a koncepční schopnosti umožňují manažerovi určovat </a:t>
            </a:r>
            <a:r>
              <a:rPr lang="cs-CZ" sz="2000" b="1" i="1"/>
              <a:t>co </a:t>
            </a:r>
            <a:r>
              <a:rPr lang="cs-CZ" sz="2000"/>
              <a:t>dělat.</a:t>
            </a:r>
          </a:p>
          <a:p>
            <a:r>
              <a:rPr lang="cs-CZ" sz="2000"/>
              <a:t>Manažerské procesní dovednosti se převážně týkají toho, </a:t>
            </a:r>
            <a:r>
              <a:rPr lang="cs-CZ" sz="2000" b="1" i="1"/>
              <a:t>jak to dělat.</a:t>
            </a:r>
            <a:r>
              <a:rPr lang="cs-CZ" sz="2000"/>
              <a:t> </a:t>
            </a:r>
          </a:p>
          <a:p>
            <a:r>
              <a:rPr lang="cs-CZ" sz="2000"/>
              <a:t>Osobní vlastnosti mají prvořadý význam pro </a:t>
            </a:r>
            <a:r>
              <a:rPr lang="cs-CZ" sz="2000" b="1" i="1"/>
              <a:t>kvalitu výsledku</a:t>
            </a:r>
            <a:r>
              <a:rPr lang="cs-CZ" sz="2000"/>
              <a:t> práce manažera. </a:t>
            </a:r>
          </a:p>
          <a:p>
            <a:r>
              <a:rPr lang="cs-CZ" sz="2000"/>
              <a:t>Znalost odvětví umožňuje</a:t>
            </a:r>
            <a:r>
              <a:rPr lang="cs-CZ" sz="2000" b="1" i="1"/>
              <a:t> smysluplné</a:t>
            </a:r>
            <a:r>
              <a:rPr lang="cs-CZ" sz="2000"/>
              <a:t> </a:t>
            </a:r>
            <a:r>
              <a:rPr lang="cs-CZ" sz="2000" b="1" i="1"/>
              <a:t>uplatnění </a:t>
            </a:r>
            <a:r>
              <a:rPr lang="cs-CZ" sz="2000"/>
              <a:t>analytických a koncepčních schopností v konkrétní problematice.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Konkrétní znalost problematiky odvětví bez analytických a koncepčních schopností zpravidla nevede k výběru správných cílů. </a:t>
            </a:r>
          </a:p>
          <a:p>
            <a:endParaRPr lang="cs-CZ" sz="2000"/>
          </a:p>
          <a:p>
            <a:r>
              <a:rPr lang="cs-CZ" sz="2000"/>
              <a:t>Manažer s analytickými a koncepčními schopnostmi je schopen se v dané konkrétní problematice zorientovat, vstřebat nezbytné znalosti a poznatky z daného odvětví a být úspěšným.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263525" indent="-263525"/>
            <a:r>
              <a:rPr lang="cs-CZ" sz="1600" b="1"/>
              <a:t>umění komunikovat</a:t>
            </a:r>
            <a:r>
              <a:rPr lang="cs-CZ" sz="1600"/>
              <a:t>, tj.: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vyjadřovat se jasně, stručně, výstižně a přesvědčivě,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mít schopnost předkládat fakta, názory a návrhy logickým a jasným způsobem,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návrhy dokázat obhájit a prosadit,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umění naslouchat,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respektovat a využít dobré nápady jiných (to zvyšuje pocit sounáležitosti a zvyšuje pocit jejich důležitosti),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zvládat střety,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mít kvalitní ústní i písemný projev.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definovat cíle a postupy</a:t>
            </a:r>
            <a:r>
              <a:rPr lang="cs-CZ" sz="2000"/>
              <a:t>, tj.: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 stanovit jasné, měřitelné, náročné, ale reálné cíle,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stanovit termíny jejich dosažení, 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stanovit postup, jak cílů dosáhnout, 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vzít v úvahu potenciální problémy, které mohou měnit předem stanovené postupy.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56082"/>
                </a:solidFill>
              </a:rPr>
              <a:t>Použitá literatura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1A7317D1-8CFA-161F-2990-C0CB94440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56809"/>
              </p:ext>
            </p:extLst>
          </p:nvPr>
        </p:nvGraphicFramePr>
        <p:xfrm>
          <a:off x="838200" y="1628800"/>
          <a:ext cx="108024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detekce problémů a efektivního hodnocení</a:t>
            </a:r>
            <a:r>
              <a:rPr lang="cs-CZ" sz="2000"/>
              <a:t>,  tj. 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identifikovat příčiny vzniku problémů,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v ideálním případě problémy i předem předvídat,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správně hodnotit jejich závažnost pro zvolené cíle a postupy,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objektivně hodnotit výsledky.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se rozhodovat</a:t>
            </a:r>
            <a:r>
              <a:rPr lang="cs-CZ" sz="2000"/>
              <a:t>, tj.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správně vymezit možná rozhodnutí (to rozvíjí analytické schopnosti manažerů),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zvolit rozhodnutí na základě nezaujatého úsudku,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dokázat správně zhodnotit jeho důsledky.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organizovat práci kolektivu lidí</a:t>
            </a:r>
            <a:r>
              <a:rPr lang="cs-CZ" sz="2000"/>
              <a:t>, tj.: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dosahovat cílů prostřednictvím jiných na základě postupů volených pro konkrétní situace,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motivovat spolupracovníky, aby byli ochotní a angažovaní a podávali tak co nejvyšší výkon,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objasnit jim, co se od nich očekává,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stanovit standardy pro jejich práci v souladu se zadaným úkolem,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schopnost delegovat odpovědnost, ale i odpovídající pravomoc jiným.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schopnost pomáhat podřízeným zvyšovat výkonnost</a:t>
            </a:r>
            <a:r>
              <a:rPr lang="cs-CZ" sz="2000"/>
              <a:t>, tj.: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znát jejich silné i slabé stránky,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napomáhat jim, aby si je i sami podřízení uvědomili,        aby měli prostor pro rozvoj svých předností,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vyvíjet tlak na odstraňování nedostatků v zájmu dosažení vyšší úrovně výkonnosti.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1900" b="1"/>
              <a:t>schopnost efektivně využívat svůj čas i čas spolupracovníků</a:t>
            </a:r>
            <a:r>
              <a:rPr lang="cs-CZ" sz="1900"/>
              <a:t>, tj. 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schopnost řídit sama sebe,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kontrolovat svůj pracovní rozvrh,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rozpoznat klíčové problémy, stanovit priority, oddělit podstatné od nepodstatného a vynaložit k řešení podstatných problémů čas pracovního dne, který je adekvátní jejich významu,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efektivně organizovat pracovní porady, předem si ujasnit jejich cíl, zvolit odpovídající strukturu účastníků, zainteresovat je na výsledcích a zajistit přijetí jasných a reálných závěrů.  </a:t>
            </a:r>
          </a:p>
          <a:p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Stewartová, R. v Managers and Their Jobs poukazuje na společné charakteristiky špičkových manažerů, které byly zjištěny z řady výzkumů. Jsou to: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vytrvalost a odhodlanost, ochota tvrdě pracovat,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odvážnost, ochota uváženě riskovat, víra ve správnost toho, co dělají, 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schopnost vzbuzovat nadšení pro věc, přenášet svoje nadšení i na ostatní spolupracovníky, 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důslednost a houževnatost.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400"/>
              <a:t>cílevědomost, tj. schopnost soustředit se na výsledky,</a:t>
            </a:r>
          </a:p>
          <a:p>
            <a:pPr lvl="0"/>
            <a:r>
              <a:rPr lang="cs-CZ" sz="2400"/>
              <a:t>tvořivost, tj. schopnost mít nápady a systemizovat je, myslet „laterálně“ a systematicky,</a:t>
            </a:r>
          </a:p>
          <a:p>
            <a:pPr lvl="0"/>
            <a:r>
              <a:rPr lang="cs-CZ" sz="2400"/>
              <a:t>schopnost pilně a dobře pracovat i pod zátěží, zvládat stres, umění s ním žít,</a:t>
            </a:r>
          </a:p>
          <a:p>
            <a:pPr lvl="0"/>
            <a:r>
              <a:rPr lang="cs-CZ" sz="2400"/>
              <a:t>orientace na úspěch, nespokojenost s daným stavem; silným motivujícím faktorem je uznání a odměna, mají vnitřní nutkání, které je pohání dále a výše, ale veřejně to nepřehánějí,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200"/>
              <a:t>mají pozitivní názory, jsou energičtí, mají snahu jedinečně přispět k úspěchu každé práce, kterou dělají,</a:t>
            </a:r>
          </a:p>
          <a:p>
            <a:pPr lvl="0"/>
            <a:r>
              <a:rPr lang="cs-CZ" sz="2200"/>
              <a:t>jsou asertivní, nikoliv však agresivní,</a:t>
            </a:r>
          </a:p>
          <a:p>
            <a:pPr lvl="0"/>
            <a:r>
              <a:rPr lang="cs-CZ" sz="2200"/>
              <a:t>jsou spolehliví, svoji práci vykonají vždy řádně a ve velmi dobré kvalitě včetně detailů,</a:t>
            </a:r>
          </a:p>
          <a:p>
            <a:pPr lvl="0"/>
            <a:r>
              <a:rPr lang="cs-CZ" sz="2200"/>
              <a:t>mají vnitřní sebejistotu, znají sami sebe, reálně vnímají vlastní přednosti i vlastní nedostatky,</a:t>
            </a:r>
          </a:p>
          <a:p>
            <a:pPr lvl="0"/>
            <a:r>
              <a:rPr lang="cs-CZ" sz="2200"/>
              <a:t>mají vlastní systém hodnot, dobře rozlišují, co je správné a co je špatné a jak se zachovat v nepřehledných situacích,</a:t>
            </a:r>
          </a:p>
          <a:p>
            <a:pPr>
              <a:buNone/>
            </a:pPr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400"/>
              <a:t>pracují samostatně a sami svoji práci sledují a objektivně hodnotí, nikdy nejsou spokojeni se svými výkony a neustále se nad sebou zamýšlejí,</a:t>
            </a:r>
          </a:p>
          <a:p>
            <a:pPr lvl="0"/>
            <a:r>
              <a:rPr lang="cs-CZ" sz="2400"/>
              <a:t>jsou dobří organizátoři - jsou schopní organizovat sami sebe i své okolí tak, aby efektivně a včas byly splněny úkoly,</a:t>
            </a:r>
          </a:p>
          <a:p>
            <a:pPr lvl="0"/>
            <a:r>
              <a:rPr lang="cs-CZ" sz="2400"/>
              <a:t>mají přirozenou přitažlivost pro lidi, osobní kouzlo (charisma), mají dobré vůdcovské vlastnosti a vysoký stupeň vyspělosti v jednání s lidmi, mnoho nemluví, přehnaně se nesvěřují,</a:t>
            </a:r>
          </a:p>
          <a:p>
            <a:pPr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000"/>
              <a:t>umějí dobře budovat týmy, snaží se prosazovat zájmy druhých stejně jako své vlastní,</a:t>
            </a:r>
          </a:p>
          <a:p>
            <a:pPr lvl="0"/>
            <a:r>
              <a:rPr lang="cs-CZ" sz="2000"/>
              <a:t>přes neúspěchy se přenášejí relativně snadno a rychle dokážou přeskupit své síly, mít nové nápady, formulovat nové cíle a jejich priority,</a:t>
            </a:r>
          </a:p>
          <a:p>
            <a:pPr lvl="0"/>
            <a:r>
              <a:rPr lang="cs-CZ" sz="2000"/>
              <a:t>nelžou, nepolitikaří, nezatajují pravdu, plní to, co slíbili a tím získávají důvěru spolupracovníků,</a:t>
            </a:r>
          </a:p>
          <a:p>
            <a:pPr lvl="0"/>
            <a:r>
              <a:rPr lang="cs-CZ" sz="2000"/>
              <a:t>přijímají konstruktivní kritiku, připouštějí svoje chyby otevřeně, neomlouvají je, uznávají svoji vinu i odpovědnost, pokud udělají chybu a vyvozují z toho odpovídající důsledky, </a:t>
            </a:r>
          </a:p>
          <a:p>
            <a:pPr lvl="0"/>
            <a:r>
              <a:rPr lang="cs-CZ" sz="2000"/>
              <a:t>jsou kulturně přizpůsobiví - dokáž se odpoutat od vlastního kulturního zázemí.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/>
              <a:t>Definice managementu a manažera</a:t>
            </a:r>
          </a:p>
        </p:txBody>
      </p:sp>
      <p:pic>
        <p:nvPicPr>
          <p:cNvPr id="16" name="Picture 15" descr="Bílé papírové lodičky vedené žlutou lodičkou">
            <a:extLst>
              <a:ext uri="{FF2B5EF4-FFF2-40B4-BE49-F238E27FC236}">
                <a16:creationId xmlns:a16="http://schemas.microsoft.com/office/drawing/2014/main" id="{68E1B553-8479-2468-418D-E34106A79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5" r="-1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cs-CZ" sz="1400" b="1"/>
              <a:t>Management</a:t>
            </a:r>
            <a:r>
              <a:rPr lang="cs-CZ" sz="1400"/>
              <a:t> je ucelený soubor ověřených přístupů, názorů, zkušeností, doporučení a metod, které vedoucí pracovníci (manažeři) užívají ke zvládnutí specifických činností (manažerských funkcí), jež jsou nezbytné k dosažení soustavy podnikatelských cílů organizace.</a:t>
            </a:r>
          </a:p>
          <a:p>
            <a:pPr>
              <a:buNone/>
            </a:pPr>
            <a:endParaRPr lang="cs-CZ" sz="1400"/>
          </a:p>
          <a:p>
            <a:r>
              <a:rPr lang="cs-CZ" sz="1400"/>
              <a:t>Budeme-li chtít původem anglické slovo management vystihnout českým termínem, můžeme použít slovo </a:t>
            </a:r>
            <a:r>
              <a:rPr lang="cs-CZ" sz="1400" b="1"/>
              <a:t>vedení nebo řízení</a:t>
            </a:r>
            <a:r>
              <a:rPr lang="cs-CZ" sz="1400"/>
              <a:t>, a to ve smyslu vedení a řízení firmy a jejích činností. 	</a:t>
            </a:r>
          </a:p>
          <a:p>
            <a:endParaRPr lang="cs-CZ" sz="1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/>
              <a:t>Stručnou, ale výstižnou charakteristiku vlastností a kvalit, které jsou vlastní úspěšným manažerům, uvádějí Pedlar, Burgyone a Boydell v A Manager´s Guide to Self-Development. Jejich práce shrnuje výsledky rozsáhlého výzkumu, z něhož bylo odvozeno deset vlastností nebo kvalit, které mají dobří manažeři. Jsou to: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znalost základních fakt,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příslušné profesionální vzdělání,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neustálá vnímavost k událostem,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analytické schopnosti, způsobilost řešit problémy a rozhodovat, schopnost úsudku,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společenské schopnosti a zkušenosti,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emocionální odolnost,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činorodost,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tvořivost, duševní bystrost,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vyvážené vědomosti a zkušenosti, 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sebepoznání. </a:t>
            </a:r>
          </a:p>
          <a:p>
            <a:pPr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cs-CZ" sz="3200"/>
              <a:t>Plánování</a:t>
            </a:r>
          </a:p>
        </p:txBody>
      </p:sp>
      <p:pic>
        <p:nvPicPr>
          <p:cNvPr id="13" name="Picture 12" descr="Kalendář na stole">
            <a:extLst>
              <a:ext uri="{FF2B5EF4-FFF2-40B4-BE49-F238E27FC236}">
                <a16:creationId xmlns:a16="http://schemas.microsoft.com/office/drawing/2014/main" id="{59839F62-41C4-73BA-1D5D-FD192E3A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" r="3741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cs-CZ" sz="1600"/>
              <a:t>První manažerskou funkcí bývá označováno plánování, jehož produktem je </a:t>
            </a:r>
            <a:r>
              <a:rPr lang="cs-CZ" sz="1600" b="1"/>
              <a:t>plán</a:t>
            </a:r>
            <a:r>
              <a:rPr lang="cs-CZ" sz="1600"/>
              <a:t> charakterizovaný jednotlivými: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Cíli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Postupy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Předpoklady jejich dosažení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Kontroly uskutečněných činností</a:t>
            </a:r>
          </a:p>
          <a:p>
            <a:r>
              <a:rPr lang="cs-CZ" sz="1600"/>
              <a:t>Plánování </a:t>
            </a:r>
            <a:r>
              <a:rPr lang="cs-CZ" sz="1600" b="1"/>
              <a:t>je základním kamenem </a:t>
            </a:r>
            <a:r>
              <a:rPr lang="cs-CZ" sz="1600"/>
              <a:t>úspěšné podnikatelské činnosti, na němž firma za pomoci tvůrčích schopností a pracovitosti lidí začíná stavět.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dirty="0" err="1"/>
              <a:t>Koontz</a:t>
            </a:r>
            <a:r>
              <a:rPr lang="cs-CZ" sz="2000" dirty="0"/>
              <a:t> (1993) o plánování říká, že „</a:t>
            </a:r>
            <a:r>
              <a:rPr lang="cs-CZ" sz="2000" b="1" dirty="0"/>
              <a:t>staví mosty mezi tím, kde jsme, a tím, kam chceme jít“. </a:t>
            </a:r>
          </a:p>
          <a:p>
            <a:r>
              <a:rPr lang="cs-CZ" sz="2000" dirty="0"/>
              <a:t>Jelikož se podnikání vyznačuje značnou dynamikou a neustálými změnami jak uvnitř, tak i vně systému, je naprosto nezbytné dlouhodobé plánování.</a:t>
            </a:r>
          </a:p>
          <a:p>
            <a:r>
              <a:rPr lang="cs-CZ" sz="2000" dirty="0" err="1"/>
              <a:t>Morrison</a:t>
            </a:r>
            <a:r>
              <a:rPr lang="cs-CZ" sz="2000" dirty="0"/>
              <a:t> (1995) říká: „Ti, kteří žijí jenom současností, zahynou v blízké budoucnosti.“</a:t>
            </a:r>
          </a:p>
          <a:p>
            <a:r>
              <a:rPr lang="cs-CZ" sz="2000" dirty="0"/>
              <a:t>Smysluplné plánování </a:t>
            </a:r>
            <a:r>
              <a:rPr lang="cs-CZ" sz="2000" b="1" dirty="0"/>
              <a:t>snižuje pravděpodobnost výskytu rizik</a:t>
            </a:r>
            <a:r>
              <a:rPr lang="cs-CZ" sz="2000" dirty="0"/>
              <a:t>, neboť si je vědomo kritických faktorů rizika a zná způsoby, jak ho redukovat a eliminovat jeho důsledky.</a:t>
            </a:r>
          </a:p>
          <a:p>
            <a:pPr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1900"/>
              <a:t>Ať se jedná o plán krátkodobý či dlouhodobý, měl by vždy splnit 5 základních cílů: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Vymezení alternativních přístupů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Zachování jedinečnosti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Vytváření požadované situace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Vyloučení nežádoucích stavů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Přizpůsobení se neočekávanému vývoji</a:t>
            </a:r>
          </a:p>
          <a:p>
            <a:r>
              <a:rPr lang="cs-CZ" sz="1900"/>
              <a:t>Obecným základem postupu sestavení plánu je pak uplatnění paralelních manažerských funkcí v procesu plánování.</a:t>
            </a:r>
          </a:p>
          <a:p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Systematičnost plánování se projevuje v opakovaném zodpovídání následujících pěti základních otázek ve stále stejném pořadí: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Kde jsme nyní?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Kde bychom chtěli být?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se tam dostaneme?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zajistíme, že se tam dostaneme?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zjistíme, že jsme se tam dostali?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Kde jsme nyní? </a:t>
            </a:r>
          </a:p>
          <a:p>
            <a:r>
              <a:rPr lang="cs-CZ" sz="2000"/>
              <a:t>Firma musí realisticky posoudit, kde se nachází a chce-li být úspěšná z dlouhodobého hlediska, musí kriticky </a:t>
            </a:r>
            <a:r>
              <a:rPr lang="cs-CZ" sz="2000" b="1"/>
              <a:t>vyhodnocovat své silné a slabé stránky</a:t>
            </a:r>
            <a:r>
              <a:rPr lang="cs-CZ" sz="2000"/>
              <a:t>. </a:t>
            </a:r>
          </a:p>
          <a:p>
            <a:r>
              <a:rPr lang="cs-CZ" sz="2000"/>
              <a:t>Firma musí získat co nejvíce informací o svých současných i potenciálních </a:t>
            </a:r>
            <a:r>
              <a:rPr lang="cs-CZ" sz="2000" b="1"/>
              <a:t>klientech a konkurentech</a:t>
            </a:r>
            <a:r>
              <a:rPr lang="cs-CZ" sz="2000"/>
              <a:t>. </a:t>
            </a:r>
          </a:p>
          <a:p>
            <a:r>
              <a:rPr lang="cs-CZ" sz="2000"/>
              <a:t>Je třeba provádět jakousi </a:t>
            </a:r>
            <a:r>
              <a:rPr lang="cs-CZ" sz="2000" b="1"/>
              <a:t>situační analýzu</a:t>
            </a:r>
            <a:r>
              <a:rPr lang="cs-CZ" sz="2000"/>
              <a:t>, která pomáhá zodpovědět zmíněnou otázku a charakterizovat </a:t>
            </a:r>
            <a:r>
              <a:rPr lang="cs-CZ" sz="2000" b="1"/>
              <a:t>příležitosti, ohrožení a potřeby firmy</a:t>
            </a:r>
            <a:r>
              <a:rPr lang="cs-CZ" sz="2000"/>
              <a:t>. </a:t>
            </a:r>
          </a:p>
          <a:p>
            <a:r>
              <a:rPr lang="cs-CZ" sz="2000"/>
              <a:t>Tato otázka by měla být zodpovídána alespoň jednou ročně.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1700" b="1"/>
              <a:t>Kde bychom chtěli být? </a:t>
            </a:r>
          </a:p>
          <a:p>
            <a:r>
              <a:rPr lang="cs-CZ" sz="1700"/>
              <a:t>Odpovědět na tuto otázku slovem „nevím“ by znamenalo cestu kamkoliv nebo také nikam. Úkolem manažera je nalezení efektivní cesty z možných alternativ. </a:t>
            </a:r>
          </a:p>
          <a:p>
            <a:r>
              <a:rPr lang="cs-CZ" sz="1700"/>
              <a:t>V návaznosti na nalezené cesty si musí firma stanovit, kam se chce dostat, jinými slovy </a:t>
            </a:r>
            <a:r>
              <a:rPr lang="cs-CZ" sz="1700" b="1"/>
              <a:t>musí stanovit cíle a zvážit předpoklady</a:t>
            </a:r>
            <a:r>
              <a:rPr lang="cs-CZ" sz="1700"/>
              <a:t>.</a:t>
            </a:r>
          </a:p>
          <a:p>
            <a:pPr>
              <a:buNone/>
            </a:pPr>
            <a:endParaRPr lang="cs-CZ" sz="1700"/>
          </a:p>
          <a:p>
            <a:r>
              <a:rPr lang="cs-CZ" sz="1700" b="1"/>
              <a:t>Jak se tam dostaneme? </a:t>
            </a:r>
          </a:p>
          <a:p>
            <a:r>
              <a:rPr lang="cs-CZ" sz="1700"/>
              <a:t>Vybrané pozice firma dosáhne určitými prostředky, které v reálu představují scénáře přípustných plánů, výběr optimálního scénáře a dořešení návazností.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Jak zajistíme, že se tam dostaneme? </a:t>
            </a:r>
          </a:p>
          <a:p>
            <a:r>
              <a:rPr lang="cs-CZ" sz="2000"/>
              <a:t>Až teprve samotná realizace plánu zabezpečí přesun firmy na požadované místo. </a:t>
            </a:r>
          </a:p>
          <a:p>
            <a:r>
              <a:rPr lang="cs-CZ" sz="2000"/>
              <a:t>Existence kontroly této realizace je nezbytná z důvodu monitorování vývoje firmy podle plánu. </a:t>
            </a:r>
          </a:p>
          <a:p>
            <a:r>
              <a:rPr lang="cs-CZ" sz="2000"/>
              <a:t>Není-li dodržována část plánu, je třeba přijmout opatření k dosažení vytyčeného cíle. </a:t>
            </a:r>
          </a:p>
          <a:p>
            <a:r>
              <a:rPr lang="cs-CZ" sz="2000"/>
              <a:t>V této </a:t>
            </a:r>
            <a:r>
              <a:rPr lang="cs-CZ" sz="2000" b="1"/>
              <a:t>fázi dochází k realizaci plánu a její průběžné kontrole</a:t>
            </a:r>
            <a:r>
              <a:rPr lang="cs-CZ" sz="2000"/>
              <a:t>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Jak zjistíme, že jsme se tam dostali? </a:t>
            </a:r>
          </a:p>
          <a:p>
            <a:r>
              <a:rPr lang="cs-CZ" sz="2000"/>
              <a:t>Výsledky aktivit směřujících k dosažení cílu je třeba v jejich závěru vyhodnotit a následně se z vlastních chyb a úspěchů poučit. </a:t>
            </a:r>
          </a:p>
          <a:p>
            <a:r>
              <a:rPr lang="cs-CZ" sz="2000"/>
              <a:t>Toto výsledné hodnocení představuje zpětnou vazbu a základní podklad pro opětovnou odpověď na první otázku.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Řízení (management) znamená </a:t>
            </a:r>
            <a:r>
              <a:rPr lang="cs-CZ" sz="2000" b="1"/>
              <a:t>„rozhodnout, co dělat, a uskutečnit prostřednictvím lidí“</a:t>
            </a:r>
            <a:r>
              <a:rPr lang="cs-CZ" sz="2000"/>
              <a:t>. </a:t>
            </a:r>
          </a:p>
          <a:p>
            <a:r>
              <a:rPr lang="cs-CZ" sz="2000"/>
              <a:t>Obecně řečeno, management se zabývá řízením a provozováním lidských organizací a zajišťováním toho, aby lidé patřící k organizaci pracovali společně na splnění společných cílů. </a:t>
            </a:r>
          </a:p>
          <a:p>
            <a:r>
              <a:rPr lang="cs-CZ" sz="2000"/>
              <a:t>Management je často popisován jako: </a:t>
            </a:r>
            <a:r>
              <a:rPr lang="cs-CZ" sz="2000" b="1"/>
              <a:t>„dělání věcí s lidmi a prostřednictvím lidí“.</a:t>
            </a:r>
          </a:p>
          <a:p>
            <a:r>
              <a:rPr lang="cs-CZ" sz="2000"/>
              <a:t>Tyto definice zdůrazňují, že lidé jsou tím nejdůležitějším aktivem, které manažeři mají k dispozici.</a:t>
            </a:r>
            <a:r>
              <a:rPr lang="cs-CZ" sz="2000" b="1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Nejvyšším bodem z celého souboru cílů a plánů firmy je její </a:t>
            </a:r>
            <a:r>
              <a:rPr lang="cs-CZ" sz="2000" b="1"/>
              <a:t>poslání</a:t>
            </a:r>
            <a:r>
              <a:rPr lang="cs-CZ" sz="2000"/>
              <a:t>. </a:t>
            </a:r>
          </a:p>
          <a:p>
            <a:endParaRPr lang="cs-CZ" sz="2000"/>
          </a:p>
          <a:p>
            <a:r>
              <a:rPr lang="cs-CZ" sz="2000"/>
              <a:t>Termín poslání vyjadřuje zaměření firmy ve smyslu vymezení pole působnosti, popisu poskytovaných služeb, výběru cílových trhů a postavení v podnikatelském a společenském prostředí. </a:t>
            </a:r>
          </a:p>
          <a:p>
            <a:pPr>
              <a:buNone/>
            </a:pPr>
            <a:endParaRPr lang="cs-CZ" sz="2000"/>
          </a:p>
          <a:p>
            <a:r>
              <a:rPr lang="cs-CZ" sz="2000"/>
              <a:t>Poslání tedy </a:t>
            </a:r>
            <a:r>
              <a:rPr lang="cs-CZ" sz="2000" b="1"/>
              <a:t>vyjadřuje celkovou filozofii firmy</a:t>
            </a:r>
            <a:r>
              <a:rPr lang="cs-CZ" sz="2000"/>
              <a:t>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noho otazníků na černém pozadí">
            <a:extLst>
              <a:ext uri="{FF2B5EF4-FFF2-40B4-BE49-F238E27FC236}">
                <a16:creationId xmlns:a16="http://schemas.microsoft.com/office/drawing/2014/main" id="{D38B6C1F-6DAE-9C13-7AD6-76767EAB1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53768" r="2" b="2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Organizování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4092" y="923680"/>
            <a:ext cx="5197637" cy="5169623"/>
          </a:xfrm>
        </p:spPr>
        <p:txBody>
          <a:bodyPr anchor="t">
            <a:normAutofit/>
          </a:bodyPr>
          <a:lstStyle/>
          <a:p>
            <a:r>
              <a:rPr lang="cs-CZ" sz="2000"/>
              <a:t>Organizování jako druhá základní funkce managementu by měla zajistit </a:t>
            </a:r>
            <a:r>
              <a:rPr lang="cs-CZ" sz="2000" b="1"/>
              <a:t>souhru, symbiózu a efektivitu  činností </a:t>
            </a:r>
            <a:r>
              <a:rPr lang="cs-CZ" sz="2000"/>
              <a:t>zaměstnanců firmy se zaměřením na plnění jejích cílů.</a:t>
            </a:r>
          </a:p>
          <a:p>
            <a:r>
              <a:rPr lang="cs-CZ" sz="2000"/>
              <a:t>Správná synchronizace činností využívá jedinečných schopností konkrétních jedinců ve smyslu jejich specializace.</a:t>
            </a:r>
          </a:p>
          <a:p>
            <a:r>
              <a:rPr lang="cs-CZ" sz="2000"/>
              <a:t>Organizováním činností se rovněž rozumí vymezování </a:t>
            </a:r>
            <a:r>
              <a:rPr lang="cs-CZ" sz="2000" b="1"/>
              <a:t>pravomocí a zodpovědnosti </a:t>
            </a:r>
            <a:r>
              <a:rPr lang="cs-CZ" sz="2000"/>
              <a:t>zaměstnanců firmy. </a:t>
            </a:r>
          </a:p>
          <a:p>
            <a:r>
              <a:rPr lang="cs-CZ" sz="2000"/>
              <a:t>Zmíněná specializace činností má za následek vytváření </a:t>
            </a:r>
            <a:r>
              <a:rPr lang="cs-CZ" sz="2000" b="1"/>
              <a:t>organizačních struktur</a:t>
            </a:r>
            <a:r>
              <a:rPr lang="cs-CZ" sz="2000"/>
              <a:t>, které by měly korespondovat s potřebou koordinace činností jednotlivých útvarů firmy.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000"/>
              <a:t>Způsob organizování a struktura organizačních pavouků nejsou náhodné,  často bývají založeny na základě splnění určitých požadavků. </a:t>
            </a:r>
          </a:p>
          <a:p>
            <a:r>
              <a:rPr lang="cs-CZ" sz="2000"/>
              <a:t>Tyto požadavky vyjádřené vlastnostmi podnikatelských aktivit a řídícími úkony na nich uskutečňovaných lze shrnout do těchto pěti termínů: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Cíle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Specializace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Koordinace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Pravomoc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Zodpovědnost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 b="1"/>
              <a:t>Potřeba strukturalizace </a:t>
            </a:r>
            <a:r>
              <a:rPr lang="cs-CZ" sz="2200"/>
              <a:t>firmy vyplývá ze dvou faktorů: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Dělba práce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Limitující tělesné i duševní kapacity člověka</a:t>
            </a:r>
          </a:p>
          <a:p>
            <a:r>
              <a:rPr lang="cs-CZ" sz="2200"/>
              <a:t>Nutnost koordinace dělby práce si pak vyžaduje </a:t>
            </a:r>
            <a:r>
              <a:rPr lang="cs-CZ" sz="2200" b="1"/>
              <a:t>vyčlenění jednotlivce s určitými organizačními schopnostmi</a:t>
            </a:r>
            <a:r>
              <a:rPr lang="cs-CZ" sz="2200"/>
              <a:t>, který je vybaven potřebnou pravomocí k udělování příkazů podřízeným pracovníkům. </a:t>
            </a:r>
          </a:p>
          <a:p>
            <a:r>
              <a:rPr lang="cs-CZ" sz="2200"/>
              <a:t>Tento člověk, nadřízený či manažer je odpovědný za plnění úkolů jím vedené skupiny, která by měla z důvodu její řiditelnosti čítat </a:t>
            </a:r>
            <a:r>
              <a:rPr lang="cs-CZ" sz="2200" b="1"/>
              <a:t>limitovaný počet podřízených</a:t>
            </a:r>
            <a:r>
              <a:rPr lang="cs-CZ" sz="2200"/>
              <a:t>.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1700"/>
              <a:t>Obecně je možné organizační struktury členit podle několika hledisek:</a:t>
            </a:r>
          </a:p>
          <a:p>
            <a:pPr marL="514350" indent="-514350">
              <a:buNone/>
            </a:pPr>
            <a:r>
              <a:rPr lang="cs-CZ" sz="1700" b="1"/>
              <a:t>Podle obsahové náplně činností strukturních jednotek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Funkcionální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Výrobkové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Ostatní účelová</a:t>
            </a:r>
          </a:p>
          <a:p>
            <a:pPr marL="514350" indent="-514350">
              <a:buNone/>
            </a:pPr>
            <a:r>
              <a:rPr lang="cs-CZ" sz="1700" b="1"/>
              <a:t>Podle uplatňování rozhodovací pravomoci mezi strukturními jednotkami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Liniové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Štábní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Kombinované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/>
              <a:t>Členění na další úrovni je uskutečňováno:</a:t>
            </a:r>
          </a:p>
          <a:p>
            <a:pPr>
              <a:buNone/>
            </a:pPr>
            <a:r>
              <a:rPr lang="cs-CZ" sz="2200" b="1"/>
              <a:t>Podle míry delegace pravomoci a zodpovědnosti strukturních jednotek: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centralizované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decentralizované</a:t>
            </a:r>
          </a:p>
          <a:p>
            <a:pPr>
              <a:buNone/>
            </a:pPr>
            <a:r>
              <a:rPr lang="cs-CZ" sz="2200" b="1"/>
              <a:t>Podle řídícího rozpětí neboli členitosti podřízených strukturních jednotek: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ploché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úzké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400" b="1"/>
              <a:t>Podle časového trvání: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400"/>
              <a:t>Struktury stabilní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400"/>
              <a:t>Struktury dočasné</a:t>
            </a:r>
          </a:p>
          <a:p>
            <a:endParaRPr lang="cs-CZ" sz="2400"/>
          </a:p>
          <a:p>
            <a:r>
              <a:rPr lang="cs-CZ" sz="2400"/>
              <a:t> Konkrétní strukturní uspořádání lze graficky znázornit v </a:t>
            </a:r>
            <a:r>
              <a:rPr lang="cs-CZ" sz="2400" b="1"/>
              <a:t>organizačních schématech firmy</a:t>
            </a:r>
            <a:r>
              <a:rPr lang="cs-CZ" sz="240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b="1"/>
              <a:t>Vnitřní organizační struktura </a:t>
            </a:r>
            <a:r>
              <a:rPr lang="cs-CZ" sz="2400"/>
              <a:t>závisí především na velikosti firmy, která je odvislá od rozsahu činnosti a množství zaměstnanců. </a:t>
            </a:r>
          </a:p>
          <a:p>
            <a:r>
              <a:rPr lang="cs-CZ" sz="2400"/>
              <a:t>Vnitřní organizační strukturu stanoví </a:t>
            </a:r>
            <a:r>
              <a:rPr lang="cs-CZ" sz="2400" b="1"/>
              <a:t>organizační řád firmy </a:t>
            </a:r>
            <a:r>
              <a:rPr lang="cs-CZ" sz="2400"/>
              <a:t>určující hlavní zásady a pravidla její organizace, odpovědnosti a pravomoci pracovníků a další specifika firmy.</a:t>
            </a:r>
          </a:p>
          <a:p>
            <a:r>
              <a:rPr lang="cs-CZ" sz="2400"/>
              <a:t> S ohledem na obsah činnosti, cíle a vlastnické vztahy firmy, se rovněž utváří </a:t>
            </a:r>
            <a:r>
              <a:rPr lang="cs-CZ" sz="2400" b="1"/>
              <a:t>individuální organizační struktura </a:t>
            </a:r>
            <a:r>
              <a:rPr lang="cs-CZ" sz="2400"/>
              <a:t>jejích řídících a výkonných složek.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 b="1"/>
              <a:t>Vlastnicko právní struktury</a:t>
            </a:r>
          </a:p>
          <a:p>
            <a:r>
              <a:rPr lang="cs-CZ" sz="2200"/>
              <a:t>Každý podnikatelský subjekt si musí zvolit pro svou činnost určitou právní formu.</a:t>
            </a:r>
          </a:p>
          <a:p>
            <a:r>
              <a:rPr lang="cs-CZ" sz="2200"/>
              <a:t>Jednotlivé organizačně právní formy jsou legislativně upraveny.</a:t>
            </a:r>
          </a:p>
          <a:p>
            <a:r>
              <a:rPr lang="cs-CZ" sz="2200"/>
              <a:t>V jistých případech má podnikatel buď povinnost či omezený výběr při volbě této formy.</a:t>
            </a:r>
          </a:p>
          <a:p>
            <a:r>
              <a:rPr lang="cs-CZ" sz="2200"/>
              <a:t>Základními podmínkami jsou především minimální výši základního kapitálu, požadovaný počet osob k založení subjektu, ručení za závazky a majetkové vztahy, předepsané formality spojené se založením firmy. 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Vedení lidí</a:t>
            </a:r>
          </a:p>
        </p:txBody>
      </p:sp>
      <p:pic>
        <p:nvPicPr>
          <p:cNvPr id="24" name="Picture 23" descr="Velká skupina parašutistů ve vzduchu">
            <a:extLst>
              <a:ext uri="{FF2B5EF4-FFF2-40B4-BE49-F238E27FC236}">
                <a16:creationId xmlns:a16="http://schemas.microsoft.com/office/drawing/2014/main" id="{CBFB24ED-F605-499D-94C8-2987123D6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2444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2000"/>
              <a:t>Pojmem vedení lidí lze vyjádřit </a:t>
            </a:r>
            <a:r>
              <a:rPr lang="cs-CZ" sz="2000" b="1"/>
              <a:t>dovednost manažera </a:t>
            </a:r>
            <a:r>
              <a:rPr lang="cs-CZ" sz="2000"/>
              <a:t>„vést, usměrňovat, stimulovat a motivovat své spolupracovníky ke kvalitnímu, aktivnímu, popřípadě tvůrčímu plnění cílů jejich práce.“</a:t>
            </a:r>
          </a:p>
          <a:p>
            <a:endParaRPr lang="cs-CZ" sz="2000"/>
          </a:p>
          <a:p>
            <a:r>
              <a:rPr lang="cs-CZ" sz="2000"/>
              <a:t>K této činnosti manažer využívá veškeré své schopnosti a dovednosti a snaží se dosáhnout nejen pouhého plnění úkolů ze strany zaměstnanců, ale i tvůrčího a iniciativního přístupu k naplňování cílů firmy.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Henry Fayol popsal v roce 1916 manažera jako člověka, který se zabývá plánováním, organizováním, koordinováním a kontrolou.</a:t>
            </a:r>
          </a:p>
          <a:p>
            <a:r>
              <a:rPr lang="cs-CZ" sz="2400"/>
              <a:t>Od dob Fayola bylo v literatuře popsáno mnoho variant základních povinností manažera a uvedeno mnoho definic managementu. </a:t>
            </a:r>
          </a:p>
          <a:p>
            <a:r>
              <a:rPr lang="cs-CZ" sz="2400"/>
              <a:t>Jednou z nejvýstižnějších je: </a:t>
            </a:r>
            <a:r>
              <a:rPr lang="cs-CZ" sz="2400" b="1"/>
              <a:t>„řídit znamená rozhodnout, co udělat, a uskutečnit to prostřednictvím efektivního využití zdrojů“. 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Vedení lidí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Pokud disponuje manažer </a:t>
            </a:r>
            <a:r>
              <a:rPr lang="cs-CZ" sz="2000" b="1"/>
              <a:t>uměním motivovat zaměstnance</a:t>
            </a:r>
            <a:r>
              <a:rPr lang="cs-CZ" sz="2000"/>
              <a:t>, pak u nich vytváří vnitřní zájem, ochotu a chuť aktivně se podílet na realizaci činností firmy, které korespondují s jejími strategickými cíly. </a:t>
            </a:r>
          </a:p>
          <a:p>
            <a:pPr>
              <a:buNone/>
            </a:pPr>
            <a:endParaRPr lang="cs-CZ" sz="2000"/>
          </a:p>
          <a:p>
            <a:r>
              <a:rPr lang="cs-CZ" sz="2000"/>
              <a:t>Dosáhne-li manažer souladu mezi osobními zájmy zaměstnance a potřebami firmy, má z hlediska své profese výrazně usnadněnou práci.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/>
              <a:t>Základními zdroji motivace jsou potřeby, návyky, zájmy, ideály a hodnoty.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Funkce výběru a rozmísťování pracovníků přímo navazuje na předchozí funkci jejich vedení. </a:t>
            </a:r>
          </a:p>
          <a:p>
            <a:r>
              <a:rPr lang="cs-CZ" sz="2200"/>
              <a:t>Účelem této funkce je zajistit </a:t>
            </a:r>
            <a:r>
              <a:rPr lang="cs-CZ" sz="2200" b="1"/>
              <a:t>správný výběr kvalitních a loajálních pracovníků</a:t>
            </a:r>
            <a:r>
              <a:rPr lang="cs-CZ" sz="2200"/>
              <a:t> a </a:t>
            </a:r>
            <a:r>
              <a:rPr lang="cs-CZ" sz="2200" b="1"/>
              <a:t>jejich rozmístění </a:t>
            </a:r>
            <a:r>
              <a:rPr lang="cs-CZ" sz="2200"/>
              <a:t>podle profesních a kvalifikačních předpokladů. </a:t>
            </a:r>
          </a:p>
          <a:p>
            <a:r>
              <a:rPr lang="cs-CZ" sz="2200"/>
              <a:t>Při rozmísťování zaměstnanců je třeba zohledňovat potřeby firmy i potřeby samotných pracovníků. </a:t>
            </a:r>
          </a:p>
          <a:p>
            <a:r>
              <a:rPr lang="cs-CZ" sz="2200"/>
              <a:t>Tato funkce zahrnuje rovněž </a:t>
            </a:r>
            <a:r>
              <a:rPr lang="cs-CZ" sz="2200" b="1"/>
              <a:t>objektivní hodnocení a kvalifikační rozvoj</a:t>
            </a:r>
            <a:r>
              <a:rPr lang="cs-CZ" sz="2200"/>
              <a:t> zaměstnanců firmy.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Vlastnímu výběru </a:t>
            </a:r>
            <a:r>
              <a:rPr lang="cs-CZ" sz="2400" b="1"/>
              <a:t>předchází fáze plánování pracovní síly</a:t>
            </a:r>
            <a:r>
              <a:rPr lang="cs-CZ" sz="2400"/>
              <a:t>, pomocí níž lze určit potřebu zaměstnanců či vnější spolupráce nutné pro vlastní činnost firmy v krátkodobém i dlouhodobějším časovém horizontu.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Proces plánování </a:t>
            </a:r>
            <a:r>
              <a:rPr lang="cs-CZ" sz="2400" b="1"/>
              <a:t>rozebírá kapacitní nároky jednotlivých činností firmy</a:t>
            </a:r>
            <a:r>
              <a:rPr lang="cs-CZ" sz="2400"/>
              <a:t>, a to ať již jsou zavedené v současnosti, nebo se o jejich zavedením pouze uvažuje. 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Výchozí činností pro vlastní odměnu pracovníků je </a:t>
            </a:r>
            <a:r>
              <a:rPr lang="cs-CZ" sz="2400" b="1"/>
              <a:t>hodnocení</a:t>
            </a:r>
            <a:r>
              <a:rPr lang="cs-CZ" sz="2400"/>
              <a:t>, které slouží k využití profesní kvalifikace zaměstnanců a posouzení reálnosti zvládnutí některých činností určitými lidmi.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Hodnocení je rovněž základní charakteristikou sloužící ke jmenování do vyšších funkcí, příp. převedení na jiné pracoviště, zvyšování kvalifikace či rekvalifikace a často i k ukončení pracovního poměru.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Hodnocení přispívá ke spravedlivému odměňování, čímž se rozumí forma kompenzace úsilí a pracovního vytížení zaměstnanců.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Obvykle je odměňování úzce spjato s motivací lidí pracovat pro firmu a odvádět určitý výkon, má silný stimulační charakter.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Systém odměňování by tedy měl odpovídat společensky přijaté a uznávané kompenzaci odváděné práce.</a:t>
            </a:r>
          </a:p>
          <a:p>
            <a:endParaRPr lang="cs-CZ" sz="2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cs-CZ" sz="4000"/>
              <a:t>Kontrola</a:t>
            </a:r>
          </a:p>
        </p:txBody>
      </p:sp>
      <p:pic>
        <p:nvPicPr>
          <p:cNvPr id="13" name="Picture 12" descr="Graf v dokumentu a pero">
            <a:extLst>
              <a:ext uri="{FF2B5EF4-FFF2-40B4-BE49-F238E27FC236}">
                <a16:creationId xmlns:a16="http://schemas.microsoft.com/office/drawing/2014/main" id="{67F4B89B-0243-1055-42B9-F8B206CAF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4" r="13471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cs-CZ" sz="1700"/>
              <a:t>Na fázi vedení lidí navazuje a v jistém slova smyslu pro ni vytváří důležité podklady, fáze kontroly. </a:t>
            </a:r>
          </a:p>
          <a:p>
            <a:r>
              <a:rPr lang="cs-CZ" sz="1700"/>
              <a:t>Posláním kontroly je včasné a hospodárné zjištění, rozbor a přijetí závěrů k odchylkám, které v řízeném procesu charakterizují rozdíl mezi záměrem (např. plánem) a jeho realizací. </a:t>
            </a:r>
          </a:p>
          <a:p>
            <a:r>
              <a:rPr lang="cs-CZ" sz="1700"/>
              <a:t>Kontrola je podle Koontze (1993) označována za siamské dvojče plánování.</a:t>
            </a:r>
          </a:p>
          <a:p>
            <a:r>
              <a:rPr lang="cs-CZ" sz="1700"/>
              <a:t>Kontrola versus interní audit.</a:t>
            </a:r>
          </a:p>
          <a:p>
            <a:pPr>
              <a:buNone/>
            </a:pPr>
            <a:endParaRPr lang="cs-CZ" sz="1700"/>
          </a:p>
          <a:p>
            <a:endParaRPr lang="cs-CZ" sz="17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657268" y="6356350"/>
            <a:ext cx="1275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1900"/>
              <a:t>Jednotlivé kontrolní procesy je možné podle různých hledisek členit:</a:t>
            </a:r>
          </a:p>
          <a:p>
            <a:r>
              <a:rPr lang="cs-CZ" sz="1900" b="1"/>
              <a:t>Podle obsahové náplně</a:t>
            </a:r>
            <a:r>
              <a:rPr lang="cs-CZ" sz="1900"/>
              <a:t> se jedná o kontrolní procesy zaměřující se na zhodnocení úrovně kvality prováděných činností firmy.</a:t>
            </a:r>
          </a:p>
          <a:p>
            <a:r>
              <a:rPr lang="cs-CZ" sz="1900" b="1"/>
              <a:t>Hledisko úrovně řízení </a:t>
            </a:r>
            <a:r>
              <a:rPr lang="cs-CZ" sz="1900"/>
              <a:t>rozlišuje kontrolu:</a:t>
            </a:r>
          </a:p>
          <a:p>
            <a:pPr marL="1254125" indent="-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1900"/>
              <a:t>na vrcholové úrovni řízení - kontrolu Top managementu, označovanou jako </a:t>
            </a:r>
            <a:r>
              <a:rPr lang="cs-CZ" sz="1900" u="sng"/>
              <a:t>strategický kontrolní proces</a:t>
            </a:r>
            <a:r>
              <a:rPr lang="cs-CZ" sz="1900"/>
              <a:t>, </a:t>
            </a:r>
          </a:p>
          <a:p>
            <a:pPr marL="1254125" indent="-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1900"/>
              <a:t>kontrolu na nižších úrovních - kontrolu operativního managementu, označovanou jako </a:t>
            </a:r>
            <a:r>
              <a:rPr lang="cs-CZ" sz="1900" u="sng"/>
              <a:t>operativní kontrolní proces.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/>
              <a:t>Třetí hledisko určuje směr klasifikace kontroly </a:t>
            </a:r>
            <a:r>
              <a:rPr lang="cs-CZ" sz="2000" b="1"/>
              <a:t>podle charakteru jejího provádění.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Pravidelné a nepravidelné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Interní a externí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Preventivní, průběžné či následné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/>
              <a:t>Své místo v plánování kontrolního procesu má i stanovení </a:t>
            </a:r>
            <a:r>
              <a:rPr lang="cs-CZ" sz="2000" b="1"/>
              <a:t>objektu kontroly</a:t>
            </a:r>
            <a:r>
              <a:rPr lang="cs-CZ" sz="2000"/>
              <a:t>. </a:t>
            </a:r>
          </a:p>
          <a:p>
            <a:r>
              <a:rPr lang="cs-CZ" sz="2000"/>
              <a:t>Kontrola nevýznamných, ve smyslu přidružených, vedlejších či podpůrných činností může mít negativní dopad na nákladovost celkového kontrolního procesu a snižování časového fondu potřebného pro kontrolu podstatných a sledování hodných pracovních procesů. </a:t>
            </a:r>
          </a:p>
          <a:p>
            <a:r>
              <a:rPr lang="cs-CZ" sz="2000"/>
              <a:t>Výběr závažných činností se provádí na základě hlediska nebezpečí vysokých ztrát z negativního rizika či vysokého stupně nejistoty při špatné či nevhodné realizaci daných činností nebo při absenci kontroly (analýza rizik).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2552CB-4DE7-C72B-FD8E-5A55629B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2BA8A-46A9-C0FD-A72C-12B09D4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Diagram příčin a následků </a:t>
            </a:r>
            <a:r>
              <a:rPr lang="cs-CZ" sz="2400"/>
              <a:t>- diagram rybí kosti (dle vzhledu) nebo Išikawa diagram (dle autora)</a:t>
            </a:r>
          </a:p>
          <a:p>
            <a:r>
              <a:rPr lang="cs-CZ" sz="2400"/>
              <a:t>Tento diagram se využívá při hledání možných příčin konkrétního problému. Problém tvoří hlavu rybí kostry a hlavní kosti vedoucí od páteře pak jednotlivé skupiny sdružující potenciální příčiny (materiál, přístroje, metody, pracovní síla, management, ostatní)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 b="1"/>
              <a:t>Brainstorming</a:t>
            </a:r>
            <a:r>
              <a:rPr lang="cs-CZ" sz="2400"/>
              <a:t> – kreativní metoda získávání nápadů.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A64636-B51A-F08E-52E6-47A2FBBE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Rozvoj managementu má poměrně krátkou historii.</a:t>
            </a:r>
          </a:p>
          <a:p>
            <a:r>
              <a:rPr lang="cs-CZ" sz="2000"/>
              <a:t>Zakladatelé teorie managementu vycházeli z vlastních </a:t>
            </a:r>
            <a:r>
              <a:rPr lang="cs-CZ" sz="2000" b="1"/>
              <a:t>praktických zkušeností</a:t>
            </a:r>
            <a:r>
              <a:rPr lang="cs-CZ" sz="2000"/>
              <a:t>, které zobecňovali a vytvářeli tak obecné principy, které se snažili aplikovat na jiné situace.</a:t>
            </a:r>
          </a:p>
          <a:p>
            <a:r>
              <a:rPr lang="cs-CZ" sz="2000" b="1"/>
              <a:t>Rozvoj managementu </a:t>
            </a:r>
            <a:r>
              <a:rPr lang="cs-CZ" sz="2000"/>
              <a:t>je spojován v literatuře se čtyřmi klasickými směry: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Vědecké průmyslové řízení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Lidské vztahy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Správní řízení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Byrokratické řízení  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C962E-5852-5B67-A6AA-9663D2FD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7AB62-1480-B492-8F30-FF9CD895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 b="1"/>
              <a:t>SWOT analýza </a:t>
            </a:r>
            <a:r>
              <a:rPr lang="cs-CZ" sz="2200"/>
              <a:t>– využívá se ke stanovení silných stránek (Strengths), slabých stránek (Weakness), příležitostí (Opportunities) a hrozeb (Threats).</a:t>
            </a:r>
          </a:p>
          <a:p>
            <a:r>
              <a:rPr lang="cs-CZ" sz="2200" b="1"/>
              <a:t>Vývojový diagram </a:t>
            </a:r>
            <a:r>
              <a:rPr lang="cs-CZ" sz="2200"/>
              <a:t>– slouží jako grafická pomůcka pro pochopení nebo identifikaci procesů. Popisuje posloupnost jednotlivých činností v procesu.</a:t>
            </a:r>
          </a:p>
          <a:p>
            <a:r>
              <a:rPr lang="cs-CZ" sz="2200"/>
              <a:t>Ve zdravotnictví lze vývojový diagram využít např. ke znázornění interních postupů daného pracoviště, dále může být součástí ošetřovatelského standardu.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746B0E-1B67-29ED-D5AF-89BB4C4D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9EA954-FF3C-4E9D-E402-68910053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DAFF4-61FC-5DC6-269D-1022DEBA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PESTLE analýza </a:t>
            </a:r>
            <a:r>
              <a:rPr lang="cs-CZ" sz="2000"/>
              <a:t>– využívá se k analýze okolního prostředí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P</a:t>
            </a:r>
            <a:r>
              <a:rPr lang="cs-CZ" sz="2000"/>
              <a:t>olitické faktory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E</a:t>
            </a:r>
            <a:r>
              <a:rPr lang="cs-CZ" sz="2000"/>
              <a:t>konomické faktory – vliv místní, národní, případně i světové ekonomiky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S</a:t>
            </a:r>
            <a:r>
              <a:rPr lang="cs-CZ" sz="2000"/>
              <a:t>ociální faktory – sociální a kulturní vlivy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T</a:t>
            </a:r>
            <a:r>
              <a:rPr lang="cs-CZ" sz="2000"/>
              <a:t>echnologické faktory – dopady soudobých technologií a jejich vývoj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L</a:t>
            </a:r>
            <a:r>
              <a:rPr lang="cs-CZ" sz="2000"/>
              <a:t>egislativní faktory – dopady národní, případně i mezinárodní legislativy, regionální vyhlášky, apod.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E</a:t>
            </a:r>
            <a:r>
              <a:rPr lang="cs-CZ" sz="2000"/>
              <a:t>kologické (environmentální) faktory – řeší problematiku vlivu činnosti organizace na životní prostředí, případně i naopak.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DAEB8-F9A9-AB40-8BE6-190729F9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BEE975-C58F-B7C6-AF87-3DEA3686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1E776-140D-1837-EF42-F0D9669A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SMART</a:t>
            </a:r>
            <a:r>
              <a:rPr lang="cs-CZ" sz="2000"/>
              <a:t> – využívá se při definování cílů, tedy konečného stavu, ke kterému směřují veškeré naplánované aktivity</a:t>
            </a:r>
          </a:p>
          <a:p>
            <a:r>
              <a:rPr lang="cs-CZ" sz="2000"/>
              <a:t>Vyjadřuje požadované vlastnosti plánovaných cílů: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Specifický/konkrétní (snadno pochopitelný, významný)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Měřitelný (smysluplný, motivující, zvládnutelný)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Dosažitelný (přiměřený/vhodný, odsouhlasený)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Reálný (relevantní)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Termínovaný/časově dosažitelný (časové milníky)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Plus zhodnotitelný (etický)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25516D-9CBD-AEE8-616B-6228C0A6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ECD8B-B46F-320F-D961-673C2444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Projektový management</a:t>
            </a:r>
          </a:p>
        </p:txBody>
      </p:sp>
      <p:pic>
        <p:nvPicPr>
          <p:cNvPr id="13" name="Picture 12" descr="Close-up of a pyramid">
            <a:extLst>
              <a:ext uri="{FF2B5EF4-FFF2-40B4-BE49-F238E27FC236}">
                <a16:creationId xmlns:a16="http://schemas.microsoft.com/office/drawing/2014/main" id="{B721D849-66CA-E9E5-282B-423945F50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5" r="21157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FBAFC-0E0D-CBF3-501F-C4F679B0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>
                <a:latin typeface="Arial" charset="0"/>
                <a:cs typeface="Arial" charset="0"/>
              </a:rPr>
              <a:t>Dříve byla doba „pomalejší“.</a:t>
            </a:r>
          </a:p>
          <a:p>
            <a:r>
              <a:rPr lang="cs-CZ" sz="1700">
                <a:latin typeface="Arial" charset="0"/>
                <a:cs typeface="Arial" charset="0"/>
              </a:rPr>
              <a:t>Pro ambiciózní projekty bylo v rozvinutých civilizacích dost zdrojů a dost času (pyramida pro faraona se budovala obvykle celý jeho život, katedrály vznikaly i několik století).</a:t>
            </a:r>
          </a:p>
          <a:p>
            <a:r>
              <a:rPr lang="cs-CZ" sz="1700">
                <a:latin typeface="Arial" charset="0"/>
                <a:cs typeface="Arial" charset="0"/>
              </a:rPr>
              <a:t>Dnes jsou projekty silně omezeny jak ve zdrojích, tak i v čase.</a:t>
            </a:r>
          </a:p>
          <a:p>
            <a:r>
              <a:rPr lang="cs-CZ" sz="1700">
                <a:latin typeface="Arial" charset="0"/>
                <a:cs typeface="Arial" charset="0"/>
              </a:rPr>
              <a:t>Dnešní doba je jiná – rychlá, dynamická, vzájemně provázaná. Často platí včera bylo pozdě.</a:t>
            </a:r>
          </a:p>
          <a:p>
            <a:r>
              <a:rPr lang="cs-CZ" sz="1700">
                <a:latin typeface="Arial" charset="0"/>
                <a:cs typeface="Arial" charset="0"/>
              </a:rPr>
              <a:t>Firmy se musí velmi agilně přizpůsobovat neustále se měnícím podmínkám, pokud chtějí přežít.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AB08A2-5AAA-F8F8-5506-D3A9AD81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8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42D79-1ACC-A149-F482-B8BC7A2A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cs-CZ" sz="3200">
                <a:latin typeface="Arial" charset="0"/>
                <a:cs typeface="Arial" charset="0"/>
              </a:rPr>
              <a:t>Standardy a standardizace</a:t>
            </a:r>
            <a:endParaRPr lang="cs-CZ" sz="3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B633D-DFE1-202C-94FB-4418AE11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cs-CZ" sz="1700" dirty="0">
                <a:latin typeface="Arial" charset="0"/>
                <a:cs typeface="Arial" charset="0"/>
              </a:rPr>
              <a:t>Jedná se spíše o soupis nejlepších zkušeností mnoha významných manažerů – osobností, které si vše vyzkoušely na „vlastní kůži“.</a:t>
            </a:r>
          </a:p>
          <a:p>
            <a:r>
              <a:rPr lang="cs-CZ" sz="1700" dirty="0">
                <a:latin typeface="Arial" charset="0"/>
                <a:cs typeface="Arial" charset="0"/>
              </a:rPr>
              <a:t>Jedná se o určité doporučení, jakou filozofii zvolit, jaké jsou osvědčené metody apod.</a:t>
            </a:r>
          </a:p>
          <a:p>
            <a:r>
              <a:rPr lang="cs-CZ" sz="1700" dirty="0">
                <a:latin typeface="Arial" charset="0"/>
                <a:cs typeface="Arial" charset="0"/>
              </a:rPr>
              <a:t>Slouží jako inspirace, nikoliv jako tvrdý zákon (to co se osvědčilo u jednoho projektu, nemusí fungovat u projektu jiného – každý projekt je jedinečný).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22" name="Picture 12" descr="Soubory ve složkách">
            <a:extLst>
              <a:ext uri="{FF2B5EF4-FFF2-40B4-BE49-F238E27FC236}">
                <a16:creationId xmlns:a16="http://schemas.microsoft.com/office/drawing/2014/main" id="{2A833C75-4CA0-B211-CD04-D8ACE5014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6" r="22519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8" name="Rectangle 2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6CC3C-C4C2-0C0E-0B59-02E0BD23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1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3A9979-A555-DDEA-7E77-33B8AA4B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Arial" charset="0"/>
              </a:rPr>
              <a:t>Charakteristické znaky projektu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0795B-F527-695D-29A4-8B567E380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Sleduje konkrétní cíl.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Definuje strategii k dosažení vytýčeného cíle.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Určuje nutné zdroje a náklady včetně očekávaných přínosů z realizace záměru.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Vymezuje začátek a konec.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Existuje vysoká míra nejistoty. 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Složení řešitelského týmu je proměnlivé.</a:t>
            </a:r>
          </a:p>
          <a:p>
            <a:r>
              <a:rPr lang="cs-CZ" sz="2200">
                <a:latin typeface="Arial" charset="0"/>
                <a:cs typeface="Arial" charset="0"/>
              </a:rPr>
              <a:t>Nejedná se o pravidelně se opakující činnost.</a:t>
            </a:r>
          </a:p>
          <a:p>
            <a:pPr marL="0" indent="0">
              <a:buNone/>
            </a:pPr>
            <a:endParaRPr lang="cs-CZ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E074AC-C0E2-BF81-4DFC-3DC41FFC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40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A39C1A-709C-498C-85A2-4D8ACA1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Arial" charset="0"/>
              </a:rPr>
              <a:t>Charakteristické znaky projektu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04C0FF-0E5A-FE0B-9786-0F188C46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Jde o dočasné, složité, náročné a pracné činnosti, které vyžadují interdisciplinární přístup.</a:t>
            </a:r>
          </a:p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Požadovaný výsledek nebo užité postupy jsou jedinečné.</a:t>
            </a:r>
          </a:p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Výsledný cíl i realizace dílčích kroků jsou limitovány: 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kvalitou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náklady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časem. </a:t>
            </a:r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C7A7F-3DEA-5D45-7829-2154AE7A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6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6135F1-71AA-21D1-74E3-C136749D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r="24827" b="-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2778F9-859A-63CF-286D-3B06F8EC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cs-CZ" sz="3400"/>
              <a:t>Inovace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AF17E-0CDB-D940-5751-F930E70E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cs-CZ" sz="2000" b="1" i="1">
                <a:latin typeface="Arial" charset="0"/>
                <a:cs typeface="Arial" charset="0"/>
              </a:rPr>
              <a:t>Inovace</a:t>
            </a:r>
            <a:r>
              <a:rPr lang="cs-CZ" sz="2000">
                <a:latin typeface="Arial" charset="0"/>
                <a:cs typeface="Arial" charset="0"/>
              </a:rPr>
              <a:t> (dle Schumpetera) = každá změna v organismu firmy, která vede k novému stavu.</a:t>
            </a:r>
          </a:p>
          <a:p>
            <a:pPr eaLnBrk="1" hangingPunct="1">
              <a:buFont typeface="Arial" charset="0"/>
              <a:buNone/>
            </a:pPr>
            <a:r>
              <a:rPr lang="cs-CZ" sz="2000">
                <a:latin typeface="Arial" charset="0"/>
                <a:cs typeface="Arial" charset="0"/>
              </a:rPr>
              <a:t>V tržním hospodářství je inovace významným stimulátorem firmy k: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získání výhody v postavení na trhu,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dosažení vyšší míry zisku.</a:t>
            </a:r>
          </a:p>
          <a:p>
            <a:pPr eaLnBrk="1" hangingPunct="1">
              <a:buFont typeface="Arial" charset="0"/>
              <a:buNone/>
            </a:pPr>
            <a:r>
              <a:rPr lang="cs-CZ" sz="2000">
                <a:latin typeface="Arial" charset="0"/>
                <a:cs typeface="Arial" charset="0"/>
              </a:rPr>
              <a:t>Inovace vyžadují projektové zajištění.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CC402E-0148-D60D-B77D-1B9AD7B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FB70F-79B3-C674-B6BF-322F3C17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Inovační řády a kategorie projektů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660FA-B3A2-446C-A7DC-B8D81FD0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Teorie hovoří i o řádu mínus prvním čili záporném řádu, což je krok k horšímu stavu (není zapotřebí zajišťovat projektově). </a:t>
            </a:r>
          </a:p>
          <a:p>
            <a:pPr>
              <a:buFont typeface="Arial" charset="0"/>
              <a:buNone/>
            </a:pPr>
            <a:endParaRPr lang="cs-CZ" sz="2000" u="sng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u="sng">
                <a:latin typeface="Arial" charset="0"/>
                <a:cs typeface="Arial" charset="0"/>
              </a:rPr>
              <a:t>Kategorie projektů dělíme na</a:t>
            </a:r>
            <a:r>
              <a:rPr lang="cs-CZ" sz="2000">
                <a:latin typeface="Arial" charset="0"/>
                <a:cs typeface="Arial" charset="0"/>
              </a:rPr>
              <a:t>:</a:t>
            </a:r>
          </a:p>
          <a:p>
            <a:r>
              <a:rPr lang="cs-CZ" sz="2000">
                <a:latin typeface="Arial" charset="0"/>
                <a:cs typeface="Arial" charset="0"/>
              </a:rPr>
              <a:t>Komplexní (5. až 7. řád)</a:t>
            </a:r>
          </a:p>
          <a:p>
            <a:r>
              <a:rPr lang="cs-CZ" sz="2000">
                <a:latin typeface="Arial" charset="0"/>
                <a:cs typeface="Arial" charset="0"/>
              </a:rPr>
              <a:t>Speciální (3. až 5. řád)</a:t>
            </a:r>
          </a:p>
          <a:p>
            <a:r>
              <a:rPr lang="cs-CZ" sz="2000">
                <a:latin typeface="Arial" charset="0"/>
                <a:cs typeface="Arial" charset="0"/>
              </a:rPr>
              <a:t>Jednoduché (0. až 3. řád)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2EC5E3-B2F0-9A22-FF08-BB49C71B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1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5504F8-C737-7813-C543-43B69A09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Komplexní inovace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55654-F86F-8148-94A8-D1FE93DF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Pátý až sedmý řád inovace obvykle podněcuje a vyvolává vznik dalších navazujících inovací, které společně vytvářejí tzv. komplexní inovaci.</a:t>
            </a:r>
          </a:p>
          <a:p>
            <a:pPr>
              <a:buFont typeface="Arial" charset="0"/>
              <a:buNone/>
            </a:pPr>
            <a:endParaRPr lang="cs-CZ" sz="2000" b="1">
              <a:latin typeface="Arial" charset="0"/>
              <a:cs typeface="Arial" charset="0"/>
            </a:endParaRPr>
          </a:p>
          <a:p>
            <a:r>
              <a:rPr lang="cs-CZ" sz="2000" b="1">
                <a:latin typeface="Arial" charset="0"/>
                <a:cs typeface="Arial" charset="0"/>
              </a:rPr>
              <a:t>Komplexní inovace</a:t>
            </a:r>
            <a:r>
              <a:rPr lang="cs-CZ" sz="2000">
                <a:latin typeface="Arial" charset="0"/>
                <a:cs typeface="Arial" charset="0"/>
              </a:rPr>
              <a:t> = systém inovací vznikající na základě impulsu podnětné inovace. Komplexní inovace zabezpečuje dosažení plného efektu, ovšem také vyžaduje komplexní projekt. 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293F34-4353-F361-192A-F2F92784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Donnelly (1997) rozlišuje tři přístupy k managementu, a to </a:t>
            </a:r>
            <a:r>
              <a:rPr lang="cs-CZ" sz="2400" b="1"/>
              <a:t>klasický, behavioristický a vědecký</a:t>
            </a:r>
            <a:r>
              <a:rPr lang="cs-CZ" sz="2400"/>
              <a:t>. 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/>
              <a:t>V dnešní době </a:t>
            </a:r>
            <a:r>
              <a:rPr lang="cs-CZ" sz="2400" b="1"/>
              <a:t>převládá behavioristický přístup </a:t>
            </a:r>
            <a:r>
              <a:rPr lang="cs-CZ" sz="2400"/>
              <a:t>k managementu, který se opírá o psychologii. </a:t>
            </a:r>
          </a:p>
          <a:p>
            <a:r>
              <a:rPr lang="cs-CZ" sz="2400"/>
              <a:t>Psychologické poznatky jsou </a:t>
            </a:r>
            <a:r>
              <a:rPr lang="cs-CZ" sz="2400" b="1"/>
              <a:t>základem sebemotivace </a:t>
            </a:r>
            <a:r>
              <a:rPr lang="cs-CZ" sz="2400"/>
              <a:t>pracovníků. Jsou důležité pro organizaci týmové práce a pro odpovídající zařazování pracovníků do různých funkcí v podnikové organizaci.  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ři šípy ve středu terče">
            <a:extLst>
              <a:ext uri="{FF2B5EF4-FFF2-40B4-BE49-F238E27FC236}">
                <a16:creationId xmlns:a16="http://schemas.microsoft.com/office/drawing/2014/main" id="{2850652B-530F-49AF-F920-23363B3F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56" b="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223BA2-F64A-586C-5555-80B471C3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cs typeface="Arial" charset="0"/>
              </a:rPr>
              <a:t>Principy a pravidla projektování</a:t>
            </a:r>
            <a:endParaRPr lang="cs-CZ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7AE74-4ED5-05D0-D552-615E1BF8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08682" cy="3207258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Arial" charset="0"/>
                <a:cs typeface="Arial" charset="0"/>
              </a:rPr>
              <a:t>K základním pravidlům jednání projektanta patří dodržování těchto zásad:</a:t>
            </a:r>
          </a:p>
          <a:p>
            <a:pPr lvl="1"/>
            <a:r>
              <a:rPr lang="cs-CZ" sz="1800" dirty="0" err="1">
                <a:latin typeface="Arial" charset="0"/>
                <a:cs typeface="Arial" charset="0"/>
              </a:rPr>
              <a:t>Cílovost</a:t>
            </a:r>
            <a:endParaRPr lang="cs-CZ" sz="1800" dirty="0">
              <a:latin typeface="Arial" charset="0"/>
              <a:cs typeface="Arial" charset="0"/>
            </a:endParaRP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Reálnost a účelnost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Systémový přístup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Postupné řešení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Systematičnost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Efektivnost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0F96A8-44BD-9EF2-5A91-BC1051FC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90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70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CB6A6F-54FE-7313-F439-796B40AE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cs-CZ" sz="3600">
                <a:cs typeface="Arial" charset="0"/>
              </a:rPr>
              <a:t>Cílovost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B5DED-59ED-27A1-3EF0-27E1A637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cs-CZ" sz="1800">
                <a:latin typeface="Arial" charset="0"/>
                <a:cs typeface="Arial" charset="0"/>
              </a:rPr>
              <a:t>Cíl je dán požadavky na: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Provedení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Časový plán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Rozpočtové náklady</a:t>
            </a:r>
          </a:p>
          <a:p>
            <a:pPr marL="393192" lvl="1" indent="0">
              <a:buNone/>
            </a:pPr>
            <a:endParaRPr lang="cs-CZ" sz="1800">
              <a:latin typeface="Arial" charset="0"/>
              <a:cs typeface="Arial" charset="0"/>
            </a:endParaRPr>
          </a:p>
          <a:p>
            <a:r>
              <a:rPr lang="cs-CZ" sz="1800">
                <a:latin typeface="Arial" charset="0"/>
                <a:cs typeface="Arial" charset="0"/>
              </a:rPr>
              <a:t>Tyto tři požadavky musí být </a:t>
            </a:r>
            <a:r>
              <a:rPr lang="cs-CZ" sz="1800" b="1">
                <a:latin typeface="Arial" charset="0"/>
                <a:cs typeface="Arial" charset="0"/>
              </a:rPr>
              <a:t>měřitelné a dosažitelné</a:t>
            </a:r>
            <a:r>
              <a:rPr lang="cs-CZ" sz="1800">
                <a:latin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endParaRPr lang="cs-CZ" sz="1800">
              <a:latin typeface="Arial" charset="0"/>
              <a:cs typeface="Arial" charset="0"/>
            </a:endParaRPr>
          </a:p>
          <a:p>
            <a:r>
              <a:rPr lang="cs-CZ" sz="1800">
                <a:latin typeface="Arial" charset="0"/>
                <a:cs typeface="Arial" charset="0"/>
              </a:rPr>
              <a:t>Předpokladem pro splnění zásady cílovosti je správná funkce prognózování a strategického plánování. </a:t>
            </a:r>
          </a:p>
          <a:p>
            <a:endParaRPr lang="cs-CZ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Trefa do černého">
            <a:extLst>
              <a:ext uri="{FF2B5EF4-FFF2-40B4-BE49-F238E27FC236}">
                <a16:creationId xmlns:a16="http://schemas.microsoft.com/office/drawing/2014/main" id="{E1D0AEC8-EF3B-A802-B933-952B2C0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7B2898-B949-A9DC-37C1-D6BD4824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43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B709D7-B841-7098-B153-1DA97BC9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Arial" charset="0"/>
              </a:rPr>
              <a:t>Reálnost a účelnost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B57111A7-308E-B649-5FFA-D20C164A44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6571FE-8A02-22D7-BFFF-0D46BBC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13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68BDD0-5128-4BC9-15CC-D35C6E80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Systémový přístup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EE422-12FF-DEAD-CC53-3C4AF13E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Zásada systémového přístupu vyžaduje zabývat se všemi prvky systému v jejich vzájemném působení včetně vazeb na okolí systému (multidisciplinární charakter týmu).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E646DE-6456-ACA9-21B1-1909673A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07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50C419-EBC9-CF33-849F-FF8E2892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cs-CZ" sz="4800">
                <a:cs typeface="Arial" charset="0"/>
              </a:rPr>
              <a:t>Postupné řešení</a:t>
            </a:r>
            <a:endParaRPr lang="cs-CZ" sz="48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E073B-C966-865A-1236-74D94F55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2F19774A-795B-7EF2-86AC-38C688DA3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3574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6837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737DD-B679-63C4-AD81-71230F91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4600">
                <a:cs typeface="Arial" charset="0"/>
              </a:rPr>
              <a:t>Systematičnost a efektivnost</a:t>
            </a:r>
            <a:endParaRPr lang="cs-CZ" sz="4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D8FD-CD75-321F-CDB3-87CE6980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Systematičnost vyžaduje:</a:t>
            </a:r>
          </a:p>
          <a:p>
            <a:pPr lvl="1"/>
            <a:r>
              <a:rPr lang="cs-CZ" sz="2000">
                <a:latin typeface="Arial" charset="0"/>
                <a:cs typeface="Arial" charset="0"/>
              </a:rPr>
              <a:t>Používání jednotného projektového postupu</a:t>
            </a:r>
          </a:p>
          <a:p>
            <a:pPr lvl="1"/>
            <a:r>
              <a:rPr lang="cs-CZ" sz="2000">
                <a:latin typeface="Arial" charset="0"/>
                <a:cs typeface="Arial" charset="0"/>
              </a:rPr>
              <a:t>Používání jednotných podkladů, symbolů, ukazatelů, tabulek, grafů aj. </a:t>
            </a:r>
          </a:p>
          <a:p>
            <a:pPr marL="393192" lvl="1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r>
              <a:rPr lang="cs-CZ" sz="2000">
                <a:latin typeface="Arial" charset="0"/>
                <a:cs typeface="Arial" charset="0"/>
              </a:rPr>
              <a:t>Zásada efektivnosti požaduje dosažení maximálních efektů (účinků, výsledků) při minimálních nárocích na materiál, energii, pracovní síly i peněžní prostředky.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90534-EF4A-50A3-66EB-9E5C8C47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84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C35AF-4715-6FF4-501D-B6E83894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Arial" charset="0"/>
              </a:rPr>
              <a:t>Postup projektování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D443187E-5180-2F97-AC15-DC20C5A728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FD75F1-5599-3CBA-9FCA-457213FE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2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B3DE4AE-01AC-7A67-9901-CC6551B8CB28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Koncept projektu</a:t>
            </a:r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E35CA2-33DA-CC2C-C3D2-F44415B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4B94046-DED0-3D63-DAF8-2BECB848B2A0}"/>
              </a:ext>
            </a:extLst>
          </p:cNvPr>
          <p:cNvGrpSpPr/>
          <p:nvPr/>
        </p:nvGrpSpPr>
        <p:grpSpPr>
          <a:xfrm>
            <a:off x="1343472" y="2348880"/>
            <a:ext cx="6552728" cy="3888431"/>
            <a:chOff x="1738314" y="428625"/>
            <a:chExt cx="8643937" cy="5870576"/>
          </a:xfrm>
        </p:grpSpPr>
        <p:sp>
          <p:nvSpPr>
            <p:cNvPr id="9" name="Vývojový diagram: postup 5">
              <a:extLst>
                <a:ext uri="{FF2B5EF4-FFF2-40B4-BE49-F238E27FC236}">
                  <a16:creationId xmlns:a16="http://schemas.microsoft.com/office/drawing/2014/main" id="{5E266C5E-B11F-D648-9FE7-25E71223557F}"/>
                </a:ext>
              </a:extLst>
            </p:cNvPr>
            <p:cNvSpPr/>
            <p:nvPr/>
          </p:nvSpPr>
          <p:spPr>
            <a:xfrm>
              <a:off x="3309938" y="428625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ZAČÁTEK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0" name="Vývojový diagram: postup 6">
              <a:extLst>
                <a:ext uri="{FF2B5EF4-FFF2-40B4-BE49-F238E27FC236}">
                  <a16:creationId xmlns:a16="http://schemas.microsoft.com/office/drawing/2014/main" id="{238CA978-8D7A-3D29-1B93-349A2B953111}"/>
                </a:ext>
              </a:extLst>
            </p:cNvPr>
            <p:cNvSpPr/>
            <p:nvPr/>
          </p:nvSpPr>
          <p:spPr>
            <a:xfrm>
              <a:off x="3000376" y="1000125"/>
              <a:ext cx="2016125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Existence problému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1" name="Vývojový diagram: postup 7">
              <a:extLst>
                <a:ext uri="{FF2B5EF4-FFF2-40B4-BE49-F238E27FC236}">
                  <a16:creationId xmlns:a16="http://schemas.microsoft.com/office/drawing/2014/main" id="{8C3D53E0-577F-11E7-4167-95E198D36DE0}"/>
                </a:ext>
              </a:extLst>
            </p:cNvPr>
            <p:cNvSpPr/>
            <p:nvPr/>
          </p:nvSpPr>
          <p:spPr>
            <a:xfrm>
              <a:off x="2809876" y="1571625"/>
              <a:ext cx="2428875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Výběr řešitelského týmu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2" name="Vývojový diagram: postup 8">
              <a:extLst>
                <a:ext uri="{FF2B5EF4-FFF2-40B4-BE49-F238E27FC236}">
                  <a16:creationId xmlns:a16="http://schemas.microsoft.com/office/drawing/2014/main" id="{D70D0AEE-EC40-32E0-3B97-B9331F7DFD2F}"/>
                </a:ext>
              </a:extLst>
            </p:cNvPr>
            <p:cNvSpPr/>
            <p:nvPr/>
          </p:nvSpPr>
          <p:spPr>
            <a:xfrm>
              <a:off x="3309938" y="2143125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Formulace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3" name="Vývojový diagram: postup 9">
              <a:extLst>
                <a:ext uri="{FF2B5EF4-FFF2-40B4-BE49-F238E27FC236}">
                  <a16:creationId xmlns:a16="http://schemas.microsoft.com/office/drawing/2014/main" id="{C5943025-D635-CCA8-DC39-FB360A88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063" y="292893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54000"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Posouzení návrhů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4" name="Vývojový diagram: postup 10">
              <a:extLst>
                <a:ext uri="{FF2B5EF4-FFF2-40B4-BE49-F238E27FC236}">
                  <a16:creationId xmlns:a16="http://schemas.microsoft.com/office/drawing/2014/main" id="{A2E01F95-A5B0-249B-3D52-D28F795A9BE2}"/>
                </a:ext>
              </a:extLst>
            </p:cNvPr>
            <p:cNvSpPr/>
            <p:nvPr/>
          </p:nvSpPr>
          <p:spPr>
            <a:xfrm>
              <a:off x="1738314" y="2786064"/>
              <a:ext cx="1285875" cy="64293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Generování návrhů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Vývojový diagram: postup 11">
              <a:extLst>
                <a:ext uri="{FF2B5EF4-FFF2-40B4-BE49-F238E27FC236}">
                  <a16:creationId xmlns:a16="http://schemas.microsoft.com/office/drawing/2014/main" id="{CD698424-AC10-5B3C-FC51-4B0767E3523B}"/>
                </a:ext>
              </a:extLst>
            </p:cNvPr>
            <p:cNvSpPr/>
            <p:nvPr/>
          </p:nvSpPr>
          <p:spPr>
            <a:xfrm>
              <a:off x="5024439" y="2786064"/>
              <a:ext cx="1571625" cy="64293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Strukturalizace problémů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6" name="Vývojový diagram: postup 12">
              <a:extLst>
                <a:ext uri="{FF2B5EF4-FFF2-40B4-BE49-F238E27FC236}">
                  <a16:creationId xmlns:a16="http://schemas.microsoft.com/office/drawing/2014/main" id="{574B2F37-1ED6-F0AF-8E9B-DD8A28FFD064}"/>
                </a:ext>
              </a:extLst>
            </p:cNvPr>
            <p:cNvSpPr/>
            <p:nvPr/>
          </p:nvSpPr>
          <p:spPr>
            <a:xfrm>
              <a:off x="3167063" y="378618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Simulace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Vývojový diagram: postup 13">
              <a:extLst>
                <a:ext uri="{FF2B5EF4-FFF2-40B4-BE49-F238E27FC236}">
                  <a16:creationId xmlns:a16="http://schemas.microsoft.com/office/drawing/2014/main" id="{4B306E82-4384-1DC6-478C-31CC0B9956D9}"/>
                </a:ext>
              </a:extLst>
            </p:cNvPr>
            <p:cNvSpPr/>
            <p:nvPr/>
          </p:nvSpPr>
          <p:spPr>
            <a:xfrm>
              <a:off x="2595563" y="4357689"/>
              <a:ext cx="2857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Ohodnocení a výběr projektu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8" name="Vývojový diagram: rozhodnutí 14">
              <a:extLst>
                <a:ext uri="{FF2B5EF4-FFF2-40B4-BE49-F238E27FC236}">
                  <a16:creationId xmlns:a16="http://schemas.microsoft.com/office/drawing/2014/main" id="{53CA84FD-C610-95A8-BD61-EDC7C27E2012}"/>
                </a:ext>
              </a:extLst>
            </p:cNvPr>
            <p:cNvSpPr/>
            <p:nvPr/>
          </p:nvSpPr>
          <p:spPr>
            <a:xfrm>
              <a:off x="2452688" y="5000626"/>
              <a:ext cx="3143250" cy="1000125"/>
            </a:xfrm>
            <a:prstGeom prst="flowChartDecision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Existuje akceptovatelný projekt?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9" name="Vývojový diagram: postup 15">
              <a:extLst>
                <a:ext uri="{FF2B5EF4-FFF2-40B4-BE49-F238E27FC236}">
                  <a16:creationId xmlns:a16="http://schemas.microsoft.com/office/drawing/2014/main" id="{F9765AD4-3910-6F81-4E35-ECB5CCACF5AC}"/>
                </a:ext>
              </a:extLst>
            </p:cNvPr>
            <p:cNvSpPr/>
            <p:nvPr/>
          </p:nvSpPr>
          <p:spPr>
            <a:xfrm>
              <a:off x="8596313" y="207168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Implementace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20" name="Pravoúhlá spojovací čára 19">
              <a:extLst>
                <a:ext uri="{FF2B5EF4-FFF2-40B4-BE49-F238E27FC236}">
                  <a16:creationId xmlns:a16="http://schemas.microsoft.com/office/drawing/2014/main" id="{DE6C4409-AD11-82C6-2ABC-910AEC3F5E7F}"/>
                </a:ext>
              </a:extLst>
            </p:cNvPr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rot="5400000">
              <a:off x="3921920" y="885032"/>
              <a:ext cx="188912" cy="15875"/>
            </a:xfrm>
            <a:prstGeom prst="bentConnector3">
              <a:avLst>
                <a:gd name="adj1" fmla="val 49579"/>
              </a:avLst>
            </a:prstGeom>
            <a:noFill/>
            <a:ln w="19050" algn="ctr">
              <a:solidFill>
                <a:srgbClr val="4A7EBB"/>
              </a:solidFill>
              <a:miter lim="800000"/>
              <a:headEnd/>
              <a:tailEnd/>
            </a:ln>
          </p:spPr>
        </p:cxnSp>
        <p:cxnSp>
          <p:nvCxnSpPr>
            <p:cNvPr id="21" name="Pravoúhlá spojovací čára 21">
              <a:extLst>
                <a:ext uri="{FF2B5EF4-FFF2-40B4-BE49-F238E27FC236}">
                  <a16:creationId xmlns:a16="http://schemas.microsoft.com/office/drawing/2014/main" id="{A774DBC6-C8B4-B2D5-5CA7-41799FEBBA9A}"/>
                </a:ext>
              </a:extLst>
            </p:cNvPr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rot="16200000" flipH="1">
              <a:off x="3921920" y="1456532"/>
              <a:ext cx="188912" cy="15875"/>
            </a:xfrm>
            <a:prstGeom prst="bentConnector3">
              <a:avLst>
                <a:gd name="adj1" fmla="val 49579"/>
              </a:avLst>
            </a:prstGeom>
            <a:noFill/>
            <a:ln w="19050" algn="ctr">
              <a:solidFill>
                <a:srgbClr val="4A7EBB"/>
              </a:solidFill>
              <a:miter lim="800000"/>
              <a:headEnd/>
              <a:tailEnd/>
            </a:ln>
          </p:spPr>
        </p:cxnSp>
        <p:cxnSp>
          <p:nvCxnSpPr>
            <p:cNvPr id="22" name="Pravoúhlá spojovací čára 23">
              <a:extLst>
                <a:ext uri="{FF2B5EF4-FFF2-40B4-BE49-F238E27FC236}">
                  <a16:creationId xmlns:a16="http://schemas.microsoft.com/office/drawing/2014/main" id="{7149C259-0515-FFCB-318B-8E444B78BA3C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 rot="5400000">
              <a:off x="3917157" y="2034382"/>
              <a:ext cx="214312" cy="3175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ravoúhlá spojovací čára 27">
              <a:extLst>
                <a:ext uri="{FF2B5EF4-FFF2-40B4-BE49-F238E27FC236}">
                  <a16:creationId xmlns:a16="http://schemas.microsoft.com/office/drawing/2014/main" id="{B4DDDF88-9379-5602-AE60-186F63A26060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 rot="5400000">
              <a:off x="3810001" y="2714626"/>
              <a:ext cx="428625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ravoúhlá spojovací čára 29">
              <a:extLst>
                <a:ext uri="{FF2B5EF4-FFF2-40B4-BE49-F238E27FC236}">
                  <a16:creationId xmlns:a16="http://schemas.microsoft.com/office/drawing/2014/main" id="{76A27237-E964-EEA9-3CBA-52D1CB4B56E4}"/>
                </a:ext>
              </a:extLst>
            </p:cNvPr>
            <p:cNvCxnSpPr>
              <a:stCxn id="13" idx="2"/>
              <a:endCxn id="16" idx="0"/>
            </p:cNvCxnSpPr>
            <p:nvPr/>
          </p:nvCxnSpPr>
          <p:spPr>
            <a:xfrm rot="5400000">
              <a:off x="3772694" y="3536156"/>
              <a:ext cx="501650" cy="1588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ravoúhlá spojovací čára 31">
              <a:extLst>
                <a:ext uri="{FF2B5EF4-FFF2-40B4-BE49-F238E27FC236}">
                  <a16:creationId xmlns:a16="http://schemas.microsoft.com/office/drawing/2014/main" id="{BAAECD93-EFF3-C4E3-A470-E2989BD443D7}"/>
                </a:ext>
              </a:extLst>
            </p:cNvPr>
            <p:cNvCxnSpPr>
              <a:stCxn id="14" idx="0"/>
              <a:endCxn id="15" idx="0"/>
            </p:cNvCxnSpPr>
            <p:nvPr/>
          </p:nvCxnSpPr>
          <p:spPr>
            <a:xfrm rot="5400000" flipH="1" flipV="1">
              <a:off x="4095750" y="1069975"/>
              <a:ext cx="1588" cy="3430588"/>
            </a:xfrm>
            <a:prstGeom prst="bentConnector3">
              <a:avLst>
                <a:gd name="adj1" fmla="val 887393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ravoúhlá spojovací čára 33">
              <a:extLst>
                <a:ext uri="{FF2B5EF4-FFF2-40B4-BE49-F238E27FC236}">
                  <a16:creationId xmlns:a16="http://schemas.microsoft.com/office/drawing/2014/main" id="{F09BC891-5BF8-1BC8-C697-8FD91F43142F}"/>
                </a:ext>
              </a:extLst>
            </p:cNvPr>
            <p:cNvCxnSpPr>
              <a:stCxn id="14" idx="2"/>
              <a:endCxn id="15" idx="2"/>
            </p:cNvCxnSpPr>
            <p:nvPr/>
          </p:nvCxnSpPr>
          <p:spPr>
            <a:xfrm rot="16200000" flipH="1">
              <a:off x="4095750" y="1714500"/>
              <a:ext cx="1588" cy="3430588"/>
            </a:xfrm>
            <a:prstGeom prst="bentConnector3">
              <a:avLst>
                <a:gd name="adj1" fmla="val 1045151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ravoúhlá spojovací čára 38">
              <a:extLst>
                <a:ext uri="{FF2B5EF4-FFF2-40B4-BE49-F238E27FC236}">
                  <a16:creationId xmlns:a16="http://schemas.microsoft.com/office/drawing/2014/main" id="{E62A4E6B-9EC9-5812-1DE0-2CC614FA0A11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5400000">
              <a:off x="3917157" y="4250532"/>
              <a:ext cx="214313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ravoúhlá spojovací čára 44">
              <a:extLst>
                <a:ext uri="{FF2B5EF4-FFF2-40B4-BE49-F238E27FC236}">
                  <a16:creationId xmlns:a16="http://schemas.microsoft.com/office/drawing/2014/main" id="{46F0F187-9923-481A-666C-EEFABC2C1DBE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rot="5400000">
              <a:off x="3881438" y="4857750"/>
              <a:ext cx="285750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ravoúhlá spojovací čára 46">
              <a:extLst>
                <a:ext uri="{FF2B5EF4-FFF2-40B4-BE49-F238E27FC236}">
                  <a16:creationId xmlns:a16="http://schemas.microsoft.com/office/drawing/2014/main" id="{67046445-07A7-9BCC-7C04-A156046AEE5F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>
            <a:xfrm rot="5400000" flipH="1" flipV="1">
              <a:off x="4774407" y="1321594"/>
              <a:ext cx="3929062" cy="5429250"/>
            </a:xfrm>
            <a:prstGeom prst="bentConnector5">
              <a:avLst>
                <a:gd name="adj1" fmla="val -5818"/>
                <a:gd name="adj2" fmla="val 67422"/>
                <a:gd name="adj3" fmla="val 10581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ravoúhlá spojovací čára 50">
              <a:extLst>
                <a:ext uri="{FF2B5EF4-FFF2-40B4-BE49-F238E27FC236}">
                  <a16:creationId xmlns:a16="http://schemas.microsoft.com/office/drawing/2014/main" id="{508AD13E-2199-08C5-5FA0-C1AF2D80A95B}"/>
                </a:ext>
              </a:extLst>
            </p:cNvPr>
            <p:cNvCxnSpPr>
              <a:stCxn id="18" idx="3"/>
              <a:endCxn id="12" idx="3"/>
            </p:cNvCxnSpPr>
            <p:nvPr/>
          </p:nvCxnSpPr>
          <p:spPr>
            <a:xfrm flipH="1" flipV="1">
              <a:off x="4738688" y="2320926"/>
              <a:ext cx="857250" cy="3179763"/>
            </a:xfrm>
            <a:prstGeom prst="bentConnector3">
              <a:avLst>
                <a:gd name="adj1" fmla="val -153791"/>
              </a:avLst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62">
              <a:extLst>
                <a:ext uri="{FF2B5EF4-FFF2-40B4-BE49-F238E27FC236}">
                  <a16:creationId xmlns:a16="http://schemas.microsoft.com/office/drawing/2014/main" id="{D03E8C0F-84C7-CE40-92EA-480DC43A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939" y="514350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</a:t>
              </a:r>
              <a:endParaRPr lang="cs-CZ"/>
            </a:p>
          </p:txBody>
        </p:sp>
        <p:sp>
          <p:nvSpPr>
            <p:cNvPr id="32" name="TextovéPole 63">
              <a:extLst>
                <a:ext uri="{FF2B5EF4-FFF2-40B4-BE49-F238E27FC236}">
                  <a16:creationId xmlns:a16="http://schemas.microsoft.com/office/drawing/2014/main" id="{7DBBDF1A-47A7-D6E5-A236-114631388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501" y="5929314"/>
              <a:ext cx="5699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ano</a:t>
              </a:r>
              <a:endParaRPr lang="cs-CZ"/>
            </a:p>
          </p:txBody>
        </p:sp>
        <p:sp>
          <p:nvSpPr>
            <p:cNvPr id="33" name="Vývojový diagram: rozhodnutí 59">
              <a:extLst>
                <a:ext uri="{FF2B5EF4-FFF2-40B4-BE49-F238E27FC236}">
                  <a16:creationId xmlns:a16="http://schemas.microsoft.com/office/drawing/2014/main" id="{4F1D746C-9F23-A82D-6B6D-56F300BCABC6}"/>
                </a:ext>
              </a:extLst>
            </p:cNvPr>
            <p:cNvSpPr/>
            <p:nvPr/>
          </p:nvSpPr>
          <p:spPr>
            <a:xfrm>
              <a:off x="8524876" y="2857501"/>
              <a:ext cx="1857375" cy="1357313"/>
            </a:xfrm>
            <a:prstGeom prst="flowChartDecision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Je cíl splněn?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4" name="Vývojový diagram: postup 61">
              <a:extLst>
                <a:ext uri="{FF2B5EF4-FFF2-40B4-BE49-F238E27FC236}">
                  <a16:creationId xmlns:a16="http://schemas.microsoft.com/office/drawing/2014/main" id="{C1015F41-8A8B-F6BD-06D9-806D558D63CF}"/>
                </a:ext>
              </a:extLst>
            </p:cNvPr>
            <p:cNvSpPr/>
            <p:nvPr/>
          </p:nvSpPr>
          <p:spPr>
            <a:xfrm>
              <a:off x="8739188" y="4572000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KONEC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35" name="Pravoúhlá spojovací čára 76">
              <a:extLst>
                <a:ext uri="{FF2B5EF4-FFF2-40B4-BE49-F238E27FC236}">
                  <a16:creationId xmlns:a16="http://schemas.microsoft.com/office/drawing/2014/main" id="{7B2D7906-57D0-E3C7-7B43-2B6D7A0ACCB6}"/>
                </a:ext>
              </a:extLst>
            </p:cNvPr>
            <p:cNvCxnSpPr>
              <a:stCxn id="19" idx="2"/>
              <a:endCxn id="33" idx="0"/>
            </p:cNvCxnSpPr>
            <p:nvPr/>
          </p:nvCxnSpPr>
          <p:spPr>
            <a:xfrm rot="16200000" flipH="1">
              <a:off x="9239251" y="2643188"/>
              <a:ext cx="428625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ravoúhlá spojovací čára 79">
              <a:extLst>
                <a:ext uri="{FF2B5EF4-FFF2-40B4-BE49-F238E27FC236}">
                  <a16:creationId xmlns:a16="http://schemas.microsoft.com/office/drawing/2014/main" id="{31A0230A-F657-7F79-FB88-DF7AB5DA1CE0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>
            <a:xfrm rot="5400000">
              <a:off x="9274970" y="4393407"/>
              <a:ext cx="357187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63">
              <a:extLst>
                <a:ext uri="{FF2B5EF4-FFF2-40B4-BE49-F238E27FC236}">
                  <a16:creationId xmlns:a16="http://schemas.microsoft.com/office/drawing/2014/main" id="{CAB2E4CD-1F5D-E8C3-D353-05D50ACE6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6438" y="4143375"/>
              <a:ext cx="569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ano</a:t>
              </a:r>
              <a:endParaRPr lang="cs-CZ"/>
            </a:p>
          </p:txBody>
        </p:sp>
        <p:sp>
          <p:nvSpPr>
            <p:cNvPr id="38" name="TextovéPole 62">
              <a:extLst>
                <a:ext uri="{FF2B5EF4-FFF2-40B4-BE49-F238E27FC236}">
                  <a16:creationId xmlns:a16="http://schemas.microsoft.com/office/drawing/2014/main" id="{13BADBD5-B6D6-52B2-2CA4-9B4FA6E06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9" y="314325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</a:t>
              </a:r>
              <a:endParaRPr lang="cs-CZ"/>
            </a:p>
          </p:txBody>
        </p:sp>
        <p:cxnSp>
          <p:nvCxnSpPr>
            <p:cNvPr id="39" name="Pravoúhlá spojovací čára 86">
              <a:extLst>
                <a:ext uri="{FF2B5EF4-FFF2-40B4-BE49-F238E27FC236}">
                  <a16:creationId xmlns:a16="http://schemas.microsoft.com/office/drawing/2014/main" id="{9A6F950D-F9B4-33C9-1D22-B55EE09F446B}"/>
                </a:ext>
              </a:extLst>
            </p:cNvPr>
            <p:cNvCxnSpPr>
              <a:stCxn id="33" idx="1"/>
              <a:endCxn id="12" idx="3"/>
            </p:cNvCxnSpPr>
            <p:nvPr/>
          </p:nvCxnSpPr>
          <p:spPr>
            <a:xfrm rot="10800000">
              <a:off x="4738689" y="2320926"/>
              <a:ext cx="3786187" cy="1216025"/>
            </a:xfrm>
            <a:prstGeom prst="bentConnector3">
              <a:avLst>
                <a:gd name="adj1" fmla="val 42392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0839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C0DF2-7495-F5CB-E352-68722CD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cs typeface="Arial" charset="0"/>
              </a:rPr>
              <a:t>Podstata projektového managementu</a:t>
            </a:r>
            <a:endParaRPr lang="cs-CZ" sz="4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8C335-99BA-1FF5-C673-FCF097B9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Základní dovednosti projektového managementu</a:t>
            </a:r>
            <a:r>
              <a:rPr lang="cs-CZ" sz="1900">
                <a:latin typeface="Arial" charset="0"/>
                <a:cs typeface="Arial" charset="0"/>
              </a:rPr>
              <a:t>:</a:t>
            </a:r>
          </a:p>
          <a:p>
            <a:r>
              <a:rPr lang="cs-CZ" sz="1900">
                <a:latin typeface="Arial" charset="0"/>
                <a:cs typeface="Arial" charset="0"/>
              </a:rPr>
              <a:t>Plánování projektů</a:t>
            </a:r>
          </a:p>
          <a:p>
            <a:r>
              <a:rPr lang="cs-CZ" sz="1900">
                <a:latin typeface="Arial" charset="0"/>
                <a:cs typeface="Arial" charset="0"/>
              </a:rPr>
              <a:t>Práce s riziky a problémy</a:t>
            </a:r>
          </a:p>
          <a:p>
            <a:r>
              <a:rPr lang="cs-CZ" sz="1900">
                <a:latin typeface="Arial" charset="0"/>
                <a:cs typeface="Arial" charset="0"/>
              </a:rPr>
              <a:t>Řízení kvality</a:t>
            </a:r>
          </a:p>
          <a:p>
            <a:r>
              <a:rPr lang="cs-CZ" sz="1900">
                <a:latin typeface="Arial" charset="0"/>
                <a:cs typeface="Arial" charset="0"/>
              </a:rPr>
              <a:t>Plánování a řízení zdrojů</a:t>
            </a:r>
          </a:p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Dovednosti související s řízením lidí</a:t>
            </a:r>
          </a:p>
          <a:p>
            <a:r>
              <a:rPr lang="cs-CZ" sz="1900">
                <a:latin typeface="Arial" charset="0"/>
                <a:cs typeface="Arial" charset="0"/>
              </a:rPr>
              <a:t>Vedení lidí</a:t>
            </a:r>
          </a:p>
          <a:p>
            <a:r>
              <a:rPr lang="cs-CZ" sz="1900">
                <a:latin typeface="Arial" charset="0"/>
                <a:cs typeface="Arial" charset="0"/>
              </a:rPr>
              <a:t>Efektivní řízení porad</a:t>
            </a:r>
          </a:p>
          <a:p>
            <a:r>
              <a:rPr lang="cs-CZ" sz="1900">
                <a:latin typeface="Arial" charset="0"/>
                <a:cs typeface="Arial" charset="0"/>
              </a:rPr>
              <a:t>Techniky řízení diskusí</a:t>
            </a:r>
          </a:p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Poučení z projektu</a:t>
            </a:r>
          </a:p>
          <a:p>
            <a:r>
              <a:rPr lang="cs-CZ" sz="1900">
                <a:latin typeface="Arial" charset="0"/>
                <a:cs typeface="Arial" charset="0"/>
              </a:rPr>
              <a:t>Získání a využití zkušeností</a:t>
            </a:r>
            <a:endParaRPr lang="cs-CZ" sz="19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65A9D5-0AC1-7984-DB78-E09BB492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02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AB2277-B186-E7CA-ED98-B9BD23AE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AAEE6-08EA-9DD5-F8C9-3F4EBCA1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09600" indent="-609600">
              <a:buNone/>
            </a:pPr>
            <a:r>
              <a:rPr lang="cs-CZ" sz="2000">
                <a:latin typeface="Arial" charset="0"/>
                <a:cs typeface="Arial" charset="0"/>
              </a:rPr>
              <a:t>„Spousta lidí si plete špatné řízení s osudem.“ </a:t>
            </a:r>
          </a:p>
          <a:p>
            <a:pPr marL="609600" indent="-609600">
              <a:buNone/>
            </a:pPr>
            <a:r>
              <a:rPr lang="cs-CZ" sz="2000" i="1">
                <a:latin typeface="Arial" charset="0"/>
                <a:cs typeface="Arial" charset="0"/>
              </a:rPr>
              <a:t>							F.M.K. Hubbard</a:t>
            </a:r>
          </a:p>
          <a:p>
            <a:pPr marL="609600" indent="-609600">
              <a:buNone/>
            </a:pPr>
            <a:r>
              <a:rPr lang="cs-CZ" sz="2000" u="sng">
                <a:latin typeface="Arial" charset="0"/>
                <a:cs typeface="Arial" charset="0"/>
              </a:rPr>
              <a:t>Podle slavného irského lidového filozofa existují tři typy lidí</a:t>
            </a:r>
            <a:r>
              <a:rPr lang="cs-CZ" sz="2000">
                <a:latin typeface="Arial" charset="0"/>
                <a:cs typeface="Arial" charset="0"/>
              </a:rPr>
              <a:t>: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kteří se starají o to, aby se věci děly (manažer, který se stará o to, aby se rizika a problémy řešily).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kterým se věci dějí (manažer, který reaguje, když se něco stane).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kteří se ptají „co se stalo?“ (manažeři, kteří při řízení rizik a problémů selhali, nemají často ani ponětí, jakou roli v celé katastrofě sehráli).</a:t>
            </a:r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4FD502-B913-BDEB-9C38-6E5E0D90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Z pohledu vlastností manažerů v různých řídících funkcích je rovněž důležité, zda manažer ve své funkci řídí pouze sám sebe či malou skupinu lidí nebo větší pracovní kolektiv. </a:t>
            </a:r>
          </a:p>
          <a:p>
            <a:r>
              <a:rPr lang="cs-CZ" sz="2000"/>
              <a:t>Čím větší je pracovní kolektiv, tím výrazněji vystupují do popředí </a:t>
            </a:r>
            <a:r>
              <a:rPr lang="cs-CZ" sz="2000" b="1"/>
              <a:t>vlastnosti</a:t>
            </a:r>
            <a:r>
              <a:rPr lang="cs-CZ" sz="2000"/>
              <a:t>, jako je: 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organizovat tým pracovníků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 pracovníky motivovat 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naslouchat </a:t>
            </a:r>
          </a:p>
          <a:p>
            <a:pPr marL="1347788" indent="-269875">
              <a:buFont typeface="Wingdings" pitchFamily="2" charset="2"/>
              <a:buChar char="§"/>
              <a:tabLst>
                <a:tab pos="1347788" algn="l"/>
              </a:tabLst>
            </a:pPr>
            <a:r>
              <a:rPr lang="cs-CZ" sz="2000"/>
              <a:t>Schopnost vzbuzovat důvěru o správnosti svého jednání a rozhodování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EFCA43-A9C4-DAB2-911B-812C2FE0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F5BE-1559-4442-5D6B-FB7FD837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000" b="1">
                <a:latin typeface="Arial" charset="0"/>
                <a:cs typeface="Arial" charset="0"/>
              </a:rPr>
              <a:t>Riziko</a:t>
            </a:r>
            <a:r>
              <a:rPr lang="cs-CZ" sz="2000">
                <a:latin typeface="Arial" charset="0"/>
                <a:cs typeface="Arial" charset="0"/>
              </a:rPr>
              <a:t> je taková událost, která může nastat. Když nastane, ohrozí úspěšnou realizaci projektu.</a:t>
            </a:r>
          </a:p>
          <a:p>
            <a:r>
              <a:rPr lang="cs-CZ" sz="2000" b="1">
                <a:latin typeface="Arial" charset="0"/>
                <a:cs typeface="Arial" charset="0"/>
              </a:rPr>
              <a:t>Problém</a:t>
            </a:r>
            <a:r>
              <a:rPr lang="cs-CZ" sz="2000">
                <a:latin typeface="Arial" charset="0"/>
                <a:cs typeface="Arial" charset="0"/>
              </a:rPr>
              <a:t> je taková situace, která – pokud není řešena – může mít stejný dopad. </a:t>
            </a:r>
          </a:p>
          <a:p>
            <a:r>
              <a:rPr lang="cs-CZ" sz="2000" b="1">
                <a:latin typeface="Arial" charset="0"/>
                <a:cs typeface="Arial" charset="0"/>
              </a:rPr>
              <a:t>Riziko</a:t>
            </a:r>
            <a:r>
              <a:rPr lang="cs-CZ" sz="2000">
                <a:latin typeface="Arial" charset="0"/>
                <a:cs typeface="Arial" charset="0"/>
              </a:rPr>
              <a:t> je něco špatného, co může nastat.</a:t>
            </a:r>
          </a:p>
          <a:p>
            <a:r>
              <a:rPr lang="cs-CZ" sz="2000" b="1">
                <a:latin typeface="Arial" charset="0"/>
                <a:cs typeface="Arial" charset="0"/>
              </a:rPr>
              <a:t>Problém</a:t>
            </a:r>
            <a:r>
              <a:rPr lang="cs-CZ" sz="2000">
                <a:latin typeface="Arial" charset="0"/>
                <a:cs typeface="Arial" charset="0"/>
              </a:rPr>
              <a:t> je něco špatného, co už nastalo.</a:t>
            </a:r>
          </a:p>
          <a:p>
            <a:pPr marL="0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r>
              <a:rPr lang="cs-CZ" sz="2000">
                <a:latin typeface="Arial" charset="0"/>
                <a:cs typeface="Arial" charset="0"/>
              </a:rPr>
              <a:t>Neplýtvejte časem a netrapte se věcmi, které jsou mimo vaši kontrolu. Svou pozornost zaměřte na rizika a problémy, na něž máte přímý vliv. </a:t>
            </a:r>
          </a:p>
          <a:p>
            <a:pPr marL="0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D1C42-E0AC-4B9C-93A9-46139F2A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10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F7D9E5-8967-70F9-4D67-CE39AE57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3FAB8-029A-7917-39F0-3B966877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Arial" charset="0"/>
                <a:cs typeface="Arial" charset="0"/>
              </a:rPr>
              <a:t>Řízení rizik a problémů je přístup, jenž je založen na předvídání událostí, které mohou způsobit významné odchýlení projektu od plánu a následné řešení tohoto problému. </a:t>
            </a:r>
          </a:p>
          <a:p>
            <a:r>
              <a:rPr lang="cs-CZ" sz="2400">
                <a:latin typeface="Arial" charset="0"/>
                <a:cs typeface="Arial" charset="0"/>
              </a:rPr>
              <a:t>Řízení rizik a problémů odhaluje slabá místa projektového plánu a poskytuje užitečnou informaci o zdraví celého projektu. </a:t>
            </a:r>
          </a:p>
          <a:p>
            <a:r>
              <a:rPr lang="cs-CZ" sz="2400">
                <a:latin typeface="Arial" charset="0"/>
                <a:cs typeface="Arial" charset="0"/>
              </a:rPr>
              <a:t>Není to formalita obsahující seznam určitých událostí, který poslouží pouze k argumentaci „Já jsem to říkal!“ v případě neúspěchu. 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B7CCA0-C96B-C0C1-D1CE-F9F6C1FE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7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C409CC-0DBE-CF77-1B17-BA4028DB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FB232-D04D-EFBC-B8E2-F457A9DA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cs-CZ" sz="2400">
                <a:latin typeface="Arial" charset="0"/>
                <a:cs typeface="Arial" charset="0"/>
              </a:rPr>
              <a:t>Pro řízení rizik a problémů existuje ověřený proces skládající se ze 3 kroků: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Identifikace … nalezení a pojmenování klíčových rizik a problémů, které ohrožují úspěch projektu.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Plánování činností … vyhodnocení toho, co s riziky a problémy můžeme udělat.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Monitorování a kontrola … dohled nad riziky a problémy a přizpůsobení postupů, pokud je to potřeba. 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B076F-CBA2-3AEF-31AD-D0799DDD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7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1FB398-9A63-8860-64F8-F50AB17F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Plánování zásahů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B9CFB-F01A-74FF-CBAC-B890AA23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Arial" charset="0"/>
                <a:cs typeface="Arial" charset="0"/>
              </a:rPr>
              <a:t>Jsou-li identifikována rizika a problémy, je nutné naplánovat </a:t>
            </a:r>
            <a:r>
              <a:rPr lang="cs-CZ" sz="2400" b="1">
                <a:latin typeface="Arial" charset="0"/>
                <a:cs typeface="Arial" charset="0"/>
              </a:rPr>
              <a:t>pozitivní zásahy</a:t>
            </a:r>
            <a:r>
              <a:rPr lang="cs-CZ" sz="2400">
                <a:latin typeface="Arial" charset="0"/>
                <a:cs typeface="Arial" charset="0"/>
              </a:rPr>
              <a:t>. </a:t>
            </a:r>
          </a:p>
          <a:p>
            <a:r>
              <a:rPr lang="cs-CZ" sz="2400">
                <a:latin typeface="Arial" charset="0"/>
                <a:cs typeface="Arial" charset="0"/>
              </a:rPr>
              <a:t>Je zapotřebí zjistit, jak zabránit tomu, aby se riziko uskutečnilo a působilo na projekt negativně.</a:t>
            </a:r>
          </a:p>
          <a:p>
            <a:r>
              <a:rPr lang="cs-CZ" sz="2400">
                <a:latin typeface="Arial" charset="0"/>
                <a:cs typeface="Arial" charset="0"/>
              </a:rPr>
              <a:t>Akce, které mají rizikům zabránit, nazýváme </a:t>
            </a:r>
            <a:r>
              <a:rPr lang="cs-CZ" sz="2400" b="1">
                <a:latin typeface="Arial" charset="0"/>
                <a:cs typeface="Arial" charset="0"/>
              </a:rPr>
              <a:t>preventivní činnosti</a:t>
            </a:r>
            <a:r>
              <a:rPr lang="cs-CZ" sz="2400">
                <a:latin typeface="Arial" charset="0"/>
                <a:cs typeface="Arial" charset="0"/>
              </a:rPr>
              <a:t> (vymezení toho, co lze učinit proto, aby každé z rizik nenastalo).</a:t>
            </a:r>
          </a:p>
          <a:p>
            <a:r>
              <a:rPr lang="cs-CZ" sz="2400">
                <a:latin typeface="Arial" charset="0"/>
                <a:cs typeface="Arial" charset="0"/>
              </a:rPr>
              <a:t>Kvalitní plány rizik a problémů obsahují jak preventivní, tak také </a:t>
            </a:r>
            <a:r>
              <a:rPr lang="cs-CZ" sz="2400" b="1">
                <a:latin typeface="Arial" charset="0"/>
                <a:cs typeface="Arial" charset="0"/>
              </a:rPr>
              <a:t>podmíněné činnosti </a:t>
            </a:r>
            <a:r>
              <a:rPr lang="cs-CZ" sz="2400">
                <a:latin typeface="Arial" charset="0"/>
                <a:cs typeface="Arial" charset="0"/>
              </a:rPr>
              <a:t>(takové činnosti, které se spustí, když preventivní zásahy nedokáží zabránit riziku – viz protipožární ochrana).</a:t>
            </a:r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BB8C2C-FCF9-D1C7-6EBB-2D727379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16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6FE2C7-05BE-DBFA-37D5-582D3E95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Priority rizik a problémů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08729-25D9-21D8-CBB8-38883CC1B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Rizika a problémy nemívají stejnou úroveň důležitosti. Je nutné vybrat ta rizika, která si zaslouží, aby jim byla věnována největší pozornost.</a:t>
            </a:r>
          </a:p>
          <a:p>
            <a:pPr>
              <a:buFont typeface="Arial" charset="0"/>
              <a:buNone/>
            </a:pPr>
            <a:r>
              <a:rPr lang="cs-CZ" sz="2000" u="sng">
                <a:latin typeface="Arial" charset="0"/>
                <a:cs typeface="Arial" charset="0"/>
              </a:rPr>
              <a:t>Stanovení závažnosti rizika nebo problému</a:t>
            </a:r>
          </a:p>
          <a:p>
            <a:pPr>
              <a:buFont typeface="Arial" charset="0"/>
              <a:buNone/>
            </a:pPr>
            <a:r>
              <a:rPr lang="cs-CZ" sz="2000" b="1">
                <a:latin typeface="Arial" charset="0"/>
                <a:cs typeface="Arial" charset="0"/>
              </a:rPr>
              <a:t>Závažnost rizika</a:t>
            </a:r>
            <a:r>
              <a:rPr lang="cs-CZ" sz="2000">
                <a:latin typeface="Arial" charset="0"/>
                <a:cs typeface="Arial" charset="0"/>
              </a:rPr>
              <a:t> = pravděpodobnost toho, že nastane x dopad toho, že k němu dojde</a:t>
            </a:r>
          </a:p>
          <a:p>
            <a:pPr>
              <a:buFont typeface="Arial" charset="0"/>
              <a:buNone/>
            </a:pPr>
            <a:r>
              <a:rPr lang="cs-CZ" sz="2000" b="1">
                <a:latin typeface="Arial" charset="0"/>
                <a:cs typeface="Arial" charset="0"/>
              </a:rPr>
              <a:t>Závažnost problému</a:t>
            </a:r>
            <a:r>
              <a:rPr lang="cs-CZ" sz="2000">
                <a:latin typeface="Arial" charset="0"/>
                <a:cs typeface="Arial" charset="0"/>
              </a:rPr>
              <a:t> = dopad toho, že k němu dojde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A86346-1970-4CC0-4077-94EF799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72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6C720C-7066-B9D4-7FCD-942D881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 dirty="0">
                <a:latin typeface="Arial" charset="0"/>
                <a:cs typeface="Arial" charset="0"/>
              </a:rPr>
              <a:t>Systém hodnocení rizik 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B25BE-C0A0-6293-914B-4DD436B2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None/>
            </a:pPr>
            <a:r>
              <a:rPr lang="cs-CZ" sz="1700" u="sng">
                <a:latin typeface="Arial" charset="0"/>
                <a:cs typeface="Arial" charset="0"/>
              </a:rPr>
              <a:t>Pravděpodobnost toho, že situace nastane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1 – Velmi nepravděpodobné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2 – Málo 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3 – Šance 50/50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4 – Spíše 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5 – Téměř jisté</a:t>
            </a:r>
          </a:p>
          <a:p>
            <a:pPr>
              <a:buFont typeface="Arial" charset="0"/>
              <a:buNone/>
            </a:pPr>
            <a:r>
              <a:rPr lang="cs-CZ" sz="1700" u="sng">
                <a:latin typeface="Arial" charset="0"/>
                <a:cs typeface="Arial" charset="0"/>
              </a:rPr>
              <a:t>Vliv na projekt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1 – Zanedbatelný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2 – Malý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3 – Střední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4 – Vážný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5 – Katastrofální</a:t>
            </a: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98BEF3-E81C-AE81-744C-28664AA2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34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3CE4E6-02BC-A986-D5AB-F9203A33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latin typeface="Arial" charset="0"/>
                <a:cs typeface="Arial" charset="0"/>
              </a:rPr>
              <a:t>Systém hodnocení rizik 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0CE0-EBDB-48AA-BE50-F6A62FAE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Skóre rizika se zjistí násobením pravděpodobnosti toho, že situace nastane a vlivem na projekt (riziko, které nastane téměř s jistotou a bude mít střední dopad, lze charakterizovat hodnotou 15 (5x3) atd.</a:t>
            </a:r>
          </a:p>
          <a:p>
            <a:r>
              <a:rPr lang="cs-CZ" sz="2000">
                <a:latin typeface="Arial" charset="0"/>
                <a:cs typeface="Arial" charset="0"/>
              </a:rPr>
              <a:t>Jsou-li rizika a problémy vyhodnoceny s použitím této jednoduché metody, pak je stačí jen seřadit. </a:t>
            </a:r>
          </a:p>
          <a:p>
            <a:r>
              <a:rPr lang="cs-CZ" sz="2000">
                <a:latin typeface="Arial" charset="0"/>
                <a:cs typeface="Arial" charset="0"/>
              </a:rPr>
              <a:t>Ta rizika, jejichž skóre budou nejvyšší, zasluhují okamžitou pozornost. </a:t>
            </a:r>
          </a:p>
          <a:p>
            <a:r>
              <a:rPr lang="cs-CZ" sz="2000">
                <a:latin typeface="Arial" charset="0"/>
                <a:cs typeface="Arial" charset="0"/>
              </a:rPr>
              <a:t>Je nutné soustředit úsilí na ta největší rizika a problémy, nikoliv na ta, proti kterým je možné se bránit nejsnáze.</a:t>
            </a:r>
          </a:p>
          <a:p>
            <a:endParaRPr lang="cs-CZ" sz="2000">
              <a:latin typeface="Arial" charset="0"/>
              <a:cs typeface="Arial" charset="0"/>
            </a:endParaRP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690BDA-FC76-38EF-9356-674846FF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03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t v šachové partii">
            <a:extLst>
              <a:ext uri="{FF2B5EF4-FFF2-40B4-BE49-F238E27FC236}">
                <a16:creationId xmlns:a16="http://schemas.microsoft.com/office/drawing/2014/main" id="{073BBFD0-3E49-B317-4F5E-AE413C33F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8" r="10892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E35E36-4F15-3A44-CEBD-F1D1AE6D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3400"/>
              <a:t>Základní pravidla úspěchu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2F50B-FBF4-C243-D5EB-182BBE5C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1600"/>
              <a:t>Vzájemnost je víc než nezávislost.</a:t>
            </a:r>
          </a:p>
          <a:p>
            <a:r>
              <a:rPr lang="cs-CZ" sz="1600"/>
              <a:t>Vědět a nepoužívat znamená ve skutečnosti nevědět!</a:t>
            </a:r>
          </a:p>
          <a:p>
            <a:r>
              <a:rPr lang="cs-CZ" sz="1600"/>
              <a:t>Pokrytectví bude vyvolávat nedůvěru a vše bude vnímáno jako manipulace. </a:t>
            </a:r>
          </a:p>
          <a:p>
            <a:r>
              <a:rPr lang="cs-CZ" sz="1600"/>
              <a:t>Kde chybí důvěra, chybí základ trvalého úspěchu.</a:t>
            </a:r>
          </a:p>
          <a:p>
            <a:endParaRPr lang="cs-CZ" sz="1600"/>
          </a:p>
          <a:p>
            <a:r>
              <a:rPr lang="cs-CZ" sz="1600"/>
              <a:t>Sebenaplňujících se proroctví, tzv. Pygmalionův efekt</a:t>
            </a:r>
          </a:p>
          <a:p>
            <a:pPr marL="0" indent="0">
              <a:buNone/>
            </a:pPr>
            <a:r>
              <a:rPr lang="cs-CZ" sz="1600"/>
              <a:t>„</a:t>
            </a:r>
            <a:r>
              <a:rPr lang="cs-CZ" sz="1600" b="1"/>
              <a:t>očekávám, že se něco stane, a mé očekávání způsobí, že vše proběhne, jak očekávám</a:t>
            </a:r>
            <a:r>
              <a:rPr lang="cs-CZ" sz="1600"/>
              <a:t>.“</a:t>
            </a:r>
          </a:p>
          <a:p>
            <a:pPr>
              <a:buFont typeface="Wingdings" pitchFamily="2" charset="2"/>
              <a:buChar char="§"/>
            </a:pPr>
            <a:endParaRPr lang="cs-CZ" sz="1600"/>
          </a:p>
          <a:p>
            <a:endParaRPr lang="cs-CZ" sz="1600"/>
          </a:p>
          <a:p>
            <a:endParaRPr lang="cs-CZ" sz="1600"/>
          </a:p>
          <a:p>
            <a:endParaRPr lang="cs-CZ" sz="16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289198-FBCE-1205-F96A-E93D535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018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0743B2-470B-AE37-4518-01C7487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cs-CZ" sz="4000"/>
              <a:t>Zákon sklizně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EA7718-9D69-BA1E-1B65-C46120E7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/>
              <a:t>Na lidské jednání a vztahy je nutné pohlížet jako na </a:t>
            </a:r>
            <a:r>
              <a:rPr lang="cs-CZ" sz="2000" b="1"/>
              <a:t>přirozený systém</a:t>
            </a:r>
            <a:r>
              <a:rPr lang="cs-CZ" sz="2000"/>
              <a:t>, který podléhá zákonu sklizně. 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Vždy sklízíme jen to, co zasejeme. Není jiné cesty. 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Není možné na jaře zapomenout zasít, příjemně si užít léto a na podzim začít dřít, abychom měli co sklízet.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Vždy se musí dodržovat odpovídající postupy. 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13" name="Picture 12" descr="Balíky slámy na poli při západu slunce">
            <a:extLst>
              <a:ext uri="{FF2B5EF4-FFF2-40B4-BE49-F238E27FC236}">
                <a16:creationId xmlns:a16="http://schemas.microsoft.com/office/drawing/2014/main" id="{368F8BBF-E4AC-6EEF-1245-B5DA4CE2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16460" b="-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3E57F2-F729-5385-4BBA-B2FC079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211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4D3530-D39D-1DCB-B0FA-169B8204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Mentální mapy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DA6D-D9A3-E053-AD79-C984B0D7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900"/>
              <a:t>Každý člověk má v hlavě mnoho různých mentálních map. </a:t>
            </a:r>
          </a:p>
          <a:p>
            <a:pPr>
              <a:buFont typeface="Wingdings" pitchFamily="2" charset="2"/>
              <a:buChar char="§"/>
            </a:pPr>
            <a:r>
              <a:rPr lang="cs-CZ" sz="1900"/>
              <a:t>Každou z těchto map můžeme přiřadit do jedné ze dvou základních kategorií: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/>
              <a:t>mapy popisující věci takové, jaké jsou (realita),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/>
              <a:t>mapy popisující věci takové, jaké by měly být (hodnoty).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1900"/>
              <a:t>Všechno, s čím se v životě setkáváme, interpretujeme pomocí těchto mentálních map. Jenom málokdy se zabýváme tím, zda jsou přesné. Obvykle si totiž ani neuvědomujeme jejich existenci.</a:t>
            </a:r>
          </a:p>
        </p:txBody>
      </p:sp>
      <p:pic>
        <p:nvPicPr>
          <p:cNvPr id="13" name="Picture 12" descr="Černá Světová mapa se sítěmi">
            <a:extLst>
              <a:ext uri="{FF2B5EF4-FFF2-40B4-BE49-F238E27FC236}">
                <a16:creationId xmlns:a16="http://schemas.microsoft.com/office/drawing/2014/main" id="{2B3216D5-A2CE-D5CE-E740-E9EA74E2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2" r="2132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3F86A-1AA9-17E5-CE0C-955C4F2E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6906</Words>
  <Application>Microsoft Office PowerPoint</Application>
  <PresentationFormat>Širokoúhlá obrazovka</PresentationFormat>
  <Paragraphs>768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4" baseType="lpstr">
      <vt:lpstr>Aptos</vt:lpstr>
      <vt:lpstr>Aptos Display</vt:lpstr>
      <vt:lpstr>Arial</vt:lpstr>
      <vt:lpstr>Arial Narrow</vt:lpstr>
      <vt:lpstr>Calibri</vt:lpstr>
      <vt:lpstr>Helvetica</vt:lpstr>
      <vt:lpstr>Wingdings</vt:lpstr>
      <vt:lpstr>Motiv Office</vt:lpstr>
      <vt:lpstr>Management</vt:lpstr>
      <vt:lpstr>Použitá literatura</vt:lpstr>
      <vt:lpstr>Použitá literatura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Management ve zdravotnictví</vt:lpstr>
      <vt:lpstr>Vlastnosti služeb</vt:lpstr>
      <vt:lpstr>Organizační formy ošetřovatelství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Vedení lidí</vt:lpstr>
      <vt:lpstr>Vedení lidí</vt:lpstr>
      <vt:lpstr>Výběr a rozmísťování pracovníků</vt:lpstr>
      <vt:lpstr>Výběr a rozmísťování pracovníků</vt:lpstr>
      <vt:lpstr>Výběr a rozmísťování pracovníků</vt:lpstr>
      <vt:lpstr>Výběr a rozmísťování pracovníků</vt:lpstr>
      <vt:lpstr>Kontrola</vt:lpstr>
      <vt:lpstr>Kontrola</vt:lpstr>
      <vt:lpstr>Kontrola</vt:lpstr>
      <vt:lpstr>Kontrola</vt:lpstr>
      <vt:lpstr>Manažerské techniky</vt:lpstr>
      <vt:lpstr>Manažerské techniky</vt:lpstr>
      <vt:lpstr>Manažerské techniky</vt:lpstr>
      <vt:lpstr>Manažerské techniky</vt:lpstr>
      <vt:lpstr>Projektový management</vt:lpstr>
      <vt:lpstr>Standardy a standardizace</vt:lpstr>
      <vt:lpstr>Charakteristické znaky projektu</vt:lpstr>
      <vt:lpstr>Charakteristické znaky projektu</vt:lpstr>
      <vt:lpstr>Inovace</vt:lpstr>
      <vt:lpstr>Inovační řády a kategorie projektů</vt:lpstr>
      <vt:lpstr>Komplexní inovace</vt:lpstr>
      <vt:lpstr>Principy a pravidla projektování</vt:lpstr>
      <vt:lpstr>Cílovost</vt:lpstr>
      <vt:lpstr>Reálnost a účelnost</vt:lpstr>
      <vt:lpstr>Systémový přístup</vt:lpstr>
      <vt:lpstr>Postupné řešení</vt:lpstr>
      <vt:lpstr>Systematičnost a efektivnost</vt:lpstr>
      <vt:lpstr>Postup projektování</vt:lpstr>
      <vt:lpstr>Prezentace aplikace PowerPoint</vt:lpstr>
      <vt:lpstr>Podstata projektového managementu</vt:lpstr>
      <vt:lpstr>Řízení rizik a problémů</vt:lpstr>
      <vt:lpstr>Řízení rizik a problémů</vt:lpstr>
      <vt:lpstr>Řízení rizik a problémů</vt:lpstr>
      <vt:lpstr>Řízení rizik a problémů</vt:lpstr>
      <vt:lpstr>Plánování zásahů</vt:lpstr>
      <vt:lpstr>Priority rizik a problémů</vt:lpstr>
      <vt:lpstr>Systém hodnocení rizik </vt:lpstr>
      <vt:lpstr>Systém hodnocení rizik </vt:lpstr>
      <vt:lpstr>Základní pravidla úspěchu</vt:lpstr>
      <vt:lpstr>Zákon sklizně</vt:lpstr>
      <vt:lpstr>Mentální mapy</vt:lpstr>
      <vt:lpstr>Charakter a komunikace</vt:lpstr>
      <vt:lpstr>Princip mezilidských vztahů</vt:lpstr>
      <vt:lpstr>Citáty </vt:lpstr>
      <vt:lpstr>Vnímání - příklad</vt:lpstr>
      <vt:lpstr>Kroky pro dosažení životního úspěchu</vt:lpstr>
      <vt:lpstr>Pomůcka k příkladu I</vt:lpstr>
      <vt:lpstr>Pomůcka k příkladu II</vt:lpstr>
    </vt:vector>
  </TitlesOfParts>
  <Company>Město Sokolov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Miluše Bartoňková</dc:creator>
  <cp:lastModifiedBy>Jan Beseda</cp:lastModifiedBy>
  <cp:revision>145</cp:revision>
  <dcterms:created xsi:type="dcterms:W3CDTF">2014-12-12T17:09:40Z</dcterms:created>
  <dcterms:modified xsi:type="dcterms:W3CDTF">2025-04-01T20:01:22Z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fde77-c08f-4f1e-a393-7f70784904b0_Enabled">
    <vt:lpwstr>true</vt:lpwstr>
  </property>
  <property fmtid="{D5CDD505-2E9C-101B-9397-08002B2CF9AE}" pid="3" name="MSIP_Label_ebbfde77-c08f-4f1e-a393-7f70784904b0_SetDate">
    <vt:lpwstr>2024-03-11T01:42:25Z</vt:lpwstr>
  </property>
  <property fmtid="{D5CDD505-2E9C-101B-9397-08002B2CF9AE}" pid="4" name="MSIP_Label_ebbfde77-c08f-4f1e-a393-7f70784904b0_Method">
    <vt:lpwstr>Standard</vt:lpwstr>
  </property>
  <property fmtid="{D5CDD505-2E9C-101B-9397-08002B2CF9AE}" pid="5" name="MSIP_Label_ebbfde77-c08f-4f1e-a393-7f70784904b0_Name">
    <vt:lpwstr>Business General</vt:lpwstr>
  </property>
  <property fmtid="{D5CDD505-2E9C-101B-9397-08002B2CF9AE}" pid="6" name="MSIP_Label_ebbfde77-c08f-4f1e-a393-7f70784904b0_SiteId">
    <vt:lpwstr>45ab8ba3-4ca1-45bd-95d7-18658bb01287</vt:lpwstr>
  </property>
  <property fmtid="{D5CDD505-2E9C-101B-9397-08002B2CF9AE}" pid="7" name="MSIP_Label_ebbfde77-c08f-4f1e-a393-7f70784904b0_ActionId">
    <vt:lpwstr>feffb6ab-5719-40a5-9de8-80ab22d18e1b</vt:lpwstr>
  </property>
  <property fmtid="{D5CDD505-2E9C-101B-9397-08002B2CF9AE}" pid="8" name="MSIP_Label_ebbfde77-c08f-4f1e-a393-7f70784904b0_ContentBits">
    <vt:lpwstr>0</vt:lpwstr>
  </property>
</Properties>
</file>