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1"/>
  </p:notesMasterIdLst>
  <p:handoutMasterIdLst>
    <p:handoutMasterId r:id="rId112"/>
  </p:handoutMasterIdLst>
  <p:sldIdLst>
    <p:sldId id="438" r:id="rId2"/>
    <p:sldId id="292" r:id="rId3"/>
    <p:sldId id="293" r:id="rId4"/>
    <p:sldId id="261" r:id="rId5"/>
    <p:sldId id="269" r:id="rId6"/>
    <p:sldId id="297" r:id="rId7"/>
    <p:sldId id="298" r:id="rId8"/>
    <p:sldId id="299" r:id="rId9"/>
    <p:sldId id="300" r:id="rId10"/>
    <p:sldId id="294" r:id="rId11"/>
    <p:sldId id="305" r:id="rId12"/>
    <p:sldId id="306" r:id="rId13"/>
    <p:sldId id="307" r:id="rId14"/>
    <p:sldId id="308" r:id="rId15"/>
    <p:sldId id="309" r:id="rId16"/>
    <p:sldId id="311" r:id="rId17"/>
    <p:sldId id="312" r:id="rId18"/>
    <p:sldId id="310" r:id="rId19"/>
    <p:sldId id="302" r:id="rId20"/>
    <p:sldId id="304" r:id="rId21"/>
    <p:sldId id="313" r:id="rId22"/>
    <p:sldId id="314" r:id="rId23"/>
    <p:sldId id="315" r:id="rId24"/>
    <p:sldId id="316" r:id="rId25"/>
    <p:sldId id="318" r:id="rId26"/>
    <p:sldId id="321" r:id="rId27"/>
    <p:sldId id="320" r:id="rId28"/>
    <p:sldId id="319" r:id="rId29"/>
    <p:sldId id="322" r:id="rId30"/>
    <p:sldId id="323" r:id="rId31"/>
    <p:sldId id="326" r:id="rId32"/>
    <p:sldId id="325" r:id="rId33"/>
    <p:sldId id="324" r:id="rId34"/>
    <p:sldId id="328" r:id="rId35"/>
    <p:sldId id="341" r:id="rId36"/>
    <p:sldId id="340" r:id="rId37"/>
    <p:sldId id="339" r:id="rId38"/>
    <p:sldId id="344" r:id="rId39"/>
    <p:sldId id="343" r:id="rId40"/>
    <p:sldId id="342" r:id="rId41"/>
    <p:sldId id="346" r:id="rId42"/>
    <p:sldId id="345" r:id="rId43"/>
    <p:sldId id="347" r:id="rId44"/>
    <p:sldId id="352" r:id="rId45"/>
    <p:sldId id="356" r:id="rId46"/>
    <p:sldId id="358" r:id="rId47"/>
    <p:sldId id="360" r:id="rId48"/>
    <p:sldId id="369" r:id="rId49"/>
    <p:sldId id="368" r:id="rId50"/>
    <p:sldId id="367" r:id="rId51"/>
    <p:sldId id="366" r:id="rId52"/>
    <p:sldId id="365" r:id="rId53"/>
    <p:sldId id="364" r:id="rId54"/>
    <p:sldId id="363" r:id="rId55"/>
    <p:sldId id="362" r:id="rId56"/>
    <p:sldId id="361" r:id="rId57"/>
    <p:sldId id="373" r:id="rId58"/>
    <p:sldId id="372" r:id="rId59"/>
    <p:sldId id="371" r:id="rId60"/>
    <p:sldId id="370" r:id="rId61"/>
    <p:sldId id="381" r:id="rId62"/>
    <p:sldId id="380" r:id="rId63"/>
    <p:sldId id="379" r:id="rId64"/>
    <p:sldId id="378" r:id="rId65"/>
    <p:sldId id="377" r:id="rId66"/>
    <p:sldId id="376" r:id="rId67"/>
    <p:sldId id="375" r:id="rId68"/>
    <p:sldId id="374" r:id="rId69"/>
    <p:sldId id="389" r:id="rId70"/>
    <p:sldId id="388" r:id="rId71"/>
    <p:sldId id="387" r:id="rId72"/>
    <p:sldId id="386" r:id="rId73"/>
    <p:sldId id="385" r:id="rId74"/>
    <p:sldId id="384" r:id="rId75"/>
    <p:sldId id="392" r:id="rId76"/>
    <p:sldId id="391" r:id="rId77"/>
    <p:sldId id="390" r:id="rId78"/>
    <p:sldId id="405" r:id="rId79"/>
    <p:sldId id="404" r:id="rId80"/>
    <p:sldId id="403" r:id="rId81"/>
    <p:sldId id="402" r:id="rId82"/>
    <p:sldId id="401" r:id="rId83"/>
    <p:sldId id="408" r:id="rId84"/>
    <p:sldId id="407" r:id="rId85"/>
    <p:sldId id="406" r:id="rId86"/>
    <p:sldId id="409" r:id="rId87"/>
    <p:sldId id="410" r:id="rId88"/>
    <p:sldId id="411" r:id="rId89"/>
    <p:sldId id="412" r:id="rId90"/>
    <p:sldId id="414" r:id="rId91"/>
    <p:sldId id="415" r:id="rId92"/>
    <p:sldId id="413" r:id="rId93"/>
    <p:sldId id="419" r:id="rId94"/>
    <p:sldId id="418" r:id="rId95"/>
    <p:sldId id="417" r:id="rId96"/>
    <p:sldId id="420" r:id="rId97"/>
    <p:sldId id="416" r:id="rId98"/>
    <p:sldId id="425" r:id="rId99"/>
    <p:sldId id="424" r:id="rId100"/>
    <p:sldId id="423" r:id="rId101"/>
    <p:sldId id="422" r:id="rId102"/>
    <p:sldId id="421" r:id="rId103"/>
    <p:sldId id="426" r:id="rId104"/>
    <p:sldId id="427" r:id="rId105"/>
    <p:sldId id="428" r:id="rId106"/>
    <p:sldId id="429" r:id="rId107"/>
    <p:sldId id="432" r:id="rId108"/>
    <p:sldId id="437" r:id="rId109"/>
    <p:sldId id="317" r:id="rId11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AF69B5D9-82A5-42DE-A219-C8ABC66FBE11}">
          <p14:sldIdLst>
            <p14:sldId id="438"/>
          </p14:sldIdLst>
        </p14:section>
        <p14:section name="1. Charakteristika zdravotnictví z pohledu ekonomické teorie" id="{5A5C37F6-149B-4EEF-9F95-D5956D1926F9}">
          <p14:sldIdLst>
            <p14:sldId id="292"/>
            <p14:sldId id="293"/>
            <p14:sldId id="261"/>
            <p14:sldId id="269"/>
            <p14:sldId id="297"/>
            <p14:sldId id="298"/>
            <p14:sldId id="299"/>
            <p14:sldId id="300"/>
            <p14:sldId id="294"/>
          </p14:sldIdLst>
        </p14:section>
        <p14:section name="2. Organizace zdravotnictví v ČR" id="{38901627-CEDD-42CE-B035-E691E6E21820}">
          <p14:sldIdLst>
            <p14:sldId id="305"/>
            <p14:sldId id="306"/>
            <p14:sldId id="307"/>
            <p14:sldId id="308"/>
            <p14:sldId id="309"/>
            <p14:sldId id="311"/>
            <p14:sldId id="312"/>
          </p14:sldIdLst>
        </p14:section>
        <p14:section name="3. Zdravotnictví v tržním hospodářství" id="{2503D597-E422-4192-B91D-06F36F10CF8D}">
          <p14:sldIdLst>
            <p14:sldId id="310"/>
            <p14:sldId id="302"/>
            <p14:sldId id="304"/>
            <p14:sldId id="313"/>
            <p14:sldId id="314"/>
            <p14:sldId id="315"/>
            <p14:sldId id="316"/>
            <p14:sldId id="318"/>
            <p14:sldId id="321"/>
            <p14:sldId id="320"/>
            <p14:sldId id="319"/>
            <p14:sldId id="322"/>
          </p14:sldIdLst>
        </p14:section>
        <p14:section name="4. Poskytovatelé zdravotních služeb" id="{FA8E1241-367B-44EC-95C9-554AD8B49757}">
          <p14:sldIdLst>
            <p14:sldId id="323"/>
            <p14:sldId id="326"/>
            <p14:sldId id="325"/>
            <p14:sldId id="324"/>
            <p14:sldId id="328"/>
            <p14:sldId id="341"/>
            <p14:sldId id="340"/>
            <p14:sldId id="339"/>
            <p14:sldId id="344"/>
            <p14:sldId id="343"/>
            <p14:sldId id="342"/>
            <p14:sldId id="346"/>
          </p14:sldIdLst>
        </p14:section>
        <p14:section name="5. Financování zdravotné péče" id="{B98F206D-7906-4A80-840D-CB1ECCB69631}">
          <p14:sldIdLst>
            <p14:sldId id="345"/>
            <p14:sldId id="347"/>
          </p14:sldIdLst>
        </p14:section>
        <p14:section name="6. Zdravotní pojištění" id="{A8D09658-AC49-48CC-B2E9-353801265913}">
          <p14:sldIdLst>
            <p14:sldId id="352"/>
            <p14:sldId id="356"/>
            <p14:sldId id="358"/>
            <p14:sldId id="360"/>
            <p14:sldId id="369"/>
            <p14:sldId id="368"/>
            <p14:sldId id="367"/>
            <p14:sldId id="366"/>
            <p14:sldId id="365"/>
            <p14:sldId id="364"/>
            <p14:sldId id="363"/>
            <p14:sldId id="362"/>
            <p14:sldId id="361"/>
            <p14:sldId id="373"/>
            <p14:sldId id="372"/>
            <p14:sldId id="371"/>
            <p14:sldId id="370"/>
            <p14:sldId id="381"/>
            <p14:sldId id="380"/>
            <p14:sldId id="379"/>
            <p14:sldId id="378"/>
            <p14:sldId id="377"/>
            <p14:sldId id="376"/>
            <p14:sldId id="375"/>
            <p14:sldId id="374"/>
            <p14:sldId id="389"/>
            <p14:sldId id="388"/>
            <p14:sldId id="387"/>
            <p14:sldId id="386"/>
            <p14:sldId id="385"/>
            <p14:sldId id="384"/>
            <p14:sldId id="392"/>
            <p14:sldId id="391"/>
            <p14:sldId id="390"/>
            <p14:sldId id="405"/>
            <p14:sldId id="404"/>
          </p14:sldIdLst>
        </p14:section>
        <p14:section name="7. Výdaje na léky a ortopedické pomůcky" id="{5B14E537-9360-4998-9952-B792F10205A6}">
          <p14:sldIdLst>
            <p14:sldId id="403"/>
            <p14:sldId id="402"/>
            <p14:sldId id="401"/>
            <p14:sldId id="408"/>
            <p14:sldId id="407"/>
            <p14:sldId id="406"/>
          </p14:sldIdLst>
        </p14:section>
        <p14:section name="8. Mechanismy úhrady nákladů zdravotních služeb" id="{EE9B6670-BBB7-4440-ACE9-5155FD4492E0}">
          <p14:sldIdLst>
            <p14:sldId id="409"/>
            <p14:sldId id="410"/>
            <p14:sldId id="411"/>
            <p14:sldId id="412"/>
            <p14:sldId id="414"/>
            <p14:sldId id="415"/>
            <p14:sldId id="413"/>
            <p14:sldId id="419"/>
            <p14:sldId id="418"/>
            <p14:sldId id="417"/>
            <p14:sldId id="420"/>
            <p14:sldId id="416"/>
            <p14:sldId id="425"/>
            <p14:sldId id="424"/>
            <p14:sldId id="423"/>
            <p14:sldId id="422"/>
            <p14:sldId id="421"/>
            <p14:sldId id="426"/>
            <p14:sldId id="427"/>
            <p14:sldId id="428"/>
            <p14:sldId id="429"/>
          </p14:sldIdLst>
        </p14:section>
        <p14:section name="9. Perspektivy vývoje financování zdravotnictví" id="{098C1FCB-CD45-4391-BBE9-A502979226F0}">
          <p14:sldIdLst>
            <p14:sldId id="432"/>
            <p14:sldId id="437"/>
            <p14:sldId id="3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10" autoAdjust="0"/>
    <p:restoredTop sz="94720"/>
  </p:normalViewPr>
  <p:slideViewPr>
    <p:cSldViewPr>
      <p:cViewPr varScale="1">
        <p:scale>
          <a:sx n="57" d="100"/>
          <a:sy n="57" d="100"/>
        </p:scale>
        <p:origin x="1930"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pt>
    <dgm:pt modelId="{4D447013-D584-409B-86EF-AD09CC275CF3}" type="pres">
      <dgm:prSet presAssocID="{A2A7F99A-103E-4516-88AD-35A2397641A9}" presName="sibTrans" presStyleLbl="sibTrans2D1" presStyleIdx="0" presStyleCnt="2"/>
      <dgm:spPr/>
    </dgm:pt>
    <dgm:pt modelId="{1A639093-260E-4269-888F-A0FC976507C9}" type="pres">
      <dgm:prSet presAssocID="{A2A7F99A-103E-4516-88AD-35A2397641A9}" presName="connectorText" presStyleLbl="sibTrans2D1" presStyleIdx="0" presStyleCnt="2"/>
      <dgm:spPr/>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pt>
    <dgm:pt modelId="{4B164F9A-2487-43D1-8458-E786D29EB4BA}" type="pres">
      <dgm:prSet presAssocID="{022B7FEE-D13B-4FB7-8F65-EA5B4D084E03}" presName="sibTrans" presStyleLbl="sibTrans2D1" presStyleIdx="1" presStyleCnt="2"/>
      <dgm:spPr/>
    </dgm:pt>
    <dgm:pt modelId="{E272EFB8-F75B-461E-9267-647BCF58E257}" type="pres">
      <dgm:prSet presAssocID="{022B7FEE-D13B-4FB7-8F65-EA5B4D084E03}" presName="connectorText" presStyleLbl="sibTrans2D1" presStyleIdx="1" presStyleCnt="2"/>
      <dgm:spPr/>
    </dgm:pt>
    <dgm:pt modelId="{8758A447-77A6-480B-BA54-5B7BFE5FFC82}" type="pres">
      <dgm:prSet presAssocID="{D0A46B03-34CF-47AE-9933-18EB4D9B5B10}" presName="node" presStyleLbl="node1" presStyleIdx="2" presStyleCnt="3">
        <dgm:presLayoutVars>
          <dgm:bulletEnabled val="1"/>
        </dgm:presLayoutVars>
      </dgm:prSet>
      <dgm:spPr/>
    </dgm:pt>
  </dgm:ptLst>
  <dgm:cxnLst>
    <dgm:cxn modelId="{43513D06-719B-4184-BE09-74E4CCC76A00}" srcId="{4A2672EB-E68D-460E-979A-565E8B3594D8}" destId="{A9CDF6E7-886B-4651-9A9E-A590CE6AB0A2}" srcOrd="0" destOrd="0" parTransId="{8893BBB3-8E6E-4B44-99AA-78064F16A569}" sibTransId="{A2A7F99A-103E-4516-88AD-35A2397641A9}"/>
    <dgm:cxn modelId="{AB9E6F0F-D539-450E-B0E6-EEEC8239EB83}" type="presOf" srcId="{A9CDF6E7-886B-4651-9A9E-A590CE6AB0A2}" destId="{31E9AA37-2F44-42E6-9F09-7283756F12CA}"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37F6476-97A5-4D2E-AA33-D599465A355A}" type="presOf" srcId="{022B7FEE-D13B-4FB7-8F65-EA5B4D084E03}" destId="{4B164F9A-2487-43D1-8458-E786D29EB4BA}"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DF880CFF-BD5D-4E5B-B171-BEB9F8D638A5}" type="presOf" srcId="{022B7FEE-D13B-4FB7-8F65-EA5B4D084E03}" destId="{E272EFB8-F75B-461E-9267-647BCF58E257}" srcOrd="1" destOrd="0" presId="urn:microsoft.com/office/officeart/2005/8/layout/process1"/>
    <dgm:cxn modelId="{737911FF-B148-470E-BD85-80E767765368}" type="presOf" srcId="{4A2672EB-E68D-460E-979A-565E8B3594D8}" destId="{9EAAD854-752F-45E6-85D7-CF8B9CB40909}" srcOrd="0" destOrd="0" presId="urn:microsoft.com/office/officeart/2005/8/layout/process1"/>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úplné vlastní náklady na výrobu (výrobní cena)</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zisk výrobce</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10.03.2025</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10.03.2025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402171344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100</a:t>
            </a:fld>
            <a:endParaRPr lang="cs-CZ"/>
          </a:p>
        </p:txBody>
      </p:sp>
    </p:spTree>
    <p:extLst>
      <p:ext uri="{BB962C8B-B14F-4D97-AF65-F5344CB8AC3E}">
        <p14:creationId xmlns:p14="http://schemas.microsoft.com/office/powerpoint/2010/main" val="20499596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101</a:t>
            </a:fld>
            <a:endParaRPr lang="cs-CZ"/>
          </a:p>
        </p:txBody>
      </p:sp>
    </p:spTree>
    <p:extLst>
      <p:ext uri="{BB962C8B-B14F-4D97-AF65-F5344CB8AC3E}">
        <p14:creationId xmlns:p14="http://schemas.microsoft.com/office/powerpoint/2010/main" val="329466300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102</a:t>
            </a:fld>
            <a:endParaRPr lang="cs-CZ"/>
          </a:p>
        </p:txBody>
      </p:sp>
    </p:spTree>
    <p:extLst>
      <p:ext uri="{BB962C8B-B14F-4D97-AF65-F5344CB8AC3E}">
        <p14:creationId xmlns:p14="http://schemas.microsoft.com/office/powerpoint/2010/main" val="347213775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103</a:t>
            </a:fld>
            <a:endParaRPr lang="cs-CZ"/>
          </a:p>
        </p:txBody>
      </p:sp>
    </p:spTree>
    <p:extLst>
      <p:ext uri="{BB962C8B-B14F-4D97-AF65-F5344CB8AC3E}">
        <p14:creationId xmlns:p14="http://schemas.microsoft.com/office/powerpoint/2010/main" val="356932130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104</a:t>
            </a:fld>
            <a:endParaRPr lang="cs-CZ"/>
          </a:p>
        </p:txBody>
      </p:sp>
    </p:spTree>
    <p:extLst>
      <p:ext uri="{BB962C8B-B14F-4D97-AF65-F5344CB8AC3E}">
        <p14:creationId xmlns:p14="http://schemas.microsoft.com/office/powerpoint/2010/main" val="127169204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105</a:t>
            </a:fld>
            <a:endParaRPr lang="cs-CZ"/>
          </a:p>
        </p:txBody>
      </p:sp>
    </p:spTree>
    <p:extLst>
      <p:ext uri="{BB962C8B-B14F-4D97-AF65-F5344CB8AC3E}">
        <p14:creationId xmlns:p14="http://schemas.microsoft.com/office/powerpoint/2010/main" val="373075160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106</a:t>
            </a:fld>
            <a:endParaRPr lang="cs-CZ"/>
          </a:p>
        </p:txBody>
      </p:sp>
    </p:spTree>
    <p:extLst>
      <p:ext uri="{BB962C8B-B14F-4D97-AF65-F5344CB8AC3E}">
        <p14:creationId xmlns:p14="http://schemas.microsoft.com/office/powerpoint/2010/main" val="165910983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107</a:t>
            </a:fld>
            <a:endParaRPr lang="cs-CZ"/>
          </a:p>
        </p:txBody>
      </p:sp>
    </p:spTree>
    <p:extLst>
      <p:ext uri="{BB962C8B-B14F-4D97-AF65-F5344CB8AC3E}">
        <p14:creationId xmlns:p14="http://schemas.microsoft.com/office/powerpoint/2010/main" val="3804696683"/>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108</a:t>
            </a:fld>
            <a:endParaRPr lang="cs-CZ"/>
          </a:p>
        </p:txBody>
      </p:sp>
    </p:spTree>
    <p:extLst>
      <p:ext uri="{BB962C8B-B14F-4D97-AF65-F5344CB8AC3E}">
        <p14:creationId xmlns:p14="http://schemas.microsoft.com/office/powerpoint/2010/main" val="68302409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109</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1452246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3355910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2335116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354603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4055279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36527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2814679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266118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210918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1284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293413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446066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4112699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3420946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41789157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1649944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36803559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924048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11799993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87948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a:t>
            </a:fld>
            <a:endParaRPr lang="cs-CZ"/>
          </a:p>
        </p:txBody>
      </p:sp>
    </p:spTree>
    <p:extLst>
      <p:ext uri="{BB962C8B-B14F-4D97-AF65-F5344CB8AC3E}">
        <p14:creationId xmlns:p14="http://schemas.microsoft.com/office/powerpoint/2010/main" val="121450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3900992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2011918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9276668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14990327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14734635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921212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729955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33451877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14270361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433540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30894693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15043176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14265412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34584948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6501769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9497835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30873070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57</a:t>
            </a:fld>
            <a:endParaRPr lang="cs-CZ"/>
          </a:p>
        </p:txBody>
      </p:sp>
    </p:spTree>
    <p:extLst>
      <p:ext uri="{BB962C8B-B14F-4D97-AF65-F5344CB8AC3E}">
        <p14:creationId xmlns:p14="http://schemas.microsoft.com/office/powerpoint/2010/main" val="28722976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58</a:t>
            </a:fld>
            <a:endParaRPr lang="cs-CZ"/>
          </a:p>
        </p:txBody>
      </p:sp>
    </p:spTree>
    <p:extLst>
      <p:ext uri="{BB962C8B-B14F-4D97-AF65-F5344CB8AC3E}">
        <p14:creationId xmlns:p14="http://schemas.microsoft.com/office/powerpoint/2010/main" val="1358692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59</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13698491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60</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61</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62</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63</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64</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65</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66</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67</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68</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69</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54849115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70</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71</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72</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73</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74</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75</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76</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77</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78</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79</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82655163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80</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81</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82</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83</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84</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85</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86</a:t>
            </a:fld>
            <a:endParaRPr lang="cs-CZ"/>
          </a:p>
        </p:txBody>
      </p:sp>
    </p:spTree>
    <p:extLst>
      <p:ext uri="{BB962C8B-B14F-4D97-AF65-F5344CB8AC3E}">
        <p14:creationId xmlns:p14="http://schemas.microsoft.com/office/powerpoint/2010/main" val="370692242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87</a:t>
            </a:fld>
            <a:endParaRPr lang="cs-CZ"/>
          </a:p>
        </p:txBody>
      </p:sp>
    </p:spTree>
    <p:extLst>
      <p:ext uri="{BB962C8B-B14F-4D97-AF65-F5344CB8AC3E}">
        <p14:creationId xmlns:p14="http://schemas.microsoft.com/office/powerpoint/2010/main" val="273908433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88</a:t>
            </a:fld>
            <a:endParaRPr lang="cs-CZ"/>
          </a:p>
        </p:txBody>
      </p:sp>
    </p:spTree>
    <p:extLst>
      <p:ext uri="{BB962C8B-B14F-4D97-AF65-F5344CB8AC3E}">
        <p14:creationId xmlns:p14="http://schemas.microsoft.com/office/powerpoint/2010/main" val="325851165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89</a:t>
            </a:fld>
            <a:endParaRPr lang="cs-CZ"/>
          </a:p>
        </p:txBody>
      </p:sp>
    </p:spTree>
    <p:extLst>
      <p:ext uri="{BB962C8B-B14F-4D97-AF65-F5344CB8AC3E}">
        <p14:creationId xmlns:p14="http://schemas.microsoft.com/office/powerpoint/2010/main" val="324172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374955688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90</a:t>
            </a:fld>
            <a:endParaRPr lang="cs-CZ"/>
          </a:p>
        </p:txBody>
      </p:sp>
    </p:spTree>
    <p:extLst>
      <p:ext uri="{BB962C8B-B14F-4D97-AF65-F5344CB8AC3E}">
        <p14:creationId xmlns:p14="http://schemas.microsoft.com/office/powerpoint/2010/main" val="54867542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91</a:t>
            </a:fld>
            <a:endParaRPr lang="cs-CZ"/>
          </a:p>
        </p:txBody>
      </p:sp>
    </p:spTree>
    <p:extLst>
      <p:ext uri="{BB962C8B-B14F-4D97-AF65-F5344CB8AC3E}">
        <p14:creationId xmlns:p14="http://schemas.microsoft.com/office/powerpoint/2010/main" val="2119224492"/>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92</a:t>
            </a:fld>
            <a:endParaRPr lang="cs-CZ"/>
          </a:p>
        </p:txBody>
      </p:sp>
    </p:spTree>
    <p:extLst>
      <p:ext uri="{BB962C8B-B14F-4D97-AF65-F5344CB8AC3E}">
        <p14:creationId xmlns:p14="http://schemas.microsoft.com/office/powerpoint/2010/main" val="144354747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93</a:t>
            </a:fld>
            <a:endParaRPr lang="cs-CZ"/>
          </a:p>
        </p:txBody>
      </p:sp>
    </p:spTree>
    <p:extLst>
      <p:ext uri="{BB962C8B-B14F-4D97-AF65-F5344CB8AC3E}">
        <p14:creationId xmlns:p14="http://schemas.microsoft.com/office/powerpoint/2010/main" val="90767383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94</a:t>
            </a:fld>
            <a:endParaRPr lang="cs-CZ"/>
          </a:p>
        </p:txBody>
      </p:sp>
    </p:spTree>
    <p:extLst>
      <p:ext uri="{BB962C8B-B14F-4D97-AF65-F5344CB8AC3E}">
        <p14:creationId xmlns:p14="http://schemas.microsoft.com/office/powerpoint/2010/main" val="282961452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95</a:t>
            </a:fld>
            <a:endParaRPr lang="cs-CZ"/>
          </a:p>
        </p:txBody>
      </p:sp>
    </p:spTree>
    <p:extLst>
      <p:ext uri="{BB962C8B-B14F-4D97-AF65-F5344CB8AC3E}">
        <p14:creationId xmlns:p14="http://schemas.microsoft.com/office/powerpoint/2010/main" val="3844820094"/>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96</a:t>
            </a:fld>
            <a:endParaRPr lang="cs-CZ"/>
          </a:p>
        </p:txBody>
      </p:sp>
    </p:spTree>
    <p:extLst>
      <p:ext uri="{BB962C8B-B14F-4D97-AF65-F5344CB8AC3E}">
        <p14:creationId xmlns:p14="http://schemas.microsoft.com/office/powerpoint/2010/main" val="190551650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97</a:t>
            </a:fld>
            <a:endParaRPr lang="cs-CZ"/>
          </a:p>
        </p:txBody>
      </p:sp>
    </p:spTree>
    <p:extLst>
      <p:ext uri="{BB962C8B-B14F-4D97-AF65-F5344CB8AC3E}">
        <p14:creationId xmlns:p14="http://schemas.microsoft.com/office/powerpoint/2010/main" val="254924021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98</a:t>
            </a:fld>
            <a:endParaRPr lang="cs-CZ"/>
          </a:p>
        </p:txBody>
      </p:sp>
    </p:spTree>
    <p:extLst>
      <p:ext uri="{BB962C8B-B14F-4D97-AF65-F5344CB8AC3E}">
        <p14:creationId xmlns:p14="http://schemas.microsoft.com/office/powerpoint/2010/main" val="401556866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99</a:t>
            </a:fld>
            <a:endParaRPr lang="cs-CZ"/>
          </a:p>
        </p:txBody>
      </p:sp>
    </p:spTree>
    <p:extLst>
      <p:ext uri="{BB962C8B-B14F-4D97-AF65-F5344CB8AC3E}">
        <p14:creationId xmlns:p14="http://schemas.microsoft.com/office/powerpoint/2010/main" val="3091305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10.03.2025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10.03.2025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10.03.2025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10.03.2025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10.03.2025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10.03.2025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10.03.2025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10.03.2025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10.03.2025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10.03.2025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10.03.2025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10.03.2025</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9.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9.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9.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9.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9.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9.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9.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9.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9.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9.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80.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9.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9.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9.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9.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9.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9.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9.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9.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5" y="1916832"/>
            <a:ext cx="7416825" cy="4209331"/>
          </a:xfrm>
        </p:spPr>
        <p:txBody>
          <a:bodyPr>
            <a:normAutofit/>
          </a:bodyPr>
          <a:lstStyle/>
          <a:p>
            <a:pPr marL="0" indent="0" algn="ctr">
              <a:buNone/>
            </a:pPr>
            <a:r>
              <a:rPr lang="cs-CZ" sz="5400" b="1" dirty="0">
                <a:solidFill>
                  <a:schemeClr val="tx2">
                    <a:lumMod val="75000"/>
                  </a:schemeClr>
                </a:solidFill>
              </a:rPr>
              <a:t>Pojišťovnictví</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3063921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3600" b="1" dirty="0"/>
              <a:t>Shrnutí</a:t>
            </a:r>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lnSpc>
                <a:spcPct val="150000"/>
              </a:lnSpc>
              <a:buClr>
                <a:schemeClr val="tx2">
                  <a:lumMod val="50000"/>
                </a:schemeClr>
              </a:buClr>
            </a:pPr>
            <a:r>
              <a:rPr lang="cs-CZ" sz="2000" b="1" dirty="0">
                <a:solidFill>
                  <a:srgbClr val="002060"/>
                </a:solidFill>
              </a:rPr>
              <a:t>Z ekonomického hlediska, je úroveň zdravotnictví a rozsah zdravotní péče konkrétního státu v převážné míře závislá na vývoji základních makroekonomických veličin národního hospodářství daného státu. To znamená především na vývoji ekonomického růstu, stagnace či poklesu měřeného pomocí hrubého domácího produktu (HDP), vývoji inflace, nezaměstnanosti, zadluženosti státu, úspěšnosti výběru daní, zdravotního a sociálního pojištění a dalších makroekonomických ukazatelů ekonomické úrovně daného státu.</a:t>
            </a:r>
          </a:p>
          <a:p>
            <a:pPr algn="just">
              <a:lnSpc>
                <a:spcPct val="150000"/>
              </a:lnSpc>
              <a:buClr>
                <a:schemeClr val="tx2">
                  <a:lumMod val="50000"/>
                </a:schemeClr>
              </a:buClr>
            </a:pPr>
            <a:r>
              <a:rPr lang="cs-CZ" sz="2000" b="1" dirty="0">
                <a:solidFill>
                  <a:srgbClr val="002060"/>
                </a:solidFill>
              </a:rPr>
              <a:t>Zdravotnictví je důležitou a nedílnou součástí národního hospodářství, je součástí tzv. terciálního sektoru.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a:p>
        </p:txBody>
      </p:sp>
    </p:spTree>
    <p:extLst>
      <p:ext uri="{BB962C8B-B14F-4D97-AF65-F5344CB8AC3E}">
        <p14:creationId xmlns:p14="http://schemas.microsoft.com/office/powerpoint/2010/main" val="120884251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algn="just">
              <a:buClr>
                <a:schemeClr val="tx2">
                  <a:lumMod val="50000"/>
                </a:schemeClr>
              </a:buClr>
            </a:pPr>
            <a:r>
              <a:rPr lang="cs-CZ" sz="2400" b="1" dirty="0">
                <a:solidFill>
                  <a:srgbClr val="002060"/>
                </a:solidFill>
              </a:rPr>
              <a:t>Zdravotnická dopravní služba</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zdravotnická dopravní služba je zajišťována dvěma rozdílnými způsoby:</a:t>
            </a:r>
          </a:p>
          <a:p>
            <a:pPr marL="914400" lvl="1" indent="-457200" algn="just">
              <a:buClr>
                <a:srgbClr val="C00000"/>
              </a:buClr>
              <a:buFont typeface="+mj-lt"/>
              <a:buAutoNum type="alphaLcParenR"/>
            </a:pPr>
            <a:r>
              <a:rPr lang="cs-CZ" sz="2400" b="1" dirty="0">
                <a:solidFill>
                  <a:srgbClr val="C00000"/>
                </a:solidFill>
              </a:rPr>
              <a:t>technickými pracovišti nemocnice – </a:t>
            </a:r>
            <a:r>
              <a:rPr lang="cs-CZ" sz="2400" i="1" dirty="0">
                <a:solidFill>
                  <a:srgbClr val="002060"/>
                </a:solidFill>
              </a:rPr>
              <a:t>jedná se tedy o samostatné pracoviště příslušné nemocnice, kdy financování této činnosti je součástí celkového hospodaření příslušné nemocnice</a:t>
            </a:r>
          </a:p>
          <a:p>
            <a:pPr marL="914400" lvl="1" indent="-457200" algn="just">
              <a:buClr>
                <a:srgbClr val="C00000"/>
              </a:buClr>
              <a:buFont typeface="+mj-lt"/>
              <a:buAutoNum type="alphaLcParenR"/>
            </a:pPr>
            <a:r>
              <a:rPr lang="cs-CZ" sz="2400" b="1" dirty="0">
                <a:solidFill>
                  <a:srgbClr val="C00000"/>
                </a:solidFill>
              </a:rPr>
              <a:t>soukromými dopravci – </a:t>
            </a:r>
            <a:r>
              <a:rPr lang="cs-CZ" sz="2400" i="1" dirty="0">
                <a:solidFill>
                  <a:srgbClr val="002060"/>
                </a:solidFill>
              </a:rPr>
              <a:t>jsou  specializovaný na zajištění dopravní služby pro zdravotnická zařízení</a:t>
            </a:r>
          </a:p>
          <a:p>
            <a:pPr marL="457200" indent="-457200" algn="just">
              <a:buClr>
                <a:srgbClr val="002060"/>
              </a:buClr>
              <a:buFont typeface="Arial" panose="020B0604020202020204" pitchFamily="34" charset="0"/>
              <a:buChar char="•"/>
            </a:pPr>
            <a:r>
              <a:rPr lang="cs-CZ" sz="2400" dirty="0">
                <a:solidFill>
                  <a:srgbClr val="002060"/>
                </a:solidFill>
              </a:rPr>
              <a:t>v obou případech se úhrady provádějí podle výkonového systému s příslušnou hodnotou bodů, ta je diferencována podle toho, zda poskytuje dopravní službu v nepřetržitém provozu nebo ne</a:t>
            </a:r>
          </a:p>
          <a:p>
            <a:pPr marL="457200" indent="-457200" algn="just">
              <a:buClr>
                <a:srgbClr val="002060"/>
              </a:buClr>
              <a:buFont typeface="Arial" panose="020B0604020202020204" pitchFamily="34" charset="0"/>
              <a:buChar char="•"/>
            </a:pPr>
            <a:r>
              <a:rPr lang="cs-CZ" sz="2400" dirty="0">
                <a:solidFill>
                  <a:srgbClr val="002060"/>
                </a:solidFill>
              </a:rPr>
              <a:t>ekonomická efektivnost je však ovlivněna kolísáním cen pohonných hmot, které tvoří vyznanou část nákladů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100</a:t>
            </a:fld>
            <a:endParaRPr lang="cs-CZ" dirty="0"/>
          </a:p>
        </p:txBody>
      </p:sp>
    </p:spTree>
    <p:extLst>
      <p:ext uri="{BB962C8B-B14F-4D97-AF65-F5344CB8AC3E}">
        <p14:creationId xmlns:p14="http://schemas.microsoft.com/office/powerpoint/2010/main" val="29407443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algn="just">
              <a:buClr>
                <a:schemeClr val="tx2">
                  <a:lumMod val="50000"/>
                </a:schemeClr>
              </a:buClr>
            </a:pPr>
            <a:r>
              <a:rPr lang="cs-CZ" sz="2400" b="1" dirty="0">
                <a:solidFill>
                  <a:srgbClr val="002060"/>
                </a:solidFill>
              </a:rPr>
              <a:t>Souhrn systému úhrad zdravotních služeb</a:t>
            </a:r>
          </a:p>
          <a:p>
            <a:pPr marL="342900" indent="-342900" algn="just">
              <a:buClr>
                <a:schemeClr val="tx2">
                  <a:lumMod val="50000"/>
                </a:schemeClr>
              </a:buClr>
              <a:buFont typeface="Arial" panose="020B0604020202020204" pitchFamily="34" charset="0"/>
              <a:buChar char="•"/>
            </a:pPr>
            <a:r>
              <a:rPr lang="cs-CZ" sz="2400" dirty="0">
                <a:solidFill>
                  <a:srgbClr val="002060"/>
                </a:solidFill>
              </a:rPr>
              <a:t>MZ vydává pro každý rok tzv. úhradovou vyhlášku, kterou stanoví hodnoty bodů, výši úhrady zdravotních služeb hrazených ze zdravotního pojištění a stanoví i regulační omezení pro daný rok, tato vyhláška se však použije v případě, že se poskytovatelé a zdravotní pojišťovny nedohodnou na výši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stanovení úhrad pro příslušný rok se vychází z tzv. referenčního období, tímto obdobím je obvykle předminulého roku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ideální požadovaný systém úhrad by měl splňovat:</a:t>
            </a:r>
          </a:p>
          <a:p>
            <a:pPr marL="914400" lvl="1" indent="-457200" algn="just">
              <a:buClr>
                <a:schemeClr val="tx2">
                  <a:lumMod val="50000"/>
                </a:schemeClr>
              </a:buClr>
              <a:buFont typeface="+mj-lt"/>
              <a:buAutoNum type="alphaLcParenR"/>
            </a:pPr>
            <a:r>
              <a:rPr lang="cs-CZ" sz="2400" i="1" dirty="0">
                <a:solidFill>
                  <a:srgbClr val="002060"/>
                </a:solidFill>
              </a:rPr>
              <a:t>měl by zabránit nežádoucí nadprodukci zdravotních výkonů, ať již jsou požadovány poskytovateli zdravotní péče či pacienty samotnými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101</a:t>
            </a:fld>
            <a:endParaRPr lang="cs-CZ" dirty="0"/>
          </a:p>
        </p:txBody>
      </p:sp>
    </p:spTree>
    <p:extLst>
      <p:ext uri="{BB962C8B-B14F-4D97-AF65-F5344CB8AC3E}">
        <p14:creationId xmlns:p14="http://schemas.microsoft.com/office/powerpoint/2010/main" val="18429392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chemeClr val="tx2">
                  <a:lumMod val="50000"/>
                </a:schemeClr>
              </a:buClr>
              <a:buFont typeface="+mj-lt"/>
              <a:buAutoNum type="alphaLcParenR" startAt="2"/>
            </a:pPr>
            <a:r>
              <a:rPr lang="cs-CZ" sz="2400" i="1" dirty="0">
                <a:solidFill>
                  <a:srgbClr val="002060"/>
                </a:solidFill>
              </a:rPr>
              <a:t>měl by motivovat k prevenci, a to jak na straně poskytovatelů, tak především na straně občanů</a:t>
            </a:r>
          </a:p>
          <a:p>
            <a:pPr marL="914400" lvl="1" indent="-457200" algn="just">
              <a:buClr>
                <a:schemeClr val="tx2">
                  <a:lumMod val="50000"/>
                </a:schemeClr>
              </a:buClr>
              <a:buFont typeface="+mj-lt"/>
              <a:buAutoNum type="alphaLcParenR" startAt="2"/>
            </a:pPr>
            <a:r>
              <a:rPr lang="cs-CZ" sz="2400" i="1" dirty="0">
                <a:solidFill>
                  <a:srgbClr val="002060"/>
                </a:solidFill>
              </a:rPr>
              <a:t>neměl by být administrativně náročný a měl by být kontrolovatelný</a:t>
            </a:r>
          </a:p>
          <a:p>
            <a:pPr marL="914400" lvl="1" indent="-457200" algn="just">
              <a:buClr>
                <a:schemeClr val="tx2">
                  <a:lumMod val="50000"/>
                </a:schemeClr>
              </a:buClr>
              <a:buFont typeface="+mj-lt"/>
              <a:buAutoNum type="alphaLcParenR" startAt="2"/>
            </a:pPr>
            <a:r>
              <a:rPr lang="cs-CZ" sz="2400" i="1" dirty="0">
                <a:solidFill>
                  <a:srgbClr val="002060"/>
                </a:solidFill>
              </a:rPr>
              <a:t>neměl by vytvářet prostor pro možné podvodné jednání</a:t>
            </a:r>
          </a:p>
          <a:p>
            <a:pPr marL="914400" lvl="1" indent="-457200" algn="just">
              <a:buClr>
                <a:schemeClr val="tx2">
                  <a:lumMod val="50000"/>
                </a:schemeClr>
              </a:buClr>
              <a:buFont typeface="+mj-lt"/>
              <a:buAutoNum type="alphaLcParenR" startAt="2"/>
            </a:pPr>
            <a:r>
              <a:rPr lang="cs-CZ" sz="2400" i="1" dirty="0">
                <a:solidFill>
                  <a:srgbClr val="002060"/>
                </a:solidFill>
              </a:rPr>
              <a:t>měl by zajistit uspokojení nároků pacientů v rozsahu kvality a komfortu zdravotní péče, jaká je v evropském prostoru obvyklá </a:t>
            </a:r>
          </a:p>
          <a:p>
            <a:pPr marL="457200" indent="-457200" algn="ctr">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102</a:t>
            </a:fld>
            <a:endParaRPr lang="cs-CZ" dirty="0"/>
          </a:p>
        </p:txBody>
      </p:sp>
    </p:spTree>
    <p:extLst>
      <p:ext uri="{BB962C8B-B14F-4D97-AF65-F5344CB8AC3E}">
        <p14:creationId xmlns:p14="http://schemas.microsoft.com/office/powerpoint/2010/main" val="382728528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průběhu času se v našem systému úhrad nákladů na zdravotní péče vyprofilovaly tři základní mechanismy těchto úhrad:</a:t>
            </a:r>
          </a:p>
          <a:p>
            <a:pPr marL="457200" indent="-457200" algn="just">
              <a:buClr>
                <a:srgbClr val="C00000"/>
              </a:buClr>
              <a:buFont typeface="+mj-lt"/>
              <a:buAutoNum type="arabicPeriod"/>
            </a:pPr>
            <a:r>
              <a:rPr lang="cs-CZ" sz="2400" b="1" dirty="0">
                <a:solidFill>
                  <a:srgbClr val="C00000"/>
                </a:solidFill>
              </a:rPr>
              <a:t>výkonový systém </a:t>
            </a:r>
          </a:p>
          <a:p>
            <a:pPr marL="342900" indent="-342900" algn="just">
              <a:buClr>
                <a:srgbClr val="002060"/>
              </a:buClr>
              <a:buFont typeface="Candara" panose="020E0502030303020204" pitchFamily="34" charset="0"/>
              <a:buChar char="‐"/>
            </a:pPr>
            <a:r>
              <a:rPr lang="cs-CZ" sz="2400" i="1" dirty="0">
                <a:solidFill>
                  <a:srgbClr val="002060"/>
                </a:solidFill>
              </a:rPr>
              <a:t>uvedený úhradový systém se jeví jako nejvhodnější, z důvodu přesnosti vykazování výkonů a motivací zdravotnických zařízení</a:t>
            </a:r>
          </a:p>
          <a:p>
            <a:pPr marL="342900" indent="-342900" algn="just">
              <a:buClr>
                <a:srgbClr val="002060"/>
              </a:buClr>
              <a:buFont typeface="Candara" panose="020E0502030303020204" pitchFamily="34" charset="0"/>
              <a:buChar char="‐"/>
            </a:pPr>
            <a:r>
              <a:rPr lang="cs-CZ" sz="2400" i="1" dirty="0">
                <a:solidFill>
                  <a:srgbClr val="002060"/>
                </a:solidFill>
              </a:rPr>
              <a:t>úhradový mechanismus je založen na identifikaci zdravotnických výkonů (víc jak 4 000 položek výkonů)</a:t>
            </a:r>
          </a:p>
          <a:p>
            <a:pPr marL="342900" indent="-342900" algn="just">
              <a:buClr>
                <a:srgbClr val="002060"/>
              </a:buClr>
              <a:buFont typeface="Candara" panose="020E0502030303020204" pitchFamily="34" charset="0"/>
              <a:buChar char="‐"/>
            </a:pPr>
            <a:r>
              <a:rPr lang="cs-CZ" sz="2400" i="1" dirty="0">
                <a:solidFill>
                  <a:srgbClr val="002060"/>
                </a:solidFill>
              </a:rPr>
              <a:t>výkony jsou ohodnoceny body, k těmto bodům  pak byly přiřazeny peněžní hodnoty</a:t>
            </a:r>
          </a:p>
          <a:p>
            <a:pPr algn="just">
              <a:buClr>
                <a:srgbClr val="C00000"/>
              </a:buClr>
            </a:pPr>
            <a:endParaRPr lang="cs-CZ" sz="2400" b="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103</a:t>
            </a:fld>
            <a:endParaRPr lang="cs-CZ" dirty="0"/>
          </a:p>
        </p:txBody>
      </p:sp>
    </p:spTree>
    <p:extLst>
      <p:ext uri="{BB962C8B-B14F-4D97-AF65-F5344CB8AC3E}">
        <p14:creationId xmlns:p14="http://schemas.microsoft.com/office/powerpoint/2010/main" val="152425307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marL="457200" indent="-457200" algn="just">
              <a:buClr>
                <a:srgbClr val="C00000"/>
              </a:buClr>
              <a:buFont typeface="+mj-lt"/>
              <a:buAutoNum type="arabicPeriod" startAt="2"/>
            </a:pPr>
            <a:r>
              <a:rPr lang="cs-CZ" sz="2400" b="1" dirty="0">
                <a:solidFill>
                  <a:srgbClr val="C00000"/>
                </a:solidFill>
              </a:rPr>
              <a:t>systém paušálů </a:t>
            </a:r>
          </a:p>
          <a:p>
            <a:pPr marL="457200" indent="-457200" algn="just">
              <a:buClr>
                <a:srgbClr val="002060"/>
              </a:buClr>
              <a:buFont typeface="Candara" panose="020E0502030303020204" pitchFamily="34" charset="0"/>
              <a:buChar char="‐"/>
            </a:pPr>
            <a:r>
              <a:rPr lang="cs-CZ" sz="2400" i="1" dirty="0">
                <a:solidFill>
                  <a:srgbClr val="002060"/>
                </a:solidFill>
              </a:rPr>
              <a:t>paušál představuje ohodnocení určitého komplexu výkonů spojených do jedné jednotky úhrady zdravotní péče (pobytový den v lůžkovém zařízení, pacient identifikovaný jedním rodným číslem apod.), jedná se tedy o jakési zprůměrování nákladů na léčení pacienta</a:t>
            </a:r>
          </a:p>
          <a:p>
            <a:pPr marL="457200" indent="-457200" algn="just">
              <a:buClr>
                <a:srgbClr val="002060"/>
              </a:buClr>
              <a:buFont typeface="Candara" panose="020E0502030303020204" pitchFamily="34" charset="0"/>
              <a:buChar char="‐"/>
            </a:pPr>
            <a:r>
              <a:rPr lang="cs-CZ" sz="2400" i="1" dirty="0">
                <a:solidFill>
                  <a:srgbClr val="002060"/>
                </a:solidFill>
              </a:rPr>
              <a:t>užívá se především v lůžkových zařízeních, kde obvykle převažuje tzv. fixní náklad nebo variabilní náklad (vážou se na jednotku výkonu, náklady na léky, stravování apod.)</a:t>
            </a:r>
          </a:p>
          <a:p>
            <a:pPr marL="457200" indent="-457200" algn="just">
              <a:buClr>
                <a:srgbClr val="002060"/>
              </a:buClr>
              <a:buFont typeface="Candara" panose="020E0502030303020204" pitchFamily="34" charset="0"/>
              <a:buChar char="‐"/>
            </a:pPr>
            <a:r>
              <a:rPr lang="cs-CZ" sz="2400" i="1" dirty="0">
                <a:solidFill>
                  <a:srgbClr val="002060"/>
                </a:solidFill>
              </a:rPr>
              <a:t>v zájmů zvýšení motivace poskytovatelů na kvalitě zdravotní péče a i v zájmu vyššího zobjektivizování rozsahu a nákladovosti zdravotní péče v případě konkrétního pacienta se na přelomu let 2012 a 2013 přešlo na systém případových paušálů (DRG)</a:t>
            </a: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104</a:t>
            </a:fld>
            <a:endParaRPr lang="cs-CZ" dirty="0"/>
          </a:p>
        </p:txBody>
      </p:sp>
    </p:spTree>
    <p:extLst>
      <p:ext uri="{BB962C8B-B14F-4D97-AF65-F5344CB8AC3E}">
        <p14:creationId xmlns:p14="http://schemas.microsoft.com/office/powerpoint/2010/main" val="97956010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err="1">
                <a:solidFill>
                  <a:srgbClr val="002060"/>
                </a:solidFill>
              </a:rPr>
              <a:t>Diagnostic</a:t>
            </a:r>
            <a:r>
              <a:rPr lang="cs-CZ" sz="2400" i="1" dirty="0">
                <a:solidFill>
                  <a:srgbClr val="002060"/>
                </a:solidFill>
              </a:rPr>
              <a:t> </a:t>
            </a:r>
            <a:r>
              <a:rPr lang="cs-CZ" sz="2400" i="1" dirty="0" err="1">
                <a:solidFill>
                  <a:srgbClr val="002060"/>
                </a:solidFill>
              </a:rPr>
              <a:t>Related</a:t>
            </a:r>
            <a:r>
              <a:rPr lang="cs-CZ" sz="2400" i="1" dirty="0">
                <a:solidFill>
                  <a:srgbClr val="002060"/>
                </a:solidFill>
              </a:rPr>
              <a:t> </a:t>
            </a:r>
            <a:r>
              <a:rPr lang="cs-CZ" sz="2400" i="1" dirty="0" err="1">
                <a:solidFill>
                  <a:srgbClr val="002060"/>
                </a:solidFill>
              </a:rPr>
              <a:t>Groups</a:t>
            </a:r>
            <a:r>
              <a:rPr lang="cs-CZ" sz="2400" i="1" dirty="0">
                <a:solidFill>
                  <a:srgbClr val="002060"/>
                </a:solidFill>
              </a:rPr>
              <a:t> (DRG) hlavních diagnostických kategorií je v jednotlivých verzích metod DRG několik desítek seřazených podle orgánových systémů, hlavní diagnostické kategorie se dělí na další skupiny, z nichž každá se dále člení v závislosti na složitosti průběhu onemocnění do tří skupin průběhu na, bez komplikací, s komplikacemi a s většími komplikacemi.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výhodou této metody je vyšší objektivnost vykazování nákladů na péči a vyšší míru „spravedlnosti“ v úhradách za aktuální lůžkovou péči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nevýhodou  je motivace poskytovatelů ke zkracování pobytu pacienta na lůžku</a:t>
            </a:r>
          </a:p>
          <a:p>
            <a:pPr marL="342900" indent="-342900" algn="just">
              <a:buClr>
                <a:schemeClr val="tx2">
                  <a:lumMod val="50000"/>
                </a:schemeClr>
              </a:buClr>
              <a:buFont typeface="Candara" panose="020E0502030303020204" pitchFamily="34" charset="0"/>
              <a:buChar char="‐"/>
            </a:pPr>
            <a:endParaRPr lang="cs-CZ" sz="2400" i="1"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105</a:t>
            </a:fld>
            <a:endParaRPr lang="cs-CZ" dirty="0"/>
          </a:p>
        </p:txBody>
      </p:sp>
    </p:spTree>
    <p:extLst>
      <p:ext uri="{BB962C8B-B14F-4D97-AF65-F5344CB8AC3E}">
        <p14:creationId xmlns:p14="http://schemas.microsoft.com/office/powerpoint/2010/main" val="9933297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3"/>
            </a:pPr>
            <a:r>
              <a:rPr lang="cs-CZ" sz="2400" b="1" dirty="0">
                <a:solidFill>
                  <a:srgbClr val="C00000"/>
                </a:solidFill>
              </a:rPr>
              <a:t>kapitační systém</a:t>
            </a:r>
          </a:p>
          <a:p>
            <a:pPr marL="457200" indent="-457200" algn="just">
              <a:buClr>
                <a:srgbClr val="002060"/>
              </a:buClr>
              <a:buFont typeface="Candara" panose="020E0502030303020204" pitchFamily="34" charset="0"/>
              <a:buChar char="‐"/>
            </a:pPr>
            <a:r>
              <a:rPr lang="cs-CZ" sz="2400" i="1" dirty="0">
                <a:solidFill>
                  <a:srgbClr val="002060"/>
                </a:solidFill>
              </a:rPr>
              <a:t>jedná se o zvláštní paušální platby, spočívá ve stanovení pevné částky platby poskytovatele za každého pojištěnce, kterého má ve své dlouhodobé péči, a to bez ohledu, zda je pojištěnec zdravý či nemocný</a:t>
            </a:r>
          </a:p>
          <a:p>
            <a:pPr marL="457200" indent="-457200" algn="just">
              <a:buClr>
                <a:srgbClr val="002060"/>
              </a:buClr>
              <a:buFont typeface="Candara" panose="020E0502030303020204" pitchFamily="34" charset="0"/>
              <a:buChar char="‐"/>
            </a:pPr>
            <a:r>
              <a:rPr lang="cs-CZ" sz="2400" i="1" dirty="0">
                <a:solidFill>
                  <a:srgbClr val="002060"/>
                </a:solidFill>
              </a:rPr>
              <a:t>tento systém úhrad se používá především u praktických lékařů</a:t>
            </a:r>
          </a:p>
          <a:p>
            <a:pPr marL="457200" indent="-457200" algn="just">
              <a:buClr>
                <a:srgbClr val="002060"/>
              </a:buClr>
              <a:buFont typeface="Candara" panose="020E0502030303020204" pitchFamily="34" charset="0"/>
              <a:buChar char="‐"/>
            </a:pPr>
            <a:r>
              <a:rPr lang="cs-CZ" sz="2400" i="1" dirty="0">
                <a:solidFill>
                  <a:srgbClr val="002060"/>
                </a:solidFill>
              </a:rPr>
              <a:t>tato forma úhrad zdravotní péče je velmi administrativně nenáročná, a proto i nenákladná a snadno kontrolovatelná</a:t>
            </a:r>
          </a:p>
          <a:p>
            <a:pPr algn="just">
              <a:buClr>
                <a:srgbClr val="002060"/>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106</a:t>
            </a:fld>
            <a:endParaRPr lang="cs-CZ" dirty="0"/>
          </a:p>
        </p:txBody>
      </p:sp>
    </p:spTree>
    <p:extLst>
      <p:ext uri="{BB962C8B-B14F-4D97-AF65-F5344CB8AC3E}">
        <p14:creationId xmlns:p14="http://schemas.microsoft.com/office/powerpoint/2010/main" val="16694841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432049"/>
          </a:xfrm>
        </p:spPr>
        <p:txBody>
          <a:bodyPr>
            <a:noAutofit/>
          </a:bodyPr>
          <a:lstStyle/>
          <a:p>
            <a:pPr marL="457200" lvl="0" indent="-457200" algn="ctr">
              <a:spcBef>
                <a:spcPct val="20000"/>
              </a:spcBef>
            </a:pPr>
            <a:br>
              <a:rPr lang="cs-CZ" sz="2400" b="1" dirty="0">
                <a:solidFill>
                  <a:schemeClr val="bg1"/>
                </a:solidFill>
                <a:ea typeface="+mn-ea"/>
                <a:cs typeface="+mn-cs"/>
              </a:rPr>
            </a:br>
            <a:r>
              <a:rPr lang="cs-CZ" sz="2400" b="1" dirty="0">
                <a:solidFill>
                  <a:schemeClr val="bg1"/>
                </a:solidFill>
                <a:ea typeface="+mn-ea"/>
                <a:cs typeface="+mn-cs"/>
              </a:rPr>
              <a:t>Problém prevence ve zdravotnictví</a:t>
            </a:r>
            <a:endParaRPr lang="cs-CZ" sz="3600" b="1" dirty="0">
              <a:solidFill>
                <a:schemeClr val="bg1"/>
              </a:solidFill>
            </a:endParaRPr>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rgbClr val="002060"/>
              </a:buClr>
              <a:buFont typeface="Courier New" panose="02070309020205020404" pitchFamily="49" charset="0"/>
              <a:buChar char="o"/>
            </a:pPr>
            <a:r>
              <a:rPr lang="cs-CZ" sz="2400" b="1" dirty="0">
                <a:solidFill>
                  <a:srgbClr val="002060"/>
                </a:solidFill>
              </a:rPr>
              <a:t>prevence má ve zdravotnictví velký význam, a to nejen z medicínského, tak i z ekonomického hlediska</a:t>
            </a:r>
          </a:p>
          <a:p>
            <a:pPr marL="342900" indent="-342900" algn="just">
              <a:buClr>
                <a:srgbClr val="002060"/>
              </a:buClr>
              <a:buFont typeface="Courier New" panose="02070309020205020404" pitchFamily="49" charset="0"/>
              <a:buChar char="o"/>
            </a:pPr>
            <a:r>
              <a:rPr lang="cs-CZ" sz="2400" b="1" dirty="0">
                <a:solidFill>
                  <a:srgbClr val="002060"/>
                </a:solidFill>
              </a:rPr>
              <a:t>předcházet onemocnění je méně nákladné, než onemocnění léčit</a:t>
            </a:r>
          </a:p>
          <a:p>
            <a:pPr marL="342900" indent="-342900" algn="just">
              <a:buClr>
                <a:srgbClr val="002060"/>
              </a:buClr>
              <a:buFont typeface="Courier New" panose="02070309020205020404" pitchFamily="49" charset="0"/>
              <a:buChar char="o"/>
            </a:pPr>
            <a:r>
              <a:rPr lang="cs-CZ" sz="2400" b="1" dirty="0">
                <a:solidFill>
                  <a:srgbClr val="002060"/>
                </a:solidFill>
              </a:rPr>
              <a:t>v minulosti v postátněném zdravotnictví, se péče o zdraví jednotlivce přenesla na stát (povinné očkování, preventivní prohlídky, apod.)</a:t>
            </a:r>
          </a:p>
          <a:p>
            <a:pPr marL="342900" indent="-342900" algn="just">
              <a:buClr>
                <a:srgbClr val="002060"/>
              </a:buClr>
              <a:buFont typeface="Courier New" panose="02070309020205020404" pitchFamily="49" charset="0"/>
              <a:buChar char="o"/>
            </a:pPr>
            <a:r>
              <a:rPr lang="cs-CZ" sz="2400" b="1" dirty="0">
                <a:solidFill>
                  <a:srgbClr val="002060"/>
                </a:solidFill>
              </a:rPr>
              <a:t>po roce 1990 přestal stát požadovat povinné očkování na řadu onemocnění a byl zrušen i systém povinných preventivních prohlídek dětí a mládeže, to spolu s otevřením hranic pro osoby ze zemí s mnohem nižším standardem zdravotnické péče vedlo k návratu některých chorob, které u nás byly již neznáme (černý kašel, tuberkulóza apod.)</a:t>
            </a:r>
          </a:p>
          <a:p>
            <a:pPr marL="457200" indent="-457200">
              <a:buClr>
                <a:schemeClr val="tx2">
                  <a:lumMod val="50000"/>
                </a:schemeClr>
              </a:buClr>
              <a:buFont typeface="Courier New" panose="02070309020205020404" pitchFamily="49" charset="0"/>
              <a:buChar char="o"/>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107</a:t>
            </a:fld>
            <a:endParaRPr lang="cs-CZ" dirty="0"/>
          </a:p>
        </p:txBody>
      </p:sp>
    </p:spTree>
    <p:extLst>
      <p:ext uri="{BB962C8B-B14F-4D97-AF65-F5344CB8AC3E}">
        <p14:creationId xmlns:p14="http://schemas.microsoft.com/office/powerpoint/2010/main" val="5259496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Hlavní směřování prevence by se mělo ubírat tímto směrem:</a:t>
            </a:r>
          </a:p>
          <a:p>
            <a:pPr marL="457200" indent="-457200" algn="just">
              <a:buClr>
                <a:schemeClr val="tx2">
                  <a:lumMod val="50000"/>
                </a:schemeClr>
              </a:buClr>
              <a:buFont typeface="+mj-lt"/>
              <a:buAutoNum type="arabicPeriod"/>
            </a:pPr>
            <a:r>
              <a:rPr lang="cs-CZ" sz="2400" dirty="0">
                <a:solidFill>
                  <a:srgbClr val="002060"/>
                </a:solidFill>
              </a:rPr>
              <a:t>výchova k osobní odpovědnosti za zdraví má probíhat v rodinách i ve škole</a:t>
            </a:r>
          </a:p>
          <a:p>
            <a:pPr marL="457200" indent="-457200" algn="just">
              <a:buClr>
                <a:schemeClr val="tx2">
                  <a:lumMod val="50000"/>
                </a:schemeClr>
              </a:buClr>
              <a:buFont typeface="+mj-lt"/>
              <a:buAutoNum type="arabicPeriod"/>
            </a:pPr>
            <a:r>
              <a:rPr lang="cs-CZ" sz="2400" dirty="0">
                <a:solidFill>
                  <a:srgbClr val="002060"/>
                </a:solidFill>
              </a:rPr>
              <a:t>osvětové programy mají být zaměřeny především na ženy jako matky, které navozují životní návyky dětí a členů rodiny</a:t>
            </a:r>
          </a:p>
          <a:p>
            <a:pPr marL="457200" indent="-457200" algn="just">
              <a:buClr>
                <a:schemeClr val="tx2">
                  <a:lumMod val="50000"/>
                </a:schemeClr>
              </a:buClr>
              <a:buFont typeface="+mj-lt"/>
              <a:buAutoNum type="arabicPeriod"/>
            </a:pPr>
            <a:r>
              <a:rPr lang="cs-CZ" sz="2400" dirty="0">
                <a:solidFill>
                  <a:srgbClr val="002060"/>
                </a:solidFill>
              </a:rPr>
              <a:t>vzdělávání k péči o vlastní zdraví má být zařazené už do výuky základních škol</a:t>
            </a: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108</a:t>
            </a:fld>
            <a:endParaRPr lang="cs-CZ" dirty="0"/>
          </a:p>
        </p:txBody>
      </p:sp>
    </p:spTree>
    <p:extLst>
      <p:ext uri="{BB962C8B-B14F-4D97-AF65-F5344CB8AC3E}">
        <p14:creationId xmlns:p14="http://schemas.microsoft.com/office/powerpoint/2010/main" val="16461604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109</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rgbClr val="C00000"/>
                </a:solidFill>
              </a:rPr>
              <a:t>Organizace zdravotnictví v ČR</a:t>
            </a:r>
            <a:br>
              <a:rPr lang="cs-CZ" sz="3600" b="1" dirty="0">
                <a:solidFill>
                  <a:srgbClr val="C00000"/>
                </a:solidFill>
              </a:rPr>
            </a:br>
            <a:r>
              <a:rPr lang="cs-CZ" sz="2400" b="1" dirty="0">
                <a:solidFill>
                  <a:srgbClr val="C00000"/>
                </a:solidFill>
              </a:rPr>
              <a:t>Výkon státní správy na úseku zdravotnictví</a:t>
            </a:r>
            <a:endParaRPr lang="cs-CZ" sz="3600" b="1" dirty="0">
              <a:solidFill>
                <a:srgbClr val="C00000"/>
              </a:solidFill>
            </a:endParaRPr>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Ministerstvo zdravotnictví ČR je ústředním orgánem státní správy pro zdravotní péči, ochranu veřejného zdraví, zdravotnickou vědeckovýzkumnou činnost, zdravotnická zařízení v přímé řídící působnosti ministerstva, apod.</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Součástí ministerstva je i Český inspektorát lázní.  </a:t>
            </a:r>
          </a:p>
          <a:p>
            <a:pPr algn="just">
              <a:buClr>
                <a:schemeClr val="tx2">
                  <a:lumMod val="50000"/>
                </a:schemeClr>
              </a:buClr>
            </a:pP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a:p>
        </p:txBody>
      </p:sp>
    </p:spTree>
    <p:extLst>
      <p:ext uri="{BB962C8B-B14F-4D97-AF65-F5344CB8AC3E}">
        <p14:creationId xmlns:p14="http://schemas.microsoft.com/office/powerpoint/2010/main" val="240277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Pro výkon státní správy na úseku zdravotnictví jsou zřízeny i specializované orgány státní správy a těmi jsou:</a:t>
            </a:r>
          </a:p>
          <a:p>
            <a:pPr algn="just">
              <a:buClr>
                <a:schemeClr val="tx2">
                  <a:lumMod val="50000"/>
                </a:schemeClr>
              </a:buClr>
            </a:pPr>
            <a:endParaRPr lang="cs-CZ" sz="2400" b="1" dirty="0">
              <a:solidFill>
                <a:srgbClr val="002060"/>
              </a:solidFill>
            </a:endParaRP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zdravotní ústav (SZU)</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ústav pro kontrolu léčiv (SUKL)</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Hygienické stanice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Zdravotní ústavy</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zdravotních informací a statistiky (ÚZIS)</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leteckého zdravotnictví</a:t>
            </a:r>
          </a:p>
          <a:p>
            <a:pPr marL="342900" indent="-342900" algn="just">
              <a:buClr>
                <a:schemeClr val="tx2">
                  <a:lumMod val="50000"/>
                </a:schemeClr>
              </a:buClr>
              <a:buFont typeface="Wingdings" panose="05000000000000000000" pitchFamily="2" charset="2"/>
              <a:buChar char="v"/>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a:p>
        </p:txBody>
      </p:sp>
    </p:spTree>
    <p:extLst>
      <p:ext uri="{BB962C8B-B14F-4D97-AF65-F5344CB8AC3E}">
        <p14:creationId xmlns:p14="http://schemas.microsoft.com/office/powerpoint/2010/main" val="2692130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836712"/>
            <a:ext cx="7704856" cy="5778576"/>
          </a:xfrm>
        </p:spPr>
        <p:txBody>
          <a:bodyPr>
            <a:noAutofit/>
          </a:bodyPr>
          <a:lstStyle/>
          <a:p>
            <a:pPr algn="just">
              <a:buClr>
                <a:schemeClr val="tx2">
                  <a:lumMod val="50000"/>
                </a:schemeClr>
              </a:buClr>
            </a:pPr>
            <a:r>
              <a:rPr lang="cs-CZ" sz="2400" b="1" dirty="0">
                <a:solidFill>
                  <a:srgbClr val="002060"/>
                </a:solidFill>
              </a:rPr>
              <a:t>Výkon státní správy na úseku zdravotnictví v území je svěřen orgánům územní samosprávy, a to v rámci </a:t>
            </a:r>
            <a:r>
              <a:rPr lang="cs-CZ" sz="2400" i="1" dirty="0">
                <a:solidFill>
                  <a:srgbClr val="002060"/>
                </a:solidFill>
              </a:rPr>
              <a:t>PŘENESENÉ PŮSOBNOSTI.</a:t>
            </a:r>
            <a:endParaRPr lang="cs-CZ" sz="2400" b="1" dirty="0">
              <a:solidFill>
                <a:srgbClr val="002060"/>
              </a:solidFill>
            </a:endParaRPr>
          </a:p>
          <a:p>
            <a:pPr algn="just">
              <a:buClr>
                <a:schemeClr val="tx2">
                  <a:lumMod val="50000"/>
                </a:schemeClr>
              </a:buClr>
            </a:pPr>
            <a:r>
              <a:rPr lang="cs-CZ" sz="2400" b="1" dirty="0">
                <a:solidFill>
                  <a:srgbClr val="002060"/>
                </a:solidFill>
              </a:rPr>
              <a:t>Při svěření zdravotnictví orgánům územní správy je upřednostňováno především hledisko dostupnost a kvality zdravotní péče.</a:t>
            </a:r>
          </a:p>
          <a:p>
            <a:pPr algn="just">
              <a:buClr>
                <a:schemeClr val="tx2">
                  <a:lumMod val="50000"/>
                </a:schemeClr>
              </a:buClr>
            </a:pPr>
            <a:r>
              <a:rPr lang="cs-CZ" sz="2400" b="1" dirty="0">
                <a:solidFill>
                  <a:srgbClr val="002060"/>
                </a:solidFill>
              </a:rPr>
              <a:t>Na úrovni vyšších územních samosprávních celků (krajů) vykonávají </a:t>
            </a:r>
            <a:r>
              <a:rPr lang="cs-CZ" sz="2400" b="1" u="sng" dirty="0">
                <a:solidFill>
                  <a:srgbClr val="002060"/>
                </a:solidFill>
              </a:rPr>
              <a:t>státní správu</a:t>
            </a:r>
            <a:r>
              <a:rPr lang="cs-CZ" sz="2400" b="1" dirty="0">
                <a:solidFill>
                  <a:srgbClr val="002060"/>
                </a:solidFill>
              </a:rPr>
              <a:t> na úseku zdravotnictví odbory zdravotnictví krajských úřadů.</a:t>
            </a:r>
          </a:p>
          <a:p>
            <a:pPr algn="just">
              <a:buClr>
                <a:schemeClr val="tx2">
                  <a:lumMod val="50000"/>
                </a:schemeClr>
              </a:buClr>
            </a:pPr>
            <a:r>
              <a:rPr lang="cs-CZ" sz="2400" b="1" dirty="0">
                <a:solidFill>
                  <a:srgbClr val="002060"/>
                </a:solidFill>
              </a:rPr>
              <a:t>Odbory zdravotnictví zodpovídají za stav zdravotní péče v kraji, řídí nemocnice (krom nemocnic řízeních přímo ministerstvem) a i sítě lékařů primární péče, ambulantních specialistů, lékáren, LDN, psychologů, logopedů apod. Dále řídí zdravotnickou záchranou službu v kraji.</a:t>
            </a:r>
            <a:endParaRPr lang="cs-CZ" sz="2400" dirty="0">
              <a:solidFill>
                <a:srgbClr val="002060"/>
              </a:solidFill>
            </a:endParaRP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dirty="0"/>
          </a:p>
        </p:txBody>
      </p:sp>
      <p:sp>
        <p:nvSpPr>
          <p:cNvPr id="6" name="Zahnutá šipka doprava 5"/>
          <p:cNvSpPr/>
          <p:nvPr/>
        </p:nvSpPr>
        <p:spPr>
          <a:xfrm>
            <a:off x="107504" y="2420888"/>
            <a:ext cx="576064" cy="1944216"/>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873149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942256"/>
            <a:ext cx="7704856" cy="5673032"/>
          </a:xfrm>
        </p:spPr>
        <p:txBody>
          <a:bodyPr>
            <a:noAutofit/>
          </a:bodyPr>
          <a:lstStyle/>
          <a:p>
            <a:pPr algn="just">
              <a:buClr>
                <a:schemeClr val="tx2">
                  <a:lumMod val="50000"/>
                </a:schemeClr>
              </a:buClr>
            </a:pPr>
            <a:r>
              <a:rPr lang="cs-CZ" sz="2400" b="1" dirty="0">
                <a:solidFill>
                  <a:srgbClr val="002060"/>
                </a:solidFill>
              </a:rPr>
              <a:t>Odbory zdravotnictví se většinou člení na dvě oddělení: </a:t>
            </a:r>
          </a:p>
          <a:p>
            <a:pPr marL="457200" indent="-457200" algn="just">
              <a:buClr>
                <a:schemeClr val="tx2">
                  <a:lumMod val="50000"/>
                </a:schemeClr>
              </a:buClr>
              <a:buFont typeface="+mj-lt"/>
              <a:buAutoNum type="arabicPeriod"/>
            </a:pPr>
            <a:r>
              <a:rPr lang="cs-CZ" sz="2400" b="1" dirty="0">
                <a:solidFill>
                  <a:srgbClr val="002060"/>
                </a:solidFill>
              </a:rPr>
              <a:t>oddělení zdravotní péče</a:t>
            </a:r>
          </a:p>
          <a:p>
            <a:pPr marL="457200" indent="-457200" algn="just">
              <a:buClr>
                <a:schemeClr val="tx2">
                  <a:lumMod val="50000"/>
                </a:schemeClr>
              </a:buClr>
              <a:buFont typeface="+mj-lt"/>
              <a:buAutoNum type="arabicPeriod"/>
            </a:pPr>
            <a:r>
              <a:rPr lang="cs-CZ" sz="2400" b="1" dirty="0">
                <a:solidFill>
                  <a:srgbClr val="002060"/>
                </a:solidFill>
              </a:rPr>
              <a:t>oddělení ekonomicko-investiční a majetkové</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Toto oddělení vykonává svoji činnost v přenesené působnosti státní správy, tak i činnost v přenesené působnosti kraje, a to na úrovni obcí s rozšířenou působností a městských úřadů jsou zřízeny odbory sociální a zdravotní. Těm jsou svěřeny především úkoly v oblasti evidence receptů na některé druhy léků např. omamné látky, dále řeší přestupky a jiné správní delikty na úseku ochrany před škodami způsobenými tabákovými výrobky, alkoholem a jinými návykovými látkami.</a:t>
            </a:r>
          </a:p>
          <a:p>
            <a:pPr algn="just">
              <a:buClr>
                <a:schemeClr val="tx2">
                  <a:lumMod val="50000"/>
                </a:schemeClr>
              </a:buClr>
            </a:pPr>
            <a:endParaRPr lang="cs-CZ" sz="20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a:t>
            </a:fld>
            <a:endParaRPr lang="cs-CZ" dirty="0"/>
          </a:p>
        </p:txBody>
      </p:sp>
    </p:spTree>
    <p:extLst>
      <p:ext uri="{BB962C8B-B14F-4D97-AF65-F5344CB8AC3E}">
        <p14:creationId xmlns:p14="http://schemas.microsoft.com/office/powerpoint/2010/main" val="4178888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Zdravotní pojišťovny</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000" b="1" dirty="0">
                <a:solidFill>
                  <a:srgbClr val="002060"/>
                </a:solidFill>
              </a:rPr>
              <a:t>Většinu nákladů na výkon zdravotních služeb je hrazena z prostředků zdravotního pojištění.</a:t>
            </a:r>
          </a:p>
          <a:p>
            <a:pPr marL="342900" indent="-342900" algn="just">
              <a:buClr>
                <a:schemeClr val="tx2">
                  <a:lumMod val="50000"/>
                </a:schemeClr>
              </a:buClr>
              <a:buFont typeface="Wingdings" panose="05000000000000000000" pitchFamily="2" charset="2"/>
              <a:buChar char="v"/>
            </a:pPr>
            <a:r>
              <a:rPr lang="cs-CZ" sz="2000" b="1" dirty="0">
                <a:solidFill>
                  <a:srgbClr val="002060"/>
                </a:solidFill>
              </a:rPr>
              <a:t>V ČR je zdravotní pojištění povinné, což znamená, že každá FO s trvalým pobytem na území ČR a cizinci pracující u zaměstnavatele se sídlem v ČR musí být </a:t>
            </a:r>
            <a:r>
              <a:rPr lang="cs-CZ" sz="2000" i="1" dirty="0">
                <a:solidFill>
                  <a:srgbClr val="002060"/>
                </a:solidFill>
              </a:rPr>
              <a:t>POVINNĚ </a:t>
            </a:r>
            <a:r>
              <a:rPr lang="cs-CZ" sz="2000" b="1" dirty="0">
                <a:solidFill>
                  <a:srgbClr val="002060"/>
                </a:solidFill>
              </a:rPr>
              <a:t>pojištěni u některé zdravotní pojišťovny působící na území ČR.</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616749790"/>
              </p:ext>
            </p:extLst>
          </p:nvPr>
        </p:nvGraphicFramePr>
        <p:xfrm>
          <a:off x="1043608" y="3640080"/>
          <a:ext cx="7128792" cy="2468880"/>
        </p:xfrm>
        <a:graphic>
          <a:graphicData uri="http://schemas.openxmlformats.org/drawingml/2006/table">
            <a:tbl>
              <a:tblPr firstRow="1" bandRow="1">
                <a:tableStyleId>{775DCB02-9BB8-47FD-8907-85C794F793BA}</a:tableStyleId>
              </a:tblPr>
              <a:tblGrid>
                <a:gridCol w="79208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52000">
                <a:tc>
                  <a:txBody>
                    <a:bodyPr/>
                    <a:lstStyle/>
                    <a:p>
                      <a:pPr algn="ctr"/>
                      <a:r>
                        <a:rPr lang="cs-CZ" dirty="0"/>
                        <a:t>Kód</a:t>
                      </a:r>
                      <a:r>
                        <a:rPr lang="cs-CZ" baseline="0" dirty="0"/>
                        <a:t> ZP</a:t>
                      </a:r>
                      <a:endParaRPr lang="cs-CZ" dirty="0"/>
                    </a:p>
                  </a:txBody>
                  <a:tcPr marL="0" marR="0" marT="0" marB="0" anchor="ctr"/>
                </a:tc>
                <a:tc>
                  <a:txBody>
                    <a:bodyPr/>
                    <a:lstStyle/>
                    <a:p>
                      <a:pPr algn="ctr"/>
                      <a:r>
                        <a:rPr lang="cs-CZ" dirty="0"/>
                        <a:t>Název zdravotní pojišťovny</a:t>
                      </a:r>
                    </a:p>
                  </a:txBody>
                  <a:tcPr marL="0" marR="0" marT="0" marB="0" anchor="ctr"/>
                </a:tc>
                <a:tc>
                  <a:txBody>
                    <a:bodyPr/>
                    <a:lstStyle/>
                    <a:p>
                      <a:pPr algn="ctr"/>
                      <a:r>
                        <a:rPr lang="cs-CZ" dirty="0"/>
                        <a:t>Zkratka</a:t>
                      </a:r>
                    </a:p>
                  </a:txBody>
                  <a:tcPr marL="0" marR="0" marT="0" marB="0" anchor="ctr"/>
                </a:tc>
                <a:extLst>
                  <a:ext uri="{0D108BD9-81ED-4DB2-BD59-A6C34878D82A}">
                    <a16:rowId xmlns:a16="http://schemas.microsoft.com/office/drawing/2014/main" val="10000"/>
                  </a:ext>
                </a:extLst>
              </a:tr>
              <a:tr h="252000">
                <a:tc>
                  <a:txBody>
                    <a:bodyPr/>
                    <a:lstStyle/>
                    <a:p>
                      <a:pPr algn="ctr"/>
                      <a:r>
                        <a:rPr lang="cs-CZ" dirty="0"/>
                        <a:t>111</a:t>
                      </a:r>
                    </a:p>
                  </a:txBody>
                  <a:tcPr marL="0" marR="0" marT="0" marB="0" anchor="ctr"/>
                </a:tc>
                <a:tc>
                  <a:txBody>
                    <a:bodyPr/>
                    <a:lstStyle/>
                    <a:p>
                      <a:pPr algn="just"/>
                      <a:r>
                        <a:rPr lang="cs-CZ" dirty="0"/>
                        <a:t>Všeobecná zdravotní pojišťovna ČR</a:t>
                      </a:r>
                    </a:p>
                  </a:txBody>
                  <a:tcPr marL="0" marR="0" marT="0" marB="0" anchor="ctr"/>
                </a:tc>
                <a:tc>
                  <a:txBody>
                    <a:bodyPr/>
                    <a:lstStyle/>
                    <a:p>
                      <a:pPr algn="ctr"/>
                      <a:r>
                        <a:rPr lang="cs-CZ" dirty="0"/>
                        <a:t>VZP ČR</a:t>
                      </a:r>
                    </a:p>
                  </a:txBody>
                  <a:tcPr marL="0" marR="0" marT="0" marB="0" anchor="ctr"/>
                </a:tc>
                <a:extLst>
                  <a:ext uri="{0D108BD9-81ED-4DB2-BD59-A6C34878D82A}">
                    <a16:rowId xmlns:a16="http://schemas.microsoft.com/office/drawing/2014/main" val="10001"/>
                  </a:ext>
                </a:extLst>
              </a:tr>
              <a:tr h="252000">
                <a:tc>
                  <a:txBody>
                    <a:bodyPr/>
                    <a:lstStyle/>
                    <a:p>
                      <a:pPr algn="ctr"/>
                      <a:r>
                        <a:rPr lang="cs-CZ" dirty="0"/>
                        <a:t>201</a:t>
                      </a:r>
                    </a:p>
                  </a:txBody>
                  <a:tcPr marL="0" marR="0" marT="0" marB="0" anchor="ctr"/>
                </a:tc>
                <a:tc>
                  <a:txBody>
                    <a:bodyPr/>
                    <a:lstStyle/>
                    <a:p>
                      <a:pPr algn="just"/>
                      <a:r>
                        <a:rPr lang="cs-CZ" dirty="0"/>
                        <a:t>Vojenská zdravotní pojišťovna ČR</a:t>
                      </a:r>
                    </a:p>
                  </a:txBody>
                  <a:tcPr marL="0" marR="0" marT="0" marB="0" anchor="ctr"/>
                </a:tc>
                <a:tc>
                  <a:txBody>
                    <a:bodyPr/>
                    <a:lstStyle/>
                    <a:p>
                      <a:pPr algn="ctr"/>
                      <a:r>
                        <a:rPr lang="cs-CZ" dirty="0"/>
                        <a:t>VoZP</a:t>
                      </a:r>
                    </a:p>
                  </a:txBody>
                  <a:tcPr marL="0" marR="0" marT="0" marB="0" anchor="ctr"/>
                </a:tc>
                <a:extLst>
                  <a:ext uri="{0D108BD9-81ED-4DB2-BD59-A6C34878D82A}">
                    <a16:rowId xmlns:a16="http://schemas.microsoft.com/office/drawing/2014/main" val="10002"/>
                  </a:ext>
                </a:extLst>
              </a:tr>
              <a:tr h="252000">
                <a:tc>
                  <a:txBody>
                    <a:bodyPr/>
                    <a:lstStyle/>
                    <a:p>
                      <a:pPr algn="ctr"/>
                      <a:r>
                        <a:rPr lang="cs-CZ" dirty="0"/>
                        <a:t>205</a:t>
                      </a:r>
                    </a:p>
                  </a:txBody>
                  <a:tcPr marL="0" marR="0" marT="0" marB="0" anchor="ctr"/>
                </a:tc>
                <a:tc>
                  <a:txBody>
                    <a:bodyPr/>
                    <a:lstStyle/>
                    <a:p>
                      <a:pPr algn="just"/>
                      <a:r>
                        <a:rPr lang="cs-CZ" dirty="0"/>
                        <a:t>Česká průmyslová zdravotní pojišťovna </a:t>
                      </a:r>
                    </a:p>
                  </a:txBody>
                  <a:tcPr marL="0" marR="0" marT="0" marB="0" anchor="ctr"/>
                </a:tc>
                <a:tc>
                  <a:txBody>
                    <a:bodyPr/>
                    <a:lstStyle/>
                    <a:p>
                      <a:pPr algn="ctr"/>
                      <a:r>
                        <a:rPr lang="cs-CZ" dirty="0"/>
                        <a:t>ČPZP</a:t>
                      </a:r>
                    </a:p>
                  </a:txBody>
                  <a:tcPr marL="0" marR="0" marT="0" marB="0" anchor="ctr"/>
                </a:tc>
                <a:extLst>
                  <a:ext uri="{0D108BD9-81ED-4DB2-BD59-A6C34878D82A}">
                    <a16:rowId xmlns:a16="http://schemas.microsoft.com/office/drawing/2014/main" val="10003"/>
                  </a:ext>
                </a:extLst>
              </a:tr>
              <a:tr h="252000">
                <a:tc>
                  <a:txBody>
                    <a:bodyPr/>
                    <a:lstStyle/>
                    <a:p>
                      <a:pPr algn="ctr"/>
                      <a:r>
                        <a:rPr lang="cs-CZ" dirty="0"/>
                        <a:t>207</a:t>
                      </a:r>
                    </a:p>
                  </a:txBody>
                  <a:tcPr marL="0" marR="0" marT="0" marB="0" anchor="ctr"/>
                </a:tc>
                <a:tc>
                  <a:txBody>
                    <a:bodyPr/>
                    <a:lstStyle/>
                    <a:p>
                      <a:pPr algn="just"/>
                      <a:r>
                        <a:rPr lang="cs-CZ" dirty="0"/>
                        <a:t>Oborová zdravotní pojišťovna zaměstnanců bank, pojišťoven a stavebnictví</a:t>
                      </a:r>
                    </a:p>
                  </a:txBody>
                  <a:tcPr marL="0" marR="0" marT="0" marB="0" anchor="ctr"/>
                </a:tc>
                <a:tc>
                  <a:txBody>
                    <a:bodyPr/>
                    <a:lstStyle/>
                    <a:p>
                      <a:pPr algn="ctr"/>
                      <a:r>
                        <a:rPr lang="cs-CZ" dirty="0"/>
                        <a:t>OZP</a:t>
                      </a:r>
                    </a:p>
                  </a:txBody>
                  <a:tcPr marL="0" marR="0" marT="0" marB="0" anchor="ctr"/>
                </a:tc>
                <a:extLst>
                  <a:ext uri="{0D108BD9-81ED-4DB2-BD59-A6C34878D82A}">
                    <a16:rowId xmlns:a16="http://schemas.microsoft.com/office/drawing/2014/main" val="10004"/>
                  </a:ext>
                </a:extLst>
              </a:tr>
              <a:tr h="252000">
                <a:tc>
                  <a:txBody>
                    <a:bodyPr/>
                    <a:lstStyle/>
                    <a:p>
                      <a:pPr algn="ctr"/>
                      <a:r>
                        <a:rPr lang="cs-CZ" dirty="0"/>
                        <a:t>209</a:t>
                      </a:r>
                    </a:p>
                  </a:txBody>
                  <a:tcPr marL="0" marR="0" marT="0" marB="0" anchor="ctr"/>
                </a:tc>
                <a:tc>
                  <a:txBody>
                    <a:bodyPr/>
                    <a:lstStyle/>
                    <a:p>
                      <a:pPr algn="just"/>
                      <a:r>
                        <a:rPr lang="cs-CZ" dirty="0"/>
                        <a:t>Zaměstnanecká pojišťovna Škoda</a:t>
                      </a:r>
                    </a:p>
                  </a:txBody>
                  <a:tcPr marL="0" marR="0" marT="0" marB="0" anchor="ctr"/>
                </a:tc>
                <a:tc>
                  <a:txBody>
                    <a:bodyPr/>
                    <a:lstStyle/>
                    <a:p>
                      <a:pPr algn="ctr"/>
                      <a:r>
                        <a:rPr lang="cs-CZ" dirty="0"/>
                        <a:t>ZPŠ</a:t>
                      </a:r>
                    </a:p>
                  </a:txBody>
                  <a:tcPr marL="0" marR="0" marT="0" marB="0" anchor="ctr"/>
                </a:tc>
                <a:extLst>
                  <a:ext uri="{0D108BD9-81ED-4DB2-BD59-A6C34878D82A}">
                    <a16:rowId xmlns:a16="http://schemas.microsoft.com/office/drawing/2014/main" val="10005"/>
                  </a:ext>
                </a:extLst>
              </a:tr>
              <a:tr h="252000">
                <a:tc>
                  <a:txBody>
                    <a:bodyPr/>
                    <a:lstStyle/>
                    <a:p>
                      <a:pPr algn="ctr"/>
                      <a:r>
                        <a:rPr lang="cs-CZ" dirty="0"/>
                        <a:t>211</a:t>
                      </a:r>
                    </a:p>
                  </a:txBody>
                  <a:tcPr marL="0" marR="0" marT="0" marB="0" anchor="ctr"/>
                </a:tc>
                <a:tc>
                  <a:txBody>
                    <a:bodyPr/>
                    <a:lstStyle/>
                    <a:p>
                      <a:pPr algn="just"/>
                      <a:r>
                        <a:rPr lang="cs-CZ" dirty="0"/>
                        <a:t>Zdravotní pojišťovna Ministerstva vnitra</a:t>
                      </a:r>
                    </a:p>
                  </a:txBody>
                  <a:tcPr marL="0" marR="0" marT="0" marB="0" anchor="ctr"/>
                </a:tc>
                <a:tc>
                  <a:txBody>
                    <a:bodyPr/>
                    <a:lstStyle/>
                    <a:p>
                      <a:pPr algn="ctr"/>
                      <a:r>
                        <a:rPr lang="cs-CZ" dirty="0"/>
                        <a:t>ZP MV ČR</a:t>
                      </a:r>
                    </a:p>
                  </a:txBody>
                  <a:tcPr marL="0" marR="0" marT="0" marB="0" anchor="ctr"/>
                </a:tc>
                <a:extLst>
                  <a:ext uri="{0D108BD9-81ED-4DB2-BD59-A6C34878D82A}">
                    <a16:rowId xmlns:a16="http://schemas.microsoft.com/office/drawing/2014/main" val="10006"/>
                  </a:ext>
                </a:extLst>
              </a:tr>
              <a:tr h="252000">
                <a:tc>
                  <a:txBody>
                    <a:bodyPr/>
                    <a:lstStyle/>
                    <a:p>
                      <a:pPr algn="ctr"/>
                      <a:r>
                        <a:rPr lang="cs-CZ" dirty="0"/>
                        <a:t>213</a:t>
                      </a:r>
                    </a:p>
                  </a:txBody>
                  <a:tcPr marL="0" marR="0" marT="0" marB="0" anchor="ctr"/>
                </a:tc>
                <a:tc>
                  <a:txBody>
                    <a:bodyPr/>
                    <a:lstStyle/>
                    <a:p>
                      <a:pPr algn="just"/>
                      <a:r>
                        <a:rPr lang="cs-CZ" dirty="0"/>
                        <a:t>Revírní</a:t>
                      </a:r>
                      <a:r>
                        <a:rPr lang="cs-CZ" baseline="0" dirty="0"/>
                        <a:t> bratrská pokladna </a:t>
                      </a:r>
                      <a:endParaRPr lang="cs-CZ" dirty="0"/>
                    </a:p>
                  </a:txBody>
                  <a:tcPr marL="0" marR="0" marT="0" marB="0" anchor="ctr"/>
                </a:tc>
                <a:tc>
                  <a:txBody>
                    <a:bodyPr/>
                    <a:lstStyle/>
                    <a:p>
                      <a:pPr algn="ctr"/>
                      <a:r>
                        <a:rPr lang="cs-CZ" dirty="0"/>
                        <a:t>RBP</a:t>
                      </a:r>
                    </a:p>
                  </a:txBody>
                  <a:tcPr marL="0" marR="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82503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Zdravotní pojišťovny vykonávají v rámci systému zdravotního pojištění především tyto dva základní druhy činností:</a:t>
            </a:r>
          </a:p>
          <a:p>
            <a:pPr marL="800100" lvl="1" indent="-342900" algn="just">
              <a:buClr>
                <a:schemeClr val="tx2">
                  <a:lumMod val="50000"/>
                </a:schemeClr>
              </a:buClr>
              <a:buFont typeface="+mj-lt"/>
              <a:buAutoNum type="arabicPeriod"/>
            </a:pPr>
            <a:r>
              <a:rPr lang="cs-CZ" sz="2400" b="1" dirty="0">
                <a:solidFill>
                  <a:srgbClr val="002060"/>
                </a:solidFill>
              </a:rPr>
              <a:t>výběr a správa pojistného na zdravotní pojištění</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děje se na základě zákona 592/1992 Sb. o pojistném na veřejné zdravotní pojištění. Z vybraného pojištění jsou potom hrazeny náklady na zdravotní služby.</a:t>
            </a:r>
          </a:p>
          <a:p>
            <a:pPr marL="800100" lvl="1" indent="-342900" algn="just">
              <a:buClr>
                <a:schemeClr val="tx2">
                  <a:lumMod val="50000"/>
                </a:schemeClr>
              </a:buClr>
              <a:buFont typeface="+mj-lt"/>
              <a:buAutoNum type="arabicPeriod"/>
            </a:pPr>
            <a:r>
              <a:rPr lang="cs-CZ" sz="2400" b="1" dirty="0">
                <a:solidFill>
                  <a:srgbClr val="002060"/>
                </a:solidFill>
              </a:rPr>
              <a:t>úhradu výkonů zdravotním zařízením za poskytnuté zdravotní služby </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úhrady jsou prováděny na základě smlouvy mezi zdravotními pojišťovnami a zdravotnickým zařízením nebo lékařem.</a:t>
            </a:r>
          </a:p>
          <a:p>
            <a:pPr marL="800100" lvl="1" indent="-342900" algn="just">
              <a:buClr>
                <a:schemeClr val="tx2">
                  <a:lumMod val="50000"/>
                </a:schemeClr>
              </a:buClr>
              <a:buFont typeface="+mj-lt"/>
              <a:buAutoNum type="arabicPeriod"/>
            </a:pPr>
            <a:endParaRPr lang="cs-CZ" sz="2400" b="1" dirty="0">
              <a:solidFill>
                <a:schemeClr val="accent1">
                  <a:lumMod val="50000"/>
                </a:schemeClr>
              </a:solidFill>
            </a:endParaRPr>
          </a:p>
          <a:p>
            <a:pPr marL="914400" lvl="1" indent="-457200" algn="just">
              <a:buClr>
                <a:schemeClr val="tx2">
                  <a:lumMod val="50000"/>
                </a:schemeClr>
              </a:buClr>
              <a:buFont typeface="+mj-lt"/>
              <a:buAutoNum type="arabicPeriod"/>
            </a:pPr>
            <a:endParaRPr lang="cs-CZ"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Tree>
    <p:extLst>
      <p:ext uri="{BB962C8B-B14F-4D97-AF65-F5344CB8AC3E}">
        <p14:creationId xmlns:p14="http://schemas.microsoft.com/office/powerpoint/2010/main" val="3481344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rgbClr val="C00000"/>
                </a:solidFill>
              </a:rPr>
              <a:t>Zdravotnická zařízení</a:t>
            </a:r>
          </a:p>
        </p:txBody>
      </p:sp>
      <p:sp>
        <p:nvSpPr>
          <p:cNvPr id="3" name="Zástupný symbol pro text 2"/>
          <p:cNvSpPr>
            <a:spLocks noGrp="1"/>
          </p:cNvSpPr>
          <p:nvPr>
            <p:ph type="body" sz="half" idx="2"/>
          </p:nvPr>
        </p:nvSpPr>
        <p:spPr>
          <a:xfrm>
            <a:off x="467544" y="1334757"/>
            <a:ext cx="8280919" cy="4974563"/>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Zdravotnická zařízení poskytují zdravotní péči a služby a lze je členit podle mnoha hledisek, např.:</a:t>
            </a:r>
          </a:p>
          <a:p>
            <a:pPr marL="342900" indent="-342900" algn="just">
              <a:buClr>
                <a:schemeClr val="tx2">
                  <a:lumMod val="50000"/>
                </a:schemeClr>
              </a:buClr>
              <a:buFont typeface="Wingdings" panose="05000000000000000000" pitchFamily="2" charset="2"/>
              <a:buChar char="v"/>
            </a:pPr>
            <a:endParaRPr lang="cs-CZ" sz="2400" b="1" dirty="0">
              <a:solidFill>
                <a:srgbClr val="002060"/>
              </a:solidFill>
            </a:endParaRPr>
          </a:p>
          <a:p>
            <a:pPr marL="914400" lvl="1" indent="-457200" algn="just">
              <a:buClr>
                <a:schemeClr val="tx2">
                  <a:lumMod val="50000"/>
                </a:schemeClr>
              </a:buClr>
              <a:buFont typeface="+mj-lt"/>
              <a:buAutoNum type="arabicPeriod"/>
            </a:pPr>
            <a:r>
              <a:rPr lang="cs-CZ" sz="2400" b="1" dirty="0">
                <a:solidFill>
                  <a:srgbClr val="002060"/>
                </a:solidFill>
              </a:rPr>
              <a:t>podle zřizovatele </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státní zdravotnická zařízení </a:t>
            </a:r>
            <a:r>
              <a:rPr lang="cs-CZ" sz="2400" dirty="0">
                <a:solidFill>
                  <a:srgbClr val="002060"/>
                </a:solidFill>
              </a:rPr>
              <a:t>– zřizovatel je stát</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nestátní zdravotnická zařízení </a:t>
            </a:r>
            <a:r>
              <a:rPr lang="cs-CZ" sz="2400" dirty="0">
                <a:solidFill>
                  <a:srgbClr val="002060"/>
                </a:solidFill>
              </a:rPr>
              <a:t>– zřizovatel je jiný subjekt než stát (územní samosprávní celek, církev, soukromý subjekt apod.)</a:t>
            </a:r>
          </a:p>
          <a:p>
            <a:pPr marL="914400" lvl="1" indent="-457200" algn="just">
              <a:buClr>
                <a:schemeClr val="tx2">
                  <a:lumMod val="50000"/>
                </a:schemeClr>
              </a:buClr>
              <a:buFont typeface="+mj-lt"/>
              <a:buAutoNum type="arabicPeriod"/>
            </a:pPr>
            <a:r>
              <a:rPr lang="cs-CZ" sz="2400" b="1" dirty="0">
                <a:solidFill>
                  <a:srgbClr val="002060"/>
                </a:solidFill>
              </a:rPr>
              <a:t>podle právní formy</a:t>
            </a:r>
          </a:p>
          <a:p>
            <a:pPr marL="1371600" lvl="2" indent="-457200" algn="just">
              <a:buClr>
                <a:schemeClr val="tx2">
                  <a:lumMod val="50000"/>
                </a:schemeClr>
              </a:buClr>
              <a:buFont typeface="Candara" panose="020E0502030303020204" pitchFamily="34" charset="0"/>
              <a:buChar char="‐"/>
            </a:pPr>
            <a:r>
              <a:rPr lang="cs-CZ" sz="2200" b="1" i="1" dirty="0">
                <a:solidFill>
                  <a:srgbClr val="002060"/>
                </a:solidFill>
              </a:rPr>
              <a:t>fyzické osoby – </a:t>
            </a:r>
            <a:r>
              <a:rPr lang="cs-CZ" sz="2200" dirty="0">
                <a:solidFill>
                  <a:srgbClr val="002060"/>
                </a:solidFill>
              </a:rPr>
              <a:t>podnikatelé jako poskytovatelé zdravotnických služeb, většinou ambulantní péče (praktičtí lékaři, stomatologové, další odborní lékaři, lékárny, zdravotní dopravní služby, laboratoře apod.)</a:t>
            </a:r>
            <a:endParaRPr lang="cs-CZ" sz="22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2056418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Zdravotnictví v tržním hospodářství</a:t>
            </a:r>
            <a:br>
              <a:rPr lang="cs-CZ" sz="4000" b="1" dirty="0"/>
            </a:br>
            <a:r>
              <a:rPr lang="cs-CZ" sz="2400" b="1" dirty="0"/>
              <a:t>Poptávka ve zdravotnictví</a:t>
            </a:r>
            <a:endParaRPr lang="cs-CZ" sz="4000" b="1" dirty="0"/>
          </a:p>
        </p:txBody>
      </p:sp>
      <p:sp>
        <p:nvSpPr>
          <p:cNvPr id="3" name="Zástupný symbol pro text 2"/>
          <p:cNvSpPr>
            <a:spLocks noGrp="1"/>
          </p:cNvSpPr>
          <p:nvPr>
            <p:ph type="body" sz="half" idx="2"/>
          </p:nvPr>
        </p:nvSpPr>
        <p:spPr>
          <a:xfrm>
            <a:off x="611560" y="1916832"/>
            <a:ext cx="7704856" cy="4698456"/>
          </a:xfrm>
        </p:spPr>
        <p:txBody>
          <a:bodyPr>
            <a:noAutofit/>
          </a:bodyPr>
          <a:lstStyle/>
          <a:p>
            <a:pPr algn="just">
              <a:buClr>
                <a:schemeClr val="tx2">
                  <a:lumMod val="50000"/>
                </a:schemeClr>
              </a:buClr>
            </a:pPr>
            <a:r>
              <a:rPr lang="cs-CZ" sz="2400" b="1" dirty="0">
                <a:solidFill>
                  <a:srgbClr val="002060"/>
                </a:solidFill>
              </a:rPr>
              <a:t>Z hlediska ekonomické teorie lze rozlišit poptávku po zdravotnických službách:</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užším slova smyslu – </a:t>
            </a:r>
            <a:r>
              <a:rPr lang="cs-CZ" sz="2400" dirty="0">
                <a:solidFill>
                  <a:srgbClr val="002060"/>
                </a:solidFill>
              </a:rPr>
              <a:t>tu představuji zdravotní pojišťovny, které nasmlouvávají se zdravotnickými zařízeními poskytování zdravotních služeb. </a:t>
            </a:r>
          </a:p>
          <a:p>
            <a:pPr marL="457200" indent="-457200" algn="just">
              <a:buClr>
                <a:schemeClr val="tx2">
                  <a:lumMod val="50000"/>
                </a:schemeClr>
              </a:buClr>
              <a:buFont typeface="+mj-lt"/>
              <a:buAutoNum type="alphaLcParen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širším slova smyslu – </a:t>
            </a:r>
            <a:r>
              <a:rPr lang="cs-CZ" sz="2400" dirty="0">
                <a:solidFill>
                  <a:srgbClr val="002060"/>
                </a:solidFill>
              </a:rPr>
              <a:t>tu představují klienti (pacienti), kteří poptávají zdravotní služby.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spTree>
    <p:extLst>
      <p:ext uri="{BB962C8B-B14F-4D97-AF65-F5344CB8AC3E}">
        <p14:creationId xmlns:p14="http://schemas.microsoft.com/office/powerpoint/2010/main" val="3833242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395536" y="1484784"/>
            <a:ext cx="8424936" cy="4765379"/>
          </a:xfrm>
        </p:spPr>
        <p:txBody>
          <a:bodyPr>
            <a:noAutofit/>
          </a:bodyPr>
          <a:lstStyle/>
          <a:p>
            <a:pPr algn="just">
              <a:buClr>
                <a:schemeClr val="tx2">
                  <a:lumMod val="50000"/>
                </a:schemeClr>
              </a:buClr>
            </a:pPr>
            <a:r>
              <a:rPr lang="cs-CZ" sz="2400" b="1" dirty="0">
                <a:solidFill>
                  <a:schemeClr val="tx2">
                    <a:lumMod val="75000"/>
                  </a:schemeClr>
                </a:solidFill>
              </a:rPr>
              <a:t>Poptávka po zdravotní péči má dvě složky, které vedou ke vzniku poptávky po zdravotní péči.</a:t>
            </a:r>
          </a:p>
          <a:p>
            <a:pPr algn="just">
              <a:buClr>
                <a:schemeClr val="tx2">
                  <a:lumMod val="50000"/>
                </a:schemeClr>
              </a:buClr>
            </a:pP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Subjektivní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vychází z obecné definice potřeby, tj. vědomí nedostatku. Potřeba zdraví v subjektivním vyjádření je tedy pocit, vnímání chybějícího zdraví, ztráty zdraví, zhoršení individuálního zdravotního stavu. Při vzniku této potřeby člověk obvykle vyhledá zdravotní zařízení</a:t>
            </a:r>
          </a:p>
          <a:p>
            <a:pPr lvl="1" algn="just">
              <a:buClr>
                <a:schemeClr val="tx2">
                  <a:lumMod val="50000"/>
                </a:schemeClr>
              </a:buClr>
            </a:pPr>
            <a:r>
              <a:rPr lang="cs-CZ" sz="2000" i="1" dirty="0">
                <a:solidFill>
                  <a:schemeClr val="tx2">
                    <a:lumMod val="75000"/>
                  </a:schemeClr>
                </a:solidFill>
              </a:rPr>
              <a:t>                    realizuje poptávku po zdravotnických službách</a:t>
            </a: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Objektivní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je založena na nutnosti preventivního sledování zdravotního stavu obyvatelstva, včasného snížení zdravotních rizik, opatřeních vedoucích k eliminaci rizik. </a:t>
            </a:r>
          </a:p>
          <a:p>
            <a:pPr marL="457200" indent="-457200" algn="just">
              <a:buClr>
                <a:schemeClr val="tx2">
                  <a:lumMod val="50000"/>
                </a:schemeClr>
              </a:buClr>
              <a:buFont typeface="+mj-lt"/>
              <a:buAutoNum type="alphaLcParenR"/>
            </a:pPr>
            <a:endParaRPr lang="cs-CZ" sz="2600" b="1"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a:p>
        </p:txBody>
      </p:sp>
      <p:sp>
        <p:nvSpPr>
          <p:cNvPr id="10" name="Šrafovaná šipka doprava 9"/>
          <p:cNvSpPr/>
          <p:nvPr/>
        </p:nvSpPr>
        <p:spPr>
          <a:xfrm>
            <a:off x="1475656"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rafovaná šipka doprava 10"/>
          <p:cNvSpPr/>
          <p:nvPr/>
        </p:nvSpPr>
        <p:spPr>
          <a:xfrm rot="10800000">
            <a:off x="6948264"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8658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8864" y="350170"/>
            <a:ext cx="8229600" cy="1252728"/>
          </a:xfrm>
        </p:spPr>
        <p:txBody>
          <a:bodyPr>
            <a:noAutofit/>
          </a:bodyPr>
          <a:lstStyle/>
          <a:p>
            <a:r>
              <a:rPr lang="cs-CZ" sz="4000" b="1" dirty="0"/>
              <a:t>Charakteristika zdravotnictví z pohledu ekonomické teorie</a:t>
            </a:r>
            <a:br>
              <a:rPr lang="cs-CZ" sz="4000" b="1" dirty="0"/>
            </a:br>
            <a:r>
              <a:rPr lang="cs-CZ" sz="2400" b="1" dirty="0"/>
              <a:t>Zdravotnictví v tržním hospodářství</a:t>
            </a:r>
          </a:p>
        </p:txBody>
      </p:sp>
      <p:sp>
        <p:nvSpPr>
          <p:cNvPr id="3" name="Zástupný symbol pro obsah 2"/>
          <p:cNvSpPr>
            <a:spLocks noGrp="1"/>
          </p:cNvSpPr>
          <p:nvPr>
            <p:ph sz="quarter" idx="13"/>
          </p:nvPr>
        </p:nvSpPr>
        <p:spPr>
          <a:xfrm>
            <a:off x="395536" y="1844824"/>
            <a:ext cx="8352928" cy="4281656"/>
          </a:xfrm>
        </p:spPr>
        <p:txBody>
          <a:bodyPr>
            <a:normAutofit lnSpcReduction="10000"/>
          </a:bodyPr>
          <a:lstStyle/>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Ekonomika péče o zdraví je souhrnem mnoha různorodých nákladů do všech vstupů tvořící systém péče o zdraví, tedy i nákladů vložených do životního a pracovního prostředí, vědy a výzkumu a ostatních inputů vstupujících do systému.</a:t>
            </a:r>
          </a:p>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Náklady vynaložené do péče o zdraví jsou v mnoha případech otázkou dlouhodobých investic bez okamžité či krátkodobé návratnosti. Nikdy není zcela jisté, kdy a zda vůbec se očekávaný přínos dostaví.</a:t>
            </a:r>
          </a:p>
          <a:p>
            <a:pPr marL="0" indent="0" algn="just">
              <a:buNone/>
            </a:pPr>
            <a:r>
              <a:rPr lang="cs-CZ" b="1" dirty="0">
                <a:solidFill>
                  <a:schemeClr val="tx2">
                    <a:lumMod val="75000"/>
                  </a:schemeClr>
                </a:solidFill>
              </a:rPr>
              <a:t>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a:p>
        </p:txBody>
      </p:sp>
    </p:spTree>
    <p:extLst>
      <p:ext uri="{BB962C8B-B14F-4D97-AF65-F5344CB8AC3E}">
        <p14:creationId xmlns:p14="http://schemas.microsoft.com/office/powerpoint/2010/main" val="2777659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solidFill>
                <a:srgbClr val="FF0000"/>
              </a:solidFill>
            </a:endParaRPr>
          </a:p>
        </p:txBody>
      </p:sp>
      <p:sp>
        <p:nvSpPr>
          <p:cNvPr id="3" name="Zástupný symbol pro text 2"/>
          <p:cNvSpPr>
            <a:spLocks noGrp="1"/>
          </p:cNvSpPr>
          <p:nvPr>
            <p:ph type="body" sz="half" idx="2"/>
          </p:nvPr>
        </p:nvSpPr>
        <p:spPr>
          <a:xfrm>
            <a:off x="395536" y="1484784"/>
            <a:ext cx="8424936" cy="4765379"/>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Objektivní potřebu si lidé většinou neuvědomují, mnohdy ji ani jako potřebu nepociťují. </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Lidé obvykle vyhledávají pomoc, až když je situace akutní. Přitom by se dávno předtím daly zachytit příznaky a nemoc mohla být úspěšněji léčena v počátečních stádiích vzniku.</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Proto je nutná určitá zdravotní politika státu vycházející z objektivních potřeb zdravotního stavu obyvatelstva. Tato zdravotní politika státu prostřednictvím programu péče o zdraví vyvolává i tento druh poptávky po zdravotnické péči.</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Do určité míry je regulace této poptávky vyvolána samotnými lékaři, kteří zvou občany k preventivním prohlídkám. </a:t>
            </a: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a:p>
        </p:txBody>
      </p:sp>
    </p:spTree>
    <p:extLst>
      <p:ext uri="{BB962C8B-B14F-4D97-AF65-F5344CB8AC3E}">
        <p14:creationId xmlns:p14="http://schemas.microsoft.com/office/powerpoint/2010/main" val="3595864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792088"/>
          </a:xfrm>
        </p:spPr>
        <p:txBody>
          <a:bodyPr>
            <a:noAutofit/>
          </a:bodyPr>
          <a:lstStyle/>
          <a:p>
            <a:pPr algn="ctr"/>
            <a:r>
              <a:rPr lang="cs-CZ" sz="2400" b="1" dirty="0"/>
              <a:t>Nabídka ve zdravotnictví</a:t>
            </a:r>
          </a:p>
        </p:txBody>
      </p:sp>
      <p:sp>
        <p:nvSpPr>
          <p:cNvPr id="3" name="Zástupný symbol pro text 2"/>
          <p:cNvSpPr>
            <a:spLocks noGrp="1"/>
          </p:cNvSpPr>
          <p:nvPr>
            <p:ph type="body" sz="half" idx="2"/>
          </p:nvPr>
        </p:nvSpPr>
        <p:spPr>
          <a:xfrm>
            <a:off x="611560" y="1196752"/>
            <a:ext cx="8064896" cy="541853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Stranu nabídky ve zdravotnictví představují  zdravotnická zařízení. Ta co do počtu a struktury tvoří síť zdravotnických zařízení. </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O optimalizaci sítě zdravotnických zařízení se snaží jak zdravotnické pojišťovny, tak i Ministerstvo zdravotnictví.</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Z důvodu etického rozměru podnikání ve zdravotnictví nemůže být zdravotnictví nikdy jen doménou tržních sil a mechanismů. Vždy bude třeba významných zásahů státu a jiných veřejnoprávních orgánů do mechanismu tohoto trhu. Tyto zásahy nejsou jen otázkami ekonomickými, ale i politickými a jejich řešení se proto odvíjí od toho, jak je zaměřena konkrétní vláda, zda více liberalisticky nebo více intervencionisticky, jaké jsou preference obyvatelstva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1432640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59" y="1334757"/>
            <a:ext cx="7895131" cy="5280531"/>
          </a:xfrm>
        </p:spPr>
        <p:txBody>
          <a:bodyPr>
            <a:noAutofit/>
          </a:bodyPr>
          <a:lstStyle/>
          <a:p>
            <a:pPr algn="just">
              <a:buClr>
                <a:schemeClr val="tx2">
                  <a:lumMod val="50000"/>
                </a:schemeClr>
              </a:buClr>
            </a:pPr>
            <a:r>
              <a:rPr lang="cs-CZ" sz="2400" b="1" dirty="0">
                <a:solidFill>
                  <a:srgbClr val="002060"/>
                </a:solidFill>
              </a:rPr>
              <a:t>V rámci tržního modelu hospodářství se vychází z toho, že nemůže být ponecháno jen volnému působení tržních sil, a to z důvodu, že:</a:t>
            </a:r>
          </a:p>
          <a:p>
            <a:pPr marL="457200" indent="-457200" algn="just">
              <a:buClr>
                <a:schemeClr val="tx2">
                  <a:lumMod val="50000"/>
                </a:schemeClr>
              </a:buClr>
              <a:buFont typeface="+mj-lt"/>
              <a:buAutoNum type="alphaLcParenR"/>
            </a:pPr>
            <a:r>
              <a:rPr lang="cs-CZ" sz="2400" dirty="0">
                <a:solidFill>
                  <a:srgbClr val="002060"/>
                </a:solidFill>
              </a:rPr>
              <a:t>v důsledku nerovnosti v příjmech občanů by mohlo dojít k tomu, že by některým občanům nebyla zdravotní služba poskytnuta, přestože ji potřebují</a:t>
            </a:r>
          </a:p>
          <a:p>
            <a:pPr marL="457200" indent="-457200" algn="just">
              <a:buClr>
                <a:schemeClr val="tx2">
                  <a:lumMod val="50000"/>
                </a:schemeClr>
              </a:buClr>
              <a:buFont typeface="+mj-lt"/>
              <a:buAutoNum type="alphaLcParenR"/>
            </a:pPr>
            <a:r>
              <a:rPr lang="cs-CZ" sz="2400" dirty="0">
                <a:solidFill>
                  <a:srgbClr val="002060"/>
                </a:solidFill>
              </a:rPr>
              <a:t>mohlo dojít k selhání dostupnosti zdravotní péče z hlediska počtu a struktury poskytovatelů zdravotních služeb.</a:t>
            </a:r>
          </a:p>
          <a:p>
            <a:pPr algn="just">
              <a:buClr>
                <a:schemeClr val="tx2">
                  <a:lumMod val="50000"/>
                </a:schemeClr>
              </a:buClr>
            </a:pPr>
            <a:r>
              <a:rPr lang="cs-CZ" sz="2400" b="1" dirty="0">
                <a:solidFill>
                  <a:srgbClr val="002060"/>
                </a:solidFill>
              </a:rPr>
              <a:t>Z výše uvedených důvodů hledají vlády států takové modely financování zdravotní péče, které by zajistily poskytování kvalitní zdravotní péče pro všechny obyvatele.</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dirty="0"/>
          </a:p>
        </p:txBody>
      </p:sp>
    </p:spTree>
    <p:extLst>
      <p:ext uri="{BB962C8B-B14F-4D97-AF65-F5344CB8AC3E}">
        <p14:creationId xmlns:p14="http://schemas.microsoft.com/office/powerpoint/2010/main" val="702965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r>
              <a:rPr lang="cs-CZ" sz="2400" b="1" dirty="0">
                <a:solidFill>
                  <a:srgbClr val="002060"/>
                </a:solidFill>
              </a:rPr>
              <a:t>Nyní jsou ve světě tři základní modely financování zdravotnictví, i když se většinou nevyskytují v čisté formě, ale jsou různě modifikovány :</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mj-lt"/>
              <a:buAutoNum type="arabicPeriod"/>
            </a:pPr>
            <a:r>
              <a:rPr lang="cs-CZ" sz="2400" b="1" dirty="0">
                <a:solidFill>
                  <a:srgbClr val="002060"/>
                </a:solidFill>
              </a:rPr>
              <a:t>tržní zdravotnictví financované převážně ze zdrojů pacientů</a:t>
            </a: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dirty="0"/>
          </a:p>
        </p:txBody>
      </p:sp>
    </p:spTree>
    <p:extLst>
      <p:ext uri="{BB962C8B-B14F-4D97-AF65-F5344CB8AC3E}">
        <p14:creationId xmlns:p14="http://schemas.microsoft.com/office/powerpoint/2010/main" val="3539735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440160"/>
          </a:xfrm>
        </p:spPr>
        <p:txBody>
          <a:bodyPr>
            <a:noAutofit/>
          </a:bodyPr>
          <a:lstStyle/>
          <a:p>
            <a:pPr marL="457200" lvl="0" indent="-457200" algn="ctr">
              <a:spcBef>
                <a:spcPct val="20000"/>
              </a:spcBef>
              <a:buFont typeface="+mj-lt"/>
              <a:buAutoNum type="arabicPeriod"/>
            </a:pPr>
            <a:r>
              <a:rPr lang="cs-CZ" sz="2400" b="1" dirty="0">
                <a:solidFill>
                  <a:schemeClr val="bg1"/>
                </a:solidFill>
                <a:ea typeface="+mn-ea"/>
                <a:cs typeface="+mn-cs"/>
              </a:rPr>
              <a:t>Systém financování zdravotnictví ze státního </a:t>
            </a:r>
            <a:br>
              <a:rPr lang="cs-CZ" sz="2400" b="1" dirty="0">
                <a:solidFill>
                  <a:schemeClr val="bg1"/>
                </a:solidFill>
                <a:ea typeface="+mn-ea"/>
                <a:cs typeface="+mn-cs"/>
              </a:rPr>
            </a:br>
            <a:r>
              <a:rPr lang="cs-CZ" sz="2400" b="1" dirty="0">
                <a:solidFill>
                  <a:schemeClr val="bg1"/>
                </a:solidFill>
                <a:ea typeface="+mn-ea"/>
                <a:cs typeface="+mn-cs"/>
              </a:rPr>
              <a:t>rozpočtu</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08912" cy="4693371"/>
          </a:xfrm>
        </p:spPr>
        <p:txBody>
          <a:bodyPr>
            <a:noAutofit/>
          </a:bodyPr>
          <a:lstStyle/>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 = národní zdravotní služba (v ČR před rokem 1990)</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je to model financovaný z vybraných daní Velká Británie, Itálie, Dánsko apod.</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stát zajišťuje bezplatné poskytování zdravotních služeb pro všechny občany</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náklady na zdravotní péči jsou hrazeny přímo ze státního rozpočtu (z vybraných daní)</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v tomto systém jsou poskytovatelé zdravotních služeb buď veřejné zdravotnická zařízení, nebo soukromí poskytovatelé na základě smlouvy se specializovanými orgány na regionální a municipální úrovni.</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1736516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3065" y="332655"/>
            <a:ext cx="8111155" cy="1296145"/>
          </a:xfrm>
        </p:spPr>
        <p:txBody>
          <a:bodyPr>
            <a:noAutofit/>
          </a:bodyPr>
          <a:lstStyle/>
          <a:p>
            <a:pPr marL="457200" lvl="0" indent="-457200" algn="ctr">
              <a:spcBef>
                <a:spcPct val="20000"/>
              </a:spcBef>
              <a:buFont typeface="+mj-lt"/>
              <a:buAutoNum type="arabicPeriod" startAt="2"/>
            </a:pPr>
            <a:r>
              <a:rPr lang="cs-CZ" sz="2400" b="1" dirty="0">
                <a:solidFill>
                  <a:schemeClr val="bg1"/>
                </a:solidFill>
                <a:ea typeface="+mn-ea"/>
                <a:cs typeface="+mn-cs"/>
              </a:rPr>
              <a:t>Financování zdravotnictví převážně z prostředků povinného všeobecného zdravotního pojištění</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2"/>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uplatňuje se ve většině zemí Evropy včetně ČR</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finanční prostředky vybraného pojistného se soustředí ve zvláštních pojistných fondech, které jsou spravovány zdravotními pojišťovnami</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do fondů povinně přispívají  zákonem stanovené výši zaměstnanci a zaměstnavatelé i OSVČ a státní pojištěnci, za ně pojištění platí stát (důchodci, nezaměstnaní, studenti apod.)</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poskytovatelé zdravotních služeb jsou státní i nestátní zdravotnická zařízení, která své služby poskytují občanům na základě smlouvy uzavřené s ZP.</a:t>
            </a:r>
          </a:p>
          <a:p>
            <a:pPr marL="457200" indent="-457200" algn="just">
              <a:buClr>
                <a:schemeClr val="tx2">
                  <a:lumMod val="50000"/>
                </a:schemeClr>
              </a:buClr>
              <a:buFont typeface="Wingdings" panose="05000000000000000000" pitchFamily="2" charset="2"/>
              <a:buChar char="§"/>
            </a:pPr>
            <a:endParaRPr lang="cs-CZ" sz="2400" b="1" dirty="0">
              <a:solidFill>
                <a:schemeClr val="accent1">
                  <a:lumMod val="50000"/>
                </a:schemeClr>
              </a:solidFill>
            </a:endParaRPr>
          </a:p>
          <a:p>
            <a:pPr marL="457200" indent="-4572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63" y="332654"/>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1565900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64704"/>
            <a:ext cx="8111155" cy="936104"/>
          </a:xfrm>
        </p:spPr>
        <p:txBody>
          <a:bodyPr>
            <a:noAutofit/>
          </a:bodyPr>
          <a:lstStyle/>
          <a:p>
            <a:pPr marL="457200" lvl="0" indent="-457200" algn="ctr">
              <a:spcBef>
                <a:spcPct val="20000"/>
              </a:spcBef>
              <a:buClr>
                <a:schemeClr val="bg1"/>
              </a:buClr>
              <a:buFont typeface="+mj-lt"/>
              <a:buAutoNum type="arabicPeriod" startAt="3"/>
            </a:pPr>
            <a:r>
              <a:rPr lang="cs-CZ" sz="2400" b="1" dirty="0">
                <a:solidFill>
                  <a:schemeClr val="bg1"/>
                </a:solidFill>
                <a:ea typeface="+mn-ea"/>
                <a:cs typeface="+mn-cs"/>
              </a:rPr>
              <a:t>Tržní zdravotnictví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3"/>
            </a:pPr>
            <a:r>
              <a:rPr lang="cs-CZ" sz="2400" b="1" dirty="0">
                <a:solidFill>
                  <a:schemeClr val="accent2">
                    <a:lumMod val="50000"/>
                  </a:schemeClr>
                </a:solidFill>
              </a:rPr>
              <a:t>Tržní zdravotnictví financované převážně ze zdrojů pacientů = USA</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stát financuje zdravotní služby jen pro určité skupiny obyvatelstva, obvykle se jedná o osoby s nejnižšími příjmy, důchodci, váleční veteráni apod. Ostatní obyvatelé si zdravotnické služby hradí přímo nebo uzavírá různé komerční pojištění pro hrazení těchto služeb</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tento komerční pojistný systém je postaven na smluvní volnosti subjektů pojistného vztahu</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některé velké podniky často kupují zdravotní pojištění pro své zaměstnance jako určitý benefit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76247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772816"/>
            <a:ext cx="7704856" cy="4842472"/>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rgbClr val="002060"/>
                </a:solidFill>
              </a:rPr>
              <a:t>Centrálně řízené hospodářství  z období socialismu bylo nahrazeno financováním zdravotních služeb formou tržního systému národního hospodářství. </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V ČR od roku 1993 uplatňován tržní systém národního hospodářství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Nejprve byly privatizovány lázeňské péče a mnohé ambulantní zdravotnická zařízení.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Nemocnice byly odstátněny mnohem později, a to převodem do vlastnictví krajů.</a:t>
            </a:r>
          </a:p>
          <a:p>
            <a:pPr marL="342900" indent="-342900" algn="just">
              <a:buClr>
                <a:schemeClr val="tx2">
                  <a:lumMod val="50000"/>
                </a:schemeClr>
              </a:buClr>
              <a:buFont typeface="Wingdings" panose="05000000000000000000" pitchFamily="2" charset="2"/>
              <a:buChar char="Ø"/>
            </a:pPr>
            <a:endParaRPr lang="cs-CZ" sz="2400" b="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2610864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412776"/>
            <a:ext cx="7704856" cy="5202511"/>
          </a:xfrm>
        </p:spPr>
        <p:txBody>
          <a:bodyPr>
            <a:noAutofit/>
          </a:bodyPr>
          <a:lstStyle/>
          <a:p>
            <a:pPr algn="just">
              <a:buClr>
                <a:schemeClr val="tx2">
                  <a:lumMod val="50000"/>
                </a:schemeClr>
              </a:buClr>
            </a:pPr>
            <a:r>
              <a:rPr lang="cs-CZ" sz="2400" b="1" dirty="0">
                <a:solidFill>
                  <a:schemeClr val="accent2">
                    <a:lumMod val="50000"/>
                  </a:schemeClr>
                </a:solidFill>
              </a:rPr>
              <a:t>Tržní mechanismus ve zdravotnictví má i své problémy, jelikož je tržní mechanismus dobře aplikovatelný na tzv. dvoustranné vztahy (kupující - prodávající, nájemce - pronajímatel apod.), kdy dobře funguje samoregulační tržní mechanismus, který vede k rovnováze mezi nabídkou a poptávkou prostřednictvím ceny.</a:t>
            </a:r>
          </a:p>
          <a:p>
            <a:pPr algn="just">
              <a:buClr>
                <a:schemeClr val="tx2">
                  <a:lumMod val="50000"/>
                </a:schemeClr>
              </a:buClr>
            </a:pPr>
            <a:r>
              <a:rPr lang="cs-CZ" sz="2400" b="1" dirty="0">
                <a:solidFill>
                  <a:schemeClr val="accent2">
                    <a:lumMod val="50000"/>
                  </a:schemeClr>
                </a:solidFill>
              </a:rPr>
              <a:t>Ve zdravotnictví však tyto jednoduché zásady tržní ekonomiky uplatnit nelze, a to z důvodu, že ve zdravotnictví není vztah dvoustranný, ale trojstranný. Do tržního vztahu zde vstupují tyto strany:</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4033681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3"/>
            <a:ext cx="8280920" cy="5529015"/>
          </a:xfrm>
        </p:spPr>
        <p:txBody>
          <a:bodyPr>
            <a:noAutofit/>
          </a:bodyPr>
          <a:lstStyle/>
          <a:p>
            <a:pPr marL="457200" indent="-457200" algn="just">
              <a:buClr>
                <a:schemeClr val="tx2">
                  <a:lumMod val="50000"/>
                </a:schemeClr>
              </a:buClr>
              <a:buFont typeface="+mj-lt"/>
              <a:buAutoNum type="arabicPeriod"/>
            </a:pPr>
            <a:r>
              <a:rPr lang="cs-CZ" sz="2400" b="1" dirty="0">
                <a:solidFill>
                  <a:schemeClr val="accent2">
                    <a:lumMod val="50000"/>
                  </a:schemeClr>
                </a:solidFill>
              </a:rPr>
              <a:t>pacient – </a:t>
            </a:r>
            <a:r>
              <a:rPr lang="cs-CZ" sz="2400" dirty="0">
                <a:solidFill>
                  <a:schemeClr val="accent2">
                    <a:lumMod val="50000"/>
                  </a:schemeClr>
                </a:solidFill>
              </a:rPr>
              <a:t>který zdravotní službu obvykle neplatí, ani ji 	               neobjednává, ale konzumuje ji</a:t>
            </a:r>
          </a:p>
          <a:p>
            <a:pPr marL="457200" indent="-457200" algn="just">
              <a:buClr>
                <a:schemeClr val="tx2">
                  <a:lumMod val="50000"/>
                </a:schemeClr>
              </a:buClr>
              <a:buFont typeface="+mj-lt"/>
              <a:buAutoNum type="arabicPeriod"/>
            </a:pPr>
            <a:r>
              <a:rPr lang="cs-CZ" sz="2400" b="1" dirty="0">
                <a:solidFill>
                  <a:schemeClr val="accent2">
                    <a:lumMod val="50000"/>
                  </a:schemeClr>
                </a:solidFill>
              </a:rPr>
              <a:t>lékař – </a:t>
            </a:r>
            <a:r>
              <a:rPr lang="cs-CZ" sz="2400" dirty="0">
                <a:solidFill>
                  <a:schemeClr val="accent2">
                    <a:lumMod val="50000"/>
                  </a:schemeClr>
                </a:solidFill>
              </a:rPr>
              <a:t>který také zdravotní službu neplatí, ale 		       poskytuje ji buď sám, nebo ji objednává u 	   	       dalších poskytovatelů zdravotních služeb, ale 		       tuto službu nekonzumuje</a:t>
            </a:r>
          </a:p>
          <a:p>
            <a:pPr marL="457200" indent="-457200" algn="just">
              <a:buClr>
                <a:schemeClr val="tx2">
                  <a:lumMod val="50000"/>
                </a:schemeClr>
              </a:buClr>
              <a:buFont typeface="+mj-lt"/>
              <a:buAutoNum type="arabicPeriod"/>
            </a:pPr>
            <a:r>
              <a:rPr lang="cs-CZ" sz="2400" b="1" dirty="0">
                <a:solidFill>
                  <a:schemeClr val="accent2">
                    <a:lumMod val="50000"/>
                  </a:schemeClr>
                </a:solidFill>
              </a:rPr>
              <a:t>zdravotní pojišťovna – </a:t>
            </a:r>
            <a:r>
              <a:rPr lang="cs-CZ" sz="2400" dirty="0">
                <a:solidFill>
                  <a:schemeClr val="accent2">
                    <a:lumMod val="50000"/>
                  </a:schemeClr>
                </a:solidFill>
              </a:rPr>
              <a:t>která služby platí, ale v 				           konkrétním případě ji neobjednává 			           a ani nekonzumuje</a:t>
            </a:r>
          </a:p>
          <a:p>
            <a:pPr marL="457200" indent="-457200" algn="just">
              <a:buClr>
                <a:schemeClr val="tx2">
                  <a:lumMod val="50000"/>
                </a:schemeClr>
              </a:buClr>
              <a:buFont typeface="+mj-lt"/>
              <a:buAutoNum type="arabicPeriod"/>
            </a:pPr>
            <a:endParaRPr lang="cs-CZ" sz="2400" b="1" dirty="0">
              <a:solidFill>
                <a:schemeClr val="accent2">
                  <a:lumMod val="50000"/>
                </a:schemeClr>
              </a:solidFill>
            </a:endParaRPr>
          </a:p>
          <a:p>
            <a:pPr algn="just">
              <a:buClr>
                <a:schemeClr val="tx2">
                  <a:lumMod val="50000"/>
                </a:schemeClr>
              </a:buClr>
            </a:pPr>
            <a:r>
              <a:rPr lang="cs-CZ" sz="2400" b="1" dirty="0">
                <a:solidFill>
                  <a:schemeClr val="accent2">
                    <a:lumMod val="50000"/>
                  </a:schemeClr>
                </a:solidFill>
              </a:rPr>
              <a:t>Zajistit rovnováhu v tomto trojstranném tržním vztahu je velmi obtížné a zatím do dnešní doby nedořešené z pohledu teorie tržní ekonomiky.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1672173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r>
              <a:rPr lang="cs-CZ" sz="2400" b="1" dirty="0">
                <a:solidFill>
                  <a:schemeClr val="tx2">
                    <a:lumMod val="75000"/>
                  </a:schemeClr>
                </a:solidFill>
              </a:rPr>
              <a:t>K měření zdravotního stavu obyvatelstva se používají různé indikátory zdraví, které však nejsou příliš přesné. Mezi nejčastěji používané indikátory péče o zdraví se používají ukazatele jako jsou:</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dnů pracovní neschopnosti v přepočtu na jednoho obyvatele,</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procentuální vyjádření počtu invalidního obyvatelstva, </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střední délka života,</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úmrtnost v různém podrobnějším členění </a:t>
            </a:r>
            <a:r>
              <a:rPr lang="cs-CZ" sz="2400" dirty="0">
                <a:solidFill>
                  <a:schemeClr val="tx2">
                    <a:lumMod val="75000"/>
                  </a:schemeClr>
                </a:solidFill>
              </a:rPr>
              <a:t>(na různé druhy nemocí, novorozenecká, kojenecká, mateřská atd.)</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ztracených roků v důsledku úmrtí před 65 rokem atd.</a:t>
            </a: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a:t>
            </a:fld>
            <a:endParaRPr lang="cs-CZ"/>
          </a:p>
        </p:txBody>
      </p:sp>
    </p:spTree>
    <p:extLst>
      <p:ext uri="{BB962C8B-B14F-4D97-AF65-F5344CB8AC3E}">
        <p14:creationId xmlns:p14="http://schemas.microsoft.com/office/powerpoint/2010/main" val="3449993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368151"/>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chemeClr val="bg1"/>
                </a:solidFill>
                <a:ea typeface="+mn-ea"/>
                <a:cs typeface="+mn-cs"/>
              </a:rPr>
              <a:t>Poskytovatelé zdravotnických služeb</a:t>
            </a:r>
            <a:br>
              <a:rPr lang="cs-CZ" sz="4000" b="1" dirty="0">
                <a:solidFill>
                  <a:schemeClr val="bg1"/>
                </a:solidFill>
                <a:ea typeface="+mn-ea"/>
                <a:cs typeface="+mn-cs"/>
              </a:rPr>
            </a:br>
            <a:r>
              <a:rPr lang="cs-CZ" sz="2400" b="1" dirty="0">
                <a:solidFill>
                  <a:schemeClr val="bg1"/>
                </a:solidFill>
                <a:ea typeface="+mn-ea"/>
                <a:cs typeface="+mn-cs"/>
              </a:rPr>
              <a:t>Poskytovatelé – fyzické osoby</a:t>
            </a:r>
            <a:endParaRPr lang="cs-CZ" sz="3600" b="1" dirty="0">
              <a:solidFill>
                <a:schemeClr val="bg1"/>
              </a:solidFill>
            </a:endParaRPr>
          </a:p>
        </p:txBody>
      </p:sp>
      <p:sp>
        <p:nvSpPr>
          <p:cNvPr id="3" name="Zástupný symbol pro text 2"/>
          <p:cNvSpPr>
            <a:spLocks noGrp="1"/>
          </p:cNvSpPr>
          <p:nvPr>
            <p:ph type="body" sz="half" idx="2"/>
          </p:nvPr>
        </p:nvSpPr>
        <p:spPr>
          <a:xfrm>
            <a:off x="323529" y="1844823"/>
            <a:ext cx="8494984" cy="4770464"/>
          </a:xfrm>
        </p:spPr>
        <p:txBody>
          <a:bodyPr>
            <a:noAutofit/>
          </a:bodyPr>
          <a:lstStyle/>
          <a:p>
            <a:pPr algn="just">
              <a:buClr>
                <a:schemeClr val="tx2">
                  <a:lumMod val="50000"/>
                </a:schemeClr>
              </a:buClr>
            </a:pPr>
            <a:r>
              <a:rPr lang="cs-CZ" sz="2400" b="1" dirty="0">
                <a:solidFill>
                  <a:schemeClr val="tx2">
                    <a:lumMod val="50000"/>
                  </a:schemeClr>
                </a:solidFill>
              </a:rPr>
              <a:t>Fyzické osoby – podnikatelé</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poskytují svojí činnost samostatně, na vlastní účet, pod vlastní majetkovou odpovědností  a na vlastní riziko</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výkon samostatného lékařského povolání </a:t>
            </a:r>
            <a:r>
              <a:rPr lang="cs-CZ" sz="2400" b="1" dirty="0">
                <a:solidFill>
                  <a:schemeClr val="tx2">
                    <a:lumMod val="50000"/>
                  </a:schemeClr>
                </a:solidFill>
              </a:rPr>
              <a:t>není živností</a:t>
            </a:r>
            <a:r>
              <a:rPr lang="cs-CZ" sz="2400" dirty="0">
                <a:solidFill>
                  <a:schemeClr val="tx2">
                    <a:lumMod val="50000"/>
                  </a:schemeClr>
                </a:solidFill>
              </a:rPr>
              <a:t> podle zákona 455/1991 Sb. o živnostenském podnikání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bude-li FO – podnikatel sám poskytovat zdravotní služby, musí být způsobilý  k samostatnému výkonu zdravotnického povolání podle zákona 95/2004 Sb. o podmínkách získávání a uznávání odborné způsobilosti k výkonu  zdravotnického povolání lékaře, zubního lékaře a farmaceuta, či podle zákona 96/2004 Sb. o podmínkách získávání a uznávání způsobilosti k výkonu nelékařských zdravotnických povolání a k výkonu činností souvisejících s poskytováním zdravotní péče.</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4266459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poskytovatel FO splňovat požadavek bezúhonnosti ve smyslu § 13 zákona 372/2011 Sb. o zdravotnických službách</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tato forma podnikání se ve zdravotnictví uplatňuje především v ambulantní péči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jsou –</a:t>
            </a:r>
            <a:r>
              <a:rPr lang="cs-CZ" sz="2400" dirty="0" err="1">
                <a:solidFill>
                  <a:schemeClr val="tx2">
                    <a:lumMod val="50000"/>
                  </a:schemeClr>
                </a:solidFill>
              </a:rPr>
              <a:t>li</a:t>
            </a:r>
            <a:r>
              <a:rPr lang="cs-CZ" sz="2400" dirty="0">
                <a:solidFill>
                  <a:schemeClr val="tx2">
                    <a:lumMod val="50000"/>
                  </a:schemeClr>
                </a:solidFill>
              </a:rPr>
              <a:t> FO jako poskytovatelé zdravotnických služeb, mohou tyto služby poskytovat buď osobně, nebo prostřednictvím odborného zástupce, který může být opět jen FO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poskytovatel FO může k výkonu zdravotnických služeb zaměstnávat osoby s potřebnou kvalifikací odpovídající oborům, druhu a formě poskytované zdravotní péče</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kde jsou zdravotnické služby poskytovány, musí být  technicky, věcně vybaveno a splňovat i hygienické požadavky.</a:t>
            </a: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1290677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musí být zaregistrováno u odboru zdravotnictví místně příslušného krajského úřadu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splňovat požadavek povinného pojištění odpovědnosti za škody způsobené při poskytování zdravotních služeb a mít uzavřenou smlouvu s určitým okruhem zdravotních pojišťoven, aby mohlo zdravotní služby poskytovat k tíži zdravotního pojištění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ač se jedná o neživnostenské podnikání, přesto musí provozovatel zdravotnického zařízení plnit povinnosti obdobné jako podnikatel (mít přidělené identifikační číslo, být zaregistrován u správce daní, místně příslušné správy sociálního zabezpečení, zdravotní pojišťovny), </a:t>
            </a:r>
            <a:endParaRPr lang="cs-CZ" sz="2000" i="1" dirty="0">
              <a:solidFill>
                <a:schemeClr val="tx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2898687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560840" cy="5058496"/>
          </a:xfrm>
        </p:spPr>
        <p:txBody>
          <a:bodyPr>
            <a:noAutofit/>
          </a:bodyPr>
          <a:lstStyle/>
          <a:p>
            <a:pPr algn="just">
              <a:buClr>
                <a:schemeClr val="tx2">
                  <a:lumMod val="50000"/>
                </a:schemeClr>
              </a:buClr>
            </a:pPr>
            <a:r>
              <a:rPr lang="cs-CZ" sz="2400" dirty="0">
                <a:solidFill>
                  <a:schemeClr val="tx2">
                    <a:lumMod val="50000"/>
                  </a:schemeClr>
                </a:solidFill>
              </a:rPr>
              <a:t>     má-li zaměstnance musí provést registraci těchto</a:t>
            </a:r>
          </a:p>
          <a:p>
            <a:pPr marL="360363" algn="just">
              <a:buClr>
                <a:schemeClr val="tx2">
                  <a:lumMod val="50000"/>
                </a:schemeClr>
              </a:buClr>
            </a:pPr>
            <a:r>
              <a:rPr lang="cs-CZ" sz="2400" dirty="0">
                <a:solidFill>
                  <a:schemeClr val="tx2">
                    <a:lumMod val="50000"/>
                  </a:schemeClr>
                </a:solidFill>
              </a:rPr>
              <a:t>zaměstnanců k povinnému sociálnímu pojištění a      zdravotnímu pojištění, dále mít běžný účet u některé banky, vést účetnictví nebo daňovou evidenci, plnit si daňové povinnosti – odvod daně z příjmů atd.</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může využít služby ekonomických či daňových poradců.</a:t>
            </a:r>
          </a:p>
          <a:p>
            <a:pPr algn="just">
              <a:buClr>
                <a:schemeClr val="tx2">
                  <a:lumMod val="50000"/>
                </a:schemeClr>
              </a:buClr>
            </a:pPr>
            <a:endParaRPr lang="cs-CZ" sz="2400" b="1" dirty="0">
              <a:solidFill>
                <a:schemeClr val="tx2">
                  <a:lumMod val="50000"/>
                </a:schemeClr>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3728833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Pokud jde o začátek podnikání, zákon rozlišuje mezi založením a vznikem obchodní společnosti.</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ZALOŽENÍ </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jedná se o proces uvnitř obchodní společnosti jehož výstupem je zakladatelský dokument, který se nazývá podle toho, o jakou právní formu obchodní společnosti se jedná (společenská smlouva,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kapitálové obchodní společnosti mohou být založeny i jedním společníkem, pak se zakladatelský dokument jmenuje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obchodní společnosti se povinně zapisují do obchodního rejstříku a právě až zápisem obchodní společnosti do obchodního rejstříku vzniká.</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2801320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VZNIK</a:t>
            </a:r>
          </a:p>
          <a:p>
            <a:pPr algn="just">
              <a:buClr>
                <a:schemeClr val="tx2">
                  <a:lumMod val="50000"/>
                </a:schemeClr>
              </a:buClr>
            </a:pPr>
            <a:r>
              <a:rPr lang="cs-CZ" sz="2400" dirty="0">
                <a:solidFill>
                  <a:srgbClr val="002060"/>
                </a:solidFill>
              </a:rPr>
              <a:t>vznik obchodní společnosti je tedy okamžikem zápisu do obchodního rejstříku, až od tohoto okamžiku může vstupovat do právních vztahů (může se zavazovat)</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ZRUŠENÍ </a:t>
            </a:r>
            <a:endParaRPr lang="cs-CZ" sz="2400" dirty="0">
              <a:solidFill>
                <a:srgbClr val="002060"/>
              </a:solidFill>
            </a:endParaRPr>
          </a:p>
          <a:p>
            <a:pPr marL="342900" indent="-342900" algn="just">
              <a:buClr>
                <a:schemeClr val="tx2">
                  <a:lumMod val="50000"/>
                </a:schemeClr>
              </a:buClr>
              <a:buFont typeface="Candara" panose="020E0502030303020204" pitchFamily="34" charset="0"/>
              <a:buChar char="‐"/>
            </a:pPr>
            <a:r>
              <a:rPr lang="cs-CZ" sz="2400" dirty="0">
                <a:solidFill>
                  <a:srgbClr val="002060"/>
                </a:solidFill>
              </a:rPr>
              <a:t>zrušení obchodní společnosti je interní proces, jehož výsledkem je rozhodnutí společníků o ukončení činnosti obchodní společnosti, a to buď bez likvidace, nebo s likvidací</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bez likvidace </a:t>
            </a:r>
            <a:r>
              <a:rPr lang="cs-CZ" sz="2400" dirty="0">
                <a:solidFill>
                  <a:srgbClr val="002060"/>
                </a:solidFill>
              </a:rPr>
              <a:t>– společnost zaniká pouze právně, nikoliv 		         fakticky (fúze, přeměna na jinou právní 		         formu apod.)</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595922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836712"/>
            <a:ext cx="8624874" cy="577857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a:solidFill>
                  <a:srgbClr val="002060"/>
                </a:solidFill>
              </a:rPr>
              <a:t>s likvidací – </a:t>
            </a:r>
            <a:r>
              <a:rPr lang="cs-CZ" sz="2400" dirty="0">
                <a:solidFill>
                  <a:srgbClr val="002060"/>
                </a:solidFill>
              </a:rPr>
              <a:t>takto obchodní společnost zaniká nejen právně 			ale i fakticky</a:t>
            </a:r>
          </a:p>
          <a:p>
            <a:pPr lvl="3" algn="just">
              <a:buClr>
                <a:schemeClr val="tx2">
                  <a:lumMod val="50000"/>
                </a:schemeClr>
              </a:buClr>
            </a:pPr>
            <a:r>
              <a:rPr lang="cs-CZ" dirty="0">
                <a:solidFill>
                  <a:srgbClr val="002060"/>
                </a:solidFill>
              </a:rPr>
              <a:t> </a:t>
            </a:r>
            <a:r>
              <a:rPr lang="cs-CZ" sz="2400" dirty="0">
                <a:solidFill>
                  <a:srgbClr val="002060"/>
                </a:solidFill>
              </a:rPr>
              <a:t>   -</a:t>
            </a:r>
            <a:r>
              <a:rPr lang="cs-CZ" dirty="0">
                <a:solidFill>
                  <a:srgbClr val="002060"/>
                </a:solidFill>
              </a:rPr>
              <a:t>  </a:t>
            </a:r>
            <a:r>
              <a:rPr lang="cs-CZ" sz="2400" dirty="0">
                <a:solidFill>
                  <a:srgbClr val="002060"/>
                </a:solidFill>
              </a:rPr>
              <a:t>vrcholný orgán společnosti musí rozhodnout o 	ustanovení </a:t>
            </a:r>
            <a:r>
              <a:rPr lang="cs-CZ" sz="2400" b="1" dirty="0">
                <a:solidFill>
                  <a:srgbClr val="002060"/>
                </a:solidFill>
              </a:rPr>
              <a:t>likvidátora</a:t>
            </a:r>
            <a:r>
              <a:rPr lang="cs-CZ" sz="2400" dirty="0">
                <a:solidFill>
                  <a:srgbClr val="002060"/>
                </a:solidFill>
              </a:rPr>
              <a:t>, který přebírá výkon 	funkce orgánů společnosti a činí kroky, které 	mu zákon ukládá (ukončení činnosti obchodní 	společnosti, rozvázání pracovních vztahů, 	vymáhání pohledávek, uspokojování závazků, 	rozprodávání majetku obchodní společnosti, 	rozdělení výnosů z likvidace, zpracování účetní 	závěrky v rozsahu roční), zjistí-li likvidátor v 	procesu likvidace obchodní společnosti stav 	jejího úpadku, je povinen podat insolvenční 	návrh soudu, v takovém případě přechází činnost 	likvidátora na insolvenčního správce.</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71553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dirty="0">
                <a:solidFill>
                  <a:srgbClr val="002060"/>
                </a:solidFill>
              </a:rPr>
              <a:t>pokud však byla činnost likvidátora dovedena až do rozdělení likvidačního zůstatku, předá návrh rejstříkovému soudu na výmaz obchodní společnosti z obchodního rejstříku</a:t>
            </a:r>
          </a:p>
          <a:p>
            <a:pPr marL="342900" indent="-342900" algn="just">
              <a:buClr>
                <a:schemeClr val="tx2">
                  <a:lumMod val="50000"/>
                </a:schemeClr>
              </a:buClr>
              <a:buFont typeface="Candara" panose="020E0502030303020204" pitchFamily="34" charset="0"/>
              <a:buChar char="‐"/>
            </a:pPr>
            <a:endParaRPr lang="cs-CZ" sz="2400" dirty="0">
              <a:solidFill>
                <a:srgbClr val="002060"/>
              </a:solidFill>
            </a:endParaRPr>
          </a:p>
          <a:p>
            <a:pPr algn="just">
              <a:buClr>
                <a:schemeClr val="tx2">
                  <a:lumMod val="50000"/>
                </a:schemeClr>
              </a:buClr>
            </a:pPr>
            <a:r>
              <a:rPr lang="cs-CZ" sz="2400" b="1" dirty="0">
                <a:solidFill>
                  <a:srgbClr val="002060"/>
                </a:solidFill>
              </a:rPr>
              <a:t>ZÁNIK</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pokud soud návrhu na výmaz z obchodního rejstříku vyhoví, okamžikem výmazu obchodní společnosti z obchodního rejstříku tato společnost zaniká.</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2186594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79208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Poskytovatelé – příspěvkové organizace</a:t>
            </a:r>
            <a:endParaRPr lang="cs-CZ" sz="3600" b="1" dirty="0">
              <a:solidFill>
                <a:schemeClr val="bg1"/>
              </a:solidFill>
            </a:endParaRPr>
          </a:p>
        </p:txBody>
      </p:sp>
      <p:sp>
        <p:nvSpPr>
          <p:cNvPr id="3" name="Zástupný symbol pro text 2"/>
          <p:cNvSpPr>
            <a:spLocks noGrp="1"/>
          </p:cNvSpPr>
          <p:nvPr>
            <p:ph type="body" sz="half" idx="2"/>
          </p:nvPr>
        </p:nvSpPr>
        <p:spPr>
          <a:xfrm>
            <a:off x="683568" y="1412776"/>
            <a:ext cx="8064896" cy="5202512"/>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příspěvkové organizace jsou právnickými osobami, které jejich zřizovatelé zřizují v oblasti veřejně prospěšné aktivity</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tyto veřejně prospěšné aktivity však obvykle nepřináší svým poskytovatelům zisk, a proto zřizovatelé při jejich založení počítají s tím, že budou muset činnost dotovat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dotace se děje odděleně pro provozní činnost a pro investiční činnost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na provozní náklady zřizovatel pouze přispívá k doplnění hospodářských zdrojů vytvořených příspěvkovou organizací</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investiční náklady však zřizovatel hradí zcela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a:xfrm>
            <a:off x="193638" y="6453336"/>
            <a:ext cx="3786691" cy="161953"/>
          </a:xfrm>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1320318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před rokem 2003 měly tuto formu většinou okresní nemocnice, dnes to jsou především fakultní nemocnice jejímž zřizovatelem je Ministerstvo zdravotnictví, jejich specifikem je to, že kromě poskytování zdravotních služeb provádějí i klinickou a praktickou výuku a dále provádějí i vědeckou a vývojovou činnost </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85602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4000" b="1" dirty="0"/>
          </a:p>
        </p:txBody>
      </p:sp>
      <p:sp>
        <p:nvSpPr>
          <p:cNvPr id="3" name="Zástupný symbol pro obsah 2"/>
          <p:cNvSpPr>
            <a:spLocks noGrp="1"/>
          </p:cNvSpPr>
          <p:nvPr>
            <p:ph sz="quarter" idx="13"/>
          </p:nvPr>
        </p:nvSpPr>
        <p:spPr>
          <a:xfrm>
            <a:off x="395536" y="1681018"/>
            <a:ext cx="8352928" cy="4445462"/>
          </a:xfrm>
        </p:spPr>
        <p:txBody>
          <a:bodyPr/>
          <a:lstStyle/>
          <a:p>
            <a:pPr marL="0" indent="0" algn="just">
              <a:buNone/>
            </a:pPr>
            <a:endParaRPr lang="cs-CZ" b="1" dirty="0">
              <a:solidFill>
                <a:schemeClr val="tx2">
                  <a:lumMod val="75000"/>
                </a:schemeClr>
              </a:solidFill>
            </a:endParaRPr>
          </a:p>
          <a:p>
            <a:pPr marL="0" indent="0" algn="just">
              <a:buNone/>
            </a:pPr>
            <a:r>
              <a:rPr lang="cs-CZ" b="1" dirty="0">
                <a:solidFill>
                  <a:schemeClr val="tx2">
                    <a:lumMod val="75000"/>
                  </a:schemeClr>
                </a:solidFill>
              </a:rPr>
              <a:t>Vlády jednotlivých zemí přistupují k výdajům na ochranu a péči o zdraví obyvatelstva různě. Péče o zdraví závisí na mnoha faktorech:</a:t>
            </a:r>
          </a:p>
          <a:p>
            <a:pPr marL="0" indent="0" algn="just">
              <a:buNone/>
            </a:pPr>
            <a:endParaRPr lang="cs-CZ" b="1" dirty="0">
              <a:solidFill>
                <a:schemeClr val="tx2">
                  <a:lumMod val="75000"/>
                </a:schemeClr>
              </a:solidFill>
            </a:endParaRPr>
          </a:p>
          <a:p>
            <a:pPr marL="457200" indent="-457200" algn="just">
              <a:buFont typeface="+mj-lt"/>
              <a:buAutoNum type="alphaLcParenR"/>
            </a:pPr>
            <a:r>
              <a:rPr lang="cs-CZ" b="1" dirty="0">
                <a:solidFill>
                  <a:schemeClr val="tx2">
                    <a:lumMod val="75000"/>
                  </a:schemeClr>
                </a:solidFill>
              </a:rPr>
              <a:t>celková ekonomická úroveň státu</a:t>
            </a:r>
          </a:p>
          <a:p>
            <a:pPr marL="457200" indent="-457200" algn="just">
              <a:buFont typeface="+mj-lt"/>
              <a:buAutoNum type="alphaLcParenR"/>
            </a:pPr>
            <a:r>
              <a:rPr lang="cs-CZ" b="1" dirty="0">
                <a:solidFill>
                  <a:schemeClr val="tx2">
                    <a:lumMod val="75000"/>
                  </a:schemeClr>
                </a:solidFill>
              </a:rPr>
              <a:t>systém vládnutí v konkrétní zemi</a:t>
            </a:r>
          </a:p>
          <a:p>
            <a:pPr marL="457200" indent="-457200" algn="just">
              <a:buFont typeface="+mj-lt"/>
              <a:buAutoNum type="alphaLcParenR"/>
            </a:pPr>
            <a:r>
              <a:rPr lang="cs-CZ" b="1" dirty="0">
                <a:solidFill>
                  <a:schemeClr val="tx2">
                    <a:lumMod val="75000"/>
                  </a:schemeClr>
                </a:solidFill>
              </a:rPr>
              <a:t>priority státní politiky</a:t>
            </a:r>
          </a:p>
          <a:p>
            <a:pPr marL="457200" indent="-457200" algn="just">
              <a:buFont typeface="+mj-lt"/>
              <a:buAutoNum type="alphaLcParenR"/>
            </a:pPr>
            <a:r>
              <a:rPr lang="cs-CZ" b="1" dirty="0">
                <a:solidFill>
                  <a:schemeClr val="tx2">
                    <a:lumMod val="75000"/>
                  </a:schemeClr>
                </a:solidFill>
              </a:rPr>
              <a:t>faktory kulturní a historické</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a:p>
        </p:txBody>
      </p:sp>
    </p:spTree>
    <p:extLst>
      <p:ext uri="{BB962C8B-B14F-4D97-AF65-F5344CB8AC3E}">
        <p14:creationId xmlns:p14="http://schemas.microsoft.com/office/powerpoint/2010/main" val="1869854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Ostatní poskytovatelé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chemeClr val="tx2">
                    <a:lumMod val="75000"/>
                  </a:schemeClr>
                </a:solidFill>
              </a:rPr>
              <a:t>V oblasti poskytování zdravotních služeb se můžeme setkat i s jinými právními formami, které mají však již jen okrajový význam (sdružení lékařů ke kolektivnímu výkonu lékařské praxe), jedná se o občanské sdružením které nemá právní subjektivitu, členové sdružení si zachovávají svoji právní a ekonomickou samostatnost.</a:t>
            </a:r>
          </a:p>
          <a:p>
            <a:pPr algn="just">
              <a:buClr>
                <a:schemeClr val="tx2">
                  <a:lumMod val="50000"/>
                </a:schemeClr>
              </a:buClr>
            </a:pPr>
            <a:endParaRPr lang="cs-CZ" sz="2400" b="1" dirty="0">
              <a:solidFill>
                <a:schemeClr val="tx2">
                  <a:lumMod val="75000"/>
                </a:schemeClr>
              </a:solidFill>
            </a:endParaRPr>
          </a:p>
          <a:p>
            <a:pPr algn="just">
              <a:buClr>
                <a:schemeClr val="tx2">
                  <a:lumMod val="50000"/>
                </a:schemeClr>
              </a:buClr>
            </a:pPr>
            <a:r>
              <a:rPr lang="cs-CZ" sz="2400" b="1" dirty="0">
                <a:solidFill>
                  <a:schemeClr val="tx2">
                    <a:lumMod val="75000"/>
                  </a:schemeClr>
                </a:solidFill>
              </a:rPr>
              <a:t>Zdravotnické služby jsou poskytovány ve zdravotnických zařízeních, které můžeme členit:</a:t>
            </a:r>
          </a:p>
          <a:p>
            <a:pPr marL="457200" indent="-457200" algn="just">
              <a:buClr>
                <a:srgbClr val="C00000"/>
              </a:buClr>
              <a:buFont typeface="+mj-lt"/>
              <a:buAutoNum type="alphaLcParenR"/>
            </a:pPr>
            <a:r>
              <a:rPr lang="cs-CZ" sz="2400" dirty="0">
                <a:solidFill>
                  <a:srgbClr val="C00000"/>
                </a:solidFill>
              </a:rPr>
              <a:t>podle zřizovatele</a:t>
            </a:r>
          </a:p>
          <a:p>
            <a:pPr marL="914400" lvl="1" indent="-457200" algn="just">
              <a:buClr>
                <a:srgbClr val="002060"/>
              </a:buClr>
              <a:buFont typeface="Candara" panose="020E0502030303020204" pitchFamily="34" charset="0"/>
              <a:buChar char="‐"/>
            </a:pPr>
            <a:r>
              <a:rPr lang="cs-CZ" sz="2400" dirty="0">
                <a:solidFill>
                  <a:srgbClr val="002060"/>
                </a:solidFill>
              </a:rPr>
              <a:t>státní zdravotnická zařízení – </a:t>
            </a:r>
            <a:r>
              <a:rPr lang="cs-CZ" sz="2400" i="1" dirty="0">
                <a:solidFill>
                  <a:srgbClr val="002060"/>
                </a:solidFill>
              </a:rPr>
              <a:t>jejich zřizovatelem je stát</a:t>
            </a:r>
          </a:p>
          <a:p>
            <a:pPr marL="914400" lvl="1" indent="-457200" algn="just">
              <a:buClr>
                <a:srgbClr val="002060"/>
              </a:buClr>
              <a:buFont typeface="Candara" panose="020E0502030303020204" pitchFamily="34" charset="0"/>
              <a:buChar char="‐"/>
            </a:pPr>
            <a:r>
              <a:rPr lang="cs-CZ" sz="2400" dirty="0">
                <a:solidFill>
                  <a:srgbClr val="002060"/>
                </a:solidFill>
              </a:rPr>
              <a:t>nestátní zdravotnická zařízení  - </a:t>
            </a:r>
            <a:r>
              <a:rPr lang="cs-CZ" sz="2400" i="1" dirty="0">
                <a:solidFill>
                  <a:srgbClr val="002060"/>
                </a:solidFill>
              </a:rPr>
              <a:t>jejich zřizovatelem je 				          jiný subjekt než stát</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2100862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podle forem poskytované zdravotní péče poskytovatele zdravotních služeb</a:t>
            </a:r>
          </a:p>
          <a:p>
            <a:pPr marL="914400" lvl="1" indent="-457200" algn="just">
              <a:buClr>
                <a:srgbClr val="002060"/>
              </a:buClr>
              <a:buFont typeface="Candara" panose="020E0502030303020204" pitchFamily="34" charset="0"/>
              <a:buChar char="‐"/>
            </a:pPr>
            <a:r>
              <a:rPr lang="cs-CZ" sz="2400" dirty="0">
                <a:solidFill>
                  <a:srgbClr val="002060"/>
                </a:solidFill>
              </a:rPr>
              <a:t>ambulantní péče – </a:t>
            </a:r>
            <a:r>
              <a:rPr lang="cs-CZ" sz="2400" i="1" dirty="0">
                <a:solidFill>
                  <a:srgbClr val="002060"/>
                </a:solidFill>
              </a:rPr>
              <a:t>poskytují zdravotní péči, při které 		            	         není třeba hospitalizace pacienta</a:t>
            </a:r>
          </a:p>
          <a:p>
            <a:pPr marL="914400" lvl="1" indent="-457200" algn="just">
              <a:buClr>
                <a:srgbClr val="002060"/>
              </a:buClr>
              <a:buFont typeface="Candara" panose="020E0502030303020204" pitchFamily="34" charset="0"/>
              <a:buChar char="‐"/>
            </a:pPr>
            <a:r>
              <a:rPr lang="cs-CZ" sz="2400" dirty="0">
                <a:solidFill>
                  <a:srgbClr val="002060"/>
                </a:solidFill>
              </a:rPr>
              <a:t>lůžkové zdravotní péče - </a:t>
            </a:r>
            <a:r>
              <a:rPr lang="cs-CZ" sz="2400" i="1" dirty="0">
                <a:solidFill>
                  <a:srgbClr val="002060"/>
                </a:solidFill>
              </a:rPr>
              <a:t>poskytují zdravotní péči, při 			           	       které je nezbytná hospitalizace 				        pacienta</a:t>
            </a:r>
            <a:endParaRPr lang="cs-CZ" sz="2400" dirty="0">
              <a:solidFill>
                <a:srgbClr val="C00000"/>
              </a:solidFill>
            </a:endParaRPr>
          </a:p>
          <a:p>
            <a:pPr marL="457200" indent="-457200" algn="just">
              <a:buClr>
                <a:srgbClr val="C00000"/>
              </a:buClr>
              <a:buFont typeface="+mj-lt"/>
              <a:buAutoNum type="alphaLcParenR" startAt="3"/>
            </a:pPr>
            <a:r>
              <a:rPr lang="cs-CZ" sz="2400" dirty="0">
                <a:solidFill>
                  <a:srgbClr val="C00000"/>
                </a:solidFill>
              </a:rPr>
              <a:t>podle právní forem</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fyzické osoby – podnikatelé</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obchodní společnosti</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příspěvkové organizace</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ostatní poskytovatelé zdravotnických služeb</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2835427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4000" b="1" dirty="0">
                <a:solidFill>
                  <a:srgbClr val="31B6FD">
                    <a:lumMod val="50000"/>
                  </a:srgbClr>
                </a:solidFill>
                <a:ea typeface="+mn-ea"/>
                <a:cs typeface="+mn-cs"/>
              </a:rPr>
            </a:br>
            <a:r>
              <a:rPr lang="cs-CZ" sz="4000" b="1" dirty="0">
                <a:solidFill>
                  <a:srgbClr val="C00000"/>
                </a:solidFill>
                <a:ea typeface="+mn-ea"/>
                <a:cs typeface="+mn-cs"/>
              </a:rPr>
              <a:t>Financování zdravotní péče</a:t>
            </a:r>
            <a:endParaRPr lang="cs-CZ" sz="40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Arial" panose="020B0604020202020204" pitchFamily="34" charset="0"/>
              <a:buChar char="•"/>
            </a:pPr>
            <a:r>
              <a:rPr lang="cs-CZ" sz="2400" b="1" dirty="0">
                <a:solidFill>
                  <a:srgbClr val="002060"/>
                </a:solidFill>
              </a:rPr>
              <a:t>řešení financování nákladů na zdravotní péči je v rozvinutých zemí různá</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i v ČR je každá oblast financování zdravotnictví poněkud jinak</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obecné platí, že způsoby řešení nákladů na zdravotní péči jsou ve vyspělých zemích různé a liší se od sebe především:</a:t>
            </a:r>
          </a:p>
          <a:p>
            <a:pPr marL="914400" lvl="1" indent="-457200" algn="just">
              <a:buClr>
                <a:schemeClr val="tx2">
                  <a:lumMod val="50000"/>
                </a:schemeClr>
              </a:buClr>
              <a:buFont typeface="+mj-lt"/>
              <a:buAutoNum type="alphaLcParenR"/>
            </a:pPr>
            <a:r>
              <a:rPr lang="cs-CZ" sz="2400" dirty="0">
                <a:solidFill>
                  <a:srgbClr val="002060"/>
                </a:solidFill>
              </a:rPr>
              <a:t>podílem veřejných zdrojů na celkových výdajích</a:t>
            </a:r>
          </a:p>
          <a:p>
            <a:pPr marL="914400" lvl="1" indent="-457200" algn="just">
              <a:buClr>
                <a:schemeClr val="tx2">
                  <a:lumMod val="50000"/>
                </a:schemeClr>
              </a:buClr>
              <a:buFont typeface="+mj-lt"/>
              <a:buAutoNum type="alphaLcParenR"/>
            </a:pPr>
            <a:r>
              <a:rPr lang="cs-CZ" sz="2400" dirty="0">
                <a:solidFill>
                  <a:srgbClr val="002060"/>
                </a:solidFill>
              </a:rPr>
              <a:t>rozsah přímých úhrad od pacientů</a:t>
            </a:r>
          </a:p>
          <a:p>
            <a:pPr marL="914400" lvl="1" indent="-457200" algn="just">
              <a:buClr>
                <a:schemeClr val="tx2">
                  <a:lumMod val="50000"/>
                </a:schemeClr>
              </a:buClr>
              <a:buFont typeface="+mj-lt"/>
              <a:buAutoNum type="alphaLcParenR"/>
            </a:pPr>
            <a:r>
              <a:rPr lang="cs-CZ" sz="2400" dirty="0">
                <a:solidFill>
                  <a:srgbClr val="002060"/>
                </a:solidFill>
              </a:rPr>
              <a:t>existencí či neexistencí zdravotního pojištění a jeho rozsahem</a:t>
            </a:r>
          </a:p>
          <a:p>
            <a:pPr marL="914400" lvl="1" indent="-457200" algn="just">
              <a:buClr>
                <a:schemeClr val="tx2">
                  <a:lumMod val="50000"/>
                </a:schemeClr>
              </a:buClr>
              <a:buFont typeface="+mj-lt"/>
              <a:buAutoNum type="alphaLcParenR"/>
            </a:pPr>
            <a:r>
              <a:rPr lang="cs-CZ" sz="2400" dirty="0">
                <a:solidFill>
                  <a:srgbClr val="002060"/>
                </a:solidFill>
              </a:rPr>
              <a:t>způsobem stanovování cen za zdravotní služby apod.</a:t>
            </a:r>
          </a:p>
          <a:p>
            <a:pPr marL="914400" lvl="1" indent="-457200" algn="just">
              <a:buClr>
                <a:schemeClr val="tx2">
                  <a:lumMod val="50000"/>
                </a:schemeClr>
              </a:buClr>
              <a:buFont typeface="+mj-lt"/>
              <a:buAutoNum type="alphaLcParenR"/>
            </a:pPr>
            <a:endParaRPr lang="cs-CZ" sz="2400" dirty="0">
              <a:solidFill>
                <a:schemeClr val="accent1">
                  <a:lumMod val="50000"/>
                </a:schemeClr>
              </a:solidFill>
            </a:endParaRP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20479239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formy financování zdravotních služeb je možno rozdělit na dva základní způsoby:</a:t>
            </a:r>
          </a:p>
          <a:p>
            <a:pPr marL="457200" indent="-457200" algn="just">
              <a:buClr>
                <a:schemeClr val="tx2">
                  <a:lumMod val="50000"/>
                </a:schemeClr>
              </a:buClr>
              <a:buFont typeface="+mj-lt"/>
              <a:buAutoNum type="arabicPeriod"/>
            </a:pPr>
            <a:r>
              <a:rPr lang="cs-CZ" sz="2400" dirty="0">
                <a:solidFill>
                  <a:srgbClr val="002060"/>
                </a:solidFill>
              </a:rPr>
              <a:t>nepřímé financování – </a:t>
            </a:r>
            <a:r>
              <a:rPr lang="cs-CZ" sz="2400" i="1" dirty="0">
                <a:solidFill>
                  <a:srgbClr val="002060"/>
                </a:solidFill>
              </a:rPr>
              <a:t>pacient se na hrazení nákladů na 			             zdravotní péči podílí nepřímou 			             cestou zdravotního pojištění a 			             příspěvků z různých rozpočtů</a:t>
            </a:r>
          </a:p>
          <a:p>
            <a:pPr marL="457200" indent="-457200" algn="just">
              <a:buClr>
                <a:schemeClr val="tx2">
                  <a:lumMod val="50000"/>
                </a:schemeClr>
              </a:buClr>
              <a:buFont typeface="+mj-lt"/>
              <a:buAutoNum type="arabicPeriod"/>
            </a:pPr>
            <a:r>
              <a:rPr lang="cs-CZ" sz="2400" dirty="0">
                <a:solidFill>
                  <a:srgbClr val="002060"/>
                </a:solidFill>
              </a:rPr>
              <a:t>přímé financování – </a:t>
            </a:r>
            <a:r>
              <a:rPr lang="cs-CZ" sz="2400" i="1" dirty="0">
                <a:solidFill>
                  <a:srgbClr val="002060"/>
                </a:solidFill>
              </a:rPr>
              <a:t>přímá úhrada nákladů zdravotní péče 			      pacienty nebo v jejich různé míře 				      přímé spoluúčasti na těchto úhradách</a:t>
            </a:r>
            <a:endParaRPr lang="cs-CZ" sz="2400" dirty="0">
              <a:solidFill>
                <a:srgbClr val="002060"/>
              </a:solidFill>
            </a:endParaRPr>
          </a:p>
          <a:p>
            <a:pPr marL="457200" indent="-457200" algn="just">
              <a:buClr>
                <a:schemeClr val="tx2">
                  <a:lumMod val="50000"/>
                </a:schemeClr>
              </a:buClr>
              <a:buFont typeface="+mj-lt"/>
              <a:buAutoNum type="arabicPeriod"/>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39415718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Systém zdravotního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47</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Princip solidarity ve zdravotním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r>
              <a:rPr lang="cs-CZ" sz="2400" b="1" u="sng" dirty="0">
                <a:solidFill>
                  <a:srgbClr val="002060"/>
                </a:solidFill>
              </a:rPr>
              <a:t>Celková úroveň ekonomické vyspělosti státu</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jedná se o ukazatel ekonomiky státu versus výdaje na zdravotní péči.  </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Ekonomicky vyspělé státy vynakládají na zdravotní péči značné prostředky. Na druhou stranu ekonomicky méně vyspělejší státy ponechávají větší tíhu nákladů na zdravotní péči na občanech.</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a:p>
        </p:txBody>
      </p:sp>
    </p:spTree>
    <p:extLst>
      <p:ext uri="{BB962C8B-B14F-4D97-AF65-F5344CB8AC3E}">
        <p14:creationId xmlns:p14="http://schemas.microsoft.com/office/powerpoint/2010/main" val="11147168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Pojistné na zdravotním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24425"/>
            <a:ext cx="8064896" cy="5490863"/>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2022 činí minimální výše odvodu OSVČ 2 627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2022 je tato částka ve výši 1 967 Kč</a:t>
            </a:r>
          </a:p>
          <a:p>
            <a:pPr fontAlgn="b">
              <a:spcBef>
                <a:spcPts val="0"/>
              </a:spcBef>
            </a:pPr>
            <a:endParaRPr lang="cs-CZ" sz="2400" dirty="0">
              <a:latin typeface="Arial" panose="020B0604020202020204" pitchFamily="34" charset="0"/>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
        <p:nvSpPr>
          <p:cNvPr id="7" name="Rectangle 1">
            <a:extLst>
              <a:ext uri="{FF2B5EF4-FFF2-40B4-BE49-F238E27FC236}">
                <a16:creationId xmlns:a16="http://schemas.microsoft.com/office/drawing/2014/main" id="{E4230658-9D88-4011-B53D-F428D63A0BDC}"/>
              </a:ext>
            </a:extLst>
          </p:cNvPr>
          <p:cNvSpPr>
            <a:spLocks noChangeArrowheads="1"/>
          </p:cNvSpPr>
          <p:nvPr/>
        </p:nvSpPr>
        <p:spPr bwMode="auto">
          <a:xfrm>
            <a:off x="663725" y="573357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ulka 8">
            <a:extLst>
              <a:ext uri="{FF2B5EF4-FFF2-40B4-BE49-F238E27FC236}">
                <a16:creationId xmlns:a16="http://schemas.microsoft.com/office/drawing/2014/main" id="{2B17EFE4-D8E5-4887-9BB8-37BB37BF1375}"/>
              </a:ext>
            </a:extLst>
          </p:cNvPr>
          <p:cNvGraphicFramePr>
            <a:graphicFrameLocks noGrp="1"/>
          </p:cNvGraphicFramePr>
          <p:nvPr>
            <p:extLst>
              <p:ext uri="{D42A27DB-BD31-4B8C-83A1-F6EECF244321}">
                <p14:modId xmlns:p14="http://schemas.microsoft.com/office/powerpoint/2010/main" val="1518336948"/>
              </p:ext>
            </p:extLst>
          </p:nvPr>
        </p:nvGraphicFramePr>
        <p:xfrm>
          <a:off x="1086594" y="4590573"/>
          <a:ext cx="7408862" cy="1300480"/>
        </p:xfrm>
        <a:graphic>
          <a:graphicData uri="http://schemas.openxmlformats.org/drawingml/2006/table">
            <a:tbl>
              <a:tblPr/>
              <a:tblGrid>
                <a:gridCol w="3704431">
                  <a:extLst>
                    <a:ext uri="{9D8B030D-6E8A-4147-A177-3AD203B41FA5}">
                      <a16:colId xmlns:a16="http://schemas.microsoft.com/office/drawing/2014/main" val="3230310282"/>
                    </a:ext>
                  </a:extLst>
                </a:gridCol>
                <a:gridCol w="3704431">
                  <a:extLst>
                    <a:ext uri="{9D8B030D-6E8A-4147-A177-3AD203B41FA5}">
                      <a16:colId xmlns:a16="http://schemas.microsoft.com/office/drawing/2014/main" val="3633188867"/>
                    </a:ext>
                  </a:extLst>
                </a:gridCol>
              </a:tblGrid>
              <a:tr h="0">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52657354"/>
                  </a:ext>
                </a:extLst>
              </a:tr>
              <a:tr h="0">
                <a:tc>
                  <a:txBody>
                    <a:bodyPr/>
                    <a:lstStyle/>
                    <a:p>
                      <a:pPr fontAlgn="t"/>
                      <a:r>
                        <a:rPr lang="cs-CZ" dirty="0">
                          <a:effectLst/>
                        </a:rPr>
                        <a:t>Od 1. ledna 2021</a:t>
                      </a:r>
                    </a:p>
                    <a:p>
                      <a:pPr fontAlgn="t"/>
                      <a:r>
                        <a:rPr lang="cs-CZ" dirty="0">
                          <a:effectLst/>
                        </a:rPr>
                        <a:t>Od 1. ledna 2022</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1 767 Kč</a:t>
                      </a:r>
                    </a:p>
                    <a:p>
                      <a:pPr fontAlgn="t"/>
                      <a:r>
                        <a:rPr lang="cs-CZ" dirty="0">
                          <a:effectLst/>
                        </a:rPr>
                        <a:t>1 967 Kč</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44442332"/>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332657"/>
            <a:ext cx="8698842" cy="6282632"/>
          </a:xfrm>
        </p:spPr>
        <p:txBody>
          <a:bodyPr>
            <a:noAutofit/>
          </a:bodyPr>
          <a:lstStyle/>
          <a:p>
            <a:pPr algn="just">
              <a:buClr>
                <a:schemeClr val="tx2">
                  <a:lumMod val="50000"/>
                </a:schemeClr>
              </a:buClr>
            </a:pPr>
            <a:r>
              <a:rPr lang="cs-CZ" sz="2400" b="1" dirty="0">
                <a:solidFill>
                  <a:srgbClr val="002060"/>
                </a:solidFill>
              </a:rPr>
              <a:t>Informační systém zdravotních pojišťoven</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celý pojistný systém pracuje na základě moderních informačních technologií</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informační systém zdravotních pojišťoven se skládá z následujících částí:</a:t>
            </a:r>
          </a:p>
          <a:p>
            <a:pPr marL="800100" lvl="1" indent="-342900" algn="just">
              <a:buClr>
                <a:srgbClr val="C00000"/>
              </a:buClr>
              <a:buFont typeface="+mj-lt"/>
              <a:buAutoNum type="alphaLcParenR"/>
            </a:pPr>
            <a:r>
              <a:rPr lang="cs-CZ" sz="2400" dirty="0">
                <a:solidFill>
                  <a:srgbClr val="C00000"/>
                </a:solidFill>
              </a:rPr>
              <a:t>komunikační systém</a:t>
            </a:r>
          </a:p>
          <a:p>
            <a:pPr marL="1257300" lvl="2" indent="-342900" algn="just">
              <a:buClr>
                <a:srgbClr val="002060"/>
              </a:buClr>
              <a:buFont typeface="Candara" panose="020E0502030303020204" pitchFamily="34" charset="0"/>
              <a:buChar char="‐"/>
            </a:pPr>
            <a:r>
              <a:rPr lang="cs-CZ" sz="2400" i="1" dirty="0">
                <a:solidFill>
                  <a:srgbClr val="002060"/>
                </a:solidFill>
              </a:rPr>
              <a:t>zabezpečuje komunikaci zdravotní pojišťovny s jejím okolím (plátci pojistného, smluvní poskytovatelé zdravotní péče)</a:t>
            </a:r>
          </a:p>
          <a:p>
            <a:pPr marL="1257300" lvl="2" indent="-342900" algn="just">
              <a:buClr>
                <a:srgbClr val="002060"/>
              </a:buClr>
              <a:buFont typeface="Candara" panose="020E0502030303020204" pitchFamily="34" charset="0"/>
              <a:buChar char="‐"/>
            </a:pPr>
            <a:r>
              <a:rPr lang="cs-CZ" sz="2400" i="1" dirty="0">
                <a:solidFill>
                  <a:srgbClr val="002060"/>
                </a:solidFill>
              </a:rPr>
              <a:t>plátci pojistného předávají zdravotní pojišťovně elektronickou cestou zákonem stanovené údaje vztahující se k platbám pojistného (vznik a zánik pracovního poměru zaměstnanců plátce)</a:t>
            </a:r>
          </a:p>
          <a:p>
            <a:pPr marL="1257300" lvl="2" indent="-342900" algn="just">
              <a:buClr>
                <a:srgbClr val="002060"/>
              </a:buClr>
              <a:buFont typeface="Candara" panose="020E0502030303020204" pitchFamily="34" charset="0"/>
              <a:buChar char="‐"/>
            </a:pPr>
            <a:r>
              <a:rPr lang="cs-CZ" sz="2400" i="1" dirty="0">
                <a:solidFill>
                  <a:srgbClr val="002060"/>
                </a:solidFill>
              </a:rPr>
              <a:t>poskytovatelé zdravotní péče elektronicky předávají údaje o poskytnuté zdravotní péči a i o platnosti zdravotního pojištění pacienta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32679202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7"/>
            <a:ext cx="8064896" cy="6282632"/>
          </a:xfrm>
        </p:spPr>
        <p:txBody>
          <a:bodyPr>
            <a:noAutofit/>
          </a:bodyPr>
          <a:lstStyle/>
          <a:p>
            <a:pPr marL="457200" indent="-457200" algn="just">
              <a:buClr>
                <a:srgbClr val="C00000"/>
              </a:buClr>
              <a:buFont typeface="+mj-lt"/>
              <a:buAutoNum type="alphaLcParenR" startAt="2"/>
            </a:pPr>
            <a:r>
              <a:rPr lang="cs-CZ" sz="2400" dirty="0">
                <a:solidFill>
                  <a:srgbClr val="C00000"/>
                </a:solidFill>
              </a:rPr>
              <a:t>provozní systém</a:t>
            </a:r>
          </a:p>
          <a:p>
            <a:pPr marL="800100" lvl="1" indent="-342900" algn="just">
              <a:buClr>
                <a:srgbClr val="002060"/>
              </a:buClr>
              <a:buFont typeface="Candara" panose="020E0502030303020204" pitchFamily="34" charset="0"/>
              <a:buChar char="‐"/>
            </a:pPr>
            <a:r>
              <a:rPr lang="cs-CZ" sz="2400" i="1" dirty="0">
                <a:solidFill>
                  <a:srgbClr val="002060"/>
                </a:solidFill>
              </a:rPr>
              <a:t>pracovní systém tvoří jádro celého informačního systému a člení se na dvě částí, a to na:</a:t>
            </a:r>
          </a:p>
          <a:p>
            <a:pPr marL="1428750" lvl="2" indent="-514350" algn="just">
              <a:buClr>
                <a:srgbClr val="002060"/>
              </a:buClr>
              <a:buFont typeface="+mj-lt"/>
              <a:buAutoNum type="romanLcPeriod"/>
            </a:pPr>
            <a:r>
              <a:rPr lang="cs-CZ" sz="2400" b="1" i="1" dirty="0">
                <a:solidFill>
                  <a:srgbClr val="002060"/>
                </a:solidFill>
              </a:rPr>
              <a:t>příjmovou část – </a:t>
            </a:r>
            <a:r>
              <a:rPr lang="cs-CZ" sz="2400" dirty="0">
                <a:solidFill>
                  <a:srgbClr val="002060"/>
                </a:solidFill>
              </a:rPr>
              <a:t>zahrnuje agendu registrace pojištěnců a agendu plateb pojistného, jedná se o rozsáhlou agendu zahrnující např. data o pojištěncích, evidence konkursů na plátce, generování předpisů výše platby pojistného, vytvoření dat pro správce přerozdělení pojistného a další údaje</a:t>
            </a:r>
          </a:p>
          <a:p>
            <a:pPr marL="1428750" lvl="2" indent="-514350" algn="just">
              <a:buClr>
                <a:srgbClr val="002060"/>
              </a:buClr>
              <a:buFont typeface="+mj-lt"/>
              <a:buAutoNum type="romanLcPeriod"/>
            </a:pPr>
            <a:r>
              <a:rPr lang="cs-CZ" sz="2400" b="1" i="1" dirty="0">
                <a:solidFill>
                  <a:srgbClr val="002060"/>
                </a:solidFill>
              </a:rPr>
              <a:t>výdajová část – </a:t>
            </a:r>
            <a:r>
              <a:rPr lang="cs-CZ" sz="2400" dirty="0">
                <a:solidFill>
                  <a:srgbClr val="002060"/>
                </a:solidFill>
              </a:rPr>
              <a:t>zpracovává požadavky poskytovatelů na úhradu nákladů na zdravotní péči, zajišťuje kontrolu oprávněnosti a správnosti těchto požadavků a vytváří podklady pro příslušné bankovní převody, výdajová část zahrnuje např. (správu registru poskytovatelů zdravotní péče, evidence a správa smluv, apod.)</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57</a:t>
            </a:fld>
            <a:endParaRPr lang="cs-CZ" dirty="0"/>
          </a:p>
        </p:txBody>
      </p:sp>
    </p:spTree>
    <p:extLst>
      <p:ext uri="{BB962C8B-B14F-4D97-AF65-F5344CB8AC3E}">
        <p14:creationId xmlns:p14="http://schemas.microsoft.com/office/powerpoint/2010/main" val="6126373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tabLst>
                <a:tab pos="1350963" algn="l"/>
              </a:tabLst>
            </a:pPr>
            <a:r>
              <a:rPr lang="cs-CZ" sz="2400" b="1" dirty="0">
                <a:solidFill>
                  <a:srgbClr val="002060"/>
                </a:solidFill>
              </a:rPr>
              <a:t>Sběr dat - </a:t>
            </a:r>
            <a:r>
              <a:rPr lang="cs-CZ" sz="2400" dirty="0">
                <a:solidFill>
                  <a:srgbClr val="002060"/>
                </a:solidFill>
              </a:rPr>
              <a:t> jak pro komunikační, tak pro provozní systém, a to 	směrem od poskytovatelů zdravotní péče se 	provádí na specializovaných formulářích tak, aby 	zaznamenávaly poskytnutou zdravotní péči v 	souladu s potřebami zdravotní pojišťovny</a:t>
            </a:r>
          </a:p>
          <a:p>
            <a:pPr algn="just">
              <a:buClr>
                <a:schemeClr val="tx2">
                  <a:lumMod val="50000"/>
                </a:schemeClr>
              </a:buClr>
            </a:pPr>
            <a:r>
              <a:rPr lang="cs-CZ" sz="2400" b="1" dirty="0">
                <a:solidFill>
                  <a:srgbClr val="002060"/>
                </a:solidFill>
              </a:rPr>
              <a:t>	     - listinné formuláře</a:t>
            </a:r>
            <a:r>
              <a:rPr lang="cs-CZ" sz="2400" dirty="0">
                <a:solidFill>
                  <a:srgbClr val="002060"/>
                </a:solidFill>
              </a:rPr>
              <a:t> se používají tehdy, je-li třeba 	        podpis pojištěnce nebo lékaře na těchto 	      	        formulářích, jinak se používají </a:t>
            </a:r>
            <a:r>
              <a:rPr lang="cs-CZ" sz="2400" b="1" dirty="0">
                <a:solidFill>
                  <a:srgbClr val="002060"/>
                </a:solidFill>
              </a:rPr>
              <a:t>elektronický 	  	        přenos dat </a:t>
            </a:r>
            <a:r>
              <a:rPr lang="cs-CZ" sz="2400" dirty="0">
                <a:solidFill>
                  <a:srgbClr val="002060"/>
                </a:solidFill>
              </a:rPr>
              <a:t>mezi poskytovateli a  zdravotní 	  	        pojišťovnou</a:t>
            </a:r>
            <a:endParaRPr lang="cs-CZ" sz="23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58</a:t>
            </a:fld>
            <a:endParaRPr lang="cs-CZ" dirty="0"/>
          </a:p>
        </p:txBody>
      </p:sp>
    </p:spTree>
    <p:extLst>
      <p:ext uri="{BB962C8B-B14F-4D97-AF65-F5344CB8AC3E}">
        <p14:creationId xmlns:p14="http://schemas.microsoft.com/office/powerpoint/2010/main" val="2540179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59</a:t>
            </a:fld>
            <a:endParaRPr lang="cs-CZ" dirty="0"/>
          </a:p>
        </p:txBody>
      </p:sp>
    </p:spTree>
    <p:extLst>
      <p:ext uri="{BB962C8B-B14F-4D97-AF65-F5344CB8AC3E}">
        <p14:creationId xmlns:p14="http://schemas.microsoft.com/office/powerpoint/2010/main" val="41064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124744"/>
            <a:ext cx="8424936" cy="5256583"/>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rgbClr val="002060"/>
              </a:buClr>
              <a:buFont typeface="+mj-lt"/>
              <a:buAutoNum type="alphaLcParenR" startAt="2"/>
            </a:pPr>
            <a:r>
              <a:rPr lang="cs-CZ" sz="2400" b="1" u="sng" dirty="0">
                <a:solidFill>
                  <a:schemeClr val="tx2">
                    <a:lumMod val="75000"/>
                  </a:schemeClr>
                </a:solidFill>
              </a:rPr>
              <a:t>Systém vládnutí v konkrétní zemi</a:t>
            </a:r>
          </a:p>
          <a:p>
            <a:pPr lvl="1" algn="just">
              <a:buClr>
                <a:srgbClr val="002060"/>
              </a:buClr>
            </a:pPr>
            <a:r>
              <a:rPr lang="cs-CZ" sz="2000" b="1" dirty="0">
                <a:solidFill>
                  <a:schemeClr val="tx2">
                    <a:lumMod val="75000"/>
                  </a:schemeClr>
                </a:solidFill>
              </a:rPr>
              <a:t>v ekonomickém pojetí může být z hlediska teorie hospodářské politiky systém vládnutí liberální nebo intervencionistický. V praxi se liberální a intervencionistický systémy v čisté podobě nevyskytují.</a:t>
            </a:r>
            <a:r>
              <a:rPr lang="cs-CZ" sz="2000" b="1" dirty="0">
                <a:solidFill>
                  <a:schemeClr val="accent1">
                    <a:lumMod val="50000"/>
                  </a:schemeClr>
                </a:solidFill>
              </a:rPr>
              <a:t>        </a:t>
            </a:r>
            <a:endParaRPr lang="cs-CZ" sz="2000" b="1" dirty="0">
              <a:solidFill>
                <a:schemeClr val="tx2">
                  <a:lumMod val="75000"/>
                </a:schemeClr>
              </a:solidFill>
            </a:endParaRPr>
          </a:p>
          <a:p>
            <a:pPr lvl="1" algn="just">
              <a:buClr>
                <a:srgbClr val="002060"/>
              </a:buClr>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Liberální směr</a:t>
            </a:r>
            <a:r>
              <a:rPr lang="cs-CZ" sz="2000" b="1" i="1" dirty="0">
                <a:solidFill>
                  <a:srgbClr val="FF0000"/>
                </a:solidFill>
              </a:rPr>
              <a:t> </a:t>
            </a:r>
            <a:r>
              <a:rPr lang="cs-CZ" sz="2000" b="1" dirty="0">
                <a:solidFill>
                  <a:schemeClr val="tx2">
                    <a:lumMod val="75000"/>
                  </a:schemeClr>
                </a:solidFill>
              </a:rPr>
              <a:t>– </a:t>
            </a:r>
            <a:r>
              <a:rPr lang="cs-CZ" sz="2000" dirty="0">
                <a:solidFill>
                  <a:schemeClr val="tx2">
                    <a:lumMod val="75000"/>
                  </a:schemeClr>
                </a:solidFill>
              </a:rPr>
              <a:t>ponechává volnou samoregulační sílu trhu s    minimálními zásahy státu do ekonomických procesů. Stát se zaměřuje především na zajištění obrany, vzdělání, výstavba, fungování policie a justice, aj.</a:t>
            </a:r>
          </a:p>
          <a:p>
            <a:pPr marL="971550" lvl="1" indent="-514350" algn="just">
              <a:buClr>
                <a:srgbClr val="FF0000"/>
              </a:buClr>
              <a:buFont typeface="+mj-lt"/>
              <a:buAutoNum type="romanLcPeriod"/>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Intervencionistický směr</a:t>
            </a:r>
            <a:r>
              <a:rPr lang="cs-CZ" sz="2000" i="1" dirty="0">
                <a:solidFill>
                  <a:srgbClr val="FF0000"/>
                </a:solidFill>
              </a:rPr>
              <a:t> </a:t>
            </a:r>
            <a:r>
              <a:rPr lang="cs-CZ" sz="2000" i="1" dirty="0">
                <a:solidFill>
                  <a:srgbClr val="002060"/>
                </a:solidFill>
              </a:rPr>
              <a:t>– </a:t>
            </a:r>
            <a:r>
              <a:rPr lang="cs-CZ" sz="2000" dirty="0">
                <a:solidFill>
                  <a:srgbClr val="002060"/>
                </a:solidFill>
              </a:rPr>
              <a:t>považuje samoregulační systém za nedostatečný, proto upřednostňuje zásahy státu jak do samotného samoregulačního systému, tak i do ekonomických procesů.</a:t>
            </a:r>
            <a:endParaRPr lang="cs-CZ" sz="2000" b="1" i="1" u="sng" dirty="0">
              <a:solidFill>
                <a:srgbClr val="FF0000"/>
              </a:solidFill>
            </a:endParaRP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a:p>
        </p:txBody>
      </p:sp>
    </p:spTree>
    <p:extLst>
      <p:ext uri="{BB962C8B-B14F-4D97-AF65-F5344CB8AC3E}">
        <p14:creationId xmlns:p14="http://schemas.microsoft.com/office/powerpoint/2010/main" val="5870955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60</a:t>
            </a:fld>
            <a:endParaRPr lang="cs-CZ" dirty="0"/>
          </a:p>
        </p:txBody>
      </p:sp>
    </p:spTree>
    <p:extLst>
      <p:ext uri="{BB962C8B-B14F-4D97-AF65-F5344CB8AC3E}">
        <p14:creationId xmlns:p14="http://schemas.microsoft.com/office/powerpoint/2010/main" val="39226058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61</a:t>
            </a:fld>
            <a:endParaRPr lang="cs-CZ" dirty="0"/>
          </a:p>
        </p:txBody>
      </p:sp>
    </p:spTree>
    <p:extLst>
      <p:ext uri="{BB962C8B-B14F-4D97-AF65-F5344CB8AC3E}">
        <p14:creationId xmlns:p14="http://schemas.microsoft.com/office/powerpoint/2010/main" val="14244149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62</a:t>
            </a:fld>
            <a:endParaRPr lang="cs-CZ" dirty="0"/>
          </a:p>
        </p:txBody>
      </p:sp>
    </p:spTree>
    <p:extLst>
      <p:ext uri="{BB962C8B-B14F-4D97-AF65-F5344CB8AC3E}">
        <p14:creationId xmlns:p14="http://schemas.microsoft.com/office/powerpoint/2010/main" val="19161726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63</a:t>
            </a:fld>
            <a:endParaRPr lang="cs-CZ" dirty="0"/>
          </a:p>
        </p:txBody>
      </p:sp>
    </p:spTree>
    <p:extLst>
      <p:ext uri="{BB962C8B-B14F-4D97-AF65-F5344CB8AC3E}">
        <p14:creationId xmlns:p14="http://schemas.microsoft.com/office/powerpoint/2010/main" val="8936197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64</a:t>
            </a:fld>
            <a:endParaRPr lang="cs-CZ" dirty="0"/>
          </a:p>
        </p:txBody>
      </p:sp>
    </p:spTree>
    <p:extLst>
      <p:ext uri="{BB962C8B-B14F-4D97-AF65-F5344CB8AC3E}">
        <p14:creationId xmlns:p14="http://schemas.microsoft.com/office/powerpoint/2010/main" val="25833441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65</a:t>
            </a:fld>
            <a:endParaRPr lang="cs-CZ" dirty="0"/>
          </a:p>
        </p:txBody>
      </p:sp>
    </p:spTree>
    <p:extLst>
      <p:ext uri="{BB962C8B-B14F-4D97-AF65-F5344CB8AC3E}">
        <p14:creationId xmlns:p14="http://schemas.microsoft.com/office/powerpoint/2010/main" val="5996455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66</a:t>
            </a:fld>
            <a:endParaRPr lang="cs-CZ" dirty="0"/>
          </a:p>
        </p:txBody>
      </p:sp>
    </p:spTree>
    <p:extLst>
      <p:ext uri="{BB962C8B-B14F-4D97-AF65-F5344CB8AC3E}">
        <p14:creationId xmlns:p14="http://schemas.microsoft.com/office/powerpoint/2010/main" val="35254099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67</a:t>
            </a:fld>
            <a:endParaRPr lang="cs-CZ" dirty="0"/>
          </a:p>
        </p:txBody>
      </p:sp>
    </p:spTree>
    <p:extLst>
      <p:ext uri="{BB962C8B-B14F-4D97-AF65-F5344CB8AC3E}">
        <p14:creationId xmlns:p14="http://schemas.microsoft.com/office/powerpoint/2010/main" val="35661831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68</a:t>
            </a:fld>
            <a:endParaRPr lang="cs-CZ" dirty="0"/>
          </a:p>
        </p:txBody>
      </p:sp>
    </p:spTree>
    <p:extLst>
      <p:ext uri="{BB962C8B-B14F-4D97-AF65-F5344CB8AC3E}">
        <p14:creationId xmlns:p14="http://schemas.microsoft.com/office/powerpoint/2010/main" val="1454191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správou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69</a:t>
            </a:fld>
            <a:endParaRPr lang="cs-CZ" dirty="0"/>
          </a:p>
        </p:txBody>
      </p:sp>
    </p:spTree>
    <p:extLst>
      <p:ext uri="{BB962C8B-B14F-4D97-AF65-F5344CB8AC3E}">
        <p14:creationId xmlns:p14="http://schemas.microsoft.com/office/powerpoint/2010/main" val="1673748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r>
              <a:rPr lang="cs-CZ" sz="2400" b="1" u="sng" dirty="0">
                <a:solidFill>
                  <a:schemeClr val="tx2">
                    <a:lumMod val="75000"/>
                  </a:schemeClr>
                </a:solidFill>
              </a:rPr>
              <a:t>Priority státní politiky </a:t>
            </a:r>
          </a:p>
          <a:p>
            <a:pPr marL="457200" indent="-457200">
              <a:buClr>
                <a:schemeClr val="tx2">
                  <a:lumMod val="50000"/>
                </a:schemeClr>
              </a:buClr>
              <a:buFont typeface="+mj-lt"/>
              <a:buAutoNum type="alphaLcParenR" startAt="3"/>
            </a:pPr>
            <a:endParaRPr lang="cs-CZ" sz="2400" b="1" dirty="0">
              <a:solidFill>
                <a:schemeClr val="tx2">
                  <a:lumMod val="75000"/>
                </a:schemeClr>
              </a:solidFill>
            </a:endParaRPr>
          </a:p>
          <a:p>
            <a:pPr lvl="1">
              <a:buClr>
                <a:schemeClr val="tx2">
                  <a:lumMod val="50000"/>
                </a:schemeClr>
              </a:buClr>
            </a:pPr>
            <a:r>
              <a:rPr lang="cs-CZ" sz="2000" b="1" dirty="0">
                <a:solidFill>
                  <a:schemeClr val="tx2">
                    <a:lumMod val="75000"/>
                  </a:schemeClr>
                </a:solidFill>
              </a:rPr>
              <a:t>Faktory ovlivňující priority vládnoucí politické strany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stav národního cyklu</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ekonomická preference konkrétní vlády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náhodné jevy (přírodní katastrofy)</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a:p>
        </p:txBody>
      </p:sp>
    </p:spTree>
    <p:extLst>
      <p:ext uri="{BB962C8B-B14F-4D97-AF65-F5344CB8AC3E}">
        <p14:creationId xmlns:p14="http://schemas.microsoft.com/office/powerpoint/2010/main" val="34104496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správa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70</a:t>
            </a:fld>
            <a:endParaRPr lang="cs-CZ" dirty="0"/>
          </a:p>
        </p:txBody>
      </p:sp>
    </p:spTree>
    <p:extLst>
      <p:ext uri="{BB962C8B-B14F-4D97-AF65-F5344CB8AC3E}">
        <p14:creationId xmlns:p14="http://schemas.microsoft.com/office/powerpoint/2010/main" val="35298097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71</a:t>
            </a:fld>
            <a:endParaRPr lang="cs-CZ" dirty="0"/>
          </a:p>
        </p:txBody>
      </p:sp>
    </p:spTree>
    <p:extLst>
      <p:ext uri="{BB962C8B-B14F-4D97-AF65-F5344CB8AC3E}">
        <p14:creationId xmlns:p14="http://schemas.microsoft.com/office/powerpoint/2010/main" val="6041603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72</a:t>
            </a:fld>
            <a:endParaRPr lang="cs-CZ" dirty="0"/>
          </a:p>
        </p:txBody>
      </p:sp>
    </p:spTree>
    <p:extLst>
      <p:ext uri="{BB962C8B-B14F-4D97-AF65-F5344CB8AC3E}">
        <p14:creationId xmlns:p14="http://schemas.microsoft.com/office/powerpoint/2010/main" val="6480711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73</a:t>
            </a:fld>
            <a:endParaRPr lang="cs-CZ" dirty="0"/>
          </a:p>
        </p:txBody>
      </p:sp>
    </p:spTree>
    <p:extLst>
      <p:ext uri="{BB962C8B-B14F-4D97-AF65-F5344CB8AC3E}">
        <p14:creationId xmlns:p14="http://schemas.microsoft.com/office/powerpoint/2010/main" val="40498527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74</a:t>
            </a:fld>
            <a:endParaRPr lang="cs-CZ" dirty="0"/>
          </a:p>
        </p:txBody>
      </p:sp>
    </p:spTree>
    <p:extLst>
      <p:ext uri="{BB962C8B-B14F-4D97-AF65-F5344CB8AC3E}">
        <p14:creationId xmlns:p14="http://schemas.microsoft.com/office/powerpoint/2010/main" val="4086780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Princip zdravotního pojištění v České republice</a:t>
            </a:r>
            <a:endParaRPr lang="cs-CZ" sz="3600" b="1" dirty="0">
              <a:solidFill>
                <a:srgbClr val="C00000"/>
              </a:solidFill>
            </a:endParaRPr>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75</a:t>
            </a:fld>
            <a:endParaRPr lang="cs-CZ" dirty="0"/>
          </a:p>
        </p:txBody>
      </p:sp>
    </p:spTree>
    <p:extLst>
      <p:ext uri="{BB962C8B-B14F-4D97-AF65-F5344CB8AC3E}">
        <p14:creationId xmlns:p14="http://schemas.microsoft.com/office/powerpoint/2010/main" val="11732320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76</a:t>
            </a:fld>
            <a:endParaRPr lang="cs-CZ" dirty="0"/>
          </a:p>
        </p:txBody>
      </p:sp>
    </p:spTree>
    <p:extLst>
      <p:ext uri="{BB962C8B-B14F-4D97-AF65-F5344CB8AC3E}">
        <p14:creationId xmlns:p14="http://schemas.microsoft.com/office/powerpoint/2010/main" val="31584960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77</a:t>
            </a:fld>
            <a:endParaRPr lang="cs-CZ" dirty="0"/>
          </a:p>
        </p:txBody>
      </p:sp>
    </p:spTree>
    <p:extLst>
      <p:ext uri="{BB962C8B-B14F-4D97-AF65-F5344CB8AC3E}">
        <p14:creationId xmlns:p14="http://schemas.microsoft.com/office/powerpoint/2010/main" val="10239102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78</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79</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chemeClr val="bg2">
                  <a:lumMod val="25000"/>
                </a:schemeClr>
              </a:buClr>
              <a:buFont typeface="+mj-lt"/>
              <a:buAutoNum type="alphaLcParenR" startAt="4"/>
            </a:pPr>
            <a:r>
              <a:rPr lang="cs-CZ" sz="2400" b="1" u="sng" dirty="0">
                <a:solidFill>
                  <a:schemeClr val="tx2">
                    <a:lumMod val="75000"/>
                  </a:schemeClr>
                </a:solidFill>
              </a:rPr>
              <a:t>Faktory kulturní a historické</a:t>
            </a:r>
          </a:p>
          <a:p>
            <a:pPr algn="just">
              <a:buClr>
                <a:schemeClr val="bg2">
                  <a:lumMod val="25000"/>
                </a:schemeClr>
              </a:buClr>
            </a:pPr>
            <a:endParaRPr lang="cs-CZ" sz="2000" b="1" dirty="0">
              <a:solidFill>
                <a:schemeClr val="tx2">
                  <a:lumMod val="75000"/>
                </a:schemeClr>
              </a:solidFill>
            </a:endParaRP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V evropském kulturním prostřední je preferovaná tradiční zdravotní politika.</a:t>
            </a: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Tradiční zdravotní politika se vyznačuje základními faktory, jako jsou solidarita a tradice povinného zdravotním systému. V USA tato tradice není, což zásadním způsobem ovlivňuje tamější zdravotní politiku vlády.</a:t>
            </a:r>
          </a:p>
          <a:p>
            <a:pPr lvl="1" algn="just">
              <a:buClr>
                <a:schemeClr val="bg2">
                  <a:lumMod val="25000"/>
                </a:schemeClr>
              </a:buClr>
            </a:pPr>
            <a:r>
              <a:rPr lang="cs-CZ" sz="2000" b="1" dirty="0">
                <a:solidFill>
                  <a:schemeClr val="tx2">
                    <a:lumMod val="75000"/>
                  </a:schemeClr>
                </a:solidFill>
              </a:rPr>
              <a:t> </a:t>
            </a:r>
          </a:p>
          <a:p>
            <a:pPr>
              <a:buClr>
                <a:schemeClr val="tx2">
                  <a:lumMod val="50000"/>
                </a:schemeClr>
              </a:buClr>
            </a:pPr>
            <a:endParaRPr lang="cs-CZ" sz="2000" b="1" dirty="0">
              <a:solidFill>
                <a:schemeClr val="tx2">
                  <a:lumMod val="75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a:p>
        </p:txBody>
      </p:sp>
    </p:spTree>
    <p:extLst>
      <p:ext uri="{BB962C8B-B14F-4D97-AF65-F5344CB8AC3E}">
        <p14:creationId xmlns:p14="http://schemas.microsoft.com/office/powerpoint/2010/main" val="381479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80</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81</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a:t> </a:t>
            </a:r>
            <a:r>
              <a:rPr lang="cs-CZ" sz="2400" b="1" dirty="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82</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pojištění, z hlediska účinné látky jsou léky zatříděné do skupin. </a:t>
            </a: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83</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p>
          <a:p>
            <a:pPr algn="just">
              <a:buClr>
                <a:srgbClr val="C00000"/>
              </a:buClr>
            </a:pPr>
            <a:endParaRPr lang="cs-CZ" sz="2400" i="1" dirty="0">
              <a:solidFill>
                <a:srgbClr val="002060"/>
              </a:solidFill>
            </a:endParaRPr>
          </a:p>
          <a:p>
            <a:pPr algn="just">
              <a:buClr>
                <a:srgbClr val="C00000"/>
              </a:buClr>
            </a:pPr>
            <a:r>
              <a:rPr lang="cs-CZ" sz="2400" i="1" dirty="0">
                <a:solidFill>
                  <a:srgbClr val="002060"/>
                </a:solidFill>
              </a:rPr>
              <a:t>Platí zásada, že v každé takové skupině má být minimálně jeden lék plně hrazený, na taková lék pacienti nedoplácí.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84</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za příplatek.</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85</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80019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rgbClr val="C00000"/>
                </a:solidFill>
                <a:ea typeface="+mn-ea"/>
                <a:cs typeface="+mn-cs"/>
              </a:rPr>
              <a:t>Mechanismy úhrady nákladů zdravotních služeb</a:t>
            </a:r>
            <a:br>
              <a:rPr lang="cs-CZ" sz="4000" b="1" dirty="0">
                <a:solidFill>
                  <a:srgbClr val="C00000"/>
                </a:solidFill>
                <a:ea typeface="+mn-ea"/>
                <a:cs typeface="+mn-cs"/>
              </a:rPr>
            </a:br>
            <a:r>
              <a:rPr lang="cs-CZ" sz="2400" b="1" dirty="0">
                <a:solidFill>
                  <a:srgbClr val="C00000"/>
                </a:solidFill>
                <a:ea typeface="+mn-ea"/>
                <a:cs typeface="+mn-cs"/>
              </a:rPr>
              <a:t>Úhrady za výkony jednotlivých druhů poskytovatelů zdravotních služeb</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lgn="just">
              <a:buClr>
                <a:srgbClr val="C00000"/>
              </a:buClr>
              <a:buFont typeface="+mj-lt"/>
              <a:buAutoNum type="arabicPeriod"/>
            </a:pPr>
            <a:r>
              <a:rPr lang="cs-CZ" sz="2400" b="1" dirty="0">
                <a:solidFill>
                  <a:srgbClr val="C00000"/>
                </a:solidFill>
              </a:rPr>
              <a:t>Lůžková zdravotnická zařízení</a:t>
            </a:r>
          </a:p>
          <a:p>
            <a:pPr algn="just">
              <a:buClr>
                <a:srgbClr val="C00000"/>
              </a:buClr>
            </a:pPr>
            <a:r>
              <a:rPr lang="cs-CZ" sz="2400" b="1" dirty="0">
                <a:solidFill>
                  <a:srgbClr val="002060"/>
                </a:solidFill>
              </a:rPr>
              <a:t>Nemocnice</a:t>
            </a:r>
          </a:p>
          <a:p>
            <a:pPr marL="342900" indent="-342900" algn="just">
              <a:buClr>
                <a:srgbClr val="002060"/>
              </a:buClr>
              <a:buFont typeface="Arial" panose="020B0604020202020204" pitchFamily="34" charset="0"/>
              <a:buChar char="•"/>
            </a:pPr>
            <a:r>
              <a:rPr lang="cs-CZ" sz="2400" dirty="0">
                <a:solidFill>
                  <a:srgbClr val="002060"/>
                </a:solidFill>
              </a:rPr>
              <a:t>jedná se o velmi složitá zdravotnická zařízení, která poskytuje lůžkovou zdravotní péči, ambulantní péči, ale i doplňkové zdravotní služby, některé nemocnice provozuji i následnou zdravotní péči, nejčastěji ve formě LDN</a:t>
            </a:r>
          </a:p>
          <a:p>
            <a:pPr marL="342900" indent="-342900" algn="just">
              <a:buClr>
                <a:srgbClr val="002060"/>
              </a:buClr>
              <a:buFont typeface="Arial" panose="020B0604020202020204" pitchFamily="34" charset="0"/>
              <a:buChar char="•"/>
            </a:pPr>
            <a:r>
              <a:rPr lang="cs-CZ" sz="2400" dirty="0">
                <a:solidFill>
                  <a:srgbClr val="002060"/>
                </a:solidFill>
              </a:rPr>
              <a:t>složitá strukturovanost zdravotní péče v nemocnicích odpovídá i složitosti úhradových mechanismů</a:t>
            </a:r>
          </a:p>
          <a:p>
            <a:pPr algn="just">
              <a:buClr>
                <a:schemeClr val="tx2">
                  <a:lumMod val="50000"/>
                </a:schemeClr>
              </a:buClr>
            </a:pPr>
            <a:endParaRPr lang="cs-CZ" sz="2000" b="1" dirty="0">
              <a:solidFill>
                <a:schemeClr val="accent1">
                  <a:lumMod val="50000"/>
                </a:schemeClr>
              </a:solidFill>
            </a:endParaRPr>
          </a:p>
          <a:p>
            <a:pPr marL="457200" indent="-457200" algn="just">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86</a:t>
            </a:fld>
            <a:endParaRPr lang="cs-CZ" dirty="0"/>
          </a:p>
        </p:txBody>
      </p:sp>
    </p:spTree>
    <p:extLst>
      <p:ext uri="{BB962C8B-B14F-4D97-AF65-F5344CB8AC3E}">
        <p14:creationId xmlns:p14="http://schemas.microsoft.com/office/powerpoint/2010/main" val="39721641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836712"/>
            <a:ext cx="8712968"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úhrada základní zdravotní péče poskytované v nemocnicích při použití metody DRG (oceňování hospitalizačního případu) zahrnuje tyto složky:</a:t>
            </a:r>
          </a:p>
          <a:p>
            <a:pPr marL="914400" lvl="1" indent="-457200" algn="just">
              <a:buClr>
                <a:srgbClr val="C00000"/>
              </a:buClr>
              <a:buFont typeface="+mj-lt"/>
              <a:buAutoNum type="alphaLcParenR"/>
            </a:pPr>
            <a:r>
              <a:rPr lang="cs-CZ" sz="2600" dirty="0">
                <a:solidFill>
                  <a:srgbClr val="C00000"/>
                </a:solidFill>
              </a:rPr>
              <a:t>individuálně sjednanou složku úhrady (základní sazba)</a:t>
            </a:r>
          </a:p>
          <a:p>
            <a:pPr marL="1371600" lvl="2" indent="-457200" algn="just">
              <a:buClr>
                <a:srgbClr val="002060"/>
              </a:buClr>
              <a:buFont typeface="Candara" panose="020E0502030303020204" pitchFamily="34" charset="0"/>
              <a:buChar char="‐"/>
            </a:pPr>
            <a:r>
              <a:rPr lang="cs-CZ" sz="2400" i="1" dirty="0">
                <a:solidFill>
                  <a:srgbClr val="002060"/>
                </a:solidFill>
              </a:rPr>
              <a:t>jedná se o smluvní princip mezi poskytovatelem (nemocnicí) a příslušnou zdravotní pojišťovnou</a:t>
            </a:r>
          </a:p>
          <a:p>
            <a:pPr marL="1371600" lvl="2" indent="-457200" algn="just">
              <a:buClr>
                <a:srgbClr val="002060"/>
              </a:buClr>
              <a:buFont typeface="Candara" panose="020E0502030303020204" pitchFamily="34" charset="0"/>
              <a:buChar char="‐"/>
            </a:pPr>
            <a:r>
              <a:rPr lang="cs-CZ" sz="2400" i="1" dirty="0">
                <a:solidFill>
                  <a:srgbClr val="002060"/>
                </a:solidFill>
              </a:rPr>
              <a:t>výše této základní sazby za výkony je velmi rozdílná a je uvedená v aktuální úhradové vyhlášce </a:t>
            </a:r>
          </a:p>
          <a:p>
            <a:pPr marL="914400" lvl="1" indent="-457200" algn="just">
              <a:buClr>
                <a:srgbClr val="C00000"/>
              </a:buClr>
              <a:buFont typeface="+mj-lt"/>
              <a:buAutoNum type="alphaLcParenR"/>
            </a:pPr>
            <a:r>
              <a:rPr lang="cs-CZ" sz="2600" dirty="0">
                <a:solidFill>
                  <a:srgbClr val="C00000"/>
                </a:solidFill>
              </a:rPr>
              <a:t>případový paušál (metoda DRG)</a:t>
            </a:r>
          </a:p>
          <a:p>
            <a:pPr marL="1371600" lvl="2" indent="-457200" algn="just">
              <a:buClr>
                <a:srgbClr val="002060"/>
              </a:buClr>
              <a:buFont typeface="Candara" panose="020E0502030303020204" pitchFamily="34" charset="0"/>
              <a:buChar char="‐"/>
            </a:pPr>
            <a:r>
              <a:rPr lang="cs-CZ" sz="2400" i="1" dirty="0">
                <a:solidFill>
                  <a:srgbClr val="002060"/>
                </a:solidFill>
              </a:rPr>
              <a:t>případová paušální úhrada založená na systému DRG je v současné době hlavní formou úhrady v nemocnicích</a:t>
            </a:r>
          </a:p>
          <a:p>
            <a:pPr marL="1371600" lvl="2" indent="-457200" algn="just">
              <a:buClr>
                <a:srgbClr val="002060"/>
              </a:buClr>
              <a:buFont typeface="Candara" panose="020E0502030303020204" pitchFamily="34" charset="0"/>
              <a:buChar char="‐"/>
            </a:pPr>
            <a:r>
              <a:rPr lang="cs-CZ" sz="2400" i="1" dirty="0">
                <a:solidFill>
                  <a:srgbClr val="002060"/>
                </a:solidFill>
              </a:rPr>
              <a:t>k úhradě požívá tzv. diagnostické skupiny a úhrada se vypočítá pomocí složitých matematických výpočtů uvedených v úhradové vyhlášce </a:t>
            </a:r>
          </a:p>
          <a:p>
            <a:pPr marL="1371600" lvl="2" indent="-457200" algn="just">
              <a:buClr>
                <a:srgbClr val="002060"/>
              </a:buClr>
              <a:buFont typeface="Candara" panose="020E0502030303020204" pitchFamily="34" charset="0"/>
              <a:buChar char="‐"/>
            </a:pPr>
            <a:endParaRPr lang="cs-CZ" sz="2400" i="1" dirty="0">
              <a:solidFill>
                <a:srgbClr val="002060"/>
              </a:solidFill>
            </a:endParaRPr>
          </a:p>
          <a:p>
            <a:pPr algn="ctr">
              <a:buClr>
                <a:schemeClr val="tx2">
                  <a:lumMod val="50000"/>
                </a:schemeClr>
              </a:buCl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87</a:t>
            </a:fld>
            <a:endParaRPr lang="cs-CZ" dirty="0"/>
          </a:p>
        </p:txBody>
      </p:sp>
    </p:spTree>
    <p:extLst>
      <p:ext uri="{BB962C8B-B14F-4D97-AF65-F5344CB8AC3E}">
        <p14:creationId xmlns:p14="http://schemas.microsoft.com/office/powerpoint/2010/main" val="3796830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buClr>
                <a:srgbClr val="C00000"/>
              </a:buClr>
              <a:buFont typeface="+mj-lt"/>
              <a:buAutoNum type="alphaLcParenR" startAt="3"/>
            </a:pPr>
            <a:r>
              <a:rPr lang="cs-CZ" sz="2600" dirty="0">
                <a:solidFill>
                  <a:srgbClr val="C00000"/>
                </a:solidFill>
              </a:rPr>
              <a:t>ambulantní složka úhrady</a:t>
            </a:r>
          </a:p>
          <a:p>
            <a:pPr marL="914400" lvl="1" indent="-457200">
              <a:buClr>
                <a:srgbClr val="002060"/>
              </a:buClr>
              <a:buFont typeface="Candara" panose="020E0502030303020204" pitchFamily="34" charset="0"/>
              <a:buChar char="‐"/>
            </a:pPr>
            <a:r>
              <a:rPr lang="cs-CZ" sz="2400" i="1" dirty="0">
                <a:solidFill>
                  <a:srgbClr val="002060"/>
                </a:solidFill>
              </a:rPr>
              <a:t>tvoří se obdobně jako u samostatných odborných ambulantních pracovišť, tedy na základě výkonové metody</a:t>
            </a: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88</a:t>
            </a:fld>
            <a:endParaRPr lang="cs-CZ" dirty="0"/>
          </a:p>
        </p:txBody>
      </p:sp>
    </p:spTree>
    <p:extLst>
      <p:ext uri="{BB962C8B-B14F-4D97-AF65-F5344CB8AC3E}">
        <p14:creationId xmlns:p14="http://schemas.microsoft.com/office/powerpoint/2010/main" val="21740942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Léčebny dlouhodobě nemocných (LDN)</a:t>
            </a:r>
          </a:p>
          <a:p>
            <a:pPr marL="457200" indent="-457200" algn="just">
              <a:buClr>
                <a:schemeClr val="tx2">
                  <a:lumMod val="50000"/>
                </a:schemeClr>
              </a:buClr>
              <a:buFont typeface="Arial" panose="020B0604020202020204" pitchFamily="34" charset="0"/>
              <a:buChar char="•"/>
            </a:pPr>
            <a:r>
              <a:rPr lang="cs-CZ" sz="2400" dirty="0">
                <a:solidFill>
                  <a:srgbClr val="002060"/>
                </a:solidFill>
              </a:rPr>
              <a:t>na pracovištích zdravotnických zařízení poskytující následnou lůžkovou péči či dlouhodobou lůžkovou péči se jako úhradový mechanismus uplatňuje tzv. paušál pobytového dne</a:t>
            </a:r>
          </a:p>
          <a:p>
            <a:pPr marL="457200" indent="-457200" algn="just">
              <a:buClr>
                <a:schemeClr val="tx2">
                  <a:lumMod val="50000"/>
                </a:schemeClr>
              </a:buClr>
              <a:buFont typeface="Arial" panose="020B0604020202020204" pitchFamily="34" charset="0"/>
              <a:buChar char="•"/>
            </a:pPr>
            <a:r>
              <a:rPr lang="cs-CZ" sz="2400" dirty="0">
                <a:solidFill>
                  <a:srgbClr val="002060"/>
                </a:solidFill>
              </a:rPr>
              <a:t>paušální sazba za jeden den hospitalizace se stanoví zvlášť pro každou kategorii pacientů a typ ošetřovacího dne, sazba paušálu zahrnuje i režii přiřazenou k ošetřovacímu dni, některé zdravotní výkony se hradí podle seznamu výkonů</a:t>
            </a: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89</a:t>
            </a:fld>
            <a:endParaRPr lang="cs-CZ" dirty="0"/>
          </a:p>
        </p:txBody>
      </p:sp>
    </p:spTree>
    <p:extLst>
      <p:ext uri="{BB962C8B-B14F-4D97-AF65-F5344CB8AC3E}">
        <p14:creationId xmlns:p14="http://schemas.microsoft.com/office/powerpoint/2010/main" val="2664974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2400" b="1" dirty="0"/>
              <a:t>Nárůst nákladů na zdravotní péči</a:t>
            </a:r>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buClr>
                <a:schemeClr val="tx2">
                  <a:lumMod val="50000"/>
                </a:schemeClr>
              </a:buClr>
            </a:pPr>
            <a:r>
              <a:rPr lang="cs-CZ" sz="2400" b="1" dirty="0">
                <a:solidFill>
                  <a:srgbClr val="002060"/>
                </a:solidFill>
              </a:rPr>
              <a:t>Problém zdravotní politiky je trvale stoupající náklady na zdravotní péči, kterou řeší každá vláda. Náklady na zdravotní péči stoupá především v důsledku:</a:t>
            </a:r>
          </a:p>
          <a:p>
            <a:pPr algn="just">
              <a:buClr>
                <a:schemeClr val="tx2">
                  <a:lumMod val="50000"/>
                </a:schemeClr>
              </a:buClr>
            </a:pPr>
            <a:endParaRPr lang="cs-CZ" b="1" dirty="0">
              <a:solidFill>
                <a:srgbClr val="002060"/>
              </a:solidFill>
            </a:endParaRPr>
          </a:p>
          <a:p>
            <a:pPr marL="457200" indent="-457200" algn="just">
              <a:buClr>
                <a:schemeClr val="tx2">
                  <a:lumMod val="50000"/>
                </a:schemeClr>
              </a:buClr>
              <a:buFont typeface="+mj-lt"/>
              <a:buAutoNum type="alphaLcParenR"/>
            </a:pPr>
            <a:r>
              <a:rPr lang="cs-CZ" sz="2000" b="1" dirty="0">
                <a:solidFill>
                  <a:srgbClr val="002060"/>
                </a:solidFill>
              </a:rPr>
              <a:t>stárnutí obyvatelstva – </a:t>
            </a:r>
            <a:r>
              <a:rPr lang="cs-CZ" sz="2000" i="1" dirty="0">
                <a:solidFill>
                  <a:srgbClr val="002060"/>
                </a:solidFill>
              </a:rPr>
              <a:t>stále stoupající počet seniorů</a:t>
            </a:r>
          </a:p>
          <a:p>
            <a:pPr marL="457200" indent="-457200" algn="just">
              <a:buClr>
                <a:schemeClr val="tx2">
                  <a:lumMod val="50000"/>
                </a:schemeClr>
              </a:buClr>
              <a:buFont typeface="+mj-lt"/>
              <a:buAutoNum type="alphaLcParenR"/>
            </a:pPr>
            <a:r>
              <a:rPr lang="cs-CZ" sz="2000" b="1" dirty="0">
                <a:solidFill>
                  <a:srgbClr val="002060"/>
                </a:solidFill>
              </a:rPr>
              <a:t>vědeckého pokroku v medicíně – </a:t>
            </a:r>
            <a:r>
              <a:rPr lang="cs-CZ" sz="2000" i="1" dirty="0">
                <a:solidFill>
                  <a:srgbClr val="002060"/>
                </a:solidFill>
              </a:rPr>
              <a:t>stále větší náklady na vývoj nových 					       technologií a léků</a:t>
            </a:r>
          </a:p>
          <a:p>
            <a:pPr marL="457200" indent="-457200" algn="just">
              <a:buClr>
                <a:schemeClr val="tx2">
                  <a:lumMod val="50000"/>
                </a:schemeClr>
              </a:buClr>
              <a:buFont typeface="+mj-lt"/>
              <a:buAutoNum type="alphaLcParenR"/>
            </a:pPr>
            <a:r>
              <a:rPr lang="cs-CZ" sz="2000" b="1" dirty="0">
                <a:solidFill>
                  <a:srgbClr val="002060"/>
                </a:solidFill>
              </a:rPr>
              <a:t>vysoký podílu živé práce ve zdravotnictví a růst jejich ceny </a:t>
            </a:r>
            <a:r>
              <a:rPr lang="cs-CZ" sz="2000" i="1" dirty="0">
                <a:solidFill>
                  <a:srgbClr val="002060"/>
                </a:solidFill>
              </a:rPr>
              <a:t>(mzdy)</a:t>
            </a:r>
          </a:p>
          <a:p>
            <a:pPr marL="457200" indent="-457200" algn="just">
              <a:buClr>
                <a:schemeClr val="tx2">
                  <a:lumMod val="50000"/>
                </a:schemeClr>
              </a:buClr>
              <a:buFont typeface="+mj-lt"/>
              <a:buAutoNum type="alphaLcParenR"/>
            </a:pPr>
            <a:r>
              <a:rPr lang="cs-CZ" sz="2000" b="1" dirty="0">
                <a:solidFill>
                  <a:srgbClr val="002060"/>
                </a:solidFill>
              </a:rPr>
              <a:t>nárůst civilizačních chorob – </a:t>
            </a:r>
            <a:r>
              <a:rPr lang="cs-CZ" sz="2000" i="1" dirty="0">
                <a:solidFill>
                  <a:srgbClr val="002060"/>
                </a:solidFill>
              </a:rPr>
              <a:t>v důsledku životního stylu obyvatelstva a i 				               stavu životního prostředí</a:t>
            </a:r>
          </a:p>
          <a:p>
            <a:pPr algn="just">
              <a:buClr>
                <a:schemeClr val="tx2">
                  <a:lumMod val="50000"/>
                </a:schemeClr>
              </a:buClr>
            </a:pPr>
            <a:endParaRPr lang="cs-CZ" sz="2000" b="1" dirty="0">
              <a:solidFill>
                <a:srgbClr val="002060"/>
              </a:solidFill>
            </a:endParaRPr>
          </a:p>
          <a:p>
            <a:pPr>
              <a:buClr>
                <a:schemeClr val="tx2">
                  <a:lumMod val="50000"/>
                </a:schemeClr>
              </a:buClr>
            </a:pPr>
            <a:endParaRPr lang="cs-CZ" sz="2000" b="1" dirty="0">
              <a:solidFill>
                <a:srgbClr val="002060"/>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a:p>
        </p:txBody>
      </p:sp>
    </p:spTree>
    <p:extLst>
      <p:ext uri="{BB962C8B-B14F-4D97-AF65-F5344CB8AC3E}">
        <p14:creationId xmlns:p14="http://schemas.microsoft.com/office/powerpoint/2010/main" val="413741866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116632"/>
            <a:ext cx="8928992" cy="6912768"/>
          </a:xfrm>
        </p:spPr>
        <p:txBody>
          <a:bodyPr>
            <a:noAutofit/>
          </a:bodyPr>
          <a:lstStyle/>
          <a:p>
            <a:pPr algn="just">
              <a:buClr>
                <a:schemeClr val="tx2">
                  <a:lumMod val="50000"/>
                </a:schemeClr>
              </a:buClr>
            </a:pPr>
            <a:r>
              <a:rPr lang="cs-CZ" sz="2400" b="1" dirty="0">
                <a:solidFill>
                  <a:srgbClr val="002060"/>
                </a:solidFill>
              </a:rPr>
              <a:t>Lázně</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 lázeňských zdravotnických zařízeních se úhrada poskytnuté zdravotní péče realizuje na základě úhradového paušálu, a to tzv.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obdobně jako v lázních je hrazena zdravotní péče i v ozdravovnách (paušál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lázeňská péče je poskytována jako:</a:t>
            </a:r>
          </a:p>
          <a:p>
            <a:pPr marL="914400" lvl="1" indent="-457200" algn="just">
              <a:buClr>
                <a:srgbClr val="C00000"/>
              </a:buClr>
              <a:buFont typeface="+mj-lt"/>
              <a:buAutoNum type="alphaLcParenR"/>
            </a:pPr>
            <a:r>
              <a:rPr lang="cs-CZ" sz="2400" dirty="0">
                <a:solidFill>
                  <a:srgbClr val="C00000"/>
                </a:solidFill>
              </a:rPr>
              <a:t>komplexní lázeňská péče</a:t>
            </a:r>
          </a:p>
          <a:p>
            <a:pPr marL="1371600" lvl="2" indent="-457200" algn="just">
              <a:buClr>
                <a:srgbClr val="002060"/>
              </a:buClr>
              <a:buFont typeface="Candara" panose="020E0502030303020204" pitchFamily="34" charset="0"/>
              <a:buChar char="‐"/>
            </a:pPr>
            <a:r>
              <a:rPr lang="cs-CZ" sz="2100" i="1" dirty="0">
                <a:solidFill>
                  <a:srgbClr val="002060"/>
                </a:solidFill>
              </a:rPr>
              <a:t>navazuje na akutní zdravotní péči a jejím účelem je doléčení v prostředí, které je nákladově méně náročné, než akutní lůžková péče, v takovém případě se jedná o pokračování akutního léčebného procesu a pacient je absolvuje v rámci pracovní neschopnosti, s tím souvisí i dodržování léčebného režimu, který je režimem práce neschopných</a:t>
            </a:r>
          </a:p>
          <a:p>
            <a:pPr marL="1371600" lvl="2" indent="-457200" algn="just">
              <a:buClr>
                <a:srgbClr val="002060"/>
              </a:buClr>
              <a:buFont typeface="Candara" panose="020E0502030303020204" pitchFamily="34" charset="0"/>
              <a:buChar char="‐"/>
            </a:pPr>
            <a:r>
              <a:rPr lang="cs-CZ" sz="2200" i="1" dirty="0">
                <a:solidFill>
                  <a:srgbClr val="002060"/>
                </a:solidFill>
              </a:rPr>
              <a:t>paušál pobytového dne zahrnuje tři samostatné složky:</a:t>
            </a:r>
          </a:p>
          <a:p>
            <a:pPr marL="1828800" lvl="3" indent="-457200" algn="just">
              <a:buClr>
                <a:srgbClr val="002060"/>
              </a:buClr>
              <a:buFont typeface="Wingdings" panose="05000000000000000000" pitchFamily="2" charset="2"/>
              <a:buChar char="ü"/>
            </a:pPr>
            <a:r>
              <a:rPr lang="cs-CZ" sz="2100" i="1" dirty="0">
                <a:solidFill>
                  <a:srgbClr val="002060"/>
                </a:solidFill>
              </a:rPr>
              <a:t>ubytování</a:t>
            </a:r>
          </a:p>
          <a:p>
            <a:pPr marL="1828800" lvl="3" indent="-457200" algn="just">
              <a:buClr>
                <a:srgbClr val="002060"/>
              </a:buClr>
              <a:buFont typeface="Wingdings" panose="05000000000000000000" pitchFamily="2" charset="2"/>
              <a:buChar char="ü"/>
            </a:pPr>
            <a:r>
              <a:rPr lang="cs-CZ" sz="2100" i="1" dirty="0">
                <a:solidFill>
                  <a:srgbClr val="002060"/>
                </a:solidFill>
              </a:rPr>
              <a:t>stravování</a:t>
            </a:r>
          </a:p>
          <a:p>
            <a:pPr marL="1828800" lvl="3" indent="-457200" algn="just">
              <a:buClr>
                <a:srgbClr val="002060"/>
              </a:buClr>
              <a:buFont typeface="Wingdings" panose="05000000000000000000" pitchFamily="2" charset="2"/>
              <a:buChar char="ü"/>
            </a:pPr>
            <a:r>
              <a:rPr lang="cs-CZ" sz="2100" i="1" dirty="0">
                <a:solidFill>
                  <a:srgbClr val="002060"/>
                </a:solidFill>
              </a:rPr>
              <a:t>léčení</a:t>
            </a: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457200" indent="-457200">
              <a:buClr>
                <a:schemeClr val="tx2">
                  <a:lumMod val="50000"/>
                </a:schemeClr>
              </a:buClr>
              <a:buAutoNum type="alphaLcParen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6367" y="260648"/>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90</a:t>
            </a:fld>
            <a:endParaRPr lang="cs-CZ" dirty="0"/>
          </a:p>
        </p:txBody>
      </p:sp>
    </p:spTree>
    <p:extLst>
      <p:ext uri="{BB962C8B-B14F-4D97-AF65-F5344CB8AC3E}">
        <p14:creationId xmlns:p14="http://schemas.microsoft.com/office/powerpoint/2010/main" val="36226522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příspěvková lázeňská péče</a:t>
            </a:r>
          </a:p>
          <a:p>
            <a:pPr marL="914400" lvl="1" indent="-457200" algn="just">
              <a:buClr>
                <a:srgbClr val="002060"/>
              </a:buClr>
              <a:buFont typeface="Candara" panose="020E0502030303020204" pitchFamily="34" charset="0"/>
              <a:buChar char="‐"/>
            </a:pPr>
            <a:r>
              <a:rPr lang="cs-CZ" sz="2400" dirty="0">
                <a:solidFill>
                  <a:srgbClr val="002060"/>
                </a:solidFill>
              </a:rPr>
              <a:t>je určena pro pacienty s chronickým onemocněním</a:t>
            </a:r>
          </a:p>
          <a:p>
            <a:pPr marL="914400" lvl="1" indent="-457200" algn="just">
              <a:buClr>
                <a:srgbClr val="002060"/>
              </a:buClr>
              <a:buFont typeface="Candara" panose="020E0502030303020204" pitchFamily="34" charset="0"/>
              <a:buChar char="‐"/>
            </a:pPr>
            <a:r>
              <a:rPr lang="cs-CZ" sz="2400" dirty="0">
                <a:solidFill>
                  <a:srgbClr val="002060"/>
                </a:solidFill>
              </a:rPr>
              <a:t>pacient lázeňskou péči čerpá v rámci své dovolené a sám si zajišťuje na své náklady ubytování a stravování, ze zdravotního pojištění je mu hrazeno pouze léčení</a:t>
            </a:r>
          </a:p>
          <a:p>
            <a:pPr marL="914400" lvl="1" indent="-457200" algn="just">
              <a:buClr>
                <a:srgbClr val="002060"/>
              </a:buClr>
              <a:buFont typeface="Candara" panose="020E0502030303020204" pitchFamily="34" charset="0"/>
              <a:buChar char="‐"/>
            </a:pPr>
            <a:r>
              <a:rPr lang="cs-CZ" sz="2400" dirty="0">
                <a:solidFill>
                  <a:srgbClr val="002060"/>
                </a:solidFill>
              </a:rPr>
              <a:t>indikační seznam lázeňsky léčitelných chorob stanoví mimo jiné intervaly, ve kterých má pacient nárok na příspěvkovou lázeňskou péči hrazenou ze zdravotního pojištění, ve většině případů se jedná o interval 2 roky, dále indikační seznam stanoví i délku pobytu, ta je ve většině případů 21 dní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91</a:t>
            </a:fld>
            <a:endParaRPr lang="cs-CZ" dirty="0"/>
          </a:p>
        </p:txBody>
      </p:sp>
    </p:spTree>
    <p:extLst>
      <p:ext uri="{BB962C8B-B14F-4D97-AF65-F5344CB8AC3E}">
        <p14:creationId xmlns:p14="http://schemas.microsoft.com/office/powerpoint/2010/main" val="2365608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59" y="1196752"/>
            <a:ext cx="8206953" cy="5418536"/>
          </a:xfrm>
        </p:spPr>
        <p:txBody>
          <a:bodyPr>
            <a:noAutofit/>
          </a:bodyPr>
          <a:lstStyle/>
          <a:p>
            <a:pPr marL="457200" indent="-457200" algn="just">
              <a:buClr>
                <a:srgbClr val="C00000"/>
              </a:buClr>
              <a:buFont typeface="+mj-lt"/>
              <a:buAutoNum type="arabicPeriod" startAt="2"/>
            </a:pPr>
            <a:r>
              <a:rPr lang="cs-CZ" sz="2400" b="1" dirty="0">
                <a:solidFill>
                  <a:srgbClr val="C00000"/>
                </a:solidFill>
              </a:rPr>
              <a:t>Ambulantní zdravotnická zařízení</a:t>
            </a:r>
          </a:p>
          <a:p>
            <a:pPr algn="just">
              <a:buClr>
                <a:schemeClr val="tx2">
                  <a:lumMod val="50000"/>
                </a:schemeClr>
              </a:buClr>
            </a:pPr>
            <a:r>
              <a:rPr lang="cs-CZ" sz="2400" b="1" dirty="0">
                <a:solidFill>
                  <a:srgbClr val="002060"/>
                </a:solidFill>
              </a:rPr>
              <a:t>Praktiční lékaři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každý občan by měl být evidován u svého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platí svobodná volba občana pro volbu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praktičtí lékaři jsou dnes většinou privátními poskytovateli zdravotní péče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praktiční lékaři provádějí základní vyšetření pacienta, stanovují základní diagnózu, provádějí obvyklou léčbu chronických stavů, provádějí preventivní zdravotní péči, očkování a koordinují poskytování odborné zdravotní péče</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92</a:t>
            </a:fld>
            <a:endParaRPr lang="cs-CZ" dirty="0"/>
          </a:p>
        </p:txBody>
      </p:sp>
    </p:spTree>
    <p:extLst>
      <p:ext uri="{BB962C8B-B14F-4D97-AF65-F5344CB8AC3E}">
        <p14:creationId xmlns:p14="http://schemas.microsoft.com/office/powerpoint/2010/main" val="726828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1124744"/>
            <a:ext cx="8698842" cy="5490544"/>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obecně je zdravotní péče poskytovaná praktickými lékaři hrazena kombinovanou kapacitně výkonovou platbou, podle sazebníku výkonů, vychází se přitom ze základní kapitační platby na jednoho tzv. přepočteného pojištěnce, kterého vede praktický lékař ve své evidenci, základní kapitační sazba se podle rozsahu ordinačních hodin pohybuje od 53 do 65 Kč za měsíc. </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Základní sazba je stanovena ve výši </a:t>
            </a:r>
            <a:r>
              <a:rPr lang="cs-CZ" sz="2400" b="1" dirty="0">
                <a:solidFill>
                  <a:srgbClr val="002060"/>
                </a:solidFill>
              </a:rPr>
              <a:t>59 Kč</a:t>
            </a:r>
            <a:r>
              <a:rPr lang="cs-CZ" sz="2400" dirty="0">
                <a:solidFill>
                  <a:srgbClr val="002060"/>
                </a:solidFill>
              </a:rPr>
              <a:t> pro praktické lékaře pro dospělé a praktické lékaře pro děti a dorost, kteří poskytují hrazené služby v rozsahu alespoň 25 ordinačních hodin rozložených do 5 pracovních dnů týdně, přičemž alespoň jeden den v týdnu mají ordinační hodiny prodlouženy do 18 hodin a umožňují pojištěncům objednat se alespoň dva dny v týdnu na pevně stanovenou hodinu. </a:t>
            </a:r>
            <a:endParaRPr lang="cs-CZ" sz="2000" b="1" dirty="0">
              <a:solidFill>
                <a:srgbClr val="002060"/>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93</a:t>
            </a:fld>
            <a:endParaRPr lang="cs-CZ" dirty="0"/>
          </a:p>
        </p:txBody>
      </p:sp>
    </p:spTree>
    <p:extLst>
      <p:ext uri="{BB962C8B-B14F-4D97-AF65-F5344CB8AC3E}">
        <p14:creationId xmlns:p14="http://schemas.microsoft.com/office/powerpoint/2010/main" val="28835658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Sazba </a:t>
            </a:r>
            <a:r>
              <a:rPr lang="cs-CZ" sz="2400" b="1" dirty="0">
                <a:solidFill>
                  <a:srgbClr val="002060"/>
                </a:solidFill>
              </a:rPr>
              <a:t>65 Kč</a:t>
            </a:r>
            <a:r>
              <a:rPr lang="cs-CZ" sz="2400" dirty="0">
                <a:solidFill>
                  <a:srgbClr val="002060"/>
                </a:solidFill>
              </a:rPr>
              <a:t> platí pro praktické lékaře pro dospělé, kteří poskytují hrazené služby v rozsahu alespoň 30 ordinačních hodin rozložených do 5 pracovních dnů týdně, přičemž alespoň jeden den v týdnu mají ordinační hodiny prodlouženy nejméně do 18 hodin. Ostatní praktičtí lékaři pro dospělé (kteří uvedené podmínky nesplňují) mají sazbu ve výši </a:t>
            </a:r>
            <a:r>
              <a:rPr lang="cs-CZ" sz="2400" b="1" dirty="0">
                <a:solidFill>
                  <a:srgbClr val="002060"/>
                </a:solidFill>
              </a:rPr>
              <a:t>53 Kč</a:t>
            </a:r>
            <a:r>
              <a:rPr lang="cs-CZ" sz="2400" dirty="0">
                <a:solidFill>
                  <a:srgbClr val="002060"/>
                </a:solidFill>
              </a:rPr>
              <a:t>, ostatní praktičtí lékaři pro děti a dorost </a:t>
            </a:r>
            <a:r>
              <a:rPr lang="cs-CZ" sz="2400" b="1" dirty="0">
                <a:solidFill>
                  <a:srgbClr val="002060"/>
                </a:solidFill>
              </a:rPr>
              <a:t>58 Kč</a:t>
            </a:r>
            <a:r>
              <a:rPr lang="cs-CZ" sz="2400" dirty="0">
                <a:solidFill>
                  <a:srgbClr val="002060"/>
                </a:solidFill>
              </a:rPr>
              <a:t>.</a:t>
            </a:r>
          </a:p>
          <a:p>
            <a:pPr marL="342900" indent="-342900" algn="just">
              <a:buClr>
                <a:schemeClr val="tx2">
                  <a:lumMod val="50000"/>
                </a:schemeClr>
              </a:buClr>
              <a:buFont typeface="Arial" panose="020B0604020202020204" pitchFamily="34" charset="0"/>
              <a:buChar char="•"/>
            </a:pPr>
            <a:r>
              <a:rPr lang="cs-CZ" sz="2400" dirty="0">
                <a:solidFill>
                  <a:srgbClr val="002060"/>
                </a:solidFill>
              </a:rPr>
              <a:t>další složkou plateb praktickým lékařům je platba za určité zdravotní výkony, zdravotní pojišťovna stanoví seznam těchto výkonů, ty jsou pak hrazeny podle sazebníků výkonů v rámci bodového hodnocení (kapacitně výkonové platby)</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94</a:t>
            </a:fld>
            <a:endParaRPr lang="cs-CZ" dirty="0"/>
          </a:p>
        </p:txBody>
      </p:sp>
    </p:spTree>
    <p:extLst>
      <p:ext uri="{BB962C8B-B14F-4D97-AF65-F5344CB8AC3E}">
        <p14:creationId xmlns:p14="http://schemas.microsoft.com/office/powerpoint/2010/main" val="12011631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836712"/>
            <a:ext cx="8856984"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vzhledem k tomu, že někteří</a:t>
            </a:r>
            <a:r>
              <a:rPr lang="cs-CZ" sz="2400" dirty="0">
                <a:solidFill>
                  <a:schemeClr val="accent1">
                    <a:lumMod val="50000"/>
                  </a:schemeClr>
                </a:solidFill>
              </a:rPr>
              <a:t> </a:t>
            </a:r>
            <a:r>
              <a:rPr lang="cs-CZ" sz="2400" dirty="0">
                <a:solidFill>
                  <a:srgbClr val="002060"/>
                </a:solidFill>
              </a:rPr>
              <a:t>praktiční lékaři vykonávají svoji činnost v lokalitách s menším počtem obyvatelstva, mají ve své evidenci méně pacientů, což pro ně znamená i menší příjem v rámci kapitační platby, jsou praktičtí lékaři v těchto oblastech v platbách zvýhodňováni – kapacitně výkonové platby s dorovnáním v případech </a:t>
            </a:r>
            <a:r>
              <a:rPr lang="cs-CZ" sz="2400" dirty="0" err="1">
                <a:solidFill>
                  <a:srgbClr val="002060"/>
                </a:solidFill>
              </a:rPr>
              <a:t>kapitace</a:t>
            </a:r>
            <a:r>
              <a:rPr lang="cs-CZ" sz="2400" dirty="0">
                <a:solidFill>
                  <a:srgbClr val="002060"/>
                </a:solidFill>
              </a:rPr>
              <a:t>, tento systém se uplatňuje při menším počtu registrovaných pojištěnců příslušné zdravotní pojišťovny, než je 70% celkového průměrného počtu takových pojištěnců, dorovnání </a:t>
            </a:r>
            <a:r>
              <a:rPr lang="cs-CZ" sz="2400" dirty="0" err="1">
                <a:solidFill>
                  <a:srgbClr val="002060"/>
                </a:solidFill>
              </a:rPr>
              <a:t>kapitace</a:t>
            </a:r>
            <a:r>
              <a:rPr lang="cs-CZ" sz="2400">
                <a:solidFill>
                  <a:srgbClr val="002060"/>
                </a:solidFill>
              </a:rPr>
              <a:t> lze </a:t>
            </a:r>
            <a:r>
              <a:rPr lang="cs-CZ" sz="2400" dirty="0">
                <a:solidFill>
                  <a:srgbClr val="002060"/>
                </a:solidFill>
              </a:rPr>
              <a:t>poskytnout až do výše 90% kapitační platby vypočtené na celostátní průměrný počet registrovaných pojištěnců příslušné zdravotní pojišťovny.</a:t>
            </a:r>
          </a:p>
          <a:p>
            <a:pPr marL="342900" indent="-342900" algn="just">
              <a:buClr>
                <a:schemeClr val="tx2">
                  <a:lumMod val="50000"/>
                </a:schemeClr>
              </a:buClr>
              <a:buFont typeface="Arial" panose="020B0604020202020204" pitchFamily="34" charset="0"/>
              <a:buChar char="•"/>
            </a:pPr>
            <a:r>
              <a:rPr lang="cs-CZ" sz="2400" dirty="0">
                <a:solidFill>
                  <a:srgbClr val="002060"/>
                </a:solidFill>
              </a:rPr>
              <a:t>na druhou stranu v zájmu zachování kvality zdravotní péče, je doporučený počet pojištěnců na jednoho praktického lékaře ve výši 1500 dospělých, 1000 dětí, v případě většího počtu registrovaných pojištěnců se (víc jak 30%) se kapitační platba krátí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95</a:t>
            </a:fld>
            <a:endParaRPr lang="cs-CZ" dirty="0"/>
          </a:p>
        </p:txBody>
      </p:sp>
    </p:spTree>
    <p:extLst>
      <p:ext uri="{BB962C8B-B14F-4D97-AF65-F5344CB8AC3E}">
        <p14:creationId xmlns:p14="http://schemas.microsoft.com/office/powerpoint/2010/main" val="12254465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Praktičtí lékaři provádějí tři druhy vyšetření: </a:t>
            </a:r>
          </a:p>
          <a:p>
            <a:pPr marL="457200" indent="-457200" algn="just">
              <a:buClr>
                <a:srgbClr val="C00000"/>
              </a:buClr>
              <a:buFont typeface="+mj-lt"/>
              <a:buAutoNum type="alphaLcParenR"/>
            </a:pPr>
            <a:r>
              <a:rPr lang="cs-CZ" sz="2400" dirty="0">
                <a:solidFill>
                  <a:srgbClr val="C00000"/>
                </a:solidFill>
              </a:rPr>
              <a:t>komplexní  - </a:t>
            </a:r>
            <a:r>
              <a:rPr lang="cs-CZ" sz="2400" dirty="0">
                <a:solidFill>
                  <a:srgbClr val="002060"/>
                </a:solidFill>
              </a:rPr>
              <a:t>stanovení základní diagnózy v případě akutních zdravotních problémů, stanoví základní diagnózu a medikaci, popř. je pacient odeslán na odborné vyšetření na speciální pracoviště nebo nemocnice</a:t>
            </a:r>
            <a:endParaRPr lang="cs-CZ" sz="2400" dirty="0">
              <a:solidFill>
                <a:srgbClr val="C00000"/>
              </a:solidFill>
            </a:endParaRPr>
          </a:p>
          <a:p>
            <a:pPr marL="457200" indent="-457200" algn="just">
              <a:buClr>
                <a:srgbClr val="C00000"/>
              </a:buClr>
              <a:buFont typeface="+mj-lt"/>
              <a:buAutoNum type="alphaLcParenR"/>
            </a:pPr>
            <a:r>
              <a:rPr lang="cs-CZ" sz="2400" dirty="0">
                <a:solidFill>
                  <a:srgbClr val="C00000"/>
                </a:solidFill>
              </a:rPr>
              <a:t>kontrolní – </a:t>
            </a:r>
            <a:r>
              <a:rPr lang="cs-CZ" sz="2400" dirty="0">
                <a:solidFill>
                  <a:srgbClr val="002060"/>
                </a:solidFill>
              </a:rPr>
              <a:t>jedná se o následné vyšetření ke kontrole průběhu nemoci, k potvrzení či ke stanovení diagnózy a i k pokračování nebo ke změně medikace, v případě zhoršení zdravotního stavu může být pacient odeslán na specializované pracoviště</a:t>
            </a:r>
          </a:p>
          <a:p>
            <a:pPr marL="457200" indent="-457200" algn="just">
              <a:buClr>
                <a:srgbClr val="C00000"/>
              </a:buClr>
              <a:buFont typeface="+mj-lt"/>
              <a:buAutoNum type="alphaLcParenR"/>
            </a:pPr>
            <a:r>
              <a:rPr lang="cs-CZ" sz="2400" dirty="0">
                <a:solidFill>
                  <a:srgbClr val="C00000"/>
                </a:solidFill>
              </a:rPr>
              <a:t>cílené – </a:t>
            </a:r>
            <a:r>
              <a:rPr lang="cs-CZ" sz="2400" dirty="0">
                <a:solidFill>
                  <a:srgbClr val="002060"/>
                </a:solidFill>
              </a:rPr>
              <a:t>jedná se o odborné vyšetření, pokud k takovému má praktický lékař potřebné vybavení, v tom případě jde o výkon, který je hrazen podle bodového systému výkonů</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96</a:t>
            </a:fld>
            <a:endParaRPr lang="cs-CZ" dirty="0"/>
          </a:p>
        </p:txBody>
      </p:sp>
    </p:spTree>
    <p:extLst>
      <p:ext uri="{BB962C8B-B14F-4D97-AF65-F5344CB8AC3E}">
        <p14:creationId xmlns:p14="http://schemas.microsoft.com/office/powerpoint/2010/main" val="37119924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Ambulantní specialisté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specializovanou ambulantní péči se úhrady provádějí prostřednictvím výkonového systému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body jsou diferencovány podle jednotlivých druhů odbornosti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ambulantní specialisté mají také nárok na proplacení zvlášť účtovaných léků a zvlášť účtovaného materiálu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 pro ně platí řada regulačních opatření v předpisování léčivých přípravků, tak i na vyžádanou péči v příslušné odbornosti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97</a:t>
            </a:fld>
            <a:endParaRPr lang="cs-CZ" dirty="0"/>
          </a:p>
        </p:txBody>
      </p:sp>
    </p:spTree>
    <p:extLst>
      <p:ext uri="{BB962C8B-B14F-4D97-AF65-F5344CB8AC3E}">
        <p14:creationId xmlns:p14="http://schemas.microsoft.com/office/powerpoint/2010/main" val="35036230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6"/>
            <a:ext cx="8064896" cy="6282632"/>
          </a:xfrm>
        </p:spPr>
        <p:txBody>
          <a:bodyPr>
            <a:noAutofit/>
          </a:bodyPr>
          <a:lstStyle/>
          <a:p>
            <a:pPr algn="just">
              <a:buClr>
                <a:schemeClr val="tx2">
                  <a:lumMod val="50000"/>
                </a:schemeClr>
              </a:buClr>
            </a:pPr>
            <a:r>
              <a:rPr lang="cs-CZ" sz="2400" b="1" dirty="0">
                <a:solidFill>
                  <a:srgbClr val="002060"/>
                </a:solidFill>
              </a:rPr>
              <a:t>Stomatologové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stomatologové mají zdravotní služby hrazeny výkonovým způsobem, avšak se jedná o velice atypický a nesystémový způsob úhrady, není realizován bodovým systémem, ale na základě zvláštního stomatologického sazebníku výkonů v němž jsou výkony ohodnoceny přímo v korunovém vyjádření.</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významnou součástí stomatologické zdravotní péče je tzv. protetické práce (zubní náhrady), tyto náhrady zhotovují zubní laboranti, kteří tak činí na objednávku stomatologa, stomatologové však mají zubní protézy zahrnuty v platbách od zdravotních pojišťoven, což vede k časové disproporci, jelikož stomatolog hradí protetika přímo zubnímu laborantovi ve lhůtě splatnosti faktury cca 14 dní, ale stomatolog musí čekat na platbu od zdravotní pojišťovny v řádu 1 – 3 měsíců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98</a:t>
            </a:fld>
            <a:endParaRPr lang="cs-CZ" dirty="0"/>
          </a:p>
        </p:txBody>
      </p:sp>
    </p:spTree>
    <p:extLst>
      <p:ext uri="{BB962C8B-B14F-4D97-AF65-F5344CB8AC3E}">
        <p14:creationId xmlns:p14="http://schemas.microsoft.com/office/powerpoint/2010/main" val="1104546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5" y="942256"/>
            <a:ext cx="8422977" cy="5673032"/>
          </a:xfrm>
        </p:spPr>
        <p:txBody>
          <a:bodyPr>
            <a:noAutofit/>
          </a:bodyPr>
          <a:lstStyle/>
          <a:p>
            <a:pPr marL="457200" indent="-457200" algn="just">
              <a:buClr>
                <a:srgbClr val="C00000"/>
              </a:buClr>
              <a:buFont typeface="+mj-lt"/>
              <a:buAutoNum type="arabicPeriod" startAt="3"/>
            </a:pPr>
            <a:r>
              <a:rPr lang="cs-CZ" sz="2400" b="1" dirty="0">
                <a:solidFill>
                  <a:srgbClr val="C00000"/>
                </a:solidFill>
              </a:rPr>
              <a:t>Komplementy a jiné doprovodné druhy zdravotních služeb</a:t>
            </a:r>
          </a:p>
          <a:p>
            <a:pPr algn="just">
              <a:buClr>
                <a:srgbClr val="C00000"/>
              </a:buClr>
            </a:pPr>
            <a:r>
              <a:rPr lang="cs-CZ" sz="2400" b="1" dirty="0">
                <a:solidFill>
                  <a:srgbClr val="002060"/>
                </a:solidFill>
              </a:rPr>
              <a:t>Komplementy</a:t>
            </a:r>
          </a:p>
          <a:p>
            <a:pPr marL="342900" indent="-342900" algn="just">
              <a:buClr>
                <a:srgbClr val="002060"/>
              </a:buClr>
              <a:buFont typeface="Arial" panose="020B0604020202020204" pitchFamily="34" charset="0"/>
              <a:buChar char="•"/>
            </a:pPr>
            <a:r>
              <a:rPr lang="cs-CZ" sz="2400" dirty="0">
                <a:solidFill>
                  <a:srgbClr val="002060"/>
                </a:solidFill>
              </a:rPr>
              <a:t>jedná se o laboratoře, zobrazovací pracoviště a jiné společné vyšetřovací a léčebné složky (biochemie, hematologie, patologie, centrální sterilizace, transfúzní odd., apod.)</a:t>
            </a:r>
          </a:p>
          <a:p>
            <a:pPr marL="342900" indent="-342900" algn="just">
              <a:buClr>
                <a:srgbClr val="002060"/>
              </a:buClr>
              <a:buFont typeface="Arial" panose="020B0604020202020204" pitchFamily="34" charset="0"/>
              <a:buChar char="•"/>
            </a:pPr>
            <a:r>
              <a:rPr lang="cs-CZ" sz="2400" dirty="0">
                <a:solidFill>
                  <a:srgbClr val="002060"/>
                </a:solidFill>
              </a:rPr>
              <a:t>mají svůj výkon hrazený paušální sazbou, popř. výkonově podle seznamu zdravotnických výkonů</a:t>
            </a:r>
          </a:p>
          <a:p>
            <a:pPr algn="just">
              <a:buClr>
                <a:srgbClr val="002060"/>
              </a:buClr>
            </a:pPr>
            <a:endParaRPr lang="cs-CZ" sz="2400" dirty="0">
              <a:solidFill>
                <a:srgbClr val="002060"/>
              </a:solidFill>
            </a:endParaRPr>
          </a:p>
          <a:p>
            <a:pPr algn="just">
              <a:buClr>
                <a:srgbClr val="002060"/>
              </a:buClr>
            </a:pPr>
            <a:r>
              <a:rPr lang="cs-CZ" sz="2400" b="1" dirty="0">
                <a:solidFill>
                  <a:srgbClr val="002060"/>
                </a:solidFill>
              </a:rPr>
              <a:t>Zdravotnická záchranná služba</a:t>
            </a:r>
          </a:p>
          <a:p>
            <a:pPr marL="342900" indent="-342900" algn="just">
              <a:buClr>
                <a:srgbClr val="002060"/>
              </a:buClr>
              <a:buFont typeface="Arial" panose="020B0604020202020204" pitchFamily="34" charset="0"/>
              <a:buChar char="•"/>
            </a:pPr>
            <a:r>
              <a:rPr lang="cs-CZ" sz="2400" dirty="0">
                <a:solidFill>
                  <a:srgbClr val="002060"/>
                </a:solidFill>
              </a:rPr>
              <a:t>tato služba je hrazena podle sazebníku zdravotnických výkonů </a:t>
            </a:r>
          </a:p>
          <a:p>
            <a:pPr marL="342900" indent="-342900" algn="just">
              <a:buClr>
                <a:srgbClr val="002060"/>
              </a:buClr>
              <a:buFont typeface="Arial" panose="020B0604020202020204" pitchFamily="34" charset="0"/>
              <a:buChar char="•"/>
            </a:pPr>
            <a:r>
              <a:rPr lang="cs-CZ" sz="2400" dirty="0">
                <a:solidFill>
                  <a:srgbClr val="002060"/>
                </a:solidFill>
              </a:rPr>
              <a:t>významy díl nákladů na činnost zdravotnické záchranné služby však nese zřizovatel (kraje)</a:t>
            </a:r>
          </a:p>
          <a:p>
            <a:pPr algn="just">
              <a:buClr>
                <a:srgbClr val="002060"/>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99</a:t>
            </a:fld>
            <a:endParaRPr lang="cs-CZ" dirty="0"/>
          </a:p>
        </p:txBody>
      </p:sp>
    </p:spTree>
    <p:extLst>
      <p:ext uri="{BB962C8B-B14F-4D97-AF65-F5344CB8AC3E}">
        <p14:creationId xmlns:p14="http://schemas.microsoft.com/office/powerpoint/2010/main" val="4157226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17315</TotalTime>
  <Words>9337</Words>
  <Application>Microsoft Office PowerPoint</Application>
  <PresentationFormat>Předvádění na obrazovce (4:3)</PresentationFormat>
  <Paragraphs>2046</Paragraphs>
  <Slides>109</Slides>
  <Notes>109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109</vt:i4>
      </vt:variant>
    </vt:vector>
  </HeadingPairs>
  <TitlesOfParts>
    <vt:vector size="116" baseType="lpstr">
      <vt:lpstr>Arial</vt:lpstr>
      <vt:lpstr>Calibri</vt:lpstr>
      <vt:lpstr>Candara</vt:lpstr>
      <vt:lpstr>Courier New</vt:lpstr>
      <vt:lpstr>Symbol</vt:lpstr>
      <vt:lpstr>Wingdings</vt:lpstr>
      <vt:lpstr>Vlnění</vt:lpstr>
      <vt:lpstr>Vysoká škola zdravotnická, o. p. s.</vt:lpstr>
      <vt:lpstr>Charakteristika zdravotnictví z pohledu ekonomické teorie Zdravotnictví v tržním hospodářství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Nárůst nákladů na zdravotní péči</vt:lpstr>
      <vt:lpstr>Shrnutí</vt:lpstr>
      <vt:lpstr>Organizace zdravotnictví v ČR Výkon státní správy na úseku zdravotnictví</vt:lpstr>
      <vt:lpstr>Prezentace aplikace PowerPoint</vt:lpstr>
      <vt:lpstr>Prezentace aplikace PowerPoint</vt:lpstr>
      <vt:lpstr>Prezentace aplikace PowerPoint</vt:lpstr>
      <vt:lpstr>Zdravotní pojišťovny</vt:lpstr>
      <vt:lpstr>Prezentace aplikace PowerPoint</vt:lpstr>
      <vt:lpstr>Zdravotnická zařízení</vt:lpstr>
      <vt:lpstr>Zdravotnictví v tržním hospodářství Poptávka ve zdravotnictví</vt:lpstr>
      <vt:lpstr>Prezentace aplikace PowerPoint</vt:lpstr>
      <vt:lpstr>Prezentace aplikace PowerPoint</vt:lpstr>
      <vt:lpstr>Nabídka ve zdravotnictví</vt:lpstr>
      <vt:lpstr>Prezentace aplikace PowerPoint</vt:lpstr>
      <vt:lpstr>Prezentace aplikace PowerPoint</vt:lpstr>
      <vt:lpstr>Systém financování zdravotnictví ze státního  rozpočtu </vt:lpstr>
      <vt:lpstr>Financování zdravotnictví převážně z prostředků povinného všeobecného zdravotního pojištění </vt:lpstr>
      <vt:lpstr>Tržní zdravotnictví  </vt:lpstr>
      <vt:lpstr> </vt:lpstr>
      <vt:lpstr> </vt:lpstr>
      <vt:lpstr> </vt:lpstr>
      <vt:lpstr> Poskytovatelé zdravotnických služeb Poskytovatelé – fyzické osoby</vt:lpstr>
      <vt:lpstr> </vt:lpstr>
      <vt:lpstr> </vt:lpstr>
      <vt:lpstr> </vt:lpstr>
      <vt:lpstr> </vt:lpstr>
      <vt:lpstr> </vt:lpstr>
      <vt:lpstr> </vt:lpstr>
      <vt:lpstr> </vt:lpstr>
      <vt:lpstr> Poskytovatelé – příspěvkové organizace</vt:lpstr>
      <vt:lpstr> </vt:lpstr>
      <vt:lpstr> Ostatní poskytovatelé zdravotních služeb</vt:lpstr>
      <vt:lpstr> </vt:lpstr>
      <vt:lpstr> Financování zdravotní péče</vt:lpstr>
      <vt:lpstr> </vt:lpstr>
      <vt:lpstr> Systém zdravotního pojištění</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Princip zdravotního pojištění v České republice</vt:lpstr>
      <vt:lpstr> </vt:lpstr>
      <vt:lpstr> </vt:lpstr>
      <vt:lpstr> </vt:lpstr>
      <vt:lpstr> </vt:lpstr>
      <vt:lpstr> Výdaje na léky a ortopedické pomůcky</vt:lpstr>
      <vt:lpstr> </vt:lpstr>
      <vt:lpstr> </vt:lpstr>
      <vt:lpstr> </vt:lpstr>
      <vt:lpstr> </vt:lpstr>
      <vt:lpstr> </vt:lpstr>
      <vt:lpstr> Mechanismy úhrady nákladů zdravotních služeb Úhrady za výkony jednotlivých druhů poskytovatelů zdravotních služeb</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Problém prevence ve zdravotnictví</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Jan Beseda</cp:lastModifiedBy>
  <cp:revision>492</cp:revision>
  <cp:lastPrinted>2019-03-08T11:12:45Z</cp:lastPrinted>
  <dcterms:created xsi:type="dcterms:W3CDTF">2015-04-04T06:49:29Z</dcterms:created>
  <dcterms:modified xsi:type="dcterms:W3CDTF">2025-03-10T10:32:14Z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bfde77-c08f-4f1e-a393-7f70784904b0_Enabled">
    <vt:lpwstr>true</vt:lpwstr>
  </property>
  <property fmtid="{D5CDD505-2E9C-101B-9397-08002B2CF9AE}" pid="3" name="MSIP_Label_ebbfde77-c08f-4f1e-a393-7f70784904b0_SetDate">
    <vt:lpwstr>2024-03-14T02:10:56Z</vt:lpwstr>
  </property>
  <property fmtid="{D5CDD505-2E9C-101B-9397-08002B2CF9AE}" pid="4" name="MSIP_Label_ebbfde77-c08f-4f1e-a393-7f70784904b0_Method">
    <vt:lpwstr>Standard</vt:lpwstr>
  </property>
  <property fmtid="{D5CDD505-2E9C-101B-9397-08002B2CF9AE}" pid="5" name="MSIP_Label_ebbfde77-c08f-4f1e-a393-7f70784904b0_Name">
    <vt:lpwstr>Business General</vt:lpwstr>
  </property>
  <property fmtid="{D5CDD505-2E9C-101B-9397-08002B2CF9AE}" pid="6" name="MSIP_Label_ebbfde77-c08f-4f1e-a393-7f70784904b0_SiteId">
    <vt:lpwstr>45ab8ba3-4ca1-45bd-95d7-18658bb01287</vt:lpwstr>
  </property>
  <property fmtid="{D5CDD505-2E9C-101B-9397-08002B2CF9AE}" pid="7" name="MSIP_Label_ebbfde77-c08f-4f1e-a393-7f70784904b0_ActionId">
    <vt:lpwstr>c7d9a4d1-8353-403b-b62b-af050efedd1e</vt:lpwstr>
  </property>
  <property fmtid="{D5CDD505-2E9C-101B-9397-08002B2CF9AE}" pid="8" name="MSIP_Label_ebbfde77-c08f-4f1e-a393-7f70784904b0_ContentBits">
    <vt:lpwstr>0</vt:lpwstr>
  </property>
</Properties>
</file>