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08" r:id="rId2"/>
    <p:sldId id="494" r:id="rId3"/>
    <p:sldId id="563" r:id="rId4"/>
    <p:sldId id="564" r:id="rId5"/>
    <p:sldId id="497" r:id="rId6"/>
    <p:sldId id="565" r:id="rId7"/>
    <p:sldId id="501" r:id="rId8"/>
    <p:sldId id="566" r:id="rId9"/>
    <p:sldId id="502" r:id="rId10"/>
    <p:sldId id="567" r:id="rId11"/>
    <p:sldId id="504" r:id="rId12"/>
    <p:sldId id="505" r:id="rId13"/>
    <p:sldId id="506" r:id="rId14"/>
    <p:sldId id="570" r:id="rId15"/>
    <p:sldId id="507" r:id="rId16"/>
    <p:sldId id="509" r:id="rId17"/>
    <p:sldId id="568" r:id="rId18"/>
    <p:sldId id="508" r:id="rId19"/>
    <p:sldId id="569" r:id="rId20"/>
    <p:sldId id="510" r:id="rId21"/>
    <p:sldId id="512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16" r:id="rId30"/>
    <p:sldId id="517" r:id="rId31"/>
    <p:sldId id="518" r:id="rId32"/>
    <p:sldId id="519" r:id="rId33"/>
    <p:sldId id="578" r:id="rId34"/>
    <p:sldId id="579" r:id="rId35"/>
    <p:sldId id="580" r:id="rId36"/>
    <p:sldId id="581" r:id="rId37"/>
    <p:sldId id="583" r:id="rId38"/>
    <p:sldId id="525" r:id="rId39"/>
    <p:sldId id="526" r:id="rId40"/>
    <p:sldId id="532" r:id="rId41"/>
    <p:sldId id="528" r:id="rId42"/>
    <p:sldId id="584" r:id="rId43"/>
    <p:sldId id="585" r:id="rId44"/>
    <p:sldId id="586" r:id="rId45"/>
    <p:sldId id="587" r:id="rId46"/>
    <p:sldId id="588" r:id="rId47"/>
    <p:sldId id="589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ulina.pl/orzechy/orzechy-wloskie-jak-wplywaja-na-zdrowie-i-urode.html" TargetMode="External"/><Relationship Id="rId7" Type="http://schemas.openxmlformats.org/officeDocument/2006/relationships/hyperlink" Target="https://www.spirulina.pl/wskazowki-zdrowotne/soja-superzywnosc-ktora-smakuje-tym-czym-chcesz.html" TargetMode="External"/><Relationship Id="rId2" Type="http://schemas.openxmlformats.org/officeDocument/2006/relationships/hyperlink" Target="https://www.spirulina.pl/orzechy/orzechy-arachidow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pirulina.pl/owoce-morza/owoce-morza-dlaczego-warto-je-jesc.html" TargetMode="External"/><Relationship Id="rId5" Type="http://schemas.openxmlformats.org/officeDocument/2006/relationships/hyperlink" Target="https://www.spirulina.pl/zdrowie/ryby-rodzaje-i-wplyw-na-zdrowie.html" TargetMode="External"/><Relationship Id="rId4" Type="http://schemas.openxmlformats.org/officeDocument/2006/relationships/hyperlink" Target="https://www.spirulina.pl/zdrowie/jajka-co-w-sobie-kryj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travicisoustava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DZUAleWX78?si=TU9__qwBfggVyE86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prirodni_latky_enzymy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79. 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ještě další složka (kyselina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F……….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G……….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>
                <a:solidFill>
                  <a:srgbClr val="0070C0"/>
                </a:solidFill>
              </a:rPr>
              <a:t>g……….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6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Fosfolipidy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Arašídy</a:t>
            </a:r>
            <a:r>
              <a:rPr lang="cs-CZ" dirty="0"/>
              <a:t>, </a:t>
            </a:r>
            <a:r>
              <a:rPr lang="cs-CZ" dirty="0">
                <a:hlinkClick r:id="rId3"/>
              </a:rPr>
              <a:t>vlašské ořechy</a:t>
            </a:r>
            <a:r>
              <a:rPr lang="cs-CZ" dirty="0"/>
              <a:t> ;</a:t>
            </a:r>
          </a:p>
          <a:p>
            <a:r>
              <a:rPr lang="cs-CZ" dirty="0">
                <a:hlinkClick r:id="rId4"/>
              </a:rPr>
              <a:t>vejce</a:t>
            </a:r>
            <a:r>
              <a:rPr lang="cs-CZ" dirty="0"/>
              <a:t> , zejména žloutky;</a:t>
            </a:r>
          </a:p>
          <a:p>
            <a:r>
              <a:rPr lang="cs-CZ" dirty="0">
                <a:hlinkClick r:id="rId5"/>
              </a:rPr>
              <a:t>ryby</a:t>
            </a:r>
            <a:r>
              <a:rPr lang="cs-CZ" dirty="0"/>
              <a:t> a </a:t>
            </a:r>
            <a:r>
              <a:rPr lang="cs-CZ" dirty="0">
                <a:hlinkClick r:id="rId6"/>
              </a:rPr>
              <a:t>mořské plody</a:t>
            </a:r>
            <a:r>
              <a:rPr lang="cs-CZ" dirty="0"/>
              <a:t> ;</a:t>
            </a:r>
          </a:p>
          <a:p>
            <a:r>
              <a:rPr lang="cs-CZ" dirty="0">
                <a:hlinkClick r:id="rId7"/>
              </a:rPr>
              <a:t>sójové boby</a:t>
            </a:r>
            <a:r>
              <a:rPr lang="cs-CZ" dirty="0"/>
              <a:t> ;</a:t>
            </a:r>
          </a:p>
          <a:p>
            <a:r>
              <a:rPr lang="cs-CZ" dirty="0"/>
              <a:t>rostlinné oleje.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Alkohol</a:t>
            </a:r>
          </a:p>
          <a:p>
            <a:r>
              <a:rPr lang="cs-CZ" dirty="0"/>
              <a:t>ničí molekuly fosfolipidů</a:t>
            </a:r>
          </a:p>
          <a:p>
            <a:r>
              <a:rPr lang="cs-CZ" dirty="0"/>
              <a:t>zvyšuje poměr cholesterolu k fosfolipidům v membránách nervových buněk –</a:t>
            </a:r>
          </a:p>
          <a:p>
            <a:r>
              <a:rPr lang="cs-CZ" dirty="0"/>
              <a:t>To zhoršuje enzymatickou ochranu lipidů proti oxidaci a samotná membrána se stává tužší. </a:t>
            </a:r>
          </a:p>
          <a:p>
            <a:r>
              <a:rPr lang="cs-CZ" dirty="0"/>
              <a:t>V případě jater vede snížení množství fosfolipidů v buněčných membránách k fibróze tohoto orgánu.</a:t>
            </a:r>
          </a:p>
        </p:txBody>
      </p:sp>
    </p:spTree>
    <p:extLst>
      <p:ext uri="{BB962C8B-B14F-4D97-AF65-F5344CB8AC3E}">
        <p14:creationId xmlns:p14="http://schemas.microsoft.com/office/powerpoint/2010/main" val="35847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9123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80. 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12191999" cy="5333999"/>
          </a:xfrm>
        </p:spPr>
        <p:txBody>
          <a:bodyPr>
            <a:normAutofit/>
          </a:bodyPr>
          <a:lstStyle/>
          <a:p>
            <a:r>
              <a:rPr lang="cs-CZ" dirty="0"/>
              <a:t>základním stavebním materiálem                  všech         lidského těla</a:t>
            </a:r>
          </a:p>
          <a:p>
            <a:r>
              <a:rPr lang="cs-CZ" dirty="0"/>
              <a:t>ovlivňují integritu                  , čímž zabraňují pronikání škodlivých látek do  </a:t>
            </a:r>
          </a:p>
          <a:p>
            <a:r>
              <a:rPr lang="cs-CZ" dirty="0"/>
              <a:t>umožňují transport důležitých látek přes                  ↔.</a:t>
            </a:r>
          </a:p>
          <a:p>
            <a:r>
              <a:rPr lang="cs-CZ" dirty="0"/>
              <a:t>největší množství v                 a nervové tkáni, ale fosfolipidy jsou přítomny všude. </a:t>
            </a:r>
          </a:p>
          <a:p>
            <a:r>
              <a:rPr lang="cs-CZ" dirty="0"/>
              <a:t>v              jsou zarovnány svými ocasy (hydrofobní) směrem k lumen              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Promyšlený přísun fosfolipidů ve stravě přispívá ke snížení celkového                          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501062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27" y="1338197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28" y="2043178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59" y="2009522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71" y="2596980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397" y="3463218"/>
            <a:ext cx="886462" cy="589900"/>
          </a:xfrm>
          <a:prstGeom prst="rect">
            <a:avLst/>
          </a:prstGeom>
        </p:spPr>
      </p:pic>
      <p:pic>
        <p:nvPicPr>
          <p:cNvPr id="4106" name="Picture 10" descr="Cholesterol: 5 Truths to Know | Johns Hopkins Medi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6" y="6063104"/>
            <a:ext cx="1935025" cy="7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23801" t="15754" r="24549" b="31099"/>
          <a:stretch/>
        </p:blipFill>
        <p:spPr>
          <a:xfrm>
            <a:off x="730202" y="3463218"/>
            <a:ext cx="598149" cy="6154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241" y="2928850"/>
            <a:ext cx="1181000" cy="6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81. Popište podle obrázku štěpení tuků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Trávicí soustava člověka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4" y="1235242"/>
            <a:ext cx="3970267" cy="56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9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87.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B……….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>
                <a:solidFill>
                  <a:srgbClr val="0070C0"/>
                </a:solidFill>
              </a:rPr>
              <a:t>t……………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ch………. </a:t>
            </a:r>
            <a:r>
              <a:rPr lang="cs-CZ" dirty="0"/>
              <a:t>klasifikujeme </a:t>
            </a:r>
          </a:p>
          <a:p>
            <a:r>
              <a:rPr lang="cs-CZ" dirty="0"/>
              <a:t>3 typy </a:t>
            </a:r>
            <a:r>
              <a:rPr lang="cs-CZ" dirty="0" err="1"/>
              <a:t>hyperlipoproteinémií</a:t>
            </a:r>
            <a:endParaRPr lang="cs-CZ" dirty="0"/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k……….. h………….</a:t>
            </a:r>
            <a:r>
              <a:rPr lang="cs-CZ" b="1" dirty="0"/>
              <a:t> </a:t>
            </a:r>
            <a:r>
              <a:rPr lang="cs-CZ" dirty="0"/>
              <a:t>současné zvýšení cholesterolu i TAG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TAG v kombinaci s normálním cholesterolem.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>
                <a:solidFill>
                  <a:srgbClr val="0070C0"/>
                </a:solidFill>
              </a:rPr>
              <a:t>a……….. i…..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4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79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1.TAG</a:t>
            </a:r>
          </a:p>
          <a:p>
            <a:r>
              <a:rPr lang="cs-CZ" dirty="0"/>
              <a:t>2. celkový cholesterol</a:t>
            </a:r>
          </a:p>
          <a:p>
            <a:r>
              <a:rPr lang="cs-CZ" dirty="0"/>
              <a:t>3. HDL</a:t>
            </a:r>
          </a:p>
          <a:p>
            <a:r>
              <a:rPr lang="cs-CZ" dirty="0"/>
              <a:t>4. LDL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14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716" y="365125"/>
            <a:ext cx="119192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83. Jaké mají familiární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hyperlipoproteinémie</a:t>
            </a:r>
            <a:r>
              <a:rPr lang="cs-CZ" sz="4000" b="1" dirty="0">
                <a:solidFill>
                  <a:srgbClr val="0070C0"/>
                </a:solidFill>
              </a:rPr>
              <a:t> společné znaky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……………………………….………………………</a:t>
            </a:r>
          </a:p>
          <a:p>
            <a:r>
              <a:rPr lang="cs-CZ" dirty="0"/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203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04762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84. Co vyvolává sekundární 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hyperlipoproteinémii</a:t>
            </a:r>
            <a:r>
              <a:rPr lang="cs-CZ" sz="4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85. 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A…………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b="1" dirty="0"/>
              <a:t>. </a:t>
            </a:r>
            <a:r>
              <a:rPr lang="cs-CZ" b="1" dirty="0">
                <a:solidFill>
                  <a:srgbClr val="0070C0"/>
                </a:solidFill>
              </a:rPr>
              <a:t>O….</a:t>
            </a:r>
            <a:r>
              <a:rPr lang="cs-CZ" b="1" dirty="0"/>
              <a:t>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>
                <a:solidFill>
                  <a:srgbClr val="0070C0"/>
                </a:solidFill>
              </a:rPr>
              <a:t>p….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>
                <a:solidFill>
                  <a:srgbClr val="0070C0"/>
                </a:solidFill>
              </a:rPr>
              <a:t>f…….. t…..</a:t>
            </a:r>
            <a:r>
              <a:rPr lang="cs-CZ" dirty="0"/>
              <a:t>, jejichž důsledkem je </a:t>
            </a:r>
            <a:r>
              <a:rPr lang="cs-CZ" b="1" dirty="0">
                <a:solidFill>
                  <a:srgbClr val="0070C0"/>
                </a:solidFill>
              </a:rPr>
              <a:t>z…..</a:t>
            </a:r>
            <a:r>
              <a:rPr lang="cs-CZ" b="1" dirty="0"/>
              <a:t> </a:t>
            </a:r>
            <a:r>
              <a:rPr lang="cs-CZ" dirty="0"/>
              <a:t>tepen 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 atd.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>
                <a:solidFill>
                  <a:srgbClr val="0070C0"/>
                </a:solidFill>
              </a:rPr>
              <a:t>r………</a:t>
            </a:r>
            <a:r>
              <a:rPr lang="cs-CZ" b="1" dirty="0"/>
              <a:t> </a:t>
            </a:r>
            <a:r>
              <a:rPr lang="cs-CZ" dirty="0"/>
              <a:t>faktorů, které jsou jednak primární, </a:t>
            </a:r>
            <a:r>
              <a:rPr lang="cs-CZ" b="1" dirty="0">
                <a:solidFill>
                  <a:srgbClr val="0070C0"/>
                </a:solidFill>
              </a:rPr>
              <a:t>n………….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(věk, pohlaví genetická zátěž), jednak sekundární, </a:t>
            </a:r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71. Lipidy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Se dělí na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1……………………………</a:t>
            </a:r>
          </a:p>
          <a:p>
            <a:r>
              <a:rPr lang="cs-CZ" dirty="0"/>
              <a:t>2……………………………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Slouží jako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1……………………………………</a:t>
            </a:r>
          </a:p>
          <a:p>
            <a:r>
              <a:rPr lang="cs-CZ" dirty="0"/>
              <a:t>2……………………………………</a:t>
            </a:r>
          </a:p>
          <a:p>
            <a:r>
              <a:rPr lang="cs-CZ" dirty="0"/>
              <a:t>3……………………………………</a:t>
            </a:r>
          </a:p>
          <a:p>
            <a:r>
              <a:rPr lang="cs-CZ" dirty="0"/>
              <a:t>4……………………………………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7742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86. Jak se projeví ateroskleróza v </a:t>
            </a:r>
            <a:r>
              <a:rPr lang="cs-CZ" sz="4000" b="1" dirty="0">
                <a:solidFill>
                  <a:srgbClr val="0070C0"/>
                </a:solidFill>
              </a:rPr>
              <a:t>orgánech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srdci……………………………………………………………………………………………..</a:t>
            </a:r>
          </a:p>
          <a:p>
            <a:r>
              <a:rPr lang="cs-CZ" dirty="0"/>
              <a:t>V mozku………………………………………………………………….……………………….</a:t>
            </a:r>
          </a:p>
          <a:p>
            <a:r>
              <a:rPr lang="cs-CZ" dirty="0"/>
              <a:t>V dolních končetinách……………………………..………………………………………</a:t>
            </a:r>
          </a:p>
          <a:p>
            <a:r>
              <a:rPr lang="cs-CZ" dirty="0"/>
              <a:t>V ledvinách………………………………………………………………………………………</a:t>
            </a:r>
          </a:p>
          <a:p>
            <a:r>
              <a:rPr lang="cs-CZ" dirty="0"/>
              <a:t>Ve střevě…………………………………………………………………………………………..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0347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02" y="188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87. 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Doplňte onemocnění</a:t>
            </a:r>
          </a:p>
          <a:p>
            <a:pPr marL="0" indent="0">
              <a:buNone/>
            </a:pPr>
            <a:r>
              <a:rPr lang="cs-CZ" dirty="0"/>
              <a:t>1……………………………………………………………..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2……………………………………………………………..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3……………………………………………………………..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4……………………………………………………………..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5……………………………………………………………..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6……………………………………………………………..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7……………………………………………………………..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8………………………………………………………………</a:t>
            </a:r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9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88. Diabetická </a:t>
            </a:r>
            <a:r>
              <a:rPr lang="cs-CZ" sz="4000" b="1" dirty="0" err="1">
                <a:solidFill>
                  <a:srgbClr val="0070C0"/>
                </a:solidFill>
              </a:rPr>
              <a:t>dyslipidémie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>
                <a:solidFill>
                  <a:srgbClr val="0070C0"/>
                </a:solidFill>
              </a:rPr>
              <a:t>ch……….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>
                <a:solidFill>
                  <a:srgbClr val="0070C0"/>
                </a:solidFill>
              </a:rPr>
              <a:t>c……..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b="1" dirty="0"/>
              <a:t> </a:t>
            </a:r>
            <a:r>
              <a:rPr lang="cs-CZ" dirty="0"/>
              <a:t>a zvýšení katabolismu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241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89.Bílkoviny</a:t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4000" b="1" dirty="0">
                <a:solidFill>
                  <a:srgbClr val="0070C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různých AMK, na tvorbě proteinů se podílí pouze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>
                <a:solidFill>
                  <a:srgbClr val="0070C0"/>
                </a:solidFill>
              </a:rPr>
              <a:t>t……….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329234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90. 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>
                <a:solidFill>
                  <a:srgbClr val="0070C0"/>
                </a:solidFill>
              </a:rPr>
              <a:t>e……… </a:t>
            </a:r>
            <a:r>
              <a:rPr lang="cs-CZ" sz="2400" dirty="0"/>
              <a:t>Je jich </a:t>
            </a:r>
            <a:r>
              <a:rPr lang="cs-CZ" sz="2400" b="1" dirty="0">
                <a:solidFill>
                  <a:srgbClr val="0070C0"/>
                </a:solidFill>
              </a:rPr>
              <a:t>.</a:t>
            </a:r>
            <a:endParaRPr lang="cs-CZ" sz="2400" dirty="0"/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>
                <a:solidFill>
                  <a:srgbClr val="0070C0"/>
                </a:solidFill>
              </a:rPr>
              <a:t>p………</a:t>
            </a:r>
            <a:r>
              <a:rPr lang="cs-CZ" sz="2400" b="1" dirty="0"/>
              <a:t> </a:t>
            </a:r>
            <a:r>
              <a:rPr lang="cs-CZ" sz="2400" dirty="0"/>
              <a:t>vazbou, která spojuje </a:t>
            </a:r>
            <a:r>
              <a:rPr lang="cs-CZ" sz="2400" b="1" dirty="0">
                <a:solidFill>
                  <a:srgbClr val="0070C0"/>
                </a:solidFill>
              </a:rPr>
              <a:t>a…. </a:t>
            </a:r>
            <a:r>
              <a:rPr lang="cs-CZ" sz="2400" dirty="0"/>
              <a:t>skupinu jedné (-NH2) a </a:t>
            </a:r>
            <a:r>
              <a:rPr lang="cs-CZ" sz="2400" b="1" dirty="0">
                <a:solidFill>
                  <a:srgbClr val="0070C0"/>
                </a:solidFill>
              </a:rPr>
              <a:t>k………..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/>
              <a:t>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81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91.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>
                <a:solidFill>
                  <a:srgbClr val="0070C0"/>
                </a:solidFill>
              </a:rPr>
              <a:t>p………</a:t>
            </a:r>
            <a:r>
              <a:rPr lang="cs-CZ" dirty="0"/>
              <a:t> které jsou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p……….</a:t>
            </a:r>
            <a:r>
              <a:rPr lang="cs-CZ" dirty="0"/>
              <a:t> štěpeny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až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>
                <a:solidFill>
                  <a:srgbClr val="0070C0"/>
                </a:solidFill>
              </a:rPr>
              <a:t>v……….y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 err="1">
                <a:solidFill>
                  <a:srgbClr val="0070C0"/>
                </a:solidFill>
              </a:rPr>
              <a:t>p..l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>
                <a:solidFill>
                  <a:srgbClr val="0070C0"/>
                </a:solidFill>
              </a:rPr>
              <a:t>s……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>
                <a:solidFill>
                  <a:srgbClr val="0070C0"/>
                </a:solidFill>
              </a:rPr>
              <a:t>d……..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93.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Jakou mají proteiny v organismu funkci?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Protein, z </a:t>
            </a:r>
            <a:r>
              <a:rPr lang="cs-CZ" b="1" dirty="0" err="1">
                <a:solidFill>
                  <a:srgbClr val="0070C0"/>
                </a:solidFill>
              </a:rPr>
              <a:t>řec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 err="1">
                <a:solidFill>
                  <a:srgbClr val="0070C0"/>
                </a:solidFill>
              </a:rPr>
              <a:t>proteios</a:t>
            </a:r>
            <a:r>
              <a:rPr lang="cs-CZ" b="1" dirty="0">
                <a:solidFill>
                  <a:srgbClr val="0070C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>
                <a:solidFill>
                  <a:srgbClr val="0070C0"/>
                </a:solidFill>
              </a:rPr>
              <a:t>p………. v…..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>
                <a:solidFill>
                  <a:srgbClr val="0070C0"/>
                </a:solidFill>
              </a:rPr>
              <a:t>p……</a:t>
            </a:r>
            <a:r>
              <a:rPr lang="cs-CZ" dirty="0"/>
              <a:t> vznikají </a:t>
            </a:r>
            <a:r>
              <a:rPr lang="cs-CZ" b="1" dirty="0">
                <a:solidFill>
                  <a:srgbClr val="0070C0"/>
                </a:solidFill>
              </a:rPr>
              <a:t>š……m</a:t>
            </a:r>
            <a:r>
              <a:rPr lang="cs-CZ" dirty="0"/>
              <a:t> bílkovin nebo </a:t>
            </a:r>
            <a:r>
              <a:rPr lang="cs-CZ" b="1" dirty="0">
                <a:solidFill>
                  <a:srgbClr val="0070C0"/>
                </a:solidFill>
              </a:rPr>
              <a:t>s…….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g…….n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c………a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J..y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3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94. 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</a:t>
            </a:r>
            <a:r>
              <a:rPr lang="cs-CZ" b="1" dirty="0"/>
              <a:t>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>
                <a:solidFill>
                  <a:srgbClr val="0070C0"/>
                </a:solidFill>
              </a:rPr>
              <a:t>r…….é v.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f……..í</a:t>
            </a:r>
            <a:r>
              <a:rPr lang="cs-CZ" b="1" dirty="0"/>
              <a:t> – </a:t>
            </a:r>
            <a:r>
              <a:rPr lang="cs-CZ" dirty="0"/>
              <a:t>skleroproteiny, které jsou ve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n………é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>
                <a:solidFill>
                  <a:srgbClr val="0070C0"/>
                </a:solidFill>
              </a:rPr>
              <a:t>J……..é</a:t>
            </a:r>
            <a:r>
              <a:rPr lang="cs-CZ" dirty="0"/>
              <a:t> (obsahují pouze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S…..é</a:t>
            </a:r>
            <a:r>
              <a:rPr lang="cs-CZ" dirty="0"/>
              <a:t> (obsahují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i n………..u </a:t>
            </a:r>
            <a:r>
              <a:rPr lang="cs-CZ" b="1" dirty="0" err="1">
                <a:solidFill>
                  <a:srgbClr val="0070C0"/>
                </a:solidFill>
              </a:rPr>
              <a:t>č..t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e….y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s……….í</a:t>
            </a:r>
            <a:r>
              <a:rPr lang="cs-CZ" b="1" dirty="0"/>
              <a:t>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b="1" dirty="0">
                <a:solidFill>
                  <a:srgbClr val="0070C0"/>
                </a:solidFill>
              </a:rPr>
              <a:t>t………í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k……….í</a:t>
            </a:r>
            <a:r>
              <a:rPr lang="cs-CZ" b="1" dirty="0"/>
              <a:t>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p……..y</a:t>
            </a:r>
            <a:r>
              <a:rPr lang="cs-CZ" b="1" dirty="0"/>
              <a:t>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h…..y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00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95. Struktura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způsobit náhrada i jediné AMK v peptidovém řetězci? </a:t>
            </a:r>
          </a:p>
          <a:p>
            <a:r>
              <a:rPr lang="cs-CZ" dirty="0"/>
              <a:t>…………………………………………………………………………………………………..</a:t>
            </a:r>
          </a:p>
          <a:p>
            <a:endParaRPr lang="cs-CZ" dirty="0"/>
          </a:p>
          <a:p>
            <a:r>
              <a:rPr lang="cs-CZ" dirty="0"/>
              <a:t>Kde vznikají vodíkové můstky?</a:t>
            </a:r>
          </a:p>
          <a:p>
            <a:r>
              <a:rPr lang="cs-CZ" dirty="0"/>
              <a:t>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384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96. Štěpení proteinů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69845"/>
            <a:ext cx="5181600" cy="4707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Potravou přijaté proteiny jsou</a:t>
            </a:r>
          </a:p>
          <a:p>
            <a:r>
              <a:rPr lang="cs-CZ" dirty="0"/>
              <a:t> …………………………………….……</a:t>
            </a:r>
          </a:p>
          <a:p>
            <a:r>
              <a:rPr lang="cs-CZ" dirty="0"/>
              <a:t>………………………………….………</a:t>
            </a:r>
          </a:p>
          <a:p>
            <a:r>
              <a:rPr lang="cs-CZ" dirty="0"/>
              <a:t>…………………………………….……</a:t>
            </a:r>
          </a:p>
          <a:p>
            <a:r>
              <a:rPr lang="cs-CZ" dirty="0"/>
              <a:t>………………………………………….</a:t>
            </a:r>
          </a:p>
          <a:p>
            <a:pPr marL="0" indent="0">
              <a:buNone/>
            </a:pPr>
            <a:r>
              <a:rPr lang="cs-CZ" dirty="0"/>
              <a:t>Endogenní proteiny</a:t>
            </a:r>
          </a:p>
          <a:p>
            <a:r>
              <a:rPr lang="cs-CZ" dirty="0"/>
              <a:t>…………………………….……………</a:t>
            </a:r>
          </a:p>
          <a:p>
            <a:r>
              <a:rPr lang="cs-CZ" dirty="0"/>
              <a:t>………………………………………….</a:t>
            </a:r>
          </a:p>
          <a:p>
            <a:endParaRPr lang="cs-CZ" dirty="0"/>
          </a:p>
          <a:p>
            <a:r>
              <a:rPr lang="cs-CZ" dirty="0"/>
              <a:t>Jaké bílkoviny se vylučují do moči?....................................</a:t>
            </a:r>
          </a:p>
        </p:txBody>
      </p:sp>
      <p:pic>
        <p:nvPicPr>
          <p:cNvPr id="7170" name="Picture 2" descr="Biochemie - vzdělávací portál, Trave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1469845"/>
            <a:ext cx="5182891" cy="47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0421" y="6176963"/>
            <a:ext cx="566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http://www.studiumbiochemie.cz/travicisoustava.html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72.MK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řetězcem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většina,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26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10"/>
            <a:ext cx="11903242" cy="1325563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0070C0"/>
                </a:solidFill>
              </a:rPr>
              <a:t>97. 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825625"/>
            <a:ext cx="117588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krevní plazmě se v různých koncentracích vyskytuje celá řada proteinů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proteinů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negativním reaktantům se řadí a…………….., p…………………….. , t…………….. 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pozitivním reaktantům C………………………., α1………………………, f………………………., h……………………… a c………………………………..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72" y="2149643"/>
            <a:ext cx="1042147" cy="7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odbourávání buněk …………………..………….</a:t>
            </a:r>
          </a:p>
          <a:p>
            <a:pPr lvl="0"/>
            <a:r>
              <a:rPr lang="cs-CZ" dirty="0"/>
              <a:t>snížená syntéza nebo zvýšené ztráty močí……………………. 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Proto někdy z diagnostického hlediska stačí průkaz přítomnosti              ve vzorku, jindy je nutné stanovit koncentraci               k čemuž v klinické biochemii slouží celá řada technik od nespecifických testů až po speciální specifické metody.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22" y="68922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1" y="3737789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63" y="3210910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8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487" y="1868874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odbourávání buněk                                           </a:t>
            </a:r>
            <a:r>
              <a:rPr lang="cs-CZ" dirty="0">
                <a:solidFill>
                  <a:srgbClr val="0070C0"/>
                </a:solidFill>
              </a:rPr>
              <a:t>proteiny zvyšuje</a:t>
            </a:r>
          </a:p>
          <a:p>
            <a:pPr lvl="0"/>
            <a:r>
              <a:rPr lang="cs-CZ" dirty="0"/>
              <a:t>snížená syntéza nebo zvýšené ztráty močí </a:t>
            </a:r>
            <a:r>
              <a:rPr lang="cs-CZ" dirty="0">
                <a:solidFill>
                  <a:srgbClr val="0070C0"/>
                </a:solidFill>
              </a:rPr>
              <a:t>proteiny snižuje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Proto někdy pro dg. stačí průkaz přítomnosti              ve vzorku, jindy je nutné stanovit koncentraci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6" y="67159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62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4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9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0433" y="2514600"/>
            <a:ext cx="355167" cy="2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42" y="312211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30" y="3834737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99.K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b="1" dirty="0"/>
              <a:t>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b="1" dirty="0"/>
              <a:t>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>
                <a:solidFill>
                  <a:srgbClr val="0070C0"/>
                </a:solidFill>
              </a:rPr>
              <a:t>…….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</p:spTree>
    <p:extLst>
      <p:ext uri="{BB962C8B-B14F-4D97-AF65-F5344CB8AC3E}">
        <p14:creationId xmlns:p14="http://schemas.microsoft.com/office/powerpoint/2010/main" val="318882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619632" y="2718486"/>
            <a:ext cx="3669957" cy="151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198340" y="3319462"/>
            <a:ext cx="3140676" cy="13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49827" y="3243649"/>
            <a:ext cx="2977978" cy="5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933699" y="2726960"/>
            <a:ext cx="3324998" cy="15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903837" y="3727235"/>
            <a:ext cx="3354860" cy="11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4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101. 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jakém principu je založena Elektroforéza (ELFO) 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Jakým směrem se pohybují proteiny ?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 charakter musí mír stanovované látky? </a:t>
            </a:r>
          </a:p>
          <a:p>
            <a:r>
              <a:rPr lang="cs-CZ" b="1" dirty="0"/>
              <a:t>…………………………………………………………………………..</a:t>
            </a:r>
          </a:p>
          <a:p>
            <a:r>
              <a:rPr lang="cs-CZ" dirty="0"/>
              <a:t>Za jakých okolností se začnou nabité částice pohybovat? </a:t>
            </a:r>
          </a:p>
          <a:p>
            <a:r>
              <a:rPr lang="cs-CZ" b="1" dirty="0"/>
              <a:t>……………………………………………………………………………</a:t>
            </a:r>
          </a:p>
          <a:p>
            <a:r>
              <a:rPr lang="cs-CZ" dirty="0"/>
              <a:t>Čím je ovlivněna pohyblivost bílkovin 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9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102. 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>
                <a:solidFill>
                  <a:srgbClr val="0070C0"/>
                </a:solidFill>
              </a:rPr>
              <a:t>a……… g…..</a:t>
            </a: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>
                <a:solidFill>
                  <a:srgbClr val="0070C0"/>
                </a:solidFill>
              </a:rPr>
              <a:t>e……….. p…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>
                <a:solidFill>
                  <a:srgbClr val="0070C0"/>
                </a:solidFill>
              </a:rPr>
              <a:t>m…….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>
                <a:solidFill>
                  <a:srgbClr val="0070C0"/>
                </a:solidFill>
              </a:rPr>
              <a:t>d………</a:t>
            </a:r>
            <a:r>
              <a:rPr lang="cs-CZ" dirty="0"/>
              <a:t> („fixují“), zpravidla působením alkoholů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>
                <a:solidFill>
                  <a:srgbClr val="0070C0"/>
                </a:solidFill>
              </a:rPr>
              <a:t>o…..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 denzitometrie.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3457773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103. Vysvětlete, jaké změny ELFO nastanou 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onemocnění……………………………………………………………</a:t>
            </a:r>
          </a:p>
          <a:p>
            <a:r>
              <a:rPr lang="cs-CZ" dirty="0"/>
              <a:t>2.chronického zánětu……………………………………………………………………..</a:t>
            </a:r>
          </a:p>
          <a:p>
            <a:r>
              <a:rPr lang="cs-CZ" dirty="0"/>
              <a:t>3. chronické RA aktivní………………………………………………………….………..</a:t>
            </a:r>
          </a:p>
          <a:p>
            <a:r>
              <a:rPr lang="cs-CZ" dirty="0"/>
              <a:t>4.chronického onemocnění jater…………………………………………………….</a:t>
            </a:r>
          </a:p>
          <a:p>
            <a:r>
              <a:rPr lang="cs-CZ" dirty="0"/>
              <a:t>5.nefrotického syndromu………………………………………………………………..</a:t>
            </a:r>
          </a:p>
          <a:p>
            <a:r>
              <a:rPr lang="cs-CZ" dirty="0"/>
              <a:t>6.myelomu………………………………………………………………………………………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6486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103. Vysvětlete, jaké změny ELFO nastanou 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         </a:t>
            </a:r>
            <a:r>
              <a:rPr lang="cs-CZ" dirty="0">
                <a:solidFill>
                  <a:srgbClr val="0070C0"/>
                </a:solidFill>
              </a:rPr>
              <a:t>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</a:t>
            </a:r>
          </a:p>
          <a:p>
            <a:r>
              <a:rPr lang="cs-CZ" dirty="0"/>
              <a:t>2.chronického zánětu                   </a:t>
            </a:r>
            <a:r>
              <a:rPr lang="cs-CZ" dirty="0">
                <a:solidFill>
                  <a:srgbClr val="0070C0"/>
                </a:solidFill>
              </a:rPr>
              <a:t>↓/N Al                     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  <a:p>
            <a:r>
              <a:rPr lang="cs-CZ" dirty="0"/>
              <a:t>3. chronické RA aktivní</a:t>
            </a:r>
            <a:r>
              <a:rPr lang="cs-CZ" dirty="0">
                <a:solidFill>
                  <a:srgbClr val="0070C0"/>
                </a:solidFill>
              </a:rPr>
              <a:t>                  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4.chronického onemocnění jater </a:t>
            </a:r>
            <a:r>
              <a:rPr lang="cs-CZ" dirty="0">
                <a:solidFill>
                  <a:srgbClr val="0070C0"/>
                </a:solidFill>
              </a:rPr>
              <a:t>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↓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cs-CZ" dirty="0">
                <a:solidFill>
                  <a:srgbClr val="0070C0"/>
                </a:solidFill>
              </a:rPr>
              <a:t>          ↓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r>
              <a:rPr lang="cs-CZ" dirty="0"/>
              <a:t>5.nefrotického syndromu              </a:t>
            </a:r>
            <a:r>
              <a:rPr lang="cs-CZ" dirty="0">
                <a:solidFill>
                  <a:srgbClr val="0070C0"/>
                </a:solidFill>
              </a:rPr>
              <a:t>↓Al             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↓/N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endParaRPr lang="cs-CZ" dirty="0"/>
          </a:p>
          <a:p>
            <a:r>
              <a:rPr lang="cs-CZ" dirty="0"/>
              <a:t>6.myelomu                                      </a:t>
            </a:r>
            <a:r>
              <a:rPr lang="cs-CZ" dirty="0">
                <a:solidFill>
                  <a:srgbClr val="0070C0"/>
                </a:solidFill>
              </a:rPr>
              <a:t> 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6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73. Které MK jste si zapamatovali?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23898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104. Pro jaké stavy je typická           </a:t>
            </a:r>
            <a:r>
              <a:rPr lang="cs-CZ" sz="4000" b="1" dirty="0" err="1">
                <a:solidFill>
                  <a:srgbClr val="0070C0"/>
                </a:solidFill>
              </a:rPr>
              <a:t>urie</a:t>
            </a:r>
            <a:r>
              <a:rPr lang="cs-CZ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..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>
                <a:solidFill>
                  <a:srgbClr val="0070C0"/>
                </a:solidFill>
              </a:rPr>
              <a:t>m…………..i</a:t>
            </a:r>
            <a:r>
              <a:rPr lang="cs-CZ" dirty="0"/>
              <a:t>, která je ukazatelem cévního poškození (</a:t>
            </a:r>
            <a:r>
              <a:rPr lang="cs-CZ" b="1" dirty="0">
                <a:solidFill>
                  <a:srgbClr val="0070C0"/>
                </a:solidFill>
              </a:rPr>
              <a:t>d……..á n………e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 r………e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67" y="6274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734799" y="692523"/>
            <a:ext cx="962527" cy="1434058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5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105. K čemu slouží enzymy?</a:t>
            </a:r>
            <a:br>
              <a:rPr lang="cs-CZ" b="1" dirty="0">
                <a:solidFill>
                  <a:srgbClr val="0070C0"/>
                </a:solidFill>
              </a:rPr>
            </a:br>
            <a:br>
              <a:rPr lang="cs-CZ" b="1" dirty="0">
                <a:solidFill>
                  <a:srgbClr val="0070C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987" y="1825624"/>
            <a:ext cx="11995355" cy="46714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……………</a:t>
            </a:r>
            <a:r>
              <a:rPr lang="cs-CZ" dirty="0"/>
              <a:t> jsou součástí všech živých systémů a slouží v nich jako </a:t>
            </a:r>
            <a:r>
              <a:rPr lang="cs-CZ" b="1" dirty="0">
                <a:solidFill>
                  <a:srgbClr val="0070C0"/>
                </a:solidFill>
              </a:rPr>
              <a:t>b………………….y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urychlující chemické reakce. </a:t>
            </a:r>
          </a:p>
          <a:p>
            <a:pPr lvl="0"/>
            <a:r>
              <a:rPr lang="cs-CZ" dirty="0"/>
              <a:t>Při enzymatických reakcích se </a:t>
            </a:r>
            <a:r>
              <a:rPr lang="cs-CZ" dirty="0">
                <a:solidFill>
                  <a:srgbClr val="00B050"/>
                </a:solidFill>
              </a:rPr>
              <a:t>………………………………..</a:t>
            </a:r>
            <a:r>
              <a:rPr lang="cs-CZ" dirty="0"/>
              <a:t>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............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………….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……………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……………………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..............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85" y="2983832"/>
            <a:ext cx="4286752" cy="14068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221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106. 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obrázek z předchozího snímku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Které 3 složky budou na obrázku ?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2843" y="1495167"/>
            <a:ext cx="4176583" cy="2585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602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6400493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107. 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Celá řada enzymů má </a:t>
            </a:r>
            <a:r>
              <a:rPr lang="cs-CZ" b="1" dirty="0">
                <a:solidFill>
                  <a:srgbClr val="0070C0"/>
                </a:solidFill>
              </a:rPr>
              <a:t>t…….í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>
                <a:solidFill>
                  <a:srgbClr val="0070C0"/>
                </a:solidFill>
              </a:rPr>
              <a:t>S……….ý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o………….y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t……….y</a:t>
            </a:r>
            <a:r>
              <a:rPr lang="cs-CZ" dirty="0"/>
              <a:t> – katalyzují přenos skupin atomů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h……..y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l…y</a:t>
            </a:r>
            <a:r>
              <a:rPr lang="cs-CZ" dirty="0"/>
              <a:t> 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l….y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7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99218"/>
            <a:ext cx="8177897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108. Co ovlivňuje enzymovou aktivitu </a:t>
            </a:r>
            <a:r>
              <a:rPr lang="cs-CZ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t…..a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k……….e</a:t>
            </a:r>
            <a:r>
              <a:rPr lang="cs-CZ" b="1" dirty="0"/>
              <a:t> </a:t>
            </a:r>
            <a:r>
              <a:rPr lang="cs-CZ" dirty="0"/>
              <a:t>substrátu/ů, </a:t>
            </a:r>
            <a:r>
              <a:rPr lang="cs-CZ" b="1" dirty="0">
                <a:solidFill>
                  <a:srgbClr val="0070C0"/>
                </a:solidFill>
              </a:rPr>
              <a:t>a………y/ i………y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>
                <a:solidFill>
                  <a:srgbClr val="0070C0"/>
                </a:solidFill>
              </a:rPr>
              <a:t>r…e</a:t>
            </a:r>
            <a:r>
              <a:rPr lang="cs-CZ" b="1" dirty="0"/>
              <a:t> </a:t>
            </a:r>
            <a:r>
              <a:rPr lang="cs-CZ" dirty="0"/>
              <a:t>rychlost</a:t>
            </a:r>
            <a:r>
              <a:rPr lang="cs-CZ" b="1" dirty="0"/>
              <a:t> </a:t>
            </a:r>
            <a:r>
              <a:rPr lang="cs-CZ" dirty="0"/>
              <a:t>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>
                <a:solidFill>
                  <a:srgbClr val="0070C0"/>
                </a:solidFill>
              </a:rPr>
              <a:t>d……..í</a:t>
            </a:r>
            <a:r>
              <a:rPr lang="cs-CZ" b="1" dirty="0"/>
              <a:t>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a……..y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i……..y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41" y="562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Rovnováha mezi </a:t>
            </a:r>
            <a:r>
              <a:rPr lang="cs-CZ" b="1" dirty="0">
                <a:solidFill>
                  <a:srgbClr val="0070C0"/>
                </a:solidFill>
              </a:rPr>
              <a:t>t…..u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v………m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k…..n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z…d</a:t>
            </a:r>
            <a:r>
              <a:rPr lang="cs-CZ" b="1" dirty="0"/>
              <a:t>,</a:t>
            </a:r>
            <a:r>
              <a:rPr lang="cs-CZ" dirty="0"/>
              <a:t> tedy stálá hodnota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>
                <a:solidFill>
                  <a:srgbClr val="0070C0"/>
                </a:solidFill>
              </a:rPr>
              <a:t>p……..i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n………..i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>
                <a:solidFill>
                  <a:srgbClr val="0070C0"/>
                </a:solidFill>
              </a:rPr>
              <a:t>h…….y</a:t>
            </a:r>
            <a:r>
              <a:rPr lang="cs-CZ" b="1" dirty="0"/>
              <a:t>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>
                <a:solidFill>
                  <a:srgbClr val="0070C0"/>
                </a:solidFill>
              </a:rPr>
              <a:t>i………..ě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>
                <a:solidFill>
                  <a:srgbClr val="0070C0"/>
                </a:solidFill>
              </a:rPr>
              <a:t>e…………ě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9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110. Jaké nárazníkové systémy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2…………………………………………………………………………………….</a:t>
            </a:r>
          </a:p>
          <a:p>
            <a:r>
              <a:rPr lang="cs-CZ" dirty="0"/>
              <a:t>3…………………………………………………………………………………….</a:t>
            </a:r>
          </a:p>
          <a:p>
            <a:r>
              <a:rPr lang="cs-CZ" dirty="0"/>
              <a:t>4…………………………………………………………………………………….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09060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111. Popište příčiny MAC, MAL, RAC, RAL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MAC………………………………………………………………………………….</a:t>
            </a:r>
          </a:p>
          <a:p>
            <a:r>
              <a:rPr lang="cs-CZ" dirty="0"/>
              <a:t>MAL………………………………………………………………………………….</a:t>
            </a:r>
          </a:p>
          <a:p>
            <a:r>
              <a:rPr lang="cs-CZ" dirty="0"/>
              <a:t>RAC…………………………………………………………………………………..</a:t>
            </a:r>
          </a:p>
          <a:p>
            <a:r>
              <a:rPr lang="cs-CZ" dirty="0"/>
              <a:t>RAL……………………………………………………………………………………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23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74. Uveďte 5 zdrojů mastných kyselin</a:t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0622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75. Polynenasycené MK jsou esenciální - nutné  získávat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z potravy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………………………………………….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6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……………………………………………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90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76. Uveďte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Doporučený poměr omega ž a omega 3 nenasycených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  <a:p>
            <a:r>
              <a:rPr lang="cs-CZ" dirty="0"/>
              <a:t>Příklad mastné kyseliny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Příklady zdrojů omega 3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pPr marL="0" indent="0">
              <a:buNone/>
            </a:pPr>
            <a:r>
              <a:rPr lang="cs-CZ" dirty="0"/>
              <a:t>Příklady zdrojů omega 6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5629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77. </a:t>
            </a:r>
            <a:r>
              <a:rPr lang="cs-CZ" sz="4000" b="1" dirty="0" err="1">
                <a:solidFill>
                  <a:srgbClr val="0070C0"/>
                </a:solidFill>
              </a:rPr>
              <a:t>Transmastné</a:t>
            </a:r>
            <a:r>
              <a:rPr lang="cs-CZ" sz="4000" b="1" dirty="0">
                <a:solidFill>
                  <a:srgbClr val="0070C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LDL cholesterol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33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78. Jako roli má v těle cholesterol?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Popište podle obrázku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 descr="Co má v těle na starost cholesterol_infografika_c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1379621"/>
            <a:ext cx="4318491" cy="54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48337" y="3064042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677736" y="3194327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5" y="3054380"/>
            <a:ext cx="1133954" cy="4267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4528151"/>
            <a:ext cx="1133954" cy="4267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61" y="4528151"/>
            <a:ext cx="1133954" cy="6213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40" y="6280444"/>
            <a:ext cx="1133954" cy="42675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4" y="6375444"/>
            <a:ext cx="146944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3829</Words>
  <Application>Microsoft Office PowerPoint</Application>
  <PresentationFormat>Širokoúhlá obrazovka</PresentationFormat>
  <Paragraphs>458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Motiv Office</vt:lpstr>
      <vt:lpstr>Biochemie 3</vt:lpstr>
      <vt:lpstr>71. Lipidy</vt:lpstr>
      <vt:lpstr>72.MK </vt:lpstr>
      <vt:lpstr>73. Které MK jste si zapamatovali? </vt:lpstr>
      <vt:lpstr>74. Uveďte 5 zdrojů mastných kyselin </vt:lpstr>
      <vt:lpstr>75. Polynenasycené MK jsou esenciální - nutné  získávat  z potravy </vt:lpstr>
      <vt:lpstr>76. Uveďte </vt:lpstr>
      <vt:lpstr>77. Transmastné kyseliny (TMK)</vt:lpstr>
      <vt:lpstr>78. Jako roli má v těle cholesterol?</vt:lpstr>
      <vt:lpstr>79. Složené lipidy</vt:lpstr>
      <vt:lpstr>Fosfolipidy</vt:lpstr>
      <vt:lpstr>80. Fosfolipidy</vt:lpstr>
      <vt:lpstr>81. Popište podle obrázku štěpení tuků</vt:lpstr>
      <vt:lpstr>  87. Které parametry patří do základního lipidového souboru?</vt:lpstr>
      <vt:lpstr>82. Uveďte lipidové spektrum</vt:lpstr>
      <vt:lpstr>82. Uveďte lipidové spektrum</vt:lpstr>
      <vt:lpstr>83. Jaké mají familiární hyperlipoproteinémie společné znaky ?</vt:lpstr>
      <vt:lpstr>84. Co vyvolává sekundární  hyperlipoproteinémii ?</vt:lpstr>
      <vt:lpstr>85. Ateroskleróza</vt:lpstr>
      <vt:lpstr>86. Jak se projeví ateroskleróza v orgánech</vt:lpstr>
      <vt:lpstr>87. U jakých dg. Jsou zvýšené TAG?</vt:lpstr>
      <vt:lpstr>88. Diabetická dyslipidémie</vt:lpstr>
      <vt:lpstr>89.Bílkoviny Aminokyseliny</vt:lpstr>
      <vt:lpstr>90. Aminokyseliny (AMK)</vt:lpstr>
      <vt:lpstr>91. Metabolismus aminokyselin</vt:lpstr>
      <vt:lpstr>  93. Jakou mají proteiny v organismu funkci? Protein, z řec. proteios, čes. prvotní, primární, hlavní</vt:lpstr>
      <vt:lpstr>94. Rozdělení proteinů</vt:lpstr>
      <vt:lpstr>95. Struktura proteinů</vt:lpstr>
      <vt:lpstr>96. Štěpení proteinů</vt:lpstr>
      <vt:lpstr>  97. Které bílkoviny patří mezi reaktanty akutní fáze?</vt:lpstr>
      <vt:lpstr>98. Co zvyšuje/snižuje            v plazmě?</vt:lpstr>
      <vt:lpstr>98. Co zvyšuje/snižuje            v plazmě?</vt:lpstr>
      <vt:lpstr>99.K čemu slouží ELFO?</vt:lpstr>
      <vt:lpstr>100. Spojte frakce ELFO s % zastoupením</vt:lpstr>
      <vt:lpstr>100. Spojte frakce ELFO s % zastoupením</vt:lpstr>
      <vt:lpstr>101. ELFO princip metody</vt:lpstr>
      <vt:lpstr>102. ELFO provedení</vt:lpstr>
      <vt:lpstr>103. Vysvětlete, jaké změny ELFO nastanou u</vt:lpstr>
      <vt:lpstr>103. Vysvětlete, jaké změny ELFO nastanou u</vt:lpstr>
      <vt:lpstr>104. Pro jaké stavy je typická           urie?</vt:lpstr>
      <vt:lpstr>105. K čemu slouží enzymy?   </vt:lpstr>
      <vt:lpstr>106. Enzymy</vt:lpstr>
      <vt:lpstr>107. Názvosloví enzymů</vt:lpstr>
      <vt:lpstr>108. Co ovlivňuje enzymovou aktivitu ?</vt:lpstr>
      <vt:lpstr>109. ABR</vt:lpstr>
      <vt:lpstr>110. Jaké nárazníkové systémy znáte?</vt:lpstr>
      <vt:lpstr>111. Popište příčiny MAC, MAL, RAC, 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290</cp:revision>
  <dcterms:created xsi:type="dcterms:W3CDTF">2024-02-17T15:39:13Z</dcterms:created>
  <dcterms:modified xsi:type="dcterms:W3CDTF">2024-10-09T09:02:12Z</dcterms:modified>
</cp:coreProperties>
</file>