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148" d="100"/>
          <a:sy n="148" d="100"/>
        </p:scale>
        <p:origin x="104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08.02.2022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30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08.02.2022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0184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08.02.2022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5917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08.02.2022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4657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08.02.2022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1211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08.02.2022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5682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08.02.2022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5245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08.02.2022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8540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08.02.2022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1964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08.02.2022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0298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08.02.2022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3913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E4411-3F0D-4509-B912-7A13D8F7F61F}" type="datetimeFigureOut">
              <a:rPr lang="cs-CZ" smtClean="0"/>
              <a:t>08.02.2022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7687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zscr.cz/clanek/dokumentace-izs-587832.aspx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Otázky ke státní bakalářské zkoušce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4440238"/>
            <a:ext cx="9144000" cy="1655762"/>
          </a:xfrm>
        </p:spPr>
        <p:txBody>
          <a:bodyPr>
            <a:normAutofit/>
          </a:bodyPr>
          <a:lstStyle/>
          <a:p>
            <a:r>
              <a:rPr lang="cs-CZ" sz="3200" b="1" dirty="0"/>
              <a:t>Urgentní medicína v integrovaném záchranném systému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600892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10. Teroristické hrozby a použití biologických zbraní.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SARS</a:t>
            </a:r>
          </a:p>
          <a:p>
            <a:r>
              <a:rPr lang="cs-CZ" dirty="0"/>
              <a:t>Pravé neštovice </a:t>
            </a:r>
          </a:p>
          <a:p>
            <a:r>
              <a:rPr lang="cs-CZ" dirty="0"/>
              <a:t>Antrax</a:t>
            </a:r>
          </a:p>
          <a:p>
            <a:r>
              <a:rPr lang="cs-CZ" dirty="0" err="1">
                <a:solidFill>
                  <a:srgbClr val="FF0000"/>
                </a:solidFill>
              </a:rPr>
              <a:t>Ebola</a:t>
            </a:r>
            <a:r>
              <a:rPr lang="cs-CZ" dirty="0">
                <a:solidFill>
                  <a:srgbClr val="FF0000"/>
                </a:solidFill>
              </a:rPr>
              <a:t>, </a:t>
            </a:r>
            <a:r>
              <a:rPr lang="cs-CZ" dirty="0" err="1">
                <a:solidFill>
                  <a:srgbClr val="FF0000"/>
                </a:solidFill>
              </a:rPr>
              <a:t>marburg</a:t>
            </a:r>
            <a:r>
              <a:rPr lang="cs-CZ" dirty="0"/>
              <a:t>, toxiny, mor, tularémie</a:t>
            </a:r>
          </a:p>
          <a:p>
            <a:r>
              <a:rPr lang="cs-CZ" dirty="0">
                <a:solidFill>
                  <a:srgbClr val="0070C0"/>
                </a:solidFill>
              </a:rPr>
              <a:t>COVID</a:t>
            </a:r>
            <a:r>
              <a:rPr lang="cs-CZ" dirty="0"/>
              <a:t> 19</a:t>
            </a:r>
          </a:p>
          <a:p>
            <a:endParaRPr lang="cs-CZ" dirty="0"/>
          </a:p>
          <a:p>
            <a:r>
              <a:rPr lang="cs-CZ" dirty="0"/>
              <a:t>Opatření (pomůcky – </a:t>
            </a:r>
            <a:r>
              <a:rPr lang="cs-CZ" dirty="0" err="1"/>
              <a:t>tyvek</a:t>
            </a:r>
            <a:r>
              <a:rPr lang="cs-CZ" dirty="0"/>
              <a:t>, respirátor chrání mě – ústenka okolí)</a:t>
            </a:r>
          </a:p>
        </p:txBody>
      </p:sp>
    </p:spTree>
    <p:extLst>
      <p:ext uri="{BB962C8B-B14F-4D97-AF65-F5344CB8AC3E}">
        <p14:creationId xmlns:p14="http://schemas.microsoft.com/office/powerpoint/2010/main" val="24857447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11. Radiační rizika</a:t>
            </a:r>
            <a:br>
              <a:rPr lang="cs-CZ" dirty="0"/>
            </a:br>
            <a:r>
              <a:rPr lang="cs-CZ" dirty="0"/>
              <a:t>       Nemoc z ozáření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Poslána prezentace</a:t>
            </a:r>
          </a:p>
        </p:txBody>
      </p:sp>
    </p:spTree>
    <p:extLst>
      <p:ext uri="{BB962C8B-B14F-4D97-AF65-F5344CB8AC3E}">
        <p14:creationId xmlns:p14="http://schemas.microsoft.com/office/powerpoint/2010/main" val="4052993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12. </a:t>
            </a:r>
            <a:r>
              <a:rPr lang="cs-CZ" dirty="0" err="1"/>
              <a:t>Polytraumatizovaný</a:t>
            </a:r>
            <a:r>
              <a:rPr lang="cs-CZ" dirty="0"/>
              <a:t> pacient v PNP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Definice </a:t>
            </a:r>
            <a:r>
              <a:rPr lang="cs-CZ" dirty="0" err="1"/>
              <a:t>polytraumatu</a:t>
            </a:r>
            <a:endParaRPr lang="cs-CZ" dirty="0"/>
          </a:p>
          <a:p>
            <a:r>
              <a:rPr lang="cs-CZ" dirty="0" err="1"/>
              <a:t>cABCDE</a:t>
            </a:r>
            <a:r>
              <a:rPr lang="cs-CZ" dirty="0"/>
              <a:t>, tepelný komfort</a:t>
            </a:r>
          </a:p>
          <a:p>
            <a:r>
              <a:rPr lang="cs-CZ" dirty="0"/>
              <a:t>Směřování pacientů do TC (doporučený postup URGMED)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20286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13. Hygienický a protiepidemický režim v podmínkách přednemocniční neodkladné</a:t>
            </a:r>
            <a:br>
              <a:rPr lang="cs-CZ" dirty="0"/>
            </a:br>
            <a:r>
              <a:rPr lang="cs-CZ" dirty="0"/>
              <a:t>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>
              <a:solidFill>
                <a:srgbClr val="FF0000"/>
              </a:solidFill>
            </a:endParaRPr>
          </a:p>
          <a:p>
            <a:r>
              <a:rPr lang="cs-CZ" dirty="0">
                <a:solidFill>
                  <a:srgbClr val="FF0000"/>
                </a:solidFill>
              </a:rPr>
              <a:t>Vyhláška 306/2012 – předcházení infekčním nákazá</a:t>
            </a:r>
            <a:r>
              <a:rPr lang="cs-CZ" dirty="0"/>
              <a:t>m </a:t>
            </a:r>
          </a:p>
          <a:p>
            <a:r>
              <a:rPr lang="cs-CZ" dirty="0" err="1"/>
              <a:t>Nozkomiální</a:t>
            </a:r>
            <a:r>
              <a:rPr lang="cs-CZ" dirty="0"/>
              <a:t> nákazy – „nově“ získané v. s. s pobytem ve ZZ</a:t>
            </a:r>
          </a:p>
          <a:p>
            <a:r>
              <a:rPr lang="cs-CZ" dirty="0"/>
              <a:t>MRSA – </a:t>
            </a:r>
            <a:r>
              <a:rPr lang="cs-CZ" dirty="0" err="1"/>
              <a:t>methycilin</a:t>
            </a:r>
            <a:r>
              <a:rPr lang="cs-CZ" dirty="0"/>
              <a:t> </a:t>
            </a:r>
          </a:p>
          <a:p>
            <a:r>
              <a:rPr lang="cs-CZ" dirty="0"/>
              <a:t>Prevence: měnit a používat dezinfekční prostředky, stěry</a:t>
            </a:r>
          </a:p>
          <a:p>
            <a:r>
              <a:rPr lang="cs-CZ" dirty="0"/>
              <a:t>Záchranář: dezinfekce kdykoliv, mytí mýdlem po použití WC, kontakt s krví</a:t>
            </a:r>
          </a:p>
          <a:p>
            <a:r>
              <a:rPr lang="cs-CZ" dirty="0"/>
              <a:t>Jednorázové pomůcky, prevence bodných poranění</a:t>
            </a:r>
          </a:p>
          <a:p>
            <a:r>
              <a:rPr lang="cs-CZ" dirty="0"/>
              <a:t>Infekce: VHB, VHC</a:t>
            </a:r>
          </a:p>
        </p:txBody>
      </p:sp>
    </p:spTree>
    <p:extLst>
      <p:ext uri="{BB962C8B-B14F-4D97-AF65-F5344CB8AC3E}">
        <p14:creationId xmlns:p14="http://schemas.microsoft.com/office/powerpoint/2010/main" val="3662433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14. Základní a rozšířená neodkladná resuscitace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BLS</a:t>
            </a:r>
          </a:p>
          <a:p>
            <a:r>
              <a:rPr lang="cs-CZ" dirty="0"/>
              <a:t>ALS</a:t>
            </a:r>
          </a:p>
        </p:txBody>
      </p:sp>
    </p:spTree>
    <p:extLst>
      <p:ext uri="{BB962C8B-B14F-4D97-AF65-F5344CB8AC3E}">
        <p14:creationId xmlns:p14="http://schemas.microsoft.com/office/powerpoint/2010/main" val="733759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15. Automatizovaná externí defibrilace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Poslána prezentace </a:t>
            </a:r>
          </a:p>
        </p:txBody>
      </p:sp>
    </p:spTree>
    <p:extLst>
      <p:ext uri="{BB962C8B-B14F-4D97-AF65-F5344CB8AC3E}">
        <p14:creationId xmlns:p14="http://schemas.microsoft.com/office/powerpoint/2010/main" val="3637088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FF0000"/>
                </a:solidFill>
              </a:rPr>
              <a:t>16. Diferenciální diagnostika a léčba poruch vědomí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Vyšetření vědomí </a:t>
            </a:r>
          </a:p>
          <a:p>
            <a:r>
              <a:rPr lang="cs-CZ" dirty="0"/>
              <a:t>kvalitativní (delirium, demence, amence, agresivní chování) – komunikace, neurologické vyšetření </a:t>
            </a:r>
          </a:p>
          <a:p>
            <a:r>
              <a:rPr lang="cs-CZ" dirty="0"/>
              <a:t>kvantitativní (S-S-K) – GCS – odpověď…nejlepší</a:t>
            </a:r>
          </a:p>
          <a:p>
            <a:r>
              <a:rPr lang="cs-CZ" dirty="0"/>
              <a:t>Úrazy hlavy - komoce</a:t>
            </a:r>
          </a:p>
          <a:p>
            <a:r>
              <a:rPr lang="cs-CZ" dirty="0"/>
              <a:t>Dýchání, cirkulace, PVŠ: glykémie, </a:t>
            </a:r>
            <a:r>
              <a:rPr lang="cs-CZ" dirty="0" err="1"/>
              <a:t>ekg</a:t>
            </a:r>
            <a:r>
              <a:rPr lang="cs-CZ" dirty="0"/>
              <a:t>, teplota</a:t>
            </a:r>
          </a:p>
          <a:p>
            <a:r>
              <a:rPr lang="cs-CZ" dirty="0"/>
              <a:t>CMP (nikdy nevím o co jde….MR a CT ví), FAST</a:t>
            </a:r>
          </a:p>
          <a:p>
            <a:r>
              <a:rPr lang="cs-CZ" dirty="0"/>
              <a:t>Každá agrese by měla být vyšetřena neurologem</a:t>
            </a:r>
          </a:p>
          <a:p>
            <a:r>
              <a:rPr lang="cs-CZ" dirty="0"/>
              <a:t>Terapie: </a:t>
            </a:r>
            <a:r>
              <a:rPr lang="cs-CZ" dirty="0" err="1"/>
              <a:t>polosed</a:t>
            </a:r>
            <a:r>
              <a:rPr lang="cs-CZ" dirty="0"/>
              <a:t>, hlava 30°, fixace C páteř, kanyla, směřování IC a KCC, neléčit hyperglykémii a hypertenzi neléčit (systola 180)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90820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17. Diferenciální diagnostika a léčba křečových stavů v PNP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Bez křečí – anamnézu, kdo to viděl, čas </a:t>
            </a:r>
          </a:p>
          <a:p>
            <a:r>
              <a:rPr lang="cs-CZ" dirty="0"/>
              <a:t>s křečemi – bezpečnost pacienta, zvážit podání léků dle OL</a:t>
            </a:r>
          </a:p>
          <a:p>
            <a:r>
              <a:rPr lang="cs-CZ" dirty="0"/>
              <a:t>Křeč je projevem úrazu (skrytý) - ATLS</a:t>
            </a:r>
          </a:p>
          <a:p>
            <a:r>
              <a:rPr lang="cs-CZ" dirty="0">
                <a:solidFill>
                  <a:srgbClr val="FF0000"/>
                </a:solidFill>
              </a:rPr>
              <a:t>Vyšetření: glykémie, neurolog. vyšetření, abusus alkoholu, drog, teplota, EKG, zornice, vpichy, obaly léky, zvratky</a:t>
            </a:r>
          </a:p>
          <a:p>
            <a:endParaRPr lang="cs-CZ" dirty="0"/>
          </a:p>
          <a:p>
            <a:r>
              <a:rPr lang="cs-CZ" dirty="0"/>
              <a:t>Směřování JIP (intoxikace), neurologie (bez úrazu)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75238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18. Diferenciální diagnostika a léčba cévních mozkových příhod v PNP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Definice (TIA, RIND, </a:t>
            </a:r>
            <a:r>
              <a:rPr lang="cs-CZ" dirty="0" err="1"/>
              <a:t>complete</a:t>
            </a:r>
            <a:r>
              <a:rPr lang="cs-CZ" dirty="0"/>
              <a:t> </a:t>
            </a:r>
            <a:r>
              <a:rPr lang="cs-CZ" dirty="0" err="1"/>
              <a:t>stroke</a:t>
            </a:r>
            <a:r>
              <a:rPr lang="cs-CZ" dirty="0"/>
              <a:t>), rozdělit CMP</a:t>
            </a:r>
          </a:p>
          <a:p>
            <a:r>
              <a:rPr lang="cs-CZ" dirty="0"/>
              <a:t>Vyšetření: </a:t>
            </a:r>
            <a:r>
              <a:rPr lang="cs-CZ" dirty="0">
                <a:solidFill>
                  <a:srgbClr val="FF0000"/>
                </a:solidFill>
              </a:rPr>
              <a:t>FAST vyšetření</a:t>
            </a:r>
            <a:r>
              <a:rPr lang="cs-CZ" dirty="0"/>
              <a:t>, </a:t>
            </a:r>
            <a:r>
              <a:rPr lang="cs-CZ" dirty="0" err="1"/>
              <a:t>ekg</a:t>
            </a:r>
            <a:r>
              <a:rPr lang="cs-CZ" dirty="0"/>
              <a:t>, glykémie, směřování, kanyla s větším průsvitem</a:t>
            </a:r>
          </a:p>
          <a:p>
            <a:endParaRPr lang="cs-CZ" dirty="0"/>
          </a:p>
          <a:p>
            <a:r>
              <a:rPr lang="cs-CZ" dirty="0"/>
              <a:t>Anamnéza: všímat oblečení, bolesti hlavy, léky</a:t>
            </a:r>
          </a:p>
          <a:p>
            <a:endParaRPr lang="cs-CZ" dirty="0"/>
          </a:p>
          <a:p>
            <a:r>
              <a:rPr lang="cs-CZ" dirty="0"/>
              <a:t>Doporučený postup URGMED (!!)</a:t>
            </a:r>
          </a:p>
        </p:txBody>
      </p:sp>
    </p:spTree>
    <p:extLst>
      <p:ext uri="{BB962C8B-B14F-4D97-AF65-F5344CB8AC3E}">
        <p14:creationId xmlns:p14="http://schemas.microsoft.com/office/powerpoint/2010/main" val="42660152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19. Diferenciální diagnostika a léčba kraniocerebrálních poranění.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/>
              <a:t>Definice</a:t>
            </a:r>
          </a:p>
          <a:p>
            <a:r>
              <a:rPr lang="cs-CZ" dirty="0"/>
              <a:t>Komoce</a:t>
            </a:r>
          </a:p>
          <a:p>
            <a:r>
              <a:rPr lang="cs-CZ" dirty="0"/>
              <a:t>Kontuse</a:t>
            </a:r>
          </a:p>
          <a:p>
            <a:r>
              <a:rPr lang="cs-CZ" dirty="0"/>
              <a:t>Komprese</a:t>
            </a:r>
          </a:p>
          <a:p>
            <a:r>
              <a:rPr lang="cs-CZ" dirty="0"/>
              <a:t>Provázeno krvácením – epidurální, subdurální, </a:t>
            </a:r>
            <a:r>
              <a:rPr lang="cs-CZ" dirty="0" err="1"/>
              <a:t>intrakomorové</a:t>
            </a:r>
            <a:r>
              <a:rPr lang="cs-CZ" dirty="0"/>
              <a:t>, </a:t>
            </a:r>
            <a:r>
              <a:rPr lang="cs-CZ" dirty="0" err="1"/>
              <a:t>edem</a:t>
            </a:r>
            <a:r>
              <a:rPr lang="cs-CZ" dirty="0"/>
              <a:t> mozku</a:t>
            </a:r>
          </a:p>
          <a:p>
            <a:r>
              <a:rPr lang="cs-CZ" dirty="0"/>
              <a:t>TH: udržet tlak nad 100 torr systola</a:t>
            </a:r>
          </a:p>
          <a:p>
            <a:r>
              <a:rPr lang="cs-CZ" dirty="0">
                <a:solidFill>
                  <a:srgbClr val="FF0000"/>
                </a:solidFill>
              </a:rPr>
              <a:t>Edém mozku: hlava 30 °, </a:t>
            </a:r>
            <a:r>
              <a:rPr lang="cs-CZ" dirty="0" err="1">
                <a:solidFill>
                  <a:srgbClr val="FF0000"/>
                </a:solidFill>
              </a:rPr>
              <a:t>manitol</a:t>
            </a:r>
            <a:r>
              <a:rPr lang="cs-CZ" dirty="0">
                <a:solidFill>
                  <a:srgbClr val="FF0000"/>
                </a:solidFill>
              </a:rPr>
              <a:t>, dekomprese, „hyperventilace“, ICP, farmakologické </a:t>
            </a:r>
            <a:r>
              <a:rPr lang="cs-CZ" dirty="0" err="1">
                <a:solidFill>
                  <a:srgbClr val="FF0000"/>
                </a:solidFill>
              </a:rPr>
              <a:t>koma</a:t>
            </a:r>
            <a:r>
              <a:rPr lang="cs-CZ" dirty="0">
                <a:solidFill>
                  <a:srgbClr val="FF0000"/>
                </a:solidFill>
              </a:rPr>
              <a:t>, chlazení</a:t>
            </a:r>
          </a:p>
          <a:p>
            <a:r>
              <a:rPr lang="cs-CZ" dirty="0" err="1">
                <a:solidFill>
                  <a:srgbClr val="FF0000"/>
                </a:solidFill>
              </a:rPr>
              <a:t>Cushinguv</a:t>
            </a:r>
            <a:r>
              <a:rPr lang="cs-CZ" dirty="0">
                <a:solidFill>
                  <a:srgbClr val="FF0000"/>
                </a:solidFill>
              </a:rPr>
              <a:t> příznak </a:t>
            </a:r>
          </a:p>
        </p:txBody>
      </p:sp>
    </p:spTree>
    <p:extLst>
      <p:ext uri="{BB962C8B-B14F-4D97-AF65-F5344CB8AC3E}">
        <p14:creationId xmlns:p14="http://schemas.microsoft.com/office/powerpoint/2010/main" val="539463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Právní normy v PNP – zákon o ZZS a IZS, vybavení sanitních vozidel, prováděcí</a:t>
            </a:r>
            <a:br>
              <a:rPr lang="cs-CZ" dirty="0"/>
            </a:br>
            <a:r>
              <a:rPr lang="cs-CZ" dirty="0"/>
              <a:t>vyhláška o ZZS.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/>
          </a:p>
          <a:p>
            <a:r>
              <a:rPr lang="cs-CZ" b="1" dirty="0"/>
              <a:t>Zákon č. 374/2011</a:t>
            </a:r>
            <a:r>
              <a:rPr lang="cs-CZ" dirty="0"/>
              <a:t> – dostupnost, oddíly ZZS </a:t>
            </a:r>
          </a:p>
          <a:p>
            <a:r>
              <a:rPr lang="cs-CZ" b="1" dirty="0"/>
              <a:t>Vyhláška č. 240/2012 – </a:t>
            </a:r>
            <a:r>
              <a:rPr lang="cs-CZ" dirty="0"/>
              <a:t>činnosti vedoucího zdravotnické složky</a:t>
            </a:r>
            <a:endParaRPr lang="cs-CZ" b="1" dirty="0"/>
          </a:p>
          <a:p>
            <a:r>
              <a:rPr lang="cs-CZ" dirty="0"/>
              <a:t>372/2011 - pacifikace</a:t>
            </a:r>
          </a:p>
          <a:p>
            <a:r>
              <a:rPr lang="cs-CZ" dirty="0"/>
              <a:t>Zákon č. 239/2000 – definice, složky</a:t>
            </a:r>
          </a:p>
          <a:p>
            <a:endParaRPr lang="cs-CZ" b="1" dirty="0"/>
          </a:p>
          <a:p>
            <a:r>
              <a:rPr lang="cs-CZ" b="1" dirty="0"/>
              <a:t>Vyhláška č. 55/2011</a:t>
            </a:r>
            <a:r>
              <a:rPr lang="cs-CZ" dirty="0"/>
              <a:t>, §17 – viz otázka 2. Kompetence zdravotnického záchranáře dle platných právních norem</a:t>
            </a:r>
          </a:p>
        </p:txBody>
      </p:sp>
    </p:spTree>
    <p:extLst>
      <p:ext uri="{BB962C8B-B14F-4D97-AF65-F5344CB8AC3E}">
        <p14:creationId xmlns:p14="http://schemas.microsoft.com/office/powerpoint/2010/main" val="36475276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20. Diferenciální diagnostika a léčba poranění páteře a míchy a základní postupy v PNP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Postup dle ATLS/PHTLS</a:t>
            </a:r>
          </a:p>
          <a:p>
            <a:r>
              <a:rPr lang="cs-CZ" dirty="0"/>
              <a:t>Mechanismus úrazu, příčiny, vyšetření hybnosti</a:t>
            </a:r>
          </a:p>
          <a:p>
            <a:r>
              <a:rPr lang="cs-CZ" dirty="0"/>
              <a:t>Využití pomůcek, indikace přiložené krčního límce</a:t>
            </a:r>
          </a:p>
          <a:p>
            <a:r>
              <a:rPr lang="cs-CZ" dirty="0"/>
              <a:t>Transport do ZZ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57875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21. Diferenciální diagnostika a léčba dušnosti v PNP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Vyšetření: </a:t>
            </a:r>
          </a:p>
          <a:p>
            <a:pPr marL="0" indent="0">
              <a:buNone/>
            </a:pPr>
            <a:r>
              <a:rPr lang="cs-CZ" dirty="0"/>
              <a:t>Anamnéza, </a:t>
            </a:r>
            <a:r>
              <a:rPr lang="cs-CZ" dirty="0" err="1"/>
              <a:t>polosed</a:t>
            </a:r>
            <a:r>
              <a:rPr lang="cs-CZ" dirty="0"/>
              <a:t>, saturace, kyslík, poslech (in/expirační – (ne)kardiální)</a:t>
            </a:r>
          </a:p>
          <a:p>
            <a:r>
              <a:rPr lang="cs-CZ" dirty="0"/>
              <a:t>Kardiální – kolaps, poslechově chropy na </a:t>
            </a:r>
            <a:r>
              <a:rPr lang="cs-CZ" dirty="0" err="1"/>
              <a:t>bazích</a:t>
            </a:r>
            <a:r>
              <a:rPr lang="cs-CZ" dirty="0"/>
              <a:t>, tekutiny, náplň krčních žil, otoky DK, růžové sputum – </a:t>
            </a:r>
            <a:r>
              <a:rPr lang="cs-CZ" dirty="0" err="1"/>
              <a:t>ekg</a:t>
            </a:r>
            <a:r>
              <a:rPr lang="cs-CZ" dirty="0"/>
              <a:t>, diuretika, nekrvavá venepunkce</a:t>
            </a:r>
          </a:p>
          <a:p>
            <a:r>
              <a:rPr lang="cs-CZ" dirty="0" err="1"/>
              <a:t>Nekardiální-respirační</a:t>
            </a:r>
            <a:r>
              <a:rPr lang="cs-CZ" dirty="0"/>
              <a:t> – obstrukce, pískoty, léky, tachykardie (předávkování </a:t>
            </a:r>
            <a:r>
              <a:rPr lang="cs-CZ" dirty="0" err="1"/>
              <a:t>betamimetika</a:t>
            </a:r>
            <a:r>
              <a:rPr lang="cs-CZ" dirty="0"/>
              <a:t>)</a:t>
            </a:r>
          </a:p>
          <a:p>
            <a:r>
              <a:rPr lang="cs-CZ" dirty="0"/>
              <a:t>Bolesti na hrudi: nitráty (pouze u tlaku nad 130 torr systola), aspirin – </a:t>
            </a:r>
            <a:r>
              <a:rPr lang="cs-CZ" dirty="0" err="1"/>
              <a:t>kardegic</a:t>
            </a:r>
            <a:r>
              <a:rPr lang="cs-CZ" dirty="0"/>
              <a:t>, heparin, opiát</a:t>
            </a:r>
          </a:p>
          <a:p>
            <a:r>
              <a:rPr lang="cs-CZ" dirty="0"/>
              <a:t>Plicní embolie – kolaps, bolesti na hrudi, dušnost, léky, imobilizace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11428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22. Možnosti zajištění průchodnosti dýchacích cest - neinvazivní a invazivní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neinvazivní – poloha, maska, záklon</a:t>
            </a:r>
          </a:p>
          <a:p>
            <a:r>
              <a:rPr lang="cs-CZ" dirty="0"/>
              <a:t>Invazivní – LMA, ETK, TSK, </a:t>
            </a:r>
            <a:r>
              <a:rPr lang="cs-CZ" dirty="0" err="1"/>
              <a:t>koniopunkce</a:t>
            </a:r>
            <a:endParaRPr lang="cs-CZ" dirty="0"/>
          </a:p>
          <a:p>
            <a:endParaRPr lang="cs-CZ" dirty="0"/>
          </a:p>
          <a:p>
            <a:r>
              <a:rPr lang="cs-CZ" dirty="0"/>
              <a:t>Komplikace – poranění sliznic, zubů, hlasivek, nervu, krční páteře, aspirace, intubace do jícnu</a:t>
            </a:r>
          </a:p>
        </p:txBody>
      </p:sp>
    </p:spTree>
    <p:extLst>
      <p:ext uri="{BB962C8B-B14F-4D97-AF65-F5344CB8AC3E}">
        <p14:creationId xmlns:p14="http://schemas.microsoft.com/office/powerpoint/2010/main" val="25288977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23. Termická traumata v PNP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Příčiny – popáleniny, opařeniny, omrzliny, hypotermie</a:t>
            </a:r>
          </a:p>
          <a:p>
            <a:r>
              <a:rPr lang="cs-CZ" dirty="0"/>
              <a:t>Rozsah – devítková stupnice, dlaň, u dětí chlazení – dospělý, transport do centra</a:t>
            </a:r>
          </a:p>
          <a:p>
            <a:r>
              <a:rPr lang="cs-CZ" dirty="0"/>
              <a:t>Prevence ztrát tepla, balancované roztoky, léčba bolesti</a:t>
            </a:r>
          </a:p>
          <a:p>
            <a:endParaRPr lang="cs-CZ" dirty="0"/>
          </a:p>
          <a:p>
            <a:r>
              <a:rPr lang="cs-CZ" dirty="0"/>
              <a:t>Hypotermie – rozsah teplot a vliv na srdce </a:t>
            </a:r>
          </a:p>
        </p:txBody>
      </p:sp>
    </p:spTree>
    <p:extLst>
      <p:ext uri="{BB962C8B-B14F-4D97-AF65-F5344CB8AC3E}">
        <p14:creationId xmlns:p14="http://schemas.microsoft.com/office/powerpoint/2010/main" val="2152953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24. Zástava akutního krvácení a hrazení krevní ztráty v PNP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Příčiny – úrazy, zlomeniny, vředy, játra, interní nemoci, varixy, těhotenství, epistaxe…předávkování </a:t>
            </a:r>
            <a:r>
              <a:rPr lang="cs-CZ" dirty="0" err="1"/>
              <a:t>warfarinem</a:t>
            </a:r>
            <a:endParaRPr lang="cs-CZ" dirty="0"/>
          </a:p>
          <a:p>
            <a:r>
              <a:rPr lang="cs-CZ" dirty="0"/>
              <a:t>Zásady</a:t>
            </a:r>
          </a:p>
          <a:p>
            <a:r>
              <a:rPr lang="cs-CZ" dirty="0"/>
              <a:t>1. zástava krvácení, elevace končetiny, polohy</a:t>
            </a:r>
          </a:p>
          <a:p>
            <a:r>
              <a:rPr lang="cs-CZ" dirty="0"/>
              <a:t>2. udržet tlak nad 90 torr systola (balancované roztoky – nejdříve bolus 250 ml – pokračuji v </a:t>
            </a:r>
            <a:r>
              <a:rPr lang="cs-CZ" dirty="0" err="1"/>
              <a:t>balan</a:t>
            </a:r>
            <a:r>
              <a:rPr lang="cs-CZ" dirty="0"/>
              <a:t>. Roztoku)</a:t>
            </a:r>
          </a:p>
          <a:p>
            <a:r>
              <a:rPr lang="cs-CZ" dirty="0"/>
              <a:t>3. koloidní roztok</a:t>
            </a:r>
          </a:p>
          <a:p>
            <a:r>
              <a:rPr lang="cs-CZ" dirty="0"/>
              <a:t>4. dle OL </a:t>
            </a:r>
            <a:r>
              <a:rPr lang="cs-CZ" dirty="0" err="1"/>
              <a:t>exacyl</a:t>
            </a:r>
            <a:r>
              <a:rPr lang="cs-CZ" dirty="0"/>
              <a:t>….cílem je pacienta dopravit do ZZ a ošetřit krvácení chirurgem, podat </a:t>
            </a:r>
            <a:r>
              <a:rPr lang="cs-CZ" dirty="0" err="1"/>
              <a:t>tranfuze</a:t>
            </a:r>
            <a:endParaRPr lang="cs-CZ" dirty="0"/>
          </a:p>
          <a:p>
            <a:r>
              <a:rPr lang="cs-CZ" dirty="0" err="1"/>
              <a:t>Hg</a:t>
            </a:r>
            <a:r>
              <a:rPr lang="cs-CZ" dirty="0"/>
              <a:t> pod 70 g/l – indikace transfuze</a:t>
            </a:r>
          </a:p>
        </p:txBody>
      </p:sp>
    </p:spTree>
    <p:extLst>
      <p:ext uri="{BB962C8B-B14F-4D97-AF65-F5344CB8AC3E}">
        <p14:creationId xmlns:p14="http://schemas.microsoft.com/office/powerpoint/2010/main" val="4379436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25. Diferenciální diagnostika a léčba šokových stavů v PNP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Rozdělení</a:t>
            </a:r>
          </a:p>
          <a:p>
            <a:r>
              <a:rPr lang="cs-CZ" dirty="0"/>
              <a:t>Septický šok – kritéria sepse (teplota, dýchání, srdeční akce) + hypotenze</a:t>
            </a:r>
          </a:p>
          <a:p>
            <a:r>
              <a:rPr lang="cs-CZ" dirty="0"/>
              <a:t>Cílem je udržet tlak v život. orgánech</a:t>
            </a:r>
          </a:p>
          <a:p>
            <a:r>
              <a:rPr lang="cs-CZ" dirty="0"/>
              <a:t>Zaměřujeme se na vyvolávající příčinu</a:t>
            </a:r>
          </a:p>
        </p:txBody>
      </p:sp>
    </p:spTree>
    <p:extLst>
      <p:ext uri="{BB962C8B-B14F-4D97-AF65-F5344CB8AC3E}">
        <p14:creationId xmlns:p14="http://schemas.microsoft.com/office/powerpoint/2010/main" val="21246127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26. Diferenciální diagnostika a léčba bolestí na hrudi v PNP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Vždy </a:t>
            </a:r>
            <a:r>
              <a:rPr lang="cs-CZ" dirty="0" err="1"/>
              <a:t>ekg</a:t>
            </a:r>
            <a:endParaRPr lang="cs-CZ" dirty="0"/>
          </a:p>
          <a:p>
            <a:r>
              <a:rPr lang="cs-CZ" dirty="0"/>
              <a:t>Poslechový nález</a:t>
            </a:r>
          </a:p>
          <a:p>
            <a:r>
              <a:rPr lang="cs-CZ" dirty="0"/>
              <a:t>Anamnéza, závislost na pohybu, typ bolesti</a:t>
            </a:r>
          </a:p>
          <a:p>
            <a:endParaRPr lang="cs-CZ" dirty="0"/>
          </a:p>
          <a:p>
            <a:r>
              <a:rPr lang="cs-CZ" dirty="0"/>
              <a:t>DD: srdeční potíže, respirační, VAS, psychické potíže, jícen, žaludek, úraz, psychiatrické</a:t>
            </a:r>
          </a:p>
        </p:txBody>
      </p:sp>
    </p:spTree>
    <p:extLst>
      <p:ext uri="{BB962C8B-B14F-4D97-AF65-F5344CB8AC3E}">
        <p14:creationId xmlns:p14="http://schemas.microsoft.com/office/powerpoint/2010/main" val="29596759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27. Diferenciální diagnostika a léčba bolestí břicha v PNP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Vyšetření:</a:t>
            </a:r>
          </a:p>
          <a:p>
            <a:pPr marL="0" indent="0">
              <a:buNone/>
            </a:pPr>
            <a:r>
              <a:rPr lang="cs-CZ" dirty="0"/>
              <a:t>Anamnéza</a:t>
            </a:r>
          </a:p>
          <a:p>
            <a:pPr marL="0" indent="0">
              <a:buNone/>
            </a:pPr>
            <a:r>
              <a:rPr lang="cs-CZ" dirty="0"/>
              <a:t>Začínáme poslechem, pak </a:t>
            </a:r>
            <a:r>
              <a:rPr lang="cs-CZ" dirty="0" err="1"/>
              <a:t>prohmat</a:t>
            </a:r>
            <a:r>
              <a:rPr lang="cs-CZ" dirty="0"/>
              <a:t> z nebolestivého místa</a:t>
            </a:r>
          </a:p>
          <a:p>
            <a:pPr marL="0" indent="0">
              <a:buNone/>
            </a:pPr>
            <a:r>
              <a:rPr lang="cs-CZ" dirty="0"/>
              <a:t>Zvracení, teplotu, glykémii, stravu, bolest, stolice</a:t>
            </a:r>
          </a:p>
          <a:p>
            <a:pPr marL="0" indent="0">
              <a:buNone/>
            </a:pPr>
            <a:r>
              <a:rPr lang="cs-CZ" dirty="0"/>
              <a:t>U bolestí břicha vždycky úlevovou polohu + kanylu + </a:t>
            </a:r>
            <a:r>
              <a:rPr lang="cs-CZ" dirty="0" err="1"/>
              <a:t>ekg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564527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28. Diferenciální diagnostika a léčba </a:t>
            </a:r>
            <a:r>
              <a:rPr lang="cs-CZ" dirty="0" err="1"/>
              <a:t>hypo</a:t>
            </a:r>
            <a:r>
              <a:rPr lang="cs-CZ" dirty="0"/>
              <a:t>/hyperglykemického kóma v PNP.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Naučit se projevy u hyper a </a:t>
            </a:r>
            <a:r>
              <a:rPr lang="cs-CZ" dirty="0" err="1"/>
              <a:t>hypo</a:t>
            </a:r>
            <a:r>
              <a:rPr lang="cs-CZ" dirty="0"/>
              <a:t>!!!!!</a:t>
            </a:r>
          </a:p>
          <a:p>
            <a:r>
              <a:rPr lang="cs-CZ" dirty="0"/>
              <a:t>Naučit se rozdíly mezi DM I. A II. Typu</a:t>
            </a:r>
          </a:p>
          <a:p>
            <a:r>
              <a:rPr lang="cs-CZ" dirty="0"/>
              <a:t>DM u mladých lidí (juvenilní)</a:t>
            </a:r>
          </a:p>
          <a:p>
            <a:endParaRPr lang="cs-CZ" dirty="0"/>
          </a:p>
          <a:p>
            <a:r>
              <a:rPr lang="cs-CZ" dirty="0"/>
              <a:t>TH </a:t>
            </a:r>
            <a:r>
              <a:rPr lang="cs-CZ" dirty="0" err="1"/>
              <a:t>hypo</a:t>
            </a:r>
            <a:r>
              <a:rPr lang="cs-CZ" dirty="0"/>
              <a:t>: glukóza</a:t>
            </a:r>
          </a:p>
          <a:p>
            <a:r>
              <a:rPr lang="cs-CZ" dirty="0"/>
              <a:t>TH hyper: infuze</a:t>
            </a:r>
          </a:p>
        </p:txBody>
      </p:sp>
    </p:spTree>
    <p:extLst>
      <p:ext uri="{BB962C8B-B14F-4D97-AF65-F5344CB8AC3E}">
        <p14:creationId xmlns:p14="http://schemas.microsoft.com/office/powerpoint/2010/main" val="12146266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29. Diferenciální diagnostika a léčba komplikací v těhotenství a v šestinedělí v PNP</a:t>
            </a:r>
            <a:br>
              <a:rPr lang="cs-CZ" dirty="0"/>
            </a:br>
            <a:r>
              <a:rPr lang="cs-CZ" dirty="0"/>
              <a:t>(včetně domácí porodu).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Komplikace v těhotenství – překotný porod, předčasný odtok plodové vody, krvácení, bolesti břicha (NPB), syndrom dolní duté žíly – </a:t>
            </a:r>
            <a:r>
              <a:rPr lang="cs-CZ" dirty="0" err="1"/>
              <a:t>supinní</a:t>
            </a:r>
            <a:r>
              <a:rPr lang="cs-CZ" dirty="0"/>
              <a:t>, ranní </a:t>
            </a:r>
            <a:r>
              <a:rPr lang="cs-CZ" dirty="0" err="1"/>
              <a:t>gestózy</a:t>
            </a:r>
            <a:r>
              <a:rPr lang="cs-CZ" dirty="0"/>
              <a:t>, </a:t>
            </a:r>
            <a:r>
              <a:rPr lang="cs-CZ" dirty="0" err="1"/>
              <a:t>pre</a:t>
            </a:r>
            <a:r>
              <a:rPr lang="cs-CZ" dirty="0"/>
              <a:t>(eklampsie), </a:t>
            </a:r>
            <a:r>
              <a:rPr lang="cs-CZ" dirty="0" err="1"/>
              <a:t>help</a:t>
            </a:r>
            <a:r>
              <a:rPr lang="cs-CZ" dirty="0"/>
              <a:t> syndrom </a:t>
            </a:r>
          </a:p>
          <a:p>
            <a:endParaRPr lang="cs-CZ" dirty="0"/>
          </a:p>
          <a:p>
            <a:r>
              <a:rPr lang="cs-CZ" dirty="0"/>
              <a:t>Šestinedělí – komplikace matky (psychóza, záněty, infekce, krvácení), dítě (žloutenka, úrazy, aspirace, SIDS)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826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Krizová připravenost a typová činnost ZZS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http://www.hzscr.cz/clanek/dokumentace-izs-587832.aspx</a:t>
            </a:r>
            <a:endParaRPr lang="cs-CZ" dirty="0"/>
          </a:p>
          <a:p>
            <a:r>
              <a:rPr lang="cs-CZ" dirty="0"/>
              <a:t>240/2000 </a:t>
            </a:r>
          </a:p>
        </p:txBody>
      </p:sp>
    </p:spTree>
    <p:extLst>
      <p:ext uri="{BB962C8B-B14F-4D97-AF65-F5344CB8AC3E}">
        <p14:creationId xmlns:p14="http://schemas.microsoft.com/office/powerpoint/2010/main" val="18524591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30. Diferenciální diagnostika a léčba nejčastějších intoxikací v PNP.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/>
          </a:p>
          <a:p>
            <a:r>
              <a:rPr lang="cs-CZ" dirty="0"/>
              <a:t>Bezpečné prostředí</a:t>
            </a:r>
          </a:p>
          <a:p>
            <a:r>
              <a:rPr lang="cs-CZ" dirty="0"/>
              <a:t>Asistence PČR</a:t>
            </a:r>
          </a:p>
          <a:p>
            <a:r>
              <a:rPr lang="cs-CZ" dirty="0"/>
              <a:t>U alkoholu kámoši</a:t>
            </a:r>
          </a:p>
          <a:p>
            <a:r>
              <a:rPr lang="cs-CZ" dirty="0"/>
              <a:t>Postup u pac. v bezvědomí – blistry, vpichy, zornice, dýchání, </a:t>
            </a:r>
            <a:r>
              <a:rPr lang="cs-CZ" dirty="0" err="1"/>
              <a:t>foetor</a:t>
            </a:r>
            <a:r>
              <a:rPr lang="cs-CZ" dirty="0"/>
              <a:t> ex </a:t>
            </a:r>
            <a:r>
              <a:rPr lang="cs-CZ" dirty="0" err="1"/>
              <a:t>ore</a:t>
            </a:r>
            <a:r>
              <a:rPr lang="cs-CZ" dirty="0"/>
              <a:t>,….</a:t>
            </a:r>
          </a:p>
          <a:p>
            <a:r>
              <a:rPr lang="cs-CZ" dirty="0"/>
              <a:t>Glykémie….</a:t>
            </a:r>
          </a:p>
          <a:p>
            <a:r>
              <a:rPr lang="cs-CZ" dirty="0" err="1"/>
              <a:t>Mioza</a:t>
            </a:r>
            <a:r>
              <a:rPr lang="cs-CZ" dirty="0"/>
              <a:t> – heroin, tachykardie – antidepresiva, paralen – selhání jater </a:t>
            </a:r>
          </a:p>
          <a:p>
            <a:r>
              <a:rPr lang="cs-CZ" dirty="0" err="1"/>
              <a:t>antidota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23602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1AC914-D3DF-483C-9DD4-C76D2B1B3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DŮLEŽITÉ UPOZORNĚNÍ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49ECB13-2FD6-43FD-8CB7-2829EBC8D8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Souhrnný test bude ze všech otázek UM + </a:t>
            </a:r>
            <a:r>
              <a:rPr lang="cs-CZ" dirty="0" err="1"/>
              <a:t>oš</a:t>
            </a:r>
            <a:r>
              <a:rPr lang="cs-CZ" dirty="0"/>
              <a:t>. péče – prezentace je jen doporučení, jaké informaci si hledat</a:t>
            </a:r>
          </a:p>
          <a:p>
            <a:r>
              <a:rPr lang="cs-CZ" dirty="0"/>
              <a:t>znalosti u SZZ i v rámci testu musí výrazně převyšovat text prezentace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217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4. IZS – koordinace na místě události (zdravotnický záchranář)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240/2012</a:t>
            </a:r>
          </a:p>
          <a:p>
            <a:r>
              <a:rPr lang="cs-CZ" dirty="0"/>
              <a:t>VZS – situační zprávu, </a:t>
            </a:r>
            <a:r>
              <a:rPr lang="cs-CZ" dirty="0" err="1"/>
              <a:t>triage</a:t>
            </a:r>
            <a:r>
              <a:rPr lang="cs-CZ" dirty="0"/>
              <a:t>, příjezdové cesty</a:t>
            </a:r>
          </a:p>
          <a:p>
            <a:r>
              <a:rPr lang="cs-CZ" dirty="0"/>
              <a:t>stanoviště TRIAGE, PNP, ODSUNU (dokumentaci)</a:t>
            </a:r>
          </a:p>
          <a:p>
            <a:r>
              <a:rPr lang="cs-CZ" dirty="0"/>
              <a:t>START</a:t>
            </a:r>
          </a:p>
          <a:p>
            <a:r>
              <a:rPr lang="cs-CZ" dirty="0"/>
              <a:t>Dokumentace </a:t>
            </a:r>
          </a:p>
          <a:p>
            <a:endParaRPr lang="cs-CZ" dirty="0"/>
          </a:p>
          <a:p>
            <a:r>
              <a:rPr lang="cs-CZ" dirty="0"/>
              <a:t>ZOS – síly a prostředky podle Traumatologický plán (2x roky)</a:t>
            </a:r>
          </a:p>
        </p:txBody>
      </p:sp>
    </p:spTree>
    <p:extLst>
      <p:ext uri="{BB962C8B-B14F-4D97-AF65-F5344CB8AC3E}">
        <p14:creationId xmlns:p14="http://schemas.microsoft.com/office/powerpoint/2010/main" val="466589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5. Zdravotnické operační středisko – TANR u dospělého pacienta a dítěte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Situace: lokalizace místa, krvácení, dýchání, poloha pacienta, postup dle </a:t>
            </a:r>
            <a:r>
              <a:rPr lang="cs-CZ" dirty="0" err="1"/>
              <a:t>Guidelines</a:t>
            </a:r>
            <a:r>
              <a:rPr lang="cs-CZ" dirty="0"/>
              <a:t> 2015</a:t>
            </a:r>
          </a:p>
          <a:p>
            <a:r>
              <a:rPr lang="cs-CZ" dirty="0"/>
              <a:t>Specifika u dítěte: zahájit vypuzovacím manévrem + 5 vdechů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2531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6. Překotný porod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Definovat</a:t>
            </a:r>
          </a:p>
          <a:p>
            <a:r>
              <a:rPr lang="cs-CZ" dirty="0" err="1"/>
              <a:t>Apgar</a:t>
            </a:r>
            <a:r>
              <a:rPr lang="cs-CZ" dirty="0"/>
              <a:t> </a:t>
            </a:r>
            <a:r>
              <a:rPr lang="cs-CZ" dirty="0" err="1"/>
              <a:t>score</a:t>
            </a:r>
            <a:endParaRPr lang="cs-CZ" dirty="0"/>
          </a:p>
          <a:p>
            <a:r>
              <a:rPr lang="cs-CZ" dirty="0"/>
              <a:t>komplikace</a:t>
            </a:r>
          </a:p>
        </p:txBody>
      </p:sp>
    </p:spTree>
    <p:extLst>
      <p:ext uri="{BB962C8B-B14F-4D97-AF65-F5344CB8AC3E}">
        <p14:creationId xmlns:p14="http://schemas.microsoft.com/office/powerpoint/2010/main" val="967444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7. Výjezdové skupiny ZZS a jejich úkoly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Kompetence RZP dle vyhlášky</a:t>
            </a:r>
          </a:p>
          <a:p>
            <a:r>
              <a:rPr lang="cs-CZ" dirty="0"/>
              <a:t>Bezpečnost – opuštění místa zásahu, </a:t>
            </a:r>
            <a:r>
              <a:rPr lang="cs-CZ" dirty="0">
                <a:solidFill>
                  <a:srgbClr val="FF0000"/>
                </a:solidFill>
              </a:rPr>
              <a:t>pacifikace pacienta(372/2011) </a:t>
            </a:r>
          </a:p>
        </p:txBody>
      </p:sp>
    </p:spTree>
    <p:extLst>
      <p:ext uri="{BB962C8B-B14F-4D97-AF65-F5344CB8AC3E}">
        <p14:creationId xmlns:p14="http://schemas.microsoft.com/office/powerpoint/2010/main" val="1490912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8. Problematika ZZS v rámci dalších složek IZS (vodní, báňská, horská,</a:t>
            </a:r>
            <a:br>
              <a:rPr lang="cs-CZ" dirty="0"/>
            </a:br>
            <a:r>
              <a:rPr lang="cs-CZ" dirty="0"/>
              <a:t>speleologická)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Viz prezentace Pekara na emailu</a:t>
            </a:r>
          </a:p>
        </p:txBody>
      </p:sp>
    </p:spTree>
    <p:extLst>
      <p:ext uri="{BB962C8B-B14F-4D97-AF65-F5344CB8AC3E}">
        <p14:creationId xmlns:p14="http://schemas.microsoft.com/office/powerpoint/2010/main" val="3321674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9. Teroristické hrozby a použití bojových otravných látek, nervově paralytické látky,</a:t>
            </a:r>
            <a:br>
              <a:rPr lang="cs-CZ" dirty="0"/>
            </a:br>
            <a:r>
              <a:rPr lang="cs-CZ" dirty="0"/>
              <a:t>dusivé otravné látky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Sarin, </a:t>
            </a:r>
            <a:r>
              <a:rPr lang="cs-CZ" dirty="0" err="1"/>
              <a:t>soman</a:t>
            </a:r>
            <a:r>
              <a:rPr lang="cs-CZ" dirty="0"/>
              <a:t>, tabun, CO</a:t>
            </a:r>
          </a:p>
          <a:p>
            <a:r>
              <a:rPr lang="cs-CZ" dirty="0"/>
              <a:t>VX</a:t>
            </a:r>
          </a:p>
          <a:p>
            <a:r>
              <a:rPr lang="cs-CZ" dirty="0">
                <a:solidFill>
                  <a:srgbClr val="FF0000"/>
                </a:solidFill>
              </a:rPr>
              <a:t>Botulotoxin,</a:t>
            </a:r>
            <a:r>
              <a:rPr lang="cs-CZ" dirty="0"/>
              <a:t> stafylokokové toxiny (syndrom toxického šoku)</a:t>
            </a:r>
          </a:p>
          <a:p>
            <a:r>
              <a:rPr lang="cs-CZ" dirty="0"/>
              <a:t>Doc. Horák – jak vyrobit (vozhřivka….)</a:t>
            </a:r>
          </a:p>
        </p:txBody>
      </p:sp>
    </p:spTree>
    <p:extLst>
      <p:ext uri="{BB962C8B-B14F-4D97-AF65-F5344CB8AC3E}">
        <p14:creationId xmlns:p14="http://schemas.microsoft.com/office/powerpoint/2010/main" val="9403738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780</TotalTime>
  <Words>1386</Words>
  <Application>Microsoft Office PowerPoint</Application>
  <PresentationFormat>Širokoúhlá obrazovka</PresentationFormat>
  <Paragraphs>185</Paragraphs>
  <Slides>31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5" baseType="lpstr">
      <vt:lpstr>Arial</vt:lpstr>
      <vt:lpstr>Calibri</vt:lpstr>
      <vt:lpstr>Calibri Light</vt:lpstr>
      <vt:lpstr>Motiv Office</vt:lpstr>
      <vt:lpstr>Otázky ke státní bakalářské zkoušce</vt:lpstr>
      <vt:lpstr>Právní normy v PNP – zákon o ZZS a IZS, vybavení sanitních vozidel, prováděcí vyhláška o ZZS. </vt:lpstr>
      <vt:lpstr>3. Krizová připravenost a typová činnost ZZS</vt:lpstr>
      <vt:lpstr>4. IZS – koordinace na místě události (zdravotnický záchranář)</vt:lpstr>
      <vt:lpstr>5. Zdravotnické operační středisko – TANR u dospělého pacienta a dítěte</vt:lpstr>
      <vt:lpstr>6. Překotný porod</vt:lpstr>
      <vt:lpstr>7. Výjezdové skupiny ZZS a jejich úkoly</vt:lpstr>
      <vt:lpstr>8. Problematika ZZS v rámci dalších složek IZS (vodní, báňská, horská, speleologická)</vt:lpstr>
      <vt:lpstr>9. Teroristické hrozby a použití bojových otravných látek, nervově paralytické látky, dusivé otravné látky</vt:lpstr>
      <vt:lpstr>10. Teroristické hrozby a použití biologických zbraní.</vt:lpstr>
      <vt:lpstr>11. Radiační rizika        Nemoc z ozáření</vt:lpstr>
      <vt:lpstr>12. Polytraumatizovaný pacient v PNP</vt:lpstr>
      <vt:lpstr>13. Hygienický a protiepidemický režim v podmínkách přednemocniční neodkladné péče</vt:lpstr>
      <vt:lpstr>14. Základní a rozšířená neodkladná resuscitace</vt:lpstr>
      <vt:lpstr>15. Automatizovaná externí defibrilace</vt:lpstr>
      <vt:lpstr>16. Diferenciální diagnostika a léčba poruch vědomí</vt:lpstr>
      <vt:lpstr>17. Diferenciální diagnostika a léčba křečových stavů v PNP</vt:lpstr>
      <vt:lpstr>18. Diferenciální diagnostika a léčba cévních mozkových příhod v PNP</vt:lpstr>
      <vt:lpstr>19. Diferenciální diagnostika a léčba kraniocerebrálních poranění.</vt:lpstr>
      <vt:lpstr>20. Diferenciální diagnostika a léčba poranění páteře a míchy a základní postupy v PNP</vt:lpstr>
      <vt:lpstr>21. Diferenciální diagnostika a léčba dušnosti v PNP</vt:lpstr>
      <vt:lpstr>22. Možnosti zajištění průchodnosti dýchacích cest - neinvazivní a invazivní</vt:lpstr>
      <vt:lpstr>23. Termická traumata v PNP</vt:lpstr>
      <vt:lpstr>24. Zástava akutního krvácení a hrazení krevní ztráty v PNP</vt:lpstr>
      <vt:lpstr>25. Diferenciální diagnostika a léčba šokových stavů v PNP</vt:lpstr>
      <vt:lpstr>26. Diferenciální diagnostika a léčba bolestí na hrudi v PNP</vt:lpstr>
      <vt:lpstr>27. Diferenciální diagnostika a léčba bolestí břicha v PNP</vt:lpstr>
      <vt:lpstr>28. Diferenciální diagnostika a léčba hypo/hyperglykemického kóma v PNP.</vt:lpstr>
      <vt:lpstr>29. Diferenciální diagnostika a léčba komplikací v těhotenství a v šestinedělí v PNP (včetně domácí porodu).</vt:lpstr>
      <vt:lpstr>30. Diferenciální diagnostika a léčba nejčastějších intoxikací v PNP.</vt:lpstr>
      <vt:lpstr>DŮLEŽITÉ UPOZORNĚNÍ</vt:lpstr>
    </vt:vector>
  </TitlesOfParts>
  <Company>Vysoka skola zdravotnicka, Praha 5, Duskova 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Otázky ke státní bakalářské zkoušce</dc:title>
  <dc:creator>Pekara Jaroslav</dc:creator>
  <cp:lastModifiedBy>Pekara, Jaroslav</cp:lastModifiedBy>
  <cp:revision>66</cp:revision>
  <dcterms:created xsi:type="dcterms:W3CDTF">2017-03-25T08:09:08Z</dcterms:created>
  <dcterms:modified xsi:type="dcterms:W3CDTF">2022-02-08T12:22:12Z</dcterms:modified>
</cp:coreProperties>
</file>