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19" r:id="rId2"/>
    <p:sldId id="420" r:id="rId3"/>
    <p:sldId id="421" r:id="rId4"/>
    <p:sldId id="422" r:id="rId5"/>
    <p:sldId id="423" r:id="rId6"/>
    <p:sldId id="424" r:id="rId7"/>
    <p:sldId id="425" r:id="rId8"/>
    <p:sldId id="426" r:id="rId9"/>
    <p:sldId id="427" r:id="rId10"/>
    <p:sldId id="428" r:id="rId11"/>
    <p:sldId id="429" r:id="rId12"/>
    <p:sldId id="430" r:id="rId13"/>
    <p:sldId id="431" r:id="rId14"/>
    <p:sldId id="432" r:id="rId15"/>
    <p:sldId id="433" r:id="rId16"/>
    <p:sldId id="434" r:id="rId17"/>
    <p:sldId id="435" r:id="rId18"/>
    <p:sldId id="436" r:id="rId19"/>
    <p:sldId id="437" r:id="rId20"/>
    <p:sldId id="438" r:id="rId21"/>
    <p:sldId id="439" r:id="rId22"/>
    <p:sldId id="440" r:id="rId23"/>
    <p:sldId id="441" r:id="rId24"/>
    <p:sldId id="442" r:id="rId25"/>
    <p:sldId id="443" r:id="rId26"/>
    <p:sldId id="444" r:id="rId27"/>
    <p:sldId id="445" r:id="rId28"/>
    <p:sldId id="446" r:id="rId29"/>
    <p:sldId id="447" r:id="rId30"/>
    <p:sldId id="448" r:id="rId31"/>
    <p:sldId id="449" r:id="rId32"/>
    <p:sldId id="450" r:id="rId33"/>
    <p:sldId id="451" r:id="rId34"/>
    <p:sldId id="452" r:id="rId35"/>
    <p:sldId id="453" r:id="rId36"/>
    <p:sldId id="454" r:id="rId37"/>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92"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9F2BA44-C902-48FE-8CEA-C0CEE4E4FE34}"/>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93E8A23A-0956-4B62-86C0-C0BD4A9CCC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B408D88A-49A4-48C3-B78D-E9E4FD80760D}"/>
              </a:ext>
            </a:extLst>
          </p:cNvPr>
          <p:cNvSpPr>
            <a:spLocks noGrp="1"/>
          </p:cNvSpPr>
          <p:nvPr>
            <p:ph type="dt" sz="half" idx="10"/>
          </p:nvPr>
        </p:nvSpPr>
        <p:spPr/>
        <p:txBody>
          <a:bodyPr/>
          <a:lstStyle/>
          <a:p>
            <a:fld id="{AD8EC2B2-D7CA-4B14-9361-09F4D5CC1642}" type="datetimeFigureOut">
              <a:rPr lang="cs-CZ" smtClean="0"/>
              <a:t>19.02.2025</a:t>
            </a:fld>
            <a:endParaRPr lang="cs-CZ"/>
          </a:p>
        </p:txBody>
      </p:sp>
      <p:sp>
        <p:nvSpPr>
          <p:cNvPr id="5" name="Zástupný symbol pro zápatí 4">
            <a:extLst>
              <a:ext uri="{FF2B5EF4-FFF2-40B4-BE49-F238E27FC236}">
                <a16:creationId xmlns:a16="http://schemas.microsoft.com/office/drawing/2014/main" id="{5780CB05-44B0-4005-920B-54D7F5BC71A3}"/>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26ABC83-DC20-41C1-AA8B-A8CB1FEF7DFC}"/>
              </a:ext>
            </a:extLst>
          </p:cNvPr>
          <p:cNvSpPr>
            <a:spLocks noGrp="1"/>
          </p:cNvSpPr>
          <p:nvPr>
            <p:ph type="sldNum" sz="quarter" idx="12"/>
          </p:nvPr>
        </p:nvSpPr>
        <p:spPr/>
        <p:txBody>
          <a:bodyPr/>
          <a:lstStyle/>
          <a:p>
            <a:fld id="{3E830F09-A733-4945-B706-AB9F8BAB088B}" type="slidenum">
              <a:rPr lang="cs-CZ" smtClean="0"/>
              <a:t>‹#›</a:t>
            </a:fld>
            <a:endParaRPr lang="cs-CZ"/>
          </a:p>
        </p:txBody>
      </p:sp>
    </p:spTree>
    <p:extLst>
      <p:ext uri="{BB962C8B-B14F-4D97-AF65-F5344CB8AC3E}">
        <p14:creationId xmlns:p14="http://schemas.microsoft.com/office/powerpoint/2010/main" val="3922429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2D66C4-5C67-4C93-8D4D-5EE8F8859B33}"/>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758F7CEA-3617-405B-B661-5A90F63DC235}"/>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5E1CF913-C232-485D-A0D0-CA5A042D0E5B}"/>
              </a:ext>
            </a:extLst>
          </p:cNvPr>
          <p:cNvSpPr>
            <a:spLocks noGrp="1"/>
          </p:cNvSpPr>
          <p:nvPr>
            <p:ph type="dt" sz="half" idx="10"/>
          </p:nvPr>
        </p:nvSpPr>
        <p:spPr/>
        <p:txBody>
          <a:bodyPr/>
          <a:lstStyle/>
          <a:p>
            <a:fld id="{AD8EC2B2-D7CA-4B14-9361-09F4D5CC1642}" type="datetimeFigureOut">
              <a:rPr lang="cs-CZ" smtClean="0"/>
              <a:t>19.02.2025</a:t>
            </a:fld>
            <a:endParaRPr lang="cs-CZ"/>
          </a:p>
        </p:txBody>
      </p:sp>
      <p:sp>
        <p:nvSpPr>
          <p:cNvPr id="5" name="Zástupný symbol pro zápatí 4">
            <a:extLst>
              <a:ext uri="{FF2B5EF4-FFF2-40B4-BE49-F238E27FC236}">
                <a16:creationId xmlns:a16="http://schemas.microsoft.com/office/drawing/2014/main" id="{9EDC8D16-A27A-4CA2-8F08-5B4800C7C87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C9B4BB3-CA1F-4ECE-ACE1-4CD8DBF88B84}"/>
              </a:ext>
            </a:extLst>
          </p:cNvPr>
          <p:cNvSpPr>
            <a:spLocks noGrp="1"/>
          </p:cNvSpPr>
          <p:nvPr>
            <p:ph type="sldNum" sz="quarter" idx="12"/>
          </p:nvPr>
        </p:nvSpPr>
        <p:spPr/>
        <p:txBody>
          <a:bodyPr/>
          <a:lstStyle/>
          <a:p>
            <a:fld id="{3E830F09-A733-4945-B706-AB9F8BAB088B}" type="slidenum">
              <a:rPr lang="cs-CZ" smtClean="0"/>
              <a:t>‹#›</a:t>
            </a:fld>
            <a:endParaRPr lang="cs-CZ"/>
          </a:p>
        </p:txBody>
      </p:sp>
    </p:spTree>
    <p:extLst>
      <p:ext uri="{BB962C8B-B14F-4D97-AF65-F5344CB8AC3E}">
        <p14:creationId xmlns:p14="http://schemas.microsoft.com/office/powerpoint/2010/main" val="3639401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8B1BF1EB-7189-439F-A5EE-7FCF7FA6D192}"/>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33EDF273-4906-49D3-9B66-938D725FEF22}"/>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A627B52-D2DC-4684-9D3B-5D8C85777208}"/>
              </a:ext>
            </a:extLst>
          </p:cNvPr>
          <p:cNvSpPr>
            <a:spLocks noGrp="1"/>
          </p:cNvSpPr>
          <p:nvPr>
            <p:ph type="dt" sz="half" idx="10"/>
          </p:nvPr>
        </p:nvSpPr>
        <p:spPr/>
        <p:txBody>
          <a:bodyPr/>
          <a:lstStyle/>
          <a:p>
            <a:fld id="{AD8EC2B2-D7CA-4B14-9361-09F4D5CC1642}" type="datetimeFigureOut">
              <a:rPr lang="cs-CZ" smtClean="0"/>
              <a:t>19.02.2025</a:t>
            </a:fld>
            <a:endParaRPr lang="cs-CZ"/>
          </a:p>
        </p:txBody>
      </p:sp>
      <p:sp>
        <p:nvSpPr>
          <p:cNvPr id="5" name="Zástupný symbol pro zápatí 4">
            <a:extLst>
              <a:ext uri="{FF2B5EF4-FFF2-40B4-BE49-F238E27FC236}">
                <a16:creationId xmlns:a16="http://schemas.microsoft.com/office/drawing/2014/main" id="{742C932F-0651-43C5-A04A-D91F72744F6E}"/>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24E7F959-8D03-47DB-A9EB-E220C2581E61}"/>
              </a:ext>
            </a:extLst>
          </p:cNvPr>
          <p:cNvSpPr>
            <a:spLocks noGrp="1"/>
          </p:cNvSpPr>
          <p:nvPr>
            <p:ph type="sldNum" sz="quarter" idx="12"/>
          </p:nvPr>
        </p:nvSpPr>
        <p:spPr/>
        <p:txBody>
          <a:bodyPr/>
          <a:lstStyle/>
          <a:p>
            <a:fld id="{3E830F09-A733-4945-B706-AB9F8BAB088B}" type="slidenum">
              <a:rPr lang="cs-CZ" smtClean="0"/>
              <a:t>‹#›</a:t>
            </a:fld>
            <a:endParaRPr lang="cs-CZ"/>
          </a:p>
        </p:txBody>
      </p:sp>
    </p:spTree>
    <p:extLst>
      <p:ext uri="{BB962C8B-B14F-4D97-AF65-F5344CB8AC3E}">
        <p14:creationId xmlns:p14="http://schemas.microsoft.com/office/powerpoint/2010/main" val="398729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F6A4E8C-FBC6-43CE-BF64-7E1424C895E2}"/>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B1B60244-7CEE-49AF-ADE1-C22A8CFBF8B9}"/>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BD81273F-5542-43CF-ABAE-6D7B3DC79BAC}"/>
              </a:ext>
            </a:extLst>
          </p:cNvPr>
          <p:cNvSpPr>
            <a:spLocks noGrp="1"/>
          </p:cNvSpPr>
          <p:nvPr>
            <p:ph type="dt" sz="half" idx="10"/>
          </p:nvPr>
        </p:nvSpPr>
        <p:spPr/>
        <p:txBody>
          <a:bodyPr/>
          <a:lstStyle/>
          <a:p>
            <a:fld id="{AD8EC2B2-D7CA-4B14-9361-09F4D5CC1642}" type="datetimeFigureOut">
              <a:rPr lang="cs-CZ" smtClean="0"/>
              <a:t>19.02.2025</a:t>
            </a:fld>
            <a:endParaRPr lang="cs-CZ"/>
          </a:p>
        </p:txBody>
      </p:sp>
      <p:sp>
        <p:nvSpPr>
          <p:cNvPr id="5" name="Zástupný symbol pro zápatí 4">
            <a:extLst>
              <a:ext uri="{FF2B5EF4-FFF2-40B4-BE49-F238E27FC236}">
                <a16:creationId xmlns:a16="http://schemas.microsoft.com/office/drawing/2014/main" id="{4F1AFD2E-96EA-4EC9-B3DD-F1F2E5CD5A77}"/>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35A188D1-0F73-4676-9E16-0E688C4E0CDC}"/>
              </a:ext>
            </a:extLst>
          </p:cNvPr>
          <p:cNvSpPr>
            <a:spLocks noGrp="1"/>
          </p:cNvSpPr>
          <p:nvPr>
            <p:ph type="sldNum" sz="quarter" idx="12"/>
          </p:nvPr>
        </p:nvSpPr>
        <p:spPr/>
        <p:txBody>
          <a:bodyPr/>
          <a:lstStyle/>
          <a:p>
            <a:fld id="{3E830F09-A733-4945-B706-AB9F8BAB088B}" type="slidenum">
              <a:rPr lang="cs-CZ" smtClean="0"/>
              <a:t>‹#›</a:t>
            </a:fld>
            <a:endParaRPr lang="cs-CZ"/>
          </a:p>
        </p:txBody>
      </p:sp>
    </p:spTree>
    <p:extLst>
      <p:ext uri="{BB962C8B-B14F-4D97-AF65-F5344CB8AC3E}">
        <p14:creationId xmlns:p14="http://schemas.microsoft.com/office/powerpoint/2010/main" val="2985365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085F1B-2A78-4A8B-9D15-0BA95AFA1A16}"/>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2EE721E3-86B7-40F1-AB32-F4D15FA9DF3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DDEDF6EA-A32A-4A5F-BDB2-7A2C7D2BE119}"/>
              </a:ext>
            </a:extLst>
          </p:cNvPr>
          <p:cNvSpPr>
            <a:spLocks noGrp="1"/>
          </p:cNvSpPr>
          <p:nvPr>
            <p:ph type="dt" sz="half" idx="10"/>
          </p:nvPr>
        </p:nvSpPr>
        <p:spPr/>
        <p:txBody>
          <a:bodyPr/>
          <a:lstStyle/>
          <a:p>
            <a:fld id="{AD8EC2B2-D7CA-4B14-9361-09F4D5CC1642}" type="datetimeFigureOut">
              <a:rPr lang="cs-CZ" smtClean="0"/>
              <a:t>19.02.2025</a:t>
            </a:fld>
            <a:endParaRPr lang="cs-CZ"/>
          </a:p>
        </p:txBody>
      </p:sp>
      <p:sp>
        <p:nvSpPr>
          <p:cNvPr id="5" name="Zástupný symbol pro zápatí 4">
            <a:extLst>
              <a:ext uri="{FF2B5EF4-FFF2-40B4-BE49-F238E27FC236}">
                <a16:creationId xmlns:a16="http://schemas.microsoft.com/office/drawing/2014/main" id="{7522F698-948D-44DB-993C-DF725C0C651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CFB7F4C-261B-4912-A48F-9E5E541DD879}"/>
              </a:ext>
            </a:extLst>
          </p:cNvPr>
          <p:cNvSpPr>
            <a:spLocks noGrp="1"/>
          </p:cNvSpPr>
          <p:nvPr>
            <p:ph type="sldNum" sz="quarter" idx="12"/>
          </p:nvPr>
        </p:nvSpPr>
        <p:spPr/>
        <p:txBody>
          <a:bodyPr/>
          <a:lstStyle/>
          <a:p>
            <a:fld id="{3E830F09-A733-4945-B706-AB9F8BAB088B}" type="slidenum">
              <a:rPr lang="cs-CZ" smtClean="0"/>
              <a:t>‹#›</a:t>
            </a:fld>
            <a:endParaRPr lang="cs-CZ"/>
          </a:p>
        </p:txBody>
      </p:sp>
    </p:spTree>
    <p:extLst>
      <p:ext uri="{BB962C8B-B14F-4D97-AF65-F5344CB8AC3E}">
        <p14:creationId xmlns:p14="http://schemas.microsoft.com/office/powerpoint/2010/main" val="595736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2C0B70-34B4-43CF-9B16-FC1E83D3E894}"/>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7785CFC9-F8D5-4E73-8ACF-C4A2160D9525}"/>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ED7328A5-89B4-4404-99D8-1CDC15BBF255}"/>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91BA7AE2-D0C2-4E3C-957F-B61F7C14549C}"/>
              </a:ext>
            </a:extLst>
          </p:cNvPr>
          <p:cNvSpPr>
            <a:spLocks noGrp="1"/>
          </p:cNvSpPr>
          <p:nvPr>
            <p:ph type="dt" sz="half" idx="10"/>
          </p:nvPr>
        </p:nvSpPr>
        <p:spPr/>
        <p:txBody>
          <a:bodyPr/>
          <a:lstStyle/>
          <a:p>
            <a:fld id="{AD8EC2B2-D7CA-4B14-9361-09F4D5CC1642}" type="datetimeFigureOut">
              <a:rPr lang="cs-CZ" smtClean="0"/>
              <a:t>19.02.2025</a:t>
            </a:fld>
            <a:endParaRPr lang="cs-CZ"/>
          </a:p>
        </p:txBody>
      </p:sp>
      <p:sp>
        <p:nvSpPr>
          <p:cNvPr id="6" name="Zástupný symbol pro zápatí 5">
            <a:extLst>
              <a:ext uri="{FF2B5EF4-FFF2-40B4-BE49-F238E27FC236}">
                <a16:creationId xmlns:a16="http://schemas.microsoft.com/office/drawing/2014/main" id="{AD544BB7-0169-44D0-B9C5-91F49D5EC31C}"/>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B7327374-EBCC-4E81-8874-1A0608B67C90}"/>
              </a:ext>
            </a:extLst>
          </p:cNvPr>
          <p:cNvSpPr>
            <a:spLocks noGrp="1"/>
          </p:cNvSpPr>
          <p:nvPr>
            <p:ph type="sldNum" sz="quarter" idx="12"/>
          </p:nvPr>
        </p:nvSpPr>
        <p:spPr/>
        <p:txBody>
          <a:bodyPr/>
          <a:lstStyle/>
          <a:p>
            <a:fld id="{3E830F09-A733-4945-B706-AB9F8BAB088B}" type="slidenum">
              <a:rPr lang="cs-CZ" smtClean="0"/>
              <a:t>‹#›</a:t>
            </a:fld>
            <a:endParaRPr lang="cs-CZ"/>
          </a:p>
        </p:txBody>
      </p:sp>
    </p:spTree>
    <p:extLst>
      <p:ext uri="{BB962C8B-B14F-4D97-AF65-F5344CB8AC3E}">
        <p14:creationId xmlns:p14="http://schemas.microsoft.com/office/powerpoint/2010/main" val="3370720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3C93B06-6245-4218-8E84-9D8A0D1FA714}"/>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9EC90C26-C7BF-4B01-9180-C41E67327F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7747B6C8-075C-42B0-A0AD-3987CE042C1E}"/>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D7A9AB25-055B-4F21-8752-620A3E30CE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9D7E1A28-D904-4C3A-B8C8-3DCCC97AA69B}"/>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3E52DCE5-A0C5-4DFC-9005-B8F7B35CE796}"/>
              </a:ext>
            </a:extLst>
          </p:cNvPr>
          <p:cNvSpPr>
            <a:spLocks noGrp="1"/>
          </p:cNvSpPr>
          <p:nvPr>
            <p:ph type="dt" sz="half" idx="10"/>
          </p:nvPr>
        </p:nvSpPr>
        <p:spPr/>
        <p:txBody>
          <a:bodyPr/>
          <a:lstStyle/>
          <a:p>
            <a:fld id="{AD8EC2B2-D7CA-4B14-9361-09F4D5CC1642}" type="datetimeFigureOut">
              <a:rPr lang="cs-CZ" smtClean="0"/>
              <a:t>19.02.2025</a:t>
            </a:fld>
            <a:endParaRPr lang="cs-CZ"/>
          </a:p>
        </p:txBody>
      </p:sp>
      <p:sp>
        <p:nvSpPr>
          <p:cNvPr id="8" name="Zástupný symbol pro zápatí 7">
            <a:extLst>
              <a:ext uri="{FF2B5EF4-FFF2-40B4-BE49-F238E27FC236}">
                <a16:creationId xmlns:a16="http://schemas.microsoft.com/office/drawing/2014/main" id="{0D9AC166-82B2-4446-8A4C-B38B315D9759}"/>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F9A3B393-CB1B-4564-AED8-9AA9AEE610BF}"/>
              </a:ext>
            </a:extLst>
          </p:cNvPr>
          <p:cNvSpPr>
            <a:spLocks noGrp="1"/>
          </p:cNvSpPr>
          <p:nvPr>
            <p:ph type="sldNum" sz="quarter" idx="12"/>
          </p:nvPr>
        </p:nvSpPr>
        <p:spPr/>
        <p:txBody>
          <a:bodyPr/>
          <a:lstStyle/>
          <a:p>
            <a:fld id="{3E830F09-A733-4945-B706-AB9F8BAB088B}" type="slidenum">
              <a:rPr lang="cs-CZ" smtClean="0"/>
              <a:t>‹#›</a:t>
            </a:fld>
            <a:endParaRPr lang="cs-CZ"/>
          </a:p>
        </p:txBody>
      </p:sp>
    </p:spTree>
    <p:extLst>
      <p:ext uri="{BB962C8B-B14F-4D97-AF65-F5344CB8AC3E}">
        <p14:creationId xmlns:p14="http://schemas.microsoft.com/office/powerpoint/2010/main" val="826250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14615F3-B3A8-49AC-BEFC-0A1EF1353FA3}"/>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7DFD4226-F10F-4612-ACDE-F7A6F2F81790}"/>
              </a:ext>
            </a:extLst>
          </p:cNvPr>
          <p:cNvSpPr>
            <a:spLocks noGrp="1"/>
          </p:cNvSpPr>
          <p:nvPr>
            <p:ph type="dt" sz="half" idx="10"/>
          </p:nvPr>
        </p:nvSpPr>
        <p:spPr/>
        <p:txBody>
          <a:bodyPr/>
          <a:lstStyle/>
          <a:p>
            <a:fld id="{AD8EC2B2-D7CA-4B14-9361-09F4D5CC1642}" type="datetimeFigureOut">
              <a:rPr lang="cs-CZ" smtClean="0"/>
              <a:t>19.02.2025</a:t>
            </a:fld>
            <a:endParaRPr lang="cs-CZ"/>
          </a:p>
        </p:txBody>
      </p:sp>
      <p:sp>
        <p:nvSpPr>
          <p:cNvPr id="4" name="Zástupný symbol pro zápatí 3">
            <a:extLst>
              <a:ext uri="{FF2B5EF4-FFF2-40B4-BE49-F238E27FC236}">
                <a16:creationId xmlns:a16="http://schemas.microsoft.com/office/drawing/2014/main" id="{C45A7B7D-306A-4FE0-8473-D57FB9485D9F}"/>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15732200-8E8A-4A3C-BB47-61ED50F5562F}"/>
              </a:ext>
            </a:extLst>
          </p:cNvPr>
          <p:cNvSpPr>
            <a:spLocks noGrp="1"/>
          </p:cNvSpPr>
          <p:nvPr>
            <p:ph type="sldNum" sz="quarter" idx="12"/>
          </p:nvPr>
        </p:nvSpPr>
        <p:spPr/>
        <p:txBody>
          <a:bodyPr/>
          <a:lstStyle/>
          <a:p>
            <a:fld id="{3E830F09-A733-4945-B706-AB9F8BAB088B}" type="slidenum">
              <a:rPr lang="cs-CZ" smtClean="0"/>
              <a:t>‹#›</a:t>
            </a:fld>
            <a:endParaRPr lang="cs-CZ"/>
          </a:p>
        </p:txBody>
      </p:sp>
    </p:spTree>
    <p:extLst>
      <p:ext uri="{BB962C8B-B14F-4D97-AF65-F5344CB8AC3E}">
        <p14:creationId xmlns:p14="http://schemas.microsoft.com/office/powerpoint/2010/main" val="1702600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52968D93-9CB7-4AF0-9FCD-01D898B290FC}"/>
              </a:ext>
            </a:extLst>
          </p:cNvPr>
          <p:cNvSpPr>
            <a:spLocks noGrp="1"/>
          </p:cNvSpPr>
          <p:nvPr>
            <p:ph type="dt" sz="half" idx="10"/>
          </p:nvPr>
        </p:nvSpPr>
        <p:spPr/>
        <p:txBody>
          <a:bodyPr/>
          <a:lstStyle/>
          <a:p>
            <a:fld id="{AD8EC2B2-D7CA-4B14-9361-09F4D5CC1642}" type="datetimeFigureOut">
              <a:rPr lang="cs-CZ" smtClean="0"/>
              <a:t>19.02.2025</a:t>
            </a:fld>
            <a:endParaRPr lang="cs-CZ"/>
          </a:p>
        </p:txBody>
      </p:sp>
      <p:sp>
        <p:nvSpPr>
          <p:cNvPr id="3" name="Zástupný symbol pro zápatí 2">
            <a:extLst>
              <a:ext uri="{FF2B5EF4-FFF2-40B4-BE49-F238E27FC236}">
                <a16:creationId xmlns:a16="http://schemas.microsoft.com/office/drawing/2014/main" id="{DBB03B78-D210-495E-B6F6-FE11B23DAB7A}"/>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9D40B39D-0E80-43FB-B92E-7469405E36D7}"/>
              </a:ext>
            </a:extLst>
          </p:cNvPr>
          <p:cNvSpPr>
            <a:spLocks noGrp="1"/>
          </p:cNvSpPr>
          <p:nvPr>
            <p:ph type="sldNum" sz="quarter" idx="12"/>
          </p:nvPr>
        </p:nvSpPr>
        <p:spPr/>
        <p:txBody>
          <a:bodyPr/>
          <a:lstStyle/>
          <a:p>
            <a:fld id="{3E830F09-A733-4945-B706-AB9F8BAB088B}" type="slidenum">
              <a:rPr lang="cs-CZ" smtClean="0"/>
              <a:t>‹#›</a:t>
            </a:fld>
            <a:endParaRPr lang="cs-CZ"/>
          </a:p>
        </p:txBody>
      </p:sp>
    </p:spTree>
    <p:extLst>
      <p:ext uri="{BB962C8B-B14F-4D97-AF65-F5344CB8AC3E}">
        <p14:creationId xmlns:p14="http://schemas.microsoft.com/office/powerpoint/2010/main" val="639183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93D2C8-6C6A-4A12-BFE5-999CD004FBD4}"/>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FF983A58-45B4-45FB-ACF9-590EBD0C48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B778272F-DDB8-4DC1-BCD5-EAD33E0977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EDFF2573-F0EE-4023-8BC2-C2A44D740DF4}"/>
              </a:ext>
            </a:extLst>
          </p:cNvPr>
          <p:cNvSpPr>
            <a:spLocks noGrp="1"/>
          </p:cNvSpPr>
          <p:nvPr>
            <p:ph type="dt" sz="half" idx="10"/>
          </p:nvPr>
        </p:nvSpPr>
        <p:spPr/>
        <p:txBody>
          <a:bodyPr/>
          <a:lstStyle/>
          <a:p>
            <a:fld id="{AD8EC2B2-D7CA-4B14-9361-09F4D5CC1642}" type="datetimeFigureOut">
              <a:rPr lang="cs-CZ" smtClean="0"/>
              <a:t>19.02.2025</a:t>
            </a:fld>
            <a:endParaRPr lang="cs-CZ"/>
          </a:p>
        </p:txBody>
      </p:sp>
      <p:sp>
        <p:nvSpPr>
          <p:cNvPr id="6" name="Zástupný symbol pro zápatí 5">
            <a:extLst>
              <a:ext uri="{FF2B5EF4-FFF2-40B4-BE49-F238E27FC236}">
                <a16:creationId xmlns:a16="http://schemas.microsoft.com/office/drawing/2014/main" id="{6062D558-AC6B-47BF-AEBF-92AE379F4B6B}"/>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8B08F4A1-E9F7-4614-A437-675E666DA8D7}"/>
              </a:ext>
            </a:extLst>
          </p:cNvPr>
          <p:cNvSpPr>
            <a:spLocks noGrp="1"/>
          </p:cNvSpPr>
          <p:nvPr>
            <p:ph type="sldNum" sz="quarter" idx="12"/>
          </p:nvPr>
        </p:nvSpPr>
        <p:spPr/>
        <p:txBody>
          <a:bodyPr/>
          <a:lstStyle/>
          <a:p>
            <a:fld id="{3E830F09-A733-4945-B706-AB9F8BAB088B}" type="slidenum">
              <a:rPr lang="cs-CZ" smtClean="0"/>
              <a:t>‹#›</a:t>
            </a:fld>
            <a:endParaRPr lang="cs-CZ"/>
          </a:p>
        </p:txBody>
      </p:sp>
    </p:spTree>
    <p:extLst>
      <p:ext uri="{BB962C8B-B14F-4D97-AF65-F5344CB8AC3E}">
        <p14:creationId xmlns:p14="http://schemas.microsoft.com/office/powerpoint/2010/main" val="4040645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2C70D9-DF0B-407A-9F8E-8AD7F705A33A}"/>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D643B19B-2AC5-47E8-8D7D-56DAE57BC37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D478BFD3-A8B5-4B57-A00F-103D7EEC9C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50D3D9CC-188F-4049-B7FD-710592A6AFB3}"/>
              </a:ext>
            </a:extLst>
          </p:cNvPr>
          <p:cNvSpPr>
            <a:spLocks noGrp="1"/>
          </p:cNvSpPr>
          <p:nvPr>
            <p:ph type="dt" sz="half" idx="10"/>
          </p:nvPr>
        </p:nvSpPr>
        <p:spPr/>
        <p:txBody>
          <a:bodyPr/>
          <a:lstStyle/>
          <a:p>
            <a:fld id="{AD8EC2B2-D7CA-4B14-9361-09F4D5CC1642}" type="datetimeFigureOut">
              <a:rPr lang="cs-CZ" smtClean="0"/>
              <a:t>19.02.2025</a:t>
            </a:fld>
            <a:endParaRPr lang="cs-CZ"/>
          </a:p>
        </p:txBody>
      </p:sp>
      <p:sp>
        <p:nvSpPr>
          <p:cNvPr id="6" name="Zástupný symbol pro zápatí 5">
            <a:extLst>
              <a:ext uri="{FF2B5EF4-FFF2-40B4-BE49-F238E27FC236}">
                <a16:creationId xmlns:a16="http://schemas.microsoft.com/office/drawing/2014/main" id="{4D18E7C1-BC17-4803-A9B8-F8D3AC87FAF4}"/>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E1243128-16E7-4D75-877B-4A84D1412969}"/>
              </a:ext>
            </a:extLst>
          </p:cNvPr>
          <p:cNvSpPr>
            <a:spLocks noGrp="1"/>
          </p:cNvSpPr>
          <p:nvPr>
            <p:ph type="sldNum" sz="quarter" idx="12"/>
          </p:nvPr>
        </p:nvSpPr>
        <p:spPr/>
        <p:txBody>
          <a:bodyPr/>
          <a:lstStyle/>
          <a:p>
            <a:fld id="{3E830F09-A733-4945-B706-AB9F8BAB088B}" type="slidenum">
              <a:rPr lang="cs-CZ" smtClean="0"/>
              <a:t>‹#›</a:t>
            </a:fld>
            <a:endParaRPr lang="cs-CZ"/>
          </a:p>
        </p:txBody>
      </p:sp>
    </p:spTree>
    <p:extLst>
      <p:ext uri="{BB962C8B-B14F-4D97-AF65-F5344CB8AC3E}">
        <p14:creationId xmlns:p14="http://schemas.microsoft.com/office/powerpoint/2010/main" val="4154172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6319E3DC-81B2-41C7-98C3-C782CD9FB7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7326543B-2AC2-4FE7-856D-6CB0500EE0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CB403C82-B3EB-4ED7-B8A5-292A12CEFE2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8EC2B2-D7CA-4B14-9361-09F4D5CC1642}" type="datetimeFigureOut">
              <a:rPr lang="cs-CZ" smtClean="0"/>
              <a:t>19.02.2025</a:t>
            </a:fld>
            <a:endParaRPr lang="cs-CZ"/>
          </a:p>
        </p:txBody>
      </p:sp>
      <p:sp>
        <p:nvSpPr>
          <p:cNvPr id="5" name="Zástupný symbol pro zápatí 4">
            <a:extLst>
              <a:ext uri="{FF2B5EF4-FFF2-40B4-BE49-F238E27FC236}">
                <a16:creationId xmlns:a16="http://schemas.microsoft.com/office/drawing/2014/main" id="{9BD38F38-78F2-4035-8D06-4A0E5A9457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8B9657B2-A176-440E-B340-A0BC9332E3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830F09-A733-4945-B706-AB9F8BAB088B}" type="slidenum">
              <a:rPr lang="cs-CZ" smtClean="0"/>
              <a:t>‹#›</a:t>
            </a:fld>
            <a:endParaRPr lang="cs-CZ"/>
          </a:p>
        </p:txBody>
      </p:sp>
    </p:spTree>
    <p:extLst>
      <p:ext uri="{BB962C8B-B14F-4D97-AF65-F5344CB8AC3E}">
        <p14:creationId xmlns:p14="http://schemas.microsoft.com/office/powerpoint/2010/main" val="4190304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ose.zshk.cz/vyuka/osetrovatelske-diagnozy.asp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FD4B0C-E0C3-41F2-9F95-6BD038E6BC9F}"/>
              </a:ext>
            </a:extLst>
          </p:cNvPr>
          <p:cNvSpPr>
            <a:spLocks noGrp="1"/>
          </p:cNvSpPr>
          <p:nvPr>
            <p:ph type="title"/>
          </p:nvPr>
        </p:nvSpPr>
        <p:spPr/>
        <p:txBody>
          <a:bodyPr>
            <a:normAutofit fontScale="90000"/>
          </a:bodyPr>
          <a:lstStyle/>
          <a:p>
            <a:r>
              <a:rPr lang="cs-CZ" b="1" dirty="0">
                <a:solidFill>
                  <a:srgbClr val="FF0000"/>
                </a:solidFill>
              </a:rPr>
              <a:t>10 Ošetřovatelský proces u pacienta s chronickou ránou</a:t>
            </a:r>
            <a:br>
              <a:rPr lang="cs-CZ" b="1" dirty="0"/>
            </a:br>
            <a:endParaRPr lang="cs-CZ" dirty="0"/>
          </a:p>
        </p:txBody>
      </p:sp>
      <p:sp>
        <p:nvSpPr>
          <p:cNvPr id="3" name="Zástupný symbol pro obsah 2">
            <a:extLst>
              <a:ext uri="{FF2B5EF4-FFF2-40B4-BE49-F238E27FC236}">
                <a16:creationId xmlns:a16="http://schemas.microsoft.com/office/drawing/2014/main" id="{FFF30A86-3CCA-4F09-A577-C0A61B8F1CF4}"/>
              </a:ext>
            </a:extLst>
          </p:cNvPr>
          <p:cNvSpPr>
            <a:spLocks noGrp="1"/>
          </p:cNvSpPr>
          <p:nvPr>
            <p:ph idx="1"/>
          </p:nvPr>
        </p:nvSpPr>
        <p:spPr/>
        <p:txBody>
          <a:bodyPr>
            <a:normAutofit fontScale="55000" lnSpcReduction="20000"/>
          </a:bodyPr>
          <a:lstStyle/>
          <a:p>
            <a:r>
              <a:rPr lang="cs-CZ" dirty="0"/>
              <a:t>Chronická rána je sekundárně se hojící rána, která i přes adekvátní lokální terapii nevykazuje po dobu 8 týdnů tendenci k hojení. Chronické rány mohou kdykoli vzniknout z rány akutní působením perzistující infekce nebo v důsledku neadekvátního primárního ošetření. </a:t>
            </a:r>
          </a:p>
          <a:p>
            <a:r>
              <a:rPr lang="cs-CZ" dirty="0"/>
              <a:t> </a:t>
            </a:r>
          </a:p>
          <a:p>
            <a:r>
              <a:rPr lang="cs-CZ" dirty="0"/>
              <a:t>Dle etiologie vzniku se mohou chronické rány dělit na: </a:t>
            </a:r>
          </a:p>
          <a:p>
            <a:r>
              <a:rPr lang="cs-CZ" dirty="0"/>
              <a:t>- metabolické (diabetická noha), </a:t>
            </a:r>
          </a:p>
          <a:p>
            <a:r>
              <a:rPr lang="cs-CZ" dirty="0"/>
              <a:t>- cévní (arteriální a venózní vředy), </a:t>
            </a:r>
          </a:p>
          <a:p>
            <a:r>
              <a:rPr lang="cs-CZ" dirty="0"/>
              <a:t>- nutritivní (dekubity), </a:t>
            </a:r>
          </a:p>
          <a:p>
            <a:r>
              <a:rPr lang="cs-CZ" dirty="0"/>
              <a:t>- infekční (rány hojící se per </a:t>
            </a:r>
            <a:r>
              <a:rPr lang="cs-CZ" dirty="0" err="1"/>
              <a:t>secundam</a:t>
            </a:r>
            <a:r>
              <a:rPr lang="cs-CZ" dirty="0"/>
              <a:t> </a:t>
            </a:r>
            <a:r>
              <a:rPr lang="cs-CZ" dirty="0" err="1"/>
              <a:t>intentionem</a:t>
            </a:r>
            <a:r>
              <a:rPr lang="cs-CZ" dirty="0"/>
              <a:t> a dehiscence),</a:t>
            </a:r>
          </a:p>
          <a:p>
            <a:r>
              <a:rPr lang="cs-CZ" dirty="0"/>
              <a:t>- </a:t>
            </a:r>
            <a:r>
              <a:rPr lang="cs-CZ" dirty="0" err="1"/>
              <a:t>iatrogenní</a:t>
            </a:r>
            <a:r>
              <a:rPr lang="cs-CZ" dirty="0"/>
              <a:t>, </a:t>
            </a:r>
          </a:p>
          <a:p>
            <a:r>
              <a:rPr lang="cs-CZ" dirty="0"/>
              <a:t>- </a:t>
            </a:r>
            <a:r>
              <a:rPr lang="cs-CZ" dirty="0" err="1"/>
              <a:t>exulcerované</a:t>
            </a:r>
            <a:r>
              <a:rPr lang="cs-CZ" dirty="0"/>
              <a:t> nádory, </a:t>
            </a:r>
          </a:p>
          <a:p>
            <a:r>
              <a:rPr lang="cs-CZ" dirty="0"/>
              <a:t>- kombinované. </a:t>
            </a:r>
          </a:p>
          <a:p>
            <a:r>
              <a:rPr lang="cs-CZ" dirty="0"/>
              <a:t> </a:t>
            </a:r>
          </a:p>
          <a:p>
            <a:r>
              <a:rPr lang="cs-CZ" dirty="0"/>
              <a:t>Chronickými ranami bývají postiženi především starší lidé. U nemocných často vzniká sociální izolace, zabraňují styku s okolím, trpí depresemi, frustracemi, nedostatkem spánku, trápí je bolesti, nesoběstačnost a vyčerpání ze stále se opakujících infekcí.</a:t>
            </a:r>
          </a:p>
          <a:p>
            <a:endParaRPr lang="cs-CZ" dirty="0"/>
          </a:p>
        </p:txBody>
      </p:sp>
    </p:spTree>
    <p:extLst>
      <p:ext uri="{BB962C8B-B14F-4D97-AF65-F5344CB8AC3E}">
        <p14:creationId xmlns:p14="http://schemas.microsoft.com/office/powerpoint/2010/main" val="1625434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AEBCBF-0E1B-4239-9F31-BFE2C677E5CB}"/>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EA7ACF36-DBE8-4937-BA97-ED63D5C5F24D}"/>
              </a:ext>
            </a:extLst>
          </p:cNvPr>
          <p:cNvSpPr>
            <a:spLocks noGrp="1"/>
          </p:cNvSpPr>
          <p:nvPr>
            <p:ph idx="1"/>
          </p:nvPr>
        </p:nvSpPr>
        <p:spPr/>
        <p:txBody>
          <a:bodyPr>
            <a:normAutofit fontScale="47500" lnSpcReduction="20000"/>
          </a:bodyPr>
          <a:lstStyle/>
          <a:p>
            <a:r>
              <a:rPr lang="cs-CZ" dirty="0"/>
              <a:t>Chronické rány mohou mít projevy, které významně zatěžují pacienta: </a:t>
            </a:r>
          </a:p>
          <a:p>
            <a:r>
              <a:rPr lang="cs-CZ" dirty="0"/>
              <a:t>1. Exsudát, který je přítomný na začátku hojení a provází infekci v ráně, způsobuje zpomalení hojení, ztráty tekutin, maceraci okolní tkáně a spodiny rány. Snížení tvorby exsudátu můžeme docílit používáním vhodných krytí k </a:t>
            </a:r>
            <a:r>
              <a:rPr lang="cs-CZ" dirty="0" err="1"/>
              <a:t>absorbci</a:t>
            </a:r>
            <a:r>
              <a:rPr lang="cs-CZ" dirty="0"/>
              <a:t>, kompresivní bandáží nebo vakuovou drenáží rány. </a:t>
            </a:r>
          </a:p>
          <a:p>
            <a:r>
              <a:rPr lang="cs-CZ" dirty="0"/>
              <a:t>2. Zápach je známkou infekce a vznikající nekrózy. Hodnocení zápachu je velmi subjektivní, proto se nedoporučuje ke zhodnocení stavu rány. Vnímání zápachu rány můžeme ovlivnit vhodným výběrem terapeutického krytí. </a:t>
            </a:r>
          </a:p>
          <a:p>
            <a:r>
              <a:rPr lang="cs-CZ" dirty="0"/>
              <a:t>3. Kolonizace mikroorganismy je u těchto ran běžná. Je třeba zvolit vhodné materiály působící baktericidně, zabraňující množení bakterií a jejich pohybu. </a:t>
            </a:r>
          </a:p>
          <a:p>
            <a:r>
              <a:rPr lang="cs-CZ" dirty="0"/>
              <a:t>4. Bolest, která doprovází arteriální i venosní ulcerace, také dekubity, může být velmi intenzivně vnímána. Příčina bolesti je v souvislosti se základním onemocněním. Náhle vzniklá bolest poukazuje na propuknutí infekce v ráně. Většina pacientů vnímá bolest při převazech a ošetření rány. </a:t>
            </a:r>
          </a:p>
          <a:p>
            <a:r>
              <a:rPr lang="cs-CZ" dirty="0"/>
              <a:t>5. Četnost převazů omezuje nemocného v denním režimu a snižuje kvalitu života. Frekvence převazu je různá dle typu rány a typu použitého krytí, může to být každý den nebo jednou za tři dny a podobně. Při častějších převazech je vhodné zapojit nemocného a jeho rodinu do péče o ránu.</a:t>
            </a:r>
          </a:p>
          <a:p>
            <a:r>
              <a:rPr lang="cs-CZ" dirty="0"/>
              <a:t>6. Velmi závažnou komplikací je vznik sepse, kdy je organismus nemocného ohrožen selháním funkcí životně důležitých orgánů a smrtí. Dle druhu infekce se mění vzhled, sekrece a zápach z defektů. </a:t>
            </a:r>
          </a:p>
          <a:p>
            <a:r>
              <a:rPr lang="cs-CZ" dirty="0"/>
              <a:t>Charakter sekrece:</a:t>
            </a:r>
          </a:p>
          <a:p>
            <a:r>
              <a:rPr lang="cs-CZ" dirty="0"/>
              <a:t>- stafylokoky – smetanově žlutý sekret bez zápachu, </a:t>
            </a:r>
          </a:p>
          <a:p>
            <a:r>
              <a:rPr lang="cs-CZ" dirty="0"/>
              <a:t>- streptokoky – řídký, žlutošedý sekret, </a:t>
            </a:r>
          </a:p>
          <a:p>
            <a:r>
              <a:rPr lang="cs-CZ" dirty="0"/>
              <a:t>- </a:t>
            </a:r>
            <a:r>
              <a:rPr lang="cs-CZ" dirty="0" err="1"/>
              <a:t>pseudomonady</a:t>
            </a:r>
            <a:r>
              <a:rPr lang="cs-CZ" dirty="0"/>
              <a:t> – modrozelený, zelený, nasládle páchnoucí sekret, </a:t>
            </a:r>
          </a:p>
          <a:p>
            <a:r>
              <a:rPr lang="cs-CZ" dirty="0"/>
              <a:t>- </a:t>
            </a:r>
            <a:r>
              <a:rPr lang="cs-CZ" dirty="0" err="1"/>
              <a:t>Escherichia</a:t>
            </a:r>
            <a:r>
              <a:rPr lang="cs-CZ" dirty="0"/>
              <a:t> coli – nahnědlý sekret, zápach po fekáliích.</a:t>
            </a:r>
          </a:p>
          <a:p>
            <a:r>
              <a:rPr lang="cs-CZ" dirty="0"/>
              <a:t> </a:t>
            </a:r>
          </a:p>
          <a:p>
            <a:endParaRPr lang="cs-CZ" dirty="0"/>
          </a:p>
        </p:txBody>
      </p:sp>
    </p:spTree>
    <p:extLst>
      <p:ext uri="{BB962C8B-B14F-4D97-AF65-F5344CB8AC3E}">
        <p14:creationId xmlns:p14="http://schemas.microsoft.com/office/powerpoint/2010/main" val="1001729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1C22C4-10A4-4A65-A772-82A89E7094AA}"/>
              </a:ext>
            </a:extLst>
          </p:cNvPr>
          <p:cNvSpPr>
            <a:spLocks noGrp="1"/>
          </p:cNvSpPr>
          <p:nvPr>
            <p:ph type="title"/>
          </p:nvPr>
        </p:nvSpPr>
        <p:spPr/>
        <p:txBody>
          <a:bodyPr/>
          <a:lstStyle/>
          <a:p>
            <a:r>
              <a:rPr lang="cs-CZ" b="1" dirty="0"/>
              <a:t>10.4 Terapeutická krytí rány</a:t>
            </a:r>
            <a:br>
              <a:rPr lang="cs-CZ" b="1" dirty="0"/>
            </a:br>
            <a:endParaRPr lang="cs-CZ" dirty="0"/>
          </a:p>
        </p:txBody>
      </p:sp>
      <p:sp>
        <p:nvSpPr>
          <p:cNvPr id="3" name="Zástupný symbol pro obsah 2">
            <a:extLst>
              <a:ext uri="{FF2B5EF4-FFF2-40B4-BE49-F238E27FC236}">
                <a16:creationId xmlns:a16="http://schemas.microsoft.com/office/drawing/2014/main" id="{CFCEAE0B-78B9-485E-9C38-7FD898CB998D}"/>
              </a:ext>
            </a:extLst>
          </p:cNvPr>
          <p:cNvSpPr>
            <a:spLocks noGrp="1"/>
          </p:cNvSpPr>
          <p:nvPr>
            <p:ph idx="1"/>
          </p:nvPr>
        </p:nvSpPr>
        <p:spPr/>
        <p:txBody>
          <a:bodyPr>
            <a:normAutofit fontScale="62500" lnSpcReduction="20000"/>
          </a:bodyPr>
          <a:lstStyle/>
          <a:p>
            <a:r>
              <a:rPr lang="cs-CZ" dirty="0"/>
              <a:t>Současným trendem je udržení vlhkého prostředí v ráně, které brání vstupu infekce, udržuje stálou teplotu a zlepšuje podmínky hojení. I přes vyšší náklady za materiály, v konečném důsledku a propočtu, vyjde vlhké hojení levněji. Vyšší cenové nároky jsou kompenzovány méně častými převazy a zkrácením doby hojení.</a:t>
            </a:r>
          </a:p>
          <a:p>
            <a:r>
              <a:rPr lang="cs-CZ" dirty="0"/>
              <a:t> </a:t>
            </a:r>
          </a:p>
          <a:p>
            <a:r>
              <a:rPr lang="cs-CZ" b="1" dirty="0"/>
              <a:t>Gázová krytí </a:t>
            </a:r>
            <a:endParaRPr lang="cs-CZ" dirty="0"/>
          </a:p>
          <a:p>
            <a:r>
              <a:rPr lang="cs-CZ" dirty="0"/>
              <a:t>Tradiční krytí na ránu, které slouží k primárnímu i sekundárnímu krytí rány, provedení je sterilní nebo nesterilní. Vhodné je krytí čisté rány, středně </a:t>
            </a:r>
            <a:r>
              <a:rPr lang="cs-CZ" dirty="0" err="1"/>
              <a:t>exsudující</a:t>
            </a:r>
            <a:r>
              <a:rPr lang="cs-CZ" dirty="0"/>
              <a:t> rány, rozpadlé rány s nekrózou jako mechanický </a:t>
            </a:r>
            <a:r>
              <a:rPr lang="cs-CZ" dirty="0" err="1"/>
              <a:t>débridement</a:t>
            </a:r>
            <a:r>
              <a:rPr lang="cs-CZ" dirty="0"/>
              <a:t>. Je použitelné také k obkladům s napuštěnými antiseptiky. Krytí je nutné fixovat obinadlem nebo náplastí.</a:t>
            </a:r>
          </a:p>
          <a:p>
            <a:r>
              <a:rPr lang="cs-CZ" dirty="0"/>
              <a:t> </a:t>
            </a:r>
          </a:p>
          <a:p>
            <a:r>
              <a:rPr lang="cs-CZ" b="1" dirty="0"/>
              <a:t>Neadherentní antiseptická krytí</a:t>
            </a:r>
            <a:endParaRPr lang="cs-CZ" dirty="0"/>
          </a:p>
          <a:p>
            <a:r>
              <a:rPr lang="cs-CZ" dirty="0"/>
              <a:t>Jedná se o krytí s antimikrobiálním účinkem, s doplňky např. jod-</a:t>
            </a:r>
            <a:r>
              <a:rPr lang="cs-CZ" dirty="0" err="1"/>
              <a:t>povidon</a:t>
            </a:r>
            <a:r>
              <a:rPr lang="cs-CZ" dirty="0"/>
              <a:t>, stříbro, </a:t>
            </a:r>
            <a:r>
              <a:rPr lang="cs-CZ" dirty="0" err="1"/>
              <a:t>chlorhexidin</a:t>
            </a:r>
            <a:r>
              <a:rPr lang="cs-CZ" dirty="0"/>
              <a:t>, ve formě neadherentní mřížky. Existuje zde vyšší výskyt alergických reakcí. Krytí se aplikuje přímo na ránu a překryje se sterilním sekundárním krytí, které se dále fixuje. Při dalším převazu může krytí přilnout k ráně, v tomto případě je nutný oplach roztokem. Odstraňování takto přilepeného materiálu může poškodit granulační tkáň a působí bolestivě pro pacienta. Zástupci krytí na trhu např. </a:t>
            </a:r>
            <a:r>
              <a:rPr lang="cs-CZ" dirty="0" err="1"/>
              <a:t>Inadine</a:t>
            </a:r>
            <a:r>
              <a:rPr lang="cs-CZ" dirty="0"/>
              <a:t>, </a:t>
            </a:r>
            <a:r>
              <a:rPr lang="cs-CZ" dirty="0" err="1"/>
              <a:t>Braunovidon</a:t>
            </a:r>
            <a:r>
              <a:rPr lang="cs-CZ" dirty="0"/>
              <a:t>, </a:t>
            </a:r>
            <a:r>
              <a:rPr lang="cs-CZ" dirty="0" err="1"/>
              <a:t>Atrauman</a:t>
            </a:r>
            <a:r>
              <a:rPr lang="cs-CZ" dirty="0"/>
              <a:t> </a:t>
            </a:r>
            <a:r>
              <a:rPr lang="cs-CZ" dirty="0" err="1"/>
              <a:t>Ag</a:t>
            </a:r>
            <a:r>
              <a:rPr lang="cs-CZ" dirty="0"/>
              <a:t>.</a:t>
            </a:r>
          </a:p>
          <a:p>
            <a:r>
              <a:rPr lang="cs-CZ" dirty="0"/>
              <a:t> </a:t>
            </a:r>
          </a:p>
          <a:p>
            <a:endParaRPr lang="cs-CZ" dirty="0"/>
          </a:p>
        </p:txBody>
      </p:sp>
    </p:spTree>
    <p:extLst>
      <p:ext uri="{BB962C8B-B14F-4D97-AF65-F5344CB8AC3E}">
        <p14:creationId xmlns:p14="http://schemas.microsoft.com/office/powerpoint/2010/main" val="39058141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748A13-895E-4269-AAB5-D76F48DCBB1F}"/>
              </a:ext>
            </a:extLst>
          </p:cNvPr>
          <p:cNvSpPr>
            <a:spLocks noGrp="1"/>
          </p:cNvSpPr>
          <p:nvPr>
            <p:ph type="title"/>
          </p:nvPr>
        </p:nvSpPr>
        <p:spPr/>
        <p:txBody>
          <a:bodyPr/>
          <a:lstStyle/>
          <a:p>
            <a:r>
              <a:rPr lang="cs-CZ" b="1" dirty="0"/>
              <a:t>10.4 Terapeutická krytí rány</a:t>
            </a:r>
            <a:br>
              <a:rPr lang="cs-CZ" b="1" dirty="0"/>
            </a:br>
            <a:endParaRPr lang="cs-CZ" dirty="0"/>
          </a:p>
        </p:txBody>
      </p:sp>
      <p:sp>
        <p:nvSpPr>
          <p:cNvPr id="3" name="Zástupný symbol pro obsah 2">
            <a:extLst>
              <a:ext uri="{FF2B5EF4-FFF2-40B4-BE49-F238E27FC236}">
                <a16:creationId xmlns:a16="http://schemas.microsoft.com/office/drawing/2014/main" id="{1B800AD9-457D-4BAA-BAA2-12C3768152C6}"/>
              </a:ext>
            </a:extLst>
          </p:cNvPr>
          <p:cNvSpPr>
            <a:spLocks noGrp="1"/>
          </p:cNvSpPr>
          <p:nvPr>
            <p:ph idx="1"/>
          </p:nvPr>
        </p:nvSpPr>
        <p:spPr/>
        <p:txBody>
          <a:bodyPr>
            <a:normAutofit fontScale="70000" lnSpcReduction="20000"/>
          </a:bodyPr>
          <a:lstStyle/>
          <a:p>
            <a:r>
              <a:rPr lang="cs-CZ" b="1" dirty="0" err="1"/>
              <a:t>mpregnovaná</a:t>
            </a:r>
            <a:r>
              <a:rPr lang="cs-CZ" b="1" dirty="0"/>
              <a:t> gázová krytí</a:t>
            </a:r>
            <a:endParaRPr lang="cs-CZ" dirty="0"/>
          </a:p>
          <a:p>
            <a:r>
              <a:rPr lang="cs-CZ" dirty="0"/>
              <a:t>Krytí tkané z bavlněných vláken, které je obohacené o další účinné látky. Jedná se o gázu impregnovanou jodem, vazelínou, s obsahem </a:t>
            </a:r>
            <a:r>
              <a:rPr lang="cs-CZ" dirty="0" err="1"/>
              <a:t>NaCl</a:t>
            </a:r>
            <a:r>
              <a:rPr lang="cs-CZ" dirty="0"/>
              <a:t>. Jsou ve sterilní nebo nesterilní formě. Mohou ale způsobovat macerace okrajů rány, vysušování granulační tkáně, </a:t>
            </a:r>
            <a:r>
              <a:rPr lang="cs-CZ" dirty="0" err="1"/>
              <a:t>hypergranulace</a:t>
            </a:r>
            <a:r>
              <a:rPr lang="cs-CZ" dirty="0"/>
              <a:t>, při převazech může dojít k poškození </a:t>
            </a:r>
            <a:r>
              <a:rPr lang="cs-CZ" dirty="0" err="1"/>
              <a:t>epitelizující</a:t>
            </a:r>
            <a:r>
              <a:rPr lang="cs-CZ" dirty="0"/>
              <a:t> tkáně. Tyto materiály jsou levnější a vhodnější u pacientů, kde se musí provádět převazy častěji. Dostupná je gáza obsahující </a:t>
            </a:r>
            <a:r>
              <a:rPr lang="cs-CZ" dirty="0" err="1"/>
              <a:t>Hyiodin</a:t>
            </a:r>
            <a:r>
              <a:rPr lang="cs-CZ" dirty="0"/>
              <a:t>, </a:t>
            </a:r>
            <a:r>
              <a:rPr lang="cs-CZ" dirty="0" err="1"/>
              <a:t>Betadine</a:t>
            </a:r>
            <a:r>
              <a:rPr lang="cs-CZ" dirty="0"/>
              <a:t>, </a:t>
            </a:r>
            <a:r>
              <a:rPr lang="cs-CZ" dirty="0" err="1"/>
              <a:t>Prontosan</a:t>
            </a:r>
            <a:r>
              <a:rPr lang="cs-CZ" dirty="0"/>
              <a:t>, </a:t>
            </a:r>
            <a:r>
              <a:rPr lang="cs-CZ" dirty="0" err="1"/>
              <a:t>Octenisept</a:t>
            </a:r>
            <a:r>
              <a:rPr lang="cs-CZ" dirty="0"/>
              <a:t>.</a:t>
            </a:r>
          </a:p>
          <a:p>
            <a:r>
              <a:rPr lang="cs-CZ" dirty="0"/>
              <a:t> </a:t>
            </a:r>
          </a:p>
          <a:p>
            <a:r>
              <a:rPr lang="cs-CZ" b="1" dirty="0" err="1"/>
              <a:t>Hydroaktivní</a:t>
            </a:r>
            <a:r>
              <a:rPr lang="cs-CZ" b="1" dirty="0"/>
              <a:t> krytí</a:t>
            </a:r>
            <a:endParaRPr lang="cs-CZ" dirty="0"/>
          </a:p>
          <a:p>
            <a:r>
              <a:rPr lang="cs-CZ" dirty="0"/>
              <a:t>Jedná se o vlhké krytí se </a:t>
            </a:r>
            <a:r>
              <a:rPr lang="cs-CZ" dirty="0" err="1"/>
              <a:t>superabsorbčním</a:t>
            </a:r>
            <a:r>
              <a:rPr lang="cs-CZ" dirty="0"/>
              <a:t> jádrem, pro granulující, povleklé nebo nekrotické tkáně. Jsou indikované ve fázi čištění i ve fázi granulace. </a:t>
            </a:r>
            <a:r>
              <a:rPr lang="cs-CZ" dirty="0" err="1"/>
              <a:t>Polyakrylátový</a:t>
            </a:r>
            <a:r>
              <a:rPr lang="cs-CZ" dirty="0"/>
              <a:t> polštářek se aktivuje </a:t>
            </a:r>
            <a:r>
              <a:rPr lang="cs-CZ" dirty="0" err="1"/>
              <a:t>Ringerovým</a:t>
            </a:r>
            <a:r>
              <a:rPr lang="cs-CZ" dirty="0"/>
              <a:t> roztokem, který se pak následně postupně uvolňuje do rány. Velmi dobře absorbuje exsudát, čistí ránu, podporuje autolytický </a:t>
            </a:r>
            <a:r>
              <a:rPr lang="cs-CZ" dirty="0" err="1"/>
              <a:t>debridement</a:t>
            </a:r>
            <a:r>
              <a:rPr lang="cs-CZ" dirty="0"/>
              <a:t>. Vhodné je použití pod kompresivní bandáž. Nedoporučuje se aplikovat do rány masivně infikované s velkou sekrecí. Výměna tohoto preparátu je za 12-24 hodin dle použitého typu. Existuje v různých velikostech a tvarech. Produkty: </a:t>
            </a:r>
            <a:r>
              <a:rPr lang="cs-CZ" dirty="0" err="1"/>
              <a:t>TenderWet</a:t>
            </a:r>
            <a:r>
              <a:rPr lang="cs-CZ" dirty="0"/>
              <a:t>, </a:t>
            </a:r>
            <a:r>
              <a:rPr lang="cs-CZ" dirty="0" err="1"/>
              <a:t>TenderWet</a:t>
            </a:r>
            <a:r>
              <a:rPr lang="cs-CZ" dirty="0"/>
              <a:t> 24, </a:t>
            </a:r>
            <a:r>
              <a:rPr lang="cs-CZ" dirty="0" err="1"/>
              <a:t>TenderWet</a:t>
            </a:r>
            <a:r>
              <a:rPr lang="cs-CZ" dirty="0"/>
              <a:t> 24 </a:t>
            </a:r>
            <a:r>
              <a:rPr lang="cs-CZ" dirty="0" err="1"/>
              <a:t>active</a:t>
            </a:r>
            <a:r>
              <a:rPr lang="cs-CZ" dirty="0"/>
              <a:t>.</a:t>
            </a:r>
          </a:p>
          <a:p>
            <a:endParaRPr lang="cs-CZ" dirty="0"/>
          </a:p>
        </p:txBody>
      </p:sp>
    </p:spTree>
    <p:extLst>
      <p:ext uri="{BB962C8B-B14F-4D97-AF65-F5344CB8AC3E}">
        <p14:creationId xmlns:p14="http://schemas.microsoft.com/office/powerpoint/2010/main" val="2755087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DD6708F-4DC9-499F-841C-95E280CC780D}"/>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1791F15E-A92A-42C1-81B9-43CC7A111C3F}"/>
              </a:ext>
            </a:extLst>
          </p:cNvPr>
          <p:cNvSpPr>
            <a:spLocks noGrp="1"/>
          </p:cNvSpPr>
          <p:nvPr>
            <p:ph idx="1"/>
          </p:nvPr>
        </p:nvSpPr>
        <p:spPr/>
        <p:txBody>
          <a:bodyPr>
            <a:normAutofit fontScale="70000" lnSpcReduction="20000"/>
          </a:bodyPr>
          <a:lstStyle/>
          <a:p>
            <a:r>
              <a:rPr lang="cs-CZ" b="1" dirty="0"/>
              <a:t>Transparentní filmová krytí</a:t>
            </a:r>
            <a:endParaRPr lang="cs-CZ" dirty="0"/>
          </a:p>
          <a:p>
            <a:r>
              <a:rPr lang="cs-CZ" dirty="0"/>
              <a:t>Krytí určené na rány a kůži ohrožené opakovanou traumatizací. Může být v roli, ve spreji nebo se speciálním tvarem určené konkrétně, např. na krytí kanyl. Jsou selektivně propustná, vytváří mikroklima pro hojení rány, slouží jako antibakteriální bariéra. Jsou průhledná, proto se snadno kontroluje vzhled rány. Vhodná je aplikace na málo </a:t>
            </a:r>
            <a:r>
              <a:rPr lang="cs-CZ" dirty="0" err="1"/>
              <a:t>secernující</a:t>
            </a:r>
            <a:r>
              <a:rPr lang="cs-CZ" dirty="0"/>
              <a:t> rány, k ochraně kůže před macerací, vnikem infekce, kontaminace invazivního vstupu. Z nabízených produktů jsou např. </a:t>
            </a:r>
            <a:r>
              <a:rPr lang="cs-CZ" dirty="0" err="1"/>
              <a:t>Bioclusive</a:t>
            </a:r>
            <a:r>
              <a:rPr lang="cs-CZ" dirty="0"/>
              <a:t>, Op-</a:t>
            </a:r>
            <a:r>
              <a:rPr lang="cs-CZ" dirty="0" err="1"/>
              <a:t>Site</a:t>
            </a:r>
            <a:r>
              <a:rPr lang="cs-CZ" dirty="0"/>
              <a:t> </a:t>
            </a:r>
            <a:r>
              <a:rPr lang="cs-CZ" dirty="0" err="1"/>
              <a:t>flexigrid</a:t>
            </a:r>
            <a:r>
              <a:rPr lang="cs-CZ" dirty="0"/>
              <a:t>, </a:t>
            </a:r>
            <a:r>
              <a:rPr lang="cs-CZ" dirty="0" err="1"/>
              <a:t>Hydrofilm</a:t>
            </a:r>
            <a:r>
              <a:rPr lang="cs-CZ" dirty="0"/>
              <a:t>.</a:t>
            </a:r>
          </a:p>
          <a:p>
            <a:r>
              <a:rPr lang="cs-CZ" dirty="0"/>
              <a:t> </a:t>
            </a:r>
          </a:p>
          <a:p>
            <a:r>
              <a:rPr lang="cs-CZ" b="1" dirty="0" err="1"/>
              <a:t>Hydrokoloidy</a:t>
            </a:r>
            <a:endParaRPr lang="cs-CZ" dirty="0"/>
          </a:p>
          <a:p>
            <a:r>
              <a:rPr lang="cs-CZ" dirty="0"/>
              <a:t>Tato krytí slouží k primárnímu krytí rány. Jedná se dvouvrstevný materiál, polyuretan a </a:t>
            </a:r>
            <a:r>
              <a:rPr lang="cs-CZ" dirty="0" err="1"/>
              <a:t>hydrokoloidní</a:t>
            </a:r>
            <a:r>
              <a:rPr lang="cs-CZ" dirty="0"/>
              <a:t> a </a:t>
            </a:r>
            <a:r>
              <a:rPr lang="cs-CZ" dirty="0" err="1"/>
              <a:t>hydroaktivní</a:t>
            </a:r>
            <a:r>
              <a:rPr lang="cs-CZ" dirty="0"/>
              <a:t> částice. Při kontaktu s vlhkostí v ráně se vytváří gelová hmota, která zajišťuje vlhké prostředí. Krytí podporuje čištění rány, odstranění nekrózy, vývoj granulace. Krytí by se nemělo aplikovat na rány infikované anaerobními kmeny. Při používání se objevuje charakteristický zápach, může macerovat okolí rány a zapříčinit vznik </a:t>
            </a:r>
            <a:r>
              <a:rPr lang="cs-CZ" dirty="0" err="1"/>
              <a:t>hypergranulací</a:t>
            </a:r>
            <a:r>
              <a:rPr lang="cs-CZ" dirty="0"/>
              <a:t>. Existují různé tvary, velikosti a s lepivým okrajem nebo bez lepivého okraje. Převazy se provádějí dle potřeby, krytí můžeme ponechat i 4 dny. Z materiálů známe </a:t>
            </a:r>
            <a:r>
              <a:rPr lang="cs-CZ" dirty="0" err="1"/>
              <a:t>Granuflex</a:t>
            </a:r>
            <a:r>
              <a:rPr lang="cs-CZ" dirty="0"/>
              <a:t>, </a:t>
            </a:r>
            <a:r>
              <a:rPr lang="cs-CZ" dirty="0" err="1"/>
              <a:t>Hydrocoll</a:t>
            </a:r>
            <a:r>
              <a:rPr lang="cs-CZ" dirty="0"/>
              <a:t>, </a:t>
            </a:r>
            <a:r>
              <a:rPr lang="cs-CZ" dirty="0" err="1"/>
              <a:t>Tegasorb</a:t>
            </a:r>
            <a:r>
              <a:rPr lang="cs-CZ" dirty="0"/>
              <a:t> aj.</a:t>
            </a:r>
          </a:p>
          <a:p>
            <a:endParaRPr lang="cs-CZ" dirty="0"/>
          </a:p>
        </p:txBody>
      </p:sp>
    </p:spTree>
    <p:extLst>
      <p:ext uri="{BB962C8B-B14F-4D97-AF65-F5344CB8AC3E}">
        <p14:creationId xmlns:p14="http://schemas.microsoft.com/office/powerpoint/2010/main" val="130458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F3918B2-FB15-4D51-B015-4AD729C99AC6}"/>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7D6C806C-1E94-4B2B-B11C-E88E4E2E2EF8}"/>
              </a:ext>
            </a:extLst>
          </p:cNvPr>
          <p:cNvSpPr>
            <a:spLocks noGrp="1"/>
          </p:cNvSpPr>
          <p:nvPr>
            <p:ph idx="1"/>
          </p:nvPr>
        </p:nvSpPr>
        <p:spPr/>
        <p:txBody>
          <a:bodyPr>
            <a:normAutofit fontScale="85000" lnSpcReduction="20000"/>
          </a:bodyPr>
          <a:lstStyle/>
          <a:p>
            <a:r>
              <a:rPr lang="cs-CZ" b="1" dirty="0" err="1"/>
              <a:t>Hydrokoloidy</a:t>
            </a:r>
            <a:r>
              <a:rPr lang="cs-CZ" b="1" dirty="0"/>
              <a:t> v gelu a pastě</a:t>
            </a:r>
            <a:endParaRPr lang="cs-CZ" dirty="0"/>
          </a:p>
          <a:p>
            <a:r>
              <a:rPr lang="cs-CZ" dirty="0"/>
              <a:t>Jsou to </a:t>
            </a:r>
            <a:r>
              <a:rPr lang="cs-CZ" dirty="0" err="1"/>
              <a:t>hydrokoloidy</a:t>
            </a:r>
            <a:r>
              <a:rPr lang="cs-CZ" dirty="0"/>
              <a:t> vhodné k primárnímu krytí na plošné a hluboké rány. Je nutné je překrýt vhodným sekundárním krytím. Zástupci např. </a:t>
            </a:r>
            <a:r>
              <a:rPr lang="cs-CZ" dirty="0" err="1"/>
              <a:t>Flamigel</a:t>
            </a:r>
            <a:r>
              <a:rPr lang="cs-CZ" dirty="0"/>
              <a:t>, </a:t>
            </a:r>
            <a:r>
              <a:rPr lang="cs-CZ" dirty="0" err="1"/>
              <a:t>Flaminal</a:t>
            </a:r>
            <a:r>
              <a:rPr lang="cs-CZ" dirty="0"/>
              <a:t>, </a:t>
            </a:r>
            <a:r>
              <a:rPr lang="cs-CZ" dirty="0" err="1"/>
              <a:t>Askina</a:t>
            </a:r>
            <a:r>
              <a:rPr lang="cs-CZ" dirty="0"/>
              <a:t> </a:t>
            </a:r>
            <a:r>
              <a:rPr lang="cs-CZ" dirty="0" err="1"/>
              <a:t>Biofilm</a:t>
            </a:r>
            <a:r>
              <a:rPr lang="cs-CZ" dirty="0"/>
              <a:t> Paste.</a:t>
            </a:r>
          </a:p>
          <a:p>
            <a:r>
              <a:rPr lang="cs-CZ" dirty="0"/>
              <a:t> </a:t>
            </a:r>
          </a:p>
          <a:p>
            <a:r>
              <a:rPr lang="cs-CZ" b="1" dirty="0" err="1"/>
              <a:t>Hydrofiber</a:t>
            </a:r>
            <a:endParaRPr lang="cs-CZ" dirty="0"/>
          </a:p>
          <a:p>
            <a:r>
              <a:rPr lang="cs-CZ" dirty="0"/>
              <a:t>Jedná se o jemné netkané primární krytí bez stříbra nebo se stříbrnými ionty. Krytí absorbuje sekreci a vytváří jemný gel. Zadržuje bakterie na povrchu infikované rány. Krytí se stříbrem uvolňuje tyto ionty do rány a působí proti širokému spektru bakterií. Je vhodné i na silně </a:t>
            </a:r>
            <a:r>
              <a:rPr lang="cs-CZ" dirty="0" err="1"/>
              <a:t>secernující</a:t>
            </a:r>
            <a:r>
              <a:rPr lang="cs-CZ" dirty="0"/>
              <a:t> rány, ale absolutně nevhodné na suché rány s nekrózou. Po aplikaci krytí do rány je nutné použít sekundární krytí. Je možno ránu zvlhčit sterilním roztokem, frekvence výměny je od jednoho do sedmi dnů. Produkty jsou </a:t>
            </a:r>
            <a:r>
              <a:rPr lang="cs-CZ" dirty="0" err="1"/>
              <a:t>Aquacel</a:t>
            </a:r>
            <a:r>
              <a:rPr lang="cs-CZ" dirty="0"/>
              <a:t>, </a:t>
            </a:r>
            <a:r>
              <a:rPr lang="cs-CZ" dirty="0" err="1"/>
              <a:t>Aquacel</a:t>
            </a:r>
            <a:r>
              <a:rPr lang="cs-CZ" dirty="0"/>
              <a:t> </a:t>
            </a:r>
            <a:r>
              <a:rPr lang="cs-CZ" dirty="0" err="1"/>
              <a:t>Ag</a:t>
            </a:r>
            <a:r>
              <a:rPr lang="cs-CZ" dirty="0"/>
              <a:t>.</a:t>
            </a:r>
          </a:p>
          <a:p>
            <a:r>
              <a:rPr lang="cs-CZ" dirty="0"/>
              <a:t> </a:t>
            </a:r>
          </a:p>
          <a:p>
            <a:endParaRPr lang="cs-CZ" dirty="0"/>
          </a:p>
        </p:txBody>
      </p:sp>
    </p:spTree>
    <p:extLst>
      <p:ext uri="{BB962C8B-B14F-4D97-AF65-F5344CB8AC3E}">
        <p14:creationId xmlns:p14="http://schemas.microsoft.com/office/powerpoint/2010/main" val="1531368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3364E96-9C1E-4BEF-9104-3EBE475D893F}"/>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BCACB40C-1C12-4C1E-9033-390E65A9EFC0}"/>
              </a:ext>
            </a:extLst>
          </p:cNvPr>
          <p:cNvSpPr>
            <a:spLocks noGrp="1"/>
          </p:cNvSpPr>
          <p:nvPr>
            <p:ph idx="1"/>
          </p:nvPr>
        </p:nvSpPr>
        <p:spPr/>
        <p:txBody>
          <a:bodyPr>
            <a:normAutofit fontScale="62500" lnSpcReduction="20000"/>
          </a:bodyPr>
          <a:lstStyle/>
          <a:p>
            <a:r>
              <a:rPr lang="cs-CZ" b="1" dirty="0"/>
              <a:t>Hydrogelová krytí</a:t>
            </a:r>
            <a:endParaRPr lang="cs-CZ" dirty="0"/>
          </a:p>
          <a:p>
            <a:r>
              <a:rPr lang="cs-CZ" dirty="0" err="1"/>
              <a:t>Hydrogely</a:t>
            </a:r>
            <a:r>
              <a:rPr lang="cs-CZ" dirty="0"/>
              <a:t> jsou trojrozměrné polymery, které reagují s roztoky, vstřebávají vodu, jsou nepřilnavé, některé průhledné a dobře se přizpůsobují tvaru rány. Udržují vlhkost v ráně, </a:t>
            </a:r>
            <a:r>
              <a:rPr lang="cs-CZ" dirty="0" err="1"/>
              <a:t>rehydratují</a:t>
            </a:r>
            <a:r>
              <a:rPr lang="cs-CZ" dirty="0"/>
              <a:t> ránu, jsou vhodné pro všechny fáze hojení, zabraňují vysychání, podporují granulaci, epitelizaci, slouží k autolytickému </a:t>
            </a:r>
            <a:r>
              <a:rPr lang="cs-CZ" dirty="0" err="1"/>
              <a:t>debridementu</a:t>
            </a:r>
            <a:r>
              <a:rPr lang="cs-CZ" dirty="0"/>
              <a:t>. Mohou podporovat vznik </a:t>
            </a:r>
            <a:r>
              <a:rPr lang="cs-CZ" dirty="0" err="1"/>
              <a:t>hypergranulací</a:t>
            </a:r>
            <a:r>
              <a:rPr lang="cs-CZ" dirty="0"/>
              <a:t>. Neaplikují se na infikované rány, nemají antibakteriální složku, kromě </a:t>
            </a:r>
            <a:r>
              <a:rPr lang="cs-CZ" dirty="0" err="1"/>
              <a:t>Prontosanu</a:t>
            </a:r>
            <a:r>
              <a:rPr lang="cs-CZ" dirty="0"/>
              <a:t>. Mohou se ponechat až sedm dní. Gel se překrývá primárním i sekundárním krytím se stříbrem, aktivním uhlím, antiseptickou složkou apod. Produkty: Nu-gel, </a:t>
            </a:r>
            <a:r>
              <a:rPr lang="cs-CZ" dirty="0" err="1"/>
              <a:t>Tegaderm</a:t>
            </a:r>
            <a:r>
              <a:rPr lang="cs-CZ" dirty="0"/>
              <a:t>, </a:t>
            </a:r>
            <a:r>
              <a:rPr lang="cs-CZ" dirty="0" err="1"/>
              <a:t>Prontosan</a:t>
            </a:r>
            <a:r>
              <a:rPr lang="cs-CZ" dirty="0"/>
              <a:t> Gel aj.</a:t>
            </a:r>
          </a:p>
          <a:p>
            <a:r>
              <a:rPr lang="cs-CZ" dirty="0"/>
              <a:t> </a:t>
            </a:r>
          </a:p>
          <a:p>
            <a:r>
              <a:rPr lang="cs-CZ" b="1" dirty="0"/>
              <a:t>Prostředky s kyselinou </a:t>
            </a:r>
            <a:r>
              <a:rPr lang="cs-CZ" b="1" dirty="0" err="1"/>
              <a:t>hyaluronovou</a:t>
            </a:r>
            <a:endParaRPr lang="cs-CZ" dirty="0"/>
          </a:p>
          <a:p>
            <a:r>
              <a:rPr lang="cs-CZ" dirty="0"/>
              <a:t>Jedná se o neadhezivní gelové prostředky s obsahem kyseliny </a:t>
            </a:r>
            <a:r>
              <a:rPr lang="cs-CZ" dirty="0" err="1"/>
              <a:t>hyaluronové</a:t>
            </a:r>
            <a:r>
              <a:rPr lang="cs-CZ" dirty="0"/>
              <a:t>, vhodné pro hydrataci kožních vředů a </a:t>
            </a:r>
            <a:r>
              <a:rPr lang="cs-CZ" dirty="0" err="1"/>
              <a:t>debridement</a:t>
            </a:r>
            <a:r>
              <a:rPr lang="cs-CZ" dirty="0"/>
              <a:t>. Prostředky </a:t>
            </a:r>
            <a:r>
              <a:rPr lang="cs-CZ" dirty="0" err="1"/>
              <a:t>rehydratují</a:t>
            </a:r>
            <a:r>
              <a:rPr lang="cs-CZ" dirty="0"/>
              <a:t> ránu, upravují optimální vlhkost v ráně, zabraňují adhezi obvazu k ráně, vytváří vhodné mikroklima, podporují endogenní mechanizmy hojení a tvorbu granulační tkáně, mohou způsobit </a:t>
            </a:r>
            <a:r>
              <a:rPr lang="cs-CZ" dirty="0" err="1"/>
              <a:t>hypergranulace</a:t>
            </a:r>
            <a:r>
              <a:rPr lang="cs-CZ" dirty="0"/>
              <a:t>. Tyto prostředky se aplikují přímo na ránu a překrývají se vhodným krytím (gáza), frekvence převazů je určena stavem rány, většinou denně, maximálně ob den. Neaplikují se, pokud se vyskytuje alergie na některou složku a nepoužívají se déle než 21 dnů, protože jodid draselný se může vstřebávat do krevního oběhu a ovlivňovat činnost štítné žlázy. Produkty: </a:t>
            </a:r>
            <a:r>
              <a:rPr lang="cs-CZ" dirty="0" err="1"/>
              <a:t>Hyiodine</a:t>
            </a:r>
            <a:r>
              <a:rPr lang="cs-CZ" dirty="0"/>
              <a:t>, </a:t>
            </a:r>
            <a:r>
              <a:rPr lang="cs-CZ" dirty="0" err="1"/>
              <a:t>Bionect</a:t>
            </a:r>
            <a:r>
              <a:rPr lang="cs-CZ" dirty="0"/>
              <a:t> krém, tylové polštářky.</a:t>
            </a:r>
          </a:p>
          <a:p>
            <a:endParaRPr lang="cs-CZ" dirty="0"/>
          </a:p>
        </p:txBody>
      </p:sp>
    </p:spTree>
    <p:extLst>
      <p:ext uri="{BB962C8B-B14F-4D97-AF65-F5344CB8AC3E}">
        <p14:creationId xmlns:p14="http://schemas.microsoft.com/office/powerpoint/2010/main" val="28128647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42AE03-935D-483B-B4D8-79EC3D402060}"/>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315DFCC3-8D89-4980-B121-B57A367D073E}"/>
              </a:ext>
            </a:extLst>
          </p:cNvPr>
          <p:cNvSpPr>
            <a:spLocks noGrp="1"/>
          </p:cNvSpPr>
          <p:nvPr>
            <p:ph idx="1"/>
          </p:nvPr>
        </p:nvSpPr>
        <p:spPr/>
        <p:txBody>
          <a:bodyPr>
            <a:normAutofit fontScale="70000" lnSpcReduction="20000"/>
          </a:bodyPr>
          <a:lstStyle/>
          <a:p>
            <a:r>
              <a:rPr lang="cs-CZ" b="1" dirty="0"/>
              <a:t>Neadherentní mřížky na rány</a:t>
            </a:r>
            <a:endParaRPr lang="cs-CZ" dirty="0"/>
          </a:p>
          <a:p>
            <a:r>
              <a:rPr lang="cs-CZ" dirty="0"/>
              <a:t>Mřížky na rány slouží k primárnímu krytí, dobře se přizpůsobují ráně. Obsahují silikon, vazelínu, parafín a aplikují se na granulující tkáň a epitel a zabraňují vsáknutí gelu do sekundárního krytí. Jsou vhodné ke krytí kožních transplantátů, odběrových ploch, popálenin aj. Neaplikují se na infikovanou a silně </a:t>
            </a:r>
            <a:r>
              <a:rPr lang="cs-CZ" dirty="0" err="1"/>
              <a:t>secernující</a:t>
            </a:r>
            <a:r>
              <a:rPr lang="cs-CZ" dirty="0"/>
              <a:t> ránu. Při ošetřování tímto materiálem se zabraňuje vysychání spodiny rány a nespornou výhodou je také nízká cena. Materiál se může ponechat na ráně až 7 dnů. Mezi neadherentní mřížky patří </a:t>
            </a:r>
            <a:r>
              <a:rPr lang="cs-CZ" dirty="0" err="1"/>
              <a:t>Mepitel</a:t>
            </a:r>
            <a:r>
              <a:rPr lang="cs-CZ" dirty="0"/>
              <a:t>, </a:t>
            </a:r>
            <a:r>
              <a:rPr lang="cs-CZ" dirty="0" err="1"/>
              <a:t>Tegapore</a:t>
            </a:r>
            <a:r>
              <a:rPr lang="cs-CZ" dirty="0"/>
              <a:t>, </a:t>
            </a:r>
            <a:r>
              <a:rPr lang="cs-CZ" dirty="0" err="1"/>
              <a:t>Atrauman</a:t>
            </a:r>
            <a:r>
              <a:rPr lang="cs-CZ" dirty="0"/>
              <a:t>, </a:t>
            </a:r>
            <a:r>
              <a:rPr lang="cs-CZ" dirty="0" err="1"/>
              <a:t>Grassolind</a:t>
            </a:r>
            <a:r>
              <a:rPr lang="cs-CZ" dirty="0"/>
              <a:t>, </a:t>
            </a:r>
            <a:r>
              <a:rPr lang="cs-CZ" dirty="0" err="1"/>
              <a:t>Jelonet</a:t>
            </a:r>
            <a:r>
              <a:rPr lang="cs-CZ" dirty="0"/>
              <a:t>.</a:t>
            </a:r>
          </a:p>
          <a:p>
            <a:r>
              <a:rPr lang="cs-CZ" dirty="0"/>
              <a:t> </a:t>
            </a:r>
          </a:p>
          <a:p>
            <a:r>
              <a:rPr lang="cs-CZ" b="1" dirty="0"/>
              <a:t>Neadherentní pěnová krytí</a:t>
            </a:r>
            <a:endParaRPr lang="cs-CZ" dirty="0"/>
          </a:p>
          <a:p>
            <a:r>
              <a:rPr lang="cs-CZ" dirty="0"/>
              <a:t>Tato krytí se skládají z několika vrstev a jsou výborná k aplikaci na </a:t>
            </a:r>
            <a:r>
              <a:rPr lang="cs-CZ" dirty="0" err="1"/>
              <a:t>secernující</a:t>
            </a:r>
            <a:r>
              <a:rPr lang="cs-CZ" dirty="0"/>
              <a:t> rány, podporují vhodné prostředí k hojení rány, čištění rány, zabraňují přístupu bakterií. Pěna absorbuje exsudát, kapacita absorpce je dána typem krytí. Povrch krytí je voděodolný, ale umožňuje odpaření tekutiny z rány. Vhodné jsou k překrytí dekubitů, vředů, popálenin, není třeba dalšího krytí, většina materiálů má lepící okraje. Neaplikují se na suché rány. Převazy se provádějí dle typu rány: u čistých ran až 7 dnů, ale u více </a:t>
            </a:r>
            <a:r>
              <a:rPr lang="cs-CZ" dirty="0" err="1"/>
              <a:t>secernujících</a:t>
            </a:r>
            <a:r>
              <a:rPr lang="cs-CZ" dirty="0"/>
              <a:t> ran se převazy provádějí častěji, hrozí riziko macerace. Krytí jsou také uzpůsobena jednotlivým ranám svým tvarem (tracheostomie, paty, </a:t>
            </a:r>
            <a:r>
              <a:rPr lang="cs-CZ" dirty="0" err="1"/>
              <a:t>sacrum</a:t>
            </a:r>
            <a:r>
              <a:rPr lang="cs-CZ" dirty="0"/>
              <a:t> aj). Produkty: </a:t>
            </a:r>
            <a:r>
              <a:rPr lang="cs-CZ" dirty="0" err="1"/>
              <a:t>Tielle</a:t>
            </a:r>
            <a:r>
              <a:rPr lang="cs-CZ" dirty="0"/>
              <a:t>, </a:t>
            </a:r>
            <a:r>
              <a:rPr lang="cs-CZ" dirty="0" err="1"/>
              <a:t>Tielle</a:t>
            </a:r>
            <a:r>
              <a:rPr lang="cs-CZ" dirty="0"/>
              <a:t> plus, </a:t>
            </a:r>
            <a:r>
              <a:rPr lang="cs-CZ" dirty="0" err="1"/>
              <a:t>PermaFoam</a:t>
            </a:r>
            <a:r>
              <a:rPr lang="cs-CZ" dirty="0"/>
              <a:t>, </a:t>
            </a:r>
            <a:r>
              <a:rPr lang="cs-CZ" dirty="0" err="1"/>
              <a:t>PermaFoam</a:t>
            </a:r>
            <a:r>
              <a:rPr lang="cs-CZ" dirty="0"/>
              <a:t> </a:t>
            </a:r>
            <a:r>
              <a:rPr lang="cs-CZ" dirty="0" err="1"/>
              <a:t>Comfort</a:t>
            </a:r>
            <a:r>
              <a:rPr lang="cs-CZ" dirty="0"/>
              <a:t>, 3M </a:t>
            </a:r>
            <a:r>
              <a:rPr lang="cs-CZ" dirty="0" err="1"/>
              <a:t>Foam</a:t>
            </a:r>
            <a:r>
              <a:rPr lang="cs-CZ" dirty="0"/>
              <a:t> aj.</a:t>
            </a:r>
          </a:p>
          <a:p>
            <a:endParaRPr lang="cs-CZ" dirty="0"/>
          </a:p>
        </p:txBody>
      </p:sp>
    </p:spTree>
    <p:extLst>
      <p:ext uri="{BB962C8B-B14F-4D97-AF65-F5344CB8AC3E}">
        <p14:creationId xmlns:p14="http://schemas.microsoft.com/office/powerpoint/2010/main" val="29043842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013EA65-F8DF-4FDD-A0E1-865B2D1ACD23}"/>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EA4EECB0-D6E9-405D-AF6A-1E917A56EC0F}"/>
              </a:ext>
            </a:extLst>
          </p:cNvPr>
          <p:cNvSpPr>
            <a:spLocks noGrp="1"/>
          </p:cNvSpPr>
          <p:nvPr>
            <p:ph idx="1"/>
          </p:nvPr>
        </p:nvSpPr>
        <p:spPr/>
        <p:txBody>
          <a:bodyPr>
            <a:normAutofit fontScale="70000" lnSpcReduction="20000"/>
          </a:bodyPr>
          <a:lstStyle/>
          <a:p>
            <a:r>
              <a:rPr lang="cs-CZ" b="1" dirty="0"/>
              <a:t>Polyuretanové pěny</a:t>
            </a:r>
            <a:endParaRPr lang="cs-CZ" dirty="0"/>
          </a:p>
          <a:p>
            <a:r>
              <a:rPr lang="cs-CZ" dirty="0"/>
              <a:t>Příznivě ovlivňují granulaci a epitelizaci, jsou to absorpční, polopropustná krytí vhodná na neinfikovanou ránu, až středně </a:t>
            </a:r>
            <a:r>
              <a:rPr lang="cs-CZ" dirty="0" err="1"/>
              <a:t>secernující</a:t>
            </a:r>
            <a:r>
              <a:rPr lang="cs-CZ" dirty="0"/>
              <a:t>. Mohou obsahovat silikon nebo jiné účinné látky (stříbro, Ibuprofen) a mají možnost i lepivého okraje. Lze je překrýt sekundárním krytím. Zástupci: </a:t>
            </a:r>
            <a:r>
              <a:rPr lang="cs-CZ" dirty="0" err="1"/>
              <a:t>Mepilex</a:t>
            </a:r>
            <a:r>
              <a:rPr lang="cs-CZ" dirty="0"/>
              <a:t>, </a:t>
            </a:r>
            <a:r>
              <a:rPr lang="cs-CZ" dirty="0" err="1"/>
              <a:t>Mepilex</a:t>
            </a:r>
            <a:r>
              <a:rPr lang="cs-CZ" dirty="0"/>
              <a:t> </a:t>
            </a:r>
            <a:r>
              <a:rPr lang="cs-CZ" dirty="0" err="1"/>
              <a:t>Ag</a:t>
            </a:r>
            <a:r>
              <a:rPr lang="cs-CZ" dirty="0"/>
              <a:t>, </a:t>
            </a:r>
            <a:r>
              <a:rPr lang="cs-CZ" dirty="0" err="1"/>
              <a:t>Tielle</a:t>
            </a:r>
            <a:r>
              <a:rPr lang="cs-CZ" dirty="0"/>
              <a:t>, </a:t>
            </a:r>
            <a:r>
              <a:rPr lang="cs-CZ" dirty="0" err="1"/>
              <a:t>Biatain</a:t>
            </a:r>
            <a:r>
              <a:rPr lang="cs-CZ" dirty="0"/>
              <a:t> </a:t>
            </a:r>
            <a:r>
              <a:rPr lang="cs-CZ" dirty="0" err="1"/>
              <a:t>Ag</a:t>
            </a:r>
            <a:r>
              <a:rPr lang="cs-CZ" dirty="0"/>
              <a:t>, </a:t>
            </a:r>
            <a:r>
              <a:rPr lang="cs-CZ" dirty="0" err="1"/>
              <a:t>Polymem</a:t>
            </a:r>
            <a:r>
              <a:rPr lang="cs-CZ" dirty="0"/>
              <a:t> Silver, </a:t>
            </a:r>
            <a:r>
              <a:rPr lang="cs-CZ" dirty="0" err="1"/>
              <a:t>Biatain</a:t>
            </a:r>
            <a:r>
              <a:rPr lang="cs-CZ" dirty="0"/>
              <a:t> </a:t>
            </a:r>
            <a:r>
              <a:rPr lang="cs-CZ" dirty="0" err="1"/>
              <a:t>Ibu</a:t>
            </a:r>
            <a:r>
              <a:rPr lang="cs-CZ" dirty="0"/>
              <a:t>, </a:t>
            </a:r>
            <a:r>
              <a:rPr lang="cs-CZ" dirty="0" err="1"/>
              <a:t>Cutinova</a:t>
            </a:r>
            <a:r>
              <a:rPr lang="cs-CZ" dirty="0"/>
              <a:t> Hydro, </a:t>
            </a:r>
            <a:r>
              <a:rPr lang="cs-CZ" dirty="0" err="1"/>
              <a:t>Versiva</a:t>
            </a:r>
            <a:r>
              <a:rPr lang="cs-CZ" dirty="0"/>
              <a:t>.</a:t>
            </a:r>
          </a:p>
          <a:p>
            <a:r>
              <a:rPr lang="cs-CZ" dirty="0"/>
              <a:t> </a:t>
            </a:r>
          </a:p>
          <a:p>
            <a:r>
              <a:rPr lang="cs-CZ" b="1" dirty="0"/>
              <a:t>Krytí ve spreji</a:t>
            </a:r>
            <a:endParaRPr lang="cs-CZ" dirty="0"/>
          </a:p>
          <a:p>
            <a:r>
              <a:rPr lang="cs-CZ" dirty="0"/>
              <a:t>Jedná se o rychleschnoucí krytí, propustné pro plyny a vodní páry, ale nepropustné pro vodu a mikroorganismy. Je vhodné pro suché, čisté rány, sutury, oděrky. </a:t>
            </a:r>
            <a:r>
              <a:rPr lang="cs-CZ" dirty="0" err="1"/>
              <a:t>OpSite</a:t>
            </a:r>
            <a:r>
              <a:rPr lang="cs-CZ" dirty="0"/>
              <a:t> </a:t>
            </a:r>
            <a:r>
              <a:rPr lang="cs-CZ" dirty="0" err="1"/>
              <a:t>Spray</a:t>
            </a:r>
            <a:r>
              <a:rPr lang="cs-CZ" dirty="0"/>
              <a:t>, </a:t>
            </a:r>
            <a:r>
              <a:rPr lang="cs-CZ" dirty="0" err="1"/>
              <a:t>Cavilon</a:t>
            </a:r>
            <a:r>
              <a:rPr lang="cs-CZ" dirty="0"/>
              <a:t>.</a:t>
            </a:r>
          </a:p>
          <a:p>
            <a:r>
              <a:rPr lang="cs-CZ" dirty="0"/>
              <a:t> </a:t>
            </a:r>
          </a:p>
          <a:p>
            <a:r>
              <a:rPr lang="cs-CZ" b="1" dirty="0"/>
              <a:t>Algináty</a:t>
            </a:r>
            <a:endParaRPr lang="cs-CZ" dirty="0"/>
          </a:p>
          <a:p>
            <a:r>
              <a:rPr lang="cs-CZ" dirty="0"/>
              <a:t>Krytí z mořských řas s absorpční schopností. Vlákna se po styku se sekrecí změní na nepřilnavý gel s bakteriostatickým a hemostatickým účinkem. Svým účinkem nejsou vhodné na suché rány a je nutné vždy sekundární krytí. Produkty: </a:t>
            </a:r>
            <a:r>
              <a:rPr lang="cs-CZ" dirty="0" err="1"/>
              <a:t>Sorbalgon</a:t>
            </a:r>
            <a:r>
              <a:rPr lang="cs-CZ" dirty="0"/>
              <a:t>, </a:t>
            </a:r>
            <a:r>
              <a:rPr lang="cs-CZ" dirty="0" err="1"/>
              <a:t>Kaltostat</a:t>
            </a:r>
            <a:r>
              <a:rPr lang="cs-CZ" dirty="0"/>
              <a:t>, </a:t>
            </a:r>
            <a:r>
              <a:rPr lang="cs-CZ" dirty="0" err="1"/>
              <a:t>Tegagen</a:t>
            </a:r>
            <a:r>
              <a:rPr lang="cs-CZ" dirty="0"/>
              <a:t>, </a:t>
            </a:r>
            <a:r>
              <a:rPr lang="cs-CZ" dirty="0" err="1"/>
              <a:t>SilverCel</a:t>
            </a:r>
            <a:r>
              <a:rPr lang="cs-CZ" dirty="0"/>
              <a:t> aj.</a:t>
            </a:r>
          </a:p>
          <a:p>
            <a:r>
              <a:rPr lang="cs-CZ" dirty="0"/>
              <a:t> </a:t>
            </a:r>
          </a:p>
          <a:p>
            <a:endParaRPr lang="cs-CZ" dirty="0"/>
          </a:p>
        </p:txBody>
      </p:sp>
    </p:spTree>
    <p:extLst>
      <p:ext uri="{BB962C8B-B14F-4D97-AF65-F5344CB8AC3E}">
        <p14:creationId xmlns:p14="http://schemas.microsoft.com/office/powerpoint/2010/main" val="42011578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A56B71-E527-4703-B832-F14DE37DC603}"/>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8970E2DF-39FF-466F-9B1F-3386542799E4}"/>
              </a:ext>
            </a:extLst>
          </p:cNvPr>
          <p:cNvSpPr>
            <a:spLocks noGrp="1"/>
          </p:cNvSpPr>
          <p:nvPr>
            <p:ph idx="1"/>
          </p:nvPr>
        </p:nvSpPr>
        <p:spPr/>
        <p:txBody>
          <a:bodyPr>
            <a:normAutofit fontScale="70000" lnSpcReduction="20000"/>
          </a:bodyPr>
          <a:lstStyle/>
          <a:p>
            <a:r>
              <a:rPr lang="cs-CZ" b="1" dirty="0"/>
              <a:t>Bioaktivní krytí</a:t>
            </a:r>
            <a:endParaRPr lang="cs-CZ" dirty="0"/>
          </a:p>
          <a:p>
            <a:r>
              <a:rPr lang="cs-CZ" dirty="0"/>
              <a:t>Bioaktivní krytí jsou vhodná na neinfikované rány, podporují regeneraci tkání. Vždy je nutné sekundární krytí s četností převazu 2-3x týdně. Mezi výrobky této řady patří: </a:t>
            </a:r>
            <a:r>
              <a:rPr lang="cs-CZ" dirty="0" err="1"/>
              <a:t>Promogran</a:t>
            </a:r>
            <a:r>
              <a:rPr lang="cs-CZ" dirty="0"/>
              <a:t>, </a:t>
            </a:r>
            <a:r>
              <a:rPr lang="cs-CZ" dirty="0" err="1"/>
              <a:t>DerMax</a:t>
            </a:r>
            <a:r>
              <a:rPr lang="cs-CZ" dirty="0"/>
              <a:t>.</a:t>
            </a:r>
          </a:p>
          <a:p>
            <a:r>
              <a:rPr lang="cs-CZ" dirty="0"/>
              <a:t> </a:t>
            </a:r>
          </a:p>
          <a:p>
            <a:r>
              <a:rPr lang="cs-CZ" b="1" dirty="0"/>
              <a:t>Antiseptická krytí se stříbrem</a:t>
            </a:r>
            <a:endParaRPr lang="cs-CZ" dirty="0"/>
          </a:p>
          <a:p>
            <a:r>
              <a:rPr lang="cs-CZ" dirty="0"/>
              <a:t>Antiseptická krytí s baktericidním účinkem i proti kmenům např. MRSA. Vhodné na infikované, kolonizované rány. Jednotlivé materiály jsou i v kombinaci s aktivním uhlím. </a:t>
            </a:r>
            <a:r>
              <a:rPr lang="cs-CZ" dirty="0" err="1"/>
              <a:t>Aquacel</a:t>
            </a:r>
            <a:r>
              <a:rPr lang="cs-CZ" dirty="0"/>
              <a:t> </a:t>
            </a:r>
            <a:r>
              <a:rPr lang="cs-CZ" dirty="0" err="1"/>
              <a:t>Ag</a:t>
            </a:r>
            <a:r>
              <a:rPr lang="cs-CZ" dirty="0"/>
              <a:t>, </a:t>
            </a:r>
            <a:r>
              <a:rPr lang="cs-CZ" dirty="0" err="1"/>
              <a:t>Atrauman</a:t>
            </a:r>
            <a:r>
              <a:rPr lang="cs-CZ" dirty="0"/>
              <a:t> </a:t>
            </a:r>
            <a:r>
              <a:rPr lang="cs-CZ" dirty="0" err="1"/>
              <a:t>Ag</a:t>
            </a:r>
            <a:r>
              <a:rPr lang="cs-CZ" dirty="0"/>
              <a:t>, </a:t>
            </a:r>
            <a:r>
              <a:rPr lang="cs-CZ" dirty="0" err="1"/>
              <a:t>Actisorb</a:t>
            </a:r>
            <a:r>
              <a:rPr lang="cs-CZ" dirty="0"/>
              <a:t> plus, </a:t>
            </a:r>
            <a:r>
              <a:rPr lang="cs-CZ" dirty="0" err="1"/>
              <a:t>Biatain</a:t>
            </a:r>
            <a:r>
              <a:rPr lang="cs-CZ" dirty="0"/>
              <a:t> </a:t>
            </a:r>
            <a:r>
              <a:rPr lang="cs-CZ" dirty="0" err="1"/>
              <a:t>Ag</a:t>
            </a:r>
            <a:r>
              <a:rPr lang="cs-CZ" dirty="0"/>
              <a:t>, </a:t>
            </a:r>
            <a:r>
              <a:rPr lang="cs-CZ" dirty="0" err="1"/>
              <a:t>Promogran</a:t>
            </a:r>
            <a:r>
              <a:rPr lang="cs-CZ" dirty="0"/>
              <a:t>-Prisma, </a:t>
            </a:r>
            <a:r>
              <a:rPr lang="cs-CZ" dirty="0" err="1"/>
              <a:t>SilverCel</a:t>
            </a:r>
            <a:r>
              <a:rPr lang="cs-CZ" dirty="0"/>
              <a:t>, </a:t>
            </a:r>
            <a:r>
              <a:rPr lang="cs-CZ" dirty="0" err="1"/>
              <a:t>Askina</a:t>
            </a:r>
            <a:r>
              <a:rPr lang="cs-CZ" dirty="0"/>
              <a:t> </a:t>
            </a:r>
            <a:r>
              <a:rPr lang="cs-CZ" dirty="0" err="1"/>
              <a:t>Calgitrol</a:t>
            </a:r>
            <a:r>
              <a:rPr lang="cs-CZ" dirty="0"/>
              <a:t> </a:t>
            </a:r>
            <a:r>
              <a:rPr lang="cs-CZ" dirty="0" err="1"/>
              <a:t>Ag</a:t>
            </a:r>
            <a:r>
              <a:rPr lang="cs-CZ" dirty="0"/>
              <a:t>.</a:t>
            </a:r>
          </a:p>
          <a:p>
            <a:r>
              <a:rPr lang="cs-CZ" dirty="0"/>
              <a:t> </a:t>
            </a:r>
          </a:p>
          <a:p>
            <a:r>
              <a:rPr lang="cs-CZ" b="1" dirty="0"/>
              <a:t>Krytí s aktivním uhlím a stříbrem</a:t>
            </a:r>
            <a:endParaRPr lang="cs-CZ" dirty="0"/>
          </a:p>
          <a:p>
            <a:r>
              <a:rPr lang="cs-CZ" dirty="0"/>
              <a:t>Krytí vhodné na </a:t>
            </a:r>
            <a:r>
              <a:rPr lang="cs-CZ" dirty="0" err="1"/>
              <a:t>secernující</a:t>
            </a:r>
            <a:r>
              <a:rPr lang="cs-CZ" dirty="0"/>
              <a:t> rány, uhlí absorbuje sekret z rány a redukuje zápach. Nevhodné na suché rány, vždy je nutné krytí překrýt sekundární vrstvou a je možno zkombinovat s </a:t>
            </a:r>
            <a:r>
              <a:rPr lang="cs-CZ" dirty="0" err="1"/>
              <a:t>hydrogely</a:t>
            </a:r>
            <a:r>
              <a:rPr lang="cs-CZ" dirty="0"/>
              <a:t>. </a:t>
            </a:r>
            <a:r>
              <a:rPr lang="cs-CZ" dirty="0" err="1"/>
              <a:t>Actisorb</a:t>
            </a:r>
            <a:r>
              <a:rPr lang="cs-CZ" dirty="0"/>
              <a:t> plus, </a:t>
            </a:r>
            <a:r>
              <a:rPr lang="cs-CZ" dirty="0" err="1"/>
              <a:t>Carbonet</a:t>
            </a:r>
            <a:r>
              <a:rPr lang="cs-CZ" dirty="0"/>
              <a:t>, </a:t>
            </a:r>
            <a:r>
              <a:rPr lang="cs-CZ" dirty="0" err="1"/>
              <a:t>Vliwaktiv</a:t>
            </a:r>
            <a:r>
              <a:rPr lang="cs-CZ" dirty="0"/>
              <a:t>.</a:t>
            </a:r>
          </a:p>
          <a:p>
            <a:endParaRPr lang="cs-CZ" dirty="0"/>
          </a:p>
        </p:txBody>
      </p:sp>
    </p:spTree>
    <p:extLst>
      <p:ext uri="{BB962C8B-B14F-4D97-AF65-F5344CB8AC3E}">
        <p14:creationId xmlns:p14="http://schemas.microsoft.com/office/powerpoint/2010/main" val="1694559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080FEA-394F-4EB9-8DA0-8B82698F1BB5}"/>
              </a:ext>
            </a:extLst>
          </p:cNvPr>
          <p:cNvSpPr>
            <a:spLocks noGrp="1"/>
          </p:cNvSpPr>
          <p:nvPr>
            <p:ph type="title"/>
          </p:nvPr>
        </p:nvSpPr>
        <p:spPr/>
        <p:txBody>
          <a:bodyPr/>
          <a:lstStyle/>
          <a:p>
            <a:r>
              <a:rPr lang="cs-CZ" b="1" dirty="0"/>
              <a:t>10.5 Další léčebné postupy</a:t>
            </a:r>
            <a:br>
              <a:rPr lang="cs-CZ" b="1" dirty="0"/>
            </a:br>
            <a:endParaRPr lang="cs-CZ" dirty="0"/>
          </a:p>
        </p:txBody>
      </p:sp>
      <p:sp>
        <p:nvSpPr>
          <p:cNvPr id="3" name="Zástupný symbol pro obsah 2">
            <a:extLst>
              <a:ext uri="{FF2B5EF4-FFF2-40B4-BE49-F238E27FC236}">
                <a16:creationId xmlns:a16="http://schemas.microsoft.com/office/drawing/2014/main" id="{6031B1CB-E63A-4090-9D83-991BEBC42B30}"/>
              </a:ext>
            </a:extLst>
          </p:cNvPr>
          <p:cNvSpPr>
            <a:spLocks noGrp="1"/>
          </p:cNvSpPr>
          <p:nvPr>
            <p:ph idx="1"/>
          </p:nvPr>
        </p:nvSpPr>
        <p:spPr/>
        <p:txBody>
          <a:bodyPr>
            <a:normAutofit fontScale="25000" lnSpcReduction="20000"/>
          </a:bodyPr>
          <a:lstStyle/>
          <a:p>
            <a:r>
              <a:rPr lang="cs-CZ" dirty="0"/>
              <a:t>Kromě jednotlivých terapeutických krytí existují další metody hojení ran. Někdy se různě prolínají a doplňují. K základní terapii patří </a:t>
            </a:r>
            <a:r>
              <a:rPr lang="cs-CZ" dirty="0" err="1"/>
              <a:t>debridement</a:t>
            </a:r>
            <a:r>
              <a:rPr lang="cs-CZ" dirty="0"/>
              <a:t>, léčba chirurgická a metody specializované, z nichž však většina není hrazena pojišťovnami. Chirurgický zákrok je nutný v případě rozsáhlé, hluboké nebo nehojící se rány. Chirurgicky provádíme odstranění nekrózy, transplantace kůže, tkáně, cév, amputace. Většinou je indikováno u dekubitů III. a IV. stupně.</a:t>
            </a:r>
          </a:p>
          <a:p>
            <a:r>
              <a:rPr lang="cs-CZ" dirty="0"/>
              <a:t> </a:t>
            </a:r>
          </a:p>
          <a:p>
            <a:r>
              <a:rPr lang="cs-CZ" b="1" dirty="0" err="1"/>
              <a:t>Debridement</a:t>
            </a:r>
            <a:endParaRPr lang="cs-CZ" dirty="0"/>
          </a:p>
          <a:p>
            <a:r>
              <a:rPr lang="cs-CZ" dirty="0" err="1"/>
              <a:t>Debridement</a:t>
            </a:r>
            <a:r>
              <a:rPr lang="cs-CZ" dirty="0"/>
              <a:t> v ošetřování ran bývá často podceňován. Podstata spočívá v odstranění nekrotických, kontaminovaných tkání z rány, odhalení zdravé tkáně na spodině rány a podpoře hojení. Provádění </a:t>
            </a:r>
            <a:r>
              <a:rPr lang="cs-CZ" dirty="0" err="1"/>
              <a:t>debridementu</a:t>
            </a:r>
            <a:r>
              <a:rPr lang="cs-CZ" dirty="0"/>
              <a:t> můžeme rozdělit na fázi samotného odstranění nekrotické tkáně a fázi udržení čisté rány. Odstranění nekrotické tkáně se provádí cestou chirurgickou, ale je možno použít i </a:t>
            </a:r>
            <a:r>
              <a:rPr lang="cs-CZ" dirty="0" err="1"/>
              <a:t>larvoterapii</a:t>
            </a:r>
            <a:r>
              <a:rPr lang="cs-CZ" dirty="0"/>
              <a:t>. V další fázi udržujeme vlhké mikroklima pomocí terapeutického krytí.</a:t>
            </a:r>
          </a:p>
          <a:p>
            <a:r>
              <a:rPr lang="cs-CZ" dirty="0"/>
              <a:t> </a:t>
            </a:r>
          </a:p>
          <a:p>
            <a:r>
              <a:rPr lang="cs-CZ" b="1" dirty="0"/>
              <a:t>Mechanický </a:t>
            </a:r>
            <a:r>
              <a:rPr lang="cs-CZ" b="1" dirty="0" err="1"/>
              <a:t>debridement</a:t>
            </a:r>
            <a:endParaRPr lang="cs-CZ" dirty="0"/>
          </a:p>
          <a:p>
            <a:r>
              <a:rPr lang="cs-CZ" dirty="0"/>
              <a:t>Používá se na rozsáhlé nekrózy, dobře se kombinuje s krytím, které podporuje autolytický </a:t>
            </a:r>
            <a:r>
              <a:rPr lang="cs-CZ" dirty="0" err="1"/>
              <a:t>debridement</a:t>
            </a:r>
            <a:r>
              <a:rPr lang="cs-CZ" dirty="0"/>
              <a:t>. Výhodou je nízká cena, ale proti stojí bolestivost pro pacienta nebo poškození hojících se tkání v okolí.</a:t>
            </a:r>
          </a:p>
          <a:p>
            <a:r>
              <a:rPr lang="cs-CZ" dirty="0"/>
              <a:t> </a:t>
            </a:r>
          </a:p>
          <a:p>
            <a:r>
              <a:rPr lang="cs-CZ" b="1" dirty="0"/>
              <a:t>Chirurgický </a:t>
            </a:r>
            <a:r>
              <a:rPr lang="cs-CZ" b="1" dirty="0" err="1"/>
              <a:t>debridement</a:t>
            </a:r>
            <a:endParaRPr lang="cs-CZ" dirty="0"/>
          </a:p>
          <a:p>
            <a:r>
              <a:rPr lang="cs-CZ" dirty="0"/>
              <a:t>Patří mezi nejrychlejší formy odstranění nekrózy. Volíme jej při rozsáhlých, infikovaných nekrózách. Provádí se pomocí nůžek, skalpelu, </a:t>
            </a:r>
            <a:r>
              <a:rPr lang="cs-CZ" dirty="0" err="1"/>
              <a:t>exkochleační</a:t>
            </a:r>
            <a:r>
              <a:rPr lang="cs-CZ" dirty="0"/>
              <a:t> lžičky, pinzet. Nutná je při tomto výkonu analgezie nebo anestezie. Výkon se provádí jak na sálech, tak na lůžku. Kompletní chirurgický </a:t>
            </a:r>
            <a:r>
              <a:rPr lang="cs-CZ" dirty="0" err="1"/>
              <a:t>debridement</a:t>
            </a:r>
            <a:r>
              <a:rPr lang="cs-CZ" dirty="0"/>
              <a:t> se provádí až do krvácející zdravé tkáně.</a:t>
            </a:r>
          </a:p>
          <a:p>
            <a:r>
              <a:rPr lang="cs-CZ" dirty="0"/>
              <a:t> </a:t>
            </a:r>
          </a:p>
          <a:p>
            <a:r>
              <a:rPr lang="cs-CZ" b="1" dirty="0"/>
              <a:t>Autolytický </a:t>
            </a:r>
            <a:r>
              <a:rPr lang="cs-CZ" b="1" dirty="0" err="1"/>
              <a:t>debridement</a:t>
            </a:r>
            <a:endParaRPr lang="cs-CZ" dirty="0"/>
          </a:p>
          <a:p>
            <a:r>
              <a:rPr lang="cs-CZ" dirty="0"/>
              <a:t>Tento typ odstranění nekrotické tkáně je nejčastější, kdy pomocí vlhké terapie dochází k postupnému změknutí a rozpuštění tkáně. Je velmi efektivní, bezpečný, většinou nebolestivý, ale časově náročný. Z materiálů doporučujeme použít </a:t>
            </a:r>
            <a:r>
              <a:rPr lang="cs-CZ" dirty="0" err="1"/>
              <a:t>hydrogely</a:t>
            </a:r>
            <a:r>
              <a:rPr lang="cs-CZ" dirty="0"/>
              <a:t>, </a:t>
            </a:r>
            <a:r>
              <a:rPr lang="cs-CZ" dirty="0" err="1"/>
              <a:t>hydrokoloidy</a:t>
            </a:r>
            <a:r>
              <a:rPr lang="cs-CZ" dirty="0"/>
              <a:t>, algináty.</a:t>
            </a:r>
          </a:p>
          <a:p>
            <a:r>
              <a:rPr lang="cs-CZ" dirty="0"/>
              <a:t> </a:t>
            </a:r>
          </a:p>
          <a:p>
            <a:r>
              <a:rPr lang="cs-CZ" b="1" dirty="0"/>
              <a:t>Chemický </a:t>
            </a:r>
            <a:r>
              <a:rPr lang="cs-CZ" b="1" dirty="0" err="1"/>
              <a:t>debridement</a:t>
            </a:r>
            <a:endParaRPr lang="cs-CZ" dirty="0"/>
          </a:p>
          <a:p>
            <a:r>
              <a:rPr lang="cs-CZ" dirty="0"/>
              <a:t>K odstranění tkáně se využívá chemických sloučenin, např. kyselina benzoová, kyselina salicylová, urea, chlornany. Látky rozkládají nekrotickou tkáň, ale také způsobují podráždění až maceraci okolí. Používá se velmi málo.</a:t>
            </a:r>
          </a:p>
          <a:p>
            <a:r>
              <a:rPr lang="cs-CZ" dirty="0"/>
              <a:t> </a:t>
            </a:r>
          </a:p>
          <a:p>
            <a:r>
              <a:rPr lang="cs-CZ" b="1" dirty="0"/>
              <a:t>Enzymatický </a:t>
            </a:r>
            <a:r>
              <a:rPr lang="cs-CZ" b="1" dirty="0" err="1"/>
              <a:t>debridement</a:t>
            </a:r>
            <a:endParaRPr lang="cs-CZ" dirty="0"/>
          </a:p>
          <a:p>
            <a:r>
              <a:rPr lang="cs-CZ" dirty="0"/>
              <a:t>Metodika účinku je působení zevně dodaných enzymů, které rozkládají bílkoviny odumřelých tkání. Není vhodné na infikované rány. Aplikuje se v případech, kdy nelze použít speciální krytí. Tato metoda je finančně náročnější.</a:t>
            </a:r>
          </a:p>
          <a:p>
            <a:endParaRPr lang="cs-CZ" dirty="0"/>
          </a:p>
        </p:txBody>
      </p:sp>
    </p:spTree>
    <p:extLst>
      <p:ext uri="{BB962C8B-B14F-4D97-AF65-F5344CB8AC3E}">
        <p14:creationId xmlns:p14="http://schemas.microsoft.com/office/powerpoint/2010/main" val="3301157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224D313-85FC-490B-9874-5F0299846E68}"/>
              </a:ext>
            </a:extLst>
          </p:cNvPr>
          <p:cNvSpPr>
            <a:spLocks noGrp="1"/>
          </p:cNvSpPr>
          <p:nvPr>
            <p:ph type="title"/>
          </p:nvPr>
        </p:nvSpPr>
        <p:spPr/>
        <p:txBody>
          <a:bodyPr/>
          <a:lstStyle/>
          <a:p>
            <a:r>
              <a:rPr lang="cs-CZ" b="1" dirty="0"/>
              <a:t>10.1 Historie ošetřování chronických ran</a:t>
            </a:r>
          </a:p>
        </p:txBody>
      </p:sp>
      <p:sp>
        <p:nvSpPr>
          <p:cNvPr id="3" name="Zástupný symbol pro obsah 2">
            <a:extLst>
              <a:ext uri="{FF2B5EF4-FFF2-40B4-BE49-F238E27FC236}">
                <a16:creationId xmlns:a16="http://schemas.microsoft.com/office/drawing/2014/main" id="{92BA6A52-4E9A-4DAE-93A8-A76A6461128E}"/>
              </a:ext>
            </a:extLst>
          </p:cNvPr>
          <p:cNvSpPr>
            <a:spLocks noGrp="1"/>
          </p:cNvSpPr>
          <p:nvPr>
            <p:ph idx="1"/>
          </p:nvPr>
        </p:nvSpPr>
        <p:spPr/>
        <p:txBody>
          <a:bodyPr>
            <a:normAutofit fontScale="77500" lnSpcReduction="20000"/>
          </a:bodyPr>
          <a:lstStyle/>
          <a:p>
            <a:r>
              <a:rPr lang="cs-CZ" dirty="0"/>
              <a:t>První záznamy o hojení ran pochází ze středověké Mezopotámie. K jejich léčení se používal med a pryskyřice s rozdrcenými semeny a ovocem. Med jako základní složku hojivých balzámů používali již i Řekové a Římané. Jeho aplikace do rány měla pozitivní vliv na hojení, ale také udržovala vlhké prostředí v ráně. O mnoho let později vystřídalo tyto postupy přikládání suché sterilní gázy, která měla dobrou sací schopnost, ale ránu tím silně vysušovala. Egypťané k obvazování používali lněné plátno, z kterého se vytvářely také tampony. Hippokrates se jako první zaměřil na kompresivní terapii v léčbě pacientů s bércovým vředem. </a:t>
            </a:r>
          </a:p>
          <a:p>
            <a:r>
              <a:rPr lang="cs-CZ" dirty="0"/>
              <a:t>Ve středověku se věřilo, že stříbrné mince vložené do vody čistí pitnou vodu. Teprve lékař Karla IX. položil základy správného ošetřování ran u vojáků. K velkému rozvoji chirurgie přispěl objev asepse a antisepse a později prvního antibiotika - penicilinu. </a:t>
            </a:r>
          </a:p>
          <a:p>
            <a:r>
              <a:rPr lang="cs-CZ" dirty="0"/>
              <a:t>V České republice se začalo ošetřovat metodou vlhkého hojení ran v 90. letech 20. století. V posledních letech tento obor zaznamenal značnou oblibu a rozvoj, nejen kvůli stále většímu množství materiálů, které přicházejí na trh, ale také díky stále častější žádosti pacientů o moderní, kvalitní a efektivní léčbu chronického problému.</a:t>
            </a:r>
          </a:p>
          <a:p>
            <a:r>
              <a:rPr lang="cs-CZ" dirty="0"/>
              <a:t> </a:t>
            </a:r>
          </a:p>
          <a:p>
            <a:endParaRPr lang="cs-CZ" dirty="0"/>
          </a:p>
        </p:txBody>
      </p:sp>
    </p:spTree>
    <p:extLst>
      <p:ext uri="{BB962C8B-B14F-4D97-AF65-F5344CB8AC3E}">
        <p14:creationId xmlns:p14="http://schemas.microsoft.com/office/powerpoint/2010/main" val="25709322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E732AA-D060-4368-AE72-BA34EE5B195B}"/>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58AB5E05-0D3D-4B40-8BEB-56A55B7EF631}"/>
              </a:ext>
            </a:extLst>
          </p:cNvPr>
          <p:cNvSpPr>
            <a:spLocks noGrp="1"/>
          </p:cNvSpPr>
          <p:nvPr>
            <p:ph idx="1"/>
          </p:nvPr>
        </p:nvSpPr>
        <p:spPr/>
        <p:txBody>
          <a:bodyPr>
            <a:normAutofit fontScale="92500" lnSpcReduction="10000"/>
          </a:bodyPr>
          <a:lstStyle/>
          <a:p>
            <a:r>
              <a:rPr lang="cs-CZ" b="1" dirty="0" err="1"/>
              <a:t>Hydrochirurgie</a:t>
            </a:r>
            <a:endParaRPr lang="cs-CZ" dirty="0"/>
          </a:p>
          <a:p>
            <a:r>
              <a:rPr lang="cs-CZ" dirty="0"/>
              <a:t>Záměrem </a:t>
            </a:r>
            <a:r>
              <a:rPr lang="cs-CZ" dirty="0" err="1"/>
              <a:t>hydrochirurgie</a:t>
            </a:r>
            <a:r>
              <a:rPr lang="cs-CZ" dirty="0"/>
              <a:t> je provádění </a:t>
            </a:r>
            <a:r>
              <a:rPr lang="cs-CZ" dirty="0" err="1"/>
              <a:t>debridementu</a:t>
            </a:r>
            <a:r>
              <a:rPr lang="cs-CZ" dirty="0"/>
              <a:t> za použití proudícího sterilního roztoku, který proudí z trysky a snáší poškozenou tkáň. Přístroj se nazývá </a:t>
            </a:r>
            <a:r>
              <a:rPr lang="cs-CZ" dirty="0" err="1"/>
              <a:t>Versajet</a:t>
            </a:r>
            <a:r>
              <a:rPr lang="cs-CZ" dirty="0"/>
              <a:t>. Pomocí pracovního nástroje tzv. </a:t>
            </a:r>
            <a:r>
              <a:rPr lang="cs-CZ" dirty="0" err="1"/>
              <a:t>handpiece</a:t>
            </a:r>
            <a:r>
              <a:rPr lang="cs-CZ" dirty="0"/>
              <a:t>, odstraňujeme z rány selektivně nekrózu, včetně hnisu, fibrinových povlaků a nekrotických částí fascie. Dalším pozitivem při jeho používání je nižší riziko poškození – konkrétně excize zdravé tkáně, které hrozí pří použití klasického skalpelu. Nedochází k termickému postižení vitální tkáně. Lokálním podtlakem v pracovním poli umožňuje </a:t>
            </a:r>
            <a:r>
              <a:rPr lang="cs-CZ" dirty="0" err="1"/>
              <a:t>handpiece</a:t>
            </a:r>
            <a:r>
              <a:rPr lang="cs-CZ" dirty="0"/>
              <a:t> „uchopit“ i takové tkáně, které lze běžným chirurgickým instrumentáriem zachytit jen velmi obtížně – například křehká granulační tkáň, vlhká gangréna (</a:t>
            </a:r>
            <a:r>
              <a:rPr lang="cs-CZ" dirty="0" err="1"/>
              <a:t>sludge</a:t>
            </a:r>
            <a:r>
              <a:rPr lang="cs-CZ" dirty="0"/>
              <a:t>), infikované šlachy. Snadněji provedeme </a:t>
            </a:r>
            <a:r>
              <a:rPr lang="cs-CZ" dirty="0" err="1"/>
              <a:t>nekrektomii</a:t>
            </a:r>
            <a:r>
              <a:rPr lang="cs-CZ" dirty="0"/>
              <a:t> z hlubokých kavit dekubitů.</a:t>
            </a:r>
          </a:p>
          <a:p>
            <a:endParaRPr lang="cs-CZ" dirty="0"/>
          </a:p>
        </p:txBody>
      </p:sp>
    </p:spTree>
    <p:extLst>
      <p:ext uri="{BB962C8B-B14F-4D97-AF65-F5344CB8AC3E}">
        <p14:creationId xmlns:p14="http://schemas.microsoft.com/office/powerpoint/2010/main" val="15469397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CC73E6-4FAE-403A-8D06-706C691DEE55}"/>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102150FE-E8ED-41D9-8556-A77BC2F4E550}"/>
              </a:ext>
            </a:extLst>
          </p:cNvPr>
          <p:cNvSpPr>
            <a:spLocks noGrp="1"/>
          </p:cNvSpPr>
          <p:nvPr>
            <p:ph idx="1"/>
          </p:nvPr>
        </p:nvSpPr>
        <p:spPr/>
        <p:txBody>
          <a:bodyPr>
            <a:normAutofit fontScale="92500" lnSpcReduction="10000"/>
          </a:bodyPr>
          <a:lstStyle/>
          <a:p>
            <a:r>
              <a:rPr lang="cs-CZ" b="1" dirty="0" err="1"/>
              <a:t>Larvoterapie</a:t>
            </a:r>
            <a:endParaRPr lang="cs-CZ" dirty="0"/>
          </a:p>
          <a:p>
            <a:r>
              <a:rPr lang="cs-CZ" dirty="0"/>
              <a:t>Larvy bzučivky zelené (</a:t>
            </a:r>
            <a:r>
              <a:rPr lang="cs-CZ" dirty="0" err="1"/>
              <a:t>Lucilia</a:t>
            </a:r>
            <a:r>
              <a:rPr lang="cs-CZ" dirty="0"/>
              <a:t> </a:t>
            </a:r>
            <a:r>
              <a:rPr lang="cs-CZ" dirty="0" err="1"/>
              <a:t>sericata</a:t>
            </a:r>
            <a:r>
              <a:rPr lang="cs-CZ" dirty="0"/>
              <a:t>) umožňují provádět další metodu </a:t>
            </a:r>
            <a:r>
              <a:rPr lang="cs-CZ" dirty="0" err="1"/>
              <a:t>debridementu</a:t>
            </a:r>
            <a:r>
              <a:rPr lang="cs-CZ" dirty="0"/>
              <a:t>. Larvy jsou sterilní a během 3-4 dnů zvětší svou velikost šestinásobně. Rozkládají nekrotickou tkáň, působí baktericidně, podporují hojení tkání, tvorbu granulační tkáně. Larvy se přikládají do tkání, které nekomunikují s dutinami nebo orgány a nejsou v blízkosti velkých cév, vhodné jsou bércové vředy, dekubity, popáleniny, infikované rány. Jedna dávka obsahuje asi 300 jedinců, vždy záleží na výrobci a velikosti plochy. Larvy se musí překrýt síťkou, aby nedošlo k jejich úniku mimo ránu, a dále se překrývají vlhkým krytím, které se musí každý den opětovně zvlhčovat. Odstraňují se z rány po 3-4 dnech a může se aplikovat další dávka.</a:t>
            </a:r>
          </a:p>
          <a:p>
            <a:r>
              <a:rPr lang="cs-CZ" dirty="0"/>
              <a:t> </a:t>
            </a:r>
          </a:p>
          <a:p>
            <a:endParaRPr lang="cs-CZ" dirty="0"/>
          </a:p>
        </p:txBody>
      </p:sp>
    </p:spTree>
    <p:extLst>
      <p:ext uri="{BB962C8B-B14F-4D97-AF65-F5344CB8AC3E}">
        <p14:creationId xmlns:p14="http://schemas.microsoft.com/office/powerpoint/2010/main" val="4224941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E9DE20-F80B-43D8-B042-A3793B1B9B61}"/>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768812EE-44AD-4809-8F31-A68DD1189344}"/>
              </a:ext>
            </a:extLst>
          </p:cNvPr>
          <p:cNvSpPr>
            <a:spLocks noGrp="1"/>
          </p:cNvSpPr>
          <p:nvPr>
            <p:ph idx="1"/>
          </p:nvPr>
        </p:nvSpPr>
        <p:spPr/>
        <p:txBody>
          <a:bodyPr>
            <a:normAutofit fontScale="85000" lnSpcReduction="20000"/>
          </a:bodyPr>
          <a:lstStyle/>
          <a:p>
            <a:r>
              <a:rPr lang="cs-CZ" b="1" dirty="0"/>
              <a:t>Podtlakový uzávěr rány VAC (</a:t>
            </a:r>
            <a:r>
              <a:rPr lang="cs-CZ" b="1" dirty="0" err="1"/>
              <a:t>Vacuum</a:t>
            </a:r>
            <a:r>
              <a:rPr lang="cs-CZ" b="1" dirty="0"/>
              <a:t> </a:t>
            </a:r>
            <a:r>
              <a:rPr lang="cs-CZ" b="1" dirty="0" err="1"/>
              <a:t>assisted</a:t>
            </a:r>
            <a:r>
              <a:rPr lang="cs-CZ" b="1" dirty="0"/>
              <a:t> </a:t>
            </a:r>
            <a:r>
              <a:rPr lang="cs-CZ" b="1" dirty="0" err="1"/>
              <a:t>closure</a:t>
            </a:r>
            <a:r>
              <a:rPr lang="cs-CZ" b="1" dirty="0"/>
              <a:t>)</a:t>
            </a:r>
            <a:endParaRPr lang="cs-CZ" dirty="0"/>
          </a:p>
          <a:p>
            <a:r>
              <a:rPr lang="cs-CZ" dirty="0"/>
              <a:t>Patří mezi aktivní neinvazivní metody hojení chronických ran, využívá lokálně působícího negativního tlaku, kdy infekční materiál je odváděn mimo ránu. Hojení probíhá v uzavřeném vlhkém prostředí, zlepšuje prokrvení, urychluje hojení a podporuje uzavírání rány. Dle výrobce existuje režim kontinuální a intermitentní. Novinkou je používání systému PICO k podtlakové terapii za hospitalizace i v domácím použití pro ambulantní pacienty. PICO je systém podtlakové terapie na jedno použití, který neobsahuje sběrný kanystr. Kontakt s ránou zabezpečuje speciální krytí pokryté vrstvou silikonu, které absorbuje </a:t>
            </a:r>
            <a:r>
              <a:rPr lang="cs-CZ" dirty="0" err="1"/>
              <a:t>ranný</a:t>
            </a:r>
            <a:r>
              <a:rPr lang="cs-CZ" dirty="0"/>
              <a:t> exsudát a přenáší léčebný podtlak na plochu rány. Kromě jednoduchosti v aplikaci a ovládání přístroje je provoz tohoto systému také levnější - v porovnání se standardními přístroji na podtlakovou terapii rány jsou náklady na PICO asi dvoutřetinové. V České republice je systém PICO dostupný, zatím ale není hrazen z prostředků zdravotního pojištění.</a:t>
            </a:r>
          </a:p>
          <a:p>
            <a:r>
              <a:rPr lang="cs-CZ" dirty="0"/>
              <a:t> </a:t>
            </a:r>
          </a:p>
          <a:p>
            <a:endParaRPr lang="cs-CZ" dirty="0"/>
          </a:p>
        </p:txBody>
      </p:sp>
    </p:spTree>
    <p:extLst>
      <p:ext uri="{BB962C8B-B14F-4D97-AF65-F5344CB8AC3E}">
        <p14:creationId xmlns:p14="http://schemas.microsoft.com/office/powerpoint/2010/main" val="13846200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1237A9-4678-4544-82F1-5BE5E62AEF9F}"/>
              </a:ext>
            </a:extLst>
          </p:cNvPr>
          <p:cNvSpPr>
            <a:spLocks noGrp="1"/>
          </p:cNvSpPr>
          <p:nvPr>
            <p:ph type="title"/>
          </p:nvPr>
        </p:nvSpPr>
        <p:spPr/>
        <p:txBody>
          <a:bodyPr/>
          <a:lstStyle/>
          <a:p>
            <a:r>
              <a:rPr lang="cs-CZ" b="1" dirty="0"/>
              <a:t>10.6 Role sestry při péči o chronické rány</a:t>
            </a:r>
            <a:br>
              <a:rPr lang="cs-CZ" b="1" dirty="0"/>
            </a:br>
            <a:endParaRPr lang="cs-CZ" dirty="0"/>
          </a:p>
        </p:txBody>
      </p:sp>
      <p:sp>
        <p:nvSpPr>
          <p:cNvPr id="3" name="Zástupný symbol pro obsah 2">
            <a:extLst>
              <a:ext uri="{FF2B5EF4-FFF2-40B4-BE49-F238E27FC236}">
                <a16:creationId xmlns:a16="http://schemas.microsoft.com/office/drawing/2014/main" id="{E5CEEDE4-B423-4919-BBEB-0A2E87205992}"/>
              </a:ext>
            </a:extLst>
          </p:cNvPr>
          <p:cNvSpPr>
            <a:spLocks noGrp="1"/>
          </p:cNvSpPr>
          <p:nvPr>
            <p:ph idx="1"/>
          </p:nvPr>
        </p:nvSpPr>
        <p:spPr/>
        <p:txBody>
          <a:bodyPr>
            <a:normAutofit fontScale="55000" lnSpcReduction="20000"/>
          </a:bodyPr>
          <a:lstStyle/>
          <a:p>
            <a:r>
              <a:rPr lang="cs-CZ" dirty="0"/>
              <a:t>Podíl sestry na hojení ran je nezastupitelný. Péče o pacienta je komplexní a nepřetržitá. Začíná prevencí, následuje péče o ránu spolu s vyprazdňováním, hygienou, výživou, pohybovým režimem a dalšími potřebami. Nedílnou součástí péče o chronickou ránu je systém vzdělávání. Řada firem zabývajících se vlhkým hojením ran pořádá semináře, školící programy, ale existuje i řada certifikovaných kurzů. Jednou ze základních podmínek nastavení správného terapeutického postupu je správné zhodnocení stavu rány. To je do značné míry velice subjektivní a závisí na mnoha faktorech (praktické zkušenosti, teoretické znalosti, přístup k hojení atd.). Posouzení stavu rány (charakter, vzhled, velikost, hloubka poškození) patří mezi nejdůležitější fázi v léčbě. </a:t>
            </a:r>
          </a:p>
          <a:p>
            <a:r>
              <a:rPr lang="cs-CZ" dirty="0"/>
              <a:t> </a:t>
            </a:r>
          </a:p>
          <a:p>
            <a:r>
              <a:rPr lang="cs-CZ" dirty="0"/>
              <a:t>Součástí léčby a ošetřování chronických ran je bezpodmínečně vhodná dokumentace a její správné vedení celým týmem. Typy dokumentací se mohou lišit dle jednotlivých zdravotnických zařízení. Správné vyplňování a kontrolu upravují jednotlivé standardy péče a vnitřní směrnice. Velký význam při ošetřování ran má také fotodokumentace.</a:t>
            </a:r>
          </a:p>
          <a:p>
            <a:r>
              <a:rPr lang="cs-CZ" dirty="0"/>
              <a:t> </a:t>
            </a:r>
          </a:p>
          <a:p>
            <a:r>
              <a:rPr lang="cs-CZ" b="1" dirty="0"/>
              <a:t>Asistence při převazu rány</a:t>
            </a:r>
            <a:endParaRPr lang="cs-CZ" dirty="0"/>
          </a:p>
          <a:p>
            <a:r>
              <a:rPr lang="cs-CZ" dirty="0"/>
              <a:t>Frekvence převazů je určena stavem rány a použitým terapeutickým krytím. Převazy jsou pacienty vnímány nepříjemně, pociťují bolesti, stydí se a také se strachují, jaký bude další průběh a jejich prognóza. Proto klademe důraz i na psychickou přípravu pacienta. Před vlastním převazem sestra odstraňuje původní krycí materiál, zajistí oplach rány, popř. odebírá vzorky na mikrobiologické vyšetření. O použití materiálu rozhoduje lékař ve spolupráci se sestrou specialistkou, která se podílí na léčbě ran. Převazy provádíme v místnosti k tomu určené, v ambulanci, na lůžkovém oddělení jsou převazy prováděny ve vyšetřovací místnosti nebo přímo na lůžku pacienta. Mezi základní pomůcky patří převazový vozík, na kterém jsou veškeré materiály ve vhodných obalech. Sestra dbá na správnost při likvidaci odpadu.</a:t>
            </a:r>
          </a:p>
          <a:p>
            <a:r>
              <a:rPr lang="cs-CZ" dirty="0"/>
              <a:t> </a:t>
            </a:r>
          </a:p>
          <a:p>
            <a:r>
              <a:rPr lang="cs-CZ" dirty="0"/>
              <a:t> </a:t>
            </a:r>
          </a:p>
          <a:p>
            <a:endParaRPr lang="cs-CZ" dirty="0"/>
          </a:p>
        </p:txBody>
      </p:sp>
    </p:spTree>
    <p:extLst>
      <p:ext uri="{BB962C8B-B14F-4D97-AF65-F5344CB8AC3E}">
        <p14:creationId xmlns:p14="http://schemas.microsoft.com/office/powerpoint/2010/main" val="26943285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397EA2-08D5-4EE6-ADED-7560ABD38C68}"/>
              </a:ext>
            </a:extLst>
          </p:cNvPr>
          <p:cNvSpPr>
            <a:spLocks noGrp="1"/>
          </p:cNvSpPr>
          <p:nvPr>
            <p:ph type="title"/>
          </p:nvPr>
        </p:nvSpPr>
        <p:spPr/>
        <p:txBody>
          <a:bodyPr/>
          <a:lstStyle/>
          <a:p>
            <a:r>
              <a:rPr lang="pt-BR" b="1" dirty="0"/>
              <a:t>10.7 Hojení ran a význam nutrice</a:t>
            </a:r>
            <a:br>
              <a:rPr lang="pt-BR" b="1" dirty="0"/>
            </a:br>
            <a:endParaRPr lang="cs-CZ" dirty="0"/>
          </a:p>
        </p:txBody>
      </p:sp>
      <p:sp>
        <p:nvSpPr>
          <p:cNvPr id="3" name="Zástupný symbol pro obsah 2">
            <a:extLst>
              <a:ext uri="{FF2B5EF4-FFF2-40B4-BE49-F238E27FC236}">
                <a16:creationId xmlns:a16="http://schemas.microsoft.com/office/drawing/2014/main" id="{073F9E12-275E-40A6-AE87-3AE1B756ECBA}"/>
              </a:ext>
            </a:extLst>
          </p:cNvPr>
          <p:cNvSpPr>
            <a:spLocks noGrp="1"/>
          </p:cNvSpPr>
          <p:nvPr>
            <p:ph idx="1"/>
          </p:nvPr>
        </p:nvSpPr>
        <p:spPr/>
        <p:txBody>
          <a:bodyPr>
            <a:normAutofit fontScale="47500" lnSpcReduction="20000"/>
          </a:bodyPr>
          <a:lstStyle/>
          <a:p>
            <a:r>
              <a:rPr lang="cs-CZ" dirty="0"/>
              <a:t>Tvoří nedílnou součást komplexní péče o pacienta s chronickou ránou. Stav výživy má zásadní vliv na hojení rány. Při malnutrici dochází ke změně poměru příjmu živin a spotřebou organismu. Hojení rány zhoršuje stav, dochází ke snížení hmotnosti a objeví se </a:t>
            </a:r>
            <a:r>
              <a:rPr lang="cs-CZ" dirty="0" err="1"/>
              <a:t>hypoproteinémie</a:t>
            </a:r>
            <a:r>
              <a:rPr lang="cs-CZ" dirty="0"/>
              <a:t>, deficit vitamínu C, A </a:t>
            </a:r>
            <a:r>
              <a:rPr lang="cs-CZ" dirty="0" err="1"/>
              <a:t>a</a:t>
            </a:r>
            <a:r>
              <a:rPr lang="cs-CZ" dirty="0"/>
              <a:t> zinku. Zhodnocení stavu výživy patří mezi základní povinnosti sestry při příjmu pacienta, a dále v pravidelných intervalech určených dle standardů zdravotnického zařízení. Základem je výživová anamnéza (změny v množství jídla, složení stravy, množství tekutin), zhodnocení fyzického stavu pacienta – váha, výška, BMI a fyzikální vyšetření.</a:t>
            </a:r>
          </a:p>
          <a:p>
            <a:r>
              <a:rPr lang="cs-CZ" dirty="0"/>
              <a:t> </a:t>
            </a:r>
          </a:p>
          <a:p>
            <a:r>
              <a:rPr lang="cs-CZ" dirty="0"/>
              <a:t>Dostatečná a vyvážená výživa napomáhá při léčbě dekubitů a zabraňuje vzniku dalších defektů. Důležitý je příjem energie a vitamínů. Sledujeme hladinu zinku, který je nezbytný pro syntézu bílkovin, proto se doporučuje jeho doplňování. Sledujeme bilanci stavu bílkovin. Pro metabolismus má význam vitamín C, který stabilizuje kolagen, který má vliv na kvalitu kůže. U chronických ran dochází ke ztrátám bílkovin a albuminů, které se nemusí ihned projevit malnutricí.</a:t>
            </a:r>
          </a:p>
          <a:p>
            <a:r>
              <a:rPr lang="cs-CZ" dirty="0"/>
              <a:t> </a:t>
            </a:r>
          </a:p>
          <a:p>
            <a:r>
              <a:rPr lang="cs-CZ" dirty="0"/>
              <a:t>Vyvážená strava je dána ideálním poměrem bílkovin, cukrů a tuků. Podstatné je také dostatečné množství esenciálních mastných kyselin, jejichž deficit může zpomalovat hojení ran. Dostatek tekutin udržuje normální kožní turgor a krevní průtok v tkáních. Vždy se musí zvolit vhodná strava s ohledem na stav pacienta. Stravu doplňujeme o vitamíny, minerály, stopové prvky. Možnosti podání umělé výživy jsou enterální a parenterální. Pokud pacient může polykat, nejvhodnějším způsobem je podání per os doplněný o tzv. </a:t>
            </a:r>
            <a:r>
              <a:rPr lang="cs-CZ" dirty="0" err="1"/>
              <a:t>sipping</a:t>
            </a:r>
            <a:r>
              <a:rPr lang="cs-CZ" dirty="0"/>
              <a:t>, popíjení nápoje po celý den. Pokud pacient není schopen polykat, zvolíme cestu enterální pomocí </a:t>
            </a:r>
            <a:r>
              <a:rPr lang="cs-CZ" dirty="0" err="1"/>
              <a:t>nasogastrické</a:t>
            </a:r>
            <a:r>
              <a:rPr lang="cs-CZ" dirty="0"/>
              <a:t> nebo </a:t>
            </a:r>
            <a:r>
              <a:rPr lang="cs-CZ" dirty="0" err="1"/>
              <a:t>nasojejunální</a:t>
            </a:r>
            <a:r>
              <a:rPr lang="cs-CZ" dirty="0"/>
              <a:t> sondy. </a:t>
            </a:r>
          </a:p>
          <a:p>
            <a:r>
              <a:rPr lang="cs-CZ" dirty="0"/>
              <a:t>V případech, kdy nemůžeme zatěžovat trávicí trakt, je nutné aplikovat vhodnou výživu přímo do žíly, tzv. parenterální cestou.</a:t>
            </a:r>
          </a:p>
          <a:p>
            <a:r>
              <a:rPr lang="cs-CZ" dirty="0"/>
              <a:t> </a:t>
            </a:r>
          </a:p>
          <a:p>
            <a:r>
              <a:rPr lang="cs-CZ" dirty="0"/>
              <a:t>Aktuálně dostupné nutriční doplňky jsou </a:t>
            </a:r>
            <a:r>
              <a:rPr lang="cs-CZ" dirty="0" err="1"/>
              <a:t>Nutridrink</a:t>
            </a:r>
            <a:r>
              <a:rPr lang="cs-CZ" dirty="0"/>
              <a:t>, </a:t>
            </a:r>
            <a:r>
              <a:rPr lang="cs-CZ" dirty="0" err="1"/>
              <a:t>Diasip</a:t>
            </a:r>
            <a:r>
              <a:rPr lang="cs-CZ" dirty="0"/>
              <a:t>, </a:t>
            </a:r>
            <a:r>
              <a:rPr lang="cs-CZ" dirty="0" err="1"/>
              <a:t>Nutrilac</a:t>
            </a:r>
            <a:r>
              <a:rPr lang="cs-CZ" dirty="0"/>
              <a:t>, </a:t>
            </a:r>
            <a:r>
              <a:rPr lang="cs-CZ" dirty="0" err="1"/>
              <a:t>Nutrison</a:t>
            </a:r>
            <a:r>
              <a:rPr lang="cs-CZ" dirty="0"/>
              <a:t>, </a:t>
            </a:r>
            <a:r>
              <a:rPr lang="cs-CZ" dirty="0" err="1"/>
              <a:t>Preventan</a:t>
            </a:r>
            <a:r>
              <a:rPr lang="cs-CZ" dirty="0"/>
              <a:t>. Doplňky s vysokým obsahem energie, bílkovin a specifických látek k podpoře hojení jsou </a:t>
            </a:r>
            <a:r>
              <a:rPr lang="cs-CZ" dirty="0" err="1"/>
              <a:t>Cubison</a:t>
            </a:r>
            <a:r>
              <a:rPr lang="cs-CZ" dirty="0"/>
              <a:t> a </a:t>
            </a:r>
            <a:r>
              <a:rPr lang="cs-CZ" dirty="0" err="1"/>
              <a:t>Cubitan</a:t>
            </a:r>
            <a:r>
              <a:rPr lang="cs-CZ" dirty="0"/>
              <a:t>.</a:t>
            </a:r>
          </a:p>
          <a:p>
            <a:r>
              <a:rPr lang="cs-CZ" dirty="0"/>
              <a:t> </a:t>
            </a:r>
          </a:p>
          <a:p>
            <a:endParaRPr lang="cs-CZ" dirty="0"/>
          </a:p>
        </p:txBody>
      </p:sp>
    </p:spTree>
    <p:extLst>
      <p:ext uri="{BB962C8B-B14F-4D97-AF65-F5344CB8AC3E}">
        <p14:creationId xmlns:p14="http://schemas.microsoft.com/office/powerpoint/2010/main" val="33641605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DF10C6-51B6-4E6C-9008-F67FF456E868}"/>
              </a:ext>
            </a:extLst>
          </p:cNvPr>
          <p:cNvSpPr>
            <a:spLocks noGrp="1"/>
          </p:cNvSpPr>
          <p:nvPr>
            <p:ph type="title"/>
          </p:nvPr>
        </p:nvSpPr>
        <p:spPr/>
        <p:txBody>
          <a:bodyPr/>
          <a:lstStyle/>
          <a:p>
            <a:r>
              <a:rPr lang="cs-CZ" b="1" dirty="0"/>
              <a:t>10.8 Komplikace při hojení ran</a:t>
            </a:r>
            <a:br>
              <a:rPr lang="cs-CZ" b="1" dirty="0"/>
            </a:br>
            <a:endParaRPr lang="cs-CZ" dirty="0"/>
          </a:p>
        </p:txBody>
      </p:sp>
      <p:sp>
        <p:nvSpPr>
          <p:cNvPr id="3" name="Zástupný symbol pro obsah 2">
            <a:extLst>
              <a:ext uri="{FF2B5EF4-FFF2-40B4-BE49-F238E27FC236}">
                <a16:creationId xmlns:a16="http://schemas.microsoft.com/office/drawing/2014/main" id="{C9540DF7-6ADA-4E7A-BE9A-CA82ECBB5A37}"/>
              </a:ext>
            </a:extLst>
          </p:cNvPr>
          <p:cNvSpPr>
            <a:spLocks noGrp="1"/>
          </p:cNvSpPr>
          <p:nvPr>
            <p:ph idx="1"/>
          </p:nvPr>
        </p:nvSpPr>
        <p:spPr/>
        <p:txBody>
          <a:bodyPr>
            <a:normAutofit fontScale="55000" lnSpcReduction="20000"/>
          </a:bodyPr>
          <a:lstStyle/>
          <a:p>
            <a:r>
              <a:rPr lang="cs-CZ" b="1" dirty="0" err="1"/>
              <a:t>lcus</a:t>
            </a:r>
            <a:r>
              <a:rPr lang="cs-CZ" b="1" dirty="0"/>
              <a:t> </a:t>
            </a:r>
            <a:r>
              <a:rPr lang="cs-CZ" b="1" dirty="0" err="1"/>
              <a:t>cruris</a:t>
            </a:r>
            <a:r>
              <a:rPr lang="cs-CZ" b="1" dirty="0"/>
              <a:t> </a:t>
            </a:r>
            <a:r>
              <a:rPr lang="cs-CZ" b="1" dirty="0" err="1"/>
              <a:t>venosum</a:t>
            </a:r>
            <a:endParaRPr lang="cs-CZ" dirty="0"/>
          </a:p>
          <a:p>
            <a:r>
              <a:rPr lang="cs-CZ" dirty="0" err="1"/>
              <a:t>Ulcus</a:t>
            </a:r>
            <a:r>
              <a:rPr lang="cs-CZ" dirty="0"/>
              <a:t> </a:t>
            </a:r>
            <a:r>
              <a:rPr lang="cs-CZ" dirty="0" err="1"/>
              <a:t>cruris</a:t>
            </a:r>
            <a:r>
              <a:rPr lang="cs-CZ" dirty="0"/>
              <a:t> </a:t>
            </a:r>
            <a:r>
              <a:rPr lang="cs-CZ" dirty="0" err="1"/>
              <a:t>venosum</a:t>
            </a:r>
            <a:r>
              <a:rPr lang="cs-CZ" dirty="0"/>
              <a:t> vzniká při poruše látkové výměny v </a:t>
            </a:r>
            <a:r>
              <a:rPr lang="cs-CZ" dirty="0" err="1"/>
              <a:t>cutis</a:t>
            </a:r>
            <a:r>
              <a:rPr lang="cs-CZ" dirty="0"/>
              <a:t> a </a:t>
            </a:r>
            <a:r>
              <a:rPr lang="cs-CZ" dirty="0" err="1"/>
              <a:t>subcutis</a:t>
            </a:r>
            <a:r>
              <a:rPr lang="cs-CZ" dirty="0"/>
              <a:t> na podkladě chronické žilní insuficience. Při žilní nedostatečnosti dochází k poruše toku žilní krve směrem k srdci. Prvním projevem bývá často edém, který má za následek další zvyšování </a:t>
            </a:r>
            <a:r>
              <a:rPr lang="cs-CZ" dirty="0" err="1"/>
              <a:t>onkotického</a:t>
            </a:r>
            <a:r>
              <a:rPr lang="cs-CZ" dirty="0"/>
              <a:t> tlaku. Dochází k </a:t>
            </a:r>
            <a:r>
              <a:rPr lang="cs-CZ" dirty="0" err="1"/>
              <a:t>perivaskulárním</a:t>
            </a:r>
            <a:r>
              <a:rPr lang="cs-CZ" dirty="0"/>
              <a:t> fibrózním degenerativním a zánětlivým procesům s troficky podmíněnými kožními změnami. Při přetrvávání zánětlivých pochodů na </a:t>
            </a:r>
            <a:r>
              <a:rPr lang="cs-CZ" dirty="0" err="1"/>
              <a:t>venulách</a:t>
            </a:r>
            <a:r>
              <a:rPr lang="cs-CZ" dirty="0"/>
              <a:t> a arteriolách se nakonec vytvoří </a:t>
            </a:r>
            <a:r>
              <a:rPr lang="cs-CZ" dirty="0" err="1"/>
              <a:t>ulcus</a:t>
            </a:r>
            <a:r>
              <a:rPr lang="cs-CZ" dirty="0"/>
              <a:t> </a:t>
            </a:r>
            <a:r>
              <a:rPr lang="cs-CZ" dirty="0" err="1"/>
              <a:t>cruris</a:t>
            </a:r>
            <a:r>
              <a:rPr lang="cs-CZ" dirty="0"/>
              <a:t> jako viditelný projev dekompenzované žilní hypertenze. Chronická žilní insuficience má tři stupně dle závažnosti postižení žilního systému:</a:t>
            </a:r>
          </a:p>
          <a:p>
            <a:r>
              <a:rPr lang="cs-CZ" dirty="0"/>
              <a:t>1. stupeň je charakterizován přítomností metličkových žil kolem kotníku a nad nožní klenbou, kolem kotníků bývá otok.</a:t>
            </a:r>
          </a:p>
          <a:p>
            <a:r>
              <a:rPr lang="cs-CZ" dirty="0"/>
              <a:t>2. stupeň se vyznačuje </a:t>
            </a:r>
            <a:r>
              <a:rPr lang="cs-CZ" dirty="0" err="1"/>
              <a:t>hyperpigmentací</a:t>
            </a:r>
            <a:r>
              <a:rPr lang="cs-CZ" dirty="0"/>
              <a:t> kůže s přítomností </a:t>
            </a:r>
            <a:r>
              <a:rPr lang="cs-CZ" dirty="0" err="1"/>
              <a:t>depigmentovaných</a:t>
            </a:r>
            <a:r>
              <a:rPr lang="cs-CZ" dirty="0"/>
              <a:t> ložisek, otokem bérce.</a:t>
            </a:r>
          </a:p>
          <a:p>
            <a:r>
              <a:rPr lang="cs-CZ" dirty="0"/>
              <a:t>3. stupeň se vyznačuje přítomností floridního nebo zhojeného </a:t>
            </a:r>
            <a:r>
              <a:rPr lang="cs-CZ" dirty="0" err="1"/>
              <a:t>ulcus</a:t>
            </a:r>
            <a:r>
              <a:rPr lang="cs-CZ" dirty="0"/>
              <a:t> </a:t>
            </a:r>
            <a:r>
              <a:rPr lang="cs-CZ" dirty="0" err="1"/>
              <a:t>cruris</a:t>
            </a:r>
            <a:r>
              <a:rPr lang="cs-CZ" dirty="0"/>
              <a:t> </a:t>
            </a:r>
            <a:r>
              <a:rPr lang="cs-CZ" dirty="0" err="1"/>
              <a:t>venosum</a:t>
            </a:r>
            <a:r>
              <a:rPr lang="cs-CZ" dirty="0"/>
              <a:t>. Vřed bývá nejčastěji v oblasti vnitřního kotníku.</a:t>
            </a:r>
          </a:p>
          <a:p>
            <a:r>
              <a:rPr lang="cs-CZ" dirty="0"/>
              <a:t> </a:t>
            </a:r>
          </a:p>
          <a:p>
            <a:r>
              <a:rPr lang="cs-CZ" dirty="0"/>
              <a:t>Chronická žilní nedostatečnost může být způsobena primárními varixy nebo v rámci posttrombotického syndromu s dekompenzovanými </a:t>
            </a:r>
            <a:r>
              <a:rPr lang="cs-CZ" dirty="0" err="1"/>
              <a:t>subfasciálními</a:t>
            </a:r>
            <a:r>
              <a:rPr lang="cs-CZ" dirty="0"/>
              <a:t> žilami. Diagnostika zahrnuje anamnézu, klinické a přístrojové vyšetření s vyšetřením stavu žilního a tepenného systému v rámci diferenciální diagnostiky. Léčebná opatření se opírají o kompenzaci chronické žilní insuficience. Nezbytné je zlepšení trofiky kůže. Toho lze dosáhnout důslednou kompresivní léčbou, případně invazivním postupem jako je operace a sklerotizace. Lokální terapie vředu zahrnuje důkladné vyčištění spodiny a podporu granulace a epitelizace. Kompresivní terapie je nezbytnou součástí léčby. Systémová terapie antibiotiky je vhodná při znatelně zvýšeném CRP u těžkých infekcí a u problémových vředů. Lokální léčba antibiotiky je diskutabilní.</a:t>
            </a:r>
          </a:p>
          <a:p>
            <a:endParaRPr lang="cs-CZ" dirty="0"/>
          </a:p>
        </p:txBody>
      </p:sp>
    </p:spTree>
    <p:extLst>
      <p:ext uri="{BB962C8B-B14F-4D97-AF65-F5344CB8AC3E}">
        <p14:creationId xmlns:p14="http://schemas.microsoft.com/office/powerpoint/2010/main" val="18990060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E7E4EF-37C9-449E-BFB0-71FE2AA305AC}"/>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8662B40E-89F6-4565-9C3F-944B26057396}"/>
              </a:ext>
            </a:extLst>
          </p:cNvPr>
          <p:cNvSpPr>
            <a:spLocks noGrp="1"/>
          </p:cNvSpPr>
          <p:nvPr>
            <p:ph idx="1"/>
          </p:nvPr>
        </p:nvSpPr>
        <p:spPr/>
        <p:txBody>
          <a:bodyPr>
            <a:normAutofit lnSpcReduction="10000"/>
          </a:bodyPr>
          <a:lstStyle/>
          <a:p>
            <a:r>
              <a:rPr lang="cs-CZ" b="1" dirty="0" err="1"/>
              <a:t>Ulcus</a:t>
            </a:r>
            <a:r>
              <a:rPr lang="cs-CZ" b="1" dirty="0"/>
              <a:t> </a:t>
            </a:r>
            <a:r>
              <a:rPr lang="cs-CZ" b="1" dirty="0" err="1"/>
              <a:t>cruris</a:t>
            </a:r>
            <a:r>
              <a:rPr lang="cs-CZ" b="1" dirty="0"/>
              <a:t> </a:t>
            </a:r>
            <a:r>
              <a:rPr lang="cs-CZ" b="1" dirty="0" err="1"/>
              <a:t>arteriosum</a:t>
            </a:r>
            <a:endParaRPr lang="cs-CZ" dirty="0"/>
          </a:p>
          <a:p>
            <a:r>
              <a:rPr lang="cs-CZ" dirty="0"/>
              <a:t>Příčinou vzniku bývá převážně obliterující ateroskleróza velkých a středních cév s </a:t>
            </a:r>
            <a:r>
              <a:rPr lang="cs-CZ" dirty="0" err="1"/>
              <a:t>ischemizací</a:t>
            </a:r>
            <a:r>
              <a:rPr lang="cs-CZ" dirty="0"/>
              <a:t> tkáně. Poruchy prokrvení dolních končetin mohou být způsobeny obliterujícími procesy aorty nebo periferních tepen dolních končetin. Rozlišujeme:</a:t>
            </a:r>
          </a:p>
          <a:p>
            <a:r>
              <a:rPr lang="cs-CZ" dirty="0"/>
              <a:t>- typ </a:t>
            </a:r>
            <a:r>
              <a:rPr lang="cs-CZ" dirty="0" err="1"/>
              <a:t>aortobifurkační</a:t>
            </a:r>
            <a:r>
              <a:rPr lang="cs-CZ" dirty="0"/>
              <a:t>,</a:t>
            </a:r>
          </a:p>
          <a:p>
            <a:r>
              <a:rPr lang="cs-CZ" dirty="0"/>
              <a:t>- typ pánevní,</a:t>
            </a:r>
          </a:p>
          <a:p>
            <a:r>
              <a:rPr lang="cs-CZ" dirty="0"/>
              <a:t>- typ stehenní,</a:t>
            </a:r>
          </a:p>
          <a:p>
            <a:r>
              <a:rPr lang="cs-CZ" dirty="0"/>
              <a:t>- typ periferní,</a:t>
            </a:r>
          </a:p>
          <a:p>
            <a:r>
              <a:rPr lang="cs-CZ" dirty="0"/>
              <a:t>- typ kombinovaný.</a:t>
            </a:r>
          </a:p>
          <a:p>
            <a:endParaRPr lang="cs-CZ" dirty="0"/>
          </a:p>
        </p:txBody>
      </p:sp>
    </p:spTree>
    <p:extLst>
      <p:ext uri="{BB962C8B-B14F-4D97-AF65-F5344CB8AC3E}">
        <p14:creationId xmlns:p14="http://schemas.microsoft.com/office/powerpoint/2010/main" val="38524457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347CD2-E245-4851-A3E0-84F8E3F809BF}"/>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36F09804-269B-47C8-838E-2F9205810B5A}"/>
              </a:ext>
            </a:extLst>
          </p:cNvPr>
          <p:cNvSpPr>
            <a:spLocks noGrp="1"/>
          </p:cNvSpPr>
          <p:nvPr>
            <p:ph idx="1"/>
          </p:nvPr>
        </p:nvSpPr>
        <p:spPr/>
        <p:txBody>
          <a:bodyPr>
            <a:normAutofit fontScale="62500" lnSpcReduction="20000"/>
          </a:bodyPr>
          <a:lstStyle/>
          <a:p>
            <a:r>
              <a:rPr lang="cs-CZ" dirty="0" err="1"/>
              <a:t>Aterosklezóza</a:t>
            </a:r>
            <a:r>
              <a:rPr lang="cs-CZ" dirty="0"/>
              <a:t> není čistě stařeckou nemocí. Mezi 45. a 60. rokem dochází k rychlému nárůstu počtu případů, ale na vznik nemoci má vliv řada faktorů – konstituce, hypertenze, diabetes </a:t>
            </a:r>
            <a:r>
              <a:rPr lang="cs-CZ" dirty="0" err="1"/>
              <a:t>mellitus</a:t>
            </a:r>
            <a:r>
              <a:rPr lang="cs-CZ" dirty="0"/>
              <a:t>, hypotyreóza, nefropatie, porucha metabolizmu lipidů, </a:t>
            </a:r>
            <a:r>
              <a:rPr lang="cs-CZ" dirty="0" err="1"/>
              <a:t>tombofílie</a:t>
            </a:r>
            <a:r>
              <a:rPr lang="cs-CZ" dirty="0"/>
              <a:t>, ale také nesprávný způsob života, stres, kouření. Jedná se o velmi komplexní nemoc, kdy je potřeba léčit či eliminovat všechny působící faktory. Predilekčními místy ke vzniku arteriálních vředů na noze jsou distální falangy prstů a také hlavičky prvního a druhého </a:t>
            </a:r>
            <a:r>
              <a:rPr lang="cs-CZ" dirty="0" err="1"/>
              <a:t>metatarzu</a:t>
            </a:r>
            <a:r>
              <a:rPr lang="cs-CZ" dirty="0"/>
              <a:t>. Vředy často vznikají následkem tlaku obuvi, jako následek neodborně provedené pedikúry nebo </a:t>
            </a:r>
            <a:r>
              <a:rPr lang="cs-CZ" dirty="0" err="1"/>
              <a:t>bakatelizování</a:t>
            </a:r>
            <a:r>
              <a:rPr lang="cs-CZ" dirty="0"/>
              <a:t> poranění prstů na noze. Těžké nekrózy ale mohou vzniknout i na laterálním okraji nohy, na patě, mezi prsty a nad extenzory na bércích. Klinicky se projevují bolestivostí v oblasti defektu. Tepenné vředy lze klasifikovat podle </a:t>
            </a:r>
            <a:r>
              <a:rPr lang="cs-CZ" dirty="0" err="1"/>
              <a:t>Knightona</a:t>
            </a:r>
            <a:r>
              <a:rPr lang="cs-CZ" dirty="0"/>
              <a:t>. Včasné rozpoznání etiologie vředu má velký význam pro volbu místní i celkové léčby. Anamnesticky se zaměřujeme na přítomnost klaudikací a charakter bolesti. </a:t>
            </a:r>
          </a:p>
          <a:p>
            <a:r>
              <a:rPr lang="cs-CZ" dirty="0"/>
              <a:t> </a:t>
            </a:r>
          </a:p>
          <a:p>
            <a:r>
              <a:rPr lang="cs-CZ" dirty="0"/>
              <a:t>Po stanovení diagnózy je třeba stanovit terapeutický plán, který by měl obsahovat:</a:t>
            </a:r>
          </a:p>
          <a:p>
            <a:r>
              <a:rPr lang="cs-CZ" dirty="0"/>
              <a:t>- způsob eliminace rizikových faktorů,</a:t>
            </a:r>
          </a:p>
          <a:p>
            <a:r>
              <a:rPr lang="cs-CZ" dirty="0"/>
              <a:t>- léčbu doprovodných onemocnění,</a:t>
            </a:r>
          </a:p>
          <a:p>
            <a:r>
              <a:rPr lang="cs-CZ" dirty="0"/>
              <a:t>- opatření vedoucí k obnovení, zlepšení prokrvení,</a:t>
            </a:r>
          </a:p>
          <a:p>
            <a:r>
              <a:rPr lang="cs-CZ" dirty="0"/>
              <a:t>- lokální terapii rány.</a:t>
            </a:r>
          </a:p>
          <a:p>
            <a:endParaRPr lang="cs-CZ" dirty="0"/>
          </a:p>
        </p:txBody>
      </p:sp>
    </p:spTree>
    <p:extLst>
      <p:ext uri="{BB962C8B-B14F-4D97-AF65-F5344CB8AC3E}">
        <p14:creationId xmlns:p14="http://schemas.microsoft.com/office/powerpoint/2010/main" val="25770168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E4CCC1-E28B-4DDB-A6E4-6348014A89B2}"/>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4697921F-52AD-4B50-B30E-BE13A41F2C20}"/>
              </a:ext>
            </a:extLst>
          </p:cNvPr>
          <p:cNvSpPr>
            <a:spLocks noGrp="1"/>
          </p:cNvSpPr>
          <p:nvPr>
            <p:ph idx="1"/>
          </p:nvPr>
        </p:nvSpPr>
        <p:spPr/>
        <p:txBody>
          <a:bodyPr>
            <a:normAutofit fontScale="62500" lnSpcReduction="20000"/>
          </a:bodyPr>
          <a:lstStyle/>
          <a:p>
            <a:r>
              <a:rPr lang="cs-CZ" b="1" dirty="0"/>
              <a:t>Diabetický vřed </a:t>
            </a:r>
            <a:endParaRPr lang="cs-CZ" dirty="0"/>
          </a:p>
          <a:p>
            <a:r>
              <a:rPr lang="cs-CZ" dirty="0"/>
              <a:t>Jedná se ulceraci nebo destrukci tkání na nohou u diabetiků, spojeno s neuropatií, ischémií či infekcí. Posouzení závažnosti poškození je komplexní, zahrnuje hloubku ulcerace, rozsah infekce a ischemie. Častou příčinou hospitalizace u tohoto onemocnění je infekce, která je bohužel i nejčastější příčinou amputace. Při tomto onemocnění je velmi důležitá kvalitní spolupráce pacienta při dodržování léčebného režimu. Pro zabránění recidivy defektu nebo amputace je nezbytné kvalitní ošetřování rány, dodržování terapie, správné používání pomůcek, časná návštěva lékaře, zahájení léčby při poranění a samozřejmě léčba a kompenzace základního onemocnění. Diabetický vřed vzniká nejčastěji na </a:t>
            </a:r>
            <a:r>
              <a:rPr lang="cs-CZ" dirty="0" err="1"/>
              <a:t>plantě</a:t>
            </a:r>
            <a:r>
              <a:rPr lang="cs-CZ" dirty="0"/>
              <a:t> a bývá provázen mírnou bolestí. Noha bývá teplá, objemnější s periferní pulzací. </a:t>
            </a:r>
          </a:p>
          <a:p>
            <a:r>
              <a:rPr lang="cs-CZ" dirty="0"/>
              <a:t> </a:t>
            </a:r>
          </a:p>
          <a:p>
            <a:r>
              <a:rPr lang="cs-CZ" dirty="0"/>
              <a:t>Pro lokální léčbu neuropatického vředu platí tyto zásady:</a:t>
            </a:r>
          </a:p>
          <a:p>
            <a:r>
              <a:rPr lang="cs-CZ" dirty="0"/>
              <a:t>- absolutní odlehčení léze,</a:t>
            </a:r>
          </a:p>
          <a:p>
            <a:r>
              <a:rPr lang="cs-CZ" dirty="0"/>
              <a:t>- ošetřování rány s adekvátním </a:t>
            </a:r>
            <a:r>
              <a:rPr lang="cs-CZ" dirty="0" err="1"/>
              <a:t>debridementem</a:t>
            </a:r>
            <a:r>
              <a:rPr lang="cs-CZ" dirty="0"/>
              <a:t> a vlhká terapie až k úplnému uzavření rány,</a:t>
            </a:r>
          </a:p>
          <a:p>
            <a:r>
              <a:rPr lang="cs-CZ" dirty="0"/>
              <a:t>- vybavení pacienta vhodnou ortopedickou obuví,</a:t>
            </a:r>
          </a:p>
          <a:p>
            <a:r>
              <a:rPr lang="cs-CZ" dirty="0"/>
              <a:t>- specializovaná následná péče, profylaxe recidivy, edukace pacienta.</a:t>
            </a:r>
          </a:p>
          <a:p>
            <a:endParaRPr lang="cs-CZ" dirty="0"/>
          </a:p>
        </p:txBody>
      </p:sp>
    </p:spTree>
    <p:extLst>
      <p:ext uri="{BB962C8B-B14F-4D97-AF65-F5344CB8AC3E}">
        <p14:creationId xmlns:p14="http://schemas.microsoft.com/office/powerpoint/2010/main" val="33738259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908DE17-A19D-4867-8641-C45E5D951FCF}"/>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56051698-8B7C-4EB3-82D9-8856C2015CE6}"/>
              </a:ext>
            </a:extLst>
          </p:cNvPr>
          <p:cNvSpPr>
            <a:spLocks noGrp="1"/>
          </p:cNvSpPr>
          <p:nvPr>
            <p:ph idx="1"/>
          </p:nvPr>
        </p:nvSpPr>
        <p:spPr/>
        <p:txBody>
          <a:bodyPr>
            <a:normAutofit fontScale="55000" lnSpcReduction="20000"/>
          </a:bodyPr>
          <a:lstStyle/>
          <a:p>
            <a:r>
              <a:rPr lang="cs-CZ" b="1" dirty="0"/>
              <a:t>Dekubitus</a:t>
            </a:r>
            <a:endParaRPr lang="cs-CZ" dirty="0"/>
          </a:p>
          <a:p>
            <a:r>
              <a:rPr lang="cs-CZ" dirty="0"/>
              <a:t>Z jednotlivých typů chronických ran se nejčastěji v průběhu hospitalizace setkáváme s výskytem dekubitů. Vznik dekubitů je závažná komplikace u nemocných s postižením pohybového aparátu nebo dlouhodobě upoutaných na lůžko vlivem změněného zdravotního stavu. U některých pacientů se mohou dekubity projevit velmi rychle, již během několika málo hodin, kdežto jejich následné hojení trvá v rámci několika týdnů i měsíců. Což se negativně projevuje v různých aspektech, např. prodlužuje délku hospitalizace, zvyšuje finanční náročnost péče, omezuje pacienta, částečně zasahuje do chodu celé rodiny a v neposlední řadě ohrožuje pacienta v souvislosti s následnou infekcí. Při vzniku dekubitu dochází k tlakové nekróze mezi podložkou a zpravidla predilekčním místem (místo s největším rizikem vzniku dekubitu). Po dobu působení tlaku dochází v postižené oblasti ke snížení nebo zamezení zásobování živinami a kyslíkem a vzniká ischemie až nekróza tkáně. Rozsah takovéto nekrózy závisí na konstitučních parametrech organismu (hmotnost, stav nutrice, prokrvení, hybnost, metabolický stav tkání, stav mozku a míchy). Dalšími faktory ovlivňujícími vznik dekubitu je intenzita tlaku, doba působení tlaku, střižná síla. Poškození tlakem se projevuje nejdříve v hlubších místech a postupuje směrem nahoru. Nejméně odolné tkáně jsou tuková a svalová vrstva. Vznikající defekt proto vypadá lépe na povrchu, než v hlubších vrstvách. Výskyt záleží na poloze pacienta, nejčetnější je v oblasti pánve – křížová oblast a okolí kostrče, nad kyčelními klouby, paty, méně četnější výskyt v zadní část hlavy, lopatky, kotníky, kolena.</a:t>
            </a:r>
          </a:p>
          <a:p>
            <a:r>
              <a:rPr lang="cs-CZ" dirty="0"/>
              <a:t> </a:t>
            </a:r>
          </a:p>
          <a:p>
            <a:r>
              <a:rPr lang="cs-CZ" dirty="0"/>
              <a:t>Relativně snadno (hlavně při nedodržení správných ošetřovacích technik) se může vytvořit dekubitus v místě zavedení katetrů, např. koutek úst (</a:t>
            </a:r>
            <a:r>
              <a:rPr lang="cs-CZ" dirty="0" err="1"/>
              <a:t>orotracheální</a:t>
            </a:r>
            <a:r>
              <a:rPr lang="cs-CZ" dirty="0"/>
              <a:t> intubace), sliznice dutiny nosní (</a:t>
            </a:r>
            <a:r>
              <a:rPr lang="cs-CZ" dirty="0" err="1"/>
              <a:t>nasogastrická</a:t>
            </a:r>
            <a:r>
              <a:rPr lang="cs-CZ" dirty="0"/>
              <a:t> sonda).</a:t>
            </a:r>
          </a:p>
          <a:p>
            <a:r>
              <a:rPr lang="cs-CZ" dirty="0"/>
              <a:t> </a:t>
            </a:r>
          </a:p>
          <a:p>
            <a:r>
              <a:rPr lang="cs-CZ" dirty="0"/>
              <a:t>Množství dekubitů vzniklých po dobu hospitalizace vypovídá i o kvalitě poskytované ošetřovatelské péče v daném zdravotnickém zařízení a je brán jako jeden ze sledovaných celostátních indikátorů kvality zejména ošetřovatelské péče.</a:t>
            </a:r>
          </a:p>
          <a:p>
            <a:endParaRPr lang="cs-CZ" dirty="0"/>
          </a:p>
        </p:txBody>
      </p:sp>
    </p:spTree>
    <p:extLst>
      <p:ext uri="{BB962C8B-B14F-4D97-AF65-F5344CB8AC3E}">
        <p14:creationId xmlns:p14="http://schemas.microsoft.com/office/powerpoint/2010/main" val="2221375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DBD8F8-2B02-4B38-A784-07F8F6E98CD4}"/>
              </a:ext>
            </a:extLst>
          </p:cNvPr>
          <p:cNvSpPr>
            <a:spLocks noGrp="1"/>
          </p:cNvSpPr>
          <p:nvPr>
            <p:ph type="title"/>
          </p:nvPr>
        </p:nvSpPr>
        <p:spPr/>
        <p:txBody>
          <a:bodyPr/>
          <a:lstStyle/>
          <a:p>
            <a:r>
              <a:rPr lang="cs-CZ" b="1" dirty="0"/>
              <a:t>10.2 Rozdělení chronických ran</a:t>
            </a:r>
            <a:br>
              <a:rPr lang="cs-CZ" b="1" dirty="0"/>
            </a:br>
            <a:endParaRPr lang="cs-CZ" dirty="0"/>
          </a:p>
        </p:txBody>
      </p:sp>
      <p:sp>
        <p:nvSpPr>
          <p:cNvPr id="3" name="Zástupný symbol pro obsah 2">
            <a:extLst>
              <a:ext uri="{FF2B5EF4-FFF2-40B4-BE49-F238E27FC236}">
                <a16:creationId xmlns:a16="http://schemas.microsoft.com/office/drawing/2014/main" id="{E5FAE329-27D1-45A3-B476-1FDBCCE145F1}"/>
              </a:ext>
            </a:extLst>
          </p:cNvPr>
          <p:cNvSpPr>
            <a:spLocks noGrp="1"/>
          </p:cNvSpPr>
          <p:nvPr>
            <p:ph idx="1"/>
          </p:nvPr>
        </p:nvSpPr>
        <p:spPr/>
        <p:txBody>
          <a:bodyPr>
            <a:normAutofit fontScale="32500" lnSpcReduction="20000"/>
          </a:bodyPr>
          <a:lstStyle/>
          <a:p>
            <a:r>
              <a:rPr lang="cs-CZ" dirty="0"/>
              <a:t>Mezi nejčastější chronické rány patří následující typy: </a:t>
            </a:r>
          </a:p>
          <a:p>
            <a:r>
              <a:rPr lang="cs-CZ" dirty="0"/>
              <a:t>- dekubitus, </a:t>
            </a:r>
          </a:p>
          <a:p>
            <a:r>
              <a:rPr lang="cs-CZ" dirty="0"/>
              <a:t>- </a:t>
            </a:r>
            <a:r>
              <a:rPr lang="cs-CZ" dirty="0" err="1"/>
              <a:t>ulcus</a:t>
            </a:r>
            <a:r>
              <a:rPr lang="cs-CZ" dirty="0"/>
              <a:t> </a:t>
            </a:r>
            <a:r>
              <a:rPr lang="cs-CZ" dirty="0" err="1"/>
              <a:t>cruris</a:t>
            </a:r>
            <a:r>
              <a:rPr lang="cs-CZ" dirty="0"/>
              <a:t> </a:t>
            </a:r>
            <a:r>
              <a:rPr lang="cs-CZ" dirty="0" err="1"/>
              <a:t>venosum</a:t>
            </a:r>
            <a:r>
              <a:rPr lang="cs-CZ" dirty="0"/>
              <a:t>, </a:t>
            </a:r>
          </a:p>
          <a:p>
            <a:r>
              <a:rPr lang="cs-CZ" dirty="0"/>
              <a:t>- </a:t>
            </a:r>
            <a:r>
              <a:rPr lang="cs-CZ" dirty="0" err="1"/>
              <a:t>ulcus</a:t>
            </a:r>
            <a:r>
              <a:rPr lang="cs-CZ" dirty="0"/>
              <a:t> </a:t>
            </a:r>
            <a:r>
              <a:rPr lang="cs-CZ" dirty="0" err="1"/>
              <a:t>cruris</a:t>
            </a:r>
            <a:r>
              <a:rPr lang="cs-CZ" dirty="0"/>
              <a:t> </a:t>
            </a:r>
            <a:r>
              <a:rPr lang="cs-CZ" dirty="0" err="1"/>
              <a:t>arteriuosum</a:t>
            </a:r>
            <a:r>
              <a:rPr lang="cs-CZ" dirty="0"/>
              <a:t>, </a:t>
            </a:r>
          </a:p>
          <a:p>
            <a:r>
              <a:rPr lang="cs-CZ" dirty="0"/>
              <a:t>- syndrom diabetické nohy s bércovým vředem (</a:t>
            </a:r>
            <a:r>
              <a:rPr lang="cs-CZ" dirty="0" err="1"/>
              <a:t>ulcus</a:t>
            </a:r>
            <a:r>
              <a:rPr lang="cs-CZ" dirty="0"/>
              <a:t> </a:t>
            </a:r>
            <a:r>
              <a:rPr lang="cs-CZ" dirty="0" err="1"/>
              <a:t>cruris</a:t>
            </a:r>
            <a:r>
              <a:rPr lang="cs-CZ" dirty="0"/>
              <a:t>),</a:t>
            </a:r>
          </a:p>
          <a:p>
            <a:r>
              <a:rPr lang="cs-CZ" dirty="0"/>
              <a:t>- chronická posttraumatická rána,</a:t>
            </a:r>
          </a:p>
          <a:p>
            <a:r>
              <a:rPr lang="cs-CZ" dirty="0"/>
              <a:t>- chronické škody vzniklé působením záření,</a:t>
            </a:r>
          </a:p>
          <a:p>
            <a:r>
              <a:rPr lang="cs-CZ" dirty="0"/>
              <a:t>- </a:t>
            </a:r>
            <a:r>
              <a:rPr lang="cs-CZ" dirty="0" err="1"/>
              <a:t>exulcerované</a:t>
            </a:r>
            <a:r>
              <a:rPr lang="cs-CZ" dirty="0"/>
              <a:t> nádory,</a:t>
            </a:r>
          </a:p>
          <a:p>
            <a:r>
              <a:rPr lang="cs-CZ" dirty="0"/>
              <a:t>- chirurgické rány – dehiscence operačních ran, sekundárně se hojící rány.</a:t>
            </a:r>
          </a:p>
          <a:p>
            <a:r>
              <a:rPr lang="cs-CZ" dirty="0"/>
              <a:t> </a:t>
            </a:r>
          </a:p>
          <a:p>
            <a:r>
              <a:rPr lang="cs-CZ" dirty="0"/>
              <a:t>Chronickou ránu lze dělit dle charakteru její spodiny. Rozlišujeme rány </a:t>
            </a:r>
            <a:r>
              <a:rPr lang="cs-CZ" dirty="0" err="1"/>
              <a:t>epitelizující</a:t>
            </a:r>
            <a:r>
              <a:rPr lang="cs-CZ" dirty="0"/>
              <a:t>, granulující, povleklé a nekrotické. Pokud se v ráně objeví známky infekce, jedná se o rány infikované.</a:t>
            </a:r>
          </a:p>
          <a:p>
            <a:r>
              <a:rPr lang="cs-CZ" dirty="0"/>
              <a:t> </a:t>
            </a:r>
          </a:p>
          <a:p>
            <a:r>
              <a:rPr lang="cs-CZ" dirty="0"/>
              <a:t>I když klinický vzhled chronických ran je heterogenní, patofyziologické mechanizmy, které vedou k chronicitě onemocnění, jsou podobné. Poškození cév vyústí nakonec v poruchu výživy kůže a podkoží s přibývající hypoxií a ischémií, což má za následek odumírání buněk a vznik nekróz. Reparační proces buněk vychází z oblasti s extrémně poškozenou látkovou výměnou. Díky poškození tkáně je zastavena migrace neutrofilních granulocytů a makrofágů do oblasti rány. Proces hojení může v ráně nastat, pokud dojde k obnově krevního zásobení a mikrocirkulace v oblasti rány. Spodina rány musí být sanována.</a:t>
            </a:r>
          </a:p>
          <a:p>
            <a:r>
              <a:rPr lang="cs-CZ" dirty="0"/>
              <a:t> </a:t>
            </a:r>
          </a:p>
          <a:p>
            <a:r>
              <a:rPr lang="cs-CZ" dirty="0"/>
              <a:t>Lokální terapeutická opatření vychází z jednotlivých fází hojení rány. Rozlišujeme 3 základní fáze hojení rány:</a:t>
            </a:r>
          </a:p>
          <a:p>
            <a:r>
              <a:rPr lang="cs-CZ" dirty="0"/>
              <a:t>1. fáze exsudativní – zástava krvácení, vyčištění rány, exsudace (čistící fáze),</a:t>
            </a:r>
          </a:p>
          <a:p>
            <a:r>
              <a:rPr lang="cs-CZ" dirty="0"/>
              <a:t>2. fáze proliferační- produkce granulační tkáně, kolagenu, angiogeneze (granulační fáze),</a:t>
            </a:r>
          </a:p>
          <a:p>
            <a:r>
              <a:rPr lang="cs-CZ" dirty="0"/>
              <a:t>3. fáze diferenciační – epitelizace, tvorba vaziva, vyzrávání buněk (epitelizační fáze).</a:t>
            </a:r>
          </a:p>
          <a:p>
            <a:endParaRPr lang="cs-CZ" dirty="0"/>
          </a:p>
        </p:txBody>
      </p:sp>
    </p:spTree>
    <p:extLst>
      <p:ext uri="{BB962C8B-B14F-4D97-AF65-F5344CB8AC3E}">
        <p14:creationId xmlns:p14="http://schemas.microsoft.com/office/powerpoint/2010/main" val="42073592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4C4DA0-B701-4BB8-BA2A-B5BB7C3E90C7}"/>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BF502935-810D-49FD-8F95-DCCF7D690AD6}"/>
              </a:ext>
            </a:extLst>
          </p:cNvPr>
          <p:cNvSpPr>
            <a:spLocks noGrp="1"/>
          </p:cNvSpPr>
          <p:nvPr>
            <p:ph idx="1"/>
          </p:nvPr>
        </p:nvSpPr>
        <p:spPr/>
        <p:txBody>
          <a:bodyPr>
            <a:normAutofit fontScale="85000" lnSpcReduction="20000"/>
          </a:bodyPr>
          <a:lstStyle/>
          <a:p>
            <a:r>
              <a:rPr lang="cs-CZ" b="1" dirty="0"/>
              <a:t>Faktory vzniku dekubitů</a:t>
            </a:r>
            <a:endParaRPr lang="cs-CZ" dirty="0"/>
          </a:p>
          <a:p>
            <a:r>
              <a:rPr lang="cs-CZ" dirty="0"/>
              <a:t>Odolnost tkání na tlak negativně ovlivňuje anemie, nedostatek bílkovin, poruchy výživy, poruchy hydratace, systémová onemocnění. U nemocných, kteří mají zhoršenou citlivost na bolest, necítí působící tlak a bolest je progrese vzniku dekubitů rychlá. Odolnost organismu na tlak je dána již zmíněným druhem tkání, kdy nejlépe odolává vrchní vrstva kůže, aktuálním stavem tkání, změnami v mozkové činnosti, úrazy míchy a mozku. K rozvoji poškození tkáně dochází mezi jednou až šesti hodinami trvale působícího tlaku. Mezi další faktory patří bolest, inkontinence, imobilita, </a:t>
            </a:r>
            <a:r>
              <a:rPr lang="cs-CZ" dirty="0" err="1"/>
              <a:t>polymorbidita</a:t>
            </a:r>
            <a:r>
              <a:rPr lang="cs-CZ" dirty="0"/>
              <a:t>, poruchy vědomí a hybnosti, věk a v neposlední řadě vnější faktory. Mezi vnější faktory patří mechanické vlivy – střižné síly a tření, které nejvíce působí v polosedě, kdy tělo klouže po podložce, cévy se napínají, zužují, prokrvení tkáně se zhoršuje, dochází ke tření kůže o lůžkoviny a tím i k poškození vrchní vrstvy kůže. Při dalším působení těchto sil se již vzniklý defekt v podkoží rozšiřuje. Dalším vnějším faktorem jsou chemické vlivy. Pokud je pacient inkontinentní, moč a stolice narušuje vrchní vrstvy kůže, dráždí a maceruje okolí.</a:t>
            </a:r>
          </a:p>
          <a:p>
            <a:endParaRPr lang="cs-CZ" dirty="0"/>
          </a:p>
        </p:txBody>
      </p:sp>
    </p:spTree>
    <p:extLst>
      <p:ext uri="{BB962C8B-B14F-4D97-AF65-F5344CB8AC3E}">
        <p14:creationId xmlns:p14="http://schemas.microsoft.com/office/powerpoint/2010/main" val="27290186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976184-8B76-4CE4-B925-B14358D885C9}"/>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21E43FE0-5599-4B55-A363-85BC354A25AC}"/>
              </a:ext>
            </a:extLst>
          </p:cNvPr>
          <p:cNvSpPr>
            <a:spLocks noGrp="1"/>
          </p:cNvSpPr>
          <p:nvPr>
            <p:ph idx="1"/>
          </p:nvPr>
        </p:nvSpPr>
        <p:spPr/>
        <p:txBody>
          <a:bodyPr>
            <a:normAutofit lnSpcReduction="10000"/>
          </a:bodyPr>
          <a:lstStyle/>
          <a:p>
            <a:r>
              <a:rPr lang="cs-CZ" b="1" dirty="0"/>
              <a:t>Testovací škály k hodnocení vzniku dekubitů</a:t>
            </a:r>
            <a:endParaRPr lang="cs-CZ" dirty="0"/>
          </a:p>
          <a:p>
            <a:r>
              <a:rPr lang="cs-CZ" dirty="0"/>
              <a:t>Ve zdravotnických zařízeních se provádí hodnocení rizika vzniku dekubitů pomocí testovacích škál. Hodnocení se provádí při příjmu pacienta a dále dle zvyklostí zdravotnického zařízení. Společným znakem jednotlivých typů škál je zařazení pacienta do skupin dle rizika vzniku dekubitu. K tomu, aby výsledky hodnocení měly svůj význam, je třeba dle rizika zahájit preventivní opatření. Velmi často je užívána modifikovaná škála dle Nortonové, která obsahuje položky typu schopnost spolupráce, věk, stav kůže, jiná onemocnění, celkový stav, vědomí, denní aktivity, pohyblivost a inkontinence. Dále se riziko dekubitů hodnotí dle </a:t>
            </a:r>
            <a:r>
              <a:rPr lang="cs-CZ" dirty="0" err="1"/>
              <a:t>Waterlowy</a:t>
            </a:r>
            <a:r>
              <a:rPr lang="cs-CZ" dirty="0"/>
              <a:t> škály, dle </a:t>
            </a:r>
            <a:r>
              <a:rPr lang="cs-CZ" dirty="0" err="1"/>
              <a:t>Knolla</a:t>
            </a:r>
            <a:r>
              <a:rPr lang="cs-CZ" dirty="0"/>
              <a:t>, </a:t>
            </a:r>
            <a:r>
              <a:rPr lang="cs-CZ" dirty="0" err="1"/>
              <a:t>Bradena</a:t>
            </a:r>
            <a:r>
              <a:rPr lang="cs-CZ" dirty="0"/>
              <a:t>.</a:t>
            </a:r>
          </a:p>
          <a:p>
            <a:endParaRPr lang="cs-CZ" dirty="0"/>
          </a:p>
        </p:txBody>
      </p:sp>
    </p:spTree>
    <p:extLst>
      <p:ext uri="{BB962C8B-B14F-4D97-AF65-F5344CB8AC3E}">
        <p14:creationId xmlns:p14="http://schemas.microsoft.com/office/powerpoint/2010/main" val="12847795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98FA9A4-D801-404B-AD2B-55FF37549323}"/>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FD53CB71-5C9C-4CC7-8EB0-299891353248}"/>
              </a:ext>
            </a:extLst>
          </p:cNvPr>
          <p:cNvSpPr>
            <a:spLocks noGrp="1"/>
          </p:cNvSpPr>
          <p:nvPr>
            <p:ph idx="1"/>
          </p:nvPr>
        </p:nvSpPr>
        <p:spPr/>
        <p:txBody>
          <a:bodyPr>
            <a:normAutofit fontScale="47500" lnSpcReduction="20000"/>
          </a:bodyPr>
          <a:lstStyle/>
          <a:p>
            <a:r>
              <a:rPr lang="cs-CZ" b="1" dirty="0"/>
              <a:t>Rozdělení dekubitů</a:t>
            </a:r>
            <a:endParaRPr lang="cs-CZ" dirty="0"/>
          </a:p>
          <a:p>
            <a:r>
              <a:rPr lang="cs-CZ" dirty="0"/>
              <a:t>V praxi se používá celá řada klasifikací dekubitů, např. Danielova klasifikace, </a:t>
            </a:r>
            <a:r>
              <a:rPr lang="cs-CZ" dirty="0" err="1"/>
              <a:t>Seilerovo</a:t>
            </a:r>
            <a:r>
              <a:rPr lang="cs-CZ" dirty="0"/>
              <a:t> posuzování vzhledu proleženin, stupnice dekubitů dle </a:t>
            </a:r>
            <a:r>
              <a:rPr lang="cs-CZ" dirty="0" err="1"/>
              <a:t>Torrance</a:t>
            </a:r>
            <a:r>
              <a:rPr lang="cs-CZ" dirty="0"/>
              <a:t>, vývoj dekubitů dle Válka apod. </a:t>
            </a:r>
          </a:p>
          <a:p>
            <a:r>
              <a:rPr lang="cs-CZ" dirty="0"/>
              <a:t>1. stupeň – projevuje se mírným otokem v dané oblasti, začervenáním, zarudnutím kůže. Pokožka není na povrchu poškozena, změny jsou po odlehčení tlaku návratné zhruba do dvou hodin. Tlak ale může poškodit podkoží. Pokud se tuková vrstva neinfikuje, během několika týdnů se může přeměnit na vazivo, ztenčí se podkoží a kůže tak naléhá přímo na kost. Infikovaná tuková vrstva – zánět se šíří do podkoží, mezi svalovou tkáň, na kost nebo do kloubů. Později dochází k poškození kůže, která nejvíce brání odtoku hnisu. Nad tlakovými body kůže rohovatí, vznikají otlaky, přecházející až ve vakovitý dekubit. </a:t>
            </a:r>
          </a:p>
          <a:p>
            <a:r>
              <a:rPr lang="cs-CZ" dirty="0"/>
              <a:t>2. stupeň – v místě dochází k otoku, zatvrdnutí, změně barvy (namodralá, nahnědlá, načervenalá), tkáně začínají odumírat, objeví se puchýř, mokvavá plocha, obnažuje se vrchní vrstva kůže. Rána je povrchová, vypadá jako oděrka, puchýř, je poškozeno podkoží a části cévního systému. Obnova kůže znamená delší proces. </a:t>
            </a:r>
          </a:p>
          <a:p>
            <a:r>
              <a:rPr lang="cs-CZ" dirty="0"/>
              <a:t>3. stupeň – defekt s poškozením všech vrstev tkání. Dochází k poškození tukových vrstev, svalů, integrity kůže. Klinicky místo vypadá jako hluboký kráter. U rychle </a:t>
            </a:r>
            <a:r>
              <a:rPr lang="cs-CZ" dirty="0" err="1"/>
              <a:t>progredujících</a:t>
            </a:r>
            <a:r>
              <a:rPr lang="cs-CZ" dirty="0"/>
              <a:t> dekubitů ránu kryje černá krusta nebo rozbředlé nekrotické masy. Vzniká nekróza všech vrstev mezi kostí a podložkou. Odumřelá tkáň se vyskytuje v různých formách. Její vzhled závisí na vlhkosti. V suchém prostředí má vzhled příškvaru, suché černé tkáně. Ve vlhkém prostředí je nekrotická tkáň rozbředlá, rozpadá se a silně zapáchá. K přeměně suché nekrózy ve vlhkou dochází procesem autolýzou. Způsobují ji vlastní enzymy a přítomnost vlhkosti na spodině rány. Při kolonizaci bakteriemi dochází k rozpadu nekrózy působením bakteriálních proteáz a ty mohou způsobit i rozpad zdravé tkáně a dále absces. Po odstranění odumřelých tkání tzv. </a:t>
            </a:r>
            <a:r>
              <a:rPr lang="cs-CZ" dirty="0" err="1"/>
              <a:t>debridement</a:t>
            </a:r>
            <a:r>
              <a:rPr lang="cs-CZ" dirty="0"/>
              <a:t>, je odhaleno poškozené podkoží. Defekt v podkoží je vždy rozsáhlejší než defekt kůže. Spodinu defektu pak tvoří samotná kost. U tohoto stádia je hojení velmi dlouhé v řádu měsíců i let. Po zhojení vzniká tenká atrofická jizva naléhající na kost. Ta se může snadno opět porušit a opakovaně zhojit. Tento proces se nazývá chronický dekubitus. </a:t>
            </a:r>
          </a:p>
          <a:p>
            <a:r>
              <a:rPr lang="cs-CZ" dirty="0"/>
              <a:t>4. stupeň – defekt postihuje celou tloušťku kůže i kost, která se velmi často infikuje a vzniká osteomyelitida. Ta zhoršuje naději na vyléčení. Jedná se o rozsáhlé tlakové léze s rozšířením do dutin, podminováním celé oblasti. Projevuje se rozsáhlou ztrátou kůže, destrukcí tkáně v okolí, poškození fascií, cév, nervů, svalů, kloubních pouzder a kostí. Tato fáze musí být ošetřena operační cestou.</a:t>
            </a:r>
          </a:p>
          <a:p>
            <a:endParaRPr lang="cs-CZ" dirty="0"/>
          </a:p>
        </p:txBody>
      </p:sp>
    </p:spTree>
    <p:extLst>
      <p:ext uri="{BB962C8B-B14F-4D97-AF65-F5344CB8AC3E}">
        <p14:creationId xmlns:p14="http://schemas.microsoft.com/office/powerpoint/2010/main" val="29424879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659AA0-7C25-426D-8B8E-EB55AEC18CEE}"/>
              </a:ext>
            </a:extLst>
          </p:cNvPr>
          <p:cNvSpPr>
            <a:spLocks noGrp="1"/>
          </p:cNvSpPr>
          <p:nvPr>
            <p:ph type="title"/>
          </p:nvPr>
        </p:nvSpPr>
        <p:spPr/>
        <p:txBody>
          <a:bodyPr/>
          <a:lstStyle/>
          <a:p>
            <a:r>
              <a:rPr lang="cs-CZ" b="1" dirty="0"/>
              <a:t>10.9 Ošetřovatelská péče u pacienta s chronickou ranou</a:t>
            </a:r>
          </a:p>
        </p:txBody>
      </p:sp>
      <p:sp>
        <p:nvSpPr>
          <p:cNvPr id="3" name="Zástupný symbol pro obsah 2">
            <a:extLst>
              <a:ext uri="{FF2B5EF4-FFF2-40B4-BE49-F238E27FC236}">
                <a16:creationId xmlns:a16="http://schemas.microsoft.com/office/drawing/2014/main" id="{E6985CCD-CB9C-4DD9-98A6-AE8E81032972}"/>
              </a:ext>
            </a:extLst>
          </p:cNvPr>
          <p:cNvSpPr>
            <a:spLocks noGrp="1"/>
          </p:cNvSpPr>
          <p:nvPr>
            <p:ph idx="1"/>
          </p:nvPr>
        </p:nvSpPr>
        <p:spPr/>
        <p:txBody>
          <a:bodyPr>
            <a:normAutofit fontScale="55000" lnSpcReduction="20000"/>
          </a:bodyPr>
          <a:lstStyle/>
          <a:p>
            <a:r>
              <a:rPr lang="cs-CZ" dirty="0"/>
              <a:t>Ošetřovatelská péče u pacienta s chronickou ranou (dekubitem) se soustředí na tyto oblasti:</a:t>
            </a:r>
          </a:p>
          <a:p>
            <a:r>
              <a:rPr lang="cs-CZ" dirty="0"/>
              <a:t>1. Komplexní terapie základního onemocnění: ve většině případů není dekubitus základním onemocněním, pro které jsou pacienti hospitalizováni, ale většinou vzniká jako komplikace základního onemocnění. </a:t>
            </a:r>
          </a:p>
          <a:p>
            <a:r>
              <a:rPr lang="cs-CZ" dirty="0"/>
              <a:t>2. Edukace pacienta a rodiny: při léčbě chronické rány je zapotřebí navázat spolupráci pacienta a zapojit jej i celou rodinu do léčebného režimu. Mnoho pacientů je propuštěno do domácího ošetření s chronickou ránou a musí ji sami převazovat dle pokynů lékaře. Dle stavu rány jsou pak zvaní do specializované poradny, ambulance na převaz. </a:t>
            </a:r>
          </a:p>
          <a:p>
            <a:r>
              <a:rPr lang="cs-CZ" dirty="0"/>
              <a:t>3. Polohování - změna polohy pacienta je řízena určitými pravidly, provádí se v přesných intervalech a je součástí jak prevence, tak samotné léčby. Změnami polohy se zabraňuje působení tlaku a zajišťuje se zlepšení okysličení a prokrvení tkání. Jednotlivé časové intervaly se řídí stavem pacienta. Velmi podstatnou částí je i písemný záznam, kde je uveden časový interval, polohy a také pomůcky, jež byly užity k zajištění polohy. Zásadně se nepolohuje na již vzniklý dekubitus. Speciální matrace nebo typ lůžka dokáže výrazně prodloužit interval při polohování, ale nemůže jej zcela nahradit. Používají se vzduchové nebo molitanové matrace, pěnové podložky, polštáře, molitanové klíny. Tyto podložky se vždy musí obalit do vhodného obalu, nedávají se přímo. Pokud je pacient schopen samostatného pohybu na lůžku, musíme jej </a:t>
            </a:r>
            <a:r>
              <a:rPr lang="cs-CZ" dirty="0" err="1"/>
              <a:t>edukovat</a:t>
            </a:r>
            <a:r>
              <a:rPr lang="cs-CZ" dirty="0"/>
              <a:t> o nutnosti změn polohy v pravidelných intervalech. Boční šikmá poloha je nejvhodnější k odlehčení rizikových partií. Pokud pacient není schopen změny polohy, musí toto zajistit personál. Poloha se mění ze zad na boky. Na břicho se pacient otáčí výjimečně. Pokud se dekubitus vyskytuje např. v oblasti pat, loktů apod., je vhodné tato místa podložit polštáři, aby se přímo nedotýkala tvrdé podložky. Při skluzu těla po podložce působí tzv. střižné síly, dochází k deformaci, porušení krevního řečiště a tkání, jež následně nekrotizují a odumírají. Proto se část lůžka pod hlavou nesmí zvedat vysoko nebo při sedu na židli musíme pacienta kontrolovat, zda po ní neklouže.</a:t>
            </a:r>
          </a:p>
          <a:p>
            <a:endParaRPr lang="cs-CZ" dirty="0"/>
          </a:p>
        </p:txBody>
      </p:sp>
    </p:spTree>
    <p:extLst>
      <p:ext uri="{BB962C8B-B14F-4D97-AF65-F5344CB8AC3E}">
        <p14:creationId xmlns:p14="http://schemas.microsoft.com/office/powerpoint/2010/main" val="34673583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1213B3E-9E4B-47DC-BC54-9332C34652F3}"/>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8AB7DF78-31EA-42CD-BFE0-758FC15088DE}"/>
              </a:ext>
            </a:extLst>
          </p:cNvPr>
          <p:cNvSpPr>
            <a:spLocks noGrp="1"/>
          </p:cNvSpPr>
          <p:nvPr>
            <p:ph idx="1"/>
          </p:nvPr>
        </p:nvSpPr>
        <p:spPr/>
        <p:txBody>
          <a:bodyPr>
            <a:normAutofit fontScale="47500" lnSpcReduction="20000"/>
          </a:bodyPr>
          <a:lstStyle/>
          <a:p>
            <a:r>
              <a:rPr lang="cs-CZ" dirty="0"/>
              <a:t>4. </a:t>
            </a:r>
            <a:r>
              <a:rPr lang="cs-CZ" dirty="0" err="1"/>
              <a:t>Antidekubitární</a:t>
            </a:r>
            <a:r>
              <a:rPr lang="cs-CZ" dirty="0"/>
              <a:t> pomůcky: na trhu existuje celá řada firem, které dodávají antidekubitní matrace a podložky. Jednotlivé matrace se liší cenou, zda jsou se statickým vzduchem nebo napojeny na kompresor. Mohou mít vzduchové válce nebo buňky, většinou se umisťují na běžnou matraci. </a:t>
            </a:r>
          </a:p>
          <a:p>
            <a:r>
              <a:rPr lang="cs-CZ" dirty="0"/>
              <a:t>5. Rehabilitace a mobilizace pacienta: zahájena a upravována dle stavu a potřeb pacienta. Prováděna fyzioterapeuty, ergoterapeuty, přímo personálem daného oddělení. Z počátku se zaměřuje na základní činnosti </a:t>
            </a:r>
            <a:r>
              <a:rPr lang="cs-CZ" dirty="0" err="1"/>
              <a:t>sebepéče</a:t>
            </a:r>
            <a:r>
              <a:rPr lang="cs-CZ" dirty="0"/>
              <a:t> a postupně se rozšiřuje až k nácviku chůze, vše dle stavu pacienta. </a:t>
            </a:r>
          </a:p>
          <a:p>
            <a:r>
              <a:rPr lang="cs-CZ" dirty="0"/>
              <a:t>6. </a:t>
            </a:r>
            <a:r>
              <a:rPr lang="cs-CZ" dirty="0" err="1"/>
              <a:t>Analgetizace</a:t>
            </a:r>
            <a:r>
              <a:rPr lang="cs-CZ" dirty="0"/>
              <a:t>: potřeba nemít bolest patří mezi základní biologické potřeby. Správné zaléčení bolesti zajišťuje pacientovi větší komfort a umožňuje rychlejší mobilizaci. Personál musí sledovat a zaznamenávat bolest v pravidelných intervalech. </a:t>
            </a:r>
          </a:p>
          <a:p>
            <a:r>
              <a:rPr lang="cs-CZ" dirty="0"/>
              <a:t>7. Zajištění nutrice: nezastupitelný podíl na hojení ran má i volba vhodné a vyvážené stravy. Existuje několik variant výživy, jak parenterální, tak perorální výživa je konzultována s nutričním terapeutem. Základem je zhodnocení stavu výživy sestrou při příjmu pacienta, výpočet BMI, vyplnění škály hodnocení stavu výživy. </a:t>
            </a:r>
          </a:p>
          <a:p>
            <a:r>
              <a:rPr lang="cs-CZ" dirty="0"/>
              <a:t>8. Ošetřování kůže: kůži je nutno promazávat krémy, udržovat hydrataci, ošetřovat predilekční místa, udržovat čistotu kůže, popř. provádět masáže. Již vzniklý dekubitus se nesmí nikdy masírovat! </a:t>
            </a:r>
          </a:p>
          <a:p>
            <a:r>
              <a:rPr lang="cs-CZ" dirty="0"/>
              <a:t>9. Hygienická péče a výměna lůžkovin: pravidelná hygienická péče předchází vzniku dekubitů. Kůže se omývá šetrnými prostředky a vodou. Pokud je pacient imobilní, provádí se hygienická péče na lůžku. Neméně podstatná je pravidelná výměna lůžkovin a udržení lůžkovin vypnutých na lůžku, tak aby sklady někde nevytvářely otlaky. </a:t>
            </a:r>
          </a:p>
          <a:p>
            <a:r>
              <a:rPr lang="cs-CZ" dirty="0"/>
              <a:t>10. Podporovat psychickou stránku pacienta: pacientovi musíme podávat dostatek srozumitelných informací, </a:t>
            </a:r>
            <a:r>
              <a:rPr lang="cs-CZ" dirty="0" err="1"/>
              <a:t>edukovat</a:t>
            </a:r>
            <a:r>
              <a:rPr lang="cs-CZ" dirty="0"/>
              <a:t> jej o režimu a léčebném postupu a navodit tak jeho spolupráci. Samozřejmě pokud i pacient sám vidí pokroky v léčbě, zlepšení stavu rány, pociťuje úlevu a někdy ještě lépe spolupracuje a dodržuje režim. </a:t>
            </a:r>
          </a:p>
          <a:p>
            <a:r>
              <a:rPr lang="cs-CZ" dirty="0"/>
              <a:t>11. Prevence vzniku sekundárních komplikací: jednou z nejčastějších komplikací je infekce v ráně. Mezi preventivní opatření vniku infekce do rány patří důkladná, pravidelná hygiena, správné ošetření rány (jednorázové pomůcky, výměna rukavic apod.), vhodně zvolené primární a sekundární krytí. Další komplikací je vznik nového dekubitu. Tomu předcházíme správným polohováním a péčí o kůži. </a:t>
            </a:r>
          </a:p>
        </p:txBody>
      </p:sp>
    </p:spTree>
    <p:extLst>
      <p:ext uri="{BB962C8B-B14F-4D97-AF65-F5344CB8AC3E}">
        <p14:creationId xmlns:p14="http://schemas.microsoft.com/office/powerpoint/2010/main" val="15575322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97CEB33-D053-46AF-9F82-DABAAD3D04A2}"/>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4E3A97B0-ABD2-4388-AEBE-078D66743E43}"/>
              </a:ext>
            </a:extLst>
          </p:cNvPr>
          <p:cNvSpPr>
            <a:spLocks noGrp="1"/>
          </p:cNvSpPr>
          <p:nvPr>
            <p:ph idx="1"/>
          </p:nvPr>
        </p:nvSpPr>
        <p:spPr/>
        <p:txBody>
          <a:bodyPr>
            <a:normAutofit fontScale="85000" lnSpcReduction="20000"/>
          </a:bodyPr>
          <a:lstStyle/>
          <a:p>
            <a:r>
              <a:rPr lang="cs-CZ" dirty="0"/>
              <a:t>Sestra u pacienta s chronickou ránou musí v průběhu celého dne monitorovat: </a:t>
            </a:r>
          </a:p>
          <a:p>
            <a:r>
              <a:rPr lang="cs-CZ" dirty="0"/>
              <a:t>- stav výživy, stav hydratace, stav kůže a sliznic, bilanci tekutin. </a:t>
            </a:r>
          </a:p>
          <a:p>
            <a:r>
              <a:rPr lang="cs-CZ" dirty="0"/>
              <a:t>- vzhled rány, ohraničení, okraje, sekreci atd. </a:t>
            </a:r>
          </a:p>
          <a:p>
            <a:r>
              <a:rPr lang="cs-CZ" dirty="0"/>
              <a:t>- psychickou pohodu pacienta. </a:t>
            </a:r>
          </a:p>
          <a:p>
            <a:r>
              <a:rPr lang="cs-CZ" dirty="0"/>
              <a:t>- stav mobility – zlepšení, zhoršení. </a:t>
            </a:r>
          </a:p>
          <a:p>
            <a:r>
              <a:rPr lang="cs-CZ" dirty="0"/>
              <a:t>- fyziologické funkce s pravidelným zápisem. </a:t>
            </a:r>
          </a:p>
          <a:p>
            <a:r>
              <a:rPr lang="cs-CZ" dirty="0"/>
              <a:t>- známky infekce – místní, celkové. </a:t>
            </a:r>
          </a:p>
          <a:p>
            <a:r>
              <a:rPr lang="cs-CZ" dirty="0"/>
              <a:t>- vyprazdňování – moč (barva, množství, příměsi, specifickou váhu), stolice (četnost, vzhled). </a:t>
            </a:r>
          </a:p>
          <a:p>
            <a:r>
              <a:rPr lang="cs-CZ" dirty="0"/>
              <a:t>- monitorace bolesti. </a:t>
            </a:r>
          </a:p>
          <a:p>
            <a:r>
              <a:rPr lang="cs-CZ" dirty="0"/>
              <a:t>- kvalitu odpočinku a spánku. </a:t>
            </a:r>
          </a:p>
          <a:p>
            <a:endParaRPr lang="cs-CZ" dirty="0"/>
          </a:p>
        </p:txBody>
      </p:sp>
    </p:spTree>
    <p:extLst>
      <p:ext uri="{BB962C8B-B14F-4D97-AF65-F5344CB8AC3E}">
        <p14:creationId xmlns:p14="http://schemas.microsoft.com/office/powerpoint/2010/main" val="38132221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D2983E-3CEC-4F24-9A69-295BFE1CB594}"/>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6166B00E-CFCE-4FD8-B11B-A1F63CCEAF03}"/>
              </a:ext>
            </a:extLst>
          </p:cNvPr>
          <p:cNvSpPr>
            <a:spLocks noGrp="1"/>
          </p:cNvSpPr>
          <p:nvPr>
            <p:ph idx="1"/>
          </p:nvPr>
        </p:nvSpPr>
        <p:spPr/>
        <p:txBody>
          <a:bodyPr>
            <a:normAutofit fontScale="47500" lnSpcReduction="20000"/>
          </a:bodyPr>
          <a:lstStyle/>
          <a:p>
            <a:r>
              <a:rPr lang="cs-CZ" b="1" dirty="0"/>
              <a:t>Nejčastější ošetřovatelské diagnózy:</a:t>
            </a:r>
            <a:endParaRPr lang="cs-CZ" dirty="0"/>
          </a:p>
          <a:p>
            <a:r>
              <a:rPr lang="cs-CZ" dirty="0"/>
              <a:t>Narušená integrita kůže – 00046</a:t>
            </a:r>
          </a:p>
          <a:p>
            <a:r>
              <a:rPr lang="cs-CZ" dirty="0">
                <a:hlinkClick r:id="rId2" tooltip="osetrovatelske-diagnozy.aspx"/>
              </a:rPr>
              <a:t>Narušená integrita tkáně - 00044</a:t>
            </a:r>
            <a:endParaRPr lang="cs-CZ" dirty="0"/>
          </a:p>
          <a:p>
            <a:r>
              <a:rPr lang="cs-CZ" dirty="0">
                <a:hlinkClick r:id="rId2" tooltip="osetrovatelske-diagnozy.aspx"/>
              </a:rPr>
              <a:t>Akutní bolest - 00132</a:t>
            </a:r>
            <a:endParaRPr lang="cs-CZ" dirty="0"/>
          </a:p>
          <a:p>
            <a:r>
              <a:rPr lang="cs-CZ" dirty="0"/>
              <a:t>Chronická bolest - 00133</a:t>
            </a:r>
          </a:p>
          <a:p>
            <a:r>
              <a:rPr lang="cs-CZ" dirty="0"/>
              <a:t>Zhoršená pohyblivost na lůžku - 00091</a:t>
            </a:r>
          </a:p>
          <a:p>
            <a:r>
              <a:rPr lang="cs-CZ" dirty="0">
                <a:hlinkClick r:id="rId2" tooltip="osetrovatelske-diagnozy.aspx"/>
              </a:rPr>
              <a:t>Deficit </a:t>
            </a:r>
            <a:r>
              <a:rPr lang="cs-CZ" dirty="0" err="1">
                <a:hlinkClick r:id="rId2" tooltip="osetrovatelske-diagnozy.aspx"/>
              </a:rPr>
              <a:t>sebepéče</a:t>
            </a:r>
            <a:r>
              <a:rPr lang="cs-CZ" dirty="0">
                <a:hlinkClick r:id="rId2" tooltip="osetrovatelske-diagnozy.aspx"/>
              </a:rPr>
              <a:t> při stravování - 00102</a:t>
            </a:r>
            <a:endParaRPr lang="cs-CZ" dirty="0"/>
          </a:p>
          <a:p>
            <a:r>
              <a:rPr lang="cs-CZ" dirty="0">
                <a:hlinkClick r:id="rId2" tooltip="osetrovatelske-diagnozy.aspx"/>
              </a:rPr>
              <a:t>Deficit </a:t>
            </a:r>
            <a:r>
              <a:rPr lang="cs-CZ" dirty="0" err="1">
                <a:hlinkClick r:id="rId2" tooltip="osetrovatelske-diagnozy.aspx"/>
              </a:rPr>
              <a:t>sebepéče</a:t>
            </a:r>
            <a:r>
              <a:rPr lang="cs-CZ" dirty="0">
                <a:hlinkClick r:id="rId2" tooltip="osetrovatelske-diagnozy.aspx"/>
              </a:rPr>
              <a:t> při koupání - 00108</a:t>
            </a:r>
            <a:endParaRPr lang="cs-CZ" dirty="0"/>
          </a:p>
          <a:p>
            <a:r>
              <a:rPr lang="cs-CZ" dirty="0">
                <a:hlinkClick r:id="rId2" tooltip="osetrovatelske-diagnozy.aspx"/>
              </a:rPr>
              <a:t>Deficit </a:t>
            </a:r>
            <a:r>
              <a:rPr lang="cs-CZ" dirty="0" err="1">
                <a:hlinkClick r:id="rId2" tooltip="osetrovatelske-diagnozy.aspx"/>
              </a:rPr>
              <a:t>sebepéče</a:t>
            </a:r>
            <a:r>
              <a:rPr lang="cs-CZ" dirty="0">
                <a:hlinkClick r:id="rId2" tooltip="osetrovatelske-diagnozy.aspx"/>
              </a:rPr>
              <a:t> při oblékání - 00109</a:t>
            </a:r>
            <a:endParaRPr lang="cs-CZ" dirty="0"/>
          </a:p>
          <a:p>
            <a:r>
              <a:rPr lang="cs-CZ" dirty="0">
                <a:hlinkClick r:id="rId2" tooltip="osetrovatelske-diagnozy.aspx"/>
              </a:rPr>
              <a:t>Deficit </a:t>
            </a:r>
            <a:r>
              <a:rPr lang="cs-CZ" dirty="0" err="1">
                <a:hlinkClick r:id="rId2" tooltip="osetrovatelske-diagnozy.aspx"/>
              </a:rPr>
              <a:t>sebepéče</a:t>
            </a:r>
            <a:r>
              <a:rPr lang="cs-CZ" dirty="0">
                <a:hlinkClick r:id="rId2" tooltip="osetrovatelske-diagnozy.aspx"/>
              </a:rPr>
              <a:t> při vyprazdňování - 00110</a:t>
            </a:r>
            <a:endParaRPr lang="cs-CZ" dirty="0"/>
          </a:p>
          <a:p>
            <a:r>
              <a:rPr lang="cs-CZ" dirty="0"/>
              <a:t>Nevyvážená výživa: méně než je potřeba organizmu - 00002</a:t>
            </a:r>
          </a:p>
          <a:p>
            <a:r>
              <a:rPr lang="cs-CZ" dirty="0">
                <a:hlinkClick r:id="rId2" tooltip="osetrovatelske-diagnozy.aspx"/>
              </a:rPr>
              <a:t>Riziko infekce - 00004</a:t>
            </a:r>
            <a:endParaRPr lang="cs-CZ" dirty="0"/>
          </a:p>
          <a:p>
            <a:r>
              <a:rPr lang="cs-CZ" dirty="0"/>
              <a:t>Zhoršená sociální interakce - 00052</a:t>
            </a:r>
          </a:p>
          <a:p>
            <a:r>
              <a:rPr lang="cs-CZ" dirty="0"/>
              <a:t>Riziko situačně snížené sebeúcty - 00153</a:t>
            </a:r>
          </a:p>
          <a:p>
            <a:r>
              <a:rPr lang="cs-CZ" dirty="0"/>
              <a:t>Nedostatečné znalosti – 00126</a:t>
            </a:r>
          </a:p>
          <a:p>
            <a:r>
              <a:rPr lang="cs-CZ" dirty="0"/>
              <a:t>Zhoršená odolnost jedince – 00210</a:t>
            </a:r>
          </a:p>
          <a:p>
            <a:endParaRPr lang="cs-CZ" dirty="0"/>
          </a:p>
        </p:txBody>
      </p:sp>
    </p:spTree>
    <p:extLst>
      <p:ext uri="{BB962C8B-B14F-4D97-AF65-F5344CB8AC3E}">
        <p14:creationId xmlns:p14="http://schemas.microsoft.com/office/powerpoint/2010/main" val="1527465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ED3572A-3138-4995-923E-C77DB93ED226}"/>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D295C8C7-673B-4F30-9F41-5783FAAC1EF0}"/>
              </a:ext>
            </a:extLst>
          </p:cNvPr>
          <p:cNvSpPr>
            <a:spLocks noGrp="1"/>
          </p:cNvSpPr>
          <p:nvPr>
            <p:ph idx="1"/>
          </p:nvPr>
        </p:nvSpPr>
        <p:spPr/>
        <p:txBody>
          <a:bodyPr/>
          <a:lstStyle/>
          <a:p>
            <a:r>
              <a:rPr lang="cs-CZ" dirty="0"/>
              <a:t>Lokální terapeutická opatření vychází z jednotlivých fází hojení rány. Rozlišujeme 3 základní fáze hojení rány:</a:t>
            </a:r>
          </a:p>
          <a:p>
            <a:r>
              <a:rPr lang="cs-CZ" dirty="0"/>
              <a:t>1. fáze exsudativní – zástava krvácení, vyčištění rány, exsudace (čistící fáze),</a:t>
            </a:r>
          </a:p>
          <a:p>
            <a:r>
              <a:rPr lang="cs-CZ" dirty="0"/>
              <a:t>2. fáze proliferační- produkce granulační tkáně, kolagenu, angiogeneze (granulační fáze),</a:t>
            </a:r>
          </a:p>
          <a:p>
            <a:r>
              <a:rPr lang="cs-CZ" dirty="0"/>
              <a:t>3. fáze diferenciační – epitelizace, tvorba vaziva, vyzrávání buněk (epitelizační fáze).</a:t>
            </a:r>
          </a:p>
          <a:p>
            <a:endParaRPr lang="cs-CZ" dirty="0"/>
          </a:p>
        </p:txBody>
      </p:sp>
    </p:spTree>
    <p:extLst>
      <p:ext uri="{BB962C8B-B14F-4D97-AF65-F5344CB8AC3E}">
        <p14:creationId xmlns:p14="http://schemas.microsoft.com/office/powerpoint/2010/main" val="1553481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7F1CB55-7F2D-404F-A99B-ADA74CC2B21C}"/>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FC7DD6F1-FE9D-4C1B-97BC-8CA099C74821}"/>
              </a:ext>
            </a:extLst>
          </p:cNvPr>
          <p:cNvSpPr>
            <a:spLocks noGrp="1"/>
          </p:cNvSpPr>
          <p:nvPr>
            <p:ph idx="1"/>
          </p:nvPr>
        </p:nvSpPr>
        <p:spPr/>
        <p:txBody>
          <a:bodyPr>
            <a:normAutofit fontScale="55000" lnSpcReduction="20000"/>
          </a:bodyPr>
          <a:lstStyle/>
          <a:p>
            <a:r>
              <a:rPr lang="cs-CZ" dirty="0"/>
              <a:t>Exsudativní fáze trvá za normálních okolností při nekomplikovaném hojení rány asi 3 dny. Začíná v okamžiku poranění, nejprve dochází k zástavě krvácení, vzniku </a:t>
            </a:r>
            <a:r>
              <a:rPr lang="cs-CZ" dirty="0" err="1"/>
              <a:t>trombocytární</a:t>
            </a:r>
            <a:r>
              <a:rPr lang="cs-CZ" dirty="0"/>
              <a:t> zátky a následně koagulační kaskádou ke vzniku fibrinu. Z aktivovaných trombocytů se uvolňují </a:t>
            </a:r>
            <a:r>
              <a:rPr lang="cs-CZ" dirty="0" err="1"/>
              <a:t>cytokiny</a:t>
            </a:r>
            <a:r>
              <a:rPr lang="cs-CZ" dirty="0"/>
              <a:t>, které připravují tkáňové buňky v místě poranění k reparaci, zároveň dochází k iniciální vazokonstrikci. Dochází k adherenci leukocytů a makrofágů na poraněnou tkáň, leukocyty a makrofágy přestupují </a:t>
            </a:r>
            <a:r>
              <a:rPr lang="cs-CZ" dirty="0" err="1"/>
              <a:t>extravazálně</a:t>
            </a:r>
            <a:r>
              <a:rPr lang="cs-CZ" dirty="0"/>
              <a:t> a dochází k uvolnění histaminu, bradykininu a serotoninu. Důsledkem je zvýšení kapilární permeability, vazodilatace a zpomalení krevního proudu, exsudace plazmy do </a:t>
            </a:r>
            <a:r>
              <a:rPr lang="cs-CZ" dirty="0" err="1"/>
              <a:t>intersticia</a:t>
            </a:r>
            <a:r>
              <a:rPr lang="cs-CZ" dirty="0"/>
              <a:t>. Klinicky se tento stav projeví již cca 10 minut po poranění prvními příznaky zánětu – </a:t>
            </a:r>
            <a:r>
              <a:rPr lang="cs-CZ" dirty="0" err="1"/>
              <a:t>rubor</a:t>
            </a:r>
            <a:r>
              <a:rPr lang="cs-CZ" dirty="0"/>
              <a:t>, </a:t>
            </a:r>
            <a:r>
              <a:rPr lang="cs-CZ" dirty="0" err="1"/>
              <a:t>dolor</a:t>
            </a:r>
            <a:r>
              <a:rPr lang="cs-CZ" dirty="0"/>
              <a:t>, </a:t>
            </a:r>
            <a:r>
              <a:rPr lang="cs-CZ" dirty="0" err="1"/>
              <a:t>calor</a:t>
            </a:r>
            <a:r>
              <a:rPr lang="cs-CZ" dirty="0"/>
              <a:t>, tumor a </a:t>
            </a:r>
            <a:r>
              <a:rPr lang="cs-CZ" dirty="0" err="1"/>
              <a:t>functio</a:t>
            </a:r>
            <a:r>
              <a:rPr lang="cs-CZ" dirty="0"/>
              <a:t> </a:t>
            </a:r>
            <a:r>
              <a:rPr lang="cs-CZ" dirty="0" err="1"/>
              <a:t>laesa</a:t>
            </a:r>
            <a:r>
              <a:rPr lang="cs-CZ" dirty="0"/>
              <a:t>. Proces je dokončen cca za 3 dny od vzniku poranění a hojení přechází v další fázi (proliferační). Pokud však je rána v této době infikována, fáze se prodlužuje a fagocytóza zesiluje. Důležité je v této době dostatečné zásobení tkání kyslíkem. U chronických ran je často třeba provést sanaci spodiny rány – je proveden chirurgický </a:t>
            </a:r>
            <a:r>
              <a:rPr lang="cs-CZ" dirty="0" err="1"/>
              <a:t>debridement</a:t>
            </a:r>
            <a:r>
              <a:rPr lang="cs-CZ" dirty="0"/>
              <a:t> (zákrok, při němž je lékařem odstraněna devitalizovaná a nekrotická tkáň). Může být proveden jednorázově v celkové anestézii nebo například každodenně v menším rozsahu za použití skalpelu, ostré lžičky a nůžek. Pokud by chirurgický </a:t>
            </a:r>
            <a:r>
              <a:rPr lang="cs-CZ" dirty="0" err="1"/>
              <a:t>debridement</a:t>
            </a:r>
            <a:r>
              <a:rPr lang="cs-CZ" dirty="0"/>
              <a:t> nebyl možný, konzervativními léčebnými alternativami jsou mokrá terapie nebo enzymatický </a:t>
            </a:r>
            <a:r>
              <a:rPr lang="cs-CZ" dirty="0" err="1"/>
              <a:t>debridement</a:t>
            </a:r>
            <a:r>
              <a:rPr lang="cs-CZ" dirty="0"/>
              <a:t>. Pro vyčištění rány pomocí vlhkého způsobu ošetření ran je dnes k dispozici celá řada </a:t>
            </a:r>
            <a:r>
              <a:rPr lang="cs-CZ" dirty="0" err="1"/>
              <a:t>hydroaktivních</a:t>
            </a:r>
            <a:r>
              <a:rPr lang="cs-CZ" dirty="0"/>
              <a:t> krytí (z rány odsávají sekret s choroboplodnými zárodky, do rány dodávají vlhkost a tím podporují rozpouštění povlaků a vytvářejí v ráně fyziologické, buňkám vyhovující prostředí). Mezi materiály, které je vhodné v této fázi použít, patří </a:t>
            </a:r>
            <a:r>
              <a:rPr lang="cs-CZ" dirty="0" err="1"/>
              <a:t>hydrogely</a:t>
            </a:r>
            <a:r>
              <a:rPr lang="cs-CZ" dirty="0"/>
              <a:t> – Nu-Gel, </a:t>
            </a:r>
            <a:r>
              <a:rPr lang="cs-CZ" dirty="0" err="1"/>
              <a:t>Flamigel</a:t>
            </a:r>
            <a:r>
              <a:rPr lang="cs-CZ" dirty="0"/>
              <a:t>, </a:t>
            </a:r>
            <a:r>
              <a:rPr lang="cs-CZ" dirty="0" err="1"/>
              <a:t>TenderWet</a:t>
            </a:r>
            <a:r>
              <a:rPr lang="cs-CZ" dirty="0"/>
              <a:t>, </a:t>
            </a:r>
            <a:r>
              <a:rPr lang="cs-CZ" dirty="0" err="1"/>
              <a:t>Hydrocoll</a:t>
            </a:r>
            <a:r>
              <a:rPr lang="cs-CZ" dirty="0"/>
              <a:t>, alginátová krytí. U závažných </a:t>
            </a:r>
            <a:r>
              <a:rPr lang="cs-CZ" dirty="0" err="1"/>
              <a:t>ranných</a:t>
            </a:r>
            <a:r>
              <a:rPr lang="cs-CZ" dirty="0"/>
              <a:t> komplikací se osvědčily kontinuální výplachy rány </a:t>
            </a:r>
            <a:r>
              <a:rPr lang="cs-CZ" dirty="0" err="1"/>
              <a:t>Ringerovým</a:t>
            </a:r>
            <a:r>
              <a:rPr lang="cs-CZ" dirty="0"/>
              <a:t> roztokem nebo výplachy při každé výměně obvazu. Při ošetřování chronických ran se stále setkáváme s vědecky nepodloženou </a:t>
            </a:r>
            <a:r>
              <a:rPr lang="cs-CZ" dirty="0" err="1"/>
              <a:t>polypragmázií</a:t>
            </a:r>
            <a:r>
              <a:rPr lang="cs-CZ" dirty="0"/>
              <a:t>. Dezinfekční prostředky, masti s antibiotiky, roztoky, pasty s obsahem kovů mohou výrazně narušit proces hojení, vyvolávat kontaktní alergie a vést k rozvoji rezistence na účinné látky.</a:t>
            </a:r>
          </a:p>
          <a:p>
            <a:r>
              <a:rPr lang="cs-CZ" dirty="0"/>
              <a:t> </a:t>
            </a:r>
          </a:p>
          <a:p>
            <a:endParaRPr lang="cs-CZ" dirty="0"/>
          </a:p>
        </p:txBody>
      </p:sp>
    </p:spTree>
    <p:extLst>
      <p:ext uri="{BB962C8B-B14F-4D97-AF65-F5344CB8AC3E}">
        <p14:creationId xmlns:p14="http://schemas.microsoft.com/office/powerpoint/2010/main" val="1836449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4D8FFA-841E-4A01-B9F3-19431E8C28B6}"/>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BB51FEE8-F5E9-4577-9CE0-D02195A387FB}"/>
              </a:ext>
            </a:extLst>
          </p:cNvPr>
          <p:cNvSpPr>
            <a:spLocks noGrp="1"/>
          </p:cNvSpPr>
          <p:nvPr>
            <p:ph idx="1"/>
          </p:nvPr>
        </p:nvSpPr>
        <p:spPr/>
        <p:txBody>
          <a:bodyPr>
            <a:normAutofit fontScale="70000" lnSpcReduction="20000"/>
          </a:bodyPr>
          <a:lstStyle/>
          <a:p>
            <a:r>
              <a:rPr lang="cs-CZ" dirty="0"/>
              <a:t>V proliferační fázi </a:t>
            </a:r>
            <a:r>
              <a:rPr lang="cs-CZ" dirty="0" err="1"/>
              <a:t>cytokiny</a:t>
            </a:r>
            <a:r>
              <a:rPr lang="cs-CZ" dirty="0"/>
              <a:t> uvolněné z rozpadajících se trombocytů a další </a:t>
            </a:r>
            <a:r>
              <a:rPr lang="cs-CZ" dirty="0" err="1"/>
              <a:t>působky</a:t>
            </a:r>
            <a:r>
              <a:rPr lang="cs-CZ" dirty="0"/>
              <a:t> produkované leukocyty a makrofágy stimulují poraněnou tkáň – dochází k replikaci fibroblastů, které produkují extracelulární matrix (proteoglykany a kolagen), která zajišťuje slepení okrajů rány. Tyto </a:t>
            </a:r>
            <a:r>
              <a:rPr lang="cs-CZ" dirty="0" err="1"/>
              <a:t>působky</a:t>
            </a:r>
            <a:r>
              <a:rPr lang="cs-CZ" dirty="0"/>
              <a:t> jsou rovněž důležité pro angiogenezi nových cév. Makroskopicky tyto pochody vnímáme jako růst granulační tkáně, tedy světle červených skelně transparentních jadérek s jemnými a rozvětvenými klubíčky novotvořených kapilár. Tato fáze probíhá v ráně od 3. dne a při nekomplikovaném hojení pomalu ustává kolem 8. dne. U chronických ran je třeba podporovat hojení. Pokud po provedeném </a:t>
            </a:r>
            <a:r>
              <a:rPr lang="cs-CZ" dirty="0" err="1"/>
              <a:t>debridementu</a:t>
            </a:r>
            <a:r>
              <a:rPr lang="cs-CZ" dirty="0"/>
              <a:t> nelze ránu uzavřít (např. kožním lalokem, kožním transplantátem), musí být v ráně cíleně podpořen růst granulací, dokud není defekt vyplněn na úroveň okolní kůže a není vytvořena čistá granulační tkáň, která je nezbytným předpokladem pro následnou spontánní epitelizaci. Pro podporu růstu granulací je nutné udržovat spodinu rány trvale vlhkou pomocí vhodných obvazů. Nežádoucí je vysychání, které vede k odumírání buněk. Vlhké mikroklima podporuje růst granulační tkáně, pokud je tkáň již světle červená, stačí pouze udržet vlhké prostředí pomocí </a:t>
            </a:r>
            <a:r>
              <a:rPr lang="cs-CZ" dirty="0" err="1"/>
              <a:t>hydroaktivních</a:t>
            </a:r>
            <a:r>
              <a:rPr lang="cs-CZ" dirty="0"/>
              <a:t> krytí. Pokud rána vyschne, dojde k opětovné nekróze. V této fázi je tkáň velmi zranitelná, nezbytná je opatrnost při odstraňování původního obvazového materiálu. Z vhodných druhů krytí se používají </a:t>
            </a:r>
            <a:r>
              <a:rPr lang="cs-CZ" dirty="0" err="1"/>
              <a:t>hydrokoloidy</a:t>
            </a:r>
            <a:r>
              <a:rPr lang="cs-CZ" dirty="0"/>
              <a:t>, </a:t>
            </a:r>
            <a:r>
              <a:rPr lang="cs-CZ" dirty="0" err="1"/>
              <a:t>hydrogely</a:t>
            </a:r>
            <a:r>
              <a:rPr lang="cs-CZ" dirty="0"/>
              <a:t>, </a:t>
            </a:r>
            <a:r>
              <a:rPr lang="cs-CZ" dirty="0" err="1"/>
              <a:t>hydropolymery</a:t>
            </a:r>
            <a:r>
              <a:rPr lang="cs-CZ" dirty="0"/>
              <a:t>, algináty, polyuretanové pěny.</a:t>
            </a:r>
          </a:p>
        </p:txBody>
      </p:sp>
    </p:spTree>
    <p:extLst>
      <p:ext uri="{BB962C8B-B14F-4D97-AF65-F5344CB8AC3E}">
        <p14:creationId xmlns:p14="http://schemas.microsoft.com/office/powerpoint/2010/main" val="1469058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2C1814-8683-4744-B706-CC626727E862}"/>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8D238761-59B6-499A-8691-F7D645CF7853}"/>
              </a:ext>
            </a:extLst>
          </p:cNvPr>
          <p:cNvSpPr>
            <a:spLocks noGrp="1"/>
          </p:cNvSpPr>
          <p:nvPr>
            <p:ph idx="1"/>
          </p:nvPr>
        </p:nvSpPr>
        <p:spPr/>
        <p:txBody>
          <a:bodyPr>
            <a:normAutofit fontScale="92500" lnSpcReduction="20000"/>
          </a:bodyPr>
          <a:lstStyle/>
          <a:p>
            <a:r>
              <a:rPr lang="cs-CZ" dirty="0"/>
              <a:t>Diferenciační fáze je konečnou fází hojení každé rány. Vlivem růstových faktorů a dalších </a:t>
            </a:r>
            <a:r>
              <a:rPr lang="cs-CZ" dirty="0" err="1"/>
              <a:t>cytokinů</a:t>
            </a:r>
            <a:r>
              <a:rPr lang="cs-CZ" dirty="0"/>
              <a:t> dochází k replikaci epitelových buněk a tedy k epitelizaci povrchu rány. Epitelizace probíhá z okrajů rány, pouze u povrchových ran je možná epitelizace ze spodiny rány – ze </a:t>
            </a:r>
            <a:r>
              <a:rPr lang="cs-CZ" dirty="0" err="1"/>
              <a:t>stratum</a:t>
            </a:r>
            <a:r>
              <a:rPr lang="cs-CZ" dirty="0"/>
              <a:t> </a:t>
            </a:r>
            <a:r>
              <a:rPr lang="cs-CZ" dirty="0" err="1"/>
              <a:t>basale</a:t>
            </a:r>
            <a:r>
              <a:rPr lang="cs-CZ" dirty="0"/>
              <a:t> epidermis a z epitelu kožních adnex. Současně dochází k přestavbě matrix vlivem </a:t>
            </a:r>
            <a:r>
              <a:rPr lang="cs-CZ" dirty="0" err="1"/>
              <a:t>kolagenázy</a:t>
            </a:r>
            <a:r>
              <a:rPr lang="cs-CZ" dirty="0"/>
              <a:t> produkované fibroblasty a leukocyty a celá oblast podléhá jizvení (kontrakce rány je spojena s přeměnou části zde přítomných fibroblastů na </a:t>
            </a:r>
            <a:r>
              <a:rPr lang="cs-CZ" dirty="0" err="1"/>
              <a:t>myofibroblasty</a:t>
            </a:r>
            <a:r>
              <a:rPr lang="cs-CZ" dirty="0"/>
              <a:t>, které obsahují kontraktibilní bílkovinu. Tato fáze probíhá až 18 měsíců. I nadále je nutné udržení vlhkého prostředí. Pokud dojde k vytvoření krusty, proces hojení se zpomalí, až zastaví, pomnoží se bakterie a může dojít k opětovnému odumření tkáně. Proto je důležité krustu odstranit. Vhodné je použití </a:t>
            </a:r>
            <a:r>
              <a:rPr lang="cs-CZ" dirty="0" err="1"/>
              <a:t>hydrokoloidů</a:t>
            </a:r>
            <a:r>
              <a:rPr lang="cs-CZ" dirty="0"/>
              <a:t>, </a:t>
            </a:r>
            <a:r>
              <a:rPr lang="cs-CZ" dirty="0" err="1"/>
              <a:t>hydrogelů</a:t>
            </a:r>
            <a:r>
              <a:rPr lang="cs-CZ" dirty="0"/>
              <a:t>, </a:t>
            </a:r>
            <a:r>
              <a:rPr lang="cs-CZ" dirty="0" err="1"/>
              <a:t>hydropolymerů</a:t>
            </a:r>
            <a:r>
              <a:rPr lang="cs-CZ" dirty="0"/>
              <a:t>, pěnových krytí, alginátů. Pokud se rána spontánně </a:t>
            </a:r>
            <a:r>
              <a:rPr lang="cs-CZ" dirty="0" err="1"/>
              <a:t>neepitelizuje</a:t>
            </a:r>
            <a:r>
              <a:rPr lang="cs-CZ" dirty="0"/>
              <a:t>, je zvažováno překrytí kožním transplantátem.</a:t>
            </a:r>
          </a:p>
        </p:txBody>
      </p:sp>
    </p:spTree>
    <p:extLst>
      <p:ext uri="{BB962C8B-B14F-4D97-AF65-F5344CB8AC3E}">
        <p14:creationId xmlns:p14="http://schemas.microsoft.com/office/powerpoint/2010/main" val="2384911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53F920-6FD0-4479-9BFA-2468BBBE26F3}"/>
              </a:ext>
            </a:extLst>
          </p:cNvPr>
          <p:cNvSpPr>
            <a:spLocks noGrp="1"/>
          </p:cNvSpPr>
          <p:nvPr>
            <p:ph type="title"/>
          </p:nvPr>
        </p:nvSpPr>
        <p:spPr/>
        <p:txBody>
          <a:bodyPr/>
          <a:lstStyle/>
          <a:p>
            <a:r>
              <a:rPr lang="cs-CZ" b="1" dirty="0"/>
              <a:t>10.3 Typy hojení ran</a:t>
            </a:r>
            <a:br>
              <a:rPr lang="cs-CZ" b="1" dirty="0"/>
            </a:br>
            <a:endParaRPr lang="cs-CZ" dirty="0"/>
          </a:p>
        </p:txBody>
      </p:sp>
      <p:sp>
        <p:nvSpPr>
          <p:cNvPr id="3" name="Zástupný symbol pro obsah 2">
            <a:extLst>
              <a:ext uri="{FF2B5EF4-FFF2-40B4-BE49-F238E27FC236}">
                <a16:creationId xmlns:a16="http://schemas.microsoft.com/office/drawing/2014/main" id="{643A1A91-ED56-41CA-BF71-68B9F044C463}"/>
              </a:ext>
            </a:extLst>
          </p:cNvPr>
          <p:cNvSpPr>
            <a:spLocks noGrp="1"/>
          </p:cNvSpPr>
          <p:nvPr>
            <p:ph idx="1"/>
          </p:nvPr>
        </p:nvSpPr>
        <p:spPr/>
        <p:txBody>
          <a:bodyPr>
            <a:normAutofit fontScale="62500" lnSpcReduction="20000"/>
          </a:bodyPr>
          <a:lstStyle/>
          <a:p>
            <a:r>
              <a:rPr lang="cs-CZ" b="1" dirty="0"/>
              <a:t>10.3 Typy hojení ran</a:t>
            </a:r>
            <a:endParaRPr lang="cs-CZ" dirty="0"/>
          </a:p>
          <a:p>
            <a:r>
              <a:rPr lang="cs-CZ" dirty="0"/>
              <a:t> </a:t>
            </a:r>
          </a:p>
          <a:p>
            <a:r>
              <a:rPr lang="cs-CZ" dirty="0"/>
              <a:t>  Primární hojení rány (</a:t>
            </a:r>
            <a:r>
              <a:rPr lang="cs-CZ" dirty="0" err="1"/>
              <a:t>sanatio</a:t>
            </a:r>
            <a:r>
              <a:rPr lang="cs-CZ" dirty="0"/>
              <a:t> per </a:t>
            </a:r>
            <a:r>
              <a:rPr lang="cs-CZ" dirty="0" err="1"/>
              <a:t>primam</a:t>
            </a:r>
            <a:r>
              <a:rPr lang="cs-CZ" dirty="0"/>
              <a:t> </a:t>
            </a:r>
            <a:r>
              <a:rPr lang="cs-CZ" dirty="0" err="1"/>
              <a:t>intentionem</a:t>
            </a:r>
            <a:r>
              <a:rPr lang="cs-CZ" dirty="0"/>
              <a:t>) znamená nekomplikované hojení úzké rány s těsně na sebe přiléhajícími okraji, mezi nimiž je minimální množství novotvořené tkáně. Ranné plochy se záhy slepí fibrinem a exsudativní i proliferační fáze probíhá nepozorovaně. Rána je obvykle uzavřena stehem či svorkami.</a:t>
            </a:r>
          </a:p>
          <a:p>
            <a:r>
              <a:rPr lang="cs-CZ" dirty="0"/>
              <a:t> </a:t>
            </a:r>
          </a:p>
          <a:p>
            <a:r>
              <a:rPr lang="cs-CZ" dirty="0"/>
              <a:t>Sekundární hojení rány (</a:t>
            </a:r>
            <a:r>
              <a:rPr lang="cs-CZ" dirty="0" err="1"/>
              <a:t>sanatio</a:t>
            </a:r>
            <a:r>
              <a:rPr lang="cs-CZ" dirty="0"/>
              <a:t> per </a:t>
            </a:r>
            <a:r>
              <a:rPr lang="cs-CZ" dirty="0" err="1"/>
              <a:t>secundam</a:t>
            </a:r>
            <a:r>
              <a:rPr lang="cs-CZ" dirty="0"/>
              <a:t> </a:t>
            </a:r>
            <a:r>
              <a:rPr lang="cs-CZ" dirty="0" err="1"/>
              <a:t>intentionem</a:t>
            </a:r>
            <a:r>
              <a:rPr lang="cs-CZ" dirty="0"/>
              <a:t>) nastává, pokud je destruované tkáně mnoho a je třeba ji doplnit jiným způsobem než stehem okrajů rány, nebo pokud infekce naruší průběh hojení rány. Proliferační fáze se prodlužuje, dochází k tvorbě granulační tkáně, která vyplňuje defekt ve tkáni, teprve poté dochází k přechodu v epitelizaci a zhojení. Pokud granulační tkáň přeroste úroveň okolního epitelu, epitelizace stagnuje. Eliminace infekce z rány je pro hojení rovněž nezbytná.</a:t>
            </a:r>
          </a:p>
          <a:p>
            <a:r>
              <a:rPr lang="cs-CZ" dirty="0"/>
              <a:t> </a:t>
            </a:r>
          </a:p>
          <a:p>
            <a:r>
              <a:rPr lang="cs-CZ" dirty="0"/>
              <a:t>Terciárním hojením rány (</a:t>
            </a:r>
            <a:r>
              <a:rPr lang="cs-CZ" dirty="0" err="1"/>
              <a:t>sanatio</a:t>
            </a:r>
            <a:r>
              <a:rPr lang="cs-CZ" dirty="0"/>
              <a:t> per </a:t>
            </a:r>
            <a:r>
              <a:rPr lang="cs-CZ" dirty="0" err="1"/>
              <a:t>tertiam</a:t>
            </a:r>
            <a:r>
              <a:rPr lang="cs-CZ" dirty="0"/>
              <a:t> </a:t>
            </a:r>
            <a:r>
              <a:rPr lang="cs-CZ" dirty="0" err="1"/>
              <a:t>intentionem</a:t>
            </a:r>
            <a:r>
              <a:rPr lang="cs-CZ" dirty="0"/>
              <a:t>) je někdy označováno sekundární hojení rány granulační tkání a její následné krytí a zhojení kožním autotransplantátem.</a:t>
            </a:r>
          </a:p>
          <a:p>
            <a:r>
              <a:rPr lang="cs-CZ" dirty="0"/>
              <a:t> </a:t>
            </a:r>
          </a:p>
          <a:p>
            <a:endParaRPr lang="cs-CZ" dirty="0"/>
          </a:p>
        </p:txBody>
      </p:sp>
    </p:spTree>
    <p:extLst>
      <p:ext uri="{BB962C8B-B14F-4D97-AF65-F5344CB8AC3E}">
        <p14:creationId xmlns:p14="http://schemas.microsoft.com/office/powerpoint/2010/main" val="2217035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8639F6-77B1-4F9F-B085-1FF3AEDF052E}"/>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46FFD984-3326-48BB-BA00-68C9E06AFA82}"/>
              </a:ext>
            </a:extLst>
          </p:cNvPr>
          <p:cNvSpPr>
            <a:spLocks noGrp="1"/>
          </p:cNvSpPr>
          <p:nvPr>
            <p:ph idx="1"/>
          </p:nvPr>
        </p:nvSpPr>
        <p:spPr/>
        <p:txBody>
          <a:bodyPr>
            <a:normAutofit fontScale="92500" lnSpcReduction="20000"/>
          </a:bodyPr>
          <a:lstStyle/>
          <a:p>
            <a:r>
              <a:rPr lang="cs-CZ" b="1" dirty="0"/>
              <a:t>Terapie</a:t>
            </a:r>
            <a:endParaRPr lang="cs-CZ" dirty="0"/>
          </a:p>
          <a:p>
            <a:r>
              <a:rPr lang="cs-CZ" dirty="0"/>
              <a:t>Pro úspěšné zhojení chronické rány je nutné znát fázi hojení, typy terapeutických krytí a způsob jejich užití. Nezbytnou podmínkou je spolupráce pacienta. V době hospitalizace se převazy provádí pod stálým dozorem odborníka, pokud je pacient propuštěn do domácího ošetření, je často nutné zapojit rodinu nebo využít služeb agentur domácí péče. Před zahájením terapie je nezbytné zhodnocení zdravotního stavu pacienta. Existuje i řada faktorů, které negativně ovlivňují hojení ran. Mezi celkové faktory patří věk pacienta, imobilizační syndrom, inkontinence, dehydratace organismu, poruchy výživy, špatný psychický stav, stav imunity, základní diagnóza, pooperační komplikace. K lokálním faktorům řadíme rozsah poškození, stav spodiny, okraje rány, přítomnost infekce, zánět, mechanické vlivy, ischemii, špatně přístupná místa, stáří rány, rozsah rány nebo nevhodně zvolený materiál.</a:t>
            </a:r>
          </a:p>
          <a:p>
            <a:endParaRPr lang="cs-CZ" dirty="0"/>
          </a:p>
        </p:txBody>
      </p:sp>
    </p:spTree>
    <p:extLst>
      <p:ext uri="{BB962C8B-B14F-4D97-AF65-F5344CB8AC3E}">
        <p14:creationId xmlns:p14="http://schemas.microsoft.com/office/powerpoint/2010/main" val="1554478136"/>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7932</Words>
  <Application>Microsoft Office PowerPoint</Application>
  <PresentationFormat>Širokoúhlá obrazovka</PresentationFormat>
  <Paragraphs>254</Paragraphs>
  <Slides>36</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36</vt:i4>
      </vt:variant>
    </vt:vector>
  </HeadingPairs>
  <TitlesOfParts>
    <vt:vector size="40" baseType="lpstr">
      <vt:lpstr>Arial</vt:lpstr>
      <vt:lpstr>Calibri</vt:lpstr>
      <vt:lpstr>Calibri Light</vt:lpstr>
      <vt:lpstr>Motiv Office</vt:lpstr>
      <vt:lpstr>10 Ošetřovatelský proces u pacienta s chronickou ránou </vt:lpstr>
      <vt:lpstr>10.1 Historie ošetřování chronických ran</vt:lpstr>
      <vt:lpstr>10.2 Rozdělení chronických ran </vt:lpstr>
      <vt:lpstr>Prezentace aplikace PowerPoint</vt:lpstr>
      <vt:lpstr>Prezentace aplikace PowerPoint</vt:lpstr>
      <vt:lpstr>Prezentace aplikace PowerPoint</vt:lpstr>
      <vt:lpstr>Prezentace aplikace PowerPoint</vt:lpstr>
      <vt:lpstr>10.3 Typy hojení ran </vt:lpstr>
      <vt:lpstr>Prezentace aplikace PowerPoint</vt:lpstr>
      <vt:lpstr>Prezentace aplikace PowerPoint</vt:lpstr>
      <vt:lpstr>10.4 Terapeutická krytí rány </vt:lpstr>
      <vt:lpstr>10.4 Terapeutická krytí rány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10.5 Další léčebné postupy </vt:lpstr>
      <vt:lpstr>Prezentace aplikace PowerPoint</vt:lpstr>
      <vt:lpstr>Prezentace aplikace PowerPoint</vt:lpstr>
      <vt:lpstr>Prezentace aplikace PowerPoint</vt:lpstr>
      <vt:lpstr>10.6 Role sestry při péči o chronické rány </vt:lpstr>
      <vt:lpstr>10.7 Hojení ran a význam nutrice </vt:lpstr>
      <vt:lpstr>10.8 Komplikace při hojení ran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10.9 Ošetřovatelská péče u pacienta s chronickou ranou</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Ošetřovatelský proces u pacienta s chronickou ránou </dc:title>
  <dc:creator>Nejedlá Marie</dc:creator>
  <cp:lastModifiedBy>Nejedlá Marie</cp:lastModifiedBy>
  <cp:revision>1</cp:revision>
  <dcterms:created xsi:type="dcterms:W3CDTF">2025-02-19T13:02:45Z</dcterms:created>
  <dcterms:modified xsi:type="dcterms:W3CDTF">2025-02-19T13:07:52Z</dcterms:modified>
</cp:coreProperties>
</file>