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540" r:id="rId3"/>
    <p:sldId id="257" r:id="rId4"/>
    <p:sldId id="515" r:id="rId5"/>
    <p:sldId id="517" r:id="rId6"/>
    <p:sldId id="524" r:id="rId7"/>
    <p:sldId id="523" r:id="rId8"/>
    <p:sldId id="541" r:id="rId9"/>
    <p:sldId id="542" r:id="rId10"/>
    <p:sldId id="518" r:id="rId11"/>
    <p:sldId id="514" r:id="rId12"/>
    <p:sldId id="258" r:id="rId13"/>
    <p:sldId id="516" r:id="rId14"/>
    <p:sldId id="545" r:id="rId15"/>
    <p:sldId id="520" r:id="rId16"/>
    <p:sldId id="525" r:id="rId17"/>
    <p:sldId id="521" r:id="rId18"/>
    <p:sldId id="522" r:id="rId19"/>
    <p:sldId id="527" r:id="rId20"/>
    <p:sldId id="529" r:id="rId21"/>
    <p:sldId id="528" r:id="rId22"/>
    <p:sldId id="260" r:id="rId23"/>
    <p:sldId id="530" r:id="rId24"/>
    <p:sldId id="531" r:id="rId25"/>
    <p:sldId id="534" r:id="rId26"/>
    <p:sldId id="526" r:id="rId27"/>
    <p:sldId id="544" r:id="rId28"/>
    <p:sldId id="261" r:id="rId29"/>
    <p:sldId id="543" r:id="rId30"/>
    <p:sldId id="267" r:id="rId31"/>
    <p:sldId id="536" r:id="rId32"/>
    <p:sldId id="537" r:id="rId33"/>
    <p:sldId id="538" r:id="rId34"/>
    <p:sldId id="539" r:id="rId35"/>
    <p:sldId id="264" r:id="rId36"/>
    <p:sldId id="546" r:id="rId37"/>
    <p:sldId id="532" r:id="rId38"/>
    <p:sldId id="265" r:id="rId39"/>
    <p:sldId id="266" r:id="rId40"/>
    <p:sldId id="268" r:id="rId41"/>
    <p:sldId id="533" r:id="rId42"/>
    <p:sldId id="547" r:id="rId43"/>
    <p:sldId id="548" r:id="rId44"/>
    <p:sldId id="269" r:id="rId4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2"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9DB9A0-364E-42C2-BC73-4A00974F009D}" type="datetimeFigureOut">
              <a:rPr lang="cs-CZ" smtClean="0"/>
              <a:t>05.03.2025</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F7DA6A-AB49-4242-A9E0-3D40561B549B}" type="slidenum">
              <a:rPr lang="cs-CZ" smtClean="0"/>
              <a:t>‹#›</a:t>
            </a:fld>
            <a:endParaRPr lang="cs-CZ"/>
          </a:p>
        </p:txBody>
      </p:sp>
    </p:spTree>
    <p:extLst>
      <p:ext uri="{BB962C8B-B14F-4D97-AF65-F5344CB8AC3E}">
        <p14:creationId xmlns:p14="http://schemas.microsoft.com/office/powerpoint/2010/main" val="1794978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A6CE61D-7E93-4D09-9D51-13867DA68FA5}" type="slidenum">
              <a:rPr lang="cs-CZ" smtClean="0"/>
              <a:t>23</a:t>
            </a:fld>
            <a:endParaRPr lang="cs-CZ"/>
          </a:p>
        </p:txBody>
      </p:sp>
    </p:spTree>
    <p:extLst>
      <p:ext uri="{BB962C8B-B14F-4D97-AF65-F5344CB8AC3E}">
        <p14:creationId xmlns:p14="http://schemas.microsoft.com/office/powerpoint/2010/main" val="458787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24393D-DA7A-45A5-94E7-CD37521BD7BA}"/>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9BB5EC48-FAC7-4C40-BD3E-D36D6F238D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F034837C-600A-4035-933A-BCDC0526E743}"/>
              </a:ext>
            </a:extLst>
          </p:cNvPr>
          <p:cNvSpPr>
            <a:spLocks noGrp="1"/>
          </p:cNvSpPr>
          <p:nvPr>
            <p:ph type="dt" sz="half" idx="10"/>
          </p:nvPr>
        </p:nvSpPr>
        <p:spPr/>
        <p:txBody>
          <a:bodyPr/>
          <a:lstStyle/>
          <a:p>
            <a:fld id="{17A5F91D-8E13-4CE2-85E8-C98B4F1AFA31}" type="datetimeFigureOut">
              <a:rPr lang="cs-CZ" smtClean="0"/>
              <a:t>05.03.2025</a:t>
            </a:fld>
            <a:endParaRPr lang="cs-CZ"/>
          </a:p>
        </p:txBody>
      </p:sp>
      <p:sp>
        <p:nvSpPr>
          <p:cNvPr id="5" name="Zástupný symbol pro zápatí 4">
            <a:extLst>
              <a:ext uri="{FF2B5EF4-FFF2-40B4-BE49-F238E27FC236}">
                <a16:creationId xmlns:a16="http://schemas.microsoft.com/office/drawing/2014/main" id="{A8A7AC2D-79D6-489C-B2E0-D51E95AAAD8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B946726-973E-4FC6-97EA-899C2A944C2B}"/>
              </a:ext>
            </a:extLst>
          </p:cNvPr>
          <p:cNvSpPr>
            <a:spLocks noGrp="1"/>
          </p:cNvSpPr>
          <p:nvPr>
            <p:ph type="sldNum" sz="quarter" idx="12"/>
          </p:nvPr>
        </p:nvSpPr>
        <p:spPr/>
        <p:txBody>
          <a:bodyPr/>
          <a:lstStyle/>
          <a:p>
            <a:fld id="{294523A2-BCAC-49FE-99DC-F258D6684837}" type="slidenum">
              <a:rPr lang="cs-CZ" smtClean="0"/>
              <a:t>‹#›</a:t>
            </a:fld>
            <a:endParaRPr lang="cs-CZ"/>
          </a:p>
        </p:txBody>
      </p:sp>
    </p:spTree>
    <p:extLst>
      <p:ext uri="{BB962C8B-B14F-4D97-AF65-F5344CB8AC3E}">
        <p14:creationId xmlns:p14="http://schemas.microsoft.com/office/powerpoint/2010/main" val="2398038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4D8270-D345-48EA-BD0D-BD66603DBF83}"/>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05603D0A-6886-4CF2-9D8C-11F1E6A7CBB9}"/>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CBEB9959-D225-4B80-AB18-98A8BC1A127E}"/>
              </a:ext>
            </a:extLst>
          </p:cNvPr>
          <p:cNvSpPr>
            <a:spLocks noGrp="1"/>
          </p:cNvSpPr>
          <p:nvPr>
            <p:ph type="dt" sz="half" idx="10"/>
          </p:nvPr>
        </p:nvSpPr>
        <p:spPr/>
        <p:txBody>
          <a:bodyPr/>
          <a:lstStyle/>
          <a:p>
            <a:fld id="{17A5F91D-8E13-4CE2-85E8-C98B4F1AFA31}" type="datetimeFigureOut">
              <a:rPr lang="cs-CZ" smtClean="0"/>
              <a:t>05.03.2025</a:t>
            </a:fld>
            <a:endParaRPr lang="cs-CZ"/>
          </a:p>
        </p:txBody>
      </p:sp>
      <p:sp>
        <p:nvSpPr>
          <p:cNvPr id="5" name="Zástupný symbol pro zápatí 4">
            <a:extLst>
              <a:ext uri="{FF2B5EF4-FFF2-40B4-BE49-F238E27FC236}">
                <a16:creationId xmlns:a16="http://schemas.microsoft.com/office/drawing/2014/main" id="{6D178685-E4E9-43C0-8E0C-9CE18E8217A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264E77C-BA9D-4D3A-A56D-8BBFDBAE8DC8}"/>
              </a:ext>
            </a:extLst>
          </p:cNvPr>
          <p:cNvSpPr>
            <a:spLocks noGrp="1"/>
          </p:cNvSpPr>
          <p:nvPr>
            <p:ph type="sldNum" sz="quarter" idx="12"/>
          </p:nvPr>
        </p:nvSpPr>
        <p:spPr/>
        <p:txBody>
          <a:bodyPr/>
          <a:lstStyle/>
          <a:p>
            <a:fld id="{294523A2-BCAC-49FE-99DC-F258D6684837}" type="slidenum">
              <a:rPr lang="cs-CZ" smtClean="0"/>
              <a:t>‹#›</a:t>
            </a:fld>
            <a:endParaRPr lang="cs-CZ"/>
          </a:p>
        </p:txBody>
      </p:sp>
    </p:spTree>
    <p:extLst>
      <p:ext uri="{BB962C8B-B14F-4D97-AF65-F5344CB8AC3E}">
        <p14:creationId xmlns:p14="http://schemas.microsoft.com/office/powerpoint/2010/main" val="1952930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F725FDF0-5BC2-41EE-B071-F02AFDB618E3}"/>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972D2352-1AD7-4966-BD1E-479CA0A701ED}"/>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3372EB2D-AE29-4D8B-8406-C79B5FD36DAC}"/>
              </a:ext>
            </a:extLst>
          </p:cNvPr>
          <p:cNvSpPr>
            <a:spLocks noGrp="1"/>
          </p:cNvSpPr>
          <p:nvPr>
            <p:ph type="dt" sz="half" idx="10"/>
          </p:nvPr>
        </p:nvSpPr>
        <p:spPr/>
        <p:txBody>
          <a:bodyPr/>
          <a:lstStyle/>
          <a:p>
            <a:fld id="{17A5F91D-8E13-4CE2-85E8-C98B4F1AFA31}" type="datetimeFigureOut">
              <a:rPr lang="cs-CZ" smtClean="0"/>
              <a:t>05.03.2025</a:t>
            </a:fld>
            <a:endParaRPr lang="cs-CZ"/>
          </a:p>
        </p:txBody>
      </p:sp>
      <p:sp>
        <p:nvSpPr>
          <p:cNvPr id="5" name="Zástupný symbol pro zápatí 4">
            <a:extLst>
              <a:ext uri="{FF2B5EF4-FFF2-40B4-BE49-F238E27FC236}">
                <a16:creationId xmlns:a16="http://schemas.microsoft.com/office/drawing/2014/main" id="{06DBC188-56B9-4344-9114-3363FF0544D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553F93C-17A4-484B-B091-265F8E3E01D7}"/>
              </a:ext>
            </a:extLst>
          </p:cNvPr>
          <p:cNvSpPr>
            <a:spLocks noGrp="1"/>
          </p:cNvSpPr>
          <p:nvPr>
            <p:ph type="sldNum" sz="quarter" idx="12"/>
          </p:nvPr>
        </p:nvSpPr>
        <p:spPr/>
        <p:txBody>
          <a:bodyPr/>
          <a:lstStyle/>
          <a:p>
            <a:fld id="{294523A2-BCAC-49FE-99DC-F258D6684837}" type="slidenum">
              <a:rPr lang="cs-CZ" smtClean="0"/>
              <a:t>‹#›</a:t>
            </a:fld>
            <a:endParaRPr lang="cs-CZ"/>
          </a:p>
        </p:txBody>
      </p:sp>
    </p:spTree>
    <p:extLst>
      <p:ext uri="{BB962C8B-B14F-4D97-AF65-F5344CB8AC3E}">
        <p14:creationId xmlns:p14="http://schemas.microsoft.com/office/powerpoint/2010/main" val="260477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162729-ACEA-4321-AE6E-A2DC5F7ECF7A}"/>
              </a:ext>
            </a:extLst>
          </p:cNvPr>
          <p:cNvSpPr>
            <a:spLocks noGrp="1"/>
          </p:cNvSpPr>
          <p:nvPr>
            <p:ph type="title"/>
          </p:nvPr>
        </p:nvSpPr>
        <p:spPr>
          <a:xfrm>
            <a:off x="609600" y="277814"/>
            <a:ext cx="10972800" cy="1139825"/>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9FCCC484-8EDD-4202-AB8F-5509DB78AD47}"/>
              </a:ext>
            </a:extLst>
          </p:cNvPr>
          <p:cNvSpPr>
            <a:spLocks noGrp="1"/>
          </p:cNvSpPr>
          <p:nvPr>
            <p:ph type="body" sz="half" idx="1"/>
          </p:nvPr>
        </p:nvSpPr>
        <p:spPr>
          <a:xfrm>
            <a:off x="609600" y="1600201"/>
            <a:ext cx="5384800" cy="4525963"/>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CD4A0559-0568-4E58-A82A-24910B9929E9}"/>
              </a:ext>
            </a:extLst>
          </p:cNvPr>
          <p:cNvSpPr>
            <a:spLocks noGrp="1"/>
          </p:cNvSpPr>
          <p:nvPr>
            <p:ph sz="half" idx="2"/>
          </p:nvPr>
        </p:nvSpPr>
        <p:spPr>
          <a:xfrm>
            <a:off x="6197600" y="1600201"/>
            <a:ext cx="5384800" cy="4525963"/>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B1316350-61EE-4F2C-A9B1-9F9DE2ABCAE7}"/>
              </a:ext>
            </a:extLst>
          </p:cNvPr>
          <p:cNvSpPr>
            <a:spLocks noGrp="1"/>
          </p:cNvSpPr>
          <p:nvPr>
            <p:ph type="dt" sz="half" idx="10"/>
          </p:nvPr>
        </p:nvSpPr>
        <p:spPr>
          <a:xfrm>
            <a:off x="609600" y="6245225"/>
            <a:ext cx="2844800" cy="476250"/>
          </a:xfrm>
        </p:spPr>
        <p:txBody>
          <a:bodyPr/>
          <a:lstStyle>
            <a:lvl1pPr>
              <a:defRPr/>
            </a:lvl1pPr>
          </a:lstStyle>
          <a:p>
            <a:endParaRPr lang="cs-CZ" altLang="cs-CZ"/>
          </a:p>
        </p:txBody>
      </p:sp>
      <p:sp>
        <p:nvSpPr>
          <p:cNvPr id="6" name="Zástupný symbol pro zápatí 5">
            <a:extLst>
              <a:ext uri="{FF2B5EF4-FFF2-40B4-BE49-F238E27FC236}">
                <a16:creationId xmlns:a16="http://schemas.microsoft.com/office/drawing/2014/main" id="{63B84D01-7CED-4C0F-A121-D309D94AD78E}"/>
              </a:ext>
            </a:extLst>
          </p:cNvPr>
          <p:cNvSpPr>
            <a:spLocks noGrp="1"/>
          </p:cNvSpPr>
          <p:nvPr>
            <p:ph type="ftr" sz="quarter" idx="11"/>
          </p:nvPr>
        </p:nvSpPr>
        <p:spPr>
          <a:xfrm>
            <a:off x="4165600" y="6245225"/>
            <a:ext cx="3860800" cy="476250"/>
          </a:xfrm>
        </p:spPr>
        <p:txBody>
          <a:bodyPr/>
          <a:lstStyle>
            <a:lvl1pPr>
              <a:defRPr/>
            </a:lvl1pPr>
          </a:lstStyle>
          <a:p>
            <a:endParaRPr lang="cs-CZ" altLang="cs-CZ"/>
          </a:p>
        </p:txBody>
      </p:sp>
      <p:sp>
        <p:nvSpPr>
          <p:cNvPr id="7" name="Zástupný symbol pro číslo snímku 6">
            <a:extLst>
              <a:ext uri="{FF2B5EF4-FFF2-40B4-BE49-F238E27FC236}">
                <a16:creationId xmlns:a16="http://schemas.microsoft.com/office/drawing/2014/main" id="{E5826C31-8DBA-40E1-992D-768CAF112D4C}"/>
              </a:ext>
            </a:extLst>
          </p:cNvPr>
          <p:cNvSpPr>
            <a:spLocks noGrp="1"/>
          </p:cNvSpPr>
          <p:nvPr>
            <p:ph type="sldNum" sz="quarter" idx="12"/>
          </p:nvPr>
        </p:nvSpPr>
        <p:spPr>
          <a:xfrm>
            <a:off x="8737600" y="6245225"/>
            <a:ext cx="2844800" cy="476250"/>
          </a:xfrm>
        </p:spPr>
        <p:txBody>
          <a:bodyPr/>
          <a:lstStyle>
            <a:lvl1pPr>
              <a:defRPr/>
            </a:lvl1pPr>
          </a:lstStyle>
          <a:p>
            <a:fld id="{72149FB1-941F-469C-B208-7E0DED8EEAE2}" type="slidenum">
              <a:rPr lang="cs-CZ" altLang="cs-CZ"/>
              <a:pPr/>
              <a:t>‹#›</a:t>
            </a:fld>
            <a:endParaRPr lang="cs-CZ" altLang="cs-CZ"/>
          </a:p>
        </p:txBody>
      </p:sp>
    </p:spTree>
    <p:extLst>
      <p:ext uri="{BB962C8B-B14F-4D97-AF65-F5344CB8AC3E}">
        <p14:creationId xmlns:p14="http://schemas.microsoft.com/office/powerpoint/2010/main" val="1009892875"/>
      </p:ext>
    </p:extLst>
  </p:cSld>
  <p:clrMapOvr>
    <a:masterClrMapping/>
  </p:clrMapOvr>
  <p:transition spd="med">
    <p:pull dir="l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Nadpis, obsah a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2D2FE3-B811-4CBB-8E82-240BB914D8E7}"/>
              </a:ext>
            </a:extLst>
          </p:cNvPr>
          <p:cNvSpPr>
            <a:spLocks noGrp="1"/>
          </p:cNvSpPr>
          <p:nvPr>
            <p:ph type="title"/>
          </p:nvPr>
        </p:nvSpPr>
        <p:spPr>
          <a:xfrm>
            <a:off x="609600" y="277814"/>
            <a:ext cx="10972800" cy="1139825"/>
          </a:xfrm>
        </p:spPr>
        <p:txBody>
          <a:bodyPr/>
          <a:lstStyle/>
          <a:p>
            <a:r>
              <a:rPr lang="cs-CZ"/>
              <a:t>Kliknutím lze upravit styl.</a:t>
            </a:r>
          </a:p>
        </p:txBody>
      </p:sp>
      <p:sp>
        <p:nvSpPr>
          <p:cNvPr id="3" name="Zástupný symbol pro obsah 2">
            <a:extLst>
              <a:ext uri="{FF2B5EF4-FFF2-40B4-BE49-F238E27FC236}">
                <a16:creationId xmlns:a16="http://schemas.microsoft.com/office/drawing/2014/main" id="{D86594AD-A5EB-4286-A9B6-2B2F2435516C}"/>
              </a:ext>
            </a:extLst>
          </p:cNvPr>
          <p:cNvSpPr>
            <a:spLocks noGrp="1"/>
          </p:cNvSpPr>
          <p:nvPr>
            <p:ph sz="half" idx="1"/>
          </p:nvPr>
        </p:nvSpPr>
        <p:spPr>
          <a:xfrm>
            <a:off x="609600" y="1600201"/>
            <a:ext cx="5384800" cy="4525963"/>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a:extLst>
              <a:ext uri="{FF2B5EF4-FFF2-40B4-BE49-F238E27FC236}">
                <a16:creationId xmlns:a16="http://schemas.microsoft.com/office/drawing/2014/main" id="{DA83EFA4-93FC-4CFD-B688-94AAE5527030}"/>
              </a:ext>
            </a:extLst>
          </p:cNvPr>
          <p:cNvSpPr>
            <a:spLocks noGrp="1"/>
          </p:cNvSpPr>
          <p:nvPr>
            <p:ph type="body" sz="half" idx="2"/>
          </p:nvPr>
        </p:nvSpPr>
        <p:spPr>
          <a:xfrm>
            <a:off x="6197600" y="1600201"/>
            <a:ext cx="5384800" cy="4525963"/>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A81F1DD0-C6D2-4B86-9A6E-2A1B6B322435}"/>
              </a:ext>
            </a:extLst>
          </p:cNvPr>
          <p:cNvSpPr>
            <a:spLocks noGrp="1"/>
          </p:cNvSpPr>
          <p:nvPr>
            <p:ph type="dt" sz="half" idx="10"/>
          </p:nvPr>
        </p:nvSpPr>
        <p:spPr>
          <a:xfrm>
            <a:off x="609600" y="6245225"/>
            <a:ext cx="2844800" cy="476250"/>
          </a:xfrm>
        </p:spPr>
        <p:txBody>
          <a:bodyPr/>
          <a:lstStyle>
            <a:lvl1pPr>
              <a:defRPr/>
            </a:lvl1pPr>
          </a:lstStyle>
          <a:p>
            <a:endParaRPr lang="cs-CZ" altLang="cs-CZ"/>
          </a:p>
        </p:txBody>
      </p:sp>
      <p:sp>
        <p:nvSpPr>
          <p:cNvPr id="6" name="Zástupný symbol pro zápatí 5">
            <a:extLst>
              <a:ext uri="{FF2B5EF4-FFF2-40B4-BE49-F238E27FC236}">
                <a16:creationId xmlns:a16="http://schemas.microsoft.com/office/drawing/2014/main" id="{01233E4D-B926-4B70-B123-1F91EA32618E}"/>
              </a:ext>
            </a:extLst>
          </p:cNvPr>
          <p:cNvSpPr>
            <a:spLocks noGrp="1"/>
          </p:cNvSpPr>
          <p:nvPr>
            <p:ph type="ftr" sz="quarter" idx="11"/>
          </p:nvPr>
        </p:nvSpPr>
        <p:spPr>
          <a:xfrm>
            <a:off x="4165600" y="6245225"/>
            <a:ext cx="3860800" cy="476250"/>
          </a:xfrm>
        </p:spPr>
        <p:txBody>
          <a:bodyPr/>
          <a:lstStyle>
            <a:lvl1pPr>
              <a:defRPr/>
            </a:lvl1pPr>
          </a:lstStyle>
          <a:p>
            <a:endParaRPr lang="cs-CZ" altLang="cs-CZ"/>
          </a:p>
        </p:txBody>
      </p:sp>
      <p:sp>
        <p:nvSpPr>
          <p:cNvPr id="7" name="Zástupný symbol pro číslo snímku 6">
            <a:extLst>
              <a:ext uri="{FF2B5EF4-FFF2-40B4-BE49-F238E27FC236}">
                <a16:creationId xmlns:a16="http://schemas.microsoft.com/office/drawing/2014/main" id="{C080D80A-B7D4-46D1-BAAA-AF15EDC93BF1}"/>
              </a:ext>
            </a:extLst>
          </p:cNvPr>
          <p:cNvSpPr>
            <a:spLocks noGrp="1"/>
          </p:cNvSpPr>
          <p:nvPr>
            <p:ph type="sldNum" sz="quarter" idx="12"/>
          </p:nvPr>
        </p:nvSpPr>
        <p:spPr>
          <a:xfrm>
            <a:off x="8737600" y="6245225"/>
            <a:ext cx="2844800" cy="476250"/>
          </a:xfrm>
        </p:spPr>
        <p:txBody>
          <a:bodyPr/>
          <a:lstStyle>
            <a:lvl1pPr>
              <a:defRPr/>
            </a:lvl1pPr>
          </a:lstStyle>
          <a:p>
            <a:fld id="{1E1E6562-2109-417C-93A8-E0EFBE15D885}" type="slidenum">
              <a:rPr lang="cs-CZ" altLang="cs-CZ"/>
              <a:pPr/>
              <a:t>‹#›</a:t>
            </a:fld>
            <a:endParaRPr lang="cs-CZ" altLang="cs-CZ"/>
          </a:p>
        </p:txBody>
      </p:sp>
    </p:spTree>
    <p:extLst>
      <p:ext uri="{BB962C8B-B14F-4D97-AF65-F5344CB8AC3E}">
        <p14:creationId xmlns:p14="http://schemas.microsoft.com/office/powerpoint/2010/main" val="2038684770"/>
      </p:ext>
    </p:extLst>
  </p:cSld>
  <p:clrMapOvr>
    <a:masterClrMapping/>
  </p:clrMapOvr>
  <p:transition spd="med">
    <p:pull dir="l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D86A4F-E417-4B9E-ACC8-0689F6DB3FDD}"/>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6BAAA198-6418-408C-BEDF-8AB7D59D8073}"/>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CC741C1F-CB47-4BC7-9B4C-2F857DC6E71C}"/>
              </a:ext>
            </a:extLst>
          </p:cNvPr>
          <p:cNvSpPr>
            <a:spLocks noGrp="1"/>
          </p:cNvSpPr>
          <p:nvPr>
            <p:ph type="dt" sz="half" idx="10"/>
          </p:nvPr>
        </p:nvSpPr>
        <p:spPr/>
        <p:txBody>
          <a:bodyPr/>
          <a:lstStyle/>
          <a:p>
            <a:fld id="{17A5F91D-8E13-4CE2-85E8-C98B4F1AFA31}" type="datetimeFigureOut">
              <a:rPr lang="cs-CZ" smtClean="0"/>
              <a:t>05.03.2025</a:t>
            </a:fld>
            <a:endParaRPr lang="cs-CZ"/>
          </a:p>
        </p:txBody>
      </p:sp>
      <p:sp>
        <p:nvSpPr>
          <p:cNvPr id="5" name="Zástupný symbol pro zápatí 4">
            <a:extLst>
              <a:ext uri="{FF2B5EF4-FFF2-40B4-BE49-F238E27FC236}">
                <a16:creationId xmlns:a16="http://schemas.microsoft.com/office/drawing/2014/main" id="{EC23F8DB-B4F8-46AA-805F-99657C51A12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F11FBE2-24BE-41DC-8169-C71702099B8C}"/>
              </a:ext>
            </a:extLst>
          </p:cNvPr>
          <p:cNvSpPr>
            <a:spLocks noGrp="1"/>
          </p:cNvSpPr>
          <p:nvPr>
            <p:ph type="sldNum" sz="quarter" idx="12"/>
          </p:nvPr>
        </p:nvSpPr>
        <p:spPr/>
        <p:txBody>
          <a:bodyPr/>
          <a:lstStyle/>
          <a:p>
            <a:fld id="{294523A2-BCAC-49FE-99DC-F258D6684837}" type="slidenum">
              <a:rPr lang="cs-CZ" smtClean="0"/>
              <a:t>‹#›</a:t>
            </a:fld>
            <a:endParaRPr lang="cs-CZ"/>
          </a:p>
        </p:txBody>
      </p:sp>
    </p:spTree>
    <p:extLst>
      <p:ext uri="{BB962C8B-B14F-4D97-AF65-F5344CB8AC3E}">
        <p14:creationId xmlns:p14="http://schemas.microsoft.com/office/powerpoint/2010/main" val="2398408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8F2BEC-D302-40AE-9FFC-9EB752FF20C9}"/>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a:extLst>
              <a:ext uri="{FF2B5EF4-FFF2-40B4-BE49-F238E27FC236}">
                <a16:creationId xmlns:a16="http://schemas.microsoft.com/office/drawing/2014/main" id="{F5AD1A8E-D668-4B61-861E-024EA24EA7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E7765836-DB4B-47AB-8400-3470C04FD121}"/>
              </a:ext>
            </a:extLst>
          </p:cNvPr>
          <p:cNvSpPr>
            <a:spLocks noGrp="1"/>
          </p:cNvSpPr>
          <p:nvPr>
            <p:ph type="dt" sz="half" idx="10"/>
          </p:nvPr>
        </p:nvSpPr>
        <p:spPr/>
        <p:txBody>
          <a:bodyPr/>
          <a:lstStyle/>
          <a:p>
            <a:fld id="{17A5F91D-8E13-4CE2-85E8-C98B4F1AFA31}" type="datetimeFigureOut">
              <a:rPr lang="cs-CZ" smtClean="0"/>
              <a:t>05.03.2025</a:t>
            </a:fld>
            <a:endParaRPr lang="cs-CZ"/>
          </a:p>
        </p:txBody>
      </p:sp>
      <p:sp>
        <p:nvSpPr>
          <p:cNvPr id="5" name="Zástupný symbol pro zápatí 4">
            <a:extLst>
              <a:ext uri="{FF2B5EF4-FFF2-40B4-BE49-F238E27FC236}">
                <a16:creationId xmlns:a16="http://schemas.microsoft.com/office/drawing/2014/main" id="{41F58EB6-48B9-4310-A4CF-987717F471B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48B6E2D-DF1E-4270-9477-CC35A0F9A572}"/>
              </a:ext>
            </a:extLst>
          </p:cNvPr>
          <p:cNvSpPr>
            <a:spLocks noGrp="1"/>
          </p:cNvSpPr>
          <p:nvPr>
            <p:ph type="sldNum" sz="quarter" idx="12"/>
          </p:nvPr>
        </p:nvSpPr>
        <p:spPr/>
        <p:txBody>
          <a:bodyPr/>
          <a:lstStyle/>
          <a:p>
            <a:fld id="{294523A2-BCAC-49FE-99DC-F258D6684837}" type="slidenum">
              <a:rPr lang="cs-CZ" smtClean="0"/>
              <a:t>‹#›</a:t>
            </a:fld>
            <a:endParaRPr lang="cs-CZ"/>
          </a:p>
        </p:txBody>
      </p:sp>
    </p:spTree>
    <p:extLst>
      <p:ext uri="{BB962C8B-B14F-4D97-AF65-F5344CB8AC3E}">
        <p14:creationId xmlns:p14="http://schemas.microsoft.com/office/powerpoint/2010/main" val="2837443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FE650E3-B90E-4FFC-A1CA-033A0D59F0C1}"/>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CEE87F9C-0485-4831-98ED-5BBC66D8CFE3}"/>
              </a:ext>
            </a:extLst>
          </p:cNvPr>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312DC6FF-FA4E-406A-8F14-B072CE30251D}"/>
              </a:ext>
            </a:extLst>
          </p:cNvPr>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B55E0E8F-EDDE-4618-8BC5-33E0D661BF6E}"/>
              </a:ext>
            </a:extLst>
          </p:cNvPr>
          <p:cNvSpPr>
            <a:spLocks noGrp="1"/>
          </p:cNvSpPr>
          <p:nvPr>
            <p:ph type="dt" sz="half" idx="10"/>
          </p:nvPr>
        </p:nvSpPr>
        <p:spPr/>
        <p:txBody>
          <a:bodyPr/>
          <a:lstStyle/>
          <a:p>
            <a:fld id="{17A5F91D-8E13-4CE2-85E8-C98B4F1AFA31}" type="datetimeFigureOut">
              <a:rPr lang="cs-CZ" smtClean="0"/>
              <a:t>05.03.2025</a:t>
            </a:fld>
            <a:endParaRPr lang="cs-CZ"/>
          </a:p>
        </p:txBody>
      </p:sp>
      <p:sp>
        <p:nvSpPr>
          <p:cNvPr id="6" name="Zástupný symbol pro zápatí 5">
            <a:extLst>
              <a:ext uri="{FF2B5EF4-FFF2-40B4-BE49-F238E27FC236}">
                <a16:creationId xmlns:a16="http://schemas.microsoft.com/office/drawing/2014/main" id="{A2D16C34-6F08-4514-A5BE-DAB7BFB6A70C}"/>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47C36C77-FA22-44DD-806D-F3AD8313668F}"/>
              </a:ext>
            </a:extLst>
          </p:cNvPr>
          <p:cNvSpPr>
            <a:spLocks noGrp="1"/>
          </p:cNvSpPr>
          <p:nvPr>
            <p:ph type="sldNum" sz="quarter" idx="12"/>
          </p:nvPr>
        </p:nvSpPr>
        <p:spPr/>
        <p:txBody>
          <a:bodyPr/>
          <a:lstStyle/>
          <a:p>
            <a:fld id="{294523A2-BCAC-49FE-99DC-F258D6684837}" type="slidenum">
              <a:rPr lang="cs-CZ" smtClean="0"/>
              <a:t>‹#›</a:t>
            </a:fld>
            <a:endParaRPr lang="cs-CZ"/>
          </a:p>
        </p:txBody>
      </p:sp>
    </p:spTree>
    <p:extLst>
      <p:ext uri="{BB962C8B-B14F-4D97-AF65-F5344CB8AC3E}">
        <p14:creationId xmlns:p14="http://schemas.microsoft.com/office/powerpoint/2010/main" val="3209738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92AF76-CF01-4750-B401-733C975ACFE1}"/>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05545FEA-0E04-4736-8892-423CBB7C51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32B60694-4F95-4F81-A0A3-5B42834A0022}"/>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a:extLst>
              <a:ext uri="{FF2B5EF4-FFF2-40B4-BE49-F238E27FC236}">
                <a16:creationId xmlns:a16="http://schemas.microsoft.com/office/drawing/2014/main" id="{91146495-ACD7-48A2-B486-B075DB1470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730EC596-46D6-48C3-A1D2-2678ABF016BB}"/>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A645C381-48B7-471F-B76F-B684B0EC988F}"/>
              </a:ext>
            </a:extLst>
          </p:cNvPr>
          <p:cNvSpPr>
            <a:spLocks noGrp="1"/>
          </p:cNvSpPr>
          <p:nvPr>
            <p:ph type="dt" sz="half" idx="10"/>
          </p:nvPr>
        </p:nvSpPr>
        <p:spPr/>
        <p:txBody>
          <a:bodyPr/>
          <a:lstStyle/>
          <a:p>
            <a:fld id="{17A5F91D-8E13-4CE2-85E8-C98B4F1AFA31}" type="datetimeFigureOut">
              <a:rPr lang="cs-CZ" smtClean="0"/>
              <a:t>05.03.2025</a:t>
            </a:fld>
            <a:endParaRPr lang="cs-CZ"/>
          </a:p>
        </p:txBody>
      </p:sp>
      <p:sp>
        <p:nvSpPr>
          <p:cNvPr id="8" name="Zástupný symbol pro zápatí 7">
            <a:extLst>
              <a:ext uri="{FF2B5EF4-FFF2-40B4-BE49-F238E27FC236}">
                <a16:creationId xmlns:a16="http://schemas.microsoft.com/office/drawing/2014/main" id="{70A96F8D-5AF3-400D-9B8E-E6DD2560F066}"/>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936CC3F3-720E-4A8E-98D1-36FEF22879E4}"/>
              </a:ext>
            </a:extLst>
          </p:cNvPr>
          <p:cNvSpPr>
            <a:spLocks noGrp="1"/>
          </p:cNvSpPr>
          <p:nvPr>
            <p:ph type="sldNum" sz="quarter" idx="12"/>
          </p:nvPr>
        </p:nvSpPr>
        <p:spPr/>
        <p:txBody>
          <a:bodyPr/>
          <a:lstStyle/>
          <a:p>
            <a:fld id="{294523A2-BCAC-49FE-99DC-F258D6684837}" type="slidenum">
              <a:rPr lang="cs-CZ" smtClean="0"/>
              <a:t>‹#›</a:t>
            </a:fld>
            <a:endParaRPr lang="cs-CZ"/>
          </a:p>
        </p:txBody>
      </p:sp>
    </p:spTree>
    <p:extLst>
      <p:ext uri="{BB962C8B-B14F-4D97-AF65-F5344CB8AC3E}">
        <p14:creationId xmlns:p14="http://schemas.microsoft.com/office/powerpoint/2010/main" val="752162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780430-F393-46E1-8176-E8B8C718712A}"/>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C028840C-E483-4103-81B6-109B1BD00685}"/>
              </a:ext>
            </a:extLst>
          </p:cNvPr>
          <p:cNvSpPr>
            <a:spLocks noGrp="1"/>
          </p:cNvSpPr>
          <p:nvPr>
            <p:ph type="dt" sz="half" idx="10"/>
          </p:nvPr>
        </p:nvSpPr>
        <p:spPr/>
        <p:txBody>
          <a:bodyPr/>
          <a:lstStyle/>
          <a:p>
            <a:fld id="{17A5F91D-8E13-4CE2-85E8-C98B4F1AFA31}" type="datetimeFigureOut">
              <a:rPr lang="cs-CZ" smtClean="0"/>
              <a:t>05.03.2025</a:t>
            </a:fld>
            <a:endParaRPr lang="cs-CZ"/>
          </a:p>
        </p:txBody>
      </p:sp>
      <p:sp>
        <p:nvSpPr>
          <p:cNvPr id="4" name="Zástupný symbol pro zápatí 3">
            <a:extLst>
              <a:ext uri="{FF2B5EF4-FFF2-40B4-BE49-F238E27FC236}">
                <a16:creationId xmlns:a16="http://schemas.microsoft.com/office/drawing/2014/main" id="{59C2A914-15DB-4C56-8402-FD28E0689A94}"/>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39278BBE-3290-4C62-B768-88BC7DF96292}"/>
              </a:ext>
            </a:extLst>
          </p:cNvPr>
          <p:cNvSpPr>
            <a:spLocks noGrp="1"/>
          </p:cNvSpPr>
          <p:nvPr>
            <p:ph type="sldNum" sz="quarter" idx="12"/>
          </p:nvPr>
        </p:nvSpPr>
        <p:spPr/>
        <p:txBody>
          <a:bodyPr/>
          <a:lstStyle/>
          <a:p>
            <a:fld id="{294523A2-BCAC-49FE-99DC-F258D6684837}" type="slidenum">
              <a:rPr lang="cs-CZ" smtClean="0"/>
              <a:t>‹#›</a:t>
            </a:fld>
            <a:endParaRPr lang="cs-CZ"/>
          </a:p>
        </p:txBody>
      </p:sp>
    </p:spTree>
    <p:extLst>
      <p:ext uri="{BB962C8B-B14F-4D97-AF65-F5344CB8AC3E}">
        <p14:creationId xmlns:p14="http://schemas.microsoft.com/office/powerpoint/2010/main" val="45956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B6F2228A-0FC0-4010-A18A-AECD6AB48526}"/>
              </a:ext>
            </a:extLst>
          </p:cNvPr>
          <p:cNvSpPr>
            <a:spLocks noGrp="1"/>
          </p:cNvSpPr>
          <p:nvPr>
            <p:ph type="dt" sz="half" idx="10"/>
          </p:nvPr>
        </p:nvSpPr>
        <p:spPr/>
        <p:txBody>
          <a:bodyPr/>
          <a:lstStyle/>
          <a:p>
            <a:fld id="{17A5F91D-8E13-4CE2-85E8-C98B4F1AFA31}" type="datetimeFigureOut">
              <a:rPr lang="cs-CZ" smtClean="0"/>
              <a:t>05.03.2025</a:t>
            </a:fld>
            <a:endParaRPr lang="cs-CZ"/>
          </a:p>
        </p:txBody>
      </p:sp>
      <p:sp>
        <p:nvSpPr>
          <p:cNvPr id="3" name="Zástupný symbol pro zápatí 2">
            <a:extLst>
              <a:ext uri="{FF2B5EF4-FFF2-40B4-BE49-F238E27FC236}">
                <a16:creationId xmlns:a16="http://schemas.microsoft.com/office/drawing/2014/main" id="{22E960F8-D026-4EDA-9079-A1805325391E}"/>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BBBB2EBD-6BB7-4015-9B92-0E483DB937C1}"/>
              </a:ext>
            </a:extLst>
          </p:cNvPr>
          <p:cNvSpPr>
            <a:spLocks noGrp="1"/>
          </p:cNvSpPr>
          <p:nvPr>
            <p:ph type="sldNum" sz="quarter" idx="12"/>
          </p:nvPr>
        </p:nvSpPr>
        <p:spPr/>
        <p:txBody>
          <a:bodyPr/>
          <a:lstStyle/>
          <a:p>
            <a:fld id="{294523A2-BCAC-49FE-99DC-F258D6684837}" type="slidenum">
              <a:rPr lang="cs-CZ" smtClean="0"/>
              <a:t>‹#›</a:t>
            </a:fld>
            <a:endParaRPr lang="cs-CZ"/>
          </a:p>
        </p:txBody>
      </p:sp>
    </p:spTree>
    <p:extLst>
      <p:ext uri="{BB962C8B-B14F-4D97-AF65-F5344CB8AC3E}">
        <p14:creationId xmlns:p14="http://schemas.microsoft.com/office/powerpoint/2010/main" val="2531139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320186-2572-44EB-A9A0-8BF18A3DC35C}"/>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a:extLst>
              <a:ext uri="{FF2B5EF4-FFF2-40B4-BE49-F238E27FC236}">
                <a16:creationId xmlns:a16="http://schemas.microsoft.com/office/drawing/2014/main" id="{A411D053-F68E-42CD-B75F-09C4EEF282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a:extLst>
              <a:ext uri="{FF2B5EF4-FFF2-40B4-BE49-F238E27FC236}">
                <a16:creationId xmlns:a16="http://schemas.microsoft.com/office/drawing/2014/main" id="{4EB59CF1-6AD7-49F8-9193-FEC43AB04E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CA1B7DAC-0CD6-45DC-89F4-D58AF5D75C02}"/>
              </a:ext>
            </a:extLst>
          </p:cNvPr>
          <p:cNvSpPr>
            <a:spLocks noGrp="1"/>
          </p:cNvSpPr>
          <p:nvPr>
            <p:ph type="dt" sz="half" idx="10"/>
          </p:nvPr>
        </p:nvSpPr>
        <p:spPr/>
        <p:txBody>
          <a:bodyPr/>
          <a:lstStyle/>
          <a:p>
            <a:fld id="{17A5F91D-8E13-4CE2-85E8-C98B4F1AFA31}" type="datetimeFigureOut">
              <a:rPr lang="cs-CZ" smtClean="0"/>
              <a:t>05.03.2025</a:t>
            </a:fld>
            <a:endParaRPr lang="cs-CZ"/>
          </a:p>
        </p:txBody>
      </p:sp>
      <p:sp>
        <p:nvSpPr>
          <p:cNvPr id="6" name="Zástupný symbol pro zápatí 5">
            <a:extLst>
              <a:ext uri="{FF2B5EF4-FFF2-40B4-BE49-F238E27FC236}">
                <a16:creationId xmlns:a16="http://schemas.microsoft.com/office/drawing/2014/main" id="{62C5A2F7-E3C5-40F0-829A-70E0B95AFD9B}"/>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2F95B5F4-F01E-4178-B2A4-F6BE6CB052D6}"/>
              </a:ext>
            </a:extLst>
          </p:cNvPr>
          <p:cNvSpPr>
            <a:spLocks noGrp="1"/>
          </p:cNvSpPr>
          <p:nvPr>
            <p:ph type="sldNum" sz="quarter" idx="12"/>
          </p:nvPr>
        </p:nvSpPr>
        <p:spPr/>
        <p:txBody>
          <a:bodyPr/>
          <a:lstStyle/>
          <a:p>
            <a:fld id="{294523A2-BCAC-49FE-99DC-F258D6684837}" type="slidenum">
              <a:rPr lang="cs-CZ" smtClean="0"/>
              <a:t>‹#›</a:t>
            </a:fld>
            <a:endParaRPr lang="cs-CZ"/>
          </a:p>
        </p:txBody>
      </p:sp>
    </p:spTree>
    <p:extLst>
      <p:ext uri="{BB962C8B-B14F-4D97-AF65-F5344CB8AC3E}">
        <p14:creationId xmlns:p14="http://schemas.microsoft.com/office/powerpoint/2010/main" val="3191146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CE61FC-338B-4077-9595-4D2173D1928B}"/>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7E1696CF-F217-4E7E-8689-EBE3D0ABA5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a:extLst>
              <a:ext uri="{FF2B5EF4-FFF2-40B4-BE49-F238E27FC236}">
                <a16:creationId xmlns:a16="http://schemas.microsoft.com/office/drawing/2014/main" id="{AA864478-C30F-439C-983D-6C16050337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A919168E-2612-4C08-A19D-0C85C1F0CF4A}"/>
              </a:ext>
            </a:extLst>
          </p:cNvPr>
          <p:cNvSpPr>
            <a:spLocks noGrp="1"/>
          </p:cNvSpPr>
          <p:nvPr>
            <p:ph type="dt" sz="half" idx="10"/>
          </p:nvPr>
        </p:nvSpPr>
        <p:spPr/>
        <p:txBody>
          <a:bodyPr/>
          <a:lstStyle/>
          <a:p>
            <a:fld id="{17A5F91D-8E13-4CE2-85E8-C98B4F1AFA31}" type="datetimeFigureOut">
              <a:rPr lang="cs-CZ" smtClean="0"/>
              <a:t>05.03.2025</a:t>
            </a:fld>
            <a:endParaRPr lang="cs-CZ"/>
          </a:p>
        </p:txBody>
      </p:sp>
      <p:sp>
        <p:nvSpPr>
          <p:cNvPr id="6" name="Zástupný symbol pro zápatí 5">
            <a:extLst>
              <a:ext uri="{FF2B5EF4-FFF2-40B4-BE49-F238E27FC236}">
                <a16:creationId xmlns:a16="http://schemas.microsoft.com/office/drawing/2014/main" id="{376C3CB1-6C73-48E3-AFA9-ADB8BBCD5DA5}"/>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4890F79C-A50D-4B93-B81B-0605FCFC38F1}"/>
              </a:ext>
            </a:extLst>
          </p:cNvPr>
          <p:cNvSpPr>
            <a:spLocks noGrp="1"/>
          </p:cNvSpPr>
          <p:nvPr>
            <p:ph type="sldNum" sz="quarter" idx="12"/>
          </p:nvPr>
        </p:nvSpPr>
        <p:spPr/>
        <p:txBody>
          <a:bodyPr/>
          <a:lstStyle/>
          <a:p>
            <a:fld id="{294523A2-BCAC-49FE-99DC-F258D6684837}" type="slidenum">
              <a:rPr lang="cs-CZ" smtClean="0"/>
              <a:t>‹#›</a:t>
            </a:fld>
            <a:endParaRPr lang="cs-CZ"/>
          </a:p>
        </p:txBody>
      </p:sp>
    </p:spTree>
    <p:extLst>
      <p:ext uri="{BB962C8B-B14F-4D97-AF65-F5344CB8AC3E}">
        <p14:creationId xmlns:p14="http://schemas.microsoft.com/office/powerpoint/2010/main" val="3500522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DDFF94D8-1343-4DDE-BA78-40F7CCB4BF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a:extLst>
              <a:ext uri="{FF2B5EF4-FFF2-40B4-BE49-F238E27FC236}">
                <a16:creationId xmlns:a16="http://schemas.microsoft.com/office/drawing/2014/main" id="{F3CCAD70-0E61-4CA6-9BCD-83BF1EC9F1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F1BC364-2974-4451-A230-9B30425E06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A5F91D-8E13-4CE2-85E8-C98B4F1AFA31}" type="datetimeFigureOut">
              <a:rPr lang="cs-CZ" smtClean="0"/>
              <a:t>05.03.2025</a:t>
            </a:fld>
            <a:endParaRPr lang="cs-CZ"/>
          </a:p>
        </p:txBody>
      </p:sp>
      <p:sp>
        <p:nvSpPr>
          <p:cNvPr id="5" name="Zástupný symbol pro zápatí 4">
            <a:extLst>
              <a:ext uri="{FF2B5EF4-FFF2-40B4-BE49-F238E27FC236}">
                <a16:creationId xmlns:a16="http://schemas.microsoft.com/office/drawing/2014/main" id="{CF2D212B-08EC-4FCC-8D2C-3A1D367EB2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8A1C45DC-2784-4B03-A46E-A25E117578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523A2-BCAC-49FE-99DC-F258D6684837}" type="slidenum">
              <a:rPr lang="cs-CZ" smtClean="0"/>
              <a:t>‹#›</a:t>
            </a:fld>
            <a:endParaRPr lang="cs-CZ"/>
          </a:p>
        </p:txBody>
      </p:sp>
    </p:spTree>
    <p:extLst>
      <p:ext uri="{BB962C8B-B14F-4D97-AF65-F5344CB8AC3E}">
        <p14:creationId xmlns:p14="http://schemas.microsoft.com/office/powerpoint/2010/main" val="454655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https://valasta.net/blogs/science/peptic-ulcer-signs-symptoms" TargetMode="External"/><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wikiskripta.eu/w/Inhibitory_protonov%C3%A9_pumpy#cite_note-&#268;e&#353;ka-2"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6.jpg"/></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jpg"/><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31.png"/><Relationship Id="rId4" Type="http://schemas.openxmlformats.org/officeDocument/2006/relationships/image" Target="../media/image30.jpeg"/></Relationships>
</file>

<file path=ppt/slides/_rels/slide44.xml.rels><?xml version="1.0" encoding="UTF-8" standalone="yes"?>
<Relationships xmlns="http://schemas.openxmlformats.org/package/2006/relationships"><Relationship Id="rId2" Type="http://schemas.openxmlformats.org/officeDocument/2006/relationships/hyperlink" Target="http://ose.zshk.cz/vyuka/osetrovatelske-diagnozy.asp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youtu.be/1AJpuDtO-V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76F83E-0E5A-4D82-8E39-9848CEB5D0A5}"/>
              </a:ext>
            </a:extLst>
          </p:cNvPr>
          <p:cNvSpPr>
            <a:spLocks noGrp="1"/>
          </p:cNvSpPr>
          <p:nvPr>
            <p:ph type="ctrTitle"/>
          </p:nvPr>
        </p:nvSpPr>
        <p:spPr/>
        <p:txBody>
          <a:bodyPr/>
          <a:lstStyle/>
          <a:p>
            <a:r>
              <a:rPr lang="cs-CZ" b="1" dirty="0">
                <a:solidFill>
                  <a:srgbClr val="FF0000"/>
                </a:solidFill>
              </a:rPr>
              <a:t>Chirurgie</a:t>
            </a:r>
          </a:p>
        </p:txBody>
      </p:sp>
      <p:sp>
        <p:nvSpPr>
          <p:cNvPr id="3" name="Podnadpis 2">
            <a:extLst>
              <a:ext uri="{FF2B5EF4-FFF2-40B4-BE49-F238E27FC236}">
                <a16:creationId xmlns:a16="http://schemas.microsoft.com/office/drawing/2014/main" id="{DC68BF52-83E4-42FF-BDB5-3D9C7767F6D5}"/>
              </a:ext>
            </a:extLst>
          </p:cNvPr>
          <p:cNvSpPr>
            <a:spLocks noGrp="1"/>
          </p:cNvSpPr>
          <p:nvPr>
            <p:ph type="subTitle" idx="1"/>
          </p:nvPr>
        </p:nvSpPr>
        <p:spPr/>
        <p:txBody>
          <a:bodyPr>
            <a:normAutofit lnSpcReduction="10000"/>
          </a:bodyPr>
          <a:lstStyle/>
          <a:p>
            <a:pPr algn="l"/>
            <a:r>
              <a:rPr lang="cs-CZ" dirty="0"/>
              <a:t>Obor: PA </a:t>
            </a:r>
          </a:p>
          <a:p>
            <a:pPr algn="l"/>
            <a:r>
              <a:rPr lang="cs-CZ" dirty="0"/>
              <a:t>Obor: VS</a:t>
            </a:r>
          </a:p>
          <a:p>
            <a:pPr algn="l"/>
            <a:r>
              <a:rPr lang="cs-CZ" dirty="0"/>
              <a:t>Letní semestr</a:t>
            </a:r>
          </a:p>
          <a:p>
            <a:pPr algn="l"/>
            <a:r>
              <a:rPr lang="cs-CZ" dirty="0"/>
              <a:t>Vysoká škola zdravotnická, Duškova 7, Praha 5</a:t>
            </a:r>
          </a:p>
          <a:p>
            <a:pPr algn="l"/>
            <a:endParaRPr lang="cs-CZ" dirty="0"/>
          </a:p>
          <a:p>
            <a:pPr algn="l"/>
            <a:endParaRPr lang="cs-CZ" dirty="0"/>
          </a:p>
        </p:txBody>
      </p:sp>
      <p:pic>
        <p:nvPicPr>
          <p:cNvPr id="4" name="x_x_obrázek 1" descr="VSZ_logo">
            <a:extLst>
              <a:ext uri="{FF2B5EF4-FFF2-40B4-BE49-F238E27FC236}">
                <a16:creationId xmlns:a16="http://schemas.microsoft.com/office/drawing/2014/main" id="{54ECABD6-D39E-4E3C-876F-68EF06284E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02959" y="5296237"/>
            <a:ext cx="1050349" cy="1050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459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8AA8E80C-EDD6-41BC-B76C-107FAA437A0B}"/>
              </a:ext>
            </a:extLst>
          </p:cNvPr>
          <p:cNvSpPr>
            <a:spLocks noGrp="1" noChangeArrowheads="1"/>
          </p:cNvSpPr>
          <p:nvPr>
            <p:ph type="title"/>
          </p:nvPr>
        </p:nvSpPr>
        <p:spPr/>
        <p:txBody>
          <a:bodyPr/>
          <a:lstStyle/>
          <a:p>
            <a:r>
              <a:rPr lang="cs-CZ" altLang="cs-CZ" b="1" dirty="0">
                <a:solidFill>
                  <a:srgbClr val="0070C0"/>
                </a:solidFill>
              </a:rPr>
              <a:t>Kolik je pH žaludku ? </a:t>
            </a:r>
          </a:p>
        </p:txBody>
      </p:sp>
      <p:sp>
        <p:nvSpPr>
          <p:cNvPr id="46083" name="Rectangle 3">
            <a:extLst>
              <a:ext uri="{FF2B5EF4-FFF2-40B4-BE49-F238E27FC236}">
                <a16:creationId xmlns:a16="http://schemas.microsoft.com/office/drawing/2014/main" id="{B6A83314-6F77-4816-B45E-F2EC416E3FD8}"/>
              </a:ext>
            </a:extLst>
          </p:cNvPr>
          <p:cNvSpPr>
            <a:spLocks noGrp="1" noChangeArrowheads="1"/>
          </p:cNvSpPr>
          <p:nvPr>
            <p:ph type="body" idx="1"/>
          </p:nvPr>
        </p:nvSpPr>
        <p:spPr/>
        <p:txBody>
          <a:bodyPr/>
          <a:lstStyle/>
          <a:p>
            <a:r>
              <a:rPr lang="cs-CZ" altLang="cs-CZ"/>
              <a:t>A) 5</a:t>
            </a:r>
          </a:p>
          <a:p>
            <a:r>
              <a:rPr lang="cs-CZ" altLang="cs-CZ"/>
              <a:t>B) 8</a:t>
            </a:r>
          </a:p>
          <a:p>
            <a:r>
              <a:rPr lang="cs-CZ" altLang="cs-CZ"/>
              <a:t>C) 1</a:t>
            </a:r>
          </a:p>
          <a:p>
            <a:r>
              <a:rPr lang="cs-CZ" altLang="cs-CZ"/>
              <a:t>D) 4</a:t>
            </a:r>
          </a:p>
        </p:txBody>
      </p:sp>
    </p:spTree>
  </p:cSld>
  <p:clrMapOvr>
    <a:masterClrMapping/>
  </p:clrMapOvr>
  <p:transition spd="slow">
    <p:pull dir="l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7">
            <a:extLst>
              <a:ext uri="{FF2B5EF4-FFF2-40B4-BE49-F238E27FC236}">
                <a16:creationId xmlns:a16="http://schemas.microsoft.com/office/drawing/2014/main" id="{6199D860-7850-4361-9359-8DD02AC14ACE}"/>
              </a:ext>
            </a:extLst>
          </p:cNvPr>
          <p:cNvSpPr>
            <a:spLocks noGrp="1" noChangeArrowheads="1"/>
          </p:cNvSpPr>
          <p:nvPr>
            <p:ph type="title"/>
          </p:nvPr>
        </p:nvSpPr>
        <p:spPr/>
        <p:txBody>
          <a:bodyPr/>
          <a:lstStyle/>
          <a:p>
            <a:r>
              <a:rPr lang="cs-CZ" altLang="cs-CZ" sz="4000"/>
              <a:t>Vřed- slizniční defekt: jícen, žaludek, duodenum, tenké střevo</a:t>
            </a:r>
          </a:p>
        </p:txBody>
      </p:sp>
      <p:pic>
        <p:nvPicPr>
          <p:cNvPr id="3078" name="Picture 6" descr="GITobrázek">
            <a:extLst>
              <a:ext uri="{FF2B5EF4-FFF2-40B4-BE49-F238E27FC236}">
                <a16:creationId xmlns:a16="http://schemas.microsoft.com/office/drawing/2014/main" id="{FF3D50F6-3553-4C85-B8DA-84DBA0B23F36}"/>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23639" y="2126862"/>
            <a:ext cx="3140075"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Zástupný symbol pro obsah 4">
            <a:extLst>
              <a:ext uri="{FF2B5EF4-FFF2-40B4-BE49-F238E27FC236}">
                <a16:creationId xmlns:a16="http://schemas.microsoft.com/office/drawing/2014/main" id="{A8AC82B5-7929-4C3D-B524-4C241043DAA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950658" y="3646711"/>
            <a:ext cx="3981281" cy="3006114"/>
          </a:xfrm>
        </p:spPr>
      </p:pic>
      <p:pic>
        <p:nvPicPr>
          <p:cNvPr id="7" name="Obrázek 6">
            <a:extLst>
              <a:ext uri="{FF2B5EF4-FFF2-40B4-BE49-F238E27FC236}">
                <a16:creationId xmlns:a16="http://schemas.microsoft.com/office/drawing/2014/main" id="{4055CF82-A94F-4FC6-A6C0-166EC5E84E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87828" y="3762078"/>
            <a:ext cx="2827074" cy="2890747"/>
          </a:xfrm>
          <a:prstGeom prst="rect">
            <a:avLst/>
          </a:prstGeom>
        </p:spPr>
      </p:pic>
      <p:pic>
        <p:nvPicPr>
          <p:cNvPr id="9" name="Obrázek 8">
            <a:extLst>
              <a:ext uri="{FF2B5EF4-FFF2-40B4-BE49-F238E27FC236}">
                <a16:creationId xmlns:a16="http://schemas.microsoft.com/office/drawing/2014/main" id="{6F2D61CE-ADC4-4DAB-A2D6-FE99C34696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0349" y="1220585"/>
            <a:ext cx="2944553" cy="2208415"/>
          </a:xfrm>
          <a:prstGeom prst="rect">
            <a:avLst/>
          </a:prstGeom>
        </p:spPr>
      </p:pic>
      <p:pic>
        <p:nvPicPr>
          <p:cNvPr id="15" name="Obrázek 14">
            <a:extLst>
              <a:ext uri="{FF2B5EF4-FFF2-40B4-BE49-F238E27FC236}">
                <a16:creationId xmlns:a16="http://schemas.microsoft.com/office/drawing/2014/main" id="{707B0128-751A-41D7-8871-FC4F800DF4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38213" y="1220585"/>
            <a:ext cx="4093726" cy="229248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39C82A-62A3-4789-8EAD-1C670DBEA135}"/>
              </a:ext>
            </a:extLst>
          </p:cNvPr>
          <p:cNvSpPr>
            <a:spLocks noGrp="1"/>
          </p:cNvSpPr>
          <p:nvPr>
            <p:ph type="title"/>
          </p:nvPr>
        </p:nvSpPr>
        <p:spPr/>
        <p:txBody>
          <a:bodyPr/>
          <a:lstStyle/>
          <a:p>
            <a:r>
              <a:rPr lang="cs-CZ" b="1" dirty="0"/>
              <a:t>Etiologie a patogeneze</a:t>
            </a:r>
            <a:br>
              <a:rPr lang="cs-CZ" dirty="0"/>
            </a:br>
            <a:endParaRPr lang="cs-CZ" dirty="0"/>
          </a:p>
        </p:txBody>
      </p:sp>
      <p:sp>
        <p:nvSpPr>
          <p:cNvPr id="3" name="Zástupný symbol pro obsah 2">
            <a:extLst>
              <a:ext uri="{FF2B5EF4-FFF2-40B4-BE49-F238E27FC236}">
                <a16:creationId xmlns:a16="http://schemas.microsoft.com/office/drawing/2014/main" id="{8AE54C06-A987-46B6-B3A5-F8E589814253}"/>
              </a:ext>
            </a:extLst>
          </p:cNvPr>
          <p:cNvSpPr>
            <a:spLocks noGrp="1"/>
          </p:cNvSpPr>
          <p:nvPr>
            <p:ph sz="half" idx="1"/>
          </p:nvPr>
        </p:nvSpPr>
        <p:spPr/>
        <p:txBody>
          <a:bodyPr>
            <a:normAutofit fontScale="85000" lnSpcReduction="10000"/>
          </a:bodyPr>
          <a:lstStyle/>
          <a:p>
            <a:r>
              <a:rPr lang="cs-CZ" dirty="0"/>
              <a:t>Vředy vznikají v důsledku převahy </a:t>
            </a:r>
            <a:r>
              <a:rPr lang="cs-CZ" b="1" dirty="0"/>
              <a:t>agresivních</a:t>
            </a:r>
            <a:r>
              <a:rPr lang="cs-CZ" dirty="0"/>
              <a:t> dějů nad </a:t>
            </a:r>
            <a:r>
              <a:rPr lang="cs-CZ" b="1" dirty="0"/>
              <a:t>obrannými</a:t>
            </a:r>
            <a:r>
              <a:rPr lang="cs-CZ" dirty="0"/>
              <a:t> s multifaktoriální etiologií. </a:t>
            </a:r>
          </a:p>
          <a:p>
            <a:r>
              <a:rPr lang="cs-CZ" dirty="0"/>
              <a:t>Agresivním činitelem je působení </a:t>
            </a:r>
            <a:r>
              <a:rPr lang="cs-CZ" b="1" dirty="0"/>
              <a:t>kyselého žaludečního sekretu</a:t>
            </a:r>
            <a:r>
              <a:rPr lang="cs-CZ" dirty="0"/>
              <a:t>, který má schopnost natrávit vlastní sliznici. </a:t>
            </a:r>
          </a:p>
          <a:p>
            <a:r>
              <a:rPr lang="cs-CZ" dirty="0"/>
              <a:t>Pokud slizniční léze přesáhne svalovou vrstvu, hovoříme o </a:t>
            </a:r>
            <a:r>
              <a:rPr lang="cs-CZ" b="1" dirty="0"/>
              <a:t>vředu,</a:t>
            </a:r>
            <a:r>
              <a:rPr lang="cs-CZ" dirty="0"/>
              <a:t> je-li léze mělčí, o </a:t>
            </a:r>
            <a:r>
              <a:rPr lang="cs-CZ" b="1" dirty="0"/>
              <a:t>erozi</a:t>
            </a:r>
            <a:r>
              <a:rPr lang="cs-CZ" dirty="0"/>
              <a:t>. </a:t>
            </a:r>
          </a:p>
          <a:p>
            <a:r>
              <a:rPr lang="cs-CZ" b="1" dirty="0"/>
              <a:t>Vředová</a:t>
            </a:r>
            <a:r>
              <a:rPr lang="cs-CZ" dirty="0"/>
              <a:t> </a:t>
            </a:r>
            <a:r>
              <a:rPr lang="cs-CZ" b="1" dirty="0"/>
              <a:t>choroba</a:t>
            </a:r>
            <a:r>
              <a:rPr lang="cs-CZ" dirty="0"/>
              <a:t> je chronické onemocnění s opakujícími se relapsy v průběhu mnoha let (recidivující nebo rekurentní vřed).</a:t>
            </a:r>
          </a:p>
          <a:p>
            <a:pPr marL="0" indent="0">
              <a:buNone/>
            </a:pPr>
            <a:endParaRPr lang="cs-CZ" dirty="0"/>
          </a:p>
          <a:p>
            <a:endParaRPr lang="cs-CZ" dirty="0"/>
          </a:p>
        </p:txBody>
      </p:sp>
      <p:pic>
        <p:nvPicPr>
          <p:cNvPr id="20" name="Zástupný symbol pro obsah 19">
            <a:extLst>
              <a:ext uri="{FF2B5EF4-FFF2-40B4-BE49-F238E27FC236}">
                <a16:creationId xmlns:a16="http://schemas.microsoft.com/office/drawing/2014/main" id="{20A23608-5C33-4AC2-93F2-B73C0EE5EAFF}"/>
              </a:ext>
            </a:extLst>
          </p:cNvPr>
          <p:cNvPicPr>
            <a:picLocks noGrp="1" noChangeAspect="1"/>
          </p:cNvPicPr>
          <p:nvPr>
            <p:ph sz="half" idx="2"/>
          </p:nvPr>
        </p:nvPicPr>
        <p:blipFill>
          <a:blip r:embed="rId2"/>
          <a:stretch>
            <a:fillRect/>
          </a:stretch>
        </p:blipFill>
        <p:spPr>
          <a:xfrm>
            <a:off x="6548534" y="1246173"/>
            <a:ext cx="4908679" cy="4930790"/>
          </a:xfrm>
          <a:prstGeom prst="rect">
            <a:avLst/>
          </a:prstGeom>
        </p:spPr>
      </p:pic>
      <p:sp>
        <p:nvSpPr>
          <p:cNvPr id="21" name="Obdélník 20">
            <a:extLst>
              <a:ext uri="{FF2B5EF4-FFF2-40B4-BE49-F238E27FC236}">
                <a16:creationId xmlns:a16="http://schemas.microsoft.com/office/drawing/2014/main" id="{2E38B56F-D43F-4E85-A73C-B7BFE1A1C7D2}"/>
              </a:ext>
            </a:extLst>
          </p:cNvPr>
          <p:cNvSpPr/>
          <p:nvPr/>
        </p:nvSpPr>
        <p:spPr>
          <a:xfrm>
            <a:off x="5585557" y="6308209"/>
            <a:ext cx="6070316" cy="646331"/>
          </a:xfrm>
          <a:prstGeom prst="rect">
            <a:avLst/>
          </a:prstGeom>
        </p:spPr>
        <p:txBody>
          <a:bodyPr wrap="none">
            <a:spAutoFit/>
          </a:bodyPr>
          <a:lstStyle/>
          <a:p>
            <a:r>
              <a:rPr lang="cs-CZ" dirty="0">
                <a:hlinkClick r:id="rId3"/>
              </a:rPr>
              <a:t>https://valasta.net/blogs/science/peptic-ulcer-signs-symptoms</a:t>
            </a:r>
            <a:endParaRPr lang="cs-CZ" dirty="0"/>
          </a:p>
          <a:p>
            <a:endParaRPr lang="cs-CZ" dirty="0"/>
          </a:p>
        </p:txBody>
      </p:sp>
    </p:spTree>
    <p:extLst>
      <p:ext uri="{BB962C8B-B14F-4D97-AF65-F5344CB8AC3E}">
        <p14:creationId xmlns:p14="http://schemas.microsoft.com/office/powerpoint/2010/main" val="4186265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71B121B2-BA93-4202-8D23-67833129ECDA}"/>
              </a:ext>
            </a:extLst>
          </p:cNvPr>
          <p:cNvSpPr>
            <a:spLocks noGrp="1" noChangeArrowheads="1"/>
          </p:cNvSpPr>
          <p:nvPr>
            <p:ph type="title"/>
          </p:nvPr>
        </p:nvSpPr>
        <p:spPr/>
        <p:txBody>
          <a:bodyPr/>
          <a:lstStyle/>
          <a:p>
            <a:r>
              <a:rPr lang="cs-CZ" altLang="cs-CZ" sz="4000"/>
              <a:t>Etiopatogeneze onemocnění: nepoměr mezi</a:t>
            </a:r>
          </a:p>
        </p:txBody>
      </p:sp>
      <p:sp>
        <p:nvSpPr>
          <p:cNvPr id="10243" name="Rectangle 3">
            <a:extLst>
              <a:ext uri="{FF2B5EF4-FFF2-40B4-BE49-F238E27FC236}">
                <a16:creationId xmlns:a16="http://schemas.microsoft.com/office/drawing/2014/main" id="{6D723DF1-252A-49CB-BCBE-E631A58C45ED}"/>
              </a:ext>
            </a:extLst>
          </p:cNvPr>
          <p:cNvSpPr>
            <a:spLocks noGrp="1" noChangeArrowheads="1"/>
          </p:cNvSpPr>
          <p:nvPr>
            <p:ph type="body" sz="half" idx="1"/>
          </p:nvPr>
        </p:nvSpPr>
        <p:spPr>
          <a:xfrm>
            <a:off x="838200" y="2270687"/>
            <a:ext cx="5181600" cy="4351338"/>
          </a:xfrm>
        </p:spPr>
        <p:txBody>
          <a:bodyPr>
            <a:normAutofit fontScale="92500" lnSpcReduction="20000"/>
          </a:bodyPr>
          <a:lstStyle/>
          <a:p>
            <a:r>
              <a:rPr lang="cs-CZ" altLang="cs-CZ" sz="4400" dirty="0"/>
              <a:t>ochrannými </a:t>
            </a:r>
            <a:r>
              <a:rPr lang="cs-CZ" altLang="cs-CZ" sz="2400" dirty="0"/>
              <a:t>faktory sliznice</a:t>
            </a:r>
          </a:p>
          <a:p>
            <a:pPr lvl="1"/>
            <a:r>
              <a:rPr lang="cs-CZ" altLang="cs-CZ" sz="2000" dirty="0"/>
              <a:t>Mucin</a:t>
            </a:r>
          </a:p>
          <a:p>
            <a:pPr lvl="1"/>
            <a:r>
              <a:rPr lang="cs-CZ" altLang="cs-CZ" sz="2000" dirty="0"/>
              <a:t>Sliny- jsou alkalické</a:t>
            </a:r>
          </a:p>
          <a:p>
            <a:pPr lvl="1"/>
            <a:r>
              <a:rPr lang="cs-CZ" altLang="cs-CZ" sz="2000" dirty="0"/>
              <a:t>Jídlo</a:t>
            </a:r>
          </a:p>
          <a:p>
            <a:pPr lvl="1"/>
            <a:r>
              <a:rPr lang="cs-CZ" altLang="cs-CZ" sz="2000" dirty="0"/>
              <a:t>Prokrvení -  neporušená sliznice</a:t>
            </a:r>
          </a:p>
          <a:p>
            <a:pPr lvl="1"/>
            <a:r>
              <a:rPr lang="cs-CZ" altLang="cs-CZ" sz="2000" dirty="0"/>
              <a:t>Alkalické sekrety-sliny, pankreatická šťáva pro střevo</a:t>
            </a:r>
          </a:p>
          <a:p>
            <a:pPr lvl="1"/>
            <a:r>
              <a:rPr lang="cs-CZ" altLang="cs-CZ" sz="2000" dirty="0"/>
              <a:t>Prostaglandiny </a:t>
            </a:r>
            <a:r>
              <a:rPr lang="cs-CZ" altLang="cs-CZ" sz="1600" dirty="0"/>
              <a:t>(hormony, tvořící se v každé buňce)</a:t>
            </a:r>
          </a:p>
          <a:p>
            <a:pPr lvl="1"/>
            <a:r>
              <a:rPr lang="cs-CZ" altLang="cs-CZ" sz="2000" dirty="0"/>
              <a:t>Hormon sekretin z tenkého střeva stimuluje produkci pankreatické šťávy </a:t>
            </a:r>
            <a:br>
              <a:rPr lang="cs-CZ" altLang="cs-CZ" sz="2000" dirty="0"/>
            </a:br>
            <a:r>
              <a:rPr lang="cs-CZ" altLang="cs-CZ" sz="2000" dirty="0"/>
              <a:t>je alkalická) a snižuje sekreci žaludeční šťávy </a:t>
            </a:r>
          </a:p>
          <a:p>
            <a:pPr lvl="1"/>
            <a:r>
              <a:rPr lang="cs-CZ" altLang="cs-CZ" sz="2000" dirty="0"/>
              <a:t>Hormon </a:t>
            </a:r>
            <a:r>
              <a:rPr lang="cs-CZ" altLang="cs-CZ" sz="2000" dirty="0" err="1"/>
              <a:t>somatostatin</a:t>
            </a:r>
            <a:r>
              <a:rPr lang="cs-CZ" altLang="cs-CZ" sz="2000" dirty="0"/>
              <a:t>, produkují delta </a:t>
            </a:r>
            <a:r>
              <a:rPr lang="cs-CZ" altLang="cs-CZ" sz="2000" dirty="0" err="1"/>
              <a:t>bb</a:t>
            </a:r>
            <a:r>
              <a:rPr lang="cs-CZ" altLang="cs-CZ" sz="2000" dirty="0"/>
              <a:t>. Lang. ostrůvků, (tlumí žaludeční a střevní hormony →sniž. </a:t>
            </a:r>
            <a:r>
              <a:rPr lang="cs-CZ" altLang="cs-CZ" sz="2000" dirty="0" err="1"/>
              <a:t>HCl</a:t>
            </a:r>
            <a:r>
              <a:rPr lang="cs-CZ" altLang="cs-CZ" sz="2000" dirty="0"/>
              <a:t>)</a:t>
            </a:r>
          </a:p>
          <a:p>
            <a:pPr lvl="1"/>
            <a:r>
              <a:rPr lang="cs-CZ" altLang="cs-CZ" sz="2000" dirty="0"/>
              <a:t>prostaglandiny</a:t>
            </a:r>
          </a:p>
        </p:txBody>
      </p:sp>
      <p:sp>
        <p:nvSpPr>
          <p:cNvPr id="10244" name="Rectangle 4">
            <a:extLst>
              <a:ext uri="{FF2B5EF4-FFF2-40B4-BE49-F238E27FC236}">
                <a16:creationId xmlns:a16="http://schemas.microsoft.com/office/drawing/2014/main" id="{AAC169E3-6F47-42F6-AF8C-3B086D8EAA1B}"/>
              </a:ext>
            </a:extLst>
          </p:cNvPr>
          <p:cNvSpPr>
            <a:spLocks noGrp="1" noChangeArrowheads="1"/>
          </p:cNvSpPr>
          <p:nvPr>
            <p:ph type="body" sz="half" idx="2"/>
          </p:nvPr>
        </p:nvSpPr>
        <p:spPr>
          <a:xfrm>
            <a:off x="6309765" y="2315193"/>
            <a:ext cx="5181600" cy="4351338"/>
          </a:xfrm>
        </p:spPr>
        <p:txBody>
          <a:bodyPr>
            <a:normAutofit lnSpcReduction="10000"/>
          </a:bodyPr>
          <a:lstStyle/>
          <a:p>
            <a:r>
              <a:rPr lang="cs-CZ" altLang="cs-CZ" sz="4000" dirty="0"/>
              <a:t>agresívními </a:t>
            </a:r>
            <a:r>
              <a:rPr lang="cs-CZ" altLang="cs-CZ" sz="2400" dirty="0"/>
              <a:t>faktory sliznice</a:t>
            </a:r>
          </a:p>
          <a:p>
            <a:pPr lvl="1"/>
            <a:r>
              <a:rPr lang="cs-CZ" altLang="cs-CZ" sz="2000" dirty="0"/>
              <a:t>Hyperacidita (</a:t>
            </a:r>
            <a:r>
              <a:rPr lang="cs-CZ" altLang="cs-CZ" sz="2000" dirty="0">
                <a:latin typeface="Arial Narrow" panose="020B0606020202030204" pitchFamily="34" charset="0"/>
              </a:rPr>
              <a:t>↑ </a:t>
            </a:r>
            <a:r>
              <a:rPr lang="cs-CZ" altLang="cs-CZ" sz="2000" dirty="0" err="1">
                <a:latin typeface="Arial Narrow" panose="020B0606020202030204" pitchFamily="34" charset="0"/>
              </a:rPr>
              <a:t>HCl</a:t>
            </a:r>
            <a:r>
              <a:rPr lang="cs-CZ" altLang="cs-CZ" sz="2000" dirty="0">
                <a:latin typeface="Arial Narrow" panose="020B0606020202030204" pitchFamily="34" charset="0"/>
              </a:rPr>
              <a:t>)</a:t>
            </a:r>
          </a:p>
          <a:p>
            <a:pPr lvl="2"/>
            <a:r>
              <a:rPr lang="cs-CZ" altLang="cs-CZ" sz="1800" dirty="0"/>
              <a:t>Kofein, kouření, </a:t>
            </a:r>
            <a:r>
              <a:rPr lang="cs-CZ" sz="1800" dirty="0"/>
              <a:t>dráždivá jídla</a:t>
            </a:r>
          </a:p>
          <a:p>
            <a:pPr lvl="2"/>
            <a:r>
              <a:rPr lang="cs-CZ" altLang="cs-CZ" sz="1800" dirty="0" err="1"/>
              <a:t>Zollingerův</a:t>
            </a:r>
            <a:r>
              <a:rPr lang="cs-CZ" altLang="cs-CZ" sz="1800" dirty="0"/>
              <a:t> </a:t>
            </a:r>
            <a:r>
              <a:rPr lang="cs-CZ" altLang="cs-CZ" sz="1800" dirty="0" err="1"/>
              <a:t>Ellisonův</a:t>
            </a:r>
            <a:r>
              <a:rPr lang="cs-CZ" altLang="cs-CZ" sz="1800" dirty="0"/>
              <a:t> </a:t>
            </a:r>
            <a:r>
              <a:rPr lang="cs-CZ" altLang="cs-CZ" sz="1800" dirty="0" err="1"/>
              <a:t>sy</a:t>
            </a:r>
            <a:endParaRPr lang="cs-CZ" altLang="cs-CZ" sz="1800" dirty="0"/>
          </a:p>
          <a:p>
            <a:pPr lvl="2"/>
            <a:r>
              <a:rPr lang="cs-CZ" altLang="cs-CZ" sz="1800" dirty="0"/>
              <a:t>Léky: </a:t>
            </a:r>
            <a:r>
              <a:rPr lang="cs-CZ" sz="1800" dirty="0"/>
              <a:t>kyselina </a:t>
            </a:r>
            <a:r>
              <a:rPr lang="cs-CZ" sz="1800" dirty="0" err="1"/>
              <a:t>acetylosalicylová</a:t>
            </a:r>
            <a:r>
              <a:rPr lang="cs-CZ" sz="1800" dirty="0"/>
              <a:t>, nesteroidní antirevmatika, </a:t>
            </a:r>
            <a:r>
              <a:rPr lang="cs-CZ" sz="1800" dirty="0" err="1"/>
              <a:t>kortikosteroidy.cytostatika</a:t>
            </a:r>
            <a:endParaRPr lang="cs-CZ" sz="1800" dirty="0"/>
          </a:p>
          <a:p>
            <a:pPr lvl="2"/>
            <a:r>
              <a:rPr lang="cs-CZ" altLang="cs-CZ" sz="1800" dirty="0" err="1"/>
              <a:t>Nitrosaminy</a:t>
            </a:r>
            <a:endParaRPr lang="cs-CZ" altLang="cs-CZ" sz="1800" dirty="0"/>
          </a:p>
          <a:p>
            <a:pPr lvl="2"/>
            <a:r>
              <a:rPr lang="cs-CZ" altLang="cs-CZ" sz="1800" dirty="0"/>
              <a:t>Stres</a:t>
            </a:r>
          </a:p>
          <a:p>
            <a:pPr lvl="1"/>
            <a:r>
              <a:rPr lang="cs-CZ" altLang="cs-CZ" sz="2200" dirty="0"/>
              <a:t>Reflux žluči</a:t>
            </a:r>
            <a:endParaRPr lang="cs-CZ" altLang="cs-CZ" sz="1800" dirty="0"/>
          </a:p>
          <a:p>
            <a:pPr lvl="1"/>
            <a:r>
              <a:rPr lang="cs-CZ" altLang="cs-CZ" sz="2000" dirty="0" err="1"/>
              <a:t>Helicobacter</a:t>
            </a:r>
            <a:r>
              <a:rPr lang="cs-CZ" altLang="cs-CZ" sz="2000" dirty="0"/>
              <a:t> </a:t>
            </a:r>
            <a:r>
              <a:rPr lang="cs-CZ" altLang="cs-CZ" sz="2000" dirty="0" err="1"/>
              <a:t>pylori</a:t>
            </a:r>
            <a:endParaRPr lang="cs-CZ" altLang="cs-CZ" sz="2000" dirty="0"/>
          </a:p>
          <a:p>
            <a:pPr lvl="1"/>
            <a:r>
              <a:rPr lang="cs-CZ" sz="2200" dirty="0"/>
              <a:t>Ischémie sliznice  porucha cirkulace a mikrocirkulace,</a:t>
            </a:r>
          </a:p>
          <a:p>
            <a:pPr marL="0" indent="0">
              <a:buNone/>
            </a:pPr>
            <a:endParaRPr lang="cs-CZ" dirty="0"/>
          </a:p>
          <a:p>
            <a:pPr marL="0" indent="0">
              <a:buNone/>
            </a:pPr>
            <a:endParaRPr lang="cs-CZ" altLang="cs-CZ" sz="2000" dirty="0"/>
          </a:p>
        </p:txBody>
      </p:sp>
      <p:sp>
        <p:nvSpPr>
          <p:cNvPr id="10245" name="Line 5">
            <a:extLst>
              <a:ext uri="{FF2B5EF4-FFF2-40B4-BE49-F238E27FC236}">
                <a16:creationId xmlns:a16="http://schemas.microsoft.com/office/drawing/2014/main" id="{D4EF7F35-6FB4-4F1D-9EE1-200E7240C415}"/>
              </a:ext>
            </a:extLst>
          </p:cNvPr>
          <p:cNvSpPr>
            <a:spLocks noChangeShapeType="1"/>
          </p:cNvSpPr>
          <p:nvPr/>
        </p:nvSpPr>
        <p:spPr bwMode="auto">
          <a:xfrm>
            <a:off x="6019800" y="1501557"/>
            <a:ext cx="0" cy="576263"/>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0246" name="Line 6">
            <a:extLst>
              <a:ext uri="{FF2B5EF4-FFF2-40B4-BE49-F238E27FC236}">
                <a16:creationId xmlns:a16="http://schemas.microsoft.com/office/drawing/2014/main" id="{7BD8F80A-482C-4EF0-8C7A-2F42724AC03D}"/>
              </a:ext>
            </a:extLst>
          </p:cNvPr>
          <p:cNvSpPr>
            <a:spLocks noChangeShapeType="1"/>
          </p:cNvSpPr>
          <p:nvPr/>
        </p:nvSpPr>
        <p:spPr bwMode="auto">
          <a:xfrm>
            <a:off x="5689304" y="1825625"/>
            <a:ext cx="574675"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F0B35B88-0B77-4C5D-891B-29E56621D16D}"/>
              </a:ext>
            </a:extLst>
          </p:cNvPr>
          <p:cNvSpPr>
            <a:spLocks noGrp="1"/>
          </p:cNvSpPr>
          <p:nvPr>
            <p:ph type="title"/>
          </p:nvPr>
        </p:nvSpPr>
        <p:spPr/>
        <p:txBody>
          <a:bodyPr/>
          <a:lstStyle/>
          <a:p>
            <a:r>
              <a:rPr lang="cs-CZ" b="1" dirty="0"/>
              <a:t>Stresový vřed a </a:t>
            </a:r>
            <a:r>
              <a:rPr lang="cs-CZ" b="1" dirty="0" err="1"/>
              <a:t>Zollinger-Ellisonův</a:t>
            </a:r>
            <a:r>
              <a:rPr lang="cs-CZ" b="1" dirty="0"/>
              <a:t> syndrom</a:t>
            </a:r>
            <a:endParaRPr lang="cs-CZ" dirty="0"/>
          </a:p>
        </p:txBody>
      </p:sp>
      <p:sp>
        <p:nvSpPr>
          <p:cNvPr id="6" name="Zástupný symbol pro obsah 5">
            <a:extLst>
              <a:ext uri="{FF2B5EF4-FFF2-40B4-BE49-F238E27FC236}">
                <a16:creationId xmlns:a16="http://schemas.microsoft.com/office/drawing/2014/main" id="{D54104C7-380B-46A0-A8D0-ACA580A9F549}"/>
              </a:ext>
            </a:extLst>
          </p:cNvPr>
          <p:cNvSpPr>
            <a:spLocks noGrp="1"/>
          </p:cNvSpPr>
          <p:nvPr>
            <p:ph idx="1"/>
          </p:nvPr>
        </p:nvSpPr>
        <p:spPr>
          <a:xfrm>
            <a:off x="121381" y="1825625"/>
            <a:ext cx="12000488" cy="4898856"/>
          </a:xfrm>
        </p:spPr>
        <p:txBody>
          <a:bodyPr>
            <a:normAutofit fontScale="62500" lnSpcReduction="20000"/>
          </a:bodyPr>
          <a:lstStyle/>
          <a:p>
            <a:r>
              <a:rPr lang="cs-CZ" b="1" dirty="0"/>
              <a:t>Stresový vřed </a:t>
            </a:r>
            <a:r>
              <a:rPr lang="cs-CZ" dirty="0"/>
              <a:t>je akutní vředová léze vznikající po </a:t>
            </a:r>
          </a:p>
          <a:p>
            <a:pPr lvl="1"/>
            <a:r>
              <a:rPr lang="cs-CZ" dirty="0"/>
              <a:t>rozsáhlé operaci, </a:t>
            </a:r>
          </a:p>
          <a:p>
            <a:pPr lvl="1"/>
            <a:r>
              <a:rPr lang="cs-CZ" dirty="0"/>
              <a:t>umělé plicní ventilaci, </a:t>
            </a:r>
          </a:p>
          <a:p>
            <a:pPr lvl="1"/>
            <a:r>
              <a:rPr lang="cs-CZ" dirty="0"/>
              <a:t>šoku, sepsi nebo popáleninách (</a:t>
            </a:r>
            <a:r>
              <a:rPr lang="cs-CZ" dirty="0" err="1"/>
              <a:t>Curlingův</a:t>
            </a:r>
            <a:r>
              <a:rPr lang="cs-CZ" dirty="0"/>
              <a:t> vřed). </a:t>
            </a:r>
          </a:p>
          <a:p>
            <a:r>
              <a:rPr lang="cs-CZ" dirty="0"/>
              <a:t>Podstatou vzniku je ischémie žaludeční sliznice, která způsobuje její sníženou odolnost.</a:t>
            </a:r>
          </a:p>
          <a:p>
            <a:r>
              <a:rPr lang="cs-CZ" dirty="0"/>
              <a:t>Vznikají zde povrchové ulcerace či eroze sliznice na více místech zpravidla do 72 hodin.</a:t>
            </a:r>
          </a:p>
          <a:p>
            <a:r>
              <a:rPr lang="cs-CZ" dirty="0"/>
              <a:t>Protože vřed bývá mělký, nebolestivý, projevuje se klinicky až krvácením, které nebývá masivní a často se projeví jako </a:t>
            </a:r>
            <a:r>
              <a:rPr lang="cs-CZ" dirty="0" err="1"/>
              <a:t>meléna</a:t>
            </a:r>
            <a:r>
              <a:rPr lang="cs-CZ" dirty="0"/>
              <a:t> nebo jako okultní krvácení. </a:t>
            </a:r>
          </a:p>
          <a:p>
            <a:r>
              <a:rPr lang="cs-CZ" dirty="0"/>
              <a:t>Nejlepší diagnostickou metodou je EGDS. </a:t>
            </a:r>
          </a:p>
          <a:p>
            <a:r>
              <a:rPr lang="cs-CZ" dirty="0"/>
              <a:t>Léčba spočívá v zavedení NGS sondy a provádění výplachů žaludku studenými roztoky. </a:t>
            </a:r>
          </a:p>
          <a:p>
            <a:r>
              <a:rPr lang="cs-CZ" dirty="0"/>
              <a:t>Nutná je terapie základního onemocnění. </a:t>
            </a:r>
          </a:p>
          <a:p>
            <a:r>
              <a:rPr lang="cs-CZ" dirty="0"/>
              <a:t>Pokud je krvácení nezvladatelné, vyžaduje chirurgickou intervenci. </a:t>
            </a:r>
          </a:p>
          <a:p>
            <a:r>
              <a:rPr lang="cs-CZ" dirty="0"/>
              <a:t>Prevencí stresového vředu je preventivní podávání </a:t>
            </a:r>
            <a:r>
              <a:rPr lang="cs-CZ" dirty="0" err="1"/>
              <a:t>antiulcerózních</a:t>
            </a:r>
            <a:r>
              <a:rPr lang="cs-CZ" dirty="0"/>
              <a:t> medikamentů – blokátorů H2- receptorů nebo blokátorů protonové pumpy rizikovým pacientům. </a:t>
            </a:r>
          </a:p>
          <a:p>
            <a:r>
              <a:rPr lang="cs-CZ" b="1" dirty="0"/>
              <a:t>Syndrom </a:t>
            </a:r>
            <a:r>
              <a:rPr lang="cs-CZ" b="1" dirty="0" err="1"/>
              <a:t>Zollingerův-Ellisonův</a:t>
            </a:r>
            <a:r>
              <a:rPr lang="cs-CZ" dirty="0"/>
              <a:t> je charakterizován těžkou žaludeční hypersekrecí a mnohonásobnými peptickými vředy, které jsou nezhojitelné a končí fatálními komplikacemi, pokud není odstraněn nádor pankreatu </a:t>
            </a:r>
            <a:r>
              <a:rPr lang="cs-CZ" dirty="0" err="1"/>
              <a:t>secernující</a:t>
            </a:r>
            <a:r>
              <a:rPr lang="cs-CZ" dirty="0"/>
              <a:t> gastrin, který je za tento stav zodpovědný, nebo pokud se neprovede totální gastrektomie.</a:t>
            </a:r>
          </a:p>
          <a:p>
            <a:endParaRPr lang="cs-CZ" dirty="0"/>
          </a:p>
        </p:txBody>
      </p:sp>
    </p:spTree>
    <p:extLst>
      <p:ext uri="{BB962C8B-B14F-4D97-AF65-F5344CB8AC3E}">
        <p14:creationId xmlns:p14="http://schemas.microsoft.com/office/powerpoint/2010/main" val="3025439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F706F365-2F75-4227-985A-C03A4157EDA2}"/>
              </a:ext>
            </a:extLst>
          </p:cNvPr>
          <p:cNvSpPr>
            <a:spLocks noGrp="1" noChangeArrowheads="1"/>
          </p:cNvSpPr>
          <p:nvPr>
            <p:ph type="title"/>
          </p:nvPr>
        </p:nvSpPr>
        <p:spPr/>
        <p:txBody>
          <a:bodyPr/>
          <a:lstStyle/>
          <a:p>
            <a:r>
              <a:rPr lang="cs-CZ" altLang="cs-CZ" sz="4000" dirty="0">
                <a:solidFill>
                  <a:srgbClr val="0070C0"/>
                </a:solidFill>
              </a:rPr>
              <a:t>Roztřiďte následující pojmy do </a:t>
            </a:r>
            <a:br>
              <a:rPr lang="cs-CZ" altLang="cs-CZ" sz="4000" dirty="0">
                <a:solidFill>
                  <a:srgbClr val="0070C0"/>
                </a:solidFill>
              </a:rPr>
            </a:br>
            <a:r>
              <a:rPr lang="cs-CZ" altLang="cs-CZ" sz="4000" dirty="0">
                <a:solidFill>
                  <a:srgbClr val="0070C0"/>
                </a:solidFill>
              </a:rPr>
              <a:t>2 skupin- faktory</a:t>
            </a:r>
          </a:p>
        </p:txBody>
      </p:sp>
      <p:sp>
        <p:nvSpPr>
          <p:cNvPr id="58371" name="Rectangle 3">
            <a:extLst>
              <a:ext uri="{FF2B5EF4-FFF2-40B4-BE49-F238E27FC236}">
                <a16:creationId xmlns:a16="http://schemas.microsoft.com/office/drawing/2014/main" id="{BDEFE1C6-150B-4693-8F48-2C06598EDC89}"/>
              </a:ext>
            </a:extLst>
          </p:cNvPr>
          <p:cNvSpPr>
            <a:spLocks noGrp="1" noChangeArrowheads="1"/>
          </p:cNvSpPr>
          <p:nvPr>
            <p:ph type="body" idx="1"/>
          </p:nvPr>
        </p:nvSpPr>
        <p:spPr>
          <a:xfrm>
            <a:off x="89012" y="1681162"/>
            <a:ext cx="12040949" cy="1078221"/>
          </a:xfrm>
        </p:spPr>
        <p:txBody>
          <a:bodyPr>
            <a:normAutofit fontScale="92500" lnSpcReduction="10000"/>
          </a:bodyPr>
          <a:lstStyle/>
          <a:p>
            <a:pPr lvl="1">
              <a:buFont typeface="Wingdings" panose="05000000000000000000" pitchFamily="2" charset="2"/>
              <a:buNone/>
            </a:pPr>
            <a:r>
              <a:rPr lang="cs-CZ" altLang="cs-CZ" sz="2600" b="0" dirty="0">
                <a:solidFill>
                  <a:srgbClr val="0070C0"/>
                </a:solidFill>
              </a:rPr>
              <a:t>Kouření, mucin, ischemie, gastrin,  sliny, kofein, </a:t>
            </a:r>
            <a:r>
              <a:rPr lang="cs-CZ" altLang="cs-CZ" sz="2600" b="0" dirty="0" err="1">
                <a:solidFill>
                  <a:srgbClr val="0070C0"/>
                </a:solidFill>
              </a:rPr>
              <a:t>Helicobacter</a:t>
            </a:r>
            <a:r>
              <a:rPr lang="cs-CZ" altLang="cs-CZ" sz="2600" b="0" dirty="0">
                <a:solidFill>
                  <a:srgbClr val="0070C0"/>
                </a:solidFill>
              </a:rPr>
              <a:t> </a:t>
            </a:r>
            <a:r>
              <a:rPr lang="cs-CZ" altLang="cs-CZ" sz="2600" b="0" dirty="0" err="1">
                <a:solidFill>
                  <a:srgbClr val="0070C0"/>
                </a:solidFill>
              </a:rPr>
              <a:t>pylori</a:t>
            </a:r>
            <a:r>
              <a:rPr lang="cs-CZ" altLang="cs-CZ" sz="2600" b="0" dirty="0">
                <a:solidFill>
                  <a:srgbClr val="0070C0"/>
                </a:solidFill>
              </a:rPr>
              <a:t>, pankreatická šťáva, prostaglandiny, sekretin, </a:t>
            </a:r>
            <a:r>
              <a:rPr lang="cs-CZ" altLang="cs-CZ" sz="2600" b="0" dirty="0" err="1">
                <a:solidFill>
                  <a:srgbClr val="0070C0"/>
                </a:solidFill>
              </a:rPr>
              <a:t>Zollingerův</a:t>
            </a:r>
            <a:r>
              <a:rPr lang="cs-CZ" altLang="cs-CZ" sz="2600" b="0" dirty="0">
                <a:solidFill>
                  <a:srgbClr val="0070C0"/>
                </a:solidFill>
              </a:rPr>
              <a:t>- </a:t>
            </a:r>
            <a:r>
              <a:rPr lang="cs-CZ" altLang="cs-CZ" sz="2600" b="0" dirty="0" err="1">
                <a:solidFill>
                  <a:srgbClr val="0070C0"/>
                </a:solidFill>
              </a:rPr>
              <a:t>Ellisonův</a:t>
            </a:r>
            <a:r>
              <a:rPr lang="cs-CZ" altLang="cs-CZ" sz="2600" b="0" dirty="0">
                <a:solidFill>
                  <a:srgbClr val="0070C0"/>
                </a:solidFill>
              </a:rPr>
              <a:t> </a:t>
            </a:r>
            <a:r>
              <a:rPr lang="cs-CZ" altLang="cs-CZ" sz="2600" b="0" dirty="0" err="1">
                <a:solidFill>
                  <a:srgbClr val="0070C0"/>
                </a:solidFill>
              </a:rPr>
              <a:t>sy</a:t>
            </a:r>
            <a:r>
              <a:rPr lang="cs-CZ" altLang="cs-CZ" sz="2600" b="0" dirty="0">
                <a:solidFill>
                  <a:srgbClr val="0070C0"/>
                </a:solidFill>
              </a:rPr>
              <a:t>, salicyláty, reflux, stres, </a:t>
            </a:r>
            <a:r>
              <a:rPr lang="cs-CZ" altLang="cs-CZ" sz="2600" b="0" dirty="0" err="1">
                <a:solidFill>
                  <a:srgbClr val="0070C0"/>
                </a:solidFill>
              </a:rPr>
              <a:t>somatostatin</a:t>
            </a:r>
            <a:r>
              <a:rPr lang="cs-CZ" altLang="cs-CZ" sz="2600" b="0" dirty="0">
                <a:solidFill>
                  <a:srgbClr val="0070C0"/>
                </a:solidFill>
              </a:rPr>
              <a:t>, </a:t>
            </a:r>
            <a:r>
              <a:rPr lang="cs-CZ" altLang="cs-CZ" sz="2600" b="0" dirty="0" err="1">
                <a:solidFill>
                  <a:srgbClr val="0070C0"/>
                </a:solidFill>
              </a:rPr>
              <a:t>nitrosaminy</a:t>
            </a:r>
            <a:r>
              <a:rPr lang="cs-CZ" altLang="cs-CZ" sz="2600" b="0" dirty="0">
                <a:solidFill>
                  <a:srgbClr val="0070C0"/>
                </a:solidFill>
              </a:rPr>
              <a:t>, žluč, kortikoidy.</a:t>
            </a:r>
          </a:p>
        </p:txBody>
      </p:sp>
      <p:sp>
        <p:nvSpPr>
          <p:cNvPr id="2" name="Zástupný symbol pro obsah 1">
            <a:extLst>
              <a:ext uri="{FF2B5EF4-FFF2-40B4-BE49-F238E27FC236}">
                <a16:creationId xmlns:a16="http://schemas.microsoft.com/office/drawing/2014/main" id="{4C1A6683-AD12-48C3-A419-67FDFF7D5BD3}"/>
              </a:ext>
            </a:extLst>
          </p:cNvPr>
          <p:cNvSpPr>
            <a:spLocks noGrp="1"/>
          </p:cNvSpPr>
          <p:nvPr>
            <p:ph sz="half" idx="2"/>
          </p:nvPr>
        </p:nvSpPr>
        <p:spPr>
          <a:xfrm>
            <a:off x="836612" y="2901585"/>
            <a:ext cx="5157787" cy="3684588"/>
          </a:xfrm>
        </p:spPr>
        <p:txBody>
          <a:bodyPr/>
          <a:lstStyle/>
          <a:p>
            <a:r>
              <a:rPr lang="cs-CZ" dirty="0"/>
              <a:t>ochranné</a:t>
            </a:r>
          </a:p>
        </p:txBody>
      </p:sp>
      <p:sp>
        <p:nvSpPr>
          <p:cNvPr id="4" name="Zástupný symbol pro obsah 3">
            <a:extLst>
              <a:ext uri="{FF2B5EF4-FFF2-40B4-BE49-F238E27FC236}">
                <a16:creationId xmlns:a16="http://schemas.microsoft.com/office/drawing/2014/main" id="{1DAC678B-8107-4815-9339-FA632264A23A}"/>
              </a:ext>
            </a:extLst>
          </p:cNvPr>
          <p:cNvSpPr>
            <a:spLocks noGrp="1"/>
          </p:cNvSpPr>
          <p:nvPr>
            <p:ph sz="quarter" idx="4"/>
          </p:nvPr>
        </p:nvSpPr>
        <p:spPr>
          <a:xfrm>
            <a:off x="6197603" y="2884657"/>
            <a:ext cx="5183188" cy="3684588"/>
          </a:xfrm>
        </p:spPr>
        <p:txBody>
          <a:bodyPr/>
          <a:lstStyle/>
          <a:p>
            <a:r>
              <a:rPr lang="cs-CZ" dirty="0"/>
              <a:t>agresivní</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E286644A-153F-4110-9B52-4A4F486AD590}"/>
              </a:ext>
            </a:extLst>
          </p:cNvPr>
          <p:cNvSpPr>
            <a:spLocks noGrp="1" noChangeArrowheads="1"/>
          </p:cNvSpPr>
          <p:nvPr>
            <p:ph type="title"/>
          </p:nvPr>
        </p:nvSpPr>
        <p:spPr/>
        <p:txBody>
          <a:bodyPr/>
          <a:lstStyle/>
          <a:p>
            <a:r>
              <a:rPr lang="cs-CZ" altLang="cs-CZ" sz="4000"/>
              <a:t>Mechanismus vzniku žaludečního vředu</a:t>
            </a:r>
          </a:p>
        </p:txBody>
      </p:sp>
      <p:sp>
        <p:nvSpPr>
          <p:cNvPr id="28675" name="Rectangle 3">
            <a:extLst>
              <a:ext uri="{FF2B5EF4-FFF2-40B4-BE49-F238E27FC236}">
                <a16:creationId xmlns:a16="http://schemas.microsoft.com/office/drawing/2014/main" id="{415EFC34-A881-42DA-8FCC-454D6EE0BC2B}"/>
              </a:ext>
            </a:extLst>
          </p:cNvPr>
          <p:cNvSpPr>
            <a:spLocks noGrp="1" noChangeArrowheads="1"/>
          </p:cNvSpPr>
          <p:nvPr>
            <p:ph type="body" idx="1"/>
          </p:nvPr>
        </p:nvSpPr>
        <p:spPr/>
        <p:txBody>
          <a:bodyPr/>
          <a:lstStyle/>
          <a:p>
            <a:r>
              <a:rPr lang="cs-CZ" altLang="cs-CZ"/>
              <a:t>Ionty H+ pronikají k oslabené žaludeční sliznici- </a:t>
            </a:r>
          </a:p>
          <a:p>
            <a:r>
              <a:rPr lang="cs-CZ" altLang="cs-CZ"/>
              <a:t>uvolňují z žírných buněk histamin – </a:t>
            </a:r>
          </a:p>
          <a:p>
            <a:r>
              <a:rPr lang="cs-CZ" altLang="cs-CZ"/>
              <a:t>lokální tkáňová anoxie – </a:t>
            </a:r>
          </a:p>
          <a:p>
            <a:r>
              <a:rPr lang="cs-CZ" altLang="cs-CZ"/>
              <a:t>natrávení tkáně – </a:t>
            </a:r>
          </a:p>
          <a:p>
            <a:r>
              <a:rPr lang="cs-CZ" altLang="cs-CZ"/>
              <a:t>vznik peptického vředu</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25D0EE5C-0874-4BAB-847A-5500583CA654}"/>
              </a:ext>
            </a:extLst>
          </p:cNvPr>
          <p:cNvSpPr>
            <a:spLocks noGrp="1" noChangeArrowheads="1"/>
          </p:cNvSpPr>
          <p:nvPr>
            <p:ph type="title"/>
          </p:nvPr>
        </p:nvSpPr>
        <p:spPr/>
        <p:txBody>
          <a:bodyPr/>
          <a:lstStyle/>
          <a:p>
            <a:r>
              <a:rPr lang="cs-CZ" altLang="cs-CZ"/>
              <a:t>Helicobacter pylori produkuje</a:t>
            </a:r>
          </a:p>
        </p:txBody>
      </p:sp>
      <p:sp>
        <p:nvSpPr>
          <p:cNvPr id="48131" name="Rectangle 3">
            <a:extLst>
              <a:ext uri="{FF2B5EF4-FFF2-40B4-BE49-F238E27FC236}">
                <a16:creationId xmlns:a16="http://schemas.microsoft.com/office/drawing/2014/main" id="{3354C8DF-4D9F-449B-A31A-EEAE593F6488}"/>
              </a:ext>
            </a:extLst>
          </p:cNvPr>
          <p:cNvSpPr>
            <a:spLocks noGrp="1" noChangeArrowheads="1"/>
          </p:cNvSpPr>
          <p:nvPr>
            <p:ph type="body" idx="1"/>
          </p:nvPr>
        </p:nvSpPr>
        <p:spPr/>
        <p:txBody>
          <a:bodyPr/>
          <a:lstStyle/>
          <a:p>
            <a:r>
              <a:rPr lang="cs-CZ" altLang="cs-CZ"/>
              <a:t>A) proteázu</a:t>
            </a:r>
          </a:p>
          <a:p>
            <a:r>
              <a:rPr lang="cs-CZ" altLang="cs-CZ"/>
              <a:t>B) lipázu</a:t>
            </a:r>
          </a:p>
          <a:p>
            <a:r>
              <a:rPr lang="cs-CZ" altLang="cs-CZ"/>
              <a:t>C) ureázu</a:t>
            </a:r>
          </a:p>
          <a:p>
            <a:r>
              <a:rPr lang="cs-CZ" altLang="cs-CZ"/>
              <a:t>D) transaminázu</a:t>
            </a:r>
          </a:p>
          <a:p>
            <a:pPr>
              <a:buFont typeface="Wingdings" panose="05000000000000000000" pitchFamily="2" charset="2"/>
              <a:buNone/>
            </a:pPr>
            <a:endParaRPr lang="cs-CZ" altLang="cs-CZ"/>
          </a:p>
          <a:p>
            <a:endParaRPr lang="cs-CZ" altLang="cs-CZ"/>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1E9558EF-860D-43D8-B32D-58094F5E7CC6}"/>
              </a:ext>
            </a:extLst>
          </p:cNvPr>
          <p:cNvSpPr>
            <a:spLocks noGrp="1" noChangeArrowheads="1"/>
          </p:cNvSpPr>
          <p:nvPr>
            <p:ph type="title"/>
          </p:nvPr>
        </p:nvSpPr>
        <p:spPr/>
        <p:txBody>
          <a:bodyPr/>
          <a:lstStyle/>
          <a:p>
            <a:r>
              <a:rPr lang="cs-CZ" altLang="cs-CZ"/>
              <a:t>Helicobacter pylori produkuje</a:t>
            </a:r>
          </a:p>
        </p:txBody>
      </p:sp>
      <p:sp>
        <p:nvSpPr>
          <p:cNvPr id="50179" name="Rectangle 3">
            <a:extLst>
              <a:ext uri="{FF2B5EF4-FFF2-40B4-BE49-F238E27FC236}">
                <a16:creationId xmlns:a16="http://schemas.microsoft.com/office/drawing/2014/main" id="{50D9CE8C-B62C-4C53-8DCD-3883610E64E6}"/>
              </a:ext>
            </a:extLst>
          </p:cNvPr>
          <p:cNvSpPr>
            <a:spLocks noGrp="1" noChangeArrowheads="1"/>
          </p:cNvSpPr>
          <p:nvPr>
            <p:ph type="body" idx="1"/>
          </p:nvPr>
        </p:nvSpPr>
        <p:spPr/>
        <p:txBody>
          <a:bodyPr/>
          <a:lstStyle/>
          <a:p>
            <a:r>
              <a:rPr lang="cs-CZ" altLang="cs-CZ"/>
              <a:t>A) </a:t>
            </a:r>
            <a:r>
              <a:rPr lang="cs-CZ" altLang="cs-CZ">
                <a:solidFill>
                  <a:srgbClr val="FF0066"/>
                </a:solidFill>
              </a:rPr>
              <a:t>proteázu</a:t>
            </a:r>
          </a:p>
          <a:p>
            <a:r>
              <a:rPr lang="cs-CZ" altLang="cs-CZ"/>
              <a:t>B) lipázu</a:t>
            </a:r>
          </a:p>
          <a:p>
            <a:r>
              <a:rPr lang="cs-CZ" altLang="cs-CZ"/>
              <a:t>C) </a:t>
            </a:r>
            <a:r>
              <a:rPr lang="cs-CZ" altLang="cs-CZ">
                <a:solidFill>
                  <a:srgbClr val="FF0066"/>
                </a:solidFill>
              </a:rPr>
              <a:t>ureázu</a:t>
            </a:r>
          </a:p>
          <a:p>
            <a:r>
              <a:rPr lang="cs-CZ" altLang="cs-CZ"/>
              <a:t>D) transaminázu</a:t>
            </a:r>
          </a:p>
          <a:p>
            <a:pPr>
              <a:buFont typeface="Wingdings" panose="05000000000000000000" pitchFamily="2" charset="2"/>
              <a:buNone/>
            </a:pPr>
            <a:endParaRPr lang="cs-CZ" altLang="cs-CZ"/>
          </a:p>
          <a:p>
            <a:endParaRPr lang="cs-CZ" altLang="cs-CZ"/>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2A8D60D9-38FF-4803-AAC2-CD529F180162}"/>
              </a:ext>
            </a:extLst>
          </p:cNvPr>
          <p:cNvSpPr>
            <a:spLocks noGrp="1" noChangeArrowheads="1"/>
          </p:cNvSpPr>
          <p:nvPr>
            <p:ph type="title"/>
          </p:nvPr>
        </p:nvSpPr>
        <p:spPr/>
        <p:txBody>
          <a:bodyPr/>
          <a:lstStyle/>
          <a:p>
            <a:r>
              <a:rPr lang="cs-CZ" altLang="cs-CZ"/>
              <a:t>Lokalizace vředu</a:t>
            </a:r>
          </a:p>
        </p:txBody>
      </p:sp>
      <p:sp>
        <p:nvSpPr>
          <p:cNvPr id="29700" name="Rectangle 4">
            <a:extLst>
              <a:ext uri="{FF2B5EF4-FFF2-40B4-BE49-F238E27FC236}">
                <a16:creationId xmlns:a16="http://schemas.microsoft.com/office/drawing/2014/main" id="{41A183E6-CDBE-4C3F-BFB1-C6853490A747}"/>
              </a:ext>
            </a:extLst>
          </p:cNvPr>
          <p:cNvSpPr>
            <a:spLocks noGrp="1" noChangeArrowheads="1"/>
          </p:cNvSpPr>
          <p:nvPr>
            <p:ph type="body" sz="half" idx="1"/>
          </p:nvPr>
        </p:nvSpPr>
        <p:spPr/>
        <p:txBody>
          <a:bodyPr/>
          <a:lstStyle/>
          <a:p>
            <a:r>
              <a:rPr lang="cs-CZ" altLang="cs-CZ"/>
              <a:t>Subkardiální</a:t>
            </a:r>
          </a:p>
          <a:p>
            <a:r>
              <a:rPr lang="cs-CZ" altLang="cs-CZ"/>
              <a:t>Mediogastrický</a:t>
            </a:r>
          </a:p>
          <a:p>
            <a:r>
              <a:rPr lang="cs-CZ" altLang="cs-CZ"/>
              <a:t>Pylorický</a:t>
            </a:r>
          </a:p>
          <a:p>
            <a:r>
              <a:rPr lang="cs-CZ" altLang="cs-CZ"/>
              <a:t>Duodenální</a:t>
            </a:r>
          </a:p>
          <a:p>
            <a:pPr>
              <a:buFont typeface="Wingdings" panose="05000000000000000000" pitchFamily="2" charset="2"/>
              <a:buNone/>
            </a:pPr>
            <a:endParaRPr lang="cs-CZ" altLang="cs-CZ"/>
          </a:p>
        </p:txBody>
      </p:sp>
      <p:pic>
        <p:nvPicPr>
          <p:cNvPr id="3" name="Obrázek 2">
            <a:extLst>
              <a:ext uri="{FF2B5EF4-FFF2-40B4-BE49-F238E27FC236}">
                <a16:creationId xmlns:a16="http://schemas.microsoft.com/office/drawing/2014/main" id="{0CA61B50-7EF6-4890-9768-BF470299A4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9958" y="1780248"/>
            <a:ext cx="7356511" cy="4789670"/>
          </a:xfrm>
          <a:prstGeom prst="rect">
            <a:avLst/>
          </a:prstGeom>
        </p:spPr>
      </p:pic>
      <p:sp>
        <p:nvSpPr>
          <p:cNvPr id="5" name="Zástupný symbol pro obsah 4">
            <a:extLst>
              <a:ext uri="{FF2B5EF4-FFF2-40B4-BE49-F238E27FC236}">
                <a16:creationId xmlns:a16="http://schemas.microsoft.com/office/drawing/2014/main" id="{5D4A89A0-BE42-4FF2-9E36-D3988AE3B2D4}"/>
              </a:ext>
            </a:extLst>
          </p:cNvPr>
          <p:cNvSpPr>
            <a:spLocks noGrp="1"/>
          </p:cNvSpPr>
          <p:nvPr>
            <p:ph sz="half" idx="2"/>
          </p:nvPr>
        </p:nvSpPr>
        <p:spPr>
          <a:xfrm>
            <a:off x="5614974" y="1503097"/>
            <a:ext cx="5384800" cy="4525963"/>
          </a:xfrm>
        </p:spPr>
        <p:txBody>
          <a:bodyPr/>
          <a:lstStyle/>
          <a:p>
            <a:endParaRPr lang="cs-CZ" dirty="0"/>
          </a:p>
        </p:txBody>
      </p:sp>
    </p:spTree>
  </p:cSld>
  <p:clrMapOvr>
    <a:masterClrMapping/>
  </p:clrMapOvr>
  <p:transition spd="med">
    <p:pull dir="l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2648BA-BE4D-4B9A-BD3C-7553FF565E54}"/>
              </a:ext>
            </a:extLst>
          </p:cNvPr>
          <p:cNvSpPr>
            <a:spLocks noGrp="1"/>
          </p:cNvSpPr>
          <p:nvPr>
            <p:ph type="title"/>
          </p:nvPr>
        </p:nvSpPr>
        <p:spPr/>
        <p:txBody>
          <a:bodyPr/>
          <a:lstStyle/>
          <a:p>
            <a:r>
              <a:rPr lang="cs-CZ" dirty="0"/>
              <a:t>Témata</a:t>
            </a:r>
          </a:p>
        </p:txBody>
      </p:sp>
      <p:sp>
        <p:nvSpPr>
          <p:cNvPr id="3" name="Zástupný symbol pro obsah 2">
            <a:extLst>
              <a:ext uri="{FF2B5EF4-FFF2-40B4-BE49-F238E27FC236}">
                <a16:creationId xmlns:a16="http://schemas.microsoft.com/office/drawing/2014/main" id="{6CA7D624-A0AB-4A4A-AB22-1D7F75461E6C}"/>
              </a:ext>
            </a:extLst>
          </p:cNvPr>
          <p:cNvSpPr>
            <a:spLocks noGrp="1"/>
          </p:cNvSpPr>
          <p:nvPr>
            <p:ph sz="half" idx="1"/>
          </p:nvPr>
        </p:nvSpPr>
        <p:spPr>
          <a:xfrm>
            <a:off x="838200" y="1424198"/>
            <a:ext cx="5181600" cy="5340744"/>
          </a:xfrm>
        </p:spPr>
        <p:txBody>
          <a:bodyPr>
            <a:normAutofit fontScale="70000" lnSpcReduction="20000"/>
          </a:bodyPr>
          <a:lstStyle/>
          <a:p>
            <a:r>
              <a:rPr lang="cs-CZ" dirty="0"/>
              <a:t>Vředová choroba</a:t>
            </a:r>
          </a:p>
          <a:p>
            <a:r>
              <a:rPr lang="cs-CZ" dirty="0"/>
              <a:t>Nádor žaludku</a:t>
            </a:r>
          </a:p>
          <a:p>
            <a:r>
              <a:rPr lang="cs-CZ" dirty="0"/>
              <a:t>Ca tlustého střeva</a:t>
            </a:r>
          </a:p>
          <a:p>
            <a:r>
              <a:rPr lang="cs-CZ" dirty="0"/>
              <a:t>Apendicitis</a:t>
            </a:r>
          </a:p>
          <a:p>
            <a:r>
              <a:rPr lang="cs-CZ" dirty="0"/>
              <a:t>Hernie</a:t>
            </a:r>
          </a:p>
          <a:p>
            <a:r>
              <a:rPr lang="cs-CZ" dirty="0"/>
              <a:t>Ileus</a:t>
            </a:r>
          </a:p>
          <a:p>
            <a:r>
              <a:rPr lang="cs-CZ" dirty="0"/>
              <a:t>Onemocnění žlučníku a žlučových cest</a:t>
            </a:r>
          </a:p>
          <a:p>
            <a:r>
              <a:rPr lang="cs-CZ" dirty="0"/>
              <a:t>Onemocnění pankreatu</a:t>
            </a:r>
          </a:p>
          <a:p>
            <a:r>
              <a:rPr lang="cs-CZ" dirty="0" err="1"/>
              <a:t>Morbus</a:t>
            </a:r>
            <a:r>
              <a:rPr lang="cs-CZ" dirty="0"/>
              <a:t> Crohn</a:t>
            </a:r>
          </a:p>
          <a:p>
            <a:r>
              <a:rPr lang="cs-CZ" dirty="0"/>
              <a:t>Chronická rána</a:t>
            </a:r>
          </a:p>
          <a:p>
            <a:r>
              <a:rPr lang="cs-CZ" dirty="0" err="1"/>
              <a:t>Tromboflebitis</a:t>
            </a:r>
            <a:endParaRPr lang="cs-CZ" dirty="0"/>
          </a:p>
          <a:p>
            <a:r>
              <a:rPr lang="cs-CZ" dirty="0"/>
              <a:t>Revmatoidní artritis</a:t>
            </a:r>
          </a:p>
          <a:p>
            <a:r>
              <a:rPr lang="cs-CZ" dirty="0"/>
              <a:t>Osteoartróza</a:t>
            </a:r>
          </a:p>
          <a:p>
            <a:r>
              <a:rPr lang="cs-CZ" dirty="0"/>
              <a:t>Totální laryngektomie</a:t>
            </a:r>
          </a:p>
          <a:p>
            <a:r>
              <a:rPr lang="cs-CZ" dirty="0" err="1"/>
              <a:t>Vertebrogenní</a:t>
            </a:r>
            <a:r>
              <a:rPr lang="cs-CZ" dirty="0"/>
              <a:t> algický syndrom</a:t>
            </a:r>
          </a:p>
          <a:p>
            <a:endParaRPr lang="cs-CZ" dirty="0"/>
          </a:p>
          <a:p>
            <a:endParaRPr lang="cs-CZ" dirty="0"/>
          </a:p>
        </p:txBody>
      </p:sp>
      <p:sp>
        <p:nvSpPr>
          <p:cNvPr id="4" name="Zástupný symbol pro obsah 3">
            <a:extLst>
              <a:ext uri="{FF2B5EF4-FFF2-40B4-BE49-F238E27FC236}">
                <a16:creationId xmlns:a16="http://schemas.microsoft.com/office/drawing/2014/main" id="{05E3E0BC-46EE-46F9-8818-C60720D5B39F}"/>
              </a:ext>
            </a:extLst>
          </p:cNvPr>
          <p:cNvSpPr>
            <a:spLocks noGrp="1"/>
          </p:cNvSpPr>
          <p:nvPr>
            <p:ph sz="half" idx="2"/>
          </p:nvPr>
        </p:nvSpPr>
        <p:spPr>
          <a:xfrm>
            <a:off x="6172200" y="1076241"/>
            <a:ext cx="5181600" cy="5416634"/>
          </a:xfrm>
        </p:spPr>
        <p:txBody>
          <a:bodyPr>
            <a:normAutofit fontScale="70000" lnSpcReduction="20000"/>
          </a:bodyPr>
          <a:lstStyle/>
          <a:p>
            <a:r>
              <a:rPr lang="cs-CZ" dirty="0"/>
              <a:t>Poranění měkkého kolena</a:t>
            </a:r>
          </a:p>
          <a:p>
            <a:r>
              <a:rPr lang="cs-CZ" dirty="0"/>
              <a:t>Vrozená luxace kyčlí</a:t>
            </a:r>
          </a:p>
          <a:p>
            <a:r>
              <a:rPr lang="cs-CZ" dirty="0"/>
              <a:t>Fraktura HK + DK</a:t>
            </a:r>
          </a:p>
          <a:p>
            <a:r>
              <a:rPr lang="cs-CZ" dirty="0"/>
              <a:t>Amputace DK</a:t>
            </a:r>
          </a:p>
          <a:p>
            <a:r>
              <a:rPr lang="cs-CZ" dirty="0"/>
              <a:t>Osteomyelitis</a:t>
            </a:r>
          </a:p>
          <a:p>
            <a:r>
              <a:rPr lang="cs-CZ" dirty="0"/>
              <a:t>Poranění páteře</a:t>
            </a:r>
          </a:p>
          <a:p>
            <a:r>
              <a:rPr lang="cs-CZ" dirty="0"/>
              <a:t>Úraz mozku a míchy</a:t>
            </a:r>
          </a:p>
          <a:p>
            <a:r>
              <a:rPr lang="cs-CZ" dirty="0"/>
              <a:t>Poruchy vědomí</a:t>
            </a:r>
          </a:p>
          <a:p>
            <a:r>
              <a:rPr lang="cs-CZ" dirty="0"/>
              <a:t>Onemocnění prostaty</a:t>
            </a:r>
          </a:p>
          <a:p>
            <a:r>
              <a:rPr lang="cs-CZ" dirty="0"/>
              <a:t>Ca plic</a:t>
            </a:r>
          </a:p>
          <a:p>
            <a:r>
              <a:rPr lang="cs-CZ" dirty="0"/>
              <a:t>Gerontologický pacient na chirurgii</a:t>
            </a:r>
          </a:p>
          <a:p>
            <a:r>
              <a:rPr lang="cs-CZ" dirty="0"/>
              <a:t>Ca prsu</a:t>
            </a:r>
          </a:p>
        </p:txBody>
      </p:sp>
      <p:sp>
        <p:nvSpPr>
          <p:cNvPr id="5" name="Pravá složená závorka 4">
            <a:extLst>
              <a:ext uri="{FF2B5EF4-FFF2-40B4-BE49-F238E27FC236}">
                <a16:creationId xmlns:a16="http://schemas.microsoft.com/office/drawing/2014/main" id="{1FB11520-4AC1-4160-9D97-AB1D9060B062}"/>
              </a:ext>
            </a:extLst>
          </p:cNvPr>
          <p:cNvSpPr/>
          <p:nvPr/>
        </p:nvSpPr>
        <p:spPr>
          <a:xfrm>
            <a:off x="3811349" y="1513211"/>
            <a:ext cx="307497" cy="152130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6" name="TextovéPole 5">
            <a:extLst>
              <a:ext uri="{FF2B5EF4-FFF2-40B4-BE49-F238E27FC236}">
                <a16:creationId xmlns:a16="http://schemas.microsoft.com/office/drawing/2014/main" id="{17064419-1751-440F-91EF-E8F3A916EDF5}"/>
              </a:ext>
            </a:extLst>
          </p:cNvPr>
          <p:cNvSpPr txBox="1"/>
          <p:nvPr/>
        </p:nvSpPr>
        <p:spPr>
          <a:xfrm>
            <a:off x="4232135" y="2089196"/>
            <a:ext cx="1213805" cy="369332"/>
          </a:xfrm>
          <a:prstGeom prst="rect">
            <a:avLst/>
          </a:prstGeom>
          <a:noFill/>
        </p:spPr>
        <p:txBody>
          <a:bodyPr wrap="square" rtlCol="0">
            <a:spAutoFit/>
          </a:bodyPr>
          <a:lstStyle/>
          <a:p>
            <a:r>
              <a:rPr lang="cs-CZ" dirty="0"/>
              <a:t>5.3.</a:t>
            </a:r>
          </a:p>
        </p:txBody>
      </p:sp>
      <p:sp>
        <p:nvSpPr>
          <p:cNvPr id="7" name="Pravá složená závorka 6">
            <a:extLst>
              <a:ext uri="{FF2B5EF4-FFF2-40B4-BE49-F238E27FC236}">
                <a16:creationId xmlns:a16="http://schemas.microsoft.com/office/drawing/2014/main" id="{72AF2D63-DDD4-45D9-8AAE-25B150D9E0D8}"/>
              </a:ext>
            </a:extLst>
          </p:cNvPr>
          <p:cNvSpPr/>
          <p:nvPr/>
        </p:nvSpPr>
        <p:spPr>
          <a:xfrm>
            <a:off x="3811349" y="3204447"/>
            <a:ext cx="307497" cy="152130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0" name="TextovéPole 9">
            <a:extLst>
              <a:ext uri="{FF2B5EF4-FFF2-40B4-BE49-F238E27FC236}">
                <a16:creationId xmlns:a16="http://schemas.microsoft.com/office/drawing/2014/main" id="{F0954006-F5A0-4C22-8411-707EF1243810}"/>
              </a:ext>
            </a:extLst>
          </p:cNvPr>
          <p:cNvSpPr txBox="1"/>
          <p:nvPr/>
        </p:nvSpPr>
        <p:spPr>
          <a:xfrm>
            <a:off x="4232135" y="3762796"/>
            <a:ext cx="987228" cy="369332"/>
          </a:xfrm>
          <a:prstGeom prst="rect">
            <a:avLst/>
          </a:prstGeom>
          <a:noFill/>
        </p:spPr>
        <p:txBody>
          <a:bodyPr wrap="square" rtlCol="0">
            <a:spAutoFit/>
          </a:bodyPr>
          <a:lstStyle/>
          <a:p>
            <a:r>
              <a:rPr lang="cs-CZ" dirty="0"/>
              <a:t>6.3.</a:t>
            </a:r>
          </a:p>
        </p:txBody>
      </p:sp>
      <p:sp>
        <p:nvSpPr>
          <p:cNvPr id="11" name="Pravá složená závorka 10">
            <a:extLst>
              <a:ext uri="{FF2B5EF4-FFF2-40B4-BE49-F238E27FC236}">
                <a16:creationId xmlns:a16="http://schemas.microsoft.com/office/drawing/2014/main" id="{255AA700-4D8B-4684-93A7-4302741AB371}"/>
              </a:ext>
            </a:extLst>
          </p:cNvPr>
          <p:cNvSpPr/>
          <p:nvPr/>
        </p:nvSpPr>
        <p:spPr>
          <a:xfrm>
            <a:off x="3811349" y="4984694"/>
            <a:ext cx="307497" cy="152130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2" name="TextovéPole 11">
            <a:extLst>
              <a:ext uri="{FF2B5EF4-FFF2-40B4-BE49-F238E27FC236}">
                <a16:creationId xmlns:a16="http://schemas.microsoft.com/office/drawing/2014/main" id="{91516196-4E50-4967-9F86-7FAA201F6CE7}"/>
              </a:ext>
            </a:extLst>
          </p:cNvPr>
          <p:cNvSpPr txBox="1"/>
          <p:nvPr/>
        </p:nvSpPr>
        <p:spPr>
          <a:xfrm>
            <a:off x="4256411" y="5560679"/>
            <a:ext cx="962952" cy="369332"/>
          </a:xfrm>
          <a:prstGeom prst="rect">
            <a:avLst/>
          </a:prstGeom>
          <a:noFill/>
        </p:spPr>
        <p:txBody>
          <a:bodyPr wrap="square" rtlCol="0">
            <a:spAutoFit/>
          </a:bodyPr>
          <a:lstStyle/>
          <a:p>
            <a:r>
              <a:rPr lang="cs-CZ" dirty="0"/>
              <a:t>14.5.</a:t>
            </a:r>
          </a:p>
        </p:txBody>
      </p:sp>
      <p:sp>
        <p:nvSpPr>
          <p:cNvPr id="13" name="Pravá složená závorka 12">
            <a:extLst>
              <a:ext uri="{FF2B5EF4-FFF2-40B4-BE49-F238E27FC236}">
                <a16:creationId xmlns:a16="http://schemas.microsoft.com/office/drawing/2014/main" id="{F43C8362-87FC-4CD8-9D39-1F9AAA275E92}"/>
              </a:ext>
            </a:extLst>
          </p:cNvPr>
          <p:cNvSpPr/>
          <p:nvPr/>
        </p:nvSpPr>
        <p:spPr>
          <a:xfrm>
            <a:off x="9452846" y="1076241"/>
            <a:ext cx="240063" cy="154557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5" name="Pravá složená závorka 14">
            <a:extLst>
              <a:ext uri="{FF2B5EF4-FFF2-40B4-BE49-F238E27FC236}">
                <a16:creationId xmlns:a16="http://schemas.microsoft.com/office/drawing/2014/main" id="{630320FF-6BE9-4EDB-88B8-46828F68233D}"/>
              </a:ext>
            </a:extLst>
          </p:cNvPr>
          <p:cNvSpPr/>
          <p:nvPr/>
        </p:nvSpPr>
        <p:spPr>
          <a:xfrm>
            <a:off x="9486562" y="2865564"/>
            <a:ext cx="240063" cy="221623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6" name="TextovéPole 15">
            <a:extLst>
              <a:ext uri="{FF2B5EF4-FFF2-40B4-BE49-F238E27FC236}">
                <a16:creationId xmlns:a16="http://schemas.microsoft.com/office/drawing/2014/main" id="{AD5231C2-FA9B-4E7D-A43B-6B9132207652}"/>
              </a:ext>
            </a:extLst>
          </p:cNvPr>
          <p:cNvSpPr txBox="1"/>
          <p:nvPr/>
        </p:nvSpPr>
        <p:spPr>
          <a:xfrm>
            <a:off x="9760378" y="1690688"/>
            <a:ext cx="946768" cy="369332"/>
          </a:xfrm>
          <a:prstGeom prst="rect">
            <a:avLst/>
          </a:prstGeom>
          <a:noFill/>
        </p:spPr>
        <p:txBody>
          <a:bodyPr wrap="square" rtlCol="0">
            <a:spAutoFit/>
          </a:bodyPr>
          <a:lstStyle/>
          <a:p>
            <a:r>
              <a:rPr lang="cs-CZ" dirty="0"/>
              <a:t>19.5.</a:t>
            </a:r>
          </a:p>
        </p:txBody>
      </p:sp>
      <p:sp>
        <p:nvSpPr>
          <p:cNvPr id="17" name="TextovéPole 16">
            <a:extLst>
              <a:ext uri="{FF2B5EF4-FFF2-40B4-BE49-F238E27FC236}">
                <a16:creationId xmlns:a16="http://schemas.microsoft.com/office/drawing/2014/main" id="{123EE48A-FA2A-44F0-8090-762515545411}"/>
              </a:ext>
            </a:extLst>
          </p:cNvPr>
          <p:cNvSpPr txBox="1"/>
          <p:nvPr/>
        </p:nvSpPr>
        <p:spPr>
          <a:xfrm>
            <a:off x="9807546" y="3762796"/>
            <a:ext cx="1465333" cy="369332"/>
          </a:xfrm>
          <a:prstGeom prst="rect">
            <a:avLst/>
          </a:prstGeom>
          <a:noFill/>
        </p:spPr>
        <p:txBody>
          <a:bodyPr wrap="square" rtlCol="0">
            <a:spAutoFit/>
          </a:bodyPr>
          <a:lstStyle/>
          <a:p>
            <a:r>
              <a:rPr lang="cs-CZ" dirty="0"/>
              <a:t>28.5.</a:t>
            </a:r>
          </a:p>
        </p:txBody>
      </p:sp>
    </p:spTree>
    <p:extLst>
      <p:ext uri="{BB962C8B-B14F-4D97-AF65-F5344CB8AC3E}">
        <p14:creationId xmlns:p14="http://schemas.microsoft.com/office/powerpoint/2010/main" val="1283930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0AB9C504-C191-47C6-882F-F872710D576B}"/>
              </a:ext>
            </a:extLst>
          </p:cNvPr>
          <p:cNvSpPr>
            <a:spLocks noGrp="1" noChangeArrowheads="1"/>
          </p:cNvSpPr>
          <p:nvPr>
            <p:ph type="title"/>
          </p:nvPr>
        </p:nvSpPr>
        <p:spPr/>
        <p:txBody>
          <a:bodyPr/>
          <a:lstStyle/>
          <a:p>
            <a:r>
              <a:rPr lang="cs-CZ" altLang="cs-CZ"/>
              <a:t>Hloubka vředu</a:t>
            </a:r>
          </a:p>
        </p:txBody>
      </p:sp>
      <p:sp>
        <p:nvSpPr>
          <p:cNvPr id="31747" name="Rectangle 3">
            <a:extLst>
              <a:ext uri="{FF2B5EF4-FFF2-40B4-BE49-F238E27FC236}">
                <a16:creationId xmlns:a16="http://schemas.microsoft.com/office/drawing/2014/main" id="{A9F494AA-CA91-4B42-B5B2-73568B4C51BA}"/>
              </a:ext>
            </a:extLst>
          </p:cNvPr>
          <p:cNvSpPr>
            <a:spLocks noGrp="1" noChangeArrowheads="1"/>
          </p:cNvSpPr>
          <p:nvPr>
            <p:ph type="body" idx="1"/>
          </p:nvPr>
        </p:nvSpPr>
        <p:spPr/>
        <p:txBody>
          <a:bodyPr/>
          <a:lstStyle/>
          <a:p>
            <a:r>
              <a:rPr lang="cs-CZ" altLang="cs-CZ"/>
              <a:t>Eroze</a:t>
            </a:r>
          </a:p>
          <a:p>
            <a:r>
              <a:rPr lang="cs-CZ" altLang="cs-CZ"/>
              <a:t>Vřed: akutní, chronický</a:t>
            </a:r>
          </a:p>
        </p:txBody>
      </p:sp>
      <p:pic>
        <p:nvPicPr>
          <p:cNvPr id="4" name="Zástupný symbol pro obsah 6">
            <a:extLst>
              <a:ext uri="{FF2B5EF4-FFF2-40B4-BE49-F238E27FC236}">
                <a16:creationId xmlns:a16="http://schemas.microsoft.com/office/drawing/2014/main" id="{8072970D-F0B8-4595-8561-F65EA10A8F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199" y="1836892"/>
            <a:ext cx="5593619" cy="378871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32158589-B780-4870-AA75-D643ECF594AA}"/>
              </a:ext>
            </a:extLst>
          </p:cNvPr>
          <p:cNvSpPr>
            <a:spLocks noGrp="1" noChangeArrowheads="1"/>
          </p:cNvSpPr>
          <p:nvPr>
            <p:ph type="title"/>
          </p:nvPr>
        </p:nvSpPr>
        <p:spPr/>
        <p:txBody>
          <a:bodyPr/>
          <a:lstStyle/>
          <a:p>
            <a:r>
              <a:rPr lang="cs-CZ" altLang="cs-CZ"/>
              <a:t>Klasifikace vředu</a:t>
            </a:r>
          </a:p>
        </p:txBody>
      </p:sp>
      <p:sp>
        <p:nvSpPr>
          <p:cNvPr id="30723" name="Rectangle 3">
            <a:extLst>
              <a:ext uri="{FF2B5EF4-FFF2-40B4-BE49-F238E27FC236}">
                <a16:creationId xmlns:a16="http://schemas.microsoft.com/office/drawing/2014/main" id="{56077181-88C8-41A7-99B3-9B9CC30A5A7A}"/>
              </a:ext>
            </a:extLst>
          </p:cNvPr>
          <p:cNvSpPr>
            <a:spLocks noGrp="1" noChangeArrowheads="1"/>
          </p:cNvSpPr>
          <p:nvPr>
            <p:ph type="body" sz="half" idx="1"/>
          </p:nvPr>
        </p:nvSpPr>
        <p:spPr/>
        <p:txBody>
          <a:bodyPr/>
          <a:lstStyle/>
          <a:p>
            <a:r>
              <a:rPr lang="cs-CZ" altLang="cs-CZ"/>
              <a:t>Primární peptický vřed</a:t>
            </a:r>
          </a:p>
          <a:p>
            <a:r>
              <a:rPr lang="cs-CZ" altLang="cs-CZ"/>
              <a:t>Sekundární peptický vřed</a:t>
            </a:r>
          </a:p>
          <a:p>
            <a:r>
              <a:rPr lang="cs-CZ" altLang="cs-CZ"/>
              <a:t>Stresové vředy</a:t>
            </a:r>
          </a:p>
          <a:p>
            <a:r>
              <a:rPr lang="cs-CZ" altLang="cs-CZ"/>
              <a:t>Endokrinní vředy (Zollingerův-Elissonův sy)</a:t>
            </a:r>
          </a:p>
          <a:p>
            <a:r>
              <a:rPr lang="cs-CZ" altLang="cs-CZ"/>
              <a:t>Lékové vředy</a:t>
            </a:r>
          </a:p>
        </p:txBody>
      </p:sp>
      <p:pic>
        <p:nvPicPr>
          <p:cNvPr id="30725" name="Picture 5" descr="Zollingerův-Ellisonův sy">
            <a:extLst>
              <a:ext uri="{FF2B5EF4-FFF2-40B4-BE49-F238E27FC236}">
                <a16:creationId xmlns:a16="http://schemas.microsoft.com/office/drawing/2014/main" id="{AFADF945-BE69-41FD-AFEB-A371B9D28F8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951539" y="1700213"/>
            <a:ext cx="4465637" cy="4824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pull dir="l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59488BFF-3BF7-446E-A239-79D0BD46E1F3}"/>
              </a:ext>
            </a:extLst>
          </p:cNvPr>
          <p:cNvSpPr>
            <a:spLocks noGrp="1"/>
          </p:cNvSpPr>
          <p:nvPr>
            <p:ph type="title"/>
          </p:nvPr>
        </p:nvSpPr>
        <p:spPr>
          <a:xfrm>
            <a:off x="145657" y="365125"/>
            <a:ext cx="2565175" cy="1325563"/>
          </a:xfrm>
        </p:spPr>
        <p:txBody>
          <a:bodyPr/>
          <a:lstStyle/>
          <a:p>
            <a:r>
              <a:rPr lang="cs-CZ" dirty="0"/>
              <a:t>Příznaky</a:t>
            </a:r>
            <a:br>
              <a:rPr lang="cs-CZ" dirty="0"/>
            </a:br>
            <a:endParaRPr lang="cs-CZ" dirty="0"/>
          </a:p>
        </p:txBody>
      </p:sp>
      <p:sp>
        <p:nvSpPr>
          <p:cNvPr id="8" name="Zástupný symbol pro obsah 7">
            <a:extLst>
              <a:ext uri="{FF2B5EF4-FFF2-40B4-BE49-F238E27FC236}">
                <a16:creationId xmlns:a16="http://schemas.microsoft.com/office/drawing/2014/main" id="{3AFD1111-0945-42C6-9DE4-3BE92D6746A5}"/>
              </a:ext>
            </a:extLst>
          </p:cNvPr>
          <p:cNvSpPr>
            <a:spLocks noGrp="1"/>
          </p:cNvSpPr>
          <p:nvPr>
            <p:ph idx="1"/>
          </p:nvPr>
        </p:nvSpPr>
        <p:spPr/>
        <p:txBody>
          <a:bodyPr>
            <a:normAutofit/>
          </a:bodyPr>
          <a:lstStyle/>
          <a:p>
            <a:r>
              <a:rPr lang="cs-CZ" dirty="0"/>
              <a:t>bolest či tlak v epigastriu nebo pod pravým žeberním obloukem, </a:t>
            </a:r>
          </a:p>
          <a:p>
            <a:r>
              <a:rPr lang="cs-CZ" dirty="0"/>
              <a:t>- bolest se objevuje nalačno, typicky ve spánku, po jídle se přechodně zmírní, mizí po antacidech nebo vypití mléka,</a:t>
            </a:r>
          </a:p>
          <a:p>
            <a:r>
              <a:rPr lang="cs-CZ" dirty="0"/>
              <a:t>- chuť k jídlu bývá dobrá – váhový přírůstek,</a:t>
            </a:r>
          </a:p>
          <a:p>
            <a:r>
              <a:rPr lang="cs-CZ" dirty="0"/>
              <a:t>- zvracení zejména při stenóze pyloru, </a:t>
            </a:r>
          </a:p>
          <a:p>
            <a:r>
              <a:rPr lang="cs-CZ" dirty="0"/>
              <a:t>- zácpa,</a:t>
            </a:r>
          </a:p>
          <a:p>
            <a:r>
              <a:rPr lang="cs-CZ" dirty="0"/>
              <a:t>- únava,</a:t>
            </a:r>
          </a:p>
          <a:p>
            <a:r>
              <a:rPr lang="cs-CZ" dirty="0"/>
              <a:t>- zhoršení potíží bývá typicky na jaře a na podzim a také v souvislosti se stresem.</a:t>
            </a:r>
          </a:p>
          <a:p>
            <a:pPr marL="0" indent="0">
              <a:buNone/>
            </a:pPr>
            <a:endParaRPr lang="cs-CZ" dirty="0"/>
          </a:p>
          <a:p>
            <a:endParaRPr lang="cs-CZ" dirty="0"/>
          </a:p>
        </p:txBody>
      </p:sp>
    </p:spTree>
    <p:extLst>
      <p:ext uri="{BB962C8B-B14F-4D97-AF65-F5344CB8AC3E}">
        <p14:creationId xmlns:p14="http://schemas.microsoft.com/office/powerpoint/2010/main" val="782666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D0F29328-2F5F-4B97-96CC-999C36D2A9B4}"/>
              </a:ext>
            </a:extLst>
          </p:cNvPr>
          <p:cNvSpPr>
            <a:spLocks noGrp="1" noChangeArrowheads="1"/>
          </p:cNvSpPr>
          <p:nvPr>
            <p:ph type="title"/>
          </p:nvPr>
        </p:nvSpPr>
        <p:spPr>
          <a:xfrm>
            <a:off x="114960" y="942722"/>
            <a:ext cx="1681472" cy="1139825"/>
          </a:xfrm>
        </p:spPr>
        <p:txBody>
          <a:bodyPr>
            <a:normAutofit fontScale="90000"/>
          </a:bodyPr>
          <a:lstStyle/>
          <a:p>
            <a:r>
              <a:rPr lang="cs-CZ" altLang="cs-CZ" sz="3600" b="1" dirty="0">
                <a:solidFill>
                  <a:srgbClr val="FF0000"/>
                </a:solidFill>
              </a:rPr>
              <a:t>Klinické příznaky</a:t>
            </a:r>
          </a:p>
        </p:txBody>
      </p:sp>
      <p:graphicFrame>
        <p:nvGraphicFramePr>
          <p:cNvPr id="32816" name="Group 48">
            <a:extLst>
              <a:ext uri="{FF2B5EF4-FFF2-40B4-BE49-F238E27FC236}">
                <a16:creationId xmlns:a16="http://schemas.microsoft.com/office/drawing/2014/main" id="{BA2F9B20-E5AB-4AB0-A2C4-CB394C1360A2}"/>
              </a:ext>
            </a:extLst>
          </p:cNvPr>
          <p:cNvGraphicFramePr>
            <a:graphicFrameLocks noGrp="1"/>
          </p:cNvGraphicFramePr>
          <p:nvPr>
            <p:ph idx="1"/>
          </p:nvPr>
        </p:nvGraphicFramePr>
        <p:xfrm>
          <a:off x="2018639" y="165887"/>
          <a:ext cx="8229600" cy="6619286"/>
        </p:xfrm>
        <a:graphic>
          <a:graphicData uri="http://schemas.openxmlformats.org/drawingml/2006/table">
            <a:tbl>
              <a:tblPr/>
              <a:tblGrid>
                <a:gridCol w="2743200">
                  <a:extLst>
                    <a:ext uri="{9D8B030D-6E8A-4147-A177-3AD203B41FA5}">
                      <a16:colId xmlns:a16="http://schemas.microsoft.com/office/drawing/2014/main" val="961616200"/>
                    </a:ext>
                  </a:extLst>
                </a:gridCol>
                <a:gridCol w="2743200">
                  <a:extLst>
                    <a:ext uri="{9D8B030D-6E8A-4147-A177-3AD203B41FA5}">
                      <a16:colId xmlns:a16="http://schemas.microsoft.com/office/drawing/2014/main" val="3744952630"/>
                    </a:ext>
                  </a:extLst>
                </a:gridCol>
                <a:gridCol w="2743200">
                  <a:extLst>
                    <a:ext uri="{9D8B030D-6E8A-4147-A177-3AD203B41FA5}">
                      <a16:colId xmlns:a16="http://schemas.microsoft.com/office/drawing/2014/main" val="2803713251"/>
                    </a:ext>
                  </a:extLst>
                </a:gridCol>
              </a:tblGrid>
              <a:tr h="1001891">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altLang="cs-CZ" sz="2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Vřed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altLang="cs-CZ" sz="2800" b="0"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rPr>
                        <a:t>Žaludeční (ne pylorický)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altLang="cs-CZ" sz="2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Duodenální a pylorický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65825296"/>
                  </a:ext>
                </a:extLst>
              </a:tr>
              <a:tr h="600934">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altLang="cs-CZ" sz="2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Věk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altLang="cs-CZ" sz="2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5.-6. dec.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altLang="cs-CZ" sz="2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4.-5. dec.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71320618"/>
                  </a:ext>
                </a:extLst>
              </a:tr>
              <a:tr h="599250">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altLang="cs-CZ" sz="2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Pohlaví</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altLang="cs-CZ" sz="2800" b="0" i="0" u="none" strike="noStrike" cap="none" normalizeH="0" baseline="0">
                          <a:ln>
                            <a:noFill/>
                          </a:ln>
                          <a:solidFill>
                            <a:schemeClr val="tx1"/>
                          </a:solidFill>
                          <a:effectLst>
                            <a:outerShdw blurRad="38100" dist="38100" dir="2700000" algn="tl">
                              <a:srgbClr val="000000"/>
                            </a:outerShdw>
                          </a:effectLst>
                          <a:latin typeface="Century Gothic" panose="020B0502020202020204" pitchFamily="34" charset="0"/>
                        </a:rPr>
                        <a:t>♀ i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altLang="cs-CZ" sz="2800" b="0" i="0" u="none" strike="noStrike" cap="none" normalizeH="0" baseline="0">
                          <a:ln>
                            <a:noFill/>
                          </a:ln>
                          <a:solidFill>
                            <a:schemeClr val="tx1"/>
                          </a:solidFill>
                          <a:effectLst>
                            <a:outerShdw blurRad="38100" dist="38100" dir="2700000" algn="tl">
                              <a:srgbClr val="000000"/>
                            </a:outerShdw>
                          </a:effectLst>
                          <a:latin typeface="Century Gothic" panose="020B0502020202020204"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94303999"/>
                  </a:ext>
                </a:extLst>
              </a:tr>
              <a:tr h="600934">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altLang="cs-CZ" sz="2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Bolest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altLang="cs-CZ" sz="2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po jídle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altLang="cs-CZ" sz="2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nalačno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76926286"/>
                  </a:ext>
                </a:extLst>
              </a:tr>
              <a:tr h="1121068">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altLang="cs-CZ" sz="2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Závislost bolesti na jídle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altLang="cs-CZ" sz="2800" b="0"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rPr>
                        <a:t>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altLang="cs-CZ" sz="2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ANO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45670013"/>
                  </a:ext>
                </a:extLst>
              </a:tr>
              <a:tr h="1001891">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altLang="cs-CZ" sz="2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Pyróza, regurgitace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altLang="cs-CZ" sz="2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ANO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altLang="cs-CZ" sz="2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ANO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67870403"/>
                  </a:ext>
                </a:extLst>
              </a:tr>
              <a:tr h="600934">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altLang="cs-CZ" sz="2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Chuť k jídlu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altLang="cs-CZ" sz="2800" b="0" i="0" u="none" strike="noStrike" cap="none" normalizeH="0" baseline="0">
                          <a:ln>
                            <a:noFill/>
                          </a:ln>
                          <a:solidFill>
                            <a:schemeClr val="tx1"/>
                          </a:solidFill>
                          <a:effectLst>
                            <a:outerShdw blurRad="38100" dist="38100" dir="2700000" algn="tl">
                              <a:srgbClr val="000000"/>
                            </a:outerShdw>
                          </a:effectLst>
                          <a:latin typeface="Century Gothic" panose="020B0502020202020204" pitchFamily="34" charset="0"/>
                        </a:rPr>
                        <a:t>↓ - hubne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altLang="cs-CZ" sz="2800" b="0" i="0" u="none" strike="noStrike" cap="none" normalizeH="0" baseline="0">
                          <a:ln>
                            <a:noFill/>
                          </a:ln>
                          <a:solidFill>
                            <a:schemeClr val="tx1"/>
                          </a:solidFill>
                          <a:effectLst>
                            <a:outerShdw blurRad="38100" dist="38100" dir="2700000" algn="tl">
                              <a:srgbClr val="000000"/>
                            </a:outerShdw>
                          </a:effectLst>
                          <a:latin typeface="Arial Narrow" panose="020B0606020202030204" pitchFamily="34" charset="0"/>
                        </a:rPr>
                        <a:t>↑ - </a:t>
                      </a:r>
                      <a:r>
                        <a:rPr kumimoji="0" lang="cs-CZ" altLang="cs-CZ" sz="2800" b="0" i="0" u="none" strike="noStrike" cap="none" normalizeH="0" baseline="0">
                          <a:ln>
                            <a:noFill/>
                          </a:ln>
                          <a:solidFill>
                            <a:schemeClr val="tx1"/>
                          </a:solidFill>
                          <a:effectLst>
                            <a:outerShdw blurRad="38100" dist="38100" dir="2700000" algn="tl">
                              <a:srgbClr val="000000"/>
                            </a:outerShdw>
                          </a:effectLst>
                          <a:latin typeface="Century Gothic" panose="020B0502020202020204" pitchFamily="34" charset="0"/>
                        </a:rPr>
                        <a:t>tloustne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22834976"/>
                  </a:ext>
                </a:extLst>
              </a:tr>
              <a:tr h="1092384">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altLang="cs-CZ" sz="2800" b="0"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rPr>
                        <a:t>Zvracení</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altLang="cs-CZ" sz="2800" b="0"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rPr>
                        <a:t>Po medikaci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altLang="cs-CZ" sz="2800" b="0"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rPr>
                        <a:t>bez úlevy</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altLang="cs-CZ" sz="2800" b="0"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rPr>
                        <a:t>malá úleva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altLang="cs-CZ" sz="2800" b="0" i="0" u="none" strike="noStrike" cap="none" normalizeH="0" baseline="0" dirty="0">
                          <a:ln>
                            <a:noFill/>
                          </a:ln>
                          <a:solidFill>
                            <a:schemeClr val="tx1"/>
                          </a:solidFill>
                          <a:effectLst>
                            <a:outerShdw blurRad="38100" dist="38100" dir="2700000" algn="tl">
                              <a:srgbClr val="000000"/>
                            </a:outerShdw>
                          </a:effectLst>
                          <a:latin typeface="Arial" panose="020B0604020202020204" pitchFamily="34" charset="0"/>
                        </a:rPr>
                        <a:t>úleva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4523361"/>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F5B1CBF4-5EFC-43BC-B7CE-AFC6CC94CE73}"/>
              </a:ext>
            </a:extLst>
          </p:cNvPr>
          <p:cNvSpPr>
            <a:spLocks noGrp="1" noChangeArrowheads="1"/>
          </p:cNvSpPr>
          <p:nvPr>
            <p:ph type="title"/>
          </p:nvPr>
        </p:nvSpPr>
        <p:spPr>
          <a:xfrm>
            <a:off x="1992313" y="1"/>
            <a:ext cx="8229600" cy="1139825"/>
          </a:xfrm>
        </p:spPr>
        <p:txBody>
          <a:bodyPr/>
          <a:lstStyle/>
          <a:p>
            <a:r>
              <a:rPr lang="cs-CZ" altLang="cs-CZ" sz="4000">
                <a:solidFill>
                  <a:srgbClr val="FF0066"/>
                </a:solidFill>
              </a:rPr>
              <a:t>Dosaďte příznaky z předchozí tabulky</a:t>
            </a:r>
          </a:p>
        </p:txBody>
      </p:sp>
      <p:graphicFrame>
        <p:nvGraphicFramePr>
          <p:cNvPr id="53251" name="Group 3">
            <a:extLst>
              <a:ext uri="{FF2B5EF4-FFF2-40B4-BE49-F238E27FC236}">
                <a16:creationId xmlns:a16="http://schemas.microsoft.com/office/drawing/2014/main" id="{8F19453C-D17F-4C94-B869-9A34BEDF2FDA}"/>
              </a:ext>
            </a:extLst>
          </p:cNvPr>
          <p:cNvGraphicFramePr>
            <a:graphicFrameLocks noGrp="1"/>
          </p:cNvGraphicFramePr>
          <p:nvPr>
            <p:ph idx="1"/>
          </p:nvPr>
        </p:nvGraphicFramePr>
        <p:xfrm>
          <a:off x="1992313" y="1081089"/>
          <a:ext cx="8229600" cy="5777549"/>
        </p:xfrm>
        <a:graphic>
          <a:graphicData uri="http://schemas.openxmlformats.org/drawingml/2006/table">
            <a:tbl>
              <a:tblPr/>
              <a:tblGrid>
                <a:gridCol w="2743200">
                  <a:extLst>
                    <a:ext uri="{9D8B030D-6E8A-4147-A177-3AD203B41FA5}">
                      <a16:colId xmlns:a16="http://schemas.microsoft.com/office/drawing/2014/main" val="189511482"/>
                    </a:ext>
                  </a:extLst>
                </a:gridCol>
                <a:gridCol w="2743200">
                  <a:extLst>
                    <a:ext uri="{9D8B030D-6E8A-4147-A177-3AD203B41FA5}">
                      <a16:colId xmlns:a16="http://schemas.microsoft.com/office/drawing/2014/main" val="386839116"/>
                    </a:ext>
                  </a:extLst>
                </a:gridCol>
                <a:gridCol w="2743200">
                  <a:extLst>
                    <a:ext uri="{9D8B030D-6E8A-4147-A177-3AD203B41FA5}">
                      <a16:colId xmlns:a16="http://schemas.microsoft.com/office/drawing/2014/main" val="1964069060"/>
                    </a:ext>
                  </a:extLst>
                </a:gridCol>
              </a:tblGrid>
              <a:tr h="565150">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altLang="cs-CZ" sz="2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Vřed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altLang="cs-CZ" sz="2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Žaludeční (ne pylorický)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altLang="cs-CZ" sz="2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Duodenální a pylorický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01442348"/>
                  </a:ext>
                </a:extLst>
              </a:tr>
              <a:tr h="566738">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altLang="cs-CZ" sz="2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Věk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endParaRPr kumimoji="0" lang="cs-CZ" altLang="cs-CZ" sz="2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endParaRPr kumimoji="0" lang="cs-CZ" altLang="cs-CZ" sz="2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89316417"/>
                  </a:ext>
                </a:extLst>
              </a:tr>
              <a:tr h="565150">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altLang="cs-CZ" sz="2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Pohlaví</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endParaRPr kumimoji="0" lang="cs-CZ" altLang="cs-CZ" sz="2800" b="0" i="0" u="none" strike="noStrike" cap="none" normalizeH="0" baseline="0">
                        <a:ln>
                          <a:noFill/>
                        </a:ln>
                        <a:solidFill>
                          <a:schemeClr val="tx1"/>
                        </a:solidFill>
                        <a:effectLst>
                          <a:outerShdw blurRad="38100" dist="38100" dir="2700000" algn="tl">
                            <a:srgbClr val="000000"/>
                          </a:outerShdw>
                        </a:effectLst>
                        <a:latin typeface="Century Gothic" panose="020B0502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endParaRPr kumimoji="0" lang="cs-CZ" altLang="cs-CZ" sz="2800" b="0" i="0" u="none" strike="noStrike" cap="none" normalizeH="0" baseline="0">
                        <a:ln>
                          <a:noFill/>
                        </a:ln>
                        <a:solidFill>
                          <a:schemeClr val="tx1"/>
                        </a:solidFill>
                        <a:effectLst>
                          <a:outerShdw blurRad="38100" dist="38100" dir="2700000" algn="tl">
                            <a:srgbClr val="000000"/>
                          </a:outerShdw>
                        </a:effectLst>
                        <a:latin typeface="Century Gothic" panose="020B0502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56583803"/>
                  </a:ext>
                </a:extLst>
              </a:tr>
              <a:tr h="566738">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altLang="cs-CZ" sz="2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Bolest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endParaRPr kumimoji="0" lang="cs-CZ" altLang="cs-CZ" sz="2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endParaRPr kumimoji="0" lang="cs-CZ" altLang="cs-CZ" sz="2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36879741"/>
                  </a:ext>
                </a:extLst>
              </a:tr>
              <a:tr h="1057275">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altLang="cs-CZ" sz="2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Závislost bolesti na jídle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endParaRPr kumimoji="0" lang="cs-CZ" altLang="cs-CZ" sz="2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endParaRPr kumimoji="0" lang="cs-CZ" altLang="cs-CZ" sz="2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38914593"/>
                  </a:ext>
                </a:extLst>
              </a:tr>
              <a:tr h="565150">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altLang="cs-CZ" sz="2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Pyróza, regurgitace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endParaRPr kumimoji="0" lang="cs-CZ" altLang="cs-CZ" sz="2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endParaRPr kumimoji="0" lang="cs-CZ" altLang="cs-CZ" sz="2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62292912"/>
                  </a:ext>
                </a:extLst>
              </a:tr>
              <a:tr h="566738">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altLang="cs-CZ" sz="2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Chuť k jídlu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endParaRPr kumimoji="0" lang="cs-CZ" altLang="cs-CZ" sz="2800" b="0" i="0" u="none" strike="noStrike" cap="none" normalizeH="0" baseline="0">
                        <a:ln>
                          <a:noFill/>
                        </a:ln>
                        <a:solidFill>
                          <a:schemeClr val="tx1"/>
                        </a:solidFill>
                        <a:effectLst>
                          <a:outerShdw blurRad="38100" dist="38100" dir="2700000" algn="tl">
                            <a:srgbClr val="000000"/>
                          </a:outerShdw>
                        </a:effectLst>
                        <a:latin typeface="Century Gothic" panose="020B0502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endParaRPr kumimoji="0" lang="cs-CZ" altLang="cs-CZ" sz="2800" b="0" i="0" u="none" strike="noStrike" cap="none" normalizeH="0" baseline="0">
                        <a:ln>
                          <a:noFill/>
                        </a:ln>
                        <a:solidFill>
                          <a:schemeClr val="tx1"/>
                        </a:solidFill>
                        <a:effectLst>
                          <a:outerShdw blurRad="38100" dist="38100" dir="2700000" algn="tl">
                            <a:srgbClr val="000000"/>
                          </a:outerShdw>
                        </a:effectLst>
                        <a:latin typeface="Century Gothic" panose="020B0502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22857500"/>
                  </a:ext>
                </a:extLst>
              </a:tr>
              <a:tr h="565150">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cs-CZ" altLang="cs-CZ" sz="2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zvracení</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endParaRPr kumimoji="0" lang="cs-CZ" altLang="cs-CZ" sz="2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endParaRPr kumimoji="0" lang="cs-CZ" altLang="cs-CZ" sz="2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68732338"/>
                  </a:ext>
                </a:extLst>
              </a:tr>
            </a:tbl>
          </a:graphicData>
        </a:graphic>
      </p:graphicFrame>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5BF921FE-6BAF-412F-8956-B9EFDB491727}"/>
              </a:ext>
            </a:extLst>
          </p:cNvPr>
          <p:cNvSpPr>
            <a:spLocks noGrp="1" noChangeArrowheads="1"/>
          </p:cNvSpPr>
          <p:nvPr>
            <p:ph type="title"/>
          </p:nvPr>
        </p:nvSpPr>
        <p:spPr/>
        <p:txBody>
          <a:bodyPr/>
          <a:lstStyle/>
          <a:p>
            <a:r>
              <a:rPr lang="cs-CZ" altLang="cs-CZ"/>
              <a:t>Diagnostika</a:t>
            </a:r>
          </a:p>
        </p:txBody>
      </p:sp>
      <p:sp>
        <p:nvSpPr>
          <p:cNvPr id="37891" name="Rectangle 3">
            <a:extLst>
              <a:ext uri="{FF2B5EF4-FFF2-40B4-BE49-F238E27FC236}">
                <a16:creationId xmlns:a16="http://schemas.microsoft.com/office/drawing/2014/main" id="{AB845542-AF9F-4A03-AA94-F8A4470F0C6C}"/>
              </a:ext>
            </a:extLst>
          </p:cNvPr>
          <p:cNvSpPr>
            <a:spLocks noGrp="1" noChangeArrowheads="1"/>
          </p:cNvSpPr>
          <p:nvPr>
            <p:ph type="body" idx="1"/>
          </p:nvPr>
        </p:nvSpPr>
        <p:spPr>
          <a:xfrm>
            <a:off x="56644" y="1825624"/>
            <a:ext cx="11297156" cy="5032375"/>
          </a:xfrm>
        </p:spPr>
        <p:txBody>
          <a:bodyPr>
            <a:normAutofit fontScale="85000" lnSpcReduction="20000"/>
          </a:bodyPr>
          <a:lstStyle/>
          <a:p>
            <a:r>
              <a:rPr lang="cs-CZ" b="1" dirty="0"/>
              <a:t>Anamnéza</a:t>
            </a:r>
          </a:p>
          <a:p>
            <a:r>
              <a:rPr lang="cs-CZ" altLang="cs-CZ" b="1" dirty="0"/>
              <a:t>USG břicha </a:t>
            </a:r>
            <a:r>
              <a:rPr lang="cs-CZ" altLang="cs-CZ" dirty="0"/>
              <a:t>(</a:t>
            </a:r>
            <a:r>
              <a:rPr lang="cs-CZ" altLang="cs-CZ" dirty="0" err="1"/>
              <a:t>vylouč</a:t>
            </a:r>
            <a:r>
              <a:rPr lang="cs-CZ" altLang="cs-CZ" dirty="0"/>
              <a:t>. Cholelitiázy aj.)</a:t>
            </a:r>
          </a:p>
          <a:p>
            <a:r>
              <a:rPr lang="cs-CZ" altLang="cs-CZ" b="1" dirty="0"/>
              <a:t>Gastroskopie </a:t>
            </a:r>
            <a:r>
              <a:rPr lang="cs-CZ" altLang="cs-CZ" dirty="0"/>
              <a:t>– </a:t>
            </a:r>
            <a:r>
              <a:rPr lang="cs-CZ" dirty="0" err="1"/>
              <a:t>ezofagogastroduodenoskopie</a:t>
            </a:r>
            <a:r>
              <a:rPr lang="cs-CZ" dirty="0"/>
              <a:t> (EGDS) </a:t>
            </a:r>
          </a:p>
          <a:p>
            <a:pPr lvl="1"/>
            <a:r>
              <a:rPr lang="cs-CZ" dirty="0"/>
              <a:t>s biopsií a </a:t>
            </a:r>
          </a:p>
          <a:p>
            <a:pPr lvl="1"/>
            <a:r>
              <a:rPr lang="cs-CZ" dirty="0"/>
              <a:t>vyšetřením na přítomnost </a:t>
            </a:r>
            <a:r>
              <a:rPr lang="cs-CZ" dirty="0" err="1"/>
              <a:t>Helicobacter</a:t>
            </a:r>
            <a:r>
              <a:rPr lang="cs-CZ" dirty="0"/>
              <a:t> </a:t>
            </a:r>
            <a:r>
              <a:rPr lang="cs-CZ" dirty="0" err="1"/>
              <a:t>pylori</a:t>
            </a:r>
            <a:r>
              <a:rPr lang="cs-CZ" dirty="0"/>
              <a:t> a </a:t>
            </a:r>
          </a:p>
          <a:p>
            <a:pPr lvl="1"/>
            <a:r>
              <a:rPr lang="cs-CZ" dirty="0"/>
              <a:t>s vyšetřením žaludečních šťáv</a:t>
            </a:r>
          </a:p>
          <a:p>
            <a:r>
              <a:rPr lang="cs-CZ" b="1" dirty="0" err="1"/>
              <a:t>Helicobacter</a:t>
            </a:r>
            <a:r>
              <a:rPr lang="cs-CZ" b="1" dirty="0"/>
              <a:t> </a:t>
            </a:r>
            <a:r>
              <a:rPr lang="cs-CZ" b="1" dirty="0" err="1"/>
              <a:t>pylori</a:t>
            </a:r>
            <a:r>
              <a:rPr lang="cs-CZ" b="1" dirty="0"/>
              <a:t> </a:t>
            </a:r>
            <a:r>
              <a:rPr lang="cs-CZ" dirty="0"/>
              <a:t>lze provést </a:t>
            </a:r>
          </a:p>
          <a:p>
            <a:pPr lvl="1"/>
            <a:r>
              <a:rPr lang="cs-CZ" dirty="0"/>
              <a:t>invazivně (při endoskopii)</a:t>
            </a:r>
          </a:p>
          <a:p>
            <a:pPr lvl="1"/>
            <a:r>
              <a:rPr lang="cs-CZ" dirty="0"/>
              <a:t>neinvazivně (z dechu, krve, stolice), </a:t>
            </a:r>
          </a:p>
          <a:p>
            <a:pPr marL="0" indent="0">
              <a:buNone/>
            </a:pPr>
            <a:r>
              <a:rPr lang="cs-CZ" dirty="0"/>
              <a:t>pozitivita tohoto vyšetření nesvědčí o vředové lézi, nýbrž o přítomnost infekce H. </a:t>
            </a:r>
            <a:r>
              <a:rPr lang="cs-CZ" dirty="0" err="1"/>
              <a:t>pylori</a:t>
            </a:r>
            <a:r>
              <a:rPr lang="cs-CZ" dirty="0"/>
              <a:t>.</a:t>
            </a:r>
          </a:p>
          <a:p>
            <a:pPr marL="0" indent="0">
              <a:buNone/>
            </a:pPr>
            <a:endParaRPr lang="cs-CZ" dirty="0"/>
          </a:p>
          <a:p>
            <a:r>
              <a:rPr lang="cs-CZ" altLang="cs-CZ" dirty="0"/>
              <a:t>Sérový gastrin (Z.-E- </a:t>
            </a:r>
            <a:r>
              <a:rPr lang="cs-CZ" altLang="cs-CZ" dirty="0" err="1"/>
              <a:t>sy</a:t>
            </a:r>
            <a:r>
              <a:rPr lang="cs-CZ" altLang="cs-CZ" dirty="0"/>
              <a:t>)</a:t>
            </a:r>
          </a:p>
          <a:p>
            <a:r>
              <a:rPr lang="cs-CZ" dirty="0"/>
              <a:t>RTG kontrastní vyšetření žaludku méně -vředy na přední a zadní stěně žaludku jsou hůře viditelné, na rozdíl od endoskopie není možné terapeuticky zasáhnout.</a:t>
            </a:r>
          </a:p>
          <a:p>
            <a:endParaRPr lang="cs-CZ" dirty="0"/>
          </a:p>
          <a:p>
            <a:endParaRPr lang="cs-CZ" altLang="cs-CZ" dirty="0"/>
          </a:p>
        </p:txBody>
      </p:sp>
      <p:pic>
        <p:nvPicPr>
          <p:cNvPr id="3" name="Obrázek 2">
            <a:extLst>
              <a:ext uri="{FF2B5EF4-FFF2-40B4-BE49-F238E27FC236}">
                <a16:creationId xmlns:a16="http://schemas.microsoft.com/office/drawing/2014/main" id="{699F3C8C-C5F7-4CF5-B90E-9E92755BF5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6458" y="542166"/>
            <a:ext cx="4006947" cy="4006947"/>
          </a:xfrm>
          <a:prstGeom prst="rect">
            <a:avLst/>
          </a:prstGeom>
        </p:spPr>
      </p:pic>
      <p:pic>
        <p:nvPicPr>
          <p:cNvPr id="5" name="Obrázek 4">
            <a:extLst>
              <a:ext uri="{FF2B5EF4-FFF2-40B4-BE49-F238E27FC236}">
                <a16:creationId xmlns:a16="http://schemas.microsoft.com/office/drawing/2014/main" id="{FA83F686-578E-4793-BB8E-77B31694A1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1201" y="197775"/>
            <a:ext cx="2857500" cy="16002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7F8C467A-91F9-4D94-8163-451D08D4E02C}"/>
              </a:ext>
            </a:extLst>
          </p:cNvPr>
          <p:cNvSpPr>
            <a:spLocks noGrp="1" noChangeArrowheads="1"/>
          </p:cNvSpPr>
          <p:nvPr>
            <p:ph type="title"/>
          </p:nvPr>
        </p:nvSpPr>
        <p:spPr/>
        <p:txBody>
          <a:bodyPr/>
          <a:lstStyle/>
          <a:p>
            <a:r>
              <a:rPr lang="cs-CZ" altLang="cs-CZ" sz="4000" dirty="0">
                <a:solidFill>
                  <a:srgbClr val="0070C0"/>
                </a:solidFill>
              </a:rPr>
              <a:t>Černá spodina žaludečního vředu při gastroskopii znamená ?</a:t>
            </a:r>
          </a:p>
        </p:txBody>
      </p:sp>
      <p:sp>
        <p:nvSpPr>
          <p:cNvPr id="56323" name="Rectangle 3">
            <a:extLst>
              <a:ext uri="{FF2B5EF4-FFF2-40B4-BE49-F238E27FC236}">
                <a16:creationId xmlns:a16="http://schemas.microsoft.com/office/drawing/2014/main" id="{C3C13BC8-1737-4ED6-A3A4-97E6A5543CA9}"/>
              </a:ext>
            </a:extLst>
          </p:cNvPr>
          <p:cNvSpPr>
            <a:spLocks noGrp="1" noChangeArrowheads="1"/>
          </p:cNvSpPr>
          <p:nvPr>
            <p:ph type="body" idx="1"/>
          </p:nvPr>
        </p:nvSpPr>
        <p:spPr/>
        <p:txBody>
          <a:bodyPr/>
          <a:lstStyle/>
          <a:p>
            <a:r>
              <a:rPr lang="cs-CZ" altLang="cs-CZ" dirty="0"/>
              <a:t>A) přítomnost dehtu</a:t>
            </a:r>
          </a:p>
          <a:p>
            <a:r>
              <a:rPr lang="cs-CZ" altLang="cs-CZ" dirty="0"/>
              <a:t>B) nekrózu</a:t>
            </a:r>
          </a:p>
          <a:p>
            <a:r>
              <a:rPr lang="cs-CZ" altLang="cs-CZ" dirty="0"/>
              <a:t>C) krvácení</a:t>
            </a:r>
          </a:p>
          <a:p>
            <a:r>
              <a:rPr lang="cs-CZ" altLang="cs-CZ" dirty="0"/>
              <a:t>D) perforaci</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1CFF1F-ED44-45AB-95F5-D3EB93F51FAA}"/>
              </a:ext>
            </a:extLst>
          </p:cNvPr>
          <p:cNvSpPr>
            <a:spLocks noGrp="1"/>
          </p:cNvSpPr>
          <p:nvPr>
            <p:ph type="title"/>
          </p:nvPr>
        </p:nvSpPr>
        <p:spPr/>
        <p:txBody>
          <a:bodyPr/>
          <a:lstStyle/>
          <a:p>
            <a:r>
              <a:rPr lang="cs-CZ" dirty="0"/>
              <a:t>Diferenciální diagnostika</a:t>
            </a:r>
            <a:br>
              <a:rPr lang="cs-CZ" dirty="0"/>
            </a:br>
            <a:endParaRPr lang="cs-CZ" dirty="0"/>
          </a:p>
        </p:txBody>
      </p:sp>
      <p:sp>
        <p:nvSpPr>
          <p:cNvPr id="3" name="Zástupný symbol pro obsah 2">
            <a:extLst>
              <a:ext uri="{FF2B5EF4-FFF2-40B4-BE49-F238E27FC236}">
                <a16:creationId xmlns:a16="http://schemas.microsoft.com/office/drawing/2014/main" id="{49196B6F-411E-4D54-A344-7D9A69D310E6}"/>
              </a:ext>
            </a:extLst>
          </p:cNvPr>
          <p:cNvSpPr>
            <a:spLocks noGrp="1"/>
          </p:cNvSpPr>
          <p:nvPr>
            <p:ph idx="1"/>
          </p:nvPr>
        </p:nvSpPr>
        <p:spPr/>
        <p:txBody>
          <a:bodyPr/>
          <a:lstStyle/>
          <a:p>
            <a:r>
              <a:rPr lang="cs-CZ" dirty="0"/>
              <a:t>Vředová choroba</a:t>
            </a:r>
          </a:p>
          <a:p>
            <a:r>
              <a:rPr lang="cs-CZ" dirty="0"/>
              <a:t>Ca žaludku</a:t>
            </a:r>
          </a:p>
          <a:p>
            <a:r>
              <a:rPr lang="cs-CZ" dirty="0"/>
              <a:t>Pankreatitis</a:t>
            </a:r>
          </a:p>
          <a:p>
            <a:r>
              <a:rPr lang="cs-CZ" dirty="0"/>
              <a:t>Ca pankreatu</a:t>
            </a:r>
          </a:p>
          <a:p>
            <a:r>
              <a:rPr lang="cs-CZ" dirty="0"/>
              <a:t>Angina pectoris, infarkt myokardu, ICHS</a:t>
            </a:r>
          </a:p>
          <a:p>
            <a:endParaRPr lang="cs-CZ" b="1" dirty="0"/>
          </a:p>
        </p:txBody>
      </p:sp>
    </p:spTree>
    <p:extLst>
      <p:ext uri="{BB962C8B-B14F-4D97-AF65-F5344CB8AC3E}">
        <p14:creationId xmlns:p14="http://schemas.microsoft.com/office/powerpoint/2010/main" val="1271176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4D4A08-F03C-4989-8337-DEE6BFE10322}"/>
              </a:ext>
            </a:extLst>
          </p:cNvPr>
          <p:cNvSpPr>
            <a:spLocks noGrp="1"/>
          </p:cNvSpPr>
          <p:nvPr>
            <p:ph type="title"/>
          </p:nvPr>
        </p:nvSpPr>
        <p:spPr/>
        <p:txBody>
          <a:bodyPr/>
          <a:lstStyle/>
          <a:p>
            <a:r>
              <a:rPr lang="cs-CZ" dirty="0"/>
              <a:t>Terapie </a:t>
            </a:r>
          </a:p>
        </p:txBody>
      </p:sp>
      <p:sp>
        <p:nvSpPr>
          <p:cNvPr id="3" name="Zástupný symbol pro obsah 2">
            <a:extLst>
              <a:ext uri="{FF2B5EF4-FFF2-40B4-BE49-F238E27FC236}">
                <a16:creationId xmlns:a16="http://schemas.microsoft.com/office/drawing/2014/main" id="{E17AA95D-86FE-46DE-BB2B-04561F15DA73}"/>
              </a:ext>
            </a:extLst>
          </p:cNvPr>
          <p:cNvSpPr>
            <a:spLocks noGrp="1"/>
          </p:cNvSpPr>
          <p:nvPr>
            <p:ph idx="1"/>
          </p:nvPr>
        </p:nvSpPr>
        <p:spPr/>
        <p:txBody>
          <a:bodyPr>
            <a:normAutofit lnSpcReduction="10000"/>
          </a:bodyPr>
          <a:lstStyle/>
          <a:p>
            <a:r>
              <a:rPr lang="cs-CZ" dirty="0"/>
              <a:t>duodenálního vředu je především konzervativní, podávají se sedativa, </a:t>
            </a:r>
            <a:r>
              <a:rPr lang="cs-CZ" dirty="0" err="1"/>
              <a:t>antacida</a:t>
            </a:r>
            <a:r>
              <a:rPr lang="cs-CZ" dirty="0"/>
              <a:t> (neutralizují vzniklou </a:t>
            </a:r>
            <a:r>
              <a:rPr lang="cs-CZ" dirty="0" err="1"/>
              <a:t>HCl</a:t>
            </a:r>
            <a:r>
              <a:rPr lang="cs-CZ" dirty="0"/>
              <a:t>, nejčastěji se používají sloučeniny hořčíku, hliníku a vápníku, tlumí bolest a napomáhají hojení vředu, podávají se mezi dvěma jídly a na noc -  </a:t>
            </a:r>
            <a:r>
              <a:rPr lang="cs-CZ" dirty="0" err="1"/>
              <a:t>Anacid</a:t>
            </a:r>
            <a:r>
              <a:rPr lang="cs-CZ" dirty="0"/>
              <a:t>, </a:t>
            </a:r>
            <a:r>
              <a:rPr lang="cs-CZ" dirty="0" err="1"/>
              <a:t>Maalox</a:t>
            </a:r>
            <a:r>
              <a:rPr lang="cs-CZ" dirty="0"/>
              <a:t>), blokátory H2-receptorů (blokují působení histaminu na H</a:t>
            </a:r>
            <a:r>
              <a:rPr lang="cs-CZ" baseline="-25000" dirty="0"/>
              <a:t>2</a:t>
            </a:r>
            <a:r>
              <a:rPr lang="cs-CZ" dirty="0"/>
              <a:t> receptory, tlumí sekreci </a:t>
            </a:r>
            <a:r>
              <a:rPr lang="cs-CZ" dirty="0" err="1"/>
              <a:t>HCl</a:t>
            </a:r>
            <a:r>
              <a:rPr lang="cs-CZ" dirty="0"/>
              <a:t> - </a:t>
            </a:r>
            <a:r>
              <a:rPr lang="cs-CZ" dirty="0" err="1"/>
              <a:t>Ranisan</a:t>
            </a:r>
            <a:r>
              <a:rPr lang="cs-CZ" dirty="0"/>
              <a:t>, </a:t>
            </a:r>
            <a:r>
              <a:rPr lang="cs-CZ" dirty="0" err="1"/>
              <a:t>Quamatel</a:t>
            </a:r>
            <a:r>
              <a:rPr lang="cs-CZ" dirty="0"/>
              <a:t>, </a:t>
            </a:r>
            <a:r>
              <a:rPr lang="cs-CZ" dirty="0" err="1"/>
              <a:t>Cimetidin</a:t>
            </a:r>
            <a:r>
              <a:rPr lang="cs-CZ" dirty="0"/>
              <a:t>), blokátory protonové pumpy (tlumí uvolňování H</a:t>
            </a:r>
            <a:r>
              <a:rPr lang="cs-CZ" baseline="30000" dirty="0"/>
              <a:t>+</a:t>
            </a:r>
            <a:r>
              <a:rPr lang="cs-CZ" dirty="0"/>
              <a:t> iontů ze sekrečních buněk žaludku a tím tvorbu </a:t>
            </a:r>
            <a:r>
              <a:rPr lang="cs-CZ" dirty="0" err="1"/>
              <a:t>HCl</a:t>
            </a:r>
            <a:r>
              <a:rPr lang="cs-CZ" dirty="0"/>
              <a:t> - </a:t>
            </a:r>
            <a:r>
              <a:rPr lang="cs-CZ" dirty="0" err="1"/>
              <a:t>Losec</a:t>
            </a:r>
            <a:r>
              <a:rPr lang="cs-CZ" dirty="0"/>
              <a:t>, </a:t>
            </a:r>
            <a:r>
              <a:rPr lang="cs-CZ" dirty="0" err="1"/>
              <a:t>Helicid</a:t>
            </a:r>
            <a:r>
              <a:rPr lang="cs-CZ" dirty="0"/>
              <a:t>, </a:t>
            </a:r>
            <a:r>
              <a:rPr lang="cs-CZ" dirty="0" err="1"/>
              <a:t>Ortanol</a:t>
            </a:r>
            <a:r>
              <a:rPr lang="cs-CZ" dirty="0"/>
              <a:t>, </a:t>
            </a:r>
            <a:r>
              <a:rPr lang="cs-CZ" dirty="0" err="1"/>
              <a:t>Gasec</a:t>
            </a:r>
            <a:r>
              <a:rPr lang="cs-CZ" dirty="0"/>
              <a:t>). Nemocného vedeme ke změně životního stylu, doporučíme popř. zvážit i změnu zaměstnání. Při průkazu </a:t>
            </a:r>
            <a:r>
              <a:rPr lang="cs-CZ" dirty="0" err="1"/>
              <a:t>Helicobacter</a:t>
            </a:r>
            <a:r>
              <a:rPr lang="cs-CZ" dirty="0"/>
              <a:t> </a:t>
            </a:r>
            <a:r>
              <a:rPr lang="cs-CZ" dirty="0" err="1"/>
              <a:t>pylori</a:t>
            </a:r>
            <a:r>
              <a:rPr lang="cs-CZ" dirty="0"/>
              <a:t> je třeba zahájit jeho eradikaci. Ta spočívá v podávání blokátorů protonové pumpy a kombinované antibiotické terapie.</a:t>
            </a:r>
          </a:p>
          <a:p>
            <a:endParaRPr lang="cs-CZ" dirty="0"/>
          </a:p>
          <a:p>
            <a:endParaRPr lang="cs-CZ" dirty="0"/>
          </a:p>
        </p:txBody>
      </p:sp>
    </p:spTree>
    <p:extLst>
      <p:ext uri="{BB962C8B-B14F-4D97-AF65-F5344CB8AC3E}">
        <p14:creationId xmlns:p14="http://schemas.microsoft.com/office/powerpoint/2010/main" val="20233302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F860AC-1F03-4C31-A583-21A0DC702EF3}"/>
              </a:ext>
            </a:extLst>
          </p:cNvPr>
          <p:cNvSpPr>
            <a:spLocks noGrp="1"/>
          </p:cNvSpPr>
          <p:nvPr>
            <p:ph type="title"/>
          </p:nvPr>
        </p:nvSpPr>
        <p:spPr/>
        <p:txBody>
          <a:bodyPr/>
          <a:lstStyle/>
          <a:p>
            <a:r>
              <a:rPr lang="cs-CZ" dirty="0"/>
              <a:t>Terapie</a:t>
            </a:r>
          </a:p>
        </p:txBody>
      </p:sp>
      <p:sp>
        <p:nvSpPr>
          <p:cNvPr id="3" name="Zástupný symbol pro obsah 2">
            <a:extLst>
              <a:ext uri="{FF2B5EF4-FFF2-40B4-BE49-F238E27FC236}">
                <a16:creationId xmlns:a16="http://schemas.microsoft.com/office/drawing/2014/main" id="{C442B999-616D-42A9-B8EA-4938E8C40C92}"/>
              </a:ext>
            </a:extLst>
          </p:cNvPr>
          <p:cNvSpPr>
            <a:spLocks noGrp="1"/>
          </p:cNvSpPr>
          <p:nvPr>
            <p:ph idx="1"/>
          </p:nvPr>
        </p:nvSpPr>
        <p:spPr/>
        <p:txBody>
          <a:bodyPr/>
          <a:lstStyle/>
          <a:p>
            <a:r>
              <a:rPr lang="cs-CZ" dirty="0"/>
              <a:t>Režimová opatření</a:t>
            </a:r>
          </a:p>
          <a:p>
            <a:r>
              <a:rPr lang="cs-CZ" dirty="0"/>
              <a:t>Farmakologická léčba- konzervativní</a:t>
            </a:r>
          </a:p>
          <a:p>
            <a:r>
              <a:rPr lang="cs-CZ" dirty="0"/>
              <a:t>Chirurgická léčba</a:t>
            </a:r>
          </a:p>
        </p:txBody>
      </p:sp>
    </p:spTree>
    <p:extLst>
      <p:ext uri="{BB962C8B-B14F-4D97-AF65-F5344CB8AC3E}">
        <p14:creationId xmlns:p14="http://schemas.microsoft.com/office/powerpoint/2010/main" val="609479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E7CCCF-B9AB-4914-A47F-06B78D3BB091}"/>
              </a:ext>
            </a:extLst>
          </p:cNvPr>
          <p:cNvSpPr>
            <a:spLocks noGrp="1"/>
          </p:cNvSpPr>
          <p:nvPr>
            <p:ph type="title"/>
          </p:nvPr>
        </p:nvSpPr>
        <p:spPr>
          <a:xfrm>
            <a:off x="838200" y="75145"/>
            <a:ext cx="10515600" cy="1325563"/>
          </a:xfrm>
        </p:spPr>
        <p:txBody>
          <a:bodyPr>
            <a:normAutofit fontScale="90000"/>
          </a:bodyPr>
          <a:lstStyle/>
          <a:p>
            <a:r>
              <a:rPr lang="cs-CZ" b="1" dirty="0">
                <a:solidFill>
                  <a:srgbClr val="FF0000"/>
                </a:solidFill>
              </a:rPr>
              <a:t>1Vředová choroba gastroduodenální- peptický vřed</a:t>
            </a:r>
            <a:br>
              <a:rPr lang="cs-CZ" b="1" dirty="0"/>
            </a:br>
            <a:endParaRPr lang="cs-CZ" dirty="0"/>
          </a:p>
        </p:txBody>
      </p:sp>
      <p:pic>
        <p:nvPicPr>
          <p:cNvPr id="6" name="Obrázek 5">
            <a:extLst>
              <a:ext uri="{FF2B5EF4-FFF2-40B4-BE49-F238E27FC236}">
                <a16:creationId xmlns:a16="http://schemas.microsoft.com/office/drawing/2014/main" id="{E2B1CE48-F3B0-4924-A457-EB125B8650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6972" y="2435251"/>
            <a:ext cx="4545028" cy="3753134"/>
          </a:xfrm>
          <a:prstGeom prst="rect">
            <a:avLst/>
          </a:prstGeom>
        </p:spPr>
      </p:pic>
      <p:sp>
        <p:nvSpPr>
          <p:cNvPr id="3" name="Zástupný symbol pro obsah 2">
            <a:extLst>
              <a:ext uri="{FF2B5EF4-FFF2-40B4-BE49-F238E27FC236}">
                <a16:creationId xmlns:a16="http://schemas.microsoft.com/office/drawing/2014/main" id="{D921163F-062A-4970-A4DA-A7FFF2A281D5}"/>
              </a:ext>
            </a:extLst>
          </p:cNvPr>
          <p:cNvSpPr>
            <a:spLocks noGrp="1"/>
          </p:cNvSpPr>
          <p:nvPr>
            <p:ph idx="1"/>
          </p:nvPr>
        </p:nvSpPr>
        <p:spPr>
          <a:xfrm>
            <a:off x="0" y="1765635"/>
            <a:ext cx="8674662" cy="5092366"/>
          </a:xfrm>
        </p:spPr>
        <p:txBody>
          <a:bodyPr>
            <a:normAutofit fontScale="62500" lnSpcReduction="20000"/>
          </a:bodyPr>
          <a:lstStyle/>
          <a:p>
            <a:r>
              <a:rPr lang="cs-CZ" dirty="0"/>
              <a:t>Nejčastější onemocnění žaludku/ duodena </a:t>
            </a:r>
          </a:p>
          <a:p>
            <a:r>
              <a:rPr lang="cs-CZ" dirty="0"/>
              <a:t>Nejčastější příčinou dyspepsie</a:t>
            </a:r>
          </a:p>
          <a:p>
            <a:r>
              <a:rPr lang="cs-CZ" dirty="0"/>
              <a:t>Žaludeční vředy - příčina spíše ve snížených obranných mechanismech žaludeční sliznice. </a:t>
            </a:r>
          </a:p>
          <a:p>
            <a:r>
              <a:rPr lang="cs-CZ" dirty="0"/>
              <a:t>Duodenální vřed - poškození sliznice působením nadměrného množství </a:t>
            </a:r>
            <a:r>
              <a:rPr lang="cs-CZ" dirty="0" err="1"/>
              <a:t>HCl</a:t>
            </a:r>
            <a:r>
              <a:rPr lang="cs-CZ" dirty="0"/>
              <a:t> a pepsinu.</a:t>
            </a:r>
          </a:p>
          <a:p>
            <a:r>
              <a:rPr lang="cs-CZ" dirty="0"/>
              <a:t>Ke vzniku přispívá přítomnost bakterie </a:t>
            </a:r>
            <a:r>
              <a:rPr lang="cs-CZ" dirty="0" err="1"/>
              <a:t>Helicobacter</a:t>
            </a:r>
            <a:r>
              <a:rPr lang="cs-CZ" dirty="0"/>
              <a:t> </a:t>
            </a:r>
            <a:r>
              <a:rPr lang="cs-CZ" dirty="0" err="1"/>
              <a:t>pylori</a:t>
            </a:r>
            <a:r>
              <a:rPr lang="cs-CZ" dirty="0"/>
              <a:t>, která sliznici žaludku/duodena kolonizuje →oslabí. Proto má eradikace </a:t>
            </a:r>
            <a:r>
              <a:rPr lang="cs-CZ" dirty="0" err="1"/>
              <a:t>Helicobactera</a:t>
            </a:r>
            <a:r>
              <a:rPr lang="cs-CZ" dirty="0"/>
              <a:t> zásadní význam při léčbě. </a:t>
            </a:r>
          </a:p>
          <a:p>
            <a:r>
              <a:rPr lang="cs-CZ" dirty="0"/>
              <a:t>Narůstá počet vředů vyvolaných NSA</a:t>
            </a:r>
          </a:p>
          <a:p>
            <a:r>
              <a:rPr lang="cs-CZ" dirty="0"/>
              <a:t>Civilizační onemocnění - 5–10 % populace. </a:t>
            </a:r>
          </a:p>
          <a:p>
            <a:r>
              <a:rPr lang="cs-CZ" dirty="0"/>
              <a:t> Incidence </a:t>
            </a:r>
          </a:p>
          <a:p>
            <a:pPr lvl="1"/>
            <a:r>
              <a:rPr lang="cs-CZ" dirty="0"/>
              <a:t>žaludeční vřed je 80/100 000</a:t>
            </a:r>
          </a:p>
          <a:p>
            <a:pPr lvl="1"/>
            <a:r>
              <a:rPr lang="cs-CZ" dirty="0"/>
              <a:t>duodenální vřed je 350/100 000 – 4x častější,  více muži</a:t>
            </a:r>
          </a:p>
          <a:p>
            <a:r>
              <a:rPr lang="cs-CZ" dirty="0"/>
              <a:t>Neléčená vředová choroba gastroduodenální může vést k život ohrožujícím komplikacím</a:t>
            </a:r>
          </a:p>
          <a:p>
            <a:r>
              <a:rPr lang="cs-CZ" dirty="0"/>
              <a:t>Postihuje všechny věkové skupiny, méně děti, častěji v adolescentním a běžně dospělí </a:t>
            </a:r>
          </a:p>
          <a:p>
            <a:r>
              <a:rPr lang="cs-CZ" dirty="0"/>
              <a:t>V geriatrické populaci dochází často ke vzniku sekundárních vředů při jiných chorobách či jejich léčbě - z důvodů </a:t>
            </a:r>
            <a:r>
              <a:rPr lang="cs-CZ" dirty="0" err="1"/>
              <a:t>polymorbidity</a:t>
            </a:r>
            <a:r>
              <a:rPr lang="cs-CZ" dirty="0"/>
              <a:t> více komplikací.</a:t>
            </a:r>
          </a:p>
          <a:p>
            <a:endParaRPr lang="cs-CZ" dirty="0"/>
          </a:p>
        </p:txBody>
      </p:sp>
      <p:pic>
        <p:nvPicPr>
          <p:cNvPr id="9" name="Obrázek 8">
            <a:extLst>
              <a:ext uri="{FF2B5EF4-FFF2-40B4-BE49-F238E27FC236}">
                <a16:creationId xmlns:a16="http://schemas.microsoft.com/office/drawing/2014/main" id="{38A44256-68C5-47C7-8ED5-2B0A24D361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3599" y="758012"/>
            <a:ext cx="2072363" cy="1552272"/>
          </a:xfrm>
          <a:prstGeom prst="rect">
            <a:avLst/>
          </a:prstGeom>
        </p:spPr>
      </p:pic>
    </p:spTree>
    <p:extLst>
      <p:ext uri="{BB962C8B-B14F-4D97-AF65-F5344CB8AC3E}">
        <p14:creationId xmlns:p14="http://schemas.microsoft.com/office/powerpoint/2010/main" val="15262236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785A73-06B2-46CD-B747-2E5050B2A0E8}"/>
              </a:ext>
            </a:extLst>
          </p:cNvPr>
          <p:cNvSpPr>
            <a:spLocks noGrp="1"/>
          </p:cNvSpPr>
          <p:nvPr>
            <p:ph type="title"/>
          </p:nvPr>
        </p:nvSpPr>
        <p:spPr/>
        <p:txBody>
          <a:bodyPr>
            <a:normAutofit fontScale="90000"/>
          </a:bodyPr>
          <a:lstStyle/>
          <a:p>
            <a:r>
              <a:rPr lang="cs-CZ" b="1" dirty="0"/>
              <a:t>Režimová opatření u nemocných s vředovou chorobou</a:t>
            </a:r>
            <a:br>
              <a:rPr lang="cs-CZ" dirty="0"/>
            </a:br>
            <a:endParaRPr lang="cs-CZ" dirty="0"/>
          </a:p>
        </p:txBody>
      </p:sp>
      <p:sp>
        <p:nvSpPr>
          <p:cNvPr id="3" name="Zástupný symbol pro obsah 2">
            <a:extLst>
              <a:ext uri="{FF2B5EF4-FFF2-40B4-BE49-F238E27FC236}">
                <a16:creationId xmlns:a16="http://schemas.microsoft.com/office/drawing/2014/main" id="{F271E64E-087F-4303-91AC-DDAA01195CB3}"/>
              </a:ext>
            </a:extLst>
          </p:cNvPr>
          <p:cNvSpPr>
            <a:spLocks noGrp="1"/>
          </p:cNvSpPr>
          <p:nvPr>
            <p:ph idx="1"/>
          </p:nvPr>
        </p:nvSpPr>
        <p:spPr>
          <a:xfrm>
            <a:off x="84965" y="1825625"/>
            <a:ext cx="12057133" cy="4834120"/>
          </a:xfrm>
        </p:spPr>
        <p:txBody>
          <a:bodyPr>
            <a:normAutofit fontScale="55000" lnSpcReduction="20000"/>
          </a:bodyPr>
          <a:lstStyle/>
          <a:p>
            <a:r>
              <a:rPr lang="cs-CZ" dirty="0"/>
              <a:t>Důležitou úlohu v etiopatogenezi peptického vředu hraje stres, proto je nutné stresory odstranit a zvolit uklidňující režim, pracovní neschopnost na 2-4 týdny. </a:t>
            </a:r>
          </a:p>
          <a:p>
            <a:r>
              <a:rPr lang="cs-CZ" dirty="0"/>
              <a:t>U nekomplikovaného vředu je dietní léčba součástí léčebného režimu, spolu s omezením fyzické aktivity, s duševním klidem event. doplněným psychoterapií. </a:t>
            </a:r>
          </a:p>
          <a:p>
            <a:r>
              <a:rPr lang="cs-CZ" dirty="0"/>
              <a:t>Při krvácení, perforaci a penetraci zastavujeme okamžitě perorální přívod stravy! Při stenóze zkoušíme dietu tekutou v tolerovaném množství a doplňujeme léčbou parenterální. </a:t>
            </a:r>
          </a:p>
          <a:p>
            <a:r>
              <a:rPr lang="cs-CZ" dirty="0"/>
              <a:t>Nemocné </a:t>
            </a:r>
            <a:r>
              <a:rPr lang="cs-CZ" dirty="0" err="1"/>
              <a:t>edukujeme</a:t>
            </a:r>
            <a:r>
              <a:rPr lang="cs-CZ" dirty="0"/>
              <a:t> o vhodných a nevhodných potravinách. </a:t>
            </a:r>
          </a:p>
          <a:p>
            <a:pPr marL="0" indent="0">
              <a:buNone/>
            </a:pPr>
            <a:r>
              <a:rPr lang="cs-CZ" b="1" dirty="0"/>
              <a:t>Mezi potraviny, kterých by se měli vyvarovat</a:t>
            </a:r>
            <a:r>
              <a:rPr lang="cs-CZ" dirty="0"/>
              <a:t>, patří: pikantní sýry, uzeniny, tučné maso, husa, kachna, zvěřina, nakládaná masa, nakládané zeleniny, uzené ryby, sardinky, kaviár, očka, zelí, kapusta, květák, zelená paprika, okurka, česnek, ředkvičky, luštěniny, rybíz, rebarbora, ostružiny, maliny, fíky, datle, mák, ořechy, ostré koření, masox, maggi, alkohol, nápoje s CO2 , černá káva, smažené pokrmy, kynutá těsta, listové těsto, velmi horké nebo studené nápoje. </a:t>
            </a:r>
          </a:p>
          <a:p>
            <a:pPr marL="0" indent="0">
              <a:buNone/>
            </a:pPr>
            <a:r>
              <a:rPr lang="cs-CZ" b="1" dirty="0"/>
              <a:t>Mezi potraviny, které naopak doporučujeme</a:t>
            </a:r>
            <a:r>
              <a:rPr lang="cs-CZ" dirty="0"/>
              <a:t>, patří:</a:t>
            </a:r>
          </a:p>
          <a:p>
            <a:r>
              <a:rPr lang="cs-CZ" dirty="0"/>
              <a:t>tuky – olej, máslo, margaríny</a:t>
            </a:r>
          </a:p>
          <a:p>
            <a:r>
              <a:rPr lang="cs-CZ" dirty="0"/>
              <a:t>mléko a mléčné výrobky – mimo pikantních sýrů</a:t>
            </a:r>
          </a:p>
          <a:p>
            <a:r>
              <a:rPr lang="cs-CZ" dirty="0"/>
              <a:t>maso – z mladých zvířat, libové, ryby sladkovodní i mořské</a:t>
            </a:r>
          </a:p>
          <a:p>
            <a:r>
              <a:rPr lang="cs-CZ" dirty="0"/>
              <a:t>uzeniny - drůbeží šunka, vepřová šunka</a:t>
            </a:r>
          </a:p>
          <a:p>
            <a:r>
              <a:rPr lang="cs-CZ" dirty="0"/>
              <a:t>zelenina – mražená, sterilizovaná, sušená</a:t>
            </a:r>
          </a:p>
          <a:p>
            <a:r>
              <a:rPr lang="cs-CZ" dirty="0"/>
              <a:t>ovoce – zralá jablka, třešně, broskve, meruňky, banány</a:t>
            </a:r>
          </a:p>
          <a:p>
            <a:r>
              <a:rPr lang="cs-CZ" dirty="0"/>
              <a:t>koření – petrželová nať, bobkový list, pažitka, majoránka, červená sladká paprika, kmín, kopr, vývar z hub</a:t>
            </a:r>
          </a:p>
          <a:p>
            <a:r>
              <a:rPr lang="cs-CZ" dirty="0"/>
              <a:t>Ke zpracování potravin je lépe použít vaření, dušení, pečení. Grilování na otevřeném ohni je naprosto nevhodné</a:t>
            </a:r>
          </a:p>
          <a:p>
            <a:pPr marL="0" indent="0">
              <a:buNone/>
            </a:pPr>
            <a:endParaRPr lang="cs-CZ" dirty="0"/>
          </a:p>
          <a:p>
            <a:endParaRPr lang="cs-CZ" dirty="0"/>
          </a:p>
        </p:txBody>
      </p:sp>
    </p:spTree>
    <p:extLst>
      <p:ext uri="{BB962C8B-B14F-4D97-AF65-F5344CB8AC3E}">
        <p14:creationId xmlns:p14="http://schemas.microsoft.com/office/powerpoint/2010/main" val="12245009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8EE62133-7DF2-4509-8943-DB398522DD97}"/>
              </a:ext>
            </a:extLst>
          </p:cNvPr>
          <p:cNvSpPr>
            <a:spLocks noGrp="1" noChangeArrowheads="1"/>
          </p:cNvSpPr>
          <p:nvPr>
            <p:ph type="title"/>
          </p:nvPr>
        </p:nvSpPr>
        <p:spPr/>
        <p:txBody>
          <a:bodyPr/>
          <a:lstStyle/>
          <a:p>
            <a:r>
              <a:rPr lang="cs-CZ" altLang="cs-CZ" dirty="0">
                <a:solidFill>
                  <a:srgbClr val="0070C0"/>
                </a:solidFill>
              </a:rPr>
              <a:t>Režimová opatření</a:t>
            </a:r>
          </a:p>
        </p:txBody>
      </p:sp>
      <p:sp>
        <p:nvSpPr>
          <p:cNvPr id="39939" name="Rectangle 3">
            <a:extLst>
              <a:ext uri="{FF2B5EF4-FFF2-40B4-BE49-F238E27FC236}">
                <a16:creationId xmlns:a16="http://schemas.microsoft.com/office/drawing/2014/main" id="{84461BBE-2F49-4160-8B8E-C04F67AD1144}"/>
              </a:ext>
            </a:extLst>
          </p:cNvPr>
          <p:cNvSpPr>
            <a:spLocks noGrp="1" noChangeArrowheads="1"/>
          </p:cNvSpPr>
          <p:nvPr>
            <p:ph type="body" idx="1"/>
          </p:nvPr>
        </p:nvSpPr>
        <p:spPr/>
        <p:txBody>
          <a:bodyPr/>
          <a:lstStyle/>
          <a:p>
            <a:r>
              <a:rPr lang="cs-CZ" altLang="cs-CZ" dirty="0"/>
              <a:t>Klid, spánek</a:t>
            </a:r>
          </a:p>
          <a:p>
            <a:r>
              <a:rPr lang="cs-CZ" altLang="cs-CZ" dirty="0"/>
              <a:t>Strava- mléko NE</a:t>
            </a:r>
          </a:p>
          <a:p>
            <a:r>
              <a:rPr lang="cs-CZ" altLang="cs-CZ" dirty="0"/>
              <a:t>NEKOUŘIT</a:t>
            </a:r>
          </a:p>
          <a:p>
            <a:r>
              <a:rPr lang="cs-CZ" altLang="cs-CZ" dirty="0">
                <a:solidFill>
                  <a:srgbClr val="0070C0"/>
                </a:solidFill>
              </a:rPr>
              <a:t>Ulcerogenní léky EX ………………………………………………………………………………………….………………………………………………………………………………………………………………………….</a:t>
            </a:r>
          </a:p>
          <a:p>
            <a:endParaRPr lang="cs-CZ" altLang="cs-CZ"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63744D2C-1844-416D-8D1B-24EC0F1AC747}"/>
              </a:ext>
            </a:extLst>
          </p:cNvPr>
          <p:cNvSpPr>
            <a:spLocks noGrp="1" noChangeArrowheads="1"/>
          </p:cNvSpPr>
          <p:nvPr>
            <p:ph type="title"/>
          </p:nvPr>
        </p:nvSpPr>
        <p:spPr/>
        <p:txBody>
          <a:bodyPr/>
          <a:lstStyle/>
          <a:p>
            <a:r>
              <a:rPr lang="cs-CZ" altLang="cs-CZ" dirty="0"/>
              <a:t>Farmakologická terapie</a:t>
            </a:r>
          </a:p>
        </p:txBody>
      </p:sp>
      <p:sp>
        <p:nvSpPr>
          <p:cNvPr id="40963" name="Rectangle 3">
            <a:extLst>
              <a:ext uri="{FF2B5EF4-FFF2-40B4-BE49-F238E27FC236}">
                <a16:creationId xmlns:a16="http://schemas.microsoft.com/office/drawing/2014/main" id="{0F2C93F8-2523-48EB-9F27-A6B538CED746}"/>
              </a:ext>
            </a:extLst>
          </p:cNvPr>
          <p:cNvSpPr>
            <a:spLocks noGrp="1" noChangeArrowheads="1"/>
          </p:cNvSpPr>
          <p:nvPr>
            <p:ph type="body" sz="half" idx="1"/>
          </p:nvPr>
        </p:nvSpPr>
        <p:spPr>
          <a:xfrm>
            <a:off x="64737" y="1825625"/>
            <a:ext cx="6619284" cy="4817936"/>
          </a:xfrm>
        </p:spPr>
        <p:txBody>
          <a:bodyPr>
            <a:normAutofit fontScale="92500" lnSpcReduction="20000"/>
          </a:bodyPr>
          <a:lstStyle/>
          <a:p>
            <a:r>
              <a:rPr lang="cs-CZ" altLang="cs-CZ" sz="2400" dirty="0" err="1"/>
              <a:t>Antacida</a:t>
            </a:r>
            <a:r>
              <a:rPr lang="cs-CZ" altLang="cs-CZ" sz="2400" dirty="0"/>
              <a:t>- </a:t>
            </a:r>
            <a:r>
              <a:rPr lang="cs-CZ" sz="2400" dirty="0"/>
              <a:t>sloučeniny hořčíku, hliníku a vápníku, tlumí bolest a napomáhají hojení vředu, podávají se mezi dvěma jídly a na noc -  </a:t>
            </a:r>
            <a:r>
              <a:rPr lang="cs-CZ" sz="2400" dirty="0" err="1"/>
              <a:t>Anacid</a:t>
            </a:r>
            <a:r>
              <a:rPr lang="cs-CZ" sz="2400" dirty="0"/>
              <a:t>, </a:t>
            </a:r>
            <a:r>
              <a:rPr lang="cs-CZ" sz="2400" dirty="0" err="1"/>
              <a:t>Maalox</a:t>
            </a:r>
            <a:r>
              <a:rPr lang="cs-CZ" altLang="cs-CZ" sz="2400" dirty="0"/>
              <a:t> (</a:t>
            </a:r>
            <a:r>
              <a:rPr lang="cs-CZ" altLang="cs-CZ" sz="2400" dirty="0" err="1"/>
              <a:t>Rennie</a:t>
            </a:r>
            <a:r>
              <a:rPr lang="cs-CZ" altLang="cs-CZ" sz="2400" dirty="0"/>
              <a:t>, </a:t>
            </a:r>
            <a:r>
              <a:rPr lang="cs-CZ" altLang="cs-CZ" sz="2400" dirty="0" err="1"/>
              <a:t>Gaviscon</a:t>
            </a:r>
            <a:r>
              <a:rPr lang="cs-CZ" altLang="cs-CZ" sz="2400" dirty="0"/>
              <a:t>, </a:t>
            </a:r>
            <a:r>
              <a:rPr lang="cs-CZ" altLang="cs-CZ" sz="2400" dirty="0" err="1"/>
              <a:t>Algacid</a:t>
            </a:r>
            <a:r>
              <a:rPr lang="cs-CZ" altLang="cs-CZ" sz="2400" dirty="0"/>
              <a:t>, </a:t>
            </a:r>
            <a:r>
              <a:rPr lang="cs-CZ" altLang="cs-CZ" sz="2400" dirty="0" err="1"/>
              <a:t>Maalox</a:t>
            </a:r>
            <a:r>
              <a:rPr lang="cs-CZ" altLang="cs-CZ" sz="2400" dirty="0"/>
              <a:t>, </a:t>
            </a:r>
            <a:r>
              <a:rPr lang="cs-CZ" altLang="cs-CZ" sz="2400" dirty="0" err="1"/>
              <a:t>Gastrofait</a:t>
            </a:r>
            <a:r>
              <a:rPr lang="cs-CZ" altLang="cs-CZ" sz="2400" dirty="0"/>
              <a:t>)</a:t>
            </a:r>
          </a:p>
          <a:p>
            <a:r>
              <a:rPr lang="cs-CZ" altLang="cs-CZ" sz="2400" dirty="0" err="1"/>
              <a:t>Anticholinergika</a:t>
            </a:r>
            <a:endParaRPr lang="cs-CZ" altLang="cs-CZ" sz="2400" dirty="0"/>
          </a:p>
          <a:p>
            <a:r>
              <a:rPr lang="cs-CZ" altLang="cs-CZ" sz="2400" b="1" dirty="0"/>
              <a:t>H</a:t>
            </a:r>
            <a:r>
              <a:rPr lang="cs-CZ" altLang="cs-CZ" sz="2400" b="1" baseline="-25000" dirty="0"/>
              <a:t>2 </a:t>
            </a:r>
            <a:r>
              <a:rPr lang="cs-CZ" altLang="cs-CZ" sz="2400" b="1" dirty="0"/>
              <a:t>blokátory </a:t>
            </a:r>
            <a:r>
              <a:rPr lang="cs-CZ" altLang="cs-CZ" sz="2400" dirty="0"/>
              <a:t>- </a:t>
            </a:r>
            <a:r>
              <a:rPr lang="cs-CZ" sz="2400" dirty="0"/>
              <a:t>blokují působení histaminu na H</a:t>
            </a:r>
            <a:r>
              <a:rPr lang="cs-CZ" sz="2400" baseline="-25000" dirty="0"/>
              <a:t>2</a:t>
            </a:r>
            <a:r>
              <a:rPr lang="cs-CZ" sz="2400" dirty="0"/>
              <a:t> receptory, tlumí sekreci </a:t>
            </a:r>
            <a:r>
              <a:rPr lang="cs-CZ" sz="2400" dirty="0" err="1"/>
              <a:t>HCl</a:t>
            </a:r>
            <a:r>
              <a:rPr lang="cs-CZ" sz="2400" dirty="0"/>
              <a:t>,</a:t>
            </a:r>
            <a:r>
              <a:rPr lang="cs-CZ" altLang="cs-CZ" sz="2400" dirty="0"/>
              <a:t>- </a:t>
            </a:r>
            <a:r>
              <a:rPr lang="cs-CZ" altLang="cs-CZ" sz="2400" dirty="0" err="1"/>
              <a:t>Cimetidin</a:t>
            </a:r>
            <a:r>
              <a:rPr lang="cs-CZ" altLang="cs-CZ" sz="2400" dirty="0"/>
              <a:t>, </a:t>
            </a:r>
            <a:r>
              <a:rPr lang="cs-CZ" altLang="cs-CZ" sz="2400" dirty="0" err="1"/>
              <a:t>Ranitidin</a:t>
            </a:r>
            <a:r>
              <a:rPr lang="cs-CZ" altLang="cs-CZ" sz="2400" dirty="0"/>
              <a:t>, </a:t>
            </a:r>
            <a:r>
              <a:rPr lang="cs-CZ" altLang="cs-CZ" sz="2400" dirty="0" err="1"/>
              <a:t>Nizatidin</a:t>
            </a:r>
            <a:r>
              <a:rPr lang="cs-CZ" altLang="cs-CZ" sz="2400" dirty="0"/>
              <a:t>, </a:t>
            </a:r>
            <a:r>
              <a:rPr lang="cs-CZ" altLang="cs-CZ" sz="2400" dirty="0" err="1"/>
              <a:t>Niperotidin</a:t>
            </a:r>
            <a:r>
              <a:rPr lang="cs-CZ" altLang="cs-CZ" sz="2400" dirty="0"/>
              <a:t>, </a:t>
            </a:r>
            <a:r>
              <a:rPr lang="cs-CZ" altLang="cs-CZ" sz="2400" dirty="0" err="1"/>
              <a:t>Roxatidin</a:t>
            </a:r>
            <a:r>
              <a:rPr lang="cs-CZ" altLang="cs-CZ" sz="2400" dirty="0"/>
              <a:t>, </a:t>
            </a:r>
            <a:r>
              <a:rPr lang="cs-CZ" altLang="cs-CZ" sz="2400" dirty="0" err="1"/>
              <a:t>Ranitidin</a:t>
            </a:r>
            <a:r>
              <a:rPr lang="cs-CZ" altLang="cs-CZ" sz="2400" dirty="0"/>
              <a:t>, </a:t>
            </a:r>
            <a:r>
              <a:rPr lang="cs-CZ" altLang="cs-CZ" sz="2400" dirty="0" err="1"/>
              <a:t>Lafutidin</a:t>
            </a:r>
            <a:r>
              <a:rPr lang="cs-CZ" altLang="cs-CZ" sz="2400" dirty="0"/>
              <a:t> (</a:t>
            </a:r>
            <a:r>
              <a:rPr lang="cs-CZ" altLang="cs-CZ" sz="2400" dirty="0" err="1"/>
              <a:t>Famosan</a:t>
            </a:r>
            <a:r>
              <a:rPr lang="cs-CZ" altLang="cs-CZ" sz="2400" dirty="0"/>
              <a:t>,</a:t>
            </a:r>
            <a:r>
              <a:rPr lang="cs-CZ" sz="2400" dirty="0"/>
              <a:t> </a:t>
            </a:r>
            <a:r>
              <a:rPr lang="cs-CZ" sz="2400" dirty="0" err="1"/>
              <a:t>Quamatel</a:t>
            </a:r>
            <a:r>
              <a:rPr lang="cs-CZ" sz="2400" dirty="0"/>
              <a:t>, </a:t>
            </a:r>
            <a:r>
              <a:rPr lang="cs-CZ" sz="2400" dirty="0" err="1"/>
              <a:t>Cimetidin</a:t>
            </a:r>
            <a:r>
              <a:rPr lang="cs-CZ" altLang="cs-CZ" sz="2400" dirty="0"/>
              <a:t>) </a:t>
            </a:r>
          </a:p>
          <a:p>
            <a:r>
              <a:rPr lang="cs-CZ" altLang="cs-CZ" sz="2400" b="1" dirty="0"/>
              <a:t>Blokátory protonové pumpy</a:t>
            </a:r>
            <a:r>
              <a:rPr lang="cs-CZ" altLang="cs-CZ" sz="2400" dirty="0"/>
              <a:t>, </a:t>
            </a:r>
            <a:r>
              <a:rPr lang="cs-CZ" sz="2400" dirty="0"/>
              <a:t>tlumí uvolňování H</a:t>
            </a:r>
            <a:r>
              <a:rPr lang="cs-CZ" sz="2400" baseline="30000" dirty="0"/>
              <a:t>+</a:t>
            </a:r>
            <a:r>
              <a:rPr lang="cs-CZ" sz="2400" dirty="0"/>
              <a:t> iontů ze sekrečních buněk žaludku a tím tvorbu </a:t>
            </a:r>
            <a:r>
              <a:rPr lang="cs-CZ" sz="2400" dirty="0" err="1"/>
              <a:t>HCl</a:t>
            </a:r>
            <a:r>
              <a:rPr lang="cs-CZ" sz="2400" dirty="0"/>
              <a:t> (</a:t>
            </a:r>
            <a:r>
              <a:rPr lang="cs-CZ" sz="2400" dirty="0" err="1"/>
              <a:t>Gasec</a:t>
            </a:r>
            <a:r>
              <a:rPr lang="cs-CZ" sz="2400" dirty="0"/>
              <a:t>, </a:t>
            </a:r>
            <a:r>
              <a:rPr lang="cs-CZ" sz="2400" dirty="0" err="1"/>
              <a:t>Losec</a:t>
            </a:r>
            <a:r>
              <a:rPr lang="cs-CZ" sz="2400" dirty="0"/>
              <a:t>, </a:t>
            </a:r>
            <a:r>
              <a:rPr lang="cs-CZ" sz="2400" dirty="0" err="1"/>
              <a:t>Helicid</a:t>
            </a:r>
            <a:r>
              <a:rPr lang="cs-CZ" sz="2400" dirty="0"/>
              <a:t>, </a:t>
            </a:r>
            <a:r>
              <a:rPr lang="cs-CZ" sz="2400" dirty="0" err="1"/>
              <a:t>Ortanol</a:t>
            </a:r>
            <a:r>
              <a:rPr lang="cs-CZ" sz="2400" dirty="0"/>
              <a:t>)</a:t>
            </a:r>
            <a:endParaRPr lang="cs-CZ" altLang="cs-CZ" sz="2400" dirty="0"/>
          </a:p>
          <a:p>
            <a:r>
              <a:rPr lang="cs-CZ" altLang="cs-CZ" sz="2400" b="1" dirty="0" err="1"/>
              <a:t>Sukralfát</a:t>
            </a:r>
            <a:r>
              <a:rPr lang="cs-CZ" altLang="cs-CZ" sz="2400" dirty="0"/>
              <a:t> (</a:t>
            </a:r>
            <a:r>
              <a:rPr lang="cs-CZ" altLang="cs-CZ" sz="2400" dirty="0" err="1"/>
              <a:t>Venter</a:t>
            </a:r>
            <a:r>
              <a:rPr lang="cs-CZ" altLang="cs-CZ" sz="2400" dirty="0"/>
              <a:t>)</a:t>
            </a:r>
          </a:p>
          <a:p>
            <a:r>
              <a:rPr lang="cs-CZ" altLang="cs-CZ" sz="2400" b="1" dirty="0"/>
              <a:t>Prostaglandiny</a:t>
            </a:r>
          </a:p>
          <a:p>
            <a:r>
              <a:rPr lang="cs-CZ" altLang="cs-CZ" sz="2400" b="1" dirty="0"/>
              <a:t>Soli bismutu: </a:t>
            </a:r>
            <a:r>
              <a:rPr lang="cs-CZ" altLang="cs-CZ" sz="2400" dirty="0" err="1"/>
              <a:t>Pylorid</a:t>
            </a:r>
            <a:r>
              <a:rPr lang="cs-CZ" altLang="cs-CZ" sz="2400" dirty="0"/>
              <a:t> – kombinace </a:t>
            </a:r>
            <a:r>
              <a:rPr lang="cs-CZ" altLang="cs-CZ" sz="2400" dirty="0" err="1"/>
              <a:t>ranitidinu</a:t>
            </a:r>
            <a:r>
              <a:rPr lang="cs-CZ" altLang="cs-CZ" sz="2400" dirty="0"/>
              <a:t> a </a:t>
            </a:r>
            <a:r>
              <a:rPr lang="cs-CZ" altLang="cs-CZ" sz="2400" dirty="0" err="1"/>
              <a:t>Bi</a:t>
            </a:r>
            <a:r>
              <a:rPr lang="cs-CZ" altLang="cs-CZ" sz="2400" dirty="0"/>
              <a:t> citrát</a:t>
            </a:r>
            <a:endParaRPr lang="cs-CZ" altLang="cs-CZ" sz="2400" baseline="-25000" dirty="0"/>
          </a:p>
        </p:txBody>
      </p:sp>
      <p:sp>
        <p:nvSpPr>
          <p:cNvPr id="40967" name="Rectangle 7">
            <a:extLst>
              <a:ext uri="{FF2B5EF4-FFF2-40B4-BE49-F238E27FC236}">
                <a16:creationId xmlns:a16="http://schemas.microsoft.com/office/drawing/2014/main" id="{F07B0759-8FA3-4550-9940-E0AE78B708AD}"/>
              </a:ext>
            </a:extLst>
          </p:cNvPr>
          <p:cNvSpPr>
            <a:spLocks noGrp="1" noChangeArrowheads="1"/>
          </p:cNvSpPr>
          <p:nvPr>
            <p:ph type="body" sz="half" idx="2"/>
          </p:nvPr>
        </p:nvSpPr>
        <p:spPr>
          <a:xfrm>
            <a:off x="7315199" y="1825625"/>
            <a:ext cx="4812063" cy="4351338"/>
          </a:xfrm>
        </p:spPr>
        <p:txBody>
          <a:bodyPr/>
          <a:lstStyle/>
          <a:p>
            <a:r>
              <a:rPr lang="cs-CZ" altLang="cs-CZ" dirty="0"/>
              <a:t>3 druhy </a:t>
            </a:r>
            <a:r>
              <a:rPr lang="cs-CZ" altLang="cs-CZ" dirty="0" err="1"/>
              <a:t>receptorů:pro</a:t>
            </a:r>
            <a:r>
              <a:rPr lang="cs-CZ" altLang="cs-CZ" dirty="0"/>
              <a:t> </a:t>
            </a:r>
          </a:p>
          <a:p>
            <a:pPr lvl="1"/>
            <a:r>
              <a:rPr lang="cs-CZ" altLang="cs-CZ" dirty="0"/>
              <a:t>Gastrin: dráždění z duodena a pyloru</a:t>
            </a:r>
          </a:p>
          <a:p>
            <a:pPr lvl="1"/>
            <a:r>
              <a:rPr lang="cs-CZ" altLang="cs-CZ" dirty="0"/>
              <a:t>Acetylcholin: dráždění z n. vagus z jícnu</a:t>
            </a:r>
          </a:p>
          <a:p>
            <a:pPr lvl="1"/>
            <a:r>
              <a:rPr lang="cs-CZ" altLang="cs-CZ" dirty="0"/>
              <a:t>Histamin: uvolněný z žírných buněk</a:t>
            </a:r>
          </a:p>
          <a:p>
            <a:endParaRPr lang="cs-CZ" altLang="cs-CZ" dirty="0"/>
          </a:p>
        </p:txBody>
      </p:sp>
      <p:sp>
        <p:nvSpPr>
          <p:cNvPr id="40968" name="Line 8">
            <a:extLst>
              <a:ext uri="{FF2B5EF4-FFF2-40B4-BE49-F238E27FC236}">
                <a16:creationId xmlns:a16="http://schemas.microsoft.com/office/drawing/2014/main" id="{2F870E61-B67A-4B45-AF02-9E82DBAE5521}"/>
              </a:ext>
            </a:extLst>
          </p:cNvPr>
          <p:cNvSpPr>
            <a:spLocks noChangeShapeType="1"/>
          </p:cNvSpPr>
          <p:nvPr/>
        </p:nvSpPr>
        <p:spPr bwMode="auto">
          <a:xfrm>
            <a:off x="6425076" y="3916546"/>
            <a:ext cx="1383739" cy="80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0969" name="Line 9">
            <a:extLst>
              <a:ext uri="{FF2B5EF4-FFF2-40B4-BE49-F238E27FC236}">
                <a16:creationId xmlns:a16="http://schemas.microsoft.com/office/drawing/2014/main" id="{8B551E54-5AE2-47CC-BA80-029B490990CE}"/>
              </a:ext>
            </a:extLst>
          </p:cNvPr>
          <p:cNvSpPr>
            <a:spLocks noChangeShapeType="1"/>
          </p:cNvSpPr>
          <p:nvPr/>
        </p:nvSpPr>
        <p:spPr bwMode="auto">
          <a:xfrm>
            <a:off x="4248319" y="3147801"/>
            <a:ext cx="3560496" cy="3237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F87AB031-F2C0-43E6-8146-3879D14EFD14}"/>
              </a:ext>
            </a:extLst>
          </p:cNvPr>
          <p:cNvSpPr>
            <a:spLocks noGrp="1" noChangeArrowheads="1"/>
          </p:cNvSpPr>
          <p:nvPr>
            <p:ph type="title"/>
          </p:nvPr>
        </p:nvSpPr>
        <p:spPr>
          <a:xfrm>
            <a:off x="129473" y="365125"/>
            <a:ext cx="11976212" cy="1325563"/>
          </a:xfrm>
        </p:spPr>
        <p:txBody>
          <a:bodyPr>
            <a:normAutofit fontScale="90000"/>
          </a:bodyPr>
          <a:lstStyle/>
          <a:p>
            <a:r>
              <a:rPr lang="cs-CZ" sz="3100" dirty="0"/>
              <a:t>Při průkazu </a:t>
            </a:r>
            <a:r>
              <a:rPr lang="cs-CZ" sz="3100" dirty="0" err="1"/>
              <a:t>Helicobacter</a:t>
            </a:r>
            <a:r>
              <a:rPr lang="cs-CZ" sz="3100" dirty="0"/>
              <a:t> </a:t>
            </a:r>
            <a:r>
              <a:rPr lang="cs-CZ" sz="3100" dirty="0" err="1"/>
              <a:t>pylori</a:t>
            </a:r>
            <a:r>
              <a:rPr lang="cs-CZ" sz="3100" dirty="0"/>
              <a:t> je třeba zahájit jeho eradikaci. Ta spočívá v podávání blokátorů protonové pumpy a kombinované antibiotické terapie.</a:t>
            </a:r>
            <a:br>
              <a:rPr lang="cs-CZ" sz="3100" dirty="0"/>
            </a:br>
            <a:r>
              <a:rPr lang="cs-CZ" dirty="0"/>
              <a:t> </a:t>
            </a:r>
            <a:r>
              <a:rPr lang="cs-CZ" altLang="cs-CZ" dirty="0"/>
              <a:t>Eradikace </a:t>
            </a:r>
            <a:r>
              <a:rPr lang="cs-CZ" altLang="cs-CZ" dirty="0" err="1"/>
              <a:t>Helicobactera</a:t>
            </a:r>
            <a:endParaRPr lang="cs-CZ" altLang="cs-CZ" dirty="0"/>
          </a:p>
        </p:txBody>
      </p:sp>
      <p:sp>
        <p:nvSpPr>
          <p:cNvPr id="41987" name="Rectangle 3">
            <a:extLst>
              <a:ext uri="{FF2B5EF4-FFF2-40B4-BE49-F238E27FC236}">
                <a16:creationId xmlns:a16="http://schemas.microsoft.com/office/drawing/2014/main" id="{70328B17-0940-4938-8FD2-6BD220746B96}"/>
              </a:ext>
            </a:extLst>
          </p:cNvPr>
          <p:cNvSpPr>
            <a:spLocks noGrp="1" noChangeArrowheads="1"/>
          </p:cNvSpPr>
          <p:nvPr>
            <p:ph type="body" idx="1"/>
          </p:nvPr>
        </p:nvSpPr>
        <p:spPr/>
        <p:txBody>
          <a:bodyPr/>
          <a:lstStyle/>
          <a:p>
            <a:r>
              <a:rPr lang="cs-CZ" altLang="cs-CZ" dirty="0"/>
              <a:t>Trojkombinace: 7- 14 dní blokátor protonové pumpy a dvě ATB (</a:t>
            </a:r>
            <a:r>
              <a:rPr lang="cs-CZ" altLang="cs-CZ" dirty="0" err="1"/>
              <a:t>klaritromycin</a:t>
            </a:r>
            <a:r>
              <a:rPr lang="cs-CZ" altLang="cs-CZ" dirty="0"/>
              <a:t> a amoxicilin – 2x d</a:t>
            </a:r>
          </a:p>
          <a:p>
            <a:endParaRPr lang="cs-CZ" altLang="cs-CZ" dirty="0"/>
          </a:p>
          <a:p>
            <a:r>
              <a:rPr lang="cs-CZ" altLang="cs-CZ" dirty="0"/>
              <a:t>Inhibitor protonové pumpy</a:t>
            </a:r>
          </a:p>
          <a:p>
            <a:pPr lvl="1"/>
            <a:endParaRPr lang="cs-CZ" altLang="cs-CZ" dirty="0"/>
          </a:p>
        </p:txBody>
      </p:sp>
      <p:graphicFrame>
        <p:nvGraphicFramePr>
          <p:cNvPr id="2" name="Tabulka 1">
            <a:extLst>
              <a:ext uri="{FF2B5EF4-FFF2-40B4-BE49-F238E27FC236}">
                <a16:creationId xmlns:a16="http://schemas.microsoft.com/office/drawing/2014/main" id="{CB696DCB-4370-42EE-8065-8F86DBE51337}"/>
              </a:ext>
            </a:extLst>
          </p:cNvPr>
          <p:cNvGraphicFramePr>
            <a:graphicFrameLocks noGrp="1"/>
          </p:cNvGraphicFramePr>
          <p:nvPr/>
        </p:nvGraphicFramePr>
        <p:xfrm>
          <a:off x="838198" y="4117340"/>
          <a:ext cx="11097554" cy="2743200"/>
        </p:xfrm>
        <a:graphic>
          <a:graphicData uri="http://schemas.openxmlformats.org/drawingml/2006/table">
            <a:tbl>
              <a:tblPr/>
              <a:tblGrid>
                <a:gridCol w="5548777">
                  <a:extLst>
                    <a:ext uri="{9D8B030D-6E8A-4147-A177-3AD203B41FA5}">
                      <a16:colId xmlns:a16="http://schemas.microsoft.com/office/drawing/2014/main" val="3555369881"/>
                    </a:ext>
                  </a:extLst>
                </a:gridCol>
                <a:gridCol w="5548777">
                  <a:extLst>
                    <a:ext uri="{9D8B030D-6E8A-4147-A177-3AD203B41FA5}">
                      <a16:colId xmlns:a16="http://schemas.microsoft.com/office/drawing/2014/main" val="3709292029"/>
                    </a:ext>
                  </a:extLst>
                </a:gridCol>
              </a:tblGrid>
              <a:tr h="0">
                <a:tc>
                  <a:txBody>
                    <a:bodyPr/>
                    <a:lstStyle/>
                    <a:p>
                      <a:r>
                        <a:rPr lang="cs-CZ" dirty="0"/>
                        <a:t>Účinná látka (komerční název)</a:t>
                      </a:r>
                    </a:p>
                  </a:txBody>
                  <a:tcPr anchor="ctr">
                    <a:lnL>
                      <a:noFill/>
                    </a:lnL>
                    <a:lnR>
                      <a:noFill/>
                    </a:lnR>
                    <a:lnT>
                      <a:noFill/>
                    </a:lnT>
                    <a:lnB>
                      <a:noFill/>
                    </a:lnB>
                  </a:tcPr>
                </a:tc>
                <a:tc>
                  <a:txBody>
                    <a:bodyPr/>
                    <a:lstStyle/>
                    <a:p>
                      <a:r>
                        <a:rPr lang="cs-CZ"/>
                        <a:t>Denní dávka</a:t>
                      </a:r>
                      <a:r>
                        <a:rPr lang="cs-CZ" baseline="30000">
                          <a:hlinkClick r:id="rId2"/>
                        </a:rPr>
                        <a:t>[2]</a:t>
                      </a:r>
                      <a:r>
                        <a:rPr lang="cs-CZ"/>
                        <a:t> </a:t>
                      </a:r>
                    </a:p>
                  </a:txBody>
                  <a:tcPr anchor="ctr">
                    <a:lnL>
                      <a:noFill/>
                    </a:lnL>
                    <a:lnR>
                      <a:noFill/>
                    </a:lnR>
                    <a:lnT>
                      <a:noFill/>
                    </a:lnT>
                    <a:lnB>
                      <a:noFill/>
                    </a:lnB>
                  </a:tcPr>
                </a:tc>
                <a:extLst>
                  <a:ext uri="{0D108BD9-81ED-4DB2-BD59-A6C34878D82A}">
                    <a16:rowId xmlns:a16="http://schemas.microsoft.com/office/drawing/2014/main" val="662199361"/>
                  </a:ext>
                </a:extLst>
              </a:tr>
              <a:tr h="0">
                <a:tc>
                  <a:txBody>
                    <a:bodyPr/>
                    <a:lstStyle/>
                    <a:p>
                      <a:r>
                        <a:rPr lang="cs-CZ" dirty="0" err="1"/>
                        <a:t>Omeprazol</a:t>
                      </a:r>
                      <a:r>
                        <a:rPr lang="cs-CZ" dirty="0"/>
                        <a:t> (</a:t>
                      </a:r>
                      <a:r>
                        <a:rPr lang="cs-CZ" dirty="0" err="1"/>
                        <a:t>Omaprazol</a:t>
                      </a:r>
                      <a:r>
                        <a:rPr lang="cs-CZ" dirty="0"/>
                        <a:t>, </a:t>
                      </a:r>
                      <a:r>
                        <a:rPr lang="cs-CZ" dirty="0" err="1"/>
                        <a:t>Omeprazole</a:t>
                      </a:r>
                      <a:r>
                        <a:rPr lang="cs-CZ" dirty="0"/>
                        <a:t>, </a:t>
                      </a:r>
                      <a:r>
                        <a:rPr lang="cs-CZ" dirty="0" err="1"/>
                        <a:t>Gasec</a:t>
                      </a:r>
                      <a:r>
                        <a:rPr lang="cs-CZ" dirty="0"/>
                        <a:t>, </a:t>
                      </a:r>
                      <a:r>
                        <a:rPr lang="cs-CZ" dirty="0" err="1"/>
                        <a:t>Losec</a:t>
                      </a:r>
                      <a:r>
                        <a:rPr lang="cs-CZ" dirty="0"/>
                        <a:t>. </a:t>
                      </a:r>
                      <a:r>
                        <a:rPr lang="cs-CZ" dirty="0" err="1"/>
                        <a:t>Helicid</a:t>
                      </a:r>
                      <a:r>
                        <a:rPr lang="cs-CZ" dirty="0"/>
                        <a:t>)</a:t>
                      </a:r>
                    </a:p>
                  </a:txBody>
                  <a:tcPr anchor="ctr">
                    <a:lnL>
                      <a:noFill/>
                    </a:lnL>
                    <a:lnR>
                      <a:noFill/>
                    </a:lnR>
                    <a:lnT>
                      <a:noFill/>
                    </a:lnT>
                    <a:lnB>
                      <a:noFill/>
                    </a:lnB>
                  </a:tcPr>
                </a:tc>
                <a:tc>
                  <a:txBody>
                    <a:bodyPr/>
                    <a:lstStyle/>
                    <a:p>
                      <a:r>
                        <a:rPr lang="cs-CZ"/>
                        <a:t>20–40 mg </a:t>
                      </a:r>
                    </a:p>
                  </a:txBody>
                  <a:tcPr anchor="ctr">
                    <a:lnL>
                      <a:noFill/>
                    </a:lnL>
                    <a:lnR>
                      <a:noFill/>
                    </a:lnR>
                    <a:lnT>
                      <a:noFill/>
                    </a:lnT>
                    <a:lnB>
                      <a:noFill/>
                    </a:lnB>
                  </a:tcPr>
                </a:tc>
                <a:extLst>
                  <a:ext uri="{0D108BD9-81ED-4DB2-BD59-A6C34878D82A}">
                    <a16:rowId xmlns:a16="http://schemas.microsoft.com/office/drawing/2014/main" val="2275875410"/>
                  </a:ext>
                </a:extLst>
              </a:tr>
              <a:tr h="0">
                <a:tc>
                  <a:txBody>
                    <a:bodyPr/>
                    <a:lstStyle/>
                    <a:p>
                      <a:r>
                        <a:rPr lang="cs-CZ" dirty="0" err="1"/>
                        <a:t>Esomeprazol</a:t>
                      </a:r>
                      <a:r>
                        <a:rPr lang="cs-CZ" dirty="0"/>
                        <a:t> (</a:t>
                      </a:r>
                      <a:r>
                        <a:rPr lang="cs-CZ" dirty="0" err="1"/>
                        <a:t>Esomeprazole</a:t>
                      </a:r>
                      <a:r>
                        <a:rPr lang="cs-CZ" dirty="0"/>
                        <a:t>, </a:t>
                      </a:r>
                      <a:r>
                        <a:rPr lang="cs-CZ" dirty="0" err="1"/>
                        <a:t>Nexium</a:t>
                      </a:r>
                      <a:r>
                        <a:rPr lang="cs-CZ" dirty="0"/>
                        <a:t> </a:t>
                      </a:r>
                      <a:r>
                        <a:rPr lang="cs-CZ" dirty="0" err="1"/>
                        <a:t>Control</a:t>
                      </a:r>
                      <a:r>
                        <a:rPr lang="cs-CZ" dirty="0"/>
                        <a:t>, </a:t>
                      </a:r>
                      <a:r>
                        <a:rPr lang="cs-CZ" dirty="0" err="1"/>
                        <a:t>Alugastrin</a:t>
                      </a:r>
                      <a:r>
                        <a:rPr lang="cs-CZ" dirty="0"/>
                        <a:t>)</a:t>
                      </a:r>
                    </a:p>
                  </a:txBody>
                  <a:tcPr anchor="ctr">
                    <a:lnL>
                      <a:noFill/>
                    </a:lnL>
                    <a:lnR>
                      <a:noFill/>
                    </a:lnR>
                    <a:lnT>
                      <a:noFill/>
                    </a:lnT>
                    <a:lnB>
                      <a:noFill/>
                    </a:lnB>
                  </a:tcPr>
                </a:tc>
                <a:tc>
                  <a:txBody>
                    <a:bodyPr/>
                    <a:lstStyle/>
                    <a:p>
                      <a:r>
                        <a:rPr lang="cs-CZ" dirty="0"/>
                        <a:t>20–40 mg </a:t>
                      </a:r>
                    </a:p>
                  </a:txBody>
                  <a:tcPr anchor="ctr">
                    <a:lnL>
                      <a:noFill/>
                    </a:lnL>
                    <a:lnR>
                      <a:noFill/>
                    </a:lnR>
                    <a:lnT>
                      <a:noFill/>
                    </a:lnT>
                    <a:lnB>
                      <a:noFill/>
                    </a:lnB>
                  </a:tcPr>
                </a:tc>
                <a:extLst>
                  <a:ext uri="{0D108BD9-81ED-4DB2-BD59-A6C34878D82A}">
                    <a16:rowId xmlns:a16="http://schemas.microsoft.com/office/drawing/2014/main" val="3082007892"/>
                  </a:ext>
                </a:extLst>
              </a:tr>
              <a:tr h="0">
                <a:tc>
                  <a:txBody>
                    <a:bodyPr/>
                    <a:lstStyle/>
                    <a:p>
                      <a:r>
                        <a:rPr lang="cs-CZ" dirty="0" err="1"/>
                        <a:t>Lansoprazol</a:t>
                      </a:r>
                      <a:r>
                        <a:rPr lang="cs-CZ" dirty="0"/>
                        <a:t> (</a:t>
                      </a:r>
                      <a:r>
                        <a:rPr lang="cs-CZ" dirty="0" err="1"/>
                        <a:t>Lanzoprazole</a:t>
                      </a:r>
                      <a:r>
                        <a:rPr lang="cs-CZ" dirty="0"/>
                        <a:t>, </a:t>
                      </a:r>
                      <a:r>
                        <a:rPr lang="cs-CZ" dirty="0" err="1"/>
                        <a:t>Prevacid</a:t>
                      </a:r>
                      <a:r>
                        <a:rPr lang="cs-CZ" dirty="0"/>
                        <a:t>)</a:t>
                      </a:r>
                    </a:p>
                  </a:txBody>
                  <a:tcPr anchor="ctr">
                    <a:lnL>
                      <a:noFill/>
                    </a:lnL>
                    <a:lnR>
                      <a:noFill/>
                    </a:lnR>
                    <a:lnT>
                      <a:noFill/>
                    </a:lnT>
                    <a:lnB>
                      <a:noFill/>
                    </a:lnB>
                  </a:tcPr>
                </a:tc>
                <a:tc>
                  <a:txBody>
                    <a:bodyPr/>
                    <a:lstStyle/>
                    <a:p>
                      <a:r>
                        <a:rPr lang="cs-CZ" dirty="0"/>
                        <a:t>15–30 mg </a:t>
                      </a:r>
                    </a:p>
                  </a:txBody>
                  <a:tcPr anchor="ctr">
                    <a:lnL>
                      <a:noFill/>
                    </a:lnL>
                    <a:lnR>
                      <a:noFill/>
                    </a:lnR>
                    <a:lnT>
                      <a:noFill/>
                    </a:lnT>
                    <a:lnB>
                      <a:noFill/>
                    </a:lnB>
                  </a:tcPr>
                </a:tc>
                <a:extLst>
                  <a:ext uri="{0D108BD9-81ED-4DB2-BD59-A6C34878D82A}">
                    <a16:rowId xmlns:a16="http://schemas.microsoft.com/office/drawing/2014/main" val="4064690807"/>
                  </a:ext>
                </a:extLst>
              </a:tr>
              <a:tr h="0">
                <a:tc>
                  <a:txBody>
                    <a:bodyPr/>
                    <a:lstStyle/>
                    <a:p>
                      <a:r>
                        <a:rPr lang="cs-CZ" dirty="0" err="1"/>
                        <a:t>Pantoprazol</a:t>
                      </a:r>
                      <a:r>
                        <a:rPr lang="cs-CZ" dirty="0"/>
                        <a:t> (</a:t>
                      </a:r>
                      <a:r>
                        <a:rPr lang="cs-CZ" dirty="0" err="1"/>
                        <a:t>Pantoprazol</a:t>
                      </a:r>
                      <a:r>
                        <a:rPr lang="cs-CZ" dirty="0"/>
                        <a:t>, </a:t>
                      </a:r>
                      <a:r>
                        <a:rPr lang="cs-CZ" dirty="0" err="1"/>
                        <a:t>Nolpaza</a:t>
                      </a:r>
                      <a:r>
                        <a:rPr lang="cs-CZ" dirty="0"/>
                        <a:t>)</a:t>
                      </a:r>
                    </a:p>
                  </a:txBody>
                  <a:tcPr anchor="ctr">
                    <a:lnL>
                      <a:noFill/>
                    </a:lnL>
                    <a:lnR>
                      <a:noFill/>
                    </a:lnR>
                    <a:lnT>
                      <a:noFill/>
                    </a:lnT>
                    <a:lnB>
                      <a:noFill/>
                    </a:lnB>
                  </a:tcPr>
                </a:tc>
                <a:tc>
                  <a:txBody>
                    <a:bodyPr/>
                    <a:lstStyle/>
                    <a:p>
                      <a:r>
                        <a:rPr lang="cs-CZ"/>
                        <a:t>20–40 mg </a:t>
                      </a:r>
                    </a:p>
                  </a:txBody>
                  <a:tcPr anchor="ctr">
                    <a:lnL>
                      <a:noFill/>
                    </a:lnL>
                    <a:lnR>
                      <a:noFill/>
                    </a:lnR>
                    <a:lnT>
                      <a:noFill/>
                    </a:lnT>
                    <a:lnB>
                      <a:noFill/>
                    </a:lnB>
                  </a:tcPr>
                </a:tc>
                <a:extLst>
                  <a:ext uri="{0D108BD9-81ED-4DB2-BD59-A6C34878D82A}">
                    <a16:rowId xmlns:a16="http://schemas.microsoft.com/office/drawing/2014/main" val="922585516"/>
                  </a:ext>
                </a:extLst>
              </a:tr>
              <a:tr h="0">
                <a:tc>
                  <a:txBody>
                    <a:bodyPr/>
                    <a:lstStyle/>
                    <a:p>
                      <a:r>
                        <a:rPr lang="cs-CZ" dirty="0" err="1"/>
                        <a:t>Rabeprazol</a:t>
                      </a:r>
                      <a:r>
                        <a:rPr lang="cs-CZ" dirty="0"/>
                        <a:t> (</a:t>
                      </a:r>
                      <a:r>
                        <a:rPr lang="cs-CZ" dirty="0" err="1"/>
                        <a:t>Rabeprazol</a:t>
                      </a:r>
                      <a:r>
                        <a:rPr lang="cs-CZ" dirty="0"/>
                        <a:t>, </a:t>
                      </a:r>
                      <a:r>
                        <a:rPr lang="cs-CZ" dirty="0" err="1"/>
                        <a:t>Apo</a:t>
                      </a:r>
                      <a:r>
                        <a:rPr lang="cs-CZ" dirty="0"/>
                        <a:t>- </a:t>
                      </a:r>
                      <a:r>
                        <a:rPr lang="cs-CZ" dirty="0" err="1"/>
                        <a:t>Rabeprazol</a:t>
                      </a:r>
                      <a:r>
                        <a:rPr lang="cs-CZ" dirty="0"/>
                        <a:t>, </a:t>
                      </a:r>
                      <a:r>
                        <a:rPr lang="cs-CZ" dirty="0" err="1"/>
                        <a:t>Rabeprazole</a:t>
                      </a:r>
                      <a:r>
                        <a:rPr lang="cs-CZ" dirty="0"/>
                        <a:t>, </a:t>
                      </a:r>
                      <a:r>
                        <a:rPr lang="cs-CZ" dirty="0" err="1"/>
                        <a:t>Rapoxol</a:t>
                      </a:r>
                      <a:r>
                        <a:rPr lang="cs-CZ" dirty="0"/>
                        <a:t>)</a:t>
                      </a:r>
                    </a:p>
                  </a:txBody>
                  <a:tcPr anchor="ctr">
                    <a:lnL>
                      <a:noFill/>
                    </a:lnL>
                    <a:lnR>
                      <a:noFill/>
                    </a:lnR>
                    <a:lnT>
                      <a:noFill/>
                    </a:lnT>
                    <a:lnB>
                      <a:noFill/>
                    </a:lnB>
                  </a:tcPr>
                </a:tc>
                <a:tc>
                  <a:txBody>
                    <a:bodyPr/>
                    <a:lstStyle/>
                    <a:p>
                      <a:r>
                        <a:rPr lang="cs-CZ" dirty="0"/>
                        <a:t>20–40 mg </a:t>
                      </a:r>
                    </a:p>
                  </a:txBody>
                  <a:tcPr anchor="ctr">
                    <a:lnL>
                      <a:noFill/>
                    </a:lnL>
                    <a:lnR>
                      <a:noFill/>
                    </a:lnR>
                    <a:lnT>
                      <a:noFill/>
                    </a:lnT>
                    <a:lnB>
                      <a:noFill/>
                    </a:lnB>
                  </a:tcPr>
                </a:tc>
                <a:extLst>
                  <a:ext uri="{0D108BD9-81ED-4DB2-BD59-A6C34878D82A}">
                    <a16:rowId xmlns:a16="http://schemas.microsoft.com/office/drawing/2014/main" val="1100474613"/>
                  </a:ext>
                </a:extLst>
              </a:tr>
            </a:tbl>
          </a:graphicData>
        </a:graphic>
      </p:graphicFrame>
      <p:pic>
        <p:nvPicPr>
          <p:cNvPr id="2049" name="Picture 1" descr="Mediately: Omeprazol">
            <a:extLst>
              <a:ext uri="{FF2B5EF4-FFF2-40B4-BE49-F238E27FC236}">
                <a16:creationId xmlns:a16="http://schemas.microsoft.com/office/drawing/2014/main" id="{48E9FD56-F651-4FCC-8058-111CFA3CF3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116864"/>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Mediately: Esomeprazol">
            <a:extLst>
              <a:ext uri="{FF2B5EF4-FFF2-40B4-BE49-F238E27FC236}">
                <a16:creationId xmlns:a16="http://schemas.microsoft.com/office/drawing/2014/main" id="{6036E22F-2109-4C7F-AB5F-D83E2F44D2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116864"/>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Mediately: Lansoprazol">
            <a:extLst>
              <a:ext uri="{FF2B5EF4-FFF2-40B4-BE49-F238E27FC236}">
                <a16:creationId xmlns:a16="http://schemas.microsoft.com/office/drawing/2014/main" id="{0829D688-6A9E-4FEE-B825-E3728FB1B3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116864"/>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ediately: Pantoprazol">
            <a:extLst>
              <a:ext uri="{FF2B5EF4-FFF2-40B4-BE49-F238E27FC236}">
                <a16:creationId xmlns:a16="http://schemas.microsoft.com/office/drawing/2014/main" id="{540A148C-87DF-4B39-B9C0-A8678C68A6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116864"/>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Mediately: Rabeprazol">
            <a:extLst>
              <a:ext uri="{FF2B5EF4-FFF2-40B4-BE49-F238E27FC236}">
                <a16:creationId xmlns:a16="http://schemas.microsoft.com/office/drawing/2014/main" id="{9FEE43F6-848D-45B2-BA24-8B5F193A6D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116864"/>
            <a:ext cx="190500" cy="190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4">
            <a:extLst>
              <a:ext uri="{FF2B5EF4-FFF2-40B4-BE49-F238E27FC236}">
                <a16:creationId xmlns:a16="http://schemas.microsoft.com/office/drawing/2014/main" id="{30E182B1-6814-49F7-B48D-CDEEE5AAD98B}"/>
              </a:ext>
            </a:extLst>
          </p:cNvPr>
          <p:cNvSpPr>
            <a:spLocks noGrp="1" noChangeArrowheads="1"/>
          </p:cNvSpPr>
          <p:nvPr>
            <p:ph type="ctrTitle"/>
          </p:nvPr>
        </p:nvSpPr>
        <p:spPr/>
        <p:txBody>
          <a:bodyPr/>
          <a:lstStyle/>
          <a:p>
            <a:r>
              <a:rPr lang="cs-CZ" altLang="cs-CZ" dirty="0">
                <a:solidFill>
                  <a:srgbClr val="0070C0"/>
                </a:solidFill>
              </a:rPr>
              <a:t>Jak dlouho trvá eradikace </a:t>
            </a:r>
            <a:r>
              <a:rPr lang="cs-CZ" altLang="cs-CZ" dirty="0" err="1">
                <a:solidFill>
                  <a:srgbClr val="0070C0"/>
                </a:solidFill>
              </a:rPr>
              <a:t>Helicobactera</a:t>
            </a:r>
            <a:endParaRPr lang="cs-CZ" altLang="cs-CZ" dirty="0">
              <a:solidFill>
                <a:srgbClr val="0070C0"/>
              </a:solidFill>
            </a:endParaRPr>
          </a:p>
        </p:txBody>
      </p:sp>
      <p:sp>
        <p:nvSpPr>
          <p:cNvPr id="61445" name="Rectangle 5">
            <a:extLst>
              <a:ext uri="{FF2B5EF4-FFF2-40B4-BE49-F238E27FC236}">
                <a16:creationId xmlns:a16="http://schemas.microsoft.com/office/drawing/2014/main" id="{7DBE37AE-B20F-4459-B1C2-E5B4996A865A}"/>
              </a:ext>
            </a:extLst>
          </p:cNvPr>
          <p:cNvSpPr>
            <a:spLocks noGrp="1" noChangeArrowheads="1"/>
          </p:cNvSpPr>
          <p:nvPr>
            <p:ph type="subTitle" idx="1"/>
          </p:nvPr>
        </p:nvSpPr>
        <p:spPr/>
        <p:txBody>
          <a:bodyPr/>
          <a:lstStyle/>
          <a:p>
            <a:endParaRPr lang="cs-CZ" altLang="cs-CZ"/>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18E899-A7D9-4945-AF5F-633941BD0CB1}"/>
              </a:ext>
            </a:extLst>
          </p:cNvPr>
          <p:cNvSpPr>
            <a:spLocks noGrp="1"/>
          </p:cNvSpPr>
          <p:nvPr>
            <p:ph type="title"/>
          </p:nvPr>
        </p:nvSpPr>
        <p:spPr/>
        <p:txBody>
          <a:bodyPr/>
          <a:lstStyle/>
          <a:p>
            <a:r>
              <a:rPr lang="cs-CZ" dirty="0"/>
              <a:t>Léčba žaludečního vředu je zpočátku konzervativní</a:t>
            </a:r>
          </a:p>
        </p:txBody>
      </p:sp>
      <p:sp>
        <p:nvSpPr>
          <p:cNvPr id="3" name="Zástupný symbol pro obsah 2">
            <a:extLst>
              <a:ext uri="{FF2B5EF4-FFF2-40B4-BE49-F238E27FC236}">
                <a16:creationId xmlns:a16="http://schemas.microsoft.com/office/drawing/2014/main" id="{46048F17-05FE-4305-9AC8-2874225C7CFC}"/>
              </a:ext>
            </a:extLst>
          </p:cNvPr>
          <p:cNvSpPr>
            <a:spLocks noGrp="1"/>
          </p:cNvSpPr>
          <p:nvPr>
            <p:ph idx="1"/>
          </p:nvPr>
        </p:nvSpPr>
        <p:spPr/>
        <p:txBody>
          <a:bodyPr>
            <a:normAutofit fontScale="92500" lnSpcReduction="20000"/>
          </a:bodyPr>
          <a:lstStyle/>
          <a:p>
            <a:r>
              <a:rPr lang="cs-CZ" dirty="0"/>
              <a:t>ale není tak úspěšná jako u duodenálních vředů. </a:t>
            </a:r>
          </a:p>
          <a:p>
            <a:r>
              <a:rPr lang="cs-CZ" dirty="0"/>
              <a:t>Spočívá v medikamentózní terapii a </a:t>
            </a:r>
          </a:p>
          <a:p>
            <a:r>
              <a:rPr lang="cs-CZ" dirty="0"/>
              <a:t>režimových opatřeních (klid, dostatek spánku, dieta). </a:t>
            </a:r>
          </a:p>
          <a:p>
            <a:r>
              <a:rPr lang="cs-CZ" dirty="0"/>
              <a:t>Doporučuje se jíst častěji v malých dávkách s vyloučením dráždivých jídel, alkoholu a kouření. </a:t>
            </a:r>
          </a:p>
          <a:p>
            <a:r>
              <a:rPr lang="cs-CZ" dirty="0"/>
              <a:t>Preferuje se mléčná strava. </a:t>
            </a:r>
          </a:p>
          <a:p>
            <a:r>
              <a:rPr lang="cs-CZ" dirty="0"/>
              <a:t>Nedojde-li k prokazatelnému zhojení při nasazené léčbě do čtyř týdnů, je indikováno nové bioptické vyšetření okrajů vředu. </a:t>
            </a:r>
          </a:p>
          <a:p>
            <a:r>
              <a:rPr lang="cs-CZ" dirty="0"/>
              <a:t>Pokud nedojde do 3 měsíců k jeho zhojení, vzhledem k riziku </a:t>
            </a:r>
            <a:r>
              <a:rPr lang="cs-CZ" dirty="0" err="1"/>
              <a:t>malignizace</a:t>
            </a:r>
            <a:r>
              <a:rPr lang="cs-CZ" dirty="0"/>
              <a:t> je indikováno operační řešení. </a:t>
            </a:r>
          </a:p>
          <a:p>
            <a:r>
              <a:rPr lang="cs-CZ" dirty="0"/>
              <a:t>Chirurgická léčba je také indikována při komplikacích.</a:t>
            </a:r>
          </a:p>
        </p:txBody>
      </p:sp>
    </p:spTree>
    <p:extLst>
      <p:ext uri="{BB962C8B-B14F-4D97-AF65-F5344CB8AC3E}">
        <p14:creationId xmlns:p14="http://schemas.microsoft.com/office/powerpoint/2010/main" val="19122826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18E899-A7D9-4945-AF5F-633941BD0CB1}"/>
              </a:ext>
            </a:extLst>
          </p:cNvPr>
          <p:cNvSpPr>
            <a:spLocks noGrp="1"/>
          </p:cNvSpPr>
          <p:nvPr>
            <p:ph type="title"/>
          </p:nvPr>
        </p:nvSpPr>
        <p:spPr/>
        <p:txBody>
          <a:bodyPr/>
          <a:lstStyle/>
          <a:p>
            <a:r>
              <a:rPr lang="cs-CZ" dirty="0"/>
              <a:t>Léčba žaludečního vředu je zpočátku konzervativní</a:t>
            </a:r>
          </a:p>
        </p:txBody>
      </p:sp>
      <p:sp>
        <p:nvSpPr>
          <p:cNvPr id="3" name="Zástupný symbol pro obsah 2">
            <a:extLst>
              <a:ext uri="{FF2B5EF4-FFF2-40B4-BE49-F238E27FC236}">
                <a16:creationId xmlns:a16="http://schemas.microsoft.com/office/drawing/2014/main" id="{46048F17-05FE-4305-9AC8-2874225C7CFC}"/>
              </a:ext>
            </a:extLst>
          </p:cNvPr>
          <p:cNvSpPr>
            <a:spLocks noGrp="1"/>
          </p:cNvSpPr>
          <p:nvPr>
            <p:ph idx="1"/>
          </p:nvPr>
        </p:nvSpPr>
        <p:spPr/>
        <p:txBody>
          <a:bodyPr>
            <a:normAutofit fontScale="92500" lnSpcReduction="20000"/>
          </a:bodyPr>
          <a:lstStyle/>
          <a:p>
            <a:r>
              <a:rPr lang="cs-CZ" dirty="0"/>
              <a:t>ale není tak úspěšná jako u duodenálních vředů. </a:t>
            </a:r>
          </a:p>
          <a:p>
            <a:r>
              <a:rPr lang="cs-CZ" dirty="0"/>
              <a:t>Spočívá v medikamentózní terapii a </a:t>
            </a:r>
          </a:p>
          <a:p>
            <a:r>
              <a:rPr lang="cs-CZ" dirty="0"/>
              <a:t>režimových opatřeních (klid, dostatek spánku, dieta). </a:t>
            </a:r>
          </a:p>
          <a:p>
            <a:r>
              <a:rPr lang="cs-CZ" dirty="0"/>
              <a:t>Doporučuje se jíst častěji v malých dávkách s vyloučením dráždivých jídel, alkoholu a kouření. </a:t>
            </a:r>
          </a:p>
          <a:p>
            <a:r>
              <a:rPr lang="cs-CZ" dirty="0"/>
              <a:t>Preferuje se mléčná strava. </a:t>
            </a:r>
          </a:p>
          <a:p>
            <a:r>
              <a:rPr lang="cs-CZ" dirty="0"/>
              <a:t>Nedojde-li k prokazatelnému zhojení při nasazené léčbě do čtyř týdnů, je indikováno nové bioptické vyšetření okrajů vředu. </a:t>
            </a:r>
          </a:p>
          <a:p>
            <a:r>
              <a:rPr lang="cs-CZ" dirty="0"/>
              <a:t>Pokud nedojde do 3 měsíců k jeho zhojení, vzhledem k riziku </a:t>
            </a:r>
            <a:r>
              <a:rPr lang="cs-CZ" dirty="0" err="1"/>
              <a:t>malignizace</a:t>
            </a:r>
            <a:r>
              <a:rPr lang="cs-CZ" dirty="0"/>
              <a:t> je indikováno operační řešení. </a:t>
            </a:r>
          </a:p>
          <a:p>
            <a:r>
              <a:rPr lang="cs-CZ" dirty="0"/>
              <a:t>Chirurgická léčba je také indikována při komplikacích.</a:t>
            </a:r>
          </a:p>
        </p:txBody>
      </p:sp>
    </p:spTree>
    <p:extLst>
      <p:ext uri="{BB962C8B-B14F-4D97-AF65-F5344CB8AC3E}">
        <p14:creationId xmlns:p14="http://schemas.microsoft.com/office/powerpoint/2010/main" val="5941155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9EDDBAF0-4E9F-431B-ABA4-4951EF394F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6542" y="4159276"/>
            <a:ext cx="4055458" cy="2698723"/>
          </a:xfrm>
          <a:prstGeom prst="rect">
            <a:avLst/>
          </a:prstGeom>
        </p:spPr>
      </p:pic>
      <p:sp>
        <p:nvSpPr>
          <p:cNvPr id="33794" name="Rectangle 2">
            <a:extLst>
              <a:ext uri="{FF2B5EF4-FFF2-40B4-BE49-F238E27FC236}">
                <a16:creationId xmlns:a16="http://schemas.microsoft.com/office/drawing/2014/main" id="{CA0CDE99-83C6-428F-B063-9B8D3B0D4647}"/>
              </a:ext>
            </a:extLst>
          </p:cNvPr>
          <p:cNvSpPr>
            <a:spLocks noGrp="1" noChangeArrowheads="1"/>
          </p:cNvSpPr>
          <p:nvPr>
            <p:ph type="title"/>
          </p:nvPr>
        </p:nvSpPr>
        <p:spPr/>
        <p:txBody>
          <a:bodyPr/>
          <a:lstStyle/>
          <a:p>
            <a:r>
              <a:rPr lang="cs-CZ" altLang="cs-CZ"/>
              <a:t>Komplikace vředu</a:t>
            </a:r>
          </a:p>
        </p:txBody>
      </p:sp>
      <p:sp>
        <p:nvSpPr>
          <p:cNvPr id="33795" name="Rectangle 3">
            <a:extLst>
              <a:ext uri="{FF2B5EF4-FFF2-40B4-BE49-F238E27FC236}">
                <a16:creationId xmlns:a16="http://schemas.microsoft.com/office/drawing/2014/main" id="{3AE2E384-F93E-46A6-A811-CE6C5B80680A}"/>
              </a:ext>
            </a:extLst>
          </p:cNvPr>
          <p:cNvSpPr>
            <a:spLocks noGrp="1" noChangeArrowheads="1"/>
          </p:cNvSpPr>
          <p:nvPr>
            <p:ph type="body" idx="1"/>
          </p:nvPr>
        </p:nvSpPr>
        <p:spPr/>
        <p:txBody>
          <a:bodyPr/>
          <a:lstStyle/>
          <a:p>
            <a:r>
              <a:rPr lang="cs-CZ" altLang="cs-CZ" dirty="0"/>
              <a:t>Krvácení</a:t>
            </a:r>
          </a:p>
          <a:p>
            <a:r>
              <a:rPr lang="cs-CZ" altLang="cs-CZ" dirty="0"/>
              <a:t>Perforace</a:t>
            </a:r>
          </a:p>
          <a:p>
            <a:r>
              <a:rPr lang="cs-CZ" altLang="cs-CZ" dirty="0"/>
              <a:t>Penetrace</a:t>
            </a:r>
          </a:p>
          <a:p>
            <a:r>
              <a:rPr lang="cs-CZ" altLang="cs-CZ" dirty="0"/>
              <a:t>Stenóza pyloru (</a:t>
            </a:r>
            <a:r>
              <a:rPr lang="cs-CZ" altLang="cs-CZ" dirty="0" err="1"/>
              <a:t>pylorostenóza</a:t>
            </a:r>
            <a:r>
              <a:rPr lang="cs-CZ" altLang="cs-CZ" dirty="0"/>
              <a:t>, </a:t>
            </a:r>
            <a:r>
              <a:rPr lang="cs-CZ" altLang="cs-CZ" dirty="0" err="1"/>
              <a:t>pylorospasmus</a:t>
            </a:r>
            <a:r>
              <a:rPr lang="cs-CZ" altLang="cs-CZ" dirty="0"/>
              <a:t>) - </a:t>
            </a:r>
            <a:r>
              <a:rPr lang="cs-CZ" dirty="0"/>
              <a:t>u vředů umístěných u pyloru, může vést k městnání potravy v žaludku a zvracení velkého objemu tekutin či špatně natrávené potravy</a:t>
            </a:r>
          </a:p>
          <a:p>
            <a:endParaRPr lang="cs-CZ" altLang="cs-CZ" dirty="0"/>
          </a:p>
          <a:p>
            <a:r>
              <a:rPr lang="cs-CZ" altLang="cs-CZ" dirty="0"/>
              <a:t>Maligní zvrat</a:t>
            </a:r>
          </a:p>
        </p:txBody>
      </p:sp>
      <p:pic>
        <p:nvPicPr>
          <p:cNvPr id="3" name="Obrázek 2">
            <a:extLst>
              <a:ext uri="{FF2B5EF4-FFF2-40B4-BE49-F238E27FC236}">
                <a16:creationId xmlns:a16="http://schemas.microsoft.com/office/drawing/2014/main" id="{61D44E0C-44D1-4230-A588-75DA847EE7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6523" y="611858"/>
            <a:ext cx="4173398" cy="2337103"/>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8F759467-9CAC-4367-8DB3-A96EF6000A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3487" y="3989373"/>
            <a:ext cx="3163666" cy="2799845"/>
          </a:xfrm>
          <a:prstGeom prst="rect">
            <a:avLst/>
          </a:prstGeom>
        </p:spPr>
      </p:pic>
      <p:sp>
        <p:nvSpPr>
          <p:cNvPr id="2" name="Nadpis 1">
            <a:extLst>
              <a:ext uri="{FF2B5EF4-FFF2-40B4-BE49-F238E27FC236}">
                <a16:creationId xmlns:a16="http://schemas.microsoft.com/office/drawing/2014/main" id="{BF35F3A8-ADC0-466E-B2A2-DDD1BDAC3569}"/>
              </a:ext>
            </a:extLst>
          </p:cNvPr>
          <p:cNvSpPr>
            <a:spLocks noGrp="1"/>
          </p:cNvSpPr>
          <p:nvPr>
            <p:ph type="title"/>
          </p:nvPr>
        </p:nvSpPr>
        <p:spPr>
          <a:xfrm>
            <a:off x="838200" y="0"/>
            <a:ext cx="10515600" cy="1325563"/>
          </a:xfrm>
        </p:spPr>
        <p:txBody>
          <a:bodyPr/>
          <a:lstStyle/>
          <a:p>
            <a:r>
              <a:rPr lang="cs-CZ" b="1" dirty="0"/>
              <a:t>Komplikace peptického vředu</a:t>
            </a:r>
            <a:br>
              <a:rPr lang="cs-CZ" dirty="0"/>
            </a:br>
            <a:endParaRPr lang="cs-CZ" dirty="0"/>
          </a:p>
        </p:txBody>
      </p:sp>
      <p:sp>
        <p:nvSpPr>
          <p:cNvPr id="3" name="Zástupný symbol pro obsah 2">
            <a:extLst>
              <a:ext uri="{FF2B5EF4-FFF2-40B4-BE49-F238E27FC236}">
                <a16:creationId xmlns:a16="http://schemas.microsoft.com/office/drawing/2014/main" id="{A20557C6-437A-4090-B79B-BC0EB96BAF30}"/>
              </a:ext>
            </a:extLst>
          </p:cNvPr>
          <p:cNvSpPr>
            <a:spLocks noGrp="1"/>
          </p:cNvSpPr>
          <p:nvPr>
            <p:ph sz="half" idx="1"/>
          </p:nvPr>
        </p:nvSpPr>
        <p:spPr>
          <a:xfrm>
            <a:off x="-116660" y="662781"/>
            <a:ext cx="5181600" cy="4562602"/>
          </a:xfrm>
        </p:spPr>
        <p:txBody>
          <a:bodyPr>
            <a:normAutofit fontScale="55000" lnSpcReduction="20000"/>
          </a:bodyPr>
          <a:lstStyle/>
          <a:p>
            <a:pPr marL="0" indent="0">
              <a:buNone/>
            </a:pPr>
            <a:r>
              <a:rPr lang="cs-CZ" dirty="0"/>
              <a:t> </a:t>
            </a:r>
          </a:p>
          <a:p>
            <a:pPr marL="0" indent="0">
              <a:buNone/>
            </a:pPr>
            <a:r>
              <a:rPr lang="cs-CZ" b="1" dirty="0"/>
              <a:t>Krvácení</a:t>
            </a:r>
            <a:endParaRPr lang="cs-CZ" dirty="0"/>
          </a:p>
          <a:p>
            <a:r>
              <a:rPr lang="cs-CZ" dirty="0"/>
              <a:t>u 20 % nemocných s peptickým vředem </a:t>
            </a:r>
          </a:p>
          <a:p>
            <a:r>
              <a:rPr lang="cs-CZ" dirty="0"/>
              <a:t>ve 40 % příčinou úmrtí. </a:t>
            </a:r>
          </a:p>
          <a:p>
            <a:r>
              <a:rPr lang="cs-CZ" dirty="0"/>
              <a:t>může být </a:t>
            </a:r>
          </a:p>
          <a:p>
            <a:pPr lvl="1"/>
            <a:r>
              <a:rPr lang="cs-CZ" dirty="0"/>
              <a:t>prudké šokující, ohrožující život (zvracení krve - hemateméza, odchod dehtovité černé stolice - </a:t>
            </a:r>
            <a:r>
              <a:rPr lang="cs-CZ" dirty="0" err="1"/>
              <a:t>meléna</a:t>
            </a:r>
            <a:r>
              <a:rPr lang="cs-CZ" dirty="0"/>
              <a:t>) nebo</a:t>
            </a:r>
          </a:p>
          <a:p>
            <a:pPr lvl="1"/>
            <a:r>
              <a:rPr lang="cs-CZ" dirty="0"/>
              <a:t>chronické a mírné (okultní), postupně </a:t>
            </a:r>
            <a:r>
              <a:rPr lang="cs-CZ" dirty="0" err="1"/>
              <a:t>anemizující</a:t>
            </a:r>
            <a:r>
              <a:rPr lang="cs-CZ" dirty="0"/>
              <a:t>, s </a:t>
            </a:r>
            <a:r>
              <a:rPr lang="cs-CZ" dirty="0" err="1"/>
              <a:t>melénou</a:t>
            </a:r>
            <a:r>
              <a:rPr lang="cs-CZ" dirty="0"/>
              <a:t> a narůstající slabostí.</a:t>
            </a:r>
          </a:p>
          <a:p>
            <a:r>
              <a:rPr lang="cs-CZ" dirty="0"/>
              <a:t>Při krvácení do horního GIT je indikována urgentní EGDS.</a:t>
            </a:r>
          </a:p>
          <a:p>
            <a:pPr lvl="1"/>
            <a:r>
              <a:rPr lang="cs-CZ" dirty="0"/>
              <a:t>Před ošetřením zajistit žilní přístup, </a:t>
            </a:r>
          </a:p>
          <a:p>
            <a:pPr lvl="1"/>
            <a:r>
              <a:rPr lang="cs-CZ" dirty="0"/>
              <a:t>objednat krevní transfúze, </a:t>
            </a:r>
          </a:p>
          <a:p>
            <a:pPr lvl="1"/>
            <a:r>
              <a:rPr lang="cs-CZ" dirty="0"/>
              <a:t>zavést NGS a </a:t>
            </a:r>
          </a:p>
          <a:p>
            <a:pPr lvl="1"/>
            <a:r>
              <a:rPr lang="cs-CZ" dirty="0"/>
              <a:t>provést výplach (ledový) žaludku. </a:t>
            </a:r>
          </a:p>
          <a:p>
            <a:pPr lvl="1"/>
            <a:r>
              <a:rPr lang="cs-CZ" dirty="0"/>
              <a:t>Endoskopicky je možné nejen provést diagnostiku, ale často se podaří krvácení zastavit (opich, elektrokoagulace). </a:t>
            </a:r>
          </a:p>
          <a:p>
            <a:pPr lvl="1"/>
            <a:r>
              <a:rPr lang="cs-CZ" dirty="0"/>
              <a:t>U 10% procent nemocných s krvácejícím vředem je nutné provést chirurgický zásah (resekci žaludku).</a:t>
            </a:r>
          </a:p>
          <a:p>
            <a:pPr lvl="1"/>
            <a:r>
              <a:rPr lang="cs-CZ" dirty="0"/>
              <a:t>I po operaci je třeba pokračovat v medikamentózní léčbě.</a:t>
            </a:r>
          </a:p>
          <a:p>
            <a:pPr marL="0" indent="0">
              <a:buNone/>
            </a:pPr>
            <a:endParaRPr lang="cs-CZ" dirty="0"/>
          </a:p>
          <a:p>
            <a:endParaRPr lang="cs-CZ" dirty="0"/>
          </a:p>
        </p:txBody>
      </p:sp>
      <p:sp>
        <p:nvSpPr>
          <p:cNvPr id="4" name="Zástupný symbol pro obsah 3">
            <a:extLst>
              <a:ext uri="{FF2B5EF4-FFF2-40B4-BE49-F238E27FC236}">
                <a16:creationId xmlns:a16="http://schemas.microsoft.com/office/drawing/2014/main" id="{303EA446-26F4-4740-8461-6CCCE050B6E7}"/>
              </a:ext>
            </a:extLst>
          </p:cNvPr>
          <p:cNvSpPr>
            <a:spLocks noGrp="1"/>
          </p:cNvSpPr>
          <p:nvPr>
            <p:ph sz="half" idx="2"/>
          </p:nvPr>
        </p:nvSpPr>
        <p:spPr>
          <a:xfrm>
            <a:off x="7127062" y="2506662"/>
            <a:ext cx="5181600" cy="4351338"/>
          </a:xfrm>
        </p:spPr>
        <p:txBody>
          <a:bodyPr>
            <a:normAutofit fontScale="55000" lnSpcReduction="20000"/>
          </a:bodyPr>
          <a:lstStyle/>
          <a:p>
            <a:pPr marL="0" indent="0">
              <a:buNone/>
            </a:pPr>
            <a:r>
              <a:rPr lang="cs-CZ" b="1" dirty="0"/>
              <a:t>Perforace</a:t>
            </a:r>
            <a:endParaRPr lang="cs-CZ" dirty="0"/>
          </a:p>
          <a:p>
            <a:r>
              <a:rPr lang="cs-CZ" dirty="0"/>
              <a:t>Při perforaci vředu dojde k vylití žaludečního obsahu (kyselina solná, pepsin, žluč, pankreatické šťávy) do volné dutiny břišní a následně k akutní peritonitidě. </a:t>
            </a:r>
          </a:p>
          <a:p>
            <a:r>
              <a:rPr lang="cs-CZ" dirty="0"/>
              <a:t>stav začíná prudkou bolestí v epigastriu s prknovitě staženou břišní stěnou. </a:t>
            </a:r>
          </a:p>
          <a:p>
            <a:r>
              <a:rPr lang="cs-CZ" dirty="0"/>
              <a:t>nemocný je těžce zchvácený, volí polohu s pokrčenými koleny.</a:t>
            </a:r>
          </a:p>
          <a:p>
            <a:r>
              <a:rPr lang="cs-CZ" dirty="0"/>
              <a:t>Rozvíjí se peritonitida s velkou ztrátou extracelulární tekutiny a vznikem </a:t>
            </a:r>
            <a:r>
              <a:rPr lang="cs-CZ" dirty="0" err="1"/>
              <a:t>hypovolemického</a:t>
            </a:r>
            <a:r>
              <a:rPr lang="cs-CZ" dirty="0"/>
              <a:t> šoku. </a:t>
            </a:r>
          </a:p>
          <a:p>
            <a:r>
              <a:rPr lang="cs-CZ" dirty="0"/>
              <a:t>Dodatečně se uplatňuje infekce. </a:t>
            </a:r>
          </a:p>
          <a:p>
            <a:r>
              <a:rPr lang="cs-CZ" dirty="0"/>
              <a:t>Tato náhlá příhoda břišní bezprostředně vyžaduje bezodkladnou operaci (sutura vředu, resekce). </a:t>
            </a:r>
          </a:p>
          <a:p>
            <a:r>
              <a:rPr lang="cs-CZ" dirty="0"/>
              <a:t>Při diagnostice je třeba vycházet z anamnézy a klinického vyšetření. </a:t>
            </a:r>
          </a:p>
          <a:p>
            <a:r>
              <a:rPr lang="cs-CZ" dirty="0"/>
              <a:t>V akutní fázi perforace vředu při známkách peritonitidy není indikováno endoskopické vyšetření. Nativní RTG může prokázat </a:t>
            </a:r>
            <a:r>
              <a:rPr lang="cs-CZ" dirty="0" err="1"/>
              <a:t>pneumoperitoneum</a:t>
            </a:r>
            <a:r>
              <a:rPr lang="cs-CZ" dirty="0"/>
              <a:t>, což potvrzuje diagnózu a v tom případě je třeba provést urgentní operaci.</a:t>
            </a:r>
          </a:p>
          <a:p>
            <a:r>
              <a:rPr lang="cs-CZ" dirty="0"/>
              <a:t> </a:t>
            </a:r>
          </a:p>
          <a:p>
            <a:endParaRPr lang="cs-CZ" dirty="0"/>
          </a:p>
        </p:txBody>
      </p:sp>
    </p:spTree>
    <p:extLst>
      <p:ext uri="{BB962C8B-B14F-4D97-AF65-F5344CB8AC3E}">
        <p14:creationId xmlns:p14="http://schemas.microsoft.com/office/powerpoint/2010/main" val="6808072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7C6203-DBBE-4D85-9197-55CFA02C0380}"/>
              </a:ext>
            </a:extLst>
          </p:cNvPr>
          <p:cNvSpPr>
            <a:spLocks noGrp="1"/>
          </p:cNvSpPr>
          <p:nvPr>
            <p:ph type="title"/>
          </p:nvPr>
        </p:nvSpPr>
        <p:spPr>
          <a:xfrm>
            <a:off x="838200" y="122364"/>
            <a:ext cx="10515600" cy="1325563"/>
          </a:xfrm>
        </p:spPr>
        <p:txBody>
          <a:bodyPr/>
          <a:lstStyle/>
          <a:p>
            <a:r>
              <a:rPr lang="cs-CZ" b="1" dirty="0"/>
              <a:t>Komplikace peptického vředu</a:t>
            </a:r>
            <a:endParaRPr lang="cs-CZ" dirty="0"/>
          </a:p>
        </p:txBody>
      </p:sp>
      <p:sp>
        <p:nvSpPr>
          <p:cNvPr id="3" name="Zástupný symbol pro obsah 2">
            <a:extLst>
              <a:ext uri="{FF2B5EF4-FFF2-40B4-BE49-F238E27FC236}">
                <a16:creationId xmlns:a16="http://schemas.microsoft.com/office/drawing/2014/main" id="{A83232EA-F2F6-4906-AFC7-04F6D5EC5084}"/>
              </a:ext>
            </a:extLst>
          </p:cNvPr>
          <p:cNvSpPr>
            <a:spLocks noGrp="1"/>
          </p:cNvSpPr>
          <p:nvPr>
            <p:ph idx="1"/>
          </p:nvPr>
        </p:nvSpPr>
        <p:spPr>
          <a:xfrm>
            <a:off x="-1" y="1375646"/>
            <a:ext cx="12089501" cy="5482353"/>
          </a:xfrm>
        </p:spPr>
        <p:txBody>
          <a:bodyPr>
            <a:normAutofit fontScale="92500" lnSpcReduction="10000"/>
          </a:bodyPr>
          <a:lstStyle/>
          <a:p>
            <a:pPr marL="0" indent="0">
              <a:buNone/>
            </a:pPr>
            <a:r>
              <a:rPr lang="cs-CZ" b="1" dirty="0"/>
              <a:t>Penetrace</a:t>
            </a:r>
            <a:endParaRPr lang="cs-CZ" dirty="0"/>
          </a:p>
          <a:p>
            <a:r>
              <a:rPr lang="cs-CZ" dirty="0"/>
              <a:t>Penetrace vředu vznikne při proděravění stěny slepené s okolím, kdy vředový kráter proniká do sousedního přirostlého orgánu nebo tkáně (např. játra, slinivka břišní, malá předstěra).</a:t>
            </a:r>
          </a:p>
          <a:p>
            <a:pPr marL="0" indent="0">
              <a:buNone/>
            </a:pPr>
            <a:endParaRPr lang="cs-CZ" dirty="0"/>
          </a:p>
          <a:p>
            <a:pPr marL="0" indent="0">
              <a:buNone/>
            </a:pPr>
            <a:r>
              <a:rPr lang="cs-CZ" b="1" dirty="0" err="1"/>
              <a:t>Pylorostenóza</a:t>
            </a:r>
            <a:endParaRPr lang="cs-CZ" dirty="0"/>
          </a:p>
          <a:p>
            <a:r>
              <a:rPr lang="cs-CZ" dirty="0"/>
              <a:t>Edémem nebo fibrózou dojde ke zúžení nebo uzávěru průsvitu pyloru a duodena. Stav je provázen nadměrnou dilatací žaludku a opakovaným zvracením žaludečního obsahu (vzniká těžká </a:t>
            </a:r>
            <a:r>
              <a:rPr lang="cs-CZ" dirty="0" err="1"/>
              <a:t>hypochloremická</a:t>
            </a:r>
            <a:r>
              <a:rPr lang="cs-CZ" dirty="0"/>
              <a:t> alkalóza a dehydratace). Tato komplikace je indikací k operaci. Po přípravě nemocného se resekuje žaludek spolu se stenózou nebo se provede paliativní </a:t>
            </a:r>
            <a:r>
              <a:rPr lang="cs-CZ" dirty="0" err="1"/>
              <a:t>gastrojejunoanastornoza</a:t>
            </a:r>
            <a:r>
              <a:rPr lang="cs-CZ" dirty="0"/>
              <a:t>.</a:t>
            </a:r>
          </a:p>
          <a:p>
            <a:pPr marL="0" indent="0">
              <a:buNone/>
            </a:pPr>
            <a:endParaRPr lang="cs-CZ" dirty="0"/>
          </a:p>
          <a:p>
            <a:pPr marL="0" indent="0">
              <a:buNone/>
            </a:pPr>
            <a:r>
              <a:rPr lang="cs-CZ" b="1" dirty="0" err="1"/>
              <a:t>Malignizace</a:t>
            </a:r>
            <a:endParaRPr lang="cs-CZ" dirty="0"/>
          </a:p>
          <a:p>
            <a:r>
              <a:rPr lang="cs-CZ" dirty="0"/>
              <a:t>Maligní zvrat je indikací k resekčnímu výkonu.</a:t>
            </a:r>
          </a:p>
          <a:p>
            <a:pPr marL="0" indent="0">
              <a:buNone/>
            </a:pPr>
            <a:endParaRPr lang="cs-CZ" dirty="0"/>
          </a:p>
          <a:p>
            <a:endParaRPr lang="cs-CZ" dirty="0"/>
          </a:p>
        </p:txBody>
      </p:sp>
    </p:spTree>
    <p:extLst>
      <p:ext uri="{BB962C8B-B14F-4D97-AF65-F5344CB8AC3E}">
        <p14:creationId xmlns:p14="http://schemas.microsoft.com/office/powerpoint/2010/main" val="1301736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06A42FBF-8935-4CB0-85DA-05E53D973CA9}"/>
              </a:ext>
            </a:extLst>
          </p:cNvPr>
          <p:cNvSpPr>
            <a:spLocks noGrp="1" noChangeArrowheads="1"/>
          </p:cNvSpPr>
          <p:nvPr>
            <p:ph type="title"/>
          </p:nvPr>
        </p:nvSpPr>
        <p:spPr/>
        <p:txBody>
          <a:bodyPr/>
          <a:lstStyle/>
          <a:p>
            <a:r>
              <a:rPr lang="cs-CZ" altLang="cs-CZ" dirty="0"/>
              <a:t>Incidence vředové choroby</a:t>
            </a:r>
          </a:p>
        </p:txBody>
      </p:sp>
      <p:sp>
        <p:nvSpPr>
          <p:cNvPr id="7171" name="Rectangle 3">
            <a:extLst>
              <a:ext uri="{FF2B5EF4-FFF2-40B4-BE49-F238E27FC236}">
                <a16:creationId xmlns:a16="http://schemas.microsoft.com/office/drawing/2014/main" id="{AA91DC8A-91DE-42FE-84AD-681A6CF07B02}"/>
              </a:ext>
            </a:extLst>
          </p:cNvPr>
          <p:cNvSpPr>
            <a:spLocks noGrp="1" noChangeArrowheads="1"/>
          </p:cNvSpPr>
          <p:nvPr>
            <p:ph type="body" sz="half" idx="1"/>
          </p:nvPr>
        </p:nvSpPr>
        <p:spPr/>
        <p:txBody>
          <a:bodyPr/>
          <a:lstStyle/>
          <a:p>
            <a:r>
              <a:rPr lang="cs-CZ" altLang="cs-CZ" dirty="0">
                <a:solidFill>
                  <a:srgbClr val="0070C0"/>
                </a:solidFill>
              </a:rPr>
              <a:t>Vřed žaludku…………..%</a:t>
            </a:r>
          </a:p>
          <a:p>
            <a:r>
              <a:rPr lang="cs-CZ" altLang="cs-CZ" dirty="0">
                <a:solidFill>
                  <a:srgbClr val="0070C0"/>
                </a:solidFill>
              </a:rPr>
              <a:t>Vřed duodena…………%</a:t>
            </a:r>
          </a:p>
          <a:p>
            <a:endParaRPr lang="cs-CZ" altLang="cs-CZ" dirty="0"/>
          </a:p>
          <a:p>
            <a:endParaRPr lang="cs-CZ" altLang="cs-CZ" dirty="0"/>
          </a:p>
          <a:p>
            <a:r>
              <a:rPr lang="cs-CZ" altLang="cs-CZ" dirty="0">
                <a:solidFill>
                  <a:srgbClr val="0070C0"/>
                </a:solidFill>
              </a:rPr>
              <a:t>Věk onemocnění</a:t>
            </a:r>
          </a:p>
          <a:p>
            <a:r>
              <a:rPr lang="cs-CZ" altLang="cs-CZ" dirty="0">
                <a:solidFill>
                  <a:srgbClr val="0070C0"/>
                </a:solidFill>
              </a:rPr>
              <a:t>………………………………………</a:t>
            </a:r>
          </a:p>
          <a:p>
            <a:r>
              <a:rPr lang="cs-CZ" altLang="cs-CZ" dirty="0">
                <a:solidFill>
                  <a:srgbClr val="0070C0"/>
                </a:solidFill>
              </a:rPr>
              <a:t>……………………………………..</a:t>
            </a:r>
          </a:p>
        </p:txBody>
      </p:sp>
      <p:pic>
        <p:nvPicPr>
          <p:cNvPr id="7173" name="Picture 5" descr="GITobrázek">
            <a:extLst>
              <a:ext uri="{FF2B5EF4-FFF2-40B4-BE49-F238E27FC236}">
                <a16:creationId xmlns:a16="http://schemas.microsoft.com/office/drawing/2014/main" id="{769C43F4-D5D3-4414-9345-8216B2A6E7E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621464" y="1600201"/>
            <a:ext cx="3140075"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4" name="Line 6">
            <a:extLst>
              <a:ext uri="{FF2B5EF4-FFF2-40B4-BE49-F238E27FC236}">
                <a16:creationId xmlns:a16="http://schemas.microsoft.com/office/drawing/2014/main" id="{42F36D1F-868D-4AC3-8CDE-8E76CA83EA83}"/>
              </a:ext>
            </a:extLst>
          </p:cNvPr>
          <p:cNvSpPr>
            <a:spLocks noChangeShapeType="1"/>
          </p:cNvSpPr>
          <p:nvPr/>
        </p:nvSpPr>
        <p:spPr bwMode="auto">
          <a:xfrm>
            <a:off x="4418251" y="1901628"/>
            <a:ext cx="4125676" cy="1887736"/>
          </a:xfrm>
          <a:prstGeom prst="line">
            <a:avLst/>
          </a:prstGeom>
          <a:noFill/>
          <a:ln w="5715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175" name="Line 7">
            <a:extLst>
              <a:ext uri="{FF2B5EF4-FFF2-40B4-BE49-F238E27FC236}">
                <a16:creationId xmlns:a16="http://schemas.microsoft.com/office/drawing/2014/main" id="{B3EE6699-DF6D-41BE-AB52-91F7BBC1CEEF}"/>
              </a:ext>
            </a:extLst>
          </p:cNvPr>
          <p:cNvSpPr>
            <a:spLocks noChangeShapeType="1"/>
          </p:cNvSpPr>
          <p:nvPr/>
        </p:nvSpPr>
        <p:spPr bwMode="auto">
          <a:xfrm>
            <a:off x="4264503" y="2338598"/>
            <a:ext cx="3703161" cy="1811128"/>
          </a:xfrm>
          <a:prstGeom prst="line">
            <a:avLst/>
          </a:prstGeom>
          <a:noFill/>
          <a:ln w="5715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Tree>
  </p:cSld>
  <p:clrMapOvr>
    <a:masterClrMapping/>
  </p:clrMapOvr>
  <p:transition spd="med">
    <p:pull dir="l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2F1B38-457C-42F5-8080-C66F4CC871B0}"/>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7F21320B-EFDB-4A20-9E75-02C7E63A8DF7}"/>
              </a:ext>
            </a:extLst>
          </p:cNvPr>
          <p:cNvSpPr>
            <a:spLocks noGrp="1"/>
          </p:cNvSpPr>
          <p:nvPr>
            <p:ph idx="1"/>
          </p:nvPr>
        </p:nvSpPr>
        <p:spPr/>
        <p:txBody>
          <a:bodyPr>
            <a:normAutofit lnSpcReduction="10000"/>
          </a:bodyPr>
          <a:lstStyle/>
          <a:p>
            <a:r>
              <a:rPr lang="cs-CZ" dirty="0"/>
              <a:t>Všeobecné zásady pro prevenci vředové choroby:</a:t>
            </a:r>
          </a:p>
          <a:p>
            <a:r>
              <a:rPr lang="cs-CZ" dirty="0"/>
              <a:t>- Přestat nebo omezit kouření. </a:t>
            </a:r>
          </a:p>
          <a:p>
            <a:r>
              <a:rPr lang="cs-CZ" dirty="0"/>
              <a:t>- Pravidelné časování stravy.</a:t>
            </a:r>
          </a:p>
          <a:p>
            <a:r>
              <a:rPr lang="cs-CZ" dirty="0"/>
              <a:t>- Dávat přednost racionálně složené a vyvážené stravě s omezením tuků. Žádná speciální dietní léčba, která by zabránila vředu, neexistuje. </a:t>
            </a:r>
          </a:p>
          <a:p>
            <a:r>
              <a:rPr lang="cs-CZ" dirty="0"/>
              <a:t>- Pravidelné užívání léků proti bolestem kloubů a hlavy (zejména nesteroidních antirevmatik) se může podílet na vzniku vředu. </a:t>
            </a:r>
          </a:p>
          <a:p>
            <a:r>
              <a:rPr lang="cs-CZ" dirty="0"/>
              <a:t>- Požívání kávy a alkoholických nápojů je též nevhodné.</a:t>
            </a:r>
          </a:p>
          <a:p>
            <a:r>
              <a:rPr lang="cs-CZ" b="1" dirty="0"/>
              <a:t> </a:t>
            </a:r>
            <a:r>
              <a:rPr lang="cs-CZ" dirty="0"/>
              <a:t> </a:t>
            </a:r>
          </a:p>
          <a:p>
            <a:endParaRPr lang="cs-CZ" dirty="0"/>
          </a:p>
        </p:txBody>
      </p:sp>
    </p:spTree>
    <p:extLst>
      <p:ext uri="{BB962C8B-B14F-4D97-AF65-F5344CB8AC3E}">
        <p14:creationId xmlns:p14="http://schemas.microsoft.com/office/powerpoint/2010/main" val="12935486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D8074725-E5B8-4BFB-AE8A-00260D9713BE}"/>
              </a:ext>
            </a:extLst>
          </p:cNvPr>
          <p:cNvSpPr>
            <a:spLocks noGrp="1" noChangeArrowheads="1"/>
          </p:cNvSpPr>
          <p:nvPr>
            <p:ph type="ctrTitle"/>
          </p:nvPr>
        </p:nvSpPr>
        <p:spPr/>
        <p:txBody>
          <a:bodyPr/>
          <a:lstStyle/>
          <a:p>
            <a:r>
              <a:rPr lang="cs-CZ" altLang="cs-CZ" dirty="0">
                <a:solidFill>
                  <a:srgbClr val="0070C0"/>
                </a:solidFill>
              </a:rPr>
              <a:t>Vyjmenujte komplikace vředové choroby</a:t>
            </a:r>
          </a:p>
        </p:txBody>
      </p:sp>
      <p:sp>
        <p:nvSpPr>
          <p:cNvPr id="54276" name="Rectangle 4">
            <a:extLst>
              <a:ext uri="{FF2B5EF4-FFF2-40B4-BE49-F238E27FC236}">
                <a16:creationId xmlns:a16="http://schemas.microsoft.com/office/drawing/2014/main" id="{29B7CA8B-4582-442C-A937-06E4BF6E3745}"/>
              </a:ext>
            </a:extLst>
          </p:cNvPr>
          <p:cNvSpPr>
            <a:spLocks noGrp="1" noChangeArrowheads="1"/>
          </p:cNvSpPr>
          <p:nvPr>
            <p:ph type="subTitle" idx="1"/>
          </p:nvPr>
        </p:nvSpPr>
        <p:spPr/>
        <p:txBody>
          <a:bodyPr/>
          <a:lstStyle/>
          <a:p>
            <a:endParaRPr lang="cs-CZ" altLang="cs-CZ"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F0B91C-48A8-48F1-9E03-4F308673D0B0}"/>
              </a:ext>
            </a:extLst>
          </p:cNvPr>
          <p:cNvSpPr>
            <a:spLocks noGrp="1"/>
          </p:cNvSpPr>
          <p:nvPr>
            <p:ph type="title"/>
          </p:nvPr>
        </p:nvSpPr>
        <p:spPr/>
        <p:txBody>
          <a:bodyPr/>
          <a:lstStyle/>
          <a:p>
            <a:endParaRPr lang="cs-CZ"/>
          </a:p>
        </p:txBody>
      </p:sp>
      <p:pic>
        <p:nvPicPr>
          <p:cNvPr id="5" name="Zástupný symbol pro obsah 4">
            <a:extLst>
              <a:ext uri="{FF2B5EF4-FFF2-40B4-BE49-F238E27FC236}">
                <a16:creationId xmlns:a16="http://schemas.microsoft.com/office/drawing/2014/main" id="{B36BFEF7-07CA-4654-93D8-CF53123317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9326" y="82913"/>
            <a:ext cx="5478664" cy="4351338"/>
          </a:xfrm>
        </p:spPr>
      </p:pic>
      <p:pic>
        <p:nvPicPr>
          <p:cNvPr id="11" name="Obrázek 10">
            <a:extLst>
              <a:ext uri="{FF2B5EF4-FFF2-40B4-BE49-F238E27FC236}">
                <a16:creationId xmlns:a16="http://schemas.microsoft.com/office/drawing/2014/main" id="{57679919-4FA5-4CDF-8CF2-AEF7DAB826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3322" y="3629531"/>
            <a:ext cx="9525000" cy="3143250"/>
          </a:xfrm>
          <a:prstGeom prst="rect">
            <a:avLst/>
          </a:prstGeom>
        </p:spPr>
      </p:pic>
      <p:pic>
        <p:nvPicPr>
          <p:cNvPr id="9" name="Obrázek 8">
            <a:extLst>
              <a:ext uri="{FF2B5EF4-FFF2-40B4-BE49-F238E27FC236}">
                <a16:creationId xmlns:a16="http://schemas.microsoft.com/office/drawing/2014/main" id="{9E79F08D-2EBE-419A-B994-5EEAA985C4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7990" y="381000"/>
            <a:ext cx="3048000" cy="3048000"/>
          </a:xfrm>
          <a:prstGeom prst="rect">
            <a:avLst/>
          </a:prstGeom>
        </p:spPr>
      </p:pic>
      <p:pic>
        <p:nvPicPr>
          <p:cNvPr id="13" name="Obrázek 12">
            <a:extLst>
              <a:ext uri="{FF2B5EF4-FFF2-40B4-BE49-F238E27FC236}">
                <a16:creationId xmlns:a16="http://schemas.microsoft.com/office/drawing/2014/main" id="{F42883B3-8F16-420D-BE0A-2D18E97EAA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86035" y="936605"/>
            <a:ext cx="3225043" cy="2363390"/>
          </a:xfrm>
          <a:prstGeom prst="rect">
            <a:avLst/>
          </a:prstGeom>
        </p:spPr>
      </p:pic>
    </p:spTree>
    <p:extLst>
      <p:ext uri="{BB962C8B-B14F-4D97-AF65-F5344CB8AC3E}">
        <p14:creationId xmlns:p14="http://schemas.microsoft.com/office/powerpoint/2010/main" val="27434628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D9B305-63B3-47D0-A1A1-3A0FCFEF7AF5}"/>
              </a:ext>
            </a:extLst>
          </p:cNvPr>
          <p:cNvSpPr>
            <a:spLocks noGrp="1"/>
          </p:cNvSpPr>
          <p:nvPr>
            <p:ph type="title"/>
          </p:nvPr>
        </p:nvSpPr>
        <p:spPr/>
        <p:txBody>
          <a:bodyPr/>
          <a:lstStyle/>
          <a:p>
            <a:endParaRPr lang="cs-CZ"/>
          </a:p>
        </p:txBody>
      </p:sp>
      <p:pic>
        <p:nvPicPr>
          <p:cNvPr id="5" name="Zástupný symbol pro obsah 4">
            <a:extLst>
              <a:ext uri="{FF2B5EF4-FFF2-40B4-BE49-F238E27FC236}">
                <a16:creationId xmlns:a16="http://schemas.microsoft.com/office/drawing/2014/main" id="{2A9DCBE1-06D0-46B3-BC13-94BB49AEEBD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6929" y="0"/>
            <a:ext cx="5894261" cy="3945449"/>
          </a:xfrm>
        </p:spPr>
      </p:pic>
      <p:pic>
        <p:nvPicPr>
          <p:cNvPr id="7" name="Obrázek 6">
            <a:extLst>
              <a:ext uri="{FF2B5EF4-FFF2-40B4-BE49-F238E27FC236}">
                <a16:creationId xmlns:a16="http://schemas.microsoft.com/office/drawing/2014/main" id="{93784A82-22B5-4B36-8120-54D2A6ED25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1196" y="3188589"/>
            <a:ext cx="6056311" cy="3669411"/>
          </a:xfrm>
          <a:prstGeom prst="rect">
            <a:avLst/>
          </a:prstGeom>
        </p:spPr>
      </p:pic>
      <p:pic>
        <p:nvPicPr>
          <p:cNvPr id="9" name="Obrázek 8">
            <a:extLst>
              <a:ext uri="{FF2B5EF4-FFF2-40B4-BE49-F238E27FC236}">
                <a16:creationId xmlns:a16="http://schemas.microsoft.com/office/drawing/2014/main" id="{0890F0AD-E02F-424C-814F-36ECBE6180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688" y="3935893"/>
            <a:ext cx="4607124" cy="2965836"/>
          </a:xfrm>
          <a:prstGeom prst="rect">
            <a:avLst/>
          </a:prstGeom>
        </p:spPr>
      </p:pic>
      <p:pic>
        <p:nvPicPr>
          <p:cNvPr id="11" name="Obrázek 10">
            <a:extLst>
              <a:ext uri="{FF2B5EF4-FFF2-40B4-BE49-F238E27FC236}">
                <a16:creationId xmlns:a16="http://schemas.microsoft.com/office/drawing/2014/main" id="{933CC799-2EA5-49F6-AC5A-1E1E3C17D1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910" y="172051"/>
            <a:ext cx="1661010" cy="1389712"/>
          </a:xfrm>
          <a:prstGeom prst="rect">
            <a:avLst/>
          </a:prstGeom>
        </p:spPr>
      </p:pic>
      <p:pic>
        <p:nvPicPr>
          <p:cNvPr id="15" name="Obrázek 14">
            <a:extLst>
              <a:ext uri="{FF2B5EF4-FFF2-40B4-BE49-F238E27FC236}">
                <a16:creationId xmlns:a16="http://schemas.microsoft.com/office/drawing/2014/main" id="{E3FCB9C9-4332-44F2-8E15-AF45F69484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27414" y="172051"/>
            <a:ext cx="4068043" cy="3051032"/>
          </a:xfrm>
          <a:prstGeom prst="rect">
            <a:avLst/>
          </a:prstGeom>
        </p:spPr>
      </p:pic>
      <p:pic>
        <p:nvPicPr>
          <p:cNvPr id="17" name="Obrázek 16">
            <a:extLst>
              <a:ext uri="{FF2B5EF4-FFF2-40B4-BE49-F238E27FC236}">
                <a16:creationId xmlns:a16="http://schemas.microsoft.com/office/drawing/2014/main" id="{23894967-37A3-48CD-B895-C4191099E5A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43701" y="65552"/>
            <a:ext cx="2658514" cy="1244810"/>
          </a:xfrm>
          <a:prstGeom prst="rect">
            <a:avLst/>
          </a:prstGeom>
        </p:spPr>
      </p:pic>
    </p:spTree>
    <p:extLst>
      <p:ext uri="{BB962C8B-B14F-4D97-AF65-F5344CB8AC3E}">
        <p14:creationId xmlns:p14="http://schemas.microsoft.com/office/powerpoint/2010/main" val="27951769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0A397E-A6D8-4296-8E90-320A127BE1CD}"/>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725B03DB-2A02-494B-98AC-F18FB3448B2E}"/>
              </a:ext>
            </a:extLst>
          </p:cNvPr>
          <p:cNvSpPr>
            <a:spLocks noGrp="1"/>
          </p:cNvSpPr>
          <p:nvPr>
            <p:ph idx="1"/>
          </p:nvPr>
        </p:nvSpPr>
        <p:spPr/>
        <p:txBody>
          <a:bodyPr>
            <a:normAutofit fontScale="77500" lnSpcReduction="20000"/>
          </a:bodyPr>
          <a:lstStyle/>
          <a:p>
            <a:r>
              <a:rPr lang="cs-CZ" b="1" dirty="0"/>
              <a:t>Nejčastější ošetřovatelské diagnózy</a:t>
            </a:r>
          </a:p>
          <a:p>
            <a:r>
              <a:rPr lang="cs-CZ" dirty="0">
                <a:hlinkClick r:id="rId2" tooltip="osetrovatelske-diagnozy.aspx"/>
              </a:rPr>
              <a:t>Akutní bolest - 00132</a:t>
            </a:r>
            <a:endParaRPr lang="cs-CZ" dirty="0"/>
          </a:p>
          <a:p>
            <a:r>
              <a:rPr lang="cs-CZ" dirty="0">
                <a:hlinkClick r:id="rId2" tooltip="osetrovatelske-diagnozy.aspx"/>
              </a:rPr>
              <a:t>Nedostatečné znalosti - 00126</a:t>
            </a:r>
            <a:endParaRPr lang="cs-CZ" dirty="0"/>
          </a:p>
          <a:p>
            <a:r>
              <a:rPr lang="cs-CZ" dirty="0">
                <a:hlinkClick r:id="rId2" tooltip="osetrovatelske-diagnozy.aspx"/>
              </a:rPr>
              <a:t>Nevyvážená výživa: méně než je potřeba organismu - 00002</a:t>
            </a:r>
            <a:endParaRPr lang="cs-CZ" dirty="0"/>
          </a:p>
          <a:p>
            <a:r>
              <a:rPr lang="cs-CZ" dirty="0">
                <a:hlinkClick r:id="rId2" tooltip="osetrovatelske-diagnozy.aspx"/>
              </a:rPr>
              <a:t>Neefektivní udržování zdraví - 00099</a:t>
            </a:r>
            <a:endParaRPr lang="cs-CZ" dirty="0"/>
          </a:p>
          <a:p>
            <a:r>
              <a:rPr lang="cs-CZ" dirty="0">
                <a:hlinkClick r:id="rId2" tooltip="osetrovatelske-diagnozy.aspx"/>
              </a:rPr>
              <a:t>Snaha zlepšit znalosti - 00161</a:t>
            </a:r>
            <a:endParaRPr lang="cs-CZ" dirty="0"/>
          </a:p>
          <a:p>
            <a:r>
              <a:rPr lang="cs-CZ" dirty="0">
                <a:hlinkClick r:id="rId2" tooltip="osetrovatelske-diagnozy.aspx"/>
              </a:rPr>
              <a:t>Snaha zlepšit péči o své zdraví - 00162</a:t>
            </a:r>
            <a:endParaRPr lang="cs-CZ" dirty="0"/>
          </a:p>
          <a:p>
            <a:r>
              <a:rPr lang="cs-CZ" dirty="0"/>
              <a:t>Strach - 00148</a:t>
            </a:r>
          </a:p>
          <a:p>
            <a:r>
              <a:rPr lang="cs-CZ" dirty="0"/>
              <a:t>Úzkost - 00146</a:t>
            </a:r>
          </a:p>
          <a:p>
            <a:r>
              <a:rPr lang="cs-CZ" dirty="0">
                <a:hlinkClick r:id="rId2" tooltip="osetrovatelske-diagnozy.aspx"/>
              </a:rPr>
              <a:t>Riziko sníženého objemu tekutin v organizmu - 00028</a:t>
            </a:r>
            <a:endParaRPr lang="cs-CZ" dirty="0"/>
          </a:p>
          <a:p>
            <a:r>
              <a:rPr lang="cs-CZ" dirty="0">
                <a:hlinkClick r:id="rId2" tooltip="osetrovatelske-diagnozy.aspx"/>
              </a:rPr>
              <a:t>Nedostatek spánku - 00096</a:t>
            </a:r>
            <a:endParaRPr lang="cs-CZ" dirty="0"/>
          </a:p>
          <a:p>
            <a:r>
              <a:rPr lang="cs-CZ" dirty="0">
                <a:hlinkClick r:id="rId2" tooltip="osetrovatelske-diagnozy.aspx"/>
              </a:rPr>
              <a:t>Zácpa - 00011</a:t>
            </a:r>
            <a:endParaRPr lang="cs-CZ" dirty="0"/>
          </a:p>
          <a:p>
            <a:endParaRPr lang="cs-CZ" dirty="0"/>
          </a:p>
        </p:txBody>
      </p:sp>
    </p:spTree>
    <p:extLst>
      <p:ext uri="{BB962C8B-B14F-4D97-AF65-F5344CB8AC3E}">
        <p14:creationId xmlns:p14="http://schemas.microsoft.com/office/powerpoint/2010/main" val="3269872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1" name="Rectangle 9">
            <a:extLst>
              <a:ext uri="{FF2B5EF4-FFF2-40B4-BE49-F238E27FC236}">
                <a16:creationId xmlns:a16="http://schemas.microsoft.com/office/drawing/2014/main" id="{90371B57-7E78-4E3D-B92B-ACAAB2EBED66}"/>
              </a:ext>
            </a:extLst>
          </p:cNvPr>
          <p:cNvSpPr>
            <a:spLocks noGrp="1" noChangeArrowheads="1"/>
          </p:cNvSpPr>
          <p:nvPr>
            <p:ph type="title"/>
          </p:nvPr>
        </p:nvSpPr>
        <p:spPr/>
        <p:txBody>
          <a:bodyPr/>
          <a:lstStyle/>
          <a:p>
            <a:r>
              <a:rPr lang="cs-CZ" altLang="cs-CZ"/>
              <a:t>Sekrece žaludeční šťávy</a:t>
            </a:r>
          </a:p>
        </p:txBody>
      </p:sp>
      <p:pic>
        <p:nvPicPr>
          <p:cNvPr id="18438" name="Picture 6" descr="sekrece žaludeční šťávy">
            <a:extLst>
              <a:ext uri="{FF2B5EF4-FFF2-40B4-BE49-F238E27FC236}">
                <a16:creationId xmlns:a16="http://schemas.microsoft.com/office/drawing/2014/main" id="{8D18F385-EB6D-4906-B002-357E24D7690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359150" y="1196976"/>
            <a:ext cx="5689600" cy="5661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ovéPole 1">
            <a:extLst>
              <a:ext uri="{FF2B5EF4-FFF2-40B4-BE49-F238E27FC236}">
                <a16:creationId xmlns:a16="http://schemas.microsoft.com/office/drawing/2014/main" id="{0239D06B-8E40-4E2D-879B-1015C3C482E2}"/>
              </a:ext>
            </a:extLst>
          </p:cNvPr>
          <p:cNvSpPr txBox="1"/>
          <p:nvPr/>
        </p:nvSpPr>
        <p:spPr>
          <a:xfrm>
            <a:off x="1043873" y="4847129"/>
            <a:ext cx="2233401" cy="1477328"/>
          </a:xfrm>
          <a:prstGeom prst="rect">
            <a:avLst/>
          </a:prstGeom>
          <a:noFill/>
        </p:spPr>
        <p:txBody>
          <a:bodyPr wrap="square" rtlCol="0">
            <a:spAutoFit/>
          </a:bodyPr>
          <a:lstStyle/>
          <a:p>
            <a:r>
              <a:rPr lang="cs-CZ" b="1" dirty="0"/>
              <a:t>GIP</a:t>
            </a:r>
            <a:r>
              <a:rPr lang="cs-CZ" dirty="0"/>
              <a:t> - gastrický inhibiční polypeptid</a:t>
            </a:r>
          </a:p>
          <a:p>
            <a:r>
              <a:rPr lang="cs-CZ" b="1" dirty="0"/>
              <a:t>VIP</a:t>
            </a:r>
            <a:r>
              <a:rPr lang="cs-CZ" dirty="0"/>
              <a:t> – </a:t>
            </a:r>
            <a:r>
              <a:rPr lang="cs-CZ" dirty="0" err="1"/>
              <a:t>vazoaktivní</a:t>
            </a:r>
            <a:r>
              <a:rPr lang="cs-CZ" dirty="0"/>
              <a:t> intestinální polypeptid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9" name="Rectangle 7">
            <a:extLst>
              <a:ext uri="{FF2B5EF4-FFF2-40B4-BE49-F238E27FC236}">
                <a16:creationId xmlns:a16="http://schemas.microsoft.com/office/drawing/2014/main" id="{4B22F176-20F1-4028-AD90-8745C927AC28}"/>
              </a:ext>
            </a:extLst>
          </p:cNvPr>
          <p:cNvSpPr>
            <a:spLocks noGrp="1" noChangeArrowheads="1"/>
          </p:cNvSpPr>
          <p:nvPr>
            <p:ph type="title"/>
          </p:nvPr>
        </p:nvSpPr>
        <p:spPr/>
        <p:txBody>
          <a:bodyPr/>
          <a:lstStyle/>
          <a:p>
            <a:r>
              <a:rPr lang="cs-CZ" altLang="cs-CZ"/>
              <a:t>Sekrece žaludeční šťávy</a:t>
            </a:r>
          </a:p>
        </p:txBody>
      </p:sp>
      <p:sp>
        <p:nvSpPr>
          <p:cNvPr id="23560" name="Rectangle 8">
            <a:extLst>
              <a:ext uri="{FF2B5EF4-FFF2-40B4-BE49-F238E27FC236}">
                <a16:creationId xmlns:a16="http://schemas.microsoft.com/office/drawing/2014/main" id="{64AA3873-924F-46C9-BCFA-983DCC5C04EE}"/>
              </a:ext>
            </a:extLst>
          </p:cNvPr>
          <p:cNvSpPr>
            <a:spLocks noGrp="1" noChangeArrowheads="1"/>
          </p:cNvSpPr>
          <p:nvPr>
            <p:ph type="body" sz="half" idx="1"/>
          </p:nvPr>
        </p:nvSpPr>
        <p:spPr>
          <a:xfrm>
            <a:off x="1524000" y="1700213"/>
            <a:ext cx="4038600" cy="4525962"/>
          </a:xfrm>
        </p:spPr>
        <p:txBody>
          <a:bodyPr/>
          <a:lstStyle/>
          <a:p>
            <a:r>
              <a:rPr lang="cs-CZ" altLang="cs-CZ" dirty="0"/>
              <a:t>MBK- </a:t>
            </a:r>
            <a:r>
              <a:rPr lang="cs-CZ" altLang="cs-CZ" dirty="0" err="1"/>
              <a:t>mucinózní</a:t>
            </a:r>
            <a:r>
              <a:rPr lang="cs-CZ" altLang="cs-CZ" dirty="0"/>
              <a:t> buňky</a:t>
            </a:r>
          </a:p>
          <a:p>
            <a:r>
              <a:rPr lang="cs-CZ" altLang="cs-CZ" dirty="0">
                <a:solidFill>
                  <a:srgbClr val="FF0066"/>
                </a:solidFill>
              </a:rPr>
              <a:t>PB- parietální buňky: </a:t>
            </a:r>
            <a:r>
              <a:rPr lang="cs-CZ" altLang="cs-CZ" dirty="0" err="1">
                <a:solidFill>
                  <a:srgbClr val="FF0066"/>
                </a:solidFill>
              </a:rPr>
              <a:t>HCl</a:t>
            </a:r>
            <a:endParaRPr lang="cs-CZ" altLang="cs-CZ" dirty="0">
              <a:solidFill>
                <a:srgbClr val="FF0066"/>
              </a:solidFill>
            </a:endParaRPr>
          </a:p>
          <a:p>
            <a:r>
              <a:rPr lang="cs-CZ" altLang="cs-CZ" dirty="0">
                <a:solidFill>
                  <a:srgbClr val="000099"/>
                </a:solidFill>
              </a:rPr>
              <a:t>HB- hlavní buňky: pepsinogen</a:t>
            </a:r>
          </a:p>
          <a:p>
            <a:r>
              <a:rPr lang="cs-CZ" altLang="cs-CZ" dirty="0">
                <a:solidFill>
                  <a:srgbClr val="00FF00"/>
                </a:solidFill>
              </a:rPr>
              <a:t>Žírné buňky: histamin</a:t>
            </a:r>
          </a:p>
        </p:txBody>
      </p:sp>
      <p:pic>
        <p:nvPicPr>
          <p:cNvPr id="23562" name="Picture 10" descr="buňky žaludku">
            <a:extLst>
              <a:ext uri="{FF2B5EF4-FFF2-40B4-BE49-F238E27FC236}">
                <a16:creationId xmlns:a16="http://schemas.microsoft.com/office/drawing/2014/main" id="{1C30EF9C-8237-464E-B177-CC98BBB52CE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464289" y="1558443"/>
            <a:ext cx="5292725" cy="4464050"/>
          </a:xfrm>
          <a:solidFill>
            <a:srgbClr val="00FF00"/>
          </a:solid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63" name="Line 11">
            <a:extLst>
              <a:ext uri="{FF2B5EF4-FFF2-40B4-BE49-F238E27FC236}">
                <a16:creationId xmlns:a16="http://schemas.microsoft.com/office/drawing/2014/main" id="{1BE5E8F0-2DFC-42BD-B1A0-53C6F7708ED6}"/>
              </a:ext>
            </a:extLst>
          </p:cNvPr>
          <p:cNvSpPr>
            <a:spLocks noChangeShapeType="1"/>
          </p:cNvSpPr>
          <p:nvPr/>
        </p:nvSpPr>
        <p:spPr bwMode="auto">
          <a:xfrm>
            <a:off x="5282611" y="1996857"/>
            <a:ext cx="4197940" cy="2434551"/>
          </a:xfrm>
          <a:prstGeom prst="line">
            <a:avLst/>
          </a:prstGeom>
          <a:noFill/>
          <a:ln w="571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3565" name="Line 13">
            <a:extLst>
              <a:ext uri="{FF2B5EF4-FFF2-40B4-BE49-F238E27FC236}">
                <a16:creationId xmlns:a16="http://schemas.microsoft.com/office/drawing/2014/main" id="{CEF24FEA-3859-4644-9C59-E6A316D78503}"/>
              </a:ext>
            </a:extLst>
          </p:cNvPr>
          <p:cNvSpPr>
            <a:spLocks noChangeShapeType="1"/>
          </p:cNvSpPr>
          <p:nvPr/>
        </p:nvSpPr>
        <p:spPr bwMode="auto">
          <a:xfrm>
            <a:off x="5336696" y="2609681"/>
            <a:ext cx="3891441" cy="2361575"/>
          </a:xfrm>
          <a:prstGeom prst="line">
            <a:avLst/>
          </a:prstGeom>
          <a:noFill/>
          <a:ln w="571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3566" name="Line 14">
            <a:extLst>
              <a:ext uri="{FF2B5EF4-FFF2-40B4-BE49-F238E27FC236}">
                <a16:creationId xmlns:a16="http://schemas.microsoft.com/office/drawing/2014/main" id="{7C6C2CC4-8A24-4D8D-99FE-637848FD6827}"/>
              </a:ext>
            </a:extLst>
          </p:cNvPr>
          <p:cNvSpPr>
            <a:spLocks noChangeShapeType="1"/>
          </p:cNvSpPr>
          <p:nvPr/>
        </p:nvSpPr>
        <p:spPr bwMode="auto">
          <a:xfrm>
            <a:off x="5150581" y="3273228"/>
            <a:ext cx="4329970" cy="2316360"/>
          </a:xfrm>
          <a:prstGeom prst="line">
            <a:avLst/>
          </a:prstGeom>
          <a:noFill/>
          <a:ln w="571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3567" name="Oval 15">
            <a:extLst>
              <a:ext uri="{FF2B5EF4-FFF2-40B4-BE49-F238E27FC236}">
                <a16:creationId xmlns:a16="http://schemas.microsoft.com/office/drawing/2014/main" id="{19141497-C169-4045-BB3B-C65B6956675E}"/>
              </a:ext>
            </a:extLst>
          </p:cNvPr>
          <p:cNvSpPr>
            <a:spLocks noChangeArrowheads="1"/>
          </p:cNvSpPr>
          <p:nvPr/>
        </p:nvSpPr>
        <p:spPr bwMode="auto">
          <a:xfrm>
            <a:off x="9840914" y="4221163"/>
            <a:ext cx="142875" cy="144462"/>
          </a:xfrm>
          <a:prstGeom prst="ellipse">
            <a:avLst/>
          </a:prstGeom>
          <a:solidFill>
            <a:srgbClr val="00FF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Tree>
  </p:cSld>
  <p:clrMapOvr>
    <a:masterClrMapping/>
  </p:clrMapOvr>
  <p:transition spd="med">
    <p:pull dir="l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Rectangle 6">
            <a:extLst>
              <a:ext uri="{FF2B5EF4-FFF2-40B4-BE49-F238E27FC236}">
                <a16:creationId xmlns:a16="http://schemas.microsoft.com/office/drawing/2014/main" id="{5DFED8A5-293B-4BE6-A96A-BC8FA87DDD95}"/>
              </a:ext>
            </a:extLst>
          </p:cNvPr>
          <p:cNvSpPr>
            <a:spLocks noGrp="1" noChangeArrowheads="1"/>
          </p:cNvSpPr>
          <p:nvPr>
            <p:ph type="title"/>
          </p:nvPr>
        </p:nvSpPr>
        <p:spPr/>
        <p:txBody>
          <a:bodyPr/>
          <a:lstStyle/>
          <a:p>
            <a:r>
              <a:rPr lang="cs-CZ" altLang="cs-CZ" sz="4000"/>
              <a:t>Parietální buňka (HCl) – schéma protonové pumpy</a:t>
            </a:r>
          </a:p>
        </p:txBody>
      </p:sp>
      <p:pic>
        <p:nvPicPr>
          <p:cNvPr id="17417" name="Picture 9" descr="sekrece HCl">
            <a:extLst>
              <a:ext uri="{FF2B5EF4-FFF2-40B4-BE49-F238E27FC236}">
                <a16:creationId xmlns:a16="http://schemas.microsoft.com/office/drawing/2014/main" id="{078F2B97-19DE-4634-BBB4-2BB4AAD57DEC}"/>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919288" y="1628776"/>
            <a:ext cx="3816350" cy="4752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5" name="Rectangle 7">
            <a:extLst>
              <a:ext uri="{FF2B5EF4-FFF2-40B4-BE49-F238E27FC236}">
                <a16:creationId xmlns:a16="http://schemas.microsoft.com/office/drawing/2014/main" id="{AA1EF1C1-EE2D-46AA-811E-ED3ED0962A1A}"/>
              </a:ext>
            </a:extLst>
          </p:cNvPr>
          <p:cNvSpPr>
            <a:spLocks noGrp="1" noChangeArrowheads="1"/>
          </p:cNvSpPr>
          <p:nvPr>
            <p:ph type="body" sz="half" idx="2"/>
          </p:nvPr>
        </p:nvSpPr>
        <p:spPr/>
        <p:txBody>
          <a:bodyPr/>
          <a:lstStyle/>
          <a:p>
            <a:r>
              <a:rPr lang="cs-CZ" altLang="cs-CZ"/>
              <a:t>3 druhy receptorů:pro </a:t>
            </a:r>
          </a:p>
          <a:p>
            <a:pPr lvl="1"/>
            <a:r>
              <a:rPr lang="cs-CZ" altLang="cs-CZ"/>
              <a:t>Gastrin: dráždění z duodena a pyloru</a:t>
            </a:r>
          </a:p>
          <a:p>
            <a:pPr lvl="1"/>
            <a:r>
              <a:rPr lang="cs-CZ" altLang="cs-CZ"/>
              <a:t>Acetylcholin: dráždění z n. vagus z jícnu</a:t>
            </a:r>
          </a:p>
          <a:p>
            <a:pPr lvl="1"/>
            <a:r>
              <a:rPr lang="cs-CZ" altLang="cs-CZ"/>
              <a:t>Histamin: uvolněný z žírných buněk</a:t>
            </a:r>
          </a:p>
          <a:p>
            <a:pPr lvl="1"/>
            <a:endParaRPr lang="cs-CZ" altLang="cs-CZ"/>
          </a:p>
        </p:txBody>
      </p:sp>
      <p:sp>
        <p:nvSpPr>
          <p:cNvPr id="17418" name="Line 10">
            <a:extLst>
              <a:ext uri="{FF2B5EF4-FFF2-40B4-BE49-F238E27FC236}">
                <a16:creationId xmlns:a16="http://schemas.microsoft.com/office/drawing/2014/main" id="{97E1D9AA-86FF-403E-B658-0830E1414EE7}"/>
              </a:ext>
            </a:extLst>
          </p:cNvPr>
          <p:cNvSpPr>
            <a:spLocks noChangeShapeType="1"/>
          </p:cNvSpPr>
          <p:nvPr/>
        </p:nvSpPr>
        <p:spPr bwMode="auto">
          <a:xfrm>
            <a:off x="4008438" y="1412876"/>
            <a:ext cx="1441450" cy="2087563"/>
          </a:xfrm>
          <a:prstGeom prst="line">
            <a:avLst/>
          </a:prstGeom>
          <a:noFill/>
          <a:ln w="7620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7419" name="Line 11">
            <a:extLst>
              <a:ext uri="{FF2B5EF4-FFF2-40B4-BE49-F238E27FC236}">
                <a16:creationId xmlns:a16="http://schemas.microsoft.com/office/drawing/2014/main" id="{E7FFC944-BB7E-46D5-AEE1-66592AB6EB22}"/>
              </a:ext>
            </a:extLst>
          </p:cNvPr>
          <p:cNvSpPr>
            <a:spLocks noChangeShapeType="1"/>
          </p:cNvSpPr>
          <p:nvPr/>
        </p:nvSpPr>
        <p:spPr bwMode="auto">
          <a:xfrm>
            <a:off x="4008438" y="1412876"/>
            <a:ext cx="1295400" cy="4537075"/>
          </a:xfrm>
          <a:prstGeom prst="line">
            <a:avLst/>
          </a:prstGeom>
          <a:noFill/>
          <a:ln w="7620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Tree>
  </p:cSld>
  <p:clrMapOvr>
    <a:masterClrMapping/>
  </p:clrMapOvr>
  <p:transition spd="med">
    <p:pull dir="l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66B2C3-4ECC-4FB0-B226-6EEB9ADEE800}"/>
              </a:ext>
            </a:extLst>
          </p:cNvPr>
          <p:cNvSpPr>
            <a:spLocks noGrp="1"/>
          </p:cNvSpPr>
          <p:nvPr>
            <p:ph type="title"/>
          </p:nvPr>
        </p:nvSpPr>
        <p:spPr/>
        <p:txBody>
          <a:bodyPr/>
          <a:lstStyle/>
          <a:p>
            <a:r>
              <a:rPr lang="cs-CZ" b="1" dirty="0"/>
              <a:t>Sekrece </a:t>
            </a:r>
            <a:r>
              <a:rPr lang="cs-CZ" b="1" dirty="0" err="1"/>
              <a:t>HCl</a:t>
            </a:r>
            <a:endParaRPr lang="cs-CZ" dirty="0"/>
          </a:p>
        </p:txBody>
      </p:sp>
      <p:pic>
        <p:nvPicPr>
          <p:cNvPr id="6" name="Zástupný symbol pro obsah 5">
            <a:extLst>
              <a:ext uri="{FF2B5EF4-FFF2-40B4-BE49-F238E27FC236}">
                <a16:creationId xmlns:a16="http://schemas.microsoft.com/office/drawing/2014/main" id="{CFF4D1F9-C72C-4D04-A67E-BFEDA4F75E5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99207" y="3050697"/>
            <a:ext cx="5660702" cy="3216096"/>
          </a:xfrm>
        </p:spPr>
      </p:pic>
      <p:sp>
        <p:nvSpPr>
          <p:cNvPr id="4" name="Zástupný symbol pro text 3">
            <a:extLst>
              <a:ext uri="{FF2B5EF4-FFF2-40B4-BE49-F238E27FC236}">
                <a16:creationId xmlns:a16="http://schemas.microsoft.com/office/drawing/2014/main" id="{F52F9038-B601-4EF1-A0B1-FC1512BD29EC}"/>
              </a:ext>
            </a:extLst>
          </p:cNvPr>
          <p:cNvSpPr>
            <a:spLocks noGrp="1"/>
          </p:cNvSpPr>
          <p:nvPr>
            <p:ph type="body" sz="half" idx="2"/>
          </p:nvPr>
        </p:nvSpPr>
        <p:spPr>
          <a:xfrm>
            <a:off x="6197600" y="0"/>
            <a:ext cx="5384800" cy="6858001"/>
          </a:xfrm>
        </p:spPr>
        <p:txBody>
          <a:bodyPr>
            <a:normAutofit fontScale="55000" lnSpcReduction="20000"/>
          </a:bodyPr>
          <a:lstStyle/>
          <a:p>
            <a:pPr marL="0" indent="0">
              <a:buNone/>
            </a:pPr>
            <a:endParaRPr lang="cs-CZ" b="1" dirty="0"/>
          </a:p>
          <a:p>
            <a:r>
              <a:rPr lang="cs-CZ" sz="3300" dirty="0"/>
              <a:t>Tato animace nevychází ze středoškolských učebnic, je tedy doplňkovou animací a objasňuje, jakým způsobem dochází k sekreci </a:t>
            </a:r>
            <a:r>
              <a:rPr lang="cs-CZ" sz="3300" dirty="0" err="1"/>
              <a:t>HCl</a:t>
            </a:r>
            <a:r>
              <a:rPr lang="cs-CZ" sz="3300" dirty="0"/>
              <a:t> žaludeční sliznicí.</a:t>
            </a:r>
            <a:br>
              <a:rPr lang="cs-CZ" sz="3300" dirty="0"/>
            </a:br>
            <a:r>
              <a:rPr lang="cs-CZ" sz="3300" dirty="0"/>
              <a:t>Základem je difuze CO</a:t>
            </a:r>
            <a:r>
              <a:rPr lang="cs-CZ" sz="3300" baseline="-25000" dirty="0"/>
              <a:t>2</a:t>
            </a:r>
            <a:r>
              <a:rPr lang="cs-CZ" sz="3300" dirty="0"/>
              <a:t> z krevního řečiště do krycích (parietálních) buněk, které vytvářejí žaludeční epitel. </a:t>
            </a:r>
          </a:p>
          <a:p>
            <a:r>
              <a:rPr lang="cs-CZ" sz="3300" dirty="0"/>
              <a:t>Jedna molekula CO</a:t>
            </a:r>
            <a:r>
              <a:rPr lang="cs-CZ" sz="3300" baseline="-25000" dirty="0"/>
              <a:t>2</a:t>
            </a:r>
            <a:r>
              <a:rPr lang="cs-CZ" sz="3300" dirty="0"/>
              <a:t> zde reaguje s H2O za vzniku vodíkového kationtu H</a:t>
            </a:r>
            <a:r>
              <a:rPr lang="cs-CZ" sz="3300" baseline="30000" dirty="0"/>
              <a:t>+</a:t>
            </a:r>
            <a:r>
              <a:rPr lang="cs-CZ" sz="3300" dirty="0"/>
              <a:t> a hydrogenuhličitanového aniontu . Tato reakce je katalyzována enzymem </a:t>
            </a:r>
            <a:r>
              <a:rPr lang="cs-CZ" sz="3300" dirty="0" err="1"/>
              <a:t>karbonátdehydratasou</a:t>
            </a:r>
            <a:r>
              <a:rPr lang="cs-CZ" sz="3300" dirty="0"/>
              <a:t>. </a:t>
            </a:r>
          </a:p>
          <a:p>
            <a:r>
              <a:rPr lang="cs-CZ" sz="3300" dirty="0"/>
              <a:t>Takto vzniklý vodíkový kation je následně </a:t>
            </a:r>
            <a:r>
              <a:rPr lang="cs-CZ" sz="3300" dirty="0" err="1"/>
              <a:t>antiportem</a:t>
            </a:r>
            <a:r>
              <a:rPr lang="cs-CZ" sz="3300" dirty="0"/>
              <a:t> s kationtem draselným (K</a:t>
            </a:r>
            <a:r>
              <a:rPr lang="cs-CZ" sz="3300" baseline="30000" dirty="0"/>
              <a:t>+</a:t>
            </a:r>
            <a:r>
              <a:rPr lang="cs-CZ" sz="3300" dirty="0"/>
              <a:t>) aktivně (za spotřeby ATP) přenášen přes plasmatickou membránu do lumen žaludku (vnitřního prostoru žaludku). Ionty K</a:t>
            </a:r>
            <a:r>
              <a:rPr lang="cs-CZ" sz="3300" baseline="30000" dirty="0"/>
              <a:t>+</a:t>
            </a:r>
            <a:r>
              <a:rPr lang="cs-CZ" sz="3300" dirty="0"/>
              <a:t> se poté dostávají iontovými kanály po koncentračním spádu zpět z buňky ven. </a:t>
            </a:r>
          </a:p>
          <a:p>
            <a:r>
              <a:rPr lang="cs-CZ" sz="3300" dirty="0"/>
              <a:t>Naopak HCO</a:t>
            </a:r>
            <a:r>
              <a:rPr lang="cs-CZ" sz="3300" baseline="-25000" dirty="0"/>
              <a:t>3</a:t>
            </a:r>
            <a:r>
              <a:rPr lang="cs-CZ" sz="3300" baseline="30000" dirty="0"/>
              <a:t>-</a:t>
            </a:r>
            <a:r>
              <a:rPr lang="cs-CZ" sz="3300" dirty="0"/>
              <a:t> je </a:t>
            </a:r>
            <a:r>
              <a:rPr lang="cs-CZ" sz="3300" dirty="0" err="1"/>
              <a:t>antiportem</a:t>
            </a:r>
            <a:r>
              <a:rPr lang="cs-CZ" sz="3300" dirty="0"/>
              <a:t> s chloridovým aniontem Cl</a:t>
            </a:r>
            <a:r>
              <a:rPr lang="cs-CZ" sz="3300" baseline="30000" dirty="0"/>
              <a:t>-</a:t>
            </a:r>
            <a:r>
              <a:rPr lang="cs-CZ" sz="3300" dirty="0"/>
              <a:t> vylučován do krevního řečiště. </a:t>
            </a:r>
          </a:p>
          <a:p>
            <a:r>
              <a:rPr lang="cs-CZ" sz="3300" dirty="0"/>
              <a:t>Tento přenos aniontů probíhá po koncentračním spádu. </a:t>
            </a:r>
          </a:p>
          <a:p>
            <a:r>
              <a:rPr lang="cs-CZ" sz="3300" dirty="0"/>
              <a:t>Hydrogenuhličitanové anionty mohou poté v krevním řečišti fungovat jako pufry (látky tlumící výkyvy pH).</a:t>
            </a:r>
          </a:p>
          <a:p>
            <a:r>
              <a:rPr lang="cs-CZ" sz="3300" dirty="0"/>
              <a:t>Anionty Cl</a:t>
            </a:r>
            <a:r>
              <a:rPr lang="cs-CZ" sz="3300" baseline="30000" dirty="0"/>
              <a:t>-</a:t>
            </a:r>
            <a:r>
              <a:rPr lang="cs-CZ" sz="3300" dirty="0"/>
              <a:t> jsou následně z buňky přenášeny přes iontové kanály ven do lumen žaludku. Pro lepší pochopení popisu sekrece </a:t>
            </a:r>
            <a:r>
              <a:rPr lang="cs-CZ" sz="3300" dirty="0" err="1"/>
              <a:t>HCl</a:t>
            </a:r>
            <a:r>
              <a:rPr lang="cs-CZ" sz="3300" dirty="0"/>
              <a:t> viz </a:t>
            </a:r>
            <a:r>
              <a:rPr lang="cs-CZ" sz="3300" i="1" dirty="0"/>
              <a:t>Obr. 7.</a:t>
            </a:r>
            <a:r>
              <a:rPr lang="cs-CZ" sz="3300" dirty="0"/>
              <a:t>    </a:t>
            </a:r>
          </a:p>
        </p:txBody>
      </p:sp>
    </p:spTree>
    <p:extLst>
      <p:ext uri="{BB962C8B-B14F-4D97-AF65-F5344CB8AC3E}">
        <p14:creationId xmlns:p14="http://schemas.microsoft.com/office/powerpoint/2010/main" val="1547093335"/>
      </p:ext>
    </p:extLst>
  </p:cSld>
  <p:clrMapOvr>
    <a:masterClrMapping/>
  </p:clrMapOvr>
  <p:transition spd="med">
    <p:pull dir="l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349A1A20-AC0E-49C3-9E2C-FCCC57EC2679}"/>
              </a:ext>
            </a:extLst>
          </p:cNvPr>
          <p:cNvSpPr>
            <a:spLocks noGrp="1"/>
          </p:cNvSpPr>
          <p:nvPr>
            <p:ph type="title"/>
          </p:nvPr>
        </p:nvSpPr>
        <p:spPr/>
        <p:txBody>
          <a:bodyPr/>
          <a:lstStyle/>
          <a:p>
            <a:r>
              <a:rPr lang="cs-CZ" b="1" dirty="0"/>
              <a:t>Aktivace pepsinu</a:t>
            </a:r>
            <a:endParaRPr lang="cs-CZ" dirty="0"/>
          </a:p>
        </p:txBody>
      </p:sp>
      <p:sp>
        <p:nvSpPr>
          <p:cNvPr id="6" name="Zástupný symbol pro obsah 5">
            <a:extLst>
              <a:ext uri="{FF2B5EF4-FFF2-40B4-BE49-F238E27FC236}">
                <a16:creationId xmlns:a16="http://schemas.microsoft.com/office/drawing/2014/main" id="{FC1921AE-D1FD-48FC-9592-DB72AE131B07}"/>
              </a:ext>
            </a:extLst>
          </p:cNvPr>
          <p:cNvSpPr>
            <a:spLocks noGrp="1"/>
          </p:cNvSpPr>
          <p:nvPr>
            <p:ph idx="1"/>
          </p:nvPr>
        </p:nvSpPr>
        <p:spPr>
          <a:xfrm>
            <a:off x="194209" y="1399922"/>
            <a:ext cx="11895292" cy="5324559"/>
          </a:xfrm>
        </p:spPr>
        <p:txBody>
          <a:bodyPr>
            <a:normAutofit fontScale="92500" lnSpcReduction="20000"/>
          </a:bodyPr>
          <a:lstStyle/>
          <a:p>
            <a:pPr marL="0" indent="0">
              <a:buNone/>
            </a:pPr>
            <a:br>
              <a:rPr lang="cs-CZ" b="1" dirty="0"/>
            </a:br>
            <a:endParaRPr lang="cs-CZ" b="1" dirty="0"/>
          </a:p>
          <a:p>
            <a:r>
              <a:rPr lang="cs-CZ" dirty="0"/>
              <a:t>Enzym pepsin v žaludku tráví bílkoviny.</a:t>
            </a:r>
          </a:p>
          <a:p>
            <a:r>
              <a:rPr lang="cs-CZ" dirty="0"/>
              <a:t>ovšem všechny </a:t>
            </a:r>
            <a:r>
              <a:rPr lang="cs-CZ" dirty="0" err="1"/>
              <a:t>proteasy</a:t>
            </a:r>
            <a:r>
              <a:rPr lang="cs-CZ" dirty="0"/>
              <a:t> = enzymy trávící proteiny - jsou do trávicí soustavy vylučovány v neaktivní formě, tzv. proenzymy, syn. zymogeny. </a:t>
            </a:r>
          </a:p>
          <a:p>
            <a:r>
              <a:rPr lang="cs-CZ" dirty="0"/>
              <a:t>Eliminuje se tak riziko natrávení samotných tkání.</a:t>
            </a:r>
          </a:p>
          <a:p>
            <a:r>
              <a:rPr lang="cs-CZ" dirty="0"/>
              <a:t>Pepsin je do žaludku vylučován ve formě pepsinogenu. </a:t>
            </a:r>
          </a:p>
          <a:p>
            <a:r>
              <a:rPr lang="cs-CZ" dirty="0"/>
              <a:t>Je to hotový připravený enzym, který má aktivní místo (místo na enzymu, kam se může vázat látka, substrát, kterou enzym přeměňuje) bráněné pěti peptidy.</a:t>
            </a:r>
          </a:p>
          <a:p>
            <a:r>
              <a:rPr lang="cs-CZ" dirty="0"/>
              <a:t>K jejich odštěpní – tedy aktivaci enzymu- dochází až působením kyselého pH, které v žaludku vytváří </a:t>
            </a:r>
            <a:r>
              <a:rPr lang="cs-CZ" dirty="0" err="1"/>
              <a:t>HCl</a:t>
            </a:r>
            <a:r>
              <a:rPr lang="cs-CZ" dirty="0"/>
              <a:t>. </a:t>
            </a:r>
          </a:p>
          <a:p>
            <a:r>
              <a:rPr lang="cs-CZ" dirty="0"/>
              <a:t>V momentě, kdy jsou bránící peptidy z pepsinogenu odštěpeny, může se na již aktivní pepsin navázat substrát. </a:t>
            </a:r>
          </a:p>
          <a:p>
            <a:r>
              <a:rPr lang="cs-CZ" dirty="0"/>
              <a:t>Žaludek - aktivace pepsinu: video / </a:t>
            </a:r>
            <a:r>
              <a:rPr lang="cs-CZ" dirty="0">
                <a:hlinkClick r:id="rId2"/>
              </a:rPr>
              <a:t>https://youtu.be/1AJpuDtO-VY</a:t>
            </a:r>
            <a:endParaRPr lang="cs-CZ" dirty="0"/>
          </a:p>
          <a:p>
            <a:endParaRPr lang="cs-CZ" dirty="0"/>
          </a:p>
        </p:txBody>
      </p:sp>
      <p:sp>
        <p:nvSpPr>
          <p:cNvPr id="7" name="TextovéPole 6">
            <a:extLst>
              <a:ext uri="{FF2B5EF4-FFF2-40B4-BE49-F238E27FC236}">
                <a16:creationId xmlns:a16="http://schemas.microsoft.com/office/drawing/2014/main" id="{C68302B3-105A-4B9E-A6A2-2AC5123570D2}"/>
              </a:ext>
            </a:extLst>
          </p:cNvPr>
          <p:cNvSpPr txBox="1"/>
          <p:nvPr/>
        </p:nvSpPr>
        <p:spPr>
          <a:xfrm>
            <a:off x="8253876" y="307497"/>
            <a:ext cx="3617140" cy="1011505"/>
          </a:xfrm>
          <a:prstGeom prst="rect">
            <a:avLst/>
          </a:prstGeom>
          <a:noFill/>
        </p:spPr>
        <p:txBody>
          <a:bodyPr wrap="square" rtlCol="0">
            <a:spAutoFit/>
          </a:bodyPr>
          <a:lstStyle/>
          <a:p>
            <a:endParaRPr lang="cs-CZ" dirty="0"/>
          </a:p>
        </p:txBody>
      </p:sp>
      <p:pic>
        <p:nvPicPr>
          <p:cNvPr id="9" name="Obrázek 8">
            <a:extLst>
              <a:ext uri="{FF2B5EF4-FFF2-40B4-BE49-F238E27FC236}">
                <a16:creationId xmlns:a16="http://schemas.microsoft.com/office/drawing/2014/main" id="{CA9BF030-FACC-4DC9-BEAA-A88F9AE129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2618" y="0"/>
            <a:ext cx="3169381" cy="2379504"/>
          </a:xfrm>
          <a:prstGeom prst="rect">
            <a:avLst/>
          </a:prstGeom>
        </p:spPr>
      </p:pic>
    </p:spTree>
    <p:extLst>
      <p:ext uri="{BB962C8B-B14F-4D97-AF65-F5344CB8AC3E}">
        <p14:creationId xmlns:p14="http://schemas.microsoft.com/office/powerpoint/2010/main" val="1017422320"/>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TotalTime>
  <Words>2963</Words>
  <Application>Microsoft Office PowerPoint</Application>
  <PresentationFormat>Širokoúhlá obrazovka</PresentationFormat>
  <Paragraphs>380</Paragraphs>
  <Slides>44</Slides>
  <Notes>1</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44</vt:i4>
      </vt:variant>
    </vt:vector>
  </HeadingPairs>
  <TitlesOfParts>
    <vt:vector size="51" baseType="lpstr">
      <vt:lpstr>Arial</vt:lpstr>
      <vt:lpstr>Arial Narrow</vt:lpstr>
      <vt:lpstr>Calibri</vt:lpstr>
      <vt:lpstr>Calibri Light</vt:lpstr>
      <vt:lpstr>Century Gothic</vt:lpstr>
      <vt:lpstr>Wingdings</vt:lpstr>
      <vt:lpstr>Motiv Office</vt:lpstr>
      <vt:lpstr>Chirurgie</vt:lpstr>
      <vt:lpstr>Témata</vt:lpstr>
      <vt:lpstr>1Vředová choroba gastroduodenální- peptický vřed </vt:lpstr>
      <vt:lpstr>Incidence vředové choroby</vt:lpstr>
      <vt:lpstr>Sekrece žaludeční šťávy</vt:lpstr>
      <vt:lpstr>Sekrece žaludeční šťávy</vt:lpstr>
      <vt:lpstr>Parietální buňka (HCl) – schéma protonové pumpy</vt:lpstr>
      <vt:lpstr>Sekrece HCl</vt:lpstr>
      <vt:lpstr>Aktivace pepsinu</vt:lpstr>
      <vt:lpstr>Kolik je pH žaludku ? </vt:lpstr>
      <vt:lpstr>Vřed- slizniční defekt: jícen, žaludek, duodenum, tenké střevo</vt:lpstr>
      <vt:lpstr>Etiologie a patogeneze </vt:lpstr>
      <vt:lpstr>Etiopatogeneze onemocnění: nepoměr mezi</vt:lpstr>
      <vt:lpstr>Stresový vřed a Zollinger-Ellisonův syndrom</vt:lpstr>
      <vt:lpstr>Roztřiďte následující pojmy do  2 skupin- faktory</vt:lpstr>
      <vt:lpstr>Mechanismus vzniku žaludečního vředu</vt:lpstr>
      <vt:lpstr>Helicobacter pylori produkuje</vt:lpstr>
      <vt:lpstr>Helicobacter pylori produkuje</vt:lpstr>
      <vt:lpstr>Lokalizace vředu</vt:lpstr>
      <vt:lpstr>Hloubka vředu</vt:lpstr>
      <vt:lpstr>Klasifikace vředu</vt:lpstr>
      <vt:lpstr>Příznaky </vt:lpstr>
      <vt:lpstr>Klinické příznaky</vt:lpstr>
      <vt:lpstr>Dosaďte příznaky z předchozí tabulky</vt:lpstr>
      <vt:lpstr>Diagnostika</vt:lpstr>
      <vt:lpstr>Černá spodina žaludečního vředu při gastroskopii znamená ?</vt:lpstr>
      <vt:lpstr>Diferenciální diagnostika </vt:lpstr>
      <vt:lpstr>Terapie </vt:lpstr>
      <vt:lpstr>Terapie</vt:lpstr>
      <vt:lpstr>Režimová opatření u nemocných s vředovou chorobou </vt:lpstr>
      <vt:lpstr>Režimová opatření</vt:lpstr>
      <vt:lpstr>Farmakologická terapie</vt:lpstr>
      <vt:lpstr>Při průkazu Helicobacter pylori je třeba zahájit jeho eradikaci. Ta spočívá v podávání blokátorů protonové pumpy a kombinované antibiotické terapie.  Eradikace Helicobactera</vt:lpstr>
      <vt:lpstr>Jak dlouho trvá eradikace Helicobactera</vt:lpstr>
      <vt:lpstr>Léčba žaludečního vředu je zpočátku konzervativní</vt:lpstr>
      <vt:lpstr>Léčba žaludečního vředu je zpočátku konzervativní</vt:lpstr>
      <vt:lpstr>Komplikace vředu</vt:lpstr>
      <vt:lpstr>Komplikace peptického vředu </vt:lpstr>
      <vt:lpstr>Komplikace peptického vředu</vt:lpstr>
      <vt:lpstr>Prezentace aplikace PowerPoint</vt:lpstr>
      <vt:lpstr>Vyjmenujte komplikace vředové choroby</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Chirurgie</dc:title>
  <dc:creator>Nejedlá Marie</dc:creator>
  <cp:lastModifiedBy>Nejedlá Marie</cp:lastModifiedBy>
  <cp:revision>4</cp:revision>
  <dcterms:created xsi:type="dcterms:W3CDTF">2025-02-17T11:54:05Z</dcterms:created>
  <dcterms:modified xsi:type="dcterms:W3CDTF">2025-03-05T10:31:34Z</dcterms:modified>
</cp:coreProperties>
</file>