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B33AA9-C136-4763-9DD0-12453133E57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BB8FEDA-87C5-4B7F-B128-79693FEBF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B5BDEF1-8404-4DC3-90BA-F8080C4F5133}"/>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5" name="Zástupný symbol pro zápatí 4">
            <a:extLst>
              <a:ext uri="{FF2B5EF4-FFF2-40B4-BE49-F238E27FC236}">
                <a16:creationId xmlns:a16="http://schemas.microsoft.com/office/drawing/2014/main" id="{32910046-67FE-4443-8962-9482537E30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6A59319-438E-4EC1-99ED-99E5E4E03893}"/>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143623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1EA5F2-1DE3-449B-8CB5-B9080341F96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0D86F21-0064-4341-B3D0-00C1A6431477}"/>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691312-F224-4195-943E-1824F5676F36}"/>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5" name="Zástupný symbol pro zápatí 4">
            <a:extLst>
              <a:ext uri="{FF2B5EF4-FFF2-40B4-BE49-F238E27FC236}">
                <a16:creationId xmlns:a16="http://schemas.microsoft.com/office/drawing/2014/main" id="{9CB0C978-0F80-4713-8DDD-0D99A4DCDF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DA2D2A2-926E-4DF8-8BBA-CB811BE17557}"/>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250714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14B7B27-96C6-49AC-826F-D600B5EA626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2B58D24-48CB-4AB2-A86D-A2D0AFC20AF3}"/>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5A85AF3-40C5-4579-B4CB-C7626600B618}"/>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5" name="Zástupný symbol pro zápatí 4">
            <a:extLst>
              <a:ext uri="{FF2B5EF4-FFF2-40B4-BE49-F238E27FC236}">
                <a16:creationId xmlns:a16="http://schemas.microsoft.com/office/drawing/2014/main" id="{B17FCA27-3D0A-400D-B6FA-31B1A7FD270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5D8CAFA-66FE-4173-B7A5-03EA1BD74044}"/>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20567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DF89E7-610F-4463-8F10-8287A26019E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7F29293-91CE-466C-88CC-088CD1F13DC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E1A9BA-8B24-4A47-83FF-7C01C945F103}"/>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5" name="Zástupný symbol pro zápatí 4">
            <a:extLst>
              <a:ext uri="{FF2B5EF4-FFF2-40B4-BE49-F238E27FC236}">
                <a16:creationId xmlns:a16="http://schemas.microsoft.com/office/drawing/2014/main" id="{43D5A0F4-FB1D-42F5-BA01-70FF49091F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08E6621-1362-4814-BED4-4CD0F3387A95}"/>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308908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5500B-5E8E-41B7-979B-A08D081EC77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0BD8800A-6DAF-403C-9020-84F845EA7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7E96F16B-C71B-425A-9AAC-D024070B8608}"/>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5" name="Zástupný symbol pro zápatí 4">
            <a:extLst>
              <a:ext uri="{FF2B5EF4-FFF2-40B4-BE49-F238E27FC236}">
                <a16:creationId xmlns:a16="http://schemas.microsoft.com/office/drawing/2014/main" id="{08829140-C8A0-49E3-9393-025DD1D9FC5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7E9D98-4894-4D59-9AC6-B89959C260D9}"/>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46715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7D235-960D-4B27-BCF0-E41518CB469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0931680-4480-4160-9920-6353B8B50E69}"/>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DB74A855-87EB-43E8-BDBA-39BC9AF643AC}"/>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8167392-CE07-4E2A-86F1-A1D87848A2B5}"/>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6" name="Zástupný symbol pro zápatí 5">
            <a:extLst>
              <a:ext uri="{FF2B5EF4-FFF2-40B4-BE49-F238E27FC236}">
                <a16:creationId xmlns:a16="http://schemas.microsoft.com/office/drawing/2014/main" id="{44E23409-42ED-4631-9742-D9F960B31B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0F0396-619F-4583-AA24-81D8F1429765}"/>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386433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24D977-9863-49A7-B71C-C9BA4139400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57FE8DF-7535-4C8E-80DF-FB646116F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4ABC5EB0-0494-46B9-B34C-74C3333A157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76A233DE-0E7B-42CC-84CD-A70FAE4E4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5E44F0A1-97FD-43BF-8BE1-92E1E110A8B0}"/>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66BEDD7-99DF-42E8-88F4-EDEDABFA4B08}"/>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8" name="Zástupný symbol pro zápatí 7">
            <a:extLst>
              <a:ext uri="{FF2B5EF4-FFF2-40B4-BE49-F238E27FC236}">
                <a16:creationId xmlns:a16="http://schemas.microsoft.com/office/drawing/2014/main" id="{512552F3-7472-472B-952D-3CEAA1DA72D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D0EC853-780F-4581-A9B6-B92A21344324}"/>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202174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85953-9EE6-44E0-AF01-A359E2A053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68ADDC8-4064-431D-8763-03AB71A62F49}"/>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4" name="Zástupný symbol pro zápatí 3">
            <a:extLst>
              <a:ext uri="{FF2B5EF4-FFF2-40B4-BE49-F238E27FC236}">
                <a16:creationId xmlns:a16="http://schemas.microsoft.com/office/drawing/2014/main" id="{8DEB04F2-1C55-4BE8-908C-32C2F20CE5A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A2AF787-248F-407B-A819-D830AA942CC2}"/>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351164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E6A8D4B-07FC-4C8E-B645-28E59AEE5B8D}"/>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3" name="Zástupný symbol pro zápatí 2">
            <a:extLst>
              <a:ext uri="{FF2B5EF4-FFF2-40B4-BE49-F238E27FC236}">
                <a16:creationId xmlns:a16="http://schemas.microsoft.com/office/drawing/2014/main" id="{81A47684-7139-4AD3-882D-7FE673771BA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278A87E-F797-41F7-93A7-2266016384A3}"/>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356676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927CF-5A4E-4618-9FAA-711CEA0D15B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7EF5199-DCC1-4C11-8FDD-12E1941D0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8F130508-6328-4C92-A5F3-4A7D4B4B1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CF8E172-23BB-4E8E-8B28-E166B0C6E547}"/>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6" name="Zástupný symbol pro zápatí 5">
            <a:extLst>
              <a:ext uri="{FF2B5EF4-FFF2-40B4-BE49-F238E27FC236}">
                <a16:creationId xmlns:a16="http://schemas.microsoft.com/office/drawing/2014/main" id="{B46F9C95-0208-40A8-84EB-DDF59764648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8C58526-80AD-40CB-A1A6-2C1AD5C1CE34}"/>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126352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4DCDF-48C1-44E4-A8D8-6AB2A3BD6AA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DDFE2AC-BEB4-45CF-8F91-CEA6FB7DA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313BF2B4-DE23-4854-AF53-C18851A9E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55DD405-CB3F-4346-8EED-3A5F6324C7CF}"/>
              </a:ext>
            </a:extLst>
          </p:cNvPr>
          <p:cNvSpPr>
            <a:spLocks noGrp="1"/>
          </p:cNvSpPr>
          <p:nvPr>
            <p:ph type="dt" sz="half" idx="10"/>
          </p:nvPr>
        </p:nvSpPr>
        <p:spPr/>
        <p:txBody>
          <a:bodyPr/>
          <a:lstStyle/>
          <a:p>
            <a:fld id="{D634E9D8-46B8-4B73-91BB-2FCB652D4BF2}" type="datetimeFigureOut">
              <a:rPr lang="cs-CZ" smtClean="0"/>
              <a:t>19.02.2025</a:t>
            </a:fld>
            <a:endParaRPr lang="cs-CZ"/>
          </a:p>
        </p:txBody>
      </p:sp>
      <p:sp>
        <p:nvSpPr>
          <p:cNvPr id="6" name="Zástupný symbol pro zápatí 5">
            <a:extLst>
              <a:ext uri="{FF2B5EF4-FFF2-40B4-BE49-F238E27FC236}">
                <a16:creationId xmlns:a16="http://schemas.microsoft.com/office/drawing/2014/main" id="{4DDD3798-787C-4D6F-9627-44FDAC4F0A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4A59C52-B3F7-42B2-B814-7DC94E88F7FF}"/>
              </a:ext>
            </a:extLst>
          </p:cNvPr>
          <p:cNvSpPr>
            <a:spLocks noGrp="1"/>
          </p:cNvSpPr>
          <p:nvPr>
            <p:ph type="sldNum" sz="quarter" idx="12"/>
          </p:nvPr>
        </p:nvSpPr>
        <p:spPr/>
        <p:txBody>
          <a:bodyPr/>
          <a:lstStyle/>
          <a:p>
            <a:fld id="{2E6B346C-6FD9-4C18-BF20-E35B5C20A5EC}" type="slidenum">
              <a:rPr lang="cs-CZ" smtClean="0"/>
              <a:t>‹#›</a:t>
            </a:fld>
            <a:endParaRPr lang="cs-CZ"/>
          </a:p>
        </p:txBody>
      </p:sp>
    </p:spTree>
    <p:extLst>
      <p:ext uri="{BB962C8B-B14F-4D97-AF65-F5344CB8AC3E}">
        <p14:creationId xmlns:p14="http://schemas.microsoft.com/office/powerpoint/2010/main" val="78204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A00E268-48B0-493D-8564-518292894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124A294-C1C6-4754-AF0B-2923CBFB2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812A3C-D2A6-4C70-A0E6-6D35FECA8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4E9D8-46B8-4B73-91BB-2FCB652D4BF2}" type="datetimeFigureOut">
              <a:rPr lang="cs-CZ" smtClean="0"/>
              <a:t>19.02.2025</a:t>
            </a:fld>
            <a:endParaRPr lang="cs-CZ"/>
          </a:p>
        </p:txBody>
      </p:sp>
      <p:sp>
        <p:nvSpPr>
          <p:cNvPr id="5" name="Zástupný symbol pro zápatí 4">
            <a:extLst>
              <a:ext uri="{FF2B5EF4-FFF2-40B4-BE49-F238E27FC236}">
                <a16:creationId xmlns:a16="http://schemas.microsoft.com/office/drawing/2014/main" id="{C7CC3B05-DE3E-4524-9E64-2A6E791B0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5EEDCBB-1A52-4ED6-A7BB-536494904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B346C-6FD9-4C18-BF20-E35B5C20A5EC}" type="slidenum">
              <a:rPr lang="cs-CZ" smtClean="0"/>
              <a:t>‹#›</a:t>
            </a:fld>
            <a:endParaRPr lang="cs-CZ"/>
          </a:p>
        </p:txBody>
      </p:sp>
    </p:spTree>
    <p:extLst>
      <p:ext uri="{BB962C8B-B14F-4D97-AF65-F5344CB8AC3E}">
        <p14:creationId xmlns:p14="http://schemas.microsoft.com/office/powerpoint/2010/main" val="404831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ose.zshk.cz/vyuka/osetrovatelske-diagnozy.aspx"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66FBA-7C01-4D40-88B9-35232A14B7BC}"/>
              </a:ext>
            </a:extLst>
          </p:cNvPr>
          <p:cNvSpPr>
            <a:spLocks noGrp="1"/>
          </p:cNvSpPr>
          <p:nvPr>
            <p:ph type="title"/>
          </p:nvPr>
        </p:nvSpPr>
        <p:spPr>
          <a:xfrm>
            <a:off x="838200" y="0"/>
            <a:ext cx="10515600" cy="1325563"/>
          </a:xfrm>
        </p:spPr>
        <p:txBody>
          <a:bodyPr/>
          <a:lstStyle/>
          <a:p>
            <a:r>
              <a:rPr lang="cs-CZ" b="1" dirty="0">
                <a:solidFill>
                  <a:srgbClr val="FF0000"/>
                </a:solidFill>
              </a:rPr>
              <a:t>2Nádor žaludku - epidemiologie</a:t>
            </a:r>
          </a:p>
        </p:txBody>
      </p:sp>
      <p:sp>
        <p:nvSpPr>
          <p:cNvPr id="3" name="Zástupný symbol pro obsah 2">
            <a:extLst>
              <a:ext uri="{FF2B5EF4-FFF2-40B4-BE49-F238E27FC236}">
                <a16:creationId xmlns:a16="http://schemas.microsoft.com/office/drawing/2014/main" id="{08C2E2C8-99DF-48FB-BFC9-30FA48CAFB2B}"/>
              </a:ext>
            </a:extLst>
          </p:cNvPr>
          <p:cNvSpPr>
            <a:spLocks noGrp="1"/>
          </p:cNvSpPr>
          <p:nvPr>
            <p:ph idx="1"/>
          </p:nvPr>
        </p:nvSpPr>
        <p:spPr>
          <a:xfrm>
            <a:off x="0" y="1464658"/>
            <a:ext cx="12192000" cy="5292191"/>
          </a:xfrm>
        </p:spPr>
        <p:txBody>
          <a:bodyPr>
            <a:normAutofit lnSpcReduction="10000"/>
          </a:bodyPr>
          <a:lstStyle/>
          <a:p>
            <a:r>
              <a:rPr lang="cs-CZ" dirty="0"/>
              <a:t>Karcinom žaludku je </a:t>
            </a:r>
            <a:r>
              <a:rPr lang="cs-CZ" dirty="0" err="1"/>
              <a:t>druhým</a:t>
            </a:r>
            <a:r>
              <a:rPr lang="cs-CZ" dirty="0"/>
              <a:t> nejčastěji se vyskytujícím maligním nádorem ve světě. </a:t>
            </a:r>
          </a:p>
          <a:p>
            <a:r>
              <a:rPr lang="cs-CZ" dirty="0"/>
              <a:t>Postihuje spíše muže pokročilejšího věku (v 5.-7. </a:t>
            </a:r>
            <a:r>
              <a:rPr lang="cs-CZ" dirty="0" err="1"/>
              <a:t>deceniu</a:t>
            </a:r>
            <a:r>
              <a:rPr lang="cs-CZ" dirty="0"/>
              <a:t>) než ženy. </a:t>
            </a:r>
          </a:p>
          <a:p>
            <a:r>
              <a:rPr lang="cs-CZ" dirty="0"/>
              <a:t>nejčastěji v Japonsku a Koreji, což je všeobecně připisováno hojné konzumaci </a:t>
            </a:r>
            <a:r>
              <a:rPr lang="cs-CZ" dirty="0" err="1"/>
              <a:t>sushi</a:t>
            </a:r>
            <a:r>
              <a:rPr lang="cs-CZ" dirty="0"/>
              <a:t> a tamnímu způsobu úpravy, konzumace a skladování rybího masa. </a:t>
            </a:r>
          </a:p>
          <a:p>
            <a:r>
              <a:rPr lang="cs-CZ" dirty="0"/>
              <a:t>ČR zaujímá v této statistice 36. místo. </a:t>
            </a:r>
          </a:p>
          <a:p>
            <a:r>
              <a:rPr lang="cs-CZ" dirty="0"/>
              <a:t>Ve vyspělých zemích můžeme pozorovat </a:t>
            </a:r>
            <a:r>
              <a:rPr lang="cs-CZ" dirty="0" err="1"/>
              <a:t>určity</a:t>
            </a:r>
            <a:r>
              <a:rPr lang="cs-CZ" dirty="0"/>
              <a:t>́ pokles - souvisí s úpravou životního stylu, a to především z hlediska hygieny při stravování - jde o vyšší podíl čerstvé stravy, konzumaci ovoce a zeleniny, konzervaci mrazem spíše než uzením. </a:t>
            </a:r>
          </a:p>
          <a:p>
            <a:r>
              <a:rPr lang="cs-CZ" dirty="0"/>
              <a:t>Roli hrají kvalitnější vodní zdroje a úprava vody. </a:t>
            </a:r>
          </a:p>
          <a:p>
            <a:r>
              <a:rPr lang="cs-CZ" dirty="0"/>
              <a:t>Na zlepšující se situaci se podílí léčba chronických gastritid eradikací </a:t>
            </a:r>
            <a:r>
              <a:rPr lang="cs-CZ" i="1" dirty="0" err="1"/>
              <a:t>Helicobacter</a:t>
            </a:r>
            <a:r>
              <a:rPr lang="cs-CZ" i="1" dirty="0"/>
              <a:t> </a:t>
            </a:r>
            <a:r>
              <a:rPr lang="cs-CZ" i="1" dirty="0" err="1"/>
              <a:t>pylori</a:t>
            </a:r>
            <a:r>
              <a:rPr lang="cs-CZ" i="1" dirty="0"/>
              <a:t>.</a:t>
            </a:r>
            <a:endParaRPr lang="cs-CZ" dirty="0"/>
          </a:p>
        </p:txBody>
      </p:sp>
    </p:spTree>
    <p:extLst>
      <p:ext uri="{BB962C8B-B14F-4D97-AF65-F5344CB8AC3E}">
        <p14:creationId xmlns:p14="http://schemas.microsoft.com/office/powerpoint/2010/main" val="127111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7C2B81-5061-4421-9CB0-6B1DC658EA24}"/>
              </a:ext>
            </a:extLst>
          </p:cNvPr>
          <p:cNvSpPr>
            <a:spLocks noGrp="1"/>
          </p:cNvSpPr>
          <p:nvPr>
            <p:ph type="title"/>
          </p:nvPr>
        </p:nvSpPr>
        <p:spPr/>
        <p:txBody>
          <a:bodyPr/>
          <a:lstStyle/>
          <a:p>
            <a:r>
              <a:rPr lang="cs-CZ" b="1" dirty="0"/>
              <a:t>2.4 Klinická symptomatologie</a:t>
            </a:r>
            <a:br>
              <a:rPr lang="cs-CZ" b="1" dirty="0"/>
            </a:br>
            <a:endParaRPr lang="cs-CZ" dirty="0"/>
          </a:p>
        </p:txBody>
      </p:sp>
      <p:sp>
        <p:nvSpPr>
          <p:cNvPr id="3" name="Zástupný symbol pro obsah 2">
            <a:extLst>
              <a:ext uri="{FF2B5EF4-FFF2-40B4-BE49-F238E27FC236}">
                <a16:creationId xmlns:a16="http://schemas.microsoft.com/office/drawing/2014/main" id="{83C780FB-17B7-483D-87B6-D92524840CB0}"/>
              </a:ext>
            </a:extLst>
          </p:cNvPr>
          <p:cNvSpPr>
            <a:spLocks noGrp="1"/>
          </p:cNvSpPr>
          <p:nvPr>
            <p:ph idx="1"/>
          </p:nvPr>
        </p:nvSpPr>
        <p:spPr>
          <a:xfrm>
            <a:off x="838200" y="1351722"/>
            <a:ext cx="10515600" cy="5506278"/>
          </a:xfrm>
        </p:spPr>
        <p:txBody>
          <a:bodyPr>
            <a:normAutofit fontScale="70000" lnSpcReduction="20000"/>
          </a:bodyPr>
          <a:lstStyle/>
          <a:p>
            <a:r>
              <a:rPr lang="cs-CZ" dirty="0"/>
              <a:t>Příznaky karcinomu žaludku </a:t>
            </a:r>
            <a:r>
              <a:rPr lang="cs-CZ" dirty="0" err="1"/>
              <a:t>nebývají</a:t>
            </a:r>
            <a:r>
              <a:rPr lang="cs-CZ" dirty="0"/>
              <a:t> </a:t>
            </a:r>
            <a:r>
              <a:rPr lang="cs-CZ" dirty="0" err="1"/>
              <a:t>výrazné</a:t>
            </a:r>
            <a:r>
              <a:rPr lang="cs-CZ" dirty="0"/>
              <a:t> a jednoznačné. </a:t>
            </a:r>
          </a:p>
          <a:p>
            <a:r>
              <a:rPr lang="cs-CZ" dirty="0"/>
              <a:t>Často úbytek hmotnosti a </a:t>
            </a:r>
            <a:r>
              <a:rPr lang="cs-CZ" dirty="0" err="1"/>
              <a:t>epigastrickým</a:t>
            </a:r>
            <a:r>
              <a:rPr lang="cs-CZ" dirty="0"/>
              <a:t> obtížím po jídle nebo při hladovění.</a:t>
            </a:r>
          </a:p>
          <a:p>
            <a:endParaRPr lang="cs-CZ" dirty="0"/>
          </a:p>
          <a:p>
            <a:r>
              <a:rPr lang="cs-CZ" dirty="0"/>
              <a:t>Úbytek hmotnosti je zvláště </a:t>
            </a:r>
            <a:r>
              <a:rPr lang="cs-CZ" dirty="0" err="1"/>
              <a:t>výrazny</a:t>
            </a:r>
            <a:r>
              <a:rPr lang="cs-CZ" dirty="0"/>
              <a:t>́ až v pozdní fázi nádorového onemocnění. </a:t>
            </a:r>
          </a:p>
          <a:p>
            <a:r>
              <a:rPr lang="cs-CZ" dirty="0"/>
              <a:t>Časné formy karcinomu žaludku jsou ale často bezpříznakové a tím dochází k podcenění stavu a k opožděné diagnostice. </a:t>
            </a:r>
          </a:p>
          <a:p>
            <a:r>
              <a:rPr lang="cs-CZ" dirty="0"/>
              <a:t>Prvními projevy karcinomu žaludku jsou tak až příznaky provázející pokročilé postižení orgánu: neurčité obtíže, tlak na břiše v oblasti žaludku, ztráta chuti k jídlu, slabost, nauzea (pocit na zvracení), únava a postupná ztráta tělesné hmotnosti. Intenzita obtíží je různá, zpočátku nevelká, ale postupně </a:t>
            </a:r>
            <a:r>
              <a:rPr lang="cs-CZ" dirty="0" err="1"/>
              <a:t>progredující</a:t>
            </a:r>
            <a:r>
              <a:rPr lang="cs-CZ" dirty="0"/>
              <a:t>.</a:t>
            </a:r>
          </a:p>
          <a:p>
            <a:endParaRPr lang="cs-CZ" dirty="0"/>
          </a:p>
          <a:p>
            <a:r>
              <a:rPr lang="cs-CZ" dirty="0"/>
              <a:t>5-10 % </a:t>
            </a:r>
            <a:r>
              <a:rPr lang="cs-CZ" dirty="0" err="1"/>
              <a:t>časných</a:t>
            </a:r>
            <a:r>
              <a:rPr lang="cs-CZ" dirty="0"/>
              <a:t> karcinomů žaludku je zcela </a:t>
            </a:r>
            <a:r>
              <a:rPr lang="cs-CZ" dirty="0" err="1"/>
              <a:t>asymptomatických</a:t>
            </a:r>
            <a:r>
              <a:rPr lang="cs-CZ" dirty="0"/>
              <a:t>. U nově </a:t>
            </a:r>
            <a:r>
              <a:rPr lang="cs-CZ" dirty="0" err="1"/>
              <a:t>vzniklých</a:t>
            </a:r>
            <a:r>
              <a:rPr lang="cs-CZ" dirty="0"/>
              <a:t> </a:t>
            </a:r>
            <a:r>
              <a:rPr lang="cs-CZ" dirty="0" err="1"/>
              <a:t>dyspeptických</a:t>
            </a:r>
            <a:r>
              <a:rPr lang="cs-CZ" dirty="0"/>
              <a:t> příznaků by mělo </a:t>
            </a:r>
            <a:r>
              <a:rPr lang="cs-CZ" dirty="0" err="1"/>
              <a:t>být</a:t>
            </a:r>
            <a:r>
              <a:rPr lang="cs-CZ" dirty="0"/>
              <a:t> provedeno endoskopické vyšetření. </a:t>
            </a:r>
          </a:p>
          <a:p>
            <a:r>
              <a:rPr lang="cs-CZ" dirty="0"/>
              <a:t>Pokročilá stádia karcinomu žaludku signalizují bolesti v epigastriu, rapidní úbytek hmotnosti, nechutenství, anorexie, </a:t>
            </a:r>
            <a:r>
              <a:rPr lang="cs-CZ" dirty="0" err="1"/>
              <a:t>dysfágie</a:t>
            </a:r>
            <a:r>
              <a:rPr lang="cs-CZ" dirty="0"/>
              <a:t>, </a:t>
            </a:r>
            <a:r>
              <a:rPr lang="cs-CZ" dirty="0" err="1"/>
              <a:t>meléna</a:t>
            </a:r>
            <a:r>
              <a:rPr lang="cs-CZ" dirty="0"/>
              <a:t>, edémy dolních končetin, známky obstrukce GIT, pocit slabosti. </a:t>
            </a:r>
          </a:p>
          <a:p>
            <a:r>
              <a:rPr lang="cs-CZ" dirty="0"/>
              <a:t>V laboratorním nálezu je přítomná anémie, </a:t>
            </a:r>
            <a:r>
              <a:rPr lang="cs-CZ" dirty="0" err="1"/>
              <a:t>hypoproteinémie</a:t>
            </a:r>
            <a:r>
              <a:rPr lang="cs-CZ" dirty="0"/>
              <a:t>, pozitivní test na okultní krvácení. </a:t>
            </a:r>
          </a:p>
          <a:p>
            <a:r>
              <a:rPr lang="cs-CZ" dirty="0"/>
              <a:t>Při metastazování může docházet k jaterní insuficienci a k tvorbě ikteru nebo obstrukci </a:t>
            </a:r>
            <a:r>
              <a:rPr lang="cs-CZ" dirty="0" err="1"/>
              <a:t>žlučových</a:t>
            </a:r>
            <a:r>
              <a:rPr lang="cs-CZ" dirty="0"/>
              <a:t> cest, k ascitu a </a:t>
            </a:r>
            <a:r>
              <a:rPr lang="cs-CZ" dirty="0" err="1"/>
              <a:t>součastně</a:t>
            </a:r>
            <a:r>
              <a:rPr lang="cs-CZ" dirty="0"/>
              <a:t> k </a:t>
            </a:r>
            <a:r>
              <a:rPr lang="cs-CZ" dirty="0" err="1"/>
              <a:t>ileozním</a:t>
            </a:r>
            <a:r>
              <a:rPr lang="cs-CZ" dirty="0"/>
              <a:t> příznakům jako následek karcinózy peritonea.</a:t>
            </a:r>
          </a:p>
          <a:p>
            <a:endParaRPr lang="cs-CZ" dirty="0"/>
          </a:p>
          <a:p>
            <a:pPr marL="0" indent="0">
              <a:buNone/>
            </a:pPr>
            <a:endParaRPr lang="cs-CZ" dirty="0"/>
          </a:p>
        </p:txBody>
      </p:sp>
      <p:pic>
        <p:nvPicPr>
          <p:cNvPr id="5" name="Obrázek 4">
            <a:extLst>
              <a:ext uri="{FF2B5EF4-FFF2-40B4-BE49-F238E27FC236}">
                <a16:creationId xmlns:a16="http://schemas.microsoft.com/office/drawing/2014/main" id="{C624AD2F-F0BA-4D3A-8FA4-955D51575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243" y="343783"/>
            <a:ext cx="2691300" cy="2015877"/>
          </a:xfrm>
          <a:prstGeom prst="rect">
            <a:avLst/>
          </a:prstGeom>
        </p:spPr>
      </p:pic>
    </p:spTree>
    <p:extLst>
      <p:ext uri="{BB962C8B-B14F-4D97-AF65-F5344CB8AC3E}">
        <p14:creationId xmlns:p14="http://schemas.microsoft.com/office/powerpoint/2010/main" val="63887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F982DF-A00B-40E3-8E6D-306953B4939E}"/>
              </a:ext>
            </a:extLst>
          </p:cNvPr>
          <p:cNvSpPr>
            <a:spLocks noGrp="1"/>
          </p:cNvSpPr>
          <p:nvPr>
            <p:ph type="title"/>
          </p:nvPr>
        </p:nvSpPr>
        <p:spPr/>
        <p:txBody>
          <a:bodyPr/>
          <a:lstStyle/>
          <a:p>
            <a:r>
              <a:rPr lang="cs-CZ" b="1" dirty="0"/>
              <a:t>Diagnostika</a:t>
            </a:r>
            <a:br>
              <a:rPr lang="cs-CZ" b="1" dirty="0"/>
            </a:br>
            <a:endParaRPr lang="cs-CZ" dirty="0"/>
          </a:p>
        </p:txBody>
      </p:sp>
      <p:sp>
        <p:nvSpPr>
          <p:cNvPr id="3" name="Zástupný symbol pro obsah 2">
            <a:extLst>
              <a:ext uri="{FF2B5EF4-FFF2-40B4-BE49-F238E27FC236}">
                <a16:creationId xmlns:a16="http://schemas.microsoft.com/office/drawing/2014/main" id="{D7CCE33C-71F9-4CE2-BAAD-C2E53E5A6F5B}"/>
              </a:ext>
            </a:extLst>
          </p:cNvPr>
          <p:cNvSpPr>
            <a:spLocks noGrp="1"/>
          </p:cNvSpPr>
          <p:nvPr>
            <p:ph idx="1"/>
          </p:nvPr>
        </p:nvSpPr>
        <p:spPr>
          <a:xfrm>
            <a:off x="294198" y="1232452"/>
            <a:ext cx="11059602" cy="4944511"/>
          </a:xfrm>
        </p:spPr>
        <p:txBody>
          <a:bodyPr>
            <a:normAutofit fontScale="62500" lnSpcReduction="20000"/>
          </a:bodyPr>
          <a:lstStyle/>
          <a:p>
            <a:pPr marL="0" indent="0">
              <a:buNone/>
            </a:pPr>
            <a:r>
              <a:rPr lang="cs-CZ" b="1" dirty="0"/>
              <a:t>Endoskopické vyšetření</a:t>
            </a:r>
            <a:endParaRPr lang="cs-CZ" dirty="0"/>
          </a:p>
          <a:p>
            <a:r>
              <a:rPr lang="cs-CZ" dirty="0"/>
              <a:t>Gastroskopie - umožňuje přímou vizualizaci nálezu. </a:t>
            </a:r>
          </a:p>
          <a:p>
            <a:pPr lvl="1"/>
            <a:r>
              <a:rPr lang="cs-CZ" dirty="0"/>
              <a:t>Lze současně použít i barvivo, např. methylenovou modř nebo </a:t>
            </a:r>
            <a:r>
              <a:rPr lang="cs-CZ" dirty="0" err="1"/>
              <a:t>indigokarmín</a:t>
            </a:r>
            <a:r>
              <a:rPr lang="cs-CZ" dirty="0"/>
              <a:t>, na usnadnění rozpoznání </a:t>
            </a:r>
            <a:r>
              <a:rPr lang="cs-CZ" dirty="0" err="1"/>
              <a:t>metaplasticky</a:t>
            </a:r>
            <a:r>
              <a:rPr lang="cs-CZ" dirty="0"/>
              <a:t> změněné sliznice. </a:t>
            </a:r>
          </a:p>
          <a:p>
            <a:pPr lvl="1"/>
            <a:r>
              <a:rPr lang="cs-CZ" dirty="0"/>
              <a:t>cílené odebírání vzorku na bioptické a cytologické vyšetření.</a:t>
            </a:r>
          </a:p>
          <a:p>
            <a:pPr lvl="1"/>
            <a:r>
              <a:rPr lang="cs-CZ" dirty="0"/>
              <a:t>psychická příprava. </a:t>
            </a:r>
          </a:p>
          <a:p>
            <a:pPr lvl="1"/>
            <a:r>
              <a:rPr lang="cs-CZ" dirty="0"/>
              <a:t>nalačno, 6-8 hodin před výkonem nesmí jíst, pít ani kouřit. </a:t>
            </a:r>
          </a:p>
          <a:p>
            <a:pPr lvl="1"/>
            <a:r>
              <a:rPr lang="cs-CZ" dirty="0"/>
              <a:t>před zavedením endoskopu se provádí místní anestézie nosohltanu. </a:t>
            </a:r>
          </a:p>
          <a:p>
            <a:pPr lvl="1"/>
            <a:r>
              <a:rPr lang="cs-CZ" dirty="0"/>
              <a:t>Sestra zavádí periferní žilní katétr, </a:t>
            </a:r>
            <a:r>
              <a:rPr lang="cs-CZ" dirty="0" err="1"/>
              <a:t>ktery</a:t>
            </a:r>
            <a:r>
              <a:rPr lang="cs-CZ" dirty="0"/>
              <a:t>́ umožňuje podání premedikace a léků při </a:t>
            </a:r>
            <a:r>
              <a:rPr lang="cs-CZ" dirty="0" err="1"/>
              <a:t>náhlých</a:t>
            </a:r>
            <a:r>
              <a:rPr lang="cs-CZ" dirty="0"/>
              <a:t> komplikacích.</a:t>
            </a:r>
          </a:p>
          <a:p>
            <a:r>
              <a:rPr lang="cs-CZ" dirty="0"/>
              <a:t>Doplňujícím vyšetřením je endoskopická ultrasonografie, která umožňuje klasifikaci nádorů podle hloubky postižení žaludeční stěny, používá se také pro posouzení stavu </a:t>
            </a:r>
            <a:r>
              <a:rPr lang="cs-CZ" dirty="0" err="1"/>
              <a:t>perigastrických</a:t>
            </a:r>
            <a:r>
              <a:rPr lang="cs-CZ" dirty="0"/>
              <a:t> mízních uzlin.</a:t>
            </a:r>
          </a:p>
          <a:p>
            <a:endParaRPr lang="cs-CZ" dirty="0"/>
          </a:p>
          <a:p>
            <a:pPr marL="0" indent="0">
              <a:buNone/>
            </a:pPr>
            <a:r>
              <a:rPr lang="cs-CZ" b="1" dirty="0"/>
              <a:t>Zobrazovací a laboratorní metody</a:t>
            </a:r>
            <a:endParaRPr lang="cs-CZ" dirty="0"/>
          </a:p>
          <a:p>
            <a:r>
              <a:rPr lang="cs-CZ" dirty="0"/>
              <a:t>RTG vyšetření technikou dvojího kontrastu. </a:t>
            </a:r>
          </a:p>
          <a:p>
            <a:pPr lvl="1"/>
            <a:r>
              <a:rPr lang="cs-CZ" dirty="0"/>
              <a:t>Cílem je pozorovat průchod kontrastní látky do žaludku a duodenu a zobrazení defektů v náplni a kontur stěn žaludku. </a:t>
            </a:r>
          </a:p>
          <a:p>
            <a:pPr lvl="1"/>
            <a:r>
              <a:rPr lang="cs-CZ" dirty="0"/>
              <a:t>Používá se také jako kontrolní pooperační vyšetření se zaměřením na včasné zjištění recidivy onemocnění. </a:t>
            </a:r>
          </a:p>
          <a:p>
            <a:pPr lvl="1"/>
            <a:r>
              <a:rPr lang="cs-CZ" dirty="0"/>
              <a:t>Pacient před vyšetřením 8 hodin nejí a nekouří, 2 hod nepije. </a:t>
            </a:r>
          </a:p>
          <a:p>
            <a:pPr lvl="1"/>
            <a:r>
              <a:rPr lang="cs-CZ" dirty="0"/>
              <a:t>Při vyšetření stojí a lékař ho polohuje. Kontrastní látka je baryová suspenze a </a:t>
            </a:r>
            <a:r>
              <a:rPr lang="cs-CZ" dirty="0" err="1"/>
              <a:t>šumivy</a:t>
            </a:r>
            <a:r>
              <a:rPr lang="cs-CZ" dirty="0"/>
              <a:t>́ prášek. </a:t>
            </a:r>
          </a:p>
          <a:p>
            <a:pPr lvl="1"/>
            <a:r>
              <a:rPr lang="cs-CZ" dirty="0"/>
              <a:t>Po vyšetření je vhodné pacienta upozornit na světlou stolici.</a:t>
            </a:r>
          </a:p>
          <a:p>
            <a:endParaRPr lang="cs-CZ" dirty="0"/>
          </a:p>
        </p:txBody>
      </p:sp>
    </p:spTree>
    <p:extLst>
      <p:ext uri="{BB962C8B-B14F-4D97-AF65-F5344CB8AC3E}">
        <p14:creationId xmlns:p14="http://schemas.microsoft.com/office/powerpoint/2010/main" val="154957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A61E747-EA02-4109-BEEB-95A70AAD81D9}"/>
              </a:ext>
            </a:extLst>
          </p:cNvPr>
          <p:cNvSpPr>
            <a:spLocks noGrp="1"/>
          </p:cNvSpPr>
          <p:nvPr>
            <p:ph idx="1"/>
          </p:nvPr>
        </p:nvSpPr>
        <p:spPr>
          <a:xfrm>
            <a:off x="166977" y="238538"/>
            <a:ext cx="12025023" cy="6504167"/>
          </a:xfrm>
        </p:spPr>
        <p:txBody>
          <a:bodyPr>
            <a:normAutofit lnSpcReduction="10000"/>
          </a:bodyPr>
          <a:lstStyle/>
          <a:p>
            <a:pPr marL="0" indent="0">
              <a:buNone/>
            </a:pPr>
            <a:r>
              <a:rPr lang="cs-CZ" b="1" dirty="0" err="1"/>
              <a:t>Výpočetní</a:t>
            </a:r>
            <a:r>
              <a:rPr lang="cs-CZ" b="1" dirty="0"/>
              <a:t> tomografie (CT) </a:t>
            </a:r>
            <a:r>
              <a:rPr lang="cs-CZ" dirty="0"/>
              <a:t>umožňuje dobré posouzení </a:t>
            </a:r>
            <a:r>
              <a:rPr lang="cs-CZ" dirty="0" err="1"/>
              <a:t>perigastrické</a:t>
            </a:r>
            <a:r>
              <a:rPr lang="cs-CZ" dirty="0"/>
              <a:t> tkáně, jaterních a plicních metastáz, které znamenají zlou prognózu.</a:t>
            </a:r>
          </a:p>
          <a:p>
            <a:pPr marL="0" indent="0">
              <a:buNone/>
            </a:pPr>
            <a:r>
              <a:rPr lang="cs-CZ" b="1" dirty="0"/>
              <a:t>Laboratorní vyšetření </a:t>
            </a:r>
            <a:r>
              <a:rPr lang="cs-CZ" dirty="0"/>
              <a:t>mají při tomto onemocnění jen velmi omezenou hodnotu.</a:t>
            </a:r>
          </a:p>
          <a:p>
            <a:pPr lvl="1"/>
            <a:r>
              <a:rPr lang="cs-CZ" dirty="0"/>
              <a:t>Z </a:t>
            </a:r>
            <a:r>
              <a:rPr lang="cs-CZ" dirty="0" err="1"/>
              <a:t>nádorových</a:t>
            </a:r>
            <a:r>
              <a:rPr lang="cs-CZ" dirty="0"/>
              <a:t> </a:t>
            </a:r>
            <a:r>
              <a:rPr lang="cs-CZ" dirty="0" err="1"/>
              <a:t>sérových</a:t>
            </a:r>
            <a:r>
              <a:rPr lang="cs-CZ" dirty="0"/>
              <a:t> </a:t>
            </a:r>
            <a:r>
              <a:rPr lang="cs-CZ" dirty="0" err="1"/>
              <a:t>markerů</a:t>
            </a:r>
            <a:r>
              <a:rPr lang="cs-CZ" dirty="0"/>
              <a:t> je možno očekávat pozitivitu CEA, CA19-9 a CA72-4. I když diagnostickou cenu toto vyšetření v podstatě nemá, mohou </a:t>
            </a:r>
            <a:r>
              <a:rPr lang="cs-CZ" dirty="0" err="1"/>
              <a:t>být</a:t>
            </a:r>
            <a:r>
              <a:rPr lang="cs-CZ" dirty="0"/>
              <a:t> </a:t>
            </a:r>
            <a:r>
              <a:rPr lang="cs-CZ" dirty="0" err="1"/>
              <a:t>výchozí</a:t>
            </a:r>
            <a:r>
              <a:rPr lang="cs-CZ" dirty="0"/>
              <a:t> </a:t>
            </a:r>
            <a:r>
              <a:rPr lang="cs-CZ" dirty="0" err="1"/>
              <a:t>předléčebné</a:t>
            </a:r>
            <a:r>
              <a:rPr lang="cs-CZ" dirty="0"/>
              <a:t> hodnoty dobrou orientací pro další monitorování efektu léčby a průběhu onemocnění. </a:t>
            </a:r>
          </a:p>
          <a:p>
            <a:pPr lvl="1"/>
            <a:r>
              <a:rPr lang="cs-CZ" dirty="0"/>
              <a:t>Při pokročilém stádiu nacházíme anemii, </a:t>
            </a:r>
            <a:r>
              <a:rPr lang="cs-CZ" dirty="0" err="1"/>
              <a:t>zvýšenou</a:t>
            </a:r>
            <a:r>
              <a:rPr lang="cs-CZ" dirty="0"/>
              <a:t> hodnotu transamináz a alkalické fosfatázy v séru to je již známkou metastazováni, především do jater. Snížená hladina pepsinogenu v séru se nachází jak u karcinomu žaludku, tak při </a:t>
            </a:r>
            <a:r>
              <a:rPr lang="cs-CZ" dirty="0" err="1"/>
              <a:t>význačné</a:t>
            </a:r>
            <a:r>
              <a:rPr lang="cs-CZ" dirty="0"/>
              <a:t> chronické atrofické gastritidě s intestinální </a:t>
            </a:r>
            <a:r>
              <a:rPr lang="cs-CZ" dirty="0" err="1"/>
              <a:t>metaplázií</a:t>
            </a:r>
            <a:r>
              <a:rPr lang="cs-CZ" dirty="0"/>
              <a:t>.</a:t>
            </a:r>
          </a:p>
          <a:p>
            <a:pPr marL="0" indent="0">
              <a:buNone/>
            </a:pPr>
            <a:endParaRPr lang="cs-CZ" dirty="0"/>
          </a:p>
          <a:p>
            <a:pPr marL="0" indent="0">
              <a:buNone/>
            </a:pPr>
            <a:r>
              <a:rPr lang="cs-CZ" b="1" dirty="0"/>
              <a:t>Fyzikální vyšetření</a:t>
            </a:r>
            <a:endParaRPr lang="cs-CZ" dirty="0"/>
          </a:p>
          <a:p>
            <a:r>
              <a:rPr lang="cs-CZ" dirty="0"/>
              <a:t>Nález na břiše je zpočátku normální. Hmatná rezistence je přítomná až u pokročilého stádia. </a:t>
            </a:r>
          </a:p>
          <a:p>
            <a:r>
              <a:rPr lang="cs-CZ" dirty="0" err="1"/>
              <a:t>Zlým</a:t>
            </a:r>
            <a:r>
              <a:rPr lang="cs-CZ" dirty="0"/>
              <a:t> znamením je metastaticky zvětšená uzlina nad </a:t>
            </a:r>
            <a:r>
              <a:rPr lang="cs-CZ" dirty="0" err="1"/>
              <a:t>levým</a:t>
            </a:r>
            <a:r>
              <a:rPr lang="cs-CZ" dirty="0"/>
              <a:t> klíčkem, metastaticky zvětšené játra, známky anémie. Ikterus a ascites jsou projevy rozšíření na více orgánů.</a:t>
            </a:r>
          </a:p>
          <a:p>
            <a:pPr marL="0" indent="0">
              <a:buNone/>
            </a:pPr>
            <a:endParaRPr lang="cs-CZ" dirty="0"/>
          </a:p>
          <a:p>
            <a:endParaRPr lang="cs-CZ" dirty="0"/>
          </a:p>
        </p:txBody>
      </p:sp>
    </p:spTree>
    <p:extLst>
      <p:ext uri="{BB962C8B-B14F-4D97-AF65-F5344CB8AC3E}">
        <p14:creationId xmlns:p14="http://schemas.microsoft.com/office/powerpoint/2010/main" val="385849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F81DF1-6FA8-450B-983E-90C37B60C98B}"/>
              </a:ext>
            </a:extLst>
          </p:cNvPr>
          <p:cNvSpPr>
            <a:spLocks noGrp="1"/>
          </p:cNvSpPr>
          <p:nvPr>
            <p:ph type="title"/>
          </p:nvPr>
        </p:nvSpPr>
        <p:spPr/>
        <p:txBody>
          <a:bodyPr/>
          <a:lstStyle/>
          <a:p>
            <a:r>
              <a:rPr lang="cs-CZ" b="1" dirty="0"/>
              <a:t>Terapie karcinomu žaludku</a:t>
            </a:r>
            <a:br>
              <a:rPr lang="cs-CZ" b="1" dirty="0"/>
            </a:br>
            <a:endParaRPr lang="cs-CZ" dirty="0"/>
          </a:p>
        </p:txBody>
      </p:sp>
      <p:sp>
        <p:nvSpPr>
          <p:cNvPr id="3" name="Zástupný symbol pro obsah 2">
            <a:extLst>
              <a:ext uri="{FF2B5EF4-FFF2-40B4-BE49-F238E27FC236}">
                <a16:creationId xmlns:a16="http://schemas.microsoft.com/office/drawing/2014/main" id="{0AD23E31-D436-40A4-85CE-9F7C1DFABE62}"/>
              </a:ext>
            </a:extLst>
          </p:cNvPr>
          <p:cNvSpPr>
            <a:spLocks noGrp="1"/>
          </p:cNvSpPr>
          <p:nvPr>
            <p:ph idx="1"/>
          </p:nvPr>
        </p:nvSpPr>
        <p:spPr>
          <a:xfrm>
            <a:off x="198783" y="1825625"/>
            <a:ext cx="11155017" cy="4351338"/>
          </a:xfrm>
        </p:spPr>
        <p:txBody>
          <a:bodyPr/>
          <a:lstStyle/>
          <a:p>
            <a:r>
              <a:rPr lang="cs-CZ" dirty="0"/>
              <a:t>Léčba karcinomu žaludku je individuální pro každého pacienta. </a:t>
            </a:r>
          </a:p>
          <a:p>
            <a:r>
              <a:rPr lang="cs-CZ" dirty="0"/>
              <a:t>Je závislá na kompletní diagnostice, dané především klasifikací nádoru, zdravotním stavu pacienta. </a:t>
            </a:r>
          </a:p>
          <a:p>
            <a:r>
              <a:rPr lang="cs-CZ" dirty="0"/>
              <a:t>Základem je </a:t>
            </a:r>
            <a:r>
              <a:rPr lang="cs-CZ" b="1" dirty="0"/>
              <a:t>chirurgická léčba</a:t>
            </a:r>
            <a:r>
              <a:rPr lang="cs-CZ" dirty="0"/>
              <a:t>. </a:t>
            </a:r>
          </a:p>
          <a:p>
            <a:r>
              <a:rPr lang="cs-CZ" b="1" dirty="0"/>
              <a:t>Radioterapie a chemoterapie </a:t>
            </a:r>
            <a:r>
              <a:rPr lang="cs-CZ" dirty="0"/>
              <a:t>při tomto onemocnění není účinná.</a:t>
            </a:r>
          </a:p>
          <a:p>
            <a:r>
              <a:rPr lang="cs-CZ" dirty="0"/>
              <a:t>Příprava nemocného musí </a:t>
            </a:r>
            <a:r>
              <a:rPr lang="cs-CZ" dirty="0" err="1"/>
              <a:t>být</a:t>
            </a:r>
            <a:r>
              <a:rPr lang="cs-CZ" dirty="0"/>
              <a:t> zahájena co nejdříve po stanovení indikace.</a:t>
            </a:r>
          </a:p>
          <a:p>
            <a:r>
              <a:rPr lang="cs-CZ" dirty="0"/>
              <a:t>U pacientů s </a:t>
            </a:r>
            <a:r>
              <a:rPr lang="cs-CZ" dirty="0" err="1"/>
              <a:t>výrazným</a:t>
            </a:r>
            <a:r>
              <a:rPr lang="cs-CZ" dirty="0"/>
              <a:t> úbytkem hmotnosti a </a:t>
            </a:r>
            <a:r>
              <a:rPr lang="cs-CZ" dirty="0" err="1"/>
              <a:t>dehydratovaných</a:t>
            </a:r>
            <a:r>
              <a:rPr lang="cs-CZ" dirty="0"/>
              <a:t> je nezbytná krátkodobá příprava s přívodem tekutin a kalorií</a:t>
            </a:r>
          </a:p>
          <a:p>
            <a:pPr marL="0" indent="0">
              <a:buNone/>
            </a:pPr>
            <a:endParaRPr lang="cs-CZ" dirty="0"/>
          </a:p>
        </p:txBody>
      </p:sp>
    </p:spTree>
    <p:extLst>
      <p:ext uri="{BB962C8B-B14F-4D97-AF65-F5344CB8AC3E}">
        <p14:creationId xmlns:p14="http://schemas.microsoft.com/office/powerpoint/2010/main" val="290708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9098B-2134-496A-8C5E-0A4F7F1383C8}"/>
              </a:ext>
            </a:extLst>
          </p:cNvPr>
          <p:cNvSpPr>
            <a:spLocks noGrp="1"/>
          </p:cNvSpPr>
          <p:nvPr>
            <p:ph type="title"/>
          </p:nvPr>
        </p:nvSpPr>
        <p:spPr/>
        <p:txBody>
          <a:bodyPr/>
          <a:lstStyle/>
          <a:p>
            <a:r>
              <a:rPr lang="cs-CZ" b="1" dirty="0"/>
              <a:t>Chirurgická léčba</a:t>
            </a:r>
            <a:br>
              <a:rPr lang="cs-CZ" dirty="0"/>
            </a:br>
            <a:endParaRPr lang="cs-CZ" dirty="0"/>
          </a:p>
        </p:txBody>
      </p:sp>
      <p:sp>
        <p:nvSpPr>
          <p:cNvPr id="3" name="Zástupný symbol pro obsah 2">
            <a:extLst>
              <a:ext uri="{FF2B5EF4-FFF2-40B4-BE49-F238E27FC236}">
                <a16:creationId xmlns:a16="http://schemas.microsoft.com/office/drawing/2014/main" id="{C9D2D72E-82C1-419F-A3D1-C4D098D9A4D2}"/>
              </a:ext>
            </a:extLst>
          </p:cNvPr>
          <p:cNvSpPr>
            <a:spLocks noGrp="1"/>
          </p:cNvSpPr>
          <p:nvPr>
            <p:ph idx="1"/>
          </p:nvPr>
        </p:nvSpPr>
        <p:spPr>
          <a:xfrm>
            <a:off x="0" y="1184744"/>
            <a:ext cx="11092070" cy="5673256"/>
          </a:xfrm>
        </p:spPr>
        <p:txBody>
          <a:bodyPr>
            <a:normAutofit fontScale="62500" lnSpcReduction="20000"/>
          </a:bodyPr>
          <a:lstStyle/>
          <a:p>
            <a:r>
              <a:rPr lang="cs-CZ" dirty="0"/>
              <a:t>Operační zákrok může </a:t>
            </a:r>
            <a:r>
              <a:rPr lang="cs-CZ" dirty="0" err="1"/>
              <a:t>být</a:t>
            </a:r>
            <a:r>
              <a:rPr lang="cs-CZ" dirty="0"/>
              <a:t> kurativní, nebo paliativní. Kurativní výkon, spočívá</a:t>
            </a:r>
          </a:p>
          <a:p>
            <a:r>
              <a:rPr lang="cs-CZ" dirty="0"/>
              <a:t>v </a:t>
            </a:r>
            <a:r>
              <a:rPr lang="cs-CZ" b="1" dirty="0"/>
              <a:t>odstranění celého </a:t>
            </a:r>
            <a:r>
              <a:rPr lang="cs-CZ" b="1" dirty="0" err="1"/>
              <a:t>nádorú</a:t>
            </a:r>
            <a:r>
              <a:rPr lang="cs-CZ" dirty="0"/>
              <a:t>, </a:t>
            </a:r>
            <a:r>
              <a:rPr lang="cs-CZ" b="1" dirty="0"/>
              <a:t>popřípadě regionálních mízních uzlin</a:t>
            </a:r>
            <a:r>
              <a:rPr lang="cs-CZ" dirty="0"/>
              <a:t>, je </a:t>
            </a:r>
            <a:r>
              <a:rPr lang="cs-CZ" dirty="0" err="1"/>
              <a:t>možny</a:t>
            </a:r>
            <a:r>
              <a:rPr lang="cs-CZ" dirty="0"/>
              <a:t>́ jenom v časném stádiu. </a:t>
            </a:r>
          </a:p>
          <a:p>
            <a:r>
              <a:rPr lang="cs-CZ" b="1" dirty="0"/>
              <a:t>Paliativní léčba </a:t>
            </a:r>
            <a:r>
              <a:rPr lang="cs-CZ" dirty="0"/>
              <a:t>má za cíl prodloužit a zkvalitnit nemocnému život v případě, když nádor anebo metastázy v mízních uzlinách či v játrech nelze zcela odstranit. </a:t>
            </a:r>
          </a:p>
          <a:p>
            <a:r>
              <a:rPr lang="cs-CZ" dirty="0"/>
              <a:t>U časných stádií nádorů v poslední době dochází k častějším indikacím </a:t>
            </a:r>
            <a:r>
              <a:rPr lang="cs-CZ" b="1" dirty="0"/>
              <a:t>laparoskopických technik</a:t>
            </a:r>
            <a:r>
              <a:rPr lang="cs-CZ" dirty="0"/>
              <a:t>. U tumorů postihujících pouze </a:t>
            </a:r>
            <a:r>
              <a:rPr lang="cs-CZ" dirty="0" err="1"/>
              <a:t>mukózu</a:t>
            </a:r>
            <a:r>
              <a:rPr lang="cs-CZ" dirty="0"/>
              <a:t> a </a:t>
            </a:r>
            <a:r>
              <a:rPr lang="cs-CZ" dirty="0" err="1"/>
              <a:t>submukózu</a:t>
            </a:r>
            <a:r>
              <a:rPr lang="cs-CZ" dirty="0"/>
              <a:t>, kde je minimální riziko </a:t>
            </a:r>
            <a:r>
              <a:rPr lang="cs-CZ" dirty="0" err="1"/>
              <a:t>uzlinových</a:t>
            </a:r>
            <a:r>
              <a:rPr lang="cs-CZ" dirty="0"/>
              <a:t> metastáz se provádí </a:t>
            </a:r>
            <a:r>
              <a:rPr lang="cs-CZ" b="1" dirty="0"/>
              <a:t>endoskopická mukózní resekce</a:t>
            </a:r>
            <a:r>
              <a:rPr lang="cs-CZ" dirty="0"/>
              <a:t>. Ale i laparoskopická resekce žaludku musí splňovat všechna onkologická kritéria radikality. Zatím nejsou stanovena jednoznačná indikační kritéria. Její </a:t>
            </a:r>
            <a:r>
              <a:rPr lang="cs-CZ" dirty="0" err="1"/>
              <a:t>výhodou</a:t>
            </a:r>
            <a:r>
              <a:rPr lang="cs-CZ" dirty="0"/>
              <a:t> je menší pooperační bolest, rychlejší obnova peristaltiky a tím časnější možnost zahájení perorálního příjmu a kratší doba hospitalizace.</a:t>
            </a:r>
          </a:p>
          <a:p>
            <a:r>
              <a:rPr lang="cs-CZ" b="1" dirty="0" err="1"/>
              <a:t>Subtotální</a:t>
            </a:r>
            <a:r>
              <a:rPr lang="cs-CZ" b="1" dirty="0"/>
              <a:t> </a:t>
            </a:r>
            <a:r>
              <a:rPr lang="cs-CZ" dirty="0"/>
              <a:t>resekce je indikována u </a:t>
            </a:r>
            <a:r>
              <a:rPr lang="cs-CZ" dirty="0" err="1"/>
              <a:t>časných</a:t>
            </a:r>
            <a:r>
              <a:rPr lang="cs-CZ" dirty="0"/>
              <a:t> karcinomů, u distálních nádorů žaludku bez známek metastazování do </a:t>
            </a:r>
            <a:r>
              <a:rPr lang="cs-CZ" dirty="0" err="1"/>
              <a:t>lymfatických</a:t>
            </a:r>
            <a:r>
              <a:rPr lang="cs-CZ" dirty="0"/>
              <a:t> uzlin hlavně podél malé </a:t>
            </a:r>
            <a:r>
              <a:rPr lang="cs-CZ" dirty="0" err="1"/>
              <a:t>kurvatury</a:t>
            </a:r>
            <a:r>
              <a:rPr lang="cs-CZ" dirty="0"/>
              <a:t> a u histologického intestinálního typu v kategorii T1 a T2.</a:t>
            </a:r>
          </a:p>
          <a:p>
            <a:r>
              <a:rPr lang="cs-CZ" b="1" dirty="0"/>
              <a:t>Totální</a:t>
            </a:r>
            <a:r>
              <a:rPr lang="cs-CZ" dirty="0"/>
              <a:t> nebo </a:t>
            </a:r>
            <a:r>
              <a:rPr lang="cs-CZ" dirty="0" err="1"/>
              <a:t>subtotální</a:t>
            </a:r>
            <a:r>
              <a:rPr lang="cs-CZ" dirty="0"/>
              <a:t> gastrektomie : odstranění nádorové tkáně z dostatečně bezpečné vzdálenosti resekční linie i se </a:t>
            </a:r>
            <a:r>
              <a:rPr lang="cs-CZ" dirty="0" err="1"/>
              <a:t>spádovými</a:t>
            </a:r>
            <a:r>
              <a:rPr lang="cs-CZ" dirty="0"/>
              <a:t> uzlinami, včetně velkého a malého omenta. Totální gastrektomie se provádí u nádoru v oblasti kardie, při difúzním postižení žaludku bez ohledu na jeho lokalizaci, případně u nádoru v oblasti velkého zakřivení s šířením k hilu sleziny.</a:t>
            </a:r>
          </a:p>
          <a:p>
            <a:r>
              <a:rPr lang="cs-CZ" dirty="0"/>
              <a:t>Rekonstrukci trávicího traktu po gastrektomii lze provést </a:t>
            </a:r>
            <a:r>
              <a:rPr lang="cs-CZ" dirty="0" err="1"/>
              <a:t>různými</a:t>
            </a:r>
            <a:r>
              <a:rPr lang="cs-CZ" dirty="0"/>
              <a:t> způsoby. </a:t>
            </a:r>
          </a:p>
          <a:p>
            <a:r>
              <a:rPr lang="cs-CZ" dirty="0"/>
              <a:t>Nejužívanější je rekonstrukce </a:t>
            </a:r>
            <a:r>
              <a:rPr lang="cs-CZ" dirty="0" err="1"/>
              <a:t>exkludovanou</a:t>
            </a:r>
            <a:r>
              <a:rPr lang="cs-CZ" dirty="0"/>
              <a:t> kličkou jejuna typu Y podle </a:t>
            </a:r>
            <a:r>
              <a:rPr lang="cs-CZ" dirty="0" err="1"/>
              <a:t>Rouxe</a:t>
            </a:r>
            <a:r>
              <a:rPr lang="cs-CZ" dirty="0"/>
              <a:t>. Nádory v oblasti kardie se řeší </a:t>
            </a:r>
            <a:r>
              <a:rPr lang="cs-CZ" dirty="0" err="1"/>
              <a:t>gastroesofagektomií</a:t>
            </a:r>
            <a:r>
              <a:rPr lang="cs-CZ" dirty="0"/>
              <a:t> s </a:t>
            </a:r>
            <a:r>
              <a:rPr lang="cs-CZ" dirty="0" err="1"/>
              <a:t>esofagojejunoanastomozou</a:t>
            </a:r>
            <a:r>
              <a:rPr lang="cs-CZ" dirty="0"/>
              <a:t>. Nemocní po operaci vyžadují základní pooperační péči. V prvních dnech dostávají výhradně parenterální výživu, která je někdy kombinovaná s enterální výživou do katétrové </a:t>
            </a:r>
            <a:r>
              <a:rPr lang="cs-CZ" dirty="0" err="1"/>
              <a:t>jejunostomie</a:t>
            </a:r>
            <a:r>
              <a:rPr lang="cs-CZ" dirty="0"/>
              <a:t> (po totální gastrektomii). Perorální příjem se obnovuje postupně od třetího až čtvrtého dne po operaci. Pokud je provedeno kontrastní vyšetření anastomózy po totální gastrektomii, perorální příjem obnovujeme až šestý či sedmý den po operaci. V pooperačním období dbáme na dostatečnou </a:t>
            </a:r>
            <a:r>
              <a:rPr lang="cs-CZ" dirty="0" err="1"/>
              <a:t>analgézii</a:t>
            </a:r>
            <a:r>
              <a:rPr lang="cs-CZ" dirty="0"/>
              <a:t> a včasnou mobilizaci nemocného. Pooperační radioterapie ani chemoterapie nejsou standardně doporučovány.</a:t>
            </a:r>
          </a:p>
          <a:p>
            <a:endParaRPr lang="cs-CZ" dirty="0"/>
          </a:p>
        </p:txBody>
      </p:sp>
      <p:pic>
        <p:nvPicPr>
          <p:cNvPr id="5" name="Obrázek 4">
            <a:extLst>
              <a:ext uri="{FF2B5EF4-FFF2-40B4-BE49-F238E27FC236}">
                <a16:creationId xmlns:a16="http://schemas.microsoft.com/office/drawing/2014/main" id="{D4945C2D-796F-4910-AF15-EDB6A935E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94" y="87041"/>
            <a:ext cx="2381935" cy="1881729"/>
          </a:xfrm>
          <a:prstGeom prst="rect">
            <a:avLst/>
          </a:prstGeom>
        </p:spPr>
      </p:pic>
    </p:spTree>
    <p:extLst>
      <p:ext uri="{BB962C8B-B14F-4D97-AF65-F5344CB8AC3E}">
        <p14:creationId xmlns:p14="http://schemas.microsoft.com/office/powerpoint/2010/main" val="312269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963D1A-9084-41F8-84A9-D85E5438D0AC}"/>
              </a:ext>
            </a:extLst>
          </p:cNvPr>
          <p:cNvSpPr>
            <a:spLocks noGrp="1"/>
          </p:cNvSpPr>
          <p:nvPr>
            <p:ph type="title"/>
          </p:nvPr>
        </p:nvSpPr>
        <p:spPr/>
        <p:txBody>
          <a:bodyPr/>
          <a:lstStyle/>
          <a:p>
            <a:r>
              <a:rPr lang="cs-CZ" b="1" dirty="0"/>
              <a:t>Konzervativní léčba</a:t>
            </a:r>
            <a:br>
              <a:rPr lang="cs-CZ" dirty="0"/>
            </a:br>
            <a:endParaRPr lang="cs-CZ" dirty="0"/>
          </a:p>
        </p:txBody>
      </p:sp>
      <p:sp>
        <p:nvSpPr>
          <p:cNvPr id="3" name="Zástupný symbol pro obsah 2">
            <a:extLst>
              <a:ext uri="{FF2B5EF4-FFF2-40B4-BE49-F238E27FC236}">
                <a16:creationId xmlns:a16="http://schemas.microsoft.com/office/drawing/2014/main" id="{4F389AEB-040B-4613-BB63-6F44442B8250}"/>
              </a:ext>
            </a:extLst>
          </p:cNvPr>
          <p:cNvSpPr>
            <a:spLocks noGrp="1"/>
          </p:cNvSpPr>
          <p:nvPr>
            <p:ph idx="1"/>
          </p:nvPr>
        </p:nvSpPr>
        <p:spPr>
          <a:xfrm>
            <a:off x="333955" y="1825625"/>
            <a:ext cx="11775881" cy="4667250"/>
          </a:xfrm>
        </p:spPr>
        <p:txBody>
          <a:bodyPr>
            <a:normAutofit fontScale="92500" lnSpcReduction="10000"/>
          </a:bodyPr>
          <a:lstStyle/>
          <a:p>
            <a:r>
              <a:rPr lang="cs-CZ" b="1" dirty="0"/>
              <a:t>Radioterapie</a:t>
            </a:r>
            <a:r>
              <a:rPr lang="cs-CZ" dirty="0"/>
              <a:t> se užívá jen jako </a:t>
            </a:r>
            <a:r>
              <a:rPr lang="cs-CZ" b="1" dirty="0"/>
              <a:t>paliativní</a:t>
            </a:r>
            <a:r>
              <a:rPr lang="cs-CZ" dirty="0"/>
              <a:t>, karcinom žaludku není </a:t>
            </a:r>
            <a:r>
              <a:rPr lang="cs-CZ" dirty="0" err="1"/>
              <a:t>radiosenzitivní</a:t>
            </a:r>
            <a:r>
              <a:rPr lang="cs-CZ" dirty="0"/>
              <a:t> nádor. </a:t>
            </a:r>
          </a:p>
          <a:p>
            <a:r>
              <a:rPr lang="cs-CZ" b="1" dirty="0"/>
              <a:t>Chemoterapie</a:t>
            </a:r>
            <a:r>
              <a:rPr lang="cs-CZ" dirty="0"/>
              <a:t> se </a:t>
            </a:r>
            <a:r>
              <a:rPr lang="cs-CZ" b="1" dirty="0"/>
              <a:t>paliativně</a:t>
            </a:r>
            <a:r>
              <a:rPr lang="cs-CZ" dirty="0"/>
              <a:t> provádí především u </a:t>
            </a:r>
            <a:r>
              <a:rPr lang="cs-CZ" dirty="0" err="1"/>
              <a:t>pokročilých</a:t>
            </a:r>
            <a:r>
              <a:rPr lang="cs-CZ" dirty="0"/>
              <a:t> a </a:t>
            </a:r>
            <a:r>
              <a:rPr lang="cs-CZ" dirty="0" err="1"/>
              <a:t>generalizovaných</a:t>
            </a:r>
            <a:r>
              <a:rPr lang="cs-CZ" dirty="0"/>
              <a:t> forem nemoci. V poslední době se užívá předoperační (</a:t>
            </a:r>
            <a:r>
              <a:rPr lang="cs-CZ" dirty="0" err="1"/>
              <a:t>neoadjuvantní</a:t>
            </a:r>
            <a:r>
              <a:rPr lang="cs-CZ" dirty="0"/>
              <a:t>) </a:t>
            </a:r>
            <a:r>
              <a:rPr lang="cs-CZ" dirty="0" err="1"/>
              <a:t>chemoradioterapie</a:t>
            </a:r>
            <a:r>
              <a:rPr lang="cs-CZ" dirty="0"/>
              <a:t> na zlepšení podmínek pro resekci nádoru, nebo jako podpůrná léčba (v zajišťovací pooperační léčbě) v délce asi 5 </a:t>
            </a:r>
            <a:r>
              <a:rPr lang="cs-CZ" dirty="0" err="1"/>
              <a:t>týdnů</a:t>
            </a:r>
            <a:r>
              <a:rPr lang="cs-CZ" dirty="0"/>
              <a:t> a to u lokálně </a:t>
            </a:r>
            <a:r>
              <a:rPr lang="cs-CZ" dirty="0" err="1"/>
              <a:t>pokročilých</a:t>
            </a:r>
            <a:r>
              <a:rPr lang="cs-CZ" dirty="0"/>
              <a:t> adenokarcinomů.</a:t>
            </a:r>
          </a:p>
          <a:p>
            <a:r>
              <a:rPr lang="cs-CZ" b="1" dirty="0"/>
              <a:t>Biologická léčba </a:t>
            </a:r>
            <a:r>
              <a:rPr lang="cs-CZ" dirty="0"/>
              <a:t>je ve fázi </a:t>
            </a:r>
            <a:r>
              <a:rPr lang="cs-CZ" dirty="0" err="1"/>
              <a:t>vývoje</a:t>
            </a:r>
            <a:r>
              <a:rPr lang="cs-CZ" dirty="0"/>
              <a:t>. </a:t>
            </a:r>
          </a:p>
          <a:p>
            <a:r>
              <a:rPr lang="cs-CZ" b="1" dirty="0"/>
              <a:t>Farmakoterapie </a:t>
            </a:r>
            <a:r>
              <a:rPr lang="cs-CZ" dirty="0"/>
              <a:t>se používá k léčbě negativních projevů onemocnění žaludku, nelze ji použit jako účinnou léčbu karcinomu žaludku, může pacientovi pomoci pouze ke zmírnění negativních projevů, jako jsou tlaky v epigastriu a bolest nebo k odstranění </a:t>
            </a:r>
            <a:r>
              <a:rPr lang="cs-CZ" dirty="0" err="1"/>
              <a:t>psychických</a:t>
            </a:r>
            <a:r>
              <a:rPr lang="cs-CZ" dirty="0"/>
              <a:t> problémů diagnostikováním nepříznivé prognózy onemocnění.</a:t>
            </a:r>
          </a:p>
          <a:p>
            <a:endParaRPr lang="cs-CZ" dirty="0"/>
          </a:p>
          <a:p>
            <a:endParaRPr lang="cs-CZ" dirty="0"/>
          </a:p>
        </p:txBody>
      </p:sp>
    </p:spTree>
    <p:extLst>
      <p:ext uri="{BB962C8B-B14F-4D97-AF65-F5344CB8AC3E}">
        <p14:creationId xmlns:p14="http://schemas.microsoft.com/office/powerpoint/2010/main" val="274566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E96DD5-F3EB-4FD2-87F5-2ABF8651FFDB}"/>
              </a:ext>
            </a:extLst>
          </p:cNvPr>
          <p:cNvSpPr>
            <a:spLocks noGrp="1"/>
          </p:cNvSpPr>
          <p:nvPr>
            <p:ph type="title"/>
          </p:nvPr>
        </p:nvSpPr>
        <p:spPr/>
        <p:txBody>
          <a:bodyPr/>
          <a:lstStyle/>
          <a:p>
            <a:r>
              <a:rPr lang="cs-CZ" b="1" dirty="0"/>
              <a:t>2.7 Pooperační </a:t>
            </a:r>
            <a:r>
              <a:rPr lang="cs-CZ" b="1" dirty="0" err="1"/>
              <a:t>postresekční</a:t>
            </a:r>
            <a:r>
              <a:rPr lang="cs-CZ" b="1" dirty="0"/>
              <a:t> syndromy</a:t>
            </a:r>
            <a:br>
              <a:rPr lang="cs-CZ" b="1" dirty="0"/>
            </a:br>
            <a:endParaRPr lang="cs-CZ" dirty="0"/>
          </a:p>
        </p:txBody>
      </p:sp>
      <p:sp>
        <p:nvSpPr>
          <p:cNvPr id="3" name="Zástupný symbol pro obsah 2">
            <a:extLst>
              <a:ext uri="{FF2B5EF4-FFF2-40B4-BE49-F238E27FC236}">
                <a16:creationId xmlns:a16="http://schemas.microsoft.com/office/drawing/2014/main" id="{C5580E7E-4EA3-4E74-8D57-DFA8133463E1}"/>
              </a:ext>
            </a:extLst>
          </p:cNvPr>
          <p:cNvSpPr>
            <a:spLocks noGrp="1"/>
          </p:cNvSpPr>
          <p:nvPr>
            <p:ph idx="1"/>
          </p:nvPr>
        </p:nvSpPr>
        <p:spPr>
          <a:xfrm>
            <a:off x="-119270" y="1825624"/>
            <a:ext cx="12311270" cy="5032375"/>
          </a:xfrm>
        </p:spPr>
        <p:txBody>
          <a:bodyPr>
            <a:normAutofit fontScale="77500" lnSpcReduction="20000"/>
          </a:bodyPr>
          <a:lstStyle/>
          <a:p>
            <a:r>
              <a:rPr lang="cs-CZ" dirty="0" err="1"/>
              <a:t>Časny</a:t>
            </a:r>
            <a:r>
              <a:rPr lang="cs-CZ" dirty="0"/>
              <a:t>́ dumping syndrom - rychlá pasáž </a:t>
            </a:r>
            <a:r>
              <a:rPr lang="cs-CZ" dirty="0" err="1"/>
              <a:t>hyperosmolární</a:t>
            </a:r>
            <a:r>
              <a:rPr lang="cs-CZ" dirty="0"/>
              <a:t> potravy z </a:t>
            </a:r>
            <a:r>
              <a:rPr lang="cs-CZ" dirty="0" err="1"/>
              <a:t>pahýlu</a:t>
            </a:r>
            <a:r>
              <a:rPr lang="cs-CZ" dirty="0"/>
              <a:t> žaludku do jejuna. Projevuje se bolestmi břicha, průjmem, </a:t>
            </a:r>
            <a:r>
              <a:rPr lang="cs-CZ" dirty="0" err="1"/>
              <a:t>hypovolemickým</a:t>
            </a:r>
            <a:r>
              <a:rPr lang="cs-CZ" dirty="0"/>
              <a:t> šokem ze ztrát plasmy z oběhu do lumen střeva. Dochází k němu po 10-30 minutách po příjmu potravy.</a:t>
            </a:r>
          </a:p>
          <a:p>
            <a:endParaRPr lang="cs-CZ" dirty="0"/>
          </a:p>
          <a:p>
            <a:r>
              <a:rPr lang="cs-CZ" dirty="0"/>
              <a:t>Pozdní dumping syndrom nastává 1-3 hodiny po příjmu potravy a projevuje se nevolností, </a:t>
            </a:r>
            <a:r>
              <a:rPr lang="cs-CZ" dirty="0" err="1"/>
              <a:t>studeným</a:t>
            </a:r>
            <a:r>
              <a:rPr lang="cs-CZ" dirty="0"/>
              <a:t> potem. Příčinou je hypoglykémie po pozření jídla bohatého na cukry (nekoordinované uvolnění inzulinu).</a:t>
            </a:r>
          </a:p>
          <a:p>
            <a:endParaRPr lang="cs-CZ" dirty="0"/>
          </a:p>
          <a:p>
            <a:r>
              <a:rPr lang="cs-CZ" dirty="0"/>
              <a:t>Syndrom přívodní kličky - potrava se městná v přívodní kličce, další průběh do GIT je omezen. Mezi projevy patří zvracení, nechutenství, obavy z příjmu potravy a pocit plnosti.</a:t>
            </a:r>
          </a:p>
          <a:p>
            <a:endParaRPr lang="cs-CZ" dirty="0"/>
          </a:p>
          <a:p>
            <a:r>
              <a:rPr lang="cs-CZ" dirty="0"/>
              <a:t>Syndrom odvodné kličky - potrava se hromadí v odvodné kličce, odkud nemůže dál. Příznaky jsou stejné, zvracení, pocit plnosti. V obou případech se jedná o technický problém při resekci žaludku, anastomóza je příliš těsná.</a:t>
            </a:r>
          </a:p>
          <a:p>
            <a:endParaRPr lang="cs-CZ" dirty="0"/>
          </a:p>
          <a:p>
            <a:r>
              <a:rPr lang="cs-CZ" dirty="0"/>
              <a:t>Syndrom slepé kličky - příliš dlouhá přívodná klička se osidluje střevními bakteriemi, dochází ke vzniku průjmů, rozvíjí se poruchy trávení a hypovitaminóza B12, </a:t>
            </a:r>
            <a:r>
              <a:rPr lang="cs-CZ" dirty="0" err="1"/>
              <a:t>hypokalciémie</a:t>
            </a:r>
            <a:r>
              <a:rPr lang="cs-CZ" dirty="0"/>
              <a:t>, perniciózní anémie.</a:t>
            </a:r>
          </a:p>
          <a:p>
            <a:endParaRPr lang="cs-CZ" dirty="0"/>
          </a:p>
          <a:p>
            <a:endParaRPr lang="cs-CZ" dirty="0"/>
          </a:p>
        </p:txBody>
      </p:sp>
    </p:spTree>
    <p:extLst>
      <p:ext uri="{BB962C8B-B14F-4D97-AF65-F5344CB8AC3E}">
        <p14:creationId xmlns:p14="http://schemas.microsoft.com/office/powerpoint/2010/main" val="87075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F2360E-DE5C-4B41-9526-FA57C7588AA2}"/>
              </a:ext>
            </a:extLst>
          </p:cNvPr>
          <p:cNvSpPr>
            <a:spLocks noGrp="1"/>
          </p:cNvSpPr>
          <p:nvPr>
            <p:ph type="title"/>
          </p:nvPr>
        </p:nvSpPr>
        <p:spPr/>
        <p:txBody>
          <a:bodyPr/>
          <a:lstStyle/>
          <a:p>
            <a:r>
              <a:rPr lang="cs-CZ" b="1" dirty="0"/>
              <a:t>Prevence</a:t>
            </a:r>
            <a:br>
              <a:rPr lang="cs-CZ" b="1" dirty="0"/>
            </a:br>
            <a:endParaRPr lang="cs-CZ" dirty="0"/>
          </a:p>
        </p:txBody>
      </p:sp>
      <p:sp>
        <p:nvSpPr>
          <p:cNvPr id="3" name="Zástupný symbol pro obsah 2">
            <a:extLst>
              <a:ext uri="{FF2B5EF4-FFF2-40B4-BE49-F238E27FC236}">
                <a16:creationId xmlns:a16="http://schemas.microsoft.com/office/drawing/2014/main" id="{70086A39-4EF9-4700-A2D2-6741314CEB76}"/>
              </a:ext>
            </a:extLst>
          </p:cNvPr>
          <p:cNvSpPr>
            <a:spLocks noGrp="1"/>
          </p:cNvSpPr>
          <p:nvPr>
            <p:ph idx="1"/>
          </p:nvPr>
        </p:nvSpPr>
        <p:spPr>
          <a:xfrm>
            <a:off x="-95416" y="1825624"/>
            <a:ext cx="12287416" cy="5032375"/>
          </a:xfrm>
        </p:spPr>
        <p:txBody>
          <a:bodyPr>
            <a:normAutofit fontScale="92500" lnSpcReduction="20000"/>
          </a:bodyPr>
          <a:lstStyle/>
          <a:p>
            <a:r>
              <a:rPr lang="cs-CZ" b="1" dirty="0" err="1"/>
              <a:t>Screening</a:t>
            </a:r>
            <a:r>
              <a:rPr lang="cs-CZ" b="1" dirty="0"/>
              <a:t> karcinomu žaludku </a:t>
            </a:r>
            <a:r>
              <a:rPr lang="cs-CZ" dirty="0"/>
              <a:t>je plně rozvinutý pouze v Japonsku. V ostatních zemích včetně České republiky neexistuje plošné screeningové vyšetření pro toto onemocnění.</a:t>
            </a:r>
          </a:p>
          <a:p>
            <a:r>
              <a:rPr lang="cs-CZ" dirty="0"/>
              <a:t>Hlavním objektem </a:t>
            </a:r>
            <a:r>
              <a:rPr lang="cs-CZ" dirty="0" err="1"/>
              <a:t>screeningových</a:t>
            </a:r>
            <a:r>
              <a:rPr lang="cs-CZ" dirty="0"/>
              <a:t> studií jsou převážně </a:t>
            </a:r>
            <a:r>
              <a:rPr lang="cs-CZ" b="1" dirty="0"/>
              <a:t>rizikové skupiny obyvatel</a:t>
            </a:r>
            <a:r>
              <a:rPr lang="cs-CZ" dirty="0"/>
              <a:t>, a to hlavně pacienti s chronickou atrofickou gastritidou, perniciózní anémií, pozitivní rodinnou anamnézou a nemocní po resekčních </a:t>
            </a:r>
            <a:r>
              <a:rPr lang="cs-CZ" dirty="0" err="1"/>
              <a:t>výkonech</a:t>
            </a:r>
            <a:r>
              <a:rPr lang="cs-CZ" dirty="0"/>
              <a:t> na žaludku. </a:t>
            </a:r>
          </a:p>
          <a:p>
            <a:r>
              <a:rPr lang="cs-CZ" dirty="0"/>
              <a:t>Sérologicky lze hodnotit hladinu pepsinogenu a gastrinu, které při </a:t>
            </a:r>
            <a:r>
              <a:rPr lang="cs-CZ" dirty="0" err="1"/>
              <a:t>zvýšených</a:t>
            </a:r>
            <a:r>
              <a:rPr lang="cs-CZ" dirty="0"/>
              <a:t> hodnotách můžou toto onemocnění signalizovat, nebo stanovení protilátek proti </a:t>
            </a:r>
            <a:r>
              <a:rPr lang="cs-CZ" i="1" dirty="0" err="1"/>
              <a:t>Helicobacter</a:t>
            </a:r>
            <a:r>
              <a:rPr lang="cs-CZ" i="1" dirty="0"/>
              <a:t> </a:t>
            </a:r>
            <a:r>
              <a:rPr lang="cs-CZ" i="1" dirty="0" err="1"/>
              <a:t>pylori</a:t>
            </a:r>
            <a:r>
              <a:rPr lang="cs-CZ" dirty="0"/>
              <a:t>. Senzitivita vyšetření je ale nízká a nepotvrdila se jako vhodné screeningové vyšetření. </a:t>
            </a:r>
          </a:p>
          <a:p>
            <a:r>
              <a:rPr lang="cs-CZ" dirty="0"/>
              <a:t>V prevenci rakoviny žaludku je důležité </a:t>
            </a:r>
            <a:r>
              <a:rPr lang="cs-CZ" b="1" dirty="0"/>
              <a:t>včasné řešení chronického zánětu žaludku, vředů a sanace </a:t>
            </a:r>
            <a:r>
              <a:rPr lang="cs-CZ" b="1" i="1" dirty="0" err="1"/>
              <a:t>Helicobacter</a:t>
            </a:r>
            <a:r>
              <a:rPr lang="cs-CZ" b="1" i="1" dirty="0"/>
              <a:t> </a:t>
            </a:r>
            <a:r>
              <a:rPr lang="cs-CZ" b="1" i="1" dirty="0" err="1"/>
              <a:t>pylori</a:t>
            </a:r>
            <a:r>
              <a:rPr lang="cs-CZ" b="1" dirty="0"/>
              <a:t>. </a:t>
            </a:r>
          </a:p>
          <a:p>
            <a:r>
              <a:rPr lang="cs-CZ" dirty="0"/>
              <a:t>Důležitá je také kvalita potravin a jejich zpracování. Preferujeme konzumaci </a:t>
            </a:r>
            <a:r>
              <a:rPr lang="cs-CZ" dirty="0" err="1"/>
              <a:t>čerstvých</a:t>
            </a:r>
            <a:r>
              <a:rPr lang="cs-CZ" dirty="0"/>
              <a:t> nebo </a:t>
            </a:r>
            <a:r>
              <a:rPr lang="cs-CZ" dirty="0" err="1"/>
              <a:t>zmražených</a:t>
            </a:r>
            <a:r>
              <a:rPr lang="cs-CZ" dirty="0"/>
              <a:t> potravin. </a:t>
            </a:r>
          </a:p>
          <a:p>
            <a:r>
              <a:rPr lang="cs-CZ" dirty="0"/>
              <a:t>Příjem masa má </a:t>
            </a:r>
            <a:r>
              <a:rPr lang="cs-CZ" dirty="0" err="1"/>
              <a:t>být</a:t>
            </a:r>
            <a:r>
              <a:rPr lang="cs-CZ" dirty="0"/>
              <a:t> vyvážen vlákninou z obilnin, zeleniny a ovoce. </a:t>
            </a:r>
          </a:p>
          <a:p>
            <a:r>
              <a:rPr lang="cs-CZ" dirty="0"/>
              <a:t>Doporučuje se omezení uzenin, </a:t>
            </a:r>
            <a:r>
              <a:rPr lang="cs-CZ" dirty="0" err="1"/>
              <a:t>koncentrovaných</a:t>
            </a:r>
            <a:r>
              <a:rPr lang="cs-CZ" dirty="0"/>
              <a:t> destilátů a kouření.</a:t>
            </a:r>
          </a:p>
          <a:p>
            <a:endParaRPr lang="cs-CZ" dirty="0"/>
          </a:p>
        </p:txBody>
      </p:sp>
    </p:spTree>
    <p:extLst>
      <p:ext uri="{BB962C8B-B14F-4D97-AF65-F5344CB8AC3E}">
        <p14:creationId xmlns:p14="http://schemas.microsoft.com/office/powerpoint/2010/main" val="277396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580C50-CEF8-482E-BB04-ECF4A18B2293}"/>
              </a:ext>
            </a:extLst>
          </p:cNvPr>
          <p:cNvSpPr>
            <a:spLocks noGrp="1"/>
          </p:cNvSpPr>
          <p:nvPr>
            <p:ph type="title"/>
          </p:nvPr>
        </p:nvSpPr>
        <p:spPr/>
        <p:txBody>
          <a:bodyPr/>
          <a:lstStyle/>
          <a:p>
            <a:r>
              <a:rPr lang="cs-CZ" b="1" dirty="0"/>
              <a:t>Nejčastější ošetřovatelské diagnózy:</a:t>
            </a:r>
            <a:br>
              <a:rPr lang="cs-CZ" dirty="0"/>
            </a:br>
            <a:endParaRPr lang="cs-CZ" dirty="0"/>
          </a:p>
        </p:txBody>
      </p:sp>
      <p:sp>
        <p:nvSpPr>
          <p:cNvPr id="3" name="Zástupný symbol pro obsah 2">
            <a:extLst>
              <a:ext uri="{FF2B5EF4-FFF2-40B4-BE49-F238E27FC236}">
                <a16:creationId xmlns:a16="http://schemas.microsoft.com/office/drawing/2014/main" id="{7A4A4B33-3292-4855-9A4B-E7C261771DCE}"/>
              </a:ext>
            </a:extLst>
          </p:cNvPr>
          <p:cNvSpPr>
            <a:spLocks noGrp="1"/>
          </p:cNvSpPr>
          <p:nvPr>
            <p:ph sz="half" idx="1"/>
          </p:nvPr>
        </p:nvSpPr>
        <p:spPr/>
        <p:txBody>
          <a:bodyPr>
            <a:normAutofit fontScale="70000" lnSpcReduction="20000"/>
          </a:bodyPr>
          <a:lstStyle/>
          <a:p>
            <a:r>
              <a:rPr lang="cs-CZ" dirty="0">
                <a:hlinkClick r:id="rId2" tooltip="osetrovatelske-diagnozy.aspx"/>
              </a:rPr>
              <a:t>Akutní bolest - 00132</a:t>
            </a:r>
            <a:endParaRPr lang="cs-CZ" dirty="0"/>
          </a:p>
          <a:p>
            <a:r>
              <a:rPr lang="cs-CZ" dirty="0">
                <a:hlinkClick r:id="rId2" tooltip="osetrovatelske-diagnozy.aspx"/>
              </a:rPr>
              <a:t>Beznaděj - 00124</a:t>
            </a:r>
            <a:endParaRPr lang="cs-CZ" dirty="0"/>
          </a:p>
          <a:p>
            <a:r>
              <a:rPr lang="cs-CZ" dirty="0">
                <a:hlinkClick r:id="rId2" tooltip="osetrovatelske-diagnozy.aspx"/>
              </a:rPr>
              <a:t>Deficit </a:t>
            </a:r>
            <a:r>
              <a:rPr lang="cs-CZ" dirty="0" err="1">
                <a:hlinkClick r:id="rId2" tooltip="osetrovatelske-diagnozy.aspx"/>
              </a:rPr>
              <a:t>sebepéče</a:t>
            </a:r>
            <a:r>
              <a:rPr lang="cs-CZ" dirty="0">
                <a:hlinkClick r:id="rId2" tooltip="osetrovatelske-diagnozy.aspx"/>
              </a:rPr>
              <a:t> při stravování - 00102</a:t>
            </a:r>
            <a:endParaRPr lang="cs-CZ" dirty="0"/>
          </a:p>
          <a:p>
            <a:r>
              <a:rPr lang="cs-CZ" dirty="0">
                <a:hlinkClick r:id="rId2" tooltip="osetrovatelske-diagnozy.aspx"/>
              </a:rPr>
              <a:t>Deficit </a:t>
            </a:r>
            <a:r>
              <a:rPr lang="cs-CZ" dirty="0" err="1">
                <a:hlinkClick r:id="rId2" tooltip="osetrovatelske-diagnozy.aspx"/>
              </a:rPr>
              <a:t>sebepéče</a:t>
            </a:r>
            <a:r>
              <a:rPr lang="cs-CZ" dirty="0">
                <a:hlinkClick r:id="rId2" tooltip="osetrovatelske-diagnozy.aspx"/>
              </a:rPr>
              <a:t> při koupání - 00108</a:t>
            </a:r>
            <a:endParaRPr lang="cs-CZ" dirty="0"/>
          </a:p>
          <a:p>
            <a:r>
              <a:rPr lang="cs-CZ" dirty="0">
                <a:hlinkClick r:id="rId2" tooltip="osetrovatelske-diagnozy.aspx"/>
              </a:rPr>
              <a:t>Deficit </a:t>
            </a:r>
            <a:r>
              <a:rPr lang="cs-CZ" dirty="0" err="1">
                <a:hlinkClick r:id="rId2" tooltip="osetrovatelske-diagnozy.aspx"/>
              </a:rPr>
              <a:t>sebepéče</a:t>
            </a:r>
            <a:r>
              <a:rPr lang="cs-CZ" dirty="0">
                <a:hlinkClick r:id="rId2" tooltip="osetrovatelske-diagnozy.aspx"/>
              </a:rPr>
              <a:t> při oblékání - 00109</a:t>
            </a:r>
            <a:endParaRPr lang="cs-CZ" dirty="0"/>
          </a:p>
          <a:p>
            <a:r>
              <a:rPr lang="cs-CZ" dirty="0">
                <a:hlinkClick r:id="rId2" tooltip="osetrovatelske-diagnozy.aspx"/>
              </a:rPr>
              <a:t>Deficit </a:t>
            </a:r>
            <a:r>
              <a:rPr lang="cs-CZ" dirty="0" err="1">
                <a:hlinkClick r:id="rId2" tooltip="osetrovatelske-diagnozy.aspx"/>
              </a:rPr>
              <a:t>sebepéče</a:t>
            </a:r>
            <a:r>
              <a:rPr lang="cs-CZ" dirty="0">
                <a:hlinkClick r:id="rId2" tooltip="osetrovatelske-diagnozy.aspx"/>
              </a:rPr>
              <a:t> při vyprazdňování - 00110</a:t>
            </a:r>
            <a:endParaRPr lang="cs-CZ" dirty="0"/>
          </a:p>
          <a:p>
            <a:r>
              <a:rPr lang="cs-CZ" dirty="0">
                <a:hlinkClick r:id="rId2" tooltip="osetrovatelske-diagnozy.aspx"/>
              </a:rPr>
              <a:t>Snížený objem tekutin - 00027</a:t>
            </a:r>
            <a:endParaRPr lang="cs-CZ" dirty="0"/>
          </a:p>
          <a:p>
            <a:r>
              <a:rPr lang="cs-CZ" dirty="0">
                <a:hlinkClick r:id="rId2" tooltip="osetrovatelske-diagnozy.aspx"/>
              </a:rPr>
              <a:t>Nevyvážená výživa: méně než je potřeba organismu - 00002</a:t>
            </a:r>
            <a:endParaRPr lang="cs-CZ" dirty="0"/>
          </a:p>
          <a:p>
            <a:r>
              <a:rPr lang="cs-CZ" dirty="0">
                <a:hlinkClick r:id="rId2" tooltip="osetrovatelske-diagnozy.aspx"/>
              </a:rPr>
              <a:t>Snaha zlepšit výživu - 00163</a:t>
            </a:r>
            <a:endParaRPr lang="cs-CZ" dirty="0"/>
          </a:p>
          <a:p>
            <a:r>
              <a:rPr lang="cs-CZ" dirty="0">
                <a:hlinkClick r:id="rId2" tooltip="osetrovatelske-diagnozy.aspx"/>
              </a:rPr>
              <a:t>Zhoršená spontánní ventilace - 00033</a:t>
            </a:r>
            <a:endParaRPr lang="cs-CZ" dirty="0"/>
          </a:p>
          <a:p>
            <a:r>
              <a:rPr lang="cs-CZ" dirty="0">
                <a:hlinkClick r:id="rId2" tooltip="osetrovatelske-diagnozy.aspx"/>
              </a:rPr>
              <a:t>Narušená integrita tkáně - 00044</a:t>
            </a:r>
            <a:endParaRPr lang="cs-CZ" dirty="0"/>
          </a:p>
          <a:p>
            <a:endParaRPr lang="cs-CZ" dirty="0"/>
          </a:p>
        </p:txBody>
      </p:sp>
      <p:sp>
        <p:nvSpPr>
          <p:cNvPr id="4" name="Zástupný symbol pro obsah 3">
            <a:extLst>
              <a:ext uri="{FF2B5EF4-FFF2-40B4-BE49-F238E27FC236}">
                <a16:creationId xmlns:a16="http://schemas.microsoft.com/office/drawing/2014/main" id="{46954A86-A1AE-4114-B857-BCCE47FF9A72}"/>
              </a:ext>
            </a:extLst>
          </p:cNvPr>
          <p:cNvSpPr>
            <a:spLocks noGrp="1"/>
          </p:cNvSpPr>
          <p:nvPr>
            <p:ph sz="half" idx="2"/>
          </p:nvPr>
        </p:nvSpPr>
        <p:spPr/>
        <p:txBody>
          <a:bodyPr>
            <a:normAutofit fontScale="70000" lnSpcReduction="20000"/>
          </a:bodyPr>
          <a:lstStyle/>
          <a:p>
            <a:r>
              <a:rPr lang="cs-CZ" dirty="0">
                <a:hlinkClick r:id="rId2" tooltip="osetrovatelske-diagnozy.aspx"/>
              </a:rPr>
              <a:t>Porucha polykání - 00103</a:t>
            </a:r>
            <a:endParaRPr lang="cs-CZ" dirty="0"/>
          </a:p>
          <a:p>
            <a:r>
              <a:rPr lang="cs-CZ" dirty="0">
                <a:hlinkClick r:id="rId2" tooltip="osetrovatelske-diagnozy.aspx"/>
              </a:rPr>
              <a:t>Narušený obraz těla - 00118</a:t>
            </a:r>
            <a:endParaRPr lang="cs-CZ" dirty="0"/>
          </a:p>
          <a:p>
            <a:r>
              <a:rPr lang="cs-CZ" dirty="0">
                <a:hlinkClick r:id="rId2" tooltip="osetrovatelske-diagnozy.aspx"/>
              </a:rPr>
              <a:t>Nespavost - 00095</a:t>
            </a:r>
            <a:endParaRPr lang="cs-CZ" dirty="0"/>
          </a:p>
          <a:p>
            <a:r>
              <a:rPr lang="cs-CZ" dirty="0">
                <a:hlinkClick r:id="rId2" tooltip="osetrovatelske-diagnozy.aspx"/>
              </a:rPr>
              <a:t>Riziko infekce - 00004</a:t>
            </a:r>
            <a:endParaRPr lang="cs-CZ" dirty="0"/>
          </a:p>
          <a:p>
            <a:r>
              <a:rPr lang="cs-CZ" dirty="0">
                <a:hlinkClick r:id="rId2" tooltip="osetrovatelske-diagnozy.aspx"/>
              </a:rPr>
              <a:t>Snížený srdeční výdej - 00029</a:t>
            </a:r>
            <a:endParaRPr lang="cs-CZ" dirty="0"/>
          </a:p>
          <a:p>
            <a:r>
              <a:rPr lang="cs-CZ" dirty="0">
                <a:hlinkClick r:id="rId2" tooltip="osetrovatelske-diagnozy.aspx"/>
              </a:rPr>
              <a:t>Sociální izolace - 00053</a:t>
            </a:r>
            <a:endParaRPr lang="cs-CZ" dirty="0"/>
          </a:p>
          <a:p>
            <a:r>
              <a:rPr lang="cs-CZ" dirty="0">
                <a:hlinkClick r:id="rId2" tooltip="osetrovatelske-diagnozy.aspx"/>
              </a:rPr>
              <a:t>Strach - 00148</a:t>
            </a:r>
            <a:endParaRPr lang="cs-CZ" dirty="0"/>
          </a:p>
          <a:p>
            <a:r>
              <a:rPr lang="cs-CZ" dirty="0">
                <a:hlinkClick r:id="rId2" tooltip="osetrovatelske-diagnozy.aspx"/>
              </a:rPr>
              <a:t>Únava - 00093</a:t>
            </a:r>
            <a:endParaRPr lang="cs-CZ" dirty="0"/>
          </a:p>
          <a:p>
            <a:r>
              <a:rPr lang="cs-CZ" dirty="0">
                <a:hlinkClick r:id="rId2" tooltip="osetrovatelske-diagnozy.aspx"/>
              </a:rPr>
              <a:t>Úzkost - 00146</a:t>
            </a:r>
            <a:endParaRPr lang="cs-CZ" dirty="0"/>
          </a:p>
          <a:p>
            <a:r>
              <a:rPr lang="cs-CZ" dirty="0">
                <a:hlinkClick r:id="rId2" tooltip="osetrovatelske-diagnozy.aspx"/>
              </a:rPr>
              <a:t>Zhoršená pohyblivost - 00085</a:t>
            </a:r>
            <a:endParaRPr lang="cs-CZ" dirty="0"/>
          </a:p>
          <a:p>
            <a:endParaRPr lang="cs-CZ" dirty="0"/>
          </a:p>
        </p:txBody>
      </p:sp>
    </p:spTree>
    <p:extLst>
      <p:ext uri="{BB962C8B-B14F-4D97-AF65-F5344CB8AC3E}">
        <p14:creationId xmlns:p14="http://schemas.microsoft.com/office/powerpoint/2010/main" val="17509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88EC3-1E97-4765-87DE-A5293F60F481}"/>
              </a:ext>
            </a:extLst>
          </p:cNvPr>
          <p:cNvSpPr>
            <a:spLocks noGrp="1"/>
          </p:cNvSpPr>
          <p:nvPr>
            <p:ph type="title"/>
          </p:nvPr>
        </p:nvSpPr>
        <p:spPr/>
        <p:txBody>
          <a:bodyPr/>
          <a:lstStyle/>
          <a:p>
            <a:r>
              <a:rPr lang="cs-CZ" b="1" dirty="0"/>
              <a:t>Etiologie</a:t>
            </a:r>
            <a:endParaRPr lang="cs-CZ" dirty="0"/>
          </a:p>
        </p:txBody>
      </p:sp>
      <p:sp>
        <p:nvSpPr>
          <p:cNvPr id="3" name="Zástupný symbol pro obsah 2">
            <a:extLst>
              <a:ext uri="{FF2B5EF4-FFF2-40B4-BE49-F238E27FC236}">
                <a16:creationId xmlns:a16="http://schemas.microsoft.com/office/drawing/2014/main" id="{354F0C16-EB2C-4C17-9287-366C0BEE8DDA}"/>
              </a:ext>
            </a:extLst>
          </p:cNvPr>
          <p:cNvSpPr>
            <a:spLocks noGrp="1"/>
          </p:cNvSpPr>
          <p:nvPr>
            <p:ph idx="1"/>
          </p:nvPr>
        </p:nvSpPr>
        <p:spPr>
          <a:xfrm>
            <a:off x="838200" y="1407382"/>
            <a:ext cx="10515600" cy="5450618"/>
          </a:xfrm>
        </p:spPr>
        <p:txBody>
          <a:bodyPr>
            <a:normAutofit fontScale="92500" lnSpcReduction="20000"/>
          </a:bodyPr>
          <a:lstStyle/>
          <a:p>
            <a:r>
              <a:rPr lang="cs-CZ" dirty="0"/>
              <a:t>Multifaktoriální</a:t>
            </a:r>
          </a:p>
          <a:p>
            <a:r>
              <a:rPr lang="cs-CZ" dirty="0"/>
              <a:t>Hlavní role rizikové faktory</a:t>
            </a:r>
          </a:p>
          <a:p>
            <a:pPr lvl="1"/>
            <a:r>
              <a:rPr lang="cs-CZ" dirty="0"/>
              <a:t>stravovací návyky</a:t>
            </a:r>
          </a:p>
          <a:p>
            <a:pPr lvl="1"/>
            <a:r>
              <a:rPr lang="cs-CZ" dirty="0"/>
              <a:t>genetické faktory</a:t>
            </a:r>
          </a:p>
          <a:p>
            <a:pPr lvl="1"/>
            <a:r>
              <a:rPr lang="cs-CZ" dirty="0"/>
              <a:t>infekční agens </a:t>
            </a:r>
          </a:p>
          <a:p>
            <a:pPr lvl="1"/>
            <a:r>
              <a:rPr lang="cs-CZ" dirty="0"/>
              <a:t>prekancerózy. T</a:t>
            </a:r>
          </a:p>
          <a:p>
            <a:r>
              <a:rPr lang="cs-CZ" dirty="0"/>
              <a:t>histologický typu nádoru (intestinální či difúzní)</a:t>
            </a:r>
          </a:p>
          <a:p>
            <a:pPr lvl="1"/>
            <a:r>
              <a:rPr lang="cs-CZ" dirty="0"/>
              <a:t>Intestinální typ vzniká z prekancerózních změn (např. intestinální metaplazie), </a:t>
            </a:r>
          </a:p>
          <a:p>
            <a:pPr lvl="2"/>
            <a:r>
              <a:rPr lang="cs-CZ" dirty="0"/>
              <a:t>vyskytuje se u starších lidí, především mužů. </a:t>
            </a:r>
          </a:p>
          <a:p>
            <a:pPr lvl="2"/>
            <a:r>
              <a:rPr lang="cs-CZ" dirty="0"/>
              <a:t>podmíněn vlivy životního prostředí. </a:t>
            </a:r>
          </a:p>
          <a:p>
            <a:pPr lvl="2"/>
            <a:r>
              <a:rPr lang="cs-CZ" dirty="0"/>
              <a:t>ve státech s lepšími životními podmínkami, s lepší hygienickou osvětou a lepšími způsoby konzervace potravin dochází k poklesu jeho </a:t>
            </a:r>
            <a:r>
              <a:rPr lang="cs-CZ" dirty="0" err="1"/>
              <a:t>výskytu</a:t>
            </a:r>
            <a:r>
              <a:rPr lang="cs-CZ" dirty="0"/>
              <a:t>. </a:t>
            </a:r>
          </a:p>
          <a:p>
            <a:pPr lvl="1"/>
            <a:r>
              <a:rPr lang="cs-CZ" dirty="0"/>
              <a:t>karcinomu difúzního typu </a:t>
            </a:r>
          </a:p>
          <a:p>
            <a:pPr lvl="2"/>
            <a:r>
              <a:rPr lang="cs-CZ" dirty="0"/>
              <a:t>nezávisí na životních podmínkách, </a:t>
            </a:r>
          </a:p>
          <a:p>
            <a:pPr lvl="2"/>
            <a:r>
              <a:rPr lang="cs-CZ" dirty="0"/>
              <a:t>vyskytuje se v </a:t>
            </a:r>
            <a:r>
              <a:rPr lang="cs-CZ" dirty="0" err="1"/>
              <a:t>různých</a:t>
            </a:r>
            <a:r>
              <a:rPr lang="cs-CZ" dirty="0"/>
              <a:t> zemích stejně často. </a:t>
            </a:r>
          </a:p>
          <a:p>
            <a:pPr lvl="2"/>
            <a:r>
              <a:rPr lang="cs-CZ" dirty="0"/>
              <a:t>Zdá se, že častěji vzniká u lidí s krevní skupinou A, proto se jako jeden z faktorů podmiňujících vznik onemocnění uvádí genetické predispozice.</a:t>
            </a:r>
          </a:p>
          <a:p>
            <a:endParaRPr lang="cs-CZ" dirty="0"/>
          </a:p>
          <a:p>
            <a:endParaRPr lang="cs-CZ" dirty="0"/>
          </a:p>
        </p:txBody>
      </p:sp>
      <p:pic>
        <p:nvPicPr>
          <p:cNvPr id="5" name="Obrázek 4">
            <a:extLst>
              <a:ext uri="{FF2B5EF4-FFF2-40B4-BE49-F238E27FC236}">
                <a16:creationId xmlns:a16="http://schemas.microsoft.com/office/drawing/2014/main" id="{C253CA2A-A80E-4056-90B1-9B40DEDBF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694" y="207690"/>
            <a:ext cx="3585625" cy="3442200"/>
          </a:xfrm>
          <a:prstGeom prst="rect">
            <a:avLst/>
          </a:prstGeom>
        </p:spPr>
      </p:pic>
    </p:spTree>
    <p:extLst>
      <p:ext uri="{BB962C8B-B14F-4D97-AF65-F5344CB8AC3E}">
        <p14:creationId xmlns:p14="http://schemas.microsoft.com/office/powerpoint/2010/main" val="93182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E227A-C1C3-4AB6-87DB-9E8233C9C35B}"/>
              </a:ext>
            </a:extLst>
          </p:cNvPr>
          <p:cNvSpPr>
            <a:spLocks noGrp="1"/>
          </p:cNvSpPr>
          <p:nvPr>
            <p:ph type="title"/>
          </p:nvPr>
        </p:nvSpPr>
        <p:spPr/>
        <p:txBody>
          <a:bodyPr/>
          <a:lstStyle/>
          <a:p>
            <a:r>
              <a:rPr lang="cs-CZ" b="1" dirty="0"/>
              <a:t>Dietní návyky</a:t>
            </a:r>
            <a:br>
              <a:rPr lang="cs-CZ" dirty="0"/>
            </a:br>
            <a:endParaRPr lang="cs-CZ" dirty="0"/>
          </a:p>
        </p:txBody>
      </p:sp>
      <p:sp>
        <p:nvSpPr>
          <p:cNvPr id="3" name="Zástupný symbol pro obsah 2">
            <a:extLst>
              <a:ext uri="{FF2B5EF4-FFF2-40B4-BE49-F238E27FC236}">
                <a16:creationId xmlns:a16="http://schemas.microsoft.com/office/drawing/2014/main" id="{AE8DFC9E-4A02-4314-AC3C-3BFC02829467}"/>
              </a:ext>
            </a:extLst>
          </p:cNvPr>
          <p:cNvSpPr>
            <a:spLocks noGrp="1"/>
          </p:cNvSpPr>
          <p:nvPr>
            <p:ph idx="1"/>
          </p:nvPr>
        </p:nvSpPr>
        <p:spPr>
          <a:xfrm>
            <a:off x="58972" y="1928012"/>
            <a:ext cx="10515600" cy="4351338"/>
          </a:xfrm>
        </p:spPr>
        <p:txBody>
          <a:bodyPr>
            <a:normAutofit fontScale="92500" lnSpcReduction="10000"/>
          </a:bodyPr>
          <a:lstStyle/>
          <a:p>
            <a:r>
              <a:rPr lang="cs-CZ" dirty="0"/>
              <a:t>Uzení, solení, sušení – sůl dráždí žaludeční sliznici → </a:t>
            </a:r>
            <a:r>
              <a:rPr lang="cs-CZ" dirty="0" err="1"/>
              <a:t>zvýšené</a:t>
            </a:r>
            <a:r>
              <a:rPr lang="cs-CZ" dirty="0"/>
              <a:t> riziko </a:t>
            </a:r>
          </a:p>
          <a:p>
            <a:pPr lvl="1"/>
            <a:r>
              <a:rPr lang="cs-CZ" dirty="0"/>
              <a:t>atrofické gastritidy a </a:t>
            </a:r>
          </a:p>
          <a:p>
            <a:pPr lvl="1"/>
            <a:r>
              <a:rPr lang="cs-CZ" dirty="0"/>
              <a:t>intestinální metaplazie a také </a:t>
            </a:r>
          </a:p>
          <a:p>
            <a:pPr lvl="1"/>
            <a:r>
              <a:rPr lang="cs-CZ" dirty="0"/>
              <a:t>k masivnější kolonizaci </a:t>
            </a:r>
            <a:r>
              <a:rPr lang="cs-CZ" i="1" dirty="0" err="1"/>
              <a:t>Helicobacter</a:t>
            </a:r>
            <a:r>
              <a:rPr lang="cs-CZ" i="1" dirty="0"/>
              <a:t> </a:t>
            </a:r>
            <a:r>
              <a:rPr lang="cs-CZ" i="1" dirty="0" err="1"/>
              <a:t>pylori</a:t>
            </a:r>
            <a:r>
              <a:rPr lang="cs-CZ" i="1" dirty="0"/>
              <a:t>.</a:t>
            </a:r>
            <a:r>
              <a:rPr lang="cs-CZ" dirty="0"/>
              <a:t> </a:t>
            </a:r>
          </a:p>
          <a:p>
            <a:r>
              <a:rPr lang="cs-CZ" dirty="0"/>
              <a:t>Karcinogeny:</a:t>
            </a:r>
          </a:p>
          <a:p>
            <a:pPr lvl="1"/>
            <a:r>
              <a:rPr lang="cs-CZ" dirty="0" err="1"/>
              <a:t>nitrosaminy</a:t>
            </a:r>
            <a:r>
              <a:rPr lang="cs-CZ" dirty="0"/>
              <a:t>, vznikají z nitrátů, nitritů a </a:t>
            </a:r>
            <a:r>
              <a:rPr lang="cs-CZ" dirty="0" err="1"/>
              <a:t>nitrozovatelných</a:t>
            </a:r>
            <a:r>
              <a:rPr lang="cs-CZ" dirty="0"/>
              <a:t> aminů </a:t>
            </a:r>
            <a:r>
              <a:rPr lang="cs-CZ" dirty="0" err="1"/>
              <a:t>obsažených</a:t>
            </a:r>
            <a:r>
              <a:rPr lang="cs-CZ" dirty="0"/>
              <a:t> v potravě a v pitné vodě - dusičnany. </a:t>
            </a:r>
          </a:p>
          <a:p>
            <a:pPr lvl="1"/>
            <a:r>
              <a:rPr lang="cs-CZ" dirty="0"/>
              <a:t>polycyklické uhlovodíky, zejména </a:t>
            </a:r>
            <a:r>
              <a:rPr lang="cs-CZ" dirty="0" err="1"/>
              <a:t>benzpyren</a:t>
            </a:r>
            <a:r>
              <a:rPr lang="cs-CZ" dirty="0"/>
              <a:t>. </a:t>
            </a:r>
          </a:p>
          <a:p>
            <a:pPr lvl="1"/>
            <a:r>
              <a:rPr lang="cs-CZ" dirty="0"/>
              <a:t>aflatoxin (mykotoxin, </a:t>
            </a:r>
            <a:r>
              <a:rPr lang="cs-CZ" dirty="0" err="1"/>
              <a:t>ktery</a:t>
            </a:r>
            <a:r>
              <a:rPr lang="cs-CZ" dirty="0"/>
              <a:t>́ může přecházet do mléka ze silážovaného krmiva) hraje roli.</a:t>
            </a:r>
          </a:p>
          <a:p>
            <a:r>
              <a:rPr lang="cs-CZ" dirty="0"/>
              <a:t>Nedostatek protektivních látek v potravě (např. vitamín C, E) má určitý vliv na kancerogenezi. </a:t>
            </a:r>
          </a:p>
        </p:txBody>
      </p:sp>
      <p:pic>
        <p:nvPicPr>
          <p:cNvPr id="5" name="Obrázek 4">
            <a:extLst>
              <a:ext uri="{FF2B5EF4-FFF2-40B4-BE49-F238E27FC236}">
                <a16:creationId xmlns:a16="http://schemas.microsoft.com/office/drawing/2014/main" id="{722F1D3F-8B93-41FE-A5F6-B4FA26EA5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387" y="1135241"/>
            <a:ext cx="2899613" cy="2559658"/>
          </a:xfrm>
          <a:prstGeom prst="rect">
            <a:avLst/>
          </a:prstGeom>
        </p:spPr>
      </p:pic>
      <p:sp>
        <p:nvSpPr>
          <p:cNvPr id="6" name="TextovéPole 5">
            <a:extLst>
              <a:ext uri="{FF2B5EF4-FFF2-40B4-BE49-F238E27FC236}">
                <a16:creationId xmlns:a16="http://schemas.microsoft.com/office/drawing/2014/main" id="{88334294-73DB-4EEA-9973-4F12F1615CF9}"/>
              </a:ext>
            </a:extLst>
          </p:cNvPr>
          <p:cNvSpPr txBox="1"/>
          <p:nvPr/>
        </p:nvSpPr>
        <p:spPr>
          <a:xfrm>
            <a:off x="10108758" y="647247"/>
            <a:ext cx="2083242" cy="369332"/>
          </a:xfrm>
          <a:prstGeom prst="rect">
            <a:avLst/>
          </a:prstGeom>
          <a:noFill/>
        </p:spPr>
        <p:txBody>
          <a:bodyPr wrap="square" rtlCol="0">
            <a:spAutoFit/>
          </a:bodyPr>
          <a:lstStyle/>
          <a:p>
            <a:r>
              <a:rPr lang="cs-CZ" dirty="0"/>
              <a:t>aflatoxin</a:t>
            </a:r>
          </a:p>
        </p:txBody>
      </p:sp>
      <p:pic>
        <p:nvPicPr>
          <p:cNvPr id="8" name="Obrázek 7">
            <a:extLst>
              <a:ext uri="{FF2B5EF4-FFF2-40B4-BE49-F238E27FC236}">
                <a16:creationId xmlns:a16="http://schemas.microsoft.com/office/drawing/2014/main" id="{179D2E46-7B41-4CF0-905B-38688860D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385" y="5705546"/>
            <a:ext cx="3693615" cy="1152454"/>
          </a:xfrm>
          <a:prstGeom prst="rect">
            <a:avLst/>
          </a:prstGeom>
        </p:spPr>
      </p:pic>
    </p:spTree>
    <p:extLst>
      <p:ext uri="{BB962C8B-B14F-4D97-AF65-F5344CB8AC3E}">
        <p14:creationId xmlns:p14="http://schemas.microsoft.com/office/powerpoint/2010/main" val="253733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96432-1C35-49BA-A8A1-C2303FDBD765}"/>
              </a:ext>
            </a:extLst>
          </p:cNvPr>
          <p:cNvSpPr>
            <a:spLocks noGrp="1"/>
          </p:cNvSpPr>
          <p:nvPr>
            <p:ph type="title"/>
          </p:nvPr>
        </p:nvSpPr>
        <p:spPr/>
        <p:txBody>
          <a:bodyPr/>
          <a:lstStyle/>
          <a:p>
            <a:r>
              <a:rPr lang="cs-CZ" b="1" dirty="0"/>
              <a:t>Genetické predispozice</a:t>
            </a:r>
            <a:br>
              <a:rPr lang="cs-CZ" dirty="0"/>
            </a:br>
            <a:endParaRPr lang="cs-CZ" dirty="0"/>
          </a:p>
        </p:txBody>
      </p:sp>
      <p:sp>
        <p:nvSpPr>
          <p:cNvPr id="3" name="Zástupný symbol pro obsah 2">
            <a:extLst>
              <a:ext uri="{FF2B5EF4-FFF2-40B4-BE49-F238E27FC236}">
                <a16:creationId xmlns:a16="http://schemas.microsoft.com/office/drawing/2014/main" id="{AC485A5C-DCAA-4FF9-8971-119EE18A036B}"/>
              </a:ext>
            </a:extLst>
          </p:cNvPr>
          <p:cNvSpPr>
            <a:spLocks noGrp="1"/>
          </p:cNvSpPr>
          <p:nvPr>
            <p:ph sz="half" idx="1"/>
          </p:nvPr>
        </p:nvSpPr>
        <p:spPr>
          <a:xfrm>
            <a:off x="377024" y="1463040"/>
            <a:ext cx="5181600" cy="5029835"/>
          </a:xfrm>
        </p:spPr>
        <p:txBody>
          <a:bodyPr>
            <a:normAutofit/>
          </a:bodyPr>
          <a:lstStyle/>
          <a:p>
            <a:r>
              <a:rPr lang="cs-CZ" dirty="0"/>
              <a:t>vliv na vznik  onemocnění hlavně u pacientů před padesátkou, a to někdy i ve velmi mladém věku. </a:t>
            </a:r>
          </a:p>
          <a:p>
            <a:r>
              <a:rPr lang="cs-CZ" dirty="0"/>
              <a:t>difúzní typ karcinomu </a:t>
            </a:r>
            <a:r>
              <a:rPr lang="cs-CZ" dirty="0" err="1"/>
              <a:t>bývá</a:t>
            </a:r>
            <a:r>
              <a:rPr lang="cs-CZ" dirty="0"/>
              <a:t> spojen s poruchou genů, které opravují mutace v genetickém kódu, k nimž dochází vlivem kancerogenů. </a:t>
            </a:r>
          </a:p>
          <a:p>
            <a:r>
              <a:rPr lang="cs-CZ" dirty="0"/>
              <a:t>U starších pacientů je naopak vznik onemocnění přičítán </a:t>
            </a:r>
            <a:r>
              <a:rPr lang="cs-CZ" dirty="0" err="1"/>
              <a:t>jiným</a:t>
            </a:r>
            <a:r>
              <a:rPr lang="cs-CZ" dirty="0"/>
              <a:t> faktorům než </a:t>
            </a:r>
            <a:r>
              <a:rPr lang="cs-CZ" dirty="0" err="1"/>
              <a:t>genetickým</a:t>
            </a:r>
            <a:r>
              <a:rPr lang="cs-CZ" dirty="0"/>
              <a:t>.</a:t>
            </a:r>
          </a:p>
          <a:p>
            <a:endParaRPr lang="cs-CZ" dirty="0"/>
          </a:p>
        </p:txBody>
      </p:sp>
      <p:pic>
        <p:nvPicPr>
          <p:cNvPr id="7" name="Obrázek 6">
            <a:extLst>
              <a:ext uri="{FF2B5EF4-FFF2-40B4-BE49-F238E27FC236}">
                <a16:creationId xmlns:a16="http://schemas.microsoft.com/office/drawing/2014/main" id="{44C83C54-8C58-4DC4-9F86-6BF480A63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429" y="1825625"/>
            <a:ext cx="6531651" cy="4050389"/>
          </a:xfrm>
          <a:prstGeom prst="rect">
            <a:avLst/>
          </a:prstGeom>
        </p:spPr>
      </p:pic>
    </p:spTree>
    <p:extLst>
      <p:ext uri="{BB962C8B-B14F-4D97-AF65-F5344CB8AC3E}">
        <p14:creationId xmlns:p14="http://schemas.microsoft.com/office/powerpoint/2010/main" val="288635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E6B2F-FF07-4D71-B138-B451F1477764}"/>
              </a:ext>
            </a:extLst>
          </p:cNvPr>
          <p:cNvSpPr>
            <a:spLocks noGrp="1"/>
          </p:cNvSpPr>
          <p:nvPr>
            <p:ph type="title"/>
          </p:nvPr>
        </p:nvSpPr>
        <p:spPr/>
        <p:txBody>
          <a:bodyPr/>
          <a:lstStyle/>
          <a:p>
            <a:r>
              <a:rPr lang="cs-CZ" b="1" dirty="0"/>
              <a:t>Infekční agens</a:t>
            </a:r>
            <a:br>
              <a:rPr lang="cs-CZ" dirty="0"/>
            </a:br>
            <a:endParaRPr lang="cs-CZ" dirty="0"/>
          </a:p>
        </p:txBody>
      </p:sp>
      <p:sp>
        <p:nvSpPr>
          <p:cNvPr id="3" name="Zástupný symbol pro obsah 2">
            <a:extLst>
              <a:ext uri="{FF2B5EF4-FFF2-40B4-BE49-F238E27FC236}">
                <a16:creationId xmlns:a16="http://schemas.microsoft.com/office/drawing/2014/main" id="{84F71977-E2A4-4988-9DD3-C6ABB0F9AE70}"/>
              </a:ext>
            </a:extLst>
          </p:cNvPr>
          <p:cNvSpPr>
            <a:spLocks noGrp="1"/>
          </p:cNvSpPr>
          <p:nvPr>
            <p:ph sz="half" idx="1"/>
          </p:nvPr>
        </p:nvSpPr>
        <p:spPr>
          <a:xfrm>
            <a:off x="516835" y="1825624"/>
            <a:ext cx="5502965" cy="4940935"/>
          </a:xfrm>
        </p:spPr>
        <p:txBody>
          <a:bodyPr>
            <a:normAutofit fontScale="77500" lnSpcReduction="20000"/>
          </a:bodyPr>
          <a:lstStyle/>
          <a:p>
            <a:r>
              <a:rPr lang="cs-CZ" i="1" dirty="0" err="1"/>
              <a:t>Helicobacter</a:t>
            </a:r>
            <a:r>
              <a:rPr lang="cs-CZ" i="1" dirty="0"/>
              <a:t> </a:t>
            </a:r>
            <a:r>
              <a:rPr lang="cs-CZ" i="1" dirty="0" err="1"/>
              <a:t>pylori</a:t>
            </a:r>
            <a:r>
              <a:rPr lang="cs-CZ" dirty="0"/>
              <a:t> v žaludku</a:t>
            </a:r>
          </a:p>
          <a:p>
            <a:r>
              <a:rPr lang="cs-CZ" dirty="0"/>
              <a:t>gram-negativní bakterie. </a:t>
            </a:r>
          </a:p>
          <a:p>
            <a:r>
              <a:rPr lang="cs-CZ" dirty="0"/>
              <a:t>Pro svůj růst vyžaduje </a:t>
            </a:r>
            <a:r>
              <a:rPr lang="cs-CZ" dirty="0" err="1"/>
              <a:t>mikroaerofilní</a:t>
            </a:r>
            <a:r>
              <a:rPr lang="cs-CZ" dirty="0"/>
              <a:t> prostředí s neutrálním pH. </a:t>
            </a:r>
          </a:p>
          <a:p>
            <a:r>
              <a:rPr lang="cs-CZ" dirty="0"/>
              <a:t>Přežívá mezi povrchem žaludečního epitelu a krycí hlenovitou vrstvou žaludku. </a:t>
            </a:r>
          </a:p>
          <a:p>
            <a:r>
              <a:rPr lang="cs-CZ" dirty="0"/>
              <a:t>Produkuje enzym neutralizující žaludeční šťávy - ureázu. </a:t>
            </a:r>
          </a:p>
          <a:p>
            <a:r>
              <a:rPr lang="cs-CZ" dirty="0"/>
              <a:t>Přenáší se z člověka na člověka fekálně-orální cestou. </a:t>
            </a:r>
          </a:p>
          <a:p>
            <a:r>
              <a:rPr lang="cs-CZ" dirty="0"/>
              <a:t>Infekce způsobená </a:t>
            </a:r>
            <a:r>
              <a:rPr lang="cs-CZ" i="1" dirty="0" err="1"/>
              <a:t>Helicobacterem</a:t>
            </a:r>
            <a:r>
              <a:rPr lang="cs-CZ" i="1" dirty="0"/>
              <a:t> </a:t>
            </a:r>
            <a:r>
              <a:rPr lang="cs-CZ" i="1" dirty="0" err="1"/>
              <a:t>pylori</a:t>
            </a:r>
            <a:r>
              <a:rPr lang="cs-CZ" dirty="0"/>
              <a:t> ovlivňuje chemické a fyzikální vlastnosti sliznice. </a:t>
            </a:r>
          </a:p>
          <a:p>
            <a:r>
              <a:rPr lang="cs-CZ" dirty="0"/>
              <a:t>V důsledku zánětu může dojít vlivem </a:t>
            </a:r>
            <a:r>
              <a:rPr lang="cs-CZ" dirty="0" err="1"/>
              <a:t>volných</a:t>
            </a:r>
            <a:r>
              <a:rPr lang="cs-CZ" dirty="0"/>
              <a:t> radikálů ke změně epiteliálních buněk z normálních na metaplastické. </a:t>
            </a:r>
          </a:p>
          <a:p>
            <a:endParaRPr lang="cs-CZ" dirty="0"/>
          </a:p>
        </p:txBody>
      </p:sp>
      <p:pic>
        <p:nvPicPr>
          <p:cNvPr id="6" name="Zástupný symbol pro obsah 5">
            <a:extLst>
              <a:ext uri="{FF2B5EF4-FFF2-40B4-BE49-F238E27FC236}">
                <a16:creationId xmlns:a16="http://schemas.microsoft.com/office/drawing/2014/main" id="{0C696507-DFF0-4564-AE35-3938EBD623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028576"/>
            <a:ext cx="5777122" cy="3235188"/>
          </a:xfrm>
        </p:spPr>
      </p:pic>
    </p:spTree>
    <p:extLst>
      <p:ext uri="{BB962C8B-B14F-4D97-AF65-F5344CB8AC3E}">
        <p14:creationId xmlns:p14="http://schemas.microsoft.com/office/powerpoint/2010/main" val="274123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46ED00-23E9-4208-A690-68D5453F2C1B}"/>
              </a:ext>
            </a:extLst>
          </p:cNvPr>
          <p:cNvSpPr>
            <a:spLocks noGrp="1"/>
          </p:cNvSpPr>
          <p:nvPr>
            <p:ph type="title"/>
          </p:nvPr>
        </p:nvSpPr>
        <p:spPr/>
        <p:txBody>
          <a:bodyPr/>
          <a:lstStyle/>
          <a:p>
            <a:r>
              <a:rPr lang="cs-CZ" b="1" dirty="0"/>
              <a:t>Prekancerózy</a:t>
            </a:r>
            <a:br>
              <a:rPr lang="cs-CZ" dirty="0"/>
            </a:br>
            <a:endParaRPr lang="cs-CZ" dirty="0"/>
          </a:p>
        </p:txBody>
      </p:sp>
      <p:sp>
        <p:nvSpPr>
          <p:cNvPr id="3" name="Zástupný symbol pro obsah 2">
            <a:extLst>
              <a:ext uri="{FF2B5EF4-FFF2-40B4-BE49-F238E27FC236}">
                <a16:creationId xmlns:a16="http://schemas.microsoft.com/office/drawing/2014/main" id="{4EB32249-CB9A-46B8-AD66-E43FB02379E7}"/>
              </a:ext>
            </a:extLst>
          </p:cNvPr>
          <p:cNvSpPr>
            <a:spLocks noGrp="1"/>
          </p:cNvSpPr>
          <p:nvPr>
            <p:ph idx="1"/>
          </p:nvPr>
        </p:nvSpPr>
        <p:spPr>
          <a:xfrm>
            <a:off x="95416" y="1825624"/>
            <a:ext cx="12096584" cy="4781909"/>
          </a:xfrm>
        </p:spPr>
        <p:txBody>
          <a:bodyPr>
            <a:normAutofit lnSpcReduction="10000"/>
          </a:bodyPr>
          <a:lstStyle/>
          <a:p>
            <a:r>
              <a:rPr lang="cs-CZ" dirty="0"/>
              <a:t>Karcinom žaludku vzniká z epitelu žaludeční sliznice, která byla </a:t>
            </a:r>
            <a:r>
              <a:rPr lang="cs-CZ" dirty="0" err="1"/>
              <a:t>nějakým</a:t>
            </a:r>
            <a:r>
              <a:rPr lang="cs-CZ" dirty="0"/>
              <a:t> způsobem změněná. </a:t>
            </a:r>
          </a:p>
          <a:p>
            <a:r>
              <a:rPr lang="cs-CZ" dirty="0"/>
              <a:t>Mezi rizikové faktory předcházející malignímu bujení patří:</a:t>
            </a:r>
          </a:p>
          <a:p>
            <a:r>
              <a:rPr lang="cs-CZ" dirty="0"/>
              <a:t>- chronická atrofická gastritida,</a:t>
            </a:r>
          </a:p>
          <a:p>
            <a:r>
              <a:rPr lang="cs-CZ" dirty="0"/>
              <a:t>- intestinální metaplazie,</a:t>
            </a:r>
          </a:p>
          <a:p>
            <a:r>
              <a:rPr lang="cs-CZ" dirty="0"/>
              <a:t>- žaludeční polypy,</a:t>
            </a:r>
          </a:p>
          <a:p>
            <a:r>
              <a:rPr lang="cs-CZ" dirty="0"/>
              <a:t>- </a:t>
            </a:r>
            <a:r>
              <a:rPr lang="cs-CZ" dirty="0" err="1"/>
              <a:t>pahýl</a:t>
            </a:r>
            <a:r>
              <a:rPr lang="cs-CZ" dirty="0"/>
              <a:t> žaludku po distální resekci,</a:t>
            </a:r>
          </a:p>
          <a:p>
            <a:r>
              <a:rPr lang="cs-CZ" dirty="0"/>
              <a:t>- epiteliální dysplazie,</a:t>
            </a:r>
          </a:p>
          <a:p>
            <a:r>
              <a:rPr lang="cs-CZ" dirty="0"/>
              <a:t>- vředová choroba,</a:t>
            </a:r>
          </a:p>
          <a:p>
            <a:r>
              <a:rPr lang="cs-CZ" dirty="0"/>
              <a:t>- </a:t>
            </a:r>
            <a:r>
              <a:rPr lang="cs-CZ" dirty="0" err="1"/>
              <a:t>Helicobacter</a:t>
            </a:r>
            <a:r>
              <a:rPr lang="cs-CZ" dirty="0"/>
              <a:t> </a:t>
            </a:r>
            <a:r>
              <a:rPr lang="cs-CZ" dirty="0" err="1"/>
              <a:t>pylori</a:t>
            </a:r>
            <a:r>
              <a:rPr lang="cs-CZ" dirty="0"/>
              <a:t>.</a:t>
            </a:r>
          </a:p>
          <a:p>
            <a:pPr marL="0" indent="0">
              <a:buNone/>
            </a:pPr>
            <a:endParaRPr lang="cs-CZ" dirty="0"/>
          </a:p>
          <a:p>
            <a:endParaRPr lang="cs-CZ" dirty="0"/>
          </a:p>
        </p:txBody>
      </p:sp>
      <p:pic>
        <p:nvPicPr>
          <p:cNvPr id="5" name="Obrázek 4">
            <a:extLst>
              <a:ext uri="{FF2B5EF4-FFF2-40B4-BE49-F238E27FC236}">
                <a16:creationId xmlns:a16="http://schemas.microsoft.com/office/drawing/2014/main" id="{4182DDBD-07B8-43B0-A08A-D8D71A70A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611" y="3895672"/>
            <a:ext cx="3281240" cy="2666008"/>
          </a:xfrm>
          <a:prstGeom prst="rect">
            <a:avLst/>
          </a:prstGeom>
        </p:spPr>
      </p:pic>
      <p:pic>
        <p:nvPicPr>
          <p:cNvPr id="7" name="Obrázek 6">
            <a:extLst>
              <a:ext uri="{FF2B5EF4-FFF2-40B4-BE49-F238E27FC236}">
                <a16:creationId xmlns:a16="http://schemas.microsoft.com/office/drawing/2014/main" id="{2B5D8936-BC55-4475-9E67-031098B2C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986" y="4086970"/>
            <a:ext cx="2806612" cy="2474710"/>
          </a:xfrm>
          <a:prstGeom prst="rect">
            <a:avLst/>
          </a:prstGeom>
        </p:spPr>
      </p:pic>
      <p:pic>
        <p:nvPicPr>
          <p:cNvPr id="9" name="Obrázek 8">
            <a:extLst>
              <a:ext uri="{FF2B5EF4-FFF2-40B4-BE49-F238E27FC236}">
                <a16:creationId xmlns:a16="http://schemas.microsoft.com/office/drawing/2014/main" id="{9053262C-9E70-49F1-91D6-CE2ED687E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1851" y="0"/>
            <a:ext cx="2721500" cy="1840593"/>
          </a:xfrm>
          <a:prstGeom prst="rect">
            <a:avLst/>
          </a:prstGeom>
        </p:spPr>
      </p:pic>
    </p:spTree>
    <p:extLst>
      <p:ext uri="{BB962C8B-B14F-4D97-AF65-F5344CB8AC3E}">
        <p14:creationId xmlns:p14="http://schemas.microsoft.com/office/powerpoint/2010/main" val="258484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FB3C69BF-E870-4E5D-BEEB-74ADAD7EC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081" y="1804946"/>
            <a:ext cx="3737960" cy="2565537"/>
          </a:xfrm>
          <a:prstGeom prst="rect">
            <a:avLst/>
          </a:prstGeom>
        </p:spPr>
      </p:pic>
      <p:sp>
        <p:nvSpPr>
          <p:cNvPr id="2" name="Nadpis 1">
            <a:extLst>
              <a:ext uri="{FF2B5EF4-FFF2-40B4-BE49-F238E27FC236}">
                <a16:creationId xmlns:a16="http://schemas.microsoft.com/office/drawing/2014/main" id="{0ECC1F50-5B44-47F3-A46C-4529FA5A8387}"/>
              </a:ext>
            </a:extLst>
          </p:cNvPr>
          <p:cNvSpPr>
            <a:spLocks noGrp="1"/>
          </p:cNvSpPr>
          <p:nvPr>
            <p:ph type="title"/>
          </p:nvPr>
        </p:nvSpPr>
        <p:spPr>
          <a:xfrm>
            <a:off x="66924" y="150440"/>
            <a:ext cx="10515600" cy="1325563"/>
          </a:xfrm>
        </p:spPr>
        <p:txBody>
          <a:bodyPr/>
          <a:lstStyle/>
          <a:p>
            <a:r>
              <a:rPr lang="cs-CZ" b="1" dirty="0"/>
              <a:t>Klasifikace karcinomu žaludku a prognóza</a:t>
            </a:r>
            <a:br>
              <a:rPr lang="cs-CZ" b="1" dirty="0"/>
            </a:br>
            <a:endParaRPr lang="cs-CZ" dirty="0"/>
          </a:p>
        </p:txBody>
      </p:sp>
      <p:sp>
        <p:nvSpPr>
          <p:cNvPr id="3" name="Zástupný symbol pro obsah 2">
            <a:extLst>
              <a:ext uri="{FF2B5EF4-FFF2-40B4-BE49-F238E27FC236}">
                <a16:creationId xmlns:a16="http://schemas.microsoft.com/office/drawing/2014/main" id="{7D4DFD9A-23FE-4C88-A112-E1BA458B5200}"/>
              </a:ext>
            </a:extLst>
          </p:cNvPr>
          <p:cNvSpPr>
            <a:spLocks noGrp="1"/>
          </p:cNvSpPr>
          <p:nvPr>
            <p:ph idx="1"/>
          </p:nvPr>
        </p:nvSpPr>
        <p:spPr>
          <a:xfrm>
            <a:off x="252577" y="2001424"/>
            <a:ext cx="8226287" cy="4351338"/>
          </a:xfrm>
        </p:spPr>
        <p:txBody>
          <a:bodyPr>
            <a:normAutofit fontScale="70000" lnSpcReduction="20000"/>
          </a:bodyPr>
          <a:lstStyle/>
          <a:p>
            <a:pPr marL="0" indent="0">
              <a:buNone/>
            </a:pPr>
            <a:r>
              <a:rPr lang="cs-CZ" b="1" dirty="0"/>
              <a:t>Dělení dle hloubky invaze</a:t>
            </a:r>
            <a:endParaRPr lang="cs-CZ" dirty="0"/>
          </a:p>
          <a:p>
            <a:r>
              <a:rPr lang="cs-CZ" dirty="0"/>
              <a:t>nádorové bujnění postihuje sliznici a </a:t>
            </a:r>
            <a:r>
              <a:rPr lang="cs-CZ" dirty="0" err="1"/>
              <a:t>submukózu</a:t>
            </a:r>
            <a:r>
              <a:rPr lang="cs-CZ" dirty="0"/>
              <a:t> a neproniká do </a:t>
            </a:r>
            <a:r>
              <a:rPr lang="cs-CZ" dirty="0" err="1"/>
              <a:t>muscularis</a:t>
            </a:r>
            <a:r>
              <a:rPr lang="cs-CZ" dirty="0"/>
              <a:t> propria, je pětileté přežití v 95 % případů. </a:t>
            </a:r>
          </a:p>
          <a:p>
            <a:r>
              <a:rPr lang="cs-CZ" dirty="0"/>
              <a:t>pokročilý karcinom proniká do vrstvy </a:t>
            </a:r>
            <a:r>
              <a:rPr lang="cs-CZ" dirty="0" err="1"/>
              <a:t>muscularis</a:t>
            </a:r>
            <a:r>
              <a:rPr lang="cs-CZ" dirty="0"/>
              <a:t> propria a hlouběji a jeho prognóza je podstatně horší. </a:t>
            </a:r>
          </a:p>
          <a:p>
            <a:pPr marL="0" indent="0">
              <a:buNone/>
            </a:pPr>
            <a:endParaRPr lang="cs-CZ" b="1" dirty="0"/>
          </a:p>
          <a:p>
            <a:pPr marL="0" indent="0">
              <a:buNone/>
            </a:pPr>
            <a:r>
              <a:rPr lang="cs-CZ" b="1" dirty="0"/>
              <a:t>Makroskopické dělení</a:t>
            </a:r>
            <a:endParaRPr lang="cs-CZ" dirty="0"/>
          </a:p>
          <a:p>
            <a:r>
              <a:rPr lang="cs-CZ" dirty="0"/>
              <a:t>Podle lokalizace postihuje nádor </a:t>
            </a:r>
          </a:p>
          <a:p>
            <a:pPr lvl="1"/>
            <a:r>
              <a:rPr lang="cs-CZ" dirty="0"/>
              <a:t>pylorus a antrum (55 %), tělo žaludku (20 %), </a:t>
            </a:r>
          </a:p>
          <a:p>
            <a:pPr lvl="1"/>
            <a:r>
              <a:rPr lang="cs-CZ" dirty="0" err="1"/>
              <a:t>fornix</a:t>
            </a:r>
            <a:r>
              <a:rPr lang="cs-CZ" dirty="0"/>
              <a:t> (14 %), </a:t>
            </a:r>
          </a:p>
          <a:p>
            <a:pPr lvl="1"/>
            <a:r>
              <a:rPr lang="cs-CZ" dirty="0"/>
              <a:t>kardii (11 %). </a:t>
            </a:r>
          </a:p>
          <a:p>
            <a:pPr marL="0" indent="0">
              <a:buNone/>
            </a:pPr>
            <a:r>
              <a:rPr lang="cs-CZ" b="1" dirty="0"/>
              <a:t>Mikroskopické hledisko </a:t>
            </a:r>
          </a:p>
          <a:p>
            <a:pPr marL="0" indent="0">
              <a:buNone/>
            </a:pPr>
            <a:r>
              <a:rPr lang="cs-CZ" dirty="0"/>
              <a:t>dělí podle vyzrálostí struktur nádory na </a:t>
            </a:r>
          </a:p>
          <a:p>
            <a:pPr marL="457200" lvl="1" indent="0">
              <a:buNone/>
            </a:pPr>
            <a:r>
              <a:rPr lang="cs-CZ" dirty="0"/>
              <a:t>Diferencované: častější a mají lepší prognózu, mohou </a:t>
            </a:r>
            <a:r>
              <a:rPr lang="cs-CZ" dirty="0" err="1"/>
              <a:t>být</a:t>
            </a:r>
            <a:r>
              <a:rPr lang="cs-CZ" dirty="0"/>
              <a:t> tubulární nebo papilární. </a:t>
            </a:r>
          </a:p>
          <a:p>
            <a:pPr marL="457200" lvl="1" indent="0">
              <a:buNone/>
            </a:pPr>
            <a:r>
              <a:rPr lang="cs-CZ" dirty="0"/>
              <a:t>Nediferencované: mají horší prognózu.</a:t>
            </a:r>
          </a:p>
          <a:p>
            <a:endParaRPr lang="cs-CZ" dirty="0"/>
          </a:p>
        </p:txBody>
      </p:sp>
    </p:spTree>
    <p:extLst>
      <p:ext uri="{BB962C8B-B14F-4D97-AF65-F5344CB8AC3E}">
        <p14:creationId xmlns:p14="http://schemas.microsoft.com/office/powerpoint/2010/main" val="19493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F8354C8-83B2-46C9-8A0E-DA47405C1858}"/>
              </a:ext>
            </a:extLst>
          </p:cNvPr>
          <p:cNvSpPr>
            <a:spLocks noGrp="1"/>
          </p:cNvSpPr>
          <p:nvPr>
            <p:ph type="title"/>
          </p:nvPr>
        </p:nvSpPr>
        <p:spPr/>
        <p:txBody>
          <a:bodyPr/>
          <a:lstStyle/>
          <a:p>
            <a:endParaRPr lang="cs-CZ"/>
          </a:p>
        </p:txBody>
      </p:sp>
      <p:sp>
        <p:nvSpPr>
          <p:cNvPr id="5" name="Zástupný symbol pro text 4">
            <a:extLst>
              <a:ext uri="{FF2B5EF4-FFF2-40B4-BE49-F238E27FC236}">
                <a16:creationId xmlns:a16="http://schemas.microsoft.com/office/drawing/2014/main" id="{3DE88833-1835-4957-A92D-4B5D8B4331A4}"/>
              </a:ext>
            </a:extLst>
          </p:cNvPr>
          <p:cNvSpPr>
            <a:spLocks noGrp="1"/>
          </p:cNvSpPr>
          <p:nvPr>
            <p:ph type="body" idx="1"/>
          </p:nvPr>
        </p:nvSpPr>
        <p:spPr/>
        <p:txBody>
          <a:bodyPr/>
          <a:lstStyle/>
          <a:p>
            <a:r>
              <a:rPr lang="cs-CZ" dirty="0"/>
              <a:t>Klasifikace dle </a:t>
            </a:r>
            <a:r>
              <a:rPr lang="cs-CZ" dirty="0" err="1"/>
              <a:t>Bormanna</a:t>
            </a:r>
            <a:r>
              <a:rPr lang="cs-CZ" dirty="0"/>
              <a:t> </a:t>
            </a:r>
          </a:p>
          <a:p>
            <a:endParaRPr lang="cs-CZ" dirty="0"/>
          </a:p>
        </p:txBody>
      </p:sp>
      <p:sp>
        <p:nvSpPr>
          <p:cNvPr id="3" name="Zástupný symbol pro obsah 2">
            <a:extLst>
              <a:ext uri="{FF2B5EF4-FFF2-40B4-BE49-F238E27FC236}">
                <a16:creationId xmlns:a16="http://schemas.microsoft.com/office/drawing/2014/main" id="{0A514EE9-B061-4068-AB12-19E85C5D6697}"/>
              </a:ext>
            </a:extLst>
          </p:cNvPr>
          <p:cNvSpPr>
            <a:spLocks noGrp="1"/>
          </p:cNvSpPr>
          <p:nvPr>
            <p:ph sz="half" idx="2"/>
          </p:nvPr>
        </p:nvSpPr>
        <p:spPr/>
        <p:txBody>
          <a:bodyPr>
            <a:normAutofit fontScale="47500" lnSpcReduction="20000"/>
          </a:bodyPr>
          <a:lstStyle/>
          <a:p>
            <a:pPr marL="0" indent="0">
              <a:buNone/>
            </a:pPr>
            <a:r>
              <a:rPr lang="cs-CZ" dirty="0"/>
              <a:t>užívá k hodnocení </a:t>
            </a:r>
            <a:r>
              <a:rPr lang="cs-CZ" dirty="0" err="1"/>
              <a:t>endoskopických</a:t>
            </a:r>
            <a:r>
              <a:rPr lang="cs-CZ" dirty="0"/>
              <a:t> nálezů.</a:t>
            </a:r>
          </a:p>
          <a:p>
            <a:r>
              <a:rPr lang="cs-CZ" dirty="0"/>
              <a:t>Typ 0: </a:t>
            </a:r>
            <a:r>
              <a:rPr lang="cs-CZ" dirty="0" err="1"/>
              <a:t>časny</a:t>
            </a:r>
            <a:r>
              <a:rPr lang="cs-CZ" dirty="0"/>
              <a:t>́ karcinom.</a:t>
            </a:r>
          </a:p>
          <a:p>
            <a:r>
              <a:rPr lang="cs-CZ" dirty="0"/>
              <a:t>Typ I: karcinom </a:t>
            </a:r>
            <a:r>
              <a:rPr lang="cs-CZ" dirty="0" err="1"/>
              <a:t>polypózní</a:t>
            </a:r>
            <a:r>
              <a:rPr lang="cs-CZ" dirty="0"/>
              <a:t> – nejlepší prognóza, nejvzácnější.</a:t>
            </a:r>
          </a:p>
          <a:p>
            <a:r>
              <a:rPr lang="cs-CZ" dirty="0"/>
              <a:t>Typ II: </a:t>
            </a:r>
            <a:r>
              <a:rPr lang="cs-CZ" dirty="0" err="1"/>
              <a:t>vředovity</a:t>
            </a:r>
            <a:r>
              <a:rPr lang="cs-CZ" dirty="0"/>
              <a:t>́ (</a:t>
            </a:r>
            <a:r>
              <a:rPr lang="cs-CZ" dirty="0" err="1"/>
              <a:t>ulceriformní</a:t>
            </a:r>
            <a:r>
              <a:rPr lang="cs-CZ" dirty="0"/>
              <a:t>) – nádor vytvořil kráter podobný vředu.</a:t>
            </a:r>
          </a:p>
          <a:p>
            <a:r>
              <a:rPr lang="cs-CZ" dirty="0"/>
              <a:t>Typ III: </a:t>
            </a:r>
            <a:r>
              <a:rPr lang="cs-CZ" dirty="0" err="1"/>
              <a:t>květákovity</a:t>
            </a:r>
            <a:r>
              <a:rPr lang="cs-CZ" dirty="0"/>
              <a:t>́ - z časti nebo zcela zvředovatělý (</a:t>
            </a:r>
            <a:r>
              <a:rPr lang="cs-CZ" dirty="0" err="1"/>
              <a:t>exulcerovany</a:t>
            </a:r>
            <a:r>
              <a:rPr lang="cs-CZ" dirty="0"/>
              <a:t>́).</a:t>
            </a:r>
          </a:p>
          <a:p>
            <a:r>
              <a:rPr lang="cs-CZ" dirty="0"/>
              <a:t>Typ IV: karcinom infiltrující.</a:t>
            </a:r>
          </a:p>
          <a:p>
            <a:r>
              <a:rPr lang="cs-CZ" dirty="0"/>
              <a:t>Typ V: karcinom pokročilý, </a:t>
            </a:r>
            <a:r>
              <a:rPr lang="cs-CZ" dirty="0" err="1"/>
              <a:t>neklasifikovatelny</a:t>
            </a:r>
            <a:r>
              <a:rPr lang="cs-CZ" dirty="0"/>
              <a:t>́. </a:t>
            </a:r>
          </a:p>
          <a:p>
            <a:pPr marL="0" indent="0">
              <a:buNone/>
            </a:pPr>
            <a:endParaRPr lang="cs-CZ" dirty="0"/>
          </a:p>
          <a:p>
            <a:endParaRPr lang="cs-CZ" dirty="0"/>
          </a:p>
        </p:txBody>
      </p:sp>
      <p:sp>
        <p:nvSpPr>
          <p:cNvPr id="6" name="Zástupný symbol pro text 5">
            <a:extLst>
              <a:ext uri="{FF2B5EF4-FFF2-40B4-BE49-F238E27FC236}">
                <a16:creationId xmlns:a16="http://schemas.microsoft.com/office/drawing/2014/main" id="{81F7D350-421B-4E41-861B-C7A0CE810D44}"/>
              </a:ext>
            </a:extLst>
          </p:cNvPr>
          <p:cNvSpPr>
            <a:spLocks noGrp="1"/>
          </p:cNvSpPr>
          <p:nvPr>
            <p:ph type="body" sz="quarter" idx="3"/>
          </p:nvPr>
        </p:nvSpPr>
        <p:spPr/>
        <p:txBody>
          <a:bodyPr/>
          <a:lstStyle/>
          <a:p>
            <a:r>
              <a:rPr lang="cs-CZ" dirty="0"/>
              <a:t>Klasifikace podle </a:t>
            </a:r>
            <a:r>
              <a:rPr lang="cs-CZ" dirty="0" err="1"/>
              <a:t>Lauréna</a:t>
            </a:r>
            <a:endParaRPr lang="cs-CZ" dirty="0"/>
          </a:p>
          <a:p>
            <a:endParaRPr lang="cs-CZ" dirty="0"/>
          </a:p>
        </p:txBody>
      </p:sp>
      <p:sp>
        <p:nvSpPr>
          <p:cNvPr id="7" name="Zástupný symbol pro obsah 6">
            <a:extLst>
              <a:ext uri="{FF2B5EF4-FFF2-40B4-BE49-F238E27FC236}">
                <a16:creationId xmlns:a16="http://schemas.microsoft.com/office/drawing/2014/main" id="{9828EDD7-FE56-43DC-BA2C-36F596CCE45D}"/>
              </a:ext>
            </a:extLst>
          </p:cNvPr>
          <p:cNvSpPr>
            <a:spLocks noGrp="1"/>
          </p:cNvSpPr>
          <p:nvPr>
            <p:ph sz="quarter" idx="4"/>
          </p:nvPr>
        </p:nvSpPr>
        <p:spPr>
          <a:xfrm>
            <a:off x="6172200" y="2505075"/>
            <a:ext cx="5183188" cy="4229680"/>
          </a:xfrm>
        </p:spPr>
        <p:txBody>
          <a:bodyPr>
            <a:normAutofit fontScale="47500" lnSpcReduction="20000"/>
          </a:bodyPr>
          <a:lstStyle/>
          <a:p>
            <a:r>
              <a:rPr lang="cs-CZ" dirty="0"/>
              <a:t>Vychází z hodnocení </a:t>
            </a:r>
            <a:r>
              <a:rPr lang="cs-CZ" dirty="0" err="1"/>
              <a:t>histologických</a:t>
            </a:r>
            <a:r>
              <a:rPr lang="cs-CZ" dirty="0"/>
              <a:t> a </a:t>
            </a:r>
            <a:r>
              <a:rPr lang="cs-CZ" dirty="0" err="1"/>
              <a:t>cytologických</a:t>
            </a:r>
            <a:r>
              <a:rPr lang="cs-CZ" dirty="0"/>
              <a:t> kritérií. Je přínosná i pro správné chirurgické posouzení (např. </a:t>
            </a:r>
            <a:r>
              <a:rPr lang="cs-CZ" dirty="0" err="1"/>
              <a:t>potřebny</a:t>
            </a:r>
            <a:r>
              <a:rPr lang="cs-CZ" dirty="0"/>
              <a:t>́ odstup resekční linie od nádoru) a také má </a:t>
            </a:r>
            <a:r>
              <a:rPr lang="cs-CZ" dirty="0" err="1"/>
              <a:t>význam</a:t>
            </a:r>
            <a:r>
              <a:rPr lang="cs-CZ" dirty="0"/>
              <a:t> pro hodnocení intramurálního šíření (difúzní typ má tendenci k horizontálnímu šíření ve stěně žaludku). Rozlišuje dva základní histologické typy: intestinální a difúzní.</a:t>
            </a:r>
          </a:p>
          <a:p>
            <a:r>
              <a:rPr lang="cs-CZ" b="1" dirty="0"/>
              <a:t>Difúzní typ </a:t>
            </a:r>
            <a:r>
              <a:rPr lang="cs-CZ" dirty="0"/>
              <a:t>má roztroušené buňky, které difúzně infiltrují stěnu žaludku, a také může postihnout žaludeční žlázy v stěně žaludku. Nevytváří ohraničené nádorové ložisko, má horší prognózu.</a:t>
            </a:r>
          </a:p>
          <a:p>
            <a:r>
              <a:rPr lang="cs-CZ" b="1" dirty="0"/>
              <a:t>Intestinální typ </a:t>
            </a:r>
            <a:r>
              <a:rPr lang="cs-CZ" dirty="0"/>
              <a:t>vychází z intestinálního epitelu a vytváří tubulární a papilární žláznaté struktury. Prognózy </a:t>
            </a:r>
            <a:r>
              <a:rPr lang="cs-CZ" dirty="0" err="1"/>
              <a:t>bývají</a:t>
            </a:r>
            <a:r>
              <a:rPr lang="cs-CZ" dirty="0"/>
              <a:t> lepší než u difúzního typu. </a:t>
            </a:r>
          </a:p>
          <a:p>
            <a:pPr marL="0" indent="0">
              <a:buNone/>
            </a:pPr>
            <a:endParaRPr lang="cs-CZ" dirty="0"/>
          </a:p>
          <a:p>
            <a:pPr marL="0" indent="0">
              <a:buNone/>
            </a:pPr>
            <a:r>
              <a:rPr lang="cs-CZ" sz="5100" b="1" dirty="0"/>
              <a:t>Klasifikace </a:t>
            </a:r>
            <a:r>
              <a:rPr lang="cs-CZ" sz="5100" b="1" dirty="0" err="1"/>
              <a:t>World</a:t>
            </a:r>
            <a:r>
              <a:rPr lang="cs-CZ" sz="5100" b="1" dirty="0"/>
              <a:t> </a:t>
            </a:r>
            <a:r>
              <a:rPr lang="cs-CZ" sz="5100" b="1" dirty="0" err="1"/>
              <a:t>Health</a:t>
            </a:r>
            <a:r>
              <a:rPr lang="cs-CZ" sz="5100" b="1" dirty="0"/>
              <a:t> </a:t>
            </a:r>
            <a:r>
              <a:rPr lang="cs-CZ" sz="5100" b="1" dirty="0" err="1"/>
              <a:t>Organisation</a:t>
            </a:r>
            <a:r>
              <a:rPr lang="cs-CZ" sz="5100" b="1" dirty="0"/>
              <a:t> (WHO)</a:t>
            </a:r>
            <a:endParaRPr lang="cs-CZ" sz="5100" dirty="0"/>
          </a:p>
          <a:p>
            <a:r>
              <a:rPr lang="cs-CZ" dirty="0"/>
              <a:t>Klasifikace WHO rozlišuje tyto histologické typy:</a:t>
            </a:r>
          </a:p>
          <a:p>
            <a:r>
              <a:rPr lang="cs-CZ" dirty="0"/>
              <a:t>- tubulární,</a:t>
            </a:r>
          </a:p>
          <a:p>
            <a:r>
              <a:rPr lang="cs-CZ" dirty="0"/>
              <a:t>- papilární,</a:t>
            </a:r>
          </a:p>
          <a:p>
            <a:r>
              <a:rPr lang="cs-CZ" dirty="0"/>
              <a:t>- </a:t>
            </a:r>
            <a:r>
              <a:rPr lang="cs-CZ" dirty="0" err="1"/>
              <a:t>mucinózní</a:t>
            </a:r>
            <a:r>
              <a:rPr lang="cs-CZ" dirty="0"/>
              <a:t>,</a:t>
            </a:r>
          </a:p>
          <a:p>
            <a:r>
              <a:rPr lang="cs-CZ" dirty="0"/>
              <a:t>- z </a:t>
            </a:r>
            <a:r>
              <a:rPr lang="cs-CZ" dirty="0" err="1"/>
              <a:t>prstenčitých</a:t>
            </a:r>
            <a:r>
              <a:rPr lang="cs-CZ" dirty="0"/>
              <a:t> buněk. </a:t>
            </a:r>
          </a:p>
          <a:p>
            <a:endParaRPr lang="cs-CZ" dirty="0"/>
          </a:p>
        </p:txBody>
      </p:sp>
      <p:pic>
        <p:nvPicPr>
          <p:cNvPr id="9" name="Obrázek 8">
            <a:extLst>
              <a:ext uri="{FF2B5EF4-FFF2-40B4-BE49-F238E27FC236}">
                <a16:creationId xmlns:a16="http://schemas.microsoft.com/office/drawing/2014/main" id="{D7350CFE-8F1A-4C33-97CE-3975623BB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722" y="4431085"/>
            <a:ext cx="2426915" cy="2426915"/>
          </a:xfrm>
          <a:prstGeom prst="rect">
            <a:avLst/>
          </a:prstGeom>
        </p:spPr>
      </p:pic>
    </p:spTree>
    <p:extLst>
      <p:ext uri="{BB962C8B-B14F-4D97-AF65-F5344CB8AC3E}">
        <p14:creationId xmlns:p14="http://schemas.microsoft.com/office/powerpoint/2010/main" val="280667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62A38D-B395-4751-9C71-767BABB4584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878506D-EE2A-4702-B5C1-AC3602B59020}"/>
              </a:ext>
            </a:extLst>
          </p:cNvPr>
          <p:cNvSpPr>
            <a:spLocks noGrp="1"/>
          </p:cNvSpPr>
          <p:nvPr>
            <p:ph idx="1"/>
          </p:nvPr>
        </p:nvSpPr>
        <p:spPr>
          <a:xfrm>
            <a:off x="838200" y="1825624"/>
            <a:ext cx="10515600" cy="4877325"/>
          </a:xfrm>
        </p:spPr>
        <p:txBody>
          <a:bodyPr>
            <a:normAutofit fontScale="85000" lnSpcReduction="20000"/>
          </a:bodyPr>
          <a:lstStyle/>
          <a:p>
            <a:r>
              <a:rPr lang="cs-CZ" dirty="0"/>
              <a:t>Podle znaků buněčné aktivity jsou karcinomy žaludku tříděny na dobře, středně a špatně diferencované.</a:t>
            </a:r>
          </a:p>
          <a:p>
            <a:r>
              <a:rPr lang="cs-CZ" dirty="0"/>
              <a:t>Dobrou prognózu mají nádory papilárního typu, které rostou většinou </a:t>
            </a:r>
            <a:r>
              <a:rPr lang="cs-CZ" dirty="0" err="1"/>
              <a:t>polypózně</a:t>
            </a:r>
            <a:r>
              <a:rPr lang="cs-CZ" dirty="0"/>
              <a:t> expanzívně.</a:t>
            </a:r>
          </a:p>
          <a:p>
            <a:r>
              <a:rPr lang="cs-CZ" dirty="0"/>
              <a:t>Horší prognózu mají nádory s tubulárními strukturami, které se skládají z </a:t>
            </a:r>
            <a:r>
              <a:rPr lang="cs-CZ" dirty="0" err="1"/>
              <a:t>rozvětvených</a:t>
            </a:r>
            <a:r>
              <a:rPr lang="cs-CZ" dirty="0"/>
              <a:t> struktur s </a:t>
            </a:r>
            <a:r>
              <a:rPr lang="cs-CZ" dirty="0" err="1"/>
              <a:t>atypickými</a:t>
            </a:r>
            <a:r>
              <a:rPr lang="cs-CZ" dirty="0"/>
              <a:t> buňkami, které infiltrují stěnu žaludku. Patří sem také karcinom z buněk typu pečetního prstenu, kde je nitrobuněčná tvorba a hromadění hlenu, u kterého je přítomná difúzní infiltrace </a:t>
            </a:r>
            <a:r>
              <a:rPr lang="cs-CZ" dirty="0" err="1"/>
              <a:t>jednotlivými</a:t>
            </a:r>
            <a:r>
              <a:rPr lang="cs-CZ" dirty="0"/>
              <a:t> buňkami či </a:t>
            </a:r>
            <a:r>
              <a:rPr lang="cs-CZ" dirty="0" err="1"/>
              <a:t>malými</a:t>
            </a:r>
            <a:r>
              <a:rPr lang="cs-CZ" dirty="0"/>
              <a:t> </a:t>
            </a:r>
            <a:r>
              <a:rPr lang="cs-CZ" dirty="0" err="1"/>
              <a:t>buněčnými</a:t>
            </a:r>
            <a:r>
              <a:rPr lang="cs-CZ" dirty="0"/>
              <a:t> shluky.</a:t>
            </a:r>
          </a:p>
          <a:p>
            <a:r>
              <a:rPr lang="cs-CZ" dirty="0"/>
              <a:t>Většina karcinomů žaludku </a:t>
            </a:r>
            <a:r>
              <a:rPr lang="cs-CZ" b="1" dirty="0"/>
              <a:t>vyrůstá z </a:t>
            </a:r>
            <a:r>
              <a:rPr lang="cs-CZ" b="1" dirty="0" err="1"/>
              <a:t>hlenovitých</a:t>
            </a:r>
            <a:r>
              <a:rPr lang="cs-CZ" b="1" dirty="0"/>
              <a:t> bazálních buněk </a:t>
            </a:r>
            <a:r>
              <a:rPr lang="cs-CZ" dirty="0"/>
              <a:t>v kryptách jako </a:t>
            </a:r>
            <a:r>
              <a:rPr lang="cs-CZ" b="1" dirty="0"/>
              <a:t>následek chronické atrofické gastritidy s intestinální metaplazií</a:t>
            </a:r>
            <a:r>
              <a:rPr lang="cs-CZ" dirty="0"/>
              <a:t>. Vznikají jako konečné stádium </a:t>
            </a:r>
            <a:r>
              <a:rPr lang="cs-CZ" dirty="0" err="1"/>
              <a:t>vývojové</a:t>
            </a:r>
            <a:r>
              <a:rPr lang="cs-CZ" dirty="0"/>
              <a:t> řady dysplazie - karcinom in </a:t>
            </a:r>
            <a:r>
              <a:rPr lang="cs-CZ" dirty="0" err="1"/>
              <a:t>situ</a:t>
            </a:r>
            <a:r>
              <a:rPr lang="cs-CZ" dirty="0"/>
              <a:t> - </a:t>
            </a:r>
            <a:r>
              <a:rPr lang="cs-CZ" dirty="0" err="1"/>
              <a:t>časny</a:t>
            </a:r>
            <a:r>
              <a:rPr lang="cs-CZ" dirty="0"/>
              <a:t>́ karcinom žaludku, to znamená, že karcinogeneze vyžaduje relativně </a:t>
            </a:r>
            <a:r>
              <a:rPr lang="cs-CZ" dirty="0" err="1"/>
              <a:t>velky</a:t>
            </a:r>
            <a:r>
              <a:rPr lang="cs-CZ" dirty="0"/>
              <a:t>́ </a:t>
            </a:r>
            <a:r>
              <a:rPr lang="cs-CZ" dirty="0" err="1"/>
              <a:t>časovy</a:t>
            </a:r>
            <a:r>
              <a:rPr lang="cs-CZ" dirty="0"/>
              <a:t>́ prostor do vzniku invazivního nádoru.</a:t>
            </a:r>
          </a:p>
          <a:p>
            <a:r>
              <a:rPr lang="cs-CZ" dirty="0"/>
              <a:t>Při </a:t>
            </a:r>
            <a:r>
              <a:rPr lang="cs-CZ" dirty="0" err="1"/>
              <a:t>stagingu</a:t>
            </a:r>
            <a:r>
              <a:rPr lang="cs-CZ" dirty="0"/>
              <a:t> nádoru se používá TNM klasifikace, která popisuje rozsah invaze (T), postižení </a:t>
            </a:r>
            <a:r>
              <a:rPr lang="cs-CZ" dirty="0" err="1"/>
              <a:t>lymfatických</a:t>
            </a:r>
            <a:r>
              <a:rPr lang="cs-CZ" dirty="0"/>
              <a:t> uzlin (N), přítomnost </a:t>
            </a:r>
            <a:r>
              <a:rPr lang="cs-CZ" dirty="0" err="1"/>
              <a:t>vzdálených</a:t>
            </a:r>
            <a:r>
              <a:rPr lang="cs-CZ" dirty="0"/>
              <a:t> metastáz (M). </a:t>
            </a:r>
          </a:p>
          <a:p>
            <a:pPr marL="0" indent="0">
              <a:buNone/>
            </a:pPr>
            <a:endParaRPr lang="cs-CZ" dirty="0"/>
          </a:p>
          <a:p>
            <a:endParaRPr lang="cs-CZ" dirty="0"/>
          </a:p>
        </p:txBody>
      </p:sp>
    </p:spTree>
    <p:extLst>
      <p:ext uri="{BB962C8B-B14F-4D97-AF65-F5344CB8AC3E}">
        <p14:creationId xmlns:p14="http://schemas.microsoft.com/office/powerpoint/2010/main" val="273478574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2527</Words>
  <Application>Microsoft Office PowerPoint</Application>
  <PresentationFormat>Širokoúhlá obrazovka</PresentationFormat>
  <Paragraphs>195</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2Nádor žaludku - epidemiologie</vt:lpstr>
      <vt:lpstr>Etiologie</vt:lpstr>
      <vt:lpstr>Dietní návyky </vt:lpstr>
      <vt:lpstr>Genetické predispozice </vt:lpstr>
      <vt:lpstr>Infekční agens </vt:lpstr>
      <vt:lpstr>Prekancerózy </vt:lpstr>
      <vt:lpstr>Klasifikace karcinomu žaludku a prognóza </vt:lpstr>
      <vt:lpstr>Prezentace aplikace PowerPoint</vt:lpstr>
      <vt:lpstr>Prezentace aplikace PowerPoint</vt:lpstr>
      <vt:lpstr>2.4 Klinická symptomatologie </vt:lpstr>
      <vt:lpstr>Diagnostika </vt:lpstr>
      <vt:lpstr>Prezentace aplikace PowerPoint</vt:lpstr>
      <vt:lpstr>Terapie karcinomu žaludku </vt:lpstr>
      <vt:lpstr>Chirurgická léčba </vt:lpstr>
      <vt:lpstr>Konzervativní léčba </vt:lpstr>
      <vt:lpstr>2.7 Pooperační postresekční syndromy </vt:lpstr>
      <vt:lpstr>Prevence </vt:lpstr>
      <vt:lpstr>Nejčastější ošetřovatelské diagnózy: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2Nádor žaludku - epidemiologie</dc:title>
  <dc:creator>Nejedlá Marie</dc:creator>
  <cp:lastModifiedBy>Nejedlá Marie</cp:lastModifiedBy>
  <cp:revision>2</cp:revision>
  <dcterms:created xsi:type="dcterms:W3CDTF">2025-02-17T15:34:27Z</dcterms:created>
  <dcterms:modified xsi:type="dcterms:W3CDTF">2025-02-19T12:36:23Z</dcterms:modified>
</cp:coreProperties>
</file>