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8" r:id="rId2"/>
    <p:sldId id="289" r:id="rId3"/>
    <p:sldId id="291" r:id="rId4"/>
    <p:sldId id="292" r:id="rId5"/>
    <p:sldId id="293" r:id="rId6"/>
    <p:sldId id="294" r:id="rId7"/>
    <p:sldId id="295" r:id="rId8"/>
    <p:sldId id="296" r:id="rId9"/>
    <p:sldId id="298" r:id="rId10"/>
    <p:sldId id="299" r:id="rId11"/>
    <p:sldId id="300" r:id="rId12"/>
    <p:sldId id="301" r:id="rId13"/>
    <p:sldId id="302" r:id="rId14"/>
    <p:sldId id="303" r:id="rId15"/>
    <p:sldId id="304" r:id="rId16"/>
    <p:sldId id="305" r:id="rId17"/>
    <p:sldId id="306" r:id="rId18"/>
    <p:sldId id="307" r:id="rId19"/>
    <p:sldId id="308" r:id="rId20"/>
    <p:sldId id="309" r:id="rId21"/>
    <p:sldId id="310" r:id="rId22"/>
    <p:sldId id="311" r:id="rId23"/>
    <p:sldId id="312" r:id="rId24"/>
    <p:sldId id="313" r:id="rId25"/>
    <p:sldId id="314" r:id="rId26"/>
    <p:sldId id="315" r:id="rId27"/>
    <p:sldId id="316" r:id="rId28"/>
    <p:sldId id="317" r:id="rId29"/>
    <p:sldId id="318" r:id="rId30"/>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9" d="100"/>
          <a:sy n="79" d="100"/>
        </p:scale>
        <p:origin x="92" y="2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D355347-1B24-4CD8-8E27-E4F6FA0DF778}"/>
              </a:ext>
            </a:extLst>
          </p:cNvPr>
          <p:cNvSpPr>
            <a:spLocks noGrp="1"/>
          </p:cNvSpPr>
          <p:nvPr>
            <p:ph type="ctrTitle"/>
          </p:nvPr>
        </p:nvSpPr>
        <p:spPr>
          <a:xfrm>
            <a:off x="1524000" y="1122363"/>
            <a:ext cx="9144000" cy="2387600"/>
          </a:xfrm>
        </p:spPr>
        <p:txBody>
          <a:bodyPr anchor="b"/>
          <a:lstStyle>
            <a:lvl1pPr algn="ctr">
              <a:defRPr sz="6000"/>
            </a:lvl1pPr>
          </a:lstStyle>
          <a:p>
            <a:r>
              <a:rPr lang="cs-CZ"/>
              <a:t>Kliknutím lze upravit styl.</a:t>
            </a:r>
          </a:p>
        </p:txBody>
      </p:sp>
      <p:sp>
        <p:nvSpPr>
          <p:cNvPr id="3" name="Podnadpis 2">
            <a:extLst>
              <a:ext uri="{FF2B5EF4-FFF2-40B4-BE49-F238E27FC236}">
                <a16:creationId xmlns:a16="http://schemas.microsoft.com/office/drawing/2014/main" id="{32E72128-A8EC-4632-9EE1-231A0F1E96A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p>
        </p:txBody>
      </p:sp>
      <p:sp>
        <p:nvSpPr>
          <p:cNvPr id="4" name="Zástupný symbol pro datum 3">
            <a:extLst>
              <a:ext uri="{FF2B5EF4-FFF2-40B4-BE49-F238E27FC236}">
                <a16:creationId xmlns:a16="http://schemas.microsoft.com/office/drawing/2014/main" id="{2F7A2151-858A-4030-A8E9-E2D7A6DF3A7C}"/>
              </a:ext>
            </a:extLst>
          </p:cNvPr>
          <p:cNvSpPr>
            <a:spLocks noGrp="1"/>
          </p:cNvSpPr>
          <p:nvPr>
            <p:ph type="dt" sz="half" idx="10"/>
          </p:nvPr>
        </p:nvSpPr>
        <p:spPr/>
        <p:txBody>
          <a:bodyPr/>
          <a:lstStyle/>
          <a:p>
            <a:fld id="{915458F1-B273-4028-96E8-296134113627}" type="datetimeFigureOut">
              <a:rPr lang="cs-CZ" smtClean="0"/>
              <a:t>19.02.2025</a:t>
            </a:fld>
            <a:endParaRPr lang="cs-CZ"/>
          </a:p>
        </p:txBody>
      </p:sp>
      <p:sp>
        <p:nvSpPr>
          <p:cNvPr id="5" name="Zástupný symbol pro zápatí 4">
            <a:extLst>
              <a:ext uri="{FF2B5EF4-FFF2-40B4-BE49-F238E27FC236}">
                <a16:creationId xmlns:a16="http://schemas.microsoft.com/office/drawing/2014/main" id="{79FF7D97-6A88-42FA-83DA-4FB102708061}"/>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8C7959D6-7EDA-4BF8-A448-C2B8E7841BFF}"/>
              </a:ext>
            </a:extLst>
          </p:cNvPr>
          <p:cNvSpPr>
            <a:spLocks noGrp="1"/>
          </p:cNvSpPr>
          <p:nvPr>
            <p:ph type="sldNum" sz="quarter" idx="12"/>
          </p:nvPr>
        </p:nvSpPr>
        <p:spPr/>
        <p:txBody>
          <a:bodyPr/>
          <a:lstStyle/>
          <a:p>
            <a:fld id="{9586C6E6-0675-4B8D-926B-3887AD8F20A2}" type="slidenum">
              <a:rPr lang="cs-CZ" smtClean="0"/>
              <a:t>‹#›</a:t>
            </a:fld>
            <a:endParaRPr lang="cs-CZ"/>
          </a:p>
        </p:txBody>
      </p:sp>
    </p:spTree>
    <p:extLst>
      <p:ext uri="{BB962C8B-B14F-4D97-AF65-F5344CB8AC3E}">
        <p14:creationId xmlns:p14="http://schemas.microsoft.com/office/powerpoint/2010/main" val="614827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2C3A9EF-1805-4EBB-BE26-728D81ECFB50}"/>
              </a:ext>
            </a:extLst>
          </p:cNvPr>
          <p:cNvSpPr>
            <a:spLocks noGrp="1"/>
          </p:cNvSpPr>
          <p:nvPr>
            <p:ph type="title"/>
          </p:nvPr>
        </p:nvSpPr>
        <p:spPr/>
        <p:txBody>
          <a:bodyPr/>
          <a:lstStyle/>
          <a:p>
            <a:r>
              <a:rPr lang="cs-CZ"/>
              <a:t>Kliknutím lze upravit styl.</a:t>
            </a:r>
          </a:p>
        </p:txBody>
      </p:sp>
      <p:sp>
        <p:nvSpPr>
          <p:cNvPr id="3" name="Zástupný symbol pro svislý text 2">
            <a:extLst>
              <a:ext uri="{FF2B5EF4-FFF2-40B4-BE49-F238E27FC236}">
                <a16:creationId xmlns:a16="http://schemas.microsoft.com/office/drawing/2014/main" id="{B04DB82A-3440-4360-925D-5444A5BEEFA6}"/>
              </a:ext>
            </a:extLst>
          </p:cNvPr>
          <p:cNvSpPr>
            <a:spLocks noGrp="1"/>
          </p:cNvSpPr>
          <p:nvPr>
            <p:ph type="body" orient="vert" idx="1"/>
          </p:nvPr>
        </p:nvSpPr>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22F185EC-9C66-41FA-A59D-7132CEA49F62}"/>
              </a:ext>
            </a:extLst>
          </p:cNvPr>
          <p:cNvSpPr>
            <a:spLocks noGrp="1"/>
          </p:cNvSpPr>
          <p:nvPr>
            <p:ph type="dt" sz="half" idx="10"/>
          </p:nvPr>
        </p:nvSpPr>
        <p:spPr/>
        <p:txBody>
          <a:bodyPr/>
          <a:lstStyle/>
          <a:p>
            <a:fld id="{915458F1-B273-4028-96E8-296134113627}" type="datetimeFigureOut">
              <a:rPr lang="cs-CZ" smtClean="0"/>
              <a:t>19.02.2025</a:t>
            </a:fld>
            <a:endParaRPr lang="cs-CZ"/>
          </a:p>
        </p:txBody>
      </p:sp>
      <p:sp>
        <p:nvSpPr>
          <p:cNvPr id="5" name="Zástupný symbol pro zápatí 4">
            <a:extLst>
              <a:ext uri="{FF2B5EF4-FFF2-40B4-BE49-F238E27FC236}">
                <a16:creationId xmlns:a16="http://schemas.microsoft.com/office/drawing/2014/main" id="{A11DFF88-82B1-4A78-B8B7-7136B2B8D25A}"/>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6AE58D8A-9A36-4D42-8350-344BCBD4B4D3}"/>
              </a:ext>
            </a:extLst>
          </p:cNvPr>
          <p:cNvSpPr>
            <a:spLocks noGrp="1"/>
          </p:cNvSpPr>
          <p:nvPr>
            <p:ph type="sldNum" sz="quarter" idx="12"/>
          </p:nvPr>
        </p:nvSpPr>
        <p:spPr/>
        <p:txBody>
          <a:bodyPr/>
          <a:lstStyle/>
          <a:p>
            <a:fld id="{9586C6E6-0675-4B8D-926B-3887AD8F20A2}" type="slidenum">
              <a:rPr lang="cs-CZ" smtClean="0"/>
              <a:t>‹#›</a:t>
            </a:fld>
            <a:endParaRPr lang="cs-CZ"/>
          </a:p>
        </p:txBody>
      </p:sp>
    </p:spTree>
    <p:extLst>
      <p:ext uri="{BB962C8B-B14F-4D97-AF65-F5344CB8AC3E}">
        <p14:creationId xmlns:p14="http://schemas.microsoft.com/office/powerpoint/2010/main" val="28334716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a:extLst>
              <a:ext uri="{FF2B5EF4-FFF2-40B4-BE49-F238E27FC236}">
                <a16:creationId xmlns:a16="http://schemas.microsoft.com/office/drawing/2014/main" id="{33078039-34F3-4679-AB88-9AE74128B5F3}"/>
              </a:ext>
            </a:extLst>
          </p:cNvPr>
          <p:cNvSpPr>
            <a:spLocks noGrp="1"/>
          </p:cNvSpPr>
          <p:nvPr>
            <p:ph type="title" orient="vert"/>
          </p:nvPr>
        </p:nvSpPr>
        <p:spPr>
          <a:xfrm>
            <a:off x="8724900" y="365125"/>
            <a:ext cx="2628900" cy="5811838"/>
          </a:xfrm>
        </p:spPr>
        <p:txBody>
          <a:bodyPr vert="eaVert"/>
          <a:lstStyle/>
          <a:p>
            <a:r>
              <a:rPr lang="cs-CZ"/>
              <a:t>Kliknutím lze upravit styl.</a:t>
            </a:r>
          </a:p>
        </p:txBody>
      </p:sp>
      <p:sp>
        <p:nvSpPr>
          <p:cNvPr id="3" name="Zástupný symbol pro svislý text 2">
            <a:extLst>
              <a:ext uri="{FF2B5EF4-FFF2-40B4-BE49-F238E27FC236}">
                <a16:creationId xmlns:a16="http://schemas.microsoft.com/office/drawing/2014/main" id="{4E4368EF-9F09-470D-B710-B3EFE4D392DB}"/>
              </a:ext>
            </a:extLst>
          </p:cNvPr>
          <p:cNvSpPr>
            <a:spLocks noGrp="1"/>
          </p:cNvSpPr>
          <p:nvPr>
            <p:ph type="body" orient="vert" idx="1"/>
          </p:nvPr>
        </p:nvSpPr>
        <p:spPr>
          <a:xfrm>
            <a:off x="838200" y="365125"/>
            <a:ext cx="7734300" cy="5811838"/>
          </a:xfrm>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58D04066-3293-4926-A06E-2EB4C3358D4D}"/>
              </a:ext>
            </a:extLst>
          </p:cNvPr>
          <p:cNvSpPr>
            <a:spLocks noGrp="1"/>
          </p:cNvSpPr>
          <p:nvPr>
            <p:ph type="dt" sz="half" idx="10"/>
          </p:nvPr>
        </p:nvSpPr>
        <p:spPr/>
        <p:txBody>
          <a:bodyPr/>
          <a:lstStyle/>
          <a:p>
            <a:fld id="{915458F1-B273-4028-96E8-296134113627}" type="datetimeFigureOut">
              <a:rPr lang="cs-CZ" smtClean="0"/>
              <a:t>19.02.2025</a:t>
            </a:fld>
            <a:endParaRPr lang="cs-CZ"/>
          </a:p>
        </p:txBody>
      </p:sp>
      <p:sp>
        <p:nvSpPr>
          <p:cNvPr id="5" name="Zástupný symbol pro zápatí 4">
            <a:extLst>
              <a:ext uri="{FF2B5EF4-FFF2-40B4-BE49-F238E27FC236}">
                <a16:creationId xmlns:a16="http://schemas.microsoft.com/office/drawing/2014/main" id="{ADB43383-4042-4FDD-A623-531FB511395C}"/>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AFFBE575-A6FD-4816-A75A-7475C8C76697}"/>
              </a:ext>
            </a:extLst>
          </p:cNvPr>
          <p:cNvSpPr>
            <a:spLocks noGrp="1"/>
          </p:cNvSpPr>
          <p:nvPr>
            <p:ph type="sldNum" sz="quarter" idx="12"/>
          </p:nvPr>
        </p:nvSpPr>
        <p:spPr/>
        <p:txBody>
          <a:bodyPr/>
          <a:lstStyle/>
          <a:p>
            <a:fld id="{9586C6E6-0675-4B8D-926B-3887AD8F20A2}" type="slidenum">
              <a:rPr lang="cs-CZ" smtClean="0"/>
              <a:t>‹#›</a:t>
            </a:fld>
            <a:endParaRPr lang="cs-CZ"/>
          </a:p>
        </p:txBody>
      </p:sp>
    </p:spTree>
    <p:extLst>
      <p:ext uri="{BB962C8B-B14F-4D97-AF65-F5344CB8AC3E}">
        <p14:creationId xmlns:p14="http://schemas.microsoft.com/office/powerpoint/2010/main" val="850756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21ECA77-9A80-4F0B-897E-EF29A8AC7E11}"/>
              </a:ext>
            </a:extLst>
          </p:cNvPr>
          <p:cNvSpPr>
            <a:spLocks noGrp="1"/>
          </p:cNvSpPr>
          <p:nvPr>
            <p:ph type="title"/>
          </p:nvPr>
        </p:nvSpPr>
        <p:spPr/>
        <p:txBody>
          <a:bodyPr/>
          <a:lstStyle/>
          <a:p>
            <a:r>
              <a:rPr lang="cs-CZ"/>
              <a:t>Kliknutím lze upravit styl.</a:t>
            </a:r>
          </a:p>
        </p:txBody>
      </p:sp>
      <p:sp>
        <p:nvSpPr>
          <p:cNvPr id="3" name="Zástupný symbol pro obsah 2">
            <a:extLst>
              <a:ext uri="{FF2B5EF4-FFF2-40B4-BE49-F238E27FC236}">
                <a16:creationId xmlns:a16="http://schemas.microsoft.com/office/drawing/2014/main" id="{1A9CF49D-BA7A-4098-AB91-EC2EFD019A7D}"/>
              </a:ext>
            </a:extLst>
          </p:cNvPr>
          <p:cNvSpPr>
            <a:spLocks noGrp="1"/>
          </p:cNvSpPr>
          <p:nvPr>
            <p:ph idx="1"/>
          </p:nvPr>
        </p:nvSpPr>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D386C3E4-2BA8-47C1-8D70-C4D1550AF2BB}"/>
              </a:ext>
            </a:extLst>
          </p:cNvPr>
          <p:cNvSpPr>
            <a:spLocks noGrp="1"/>
          </p:cNvSpPr>
          <p:nvPr>
            <p:ph type="dt" sz="half" idx="10"/>
          </p:nvPr>
        </p:nvSpPr>
        <p:spPr/>
        <p:txBody>
          <a:bodyPr/>
          <a:lstStyle/>
          <a:p>
            <a:fld id="{915458F1-B273-4028-96E8-296134113627}" type="datetimeFigureOut">
              <a:rPr lang="cs-CZ" smtClean="0"/>
              <a:t>19.02.2025</a:t>
            </a:fld>
            <a:endParaRPr lang="cs-CZ"/>
          </a:p>
        </p:txBody>
      </p:sp>
      <p:sp>
        <p:nvSpPr>
          <p:cNvPr id="5" name="Zástupný symbol pro zápatí 4">
            <a:extLst>
              <a:ext uri="{FF2B5EF4-FFF2-40B4-BE49-F238E27FC236}">
                <a16:creationId xmlns:a16="http://schemas.microsoft.com/office/drawing/2014/main" id="{14DBA285-9D45-4BD0-95C8-253C0398FEC4}"/>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8CD5C1F8-D931-483D-A743-1A72E0EC63C3}"/>
              </a:ext>
            </a:extLst>
          </p:cNvPr>
          <p:cNvSpPr>
            <a:spLocks noGrp="1"/>
          </p:cNvSpPr>
          <p:nvPr>
            <p:ph type="sldNum" sz="quarter" idx="12"/>
          </p:nvPr>
        </p:nvSpPr>
        <p:spPr/>
        <p:txBody>
          <a:bodyPr/>
          <a:lstStyle/>
          <a:p>
            <a:fld id="{9586C6E6-0675-4B8D-926B-3887AD8F20A2}" type="slidenum">
              <a:rPr lang="cs-CZ" smtClean="0"/>
              <a:t>‹#›</a:t>
            </a:fld>
            <a:endParaRPr lang="cs-CZ"/>
          </a:p>
        </p:txBody>
      </p:sp>
    </p:spTree>
    <p:extLst>
      <p:ext uri="{BB962C8B-B14F-4D97-AF65-F5344CB8AC3E}">
        <p14:creationId xmlns:p14="http://schemas.microsoft.com/office/powerpoint/2010/main" val="8431252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oddílu">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E314D99-54F3-4F96-9A2A-434797F78C19}"/>
              </a:ext>
            </a:extLst>
          </p:cNvPr>
          <p:cNvSpPr>
            <a:spLocks noGrp="1"/>
          </p:cNvSpPr>
          <p:nvPr>
            <p:ph type="title"/>
          </p:nvPr>
        </p:nvSpPr>
        <p:spPr>
          <a:xfrm>
            <a:off x="831850" y="1709738"/>
            <a:ext cx="10515600" cy="2852737"/>
          </a:xfrm>
        </p:spPr>
        <p:txBody>
          <a:bodyPr anchor="b"/>
          <a:lstStyle>
            <a:lvl1pPr>
              <a:defRPr sz="6000"/>
            </a:lvl1pPr>
          </a:lstStyle>
          <a:p>
            <a:r>
              <a:rPr lang="cs-CZ"/>
              <a:t>Kliknutím lze upravit styl.</a:t>
            </a:r>
          </a:p>
        </p:txBody>
      </p:sp>
      <p:sp>
        <p:nvSpPr>
          <p:cNvPr id="3" name="Zástupný symbol pro text 2">
            <a:extLst>
              <a:ext uri="{FF2B5EF4-FFF2-40B4-BE49-F238E27FC236}">
                <a16:creationId xmlns:a16="http://schemas.microsoft.com/office/drawing/2014/main" id="{06E63D84-C6C8-4AC2-A97C-7597EA37870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Upravte styly předlohy textu.</a:t>
            </a:r>
          </a:p>
        </p:txBody>
      </p:sp>
      <p:sp>
        <p:nvSpPr>
          <p:cNvPr id="4" name="Zástupný symbol pro datum 3">
            <a:extLst>
              <a:ext uri="{FF2B5EF4-FFF2-40B4-BE49-F238E27FC236}">
                <a16:creationId xmlns:a16="http://schemas.microsoft.com/office/drawing/2014/main" id="{A395619F-3597-45FC-BA47-0CE3D3D89A4C}"/>
              </a:ext>
            </a:extLst>
          </p:cNvPr>
          <p:cNvSpPr>
            <a:spLocks noGrp="1"/>
          </p:cNvSpPr>
          <p:nvPr>
            <p:ph type="dt" sz="half" idx="10"/>
          </p:nvPr>
        </p:nvSpPr>
        <p:spPr/>
        <p:txBody>
          <a:bodyPr/>
          <a:lstStyle/>
          <a:p>
            <a:fld id="{915458F1-B273-4028-96E8-296134113627}" type="datetimeFigureOut">
              <a:rPr lang="cs-CZ" smtClean="0"/>
              <a:t>19.02.2025</a:t>
            </a:fld>
            <a:endParaRPr lang="cs-CZ"/>
          </a:p>
        </p:txBody>
      </p:sp>
      <p:sp>
        <p:nvSpPr>
          <p:cNvPr id="5" name="Zástupný symbol pro zápatí 4">
            <a:extLst>
              <a:ext uri="{FF2B5EF4-FFF2-40B4-BE49-F238E27FC236}">
                <a16:creationId xmlns:a16="http://schemas.microsoft.com/office/drawing/2014/main" id="{7579CE07-11D8-46F4-AB20-0EE59E132D8D}"/>
              </a:ext>
            </a:extLst>
          </p:cNvPr>
          <p:cNvSpPr>
            <a:spLocks noGrp="1"/>
          </p:cNvSpPr>
          <p:nvPr>
            <p:ph type="ftr" sz="quarter" idx="11"/>
          </p:nvPr>
        </p:nvSpPr>
        <p:spPr/>
        <p:txBody>
          <a:bodyPr/>
          <a:lstStyle/>
          <a:p>
            <a:endParaRPr lang="cs-CZ"/>
          </a:p>
        </p:txBody>
      </p:sp>
      <p:sp>
        <p:nvSpPr>
          <p:cNvPr id="6" name="Zástupný symbol pro číslo snímku 5">
            <a:extLst>
              <a:ext uri="{FF2B5EF4-FFF2-40B4-BE49-F238E27FC236}">
                <a16:creationId xmlns:a16="http://schemas.microsoft.com/office/drawing/2014/main" id="{C32A817B-B33A-4548-893B-1B11874BC4E3}"/>
              </a:ext>
            </a:extLst>
          </p:cNvPr>
          <p:cNvSpPr>
            <a:spLocks noGrp="1"/>
          </p:cNvSpPr>
          <p:nvPr>
            <p:ph type="sldNum" sz="quarter" idx="12"/>
          </p:nvPr>
        </p:nvSpPr>
        <p:spPr/>
        <p:txBody>
          <a:bodyPr/>
          <a:lstStyle/>
          <a:p>
            <a:fld id="{9586C6E6-0675-4B8D-926B-3887AD8F20A2}" type="slidenum">
              <a:rPr lang="cs-CZ" smtClean="0"/>
              <a:t>‹#›</a:t>
            </a:fld>
            <a:endParaRPr lang="cs-CZ"/>
          </a:p>
        </p:txBody>
      </p:sp>
    </p:spTree>
    <p:extLst>
      <p:ext uri="{BB962C8B-B14F-4D97-AF65-F5344CB8AC3E}">
        <p14:creationId xmlns:p14="http://schemas.microsoft.com/office/powerpoint/2010/main" val="19925798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720C657-8930-458F-8F33-3A1443F2796C}"/>
              </a:ext>
            </a:extLst>
          </p:cNvPr>
          <p:cNvSpPr>
            <a:spLocks noGrp="1"/>
          </p:cNvSpPr>
          <p:nvPr>
            <p:ph type="title"/>
          </p:nvPr>
        </p:nvSpPr>
        <p:spPr/>
        <p:txBody>
          <a:bodyPr/>
          <a:lstStyle/>
          <a:p>
            <a:r>
              <a:rPr lang="cs-CZ"/>
              <a:t>Kliknutím lze upravit styl.</a:t>
            </a:r>
          </a:p>
        </p:txBody>
      </p:sp>
      <p:sp>
        <p:nvSpPr>
          <p:cNvPr id="3" name="Zástupný symbol pro obsah 2">
            <a:extLst>
              <a:ext uri="{FF2B5EF4-FFF2-40B4-BE49-F238E27FC236}">
                <a16:creationId xmlns:a16="http://schemas.microsoft.com/office/drawing/2014/main" id="{24E7C943-55A3-4585-8DA2-5F1F550EDFAC}"/>
              </a:ext>
            </a:extLst>
          </p:cNvPr>
          <p:cNvSpPr>
            <a:spLocks noGrp="1"/>
          </p:cNvSpPr>
          <p:nvPr>
            <p:ph sz="half" idx="1"/>
          </p:nvPr>
        </p:nvSpPr>
        <p:spPr>
          <a:xfrm>
            <a:off x="838200" y="1825625"/>
            <a:ext cx="5181600" cy="435133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a:extLst>
              <a:ext uri="{FF2B5EF4-FFF2-40B4-BE49-F238E27FC236}">
                <a16:creationId xmlns:a16="http://schemas.microsoft.com/office/drawing/2014/main" id="{889A957E-1920-4D2F-8FD6-01901C56C292}"/>
              </a:ext>
            </a:extLst>
          </p:cNvPr>
          <p:cNvSpPr>
            <a:spLocks noGrp="1"/>
          </p:cNvSpPr>
          <p:nvPr>
            <p:ph sz="half" idx="2"/>
          </p:nvPr>
        </p:nvSpPr>
        <p:spPr>
          <a:xfrm>
            <a:off x="6172200" y="1825625"/>
            <a:ext cx="5181600" cy="435133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a:extLst>
              <a:ext uri="{FF2B5EF4-FFF2-40B4-BE49-F238E27FC236}">
                <a16:creationId xmlns:a16="http://schemas.microsoft.com/office/drawing/2014/main" id="{549F303D-7573-4AEA-93A7-2739970AC8EB}"/>
              </a:ext>
            </a:extLst>
          </p:cNvPr>
          <p:cNvSpPr>
            <a:spLocks noGrp="1"/>
          </p:cNvSpPr>
          <p:nvPr>
            <p:ph type="dt" sz="half" idx="10"/>
          </p:nvPr>
        </p:nvSpPr>
        <p:spPr/>
        <p:txBody>
          <a:bodyPr/>
          <a:lstStyle/>
          <a:p>
            <a:fld id="{915458F1-B273-4028-96E8-296134113627}" type="datetimeFigureOut">
              <a:rPr lang="cs-CZ" smtClean="0"/>
              <a:t>19.02.2025</a:t>
            </a:fld>
            <a:endParaRPr lang="cs-CZ"/>
          </a:p>
        </p:txBody>
      </p:sp>
      <p:sp>
        <p:nvSpPr>
          <p:cNvPr id="6" name="Zástupný symbol pro zápatí 5">
            <a:extLst>
              <a:ext uri="{FF2B5EF4-FFF2-40B4-BE49-F238E27FC236}">
                <a16:creationId xmlns:a16="http://schemas.microsoft.com/office/drawing/2014/main" id="{5D7BF5D0-47D3-47E1-84CD-CF9F1A391C40}"/>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5774C21F-C26D-45D4-B496-C3795AC91186}"/>
              </a:ext>
            </a:extLst>
          </p:cNvPr>
          <p:cNvSpPr>
            <a:spLocks noGrp="1"/>
          </p:cNvSpPr>
          <p:nvPr>
            <p:ph type="sldNum" sz="quarter" idx="12"/>
          </p:nvPr>
        </p:nvSpPr>
        <p:spPr/>
        <p:txBody>
          <a:bodyPr/>
          <a:lstStyle/>
          <a:p>
            <a:fld id="{9586C6E6-0675-4B8D-926B-3887AD8F20A2}" type="slidenum">
              <a:rPr lang="cs-CZ" smtClean="0"/>
              <a:t>‹#›</a:t>
            </a:fld>
            <a:endParaRPr lang="cs-CZ"/>
          </a:p>
        </p:txBody>
      </p:sp>
    </p:spTree>
    <p:extLst>
      <p:ext uri="{BB962C8B-B14F-4D97-AF65-F5344CB8AC3E}">
        <p14:creationId xmlns:p14="http://schemas.microsoft.com/office/powerpoint/2010/main" val="40503528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300DA54-FEF6-4D31-AB17-6B99BAC4E7E8}"/>
              </a:ext>
            </a:extLst>
          </p:cNvPr>
          <p:cNvSpPr>
            <a:spLocks noGrp="1"/>
          </p:cNvSpPr>
          <p:nvPr>
            <p:ph type="title"/>
          </p:nvPr>
        </p:nvSpPr>
        <p:spPr>
          <a:xfrm>
            <a:off x="839788" y="365125"/>
            <a:ext cx="10515600" cy="1325563"/>
          </a:xfrm>
        </p:spPr>
        <p:txBody>
          <a:bodyPr/>
          <a:lstStyle/>
          <a:p>
            <a:r>
              <a:rPr lang="cs-CZ"/>
              <a:t>Kliknutím lze upravit styl.</a:t>
            </a:r>
          </a:p>
        </p:txBody>
      </p:sp>
      <p:sp>
        <p:nvSpPr>
          <p:cNvPr id="3" name="Zástupný symbol pro text 2">
            <a:extLst>
              <a:ext uri="{FF2B5EF4-FFF2-40B4-BE49-F238E27FC236}">
                <a16:creationId xmlns:a16="http://schemas.microsoft.com/office/drawing/2014/main" id="{989E6892-C14E-43D0-ABCD-547F0E25724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4" name="Zástupný symbol pro obsah 3">
            <a:extLst>
              <a:ext uri="{FF2B5EF4-FFF2-40B4-BE49-F238E27FC236}">
                <a16:creationId xmlns:a16="http://schemas.microsoft.com/office/drawing/2014/main" id="{23B500A6-50CE-4681-A5F2-37DAC5735395}"/>
              </a:ext>
            </a:extLst>
          </p:cNvPr>
          <p:cNvSpPr>
            <a:spLocks noGrp="1"/>
          </p:cNvSpPr>
          <p:nvPr>
            <p:ph sz="half" idx="2"/>
          </p:nvPr>
        </p:nvSpPr>
        <p:spPr>
          <a:xfrm>
            <a:off x="839788" y="2505075"/>
            <a:ext cx="5157787" cy="368458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a:extLst>
              <a:ext uri="{FF2B5EF4-FFF2-40B4-BE49-F238E27FC236}">
                <a16:creationId xmlns:a16="http://schemas.microsoft.com/office/drawing/2014/main" id="{3AA35B55-7A2E-4149-8DDE-57FFD6BC771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6" name="Zástupný symbol pro obsah 5">
            <a:extLst>
              <a:ext uri="{FF2B5EF4-FFF2-40B4-BE49-F238E27FC236}">
                <a16:creationId xmlns:a16="http://schemas.microsoft.com/office/drawing/2014/main" id="{55363F05-73EC-4D2D-BBDE-0814AFEF03C4}"/>
              </a:ext>
            </a:extLst>
          </p:cNvPr>
          <p:cNvSpPr>
            <a:spLocks noGrp="1"/>
          </p:cNvSpPr>
          <p:nvPr>
            <p:ph sz="quarter" idx="4"/>
          </p:nvPr>
        </p:nvSpPr>
        <p:spPr>
          <a:xfrm>
            <a:off x="6172200" y="2505075"/>
            <a:ext cx="5183188" cy="368458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a:extLst>
              <a:ext uri="{FF2B5EF4-FFF2-40B4-BE49-F238E27FC236}">
                <a16:creationId xmlns:a16="http://schemas.microsoft.com/office/drawing/2014/main" id="{A17946D3-163C-4F81-A238-3FBAF687B1FA}"/>
              </a:ext>
            </a:extLst>
          </p:cNvPr>
          <p:cNvSpPr>
            <a:spLocks noGrp="1"/>
          </p:cNvSpPr>
          <p:nvPr>
            <p:ph type="dt" sz="half" idx="10"/>
          </p:nvPr>
        </p:nvSpPr>
        <p:spPr/>
        <p:txBody>
          <a:bodyPr/>
          <a:lstStyle/>
          <a:p>
            <a:fld id="{915458F1-B273-4028-96E8-296134113627}" type="datetimeFigureOut">
              <a:rPr lang="cs-CZ" smtClean="0"/>
              <a:t>19.02.2025</a:t>
            </a:fld>
            <a:endParaRPr lang="cs-CZ"/>
          </a:p>
        </p:txBody>
      </p:sp>
      <p:sp>
        <p:nvSpPr>
          <p:cNvPr id="8" name="Zástupný symbol pro zápatí 7">
            <a:extLst>
              <a:ext uri="{FF2B5EF4-FFF2-40B4-BE49-F238E27FC236}">
                <a16:creationId xmlns:a16="http://schemas.microsoft.com/office/drawing/2014/main" id="{35E3A27B-8FF3-41BB-97DD-6E93567167CE}"/>
              </a:ext>
            </a:extLst>
          </p:cNvPr>
          <p:cNvSpPr>
            <a:spLocks noGrp="1"/>
          </p:cNvSpPr>
          <p:nvPr>
            <p:ph type="ftr" sz="quarter" idx="11"/>
          </p:nvPr>
        </p:nvSpPr>
        <p:spPr/>
        <p:txBody>
          <a:bodyPr/>
          <a:lstStyle/>
          <a:p>
            <a:endParaRPr lang="cs-CZ"/>
          </a:p>
        </p:txBody>
      </p:sp>
      <p:sp>
        <p:nvSpPr>
          <p:cNvPr id="9" name="Zástupný symbol pro číslo snímku 8">
            <a:extLst>
              <a:ext uri="{FF2B5EF4-FFF2-40B4-BE49-F238E27FC236}">
                <a16:creationId xmlns:a16="http://schemas.microsoft.com/office/drawing/2014/main" id="{B53D1A25-70A0-4364-8760-5F788495791F}"/>
              </a:ext>
            </a:extLst>
          </p:cNvPr>
          <p:cNvSpPr>
            <a:spLocks noGrp="1"/>
          </p:cNvSpPr>
          <p:nvPr>
            <p:ph type="sldNum" sz="quarter" idx="12"/>
          </p:nvPr>
        </p:nvSpPr>
        <p:spPr/>
        <p:txBody>
          <a:bodyPr/>
          <a:lstStyle/>
          <a:p>
            <a:fld id="{9586C6E6-0675-4B8D-926B-3887AD8F20A2}" type="slidenum">
              <a:rPr lang="cs-CZ" smtClean="0"/>
              <a:t>‹#›</a:t>
            </a:fld>
            <a:endParaRPr lang="cs-CZ"/>
          </a:p>
        </p:txBody>
      </p:sp>
    </p:spTree>
    <p:extLst>
      <p:ext uri="{BB962C8B-B14F-4D97-AF65-F5344CB8AC3E}">
        <p14:creationId xmlns:p14="http://schemas.microsoft.com/office/powerpoint/2010/main" val="21947067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A500E15-A058-4DB2-AB34-7E413AB9FB0B}"/>
              </a:ext>
            </a:extLst>
          </p:cNvPr>
          <p:cNvSpPr>
            <a:spLocks noGrp="1"/>
          </p:cNvSpPr>
          <p:nvPr>
            <p:ph type="title"/>
          </p:nvPr>
        </p:nvSpPr>
        <p:spPr/>
        <p:txBody>
          <a:bodyPr/>
          <a:lstStyle/>
          <a:p>
            <a:r>
              <a:rPr lang="cs-CZ"/>
              <a:t>Kliknutím lze upravit styl.</a:t>
            </a:r>
          </a:p>
        </p:txBody>
      </p:sp>
      <p:sp>
        <p:nvSpPr>
          <p:cNvPr id="3" name="Zástupný symbol pro datum 2">
            <a:extLst>
              <a:ext uri="{FF2B5EF4-FFF2-40B4-BE49-F238E27FC236}">
                <a16:creationId xmlns:a16="http://schemas.microsoft.com/office/drawing/2014/main" id="{9A925E29-8A40-428B-9E85-24EBFC768FD9}"/>
              </a:ext>
            </a:extLst>
          </p:cNvPr>
          <p:cNvSpPr>
            <a:spLocks noGrp="1"/>
          </p:cNvSpPr>
          <p:nvPr>
            <p:ph type="dt" sz="half" idx="10"/>
          </p:nvPr>
        </p:nvSpPr>
        <p:spPr/>
        <p:txBody>
          <a:bodyPr/>
          <a:lstStyle/>
          <a:p>
            <a:fld id="{915458F1-B273-4028-96E8-296134113627}" type="datetimeFigureOut">
              <a:rPr lang="cs-CZ" smtClean="0"/>
              <a:t>19.02.2025</a:t>
            </a:fld>
            <a:endParaRPr lang="cs-CZ"/>
          </a:p>
        </p:txBody>
      </p:sp>
      <p:sp>
        <p:nvSpPr>
          <p:cNvPr id="4" name="Zástupný symbol pro zápatí 3">
            <a:extLst>
              <a:ext uri="{FF2B5EF4-FFF2-40B4-BE49-F238E27FC236}">
                <a16:creationId xmlns:a16="http://schemas.microsoft.com/office/drawing/2014/main" id="{124DF3EC-1ADB-4451-B28E-A74958FBA6B4}"/>
              </a:ext>
            </a:extLst>
          </p:cNvPr>
          <p:cNvSpPr>
            <a:spLocks noGrp="1"/>
          </p:cNvSpPr>
          <p:nvPr>
            <p:ph type="ftr" sz="quarter" idx="11"/>
          </p:nvPr>
        </p:nvSpPr>
        <p:spPr/>
        <p:txBody>
          <a:bodyPr/>
          <a:lstStyle/>
          <a:p>
            <a:endParaRPr lang="cs-CZ"/>
          </a:p>
        </p:txBody>
      </p:sp>
      <p:sp>
        <p:nvSpPr>
          <p:cNvPr id="5" name="Zástupný symbol pro číslo snímku 4">
            <a:extLst>
              <a:ext uri="{FF2B5EF4-FFF2-40B4-BE49-F238E27FC236}">
                <a16:creationId xmlns:a16="http://schemas.microsoft.com/office/drawing/2014/main" id="{A3DDD634-A4A9-493E-8248-01CEA28F4CEC}"/>
              </a:ext>
            </a:extLst>
          </p:cNvPr>
          <p:cNvSpPr>
            <a:spLocks noGrp="1"/>
          </p:cNvSpPr>
          <p:nvPr>
            <p:ph type="sldNum" sz="quarter" idx="12"/>
          </p:nvPr>
        </p:nvSpPr>
        <p:spPr/>
        <p:txBody>
          <a:bodyPr/>
          <a:lstStyle/>
          <a:p>
            <a:fld id="{9586C6E6-0675-4B8D-926B-3887AD8F20A2}" type="slidenum">
              <a:rPr lang="cs-CZ" smtClean="0"/>
              <a:t>‹#›</a:t>
            </a:fld>
            <a:endParaRPr lang="cs-CZ"/>
          </a:p>
        </p:txBody>
      </p:sp>
    </p:spTree>
    <p:extLst>
      <p:ext uri="{BB962C8B-B14F-4D97-AF65-F5344CB8AC3E}">
        <p14:creationId xmlns:p14="http://schemas.microsoft.com/office/powerpoint/2010/main" val="11405192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a:extLst>
              <a:ext uri="{FF2B5EF4-FFF2-40B4-BE49-F238E27FC236}">
                <a16:creationId xmlns:a16="http://schemas.microsoft.com/office/drawing/2014/main" id="{E345D7AE-F5D0-482A-A3B5-8F178691B708}"/>
              </a:ext>
            </a:extLst>
          </p:cNvPr>
          <p:cNvSpPr>
            <a:spLocks noGrp="1"/>
          </p:cNvSpPr>
          <p:nvPr>
            <p:ph type="dt" sz="half" idx="10"/>
          </p:nvPr>
        </p:nvSpPr>
        <p:spPr/>
        <p:txBody>
          <a:bodyPr/>
          <a:lstStyle/>
          <a:p>
            <a:fld id="{915458F1-B273-4028-96E8-296134113627}" type="datetimeFigureOut">
              <a:rPr lang="cs-CZ" smtClean="0"/>
              <a:t>19.02.2025</a:t>
            </a:fld>
            <a:endParaRPr lang="cs-CZ"/>
          </a:p>
        </p:txBody>
      </p:sp>
      <p:sp>
        <p:nvSpPr>
          <p:cNvPr id="3" name="Zástupný symbol pro zápatí 2">
            <a:extLst>
              <a:ext uri="{FF2B5EF4-FFF2-40B4-BE49-F238E27FC236}">
                <a16:creationId xmlns:a16="http://schemas.microsoft.com/office/drawing/2014/main" id="{BB7FB691-0A32-4B94-AFD2-74951AEC8967}"/>
              </a:ext>
            </a:extLst>
          </p:cNvPr>
          <p:cNvSpPr>
            <a:spLocks noGrp="1"/>
          </p:cNvSpPr>
          <p:nvPr>
            <p:ph type="ftr" sz="quarter" idx="11"/>
          </p:nvPr>
        </p:nvSpPr>
        <p:spPr/>
        <p:txBody>
          <a:bodyPr/>
          <a:lstStyle/>
          <a:p>
            <a:endParaRPr lang="cs-CZ"/>
          </a:p>
        </p:txBody>
      </p:sp>
      <p:sp>
        <p:nvSpPr>
          <p:cNvPr id="4" name="Zástupný symbol pro číslo snímku 3">
            <a:extLst>
              <a:ext uri="{FF2B5EF4-FFF2-40B4-BE49-F238E27FC236}">
                <a16:creationId xmlns:a16="http://schemas.microsoft.com/office/drawing/2014/main" id="{63098F32-09D8-477E-9474-3AF5AD747842}"/>
              </a:ext>
            </a:extLst>
          </p:cNvPr>
          <p:cNvSpPr>
            <a:spLocks noGrp="1"/>
          </p:cNvSpPr>
          <p:nvPr>
            <p:ph type="sldNum" sz="quarter" idx="12"/>
          </p:nvPr>
        </p:nvSpPr>
        <p:spPr/>
        <p:txBody>
          <a:bodyPr/>
          <a:lstStyle/>
          <a:p>
            <a:fld id="{9586C6E6-0675-4B8D-926B-3887AD8F20A2}" type="slidenum">
              <a:rPr lang="cs-CZ" smtClean="0"/>
              <a:t>‹#›</a:t>
            </a:fld>
            <a:endParaRPr lang="cs-CZ"/>
          </a:p>
        </p:txBody>
      </p:sp>
    </p:spTree>
    <p:extLst>
      <p:ext uri="{BB962C8B-B14F-4D97-AF65-F5344CB8AC3E}">
        <p14:creationId xmlns:p14="http://schemas.microsoft.com/office/powerpoint/2010/main" val="37231311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250E727-256D-4750-B410-E6358DCF7EED}"/>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pro obsah 2">
            <a:extLst>
              <a:ext uri="{FF2B5EF4-FFF2-40B4-BE49-F238E27FC236}">
                <a16:creationId xmlns:a16="http://schemas.microsoft.com/office/drawing/2014/main" id="{5383DFC7-CEFC-4312-8094-C301B8C192B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a:extLst>
              <a:ext uri="{FF2B5EF4-FFF2-40B4-BE49-F238E27FC236}">
                <a16:creationId xmlns:a16="http://schemas.microsoft.com/office/drawing/2014/main" id="{8CCEB344-65D5-4DEA-BB18-7DBF21C9269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Upravte styly předlohy textu.</a:t>
            </a:r>
          </a:p>
        </p:txBody>
      </p:sp>
      <p:sp>
        <p:nvSpPr>
          <p:cNvPr id="5" name="Zástupný symbol pro datum 4">
            <a:extLst>
              <a:ext uri="{FF2B5EF4-FFF2-40B4-BE49-F238E27FC236}">
                <a16:creationId xmlns:a16="http://schemas.microsoft.com/office/drawing/2014/main" id="{06202194-3EE7-49AC-8739-ECAFB10EEAF8}"/>
              </a:ext>
            </a:extLst>
          </p:cNvPr>
          <p:cNvSpPr>
            <a:spLocks noGrp="1"/>
          </p:cNvSpPr>
          <p:nvPr>
            <p:ph type="dt" sz="half" idx="10"/>
          </p:nvPr>
        </p:nvSpPr>
        <p:spPr/>
        <p:txBody>
          <a:bodyPr/>
          <a:lstStyle/>
          <a:p>
            <a:fld id="{915458F1-B273-4028-96E8-296134113627}" type="datetimeFigureOut">
              <a:rPr lang="cs-CZ" smtClean="0"/>
              <a:t>19.02.2025</a:t>
            </a:fld>
            <a:endParaRPr lang="cs-CZ"/>
          </a:p>
        </p:txBody>
      </p:sp>
      <p:sp>
        <p:nvSpPr>
          <p:cNvPr id="6" name="Zástupný symbol pro zápatí 5">
            <a:extLst>
              <a:ext uri="{FF2B5EF4-FFF2-40B4-BE49-F238E27FC236}">
                <a16:creationId xmlns:a16="http://schemas.microsoft.com/office/drawing/2014/main" id="{89F90C20-3B62-42D3-A711-40D664BC8FF7}"/>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5697867B-F1EC-4FED-9AEB-2CA7AA58BB21}"/>
              </a:ext>
            </a:extLst>
          </p:cNvPr>
          <p:cNvSpPr>
            <a:spLocks noGrp="1"/>
          </p:cNvSpPr>
          <p:nvPr>
            <p:ph type="sldNum" sz="quarter" idx="12"/>
          </p:nvPr>
        </p:nvSpPr>
        <p:spPr/>
        <p:txBody>
          <a:bodyPr/>
          <a:lstStyle/>
          <a:p>
            <a:fld id="{9586C6E6-0675-4B8D-926B-3887AD8F20A2}" type="slidenum">
              <a:rPr lang="cs-CZ" smtClean="0"/>
              <a:t>‹#›</a:t>
            </a:fld>
            <a:endParaRPr lang="cs-CZ"/>
          </a:p>
        </p:txBody>
      </p:sp>
    </p:spTree>
    <p:extLst>
      <p:ext uri="{BB962C8B-B14F-4D97-AF65-F5344CB8AC3E}">
        <p14:creationId xmlns:p14="http://schemas.microsoft.com/office/powerpoint/2010/main" val="33656880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BD2E460-9812-4667-B3CE-8E13998E7D6C}"/>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obrázku 2">
            <a:extLst>
              <a:ext uri="{FF2B5EF4-FFF2-40B4-BE49-F238E27FC236}">
                <a16:creationId xmlns:a16="http://schemas.microsoft.com/office/drawing/2014/main" id="{0855FDFB-034D-4A03-8EAE-4621EBC5337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a:extLst>
              <a:ext uri="{FF2B5EF4-FFF2-40B4-BE49-F238E27FC236}">
                <a16:creationId xmlns:a16="http://schemas.microsoft.com/office/drawing/2014/main" id="{B54C2C42-E98B-4243-A825-BA1F2A9345B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Upravte styly předlohy textu.</a:t>
            </a:r>
          </a:p>
        </p:txBody>
      </p:sp>
      <p:sp>
        <p:nvSpPr>
          <p:cNvPr id="5" name="Zástupný symbol pro datum 4">
            <a:extLst>
              <a:ext uri="{FF2B5EF4-FFF2-40B4-BE49-F238E27FC236}">
                <a16:creationId xmlns:a16="http://schemas.microsoft.com/office/drawing/2014/main" id="{FCC917D3-777D-4055-86F0-663217BB6AA3}"/>
              </a:ext>
            </a:extLst>
          </p:cNvPr>
          <p:cNvSpPr>
            <a:spLocks noGrp="1"/>
          </p:cNvSpPr>
          <p:nvPr>
            <p:ph type="dt" sz="half" idx="10"/>
          </p:nvPr>
        </p:nvSpPr>
        <p:spPr/>
        <p:txBody>
          <a:bodyPr/>
          <a:lstStyle/>
          <a:p>
            <a:fld id="{915458F1-B273-4028-96E8-296134113627}" type="datetimeFigureOut">
              <a:rPr lang="cs-CZ" smtClean="0"/>
              <a:t>19.02.2025</a:t>
            </a:fld>
            <a:endParaRPr lang="cs-CZ"/>
          </a:p>
        </p:txBody>
      </p:sp>
      <p:sp>
        <p:nvSpPr>
          <p:cNvPr id="6" name="Zástupný symbol pro zápatí 5">
            <a:extLst>
              <a:ext uri="{FF2B5EF4-FFF2-40B4-BE49-F238E27FC236}">
                <a16:creationId xmlns:a16="http://schemas.microsoft.com/office/drawing/2014/main" id="{66A995D7-998F-4700-AC1A-40B542E635B9}"/>
              </a:ext>
            </a:extLst>
          </p:cNvPr>
          <p:cNvSpPr>
            <a:spLocks noGrp="1"/>
          </p:cNvSpPr>
          <p:nvPr>
            <p:ph type="ftr" sz="quarter" idx="11"/>
          </p:nvPr>
        </p:nvSpPr>
        <p:spPr/>
        <p:txBody>
          <a:bodyPr/>
          <a:lstStyle/>
          <a:p>
            <a:endParaRPr lang="cs-CZ"/>
          </a:p>
        </p:txBody>
      </p:sp>
      <p:sp>
        <p:nvSpPr>
          <p:cNvPr id="7" name="Zástupný symbol pro číslo snímku 6">
            <a:extLst>
              <a:ext uri="{FF2B5EF4-FFF2-40B4-BE49-F238E27FC236}">
                <a16:creationId xmlns:a16="http://schemas.microsoft.com/office/drawing/2014/main" id="{F353BEFD-9865-44BC-B024-FA2A759A0D6C}"/>
              </a:ext>
            </a:extLst>
          </p:cNvPr>
          <p:cNvSpPr>
            <a:spLocks noGrp="1"/>
          </p:cNvSpPr>
          <p:nvPr>
            <p:ph type="sldNum" sz="quarter" idx="12"/>
          </p:nvPr>
        </p:nvSpPr>
        <p:spPr/>
        <p:txBody>
          <a:bodyPr/>
          <a:lstStyle/>
          <a:p>
            <a:fld id="{9586C6E6-0675-4B8D-926B-3887AD8F20A2}" type="slidenum">
              <a:rPr lang="cs-CZ" smtClean="0"/>
              <a:t>‹#›</a:t>
            </a:fld>
            <a:endParaRPr lang="cs-CZ"/>
          </a:p>
        </p:txBody>
      </p:sp>
    </p:spTree>
    <p:extLst>
      <p:ext uri="{BB962C8B-B14F-4D97-AF65-F5344CB8AC3E}">
        <p14:creationId xmlns:p14="http://schemas.microsoft.com/office/powerpoint/2010/main" val="21346032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nadpis 1">
            <a:extLst>
              <a:ext uri="{FF2B5EF4-FFF2-40B4-BE49-F238E27FC236}">
                <a16:creationId xmlns:a16="http://schemas.microsoft.com/office/drawing/2014/main" id="{4EEE4DBF-3A73-4613-BE8A-AE0608DBDF9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a:t>Kliknutím lze upravit styl.</a:t>
            </a:r>
          </a:p>
        </p:txBody>
      </p:sp>
      <p:sp>
        <p:nvSpPr>
          <p:cNvPr id="3" name="Zástupný symbol pro text 2">
            <a:extLst>
              <a:ext uri="{FF2B5EF4-FFF2-40B4-BE49-F238E27FC236}">
                <a16:creationId xmlns:a16="http://schemas.microsoft.com/office/drawing/2014/main" id="{ADC4FB98-A3CE-400D-8938-87E154B0D1F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336203C1-D435-455F-B51C-852F166388A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15458F1-B273-4028-96E8-296134113627}" type="datetimeFigureOut">
              <a:rPr lang="cs-CZ" smtClean="0"/>
              <a:t>19.02.2025</a:t>
            </a:fld>
            <a:endParaRPr lang="cs-CZ"/>
          </a:p>
        </p:txBody>
      </p:sp>
      <p:sp>
        <p:nvSpPr>
          <p:cNvPr id="5" name="Zástupný symbol pro zápatí 4">
            <a:extLst>
              <a:ext uri="{FF2B5EF4-FFF2-40B4-BE49-F238E27FC236}">
                <a16:creationId xmlns:a16="http://schemas.microsoft.com/office/drawing/2014/main" id="{CDC1C638-DD78-4347-BF1E-277BECBBD76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a:extLst>
              <a:ext uri="{FF2B5EF4-FFF2-40B4-BE49-F238E27FC236}">
                <a16:creationId xmlns:a16="http://schemas.microsoft.com/office/drawing/2014/main" id="{8CA25D87-23CC-4B42-9286-1992F855A42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86C6E6-0675-4B8D-926B-3887AD8F20A2}" type="slidenum">
              <a:rPr lang="cs-CZ" smtClean="0"/>
              <a:t>‹#›</a:t>
            </a:fld>
            <a:endParaRPr lang="cs-CZ"/>
          </a:p>
        </p:txBody>
      </p:sp>
    </p:spTree>
    <p:extLst>
      <p:ext uri="{BB962C8B-B14F-4D97-AF65-F5344CB8AC3E}">
        <p14:creationId xmlns:p14="http://schemas.microsoft.com/office/powerpoint/2010/main" val="34828290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hyperlink" Target="http://ose.zshk.cz/vyuka/osetrovatelske-diagnozy.aspx"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B2EED82-92C5-4702-84C6-7BA64D1C1301}"/>
              </a:ext>
            </a:extLst>
          </p:cNvPr>
          <p:cNvSpPr>
            <a:spLocks noGrp="1"/>
          </p:cNvSpPr>
          <p:nvPr>
            <p:ph type="title"/>
          </p:nvPr>
        </p:nvSpPr>
        <p:spPr/>
        <p:txBody>
          <a:bodyPr>
            <a:normAutofit/>
          </a:bodyPr>
          <a:lstStyle/>
          <a:p>
            <a:r>
              <a:rPr lang="cs-CZ" b="1" dirty="0">
                <a:solidFill>
                  <a:srgbClr val="FF0000"/>
                </a:solidFill>
              </a:rPr>
              <a:t>3. Kolorektální karcinom</a:t>
            </a:r>
            <a:br>
              <a:rPr lang="cs-CZ" b="1" dirty="0"/>
            </a:br>
            <a:endParaRPr lang="cs-CZ" dirty="0"/>
          </a:p>
        </p:txBody>
      </p:sp>
      <p:sp>
        <p:nvSpPr>
          <p:cNvPr id="3" name="Zástupný symbol pro obsah 2">
            <a:extLst>
              <a:ext uri="{FF2B5EF4-FFF2-40B4-BE49-F238E27FC236}">
                <a16:creationId xmlns:a16="http://schemas.microsoft.com/office/drawing/2014/main" id="{44A8C403-DCEE-4D22-B456-E476CC091540}"/>
              </a:ext>
            </a:extLst>
          </p:cNvPr>
          <p:cNvSpPr>
            <a:spLocks noGrp="1"/>
          </p:cNvSpPr>
          <p:nvPr>
            <p:ph idx="1"/>
          </p:nvPr>
        </p:nvSpPr>
        <p:spPr>
          <a:xfrm>
            <a:off x="323681" y="1197621"/>
            <a:ext cx="11490691" cy="5526860"/>
          </a:xfrm>
        </p:spPr>
        <p:txBody>
          <a:bodyPr>
            <a:normAutofit fontScale="70000" lnSpcReduction="20000"/>
          </a:bodyPr>
          <a:lstStyle/>
          <a:p>
            <a:r>
              <a:rPr lang="cs-CZ" dirty="0"/>
              <a:t>Nejrozšířenější zhoubný nádor v populaci, s věkem se incidence zvyšuje.</a:t>
            </a:r>
          </a:p>
          <a:p>
            <a:r>
              <a:rPr lang="cs-CZ" dirty="0"/>
              <a:t>Od konce 80. let zaujímá ČR přední postavení v incidenci kolorektálního karcinomu na světě.</a:t>
            </a:r>
          </a:p>
          <a:p>
            <a:r>
              <a:rPr lang="cs-CZ" dirty="0"/>
              <a:t>Každoročně u nás onemocní přibližně 80 mužů a 60 žen na 100 000 obyvatel. </a:t>
            </a:r>
          </a:p>
          <a:p>
            <a:r>
              <a:rPr lang="cs-CZ" dirty="0"/>
              <a:t>Nejčastější lokalizace je </a:t>
            </a:r>
            <a:r>
              <a:rPr lang="cs-CZ" b="1" dirty="0"/>
              <a:t>rektum</a:t>
            </a:r>
            <a:r>
              <a:rPr lang="cs-CZ" dirty="0"/>
              <a:t> (30 %, více muži), </a:t>
            </a:r>
            <a:r>
              <a:rPr lang="cs-CZ" b="1" dirty="0"/>
              <a:t>pravý tračník</a:t>
            </a:r>
            <a:r>
              <a:rPr lang="cs-CZ" dirty="0"/>
              <a:t> (25 %, více ženy), </a:t>
            </a:r>
            <a:r>
              <a:rPr lang="cs-CZ" b="1" dirty="0" err="1"/>
              <a:t>sigmoideum</a:t>
            </a:r>
            <a:r>
              <a:rPr lang="cs-CZ" dirty="0"/>
              <a:t> (26 %), levý tračník (15 %), </a:t>
            </a:r>
            <a:r>
              <a:rPr lang="cs-CZ" dirty="0" err="1"/>
              <a:t>transversum</a:t>
            </a:r>
            <a:r>
              <a:rPr lang="cs-CZ" dirty="0"/>
              <a:t> (13 %). </a:t>
            </a:r>
          </a:p>
          <a:p>
            <a:r>
              <a:rPr lang="cs-CZ" dirty="0"/>
              <a:t>Jde o nejčastější zhoubné onemocnění v trávicí soustavě. </a:t>
            </a:r>
          </a:p>
          <a:p>
            <a:r>
              <a:rPr lang="cs-CZ" dirty="0"/>
              <a:t>Incidence a prevalence ve světě roste, zatímco mortalitu se podařilo alespoň ve vyspělých zemích stabilizovat. U mužů (po karcinomu plic) i u žen (po karcinomu prsu) je KRCA v prevalenci na druhém místě.</a:t>
            </a:r>
          </a:p>
          <a:p>
            <a:r>
              <a:rPr lang="cs-CZ" dirty="0"/>
              <a:t>Nejčastější výskyt je pozorován v průmyslově vyspělých zemích světa. </a:t>
            </a:r>
          </a:p>
          <a:p>
            <a:r>
              <a:rPr lang="cs-CZ" dirty="0"/>
              <a:t>Podle statistik se ČR pohybuje mezi státy západní Evropy, kde hodnota poměru incidence versus mortalita dosahuje 0,46. Poslední data ukazují, že v Evropě žije kolem tří milionů obyvatel s prokázaným kolorektálním karcinomem. </a:t>
            </a:r>
          </a:p>
          <a:p>
            <a:r>
              <a:rPr lang="cs-CZ" dirty="0"/>
              <a:t>Rozdíly v mortalitě na karcinomy v kolorektální lokalitě se liší v různých oblastech Evropy a světa, což ukazuje přímý vliv vyspělosti regionu a systému zdravotní péče a v neposlední řadě i stavu výživy. </a:t>
            </a:r>
          </a:p>
          <a:p>
            <a:r>
              <a:rPr lang="cs-CZ" dirty="0"/>
              <a:t>Dostupná data pro ČR za rok 2010 ukazují, že incidence dosáhla v tomto roce 8136 nově diagnostikovaných pacientů s KRCA a mortalitu 3934, prevalence byla přibližně 52 tisíc osob s KRCA. Kolorektální karcinom tvoří velkou zátěž pro populaci a zdravotní péči daného státu, především ve vyspělých zemích, kde je i moderní finančně nákladná léčba (např. biologická). ČR se dlouhodobě dělí o přední místa v incidenci a mortalitě KRCA s Maďarskem a Německem.</a:t>
            </a:r>
          </a:p>
          <a:p>
            <a:pPr marL="0" indent="0">
              <a:buNone/>
            </a:pPr>
            <a:endParaRPr lang="cs-CZ" dirty="0"/>
          </a:p>
          <a:p>
            <a:endParaRPr lang="cs-CZ" dirty="0"/>
          </a:p>
        </p:txBody>
      </p:sp>
    </p:spTree>
    <p:extLst>
      <p:ext uri="{BB962C8B-B14F-4D97-AF65-F5344CB8AC3E}">
        <p14:creationId xmlns:p14="http://schemas.microsoft.com/office/powerpoint/2010/main" val="39108343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B3D986D-9C4D-44F8-AD75-81C1BAB81EAB}"/>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58366176-8F5B-40DC-B5AE-ACDE43562D62}"/>
              </a:ext>
            </a:extLst>
          </p:cNvPr>
          <p:cNvSpPr>
            <a:spLocks noGrp="1"/>
          </p:cNvSpPr>
          <p:nvPr>
            <p:ph idx="1"/>
          </p:nvPr>
        </p:nvSpPr>
        <p:spPr/>
        <p:txBody>
          <a:bodyPr/>
          <a:lstStyle/>
          <a:p>
            <a:r>
              <a:rPr lang="cs-CZ" dirty="0" err="1"/>
              <a:t>rimární</a:t>
            </a:r>
            <a:r>
              <a:rPr lang="cs-CZ" dirty="0"/>
              <a:t> screeningová koloskopie PSK </a:t>
            </a:r>
          </a:p>
          <a:p>
            <a:r>
              <a:rPr lang="cs-CZ" dirty="0"/>
              <a:t>Od roku 2009 je novou možností ve </a:t>
            </a:r>
            <a:r>
              <a:rPr lang="cs-CZ" dirty="0" err="1"/>
              <a:t>screeningu</a:t>
            </a:r>
            <a:r>
              <a:rPr lang="cs-CZ" dirty="0"/>
              <a:t> KRCA PSK, kterou může jedinec podstoupit ve věku 55 let, kdy má na výběr zvolit tuto variantu, nebo pokračovat v dvouletém intervalu v testech na okultní krvácení. PSK se provádí na akreditovaných pracovištích. V případě negativity PSK je </a:t>
            </a:r>
            <a:r>
              <a:rPr lang="cs-CZ" dirty="0" err="1"/>
              <a:t>screening</a:t>
            </a:r>
            <a:r>
              <a:rPr lang="cs-CZ" dirty="0"/>
              <a:t> na 10 let odložen, v případě pozitivity je další postup stanoven gastroenterologem na základě </a:t>
            </a:r>
            <a:r>
              <a:rPr lang="cs-CZ" dirty="0" err="1"/>
              <a:t>koloskopického</a:t>
            </a:r>
            <a:r>
              <a:rPr lang="cs-CZ" dirty="0"/>
              <a:t> vyšetření a histologie odebraného vzorku. </a:t>
            </a:r>
          </a:p>
          <a:p>
            <a:endParaRPr lang="cs-CZ" dirty="0"/>
          </a:p>
        </p:txBody>
      </p:sp>
    </p:spTree>
    <p:extLst>
      <p:ext uri="{BB962C8B-B14F-4D97-AF65-F5344CB8AC3E}">
        <p14:creationId xmlns:p14="http://schemas.microsoft.com/office/powerpoint/2010/main" val="12028014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8EDF413-C73C-4845-A3C6-5F5DFAE40498}"/>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6487829E-A9E3-46E4-86B0-20FB8720FBB3}"/>
              </a:ext>
            </a:extLst>
          </p:cNvPr>
          <p:cNvSpPr>
            <a:spLocks noGrp="1"/>
          </p:cNvSpPr>
          <p:nvPr>
            <p:ph idx="1"/>
          </p:nvPr>
        </p:nvSpPr>
        <p:spPr/>
        <p:txBody>
          <a:bodyPr>
            <a:normAutofit fontScale="70000" lnSpcReduction="20000"/>
          </a:bodyPr>
          <a:lstStyle/>
          <a:p>
            <a:r>
              <a:rPr lang="cs-CZ" dirty="0" err="1"/>
              <a:t>Screening</a:t>
            </a:r>
            <a:r>
              <a:rPr lang="cs-CZ" dirty="0"/>
              <a:t> u rizikových skupin </a:t>
            </a:r>
          </a:p>
          <a:p>
            <a:r>
              <a:rPr lang="cs-CZ" dirty="0"/>
              <a:t>Hlavní roli zde hrají dispenzární programy u osob s vysokým rizikem hereditárně </a:t>
            </a:r>
            <a:r>
              <a:rPr lang="cs-CZ" dirty="0" err="1"/>
              <a:t>polypózních</a:t>
            </a:r>
            <a:r>
              <a:rPr lang="cs-CZ" dirty="0"/>
              <a:t> syndromů tlustého střeva, kde základním vyšetřením je opakovaná koloskopie. Frekvence </a:t>
            </a:r>
            <a:r>
              <a:rPr lang="cs-CZ" dirty="0" err="1"/>
              <a:t>koloskopických</a:t>
            </a:r>
            <a:r>
              <a:rPr lang="cs-CZ" dirty="0"/>
              <a:t> kontrol je jednou ročně až jednou za dva roky. Iniciální </a:t>
            </a:r>
            <a:r>
              <a:rPr lang="cs-CZ" dirty="0" err="1"/>
              <a:t>koloskopické</a:t>
            </a:r>
            <a:r>
              <a:rPr lang="cs-CZ" dirty="0"/>
              <a:t> vyšetření provádíme mezi 20 a 30 rokem věku a po 40 roce provádíme jednou ročně. Dále je možné použít schéma, kdy u osoby s familiární zátěží provádíme iniciální </a:t>
            </a:r>
            <a:r>
              <a:rPr lang="cs-CZ" dirty="0" err="1"/>
              <a:t>koloskopické</a:t>
            </a:r>
            <a:r>
              <a:rPr lang="cs-CZ" dirty="0"/>
              <a:t> vyšetření o 5 let dříve, než se choroba manifestovala u příbuzného. Zde je důležité pečlivé vedení dispenzární péče těchto osob, jelikož je prokázán vliv na morbiditu a celkovou mortalitu na kolorektální karcinom. Nepostradatelnou metodou dispenzárních programů je též laboratorní diagnostika a především další multioborová spolupráce mezi praktickým lékařem, gastroenterologem, chirurgem, klinickým onkologem, genetickou laboratoří a </a:t>
            </a:r>
            <a:r>
              <a:rPr lang="cs-CZ" dirty="0" err="1"/>
              <a:t>radiodiagnostikem</a:t>
            </a:r>
            <a:r>
              <a:rPr lang="cs-CZ" dirty="0"/>
              <a:t>. Samostatnou skupinu tvoří endoskopická dispenzarizace u osob po primární resekci kolorektálního karcinomu, kde nastupuje intenzivní dispenzární program, který se skládá z častých lékařských kontrol, opakované rentgenologické kontroly hrudníku, sonografické vyšetření jater, kontrola onkologických </a:t>
            </a:r>
            <a:r>
              <a:rPr lang="cs-CZ" dirty="0" err="1"/>
              <a:t>markerů</a:t>
            </a:r>
            <a:r>
              <a:rPr lang="cs-CZ" dirty="0"/>
              <a:t> v krvi jako například stanovení </a:t>
            </a:r>
            <a:r>
              <a:rPr lang="cs-CZ" dirty="0" err="1"/>
              <a:t>karcinoembrionálního</a:t>
            </a:r>
            <a:r>
              <a:rPr lang="cs-CZ" dirty="0"/>
              <a:t> antigenu (CEA) a </a:t>
            </a:r>
            <a:r>
              <a:rPr lang="cs-CZ" dirty="0" err="1"/>
              <a:t>onkofetálních</a:t>
            </a:r>
            <a:r>
              <a:rPr lang="cs-CZ" dirty="0"/>
              <a:t> antigenů (CA 19-9). Důležitou roli má i opakovaná koloskopie. Dále jsou využívány způsoby vyšetření, jako jsou flexibilní </a:t>
            </a:r>
            <a:r>
              <a:rPr lang="cs-CZ" dirty="0" err="1"/>
              <a:t>sigmoideoskopie</a:t>
            </a:r>
            <a:r>
              <a:rPr lang="cs-CZ" dirty="0"/>
              <a:t> nebo virtuální </a:t>
            </a:r>
            <a:r>
              <a:rPr lang="cs-CZ" dirty="0" err="1"/>
              <a:t>kolografie</a:t>
            </a:r>
            <a:r>
              <a:rPr lang="cs-CZ" dirty="0"/>
              <a:t>.</a:t>
            </a:r>
          </a:p>
          <a:p>
            <a:endParaRPr lang="cs-CZ" dirty="0"/>
          </a:p>
        </p:txBody>
      </p:sp>
    </p:spTree>
    <p:extLst>
      <p:ext uri="{BB962C8B-B14F-4D97-AF65-F5344CB8AC3E}">
        <p14:creationId xmlns:p14="http://schemas.microsoft.com/office/powerpoint/2010/main" val="27512943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10B7B4A-6EA8-438D-A249-B731194CFD5E}"/>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5D3856D5-F49E-4CC9-B50F-691187482E5B}"/>
              </a:ext>
            </a:extLst>
          </p:cNvPr>
          <p:cNvSpPr>
            <a:spLocks noGrp="1"/>
          </p:cNvSpPr>
          <p:nvPr>
            <p:ph idx="1"/>
          </p:nvPr>
        </p:nvSpPr>
        <p:spPr/>
        <p:txBody>
          <a:bodyPr>
            <a:normAutofit fontScale="62500" lnSpcReduction="20000"/>
          </a:bodyPr>
          <a:lstStyle/>
          <a:p>
            <a:r>
              <a:rPr lang="cs-CZ" b="1" dirty="0"/>
              <a:t>Diagnostika</a:t>
            </a:r>
            <a:endParaRPr lang="cs-CZ" dirty="0"/>
          </a:p>
          <a:p>
            <a:r>
              <a:rPr lang="cs-CZ" dirty="0"/>
              <a:t>Pro úspěšnou léčbu je zcela zásadní včasná diagnostika. V diagnostice nádorového onemocnění hraje velkou roli důkladná </a:t>
            </a:r>
            <a:r>
              <a:rPr lang="cs-CZ" b="1" dirty="0"/>
              <a:t>anamnéza</a:t>
            </a:r>
            <a:r>
              <a:rPr lang="cs-CZ" dirty="0"/>
              <a:t>, zaměřená i na výskyt nádorového onemocnění v rodině. Následuje odběr biologického materiálu, který je odesílán k rozboru. Standardní vyšetření krve se doplňuje o vyšetření nádorových </a:t>
            </a:r>
            <a:r>
              <a:rPr lang="cs-CZ" dirty="0" err="1"/>
              <a:t>markerů</a:t>
            </a:r>
            <a:r>
              <a:rPr lang="cs-CZ" dirty="0"/>
              <a:t> CEA (</a:t>
            </a:r>
            <a:r>
              <a:rPr lang="cs-CZ" dirty="0" err="1"/>
              <a:t>karcinoembryonální</a:t>
            </a:r>
            <a:r>
              <a:rPr lang="cs-CZ" dirty="0"/>
              <a:t> antigen), Ca 19-9, AFP (hepatocelulární karcinom). V dnešní době je k diagnostice kolorektálního karcinomu využívána celá řada vyšetřovacích metod. Nejvýznamnější roli má endoskopické vyšetření. Tomu vždy předchází klinické vyšetření, vyšetření per rektum. Z endoskopických metod se začíná rektoskopií, která je vždy doplněna </a:t>
            </a:r>
            <a:r>
              <a:rPr lang="cs-CZ" b="1" dirty="0"/>
              <a:t>koloskopií.</a:t>
            </a:r>
            <a:r>
              <a:rPr lang="cs-CZ" dirty="0"/>
              <a:t> Při koloskopii lze odebrat bioptický vzorek tkáně a odeslat na histologický rozbor. V návaznosti je možné provést endoskopickou ultrasonografii. Z rentgenových metod se nejčastěji využívá </a:t>
            </a:r>
            <a:r>
              <a:rPr lang="cs-CZ" dirty="0" err="1"/>
              <a:t>irigografie</a:t>
            </a:r>
            <a:r>
              <a:rPr lang="cs-CZ" dirty="0"/>
              <a:t> s kontrastní látkou. Počítačová tomografie (CT) informuje o stavu lymfatických uzlin a o postižení okolních orgánů. Doplňující diagnostika zahrnuje scintigrafii skeletu k vyloučení kostní generalizace, CT břicha ke zjištění metastáz v játrech, RTG plic k vyloučení plicního postižení, sonografie, MR.</a:t>
            </a:r>
          </a:p>
          <a:p>
            <a:r>
              <a:rPr lang="cs-CZ" dirty="0"/>
              <a:t>Diagnóza nádorů rekta je zvlášť snadná při digitálním vyšetření rekta a při rektoskopii.</a:t>
            </a:r>
          </a:p>
          <a:p>
            <a:r>
              <a:rPr lang="cs-CZ" dirty="0"/>
              <a:t>Prognóza onemocnění závisí na stupni postižení stěny střeva, uzlin a případně přítomnosti metastáz. Chirurgickou léčbu přežívá u nádorů klasifikovaných jako T1N0M0 pět let 90 % nemocných, u nádorů klasifikovaných jako T2N0M0 80 % nemocných. U pokročilejších nádorů se situace dramaticky mění. Pětileté přežití u nádorů klasifikovaných jako T2Nl a pokročilejších přežívá přes chirurgickou a veškerou adjuvantní léčbu pět let 35 % nemocných. S takto pokročilou formou přichází více jak 70 % nemocných. </a:t>
            </a:r>
          </a:p>
          <a:p>
            <a:endParaRPr lang="cs-CZ" dirty="0"/>
          </a:p>
        </p:txBody>
      </p:sp>
    </p:spTree>
    <p:extLst>
      <p:ext uri="{BB962C8B-B14F-4D97-AF65-F5344CB8AC3E}">
        <p14:creationId xmlns:p14="http://schemas.microsoft.com/office/powerpoint/2010/main" val="32198484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49EF387-A7B4-4EEF-8ED5-F1E7CB9789D2}"/>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DFDCE3BD-8802-4799-B03C-895D7D7E27D9}"/>
              </a:ext>
            </a:extLst>
          </p:cNvPr>
          <p:cNvSpPr>
            <a:spLocks noGrp="1"/>
          </p:cNvSpPr>
          <p:nvPr>
            <p:ph idx="1"/>
          </p:nvPr>
        </p:nvSpPr>
        <p:spPr/>
        <p:txBody>
          <a:bodyPr>
            <a:normAutofit fontScale="55000" lnSpcReduction="20000"/>
          </a:bodyPr>
          <a:lstStyle/>
          <a:p>
            <a:r>
              <a:rPr lang="cs-CZ" b="1" dirty="0" err="1"/>
              <a:t>erapie</a:t>
            </a:r>
            <a:endParaRPr lang="cs-CZ" dirty="0"/>
          </a:p>
          <a:p>
            <a:r>
              <a:rPr lang="cs-CZ" dirty="0"/>
              <a:t>Nádory tlustého střeva se primárně operují. Výkon, při kterém se vždy obnovuje kontinuita střeva anastomózou, spočívá v odstranění postižené části střeva, resekci přilehlého omenta a odstranění lymfatických uzlin a cév, které jdou vždy podél cév zásobujících příslušný segment kolon, nazýváme</a:t>
            </a:r>
            <a:r>
              <a:rPr lang="cs-CZ" b="1" dirty="0"/>
              <a:t> </a:t>
            </a:r>
            <a:r>
              <a:rPr lang="cs-CZ" b="1" dirty="0" err="1"/>
              <a:t>hemikolektomie</a:t>
            </a:r>
            <a:r>
              <a:rPr lang="cs-CZ" dirty="0"/>
              <a:t>. Rozlišujeme pravou a levou </a:t>
            </a:r>
            <a:r>
              <a:rPr lang="cs-CZ" dirty="0" err="1"/>
              <a:t>hemikolektomii</a:t>
            </a:r>
            <a:r>
              <a:rPr lang="cs-CZ" dirty="0"/>
              <a:t>, dále resekci </a:t>
            </a:r>
            <a:r>
              <a:rPr lang="cs-CZ" dirty="0" err="1"/>
              <a:t>transversa</a:t>
            </a:r>
            <a:r>
              <a:rPr lang="cs-CZ" dirty="0"/>
              <a:t> a resekci esovité kličky. Jaterní metastázy, je-li zachováno alespoň 30 % zdravého jaterního parenchymu, nejsou kontraindikací k provedení paliativní resekce.</a:t>
            </a:r>
          </a:p>
          <a:p>
            <a:r>
              <a:rPr lang="cs-CZ" dirty="0"/>
              <a:t>Akutní střevní neprůchodnost, zapříčiněnou nádorem kolon, lze řešit akutní resekcí s anastomózou, resekcí bez obnovení kontinuity a rekonstrukcí v druhé době, či založením </a:t>
            </a:r>
            <a:r>
              <a:rPr lang="cs-CZ" dirty="0" err="1"/>
              <a:t>stomie</a:t>
            </a:r>
            <a:r>
              <a:rPr lang="cs-CZ" dirty="0"/>
              <a:t> nad překážkou. Záleží na zkušenostech operujícího chirurga a celkovém stavu nemocného. </a:t>
            </a:r>
          </a:p>
          <a:p>
            <a:r>
              <a:rPr lang="cs-CZ" dirty="0"/>
              <a:t>Nádory rekta jsou relativně </a:t>
            </a:r>
            <a:r>
              <a:rPr lang="cs-CZ" dirty="0" err="1"/>
              <a:t>radiosenzitivní</a:t>
            </a:r>
            <a:r>
              <a:rPr lang="cs-CZ" dirty="0"/>
              <a:t>. Standardem je v současné době </a:t>
            </a:r>
            <a:r>
              <a:rPr lang="cs-CZ" dirty="0" err="1"/>
              <a:t>neoadjuvantní</a:t>
            </a:r>
            <a:r>
              <a:rPr lang="cs-CZ" dirty="0"/>
              <a:t> léčba </a:t>
            </a:r>
            <a:r>
              <a:rPr lang="cs-CZ" dirty="0" err="1"/>
              <a:t>předozářením</a:t>
            </a:r>
            <a:r>
              <a:rPr lang="cs-CZ" dirty="0"/>
              <a:t> a teprve poté následuje chirurgická léčba. Pooperační ozáření nezlepšuje osud nemocných. Chirurgické léčení spočívá buď v resekci s obnovením střevní kontinuity nebo </a:t>
            </a:r>
            <a:r>
              <a:rPr lang="cs-CZ" dirty="0" err="1"/>
              <a:t>abdominoperineální</a:t>
            </a:r>
            <a:r>
              <a:rPr lang="cs-CZ" dirty="0"/>
              <a:t> amputaci s trvalou kolostomií. Povaha výkonu záleží na vzdálenosti nádoru od análního okraje. U nádorů horní třetiny konečníku lze téměř vždy provést resekci. Stejně by měla být léčena i převážná většina nádorů střední třetiny konečníku. Nádory dolní třetiny konečníku končí obvykle odstraněním celého konečníku se založením </a:t>
            </a:r>
            <a:r>
              <a:rPr lang="cs-CZ" dirty="0" err="1"/>
              <a:t>stomie</a:t>
            </a:r>
            <a:r>
              <a:rPr lang="cs-CZ" dirty="0"/>
              <a:t>. Někdy je možno provést lokální excizi nádoru. Tento postup má však velice přísné indikace. U inoperabilních nádorů je možné upravit průchodnost střeva například laserovou </a:t>
            </a:r>
            <a:r>
              <a:rPr lang="cs-CZ" dirty="0" err="1"/>
              <a:t>vaporizací</a:t>
            </a:r>
            <a:r>
              <a:rPr lang="cs-CZ" dirty="0"/>
              <a:t> či zavedením stentu. Při neúspěchu této endoskopické </a:t>
            </a:r>
            <a:r>
              <a:rPr lang="cs-CZ" dirty="0" err="1"/>
              <a:t>paliace</a:t>
            </a:r>
            <a:r>
              <a:rPr lang="cs-CZ" dirty="0"/>
              <a:t> nebo u inkontinentních nemocných je třeba založit kolostomii nad nádorem. Jaterní metastázy kolorektálního karcinomu mají být léčeny chirurgickou resekcí, je-li to technicky možné. Mnohočetné </a:t>
            </a:r>
            <a:r>
              <a:rPr lang="cs-CZ" dirty="0" err="1"/>
              <a:t>neresekabilní</a:t>
            </a:r>
            <a:r>
              <a:rPr lang="cs-CZ" dirty="0"/>
              <a:t> metastázy je možno ošetřit laserovou hypertermií, radiofrekvenční ablací, či instilací cytotoxických roztoků (</a:t>
            </a:r>
            <a:r>
              <a:rPr lang="cs-CZ" dirty="0" err="1"/>
              <a:t>Ethanol</a:t>
            </a:r>
            <a:r>
              <a:rPr lang="cs-CZ" dirty="0"/>
              <a:t>) pod sonografickou či CT kontrolou. </a:t>
            </a:r>
          </a:p>
          <a:p>
            <a:r>
              <a:rPr lang="cs-CZ" dirty="0"/>
              <a:t> </a:t>
            </a:r>
          </a:p>
          <a:p>
            <a:endParaRPr lang="cs-CZ" dirty="0"/>
          </a:p>
        </p:txBody>
      </p:sp>
    </p:spTree>
    <p:extLst>
      <p:ext uri="{BB962C8B-B14F-4D97-AF65-F5344CB8AC3E}">
        <p14:creationId xmlns:p14="http://schemas.microsoft.com/office/powerpoint/2010/main" val="41584715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1475828-9F51-4FD2-82B0-CAE3BCB384BE}"/>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1948E760-7072-4ECD-9149-7A09AC5FBD29}"/>
              </a:ext>
            </a:extLst>
          </p:cNvPr>
          <p:cNvSpPr>
            <a:spLocks noGrp="1"/>
          </p:cNvSpPr>
          <p:nvPr>
            <p:ph idx="1"/>
          </p:nvPr>
        </p:nvSpPr>
        <p:spPr/>
        <p:txBody>
          <a:bodyPr>
            <a:normAutofit fontScale="77500" lnSpcReduction="20000"/>
          </a:bodyPr>
          <a:lstStyle/>
          <a:p>
            <a:r>
              <a:rPr lang="cs-CZ" dirty="0"/>
              <a:t>Nejčastěji prováděné chirurgické výkony:</a:t>
            </a:r>
          </a:p>
          <a:p>
            <a:r>
              <a:rPr lang="cs-CZ" dirty="0"/>
              <a:t>- U nádorů v pravém tračníku – pravostranná </a:t>
            </a:r>
            <a:r>
              <a:rPr lang="cs-CZ" dirty="0" err="1"/>
              <a:t>hemikolektomie</a:t>
            </a:r>
            <a:r>
              <a:rPr lang="cs-CZ" dirty="0"/>
              <a:t> a </a:t>
            </a:r>
            <a:r>
              <a:rPr lang="cs-CZ" dirty="0" err="1"/>
              <a:t>ileo</a:t>
            </a:r>
            <a:r>
              <a:rPr lang="cs-CZ" dirty="0"/>
              <a:t>-</a:t>
            </a:r>
            <a:r>
              <a:rPr lang="cs-CZ" dirty="0" err="1"/>
              <a:t>transverso</a:t>
            </a:r>
            <a:r>
              <a:rPr lang="cs-CZ" dirty="0"/>
              <a:t>-anastomóza.</a:t>
            </a:r>
          </a:p>
          <a:p>
            <a:r>
              <a:rPr lang="cs-CZ" dirty="0"/>
              <a:t>- U nádorů v polovině </a:t>
            </a:r>
            <a:r>
              <a:rPr lang="cs-CZ" dirty="0" err="1"/>
              <a:t>transverza</a:t>
            </a:r>
            <a:r>
              <a:rPr lang="cs-CZ" dirty="0"/>
              <a:t> se provádí resekce části </a:t>
            </a:r>
            <a:r>
              <a:rPr lang="cs-CZ" dirty="0" err="1"/>
              <a:t>transverza</a:t>
            </a:r>
            <a:r>
              <a:rPr lang="cs-CZ" dirty="0"/>
              <a:t> a end-to-end-</a:t>
            </a:r>
            <a:r>
              <a:rPr lang="cs-CZ" dirty="0" err="1"/>
              <a:t>anastommóza</a:t>
            </a:r>
            <a:r>
              <a:rPr lang="cs-CZ" dirty="0"/>
              <a:t>.</a:t>
            </a:r>
          </a:p>
          <a:p>
            <a:r>
              <a:rPr lang="cs-CZ" dirty="0"/>
              <a:t>- U nádorů v levé části tračníku se provádí levostranná </a:t>
            </a:r>
            <a:r>
              <a:rPr lang="cs-CZ" dirty="0" err="1"/>
              <a:t>hemikolektomie</a:t>
            </a:r>
            <a:r>
              <a:rPr lang="cs-CZ" dirty="0"/>
              <a:t> a </a:t>
            </a:r>
            <a:r>
              <a:rPr lang="cs-CZ" dirty="0" err="1"/>
              <a:t>transverzo</a:t>
            </a:r>
            <a:r>
              <a:rPr lang="cs-CZ" dirty="0"/>
              <a:t>-</a:t>
            </a:r>
            <a:r>
              <a:rPr lang="cs-CZ" dirty="0" err="1"/>
              <a:t>rekto</a:t>
            </a:r>
            <a:r>
              <a:rPr lang="cs-CZ" dirty="0"/>
              <a:t>-anastomóza.</a:t>
            </a:r>
          </a:p>
          <a:p>
            <a:r>
              <a:rPr lang="cs-CZ" dirty="0"/>
              <a:t>- U nádorů rekta se provádí nízká resekce konečníku bez amputace, či vytvoření </a:t>
            </a:r>
            <a:r>
              <a:rPr lang="cs-CZ" dirty="0" err="1"/>
              <a:t>pouche</a:t>
            </a:r>
            <a:r>
              <a:rPr lang="cs-CZ" dirty="0"/>
              <a:t> při totální kolektomii (náhrada konečníku tenkým střevem, z jehož koncové části se ušije vak anglicky </a:t>
            </a:r>
            <a:r>
              <a:rPr lang="cs-CZ" dirty="0" err="1"/>
              <a:t>pouch</a:t>
            </a:r>
            <a:r>
              <a:rPr lang="cs-CZ" dirty="0"/>
              <a:t> - vyslovuj </a:t>
            </a:r>
            <a:r>
              <a:rPr lang="cs-CZ" dirty="0" err="1"/>
              <a:t>pauč</a:t>
            </a:r>
            <a:r>
              <a:rPr lang="cs-CZ" dirty="0"/>
              <a:t>). Ten se přišije na svěrače a slouží jako rezervoár k zadržení stolice. Pouch umožní nechodit tak často na stolici, jako by tomu bylo, kdyby se tenké střevo našilo na svěrač hned bez vytvoření </a:t>
            </a:r>
            <a:r>
              <a:rPr lang="cs-CZ" dirty="0" err="1"/>
              <a:t>pouche</a:t>
            </a:r>
            <a:r>
              <a:rPr lang="cs-CZ" dirty="0"/>
              <a:t>. Operační postup: odstranění tlustého střeva, vytvoření </a:t>
            </a:r>
            <a:r>
              <a:rPr lang="cs-CZ" dirty="0" err="1"/>
              <a:t>stomie</a:t>
            </a:r>
            <a:r>
              <a:rPr lang="cs-CZ" dirty="0"/>
              <a:t> a </a:t>
            </a:r>
            <a:r>
              <a:rPr lang="cs-CZ" dirty="0" err="1"/>
              <a:t>pouche</a:t>
            </a:r>
            <a:r>
              <a:rPr lang="cs-CZ" dirty="0"/>
              <a:t>, po určité době zrušení ileostomie a obnova kontinuity (2-3 operace).</a:t>
            </a:r>
          </a:p>
          <a:p>
            <a:r>
              <a:rPr lang="cs-CZ" dirty="0"/>
              <a:t> </a:t>
            </a:r>
          </a:p>
          <a:p>
            <a:endParaRPr lang="cs-CZ" dirty="0"/>
          </a:p>
        </p:txBody>
      </p:sp>
    </p:spTree>
    <p:extLst>
      <p:ext uri="{BB962C8B-B14F-4D97-AF65-F5344CB8AC3E}">
        <p14:creationId xmlns:p14="http://schemas.microsoft.com/office/powerpoint/2010/main" val="24440709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2AC7C54-9C61-4075-A9C5-1555110F53EE}"/>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7C5CD676-6C94-45DE-B134-83067FCBA727}"/>
              </a:ext>
            </a:extLst>
          </p:cNvPr>
          <p:cNvSpPr>
            <a:spLocks noGrp="1"/>
          </p:cNvSpPr>
          <p:nvPr>
            <p:ph idx="1"/>
          </p:nvPr>
        </p:nvSpPr>
        <p:spPr/>
        <p:txBody>
          <a:bodyPr>
            <a:normAutofit fontScale="92500" lnSpcReduction="20000"/>
          </a:bodyPr>
          <a:lstStyle/>
          <a:p>
            <a:r>
              <a:rPr lang="cs-CZ" dirty="0"/>
              <a:t>Chemoterapie </a:t>
            </a:r>
          </a:p>
          <a:p>
            <a:r>
              <a:rPr lang="cs-CZ" dirty="0"/>
              <a:t>Při chemoterapii jsou do těla pacienta vpravovány látky, které mají schopnost ničit nádorové buňky. Chemoterapeutika bývají používána často jako součást chirurgické terapie, buď jako </a:t>
            </a:r>
            <a:r>
              <a:rPr lang="cs-CZ" dirty="0" err="1"/>
              <a:t>neoadjuvance</a:t>
            </a:r>
            <a:r>
              <a:rPr lang="cs-CZ" dirty="0"/>
              <a:t> (tedy před výkonem), očekáváno je zmenšení nádoru, nebo jako </a:t>
            </a:r>
            <a:r>
              <a:rPr lang="cs-CZ" dirty="0" err="1"/>
              <a:t>adjuvance</a:t>
            </a:r>
            <a:r>
              <a:rPr lang="cs-CZ" dirty="0"/>
              <a:t> (tedy po výkonu) – o jejím použití je rozhodnuto na základě histologického vyšetření. Takto se snižuje riziko recidivy onemocnění a tím pádem se prodlužuje doba přežití. Ovšem chemoterapeutika nejsou namířena pouze proti nádorovým buňkám, ale také proti zdravým dělícím se buňkám, jejich používání </a:t>
            </a:r>
          </a:p>
          <a:p>
            <a:r>
              <a:rPr lang="cs-CZ" dirty="0"/>
              <a:t>má tudíž množství nežádoucích účinků a některými pacienty nejsou dobře snášena. Mezi nežádoucí účinky patří např. zvracení, alergická reakce, lokální nekróza, leukopenie či sterilita. </a:t>
            </a:r>
          </a:p>
          <a:p>
            <a:endParaRPr lang="cs-CZ" dirty="0"/>
          </a:p>
        </p:txBody>
      </p:sp>
    </p:spTree>
    <p:extLst>
      <p:ext uri="{BB962C8B-B14F-4D97-AF65-F5344CB8AC3E}">
        <p14:creationId xmlns:p14="http://schemas.microsoft.com/office/powerpoint/2010/main" val="12282515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D0AE48D-4CAB-4C5D-A449-DD49D7DA93B8}"/>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CA7BC42D-FEF6-4C9A-B714-4FD7DF15A000}"/>
              </a:ext>
            </a:extLst>
          </p:cNvPr>
          <p:cNvSpPr>
            <a:spLocks noGrp="1"/>
          </p:cNvSpPr>
          <p:nvPr>
            <p:ph idx="1"/>
          </p:nvPr>
        </p:nvSpPr>
        <p:spPr/>
        <p:txBody>
          <a:bodyPr>
            <a:normAutofit lnSpcReduction="10000"/>
          </a:bodyPr>
          <a:lstStyle/>
          <a:p>
            <a:r>
              <a:rPr lang="cs-CZ" dirty="0"/>
              <a:t>Radioterapie </a:t>
            </a:r>
          </a:p>
          <a:p>
            <a:r>
              <a:rPr lang="cs-CZ" dirty="0"/>
              <a:t>Při radioterapii jsou buňky nádoru ničeny pomocí cíleného ozařování. Podobně jako chemoterapie se využívá před i po operaci. Jejím úkolem je zejména odstranění diseminovaných ložisek nádorových buněk v pánvi, které nelze odstranit chirurgicky, a v ovlivnění vlastního masy nádoru. Kolorektální karcinom je řazen mezi nádory s nižší citlivostí k záření. Radioterapie nabývá v posledních letech na významu především při terapii karcinomu rekta, vyšší oddíly nelze tímto způsobem ošetřit, neboť ostatní tkáň není schopna tolerovat dostatečnou dávku. </a:t>
            </a:r>
          </a:p>
          <a:p>
            <a:r>
              <a:rPr lang="cs-CZ" dirty="0"/>
              <a:t> </a:t>
            </a:r>
          </a:p>
        </p:txBody>
      </p:sp>
    </p:spTree>
    <p:extLst>
      <p:ext uri="{BB962C8B-B14F-4D97-AF65-F5344CB8AC3E}">
        <p14:creationId xmlns:p14="http://schemas.microsoft.com/office/powerpoint/2010/main" val="11428432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86B498A-61CE-4E94-8C63-81406F6015D8}"/>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B7C89A3A-BFE3-460C-8AA2-2BFA9108D8D3}"/>
              </a:ext>
            </a:extLst>
          </p:cNvPr>
          <p:cNvSpPr>
            <a:spLocks noGrp="1"/>
          </p:cNvSpPr>
          <p:nvPr>
            <p:ph idx="1"/>
          </p:nvPr>
        </p:nvSpPr>
        <p:spPr/>
        <p:txBody>
          <a:bodyPr/>
          <a:lstStyle/>
          <a:p>
            <a:r>
              <a:rPr lang="cs-CZ" dirty="0" err="1"/>
              <a:t>iologická</a:t>
            </a:r>
            <a:r>
              <a:rPr lang="cs-CZ" dirty="0"/>
              <a:t> léčba </a:t>
            </a:r>
          </a:p>
          <a:p>
            <a:r>
              <a:rPr lang="cs-CZ" dirty="0"/>
              <a:t>Jedná se o cílenou terapii (</a:t>
            </a:r>
            <a:r>
              <a:rPr lang="cs-CZ" dirty="0" err="1"/>
              <a:t>targeted</a:t>
            </a:r>
            <a:r>
              <a:rPr lang="cs-CZ" dirty="0"/>
              <a:t> </a:t>
            </a:r>
            <a:r>
              <a:rPr lang="cs-CZ" dirty="0" err="1"/>
              <a:t>therapy</a:t>
            </a:r>
            <a:r>
              <a:rPr lang="cs-CZ" dirty="0"/>
              <a:t>), což znamená, že na rozdíl od chemoterapie, jejímž cílem je DNA společná všem buňkám, tedy i těm zdravým, je cílená terapie zaměřena na molekuly či procesy typické pro nádorové buňky. Vzniká tak nová generace léčiv, jejímž úkolem je zasažení buňky na úrovni regulačních a signálních proteinů. Tím se zvyšuje nejen efekt vlastního zásahu, ale současně se snižuje riziko výskytu závažných nežádoucích účinků, které léčbu chemoterapií bezesporu provázejí. Do klinické praxe jsou dnes schváleny dvě monoklonální protilátky – </a:t>
            </a:r>
            <a:r>
              <a:rPr lang="cs-CZ" dirty="0" err="1"/>
              <a:t>bevacizumab</a:t>
            </a:r>
            <a:r>
              <a:rPr lang="cs-CZ" dirty="0"/>
              <a:t> a </a:t>
            </a:r>
            <a:r>
              <a:rPr lang="cs-CZ" dirty="0" err="1"/>
              <a:t>cetuximab</a:t>
            </a:r>
            <a:r>
              <a:rPr lang="cs-CZ" dirty="0"/>
              <a:t>. </a:t>
            </a:r>
          </a:p>
          <a:p>
            <a:endParaRPr lang="cs-CZ" dirty="0"/>
          </a:p>
        </p:txBody>
      </p:sp>
    </p:spTree>
    <p:extLst>
      <p:ext uri="{BB962C8B-B14F-4D97-AF65-F5344CB8AC3E}">
        <p14:creationId xmlns:p14="http://schemas.microsoft.com/office/powerpoint/2010/main" val="17117722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9832A6A-ECF1-4321-8155-FC24DDA4651F}"/>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71A0C5DB-60E5-4E5C-A96C-227A20604097}"/>
              </a:ext>
            </a:extLst>
          </p:cNvPr>
          <p:cNvSpPr>
            <a:spLocks noGrp="1"/>
          </p:cNvSpPr>
          <p:nvPr>
            <p:ph idx="1"/>
          </p:nvPr>
        </p:nvSpPr>
        <p:spPr/>
        <p:txBody>
          <a:bodyPr>
            <a:normAutofit lnSpcReduction="10000"/>
          </a:bodyPr>
          <a:lstStyle/>
          <a:p>
            <a:r>
              <a:rPr lang="cs-CZ" dirty="0"/>
              <a:t>odpůrná terapie </a:t>
            </a:r>
          </a:p>
          <a:p>
            <a:r>
              <a:rPr lang="cs-CZ" dirty="0"/>
              <a:t>Chemoterapie a radioterapie způsobuje pacientům často velmi nepříjemné nežádoucí účinky, jež někteří hodnotí jako závažnější, než samotné základní onemocnění. Mezi nejčastější patří úporné zvracení, bolesti po lokální radioterapii, různé kožní projevy, vypadávání vlasů a další, jež velmi ovlivňují kvalitu života pacienta. Proto je snahou zúčastněného zdravotnického personálu tyto obtíže mírnit, nebo ještě lépe předcházet jim. Podpůrná terapie, založená především na antiemetické a analgetické medikaci, usiluje o co nejlepší zvládnutí nežádoucích účinků spojených s léčbou primárního onemocnění.</a:t>
            </a:r>
          </a:p>
          <a:p>
            <a:endParaRPr lang="cs-CZ" dirty="0"/>
          </a:p>
        </p:txBody>
      </p:sp>
    </p:spTree>
    <p:extLst>
      <p:ext uri="{BB962C8B-B14F-4D97-AF65-F5344CB8AC3E}">
        <p14:creationId xmlns:p14="http://schemas.microsoft.com/office/powerpoint/2010/main" val="130199211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F08C4A1-2730-4F13-B016-66DCB47C7FED}"/>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47D1C121-645C-4A7D-92F7-26D3E8CECD31}"/>
              </a:ext>
            </a:extLst>
          </p:cNvPr>
          <p:cNvSpPr>
            <a:spLocks noGrp="1"/>
          </p:cNvSpPr>
          <p:nvPr>
            <p:ph idx="1"/>
          </p:nvPr>
        </p:nvSpPr>
        <p:spPr/>
        <p:txBody>
          <a:bodyPr>
            <a:normAutofit fontScale="25000" lnSpcReduction="20000"/>
          </a:bodyPr>
          <a:lstStyle/>
          <a:p>
            <a:r>
              <a:rPr lang="cs-CZ" dirty="0" err="1"/>
              <a:t>Stomie</a:t>
            </a:r>
            <a:r>
              <a:rPr lang="cs-CZ" dirty="0"/>
              <a:t> je vytvořené vyústění dutého orgánu přes stěnu tělní. Je vytvářena pro nemožnost obnovit kontinuitu tohoto orgánu, aby jeho obsah odcházel přirozenou</a:t>
            </a:r>
          </a:p>
          <a:p>
            <a:r>
              <a:rPr lang="cs-CZ" dirty="0"/>
              <a:t>cestou. </a:t>
            </a:r>
            <a:r>
              <a:rPr lang="cs-CZ" dirty="0" err="1"/>
              <a:t>Stomie</a:t>
            </a:r>
            <a:r>
              <a:rPr lang="cs-CZ" dirty="0"/>
              <a:t> dělíme podle různých hledisek.</a:t>
            </a:r>
          </a:p>
          <a:p>
            <a:r>
              <a:rPr lang="cs-CZ" dirty="0"/>
              <a:t> </a:t>
            </a:r>
          </a:p>
          <a:p>
            <a:r>
              <a:rPr lang="cs-CZ" dirty="0"/>
              <a:t>Podle doby trvání:</a:t>
            </a:r>
          </a:p>
          <a:p>
            <a:r>
              <a:rPr lang="cs-CZ" dirty="0"/>
              <a:t>- Trvalá </a:t>
            </a:r>
            <a:r>
              <a:rPr lang="cs-CZ" dirty="0" err="1"/>
              <a:t>stomie</a:t>
            </a:r>
            <a:r>
              <a:rPr lang="cs-CZ" dirty="0"/>
              <a:t> - nevratná, založena při závažných onemocněních či poškození svěrače, zůstává na celý zbytek života.</a:t>
            </a:r>
          </a:p>
          <a:p>
            <a:r>
              <a:rPr lang="cs-CZ" dirty="0"/>
              <a:t>- Dočasná - přechodná, na určitý čas, po odeznění onemocnění se zanoří zpět. Vytváří se z důvodu odlehčení střeva či snížení zátěže pro pacienty v těžkém stavu.</a:t>
            </a:r>
          </a:p>
          <a:p>
            <a:r>
              <a:rPr lang="cs-CZ" dirty="0"/>
              <a:t> </a:t>
            </a:r>
          </a:p>
          <a:p>
            <a:r>
              <a:rPr lang="cs-CZ" dirty="0"/>
              <a:t>Nejčastějším druhem vývodu je kolostomie, jde o souhrnný název pro vývody tlustého střeva. Řadíme ji mezi </a:t>
            </a:r>
            <a:r>
              <a:rPr lang="cs-CZ" dirty="0" err="1"/>
              <a:t>stomie</a:t>
            </a:r>
            <a:r>
              <a:rPr lang="cs-CZ" dirty="0"/>
              <a:t> derivační.</a:t>
            </a:r>
          </a:p>
          <a:p>
            <a:r>
              <a:rPr lang="cs-CZ" dirty="0"/>
              <a:t> </a:t>
            </a:r>
          </a:p>
          <a:p>
            <a:r>
              <a:rPr lang="cs-CZ" dirty="0"/>
              <a:t>Speciální názvy kolostomií se odvozují dle anatomické lokalizace:</a:t>
            </a:r>
          </a:p>
          <a:p>
            <a:r>
              <a:rPr lang="cs-CZ" dirty="0"/>
              <a:t>- </a:t>
            </a:r>
            <a:r>
              <a:rPr lang="cs-CZ" dirty="0" err="1"/>
              <a:t>Caecostomie</a:t>
            </a:r>
            <a:r>
              <a:rPr lang="cs-CZ" dirty="0"/>
              <a:t> - vývod slepého střeva. Bývá vytvářena v pravém podbřišku, většinou jako nástěnná a dočasná.</a:t>
            </a:r>
          </a:p>
          <a:p>
            <a:r>
              <a:rPr lang="cs-CZ" dirty="0"/>
              <a:t>- </a:t>
            </a:r>
            <a:r>
              <a:rPr lang="cs-CZ" dirty="0" err="1"/>
              <a:t>Transversostomie</a:t>
            </a:r>
            <a:r>
              <a:rPr lang="cs-CZ" dirty="0"/>
              <a:t> - vývod na příčném tračníku. Vytvářena vpravo nad pupkem, obvykle dvouhlavňová.</a:t>
            </a:r>
          </a:p>
          <a:p>
            <a:r>
              <a:rPr lang="cs-CZ" dirty="0"/>
              <a:t>- </a:t>
            </a:r>
            <a:r>
              <a:rPr lang="cs-CZ" dirty="0" err="1"/>
              <a:t>Sigmoideostomie</a:t>
            </a:r>
            <a:r>
              <a:rPr lang="cs-CZ" dirty="0"/>
              <a:t> - vývod esovité kličky. Bývá v levém dolním kvadrantu břišní stěny, pokud je odstraněn i svěrač, je trvalá.</a:t>
            </a:r>
          </a:p>
          <a:p>
            <a:r>
              <a:rPr lang="cs-CZ" dirty="0"/>
              <a:t> </a:t>
            </a:r>
          </a:p>
          <a:p>
            <a:r>
              <a:rPr lang="cs-CZ" dirty="0"/>
              <a:t>Dělení </a:t>
            </a:r>
            <a:r>
              <a:rPr lang="cs-CZ" dirty="0" err="1"/>
              <a:t>stomie</a:t>
            </a:r>
            <a:r>
              <a:rPr lang="cs-CZ" dirty="0"/>
              <a:t> dle konstrukce:</a:t>
            </a:r>
          </a:p>
          <a:p>
            <a:r>
              <a:rPr lang="cs-CZ" b="1" dirty="0"/>
              <a:t>- Nástěnná </a:t>
            </a:r>
            <a:r>
              <a:rPr lang="cs-CZ" b="1" dirty="0" err="1"/>
              <a:t>stomie</a:t>
            </a:r>
            <a:r>
              <a:rPr lang="cs-CZ" dirty="0"/>
              <a:t> je historicky nejstarší, užívá se k odlehčení střeva, většinou jako dočasná. Dnes se tento typ kolostomie téměř nedělá, derivace střevní pasáže není dokonalá. Typickým příkladem tohoto typu </a:t>
            </a:r>
            <a:r>
              <a:rPr lang="cs-CZ" dirty="0" err="1"/>
              <a:t>stomie</a:t>
            </a:r>
            <a:r>
              <a:rPr lang="cs-CZ" dirty="0"/>
              <a:t> je </a:t>
            </a:r>
            <a:r>
              <a:rPr lang="cs-CZ" dirty="0" err="1"/>
              <a:t>ceacostomie</a:t>
            </a:r>
            <a:r>
              <a:rPr lang="cs-CZ" dirty="0"/>
              <a:t>.</a:t>
            </a:r>
          </a:p>
          <a:p>
            <a:r>
              <a:rPr lang="cs-CZ" b="1" dirty="0"/>
              <a:t>- Axiální </a:t>
            </a:r>
            <a:r>
              <a:rPr lang="cs-CZ" b="1" dirty="0" err="1"/>
              <a:t>stomie</a:t>
            </a:r>
            <a:r>
              <a:rPr lang="cs-CZ" dirty="0"/>
              <a:t> (dvouhlavňová) se nejčastěji zakládá na </a:t>
            </a:r>
            <a:r>
              <a:rPr lang="cs-CZ" dirty="0" err="1"/>
              <a:t>sigmatu</a:t>
            </a:r>
            <a:r>
              <a:rPr lang="cs-CZ" dirty="0"/>
              <a:t>, </a:t>
            </a:r>
            <a:r>
              <a:rPr lang="cs-CZ" dirty="0" err="1"/>
              <a:t>transversu</a:t>
            </a:r>
            <a:r>
              <a:rPr lang="cs-CZ" dirty="0"/>
              <a:t> či ileu. Na </a:t>
            </a:r>
            <a:r>
              <a:rPr lang="cs-CZ" dirty="0" err="1"/>
              <a:t>stomii</a:t>
            </a:r>
            <a:r>
              <a:rPr lang="cs-CZ" dirty="0"/>
              <a:t> rozlišujeme přívodnou a odvodnou kličku střeva. Axiální </a:t>
            </a:r>
            <a:r>
              <a:rPr lang="cs-CZ" dirty="0" err="1"/>
              <a:t>stomii</a:t>
            </a:r>
            <a:r>
              <a:rPr lang="cs-CZ" dirty="0"/>
              <a:t> užíváme jako dočasné opatření k zabezpečení derivace střevního obsahu, dále jako urgentní opatření, kterým řešíme střevní neprůchodnost. Jako trvalá          </a:t>
            </a:r>
            <a:r>
              <a:rPr lang="cs-CZ" dirty="0" err="1"/>
              <a:t>stomie</a:t>
            </a:r>
            <a:r>
              <a:rPr lang="cs-CZ" dirty="0"/>
              <a:t> se zakládá u inoperabilních procesů, nebo tam, kde celkový stav nemocného a přidružená onemocnění neumožňují radikální chirurgický výkon.</a:t>
            </a:r>
          </a:p>
          <a:p>
            <a:r>
              <a:rPr lang="cs-CZ" b="1" dirty="0"/>
              <a:t>- Terminální </a:t>
            </a:r>
            <a:r>
              <a:rPr lang="cs-CZ" b="1" dirty="0" err="1"/>
              <a:t>stomie</a:t>
            </a:r>
            <a:r>
              <a:rPr lang="cs-CZ" dirty="0"/>
              <a:t> (jednohlavňová, koncová) se nejčastěji zakládá na </a:t>
            </a:r>
            <a:r>
              <a:rPr lang="cs-CZ" dirty="0" err="1"/>
              <a:t>sigmatu</a:t>
            </a:r>
            <a:r>
              <a:rPr lang="cs-CZ" dirty="0"/>
              <a:t> po amputaci aborálního zbytku střeva včetně konečníku. Někdy se provádí jako dočasné opatření při nutném krátkodobém vyřazení části střeva z provozu. Jako trvalá je tvořena při nemožnosti vytáhnout střevo před stěnu břišní pro nedostatečnou délku. Aborální část střeva je slepě uzavřena a konec tračníku se vyvede otvorem ve stěně břišní. </a:t>
            </a:r>
          </a:p>
          <a:p>
            <a:r>
              <a:rPr lang="cs-CZ" dirty="0"/>
              <a:t> </a:t>
            </a:r>
          </a:p>
          <a:p>
            <a:r>
              <a:rPr lang="cs-CZ" dirty="0" err="1"/>
              <a:t>Stomie</a:t>
            </a:r>
            <a:r>
              <a:rPr lang="cs-CZ" dirty="0"/>
              <a:t> vypadá jako kruhový otvor červené barvy o průměru 2 – 5 cm. Bývá nejčastěji v levém podbřišku. Její povrch je neustále vlhký a lesklý, vychází z ní větry a stolice.</a:t>
            </a:r>
          </a:p>
          <a:p>
            <a:r>
              <a:rPr lang="cs-CZ" dirty="0" err="1"/>
              <a:t>Stomie</a:t>
            </a:r>
            <a:r>
              <a:rPr lang="cs-CZ" dirty="0"/>
              <a:t> není citlivá na bolest, ale při ošetřování je třeba dbát opatrnosti, sliznice se snadno poraní a začne krvácet. Umístění může ovlivnit charakter střevního obsahu, čím blíže ke konečníku, tím je stolice tužší a méně objemná. Stolice a plyny odchází z vývodu samovolně (chybí nucení na stolici), ale po určité době se pacient naučí vyprazdňování celkem dobře ovládat.</a:t>
            </a:r>
          </a:p>
          <a:p>
            <a:endParaRPr lang="cs-CZ" dirty="0"/>
          </a:p>
        </p:txBody>
      </p:sp>
    </p:spTree>
    <p:extLst>
      <p:ext uri="{BB962C8B-B14F-4D97-AF65-F5344CB8AC3E}">
        <p14:creationId xmlns:p14="http://schemas.microsoft.com/office/powerpoint/2010/main" val="33883110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746748C-FA35-4AC4-8581-E179082161C8}"/>
              </a:ext>
            </a:extLst>
          </p:cNvPr>
          <p:cNvSpPr>
            <a:spLocks noGrp="1"/>
          </p:cNvSpPr>
          <p:nvPr>
            <p:ph type="title"/>
          </p:nvPr>
        </p:nvSpPr>
        <p:spPr/>
        <p:txBody>
          <a:bodyPr/>
          <a:lstStyle/>
          <a:p>
            <a:r>
              <a:rPr lang="cs-CZ" b="1" dirty="0"/>
              <a:t>Rizikové faktory kolorektálního karcinomu</a:t>
            </a:r>
            <a:endParaRPr lang="cs-CZ" dirty="0"/>
          </a:p>
        </p:txBody>
      </p:sp>
      <p:sp>
        <p:nvSpPr>
          <p:cNvPr id="4" name="Zástupný symbol pro text 3">
            <a:extLst>
              <a:ext uri="{FF2B5EF4-FFF2-40B4-BE49-F238E27FC236}">
                <a16:creationId xmlns:a16="http://schemas.microsoft.com/office/drawing/2014/main" id="{C9C32B63-D745-47F2-AF8F-8AEE37F42B9D}"/>
              </a:ext>
            </a:extLst>
          </p:cNvPr>
          <p:cNvSpPr>
            <a:spLocks noGrp="1"/>
          </p:cNvSpPr>
          <p:nvPr>
            <p:ph type="body" idx="1"/>
          </p:nvPr>
        </p:nvSpPr>
        <p:spPr>
          <a:xfrm>
            <a:off x="742684" y="1269207"/>
            <a:ext cx="5157787" cy="823912"/>
          </a:xfrm>
        </p:spPr>
        <p:txBody>
          <a:bodyPr/>
          <a:lstStyle/>
          <a:p>
            <a:r>
              <a:rPr lang="cs-CZ" dirty="0"/>
              <a:t>Neovlivnitelné</a:t>
            </a:r>
          </a:p>
        </p:txBody>
      </p:sp>
      <p:sp>
        <p:nvSpPr>
          <p:cNvPr id="3" name="Zástupný symbol pro obsah 2">
            <a:extLst>
              <a:ext uri="{FF2B5EF4-FFF2-40B4-BE49-F238E27FC236}">
                <a16:creationId xmlns:a16="http://schemas.microsoft.com/office/drawing/2014/main" id="{238329B7-2156-40FF-A483-0B18BA6ACEE1}"/>
              </a:ext>
            </a:extLst>
          </p:cNvPr>
          <p:cNvSpPr>
            <a:spLocks noGrp="1"/>
          </p:cNvSpPr>
          <p:nvPr>
            <p:ph sz="half" idx="2"/>
          </p:nvPr>
        </p:nvSpPr>
        <p:spPr>
          <a:xfrm>
            <a:off x="137566" y="2201034"/>
            <a:ext cx="5860010" cy="4656965"/>
          </a:xfrm>
        </p:spPr>
        <p:txBody>
          <a:bodyPr>
            <a:normAutofit fontScale="32500" lnSpcReduction="20000"/>
          </a:bodyPr>
          <a:lstStyle/>
          <a:p>
            <a:r>
              <a:rPr lang="cs-CZ" sz="5500" dirty="0"/>
              <a:t>Věk nad 50 let věku, s nejvyšším výskytem mezi 60-70 lety</a:t>
            </a:r>
          </a:p>
          <a:p>
            <a:r>
              <a:rPr lang="cs-CZ" sz="5500" dirty="0"/>
              <a:t>Pohlaví - muži jsou více ohroženou skupinou. </a:t>
            </a:r>
          </a:p>
          <a:p>
            <a:r>
              <a:rPr lang="cs-CZ" sz="5500" dirty="0"/>
              <a:t>Rodinná anamnéza  - nádorová onemocnění u rodinných příslušníků se ukazují jako statisticky velmi významná. Epidemiologické studie ukazují, že přímí příbuzní nemocných mají 3-4x vyšší pravděpodobnost onemocní kolorektálním karcinomem. Na základě hereditární predispozice vzniká 15-20 % nádorů </a:t>
            </a:r>
            <a:r>
              <a:rPr lang="cs-CZ" sz="5500" dirty="0" err="1"/>
              <a:t>kolorekta</a:t>
            </a:r>
            <a:r>
              <a:rPr lang="cs-CZ" sz="5500" dirty="0"/>
              <a:t>, kdy podíl 10 % zaujímají onemocnění jako Lynchův syndrom či familiární adenomatosní </a:t>
            </a:r>
            <a:r>
              <a:rPr lang="cs-CZ" sz="5500" dirty="0" err="1"/>
              <a:t>polyposa</a:t>
            </a:r>
            <a:r>
              <a:rPr lang="cs-CZ" sz="5500" dirty="0"/>
              <a:t>. Příčinou je mutace genů, díky níž dochází ke zvýšenému výskytu adenomů tlustého střeva a především je razantně zkrácen čas, za který se adenom přeměňuje v karcinom. Věk pacientů, u nichž dochází k výskytu karcinomu, je tedy rapidně nižší. </a:t>
            </a:r>
          </a:p>
          <a:p>
            <a:r>
              <a:rPr lang="cs-CZ" sz="5500" dirty="0"/>
              <a:t>V anamnéze</a:t>
            </a:r>
          </a:p>
          <a:p>
            <a:pPr lvl="1"/>
            <a:r>
              <a:rPr lang="cs-CZ" sz="5500" dirty="0"/>
              <a:t>střevní polypy - mohou mít sklony k maligní transformaci  </a:t>
            </a:r>
          </a:p>
          <a:p>
            <a:pPr lvl="1"/>
            <a:r>
              <a:rPr lang="cs-CZ" sz="5500" dirty="0" err="1"/>
              <a:t>Morbus</a:t>
            </a:r>
            <a:r>
              <a:rPr lang="cs-CZ" sz="5500" dirty="0"/>
              <a:t> Crohn či </a:t>
            </a:r>
            <a:r>
              <a:rPr lang="cs-CZ" sz="5500" dirty="0" err="1"/>
              <a:t>colitis</a:t>
            </a:r>
            <a:r>
              <a:rPr lang="cs-CZ" sz="5500" dirty="0"/>
              <a:t> </a:t>
            </a:r>
            <a:r>
              <a:rPr lang="cs-CZ" sz="5500" dirty="0" err="1"/>
              <a:t>ulcerosa</a:t>
            </a:r>
            <a:r>
              <a:rPr lang="cs-CZ" sz="5500" dirty="0"/>
              <a:t> </a:t>
            </a:r>
          </a:p>
          <a:p>
            <a:pPr lvl="1"/>
            <a:r>
              <a:rPr lang="cs-CZ" sz="5500" dirty="0"/>
              <a:t>DM 2. typu a metabolický syndrom</a:t>
            </a:r>
          </a:p>
          <a:p>
            <a:endParaRPr lang="cs-CZ" dirty="0"/>
          </a:p>
        </p:txBody>
      </p:sp>
      <p:sp>
        <p:nvSpPr>
          <p:cNvPr id="5" name="Zástupný symbol pro text 4">
            <a:extLst>
              <a:ext uri="{FF2B5EF4-FFF2-40B4-BE49-F238E27FC236}">
                <a16:creationId xmlns:a16="http://schemas.microsoft.com/office/drawing/2014/main" id="{82CD3B2C-3A21-454B-8D4F-118A02E79A37}"/>
              </a:ext>
            </a:extLst>
          </p:cNvPr>
          <p:cNvSpPr>
            <a:spLocks noGrp="1"/>
          </p:cNvSpPr>
          <p:nvPr>
            <p:ph type="body" sz="quarter" idx="3"/>
          </p:nvPr>
        </p:nvSpPr>
        <p:spPr>
          <a:xfrm>
            <a:off x="6096000" y="866776"/>
            <a:ext cx="5183188" cy="823912"/>
          </a:xfrm>
        </p:spPr>
        <p:txBody>
          <a:bodyPr/>
          <a:lstStyle/>
          <a:p>
            <a:r>
              <a:rPr lang="cs-CZ" dirty="0"/>
              <a:t>Ovlivnitelné</a:t>
            </a:r>
          </a:p>
        </p:txBody>
      </p:sp>
      <p:sp>
        <p:nvSpPr>
          <p:cNvPr id="6" name="Zástupný symbol pro obsah 5">
            <a:extLst>
              <a:ext uri="{FF2B5EF4-FFF2-40B4-BE49-F238E27FC236}">
                <a16:creationId xmlns:a16="http://schemas.microsoft.com/office/drawing/2014/main" id="{6057780E-A200-4DF7-B74E-68A18E0A3533}"/>
              </a:ext>
            </a:extLst>
          </p:cNvPr>
          <p:cNvSpPr>
            <a:spLocks noGrp="1"/>
          </p:cNvSpPr>
          <p:nvPr>
            <p:ph sz="quarter" idx="4"/>
          </p:nvPr>
        </p:nvSpPr>
        <p:spPr>
          <a:xfrm>
            <a:off x="6172200" y="1974456"/>
            <a:ext cx="6019800" cy="4883543"/>
          </a:xfrm>
        </p:spPr>
        <p:txBody>
          <a:bodyPr>
            <a:normAutofit fontScale="32500" lnSpcReduction="20000"/>
          </a:bodyPr>
          <a:lstStyle/>
          <a:p>
            <a:r>
              <a:rPr lang="cs-CZ" sz="3500" dirty="0"/>
              <a:t>stravovací návyky  - výskyt ovlivní až z 35 %. </a:t>
            </a:r>
          </a:p>
          <a:p>
            <a:r>
              <a:rPr lang="cs-CZ" sz="3500" dirty="0"/>
              <a:t>riziko: nadbytek příjmu energie (obezita) </a:t>
            </a:r>
          </a:p>
          <a:p>
            <a:r>
              <a:rPr lang="cs-CZ" sz="3500" dirty="0"/>
              <a:t>nedostatek tělesného pohybu. </a:t>
            </a:r>
          </a:p>
          <a:p>
            <a:r>
              <a:rPr lang="cs-CZ" sz="3500" dirty="0"/>
              <a:t>konzumace většího týdenního množství sladkostí a pečiva u žen i u mužů, </a:t>
            </a:r>
          </a:p>
          <a:p>
            <a:r>
              <a:rPr lang="cs-CZ" sz="3500" dirty="0"/>
              <a:t>vyšší počet kostek cukru do šálku kávy, </a:t>
            </a:r>
          </a:p>
          <a:p>
            <a:r>
              <a:rPr lang="cs-CZ" sz="3500" dirty="0"/>
              <a:t>počet let pití vína (alkoholu vůbec),</a:t>
            </a:r>
          </a:p>
          <a:p>
            <a:r>
              <a:rPr lang="cs-CZ" sz="3500" dirty="0"/>
              <a:t> konzumace červeného masa či </a:t>
            </a:r>
          </a:p>
          <a:p>
            <a:r>
              <a:rPr lang="cs-CZ" sz="3500" dirty="0"/>
              <a:t>používání oleje na vaření nebo tuků obsahujících vyšší množství nenasycených mastných kyselin, jejichž konzumací dochází ke zvýšenému uvolňování žlučových kyselin, které mohou za určitých okolností působit kancerogenně. </a:t>
            </a:r>
          </a:p>
          <a:p>
            <a:endParaRPr lang="cs-CZ" sz="3500" dirty="0"/>
          </a:p>
          <a:p>
            <a:r>
              <a:rPr lang="cs-CZ" sz="3500" dirty="0"/>
              <a:t>Naopak protektivně působí vyšší konzumace luštěnin, </a:t>
            </a:r>
            <a:r>
              <a:rPr lang="cs-CZ" sz="3500" dirty="0" err="1"/>
              <a:t>soji</a:t>
            </a:r>
            <a:r>
              <a:rPr lang="cs-CZ" sz="3500" dirty="0"/>
              <a:t>, vlákniny, mléčných výrobků, ovoce, zeleniny, umělého sladidla či medu. </a:t>
            </a:r>
          </a:p>
          <a:p>
            <a:r>
              <a:rPr lang="cs-CZ" sz="3500" dirty="0"/>
              <a:t>Obecně lze říci, že rizikovým faktorem je strava s nízkým obsahem vlákniny, neboť ta způsobuje zvětšení objemu stolice, zvyšuje peristaltiku střev a napomáhá tak pravidelnému vyprazdňování, navíc na sebe váže cholesterol. </a:t>
            </a:r>
          </a:p>
          <a:p>
            <a:r>
              <a:rPr lang="cs-CZ" sz="3500" dirty="0"/>
              <a:t>Také způsob přípravy stravy může hrát důležitou roli, je třeba vyvarovat se především grilování či smažení. </a:t>
            </a:r>
          </a:p>
          <a:p>
            <a:r>
              <a:rPr lang="cs-CZ" sz="3500" dirty="0"/>
              <a:t>Z dalších rizikových faktorů souvisejících s životním stylem je často diskutováno kouření. Vzhledem k tomu, že ovlivnitelné rizikové faktory zaujímají vysoké procento ve výskytu kolorektálního karcinomu a zároveň jsou nejsnáze ovlivnitelné, je velmi důležité, aby se zdravotnický personál snažil o dostatečnou edukaci v rámci primární prevence.</a:t>
            </a:r>
          </a:p>
          <a:p>
            <a:pPr marL="0" indent="0">
              <a:buNone/>
            </a:pPr>
            <a:endParaRPr lang="cs-CZ" dirty="0"/>
          </a:p>
        </p:txBody>
      </p:sp>
    </p:spTree>
    <p:extLst>
      <p:ext uri="{BB962C8B-B14F-4D97-AF65-F5344CB8AC3E}">
        <p14:creationId xmlns:p14="http://schemas.microsoft.com/office/powerpoint/2010/main" val="394835905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4A46142-41FD-4A92-9498-0EB26F3FA357}"/>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25A29EBD-DA96-4F41-8ACC-E5CD5A8E9E2B}"/>
              </a:ext>
            </a:extLst>
          </p:cNvPr>
          <p:cNvSpPr>
            <a:spLocks noGrp="1"/>
          </p:cNvSpPr>
          <p:nvPr>
            <p:ph idx="1"/>
          </p:nvPr>
        </p:nvSpPr>
        <p:spPr/>
        <p:txBody>
          <a:bodyPr>
            <a:normAutofit fontScale="55000" lnSpcReduction="20000"/>
          </a:bodyPr>
          <a:lstStyle/>
          <a:p>
            <a:r>
              <a:rPr lang="cs-CZ" b="1" i="1" dirty="0"/>
              <a:t>Nekróza </a:t>
            </a:r>
            <a:r>
              <a:rPr lang="cs-CZ" b="1" i="1" dirty="0" err="1"/>
              <a:t>stomie</a:t>
            </a:r>
            <a:endParaRPr lang="cs-CZ" dirty="0"/>
          </a:p>
          <a:p>
            <a:r>
              <a:rPr lang="cs-CZ" dirty="0"/>
              <a:t>Nekróza střeva z porušení výživy při zakládání </a:t>
            </a:r>
            <a:r>
              <a:rPr lang="cs-CZ" dirty="0" err="1"/>
              <a:t>stomie</a:t>
            </a:r>
            <a:r>
              <a:rPr lang="cs-CZ" dirty="0"/>
              <a:t> nebo při velkém napětí střeva. Většinou je nutná nová operace, při které se provádí snesení odumřelého úseku střeva a vytvoření nové </a:t>
            </a:r>
            <a:r>
              <a:rPr lang="cs-CZ" dirty="0" err="1"/>
              <a:t>stomie</a:t>
            </a:r>
            <a:r>
              <a:rPr lang="cs-CZ" dirty="0"/>
              <a:t>.</a:t>
            </a:r>
          </a:p>
          <a:p>
            <a:r>
              <a:rPr lang="cs-CZ" b="1" i="1" dirty="0" err="1"/>
              <a:t>Retrakce</a:t>
            </a:r>
            <a:r>
              <a:rPr lang="cs-CZ" b="1" i="1" dirty="0"/>
              <a:t> </a:t>
            </a:r>
            <a:r>
              <a:rPr lang="cs-CZ" b="1" i="1" dirty="0" err="1"/>
              <a:t>stomie</a:t>
            </a:r>
            <a:r>
              <a:rPr lang="cs-CZ" b="1" i="1" dirty="0"/>
              <a:t> (vpadlá </a:t>
            </a:r>
            <a:r>
              <a:rPr lang="cs-CZ" b="1" i="1" dirty="0" err="1"/>
              <a:t>stomie</a:t>
            </a:r>
            <a:r>
              <a:rPr lang="cs-CZ" b="1" i="1" dirty="0"/>
              <a:t>)</a:t>
            </a:r>
            <a:endParaRPr lang="cs-CZ" dirty="0"/>
          </a:p>
          <a:p>
            <a:r>
              <a:rPr lang="cs-CZ" dirty="0"/>
              <a:t>Příčinou bývá úbytek nebo přírůstek na váze, infekce v okolí </a:t>
            </a:r>
            <a:r>
              <a:rPr lang="cs-CZ" dirty="0" err="1"/>
              <a:t>stomie</a:t>
            </a:r>
            <a:r>
              <a:rPr lang="cs-CZ" dirty="0"/>
              <a:t>, zúžení střeva při průchodu břišní stěnou, nebo vyšití </a:t>
            </a:r>
            <a:r>
              <a:rPr lang="cs-CZ" dirty="0" err="1"/>
              <a:t>stomie</a:t>
            </a:r>
            <a:r>
              <a:rPr lang="cs-CZ" dirty="0"/>
              <a:t> pod tahem. Řešení záleží na příčině a typu </a:t>
            </a:r>
            <a:r>
              <a:rPr lang="cs-CZ" dirty="0" err="1"/>
              <a:t>retrakce</a:t>
            </a:r>
            <a:r>
              <a:rPr lang="cs-CZ" dirty="0"/>
              <a:t>, řeší se individuálně. Lze použít konvexní podložky nebo vyrovnávací kroužky či jednodílný systém sáčků. Je také možné střevo operačně uvolnit a rekonstruovat </a:t>
            </a:r>
            <a:r>
              <a:rPr lang="cs-CZ" dirty="0" err="1"/>
              <a:t>stomii</a:t>
            </a:r>
            <a:r>
              <a:rPr lang="cs-CZ" dirty="0"/>
              <a:t>.</a:t>
            </a:r>
          </a:p>
          <a:p>
            <a:r>
              <a:rPr lang="cs-CZ" dirty="0"/>
              <a:t> </a:t>
            </a:r>
          </a:p>
          <a:p>
            <a:r>
              <a:rPr lang="cs-CZ" b="1" i="1" dirty="0"/>
              <a:t>Infekce </a:t>
            </a:r>
            <a:r>
              <a:rPr lang="cs-CZ" b="1" i="1" dirty="0" err="1"/>
              <a:t>stomie</a:t>
            </a:r>
            <a:endParaRPr lang="cs-CZ" dirty="0"/>
          </a:p>
          <a:p>
            <a:r>
              <a:rPr lang="cs-CZ" dirty="0"/>
              <a:t>Jestliže dojde až k rozvoji flegmony nebo </a:t>
            </a:r>
            <a:r>
              <a:rPr lang="cs-CZ" dirty="0" err="1"/>
              <a:t>abcesu</a:t>
            </a:r>
            <a:r>
              <a:rPr lang="cs-CZ" dirty="0"/>
              <a:t>, musí se ošetřit evakuací hnisavého sekretu. Lokálně se v dalším průběhu provádí proplachy, celkově se podávají antibiotika. Velice často vede tento stav k pozdním komplikacím.</a:t>
            </a:r>
          </a:p>
          <a:p>
            <a:r>
              <a:rPr lang="cs-CZ" dirty="0"/>
              <a:t> </a:t>
            </a:r>
          </a:p>
          <a:p>
            <a:r>
              <a:rPr lang="cs-CZ" b="1" i="1" dirty="0"/>
              <a:t>Stenóza </a:t>
            </a:r>
            <a:r>
              <a:rPr lang="cs-CZ" b="1" i="1" dirty="0" err="1"/>
              <a:t>stomie</a:t>
            </a:r>
            <a:endParaRPr lang="cs-CZ" dirty="0"/>
          </a:p>
          <a:p>
            <a:r>
              <a:rPr lang="cs-CZ" dirty="0"/>
              <a:t>Stenóza je obvykle výsledkem předchozích časných komplikací (</a:t>
            </a:r>
            <a:r>
              <a:rPr lang="cs-CZ" dirty="0" err="1"/>
              <a:t>infektu</a:t>
            </a:r>
            <a:r>
              <a:rPr lang="cs-CZ" dirty="0"/>
              <a:t> kolem </a:t>
            </a:r>
            <a:r>
              <a:rPr lang="cs-CZ" dirty="0" err="1"/>
              <a:t>stomie</a:t>
            </a:r>
            <a:r>
              <a:rPr lang="cs-CZ" dirty="0"/>
              <a:t>, či nekrózy přívodné kličky), které vedly k hojení per </a:t>
            </a:r>
            <a:r>
              <a:rPr lang="cs-CZ" dirty="0" err="1"/>
              <a:t>secundam</a:t>
            </a:r>
            <a:r>
              <a:rPr lang="cs-CZ" dirty="0"/>
              <a:t> a vzniku fibrózní tkáně kolem střevní kličky. Následkem stenózy je obtížné vyprazdňování tužší stolice a při velkém zúžení může dojít, až k rozvoji ileózního stavu. Prvotní léčba je opakovaná dilatace, která se provádí speciálními dilatátory. Tato metoda bývá často neúspěšná. Proto se přistupuje k </a:t>
            </a:r>
            <a:r>
              <a:rPr lang="cs-CZ" dirty="0" err="1"/>
              <a:t>reoperaci</a:t>
            </a:r>
            <a:r>
              <a:rPr lang="cs-CZ" dirty="0"/>
              <a:t>, při níž se jizva s ústím </a:t>
            </a:r>
            <a:r>
              <a:rPr lang="cs-CZ" dirty="0" err="1"/>
              <a:t>stomie</a:t>
            </a:r>
            <a:r>
              <a:rPr lang="cs-CZ" dirty="0"/>
              <a:t> </a:t>
            </a:r>
            <a:r>
              <a:rPr lang="cs-CZ" dirty="0" err="1"/>
              <a:t>exciduje</a:t>
            </a:r>
            <a:r>
              <a:rPr lang="cs-CZ" dirty="0"/>
              <a:t> a </a:t>
            </a:r>
            <a:r>
              <a:rPr lang="cs-CZ" dirty="0" err="1"/>
              <a:t>stomie</a:t>
            </a:r>
            <a:r>
              <a:rPr lang="cs-CZ" dirty="0"/>
              <a:t> se znovu vyšije.</a:t>
            </a:r>
          </a:p>
          <a:p>
            <a:r>
              <a:rPr lang="cs-CZ" dirty="0"/>
              <a:t>     </a:t>
            </a:r>
          </a:p>
          <a:p>
            <a:endParaRPr lang="cs-CZ" dirty="0"/>
          </a:p>
        </p:txBody>
      </p:sp>
    </p:spTree>
    <p:extLst>
      <p:ext uri="{BB962C8B-B14F-4D97-AF65-F5344CB8AC3E}">
        <p14:creationId xmlns:p14="http://schemas.microsoft.com/office/powerpoint/2010/main" val="400261793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D03751C-A17E-42DF-A518-55503A2E51D1}"/>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D601CB20-90E6-4897-84C7-A02B8CD9A8D7}"/>
              </a:ext>
            </a:extLst>
          </p:cNvPr>
          <p:cNvSpPr>
            <a:spLocks noGrp="1"/>
          </p:cNvSpPr>
          <p:nvPr>
            <p:ph idx="1"/>
          </p:nvPr>
        </p:nvSpPr>
        <p:spPr/>
        <p:txBody>
          <a:bodyPr>
            <a:normAutofit fontScale="92500" lnSpcReduction="20000"/>
          </a:bodyPr>
          <a:lstStyle/>
          <a:p>
            <a:r>
              <a:rPr lang="cs-CZ" b="1" i="1" dirty="0" err="1"/>
              <a:t>rolaps</a:t>
            </a:r>
            <a:r>
              <a:rPr lang="cs-CZ" b="1" i="1" dirty="0"/>
              <a:t> </a:t>
            </a:r>
            <a:r>
              <a:rPr lang="cs-CZ" b="1" i="1" dirty="0" err="1"/>
              <a:t>stomie</a:t>
            </a:r>
            <a:r>
              <a:rPr lang="cs-CZ" b="1" i="1" dirty="0"/>
              <a:t> (vyhřezávání </a:t>
            </a:r>
            <a:r>
              <a:rPr lang="cs-CZ" b="1" i="1" dirty="0" err="1"/>
              <a:t>stomie</a:t>
            </a:r>
            <a:r>
              <a:rPr lang="cs-CZ" b="1" i="1" dirty="0"/>
              <a:t>)</a:t>
            </a:r>
            <a:endParaRPr lang="cs-CZ" dirty="0"/>
          </a:p>
          <a:p>
            <a:r>
              <a:rPr lang="cs-CZ" dirty="0"/>
              <a:t>Vyskytuje se nejčastěji u axiální </a:t>
            </a:r>
            <a:r>
              <a:rPr lang="cs-CZ" dirty="0" err="1"/>
              <a:t>stomie</a:t>
            </a:r>
            <a:r>
              <a:rPr lang="cs-CZ" dirty="0"/>
              <a:t>. Příčinou bývá příliš velký otvor ve stěně břišní, špatná fixace střeva nebo trvalé zvýšení nitrobřišního tlaku. Prolaps, který pacientům vadí nebo dochází k zánětu, se řeší operačně.</a:t>
            </a:r>
          </a:p>
          <a:p>
            <a:r>
              <a:rPr lang="cs-CZ" dirty="0"/>
              <a:t>   </a:t>
            </a:r>
          </a:p>
          <a:p>
            <a:r>
              <a:rPr lang="cs-CZ" b="1" i="1" dirty="0" err="1"/>
              <a:t>Parastomální</a:t>
            </a:r>
            <a:r>
              <a:rPr lang="cs-CZ" b="1" i="1" dirty="0"/>
              <a:t> hernie</a:t>
            </a:r>
            <a:endParaRPr lang="cs-CZ" dirty="0"/>
          </a:p>
          <a:p>
            <a:r>
              <a:rPr lang="cs-CZ" dirty="0" err="1"/>
              <a:t>Parastomální</a:t>
            </a:r>
            <a:r>
              <a:rPr lang="cs-CZ" dirty="0"/>
              <a:t> hernii nacházíme obvykle jako komplikaci terminální </a:t>
            </a:r>
            <a:r>
              <a:rPr lang="cs-CZ" dirty="0" err="1"/>
              <a:t>stomie</a:t>
            </a:r>
            <a:r>
              <a:rPr lang="cs-CZ" dirty="0"/>
              <a:t> po amputačních výkonech na konečníku. Příčinou je nedokonalá fixace kličky střeva k pobřišnici, případně nechtěná denervace svalu při zakládání </a:t>
            </a:r>
            <a:r>
              <a:rPr lang="cs-CZ" dirty="0" err="1"/>
              <a:t>stomie</a:t>
            </a:r>
            <a:r>
              <a:rPr lang="cs-CZ" dirty="0"/>
              <a:t>. </a:t>
            </a:r>
            <a:r>
              <a:rPr lang="cs-CZ" dirty="0" err="1"/>
              <a:t>Parastomální</a:t>
            </a:r>
            <a:r>
              <a:rPr lang="cs-CZ" dirty="0"/>
              <a:t> kýlu je třeba odlišit od prostého ochabnutí stěny kolem </a:t>
            </a:r>
            <a:r>
              <a:rPr lang="cs-CZ" dirty="0" err="1"/>
              <a:t>stomie</a:t>
            </a:r>
            <a:r>
              <a:rPr lang="cs-CZ" dirty="0"/>
              <a:t>, které se projeví vyklenutím stěny břišní i s kolostomií. Kýly se operují z důvodů znesnadnění přiložení </a:t>
            </a:r>
            <a:r>
              <a:rPr lang="cs-CZ" dirty="0" err="1"/>
              <a:t>stomické</a:t>
            </a:r>
            <a:r>
              <a:rPr lang="cs-CZ" dirty="0"/>
              <a:t> pomůcky. Někdy je nutné </a:t>
            </a:r>
            <a:r>
              <a:rPr lang="cs-CZ" dirty="0" err="1"/>
              <a:t>stomii</a:t>
            </a:r>
            <a:r>
              <a:rPr lang="cs-CZ" dirty="0"/>
              <a:t> uzavřít a vyšít na jiném neoslabeném místě břišní stěny.</a:t>
            </a:r>
          </a:p>
          <a:p>
            <a:endParaRPr lang="cs-CZ" dirty="0"/>
          </a:p>
        </p:txBody>
      </p:sp>
    </p:spTree>
    <p:extLst>
      <p:ext uri="{BB962C8B-B14F-4D97-AF65-F5344CB8AC3E}">
        <p14:creationId xmlns:p14="http://schemas.microsoft.com/office/powerpoint/2010/main" val="74562117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0B513A4-5984-4E17-845E-7E6833BA64B0}"/>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8A0B3E30-1FE4-45C5-A8C3-D20164C9633F}"/>
              </a:ext>
            </a:extLst>
          </p:cNvPr>
          <p:cNvSpPr>
            <a:spLocks noGrp="1"/>
          </p:cNvSpPr>
          <p:nvPr>
            <p:ph idx="1"/>
          </p:nvPr>
        </p:nvSpPr>
        <p:spPr/>
        <p:txBody>
          <a:bodyPr>
            <a:normAutofit fontScale="62500" lnSpcReduction="20000"/>
          </a:bodyPr>
          <a:lstStyle/>
          <a:p>
            <a:r>
              <a:rPr lang="cs-CZ" b="1" i="1" dirty="0"/>
              <a:t>Perforace (proděravění)</a:t>
            </a:r>
            <a:endParaRPr lang="cs-CZ" dirty="0"/>
          </a:p>
          <a:p>
            <a:r>
              <a:rPr lang="cs-CZ" dirty="0"/>
              <a:t>Je-li místo perforace blízko kůže, lze </a:t>
            </a:r>
            <a:r>
              <a:rPr lang="cs-CZ" dirty="0" err="1"/>
              <a:t>stomii</a:t>
            </a:r>
            <a:r>
              <a:rPr lang="cs-CZ" dirty="0"/>
              <a:t> uvolnit a střevo i s perforací vytáhnout před stěnu břišní, </a:t>
            </a:r>
            <a:r>
              <a:rPr lang="cs-CZ" dirty="0" err="1"/>
              <a:t>zresekovat</a:t>
            </a:r>
            <a:r>
              <a:rPr lang="cs-CZ" dirty="0"/>
              <a:t> a znovu vyšít. Pokud je perforace hluboko, provede se laparotomie. V případě pozdního ošetření perforace vzniká peritonitida s těžkými důsledky, někdy až smrtí pacienta.</a:t>
            </a:r>
          </a:p>
          <a:p>
            <a:r>
              <a:rPr lang="cs-CZ" dirty="0"/>
              <a:t> </a:t>
            </a:r>
          </a:p>
          <a:p>
            <a:r>
              <a:rPr lang="cs-CZ" b="1" i="1" dirty="0"/>
              <a:t>Krvácení ze </a:t>
            </a:r>
            <a:r>
              <a:rPr lang="cs-CZ" b="1" i="1" dirty="0" err="1"/>
              <a:t>stomie</a:t>
            </a:r>
            <a:endParaRPr lang="cs-CZ" dirty="0"/>
          </a:p>
          <a:p>
            <a:r>
              <a:rPr lang="cs-CZ" dirty="0"/>
              <a:t>Může vzniknout nešetrnou manipulací se </a:t>
            </a:r>
            <a:r>
              <a:rPr lang="cs-CZ" dirty="0" err="1"/>
              <a:t>stomií</a:t>
            </a:r>
            <a:r>
              <a:rPr lang="cs-CZ" dirty="0"/>
              <a:t>, nebo z lokálních příčin (zánět, nádor), či celkových příčin (užívání antikoagulačních léků, poruch srážlivosti, aj.). Příčina je podle charakteru odstraněna chirurgem nebo ve spolupráci s internisty a hematology.</a:t>
            </a:r>
          </a:p>
          <a:p>
            <a:r>
              <a:rPr lang="cs-CZ" dirty="0"/>
              <a:t> </a:t>
            </a:r>
          </a:p>
          <a:p>
            <a:r>
              <a:rPr lang="cs-CZ" b="1" i="1" dirty="0"/>
              <a:t>Macerace okolí </a:t>
            </a:r>
            <a:r>
              <a:rPr lang="cs-CZ" b="1" i="1" dirty="0" err="1"/>
              <a:t>stomie</a:t>
            </a:r>
            <a:endParaRPr lang="cs-CZ" dirty="0"/>
          </a:p>
          <a:p>
            <a:r>
              <a:rPr lang="cs-CZ" dirty="0"/>
              <a:t>Poškozené okolí </a:t>
            </a:r>
            <a:r>
              <a:rPr lang="cs-CZ" dirty="0" err="1"/>
              <a:t>stomie</a:t>
            </a:r>
            <a:r>
              <a:rPr lang="cs-CZ" dirty="0"/>
              <a:t> vzniklé zatékáním střevního obsahu na pokožku bývá spojeno s použitím nevhodné pomůcky nebo při nešetrném ošetření okolí </a:t>
            </a:r>
            <a:r>
              <a:rPr lang="cs-CZ" dirty="0" err="1"/>
              <a:t>stomie</a:t>
            </a:r>
            <a:r>
              <a:rPr lang="cs-CZ" dirty="0"/>
              <a:t>. Poškozené místo musí být očištěno od zbytků stolice a na pokožku se použije ochranný film a </a:t>
            </a:r>
            <a:r>
              <a:rPr lang="cs-CZ" dirty="0" err="1"/>
              <a:t>stomická</a:t>
            </a:r>
            <a:r>
              <a:rPr lang="cs-CZ" dirty="0"/>
              <a:t> pasta bez alkoholu. Zkontroluje se velikost </a:t>
            </a:r>
            <a:r>
              <a:rPr lang="cs-CZ" dirty="0" err="1"/>
              <a:t>stomie</a:t>
            </a:r>
            <a:r>
              <a:rPr lang="cs-CZ" dirty="0"/>
              <a:t> a průměr používané </a:t>
            </a:r>
            <a:r>
              <a:rPr lang="cs-CZ" dirty="0" err="1"/>
              <a:t>stomické</a:t>
            </a:r>
            <a:r>
              <a:rPr lang="cs-CZ" dirty="0"/>
              <a:t> pomůcky.</a:t>
            </a:r>
          </a:p>
          <a:p>
            <a:r>
              <a:rPr lang="cs-CZ" dirty="0"/>
              <a:t>   </a:t>
            </a:r>
          </a:p>
          <a:p>
            <a:endParaRPr lang="cs-CZ" dirty="0"/>
          </a:p>
        </p:txBody>
      </p:sp>
    </p:spTree>
    <p:extLst>
      <p:ext uri="{BB962C8B-B14F-4D97-AF65-F5344CB8AC3E}">
        <p14:creationId xmlns:p14="http://schemas.microsoft.com/office/powerpoint/2010/main" val="373445623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AD4F303-6C34-4E78-8252-644DA640F580}"/>
              </a:ext>
            </a:extLst>
          </p:cNvPr>
          <p:cNvSpPr>
            <a:spLocks noGrp="1"/>
          </p:cNvSpPr>
          <p:nvPr>
            <p:ph type="title"/>
          </p:nvPr>
        </p:nvSpPr>
        <p:spPr/>
        <p:txBody>
          <a:bodyPr/>
          <a:lstStyle/>
          <a:p>
            <a:r>
              <a:rPr lang="cs-CZ" b="1" dirty="0"/>
              <a:t>3.2.2 Péče o </a:t>
            </a:r>
            <a:r>
              <a:rPr lang="cs-CZ" b="1" dirty="0" err="1"/>
              <a:t>stomii</a:t>
            </a:r>
            <a:endParaRPr lang="cs-CZ" dirty="0"/>
          </a:p>
        </p:txBody>
      </p:sp>
      <p:sp>
        <p:nvSpPr>
          <p:cNvPr id="3" name="Zástupný symbol pro obsah 2">
            <a:extLst>
              <a:ext uri="{FF2B5EF4-FFF2-40B4-BE49-F238E27FC236}">
                <a16:creationId xmlns:a16="http://schemas.microsoft.com/office/drawing/2014/main" id="{4E9D78B3-7F85-4362-BA58-CE87B7B5B0F4}"/>
              </a:ext>
            </a:extLst>
          </p:cNvPr>
          <p:cNvSpPr>
            <a:spLocks noGrp="1"/>
          </p:cNvSpPr>
          <p:nvPr>
            <p:ph idx="1"/>
          </p:nvPr>
        </p:nvSpPr>
        <p:spPr/>
        <p:txBody>
          <a:bodyPr>
            <a:normAutofit fontScale="77500" lnSpcReduction="20000"/>
          </a:bodyPr>
          <a:lstStyle/>
          <a:p>
            <a:r>
              <a:rPr lang="cs-CZ" dirty="0"/>
              <a:t>Péče o pacienta se založenou </a:t>
            </a:r>
            <a:r>
              <a:rPr lang="cs-CZ" dirty="0" err="1"/>
              <a:t>stomií</a:t>
            </a:r>
            <a:r>
              <a:rPr lang="cs-CZ" dirty="0"/>
              <a:t> vyžaduje vždy zcela individuální přístup </a:t>
            </a:r>
            <a:r>
              <a:rPr lang="cs-CZ" dirty="0" err="1"/>
              <a:t>stomické</a:t>
            </a:r>
            <a:r>
              <a:rPr lang="cs-CZ" dirty="0"/>
              <a:t> sestry. Předoperační péče je závislá od druhu operace, zda je akutní či plánovaná. </a:t>
            </a:r>
            <a:r>
              <a:rPr lang="cs-CZ" dirty="0" err="1"/>
              <a:t>Stomická</a:t>
            </a:r>
            <a:r>
              <a:rPr lang="cs-CZ" dirty="0"/>
              <a:t> sestra se setkává s pacientem, který by již měl být dostatečně informován lékařem. Přípravu dělíme na psychickou, kdy velmi citlivě a srozumitelně vysvětlujeme důvod a charakter výkonu dle kompetencí a technickou, kdy provedeme spolu s pacientem označení budoucího místa </a:t>
            </a:r>
            <a:r>
              <a:rPr lang="cs-CZ" dirty="0" err="1"/>
              <a:t>stomie</a:t>
            </a:r>
            <a:r>
              <a:rPr lang="cs-CZ" dirty="0"/>
              <a:t>.</a:t>
            </a:r>
          </a:p>
          <a:p>
            <a:r>
              <a:rPr lang="cs-CZ" dirty="0"/>
              <a:t> </a:t>
            </a:r>
          </a:p>
          <a:p>
            <a:r>
              <a:rPr lang="cs-CZ" dirty="0"/>
              <a:t>Zakreslení místa </a:t>
            </a:r>
            <a:r>
              <a:rPr lang="cs-CZ" dirty="0" err="1"/>
              <a:t>stomie</a:t>
            </a:r>
            <a:r>
              <a:rPr lang="cs-CZ" dirty="0"/>
              <a:t> je nesmírně důležitý krok </a:t>
            </a:r>
            <a:r>
              <a:rPr lang="cs-CZ" dirty="0" err="1"/>
              <a:t>stomické</a:t>
            </a:r>
            <a:r>
              <a:rPr lang="cs-CZ" dirty="0"/>
              <a:t> sestry, která operatérovi naznačí budoucí místo vyvedení střeva, aby následné ošetření </a:t>
            </a:r>
            <a:r>
              <a:rPr lang="cs-CZ" dirty="0" err="1"/>
              <a:t>stomie</a:t>
            </a:r>
            <a:r>
              <a:rPr lang="cs-CZ" dirty="0"/>
              <a:t> bylo bez větších technických komplikací (je třeba vyhnout se linii pasu, jizvám, kožním záhybům, kyčelní kosti). Provádí se následujícím způsobem: pacienta požádáme, aby stáhnul břišní svaly a vyhledáme </a:t>
            </a:r>
            <a:r>
              <a:rPr lang="cs-CZ" dirty="0" err="1"/>
              <a:t>musculus</a:t>
            </a:r>
            <a:r>
              <a:rPr lang="cs-CZ" dirty="0"/>
              <a:t> </a:t>
            </a:r>
            <a:r>
              <a:rPr lang="cs-CZ" dirty="0" err="1"/>
              <a:t>rectus</a:t>
            </a:r>
            <a:r>
              <a:rPr lang="cs-CZ" dirty="0"/>
              <a:t>. Zakreslíme tmavým fixem bod, přiložíme </a:t>
            </a:r>
            <a:r>
              <a:rPr lang="cs-CZ" dirty="0" err="1"/>
              <a:t>stomickou</a:t>
            </a:r>
            <a:r>
              <a:rPr lang="cs-CZ" dirty="0"/>
              <a:t> pomůcku a pacienta požádáme, aby střídavě seděl, chodil, předklonil se. Pacienta pozorujeme, zda jeho pohyb není omezen a zda pomůcka nevadí s ohledem na oděv.</a:t>
            </a:r>
          </a:p>
          <a:p>
            <a:r>
              <a:rPr lang="cs-CZ" dirty="0"/>
              <a:t>     </a:t>
            </a:r>
          </a:p>
          <a:p>
            <a:endParaRPr lang="cs-CZ" dirty="0"/>
          </a:p>
        </p:txBody>
      </p:sp>
    </p:spTree>
    <p:extLst>
      <p:ext uri="{BB962C8B-B14F-4D97-AF65-F5344CB8AC3E}">
        <p14:creationId xmlns:p14="http://schemas.microsoft.com/office/powerpoint/2010/main" val="354984377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E981CD2-7673-4A30-942D-B8BD033C9751}"/>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605DF9DB-9091-43CF-8FD6-7B1FBC8C01F6}"/>
              </a:ext>
            </a:extLst>
          </p:cNvPr>
          <p:cNvSpPr>
            <a:spLocks noGrp="1"/>
          </p:cNvSpPr>
          <p:nvPr>
            <p:ph idx="1"/>
          </p:nvPr>
        </p:nvSpPr>
        <p:spPr/>
        <p:txBody>
          <a:bodyPr>
            <a:normAutofit fontScale="47500" lnSpcReduction="20000"/>
          </a:bodyPr>
          <a:lstStyle/>
          <a:p>
            <a:r>
              <a:rPr lang="cs-CZ" dirty="0" err="1"/>
              <a:t>ooperační</a:t>
            </a:r>
            <a:r>
              <a:rPr lang="cs-CZ" dirty="0"/>
              <a:t> péče u plánované operace navazuje na rozhovor před operací, kdy je pro pacienta nejtěžší přijmout fakt, že nebude mít kontrolu nad vyprazdňováním. V této fázi potřebuje pacient být povzbuzen a přesvědčen, že se </a:t>
            </a:r>
            <a:r>
              <a:rPr lang="cs-CZ" dirty="0" err="1"/>
              <a:t>stomií</a:t>
            </a:r>
            <a:r>
              <a:rPr lang="cs-CZ" dirty="0"/>
              <a:t> může žít normální život. Je velmi důležité, aby se naučil přijmout </a:t>
            </a:r>
            <a:r>
              <a:rPr lang="cs-CZ" dirty="0" err="1"/>
              <a:t>stomii</a:t>
            </a:r>
            <a:r>
              <a:rPr lang="cs-CZ" dirty="0"/>
              <a:t> jako část svého těla a naučil se s ní plnohodnotně žít. Pooperační péče začíná pohledem na </a:t>
            </a:r>
            <a:r>
              <a:rPr lang="cs-CZ" dirty="0" err="1"/>
              <a:t>stomii</a:t>
            </a:r>
            <a:r>
              <a:rPr lang="cs-CZ" dirty="0"/>
              <a:t>, seznámením se s pomůckami. Snažíme se pacienta ihned zapojit do spolupráce, nejprve pasivní účastí a postupně ho vedeme k samostatnosti. Edukační péče je prováděna sestrou, která je v této oblasti vzdělaná a proškolená – </a:t>
            </a:r>
            <a:r>
              <a:rPr lang="cs-CZ" dirty="0" err="1"/>
              <a:t>stomická</a:t>
            </a:r>
            <a:r>
              <a:rPr lang="cs-CZ" dirty="0"/>
              <a:t> sestra. Ze začátku o </a:t>
            </a:r>
            <a:r>
              <a:rPr lang="cs-CZ" dirty="0" err="1"/>
              <a:t>stomii</a:t>
            </a:r>
            <a:r>
              <a:rPr lang="cs-CZ" dirty="0"/>
              <a:t> pečuje sestra, která denně za pacientem dochází. Vybere spolu s pacientem vhodnou pomůcku, doporučí vybavení koupelny a vysvětlí objednávání pomůcek po propuštění, vhodné je předat kontakt na nejbližší </a:t>
            </a:r>
            <a:r>
              <a:rPr lang="cs-CZ" dirty="0" err="1"/>
              <a:t>stomickou</a:t>
            </a:r>
            <a:r>
              <a:rPr lang="cs-CZ" dirty="0"/>
              <a:t> poradnu. V případě nesoběstačnosti </a:t>
            </a:r>
            <a:r>
              <a:rPr lang="cs-CZ" dirty="0" err="1"/>
              <a:t>stomiků</a:t>
            </a:r>
            <a:r>
              <a:rPr lang="cs-CZ" dirty="0"/>
              <a:t> by měla </a:t>
            </a:r>
            <a:r>
              <a:rPr lang="cs-CZ" dirty="0" err="1"/>
              <a:t>stomická</a:t>
            </a:r>
            <a:r>
              <a:rPr lang="cs-CZ" dirty="0"/>
              <a:t> sestra taktním přístupem dosáhnout maximální možné spolupráce s rodinou. Po dohodě s pacientem je vhodné do péče zapojit rodinné příslušníky, popřípadě se spojit s agenturou domácí péče.</a:t>
            </a:r>
          </a:p>
          <a:p>
            <a:r>
              <a:rPr lang="cs-CZ" dirty="0"/>
              <a:t> </a:t>
            </a:r>
          </a:p>
          <a:p>
            <a:r>
              <a:rPr lang="cs-CZ" dirty="0"/>
              <a:t>V současné době je k dispozici celá řada firem dodávajících kvalitní </a:t>
            </a:r>
            <a:r>
              <a:rPr lang="cs-CZ" dirty="0" err="1"/>
              <a:t>stomické</a:t>
            </a:r>
            <a:r>
              <a:rPr lang="cs-CZ" dirty="0"/>
              <a:t> pomůcky.</a:t>
            </a:r>
          </a:p>
          <a:p>
            <a:r>
              <a:rPr lang="cs-CZ" dirty="0"/>
              <a:t>Základní typy:</a:t>
            </a:r>
          </a:p>
          <a:p>
            <a:r>
              <a:rPr lang="cs-CZ" b="1" dirty="0"/>
              <a:t>- Jednodílný systém</a:t>
            </a:r>
            <a:r>
              <a:rPr lang="cs-CZ" dirty="0"/>
              <a:t> - jímací sáček a adhezivní část tvoří jeden celek, vhodné zejména u </a:t>
            </a:r>
            <a:r>
              <a:rPr lang="cs-CZ" dirty="0" err="1"/>
              <a:t>kolostomiků</a:t>
            </a:r>
            <a:r>
              <a:rPr lang="cs-CZ" dirty="0"/>
              <a:t>, kteří se pravidelně vyprazdňují.</a:t>
            </a:r>
          </a:p>
          <a:p>
            <a:r>
              <a:rPr lang="cs-CZ" b="1" dirty="0"/>
              <a:t>- Dvoudílný systém</a:t>
            </a:r>
            <a:r>
              <a:rPr lang="cs-CZ" dirty="0"/>
              <a:t> - pomůcku tvoří podložka, která přilne ke kůži, kde ji ponecháme asi 3 dny. K ní se jednoduchým mechanickým připevněním připojí jímací sáček, který buď umožňuje vypouštění, nebo je bez této možnosti.</a:t>
            </a:r>
          </a:p>
          <a:p>
            <a:r>
              <a:rPr lang="cs-CZ" dirty="0"/>
              <a:t>Mezi základní pomůcky patří:</a:t>
            </a:r>
          </a:p>
          <a:p>
            <a:r>
              <a:rPr lang="cs-CZ" dirty="0"/>
              <a:t>- Sáček, podložka a šablona pro správnou volbu průměru pomůcky.</a:t>
            </a:r>
          </a:p>
          <a:p>
            <a:r>
              <a:rPr lang="cs-CZ" dirty="0"/>
              <a:t>- Zahnuté nůžky, tužka, holicí strojek, gumové rukavice, </a:t>
            </a:r>
            <a:r>
              <a:rPr lang="cs-CZ" dirty="0" err="1"/>
              <a:t>perlanové</a:t>
            </a:r>
            <a:r>
              <a:rPr lang="cs-CZ" dirty="0"/>
              <a:t> žínky, nesterilní čtverce, čistící pěna či dezinfekční mýdlo, mikrotenový sáček na odpad, nástěnné zrcadlo.</a:t>
            </a:r>
          </a:p>
          <a:p>
            <a:r>
              <a:rPr lang="cs-CZ" dirty="0"/>
              <a:t>   </a:t>
            </a:r>
          </a:p>
          <a:p>
            <a:endParaRPr lang="cs-CZ" dirty="0"/>
          </a:p>
        </p:txBody>
      </p:sp>
    </p:spTree>
    <p:extLst>
      <p:ext uri="{BB962C8B-B14F-4D97-AF65-F5344CB8AC3E}">
        <p14:creationId xmlns:p14="http://schemas.microsoft.com/office/powerpoint/2010/main" val="315158395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C3E4DC-04A3-4DB7-BDC7-0FAAC26EED5A}"/>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13132357-90E9-4572-8FD1-8E1C699919D1}"/>
              </a:ext>
            </a:extLst>
          </p:cNvPr>
          <p:cNvSpPr>
            <a:spLocks noGrp="1"/>
          </p:cNvSpPr>
          <p:nvPr>
            <p:ph idx="1"/>
          </p:nvPr>
        </p:nvSpPr>
        <p:spPr/>
        <p:txBody>
          <a:bodyPr>
            <a:normAutofit fontScale="62500" lnSpcReduction="20000"/>
          </a:bodyPr>
          <a:lstStyle/>
          <a:p>
            <a:r>
              <a:rPr lang="cs-CZ" dirty="0"/>
              <a:t>Mezi ostatní pomůcky patří:</a:t>
            </a:r>
          </a:p>
          <a:p>
            <a:r>
              <a:rPr lang="cs-CZ" dirty="0"/>
              <a:t>- Těsnící vyplňovací pasta, která slouží k vyrovnání jizev, nerovností a kožních záhybů, má také ochrannou funkci podporuje přilnavost sáčků či podložky.</a:t>
            </a:r>
          </a:p>
          <a:p>
            <a:r>
              <a:rPr lang="cs-CZ" dirty="0"/>
              <a:t>- Pohlcovač zápachu napomáhá neutralizaci zápachu, aplikuje se do sáčku i ovzduší.</a:t>
            </a:r>
          </a:p>
          <a:p>
            <a:r>
              <a:rPr lang="cs-CZ" dirty="0"/>
              <a:t>- Ochranný film vytváří ochrannou vrstvu, zvyšuje odolnost kůže, zlepšuje přilnavost podložky a prodlužuje její životnost.</a:t>
            </a:r>
          </a:p>
          <a:p>
            <a:r>
              <a:rPr lang="cs-CZ" dirty="0"/>
              <a:t>- Zásypový pudr se používá ke zklidnění podrážděné pokožky pod podložkou, nanáší se v tenké vrstvě na očištěnou a suchou pokožku.</a:t>
            </a:r>
          </a:p>
          <a:p>
            <a:r>
              <a:rPr lang="cs-CZ" dirty="0"/>
              <a:t>- Odstraňovač náplastí napomáhá k jednoduchému a pohodlnému odstranění podložky či sáčku, zároveň slouží k očištění zbytků želatiny a k regeneraci pokožky.</a:t>
            </a:r>
          </a:p>
          <a:p>
            <a:r>
              <a:rPr lang="cs-CZ" dirty="0"/>
              <a:t>- Přídržný pásek je možné nosit pro pocit bezpečí nebo při zvýšené fyzické námaze.</a:t>
            </a:r>
          </a:p>
          <a:p>
            <a:r>
              <a:rPr lang="cs-CZ" dirty="0"/>
              <a:t>- Ochranná destička slouží k vyrovnání tělesných nerovností v blízkém okolí </a:t>
            </a:r>
            <a:r>
              <a:rPr lang="cs-CZ" dirty="0" err="1"/>
              <a:t>stomie</a:t>
            </a:r>
            <a:r>
              <a:rPr lang="cs-CZ" dirty="0"/>
              <a:t>, destička se rozstříhá na požadovaný tvar, přilepí na kůži a po té se přikládá </a:t>
            </a:r>
            <a:r>
              <a:rPr lang="cs-CZ" dirty="0" err="1"/>
              <a:t>stomická</a:t>
            </a:r>
            <a:r>
              <a:rPr lang="cs-CZ" dirty="0"/>
              <a:t> pomůcka.</a:t>
            </a:r>
          </a:p>
          <a:p>
            <a:r>
              <a:rPr lang="cs-CZ" dirty="0"/>
              <a:t>- Vkládací kroužky se používají, pokud je </a:t>
            </a:r>
            <a:r>
              <a:rPr lang="cs-CZ" dirty="0" err="1"/>
              <a:t>stomie</a:t>
            </a:r>
            <a:r>
              <a:rPr lang="cs-CZ" dirty="0"/>
              <a:t> vpadlá, kroužek se vmáčkne do přírubového kroužku.</a:t>
            </a:r>
          </a:p>
          <a:p>
            <a:r>
              <a:rPr lang="cs-CZ" dirty="0"/>
              <a:t>- Kýlní </a:t>
            </a:r>
            <a:r>
              <a:rPr lang="cs-CZ" dirty="0" err="1"/>
              <a:t>stoma</a:t>
            </a:r>
            <a:r>
              <a:rPr lang="cs-CZ" dirty="0"/>
              <a:t> pás je určen k podpoře oslabené břišní stěně v pooperačním období a při </a:t>
            </a:r>
            <a:r>
              <a:rPr lang="cs-CZ" dirty="0" err="1"/>
              <a:t>parastomálních</a:t>
            </a:r>
            <a:r>
              <a:rPr lang="cs-CZ" dirty="0"/>
              <a:t> herniích.</a:t>
            </a:r>
          </a:p>
          <a:p>
            <a:endParaRPr lang="cs-CZ" dirty="0"/>
          </a:p>
        </p:txBody>
      </p:sp>
    </p:spTree>
    <p:extLst>
      <p:ext uri="{BB962C8B-B14F-4D97-AF65-F5344CB8AC3E}">
        <p14:creationId xmlns:p14="http://schemas.microsoft.com/office/powerpoint/2010/main" val="293065570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3329A3A-B0DE-427E-BA0F-FA2068D3B3E7}"/>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2F250BD1-332A-4B53-BBB1-34B5730BD85B}"/>
              </a:ext>
            </a:extLst>
          </p:cNvPr>
          <p:cNvSpPr>
            <a:spLocks noGrp="1"/>
          </p:cNvSpPr>
          <p:nvPr>
            <p:ph idx="1"/>
          </p:nvPr>
        </p:nvSpPr>
        <p:spPr/>
        <p:txBody>
          <a:bodyPr>
            <a:normAutofit fontScale="62500" lnSpcReduction="20000"/>
          </a:bodyPr>
          <a:lstStyle/>
          <a:p>
            <a:r>
              <a:rPr lang="cs-CZ" dirty="0"/>
              <a:t>Dieta u střevních vývodů úzce souvisí s etáží střeva, které je vyvedeno na stěnu břišní. Konkrétně u pacientů se </a:t>
            </a:r>
            <a:r>
              <a:rPr lang="cs-CZ" dirty="0" err="1"/>
              <a:t>sigmoideostomií</a:t>
            </a:r>
            <a:r>
              <a:rPr lang="cs-CZ" dirty="0"/>
              <a:t> volíme stravu bezezbytkovou, netučnou a nenadýmavou. Důležité je, aby </a:t>
            </a:r>
            <a:r>
              <a:rPr lang="cs-CZ" dirty="0" err="1"/>
              <a:t>stomická</a:t>
            </a:r>
            <a:r>
              <a:rPr lang="cs-CZ" dirty="0"/>
              <a:t> sestra pacientům vysvětlila, že omezením nebo vynecháním jídla se frekvence vyprazdňování neupraví. Doporučujeme vyřadit potraviny, které obsahují nerozpustnou vlákninu (celozrnné výrobky, luštěniny, nezralé ovoce, tučné maso a uzeniny). Vhodné je jíst stravu v malých porcích a často, snídaně a oběd by měly být nejvydatnější, večeře lehčí. Jídlo je nutné vždy dobře rozkousat, nebo pokrájet na malé kousky.</a:t>
            </a:r>
          </a:p>
          <a:p>
            <a:r>
              <a:rPr lang="cs-CZ" dirty="0"/>
              <a:t>Účinky některých potravin:</a:t>
            </a:r>
          </a:p>
          <a:p>
            <a:r>
              <a:rPr lang="cs-CZ" dirty="0"/>
              <a:t>- nadýmavý účinek: luštěniny, čerstvý chléb a pečivo, zelí, květák, vejce, pivo, cibule, šumivé nápoje,</a:t>
            </a:r>
          </a:p>
          <a:p>
            <a:r>
              <a:rPr lang="cs-CZ" dirty="0"/>
              <a:t>- proti nadýmání: jogurty, brusinky,</a:t>
            </a:r>
          </a:p>
          <a:p>
            <a:r>
              <a:rPr lang="cs-CZ" dirty="0"/>
              <a:t>- zápach podporující: chřest, houby, vejce, ryby, cibule, zelí, česnek, květák, ostrá koření, některé druhy sýrů,</a:t>
            </a:r>
          </a:p>
          <a:p>
            <a:r>
              <a:rPr lang="cs-CZ" dirty="0"/>
              <a:t>- zápach tlumí: jogurty, petržel, brusinky,</a:t>
            </a:r>
          </a:p>
          <a:p>
            <a:r>
              <a:rPr lang="cs-CZ" dirty="0"/>
              <a:t>- projímavý účinek: káva, cukr, alkohol, švestky, hrušky, fíky, kapusta, luštěniny, mléko, masové vývary, šumivé nápoje, ryby, sladkosti,</a:t>
            </a:r>
          </a:p>
          <a:p>
            <a:r>
              <a:rPr lang="cs-CZ" dirty="0"/>
              <a:t>- průjem tlumící: čokoláda, bílý chléb, rýže, banány, strouhané jablko, brambory, vývar z rýže a mrkve.</a:t>
            </a:r>
          </a:p>
          <a:p>
            <a:endParaRPr lang="cs-CZ" dirty="0"/>
          </a:p>
        </p:txBody>
      </p:sp>
    </p:spTree>
    <p:extLst>
      <p:ext uri="{BB962C8B-B14F-4D97-AF65-F5344CB8AC3E}">
        <p14:creationId xmlns:p14="http://schemas.microsoft.com/office/powerpoint/2010/main" val="41226193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F72D76D-C649-4C6B-8F61-890B66228D73}"/>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1E5DAD79-44F2-4F78-97A5-875BF58998F4}"/>
              </a:ext>
            </a:extLst>
          </p:cNvPr>
          <p:cNvSpPr>
            <a:spLocks noGrp="1"/>
          </p:cNvSpPr>
          <p:nvPr>
            <p:ph idx="1"/>
          </p:nvPr>
        </p:nvSpPr>
        <p:spPr/>
        <p:txBody>
          <a:bodyPr/>
          <a:lstStyle/>
          <a:p>
            <a:r>
              <a:rPr lang="cs-CZ" dirty="0"/>
              <a:t>Sexuální život je možné zahájit za 2-4 měsíce po operaci. Jakmile se nemocný začne zotavovat z operace, může být jedním z dotazů sexuální život se </a:t>
            </a:r>
            <a:r>
              <a:rPr lang="cs-CZ" dirty="0" err="1"/>
              <a:t>stomií</a:t>
            </a:r>
            <a:r>
              <a:rPr lang="cs-CZ" dirty="0"/>
              <a:t>. V některých případech vážně ovlivní tuto situaci věk a charakter onemocnění. V prvé řadě by to měl být lékař, kdo bude hovořit s pacientem o vlivu vytvoření </a:t>
            </a:r>
            <a:r>
              <a:rPr lang="cs-CZ" dirty="0" err="1"/>
              <a:t>stomie</a:t>
            </a:r>
            <a:r>
              <a:rPr lang="cs-CZ" dirty="0"/>
              <a:t> na sexuální život. Je zde třeba velký takt a porozumění na obou stranách, lékaře i sestry. Nalézt odpovědi a řešení není vždy jednoduché. Nejdůležitější je mít dost času na prodiskutování všech otázek o změnách, které mohou nastat v sexuálním životě.</a:t>
            </a:r>
          </a:p>
          <a:p>
            <a:r>
              <a:rPr lang="cs-CZ" dirty="0"/>
              <a:t> </a:t>
            </a:r>
          </a:p>
          <a:p>
            <a:endParaRPr lang="cs-CZ" dirty="0"/>
          </a:p>
        </p:txBody>
      </p:sp>
    </p:spTree>
    <p:extLst>
      <p:ext uri="{BB962C8B-B14F-4D97-AF65-F5344CB8AC3E}">
        <p14:creationId xmlns:p14="http://schemas.microsoft.com/office/powerpoint/2010/main" val="99112636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FE42B21-1E7A-4D12-AAF2-459371ABD8FA}"/>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C28E2C28-8ACF-4BEA-AA22-4DA448CA9E86}"/>
              </a:ext>
            </a:extLst>
          </p:cNvPr>
          <p:cNvSpPr>
            <a:spLocks noGrp="1"/>
          </p:cNvSpPr>
          <p:nvPr>
            <p:ph idx="1"/>
          </p:nvPr>
        </p:nvSpPr>
        <p:spPr/>
        <p:txBody>
          <a:bodyPr/>
          <a:lstStyle/>
          <a:p>
            <a:r>
              <a:rPr lang="cs-CZ" dirty="0"/>
              <a:t>Sexuální život je možné zahájit za 2-4 měsíce po operaci. Jakmile se nemocný začne zotavovat z operace, může být jedním z dotazů sexuální život se </a:t>
            </a:r>
            <a:r>
              <a:rPr lang="cs-CZ" dirty="0" err="1"/>
              <a:t>stomií</a:t>
            </a:r>
            <a:r>
              <a:rPr lang="cs-CZ" dirty="0"/>
              <a:t>. V některých případech vážně ovlivní tuto situaci věk a charakter onemocnění. V prvé řadě by to měl být lékař, kdo bude hovořit s pacientem o vlivu vytvoření </a:t>
            </a:r>
            <a:r>
              <a:rPr lang="cs-CZ" dirty="0" err="1"/>
              <a:t>stomie</a:t>
            </a:r>
            <a:r>
              <a:rPr lang="cs-CZ" dirty="0"/>
              <a:t> na sexuální život. Je zde třeba velký takt a porozumění na obou stranách, lékaře i sestry. Nalézt odpovědi a řešení není vždy jednoduché. Nejdůležitější je mít dost času na prodiskutování všech otázek o změnách, které mohou nastat v sexuálním životě.</a:t>
            </a:r>
          </a:p>
          <a:p>
            <a:r>
              <a:rPr lang="cs-CZ" dirty="0"/>
              <a:t> </a:t>
            </a:r>
          </a:p>
          <a:p>
            <a:endParaRPr lang="cs-CZ" dirty="0"/>
          </a:p>
        </p:txBody>
      </p:sp>
    </p:spTree>
    <p:extLst>
      <p:ext uri="{BB962C8B-B14F-4D97-AF65-F5344CB8AC3E}">
        <p14:creationId xmlns:p14="http://schemas.microsoft.com/office/powerpoint/2010/main" val="409709069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CB0E9CB-CB6A-4207-963F-8E24058AA6BD}"/>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2F7DDD60-E706-47A5-B004-27F16EE44F32}"/>
              </a:ext>
            </a:extLst>
          </p:cNvPr>
          <p:cNvSpPr>
            <a:spLocks noGrp="1"/>
          </p:cNvSpPr>
          <p:nvPr>
            <p:ph idx="1"/>
          </p:nvPr>
        </p:nvSpPr>
        <p:spPr/>
        <p:txBody>
          <a:bodyPr>
            <a:normAutofit fontScale="25000" lnSpcReduction="20000"/>
          </a:bodyPr>
          <a:lstStyle/>
          <a:p>
            <a:r>
              <a:rPr lang="cs-CZ" b="1" dirty="0"/>
              <a:t>Nejčastější ošetřovatelské diagnózy:</a:t>
            </a:r>
            <a:endParaRPr lang="cs-CZ" dirty="0"/>
          </a:p>
          <a:p>
            <a:r>
              <a:rPr lang="cs-CZ" dirty="0"/>
              <a:t>- </a:t>
            </a:r>
            <a:r>
              <a:rPr lang="cs-CZ" dirty="0">
                <a:hlinkClick r:id="rId2" tooltip="osetrovatelske-diagnozy.aspx"/>
              </a:rPr>
              <a:t>akutní bolest - 00132</a:t>
            </a:r>
            <a:endParaRPr lang="cs-CZ" dirty="0"/>
          </a:p>
          <a:p>
            <a:r>
              <a:rPr lang="cs-CZ" dirty="0"/>
              <a:t>- </a:t>
            </a:r>
            <a:r>
              <a:rPr lang="cs-CZ" dirty="0">
                <a:hlinkClick r:id="rId2" tooltip="osetrovatelske-diagnozy.aspx"/>
              </a:rPr>
              <a:t>deficit </a:t>
            </a:r>
            <a:r>
              <a:rPr lang="cs-CZ" dirty="0" err="1">
                <a:hlinkClick r:id="rId2" tooltip="osetrovatelske-diagnozy.aspx"/>
              </a:rPr>
              <a:t>sebepéče</a:t>
            </a:r>
            <a:r>
              <a:rPr lang="cs-CZ" dirty="0">
                <a:hlinkClick r:id="rId2" tooltip="osetrovatelske-diagnozy.aspx"/>
              </a:rPr>
              <a:t> při koupání - 00108</a:t>
            </a:r>
            <a:endParaRPr lang="cs-CZ" dirty="0"/>
          </a:p>
          <a:p>
            <a:r>
              <a:rPr lang="cs-CZ" dirty="0"/>
              <a:t>- </a:t>
            </a:r>
            <a:r>
              <a:rPr lang="cs-CZ" dirty="0">
                <a:hlinkClick r:id="rId2" tooltip="osetrovatelske-diagnozy.aspx"/>
              </a:rPr>
              <a:t>deficit </a:t>
            </a:r>
            <a:r>
              <a:rPr lang="cs-CZ" dirty="0" err="1">
                <a:hlinkClick r:id="rId2" tooltip="osetrovatelske-diagnozy.aspx"/>
              </a:rPr>
              <a:t>sebepéče</a:t>
            </a:r>
            <a:r>
              <a:rPr lang="cs-CZ" dirty="0">
                <a:hlinkClick r:id="rId2" tooltip="osetrovatelske-diagnozy.aspx"/>
              </a:rPr>
              <a:t> při oblékání - 00109</a:t>
            </a:r>
            <a:endParaRPr lang="cs-CZ" dirty="0"/>
          </a:p>
          <a:p>
            <a:r>
              <a:rPr lang="cs-CZ" dirty="0"/>
              <a:t>- </a:t>
            </a:r>
            <a:r>
              <a:rPr lang="cs-CZ" dirty="0">
                <a:hlinkClick r:id="rId2" tooltip="osetrovatelske-diagnozy.aspx"/>
              </a:rPr>
              <a:t>deficit </a:t>
            </a:r>
            <a:r>
              <a:rPr lang="cs-CZ" dirty="0" err="1">
                <a:hlinkClick r:id="rId2" tooltip="osetrovatelske-diagnozy.aspx"/>
              </a:rPr>
              <a:t>sebepéče</a:t>
            </a:r>
            <a:r>
              <a:rPr lang="cs-CZ" dirty="0">
                <a:hlinkClick r:id="rId2" tooltip="osetrovatelske-diagnozy.aspx"/>
              </a:rPr>
              <a:t> při vyprazdňování - 00110</a:t>
            </a:r>
            <a:endParaRPr lang="cs-CZ" dirty="0"/>
          </a:p>
          <a:p>
            <a:r>
              <a:rPr lang="cs-CZ" dirty="0"/>
              <a:t>- </a:t>
            </a:r>
            <a:r>
              <a:rPr lang="cs-CZ" dirty="0">
                <a:hlinkClick r:id="rId2" tooltip="osetrovatelske-diagnozy.aspx"/>
              </a:rPr>
              <a:t>nedostatečné znalosti - 00126</a:t>
            </a:r>
            <a:endParaRPr lang="cs-CZ" dirty="0"/>
          </a:p>
          <a:p>
            <a:r>
              <a:rPr lang="cs-CZ" dirty="0"/>
              <a:t>- </a:t>
            </a:r>
            <a:r>
              <a:rPr lang="cs-CZ" dirty="0">
                <a:hlinkClick r:id="rId2" tooltip="osetrovatelske-diagnozy.aspx"/>
              </a:rPr>
              <a:t>snaha zlepšit znalosti - 00161</a:t>
            </a:r>
            <a:endParaRPr lang="cs-CZ" dirty="0"/>
          </a:p>
          <a:p>
            <a:r>
              <a:rPr lang="cs-CZ" dirty="0"/>
              <a:t>- </a:t>
            </a:r>
            <a:r>
              <a:rPr lang="cs-CZ" dirty="0">
                <a:hlinkClick r:id="rId2" tooltip="osetrovatelske-diagnozy.aspx"/>
              </a:rPr>
              <a:t>snaha zlepšit péči o vlastní zdraví - 00162</a:t>
            </a:r>
            <a:endParaRPr lang="cs-CZ" dirty="0"/>
          </a:p>
          <a:p>
            <a:r>
              <a:rPr lang="cs-CZ" dirty="0"/>
              <a:t>- </a:t>
            </a:r>
            <a:r>
              <a:rPr lang="cs-CZ" dirty="0">
                <a:hlinkClick r:id="rId2" tooltip="osetrovatelske-diagnozy.aspx"/>
              </a:rPr>
              <a:t>narušená integrita kůže - 00046</a:t>
            </a:r>
            <a:endParaRPr lang="cs-CZ" dirty="0"/>
          </a:p>
          <a:p>
            <a:r>
              <a:rPr lang="cs-CZ" dirty="0"/>
              <a:t>- </a:t>
            </a:r>
            <a:r>
              <a:rPr lang="cs-CZ" dirty="0">
                <a:hlinkClick r:id="rId2" tooltip="osetrovatelske-diagnozy.aspx"/>
              </a:rPr>
              <a:t>narušená integrita tkáně - 00044</a:t>
            </a:r>
            <a:endParaRPr lang="cs-CZ" dirty="0"/>
          </a:p>
          <a:p>
            <a:r>
              <a:rPr lang="cs-CZ" dirty="0"/>
              <a:t>- </a:t>
            </a:r>
            <a:r>
              <a:rPr lang="cs-CZ" dirty="0">
                <a:hlinkClick r:id="rId2" tooltip="osetrovatelske-diagnozy.aspx"/>
              </a:rPr>
              <a:t>zhoršené vylučování moči - 00016</a:t>
            </a:r>
            <a:endParaRPr lang="cs-CZ" dirty="0"/>
          </a:p>
          <a:p>
            <a:r>
              <a:rPr lang="cs-CZ" dirty="0"/>
              <a:t>- </a:t>
            </a:r>
            <a:r>
              <a:rPr lang="cs-CZ" dirty="0">
                <a:hlinkClick r:id="rId2" tooltip="osetrovatelske-diagnozy.aspx"/>
              </a:rPr>
              <a:t>narušený obraz těla - 00118</a:t>
            </a:r>
            <a:endParaRPr lang="cs-CZ" dirty="0"/>
          </a:p>
          <a:p>
            <a:r>
              <a:rPr lang="cs-CZ" dirty="0"/>
              <a:t>- </a:t>
            </a:r>
            <a:r>
              <a:rPr lang="cs-CZ" dirty="0">
                <a:hlinkClick r:id="rId2" tooltip="osetrovatelske-diagnozy.aspx"/>
              </a:rPr>
              <a:t>nespavost - 00095</a:t>
            </a:r>
            <a:endParaRPr lang="cs-CZ" dirty="0"/>
          </a:p>
          <a:p>
            <a:r>
              <a:rPr lang="cs-CZ" dirty="0"/>
              <a:t>- </a:t>
            </a:r>
            <a:r>
              <a:rPr lang="cs-CZ" dirty="0">
                <a:hlinkClick r:id="rId2" tooltip="osetrovatelske-diagnozy.aspx"/>
              </a:rPr>
              <a:t>průjem - 00013</a:t>
            </a:r>
            <a:endParaRPr lang="cs-CZ" dirty="0"/>
          </a:p>
          <a:p>
            <a:r>
              <a:rPr lang="cs-CZ" dirty="0"/>
              <a:t>- </a:t>
            </a:r>
            <a:r>
              <a:rPr lang="cs-CZ" dirty="0">
                <a:hlinkClick r:id="rId2" tooltip="osetrovatelske-diagnozy.aspx"/>
              </a:rPr>
              <a:t>riziko sníženého objemu tekutin v organizmu - 00028</a:t>
            </a:r>
            <a:endParaRPr lang="cs-CZ" dirty="0"/>
          </a:p>
          <a:p>
            <a:r>
              <a:rPr lang="cs-CZ" dirty="0"/>
              <a:t>- nevyvážená výživa, méně než je potřeba organizmu - 00002</a:t>
            </a:r>
          </a:p>
          <a:p>
            <a:r>
              <a:rPr lang="cs-CZ" dirty="0"/>
              <a:t>- </a:t>
            </a:r>
            <a:r>
              <a:rPr lang="cs-CZ" dirty="0">
                <a:hlinkClick r:id="rId2" tooltip="osetrovatelske-diagnozy.aspx"/>
              </a:rPr>
              <a:t>riziko infekce - 00004</a:t>
            </a:r>
            <a:endParaRPr lang="cs-CZ" dirty="0"/>
          </a:p>
          <a:p>
            <a:r>
              <a:rPr lang="cs-CZ" dirty="0"/>
              <a:t>- </a:t>
            </a:r>
            <a:r>
              <a:rPr lang="cs-CZ" dirty="0">
                <a:hlinkClick r:id="rId2" tooltip="osetrovatelske-diagnozy.aspx"/>
              </a:rPr>
              <a:t>riziko perioperačního poškození - 00087</a:t>
            </a:r>
            <a:endParaRPr lang="cs-CZ" dirty="0"/>
          </a:p>
          <a:p>
            <a:r>
              <a:rPr lang="cs-CZ" dirty="0"/>
              <a:t>- </a:t>
            </a:r>
            <a:r>
              <a:rPr lang="cs-CZ" dirty="0">
                <a:hlinkClick r:id="rId2" tooltip="osetrovatelske-diagnozy.aspx"/>
              </a:rPr>
              <a:t>riziko zácpy - 00015</a:t>
            </a:r>
            <a:endParaRPr lang="cs-CZ" dirty="0"/>
          </a:p>
          <a:p>
            <a:r>
              <a:rPr lang="cs-CZ" dirty="0"/>
              <a:t>- </a:t>
            </a:r>
            <a:r>
              <a:rPr lang="cs-CZ" dirty="0">
                <a:hlinkClick r:id="rId2" tooltip="osetrovatelske-diagnozy.aspx"/>
              </a:rPr>
              <a:t>sexuální dysfunkce - 00059</a:t>
            </a:r>
            <a:endParaRPr lang="cs-CZ" dirty="0"/>
          </a:p>
          <a:p>
            <a:r>
              <a:rPr lang="cs-CZ" dirty="0"/>
              <a:t>- </a:t>
            </a:r>
            <a:r>
              <a:rPr lang="cs-CZ" dirty="0">
                <a:hlinkClick r:id="rId2" tooltip="osetrovatelske-diagnozy.aspx"/>
              </a:rPr>
              <a:t>sociální izolace - 00053</a:t>
            </a:r>
            <a:endParaRPr lang="cs-CZ" dirty="0"/>
          </a:p>
          <a:p>
            <a:r>
              <a:rPr lang="cs-CZ" dirty="0"/>
              <a:t>- </a:t>
            </a:r>
            <a:r>
              <a:rPr lang="cs-CZ" dirty="0">
                <a:hlinkClick r:id="rId2" tooltip="osetrovatelske-diagnozy.aspx"/>
              </a:rPr>
              <a:t>strach - 00148</a:t>
            </a:r>
            <a:endParaRPr lang="cs-CZ" dirty="0"/>
          </a:p>
          <a:p>
            <a:r>
              <a:rPr lang="cs-CZ" dirty="0"/>
              <a:t>- </a:t>
            </a:r>
            <a:r>
              <a:rPr lang="cs-CZ" dirty="0">
                <a:hlinkClick r:id="rId2" tooltip="osetrovatelske-diagnozy.aspx"/>
              </a:rPr>
              <a:t>únava - 00093</a:t>
            </a:r>
            <a:endParaRPr lang="cs-CZ" dirty="0"/>
          </a:p>
          <a:p>
            <a:r>
              <a:rPr lang="cs-CZ" dirty="0"/>
              <a:t>- </a:t>
            </a:r>
            <a:r>
              <a:rPr lang="cs-CZ" dirty="0">
                <a:hlinkClick r:id="rId2" tooltip="osetrovatelske-diagnozy.aspx"/>
              </a:rPr>
              <a:t>úzkost ze smrti - 00147</a:t>
            </a:r>
            <a:endParaRPr lang="cs-CZ" dirty="0"/>
          </a:p>
          <a:p>
            <a:endParaRPr lang="cs-CZ" dirty="0"/>
          </a:p>
        </p:txBody>
      </p:sp>
    </p:spTree>
    <p:extLst>
      <p:ext uri="{BB962C8B-B14F-4D97-AF65-F5344CB8AC3E}">
        <p14:creationId xmlns:p14="http://schemas.microsoft.com/office/powerpoint/2010/main" val="4948963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AC1C26B-0835-410B-B408-EBD6EBAA0AED}"/>
              </a:ext>
            </a:extLst>
          </p:cNvPr>
          <p:cNvSpPr>
            <a:spLocks noGrp="1"/>
          </p:cNvSpPr>
          <p:nvPr>
            <p:ph type="title"/>
          </p:nvPr>
        </p:nvSpPr>
        <p:spPr/>
        <p:txBody>
          <a:bodyPr/>
          <a:lstStyle/>
          <a:p>
            <a:r>
              <a:rPr lang="cs-CZ" b="1" dirty="0"/>
              <a:t>Definice</a:t>
            </a:r>
            <a:br>
              <a:rPr lang="cs-CZ" dirty="0"/>
            </a:br>
            <a:endParaRPr lang="cs-CZ" dirty="0"/>
          </a:p>
        </p:txBody>
      </p:sp>
      <p:sp>
        <p:nvSpPr>
          <p:cNvPr id="3" name="Zástupný symbol pro obsah 2">
            <a:extLst>
              <a:ext uri="{FF2B5EF4-FFF2-40B4-BE49-F238E27FC236}">
                <a16:creationId xmlns:a16="http://schemas.microsoft.com/office/drawing/2014/main" id="{8042F4E8-08B4-429D-94E7-107CA46F472B}"/>
              </a:ext>
            </a:extLst>
          </p:cNvPr>
          <p:cNvSpPr>
            <a:spLocks noGrp="1"/>
          </p:cNvSpPr>
          <p:nvPr>
            <p:ph idx="1"/>
          </p:nvPr>
        </p:nvSpPr>
        <p:spPr/>
        <p:txBody>
          <a:bodyPr/>
          <a:lstStyle/>
          <a:p>
            <a:r>
              <a:rPr lang="cs-CZ" dirty="0"/>
              <a:t>Kolorektální karcinom je maligní nádor vycházející ze žlázového epitelu sliznice tlustého střeva a konečníku. Ve většině případů se jedná o adenokarcinom. Rozděluje se na invazivní a neinvazivní karcinom. 90 % karcinomů jsou sporadické, ostatní jsou hereditární (APC gen</a:t>
            </a:r>
            <a:r>
              <a:rPr lang="cs-CZ" i="1" dirty="0"/>
              <a:t>, </a:t>
            </a:r>
            <a:r>
              <a:rPr lang="cs-CZ" i="1" dirty="0" err="1"/>
              <a:t>adenomatous</a:t>
            </a:r>
            <a:r>
              <a:rPr lang="cs-CZ" i="1" dirty="0"/>
              <a:t> </a:t>
            </a:r>
            <a:r>
              <a:rPr lang="cs-CZ" i="1" dirty="0" err="1"/>
              <a:t>polyposis</a:t>
            </a:r>
            <a:r>
              <a:rPr lang="cs-CZ" i="1" dirty="0"/>
              <a:t> coli).</a:t>
            </a:r>
            <a:endParaRPr lang="cs-CZ" dirty="0"/>
          </a:p>
          <a:p>
            <a:pPr marL="0" indent="0">
              <a:buNone/>
            </a:pPr>
            <a:endParaRPr lang="cs-CZ" dirty="0"/>
          </a:p>
          <a:p>
            <a:endParaRPr lang="cs-CZ" dirty="0"/>
          </a:p>
        </p:txBody>
      </p:sp>
    </p:spTree>
    <p:extLst>
      <p:ext uri="{BB962C8B-B14F-4D97-AF65-F5344CB8AC3E}">
        <p14:creationId xmlns:p14="http://schemas.microsoft.com/office/powerpoint/2010/main" val="12633474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7B41769-5953-42E2-9400-F932FD924510}"/>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79402B82-96B6-4088-ABED-DE7AEA49B026}"/>
              </a:ext>
            </a:extLst>
          </p:cNvPr>
          <p:cNvSpPr>
            <a:spLocks noGrp="1"/>
          </p:cNvSpPr>
          <p:nvPr>
            <p:ph idx="1"/>
          </p:nvPr>
        </p:nvSpPr>
        <p:spPr/>
        <p:txBody>
          <a:bodyPr>
            <a:normAutofit fontScale="62500" lnSpcReduction="20000"/>
          </a:bodyPr>
          <a:lstStyle/>
          <a:p>
            <a:r>
              <a:rPr lang="cs-CZ" b="1" dirty="0"/>
              <a:t>Symptomy</a:t>
            </a:r>
            <a:endParaRPr lang="cs-CZ" dirty="0"/>
          </a:p>
          <a:p>
            <a:r>
              <a:rPr lang="cs-CZ" dirty="0"/>
              <a:t>Nebývají výrazné a mohou proto snadno uniknout pozornosti. Zpočátku může nádor růst skrytě, asymptomaticky a později se začne manifestovat již v pokročilejším stádiu. Příznaky jsou podmíněny umístěním nádoru a také jeho velikostí. Symptomy kolorektálního karcinomu mohou být zprvu nespecifické (únava, slabost, úbytek tělesné hmotnosti, zvýšené teploty). Specifické příznaky se odvíjejí od lokalizace nádoru. Nádory umístěné v pravé části tlustého střeva jsou zpravidla dlouhou dobu bezpříznakové, obvykle se projeví anémií a hmatným útvarem v pravé části břicha. Nádory lokalizované v levé polovině střeva se projevují poruchami vyprazdňování, břišními kolikami a náhlou příhodou břišní. Mezi projevy postižení konečníku patří časté, někdy bolestivé, nutkání na stolici, příměs krvavého hlenu či čerstvé krve ve stolici, pocity nedostatečného vyprázdnění a průjmy. Pro určení diagnózy má největší význam zejména přítomnost těchto faktorů:</a:t>
            </a:r>
          </a:p>
          <a:p>
            <a:r>
              <a:rPr lang="cs-CZ" dirty="0"/>
              <a:t>- věk (nad 50 let), </a:t>
            </a:r>
          </a:p>
          <a:p>
            <a:r>
              <a:rPr lang="cs-CZ" dirty="0"/>
              <a:t>- rodinná zátěž, </a:t>
            </a:r>
          </a:p>
          <a:p>
            <a:r>
              <a:rPr lang="cs-CZ" dirty="0"/>
              <a:t>- úbytek na váze,</a:t>
            </a:r>
          </a:p>
          <a:p>
            <a:r>
              <a:rPr lang="cs-CZ" dirty="0"/>
              <a:t>- nález rezistence při vyšetření konečníku,</a:t>
            </a:r>
          </a:p>
          <a:p>
            <a:r>
              <a:rPr lang="cs-CZ" dirty="0"/>
              <a:t>- krev ve stolici,</a:t>
            </a:r>
          </a:p>
          <a:p>
            <a:r>
              <a:rPr lang="cs-CZ" dirty="0"/>
              <a:t>- průjem, zácpa, změna ve vyprazdňování, bolest.</a:t>
            </a:r>
          </a:p>
          <a:p>
            <a:endParaRPr lang="cs-CZ" dirty="0"/>
          </a:p>
        </p:txBody>
      </p:sp>
    </p:spTree>
    <p:extLst>
      <p:ext uri="{BB962C8B-B14F-4D97-AF65-F5344CB8AC3E}">
        <p14:creationId xmlns:p14="http://schemas.microsoft.com/office/powerpoint/2010/main" val="41166180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A7B2498-B06B-4BEB-91A4-CBC4259F4FB6}"/>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3DF09562-1CC5-469A-B7AF-6BD0BB905A52}"/>
              </a:ext>
            </a:extLst>
          </p:cNvPr>
          <p:cNvSpPr>
            <a:spLocks noGrp="1"/>
          </p:cNvSpPr>
          <p:nvPr>
            <p:ph idx="1"/>
          </p:nvPr>
        </p:nvSpPr>
        <p:spPr/>
        <p:txBody>
          <a:bodyPr/>
          <a:lstStyle/>
          <a:p>
            <a:r>
              <a:rPr lang="cs-CZ" dirty="0"/>
              <a:t>Tato symptomatologie, zvláště u dosud bezpříznakového pacienta ve věku nad 50 let je indikací k vyšetření tlustého střeva. Ani pokročilý nebo generalizovaný karcinom tlustého střeva nemusí mít střevní symptomatologii. Pacienta k lékaři přivedou obecné známky nádorového onemocnění – váhový úbytek, </a:t>
            </a:r>
            <a:r>
              <a:rPr lang="cs-CZ" dirty="0" err="1"/>
              <a:t>kachektizace</a:t>
            </a:r>
            <a:r>
              <a:rPr lang="cs-CZ" dirty="0"/>
              <a:t>, nechutenství, celková slabost, anémie. U těchto nemocných je již nádor často hmatný a jsou přítomny metastázy. Metastazování je hlavně do uzlin, jater a plic, méně často do kostí.</a:t>
            </a:r>
          </a:p>
        </p:txBody>
      </p:sp>
    </p:spTree>
    <p:extLst>
      <p:ext uri="{BB962C8B-B14F-4D97-AF65-F5344CB8AC3E}">
        <p14:creationId xmlns:p14="http://schemas.microsoft.com/office/powerpoint/2010/main" val="28205931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F09C644-0A6F-4C47-AAAA-4DBC0B3761D4}"/>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8505EBCA-E5E6-4521-86D3-0C8B039D2F10}"/>
              </a:ext>
            </a:extLst>
          </p:cNvPr>
          <p:cNvSpPr>
            <a:spLocks noGrp="1"/>
          </p:cNvSpPr>
          <p:nvPr>
            <p:ph idx="1"/>
          </p:nvPr>
        </p:nvSpPr>
        <p:spPr/>
        <p:txBody>
          <a:bodyPr/>
          <a:lstStyle/>
          <a:p>
            <a:r>
              <a:rPr lang="cs-CZ" b="1" dirty="0" err="1"/>
              <a:t>Screening</a:t>
            </a:r>
            <a:endParaRPr lang="cs-CZ" dirty="0"/>
          </a:p>
          <a:p>
            <a:r>
              <a:rPr lang="cs-CZ" dirty="0" err="1"/>
              <a:t>Screening</a:t>
            </a:r>
            <a:r>
              <a:rPr lang="cs-CZ" dirty="0"/>
              <a:t> vychází z Vyhlášky č. 70/2012 Sb., o preventivních prohlídkách. Spočívá ve stanovení okultního krvácení ve stolici speciálním testem u osob od 50 let věku; od 55 let věku je toto vyšetření možné nahradit doporučením k provedení screeningové kolonoskopie jednou za 10 let.</a:t>
            </a:r>
          </a:p>
          <a:p>
            <a:endParaRPr lang="cs-CZ" dirty="0"/>
          </a:p>
        </p:txBody>
      </p:sp>
    </p:spTree>
    <p:extLst>
      <p:ext uri="{BB962C8B-B14F-4D97-AF65-F5344CB8AC3E}">
        <p14:creationId xmlns:p14="http://schemas.microsoft.com/office/powerpoint/2010/main" val="14937503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FEE3BB6-F1CC-46CE-8E4A-2EFEF67EA235}"/>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AA5F8439-1A17-4A88-BDBE-9BA8BA09C8D0}"/>
              </a:ext>
            </a:extLst>
          </p:cNvPr>
          <p:cNvSpPr>
            <a:spLocks noGrp="1"/>
          </p:cNvSpPr>
          <p:nvPr>
            <p:ph idx="1"/>
          </p:nvPr>
        </p:nvSpPr>
        <p:spPr/>
        <p:txBody>
          <a:bodyPr>
            <a:normAutofit fontScale="92500" lnSpcReduction="10000"/>
          </a:bodyPr>
          <a:lstStyle/>
          <a:p>
            <a:r>
              <a:rPr lang="cs-CZ" dirty="0" err="1"/>
              <a:t>Screening</a:t>
            </a:r>
            <a:r>
              <a:rPr lang="cs-CZ" dirty="0"/>
              <a:t> sporadického KRCA se u nás provádí od poloviny roku 2000. Sekundární prevenci lze rozdělit na dvě základní metody, </a:t>
            </a:r>
            <a:r>
              <a:rPr lang="cs-CZ" dirty="0" err="1"/>
              <a:t>screening</a:t>
            </a:r>
            <a:r>
              <a:rPr lang="cs-CZ" dirty="0"/>
              <a:t> bezpříznakových jedinců a dispenzarizaci dlouhodobě rizikových skupin. </a:t>
            </a:r>
            <a:r>
              <a:rPr lang="cs-CZ" dirty="0" err="1"/>
              <a:t>Screening</a:t>
            </a:r>
            <a:r>
              <a:rPr lang="cs-CZ" dirty="0"/>
              <a:t> bezpříznakových jedinců, tzn. jedinců s negativní rodinnou anamnézou, je určen pro osoby od 50 let věku. Sporadický kolorektální karcinom tvoří zhruba 80 % všech prokázaných kolorektálních karcinomů. Rizikové skupiny jsou ze </a:t>
            </a:r>
            <a:r>
              <a:rPr lang="cs-CZ" dirty="0" err="1"/>
              <a:t>screeningu</a:t>
            </a:r>
            <a:r>
              <a:rPr lang="cs-CZ" dirty="0"/>
              <a:t> KRCA vyjmuty a jejich sledování patří do rukou gastroenterologa. Konkrétně se jedná o osoby s pozitivní rodinnou anamnézou (rodiče, sourozenci nebo děti s diagnózou KRCA), dále osoby s familiární </a:t>
            </a:r>
            <a:r>
              <a:rPr lang="cs-CZ" dirty="0" err="1"/>
              <a:t>adenomatozní</a:t>
            </a:r>
            <a:r>
              <a:rPr lang="cs-CZ" dirty="0"/>
              <a:t> </a:t>
            </a:r>
            <a:r>
              <a:rPr lang="cs-CZ" dirty="0" err="1"/>
              <a:t>polypozou</a:t>
            </a:r>
            <a:r>
              <a:rPr lang="cs-CZ" dirty="0"/>
              <a:t>, specifickými střevními záněty, hereditárním </a:t>
            </a:r>
            <a:r>
              <a:rPr lang="cs-CZ" dirty="0" err="1"/>
              <a:t>nepolypozním</a:t>
            </a:r>
            <a:r>
              <a:rPr lang="cs-CZ" dirty="0"/>
              <a:t> KRCA (Lynchův syndrom) a dále ženy s anamnézou karcinomu ovarií, prsu či dělohy. </a:t>
            </a:r>
          </a:p>
        </p:txBody>
      </p:sp>
    </p:spTree>
    <p:extLst>
      <p:ext uri="{BB962C8B-B14F-4D97-AF65-F5344CB8AC3E}">
        <p14:creationId xmlns:p14="http://schemas.microsoft.com/office/powerpoint/2010/main" val="38775478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CDA3A05-21D0-477C-942F-6E8C8F40B4C1}"/>
              </a:ext>
            </a:extLst>
          </p:cNvPr>
          <p:cNvSpPr>
            <a:spLocks noGrp="1"/>
          </p:cNvSpPr>
          <p:nvPr>
            <p:ph type="title"/>
          </p:nvPr>
        </p:nvSpPr>
        <p:spPr/>
        <p:txBody>
          <a:bodyPr/>
          <a:lstStyle/>
          <a:p>
            <a:endParaRPr lang="cs-CZ"/>
          </a:p>
        </p:txBody>
      </p:sp>
      <p:sp>
        <p:nvSpPr>
          <p:cNvPr id="3" name="Zástupný symbol pro obsah 2">
            <a:extLst>
              <a:ext uri="{FF2B5EF4-FFF2-40B4-BE49-F238E27FC236}">
                <a16:creationId xmlns:a16="http://schemas.microsoft.com/office/drawing/2014/main" id="{A2898A41-51B6-4853-B9D7-94C38C5A6A96}"/>
              </a:ext>
            </a:extLst>
          </p:cNvPr>
          <p:cNvSpPr>
            <a:spLocks noGrp="1"/>
          </p:cNvSpPr>
          <p:nvPr>
            <p:ph idx="1"/>
          </p:nvPr>
        </p:nvSpPr>
        <p:spPr/>
        <p:txBody>
          <a:bodyPr>
            <a:normAutofit fontScale="70000" lnSpcReduction="20000"/>
          </a:bodyPr>
          <a:lstStyle/>
          <a:p>
            <a:r>
              <a:rPr lang="cs-CZ" dirty="0"/>
              <a:t>Nízká účast populace ve </a:t>
            </a:r>
            <a:r>
              <a:rPr lang="cs-CZ" dirty="0" err="1"/>
              <a:t>screeningu</a:t>
            </a:r>
            <a:r>
              <a:rPr lang="cs-CZ" dirty="0"/>
              <a:t> mezi lety 2000–2008 vedla k hledání účinnějších strategií a screeningový program byl v roce 2008 podroben kritické analýze v obnovené komisi MZ ČR pro kolorektální karcinom. Důsledkem byl návrh inovačních opatření. Mezi tato opatření patří provádění TOKS v jednoročním intervalu pro věkovou skupinu 50-54 let, od 55 let v dvouročním intervalu. Dále je to zapojení registrujících lékařů v oboru gynekologie a porodnictví. V 55 letech věku se navíc otevírá pacientům možnost volby primární screeningové koloskopie (PSK), která může být v případě negativního výsledku zopakována za 10 let. Tyto změny přinesly pozitivní výsledky a statistika prokázala jak nárůst pokrytí cílové populace, tak nárůst TOKS. Vstup gynekologů do programu </a:t>
            </a:r>
            <a:r>
              <a:rPr lang="cs-CZ" dirty="0" err="1"/>
              <a:t>screeningu</a:t>
            </a:r>
            <a:r>
              <a:rPr lang="cs-CZ" dirty="0"/>
              <a:t> KRK se i přes počáteční obavy praktických lékařů ukázal jako přínosný, i když absolutní populační přínos zatím není vysoký (6,2 %). Jeho přínos se týká zejména mladších věkových kategorií žen (u nejmladších žen ve věkové kategorii 50–54 let gynekologové zajišťovali asi čtvrtinu vyšetření). Trendy současné doby ukazují odklon od testů guajakových směrem k testům imunochemickým, kde je prokázána vyšší </a:t>
            </a:r>
            <a:r>
              <a:rPr lang="cs-CZ" dirty="0" err="1"/>
              <a:t>compliance</a:t>
            </a:r>
            <a:r>
              <a:rPr lang="cs-CZ" dirty="0"/>
              <a:t> ze strany pacienta a tím i vyšší návratnost testů samotných. Existuje i významná část české populace, která dává přednost primární screeningové koloskopii ve věku 55 let, 10-20 % cílové skupiny obyvatel. V současné době se vedou i diskuze, zda zcela neukončit </a:t>
            </a:r>
            <a:r>
              <a:rPr lang="cs-CZ" dirty="0" err="1"/>
              <a:t>screening</a:t>
            </a:r>
            <a:r>
              <a:rPr lang="cs-CZ" dirty="0"/>
              <a:t> cestou guajakových testů, tento názor však nenachází pochopení především ze strany některých praktických lékařů. </a:t>
            </a:r>
          </a:p>
          <a:p>
            <a:r>
              <a:rPr lang="cs-CZ" dirty="0"/>
              <a:t> </a:t>
            </a:r>
          </a:p>
          <a:p>
            <a:endParaRPr lang="cs-CZ" dirty="0"/>
          </a:p>
        </p:txBody>
      </p:sp>
    </p:spTree>
    <p:extLst>
      <p:ext uri="{BB962C8B-B14F-4D97-AF65-F5344CB8AC3E}">
        <p14:creationId xmlns:p14="http://schemas.microsoft.com/office/powerpoint/2010/main" val="29002150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C299036-31F0-4842-9DBA-27DDC24BE17F}"/>
              </a:ext>
            </a:extLst>
          </p:cNvPr>
          <p:cNvSpPr>
            <a:spLocks noGrp="1"/>
          </p:cNvSpPr>
          <p:nvPr>
            <p:ph type="title"/>
          </p:nvPr>
        </p:nvSpPr>
        <p:spPr/>
        <p:txBody>
          <a:bodyPr/>
          <a:lstStyle/>
          <a:p>
            <a:r>
              <a:rPr lang="cs-CZ" dirty="0"/>
              <a:t>Test na okultní krvácení </a:t>
            </a:r>
            <a:br>
              <a:rPr lang="cs-CZ" dirty="0"/>
            </a:br>
            <a:endParaRPr lang="cs-CZ" dirty="0"/>
          </a:p>
        </p:txBody>
      </p:sp>
      <p:sp>
        <p:nvSpPr>
          <p:cNvPr id="3" name="Zástupný symbol pro obsah 2">
            <a:extLst>
              <a:ext uri="{FF2B5EF4-FFF2-40B4-BE49-F238E27FC236}">
                <a16:creationId xmlns:a16="http://schemas.microsoft.com/office/drawing/2014/main" id="{47213C00-3C37-4C10-9E0E-CE6605DB5694}"/>
              </a:ext>
            </a:extLst>
          </p:cNvPr>
          <p:cNvSpPr>
            <a:spLocks noGrp="1"/>
          </p:cNvSpPr>
          <p:nvPr>
            <p:ph idx="1"/>
          </p:nvPr>
        </p:nvSpPr>
        <p:spPr/>
        <p:txBody>
          <a:bodyPr>
            <a:normAutofit fontScale="70000" lnSpcReduction="20000"/>
          </a:bodyPr>
          <a:lstStyle/>
          <a:p>
            <a:r>
              <a:rPr lang="cs-CZ" b="1" dirty="0"/>
              <a:t>Imunochemickým testům</a:t>
            </a:r>
            <a:r>
              <a:rPr lang="cs-CZ" dirty="0"/>
              <a:t> (kvalitativním či kvantitativním) je dávána přednost před </a:t>
            </a:r>
            <a:r>
              <a:rPr lang="cs-CZ" b="1" dirty="0"/>
              <a:t>testem guajakovým</a:t>
            </a:r>
            <a:r>
              <a:rPr lang="cs-CZ" dirty="0"/>
              <a:t>. Výhoda imunochemického testu je v jeho senzitivitě a specificitě při odebrání pouze jednoho vzorku a i ve výrazně lepší spolupráci ze strany pacienta (dietní restrikční opatření, hygienický aspekt). Imunochemický test je založen na detekci proteinu (lidského hemoglobinu) ve stolici pomocí monoklonální protilátky. Konkrétně se tenkou tyčinkou nanese vzorek stolice do odběrové lahvičky (3-6x zanoření do různých míst ve stolici), velikost odebrané stolice by měla odpovídat velikosti kuličky pepře. Vzorek se pak hodnotí v analyzátoru (výsledek je buď zobrazen na displeji jako pozitivní nebo negativní), nové přístroje ukazují i koncentraci hemoglobinu v daném vzorku. Nebo se nanáší na speciální tyčinku, kde na principu </a:t>
            </a:r>
            <a:r>
              <a:rPr lang="cs-CZ" dirty="0" err="1"/>
              <a:t>imunochromatografickém</a:t>
            </a:r>
            <a:r>
              <a:rPr lang="cs-CZ" dirty="0"/>
              <a:t> dojde v případě pozitivity k vybarvení dvou proužků, test je tedy hodnocen pouhým okem. Guajakový test je založen na </a:t>
            </a:r>
            <a:r>
              <a:rPr lang="cs-CZ" dirty="0" err="1"/>
              <a:t>pseudoperoxidázové</a:t>
            </a:r>
            <a:r>
              <a:rPr lang="cs-CZ" dirty="0"/>
              <a:t> reakci hemoglobinu (ke vzorku stolice se přikape činidlo a pozoruje se zabarvení stolice, v případě modré barvy je test pozitivní). Test je vyhodnocován pouhým okem a výsledné zbarvení není vždy přesvědčivé. Tento test je zatížen vysokou falešnou pozitivitou. Vzhledem k tomu, že se stolice odebírá tři po sobě jdoucí dny a je roztírána na okénka testové obálky, je zde nižší návratnost testů pro přímou manipulaci osob se stolicí. Další nevýhodou jsou i dietní opatření. </a:t>
            </a:r>
          </a:p>
          <a:p>
            <a:r>
              <a:rPr lang="cs-CZ" dirty="0"/>
              <a:t> </a:t>
            </a:r>
          </a:p>
          <a:p>
            <a:endParaRPr lang="cs-CZ" dirty="0"/>
          </a:p>
        </p:txBody>
      </p:sp>
    </p:spTree>
    <p:extLst>
      <p:ext uri="{BB962C8B-B14F-4D97-AF65-F5344CB8AC3E}">
        <p14:creationId xmlns:p14="http://schemas.microsoft.com/office/powerpoint/2010/main" val="720678162"/>
      </p:ext>
    </p:extLst>
  </p:cSld>
  <p:clrMapOvr>
    <a:masterClrMapping/>
  </p:clrMapOvr>
</p:sld>
</file>

<file path=ppt/theme/theme1.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TotalTime>
  <Words>5352</Words>
  <Application>Microsoft Office PowerPoint</Application>
  <PresentationFormat>Širokoúhlá obrazovka</PresentationFormat>
  <Paragraphs>189</Paragraphs>
  <Slides>29</Slides>
  <Notes>0</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29</vt:i4>
      </vt:variant>
    </vt:vector>
  </HeadingPairs>
  <TitlesOfParts>
    <vt:vector size="33" baseType="lpstr">
      <vt:lpstr>Arial</vt:lpstr>
      <vt:lpstr>Calibri</vt:lpstr>
      <vt:lpstr>Calibri Light</vt:lpstr>
      <vt:lpstr>Motiv Office</vt:lpstr>
      <vt:lpstr>3. Kolorektální karcinom </vt:lpstr>
      <vt:lpstr>Rizikové faktory kolorektálního karcinomu</vt:lpstr>
      <vt:lpstr>Definice </vt:lpstr>
      <vt:lpstr>Prezentace aplikace PowerPoint</vt:lpstr>
      <vt:lpstr>Prezentace aplikace PowerPoint</vt:lpstr>
      <vt:lpstr>Prezentace aplikace PowerPoint</vt:lpstr>
      <vt:lpstr>Prezentace aplikace PowerPoint</vt:lpstr>
      <vt:lpstr>Prezentace aplikace PowerPoint</vt:lpstr>
      <vt:lpstr>Test na okultní krvácení  </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3.2.2 Péče o stomii</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 Kolorektální karcinom </dc:title>
  <dc:creator>Nejedlá Marie</dc:creator>
  <cp:lastModifiedBy>Nejedlá Marie</cp:lastModifiedBy>
  <cp:revision>1</cp:revision>
  <dcterms:created xsi:type="dcterms:W3CDTF">2025-02-19T12:37:51Z</dcterms:created>
  <dcterms:modified xsi:type="dcterms:W3CDTF">2025-02-19T12:41:56Z</dcterms:modified>
</cp:coreProperties>
</file>