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257EA0-E526-4355-B69B-FE20B838FD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3707D00-6293-436B-807C-B1914FACB0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6F3304-DAE6-45F3-8480-7797648FD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616BB1-2080-4B10-AC40-BA7CD4299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A51908D-9A68-44A1-943A-95B976E6D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37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1558A9-32FA-47B6-AAF5-857259109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3B2C136-BA3C-4436-87EE-DDE061F59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A73603-1F21-4BB4-8EC8-65C42C5AE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264D060-2A83-430B-92CB-00BD3418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E023F60-7F58-4667-8E3E-306D1A2E5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749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EAF9DCB-CBC8-46FA-80EB-B3A8625B23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FE5AD57-FAB9-4CA5-957E-C7449870C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AB5F70-E89C-4A24-BB7A-225510172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7EAA0C7-0232-4563-A158-26FCDCA27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B9A419-676C-44FC-BD88-4603FA72B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55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8F9C1F-A975-407D-83FD-4D37303AD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375E4C-2C8D-4291-B46E-4F66EB7AF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FA01209-FE11-494E-BAEA-F91572144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9DD5EE-A3C5-49C2-A7CC-FDB514840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1E3241E-7571-4AEB-9326-3B2F38E5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229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DB8D8D-BE64-459B-8068-5693DB66D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23CF2AD-064A-44C5-A101-E4B16B227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2E3741D-A270-4DC5-B488-2BBD59BEB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1D25A7-AADE-4392-B6A2-EE87C20DA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1DD988-5AF3-468C-98AA-E11FA61AC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2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222508-26D6-4807-AF2E-8E81FCC70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37E1C9-66AF-4F75-BA3C-30E8B8CC6F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6E31AD7F-9C9D-42D4-89BE-8C18ADBDF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5FCA130-0DD5-41C2-91A6-96E31F021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383D65E-3308-4540-9B3A-1D41EBDBE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8D9A96B-F8FC-4927-8315-27809D1C8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948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4E8329-2DFB-4F95-8595-AB3FA3C8B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CD41BCD-5E44-4FB7-A47A-7FF93808DD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A742B11-F665-4D48-A33B-1EE874320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5F7634C-7DE7-4886-B88C-248FF15B5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84742A7C-EBD5-4FFF-80D1-A98A5900CF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6FBFDCC-2030-424B-AAC0-7499A1169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5A27BA5-3794-47D9-A9D4-A30AD56BF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3B24E39-1768-432D-B70C-369A1668F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9595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DA846B-E675-4038-8E55-6E272E486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1B75112-9D98-4B59-A641-E64174DBF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9A2EFF-E6E8-4FC6-9E5D-C1221626B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B579809-FEDD-4E16-97F1-8C13887E4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50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D1B1DEB-F10C-4927-8DB8-DEF2918D9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B35C2D9-BAA6-4EE1-B347-F2B97E82E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5DE0FE7-4126-49E0-BFD8-1464F3372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407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FB1CF9-58EB-4777-A916-1FC2F397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9351392-55D2-4957-9F5E-ABEE91BCA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9951E9C-D187-40E2-A062-72CEF8794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89DBA97-6755-4AD2-913A-E5BF325F7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E195F8E-F26C-4931-94B9-28C01EDC2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0E1C57-5604-4A62-8C80-9F9E5CE9F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987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C09C5D-D3B5-4A6A-BFE0-62E63F29B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8995447-D40C-4B5D-A038-5E5B46D36E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C497953-DBB2-4646-A72A-D5F2A7299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6F4ABB6-74B2-4E0D-A641-E7ACAF5FD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996E0CE-2A30-4B29-A0EC-36D149DA2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5D15497-C00E-43C6-92BA-3E1555F9D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266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937007A-0B07-4974-9FE3-EFF7EB20B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1E60159-EB19-4B59-BC2B-CF30546BA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A57EE5-7CEC-44FF-A3B5-3E39E5B94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33798-FAD2-402C-9F95-964EDE7A0AD0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2205B0-5C13-4209-B14D-DD92661BD5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6F5C2D-8478-40AD-88A0-0F71CD439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F10B8-7296-4494-A94A-E4B369966A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52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ose.zshk.cz/vyuka/osetrovatelske-diagnozy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77F331-AD7E-4B1E-8610-14EC62D67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4 Ošetřovatelský proces u pacienta s apendicitidou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805DB6-3FE6-4C36-8CA4-54FBA66BC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 err="1"/>
              <a:t>Appendicitis</a:t>
            </a:r>
            <a:r>
              <a:rPr lang="cs-CZ" b="1" dirty="0"/>
              <a:t> </a:t>
            </a:r>
            <a:r>
              <a:rPr lang="cs-CZ" b="1" dirty="0" err="1"/>
              <a:t>acuta</a:t>
            </a:r>
            <a:r>
              <a:rPr lang="cs-CZ" b="1" dirty="0"/>
              <a:t> </a:t>
            </a:r>
            <a:endParaRPr lang="cs-CZ" dirty="0"/>
          </a:p>
          <a:p>
            <a:r>
              <a:rPr lang="cs-CZ" dirty="0"/>
              <a:t>Apendicitidu řadíme mezi zánětlivé náhlé příhody břišní (NPB) ohraničené na orgán. Jde o zánět červovitého přívěsku slepého střeva, v rozvinutých zemích je nejčastější náhlou příhodou břišní. V četnosti výskytu ji následuje zánět žlučníku, renální kolika, uskřinutá kýla, střevní neprůchodnost, akutní pankreatitis a proděravění žaludečního vředu. Vyskytuje se ve všech věkových skupinách a postihuje 7-10 % populace. Jedná se o závažné onemocnění, o čemž svědčí 2-3 % letalita na apendicitidu komplikovanou perforací.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Etiologie</a:t>
            </a:r>
            <a:endParaRPr lang="cs-CZ" dirty="0"/>
          </a:p>
          <a:p>
            <a:r>
              <a:rPr lang="cs-CZ" dirty="0"/>
              <a:t>Etiologie není zcela jasná, faktory, které se podílejí na jejím vzniku, jsou zejména obstrukce apendixu (lymfatickou </a:t>
            </a:r>
            <a:r>
              <a:rPr lang="cs-CZ" dirty="0" err="1"/>
              <a:t>hyperplázií</a:t>
            </a:r>
            <a:r>
              <a:rPr lang="cs-CZ" dirty="0"/>
              <a:t> stěny, fibrózními pruhy, koprolity, škrkavkami) a infekce (přestup zánětlivého procesu z okolí, ale také v anamnéze proběhlá angina, </a:t>
            </a:r>
            <a:r>
              <a:rPr lang="cs-CZ" dirty="0" err="1"/>
              <a:t>infekt</a:t>
            </a:r>
            <a:r>
              <a:rPr lang="cs-CZ" dirty="0"/>
              <a:t> horních cest dýchacích).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7849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16F90-E5A7-441E-B8B6-CB642DCB9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6D19C3-83F2-459F-BD2B-71B138E77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b="1" dirty="0"/>
              <a:t>Ošetřovatelské diagnózy:</a:t>
            </a:r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akutní bolest - 00132</a:t>
            </a:r>
            <a:endParaRPr lang="cs-CZ" b="1" dirty="0"/>
          </a:p>
          <a:p>
            <a:r>
              <a:rPr lang="cs-CZ" b="1" dirty="0"/>
              <a:t>- nedostatečné znalosti – 00126</a:t>
            </a:r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hypertermie - 00007</a:t>
            </a:r>
            <a:endParaRPr lang="cs-CZ" b="1" dirty="0"/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nauzea - 00134</a:t>
            </a:r>
            <a:endParaRPr lang="cs-CZ" b="1" dirty="0"/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narušená integrita tkáně - 00044</a:t>
            </a:r>
            <a:endParaRPr lang="cs-CZ" b="1" dirty="0"/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nespavost - 00095</a:t>
            </a:r>
            <a:endParaRPr lang="cs-CZ" b="1" dirty="0"/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průjem - 00013</a:t>
            </a:r>
            <a:endParaRPr lang="cs-CZ" b="1" dirty="0"/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riziko sníženého objemu tekutin v organizmu - 00028</a:t>
            </a:r>
            <a:endParaRPr lang="cs-CZ" b="1" dirty="0"/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riziko infekce - 00004</a:t>
            </a:r>
            <a:endParaRPr lang="cs-CZ" b="1" dirty="0"/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riziko perioperačního poškození - 00087</a:t>
            </a:r>
            <a:endParaRPr lang="cs-CZ" b="1" dirty="0"/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strach - 00148</a:t>
            </a:r>
            <a:endParaRPr lang="cs-CZ" b="1" dirty="0"/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únava - 00093</a:t>
            </a:r>
            <a:endParaRPr lang="cs-CZ" b="1" dirty="0"/>
          </a:p>
          <a:p>
            <a:r>
              <a:rPr lang="cs-CZ" b="1" dirty="0"/>
              <a:t>- </a:t>
            </a:r>
            <a:r>
              <a:rPr lang="cs-CZ" b="1" dirty="0">
                <a:hlinkClick r:id="rId2" tooltip="osetrovatelske-diagnozy.aspx"/>
              </a:rPr>
              <a:t>úzkost - 00146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0351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B084F2-AB57-427C-BA3F-AD0AF8565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0A3D4EB-BE97-4129-811B-51B1C525F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/>
              <a:t>Klinický obraz</a:t>
            </a:r>
            <a:endParaRPr lang="cs-CZ" dirty="0"/>
          </a:p>
          <a:p>
            <a:r>
              <a:rPr lang="cs-CZ" dirty="0"/>
              <a:t>Akutní apendicitida začíná z plného zdraví, často se projevuje bolestí břicha trvalého rázu s nejčastější lokalizací v podbřišku, s častým začátkem v nadbřišku a kolem pupku. Pacient má nechutenství, nauzeu a zvrací. Popisuje pocity nadýmání, může dojít k zástavě odchodu plynů a stolice. Průjem bývá výjimečně, spíš u malých dětí. Ohraničená bolestivost po několika hodinách vzniká nejčastěji v </a:t>
            </a:r>
            <a:r>
              <a:rPr lang="cs-CZ" dirty="0" err="1"/>
              <a:t>McBurneyově</a:t>
            </a:r>
            <a:r>
              <a:rPr lang="cs-CZ" dirty="0"/>
              <a:t> bodu (rozhraní zevní a střední třetiny spojnice pupku a spina </a:t>
            </a:r>
            <a:r>
              <a:rPr lang="cs-CZ" dirty="0" err="1"/>
              <a:t>iliaca</a:t>
            </a:r>
            <a:r>
              <a:rPr lang="cs-CZ" dirty="0"/>
              <a:t> </a:t>
            </a:r>
            <a:r>
              <a:rPr lang="cs-CZ" dirty="0" err="1"/>
              <a:t>anterior</a:t>
            </a:r>
            <a:r>
              <a:rPr lang="cs-CZ" dirty="0"/>
              <a:t> superior). Postupně se v krátkém časovém období objeví známky dráždění pobřišnice (reflexní svalové stažení – </a:t>
            </a:r>
            <a:r>
              <a:rPr lang="cs-CZ" dirty="0" err="1"/>
              <a:t>défense</a:t>
            </a:r>
            <a:r>
              <a:rPr lang="cs-CZ" dirty="0"/>
              <a:t> </a:t>
            </a:r>
            <a:r>
              <a:rPr lang="cs-CZ" dirty="0" err="1"/>
              <a:t>musculaire</a:t>
            </a:r>
            <a:r>
              <a:rPr lang="cs-CZ" dirty="0"/>
              <a:t>, pozitivní </a:t>
            </a:r>
            <a:r>
              <a:rPr lang="cs-CZ" dirty="0" err="1"/>
              <a:t>Pleniésovo</a:t>
            </a:r>
            <a:r>
              <a:rPr lang="cs-CZ" dirty="0"/>
              <a:t> znamení – bolestivý poklep břicha, </a:t>
            </a:r>
            <a:r>
              <a:rPr lang="cs-CZ" dirty="0" err="1"/>
              <a:t>Rovsingovo</a:t>
            </a:r>
            <a:r>
              <a:rPr lang="cs-CZ" dirty="0"/>
              <a:t> znamení – bolest v apendikální krajině po tlaku a případně i po náhlém rychlém oddálení ruky v levém podbřišku a </a:t>
            </a:r>
            <a:r>
              <a:rPr lang="cs-CZ" dirty="0" err="1"/>
              <a:t>Blumbergovo</a:t>
            </a:r>
            <a:r>
              <a:rPr lang="cs-CZ" dirty="0"/>
              <a:t> znamení – bolest v místě palpace po rychlém oddálení palpující ruky). Při pohledu na břicho je obvykle podbřišek nebo celá polovina břicha nehybná bez dýchacích vln. Při vyšetření per </a:t>
            </a:r>
            <a:r>
              <a:rPr lang="cs-CZ" dirty="0" err="1"/>
              <a:t>rectum</a:t>
            </a:r>
            <a:r>
              <a:rPr lang="cs-CZ" dirty="0"/>
              <a:t> nacházíme bolestivost v </a:t>
            </a:r>
            <a:r>
              <a:rPr lang="cs-CZ" dirty="0" err="1"/>
              <a:t>Douglasově</a:t>
            </a:r>
            <a:r>
              <a:rPr lang="cs-CZ" dirty="0"/>
              <a:t> prostoru vpravo. Lokálně je hyperestezie kůže. V krevním obraze nalézáme leukocytózu (kolem 10.000/ml).</a:t>
            </a:r>
          </a:p>
          <a:p>
            <a:r>
              <a:rPr lang="cs-CZ" dirty="0"/>
              <a:t>Z objektivních příznaků je příznačné, že nemocný leží obvykle klidně, má zpočátku málo urychlený tep (84–96/min), který se postupem choroby ze sliznice střeva na pobřišnici urychluje, což je nejcennějším diagnostickým znamením. Teplota je normální nebo lehce zvýšená (37,2-38 °C). Významný rozdíl nacházíme mezi hodnotami teploty naměřenými v konečníku a v podpaží. Je-li rozdíl vetší než 0,5 °C, soudíme na zánětlivé břišní onemocnění (</a:t>
            </a:r>
            <a:r>
              <a:rPr lang="cs-CZ" dirty="0" err="1"/>
              <a:t>Lennanderův</a:t>
            </a:r>
            <a:r>
              <a:rPr lang="cs-CZ" dirty="0"/>
              <a:t> příznak).</a:t>
            </a:r>
          </a:p>
          <a:p>
            <a:r>
              <a:rPr lang="cs-CZ" dirty="0"/>
              <a:t>Bolest se zhoršuje při pohybu, kašli, chůzi. Při fyzikálním vyšetření u klasického průběhu apendicitidy pozorujeme u pacienta </a:t>
            </a:r>
            <a:r>
              <a:rPr lang="cs-CZ" dirty="0" err="1"/>
              <a:t>antalgickou</a:t>
            </a:r>
            <a:r>
              <a:rPr lang="cs-CZ" dirty="0"/>
              <a:t> chůzi, kdy se brání pohybu.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8120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E8C31D-7E4F-4DA8-8044-1ADF1B54A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D0A9D59-0A94-4AF5-A073-4AA56B29B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 err="1"/>
              <a:t>Appendicitis</a:t>
            </a:r>
            <a:r>
              <a:rPr lang="cs-CZ" b="1" dirty="0"/>
              <a:t> </a:t>
            </a:r>
            <a:r>
              <a:rPr lang="cs-CZ" b="1" dirty="0" err="1"/>
              <a:t>retrocoecalis</a:t>
            </a:r>
            <a:endParaRPr lang="cs-CZ" dirty="0"/>
          </a:p>
          <a:p>
            <a:r>
              <a:rPr lang="cs-CZ" dirty="0" err="1"/>
              <a:t>Appendicitis</a:t>
            </a:r>
            <a:r>
              <a:rPr lang="cs-CZ" dirty="0"/>
              <a:t> </a:t>
            </a:r>
            <a:r>
              <a:rPr lang="cs-CZ" dirty="0" err="1"/>
              <a:t>retrocoecalis</a:t>
            </a:r>
            <a:r>
              <a:rPr lang="cs-CZ" dirty="0"/>
              <a:t> mívá odlišnou symptomatologii, patří mezi nejzáludnější obrazy akutní apendicitidy. V popředí obtíží může být bolest v nadbřišku, dyspepsie a minimální nález v pravém podbřišku. Nemusí být výrazná bolestivost ani známky dráždění pobřišnice. Leží-li apendix blízko močovodu, mohou obtíže připomínat renální koliku. Bolestivost může být výraznější v bederní krajině. Nemocný se brání aktivní chůzi a zaujímá polohu vleže s pokrčenou pravou dolní končetinou v koleni i kyčli.</a:t>
            </a:r>
          </a:p>
          <a:p>
            <a:r>
              <a:rPr lang="cs-CZ" dirty="0"/>
              <a:t> </a:t>
            </a:r>
          </a:p>
          <a:p>
            <a:r>
              <a:rPr lang="cs-CZ" b="1" dirty="0" err="1"/>
              <a:t>Appendicitis</a:t>
            </a:r>
            <a:r>
              <a:rPr lang="cs-CZ" b="1" dirty="0"/>
              <a:t> </a:t>
            </a:r>
            <a:r>
              <a:rPr lang="cs-CZ" b="1" dirty="0" err="1"/>
              <a:t>laterocoecalis</a:t>
            </a:r>
            <a:endParaRPr lang="cs-CZ" dirty="0"/>
          </a:p>
          <a:p>
            <a:r>
              <a:rPr lang="cs-CZ" dirty="0" err="1"/>
              <a:t>Appendicitis</a:t>
            </a:r>
            <a:r>
              <a:rPr lang="cs-CZ" dirty="0"/>
              <a:t> </a:t>
            </a:r>
            <a:r>
              <a:rPr lang="cs-CZ" dirty="0" err="1"/>
              <a:t>laterocoecalis</a:t>
            </a:r>
            <a:r>
              <a:rPr lang="cs-CZ" dirty="0"/>
              <a:t> může mít symptomatologii podobnou klasické apendicitidě s maximem bolestivosti laterálně od </a:t>
            </a:r>
            <a:r>
              <a:rPr lang="cs-CZ" dirty="0" err="1"/>
              <a:t>McBurneyova</a:t>
            </a:r>
            <a:r>
              <a:rPr lang="cs-CZ" dirty="0"/>
              <a:t> bodu. Vyšetření per </a:t>
            </a:r>
            <a:r>
              <a:rPr lang="cs-CZ" dirty="0" err="1"/>
              <a:t>rectum</a:t>
            </a:r>
            <a:r>
              <a:rPr lang="cs-CZ" dirty="0"/>
              <a:t> ale může být negativní.</a:t>
            </a:r>
          </a:p>
          <a:p>
            <a:r>
              <a:rPr lang="cs-CZ" dirty="0"/>
              <a:t> </a:t>
            </a:r>
          </a:p>
          <a:p>
            <a:r>
              <a:rPr lang="cs-CZ" b="1" dirty="0" err="1"/>
              <a:t>Appendicitis</a:t>
            </a:r>
            <a:r>
              <a:rPr lang="cs-CZ" b="1" dirty="0"/>
              <a:t> </a:t>
            </a:r>
            <a:r>
              <a:rPr lang="cs-CZ" b="1" dirty="0" err="1"/>
              <a:t>pelvalis</a:t>
            </a:r>
            <a:endParaRPr lang="cs-CZ" dirty="0"/>
          </a:p>
          <a:p>
            <a:r>
              <a:rPr lang="cs-CZ" dirty="0"/>
              <a:t>Vede k diagnostickým omylům. Místní bolestivost při pohmatu je obvykle nad symfýzou a u ženy svádí k diagnóze adnexitidy. Jindy se projeví průjmem s hlenem nebo dysurií.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185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21712F-83BB-4F51-AC06-FE227D169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D1776DF-E691-44F9-BE7C-594F59CE0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b="1" dirty="0" err="1"/>
              <a:t>Appendicitis</a:t>
            </a:r>
            <a:r>
              <a:rPr lang="cs-CZ" b="1" dirty="0"/>
              <a:t> </a:t>
            </a:r>
            <a:r>
              <a:rPr lang="cs-CZ" b="1" dirty="0" err="1"/>
              <a:t>subhepatalis</a:t>
            </a:r>
            <a:endParaRPr lang="cs-CZ" dirty="0"/>
          </a:p>
          <a:p>
            <a:r>
              <a:rPr lang="cs-CZ" dirty="0" err="1"/>
              <a:t>Appendicitis</a:t>
            </a:r>
            <a:r>
              <a:rPr lang="cs-CZ" dirty="0"/>
              <a:t> </a:t>
            </a:r>
            <a:r>
              <a:rPr lang="cs-CZ" dirty="0" err="1"/>
              <a:t>subhepatalis</a:t>
            </a:r>
            <a:r>
              <a:rPr lang="cs-CZ" dirty="0"/>
              <a:t> je častá u žen v těhotenství, kdy je apendix vytlačen zvětšenou dělohou směrem k játrům. Symptomatologií připomíná příznaky žlučové koliky s pohmatovou bolestivostí zevně od okraje přímého břišního svalu v </a:t>
            </a:r>
            <a:r>
              <a:rPr lang="cs-CZ" dirty="0" err="1"/>
              <a:t>podjaterní</a:t>
            </a:r>
            <a:r>
              <a:rPr lang="cs-CZ" dirty="0"/>
              <a:t> krajině. Špatně se diagnostikuje a je často operována až po perforaci.</a:t>
            </a:r>
          </a:p>
          <a:p>
            <a:r>
              <a:rPr lang="cs-CZ" dirty="0"/>
              <a:t> </a:t>
            </a:r>
          </a:p>
          <a:p>
            <a:r>
              <a:rPr lang="cs-CZ" b="1" dirty="0" err="1"/>
              <a:t>Appendicitis</a:t>
            </a:r>
            <a:r>
              <a:rPr lang="cs-CZ" b="1" dirty="0"/>
              <a:t> </a:t>
            </a:r>
            <a:r>
              <a:rPr lang="cs-CZ" b="1" dirty="0" err="1"/>
              <a:t>mesocoeliacalis</a:t>
            </a:r>
            <a:endParaRPr lang="cs-CZ" dirty="0"/>
          </a:p>
          <a:p>
            <a:r>
              <a:rPr lang="cs-CZ" dirty="0"/>
              <a:t>Apendix je v tomto případě uložen mezi kličkami tenkého střeva a směřuje ke střední čáře. Zánět často probíhá pod obrazem střevní neprůchodnosti s palpační bolestivostí pod pupkem. Špatně se diagnostikuje, bývá často operován až po perforaci.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Levostranná apendicitida</a:t>
            </a:r>
            <a:endParaRPr lang="cs-CZ" dirty="0"/>
          </a:p>
          <a:p>
            <a:r>
              <a:rPr lang="cs-CZ" dirty="0"/>
              <a:t>Levostrannou apendicitidu pozorujeme u </a:t>
            </a:r>
            <a:r>
              <a:rPr lang="cs-CZ" dirty="0" err="1"/>
              <a:t>situs</a:t>
            </a:r>
            <a:r>
              <a:rPr lang="cs-CZ" dirty="0"/>
              <a:t> </a:t>
            </a:r>
            <a:r>
              <a:rPr lang="cs-CZ" dirty="0" err="1"/>
              <a:t>viscerum</a:t>
            </a:r>
            <a:r>
              <a:rPr lang="cs-CZ" dirty="0"/>
              <a:t> </a:t>
            </a:r>
            <a:r>
              <a:rPr lang="cs-CZ" dirty="0" err="1"/>
              <a:t>inversus</a:t>
            </a:r>
            <a:r>
              <a:rPr lang="cs-CZ" dirty="0"/>
              <a:t> (zrcadlové postavení vnitřních orgánů - srdce vpravo...) nebo </a:t>
            </a:r>
            <a:r>
              <a:rPr lang="cs-CZ" dirty="0" err="1"/>
              <a:t>malrotaci</a:t>
            </a:r>
            <a:r>
              <a:rPr lang="cs-CZ" dirty="0"/>
              <a:t> střev při volném céku.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Apendicitida u dětí</a:t>
            </a:r>
            <a:endParaRPr lang="cs-CZ" dirty="0"/>
          </a:p>
          <a:p>
            <a:r>
              <a:rPr lang="cs-CZ" dirty="0"/>
              <a:t>Apendicitida je velmi častou NPB v dětství, ale je vzácná do dvou let. Provází ji zvracení a průjmy, které vedou snadno k dehydrataci. Nápadné bývá vzedmutí bříška, neklid a křik dítěte s vysokými horečkami, se zrychlením tepu. Dítě jen těžko lokalizuje bolest a různě udává i místo bolesti. Stejně těžko je určitelné napětí břišní stěny a nález per </a:t>
            </a:r>
            <a:r>
              <a:rPr lang="cs-CZ" dirty="0" err="1"/>
              <a:t>rectum</a:t>
            </a:r>
            <a:r>
              <a:rPr lang="cs-CZ" dirty="0"/>
              <a:t>. U kojenců výrazným příznakem bývá přitahování pravé dolní končetiny k bříšku. Protože záněty apendixu v dětském věku rychle postupují, mají tendenci k proděravění a k rozvoji difúzní peritonitidy, je nutné i při pouhém podezření na zánět apendixu u dítěte provést operaci. Přesto jsou děti operovány stále pozdě s nedobrými výsledky při nálezu perforační sterkorální peritonitidy (udává se až 50% letalita).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0603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F8779E-C61E-438A-9582-32D4B9B51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BAEF-331D-4CEF-A8B4-36C7C9661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Apendicitida stařecká</a:t>
            </a:r>
            <a:endParaRPr lang="cs-CZ" dirty="0"/>
          </a:p>
          <a:p>
            <a:r>
              <a:rPr lang="cs-CZ" dirty="0"/>
              <a:t>Je méně častá. Na jedné straně je snížena obranyschopnost organismu, snížené vnímání bolesti, problémy s pasáží a na druhé straně tendence k tvorbě ohraničeného zánětu. Proto je často nalezen </a:t>
            </a:r>
            <a:r>
              <a:rPr lang="cs-CZ" dirty="0" err="1"/>
              <a:t>periapendikulární</a:t>
            </a:r>
            <a:r>
              <a:rPr lang="cs-CZ" dirty="0"/>
              <a:t> infiltrát nebo absces. Stařecká apendicitis se svými projevy bývá naprosto odlišná od klasického obrazu apendicitidy tím, že se může projevit jen jedinou známkou, lokalizovanou bolestivostí v pravém podbřišku. Ostatní celkové a místní příznaky nemusí být vůbec vyjádřeny. Někdy spíše převládají ileózní příznaky. Laboratorní hodnoty bílých krvinek a CRP též bývají normální nebo jen minimálně zvýšeny.</a:t>
            </a:r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Apendicitida těhotenská</a:t>
            </a:r>
            <a:endParaRPr lang="cs-CZ" dirty="0"/>
          </a:p>
          <a:p>
            <a:r>
              <a:rPr lang="cs-CZ" dirty="0"/>
              <a:t>Vyskytuje se vzácně, nejčastěji kolem 3. měsíce gravidity. Ohrožuje na životě plod i matku. Zánět probíhá v překrveném terénu, hormonálně změněném. V posledních třech měsících může být apendix vytlačen až do místa uložení žlučníku. Svalové stažení zpravidla chybí. Vzhledem k velkému nebezpečí pro matku a plod je na místě operační řešení.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13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3EF31D-1BAA-4106-B649-C7206BDA0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7766CE0-16C8-44C0-9F23-5221E9115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/>
              <a:t>Diagnostika:</a:t>
            </a:r>
            <a:endParaRPr lang="cs-CZ" dirty="0"/>
          </a:p>
          <a:p>
            <a:r>
              <a:rPr lang="cs-CZ" dirty="0"/>
              <a:t>- anamnéza,</a:t>
            </a:r>
          </a:p>
          <a:p>
            <a:r>
              <a:rPr lang="cs-CZ" dirty="0"/>
              <a:t>- fyzikální vyšetření,</a:t>
            </a:r>
          </a:p>
          <a:p>
            <a:r>
              <a:rPr lang="cs-CZ" dirty="0"/>
              <a:t>- tělesná teplota,</a:t>
            </a:r>
          </a:p>
          <a:p>
            <a:r>
              <a:rPr lang="cs-CZ" dirty="0"/>
              <a:t>- laboratorní vyšetření: krev (FW, počet leukocytů, CRP), moč (chemicky a sediment),</a:t>
            </a:r>
          </a:p>
          <a:p>
            <a:r>
              <a:rPr lang="cs-CZ" dirty="0"/>
              <a:t>- </a:t>
            </a:r>
            <a:r>
              <a:rPr lang="cs-CZ" dirty="0" err="1"/>
              <a:t>sono</a:t>
            </a:r>
            <a:r>
              <a:rPr lang="cs-CZ" dirty="0"/>
              <a:t> břicha,</a:t>
            </a:r>
          </a:p>
          <a:p>
            <a:r>
              <a:rPr lang="cs-CZ" dirty="0"/>
              <a:t>- gynekologické vyšetření u žen.</a:t>
            </a:r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Diferenciální diagnóza</a:t>
            </a:r>
            <a:endParaRPr lang="cs-CZ" dirty="0"/>
          </a:p>
          <a:p>
            <a:r>
              <a:rPr lang="cs-CZ" dirty="0"/>
              <a:t>Diferenciálně diagnosticky je třeba odlišit apendicitidu od perforovaného vředu žaludku a duodena (prudký začátek jako bodnutím nožem), akutní gastroenteritidy (dietní chyba, povleklý jazyk, nestrávené zbytky potravy ve zvratcích, vysoké teploty), pravostranné renální koliky a </a:t>
            </a:r>
            <a:r>
              <a:rPr lang="cs-CZ" dirty="0" err="1"/>
              <a:t>ureterolithiázy</a:t>
            </a:r>
            <a:r>
              <a:rPr lang="cs-CZ" dirty="0"/>
              <a:t>, zánětu žlučníku (dietní chyba, žlučníková anamnéza, vyzařování bolesti doprava pod žeberním obloukem, pozitivní </a:t>
            </a:r>
            <a:r>
              <a:rPr lang="cs-CZ" dirty="0" err="1"/>
              <a:t>McMurphyho</a:t>
            </a:r>
            <a:r>
              <a:rPr lang="cs-CZ" dirty="0"/>
              <a:t> znamení, </a:t>
            </a:r>
            <a:r>
              <a:rPr lang="cs-CZ" dirty="0" err="1"/>
              <a:t>subikterus</a:t>
            </a:r>
            <a:r>
              <a:rPr lang="cs-CZ" dirty="0"/>
              <a:t>), adnexitidy a ovulační krize u ženy (uprostřed cyklu), mezenteriální lymfadenitidy, zánět </a:t>
            </a:r>
            <a:r>
              <a:rPr lang="cs-CZ" dirty="0" err="1"/>
              <a:t>Meckelova</a:t>
            </a:r>
            <a:r>
              <a:rPr lang="cs-CZ" dirty="0"/>
              <a:t> divertiklu, Crohnova nemoc, ruptura při mimoděložním těhotenství (příznaky šoku z krvácení, změněný charakter poslední menstruace atd.).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83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23700B-F943-4D27-A828-3A42CD89D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A2829B8-135F-46FF-9658-0A36CC520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b="1" dirty="0"/>
              <a:t>Komplikace apendicitidy</a:t>
            </a:r>
            <a:endParaRPr lang="cs-CZ" dirty="0"/>
          </a:p>
          <a:p>
            <a:r>
              <a:rPr lang="cs-CZ" dirty="0"/>
              <a:t>Mezi komplikace apendicitidy patří lokalizovaná peritonitida – </a:t>
            </a:r>
            <a:r>
              <a:rPr lang="cs-CZ" dirty="0" err="1"/>
              <a:t>periappendicitis</a:t>
            </a:r>
            <a:r>
              <a:rPr lang="cs-CZ" dirty="0"/>
              <a:t>, </a:t>
            </a:r>
            <a:r>
              <a:rPr lang="cs-CZ" dirty="0" err="1"/>
              <a:t>periapendikulární</a:t>
            </a:r>
            <a:r>
              <a:rPr lang="cs-CZ" dirty="0"/>
              <a:t> infiltrát, absces, perforace do volné dutiny břišní a </a:t>
            </a:r>
            <a:r>
              <a:rPr lang="cs-CZ" dirty="0" err="1"/>
              <a:t>pyleflebitis</a:t>
            </a:r>
            <a:r>
              <a:rPr lang="cs-CZ" dirty="0"/>
              <a:t>.</a:t>
            </a:r>
          </a:p>
          <a:p>
            <a:r>
              <a:rPr lang="cs-CZ" dirty="0" err="1"/>
              <a:t>Periapendicitida</a:t>
            </a:r>
            <a:r>
              <a:rPr lang="cs-CZ" dirty="0"/>
              <a:t> vzniká v důsledku </a:t>
            </a:r>
            <a:r>
              <a:rPr lang="cs-CZ" dirty="0" err="1"/>
              <a:t>mikroperforace</a:t>
            </a:r>
            <a:r>
              <a:rPr lang="cs-CZ" dirty="0"/>
              <a:t> nebo přestupu infekce z apendixu do jeho bezprostředního okolí. Nutné je chirurgické řešení.</a:t>
            </a:r>
          </a:p>
          <a:p>
            <a:r>
              <a:rPr lang="cs-CZ" dirty="0" err="1"/>
              <a:t>Periapendikulární</a:t>
            </a:r>
            <a:r>
              <a:rPr lang="cs-CZ" dirty="0"/>
              <a:t> infiltrát se vytváří u onemocnění, které trvá několik dní. Zánět přechází na okolí a vytváří zánětlivý konglomerát s omentem, střevem a ostatními okolními strukturami. Při pohmatu zjišťujeme bolestivou rezistenci v pravém podbřišku, zvýšenou teplotu a urychlení tepu. Léčba infiltrátu je většinou konzervativní (důvodem je prevence rozsevu místní infekce po celé peritoneální dutině). Přikládáme ledové vaky na podbřišek, nemocný je v klidu na lůžku a má přísnou tekutou stravu. Podáváme účinná širokospektrá antibiotika (např. ze skupiny </a:t>
            </a:r>
            <a:r>
              <a:rPr lang="cs-CZ" dirty="0" err="1"/>
              <a:t>aminopenicilinů</a:t>
            </a:r>
            <a:r>
              <a:rPr lang="cs-CZ" dirty="0"/>
              <a:t>) pod pravidelnou kontrolou chirurga. Po odeznění zánětu nemocného operujeme v klidu za 6-8 týdnů po zhojení infiltrátu. Někteří chirurgové doporučují i v tomto případě okamžitou appendektomii.</a:t>
            </a:r>
          </a:p>
          <a:p>
            <a:r>
              <a:rPr lang="cs-CZ" dirty="0" err="1"/>
              <a:t>Periapendikální</a:t>
            </a:r>
            <a:r>
              <a:rPr lang="cs-CZ" dirty="0"/>
              <a:t> absces je zánět, který přestoupil přes stěnu červu s nebo bez perforace a vytvořil ohraničený hnisavý absces. Uložen je nejčastěji v pravé jámě kyčelní. V břiše je hmatný bolestivý nádor měkké konsistence, ohraničený proti okolí, bez známek peritonitidy. Tep je zrychlený, teplota je zvýšená a mění svou křivku z konstantní na septický průběh. Nemocného sledujeme v klidu na lůžku se studenými obklady, přísnou dietou, pod dohledem podáváme širokospektrá antibiotika. Při progresi nálezu hrozí perforace abscesu do volné dutiny břišní s následnou hnisavou difúzní peritonitidou. Je nutné neodkladně operovat. Jsou zavedeny drény pro výplach a instalaci antibiotik. Apendix se odstraňuje zpravidla až v druhé době.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6359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E2EE63-0DBD-4C56-B96A-D5DADC1A4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9F02922-0211-4B1F-A2D7-457FE4606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Perforace gangrenózního apendixu a difúzní zánět pobřišnice jsou nejzávažnější komplikace, jejíž jedinou prevencí je včasná apendektomie u včas rozpoznaného onemocnění. K perforaci dochází vzácně do 12 hodin, nejčastěji 48-72 hodin od počátku onemocnění. Perforace vyžaduje okamžitou urgentní operaci s drenáží břicha. Protože se jedná o sterkorální peritonitidu, letalita dosahuje až 50 %. Stav může zanechat srůsty, které se stávají příčinou infertility, poruchy pasáže, ileózního stavu. </a:t>
            </a:r>
          </a:p>
          <a:p>
            <a:r>
              <a:rPr lang="cs-CZ" dirty="0"/>
              <a:t>Vzácnou komplikací je </a:t>
            </a:r>
            <a:r>
              <a:rPr lang="cs-CZ" dirty="0" err="1"/>
              <a:t>pyleflebitis</a:t>
            </a:r>
            <a:r>
              <a:rPr lang="cs-CZ" dirty="0"/>
              <a:t> (</a:t>
            </a:r>
            <a:r>
              <a:rPr lang="cs-CZ" dirty="0" err="1"/>
              <a:t>pyotromboflebitida</a:t>
            </a:r>
            <a:r>
              <a:rPr lang="cs-CZ" dirty="0"/>
              <a:t> venózního portálního řečiště), projevující se vysokou horečkou, třesavkou a </a:t>
            </a:r>
            <a:r>
              <a:rPr lang="cs-CZ" dirty="0" err="1"/>
              <a:t>subikterem</a:t>
            </a:r>
            <a:r>
              <a:rPr lang="cs-CZ" dirty="0"/>
              <a:t>. Může vést k tvorbě jaterních abscesů. Okamžité nasazení širokospektré antibiotické terapie je nezbytné. 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7990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FA2ACC-C295-49F1-907D-39614EF40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439AA33-D5FB-45C2-9E98-7279CC4D6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Terapie</a:t>
            </a:r>
            <a:endParaRPr lang="cs-CZ" dirty="0"/>
          </a:p>
          <a:p>
            <a:r>
              <a:rPr lang="cs-CZ" dirty="0"/>
              <a:t>Chirurgické řešení je indikováno v časné akutní fázi a u </a:t>
            </a:r>
            <a:r>
              <a:rPr lang="cs-CZ" dirty="0" err="1"/>
              <a:t>periapendikulárního</a:t>
            </a:r>
            <a:r>
              <a:rPr lang="cs-CZ" dirty="0"/>
              <a:t> abscesu. Časné stadium zánětu bez známek progrese a šíření do okolí, </a:t>
            </a:r>
            <a:r>
              <a:rPr lang="cs-CZ" dirty="0" err="1"/>
              <a:t>periapendikulární</a:t>
            </a:r>
            <a:r>
              <a:rPr lang="cs-CZ" dirty="0"/>
              <a:t> infiltrát a celkový závažný stav nemocného, který nedovolí operaci, mohou být výjimkou. Nemocný je hospitalizován, pečlivě sledován chirurgem, má klid na lůžku, perorálně přijímá jen čaj nebo nic, má zaveden žilní katétr k parenterálnímu podávání výživy. Jsou mu aplikovány studené obklady na podbřišek. (Někteří lékaři doporučují zapařovací obklady). Nejsou podávána antibiotika ani silná analgetika (opiáty), neboť by mohlo dojít k zastření stavu. Je sledován počet leukocytů v krvi a může být prováděno ultrazvukové vyšetření.</a:t>
            </a:r>
          </a:p>
          <a:p>
            <a:r>
              <a:rPr lang="cs-CZ" dirty="0"/>
              <a:t>Chirurgické řešení - apendektomie může být provedena klasickou nebo laparoskopickou technikou. Laparoskopie se používá postup při diferenciálně diagnostických rozpacích. V případě, že je nález laparoskopicky operabilní, je operace dokončena tímto způsobem.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70655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1759</Words>
  <Application>Microsoft Office PowerPoint</Application>
  <PresentationFormat>Širokoúhlá obrazovka</PresentationFormat>
  <Paragraphs>70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4 Ošetřovatelský proces u pacienta s apendicitidou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Ošetřovatelský proces u pacienta s apendicitidou </dc:title>
  <dc:creator>Nejedlá Marie</dc:creator>
  <cp:lastModifiedBy>Nejedlá Marie</cp:lastModifiedBy>
  <cp:revision>1</cp:revision>
  <dcterms:created xsi:type="dcterms:W3CDTF">2025-02-19T12:42:30Z</dcterms:created>
  <dcterms:modified xsi:type="dcterms:W3CDTF">2025-02-19T12:43:48Z</dcterms:modified>
</cp:coreProperties>
</file>