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8" r:id="rId2"/>
    <p:sldId id="329" r:id="rId3"/>
    <p:sldId id="330" r:id="rId4"/>
    <p:sldId id="331" r:id="rId5"/>
    <p:sldId id="332" r:id="rId6"/>
    <p:sldId id="333" r:id="rId7"/>
    <p:sldId id="334" r:id="rId8"/>
    <p:sldId id="335" r:id="rId9"/>
    <p:sldId id="336" r:id="rId10"/>
    <p:sldId id="337" r:id="rId11"/>
    <p:sldId id="338" r:id="rId12"/>
    <p:sldId id="339" r:id="rId13"/>
    <p:sldId id="340" r:id="rId14"/>
    <p:sldId id="341" r:id="rId15"/>
    <p:sldId id="342" r:id="rId16"/>
    <p:sldId id="343" r:id="rId17"/>
    <p:sldId id="344" r:id="rId1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92"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53C986-16DB-4231-BF5D-5258618327D8}"/>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7302924A-32A0-46A5-B7C2-DF891D8727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C4B98943-2A3F-4976-992A-83CE4A7D9E22}"/>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5" name="Zástupný symbol pro zápatí 4">
            <a:extLst>
              <a:ext uri="{FF2B5EF4-FFF2-40B4-BE49-F238E27FC236}">
                <a16:creationId xmlns:a16="http://schemas.microsoft.com/office/drawing/2014/main" id="{6E2F74E6-22B6-4DFA-BE99-F8B62AEB086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2D5F3E2-04AC-43DA-B21F-B1AB8CBCD00A}"/>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3889791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B4A702F-8DE4-414C-B688-EA668D4F123C}"/>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D5A32BB6-98C0-483E-BF21-3697C93D260A}"/>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620F0306-9804-4DCD-BDF7-E8A56A8644C5}"/>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5" name="Zástupný symbol pro zápatí 4">
            <a:extLst>
              <a:ext uri="{FF2B5EF4-FFF2-40B4-BE49-F238E27FC236}">
                <a16:creationId xmlns:a16="http://schemas.microsoft.com/office/drawing/2014/main" id="{96CDE00B-ACDC-4E6A-921F-9E26B7DE16C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1B67348-DF4A-4887-9651-7448AB7BA88B}"/>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3545002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DCE24025-AC9A-44AE-822C-F921A8E14492}"/>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DCC5FE52-C8F8-4984-BF5A-E7617A00AFC4}"/>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FBAF194-4B97-4396-AC10-FC91F27330D8}"/>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5" name="Zástupný symbol pro zápatí 4">
            <a:extLst>
              <a:ext uri="{FF2B5EF4-FFF2-40B4-BE49-F238E27FC236}">
                <a16:creationId xmlns:a16="http://schemas.microsoft.com/office/drawing/2014/main" id="{D659BD7C-4DF5-4467-A4BA-D439B4BC018F}"/>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5A85D0E-D1E0-432F-AF5C-9C94E65E6835}"/>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390712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22C667D-01BE-41D2-B20D-0933EBD15F57}"/>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D0490680-C8D1-4D48-8AC1-4DBE4B4FC1F0}"/>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C65B002-A20E-43D6-B8FC-1DDD57583AA6}"/>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5" name="Zástupný symbol pro zápatí 4">
            <a:extLst>
              <a:ext uri="{FF2B5EF4-FFF2-40B4-BE49-F238E27FC236}">
                <a16:creationId xmlns:a16="http://schemas.microsoft.com/office/drawing/2014/main" id="{97E96A6E-C129-4562-ABA4-08242C4BB052}"/>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7FE8E8E1-CC36-46DC-991B-120F8E310015}"/>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93848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E64CCE-8A9A-452D-99AF-C7C1E044F8CE}"/>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696E393E-C315-41E6-A3DD-C8D9400512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B5652DBA-A8B3-47CA-82FC-BD41ACFBF885}"/>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5" name="Zástupný symbol pro zápatí 4">
            <a:extLst>
              <a:ext uri="{FF2B5EF4-FFF2-40B4-BE49-F238E27FC236}">
                <a16:creationId xmlns:a16="http://schemas.microsoft.com/office/drawing/2014/main" id="{D5CF3C40-7FF8-4067-8842-6B320E253470}"/>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DABFE62-20F4-4654-971F-1069AD57160D}"/>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3082466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594FEC-8731-4FC7-AF85-704636840D6F}"/>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0D44B817-1EA8-4E90-8B82-D763512D2812}"/>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EBF51754-158B-4B4B-9D5D-B46638ECA52B}"/>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DE9A52C7-C633-4CCD-B6C1-D886CA3407EB}"/>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6" name="Zástupný symbol pro zápatí 5">
            <a:extLst>
              <a:ext uri="{FF2B5EF4-FFF2-40B4-BE49-F238E27FC236}">
                <a16:creationId xmlns:a16="http://schemas.microsoft.com/office/drawing/2014/main" id="{6A7199CA-C050-43AD-AEB7-5D1534638318}"/>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04DAB56B-36BC-42DD-B5C1-56066B6AA194}"/>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1555659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79CB5C-F972-42D5-BF1F-0C6BEC1EDDB6}"/>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8A34DC99-B2A8-44A5-8B5C-E9043C30D0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F35E725A-710B-4FD2-BFE4-360AAC9585F4}"/>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CE3C8B12-B931-4BF9-A03C-C1479AEAF3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2545ECA5-50E4-4D67-917A-BE3411991B63}"/>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2124084-3D2F-405B-AE25-F72ED8FA71A6}"/>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8" name="Zástupný symbol pro zápatí 7">
            <a:extLst>
              <a:ext uri="{FF2B5EF4-FFF2-40B4-BE49-F238E27FC236}">
                <a16:creationId xmlns:a16="http://schemas.microsoft.com/office/drawing/2014/main" id="{1CDB6897-90CB-49E6-A63B-88DE84064FCB}"/>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6426D56F-B5DC-46F2-878D-FC30CA718FE6}"/>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478929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6307258-A586-4FCE-A917-6795786104B5}"/>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B306026A-3FEA-4E2F-9772-FFF435DD55EB}"/>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4" name="Zástupný symbol pro zápatí 3">
            <a:extLst>
              <a:ext uri="{FF2B5EF4-FFF2-40B4-BE49-F238E27FC236}">
                <a16:creationId xmlns:a16="http://schemas.microsoft.com/office/drawing/2014/main" id="{B00D02CA-2C36-4D73-B13C-7C4C607BFEAB}"/>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ED8EF21F-7407-4657-9B19-5FB802C58EA9}"/>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3418959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989D2D11-87C9-48BC-AA85-0662394B5889}"/>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3" name="Zástupný symbol pro zápatí 2">
            <a:extLst>
              <a:ext uri="{FF2B5EF4-FFF2-40B4-BE49-F238E27FC236}">
                <a16:creationId xmlns:a16="http://schemas.microsoft.com/office/drawing/2014/main" id="{106CE2A6-A814-4532-BDF4-7C7ACA55FC95}"/>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1B2B992E-A9B4-4698-B8CC-E1B89B9D450F}"/>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2871164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DEBAC96-1542-4CD2-9F8C-796D24501A0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65CC4BCA-2111-4E25-B5F9-77B2C25F9E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942C75C1-418E-4D02-93FF-0091DBBE10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FA9F21DF-D0A6-4BBC-AB20-A5D956230AB0}"/>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6" name="Zástupný symbol pro zápatí 5">
            <a:extLst>
              <a:ext uri="{FF2B5EF4-FFF2-40B4-BE49-F238E27FC236}">
                <a16:creationId xmlns:a16="http://schemas.microsoft.com/office/drawing/2014/main" id="{273B1251-5900-45C4-8CE9-88717157789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C89A4270-6614-4FBC-8AB5-C78E9B71EBDC}"/>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1894871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BF28DF-8D66-4664-9617-1B42D20CBE12}"/>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615723DD-6048-4794-AA14-354B1A88A6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688FCACE-5D7D-48AA-B953-8CD11EA350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278EB538-E718-4F03-90EF-0FD515195DDE}"/>
              </a:ext>
            </a:extLst>
          </p:cNvPr>
          <p:cNvSpPr>
            <a:spLocks noGrp="1"/>
          </p:cNvSpPr>
          <p:nvPr>
            <p:ph type="dt" sz="half" idx="10"/>
          </p:nvPr>
        </p:nvSpPr>
        <p:spPr/>
        <p:txBody>
          <a:bodyPr/>
          <a:lstStyle/>
          <a:p>
            <a:fld id="{417722D4-49AF-461A-B35A-6F6C1CB1A4E4}" type="datetimeFigureOut">
              <a:rPr lang="cs-CZ" smtClean="0"/>
              <a:t>19.02.2025</a:t>
            </a:fld>
            <a:endParaRPr lang="cs-CZ"/>
          </a:p>
        </p:txBody>
      </p:sp>
      <p:sp>
        <p:nvSpPr>
          <p:cNvPr id="6" name="Zástupný symbol pro zápatí 5">
            <a:extLst>
              <a:ext uri="{FF2B5EF4-FFF2-40B4-BE49-F238E27FC236}">
                <a16:creationId xmlns:a16="http://schemas.microsoft.com/office/drawing/2014/main" id="{BBE48DF1-BE31-4750-9213-B7285EB6CBA5}"/>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688217E-4FE7-4457-8637-79675C44C594}"/>
              </a:ext>
            </a:extLst>
          </p:cNvPr>
          <p:cNvSpPr>
            <a:spLocks noGrp="1"/>
          </p:cNvSpPr>
          <p:nvPr>
            <p:ph type="sldNum" sz="quarter" idx="12"/>
          </p:nvPr>
        </p:nvSpPr>
        <p:spPr/>
        <p:txBody>
          <a:bodyPr/>
          <a:lstStyle/>
          <a:p>
            <a:fld id="{C0F318D9-77FE-4EA3-AE28-FE3BEF648760}" type="slidenum">
              <a:rPr lang="cs-CZ" smtClean="0"/>
              <a:t>‹#›</a:t>
            </a:fld>
            <a:endParaRPr lang="cs-CZ"/>
          </a:p>
        </p:txBody>
      </p:sp>
    </p:spTree>
    <p:extLst>
      <p:ext uri="{BB962C8B-B14F-4D97-AF65-F5344CB8AC3E}">
        <p14:creationId xmlns:p14="http://schemas.microsoft.com/office/powerpoint/2010/main" val="3132046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83116A95-7895-4D55-A916-A46F88B9AF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CFB2B10B-C713-4964-B360-D3D6A913C8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79508C3-4577-4A22-BE8A-AAB0C9D81D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7722D4-49AF-461A-B35A-6F6C1CB1A4E4}" type="datetimeFigureOut">
              <a:rPr lang="cs-CZ" smtClean="0"/>
              <a:t>19.02.2025</a:t>
            </a:fld>
            <a:endParaRPr lang="cs-CZ"/>
          </a:p>
        </p:txBody>
      </p:sp>
      <p:sp>
        <p:nvSpPr>
          <p:cNvPr id="5" name="Zástupný symbol pro zápatí 4">
            <a:extLst>
              <a:ext uri="{FF2B5EF4-FFF2-40B4-BE49-F238E27FC236}">
                <a16:creationId xmlns:a16="http://schemas.microsoft.com/office/drawing/2014/main" id="{CB6EF2F8-F723-445D-9C5D-0C0E0282A9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82C60381-9FC6-46B3-83E2-31EA8DF7F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318D9-77FE-4EA3-AE28-FE3BEF648760}" type="slidenum">
              <a:rPr lang="cs-CZ" smtClean="0"/>
              <a:t>‹#›</a:t>
            </a:fld>
            <a:endParaRPr lang="cs-CZ"/>
          </a:p>
        </p:txBody>
      </p:sp>
    </p:spTree>
    <p:extLst>
      <p:ext uri="{BB962C8B-B14F-4D97-AF65-F5344CB8AC3E}">
        <p14:creationId xmlns:p14="http://schemas.microsoft.com/office/powerpoint/2010/main" val="24714612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7AD8A08-E41F-49B8-9501-8B3D5027C14D}"/>
              </a:ext>
            </a:extLst>
          </p:cNvPr>
          <p:cNvSpPr>
            <a:spLocks noGrp="1"/>
          </p:cNvSpPr>
          <p:nvPr>
            <p:ph type="title"/>
          </p:nvPr>
        </p:nvSpPr>
        <p:spPr/>
        <p:txBody>
          <a:bodyPr/>
          <a:lstStyle/>
          <a:p>
            <a:r>
              <a:rPr lang="pl-PL" b="1" dirty="0">
                <a:solidFill>
                  <a:srgbClr val="FF0000"/>
                </a:solidFill>
              </a:rPr>
              <a:t>5Ošetřovatelský proces u pacienta s herniemi</a:t>
            </a:r>
            <a:br>
              <a:rPr lang="pl-PL" b="1" dirty="0"/>
            </a:br>
            <a:endParaRPr lang="cs-CZ" dirty="0"/>
          </a:p>
        </p:txBody>
      </p:sp>
      <p:sp>
        <p:nvSpPr>
          <p:cNvPr id="3" name="Zástupný symbol pro obsah 2">
            <a:extLst>
              <a:ext uri="{FF2B5EF4-FFF2-40B4-BE49-F238E27FC236}">
                <a16:creationId xmlns:a16="http://schemas.microsoft.com/office/drawing/2014/main" id="{C1A08983-7475-4ACD-AA5B-4514F27009C9}"/>
              </a:ext>
            </a:extLst>
          </p:cNvPr>
          <p:cNvSpPr>
            <a:spLocks noGrp="1"/>
          </p:cNvSpPr>
          <p:nvPr>
            <p:ph idx="1"/>
          </p:nvPr>
        </p:nvSpPr>
        <p:spPr/>
        <p:txBody>
          <a:bodyPr>
            <a:normAutofit fontScale="55000" lnSpcReduction="20000"/>
          </a:bodyPr>
          <a:lstStyle/>
          <a:p>
            <a:r>
              <a:rPr lang="cs-CZ" b="1" dirty="0"/>
              <a:t>Obecná charakteristika</a:t>
            </a:r>
            <a:endParaRPr lang="cs-CZ" dirty="0"/>
          </a:p>
          <a:p>
            <a:r>
              <a:rPr lang="cs-CZ" dirty="0"/>
              <a:t>Kýla (</a:t>
            </a:r>
            <a:r>
              <a:rPr lang="cs-CZ" dirty="0" err="1"/>
              <a:t>hernia</a:t>
            </a:r>
            <a:r>
              <a:rPr lang="cs-CZ" dirty="0"/>
              <a:t>), ať vnitřní nebo zevní je velmi častým onemocněním léčeným na chirurgických odděleních. Vznik kýly je ovlivněn věkem, pohlavím, stylem života a mnoha dalšími faktory. Nejčastěji léčenou je tříselná kýla (až 80 %). Další nejčastěji se objevující kýlou je kýla pupeční, stehenní a kýla v jizvě. Ostatní typy zevních kýl a kýly vnitřní jsou poměrně vzácné a špatně zjistitelné, proto se často projeví až některou komplikací, která může vést až k náhlé příhodě břišní. Tříselné kýly se častěji vyskytují u mužů, na rozdíl od kýl pupečních, které častěji postihují ženy. </a:t>
            </a:r>
          </a:p>
          <a:p>
            <a:r>
              <a:rPr lang="cs-CZ" dirty="0"/>
              <a:t>Kýla (hernie) je abnormální vychlípení pobřišnice, do kterého se přechodně nebo trvale vysunuje část břišního obsahu. Pobřišnice se může vychlipovat otvorem nebo kanálem v kterékoli části břišní stěny, pánevního dna nebo bránice. Prostup orgánů porušenou stěnou břišní bez peritoneálního krytu (vaku) se nazývá výhřez (prolaps-nepravá kýla).</a:t>
            </a:r>
          </a:p>
          <a:p>
            <a:r>
              <a:rPr lang="cs-CZ" dirty="0"/>
              <a:t>Kýly jsou tvořeny krycí vrstvou, kýlním vakem, kýlním obsahem a kýlní brankou. Krycí vrstvy nesouvisejí se vznikem kýly, ale pouze kýlu kryjí. Nejčastěji to je kůže a podkožní vazivo. Kýlní neboli peritoneální vak je tvořen pobřišnicí, obvykle šedobílé barvy. Na kýlním vaku rozlišujeme dno (fundus), který se vyklenuje nejvíce. Tělo kýlního vaku (corpus) tvoří největší část kýly a navazuje na krček kýlního vaku, jenž je umístěn v kýlní brance. Kýlní vak nejčastěji obsahuje některý nitrobřišní orgán s několika mililitry serózní tekutiny, tedy kýlní obsah. Kýlním obsahem může být každý nitrobřišní orgán. Nejčastěji jím je takzvaná velká předstěra (omentum - </a:t>
            </a:r>
            <a:r>
              <a:rPr lang="cs-CZ" dirty="0" err="1"/>
              <a:t>omentokéla</a:t>
            </a:r>
            <a:r>
              <a:rPr lang="cs-CZ" dirty="0"/>
              <a:t>), klička tenkého nebo tlustého střeva – </a:t>
            </a:r>
            <a:r>
              <a:rPr lang="cs-CZ" dirty="0" err="1"/>
              <a:t>entrokéla</a:t>
            </a:r>
            <a:r>
              <a:rPr lang="cs-CZ" dirty="0"/>
              <a:t>. Pokud kýlní vak nemá žádný obsah, označuje se jako kýla prázdná. Kýlní branka je místo, kudy prostupuje kýlní vak. Je tvořena buď zvětšeným, ale normálně se vyskytujícím otvorem (např. tříselný kanál) nebo zeslabenou stěnou. Okraj kýlní branky může být pružný (elastický) nebo tuhý. Kýlní branka je místem, rozhodujícím o typu kýly i o jejím dalším osudu. </a:t>
            </a:r>
          </a:p>
          <a:p>
            <a:r>
              <a:rPr lang="cs-CZ" dirty="0"/>
              <a:t> </a:t>
            </a:r>
          </a:p>
          <a:p>
            <a:endParaRPr lang="cs-CZ" dirty="0"/>
          </a:p>
        </p:txBody>
      </p:sp>
    </p:spTree>
    <p:extLst>
      <p:ext uri="{BB962C8B-B14F-4D97-AF65-F5344CB8AC3E}">
        <p14:creationId xmlns:p14="http://schemas.microsoft.com/office/powerpoint/2010/main" val="2937939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023FD2-3BD6-48A3-A12F-CEDF0CFB7275}"/>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008BA6A-8D0A-4E30-8CDB-F5A213E889B6}"/>
              </a:ext>
            </a:extLst>
          </p:cNvPr>
          <p:cNvSpPr>
            <a:spLocks noGrp="1"/>
          </p:cNvSpPr>
          <p:nvPr>
            <p:ph idx="1"/>
          </p:nvPr>
        </p:nvSpPr>
        <p:spPr/>
        <p:txBody>
          <a:bodyPr>
            <a:normAutofit fontScale="85000" lnSpcReduction="10000"/>
          </a:bodyPr>
          <a:lstStyle/>
          <a:p>
            <a:r>
              <a:rPr lang="cs-CZ" b="1" dirty="0"/>
              <a:t>Symptomy</a:t>
            </a:r>
            <a:endParaRPr lang="cs-CZ" dirty="0"/>
          </a:p>
          <a:p>
            <a:r>
              <a:rPr lang="cs-CZ" dirty="0"/>
              <a:t>Nemocní s tříselnou kýlou mohou mít řadu příznaků, a přesto většinou přijdou k lékaři až v pozdějším stádiu onemocnění. Zpravidla jen sám nemocný sleduje zvětšující se vyklenutí v třísle a nikomu se nesvěří. Stává se tak většinou u starších osob, které si říkají, že to není nic závažného. Nebo se naopak k lékaři bojí, mají strach, jakou diagnózu jim lékař sdělí. V časných stádiích, kdy se kýla tvoří, nejprve nemocný pociťuje při chůzi nebo po dlouhém stání bolest a pocity tahu v třísle. Později se kýla začne vyklenovat a vyklenutí začíná být v třísle zjevné, bolest se stupňuje. Zvětšuje se kýlní branka a do kýlního vaku se dostává více kýlního obsahu. Někdy vyklenutí není v třísle zřejmé a objevuje se jen při zvýšení nitrobřišního tlaku při kašli nebo tlačení na stolici. Tříselnou kýlu doprovázejí další příznaky, mezi které patří nauzea, říhání, plynatost, zácpa až zástava odchodu stolice. Dále se také může objevit zvýšená teplota, únava, slabost a u mužů poruchy močení.</a:t>
            </a:r>
          </a:p>
          <a:p>
            <a:endParaRPr lang="cs-CZ" dirty="0"/>
          </a:p>
        </p:txBody>
      </p:sp>
    </p:spTree>
    <p:extLst>
      <p:ext uri="{BB962C8B-B14F-4D97-AF65-F5344CB8AC3E}">
        <p14:creationId xmlns:p14="http://schemas.microsoft.com/office/powerpoint/2010/main" val="315943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69CF690-5393-42C4-AFB9-4191578314F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C25CF6EF-8971-4346-BBB0-809812BA7A80}"/>
              </a:ext>
            </a:extLst>
          </p:cNvPr>
          <p:cNvSpPr>
            <a:spLocks noGrp="1"/>
          </p:cNvSpPr>
          <p:nvPr>
            <p:ph idx="1"/>
          </p:nvPr>
        </p:nvSpPr>
        <p:spPr/>
        <p:txBody>
          <a:bodyPr>
            <a:normAutofit fontScale="47500" lnSpcReduction="20000"/>
          </a:bodyPr>
          <a:lstStyle/>
          <a:p>
            <a:r>
              <a:rPr lang="cs-CZ" b="1" dirty="0"/>
              <a:t>Diagnostika</a:t>
            </a:r>
            <a:endParaRPr lang="cs-CZ" dirty="0"/>
          </a:p>
          <a:p>
            <a:r>
              <a:rPr lang="cs-CZ" dirty="0"/>
              <a:t>Nemocný přichází k lékaři již se zjevným vyklenutím kýly v tříselné oblasti a dalšími příznaky. Anamnéza je velice důležitá pro stanovení diagnózy, i pro další postup a léčbu. Je třeba zjistit začátek obtíží a jejich charakter, prodělaná onemocnění a úrazy, alergie, léky, které nemocný užívá. Z rodinné anamnézy zaznamenáváme výskyt dědičných chorob v rodině a další závažná onemocnění. Pracovní anamnéza informuje a hodnotí vlivy zaměstnání na nemocného. </a:t>
            </a:r>
          </a:p>
          <a:p>
            <a:r>
              <a:rPr lang="cs-CZ" dirty="0"/>
              <a:t>Fyzikální vyšetření:</a:t>
            </a:r>
          </a:p>
          <a:p>
            <a:r>
              <a:rPr lang="cs-CZ" dirty="0"/>
              <a:t>- Vyšetření pohledem - při vyšetření sledujeme celkový vzhled a stav nemocného, barvu kůže a sliznic, vědomí, dýchání a dušnost, kožní rány, ale i jizvy po předešlých operacích. Sledujeme i stav psychický, chování, způsob komunikace a reakce na celkovou situaci při vyšetření. </a:t>
            </a:r>
          </a:p>
          <a:p>
            <a:r>
              <a:rPr lang="cs-CZ" dirty="0"/>
              <a:t>- Vyšetření poklepem. </a:t>
            </a:r>
          </a:p>
          <a:p>
            <a:r>
              <a:rPr lang="cs-CZ" dirty="0"/>
              <a:t>- Vyšetření poslechem </a:t>
            </a:r>
          </a:p>
          <a:p>
            <a:r>
              <a:rPr lang="cs-CZ" dirty="0"/>
              <a:t>- Vyšetření pohmatem - diagnostika tříselné kýly je většinou zřejmá již z anamnézy a prvotního rozhovoru. Nejčastěji vyšetřuje lékař nemocného palpačně ve stoje. Lékař jemným vyšetřením prsty posoudí velikost a tvar kýlního vaku, obsah kýlního vaku a v neposlední řadě i bolestivost. Při vyšetření je důležité vyšetřit obě tříselné krajiny. Pokud je tříselná oblast nebolestivá, může se lékař pokusit šetrně vpravit obsah kýlního vaku zpět do dutiny břišní. U mužů vyšetřuje lékař ještě obsah skrota, kde hmatá velikost a symetrii varlat i nadvarlat. </a:t>
            </a:r>
          </a:p>
          <a:p>
            <a:r>
              <a:rPr lang="cs-CZ" dirty="0"/>
              <a:t>- Vyšetření per </a:t>
            </a:r>
            <a:r>
              <a:rPr lang="cs-CZ" dirty="0" err="1"/>
              <a:t>rectum</a:t>
            </a:r>
            <a:r>
              <a:rPr lang="cs-CZ" dirty="0"/>
              <a:t>.</a:t>
            </a:r>
          </a:p>
          <a:p>
            <a:r>
              <a:rPr lang="cs-CZ" dirty="0"/>
              <a:t>Pro přesnou diagnostiku a vyloučení jiného onemocnění, například nádoru, často lékař nemocného odesílá na další pomocná diagnostická vyšetření – laboratorní a zobrazovací jako je například sonografie, rentgen a v některých případech i CT.  </a:t>
            </a:r>
          </a:p>
          <a:p>
            <a:r>
              <a:rPr lang="cs-CZ" dirty="0"/>
              <a:t> </a:t>
            </a:r>
          </a:p>
          <a:p>
            <a:endParaRPr lang="cs-CZ" dirty="0"/>
          </a:p>
        </p:txBody>
      </p:sp>
    </p:spTree>
    <p:extLst>
      <p:ext uri="{BB962C8B-B14F-4D97-AF65-F5344CB8AC3E}">
        <p14:creationId xmlns:p14="http://schemas.microsoft.com/office/powerpoint/2010/main" val="2378787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24AD926-DAAE-451C-8727-FABF629ED7D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3F81B21C-5C8E-4371-84AF-4520D9BD566D}"/>
              </a:ext>
            </a:extLst>
          </p:cNvPr>
          <p:cNvSpPr>
            <a:spLocks noGrp="1"/>
          </p:cNvSpPr>
          <p:nvPr>
            <p:ph idx="1"/>
          </p:nvPr>
        </p:nvSpPr>
        <p:spPr/>
        <p:txBody>
          <a:bodyPr>
            <a:normAutofit fontScale="92500" lnSpcReduction="10000"/>
          </a:bodyPr>
          <a:lstStyle/>
          <a:p>
            <a:r>
              <a:rPr lang="cs-CZ" dirty="0"/>
              <a:t>Zobrazovací metody </a:t>
            </a:r>
          </a:p>
          <a:p>
            <a:r>
              <a:rPr lang="cs-CZ" dirty="0"/>
              <a:t>- Rentgenové vyšetření (RTG), kdy se většinou provádí nativní snímek břicha. Pacient je rentgenován vleže, na boku nebo ve stoje. Toto vyšetření diagnostikuje především přítomnost plynu v dutině břišní nebo poruchy střevní pasáže. </a:t>
            </a:r>
          </a:p>
          <a:p>
            <a:r>
              <a:rPr lang="cs-CZ" dirty="0"/>
              <a:t>- Ultrazvukové vyšetření může vyloučit, nebo naopak potvrdit nálezy na rentgenových snímcích, zpřesní uložení kýly a její velikost. Používaná sonografie třísla vyšetřuje obsah šourku, semenný provazec, ale i celý tříselný kanál, kde může odhalit nádory semenného provazce, které se mohou při prvotním fyzikálním vyšetření jevit jako kýlní.</a:t>
            </a:r>
          </a:p>
          <a:p>
            <a:r>
              <a:rPr lang="cs-CZ" dirty="0"/>
              <a:t> </a:t>
            </a:r>
          </a:p>
          <a:p>
            <a:endParaRPr lang="cs-CZ" dirty="0"/>
          </a:p>
        </p:txBody>
      </p:sp>
    </p:spTree>
    <p:extLst>
      <p:ext uri="{BB962C8B-B14F-4D97-AF65-F5344CB8AC3E}">
        <p14:creationId xmlns:p14="http://schemas.microsoft.com/office/powerpoint/2010/main" val="4041655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A155C0-B4CE-49DF-A125-8B169B864C0A}"/>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1C2F43D-78F8-479A-8207-77B7E2321733}"/>
              </a:ext>
            </a:extLst>
          </p:cNvPr>
          <p:cNvSpPr>
            <a:spLocks noGrp="1"/>
          </p:cNvSpPr>
          <p:nvPr>
            <p:ph idx="1"/>
          </p:nvPr>
        </p:nvSpPr>
        <p:spPr/>
        <p:txBody>
          <a:bodyPr>
            <a:normAutofit fontScale="55000" lnSpcReduction="20000"/>
          </a:bodyPr>
          <a:lstStyle/>
          <a:p>
            <a:r>
              <a:rPr lang="cs-CZ" b="1" dirty="0"/>
              <a:t>Léčba tříselné kýly</a:t>
            </a:r>
            <a:endParaRPr lang="cs-CZ" dirty="0"/>
          </a:p>
          <a:p>
            <a:r>
              <a:rPr lang="cs-CZ" dirty="0"/>
              <a:t>Většina tříselných kýl vyžaduje chirurgickou léčbu. Konzervativní postupy nejsou účinné a volíme je tam, kde je nález sporadický či operace nevhodná nebo nemožná vzhledem k celkovému zdravotnímu stavu. Při konzervativní léčbě se používají tzv. kýlní pásy, které jsou vyrobeny z latexu nebo pružné bavlněné látky. Kýlní pás tlačí na kýlu a tím brání jejímu rozvinutí. Pásy jsou vyráběny dle velikostí, takže každý lékař by měl pacientovi pomoci s výběrem správného kýlního pásu. Samozřejmostí je poučení pacienta, jak má správně pás používat a jaké zásady by měl dodržovat. V případě, že je pacient léčen konzervativně, dochází ambulantně na pravidelné kontroly. Není vhodné užívání kýlních pásů před plánovaným chirurgickým výkonem, neboť útlakem tkání pod ním dochází k hypotrofii. Konzervativní léčení uskřinutých kýl je nebezpečné pro možnost poranění </a:t>
            </a:r>
            <a:r>
              <a:rPr lang="cs-CZ" dirty="0" err="1"/>
              <a:t>strangulované</a:t>
            </a:r>
            <a:r>
              <a:rPr lang="cs-CZ" dirty="0"/>
              <a:t> střevní kličky nebo pro možnost nepravé repozice mezi vrstvy břišní stěny. </a:t>
            </a:r>
          </a:p>
          <a:p>
            <a:r>
              <a:rPr lang="cs-CZ" dirty="0"/>
              <a:t>Lepším postupem při léčbě je chirurgické řešení. Při použití relativně nezatěžující spinální anestesie (výjimečně i lokální anestezie) a s rutinním zavedením implantátů do chirurgické praxe je opravdu jen nepatrná část nemocných s kýlou nevhodná pro chirurgické léčení. Kýly operujeme plánovaně nebo při komplikacích akutně.</a:t>
            </a:r>
          </a:p>
          <a:p>
            <a:r>
              <a:rPr lang="cs-CZ" dirty="0"/>
              <a:t>Princip operace spočívá ve vypreparování kýlního vaku, jeho otevření a ověření vitality orgánů v něm uložených. Nejeví-li tkáně známky ischémie, mohou být zasunuty do dutiny břišní, v opačném případě musí být resekovány. Pooperační morbidita, mortalita a počet recidiv kýly jsou při uskřinutí mnohonásobně vyšší než při plánovaných operacích.</a:t>
            </a:r>
          </a:p>
          <a:p>
            <a:r>
              <a:rPr lang="cs-CZ" b="1" dirty="0"/>
              <a:t> </a:t>
            </a:r>
            <a:endParaRPr lang="cs-CZ" dirty="0"/>
          </a:p>
          <a:p>
            <a:endParaRPr lang="cs-CZ" dirty="0"/>
          </a:p>
        </p:txBody>
      </p:sp>
    </p:spTree>
    <p:extLst>
      <p:ext uri="{BB962C8B-B14F-4D97-AF65-F5344CB8AC3E}">
        <p14:creationId xmlns:p14="http://schemas.microsoft.com/office/powerpoint/2010/main" val="371391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11E770-C612-4F2E-A0EA-A9466E078CA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9FDA751-4F23-4A07-AB71-30E71223F123}"/>
              </a:ext>
            </a:extLst>
          </p:cNvPr>
          <p:cNvSpPr>
            <a:spLocks noGrp="1"/>
          </p:cNvSpPr>
          <p:nvPr>
            <p:ph idx="1"/>
          </p:nvPr>
        </p:nvSpPr>
        <p:spPr/>
        <p:txBody>
          <a:bodyPr>
            <a:normAutofit lnSpcReduction="10000"/>
          </a:bodyPr>
          <a:lstStyle/>
          <a:p>
            <a:r>
              <a:rPr lang="cs-CZ" dirty="0"/>
              <a:t>Chirurgická léčba</a:t>
            </a:r>
          </a:p>
          <a:p>
            <a:r>
              <a:rPr lang="cs-CZ" dirty="0"/>
              <a:t>Provádí se technika ,,</a:t>
            </a:r>
            <a:r>
              <a:rPr lang="cs-CZ" dirty="0" err="1"/>
              <a:t>tension</a:t>
            </a:r>
            <a:r>
              <a:rPr lang="cs-CZ" dirty="0"/>
              <a:t>-on“, což znamená sutura tkání pod napětím, nebo technika ,,</a:t>
            </a:r>
            <a:r>
              <a:rPr lang="cs-CZ" dirty="0" err="1"/>
              <a:t>tension</a:t>
            </a:r>
            <a:r>
              <a:rPr lang="cs-CZ" dirty="0"/>
              <a:t>-free“, tedy bez napětí tkání. </a:t>
            </a:r>
          </a:p>
          <a:p>
            <a:r>
              <a:rPr lang="cs-CZ" dirty="0"/>
              <a:t>Otevřené operační metody</a:t>
            </a:r>
          </a:p>
          <a:p>
            <a:r>
              <a:rPr lang="cs-CZ" dirty="0"/>
              <a:t>- otevřené metody bez použití implantátu,</a:t>
            </a:r>
          </a:p>
          <a:p>
            <a:r>
              <a:rPr lang="cs-CZ" dirty="0"/>
              <a:t>- otevřená metoda s použitím síťky - </a:t>
            </a:r>
            <a:r>
              <a:rPr lang="cs-CZ" dirty="0" err="1"/>
              <a:t>Lichtensteinova</a:t>
            </a:r>
            <a:r>
              <a:rPr lang="cs-CZ" dirty="0"/>
              <a:t> technika „open-</a:t>
            </a:r>
            <a:r>
              <a:rPr lang="cs-CZ" dirty="0" err="1"/>
              <a:t>mesh</a:t>
            </a:r>
            <a:r>
              <a:rPr lang="cs-CZ" dirty="0"/>
              <a:t>, </a:t>
            </a:r>
            <a:r>
              <a:rPr lang="cs-CZ" dirty="0" err="1"/>
              <a:t>tension</a:t>
            </a:r>
            <a:r>
              <a:rPr lang="cs-CZ" dirty="0"/>
              <a:t>-free, </a:t>
            </a:r>
          </a:p>
          <a:p>
            <a:r>
              <a:rPr lang="cs-CZ" dirty="0"/>
              <a:t>- otevřená metoda s použitím zátky - v tomto případě je z cizorodého materiálu vytvořena zátka, která je zaváděna do oblasti kýlní branky a více či méně fixována stehy k okolí.</a:t>
            </a:r>
          </a:p>
          <a:p>
            <a:endParaRPr lang="cs-CZ" dirty="0"/>
          </a:p>
        </p:txBody>
      </p:sp>
    </p:spTree>
    <p:extLst>
      <p:ext uri="{BB962C8B-B14F-4D97-AF65-F5344CB8AC3E}">
        <p14:creationId xmlns:p14="http://schemas.microsoft.com/office/powerpoint/2010/main" val="2240337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F6D875-2C4D-41BB-B7BB-011021F11AE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4B42D498-C63C-442B-8EA5-B2008383567D}"/>
              </a:ext>
            </a:extLst>
          </p:cNvPr>
          <p:cNvSpPr>
            <a:spLocks noGrp="1"/>
          </p:cNvSpPr>
          <p:nvPr>
            <p:ph idx="1"/>
          </p:nvPr>
        </p:nvSpPr>
        <p:spPr/>
        <p:txBody>
          <a:bodyPr/>
          <a:lstStyle/>
          <a:p>
            <a:r>
              <a:rPr lang="cs-CZ" dirty="0"/>
              <a:t>Laparoskopické metody </a:t>
            </a:r>
          </a:p>
          <a:p>
            <a:r>
              <a:rPr lang="cs-CZ" dirty="0"/>
              <a:t>Operace tříselné kýly laparoskopickou metodou jsou v dnešní době velmi používané na mnoha chirurgických pracovištích. Operace se provádí speciálními endoskopickými nástroji. Používají se endoskopické kleště, háčky, nůžky, </a:t>
            </a:r>
            <a:r>
              <a:rPr lang="cs-CZ" dirty="0" err="1"/>
              <a:t>svorkovače</a:t>
            </a:r>
            <a:r>
              <a:rPr lang="cs-CZ" dirty="0"/>
              <a:t> a další speciální nástroje. Jako implantáty se používají polypropylenové síťky. Na rozdíl od klasické operace se síťka přikládá na kýlní branku zezadu. Síťka se fixuje stehy. Mezi výhody laparoskopické operace patří jen malá traumatizace </a:t>
            </a:r>
            <a:r>
              <a:rPr lang="cs-CZ" dirty="0" err="1"/>
              <a:t>fasciových</a:t>
            </a:r>
            <a:r>
              <a:rPr lang="cs-CZ" dirty="0"/>
              <a:t> tkání, velmi malý výskyt pooperačních komplikací a recidiv. </a:t>
            </a:r>
          </a:p>
          <a:p>
            <a:endParaRPr lang="cs-CZ" dirty="0"/>
          </a:p>
        </p:txBody>
      </p:sp>
    </p:spTree>
    <p:extLst>
      <p:ext uri="{BB962C8B-B14F-4D97-AF65-F5344CB8AC3E}">
        <p14:creationId xmlns:p14="http://schemas.microsoft.com/office/powerpoint/2010/main" val="554585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3E3C74-82C4-43F1-971D-019F0CF90719}"/>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2A028431-8E82-4724-9342-9FF1532A3CD2}"/>
              </a:ext>
            </a:extLst>
          </p:cNvPr>
          <p:cNvSpPr>
            <a:spLocks noGrp="1"/>
          </p:cNvSpPr>
          <p:nvPr>
            <p:ph idx="1"/>
          </p:nvPr>
        </p:nvSpPr>
        <p:spPr/>
        <p:txBody>
          <a:bodyPr>
            <a:normAutofit fontScale="70000" lnSpcReduction="20000"/>
          </a:bodyPr>
          <a:lstStyle/>
          <a:p>
            <a:r>
              <a:rPr lang="cs-CZ" dirty="0" err="1"/>
              <a:t>aparoskopické</a:t>
            </a:r>
            <a:r>
              <a:rPr lang="cs-CZ" dirty="0"/>
              <a:t> operace tříselných kýl se rozdělují na čtyři typy, podle operačního přístupu: </a:t>
            </a:r>
          </a:p>
          <a:p>
            <a:r>
              <a:rPr lang="cs-CZ" b="1" dirty="0" err="1"/>
              <a:t>Extraperitoneální</a:t>
            </a:r>
            <a:r>
              <a:rPr lang="cs-CZ" b="1" dirty="0"/>
              <a:t> přístup (TEP) </a:t>
            </a:r>
            <a:endParaRPr lang="cs-CZ" dirty="0"/>
          </a:p>
          <a:p>
            <a:r>
              <a:rPr lang="cs-CZ" dirty="0"/>
              <a:t>Při </a:t>
            </a:r>
            <a:r>
              <a:rPr lang="cs-CZ" dirty="0" err="1"/>
              <a:t>extraperitoneálním</a:t>
            </a:r>
            <a:r>
              <a:rPr lang="cs-CZ" dirty="0"/>
              <a:t> přístupu je implantát vkládán mimo peritoneální dutinu, přímo na místo defektu. Do tříselného kanálu se nevstupuje přes dutinu břišní. Při této laparoskopické metodě se operatér pohybuje nástroji ve velmi malém prostoru, proto může být technika ze začátku trochu nesnadná. Při této metodě není třeba zakládat </a:t>
            </a:r>
            <a:r>
              <a:rPr lang="cs-CZ" dirty="0" err="1"/>
              <a:t>pneumoperitoneum</a:t>
            </a:r>
            <a:r>
              <a:rPr lang="cs-CZ" dirty="0"/>
              <a:t>. Je možné operovat i v lokální anestézii. Metoda je poměrně složitá a nákladná.</a:t>
            </a:r>
          </a:p>
          <a:p>
            <a:r>
              <a:rPr lang="cs-CZ" dirty="0"/>
              <a:t> </a:t>
            </a:r>
          </a:p>
          <a:p>
            <a:r>
              <a:rPr lang="cs-CZ" b="1" dirty="0" err="1"/>
              <a:t>Transabdominální</a:t>
            </a:r>
            <a:r>
              <a:rPr lang="cs-CZ" b="1" dirty="0"/>
              <a:t> přístup (TAPP)</a:t>
            </a:r>
            <a:endParaRPr lang="cs-CZ" dirty="0"/>
          </a:p>
          <a:p>
            <a:r>
              <a:rPr lang="cs-CZ" dirty="0"/>
              <a:t>K tříselné kýle se v tomto případě přistupuje laparoskopicky přes dutinu břišní. Reponuje se kýlní obsah a kýlní vak se resekuje. Vkládaný implantát, nejčastěji polypropylenová síťka o velikosti 15x15 cm se fixuje stehy nebo svorkami. Po vložení implantátu je nutné ošetřit a uzavřít defekt na pobřišnici. Provádí se postupným svorkováním nebo laparoskopickým šitím. Pobřišnice musí být ošetřena důkladně, jinak hrozí vznik ileózního stavu. Metoda TAPP je velmi užívaná a její výhodou je možné použití u všech tříselných kýl i jejich recidiv. </a:t>
            </a:r>
          </a:p>
          <a:p>
            <a:endParaRPr lang="cs-CZ" dirty="0"/>
          </a:p>
        </p:txBody>
      </p:sp>
    </p:spTree>
    <p:extLst>
      <p:ext uri="{BB962C8B-B14F-4D97-AF65-F5344CB8AC3E}">
        <p14:creationId xmlns:p14="http://schemas.microsoft.com/office/powerpoint/2010/main" val="2559858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07C3203-CFD8-4AC3-B465-D005983ACB5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BD930A7-7368-4ED8-81BA-660EF9149741}"/>
              </a:ext>
            </a:extLst>
          </p:cNvPr>
          <p:cNvSpPr>
            <a:spLocks noGrp="1"/>
          </p:cNvSpPr>
          <p:nvPr>
            <p:ph idx="1"/>
          </p:nvPr>
        </p:nvSpPr>
        <p:spPr/>
        <p:txBody>
          <a:bodyPr>
            <a:normAutofit fontScale="62500" lnSpcReduction="20000"/>
          </a:bodyPr>
          <a:lstStyle/>
          <a:p>
            <a:r>
              <a:rPr lang="cs-CZ" b="1" dirty="0" err="1"/>
              <a:t>ntraperitoneální</a:t>
            </a:r>
            <a:r>
              <a:rPr lang="cs-CZ" b="1" dirty="0"/>
              <a:t> přístup (IPOM) </a:t>
            </a:r>
            <a:endParaRPr lang="cs-CZ" dirty="0"/>
          </a:p>
          <a:p>
            <a:r>
              <a:rPr lang="cs-CZ" dirty="0"/>
              <a:t>Přístup je přes dutinu břišní, kdy se implantát vkládá přímo na pobřišnici v místě defektu. Tato technika je nejvíce používaná u recidiv tříselných kýl. </a:t>
            </a:r>
          </a:p>
          <a:p>
            <a:r>
              <a:rPr lang="cs-CZ" dirty="0"/>
              <a:t> </a:t>
            </a:r>
          </a:p>
          <a:p>
            <a:r>
              <a:rPr lang="cs-CZ" b="1" dirty="0"/>
              <a:t>Laparoskopická rafie </a:t>
            </a:r>
            <a:endParaRPr lang="cs-CZ" dirty="0"/>
          </a:p>
          <a:p>
            <a:r>
              <a:rPr lang="cs-CZ" dirty="0"/>
              <a:t>Laparoskopická rafie je metoda, při které se provádí šití struktur. Tato metoda je nejčastěji indikována jen u menších tříselných kýl a mladších pacientů. Nevkládá se implantát, kýlní obsah se reponuje, kýlní vak se resekuje a provádí se šití struktur. Laparoskopická rafie se nejčastěji provádí </a:t>
            </a:r>
            <a:r>
              <a:rPr lang="cs-CZ" dirty="0" err="1"/>
              <a:t>transabdominálním</a:t>
            </a:r>
            <a:r>
              <a:rPr lang="cs-CZ" dirty="0"/>
              <a:t> nebo </a:t>
            </a:r>
            <a:r>
              <a:rPr lang="cs-CZ" dirty="0" err="1"/>
              <a:t>extraperitoneálním</a:t>
            </a:r>
            <a:r>
              <a:rPr lang="cs-CZ" dirty="0"/>
              <a:t> přístupem. Nevýhodou je častý výskyt recidiv. </a:t>
            </a:r>
          </a:p>
          <a:p>
            <a:r>
              <a:rPr lang="cs-CZ" dirty="0"/>
              <a:t> </a:t>
            </a:r>
          </a:p>
          <a:p>
            <a:r>
              <a:rPr lang="cs-CZ" dirty="0"/>
              <a:t>V praxi je nejvíce používaná metoda TAPP a TEP. </a:t>
            </a:r>
            <a:r>
              <a:rPr lang="cs-CZ" dirty="0" err="1"/>
              <a:t>Transabdominální</a:t>
            </a:r>
            <a:r>
              <a:rPr lang="cs-CZ" dirty="0"/>
              <a:t> přístup je univerzální metodou, kterou lze použít u všech tříselných kýl. Laparoskopické operace tříselných kýl umožňují včasnou mobilizaci pacienta a rychlý návrat do běžného života. </a:t>
            </a:r>
          </a:p>
          <a:p>
            <a:r>
              <a:rPr lang="cs-CZ" dirty="0"/>
              <a:t> </a:t>
            </a:r>
          </a:p>
          <a:p>
            <a:r>
              <a:rPr lang="cs-CZ" b="1" i="1" dirty="0"/>
              <a:t>Literatura:</a:t>
            </a:r>
            <a:endParaRPr lang="cs-CZ" dirty="0"/>
          </a:p>
          <a:p>
            <a:endParaRPr lang="cs-CZ" dirty="0"/>
          </a:p>
        </p:txBody>
      </p:sp>
    </p:spTree>
    <p:extLst>
      <p:ext uri="{BB962C8B-B14F-4D97-AF65-F5344CB8AC3E}">
        <p14:creationId xmlns:p14="http://schemas.microsoft.com/office/powerpoint/2010/main" val="614576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B85BDF-D900-49A4-9AA2-63F7E79FD229}"/>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9C09558B-C52E-48F1-983A-4BF2AACB26EE}"/>
              </a:ext>
            </a:extLst>
          </p:cNvPr>
          <p:cNvSpPr>
            <a:spLocks noGrp="1"/>
          </p:cNvSpPr>
          <p:nvPr>
            <p:ph idx="1"/>
          </p:nvPr>
        </p:nvSpPr>
        <p:spPr/>
        <p:txBody>
          <a:bodyPr>
            <a:normAutofit fontScale="25000" lnSpcReduction="20000"/>
          </a:bodyPr>
          <a:lstStyle/>
          <a:p>
            <a:r>
              <a:rPr lang="cs-CZ" b="1" dirty="0"/>
              <a:t>Rozdělení kýl </a:t>
            </a:r>
            <a:endParaRPr lang="cs-CZ" dirty="0"/>
          </a:p>
          <a:p>
            <a:r>
              <a:rPr lang="cs-CZ" dirty="0"/>
              <a:t>Kýly je možné dělit podle mnoha hledisek a charakteristik.</a:t>
            </a:r>
          </a:p>
          <a:p>
            <a:r>
              <a:rPr lang="cs-CZ" dirty="0"/>
              <a:t> </a:t>
            </a:r>
          </a:p>
          <a:p>
            <a:r>
              <a:rPr lang="cs-CZ" b="1" dirty="0"/>
              <a:t>Podle původu:</a:t>
            </a:r>
            <a:endParaRPr lang="cs-CZ" dirty="0"/>
          </a:p>
          <a:p>
            <a:r>
              <a:rPr lang="cs-CZ" dirty="0"/>
              <a:t>- vrozené kýly (</a:t>
            </a:r>
            <a:r>
              <a:rPr lang="cs-CZ" dirty="0" err="1"/>
              <a:t>herniae</a:t>
            </a:r>
            <a:r>
              <a:rPr lang="cs-CZ" dirty="0"/>
              <a:t> </a:t>
            </a:r>
            <a:r>
              <a:rPr lang="cs-CZ" dirty="0" err="1"/>
              <a:t>congenitae</a:t>
            </a:r>
            <a:r>
              <a:rPr lang="cs-CZ" dirty="0"/>
              <a:t>) jsou kýly, se kterými se jedinec narodí, nebo vzniknou bezprostředně po narození, příčinou je vývojová porucha (otevřené spojení mezi pobřišnicí a skrotem, defekt ve svalstvu bránice, neuzavřený vazivový prstenec kolem pupku), </a:t>
            </a:r>
          </a:p>
          <a:p>
            <a:r>
              <a:rPr lang="cs-CZ" dirty="0"/>
              <a:t>- získané kýly (</a:t>
            </a:r>
            <a:r>
              <a:rPr lang="cs-CZ" dirty="0" err="1"/>
              <a:t>herniae</a:t>
            </a:r>
            <a:r>
              <a:rPr lang="cs-CZ" dirty="0"/>
              <a:t> </a:t>
            </a:r>
            <a:r>
              <a:rPr lang="cs-CZ" dirty="0" err="1"/>
              <a:t>acquisitae</a:t>
            </a:r>
            <a:r>
              <a:rPr lang="cs-CZ" dirty="0"/>
              <a:t>) vznikají během života, nepřiměřenou zátěží, při oslabené stěně dutiny břišní.</a:t>
            </a:r>
          </a:p>
          <a:p>
            <a:r>
              <a:rPr lang="cs-CZ" dirty="0"/>
              <a:t> </a:t>
            </a:r>
          </a:p>
          <a:p>
            <a:r>
              <a:rPr lang="cs-CZ" b="1" dirty="0"/>
              <a:t>Podle polohy: </a:t>
            </a:r>
            <a:endParaRPr lang="cs-CZ" dirty="0"/>
          </a:p>
          <a:p>
            <a:r>
              <a:rPr lang="cs-CZ" dirty="0"/>
              <a:t>- zevní kýly, kýlní vak proniká otvorem ve stěně břišní do podkoží a kýla je zevně patrná,</a:t>
            </a:r>
          </a:p>
          <a:p>
            <a:r>
              <a:rPr lang="cs-CZ" dirty="0"/>
              <a:t>- vnitřní kýly, vyklenují se do chobotů nástěnného peritonea, nejsou zevně patrné, projeví se při uskřinutí,</a:t>
            </a:r>
          </a:p>
          <a:p>
            <a:r>
              <a:rPr lang="cs-CZ" dirty="0"/>
              <a:t>- brániční kýly, pronikají bránicí mimo dutinu břišní, ale nejsou zevně patrné.</a:t>
            </a:r>
          </a:p>
          <a:p>
            <a:r>
              <a:rPr lang="cs-CZ" dirty="0"/>
              <a:t> </a:t>
            </a:r>
          </a:p>
          <a:p>
            <a:r>
              <a:rPr lang="cs-CZ" b="1" dirty="0"/>
              <a:t>Podle stranového uložení: </a:t>
            </a:r>
            <a:endParaRPr lang="cs-CZ" dirty="0"/>
          </a:p>
          <a:p>
            <a:r>
              <a:rPr lang="cs-CZ" dirty="0"/>
              <a:t>- jednostranné kýly (unilaterální), kýla je uložena na pravé nebo levé straně, </a:t>
            </a:r>
          </a:p>
          <a:p>
            <a:r>
              <a:rPr lang="cs-CZ" dirty="0"/>
              <a:t>- oboustranné kýly (bilaterální), uložené na obou stranách.</a:t>
            </a:r>
          </a:p>
          <a:p>
            <a:r>
              <a:rPr lang="cs-CZ" dirty="0"/>
              <a:t> </a:t>
            </a:r>
          </a:p>
          <a:p>
            <a:r>
              <a:rPr lang="cs-CZ" b="1" dirty="0"/>
              <a:t>Podle </a:t>
            </a:r>
            <a:r>
              <a:rPr lang="cs-CZ" b="1" dirty="0" err="1"/>
              <a:t>vpravitelnosti</a:t>
            </a:r>
            <a:r>
              <a:rPr lang="cs-CZ" b="1" dirty="0"/>
              <a:t>:</a:t>
            </a:r>
            <a:endParaRPr lang="cs-CZ" dirty="0"/>
          </a:p>
          <a:p>
            <a:r>
              <a:rPr lang="cs-CZ" dirty="0"/>
              <a:t>- reponibilní kýly, volné jsou kýly, které lze reponovat, kýlní obsah je možno lehkým tlakem repozicí (taxí) vtlačit zpět do dutiny břišní, je zde však riziko </a:t>
            </a:r>
            <a:r>
              <a:rPr lang="cs-CZ" dirty="0" err="1"/>
              <a:t>repositio</a:t>
            </a:r>
            <a:r>
              <a:rPr lang="cs-CZ" dirty="0"/>
              <a:t> falsa – kdy obsah kýlní je nesprávně nešetrně vytržen z podkoží a zasunut pod svalovou stěnu břišní, stává se nehmatným, ale </a:t>
            </a:r>
            <a:r>
              <a:rPr lang="cs-CZ" dirty="0" err="1"/>
              <a:t>event.uskřinutí</a:t>
            </a:r>
            <a:r>
              <a:rPr lang="cs-CZ" dirty="0"/>
              <a:t> trvá,</a:t>
            </a:r>
          </a:p>
          <a:p>
            <a:r>
              <a:rPr lang="cs-CZ" dirty="0"/>
              <a:t>- </a:t>
            </a:r>
            <a:r>
              <a:rPr lang="cs-CZ" dirty="0" err="1"/>
              <a:t>nereponibilní</a:t>
            </a:r>
            <a:r>
              <a:rPr lang="cs-CZ" dirty="0"/>
              <a:t> kýly, následkem srůstů mezi kýlním obsahem a vakem je nelze reponovat, mohou se častěji </a:t>
            </a:r>
            <a:r>
              <a:rPr lang="cs-CZ" dirty="0" err="1"/>
              <a:t>uskřinout</a:t>
            </a:r>
            <a:r>
              <a:rPr lang="cs-CZ" dirty="0"/>
              <a:t>.</a:t>
            </a:r>
          </a:p>
          <a:p>
            <a:r>
              <a:rPr lang="cs-CZ" dirty="0"/>
              <a:t> </a:t>
            </a:r>
          </a:p>
          <a:p>
            <a:r>
              <a:rPr lang="cs-CZ" b="1" dirty="0"/>
              <a:t>Podle stupně vývoje: </a:t>
            </a:r>
            <a:endParaRPr lang="cs-CZ" dirty="0"/>
          </a:p>
          <a:p>
            <a:r>
              <a:rPr lang="cs-CZ" dirty="0"/>
              <a:t>- kompletní kýly jsou zcela rozvinuté, kýlní vak prostupuje zcela kýlní branku, </a:t>
            </a:r>
          </a:p>
          <a:p>
            <a:r>
              <a:rPr lang="cs-CZ" dirty="0"/>
              <a:t>- u nekompletních kýl kýlní vak branku neprostupuje nebo jen z části.</a:t>
            </a:r>
          </a:p>
          <a:p>
            <a:endParaRPr lang="cs-CZ" dirty="0"/>
          </a:p>
        </p:txBody>
      </p:sp>
    </p:spTree>
    <p:extLst>
      <p:ext uri="{BB962C8B-B14F-4D97-AF65-F5344CB8AC3E}">
        <p14:creationId xmlns:p14="http://schemas.microsoft.com/office/powerpoint/2010/main" val="406548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0D4DEB-4018-401C-949A-4C877008FDA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A696408-60DE-4740-A34D-E26FE7A209A5}"/>
              </a:ext>
            </a:extLst>
          </p:cNvPr>
          <p:cNvSpPr>
            <a:spLocks noGrp="1"/>
          </p:cNvSpPr>
          <p:nvPr>
            <p:ph idx="1"/>
          </p:nvPr>
        </p:nvSpPr>
        <p:spPr/>
        <p:txBody>
          <a:bodyPr>
            <a:normAutofit fontScale="62500" lnSpcReduction="20000"/>
          </a:bodyPr>
          <a:lstStyle/>
          <a:p>
            <a:r>
              <a:rPr lang="cs-CZ" b="1" dirty="0"/>
              <a:t>Podle typu:</a:t>
            </a:r>
            <a:endParaRPr lang="cs-CZ" dirty="0"/>
          </a:p>
          <a:p>
            <a:r>
              <a:rPr lang="cs-CZ" dirty="0"/>
              <a:t>- Tříselná kýla (</a:t>
            </a:r>
            <a:r>
              <a:rPr lang="cs-CZ" dirty="0" err="1"/>
              <a:t>hernia</a:t>
            </a:r>
            <a:r>
              <a:rPr lang="cs-CZ" dirty="0"/>
              <a:t> </a:t>
            </a:r>
            <a:r>
              <a:rPr lang="cs-CZ" dirty="0" err="1"/>
              <a:t>inguinalis</a:t>
            </a:r>
            <a:r>
              <a:rPr lang="cs-CZ" dirty="0"/>
              <a:t>) přímá a nepřímá s častějším výskytem u mužů.</a:t>
            </a:r>
          </a:p>
          <a:p>
            <a:r>
              <a:rPr lang="cs-CZ" dirty="0"/>
              <a:t>- Stehenní kýla (</a:t>
            </a:r>
            <a:r>
              <a:rPr lang="cs-CZ" dirty="0" err="1"/>
              <a:t>hernia</a:t>
            </a:r>
            <a:r>
              <a:rPr lang="cs-CZ" dirty="0"/>
              <a:t> </a:t>
            </a:r>
            <a:r>
              <a:rPr lang="cs-CZ" dirty="0" err="1"/>
              <a:t>femoralis</a:t>
            </a:r>
            <a:r>
              <a:rPr lang="cs-CZ" dirty="0"/>
              <a:t>) je častější u žen. Kýla je uložena pod tříselným vazem, vnitřně od stehenní tepny. </a:t>
            </a:r>
          </a:p>
          <a:p>
            <a:r>
              <a:rPr lang="cs-CZ" dirty="0"/>
              <a:t>- Pupeční kýla (</a:t>
            </a:r>
            <a:r>
              <a:rPr lang="cs-CZ" dirty="0" err="1"/>
              <a:t>hernia</a:t>
            </a:r>
            <a:r>
              <a:rPr lang="cs-CZ" dirty="0"/>
              <a:t> </a:t>
            </a:r>
            <a:r>
              <a:rPr lang="cs-CZ" dirty="0" err="1"/>
              <a:t>umbilicalis</a:t>
            </a:r>
            <a:r>
              <a:rPr lang="cs-CZ" dirty="0"/>
              <a:t>) je častější u žen a starších osob. Nejčastěji je lokalizována v pupku a má velké riziko uskřinutí. </a:t>
            </a:r>
          </a:p>
          <a:p>
            <a:r>
              <a:rPr lang="cs-CZ" dirty="0"/>
              <a:t>- Kýla v jizvě (</a:t>
            </a:r>
            <a:r>
              <a:rPr lang="cs-CZ" dirty="0" err="1"/>
              <a:t>hernia</a:t>
            </a:r>
            <a:r>
              <a:rPr lang="cs-CZ" dirty="0"/>
              <a:t> in </a:t>
            </a:r>
            <a:r>
              <a:rPr lang="cs-CZ" dirty="0" err="1"/>
              <a:t>cicatrice</a:t>
            </a:r>
            <a:r>
              <a:rPr lang="cs-CZ" dirty="0"/>
              <a:t>): vznikají již po operaci, nejčastěji nesprávnou péčí o jizvu nebo chybnou operační technikou. </a:t>
            </a:r>
          </a:p>
          <a:p>
            <a:r>
              <a:rPr lang="cs-CZ" dirty="0"/>
              <a:t>- Hiátové kýly vznikají přesunutím </a:t>
            </a:r>
            <a:r>
              <a:rPr lang="cs-CZ" dirty="0" err="1"/>
              <a:t>gastroezofageálního</a:t>
            </a:r>
            <a:r>
              <a:rPr lang="cs-CZ" dirty="0"/>
              <a:t> spojení nebo části žaludku jícnovým hiátem do mediastina. Skluzná hiátová hernie se vyskytuje u starších lidí a nemusí činit obtíže. Ty nastávají v případě </a:t>
            </a:r>
            <a:r>
              <a:rPr lang="cs-CZ" dirty="0" err="1"/>
              <a:t>gastroezofageálního</a:t>
            </a:r>
            <a:r>
              <a:rPr lang="cs-CZ" dirty="0"/>
              <a:t> refluxu. Léčí se konzervativně. Dalším typem jsou </a:t>
            </a:r>
            <a:r>
              <a:rPr lang="cs-CZ" dirty="0" err="1"/>
              <a:t>paraezofageální</a:t>
            </a:r>
            <a:r>
              <a:rPr lang="cs-CZ" dirty="0"/>
              <a:t> a smíšená hiátová hernie. Jsou časté a přítomen u nich bývá </a:t>
            </a:r>
            <a:r>
              <a:rPr lang="cs-CZ" dirty="0" err="1"/>
              <a:t>gastroezofageální</a:t>
            </a:r>
            <a:r>
              <a:rPr lang="cs-CZ" dirty="0"/>
              <a:t> reflux. Mají vytvořen typický kýlní vak, kardie zůstává pod bránicí a do mediastina se dislokuje podél jícnu žaludeční fundus, tračník v závažných případech i celý žaludek. Řeší se chirurgicky – repozice do dutiny břišní, resekce kýlního vaku, zúžení hiátového otvoru a fixace žaludku ke stěně břišní (</a:t>
            </a:r>
            <a:r>
              <a:rPr lang="cs-CZ" dirty="0" err="1"/>
              <a:t>gastropexe</a:t>
            </a:r>
            <a:r>
              <a:rPr lang="cs-CZ" dirty="0"/>
              <a:t>).</a:t>
            </a:r>
          </a:p>
          <a:p>
            <a:r>
              <a:rPr lang="cs-CZ" dirty="0"/>
              <a:t>- Mezi další kýly dle místa uložení patří kýly lumbální, brániční, hráze, ischiadické, kýly bílé čáry, hýžďové, </a:t>
            </a:r>
            <a:r>
              <a:rPr lang="cs-CZ" dirty="0" err="1"/>
              <a:t>obturatorní</a:t>
            </a:r>
            <a:r>
              <a:rPr lang="cs-CZ" dirty="0"/>
              <a:t>, </a:t>
            </a:r>
            <a:r>
              <a:rPr lang="cs-CZ" dirty="0" err="1"/>
              <a:t>paraduodenální</a:t>
            </a:r>
            <a:r>
              <a:rPr lang="cs-CZ" dirty="0"/>
              <a:t> (</a:t>
            </a:r>
            <a:r>
              <a:rPr lang="cs-CZ" dirty="0" err="1"/>
              <a:t>Waldayerova</a:t>
            </a:r>
            <a:r>
              <a:rPr lang="cs-CZ" dirty="0"/>
              <a:t>, </a:t>
            </a:r>
            <a:r>
              <a:rPr lang="cs-CZ" dirty="0" err="1"/>
              <a:t>Treitzova</a:t>
            </a:r>
            <a:r>
              <a:rPr lang="cs-CZ" dirty="0"/>
              <a:t>) a další.</a:t>
            </a:r>
          </a:p>
          <a:p>
            <a:endParaRPr lang="cs-CZ" dirty="0"/>
          </a:p>
        </p:txBody>
      </p:sp>
    </p:spTree>
    <p:extLst>
      <p:ext uri="{BB962C8B-B14F-4D97-AF65-F5344CB8AC3E}">
        <p14:creationId xmlns:p14="http://schemas.microsoft.com/office/powerpoint/2010/main" val="2704852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FE6C99-F994-4131-AA6F-18941965A1E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AB292FF-4895-4FC3-A8AE-37D845A4884A}"/>
              </a:ext>
            </a:extLst>
          </p:cNvPr>
          <p:cNvSpPr>
            <a:spLocks noGrp="1"/>
          </p:cNvSpPr>
          <p:nvPr>
            <p:ph idx="1"/>
          </p:nvPr>
        </p:nvSpPr>
        <p:spPr/>
        <p:txBody>
          <a:bodyPr>
            <a:normAutofit fontScale="85000" lnSpcReduction="10000"/>
          </a:bodyPr>
          <a:lstStyle/>
          <a:p>
            <a:r>
              <a:rPr lang="cs-CZ" b="1" dirty="0"/>
              <a:t>Podle symptomatologie:</a:t>
            </a:r>
            <a:endParaRPr lang="cs-CZ" dirty="0"/>
          </a:p>
          <a:p>
            <a:r>
              <a:rPr lang="cs-CZ" dirty="0"/>
              <a:t>- Asymptomatická kýla.</a:t>
            </a:r>
          </a:p>
          <a:p>
            <a:r>
              <a:rPr lang="cs-CZ" dirty="0"/>
              <a:t>- Symptomatická kýla – (pocit tíhy, bolesti, poruchy pasáže, plynatost, dyspepsie).</a:t>
            </a:r>
          </a:p>
          <a:p>
            <a:r>
              <a:rPr lang="cs-CZ" dirty="0"/>
              <a:t>- Uskřinutá kýla (</a:t>
            </a:r>
            <a:r>
              <a:rPr lang="cs-CZ" dirty="0" err="1"/>
              <a:t>hernia</a:t>
            </a:r>
            <a:r>
              <a:rPr lang="cs-CZ" dirty="0"/>
              <a:t> </a:t>
            </a:r>
            <a:r>
              <a:rPr lang="cs-CZ" dirty="0" err="1"/>
              <a:t>incarcerata</a:t>
            </a:r>
            <a:r>
              <a:rPr lang="cs-CZ" dirty="0"/>
              <a:t>) představuje závažný stav pod obrazem náhlé příhody břišní. Při uskřinutí střeva se objevují známky střevní neprůchodnosti (mechanického ileu). Uskřinutí může být komplikováno i strangulací (uskřinutí mezenteria a tím cév zásobujících střevo). Existují zvláštní typy uskřinutí – nástěnné uskřinutí střeva u Richterovy a </a:t>
            </a:r>
            <a:r>
              <a:rPr lang="cs-CZ" dirty="0" err="1"/>
              <a:t>Littréovy</a:t>
            </a:r>
            <a:r>
              <a:rPr lang="cs-CZ" dirty="0"/>
              <a:t> kýly, kdy dochází k uskřinutí jen části obvodu střeva při částečném zachování průchodnosti a s lokálními příznaky. Dalším typem je retrográdní W uskřinutí - - kýlní obsah tvoří dvě blízké kličky tenkého střeva a úsek mezi nimi je ve volné dutině břišní, právě na tomto segmentu dojde ke strangulaci, což se projeví mechanickým ileem, po perforaci peritonitidou.</a:t>
            </a:r>
          </a:p>
          <a:p>
            <a:endParaRPr lang="cs-CZ" dirty="0"/>
          </a:p>
        </p:txBody>
      </p:sp>
    </p:spTree>
    <p:extLst>
      <p:ext uri="{BB962C8B-B14F-4D97-AF65-F5344CB8AC3E}">
        <p14:creationId xmlns:p14="http://schemas.microsoft.com/office/powerpoint/2010/main" val="3123429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B0626A-1FBC-4AB9-881C-E8B9A022AA2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D928BE5-0D8F-4F82-BB32-1C4A33E1647C}"/>
              </a:ext>
            </a:extLst>
          </p:cNvPr>
          <p:cNvSpPr>
            <a:spLocks noGrp="1"/>
          </p:cNvSpPr>
          <p:nvPr>
            <p:ph idx="1"/>
          </p:nvPr>
        </p:nvSpPr>
        <p:spPr/>
        <p:txBody>
          <a:bodyPr/>
          <a:lstStyle/>
          <a:p>
            <a:r>
              <a:rPr lang="cs-CZ" b="1" dirty="0"/>
              <a:t>Diagnostika</a:t>
            </a:r>
            <a:endParaRPr lang="cs-CZ" dirty="0"/>
          </a:p>
          <a:p>
            <a:r>
              <a:rPr lang="cs-CZ" dirty="0"/>
              <a:t>Při diagnostice zjišťujeme anamnézu, provádíme fyzikální vyšetření pohledem i pohmatem (hmatná rezistence, vyšetřujeme prstem u stojícího nemocného, u mužů přes kůži skrota). Doplňujeme ultrazvukovým vyšetřením či prosvícením (u skrotálních kýl k vyloučení hydrokély).</a:t>
            </a:r>
          </a:p>
          <a:p>
            <a:r>
              <a:rPr lang="cs-CZ" dirty="0"/>
              <a:t> </a:t>
            </a:r>
          </a:p>
          <a:p>
            <a:endParaRPr lang="cs-CZ" dirty="0"/>
          </a:p>
        </p:txBody>
      </p:sp>
    </p:spTree>
    <p:extLst>
      <p:ext uri="{BB962C8B-B14F-4D97-AF65-F5344CB8AC3E}">
        <p14:creationId xmlns:p14="http://schemas.microsoft.com/office/powerpoint/2010/main" val="1825419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830439-41CF-4852-B3E0-9BB5A2758EEA}"/>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0AA9AD2A-ADB3-488F-B4D9-A69288A8872B}"/>
              </a:ext>
            </a:extLst>
          </p:cNvPr>
          <p:cNvSpPr>
            <a:spLocks noGrp="1"/>
          </p:cNvSpPr>
          <p:nvPr>
            <p:ph idx="1"/>
          </p:nvPr>
        </p:nvSpPr>
        <p:spPr/>
        <p:txBody>
          <a:bodyPr>
            <a:normAutofit fontScale="77500" lnSpcReduction="20000"/>
          </a:bodyPr>
          <a:lstStyle/>
          <a:p>
            <a:r>
              <a:rPr lang="cs-CZ" b="1" dirty="0"/>
              <a:t>Léčba</a:t>
            </a:r>
            <a:endParaRPr lang="cs-CZ" dirty="0"/>
          </a:p>
          <a:p>
            <a:r>
              <a:rPr lang="cs-CZ" dirty="0"/>
              <a:t>Při léčbě jsou prováděny klasické operační výkony či laparoskopické techniky. Při klasickém operačním výkonu je provedena preparace kýlního vaku, resekce vaku u nepřímých kýl, u přímých repozice vaku do dutiny břišní s následným uzávěrem kýlní branky. Zásadní význam má pevná rekonstrukce hlubokých vrstev stěny břišní.</a:t>
            </a:r>
          </a:p>
          <a:p>
            <a:r>
              <a:rPr lang="cs-CZ" dirty="0"/>
              <a:t>Laparoskopické techniky – jsou založeny na vypreparování kýlní branky a uzávěru vstupu do ní pomocí syntetické síťky. Mezi komplikace operačního výkonu patří skrotální hematom a otok, neuralgie a parestézie při poranění nervů, </a:t>
            </a:r>
            <a:r>
              <a:rPr lang="cs-CZ" dirty="0" err="1"/>
              <a:t>epididymitis</a:t>
            </a:r>
            <a:r>
              <a:rPr lang="cs-CZ" dirty="0"/>
              <a:t>. Ve 2-3 % případů dochází k recidivě kýly.</a:t>
            </a:r>
          </a:p>
          <a:p>
            <a:r>
              <a:rPr lang="cs-CZ" dirty="0"/>
              <a:t> </a:t>
            </a:r>
          </a:p>
          <a:p>
            <a:r>
              <a:rPr lang="cs-CZ" b="1" dirty="0"/>
              <a:t>Edukace nezbytná při propuštění:</a:t>
            </a:r>
            <a:endParaRPr lang="cs-CZ" dirty="0"/>
          </a:p>
          <a:p>
            <a:r>
              <a:rPr lang="cs-CZ" dirty="0"/>
              <a:t>- edukace o rekonvalescenci a postupném návratu do pracovního zařazení,</a:t>
            </a:r>
          </a:p>
          <a:p>
            <a:r>
              <a:rPr lang="cs-CZ" dirty="0"/>
              <a:t>- edukace o možnosti recidivy, </a:t>
            </a:r>
          </a:p>
          <a:p>
            <a:r>
              <a:rPr lang="cs-CZ" dirty="0"/>
              <a:t>- edukace o eliminaci nepřiměřené zátěže.</a:t>
            </a:r>
          </a:p>
          <a:p>
            <a:endParaRPr lang="cs-CZ" dirty="0"/>
          </a:p>
        </p:txBody>
      </p:sp>
    </p:spTree>
    <p:extLst>
      <p:ext uri="{BB962C8B-B14F-4D97-AF65-F5344CB8AC3E}">
        <p14:creationId xmlns:p14="http://schemas.microsoft.com/office/powerpoint/2010/main" val="109834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66FFD82-6C96-4C59-A4DE-38B7F5B69F5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80D0B61-484C-4C30-B4D1-6BB211C59E10}"/>
              </a:ext>
            </a:extLst>
          </p:cNvPr>
          <p:cNvSpPr>
            <a:spLocks noGrp="1"/>
          </p:cNvSpPr>
          <p:nvPr>
            <p:ph idx="1"/>
          </p:nvPr>
        </p:nvSpPr>
        <p:spPr/>
        <p:txBody>
          <a:bodyPr>
            <a:normAutofit fontScale="85000" lnSpcReduction="20000"/>
          </a:bodyPr>
          <a:lstStyle/>
          <a:p>
            <a:r>
              <a:rPr lang="cs-CZ" b="1" dirty="0" err="1"/>
              <a:t>říselná</a:t>
            </a:r>
            <a:r>
              <a:rPr lang="cs-CZ" b="1" dirty="0"/>
              <a:t> kýla (</a:t>
            </a:r>
            <a:r>
              <a:rPr lang="cs-CZ" b="1" dirty="0" err="1"/>
              <a:t>hernia</a:t>
            </a:r>
            <a:r>
              <a:rPr lang="cs-CZ" b="1" dirty="0"/>
              <a:t> </a:t>
            </a:r>
            <a:r>
              <a:rPr lang="cs-CZ" b="1" dirty="0" err="1"/>
              <a:t>inguinalis</a:t>
            </a:r>
            <a:r>
              <a:rPr lang="cs-CZ" b="1" dirty="0"/>
              <a:t>)</a:t>
            </a:r>
            <a:endParaRPr lang="cs-CZ" dirty="0"/>
          </a:p>
          <a:p>
            <a:r>
              <a:rPr lang="cs-CZ" dirty="0"/>
              <a:t>Tříselné kýly jsou častým onemocněním jak v dětském věku, tak i v dospělém. U dospělých pacientů je mnoho faktorů, které vznik kýly podmiňují. Kýly tříselné jsou častější u mužů. Tříselná kýla je patologické vyklenutí defektem břišní stěny do tříselného kanálu, často v důsledku nesouladu mezi nitrobřišním tlakem a odolností slabé stěny břišní v tříselné oblasti. Tříselný kanál je oslabené místo břišní stěny, má podobu štěrbiny délky 4–5 cm v dolní části břišní stěny, nad </a:t>
            </a:r>
            <a:r>
              <a:rPr lang="cs-CZ" dirty="0" err="1"/>
              <a:t>ligamentum</a:t>
            </a:r>
            <a:r>
              <a:rPr lang="cs-CZ" dirty="0"/>
              <a:t> </a:t>
            </a:r>
            <a:r>
              <a:rPr lang="cs-CZ" dirty="0" err="1"/>
              <a:t>inguinale</a:t>
            </a:r>
            <a:r>
              <a:rPr lang="cs-CZ" dirty="0"/>
              <a:t> v místech, kam již nedosahují snopce m. </a:t>
            </a:r>
            <a:r>
              <a:rPr lang="cs-CZ" dirty="0" err="1"/>
              <a:t>obliquus</a:t>
            </a:r>
            <a:r>
              <a:rPr lang="cs-CZ" dirty="0"/>
              <a:t> </a:t>
            </a:r>
            <a:r>
              <a:rPr lang="cs-CZ" dirty="0" err="1"/>
              <a:t>internus</a:t>
            </a:r>
            <a:r>
              <a:rPr lang="cs-CZ" dirty="0"/>
              <a:t> </a:t>
            </a:r>
            <a:r>
              <a:rPr lang="cs-CZ" dirty="0" err="1"/>
              <a:t>abdominis</a:t>
            </a:r>
            <a:r>
              <a:rPr lang="cs-CZ" dirty="0"/>
              <a:t> a m. </a:t>
            </a:r>
            <a:r>
              <a:rPr lang="cs-CZ" dirty="0" err="1"/>
              <a:t>transversus</a:t>
            </a:r>
            <a:r>
              <a:rPr lang="cs-CZ" dirty="0"/>
              <a:t> </a:t>
            </a:r>
            <a:r>
              <a:rPr lang="cs-CZ" dirty="0" err="1"/>
              <a:t>abdominis</a:t>
            </a:r>
            <a:r>
              <a:rPr lang="cs-CZ" dirty="0"/>
              <a:t> a stěna břišní je tvořena jen </a:t>
            </a:r>
            <a:r>
              <a:rPr lang="cs-CZ" dirty="0" err="1"/>
              <a:t>aponeurosou</a:t>
            </a:r>
            <a:r>
              <a:rPr lang="cs-CZ" dirty="0"/>
              <a:t> m. </a:t>
            </a:r>
            <a:r>
              <a:rPr lang="cs-CZ" dirty="0" err="1"/>
              <a:t>obliqui</a:t>
            </a:r>
            <a:r>
              <a:rPr lang="cs-CZ" dirty="0"/>
              <a:t> </a:t>
            </a:r>
            <a:r>
              <a:rPr lang="cs-CZ" dirty="0" err="1"/>
              <a:t>externi</a:t>
            </a:r>
            <a:r>
              <a:rPr lang="cs-CZ" dirty="0"/>
              <a:t> </a:t>
            </a:r>
            <a:r>
              <a:rPr lang="cs-CZ" dirty="0" err="1"/>
              <a:t>abdominis</a:t>
            </a:r>
            <a:r>
              <a:rPr lang="cs-CZ" dirty="0"/>
              <a:t>, transversální fascií a parietálním </a:t>
            </a:r>
            <a:r>
              <a:rPr lang="cs-CZ" dirty="0" err="1"/>
              <a:t>peritonaeem</a:t>
            </a:r>
            <a:r>
              <a:rPr lang="cs-CZ" dirty="0"/>
              <a:t>. U muže prochází skrze </a:t>
            </a:r>
            <a:r>
              <a:rPr lang="cs-CZ" dirty="0" err="1"/>
              <a:t>canalis</a:t>
            </a:r>
            <a:r>
              <a:rPr lang="cs-CZ" dirty="0"/>
              <a:t> </a:t>
            </a:r>
            <a:r>
              <a:rPr lang="cs-CZ" dirty="0" err="1"/>
              <a:t>inguinalis</a:t>
            </a:r>
            <a:r>
              <a:rPr lang="cs-CZ" dirty="0"/>
              <a:t> </a:t>
            </a:r>
            <a:r>
              <a:rPr lang="cs-CZ" dirty="0" err="1"/>
              <a:t>funiculus</a:t>
            </a:r>
            <a:r>
              <a:rPr lang="cs-CZ" dirty="0"/>
              <a:t> </a:t>
            </a:r>
            <a:r>
              <a:rPr lang="cs-CZ" dirty="0" err="1"/>
              <a:t>spermaticus</a:t>
            </a:r>
            <a:r>
              <a:rPr lang="cs-CZ" dirty="0"/>
              <a:t> (v průběhu nitroděložního vývoje sestupují kanálem varlata do skrota), u ženy </a:t>
            </a:r>
            <a:r>
              <a:rPr lang="cs-CZ" dirty="0" err="1"/>
              <a:t>ligamentum</a:t>
            </a:r>
            <a:r>
              <a:rPr lang="cs-CZ" dirty="0"/>
              <a:t> </a:t>
            </a:r>
            <a:r>
              <a:rPr lang="cs-CZ" dirty="0" err="1"/>
              <a:t>teres</a:t>
            </a:r>
            <a:r>
              <a:rPr lang="cs-CZ" dirty="0"/>
              <a:t> </a:t>
            </a:r>
            <a:r>
              <a:rPr lang="cs-CZ" dirty="0" err="1"/>
              <a:t>uteri</a:t>
            </a:r>
            <a:r>
              <a:rPr lang="cs-CZ" dirty="0"/>
              <a:t>. Tříselný kanál začíná v hloubce v </a:t>
            </a:r>
            <a:r>
              <a:rPr lang="cs-CZ" dirty="0" err="1"/>
              <a:t>anulus</a:t>
            </a:r>
            <a:r>
              <a:rPr lang="cs-CZ" dirty="0"/>
              <a:t> </a:t>
            </a:r>
            <a:r>
              <a:rPr lang="cs-CZ" dirty="0" err="1"/>
              <a:t>inguinalis</a:t>
            </a:r>
            <a:r>
              <a:rPr lang="cs-CZ" dirty="0"/>
              <a:t> </a:t>
            </a:r>
            <a:r>
              <a:rPr lang="cs-CZ" dirty="0" err="1"/>
              <a:t>profundus</a:t>
            </a:r>
            <a:r>
              <a:rPr lang="cs-CZ" dirty="0"/>
              <a:t>, probíhá pak nad </a:t>
            </a:r>
            <a:r>
              <a:rPr lang="cs-CZ" dirty="0" err="1"/>
              <a:t>ligamentum</a:t>
            </a:r>
            <a:r>
              <a:rPr lang="cs-CZ" dirty="0"/>
              <a:t> </a:t>
            </a:r>
            <a:r>
              <a:rPr lang="cs-CZ" dirty="0" err="1"/>
              <a:t>inquinale</a:t>
            </a:r>
            <a:r>
              <a:rPr lang="cs-CZ" dirty="0"/>
              <a:t> </a:t>
            </a:r>
            <a:r>
              <a:rPr lang="cs-CZ" dirty="0" err="1"/>
              <a:t>Pouparti</a:t>
            </a:r>
            <a:r>
              <a:rPr lang="cs-CZ" dirty="0"/>
              <a:t> šikmo </a:t>
            </a:r>
            <a:r>
              <a:rPr lang="cs-CZ" dirty="0" err="1"/>
              <a:t>mediokaudálně</a:t>
            </a:r>
            <a:r>
              <a:rPr lang="cs-CZ" dirty="0"/>
              <a:t> a do podkoží se otevírá v </a:t>
            </a:r>
            <a:r>
              <a:rPr lang="cs-CZ" dirty="0" err="1"/>
              <a:t>anulus</a:t>
            </a:r>
            <a:r>
              <a:rPr lang="cs-CZ" dirty="0"/>
              <a:t> </a:t>
            </a:r>
            <a:r>
              <a:rPr lang="cs-CZ" dirty="0" err="1"/>
              <a:t>inguinalis</a:t>
            </a:r>
            <a:r>
              <a:rPr lang="cs-CZ" dirty="0"/>
              <a:t> </a:t>
            </a:r>
            <a:r>
              <a:rPr lang="cs-CZ" dirty="0" err="1"/>
              <a:t>superficialis</a:t>
            </a:r>
            <a:r>
              <a:rPr lang="cs-CZ" dirty="0"/>
              <a:t>. V tříselné oblasti se vyskytuje přímá a nepřímá tříselná kýla a stehenní kýla. </a:t>
            </a:r>
          </a:p>
          <a:p>
            <a:endParaRPr lang="cs-CZ" dirty="0"/>
          </a:p>
        </p:txBody>
      </p:sp>
    </p:spTree>
    <p:extLst>
      <p:ext uri="{BB962C8B-B14F-4D97-AF65-F5344CB8AC3E}">
        <p14:creationId xmlns:p14="http://schemas.microsoft.com/office/powerpoint/2010/main" val="1288214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69A0858-AADF-438E-803F-6087B13E8E6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FCCDDE3C-2F93-4249-8B6B-8DB86F5EB8D8}"/>
              </a:ext>
            </a:extLst>
          </p:cNvPr>
          <p:cNvSpPr>
            <a:spLocks noGrp="1"/>
          </p:cNvSpPr>
          <p:nvPr>
            <p:ph idx="1"/>
          </p:nvPr>
        </p:nvSpPr>
        <p:spPr/>
        <p:txBody>
          <a:bodyPr>
            <a:normAutofit fontScale="62500" lnSpcReduction="20000"/>
          </a:bodyPr>
          <a:lstStyle/>
          <a:p>
            <a:r>
              <a:rPr lang="cs-CZ" b="1" dirty="0"/>
              <a:t>Dělení kýl v tříselné oblasti </a:t>
            </a:r>
            <a:endParaRPr lang="cs-CZ" dirty="0"/>
          </a:p>
          <a:p>
            <a:r>
              <a:rPr lang="cs-CZ" dirty="0"/>
              <a:t>Tříselná kýla nepřímá (</a:t>
            </a:r>
            <a:r>
              <a:rPr lang="cs-CZ" dirty="0" err="1"/>
              <a:t>hernia</a:t>
            </a:r>
            <a:r>
              <a:rPr lang="cs-CZ" dirty="0"/>
              <a:t> </a:t>
            </a:r>
            <a:r>
              <a:rPr lang="cs-CZ" dirty="0" err="1"/>
              <a:t>inguinalis</a:t>
            </a:r>
            <a:r>
              <a:rPr lang="cs-CZ" dirty="0"/>
              <a:t> </a:t>
            </a:r>
            <a:r>
              <a:rPr lang="cs-CZ" dirty="0" err="1"/>
              <a:t>indirecta</a:t>
            </a:r>
            <a:r>
              <a:rPr lang="cs-CZ" dirty="0"/>
              <a:t>, </a:t>
            </a:r>
            <a:r>
              <a:rPr lang="cs-CZ" dirty="0" err="1"/>
              <a:t>externa</a:t>
            </a:r>
            <a:r>
              <a:rPr lang="cs-CZ" dirty="0"/>
              <a:t>, </a:t>
            </a:r>
            <a:r>
              <a:rPr lang="cs-CZ" dirty="0" err="1"/>
              <a:t>lateralis</a:t>
            </a:r>
            <a:r>
              <a:rPr lang="cs-CZ" dirty="0"/>
              <a:t>)</a:t>
            </a:r>
          </a:p>
          <a:p>
            <a:r>
              <a:rPr lang="cs-CZ" dirty="0"/>
              <a:t>Je kýla prostupující laterální brankou. Kýlní branka je uložena nad tříselným vazem, postranně (laterálně) od epigastrických cév. Vak probíhá celým tříselným kanálem. Kýla může být vrozená, u mužů může prostoupit až do skrota (</a:t>
            </a:r>
            <a:r>
              <a:rPr lang="cs-CZ" dirty="0" err="1"/>
              <a:t>hernia</a:t>
            </a:r>
            <a:r>
              <a:rPr lang="cs-CZ" dirty="0"/>
              <a:t> </a:t>
            </a:r>
            <a:r>
              <a:rPr lang="cs-CZ" dirty="0" err="1"/>
              <a:t>scrotalis</a:t>
            </a:r>
            <a:r>
              <a:rPr lang="cs-CZ" dirty="0"/>
              <a:t>) a u ženy do velkých stydkých pysků (</a:t>
            </a:r>
            <a:r>
              <a:rPr lang="cs-CZ" dirty="0" err="1"/>
              <a:t>hernia</a:t>
            </a:r>
            <a:r>
              <a:rPr lang="cs-CZ" dirty="0"/>
              <a:t> </a:t>
            </a:r>
            <a:r>
              <a:rPr lang="cs-CZ" dirty="0" err="1"/>
              <a:t>labialis</a:t>
            </a:r>
            <a:r>
              <a:rPr lang="cs-CZ" dirty="0"/>
              <a:t>).</a:t>
            </a:r>
          </a:p>
          <a:p>
            <a:r>
              <a:rPr lang="cs-CZ" dirty="0"/>
              <a:t>Druhým typem kýly v třísle je tříselná kýla přímá (</a:t>
            </a:r>
            <a:r>
              <a:rPr lang="cs-CZ" dirty="0" err="1"/>
              <a:t>hernia</a:t>
            </a:r>
            <a:r>
              <a:rPr lang="cs-CZ" dirty="0"/>
              <a:t> </a:t>
            </a:r>
            <a:r>
              <a:rPr lang="cs-CZ" dirty="0" err="1"/>
              <a:t>inguinalis</a:t>
            </a:r>
            <a:r>
              <a:rPr lang="cs-CZ" dirty="0"/>
              <a:t> </a:t>
            </a:r>
            <a:r>
              <a:rPr lang="cs-CZ" dirty="0" err="1"/>
              <a:t>directa</a:t>
            </a:r>
            <a:r>
              <a:rPr lang="cs-CZ" dirty="0"/>
              <a:t>, interna, </a:t>
            </a:r>
            <a:r>
              <a:rPr lang="cs-CZ" dirty="0" err="1"/>
              <a:t>medialis</a:t>
            </a:r>
            <a:r>
              <a:rPr lang="cs-CZ" dirty="0"/>
              <a:t>). Kýlní branka je nad tříselným vazem, ale na rozdíl od kýly nepřímé vstupuje mediálně od epigastrických cév a míří přímo ven do zevního ústí tříselného kanálu. Zůstává dlouho lokalizována jen v třísle a je vždy získaná. Vyskytuje se často ve vyšším věku, nezasahuje až do šourku a nedochází k uskřinutí. Její vznik nemusí souviset jen s oslabenou stěnou břišní, ale i s poruchou močení z důvodu zbytnělé prostaty (hypertrofie prostaty) u mužů. </a:t>
            </a:r>
          </a:p>
          <a:p>
            <a:r>
              <a:rPr lang="cs-CZ" dirty="0"/>
              <a:t>Další kýlou v tříselné oblasti může být i kýla stehenní (</a:t>
            </a:r>
            <a:r>
              <a:rPr lang="cs-CZ" dirty="0" err="1"/>
              <a:t>hernia</a:t>
            </a:r>
            <a:r>
              <a:rPr lang="cs-CZ" dirty="0"/>
              <a:t> </a:t>
            </a:r>
            <a:r>
              <a:rPr lang="cs-CZ" dirty="0" err="1"/>
              <a:t>femoralis</a:t>
            </a:r>
            <a:r>
              <a:rPr lang="cs-CZ" dirty="0"/>
              <a:t>), která je uložena na rozdíl od předešlých dvou typů tříselných kýl pod tříselným vazem a na vnitřní straně stehenní tepny a žíly. Stehenní kýla se více tvoří u žen a spíše ve starším věku. Kýlní vak je zpravidla nevelký s úzkým krčkem a může být lehce zejména u obézních žen přehlédnuta. Působí nevýrazné obtíže, ale může se </a:t>
            </a:r>
            <a:r>
              <a:rPr lang="cs-CZ" dirty="0" err="1"/>
              <a:t>uskřinout</a:t>
            </a:r>
            <a:r>
              <a:rPr lang="cs-CZ" dirty="0"/>
              <a:t>.</a:t>
            </a:r>
          </a:p>
          <a:p>
            <a:r>
              <a:rPr lang="cs-CZ" dirty="0"/>
              <a:t>Ve vzácných případech se v tříselné oblasti mohou objevit další typy kýl, například  </a:t>
            </a:r>
            <a:r>
              <a:rPr lang="cs-CZ" dirty="0" err="1"/>
              <a:t>Littréova</a:t>
            </a:r>
            <a:r>
              <a:rPr lang="cs-CZ" dirty="0"/>
              <a:t> kýla. </a:t>
            </a:r>
            <a:r>
              <a:rPr lang="cs-CZ" dirty="0" err="1"/>
              <a:t>Littréova</a:t>
            </a:r>
            <a:r>
              <a:rPr lang="cs-CZ" dirty="0"/>
              <a:t> kýla byla popsána již roku 1700. Kýlní vak je vyplněn </a:t>
            </a:r>
            <a:r>
              <a:rPr lang="cs-CZ" dirty="0" err="1"/>
              <a:t>Meckelovým</a:t>
            </a:r>
            <a:r>
              <a:rPr lang="cs-CZ" dirty="0"/>
              <a:t> divertiklem. </a:t>
            </a:r>
            <a:r>
              <a:rPr lang="cs-CZ" dirty="0" err="1"/>
              <a:t>Meckelův</a:t>
            </a:r>
            <a:r>
              <a:rPr lang="cs-CZ" dirty="0"/>
              <a:t> divertikl je vrozená anomálie tenkého střeva. Tento typ kýly je diagnostikován až při operaci. </a:t>
            </a:r>
          </a:p>
          <a:p>
            <a:endParaRPr lang="cs-CZ" dirty="0"/>
          </a:p>
        </p:txBody>
      </p:sp>
    </p:spTree>
    <p:extLst>
      <p:ext uri="{BB962C8B-B14F-4D97-AF65-F5344CB8AC3E}">
        <p14:creationId xmlns:p14="http://schemas.microsoft.com/office/powerpoint/2010/main" val="1540835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7EF6BEE-22B6-498F-BFF1-D729D080399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1037C269-3803-455C-B428-9AB81550D633}"/>
              </a:ext>
            </a:extLst>
          </p:cNvPr>
          <p:cNvSpPr>
            <a:spLocks noGrp="1"/>
          </p:cNvSpPr>
          <p:nvPr>
            <p:ph idx="1"/>
          </p:nvPr>
        </p:nvSpPr>
        <p:spPr/>
        <p:txBody>
          <a:bodyPr>
            <a:normAutofit fontScale="70000" lnSpcReduction="20000"/>
          </a:bodyPr>
          <a:lstStyle/>
          <a:p>
            <a:r>
              <a:rPr lang="cs-CZ" b="1" dirty="0"/>
              <a:t>Etiologie vzniku tříselných kýl </a:t>
            </a:r>
            <a:endParaRPr lang="cs-CZ" dirty="0"/>
          </a:p>
          <a:p>
            <a:r>
              <a:rPr lang="cs-CZ" dirty="0"/>
              <a:t>Příčin vzniku tříselných kýl a faktorů ovlivňujících vznik je velmi mnoho. Příčiny lze rozdělit na vrozené a získané. </a:t>
            </a:r>
          </a:p>
          <a:p>
            <a:r>
              <a:rPr lang="cs-CZ" dirty="0"/>
              <a:t>Vrozenými příčinami jsou anatomické defekty, vrozené anomálie nebo vrozené defekty břišní stěny. Dá se tedy říci, že vznikají nedokonalým nebo nedostatečným vývojem vrstev břišní stěny. </a:t>
            </a:r>
          </a:p>
          <a:p>
            <a:r>
              <a:rPr lang="cs-CZ" dirty="0"/>
              <a:t>Mezi získané příčiny řadíme především dlouhodobé zvýšení nitrobřišního tlaku, obezitu, změny v těhotenství, úraz nebo předchozí chirurgický výkon. K vzniku tříselné kýly také může dojít při chronickém kašlání či při chronicky zvětšených orgánech dutiny břišní. Nitrobřišní tlak stoupá především při obstipaci, chronickém kašli nebo </a:t>
            </a:r>
            <a:r>
              <a:rPr lang="cs-CZ" dirty="0" err="1"/>
              <a:t>hypetrofii</a:t>
            </a:r>
            <a:r>
              <a:rPr lang="cs-CZ" dirty="0"/>
              <a:t> prostaty, která je spojena s obtížným močením. Nitrobřišní tlak se může zvýšit i v důsledku nádoru nebo ascitu (volné tekutiny v dutině břišní). Při normálním klidovém dýchání je nitrobřišní tlak cca 40 torrů. Při změnách polohy tlak stoupá. Při změně polohy z lehu do sedu nebo ze sedu do stoje nitrobřišní tlak stoupá až na 70 torrů. Velmi vysokých hodnot dosahuje nitrobřišní tlak při kašlání, kdy dosahuje až 100 torrů. </a:t>
            </a:r>
          </a:p>
          <a:p>
            <a:r>
              <a:rPr lang="cs-CZ" dirty="0"/>
              <a:t>Příčina vzniku tříselné kýly úrazem bývá méně častá. Ke vzniku dochází po poškození vrstev břišní stěny. Vznik může být spojen i s nižším obsahem kolagenu v pojivových tkáních. Oslabení svalových a vazivových struktur při přerušení nervů stěny břišní nebo po cévní mozkové příhodě může také velmi ovlivnit vznik tříselné kýly.</a:t>
            </a:r>
          </a:p>
          <a:p>
            <a:endParaRPr lang="cs-CZ" dirty="0"/>
          </a:p>
        </p:txBody>
      </p:sp>
    </p:spTree>
    <p:extLst>
      <p:ext uri="{BB962C8B-B14F-4D97-AF65-F5344CB8AC3E}">
        <p14:creationId xmlns:p14="http://schemas.microsoft.com/office/powerpoint/2010/main" val="2055866229"/>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3246</Words>
  <Application>Microsoft Office PowerPoint</Application>
  <PresentationFormat>Širokoúhlá obrazovka</PresentationFormat>
  <Paragraphs>108</Paragraphs>
  <Slides>17</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17</vt:i4>
      </vt:variant>
    </vt:vector>
  </HeadingPairs>
  <TitlesOfParts>
    <vt:vector size="21" baseType="lpstr">
      <vt:lpstr>Arial</vt:lpstr>
      <vt:lpstr>Calibri</vt:lpstr>
      <vt:lpstr>Calibri Light</vt:lpstr>
      <vt:lpstr>Motiv Office</vt:lpstr>
      <vt:lpstr>5Ošetřovatelský proces u pacienta s herniemi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5Ošetřovatelský proces u pacienta s herniemi </dc:title>
  <dc:creator>Nejedlá Marie</dc:creator>
  <cp:lastModifiedBy>Nejedlá Marie</cp:lastModifiedBy>
  <cp:revision>1</cp:revision>
  <dcterms:created xsi:type="dcterms:W3CDTF">2025-02-19T12:44:23Z</dcterms:created>
  <dcterms:modified xsi:type="dcterms:W3CDTF">2025-02-19T12:47:05Z</dcterms:modified>
</cp:coreProperties>
</file>