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5" r:id="rId2"/>
    <p:sldId id="346" r:id="rId3"/>
    <p:sldId id="347" r:id="rId4"/>
    <p:sldId id="348" r:id="rId5"/>
    <p:sldId id="349" r:id="rId6"/>
    <p:sldId id="350" r:id="rId7"/>
    <p:sldId id="351" r:id="rId8"/>
    <p:sldId id="352" r:id="rId9"/>
    <p:sldId id="353" r:id="rId10"/>
    <p:sldId id="354" r:id="rId11"/>
    <p:sldId id="355" r:id="rId1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92"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9042E4-856C-4349-99DD-4AA379DAED33}"/>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6E6D2619-5DAD-416E-85AC-B3210371E0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E42EFF1D-0839-4011-8F44-3BDF7D8FD648}"/>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5" name="Zástupný symbol pro zápatí 4">
            <a:extLst>
              <a:ext uri="{FF2B5EF4-FFF2-40B4-BE49-F238E27FC236}">
                <a16:creationId xmlns:a16="http://schemas.microsoft.com/office/drawing/2014/main" id="{04005849-7E26-4842-9737-4332B15C950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0E03C13-FA1E-4248-957F-E822CB1A5D1B}"/>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2028672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9DDC48-BAA8-4557-B30D-88431C2D86F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13488020-845A-44F1-886C-29D8182FB7C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0AF5D85-9831-4CC0-B636-1958D31AB3CF}"/>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5" name="Zástupný symbol pro zápatí 4">
            <a:extLst>
              <a:ext uri="{FF2B5EF4-FFF2-40B4-BE49-F238E27FC236}">
                <a16:creationId xmlns:a16="http://schemas.microsoft.com/office/drawing/2014/main" id="{DA7D4BC2-6459-44C4-BE55-FBB34CFA330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ED20EFD-CDC8-40E5-BEFD-9DE392590914}"/>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4212703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7BC059EB-4870-4B37-A7B3-7EE8EE252F26}"/>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C2AE4175-C66C-414E-A4C0-887DE0E02097}"/>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2AAB8D7-D8C5-4225-9D73-D76348F8F663}"/>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5" name="Zástupný symbol pro zápatí 4">
            <a:extLst>
              <a:ext uri="{FF2B5EF4-FFF2-40B4-BE49-F238E27FC236}">
                <a16:creationId xmlns:a16="http://schemas.microsoft.com/office/drawing/2014/main" id="{2E3D35AB-748B-4C19-9A96-60F158C06B4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D014CC4-021C-4DA0-857C-6814744C86D0}"/>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4216309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570E47-5799-45F8-803C-AD2C0D348B7E}"/>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B7EDF4C4-94A8-4BC7-A6F3-9D33D278C914}"/>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6BFD9DB-4085-4974-925C-2BAB716F9BB0}"/>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5" name="Zástupný symbol pro zápatí 4">
            <a:extLst>
              <a:ext uri="{FF2B5EF4-FFF2-40B4-BE49-F238E27FC236}">
                <a16:creationId xmlns:a16="http://schemas.microsoft.com/office/drawing/2014/main" id="{864860FC-6098-4B3E-B912-7D8B9A9740C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F972E1D-B26A-4EDB-8CDA-FF30E6A53354}"/>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25992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D08980-74CB-4BC9-8911-B5D06BC877B0}"/>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B5193DB3-1CAF-4B89-A248-C551518178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519419FB-4333-4028-93CE-FD547ADA5B73}"/>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5" name="Zástupný symbol pro zápatí 4">
            <a:extLst>
              <a:ext uri="{FF2B5EF4-FFF2-40B4-BE49-F238E27FC236}">
                <a16:creationId xmlns:a16="http://schemas.microsoft.com/office/drawing/2014/main" id="{49C28BFB-6ECD-431E-8839-AB13EFC0E8D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CA436F4-A72B-415E-94D8-1FECEDF9CF0A}"/>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2956388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1449D6-03B0-4E24-90F5-8B0C7F45B355}"/>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4E61BE8-2394-4CEC-BA8F-BA9C787DEAEB}"/>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B99D2B34-F549-4728-B238-08461AD5CCED}"/>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5CACCB5C-9D68-4659-A59B-51BF04EA1546}"/>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6" name="Zástupný symbol pro zápatí 5">
            <a:extLst>
              <a:ext uri="{FF2B5EF4-FFF2-40B4-BE49-F238E27FC236}">
                <a16:creationId xmlns:a16="http://schemas.microsoft.com/office/drawing/2014/main" id="{B1860A8E-E48A-4CB3-B951-3F2D686C8EE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77D6EFD-EFD1-4028-816C-4991C24084A7}"/>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675212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994022-580E-48E3-9FE4-AB96C5796429}"/>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C3A30995-FAD1-4588-A814-4ED37AB452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F916712D-F2C7-4848-8EB3-53EB2E110FFF}"/>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4720FF4F-C52A-4564-A068-1FCC036DBB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F30EB1D4-0256-417D-8AD2-2BE39E360D65}"/>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01E9CFF4-6EC8-4DB8-933F-AF91503EE5B8}"/>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8" name="Zástupný symbol pro zápatí 7">
            <a:extLst>
              <a:ext uri="{FF2B5EF4-FFF2-40B4-BE49-F238E27FC236}">
                <a16:creationId xmlns:a16="http://schemas.microsoft.com/office/drawing/2014/main" id="{0D44A45D-344F-4939-B4F1-AF0C4EBEB136}"/>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BC03D1F-3F67-42BC-94AB-0EE164922268}"/>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191901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7493CF-8F3E-4431-8986-F45ADB787BB4}"/>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E4C41E83-E121-4918-9719-AC465F22F912}"/>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4" name="Zástupný symbol pro zápatí 3">
            <a:extLst>
              <a:ext uri="{FF2B5EF4-FFF2-40B4-BE49-F238E27FC236}">
                <a16:creationId xmlns:a16="http://schemas.microsoft.com/office/drawing/2014/main" id="{BFF80666-401F-4F90-A925-442B6160F2DC}"/>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80C38D5-E10B-4A6D-BBF2-AC00D7E605AA}"/>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148053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CE51D845-4631-4F70-A081-D8922EDC5559}"/>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3" name="Zástupný symbol pro zápatí 2">
            <a:extLst>
              <a:ext uri="{FF2B5EF4-FFF2-40B4-BE49-F238E27FC236}">
                <a16:creationId xmlns:a16="http://schemas.microsoft.com/office/drawing/2014/main" id="{BC738213-C875-4428-A92E-027CE1D06197}"/>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C940ED5F-B9B3-44FA-BC11-2BB2097B0B2C}"/>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512348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604CED-A45C-403B-834E-B5B03E24512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94E6D9EB-66F8-4A67-B11C-C1EBB877F0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4F035AC3-2320-42B0-B539-C4113FBAAF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047AC5D6-55ED-455B-9798-D583B0B0771B}"/>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6" name="Zástupný symbol pro zápatí 5">
            <a:extLst>
              <a:ext uri="{FF2B5EF4-FFF2-40B4-BE49-F238E27FC236}">
                <a16:creationId xmlns:a16="http://schemas.microsoft.com/office/drawing/2014/main" id="{5BE4C27D-1B4D-4FEA-95D0-E65213301C5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45A5181-171F-494B-8FE9-F349C48CE127}"/>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366876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956DDF-542B-4354-BCD2-BBE87C5A71B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55BF07CF-CC3B-4DF2-AE15-B845967B3F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B62BEB75-12FB-4822-9186-213BF023FA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3CF596BB-A731-413F-B8F8-211B8624CAC2}"/>
              </a:ext>
            </a:extLst>
          </p:cNvPr>
          <p:cNvSpPr>
            <a:spLocks noGrp="1"/>
          </p:cNvSpPr>
          <p:nvPr>
            <p:ph type="dt" sz="half" idx="10"/>
          </p:nvPr>
        </p:nvSpPr>
        <p:spPr/>
        <p:txBody>
          <a:bodyPr/>
          <a:lstStyle/>
          <a:p>
            <a:fld id="{B918E71F-00A2-43E1-B438-6AD34BEBC8BA}" type="datetimeFigureOut">
              <a:rPr lang="cs-CZ" smtClean="0"/>
              <a:t>19.02.2025</a:t>
            </a:fld>
            <a:endParaRPr lang="cs-CZ"/>
          </a:p>
        </p:txBody>
      </p:sp>
      <p:sp>
        <p:nvSpPr>
          <p:cNvPr id="6" name="Zástupný symbol pro zápatí 5">
            <a:extLst>
              <a:ext uri="{FF2B5EF4-FFF2-40B4-BE49-F238E27FC236}">
                <a16:creationId xmlns:a16="http://schemas.microsoft.com/office/drawing/2014/main" id="{2EBD22D0-4DE7-4131-906D-5CAEF991A58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BCE1C6A-399F-4D61-BF91-7E99364B32A8}"/>
              </a:ext>
            </a:extLst>
          </p:cNvPr>
          <p:cNvSpPr>
            <a:spLocks noGrp="1"/>
          </p:cNvSpPr>
          <p:nvPr>
            <p:ph type="sldNum" sz="quarter" idx="12"/>
          </p:nvPr>
        </p:nvSpPr>
        <p:spPr/>
        <p:txBody>
          <a:bodyPr/>
          <a:lstStyle/>
          <a:p>
            <a:fld id="{B6642C7E-68C5-43DC-AD79-00F9F67581EC}" type="slidenum">
              <a:rPr lang="cs-CZ" smtClean="0"/>
              <a:t>‹#›</a:t>
            </a:fld>
            <a:endParaRPr lang="cs-CZ"/>
          </a:p>
        </p:txBody>
      </p:sp>
    </p:spTree>
    <p:extLst>
      <p:ext uri="{BB962C8B-B14F-4D97-AF65-F5344CB8AC3E}">
        <p14:creationId xmlns:p14="http://schemas.microsoft.com/office/powerpoint/2010/main" val="916478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F34E8D55-9DDC-434F-94AC-48D927B8E6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F0D8A86E-104A-49CB-9AE5-BA9E06BB68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30C57E3-6344-4D86-8487-566C65DCA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18E71F-00A2-43E1-B438-6AD34BEBC8BA}" type="datetimeFigureOut">
              <a:rPr lang="cs-CZ" smtClean="0"/>
              <a:t>19.02.2025</a:t>
            </a:fld>
            <a:endParaRPr lang="cs-CZ"/>
          </a:p>
        </p:txBody>
      </p:sp>
      <p:sp>
        <p:nvSpPr>
          <p:cNvPr id="5" name="Zástupný symbol pro zápatí 4">
            <a:extLst>
              <a:ext uri="{FF2B5EF4-FFF2-40B4-BE49-F238E27FC236}">
                <a16:creationId xmlns:a16="http://schemas.microsoft.com/office/drawing/2014/main" id="{9AFC19EE-E819-4827-B9EA-0117535FBB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08BF616E-B243-4EFA-98D0-75A4B50E11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42C7E-68C5-43DC-AD79-00F9F67581EC}" type="slidenum">
              <a:rPr lang="cs-CZ" smtClean="0"/>
              <a:t>‹#›</a:t>
            </a:fld>
            <a:endParaRPr lang="cs-CZ"/>
          </a:p>
        </p:txBody>
      </p:sp>
    </p:spTree>
    <p:extLst>
      <p:ext uri="{BB962C8B-B14F-4D97-AF65-F5344CB8AC3E}">
        <p14:creationId xmlns:p14="http://schemas.microsoft.com/office/powerpoint/2010/main" val="269792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9DB08A-45A4-4F3D-B212-AB649C620942}"/>
              </a:ext>
            </a:extLst>
          </p:cNvPr>
          <p:cNvSpPr>
            <a:spLocks noGrp="1"/>
          </p:cNvSpPr>
          <p:nvPr>
            <p:ph type="title"/>
          </p:nvPr>
        </p:nvSpPr>
        <p:spPr/>
        <p:txBody>
          <a:bodyPr>
            <a:normAutofit fontScale="90000"/>
          </a:bodyPr>
          <a:lstStyle/>
          <a:p>
            <a:r>
              <a:rPr lang="cs-CZ" b="1" dirty="0"/>
              <a:t>Ošetřovatelský proces u pacienta s </a:t>
            </a:r>
            <a:r>
              <a:rPr lang="cs-CZ" b="1" dirty="0" err="1"/>
              <a:t>ileozním</a:t>
            </a:r>
            <a:r>
              <a:rPr lang="cs-CZ" b="1" dirty="0"/>
              <a:t> stavem</a:t>
            </a:r>
            <a:br>
              <a:rPr lang="cs-CZ" b="1" dirty="0"/>
            </a:br>
            <a:endParaRPr lang="cs-CZ" dirty="0"/>
          </a:p>
        </p:txBody>
      </p:sp>
      <p:sp>
        <p:nvSpPr>
          <p:cNvPr id="3" name="Zástupný symbol pro obsah 2">
            <a:extLst>
              <a:ext uri="{FF2B5EF4-FFF2-40B4-BE49-F238E27FC236}">
                <a16:creationId xmlns:a16="http://schemas.microsoft.com/office/drawing/2014/main" id="{479DBCEC-A867-4629-99BA-3858027AC0C2}"/>
              </a:ext>
            </a:extLst>
          </p:cNvPr>
          <p:cNvSpPr>
            <a:spLocks noGrp="1"/>
          </p:cNvSpPr>
          <p:nvPr>
            <p:ph idx="1"/>
          </p:nvPr>
        </p:nvSpPr>
        <p:spPr/>
        <p:txBody>
          <a:bodyPr>
            <a:normAutofit fontScale="77500" lnSpcReduction="20000"/>
          </a:bodyPr>
          <a:lstStyle/>
          <a:p>
            <a:r>
              <a:rPr lang="cs-CZ" dirty="0" err="1"/>
              <a:t>leus</a:t>
            </a:r>
            <a:r>
              <a:rPr lang="cs-CZ" dirty="0"/>
              <a:t> patří mezi náhlé příhody břišní. Jedná se o střevní neprůchodnost na základě mechanické nebo funkční obstrukce střeva, na podkladě vrozených nebo získaných patologických změn, které vedou k zástavě pasáže střevního obsahu a k následnému rozvoji metabolického rozvratu. Ileus může být úplný nebo neúplný. Klinicky se projevuje bolestí břicha, zvracením, zástavou plynů a stolice. Protože střevní neprůchodnost častěji postihuje starší nemocné a zasahuje poměrně rychle a významně do regulace vnitřního prostředí, vyznačuje se vysokou letalitou, není-li urgentně řešena. </a:t>
            </a:r>
          </a:p>
          <a:p>
            <a:r>
              <a:rPr lang="cs-CZ" dirty="0"/>
              <a:t>Z 80 % případů je ileus lokalizován na tenkém střevě a jeho nejčastějšími příčinami jsou srůsty a hernie. Ve 20 % se vyskytuje na tlustém střevě a je nejčastěji způsoben nádorem v levé části tračníku.</a:t>
            </a:r>
          </a:p>
          <a:p>
            <a:r>
              <a:rPr lang="cs-CZ" dirty="0"/>
              <a:t>Podle etiopatogeneze dělíme ileus na neurogenní, mechanický a cévní.</a:t>
            </a:r>
          </a:p>
          <a:p>
            <a:r>
              <a:rPr lang="cs-CZ" dirty="0"/>
              <a:t>Neurogenní ileus může být spastický, paralytický nebo smíšený. Mechanický ileus dělíme na obstrukční (</a:t>
            </a:r>
            <a:r>
              <a:rPr lang="cs-CZ" dirty="0" err="1"/>
              <a:t>intraluminální</a:t>
            </a:r>
            <a:r>
              <a:rPr lang="cs-CZ" dirty="0"/>
              <a:t>, intramurální a extramurální), </a:t>
            </a:r>
            <a:r>
              <a:rPr lang="cs-CZ" dirty="0" err="1"/>
              <a:t>volvulus</a:t>
            </a:r>
            <a:r>
              <a:rPr lang="cs-CZ" dirty="0"/>
              <a:t> (prostý nebo komplikovaný strangulací) a strangulaci (uskřinutí pruhy, v otvorech nebo invaginace) a cévní ileus, který může být způsoben trombózou žil mezenteria nebo embolií </a:t>
            </a:r>
            <a:r>
              <a:rPr lang="cs-CZ" dirty="0" err="1"/>
              <a:t>mezenterických</a:t>
            </a:r>
            <a:r>
              <a:rPr lang="cs-CZ" dirty="0"/>
              <a:t> tepen.</a:t>
            </a:r>
          </a:p>
          <a:p>
            <a:endParaRPr lang="cs-CZ" dirty="0"/>
          </a:p>
        </p:txBody>
      </p:sp>
    </p:spTree>
    <p:extLst>
      <p:ext uri="{BB962C8B-B14F-4D97-AF65-F5344CB8AC3E}">
        <p14:creationId xmlns:p14="http://schemas.microsoft.com/office/powerpoint/2010/main" val="4063905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87A85D-D2F8-4E04-B1FE-1AAA8155313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4521C17-DA20-49E6-82C6-7D9C8336C9EB}"/>
              </a:ext>
            </a:extLst>
          </p:cNvPr>
          <p:cNvSpPr>
            <a:spLocks noGrp="1"/>
          </p:cNvSpPr>
          <p:nvPr>
            <p:ph idx="1"/>
          </p:nvPr>
        </p:nvSpPr>
        <p:spPr/>
        <p:txBody>
          <a:bodyPr>
            <a:normAutofit fontScale="62500" lnSpcReduction="20000"/>
          </a:bodyPr>
          <a:lstStyle/>
          <a:p>
            <a:r>
              <a:rPr lang="cs-CZ" b="1" dirty="0"/>
              <a:t>Cévní ileus </a:t>
            </a:r>
            <a:endParaRPr lang="cs-CZ" dirty="0"/>
          </a:p>
          <a:p>
            <a:r>
              <a:rPr lang="cs-CZ" b="1" dirty="0"/>
              <a:t>Etiologie</a:t>
            </a:r>
            <a:endParaRPr lang="cs-CZ" dirty="0"/>
          </a:p>
          <a:p>
            <a:r>
              <a:rPr lang="cs-CZ" dirty="0"/>
              <a:t>Etiologicky vzniká cévní ileus embolií nebo trombózou </a:t>
            </a:r>
            <a:r>
              <a:rPr lang="cs-CZ" dirty="0" err="1"/>
              <a:t>mezenterických</a:t>
            </a:r>
            <a:r>
              <a:rPr lang="cs-CZ" dirty="0"/>
              <a:t> cév. Dochází k poruše nebo úplné zástavě zásobení střevní stěny kyslíkem. Vzniklá ischémie vyvolává krutou bolest a vede k poruše funkce střeva. Objevují se barevné změny střevní stěny, edém, prosáknutí až nekróza s následným difúzním zánětem pobřišnice. </a:t>
            </a:r>
          </a:p>
          <a:p>
            <a:r>
              <a:rPr lang="cs-CZ" b="1" dirty="0"/>
              <a:t> </a:t>
            </a:r>
            <a:endParaRPr lang="cs-CZ" dirty="0"/>
          </a:p>
          <a:p>
            <a:r>
              <a:rPr lang="cs-CZ" b="1" dirty="0"/>
              <a:t>Klinický obraz</a:t>
            </a:r>
            <a:endParaRPr lang="cs-CZ" dirty="0"/>
          </a:p>
          <a:p>
            <a:r>
              <a:rPr lang="cs-CZ" dirty="0"/>
              <a:t>Klinický obraz odpovídá druhu a lokalizaci cévního uzávěru. Příznaky embolie i trombózy jsou velmi podobné, u trombóz je průběh pozvolnější. Konstantním a nejčastějším příznakem cévního ileu je obvykle prudká, šokující, náhlá bolest v břiše, těžko lokalizovatelná, špatně ovlivnitelná </a:t>
            </a:r>
            <a:r>
              <a:rPr lang="cs-CZ" dirty="0" err="1"/>
              <a:t>opioidnímí</a:t>
            </a:r>
            <a:r>
              <a:rPr lang="cs-CZ" dirty="0"/>
              <a:t> analgetiky. Rychle nastupuje paréza trávicího ústrojí, v břiše je poslechové ticho. Vzniká zprvu nevelké, později nápadné vzedmutí břicha. Objevuje se zvracení, někdy i s příměsí krve. Mohou se objevit průjmovité stolice s příměsí krve, což je známkou již pokročilého onemocnění. Nastupuje toxický stav s počínajícím šokem. Pokles krevního tlaku, tachykardie, bledost. Základem úspěšné léčby je pomýšlet na onemocnění a včas provést </a:t>
            </a:r>
            <a:r>
              <a:rPr lang="cs-CZ" dirty="0" err="1"/>
              <a:t>mezenterickou</a:t>
            </a:r>
            <a:r>
              <a:rPr lang="cs-CZ" dirty="0"/>
              <a:t> angiografii. </a:t>
            </a:r>
          </a:p>
          <a:p>
            <a:endParaRPr lang="cs-CZ" dirty="0"/>
          </a:p>
        </p:txBody>
      </p:sp>
    </p:spTree>
    <p:extLst>
      <p:ext uri="{BB962C8B-B14F-4D97-AF65-F5344CB8AC3E}">
        <p14:creationId xmlns:p14="http://schemas.microsoft.com/office/powerpoint/2010/main" val="2523545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CEFB3A-F70A-4FFF-B329-74D3A075747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E83EF8B-44F7-4049-8C33-172E63D3FD13}"/>
              </a:ext>
            </a:extLst>
          </p:cNvPr>
          <p:cNvSpPr>
            <a:spLocks noGrp="1"/>
          </p:cNvSpPr>
          <p:nvPr>
            <p:ph idx="1"/>
          </p:nvPr>
        </p:nvSpPr>
        <p:spPr/>
        <p:txBody>
          <a:bodyPr>
            <a:normAutofit fontScale="62500" lnSpcReduction="20000"/>
          </a:bodyPr>
          <a:lstStyle/>
          <a:p>
            <a:r>
              <a:rPr lang="cs-CZ" b="1" dirty="0"/>
              <a:t>Terapie</a:t>
            </a:r>
            <a:endParaRPr lang="cs-CZ" dirty="0"/>
          </a:p>
          <a:p>
            <a:r>
              <a:rPr lang="cs-CZ" dirty="0"/>
              <a:t>Léčba je vždy chirurgická, vyžaduje resekci nevitálního střeva. Dutina břišní se uzavírá jen provizorně a je plánován „second </a:t>
            </a:r>
            <a:r>
              <a:rPr lang="cs-CZ" dirty="0" err="1"/>
              <a:t>look</a:t>
            </a:r>
            <a:r>
              <a:rPr lang="cs-CZ" dirty="0"/>
              <a:t>“, neboť ischémie střeva může pokračovat. </a:t>
            </a:r>
          </a:p>
          <a:p>
            <a:r>
              <a:rPr lang="cs-CZ" b="1" dirty="0"/>
              <a:t> </a:t>
            </a:r>
            <a:endParaRPr lang="cs-CZ" dirty="0"/>
          </a:p>
          <a:p>
            <a:r>
              <a:rPr lang="cs-CZ" b="1" dirty="0"/>
              <a:t>Ošetřovatelské diagnózy:</a:t>
            </a:r>
            <a:endParaRPr lang="cs-CZ" dirty="0"/>
          </a:p>
          <a:p>
            <a:r>
              <a:rPr lang="cs-CZ" dirty="0"/>
              <a:t>- akutní bolest - 00132</a:t>
            </a:r>
          </a:p>
          <a:p>
            <a:r>
              <a:rPr lang="cs-CZ" dirty="0"/>
              <a:t>- snížený objem tekutin v organismu - 00027</a:t>
            </a:r>
          </a:p>
          <a:p>
            <a:r>
              <a:rPr lang="cs-CZ" dirty="0"/>
              <a:t>- nedostatečné znalosti - 00126</a:t>
            </a:r>
          </a:p>
          <a:p>
            <a:r>
              <a:rPr lang="cs-CZ" dirty="0"/>
              <a:t>- nauzea - 00134</a:t>
            </a:r>
          </a:p>
          <a:p>
            <a:r>
              <a:rPr lang="cs-CZ" dirty="0"/>
              <a:t>- riziko neefektivní gastrointestinální </a:t>
            </a:r>
            <a:r>
              <a:rPr lang="cs-CZ" dirty="0" err="1"/>
              <a:t>perfuze</a:t>
            </a:r>
            <a:r>
              <a:rPr lang="cs-CZ" dirty="0"/>
              <a:t> - 00202</a:t>
            </a:r>
          </a:p>
          <a:p>
            <a:r>
              <a:rPr lang="cs-CZ" dirty="0"/>
              <a:t>- narušená integrita tkáně - 00044</a:t>
            </a:r>
          </a:p>
          <a:p>
            <a:r>
              <a:rPr lang="cs-CZ" dirty="0"/>
              <a:t>- nespavost - 00095</a:t>
            </a:r>
          </a:p>
          <a:p>
            <a:r>
              <a:rPr lang="cs-CZ" dirty="0"/>
              <a:t>- riziko infekce - 00004</a:t>
            </a:r>
          </a:p>
          <a:p>
            <a:r>
              <a:rPr lang="cs-CZ" dirty="0"/>
              <a:t>- zácpa - 00011</a:t>
            </a:r>
          </a:p>
          <a:p>
            <a:endParaRPr lang="cs-CZ" dirty="0"/>
          </a:p>
        </p:txBody>
      </p:sp>
    </p:spTree>
    <p:extLst>
      <p:ext uri="{BB962C8B-B14F-4D97-AF65-F5344CB8AC3E}">
        <p14:creationId xmlns:p14="http://schemas.microsoft.com/office/powerpoint/2010/main" val="1936752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4859DF-1A26-425A-8016-E68DC20F1AB9}"/>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E0342AA-0D67-4591-A8CF-1C4830319252}"/>
              </a:ext>
            </a:extLst>
          </p:cNvPr>
          <p:cNvSpPr>
            <a:spLocks noGrp="1"/>
          </p:cNvSpPr>
          <p:nvPr>
            <p:ph idx="1"/>
          </p:nvPr>
        </p:nvSpPr>
        <p:spPr/>
        <p:txBody>
          <a:bodyPr>
            <a:normAutofit fontScale="92500" lnSpcReduction="20000"/>
          </a:bodyPr>
          <a:lstStyle/>
          <a:p>
            <a:r>
              <a:rPr lang="cs-CZ" b="1" dirty="0"/>
              <a:t>Neurogenní ileus (funkční)</a:t>
            </a:r>
            <a:endParaRPr lang="cs-CZ" dirty="0"/>
          </a:p>
          <a:p>
            <a:r>
              <a:rPr lang="cs-CZ" b="1" dirty="0"/>
              <a:t>Etiologie</a:t>
            </a:r>
            <a:endParaRPr lang="cs-CZ" dirty="0"/>
          </a:p>
          <a:p>
            <a:r>
              <a:rPr lang="cs-CZ" dirty="0"/>
              <a:t>Příčinou je neurogenní nebo toxická porucha motility střeva ve smyslu snížené nebo zvýšené motility.</a:t>
            </a:r>
          </a:p>
          <a:p>
            <a:r>
              <a:rPr lang="cs-CZ" b="1" dirty="0"/>
              <a:t> </a:t>
            </a:r>
            <a:endParaRPr lang="cs-CZ" dirty="0"/>
          </a:p>
          <a:p>
            <a:r>
              <a:rPr lang="cs-CZ" b="1" dirty="0"/>
              <a:t>Paralytický ileus</a:t>
            </a:r>
            <a:endParaRPr lang="cs-CZ" dirty="0"/>
          </a:p>
          <a:p>
            <a:r>
              <a:rPr lang="cs-CZ" dirty="0"/>
              <a:t>Paralytický ileus (adynamický) vzniká jako funkční porucha na úrovni nervových pletení ve střevní stěně. Postižená část střeva ztrácí hybnost a tonus. Nejčastější příčinou je operační trauma, zánět pobřišnice, strangulační a cévní ileus, reflexní poruchy při poranění míchy a mozku, koliky renální a žlučníkové, toxické poškození při otravách olovem, pneumonie, ochablost při celkových infekcích. </a:t>
            </a:r>
          </a:p>
          <a:p>
            <a:endParaRPr lang="cs-CZ" dirty="0"/>
          </a:p>
        </p:txBody>
      </p:sp>
    </p:spTree>
    <p:extLst>
      <p:ext uri="{BB962C8B-B14F-4D97-AF65-F5344CB8AC3E}">
        <p14:creationId xmlns:p14="http://schemas.microsoft.com/office/powerpoint/2010/main" val="440572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B9FBDC-90AF-4E42-8A14-E64217B02FD8}"/>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D15C209D-E34A-4423-AEF0-CBFB7F0EAD74}"/>
              </a:ext>
            </a:extLst>
          </p:cNvPr>
          <p:cNvSpPr>
            <a:spLocks noGrp="1"/>
          </p:cNvSpPr>
          <p:nvPr>
            <p:ph idx="1"/>
          </p:nvPr>
        </p:nvSpPr>
        <p:spPr/>
        <p:txBody>
          <a:bodyPr>
            <a:normAutofit fontScale="85000" lnSpcReduction="20000"/>
          </a:bodyPr>
          <a:lstStyle/>
          <a:p>
            <a:r>
              <a:rPr lang="cs-CZ" b="1" dirty="0"/>
              <a:t>Klinický obraz</a:t>
            </a:r>
            <a:endParaRPr lang="cs-CZ" dirty="0"/>
          </a:p>
          <a:p>
            <a:r>
              <a:rPr lang="cs-CZ" dirty="0"/>
              <a:t>Nemocný si stěžuje na pocit nadmutí a mírnou tlaková bolest z distenze břišní stěny, zvracení nemusí být výrazné a bývá pozdním příznakem. Paralytický ileus nemá kolikovité bolesti. Přítomná je zástava odchodu plynů a stolice. Zpočátku je celkový stav pacienta uspokojivý a postupně se zhoršuje. Pokud není přítomná peritonitida, chybí svalové stažení. Poslechově nalézáme obraz „mrtvého ticha“. Nález per </a:t>
            </a:r>
            <a:r>
              <a:rPr lang="cs-CZ" dirty="0" err="1"/>
              <a:t>rectum</a:t>
            </a:r>
            <a:r>
              <a:rPr lang="cs-CZ" dirty="0"/>
              <a:t> je normální. </a:t>
            </a:r>
          </a:p>
          <a:p>
            <a:r>
              <a:rPr lang="cs-CZ" b="1" dirty="0"/>
              <a:t> </a:t>
            </a:r>
            <a:endParaRPr lang="cs-CZ" dirty="0"/>
          </a:p>
          <a:p>
            <a:r>
              <a:rPr lang="cs-CZ" b="1" dirty="0"/>
              <a:t>Terapie</a:t>
            </a:r>
            <a:endParaRPr lang="cs-CZ" dirty="0"/>
          </a:p>
          <a:p>
            <a:r>
              <a:rPr lang="cs-CZ" dirty="0"/>
              <a:t>Léčba je konzervativní, zavádíme </a:t>
            </a:r>
            <a:r>
              <a:rPr lang="cs-CZ" dirty="0" err="1"/>
              <a:t>nazogastrickou</a:t>
            </a:r>
            <a:r>
              <a:rPr lang="cs-CZ" dirty="0"/>
              <a:t> sondu k zrušení distenze a k odsávání přebytečné tekutiny, podáváme výživu parenterálně a provádíme důslednou úpravu vnitřního prostředí. Z léků je ordinován </a:t>
            </a:r>
            <a:r>
              <a:rPr lang="cs-CZ" dirty="0" err="1"/>
              <a:t>neostigmin</a:t>
            </a:r>
            <a:r>
              <a:rPr lang="cs-CZ" dirty="0"/>
              <a:t> (k tonizaci střevní stěny), </a:t>
            </a:r>
            <a:r>
              <a:rPr lang="cs-CZ" dirty="0" err="1"/>
              <a:t>prokinetika</a:t>
            </a:r>
            <a:r>
              <a:rPr lang="cs-CZ" dirty="0"/>
              <a:t>. Je zaváděna rektální rourka a může být podáno malé slané kapací klyzma.</a:t>
            </a:r>
          </a:p>
          <a:p>
            <a:endParaRPr lang="cs-CZ" dirty="0"/>
          </a:p>
        </p:txBody>
      </p:sp>
    </p:spTree>
    <p:extLst>
      <p:ext uri="{BB962C8B-B14F-4D97-AF65-F5344CB8AC3E}">
        <p14:creationId xmlns:p14="http://schemas.microsoft.com/office/powerpoint/2010/main" val="886259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64A383-6545-44F7-9024-0D66865C6BB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DD910C8-F690-4745-8065-08EED385E496}"/>
              </a:ext>
            </a:extLst>
          </p:cNvPr>
          <p:cNvSpPr>
            <a:spLocks noGrp="1"/>
          </p:cNvSpPr>
          <p:nvPr>
            <p:ph idx="1"/>
          </p:nvPr>
        </p:nvSpPr>
        <p:spPr/>
        <p:txBody>
          <a:bodyPr>
            <a:normAutofit fontScale="62500" lnSpcReduction="20000"/>
          </a:bodyPr>
          <a:lstStyle/>
          <a:p>
            <a:r>
              <a:rPr lang="cs-CZ" b="1" dirty="0" err="1"/>
              <a:t>Spatický</a:t>
            </a:r>
            <a:r>
              <a:rPr lang="cs-CZ" b="1" dirty="0"/>
              <a:t> ileus</a:t>
            </a:r>
            <a:endParaRPr lang="cs-CZ" dirty="0"/>
          </a:p>
          <a:p>
            <a:r>
              <a:rPr lang="cs-CZ" b="1" dirty="0"/>
              <a:t>Etiologie</a:t>
            </a:r>
            <a:endParaRPr lang="cs-CZ" dirty="0"/>
          </a:p>
          <a:p>
            <a:r>
              <a:rPr lang="cs-CZ" dirty="0"/>
              <a:t>Spastický ileus je vzácný, vzniká křečovitým stahem svaloviny střeva. Je pozorován u nemocných trpících onemocněním nervové soustavy, endokrinního systému, reflexně u renálních a žlučníkových kolik a při poranění míchy. Spastický ileus byl častěji pozorován u lidí s mentální retardací. </a:t>
            </a:r>
          </a:p>
          <a:p>
            <a:r>
              <a:rPr lang="cs-CZ" b="1" dirty="0"/>
              <a:t> </a:t>
            </a:r>
            <a:endParaRPr lang="cs-CZ" dirty="0"/>
          </a:p>
          <a:p>
            <a:r>
              <a:rPr lang="cs-CZ" b="1" dirty="0"/>
              <a:t>Klinický obraz</a:t>
            </a:r>
            <a:endParaRPr lang="cs-CZ" dirty="0"/>
          </a:p>
          <a:p>
            <a:r>
              <a:rPr lang="cs-CZ" dirty="0"/>
              <a:t>U nemocného lze pozorovat příznaky mechanického, obstrukčního ileu včetně kolikovitých bolestí v celém břiše, zvracení a zástavu odchodu plynů a stolice. Protože stav většinou netrvá dlouho, nedojde ani k vzedmutí břicha. Na rozdíl od mechanického ileu je dobrý celkový stav nemocného. </a:t>
            </a:r>
          </a:p>
          <a:p>
            <a:r>
              <a:rPr lang="cs-CZ" b="1" dirty="0"/>
              <a:t> </a:t>
            </a:r>
            <a:endParaRPr lang="cs-CZ" dirty="0"/>
          </a:p>
          <a:p>
            <a:r>
              <a:rPr lang="cs-CZ" b="1" dirty="0"/>
              <a:t>Terapie</a:t>
            </a:r>
            <a:endParaRPr lang="cs-CZ" dirty="0"/>
          </a:p>
          <a:p>
            <a:r>
              <a:rPr lang="cs-CZ" dirty="0"/>
              <a:t>Vzhledem k tomu, že předoperační diagnóza je téměř nemožná, je provedena revize. Indikována je epidurální blokáda s lokálním anestetikem.</a:t>
            </a:r>
          </a:p>
          <a:p>
            <a:r>
              <a:rPr lang="cs-CZ" b="1" dirty="0"/>
              <a:t> </a:t>
            </a:r>
            <a:endParaRPr lang="cs-CZ" dirty="0"/>
          </a:p>
          <a:p>
            <a:endParaRPr lang="cs-CZ" dirty="0"/>
          </a:p>
        </p:txBody>
      </p:sp>
    </p:spTree>
    <p:extLst>
      <p:ext uri="{BB962C8B-B14F-4D97-AF65-F5344CB8AC3E}">
        <p14:creationId xmlns:p14="http://schemas.microsoft.com/office/powerpoint/2010/main" val="2351769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BD9DD8-F6A7-4DD8-B5AC-5DD802BC876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9A60B00-E1F1-4D81-B811-54B6CF92F9F2}"/>
              </a:ext>
            </a:extLst>
          </p:cNvPr>
          <p:cNvSpPr>
            <a:spLocks noGrp="1"/>
          </p:cNvSpPr>
          <p:nvPr>
            <p:ph idx="1"/>
          </p:nvPr>
        </p:nvSpPr>
        <p:spPr/>
        <p:txBody>
          <a:bodyPr/>
          <a:lstStyle/>
          <a:p>
            <a:r>
              <a:rPr lang="cs-CZ" b="1" dirty="0"/>
              <a:t>Smíšený ileus</a:t>
            </a:r>
            <a:endParaRPr lang="cs-CZ" dirty="0"/>
          </a:p>
          <a:p>
            <a:r>
              <a:rPr lang="cs-CZ" dirty="0"/>
              <a:t>Smíšený ileus může nastat při existujícím lokalizovaném zánětlivém procesu (např. břišní absces), kdy dochází ke slepení střevních kliček mezi sebou, ty se stávají nehybnými, paretickými. Střevo nad tímto postižením se chová jako při mechanickém ileu. Subjektivně udává nemocný pravidelné bolesti břicha, zvracení, poruchu pasáže. Objektivně jsou známky sepse. Léčba spočívá v drenáži abscesu.</a:t>
            </a:r>
          </a:p>
          <a:p>
            <a:endParaRPr lang="cs-CZ" dirty="0"/>
          </a:p>
        </p:txBody>
      </p:sp>
    </p:spTree>
    <p:extLst>
      <p:ext uri="{BB962C8B-B14F-4D97-AF65-F5344CB8AC3E}">
        <p14:creationId xmlns:p14="http://schemas.microsoft.com/office/powerpoint/2010/main" val="3795556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E94620-3BA4-4F99-B1C5-D8540D70F956}"/>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8265114-95BF-466F-84EF-A2DEA2C52521}"/>
              </a:ext>
            </a:extLst>
          </p:cNvPr>
          <p:cNvSpPr>
            <a:spLocks noGrp="1"/>
          </p:cNvSpPr>
          <p:nvPr>
            <p:ph idx="1"/>
          </p:nvPr>
        </p:nvSpPr>
        <p:spPr/>
        <p:txBody>
          <a:bodyPr>
            <a:normAutofit fontScale="70000" lnSpcReduction="20000"/>
          </a:bodyPr>
          <a:lstStyle/>
          <a:p>
            <a:r>
              <a:rPr lang="cs-CZ" b="1" dirty="0"/>
              <a:t>Mechanický ileus </a:t>
            </a:r>
            <a:endParaRPr lang="cs-CZ" dirty="0"/>
          </a:p>
          <a:p>
            <a:r>
              <a:rPr lang="cs-CZ" dirty="0"/>
              <a:t>Klinické příznaky jsou závislé na lokalizaci resp. výši postižení. Vysoký uzávěr v oblasti pyloru, duodena a horního jejuna vyvolává pocit </a:t>
            </a:r>
            <a:r>
              <a:rPr lang="cs-CZ" dirty="0" err="1"/>
              <a:t>dyskomfortu</a:t>
            </a:r>
            <a:r>
              <a:rPr lang="cs-CZ" dirty="0"/>
              <a:t>, tlak v nadbřišku, zvracení žaludečních šťáv, rentgenologický průkaz poruchy pasáže vodné kontrastní látky. Při uzávěru tenkého střeva se objevují pravidelné křečovité bolesti břicha, poslechově provázené spastickou peristaltickou vlnou. Je přítomné též vzedmutím střední části nebo podbřišku, zvracení, miserere, zástava plynů a stolice. Symptomy nemusí být pozorovány od počátku příhody. Při uzávěru tlustého střeva dominují pravidelné křečovité bolesti břicha, poslechově provázené spastickou vlnou, vzedmutí celého břicha, nauzea, později zvracení. Na nativním RTG snímku břicha prokazujeme hladinky na tlustém nebo tenkém střevě. </a:t>
            </a:r>
          </a:p>
          <a:p>
            <a:r>
              <a:rPr lang="cs-CZ" dirty="0"/>
              <a:t>Příčinou obstrukčního ileu je překážka. </a:t>
            </a:r>
            <a:r>
              <a:rPr lang="cs-CZ" dirty="0" err="1"/>
              <a:t>Intraluminálně</a:t>
            </a:r>
            <a:r>
              <a:rPr lang="cs-CZ" dirty="0"/>
              <a:t> překážku nejčastěji tvoří žlučové kameny, cizí těleso, nestrávená potrava, </a:t>
            </a:r>
            <a:r>
              <a:rPr lang="cs-CZ" dirty="0" err="1"/>
              <a:t>skybala</a:t>
            </a:r>
            <a:r>
              <a:rPr lang="cs-CZ" dirty="0"/>
              <a:t> (obturace zatvrdlou stolicí), invaginace nebo shluk cizopasníků. Intramurální překážku mohou tvořit spazmy a edémy kolem vředů pyloru a duodena nebo jizvy po vředech, zánětlivé stenózy u </a:t>
            </a:r>
            <a:r>
              <a:rPr lang="cs-CZ" dirty="0" err="1"/>
              <a:t>idiopatickch</a:t>
            </a:r>
            <a:r>
              <a:rPr lang="cs-CZ" dirty="0"/>
              <a:t> zánětů (Crohnova choroba, ulcerózní kolitida), polyp, nádor a vrozené vady. Extramurální překážkou může být velký nádor vyrůstající z jiného orgánu nebo dutiny břišní, pooperační srůsty, uskřinutí střeva v kýlní brance, endometrióza, intraabdominální absces, poruchy rotace střeva. </a:t>
            </a:r>
          </a:p>
          <a:p>
            <a:endParaRPr lang="cs-CZ" dirty="0"/>
          </a:p>
        </p:txBody>
      </p:sp>
    </p:spTree>
    <p:extLst>
      <p:ext uri="{BB962C8B-B14F-4D97-AF65-F5344CB8AC3E}">
        <p14:creationId xmlns:p14="http://schemas.microsoft.com/office/powerpoint/2010/main" val="4014589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B6EB3E-85EB-4A4D-8E80-D4593184FDEB}"/>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1734209-DEA5-4CEB-AF02-A4355DDFDF4C}"/>
              </a:ext>
            </a:extLst>
          </p:cNvPr>
          <p:cNvSpPr>
            <a:spLocks noGrp="1"/>
          </p:cNvSpPr>
          <p:nvPr>
            <p:ph idx="1"/>
          </p:nvPr>
        </p:nvSpPr>
        <p:spPr/>
        <p:txBody>
          <a:bodyPr>
            <a:normAutofit fontScale="55000" lnSpcReduction="20000"/>
          </a:bodyPr>
          <a:lstStyle/>
          <a:p>
            <a:r>
              <a:rPr lang="cs-CZ" dirty="0" err="1"/>
              <a:t>zniklá</a:t>
            </a:r>
            <a:r>
              <a:rPr lang="cs-CZ" dirty="0"/>
              <a:t> překážka brání normální pasáži střevního obsahu, reflexně řízené autonomními nervy, vyvolá ve střevní stěně zesílenou peristaltiku v úseku nad překážkou, dochází ke spazmům. Ty jsou pociťovány jako křečovitá bolest. Usilovná peristaltika a časové intervaly mezi spazmy mají různý charakter v závislosti na výšce překážky. Dochází k městnání střevního obsahu (tekutý obsah a plyn) nad blokádou, střevo ochabuje, až jeho činnost ustává úplně a </a:t>
            </a:r>
            <a:r>
              <a:rPr lang="cs-CZ" dirty="0" err="1"/>
              <a:t>distenduje</a:t>
            </a:r>
            <a:r>
              <a:rPr lang="cs-CZ" dirty="0"/>
              <a:t>. Postupně se může rozvíjet ischemie střevní stěny, stěna se stává prostupnou pro bakteriální jedy, rozpadové produkty střevního obsahu a bakterie. Dochází ke ztrátám tekutin a rozvratu vnitřního prostředí. </a:t>
            </a:r>
          </a:p>
          <a:p>
            <a:r>
              <a:rPr lang="cs-CZ" dirty="0"/>
              <a:t>Pravidelně přítomným symptomem u nemocných je kolikovitá bolest z usilovné peristaltiky nad překážkou vyvolaná stahem hladké svaloviny střevní stěny. S únavou svaloviny a v souvislosti s progresí změn ve stěně střeva ustává peristaltika. Kolikovitá bolest přechází v trvalou. Zvracení je zpočátku reflexní, později dochází k hromadění obsahu nad překážkou. Podle charakteru zvratků lze někdy soudit i na výši uložení překážky. Zvratky mohou být kyselé, to značí žaludeční obsah, nebo hořké z duodena. Může se objevit i miserere (zvracení páchnoucího až </a:t>
            </a:r>
            <a:r>
              <a:rPr lang="cs-CZ" dirty="0" err="1"/>
              <a:t>fekulentně</a:t>
            </a:r>
            <a:r>
              <a:rPr lang="cs-CZ" dirty="0"/>
              <a:t> páchnoucího obsahu z distálního ilea nebo tlustého střeva, </a:t>
            </a:r>
            <a:r>
              <a:rPr lang="cs-CZ" dirty="0" err="1"/>
              <a:t>fekulence</a:t>
            </a:r>
            <a:r>
              <a:rPr lang="cs-CZ" dirty="0"/>
              <a:t> je způsobená přemnoženou bakteriální flórou v stagnujícím obsahu střeva, je prognosticky špatným znamením). Zástava odchodu plynů a stolice bývá u nízkých ileů již od počátku příhody, u vysokých ileů může být odchod plynů a stolice po určitou dobu neporušen. Celkový stav nemocného u prostého obstrukčního ileu nebývá zpočátku výrazněji narušen. Nemocný je neklidný, hledá úlevovou polohu a mne si břicho při bolestivé kolice. U strangulací se objevuje na začátku onemocnění šoková bolest reflexního původu. Při fyzikálním vyšetření pohledem lze zjistit vzedmutí břicha, někdy lokalizované na určitý úsek (u vysokého ileu chybí, u nízkého ileu tenkého střeva je vzedmutí ve středu břicha, při ileu tlustého střeva je vzedmutí po stranách břicha). Je zvýšená střevní peristaltika, pohmatem zjistíme zvýšené napětí břišní stěny. Per </a:t>
            </a:r>
            <a:r>
              <a:rPr lang="cs-CZ" dirty="0" err="1"/>
              <a:t>rectum</a:t>
            </a:r>
            <a:r>
              <a:rPr lang="cs-CZ" dirty="0"/>
              <a:t> bývá nález normální, u nízko lokalizované překážky bývá prázdná </a:t>
            </a:r>
            <a:r>
              <a:rPr lang="cs-CZ" dirty="0" err="1"/>
              <a:t>ampula</a:t>
            </a:r>
            <a:r>
              <a:rPr lang="cs-CZ" dirty="0"/>
              <a:t>. Léčba obstrukčního ileu je vždy chirurgická.</a:t>
            </a:r>
          </a:p>
          <a:p>
            <a:endParaRPr lang="cs-CZ" dirty="0"/>
          </a:p>
        </p:txBody>
      </p:sp>
    </p:spTree>
    <p:extLst>
      <p:ext uri="{BB962C8B-B14F-4D97-AF65-F5344CB8AC3E}">
        <p14:creationId xmlns:p14="http://schemas.microsoft.com/office/powerpoint/2010/main" val="3915978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495E75-4197-474A-B882-999C3841AB71}"/>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AA4082D-39B1-4BCC-A7DB-9831C47E7F00}"/>
              </a:ext>
            </a:extLst>
          </p:cNvPr>
          <p:cNvSpPr>
            <a:spLocks noGrp="1"/>
          </p:cNvSpPr>
          <p:nvPr>
            <p:ph idx="1"/>
          </p:nvPr>
        </p:nvSpPr>
        <p:spPr/>
        <p:txBody>
          <a:bodyPr>
            <a:normAutofit fontScale="70000" lnSpcReduction="20000"/>
          </a:bodyPr>
          <a:lstStyle/>
          <a:p>
            <a:r>
              <a:rPr lang="cs-CZ" dirty="0" err="1"/>
              <a:t>Volvulus</a:t>
            </a:r>
            <a:r>
              <a:rPr lang="cs-CZ" dirty="0"/>
              <a:t> vzniká rotací některé části trávicí trubice kolem osy, většinou příčné, jdoucí od vrcholu otáčení ke kořenu mezenteria. Je častější v úsecích, kde je delší mezenterium. Střevní kličku často na vrcholu přidržuje srůst. Při rotacích větších než 180 stupňů kolem příčné osy jsou postiženy cévy a nervy v mezenteriu, proto dochází rychle k patologickoanatomickým změnám ve stěně trávicí trubice až k její nekróze. Příčinou </a:t>
            </a:r>
            <a:r>
              <a:rPr lang="cs-CZ" dirty="0" err="1"/>
              <a:t>volvulu</a:t>
            </a:r>
            <a:r>
              <a:rPr lang="cs-CZ" dirty="0"/>
              <a:t> střeva bývá vrozeně dlouhé mezenterium nebo </a:t>
            </a:r>
            <a:r>
              <a:rPr lang="cs-CZ" dirty="0" err="1"/>
              <a:t>mezokolon</a:t>
            </a:r>
            <a:r>
              <a:rPr lang="cs-CZ" dirty="0"/>
              <a:t>, dlouhá esovitá klička s úzkou bází </a:t>
            </a:r>
            <a:r>
              <a:rPr lang="cs-CZ" dirty="0" err="1"/>
              <a:t>mezokolonu</a:t>
            </a:r>
            <a:r>
              <a:rPr lang="cs-CZ" dirty="0"/>
              <a:t>, vrozené nebo </a:t>
            </a:r>
            <a:r>
              <a:rPr lang="cs-CZ" dirty="0" err="1"/>
              <a:t>pozánětlivé</a:t>
            </a:r>
            <a:r>
              <a:rPr lang="cs-CZ" dirty="0"/>
              <a:t> pruhy, srůsty, naplnění části trávicí trubice velkým množstvím obsahu a prudký pohyb. Léčbou je neodkladná operace.</a:t>
            </a:r>
          </a:p>
          <a:p>
            <a:r>
              <a:rPr lang="cs-CZ" dirty="0"/>
              <a:t>U strangulace (uskřinutí) dochází kromě uzávěru střevního průsvitu i k stlačení cév v mezenteriu nebo ve stěně střevní. Příčinou ileu je uskřinutí pruhem (</a:t>
            </a:r>
            <a:r>
              <a:rPr lang="cs-CZ" dirty="0" err="1"/>
              <a:t>Meckelův</a:t>
            </a:r>
            <a:r>
              <a:rPr lang="cs-CZ" dirty="0"/>
              <a:t> divertikl, cíp velkého omenta, vejcovod, apendix, srůsty) nebo v otvoru (zevní a vnitřní kýly). Stav a průběh je dán poruchou z překážky na střevu nebo oběhovou poruchou ve stěně střeva. Strangulace se může týkat jen části střevní stěny. Při stlačení mezenteria dochází k hemoragické </a:t>
            </a:r>
            <a:r>
              <a:rPr lang="cs-CZ" dirty="0" err="1"/>
              <a:t>infarzaci</a:t>
            </a:r>
            <a:r>
              <a:rPr lang="cs-CZ" dirty="0"/>
              <a:t> střeva nebo části jeho stěny s rychlým nástupem nekrózy, perforace a vznikem difúzního zánětu pobřišnice. Intenzita příznaků nemocných je dána rozsahem a umístěním strangulace. Krutá a náhle vzniklá bolest spolu se zvracením vede rychle k šokovému stavu. Nemocný je neklidný, bledý, potí se, má tachykardii, někdy i pokles tlaku. Objevuje se dráždění pobřišnice a při vyšetření per </a:t>
            </a:r>
            <a:r>
              <a:rPr lang="cs-CZ" dirty="0" err="1"/>
              <a:t>rectum</a:t>
            </a:r>
            <a:r>
              <a:rPr lang="cs-CZ" dirty="0"/>
              <a:t> může být přítomna krev. Léčbou je neodkladná operace.</a:t>
            </a:r>
          </a:p>
          <a:p>
            <a:endParaRPr lang="cs-CZ" dirty="0"/>
          </a:p>
        </p:txBody>
      </p:sp>
    </p:spTree>
    <p:extLst>
      <p:ext uri="{BB962C8B-B14F-4D97-AF65-F5344CB8AC3E}">
        <p14:creationId xmlns:p14="http://schemas.microsoft.com/office/powerpoint/2010/main" val="2227009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8C2E29-A25E-4094-904D-60ECEDA1C7A4}"/>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8A17269-942B-4BE2-9988-4D6DE8845930}"/>
              </a:ext>
            </a:extLst>
          </p:cNvPr>
          <p:cNvSpPr>
            <a:spLocks noGrp="1"/>
          </p:cNvSpPr>
          <p:nvPr>
            <p:ph idx="1"/>
          </p:nvPr>
        </p:nvSpPr>
        <p:spPr/>
        <p:txBody>
          <a:bodyPr>
            <a:normAutofit fontScale="92500" lnSpcReduction="20000"/>
          </a:bodyPr>
          <a:lstStyle/>
          <a:p>
            <a:r>
              <a:rPr lang="cs-CZ" dirty="0"/>
              <a:t>Při invaginaci dochází k vsunutí jedné části střeva do lumen části sousední. Proto bývá řazena k obstrukčním </a:t>
            </a:r>
            <a:r>
              <a:rPr lang="cs-CZ" dirty="0" err="1"/>
              <a:t>intraluminálním</a:t>
            </a:r>
            <a:r>
              <a:rPr lang="cs-CZ" dirty="0"/>
              <a:t> ileům. Většinou se orální část vsune do části aborální, vzácněji je to obráceně. Aby k tomuto stavu mohlo dojít, je podmínkou přítomnost delšího mezenteria. Část střeva, která se vsouvá, se nazývá </a:t>
            </a:r>
            <a:r>
              <a:rPr lang="cs-CZ" dirty="0" err="1"/>
              <a:t>invaginát</a:t>
            </a:r>
            <a:r>
              <a:rPr lang="cs-CZ" dirty="0"/>
              <a:t>. Jako příčina invaginace u dětí se uvádí zbytnělá lymfatická tkáň ve stěně střevní, která je urychlenou peristaltikou při průjmových onemocněních unášena s jemnou tenkou střevní stěnou na jemném mezenteriu střeva a vtažena do následné části střeva. Objevuje se nejčastěji v prvním roce života. U dospělých bývá příčinou slizniční polyp. Nemocný má křečovité bolesti, je neklidný, zvrací, má poruchu vyprazdňování střeva, ve stolici je krev. </a:t>
            </a:r>
          </a:p>
          <a:p>
            <a:r>
              <a:rPr lang="cs-CZ" dirty="0"/>
              <a:t>Léčbou je neodkladná operace.</a:t>
            </a:r>
          </a:p>
          <a:p>
            <a:r>
              <a:rPr lang="cs-CZ" b="1" dirty="0"/>
              <a:t> </a:t>
            </a:r>
            <a:endParaRPr lang="cs-CZ" dirty="0"/>
          </a:p>
          <a:p>
            <a:endParaRPr lang="cs-CZ" dirty="0"/>
          </a:p>
        </p:txBody>
      </p:sp>
    </p:spTree>
    <p:extLst>
      <p:ext uri="{BB962C8B-B14F-4D97-AF65-F5344CB8AC3E}">
        <p14:creationId xmlns:p14="http://schemas.microsoft.com/office/powerpoint/2010/main" val="1909401360"/>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1865</Words>
  <Application>Microsoft Office PowerPoint</Application>
  <PresentationFormat>Širokoúhlá obrazovka</PresentationFormat>
  <Paragraphs>57</Paragraphs>
  <Slides>11</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11</vt:i4>
      </vt:variant>
    </vt:vector>
  </HeadingPairs>
  <TitlesOfParts>
    <vt:vector size="15" baseType="lpstr">
      <vt:lpstr>Arial</vt:lpstr>
      <vt:lpstr>Calibri</vt:lpstr>
      <vt:lpstr>Calibri Light</vt:lpstr>
      <vt:lpstr>Motiv Office</vt:lpstr>
      <vt:lpstr>Ošetřovatelský proces u pacienta s ileozním stavem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Ošetřovatelský proces u pacienta s ileozním stavem </dc:title>
  <dc:creator>Nejedlá Marie</dc:creator>
  <cp:lastModifiedBy>Nejedlá Marie</cp:lastModifiedBy>
  <cp:revision>1</cp:revision>
  <dcterms:created xsi:type="dcterms:W3CDTF">2025-02-19T12:47:22Z</dcterms:created>
  <dcterms:modified xsi:type="dcterms:W3CDTF">2025-02-19T12:49:35Z</dcterms:modified>
</cp:coreProperties>
</file>