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56" r:id="rId2"/>
    <p:sldId id="357" r:id="rId3"/>
    <p:sldId id="358" r:id="rId4"/>
    <p:sldId id="359" r:id="rId5"/>
    <p:sldId id="360" r:id="rId6"/>
    <p:sldId id="361" r:id="rId7"/>
    <p:sldId id="362" r:id="rId8"/>
    <p:sldId id="363" r:id="rId9"/>
    <p:sldId id="364" r:id="rId10"/>
    <p:sldId id="365" r:id="rId11"/>
    <p:sldId id="366" r:id="rId12"/>
    <p:sldId id="368" r:id="rId13"/>
    <p:sldId id="369" r:id="rId14"/>
    <p:sldId id="370" r:id="rId15"/>
    <p:sldId id="371" r:id="rId16"/>
    <p:sldId id="372" r:id="rId17"/>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9" d="100"/>
          <a:sy n="79" d="100"/>
        </p:scale>
        <p:origin x="92" y="2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B6D2210-67F0-4E3B-9220-19C35FA9D82E}"/>
              </a:ext>
            </a:extLst>
          </p:cNvPr>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a:extLst>
              <a:ext uri="{FF2B5EF4-FFF2-40B4-BE49-F238E27FC236}">
                <a16:creationId xmlns:a16="http://schemas.microsoft.com/office/drawing/2014/main" id="{018146E8-77BA-4649-9604-D729A778DC8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
        <p:nvSpPr>
          <p:cNvPr id="4" name="Zástupný symbol pro datum 3">
            <a:extLst>
              <a:ext uri="{FF2B5EF4-FFF2-40B4-BE49-F238E27FC236}">
                <a16:creationId xmlns:a16="http://schemas.microsoft.com/office/drawing/2014/main" id="{60C08BF0-5B69-439D-89F4-CE1B09C6522A}"/>
              </a:ext>
            </a:extLst>
          </p:cNvPr>
          <p:cNvSpPr>
            <a:spLocks noGrp="1"/>
          </p:cNvSpPr>
          <p:nvPr>
            <p:ph type="dt" sz="half" idx="10"/>
          </p:nvPr>
        </p:nvSpPr>
        <p:spPr/>
        <p:txBody>
          <a:bodyPr/>
          <a:lstStyle/>
          <a:p>
            <a:fld id="{7FBFDC37-513B-4817-966E-FC0A49DBEB69}" type="datetimeFigureOut">
              <a:rPr lang="cs-CZ" smtClean="0"/>
              <a:t>19.02.2025</a:t>
            </a:fld>
            <a:endParaRPr lang="cs-CZ"/>
          </a:p>
        </p:txBody>
      </p:sp>
      <p:sp>
        <p:nvSpPr>
          <p:cNvPr id="5" name="Zástupný symbol pro zápatí 4">
            <a:extLst>
              <a:ext uri="{FF2B5EF4-FFF2-40B4-BE49-F238E27FC236}">
                <a16:creationId xmlns:a16="http://schemas.microsoft.com/office/drawing/2014/main" id="{8154BE41-C8D6-4403-941E-D81A81108693}"/>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474E2EEB-9C4A-42DA-AFF7-9E7F65DD4A49}"/>
              </a:ext>
            </a:extLst>
          </p:cNvPr>
          <p:cNvSpPr>
            <a:spLocks noGrp="1"/>
          </p:cNvSpPr>
          <p:nvPr>
            <p:ph type="sldNum" sz="quarter" idx="12"/>
          </p:nvPr>
        </p:nvSpPr>
        <p:spPr/>
        <p:txBody>
          <a:bodyPr/>
          <a:lstStyle/>
          <a:p>
            <a:fld id="{E18E3EDD-F664-48EE-9104-DA9631A9596A}" type="slidenum">
              <a:rPr lang="cs-CZ" smtClean="0"/>
              <a:t>‹#›</a:t>
            </a:fld>
            <a:endParaRPr lang="cs-CZ"/>
          </a:p>
        </p:txBody>
      </p:sp>
    </p:spTree>
    <p:extLst>
      <p:ext uri="{BB962C8B-B14F-4D97-AF65-F5344CB8AC3E}">
        <p14:creationId xmlns:p14="http://schemas.microsoft.com/office/powerpoint/2010/main" val="12456420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1998A33-2D6F-4430-AD2B-662014DDFDB8}"/>
              </a:ext>
            </a:extLst>
          </p:cNvPr>
          <p:cNvSpPr>
            <a:spLocks noGrp="1"/>
          </p:cNvSpPr>
          <p:nvPr>
            <p:ph type="title"/>
          </p:nvPr>
        </p:nvSpPr>
        <p:spPr/>
        <p:txBody>
          <a:bodyPr/>
          <a:lstStyle/>
          <a:p>
            <a:r>
              <a:rPr lang="cs-CZ"/>
              <a:t>Kliknutím lze upravit styl.</a:t>
            </a:r>
          </a:p>
        </p:txBody>
      </p:sp>
      <p:sp>
        <p:nvSpPr>
          <p:cNvPr id="3" name="Zástupný symbol pro svislý text 2">
            <a:extLst>
              <a:ext uri="{FF2B5EF4-FFF2-40B4-BE49-F238E27FC236}">
                <a16:creationId xmlns:a16="http://schemas.microsoft.com/office/drawing/2014/main" id="{0649317A-4E2E-4744-83EB-364C950111B3}"/>
              </a:ext>
            </a:extLst>
          </p:cNvPr>
          <p:cNvSpPr>
            <a:spLocks noGrp="1"/>
          </p:cNvSpPr>
          <p:nvPr>
            <p:ph type="body" orient="vert" idx="1"/>
          </p:nvPr>
        </p:nvSpPr>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C1CE1B3F-3719-4183-980A-37896D92966C}"/>
              </a:ext>
            </a:extLst>
          </p:cNvPr>
          <p:cNvSpPr>
            <a:spLocks noGrp="1"/>
          </p:cNvSpPr>
          <p:nvPr>
            <p:ph type="dt" sz="half" idx="10"/>
          </p:nvPr>
        </p:nvSpPr>
        <p:spPr/>
        <p:txBody>
          <a:bodyPr/>
          <a:lstStyle/>
          <a:p>
            <a:fld id="{7FBFDC37-513B-4817-966E-FC0A49DBEB69}" type="datetimeFigureOut">
              <a:rPr lang="cs-CZ" smtClean="0"/>
              <a:t>19.02.2025</a:t>
            </a:fld>
            <a:endParaRPr lang="cs-CZ"/>
          </a:p>
        </p:txBody>
      </p:sp>
      <p:sp>
        <p:nvSpPr>
          <p:cNvPr id="5" name="Zástupný symbol pro zápatí 4">
            <a:extLst>
              <a:ext uri="{FF2B5EF4-FFF2-40B4-BE49-F238E27FC236}">
                <a16:creationId xmlns:a16="http://schemas.microsoft.com/office/drawing/2014/main" id="{CEC7C590-6275-4395-85E1-9A4F5EF29E3D}"/>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05CC3586-2A54-475F-BD0B-545EF4CEA748}"/>
              </a:ext>
            </a:extLst>
          </p:cNvPr>
          <p:cNvSpPr>
            <a:spLocks noGrp="1"/>
          </p:cNvSpPr>
          <p:nvPr>
            <p:ph type="sldNum" sz="quarter" idx="12"/>
          </p:nvPr>
        </p:nvSpPr>
        <p:spPr/>
        <p:txBody>
          <a:bodyPr/>
          <a:lstStyle/>
          <a:p>
            <a:fld id="{E18E3EDD-F664-48EE-9104-DA9631A9596A}" type="slidenum">
              <a:rPr lang="cs-CZ" smtClean="0"/>
              <a:t>‹#›</a:t>
            </a:fld>
            <a:endParaRPr lang="cs-CZ"/>
          </a:p>
        </p:txBody>
      </p:sp>
    </p:spTree>
    <p:extLst>
      <p:ext uri="{BB962C8B-B14F-4D97-AF65-F5344CB8AC3E}">
        <p14:creationId xmlns:p14="http://schemas.microsoft.com/office/powerpoint/2010/main" val="6107247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a:extLst>
              <a:ext uri="{FF2B5EF4-FFF2-40B4-BE49-F238E27FC236}">
                <a16:creationId xmlns:a16="http://schemas.microsoft.com/office/drawing/2014/main" id="{3CDA24D7-5C21-49B1-9DFF-D21F68EE66E9}"/>
              </a:ext>
            </a:extLst>
          </p:cNvPr>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a:extLst>
              <a:ext uri="{FF2B5EF4-FFF2-40B4-BE49-F238E27FC236}">
                <a16:creationId xmlns:a16="http://schemas.microsoft.com/office/drawing/2014/main" id="{69BED189-0971-4599-B958-6C372EACE6EE}"/>
              </a:ext>
            </a:extLst>
          </p:cNvPr>
          <p:cNvSpPr>
            <a:spLocks noGrp="1"/>
          </p:cNvSpPr>
          <p:nvPr>
            <p:ph type="body" orient="vert" idx="1"/>
          </p:nvPr>
        </p:nvSpPr>
        <p:spPr>
          <a:xfrm>
            <a:off x="838200" y="365125"/>
            <a:ext cx="7734300" cy="5811838"/>
          </a:xfrm>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19E4149E-4B41-4B48-A510-903CC589D54F}"/>
              </a:ext>
            </a:extLst>
          </p:cNvPr>
          <p:cNvSpPr>
            <a:spLocks noGrp="1"/>
          </p:cNvSpPr>
          <p:nvPr>
            <p:ph type="dt" sz="half" idx="10"/>
          </p:nvPr>
        </p:nvSpPr>
        <p:spPr/>
        <p:txBody>
          <a:bodyPr/>
          <a:lstStyle/>
          <a:p>
            <a:fld id="{7FBFDC37-513B-4817-966E-FC0A49DBEB69}" type="datetimeFigureOut">
              <a:rPr lang="cs-CZ" smtClean="0"/>
              <a:t>19.02.2025</a:t>
            </a:fld>
            <a:endParaRPr lang="cs-CZ"/>
          </a:p>
        </p:txBody>
      </p:sp>
      <p:sp>
        <p:nvSpPr>
          <p:cNvPr id="5" name="Zástupný symbol pro zápatí 4">
            <a:extLst>
              <a:ext uri="{FF2B5EF4-FFF2-40B4-BE49-F238E27FC236}">
                <a16:creationId xmlns:a16="http://schemas.microsoft.com/office/drawing/2014/main" id="{5DCD7D54-96EB-4F3F-8491-A04B4BD93401}"/>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E54CA809-0FF3-49C6-BF3F-BE4B865AC9AE}"/>
              </a:ext>
            </a:extLst>
          </p:cNvPr>
          <p:cNvSpPr>
            <a:spLocks noGrp="1"/>
          </p:cNvSpPr>
          <p:nvPr>
            <p:ph type="sldNum" sz="quarter" idx="12"/>
          </p:nvPr>
        </p:nvSpPr>
        <p:spPr/>
        <p:txBody>
          <a:bodyPr/>
          <a:lstStyle/>
          <a:p>
            <a:fld id="{E18E3EDD-F664-48EE-9104-DA9631A9596A}" type="slidenum">
              <a:rPr lang="cs-CZ" smtClean="0"/>
              <a:t>‹#›</a:t>
            </a:fld>
            <a:endParaRPr lang="cs-CZ"/>
          </a:p>
        </p:txBody>
      </p:sp>
    </p:spTree>
    <p:extLst>
      <p:ext uri="{BB962C8B-B14F-4D97-AF65-F5344CB8AC3E}">
        <p14:creationId xmlns:p14="http://schemas.microsoft.com/office/powerpoint/2010/main" val="11340333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0DB07A6-96B1-4FB7-9E44-3FA9B5B56ED7}"/>
              </a:ext>
            </a:extLst>
          </p:cNvPr>
          <p:cNvSpPr>
            <a:spLocks noGrp="1"/>
          </p:cNvSpPr>
          <p:nvPr>
            <p:ph type="title"/>
          </p:nvPr>
        </p:nvSpPr>
        <p:spPr/>
        <p:txBody>
          <a:bodyPr/>
          <a:lstStyle/>
          <a:p>
            <a:r>
              <a:rPr lang="cs-CZ"/>
              <a:t>Kliknutím lze upravit styl.</a:t>
            </a:r>
          </a:p>
        </p:txBody>
      </p:sp>
      <p:sp>
        <p:nvSpPr>
          <p:cNvPr id="3" name="Zástupný symbol pro obsah 2">
            <a:extLst>
              <a:ext uri="{FF2B5EF4-FFF2-40B4-BE49-F238E27FC236}">
                <a16:creationId xmlns:a16="http://schemas.microsoft.com/office/drawing/2014/main" id="{5B0F636F-9265-4338-ACBB-A6E0E18D1661}"/>
              </a:ext>
            </a:extLst>
          </p:cNvPr>
          <p:cNvSpPr>
            <a:spLocks noGrp="1"/>
          </p:cNvSpPr>
          <p:nvPr>
            <p:ph idx="1"/>
          </p:nvPr>
        </p:nvSpPr>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F00A8DB9-4C74-4F53-B926-8AC6FEE8819F}"/>
              </a:ext>
            </a:extLst>
          </p:cNvPr>
          <p:cNvSpPr>
            <a:spLocks noGrp="1"/>
          </p:cNvSpPr>
          <p:nvPr>
            <p:ph type="dt" sz="half" idx="10"/>
          </p:nvPr>
        </p:nvSpPr>
        <p:spPr/>
        <p:txBody>
          <a:bodyPr/>
          <a:lstStyle/>
          <a:p>
            <a:fld id="{7FBFDC37-513B-4817-966E-FC0A49DBEB69}" type="datetimeFigureOut">
              <a:rPr lang="cs-CZ" smtClean="0"/>
              <a:t>19.02.2025</a:t>
            </a:fld>
            <a:endParaRPr lang="cs-CZ"/>
          </a:p>
        </p:txBody>
      </p:sp>
      <p:sp>
        <p:nvSpPr>
          <p:cNvPr id="5" name="Zástupný symbol pro zápatí 4">
            <a:extLst>
              <a:ext uri="{FF2B5EF4-FFF2-40B4-BE49-F238E27FC236}">
                <a16:creationId xmlns:a16="http://schemas.microsoft.com/office/drawing/2014/main" id="{A8DA1FFE-9C86-4FC9-A1E4-B4E9A25ACC76}"/>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8DE53699-3DA8-4990-9DD2-365F7287CE75}"/>
              </a:ext>
            </a:extLst>
          </p:cNvPr>
          <p:cNvSpPr>
            <a:spLocks noGrp="1"/>
          </p:cNvSpPr>
          <p:nvPr>
            <p:ph type="sldNum" sz="quarter" idx="12"/>
          </p:nvPr>
        </p:nvSpPr>
        <p:spPr/>
        <p:txBody>
          <a:bodyPr/>
          <a:lstStyle/>
          <a:p>
            <a:fld id="{E18E3EDD-F664-48EE-9104-DA9631A9596A}" type="slidenum">
              <a:rPr lang="cs-CZ" smtClean="0"/>
              <a:t>‹#›</a:t>
            </a:fld>
            <a:endParaRPr lang="cs-CZ"/>
          </a:p>
        </p:txBody>
      </p:sp>
    </p:spTree>
    <p:extLst>
      <p:ext uri="{BB962C8B-B14F-4D97-AF65-F5344CB8AC3E}">
        <p14:creationId xmlns:p14="http://schemas.microsoft.com/office/powerpoint/2010/main" val="29311947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6182E26-CA0D-4543-9D5A-F23B7640945C}"/>
              </a:ext>
            </a:extLst>
          </p:cNvPr>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symbol pro text 2">
            <a:extLst>
              <a:ext uri="{FF2B5EF4-FFF2-40B4-BE49-F238E27FC236}">
                <a16:creationId xmlns:a16="http://schemas.microsoft.com/office/drawing/2014/main" id="{BA969ACA-9B8A-423D-91A3-10119F05405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Upravte styly předlohy textu.</a:t>
            </a:r>
          </a:p>
        </p:txBody>
      </p:sp>
      <p:sp>
        <p:nvSpPr>
          <p:cNvPr id="4" name="Zástupný symbol pro datum 3">
            <a:extLst>
              <a:ext uri="{FF2B5EF4-FFF2-40B4-BE49-F238E27FC236}">
                <a16:creationId xmlns:a16="http://schemas.microsoft.com/office/drawing/2014/main" id="{012CB88E-EA5D-4BE2-B4C7-C996AE066116}"/>
              </a:ext>
            </a:extLst>
          </p:cNvPr>
          <p:cNvSpPr>
            <a:spLocks noGrp="1"/>
          </p:cNvSpPr>
          <p:nvPr>
            <p:ph type="dt" sz="half" idx="10"/>
          </p:nvPr>
        </p:nvSpPr>
        <p:spPr/>
        <p:txBody>
          <a:bodyPr/>
          <a:lstStyle/>
          <a:p>
            <a:fld id="{7FBFDC37-513B-4817-966E-FC0A49DBEB69}" type="datetimeFigureOut">
              <a:rPr lang="cs-CZ" smtClean="0"/>
              <a:t>19.02.2025</a:t>
            </a:fld>
            <a:endParaRPr lang="cs-CZ"/>
          </a:p>
        </p:txBody>
      </p:sp>
      <p:sp>
        <p:nvSpPr>
          <p:cNvPr id="5" name="Zástupný symbol pro zápatí 4">
            <a:extLst>
              <a:ext uri="{FF2B5EF4-FFF2-40B4-BE49-F238E27FC236}">
                <a16:creationId xmlns:a16="http://schemas.microsoft.com/office/drawing/2014/main" id="{F4D84DBB-E634-4DA8-A802-CE8591FE083D}"/>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F1F4A8CE-1886-46AD-854E-6A000B5118E0}"/>
              </a:ext>
            </a:extLst>
          </p:cNvPr>
          <p:cNvSpPr>
            <a:spLocks noGrp="1"/>
          </p:cNvSpPr>
          <p:nvPr>
            <p:ph type="sldNum" sz="quarter" idx="12"/>
          </p:nvPr>
        </p:nvSpPr>
        <p:spPr/>
        <p:txBody>
          <a:bodyPr/>
          <a:lstStyle/>
          <a:p>
            <a:fld id="{E18E3EDD-F664-48EE-9104-DA9631A9596A}" type="slidenum">
              <a:rPr lang="cs-CZ" smtClean="0"/>
              <a:t>‹#›</a:t>
            </a:fld>
            <a:endParaRPr lang="cs-CZ"/>
          </a:p>
        </p:txBody>
      </p:sp>
    </p:spTree>
    <p:extLst>
      <p:ext uri="{BB962C8B-B14F-4D97-AF65-F5344CB8AC3E}">
        <p14:creationId xmlns:p14="http://schemas.microsoft.com/office/powerpoint/2010/main" val="32276016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6F64064-53DF-420D-BBE8-1DADD50172F6}"/>
              </a:ext>
            </a:extLst>
          </p:cNvPr>
          <p:cNvSpPr>
            <a:spLocks noGrp="1"/>
          </p:cNvSpPr>
          <p:nvPr>
            <p:ph type="title"/>
          </p:nvPr>
        </p:nvSpPr>
        <p:spPr/>
        <p:txBody>
          <a:bodyPr/>
          <a:lstStyle/>
          <a:p>
            <a:r>
              <a:rPr lang="cs-CZ"/>
              <a:t>Kliknutím lze upravit styl.</a:t>
            </a:r>
          </a:p>
        </p:txBody>
      </p:sp>
      <p:sp>
        <p:nvSpPr>
          <p:cNvPr id="3" name="Zástupný symbol pro obsah 2">
            <a:extLst>
              <a:ext uri="{FF2B5EF4-FFF2-40B4-BE49-F238E27FC236}">
                <a16:creationId xmlns:a16="http://schemas.microsoft.com/office/drawing/2014/main" id="{3920747A-8893-49BF-9FA8-ACC284CE38CC}"/>
              </a:ext>
            </a:extLst>
          </p:cNvPr>
          <p:cNvSpPr>
            <a:spLocks noGrp="1"/>
          </p:cNvSpPr>
          <p:nvPr>
            <p:ph sz="half" idx="1"/>
          </p:nvPr>
        </p:nvSpPr>
        <p:spPr>
          <a:xfrm>
            <a:off x="838200" y="1825625"/>
            <a:ext cx="51816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a:extLst>
              <a:ext uri="{FF2B5EF4-FFF2-40B4-BE49-F238E27FC236}">
                <a16:creationId xmlns:a16="http://schemas.microsoft.com/office/drawing/2014/main" id="{1D5ED645-7DA5-4F30-B0DC-013DC6A4540B}"/>
              </a:ext>
            </a:extLst>
          </p:cNvPr>
          <p:cNvSpPr>
            <a:spLocks noGrp="1"/>
          </p:cNvSpPr>
          <p:nvPr>
            <p:ph sz="half" idx="2"/>
          </p:nvPr>
        </p:nvSpPr>
        <p:spPr>
          <a:xfrm>
            <a:off x="6172200" y="1825625"/>
            <a:ext cx="51816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a:extLst>
              <a:ext uri="{FF2B5EF4-FFF2-40B4-BE49-F238E27FC236}">
                <a16:creationId xmlns:a16="http://schemas.microsoft.com/office/drawing/2014/main" id="{0A6BE2D8-51F3-4DC8-956C-15250AABA397}"/>
              </a:ext>
            </a:extLst>
          </p:cNvPr>
          <p:cNvSpPr>
            <a:spLocks noGrp="1"/>
          </p:cNvSpPr>
          <p:nvPr>
            <p:ph type="dt" sz="half" idx="10"/>
          </p:nvPr>
        </p:nvSpPr>
        <p:spPr/>
        <p:txBody>
          <a:bodyPr/>
          <a:lstStyle/>
          <a:p>
            <a:fld id="{7FBFDC37-513B-4817-966E-FC0A49DBEB69}" type="datetimeFigureOut">
              <a:rPr lang="cs-CZ" smtClean="0"/>
              <a:t>19.02.2025</a:t>
            </a:fld>
            <a:endParaRPr lang="cs-CZ"/>
          </a:p>
        </p:txBody>
      </p:sp>
      <p:sp>
        <p:nvSpPr>
          <p:cNvPr id="6" name="Zástupný symbol pro zápatí 5">
            <a:extLst>
              <a:ext uri="{FF2B5EF4-FFF2-40B4-BE49-F238E27FC236}">
                <a16:creationId xmlns:a16="http://schemas.microsoft.com/office/drawing/2014/main" id="{183C0968-4AAC-405D-B5E3-379550743F84}"/>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A55BC8AB-296E-49F6-9A61-87C9B2D9F85F}"/>
              </a:ext>
            </a:extLst>
          </p:cNvPr>
          <p:cNvSpPr>
            <a:spLocks noGrp="1"/>
          </p:cNvSpPr>
          <p:nvPr>
            <p:ph type="sldNum" sz="quarter" idx="12"/>
          </p:nvPr>
        </p:nvSpPr>
        <p:spPr/>
        <p:txBody>
          <a:bodyPr/>
          <a:lstStyle/>
          <a:p>
            <a:fld id="{E18E3EDD-F664-48EE-9104-DA9631A9596A}" type="slidenum">
              <a:rPr lang="cs-CZ" smtClean="0"/>
              <a:t>‹#›</a:t>
            </a:fld>
            <a:endParaRPr lang="cs-CZ"/>
          </a:p>
        </p:txBody>
      </p:sp>
    </p:spTree>
    <p:extLst>
      <p:ext uri="{BB962C8B-B14F-4D97-AF65-F5344CB8AC3E}">
        <p14:creationId xmlns:p14="http://schemas.microsoft.com/office/powerpoint/2010/main" val="29885679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8F0D198-A436-4936-AC27-05D9FB0BD3CE}"/>
              </a:ext>
            </a:extLst>
          </p:cNvPr>
          <p:cNvSpPr>
            <a:spLocks noGrp="1"/>
          </p:cNvSpPr>
          <p:nvPr>
            <p:ph type="title"/>
          </p:nvPr>
        </p:nvSpPr>
        <p:spPr>
          <a:xfrm>
            <a:off x="839788" y="365125"/>
            <a:ext cx="10515600" cy="1325563"/>
          </a:xfrm>
        </p:spPr>
        <p:txBody>
          <a:bodyPr/>
          <a:lstStyle/>
          <a:p>
            <a:r>
              <a:rPr lang="cs-CZ"/>
              <a:t>Kliknutím lze upravit styl.</a:t>
            </a:r>
          </a:p>
        </p:txBody>
      </p:sp>
      <p:sp>
        <p:nvSpPr>
          <p:cNvPr id="3" name="Zástupný symbol pro text 2">
            <a:extLst>
              <a:ext uri="{FF2B5EF4-FFF2-40B4-BE49-F238E27FC236}">
                <a16:creationId xmlns:a16="http://schemas.microsoft.com/office/drawing/2014/main" id="{FB40A527-3D60-4EF5-BEF0-45724EB3AA2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4" name="Zástupný symbol pro obsah 3">
            <a:extLst>
              <a:ext uri="{FF2B5EF4-FFF2-40B4-BE49-F238E27FC236}">
                <a16:creationId xmlns:a16="http://schemas.microsoft.com/office/drawing/2014/main" id="{5C583410-1993-46A4-9B9B-81123508FC69}"/>
              </a:ext>
            </a:extLst>
          </p:cNvPr>
          <p:cNvSpPr>
            <a:spLocks noGrp="1"/>
          </p:cNvSpPr>
          <p:nvPr>
            <p:ph sz="half" idx="2"/>
          </p:nvPr>
        </p:nvSpPr>
        <p:spPr>
          <a:xfrm>
            <a:off x="839788" y="2505075"/>
            <a:ext cx="5157787"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a:extLst>
              <a:ext uri="{FF2B5EF4-FFF2-40B4-BE49-F238E27FC236}">
                <a16:creationId xmlns:a16="http://schemas.microsoft.com/office/drawing/2014/main" id="{190E976B-BB1C-47CE-9376-7764CCC4C5A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6" name="Zástupný symbol pro obsah 5">
            <a:extLst>
              <a:ext uri="{FF2B5EF4-FFF2-40B4-BE49-F238E27FC236}">
                <a16:creationId xmlns:a16="http://schemas.microsoft.com/office/drawing/2014/main" id="{66CD34EE-BF95-4C03-AF23-CC6B3A4592CE}"/>
              </a:ext>
            </a:extLst>
          </p:cNvPr>
          <p:cNvSpPr>
            <a:spLocks noGrp="1"/>
          </p:cNvSpPr>
          <p:nvPr>
            <p:ph sz="quarter" idx="4"/>
          </p:nvPr>
        </p:nvSpPr>
        <p:spPr>
          <a:xfrm>
            <a:off x="6172200" y="2505075"/>
            <a:ext cx="5183188"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a:extLst>
              <a:ext uri="{FF2B5EF4-FFF2-40B4-BE49-F238E27FC236}">
                <a16:creationId xmlns:a16="http://schemas.microsoft.com/office/drawing/2014/main" id="{1810E398-71A6-4EB0-BCC2-7950AAF600DD}"/>
              </a:ext>
            </a:extLst>
          </p:cNvPr>
          <p:cNvSpPr>
            <a:spLocks noGrp="1"/>
          </p:cNvSpPr>
          <p:nvPr>
            <p:ph type="dt" sz="half" idx="10"/>
          </p:nvPr>
        </p:nvSpPr>
        <p:spPr/>
        <p:txBody>
          <a:bodyPr/>
          <a:lstStyle/>
          <a:p>
            <a:fld id="{7FBFDC37-513B-4817-966E-FC0A49DBEB69}" type="datetimeFigureOut">
              <a:rPr lang="cs-CZ" smtClean="0"/>
              <a:t>19.02.2025</a:t>
            </a:fld>
            <a:endParaRPr lang="cs-CZ"/>
          </a:p>
        </p:txBody>
      </p:sp>
      <p:sp>
        <p:nvSpPr>
          <p:cNvPr id="8" name="Zástupný symbol pro zápatí 7">
            <a:extLst>
              <a:ext uri="{FF2B5EF4-FFF2-40B4-BE49-F238E27FC236}">
                <a16:creationId xmlns:a16="http://schemas.microsoft.com/office/drawing/2014/main" id="{D474450B-810A-4D06-9665-0AA26759EB8B}"/>
              </a:ext>
            </a:extLst>
          </p:cNvPr>
          <p:cNvSpPr>
            <a:spLocks noGrp="1"/>
          </p:cNvSpPr>
          <p:nvPr>
            <p:ph type="ftr" sz="quarter" idx="11"/>
          </p:nvPr>
        </p:nvSpPr>
        <p:spPr/>
        <p:txBody>
          <a:bodyPr/>
          <a:lstStyle/>
          <a:p>
            <a:endParaRPr lang="cs-CZ"/>
          </a:p>
        </p:txBody>
      </p:sp>
      <p:sp>
        <p:nvSpPr>
          <p:cNvPr id="9" name="Zástupný symbol pro číslo snímku 8">
            <a:extLst>
              <a:ext uri="{FF2B5EF4-FFF2-40B4-BE49-F238E27FC236}">
                <a16:creationId xmlns:a16="http://schemas.microsoft.com/office/drawing/2014/main" id="{B8BCE8DF-B85F-4C9E-8B4C-4160C96B9811}"/>
              </a:ext>
            </a:extLst>
          </p:cNvPr>
          <p:cNvSpPr>
            <a:spLocks noGrp="1"/>
          </p:cNvSpPr>
          <p:nvPr>
            <p:ph type="sldNum" sz="quarter" idx="12"/>
          </p:nvPr>
        </p:nvSpPr>
        <p:spPr/>
        <p:txBody>
          <a:bodyPr/>
          <a:lstStyle/>
          <a:p>
            <a:fld id="{E18E3EDD-F664-48EE-9104-DA9631A9596A}" type="slidenum">
              <a:rPr lang="cs-CZ" smtClean="0"/>
              <a:t>‹#›</a:t>
            </a:fld>
            <a:endParaRPr lang="cs-CZ"/>
          </a:p>
        </p:txBody>
      </p:sp>
    </p:spTree>
    <p:extLst>
      <p:ext uri="{BB962C8B-B14F-4D97-AF65-F5344CB8AC3E}">
        <p14:creationId xmlns:p14="http://schemas.microsoft.com/office/powerpoint/2010/main" val="14746798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8DA0F94-F2EA-4538-9386-5DA1A392A936}"/>
              </a:ext>
            </a:extLst>
          </p:cNvPr>
          <p:cNvSpPr>
            <a:spLocks noGrp="1"/>
          </p:cNvSpPr>
          <p:nvPr>
            <p:ph type="title"/>
          </p:nvPr>
        </p:nvSpPr>
        <p:spPr/>
        <p:txBody>
          <a:bodyPr/>
          <a:lstStyle/>
          <a:p>
            <a:r>
              <a:rPr lang="cs-CZ"/>
              <a:t>Kliknutím lze upravit styl.</a:t>
            </a:r>
          </a:p>
        </p:txBody>
      </p:sp>
      <p:sp>
        <p:nvSpPr>
          <p:cNvPr id="3" name="Zástupný symbol pro datum 2">
            <a:extLst>
              <a:ext uri="{FF2B5EF4-FFF2-40B4-BE49-F238E27FC236}">
                <a16:creationId xmlns:a16="http://schemas.microsoft.com/office/drawing/2014/main" id="{A2CEC667-FB13-4732-8539-815D7795B70D}"/>
              </a:ext>
            </a:extLst>
          </p:cNvPr>
          <p:cNvSpPr>
            <a:spLocks noGrp="1"/>
          </p:cNvSpPr>
          <p:nvPr>
            <p:ph type="dt" sz="half" idx="10"/>
          </p:nvPr>
        </p:nvSpPr>
        <p:spPr/>
        <p:txBody>
          <a:bodyPr/>
          <a:lstStyle/>
          <a:p>
            <a:fld id="{7FBFDC37-513B-4817-966E-FC0A49DBEB69}" type="datetimeFigureOut">
              <a:rPr lang="cs-CZ" smtClean="0"/>
              <a:t>19.02.2025</a:t>
            </a:fld>
            <a:endParaRPr lang="cs-CZ"/>
          </a:p>
        </p:txBody>
      </p:sp>
      <p:sp>
        <p:nvSpPr>
          <p:cNvPr id="4" name="Zástupný symbol pro zápatí 3">
            <a:extLst>
              <a:ext uri="{FF2B5EF4-FFF2-40B4-BE49-F238E27FC236}">
                <a16:creationId xmlns:a16="http://schemas.microsoft.com/office/drawing/2014/main" id="{7607666E-07FC-4875-9578-447D885F7B91}"/>
              </a:ext>
            </a:extLst>
          </p:cNvPr>
          <p:cNvSpPr>
            <a:spLocks noGrp="1"/>
          </p:cNvSpPr>
          <p:nvPr>
            <p:ph type="ftr" sz="quarter" idx="11"/>
          </p:nvPr>
        </p:nvSpPr>
        <p:spPr/>
        <p:txBody>
          <a:bodyPr/>
          <a:lstStyle/>
          <a:p>
            <a:endParaRPr lang="cs-CZ"/>
          </a:p>
        </p:txBody>
      </p:sp>
      <p:sp>
        <p:nvSpPr>
          <p:cNvPr id="5" name="Zástupný symbol pro číslo snímku 4">
            <a:extLst>
              <a:ext uri="{FF2B5EF4-FFF2-40B4-BE49-F238E27FC236}">
                <a16:creationId xmlns:a16="http://schemas.microsoft.com/office/drawing/2014/main" id="{8A2ECE04-26CA-491B-A13A-1CF85A872044}"/>
              </a:ext>
            </a:extLst>
          </p:cNvPr>
          <p:cNvSpPr>
            <a:spLocks noGrp="1"/>
          </p:cNvSpPr>
          <p:nvPr>
            <p:ph type="sldNum" sz="quarter" idx="12"/>
          </p:nvPr>
        </p:nvSpPr>
        <p:spPr/>
        <p:txBody>
          <a:bodyPr/>
          <a:lstStyle/>
          <a:p>
            <a:fld id="{E18E3EDD-F664-48EE-9104-DA9631A9596A}" type="slidenum">
              <a:rPr lang="cs-CZ" smtClean="0"/>
              <a:t>‹#›</a:t>
            </a:fld>
            <a:endParaRPr lang="cs-CZ"/>
          </a:p>
        </p:txBody>
      </p:sp>
    </p:spTree>
    <p:extLst>
      <p:ext uri="{BB962C8B-B14F-4D97-AF65-F5344CB8AC3E}">
        <p14:creationId xmlns:p14="http://schemas.microsoft.com/office/powerpoint/2010/main" val="31107613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a:extLst>
              <a:ext uri="{FF2B5EF4-FFF2-40B4-BE49-F238E27FC236}">
                <a16:creationId xmlns:a16="http://schemas.microsoft.com/office/drawing/2014/main" id="{D2000926-68BB-4ABC-A97F-C721674FC3EC}"/>
              </a:ext>
            </a:extLst>
          </p:cNvPr>
          <p:cNvSpPr>
            <a:spLocks noGrp="1"/>
          </p:cNvSpPr>
          <p:nvPr>
            <p:ph type="dt" sz="half" idx="10"/>
          </p:nvPr>
        </p:nvSpPr>
        <p:spPr/>
        <p:txBody>
          <a:bodyPr/>
          <a:lstStyle/>
          <a:p>
            <a:fld id="{7FBFDC37-513B-4817-966E-FC0A49DBEB69}" type="datetimeFigureOut">
              <a:rPr lang="cs-CZ" smtClean="0"/>
              <a:t>19.02.2025</a:t>
            </a:fld>
            <a:endParaRPr lang="cs-CZ"/>
          </a:p>
        </p:txBody>
      </p:sp>
      <p:sp>
        <p:nvSpPr>
          <p:cNvPr id="3" name="Zástupný symbol pro zápatí 2">
            <a:extLst>
              <a:ext uri="{FF2B5EF4-FFF2-40B4-BE49-F238E27FC236}">
                <a16:creationId xmlns:a16="http://schemas.microsoft.com/office/drawing/2014/main" id="{1F4CE121-7EA0-4133-9221-21BDD5CB9A8F}"/>
              </a:ext>
            </a:extLst>
          </p:cNvPr>
          <p:cNvSpPr>
            <a:spLocks noGrp="1"/>
          </p:cNvSpPr>
          <p:nvPr>
            <p:ph type="ftr" sz="quarter" idx="11"/>
          </p:nvPr>
        </p:nvSpPr>
        <p:spPr/>
        <p:txBody>
          <a:bodyPr/>
          <a:lstStyle/>
          <a:p>
            <a:endParaRPr lang="cs-CZ"/>
          </a:p>
        </p:txBody>
      </p:sp>
      <p:sp>
        <p:nvSpPr>
          <p:cNvPr id="4" name="Zástupný symbol pro číslo snímku 3">
            <a:extLst>
              <a:ext uri="{FF2B5EF4-FFF2-40B4-BE49-F238E27FC236}">
                <a16:creationId xmlns:a16="http://schemas.microsoft.com/office/drawing/2014/main" id="{7E13E880-50B5-4B89-9E7C-7845BA08AE5A}"/>
              </a:ext>
            </a:extLst>
          </p:cNvPr>
          <p:cNvSpPr>
            <a:spLocks noGrp="1"/>
          </p:cNvSpPr>
          <p:nvPr>
            <p:ph type="sldNum" sz="quarter" idx="12"/>
          </p:nvPr>
        </p:nvSpPr>
        <p:spPr/>
        <p:txBody>
          <a:bodyPr/>
          <a:lstStyle/>
          <a:p>
            <a:fld id="{E18E3EDD-F664-48EE-9104-DA9631A9596A}" type="slidenum">
              <a:rPr lang="cs-CZ" smtClean="0"/>
              <a:t>‹#›</a:t>
            </a:fld>
            <a:endParaRPr lang="cs-CZ"/>
          </a:p>
        </p:txBody>
      </p:sp>
    </p:spTree>
    <p:extLst>
      <p:ext uri="{BB962C8B-B14F-4D97-AF65-F5344CB8AC3E}">
        <p14:creationId xmlns:p14="http://schemas.microsoft.com/office/powerpoint/2010/main" val="8367774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FC0A13D-AD65-4756-9CFA-0107E015CF1D}"/>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pro obsah 2">
            <a:extLst>
              <a:ext uri="{FF2B5EF4-FFF2-40B4-BE49-F238E27FC236}">
                <a16:creationId xmlns:a16="http://schemas.microsoft.com/office/drawing/2014/main" id="{65D01140-8270-4EED-80B0-7F6230072BE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a:extLst>
              <a:ext uri="{FF2B5EF4-FFF2-40B4-BE49-F238E27FC236}">
                <a16:creationId xmlns:a16="http://schemas.microsoft.com/office/drawing/2014/main" id="{448B8F26-5057-4AC2-9D38-48DEFD1BAF4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Zástupný symbol pro datum 4">
            <a:extLst>
              <a:ext uri="{FF2B5EF4-FFF2-40B4-BE49-F238E27FC236}">
                <a16:creationId xmlns:a16="http://schemas.microsoft.com/office/drawing/2014/main" id="{9987809D-C2B7-4492-86D1-41C83C0B88F9}"/>
              </a:ext>
            </a:extLst>
          </p:cNvPr>
          <p:cNvSpPr>
            <a:spLocks noGrp="1"/>
          </p:cNvSpPr>
          <p:nvPr>
            <p:ph type="dt" sz="half" idx="10"/>
          </p:nvPr>
        </p:nvSpPr>
        <p:spPr/>
        <p:txBody>
          <a:bodyPr/>
          <a:lstStyle/>
          <a:p>
            <a:fld id="{7FBFDC37-513B-4817-966E-FC0A49DBEB69}" type="datetimeFigureOut">
              <a:rPr lang="cs-CZ" smtClean="0"/>
              <a:t>19.02.2025</a:t>
            </a:fld>
            <a:endParaRPr lang="cs-CZ"/>
          </a:p>
        </p:txBody>
      </p:sp>
      <p:sp>
        <p:nvSpPr>
          <p:cNvPr id="6" name="Zástupný symbol pro zápatí 5">
            <a:extLst>
              <a:ext uri="{FF2B5EF4-FFF2-40B4-BE49-F238E27FC236}">
                <a16:creationId xmlns:a16="http://schemas.microsoft.com/office/drawing/2014/main" id="{4E1A6040-1DF3-455B-9DD2-5176242C0691}"/>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FB2224D2-DDDC-4668-976A-C0376A119A1C}"/>
              </a:ext>
            </a:extLst>
          </p:cNvPr>
          <p:cNvSpPr>
            <a:spLocks noGrp="1"/>
          </p:cNvSpPr>
          <p:nvPr>
            <p:ph type="sldNum" sz="quarter" idx="12"/>
          </p:nvPr>
        </p:nvSpPr>
        <p:spPr/>
        <p:txBody>
          <a:bodyPr/>
          <a:lstStyle/>
          <a:p>
            <a:fld id="{E18E3EDD-F664-48EE-9104-DA9631A9596A}" type="slidenum">
              <a:rPr lang="cs-CZ" smtClean="0"/>
              <a:t>‹#›</a:t>
            </a:fld>
            <a:endParaRPr lang="cs-CZ"/>
          </a:p>
        </p:txBody>
      </p:sp>
    </p:spTree>
    <p:extLst>
      <p:ext uri="{BB962C8B-B14F-4D97-AF65-F5344CB8AC3E}">
        <p14:creationId xmlns:p14="http://schemas.microsoft.com/office/powerpoint/2010/main" val="18418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7D1ED7E-1ED8-4C42-8AB9-5270900AC785}"/>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obrázku 2">
            <a:extLst>
              <a:ext uri="{FF2B5EF4-FFF2-40B4-BE49-F238E27FC236}">
                <a16:creationId xmlns:a16="http://schemas.microsoft.com/office/drawing/2014/main" id="{A49F3DE2-312A-4697-A425-EB3D906A7D8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a:extLst>
              <a:ext uri="{FF2B5EF4-FFF2-40B4-BE49-F238E27FC236}">
                <a16:creationId xmlns:a16="http://schemas.microsoft.com/office/drawing/2014/main" id="{899A3473-95B3-4D87-A863-FE4C67E1FD6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Zástupný symbol pro datum 4">
            <a:extLst>
              <a:ext uri="{FF2B5EF4-FFF2-40B4-BE49-F238E27FC236}">
                <a16:creationId xmlns:a16="http://schemas.microsoft.com/office/drawing/2014/main" id="{7E72D6DB-D81D-4C6B-AB49-E6E22D02E25A}"/>
              </a:ext>
            </a:extLst>
          </p:cNvPr>
          <p:cNvSpPr>
            <a:spLocks noGrp="1"/>
          </p:cNvSpPr>
          <p:nvPr>
            <p:ph type="dt" sz="half" idx="10"/>
          </p:nvPr>
        </p:nvSpPr>
        <p:spPr/>
        <p:txBody>
          <a:bodyPr/>
          <a:lstStyle/>
          <a:p>
            <a:fld id="{7FBFDC37-513B-4817-966E-FC0A49DBEB69}" type="datetimeFigureOut">
              <a:rPr lang="cs-CZ" smtClean="0"/>
              <a:t>19.02.2025</a:t>
            </a:fld>
            <a:endParaRPr lang="cs-CZ"/>
          </a:p>
        </p:txBody>
      </p:sp>
      <p:sp>
        <p:nvSpPr>
          <p:cNvPr id="6" name="Zástupný symbol pro zápatí 5">
            <a:extLst>
              <a:ext uri="{FF2B5EF4-FFF2-40B4-BE49-F238E27FC236}">
                <a16:creationId xmlns:a16="http://schemas.microsoft.com/office/drawing/2014/main" id="{1081DB71-C2FD-4341-9023-468F711A6A7E}"/>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23815973-D51E-4B43-96AE-B985B8E71E37}"/>
              </a:ext>
            </a:extLst>
          </p:cNvPr>
          <p:cNvSpPr>
            <a:spLocks noGrp="1"/>
          </p:cNvSpPr>
          <p:nvPr>
            <p:ph type="sldNum" sz="quarter" idx="12"/>
          </p:nvPr>
        </p:nvSpPr>
        <p:spPr/>
        <p:txBody>
          <a:bodyPr/>
          <a:lstStyle/>
          <a:p>
            <a:fld id="{E18E3EDD-F664-48EE-9104-DA9631A9596A}" type="slidenum">
              <a:rPr lang="cs-CZ" smtClean="0"/>
              <a:t>‹#›</a:t>
            </a:fld>
            <a:endParaRPr lang="cs-CZ"/>
          </a:p>
        </p:txBody>
      </p:sp>
    </p:spTree>
    <p:extLst>
      <p:ext uri="{BB962C8B-B14F-4D97-AF65-F5344CB8AC3E}">
        <p14:creationId xmlns:p14="http://schemas.microsoft.com/office/powerpoint/2010/main" val="31447728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nadpis 1">
            <a:extLst>
              <a:ext uri="{FF2B5EF4-FFF2-40B4-BE49-F238E27FC236}">
                <a16:creationId xmlns:a16="http://schemas.microsoft.com/office/drawing/2014/main" id="{68D73EF7-7EC5-413D-9164-B7D887C9FC8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symbol pro text 2">
            <a:extLst>
              <a:ext uri="{FF2B5EF4-FFF2-40B4-BE49-F238E27FC236}">
                <a16:creationId xmlns:a16="http://schemas.microsoft.com/office/drawing/2014/main" id="{CA585A1C-04B9-4A27-936C-A5A73512526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F73CA46B-A421-45BD-88C2-E7B9ACF6E68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FBFDC37-513B-4817-966E-FC0A49DBEB69}" type="datetimeFigureOut">
              <a:rPr lang="cs-CZ" smtClean="0"/>
              <a:t>19.02.2025</a:t>
            </a:fld>
            <a:endParaRPr lang="cs-CZ"/>
          </a:p>
        </p:txBody>
      </p:sp>
      <p:sp>
        <p:nvSpPr>
          <p:cNvPr id="5" name="Zástupný symbol pro zápatí 4">
            <a:extLst>
              <a:ext uri="{FF2B5EF4-FFF2-40B4-BE49-F238E27FC236}">
                <a16:creationId xmlns:a16="http://schemas.microsoft.com/office/drawing/2014/main" id="{3308F89D-AA9B-4891-BF76-29CF7ED3BD6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a:extLst>
              <a:ext uri="{FF2B5EF4-FFF2-40B4-BE49-F238E27FC236}">
                <a16:creationId xmlns:a16="http://schemas.microsoft.com/office/drawing/2014/main" id="{C077609D-2652-42FA-8F75-D27EAE0D82C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18E3EDD-F664-48EE-9104-DA9631A9596A}" type="slidenum">
              <a:rPr lang="cs-CZ" smtClean="0"/>
              <a:t>‹#›</a:t>
            </a:fld>
            <a:endParaRPr lang="cs-CZ"/>
          </a:p>
        </p:txBody>
      </p:sp>
    </p:spTree>
    <p:extLst>
      <p:ext uri="{BB962C8B-B14F-4D97-AF65-F5344CB8AC3E}">
        <p14:creationId xmlns:p14="http://schemas.microsoft.com/office/powerpoint/2010/main" val="16932609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ose.zshk.cz/vyuka/osetrovatelske-diagnozy.aspx"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wikiskripta.eu/index.php/Cholecystitis" TargetMode="External"/><Relationship Id="rId2" Type="http://schemas.openxmlformats.org/officeDocument/2006/relationships/hyperlink" Target="http://www.wikiskripta.eu/index.php/Bolest"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9FD6C21-F8BD-4B7C-AE07-CFD0DBBA3440}"/>
              </a:ext>
            </a:extLst>
          </p:cNvPr>
          <p:cNvSpPr>
            <a:spLocks noGrp="1"/>
          </p:cNvSpPr>
          <p:nvPr>
            <p:ph type="title"/>
          </p:nvPr>
        </p:nvSpPr>
        <p:spPr/>
        <p:txBody>
          <a:bodyPr>
            <a:normAutofit fontScale="90000"/>
          </a:bodyPr>
          <a:lstStyle/>
          <a:p>
            <a:r>
              <a:rPr lang="cs-CZ" b="1" dirty="0">
                <a:solidFill>
                  <a:srgbClr val="FF0000"/>
                </a:solidFill>
              </a:rPr>
              <a:t>7 Ošetřovatelský proces u pacienta s onemocněním žlučníku a žlučových cest</a:t>
            </a:r>
            <a:br>
              <a:rPr lang="cs-CZ" b="1" dirty="0"/>
            </a:br>
            <a:endParaRPr lang="cs-CZ" dirty="0"/>
          </a:p>
        </p:txBody>
      </p:sp>
      <p:sp>
        <p:nvSpPr>
          <p:cNvPr id="3" name="Zástupný symbol pro obsah 2">
            <a:extLst>
              <a:ext uri="{FF2B5EF4-FFF2-40B4-BE49-F238E27FC236}">
                <a16:creationId xmlns:a16="http://schemas.microsoft.com/office/drawing/2014/main" id="{F636A8C3-2662-4EF5-897C-D9B2E5F5DD6D}"/>
              </a:ext>
            </a:extLst>
          </p:cNvPr>
          <p:cNvSpPr>
            <a:spLocks noGrp="1"/>
          </p:cNvSpPr>
          <p:nvPr>
            <p:ph idx="1"/>
          </p:nvPr>
        </p:nvSpPr>
        <p:spPr/>
        <p:txBody>
          <a:bodyPr>
            <a:normAutofit fontScale="77500" lnSpcReduction="20000"/>
          </a:bodyPr>
          <a:lstStyle/>
          <a:p>
            <a:r>
              <a:rPr lang="cs-CZ" dirty="0" err="1"/>
              <a:t>lučové</a:t>
            </a:r>
            <a:r>
              <a:rPr lang="cs-CZ" dirty="0"/>
              <a:t> kameny jsou nejčastější příčinou onemocnění žlučníku a žlučových cest. Žlučové kameny se tvoří hlavně z cholesterolu, bilirubinu a </a:t>
            </a:r>
            <a:r>
              <a:rPr lang="cs-CZ" dirty="0" err="1"/>
              <a:t>kalciumbikarbonátu</a:t>
            </a:r>
            <a:r>
              <a:rPr lang="cs-CZ" dirty="0"/>
              <a:t>. </a:t>
            </a:r>
          </a:p>
          <a:p>
            <a:r>
              <a:rPr lang="cs-CZ" dirty="0"/>
              <a:t>Podle skladby žlučových kamenů rozlišujeme čtyři skupiny:</a:t>
            </a:r>
          </a:p>
          <a:p>
            <a:r>
              <a:rPr lang="cs-CZ" dirty="0"/>
              <a:t>1. Cholesterolové kaménky - jsou většinou oválné a hladké, mohou dosahovat značné velikosti. Někdy mohou vyplnit i celý žlučník. Jsou velmi časté.</a:t>
            </a:r>
          </a:p>
          <a:p>
            <a:r>
              <a:rPr lang="cs-CZ" dirty="0"/>
              <a:t>2. Pigmentové kameny - jsou převážně z čirého barviva (bilirubinu). Jsou poměrně vzácné. Mají malou příměs cholesterolu.</a:t>
            </a:r>
          </a:p>
          <a:p>
            <a:r>
              <a:rPr lang="cs-CZ" dirty="0"/>
              <a:t>3. Uhličitanové kameny - jsou tvořeny uhličitanem vápenatým. Jsou velmi vzácné.</a:t>
            </a:r>
          </a:p>
          <a:p>
            <a:r>
              <a:rPr lang="cs-CZ" dirty="0"/>
              <a:t>4. Smíšené kameny - obsahují všechny tři složky, cholesterol, bilirubin a uhličitany. Tento typ se vyskytuje nejčastěji. </a:t>
            </a:r>
          </a:p>
          <a:p>
            <a:r>
              <a:rPr lang="cs-CZ" dirty="0"/>
              <a:t> </a:t>
            </a:r>
          </a:p>
          <a:p>
            <a:r>
              <a:rPr lang="cs-CZ" dirty="0"/>
              <a:t>Velikost konkrementů je velmi rozmanitá. Mohou být velké, takže vyplní celý žlučník, jindy drobné jako zrnka písku. Mohou mít i podobu bláta na dně žlučníku. Některé jsou velmi tvrdé, hlavně ty s obsahem uhličitanu vápenatého, které tvoří úplné skořepiny.</a:t>
            </a:r>
          </a:p>
          <a:p>
            <a:endParaRPr lang="cs-CZ" dirty="0"/>
          </a:p>
        </p:txBody>
      </p:sp>
    </p:spTree>
    <p:extLst>
      <p:ext uri="{BB962C8B-B14F-4D97-AF65-F5344CB8AC3E}">
        <p14:creationId xmlns:p14="http://schemas.microsoft.com/office/powerpoint/2010/main" val="36955361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F84A5A8-3260-4A65-8FA4-54A5FE079401}"/>
              </a:ext>
            </a:extLst>
          </p:cNvPr>
          <p:cNvSpPr>
            <a:spLocks noGrp="1"/>
          </p:cNvSpPr>
          <p:nvPr>
            <p:ph type="title"/>
          </p:nvPr>
        </p:nvSpPr>
        <p:spPr/>
        <p:txBody>
          <a:bodyPr/>
          <a:lstStyle/>
          <a:p>
            <a:r>
              <a:rPr lang="cs-CZ" b="1" dirty="0"/>
              <a:t>7.3 Nádory žlučového systému</a:t>
            </a:r>
            <a:br>
              <a:rPr lang="cs-CZ" b="1" dirty="0"/>
            </a:br>
            <a:endParaRPr lang="cs-CZ" dirty="0"/>
          </a:p>
        </p:txBody>
      </p:sp>
      <p:sp>
        <p:nvSpPr>
          <p:cNvPr id="3" name="Zástupný symbol pro obsah 2">
            <a:extLst>
              <a:ext uri="{FF2B5EF4-FFF2-40B4-BE49-F238E27FC236}">
                <a16:creationId xmlns:a16="http://schemas.microsoft.com/office/drawing/2014/main" id="{585BA152-9490-4672-93D1-CDCC3A12C906}"/>
              </a:ext>
            </a:extLst>
          </p:cNvPr>
          <p:cNvSpPr>
            <a:spLocks noGrp="1"/>
          </p:cNvSpPr>
          <p:nvPr>
            <p:ph idx="1"/>
          </p:nvPr>
        </p:nvSpPr>
        <p:spPr/>
        <p:txBody>
          <a:bodyPr>
            <a:normAutofit fontScale="77500" lnSpcReduction="20000"/>
          </a:bodyPr>
          <a:lstStyle/>
          <a:p>
            <a:r>
              <a:rPr lang="cs-CZ" b="1" dirty="0" err="1"/>
              <a:t>arcinom</a:t>
            </a:r>
            <a:r>
              <a:rPr lang="cs-CZ" b="1" dirty="0"/>
              <a:t> žlučníku</a:t>
            </a:r>
            <a:r>
              <a:rPr lang="cs-CZ" dirty="0"/>
              <a:t> je nejvýznamnějším zhoubným nádorem žlučových cest. Je častější u žen a za přítomnosti </a:t>
            </a:r>
            <a:r>
              <a:rPr lang="cs-CZ" dirty="0" err="1"/>
              <a:t>choletitiázy</a:t>
            </a:r>
            <a:r>
              <a:rPr lang="cs-CZ" dirty="0"/>
              <a:t>. Na počátku onemocnění jsou příznaky zcela necharakteristické a nespecifické. Obraz akutní </a:t>
            </a:r>
            <a:r>
              <a:rPr lang="cs-CZ" dirty="0" err="1"/>
              <a:t>cholangoitidy</a:t>
            </a:r>
            <a:r>
              <a:rPr lang="cs-CZ" dirty="0"/>
              <a:t> nebo obstrukčního ikteru jsou příznaky časté, ale obvykle pozdní. USG může zvýšit podezření na malignitu žlučníku. Odlišení od změn při chronické cholecystitidě je však v počátečních stadiích prakticky nemožné. Přesnější je CT. Obě metody odhalí karcinom žlučníku v 60-70 % případů. ERCP indikovaná u ikterických nemocných zobrazí stenózy žlučovodů. I přes využití nejmodernějších vyšetřovacích metod je správná předoperační diagnóza stanovena jen u poloviny postižených.</a:t>
            </a:r>
          </a:p>
          <a:p>
            <a:r>
              <a:rPr lang="cs-CZ" dirty="0"/>
              <a:t>Prognóza karcinomu žlučníku je jedna z nejhorších. V naprosté většině případů je v době diagnózy stav neoperabilní a u 50 % jsou již přítomny vzdálené metastázy. Pětileté přežití je možné u nemocných, u nichž je karcinom žlučníku zjištěn náhodně po cholecystektomii provedené z jiných důvodů. Jedinou terapeutickou možností je velmi často pouze </a:t>
            </a:r>
            <a:r>
              <a:rPr lang="cs-CZ" dirty="0" err="1"/>
              <a:t>paliace</a:t>
            </a:r>
            <a:r>
              <a:rPr lang="cs-CZ" dirty="0"/>
              <a:t> ke zlepšení kvality dožití. Metodou první volby je endoskopická drenáž žlučovodů k odstranění jejich obstrukce.</a:t>
            </a:r>
          </a:p>
          <a:p>
            <a:r>
              <a:rPr lang="cs-CZ" dirty="0"/>
              <a:t> </a:t>
            </a:r>
          </a:p>
          <a:p>
            <a:endParaRPr lang="cs-CZ" dirty="0"/>
          </a:p>
        </p:txBody>
      </p:sp>
    </p:spTree>
    <p:extLst>
      <p:ext uri="{BB962C8B-B14F-4D97-AF65-F5344CB8AC3E}">
        <p14:creationId xmlns:p14="http://schemas.microsoft.com/office/powerpoint/2010/main" val="803901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62F0627-1B75-41F0-AB0E-52A3A4B51768}"/>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A9A64669-FC3E-4FF2-9716-A5ECD48546A1}"/>
              </a:ext>
            </a:extLst>
          </p:cNvPr>
          <p:cNvSpPr>
            <a:spLocks noGrp="1"/>
          </p:cNvSpPr>
          <p:nvPr>
            <p:ph idx="1"/>
          </p:nvPr>
        </p:nvSpPr>
        <p:spPr/>
        <p:txBody>
          <a:bodyPr>
            <a:normAutofit fontScale="85000" lnSpcReduction="20000"/>
          </a:bodyPr>
          <a:lstStyle/>
          <a:p>
            <a:r>
              <a:rPr lang="cs-CZ" b="1" dirty="0"/>
              <a:t>Karcinomem žlučových vývodů (</a:t>
            </a:r>
            <a:r>
              <a:rPr lang="cs-CZ" b="1" dirty="0" err="1"/>
              <a:t>cholangiokarcinom</a:t>
            </a:r>
            <a:r>
              <a:rPr lang="cs-CZ" dirty="0"/>
              <a:t>) jsou nejvíce ohroženi nemocní s primární </a:t>
            </a:r>
            <a:r>
              <a:rPr lang="cs-CZ" dirty="0" err="1"/>
              <a:t>sklerozující</a:t>
            </a:r>
            <a:r>
              <a:rPr lang="cs-CZ" dirty="0"/>
              <a:t> </a:t>
            </a:r>
            <a:r>
              <a:rPr lang="cs-CZ" dirty="0" err="1"/>
              <a:t>cholangititidou</a:t>
            </a:r>
            <a:r>
              <a:rPr lang="cs-CZ" dirty="0"/>
              <a:t> a ulcerózní kolitidou. Riziko se dále zvyšuje, pokud je ulcerózní kolitida komplikována </a:t>
            </a:r>
            <a:r>
              <a:rPr lang="cs-CZ" dirty="0" err="1"/>
              <a:t>neoplazií</a:t>
            </a:r>
            <a:r>
              <a:rPr lang="cs-CZ" dirty="0"/>
              <a:t> (adenom, karcinom) kolon a rekta. Dalšími rizikovými skupinami jsou nemocní například s kongenitální jaterní fibrózou, cystami žlučovodů, parazitárními chorobami</a:t>
            </a:r>
            <a:r>
              <a:rPr lang="cs-CZ" i="1" dirty="0"/>
              <a:t>.</a:t>
            </a:r>
            <a:r>
              <a:rPr lang="cs-CZ" dirty="0"/>
              <a:t> Nejčastější lokalizací malignity je oblast společného </a:t>
            </a:r>
            <a:r>
              <a:rPr lang="cs-CZ" dirty="0" err="1"/>
              <a:t>hepatiku</a:t>
            </a:r>
            <a:r>
              <a:rPr lang="cs-CZ" dirty="0"/>
              <a:t> a jeho </a:t>
            </a:r>
            <a:r>
              <a:rPr lang="cs-CZ" dirty="0" err="1"/>
              <a:t>junkce</a:t>
            </a:r>
            <a:r>
              <a:rPr lang="cs-CZ" dirty="0"/>
              <a:t>. Méně často postihuje </a:t>
            </a:r>
            <a:r>
              <a:rPr lang="cs-CZ" dirty="0" err="1"/>
              <a:t>choledochus</a:t>
            </a:r>
            <a:r>
              <a:rPr lang="cs-CZ" dirty="0"/>
              <a:t>. Lokální i vzdálené metastázy (v játrech, žlučníku, peritoneu, abdominálních uzlinách, bránici) jsou zjišťovány jen u poloviny nemocných. Většina nemocných je starších 60 let, častěji mužského pohlaví. Neinvazívní vyšetřovací metody (USG, CT, MR, EUS) zobrazí nádor, určí jeho velikost i vztah k okolním orgánům. Avšak nejspolehlivějšími diagnostickými metodami jsou ERCP nebo PTC. </a:t>
            </a:r>
          </a:p>
          <a:p>
            <a:r>
              <a:rPr lang="cs-CZ" dirty="0"/>
              <a:t>V léčbě těchto nádorů byl zaznamenán díky včasné diagnostice a operační technice výrazný pokrok. U neoperabilních pacientů je na prvním místě endoskopická </a:t>
            </a:r>
            <a:r>
              <a:rPr lang="cs-CZ" dirty="0" err="1"/>
              <a:t>paliace</a:t>
            </a:r>
            <a:r>
              <a:rPr lang="cs-CZ" dirty="0"/>
              <a:t>. </a:t>
            </a:r>
          </a:p>
          <a:p>
            <a:endParaRPr lang="cs-CZ" dirty="0"/>
          </a:p>
        </p:txBody>
      </p:sp>
    </p:spTree>
    <p:extLst>
      <p:ext uri="{BB962C8B-B14F-4D97-AF65-F5344CB8AC3E}">
        <p14:creationId xmlns:p14="http://schemas.microsoft.com/office/powerpoint/2010/main" val="19327355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A987675-46AD-475D-967E-E8E3264ACF25}"/>
              </a:ext>
            </a:extLst>
          </p:cNvPr>
          <p:cNvSpPr>
            <a:spLocks noGrp="1"/>
          </p:cNvSpPr>
          <p:nvPr>
            <p:ph type="title"/>
          </p:nvPr>
        </p:nvSpPr>
        <p:spPr/>
        <p:txBody>
          <a:bodyPr/>
          <a:lstStyle/>
          <a:p>
            <a:r>
              <a:rPr lang="cs-CZ" b="1" dirty="0"/>
              <a:t>7.4 Diagnostika při onemocnění žlučových cest</a:t>
            </a:r>
            <a:br>
              <a:rPr lang="cs-CZ" b="1" dirty="0"/>
            </a:br>
            <a:endParaRPr lang="cs-CZ" dirty="0"/>
          </a:p>
        </p:txBody>
      </p:sp>
      <p:sp>
        <p:nvSpPr>
          <p:cNvPr id="3" name="Zástupný symbol pro obsah 2">
            <a:extLst>
              <a:ext uri="{FF2B5EF4-FFF2-40B4-BE49-F238E27FC236}">
                <a16:creationId xmlns:a16="http://schemas.microsoft.com/office/drawing/2014/main" id="{9EE42B63-A61A-4B85-8499-A2A6E1735D0A}"/>
              </a:ext>
            </a:extLst>
          </p:cNvPr>
          <p:cNvSpPr>
            <a:spLocks noGrp="1"/>
          </p:cNvSpPr>
          <p:nvPr>
            <p:ph idx="1"/>
          </p:nvPr>
        </p:nvSpPr>
        <p:spPr/>
        <p:txBody>
          <a:bodyPr>
            <a:normAutofit fontScale="92500" lnSpcReduction="20000"/>
          </a:bodyPr>
          <a:lstStyle/>
          <a:p>
            <a:r>
              <a:rPr lang="cs-CZ" dirty="0"/>
              <a:t>Diagnostika vychází vždy z anamnézy a fyzikálního vyšetření. Základní a první zobrazovací metodou je </a:t>
            </a:r>
            <a:r>
              <a:rPr lang="cs-CZ" b="1" dirty="0"/>
              <a:t>sonografie</a:t>
            </a:r>
            <a:r>
              <a:rPr lang="cs-CZ" dirty="0"/>
              <a:t> k průkazu konkrementů a dilatace žlučových cest. Nativní snímek břicha prokáže kalcifikované konkrementy, biliární ileus, porcelánový žlučník. </a:t>
            </a:r>
          </a:p>
          <a:p>
            <a:r>
              <a:rPr lang="cs-CZ" dirty="0"/>
              <a:t>Před endoskopickým řešením je možné provést </a:t>
            </a:r>
            <a:r>
              <a:rPr lang="cs-CZ" b="1" dirty="0"/>
              <a:t>MRCP </a:t>
            </a:r>
            <a:r>
              <a:rPr lang="cs-CZ" dirty="0"/>
              <a:t>(Magneticko-rezonanční </a:t>
            </a:r>
            <a:r>
              <a:rPr lang="cs-CZ" dirty="0" err="1"/>
              <a:t>cholangiopankreatografie</a:t>
            </a:r>
            <a:r>
              <a:rPr lang="cs-CZ" dirty="0"/>
              <a:t>).</a:t>
            </a:r>
          </a:p>
          <a:p>
            <a:r>
              <a:rPr lang="cs-CZ" dirty="0"/>
              <a:t>Endoskopická retrográdní </a:t>
            </a:r>
            <a:r>
              <a:rPr lang="cs-CZ" dirty="0" err="1"/>
              <a:t>cholangiopankreatokografie</a:t>
            </a:r>
            <a:r>
              <a:rPr lang="cs-CZ" dirty="0"/>
              <a:t> (</a:t>
            </a:r>
            <a:r>
              <a:rPr lang="cs-CZ" b="1" dirty="0"/>
              <a:t>ERCP</a:t>
            </a:r>
            <a:r>
              <a:rPr lang="cs-CZ" dirty="0"/>
              <a:t>) se dnes více využívá k terapii. </a:t>
            </a:r>
          </a:p>
          <a:p>
            <a:r>
              <a:rPr lang="cs-CZ" dirty="0"/>
              <a:t>K dalším vyšetřovacím metodám patří: perkutánní </a:t>
            </a:r>
            <a:r>
              <a:rPr lang="cs-CZ" dirty="0" err="1"/>
              <a:t>transhepatální</a:t>
            </a:r>
            <a:r>
              <a:rPr lang="cs-CZ" dirty="0"/>
              <a:t> cholangiografie (</a:t>
            </a:r>
            <a:r>
              <a:rPr lang="cs-CZ" b="1" dirty="0"/>
              <a:t>PTC</a:t>
            </a:r>
            <a:r>
              <a:rPr lang="cs-CZ" dirty="0"/>
              <a:t>), počítačová tomografie (CT), pozitronová emisní tomografie CT (PET/CT).</a:t>
            </a:r>
          </a:p>
          <a:p>
            <a:r>
              <a:rPr lang="cs-CZ" dirty="0"/>
              <a:t> </a:t>
            </a:r>
          </a:p>
          <a:p>
            <a:endParaRPr lang="cs-CZ" dirty="0"/>
          </a:p>
        </p:txBody>
      </p:sp>
    </p:spTree>
    <p:extLst>
      <p:ext uri="{BB962C8B-B14F-4D97-AF65-F5344CB8AC3E}">
        <p14:creationId xmlns:p14="http://schemas.microsoft.com/office/powerpoint/2010/main" val="30503963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C548D76-831F-44B0-901E-CE7967CC3510}"/>
              </a:ext>
            </a:extLst>
          </p:cNvPr>
          <p:cNvSpPr>
            <a:spLocks noGrp="1"/>
          </p:cNvSpPr>
          <p:nvPr>
            <p:ph type="title"/>
          </p:nvPr>
        </p:nvSpPr>
        <p:spPr/>
        <p:txBody>
          <a:bodyPr/>
          <a:lstStyle/>
          <a:p>
            <a:r>
              <a:rPr lang="cs-CZ" b="1" dirty="0"/>
              <a:t>7.5 Léčba při onemocnění žlučových cest</a:t>
            </a:r>
          </a:p>
        </p:txBody>
      </p:sp>
      <p:sp>
        <p:nvSpPr>
          <p:cNvPr id="3" name="Zástupný symbol pro obsah 2">
            <a:extLst>
              <a:ext uri="{FF2B5EF4-FFF2-40B4-BE49-F238E27FC236}">
                <a16:creationId xmlns:a16="http://schemas.microsoft.com/office/drawing/2014/main" id="{5510F8A2-A83B-4E74-BDB6-8A60450F3F8C}"/>
              </a:ext>
            </a:extLst>
          </p:cNvPr>
          <p:cNvSpPr>
            <a:spLocks noGrp="1"/>
          </p:cNvSpPr>
          <p:nvPr>
            <p:ph idx="1"/>
          </p:nvPr>
        </p:nvSpPr>
        <p:spPr/>
        <p:txBody>
          <a:bodyPr>
            <a:normAutofit fontScale="77500" lnSpcReduction="20000"/>
          </a:bodyPr>
          <a:lstStyle/>
          <a:p>
            <a:r>
              <a:rPr lang="cs-CZ" b="1" dirty="0"/>
              <a:t>Léčba cholelitiázy rázovou vlnou</a:t>
            </a:r>
            <a:endParaRPr lang="cs-CZ" dirty="0"/>
          </a:p>
          <a:p>
            <a:r>
              <a:rPr lang="cs-CZ" dirty="0"/>
              <a:t>Jednou z léčebných metod je také </a:t>
            </a:r>
            <a:r>
              <a:rPr lang="cs-CZ" dirty="0" err="1"/>
              <a:t>litotripsie</a:t>
            </a:r>
            <a:r>
              <a:rPr lang="cs-CZ" dirty="0"/>
              <a:t> </a:t>
            </a:r>
            <a:r>
              <a:rPr lang="cs-CZ" dirty="0" err="1"/>
              <a:t>fokusovou</a:t>
            </a:r>
            <a:r>
              <a:rPr lang="cs-CZ" dirty="0"/>
              <a:t> rázovou vlnou (ESWL - </a:t>
            </a:r>
            <a:r>
              <a:rPr lang="cs-CZ" dirty="0" err="1"/>
              <a:t>extracorporeal</a:t>
            </a:r>
            <a:r>
              <a:rPr lang="cs-CZ" dirty="0"/>
              <a:t> </a:t>
            </a:r>
            <a:r>
              <a:rPr lang="cs-CZ" dirty="0" err="1"/>
              <a:t>shock</a:t>
            </a:r>
            <a:r>
              <a:rPr lang="cs-CZ" dirty="0"/>
              <a:t> </a:t>
            </a:r>
            <a:r>
              <a:rPr lang="cs-CZ" dirty="0" err="1"/>
              <a:t>wave</a:t>
            </a:r>
            <a:r>
              <a:rPr lang="cs-CZ" dirty="0"/>
              <a:t> </a:t>
            </a:r>
            <a:r>
              <a:rPr lang="cs-CZ" dirty="0" err="1"/>
              <a:t>lithotripsy</a:t>
            </a:r>
            <a:r>
              <a:rPr lang="cs-CZ" dirty="0"/>
              <a:t>). Je to moderní metoda k rozrušování a odstraňování kamenů ze žlučovodů. Rázová vlna vzniká mimo tělo pacienta a její energie je aplikátorem koncentrována do ohniska. Rázová vlna z vodního prostředí prochází do tkání nemocného, které mají podobné akustické vlastnosti jako voda.</a:t>
            </a:r>
          </a:p>
          <a:p>
            <a:r>
              <a:rPr lang="cs-CZ" dirty="0"/>
              <a:t>Akustická impedance konkrementu je odlišná od okolních tkání. Při výstupu rázové vlny z kamene dochází k částečnému odrazu, tím je zadní plocha tlakově namáhána. Při překročení meze pevnosti nastává rozrušení hraničních oblastí kamene. Opakovanou expozicí je postupně rozrušováno i jádro kamene. Počet rázových vln nutných k úplné fragmentaci konkrementu je různý. Závisí na typu použitého přístroje, na druhu, velikosti, složení a umístění kamene. Zaměřování konkrementů do ohniska rázové vlny se provádí dvojím způsobem skiaskopickou projekcí nebo ultrasonograficky. Pro kameny ve žlučníku je možné pouze zaměření sonografické. </a:t>
            </a:r>
          </a:p>
          <a:p>
            <a:endParaRPr lang="cs-CZ" dirty="0"/>
          </a:p>
        </p:txBody>
      </p:sp>
    </p:spTree>
    <p:extLst>
      <p:ext uri="{BB962C8B-B14F-4D97-AF65-F5344CB8AC3E}">
        <p14:creationId xmlns:p14="http://schemas.microsoft.com/office/powerpoint/2010/main" val="30177513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4F20E36-A449-484D-985E-3ECA064AEC10}"/>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B34B489F-0F9E-421A-89A2-3397F332635B}"/>
              </a:ext>
            </a:extLst>
          </p:cNvPr>
          <p:cNvSpPr>
            <a:spLocks noGrp="1"/>
          </p:cNvSpPr>
          <p:nvPr>
            <p:ph idx="1"/>
          </p:nvPr>
        </p:nvSpPr>
        <p:spPr/>
        <p:txBody>
          <a:bodyPr>
            <a:normAutofit fontScale="55000" lnSpcReduction="20000"/>
          </a:bodyPr>
          <a:lstStyle/>
          <a:p>
            <a:r>
              <a:rPr lang="cs-CZ" b="1" dirty="0"/>
              <a:t>Ošetřovatelská péče při ERCP </a:t>
            </a:r>
            <a:endParaRPr lang="cs-CZ" dirty="0"/>
          </a:p>
          <a:p>
            <a:r>
              <a:rPr lang="cs-CZ" dirty="0"/>
              <a:t>ERCP je vyšetřovací a zároveň léčebná metoda při onemocnění žlučových cest a slinivky břišní. Kombinuje fibroskopické vyšetření s vyšetřením rentgenovým. Fibroskop se při ERCP vyšetření zavádí ústy do duodena. Rentgenový přístroj pracuje v režimu skiaskopie. Před výkonem je pacient řádně vyšetřen – předoperační vyšetření. Kontraindikací je gravidita. ERCP vyšetření představuje značnou psychickou zátěž. Pacient před výkonem od půlnoci nejí, nepije a nekouří. Vyšetření zpravidla není prováděno v celkové narkóze. Po celou dobu vyšetření zůstává sestra s pacientem. Provádí se v poloze vleže na levém boku. Do úst se vkládá náustek. Sestra asistuje lékaři a kontroluje stav pacienta. K dalším úkolům patří příprava všech pomůcek (ochranné prostředky, endoskop, pomůcky pro anestézii, endoskopické příslušenství jako jsou kanyly, košíčky stenty, zkumavky pro biopsie). Před výkonem je zajištěn žilní vstup. Endoskopický sálek je vybaven rentgenem.</a:t>
            </a:r>
          </a:p>
          <a:p>
            <a:r>
              <a:rPr lang="cs-CZ" dirty="0"/>
              <a:t>Při vyšetření je endoskop zaveden do duodena tak, aby konec přístroje s optikou byl přímo proti </a:t>
            </a:r>
            <a:r>
              <a:rPr lang="cs-CZ" dirty="0" err="1"/>
              <a:t>Vaterské</a:t>
            </a:r>
            <a:r>
              <a:rPr lang="cs-CZ" dirty="0"/>
              <a:t> papile. Bioptickým (pracovním) kanálem endoskopu je zasunuta kanyla, která prochází </a:t>
            </a:r>
            <a:r>
              <a:rPr lang="cs-CZ" dirty="0" err="1"/>
              <a:t>Vaterskou</a:t>
            </a:r>
            <a:r>
              <a:rPr lang="cs-CZ" dirty="0"/>
              <a:t> papilou a kterou pak sestra aplikuje kontrastní látku. Důležitá je nepřítomnost vzduchových bublin, které na RTG snímcích mohou imitovat drobnou lithiázu. Lékař provádí nástřiky vývodných cest. Sleduje jejich obraz na monitoru. Vyšetření je přítomen i radiologický asistent. Lékař vyhodnotí a určí diagnózu. Při zjištění patologického nálezu lze ihned provést příslušný operační výkon. </a:t>
            </a:r>
          </a:p>
          <a:p>
            <a:r>
              <a:rPr lang="cs-CZ" dirty="0"/>
              <a:t>Po výkonu je pacient uložen na lůžko a 24 hodin je sledován. Pacient může po malých dávkách pít, konzumovat jídlo může až po pěti hodinách od vyšetření. Sestra kontroluje bolest nemocného, odchod plynů a stolice, případně jiné změny v oblasti zažívacího traktu. Následující den je proveden kontrolní odběr krve na stanovení hodnot amyláz a lipáz, krevní obraz, případně i CPR dle stavu nemocného. Nevyskytují-li se po výkonu u pacienta žádné komplikace, může být další den v doprovodu jiné osoby propuštěn. </a:t>
            </a:r>
          </a:p>
          <a:p>
            <a:endParaRPr lang="cs-CZ" dirty="0"/>
          </a:p>
        </p:txBody>
      </p:sp>
    </p:spTree>
    <p:extLst>
      <p:ext uri="{BB962C8B-B14F-4D97-AF65-F5344CB8AC3E}">
        <p14:creationId xmlns:p14="http://schemas.microsoft.com/office/powerpoint/2010/main" val="36540049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87AFFAD-2DA7-49BC-B4C0-F5ACE0307A52}"/>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C6158F62-7FC0-4F54-A9BC-45E74CE0429C}"/>
              </a:ext>
            </a:extLst>
          </p:cNvPr>
          <p:cNvSpPr>
            <a:spLocks noGrp="1"/>
          </p:cNvSpPr>
          <p:nvPr>
            <p:ph idx="1"/>
          </p:nvPr>
        </p:nvSpPr>
        <p:spPr/>
        <p:txBody>
          <a:bodyPr>
            <a:normAutofit fontScale="70000" lnSpcReduction="20000"/>
          </a:bodyPr>
          <a:lstStyle/>
          <a:p>
            <a:r>
              <a:rPr lang="cs-CZ" b="1" dirty="0"/>
              <a:t>Komplikace u endoskopických metod</a:t>
            </a:r>
            <a:endParaRPr lang="cs-CZ" dirty="0"/>
          </a:p>
          <a:p>
            <a:r>
              <a:rPr lang="cs-CZ" dirty="0"/>
              <a:t>Mezi nejčastější obecné komplikace u diagnostických endoskopických vyšetřovacích metod patří alergická reakce. Další závažnou komplikací je aspirace a infekce.</a:t>
            </a:r>
          </a:p>
          <a:p>
            <a:r>
              <a:rPr lang="cs-CZ" dirty="0"/>
              <a:t>Specifické komplikace jsou typické pro vyšetřovanou část organismu. K nejzávažnějším patří perforace zažívacího traktu, vznikají hlavně při odběru tkáně nebo při zavádění endoskopu. Pokud dojde k perforaci v oblasti jícnu, pacient pocítí prudkou bolest za sternem. Perforace žaludeční stěny jsou méně časté, protože svalovina žaludku je odolnější proti poškození. Další závažnou komplikací je krvácení. Zvláštní pozornost musí být věnována pacientům s antikoagulační léčbou.</a:t>
            </a:r>
          </a:p>
          <a:p>
            <a:r>
              <a:rPr lang="cs-CZ" dirty="0"/>
              <a:t>Komplikací je špatné zavedení a vsunutí endoskopu do trachey. Mezi vzácné specifické komplikace patří uvíznutí nástroje ve vyšetřované oblasti.</a:t>
            </a:r>
          </a:p>
          <a:p>
            <a:r>
              <a:rPr lang="cs-CZ" dirty="0"/>
              <a:t>Specifickými komplikacemi u ERCP může být podání kontrastní látky, což může způsobit akutní zánět slinivky břišní, sepsi nebo podráždění </a:t>
            </a:r>
            <a:r>
              <a:rPr lang="cs-CZ" dirty="0" err="1"/>
              <a:t>Vaterské</a:t>
            </a:r>
            <a:r>
              <a:rPr lang="cs-CZ" dirty="0"/>
              <a:t> papily. Při provádění </a:t>
            </a:r>
            <a:r>
              <a:rPr lang="cs-CZ" dirty="0" err="1"/>
              <a:t>papilotomie</a:t>
            </a:r>
            <a:r>
              <a:rPr lang="cs-CZ" dirty="0"/>
              <a:t> může také dojít k podráždění pankreatu, k perforaci i krvácení.</a:t>
            </a:r>
          </a:p>
          <a:p>
            <a:r>
              <a:rPr lang="cs-CZ" dirty="0"/>
              <a:t>I s ohledem na tato rizika jde o nesrovnatelně šetrnější výkon v porovnání s chirurgickým řešením. </a:t>
            </a:r>
          </a:p>
          <a:p>
            <a:endParaRPr lang="cs-CZ" dirty="0"/>
          </a:p>
        </p:txBody>
      </p:sp>
    </p:spTree>
    <p:extLst>
      <p:ext uri="{BB962C8B-B14F-4D97-AF65-F5344CB8AC3E}">
        <p14:creationId xmlns:p14="http://schemas.microsoft.com/office/powerpoint/2010/main" val="30992227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6A9A3F8-AD43-4D48-978C-46E58EFB8072}"/>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06C7F8C0-88D9-463B-8BF9-C14DA8F2E489}"/>
              </a:ext>
            </a:extLst>
          </p:cNvPr>
          <p:cNvSpPr>
            <a:spLocks noGrp="1"/>
          </p:cNvSpPr>
          <p:nvPr>
            <p:ph idx="1"/>
          </p:nvPr>
        </p:nvSpPr>
        <p:spPr/>
        <p:txBody>
          <a:bodyPr>
            <a:normAutofit fontScale="55000" lnSpcReduction="20000"/>
          </a:bodyPr>
          <a:lstStyle/>
          <a:p>
            <a:r>
              <a:rPr lang="cs-CZ" b="1" dirty="0"/>
              <a:t>Nejčastější ošetřovatelské diagnózy při onemocnění žlučníku a žlučových cest:</a:t>
            </a:r>
            <a:endParaRPr lang="cs-CZ" dirty="0"/>
          </a:p>
          <a:p>
            <a:r>
              <a:rPr lang="cs-CZ" dirty="0">
                <a:hlinkClick r:id="rId2" tooltip="osetrovatelske-diagnozy.aspx"/>
              </a:rPr>
              <a:t>Akutní bolest - 00132</a:t>
            </a:r>
            <a:endParaRPr lang="cs-CZ" dirty="0"/>
          </a:p>
          <a:p>
            <a:r>
              <a:rPr lang="cs-CZ" dirty="0">
                <a:hlinkClick r:id="rId2" tooltip="osetrovatelske-diagnozy.aspx"/>
              </a:rPr>
              <a:t>Deficit </a:t>
            </a:r>
            <a:r>
              <a:rPr lang="cs-CZ" dirty="0" err="1">
                <a:hlinkClick r:id="rId2" tooltip="osetrovatelske-diagnozy.aspx"/>
              </a:rPr>
              <a:t>sebepéče</a:t>
            </a:r>
            <a:r>
              <a:rPr lang="cs-CZ" dirty="0">
                <a:hlinkClick r:id="rId2" tooltip="osetrovatelske-diagnozy.aspx"/>
              </a:rPr>
              <a:t> při koupání - 00108</a:t>
            </a:r>
            <a:endParaRPr lang="cs-CZ" dirty="0"/>
          </a:p>
          <a:p>
            <a:r>
              <a:rPr lang="cs-CZ" dirty="0">
                <a:hlinkClick r:id="rId2" tooltip="osetrovatelske-diagnozy.aspx"/>
              </a:rPr>
              <a:t>Deficit </a:t>
            </a:r>
            <a:r>
              <a:rPr lang="cs-CZ" dirty="0" err="1">
                <a:hlinkClick r:id="rId2" tooltip="osetrovatelske-diagnozy.aspx"/>
              </a:rPr>
              <a:t>sebepéče</a:t>
            </a:r>
            <a:r>
              <a:rPr lang="cs-CZ" dirty="0">
                <a:hlinkClick r:id="rId2" tooltip="osetrovatelske-diagnozy.aspx"/>
              </a:rPr>
              <a:t> při oblékání - 00109</a:t>
            </a:r>
            <a:endParaRPr lang="cs-CZ" dirty="0"/>
          </a:p>
          <a:p>
            <a:r>
              <a:rPr lang="cs-CZ" dirty="0">
                <a:hlinkClick r:id="rId2" tooltip="osetrovatelske-diagnozy.aspx"/>
              </a:rPr>
              <a:t>Deficit </a:t>
            </a:r>
            <a:r>
              <a:rPr lang="cs-CZ" dirty="0" err="1">
                <a:hlinkClick r:id="rId2" tooltip="osetrovatelske-diagnozy.aspx"/>
              </a:rPr>
              <a:t>sebepéče</a:t>
            </a:r>
            <a:r>
              <a:rPr lang="cs-CZ" dirty="0">
                <a:hlinkClick r:id="rId2" tooltip="osetrovatelske-diagnozy.aspx"/>
              </a:rPr>
              <a:t> při vyprazdňování - 00110</a:t>
            </a:r>
            <a:endParaRPr lang="cs-CZ" dirty="0"/>
          </a:p>
          <a:p>
            <a:r>
              <a:rPr lang="cs-CZ" dirty="0">
                <a:hlinkClick r:id="rId2" tooltip="osetrovatelske-diagnozy.aspx"/>
              </a:rPr>
              <a:t>Hypertermie - 00007</a:t>
            </a:r>
            <a:endParaRPr lang="cs-CZ" dirty="0"/>
          </a:p>
          <a:p>
            <a:r>
              <a:rPr lang="cs-CZ" dirty="0">
                <a:hlinkClick r:id="rId2" tooltip="osetrovatelske-diagnozy.aspx"/>
              </a:rPr>
              <a:t>Neefektivní léčebný režim - 00078</a:t>
            </a:r>
            <a:endParaRPr lang="cs-CZ" dirty="0"/>
          </a:p>
          <a:p>
            <a:r>
              <a:rPr lang="cs-CZ" dirty="0">
                <a:hlinkClick r:id="rId2" tooltip="osetrovatelske-diagnozy.aspx"/>
              </a:rPr>
              <a:t>Narušená integrita tkáně - 00044</a:t>
            </a:r>
            <a:endParaRPr lang="cs-CZ" dirty="0"/>
          </a:p>
          <a:p>
            <a:r>
              <a:rPr lang="cs-CZ" dirty="0">
                <a:hlinkClick r:id="rId2" tooltip="osetrovatelske-diagnozy.aspx"/>
              </a:rPr>
              <a:t>Nespavost - 00095</a:t>
            </a:r>
            <a:endParaRPr lang="cs-CZ" dirty="0"/>
          </a:p>
          <a:p>
            <a:r>
              <a:rPr lang="cs-CZ" dirty="0">
                <a:hlinkClick r:id="rId2" tooltip="osetrovatelske-diagnozy.aspx"/>
              </a:rPr>
              <a:t>Riziko sníženého objemu tekutin v organizmu - 00028</a:t>
            </a:r>
            <a:endParaRPr lang="cs-CZ" dirty="0"/>
          </a:p>
          <a:p>
            <a:r>
              <a:rPr lang="cs-CZ" dirty="0">
                <a:hlinkClick r:id="rId2" tooltip="osetrovatelske-diagnozy.aspx"/>
              </a:rPr>
              <a:t>Riziko infekce - 00004</a:t>
            </a:r>
            <a:endParaRPr lang="cs-CZ" dirty="0"/>
          </a:p>
          <a:p>
            <a:r>
              <a:rPr lang="cs-CZ" dirty="0">
                <a:hlinkClick r:id="rId2" tooltip="osetrovatelske-diagnozy.aspx"/>
              </a:rPr>
              <a:t>Snaha zlepšit výživu - 00163</a:t>
            </a:r>
            <a:endParaRPr lang="cs-CZ" dirty="0"/>
          </a:p>
          <a:p>
            <a:r>
              <a:rPr lang="cs-CZ" dirty="0">
                <a:hlinkClick r:id="rId2" tooltip="osetrovatelske-diagnozy.aspx"/>
              </a:rPr>
              <a:t>Strach - 00148</a:t>
            </a:r>
            <a:endParaRPr lang="cs-CZ" dirty="0"/>
          </a:p>
          <a:p>
            <a:r>
              <a:rPr lang="cs-CZ" dirty="0">
                <a:hlinkClick r:id="rId2" tooltip="osetrovatelske-diagnozy.aspx"/>
              </a:rPr>
              <a:t>Úzkost - 00146</a:t>
            </a:r>
            <a:endParaRPr lang="cs-CZ" dirty="0"/>
          </a:p>
          <a:p>
            <a:endParaRPr lang="cs-CZ" dirty="0"/>
          </a:p>
        </p:txBody>
      </p:sp>
    </p:spTree>
    <p:extLst>
      <p:ext uri="{BB962C8B-B14F-4D97-AF65-F5344CB8AC3E}">
        <p14:creationId xmlns:p14="http://schemas.microsoft.com/office/powerpoint/2010/main" val="41760661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B8045FB-01AE-4F7E-B031-0A57D21FBE51}"/>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71677CBA-5644-4DBD-B9ED-4D894E6DD9D0}"/>
              </a:ext>
            </a:extLst>
          </p:cNvPr>
          <p:cNvSpPr>
            <a:spLocks noGrp="1"/>
          </p:cNvSpPr>
          <p:nvPr>
            <p:ph idx="1"/>
          </p:nvPr>
        </p:nvSpPr>
        <p:spPr/>
        <p:txBody>
          <a:bodyPr>
            <a:normAutofit fontScale="85000" lnSpcReduction="20000"/>
          </a:bodyPr>
          <a:lstStyle/>
          <a:p>
            <a:r>
              <a:rPr lang="cs-CZ" dirty="0"/>
              <a:t>patogenezi vzniku hrají největší úlohu poruchy ve fyzikálním a chemickém složení žluči (tzv. </a:t>
            </a:r>
            <a:r>
              <a:rPr lang="cs-CZ" dirty="0" err="1"/>
              <a:t>litogenní</a:t>
            </a:r>
            <a:r>
              <a:rPr lang="cs-CZ" dirty="0"/>
              <a:t> žluč). Žlučové kameny se vyskytují kdekoliv ve žlučových cestách, v </a:t>
            </a:r>
            <a:r>
              <a:rPr lang="cs-CZ" dirty="0" err="1"/>
              <a:t>intrahepatálních</a:t>
            </a:r>
            <a:r>
              <a:rPr lang="cs-CZ" dirty="0"/>
              <a:t> i </a:t>
            </a:r>
            <a:r>
              <a:rPr lang="cs-CZ" dirty="0" err="1"/>
              <a:t>extrahepatálních</a:t>
            </a:r>
            <a:r>
              <a:rPr lang="cs-CZ" dirty="0"/>
              <a:t>, nejčastěji však ve žlučníku. Přítomnost kamenů ve žlučníku označujeme </a:t>
            </a:r>
            <a:r>
              <a:rPr lang="cs-CZ" b="1" dirty="0" err="1"/>
              <a:t>cholecystolitiáza</a:t>
            </a:r>
            <a:r>
              <a:rPr lang="cs-CZ" dirty="0"/>
              <a:t> a přítomnost kamenů ve žlučových cestách </a:t>
            </a:r>
            <a:r>
              <a:rPr lang="cs-CZ" b="1" dirty="0"/>
              <a:t>choledocholitiáza</a:t>
            </a:r>
            <a:r>
              <a:rPr lang="cs-CZ" dirty="0"/>
              <a:t>, ev. </a:t>
            </a:r>
            <a:r>
              <a:rPr lang="cs-CZ" dirty="0" err="1"/>
              <a:t>hepatikolitiáza</a:t>
            </a:r>
            <a:r>
              <a:rPr lang="cs-CZ" dirty="0"/>
              <a:t>. Nacházíme je častěji u žen (4:1) a výskyt se zvyšuje s přibývajícím věkem. Výskyt souvisí s podmínkami života a s vlivy výživy. Jsou patrné vlivy hormonální (gravidita, klimakterium u žen), častější je výskyt u některých onemocnění (diabetes </a:t>
            </a:r>
            <a:r>
              <a:rPr lang="cs-CZ" dirty="0" err="1"/>
              <a:t>mellitus</a:t>
            </a:r>
            <a:r>
              <a:rPr lang="cs-CZ" dirty="0"/>
              <a:t>, obezita) a existují také vlivy dědičnosti.</a:t>
            </a:r>
          </a:p>
          <a:p>
            <a:r>
              <a:rPr lang="cs-CZ" dirty="0"/>
              <a:t> </a:t>
            </a:r>
          </a:p>
          <a:p>
            <a:r>
              <a:rPr lang="cs-CZ" dirty="0"/>
              <a:t>Žlučové konkrementy se mohou zachytit ve žlučových cestách na různých místech. Objemná litiáza žlučníku nemusí vůbec vyvolat potíže a onemocnění zůstane celoživotně asymptomatické. Jindy i malý konkrement pokud se zaklíní v průběhu žlučových cest, stává se překážkou, která brání odtoku žluče, vyvolá značné komplikace</a:t>
            </a:r>
          </a:p>
          <a:p>
            <a:endParaRPr lang="cs-CZ" dirty="0"/>
          </a:p>
        </p:txBody>
      </p:sp>
    </p:spTree>
    <p:extLst>
      <p:ext uri="{BB962C8B-B14F-4D97-AF65-F5344CB8AC3E}">
        <p14:creationId xmlns:p14="http://schemas.microsoft.com/office/powerpoint/2010/main" val="38786418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A553ADE-6CEF-47A4-BE13-3D1F089198C1}"/>
              </a:ext>
            </a:extLst>
          </p:cNvPr>
          <p:cNvSpPr>
            <a:spLocks noGrp="1"/>
          </p:cNvSpPr>
          <p:nvPr>
            <p:ph type="title"/>
          </p:nvPr>
        </p:nvSpPr>
        <p:spPr/>
        <p:txBody>
          <a:bodyPr/>
          <a:lstStyle/>
          <a:p>
            <a:r>
              <a:rPr lang="cs-CZ" b="1" i="1" dirty="0" err="1"/>
              <a:t>Cholecystolitiáza</a:t>
            </a:r>
            <a:br>
              <a:rPr lang="cs-CZ" dirty="0"/>
            </a:br>
            <a:endParaRPr lang="cs-CZ" dirty="0"/>
          </a:p>
        </p:txBody>
      </p:sp>
      <p:sp>
        <p:nvSpPr>
          <p:cNvPr id="3" name="Zástupný symbol pro obsah 2">
            <a:extLst>
              <a:ext uri="{FF2B5EF4-FFF2-40B4-BE49-F238E27FC236}">
                <a16:creationId xmlns:a16="http://schemas.microsoft.com/office/drawing/2014/main" id="{E8EF2BDE-5EE1-4DD5-A50B-7C4F95FEEA1B}"/>
              </a:ext>
            </a:extLst>
          </p:cNvPr>
          <p:cNvSpPr>
            <a:spLocks noGrp="1"/>
          </p:cNvSpPr>
          <p:nvPr>
            <p:ph idx="1"/>
          </p:nvPr>
        </p:nvSpPr>
        <p:spPr/>
        <p:txBody>
          <a:bodyPr>
            <a:normAutofit fontScale="77500" lnSpcReduction="20000"/>
          </a:bodyPr>
          <a:lstStyle/>
          <a:p>
            <a:r>
              <a:rPr lang="cs-CZ" dirty="0"/>
              <a:t>Nejběžnějším onemocněním žlučových cest je </a:t>
            </a:r>
            <a:r>
              <a:rPr lang="cs-CZ" dirty="0" err="1"/>
              <a:t>cholecystolitiáza</a:t>
            </a:r>
            <a:r>
              <a:rPr lang="cs-CZ" dirty="0"/>
              <a:t>, která se klinicky manifestuje asi v 1/3-1/2 případů. Klinicky se </a:t>
            </a:r>
            <a:r>
              <a:rPr lang="cs-CZ" dirty="0" err="1"/>
              <a:t>cholecystolitiáza</a:t>
            </a:r>
            <a:r>
              <a:rPr lang="cs-CZ" dirty="0"/>
              <a:t> projevuje jako </a:t>
            </a:r>
            <a:r>
              <a:rPr lang="cs-CZ" b="1" dirty="0"/>
              <a:t>dyspeptická forma</a:t>
            </a:r>
            <a:r>
              <a:rPr lang="cs-CZ" dirty="0"/>
              <a:t> provázená nucením na zvracení, říháním, nechutenstvím, tlakem v pravém podžebří po tučných jídlech a nadměrnou plynatostí. Jindy dochází </a:t>
            </a:r>
            <a:r>
              <a:rPr lang="cs-CZ" b="1" dirty="0"/>
              <a:t>k </a:t>
            </a:r>
            <a:r>
              <a:rPr lang="cs-CZ" b="1" dirty="0" err="1"/>
              <a:t>biliámím</a:t>
            </a:r>
            <a:r>
              <a:rPr lang="cs-CZ" b="1" dirty="0"/>
              <a:t> kolikám (kolikovitá forma)</a:t>
            </a:r>
            <a:r>
              <a:rPr lang="cs-CZ" dirty="0"/>
              <a:t>, které přicházejí buď zcela ojediněle v dlouhých časových odstupech, nebo se opakují často. Záchvaty se projevují prudkou bolestí pod pravým obloukem žeberním (méně často v epigastriu) a vyzařují pod pravou lopatku. Současně s prudkou bolestí nastává zvracení. Obdobné záchvaty jsou vyvolány též při choledocholitiáze, kdy kameny procestovaly ze žlučníku do </a:t>
            </a:r>
            <a:r>
              <a:rPr lang="cs-CZ" dirty="0" err="1"/>
              <a:t>extrahepatálních</a:t>
            </a:r>
            <a:r>
              <a:rPr lang="cs-CZ" dirty="0"/>
              <a:t> žlučových cest. Dojde-li k uzávěru, kdy se žluč městná, vzniká žloutenka. Nejčastější komplikací žlučových kamenů však bývají záněty.</a:t>
            </a:r>
          </a:p>
          <a:p>
            <a:r>
              <a:rPr lang="cs-CZ" dirty="0"/>
              <a:t> </a:t>
            </a:r>
          </a:p>
          <a:p>
            <a:r>
              <a:rPr lang="cs-CZ" dirty="0"/>
              <a:t>Léčbou symptomatické </a:t>
            </a:r>
            <a:r>
              <a:rPr lang="cs-CZ" dirty="0" err="1"/>
              <a:t>cholecystolitiázy</a:t>
            </a:r>
            <a:r>
              <a:rPr lang="cs-CZ" dirty="0"/>
              <a:t> je cholecystektomie u většiny nemocných. V současné době je naprostá většina výkonů prováděna laparoskopicky.</a:t>
            </a:r>
          </a:p>
          <a:p>
            <a:endParaRPr lang="cs-CZ" dirty="0"/>
          </a:p>
        </p:txBody>
      </p:sp>
    </p:spTree>
    <p:extLst>
      <p:ext uri="{BB962C8B-B14F-4D97-AF65-F5344CB8AC3E}">
        <p14:creationId xmlns:p14="http://schemas.microsoft.com/office/powerpoint/2010/main" val="38203019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54FDF44-8C38-4476-93E9-1B80C9B710F2}"/>
              </a:ext>
            </a:extLst>
          </p:cNvPr>
          <p:cNvSpPr>
            <a:spLocks noGrp="1"/>
          </p:cNvSpPr>
          <p:nvPr>
            <p:ph type="title"/>
          </p:nvPr>
        </p:nvSpPr>
        <p:spPr/>
        <p:txBody>
          <a:bodyPr/>
          <a:lstStyle/>
          <a:p>
            <a:r>
              <a:rPr lang="cs-CZ" b="1" i="1" dirty="0"/>
              <a:t>Choledocholitiáza</a:t>
            </a:r>
            <a:br>
              <a:rPr lang="cs-CZ" dirty="0"/>
            </a:br>
            <a:endParaRPr lang="cs-CZ" dirty="0"/>
          </a:p>
        </p:txBody>
      </p:sp>
      <p:sp>
        <p:nvSpPr>
          <p:cNvPr id="3" name="Zástupný symbol pro obsah 2">
            <a:extLst>
              <a:ext uri="{FF2B5EF4-FFF2-40B4-BE49-F238E27FC236}">
                <a16:creationId xmlns:a16="http://schemas.microsoft.com/office/drawing/2014/main" id="{B19427C3-37B0-43C3-B958-9EA108C4E431}"/>
              </a:ext>
            </a:extLst>
          </p:cNvPr>
          <p:cNvSpPr>
            <a:spLocks noGrp="1"/>
          </p:cNvSpPr>
          <p:nvPr>
            <p:ph idx="1"/>
          </p:nvPr>
        </p:nvSpPr>
        <p:spPr/>
        <p:txBody>
          <a:bodyPr>
            <a:normAutofit fontScale="92500" lnSpcReduction="20000"/>
          </a:bodyPr>
          <a:lstStyle/>
          <a:p>
            <a:r>
              <a:rPr lang="cs-CZ" dirty="0"/>
              <a:t>Vyskytuje se asi u 10 % nemocných s </a:t>
            </a:r>
            <a:r>
              <a:rPr lang="cs-CZ" dirty="0" err="1"/>
              <a:t>cholecystolitiázou</a:t>
            </a:r>
            <a:r>
              <a:rPr lang="cs-CZ" dirty="0"/>
              <a:t>. Vede často k obstrukci v distální části choledochu a na </a:t>
            </a:r>
            <a:r>
              <a:rPr lang="cs-CZ" dirty="0" err="1"/>
              <a:t>Vaterské</a:t>
            </a:r>
            <a:r>
              <a:rPr lang="cs-CZ" dirty="0"/>
              <a:t> papile provázené kolikou a obstrukční žloutenkou, která vymizí při uvolnění kamene. Během obstrukce je stolice </a:t>
            </a:r>
            <a:r>
              <a:rPr lang="cs-CZ" dirty="0" err="1"/>
              <a:t>acholická</a:t>
            </a:r>
            <a:r>
              <a:rPr lang="cs-CZ" dirty="0"/>
              <a:t> a moč tmavá. Často se přidruží sekundární infekce vyvolávající akutní </a:t>
            </a:r>
            <a:r>
              <a:rPr lang="cs-CZ" dirty="0" err="1"/>
              <a:t>cholangoitis</a:t>
            </a:r>
            <a:r>
              <a:rPr lang="cs-CZ" dirty="0"/>
              <a:t> provázená horečkami a třesavkou a případně vznikem </a:t>
            </a:r>
            <a:r>
              <a:rPr lang="cs-CZ" dirty="0" err="1"/>
              <a:t>intrahepatických</a:t>
            </a:r>
            <a:r>
              <a:rPr lang="cs-CZ" dirty="0"/>
              <a:t> abscesů.</a:t>
            </a:r>
          </a:p>
          <a:p>
            <a:r>
              <a:rPr lang="cs-CZ" dirty="0"/>
              <a:t>Při dlouhotrvající obstrukci vzniká biliární cirhóza.</a:t>
            </a:r>
          </a:p>
          <a:p>
            <a:endParaRPr lang="cs-CZ" dirty="0"/>
          </a:p>
          <a:p>
            <a:r>
              <a:rPr lang="cs-CZ" dirty="0"/>
              <a:t>Choledocholitiáza je provázena často chronickým zánětem žlučníku, který nedovolí jeho distenzi. Naopak distenze žlučníku vzniká při nádorové obstrukci žlučovodu (distální </a:t>
            </a:r>
            <a:r>
              <a:rPr lang="cs-CZ" dirty="0" err="1"/>
              <a:t>choledochus</a:t>
            </a:r>
            <a:r>
              <a:rPr lang="cs-CZ" dirty="0"/>
              <a:t>, pankreas). Žlučník je pak hmatný jako polokulovitá rezistence v pravém podžebří (</a:t>
            </a:r>
            <a:r>
              <a:rPr lang="cs-CZ" dirty="0" err="1"/>
              <a:t>Courvoisierův</a:t>
            </a:r>
            <a:r>
              <a:rPr lang="cs-CZ" dirty="0"/>
              <a:t> příznak).</a:t>
            </a:r>
          </a:p>
          <a:p>
            <a:endParaRPr lang="cs-CZ" dirty="0"/>
          </a:p>
        </p:txBody>
      </p:sp>
    </p:spTree>
    <p:extLst>
      <p:ext uri="{BB962C8B-B14F-4D97-AF65-F5344CB8AC3E}">
        <p14:creationId xmlns:p14="http://schemas.microsoft.com/office/powerpoint/2010/main" val="29915003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2603673-80ED-4E7D-8D15-F2190DE31721}"/>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E88B78FF-17E1-46FD-940F-10D17C28D097}"/>
              </a:ext>
            </a:extLst>
          </p:cNvPr>
          <p:cNvSpPr>
            <a:spLocks noGrp="1"/>
          </p:cNvSpPr>
          <p:nvPr>
            <p:ph idx="1"/>
          </p:nvPr>
        </p:nvSpPr>
        <p:spPr/>
        <p:txBody>
          <a:bodyPr>
            <a:normAutofit lnSpcReduction="10000"/>
          </a:bodyPr>
          <a:lstStyle/>
          <a:p>
            <a:r>
              <a:rPr lang="cs-CZ" dirty="0"/>
              <a:t>Léčení choledocholitiázy je primárně endoskopické. Indikujeme ERCP s </a:t>
            </a:r>
            <a:r>
              <a:rPr lang="cs-CZ" dirty="0" err="1"/>
              <a:t>papilotomí</a:t>
            </a:r>
            <a:r>
              <a:rPr lang="cs-CZ" dirty="0"/>
              <a:t> a odstraněním konkrementů či jejich rozdrcením ve žlučových cestách (mechanická či elektrohydraulická </a:t>
            </a:r>
            <a:r>
              <a:rPr lang="cs-CZ" dirty="0" err="1"/>
              <a:t>lithotrypse</a:t>
            </a:r>
            <a:r>
              <a:rPr lang="cs-CZ" dirty="0"/>
              <a:t> či tzv. inteligentní laser). Pouze v případě neúspěchu endoskopické léčby je na místě chirurgická léčba. Po protětí stěny choledochu (</a:t>
            </a:r>
            <a:r>
              <a:rPr lang="cs-CZ" dirty="0" err="1"/>
              <a:t>choledochotomie</a:t>
            </a:r>
            <a:r>
              <a:rPr lang="cs-CZ" dirty="0"/>
              <a:t>) odstraňujeme kameny (extrakce konkrementů) a provádíme dočasnou zevní drenáž choledochu T drénem. Při zavedení T drénu do žlučových cest provádíme sledování a postupné </a:t>
            </a:r>
            <a:r>
              <a:rPr lang="cs-CZ" dirty="0" err="1"/>
              <a:t>klampování</a:t>
            </a:r>
            <a:r>
              <a:rPr lang="cs-CZ" dirty="0"/>
              <a:t> (</a:t>
            </a:r>
            <a:r>
              <a:rPr lang="cs-CZ" i="1" dirty="0" err="1"/>
              <a:t>klampování</a:t>
            </a:r>
            <a:r>
              <a:rPr lang="cs-CZ" dirty="0"/>
              <a:t> – z angl. </a:t>
            </a:r>
            <a:r>
              <a:rPr lang="cs-CZ" dirty="0" err="1"/>
              <a:t>clamp</a:t>
            </a:r>
            <a:r>
              <a:rPr lang="cs-CZ" dirty="0"/>
              <a:t> – svorka, sevřít) dle ordinace lékaře (odstranění T drénu 12.-14. den po operaci po provedení kontrolní cholangiografie).</a:t>
            </a:r>
          </a:p>
          <a:p>
            <a:r>
              <a:rPr lang="cs-CZ" dirty="0"/>
              <a:t> </a:t>
            </a:r>
          </a:p>
          <a:p>
            <a:endParaRPr lang="cs-CZ" dirty="0"/>
          </a:p>
        </p:txBody>
      </p:sp>
    </p:spTree>
    <p:extLst>
      <p:ext uri="{BB962C8B-B14F-4D97-AF65-F5344CB8AC3E}">
        <p14:creationId xmlns:p14="http://schemas.microsoft.com/office/powerpoint/2010/main" val="2266966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CBB6FA3-6FB1-4219-A7BC-F080045A05C3}"/>
              </a:ext>
            </a:extLst>
          </p:cNvPr>
          <p:cNvSpPr>
            <a:spLocks noGrp="1"/>
          </p:cNvSpPr>
          <p:nvPr>
            <p:ph type="title"/>
          </p:nvPr>
        </p:nvSpPr>
        <p:spPr/>
        <p:txBody>
          <a:bodyPr/>
          <a:lstStyle/>
          <a:p>
            <a:r>
              <a:rPr lang="cs-CZ" b="1" dirty="0"/>
              <a:t>7.2 Zánětlivá onemocnění</a:t>
            </a:r>
            <a:br>
              <a:rPr lang="cs-CZ" b="1" dirty="0"/>
            </a:br>
            <a:endParaRPr lang="cs-CZ" dirty="0"/>
          </a:p>
        </p:txBody>
      </p:sp>
      <p:sp>
        <p:nvSpPr>
          <p:cNvPr id="3" name="Zástupný symbol pro obsah 2">
            <a:extLst>
              <a:ext uri="{FF2B5EF4-FFF2-40B4-BE49-F238E27FC236}">
                <a16:creationId xmlns:a16="http://schemas.microsoft.com/office/drawing/2014/main" id="{072A5909-2AC6-434B-A41D-FBE9A5E3A5B0}"/>
              </a:ext>
            </a:extLst>
          </p:cNvPr>
          <p:cNvSpPr>
            <a:spLocks noGrp="1"/>
          </p:cNvSpPr>
          <p:nvPr>
            <p:ph idx="1"/>
          </p:nvPr>
        </p:nvSpPr>
        <p:spPr/>
        <p:txBody>
          <a:bodyPr>
            <a:normAutofit fontScale="77500" lnSpcReduction="20000"/>
          </a:bodyPr>
          <a:lstStyle/>
          <a:p>
            <a:r>
              <a:rPr lang="cs-CZ" b="1" i="1" dirty="0"/>
              <a:t>Akutní cholecystitida</a:t>
            </a:r>
            <a:endParaRPr lang="cs-CZ" dirty="0"/>
          </a:p>
          <a:p>
            <a:r>
              <a:rPr lang="cs-CZ" dirty="0"/>
              <a:t>Akutní zánět žlučníku bývá podporován obstrukcí </a:t>
            </a:r>
            <a:r>
              <a:rPr lang="cs-CZ" dirty="0" err="1"/>
              <a:t>ductus</a:t>
            </a:r>
            <a:r>
              <a:rPr lang="cs-CZ" dirty="0"/>
              <a:t> </a:t>
            </a:r>
            <a:r>
              <a:rPr lang="cs-CZ" dirty="0" err="1"/>
              <a:t>cystikus</a:t>
            </a:r>
            <a:r>
              <a:rPr lang="cs-CZ" dirty="0"/>
              <a:t> kamenem. Jde hlavně o chemický zánět někdy dodatečně infikovaný. Při zánětu se žlučník roztáhne, a pak bývá hmatný jako akutní hydrops, který při infekci se mění v empyém žlučníku. Zvyšování tlaku ve žlučníku při zánětech vede k ischemii stěny, k nekróze a může dojít i k perforaci s následnou žlučovou peritonitidou. Ohraničí-li se zánět v nejbližším okolí a žlučník se slepí s okolními orgány, vzniká </a:t>
            </a:r>
            <a:r>
              <a:rPr lang="cs-CZ" dirty="0" err="1"/>
              <a:t>pericholecystitis</a:t>
            </a:r>
            <a:r>
              <a:rPr lang="cs-CZ" dirty="0"/>
              <a:t>.</a:t>
            </a:r>
          </a:p>
          <a:p>
            <a:r>
              <a:rPr lang="cs-CZ" dirty="0"/>
              <a:t>Záchvat akutní cholecystitidy je podobný prosté žlučové kolice, k níž se připojuje mírná žloutenka a horečka. Při vyšetřování jsou fyzikální známky ohraničeného zánětu pobřišnice v pravém horním kvadrantu. Murphyho příznak je </a:t>
            </a:r>
            <a:r>
              <a:rPr lang="cs-CZ" dirty="0">
                <a:hlinkClick r:id="rId2" tooltip="Bolest"/>
              </a:rPr>
              <a:t>bolest</a:t>
            </a:r>
            <a:r>
              <a:rPr lang="cs-CZ" dirty="0"/>
              <a:t> při nádechu během hluboké palpace pod pravým žeberním obloukem. Jeho pozitivitu považujeme za příznak akutní </a:t>
            </a:r>
            <a:r>
              <a:rPr lang="cs-CZ" dirty="0">
                <a:hlinkClick r:id="rId3" tooltip="Cholecystitis"/>
              </a:rPr>
              <a:t>cholecystitis</a:t>
            </a:r>
            <a:r>
              <a:rPr lang="cs-CZ" dirty="0"/>
              <a:t>. Léčení cholecystitidy se začíná konzervativně podáváním spasmolytik a analgetik, klidem na lůžku, infuzní terapií a antibiotiky. Nedojde-li rychle k ústupu a jsou známky postupu zánětu, provedeme akutně cholecystektomii. U rizikových nemocných lze provést </a:t>
            </a:r>
            <a:r>
              <a:rPr lang="cs-CZ" dirty="0" err="1"/>
              <a:t>cholecystostomii</a:t>
            </a:r>
            <a:r>
              <a:rPr lang="cs-CZ" dirty="0"/>
              <a:t> nebo operujeme po uklidnění s odstupem několika týdnů a odstraňujeme žlučník. Jednoznačnou indikací k operaci je biliární peritonitis na podkladě cholecystitidy.</a:t>
            </a:r>
          </a:p>
          <a:p>
            <a:endParaRPr lang="cs-CZ" dirty="0"/>
          </a:p>
        </p:txBody>
      </p:sp>
    </p:spTree>
    <p:extLst>
      <p:ext uri="{BB962C8B-B14F-4D97-AF65-F5344CB8AC3E}">
        <p14:creationId xmlns:p14="http://schemas.microsoft.com/office/powerpoint/2010/main" val="23025928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9C9DC03-F097-45A1-AB16-C3BF501D41BD}"/>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C5D435A6-AD3C-4935-8188-F6FB3B23A63D}"/>
              </a:ext>
            </a:extLst>
          </p:cNvPr>
          <p:cNvSpPr>
            <a:spLocks noGrp="1"/>
          </p:cNvSpPr>
          <p:nvPr>
            <p:ph idx="1"/>
          </p:nvPr>
        </p:nvSpPr>
        <p:spPr/>
        <p:txBody>
          <a:bodyPr>
            <a:normAutofit lnSpcReduction="10000"/>
          </a:bodyPr>
          <a:lstStyle/>
          <a:p>
            <a:r>
              <a:rPr lang="cs-CZ" b="1" i="1" dirty="0"/>
              <a:t>Chronická cholecystitida</a:t>
            </a:r>
            <a:endParaRPr lang="cs-CZ" dirty="0"/>
          </a:p>
          <a:p>
            <a:r>
              <a:rPr lang="cs-CZ" dirty="0"/>
              <a:t>Chronická cholecystitida je téměř vždy provázena kameny ve žlučníku. Žlučník bývá svraštělý se ztluštělou fibrózní stěnou. Obyčejně předcházejí příznaky akutního zánětu. Často bývá obliterovaný </a:t>
            </a:r>
            <a:r>
              <a:rPr lang="cs-CZ" dirty="0" err="1"/>
              <a:t>ductus</a:t>
            </a:r>
            <a:r>
              <a:rPr lang="cs-CZ" dirty="0"/>
              <a:t> </a:t>
            </a:r>
            <a:r>
              <a:rPr lang="cs-CZ" dirty="0" err="1"/>
              <a:t>cystikus</a:t>
            </a:r>
            <a:r>
              <a:rPr lang="cs-CZ" dirty="0"/>
              <a:t>, což může vést ke vzniku chronického hydropsu, který může přecházet v empyém. Kameny obsahující kalcium jsou patrné i na prostém rentgenovém snímku břicha. Suverénní zobrazovací metodou je v současné době sonografie. Léčení symptomatické chronické cholecystitidy je vždy chirurgické (cholecystektomie). Při podezření na choledocholitiázu je před operací indikována endoskopická retrográdní </a:t>
            </a:r>
            <a:r>
              <a:rPr lang="cs-CZ" dirty="0" err="1"/>
              <a:t>cholangiopankreatografie</a:t>
            </a:r>
            <a:r>
              <a:rPr lang="cs-CZ" dirty="0"/>
              <a:t> (ERCP).</a:t>
            </a:r>
          </a:p>
          <a:p>
            <a:endParaRPr lang="cs-CZ" dirty="0"/>
          </a:p>
        </p:txBody>
      </p:sp>
    </p:spTree>
    <p:extLst>
      <p:ext uri="{BB962C8B-B14F-4D97-AF65-F5344CB8AC3E}">
        <p14:creationId xmlns:p14="http://schemas.microsoft.com/office/powerpoint/2010/main" val="39222475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622FD1A-61B3-4F9D-818A-66A209DE50B6}"/>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0BF65433-89CB-4BA4-B9EF-722CA84F3D4C}"/>
              </a:ext>
            </a:extLst>
          </p:cNvPr>
          <p:cNvSpPr>
            <a:spLocks noGrp="1"/>
          </p:cNvSpPr>
          <p:nvPr>
            <p:ph idx="1"/>
          </p:nvPr>
        </p:nvSpPr>
        <p:spPr/>
        <p:txBody>
          <a:bodyPr>
            <a:normAutofit fontScale="77500" lnSpcReduction="20000"/>
          </a:bodyPr>
          <a:lstStyle/>
          <a:p>
            <a:r>
              <a:rPr lang="cs-CZ" b="1" i="1" dirty="0" err="1"/>
              <a:t>Cholangoitis</a:t>
            </a:r>
            <a:endParaRPr lang="cs-CZ" dirty="0"/>
          </a:p>
          <a:p>
            <a:r>
              <a:rPr lang="cs-CZ" dirty="0"/>
              <a:t>Cholangitis je infekční zánět žlučovodů, který může mít průběh od lehké formy až po těžkou, purulentní, život ohrožující infekci, vedoucí k sepsi. Nejnebezpečnější forma je akutní obstrukční purulentní </a:t>
            </a:r>
            <a:r>
              <a:rPr lang="cs-CZ" dirty="0" err="1"/>
              <a:t>cholangoitida</a:t>
            </a:r>
            <a:r>
              <a:rPr lang="cs-CZ" dirty="0"/>
              <a:t>. </a:t>
            </a:r>
            <a:r>
              <a:rPr lang="cs-CZ" dirty="0" err="1"/>
              <a:t>Mitigovaný</a:t>
            </a:r>
            <a:r>
              <a:rPr lang="cs-CZ" dirty="0"/>
              <a:t> průběh především u starších nemocných (nad 70 let), je však stejně nebezpečný. Svojí chronicitou a vývojem sekundární biliární cirhózy má fatální důsledky (jaterní selhání).</a:t>
            </a:r>
          </a:p>
          <a:p>
            <a:r>
              <a:rPr lang="cs-CZ" dirty="0" err="1"/>
              <a:t>Cholangoitis</a:t>
            </a:r>
            <a:r>
              <a:rPr lang="cs-CZ" dirty="0"/>
              <a:t> je velmi často doprovázena částečnou nebo úplnou obstrukcí žlučovodů. Infekce proniká do žlučových cest ze střeva ascendentně například </a:t>
            </a:r>
            <a:r>
              <a:rPr lang="cs-CZ" dirty="0" err="1"/>
              <a:t>Vaterskou</a:t>
            </a:r>
            <a:r>
              <a:rPr lang="cs-CZ" dirty="0"/>
              <a:t> papilou. Možná je hematogenní cesta portálním řečištěm i </a:t>
            </a:r>
            <a:r>
              <a:rPr lang="cs-CZ" dirty="0" err="1"/>
              <a:t>lymfogenní</a:t>
            </a:r>
            <a:r>
              <a:rPr lang="cs-CZ" dirty="0"/>
              <a:t> šíření. Typickým projevem onemocněním je </a:t>
            </a:r>
            <a:r>
              <a:rPr lang="cs-CZ" dirty="0" err="1"/>
              <a:t>Charcotova</a:t>
            </a:r>
            <a:r>
              <a:rPr lang="cs-CZ" dirty="0"/>
              <a:t> trias: kolikovitá bolest, septická teplota a ikterus. Syndrom doplňují ještě pruritus, zvracení, hepatomegalie, splenomegalie, jaterní insuficience a krvácivé projevy. </a:t>
            </a:r>
            <a:r>
              <a:rPr lang="cs-CZ" dirty="0" err="1"/>
              <a:t>Mitigovaný</a:t>
            </a:r>
            <a:r>
              <a:rPr lang="cs-CZ" dirty="0"/>
              <a:t> průběh může být dlouhou dobu zcela nenápadný a jediným projevem onemocnění jsou jen laboratorní známky zánětu (vysoká sedimentace erytrocytů, vysoký CRP).</a:t>
            </a:r>
          </a:p>
          <a:p>
            <a:endParaRPr lang="cs-CZ" dirty="0"/>
          </a:p>
        </p:txBody>
      </p:sp>
    </p:spTree>
    <p:extLst>
      <p:ext uri="{BB962C8B-B14F-4D97-AF65-F5344CB8AC3E}">
        <p14:creationId xmlns:p14="http://schemas.microsoft.com/office/powerpoint/2010/main" val="13601128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DAEBBEA-EC52-4835-8546-7E54FB25FA82}"/>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F4F0F50D-A5CF-4AC3-9330-F186D4D28DFF}"/>
              </a:ext>
            </a:extLst>
          </p:cNvPr>
          <p:cNvSpPr>
            <a:spLocks noGrp="1"/>
          </p:cNvSpPr>
          <p:nvPr>
            <p:ph idx="1"/>
          </p:nvPr>
        </p:nvSpPr>
        <p:spPr/>
        <p:txBody>
          <a:bodyPr/>
          <a:lstStyle/>
          <a:p>
            <a:r>
              <a:rPr lang="cs-CZ" dirty="0"/>
              <a:t>Nejpřínosnějším vyšetřením je ERCP. Terapie zahrnuje následující komplex opatření: </a:t>
            </a:r>
          </a:p>
          <a:p>
            <a:r>
              <a:rPr lang="cs-CZ" dirty="0"/>
              <a:t>- antibiotika i. v., </a:t>
            </a:r>
          </a:p>
          <a:p>
            <a:r>
              <a:rPr lang="cs-CZ" dirty="0"/>
              <a:t>- dekomprese žlučových cest, </a:t>
            </a:r>
          </a:p>
          <a:p>
            <a:r>
              <a:rPr lang="cs-CZ" dirty="0"/>
              <a:t>- </a:t>
            </a:r>
            <a:r>
              <a:rPr lang="cs-CZ" dirty="0" err="1"/>
              <a:t>suplementace</a:t>
            </a:r>
            <a:r>
              <a:rPr lang="cs-CZ" dirty="0"/>
              <a:t> tekutin a minerálů, </a:t>
            </a:r>
          </a:p>
          <a:p>
            <a:r>
              <a:rPr lang="cs-CZ" dirty="0"/>
              <a:t>- parenterální výživa. </a:t>
            </a:r>
          </a:p>
          <a:p>
            <a:r>
              <a:rPr lang="cs-CZ" dirty="0"/>
              <a:t> </a:t>
            </a:r>
          </a:p>
          <a:p>
            <a:endParaRPr lang="cs-CZ" dirty="0"/>
          </a:p>
        </p:txBody>
      </p:sp>
    </p:spTree>
    <p:extLst>
      <p:ext uri="{BB962C8B-B14F-4D97-AF65-F5344CB8AC3E}">
        <p14:creationId xmlns:p14="http://schemas.microsoft.com/office/powerpoint/2010/main" val="1229910567"/>
      </p:ext>
    </p:extLst>
  </p:cSld>
  <p:clrMapOvr>
    <a:masterClrMapping/>
  </p:clrMapOvr>
</p:sld>
</file>

<file path=ppt/theme/theme1.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2414</Words>
  <Application>Microsoft Office PowerPoint</Application>
  <PresentationFormat>Širokoúhlá obrazovka</PresentationFormat>
  <Paragraphs>78</Paragraphs>
  <Slides>16</Slides>
  <Notes>0</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16</vt:i4>
      </vt:variant>
    </vt:vector>
  </HeadingPairs>
  <TitlesOfParts>
    <vt:vector size="20" baseType="lpstr">
      <vt:lpstr>Arial</vt:lpstr>
      <vt:lpstr>Calibri</vt:lpstr>
      <vt:lpstr>Calibri Light</vt:lpstr>
      <vt:lpstr>Motiv Office</vt:lpstr>
      <vt:lpstr>7 Ošetřovatelský proces u pacienta s onemocněním žlučníku a žlučových cest </vt:lpstr>
      <vt:lpstr>Prezentace aplikace PowerPoint</vt:lpstr>
      <vt:lpstr>Cholecystolitiáza </vt:lpstr>
      <vt:lpstr>Choledocholitiáza </vt:lpstr>
      <vt:lpstr>Prezentace aplikace PowerPoint</vt:lpstr>
      <vt:lpstr>7.2 Zánětlivá onemocnění </vt:lpstr>
      <vt:lpstr>Prezentace aplikace PowerPoint</vt:lpstr>
      <vt:lpstr>Prezentace aplikace PowerPoint</vt:lpstr>
      <vt:lpstr>Prezentace aplikace PowerPoint</vt:lpstr>
      <vt:lpstr>7.3 Nádory žlučového systému </vt:lpstr>
      <vt:lpstr>Prezentace aplikace PowerPoint</vt:lpstr>
      <vt:lpstr>7.4 Diagnostika při onemocnění žlučových cest </vt:lpstr>
      <vt:lpstr>7.5 Léčba při onemocnění žlučových cest</vt:lpstr>
      <vt:lpstr>Prezentace aplikace PowerPoint</vt:lpstr>
      <vt:lpstr>Prezentace aplikace PowerPoint</vt:lpstr>
      <vt:lpstr>Prezentace aplikace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7 Ošetřovatelský proces u pacienta s onemocněním žlučníku a žlučových cest </dc:title>
  <dc:creator>Nejedlá Marie</dc:creator>
  <cp:lastModifiedBy>Nejedlá Marie</cp:lastModifiedBy>
  <cp:revision>1</cp:revision>
  <dcterms:created xsi:type="dcterms:W3CDTF">2025-02-19T12:50:01Z</dcterms:created>
  <dcterms:modified xsi:type="dcterms:W3CDTF">2025-02-19T12:52:42Z</dcterms:modified>
</cp:coreProperties>
</file>