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72" r:id="rId2"/>
    <p:sldId id="373" r:id="rId3"/>
    <p:sldId id="374" r:id="rId4"/>
    <p:sldId id="375" r:id="rId5"/>
    <p:sldId id="376" r:id="rId6"/>
    <p:sldId id="377" r:id="rId7"/>
    <p:sldId id="378" r:id="rId8"/>
    <p:sldId id="379" r:id="rId9"/>
    <p:sldId id="380" r:id="rId10"/>
    <p:sldId id="381" r:id="rId11"/>
    <p:sldId id="382" r:id="rId12"/>
    <p:sldId id="383" r:id="rId13"/>
    <p:sldId id="384" r:id="rId14"/>
    <p:sldId id="385" r:id="rId15"/>
    <p:sldId id="386" r:id="rId16"/>
    <p:sldId id="387" r:id="rId17"/>
    <p:sldId id="388" r:id="rId18"/>
    <p:sldId id="389" r:id="rId19"/>
    <p:sldId id="390" r:id="rId20"/>
    <p:sldId id="391" r:id="rId21"/>
    <p:sldId id="392" r:id="rId22"/>
    <p:sldId id="393" r:id="rId23"/>
    <p:sldId id="394" r:id="rId24"/>
    <p:sldId id="395" r:id="rId25"/>
    <p:sldId id="396" r:id="rId26"/>
    <p:sldId id="397" r:id="rId27"/>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92"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B9106C-4A1C-44E0-AE1B-C852664BEB71}"/>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1C0132F0-FAE4-443A-B3EA-F9A0E8BC54E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7F5CF06B-510B-4409-ACBA-5B39933A17BB}"/>
              </a:ext>
            </a:extLst>
          </p:cNvPr>
          <p:cNvSpPr>
            <a:spLocks noGrp="1"/>
          </p:cNvSpPr>
          <p:nvPr>
            <p:ph type="dt" sz="half" idx="10"/>
          </p:nvPr>
        </p:nvSpPr>
        <p:spPr/>
        <p:txBody>
          <a:bodyPr/>
          <a:lstStyle/>
          <a:p>
            <a:fld id="{9606E6A2-FCAD-43CC-A305-10F4C791CF21}" type="datetimeFigureOut">
              <a:rPr lang="cs-CZ" smtClean="0"/>
              <a:t>19.02.2025</a:t>
            </a:fld>
            <a:endParaRPr lang="cs-CZ"/>
          </a:p>
        </p:txBody>
      </p:sp>
      <p:sp>
        <p:nvSpPr>
          <p:cNvPr id="5" name="Zástupný symbol pro zápatí 4">
            <a:extLst>
              <a:ext uri="{FF2B5EF4-FFF2-40B4-BE49-F238E27FC236}">
                <a16:creationId xmlns:a16="http://schemas.microsoft.com/office/drawing/2014/main" id="{160C8431-1C4E-4548-8EDB-53E5D550B2E4}"/>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D8FA028-C555-4530-A181-A87685DD0C9D}"/>
              </a:ext>
            </a:extLst>
          </p:cNvPr>
          <p:cNvSpPr>
            <a:spLocks noGrp="1"/>
          </p:cNvSpPr>
          <p:nvPr>
            <p:ph type="sldNum" sz="quarter" idx="12"/>
          </p:nvPr>
        </p:nvSpPr>
        <p:spPr/>
        <p:txBody>
          <a:bodyPr/>
          <a:lstStyle/>
          <a:p>
            <a:fld id="{FA9F9055-713A-4707-B822-F39BE9D4221D}" type="slidenum">
              <a:rPr lang="cs-CZ" smtClean="0"/>
              <a:t>‹#›</a:t>
            </a:fld>
            <a:endParaRPr lang="cs-CZ"/>
          </a:p>
        </p:txBody>
      </p:sp>
    </p:spTree>
    <p:extLst>
      <p:ext uri="{BB962C8B-B14F-4D97-AF65-F5344CB8AC3E}">
        <p14:creationId xmlns:p14="http://schemas.microsoft.com/office/powerpoint/2010/main" val="3836620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7CE3E34-2552-463D-B7E1-181A48CDD812}"/>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8FEB1F98-FDA9-4917-80CF-A8868DB01774}"/>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5368481-83BF-4F0B-949C-EC5222D946E5}"/>
              </a:ext>
            </a:extLst>
          </p:cNvPr>
          <p:cNvSpPr>
            <a:spLocks noGrp="1"/>
          </p:cNvSpPr>
          <p:nvPr>
            <p:ph type="dt" sz="half" idx="10"/>
          </p:nvPr>
        </p:nvSpPr>
        <p:spPr/>
        <p:txBody>
          <a:bodyPr/>
          <a:lstStyle/>
          <a:p>
            <a:fld id="{9606E6A2-FCAD-43CC-A305-10F4C791CF21}" type="datetimeFigureOut">
              <a:rPr lang="cs-CZ" smtClean="0"/>
              <a:t>19.02.2025</a:t>
            </a:fld>
            <a:endParaRPr lang="cs-CZ"/>
          </a:p>
        </p:txBody>
      </p:sp>
      <p:sp>
        <p:nvSpPr>
          <p:cNvPr id="5" name="Zástupný symbol pro zápatí 4">
            <a:extLst>
              <a:ext uri="{FF2B5EF4-FFF2-40B4-BE49-F238E27FC236}">
                <a16:creationId xmlns:a16="http://schemas.microsoft.com/office/drawing/2014/main" id="{D9F2C0D9-41F7-4EBE-92B6-05D637264337}"/>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50E82F48-C771-4A0F-898C-FF65BA15BBAB}"/>
              </a:ext>
            </a:extLst>
          </p:cNvPr>
          <p:cNvSpPr>
            <a:spLocks noGrp="1"/>
          </p:cNvSpPr>
          <p:nvPr>
            <p:ph type="sldNum" sz="quarter" idx="12"/>
          </p:nvPr>
        </p:nvSpPr>
        <p:spPr/>
        <p:txBody>
          <a:bodyPr/>
          <a:lstStyle/>
          <a:p>
            <a:fld id="{FA9F9055-713A-4707-B822-F39BE9D4221D}" type="slidenum">
              <a:rPr lang="cs-CZ" smtClean="0"/>
              <a:t>‹#›</a:t>
            </a:fld>
            <a:endParaRPr lang="cs-CZ"/>
          </a:p>
        </p:txBody>
      </p:sp>
    </p:spTree>
    <p:extLst>
      <p:ext uri="{BB962C8B-B14F-4D97-AF65-F5344CB8AC3E}">
        <p14:creationId xmlns:p14="http://schemas.microsoft.com/office/powerpoint/2010/main" val="4052452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05CF07F6-1BD5-44F1-9D92-45B0C1CFB454}"/>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A11ECB85-BED7-4C3C-9E39-DDB7596F9D2F}"/>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1F34DD59-1C14-43DA-9965-090F1CA78CA6}"/>
              </a:ext>
            </a:extLst>
          </p:cNvPr>
          <p:cNvSpPr>
            <a:spLocks noGrp="1"/>
          </p:cNvSpPr>
          <p:nvPr>
            <p:ph type="dt" sz="half" idx="10"/>
          </p:nvPr>
        </p:nvSpPr>
        <p:spPr/>
        <p:txBody>
          <a:bodyPr/>
          <a:lstStyle/>
          <a:p>
            <a:fld id="{9606E6A2-FCAD-43CC-A305-10F4C791CF21}" type="datetimeFigureOut">
              <a:rPr lang="cs-CZ" smtClean="0"/>
              <a:t>19.02.2025</a:t>
            </a:fld>
            <a:endParaRPr lang="cs-CZ"/>
          </a:p>
        </p:txBody>
      </p:sp>
      <p:sp>
        <p:nvSpPr>
          <p:cNvPr id="5" name="Zástupný symbol pro zápatí 4">
            <a:extLst>
              <a:ext uri="{FF2B5EF4-FFF2-40B4-BE49-F238E27FC236}">
                <a16:creationId xmlns:a16="http://schemas.microsoft.com/office/drawing/2014/main" id="{32E42059-E4A3-4EE0-B370-12B13ABEEFE2}"/>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BE73D4D-D62E-4CE7-8781-FB65B0F2DC6C}"/>
              </a:ext>
            </a:extLst>
          </p:cNvPr>
          <p:cNvSpPr>
            <a:spLocks noGrp="1"/>
          </p:cNvSpPr>
          <p:nvPr>
            <p:ph type="sldNum" sz="quarter" idx="12"/>
          </p:nvPr>
        </p:nvSpPr>
        <p:spPr/>
        <p:txBody>
          <a:bodyPr/>
          <a:lstStyle/>
          <a:p>
            <a:fld id="{FA9F9055-713A-4707-B822-F39BE9D4221D}" type="slidenum">
              <a:rPr lang="cs-CZ" smtClean="0"/>
              <a:t>‹#›</a:t>
            </a:fld>
            <a:endParaRPr lang="cs-CZ"/>
          </a:p>
        </p:txBody>
      </p:sp>
    </p:spTree>
    <p:extLst>
      <p:ext uri="{BB962C8B-B14F-4D97-AF65-F5344CB8AC3E}">
        <p14:creationId xmlns:p14="http://schemas.microsoft.com/office/powerpoint/2010/main" val="3401545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D2EAC9-0B82-4809-A507-F165E7472A64}"/>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7A565A0C-A351-4F1F-8BB2-9FDF9A051116}"/>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6472D388-D4F4-4E9E-A501-4399C6085F64}"/>
              </a:ext>
            </a:extLst>
          </p:cNvPr>
          <p:cNvSpPr>
            <a:spLocks noGrp="1"/>
          </p:cNvSpPr>
          <p:nvPr>
            <p:ph type="dt" sz="half" idx="10"/>
          </p:nvPr>
        </p:nvSpPr>
        <p:spPr/>
        <p:txBody>
          <a:bodyPr/>
          <a:lstStyle/>
          <a:p>
            <a:fld id="{9606E6A2-FCAD-43CC-A305-10F4C791CF21}" type="datetimeFigureOut">
              <a:rPr lang="cs-CZ" smtClean="0"/>
              <a:t>19.02.2025</a:t>
            </a:fld>
            <a:endParaRPr lang="cs-CZ"/>
          </a:p>
        </p:txBody>
      </p:sp>
      <p:sp>
        <p:nvSpPr>
          <p:cNvPr id="5" name="Zástupný symbol pro zápatí 4">
            <a:extLst>
              <a:ext uri="{FF2B5EF4-FFF2-40B4-BE49-F238E27FC236}">
                <a16:creationId xmlns:a16="http://schemas.microsoft.com/office/drawing/2014/main" id="{4AD37CE9-D9C6-4BFF-8265-A5DEE89E876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B50570D-F8C1-4C6F-BF5D-D9B3FA01E714}"/>
              </a:ext>
            </a:extLst>
          </p:cNvPr>
          <p:cNvSpPr>
            <a:spLocks noGrp="1"/>
          </p:cNvSpPr>
          <p:nvPr>
            <p:ph type="sldNum" sz="quarter" idx="12"/>
          </p:nvPr>
        </p:nvSpPr>
        <p:spPr/>
        <p:txBody>
          <a:bodyPr/>
          <a:lstStyle/>
          <a:p>
            <a:fld id="{FA9F9055-713A-4707-B822-F39BE9D4221D}" type="slidenum">
              <a:rPr lang="cs-CZ" smtClean="0"/>
              <a:t>‹#›</a:t>
            </a:fld>
            <a:endParaRPr lang="cs-CZ"/>
          </a:p>
        </p:txBody>
      </p:sp>
    </p:spTree>
    <p:extLst>
      <p:ext uri="{BB962C8B-B14F-4D97-AF65-F5344CB8AC3E}">
        <p14:creationId xmlns:p14="http://schemas.microsoft.com/office/powerpoint/2010/main" val="2666727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A0C5705-88D3-4FFB-B8E2-3E8CCD45EE12}"/>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FDD9A04B-C2F7-4CF3-A104-293678C7A3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FAF365B6-392C-4F5E-929A-6CFF87B2A888}"/>
              </a:ext>
            </a:extLst>
          </p:cNvPr>
          <p:cNvSpPr>
            <a:spLocks noGrp="1"/>
          </p:cNvSpPr>
          <p:nvPr>
            <p:ph type="dt" sz="half" idx="10"/>
          </p:nvPr>
        </p:nvSpPr>
        <p:spPr/>
        <p:txBody>
          <a:bodyPr/>
          <a:lstStyle/>
          <a:p>
            <a:fld id="{9606E6A2-FCAD-43CC-A305-10F4C791CF21}" type="datetimeFigureOut">
              <a:rPr lang="cs-CZ" smtClean="0"/>
              <a:t>19.02.2025</a:t>
            </a:fld>
            <a:endParaRPr lang="cs-CZ"/>
          </a:p>
        </p:txBody>
      </p:sp>
      <p:sp>
        <p:nvSpPr>
          <p:cNvPr id="5" name="Zástupný symbol pro zápatí 4">
            <a:extLst>
              <a:ext uri="{FF2B5EF4-FFF2-40B4-BE49-F238E27FC236}">
                <a16:creationId xmlns:a16="http://schemas.microsoft.com/office/drawing/2014/main" id="{797F8145-6911-44BB-ABFE-D83A6A65597F}"/>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C84E413-21E8-4CCC-BE22-222F3BF9039E}"/>
              </a:ext>
            </a:extLst>
          </p:cNvPr>
          <p:cNvSpPr>
            <a:spLocks noGrp="1"/>
          </p:cNvSpPr>
          <p:nvPr>
            <p:ph type="sldNum" sz="quarter" idx="12"/>
          </p:nvPr>
        </p:nvSpPr>
        <p:spPr/>
        <p:txBody>
          <a:bodyPr/>
          <a:lstStyle/>
          <a:p>
            <a:fld id="{FA9F9055-713A-4707-B822-F39BE9D4221D}" type="slidenum">
              <a:rPr lang="cs-CZ" smtClean="0"/>
              <a:t>‹#›</a:t>
            </a:fld>
            <a:endParaRPr lang="cs-CZ"/>
          </a:p>
        </p:txBody>
      </p:sp>
    </p:spTree>
    <p:extLst>
      <p:ext uri="{BB962C8B-B14F-4D97-AF65-F5344CB8AC3E}">
        <p14:creationId xmlns:p14="http://schemas.microsoft.com/office/powerpoint/2010/main" val="2430111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02DE76C-2238-4310-A51B-1050BB7A015F}"/>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F1934585-3322-419C-B875-E83F940C1105}"/>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385BE07E-DE45-47ED-A599-541C20B6085D}"/>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576C6192-2141-4996-B0DA-B9507B19EF51}"/>
              </a:ext>
            </a:extLst>
          </p:cNvPr>
          <p:cNvSpPr>
            <a:spLocks noGrp="1"/>
          </p:cNvSpPr>
          <p:nvPr>
            <p:ph type="dt" sz="half" idx="10"/>
          </p:nvPr>
        </p:nvSpPr>
        <p:spPr/>
        <p:txBody>
          <a:bodyPr/>
          <a:lstStyle/>
          <a:p>
            <a:fld id="{9606E6A2-FCAD-43CC-A305-10F4C791CF21}" type="datetimeFigureOut">
              <a:rPr lang="cs-CZ" smtClean="0"/>
              <a:t>19.02.2025</a:t>
            </a:fld>
            <a:endParaRPr lang="cs-CZ"/>
          </a:p>
        </p:txBody>
      </p:sp>
      <p:sp>
        <p:nvSpPr>
          <p:cNvPr id="6" name="Zástupný symbol pro zápatí 5">
            <a:extLst>
              <a:ext uri="{FF2B5EF4-FFF2-40B4-BE49-F238E27FC236}">
                <a16:creationId xmlns:a16="http://schemas.microsoft.com/office/drawing/2014/main" id="{4198AFFC-E475-441B-9C76-AFFB86120362}"/>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D4BFD894-D03F-40BF-BF14-560407EC98F9}"/>
              </a:ext>
            </a:extLst>
          </p:cNvPr>
          <p:cNvSpPr>
            <a:spLocks noGrp="1"/>
          </p:cNvSpPr>
          <p:nvPr>
            <p:ph type="sldNum" sz="quarter" idx="12"/>
          </p:nvPr>
        </p:nvSpPr>
        <p:spPr/>
        <p:txBody>
          <a:bodyPr/>
          <a:lstStyle/>
          <a:p>
            <a:fld id="{FA9F9055-713A-4707-B822-F39BE9D4221D}" type="slidenum">
              <a:rPr lang="cs-CZ" smtClean="0"/>
              <a:t>‹#›</a:t>
            </a:fld>
            <a:endParaRPr lang="cs-CZ"/>
          </a:p>
        </p:txBody>
      </p:sp>
    </p:spTree>
    <p:extLst>
      <p:ext uri="{BB962C8B-B14F-4D97-AF65-F5344CB8AC3E}">
        <p14:creationId xmlns:p14="http://schemas.microsoft.com/office/powerpoint/2010/main" val="517270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D2809B-12F1-4BC3-A5B4-1E0D6FE5FC0C}"/>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67389B9C-FB48-4949-B48E-F0E01D46C7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DF04180D-BB35-4818-8EDB-4BBA78C54DEB}"/>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29AD4EF6-B6D2-4F6E-8EC6-5727B41B54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049888F6-6DBB-4D77-AC1E-454254A997BE}"/>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97535D61-3872-4652-827C-462070E18C30}"/>
              </a:ext>
            </a:extLst>
          </p:cNvPr>
          <p:cNvSpPr>
            <a:spLocks noGrp="1"/>
          </p:cNvSpPr>
          <p:nvPr>
            <p:ph type="dt" sz="half" idx="10"/>
          </p:nvPr>
        </p:nvSpPr>
        <p:spPr/>
        <p:txBody>
          <a:bodyPr/>
          <a:lstStyle/>
          <a:p>
            <a:fld id="{9606E6A2-FCAD-43CC-A305-10F4C791CF21}" type="datetimeFigureOut">
              <a:rPr lang="cs-CZ" smtClean="0"/>
              <a:t>19.02.2025</a:t>
            </a:fld>
            <a:endParaRPr lang="cs-CZ"/>
          </a:p>
        </p:txBody>
      </p:sp>
      <p:sp>
        <p:nvSpPr>
          <p:cNvPr id="8" name="Zástupný symbol pro zápatí 7">
            <a:extLst>
              <a:ext uri="{FF2B5EF4-FFF2-40B4-BE49-F238E27FC236}">
                <a16:creationId xmlns:a16="http://schemas.microsoft.com/office/drawing/2014/main" id="{9105CEED-B1BA-48F2-BAC4-705CA36CF5D4}"/>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6296B08D-0A74-4E9C-BD31-258397EEECD2}"/>
              </a:ext>
            </a:extLst>
          </p:cNvPr>
          <p:cNvSpPr>
            <a:spLocks noGrp="1"/>
          </p:cNvSpPr>
          <p:nvPr>
            <p:ph type="sldNum" sz="quarter" idx="12"/>
          </p:nvPr>
        </p:nvSpPr>
        <p:spPr/>
        <p:txBody>
          <a:bodyPr/>
          <a:lstStyle/>
          <a:p>
            <a:fld id="{FA9F9055-713A-4707-B822-F39BE9D4221D}" type="slidenum">
              <a:rPr lang="cs-CZ" smtClean="0"/>
              <a:t>‹#›</a:t>
            </a:fld>
            <a:endParaRPr lang="cs-CZ"/>
          </a:p>
        </p:txBody>
      </p:sp>
    </p:spTree>
    <p:extLst>
      <p:ext uri="{BB962C8B-B14F-4D97-AF65-F5344CB8AC3E}">
        <p14:creationId xmlns:p14="http://schemas.microsoft.com/office/powerpoint/2010/main" val="4085475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98E26F-C2CE-4212-8CFB-523A5F4FA759}"/>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5C5F712C-2D8C-48DC-8216-9D470C09972F}"/>
              </a:ext>
            </a:extLst>
          </p:cNvPr>
          <p:cNvSpPr>
            <a:spLocks noGrp="1"/>
          </p:cNvSpPr>
          <p:nvPr>
            <p:ph type="dt" sz="half" idx="10"/>
          </p:nvPr>
        </p:nvSpPr>
        <p:spPr/>
        <p:txBody>
          <a:bodyPr/>
          <a:lstStyle/>
          <a:p>
            <a:fld id="{9606E6A2-FCAD-43CC-A305-10F4C791CF21}" type="datetimeFigureOut">
              <a:rPr lang="cs-CZ" smtClean="0"/>
              <a:t>19.02.2025</a:t>
            </a:fld>
            <a:endParaRPr lang="cs-CZ"/>
          </a:p>
        </p:txBody>
      </p:sp>
      <p:sp>
        <p:nvSpPr>
          <p:cNvPr id="4" name="Zástupný symbol pro zápatí 3">
            <a:extLst>
              <a:ext uri="{FF2B5EF4-FFF2-40B4-BE49-F238E27FC236}">
                <a16:creationId xmlns:a16="http://schemas.microsoft.com/office/drawing/2014/main" id="{0D4DD50A-E7DB-463D-949E-2CBECB91FAFD}"/>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B04C5666-DC10-4CF9-AC6F-B8873D16EC50}"/>
              </a:ext>
            </a:extLst>
          </p:cNvPr>
          <p:cNvSpPr>
            <a:spLocks noGrp="1"/>
          </p:cNvSpPr>
          <p:nvPr>
            <p:ph type="sldNum" sz="quarter" idx="12"/>
          </p:nvPr>
        </p:nvSpPr>
        <p:spPr/>
        <p:txBody>
          <a:bodyPr/>
          <a:lstStyle/>
          <a:p>
            <a:fld id="{FA9F9055-713A-4707-B822-F39BE9D4221D}" type="slidenum">
              <a:rPr lang="cs-CZ" smtClean="0"/>
              <a:t>‹#›</a:t>
            </a:fld>
            <a:endParaRPr lang="cs-CZ"/>
          </a:p>
        </p:txBody>
      </p:sp>
    </p:spTree>
    <p:extLst>
      <p:ext uri="{BB962C8B-B14F-4D97-AF65-F5344CB8AC3E}">
        <p14:creationId xmlns:p14="http://schemas.microsoft.com/office/powerpoint/2010/main" val="1994081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98DD1357-F69D-4F28-B620-6C1ECF10E300}"/>
              </a:ext>
            </a:extLst>
          </p:cNvPr>
          <p:cNvSpPr>
            <a:spLocks noGrp="1"/>
          </p:cNvSpPr>
          <p:nvPr>
            <p:ph type="dt" sz="half" idx="10"/>
          </p:nvPr>
        </p:nvSpPr>
        <p:spPr/>
        <p:txBody>
          <a:bodyPr/>
          <a:lstStyle/>
          <a:p>
            <a:fld id="{9606E6A2-FCAD-43CC-A305-10F4C791CF21}" type="datetimeFigureOut">
              <a:rPr lang="cs-CZ" smtClean="0"/>
              <a:t>19.02.2025</a:t>
            </a:fld>
            <a:endParaRPr lang="cs-CZ"/>
          </a:p>
        </p:txBody>
      </p:sp>
      <p:sp>
        <p:nvSpPr>
          <p:cNvPr id="3" name="Zástupný symbol pro zápatí 2">
            <a:extLst>
              <a:ext uri="{FF2B5EF4-FFF2-40B4-BE49-F238E27FC236}">
                <a16:creationId xmlns:a16="http://schemas.microsoft.com/office/drawing/2014/main" id="{3CAC2775-C419-49B8-836B-D58777523CA9}"/>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4A23D113-1756-4EC6-A80C-0E3EE95467D5}"/>
              </a:ext>
            </a:extLst>
          </p:cNvPr>
          <p:cNvSpPr>
            <a:spLocks noGrp="1"/>
          </p:cNvSpPr>
          <p:nvPr>
            <p:ph type="sldNum" sz="quarter" idx="12"/>
          </p:nvPr>
        </p:nvSpPr>
        <p:spPr/>
        <p:txBody>
          <a:bodyPr/>
          <a:lstStyle/>
          <a:p>
            <a:fld id="{FA9F9055-713A-4707-B822-F39BE9D4221D}" type="slidenum">
              <a:rPr lang="cs-CZ" smtClean="0"/>
              <a:t>‹#›</a:t>
            </a:fld>
            <a:endParaRPr lang="cs-CZ"/>
          </a:p>
        </p:txBody>
      </p:sp>
    </p:spTree>
    <p:extLst>
      <p:ext uri="{BB962C8B-B14F-4D97-AF65-F5344CB8AC3E}">
        <p14:creationId xmlns:p14="http://schemas.microsoft.com/office/powerpoint/2010/main" val="1544939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819236-51A0-430C-B42C-0730572492CB}"/>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46373278-A439-4827-B8C8-9BA7392E0E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95F8D134-4ADF-41F6-9928-9EE8FE71D5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BEEAA936-D6AB-4979-8967-DA1E6650F4F1}"/>
              </a:ext>
            </a:extLst>
          </p:cNvPr>
          <p:cNvSpPr>
            <a:spLocks noGrp="1"/>
          </p:cNvSpPr>
          <p:nvPr>
            <p:ph type="dt" sz="half" idx="10"/>
          </p:nvPr>
        </p:nvSpPr>
        <p:spPr/>
        <p:txBody>
          <a:bodyPr/>
          <a:lstStyle/>
          <a:p>
            <a:fld id="{9606E6A2-FCAD-43CC-A305-10F4C791CF21}" type="datetimeFigureOut">
              <a:rPr lang="cs-CZ" smtClean="0"/>
              <a:t>19.02.2025</a:t>
            </a:fld>
            <a:endParaRPr lang="cs-CZ"/>
          </a:p>
        </p:txBody>
      </p:sp>
      <p:sp>
        <p:nvSpPr>
          <p:cNvPr id="6" name="Zástupný symbol pro zápatí 5">
            <a:extLst>
              <a:ext uri="{FF2B5EF4-FFF2-40B4-BE49-F238E27FC236}">
                <a16:creationId xmlns:a16="http://schemas.microsoft.com/office/drawing/2014/main" id="{14D56972-A97F-4FA2-82B0-6FEABEAC624E}"/>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F188FC50-47A3-42D1-9114-916E22E59D3A}"/>
              </a:ext>
            </a:extLst>
          </p:cNvPr>
          <p:cNvSpPr>
            <a:spLocks noGrp="1"/>
          </p:cNvSpPr>
          <p:nvPr>
            <p:ph type="sldNum" sz="quarter" idx="12"/>
          </p:nvPr>
        </p:nvSpPr>
        <p:spPr/>
        <p:txBody>
          <a:bodyPr/>
          <a:lstStyle/>
          <a:p>
            <a:fld id="{FA9F9055-713A-4707-B822-F39BE9D4221D}" type="slidenum">
              <a:rPr lang="cs-CZ" smtClean="0"/>
              <a:t>‹#›</a:t>
            </a:fld>
            <a:endParaRPr lang="cs-CZ"/>
          </a:p>
        </p:txBody>
      </p:sp>
    </p:spTree>
    <p:extLst>
      <p:ext uri="{BB962C8B-B14F-4D97-AF65-F5344CB8AC3E}">
        <p14:creationId xmlns:p14="http://schemas.microsoft.com/office/powerpoint/2010/main" val="3557539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E355D7-02C7-4C9E-B4BE-615C7EECD399}"/>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7E121203-1B35-47E6-9DD7-4FFC6118CA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02E4F940-6231-4B2D-A7D6-C4BAE3EADF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ED4E5790-05A9-4015-AEAA-1648462BA8F4}"/>
              </a:ext>
            </a:extLst>
          </p:cNvPr>
          <p:cNvSpPr>
            <a:spLocks noGrp="1"/>
          </p:cNvSpPr>
          <p:nvPr>
            <p:ph type="dt" sz="half" idx="10"/>
          </p:nvPr>
        </p:nvSpPr>
        <p:spPr/>
        <p:txBody>
          <a:bodyPr/>
          <a:lstStyle/>
          <a:p>
            <a:fld id="{9606E6A2-FCAD-43CC-A305-10F4C791CF21}" type="datetimeFigureOut">
              <a:rPr lang="cs-CZ" smtClean="0"/>
              <a:t>19.02.2025</a:t>
            </a:fld>
            <a:endParaRPr lang="cs-CZ"/>
          </a:p>
        </p:txBody>
      </p:sp>
      <p:sp>
        <p:nvSpPr>
          <p:cNvPr id="6" name="Zástupný symbol pro zápatí 5">
            <a:extLst>
              <a:ext uri="{FF2B5EF4-FFF2-40B4-BE49-F238E27FC236}">
                <a16:creationId xmlns:a16="http://schemas.microsoft.com/office/drawing/2014/main" id="{974CAC88-8C62-4EE8-BACE-A72DE7FAD645}"/>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35100AE0-97FE-47A5-9D17-1779B71C1D0E}"/>
              </a:ext>
            </a:extLst>
          </p:cNvPr>
          <p:cNvSpPr>
            <a:spLocks noGrp="1"/>
          </p:cNvSpPr>
          <p:nvPr>
            <p:ph type="sldNum" sz="quarter" idx="12"/>
          </p:nvPr>
        </p:nvSpPr>
        <p:spPr/>
        <p:txBody>
          <a:bodyPr/>
          <a:lstStyle/>
          <a:p>
            <a:fld id="{FA9F9055-713A-4707-B822-F39BE9D4221D}" type="slidenum">
              <a:rPr lang="cs-CZ" smtClean="0"/>
              <a:t>‹#›</a:t>
            </a:fld>
            <a:endParaRPr lang="cs-CZ"/>
          </a:p>
        </p:txBody>
      </p:sp>
    </p:spTree>
    <p:extLst>
      <p:ext uri="{BB962C8B-B14F-4D97-AF65-F5344CB8AC3E}">
        <p14:creationId xmlns:p14="http://schemas.microsoft.com/office/powerpoint/2010/main" val="3424233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6E2D1A47-CB5E-4A9F-B3E2-9DC7C2682C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00DC2AF8-A9C2-459E-B50C-B475F811F6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799BBC53-DF5D-4797-AB5E-993E22D591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06E6A2-FCAD-43CC-A305-10F4C791CF21}" type="datetimeFigureOut">
              <a:rPr lang="cs-CZ" smtClean="0"/>
              <a:t>19.02.2025</a:t>
            </a:fld>
            <a:endParaRPr lang="cs-CZ"/>
          </a:p>
        </p:txBody>
      </p:sp>
      <p:sp>
        <p:nvSpPr>
          <p:cNvPr id="5" name="Zástupný symbol pro zápatí 4">
            <a:extLst>
              <a:ext uri="{FF2B5EF4-FFF2-40B4-BE49-F238E27FC236}">
                <a16:creationId xmlns:a16="http://schemas.microsoft.com/office/drawing/2014/main" id="{12F86414-7E51-40E6-98C5-B63CD8890C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7E9FFFB8-5E39-46C2-9FD3-9576182835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9F9055-713A-4707-B822-F39BE9D4221D}" type="slidenum">
              <a:rPr lang="cs-CZ" smtClean="0"/>
              <a:t>‹#›</a:t>
            </a:fld>
            <a:endParaRPr lang="cs-CZ"/>
          </a:p>
        </p:txBody>
      </p:sp>
    </p:spTree>
    <p:extLst>
      <p:ext uri="{BB962C8B-B14F-4D97-AF65-F5344CB8AC3E}">
        <p14:creationId xmlns:p14="http://schemas.microsoft.com/office/powerpoint/2010/main" val="26394580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ose.zshk.cz/vyuka/osetrovatelske-diagnozy.asp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6D2BC60-E3F3-4A31-98DC-FE26BAE453AC}"/>
              </a:ext>
            </a:extLst>
          </p:cNvPr>
          <p:cNvSpPr>
            <a:spLocks noGrp="1"/>
          </p:cNvSpPr>
          <p:nvPr>
            <p:ph type="title"/>
          </p:nvPr>
        </p:nvSpPr>
        <p:spPr/>
        <p:txBody>
          <a:bodyPr>
            <a:normAutofit fontScale="90000"/>
          </a:bodyPr>
          <a:lstStyle/>
          <a:p>
            <a:r>
              <a:rPr lang="cs-CZ" b="1" dirty="0">
                <a:solidFill>
                  <a:srgbClr val="FF0000"/>
                </a:solidFill>
              </a:rPr>
              <a:t>8 Ošetřovatelský proces u pacienta s onemocněním pankreatu</a:t>
            </a:r>
            <a:br>
              <a:rPr lang="cs-CZ" b="1" dirty="0"/>
            </a:br>
            <a:endParaRPr lang="cs-CZ" dirty="0"/>
          </a:p>
        </p:txBody>
      </p:sp>
      <p:sp>
        <p:nvSpPr>
          <p:cNvPr id="3" name="Zástupný symbol pro obsah 2">
            <a:extLst>
              <a:ext uri="{FF2B5EF4-FFF2-40B4-BE49-F238E27FC236}">
                <a16:creationId xmlns:a16="http://schemas.microsoft.com/office/drawing/2014/main" id="{97F4BDB6-4A8D-48DD-8DEB-5D32A6FC05C2}"/>
              </a:ext>
            </a:extLst>
          </p:cNvPr>
          <p:cNvSpPr>
            <a:spLocks noGrp="1"/>
          </p:cNvSpPr>
          <p:nvPr>
            <p:ph idx="1"/>
          </p:nvPr>
        </p:nvSpPr>
        <p:spPr/>
        <p:txBody>
          <a:bodyPr>
            <a:normAutofit fontScale="85000" lnSpcReduction="20000"/>
          </a:bodyPr>
          <a:lstStyle/>
          <a:p>
            <a:r>
              <a:rPr lang="cs-CZ" dirty="0"/>
              <a:t>Akutní pankreatitida je definována jako akutní zánětlivé onemocnění pankreatu, s různým postižením okolních tkání nebo vzdálených orgánů. Incidence akutní pankreatitidy má stále mírně vzrůstající tendenci hlavně díky spotřebě alkoholických nápojů, ale i přetrvávajícím chybám ve stravování. Mortalita těžkých forem je stále vysoká a pohybuje se od 20–45 %. Klinickým průběhem patří mezi náhlé příhody břišní s náhlým začátkem, prudkým průběhem a četnými i smrtelnými komplikacemi.</a:t>
            </a:r>
          </a:p>
          <a:p>
            <a:r>
              <a:rPr lang="cs-CZ" dirty="0"/>
              <a:t> </a:t>
            </a:r>
          </a:p>
          <a:p>
            <a:r>
              <a:rPr lang="cs-CZ" dirty="0"/>
              <a:t>Epidemiologie</a:t>
            </a:r>
          </a:p>
          <a:p>
            <a:r>
              <a:rPr lang="cs-CZ" dirty="0"/>
              <a:t>Incidence AP stále mírně stoupá a pohybuje se u nás kolem 10 případů na 100 000 obyvatel. Nejvyšší mortalita je během prvního týdne. Z nemocných, kteří zemřeli na těžkou AP, umírá 53,7 % během prvního týdne trvání choroby.</a:t>
            </a:r>
          </a:p>
          <a:p>
            <a:r>
              <a:rPr lang="cs-CZ" dirty="0"/>
              <a:t> </a:t>
            </a:r>
          </a:p>
          <a:p>
            <a:endParaRPr lang="cs-CZ" dirty="0"/>
          </a:p>
        </p:txBody>
      </p:sp>
    </p:spTree>
    <p:extLst>
      <p:ext uri="{BB962C8B-B14F-4D97-AF65-F5344CB8AC3E}">
        <p14:creationId xmlns:p14="http://schemas.microsoft.com/office/powerpoint/2010/main" val="33237851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553B1F-C2A8-4C92-A961-21A57595D9BF}"/>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E2B0066A-B697-4D8D-94FF-04FF43B7A14B}"/>
              </a:ext>
            </a:extLst>
          </p:cNvPr>
          <p:cNvSpPr>
            <a:spLocks noGrp="1"/>
          </p:cNvSpPr>
          <p:nvPr>
            <p:ph idx="1"/>
          </p:nvPr>
        </p:nvSpPr>
        <p:spPr/>
        <p:txBody>
          <a:bodyPr>
            <a:normAutofit fontScale="77500" lnSpcReduction="20000"/>
          </a:bodyPr>
          <a:lstStyle/>
          <a:p>
            <a:r>
              <a:rPr lang="cs-CZ" dirty="0"/>
              <a:t>K další příznakům patří například </a:t>
            </a:r>
            <a:r>
              <a:rPr lang="cs-CZ" dirty="0" err="1"/>
              <a:t>Grey-Turnerovo</a:t>
            </a:r>
            <a:r>
              <a:rPr lang="cs-CZ" dirty="0"/>
              <a:t> znamení (šedavé až žluté ekchymózy na bocích) a </a:t>
            </a:r>
            <a:r>
              <a:rPr lang="cs-CZ" dirty="0" err="1"/>
              <a:t>Cullenovo</a:t>
            </a:r>
            <a:r>
              <a:rPr lang="cs-CZ" dirty="0"/>
              <a:t> znamení (promodrávání a ekchymózy kolem pupku), které jsou důsledkem krvácení do </a:t>
            </a:r>
            <a:r>
              <a:rPr lang="cs-CZ" dirty="0" err="1"/>
              <a:t>retroperitonea</a:t>
            </a:r>
            <a:r>
              <a:rPr lang="cs-CZ" dirty="0"/>
              <a:t>, </a:t>
            </a:r>
            <a:r>
              <a:rPr lang="cs-CZ" dirty="0" err="1"/>
              <a:t>Halstedovo</a:t>
            </a:r>
            <a:r>
              <a:rPr lang="cs-CZ" dirty="0"/>
              <a:t> (mramorování kůže břicha) a vzácné </a:t>
            </a:r>
            <a:r>
              <a:rPr lang="cs-CZ" dirty="0" err="1"/>
              <a:t>Foxovo</a:t>
            </a:r>
            <a:r>
              <a:rPr lang="cs-CZ" dirty="0"/>
              <a:t> znamení (ekchymózy pod třísly).</a:t>
            </a:r>
          </a:p>
          <a:p>
            <a:r>
              <a:rPr lang="cs-CZ" dirty="0"/>
              <a:t> </a:t>
            </a:r>
          </a:p>
          <a:p>
            <a:r>
              <a:rPr lang="cs-CZ" dirty="0"/>
              <a:t>Z laboratorních vyšetření má diagnosticky význam stanovení sérových amyláz a lipáz, event. amyláz v moči. Za </a:t>
            </a:r>
            <a:r>
              <a:rPr lang="cs-CZ" dirty="0" err="1"/>
              <a:t>patognomické</a:t>
            </a:r>
            <a:r>
              <a:rPr lang="cs-CZ" dirty="0"/>
              <a:t> pro diagnózu AP pokládáme trojnásobné zvýšení hodnot amylázy, event. lipázy v séru. Z ostatních laboratorních testů nalézáme pravidelně leukocytózu, zvýšení obou </a:t>
            </a:r>
            <a:r>
              <a:rPr lang="cs-CZ" dirty="0" err="1"/>
              <a:t>aminotransferáz</a:t>
            </a:r>
            <a:r>
              <a:rPr lang="cs-CZ" dirty="0"/>
              <a:t>, zejména ALT, alkalické fosfatázy, u biliárních forem i bilirubinu, dále glykémie a pokles sérového kalcia.</a:t>
            </a:r>
          </a:p>
          <a:p>
            <a:r>
              <a:rPr lang="cs-CZ" dirty="0"/>
              <a:t> </a:t>
            </a:r>
          </a:p>
          <a:p>
            <a:r>
              <a:rPr lang="cs-CZ" dirty="0"/>
              <a:t>Po stanovení diagnózy akutní pankreatitidy je dalším závažným krokem určujícím další terapeutický postup stanovení prognózy onemocnění. Metody jsou založené na hodnocení zpravidla více klinických, biochemických nebo morfologických údajů (</a:t>
            </a:r>
            <a:r>
              <a:rPr lang="cs-CZ" dirty="0" err="1"/>
              <a:t>Ransonovo</a:t>
            </a:r>
            <a:r>
              <a:rPr lang="cs-CZ" dirty="0"/>
              <a:t> schéma, Glasgowské schéma, APACHE II a další).</a:t>
            </a:r>
          </a:p>
          <a:p>
            <a:endParaRPr lang="cs-CZ" dirty="0"/>
          </a:p>
        </p:txBody>
      </p:sp>
    </p:spTree>
    <p:extLst>
      <p:ext uri="{BB962C8B-B14F-4D97-AF65-F5344CB8AC3E}">
        <p14:creationId xmlns:p14="http://schemas.microsoft.com/office/powerpoint/2010/main" val="1708600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78C685A-2A40-46B0-8CA0-16A18F87A01D}"/>
              </a:ext>
            </a:extLst>
          </p:cNvPr>
          <p:cNvSpPr>
            <a:spLocks noGrp="1"/>
          </p:cNvSpPr>
          <p:nvPr>
            <p:ph type="title"/>
          </p:nvPr>
        </p:nvSpPr>
        <p:spPr/>
        <p:txBody>
          <a:bodyPr/>
          <a:lstStyle/>
          <a:p>
            <a:r>
              <a:rPr lang="cs-CZ" b="1" dirty="0"/>
              <a:t>8.2 Léčba akutní pankreatitidy</a:t>
            </a:r>
            <a:br>
              <a:rPr lang="cs-CZ" b="1" dirty="0"/>
            </a:br>
            <a:endParaRPr lang="cs-CZ" dirty="0"/>
          </a:p>
        </p:txBody>
      </p:sp>
      <p:sp>
        <p:nvSpPr>
          <p:cNvPr id="3" name="Zástupný symbol pro obsah 2">
            <a:extLst>
              <a:ext uri="{FF2B5EF4-FFF2-40B4-BE49-F238E27FC236}">
                <a16:creationId xmlns:a16="http://schemas.microsoft.com/office/drawing/2014/main" id="{DB9F06D8-511B-450F-A7E9-AF7CB033D0F7}"/>
              </a:ext>
            </a:extLst>
          </p:cNvPr>
          <p:cNvSpPr>
            <a:spLocks noGrp="1"/>
          </p:cNvSpPr>
          <p:nvPr>
            <p:ph idx="1"/>
          </p:nvPr>
        </p:nvSpPr>
        <p:spPr/>
        <p:txBody>
          <a:bodyPr>
            <a:normAutofit fontScale="62500" lnSpcReduction="20000"/>
          </a:bodyPr>
          <a:lstStyle/>
          <a:p>
            <a:r>
              <a:rPr lang="cs-CZ" b="1" dirty="0"/>
              <a:t>8.2.1 Konzervativní léčba</a:t>
            </a:r>
          </a:p>
          <a:p>
            <a:r>
              <a:rPr lang="cs-CZ" b="1" dirty="0"/>
              <a:t>Nemocní s lehkou AP</a:t>
            </a:r>
            <a:r>
              <a:rPr lang="cs-CZ" dirty="0"/>
              <a:t> jsou většinou hospitalizováni na standardním interním nebo chirurgickém oddělení se základní monitorací arteriálního krevního tlaku, pulzu, teploty a bilance příjmu a výdeje tekutin. Obvykle postačí periferní žilní katetr a jen u některých </a:t>
            </a:r>
            <a:r>
              <a:rPr lang="cs-CZ" dirty="0" err="1"/>
              <a:t>nazogastrická</a:t>
            </a:r>
            <a:r>
              <a:rPr lang="cs-CZ" dirty="0"/>
              <a:t> sonda. Její zavedení by mělo být dáno symptomy: pokud nemocný zvrací a má příznaky střevní parézy. Při rychlém ústupu obtíží není nutná parenterální ani enterální výživa. Orální příjem lze zahájit po odeznění bolestí, poruch pasáže, významném poklesu sérových amyláz téměř k normě a při absenci komplikací.</a:t>
            </a:r>
          </a:p>
          <a:p>
            <a:r>
              <a:rPr lang="cs-CZ" dirty="0"/>
              <a:t> </a:t>
            </a:r>
          </a:p>
          <a:p>
            <a:r>
              <a:rPr lang="cs-CZ" dirty="0"/>
              <a:t>Udržení adekvátní hydratace lze u lehké AP zajistit intravenózním přísunem vody a elektrolytů. I u nekomplikované edematózní pankreatitidy lze počítat se ztrátou nejméně 2-2,5 l tekutin do peritonea a okolních edematózních tkání. Dle bilance příjmu a výdeje tekutiny s korekcí ztrát do třetího prostoru se doporučuje obvykle denní dávka minimálně 3-3,5 l vody a minerálů.</a:t>
            </a:r>
          </a:p>
          <a:p>
            <a:r>
              <a:rPr lang="cs-CZ" dirty="0"/>
              <a:t> </a:t>
            </a:r>
          </a:p>
          <a:p>
            <a:r>
              <a:rPr lang="cs-CZ" dirty="0"/>
              <a:t>Odstranění bolestí má význam nejen pro zmírnění subjektivních obtíží nemocného, ale i pro eliminaci patologických reflexů, vycházejících z nemocné tkáně. Z široké škály analgetik se dobře se uplatňují opiátové (např. </a:t>
            </a:r>
            <a:r>
              <a:rPr lang="cs-CZ" dirty="0" err="1"/>
              <a:t>tramadol</a:t>
            </a:r>
            <a:r>
              <a:rPr lang="cs-CZ" dirty="0"/>
              <a:t>) aplikované v pravidelných intervalech; pro spastický účinek na </a:t>
            </a:r>
            <a:r>
              <a:rPr lang="cs-CZ" dirty="0" err="1"/>
              <a:t>musculus</a:t>
            </a:r>
            <a:r>
              <a:rPr lang="cs-CZ" dirty="0"/>
              <a:t> </a:t>
            </a:r>
            <a:r>
              <a:rPr lang="cs-CZ" dirty="0" err="1"/>
              <a:t>sphincter</a:t>
            </a:r>
            <a:r>
              <a:rPr lang="cs-CZ" dirty="0"/>
              <a:t> </a:t>
            </a:r>
            <a:r>
              <a:rPr lang="cs-CZ" dirty="0" err="1"/>
              <a:t>Oddi</a:t>
            </a:r>
            <a:r>
              <a:rPr lang="cs-CZ" dirty="0"/>
              <a:t> se nedoporučuje užívání morfinu.</a:t>
            </a:r>
          </a:p>
          <a:p>
            <a:r>
              <a:rPr lang="cs-CZ" dirty="0"/>
              <a:t> </a:t>
            </a:r>
          </a:p>
          <a:p>
            <a:endParaRPr lang="cs-CZ" dirty="0"/>
          </a:p>
        </p:txBody>
      </p:sp>
    </p:spTree>
    <p:extLst>
      <p:ext uri="{BB962C8B-B14F-4D97-AF65-F5344CB8AC3E}">
        <p14:creationId xmlns:p14="http://schemas.microsoft.com/office/powerpoint/2010/main" val="1422077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64D14C8-6D1E-4A51-8461-ED7299998DDB}"/>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6A7AE732-8E36-4E4A-A952-9B39133C9843}"/>
              </a:ext>
            </a:extLst>
          </p:cNvPr>
          <p:cNvSpPr>
            <a:spLocks noGrp="1"/>
          </p:cNvSpPr>
          <p:nvPr>
            <p:ph idx="1"/>
          </p:nvPr>
        </p:nvSpPr>
        <p:spPr/>
        <p:txBody>
          <a:bodyPr>
            <a:normAutofit fontScale="92500" lnSpcReduction="10000"/>
          </a:bodyPr>
          <a:lstStyle/>
          <a:p>
            <a:r>
              <a:rPr lang="cs-CZ" b="1" dirty="0"/>
              <a:t>Léčba těžké AP</a:t>
            </a:r>
            <a:r>
              <a:rPr lang="cs-CZ" dirty="0"/>
              <a:t> stále představuje závažný léčebný problém z hlediska konzervativního i chirurgického léčení. Na rozdíl od lehké AP probíhá většinou těžce od samého začátku, s oběhovou </a:t>
            </a:r>
            <a:r>
              <a:rPr lang="cs-CZ" dirty="0" err="1"/>
              <a:t>instabilitou</a:t>
            </a:r>
            <a:r>
              <a:rPr lang="cs-CZ" dirty="0"/>
              <a:t>, častými lokálními a celkovými komplikacemi, končícími nezřídka fatálně. Nejvážnější komplikací je infekce pankreatické nekrózy, která je odpovědná až za 80% letalitu těžkých forem. Proto musí být přístup k nemocným s těžkou formou AP zcela odlišný. Tito nemocní mají být od začátku hospitalizace léčeni na komplexně vybavené JIP nebo na ARO s možnostmi kompletní monitorace, resuscitace a umělé plicní ventilace. Nutností je zavedení centrálního žilního katetru, močového katetru a </a:t>
            </a:r>
            <a:r>
              <a:rPr lang="cs-CZ" dirty="0" err="1"/>
              <a:t>nazogastrické</a:t>
            </a:r>
            <a:r>
              <a:rPr lang="cs-CZ" dirty="0"/>
              <a:t> sondy. Léčba předpokládá kooperaci odborníků více oborů, především chirurgů, internistů, anesteziologů, radiologů, biochemiků a mikrobiologů. Lze očekávat léčení trvající řadu týdnů se značnými finančními náklady.</a:t>
            </a:r>
          </a:p>
          <a:p>
            <a:endParaRPr lang="cs-CZ" dirty="0"/>
          </a:p>
        </p:txBody>
      </p:sp>
    </p:spTree>
    <p:extLst>
      <p:ext uri="{BB962C8B-B14F-4D97-AF65-F5344CB8AC3E}">
        <p14:creationId xmlns:p14="http://schemas.microsoft.com/office/powerpoint/2010/main" val="6727539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650150-7E5D-4F29-AAFA-30770251D720}"/>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E39F8620-4CC5-49A3-BF29-83BEF717559B}"/>
              </a:ext>
            </a:extLst>
          </p:cNvPr>
          <p:cNvSpPr>
            <a:spLocks noGrp="1"/>
          </p:cNvSpPr>
          <p:nvPr>
            <p:ph idx="1"/>
          </p:nvPr>
        </p:nvSpPr>
        <p:spPr/>
        <p:txBody>
          <a:bodyPr>
            <a:normAutofit fontScale="77500" lnSpcReduction="20000"/>
          </a:bodyPr>
          <a:lstStyle/>
          <a:p>
            <a:r>
              <a:rPr lang="cs-CZ" dirty="0"/>
              <a:t>V časné fázi těžké AP je nemocný ohrožen především selháním oběhu, na němž se podílí především extrémně velké ztráty intravaskulárního </a:t>
            </a:r>
            <a:r>
              <a:rPr lang="cs-CZ" dirty="0" err="1"/>
              <a:t>volumu</a:t>
            </a:r>
            <a:r>
              <a:rPr lang="cs-CZ" dirty="0"/>
              <a:t> do okolních tkání, peritonea a </a:t>
            </a:r>
            <a:r>
              <a:rPr lang="cs-CZ" dirty="0" err="1"/>
              <a:t>retroperitonea</a:t>
            </a:r>
            <a:r>
              <a:rPr lang="cs-CZ" dirty="0"/>
              <a:t>, změny mikrocirkulace v pankreatu se zvýšenou prostupností kapilár a ztráty do lumen zažívacího traktu při žaludeční a hlavně střevní paréze. Tato fáze je označována také jako </a:t>
            </a:r>
            <a:r>
              <a:rPr lang="cs-CZ" dirty="0" err="1"/>
              <a:t>pankreatogenní</a:t>
            </a:r>
            <a:r>
              <a:rPr lang="cs-CZ" dirty="0"/>
              <a:t> šok a trvá přibližně 1-4 dny, maximálně však do 1 týdne. Do této doby spadá také první vrchol letality těžké AP. Již v této době se mohou projevit známky dysfunkce vzdálených orgánů v rámci SIRS, především plicní (pleurální výpotky, stěhovavé infiltráty, ARDS) a renální (šoková oligurie až úplná anurie s nutností hemodialýzy či </a:t>
            </a:r>
            <a:r>
              <a:rPr lang="cs-CZ" dirty="0" err="1"/>
              <a:t>hemodiafiltrace</a:t>
            </a:r>
            <a:r>
              <a:rPr lang="cs-CZ" dirty="0"/>
              <a:t>). </a:t>
            </a:r>
          </a:p>
          <a:p>
            <a:r>
              <a:rPr lang="cs-CZ" dirty="0"/>
              <a:t>Na CT většinou již do 5. dne lze zjistit přítomnost tkáňové nekrózy. Od samého začátku těžké AP je nutná dostatečná </a:t>
            </a:r>
            <a:r>
              <a:rPr lang="cs-CZ" dirty="0" err="1"/>
              <a:t>analgézie</a:t>
            </a:r>
            <a:r>
              <a:rPr lang="cs-CZ" dirty="0"/>
              <a:t>, zahájení parenterální a časné enterální výživy, aktivní detoxikace organizmu (forsírovaná diuréza, peritoneální dialýza, </a:t>
            </a:r>
            <a:r>
              <a:rPr lang="cs-CZ" dirty="0" err="1"/>
              <a:t>hemodiafiltrace</a:t>
            </a:r>
            <a:r>
              <a:rPr lang="cs-CZ" dirty="0"/>
              <a:t>), u biliární pankreatitidy zvážit ERCP/EPT a konečně profylaktické podání vhodných antibiotik.</a:t>
            </a:r>
          </a:p>
          <a:p>
            <a:r>
              <a:rPr lang="cs-CZ" dirty="0"/>
              <a:t> </a:t>
            </a:r>
          </a:p>
          <a:p>
            <a:endParaRPr lang="cs-CZ" dirty="0"/>
          </a:p>
        </p:txBody>
      </p:sp>
    </p:spTree>
    <p:extLst>
      <p:ext uri="{BB962C8B-B14F-4D97-AF65-F5344CB8AC3E}">
        <p14:creationId xmlns:p14="http://schemas.microsoft.com/office/powerpoint/2010/main" val="4245122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1674EBD-EDE2-4150-91A4-BC21AC2C147E}"/>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13B5C550-E92E-489F-BA8C-EBC81AC5CAFD}"/>
              </a:ext>
            </a:extLst>
          </p:cNvPr>
          <p:cNvSpPr>
            <a:spLocks noGrp="1"/>
          </p:cNvSpPr>
          <p:nvPr>
            <p:ph idx="1"/>
          </p:nvPr>
        </p:nvSpPr>
        <p:spPr/>
        <p:txBody>
          <a:bodyPr/>
          <a:lstStyle/>
          <a:p>
            <a:r>
              <a:rPr lang="cs-CZ" dirty="0"/>
              <a:t>o překonání této první fáze, trvající přibližně 7 dnů je další průběh onemocnění dán především přítomností a rozsahem nekróz v pankreatické oblasti a jejich sekundární infekcí. Výsledkem je často těžký septický stav trvající řadu dnů až týdnů, vedoucí k selhávání vzdálených orgánů a mnohdy k smrti. Mezi základní terapii patří léčba antibiotiky a chirurgická léčba. </a:t>
            </a:r>
          </a:p>
          <a:p>
            <a:r>
              <a:rPr lang="cs-CZ" dirty="0"/>
              <a:t> </a:t>
            </a:r>
          </a:p>
          <a:p>
            <a:endParaRPr lang="cs-CZ" dirty="0"/>
          </a:p>
        </p:txBody>
      </p:sp>
    </p:spTree>
    <p:extLst>
      <p:ext uri="{BB962C8B-B14F-4D97-AF65-F5344CB8AC3E}">
        <p14:creationId xmlns:p14="http://schemas.microsoft.com/office/powerpoint/2010/main" val="3414635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D8835DE-C4F0-4D21-9AE0-24A7B9A4C9B4}"/>
              </a:ext>
            </a:extLst>
          </p:cNvPr>
          <p:cNvSpPr>
            <a:spLocks noGrp="1"/>
          </p:cNvSpPr>
          <p:nvPr>
            <p:ph type="title"/>
          </p:nvPr>
        </p:nvSpPr>
        <p:spPr/>
        <p:txBody>
          <a:bodyPr/>
          <a:lstStyle/>
          <a:p>
            <a:r>
              <a:rPr lang="cs-CZ" b="1" dirty="0"/>
              <a:t>8.2.2 Chirurgická léčba</a:t>
            </a:r>
          </a:p>
        </p:txBody>
      </p:sp>
      <p:sp>
        <p:nvSpPr>
          <p:cNvPr id="3" name="Zástupný symbol pro obsah 2">
            <a:extLst>
              <a:ext uri="{FF2B5EF4-FFF2-40B4-BE49-F238E27FC236}">
                <a16:creationId xmlns:a16="http://schemas.microsoft.com/office/drawing/2014/main" id="{654B97B0-AB45-43C1-9326-F6710F42AEF5}"/>
              </a:ext>
            </a:extLst>
          </p:cNvPr>
          <p:cNvSpPr>
            <a:spLocks noGrp="1"/>
          </p:cNvSpPr>
          <p:nvPr>
            <p:ph idx="1"/>
          </p:nvPr>
        </p:nvSpPr>
        <p:spPr/>
        <p:txBody>
          <a:bodyPr>
            <a:normAutofit fontScale="62500" lnSpcReduction="20000"/>
          </a:bodyPr>
          <a:lstStyle/>
          <a:p>
            <a:r>
              <a:rPr lang="cs-CZ" dirty="0" err="1"/>
              <a:t>ákladem</a:t>
            </a:r>
            <a:r>
              <a:rPr lang="cs-CZ" dirty="0"/>
              <a:t> chirurgické léčby je odstranění ložiska infikované nekrózy - </a:t>
            </a:r>
            <a:r>
              <a:rPr lang="cs-CZ" dirty="0" err="1"/>
              <a:t>nekrektomie</a:t>
            </a:r>
            <a:r>
              <a:rPr lang="cs-CZ" dirty="0"/>
              <a:t> (</a:t>
            </a:r>
            <a:r>
              <a:rPr lang="cs-CZ" dirty="0" err="1"/>
              <a:t>debridement</a:t>
            </a:r>
            <a:r>
              <a:rPr lang="cs-CZ" dirty="0"/>
              <a:t>) s různým typem drenáže a </a:t>
            </a:r>
            <a:r>
              <a:rPr lang="cs-CZ" dirty="0" err="1"/>
              <a:t>laváže</a:t>
            </a:r>
            <a:r>
              <a:rPr lang="cs-CZ" dirty="0"/>
              <a:t>.</a:t>
            </a:r>
          </a:p>
          <a:p>
            <a:r>
              <a:rPr lang="cs-CZ" dirty="0"/>
              <a:t>1. Konvenční drenáž (laparotomie, </a:t>
            </a:r>
            <a:r>
              <a:rPr lang="cs-CZ" dirty="0" err="1"/>
              <a:t>nekrektomie</a:t>
            </a:r>
            <a:r>
              <a:rPr lang="cs-CZ" dirty="0"/>
              <a:t>, gravitační drenáž).</a:t>
            </a:r>
          </a:p>
          <a:p>
            <a:r>
              <a:rPr lang="cs-CZ" dirty="0"/>
              <a:t>2. Otevřená drenáž (laparotomie, </a:t>
            </a:r>
            <a:r>
              <a:rPr lang="cs-CZ" dirty="0" err="1"/>
              <a:t>nekrektomie</a:t>
            </a:r>
            <a:r>
              <a:rPr lang="cs-CZ" dirty="0"/>
              <a:t>, drenáž, otevřené břicho s dočasným uzávěrem zipem, folií, síťkou). Užívá se u pokročilých infekcí s pravděpodobností dalších operací. </a:t>
            </a:r>
          </a:p>
          <a:p>
            <a:r>
              <a:rPr lang="cs-CZ" dirty="0"/>
              <a:t>3. </a:t>
            </a:r>
            <a:r>
              <a:rPr lang="cs-CZ" dirty="0" err="1"/>
              <a:t>Lavážní</a:t>
            </a:r>
            <a:r>
              <a:rPr lang="cs-CZ" dirty="0"/>
              <a:t> zavřené techniky (laparotomie, </a:t>
            </a:r>
            <a:r>
              <a:rPr lang="cs-CZ" dirty="0" err="1"/>
              <a:t>nekrektomie</a:t>
            </a:r>
            <a:r>
              <a:rPr lang="cs-CZ" dirty="0"/>
              <a:t>, </a:t>
            </a:r>
            <a:r>
              <a:rPr lang="cs-CZ" dirty="0" err="1"/>
              <a:t>lavážní</a:t>
            </a:r>
            <a:r>
              <a:rPr lang="cs-CZ" dirty="0"/>
              <a:t> drenáž a uzávěr dutiny břišní). Následuje kontinuální proplachování omentální burzy, </a:t>
            </a:r>
            <a:r>
              <a:rPr lang="cs-CZ" dirty="0" err="1"/>
              <a:t>retroperitoneálního</a:t>
            </a:r>
            <a:r>
              <a:rPr lang="cs-CZ" dirty="0"/>
              <a:t> prostoru a peritonea různými typy </a:t>
            </a:r>
            <a:r>
              <a:rPr lang="cs-CZ" dirty="0" err="1"/>
              <a:t>lavážních</a:t>
            </a:r>
            <a:r>
              <a:rPr lang="cs-CZ" dirty="0"/>
              <a:t> roztoků se současným vyplavováním volných nekróz. Tato technika se užívá u středně těžkých nekróz.</a:t>
            </a:r>
          </a:p>
          <a:p>
            <a:r>
              <a:rPr lang="cs-CZ" dirty="0"/>
              <a:t>4. K dalším metodám patří: transkutánní drenáž, endoskopická terapie, </a:t>
            </a:r>
            <a:r>
              <a:rPr lang="cs-CZ" dirty="0" err="1"/>
              <a:t>retroperitoneální</a:t>
            </a:r>
            <a:r>
              <a:rPr lang="cs-CZ" dirty="0"/>
              <a:t> přístup s drenáží.</a:t>
            </a:r>
          </a:p>
          <a:p>
            <a:r>
              <a:rPr lang="cs-CZ" dirty="0"/>
              <a:t>5. Při určení doby nejvhodnější k chirurgické intervenci se dnes volí spíše pozdní přístup obvykle ve třetím a čtvrtém týdnu od začátku choroby, kdy dochází ke zřetelné demarkaci nekróz a odlišení vitální a nekrotické tkáně.</a:t>
            </a:r>
          </a:p>
          <a:p>
            <a:r>
              <a:rPr lang="cs-CZ" dirty="0"/>
              <a:t> </a:t>
            </a:r>
          </a:p>
          <a:p>
            <a:r>
              <a:rPr lang="cs-CZ" dirty="0"/>
              <a:t>Z pozdních komplikací AP se nejčastěji musí řešit pankreatické </a:t>
            </a:r>
            <a:r>
              <a:rPr lang="cs-CZ" dirty="0" err="1"/>
              <a:t>pseudocysty</a:t>
            </a:r>
            <a:r>
              <a:rPr lang="cs-CZ" dirty="0"/>
              <a:t>. Operace je indikována obvykle nejdříve za 6–8 týdnů po začátku onemocnění. Z operačních postupů se používá nejčastěji vnitřní drenáž.</a:t>
            </a:r>
          </a:p>
        </p:txBody>
      </p:sp>
    </p:spTree>
    <p:extLst>
      <p:ext uri="{BB962C8B-B14F-4D97-AF65-F5344CB8AC3E}">
        <p14:creationId xmlns:p14="http://schemas.microsoft.com/office/powerpoint/2010/main" val="4293544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0AEC2-9A3B-4ADF-9BD5-6F7C0AC10A57}"/>
              </a:ext>
            </a:extLst>
          </p:cNvPr>
          <p:cNvSpPr>
            <a:spLocks noGrp="1"/>
          </p:cNvSpPr>
          <p:nvPr>
            <p:ph type="title"/>
          </p:nvPr>
        </p:nvSpPr>
        <p:spPr/>
        <p:txBody>
          <a:bodyPr/>
          <a:lstStyle/>
          <a:p>
            <a:endParaRPr lang="cs-CZ" dirty="0"/>
          </a:p>
        </p:txBody>
      </p:sp>
      <p:sp>
        <p:nvSpPr>
          <p:cNvPr id="3" name="Zástupný symbol pro obsah 2">
            <a:extLst>
              <a:ext uri="{FF2B5EF4-FFF2-40B4-BE49-F238E27FC236}">
                <a16:creationId xmlns:a16="http://schemas.microsoft.com/office/drawing/2014/main" id="{FF6E08DA-E1D2-4420-BCDE-36C153684063}"/>
              </a:ext>
            </a:extLst>
          </p:cNvPr>
          <p:cNvSpPr>
            <a:spLocks noGrp="1"/>
          </p:cNvSpPr>
          <p:nvPr>
            <p:ph idx="1"/>
          </p:nvPr>
        </p:nvSpPr>
        <p:spPr/>
        <p:txBody>
          <a:bodyPr>
            <a:normAutofit fontScale="70000" lnSpcReduction="20000"/>
          </a:bodyPr>
          <a:lstStyle/>
          <a:p>
            <a:r>
              <a:rPr lang="cs-CZ" dirty="0"/>
              <a:t>CHP je zánětlivá ireverzibilní destrukce slinivky břišní. Nejdříve dochází k postižení exokrinní funkce později i endokrinní. Pankreas je jizevnatě změněný s kalcifikacemi.</a:t>
            </a:r>
          </a:p>
          <a:p>
            <a:r>
              <a:rPr lang="cs-CZ" dirty="0"/>
              <a:t>Incidence chronické pankreatitidy narůstá a dosahuje 4-5 nových případů na 100 000 obyvatel za rok. </a:t>
            </a:r>
          </a:p>
          <a:p>
            <a:r>
              <a:rPr lang="cs-CZ" dirty="0"/>
              <a:t>Nejčastější příčinou je chronický alkoholismus (75 %), dále to mohou být nemoci žlučových cest, </a:t>
            </a:r>
            <a:r>
              <a:rPr lang="cs-CZ" dirty="0" err="1"/>
              <a:t>hyperparatyreóza</a:t>
            </a:r>
            <a:r>
              <a:rPr lang="cs-CZ" dirty="0"/>
              <a:t>, úrazy slinivky nebo vrozené anomálie. Mezi základní symptomy patří bolest, váhový úbytek, nedostatečná exokrinní funkce (</a:t>
            </a:r>
            <a:r>
              <a:rPr lang="cs-CZ" dirty="0" err="1"/>
              <a:t>steatorhoea</a:t>
            </a:r>
            <a:r>
              <a:rPr lang="cs-CZ" dirty="0"/>
              <a:t> a průjmy) a také často se vyskytuje diabetes </a:t>
            </a:r>
            <a:r>
              <a:rPr lang="cs-CZ" dirty="0" err="1"/>
              <a:t>mellitus</a:t>
            </a:r>
            <a:r>
              <a:rPr lang="cs-CZ" dirty="0"/>
              <a:t>.</a:t>
            </a:r>
          </a:p>
          <a:p>
            <a:r>
              <a:rPr lang="cs-CZ" dirty="0"/>
              <a:t> </a:t>
            </a:r>
          </a:p>
          <a:p>
            <a:r>
              <a:rPr lang="cs-CZ" dirty="0"/>
              <a:t>Na základě morfologických změn je CHP rozdělena na 4 základní typy:</a:t>
            </a:r>
          </a:p>
          <a:p>
            <a:r>
              <a:rPr lang="cs-CZ" dirty="0"/>
              <a:t>1. Kalcifikující pankreatitida.</a:t>
            </a:r>
          </a:p>
          <a:p>
            <a:r>
              <a:rPr lang="cs-CZ" dirty="0"/>
              <a:t>2. Chronická obstrukční pankreatitida.</a:t>
            </a:r>
          </a:p>
          <a:p>
            <a:r>
              <a:rPr lang="cs-CZ" dirty="0"/>
              <a:t>3. Difuzní zánětlivá pankreatitida.</a:t>
            </a:r>
          </a:p>
          <a:p>
            <a:r>
              <a:rPr lang="cs-CZ" dirty="0"/>
              <a:t>4. Primární pankreatická fibróza.</a:t>
            </a:r>
          </a:p>
          <a:p>
            <a:endParaRPr lang="cs-CZ" dirty="0"/>
          </a:p>
        </p:txBody>
      </p:sp>
    </p:spTree>
    <p:extLst>
      <p:ext uri="{BB962C8B-B14F-4D97-AF65-F5344CB8AC3E}">
        <p14:creationId xmlns:p14="http://schemas.microsoft.com/office/powerpoint/2010/main" val="1155349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C22E64-3CE5-4ECA-9C2A-7AC5771574A0}"/>
              </a:ext>
            </a:extLst>
          </p:cNvPr>
          <p:cNvSpPr>
            <a:spLocks noGrp="1"/>
          </p:cNvSpPr>
          <p:nvPr>
            <p:ph type="title"/>
          </p:nvPr>
        </p:nvSpPr>
        <p:spPr/>
        <p:txBody>
          <a:bodyPr/>
          <a:lstStyle/>
          <a:p>
            <a:r>
              <a:rPr lang="cs-CZ" b="1" dirty="0"/>
              <a:t>8.3.1 Klinický obraz</a:t>
            </a:r>
            <a:br>
              <a:rPr lang="cs-CZ" b="1" dirty="0"/>
            </a:br>
            <a:endParaRPr lang="cs-CZ" dirty="0"/>
          </a:p>
        </p:txBody>
      </p:sp>
      <p:sp>
        <p:nvSpPr>
          <p:cNvPr id="3" name="Zástupný symbol pro obsah 2">
            <a:extLst>
              <a:ext uri="{FF2B5EF4-FFF2-40B4-BE49-F238E27FC236}">
                <a16:creationId xmlns:a16="http://schemas.microsoft.com/office/drawing/2014/main" id="{136D3448-F838-4AFB-9D5D-4BC07FDF0C13}"/>
              </a:ext>
            </a:extLst>
          </p:cNvPr>
          <p:cNvSpPr>
            <a:spLocks noGrp="1"/>
          </p:cNvSpPr>
          <p:nvPr>
            <p:ph idx="1"/>
          </p:nvPr>
        </p:nvSpPr>
        <p:spPr/>
        <p:txBody>
          <a:bodyPr>
            <a:normAutofit fontScale="32500" lnSpcReduction="20000"/>
          </a:bodyPr>
          <a:lstStyle/>
          <a:p>
            <a:r>
              <a:rPr lang="cs-CZ" dirty="0"/>
              <a:t>V klinickém obraze se uplatňuje především bolest, známky funkční insuficience žlázy a komplikace CHP.</a:t>
            </a:r>
          </a:p>
          <a:p>
            <a:r>
              <a:rPr lang="cs-CZ" dirty="0"/>
              <a:t> </a:t>
            </a:r>
          </a:p>
          <a:p>
            <a:r>
              <a:rPr lang="cs-CZ" dirty="0"/>
              <a:t>Bolest je základním projevem onemocnění, vyskytuje se až u 95 % nemocných. Často vzniká náhle, je různě intenzivní, někdy až šokující a někdy postupně narůstající. Může být stálá i epizodická doprovázející akutní relapsy CHP. Bývá lokalizovaná zpravidla v oblasti pupku s propagací pod žeberní oblouky a do zad. Může trvat i několik dní a dosahovat velké intenzity. Bolest je rozhodujícím kritériem v hodnocení kvality života a často hlavní důvod k indikaci chirurgické léčby. </a:t>
            </a:r>
          </a:p>
          <a:p>
            <a:r>
              <a:rPr lang="cs-CZ" dirty="0"/>
              <a:t> </a:t>
            </a:r>
          </a:p>
          <a:p>
            <a:r>
              <a:rPr lang="cs-CZ" dirty="0"/>
              <a:t>Hubnutí - na jeho vzniku se podílí fakt, že jídlo samo o sobě může vyvolávat bolesti. Další příčinou jsou poruchy trávení při různě velké insuficienci žlázy současně se špatnými stravovacími návyky i z doby před vznikem obtíží.</a:t>
            </a:r>
          </a:p>
          <a:p>
            <a:r>
              <a:rPr lang="cs-CZ" dirty="0"/>
              <a:t> </a:t>
            </a:r>
          </a:p>
          <a:p>
            <a:r>
              <a:rPr lang="cs-CZ" dirty="0"/>
              <a:t>Alkoholismus - zde je situace zvláště nepříznivá, protože u části pacientů působí alkohol analgeticky, čímž se vytváří bludný kruh - pijí aby utlumili bolesti z CHP, kterou alkohol vyvolává.</a:t>
            </a:r>
          </a:p>
          <a:p>
            <a:r>
              <a:rPr lang="cs-CZ" dirty="0"/>
              <a:t> </a:t>
            </a:r>
          </a:p>
          <a:p>
            <a:r>
              <a:rPr lang="cs-CZ" dirty="0"/>
              <a:t>Známky </a:t>
            </a:r>
            <a:r>
              <a:rPr lang="cs-CZ" dirty="0" err="1"/>
              <a:t>malasimilačního</a:t>
            </a:r>
            <a:r>
              <a:rPr lang="cs-CZ" dirty="0"/>
              <a:t> syndromu - </a:t>
            </a:r>
            <a:r>
              <a:rPr lang="cs-CZ" dirty="0" err="1"/>
              <a:t>steatorhoea</a:t>
            </a:r>
            <a:r>
              <a:rPr lang="cs-CZ" dirty="0"/>
              <a:t>, postupně až </a:t>
            </a:r>
            <a:r>
              <a:rPr lang="cs-CZ" dirty="0" err="1"/>
              <a:t>malabsropční</a:t>
            </a:r>
            <a:r>
              <a:rPr lang="cs-CZ" dirty="0"/>
              <a:t> syndrom.</a:t>
            </a:r>
          </a:p>
          <a:p>
            <a:r>
              <a:rPr lang="cs-CZ" dirty="0"/>
              <a:t> </a:t>
            </a:r>
          </a:p>
          <a:p>
            <a:r>
              <a:rPr lang="cs-CZ" dirty="0"/>
              <a:t>Diabetes </a:t>
            </a:r>
            <a:r>
              <a:rPr lang="cs-CZ" dirty="0" err="1"/>
              <a:t>mellitus</a:t>
            </a:r>
            <a:r>
              <a:rPr lang="cs-CZ" dirty="0"/>
              <a:t> - bývá v pozdních stadiích.</a:t>
            </a:r>
          </a:p>
          <a:p>
            <a:r>
              <a:rPr lang="cs-CZ" dirty="0"/>
              <a:t> </a:t>
            </a:r>
          </a:p>
          <a:p>
            <a:r>
              <a:rPr lang="cs-CZ" dirty="0"/>
              <a:t>Ikterus - vzniká na podkladě blokády choledochu ve své </a:t>
            </a:r>
            <a:r>
              <a:rPr lang="cs-CZ" dirty="0" err="1"/>
              <a:t>intrapankreatické</a:t>
            </a:r>
            <a:r>
              <a:rPr lang="cs-CZ" dirty="0"/>
              <a:t> části. Zpravidla doprovází zhoršení obtíží při relapsu pankreatitidy a po zklidnění ustupuje.</a:t>
            </a:r>
          </a:p>
          <a:p>
            <a:r>
              <a:rPr lang="cs-CZ" dirty="0"/>
              <a:t> </a:t>
            </a:r>
          </a:p>
          <a:p>
            <a:r>
              <a:rPr lang="cs-CZ" dirty="0"/>
              <a:t>Obstrukce duodena je poměrně vzácná komplikace. Vzniká na podkladě útlaku duodena prosáklou, zvětšenou hlavou pankreatu v období relapsu, nebo chronickými fibrózními změnami v okolí duodena.</a:t>
            </a:r>
          </a:p>
          <a:p>
            <a:r>
              <a:rPr lang="cs-CZ" dirty="0"/>
              <a:t> </a:t>
            </a:r>
          </a:p>
          <a:p>
            <a:r>
              <a:rPr lang="cs-CZ" dirty="0"/>
              <a:t>Pankreatický ascites vzniká při úniku pankreatické šťávy do dutiny břišní z </a:t>
            </a:r>
            <a:r>
              <a:rPr lang="cs-CZ" dirty="0" err="1"/>
              <a:t>pseudocysty</a:t>
            </a:r>
            <a:r>
              <a:rPr lang="cs-CZ" dirty="0"/>
              <a:t> nebo pankreatického vývodu.</a:t>
            </a:r>
          </a:p>
          <a:p>
            <a:endParaRPr lang="cs-CZ" dirty="0"/>
          </a:p>
        </p:txBody>
      </p:sp>
    </p:spTree>
    <p:extLst>
      <p:ext uri="{BB962C8B-B14F-4D97-AF65-F5344CB8AC3E}">
        <p14:creationId xmlns:p14="http://schemas.microsoft.com/office/powerpoint/2010/main" val="21617170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D976F8-EBA7-4DB9-B522-10DB1C1AC185}"/>
              </a:ext>
            </a:extLst>
          </p:cNvPr>
          <p:cNvSpPr>
            <a:spLocks noGrp="1"/>
          </p:cNvSpPr>
          <p:nvPr>
            <p:ph type="title"/>
          </p:nvPr>
        </p:nvSpPr>
        <p:spPr/>
        <p:txBody>
          <a:bodyPr/>
          <a:lstStyle/>
          <a:p>
            <a:r>
              <a:rPr lang="cs-CZ" b="1" dirty="0"/>
              <a:t>8.3.2 Diagnostika</a:t>
            </a:r>
            <a:br>
              <a:rPr lang="cs-CZ" b="1" dirty="0"/>
            </a:br>
            <a:endParaRPr lang="cs-CZ" dirty="0"/>
          </a:p>
        </p:txBody>
      </p:sp>
      <p:sp>
        <p:nvSpPr>
          <p:cNvPr id="3" name="Zástupný symbol pro obsah 2">
            <a:extLst>
              <a:ext uri="{FF2B5EF4-FFF2-40B4-BE49-F238E27FC236}">
                <a16:creationId xmlns:a16="http://schemas.microsoft.com/office/drawing/2014/main" id="{24FCA336-CA92-4423-AA59-A23BD26997C3}"/>
              </a:ext>
            </a:extLst>
          </p:cNvPr>
          <p:cNvSpPr>
            <a:spLocks noGrp="1"/>
          </p:cNvSpPr>
          <p:nvPr>
            <p:ph idx="1"/>
          </p:nvPr>
        </p:nvSpPr>
        <p:spPr/>
        <p:txBody>
          <a:bodyPr>
            <a:normAutofit fontScale="25000" lnSpcReduction="20000"/>
          </a:bodyPr>
          <a:lstStyle/>
          <a:p>
            <a:r>
              <a:rPr lang="cs-CZ" b="1" dirty="0"/>
              <a:t>Klinické vyšetření</a:t>
            </a:r>
            <a:endParaRPr lang="cs-CZ" dirty="0"/>
          </a:p>
          <a:p>
            <a:r>
              <a:rPr lang="cs-CZ" dirty="0"/>
              <a:t>Opírá se o anamnézu, kde je především údaj o bolesti břicha, konzumaci alkoholu, ikteru, hubnutí a podobně.</a:t>
            </a:r>
          </a:p>
          <a:p>
            <a:r>
              <a:rPr lang="cs-CZ" dirty="0"/>
              <a:t> </a:t>
            </a:r>
          </a:p>
          <a:p>
            <a:r>
              <a:rPr lang="cs-CZ" b="1" dirty="0"/>
              <a:t>Vyšetření enzymatické aktivity</a:t>
            </a:r>
            <a:endParaRPr lang="cs-CZ" dirty="0"/>
          </a:p>
          <a:p>
            <a:r>
              <a:rPr lang="cs-CZ" dirty="0"/>
              <a:t>Ke změnám hodnot však dochází zpravidla při akutní atace pankreatitidy nebo v pozdních stadiích pankreatitidy s výrazným poklesem funkční kapacity. Vyšetřují se hladiny amyláz, včetně izoenzymů a lipázy. </a:t>
            </a:r>
          </a:p>
          <a:p>
            <a:r>
              <a:rPr lang="cs-CZ" dirty="0"/>
              <a:t> </a:t>
            </a:r>
          </a:p>
          <a:p>
            <a:r>
              <a:rPr lang="cs-CZ" b="1" dirty="0"/>
              <a:t>Morfologická diagnostika</a:t>
            </a:r>
            <a:endParaRPr lang="cs-CZ" dirty="0"/>
          </a:p>
          <a:p>
            <a:r>
              <a:rPr lang="cs-CZ" dirty="0"/>
              <a:t>Je rozhodující pro stanovení diagnózy CHP a ve spojení s biopsií i hlavním pilířem diferenciální diagnostiky především oproti karcinomu pankreatu.</a:t>
            </a:r>
          </a:p>
          <a:p>
            <a:r>
              <a:rPr lang="cs-CZ" dirty="0"/>
              <a:t> </a:t>
            </a:r>
          </a:p>
          <a:p>
            <a:r>
              <a:rPr lang="cs-CZ" b="1" dirty="0"/>
              <a:t>Nativní snímek břicha</a:t>
            </a:r>
            <a:r>
              <a:rPr lang="cs-CZ" dirty="0"/>
              <a:t> - může prokázat kalcifikace v oblasti pankreatu.</a:t>
            </a:r>
          </a:p>
          <a:p>
            <a:r>
              <a:rPr lang="cs-CZ" dirty="0"/>
              <a:t> </a:t>
            </a:r>
          </a:p>
          <a:p>
            <a:r>
              <a:rPr lang="cs-CZ" b="1" dirty="0"/>
              <a:t>Ultrazvukové vyšetření</a:t>
            </a:r>
            <a:r>
              <a:rPr lang="cs-CZ" dirty="0"/>
              <a:t> - může především prokázat změny na žlučovém systému, na játrech. Dále i změny na vlastním pankreatu - změna velikosti, homogenity žlázy, dilataci pankreatického vývodu, </a:t>
            </a:r>
            <a:r>
              <a:rPr lang="cs-CZ" dirty="0" err="1"/>
              <a:t>pseudocystu</a:t>
            </a:r>
            <a:r>
              <a:rPr lang="cs-CZ" dirty="0"/>
              <a:t>.</a:t>
            </a:r>
          </a:p>
          <a:p>
            <a:r>
              <a:rPr lang="cs-CZ" dirty="0"/>
              <a:t> </a:t>
            </a:r>
          </a:p>
          <a:p>
            <a:r>
              <a:rPr lang="cs-CZ" b="1" dirty="0"/>
              <a:t>CT</a:t>
            </a:r>
            <a:r>
              <a:rPr lang="cs-CZ" dirty="0"/>
              <a:t> - velmi významné a využívané vyšetření, které navíc přináší i lepší přehled o vztahu pankreatu k okolním orgánům. Jeho citlivost i specifičnost jsou vyšší než u sonografie. Uplatňuje se především v diferenciální diagnostice při rozlišování benigních a maligních afekcí.</a:t>
            </a:r>
          </a:p>
          <a:p>
            <a:r>
              <a:rPr lang="cs-CZ" dirty="0"/>
              <a:t> </a:t>
            </a:r>
          </a:p>
          <a:p>
            <a:r>
              <a:rPr lang="cs-CZ" b="1" dirty="0"/>
              <a:t>ERCP</a:t>
            </a:r>
            <a:r>
              <a:rPr lang="cs-CZ" dirty="0"/>
              <a:t> - je zásadním vyšetřením při podezření na CHP. Toto invazivní vyšetření umožňuje i terapeutické zásahy - EPT (endoskopická </a:t>
            </a:r>
            <a:r>
              <a:rPr lang="cs-CZ" dirty="0" err="1"/>
              <a:t>papilosfinkterotomie</a:t>
            </a:r>
            <a:r>
              <a:rPr lang="cs-CZ" dirty="0"/>
              <a:t>), extrakci konkrementů z choledochu i pankreatického vývodu, zavádění stentů, odběry </a:t>
            </a:r>
            <a:r>
              <a:rPr lang="cs-CZ" dirty="0" err="1"/>
              <a:t>biopsíí</a:t>
            </a:r>
            <a:r>
              <a:rPr lang="cs-CZ" dirty="0"/>
              <a:t>, </a:t>
            </a:r>
            <a:r>
              <a:rPr lang="cs-CZ" dirty="0" err="1"/>
              <a:t>polypektomii</a:t>
            </a:r>
            <a:r>
              <a:rPr lang="cs-CZ" dirty="0"/>
              <a:t> a podobně.</a:t>
            </a:r>
          </a:p>
          <a:p>
            <a:r>
              <a:rPr lang="cs-CZ" dirty="0"/>
              <a:t> </a:t>
            </a:r>
          </a:p>
          <a:p>
            <a:r>
              <a:rPr lang="cs-CZ" b="1" dirty="0"/>
              <a:t>NMR, NMR CP</a:t>
            </a:r>
            <a:r>
              <a:rPr lang="cs-CZ" dirty="0"/>
              <a:t> - magnetická rezonance a magnetická </a:t>
            </a:r>
            <a:r>
              <a:rPr lang="cs-CZ" dirty="0" err="1"/>
              <a:t>cholangiopankreatografie</a:t>
            </a:r>
            <a:r>
              <a:rPr lang="cs-CZ" dirty="0"/>
              <a:t>. </a:t>
            </a:r>
          </a:p>
          <a:p>
            <a:r>
              <a:rPr lang="cs-CZ" dirty="0"/>
              <a:t>Endoskopická ultrasonografie.</a:t>
            </a:r>
          </a:p>
          <a:p>
            <a:r>
              <a:rPr lang="cs-CZ" dirty="0"/>
              <a:t> </a:t>
            </a:r>
          </a:p>
          <a:p>
            <a:endParaRPr lang="cs-CZ" dirty="0"/>
          </a:p>
        </p:txBody>
      </p:sp>
    </p:spTree>
    <p:extLst>
      <p:ext uri="{BB962C8B-B14F-4D97-AF65-F5344CB8AC3E}">
        <p14:creationId xmlns:p14="http://schemas.microsoft.com/office/powerpoint/2010/main" val="34183083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BBA1851-DC64-46EB-839F-7118B8A04AD3}"/>
              </a:ext>
            </a:extLst>
          </p:cNvPr>
          <p:cNvSpPr>
            <a:spLocks noGrp="1"/>
          </p:cNvSpPr>
          <p:nvPr>
            <p:ph type="title"/>
          </p:nvPr>
        </p:nvSpPr>
        <p:spPr/>
        <p:txBody>
          <a:bodyPr/>
          <a:lstStyle/>
          <a:p>
            <a:r>
              <a:rPr lang="cs-CZ" b="1" dirty="0"/>
              <a:t>8.3.3 Léčba</a:t>
            </a:r>
            <a:br>
              <a:rPr lang="cs-CZ" b="1" dirty="0"/>
            </a:br>
            <a:endParaRPr lang="cs-CZ" dirty="0"/>
          </a:p>
        </p:txBody>
      </p:sp>
      <p:sp>
        <p:nvSpPr>
          <p:cNvPr id="3" name="Zástupný symbol pro obsah 2">
            <a:extLst>
              <a:ext uri="{FF2B5EF4-FFF2-40B4-BE49-F238E27FC236}">
                <a16:creationId xmlns:a16="http://schemas.microsoft.com/office/drawing/2014/main" id="{0EF23D19-00B6-4AE2-A40E-161A1C44C1D1}"/>
              </a:ext>
            </a:extLst>
          </p:cNvPr>
          <p:cNvSpPr>
            <a:spLocks noGrp="1"/>
          </p:cNvSpPr>
          <p:nvPr>
            <p:ph idx="1"/>
          </p:nvPr>
        </p:nvSpPr>
        <p:spPr/>
        <p:txBody>
          <a:bodyPr>
            <a:normAutofit fontScale="55000" lnSpcReduction="20000"/>
          </a:bodyPr>
          <a:lstStyle/>
          <a:p>
            <a:r>
              <a:rPr lang="cs-CZ" dirty="0"/>
              <a:t>V úvodu je třeba zdůraznit, že CHP není primárně chirurgickým onemocněním a léčba je především konzervativní. Chirurgický zákrok, s výjimkou některých obstrukčních forem CHP, nemůže přinést vyléčení. Jedná se tedy více méně o paliativní řešení, které bývá úspěšné v různém procentu případů. Indikace k operaci by měla být výsledkem spolupráce gastroenterologa, chirurga a především nemocného. Indikací k operaci jsou tedy komplikace CHP.</a:t>
            </a:r>
          </a:p>
          <a:p>
            <a:r>
              <a:rPr lang="cs-CZ" dirty="0"/>
              <a:t> </a:t>
            </a:r>
          </a:p>
          <a:p>
            <a:r>
              <a:rPr lang="cs-CZ" b="1" dirty="0"/>
              <a:t>Konzervativní a endoskopická léčba</a:t>
            </a:r>
            <a:endParaRPr lang="cs-CZ" dirty="0"/>
          </a:p>
          <a:p>
            <a:r>
              <a:rPr lang="cs-CZ" dirty="0"/>
              <a:t>Konzervativní léčba je zaměřena především na dietní opatření, kontrolu životosprávy a především na abstinenci alkoholu a kouření, v pozdějších fázích i na korekci diabetu. Významná je i substituce pankreatických enzymů. Endoskopická léčba se soustředí především na uvolnění odtoku pankreatické šťávy do duodena.</a:t>
            </a:r>
          </a:p>
          <a:p>
            <a:r>
              <a:rPr lang="cs-CZ" dirty="0"/>
              <a:t> </a:t>
            </a:r>
          </a:p>
          <a:p>
            <a:r>
              <a:rPr lang="cs-CZ" dirty="0"/>
              <a:t>Tlumení bolesti je významnou součástí léčby. Při farmakoterapii se užívá nejprve běžných neopiátových analgetik a teprve při neúspěchu se přechází na opiáty. </a:t>
            </a:r>
          </a:p>
          <a:p>
            <a:r>
              <a:rPr lang="cs-CZ" dirty="0"/>
              <a:t> </a:t>
            </a:r>
          </a:p>
          <a:p>
            <a:r>
              <a:rPr lang="cs-CZ" b="1" dirty="0"/>
              <a:t>Chirurgická léčba</a:t>
            </a:r>
            <a:endParaRPr lang="cs-CZ" dirty="0"/>
          </a:p>
          <a:p>
            <a:r>
              <a:rPr lang="cs-CZ" dirty="0"/>
              <a:t>Možnosti chirurgické léčby jsou sice omezené, ale velmi pestré. Je nutno též zdůraznit, že k úspěchu chirurgické léčby je nutná trvalá abstinence, což bývá často nesplnitelný požadavek.</a:t>
            </a:r>
          </a:p>
          <a:p>
            <a:r>
              <a:rPr lang="cs-CZ" dirty="0"/>
              <a:t>Výkony je možno rozdělit na drenážní, které se snaží o uvolnění přetlaku v pankreatickém vývodu a resekční. Často se však i drenážní výkony kombinují s částečnou resekcí. Někdy se pak hovoří o rozšířených drenážích či kombinovaných výkonech. Podobně jako u karcinomu pankreatu se mohou v léčbě bolesti uplatnit i výkony denervační (</a:t>
            </a:r>
            <a:r>
              <a:rPr lang="cs-CZ" dirty="0" err="1"/>
              <a:t>splanchnikektomie</a:t>
            </a:r>
            <a:r>
              <a:rPr lang="cs-CZ" dirty="0"/>
              <a:t>).</a:t>
            </a:r>
          </a:p>
          <a:p>
            <a:endParaRPr lang="cs-CZ" dirty="0"/>
          </a:p>
        </p:txBody>
      </p:sp>
    </p:spTree>
    <p:extLst>
      <p:ext uri="{BB962C8B-B14F-4D97-AF65-F5344CB8AC3E}">
        <p14:creationId xmlns:p14="http://schemas.microsoft.com/office/powerpoint/2010/main" val="2353144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56033E-0FAD-40C6-98F1-C873615B3175}"/>
              </a:ext>
            </a:extLst>
          </p:cNvPr>
          <p:cNvSpPr>
            <a:spLocks noGrp="1"/>
          </p:cNvSpPr>
          <p:nvPr>
            <p:ph type="title"/>
          </p:nvPr>
        </p:nvSpPr>
        <p:spPr/>
        <p:txBody>
          <a:bodyPr/>
          <a:lstStyle/>
          <a:p>
            <a:r>
              <a:rPr lang="cs-CZ" b="1" dirty="0"/>
              <a:t>8.1.2 Etiologie</a:t>
            </a:r>
            <a:br>
              <a:rPr lang="cs-CZ" b="1" dirty="0"/>
            </a:br>
            <a:endParaRPr lang="cs-CZ" dirty="0"/>
          </a:p>
        </p:txBody>
      </p:sp>
      <p:sp>
        <p:nvSpPr>
          <p:cNvPr id="3" name="Zástupný symbol pro obsah 2">
            <a:extLst>
              <a:ext uri="{FF2B5EF4-FFF2-40B4-BE49-F238E27FC236}">
                <a16:creationId xmlns:a16="http://schemas.microsoft.com/office/drawing/2014/main" id="{BA411B71-A931-4E55-A22B-45680190C00F}"/>
              </a:ext>
            </a:extLst>
          </p:cNvPr>
          <p:cNvSpPr>
            <a:spLocks noGrp="1"/>
          </p:cNvSpPr>
          <p:nvPr>
            <p:ph idx="1"/>
          </p:nvPr>
        </p:nvSpPr>
        <p:spPr/>
        <p:txBody>
          <a:bodyPr>
            <a:normAutofit fontScale="62500" lnSpcReduction="20000"/>
          </a:bodyPr>
          <a:lstStyle/>
          <a:p>
            <a:r>
              <a:rPr lang="cs-CZ" dirty="0"/>
              <a:t>Akutní pankreatitidu může vyvolat řada etiologických faktorů. Nejčastější příčiny:</a:t>
            </a:r>
          </a:p>
          <a:p>
            <a:r>
              <a:rPr lang="cs-CZ" dirty="0"/>
              <a:t>- žlučové kameny (biliární pankreatitida),</a:t>
            </a:r>
          </a:p>
          <a:p>
            <a:r>
              <a:rPr lang="cs-CZ" dirty="0"/>
              <a:t>- alkohol (alkoholická pankreatitida),</a:t>
            </a:r>
          </a:p>
          <a:p>
            <a:r>
              <a:rPr lang="cs-CZ" dirty="0"/>
              <a:t>- endoskopický výkon, nejčastěji ERCP (endoskopická retrográdní </a:t>
            </a:r>
            <a:r>
              <a:rPr lang="cs-CZ" dirty="0" err="1"/>
              <a:t>cholangiopankreatografie</a:t>
            </a:r>
            <a:r>
              <a:rPr lang="cs-CZ" dirty="0"/>
              <a:t>).</a:t>
            </a:r>
          </a:p>
          <a:p>
            <a:r>
              <a:rPr lang="cs-CZ" dirty="0"/>
              <a:t> </a:t>
            </a:r>
          </a:p>
          <a:p>
            <a:r>
              <a:rPr lang="cs-CZ" dirty="0"/>
              <a:t>Méně časté příčiny:</a:t>
            </a:r>
          </a:p>
          <a:p>
            <a:r>
              <a:rPr lang="cs-CZ" dirty="0"/>
              <a:t>- </a:t>
            </a:r>
            <a:r>
              <a:rPr lang="cs-CZ" dirty="0" err="1"/>
              <a:t>hyperkalcémie</a:t>
            </a:r>
            <a:r>
              <a:rPr lang="cs-CZ" dirty="0"/>
              <a:t>,</a:t>
            </a:r>
          </a:p>
          <a:p>
            <a:r>
              <a:rPr lang="cs-CZ" dirty="0"/>
              <a:t>- úrazy pankreatu,</a:t>
            </a:r>
          </a:p>
          <a:p>
            <a:r>
              <a:rPr lang="cs-CZ" dirty="0"/>
              <a:t>- operace v okolí pankreatu,</a:t>
            </a:r>
          </a:p>
          <a:p>
            <a:r>
              <a:rPr lang="cs-CZ" dirty="0"/>
              <a:t>- léky (poléková pankreatitida),</a:t>
            </a:r>
          </a:p>
          <a:p>
            <a:r>
              <a:rPr lang="cs-CZ" dirty="0"/>
              <a:t>- infekce (příušnice, </a:t>
            </a:r>
            <a:r>
              <a:rPr lang="cs-CZ" dirty="0" err="1"/>
              <a:t>cytomegalovirová</a:t>
            </a:r>
            <a:r>
              <a:rPr lang="cs-CZ" dirty="0"/>
              <a:t> infekce, hepatitida B),</a:t>
            </a:r>
          </a:p>
          <a:p>
            <a:r>
              <a:rPr lang="cs-CZ" dirty="0"/>
              <a:t>- metabolické poruchy, hormonální poruchy, onemocnění orgánů v okolí pankreatu, </a:t>
            </a:r>
          </a:p>
          <a:p>
            <a:r>
              <a:rPr lang="cs-CZ" dirty="0"/>
              <a:t>- poruchy prokrvení a další vzácné příčiny.</a:t>
            </a:r>
          </a:p>
          <a:p>
            <a:endParaRPr lang="cs-CZ" dirty="0"/>
          </a:p>
        </p:txBody>
      </p:sp>
    </p:spTree>
    <p:extLst>
      <p:ext uri="{BB962C8B-B14F-4D97-AF65-F5344CB8AC3E}">
        <p14:creationId xmlns:p14="http://schemas.microsoft.com/office/powerpoint/2010/main" val="31918802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08AE1B0-CB4F-4427-A1F7-3E2B6B646AE8}"/>
              </a:ext>
            </a:extLst>
          </p:cNvPr>
          <p:cNvSpPr>
            <a:spLocks noGrp="1"/>
          </p:cNvSpPr>
          <p:nvPr>
            <p:ph type="title"/>
          </p:nvPr>
        </p:nvSpPr>
        <p:spPr/>
        <p:txBody>
          <a:bodyPr/>
          <a:lstStyle/>
          <a:p>
            <a:r>
              <a:rPr lang="cs-CZ" b="1" dirty="0"/>
              <a:t>8.4 Karcinom pankreatu</a:t>
            </a:r>
            <a:br>
              <a:rPr lang="cs-CZ" b="1" dirty="0"/>
            </a:br>
            <a:endParaRPr lang="cs-CZ" dirty="0"/>
          </a:p>
        </p:txBody>
      </p:sp>
      <p:sp>
        <p:nvSpPr>
          <p:cNvPr id="3" name="Zástupný symbol pro obsah 2">
            <a:extLst>
              <a:ext uri="{FF2B5EF4-FFF2-40B4-BE49-F238E27FC236}">
                <a16:creationId xmlns:a16="http://schemas.microsoft.com/office/drawing/2014/main" id="{6BEA149A-104A-4579-9D72-E4E070E057E0}"/>
              </a:ext>
            </a:extLst>
          </p:cNvPr>
          <p:cNvSpPr>
            <a:spLocks noGrp="1"/>
          </p:cNvSpPr>
          <p:nvPr>
            <p:ph idx="1"/>
          </p:nvPr>
        </p:nvSpPr>
        <p:spPr/>
        <p:txBody>
          <a:bodyPr/>
          <a:lstStyle/>
          <a:p>
            <a:r>
              <a:rPr lang="cs-CZ" dirty="0"/>
              <a:t>Představuje klinicky nejvýznamnější nádor pankreatu. Jedná se o velmi zhoubnou malignitu s téměř 100% úmrtností. Většina pacientů navíc nepřežije rok od stanovení diagnózy. </a:t>
            </a:r>
          </a:p>
          <a:p>
            <a:r>
              <a:rPr lang="cs-CZ" dirty="0"/>
              <a:t>Incidence karcinomu pankreatu dosáhla v poslední době 10 na 100 000 obyvatel. Nádor se vyskytuje ve vyšších věkových skupinách. Pod 45 let je vzácný, nejčastěji se vyskytuje u mužů nad 70 let.</a:t>
            </a:r>
          </a:p>
          <a:p>
            <a:r>
              <a:rPr lang="cs-CZ" dirty="0"/>
              <a:t>Etiopatogeneze zůstává nejasná. Studie prokázaly vyšší riziko vzniku karcinomu pankreatu u kuřáků, alkoholiků a u pracovníků v některých průmyslových odvětvích.</a:t>
            </a:r>
          </a:p>
          <a:p>
            <a:r>
              <a:rPr lang="cs-CZ" dirty="0"/>
              <a:t> </a:t>
            </a:r>
          </a:p>
          <a:p>
            <a:endParaRPr lang="cs-CZ" dirty="0"/>
          </a:p>
        </p:txBody>
      </p:sp>
    </p:spTree>
    <p:extLst>
      <p:ext uri="{BB962C8B-B14F-4D97-AF65-F5344CB8AC3E}">
        <p14:creationId xmlns:p14="http://schemas.microsoft.com/office/powerpoint/2010/main" val="17528110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2989DE9-EB74-420B-B2DD-0F4C88EE1847}"/>
              </a:ext>
            </a:extLst>
          </p:cNvPr>
          <p:cNvSpPr>
            <a:spLocks noGrp="1"/>
          </p:cNvSpPr>
          <p:nvPr>
            <p:ph type="title"/>
          </p:nvPr>
        </p:nvSpPr>
        <p:spPr/>
        <p:txBody>
          <a:bodyPr/>
          <a:lstStyle/>
          <a:p>
            <a:r>
              <a:rPr lang="cs-CZ" b="1" dirty="0"/>
              <a:t>8.4.1 Patologie</a:t>
            </a:r>
            <a:br>
              <a:rPr lang="cs-CZ" b="1" dirty="0"/>
            </a:br>
            <a:endParaRPr lang="cs-CZ" dirty="0"/>
          </a:p>
        </p:txBody>
      </p:sp>
      <p:sp>
        <p:nvSpPr>
          <p:cNvPr id="3" name="Zástupný symbol pro obsah 2">
            <a:extLst>
              <a:ext uri="{FF2B5EF4-FFF2-40B4-BE49-F238E27FC236}">
                <a16:creationId xmlns:a16="http://schemas.microsoft.com/office/drawing/2014/main" id="{867DE3A9-193F-4CC9-8AC3-C28411D8B7B8}"/>
              </a:ext>
            </a:extLst>
          </p:cNvPr>
          <p:cNvSpPr>
            <a:spLocks noGrp="1"/>
          </p:cNvSpPr>
          <p:nvPr>
            <p:ph idx="1"/>
          </p:nvPr>
        </p:nvSpPr>
        <p:spPr/>
        <p:txBody>
          <a:bodyPr/>
          <a:lstStyle/>
          <a:p>
            <a:r>
              <a:rPr lang="cs-CZ" dirty="0"/>
              <a:t>Z hlediska lokalizace se nádor nejčastěji vyskytuje v oblasti hlavy pankreatu (cca 80 %) méně často v těle a kaudě. Mikroskopicky se nejčastěji jedná o </a:t>
            </a:r>
            <a:r>
              <a:rPr lang="cs-CZ" dirty="0" err="1"/>
              <a:t>duktální</a:t>
            </a:r>
            <a:r>
              <a:rPr lang="cs-CZ" dirty="0"/>
              <a:t> adenokarcinom. Jeho biologické chování je velmi nepříznivé. Tumor má nejen tendenci časně metastazovat do lymfatických uzlin, ale má významnou </a:t>
            </a:r>
            <a:r>
              <a:rPr lang="cs-CZ" dirty="0" err="1"/>
              <a:t>angioinvazi</a:t>
            </a:r>
            <a:r>
              <a:rPr lang="cs-CZ" dirty="0"/>
              <a:t> s hematogenním rozsevem, </a:t>
            </a:r>
            <a:r>
              <a:rPr lang="cs-CZ" dirty="0" err="1"/>
              <a:t>perineurální</a:t>
            </a:r>
            <a:r>
              <a:rPr lang="cs-CZ" dirty="0"/>
              <a:t> propagaci a schopnost intraperitoneálního a </a:t>
            </a:r>
            <a:r>
              <a:rPr lang="cs-CZ" dirty="0" err="1"/>
              <a:t>retroperitoneálního</a:t>
            </a:r>
            <a:r>
              <a:rPr lang="cs-CZ" dirty="0"/>
              <a:t> šíření.</a:t>
            </a:r>
          </a:p>
          <a:p>
            <a:r>
              <a:rPr lang="cs-CZ" dirty="0"/>
              <a:t> </a:t>
            </a:r>
          </a:p>
          <a:p>
            <a:endParaRPr lang="cs-CZ" dirty="0"/>
          </a:p>
        </p:txBody>
      </p:sp>
    </p:spTree>
    <p:extLst>
      <p:ext uri="{BB962C8B-B14F-4D97-AF65-F5344CB8AC3E}">
        <p14:creationId xmlns:p14="http://schemas.microsoft.com/office/powerpoint/2010/main" val="41992295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E8C6C63-7535-47B0-AF05-6CF81C7E6F84}"/>
              </a:ext>
            </a:extLst>
          </p:cNvPr>
          <p:cNvSpPr>
            <a:spLocks noGrp="1"/>
          </p:cNvSpPr>
          <p:nvPr>
            <p:ph type="title"/>
          </p:nvPr>
        </p:nvSpPr>
        <p:spPr/>
        <p:txBody>
          <a:bodyPr/>
          <a:lstStyle/>
          <a:p>
            <a:r>
              <a:rPr lang="cs-CZ" b="1" dirty="0"/>
              <a:t>8.4.2 Klinický obraz</a:t>
            </a:r>
            <a:br>
              <a:rPr lang="cs-CZ" b="1" dirty="0"/>
            </a:br>
            <a:endParaRPr lang="cs-CZ" dirty="0"/>
          </a:p>
        </p:txBody>
      </p:sp>
      <p:sp>
        <p:nvSpPr>
          <p:cNvPr id="3" name="Zástupný symbol pro obsah 2">
            <a:extLst>
              <a:ext uri="{FF2B5EF4-FFF2-40B4-BE49-F238E27FC236}">
                <a16:creationId xmlns:a16="http://schemas.microsoft.com/office/drawing/2014/main" id="{4529F3BE-E8DB-4B35-B00F-8841FB6B1130}"/>
              </a:ext>
            </a:extLst>
          </p:cNvPr>
          <p:cNvSpPr>
            <a:spLocks noGrp="1"/>
          </p:cNvSpPr>
          <p:nvPr>
            <p:ph idx="1"/>
          </p:nvPr>
        </p:nvSpPr>
        <p:spPr/>
        <p:txBody>
          <a:bodyPr>
            <a:normAutofit lnSpcReduction="10000"/>
          </a:bodyPr>
          <a:lstStyle/>
          <a:p>
            <a:r>
              <a:rPr lang="cs-CZ" dirty="0"/>
              <a:t>Příznaky karcinomu pankreatu jsou dány prorůstáním do okolních struktur. Při karcinomu hlavy pankreatu dominují: bolest, ikterus, hubnutí. Kromě nich se dostavují další, méně časté příznaky. Karcinomy těla a kaudy pankreatu rostou dlouho asymptomaticky a po neurčitých obtížích bývá bolest prvním příznakem. Ascites doprovází pozdní stadia onemocnění spojené s diseminací v dutině břišní. Diabetes </a:t>
            </a:r>
            <a:r>
              <a:rPr lang="cs-CZ" dirty="0" err="1"/>
              <a:t>mellitus</a:t>
            </a:r>
            <a:r>
              <a:rPr lang="cs-CZ" dirty="0"/>
              <a:t> se projevuje nejčastěji jen ve formě porušené glukozové tolerance asi u 1/3 nemocných. U starých nemocných může být ve spojení s epigastrickou bolestí dlouho jediným příznakem i pokročilého onemocnění.</a:t>
            </a:r>
          </a:p>
          <a:p>
            <a:r>
              <a:rPr lang="cs-CZ" dirty="0"/>
              <a:t> </a:t>
            </a:r>
          </a:p>
          <a:p>
            <a:endParaRPr lang="cs-CZ" dirty="0"/>
          </a:p>
        </p:txBody>
      </p:sp>
    </p:spTree>
    <p:extLst>
      <p:ext uri="{BB962C8B-B14F-4D97-AF65-F5344CB8AC3E}">
        <p14:creationId xmlns:p14="http://schemas.microsoft.com/office/powerpoint/2010/main" val="9486286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D78E3C-4FE0-4F8E-8CB7-43E954EB055E}"/>
              </a:ext>
            </a:extLst>
          </p:cNvPr>
          <p:cNvSpPr>
            <a:spLocks noGrp="1"/>
          </p:cNvSpPr>
          <p:nvPr>
            <p:ph type="title"/>
          </p:nvPr>
        </p:nvSpPr>
        <p:spPr/>
        <p:txBody>
          <a:bodyPr/>
          <a:lstStyle/>
          <a:p>
            <a:r>
              <a:rPr lang="cs-CZ" b="1" dirty="0"/>
              <a:t>8.4.3 Diagnostika</a:t>
            </a:r>
            <a:br>
              <a:rPr lang="cs-CZ" b="1" dirty="0"/>
            </a:br>
            <a:endParaRPr lang="cs-CZ" dirty="0"/>
          </a:p>
        </p:txBody>
      </p:sp>
      <p:sp>
        <p:nvSpPr>
          <p:cNvPr id="3" name="Zástupný symbol pro obsah 2">
            <a:extLst>
              <a:ext uri="{FF2B5EF4-FFF2-40B4-BE49-F238E27FC236}">
                <a16:creationId xmlns:a16="http://schemas.microsoft.com/office/drawing/2014/main" id="{43D03E6E-A452-4461-A156-9391A186EC67}"/>
              </a:ext>
            </a:extLst>
          </p:cNvPr>
          <p:cNvSpPr>
            <a:spLocks noGrp="1"/>
          </p:cNvSpPr>
          <p:nvPr>
            <p:ph idx="1"/>
          </p:nvPr>
        </p:nvSpPr>
        <p:spPr/>
        <p:txBody>
          <a:bodyPr>
            <a:normAutofit fontScale="55000" lnSpcReduction="20000"/>
          </a:bodyPr>
          <a:lstStyle/>
          <a:p>
            <a:r>
              <a:rPr lang="cs-CZ" dirty="0"/>
              <a:t>Diagnostika karcinomu pankreatu je přes veškerý pokrok neuspokojivá. Jedině včasný záchyt onemocnění dává šanci na alespoň částečně úspěšnou léčbu. Použitelná screeningová metoda neexistuje.</a:t>
            </a:r>
          </a:p>
          <a:p>
            <a:r>
              <a:rPr lang="cs-CZ" dirty="0"/>
              <a:t>Laboratorní vyšetření nemají zásadní význam v diagnostice onemocnění.</a:t>
            </a:r>
          </a:p>
          <a:p>
            <a:r>
              <a:rPr lang="cs-CZ" dirty="0"/>
              <a:t>Zobrazovací metody doplněné o biopsii jsou pro diagnostiku rozhodující. V rámci předoperačního </a:t>
            </a:r>
            <a:r>
              <a:rPr lang="cs-CZ" dirty="0" err="1"/>
              <a:t>stagingu</a:t>
            </a:r>
            <a:r>
              <a:rPr lang="cs-CZ" dirty="0"/>
              <a:t> pátráme především po známkách diseminace procesu a vztahu tumoru k okolním orgánům.</a:t>
            </a:r>
          </a:p>
          <a:p>
            <a:r>
              <a:rPr lang="cs-CZ" dirty="0"/>
              <a:t> </a:t>
            </a:r>
          </a:p>
          <a:p>
            <a:r>
              <a:rPr lang="cs-CZ" dirty="0"/>
              <a:t>Sonografie - sama o sobě nemůže vést k diagnóze. V kombinaci s biopsií tenkou CHIBA jehlou může být úspěšná až v 80 % případů.</a:t>
            </a:r>
          </a:p>
          <a:p>
            <a:r>
              <a:rPr lang="cs-CZ" dirty="0"/>
              <a:t> </a:t>
            </a:r>
          </a:p>
          <a:p>
            <a:r>
              <a:rPr lang="cs-CZ" dirty="0"/>
              <a:t>CT - v současnosti je základním vyšetřením. Provádí se s použitím kontrastní látky. Odlišení nádoru od ložiska chronické pankreatitidy bývá obtížné až nemožné.</a:t>
            </a:r>
          </a:p>
          <a:p>
            <a:r>
              <a:rPr lang="cs-CZ" dirty="0"/>
              <a:t> </a:t>
            </a:r>
          </a:p>
          <a:p>
            <a:r>
              <a:rPr lang="cs-CZ" dirty="0"/>
              <a:t>NMR a NMR </a:t>
            </a:r>
            <a:r>
              <a:rPr lang="cs-CZ" dirty="0" err="1"/>
              <a:t>cholangiopankreatografie</a:t>
            </a:r>
            <a:r>
              <a:rPr lang="cs-CZ" dirty="0"/>
              <a:t> - jsou moderní metody nezatěžující pacienta. </a:t>
            </a:r>
          </a:p>
          <a:p>
            <a:r>
              <a:rPr lang="cs-CZ" dirty="0"/>
              <a:t>Endoskopická ultrasonografie (EUS, </a:t>
            </a:r>
            <a:r>
              <a:rPr lang="cs-CZ" dirty="0" err="1"/>
              <a:t>endosono</a:t>
            </a:r>
            <a:r>
              <a:rPr lang="cs-CZ" dirty="0"/>
              <a:t>) je nejpřesnější neinvazivní metodou. V kombinaci s odběrem biopsie je téměř 100% u nádorů nad 2 cm. </a:t>
            </a:r>
          </a:p>
          <a:p>
            <a:r>
              <a:rPr lang="cs-CZ" dirty="0"/>
              <a:t> </a:t>
            </a:r>
          </a:p>
          <a:p>
            <a:r>
              <a:rPr lang="cs-CZ" dirty="0"/>
              <a:t>ERCP - je základní invazivní vyšetřovací metodou. </a:t>
            </a:r>
          </a:p>
          <a:p>
            <a:endParaRPr lang="cs-CZ" dirty="0"/>
          </a:p>
        </p:txBody>
      </p:sp>
    </p:spTree>
    <p:extLst>
      <p:ext uri="{BB962C8B-B14F-4D97-AF65-F5344CB8AC3E}">
        <p14:creationId xmlns:p14="http://schemas.microsoft.com/office/powerpoint/2010/main" val="24061891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9C7FFF5-31D1-4973-87AE-560683010AB5}"/>
              </a:ext>
            </a:extLst>
          </p:cNvPr>
          <p:cNvSpPr>
            <a:spLocks noGrp="1"/>
          </p:cNvSpPr>
          <p:nvPr>
            <p:ph type="title"/>
          </p:nvPr>
        </p:nvSpPr>
        <p:spPr/>
        <p:txBody>
          <a:bodyPr/>
          <a:lstStyle/>
          <a:p>
            <a:r>
              <a:rPr lang="cs-CZ" b="1" dirty="0"/>
              <a:t>8.4.4 Léčba</a:t>
            </a:r>
            <a:br>
              <a:rPr lang="cs-CZ" b="1" dirty="0"/>
            </a:br>
            <a:endParaRPr lang="cs-CZ" dirty="0"/>
          </a:p>
        </p:txBody>
      </p:sp>
      <p:sp>
        <p:nvSpPr>
          <p:cNvPr id="3" name="Zástupný symbol pro obsah 2">
            <a:extLst>
              <a:ext uri="{FF2B5EF4-FFF2-40B4-BE49-F238E27FC236}">
                <a16:creationId xmlns:a16="http://schemas.microsoft.com/office/drawing/2014/main" id="{BAA9D29E-A2DC-4E69-8143-A316D082C0A3}"/>
              </a:ext>
            </a:extLst>
          </p:cNvPr>
          <p:cNvSpPr>
            <a:spLocks noGrp="1"/>
          </p:cNvSpPr>
          <p:nvPr>
            <p:ph idx="1"/>
          </p:nvPr>
        </p:nvSpPr>
        <p:spPr/>
        <p:txBody>
          <a:bodyPr/>
          <a:lstStyle/>
          <a:p>
            <a:r>
              <a:rPr lang="cs-CZ" dirty="0"/>
              <a:t>Léčba karcinomu pankreatu je komplexní. Onemocnění přináší nemocným značné utrpení, proto i paliativní léčba a především léčba bolesti má velký význam. Ze všech terapeutických postupů má naději na vyléčení či déle trvající přežití jen chirurgický výkon. Ostatní druhy léčby - chemoterapie a aktinoterapie nepřinášejí zásadní zlepšení prognózy.</a:t>
            </a:r>
          </a:p>
          <a:p>
            <a:r>
              <a:rPr lang="cs-CZ" dirty="0"/>
              <a:t>Paliativní chirurgické výkony mají za cíl řešit především obstrukční ikterus, obstrukci duodena a případně konzervativně neztišitelnou bolest. V současné době lze většinu těchto požadavků dosáhnout i nechirurgickými postupy - endoskopie, invazivní radiologie.</a:t>
            </a:r>
          </a:p>
          <a:p>
            <a:endParaRPr lang="cs-CZ" dirty="0"/>
          </a:p>
        </p:txBody>
      </p:sp>
    </p:spTree>
    <p:extLst>
      <p:ext uri="{BB962C8B-B14F-4D97-AF65-F5344CB8AC3E}">
        <p14:creationId xmlns:p14="http://schemas.microsoft.com/office/powerpoint/2010/main" val="12872141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EFC04E8-F101-40C1-855B-A12E4C9E7499}"/>
              </a:ext>
            </a:extLst>
          </p:cNvPr>
          <p:cNvSpPr>
            <a:spLocks noGrp="1"/>
          </p:cNvSpPr>
          <p:nvPr>
            <p:ph type="title"/>
          </p:nvPr>
        </p:nvSpPr>
        <p:spPr/>
        <p:txBody>
          <a:bodyPr/>
          <a:lstStyle/>
          <a:p>
            <a:r>
              <a:rPr lang="cs-CZ" b="1" dirty="0"/>
              <a:t>8.5 Léčba bolesti</a:t>
            </a:r>
            <a:br>
              <a:rPr lang="cs-CZ" b="1" dirty="0"/>
            </a:br>
            <a:endParaRPr lang="cs-CZ" dirty="0"/>
          </a:p>
        </p:txBody>
      </p:sp>
      <p:sp>
        <p:nvSpPr>
          <p:cNvPr id="3" name="Zástupný symbol pro obsah 2">
            <a:extLst>
              <a:ext uri="{FF2B5EF4-FFF2-40B4-BE49-F238E27FC236}">
                <a16:creationId xmlns:a16="http://schemas.microsoft.com/office/drawing/2014/main" id="{C1155796-2BE0-4595-A73C-D2D00C27BCD5}"/>
              </a:ext>
            </a:extLst>
          </p:cNvPr>
          <p:cNvSpPr>
            <a:spLocks noGrp="1"/>
          </p:cNvSpPr>
          <p:nvPr>
            <p:ph idx="1"/>
          </p:nvPr>
        </p:nvSpPr>
        <p:spPr/>
        <p:txBody>
          <a:bodyPr>
            <a:normAutofit fontScale="77500" lnSpcReduction="20000"/>
          </a:bodyPr>
          <a:lstStyle/>
          <a:p>
            <a:r>
              <a:rPr lang="cs-CZ" dirty="0"/>
              <a:t>Bolest bývá často jedním z prvních příznaků onemocnění a v pokročilých stadiích se vyskytuje v různé intenzitě skoro u všech nemocných.</a:t>
            </a:r>
          </a:p>
          <a:p>
            <a:r>
              <a:rPr lang="cs-CZ" dirty="0"/>
              <a:t> </a:t>
            </a:r>
          </a:p>
          <a:p>
            <a:r>
              <a:rPr lang="cs-CZ" dirty="0"/>
              <a:t>K ovlivnění bolestí se užívají konzervativní postupy - podávání analgetik, jak </a:t>
            </a:r>
            <a:r>
              <a:rPr lang="cs-CZ" dirty="0" err="1"/>
              <a:t>neopioidních</a:t>
            </a:r>
            <a:r>
              <a:rPr lang="cs-CZ" dirty="0"/>
              <a:t>, tak postupně </a:t>
            </a:r>
            <a:r>
              <a:rPr lang="cs-CZ" dirty="0" err="1"/>
              <a:t>opioidních</a:t>
            </a:r>
            <a:r>
              <a:rPr lang="cs-CZ" dirty="0"/>
              <a:t>. Aplikace je perorální, transkutánní či </a:t>
            </a:r>
            <a:r>
              <a:rPr lang="cs-CZ" dirty="0" err="1"/>
              <a:t>interavenózní</a:t>
            </a:r>
            <a:r>
              <a:rPr lang="cs-CZ" dirty="0"/>
              <a:t>. Význam mají invazivní techniky - zavedení epidurálního katetru s bolusovou či kontinuální aplikací analgetické směsi (opiát + lokální anestetikum). Analgetická směs je podávána sestrou či pacientem, což umožňuje setrvání pacienta v domácí péči. Pod CT kontrolou se provádí </a:t>
            </a:r>
            <a:r>
              <a:rPr lang="cs-CZ" dirty="0" err="1"/>
              <a:t>neurolytické</a:t>
            </a:r>
            <a:r>
              <a:rPr lang="cs-CZ" dirty="0"/>
              <a:t> blokády plexus </a:t>
            </a:r>
            <a:r>
              <a:rPr lang="cs-CZ" dirty="0" err="1"/>
              <a:t>coeliacus</a:t>
            </a:r>
            <a:r>
              <a:rPr lang="cs-CZ" dirty="0"/>
              <a:t> a </a:t>
            </a:r>
            <a:r>
              <a:rPr lang="cs-CZ" dirty="0" err="1"/>
              <a:t>splanchnických</a:t>
            </a:r>
            <a:r>
              <a:rPr lang="cs-CZ" dirty="0"/>
              <a:t> nervů. Jejich komplikace jsou malé a přínos obrovský. V současné době je lze považovat za metodu volby v léčbě neztišitelných pankreatických bolestí. Chirurgicky provedená </a:t>
            </a:r>
            <a:r>
              <a:rPr lang="cs-CZ" dirty="0" err="1"/>
              <a:t>torakoskopická</a:t>
            </a:r>
            <a:r>
              <a:rPr lang="cs-CZ" dirty="0"/>
              <a:t> </a:t>
            </a:r>
            <a:r>
              <a:rPr lang="cs-CZ" dirty="0" err="1"/>
              <a:t>splanchnektomie</a:t>
            </a:r>
            <a:r>
              <a:rPr lang="cs-CZ" dirty="0"/>
              <a:t> je účinnou metodou, jejíž nevýhodou je nutnost celkové anestézie. I přes použití různých metod má pankreatická bolest tendenci k </a:t>
            </a:r>
            <a:r>
              <a:rPr lang="cs-CZ" dirty="0" err="1"/>
              <a:t>rekurenci</a:t>
            </a:r>
            <a:r>
              <a:rPr lang="cs-CZ" dirty="0"/>
              <a:t>, a proto je nutné metody vhodně kombinovat a indikovat ve vhodném okamžiku. Pacienti proto bývají předáváni do specializovaných ambulancí bolesti.</a:t>
            </a:r>
          </a:p>
          <a:p>
            <a:endParaRPr lang="cs-CZ" dirty="0"/>
          </a:p>
        </p:txBody>
      </p:sp>
    </p:spTree>
    <p:extLst>
      <p:ext uri="{BB962C8B-B14F-4D97-AF65-F5344CB8AC3E}">
        <p14:creationId xmlns:p14="http://schemas.microsoft.com/office/powerpoint/2010/main" val="38428414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B878A4-6037-46EF-AC3D-B7346B1AFE0D}"/>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64DCD202-5A58-474F-BF65-3515436CE7F2}"/>
              </a:ext>
            </a:extLst>
          </p:cNvPr>
          <p:cNvSpPr>
            <a:spLocks noGrp="1"/>
          </p:cNvSpPr>
          <p:nvPr>
            <p:ph idx="1"/>
          </p:nvPr>
        </p:nvSpPr>
        <p:spPr/>
        <p:txBody>
          <a:bodyPr>
            <a:normAutofit fontScale="25000" lnSpcReduction="20000"/>
          </a:bodyPr>
          <a:lstStyle/>
          <a:p>
            <a:r>
              <a:rPr lang="cs-CZ" b="1" dirty="0"/>
              <a:t>Nejčastější ošetřovatelské diagnózy při onemocnění pankreatu:</a:t>
            </a:r>
            <a:endParaRPr lang="cs-CZ" dirty="0"/>
          </a:p>
          <a:p>
            <a:r>
              <a:rPr lang="cs-CZ" dirty="0">
                <a:hlinkClick r:id="rId2" tooltip="osetrovatelske-diagnozy.aspx"/>
              </a:rPr>
              <a:t>Akutní bolest - 00132</a:t>
            </a:r>
            <a:endParaRPr lang="cs-CZ" dirty="0"/>
          </a:p>
          <a:p>
            <a:r>
              <a:rPr lang="cs-CZ" dirty="0">
                <a:hlinkClick r:id="rId2" tooltip="osetrovatelske-diagnozy.aspx"/>
              </a:rPr>
              <a:t>Deficit </a:t>
            </a:r>
            <a:r>
              <a:rPr lang="cs-CZ" dirty="0" err="1">
                <a:hlinkClick r:id="rId2" tooltip="osetrovatelske-diagnozy.aspx"/>
              </a:rPr>
              <a:t>sebepéče</a:t>
            </a:r>
            <a:r>
              <a:rPr lang="cs-CZ" dirty="0">
                <a:hlinkClick r:id="rId2" tooltip="osetrovatelske-diagnozy.aspx"/>
              </a:rPr>
              <a:t> při stravování - 00102</a:t>
            </a:r>
            <a:endParaRPr lang="cs-CZ" dirty="0"/>
          </a:p>
          <a:p>
            <a:r>
              <a:rPr lang="cs-CZ" dirty="0">
                <a:hlinkClick r:id="rId2" tooltip="osetrovatelske-diagnozy.aspx"/>
              </a:rPr>
              <a:t>Deficit </a:t>
            </a:r>
            <a:r>
              <a:rPr lang="cs-CZ" dirty="0" err="1">
                <a:hlinkClick r:id="rId2" tooltip="osetrovatelske-diagnozy.aspx"/>
              </a:rPr>
              <a:t>sebepéče</a:t>
            </a:r>
            <a:r>
              <a:rPr lang="cs-CZ" dirty="0">
                <a:hlinkClick r:id="rId2" tooltip="osetrovatelske-diagnozy.aspx"/>
              </a:rPr>
              <a:t> při koupání - 00108</a:t>
            </a:r>
            <a:endParaRPr lang="cs-CZ" dirty="0"/>
          </a:p>
          <a:p>
            <a:r>
              <a:rPr lang="cs-CZ" dirty="0">
                <a:hlinkClick r:id="rId2" tooltip="osetrovatelske-diagnozy.aspx"/>
              </a:rPr>
              <a:t>Deficit </a:t>
            </a:r>
            <a:r>
              <a:rPr lang="cs-CZ" dirty="0" err="1">
                <a:hlinkClick r:id="rId2" tooltip="osetrovatelske-diagnozy.aspx"/>
              </a:rPr>
              <a:t>sebepéče</a:t>
            </a:r>
            <a:r>
              <a:rPr lang="cs-CZ" dirty="0">
                <a:hlinkClick r:id="rId2" tooltip="osetrovatelske-diagnozy.aspx"/>
              </a:rPr>
              <a:t> při oblékání - 00109</a:t>
            </a:r>
            <a:endParaRPr lang="cs-CZ" dirty="0"/>
          </a:p>
          <a:p>
            <a:r>
              <a:rPr lang="cs-CZ" dirty="0">
                <a:hlinkClick r:id="rId2" tooltip="osetrovatelske-diagnozy.aspx"/>
              </a:rPr>
              <a:t>Deficit </a:t>
            </a:r>
            <a:r>
              <a:rPr lang="cs-CZ" dirty="0" err="1">
                <a:hlinkClick r:id="rId2" tooltip="osetrovatelske-diagnozy.aspx"/>
              </a:rPr>
              <a:t>sebepéče</a:t>
            </a:r>
            <a:r>
              <a:rPr lang="cs-CZ" dirty="0">
                <a:hlinkClick r:id="rId2" tooltip="osetrovatelske-diagnozy.aspx"/>
              </a:rPr>
              <a:t> při vyprazdňování - 00110</a:t>
            </a:r>
            <a:endParaRPr lang="cs-CZ" dirty="0"/>
          </a:p>
          <a:p>
            <a:r>
              <a:rPr lang="cs-CZ" dirty="0"/>
              <a:t>Efektivní léčebný režim - 00082</a:t>
            </a:r>
          </a:p>
          <a:p>
            <a:r>
              <a:rPr lang="cs-CZ" dirty="0"/>
              <a:t>Hledání zdravého životního stylu - 00084</a:t>
            </a:r>
          </a:p>
          <a:p>
            <a:r>
              <a:rPr lang="cs-CZ" dirty="0">
                <a:hlinkClick r:id="rId2" tooltip="osetrovatelske-diagnozy.aspx"/>
              </a:rPr>
              <a:t>Hypertermie - 00007</a:t>
            </a:r>
            <a:endParaRPr lang="cs-CZ" dirty="0"/>
          </a:p>
          <a:p>
            <a:r>
              <a:rPr lang="cs-CZ" dirty="0">
                <a:hlinkClick r:id="rId2" tooltip="osetrovatelske-diagnozy.aspx"/>
              </a:rPr>
              <a:t>Nauzea - 00134</a:t>
            </a:r>
            <a:endParaRPr lang="cs-CZ" dirty="0"/>
          </a:p>
          <a:p>
            <a:r>
              <a:rPr lang="cs-CZ" dirty="0">
                <a:hlinkClick r:id="rId2" tooltip="osetrovatelske-diagnozy.aspx"/>
              </a:rPr>
              <a:t>Narušená integrita tkáně - 00044</a:t>
            </a:r>
            <a:endParaRPr lang="cs-CZ" dirty="0"/>
          </a:p>
          <a:p>
            <a:r>
              <a:rPr lang="cs-CZ" dirty="0">
                <a:hlinkClick r:id="rId2" tooltip="osetrovatelske-diagnozy.aspx"/>
              </a:rPr>
              <a:t>Nedostatečná výživa - 00002</a:t>
            </a:r>
            <a:endParaRPr lang="cs-CZ" dirty="0"/>
          </a:p>
          <a:p>
            <a:r>
              <a:rPr lang="cs-CZ" dirty="0"/>
              <a:t>N</a:t>
            </a:r>
            <a:r>
              <a:rPr lang="cs-CZ" dirty="0">
                <a:hlinkClick r:id="rId2" tooltip="osetrovatelske-diagnozy.aspx"/>
              </a:rPr>
              <a:t>edostatečné znalosti - 00126</a:t>
            </a:r>
            <a:endParaRPr lang="cs-CZ" dirty="0"/>
          </a:p>
          <a:p>
            <a:r>
              <a:rPr lang="cs-CZ" dirty="0">
                <a:hlinkClick r:id="rId2" tooltip="osetrovatelske-diagnozy.aspx"/>
              </a:rPr>
              <a:t>Snaha zlepšit znalosti - 00161</a:t>
            </a:r>
            <a:endParaRPr lang="cs-CZ" dirty="0"/>
          </a:p>
          <a:p>
            <a:r>
              <a:rPr lang="cs-CZ" dirty="0">
                <a:hlinkClick r:id="rId2" tooltip="osetrovatelske-diagnozy.aspx"/>
              </a:rPr>
              <a:t>Riziko infekce - 00004</a:t>
            </a:r>
            <a:endParaRPr lang="cs-CZ" dirty="0"/>
          </a:p>
          <a:p>
            <a:r>
              <a:rPr lang="cs-CZ" dirty="0"/>
              <a:t>Riziko intolerance aktivity - 00094</a:t>
            </a:r>
          </a:p>
          <a:p>
            <a:r>
              <a:rPr lang="cs-CZ" dirty="0"/>
              <a:t>Riziko nevyváženého objemu tělesných tekutin – 00025</a:t>
            </a:r>
          </a:p>
          <a:p>
            <a:r>
              <a:rPr lang="cs-CZ" dirty="0"/>
              <a:t>Riziko poškození - 00035</a:t>
            </a:r>
          </a:p>
          <a:p>
            <a:r>
              <a:rPr lang="cs-CZ" dirty="0">
                <a:hlinkClick r:id="rId2" tooltip="osetrovatelske-diagnozy.aspx"/>
              </a:rPr>
              <a:t>Riziko zácpy - 00015</a:t>
            </a:r>
            <a:endParaRPr lang="cs-CZ" dirty="0"/>
          </a:p>
          <a:p>
            <a:r>
              <a:rPr lang="cs-CZ" dirty="0">
                <a:hlinkClick r:id="rId2" tooltip="osetrovatelske-diagnozy.aspx"/>
              </a:rPr>
              <a:t>Únava - 00093</a:t>
            </a:r>
            <a:endParaRPr lang="cs-CZ" dirty="0"/>
          </a:p>
          <a:p>
            <a:r>
              <a:rPr lang="cs-CZ" dirty="0">
                <a:hlinkClick r:id="rId2" tooltip="osetrovatelske-diagnozy.aspx"/>
              </a:rPr>
              <a:t>Zhoršená pohyblivost - 00085</a:t>
            </a:r>
            <a:endParaRPr lang="cs-CZ" dirty="0"/>
          </a:p>
          <a:p>
            <a:r>
              <a:rPr lang="cs-CZ" dirty="0"/>
              <a:t>Zhoršená pohyblivost na lůžku - 00091</a:t>
            </a:r>
          </a:p>
          <a:p>
            <a:r>
              <a:rPr lang="cs-CZ" dirty="0"/>
              <a:t>Zhoršená schopnost se přemístit – 00090</a:t>
            </a:r>
          </a:p>
        </p:txBody>
      </p:sp>
    </p:spTree>
    <p:extLst>
      <p:ext uri="{BB962C8B-B14F-4D97-AF65-F5344CB8AC3E}">
        <p14:creationId xmlns:p14="http://schemas.microsoft.com/office/powerpoint/2010/main" val="2401738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6D7E80F-B5F4-404A-8B38-B086F40B627C}"/>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3638E879-EBF5-4137-8DCD-100538631762}"/>
              </a:ext>
            </a:extLst>
          </p:cNvPr>
          <p:cNvSpPr>
            <a:spLocks noGrp="1"/>
          </p:cNvSpPr>
          <p:nvPr>
            <p:ph idx="1"/>
          </p:nvPr>
        </p:nvSpPr>
        <p:spPr/>
        <p:txBody>
          <a:bodyPr>
            <a:normAutofit fontScale="62500" lnSpcReduction="20000"/>
          </a:bodyPr>
          <a:lstStyle/>
          <a:p>
            <a:r>
              <a:rPr lang="cs-CZ" dirty="0"/>
              <a:t>Biliární pankreatitida představuje klasickou AP, která se po odstranění vyvolávající příčiny obvykle zcela reparuje. Věk nemocných je obvykle mezi 40.–70. rokem, ženy převažují v poměru 3:1. Riziko vzniku AP je pro nemocné s cholelitiázou 30x větší než v ostatní populaci. Spouštěčem AP je pravděpodobně přetlak v pankreatickém vývodním systému vyvolaný edémem nebo zánětem po odchodu žlučového kamínku nebo blokádou samotného zaklíněného kamene. Včasná cholecystektomie a sanace žlučových cest je nejlepší prevencí vzniku biliární AP. U nemocných s probíhající AP je při podezření na přítomnost kamenů ve žlučových cestách (klinické vyšetření, laboratorní nálezy, USG) indikována ERCP, event. EPT (endoskopická </a:t>
            </a:r>
            <a:r>
              <a:rPr lang="cs-CZ" dirty="0" err="1"/>
              <a:t>papilosfinkterotomie</a:t>
            </a:r>
            <a:r>
              <a:rPr lang="cs-CZ" dirty="0"/>
              <a:t>). U nemocných s již proběhlou biliární AP je indikována odložená cholecystektomie.</a:t>
            </a:r>
          </a:p>
          <a:p>
            <a:r>
              <a:rPr lang="cs-CZ" dirty="0"/>
              <a:t> </a:t>
            </a:r>
          </a:p>
          <a:p>
            <a:r>
              <a:rPr lang="cs-CZ" dirty="0"/>
              <a:t>Pojem idiopatická AP shrnuje případy, kde vyvolávající příčina není nalezena ani po podrobném vyšetření.</a:t>
            </a:r>
          </a:p>
          <a:p>
            <a:r>
              <a:rPr lang="cs-CZ" dirty="0"/>
              <a:t> </a:t>
            </a:r>
          </a:p>
          <a:p>
            <a:r>
              <a:rPr lang="cs-CZ" dirty="0"/>
              <a:t>Pooperační pankreatitida se vyskytuje po výkonech na orgánech v blízkosti pankreatu (žaludek, játra, žlučové cesty), ale vzácně i po operačních výkonech na vzdálených orgánech, s pankreatem anatomicky nesouvisejících. </a:t>
            </a:r>
          </a:p>
          <a:p>
            <a:r>
              <a:rPr lang="cs-CZ" dirty="0"/>
              <a:t> </a:t>
            </a:r>
          </a:p>
          <a:p>
            <a:endParaRPr lang="cs-CZ" dirty="0"/>
          </a:p>
        </p:txBody>
      </p:sp>
    </p:spTree>
    <p:extLst>
      <p:ext uri="{BB962C8B-B14F-4D97-AF65-F5344CB8AC3E}">
        <p14:creationId xmlns:p14="http://schemas.microsoft.com/office/powerpoint/2010/main" val="2860518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336774-F2F0-4A55-99F5-9143267C771E}"/>
              </a:ext>
            </a:extLst>
          </p:cNvPr>
          <p:cNvSpPr>
            <a:spLocks noGrp="1"/>
          </p:cNvSpPr>
          <p:nvPr>
            <p:ph type="title"/>
          </p:nvPr>
        </p:nvSpPr>
        <p:spPr/>
        <p:txBody>
          <a:bodyPr/>
          <a:lstStyle/>
          <a:p>
            <a:r>
              <a:rPr lang="cs-CZ" b="1" dirty="0"/>
              <a:t>8.1.3 Patogeneze a patofyziologie</a:t>
            </a:r>
            <a:br>
              <a:rPr lang="cs-CZ" b="1" dirty="0"/>
            </a:br>
            <a:endParaRPr lang="cs-CZ" dirty="0"/>
          </a:p>
        </p:txBody>
      </p:sp>
      <p:sp>
        <p:nvSpPr>
          <p:cNvPr id="3" name="Zástupný symbol pro obsah 2">
            <a:extLst>
              <a:ext uri="{FF2B5EF4-FFF2-40B4-BE49-F238E27FC236}">
                <a16:creationId xmlns:a16="http://schemas.microsoft.com/office/drawing/2014/main" id="{47552CE5-0CF7-4AFE-B487-D559B90E1ADB}"/>
              </a:ext>
            </a:extLst>
          </p:cNvPr>
          <p:cNvSpPr>
            <a:spLocks noGrp="1"/>
          </p:cNvSpPr>
          <p:nvPr>
            <p:ph idx="1"/>
          </p:nvPr>
        </p:nvSpPr>
        <p:spPr/>
        <p:txBody>
          <a:bodyPr>
            <a:normAutofit fontScale="62500" lnSpcReduction="20000"/>
          </a:bodyPr>
          <a:lstStyle/>
          <a:p>
            <a:r>
              <a:rPr lang="cs-CZ" dirty="0"/>
              <a:t>Je typické, že etiologické faktory vyvolávají shodný mechanizmus účinků. Dochází k předčasné intracelulární aktivaci pankreatických proteolytických enzymů s jejich uvolněním do </a:t>
            </a:r>
            <a:r>
              <a:rPr lang="cs-CZ" dirty="0" err="1"/>
              <a:t>intersticia</a:t>
            </a:r>
            <a:r>
              <a:rPr lang="cs-CZ" dirty="0"/>
              <a:t> pankreatu z poškozené </a:t>
            </a:r>
            <a:r>
              <a:rPr lang="cs-CZ" dirty="0" err="1"/>
              <a:t>acinární</a:t>
            </a:r>
            <a:r>
              <a:rPr lang="cs-CZ" dirty="0"/>
              <a:t> buňky. Dalším časným dějem je tvorba a uvolnění zánětlivých mediátorů zánětu z </a:t>
            </a:r>
            <a:r>
              <a:rPr lang="cs-CZ" dirty="0" err="1"/>
              <a:t>acinární</a:t>
            </a:r>
            <a:r>
              <a:rPr lang="cs-CZ" dirty="0"/>
              <a:t> buňky. To vede k zhoršování stávajícího zánětu. Tyto děje vedou k edému a ischémii a dále zhoršující primární poškození pankreatu. Časné děje, které začínají několik minut od působení kauzálního faktoru, vyústí v děje pozdní, které mohou začít až za několik hodin po počátečním inzultu. Zánět se rozšíří na většinu nebo celou žlázu a její okolí. To vede za nepříznivých okolností i k nekróze žlázy. Uvolnění zánětlivých mediátorů má též systémový efekt na vzdálené orgány, narůstá teplota, hypovolémie, šokové změny plicní, ledvinové atd. Mezi časnou a pozdní fází není pevná časová hranice. Jakým způsobem se budou dále vyvíjet změny, vyvolané předčasnou aktivací trypsinogenu, rozhoduje do značné míry i způsob zániku </a:t>
            </a:r>
            <a:r>
              <a:rPr lang="cs-CZ" dirty="0" err="1"/>
              <a:t>acinární</a:t>
            </a:r>
            <a:r>
              <a:rPr lang="cs-CZ" dirty="0"/>
              <a:t> buňky. U prudkých pankreatitid převažuje nekróza nad </a:t>
            </a:r>
            <a:r>
              <a:rPr lang="cs-CZ" dirty="0" err="1"/>
              <a:t>apoptózou</a:t>
            </a:r>
            <a:r>
              <a:rPr lang="cs-CZ" dirty="0"/>
              <a:t>, u mírných forem je tomu naopak. </a:t>
            </a:r>
            <a:r>
              <a:rPr lang="cs-CZ" dirty="0" err="1"/>
              <a:t>Apoptóza</a:t>
            </a:r>
            <a:r>
              <a:rPr lang="cs-CZ" dirty="0"/>
              <a:t> je normální smrt buňky s minimální nebo žádnou zánětlivou reakcí, nekróza naopak znamená ztrátu integrity buněčné membrány, prasknutí buňky a intenzivní zánětlivou odezvu. Toto zjištění by mohlo mít význam v ovlivnění AP v její časné fázi.</a:t>
            </a:r>
          </a:p>
          <a:p>
            <a:r>
              <a:rPr lang="cs-CZ" dirty="0"/>
              <a:t>Významně se v patogenezi AP účastní porucha </a:t>
            </a:r>
            <a:r>
              <a:rPr lang="cs-CZ" dirty="0" err="1"/>
              <a:t>mirkocirkulace</a:t>
            </a:r>
            <a:r>
              <a:rPr lang="cs-CZ" dirty="0"/>
              <a:t> a lymfatické drenáže pankreatu. Vazokonstrikce, vyplývající ze zvýšené sympatické aktivity, je zřejmě faktor základní, </a:t>
            </a:r>
            <a:r>
              <a:rPr lang="cs-CZ" dirty="0" err="1"/>
              <a:t>hemokoncentrace</a:t>
            </a:r>
            <a:r>
              <a:rPr lang="cs-CZ" dirty="0"/>
              <a:t> a intravaskulární </a:t>
            </a:r>
            <a:r>
              <a:rPr lang="cs-CZ" dirty="0" err="1"/>
              <a:t>hyperkoagulace</a:t>
            </a:r>
            <a:r>
              <a:rPr lang="cs-CZ" dirty="0"/>
              <a:t> jsou zřejmě faktory následné.</a:t>
            </a:r>
          </a:p>
          <a:p>
            <a:r>
              <a:rPr lang="cs-CZ" dirty="0"/>
              <a:t> </a:t>
            </a:r>
          </a:p>
          <a:p>
            <a:endParaRPr lang="cs-CZ" dirty="0"/>
          </a:p>
        </p:txBody>
      </p:sp>
    </p:spTree>
    <p:extLst>
      <p:ext uri="{BB962C8B-B14F-4D97-AF65-F5344CB8AC3E}">
        <p14:creationId xmlns:p14="http://schemas.microsoft.com/office/powerpoint/2010/main" val="2987088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44FE89-2F64-48AF-A080-C99FA18790AB}"/>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5FED474B-F459-4B4D-997F-5825A498C435}"/>
              </a:ext>
            </a:extLst>
          </p:cNvPr>
          <p:cNvSpPr>
            <a:spLocks noGrp="1"/>
          </p:cNvSpPr>
          <p:nvPr>
            <p:ph idx="1"/>
          </p:nvPr>
        </p:nvSpPr>
        <p:spPr/>
        <p:txBody>
          <a:bodyPr>
            <a:normAutofit fontScale="77500" lnSpcReduction="20000"/>
          </a:bodyPr>
          <a:lstStyle/>
          <a:p>
            <a:r>
              <a:rPr lang="cs-CZ" b="1" dirty="0"/>
              <a:t>Mírná edematózní forma AP</a:t>
            </a:r>
            <a:r>
              <a:rPr lang="cs-CZ" dirty="0"/>
              <a:t> je ohraničena na žlázu a její bezprostřední okolí a celková odezva je velmi mírná. </a:t>
            </a:r>
          </a:p>
          <a:p>
            <a:r>
              <a:rPr lang="cs-CZ" dirty="0"/>
              <a:t> </a:t>
            </a:r>
          </a:p>
          <a:p>
            <a:r>
              <a:rPr lang="cs-CZ" b="1" dirty="0"/>
              <a:t>Těžká nekrotizující forma AP</a:t>
            </a:r>
            <a:r>
              <a:rPr lang="cs-CZ" dirty="0"/>
              <a:t> indukuje systémovou zánětlivou odpověď (SIRS = </a:t>
            </a:r>
            <a:r>
              <a:rPr lang="cs-CZ" dirty="0" err="1"/>
              <a:t>systemic</a:t>
            </a:r>
            <a:r>
              <a:rPr lang="cs-CZ" dirty="0"/>
              <a:t> </a:t>
            </a:r>
            <a:r>
              <a:rPr lang="cs-CZ" dirty="0" err="1"/>
              <a:t>inflammatory</a:t>
            </a:r>
            <a:r>
              <a:rPr lang="cs-CZ" dirty="0"/>
              <a:t> response syndrome), která je odpovědná za vysokou morbiditu a mortalitu onemocnění. Zatímco u edematózní AP se mortalita pohybuje mezi 1–2 %, u nekrotizující AP kolísá dle různých autorů mezi 20–30 % a přítomnost těžkých komplikací, jako jsou šok, DIC, renální nebo </a:t>
            </a:r>
            <a:r>
              <a:rPr lang="cs-CZ" dirty="0" err="1"/>
              <a:t>hepatální</a:t>
            </a:r>
            <a:r>
              <a:rPr lang="cs-CZ" dirty="0"/>
              <a:t> insuficience ji zvyšuje na 50 % i více. Je-li přítomna sepse, stoupá mortalita až na 80 %. Z tohoto hlediska se AP vyvíjí ve 3 stupních:</a:t>
            </a:r>
          </a:p>
          <a:p>
            <a:r>
              <a:rPr lang="cs-CZ" dirty="0"/>
              <a:t>1. Lokální zánětlivá odpověď způsobená neinfekční destrukcí žlázy.</a:t>
            </a:r>
          </a:p>
          <a:p>
            <a:r>
              <a:rPr lang="cs-CZ" dirty="0"/>
              <a:t>2. Generalizovaná systémová zánětlivá odpověď (SIRS </a:t>
            </a:r>
            <a:r>
              <a:rPr lang="cs-CZ" dirty="0" err="1"/>
              <a:t>systemic</a:t>
            </a:r>
            <a:r>
              <a:rPr lang="cs-CZ" dirty="0"/>
              <a:t> </a:t>
            </a:r>
            <a:r>
              <a:rPr lang="cs-CZ" dirty="0" err="1"/>
              <a:t>inflammatory</a:t>
            </a:r>
            <a:r>
              <a:rPr lang="cs-CZ" dirty="0"/>
              <a:t> response syndrom), vedoucí obvykle k multiorgánovému selhání (MOS).</a:t>
            </a:r>
          </a:p>
          <a:p>
            <a:r>
              <a:rPr lang="cs-CZ" dirty="0"/>
              <a:t>3. Sepse, hlavní příčina smrti po 1. týdnu u nekrotizující AP.</a:t>
            </a:r>
          </a:p>
          <a:p>
            <a:r>
              <a:rPr lang="cs-CZ" dirty="0"/>
              <a:t> </a:t>
            </a:r>
          </a:p>
          <a:p>
            <a:endParaRPr lang="cs-CZ" dirty="0"/>
          </a:p>
        </p:txBody>
      </p:sp>
    </p:spTree>
    <p:extLst>
      <p:ext uri="{BB962C8B-B14F-4D97-AF65-F5344CB8AC3E}">
        <p14:creationId xmlns:p14="http://schemas.microsoft.com/office/powerpoint/2010/main" val="2371485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4F10389-6E1A-41E1-B18E-0FAC40A70C36}"/>
              </a:ext>
            </a:extLst>
          </p:cNvPr>
          <p:cNvSpPr>
            <a:spLocks noGrp="1"/>
          </p:cNvSpPr>
          <p:nvPr>
            <p:ph type="title"/>
          </p:nvPr>
        </p:nvSpPr>
        <p:spPr/>
        <p:txBody>
          <a:bodyPr/>
          <a:lstStyle/>
          <a:p>
            <a:r>
              <a:rPr lang="cs-CZ" b="1" dirty="0"/>
              <a:t>8.1.4 Klasifikace akutní pankreatitidy</a:t>
            </a:r>
            <a:br>
              <a:rPr lang="cs-CZ" b="1" dirty="0"/>
            </a:br>
            <a:endParaRPr lang="cs-CZ" dirty="0"/>
          </a:p>
        </p:txBody>
      </p:sp>
      <p:sp>
        <p:nvSpPr>
          <p:cNvPr id="3" name="Zástupný symbol pro obsah 2">
            <a:extLst>
              <a:ext uri="{FF2B5EF4-FFF2-40B4-BE49-F238E27FC236}">
                <a16:creationId xmlns:a16="http://schemas.microsoft.com/office/drawing/2014/main" id="{D0E305DC-DE6B-411C-8552-1458BBD83A2A}"/>
              </a:ext>
            </a:extLst>
          </p:cNvPr>
          <p:cNvSpPr>
            <a:spLocks noGrp="1"/>
          </p:cNvSpPr>
          <p:nvPr>
            <p:ph idx="1"/>
          </p:nvPr>
        </p:nvSpPr>
        <p:spPr/>
        <p:txBody>
          <a:bodyPr>
            <a:normAutofit fontScale="85000" lnSpcReduction="20000"/>
          </a:bodyPr>
          <a:lstStyle/>
          <a:p>
            <a:r>
              <a:rPr lang="cs-CZ" dirty="0" err="1"/>
              <a:t>odle</a:t>
            </a:r>
            <a:r>
              <a:rPr lang="cs-CZ" dirty="0"/>
              <a:t> patologicko-anatomické morfologie rozlišujeme formu edematózní (85 %) a hemoragicko-nekrotizující (15 %). Atlantská klasifikace rozlišuje dvě formy – nekomplikovanou AP a komplikovanou AP:</a:t>
            </a:r>
          </a:p>
          <a:p>
            <a:r>
              <a:rPr lang="cs-CZ" dirty="0"/>
              <a:t>1. Mírnou akutní pankreatitidu s minimální orgánovou dysfunkcí a bezproblémovým průběhem. Chybí typické známky AP. Jde obvykle o intersticiální edém žlázy, vzácně se naleznou mikroskopické okrsky pankreatické nekrózy. Tato </a:t>
            </a:r>
            <a:r>
              <a:rPr lang="cs-CZ" b="1" dirty="0"/>
              <a:t>nekomplikovaná forma AP</a:t>
            </a:r>
            <a:r>
              <a:rPr lang="cs-CZ" dirty="0"/>
              <a:t> postihuje kolem 80 % nemocných, má téměř nulovou úmrtnost a je nejčastější formou AP.</a:t>
            </a:r>
          </a:p>
          <a:p>
            <a:r>
              <a:rPr lang="cs-CZ" dirty="0"/>
              <a:t>2. Prudká těžká AP je oproti tomu spojena s orgánovým selháním a/nebo lokálními komplikacemi, jako nekrózy, absces, </a:t>
            </a:r>
            <a:r>
              <a:rPr lang="cs-CZ" dirty="0" err="1"/>
              <a:t>pseudocysta</a:t>
            </a:r>
            <a:r>
              <a:rPr lang="cs-CZ" dirty="0"/>
              <a:t>. Orgánové selhání je definováno jako šok, plicní insuficience, ledvinové selhání, gastrointestinální krvácení. Systémové a metabolické komplikace, jako DIC a jako </a:t>
            </a:r>
            <a:r>
              <a:rPr lang="cs-CZ" dirty="0" err="1"/>
              <a:t>hypokalcémie</a:t>
            </a:r>
            <a:r>
              <a:rPr lang="cs-CZ" dirty="0"/>
              <a:t>, jsou časté. Nejčastěji jde o pankreatickou nekrózu. Tato </a:t>
            </a:r>
            <a:r>
              <a:rPr lang="cs-CZ" b="1" dirty="0"/>
              <a:t>komplikovaná forma</a:t>
            </a:r>
            <a:r>
              <a:rPr lang="cs-CZ" dirty="0"/>
              <a:t> postihuje 15–20 % nemocných a je spojena s 20–50% úmrtností.</a:t>
            </a:r>
          </a:p>
          <a:p>
            <a:endParaRPr lang="cs-CZ" dirty="0"/>
          </a:p>
        </p:txBody>
      </p:sp>
    </p:spTree>
    <p:extLst>
      <p:ext uri="{BB962C8B-B14F-4D97-AF65-F5344CB8AC3E}">
        <p14:creationId xmlns:p14="http://schemas.microsoft.com/office/powerpoint/2010/main" val="3612281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64B01C-1ED3-4513-AB58-9AB96A5D0C39}"/>
              </a:ext>
            </a:extLst>
          </p:cNvPr>
          <p:cNvSpPr>
            <a:spLocks noGrp="1"/>
          </p:cNvSpPr>
          <p:nvPr>
            <p:ph type="title"/>
          </p:nvPr>
        </p:nvSpPr>
        <p:spPr/>
        <p:txBody>
          <a:bodyPr/>
          <a:lstStyle/>
          <a:p>
            <a:r>
              <a:rPr lang="pl-PL" b="1" dirty="0"/>
              <a:t>8.1.5 Diagnóza a klinický obraz</a:t>
            </a:r>
            <a:br>
              <a:rPr lang="pl-PL" b="1" dirty="0"/>
            </a:br>
            <a:endParaRPr lang="cs-CZ" dirty="0"/>
          </a:p>
        </p:txBody>
      </p:sp>
      <p:sp>
        <p:nvSpPr>
          <p:cNvPr id="3" name="Zástupný symbol pro obsah 2">
            <a:extLst>
              <a:ext uri="{FF2B5EF4-FFF2-40B4-BE49-F238E27FC236}">
                <a16:creationId xmlns:a16="http://schemas.microsoft.com/office/drawing/2014/main" id="{A3741815-4384-4434-A1E4-8E3EDEDF7693}"/>
              </a:ext>
            </a:extLst>
          </p:cNvPr>
          <p:cNvSpPr>
            <a:spLocks noGrp="1"/>
          </p:cNvSpPr>
          <p:nvPr>
            <p:ph idx="1"/>
          </p:nvPr>
        </p:nvSpPr>
        <p:spPr/>
        <p:txBody>
          <a:bodyPr>
            <a:normAutofit fontScale="77500" lnSpcReduction="20000"/>
          </a:bodyPr>
          <a:lstStyle/>
          <a:p>
            <a:r>
              <a:rPr lang="cs-CZ" dirty="0"/>
              <a:t>Akutní pankreatitida nemá specifický klinický ani laboratorní obraz, a proto je její diagnostika komplexní. Pro diagnostiku mají význam 3 zobrazovací metody: ultrasonografie (USG), počítačová tomografie (CT) a endoskopická retrográdní </a:t>
            </a:r>
            <a:r>
              <a:rPr lang="cs-CZ" dirty="0" err="1"/>
              <a:t>cholangiopankreatografie</a:t>
            </a:r>
            <a:r>
              <a:rPr lang="cs-CZ" dirty="0"/>
              <a:t> (ERCP) u biliární AP. Zejména široké zavedení CT umožnilo anatomicky přesnou diagnostiku choroby, stanovení rozsahu postižení pankreatu, zobrazení lokálních a vzdálených komplikací a z toho vyplývající závěry pro terapii. Na základě CT obrazu lze odhadnout prognózu AP (</a:t>
            </a:r>
            <a:r>
              <a:rPr lang="cs-CZ" dirty="0" err="1"/>
              <a:t>Balthazarova</a:t>
            </a:r>
            <a:r>
              <a:rPr lang="cs-CZ" dirty="0"/>
              <a:t> kritéria).</a:t>
            </a:r>
          </a:p>
          <a:p>
            <a:r>
              <a:rPr lang="cs-CZ" dirty="0"/>
              <a:t> </a:t>
            </a:r>
          </a:p>
          <a:p>
            <a:r>
              <a:rPr lang="cs-CZ" dirty="0"/>
              <a:t>Diagnóza se v 95 % stanoví na základě triády, kterou tvoří </a:t>
            </a:r>
            <a:r>
              <a:rPr lang="cs-CZ" b="1" dirty="0"/>
              <a:t>klinický obraz, zvýšení sérových amyláz</a:t>
            </a:r>
            <a:r>
              <a:rPr lang="cs-CZ" dirty="0"/>
              <a:t>, event. lipáz nad trojnásobek normy a </a:t>
            </a:r>
            <a:r>
              <a:rPr lang="cs-CZ" b="1" dirty="0"/>
              <a:t>zobrazovací vyšetření</a:t>
            </a:r>
            <a:r>
              <a:rPr lang="cs-CZ" dirty="0"/>
              <a:t> (USG,CT). Ze subjektivních příznaků patří k obrazu AP bolest, nauzea nebo zvracení a zástava žaludeční a střevní peristaltiky. Z objektivních známek nalézáme vždy palpační bolestivost, různě vyjádřené napětí svalstva břišní stěny a většinou teplotu, v základních laboratorních testech zvýšení sérových amyláz a lipáz, leukocytózu, </a:t>
            </a:r>
            <a:r>
              <a:rPr lang="cs-CZ" dirty="0" err="1"/>
              <a:t>markery</a:t>
            </a:r>
            <a:r>
              <a:rPr lang="cs-CZ" dirty="0"/>
              <a:t> akutního zánětu (CRP) a zvýšení </a:t>
            </a:r>
            <a:r>
              <a:rPr lang="cs-CZ" dirty="0" err="1"/>
              <a:t>aminotransferáz</a:t>
            </a:r>
            <a:r>
              <a:rPr lang="cs-CZ" dirty="0"/>
              <a:t>.</a:t>
            </a:r>
          </a:p>
          <a:p>
            <a:r>
              <a:rPr lang="cs-CZ" dirty="0"/>
              <a:t> </a:t>
            </a:r>
          </a:p>
          <a:p>
            <a:endParaRPr lang="cs-CZ" dirty="0"/>
          </a:p>
        </p:txBody>
      </p:sp>
    </p:spTree>
    <p:extLst>
      <p:ext uri="{BB962C8B-B14F-4D97-AF65-F5344CB8AC3E}">
        <p14:creationId xmlns:p14="http://schemas.microsoft.com/office/powerpoint/2010/main" val="3051009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ECD9A9B-C918-4FD1-81DD-1B89AD8C836D}"/>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D4375A94-5AB8-41E7-91B7-CF4FBE79FA4B}"/>
              </a:ext>
            </a:extLst>
          </p:cNvPr>
          <p:cNvSpPr>
            <a:spLocks noGrp="1"/>
          </p:cNvSpPr>
          <p:nvPr>
            <p:ph idx="1"/>
          </p:nvPr>
        </p:nvSpPr>
        <p:spPr/>
        <p:txBody>
          <a:bodyPr>
            <a:normAutofit fontScale="92500" lnSpcReduction="20000"/>
          </a:bodyPr>
          <a:lstStyle/>
          <a:p>
            <a:r>
              <a:rPr lang="cs-CZ" b="1" dirty="0"/>
              <a:t>Bolest</a:t>
            </a:r>
            <a:r>
              <a:rPr lang="cs-CZ" dirty="0"/>
              <a:t> je základním a vedoucím subjektivním příznakem. Obvykle začíná několik hodin po působení základního etiologického faktoru (cholelitiáza a alkohol). Bolest má obvykle náhlý začátek, ale nikoli zcela nenadálý, z plného zdraví tak, jak to vidíme u perforačních příhod. Intenzita bolesti však stále stoupá a dosahuje vrcholu za 30-60 minut. Bolest má potom trvalý charakter a přetrvává po řadu hodin až dnů. Je obvykle lokalizována do epigastria a kolem pupku, zhoršuje se v poloze na zádech a vyzařuje pásovitě podél oblouků žeberních do zad. Vsedě nebo ve fetální poloze pozorují nemocní mnohdy úlevu. Při biliární příčině pankreatitidy je bolest lokalizována mnohdy více doprava až pod pravý oblouk žeberní. Bolest je u těžkých forem často zcela zničující a je spolu s bolestmi při ischémii střeva považována za nejtěžší ze všech bolestí, které doprovázejí onemocnění břišních orgánů. Po požití jídla a alkoholu bolesti ještě zesílí. </a:t>
            </a:r>
          </a:p>
          <a:p>
            <a:r>
              <a:rPr lang="cs-CZ" dirty="0"/>
              <a:t> </a:t>
            </a:r>
          </a:p>
          <a:p>
            <a:endParaRPr lang="cs-CZ" dirty="0"/>
          </a:p>
        </p:txBody>
      </p:sp>
    </p:spTree>
    <p:extLst>
      <p:ext uri="{BB962C8B-B14F-4D97-AF65-F5344CB8AC3E}">
        <p14:creationId xmlns:p14="http://schemas.microsoft.com/office/powerpoint/2010/main" val="608738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8BC8714-BE1D-49FE-A144-38BD75609E96}"/>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CD7B772E-C952-472F-A0E4-1575F799CA33}"/>
              </a:ext>
            </a:extLst>
          </p:cNvPr>
          <p:cNvSpPr>
            <a:spLocks noGrp="1"/>
          </p:cNvSpPr>
          <p:nvPr>
            <p:ph idx="1"/>
          </p:nvPr>
        </p:nvSpPr>
        <p:spPr/>
        <p:txBody>
          <a:bodyPr>
            <a:normAutofit fontScale="77500" lnSpcReduction="20000"/>
          </a:bodyPr>
          <a:lstStyle/>
          <a:p>
            <a:r>
              <a:rPr lang="cs-CZ" b="1" dirty="0"/>
              <a:t>Nauzea a zvracení</a:t>
            </a:r>
            <a:r>
              <a:rPr lang="cs-CZ" dirty="0"/>
              <a:t> jsou dalším základním příznakem AP. V počáteční fázi vzniká zvracení zřejmě reflexně, později je výrazem žaludeční a střevní parézy. Zástava střevní peristaltiky a následná distenze břicha jsou obvyklé u AP. Dochází k vyklenutí obsahu dutiny břišní. Střevní kličky, naplněné vzduchem a tekutinou při paralytickém ileu, distenzi břicha dále zhoršují. Opiátová analgetika distenzi břicha rovněž zhoršují. Volná tekutina v dutině břišní - </a:t>
            </a:r>
            <a:r>
              <a:rPr lang="cs-CZ" dirty="0" err="1"/>
              <a:t>pankreatogenní</a:t>
            </a:r>
            <a:r>
              <a:rPr lang="cs-CZ" dirty="0"/>
              <a:t> ascites - vede k difúzním známkám peritoneálního dráždění. V časné fázi zánětu chybí i palpační bolestivost při vyšetření per rektum. Teplota obvykle kolísá kolem 38–38,5 °C, teprve ve fázi sepse dosahuje 39–40 °C. Dušnost je způsobena distenzí břicha a vytlačením bránice směrem vzhůru; stav může zhoršovat i přítomnost výpotku v pleurální dutině a plicní komplikace. Postižení plic v rámci rozvíjející se systémové zánětlivé odpovědi organizmu (SIRS) je obvyklé a může vyústit až v ARDS, vyžadující ventilační podporu nebo UPV, nejlépe na ARO. Doprovází těžší formy AP. Respirační selhání je obvyklejší než infekce a sepse. Ikterus nepatří mezi konstantní příznaky AP. Oběhové změny bývají různě vyjádřeny v závislosti na tíži onemocnění. U lehkých nekomplikovaných forem bez výpotku je obvykle přítomna pouze tachykardie bez významnějšího kolísání TK, u těžších forem pozorujeme zpočátku spíše zvýšení TK, tachykardii a zarudnutí v obličeji. Později se rozvíjejí známky šoku, které mohou vyústit v úplné zhroucení oběhu.</a:t>
            </a:r>
          </a:p>
          <a:p>
            <a:endParaRPr lang="cs-CZ" dirty="0"/>
          </a:p>
        </p:txBody>
      </p:sp>
    </p:spTree>
    <p:extLst>
      <p:ext uri="{BB962C8B-B14F-4D97-AF65-F5344CB8AC3E}">
        <p14:creationId xmlns:p14="http://schemas.microsoft.com/office/powerpoint/2010/main" val="1807639358"/>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4225</Words>
  <Application>Microsoft Office PowerPoint</Application>
  <PresentationFormat>Širokoúhlá obrazovka</PresentationFormat>
  <Paragraphs>190</Paragraphs>
  <Slides>26</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26</vt:i4>
      </vt:variant>
    </vt:vector>
  </HeadingPairs>
  <TitlesOfParts>
    <vt:vector size="30" baseType="lpstr">
      <vt:lpstr>Arial</vt:lpstr>
      <vt:lpstr>Calibri</vt:lpstr>
      <vt:lpstr>Calibri Light</vt:lpstr>
      <vt:lpstr>Motiv Office</vt:lpstr>
      <vt:lpstr>8 Ošetřovatelský proces u pacienta s onemocněním pankreatu </vt:lpstr>
      <vt:lpstr>8.1.2 Etiologie </vt:lpstr>
      <vt:lpstr>Prezentace aplikace PowerPoint</vt:lpstr>
      <vt:lpstr>8.1.3 Patogeneze a patofyziologie </vt:lpstr>
      <vt:lpstr>Prezentace aplikace PowerPoint</vt:lpstr>
      <vt:lpstr>8.1.4 Klasifikace akutní pankreatitidy </vt:lpstr>
      <vt:lpstr>8.1.5 Diagnóza a klinický obraz </vt:lpstr>
      <vt:lpstr>Prezentace aplikace PowerPoint</vt:lpstr>
      <vt:lpstr>Prezentace aplikace PowerPoint</vt:lpstr>
      <vt:lpstr>Prezentace aplikace PowerPoint</vt:lpstr>
      <vt:lpstr>8.2 Léčba akutní pankreatitidy </vt:lpstr>
      <vt:lpstr>Prezentace aplikace PowerPoint</vt:lpstr>
      <vt:lpstr>Prezentace aplikace PowerPoint</vt:lpstr>
      <vt:lpstr>Prezentace aplikace PowerPoint</vt:lpstr>
      <vt:lpstr>8.2.2 Chirurgická léčba</vt:lpstr>
      <vt:lpstr>Prezentace aplikace PowerPoint</vt:lpstr>
      <vt:lpstr>8.3.1 Klinický obraz </vt:lpstr>
      <vt:lpstr>8.3.2 Diagnostika </vt:lpstr>
      <vt:lpstr>8.3.3 Léčba </vt:lpstr>
      <vt:lpstr>8.4 Karcinom pankreatu </vt:lpstr>
      <vt:lpstr>8.4.1 Patologie </vt:lpstr>
      <vt:lpstr>8.4.2 Klinický obraz </vt:lpstr>
      <vt:lpstr>8.4.3 Diagnostika </vt:lpstr>
      <vt:lpstr>8.4.4 Léčba </vt:lpstr>
      <vt:lpstr>8.5 Léčba bolesti </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 Ošetřovatelský proces u pacienta s onemocněním pankreatu </dc:title>
  <dc:creator>Nejedlá Marie</dc:creator>
  <cp:lastModifiedBy>Nejedlá Marie</cp:lastModifiedBy>
  <cp:revision>1</cp:revision>
  <dcterms:created xsi:type="dcterms:W3CDTF">2025-02-19T12:53:04Z</dcterms:created>
  <dcterms:modified xsi:type="dcterms:W3CDTF">2025-02-19T12:58:25Z</dcterms:modified>
</cp:coreProperties>
</file>