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8" r:id="rId2"/>
    <p:sldId id="399" r:id="rId3"/>
    <p:sldId id="400" r:id="rId4"/>
    <p:sldId id="401" r:id="rId5"/>
    <p:sldId id="402" r:id="rId6"/>
    <p:sldId id="403" r:id="rId7"/>
    <p:sldId id="404" r:id="rId8"/>
    <p:sldId id="405" r:id="rId9"/>
    <p:sldId id="406" r:id="rId10"/>
    <p:sldId id="407" r:id="rId11"/>
    <p:sldId id="408" r:id="rId12"/>
    <p:sldId id="409" r:id="rId13"/>
    <p:sldId id="411" r:id="rId14"/>
    <p:sldId id="412" r:id="rId15"/>
    <p:sldId id="413" r:id="rId16"/>
    <p:sldId id="414" r:id="rId17"/>
    <p:sldId id="415" r:id="rId18"/>
    <p:sldId id="416" r:id="rId19"/>
    <p:sldId id="417" r:id="rId20"/>
    <p:sldId id="418" r:id="rId21"/>
    <p:sldId id="410" r:id="rId2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173990-3098-42A9-812C-2E824A806EED}"/>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328AA6D-454C-4DA1-9569-541F093AC6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425D627D-2AD9-442E-B2CE-F59DF6C4E934}"/>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5" name="Zástupný symbol pro zápatí 4">
            <a:extLst>
              <a:ext uri="{FF2B5EF4-FFF2-40B4-BE49-F238E27FC236}">
                <a16:creationId xmlns:a16="http://schemas.microsoft.com/office/drawing/2014/main" id="{8BFBDF75-AC29-48B4-AD90-B9BC50EB3CC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977794D-45E3-4EC3-9977-DF3A2784C228}"/>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159864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E6A6C0-6E72-468F-B8F9-00EF9CAE628A}"/>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38D81B0-6F1A-43C6-8165-8237B7C63A7F}"/>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8D59BED-DE55-4C7A-B657-4816A3827C60}"/>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5" name="Zástupný symbol pro zápatí 4">
            <a:extLst>
              <a:ext uri="{FF2B5EF4-FFF2-40B4-BE49-F238E27FC236}">
                <a16:creationId xmlns:a16="http://schemas.microsoft.com/office/drawing/2014/main" id="{820E75A7-813D-4606-B473-21A199E60E5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BFCEF7-0932-47BE-AD37-633A2D6AFBE6}"/>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1468452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C22FC307-8348-4B28-AC9C-61E202E0D0FE}"/>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9F4A4AD2-05AD-47BE-9A09-44096BBBC033}"/>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CBF4BC5-07EC-4BB8-8437-A769A4D4B4F1}"/>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5" name="Zástupný symbol pro zápatí 4">
            <a:extLst>
              <a:ext uri="{FF2B5EF4-FFF2-40B4-BE49-F238E27FC236}">
                <a16:creationId xmlns:a16="http://schemas.microsoft.com/office/drawing/2014/main" id="{6E06B79E-9966-4620-ABDB-A850D7CCC47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2862956-9B6E-4C06-A509-08822E3371D3}"/>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1350005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FAC38E-0AA0-429A-B3B0-6342A49CE627}"/>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C960109D-4558-4DCB-96FB-1A366F69BEF4}"/>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57959F8-7573-453E-9257-871763BC4ACA}"/>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5" name="Zástupný symbol pro zápatí 4">
            <a:extLst>
              <a:ext uri="{FF2B5EF4-FFF2-40B4-BE49-F238E27FC236}">
                <a16:creationId xmlns:a16="http://schemas.microsoft.com/office/drawing/2014/main" id="{3090A205-C57C-46FE-8992-8B9208E5E82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20CF25B-B004-40A3-9585-25296FA68254}"/>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189230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087CEB-DC37-4C50-A204-59224BD97C7E}"/>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B3B8307B-0231-4EF4-A3C1-2F011AFF62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44536546-6063-40E2-A6D9-74E531E342B9}"/>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5" name="Zástupný symbol pro zápatí 4">
            <a:extLst>
              <a:ext uri="{FF2B5EF4-FFF2-40B4-BE49-F238E27FC236}">
                <a16:creationId xmlns:a16="http://schemas.microsoft.com/office/drawing/2014/main" id="{94C1C31E-4588-42CB-AB94-444132C30B6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137C56A-43D8-41AE-8017-55C03714E3F9}"/>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2957199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070FF9-ED60-4FAF-A490-F0299CEEE8BB}"/>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445064EB-30AF-4497-9830-5CFE3AF909A9}"/>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8F76956F-0C33-4DEF-814D-0E416BFE9139}"/>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D4DB8205-B1F0-4163-A827-4909C0123A44}"/>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6" name="Zástupný symbol pro zápatí 5">
            <a:extLst>
              <a:ext uri="{FF2B5EF4-FFF2-40B4-BE49-F238E27FC236}">
                <a16:creationId xmlns:a16="http://schemas.microsoft.com/office/drawing/2014/main" id="{B8F99CD8-3311-44AD-82FC-7C064BC9D6B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CC803B4-FFD8-4631-B5E2-4BC02E372DA8}"/>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2902599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CAE780-9F53-4F35-9BD0-10D097255A67}"/>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3078F803-F6D3-4185-ACAB-CAC370BB36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21607DE0-1AA9-48A7-B61C-A7903D1354F2}"/>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2D858660-87BE-4225-9E46-6722E65F80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A8D1C6BB-8CBF-4927-A500-298D250ED0CA}"/>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38B3D13-797F-4ADD-A507-6C91B7CB89EB}"/>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8" name="Zástupný symbol pro zápatí 7">
            <a:extLst>
              <a:ext uri="{FF2B5EF4-FFF2-40B4-BE49-F238E27FC236}">
                <a16:creationId xmlns:a16="http://schemas.microsoft.com/office/drawing/2014/main" id="{42150453-ACE1-4A72-B68C-A4E9FA713550}"/>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1898A431-E11E-496B-B421-9C0412505F1D}"/>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741963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147B0E-FC41-4828-898C-4B35B9BA3FEF}"/>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401CA44F-B70B-4177-BF25-8C913035DBFD}"/>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4" name="Zástupný symbol pro zápatí 3">
            <a:extLst>
              <a:ext uri="{FF2B5EF4-FFF2-40B4-BE49-F238E27FC236}">
                <a16:creationId xmlns:a16="http://schemas.microsoft.com/office/drawing/2014/main" id="{C671D86C-DD6E-4A66-AC97-005D606EFF0A}"/>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C94A3655-857C-4A67-A539-5777D0D36566}"/>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3752844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F0BC4A6-24C7-4E80-901A-1E2920689AEB}"/>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3" name="Zástupný symbol pro zápatí 2">
            <a:extLst>
              <a:ext uri="{FF2B5EF4-FFF2-40B4-BE49-F238E27FC236}">
                <a16:creationId xmlns:a16="http://schemas.microsoft.com/office/drawing/2014/main" id="{C7F9919B-BCDC-4DAF-BB71-6AA9805B239F}"/>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2C24956-9203-4815-BB02-94982BADCB81}"/>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2718424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97C33-933F-4B27-AE36-69ABD141CA7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E61FB731-CD47-4C80-BEC1-BAFD1C62C5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49ED8883-D7D6-4F1F-9C1D-D7BE3CA082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5817F497-DE26-4692-8A22-B8673782419F}"/>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6" name="Zástupný symbol pro zápatí 5">
            <a:extLst>
              <a:ext uri="{FF2B5EF4-FFF2-40B4-BE49-F238E27FC236}">
                <a16:creationId xmlns:a16="http://schemas.microsoft.com/office/drawing/2014/main" id="{A4D08815-BC13-4E9F-BB1D-DB6E375B717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A1D2653-D865-4065-9DF4-3BA56595299B}"/>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179133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327C11-628C-420C-88A1-D4097DAD9F6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E2000D0F-1879-455C-8139-5B1B6AF94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602B00CB-1292-4D54-BD35-9FB91491A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469DE22E-AE67-4CC7-B11A-4BC6A4C0FB00}"/>
              </a:ext>
            </a:extLst>
          </p:cNvPr>
          <p:cNvSpPr>
            <a:spLocks noGrp="1"/>
          </p:cNvSpPr>
          <p:nvPr>
            <p:ph type="dt" sz="half" idx="10"/>
          </p:nvPr>
        </p:nvSpPr>
        <p:spPr/>
        <p:txBody>
          <a:bodyPr/>
          <a:lstStyle/>
          <a:p>
            <a:fld id="{61BCF34A-706D-4537-BEEB-A308FEE21F7D}" type="datetimeFigureOut">
              <a:rPr lang="cs-CZ" smtClean="0"/>
              <a:t>19.02.2025</a:t>
            </a:fld>
            <a:endParaRPr lang="cs-CZ"/>
          </a:p>
        </p:txBody>
      </p:sp>
      <p:sp>
        <p:nvSpPr>
          <p:cNvPr id="6" name="Zástupný symbol pro zápatí 5">
            <a:extLst>
              <a:ext uri="{FF2B5EF4-FFF2-40B4-BE49-F238E27FC236}">
                <a16:creationId xmlns:a16="http://schemas.microsoft.com/office/drawing/2014/main" id="{9026CF10-E35F-46A4-85F9-18139C83B77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A426322-4F1E-40E8-B9BD-D6C7DAFB21D5}"/>
              </a:ext>
            </a:extLst>
          </p:cNvPr>
          <p:cNvSpPr>
            <a:spLocks noGrp="1"/>
          </p:cNvSpPr>
          <p:nvPr>
            <p:ph type="sldNum" sz="quarter" idx="12"/>
          </p:nvPr>
        </p:nvSpPr>
        <p:spPr/>
        <p:txBody>
          <a:bodyPr/>
          <a:lstStyle/>
          <a:p>
            <a:fld id="{3E7B6B45-FE6E-4CE8-BA2C-B79D57AFFB6C}" type="slidenum">
              <a:rPr lang="cs-CZ" smtClean="0"/>
              <a:t>‹#›</a:t>
            </a:fld>
            <a:endParaRPr lang="cs-CZ"/>
          </a:p>
        </p:txBody>
      </p:sp>
    </p:spTree>
    <p:extLst>
      <p:ext uri="{BB962C8B-B14F-4D97-AF65-F5344CB8AC3E}">
        <p14:creationId xmlns:p14="http://schemas.microsoft.com/office/powerpoint/2010/main" val="690537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556FEE81-8944-4A66-B398-2711F385B0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3E126826-F180-46E9-A333-F0A2D2FAD4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435027B-9F16-40BF-B977-4C4A636EA6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CF34A-706D-4537-BEEB-A308FEE21F7D}" type="datetimeFigureOut">
              <a:rPr lang="cs-CZ" smtClean="0"/>
              <a:t>19.02.2025</a:t>
            </a:fld>
            <a:endParaRPr lang="cs-CZ"/>
          </a:p>
        </p:txBody>
      </p:sp>
      <p:sp>
        <p:nvSpPr>
          <p:cNvPr id="5" name="Zástupný symbol pro zápatí 4">
            <a:extLst>
              <a:ext uri="{FF2B5EF4-FFF2-40B4-BE49-F238E27FC236}">
                <a16:creationId xmlns:a16="http://schemas.microsoft.com/office/drawing/2014/main" id="{1EAE62B3-6924-42BC-B080-0F4934A227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33306BB8-CD93-4041-B27B-11CA2FF70C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B6B45-FE6E-4CE8-BA2C-B79D57AFFB6C}" type="slidenum">
              <a:rPr lang="cs-CZ" smtClean="0"/>
              <a:t>‹#›</a:t>
            </a:fld>
            <a:endParaRPr lang="cs-CZ"/>
          </a:p>
        </p:txBody>
      </p:sp>
    </p:spTree>
    <p:extLst>
      <p:ext uri="{BB962C8B-B14F-4D97-AF65-F5344CB8AC3E}">
        <p14:creationId xmlns:p14="http://schemas.microsoft.com/office/powerpoint/2010/main" val="2366357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ose.zshk.cz/vyuka/osetrovatelske-diagnozy.aspx"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ose.zshk.cz/vyuka/osetrovatelske-diagnozy.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28FA9C-22D3-43CD-8A0C-1E0C9EB94A98}"/>
              </a:ext>
            </a:extLst>
          </p:cNvPr>
          <p:cNvSpPr>
            <a:spLocks noGrp="1"/>
          </p:cNvSpPr>
          <p:nvPr>
            <p:ph type="title"/>
          </p:nvPr>
        </p:nvSpPr>
        <p:spPr>
          <a:xfrm>
            <a:off x="164538" y="292619"/>
            <a:ext cx="11862923" cy="654471"/>
          </a:xfrm>
        </p:spPr>
        <p:txBody>
          <a:bodyPr>
            <a:normAutofit fontScale="90000"/>
          </a:bodyPr>
          <a:lstStyle/>
          <a:p>
            <a:r>
              <a:rPr lang="pt-BR" b="1" dirty="0">
                <a:solidFill>
                  <a:srgbClr val="FF0000"/>
                </a:solidFill>
              </a:rPr>
              <a:t>9 Ošetřovatelský proces u pacienta s Crohnovou nemocí</a:t>
            </a:r>
            <a:br>
              <a:rPr lang="pt-BR" b="1" dirty="0"/>
            </a:br>
            <a:endParaRPr lang="cs-CZ" dirty="0"/>
          </a:p>
        </p:txBody>
      </p:sp>
      <p:sp>
        <p:nvSpPr>
          <p:cNvPr id="3" name="Zástupný symbol pro obsah 2">
            <a:extLst>
              <a:ext uri="{FF2B5EF4-FFF2-40B4-BE49-F238E27FC236}">
                <a16:creationId xmlns:a16="http://schemas.microsoft.com/office/drawing/2014/main" id="{56BFAA16-8CAA-4163-B1ED-3F994D81A946}"/>
              </a:ext>
            </a:extLst>
          </p:cNvPr>
          <p:cNvSpPr>
            <a:spLocks noGrp="1"/>
          </p:cNvSpPr>
          <p:nvPr>
            <p:ph idx="1"/>
          </p:nvPr>
        </p:nvSpPr>
        <p:spPr>
          <a:xfrm>
            <a:off x="234669" y="1016421"/>
            <a:ext cx="7048163" cy="5659508"/>
          </a:xfrm>
        </p:spPr>
        <p:txBody>
          <a:bodyPr>
            <a:normAutofit fontScale="85000" lnSpcReduction="20000"/>
          </a:bodyPr>
          <a:lstStyle/>
          <a:p>
            <a:r>
              <a:rPr lang="cs-CZ" dirty="0"/>
              <a:t>Crohnova choroba je zánětlivé onemocnění, které se vyskytuje nejčastěji v oblasti tenkého či tlustého střeva nebo konečníku, může však postihovat kteroukoliv část trávicí trubice i mimo-střevní orgány. Jde o </a:t>
            </a:r>
            <a:r>
              <a:rPr lang="cs-CZ" dirty="0" err="1"/>
              <a:t>granulomatózní</a:t>
            </a:r>
            <a:r>
              <a:rPr lang="cs-CZ" dirty="0"/>
              <a:t> a </a:t>
            </a:r>
            <a:r>
              <a:rPr lang="cs-CZ" dirty="0" err="1"/>
              <a:t>transmurální</a:t>
            </a:r>
            <a:r>
              <a:rPr lang="cs-CZ" dirty="0"/>
              <a:t> zánět vyskytující se </a:t>
            </a:r>
            <a:r>
              <a:rPr lang="cs-CZ" dirty="0" err="1"/>
              <a:t>segmentárně</a:t>
            </a:r>
            <a:r>
              <a:rPr lang="cs-CZ" dirty="0"/>
              <a:t> nebo </a:t>
            </a:r>
            <a:r>
              <a:rPr lang="cs-CZ" dirty="0" err="1"/>
              <a:t>plurisegmentárně</a:t>
            </a:r>
            <a:r>
              <a:rPr lang="cs-CZ" dirty="0"/>
              <a:t> s výraznou tendencí k častým relapsům a recidivám. </a:t>
            </a:r>
          </a:p>
          <a:p>
            <a:r>
              <a:rPr lang="cs-CZ" dirty="0"/>
              <a:t>   Tuto chorobu řadíme do skupiny, která nese označení idiopatické střevní záněty, dříve také označované jako nespecifické střevní záněty. Společně s Crohnovou chorobou se v této skupině nachází ulcerózní kolitida a neurčitá kolitida. Stále častěji bývá v souvislosti s těmito chorobami používaná zkratka IBD (</a:t>
            </a:r>
            <a:r>
              <a:rPr lang="cs-CZ" dirty="0" err="1"/>
              <a:t>Inflammatory</a:t>
            </a:r>
            <a:r>
              <a:rPr lang="cs-CZ" dirty="0"/>
              <a:t> </a:t>
            </a:r>
            <a:r>
              <a:rPr lang="cs-CZ" dirty="0" err="1"/>
              <a:t>Bowel</a:t>
            </a:r>
            <a:r>
              <a:rPr lang="cs-CZ" dirty="0"/>
              <a:t> </a:t>
            </a:r>
            <a:r>
              <a:rPr lang="cs-CZ" dirty="0" err="1"/>
              <a:t>Diseases</a:t>
            </a:r>
            <a:r>
              <a:rPr lang="cs-CZ" dirty="0"/>
              <a:t>). Crohnova choroba je typická tím, že postihuje pouze určitý úsek střeva, přičemž ostatní úseky střeva mohou být zcela zdravé. Znamená to tedy, že nepostihuje střevo v celé jeho délce, ovšem postihuje ho do hloubky, v celé šířce jeho stěny a tím se výrazně liší od ulcerózní kolitidy.</a:t>
            </a:r>
          </a:p>
          <a:p>
            <a:endParaRPr lang="cs-CZ" dirty="0"/>
          </a:p>
          <a:p>
            <a:endParaRPr lang="cs-CZ" dirty="0"/>
          </a:p>
          <a:p>
            <a:endParaRPr lang="cs-CZ" dirty="0"/>
          </a:p>
        </p:txBody>
      </p:sp>
      <p:sp>
        <p:nvSpPr>
          <p:cNvPr id="4" name="TextovéPole 3">
            <a:extLst>
              <a:ext uri="{FF2B5EF4-FFF2-40B4-BE49-F238E27FC236}">
                <a16:creationId xmlns:a16="http://schemas.microsoft.com/office/drawing/2014/main" id="{212BD2C7-AE8F-4EAF-A878-731E35633D47}"/>
              </a:ext>
            </a:extLst>
          </p:cNvPr>
          <p:cNvSpPr txBox="1"/>
          <p:nvPr/>
        </p:nvSpPr>
        <p:spPr>
          <a:xfrm>
            <a:off x="8100128" y="947090"/>
            <a:ext cx="1930337" cy="369332"/>
          </a:xfrm>
          <a:prstGeom prst="rect">
            <a:avLst/>
          </a:prstGeom>
          <a:noFill/>
        </p:spPr>
        <p:txBody>
          <a:bodyPr wrap="none" rtlCol="0">
            <a:spAutoFit/>
          </a:bodyPr>
          <a:lstStyle/>
          <a:p>
            <a:r>
              <a:rPr lang="cs-CZ" dirty="0"/>
              <a:t>                                 </a:t>
            </a:r>
          </a:p>
        </p:txBody>
      </p:sp>
      <p:pic>
        <p:nvPicPr>
          <p:cNvPr id="6" name="Obrázek 5">
            <a:extLst>
              <a:ext uri="{FF2B5EF4-FFF2-40B4-BE49-F238E27FC236}">
                <a16:creationId xmlns:a16="http://schemas.microsoft.com/office/drawing/2014/main" id="{B825663F-CC4C-43E5-BD47-DDEA022305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0004" y="1534365"/>
            <a:ext cx="4827015" cy="4453741"/>
          </a:xfrm>
          <a:prstGeom prst="rect">
            <a:avLst/>
          </a:prstGeom>
        </p:spPr>
      </p:pic>
    </p:spTree>
    <p:extLst>
      <p:ext uri="{BB962C8B-B14F-4D97-AF65-F5344CB8AC3E}">
        <p14:creationId xmlns:p14="http://schemas.microsoft.com/office/powerpoint/2010/main" val="272827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412BE6-C710-4B2B-87BE-2E26EF7FB5BC}"/>
              </a:ext>
            </a:extLst>
          </p:cNvPr>
          <p:cNvSpPr>
            <a:spLocks noGrp="1"/>
          </p:cNvSpPr>
          <p:nvPr>
            <p:ph type="title"/>
          </p:nvPr>
        </p:nvSpPr>
        <p:spPr/>
        <p:txBody>
          <a:bodyPr/>
          <a:lstStyle/>
          <a:p>
            <a:r>
              <a:rPr lang="cs-CZ" b="1" dirty="0"/>
              <a:t>9.3 Diagnostika</a:t>
            </a:r>
            <a:br>
              <a:rPr lang="cs-CZ" b="1" dirty="0"/>
            </a:br>
            <a:endParaRPr lang="cs-CZ" dirty="0"/>
          </a:p>
        </p:txBody>
      </p:sp>
      <p:sp>
        <p:nvSpPr>
          <p:cNvPr id="3" name="Zástupný symbol pro obsah 2">
            <a:extLst>
              <a:ext uri="{FF2B5EF4-FFF2-40B4-BE49-F238E27FC236}">
                <a16:creationId xmlns:a16="http://schemas.microsoft.com/office/drawing/2014/main" id="{1606C2C1-283A-490A-B4C0-DA2B383FDA32}"/>
              </a:ext>
            </a:extLst>
          </p:cNvPr>
          <p:cNvSpPr>
            <a:spLocks noGrp="1"/>
          </p:cNvSpPr>
          <p:nvPr>
            <p:ph idx="1"/>
          </p:nvPr>
        </p:nvSpPr>
        <p:spPr/>
        <p:txBody>
          <a:bodyPr>
            <a:normAutofit fontScale="62500" lnSpcReduction="20000"/>
          </a:bodyPr>
          <a:lstStyle/>
          <a:p>
            <a:r>
              <a:rPr lang="cs-CZ" dirty="0"/>
              <a:t>Diagnostika Crohnovy choroby je stejná jako u ulcerózní kolitidy. Žádné z obou zmíněných onemocnění nemá speciální vyšetření. Při diagnostice idiopatických střevních zánětů, postupujeme jednotně - anamnéza a fyzikální vyšetření, laboratorní vyšetření, endoskopická vyšetření a zobrazovací metody.</a:t>
            </a:r>
          </a:p>
          <a:p>
            <a:r>
              <a:rPr lang="cs-CZ" dirty="0"/>
              <a:t> </a:t>
            </a:r>
          </a:p>
          <a:p>
            <a:r>
              <a:rPr lang="cs-CZ" dirty="0"/>
              <a:t>Při anamnéze zjišťujeme stávající problémy a subjektivní potíže. Zaměřujeme se na rodinnou anamnézu, neboť je onemocnění z části dědičné. Dále sociální a pracovní poměry, protože onemocnění ovlivňuje také stres či nepravidelná pracovní doba. A zjišťujeme užívání léků a alergie, protože i to je považováno za rizikové faktory. Fyzikální vyšetření provádí lékař pohledem, poslechem, pohmatem i poklepem. Při vyšetření pohmatem může být například v břiše hmatná resistence či přítomna bolestivá reakce nemocného. A pohledem může lékař stanovit přítomnost ústí píštělí na kůži. V žádném případě zde nesmíme zapomenout na vyšetření per rektum.</a:t>
            </a:r>
          </a:p>
          <a:p>
            <a:r>
              <a:rPr lang="cs-CZ" dirty="0"/>
              <a:t> </a:t>
            </a:r>
          </a:p>
          <a:p>
            <a:r>
              <a:rPr lang="cs-CZ" dirty="0"/>
              <a:t>Laboratorní vyšetření indikuje lékař po odebrání anamnézy od nemocného a provedení fyzikálního vyšetření. Při vyšetření krve zjišťujeme často anémii, sníženou hladinu železa v séru, zrychlenou sedimentaci červených krvinek a podstatně zvýšenou hladinu bílých krvinek. Laboratorní vyšetření zahrnuje i vyšetření stolice mikrobiologické a parazitologické, které provádíme proto, abychom vyloučili infekčního původce zánětu.</a:t>
            </a:r>
          </a:p>
          <a:p>
            <a:endParaRPr lang="cs-CZ" dirty="0"/>
          </a:p>
        </p:txBody>
      </p:sp>
    </p:spTree>
    <p:extLst>
      <p:ext uri="{BB962C8B-B14F-4D97-AF65-F5344CB8AC3E}">
        <p14:creationId xmlns:p14="http://schemas.microsoft.com/office/powerpoint/2010/main" val="2338229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52E71F-F8E0-4DEC-A3F3-9391B6F8F607}"/>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940FF2FB-783C-43E6-AD1E-97B5457EA90F}"/>
              </a:ext>
            </a:extLst>
          </p:cNvPr>
          <p:cNvSpPr>
            <a:spLocks noGrp="1"/>
          </p:cNvSpPr>
          <p:nvPr>
            <p:ph idx="1"/>
          </p:nvPr>
        </p:nvSpPr>
        <p:spPr/>
        <p:txBody>
          <a:bodyPr>
            <a:normAutofit fontScale="55000" lnSpcReduction="20000"/>
          </a:bodyPr>
          <a:lstStyle/>
          <a:p>
            <a:r>
              <a:rPr lang="cs-CZ" dirty="0"/>
              <a:t>Endoskopická vyšetření, jsou při podezření na idiopatický zánět stěžejní. Mezi nejčastější patří:</a:t>
            </a:r>
          </a:p>
          <a:p>
            <a:r>
              <a:rPr lang="cs-CZ" dirty="0"/>
              <a:t>Kolonoskopie – je vyšetření tlustého střeva pomocí ohebného přístroje. Výhodou je i to, že přístrojem jde pohlédnout do koncové části tenkého střeva. Nevýhodou je, že nemocný si před výkonem musí projít poměrně náročnou a nepříjemnou přípravou, která spočívá v držení diety a pití projímavých roztoků. Vyšetření je prováděno v </a:t>
            </a:r>
            <a:r>
              <a:rPr lang="cs-CZ" dirty="0" err="1"/>
              <a:t>analgosedaci</a:t>
            </a:r>
            <a:r>
              <a:rPr lang="cs-CZ" dirty="0"/>
              <a:t>, případně v celkové anestezii.</a:t>
            </a:r>
          </a:p>
          <a:p>
            <a:r>
              <a:rPr lang="cs-CZ" dirty="0"/>
              <a:t>Gastroskopie je druhým nejčastěji prováděným endoskopickým vyšetřením a spočívá ve vyšetření jícnu, žaludku a dvanáctníku ohebným přístrojem. Toto vyšetření je důležité právě u Crohnovy choroby. Vyšetření je rychlé, bezbolestné, jen nepříjemné. Velikou výhodou je možnost zavedení přístroje nosem, odpadá tak nepříjemný dávivý reflex během vyšetření. Jako u každého endoskopického vyšetření je zde možnost odebrání bioptického vzorku. Provádí se také vyšetření na přítomnost </a:t>
            </a:r>
            <a:r>
              <a:rPr lang="cs-CZ" dirty="0" err="1"/>
              <a:t>Helicobacter</a:t>
            </a:r>
            <a:r>
              <a:rPr lang="cs-CZ" dirty="0"/>
              <a:t> </a:t>
            </a:r>
            <a:r>
              <a:rPr lang="cs-CZ" dirty="0" err="1"/>
              <a:t>pylori</a:t>
            </a:r>
            <a:r>
              <a:rPr lang="cs-CZ" dirty="0"/>
              <a:t>.</a:t>
            </a:r>
          </a:p>
          <a:p>
            <a:r>
              <a:rPr lang="cs-CZ" dirty="0"/>
              <a:t> </a:t>
            </a:r>
          </a:p>
          <a:p>
            <a:r>
              <a:rPr lang="cs-CZ" dirty="0"/>
              <a:t>Endoskopická retrográdní </a:t>
            </a:r>
            <a:r>
              <a:rPr lang="cs-CZ" dirty="0" err="1"/>
              <a:t>cholangiopankreatografie</a:t>
            </a:r>
            <a:r>
              <a:rPr lang="cs-CZ" dirty="0"/>
              <a:t>, </a:t>
            </a:r>
            <a:r>
              <a:rPr lang="cs-CZ" dirty="0" err="1"/>
              <a:t>enteroskopie</a:t>
            </a:r>
            <a:r>
              <a:rPr lang="cs-CZ" dirty="0"/>
              <a:t>, kapslová endoskopie a </a:t>
            </a:r>
            <a:r>
              <a:rPr lang="cs-CZ" dirty="0" err="1"/>
              <a:t>endosonografické</a:t>
            </a:r>
            <a:r>
              <a:rPr lang="cs-CZ" dirty="0"/>
              <a:t> vyšetření rekta jsou další pomocná vyšetření.</a:t>
            </a:r>
          </a:p>
          <a:p>
            <a:r>
              <a:rPr lang="cs-CZ" dirty="0"/>
              <a:t>V diagnostice mají význam i zobrazovací metody, které pro nemocného bývají většinou méně traumatizující a stresující než vyšetření endoskopická. Řadíme mezi ně:</a:t>
            </a:r>
          </a:p>
          <a:p>
            <a:r>
              <a:rPr lang="cs-CZ" dirty="0"/>
              <a:t> </a:t>
            </a:r>
          </a:p>
          <a:p>
            <a:r>
              <a:rPr lang="cs-CZ" dirty="0"/>
              <a:t>Ultrasonografické vyšetření, které umožňuje prokázat přítomnost píštělí, stenóz, abscesů nebo volné tekutiny.</a:t>
            </a:r>
          </a:p>
          <a:p>
            <a:r>
              <a:rPr lang="cs-CZ" dirty="0"/>
              <a:t> </a:t>
            </a:r>
          </a:p>
          <a:p>
            <a:endParaRPr lang="cs-CZ" dirty="0"/>
          </a:p>
        </p:txBody>
      </p:sp>
    </p:spTree>
    <p:extLst>
      <p:ext uri="{BB962C8B-B14F-4D97-AF65-F5344CB8AC3E}">
        <p14:creationId xmlns:p14="http://schemas.microsoft.com/office/powerpoint/2010/main" val="708835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05A628-C13A-4855-8FD2-78604266E49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714E5F3-3D36-4671-9174-4CCAFBF02078}"/>
              </a:ext>
            </a:extLst>
          </p:cNvPr>
          <p:cNvSpPr>
            <a:spLocks noGrp="1"/>
          </p:cNvSpPr>
          <p:nvPr>
            <p:ph idx="1"/>
          </p:nvPr>
        </p:nvSpPr>
        <p:spPr/>
        <p:txBody>
          <a:bodyPr>
            <a:normAutofit fontScale="77500" lnSpcReduction="20000"/>
          </a:bodyPr>
          <a:lstStyle/>
          <a:p>
            <a:r>
              <a:rPr lang="cs-CZ" dirty="0"/>
              <a:t>Počítačová tomografie je vyšetření, které dovoluje posouzení šíře střevní stěny, posouzení mezenteria, zvětšených uzlin či orgánů. Jde použít v kombinaci s </a:t>
            </a:r>
            <a:r>
              <a:rPr lang="cs-CZ" dirty="0" err="1"/>
              <a:t>enteroklýzou</a:t>
            </a:r>
            <a:r>
              <a:rPr lang="cs-CZ" dirty="0"/>
              <a:t> a v dnešní době je to standardní vyšetření pro diagnostiku Crohnovy choroby.</a:t>
            </a:r>
          </a:p>
          <a:p>
            <a:r>
              <a:rPr lang="cs-CZ" dirty="0"/>
              <a:t> </a:t>
            </a:r>
          </a:p>
          <a:p>
            <a:r>
              <a:rPr lang="cs-CZ" dirty="0"/>
              <a:t>Magnetická rezonance je indikována u nemocných se zasažením konečníku, řitního otvoru. </a:t>
            </a:r>
          </a:p>
          <a:p>
            <a:r>
              <a:rPr lang="cs-CZ" dirty="0"/>
              <a:t> </a:t>
            </a:r>
          </a:p>
          <a:p>
            <a:r>
              <a:rPr lang="cs-CZ" dirty="0"/>
              <a:t>Rentgenové vyšetření je možné dvojího typu. Nativní snímek břicha, který se ale v případě podezření na Crohnovu chorobu téměř nepoužívá, naopak je stěžejní u ulcerózní kolitidy. Nebo s použitím kontrastní látky, takzvaná </a:t>
            </a:r>
            <a:r>
              <a:rPr lang="cs-CZ" dirty="0" err="1"/>
              <a:t>enteroklýza</a:t>
            </a:r>
            <a:r>
              <a:rPr lang="cs-CZ" dirty="0"/>
              <a:t>, což je rentgenový snímek, který vznikne poté, co je nemocnému podána kontrastní látka tenkou sondou přímo do tenkého střeva. Nejčastěji volenou kontrastní látkou je baryová kaše. Tato metoda je v diagnostice Crohnovy choroby hojně využívaná, neboť může zobrazit zúžení střev ale i píštěle, které jsou mezi jednotlivými úseky trávicí trubice.</a:t>
            </a:r>
          </a:p>
          <a:p>
            <a:endParaRPr lang="cs-CZ" dirty="0"/>
          </a:p>
        </p:txBody>
      </p:sp>
    </p:spTree>
    <p:extLst>
      <p:ext uri="{BB962C8B-B14F-4D97-AF65-F5344CB8AC3E}">
        <p14:creationId xmlns:p14="http://schemas.microsoft.com/office/powerpoint/2010/main" val="795043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C4FF4E-1961-48F5-8E2C-97AC448481EA}"/>
              </a:ext>
            </a:extLst>
          </p:cNvPr>
          <p:cNvSpPr>
            <a:spLocks noGrp="1"/>
          </p:cNvSpPr>
          <p:nvPr>
            <p:ph type="title"/>
          </p:nvPr>
        </p:nvSpPr>
        <p:spPr/>
        <p:txBody>
          <a:bodyPr/>
          <a:lstStyle/>
          <a:p>
            <a:r>
              <a:rPr lang="cs-CZ" b="1" dirty="0"/>
              <a:t>9.4 Léčba</a:t>
            </a:r>
            <a:br>
              <a:rPr lang="cs-CZ" b="1" dirty="0"/>
            </a:br>
            <a:endParaRPr lang="cs-CZ" dirty="0"/>
          </a:p>
        </p:txBody>
      </p:sp>
      <p:sp>
        <p:nvSpPr>
          <p:cNvPr id="3" name="Zástupný symbol pro obsah 2">
            <a:extLst>
              <a:ext uri="{FF2B5EF4-FFF2-40B4-BE49-F238E27FC236}">
                <a16:creationId xmlns:a16="http://schemas.microsoft.com/office/drawing/2014/main" id="{EF995AC0-57C0-4F90-9FD0-74A10D7FD887}"/>
              </a:ext>
            </a:extLst>
          </p:cNvPr>
          <p:cNvSpPr>
            <a:spLocks noGrp="1"/>
          </p:cNvSpPr>
          <p:nvPr>
            <p:ph idx="1"/>
          </p:nvPr>
        </p:nvSpPr>
        <p:spPr/>
        <p:txBody>
          <a:bodyPr>
            <a:normAutofit fontScale="92500" lnSpcReduction="20000"/>
          </a:bodyPr>
          <a:lstStyle/>
          <a:p>
            <a:r>
              <a:rPr lang="cs-CZ" dirty="0"/>
              <a:t>Léčba idiopatických střevních zánětů se liší podle aktivity onemocnění, a následně podle odpovědi na léčbu, podle toho, zda léčíme akutní vzplanutí nemoci (relaps) či v klidovém stádiu (remise) předcházíme tzv. udržovací léčbou nové atace onemocnění. </a:t>
            </a:r>
          </a:p>
          <a:p>
            <a:r>
              <a:rPr lang="cs-CZ" dirty="0"/>
              <a:t> </a:t>
            </a:r>
          </a:p>
          <a:p>
            <a:r>
              <a:rPr lang="cs-CZ" dirty="0"/>
              <a:t>Nemocnými je léčba Crohnovy choroby označována jako nekonečný proces. Léčba je symptomatologická. Pokud je správně zvolená, má nemocný naději na kvalitní život.</a:t>
            </a:r>
          </a:p>
          <a:p>
            <a:r>
              <a:rPr lang="cs-CZ" dirty="0"/>
              <a:t> </a:t>
            </a:r>
          </a:p>
          <a:p>
            <a:r>
              <a:rPr lang="cs-CZ" dirty="0"/>
              <a:t>Léčbu určuje lékař gastroenterolog. Dělíme ji na konzervativní a chirurgickou. K chirurgické léčbě se většinou přistupuje v případě, že konzervativní léčba je nedostatečná. </a:t>
            </a:r>
          </a:p>
          <a:p>
            <a:endParaRPr lang="cs-CZ" dirty="0"/>
          </a:p>
        </p:txBody>
      </p:sp>
    </p:spTree>
    <p:extLst>
      <p:ext uri="{BB962C8B-B14F-4D97-AF65-F5344CB8AC3E}">
        <p14:creationId xmlns:p14="http://schemas.microsoft.com/office/powerpoint/2010/main" val="782122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0EC7D4-CA8F-4DA0-9BE2-691D099522D8}"/>
              </a:ext>
            </a:extLst>
          </p:cNvPr>
          <p:cNvSpPr>
            <a:spLocks noGrp="1"/>
          </p:cNvSpPr>
          <p:nvPr>
            <p:ph type="title"/>
          </p:nvPr>
        </p:nvSpPr>
        <p:spPr/>
        <p:txBody>
          <a:bodyPr/>
          <a:lstStyle/>
          <a:p>
            <a:r>
              <a:rPr lang="cs-CZ" b="1" dirty="0"/>
              <a:t>9.4.1 Konzervativní léčba</a:t>
            </a:r>
            <a:br>
              <a:rPr lang="cs-CZ" b="1" dirty="0"/>
            </a:br>
            <a:endParaRPr lang="cs-CZ" dirty="0"/>
          </a:p>
        </p:txBody>
      </p:sp>
      <p:sp>
        <p:nvSpPr>
          <p:cNvPr id="3" name="Zástupný symbol pro obsah 2">
            <a:extLst>
              <a:ext uri="{FF2B5EF4-FFF2-40B4-BE49-F238E27FC236}">
                <a16:creationId xmlns:a16="http://schemas.microsoft.com/office/drawing/2014/main" id="{FF8FA28C-4D52-4389-9574-24B145BB0E00}"/>
              </a:ext>
            </a:extLst>
          </p:cNvPr>
          <p:cNvSpPr>
            <a:spLocks noGrp="1"/>
          </p:cNvSpPr>
          <p:nvPr>
            <p:ph idx="1"/>
          </p:nvPr>
        </p:nvSpPr>
        <p:spPr/>
        <p:txBody>
          <a:bodyPr>
            <a:normAutofit fontScale="77500" lnSpcReduction="20000"/>
          </a:bodyPr>
          <a:lstStyle/>
          <a:p>
            <a:r>
              <a:rPr lang="cs-CZ" dirty="0"/>
              <a:t>Medikamentózní léčba má za úkol zklidnit aktivní vzplanutí nemoci a navodit klidové období. V aktivním stádiu nemoci lékaři obvykle předepisují co možná nejvyšší dávky léků, aby zánět rychle a efektivně zastavili a vyléčili. Postupně se dávky léků snižují a léčba přechází v takzvanou léčbu udržovací. Ta má za úkol nemocné udržet co nejdéle v klidovém období a relativně bez příznaků. Medikamentózní léčba je u všech idiopatických střevních zánětů víceméně stejná.</a:t>
            </a:r>
          </a:p>
          <a:p>
            <a:r>
              <a:rPr lang="cs-CZ" dirty="0"/>
              <a:t> </a:t>
            </a:r>
          </a:p>
          <a:p>
            <a:r>
              <a:rPr lang="cs-CZ" dirty="0"/>
              <a:t>K medikamentózní léčbě je využíváno těchto lékových skupin:</a:t>
            </a:r>
          </a:p>
          <a:p>
            <a:r>
              <a:rPr lang="cs-CZ" b="1" dirty="0"/>
              <a:t>a) </a:t>
            </a:r>
            <a:r>
              <a:rPr lang="cs-CZ" b="1" dirty="0" err="1"/>
              <a:t>Aminosalicyláty</a:t>
            </a:r>
            <a:r>
              <a:rPr lang="cs-CZ" dirty="0"/>
              <a:t> - jsou léky, které působí protizánětlivě. Využívají se při akutním vzplanutí nemoci, ale i k udržovací léčbě. Dají se aplikovat orálně i lokálně. Můžeme tedy využít i čípků a klyzmat. Léky pak v těle nepůsobí systémově nýbrž místně, což je velikou výhodou. Hlavním představitelem této skupiny je </a:t>
            </a:r>
            <a:r>
              <a:rPr lang="cs-CZ" dirty="0" err="1"/>
              <a:t>sulfasalazin</a:t>
            </a:r>
            <a:r>
              <a:rPr lang="cs-CZ" dirty="0"/>
              <a:t>, který má ale mnoho nežádoucích účinků a tak se od jeho užívání mnohdy upouští. Dalším představitelem je </a:t>
            </a:r>
            <a:r>
              <a:rPr lang="cs-CZ" dirty="0" err="1"/>
              <a:t>mesalazin</a:t>
            </a:r>
            <a:r>
              <a:rPr lang="cs-CZ" dirty="0"/>
              <a:t>, který má oproti </a:t>
            </a:r>
            <a:r>
              <a:rPr lang="cs-CZ" dirty="0" err="1"/>
              <a:t>sulfasalazinu</a:t>
            </a:r>
            <a:r>
              <a:rPr lang="cs-CZ" dirty="0"/>
              <a:t> minimum vedlejších účinků a u nás je dostupný jako: </a:t>
            </a:r>
            <a:r>
              <a:rPr lang="cs-CZ" dirty="0" err="1"/>
              <a:t>Asacol</a:t>
            </a:r>
            <a:r>
              <a:rPr lang="cs-CZ" dirty="0"/>
              <a:t>, </a:t>
            </a:r>
            <a:r>
              <a:rPr lang="cs-CZ" dirty="0" err="1"/>
              <a:t>Salofalk</a:t>
            </a:r>
            <a:r>
              <a:rPr lang="cs-CZ" dirty="0"/>
              <a:t> a </a:t>
            </a:r>
            <a:r>
              <a:rPr lang="cs-CZ" dirty="0" err="1"/>
              <a:t>Pentasa</a:t>
            </a:r>
            <a:r>
              <a:rPr lang="cs-CZ" dirty="0"/>
              <a:t>.</a:t>
            </a:r>
          </a:p>
          <a:p>
            <a:endParaRPr lang="cs-CZ" dirty="0"/>
          </a:p>
        </p:txBody>
      </p:sp>
    </p:spTree>
    <p:extLst>
      <p:ext uri="{BB962C8B-B14F-4D97-AF65-F5344CB8AC3E}">
        <p14:creationId xmlns:p14="http://schemas.microsoft.com/office/powerpoint/2010/main" val="1063838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42FEBA-5525-4B19-A221-1270D1311D3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5F6925E-EE83-4801-8371-EF05316A0AF2}"/>
              </a:ext>
            </a:extLst>
          </p:cNvPr>
          <p:cNvSpPr>
            <a:spLocks noGrp="1"/>
          </p:cNvSpPr>
          <p:nvPr>
            <p:ph idx="1"/>
          </p:nvPr>
        </p:nvSpPr>
        <p:spPr/>
        <p:txBody>
          <a:bodyPr>
            <a:normAutofit fontScale="55000" lnSpcReduction="20000"/>
          </a:bodyPr>
          <a:lstStyle/>
          <a:p>
            <a:r>
              <a:rPr lang="cs-CZ" b="1" dirty="0"/>
              <a:t>b) Kortikosteroidy</a:t>
            </a:r>
            <a:r>
              <a:rPr lang="cs-CZ" dirty="0"/>
              <a:t> - jsou látky odvozené z hormonů kůry nadledvin, jsou hojně využívány především pro svůj silný i okamžitý protizánětlivý účinek, takže se výborně hodí při akutním vzplanutí nemoci, ovšem nehodí se k udržovací léčbě. Podávány jsou perorálně či nitrožilně a v těle působí systémově. Hlavními představiteli jsou </a:t>
            </a:r>
            <a:r>
              <a:rPr lang="cs-CZ" dirty="0" err="1"/>
              <a:t>Prednison</a:t>
            </a:r>
            <a:r>
              <a:rPr lang="cs-CZ" dirty="0"/>
              <a:t> a </a:t>
            </a:r>
            <a:r>
              <a:rPr lang="cs-CZ" dirty="0" err="1"/>
              <a:t>Medrol</a:t>
            </a:r>
            <a:r>
              <a:rPr lang="cs-CZ" dirty="0"/>
              <a:t>. Tyto léky mají mnoho vedlejších účinků. Z nich nejčastější bývá řídnutí kostí, přibývání na váze, </a:t>
            </a:r>
            <a:r>
              <a:rPr lang="cs-CZ" dirty="0" err="1"/>
              <a:t>minerálový</a:t>
            </a:r>
            <a:r>
              <a:rPr lang="cs-CZ" dirty="0"/>
              <a:t> rozvrat nebo také, nemocnými velmi neoblíbený, měsíčkovitý obličej či vypadávání vlasů. Řešením vedlejších účinků je poměrně nový typ takzvané topické kortikoidy. Tyto kortikoidy působí místně, přímo na střevní sliznici a také se minimálně vstřebávají do krevního oběhu. Hlavním představitelem je </a:t>
            </a:r>
            <a:r>
              <a:rPr lang="cs-CZ" dirty="0" err="1"/>
              <a:t>budesonid</a:t>
            </a:r>
            <a:r>
              <a:rPr lang="cs-CZ" dirty="0"/>
              <a:t>, u nás dostupný jako: </a:t>
            </a:r>
            <a:r>
              <a:rPr lang="cs-CZ" dirty="0" err="1"/>
              <a:t>Budenofalk</a:t>
            </a:r>
            <a:r>
              <a:rPr lang="cs-CZ" dirty="0"/>
              <a:t> či </a:t>
            </a:r>
            <a:r>
              <a:rPr lang="cs-CZ" dirty="0" err="1"/>
              <a:t>Entocort</a:t>
            </a:r>
            <a:r>
              <a:rPr lang="cs-CZ" dirty="0"/>
              <a:t>.</a:t>
            </a:r>
          </a:p>
          <a:p>
            <a:r>
              <a:rPr lang="cs-CZ" dirty="0"/>
              <a:t> </a:t>
            </a:r>
          </a:p>
          <a:p>
            <a:r>
              <a:rPr lang="cs-CZ" b="1" dirty="0"/>
              <a:t>c) </a:t>
            </a:r>
            <a:r>
              <a:rPr lang="cs-CZ" b="1" dirty="0" err="1"/>
              <a:t>Imunosupresiva</a:t>
            </a:r>
            <a:r>
              <a:rPr lang="cs-CZ" dirty="0"/>
              <a:t> - jsou léky, které potlačují imunitu. Nejznámějším </a:t>
            </a:r>
            <a:r>
              <a:rPr lang="cs-CZ" dirty="0" err="1"/>
              <a:t>imunosupresivem</a:t>
            </a:r>
            <a:r>
              <a:rPr lang="cs-CZ" dirty="0"/>
              <a:t> je </a:t>
            </a:r>
            <a:r>
              <a:rPr lang="cs-CZ" dirty="0" err="1"/>
              <a:t>Metotrexát</a:t>
            </a:r>
            <a:r>
              <a:rPr lang="cs-CZ" dirty="0"/>
              <a:t>, který je podáván u těžkých stavů Crohnovy choroby, jako poslední možnost před chirurgickým řešením. Při užívání tohoto léku nesmí žena otěhotnět, protože způsobuje velmi vážné poškození plodu. Dalšími představiteli jsou Azathioprin a 6-merkaptopurin. Posledním představitelem je Cyklosporin A. Léky jsou podávány jak v tabletové formě tak v injekční.</a:t>
            </a:r>
          </a:p>
          <a:p>
            <a:r>
              <a:rPr lang="cs-CZ" dirty="0"/>
              <a:t> </a:t>
            </a:r>
          </a:p>
          <a:p>
            <a:r>
              <a:rPr lang="cs-CZ" b="1" dirty="0"/>
              <a:t>d) </a:t>
            </a:r>
            <a:r>
              <a:rPr lang="cs-CZ" b="1" dirty="0" err="1"/>
              <a:t>Antidiaroika</a:t>
            </a:r>
            <a:r>
              <a:rPr lang="cs-CZ" b="1" dirty="0"/>
              <a:t>, </a:t>
            </a:r>
            <a:r>
              <a:rPr lang="cs-CZ" b="1" dirty="0" err="1"/>
              <a:t>probiotika</a:t>
            </a:r>
            <a:r>
              <a:rPr lang="cs-CZ" b="1" dirty="0"/>
              <a:t>, antibiotika a vitamíny</a:t>
            </a:r>
            <a:r>
              <a:rPr lang="cs-CZ" dirty="0"/>
              <a:t> - zvláště u Crohnovy choroby, je mnohdy nutné použít takzvaná </a:t>
            </a:r>
            <a:r>
              <a:rPr lang="cs-CZ" dirty="0" err="1"/>
              <a:t>antidiaroika</a:t>
            </a:r>
            <a:r>
              <a:rPr lang="cs-CZ" dirty="0"/>
              <a:t>, léky k zastavení průjmu. Patří mezi ně například </a:t>
            </a:r>
            <a:r>
              <a:rPr lang="cs-CZ" dirty="0" err="1"/>
              <a:t>Smecta</a:t>
            </a:r>
            <a:r>
              <a:rPr lang="cs-CZ" dirty="0"/>
              <a:t>, </a:t>
            </a:r>
            <a:r>
              <a:rPr lang="cs-CZ" dirty="0" err="1"/>
              <a:t>Reasec</a:t>
            </a:r>
            <a:r>
              <a:rPr lang="cs-CZ" dirty="0"/>
              <a:t> či </a:t>
            </a:r>
            <a:r>
              <a:rPr lang="cs-CZ" dirty="0" err="1"/>
              <a:t>Imodium</a:t>
            </a:r>
            <a:r>
              <a:rPr lang="cs-CZ" dirty="0"/>
              <a:t>. </a:t>
            </a:r>
            <a:r>
              <a:rPr lang="cs-CZ" dirty="0" err="1"/>
              <a:t>Probiotika</a:t>
            </a:r>
            <a:r>
              <a:rPr lang="cs-CZ" dirty="0"/>
              <a:t> se užívají především v klidovém stadiu. Z potravinových doplňků jsou to jogurty, či probiotické nápoje. Někdy je nutné užívání antibiotik, především u nemocných, kteří mají píštěle, zvláště při akutním vzplanutí choroby. Nejčastěji se používá </a:t>
            </a:r>
            <a:r>
              <a:rPr lang="cs-CZ" dirty="0" err="1"/>
              <a:t>Ofloxacin</a:t>
            </a:r>
            <a:r>
              <a:rPr lang="cs-CZ" dirty="0"/>
              <a:t>, z chemoterapeutik </a:t>
            </a:r>
            <a:r>
              <a:rPr lang="cs-CZ" dirty="0" err="1"/>
              <a:t>Metronidazol</a:t>
            </a:r>
            <a:r>
              <a:rPr lang="cs-CZ" dirty="0"/>
              <a:t>.</a:t>
            </a:r>
          </a:p>
          <a:p>
            <a:endParaRPr lang="cs-CZ" dirty="0"/>
          </a:p>
        </p:txBody>
      </p:sp>
    </p:spTree>
    <p:extLst>
      <p:ext uri="{BB962C8B-B14F-4D97-AF65-F5344CB8AC3E}">
        <p14:creationId xmlns:p14="http://schemas.microsoft.com/office/powerpoint/2010/main" val="3469527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3F37FA-047C-42C5-A07D-FC5E2D6C199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619FDB0-4036-4A89-8103-8BDF225A6284}"/>
              </a:ext>
            </a:extLst>
          </p:cNvPr>
          <p:cNvSpPr>
            <a:spLocks noGrp="1"/>
          </p:cNvSpPr>
          <p:nvPr>
            <p:ph idx="1"/>
          </p:nvPr>
        </p:nvSpPr>
        <p:spPr/>
        <p:txBody>
          <a:bodyPr>
            <a:normAutofit fontScale="85000" lnSpcReduction="20000"/>
          </a:bodyPr>
          <a:lstStyle/>
          <a:p>
            <a:r>
              <a:rPr lang="cs-CZ" b="1" dirty="0"/>
              <a:t>e) Biologická léčba</a:t>
            </a:r>
            <a:r>
              <a:rPr lang="cs-CZ" dirty="0"/>
              <a:t> je v současné době léčbou nejefektivnější, ale velmi nákladná. Je určena pro pacienty, kterým nezabírají ostatní metody léčby, a jejich zánět probíhá velmi agresivně. Třebaže se zdá ideální léčbou, má své vedlejší účinky. Nejčastější je alergická reakce, té se ale lékaři snaží předejít podáváním antihistaminik či kortikosteroidů. Mezi další vedlejší účinky patří závratě, návaly, bolení hlavy a virové nebo herpetické infekce. Při biologické léčbě je využíváno těchto účinných látek:</a:t>
            </a:r>
          </a:p>
          <a:p>
            <a:r>
              <a:rPr lang="cs-CZ" dirty="0" err="1"/>
              <a:t>Infliximab</a:t>
            </a:r>
            <a:r>
              <a:rPr lang="cs-CZ" dirty="0"/>
              <a:t> (</a:t>
            </a:r>
            <a:r>
              <a:rPr lang="cs-CZ" dirty="0" err="1"/>
              <a:t>Remicade</a:t>
            </a:r>
            <a:r>
              <a:rPr lang="cs-CZ" dirty="0"/>
              <a:t>) - aplikuje se opakovaně formou infuze. Pacienti na </a:t>
            </a:r>
            <a:r>
              <a:rPr lang="cs-CZ" dirty="0" err="1"/>
              <a:t>Remicade</a:t>
            </a:r>
            <a:r>
              <a:rPr lang="cs-CZ" dirty="0"/>
              <a:t> většinou dochází ambulantně.</a:t>
            </a:r>
          </a:p>
          <a:p>
            <a:r>
              <a:rPr lang="cs-CZ" dirty="0" err="1"/>
              <a:t>Adalimumab</a:t>
            </a:r>
            <a:r>
              <a:rPr lang="cs-CZ" dirty="0"/>
              <a:t> (</a:t>
            </a:r>
            <a:r>
              <a:rPr lang="cs-CZ" dirty="0" err="1"/>
              <a:t>Humira</a:t>
            </a:r>
            <a:r>
              <a:rPr lang="cs-CZ" dirty="0"/>
              <a:t>) - aplikuje se podkožní injekcí, a to jednou za dva týdny.</a:t>
            </a:r>
          </a:p>
          <a:p>
            <a:r>
              <a:rPr lang="cs-CZ" dirty="0"/>
              <a:t> </a:t>
            </a:r>
          </a:p>
          <a:p>
            <a:r>
              <a:rPr lang="cs-CZ" b="1" dirty="0"/>
              <a:t>f) Léčba umělou výživou</a:t>
            </a:r>
            <a:r>
              <a:rPr lang="cs-CZ" dirty="0"/>
              <a:t> je možná enterálně či parenterálně. Nutnost jejího podání určuje to, pokud není příjem potravy dostatečný, a je tedy riziko podvýživy. Často také bývá indikována u nemocných před operací.</a:t>
            </a:r>
          </a:p>
          <a:p>
            <a:endParaRPr lang="cs-CZ" dirty="0"/>
          </a:p>
        </p:txBody>
      </p:sp>
    </p:spTree>
    <p:extLst>
      <p:ext uri="{BB962C8B-B14F-4D97-AF65-F5344CB8AC3E}">
        <p14:creationId xmlns:p14="http://schemas.microsoft.com/office/powerpoint/2010/main" val="1561212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E1AE7B-6B61-4E6F-A422-E1404A252A7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B60DDD0-55E6-495C-BF50-949273CB6B19}"/>
              </a:ext>
            </a:extLst>
          </p:cNvPr>
          <p:cNvSpPr>
            <a:spLocks noGrp="1"/>
          </p:cNvSpPr>
          <p:nvPr>
            <p:ph idx="1"/>
          </p:nvPr>
        </p:nvSpPr>
        <p:spPr/>
        <p:txBody>
          <a:bodyPr>
            <a:normAutofit fontScale="92500" lnSpcReduction="10000"/>
          </a:bodyPr>
          <a:lstStyle/>
          <a:p>
            <a:r>
              <a:rPr lang="cs-CZ" dirty="0"/>
              <a:t>Enterální výživa je ústy podávána do zažívacího traktu, tedy i do střev. Měla by obsahovat vitamíny, ionty, stopové prvky, </a:t>
            </a:r>
            <a:r>
              <a:rPr lang="cs-CZ" dirty="0" err="1"/>
              <a:t>oligopeptidy</a:t>
            </a:r>
            <a:r>
              <a:rPr lang="cs-CZ" dirty="0"/>
              <a:t>, aminokyseliny, cukry a snadno vstřebatelné tuky. Je možné podávat jí sondou zavedenou do žaludku, do tenkého střeva případně pomocí přímého vstupu do žaludku (perkutánní endoskopická gastrostomie). V ideálním případě jí nemocný může popíjet ve formě nutričních doplňků, čemuž se odborně říká </a:t>
            </a:r>
            <a:r>
              <a:rPr lang="cs-CZ" dirty="0" err="1"/>
              <a:t>sipping</a:t>
            </a:r>
            <a:r>
              <a:rPr lang="cs-CZ" dirty="0"/>
              <a:t>. Nejznámějším výrobkem je </a:t>
            </a:r>
            <a:r>
              <a:rPr lang="cs-CZ" dirty="0" err="1"/>
              <a:t>Nutridrink</a:t>
            </a:r>
            <a:r>
              <a:rPr lang="cs-CZ" dirty="0"/>
              <a:t>.</a:t>
            </a:r>
          </a:p>
          <a:p>
            <a:r>
              <a:rPr lang="cs-CZ" dirty="0"/>
              <a:t> </a:t>
            </a:r>
          </a:p>
          <a:p>
            <a:r>
              <a:rPr lang="cs-CZ" dirty="0"/>
              <a:t>Parenterální výživa představuje výživu, která je podávána mimo trávicí trakt, tedy do žilního systému. Má za úkol zklidnit střevo. Mluvíme o takzvaném střevním klidu. Je indikována i po opakovaných resekcích střeva, těžkých střevních zúženích a k léčbě píštělí.</a:t>
            </a:r>
          </a:p>
          <a:p>
            <a:endParaRPr lang="cs-CZ" dirty="0"/>
          </a:p>
        </p:txBody>
      </p:sp>
    </p:spTree>
    <p:extLst>
      <p:ext uri="{BB962C8B-B14F-4D97-AF65-F5344CB8AC3E}">
        <p14:creationId xmlns:p14="http://schemas.microsoft.com/office/powerpoint/2010/main" val="2612317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9D1CCD-71E0-4CA6-A7C8-033EE772399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499B2CBF-EEDE-4778-9279-12BF5B6C415B}"/>
              </a:ext>
            </a:extLst>
          </p:cNvPr>
          <p:cNvSpPr>
            <a:spLocks noGrp="1"/>
          </p:cNvSpPr>
          <p:nvPr>
            <p:ph idx="1"/>
          </p:nvPr>
        </p:nvSpPr>
        <p:spPr/>
        <p:txBody>
          <a:bodyPr>
            <a:normAutofit fontScale="62500" lnSpcReduction="20000"/>
          </a:bodyPr>
          <a:lstStyle/>
          <a:p>
            <a:r>
              <a:rPr lang="cs-CZ" dirty="0"/>
              <a:t>Dietní opatření při Crohnově chorobě se obvíjí podle toho, v jakém období se nemocný nachází. Zda v období klidovém, nebo v akutním vzplanutí nemoci. Dietní režim je důležitou součástí léčebného procesu. Při akutním vzplanutí nemoci by měla být obecně dodržována dieta bezezbytková, protože u nemocných jsou častá zúžení střeva, takže by měla být vyřazena především špatně stravitelná vláknina. Strava by měla být bez mléka, s nízkým obsahem cukru. Potraviny a nápoje, které jsou uváděny, jako špatně snášené a nevhodné jsou: citrusové plody, syrová zelenina, luštěniny, ořechy a jádra, tučná, kyselá a kořeněná jídla, kynuté pečivo, káva, silné čaje a alkohol.</a:t>
            </a:r>
          </a:p>
          <a:p>
            <a:r>
              <a:rPr lang="cs-CZ" dirty="0"/>
              <a:t> </a:t>
            </a:r>
          </a:p>
          <a:p>
            <a:r>
              <a:rPr lang="cs-CZ" dirty="0"/>
              <a:t>Doporučuje se tepelná úprava pokrmů dušením a vařením. Jako vhodné potraviny jsou uváděny: vařené brambory, rýže těstoviny, vařená a dušená masa kuřecí či drůbeží, ryby a dobře stravitelná vařená či dušená zelenina, nebo kompotované ovoce. Nemocný by měl mít dostatečný přísun tekutin. V klidovém období není u Crohnovy choroby nutné žádné přísné dietní omezení.</a:t>
            </a:r>
          </a:p>
          <a:p>
            <a:r>
              <a:rPr lang="cs-CZ" dirty="0"/>
              <a:t> </a:t>
            </a:r>
          </a:p>
          <a:p>
            <a:r>
              <a:rPr lang="cs-CZ" dirty="0"/>
              <a:t>Speciální a jednotná dieta pro nemocné s Crohnovou chorobou neexistuje a je silně individuální. Každý nemocný, musí postupně zkoušet, které potraviny mu činí problémy a které ne.</a:t>
            </a:r>
          </a:p>
          <a:p>
            <a:r>
              <a:rPr lang="cs-CZ" dirty="0"/>
              <a:t> </a:t>
            </a:r>
          </a:p>
          <a:p>
            <a:endParaRPr lang="cs-CZ" dirty="0"/>
          </a:p>
        </p:txBody>
      </p:sp>
    </p:spTree>
    <p:extLst>
      <p:ext uri="{BB962C8B-B14F-4D97-AF65-F5344CB8AC3E}">
        <p14:creationId xmlns:p14="http://schemas.microsoft.com/office/powerpoint/2010/main" val="19372388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1F9289-16A7-4684-B205-4129FB18939C}"/>
              </a:ext>
            </a:extLst>
          </p:cNvPr>
          <p:cNvSpPr>
            <a:spLocks noGrp="1"/>
          </p:cNvSpPr>
          <p:nvPr>
            <p:ph type="title"/>
          </p:nvPr>
        </p:nvSpPr>
        <p:spPr/>
        <p:txBody>
          <a:bodyPr/>
          <a:lstStyle/>
          <a:p>
            <a:r>
              <a:rPr lang="cs-CZ" b="1" dirty="0"/>
              <a:t>9.4.2 Chirurgická léčba</a:t>
            </a:r>
            <a:br>
              <a:rPr lang="cs-CZ" b="1" dirty="0"/>
            </a:br>
            <a:endParaRPr lang="cs-CZ" dirty="0"/>
          </a:p>
        </p:txBody>
      </p:sp>
      <p:sp>
        <p:nvSpPr>
          <p:cNvPr id="3" name="Zástupný symbol pro obsah 2">
            <a:extLst>
              <a:ext uri="{FF2B5EF4-FFF2-40B4-BE49-F238E27FC236}">
                <a16:creationId xmlns:a16="http://schemas.microsoft.com/office/drawing/2014/main" id="{C4134EBA-AACD-42D3-9EFD-AB1C857A9D0E}"/>
              </a:ext>
            </a:extLst>
          </p:cNvPr>
          <p:cNvSpPr>
            <a:spLocks noGrp="1"/>
          </p:cNvSpPr>
          <p:nvPr>
            <p:ph idx="1"/>
          </p:nvPr>
        </p:nvSpPr>
        <p:spPr/>
        <p:txBody>
          <a:bodyPr>
            <a:normAutofit fontScale="47500" lnSpcReduction="20000"/>
          </a:bodyPr>
          <a:lstStyle/>
          <a:p>
            <a:r>
              <a:rPr lang="cs-CZ" dirty="0"/>
              <a:t>U pacientů s Crohnovou chorobou je operativní řešení využíváno v případě, že je konzervativní léčba neúspěšná, pokud nastala akutní příhoda ohrožující život nemocného, nebo při dlouhodobých komplikacích. Rozlišujeme zákroky urgentní a plánované. Indikací k operačnímu výkonu mohou být: stenózy, píštěle, trvalý septický stav, perforace, krvácení, rakovinové bujení či dlouhodobé komplikace.</a:t>
            </a:r>
          </a:p>
          <a:p>
            <a:r>
              <a:rPr lang="cs-CZ" dirty="0"/>
              <a:t> </a:t>
            </a:r>
          </a:p>
          <a:p>
            <a:r>
              <a:rPr lang="cs-CZ" dirty="0"/>
              <a:t>Chirurgický zákrok chorobu nevyřeší a neodstraní, na rozdíl od ulcerózní kolitidy. Chirurgická léčba se ale může dobře doplňovat a kombinovat s léčbou medikamentózní. V případě chirurgické léčby je velmi důležitá předoperační příprava.</a:t>
            </a:r>
          </a:p>
          <a:p>
            <a:r>
              <a:rPr lang="cs-CZ" dirty="0"/>
              <a:t> </a:t>
            </a:r>
          </a:p>
          <a:p>
            <a:r>
              <a:rPr lang="cs-CZ" dirty="0"/>
              <a:t>V případě Crohnovy choroby je nejčastěji prováděna resekce střeva. Po opakovaných resekcích může dojít k syndromu krátkého střeva, u něhož vzniká porucha vstřebávání živin.</a:t>
            </a:r>
          </a:p>
          <a:p>
            <a:r>
              <a:rPr lang="cs-CZ" dirty="0"/>
              <a:t> </a:t>
            </a:r>
          </a:p>
          <a:p>
            <a:r>
              <a:rPr lang="cs-CZ" dirty="0"/>
              <a:t>Dalším výkonem může být </a:t>
            </a:r>
            <a:r>
              <a:rPr lang="cs-CZ" dirty="0" err="1"/>
              <a:t>strikturoplastika</a:t>
            </a:r>
            <a:r>
              <a:rPr lang="cs-CZ" dirty="0"/>
              <a:t>, která představuje výkon, při kterém se neodebírá část střeva, ale provede se plastická úprava zúžení. Bývá využívána v případech, kdy je střevo postiženo mnohočetnými a krátkými stenózami. Lékař je podélně protne a příčně sešije, čímž obnoví střevní průsvit. V případě zúžení střeva se dá také využít balonové dilatace při endoskopickém vyšetření.</a:t>
            </a:r>
          </a:p>
          <a:p>
            <a:r>
              <a:rPr lang="cs-CZ" dirty="0"/>
              <a:t> </a:t>
            </a:r>
          </a:p>
          <a:p>
            <a:r>
              <a:rPr lang="cs-CZ" dirty="0"/>
              <a:t> Často bývají prováděny také operace </a:t>
            </a:r>
            <a:r>
              <a:rPr lang="cs-CZ" dirty="0" err="1"/>
              <a:t>perianálních</a:t>
            </a:r>
            <a:r>
              <a:rPr lang="cs-CZ" dirty="0"/>
              <a:t> </a:t>
            </a:r>
            <a:r>
              <a:rPr lang="cs-CZ" dirty="0" err="1"/>
              <a:t>píštelí</a:t>
            </a:r>
            <a:r>
              <a:rPr lang="cs-CZ" dirty="0"/>
              <a:t> a abscesů. </a:t>
            </a:r>
            <a:r>
              <a:rPr lang="cs-CZ" dirty="0" err="1"/>
              <a:t>Perianální</a:t>
            </a:r>
            <a:r>
              <a:rPr lang="cs-CZ" dirty="0"/>
              <a:t> píštěle se lékař snaží spojit v jeden kanál a zajistit tak trvalou drenáž, u abscesů se pokouší o jejich vypuštění. U těchto chirurgických zákroků je snaha ušetřit oblast řitních svěračů.</a:t>
            </a:r>
          </a:p>
          <a:p>
            <a:r>
              <a:rPr lang="cs-CZ" dirty="0"/>
              <a:t> </a:t>
            </a:r>
          </a:p>
          <a:p>
            <a:r>
              <a:rPr lang="cs-CZ" dirty="0"/>
              <a:t>V mnoha případech je přikročeno k vytvoření </a:t>
            </a:r>
            <a:r>
              <a:rPr lang="cs-CZ" dirty="0" err="1"/>
              <a:t>stomie</a:t>
            </a:r>
            <a:r>
              <a:rPr lang="cs-CZ" dirty="0"/>
              <a:t>, ať už dočasné či trvalé. K těmto operačním výkonům bývá přistupováno při pánevních či břišních sepsích, při závažných zánětech konečníku a tlustého střeva, nebo pokud lékař usoudí, že je ohroženo hojení nového střevního spojení, anastomózy, která byla vytvořena při resekci střeva. V takovémto případě se přistupuje k vytvoření dočasné </a:t>
            </a:r>
            <a:r>
              <a:rPr lang="cs-CZ" dirty="0" err="1"/>
              <a:t>stomie</a:t>
            </a:r>
            <a:r>
              <a:rPr lang="cs-CZ" dirty="0"/>
              <a:t>.</a:t>
            </a:r>
          </a:p>
          <a:p>
            <a:endParaRPr lang="cs-CZ" dirty="0"/>
          </a:p>
        </p:txBody>
      </p:sp>
    </p:spTree>
    <p:extLst>
      <p:ext uri="{BB962C8B-B14F-4D97-AF65-F5344CB8AC3E}">
        <p14:creationId xmlns:p14="http://schemas.microsoft.com/office/powerpoint/2010/main" val="2346957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1537DB-CB4F-43B7-8584-A23EAC6219BB}"/>
              </a:ext>
            </a:extLst>
          </p:cNvPr>
          <p:cNvSpPr>
            <a:spLocks noGrp="1"/>
          </p:cNvSpPr>
          <p:nvPr>
            <p:ph type="title"/>
          </p:nvPr>
        </p:nvSpPr>
        <p:spPr/>
        <p:txBody>
          <a:bodyPr/>
          <a:lstStyle/>
          <a:p>
            <a:r>
              <a:rPr lang="cs-CZ" b="1" dirty="0"/>
              <a:t>Příčiny onemocnění</a:t>
            </a:r>
            <a:br>
              <a:rPr lang="cs-CZ" b="1" dirty="0"/>
            </a:br>
            <a:endParaRPr lang="cs-CZ" dirty="0"/>
          </a:p>
        </p:txBody>
      </p:sp>
      <p:sp>
        <p:nvSpPr>
          <p:cNvPr id="3" name="Zástupný symbol pro obsah 2">
            <a:extLst>
              <a:ext uri="{FF2B5EF4-FFF2-40B4-BE49-F238E27FC236}">
                <a16:creationId xmlns:a16="http://schemas.microsoft.com/office/drawing/2014/main" id="{FE5C4EF7-3EE0-49C4-812D-D80B088994A3}"/>
              </a:ext>
            </a:extLst>
          </p:cNvPr>
          <p:cNvSpPr>
            <a:spLocks noGrp="1"/>
          </p:cNvSpPr>
          <p:nvPr>
            <p:ph idx="1"/>
          </p:nvPr>
        </p:nvSpPr>
        <p:spPr/>
        <p:txBody>
          <a:bodyPr>
            <a:normAutofit fontScale="92500" lnSpcReduction="20000"/>
          </a:bodyPr>
          <a:lstStyle/>
          <a:p>
            <a:r>
              <a:rPr lang="cs-CZ" dirty="0"/>
              <a:t>V současné době jsou odborníky nejčastěji zmiňovány vlivy genetické, bakteriální či virové a imunologické. Genetické faktory a vrozená dispozice zde zřejmě hrají velikou roli, jelikož je uváděn 15-20 % familiární výskyt. Významnou roli hraje prokazatelně životní prostředí, stravovací návyky, stres a přílišná čistota. Dnešní vysoká úroveň hygieny často způsobuje, že se stále více dětí s mikroby z vnějšího prostředí setkává omezeně a nebuduje si tak přirozenou imunitu. </a:t>
            </a:r>
          </a:p>
          <a:p>
            <a:r>
              <a:rPr lang="cs-CZ" dirty="0"/>
              <a:t>Stres je dalším rizikovým faktorem, především stres dlouhodobý, který významně ovlivňuje také imunitní systém. Význam mají špatné stravovací návyky zejména nízká konzumace ovoce a zeleniny, kouření, dlouhá a nepravidelná pracovní doba, užívání kontracepčních léků a nesteroidních antirevmatik či alergie. Crohnovu chorobu i ostatní idiopatické střevní záněty řadíme mezi civilizační onemocnění.</a:t>
            </a:r>
          </a:p>
          <a:p>
            <a:r>
              <a:rPr lang="cs-CZ" dirty="0"/>
              <a:t> </a:t>
            </a:r>
          </a:p>
          <a:p>
            <a:endParaRPr lang="cs-CZ" dirty="0"/>
          </a:p>
        </p:txBody>
      </p:sp>
    </p:spTree>
    <p:extLst>
      <p:ext uri="{BB962C8B-B14F-4D97-AF65-F5344CB8AC3E}">
        <p14:creationId xmlns:p14="http://schemas.microsoft.com/office/powerpoint/2010/main" val="2788902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7F9E4D-1EA8-4154-B38F-99041B24FA0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19D5483-ED89-4CDD-B2A3-20ED8BAB1B40}"/>
              </a:ext>
            </a:extLst>
          </p:cNvPr>
          <p:cNvSpPr>
            <a:spLocks noGrp="1"/>
          </p:cNvSpPr>
          <p:nvPr>
            <p:ph idx="1"/>
          </p:nvPr>
        </p:nvSpPr>
        <p:spPr/>
        <p:txBody>
          <a:bodyPr>
            <a:normAutofit fontScale="77500" lnSpcReduction="20000"/>
          </a:bodyPr>
          <a:lstStyle/>
          <a:p>
            <a:r>
              <a:rPr lang="cs-CZ" b="1" dirty="0"/>
              <a:t>Nejčastější ošetřovatelské diagnózy</a:t>
            </a:r>
            <a:endParaRPr lang="cs-CZ" dirty="0"/>
          </a:p>
          <a:p>
            <a:r>
              <a:rPr lang="cs-CZ" dirty="0"/>
              <a:t>A</a:t>
            </a:r>
            <a:r>
              <a:rPr lang="cs-CZ" dirty="0">
                <a:hlinkClick r:id="rId2" tooltip="osetrovatelske-diagnozy.aspx"/>
              </a:rPr>
              <a:t>kutní bolest - 00132</a:t>
            </a:r>
            <a:endParaRPr lang="cs-CZ" dirty="0"/>
          </a:p>
          <a:p>
            <a:r>
              <a:rPr lang="cs-CZ" dirty="0"/>
              <a:t>D</a:t>
            </a:r>
            <a:r>
              <a:rPr lang="cs-CZ" dirty="0">
                <a:hlinkClick r:id="rId2" tooltip="osetrovatelske-diagnozy.aspx"/>
              </a:rPr>
              <a:t>eficit tělesných tekutin - 00027</a:t>
            </a:r>
            <a:endParaRPr lang="cs-CZ" dirty="0"/>
          </a:p>
          <a:p>
            <a:r>
              <a:rPr lang="cs-CZ" dirty="0"/>
              <a:t>H</a:t>
            </a:r>
            <a:r>
              <a:rPr lang="cs-CZ" dirty="0">
                <a:hlinkClick r:id="rId2" tooltip="osetrovatelske-diagnozy.aspx"/>
              </a:rPr>
              <a:t>ypertermie - 00007</a:t>
            </a:r>
            <a:endParaRPr lang="cs-CZ" dirty="0"/>
          </a:p>
          <a:p>
            <a:r>
              <a:rPr lang="cs-CZ" dirty="0"/>
              <a:t>C</a:t>
            </a:r>
            <a:r>
              <a:rPr lang="cs-CZ" dirty="0">
                <a:hlinkClick r:id="rId2" tooltip="osetrovatelske-diagnozy.aspx"/>
              </a:rPr>
              <a:t>hronická bolest - 00133</a:t>
            </a:r>
            <a:endParaRPr lang="cs-CZ" dirty="0"/>
          </a:p>
          <a:p>
            <a:r>
              <a:rPr lang="cs-CZ" dirty="0"/>
              <a:t>N</a:t>
            </a:r>
            <a:r>
              <a:rPr lang="cs-CZ" dirty="0">
                <a:hlinkClick r:id="rId2" tooltip="osetrovatelske-diagnozy.aspx"/>
              </a:rPr>
              <a:t>auzea - 00134</a:t>
            </a:r>
            <a:endParaRPr lang="cs-CZ" dirty="0"/>
          </a:p>
          <a:p>
            <a:r>
              <a:rPr lang="cs-CZ" dirty="0"/>
              <a:t>N</a:t>
            </a:r>
            <a:r>
              <a:rPr lang="cs-CZ" dirty="0">
                <a:hlinkClick r:id="rId2" tooltip="osetrovatelske-diagnozy.aspx"/>
              </a:rPr>
              <a:t>edostatečná výživa - 00002</a:t>
            </a:r>
            <a:endParaRPr lang="cs-CZ" dirty="0"/>
          </a:p>
          <a:p>
            <a:r>
              <a:rPr lang="cs-CZ" dirty="0"/>
              <a:t>N</a:t>
            </a:r>
            <a:r>
              <a:rPr lang="cs-CZ" dirty="0">
                <a:hlinkClick r:id="rId2" tooltip="osetrovatelske-diagnozy.aspx"/>
              </a:rPr>
              <a:t>eprospívání dospělé osoby - 00101</a:t>
            </a:r>
            <a:endParaRPr lang="cs-CZ" dirty="0"/>
          </a:p>
          <a:p>
            <a:r>
              <a:rPr lang="cs-CZ" dirty="0"/>
              <a:t>P</a:t>
            </a:r>
            <a:r>
              <a:rPr lang="cs-CZ" dirty="0">
                <a:hlinkClick r:id="rId2" tooltip="osetrovatelske-diagnozy.aspx"/>
              </a:rPr>
              <a:t>orušená energie - 00050</a:t>
            </a:r>
            <a:endParaRPr lang="cs-CZ" dirty="0"/>
          </a:p>
          <a:p>
            <a:r>
              <a:rPr lang="cs-CZ" dirty="0"/>
              <a:t>P</a:t>
            </a:r>
            <a:r>
              <a:rPr lang="cs-CZ" dirty="0">
                <a:hlinkClick r:id="rId2" tooltip="osetrovatelske-diagnozy.aspx"/>
              </a:rPr>
              <a:t>orušený obraz těla - 00118</a:t>
            </a:r>
            <a:endParaRPr lang="cs-CZ" dirty="0"/>
          </a:p>
          <a:p>
            <a:r>
              <a:rPr lang="cs-CZ" dirty="0"/>
              <a:t>P</a:t>
            </a:r>
            <a:r>
              <a:rPr lang="cs-CZ" dirty="0">
                <a:hlinkClick r:id="rId2" tooltip="osetrovatelske-diagnozy.aspx"/>
              </a:rPr>
              <a:t>růjem - 00013</a:t>
            </a:r>
            <a:endParaRPr lang="cs-CZ" dirty="0"/>
          </a:p>
          <a:p>
            <a:r>
              <a:rPr lang="cs-CZ" dirty="0"/>
              <a:t>R</a:t>
            </a:r>
            <a:r>
              <a:rPr lang="cs-CZ" dirty="0">
                <a:hlinkClick r:id="rId2" tooltip="osetrovatelske-diagnozy.aspx"/>
              </a:rPr>
              <a:t>iziko infekce - 00004</a:t>
            </a:r>
            <a:endParaRPr lang="cs-CZ" dirty="0"/>
          </a:p>
          <a:p>
            <a:endParaRPr lang="cs-CZ" dirty="0"/>
          </a:p>
        </p:txBody>
      </p:sp>
    </p:spTree>
    <p:extLst>
      <p:ext uri="{BB962C8B-B14F-4D97-AF65-F5344CB8AC3E}">
        <p14:creationId xmlns:p14="http://schemas.microsoft.com/office/powerpoint/2010/main" val="2034276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31FE90-E885-4D95-9076-C98EF96F36A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B2CCF7E-0ADD-4E0E-864F-41719C98207C}"/>
              </a:ext>
            </a:extLst>
          </p:cNvPr>
          <p:cNvSpPr>
            <a:spLocks noGrp="1"/>
          </p:cNvSpPr>
          <p:nvPr>
            <p:ph idx="1"/>
          </p:nvPr>
        </p:nvSpPr>
        <p:spPr/>
        <p:txBody>
          <a:bodyPr>
            <a:normAutofit fontScale="62500" lnSpcReduction="20000"/>
          </a:bodyPr>
          <a:lstStyle/>
          <a:p>
            <a:r>
              <a:rPr lang="cs-CZ" b="1" dirty="0"/>
              <a:t>Nejčastější ošetřovatelské diagnózy</a:t>
            </a:r>
            <a:endParaRPr lang="cs-CZ" dirty="0"/>
          </a:p>
          <a:p>
            <a:r>
              <a:rPr lang="cs-CZ" dirty="0">
                <a:hlinkClick r:id="rId2" tooltip="osetrovatelske-diagnozy.aspx"/>
              </a:rPr>
              <a:t>Akutní bolest - 00132</a:t>
            </a:r>
            <a:endParaRPr lang="cs-CZ" dirty="0"/>
          </a:p>
          <a:p>
            <a:r>
              <a:rPr lang="cs-CZ" dirty="0">
                <a:hlinkClick r:id="rId2" tooltip="osetrovatelske-diagnozy.aspx"/>
              </a:rPr>
              <a:t>Deficit tělesných tekutin - 00027</a:t>
            </a:r>
            <a:endParaRPr lang="cs-CZ" dirty="0"/>
          </a:p>
          <a:p>
            <a:r>
              <a:rPr lang="cs-CZ" dirty="0">
                <a:hlinkClick r:id="rId2" tooltip="osetrovatelske-diagnozy.aspx"/>
              </a:rPr>
              <a:t>Hypertermie - 00007</a:t>
            </a:r>
            <a:endParaRPr lang="cs-CZ" dirty="0"/>
          </a:p>
          <a:p>
            <a:r>
              <a:rPr lang="cs-CZ" dirty="0">
                <a:hlinkClick r:id="rId2" tooltip="osetrovatelske-diagnozy.aspx"/>
              </a:rPr>
              <a:t>Chronická bolest - 00133</a:t>
            </a:r>
            <a:endParaRPr lang="cs-CZ" dirty="0"/>
          </a:p>
          <a:p>
            <a:r>
              <a:rPr lang="cs-CZ" dirty="0">
                <a:hlinkClick r:id="rId2" tooltip="osetrovatelske-diagnozy.aspx"/>
              </a:rPr>
              <a:t>Nauzea - 00134</a:t>
            </a:r>
            <a:endParaRPr lang="cs-CZ" dirty="0"/>
          </a:p>
          <a:p>
            <a:r>
              <a:rPr lang="cs-CZ" dirty="0">
                <a:hlinkClick r:id="rId2" tooltip="osetrovatelske-diagnozy.aspx"/>
              </a:rPr>
              <a:t>Nedostatečná výživa - 00002</a:t>
            </a:r>
            <a:endParaRPr lang="cs-CZ" dirty="0"/>
          </a:p>
          <a:p>
            <a:r>
              <a:rPr lang="cs-CZ" dirty="0">
                <a:hlinkClick r:id="rId2" tooltip="osetrovatelske-diagnozy.aspx"/>
              </a:rPr>
              <a:t>Neprospívání dospělé osoby - 00101</a:t>
            </a:r>
            <a:endParaRPr lang="cs-CZ" dirty="0"/>
          </a:p>
          <a:p>
            <a:r>
              <a:rPr lang="cs-CZ" dirty="0">
                <a:hlinkClick r:id="rId2" tooltip="osetrovatelske-diagnozy.aspx"/>
              </a:rPr>
              <a:t>Porušená energie - 00050</a:t>
            </a:r>
            <a:endParaRPr lang="cs-CZ" dirty="0"/>
          </a:p>
          <a:p>
            <a:r>
              <a:rPr lang="cs-CZ" dirty="0">
                <a:hlinkClick r:id="rId2" tooltip="osetrovatelske-diagnozy.aspx"/>
              </a:rPr>
              <a:t>Porušený obraz těla - 00118</a:t>
            </a:r>
            <a:endParaRPr lang="cs-CZ" dirty="0"/>
          </a:p>
          <a:p>
            <a:r>
              <a:rPr lang="cs-CZ" dirty="0">
                <a:hlinkClick r:id="rId2" tooltip="osetrovatelske-diagnozy.aspx"/>
              </a:rPr>
              <a:t>Průjem - 00013</a:t>
            </a:r>
            <a:endParaRPr lang="cs-CZ" dirty="0"/>
          </a:p>
          <a:p>
            <a:r>
              <a:rPr lang="cs-CZ" dirty="0">
                <a:hlinkClick r:id="rId2" tooltip="osetrovatelske-diagnozy.aspx"/>
              </a:rPr>
              <a:t>Riziko infekce - 00004</a:t>
            </a:r>
            <a:endParaRPr lang="cs-CZ" dirty="0"/>
          </a:p>
          <a:p>
            <a:r>
              <a:rPr lang="cs-CZ" dirty="0">
                <a:hlinkClick r:id="rId2" tooltip="osetrovatelske-diagnozy.aspx"/>
              </a:rPr>
              <a:t>Únava - 00093</a:t>
            </a:r>
            <a:endParaRPr lang="cs-CZ" dirty="0"/>
          </a:p>
          <a:p>
            <a:endParaRPr lang="cs-CZ" dirty="0"/>
          </a:p>
        </p:txBody>
      </p:sp>
    </p:spTree>
    <p:extLst>
      <p:ext uri="{BB962C8B-B14F-4D97-AF65-F5344CB8AC3E}">
        <p14:creationId xmlns:p14="http://schemas.microsoft.com/office/powerpoint/2010/main" val="346841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F9B963-FF40-41AA-814B-AF6BBB456847}"/>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BF84661-CD48-4229-9E24-14C8C461B62E}"/>
              </a:ext>
            </a:extLst>
          </p:cNvPr>
          <p:cNvSpPr>
            <a:spLocks noGrp="1"/>
          </p:cNvSpPr>
          <p:nvPr>
            <p:ph idx="1"/>
          </p:nvPr>
        </p:nvSpPr>
        <p:spPr/>
        <p:txBody>
          <a:bodyPr/>
          <a:lstStyle/>
          <a:p>
            <a:r>
              <a:rPr lang="cs-CZ" b="1" dirty="0"/>
              <a:t>Výskyt nemoci</a:t>
            </a:r>
            <a:endParaRPr lang="cs-CZ" dirty="0"/>
          </a:p>
          <a:p>
            <a:r>
              <a:rPr lang="cs-CZ" dirty="0"/>
              <a:t>Idiopatické střevní záněty postihují 0,17-0,3 % veškeré populace v rozvinutých zemích. Nejčastěji se onemocnění vyskytuje v severní Evropě a USA. </a:t>
            </a:r>
          </a:p>
          <a:p>
            <a:r>
              <a:rPr lang="cs-CZ" dirty="0"/>
              <a:t>V posledních letech byl zaznamenán nárůst Crohnovy choroby, která postihuje stále mladší jedince, není výjimkou propuknutí nemoci v dětském věku. Stále častěji se nemoc projevuje v období adolescence, nejčastěji mezi 20 až 35 lety. V České republice trpí Crohnovou chorobou 13 000 až 15 000 lidí. Ročně onemocní 1–3 noví nemocní na 100 000 obyvatel.</a:t>
            </a:r>
          </a:p>
          <a:p>
            <a:endParaRPr lang="cs-CZ" dirty="0"/>
          </a:p>
        </p:txBody>
      </p:sp>
    </p:spTree>
    <p:extLst>
      <p:ext uri="{BB962C8B-B14F-4D97-AF65-F5344CB8AC3E}">
        <p14:creationId xmlns:p14="http://schemas.microsoft.com/office/powerpoint/2010/main" val="3078396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970A70-8654-463B-8D87-387645C1E7C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C36CCE7-DBD6-4D09-B40B-551388C2F7A2}"/>
              </a:ext>
            </a:extLst>
          </p:cNvPr>
          <p:cNvSpPr>
            <a:spLocks noGrp="1"/>
          </p:cNvSpPr>
          <p:nvPr>
            <p:ph idx="1"/>
          </p:nvPr>
        </p:nvSpPr>
        <p:spPr/>
        <p:txBody>
          <a:bodyPr/>
          <a:lstStyle/>
          <a:p>
            <a:r>
              <a:rPr lang="cs-CZ" b="1" dirty="0"/>
              <a:t>Příznaky onemocnění</a:t>
            </a:r>
            <a:endParaRPr lang="cs-CZ" dirty="0"/>
          </a:p>
          <a:p>
            <a:r>
              <a:rPr lang="cs-CZ" dirty="0"/>
              <a:t>Při probíhající Crohnově chorobě je v popředí triáda příznaků – </a:t>
            </a:r>
            <a:r>
              <a:rPr lang="cs-CZ" b="1" i="1" dirty="0"/>
              <a:t>bolesti břicha, průjem, váhový úbytek.</a:t>
            </a:r>
            <a:r>
              <a:rPr lang="cs-CZ" dirty="0"/>
              <a:t> Ovšem tyto příznaky nejsou typické jen pro Crohnovu chorobu a většinou tedy bývá problém odhalit ji časně. Většina nemocných má proto bolesti i několik měsíců či let, mohou být zaměněny za obyčejné trávicí potíže, stresové vypětí, či zánět slepého střeva. Právě zánět slepého střeva je často urgentní indikací k operačnímu výkonu, avšak problémy s Crohnovou chorobou nevyřeší, naopak odstranění jen samotného apendixu může vést ke vzniku píštělí a následným nepříjemným komplikacím.</a:t>
            </a:r>
          </a:p>
          <a:p>
            <a:endParaRPr lang="cs-CZ" dirty="0"/>
          </a:p>
        </p:txBody>
      </p:sp>
    </p:spTree>
    <p:extLst>
      <p:ext uri="{BB962C8B-B14F-4D97-AF65-F5344CB8AC3E}">
        <p14:creationId xmlns:p14="http://schemas.microsoft.com/office/powerpoint/2010/main" val="1348010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612391-E24A-44E5-BA15-26EA96EB061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392B2AE-C690-4345-9780-9C2677CC1144}"/>
              </a:ext>
            </a:extLst>
          </p:cNvPr>
          <p:cNvSpPr>
            <a:spLocks noGrp="1"/>
          </p:cNvSpPr>
          <p:nvPr>
            <p:ph idx="1"/>
          </p:nvPr>
        </p:nvSpPr>
        <p:spPr/>
        <p:txBody>
          <a:bodyPr>
            <a:normAutofit fontScale="92500" lnSpcReduction="20000"/>
          </a:bodyPr>
          <a:lstStyle/>
          <a:p>
            <a:r>
              <a:rPr lang="cs-CZ" dirty="0"/>
              <a:t>Bolestivé stavy může doprovázet i nauzea a zvracení. Z dalších celkových příznaků je v popředí nechutenství, zimnice, horečka, malátnost a celková slabost. Nejtypičtějším příznakem, po bolestech břicha, je průjmovitá stolice, často s příměsí hlenu, hnisu a méně často i krve. Dále se také objevují hnisavé projevy kolem konečníku, abscesy, píštěle či hemoroidy. Nemocní často uvádí i zvýšenou peristaltiku, která je až nepříjemně hlasitá a trápí je i střevní plynatost.</a:t>
            </a:r>
          </a:p>
          <a:p>
            <a:r>
              <a:rPr lang="cs-CZ" dirty="0"/>
              <a:t>Příznaky se objevují v závislosti na rozsahu postižení a také lokalizaci zánětu. Obecně platí, že při postižení tenkého a tlustého střeva je přítomna bolest břicha, teplota, průjem. Při postižení tlustého střeva, to bývá většinou krvácení, bolest a </a:t>
            </a:r>
            <a:r>
              <a:rPr lang="cs-CZ" dirty="0" err="1"/>
              <a:t>mimostřevní</a:t>
            </a:r>
            <a:r>
              <a:rPr lang="cs-CZ" dirty="0"/>
              <a:t> projevy. Při postižení tenkého střeva jsou přítomny bolesti břicha, hubnutí a chudokrevnost. Poslední oblastí je konečník, při jehož postižení je přítomno krvácení, nepříjemné a v podstatě neustálé nucení na stolici, zánět a píštěle.</a:t>
            </a:r>
          </a:p>
          <a:p>
            <a:endParaRPr lang="cs-CZ" dirty="0"/>
          </a:p>
        </p:txBody>
      </p:sp>
    </p:spTree>
    <p:extLst>
      <p:ext uri="{BB962C8B-B14F-4D97-AF65-F5344CB8AC3E}">
        <p14:creationId xmlns:p14="http://schemas.microsoft.com/office/powerpoint/2010/main" val="1485228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0C77F1-C28E-4161-B8F0-697F0E52A8B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220A5C5-372D-4987-A11F-818BDE6D94B6}"/>
              </a:ext>
            </a:extLst>
          </p:cNvPr>
          <p:cNvSpPr>
            <a:spLocks noGrp="1"/>
          </p:cNvSpPr>
          <p:nvPr>
            <p:ph idx="1"/>
          </p:nvPr>
        </p:nvSpPr>
        <p:spPr/>
        <p:txBody>
          <a:bodyPr>
            <a:normAutofit fontScale="85000" lnSpcReduction="20000"/>
          </a:bodyPr>
          <a:lstStyle/>
          <a:p>
            <a:r>
              <a:rPr lang="cs-CZ" dirty="0"/>
              <a:t>Crohnova choroba se může projevovat i v jiné oblasti než střevní, mluvíme o </a:t>
            </a:r>
            <a:r>
              <a:rPr lang="cs-CZ" dirty="0" err="1"/>
              <a:t>extraintestinální</a:t>
            </a:r>
            <a:r>
              <a:rPr lang="cs-CZ" dirty="0"/>
              <a:t> manifestaci. Nejčastěji se jedná o postižení kloubů, očí, úst, jater či kůže. Ne zřídka nemocný vyhledá pomoc až při objevení se těchto příznaků, protože trávicím problémům nevěnoval takovou pozornost nebo nepřikládal důležitost. </a:t>
            </a:r>
          </a:p>
          <a:p>
            <a:r>
              <a:rPr lang="cs-CZ" dirty="0"/>
              <a:t>K postižení kloubů zánětem, dochází právě při Crohnově chorobě, nejčastěji. Zánět postihuje jak větší klouby, tak menší. Způsobuje bolestivé otoky, bolesti v kříži a ztuhnutí páteře. Při postižení očí dochází často k nepříjemným zánětům rohovek a spojivek. Kožní projevy bývají zaznamenávány nejčastěji na dolních končetinách, především se jedná o zarudnutí či méně často o vředy. Nepříjemné je i postižení úst a ústní sliznice, ta bývá pokryta bolestivými a špatně se léčícími </a:t>
            </a:r>
            <a:r>
              <a:rPr lang="cs-CZ" dirty="0" err="1"/>
              <a:t>aftoidními</a:t>
            </a:r>
            <a:r>
              <a:rPr lang="cs-CZ" dirty="0"/>
              <a:t> vředy. U nemocných s Crohnovou chorobou se také, poměrně často, objevuje urolitiáza a bývá popisována i dysfunkce slinivky břišní, která je však pravděpodobně zapříčiněna užívanými léky.</a:t>
            </a:r>
          </a:p>
          <a:p>
            <a:r>
              <a:rPr lang="cs-CZ" dirty="0"/>
              <a:t> </a:t>
            </a:r>
          </a:p>
          <a:p>
            <a:endParaRPr lang="cs-CZ" dirty="0"/>
          </a:p>
        </p:txBody>
      </p:sp>
    </p:spTree>
    <p:extLst>
      <p:ext uri="{BB962C8B-B14F-4D97-AF65-F5344CB8AC3E}">
        <p14:creationId xmlns:p14="http://schemas.microsoft.com/office/powerpoint/2010/main" val="4183384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B3F59A-7C2D-4A55-B6D6-8573FD652F90}"/>
              </a:ext>
            </a:extLst>
          </p:cNvPr>
          <p:cNvSpPr>
            <a:spLocks noGrp="1"/>
          </p:cNvSpPr>
          <p:nvPr>
            <p:ph type="title"/>
          </p:nvPr>
        </p:nvSpPr>
        <p:spPr/>
        <p:txBody>
          <a:bodyPr/>
          <a:lstStyle/>
          <a:p>
            <a:r>
              <a:rPr lang="cs-CZ" b="1" dirty="0"/>
              <a:t>9.2 Klinický průběh</a:t>
            </a:r>
            <a:br>
              <a:rPr lang="cs-CZ" b="1" dirty="0"/>
            </a:br>
            <a:endParaRPr lang="cs-CZ" dirty="0"/>
          </a:p>
        </p:txBody>
      </p:sp>
      <p:sp>
        <p:nvSpPr>
          <p:cNvPr id="3" name="Zástupný symbol pro obsah 2">
            <a:extLst>
              <a:ext uri="{FF2B5EF4-FFF2-40B4-BE49-F238E27FC236}">
                <a16:creationId xmlns:a16="http://schemas.microsoft.com/office/drawing/2014/main" id="{3BFDF078-EF3A-4D5A-B842-86F9EBE73134}"/>
              </a:ext>
            </a:extLst>
          </p:cNvPr>
          <p:cNvSpPr>
            <a:spLocks noGrp="1"/>
          </p:cNvSpPr>
          <p:nvPr>
            <p:ph idx="1"/>
          </p:nvPr>
        </p:nvSpPr>
        <p:spPr/>
        <p:txBody>
          <a:bodyPr>
            <a:normAutofit fontScale="92500" lnSpcReduction="20000"/>
          </a:bodyPr>
          <a:lstStyle/>
          <a:p>
            <a:r>
              <a:rPr lang="cs-CZ" dirty="0"/>
              <a:t>Crohnova choroba, stejně jako další idiopatické střevní záněty, je onemocněním na celý život, jedná se o chorobu v současné době nevyléčitelnou. Ačkoliv tuto chorobu nemůžeme vyléčit, nemocný se s nejhoršími příznaky nepotýká stále. Nemoc probíhá ve stadiích uklidnění a stádiích nového vzplanutí. Což znamená, že většina příznaků je přítomna ve stádiu vzplanutí - relapsu. Snažíme se mu předejít dodržováním určitých stravovacích návyků, psychickou pohodou a podáváním léků, tedy udržovací léčbou.</a:t>
            </a:r>
          </a:p>
          <a:p>
            <a:r>
              <a:rPr lang="cs-CZ" dirty="0"/>
              <a:t>Vývoj tohoto onemocnění může být progresivní, stacionární, nebo regresivní. Vzhledem ke střídajícím se relapsům a remisím, stanovujeme u Crohnovy choroby její aktivitu. K tomu je nejčastěji používán CDAI (</a:t>
            </a:r>
            <a:r>
              <a:rPr lang="cs-CZ" dirty="0" err="1"/>
              <a:t>Crohn's</a:t>
            </a:r>
            <a:r>
              <a:rPr lang="cs-CZ" dirty="0"/>
              <a:t> </a:t>
            </a:r>
            <a:r>
              <a:rPr lang="cs-CZ" dirty="0" err="1"/>
              <a:t>Disease</a:t>
            </a:r>
            <a:r>
              <a:rPr lang="cs-CZ" dirty="0"/>
              <a:t> </a:t>
            </a:r>
            <a:r>
              <a:rPr lang="cs-CZ" dirty="0" err="1"/>
              <a:t>Activity</a:t>
            </a:r>
            <a:r>
              <a:rPr lang="cs-CZ" dirty="0"/>
              <a:t> Index). Tento index je ale často kritizován a neoblíben pro svoji přílišnou komplikovanost.</a:t>
            </a:r>
          </a:p>
          <a:p>
            <a:r>
              <a:rPr lang="cs-CZ" dirty="0"/>
              <a:t> </a:t>
            </a:r>
          </a:p>
          <a:p>
            <a:endParaRPr lang="cs-CZ" dirty="0"/>
          </a:p>
        </p:txBody>
      </p:sp>
    </p:spTree>
    <p:extLst>
      <p:ext uri="{BB962C8B-B14F-4D97-AF65-F5344CB8AC3E}">
        <p14:creationId xmlns:p14="http://schemas.microsoft.com/office/powerpoint/2010/main" val="377704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25FFD8-DF48-4640-90B8-30BCDE5B2D0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72AED68-D481-4CBE-A0FE-C753090CFA1B}"/>
              </a:ext>
            </a:extLst>
          </p:cNvPr>
          <p:cNvSpPr>
            <a:spLocks noGrp="1"/>
          </p:cNvSpPr>
          <p:nvPr>
            <p:ph idx="1"/>
          </p:nvPr>
        </p:nvSpPr>
        <p:spPr/>
        <p:txBody>
          <a:bodyPr>
            <a:normAutofit fontScale="62500" lnSpcReduction="20000"/>
          </a:bodyPr>
          <a:lstStyle/>
          <a:p>
            <a:r>
              <a:rPr lang="cs-CZ" b="1" dirty="0"/>
              <a:t>Komplikace</a:t>
            </a:r>
            <a:endParaRPr lang="cs-CZ" dirty="0"/>
          </a:p>
          <a:p>
            <a:r>
              <a:rPr lang="cs-CZ" dirty="0"/>
              <a:t>Komplikace většinou vznikají, když nemoc není léčená, je léčena nedostatečně, při těžkém zánětu ve střevě, při narušení vstřebávání žlučových kyselin či při těžké imunitní reakci. Rozdělujeme je na střevní a </a:t>
            </a:r>
            <a:r>
              <a:rPr lang="cs-CZ" dirty="0" err="1"/>
              <a:t>mimostřevní</a:t>
            </a:r>
            <a:r>
              <a:rPr lang="cs-CZ" dirty="0"/>
              <a:t>, nebo lokální a vzdálené.</a:t>
            </a:r>
          </a:p>
          <a:p>
            <a:r>
              <a:rPr lang="cs-CZ" dirty="0"/>
              <a:t>Mezi komplikace střevní patří například stenózy. Způsobují poruchu střevní neprůchodnosti, křečovité bolesti břicha, zvracení a hlasité střevní zvuky. Stenózy mohou způsobit i úplné uzavření střeva, ileus. Další a poměrně častou komplikací je perforace střeva. Způsobí ho hluboký vředovitý defekt ve stěně střeva a výsledkem je vznik píštěle a abscesu či zánětu pobřišnice a těžkého krvácení. Obě tyto komplikace jsou ale poměrně vzácné. Píštěle znamenají abnormální kanálkovité propojení mezi jednotlivými střevními kličkami, či mezi střevem a povrchem těla. Nejčastější jsou </a:t>
            </a:r>
            <a:r>
              <a:rPr lang="cs-CZ" dirty="0" err="1"/>
              <a:t>perianální</a:t>
            </a:r>
            <a:r>
              <a:rPr lang="cs-CZ" dirty="0"/>
              <a:t> píštěle v okolí konečníku a řitního otvoru. Jsou nebezpečné v tom, že vedou k poškození funkce análních svěračů, stejně jako </a:t>
            </a:r>
            <a:r>
              <a:rPr lang="cs-CZ" dirty="0" err="1"/>
              <a:t>perianální</a:t>
            </a:r>
            <a:r>
              <a:rPr lang="cs-CZ" dirty="0"/>
              <a:t> abscesy - dutiny vyplněné hnisem, které se často tvoří mezi kličkami střeva, v oblasti hýžďových svalů, nebo v okolí konečníku. Vzniknout také mohou hemoroidy. Toxické </a:t>
            </a:r>
            <a:r>
              <a:rPr lang="cs-CZ" dirty="0" err="1"/>
              <a:t>megakolon</a:t>
            </a:r>
            <a:r>
              <a:rPr lang="cs-CZ" dirty="0"/>
              <a:t> (akutní dilatace tlustého střeva) jako závažná komplikace se častěji vyskytuje u pacientů s ulcerózní kolitidou. Dojde při něm k dilataci střeva, následně jeho neprůchodnosti a může vygradovat až v perforaci a zánět pobřišnice. Nejčastěji se přistupuje k chirurgickému odstranění celého tlustého střeva. Crohnova choroba se také dává do spojitosti s karcinomem tlustého střeva.</a:t>
            </a:r>
          </a:p>
          <a:p>
            <a:r>
              <a:rPr lang="cs-CZ" dirty="0"/>
              <a:t> </a:t>
            </a:r>
          </a:p>
          <a:p>
            <a:endParaRPr lang="cs-CZ" dirty="0"/>
          </a:p>
        </p:txBody>
      </p:sp>
    </p:spTree>
    <p:extLst>
      <p:ext uri="{BB962C8B-B14F-4D97-AF65-F5344CB8AC3E}">
        <p14:creationId xmlns:p14="http://schemas.microsoft.com/office/powerpoint/2010/main" val="2410799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C6AF18-6854-486F-8B36-B5FC39A68888}"/>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E12B212-0EA1-4F75-9A63-1F3186E27BCC}"/>
              </a:ext>
            </a:extLst>
          </p:cNvPr>
          <p:cNvSpPr>
            <a:spLocks noGrp="1"/>
          </p:cNvSpPr>
          <p:nvPr>
            <p:ph idx="1"/>
          </p:nvPr>
        </p:nvSpPr>
        <p:spPr/>
        <p:txBody>
          <a:bodyPr>
            <a:normAutofit fontScale="47500" lnSpcReduction="20000"/>
          </a:bodyPr>
          <a:lstStyle/>
          <a:p>
            <a:r>
              <a:rPr lang="cs-CZ" b="1" dirty="0"/>
              <a:t>Klasifikace </a:t>
            </a:r>
            <a:endParaRPr lang="cs-CZ" dirty="0"/>
          </a:p>
          <a:p>
            <a:r>
              <a:rPr lang="cs-CZ" dirty="0"/>
              <a:t>Crohnova choroba je klasifikována, podle toho, kterou část trávicího ústrojí svým zánětem postihla:</a:t>
            </a:r>
          </a:p>
          <a:p>
            <a:r>
              <a:rPr lang="cs-CZ" dirty="0"/>
              <a:t>- Ileitida – postižení terminálního úseku střeva, hlavním příznakem jsou kolikovité bolesti břicha. Pro Crohnovu chorobu je postižení v této oblasti nejtypičtější a bývá ve 25-30 %.</a:t>
            </a:r>
          </a:p>
          <a:p>
            <a:r>
              <a:rPr lang="cs-CZ" dirty="0"/>
              <a:t>- </a:t>
            </a:r>
            <a:r>
              <a:rPr lang="cs-CZ" dirty="0" err="1"/>
              <a:t>Ileokolitida</a:t>
            </a:r>
            <a:r>
              <a:rPr lang="cs-CZ" dirty="0"/>
              <a:t> – postiženo je terminální ileum a k němu navíc slepé střevo, nebo vzestupný tračník. Jedná se o druhou nejčastější formu u této choroby. Typická je tvorbou abscesů, píštělí a krvácení. Vyskytuje se v 40–60 %.</a:t>
            </a:r>
          </a:p>
          <a:p>
            <a:r>
              <a:rPr lang="cs-CZ" dirty="0"/>
              <a:t>- Kolitida – postižení tlustého střeva, které se vyskytuje v 30-40 %. Bývá typická nepříjemným a urgentním vyprazdňováním průjmovitých stolic a </a:t>
            </a:r>
            <a:r>
              <a:rPr lang="cs-CZ" dirty="0" err="1"/>
              <a:t>extraintestinálními</a:t>
            </a:r>
            <a:r>
              <a:rPr lang="cs-CZ" dirty="0"/>
              <a:t> manifestacemi.</a:t>
            </a:r>
          </a:p>
          <a:p>
            <a:r>
              <a:rPr lang="cs-CZ" dirty="0"/>
              <a:t>- </a:t>
            </a:r>
            <a:r>
              <a:rPr lang="cs-CZ" dirty="0" err="1"/>
              <a:t>Anorektální</a:t>
            </a:r>
            <a:r>
              <a:rPr lang="cs-CZ" dirty="0"/>
              <a:t> onemocnění – bývá až ve 26 %, často přidruženo právě ke kolitidě nebo </a:t>
            </a:r>
            <a:r>
              <a:rPr lang="cs-CZ" dirty="0" err="1"/>
              <a:t>iliokolitidě</a:t>
            </a:r>
            <a:r>
              <a:rPr lang="cs-CZ" dirty="0"/>
              <a:t>. </a:t>
            </a:r>
          </a:p>
          <a:p>
            <a:r>
              <a:rPr lang="cs-CZ" dirty="0"/>
              <a:t>- Postižení apendixu – bývá v 50 %, hlavně při </a:t>
            </a:r>
            <a:r>
              <a:rPr lang="cs-CZ" dirty="0" err="1"/>
              <a:t>ileokolitidě</a:t>
            </a:r>
            <a:r>
              <a:rPr lang="cs-CZ" dirty="0"/>
              <a:t>. </a:t>
            </a:r>
          </a:p>
          <a:p>
            <a:r>
              <a:rPr lang="cs-CZ" dirty="0"/>
              <a:t>- Orální a </a:t>
            </a:r>
            <a:r>
              <a:rPr lang="cs-CZ" dirty="0" err="1"/>
              <a:t>ezofagogastroduodenální</a:t>
            </a:r>
            <a:r>
              <a:rPr lang="cs-CZ" dirty="0"/>
              <a:t> postižení – představuje méně časté postižení, tedy zhruba v 0,5-4 % a jedná se o postižení úst, jícnu, žaludku a dvanáctníku.</a:t>
            </a:r>
          </a:p>
          <a:p>
            <a:r>
              <a:rPr lang="cs-CZ" dirty="0"/>
              <a:t>- Miliární Crohnova nemoc – vzácná, jedná o přítomnost a výsev makroskopických uzlíků na seróze tenkého střeva. </a:t>
            </a:r>
          </a:p>
          <a:p>
            <a:r>
              <a:rPr lang="cs-CZ" dirty="0"/>
              <a:t> </a:t>
            </a:r>
          </a:p>
          <a:p>
            <a:r>
              <a:rPr lang="cs-CZ" dirty="0"/>
              <a:t>Projevy a příznaky se odvíjí od toho, kde se zánět nachází a do jaké míry místo postihl. Kromě anatomické klasifikace dělíme Crohnovu chorobu na perforující a </a:t>
            </a:r>
            <a:r>
              <a:rPr lang="cs-CZ" dirty="0" err="1"/>
              <a:t>stenózující</a:t>
            </a:r>
            <a:r>
              <a:rPr lang="cs-CZ" dirty="0"/>
              <a:t>. Perforující je typická vznikem perforací ve střevě, tvorbou abscesů, nebo píštělí, které komunikují s okolními orgány. </a:t>
            </a:r>
            <a:r>
              <a:rPr lang="cs-CZ" dirty="0" err="1"/>
              <a:t>Stenózující</a:t>
            </a:r>
            <a:r>
              <a:rPr lang="cs-CZ" dirty="0"/>
              <a:t> forma je neperforující, ale způsobuje poruchy střevní průchodnosti, a to zejména v </a:t>
            </a:r>
            <a:r>
              <a:rPr lang="cs-CZ" dirty="0" err="1"/>
              <a:t>ileocékální</a:t>
            </a:r>
            <a:r>
              <a:rPr lang="cs-CZ" dirty="0"/>
              <a:t> oblasti.</a:t>
            </a:r>
          </a:p>
          <a:p>
            <a:r>
              <a:rPr lang="cs-CZ" dirty="0"/>
              <a:t> </a:t>
            </a:r>
          </a:p>
          <a:p>
            <a:endParaRPr lang="cs-CZ" dirty="0"/>
          </a:p>
        </p:txBody>
      </p:sp>
    </p:spTree>
    <p:extLst>
      <p:ext uri="{BB962C8B-B14F-4D97-AF65-F5344CB8AC3E}">
        <p14:creationId xmlns:p14="http://schemas.microsoft.com/office/powerpoint/2010/main" val="7716742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3551</Words>
  <Application>Microsoft Office PowerPoint</Application>
  <PresentationFormat>Širokoúhlá obrazovka</PresentationFormat>
  <Paragraphs>126</Paragraphs>
  <Slides>21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21</vt:i4>
      </vt:variant>
    </vt:vector>
  </HeadingPairs>
  <TitlesOfParts>
    <vt:vector size="25" baseType="lpstr">
      <vt:lpstr>Arial</vt:lpstr>
      <vt:lpstr>Calibri</vt:lpstr>
      <vt:lpstr>Calibri Light</vt:lpstr>
      <vt:lpstr>Motiv Office</vt:lpstr>
      <vt:lpstr>9 Ošetřovatelský proces u pacienta s Crohnovou nemocí </vt:lpstr>
      <vt:lpstr>Příčiny onemocnění </vt:lpstr>
      <vt:lpstr>Prezentace aplikace PowerPoint</vt:lpstr>
      <vt:lpstr>Prezentace aplikace PowerPoint</vt:lpstr>
      <vt:lpstr>Prezentace aplikace PowerPoint</vt:lpstr>
      <vt:lpstr>Prezentace aplikace PowerPoint</vt:lpstr>
      <vt:lpstr>9.2 Klinický průběh </vt:lpstr>
      <vt:lpstr>Prezentace aplikace PowerPoint</vt:lpstr>
      <vt:lpstr>Prezentace aplikace PowerPoint</vt:lpstr>
      <vt:lpstr>9.3 Diagnostika </vt:lpstr>
      <vt:lpstr>Prezentace aplikace PowerPoint</vt:lpstr>
      <vt:lpstr>Prezentace aplikace PowerPoint</vt:lpstr>
      <vt:lpstr>9.4 Léčba </vt:lpstr>
      <vt:lpstr>9.4.1 Konzervativní léčba </vt:lpstr>
      <vt:lpstr>Prezentace aplikace PowerPoint</vt:lpstr>
      <vt:lpstr>Prezentace aplikace PowerPoint</vt:lpstr>
      <vt:lpstr>Prezentace aplikace PowerPoint</vt:lpstr>
      <vt:lpstr>Prezentace aplikace PowerPoint</vt:lpstr>
      <vt:lpstr>9.4.2 Chirurgická léčba </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Ošetřovatelský proces u pacienta s Crohnovou nemocí </dc:title>
  <dc:creator>Nejedlá Marie</dc:creator>
  <cp:lastModifiedBy>Nejedlá Marie</cp:lastModifiedBy>
  <cp:revision>2</cp:revision>
  <dcterms:created xsi:type="dcterms:W3CDTF">2025-02-19T12:59:01Z</dcterms:created>
  <dcterms:modified xsi:type="dcterms:W3CDTF">2025-02-19T13:02:26Z</dcterms:modified>
</cp:coreProperties>
</file>