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6"/>
  </p:notesMasterIdLst>
  <p:sldIdLst>
    <p:sldId id="256" r:id="rId2"/>
    <p:sldId id="540" r:id="rId3"/>
    <p:sldId id="860" r:id="rId4"/>
    <p:sldId id="861" r:id="rId5"/>
    <p:sldId id="862" r:id="rId6"/>
    <p:sldId id="863" r:id="rId7"/>
    <p:sldId id="864" r:id="rId8"/>
    <p:sldId id="865" r:id="rId9"/>
    <p:sldId id="866" r:id="rId10"/>
    <p:sldId id="867" r:id="rId11"/>
    <p:sldId id="868" r:id="rId12"/>
    <p:sldId id="869" r:id="rId13"/>
    <p:sldId id="870" r:id="rId14"/>
    <p:sldId id="871" r:id="rId15"/>
    <p:sldId id="872" r:id="rId16"/>
    <p:sldId id="873" r:id="rId17"/>
    <p:sldId id="257" r:id="rId18"/>
    <p:sldId id="515" r:id="rId19"/>
    <p:sldId id="517" r:id="rId20"/>
    <p:sldId id="524" r:id="rId21"/>
    <p:sldId id="523" r:id="rId22"/>
    <p:sldId id="541" r:id="rId23"/>
    <p:sldId id="542" r:id="rId24"/>
    <p:sldId id="518" r:id="rId25"/>
    <p:sldId id="514" r:id="rId26"/>
    <p:sldId id="258" r:id="rId27"/>
    <p:sldId id="516" r:id="rId28"/>
    <p:sldId id="545" r:id="rId29"/>
    <p:sldId id="520" r:id="rId30"/>
    <p:sldId id="525" r:id="rId31"/>
    <p:sldId id="521" r:id="rId32"/>
    <p:sldId id="522" r:id="rId33"/>
    <p:sldId id="527" r:id="rId34"/>
    <p:sldId id="529" r:id="rId35"/>
    <p:sldId id="528" r:id="rId36"/>
    <p:sldId id="260" r:id="rId37"/>
    <p:sldId id="530" r:id="rId38"/>
    <p:sldId id="531" r:id="rId39"/>
    <p:sldId id="534" r:id="rId40"/>
    <p:sldId id="526" r:id="rId41"/>
    <p:sldId id="544" r:id="rId42"/>
    <p:sldId id="261" r:id="rId43"/>
    <p:sldId id="543" r:id="rId44"/>
    <p:sldId id="267" r:id="rId45"/>
    <p:sldId id="536" r:id="rId46"/>
    <p:sldId id="537" r:id="rId47"/>
    <p:sldId id="538" r:id="rId48"/>
    <p:sldId id="539" r:id="rId49"/>
    <p:sldId id="264" r:id="rId50"/>
    <p:sldId id="532" r:id="rId51"/>
    <p:sldId id="265" r:id="rId52"/>
    <p:sldId id="266" r:id="rId53"/>
    <p:sldId id="268" r:id="rId54"/>
    <p:sldId id="533" r:id="rId55"/>
    <p:sldId id="546" r:id="rId56"/>
    <p:sldId id="547" r:id="rId57"/>
    <p:sldId id="269" r:id="rId58"/>
    <p:sldId id="270" r:id="rId59"/>
    <p:sldId id="271" r:id="rId60"/>
    <p:sldId id="272" r:id="rId61"/>
    <p:sldId id="273" r:id="rId62"/>
    <p:sldId id="274" r:id="rId63"/>
    <p:sldId id="275" r:id="rId64"/>
    <p:sldId id="276" r:id="rId65"/>
    <p:sldId id="277" r:id="rId66"/>
    <p:sldId id="278" r:id="rId67"/>
    <p:sldId id="279" r:id="rId68"/>
    <p:sldId id="280" r:id="rId69"/>
    <p:sldId id="281" r:id="rId70"/>
    <p:sldId id="282" r:id="rId71"/>
    <p:sldId id="283" r:id="rId72"/>
    <p:sldId id="893" r:id="rId73"/>
    <p:sldId id="284" r:id="rId74"/>
    <p:sldId id="285" r:id="rId75"/>
    <p:sldId id="286" r:id="rId76"/>
    <p:sldId id="287" r:id="rId77"/>
    <p:sldId id="288" r:id="rId78"/>
    <p:sldId id="289" r:id="rId79"/>
    <p:sldId id="291" r:id="rId80"/>
    <p:sldId id="292" r:id="rId81"/>
    <p:sldId id="293" r:id="rId82"/>
    <p:sldId id="294" r:id="rId83"/>
    <p:sldId id="295" r:id="rId84"/>
    <p:sldId id="296" r:id="rId85"/>
    <p:sldId id="297" r:id="rId86"/>
    <p:sldId id="298" r:id="rId87"/>
    <p:sldId id="299" r:id="rId88"/>
    <p:sldId id="300" r:id="rId89"/>
    <p:sldId id="301" r:id="rId90"/>
    <p:sldId id="302" r:id="rId91"/>
    <p:sldId id="303" r:id="rId92"/>
    <p:sldId id="304" r:id="rId93"/>
    <p:sldId id="305" r:id="rId94"/>
    <p:sldId id="306" r:id="rId95"/>
    <p:sldId id="307" r:id="rId96"/>
    <p:sldId id="308" r:id="rId97"/>
    <p:sldId id="309" r:id="rId98"/>
    <p:sldId id="310" r:id="rId99"/>
    <p:sldId id="311" r:id="rId100"/>
    <p:sldId id="312" r:id="rId101"/>
    <p:sldId id="313" r:id="rId102"/>
    <p:sldId id="314" r:id="rId103"/>
    <p:sldId id="315" r:id="rId104"/>
    <p:sldId id="316" r:id="rId105"/>
    <p:sldId id="317" r:id="rId106"/>
    <p:sldId id="318" r:id="rId107"/>
    <p:sldId id="319" r:id="rId108"/>
    <p:sldId id="320" r:id="rId109"/>
    <p:sldId id="321" r:id="rId110"/>
    <p:sldId id="322" r:id="rId111"/>
    <p:sldId id="323" r:id="rId112"/>
    <p:sldId id="324" r:id="rId113"/>
    <p:sldId id="325" r:id="rId114"/>
    <p:sldId id="326" r:id="rId115"/>
    <p:sldId id="327" r:id="rId116"/>
    <p:sldId id="328" r:id="rId117"/>
    <p:sldId id="329" r:id="rId118"/>
    <p:sldId id="330" r:id="rId119"/>
    <p:sldId id="331" r:id="rId120"/>
    <p:sldId id="332" r:id="rId121"/>
    <p:sldId id="333" r:id="rId122"/>
    <p:sldId id="334" r:id="rId123"/>
    <p:sldId id="335" r:id="rId124"/>
    <p:sldId id="336" r:id="rId125"/>
    <p:sldId id="337" r:id="rId126"/>
    <p:sldId id="338" r:id="rId127"/>
    <p:sldId id="339" r:id="rId128"/>
    <p:sldId id="340" r:id="rId129"/>
    <p:sldId id="341" r:id="rId130"/>
    <p:sldId id="342" r:id="rId131"/>
    <p:sldId id="343" r:id="rId132"/>
    <p:sldId id="344" r:id="rId133"/>
    <p:sldId id="345" r:id="rId134"/>
    <p:sldId id="346" r:id="rId135"/>
    <p:sldId id="347" r:id="rId136"/>
    <p:sldId id="348" r:id="rId137"/>
    <p:sldId id="349" r:id="rId138"/>
    <p:sldId id="350" r:id="rId139"/>
    <p:sldId id="351" r:id="rId140"/>
    <p:sldId id="352" r:id="rId141"/>
    <p:sldId id="353" r:id="rId142"/>
    <p:sldId id="354" r:id="rId143"/>
    <p:sldId id="355" r:id="rId144"/>
    <p:sldId id="356" r:id="rId145"/>
    <p:sldId id="357" r:id="rId146"/>
    <p:sldId id="358" r:id="rId147"/>
    <p:sldId id="359" r:id="rId148"/>
    <p:sldId id="360" r:id="rId149"/>
    <p:sldId id="361" r:id="rId150"/>
    <p:sldId id="362" r:id="rId151"/>
    <p:sldId id="363" r:id="rId152"/>
    <p:sldId id="364" r:id="rId153"/>
    <p:sldId id="365" r:id="rId154"/>
    <p:sldId id="366" r:id="rId155"/>
    <p:sldId id="367" r:id="rId156"/>
    <p:sldId id="368" r:id="rId157"/>
    <p:sldId id="369" r:id="rId158"/>
    <p:sldId id="370" r:id="rId159"/>
    <p:sldId id="371" r:id="rId160"/>
    <p:sldId id="372" r:id="rId161"/>
    <p:sldId id="373" r:id="rId162"/>
    <p:sldId id="374" r:id="rId163"/>
    <p:sldId id="375" r:id="rId164"/>
    <p:sldId id="376" r:id="rId165"/>
    <p:sldId id="377" r:id="rId166"/>
    <p:sldId id="378" r:id="rId167"/>
    <p:sldId id="379" r:id="rId168"/>
    <p:sldId id="380" r:id="rId169"/>
    <p:sldId id="381" r:id="rId170"/>
    <p:sldId id="382" r:id="rId171"/>
    <p:sldId id="383" r:id="rId172"/>
    <p:sldId id="384" r:id="rId173"/>
    <p:sldId id="385" r:id="rId174"/>
    <p:sldId id="386" r:id="rId175"/>
    <p:sldId id="387" r:id="rId176"/>
    <p:sldId id="388" r:id="rId177"/>
    <p:sldId id="389" r:id="rId178"/>
    <p:sldId id="390" r:id="rId179"/>
    <p:sldId id="391" r:id="rId180"/>
    <p:sldId id="392" r:id="rId181"/>
    <p:sldId id="393" r:id="rId182"/>
    <p:sldId id="394" r:id="rId183"/>
    <p:sldId id="395" r:id="rId184"/>
    <p:sldId id="396" r:id="rId185"/>
    <p:sldId id="397" r:id="rId186"/>
    <p:sldId id="398" r:id="rId187"/>
    <p:sldId id="399" r:id="rId188"/>
    <p:sldId id="400" r:id="rId189"/>
    <p:sldId id="401" r:id="rId190"/>
    <p:sldId id="402" r:id="rId191"/>
    <p:sldId id="403" r:id="rId192"/>
    <p:sldId id="404" r:id="rId193"/>
    <p:sldId id="405" r:id="rId194"/>
    <p:sldId id="406" r:id="rId195"/>
    <p:sldId id="407" r:id="rId196"/>
    <p:sldId id="408" r:id="rId197"/>
    <p:sldId id="409" r:id="rId198"/>
    <p:sldId id="410" r:id="rId199"/>
    <p:sldId id="411" r:id="rId200"/>
    <p:sldId id="412" r:id="rId201"/>
    <p:sldId id="413" r:id="rId202"/>
    <p:sldId id="414" r:id="rId203"/>
    <p:sldId id="415" r:id="rId204"/>
    <p:sldId id="416" r:id="rId205"/>
    <p:sldId id="417" r:id="rId206"/>
    <p:sldId id="418" r:id="rId207"/>
    <p:sldId id="419" r:id="rId208"/>
    <p:sldId id="420" r:id="rId209"/>
    <p:sldId id="421" r:id="rId210"/>
    <p:sldId id="422" r:id="rId211"/>
    <p:sldId id="423" r:id="rId212"/>
    <p:sldId id="424" r:id="rId213"/>
    <p:sldId id="425" r:id="rId214"/>
    <p:sldId id="426" r:id="rId215"/>
    <p:sldId id="427" r:id="rId216"/>
    <p:sldId id="428" r:id="rId217"/>
    <p:sldId id="429" r:id="rId218"/>
    <p:sldId id="430" r:id="rId219"/>
    <p:sldId id="431" r:id="rId220"/>
    <p:sldId id="432" r:id="rId221"/>
    <p:sldId id="433" r:id="rId222"/>
    <p:sldId id="434" r:id="rId223"/>
    <p:sldId id="435" r:id="rId224"/>
    <p:sldId id="436" r:id="rId225"/>
    <p:sldId id="437" r:id="rId226"/>
    <p:sldId id="438" r:id="rId227"/>
    <p:sldId id="439" r:id="rId228"/>
    <p:sldId id="440" r:id="rId229"/>
    <p:sldId id="441" r:id="rId230"/>
    <p:sldId id="442" r:id="rId231"/>
    <p:sldId id="443" r:id="rId232"/>
    <p:sldId id="444" r:id="rId233"/>
    <p:sldId id="445" r:id="rId234"/>
    <p:sldId id="446" r:id="rId235"/>
    <p:sldId id="447" r:id="rId236"/>
    <p:sldId id="448" r:id="rId237"/>
    <p:sldId id="449" r:id="rId238"/>
    <p:sldId id="450" r:id="rId239"/>
    <p:sldId id="451" r:id="rId240"/>
    <p:sldId id="452" r:id="rId241"/>
    <p:sldId id="453" r:id="rId242"/>
    <p:sldId id="454" r:id="rId243"/>
    <p:sldId id="455" r:id="rId244"/>
    <p:sldId id="456" r:id="rId245"/>
    <p:sldId id="457" r:id="rId246"/>
    <p:sldId id="458" r:id="rId247"/>
    <p:sldId id="459" r:id="rId248"/>
    <p:sldId id="460" r:id="rId249"/>
    <p:sldId id="461" r:id="rId250"/>
    <p:sldId id="462" r:id="rId251"/>
    <p:sldId id="463" r:id="rId252"/>
    <p:sldId id="464" r:id="rId253"/>
    <p:sldId id="465" r:id="rId254"/>
    <p:sldId id="466" r:id="rId255"/>
    <p:sldId id="467" r:id="rId256"/>
    <p:sldId id="468" r:id="rId257"/>
    <p:sldId id="469" r:id="rId258"/>
    <p:sldId id="470" r:id="rId259"/>
    <p:sldId id="471" r:id="rId260"/>
    <p:sldId id="472" r:id="rId261"/>
    <p:sldId id="473" r:id="rId262"/>
    <p:sldId id="474" r:id="rId263"/>
    <p:sldId id="475" r:id="rId264"/>
    <p:sldId id="476" r:id="rId265"/>
    <p:sldId id="477" r:id="rId266"/>
    <p:sldId id="478" r:id="rId267"/>
    <p:sldId id="479" r:id="rId268"/>
    <p:sldId id="480" r:id="rId269"/>
    <p:sldId id="481" r:id="rId270"/>
    <p:sldId id="482" r:id="rId271"/>
    <p:sldId id="483" r:id="rId272"/>
    <p:sldId id="484" r:id="rId273"/>
    <p:sldId id="485" r:id="rId274"/>
    <p:sldId id="486" r:id="rId275"/>
    <p:sldId id="487" r:id="rId276"/>
    <p:sldId id="488" r:id="rId277"/>
    <p:sldId id="489" r:id="rId278"/>
    <p:sldId id="490" r:id="rId279"/>
    <p:sldId id="491" r:id="rId280"/>
    <p:sldId id="492" r:id="rId281"/>
    <p:sldId id="493" r:id="rId282"/>
    <p:sldId id="494" r:id="rId283"/>
    <p:sldId id="495" r:id="rId284"/>
    <p:sldId id="496" r:id="rId285"/>
    <p:sldId id="497" r:id="rId286"/>
    <p:sldId id="498" r:id="rId287"/>
    <p:sldId id="499" r:id="rId288"/>
    <p:sldId id="509" r:id="rId289"/>
    <p:sldId id="500" r:id="rId290"/>
    <p:sldId id="510" r:id="rId291"/>
    <p:sldId id="501" r:id="rId292"/>
    <p:sldId id="502" r:id="rId293"/>
    <p:sldId id="503" r:id="rId294"/>
    <p:sldId id="504" r:id="rId295"/>
    <p:sldId id="511" r:id="rId296"/>
    <p:sldId id="505" r:id="rId297"/>
    <p:sldId id="506" r:id="rId298"/>
    <p:sldId id="507" r:id="rId299"/>
    <p:sldId id="508" r:id="rId300"/>
    <p:sldId id="512" r:id="rId301"/>
    <p:sldId id="513" r:id="rId302"/>
    <p:sldId id="548" r:id="rId303"/>
    <p:sldId id="549" r:id="rId304"/>
    <p:sldId id="550" r:id="rId305"/>
    <p:sldId id="551" r:id="rId306"/>
    <p:sldId id="552" r:id="rId307"/>
    <p:sldId id="553" r:id="rId308"/>
    <p:sldId id="554" r:id="rId309"/>
    <p:sldId id="555" r:id="rId310"/>
    <p:sldId id="556" r:id="rId311"/>
    <p:sldId id="557" r:id="rId312"/>
    <p:sldId id="558" r:id="rId313"/>
    <p:sldId id="559" r:id="rId314"/>
    <p:sldId id="560" r:id="rId315"/>
    <p:sldId id="561" r:id="rId316"/>
    <p:sldId id="562" r:id="rId317"/>
    <p:sldId id="563" r:id="rId318"/>
    <p:sldId id="564" r:id="rId319"/>
    <p:sldId id="565" r:id="rId320"/>
    <p:sldId id="566" r:id="rId321"/>
    <p:sldId id="567" r:id="rId322"/>
    <p:sldId id="568" r:id="rId323"/>
    <p:sldId id="569" r:id="rId324"/>
    <p:sldId id="570" r:id="rId325"/>
    <p:sldId id="571" r:id="rId326"/>
    <p:sldId id="572" r:id="rId327"/>
    <p:sldId id="573" r:id="rId328"/>
    <p:sldId id="574" r:id="rId329"/>
    <p:sldId id="575" r:id="rId330"/>
    <p:sldId id="576" r:id="rId331"/>
    <p:sldId id="577" r:id="rId332"/>
    <p:sldId id="578" r:id="rId333"/>
    <p:sldId id="579" r:id="rId334"/>
    <p:sldId id="580" r:id="rId335"/>
    <p:sldId id="581" r:id="rId336"/>
    <p:sldId id="582" r:id="rId337"/>
    <p:sldId id="583" r:id="rId338"/>
    <p:sldId id="584" r:id="rId339"/>
    <p:sldId id="585" r:id="rId340"/>
    <p:sldId id="586" r:id="rId341"/>
    <p:sldId id="587" r:id="rId342"/>
    <p:sldId id="588" r:id="rId343"/>
    <p:sldId id="589" r:id="rId344"/>
    <p:sldId id="590" r:id="rId345"/>
    <p:sldId id="591" r:id="rId346"/>
    <p:sldId id="592" r:id="rId347"/>
    <p:sldId id="593" r:id="rId348"/>
    <p:sldId id="594" r:id="rId349"/>
    <p:sldId id="595" r:id="rId350"/>
    <p:sldId id="596" r:id="rId351"/>
    <p:sldId id="597" r:id="rId352"/>
    <p:sldId id="598" r:id="rId353"/>
    <p:sldId id="599" r:id="rId354"/>
    <p:sldId id="600" r:id="rId355"/>
    <p:sldId id="601" r:id="rId356"/>
    <p:sldId id="602" r:id="rId357"/>
    <p:sldId id="603" r:id="rId358"/>
    <p:sldId id="604" r:id="rId359"/>
    <p:sldId id="605" r:id="rId360"/>
    <p:sldId id="606" r:id="rId361"/>
    <p:sldId id="607" r:id="rId362"/>
    <p:sldId id="608" r:id="rId363"/>
    <p:sldId id="609" r:id="rId364"/>
    <p:sldId id="610" r:id="rId365"/>
    <p:sldId id="611" r:id="rId366"/>
    <p:sldId id="612" r:id="rId367"/>
    <p:sldId id="613" r:id="rId368"/>
    <p:sldId id="614" r:id="rId369"/>
    <p:sldId id="615" r:id="rId370"/>
    <p:sldId id="616" r:id="rId371"/>
    <p:sldId id="617" r:id="rId372"/>
    <p:sldId id="618" r:id="rId373"/>
    <p:sldId id="619" r:id="rId374"/>
    <p:sldId id="620" r:id="rId375"/>
    <p:sldId id="621" r:id="rId376"/>
    <p:sldId id="622" r:id="rId377"/>
    <p:sldId id="623" r:id="rId378"/>
    <p:sldId id="624" r:id="rId379"/>
    <p:sldId id="625" r:id="rId380"/>
    <p:sldId id="626" r:id="rId381"/>
    <p:sldId id="627" r:id="rId382"/>
    <p:sldId id="628" r:id="rId383"/>
    <p:sldId id="629" r:id="rId384"/>
    <p:sldId id="630" r:id="rId385"/>
    <p:sldId id="631" r:id="rId386"/>
    <p:sldId id="632" r:id="rId387"/>
    <p:sldId id="633" r:id="rId388"/>
    <p:sldId id="635" r:id="rId389"/>
    <p:sldId id="636" r:id="rId390"/>
    <p:sldId id="637" r:id="rId391"/>
    <p:sldId id="638" r:id="rId392"/>
    <p:sldId id="639" r:id="rId393"/>
    <p:sldId id="640" r:id="rId394"/>
    <p:sldId id="641" r:id="rId395"/>
    <p:sldId id="642" r:id="rId396"/>
    <p:sldId id="643" r:id="rId397"/>
    <p:sldId id="644" r:id="rId398"/>
    <p:sldId id="645" r:id="rId399"/>
    <p:sldId id="646" r:id="rId400"/>
    <p:sldId id="647" r:id="rId401"/>
    <p:sldId id="648" r:id="rId402"/>
    <p:sldId id="649" r:id="rId403"/>
    <p:sldId id="650" r:id="rId404"/>
    <p:sldId id="651" r:id="rId405"/>
    <p:sldId id="652" r:id="rId406"/>
    <p:sldId id="653" r:id="rId407"/>
    <p:sldId id="654" r:id="rId408"/>
    <p:sldId id="655" r:id="rId409"/>
    <p:sldId id="656" r:id="rId410"/>
    <p:sldId id="657" r:id="rId411"/>
    <p:sldId id="658" r:id="rId412"/>
    <p:sldId id="659" r:id="rId413"/>
    <p:sldId id="660" r:id="rId414"/>
    <p:sldId id="661" r:id="rId415"/>
    <p:sldId id="662" r:id="rId416"/>
    <p:sldId id="663" r:id="rId417"/>
    <p:sldId id="664" r:id="rId418"/>
    <p:sldId id="665" r:id="rId419"/>
    <p:sldId id="666" r:id="rId420"/>
    <p:sldId id="667" r:id="rId421"/>
    <p:sldId id="668" r:id="rId422"/>
    <p:sldId id="669" r:id="rId423"/>
    <p:sldId id="670" r:id="rId424"/>
    <p:sldId id="671" r:id="rId425"/>
    <p:sldId id="672" r:id="rId426"/>
    <p:sldId id="673" r:id="rId427"/>
    <p:sldId id="674" r:id="rId428"/>
    <p:sldId id="675" r:id="rId429"/>
    <p:sldId id="676" r:id="rId430"/>
    <p:sldId id="677" r:id="rId431"/>
    <p:sldId id="678" r:id="rId432"/>
    <p:sldId id="679" r:id="rId433"/>
    <p:sldId id="680" r:id="rId434"/>
    <p:sldId id="681" r:id="rId435"/>
    <p:sldId id="682" r:id="rId436"/>
    <p:sldId id="683" r:id="rId437"/>
    <p:sldId id="684" r:id="rId438"/>
    <p:sldId id="685" r:id="rId439"/>
    <p:sldId id="686" r:id="rId440"/>
    <p:sldId id="687" r:id="rId441"/>
    <p:sldId id="688" r:id="rId442"/>
    <p:sldId id="689" r:id="rId443"/>
    <p:sldId id="690" r:id="rId444"/>
    <p:sldId id="691" r:id="rId445"/>
    <p:sldId id="692" r:id="rId446"/>
    <p:sldId id="693" r:id="rId447"/>
    <p:sldId id="694" r:id="rId448"/>
    <p:sldId id="695" r:id="rId449"/>
    <p:sldId id="696" r:id="rId450"/>
    <p:sldId id="697" r:id="rId451"/>
    <p:sldId id="698" r:id="rId452"/>
    <p:sldId id="699" r:id="rId453"/>
    <p:sldId id="700" r:id="rId454"/>
    <p:sldId id="701" r:id="rId455"/>
    <p:sldId id="702" r:id="rId456"/>
    <p:sldId id="703" r:id="rId457"/>
    <p:sldId id="704" r:id="rId458"/>
    <p:sldId id="705" r:id="rId459"/>
    <p:sldId id="706" r:id="rId460"/>
    <p:sldId id="707" r:id="rId461"/>
    <p:sldId id="708" r:id="rId462"/>
    <p:sldId id="709" r:id="rId463"/>
    <p:sldId id="710" r:id="rId464"/>
    <p:sldId id="711" r:id="rId465"/>
    <p:sldId id="712" r:id="rId466"/>
    <p:sldId id="713" r:id="rId467"/>
    <p:sldId id="714" r:id="rId468"/>
    <p:sldId id="715" r:id="rId469"/>
    <p:sldId id="716" r:id="rId470"/>
    <p:sldId id="717" r:id="rId471"/>
    <p:sldId id="718" r:id="rId472"/>
    <p:sldId id="719" r:id="rId473"/>
    <p:sldId id="720" r:id="rId474"/>
    <p:sldId id="721" r:id="rId475"/>
    <p:sldId id="722" r:id="rId476"/>
    <p:sldId id="723" r:id="rId477"/>
    <p:sldId id="724" r:id="rId478"/>
    <p:sldId id="725" r:id="rId479"/>
    <p:sldId id="726" r:id="rId480"/>
    <p:sldId id="727" r:id="rId481"/>
    <p:sldId id="728" r:id="rId482"/>
    <p:sldId id="729" r:id="rId483"/>
    <p:sldId id="730" r:id="rId484"/>
    <p:sldId id="731" r:id="rId485"/>
    <p:sldId id="732" r:id="rId486"/>
    <p:sldId id="733" r:id="rId487"/>
    <p:sldId id="734" r:id="rId488"/>
    <p:sldId id="735" r:id="rId489"/>
    <p:sldId id="736" r:id="rId490"/>
    <p:sldId id="737" r:id="rId491"/>
    <p:sldId id="738" r:id="rId492"/>
    <p:sldId id="739" r:id="rId493"/>
    <p:sldId id="740" r:id="rId494"/>
    <p:sldId id="741" r:id="rId495"/>
    <p:sldId id="742" r:id="rId496"/>
    <p:sldId id="743" r:id="rId497"/>
    <p:sldId id="744" r:id="rId498"/>
    <p:sldId id="745" r:id="rId499"/>
    <p:sldId id="746" r:id="rId500"/>
    <p:sldId id="747" r:id="rId501"/>
    <p:sldId id="748" r:id="rId502"/>
    <p:sldId id="749" r:id="rId503"/>
    <p:sldId id="750" r:id="rId504"/>
    <p:sldId id="751" r:id="rId505"/>
    <p:sldId id="752" r:id="rId506"/>
    <p:sldId id="753" r:id="rId507"/>
    <p:sldId id="754" r:id="rId508"/>
    <p:sldId id="755" r:id="rId509"/>
    <p:sldId id="756" r:id="rId510"/>
    <p:sldId id="757" r:id="rId511"/>
    <p:sldId id="758" r:id="rId512"/>
    <p:sldId id="759" r:id="rId513"/>
    <p:sldId id="760" r:id="rId514"/>
    <p:sldId id="761" r:id="rId515"/>
    <p:sldId id="762" r:id="rId516"/>
    <p:sldId id="763" r:id="rId517"/>
    <p:sldId id="764" r:id="rId518"/>
    <p:sldId id="765" r:id="rId519"/>
    <p:sldId id="766" r:id="rId520"/>
    <p:sldId id="767" r:id="rId521"/>
    <p:sldId id="768" r:id="rId522"/>
    <p:sldId id="769" r:id="rId523"/>
    <p:sldId id="770" r:id="rId524"/>
    <p:sldId id="771" r:id="rId525"/>
    <p:sldId id="772" r:id="rId526"/>
    <p:sldId id="773" r:id="rId527"/>
    <p:sldId id="774" r:id="rId528"/>
    <p:sldId id="775" r:id="rId529"/>
    <p:sldId id="776" r:id="rId530"/>
    <p:sldId id="777" r:id="rId531"/>
    <p:sldId id="778" r:id="rId532"/>
    <p:sldId id="779" r:id="rId533"/>
    <p:sldId id="780" r:id="rId534"/>
    <p:sldId id="781" r:id="rId535"/>
    <p:sldId id="782" r:id="rId536"/>
    <p:sldId id="783" r:id="rId537"/>
    <p:sldId id="784" r:id="rId538"/>
    <p:sldId id="785" r:id="rId539"/>
    <p:sldId id="786" r:id="rId540"/>
    <p:sldId id="787" r:id="rId541"/>
    <p:sldId id="788" r:id="rId542"/>
    <p:sldId id="789" r:id="rId543"/>
    <p:sldId id="790" r:id="rId544"/>
    <p:sldId id="791" r:id="rId545"/>
    <p:sldId id="792" r:id="rId546"/>
    <p:sldId id="793" r:id="rId547"/>
    <p:sldId id="794" r:id="rId548"/>
    <p:sldId id="795" r:id="rId549"/>
    <p:sldId id="796" r:id="rId550"/>
    <p:sldId id="797" r:id="rId551"/>
    <p:sldId id="798" r:id="rId552"/>
    <p:sldId id="799" r:id="rId553"/>
    <p:sldId id="800" r:id="rId554"/>
    <p:sldId id="801" r:id="rId555"/>
    <p:sldId id="802" r:id="rId556"/>
    <p:sldId id="803" r:id="rId557"/>
    <p:sldId id="804" r:id="rId558"/>
    <p:sldId id="805" r:id="rId559"/>
    <p:sldId id="806" r:id="rId560"/>
    <p:sldId id="807" r:id="rId561"/>
    <p:sldId id="808" r:id="rId562"/>
    <p:sldId id="809" r:id="rId563"/>
    <p:sldId id="810" r:id="rId564"/>
    <p:sldId id="811" r:id="rId565"/>
    <p:sldId id="812" r:id="rId566"/>
    <p:sldId id="813" r:id="rId567"/>
    <p:sldId id="814" r:id="rId568"/>
    <p:sldId id="815" r:id="rId569"/>
    <p:sldId id="816" r:id="rId570"/>
    <p:sldId id="817" r:id="rId571"/>
    <p:sldId id="818" r:id="rId572"/>
    <p:sldId id="819" r:id="rId573"/>
    <p:sldId id="820" r:id="rId574"/>
    <p:sldId id="821" r:id="rId575"/>
    <p:sldId id="822" r:id="rId576"/>
    <p:sldId id="823" r:id="rId577"/>
    <p:sldId id="824" r:id="rId578"/>
    <p:sldId id="825" r:id="rId579"/>
    <p:sldId id="826" r:id="rId580"/>
    <p:sldId id="827" r:id="rId581"/>
    <p:sldId id="828" r:id="rId582"/>
    <p:sldId id="829" r:id="rId583"/>
    <p:sldId id="830" r:id="rId584"/>
    <p:sldId id="831" r:id="rId585"/>
    <p:sldId id="832" r:id="rId586"/>
    <p:sldId id="833" r:id="rId587"/>
    <p:sldId id="834" r:id="rId588"/>
    <p:sldId id="835" r:id="rId589"/>
    <p:sldId id="836" r:id="rId590"/>
    <p:sldId id="837" r:id="rId591"/>
    <p:sldId id="838" r:id="rId592"/>
    <p:sldId id="839" r:id="rId593"/>
    <p:sldId id="840" r:id="rId594"/>
    <p:sldId id="841" r:id="rId595"/>
    <p:sldId id="842" r:id="rId596"/>
    <p:sldId id="843" r:id="rId597"/>
    <p:sldId id="844" r:id="rId598"/>
    <p:sldId id="845" r:id="rId599"/>
    <p:sldId id="846" r:id="rId600"/>
    <p:sldId id="847" r:id="rId601"/>
    <p:sldId id="848" r:id="rId602"/>
    <p:sldId id="849" r:id="rId603"/>
    <p:sldId id="850" r:id="rId604"/>
    <p:sldId id="851" r:id="rId605"/>
    <p:sldId id="852" r:id="rId606"/>
    <p:sldId id="853" r:id="rId607"/>
    <p:sldId id="854" r:id="rId608"/>
    <p:sldId id="855" r:id="rId609"/>
    <p:sldId id="856" r:id="rId610"/>
    <p:sldId id="857" r:id="rId611"/>
    <p:sldId id="858" r:id="rId612"/>
    <p:sldId id="859" r:id="rId613"/>
    <p:sldId id="874" r:id="rId614"/>
    <p:sldId id="875" r:id="rId615"/>
    <p:sldId id="876" r:id="rId616"/>
    <p:sldId id="877" r:id="rId617"/>
    <p:sldId id="878" r:id="rId618"/>
    <p:sldId id="879" r:id="rId619"/>
    <p:sldId id="880" r:id="rId620"/>
    <p:sldId id="881" r:id="rId621"/>
    <p:sldId id="882" r:id="rId622"/>
    <p:sldId id="883" r:id="rId623"/>
    <p:sldId id="884" r:id="rId624"/>
    <p:sldId id="885" r:id="rId625"/>
    <p:sldId id="259" r:id="rId626"/>
    <p:sldId id="886" r:id="rId627"/>
    <p:sldId id="887" r:id="rId628"/>
    <p:sldId id="888" r:id="rId629"/>
    <p:sldId id="889" r:id="rId630"/>
    <p:sldId id="890" r:id="rId631"/>
    <p:sldId id="263" r:id="rId632"/>
    <p:sldId id="262" r:id="rId633"/>
    <p:sldId id="891" r:id="rId634"/>
    <p:sldId id="892" r:id="rId6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1" autoAdjust="0"/>
    <p:restoredTop sz="94660"/>
  </p:normalViewPr>
  <p:slideViewPr>
    <p:cSldViewPr snapToGrid="0">
      <p:cViewPr varScale="1">
        <p:scale>
          <a:sx n="80" d="100"/>
          <a:sy n="80" d="100"/>
        </p:scale>
        <p:origin x="52" y="200"/>
      </p:cViewPr>
      <p:guideLst/>
    </p:cSldViewPr>
  </p:slideViewPr>
  <p:notesTextViewPr>
    <p:cViewPr>
      <p:scale>
        <a:sx n="1" d="1"/>
        <a:sy n="1" d="1"/>
      </p:scale>
      <p:origin x="0" y="0"/>
    </p:cViewPr>
  </p:notesTextViewPr>
  <p:sorterViewPr>
    <p:cViewPr>
      <p:scale>
        <a:sx n="100" d="100"/>
        <a:sy n="100" d="100"/>
      </p:scale>
      <p:origin x="0" y="-1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theme" Target="theme/theme1.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notesMaster" Target="notesMasters/notesMaster1.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viewProps" Target="viewProps.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tableStyles" Target="tableStyles.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132" Type="http://schemas.openxmlformats.org/officeDocument/2006/relationships/slide" Target="slides/slide131.xml"/><Relationship Id="rId437" Type="http://schemas.openxmlformats.org/officeDocument/2006/relationships/slide" Target="slides/slide436.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1AE22-A385-49B1-A545-EB810408AA7E}" type="datetimeFigureOut">
              <a:rPr lang="cs-CZ" smtClean="0"/>
              <a:t>20.02.2026</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CE61D-7E93-4D09-9D51-13867DA68FA5}" type="slidenum">
              <a:rPr lang="cs-CZ" smtClean="0"/>
              <a:t>‹#›</a:t>
            </a:fld>
            <a:endParaRPr lang="cs-CZ" dirty="0"/>
          </a:p>
        </p:txBody>
      </p:sp>
    </p:spTree>
    <p:extLst>
      <p:ext uri="{BB962C8B-B14F-4D97-AF65-F5344CB8AC3E}">
        <p14:creationId xmlns:p14="http://schemas.microsoft.com/office/powerpoint/2010/main" val="181949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A6CE61D-7E93-4D09-9D51-13867DA68FA5}" type="slidenum">
              <a:rPr lang="cs-CZ" smtClean="0"/>
              <a:t>37</a:t>
            </a:fld>
            <a:endParaRPr lang="cs-CZ"/>
          </a:p>
        </p:txBody>
      </p:sp>
    </p:spTree>
    <p:extLst>
      <p:ext uri="{BB962C8B-B14F-4D97-AF65-F5344CB8AC3E}">
        <p14:creationId xmlns:p14="http://schemas.microsoft.com/office/powerpoint/2010/main" val="45878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7EEDB-D2DE-40CA-8279-5A0AFBFFB36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92C9E0F4-169E-4FCF-92D1-9D3AC4633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41BFE191-3DC8-43DD-94BE-779194CD0501}"/>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5" name="Zástupný symbol pro zápatí 4">
            <a:extLst>
              <a:ext uri="{FF2B5EF4-FFF2-40B4-BE49-F238E27FC236}">
                <a16:creationId xmlns:a16="http://schemas.microsoft.com/office/drawing/2014/main" id="{2350D383-2AA3-40DC-9DA9-C721B8714775}"/>
              </a:ext>
            </a:extLst>
          </p:cNvPr>
          <p:cNvSpPr>
            <a:spLocks noGrp="1"/>
          </p:cNvSpPr>
          <p:nvPr>
            <p:ph type="ftr" sz="quarter" idx="11"/>
          </p:nvPr>
        </p:nvSpPr>
        <p:spPr/>
        <p:txBody>
          <a:bodyPr/>
          <a:lstStyle/>
          <a:p>
            <a:endParaRPr lang="cs-CZ" dirty="0"/>
          </a:p>
        </p:txBody>
      </p:sp>
      <p:sp>
        <p:nvSpPr>
          <p:cNvPr id="6" name="Zástupný symbol pro číslo snímku 5">
            <a:extLst>
              <a:ext uri="{FF2B5EF4-FFF2-40B4-BE49-F238E27FC236}">
                <a16:creationId xmlns:a16="http://schemas.microsoft.com/office/drawing/2014/main" id="{9121EA37-7433-4889-91E2-BCF8FC4D17A1}"/>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98904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33B6F1-7122-4CEA-B575-D3118B78C61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59655E3-DE02-4E7D-A396-17E364A431D5}"/>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D3D44CB-1CF6-40EE-AC61-DA46BEFAE192}"/>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5" name="Zástupný symbol pro zápatí 4">
            <a:extLst>
              <a:ext uri="{FF2B5EF4-FFF2-40B4-BE49-F238E27FC236}">
                <a16:creationId xmlns:a16="http://schemas.microsoft.com/office/drawing/2014/main" id="{9AB9B688-D3C5-4416-BE52-BD06B572B741}"/>
              </a:ext>
            </a:extLst>
          </p:cNvPr>
          <p:cNvSpPr>
            <a:spLocks noGrp="1"/>
          </p:cNvSpPr>
          <p:nvPr>
            <p:ph type="ftr" sz="quarter" idx="11"/>
          </p:nvPr>
        </p:nvSpPr>
        <p:spPr/>
        <p:txBody>
          <a:bodyPr/>
          <a:lstStyle/>
          <a:p>
            <a:endParaRPr lang="cs-CZ" dirty="0"/>
          </a:p>
        </p:txBody>
      </p:sp>
      <p:sp>
        <p:nvSpPr>
          <p:cNvPr id="6" name="Zástupný symbol pro číslo snímku 5">
            <a:extLst>
              <a:ext uri="{FF2B5EF4-FFF2-40B4-BE49-F238E27FC236}">
                <a16:creationId xmlns:a16="http://schemas.microsoft.com/office/drawing/2014/main" id="{709E638F-667F-48F9-B031-0439D605A347}"/>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340117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450827E-0F92-4F7F-A255-0C3E7809AB2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B00CEA3-482E-408C-98FA-CFB8FF94B023}"/>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0F1C0D8-CE21-4543-937A-E1FBBF63CD34}"/>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5" name="Zástupný symbol pro zápatí 4">
            <a:extLst>
              <a:ext uri="{FF2B5EF4-FFF2-40B4-BE49-F238E27FC236}">
                <a16:creationId xmlns:a16="http://schemas.microsoft.com/office/drawing/2014/main" id="{7238AABB-9F3F-4145-B442-29C8F2706883}"/>
              </a:ext>
            </a:extLst>
          </p:cNvPr>
          <p:cNvSpPr>
            <a:spLocks noGrp="1"/>
          </p:cNvSpPr>
          <p:nvPr>
            <p:ph type="ftr" sz="quarter" idx="11"/>
          </p:nvPr>
        </p:nvSpPr>
        <p:spPr/>
        <p:txBody>
          <a:bodyPr/>
          <a:lstStyle/>
          <a:p>
            <a:endParaRPr lang="cs-CZ" dirty="0"/>
          </a:p>
        </p:txBody>
      </p:sp>
      <p:sp>
        <p:nvSpPr>
          <p:cNvPr id="6" name="Zástupný symbol pro číslo snímku 5">
            <a:extLst>
              <a:ext uri="{FF2B5EF4-FFF2-40B4-BE49-F238E27FC236}">
                <a16:creationId xmlns:a16="http://schemas.microsoft.com/office/drawing/2014/main" id="{367CD5EA-916D-4271-A522-9D7671E0E828}"/>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185478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162729-ACEA-4321-AE6E-A2DC5F7ECF7A}"/>
              </a:ext>
            </a:extLst>
          </p:cNvPr>
          <p:cNvSpPr>
            <a:spLocks noGrp="1"/>
          </p:cNvSpPr>
          <p:nvPr>
            <p:ph type="title"/>
          </p:nvPr>
        </p:nvSpPr>
        <p:spPr>
          <a:xfrm>
            <a:off x="609600" y="277814"/>
            <a:ext cx="10972800" cy="1139825"/>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9FCCC484-8EDD-4202-AB8F-5509DB78AD47}"/>
              </a:ext>
            </a:extLst>
          </p:cNvPr>
          <p:cNvSpPr>
            <a:spLocks noGrp="1"/>
          </p:cNvSpPr>
          <p:nvPr>
            <p:ph type="body" sz="half" idx="1"/>
          </p:nvPr>
        </p:nvSpPr>
        <p:spPr>
          <a:xfrm>
            <a:off x="609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CD4A0559-0568-4E58-A82A-24910B9929E9}"/>
              </a:ext>
            </a:extLst>
          </p:cNvPr>
          <p:cNvSpPr>
            <a:spLocks noGrp="1"/>
          </p:cNvSpPr>
          <p:nvPr>
            <p:ph sz="half" idx="2"/>
          </p:nvPr>
        </p:nvSpPr>
        <p:spPr>
          <a:xfrm>
            <a:off x="6197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1316350-61EE-4F2C-A9B1-9F9DE2ABCAE7}"/>
              </a:ext>
            </a:extLst>
          </p:cNvPr>
          <p:cNvSpPr>
            <a:spLocks noGrp="1"/>
          </p:cNvSpPr>
          <p:nvPr>
            <p:ph type="dt" sz="half" idx="10"/>
          </p:nvPr>
        </p:nvSpPr>
        <p:spPr>
          <a:xfrm>
            <a:off x="609600" y="6245225"/>
            <a:ext cx="2844800" cy="476250"/>
          </a:xfrm>
        </p:spPr>
        <p:txBody>
          <a:bodyPr/>
          <a:lstStyle>
            <a:lvl1pPr>
              <a:defRPr/>
            </a:lvl1pPr>
          </a:lstStyle>
          <a:p>
            <a:endParaRPr lang="cs-CZ" altLang="cs-CZ" dirty="0"/>
          </a:p>
        </p:txBody>
      </p:sp>
      <p:sp>
        <p:nvSpPr>
          <p:cNvPr id="6" name="Zástupný symbol pro zápatí 5">
            <a:extLst>
              <a:ext uri="{FF2B5EF4-FFF2-40B4-BE49-F238E27FC236}">
                <a16:creationId xmlns:a16="http://schemas.microsoft.com/office/drawing/2014/main" id="{63B84D01-7CED-4C0F-A121-D309D94AD78E}"/>
              </a:ext>
            </a:extLst>
          </p:cNvPr>
          <p:cNvSpPr>
            <a:spLocks noGrp="1"/>
          </p:cNvSpPr>
          <p:nvPr>
            <p:ph type="ftr" sz="quarter" idx="11"/>
          </p:nvPr>
        </p:nvSpPr>
        <p:spPr>
          <a:xfrm>
            <a:off x="4165600" y="6245225"/>
            <a:ext cx="3860800" cy="476250"/>
          </a:xfrm>
        </p:spPr>
        <p:txBody>
          <a:bodyPr/>
          <a:lstStyle>
            <a:lvl1pPr>
              <a:defRPr/>
            </a:lvl1pPr>
          </a:lstStyle>
          <a:p>
            <a:endParaRPr lang="cs-CZ" altLang="cs-CZ" dirty="0"/>
          </a:p>
        </p:txBody>
      </p:sp>
      <p:sp>
        <p:nvSpPr>
          <p:cNvPr id="7" name="Zástupný symbol pro číslo snímku 6">
            <a:extLst>
              <a:ext uri="{FF2B5EF4-FFF2-40B4-BE49-F238E27FC236}">
                <a16:creationId xmlns:a16="http://schemas.microsoft.com/office/drawing/2014/main" id="{E5826C31-8DBA-40E1-992D-768CAF112D4C}"/>
              </a:ext>
            </a:extLst>
          </p:cNvPr>
          <p:cNvSpPr>
            <a:spLocks noGrp="1"/>
          </p:cNvSpPr>
          <p:nvPr>
            <p:ph type="sldNum" sz="quarter" idx="12"/>
          </p:nvPr>
        </p:nvSpPr>
        <p:spPr>
          <a:xfrm>
            <a:off x="8737600" y="6245225"/>
            <a:ext cx="2844800" cy="476250"/>
          </a:xfrm>
        </p:spPr>
        <p:txBody>
          <a:bodyPr/>
          <a:lstStyle>
            <a:lvl1pPr>
              <a:defRPr/>
            </a:lvl1pPr>
          </a:lstStyle>
          <a:p>
            <a:fld id="{72149FB1-941F-469C-B208-7E0DED8EEAE2}" type="slidenum">
              <a:rPr lang="cs-CZ" altLang="cs-CZ"/>
              <a:pPr/>
              <a:t>‹#›</a:t>
            </a:fld>
            <a:endParaRPr lang="cs-CZ" altLang="cs-CZ" dirty="0"/>
          </a:p>
        </p:txBody>
      </p:sp>
    </p:spTree>
    <p:extLst>
      <p:ext uri="{BB962C8B-B14F-4D97-AF65-F5344CB8AC3E}">
        <p14:creationId xmlns:p14="http://schemas.microsoft.com/office/powerpoint/2010/main" val="3474052803"/>
      </p:ext>
    </p:extLst>
  </p:cSld>
  <p:clrMapOvr>
    <a:masterClrMapping/>
  </p:clrMapOvr>
  <p:transition spd="med">
    <p:pull dir="l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D2FE3-B811-4CBB-8E82-240BB914D8E7}"/>
              </a:ext>
            </a:extLst>
          </p:cNvPr>
          <p:cNvSpPr>
            <a:spLocks noGrp="1"/>
          </p:cNvSpPr>
          <p:nvPr>
            <p:ph type="title"/>
          </p:nvPr>
        </p:nvSpPr>
        <p:spPr>
          <a:xfrm>
            <a:off x="609600" y="277814"/>
            <a:ext cx="10972800" cy="1139825"/>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D86594AD-A5EB-4286-A9B6-2B2F2435516C}"/>
              </a:ext>
            </a:extLst>
          </p:cNvPr>
          <p:cNvSpPr>
            <a:spLocks noGrp="1"/>
          </p:cNvSpPr>
          <p:nvPr>
            <p:ph sz="half" idx="1"/>
          </p:nvPr>
        </p:nvSpPr>
        <p:spPr>
          <a:xfrm>
            <a:off x="609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DA83EFA4-93FC-4CFD-B688-94AAE5527030}"/>
              </a:ext>
            </a:extLst>
          </p:cNvPr>
          <p:cNvSpPr>
            <a:spLocks noGrp="1"/>
          </p:cNvSpPr>
          <p:nvPr>
            <p:ph type="body" sz="half" idx="2"/>
          </p:nvPr>
        </p:nvSpPr>
        <p:spPr>
          <a:xfrm>
            <a:off x="6197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81F1DD0-C6D2-4B86-9A6E-2A1B6B322435}"/>
              </a:ext>
            </a:extLst>
          </p:cNvPr>
          <p:cNvSpPr>
            <a:spLocks noGrp="1"/>
          </p:cNvSpPr>
          <p:nvPr>
            <p:ph type="dt" sz="half" idx="10"/>
          </p:nvPr>
        </p:nvSpPr>
        <p:spPr>
          <a:xfrm>
            <a:off x="609600" y="6245225"/>
            <a:ext cx="2844800" cy="476250"/>
          </a:xfrm>
        </p:spPr>
        <p:txBody>
          <a:bodyPr/>
          <a:lstStyle>
            <a:lvl1pPr>
              <a:defRPr/>
            </a:lvl1pPr>
          </a:lstStyle>
          <a:p>
            <a:endParaRPr lang="cs-CZ" altLang="cs-CZ" dirty="0"/>
          </a:p>
        </p:txBody>
      </p:sp>
      <p:sp>
        <p:nvSpPr>
          <p:cNvPr id="6" name="Zástupný symbol pro zápatí 5">
            <a:extLst>
              <a:ext uri="{FF2B5EF4-FFF2-40B4-BE49-F238E27FC236}">
                <a16:creationId xmlns:a16="http://schemas.microsoft.com/office/drawing/2014/main" id="{01233E4D-B926-4B70-B123-1F91EA32618E}"/>
              </a:ext>
            </a:extLst>
          </p:cNvPr>
          <p:cNvSpPr>
            <a:spLocks noGrp="1"/>
          </p:cNvSpPr>
          <p:nvPr>
            <p:ph type="ftr" sz="quarter" idx="11"/>
          </p:nvPr>
        </p:nvSpPr>
        <p:spPr>
          <a:xfrm>
            <a:off x="4165600" y="6245225"/>
            <a:ext cx="3860800" cy="476250"/>
          </a:xfrm>
        </p:spPr>
        <p:txBody>
          <a:bodyPr/>
          <a:lstStyle>
            <a:lvl1pPr>
              <a:defRPr/>
            </a:lvl1pPr>
          </a:lstStyle>
          <a:p>
            <a:endParaRPr lang="cs-CZ" altLang="cs-CZ" dirty="0"/>
          </a:p>
        </p:txBody>
      </p:sp>
      <p:sp>
        <p:nvSpPr>
          <p:cNvPr id="7" name="Zástupný symbol pro číslo snímku 6">
            <a:extLst>
              <a:ext uri="{FF2B5EF4-FFF2-40B4-BE49-F238E27FC236}">
                <a16:creationId xmlns:a16="http://schemas.microsoft.com/office/drawing/2014/main" id="{C080D80A-B7D4-46D1-BAAA-AF15EDC93BF1}"/>
              </a:ext>
            </a:extLst>
          </p:cNvPr>
          <p:cNvSpPr>
            <a:spLocks noGrp="1"/>
          </p:cNvSpPr>
          <p:nvPr>
            <p:ph type="sldNum" sz="quarter" idx="12"/>
          </p:nvPr>
        </p:nvSpPr>
        <p:spPr>
          <a:xfrm>
            <a:off x="8737600" y="6245225"/>
            <a:ext cx="2844800" cy="476250"/>
          </a:xfrm>
        </p:spPr>
        <p:txBody>
          <a:bodyPr/>
          <a:lstStyle>
            <a:lvl1pPr>
              <a:defRPr/>
            </a:lvl1pPr>
          </a:lstStyle>
          <a:p>
            <a:fld id="{1E1E6562-2109-417C-93A8-E0EFBE15D885}" type="slidenum">
              <a:rPr lang="cs-CZ" altLang="cs-CZ"/>
              <a:pPr/>
              <a:t>‹#›</a:t>
            </a:fld>
            <a:endParaRPr lang="cs-CZ" altLang="cs-CZ" dirty="0"/>
          </a:p>
        </p:txBody>
      </p:sp>
    </p:spTree>
    <p:extLst>
      <p:ext uri="{BB962C8B-B14F-4D97-AF65-F5344CB8AC3E}">
        <p14:creationId xmlns:p14="http://schemas.microsoft.com/office/powerpoint/2010/main" val="2737860734"/>
      </p:ext>
    </p:extLst>
  </p:cSld>
  <p:clrMapOvr>
    <a:masterClrMapping/>
  </p:clrMapOvr>
  <p:transition spd="med">
    <p:pull dir="l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7979E50E-C7AD-4399-BE32-AD7BE2E2FF69}"/>
              </a:ext>
            </a:extLst>
          </p:cNvPr>
          <p:cNvSpPr>
            <a:spLocks noGrp="1"/>
          </p:cNvSpPr>
          <p:nvPr>
            <p:ph/>
          </p:nvPr>
        </p:nvSpPr>
        <p:spPr>
          <a:xfrm>
            <a:off x="609600" y="274639"/>
            <a:ext cx="10972800" cy="5851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a:extLst>
              <a:ext uri="{FF2B5EF4-FFF2-40B4-BE49-F238E27FC236}">
                <a16:creationId xmlns:a16="http://schemas.microsoft.com/office/drawing/2014/main" id="{6CFBD737-5CB7-40AF-A821-8A993AF3DBAC}"/>
              </a:ext>
            </a:extLst>
          </p:cNvPr>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6DAD5DA6-B8A6-4CBA-9695-C19DC2D1F86B}"/>
              </a:ext>
            </a:extLst>
          </p:cNvPr>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B2B71616-41E4-43A5-A7BE-9EBE175BA6FB}"/>
              </a:ext>
            </a:extLst>
          </p:cNvPr>
          <p:cNvSpPr>
            <a:spLocks noGrp="1"/>
          </p:cNvSpPr>
          <p:nvPr>
            <p:ph type="sldNum" sz="quarter" idx="12"/>
          </p:nvPr>
        </p:nvSpPr>
        <p:spPr>
          <a:xfrm>
            <a:off x="8737600" y="6245225"/>
            <a:ext cx="2844800" cy="476250"/>
          </a:xfrm>
        </p:spPr>
        <p:txBody>
          <a:bodyPr/>
          <a:lstStyle>
            <a:lvl1pPr>
              <a:defRPr/>
            </a:lvl1pPr>
          </a:lstStyle>
          <a:p>
            <a:fld id="{4B7C23D8-96AA-466E-865B-97819B18A1F4}" type="slidenum">
              <a:rPr lang="cs-CZ" altLang="cs-CZ"/>
              <a:pPr/>
              <a:t>‹#›</a:t>
            </a:fld>
            <a:endParaRPr lang="cs-CZ" altLang="cs-CZ"/>
          </a:p>
        </p:txBody>
      </p:sp>
    </p:spTree>
    <p:extLst>
      <p:ext uri="{BB962C8B-B14F-4D97-AF65-F5344CB8AC3E}">
        <p14:creationId xmlns:p14="http://schemas.microsoft.com/office/powerpoint/2010/main" val="1956771272"/>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C2BE4C-0860-4D0C-BFF2-78587605BA06}"/>
              </a:ext>
            </a:extLst>
          </p:cNvPr>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015E4163-AAE7-42BF-9026-F665E31A9E49}"/>
              </a:ext>
            </a:extLst>
          </p:cNvPr>
          <p:cNvSpPr>
            <a:spLocks noGrp="1"/>
          </p:cNvSpPr>
          <p:nvPr>
            <p:ph sz="half" idx="1"/>
          </p:nvPr>
        </p:nvSpPr>
        <p:spPr>
          <a:xfrm>
            <a:off x="609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AD22E4DD-1A35-44A7-A013-FA5595415AEA}"/>
              </a:ext>
            </a:extLst>
          </p:cNvPr>
          <p:cNvSpPr>
            <a:spLocks noGrp="1"/>
          </p:cNvSpPr>
          <p:nvPr>
            <p:ph sz="quarter" idx="2"/>
          </p:nvPr>
        </p:nvSpPr>
        <p:spPr>
          <a:xfrm>
            <a:off x="6197600" y="1600200"/>
            <a:ext cx="53848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a:extLst>
              <a:ext uri="{FF2B5EF4-FFF2-40B4-BE49-F238E27FC236}">
                <a16:creationId xmlns:a16="http://schemas.microsoft.com/office/drawing/2014/main" id="{10BC9F83-2D0E-410F-B72B-3190F62161EF}"/>
              </a:ext>
            </a:extLst>
          </p:cNvPr>
          <p:cNvSpPr>
            <a:spLocks noGrp="1"/>
          </p:cNvSpPr>
          <p:nvPr>
            <p:ph sz="quarter" idx="3"/>
          </p:nvPr>
        </p:nvSpPr>
        <p:spPr>
          <a:xfrm>
            <a:off x="6197600" y="3938589"/>
            <a:ext cx="53848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D8EEB0FF-437A-41AC-8D32-2AA158855429}"/>
              </a:ext>
            </a:extLst>
          </p:cNvPr>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7" name="Zástupný symbol pro zápatí 6">
            <a:extLst>
              <a:ext uri="{FF2B5EF4-FFF2-40B4-BE49-F238E27FC236}">
                <a16:creationId xmlns:a16="http://schemas.microsoft.com/office/drawing/2014/main" id="{B84CEAED-6BF7-4B7C-BDFC-F132518D36F1}"/>
              </a:ext>
            </a:extLst>
          </p:cNvPr>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8" name="Zástupný symbol pro číslo snímku 7">
            <a:extLst>
              <a:ext uri="{FF2B5EF4-FFF2-40B4-BE49-F238E27FC236}">
                <a16:creationId xmlns:a16="http://schemas.microsoft.com/office/drawing/2014/main" id="{5EA84169-473F-458D-9846-0B9537D9FC9B}"/>
              </a:ext>
            </a:extLst>
          </p:cNvPr>
          <p:cNvSpPr>
            <a:spLocks noGrp="1"/>
          </p:cNvSpPr>
          <p:nvPr>
            <p:ph type="sldNum" sz="quarter" idx="12"/>
          </p:nvPr>
        </p:nvSpPr>
        <p:spPr>
          <a:xfrm>
            <a:off x="8737600" y="6245225"/>
            <a:ext cx="2844800" cy="476250"/>
          </a:xfrm>
        </p:spPr>
        <p:txBody>
          <a:bodyPr/>
          <a:lstStyle>
            <a:lvl1pPr>
              <a:defRPr/>
            </a:lvl1pPr>
          </a:lstStyle>
          <a:p>
            <a:fld id="{A800C230-62EF-499D-BECF-E78D184ADC96}" type="slidenum">
              <a:rPr lang="cs-CZ" altLang="cs-CZ"/>
              <a:pPr/>
              <a:t>‹#›</a:t>
            </a:fld>
            <a:endParaRPr lang="cs-CZ" altLang="cs-CZ"/>
          </a:p>
        </p:txBody>
      </p:sp>
    </p:spTree>
    <p:extLst>
      <p:ext uri="{BB962C8B-B14F-4D97-AF65-F5344CB8AC3E}">
        <p14:creationId xmlns:p14="http://schemas.microsoft.com/office/powerpoint/2010/main" val="2367481198"/>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25F400-B0FD-4959-AE59-4FB294C64237}"/>
              </a:ext>
            </a:extLst>
          </p:cNvPr>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24032954-5896-43CA-AAEC-9F2D54410447}"/>
              </a:ext>
            </a:extLst>
          </p:cNvPr>
          <p:cNvSpPr>
            <a:spLocks noGrp="1"/>
          </p:cNvSpPr>
          <p:nvPr>
            <p:ph sz="quarter" idx="1"/>
          </p:nvPr>
        </p:nvSpPr>
        <p:spPr>
          <a:xfrm>
            <a:off x="609600" y="1600200"/>
            <a:ext cx="53848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1D68DB6A-3993-4326-B3F4-4CC35D7523A3}"/>
              </a:ext>
            </a:extLst>
          </p:cNvPr>
          <p:cNvSpPr>
            <a:spLocks noGrp="1"/>
          </p:cNvSpPr>
          <p:nvPr>
            <p:ph sz="quarter" idx="2"/>
          </p:nvPr>
        </p:nvSpPr>
        <p:spPr>
          <a:xfrm>
            <a:off x="6197600" y="1600200"/>
            <a:ext cx="53848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a:extLst>
              <a:ext uri="{FF2B5EF4-FFF2-40B4-BE49-F238E27FC236}">
                <a16:creationId xmlns:a16="http://schemas.microsoft.com/office/drawing/2014/main" id="{93581018-32E9-4AE7-8AA7-88EA67D053D5}"/>
              </a:ext>
            </a:extLst>
          </p:cNvPr>
          <p:cNvSpPr>
            <a:spLocks noGrp="1"/>
          </p:cNvSpPr>
          <p:nvPr>
            <p:ph sz="quarter" idx="3"/>
          </p:nvPr>
        </p:nvSpPr>
        <p:spPr>
          <a:xfrm>
            <a:off x="609600" y="3938589"/>
            <a:ext cx="53848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a:extLst>
              <a:ext uri="{FF2B5EF4-FFF2-40B4-BE49-F238E27FC236}">
                <a16:creationId xmlns:a16="http://schemas.microsoft.com/office/drawing/2014/main" id="{EBD1CDFE-DE5B-48CB-987F-8C6935A54F0E}"/>
              </a:ext>
            </a:extLst>
          </p:cNvPr>
          <p:cNvSpPr>
            <a:spLocks noGrp="1"/>
          </p:cNvSpPr>
          <p:nvPr>
            <p:ph sz="quarter" idx="4"/>
          </p:nvPr>
        </p:nvSpPr>
        <p:spPr>
          <a:xfrm>
            <a:off x="6197600" y="3938589"/>
            <a:ext cx="53848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7C0A42A7-C684-4FCD-939E-87E0DDE0B501}"/>
              </a:ext>
            </a:extLst>
          </p:cNvPr>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CB4645AE-6C38-4C71-8268-B7C8CA9E8AE5}"/>
              </a:ext>
            </a:extLst>
          </p:cNvPr>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BB336AD0-A24B-44CC-9A0D-3AD3922C03F4}"/>
              </a:ext>
            </a:extLst>
          </p:cNvPr>
          <p:cNvSpPr>
            <a:spLocks noGrp="1"/>
          </p:cNvSpPr>
          <p:nvPr>
            <p:ph type="sldNum" sz="quarter" idx="12"/>
          </p:nvPr>
        </p:nvSpPr>
        <p:spPr>
          <a:xfrm>
            <a:off x="8737600" y="6245225"/>
            <a:ext cx="2844800" cy="476250"/>
          </a:xfrm>
        </p:spPr>
        <p:txBody>
          <a:bodyPr/>
          <a:lstStyle>
            <a:lvl1pPr>
              <a:defRPr/>
            </a:lvl1pPr>
          </a:lstStyle>
          <a:p>
            <a:fld id="{A3EE7105-D264-4C60-8537-8A83D63CD085}" type="slidenum">
              <a:rPr lang="cs-CZ" altLang="cs-CZ"/>
              <a:pPr/>
              <a:t>‹#›</a:t>
            </a:fld>
            <a:endParaRPr lang="cs-CZ" altLang="cs-CZ"/>
          </a:p>
        </p:txBody>
      </p:sp>
    </p:spTree>
    <p:extLst>
      <p:ext uri="{BB962C8B-B14F-4D97-AF65-F5344CB8AC3E}">
        <p14:creationId xmlns:p14="http://schemas.microsoft.com/office/powerpoint/2010/main" val="3515411335"/>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42AF9B-4111-4547-8544-44B33264DEF7}"/>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9109A5F-74AF-4D58-99D7-41F48BB55927}"/>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E6BA936-CAF1-4FFD-86FA-E65BF0B0F7A0}"/>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5" name="Zástupný symbol pro zápatí 4">
            <a:extLst>
              <a:ext uri="{FF2B5EF4-FFF2-40B4-BE49-F238E27FC236}">
                <a16:creationId xmlns:a16="http://schemas.microsoft.com/office/drawing/2014/main" id="{BA25DDC1-BE32-43BC-BED5-FE1FF59EAB83}"/>
              </a:ext>
            </a:extLst>
          </p:cNvPr>
          <p:cNvSpPr>
            <a:spLocks noGrp="1"/>
          </p:cNvSpPr>
          <p:nvPr>
            <p:ph type="ftr" sz="quarter" idx="11"/>
          </p:nvPr>
        </p:nvSpPr>
        <p:spPr/>
        <p:txBody>
          <a:bodyPr/>
          <a:lstStyle/>
          <a:p>
            <a:endParaRPr lang="cs-CZ" dirty="0"/>
          </a:p>
        </p:txBody>
      </p:sp>
      <p:sp>
        <p:nvSpPr>
          <p:cNvPr id="6" name="Zástupný symbol pro číslo snímku 5">
            <a:extLst>
              <a:ext uri="{FF2B5EF4-FFF2-40B4-BE49-F238E27FC236}">
                <a16:creationId xmlns:a16="http://schemas.microsoft.com/office/drawing/2014/main" id="{42336A2B-E41F-47C8-AE29-2E06EF8789F9}"/>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71311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4B0622-9061-43C1-B53C-3B608D1F4CC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EEFEC907-4E5C-4FBD-ADD3-0D142F7A47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FDD754A7-3AEB-4B77-9C31-34B1D1CAF2CE}"/>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5" name="Zástupný symbol pro zápatí 4">
            <a:extLst>
              <a:ext uri="{FF2B5EF4-FFF2-40B4-BE49-F238E27FC236}">
                <a16:creationId xmlns:a16="http://schemas.microsoft.com/office/drawing/2014/main" id="{54EADF11-0B2A-4B39-B9F7-AF59E9968DE6}"/>
              </a:ext>
            </a:extLst>
          </p:cNvPr>
          <p:cNvSpPr>
            <a:spLocks noGrp="1"/>
          </p:cNvSpPr>
          <p:nvPr>
            <p:ph type="ftr" sz="quarter" idx="11"/>
          </p:nvPr>
        </p:nvSpPr>
        <p:spPr/>
        <p:txBody>
          <a:bodyPr/>
          <a:lstStyle/>
          <a:p>
            <a:endParaRPr lang="cs-CZ" dirty="0"/>
          </a:p>
        </p:txBody>
      </p:sp>
      <p:sp>
        <p:nvSpPr>
          <p:cNvPr id="6" name="Zástupný symbol pro číslo snímku 5">
            <a:extLst>
              <a:ext uri="{FF2B5EF4-FFF2-40B4-BE49-F238E27FC236}">
                <a16:creationId xmlns:a16="http://schemas.microsoft.com/office/drawing/2014/main" id="{17DDD7FD-E0D6-4291-8EB8-DA12578139BA}"/>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16175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F29AE-0C3A-4A4C-A48E-6F97134130DD}"/>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20FCF8E-2D79-4FA7-AE1F-5875BAE9140E}"/>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1B8D7179-F490-4457-91B9-0EB2BA018F33}"/>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4CEF6E3-683C-40C0-A7B9-A3349E0F9831}"/>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6" name="Zástupný symbol pro zápatí 5">
            <a:extLst>
              <a:ext uri="{FF2B5EF4-FFF2-40B4-BE49-F238E27FC236}">
                <a16:creationId xmlns:a16="http://schemas.microsoft.com/office/drawing/2014/main" id="{7E68BA25-BAAA-4EFD-B7DD-45D93DAFF7AD}"/>
              </a:ext>
            </a:extLst>
          </p:cNvPr>
          <p:cNvSpPr>
            <a:spLocks noGrp="1"/>
          </p:cNvSpPr>
          <p:nvPr>
            <p:ph type="ftr" sz="quarter" idx="11"/>
          </p:nvPr>
        </p:nvSpPr>
        <p:spPr/>
        <p:txBody>
          <a:bodyPr/>
          <a:lstStyle/>
          <a:p>
            <a:endParaRPr lang="cs-CZ" dirty="0"/>
          </a:p>
        </p:txBody>
      </p:sp>
      <p:sp>
        <p:nvSpPr>
          <p:cNvPr id="7" name="Zástupný symbol pro číslo snímku 6">
            <a:extLst>
              <a:ext uri="{FF2B5EF4-FFF2-40B4-BE49-F238E27FC236}">
                <a16:creationId xmlns:a16="http://schemas.microsoft.com/office/drawing/2014/main" id="{0E18C49D-FFF7-4389-99F1-BCF218F8FC7B}"/>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393367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931BC9-5C23-459E-8BE6-DFF91BC3452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BC9F3FCB-3605-400F-B9F6-8D356DCDB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9BE6914-6D12-4A6B-A71D-CE49F1B7FB5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2A16FB33-5DB8-4633-BFDF-A4A40CDA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CDCC4D6C-CE9D-4B13-A56A-4EFE59169156}"/>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D1897C0-F49A-4147-B178-A44E793CDA5C}"/>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8" name="Zástupný symbol pro zápatí 7">
            <a:extLst>
              <a:ext uri="{FF2B5EF4-FFF2-40B4-BE49-F238E27FC236}">
                <a16:creationId xmlns:a16="http://schemas.microsoft.com/office/drawing/2014/main" id="{99707ABA-DD07-44ED-B51F-D203B78435D0}"/>
              </a:ext>
            </a:extLst>
          </p:cNvPr>
          <p:cNvSpPr>
            <a:spLocks noGrp="1"/>
          </p:cNvSpPr>
          <p:nvPr>
            <p:ph type="ftr" sz="quarter" idx="11"/>
          </p:nvPr>
        </p:nvSpPr>
        <p:spPr/>
        <p:txBody>
          <a:bodyPr/>
          <a:lstStyle/>
          <a:p>
            <a:endParaRPr lang="cs-CZ" dirty="0"/>
          </a:p>
        </p:txBody>
      </p:sp>
      <p:sp>
        <p:nvSpPr>
          <p:cNvPr id="9" name="Zástupný symbol pro číslo snímku 8">
            <a:extLst>
              <a:ext uri="{FF2B5EF4-FFF2-40B4-BE49-F238E27FC236}">
                <a16:creationId xmlns:a16="http://schemas.microsoft.com/office/drawing/2014/main" id="{D5104505-C4BE-4D14-985C-B1728DD39870}"/>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97222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F460E5-766B-45F8-BF8F-00B6E0083C9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3838CC0-B0BA-479D-A8EC-28DFF80B055A}"/>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4" name="Zástupný symbol pro zápatí 3">
            <a:extLst>
              <a:ext uri="{FF2B5EF4-FFF2-40B4-BE49-F238E27FC236}">
                <a16:creationId xmlns:a16="http://schemas.microsoft.com/office/drawing/2014/main" id="{0FE6EE3C-01CF-4DFB-9816-ABAB38300B1E}"/>
              </a:ext>
            </a:extLst>
          </p:cNvPr>
          <p:cNvSpPr>
            <a:spLocks noGrp="1"/>
          </p:cNvSpPr>
          <p:nvPr>
            <p:ph type="ftr" sz="quarter" idx="11"/>
          </p:nvPr>
        </p:nvSpPr>
        <p:spPr/>
        <p:txBody>
          <a:bodyPr/>
          <a:lstStyle/>
          <a:p>
            <a:endParaRPr lang="cs-CZ" dirty="0"/>
          </a:p>
        </p:txBody>
      </p:sp>
      <p:sp>
        <p:nvSpPr>
          <p:cNvPr id="5" name="Zástupný symbol pro číslo snímku 4">
            <a:extLst>
              <a:ext uri="{FF2B5EF4-FFF2-40B4-BE49-F238E27FC236}">
                <a16:creationId xmlns:a16="http://schemas.microsoft.com/office/drawing/2014/main" id="{F83A9000-6F60-4E07-B78A-9F15222B8FC3}"/>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225645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79D4B32-D014-4069-B45C-46853EF0EB58}"/>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3" name="Zástupný symbol pro zápatí 2">
            <a:extLst>
              <a:ext uri="{FF2B5EF4-FFF2-40B4-BE49-F238E27FC236}">
                <a16:creationId xmlns:a16="http://schemas.microsoft.com/office/drawing/2014/main" id="{842F82C8-EDF3-49B9-8707-B2EC0A7471EF}"/>
              </a:ext>
            </a:extLst>
          </p:cNvPr>
          <p:cNvSpPr>
            <a:spLocks noGrp="1"/>
          </p:cNvSpPr>
          <p:nvPr>
            <p:ph type="ftr" sz="quarter" idx="11"/>
          </p:nvPr>
        </p:nvSpPr>
        <p:spPr/>
        <p:txBody>
          <a:bodyPr/>
          <a:lstStyle/>
          <a:p>
            <a:endParaRPr lang="cs-CZ" dirty="0"/>
          </a:p>
        </p:txBody>
      </p:sp>
      <p:sp>
        <p:nvSpPr>
          <p:cNvPr id="4" name="Zástupný symbol pro číslo snímku 3">
            <a:extLst>
              <a:ext uri="{FF2B5EF4-FFF2-40B4-BE49-F238E27FC236}">
                <a16:creationId xmlns:a16="http://schemas.microsoft.com/office/drawing/2014/main" id="{BA4153FD-1A92-4D0B-BBFD-7A72AFB0BA06}"/>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239120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8BE371-4D91-4A48-BA5A-FB5BEA33A74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FCBC6B96-D0FC-4B78-B06D-1E6C12D1F8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A3FF5BF7-E624-44A6-ADCA-1BB2003EF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FA8C24B0-93A4-44DC-9792-500DD527AA29}"/>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6" name="Zástupný symbol pro zápatí 5">
            <a:extLst>
              <a:ext uri="{FF2B5EF4-FFF2-40B4-BE49-F238E27FC236}">
                <a16:creationId xmlns:a16="http://schemas.microsoft.com/office/drawing/2014/main" id="{6C618795-1CBC-41D6-B710-5ED2B5B12398}"/>
              </a:ext>
            </a:extLst>
          </p:cNvPr>
          <p:cNvSpPr>
            <a:spLocks noGrp="1"/>
          </p:cNvSpPr>
          <p:nvPr>
            <p:ph type="ftr" sz="quarter" idx="11"/>
          </p:nvPr>
        </p:nvSpPr>
        <p:spPr/>
        <p:txBody>
          <a:bodyPr/>
          <a:lstStyle/>
          <a:p>
            <a:endParaRPr lang="cs-CZ" dirty="0"/>
          </a:p>
        </p:txBody>
      </p:sp>
      <p:sp>
        <p:nvSpPr>
          <p:cNvPr id="7" name="Zástupný symbol pro číslo snímku 6">
            <a:extLst>
              <a:ext uri="{FF2B5EF4-FFF2-40B4-BE49-F238E27FC236}">
                <a16:creationId xmlns:a16="http://schemas.microsoft.com/office/drawing/2014/main" id="{BC60389D-F184-49FB-8449-B5A2FD8C5FE1}"/>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9627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0DCDD-EEEE-46B6-820D-B540DB700DC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1DD8114-818C-4028-A3E4-787D867EF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a:extLst>
              <a:ext uri="{FF2B5EF4-FFF2-40B4-BE49-F238E27FC236}">
                <a16:creationId xmlns:a16="http://schemas.microsoft.com/office/drawing/2014/main" id="{273B065A-5FA3-460A-B6F0-A61A6132B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FA60E497-3CB2-4BA9-A4F1-5467825A1DF5}"/>
              </a:ext>
            </a:extLst>
          </p:cNvPr>
          <p:cNvSpPr>
            <a:spLocks noGrp="1"/>
          </p:cNvSpPr>
          <p:nvPr>
            <p:ph type="dt" sz="half" idx="10"/>
          </p:nvPr>
        </p:nvSpPr>
        <p:spPr/>
        <p:txBody>
          <a:bodyPr/>
          <a:lstStyle/>
          <a:p>
            <a:fld id="{C339D6BF-5122-43BA-93B4-65CE87A81547}" type="datetimeFigureOut">
              <a:rPr lang="cs-CZ" smtClean="0"/>
              <a:t>20.02.2026</a:t>
            </a:fld>
            <a:endParaRPr lang="cs-CZ" dirty="0"/>
          </a:p>
        </p:txBody>
      </p:sp>
      <p:sp>
        <p:nvSpPr>
          <p:cNvPr id="6" name="Zástupný symbol pro zápatí 5">
            <a:extLst>
              <a:ext uri="{FF2B5EF4-FFF2-40B4-BE49-F238E27FC236}">
                <a16:creationId xmlns:a16="http://schemas.microsoft.com/office/drawing/2014/main" id="{B85952A0-8727-4A5C-BEF6-9CF68C4518B2}"/>
              </a:ext>
            </a:extLst>
          </p:cNvPr>
          <p:cNvSpPr>
            <a:spLocks noGrp="1"/>
          </p:cNvSpPr>
          <p:nvPr>
            <p:ph type="ftr" sz="quarter" idx="11"/>
          </p:nvPr>
        </p:nvSpPr>
        <p:spPr/>
        <p:txBody>
          <a:bodyPr/>
          <a:lstStyle/>
          <a:p>
            <a:endParaRPr lang="cs-CZ" dirty="0"/>
          </a:p>
        </p:txBody>
      </p:sp>
      <p:sp>
        <p:nvSpPr>
          <p:cNvPr id="7" name="Zástupný symbol pro číslo snímku 6">
            <a:extLst>
              <a:ext uri="{FF2B5EF4-FFF2-40B4-BE49-F238E27FC236}">
                <a16:creationId xmlns:a16="http://schemas.microsoft.com/office/drawing/2014/main" id="{977392E0-D824-49D3-B678-C233CCE63F64}"/>
              </a:ext>
            </a:extLst>
          </p:cNvPr>
          <p:cNvSpPr>
            <a:spLocks noGrp="1"/>
          </p:cNvSpPr>
          <p:nvPr>
            <p:ph type="sldNum" sz="quarter" idx="12"/>
          </p:nvPr>
        </p:nvSpPr>
        <p:spPr/>
        <p:txBody>
          <a:bodyPr/>
          <a:lstStyle/>
          <a:p>
            <a:fld id="{DF6D9792-9E7C-4B12-B801-873370459C96}" type="slidenum">
              <a:rPr lang="cs-CZ" smtClean="0"/>
              <a:t>‹#›</a:t>
            </a:fld>
            <a:endParaRPr lang="cs-CZ" dirty="0"/>
          </a:p>
        </p:txBody>
      </p:sp>
    </p:spTree>
    <p:extLst>
      <p:ext uri="{BB962C8B-B14F-4D97-AF65-F5344CB8AC3E}">
        <p14:creationId xmlns:p14="http://schemas.microsoft.com/office/powerpoint/2010/main" val="237128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5D2BDBC-16BD-442F-B5F6-2CE47EAE0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A96C29FF-9485-4D87-9B2C-8DAA54B96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C42DE42-1DB9-4E6A-95EE-EB55D8AC1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9D6BF-5122-43BA-93B4-65CE87A81547}" type="datetimeFigureOut">
              <a:rPr lang="cs-CZ" smtClean="0"/>
              <a:t>20.02.2026</a:t>
            </a:fld>
            <a:endParaRPr lang="cs-CZ" dirty="0"/>
          </a:p>
        </p:txBody>
      </p:sp>
      <p:sp>
        <p:nvSpPr>
          <p:cNvPr id="5" name="Zástupný symbol pro zápatí 4">
            <a:extLst>
              <a:ext uri="{FF2B5EF4-FFF2-40B4-BE49-F238E27FC236}">
                <a16:creationId xmlns:a16="http://schemas.microsoft.com/office/drawing/2014/main" id="{A882BDCF-B302-4338-A9EE-E4075F44B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a:extLst>
              <a:ext uri="{FF2B5EF4-FFF2-40B4-BE49-F238E27FC236}">
                <a16:creationId xmlns:a16="http://schemas.microsoft.com/office/drawing/2014/main" id="{16440642-B76D-4904-83CB-9843CB701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D9792-9E7C-4B12-B801-873370459C96}" type="slidenum">
              <a:rPr lang="cs-CZ" smtClean="0"/>
              <a:t>‹#›</a:t>
            </a:fld>
            <a:endParaRPr lang="cs-CZ" dirty="0"/>
          </a:p>
        </p:txBody>
      </p:sp>
    </p:spTree>
    <p:extLst>
      <p:ext uri="{BB962C8B-B14F-4D97-AF65-F5344CB8AC3E}">
        <p14:creationId xmlns:p14="http://schemas.microsoft.com/office/powerpoint/2010/main" val="2047137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www.wikiskripta.eu/index.php/Cholecystitis" TargetMode="External"/><Relationship Id="rId2" Type="http://schemas.openxmlformats.org/officeDocument/2006/relationships/hyperlink" Target="http://www.wikiskripta.eu/index.php/Boles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youtu.be/1AJpuDtO-VY"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valasta.net/blogs/science/peptic-ulcer-signs-symptoms"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hyperlink" Target="https://is.vszdrav.cz/auth/do/vsz/podklady/osetrovatelska_pece_v_chirurgickych_oborech.qwarp?prejit=3585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wikiskripta.eu/w/Inhibitory_protonov%C3%A9_pumpy#cite_note-&#268;e&#353;ka-2" TargetMode="External"/><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6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6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6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6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xml"/><Relationship Id="rId5" Type="http://schemas.openxmlformats.org/officeDocument/2006/relationships/image" Target="../media/image105.png"/><Relationship Id="rId4" Type="http://schemas.openxmlformats.org/officeDocument/2006/relationships/image" Target="../media/image104.png"/></Relationships>
</file>

<file path=ppt/slides/_rels/slide6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4.png"/><Relationship Id="rId1" Type="http://schemas.openxmlformats.org/officeDocument/2006/relationships/slideLayout" Target="../slideLayouts/slideLayout16.xml"/><Relationship Id="rId5" Type="http://schemas.openxmlformats.org/officeDocument/2006/relationships/image" Target="../media/image108.png"/><Relationship Id="rId4" Type="http://schemas.openxmlformats.org/officeDocument/2006/relationships/image" Target="../media/image107.png"/></Relationships>
</file>

<file path=ppt/slides/_rels/slide6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9.png"/><Relationship Id="rId1" Type="http://schemas.openxmlformats.org/officeDocument/2006/relationships/slideLayout" Target="../slideLayouts/slideLayout16.xml"/><Relationship Id="rId5" Type="http://schemas.openxmlformats.org/officeDocument/2006/relationships/image" Target="../media/image108.png"/><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ose.zshk.cz/vyuka/osetrovatelske-diagnozy.aspx"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6F83E-0E5A-4D82-8E39-9848CEB5D0A5}"/>
              </a:ext>
            </a:extLst>
          </p:cNvPr>
          <p:cNvSpPr>
            <a:spLocks noGrp="1"/>
          </p:cNvSpPr>
          <p:nvPr>
            <p:ph type="ctrTitle"/>
          </p:nvPr>
        </p:nvSpPr>
        <p:spPr/>
        <p:txBody>
          <a:bodyPr/>
          <a:lstStyle/>
          <a:p>
            <a:r>
              <a:rPr lang="cs-CZ" b="1" dirty="0">
                <a:solidFill>
                  <a:srgbClr val="FF0000"/>
                </a:solidFill>
              </a:rPr>
              <a:t>Chirurgie</a:t>
            </a:r>
          </a:p>
        </p:txBody>
      </p:sp>
      <p:sp>
        <p:nvSpPr>
          <p:cNvPr id="3" name="Podnadpis 2">
            <a:extLst>
              <a:ext uri="{FF2B5EF4-FFF2-40B4-BE49-F238E27FC236}">
                <a16:creationId xmlns:a16="http://schemas.microsoft.com/office/drawing/2014/main" id="{DC68BF52-83E4-42FF-BDB5-3D9C7767F6D5}"/>
              </a:ext>
            </a:extLst>
          </p:cNvPr>
          <p:cNvSpPr>
            <a:spLocks noGrp="1"/>
          </p:cNvSpPr>
          <p:nvPr>
            <p:ph type="subTitle" idx="1"/>
          </p:nvPr>
        </p:nvSpPr>
        <p:spPr/>
        <p:txBody>
          <a:bodyPr>
            <a:normAutofit fontScale="77500" lnSpcReduction="20000"/>
          </a:bodyPr>
          <a:lstStyle/>
          <a:p>
            <a:pPr algn="l"/>
            <a:r>
              <a:rPr lang="cs-CZ" dirty="0"/>
              <a:t>Obor: PA </a:t>
            </a:r>
          </a:p>
          <a:p>
            <a:pPr algn="l"/>
            <a:r>
              <a:rPr lang="cs-CZ" dirty="0"/>
              <a:t>Obor: VS</a:t>
            </a:r>
          </a:p>
          <a:p>
            <a:pPr algn="l"/>
            <a:r>
              <a:rPr lang="cs-CZ" dirty="0"/>
              <a:t>Obor: FYZ</a:t>
            </a:r>
          </a:p>
          <a:p>
            <a:pPr algn="l"/>
            <a:r>
              <a:rPr lang="cs-CZ" dirty="0"/>
              <a:t>Letní semestr</a:t>
            </a:r>
          </a:p>
          <a:p>
            <a:pPr algn="l"/>
            <a:r>
              <a:rPr lang="cs-CZ" dirty="0"/>
              <a:t>Vysoká škola zdravotnická, Duškova 7, Praha 5</a:t>
            </a:r>
          </a:p>
          <a:p>
            <a:pPr algn="l"/>
            <a:endParaRPr lang="cs-CZ" dirty="0"/>
          </a:p>
          <a:p>
            <a:pPr algn="l"/>
            <a:endParaRPr lang="cs-CZ" dirty="0"/>
          </a:p>
        </p:txBody>
      </p:sp>
      <p:pic>
        <p:nvPicPr>
          <p:cNvPr id="6" name="Obrázek 5">
            <a:extLst>
              <a:ext uri="{FF2B5EF4-FFF2-40B4-BE49-F238E27FC236}">
                <a16:creationId xmlns:a16="http://schemas.microsoft.com/office/drawing/2014/main" id="{CDD2C337-AA92-497E-9677-E10088F7E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9877" y="4527114"/>
            <a:ext cx="1819275" cy="1914525"/>
          </a:xfrm>
          <a:prstGeom prst="rect">
            <a:avLst/>
          </a:prstGeom>
        </p:spPr>
      </p:pic>
    </p:spTree>
    <p:extLst>
      <p:ext uri="{BB962C8B-B14F-4D97-AF65-F5344CB8AC3E}">
        <p14:creationId xmlns:p14="http://schemas.microsoft.com/office/powerpoint/2010/main" val="16345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C424A-6875-4DA0-A17D-45A54761F1F7}"/>
              </a:ext>
            </a:extLst>
          </p:cNvPr>
          <p:cNvSpPr>
            <a:spLocks noGrp="1"/>
          </p:cNvSpPr>
          <p:nvPr>
            <p:ph type="title"/>
          </p:nvPr>
        </p:nvSpPr>
        <p:spPr>
          <a:xfrm>
            <a:off x="153749" y="365125"/>
            <a:ext cx="11200051" cy="1325563"/>
          </a:xfrm>
        </p:spPr>
        <p:txBody>
          <a:bodyPr>
            <a:normAutofit fontScale="90000"/>
          </a:bodyPr>
          <a:lstStyle/>
          <a:p>
            <a:r>
              <a:rPr lang="cs-CZ" dirty="0"/>
              <a:t>Intervence všeobecné sestry v průběhu posouzení pacienta před operací</a:t>
            </a:r>
            <a:br>
              <a:rPr lang="cs-CZ" dirty="0"/>
            </a:br>
            <a:endParaRPr lang="cs-CZ" dirty="0"/>
          </a:p>
        </p:txBody>
      </p:sp>
      <p:sp>
        <p:nvSpPr>
          <p:cNvPr id="3" name="Zástupný symbol pro obsah 2">
            <a:extLst>
              <a:ext uri="{FF2B5EF4-FFF2-40B4-BE49-F238E27FC236}">
                <a16:creationId xmlns:a16="http://schemas.microsoft.com/office/drawing/2014/main" id="{B84B8031-5FCE-401C-908C-D5DEC7CB3F13}"/>
              </a:ext>
            </a:extLst>
          </p:cNvPr>
          <p:cNvSpPr>
            <a:spLocks noGrp="1"/>
          </p:cNvSpPr>
          <p:nvPr>
            <p:ph sz="half" idx="1"/>
          </p:nvPr>
        </p:nvSpPr>
        <p:spPr>
          <a:xfrm>
            <a:off x="153749" y="1513211"/>
            <a:ext cx="5639474" cy="5118212"/>
          </a:xfrm>
        </p:spPr>
        <p:txBody>
          <a:bodyPr>
            <a:noAutofit/>
          </a:bodyPr>
          <a:lstStyle/>
          <a:p>
            <a:r>
              <a:rPr lang="cs-CZ" sz="1800" dirty="0"/>
              <a:t>Zjišťuje </a:t>
            </a:r>
            <a:r>
              <a:rPr lang="cs-CZ" sz="1800" b="1" dirty="0"/>
              <a:t>alergie a další lékařské diagnózy</a:t>
            </a:r>
            <a:r>
              <a:rPr lang="cs-CZ" sz="1800" dirty="0"/>
              <a:t>.</a:t>
            </a:r>
          </a:p>
          <a:p>
            <a:r>
              <a:rPr lang="cs-CZ" sz="1800" dirty="0"/>
              <a:t>Posuzuje </a:t>
            </a:r>
            <a:r>
              <a:rPr lang="cs-CZ" sz="1800" b="1" dirty="0"/>
              <a:t>kognitivní funkce a senzorické funkce </a:t>
            </a:r>
            <a:r>
              <a:rPr lang="cs-CZ" sz="1800" dirty="0"/>
              <a:t>pacienta. Vše by mělo proběhnout před uskutečněním podpisu informovaného souhlasu s výkonem.</a:t>
            </a:r>
          </a:p>
          <a:p>
            <a:r>
              <a:rPr lang="cs-CZ" sz="1800" dirty="0"/>
              <a:t>Určuje, zda je osoba schopna </a:t>
            </a:r>
            <a:r>
              <a:rPr lang="cs-CZ" sz="1800" b="1" dirty="0"/>
              <a:t>podpisu informovaného souhlasu.</a:t>
            </a:r>
          </a:p>
          <a:p>
            <a:r>
              <a:rPr lang="cs-CZ" sz="1800" dirty="0"/>
              <a:t>Dokumentuje </a:t>
            </a:r>
            <a:r>
              <a:rPr lang="cs-CZ" sz="1800" b="1" dirty="0"/>
              <a:t>základní fyziologické funkce </a:t>
            </a:r>
            <a:r>
              <a:rPr lang="cs-CZ" sz="1800" dirty="0"/>
              <a:t>včetně bolesti, úzkosti.</a:t>
            </a:r>
          </a:p>
          <a:p>
            <a:r>
              <a:rPr lang="cs-CZ" sz="1800" dirty="0"/>
              <a:t>Posuzuje </a:t>
            </a:r>
            <a:r>
              <a:rPr lang="cs-CZ" sz="1800" b="1" dirty="0"/>
              <a:t>stav kůže </a:t>
            </a:r>
            <a:r>
              <a:rPr lang="cs-CZ" sz="1800" dirty="0"/>
              <a:t>s poznámkami o oblastech suchosti, lézí nebo modřin, následně vše zdokumentujte.</a:t>
            </a:r>
          </a:p>
          <a:p>
            <a:r>
              <a:rPr lang="cs-CZ" sz="1800" dirty="0"/>
              <a:t>Dokumentuje stav před operací nalačno a posuzuje </a:t>
            </a:r>
            <a:r>
              <a:rPr lang="cs-CZ" sz="1800" b="1" dirty="0"/>
              <a:t>dehydrataci, malnutrici </a:t>
            </a:r>
            <a:r>
              <a:rPr lang="cs-CZ" sz="1800" dirty="0"/>
              <a:t>popřípadě </a:t>
            </a:r>
            <a:r>
              <a:rPr lang="cs-CZ" sz="1800" b="1" dirty="0"/>
              <a:t>hypoglykémii</a:t>
            </a:r>
            <a:r>
              <a:rPr lang="cs-CZ" sz="1800" dirty="0"/>
              <a:t>.</a:t>
            </a:r>
          </a:p>
          <a:p>
            <a:r>
              <a:rPr lang="cs-CZ" sz="1800" dirty="0"/>
              <a:t>Identifikuje </a:t>
            </a:r>
            <a:r>
              <a:rPr lang="cs-CZ" sz="1800" b="1" dirty="0"/>
              <a:t>sociální stav pacienta</a:t>
            </a:r>
            <a:r>
              <a:rPr lang="cs-CZ" sz="1800" dirty="0"/>
              <a:t>, aby určila, zda je pacient schopen následné péče v domácím prostředí</a:t>
            </a:r>
          </a:p>
        </p:txBody>
      </p:sp>
      <p:sp>
        <p:nvSpPr>
          <p:cNvPr id="4" name="Zástupný symbol pro obsah 3">
            <a:extLst>
              <a:ext uri="{FF2B5EF4-FFF2-40B4-BE49-F238E27FC236}">
                <a16:creationId xmlns:a16="http://schemas.microsoft.com/office/drawing/2014/main" id="{4D4F24D3-DAF3-4CA6-9F57-55242D9F0E13}"/>
              </a:ext>
            </a:extLst>
          </p:cNvPr>
          <p:cNvSpPr>
            <a:spLocks noGrp="1"/>
          </p:cNvSpPr>
          <p:nvPr>
            <p:ph sz="half" idx="2"/>
          </p:nvPr>
        </p:nvSpPr>
        <p:spPr>
          <a:xfrm>
            <a:off x="6172199" y="1408014"/>
            <a:ext cx="5909209" cy="4768949"/>
          </a:xfrm>
        </p:spPr>
        <p:txBody>
          <a:bodyPr>
            <a:normAutofit fontScale="85000" lnSpcReduction="20000"/>
          </a:bodyPr>
          <a:lstStyle/>
          <a:p>
            <a:pPr marL="0" indent="0">
              <a:buNone/>
            </a:pPr>
            <a:r>
              <a:rPr lang="cs-CZ" dirty="0"/>
              <a:t>Intervence spojené s </a:t>
            </a:r>
            <a:r>
              <a:rPr lang="cs-CZ" b="1" dirty="0"/>
              <a:t>edukací a informacemi </a:t>
            </a:r>
            <a:r>
              <a:rPr lang="cs-CZ" dirty="0"/>
              <a:t>pacienta </a:t>
            </a:r>
            <a:r>
              <a:rPr lang="cs-CZ" b="1" dirty="0"/>
              <a:t>před</a:t>
            </a:r>
            <a:r>
              <a:rPr lang="cs-CZ" dirty="0"/>
              <a:t> operačním výkonem</a:t>
            </a:r>
          </a:p>
          <a:p>
            <a:r>
              <a:rPr lang="cs-CZ" dirty="0"/>
              <a:t>Identifikuje </a:t>
            </a:r>
            <a:r>
              <a:rPr lang="cs-CZ" b="1" dirty="0"/>
              <a:t>přání pacienta</a:t>
            </a:r>
            <a:r>
              <a:rPr lang="cs-CZ" dirty="0"/>
              <a:t>.</a:t>
            </a:r>
          </a:p>
          <a:p>
            <a:r>
              <a:rPr lang="cs-CZ" dirty="0"/>
              <a:t>Informuje pacienta o </a:t>
            </a:r>
            <a:r>
              <a:rPr lang="cs-CZ" b="1" dirty="0"/>
              <a:t>domácím/hospitalizačním rádu a směrnicích </a:t>
            </a:r>
            <a:r>
              <a:rPr lang="cs-CZ" dirty="0"/>
              <a:t>daného zdravotnického zařízení.</a:t>
            </a:r>
          </a:p>
          <a:p>
            <a:r>
              <a:rPr lang="cs-CZ" b="1" dirty="0" err="1"/>
              <a:t>Edukuje</a:t>
            </a:r>
            <a:r>
              <a:rPr lang="cs-CZ" dirty="0"/>
              <a:t> pacienta o výhodách hlášení a kontroly bolesti.</a:t>
            </a:r>
          </a:p>
          <a:p>
            <a:r>
              <a:rPr lang="cs-CZ" dirty="0"/>
              <a:t>Mezi další doporučení patří </a:t>
            </a:r>
          </a:p>
          <a:p>
            <a:pPr lvl="1"/>
            <a:r>
              <a:rPr lang="cs-CZ" dirty="0"/>
              <a:t>připravenost všeobecné sestry </a:t>
            </a:r>
            <a:r>
              <a:rPr lang="cs-CZ" b="1" dirty="0"/>
              <a:t>trávit další čas </a:t>
            </a:r>
            <a:r>
              <a:rPr lang="cs-CZ" dirty="0"/>
              <a:t>s pacientem</a:t>
            </a:r>
          </a:p>
          <a:p>
            <a:pPr lvl="1"/>
            <a:r>
              <a:rPr lang="cs-CZ" dirty="0"/>
              <a:t>zvýšit množství terapeutické a ošetřovatelské péče a </a:t>
            </a:r>
          </a:p>
          <a:p>
            <a:pPr lvl="1"/>
            <a:r>
              <a:rPr lang="cs-CZ" b="1" dirty="0"/>
              <a:t>povzbuzovat členy rodiny</a:t>
            </a:r>
            <a:r>
              <a:rPr lang="cs-CZ" dirty="0"/>
              <a:t>, aby podporovali psychické pohodlí pacienta.</a:t>
            </a:r>
          </a:p>
        </p:txBody>
      </p:sp>
    </p:spTree>
    <p:extLst>
      <p:ext uri="{BB962C8B-B14F-4D97-AF65-F5344CB8AC3E}">
        <p14:creationId xmlns:p14="http://schemas.microsoft.com/office/powerpoint/2010/main" val="6836990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981CD2-7673-4A30-942D-B8BD033C975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05DF9DB-9091-43CF-8FD6-7B1FBC8C01F6}"/>
              </a:ext>
            </a:extLst>
          </p:cNvPr>
          <p:cNvSpPr>
            <a:spLocks noGrp="1"/>
          </p:cNvSpPr>
          <p:nvPr>
            <p:ph idx="1"/>
          </p:nvPr>
        </p:nvSpPr>
        <p:spPr/>
        <p:txBody>
          <a:bodyPr>
            <a:normAutofit fontScale="47500" lnSpcReduction="20000"/>
          </a:bodyPr>
          <a:lstStyle/>
          <a:p>
            <a:r>
              <a:rPr lang="cs-CZ" dirty="0" err="1"/>
              <a:t>ooperační</a:t>
            </a:r>
            <a:r>
              <a:rPr lang="cs-CZ" dirty="0"/>
              <a:t> péče u plánované operace navazuje na rozhovor před operací, kdy je pro pacienta nejtěžší přijmout fakt, že nebude mít kontrolu nad vyprazdňováním. V této fázi potřebuje pacient být povzbuzen a přesvědčen, že se </a:t>
            </a:r>
            <a:r>
              <a:rPr lang="cs-CZ" dirty="0" err="1"/>
              <a:t>stomií</a:t>
            </a:r>
            <a:r>
              <a:rPr lang="cs-CZ" dirty="0"/>
              <a:t> může žít normální život. Je velmi důležité, aby se naučil přijmout </a:t>
            </a:r>
            <a:r>
              <a:rPr lang="cs-CZ" dirty="0" err="1"/>
              <a:t>stomii</a:t>
            </a:r>
            <a:r>
              <a:rPr lang="cs-CZ" dirty="0"/>
              <a:t> jako část svého těla a naučil se s ní plnohodnotně žít. Pooperační péče začíná pohledem na </a:t>
            </a:r>
            <a:r>
              <a:rPr lang="cs-CZ" dirty="0" err="1"/>
              <a:t>stomii</a:t>
            </a:r>
            <a:r>
              <a:rPr lang="cs-CZ" dirty="0"/>
              <a:t>, seznámením se s pomůckami. Snažíme se pacienta ihned zapojit do spolupráce, nejprve pasivní účastí a postupně ho vedeme k samostatnosti. Edukační péče je prováděna sestrou, která je v této oblasti vzdělaná a proškolená – </a:t>
            </a:r>
            <a:r>
              <a:rPr lang="cs-CZ" dirty="0" err="1"/>
              <a:t>stomická</a:t>
            </a:r>
            <a:r>
              <a:rPr lang="cs-CZ" dirty="0"/>
              <a:t> sestra. Ze začátku o </a:t>
            </a:r>
            <a:r>
              <a:rPr lang="cs-CZ" dirty="0" err="1"/>
              <a:t>stomii</a:t>
            </a:r>
            <a:r>
              <a:rPr lang="cs-CZ" dirty="0"/>
              <a:t> pečuje sestra, která denně za pacientem dochází. Vybere spolu s pacientem vhodnou pomůcku, doporučí vybavení koupelny a vysvětlí objednávání pomůcek po propuštění, vhodné je předat kontakt na nejbližší </a:t>
            </a:r>
            <a:r>
              <a:rPr lang="cs-CZ" dirty="0" err="1"/>
              <a:t>stomickou</a:t>
            </a:r>
            <a:r>
              <a:rPr lang="cs-CZ" dirty="0"/>
              <a:t> poradnu. V případě nesoběstačnosti </a:t>
            </a:r>
            <a:r>
              <a:rPr lang="cs-CZ" dirty="0" err="1"/>
              <a:t>stomiků</a:t>
            </a:r>
            <a:r>
              <a:rPr lang="cs-CZ" dirty="0"/>
              <a:t> by měla </a:t>
            </a:r>
            <a:r>
              <a:rPr lang="cs-CZ" dirty="0" err="1"/>
              <a:t>stomická</a:t>
            </a:r>
            <a:r>
              <a:rPr lang="cs-CZ" dirty="0"/>
              <a:t> sestra taktním přístupem dosáhnout maximální možné spolupráce s rodinou. Po dohodě s pacientem je vhodné do péče zapojit rodinné příslušníky, popřípadě se spojit s agenturou domácí péče.</a:t>
            </a:r>
          </a:p>
          <a:p>
            <a:r>
              <a:rPr lang="cs-CZ" dirty="0"/>
              <a:t> </a:t>
            </a:r>
          </a:p>
          <a:p>
            <a:r>
              <a:rPr lang="cs-CZ" dirty="0"/>
              <a:t>V současné době je k dispozici celá řada firem dodávajících kvalitní </a:t>
            </a:r>
            <a:r>
              <a:rPr lang="cs-CZ" dirty="0" err="1"/>
              <a:t>stomické</a:t>
            </a:r>
            <a:r>
              <a:rPr lang="cs-CZ" dirty="0"/>
              <a:t> pomůcky.</a:t>
            </a:r>
          </a:p>
          <a:p>
            <a:r>
              <a:rPr lang="cs-CZ" dirty="0"/>
              <a:t>Základní typy:</a:t>
            </a:r>
          </a:p>
          <a:p>
            <a:r>
              <a:rPr lang="cs-CZ" b="1" dirty="0"/>
              <a:t>- Jednodílný systém</a:t>
            </a:r>
            <a:r>
              <a:rPr lang="cs-CZ" dirty="0"/>
              <a:t> - jímací sáček a adhezivní část tvoří jeden celek, vhodné zejména u </a:t>
            </a:r>
            <a:r>
              <a:rPr lang="cs-CZ" dirty="0" err="1"/>
              <a:t>kolostomiků</a:t>
            </a:r>
            <a:r>
              <a:rPr lang="cs-CZ" dirty="0"/>
              <a:t>, kteří se pravidelně vyprazdňují.</a:t>
            </a:r>
          </a:p>
          <a:p>
            <a:r>
              <a:rPr lang="cs-CZ" b="1" dirty="0"/>
              <a:t>- Dvoudílný systém</a:t>
            </a:r>
            <a:r>
              <a:rPr lang="cs-CZ" dirty="0"/>
              <a:t> - pomůcku tvoří podložka, která přilne ke kůži, kde ji ponecháme asi 3 dny. K ní se jednoduchým mechanickým připevněním připojí jímací sáček, který buď umožňuje vypouštění, nebo je bez této možnosti.</a:t>
            </a:r>
          </a:p>
          <a:p>
            <a:r>
              <a:rPr lang="cs-CZ" dirty="0"/>
              <a:t>Mezi základní pomůcky patří:</a:t>
            </a:r>
          </a:p>
          <a:p>
            <a:r>
              <a:rPr lang="cs-CZ" dirty="0"/>
              <a:t>- Sáček, podložka a šablona pro správnou volbu průměru pomůcky.</a:t>
            </a:r>
          </a:p>
          <a:p>
            <a:r>
              <a:rPr lang="cs-CZ" dirty="0"/>
              <a:t>- Zahnuté nůžky, tužka, holicí strojek, gumové rukavice, </a:t>
            </a:r>
            <a:r>
              <a:rPr lang="cs-CZ" dirty="0" err="1"/>
              <a:t>perlanové</a:t>
            </a:r>
            <a:r>
              <a:rPr lang="cs-CZ" dirty="0"/>
              <a:t> žínky, nesterilní čtverce, čistící pěna či dezinfekční mýdlo, mikrotenový sáček na odpad, nástěnné zrcadlo.</a:t>
            </a:r>
          </a:p>
          <a:p>
            <a:r>
              <a:rPr lang="cs-CZ" dirty="0"/>
              <a:t>   </a:t>
            </a:r>
          </a:p>
          <a:p>
            <a:endParaRPr lang="cs-CZ" dirty="0"/>
          </a:p>
        </p:txBody>
      </p:sp>
    </p:spTree>
    <p:extLst>
      <p:ext uri="{BB962C8B-B14F-4D97-AF65-F5344CB8AC3E}">
        <p14:creationId xmlns:p14="http://schemas.microsoft.com/office/powerpoint/2010/main" val="31515839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C3E4DC-04A3-4DB7-BDC7-0FAAC26EED5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3132357-90E9-4572-8FD1-8E1C699919D1}"/>
              </a:ext>
            </a:extLst>
          </p:cNvPr>
          <p:cNvSpPr>
            <a:spLocks noGrp="1"/>
          </p:cNvSpPr>
          <p:nvPr>
            <p:ph idx="1"/>
          </p:nvPr>
        </p:nvSpPr>
        <p:spPr/>
        <p:txBody>
          <a:bodyPr>
            <a:normAutofit fontScale="62500" lnSpcReduction="20000"/>
          </a:bodyPr>
          <a:lstStyle/>
          <a:p>
            <a:r>
              <a:rPr lang="cs-CZ" dirty="0"/>
              <a:t>Mezi ostatní pomůcky patří:</a:t>
            </a:r>
          </a:p>
          <a:p>
            <a:r>
              <a:rPr lang="cs-CZ" dirty="0"/>
              <a:t>- Těsnící vyplňovací pasta, která slouží k vyrovnání jizev, nerovností a kožních záhybů, má také ochrannou funkci podporuje přilnavost sáčků či podložky.</a:t>
            </a:r>
          </a:p>
          <a:p>
            <a:r>
              <a:rPr lang="cs-CZ" dirty="0"/>
              <a:t>- Pohlcovač zápachu napomáhá neutralizaci zápachu, aplikuje se do sáčku i ovzduší.</a:t>
            </a:r>
          </a:p>
          <a:p>
            <a:r>
              <a:rPr lang="cs-CZ" dirty="0"/>
              <a:t>- Ochranný film vytváří ochrannou vrstvu, zvyšuje odolnost kůže, zlepšuje přilnavost podložky a prodlužuje její životnost.</a:t>
            </a:r>
          </a:p>
          <a:p>
            <a:r>
              <a:rPr lang="cs-CZ" dirty="0"/>
              <a:t>- Zásypový pudr se používá ke zklidnění podrážděné pokožky pod podložkou, nanáší se v tenké vrstvě na očištěnou a suchou pokožku.</a:t>
            </a:r>
          </a:p>
          <a:p>
            <a:r>
              <a:rPr lang="cs-CZ" dirty="0"/>
              <a:t>- Odstraňovač náplastí napomáhá k jednoduchému a pohodlnému odstranění podložky či sáčku, zároveň slouží k očištění zbytků želatiny a k regeneraci pokožky.</a:t>
            </a:r>
          </a:p>
          <a:p>
            <a:r>
              <a:rPr lang="cs-CZ" dirty="0"/>
              <a:t>- Přídržný pásek je možné nosit pro pocit bezpečí nebo při zvýšené fyzické námaze.</a:t>
            </a:r>
          </a:p>
          <a:p>
            <a:r>
              <a:rPr lang="cs-CZ" dirty="0"/>
              <a:t>- Ochranná destička slouží k vyrovnání tělesných nerovností v blízkém okolí </a:t>
            </a:r>
            <a:r>
              <a:rPr lang="cs-CZ" dirty="0" err="1"/>
              <a:t>stomie</a:t>
            </a:r>
            <a:r>
              <a:rPr lang="cs-CZ" dirty="0"/>
              <a:t>, destička se rozstříhá na požadovaný tvar, přilepí na kůži a po té se přikládá </a:t>
            </a:r>
            <a:r>
              <a:rPr lang="cs-CZ" dirty="0" err="1"/>
              <a:t>stomická</a:t>
            </a:r>
            <a:r>
              <a:rPr lang="cs-CZ" dirty="0"/>
              <a:t> pomůcka.</a:t>
            </a:r>
          </a:p>
          <a:p>
            <a:r>
              <a:rPr lang="cs-CZ" dirty="0"/>
              <a:t>- Vkládací kroužky se používají, pokud je </a:t>
            </a:r>
            <a:r>
              <a:rPr lang="cs-CZ" dirty="0" err="1"/>
              <a:t>stomie</a:t>
            </a:r>
            <a:r>
              <a:rPr lang="cs-CZ" dirty="0"/>
              <a:t> vpadlá, kroužek se vmáčkne do přírubového kroužku.</a:t>
            </a:r>
          </a:p>
          <a:p>
            <a:r>
              <a:rPr lang="cs-CZ" dirty="0"/>
              <a:t>- Kýlní </a:t>
            </a:r>
            <a:r>
              <a:rPr lang="cs-CZ" dirty="0" err="1"/>
              <a:t>stoma</a:t>
            </a:r>
            <a:r>
              <a:rPr lang="cs-CZ" dirty="0"/>
              <a:t> pás je určen k podpoře oslabené břišní stěně v pooperačním období a při </a:t>
            </a:r>
            <a:r>
              <a:rPr lang="cs-CZ" dirty="0" err="1"/>
              <a:t>parastomálních</a:t>
            </a:r>
            <a:r>
              <a:rPr lang="cs-CZ" dirty="0"/>
              <a:t> herniích.</a:t>
            </a:r>
          </a:p>
          <a:p>
            <a:endParaRPr lang="cs-CZ" dirty="0"/>
          </a:p>
        </p:txBody>
      </p:sp>
    </p:spTree>
    <p:extLst>
      <p:ext uri="{BB962C8B-B14F-4D97-AF65-F5344CB8AC3E}">
        <p14:creationId xmlns:p14="http://schemas.microsoft.com/office/powerpoint/2010/main" val="29306557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329A3A-B0DE-427E-BA0F-FA2068D3B3E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F250BD1-332A-4B53-BBB1-34B5730BD85B}"/>
              </a:ext>
            </a:extLst>
          </p:cNvPr>
          <p:cNvSpPr>
            <a:spLocks noGrp="1"/>
          </p:cNvSpPr>
          <p:nvPr>
            <p:ph idx="1"/>
          </p:nvPr>
        </p:nvSpPr>
        <p:spPr/>
        <p:txBody>
          <a:bodyPr>
            <a:normAutofit fontScale="62500" lnSpcReduction="20000"/>
          </a:bodyPr>
          <a:lstStyle/>
          <a:p>
            <a:r>
              <a:rPr lang="cs-CZ" dirty="0"/>
              <a:t>Dieta u střevních vývodů úzce souvisí s etáží střeva, které je vyvedeno na stěnu břišní. Konkrétně u pacientů se </a:t>
            </a:r>
            <a:r>
              <a:rPr lang="cs-CZ" dirty="0" err="1"/>
              <a:t>sigmoideostomií</a:t>
            </a:r>
            <a:r>
              <a:rPr lang="cs-CZ" dirty="0"/>
              <a:t> volíme stravu bezezbytkovou, netučnou a nenadýmavou. Důležité je, aby </a:t>
            </a:r>
            <a:r>
              <a:rPr lang="cs-CZ" dirty="0" err="1"/>
              <a:t>stomická</a:t>
            </a:r>
            <a:r>
              <a:rPr lang="cs-CZ" dirty="0"/>
              <a:t> sestra pacientům vysvětlila, že omezením nebo vynecháním jídla se frekvence vyprazdňování neupraví. Doporučujeme vyřadit potraviny, které obsahují nerozpustnou vlákninu (celozrnné výrobky, luštěniny, nezralé ovoce, tučné maso a uzeniny). Vhodné je jíst stravu v malých porcích a často, snídaně a oběd by měly být nejvydatnější, večeře lehčí. Jídlo je nutné vždy dobře rozkousat, nebo pokrájet na malé kousky.</a:t>
            </a:r>
          </a:p>
          <a:p>
            <a:r>
              <a:rPr lang="cs-CZ" dirty="0"/>
              <a:t>Účinky některých potravin:</a:t>
            </a:r>
          </a:p>
          <a:p>
            <a:r>
              <a:rPr lang="cs-CZ" dirty="0"/>
              <a:t>- nadýmavý účinek: luštěniny, čerstvý chléb a pečivo, zelí, květák, vejce, pivo, cibule, šumivé nápoje,</a:t>
            </a:r>
          </a:p>
          <a:p>
            <a:r>
              <a:rPr lang="cs-CZ" dirty="0"/>
              <a:t>- proti nadýmání: jogurty, brusinky,</a:t>
            </a:r>
          </a:p>
          <a:p>
            <a:r>
              <a:rPr lang="cs-CZ" dirty="0"/>
              <a:t>- zápach podporující: chřest, houby, vejce, ryby, cibule, zelí, česnek, květák, ostrá koření, některé druhy sýrů,</a:t>
            </a:r>
          </a:p>
          <a:p>
            <a:r>
              <a:rPr lang="cs-CZ" dirty="0"/>
              <a:t>- zápach tlumí: jogurty, petržel, brusinky,</a:t>
            </a:r>
          </a:p>
          <a:p>
            <a:r>
              <a:rPr lang="cs-CZ" dirty="0"/>
              <a:t>- projímavý účinek: káva, cukr, alkohol, švestky, hrušky, fíky, kapusta, luštěniny, mléko, masové vývary, šumivé nápoje, ryby, sladkosti,</a:t>
            </a:r>
          </a:p>
          <a:p>
            <a:r>
              <a:rPr lang="cs-CZ" dirty="0"/>
              <a:t>- průjem tlumící: čokoláda, bílý chléb, rýže, banány, strouhané jablko, brambory, vývar z rýže a mrkve.</a:t>
            </a:r>
          </a:p>
          <a:p>
            <a:endParaRPr lang="cs-CZ" dirty="0"/>
          </a:p>
        </p:txBody>
      </p:sp>
    </p:spTree>
    <p:extLst>
      <p:ext uri="{BB962C8B-B14F-4D97-AF65-F5344CB8AC3E}">
        <p14:creationId xmlns:p14="http://schemas.microsoft.com/office/powerpoint/2010/main" val="4122619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2D76D-C649-4C6B-8F61-890B66228D7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E5DAD79-44F2-4F78-97A5-875BF58998F4}"/>
              </a:ext>
            </a:extLst>
          </p:cNvPr>
          <p:cNvSpPr>
            <a:spLocks noGrp="1"/>
          </p:cNvSpPr>
          <p:nvPr>
            <p:ph idx="1"/>
          </p:nvPr>
        </p:nvSpPr>
        <p:spPr/>
        <p:txBody>
          <a:bodyPr/>
          <a:lstStyle/>
          <a:p>
            <a:r>
              <a:rPr lang="cs-CZ" dirty="0"/>
              <a:t>Sexuální život je možné zahájit za 2-4 měsíce po operaci. Jakmile se nemocný začne zotavovat z operace, může být jedním z dotazů sexuální život se </a:t>
            </a:r>
            <a:r>
              <a:rPr lang="cs-CZ" dirty="0" err="1"/>
              <a:t>stomií</a:t>
            </a:r>
            <a:r>
              <a:rPr lang="cs-CZ" dirty="0"/>
              <a:t>. V některých případech vážně ovlivní tuto situaci věk a charakter onemocnění. V prvé řadě by to měl být lékař, kdo bude hovořit s pacientem o vlivu vytvoření </a:t>
            </a:r>
            <a:r>
              <a:rPr lang="cs-CZ" dirty="0" err="1"/>
              <a:t>stomie</a:t>
            </a:r>
            <a:r>
              <a:rPr lang="cs-CZ" dirty="0"/>
              <a:t> na sexuální život. Je zde třeba velký takt a porozumění na obou stranách, lékaře i sestry. Nalézt odpovědi a řešení není vždy jednoduché. Nejdůležitější je mít dost času na prodiskutování všech otázek o změnách, které mohou nastat v sexuálním životě.</a:t>
            </a:r>
          </a:p>
          <a:p>
            <a:r>
              <a:rPr lang="cs-CZ" dirty="0"/>
              <a:t> </a:t>
            </a:r>
          </a:p>
          <a:p>
            <a:endParaRPr lang="cs-CZ" dirty="0"/>
          </a:p>
        </p:txBody>
      </p:sp>
    </p:spTree>
    <p:extLst>
      <p:ext uri="{BB962C8B-B14F-4D97-AF65-F5344CB8AC3E}">
        <p14:creationId xmlns:p14="http://schemas.microsoft.com/office/powerpoint/2010/main" val="9911263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42B21-1E7A-4D12-AAF2-459371ABD8F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28E2C28-8ACF-4BEA-AA22-4DA448CA9E86}"/>
              </a:ext>
            </a:extLst>
          </p:cNvPr>
          <p:cNvSpPr>
            <a:spLocks noGrp="1"/>
          </p:cNvSpPr>
          <p:nvPr>
            <p:ph idx="1"/>
          </p:nvPr>
        </p:nvSpPr>
        <p:spPr/>
        <p:txBody>
          <a:bodyPr/>
          <a:lstStyle/>
          <a:p>
            <a:r>
              <a:rPr lang="cs-CZ" dirty="0"/>
              <a:t>Sexuální život je možné zahájit za 2-4 měsíce po operaci. Jakmile se nemocný začne zotavovat z operace, může být jedním z dotazů sexuální život se </a:t>
            </a:r>
            <a:r>
              <a:rPr lang="cs-CZ" dirty="0" err="1"/>
              <a:t>stomií</a:t>
            </a:r>
            <a:r>
              <a:rPr lang="cs-CZ" dirty="0"/>
              <a:t>. V některých případech vážně ovlivní tuto situaci věk a charakter onemocnění. V prvé řadě by to měl být lékař, kdo bude hovořit s pacientem o vlivu vytvoření </a:t>
            </a:r>
            <a:r>
              <a:rPr lang="cs-CZ" dirty="0" err="1"/>
              <a:t>stomie</a:t>
            </a:r>
            <a:r>
              <a:rPr lang="cs-CZ" dirty="0"/>
              <a:t> na sexuální život. Je zde třeba velký takt a porozumění na obou stranách, lékaře i sestry. Nalézt odpovědi a řešení není vždy jednoduché. Nejdůležitější je mít dost času na prodiskutování všech otázek o změnách, které mohou nastat v sexuálním životě.</a:t>
            </a:r>
          </a:p>
          <a:p>
            <a:r>
              <a:rPr lang="cs-CZ" dirty="0"/>
              <a:t> </a:t>
            </a:r>
          </a:p>
          <a:p>
            <a:endParaRPr lang="cs-CZ" dirty="0"/>
          </a:p>
        </p:txBody>
      </p:sp>
    </p:spTree>
    <p:extLst>
      <p:ext uri="{BB962C8B-B14F-4D97-AF65-F5344CB8AC3E}">
        <p14:creationId xmlns:p14="http://schemas.microsoft.com/office/powerpoint/2010/main" val="40970906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0E9CB-CB6A-4207-963F-8E24058AA6B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F7DDD60-E706-47A5-B004-27F16EE44F32}"/>
              </a:ext>
            </a:extLst>
          </p:cNvPr>
          <p:cNvSpPr>
            <a:spLocks noGrp="1"/>
          </p:cNvSpPr>
          <p:nvPr>
            <p:ph idx="1"/>
          </p:nvPr>
        </p:nvSpPr>
        <p:spPr/>
        <p:txBody>
          <a:bodyPr>
            <a:normAutofit fontScale="25000" lnSpcReduction="20000"/>
          </a:bodyPr>
          <a:lstStyle/>
          <a:p>
            <a:r>
              <a:rPr lang="cs-CZ" b="1" dirty="0"/>
              <a:t>Nejčastější ošetřovatelské diagnózy:</a:t>
            </a:r>
            <a:endParaRPr lang="cs-CZ" dirty="0"/>
          </a:p>
          <a:p>
            <a:r>
              <a:rPr lang="cs-CZ" dirty="0"/>
              <a:t>- </a:t>
            </a:r>
            <a:r>
              <a:rPr lang="cs-CZ" dirty="0">
                <a:hlinkClick r:id="rId2" tooltip="osetrovatelske-diagnozy.aspx"/>
              </a:rPr>
              <a:t>akutní bolest - 00132</a:t>
            </a:r>
            <a:endParaRPr lang="cs-CZ" dirty="0"/>
          </a:p>
          <a:p>
            <a:r>
              <a:rPr lang="cs-CZ" dirty="0"/>
              <a:t>- </a:t>
            </a:r>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t>- </a:t>
            </a:r>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t>- </a:t>
            </a:r>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t>- </a:t>
            </a:r>
            <a:r>
              <a:rPr lang="cs-CZ" dirty="0">
                <a:hlinkClick r:id="rId2" tooltip="osetrovatelske-diagnozy.aspx"/>
              </a:rPr>
              <a:t>nedostatečné znalosti - 00126</a:t>
            </a:r>
            <a:endParaRPr lang="cs-CZ" dirty="0"/>
          </a:p>
          <a:p>
            <a:r>
              <a:rPr lang="cs-CZ" dirty="0"/>
              <a:t>- </a:t>
            </a:r>
            <a:r>
              <a:rPr lang="cs-CZ" dirty="0">
                <a:hlinkClick r:id="rId2" tooltip="osetrovatelske-diagnozy.aspx"/>
              </a:rPr>
              <a:t>snaha zlepšit znalosti - 00161</a:t>
            </a:r>
            <a:endParaRPr lang="cs-CZ" dirty="0"/>
          </a:p>
          <a:p>
            <a:r>
              <a:rPr lang="cs-CZ" dirty="0"/>
              <a:t>- </a:t>
            </a:r>
            <a:r>
              <a:rPr lang="cs-CZ" dirty="0">
                <a:hlinkClick r:id="rId2" tooltip="osetrovatelske-diagnozy.aspx"/>
              </a:rPr>
              <a:t>snaha zlepšit péči o vlastní zdraví - 00162</a:t>
            </a:r>
            <a:endParaRPr lang="cs-CZ" dirty="0"/>
          </a:p>
          <a:p>
            <a:r>
              <a:rPr lang="cs-CZ" dirty="0"/>
              <a:t>- </a:t>
            </a:r>
            <a:r>
              <a:rPr lang="cs-CZ" dirty="0">
                <a:hlinkClick r:id="rId2" tooltip="osetrovatelske-diagnozy.aspx"/>
              </a:rPr>
              <a:t>narušená integrita kůže - 00046</a:t>
            </a:r>
            <a:endParaRPr lang="cs-CZ" dirty="0"/>
          </a:p>
          <a:p>
            <a:r>
              <a:rPr lang="cs-CZ" dirty="0"/>
              <a:t>- </a:t>
            </a:r>
            <a:r>
              <a:rPr lang="cs-CZ" dirty="0">
                <a:hlinkClick r:id="rId2" tooltip="osetrovatelske-diagnozy.aspx"/>
              </a:rPr>
              <a:t>narušená integrita tkáně - 00044</a:t>
            </a:r>
            <a:endParaRPr lang="cs-CZ" dirty="0"/>
          </a:p>
          <a:p>
            <a:r>
              <a:rPr lang="cs-CZ" dirty="0"/>
              <a:t>- </a:t>
            </a:r>
            <a:r>
              <a:rPr lang="cs-CZ" dirty="0">
                <a:hlinkClick r:id="rId2" tooltip="osetrovatelske-diagnozy.aspx"/>
              </a:rPr>
              <a:t>zhoršené vylučování moči - 00016</a:t>
            </a:r>
            <a:endParaRPr lang="cs-CZ" dirty="0"/>
          </a:p>
          <a:p>
            <a:r>
              <a:rPr lang="cs-CZ" dirty="0"/>
              <a:t>- </a:t>
            </a:r>
            <a:r>
              <a:rPr lang="cs-CZ" dirty="0">
                <a:hlinkClick r:id="rId2" tooltip="osetrovatelske-diagnozy.aspx"/>
              </a:rPr>
              <a:t>narušený obraz těla - 00118</a:t>
            </a:r>
            <a:endParaRPr lang="cs-CZ" dirty="0"/>
          </a:p>
          <a:p>
            <a:r>
              <a:rPr lang="cs-CZ" dirty="0"/>
              <a:t>- </a:t>
            </a:r>
            <a:r>
              <a:rPr lang="cs-CZ" dirty="0">
                <a:hlinkClick r:id="rId2" tooltip="osetrovatelske-diagnozy.aspx"/>
              </a:rPr>
              <a:t>nespavost - 00095</a:t>
            </a:r>
            <a:endParaRPr lang="cs-CZ" dirty="0"/>
          </a:p>
          <a:p>
            <a:r>
              <a:rPr lang="cs-CZ" dirty="0"/>
              <a:t>- </a:t>
            </a:r>
            <a:r>
              <a:rPr lang="cs-CZ" dirty="0">
                <a:hlinkClick r:id="rId2" tooltip="osetrovatelske-diagnozy.aspx"/>
              </a:rPr>
              <a:t>průjem - 00013</a:t>
            </a:r>
            <a:endParaRPr lang="cs-CZ" dirty="0"/>
          </a:p>
          <a:p>
            <a:r>
              <a:rPr lang="cs-CZ" dirty="0"/>
              <a:t>- </a:t>
            </a:r>
            <a:r>
              <a:rPr lang="cs-CZ" dirty="0">
                <a:hlinkClick r:id="rId2" tooltip="osetrovatelske-diagnozy.aspx"/>
              </a:rPr>
              <a:t>riziko sníženého objemu tekutin v organizmu - 00028</a:t>
            </a:r>
            <a:endParaRPr lang="cs-CZ" dirty="0"/>
          </a:p>
          <a:p>
            <a:r>
              <a:rPr lang="cs-CZ" dirty="0"/>
              <a:t>- nevyvážená výživa, méně než je potřeba organizmu - 00002</a:t>
            </a:r>
          </a:p>
          <a:p>
            <a:r>
              <a:rPr lang="cs-CZ" dirty="0"/>
              <a:t>- </a:t>
            </a:r>
            <a:r>
              <a:rPr lang="cs-CZ" dirty="0">
                <a:hlinkClick r:id="rId2" tooltip="osetrovatelske-diagnozy.aspx"/>
              </a:rPr>
              <a:t>riziko infekce - 00004</a:t>
            </a:r>
            <a:endParaRPr lang="cs-CZ" dirty="0"/>
          </a:p>
          <a:p>
            <a:r>
              <a:rPr lang="cs-CZ" dirty="0"/>
              <a:t>- </a:t>
            </a:r>
            <a:r>
              <a:rPr lang="cs-CZ" dirty="0">
                <a:hlinkClick r:id="rId2" tooltip="osetrovatelske-diagnozy.aspx"/>
              </a:rPr>
              <a:t>riziko perioperačního poškození - 00087</a:t>
            </a:r>
            <a:endParaRPr lang="cs-CZ" dirty="0"/>
          </a:p>
          <a:p>
            <a:r>
              <a:rPr lang="cs-CZ" dirty="0"/>
              <a:t>- </a:t>
            </a:r>
            <a:r>
              <a:rPr lang="cs-CZ" dirty="0">
                <a:hlinkClick r:id="rId2" tooltip="osetrovatelske-diagnozy.aspx"/>
              </a:rPr>
              <a:t>riziko zácpy - 00015</a:t>
            </a:r>
            <a:endParaRPr lang="cs-CZ" dirty="0"/>
          </a:p>
          <a:p>
            <a:r>
              <a:rPr lang="cs-CZ" dirty="0"/>
              <a:t>- </a:t>
            </a:r>
            <a:r>
              <a:rPr lang="cs-CZ" dirty="0">
                <a:hlinkClick r:id="rId2" tooltip="osetrovatelske-diagnozy.aspx"/>
              </a:rPr>
              <a:t>sexuální dysfunkce - 00059</a:t>
            </a:r>
            <a:endParaRPr lang="cs-CZ" dirty="0"/>
          </a:p>
          <a:p>
            <a:r>
              <a:rPr lang="cs-CZ" dirty="0"/>
              <a:t>- </a:t>
            </a:r>
            <a:r>
              <a:rPr lang="cs-CZ" dirty="0">
                <a:hlinkClick r:id="rId2" tooltip="osetrovatelske-diagnozy.aspx"/>
              </a:rPr>
              <a:t>sociální izolace - 00053</a:t>
            </a:r>
            <a:endParaRPr lang="cs-CZ" dirty="0"/>
          </a:p>
          <a:p>
            <a:r>
              <a:rPr lang="cs-CZ" dirty="0"/>
              <a:t>- </a:t>
            </a:r>
            <a:r>
              <a:rPr lang="cs-CZ" dirty="0">
                <a:hlinkClick r:id="rId2" tooltip="osetrovatelske-diagnozy.aspx"/>
              </a:rPr>
              <a:t>strach - 00148</a:t>
            </a:r>
            <a:endParaRPr lang="cs-CZ" dirty="0"/>
          </a:p>
          <a:p>
            <a:r>
              <a:rPr lang="cs-CZ" dirty="0"/>
              <a:t>- </a:t>
            </a:r>
            <a:r>
              <a:rPr lang="cs-CZ" dirty="0">
                <a:hlinkClick r:id="rId2" tooltip="osetrovatelske-diagnozy.aspx"/>
              </a:rPr>
              <a:t>únava - 00093</a:t>
            </a:r>
            <a:endParaRPr lang="cs-CZ" dirty="0"/>
          </a:p>
          <a:p>
            <a:r>
              <a:rPr lang="cs-CZ" dirty="0"/>
              <a:t>- </a:t>
            </a:r>
            <a:r>
              <a:rPr lang="cs-CZ" dirty="0">
                <a:hlinkClick r:id="rId2" tooltip="osetrovatelske-diagnozy.aspx"/>
              </a:rPr>
              <a:t>úzkost ze smrti - 00147</a:t>
            </a:r>
            <a:endParaRPr lang="cs-CZ" dirty="0"/>
          </a:p>
          <a:p>
            <a:endParaRPr lang="cs-CZ" dirty="0"/>
          </a:p>
        </p:txBody>
      </p:sp>
    </p:spTree>
    <p:extLst>
      <p:ext uri="{BB962C8B-B14F-4D97-AF65-F5344CB8AC3E}">
        <p14:creationId xmlns:p14="http://schemas.microsoft.com/office/powerpoint/2010/main" val="4948963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77F331-AD7E-4B1E-8610-14EC62D67735}"/>
              </a:ext>
            </a:extLst>
          </p:cNvPr>
          <p:cNvSpPr>
            <a:spLocks noGrp="1"/>
          </p:cNvSpPr>
          <p:nvPr>
            <p:ph type="title"/>
          </p:nvPr>
        </p:nvSpPr>
        <p:spPr/>
        <p:txBody>
          <a:bodyPr>
            <a:normAutofit fontScale="90000"/>
          </a:bodyPr>
          <a:lstStyle/>
          <a:p>
            <a:r>
              <a:rPr lang="cs-CZ" b="1" dirty="0">
                <a:solidFill>
                  <a:srgbClr val="FF0000"/>
                </a:solidFill>
              </a:rPr>
              <a:t>4 Ošetřovatelský proces u pacienta s apendicitidou</a:t>
            </a:r>
            <a:br>
              <a:rPr lang="cs-CZ" b="1" dirty="0"/>
            </a:br>
            <a:endParaRPr lang="cs-CZ" dirty="0"/>
          </a:p>
        </p:txBody>
      </p:sp>
      <p:sp>
        <p:nvSpPr>
          <p:cNvPr id="3" name="Zástupný symbol pro obsah 2">
            <a:extLst>
              <a:ext uri="{FF2B5EF4-FFF2-40B4-BE49-F238E27FC236}">
                <a16:creationId xmlns:a16="http://schemas.microsoft.com/office/drawing/2014/main" id="{97805DB6-3FE6-4C36-8CA4-54FBA66BC22C}"/>
              </a:ext>
            </a:extLst>
          </p:cNvPr>
          <p:cNvSpPr>
            <a:spLocks noGrp="1"/>
          </p:cNvSpPr>
          <p:nvPr>
            <p:ph idx="1"/>
          </p:nvPr>
        </p:nvSpPr>
        <p:spPr/>
        <p:txBody>
          <a:bodyPr>
            <a:normAutofit fontScale="85000" lnSpcReduction="20000"/>
          </a:bodyPr>
          <a:lstStyle/>
          <a:p>
            <a:pPr marL="0" indent="0">
              <a:buNone/>
            </a:pPr>
            <a:r>
              <a:rPr lang="cs-CZ" b="1" dirty="0" err="1"/>
              <a:t>Appendicitis</a:t>
            </a:r>
            <a:r>
              <a:rPr lang="cs-CZ" b="1" dirty="0"/>
              <a:t> </a:t>
            </a:r>
            <a:r>
              <a:rPr lang="cs-CZ" b="1" dirty="0" err="1"/>
              <a:t>acuta</a:t>
            </a:r>
            <a:r>
              <a:rPr lang="cs-CZ" b="1" dirty="0"/>
              <a:t> </a:t>
            </a:r>
            <a:endParaRPr lang="cs-CZ" dirty="0"/>
          </a:p>
          <a:p>
            <a:r>
              <a:rPr lang="cs-CZ" dirty="0"/>
              <a:t>Apendicitidu řadíme mezi zánětlivé náhlé příhody břišní (NPB) ohraničené na orgán. Jde o zánět červovitého přívěsku slepého střeva, v rozvinutých zemích je nejčastější náhlou příhodou břišní. V četnosti výskytu ji následuje zánět žlučníku, renální kolika, uskřinutá kýla, střevní neprůchodnost, akutní pankreatitis a proděravění žaludečního vředu. Vyskytuje se ve všech věkových skupinách a postihuje 7-10 % populace. Jedná se o závažné onemocnění, o čemž svědčí 2-3 % letalita na apendicitidu komplikovanou perforací.</a:t>
            </a:r>
          </a:p>
          <a:p>
            <a:endParaRPr lang="cs-CZ" dirty="0"/>
          </a:p>
          <a:p>
            <a:r>
              <a:rPr lang="cs-CZ" b="1" dirty="0"/>
              <a:t>Etiologie</a:t>
            </a:r>
            <a:endParaRPr lang="cs-CZ" dirty="0"/>
          </a:p>
          <a:p>
            <a:r>
              <a:rPr lang="cs-CZ" dirty="0"/>
              <a:t>Etiologie není zcela jasná, faktory, které se podílejí na jejím vzniku, jsou zejména obstrukce apendixu (lymfatickou </a:t>
            </a:r>
            <a:r>
              <a:rPr lang="cs-CZ" dirty="0" err="1"/>
              <a:t>hyperplázií</a:t>
            </a:r>
            <a:r>
              <a:rPr lang="cs-CZ" dirty="0"/>
              <a:t> stěny, fibrózními pruhy, koprolity, škrkavkami) a infekce (přestup zánětlivého procesu z okolí, ale také v anamnéze proběhlá angina, </a:t>
            </a:r>
            <a:r>
              <a:rPr lang="cs-CZ" dirty="0" err="1"/>
              <a:t>infekt</a:t>
            </a:r>
            <a:r>
              <a:rPr lang="cs-CZ" dirty="0"/>
              <a:t> horních cest dýchacích).</a:t>
            </a:r>
          </a:p>
          <a:p>
            <a:endParaRPr lang="cs-CZ" dirty="0"/>
          </a:p>
        </p:txBody>
      </p:sp>
    </p:spTree>
    <p:extLst>
      <p:ext uri="{BB962C8B-B14F-4D97-AF65-F5344CB8AC3E}">
        <p14:creationId xmlns:p14="http://schemas.microsoft.com/office/powerpoint/2010/main" val="39778495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B084F2-AB57-427C-BA3F-AD0AF85653A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0A3D4EB-BE97-4129-811B-51B1C525FCC0}"/>
              </a:ext>
            </a:extLst>
          </p:cNvPr>
          <p:cNvSpPr>
            <a:spLocks noGrp="1"/>
          </p:cNvSpPr>
          <p:nvPr>
            <p:ph idx="1"/>
          </p:nvPr>
        </p:nvSpPr>
        <p:spPr/>
        <p:txBody>
          <a:bodyPr>
            <a:normAutofit fontScale="62500" lnSpcReduction="20000"/>
          </a:bodyPr>
          <a:lstStyle/>
          <a:p>
            <a:r>
              <a:rPr lang="cs-CZ" b="1" dirty="0"/>
              <a:t>Klinický obraz</a:t>
            </a:r>
            <a:endParaRPr lang="cs-CZ" dirty="0"/>
          </a:p>
          <a:p>
            <a:r>
              <a:rPr lang="cs-CZ" dirty="0"/>
              <a:t>Akutní apendicitida začíná z plného zdraví, často se projevuje bolestí břicha trvalého rázu s nejčastější lokalizací v podbřišku, s častým začátkem v nadbřišku a kolem pupku. Pacient má nechutenství, nauzeu a zvrací. Popisuje pocity nadýmání, může dojít k zástavě odchodu plynů a stolice. Průjem bývá výjimečně, spíš u malých dětí. Ohraničená bolestivost po několika hodinách vzniká nejčastěji v </a:t>
            </a:r>
            <a:r>
              <a:rPr lang="cs-CZ" dirty="0" err="1"/>
              <a:t>McBurneyově</a:t>
            </a:r>
            <a:r>
              <a:rPr lang="cs-CZ" dirty="0"/>
              <a:t> bodu (rozhraní zevní a střední třetiny spojnice pupku a spina </a:t>
            </a:r>
            <a:r>
              <a:rPr lang="cs-CZ" dirty="0" err="1"/>
              <a:t>iliaca</a:t>
            </a:r>
            <a:r>
              <a:rPr lang="cs-CZ" dirty="0"/>
              <a:t> </a:t>
            </a:r>
            <a:r>
              <a:rPr lang="cs-CZ" dirty="0" err="1"/>
              <a:t>anterior</a:t>
            </a:r>
            <a:r>
              <a:rPr lang="cs-CZ" dirty="0"/>
              <a:t> superior). Postupně se v krátkém časovém období objeví známky dráždění pobřišnice (reflexní svalové stažení – </a:t>
            </a:r>
            <a:r>
              <a:rPr lang="cs-CZ" dirty="0" err="1"/>
              <a:t>défense</a:t>
            </a:r>
            <a:r>
              <a:rPr lang="cs-CZ" dirty="0"/>
              <a:t> </a:t>
            </a:r>
            <a:r>
              <a:rPr lang="cs-CZ" dirty="0" err="1"/>
              <a:t>musculaire</a:t>
            </a:r>
            <a:r>
              <a:rPr lang="cs-CZ" dirty="0"/>
              <a:t>, pozitivní </a:t>
            </a:r>
            <a:r>
              <a:rPr lang="cs-CZ" dirty="0" err="1"/>
              <a:t>Pleniésovo</a:t>
            </a:r>
            <a:r>
              <a:rPr lang="cs-CZ" dirty="0"/>
              <a:t> znamení – bolestivý poklep břicha, </a:t>
            </a:r>
            <a:r>
              <a:rPr lang="cs-CZ" dirty="0" err="1"/>
              <a:t>Rovsingovo</a:t>
            </a:r>
            <a:r>
              <a:rPr lang="cs-CZ" dirty="0"/>
              <a:t> znamení – bolest v apendikální krajině po tlaku a případně i po náhlém rychlém oddálení ruky v levém podbřišku a </a:t>
            </a:r>
            <a:r>
              <a:rPr lang="cs-CZ" dirty="0" err="1"/>
              <a:t>Blumbergovo</a:t>
            </a:r>
            <a:r>
              <a:rPr lang="cs-CZ" dirty="0"/>
              <a:t> znamení – bolest v místě palpace po rychlém oddálení palpující ruky). Při pohledu na břicho je obvykle podbřišek nebo celá polovina břicha nehybná bez dýchacích vln. Při vyšetření per </a:t>
            </a:r>
            <a:r>
              <a:rPr lang="cs-CZ" dirty="0" err="1"/>
              <a:t>rectum</a:t>
            </a:r>
            <a:r>
              <a:rPr lang="cs-CZ" dirty="0"/>
              <a:t> nacházíme bolestivost v </a:t>
            </a:r>
            <a:r>
              <a:rPr lang="cs-CZ" dirty="0" err="1"/>
              <a:t>Douglasově</a:t>
            </a:r>
            <a:r>
              <a:rPr lang="cs-CZ" dirty="0"/>
              <a:t> prostoru vpravo. Lokálně je hyperestezie kůže. V krevním obraze nalézáme leukocytózu (kolem 10.000/ml).</a:t>
            </a:r>
          </a:p>
          <a:p>
            <a:r>
              <a:rPr lang="cs-CZ" dirty="0"/>
              <a:t>Z objektivních příznaků je příznačné, že nemocný leží obvykle klidně, má zpočátku málo urychlený tep (84–96/min), který se postupem choroby ze sliznice střeva na pobřišnici urychluje, což je nejcennějším diagnostickým znamením. Teplota je normální nebo lehce zvýšená (37,2-38 °C). Významný rozdíl nacházíme mezi hodnotami teploty naměřenými v konečníku a v podpaží. Je-li rozdíl vetší než 0,5 °C, soudíme na zánětlivé břišní onemocnění (</a:t>
            </a:r>
            <a:r>
              <a:rPr lang="cs-CZ" dirty="0" err="1"/>
              <a:t>Lennanderův</a:t>
            </a:r>
            <a:r>
              <a:rPr lang="cs-CZ" dirty="0"/>
              <a:t> příznak).</a:t>
            </a:r>
          </a:p>
          <a:p>
            <a:r>
              <a:rPr lang="cs-CZ" dirty="0"/>
              <a:t>Bolest se zhoršuje při pohybu, kašli, chůzi. Při fyzikálním vyšetření u klasického průběhu apendicitidy pozorujeme u pacienta </a:t>
            </a:r>
            <a:r>
              <a:rPr lang="cs-CZ" dirty="0" err="1"/>
              <a:t>antalgickou</a:t>
            </a:r>
            <a:r>
              <a:rPr lang="cs-CZ" dirty="0"/>
              <a:t> chůzi, kdy se brání pohybu.</a:t>
            </a:r>
          </a:p>
          <a:p>
            <a:endParaRPr lang="cs-CZ" dirty="0"/>
          </a:p>
        </p:txBody>
      </p:sp>
    </p:spTree>
    <p:extLst>
      <p:ext uri="{BB962C8B-B14F-4D97-AF65-F5344CB8AC3E}">
        <p14:creationId xmlns:p14="http://schemas.microsoft.com/office/powerpoint/2010/main" val="10481208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E8C31D-7E4F-4DA8-8044-1ADF1B54AA7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D0A9D59-0A94-4AF5-A073-4AA56B29BD50}"/>
              </a:ext>
            </a:extLst>
          </p:cNvPr>
          <p:cNvSpPr>
            <a:spLocks noGrp="1"/>
          </p:cNvSpPr>
          <p:nvPr>
            <p:ph idx="1"/>
          </p:nvPr>
        </p:nvSpPr>
        <p:spPr/>
        <p:txBody>
          <a:bodyPr>
            <a:normAutofit fontScale="62500" lnSpcReduction="20000"/>
          </a:bodyPr>
          <a:lstStyle/>
          <a:p>
            <a:r>
              <a:rPr lang="cs-CZ" b="1" dirty="0" err="1"/>
              <a:t>Appendicitis</a:t>
            </a:r>
            <a:r>
              <a:rPr lang="cs-CZ" b="1" dirty="0"/>
              <a:t> </a:t>
            </a:r>
            <a:r>
              <a:rPr lang="cs-CZ" b="1" dirty="0" err="1"/>
              <a:t>retrocoecalis</a:t>
            </a:r>
            <a:endParaRPr lang="cs-CZ" dirty="0"/>
          </a:p>
          <a:p>
            <a:r>
              <a:rPr lang="cs-CZ" dirty="0" err="1"/>
              <a:t>Appendicitis</a:t>
            </a:r>
            <a:r>
              <a:rPr lang="cs-CZ" dirty="0"/>
              <a:t> </a:t>
            </a:r>
            <a:r>
              <a:rPr lang="cs-CZ" dirty="0" err="1"/>
              <a:t>retrocoecalis</a:t>
            </a:r>
            <a:r>
              <a:rPr lang="cs-CZ" dirty="0"/>
              <a:t> mívá odlišnou symptomatologii, patří mezi nejzáludnější obrazy akutní apendicitidy. V popředí obtíží může být bolest v nadbřišku, dyspepsie a minimální nález v pravém podbřišku. Nemusí být výrazná bolestivost ani známky dráždění pobřišnice. Leží-li apendix blízko močovodu, mohou obtíže připomínat renální koliku. Bolestivost může být výraznější v bederní krajině. Nemocný se brání aktivní chůzi a zaujímá polohu vleže s pokrčenou pravou dolní končetinou v koleni i kyčli.</a:t>
            </a:r>
          </a:p>
          <a:p>
            <a:r>
              <a:rPr lang="cs-CZ" dirty="0"/>
              <a:t> </a:t>
            </a:r>
          </a:p>
          <a:p>
            <a:r>
              <a:rPr lang="cs-CZ" b="1" dirty="0" err="1"/>
              <a:t>Appendicitis</a:t>
            </a:r>
            <a:r>
              <a:rPr lang="cs-CZ" b="1" dirty="0"/>
              <a:t> </a:t>
            </a:r>
            <a:r>
              <a:rPr lang="cs-CZ" b="1" dirty="0" err="1"/>
              <a:t>laterocoecalis</a:t>
            </a:r>
            <a:endParaRPr lang="cs-CZ" dirty="0"/>
          </a:p>
          <a:p>
            <a:r>
              <a:rPr lang="cs-CZ" dirty="0" err="1"/>
              <a:t>Appendicitis</a:t>
            </a:r>
            <a:r>
              <a:rPr lang="cs-CZ" dirty="0"/>
              <a:t> </a:t>
            </a:r>
            <a:r>
              <a:rPr lang="cs-CZ" dirty="0" err="1"/>
              <a:t>laterocoecalis</a:t>
            </a:r>
            <a:r>
              <a:rPr lang="cs-CZ" dirty="0"/>
              <a:t> může mít symptomatologii podobnou klasické apendicitidě s maximem bolestivosti laterálně od </a:t>
            </a:r>
            <a:r>
              <a:rPr lang="cs-CZ" dirty="0" err="1"/>
              <a:t>McBurneyova</a:t>
            </a:r>
            <a:r>
              <a:rPr lang="cs-CZ" dirty="0"/>
              <a:t> bodu. Vyšetření per </a:t>
            </a:r>
            <a:r>
              <a:rPr lang="cs-CZ" dirty="0" err="1"/>
              <a:t>rectum</a:t>
            </a:r>
            <a:r>
              <a:rPr lang="cs-CZ" dirty="0"/>
              <a:t> ale může být negativní.</a:t>
            </a:r>
          </a:p>
          <a:p>
            <a:r>
              <a:rPr lang="cs-CZ" dirty="0"/>
              <a:t> </a:t>
            </a:r>
          </a:p>
          <a:p>
            <a:r>
              <a:rPr lang="cs-CZ" b="1" dirty="0" err="1"/>
              <a:t>Appendicitis</a:t>
            </a:r>
            <a:r>
              <a:rPr lang="cs-CZ" b="1" dirty="0"/>
              <a:t> </a:t>
            </a:r>
            <a:r>
              <a:rPr lang="cs-CZ" b="1" dirty="0" err="1"/>
              <a:t>pelvalis</a:t>
            </a:r>
            <a:endParaRPr lang="cs-CZ" dirty="0"/>
          </a:p>
          <a:p>
            <a:r>
              <a:rPr lang="cs-CZ" dirty="0"/>
              <a:t>Vede k diagnostickým omylům. Místní bolestivost při pohmatu je obvykle nad symfýzou a u ženy svádí k diagnóze adnexitidy. Jindy se projeví průjmem s hlenem nebo dysurií.</a:t>
            </a:r>
          </a:p>
          <a:p>
            <a:r>
              <a:rPr lang="cs-CZ" dirty="0"/>
              <a:t> </a:t>
            </a:r>
          </a:p>
          <a:p>
            <a:endParaRPr lang="cs-CZ" dirty="0"/>
          </a:p>
        </p:txBody>
      </p:sp>
    </p:spTree>
    <p:extLst>
      <p:ext uri="{BB962C8B-B14F-4D97-AF65-F5344CB8AC3E}">
        <p14:creationId xmlns:p14="http://schemas.microsoft.com/office/powerpoint/2010/main" val="12718570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21712F-83BB-4F51-AC06-FE227D16976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D1776DF-E691-44F9-BE7C-594F59CE0B1F}"/>
              </a:ext>
            </a:extLst>
          </p:cNvPr>
          <p:cNvSpPr>
            <a:spLocks noGrp="1"/>
          </p:cNvSpPr>
          <p:nvPr>
            <p:ph idx="1"/>
          </p:nvPr>
        </p:nvSpPr>
        <p:spPr/>
        <p:txBody>
          <a:bodyPr>
            <a:normAutofit fontScale="47500" lnSpcReduction="20000"/>
          </a:bodyPr>
          <a:lstStyle/>
          <a:p>
            <a:r>
              <a:rPr lang="cs-CZ" b="1" dirty="0" err="1"/>
              <a:t>Appendicitis</a:t>
            </a:r>
            <a:r>
              <a:rPr lang="cs-CZ" b="1" dirty="0"/>
              <a:t> </a:t>
            </a:r>
            <a:r>
              <a:rPr lang="cs-CZ" b="1" dirty="0" err="1"/>
              <a:t>subhepatalis</a:t>
            </a:r>
            <a:endParaRPr lang="cs-CZ" dirty="0"/>
          </a:p>
          <a:p>
            <a:r>
              <a:rPr lang="cs-CZ" dirty="0" err="1"/>
              <a:t>Appendicitis</a:t>
            </a:r>
            <a:r>
              <a:rPr lang="cs-CZ" dirty="0"/>
              <a:t> </a:t>
            </a:r>
            <a:r>
              <a:rPr lang="cs-CZ" dirty="0" err="1"/>
              <a:t>subhepatalis</a:t>
            </a:r>
            <a:r>
              <a:rPr lang="cs-CZ" dirty="0"/>
              <a:t> je častá u žen v těhotenství, kdy je apendix vytlačen zvětšenou dělohou směrem k játrům. Symptomatologií připomíná příznaky žlučové koliky s pohmatovou bolestivostí zevně od okraje přímého břišního svalu v </a:t>
            </a:r>
            <a:r>
              <a:rPr lang="cs-CZ" dirty="0" err="1"/>
              <a:t>podjaterní</a:t>
            </a:r>
            <a:r>
              <a:rPr lang="cs-CZ" dirty="0"/>
              <a:t> krajině. Špatně se diagnostikuje a je často operována až po perforaci.</a:t>
            </a:r>
          </a:p>
          <a:p>
            <a:r>
              <a:rPr lang="cs-CZ" dirty="0"/>
              <a:t> </a:t>
            </a:r>
          </a:p>
          <a:p>
            <a:r>
              <a:rPr lang="cs-CZ" b="1" dirty="0" err="1"/>
              <a:t>Appendicitis</a:t>
            </a:r>
            <a:r>
              <a:rPr lang="cs-CZ" b="1" dirty="0"/>
              <a:t> </a:t>
            </a:r>
            <a:r>
              <a:rPr lang="cs-CZ" b="1" dirty="0" err="1"/>
              <a:t>mesocoeliacalis</a:t>
            </a:r>
            <a:endParaRPr lang="cs-CZ" dirty="0"/>
          </a:p>
          <a:p>
            <a:r>
              <a:rPr lang="cs-CZ" dirty="0"/>
              <a:t>Apendix je v tomto případě uložen mezi kličkami tenkého střeva a směřuje ke střední čáře. Zánět často probíhá pod obrazem střevní neprůchodnosti s palpační bolestivostí pod pupkem. Špatně se diagnostikuje, bývá často operován až po perforaci.</a:t>
            </a:r>
          </a:p>
          <a:p>
            <a:r>
              <a:rPr lang="cs-CZ" dirty="0"/>
              <a:t> </a:t>
            </a:r>
          </a:p>
          <a:p>
            <a:r>
              <a:rPr lang="cs-CZ" b="1" dirty="0"/>
              <a:t>Levostranná apendicitida</a:t>
            </a:r>
            <a:endParaRPr lang="cs-CZ" dirty="0"/>
          </a:p>
          <a:p>
            <a:r>
              <a:rPr lang="cs-CZ" dirty="0"/>
              <a:t>Levostrannou apendicitidu pozorujeme u </a:t>
            </a:r>
            <a:r>
              <a:rPr lang="cs-CZ" dirty="0" err="1"/>
              <a:t>situs</a:t>
            </a:r>
            <a:r>
              <a:rPr lang="cs-CZ" dirty="0"/>
              <a:t> </a:t>
            </a:r>
            <a:r>
              <a:rPr lang="cs-CZ" dirty="0" err="1"/>
              <a:t>viscerum</a:t>
            </a:r>
            <a:r>
              <a:rPr lang="cs-CZ" dirty="0"/>
              <a:t> </a:t>
            </a:r>
            <a:r>
              <a:rPr lang="cs-CZ" dirty="0" err="1"/>
              <a:t>inversus</a:t>
            </a:r>
            <a:r>
              <a:rPr lang="cs-CZ" dirty="0"/>
              <a:t> (zrcadlové postavení vnitřních orgánů - srdce vpravo...) nebo </a:t>
            </a:r>
            <a:r>
              <a:rPr lang="cs-CZ" dirty="0" err="1"/>
              <a:t>malrotaci</a:t>
            </a:r>
            <a:r>
              <a:rPr lang="cs-CZ" dirty="0"/>
              <a:t> střev při volném céku.</a:t>
            </a:r>
          </a:p>
          <a:p>
            <a:r>
              <a:rPr lang="cs-CZ" dirty="0"/>
              <a:t> </a:t>
            </a:r>
          </a:p>
          <a:p>
            <a:r>
              <a:rPr lang="cs-CZ" b="1" dirty="0"/>
              <a:t>Apendicitida u dětí</a:t>
            </a:r>
            <a:endParaRPr lang="cs-CZ" dirty="0"/>
          </a:p>
          <a:p>
            <a:r>
              <a:rPr lang="cs-CZ" dirty="0"/>
              <a:t>Apendicitida je velmi častou NPB v dětství, ale je vzácná do dvou let. Provází ji zvracení a průjmy, které vedou snadno k dehydrataci. Nápadné bývá vzedmutí bříška, neklid a křik dítěte s vysokými horečkami, se zrychlením tepu. Dítě jen těžko lokalizuje bolest a různě udává i místo bolesti. Stejně těžko je určitelné napětí břišní stěny a nález per </a:t>
            </a:r>
            <a:r>
              <a:rPr lang="cs-CZ" dirty="0" err="1"/>
              <a:t>rectum</a:t>
            </a:r>
            <a:r>
              <a:rPr lang="cs-CZ" dirty="0"/>
              <a:t>. U kojenců výrazným příznakem bývá přitahování pravé dolní končetiny k bříšku. Protože záněty apendixu v dětském věku rychle postupují, mají tendenci k proděravění a k rozvoji difúzní peritonitidy, je nutné i při pouhém podezření na zánět apendixu u dítěte provést operaci. Přesto jsou děti operovány stále pozdě s nedobrými výsledky při nálezu perforační sterkorální peritonitidy (udává se až 50% letalita).</a:t>
            </a:r>
          </a:p>
          <a:p>
            <a:endParaRPr lang="cs-CZ" dirty="0"/>
          </a:p>
        </p:txBody>
      </p:sp>
    </p:spTree>
    <p:extLst>
      <p:ext uri="{BB962C8B-B14F-4D97-AF65-F5344CB8AC3E}">
        <p14:creationId xmlns:p14="http://schemas.microsoft.com/office/powerpoint/2010/main" val="186060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E45E076-5A22-40C0-B0DC-E400B9923361}"/>
              </a:ext>
            </a:extLst>
          </p:cNvPr>
          <p:cNvSpPr>
            <a:spLocks noGrp="1"/>
          </p:cNvSpPr>
          <p:nvPr>
            <p:ph type="title"/>
          </p:nvPr>
        </p:nvSpPr>
        <p:spPr/>
        <p:txBody>
          <a:bodyPr/>
          <a:lstStyle/>
          <a:p>
            <a:r>
              <a:rPr lang="cs-CZ" b="1" dirty="0"/>
              <a:t>Preoperační období </a:t>
            </a:r>
          </a:p>
        </p:txBody>
      </p:sp>
      <p:sp>
        <p:nvSpPr>
          <p:cNvPr id="6" name="Zástupný symbol pro obsah 5">
            <a:extLst>
              <a:ext uri="{FF2B5EF4-FFF2-40B4-BE49-F238E27FC236}">
                <a16:creationId xmlns:a16="http://schemas.microsoft.com/office/drawing/2014/main" id="{EFB04E47-C1B4-42E4-8B8D-CE523EBB1ECA}"/>
              </a:ext>
            </a:extLst>
          </p:cNvPr>
          <p:cNvSpPr>
            <a:spLocks noGrp="1"/>
          </p:cNvSpPr>
          <p:nvPr>
            <p:ph idx="1"/>
          </p:nvPr>
        </p:nvSpPr>
        <p:spPr/>
        <p:txBody>
          <a:bodyPr>
            <a:normAutofit/>
          </a:bodyPr>
          <a:lstStyle/>
          <a:p>
            <a:r>
              <a:rPr lang="cs-CZ" dirty="0"/>
              <a:t>zahrnuje časnou přípravu pacienta před operačním zákrokem.</a:t>
            </a:r>
          </a:p>
          <a:p>
            <a:r>
              <a:rPr lang="cs-CZ" dirty="0"/>
              <a:t>Všeobecná sestra zajišťuje veškeré ordinace dle lékaře a je v neustálém kontaktu s pacientem. </a:t>
            </a:r>
          </a:p>
          <a:p>
            <a:r>
              <a:rPr lang="cs-CZ" dirty="0"/>
              <a:t>Před samotným výkonem se zvyšuje nervozita a strach pacienta. Profesionální komunikací a přístupem zajišťuje všeobecná sestra </a:t>
            </a:r>
            <a:r>
              <a:rPr lang="cs-CZ" b="1" dirty="0"/>
              <a:t>zmírnění úzkostí a strach </a:t>
            </a:r>
            <a:r>
              <a:rPr lang="cs-CZ" dirty="0"/>
              <a:t>pacienta. </a:t>
            </a:r>
          </a:p>
          <a:p>
            <a:r>
              <a:rPr lang="cs-CZ" dirty="0"/>
              <a:t>Pacientův fyzický a psychický stav je základem kvalitně poskytované ošetřovatelské péče. K tomu, aby nedošlo k opomenutí některé z oblastí mající vliv na celkové vnímání pacienta, plánuje a plní všeobecná sestra následující intervence</a:t>
            </a:r>
          </a:p>
        </p:txBody>
      </p:sp>
    </p:spTree>
    <p:extLst>
      <p:ext uri="{BB962C8B-B14F-4D97-AF65-F5344CB8AC3E}">
        <p14:creationId xmlns:p14="http://schemas.microsoft.com/office/powerpoint/2010/main" val="3369470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8779E-C61E-438A-9582-32D4B9B512A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777BAEF-331D-4CEF-A8B4-36C7C9661266}"/>
              </a:ext>
            </a:extLst>
          </p:cNvPr>
          <p:cNvSpPr>
            <a:spLocks noGrp="1"/>
          </p:cNvSpPr>
          <p:nvPr>
            <p:ph idx="1"/>
          </p:nvPr>
        </p:nvSpPr>
        <p:spPr/>
        <p:txBody>
          <a:bodyPr>
            <a:normAutofit fontScale="70000" lnSpcReduction="20000"/>
          </a:bodyPr>
          <a:lstStyle/>
          <a:p>
            <a:r>
              <a:rPr lang="cs-CZ" b="1" dirty="0"/>
              <a:t>Apendicitida stařecká</a:t>
            </a:r>
            <a:endParaRPr lang="cs-CZ" dirty="0"/>
          </a:p>
          <a:p>
            <a:r>
              <a:rPr lang="cs-CZ" dirty="0"/>
              <a:t>Je méně častá. Na jedné straně je snížena obranyschopnost organismu, snížené vnímání bolesti, problémy s pasáží a na druhé straně tendence k tvorbě ohraničeného zánětu. Proto je často nalezen </a:t>
            </a:r>
            <a:r>
              <a:rPr lang="cs-CZ" dirty="0" err="1"/>
              <a:t>periapendikulární</a:t>
            </a:r>
            <a:r>
              <a:rPr lang="cs-CZ" dirty="0"/>
              <a:t> infiltrát nebo absces. Stařecká apendicitis se svými projevy bývá naprosto odlišná od klasického obrazu apendicitidy tím, že se může projevit jen jedinou známkou, lokalizovanou bolestivostí v pravém podbřišku. Ostatní celkové a místní příznaky nemusí být vůbec vyjádřeny. Někdy spíše převládají ileózní příznaky. Laboratorní hodnoty bílých krvinek a CRP též bývají normální nebo jen minimálně zvýšeny.</a:t>
            </a:r>
          </a:p>
          <a:p>
            <a:r>
              <a:rPr lang="cs-CZ" b="1" dirty="0"/>
              <a:t> </a:t>
            </a:r>
            <a:endParaRPr lang="cs-CZ" dirty="0"/>
          </a:p>
          <a:p>
            <a:r>
              <a:rPr lang="cs-CZ" b="1" dirty="0"/>
              <a:t>Apendicitida těhotenská</a:t>
            </a:r>
            <a:endParaRPr lang="cs-CZ" dirty="0"/>
          </a:p>
          <a:p>
            <a:r>
              <a:rPr lang="cs-CZ" dirty="0"/>
              <a:t>Vyskytuje se vzácně, nejčastěji kolem 3. měsíce gravidity. Ohrožuje na životě plod i matku. Zánět probíhá v překrveném terénu, hormonálně změněném. V posledních třech měsících může být apendix vytlačen až do místa uložení žlučníku. Svalové stažení zpravidla chybí. Vzhledem k velkému nebezpečí pro matku a plod je na místě operační řešení. </a:t>
            </a:r>
          </a:p>
          <a:p>
            <a:endParaRPr lang="cs-CZ" dirty="0"/>
          </a:p>
        </p:txBody>
      </p:sp>
    </p:spTree>
    <p:extLst>
      <p:ext uri="{BB962C8B-B14F-4D97-AF65-F5344CB8AC3E}">
        <p14:creationId xmlns:p14="http://schemas.microsoft.com/office/powerpoint/2010/main" val="160132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3EF31D-1BAA-4106-B649-C7206BDA0F2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7766CE0-16C8-44C0-9F23-5221E9115607}"/>
              </a:ext>
            </a:extLst>
          </p:cNvPr>
          <p:cNvSpPr>
            <a:spLocks noGrp="1"/>
          </p:cNvSpPr>
          <p:nvPr>
            <p:ph idx="1"/>
          </p:nvPr>
        </p:nvSpPr>
        <p:spPr/>
        <p:txBody>
          <a:bodyPr>
            <a:normAutofit fontScale="62500" lnSpcReduction="20000"/>
          </a:bodyPr>
          <a:lstStyle/>
          <a:p>
            <a:r>
              <a:rPr lang="cs-CZ" b="1" dirty="0"/>
              <a:t>Diagnostika:</a:t>
            </a:r>
            <a:endParaRPr lang="cs-CZ" dirty="0"/>
          </a:p>
          <a:p>
            <a:r>
              <a:rPr lang="cs-CZ" dirty="0"/>
              <a:t>- anamnéza,</a:t>
            </a:r>
          </a:p>
          <a:p>
            <a:r>
              <a:rPr lang="cs-CZ" dirty="0"/>
              <a:t>- fyzikální vyšetření,</a:t>
            </a:r>
          </a:p>
          <a:p>
            <a:r>
              <a:rPr lang="cs-CZ" dirty="0"/>
              <a:t>- tělesná teplota,</a:t>
            </a:r>
          </a:p>
          <a:p>
            <a:r>
              <a:rPr lang="cs-CZ" dirty="0"/>
              <a:t>- laboratorní vyšetření: krev (FW, počet leukocytů, CRP), moč (chemicky a sediment),</a:t>
            </a:r>
          </a:p>
          <a:p>
            <a:r>
              <a:rPr lang="cs-CZ" dirty="0"/>
              <a:t>- </a:t>
            </a:r>
            <a:r>
              <a:rPr lang="cs-CZ" dirty="0" err="1"/>
              <a:t>sono</a:t>
            </a:r>
            <a:r>
              <a:rPr lang="cs-CZ" dirty="0"/>
              <a:t> břicha,</a:t>
            </a:r>
          </a:p>
          <a:p>
            <a:r>
              <a:rPr lang="cs-CZ" dirty="0"/>
              <a:t>- gynekologické vyšetření u žen.</a:t>
            </a:r>
          </a:p>
          <a:p>
            <a:r>
              <a:rPr lang="cs-CZ" b="1" dirty="0"/>
              <a:t> </a:t>
            </a:r>
            <a:endParaRPr lang="cs-CZ" dirty="0"/>
          </a:p>
          <a:p>
            <a:r>
              <a:rPr lang="cs-CZ" b="1" dirty="0"/>
              <a:t>Diferenciální diagnóza</a:t>
            </a:r>
            <a:endParaRPr lang="cs-CZ" dirty="0"/>
          </a:p>
          <a:p>
            <a:r>
              <a:rPr lang="cs-CZ" dirty="0"/>
              <a:t>Diferenciálně diagnosticky je třeba odlišit apendicitidu od perforovaného vředu žaludku a duodena (prudký začátek jako bodnutím nožem), akutní gastroenteritidy (dietní chyba, povleklý jazyk, nestrávené zbytky potravy ve zvratcích, vysoké teploty), pravostranné renální koliky a </a:t>
            </a:r>
            <a:r>
              <a:rPr lang="cs-CZ" dirty="0" err="1"/>
              <a:t>ureterolithiázy</a:t>
            </a:r>
            <a:r>
              <a:rPr lang="cs-CZ" dirty="0"/>
              <a:t>, zánětu žlučníku (dietní chyba, žlučníková anamnéza, vyzařování bolesti doprava pod žeberním obloukem, pozitivní </a:t>
            </a:r>
            <a:r>
              <a:rPr lang="cs-CZ" dirty="0" err="1"/>
              <a:t>McMurphyho</a:t>
            </a:r>
            <a:r>
              <a:rPr lang="cs-CZ" dirty="0"/>
              <a:t> znamení, </a:t>
            </a:r>
            <a:r>
              <a:rPr lang="cs-CZ" dirty="0" err="1"/>
              <a:t>subikterus</a:t>
            </a:r>
            <a:r>
              <a:rPr lang="cs-CZ" dirty="0"/>
              <a:t>), adnexitidy a ovulační krize u ženy (uprostřed cyklu), mezenteriální lymfadenitidy, zánět </a:t>
            </a:r>
            <a:r>
              <a:rPr lang="cs-CZ" dirty="0" err="1"/>
              <a:t>Meckelova</a:t>
            </a:r>
            <a:r>
              <a:rPr lang="cs-CZ" dirty="0"/>
              <a:t> divertiklu, Crohnova nemoc, ruptura při mimoděložním těhotenství (příznaky šoku z krvácení, změněný charakter poslední menstruace atd.).</a:t>
            </a:r>
          </a:p>
          <a:p>
            <a:endParaRPr lang="cs-CZ" dirty="0"/>
          </a:p>
        </p:txBody>
      </p:sp>
    </p:spTree>
    <p:extLst>
      <p:ext uri="{BB962C8B-B14F-4D97-AF65-F5344CB8AC3E}">
        <p14:creationId xmlns:p14="http://schemas.microsoft.com/office/powerpoint/2010/main" val="42283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23700B-F943-4D27-A828-3A42CD89DB5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A2829B8-135F-46FF-9658-0A36CC520EC8}"/>
              </a:ext>
            </a:extLst>
          </p:cNvPr>
          <p:cNvSpPr>
            <a:spLocks noGrp="1"/>
          </p:cNvSpPr>
          <p:nvPr>
            <p:ph idx="1"/>
          </p:nvPr>
        </p:nvSpPr>
        <p:spPr/>
        <p:txBody>
          <a:bodyPr>
            <a:normAutofit fontScale="55000" lnSpcReduction="20000"/>
          </a:bodyPr>
          <a:lstStyle/>
          <a:p>
            <a:r>
              <a:rPr lang="cs-CZ" b="1" dirty="0"/>
              <a:t>Komplikace apendicitidy</a:t>
            </a:r>
            <a:endParaRPr lang="cs-CZ" dirty="0"/>
          </a:p>
          <a:p>
            <a:r>
              <a:rPr lang="cs-CZ" dirty="0"/>
              <a:t>Mezi komplikace apendicitidy patří lokalizovaná peritonitida – </a:t>
            </a:r>
            <a:r>
              <a:rPr lang="cs-CZ" dirty="0" err="1"/>
              <a:t>periappendicitis</a:t>
            </a:r>
            <a:r>
              <a:rPr lang="cs-CZ" dirty="0"/>
              <a:t>, </a:t>
            </a:r>
            <a:r>
              <a:rPr lang="cs-CZ" dirty="0" err="1"/>
              <a:t>periapendikulární</a:t>
            </a:r>
            <a:r>
              <a:rPr lang="cs-CZ" dirty="0"/>
              <a:t> infiltrát, absces, perforace do volné dutiny břišní a </a:t>
            </a:r>
            <a:r>
              <a:rPr lang="cs-CZ" dirty="0" err="1"/>
              <a:t>pyleflebitis</a:t>
            </a:r>
            <a:r>
              <a:rPr lang="cs-CZ" dirty="0"/>
              <a:t>.</a:t>
            </a:r>
          </a:p>
          <a:p>
            <a:r>
              <a:rPr lang="cs-CZ" dirty="0" err="1"/>
              <a:t>Periapendicitida</a:t>
            </a:r>
            <a:r>
              <a:rPr lang="cs-CZ" dirty="0"/>
              <a:t> vzniká v důsledku </a:t>
            </a:r>
            <a:r>
              <a:rPr lang="cs-CZ" dirty="0" err="1"/>
              <a:t>mikroperforace</a:t>
            </a:r>
            <a:r>
              <a:rPr lang="cs-CZ" dirty="0"/>
              <a:t> nebo přestupu infekce z apendixu do jeho bezprostředního okolí. Nutné je chirurgické řešení.</a:t>
            </a:r>
          </a:p>
          <a:p>
            <a:r>
              <a:rPr lang="cs-CZ" dirty="0" err="1"/>
              <a:t>Periapendikulární</a:t>
            </a:r>
            <a:r>
              <a:rPr lang="cs-CZ" dirty="0"/>
              <a:t> infiltrát se vytváří u onemocnění, které trvá několik dní. Zánět přechází na okolí a vytváří zánětlivý konglomerát s omentem, střevem a ostatními okolními strukturami. Při pohmatu zjišťujeme bolestivou rezistenci v pravém podbřišku, zvýšenou teplotu a urychlení tepu. Léčba infiltrátu je většinou konzervativní (důvodem je prevence rozsevu místní infekce po celé peritoneální dutině). Přikládáme ledové vaky na podbřišek, nemocný je v klidu na lůžku a má přísnou tekutou stravu. Podáváme účinná širokospektrá antibiotika (např. ze skupiny </a:t>
            </a:r>
            <a:r>
              <a:rPr lang="cs-CZ" dirty="0" err="1"/>
              <a:t>aminopenicilinů</a:t>
            </a:r>
            <a:r>
              <a:rPr lang="cs-CZ" dirty="0"/>
              <a:t>) pod pravidelnou kontrolou chirurga. Po odeznění zánětu nemocného operujeme v klidu za 6-8 týdnů po zhojení infiltrátu. Někteří chirurgové doporučují i v tomto případě okamžitou appendektomii.</a:t>
            </a:r>
          </a:p>
          <a:p>
            <a:r>
              <a:rPr lang="cs-CZ" dirty="0" err="1"/>
              <a:t>Periapendikální</a:t>
            </a:r>
            <a:r>
              <a:rPr lang="cs-CZ" dirty="0"/>
              <a:t> absces je zánět, který přestoupil přes stěnu červu s nebo bez perforace a vytvořil ohraničený hnisavý absces. Uložen je nejčastěji v pravé jámě kyčelní. V břiše je hmatný bolestivý nádor měkké konsistence, ohraničený proti okolí, bez známek peritonitidy. Tep je zrychlený, teplota je zvýšená a mění svou křivku z konstantní na septický průběh. Nemocného sledujeme v klidu na lůžku se studenými obklady, přísnou dietou, pod dohledem podáváme širokospektrá antibiotika. Při progresi nálezu hrozí perforace abscesu do volné dutiny břišní s následnou hnisavou difúzní peritonitidou. Je nutné neodkladně operovat. Jsou zavedeny drény pro výplach a instalaci antibiotik. Apendix se odstraňuje zpravidla až v druhé době.</a:t>
            </a:r>
          </a:p>
          <a:p>
            <a:endParaRPr lang="cs-CZ" dirty="0"/>
          </a:p>
        </p:txBody>
      </p:sp>
    </p:spTree>
    <p:extLst>
      <p:ext uri="{BB962C8B-B14F-4D97-AF65-F5344CB8AC3E}">
        <p14:creationId xmlns:p14="http://schemas.microsoft.com/office/powerpoint/2010/main" val="8863599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2EE63-0DBD-4C56-B96A-D5DADC1A483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9F02922-0211-4B1F-A2D7-457FE4606F1D}"/>
              </a:ext>
            </a:extLst>
          </p:cNvPr>
          <p:cNvSpPr>
            <a:spLocks noGrp="1"/>
          </p:cNvSpPr>
          <p:nvPr>
            <p:ph idx="1"/>
          </p:nvPr>
        </p:nvSpPr>
        <p:spPr/>
        <p:txBody>
          <a:bodyPr>
            <a:normAutofit fontScale="92500" lnSpcReduction="10000"/>
          </a:bodyPr>
          <a:lstStyle/>
          <a:p>
            <a:r>
              <a:rPr lang="cs-CZ" dirty="0"/>
              <a:t>Perforace gangrenózního apendixu a difúzní zánět pobřišnice jsou nejzávažnější komplikace, jejíž jedinou prevencí je včasná apendektomie u včas rozpoznaného onemocnění. K perforaci dochází vzácně do 12 hodin, nejčastěji 48-72 hodin od počátku onemocnění. Perforace vyžaduje okamžitou urgentní operaci s drenáží břicha. Protože se jedná o sterkorální peritonitidu, letalita dosahuje až 50 %. Stav může zanechat srůsty, které se stávají příčinou infertility, poruchy pasáže, ileózního stavu. </a:t>
            </a:r>
          </a:p>
          <a:p>
            <a:r>
              <a:rPr lang="cs-CZ" dirty="0"/>
              <a:t>Vzácnou komplikací je </a:t>
            </a:r>
            <a:r>
              <a:rPr lang="cs-CZ" dirty="0" err="1"/>
              <a:t>pyleflebitis</a:t>
            </a:r>
            <a:r>
              <a:rPr lang="cs-CZ" dirty="0"/>
              <a:t> (</a:t>
            </a:r>
            <a:r>
              <a:rPr lang="cs-CZ" dirty="0" err="1"/>
              <a:t>pyotromboflebitida</a:t>
            </a:r>
            <a:r>
              <a:rPr lang="cs-CZ" dirty="0"/>
              <a:t> venózního portálního řečiště), projevující se vysokou horečkou, třesavkou a </a:t>
            </a:r>
            <a:r>
              <a:rPr lang="cs-CZ" dirty="0" err="1"/>
              <a:t>subikterem</a:t>
            </a:r>
            <a:r>
              <a:rPr lang="cs-CZ" dirty="0"/>
              <a:t>. Může vést k tvorbě jaterních abscesů. Okamžité nasazení širokospektré antibiotické terapie je nezbytné. </a:t>
            </a:r>
          </a:p>
          <a:p>
            <a:r>
              <a:rPr lang="cs-CZ" dirty="0"/>
              <a:t> </a:t>
            </a:r>
          </a:p>
          <a:p>
            <a:endParaRPr lang="cs-CZ" dirty="0"/>
          </a:p>
        </p:txBody>
      </p:sp>
    </p:spTree>
    <p:extLst>
      <p:ext uri="{BB962C8B-B14F-4D97-AF65-F5344CB8AC3E}">
        <p14:creationId xmlns:p14="http://schemas.microsoft.com/office/powerpoint/2010/main" val="24879904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FA2ACC-C295-49F1-907D-39614EF407A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439AA33-D5FB-45C2-9E98-7279CC4D6290}"/>
              </a:ext>
            </a:extLst>
          </p:cNvPr>
          <p:cNvSpPr>
            <a:spLocks noGrp="1"/>
          </p:cNvSpPr>
          <p:nvPr>
            <p:ph idx="1"/>
          </p:nvPr>
        </p:nvSpPr>
        <p:spPr/>
        <p:txBody>
          <a:bodyPr>
            <a:normAutofit fontScale="85000" lnSpcReduction="20000"/>
          </a:bodyPr>
          <a:lstStyle/>
          <a:p>
            <a:r>
              <a:rPr lang="cs-CZ" b="1" dirty="0"/>
              <a:t>Terapie</a:t>
            </a:r>
            <a:endParaRPr lang="cs-CZ" dirty="0"/>
          </a:p>
          <a:p>
            <a:r>
              <a:rPr lang="cs-CZ" dirty="0"/>
              <a:t>Chirurgické řešení je indikováno v časné akutní fázi a u </a:t>
            </a:r>
            <a:r>
              <a:rPr lang="cs-CZ" dirty="0" err="1"/>
              <a:t>periapendikulárního</a:t>
            </a:r>
            <a:r>
              <a:rPr lang="cs-CZ" dirty="0"/>
              <a:t> abscesu. Časné stadium zánětu bez známek progrese a šíření do okolí, </a:t>
            </a:r>
            <a:r>
              <a:rPr lang="cs-CZ" dirty="0" err="1"/>
              <a:t>periapendikulární</a:t>
            </a:r>
            <a:r>
              <a:rPr lang="cs-CZ" dirty="0"/>
              <a:t> infiltrát a celkový závažný stav nemocného, který nedovolí operaci, mohou být výjimkou. Nemocný je hospitalizován, pečlivě sledován chirurgem, má klid na lůžku, perorálně přijímá jen čaj nebo nic, má zaveden žilní katétr k parenterálnímu podávání výživy. Jsou mu aplikovány studené obklady na podbřišek. (Někteří lékaři doporučují zapařovací obklady). Nejsou podávána antibiotika ani silná analgetika (opiáty), neboť by mohlo dojít k zastření stavu. Je sledován počet leukocytů v krvi a může být prováděno ultrazvukové vyšetření.</a:t>
            </a:r>
          </a:p>
          <a:p>
            <a:r>
              <a:rPr lang="cs-CZ" dirty="0"/>
              <a:t>Chirurgické řešení - apendektomie může být provedena klasickou nebo laparoskopickou technikou. Laparoskopie se používá postup při diferenciálně diagnostických rozpacích. V případě, že je nález laparoskopicky operabilní, je operace dokončena tímto způsobem. </a:t>
            </a:r>
          </a:p>
          <a:p>
            <a:endParaRPr lang="cs-CZ" dirty="0"/>
          </a:p>
        </p:txBody>
      </p:sp>
    </p:spTree>
    <p:extLst>
      <p:ext uri="{BB962C8B-B14F-4D97-AF65-F5344CB8AC3E}">
        <p14:creationId xmlns:p14="http://schemas.microsoft.com/office/powerpoint/2010/main" val="38970655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16F90-E5A7-441E-B8B6-CB642DCB944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D6D19C3-83F2-459F-BD2B-71B138E777FC}"/>
              </a:ext>
            </a:extLst>
          </p:cNvPr>
          <p:cNvSpPr>
            <a:spLocks noGrp="1"/>
          </p:cNvSpPr>
          <p:nvPr>
            <p:ph idx="1"/>
          </p:nvPr>
        </p:nvSpPr>
        <p:spPr/>
        <p:txBody>
          <a:bodyPr>
            <a:normAutofit fontScale="55000" lnSpcReduction="20000"/>
          </a:bodyPr>
          <a:lstStyle/>
          <a:p>
            <a:r>
              <a:rPr lang="cs-CZ" b="1" dirty="0"/>
              <a:t>Ošetřovatelské diagnózy:</a:t>
            </a:r>
          </a:p>
          <a:p>
            <a:r>
              <a:rPr lang="cs-CZ" b="1" dirty="0"/>
              <a:t>- </a:t>
            </a:r>
            <a:r>
              <a:rPr lang="cs-CZ" b="1" dirty="0">
                <a:hlinkClick r:id="rId2" tooltip="osetrovatelske-diagnozy.aspx"/>
              </a:rPr>
              <a:t>akutní bolest - 00132</a:t>
            </a:r>
            <a:endParaRPr lang="cs-CZ" b="1" dirty="0"/>
          </a:p>
          <a:p>
            <a:r>
              <a:rPr lang="cs-CZ" b="1" dirty="0"/>
              <a:t>- nedostatečné znalosti – 00126</a:t>
            </a:r>
          </a:p>
          <a:p>
            <a:r>
              <a:rPr lang="cs-CZ" b="1" dirty="0"/>
              <a:t>- </a:t>
            </a:r>
            <a:r>
              <a:rPr lang="cs-CZ" b="1" dirty="0">
                <a:hlinkClick r:id="rId2" tooltip="osetrovatelske-diagnozy.aspx"/>
              </a:rPr>
              <a:t>hypertermie - 00007</a:t>
            </a:r>
            <a:endParaRPr lang="cs-CZ" b="1" dirty="0"/>
          </a:p>
          <a:p>
            <a:r>
              <a:rPr lang="cs-CZ" b="1" dirty="0"/>
              <a:t>- </a:t>
            </a:r>
            <a:r>
              <a:rPr lang="cs-CZ" b="1" dirty="0">
                <a:hlinkClick r:id="rId2" tooltip="osetrovatelske-diagnozy.aspx"/>
              </a:rPr>
              <a:t>nauzea - 00134</a:t>
            </a:r>
            <a:endParaRPr lang="cs-CZ" b="1" dirty="0"/>
          </a:p>
          <a:p>
            <a:r>
              <a:rPr lang="cs-CZ" b="1" dirty="0"/>
              <a:t>- </a:t>
            </a:r>
            <a:r>
              <a:rPr lang="cs-CZ" b="1" dirty="0">
                <a:hlinkClick r:id="rId2" tooltip="osetrovatelske-diagnozy.aspx"/>
              </a:rPr>
              <a:t>narušená integrita tkáně - 00044</a:t>
            </a:r>
            <a:endParaRPr lang="cs-CZ" b="1" dirty="0"/>
          </a:p>
          <a:p>
            <a:r>
              <a:rPr lang="cs-CZ" b="1" dirty="0"/>
              <a:t>- </a:t>
            </a:r>
            <a:r>
              <a:rPr lang="cs-CZ" b="1" dirty="0">
                <a:hlinkClick r:id="rId2" tooltip="osetrovatelske-diagnozy.aspx"/>
              </a:rPr>
              <a:t>nespavost - 00095</a:t>
            </a:r>
            <a:endParaRPr lang="cs-CZ" b="1" dirty="0"/>
          </a:p>
          <a:p>
            <a:r>
              <a:rPr lang="cs-CZ" b="1" dirty="0"/>
              <a:t>- </a:t>
            </a:r>
            <a:r>
              <a:rPr lang="cs-CZ" b="1" dirty="0">
                <a:hlinkClick r:id="rId2" tooltip="osetrovatelske-diagnozy.aspx"/>
              </a:rPr>
              <a:t>průjem - 00013</a:t>
            </a:r>
            <a:endParaRPr lang="cs-CZ" b="1" dirty="0"/>
          </a:p>
          <a:p>
            <a:r>
              <a:rPr lang="cs-CZ" b="1" dirty="0"/>
              <a:t>- </a:t>
            </a:r>
            <a:r>
              <a:rPr lang="cs-CZ" b="1" dirty="0">
                <a:hlinkClick r:id="rId2" tooltip="osetrovatelske-diagnozy.aspx"/>
              </a:rPr>
              <a:t>riziko sníženého objemu tekutin v organizmu - 00028</a:t>
            </a:r>
            <a:endParaRPr lang="cs-CZ" b="1" dirty="0"/>
          </a:p>
          <a:p>
            <a:r>
              <a:rPr lang="cs-CZ" b="1" dirty="0"/>
              <a:t>- </a:t>
            </a:r>
            <a:r>
              <a:rPr lang="cs-CZ" b="1" dirty="0">
                <a:hlinkClick r:id="rId2" tooltip="osetrovatelske-diagnozy.aspx"/>
              </a:rPr>
              <a:t>riziko infekce - 00004</a:t>
            </a:r>
            <a:endParaRPr lang="cs-CZ" b="1" dirty="0"/>
          </a:p>
          <a:p>
            <a:r>
              <a:rPr lang="cs-CZ" b="1" dirty="0"/>
              <a:t>- </a:t>
            </a:r>
            <a:r>
              <a:rPr lang="cs-CZ" b="1" dirty="0">
                <a:hlinkClick r:id="rId2" tooltip="osetrovatelske-diagnozy.aspx"/>
              </a:rPr>
              <a:t>riziko perioperačního poškození - 00087</a:t>
            </a:r>
            <a:endParaRPr lang="cs-CZ" b="1" dirty="0"/>
          </a:p>
          <a:p>
            <a:r>
              <a:rPr lang="cs-CZ" b="1" dirty="0"/>
              <a:t>- </a:t>
            </a:r>
            <a:r>
              <a:rPr lang="cs-CZ" b="1" dirty="0">
                <a:hlinkClick r:id="rId2" tooltip="osetrovatelske-diagnozy.aspx"/>
              </a:rPr>
              <a:t>strach - 00148</a:t>
            </a:r>
            <a:endParaRPr lang="cs-CZ" b="1" dirty="0"/>
          </a:p>
          <a:p>
            <a:r>
              <a:rPr lang="cs-CZ" b="1" dirty="0"/>
              <a:t>- </a:t>
            </a:r>
            <a:r>
              <a:rPr lang="cs-CZ" b="1" dirty="0">
                <a:hlinkClick r:id="rId2" tooltip="osetrovatelske-diagnozy.aspx"/>
              </a:rPr>
              <a:t>únava - 00093</a:t>
            </a:r>
            <a:endParaRPr lang="cs-CZ" b="1" dirty="0"/>
          </a:p>
          <a:p>
            <a:r>
              <a:rPr lang="cs-CZ" b="1" dirty="0"/>
              <a:t>- </a:t>
            </a:r>
            <a:r>
              <a:rPr lang="cs-CZ" b="1" dirty="0">
                <a:hlinkClick r:id="rId2" tooltip="osetrovatelske-diagnozy.aspx"/>
              </a:rPr>
              <a:t>úzkost - 00146</a:t>
            </a:r>
            <a:endParaRPr lang="cs-CZ" b="1" dirty="0"/>
          </a:p>
          <a:p>
            <a:endParaRPr lang="cs-CZ" dirty="0"/>
          </a:p>
        </p:txBody>
      </p:sp>
    </p:spTree>
    <p:extLst>
      <p:ext uri="{BB962C8B-B14F-4D97-AF65-F5344CB8AC3E}">
        <p14:creationId xmlns:p14="http://schemas.microsoft.com/office/powerpoint/2010/main" val="25703514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D8A08-E41F-49B8-9501-8B3D5027C14D}"/>
              </a:ext>
            </a:extLst>
          </p:cNvPr>
          <p:cNvSpPr>
            <a:spLocks noGrp="1"/>
          </p:cNvSpPr>
          <p:nvPr>
            <p:ph type="title"/>
          </p:nvPr>
        </p:nvSpPr>
        <p:spPr/>
        <p:txBody>
          <a:bodyPr/>
          <a:lstStyle/>
          <a:p>
            <a:r>
              <a:rPr lang="pl-PL" b="1" dirty="0">
                <a:solidFill>
                  <a:srgbClr val="FF0000"/>
                </a:solidFill>
              </a:rPr>
              <a:t>5Ošetřovatelský proces u pacienta s herniemi</a:t>
            </a:r>
            <a:br>
              <a:rPr lang="pl-PL" b="1" dirty="0"/>
            </a:br>
            <a:endParaRPr lang="cs-CZ" dirty="0"/>
          </a:p>
        </p:txBody>
      </p:sp>
      <p:sp>
        <p:nvSpPr>
          <p:cNvPr id="3" name="Zástupný symbol pro obsah 2">
            <a:extLst>
              <a:ext uri="{FF2B5EF4-FFF2-40B4-BE49-F238E27FC236}">
                <a16:creationId xmlns:a16="http://schemas.microsoft.com/office/drawing/2014/main" id="{C1A08983-7475-4ACD-AA5B-4514F27009C9}"/>
              </a:ext>
            </a:extLst>
          </p:cNvPr>
          <p:cNvSpPr>
            <a:spLocks noGrp="1"/>
          </p:cNvSpPr>
          <p:nvPr>
            <p:ph idx="1"/>
          </p:nvPr>
        </p:nvSpPr>
        <p:spPr/>
        <p:txBody>
          <a:bodyPr>
            <a:normAutofit fontScale="55000" lnSpcReduction="20000"/>
          </a:bodyPr>
          <a:lstStyle/>
          <a:p>
            <a:r>
              <a:rPr lang="cs-CZ" b="1" dirty="0"/>
              <a:t>Obecná charakteristika</a:t>
            </a:r>
            <a:endParaRPr lang="cs-CZ" dirty="0"/>
          </a:p>
          <a:p>
            <a:r>
              <a:rPr lang="cs-CZ" dirty="0"/>
              <a:t>Kýla (</a:t>
            </a:r>
            <a:r>
              <a:rPr lang="cs-CZ" dirty="0" err="1"/>
              <a:t>hernia</a:t>
            </a:r>
            <a:r>
              <a:rPr lang="cs-CZ" dirty="0"/>
              <a:t>), ať vnitřní nebo zevní je velmi častým onemocněním léčeným na chirurgických odděleních. Vznik kýly je ovlivněn věkem, pohlavím, stylem života a mnoha dalšími faktory. Nejčastěji léčenou je tříselná kýla (až 80 %). Další nejčastěji se objevující kýlou je kýla pupeční, stehenní a kýla v jizvě. Ostatní typy zevních kýl a kýly vnitřní jsou poměrně vzácné a špatně zjistitelné, proto se často projeví až některou komplikací, která může vést až k náhlé příhodě břišní. Tříselné kýly se častěji vyskytují u mužů, na rozdíl od kýl pupečních, které častěji postihují ženy. </a:t>
            </a:r>
          </a:p>
          <a:p>
            <a:r>
              <a:rPr lang="cs-CZ" dirty="0"/>
              <a:t>Kýla (hernie) je abnormální vychlípení pobřišnice, do kterého se přechodně nebo trvale vysunuje část břišního obsahu. Pobřišnice se může vychlipovat otvorem nebo kanálem v kterékoli části břišní stěny, pánevního dna nebo bránice. Prostup orgánů porušenou stěnou břišní bez peritoneálního krytu (vaku) se nazývá výhřez (prolaps-nepravá kýla).</a:t>
            </a:r>
          </a:p>
          <a:p>
            <a:r>
              <a:rPr lang="cs-CZ" dirty="0"/>
              <a:t>Kýly jsou tvořeny krycí vrstvou, kýlním vakem, kýlním obsahem a kýlní brankou. Krycí vrstvy nesouvisejí se vznikem kýly, ale pouze kýlu kryjí. Nejčastěji to je kůže a podkožní vazivo. Kýlní neboli peritoneální vak je tvořen pobřišnicí, obvykle šedobílé barvy. Na kýlním vaku rozlišujeme dno (fundus), který se vyklenuje nejvíce. Tělo kýlního vaku (corpus) tvoří největší část kýly a navazuje na krček kýlního vaku, jenž je umístěn v kýlní brance. Kýlní vak nejčastěji obsahuje některý nitrobřišní orgán s několika mililitry serózní tekutiny, tedy kýlní obsah. Kýlním obsahem může být každý nitrobřišní orgán. Nejčastěji jím je takzvaná velká předstěra (omentum - </a:t>
            </a:r>
            <a:r>
              <a:rPr lang="cs-CZ" dirty="0" err="1"/>
              <a:t>omentokéla</a:t>
            </a:r>
            <a:r>
              <a:rPr lang="cs-CZ" dirty="0"/>
              <a:t>), klička tenkého nebo tlustého střeva – </a:t>
            </a:r>
            <a:r>
              <a:rPr lang="cs-CZ" dirty="0" err="1"/>
              <a:t>entrokéla</a:t>
            </a:r>
            <a:r>
              <a:rPr lang="cs-CZ" dirty="0"/>
              <a:t>. Pokud kýlní vak nemá žádný obsah, označuje se jako kýla prázdná. Kýlní branka je místo, kudy prostupuje kýlní vak. Je tvořena buď zvětšeným, ale normálně se vyskytujícím otvorem (např. tříselný kanál) nebo zeslabenou stěnou. Okraj kýlní branky může být pružný (elastický) nebo tuhý. Kýlní branka je místem, rozhodujícím o typu kýly i o jejím dalším osudu. </a:t>
            </a:r>
          </a:p>
          <a:p>
            <a:r>
              <a:rPr lang="cs-CZ" dirty="0"/>
              <a:t> </a:t>
            </a:r>
          </a:p>
          <a:p>
            <a:endParaRPr lang="cs-CZ" dirty="0"/>
          </a:p>
        </p:txBody>
      </p:sp>
    </p:spTree>
    <p:extLst>
      <p:ext uri="{BB962C8B-B14F-4D97-AF65-F5344CB8AC3E}">
        <p14:creationId xmlns:p14="http://schemas.microsoft.com/office/powerpoint/2010/main" val="2937939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B85BDF-D900-49A4-9AA2-63F7E79FD22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C09558B-C52E-48F1-983A-4BF2AACB26EE}"/>
              </a:ext>
            </a:extLst>
          </p:cNvPr>
          <p:cNvSpPr>
            <a:spLocks noGrp="1"/>
          </p:cNvSpPr>
          <p:nvPr>
            <p:ph idx="1"/>
          </p:nvPr>
        </p:nvSpPr>
        <p:spPr/>
        <p:txBody>
          <a:bodyPr>
            <a:normAutofit fontScale="25000" lnSpcReduction="20000"/>
          </a:bodyPr>
          <a:lstStyle/>
          <a:p>
            <a:r>
              <a:rPr lang="cs-CZ" b="1" dirty="0"/>
              <a:t>Rozdělení kýl </a:t>
            </a:r>
            <a:endParaRPr lang="cs-CZ" dirty="0"/>
          </a:p>
          <a:p>
            <a:r>
              <a:rPr lang="cs-CZ" dirty="0"/>
              <a:t>Kýly je možné dělit podle mnoha hledisek a charakteristik.</a:t>
            </a:r>
          </a:p>
          <a:p>
            <a:r>
              <a:rPr lang="cs-CZ" dirty="0"/>
              <a:t> </a:t>
            </a:r>
          </a:p>
          <a:p>
            <a:r>
              <a:rPr lang="cs-CZ" b="1" dirty="0"/>
              <a:t>Podle původu:</a:t>
            </a:r>
            <a:endParaRPr lang="cs-CZ" dirty="0"/>
          </a:p>
          <a:p>
            <a:r>
              <a:rPr lang="cs-CZ" dirty="0"/>
              <a:t>- vrozené kýly (</a:t>
            </a:r>
            <a:r>
              <a:rPr lang="cs-CZ" dirty="0" err="1"/>
              <a:t>herniae</a:t>
            </a:r>
            <a:r>
              <a:rPr lang="cs-CZ" dirty="0"/>
              <a:t> </a:t>
            </a:r>
            <a:r>
              <a:rPr lang="cs-CZ" dirty="0" err="1"/>
              <a:t>congenitae</a:t>
            </a:r>
            <a:r>
              <a:rPr lang="cs-CZ" dirty="0"/>
              <a:t>) jsou kýly, se kterými se jedinec narodí, nebo vzniknou bezprostředně po narození, příčinou je vývojová porucha (otevřené spojení mezi pobřišnicí a skrotem, defekt ve svalstvu bránice, neuzavřený vazivový prstenec kolem pupku), </a:t>
            </a:r>
          </a:p>
          <a:p>
            <a:r>
              <a:rPr lang="cs-CZ" dirty="0"/>
              <a:t>- získané kýly (</a:t>
            </a:r>
            <a:r>
              <a:rPr lang="cs-CZ" dirty="0" err="1"/>
              <a:t>herniae</a:t>
            </a:r>
            <a:r>
              <a:rPr lang="cs-CZ" dirty="0"/>
              <a:t> </a:t>
            </a:r>
            <a:r>
              <a:rPr lang="cs-CZ" dirty="0" err="1"/>
              <a:t>acquisitae</a:t>
            </a:r>
            <a:r>
              <a:rPr lang="cs-CZ" dirty="0"/>
              <a:t>) vznikají během života, nepřiměřenou zátěží, při oslabené stěně dutiny břišní.</a:t>
            </a:r>
          </a:p>
          <a:p>
            <a:r>
              <a:rPr lang="cs-CZ" dirty="0"/>
              <a:t> </a:t>
            </a:r>
          </a:p>
          <a:p>
            <a:r>
              <a:rPr lang="cs-CZ" b="1" dirty="0"/>
              <a:t>Podle polohy: </a:t>
            </a:r>
            <a:endParaRPr lang="cs-CZ" dirty="0"/>
          </a:p>
          <a:p>
            <a:r>
              <a:rPr lang="cs-CZ" dirty="0"/>
              <a:t>- zevní kýly, kýlní vak proniká otvorem ve stěně břišní do podkoží a kýla je zevně patrná,</a:t>
            </a:r>
          </a:p>
          <a:p>
            <a:r>
              <a:rPr lang="cs-CZ" dirty="0"/>
              <a:t>- vnitřní kýly, vyklenují se do chobotů nástěnného peritonea, nejsou zevně patrné, projeví se při uskřinutí,</a:t>
            </a:r>
          </a:p>
          <a:p>
            <a:r>
              <a:rPr lang="cs-CZ" dirty="0"/>
              <a:t>- brániční kýly, pronikají bránicí mimo dutinu břišní, ale nejsou zevně patrné.</a:t>
            </a:r>
          </a:p>
          <a:p>
            <a:r>
              <a:rPr lang="cs-CZ" dirty="0"/>
              <a:t> </a:t>
            </a:r>
          </a:p>
          <a:p>
            <a:r>
              <a:rPr lang="cs-CZ" b="1" dirty="0"/>
              <a:t>Podle stranového uložení: </a:t>
            </a:r>
            <a:endParaRPr lang="cs-CZ" dirty="0"/>
          </a:p>
          <a:p>
            <a:r>
              <a:rPr lang="cs-CZ" dirty="0"/>
              <a:t>- jednostranné kýly (unilaterální), kýla je uložena na pravé nebo levé straně, </a:t>
            </a:r>
          </a:p>
          <a:p>
            <a:r>
              <a:rPr lang="cs-CZ" dirty="0"/>
              <a:t>- oboustranné kýly (bilaterální), uložené na obou stranách.</a:t>
            </a:r>
          </a:p>
          <a:p>
            <a:r>
              <a:rPr lang="cs-CZ" dirty="0"/>
              <a:t> </a:t>
            </a:r>
          </a:p>
          <a:p>
            <a:r>
              <a:rPr lang="cs-CZ" b="1" dirty="0"/>
              <a:t>Podle </a:t>
            </a:r>
            <a:r>
              <a:rPr lang="cs-CZ" b="1" dirty="0" err="1"/>
              <a:t>vpravitelnosti</a:t>
            </a:r>
            <a:r>
              <a:rPr lang="cs-CZ" b="1" dirty="0"/>
              <a:t>:</a:t>
            </a:r>
            <a:endParaRPr lang="cs-CZ" dirty="0"/>
          </a:p>
          <a:p>
            <a:r>
              <a:rPr lang="cs-CZ" dirty="0"/>
              <a:t>- reponibilní kýly, volné jsou kýly, které lze reponovat, kýlní obsah je možno lehkým tlakem repozicí (taxí) vtlačit zpět do dutiny břišní, je zde však riziko </a:t>
            </a:r>
            <a:r>
              <a:rPr lang="cs-CZ" dirty="0" err="1"/>
              <a:t>repositio</a:t>
            </a:r>
            <a:r>
              <a:rPr lang="cs-CZ" dirty="0"/>
              <a:t> falsa – kdy obsah kýlní je nesprávně nešetrně vytržen z podkoží a zasunut pod svalovou stěnu břišní, stává se nehmatným, ale </a:t>
            </a:r>
            <a:r>
              <a:rPr lang="cs-CZ" dirty="0" err="1"/>
              <a:t>event.uskřinutí</a:t>
            </a:r>
            <a:r>
              <a:rPr lang="cs-CZ" dirty="0"/>
              <a:t> trvá,</a:t>
            </a:r>
          </a:p>
          <a:p>
            <a:r>
              <a:rPr lang="cs-CZ" dirty="0"/>
              <a:t>- </a:t>
            </a:r>
            <a:r>
              <a:rPr lang="cs-CZ" dirty="0" err="1"/>
              <a:t>nereponibilní</a:t>
            </a:r>
            <a:r>
              <a:rPr lang="cs-CZ" dirty="0"/>
              <a:t> kýly, následkem srůstů mezi kýlním obsahem a vakem je nelze reponovat, mohou se častěji </a:t>
            </a:r>
            <a:r>
              <a:rPr lang="cs-CZ" dirty="0" err="1"/>
              <a:t>uskřinout</a:t>
            </a:r>
            <a:r>
              <a:rPr lang="cs-CZ" dirty="0"/>
              <a:t>.</a:t>
            </a:r>
          </a:p>
          <a:p>
            <a:r>
              <a:rPr lang="cs-CZ" dirty="0"/>
              <a:t> </a:t>
            </a:r>
          </a:p>
          <a:p>
            <a:r>
              <a:rPr lang="cs-CZ" b="1" dirty="0"/>
              <a:t>Podle stupně vývoje: </a:t>
            </a:r>
            <a:endParaRPr lang="cs-CZ" dirty="0"/>
          </a:p>
          <a:p>
            <a:r>
              <a:rPr lang="cs-CZ" dirty="0"/>
              <a:t>- kompletní kýly jsou zcela rozvinuté, kýlní vak prostupuje zcela kýlní branku, </a:t>
            </a:r>
          </a:p>
          <a:p>
            <a:r>
              <a:rPr lang="cs-CZ" dirty="0"/>
              <a:t>- u nekompletních kýl kýlní vak branku neprostupuje nebo jen z části.</a:t>
            </a:r>
          </a:p>
          <a:p>
            <a:endParaRPr lang="cs-CZ" dirty="0"/>
          </a:p>
        </p:txBody>
      </p:sp>
    </p:spTree>
    <p:extLst>
      <p:ext uri="{BB962C8B-B14F-4D97-AF65-F5344CB8AC3E}">
        <p14:creationId xmlns:p14="http://schemas.microsoft.com/office/powerpoint/2010/main" val="4065486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0D4DEB-4018-401C-949A-4C877008FDA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A696408-60DE-4740-A34D-E26FE7A209A5}"/>
              </a:ext>
            </a:extLst>
          </p:cNvPr>
          <p:cNvSpPr>
            <a:spLocks noGrp="1"/>
          </p:cNvSpPr>
          <p:nvPr>
            <p:ph idx="1"/>
          </p:nvPr>
        </p:nvSpPr>
        <p:spPr/>
        <p:txBody>
          <a:bodyPr>
            <a:normAutofit fontScale="62500" lnSpcReduction="20000"/>
          </a:bodyPr>
          <a:lstStyle/>
          <a:p>
            <a:r>
              <a:rPr lang="cs-CZ" b="1" dirty="0"/>
              <a:t>Podle typu:</a:t>
            </a:r>
            <a:endParaRPr lang="cs-CZ" dirty="0"/>
          </a:p>
          <a:p>
            <a:r>
              <a:rPr lang="cs-CZ" dirty="0"/>
              <a:t>- Tříselná kýla (</a:t>
            </a:r>
            <a:r>
              <a:rPr lang="cs-CZ" dirty="0" err="1"/>
              <a:t>hernia</a:t>
            </a:r>
            <a:r>
              <a:rPr lang="cs-CZ" dirty="0"/>
              <a:t> </a:t>
            </a:r>
            <a:r>
              <a:rPr lang="cs-CZ" dirty="0" err="1"/>
              <a:t>inguinalis</a:t>
            </a:r>
            <a:r>
              <a:rPr lang="cs-CZ" dirty="0"/>
              <a:t>) přímá a nepřímá s častějším výskytem u mužů.</a:t>
            </a:r>
          </a:p>
          <a:p>
            <a:r>
              <a:rPr lang="cs-CZ" dirty="0"/>
              <a:t>- Stehenní kýla (</a:t>
            </a:r>
            <a:r>
              <a:rPr lang="cs-CZ" dirty="0" err="1"/>
              <a:t>hernia</a:t>
            </a:r>
            <a:r>
              <a:rPr lang="cs-CZ" dirty="0"/>
              <a:t> </a:t>
            </a:r>
            <a:r>
              <a:rPr lang="cs-CZ" dirty="0" err="1"/>
              <a:t>femoralis</a:t>
            </a:r>
            <a:r>
              <a:rPr lang="cs-CZ" dirty="0"/>
              <a:t>) je častější u žen. Kýla je uložena pod tříselným vazem, vnitřně od stehenní tepny. </a:t>
            </a:r>
          </a:p>
          <a:p>
            <a:r>
              <a:rPr lang="cs-CZ" dirty="0"/>
              <a:t>- Pupeční kýla (</a:t>
            </a:r>
            <a:r>
              <a:rPr lang="cs-CZ" dirty="0" err="1"/>
              <a:t>hernia</a:t>
            </a:r>
            <a:r>
              <a:rPr lang="cs-CZ" dirty="0"/>
              <a:t> </a:t>
            </a:r>
            <a:r>
              <a:rPr lang="cs-CZ" dirty="0" err="1"/>
              <a:t>umbilicalis</a:t>
            </a:r>
            <a:r>
              <a:rPr lang="cs-CZ" dirty="0"/>
              <a:t>) je častější u žen a starších osob. Nejčastěji je lokalizována v pupku a má velké riziko uskřinutí. </a:t>
            </a:r>
          </a:p>
          <a:p>
            <a:r>
              <a:rPr lang="cs-CZ" dirty="0"/>
              <a:t>- Kýla v jizvě (</a:t>
            </a:r>
            <a:r>
              <a:rPr lang="cs-CZ" dirty="0" err="1"/>
              <a:t>hernia</a:t>
            </a:r>
            <a:r>
              <a:rPr lang="cs-CZ" dirty="0"/>
              <a:t> in </a:t>
            </a:r>
            <a:r>
              <a:rPr lang="cs-CZ" dirty="0" err="1"/>
              <a:t>cicatrice</a:t>
            </a:r>
            <a:r>
              <a:rPr lang="cs-CZ" dirty="0"/>
              <a:t>): vznikají již po operaci, nejčastěji nesprávnou péčí o jizvu nebo chybnou operační technikou. </a:t>
            </a:r>
          </a:p>
          <a:p>
            <a:r>
              <a:rPr lang="cs-CZ" dirty="0"/>
              <a:t>- Hiátové kýly vznikají přesunutím </a:t>
            </a:r>
            <a:r>
              <a:rPr lang="cs-CZ" dirty="0" err="1"/>
              <a:t>gastroezofageálního</a:t>
            </a:r>
            <a:r>
              <a:rPr lang="cs-CZ" dirty="0"/>
              <a:t> spojení nebo části žaludku jícnovým hiátem do mediastina. Skluzná hiátová hernie se vyskytuje u starších lidí a nemusí činit obtíže. Ty nastávají v případě </a:t>
            </a:r>
            <a:r>
              <a:rPr lang="cs-CZ" dirty="0" err="1"/>
              <a:t>gastroezofageálního</a:t>
            </a:r>
            <a:r>
              <a:rPr lang="cs-CZ" dirty="0"/>
              <a:t> refluxu. Léčí se konzervativně. Dalším typem jsou </a:t>
            </a:r>
            <a:r>
              <a:rPr lang="cs-CZ" dirty="0" err="1"/>
              <a:t>paraezofageální</a:t>
            </a:r>
            <a:r>
              <a:rPr lang="cs-CZ" dirty="0"/>
              <a:t> a smíšená hiátová hernie. Jsou časté a přítomen u nich bývá </a:t>
            </a:r>
            <a:r>
              <a:rPr lang="cs-CZ" dirty="0" err="1"/>
              <a:t>gastroezofageální</a:t>
            </a:r>
            <a:r>
              <a:rPr lang="cs-CZ" dirty="0"/>
              <a:t> reflux. Mají vytvořen typický kýlní vak, kardie zůstává pod bránicí a do mediastina se dislokuje podél jícnu žaludeční fundus, tračník v závažných případech i celý žaludek. Řeší se chirurgicky – repozice do dutiny břišní, resekce kýlního vaku, zúžení hiátového otvoru a fixace žaludku ke stěně břišní (</a:t>
            </a:r>
            <a:r>
              <a:rPr lang="cs-CZ" dirty="0" err="1"/>
              <a:t>gastropexe</a:t>
            </a:r>
            <a:r>
              <a:rPr lang="cs-CZ" dirty="0"/>
              <a:t>).</a:t>
            </a:r>
          </a:p>
          <a:p>
            <a:r>
              <a:rPr lang="cs-CZ" dirty="0"/>
              <a:t>- Mezi další kýly dle místa uložení patří kýly lumbální, brániční, hráze, ischiadické, kýly bílé čáry, hýžďové, </a:t>
            </a:r>
            <a:r>
              <a:rPr lang="cs-CZ" dirty="0" err="1"/>
              <a:t>obturatorní</a:t>
            </a:r>
            <a:r>
              <a:rPr lang="cs-CZ" dirty="0"/>
              <a:t>, </a:t>
            </a:r>
            <a:r>
              <a:rPr lang="cs-CZ" dirty="0" err="1"/>
              <a:t>paraduodenální</a:t>
            </a:r>
            <a:r>
              <a:rPr lang="cs-CZ" dirty="0"/>
              <a:t> (</a:t>
            </a:r>
            <a:r>
              <a:rPr lang="cs-CZ" dirty="0" err="1"/>
              <a:t>Waldayerova</a:t>
            </a:r>
            <a:r>
              <a:rPr lang="cs-CZ" dirty="0"/>
              <a:t>, </a:t>
            </a:r>
            <a:r>
              <a:rPr lang="cs-CZ" dirty="0" err="1"/>
              <a:t>Treitzova</a:t>
            </a:r>
            <a:r>
              <a:rPr lang="cs-CZ" dirty="0"/>
              <a:t>) a další.</a:t>
            </a:r>
          </a:p>
          <a:p>
            <a:endParaRPr lang="cs-CZ" dirty="0"/>
          </a:p>
        </p:txBody>
      </p:sp>
    </p:spTree>
    <p:extLst>
      <p:ext uri="{BB962C8B-B14F-4D97-AF65-F5344CB8AC3E}">
        <p14:creationId xmlns:p14="http://schemas.microsoft.com/office/powerpoint/2010/main" val="27048522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FE6C99-F994-4131-AA6F-18941965A1E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AB292FF-4895-4FC3-A8AE-37D845A4884A}"/>
              </a:ext>
            </a:extLst>
          </p:cNvPr>
          <p:cNvSpPr>
            <a:spLocks noGrp="1"/>
          </p:cNvSpPr>
          <p:nvPr>
            <p:ph idx="1"/>
          </p:nvPr>
        </p:nvSpPr>
        <p:spPr/>
        <p:txBody>
          <a:bodyPr>
            <a:normAutofit fontScale="85000" lnSpcReduction="10000"/>
          </a:bodyPr>
          <a:lstStyle/>
          <a:p>
            <a:r>
              <a:rPr lang="cs-CZ" b="1" dirty="0"/>
              <a:t>Podle symptomatologie:</a:t>
            </a:r>
            <a:endParaRPr lang="cs-CZ" dirty="0"/>
          </a:p>
          <a:p>
            <a:r>
              <a:rPr lang="cs-CZ" dirty="0"/>
              <a:t>- Asymptomatická kýla.</a:t>
            </a:r>
          </a:p>
          <a:p>
            <a:r>
              <a:rPr lang="cs-CZ" dirty="0"/>
              <a:t>- Symptomatická kýla – (pocit tíhy, bolesti, poruchy pasáže, plynatost, dyspepsie).</a:t>
            </a:r>
          </a:p>
          <a:p>
            <a:r>
              <a:rPr lang="cs-CZ" dirty="0"/>
              <a:t>- Uskřinutá kýla (</a:t>
            </a:r>
            <a:r>
              <a:rPr lang="cs-CZ" dirty="0" err="1"/>
              <a:t>hernia</a:t>
            </a:r>
            <a:r>
              <a:rPr lang="cs-CZ" dirty="0"/>
              <a:t> </a:t>
            </a:r>
            <a:r>
              <a:rPr lang="cs-CZ" dirty="0" err="1"/>
              <a:t>incarcerata</a:t>
            </a:r>
            <a:r>
              <a:rPr lang="cs-CZ" dirty="0"/>
              <a:t>) představuje závažný stav pod obrazem náhlé příhody břišní. Při uskřinutí střeva se objevují známky střevní neprůchodnosti (mechanického ileu). Uskřinutí může být komplikováno i strangulací (uskřinutí mezenteria a tím cév zásobujících střevo). Existují zvláštní typy uskřinutí – nástěnné uskřinutí střeva u Richterovy a </a:t>
            </a:r>
            <a:r>
              <a:rPr lang="cs-CZ" dirty="0" err="1"/>
              <a:t>Littréovy</a:t>
            </a:r>
            <a:r>
              <a:rPr lang="cs-CZ" dirty="0"/>
              <a:t> kýly, kdy dochází k uskřinutí jen části obvodu střeva při částečném zachování průchodnosti a s lokálními příznaky. Dalším typem je retrográdní W uskřinutí - - kýlní obsah tvoří dvě blízké kličky tenkého střeva a úsek mezi nimi je ve volné dutině břišní, právě na tomto segmentu dojde ke strangulaci, což se projeví mechanickým ileem, po perforaci peritonitidou.</a:t>
            </a:r>
          </a:p>
          <a:p>
            <a:endParaRPr lang="cs-CZ" dirty="0"/>
          </a:p>
        </p:txBody>
      </p:sp>
    </p:spTree>
    <p:extLst>
      <p:ext uri="{BB962C8B-B14F-4D97-AF65-F5344CB8AC3E}">
        <p14:creationId xmlns:p14="http://schemas.microsoft.com/office/powerpoint/2010/main" val="3123429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7B4CDE-2FF2-4DDA-AAF0-AA32BDBE2528}"/>
              </a:ext>
            </a:extLst>
          </p:cNvPr>
          <p:cNvSpPr>
            <a:spLocks noGrp="1"/>
          </p:cNvSpPr>
          <p:nvPr>
            <p:ph type="title"/>
          </p:nvPr>
        </p:nvSpPr>
        <p:spPr/>
        <p:txBody>
          <a:bodyPr/>
          <a:lstStyle/>
          <a:p>
            <a:r>
              <a:rPr lang="cs-CZ" dirty="0"/>
              <a:t>Doba operační</a:t>
            </a:r>
          </a:p>
        </p:txBody>
      </p:sp>
      <p:sp>
        <p:nvSpPr>
          <p:cNvPr id="3" name="Zástupný symbol pro obsah 2">
            <a:extLst>
              <a:ext uri="{FF2B5EF4-FFF2-40B4-BE49-F238E27FC236}">
                <a16:creationId xmlns:a16="http://schemas.microsoft.com/office/drawing/2014/main" id="{6671D568-A65D-48C3-A23D-3470A35B76D7}"/>
              </a:ext>
            </a:extLst>
          </p:cNvPr>
          <p:cNvSpPr>
            <a:spLocks noGrp="1"/>
          </p:cNvSpPr>
          <p:nvPr>
            <p:ph sz="half" idx="1"/>
          </p:nvPr>
        </p:nvSpPr>
        <p:spPr/>
        <p:txBody>
          <a:bodyPr>
            <a:normAutofit fontScale="40000" lnSpcReduction="20000"/>
          </a:bodyPr>
          <a:lstStyle/>
          <a:p>
            <a:r>
              <a:rPr lang="cs-CZ" dirty="0"/>
              <a:t>celkový čas, který pacient stráví na operačním sále. </a:t>
            </a:r>
          </a:p>
          <a:p>
            <a:pPr marL="0" indent="0">
              <a:buNone/>
            </a:pPr>
            <a:r>
              <a:rPr lang="cs-CZ" dirty="0"/>
              <a:t>Operační trakty jsou členěny na několik částí:</a:t>
            </a:r>
          </a:p>
          <a:p>
            <a:r>
              <a:rPr lang="cs-CZ" dirty="0"/>
              <a:t>filtr pro pacienty, filtr pro personál a část „čistá“ aseptická. Tato část </a:t>
            </a:r>
            <a:r>
              <a:rPr lang="cs-CZ" dirty="0" err="1"/>
              <a:t>musísplňovat</a:t>
            </a:r>
            <a:r>
              <a:rPr lang="cs-CZ" dirty="0"/>
              <a:t> přísná sterilní kritéria. Tato část je dále dělena na septickou (operace v </a:t>
            </a:r>
            <a:r>
              <a:rPr lang="cs-CZ" dirty="0" err="1"/>
              <a:t>gasrtointestinálním</a:t>
            </a:r>
            <a:r>
              <a:rPr lang="cs-CZ" dirty="0"/>
              <a:t> traktu, aseptické rány) a část aseptickou (kostní operace, operace prsu, cévní operace). Stupeň čistoty na operačních sálech je hodnocen počtem prachových částic v ovzduší, který zajišťuje kvalitní vzduchotechnické zařízení.</a:t>
            </a:r>
          </a:p>
          <a:p>
            <a:r>
              <a:rPr lang="cs-CZ" dirty="0"/>
              <a:t>Poslední částí, která je součástí operačního traktu je část odsunová (transfer pacientů, odklad a desinfekce použitých nástrojů, biologického materiálu). Jednotlivé části operačního traktu by se neměly křížit. Na výstavbu a provoz těchto prostor jsou kladeny vysoké požadavky, které vycházejí z právních a normativních předpisů.</a:t>
            </a:r>
          </a:p>
          <a:p>
            <a:pPr marL="0" indent="0">
              <a:buNone/>
            </a:pPr>
            <a:endParaRPr lang="cs-CZ" dirty="0"/>
          </a:p>
          <a:p>
            <a:r>
              <a:rPr lang="cs-CZ" dirty="0"/>
              <a:t>Části operačního traktu</a:t>
            </a:r>
          </a:p>
          <a:p>
            <a:r>
              <a:rPr lang="cs-CZ" dirty="0"/>
              <a:t>• septická</a:t>
            </a:r>
          </a:p>
          <a:p>
            <a:r>
              <a:rPr lang="cs-CZ" dirty="0"/>
              <a:t>• aseptická</a:t>
            </a:r>
          </a:p>
          <a:p>
            <a:r>
              <a:rPr lang="cs-CZ" dirty="0"/>
              <a:t>• odsunová</a:t>
            </a:r>
          </a:p>
          <a:p>
            <a:r>
              <a:rPr lang="cs-CZ" dirty="0"/>
              <a:t>intervence poskytující sálová sestra</a:t>
            </a:r>
          </a:p>
          <a:p>
            <a:r>
              <a:rPr lang="cs-CZ" dirty="0"/>
              <a:t>instrumentářka</a:t>
            </a:r>
          </a:p>
          <a:p>
            <a:r>
              <a:rPr lang="cs-CZ" dirty="0"/>
              <a:t>Intervence poskytující všeobecná sestra se specializací v anestezii a intenzivní péči</a:t>
            </a:r>
          </a:p>
          <a:p>
            <a:endParaRPr lang="cs-CZ" dirty="0"/>
          </a:p>
        </p:txBody>
      </p:sp>
      <p:sp>
        <p:nvSpPr>
          <p:cNvPr id="4" name="Zástupný symbol pro obsah 3">
            <a:extLst>
              <a:ext uri="{FF2B5EF4-FFF2-40B4-BE49-F238E27FC236}">
                <a16:creationId xmlns:a16="http://schemas.microsoft.com/office/drawing/2014/main" id="{CE998D4E-0A9F-42DC-8848-A214B653CB25}"/>
              </a:ext>
            </a:extLst>
          </p:cNvPr>
          <p:cNvSpPr>
            <a:spLocks noGrp="1"/>
          </p:cNvSpPr>
          <p:nvPr>
            <p:ph sz="half" idx="2"/>
          </p:nvPr>
        </p:nvSpPr>
        <p:spPr/>
        <p:txBody>
          <a:bodyPr>
            <a:normAutofit fontScale="40000" lnSpcReduction="20000"/>
          </a:bodyPr>
          <a:lstStyle/>
          <a:p>
            <a:r>
              <a:rPr lang="cs-CZ" dirty="0"/>
              <a:t>Vybrané aktivity všeobecné sestry perioperační péče</a:t>
            </a:r>
          </a:p>
          <a:p>
            <a:r>
              <a:rPr lang="cs-CZ" dirty="0"/>
              <a:t>Všechny všeobecné sestry specialistky jsou odborně vyškoleny a své znalosti a dovednosti se snaží neustále prohlubovat, protože modernizace v oblasti operačních postupů a techniky se pořád zdokonaluje. </a:t>
            </a:r>
          </a:p>
        </p:txBody>
      </p:sp>
    </p:spTree>
    <p:extLst>
      <p:ext uri="{BB962C8B-B14F-4D97-AF65-F5344CB8AC3E}">
        <p14:creationId xmlns:p14="http://schemas.microsoft.com/office/powerpoint/2010/main" val="6173218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0626A-1FBC-4AB9-881C-E8B9A022AA2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D928BE5-0D8F-4F82-BB32-1C4A33E1647C}"/>
              </a:ext>
            </a:extLst>
          </p:cNvPr>
          <p:cNvSpPr>
            <a:spLocks noGrp="1"/>
          </p:cNvSpPr>
          <p:nvPr>
            <p:ph idx="1"/>
          </p:nvPr>
        </p:nvSpPr>
        <p:spPr/>
        <p:txBody>
          <a:bodyPr/>
          <a:lstStyle/>
          <a:p>
            <a:r>
              <a:rPr lang="cs-CZ" b="1" dirty="0"/>
              <a:t>Diagnostika</a:t>
            </a:r>
            <a:endParaRPr lang="cs-CZ" dirty="0"/>
          </a:p>
          <a:p>
            <a:r>
              <a:rPr lang="cs-CZ" dirty="0"/>
              <a:t>Při diagnostice zjišťujeme anamnézu, provádíme fyzikální vyšetření pohledem i pohmatem (hmatná rezistence, vyšetřujeme prstem u stojícího nemocného, u mužů přes kůži skrota). Doplňujeme ultrazvukovým vyšetřením či prosvícením (u skrotálních kýl k vyloučení hydrokély).</a:t>
            </a:r>
          </a:p>
          <a:p>
            <a:r>
              <a:rPr lang="cs-CZ" dirty="0"/>
              <a:t> </a:t>
            </a:r>
          </a:p>
          <a:p>
            <a:endParaRPr lang="cs-CZ" dirty="0"/>
          </a:p>
        </p:txBody>
      </p:sp>
    </p:spTree>
    <p:extLst>
      <p:ext uri="{BB962C8B-B14F-4D97-AF65-F5344CB8AC3E}">
        <p14:creationId xmlns:p14="http://schemas.microsoft.com/office/powerpoint/2010/main" val="18254197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830439-41CF-4852-B3E0-9BB5A2758EE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AA9AD2A-ADB3-488F-B4D9-A69288A8872B}"/>
              </a:ext>
            </a:extLst>
          </p:cNvPr>
          <p:cNvSpPr>
            <a:spLocks noGrp="1"/>
          </p:cNvSpPr>
          <p:nvPr>
            <p:ph idx="1"/>
          </p:nvPr>
        </p:nvSpPr>
        <p:spPr/>
        <p:txBody>
          <a:bodyPr>
            <a:normAutofit fontScale="77500" lnSpcReduction="20000"/>
          </a:bodyPr>
          <a:lstStyle/>
          <a:p>
            <a:r>
              <a:rPr lang="cs-CZ" b="1" dirty="0"/>
              <a:t>Léčba</a:t>
            </a:r>
            <a:endParaRPr lang="cs-CZ" dirty="0"/>
          </a:p>
          <a:p>
            <a:r>
              <a:rPr lang="cs-CZ" dirty="0"/>
              <a:t>Při léčbě jsou prováděny klasické operační výkony či laparoskopické techniky. Při klasickém operačním výkonu je provedena preparace kýlního vaku, resekce vaku u nepřímých kýl, u přímých repozice vaku do dutiny břišní s následným uzávěrem kýlní branky. Zásadní význam má pevná rekonstrukce hlubokých vrstev stěny břišní.</a:t>
            </a:r>
          </a:p>
          <a:p>
            <a:r>
              <a:rPr lang="cs-CZ" dirty="0"/>
              <a:t>Laparoskopické techniky – jsou založeny na vypreparování kýlní branky a uzávěru vstupu do ní pomocí syntetické síťky. Mezi komplikace operačního výkonu patří skrotální hematom a otok, neuralgie a parestézie při poranění nervů, </a:t>
            </a:r>
            <a:r>
              <a:rPr lang="cs-CZ" dirty="0" err="1"/>
              <a:t>epididymitis</a:t>
            </a:r>
            <a:r>
              <a:rPr lang="cs-CZ" dirty="0"/>
              <a:t>. Ve 2-3 % případů dochází k recidivě kýly.</a:t>
            </a:r>
          </a:p>
          <a:p>
            <a:r>
              <a:rPr lang="cs-CZ" dirty="0"/>
              <a:t> </a:t>
            </a:r>
          </a:p>
          <a:p>
            <a:r>
              <a:rPr lang="cs-CZ" b="1" dirty="0"/>
              <a:t>Edukace nezbytná při propuštění:</a:t>
            </a:r>
            <a:endParaRPr lang="cs-CZ" dirty="0"/>
          </a:p>
          <a:p>
            <a:r>
              <a:rPr lang="cs-CZ" dirty="0"/>
              <a:t>- edukace o rekonvalescenci a postupném návratu do pracovního zařazení,</a:t>
            </a:r>
          </a:p>
          <a:p>
            <a:r>
              <a:rPr lang="cs-CZ" dirty="0"/>
              <a:t>- edukace o možnosti recidivy, </a:t>
            </a:r>
          </a:p>
          <a:p>
            <a:r>
              <a:rPr lang="cs-CZ" dirty="0"/>
              <a:t>- edukace o eliminaci nepřiměřené zátěže.</a:t>
            </a:r>
          </a:p>
          <a:p>
            <a:endParaRPr lang="cs-CZ" dirty="0"/>
          </a:p>
        </p:txBody>
      </p:sp>
    </p:spTree>
    <p:extLst>
      <p:ext uri="{BB962C8B-B14F-4D97-AF65-F5344CB8AC3E}">
        <p14:creationId xmlns:p14="http://schemas.microsoft.com/office/powerpoint/2010/main" val="1098345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6FFD82-6C96-4C59-A4DE-38B7F5B69F5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80D0B61-484C-4C30-B4D1-6BB211C59E10}"/>
              </a:ext>
            </a:extLst>
          </p:cNvPr>
          <p:cNvSpPr>
            <a:spLocks noGrp="1"/>
          </p:cNvSpPr>
          <p:nvPr>
            <p:ph idx="1"/>
          </p:nvPr>
        </p:nvSpPr>
        <p:spPr/>
        <p:txBody>
          <a:bodyPr>
            <a:normAutofit fontScale="85000" lnSpcReduction="20000"/>
          </a:bodyPr>
          <a:lstStyle/>
          <a:p>
            <a:r>
              <a:rPr lang="cs-CZ" b="1" dirty="0" err="1"/>
              <a:t>říselná</a:t>
            </a:r>
            <a:r>
              <a:rPr lang="cs-CZ" b="1" dirty="0"/>
              <a:t> kýla (</a:t>
            </a:r>
            <a:r>
              <a:rPr lang="cs-CZ" b="1" dirty="0" err="1"/>
              <a:t>hernia</a:t>
            </a:r>
            <a:r>
              <a:rPr lang="cs-CZ" b="1" dirty="0"/>
              <a:t> </a:t>
            </a:r>
            <a:r>
              <a:rPr lang="cs-CZ" b="1" dirty="0" err="1"/>
              <a:t>inguinalis</a:t>
            </a:r>
            <a:r>
              <a:rPr lang="cs-CZ" b="1" dirty="0"/>
              <a:t>)</a:t>
            </a:r>
            <a:endParaRPr lang="cs-CZ" dirty="0"/>
          </a:p>
          <a:p>
            <a:r>
              <a:rPr lang="cs-CZ" dirty="0"/>
              <a:t>Tříselné kýly jsou častým onemocněním jak v dětském věku, tak i v dospělém. U dospělých pacientů je mnoho faktorů, které vznik kýly podmiňují. Kýly tříselné jsou častější u mužů. Tříselná kýla je patologické vyklenutí defektem břišní stěny do tříselného kanálu, často v důsledku nesouladu mezi nitrobřišním tlakem a odolností slabé stěny břišní v tříselné oblasti. Tříselný kanál je oslabené místo břišní stěny, má podobu štěrbiny délky 4–5 cm v dolní části břišní stěny, nad </a:t>
            </a:r>
            <a:r>
              <a:rPr lang="cs-CZ" dirty="0" err="1"/>
              <a:t>ligamentum</a:t>
            </a:r>
            <a:r>
              <a:rPr lang="cs-CZ" dirty="0"/>
              <a:t> </a:t>
            </a:r>
            <a:r>
              <a:rPr lang="cs-CZ" dirty="0" err="1"/>
              <a:t>inguinale</a:t>
            </a:r>
            <a:r>
              <a:rPr lang="cs-CZ" dirty="0"/>
              <a:t> v místech, kam již nedosahují snopce m. </a:t>
            </a:r>
            <a:r>
              <a:rPr lang="cs-CZ" dirty="0" err="1"/>
              <a:t>obliquus</a:t>
            </a:r>
            <a:r>
              <a:rPr lang="cs-CZ" dirty="0"/>
              <a:t> </a:t>
            </a:r>
            <a:r>
              <a:rPr lang="cs-CZ" dirty="0" err="1"/>
              <a:t>internus</a:t>
            </a:r>
            <a:r>
              <a:rPr lang="cs-CZ" dirty="0"/>
              <a:t> </a:t>
            </a:r>
            <a:r>
              <a:rPr lang="cs-CZ" dirty="0" err="1"/>
              <a:t>abdominis</a:t>
            </a:r>
            <a:r>
              <a:rPr lang="cs-CZ" dirty="0"/>
              <a:t> a m. </a:t>
            </a:r>
            <a:r>
              <a:rPr lang="cs-CZ" dirty="0" err="1"/>
              <a:t>transversus</a:t>
            </a:r>
            <a:r>
              <a:rPr lang="cs-CZ" dirty="0"/>
              <a:t> </a:t>
            </a:r>
            <a:r>
              <a:rPr lang="cs-CZ" dirty="0" err="1"/>
              <a:t>abdominis</a:t>
            </a:r>
            <a:r>
              <a:rPr lang="cs-CZ" dirty="0"/>
              <a:t> a stěna břišní je tvořena jen </a:t>
            </a:r>
            <a:r>
              <a:rPr lang="cs-CZ" dirty="0" err="1"/>
              <a:t>aponeurosou</a:t>
            </a:r>
            <a:r>
              <a:rPr lang="cs-CZ" dirty="0"/>
              <a:t> m. </a:t>
            </a:r>
            <a:r>
              <a:rPr lang="cs-CZ" dirty="0" err="1"/>
              <a:t>obliqui</a:t>
            </a:r>
            <a:r>
              <a:rPr lang="cs-CZ" dirty="0"/>
              <a:t> </a:t>
            </a:r>
            <a:r>
              <a:rPr lang="cs-CZ" dirty="0" err="1"/>
              <a:t>externi</a:t>
            </a:r>
            <a:r>
              <a:rPr lang="cs-CZ" dirty="0"/>
              <a:t> </a:t>
            </a:r>
            <a:r>
              <a:rPr lang="cs-CZ" dirty="0" err="1"/>
              <a:t>abdominis</a:t>
            </a:r>
            <a:r>
              <a:rPr lang="cs-CZ" dirty="0"/>
              <a:t>, transversální fascií a parietálním </a:t>
            </a:r>
            <a:r>
              <a:rPr lang="cs-CZ" dirty="0" err="1"/>
              <a:t>peritonaeem</a:t>
            </a:r>
            <a:r>
              <a:rPr lang="cs-CZ" dirty="0"/>
              <a:t>. U muže prochází skrze </a:t>
            </a:r>
            <a:r>
              <a:rPr lang="cs-CZ" dirty="0" err="1"/>
              <a:t>canalis</a:t>
            </a:r>
            <a:r>
              <a:rPr lang="cs-CZ" dirty="0"/>
              <a:t> </a:t>
            </a:r>
            <a:r>
              <a:rPr lang="cs-CZ" dirty="0" err="1"/>
              <a:t>inguinalis</a:t>
            </a:r>
            <a:r>
              <a:rPr lang="cs-CZ" dirty="0"/>
              <a:t> </a:t>
            </a:r>
            <a:r>
              <a:rPr lang="cs-CZ" dirty="0" err="1"/>
              <a:t>funiculus</a:t>
            </a:r>
            <a:r>
              <a:rPr lang="cs-CZ" dirty="0"/>
              <a:t> </a:t>
            </a:r>
            <a:r>
              <a:rPr lang="cs-CZ" dirty="0" err="1"/>
              <a:t>spermaticus</a:t>
            </a:r>
            <a:r>
              <a:rPr lang="cs-CZ" dirty="0"/>
              <a:t> (v průběhu nitroděložního vývoje sestupují kanálem varlata do skrota), u ženy </a:t>
            </a:r>
            <a:r>
              <a:rPr lang="cs-CZ" dirty="0" err="1"/>
              <a:t>ligamentum</a:t>
            </a:r>
            <a:r>
              <a:rPr lang="cs-CZ" dirty="0"/>
              <a:t> </a:t>
            </a:r>
            <a:r>
              <a:rPr lang="cs-CZ" dirty="0" err="1"/>
              <a:t>teres</a:t>
            </a:r>
            <a:r>
              <a:rPr lang="cs-CZ" dirty="0"/>
              <a:t> </a:t>
            </a:r>
            <a:r>
              <a:rPr lang="cs-CZ" dirty="0" err="1"/>
              <a:t>uteri</a:t>
            </a:r>
            <a:r>
              <a:rPr lang="cs-CZ" dirty="0"/>
              <a:t>. Tříselný kanál začíná v hloubce v </a:t>
            </a:r>
            <a:r>
              <a:rPr lang="cs-CZ" dirty="0" err="1"/>
              <a:t>anulus</a:t>
            </a:r>
            <a:r>
              <a:rPr lang="cs-CZ" dirty="0"/>
              <a:t> </a:t>
            </a:r>
            <a:r>
              <a:rPr lang="cs-CZ" dirty="0" err="1"/>
              <a:t>inguinalis</a:t>
            </a:r>
            <a:r>
              <a:rPr lang="cs-CZ" dirty="0"/>
              <a:t> </a:t>
            </a:r>
            <a:r>
              <a:rPr lang="cs-CZ" dirty="0" err="1"/>
              <a:t>profundus</a:t>
            </a:r>
            <a:r>
              <a:rPr lang="cs-CZ" dirty="0"/>
              <a:t>, probíhá pak nad </a:t>
            </a:r>
            <a:r>
              <a:rPr lang="cs-CZ" dirty="0" err="1"/>
              <a:t>ligamentum</a:t>
            </a:r>
            <a:r>
              <a:rPr lang="cs-CZ" dirty="0"/>
              <a:t> </a:t>
            </a:r>
            <a:r>
              <a:rPr lang="cs-CZ" dirty="0" err="1"/>
              <a:t>inquinale</a:t>
            </a:r>
            <a:r>
              <a:rPr lang="cs-CZ" dirty="0"/>
              <a:t> </a:t>
            </a:r>
            <a:r>
              <a:rPr lang="cs-CZ" dirty="0" err="1"/>
              <a:t>Pouparti</a:t>
            </a:r>
            <a:r>
              <a:rPr lang="cs-CZ" dirty="0"/>
              <a:t> šikmo </a:t>
            </a:r>
            <a:r>
              <a:rPr lang="cs-CZ" dirty="0" err="1"/>
              <a:t>mediokaudálně</a:t>
            </a:r>
            <a:r>
              <a:rPr lang="cs-CZ" dirty="0"/>
              <a:t> a do podkoží se otevírá v </a:t>
            </a:r>
            <a:r>
              <a:rPr lang="cs-CZ" dirty="0" err="1"/>
              <a:t>anulus</a:t>
            </a:r>
            <a:r>
              <a:rPr lang="cs-CZ" dirty="0"/>
              <a:t> </a:t>
            </a:r>
            <a:r>
              <a:rPr lang="cs-CZ" dirty="0" err="1"/>
              <a:t>inguinalis</a:t>
            </a:r>
            <a:r>
              <a:rPr lang="cs-CZ" dirty="0"/>
              <a:t> </a:t>
            </a:r>
            <a:r>
              <a:rPr lang="cs-CZ" dirty="0" err="1"/>
              <a:t>superficialis</a:t>
            </a:r>
            <a:r>
              <a:rPr lang="cs-CZ" dirty="0"/>
              <a:t>. V tříselné oblasti se vyskytuje přímá a nepřímá tříselná kýla a stehenní kýla. </a:t>
            </a:r>
          </a:p>
          <a:p>
            <a:endParaRPr lang="cs-CZ" dirty="0"/>
          </a:p>
        </p:txBody>
      </p:sp>
    </p:spTree>
    <p:extLst>
      <p:ext uri="{BB962C8B-B14F-4D97-AF65-F5344CB8AC3E}">
        <p14:creationId xmlns:p14="http://schemas.microsoft.com/office/powerpoint/2010/main" val="12882143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9A0858-AADF-438E-803F-6087B13E8E6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CCDDE3C-2F93-4249-8B6B-8DB86F5EB8D8}"/>
              </a:ext>
            </a:extLst>
          </p:cNvPr>
          <p:cNvSpPr>
            <a:spLocks noGrp="1"/>
          </p:cNvSpPr>
          <p:nvPr>
            <p:ph idx="1"/>
          </p:nvPr>
        </p:nvSpPr>
        <p:spPr/>
        <p:txBody>
          <a:bodyPr>
            <a:normAutofit fontScale="62500" lnSpcReduction="20000"/>
          </a:bodyPr>
          <a:lstStyle/>
          <a:p>
            <a:r>
              <a:rPr lang="cs-CZ" b="1" dirty="0"/>
              <a:t>Dělení kýl v tříselné oblasti </a:t>
            </a:r>
            <a:endParaRPr lang="cs-CZ" dirty="0"/>
          </a:p>
          <a:p>
            <a:r>
              <a:rPr lang="cs-CZ" dirty="0"/>
              <a:t>Tříselná kýla nepřímá (</a:t>
            </a:r>
            <a:r>
              <a:rPr lang="cs-CZ" dirty="0" err="1"/>
              <a:t>hernia</a:t>
            </a:r>
            <a:r>
              <a:rPr lang="cs-CZ" dirty="0"/>
              <a:t> </a:t>
            </a:r>
            <a:r>
              <a:rPr lang="cs-CZ" dirty="0" err="1"/>
              <a:t>inguinalis</a:t>
            </a:r>
            <a:r>
              <a:rPr lang="cs-CZ" dirty="0"/>
              <a:t> </a:t>
            </a:r>
            <a:r>
              <a:rPr lang="cs-CZ" dirty="0" err="1"/>
              <a:t>indirecta</a:t>
            </a:r>
            <a:r>
              <a:rPr lang="cs-CZ" dirty="0"/>
              <a:t>, </a:t>
            </a:r>
            <a:r>
              <a:rPr lang="cs-CZ" dirty="0" err="1"/>
              <a:t>externa</a:t>
            </a:r>
            <a:r>
              <a:rPr lang="cs-CZ" dirty="0"/>
              <a:t>, </a:t>
            </a:r>
            <a:r>
              <a:rPr lang="cs-CZ" dirty="0" err="1"/>
              <a:t>lateralis</a:t>
            </a:r>
            <a:r>
              <a:rPr lang="cs-CZ" dirty="0"/>
              <a:t>)</a:t>
            </a:r>
          </a:p>
          <a:p>
            <a:r>
              <a:rPr lang="cs-CZ" dirty="0"/>
              <a:t>Je kýla prostupující laterální brankou. Kýlní branka je uložena nad tříselným vazem, postranně (laterálně) od epigastrických cév. Vak probíhá celým tříselným kanálem. Kýla může být vrozená, u mužů může prostoupit až do skrota (</a:t>
            </a:r>
            <a:r>
              <a:rPr lang="cs-CZ" dirty="0" err="1"/>
              <a:t>hernia</a:t>
            </a:r>
            <a:r>
              <a:rPr lang="cs-CZ" dirty="0"/>
              <a:t> </a:t>
            </a:r>
            <a:r>
              <a:rPr lang="cs-CZ" dirty="0" err="1"/>
              <a:t>scrotalis</a:t>
            </a:r>
            <a:r>
              <a:rPr lang="cs-CZ" dirty="0"/>
              <a:t>) a u ženy do velkých stydkých pysků (</a:t>
            </a:r>
            <a:r>
              <a:rPr lang="cs-CZ" dirty="0" err="1"/>
              <a:t>hernia</a:t>
            </a:r>
            <a:r>
              <a:rPr lang="cs-CZ" dirty="0"/>
              <a:t> </a:t>
            </a:r>
            <a:r>
              <a:rPr lang="cs-CZ" dirty="0" err="1"/>
              <a:t>labialis</a:t>
            </a:r>
            <a:r>
              <a:rPr lang="cs-CZ" dirty="0"/>
              <a:t>).</a:t>
            </a:r>
          </a:p>
          <a:p>
            <a:r>
              <a:rPr lang="cs-CZ" dirty="0"/>
              <a:t>Druhým typem kýly v třísle je tříselná kýla přímá (</a:t>
            </a:r>
            <a:r>
              <a:rPr lang="cs-CZ" dirty="0" err="1"/>
              <a:t>hernia</a:t>
            </a:r>
            <a:r>
              <a:rPr lang="cs-CZ" dirty="0"/>
              <a:t> </a:t>
            </a:r>
            <a:r>
              <a:rPr lang="cs-CZ" dirty="0" err="1"/>
              <a:t>inguinalis</a:t>
            </a:r>
            <a:r>
              <a:rPr lang="cs-CZ" dirty="0"/>
              <a:t> </a:t>
            </a:r>
            <a:r>
              <a:rPr lang="cs-CZ" dirty="0" err="1"/>
              <a:t>directa</a:t>
            </a:r>
            <a:r>
              <a:rPr lang="cs-CZ" dirty="0"/>
              <a:t>, interna, </a:t>
            </a:r>
            <a:r>
              <a:rPr lang="cs-CZ" dirty="0" err="1"/>
              <a:t>medialis</a:t>
            </a:r>
            <a:r>
              <a:rPr lang="cs-CZ" dirty="0"/>
              <a:t>). Kýlní branka je nad tříselným vazem, ale na rozdíl od kýly nepřímé vstupuje mediálně od epigastrických cév a míří přímo ven do zevního ústí tříselného kanálu. Zůstává dlouho lokalizována jen v třísle a je vždy získaná. Vyskytuje se často ve vyšším věku, nezasahuje až do šourku a nedochází k uskřinutí. Její vznik nemusí souviset jen s oslabenou stěnou břišní, ale i s poruchou močení z důvodu zbytnělé prostaty (hypertrofie prostaty) u mužů. </a:t>
            </a:r>
          </a:p>
          <a:p>
            <a:r>
              <a:rPr lang="cs-CZ" dirty="0"/>
              <a:t>Další kýlou v tříselné oblasti může být i kýla stehenní (</a:t>
            </a:r>
            <a:r>
              <a:rPr lang="cs-CZ" dirty="0" err="1"/>
              <a:t>hernia</a:t>
            </a:r>
            <a:r>
              <a:rPr lang="cs-CZ" dirty="0"/>
              <a:t> </a:t>
            </a:r>
            <a:r>
              <a:rPr lang="cs-CZ" dirty="0" err="1"/>
              <a:t>femoralis</a:t>
            </a:r>
            <a:r>
              <a:rPr lang="cs-CZ" dirty="0"/>
              <a:t>), která je uložena na rozdíl od předešlých dvou typů tříselných kýl pod tříselným vazem a na vnitřní straně stehenní tepny a žíly. Stehenní kýla se více tvoří u žen a spíše ve starším věku. Kýlní vak je zpravidla nevelký s úzkým krčkem a může být lehce zejména u obézních žen přehlédnuta. Působí nevýrazné obtíže, ale může se </a:t>
            </a:r>
            <a:r>
              <a:rPr lang="cs-CZ" dirty="0" err="1"/>
              <a:t>uskřinout</a:t>
            </a:r>
            <a:r>
              <a:rPr lang="cs-CZ" dirty="0"/>
              <a:t>.</a:t>
            </a:r>
          </a:p>
          <a:p>
            <a:r>
              <a:rPr lang="cs-CZ" dirty="0"/>
              <a:t>Ve vzácných případech se v tříselné oblasti mohou objevit další typy kýl, například  </a:t>
            </a:r>
            <a:r>
              <a:rPr lang="cs-CZ" dirty="0" err="1"/>
              <a:t>Littréova</a:t>
            </a:r>
            <a:r>
              <a:rPr lang="cs-CZ" dirty="0"/>
              <a:t> kýla. </a:t>
            </a:r>
            <a:r>
              <a:rPr lang="cs-CZ" dirty="0" err="1"/>
              <a:t>Littréova</a:t>
            </a:r>
            <a:r>
              <a:rPr lang="cs-CZ" dirty="0"/>
              <a:t> kýla byla popsána již roku 1700. Kýlní vak je vyplněn </a:t>
            </a:r>
            <a:r>
              <a:rPr lang="cs-CZ" dirty="0" err="1"/>
              <a:t>Meckelovým</a:t>
            </a:r>
            <a:r>
              <a:rPr lang="cs-CZ" dirty="0"/>
              <a:t> divertiklem. </a:t>
            </a:r>
            <a:r>
              <a:rPr lang="cs-CZ" dirty="0" err="1"/>
              <a:t>Meckelův</a:t>
            </a:r>
            <a:r>
              <a:rPr lang="cs-CZ" dirty="0"/>
              <a:t> divertikl je vrozená anomálie tenkého střeva. Tento typ kýly je diagnostikován až při operaci. </a:t>
            </a:r>
          </a:p>
          <a:p>
            <a:endParaRPr lang="cs-CZ" dirty="0"/>
          </a:p>
        </p:txBody>
      </p:sp>
    </p:spTree>
    <p:extLst>
      <p:ext uri="{BB962C8B-B14F-4D97-AF65-F5344CB8AC3E}">
        <p14:creationId xmlns:p14="http://schemas.microsoft.com/office/powerpoint/2010/main" val="15408355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EF6BEE-22B6-498F-BFF1-D729D080399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037C269-3803-455C-B428-9AB81550D633}"/>
              </a:ext>
            </a:extLst>
          </p:cNvPr>
          <p:cNvSpPr>
            <a:spLocks noGrp="1"/>
          </p:cNvSpPr>
          <p:nvPr>
            <p:ph idx="1"/>
          </p:nvPr>
        </p:nvSpPr>
        <p:spPr/>
        <p:txBody>
          <a:bodyPr>
            <a:normAutofit fontScale="70000" lnSpcReduction="20000"/>
          </a:bodyPr>
          <a:lstStyle/>
          <a:p>
            <a:r>
              <a:rPr lang="cs-CZ" b="1" dirty="0"/>
              <a:t>Etiologie vzniku tříselných kýl </a:t>
            </a:r>
            <a:endParaRPr lang="cs-CZ" dirty="0"/>
          </a:p>
          <a:p>
            <a:r>
              <a:rPr lang="cs-CZ" dirty="0"/>
              <a:t>Příčin vzniku tříselných kýl a faktorů ovlivňujících vznik je velmi mnoho. Příčiny lze rozdělit na vrozené a získané. </a:t>
            </a:r>
          </a:p>
          <a:p>
            <a:r>
              <a:rPr lang="cs-CZ" dirty="0"/>
              <a:t>Vrozenými příčinami jsou anatomické defekty, vrozené anomálie nebo vrozené defekty břišní stěny. Dá se tedy říci, že vznikají nedokonalým nebo nedostatečným vývojem vrstev břišní stěny. </a:t>
            </a:r>
          </a:p>
          <a:p>
            <a:r>
              <a:rPr lang="cs-CZ" dirty="0"/>
              <a:t>Mezi získané příčiny řadíme především dlouhodobé zvýšení nitrobřišního tlaku, obezitu, změny v těhotenství, úraz nebo předchozí chirurgický výkon. K vzniku tříselné kýly také může dojít při chronickém kašlání či při chronicky zvětšených orgánech dutiny břišní. Nitrobřišní tlak stoupá především při obstipaci, chronickém kašli nebo </a:t>
            </a:r>
            <a:r>
              <a:rPr lang="cs-CZ" dirty="0" err="1"/>
              <a:t>hypetrofii</a:t>
            </a:r>
            <a:r>
              <a:rPr lang="cs-CZ" dirty="0"/>
              <a:t> prostaty, která je spojena s obtížným močením. Nitrobřišní tlak se může zvýšit i v důsledku nádoru nebo ascitu (volné tekutiny v dutině břišní). Při normálním klidovém dýchání je nitrobřišní tlak cca 40 torrů. Při změnách polohy tlak stoupá. Při změně polohy z lehu do sedu nebo ze sedu do stoje nitrobřišní tlak stoupá až na 70 torrů. Velmi vysokých hodnot dosahuje nitrobřišní tlak při kašlání, kdy dosahuje až 100 torrů. </a:t>
            </a:r>
          </a:p>
          <a:p>
            <a:r>
              <a:rPr lang="cs-CZ" dirty="0"/>
              <a:t>Příčina vzniku tříselné kýly úrazem bývá méně častá. Ke vzniku dochází po poškození vrstev břišní stěny. Vznik může být spojen i s nižším obsahem kolagenu v pojivových tkáních. Oslabení svalových a vazivových struktur při přerušení nervů stěny břišní nebo po cévní mozkové příhodě může také velmi ovlivnit vznik tříselné kýly.</a:t>
            </a:r>
          </a:p>
          <a:p>
            <a:endParaRPr lang="cs-CZ" dirty="0"/>
          </a:p>
        </p:txBody>
      </p:sp>
    </p:spTree>
    <p:extLst>
      <p:ext uri="{BB962C8B-B14F-4D97-AF65-F5344CB8AC3E}">
        <p14:creationId xmlns:p14="http://schemas.microsoft.com/office/powerpoint/2010/main" val="20558662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023FD2-3BD6-48A3-A12F-CEDF0CFB727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008BA6A-8D0A-4E30-8CDB-F5A213E889B6}"/>
              </a:ext>
            </a:extLst>
          </p:cNvPr>
          <p:cNvSpPr>
            <a:spLocks noGrp="1"/>
          </p:cNvSpPr>
          <p:nvPr>
            <p:ph idx="1"/>
          </p:nvPr>
        </p:nvSpPr>
        <p:spPr/>
        <p:txBody>
          <a:bodyPr>
            <a:normAutofit fontScale="85000" lnSpcReduction="10000"/>
          </a:bodyPr>
          <a:lstStyle/>
          <a:p>
            <a:r>
              <a:rPr lang="cs-CZ" b="1" dirty="0"/>
              <a:t>Symptomy</a:t>
            </a:r>
            <a:endParaRPr lang="cs-CZ" dirty="0"/>
          </a:p>
          <a:p>
            <a:r>
              <a:rPr lang="cs-CZ" dirty="0"/>
              <a:t>Nemocní s tříselnou kýlou mohou mít řadu příznaků, a přesto většinou přijdou k lékaři až v pozdějším stádiu onemocnění. Zpravidla jen sám nemocný sleduje zvětšující se vyklenutí v třísle a nikomu se nesvěří. Stává se tak většinou u starších osob, které si říkají, že to není nic závažného. Nebo se naopak k lékaři bojí, mají strach, jakou diagnózu jim lékař sdělí. V časných stádiích, kdy se kýla tvoří, nejprve nemocný pociťuje při chůzi nebo po dlouhém stání bolest a pocity tahu v třísle. Později se kýla začne vyklenovat a vyklenutí začíná být v třísle zjevné, bolest se stupňuje. Zvětšuje se kýlní branka a do kýlního vaku se dostává více kýlního obsahu. Někdy vyklenutí není v třísle zřejmé a objevuje se jen při zvýšení nitrobřišního tlaku při kašli nebo tlačení na stolici. Tříselnou kýlu doprovázejí další příznaky, mezi které patří nauzea, říhání, plynatost, zácpa až zástava odchodu stolice. Dále se také může objevit zvýšená teplota, únava, slabost a u mužů poruchy močení.</a:t>
            </a:r>
          </a:p>
          <a:p>
            <a:endParaRPr lang="cs-CZ" dirty="0"/>
          </a:p>
        </p:txBody>
      </p:sp>
    </p:spTree>
    <p:extLst>
      <p:ext uri="{BB962C8B-B14F-4D97-AF65-F5344CB8AC3E}">
        <p14:creationId xmlns:p14="http://schemas.microsoft.com/office/powerpoint/2010/main" val="3159438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9CF690-5393-42C4-AFB9-4191578314F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25CF6EF-8971-4346-BBB0-809812BA7A80}"/>
              </a:ext>
            </a:extLst>
          </p:cNvPr>
          <p:cNvSpPr>
            <a:spLocks noGrp="1"/>
          </p:cNvSpPr>
          <p:nvPr>
            <p:ph idx="1"/>
          </p:nvPr>
        </p:nvSpPr>
        <p:spPr/>
        <p:txBody>
          <a:bodyPr>
            <a:normAutofit fontScale="47500" lnSpcReduction="20000"/>
          </a:bodyPr>
          <a:lstStyle/>
          <a:p>
            <a:r>
              <a:rPr lang="cs-CZ" b="1" dirty="0"/>
              <a:t>Diagnostika</a:t>
            </a:r>
            <a:endParaRPr lang="cs-CZ" dirty="0"/>
          </a:p>
          <a:p>
            <a:r>
              <a:rPr lang="cs-CZ" dirty="0"/>
              <a:t>Nemocný přichází k lékaři již se zjevným vyklenutím kýly v tříselné oblasti a dalšími příznaky. Anamnéza je velice důležitá pro stanovení diagnózy, i pro další postup a léčbu. Je třeba zjistit začátek obtíží a jejich charakter, prodělaná onemocnění a úrazy, alergie, léky, které nemocný užívá. Z rodinné anamnézy zaznamenáváme výskyt dědičných chorob v rodině a další závažná onemocnění. Pracovní anamnéza informuje a hodnotí vlivy zaměstnání na nemocného. </a:t>
            </a:r>
          </a:p>
          <a:p>
            <a:r>
              <a:rPr lang="cs-CZ" dirty="0"/>
              <a:t>Fyzikální vyšetření:</a:t>
            </a:r>
          </a:p>
          <a:p>
            <a:r>
              <a:rPr lang="cs-CZ" dirty="0"/>
              <a:t>- Vyšetření pohledem - při vyšetření sledujeme celkový vzhled a stav nemocného, barvu kůže a sliznic, vědomí, dýchání a dušnost, kožní rány, ale i jizvy po předešlých operacích. Sledujeme i stav psychický, chování, způsob komunikace a reakce na celkovou situaci při vyšetření. </a:t>
            </a:r>
          </a:p>
          <a:p>
            <a:r>
              <a:rPr lang="cs-CZ" dirty="0"/>
              <a:t>- Vyšetření poklepem. </a:t>
            </a:r>
          </a:p>
          <a:p>
            <a:r>
              <a:rPr lang="cs-CZ" dirty="0"/>
              <a:t>- Vyšetření poslechem </a:t>
            </a:r>
          </a:p>
          <a:p>
            <a:r>
              <a:rPr lang="cs-CZ" dirty="0"/>
              <a:t>- Vyšetření pohmatem - diagnostika tříselné kýly je většinou zřejmá již z anamnézy a prvotního rozhovoru. Nejčastěji vyšetřuje lékař nemocného palpačně ve stoje. Lékař jemným vyšetřením prsty posoudí velikost a tvar kýlního vaku, obsah kýlního vaku a v neposlední řadě i bolestivost. Při vyšetření je důležité vyšetřit obě tříselné krajiny. Pokud je tříselná oblast nebolestivá, může se lékař pokusit šetrně vpravit obsah kýlního vaku zpět do dutiny břišní. U mužů vyšetřuje lékař ještě obsah skrota, kde hmatá velikost a symetrii varlat i nadvarlat. </a:t>
            </a:r>
          </a:p>
          <a:p>
            <a:r>
              <a:rPr lang="cs-CZ" dirty="0"/>
              <a:t>- Vyšetření per </a:t>
            </a:r>
            <a:r>
              <a:rPr lang="cs-CZ" dirty="0" err="1"/>
              <a:t>rectum</a:t>
            </a:r>
            <a:r>
              <a:rPr lang="cs-CZ" dirty="0"/>
              <a:t>.</a:t>
            </a:r>
          </a:p>
          <a:p>
            <a:r>
              <a:rPr lang="cs-CZ" dirty="0"/>
              <a:t>Pro přesnou diagnostiku a vyloučení jiného onemocnění, například nádoru, často lékař nemocného odesílá na další pomocná diagnostická vyšetření – laboratorní a zobrazovací jako je například sonografie, rentgen a v některých případech i CT.  </a:t>
            </a:r>
          </a:p>
          <a:p>
            <a:r>
              <a:rPr lang="cs-CZ" dirty="0"/>
              <a:t> </a:t>
            </a:r>
          </a:p>
          <a:p>
            <a:endParaRPr lang="cs-CZ" dirty="0"/>
          </a:p>
        </p:txBody>
      </p:sp>
    </p:spTree>
    <p:extLst>
      <p:ext uri="{BB962C8B-B14F-4D97-AF65-F5344CB8AC3E}">
        <p14:creationId xmlns:p14="http://schemas.microsoft.com/office/powerpoint/2010/main" val="23787875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4AD926-DAAE-451C-8727-FABF629ED7D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F81B21C-5C8E-4371-84AF-4520D9BD566D}"/>
              </a:ext>
            </a:extLst>
          </p:cNvPr>
          <p:cNvSpPr>
            <a:spLocks noGrp="1"/>
          </p:cNvSpPr>
          <p:nvPr>
            <p:ph idx="1"/>
          </p:nvPr>
        </p:nvSpPr>
        <p:spPr/>
        <p:txBody>
          <a:bodyPr>
            <a:normAutofit fontScale="92500" lnSpcReduction="10000"/>
          </a:bodyPr>
          <a:lstStyle/>
          <a:p>
            <a:r>
              <a:rPr lang="cs-CZ" dirty="0"/>
              <a:t>Zobrazovací metody </a:t>
            </a:r>
          </a:p>
          <a:p>
            <a:r>
              <a:rPr lang="cs-CZ" dirty="0"/>
              <a:t>- Rentgenové vyšetření (RTG), kdy se většinou provádí nativní snímek břicha. Pacient je rentgenován vleže, na boku nebo ve stoje. Toto vyšetření diagnostikuje především přítomnost plynu v dutině břišní nebo poruchy střevní pasáže. </a:t>
            </a:r>
          </a:p>
          <a:p>
            <a:r>
              <a:rPr lang="cs-CZ" dirty="0"/>
              <a:t>- Ultrazvukové vyšetření může vyloučit, nebo naopak potvrdit nálezy na rentgenových snímcích, zpřesní uložení kýly a její velikost. Používaná sonografie třísla vyšetřuje obsah šourku, semenný provazec, ale i celý tříselný kanál, kde může odhalit nádory semenného provazce, které se mohou při prvotním fyzikálním vyšetření jevit jako kýlní.</a:t>
            </a:r>
          </a:p>
          <a:p>
            <a:r>
              <a:rPr lang="cs-CZ" dirty="0"/>
              <a:t> </a:t>
            </a:r>
          </a:p>
          <a:p>
            <a:endParaRPr lang="cs-CZ" dirty="0"/>
          </a:p>
        </p:txBody>
      </p:sp>
    </p:spTree>
    <p:extLst>
      <p:ext uri="{BB962C8B-B14F-4D97-AF65-F5344CB8AC3E}">
        <p14:creationId xmlns:p14="http://schemas.microsoft.com/office/powerpoint/2010/main" val="40416553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A155C0-B4CE-49DF-A125-8B169B864C0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C2F43D-78F8-479A-8207-77B7E2321733}"/>
              </a:ext>
            </a:extLst>
          </p:cNvPr>
          <p:cNvSpPr>
            <a:spLocks noGrp="1"/>
          </p:cNvSpPr>
          <p:nvPr>
            <p:ph idx="1"/>
          </p:nvPr>
        </p:nvSpPr>
        <p:spPr/>
        <p:txBody>
          <a:bodyPr>
            <a:normAutofit fontScale="55000" lnSpcReduction="20000"/>
          </a:bodyPr>
          <a:lstStyle/>
          <a:p>
            <a:r>
              <a:rPr lang="cs-CZ" b="1" dirty="0"/>
              <a:t>Léčba tříselné kýly</a:t>
            </a:r>
            <a:endParaRPr lang="cs-CZ" dirty="0"/>
          </a:p>
          <a:p>
            <a:r>
              <a:rPr lang="cs-CZ" dirty="0"/>
              <a:t>Většina tříselných kýl vyžaduje chirurgickou léčbu. Konzervativní postupy nejsou účinné a volíme je tam, kde je nález sporadický či operace nevhodná nebo nemožná vzhledem k celkovému zdravotnímu stavu. Při konzervativní léčbě se používají tzv. kýlní pásy, které jsou vyrobeny z latexu nebo pružné bavlněné látky. Kýlní pás tlačí na kýlu a tím brání jejímu rozvinutí. Pásy jsou vyráběny dle velikostí, takže každý lékař by měl pacientovi pomoci s výběrem správného kýlního pásu. Samozřejmostí je poučení pacienta, jak má správně pás používat a jaké zásady by měl dodržovat. V případě, že je pacient léčen konzervativně, dochází ambulantně na pravidelné kontroly. Není vhodné užívání kýlních pásů před plánovaným chirurgickým výkonem, neboť útlakem tkání pod ním dochází k hypotrofii. Konzervativní léčení uskřinutých kýl je nebezpečné pro možnost poranění </a:t>
            </a:r>
            <a:r>
              <a:rPr lang="cs-CZ" dirty="0" err="1"/>
              <a:t>strangulované</a:t>
            </a:r>
            <a:r>
              <a:rPr lang="cs-CZ" dirty="0"/>
              <a:t> střevní kličky nebo pro možnost nepravé repozice mezi vrstvy břišní stěny. </a:t>
            </a:r>
          </a:p>
          <a:p>
            <a:r>
              <a:rPr lang="cs-CZ" dirty="0"/>
              <a:t>Lepším postupem při léčbě je chirurgické řešení. Při použití relativně nezatěžující spinální anestesie (výjimečně i lokální anestezie) a s rutinním zavedením implantátů do chirurgické praxe je opravdu jen nepatrná část nemocných s kýlou nevhodná pro chirurgické léčení. Kýly operujeme plánovaně nebo při komplikacích akutně.</a:t>
            </a:r>
          </a:p>
          <a:p>
            <a:r>
              <a:rPr lang="cs-CZ" dirty="0"/>
              <a:t>Princip operace spočívá ve vypreparování kýlního vaku, jeho otevření a ověření vitality orgánů v něm uložených. Nejeví-li tkáně známky ischémie, mohou být zasunuty do dutiny břišní, v opačném případě musí být resekovány. Pooperační morbidita, mortalita a počet recidiv kýly jsou při uskřinutí mnohonásobně vyšší než při plánovaných operacích.</a:t>
            </a:r>
          </a:p>
          <a:p>
            <a:r>
              <a:rPr lang="cs-CZ" b="1" dirty="0"/>
              <a:t> </a:t>
            </a:r>
            <a:endParaRPr lang="cs-CZ" dirty="0"/>
          </a:p>
          <a:p>
            <a:endParaRPr lang="cs-CZ" dirty="0"/>
          </a:p>
        </p:txBody>
      </p:sp>
    </p:spTree>
    <p:extLst>
      <p:ext uri="{BB962C8B-B14F-4D97-AF65-F5344CB8AC3E}">
        <p14:creationId xmlns:p14="http://schemas.microsoft.com/office/powerpoint/2010/main" val="3713911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11E770-C612-4F2E-A0EA-A9466E078CA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9FDA751-4F23-4A07-AB71-30E71223F123}"/>
              </a:ext>
            </a:extLst>
          </p:cNvPr>
          <p:cNvSpPr>
            <a:spLocks noGrp="1"/>
          </p:cNvSpPr>
          <p:nvPr>
            <p:ph idx="1"/>
          </p:nvPr>
        </p:nvSpPr>
        <p:spPr/>
        <p:txBody>
          <a:bodyPr>
            <a:normAutofit lnSpcReduction="10000"/>
          </a:bodyPr>
          <a:lstStyle/>
          <a:p>
            <a:r>
              <a:rPr lang="cs-CZ" dirty="0"/>
              <a:t>Chirurgická léčba</a:t>
            </a:r>
          </a:p>
          <a:p>
            <a:r>
              <a:rPr lang="cs-CZ" dirty="0"/>
              <a:t>Provádí se technika ,,</a:t>
            </a:r>
            <a:r>
              <a:rPr lang="cs-CZ" dirty="0" err="1"/>
              <a:t>tension</a:t>
            </a:r>
            <a:r>
              <a:rPr lang="cs-CZ" dirty="0"/>
              <a:t>-on“, což znamená sutura tkání pod napětím, nebo technika ,,</a:t>
            </a:r>
            <a:r>
              <a:rPr lang="cs-CZ" dirty="0" err="1"/>
              <a:t>tension</a:t>
            </a:r>
            <a:r>
              <a:rPr lang="cs-CZ" dirty="0"/>
              <a:t>-free“, tedy bez napětí tkání. </a:t>
            </a:r>
          </a:p>
          <a:p>
            <a:r>
              <a:rPr lang="cs-CZ" dirty="0"/>
              <a:t>Otevřené operační metody</a:t>
            </a:r>
          </a:p>
          <a:p>
            <a:r>
              <a:rPr lang="cs-CZ" dirty="0"/>
              <a:t>- otevřené metody bez použití implantátu,</a:t>
            </a:r>
          </a:p>
          <a:p>
            <a:r>
              <a:rPr lang="cs-CZ" dirty="0"/>
              <a:t>- otevřená metoda s použitím síťky - </a:t>
            </a:r>
            <a:r>
              <a:rPr lang="cs-CZ" dirty="0" err="1"/>
              <a:t>Lichtensteinova</a:t>
            </a:r>
            <a:r>
              <a:rPr lang="cs-CZ" dirty="0"/>
              <a:t> technika „open-</a:t>
            </a:r>
            <a:r>
              <a:rPr lang="cs-CZ" dirty="0" err="1"/>
              <a:t>mesh</a:t>
            </a:r>
            <a:r>
              <a:rPr lang="cs-CZ" dirty="0"/>
              <a:t>, </a:t>
            </a:r>
            <a:r>
              <a:rPr lang="cs-CZ" dirty="0" err="1"/>
              <a:t>tension</a:t>
            </a:r>
            <a:r>
              <a:rPr lang="cs-CZ" dirty="0"/>
              <a:t>-free, </a:t>
            </a:r>
          </a:p>
          <a:p>
            <a:r>
              <a:rPr lang="cs-CZ" dirty="0"/>
              <a:t>- otevřená metoda s použitím zátky - v tomto případě je z cizorodého materiálu vytvořena zátka, která je zaváděna do oblasti kýlní branky a více či méně fixována stehy k okolí.</a:t>
            </a:r>
          </a:p>
          <a:p>
            <a:endParaRPr lang="cs-CZ" dirty="0"/>
          </a:p>
        </p:txBody>
      </p:sp>
    </p:spTree>
    <p:extLst>
      <p:ext uri="{BB962C8B-B14F-4D97-AF65-F5344CB8AC3E}">
        <p14:creationId xmlns:p14="http://schemas.microsoft.com/office/powerpoint/2010/main" val="224033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4FE251-2CFB-4BB2-8984-60DF663358C5}"/>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43BABD35-6940-4201-9A7C-C8A75FEE4DC1}"/>
              </a:ext>
            </a:extLst>
          </p:cNvPr>
          <p:cNvSpPr>
            <a:spLocks noGrp="1"/>
          </p:cNvSpPr>
          <p:nvPr>
            <p:ph idx="1"/>
          </p:nvPr>
        </p:nvSpPr>
        <p:spPr/>
        <p:txBody>
          <a:bodyPr/>
          <a:lstStyle/>
          <a:p>
            <a:r>
              <a:rPr lang="cs-CZ" dirty="0"/>
              <a:t>Všeobecná sestra se specializací Sálová sestra instrumentářka</a:t>
            </a:r>
          </a:p>
          <a:p>
            <a:r>
              <a:rPr lang="cs-CZ" dirty="0"/>
              <a:t>poskytuje následující intervence:</a:t>
            </a:r>
          </a:p>
          <a:p>
            <a:r>
              <a:rPr lang="cs-CZ" dirty="0"/>
              <a:t>Všeobecná sestra se specializací v anestezii a intenzivní péči</a:t>
            </a:r>
          </a:p>
          <a:p>
            <a:r>
              <a:rPr lang="cs-CZ" dirty="0"/>
              <a:t>poskytuje následující intervence:</a:t>
            </a:r>
          </a:p>
        </p:txBody>
      </p:sp>
    </p:spTree>
    <p:extLst>
      <p:ext uri="{BB962C8B-B14F-4D97-AF65-F5344CB8AC3E}">
        <p14:creationId xmlns:p14="http://schemas.microsoft.com/office/powerpoint/2010/main" val="22240912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F6D875-2C4D-41BB-B7BB-011021F11AE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B42D498-C63C-442B-8EA5-B2008383567D}"/>
              </a:ext>
            </a:extLst>
          </p:cNvPr>
          <p:cNvSpPr>
            <a:spLocks noGrp="1"/>
          </p:cNvSpPr>
          <p:nvPr>
            <p:ph idx="1"/>
          </p:nvPr>
        </p:nvSpPr>
        <p:spPr/>
        <p:txBody>
          <a:bodyPr/>
          <a:lstStyle/>
          <a:p>
            <a:r>
              <a:rPr lang="cs-CZ" dirty="0"/>
              <a:t>Laparoskopické metody </a:t>
            </a:r>
          </a:p>
          <a:p>
            <a:r>
              <a:rPr lang="cs-CZ" dirty="0"/>
              <a:t>Operace tříselné kýly laparoskopickou metodou jsou v dnešní době velmi používané na mnoha chirurgických pracovištích. Operace se provádí speciálními endoskopickými nástroji. Používají se endoskopické kleště, háčky, nůžky, </a:t>
            </a:r>
            <a:r>
              <a:rPr lang="cs-CZ" dirty="0" err="1"/>
              <a:t>svorkovače</a:t>
            </a:r>
            <a:r>
              <a:rPr lang="cs-CZ" dirty="0"/>
              <a:t> a další speciální nástroje. Jako implantáty se používají polypropylenové síťky. Na rozdíl od klasické operace se síťka přikládá na kýlní branku zezadu. Síťka se fixuje stehy. Mezi výhody laparoskopické operace patří jen malá traumatizace </a:t>
            </a:r>
            <a:r>
              <a:rPr lang="cs-CZ" dirty="0" err="1"/>
              <a:t>fasciových</a:t>
            </a:r>
            <a:r>
              <a:rPr lang="cs-CZ" dirty="0"/>
              <a:t> tkání, velmi malý výskyt pooperačních komplikací a recidiv. </a:t>
            </a:r>
          </a:p>
          <a:p>
            <a:endParaRPr lang="cs-CZ" dirty="0"/>
          </a:p>
        </p:txBody>
      </p:sp>
    </p:spTree>
    <p:extLst>
      <p:ext uri="{BB962C8B-B14F-4D97-AF65-F5344CB8AC3E}">
        <p14:creationId xmlns:p14="http://schemas.microsoft.com/office/powerpoint/2010/main" val="5545856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E3C74-82C4-43F1-971D-019F0CF9071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A028431-8E82-4724-9342-9FF1532A3CD2}"/>
              </a:ext>
            </a:extLst>
          </p:cNvPr>
          <p:cNvSpPr>
            <a:spLocks noGrp="1"/>
          </p:cNvSpPr>
          <p:nvPr>
            <p:ph idx="1"/>
          </p:nvPr>
        </p:nvSpPr>
        <p:spPr/>
        <p:txBody>
          <a:bodyPr>
            <a:normAutofit fontScale="70000" lnSpcReduction="20000"/>
          </a:bodyPr>
          <a:lstStyle/>
          <a:p>
            <a:r>
              <a:rPr lang="cs-CZ" dirty="0" err="1"/>
              <a:t>aparoskopické</a:t>
            </a:r>
            <a:r>
              <a:rPr lang="cs-CZ" dirty="0"/>
              <a:t> operace tříselných kýl se rozdělují na čtyři typy, podle operačního přístupu: </a:t>
            </a:r>
          </a:p>
          <a:p>
            <a:r>
              <a:rPr lang="cs-CZ" b="1" dirty="0" err="1"/>
              <a:t>Extraperitoneální</a:t>
            </a:r>
            <a:r>
              <a:rPr lang="cs-CZ" b="1" dirty="0"/>
              <a:t> přístup (TEP) </a:t>
            </a:r>
            <a:endParaRPr lang="cs-CZ" dirty="0"/>
          </a:p>
          <a:p>
            <a:r>
              <a:rPr lang="cs-CZ" dirty="0"/>
              <a:t>Při </a:t>
            </a:r>
            <a:r>
              <a:rPr lang="cs-CZ" dirty="0" err="1"/>
              <a:t>extraperitoneálním</a:t>
            </a:r>
            <a:r>
              <a:rPr lang="cs-CZ" dirty="0"/>
              <a:t> přístupu je implantát vkládán mimo peritoneální dutinu, přímo na místo defektu. Do tříselného kanálu se nevstupuje přes dutinu břišní. Při této laparoskopické metodě se operatér pohybuje nástroji ve velmi malém prostoru, proto může být technika ze začátku trochu nesnadná. Při této metodě není třeba zakládat </a:t>
            </a:r>
            <a:r>
              <a:rPr lang="cs-CZ" dirty="0" err="1"/>
              <a:t>pneumoperitoneum</a:t>
            </a:r>
            <a:r>
              <a:rPr lang="cs-CZ" dirty="0"/>
              <a:t>. Je možné operovat i v lokální anestézii. Metoda je poměrně složitá a nákladná.</a:t>
            </a:r>
          </a:p>
          <a:p>
            <a:r>
              <a:rPr lang="cs-CZ" dirty="0"/>
              <a:t> </a:t>
            </a:r>
          </a:p>
          <a:p>
            <a:r>
              <a:rPr lang="cs-CZ" b="1" dirty="0" err="1"/>
              <a:t>Transabdominální</a:t>
            </a:r>
            <a:r>
              <a:rPr lang="cs-CZ" b="1" dirty="0"/>
              <a:t> přístup (TAPP)</a:t>
            </a:r>
            <a:endParaRPr lang="cs-CZ" dirty="0"/>
          </a:p>
          <a:p>
            <a:r>
              <a:rPr lang="cs-CZ" dirty="0"/>
              <a:t>K tříselné kýle se v tomto případě přistupuje laparoskopicky přes dutinu břišní. Reponuje se kýlní obsah a kýlní vak se resekuje. Vkládaný implantát, nejčastěji polypropylenová síťka o velikosti 15x15 cm se fixuje stehy nebo svorkami. Po vložení implantátu je nutné ošetřit a uzavřít defekt na pobřišnici. Provádí se postupným svorkováním nebo laparoskopickým šitím. Pobřišnice musí být ošetřena důkladně, jinak hrozí vznik ileózního stavu. Metoda TAPP je velmi užívaná a její výhodou je možné použití u všech tříselných kýl i jejich recidiv. </a:t>
            </a:r>
          </a:p>
          <a:p>
            <a:endParaRPr lang="cs-CZ" dirty="0"/>
          </a:p>
        </p:txBody>
      </p:sp>
    </p:spTree>
    <p:extLst>
      <p:ext uri="{BB962C8B-B14F-4D97-AF65-F5344CB8AC3E}">
        <p14:creationId xmlns:p14="http://schemas.microsoft.com/office/powerpoint/2010/main" val="25598587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7C3203-CFD8-4AC3-B465-D005983ACB5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BD930A7-7368-4ED8-81BA-660EF9149741}"/>
              </a:ext>
            </a:extLst>
          </p:cNvPr>
          <p:cNvSpPr>
            <a:spLocks noGrp="1"/>
          </p:cNvSpPr>
          <p:nvPr>
            <p:ph idx="1"/>
          </p:nvPr>
        </p:nvSpPr>
        <p:spPr/>
        <p:txBody>
          <a:bodyPr>
            <a:normAutofit fontScale="62500" lnSpcReduction="20000"/>
          </a:bodyPr>
          <a:lstStyle/>
          <a:p>
            <a:r>
              <a:rPr lang="cs-CZ" b="1" dirty="0" err="1"/>
              <a:t>ntraperitoneální</a:t>
            </a:r>
            <a:r>
              <a:rPr lang="cs-CZ" b="1" dirty="0"/>
              <a:t> přístup (IPOM) </a:t>
            </a:r>
            <a:endParaRPr lang="cs-CZ" dirty="0"/>
          </a:p>
          <a:p>
            <a:r>
              <a:rPr lang="cs-CZ" dirty="0"/>
              <a:t>Přístup je přes dutinu břišní, kdy se implantát vkládá přímo na pobřišnici v místě defektu. Tato technika je nejvíce používaná u recidiv tříselných kýl. </a:t>
            </a:r>
          </a:p>
          <a:p>
            <a:r>
              <a:rPr lang="cs-CZ" dirty="0"/>
              <a:t> </a:t>
            </a:r>
          </a:p>
          <a:p>
            <a:r>
              <a:rPr lang="cs-CZ" b="1" dirty="0"/>
              <a:t>Laparoskopická rafie </a:t>
            </a:r>
            <a:endParaRPr lang="cs-CZ" dirty="0"/>
          </a:p>
          <a:p>
            <a:r>
              <a:rPr lang="cs-CZ" dirty="0"/>
              <a:t>Laparoskopická rafie je metoda, při které se provádí šití struktur. Tato metoda je nejčastěji indikována jen u menších tříselných kýl a mladších pacientů. Nevkládá se implantát, kýlní obsah se reponuje, kýlní vak se resekuje a provádí se šití struktur. Laparoskopická rafie se nejčastěji provádí </a:t>
            </a:r>
            <a:r>
              <a:rPr lang="cs-CZ" dirty="0" err="1"/>
              <a:t>transabdominálním</a:t>
            </a:r>
            <a:r>
              <a:rPr lang="cs-CZ" dirty="0"/>
              <a:t> nebo </a:t>
            </a:r>
            <a:r>
              <a:rPr lang="cs-CZ" dirty="0" err="1"/>
              <a:t>extraperitoneálním</a:t>
            </a:r>
            <a:r>
              <a:rPr lang="cs-CZ" dirty="0"/>
              <a:t> přístupem. Nevýhodou je častý výskyt recidiv. </a:t>
            </a:r>
          </a:p>
          <a:p>
            <a:r>
              <a:rPr lang="cs-CZ" dirty="0"/>
              <a:t> </a:t>
            </a:r>
          </a:p>
          <a:p>
            <a:r>
              <a:rPr lang="cs-CZ" dirty="0"/>
              <a:t>V praxi je nejvíce používaná metoda TAPP a TEP. </a:t>
            </a:r>
            <a:r>
              <a:rPr lang="cs-CZ" dirty="0" err="1"/>
              <a:t>Transabdominální</a:t>
            </a:r>
            <a:r>
              <a:rPr lang="cs-CZ" dirty="0"/>
              <a:t> přístup je univerzální metodou, kterou lze použít u všech tříselných kýl. Laparoskopické operace tříselných kýl umožňují včasnou mobilizaci pacienta a rychlý návrat do běžného života. </a:t>
            </a:r>
          </a:p>
          <a:p>
            <a:r>
              <a:rPr lang="cs-CZ" dirty="0"/>
              <a:t> </a:t>
            </a:r>
          </a:p>
          <a:p>
            <a:r>
              <a:rPr lang="cs-CZ" b="1" i="1" dirty="0"/>
              <a:t>Literatura:</a:t>
            </a:r>
            <a:endParaRPr lang="cs-CZ" dirty="0"/>
          </a:p>
          <a:p>
            <a:endParaRPr lang="cs-CZ" dirty="0"/>
          </a:p>
        </p:txBody>
      </p:sp>
    </p:spTree>
    <p:extLst>
      <p:ext uri="{BB962C8B-B14F-4D97-AF65-F5344CB8AC3E}">
        <p14:creationId xmlns:p14="http://schemas.microsoft.com/office/powerpoint/2010/main" val="6145767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9DB08A-45A4-4F3D-B212-AB649C620942}"/>
              </a:ext>
            </a:extLst>
          </p:cNvPr>
          <p:cNvSpPr>
            <a:spLocks noGrp="1"/>
          </p:cNvSpPr>
          <p:nvPr>
            <p:ph type="title"/>
          </p:nvPr>
        </p:nvSpPr>
        <p:spPr/>
        <p:txBody>
          <a:bodyPr>
            <a:normAutofit fontScale="90000"/>
          </a:bodyPr>
          <a:lstStyle/>
          <a:p>
            <a:r>
              <a:rPr lang="cs-CZ" b="1" dirty="0">
                <a:solidFill>
                  <a:srgbClr val="FF0000"/>
                </a:solidFill>
              </a:rPr>
              <a:t>6Ošetřovatelský proces u pacienta s </a:t>
            </a:r>
            <a:r>
              <a:rPr lang="cs-CZ" b="1" dirty="0" err="1">
                <a:solidFill>
                  <a:srgbClr val="FF0000"/>
                </a:solidFill>
              </a:rPr>
              <a:t>ileozním</a:t>
            </a:r>
            <a:r>
              <a:rPr lang="cs-CZ" b="1" dirty="0">
                <a:solidFill>
                  <a:srgbClr val="FF0000"/>
                </a:solidFill>
              </a:rPr>
              <a:t> stavem</a:t>
            </a:r>
            <a:br>
              <a:rPr lang="cs-CZ" b="1" dirty="0"/>
            </a:br>
            <a:endParaRPr lang="cs-CZ" dirty="0"/>
          </a:p>
        </p:txBody>
      </p:sp>
      <p:sp>
        <p:nvSpPr>
          <p:cNvPr id="3" name="Zástupný symbol pro obsah 2">
            <a:extLst>
              <a:ext uri="{FF2B5EF4-FFF2-40B4-BE49-F238E27FC236}">
                <a16:creationId xmlns:a16="http://schemas.microsoft.com/office/drawing/2014/main" id="{479DBCEC-A867-4629-99BA-3858027AC0C2}"/>
              </a:ext>
            </a:extLst>
          </p:cNvPr>
          <p:cNvSpPr>
            <a:spLocks noGrp="1"/>
          </p:cNvSpPr>
          <p:nvPr>
            <p:ph idx="1"/>
          </p:nvPr>
        </p:nvSpPr>
        <p:spPr/>
        <p:txBody>
          <a:bodyPr>
            <a:normAutofit fontScale="77500" lnSpcReduction="20000"/>
          </a:bodyPr>
          <a:lstStyle/>
          <a:p>
            <a:r>
              <a:rPr lang="cs-CZ" dirty="0" err="1"/>
              <a:t>leus</a:t>
            </a:r>
            <a:r>
              <a:rPr lang="cs-CZ" dirty="0"/>
              <a:t> patří mezi náhlé příhody břišní. Jedná se o střevní neprůchodnost na základě mechanické nebo funkční obstrukce střeva, na podkladě vrozených nebo získaných patologických změn, které vedou k zástavě pasáže střevního obsahu a k následnému rozvoji metabolického rozvratu. Ileus může být úplný nebo neúplný. Klinicky se projevuje bolestí břicha, zvracením, zástavou plynů a stolice. Protože střevní neprůchodnost častěji postihuje starší nemocné a zasahuje poměrně rychle a významně do regulace vnitřního prostředí, vyznačuje se vysokou letalitou, není-li urgentně řešena. </a:t>
            </a:r>
          </a:p>
          <a:p>
            <a:r>
              <a:rPr lang="cs-CZ" dirty="0"/>
              <a:t>Z 80 % případů je ileus lokalizován na tenkém střevě a jeho nejčastějšími příčinami jsou srůsty a hernie. Ve 20 % se vyskytuje na tlustém střevě a je nejčastěji způsoben nádorem v levé části tračníku.</a:t>
            </a:r>
          </a:p>
          <a:p>
            <a:r>
              <a:rPr lang="cs-CZ" dirty="0"/>
              <a:t>Podle etiopatogeneze dělíme ileus na neurogenní, mechanický a cévní.</a:t>
            </a:r>
          </a:p>
          <a:p>
            <a:r>
              <a:rPr lang="cs-CZ" dirty="0"/>
              <a:t>Neurogenní ileus může být spastický, paralytický nebo smíšený. Mechanický ileus dělíme na obstrukční (</a:t>
            </a:r>
            <a:r>
              <a:rPr lang="cs-CZ" dirty="0" err="1"/>
              <a:t>intraluminální</a:t>
            </a:r>
            <a:r>
              <a:rPr lang="cs-CZ" dirty="0"/>
              <a:t>, intramurální a extramurální), </a:t>
            </a:r>
            <a:r>
              <a:rPr lang="cs-CZ" dirty="0" err="1"/>
              <a:t>volvulus</a:t>
            </a:r>
            <a:r>
              <a:rPr lang="cs-CZ" dirty="0"/>
              <a:t> (prostý nebo komplikovaný strangulací) a strangulaci (uskřinutí pruhy, v otvorech nebo invaginace) a cévní ileus, který může být způsoben trombózou žil mezenteria nebo embolií </a:t>
            </a:r>
            <a:r>
              <a:rPr lang="cs-CZ" dirty="0" err="1"/>
              <a:t>mezenterických</a:t>
            </a:r>
            <a:r>
              <a:rPr lang="cs-CZ" dirty="0"/>
              <a:t> tepen.</a:t>
            </a:r>
          </a:p>
          <a:p>
            <a:endParaRPr lang="cs-CZ" dirty="0"/>
          </a:p>
        </p:txBody>
      </p:sp>
    </p:spTree>
    <p:extLst>
      <p:ext uri="{BB962C8B-B14F-4D97-AF65-F5344CB8AC3E}">
        <p14:creationId xmlns:p14="http://schemas.microsoft.com/office/powerpoint/2010/main" val="40639050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4859DF-1A26-425A-8016-E68DC20F1AB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E0342AA-0D67-4591-A8CF-1C4830319252}"/>
              </a:ext>
            </a:extLst>
          </p:cNvPr>
          <p:cNvSpPr>
            <a:spLocks noGrp="1"/>
          </p:cNvSpPr>
          <p:nvPr>
            <p:ph idx="1"/>
          </p:nvPr>
        </p:nvSpPr>
        <p:spPr/>
        <p:txBody>
          <a:bodyPr>
            <a:normAutofit fontScale="92500" lnSpcReduction="20000"/>
          </a:bodyPr>
          <a:lstStyle/>
          <a:p>
            <a:r>
              <a:rPr lang="cs-CZ" b="1" dirty="0"/>
              <a:t>Neurogenní ileus (funkční)</a:t>
            </a:r>
            <a:endParaRPr lang="cs-CZ" dirty="0"/>
          </a:p>
          <a:p>
            <a:r>
              <a:rPr lang="cs-CZ" b="1" dirty="0"/>
              <a:t>Etiologie</a:t>
            </a:r>
            <a:endParaRPr lang="cs-CZ" dirty="0"/>
          </a:p>
          <a:p>
            <a:r>
              <a:rPr lang="cs-CZ" dirty="0"/>
              <a:t>Příčinou je neurogenní nebo toxická porucha motility střeva ve smyslu snížené nebo zvýšené motility.</a:t>
            </a:r>
          </a:p>
          <a:p>
            <a:r>
              <a:rPr lang="cs-CZ" b="1" dirty="0"/>
              <a:t> </a:t>
            </a:r>
            <a:endParaRPr lang="cs-CZ" dirty="0"/>
          </a:p>
          <a:p>
            <a:r>
              <a:rPr lang="cs-CZ" b="1" dirty="0"/>
              <a:t>Paralytický ileus</a:t>
            </a:r>
            <a:endParaRPr lang="cs-CZ" dirty="0"/>
          </a:p>
          <a:p>
            <a:r>
              <a:rPr lang="cs-CZ" dirty="0"/>
              <a:t>Paralytický ileus (adynamický) vzniká jako funkční porucha na úrovni nervových pletení ve střevní stěně. Postižená část střeva ztrácí hybnost a tonus. Nejčastější příčinou je operační trauma, zánět pobřišnice, strangulační a cévní ileus, reflexní poruchy při poranění míchy a mozku, koliky renální a žlučníkové, toxické poškození při otravách olovem, pneumonie, ochablost při celkových infekcích. </a:t>
            </a:r>
          </a:p>
          <a:p>
            <a:endParaRPr lang="cs-CZ" dirty="0"/>
          </a:p>
        </p:txBody>
      </p:sp>
    </p:spTree>
    <p:extLst>
      <p:ext uri="{BB962C8B-B14F-4D97-AF65-F5344CB8AC3E}">
        <p14:creationId xmlns:p14="http://schemas.microsoft.com/office/powerpoint/2010/main" val="4405724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B9FBDC-90AF-4E42-8A14-E64217B02FD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15C209D-E34A-4423-AEF0-CBFB7F0EAD74}"/>
              </a:ext>
            </a:extLst>
          </p:cNvPr>
          <p:cNvSpPr>
            <a:spLocks noGrp="1"/>
          </p:cNvSpPr>
          <p:nvPr>
            <p:ph idx="1"/>
          </p:nvPr>
        </p:nvSpPr>
        <p:spPr/>
        <p:txBody>
          <a:bodyPr>
            <a:normAutofit fontScale="85000" lnSpcReduction="20000"/>
          </a:bodyPr>
          <a:lstStyle/>
          <a:p>
            <a:r>
              <a:rPr lang="cs-CZ" b="1" dirty="0"/>
              <a:t>Klinický obraz</a:t>
            </a:r>
            <a:endParaRPr lang="cs-CZ" dirty="0"/>
          </a:p>
          <a:p>
            <a:r>
              <a:rPr lang="cs-CZ" dirty="0"/>
              <a:t>Nemocný si stěžuje na pocit nadmutí a mírnou tlaková bolest z distenze břišní stěny, zvracení nemusí být výrazné a bývá pozdním příznakem. Paralytický ileus nemá kolikovité bolesti. Přítomná je zástava odchodu plynů a stolice. Zpočátku je celkový stav pacienta uspokojivý a postupně se zhoršuje. Pokud není přítomná peritonitida, chybí svalové stažení. Poslechově nalézáme obraz „mrtvého ticha“. Nález per </a:t>
            </a:r>
            <a:r>
              <a:rPr lang="cs-CZ" dirty="0" err="1"/>
              <a:t>rectum</a:t>
            </a:r>
            <a:r>
              <a:rPr lang="cs-CZ" dirty="0"/>
              <a:t> je normální. </a:t>
            </a:r>
          </a:p>
          <a:p>
            <a:r>
              <a:rPr lang="cs-CZ" b="1" dirty="0"/>
              <a:t> </a:t>
            </a:r>
            <a:endParaRPr lang="cs-CZ" dirty="0"/>
          </a:p>
          <a:p>
            <a:r>
              <a:rPr lang="cs-CZ" b="1" dirty="0"/>
              <a:t>Terapie</a:t>
            </a:r>
            <a:endParaRPr lang="cs-CZ" dirty="0"/>
          </a:p>
          <a:p>
            <a:r>
              <a:rPr lang="cs-CZ" dirty="0"/>
              <a:t>Léčba je konzervativní, zavádíme </a:t>
            </a:r>
            <a:r>
              <a:rPr lang="cs-CZ" dirty="0" err="1"/>
              <a:t>nazogastrickou</a:t>
            </a:r>
            <a:r>
              <a:rPr lang="cs-CZ" dirty="0"/>
              <a:t> sondu k zrušení distenze a k odsávání přebytečné tekutiny, podáváme výživu parenterálně a provádíme důslednou úpravu vnitřního prostředí. Z léků je ordinován </a:t>
            </a:r>
            <a:r>
              <a:rPr lang="cs-CZ" dirty="0" err="1"/>
              <a:t>neostigmin</a:t>
            </a:r>
            <a:r>
              <a:rPr lang="cs-CZ" dirty="0"/>
              <a:t> (k tonizaci střevní stěny), </a:t>
            </a:r>
            <a:r>
              <a:rPr lang="cs-CZ" dirty="0" err="1"/>
              <a:t>prokinetika</a:t>
            </a:r>
            <a:r>
              <a:rPr lang="cs-CZ" dirty="0"/>
              <a:t>. Je zaváděna rektální rourka a může být podáno malé slané kapací klyzma.</a:t>
            </a:r>
          </a:p>
          <a:p>
            <a:endParaRPr lang="cs-CZ" dirty="0"/>
          </a:p>
        </p:txBody>
      </p:sp>
    </p:spTree>
    <p:extLst>
      <p:ext uri="{BB962C8B-B14F-4D97-AF65-F5344CB8AC3E}">
        <p14:creationId xmlns:p14="http://schemas.microsoft.com/office/powerpoint/2010/main" val="8862593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64A383-6545-44F7-9024-0D66865C6BB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DD910C8-F690-4745-8065-08EED385E496}"/>
              </a:ext>
            </a:extLst>
          </p:cNvPr>
          <p:cNvSpPr>
            <a:spLocks noGrp="1"/>
          </p:cNvSpPr>
          <p:nvPr>
            <p:ph idx="1"/>
          </p:nvPr>
        </p:nvSpPr>
        <p:spPr/>
        <p:txBody>
          <a:bodyPr>
            <a:normAutofit fontScale="62500" lnSpcReduction="20000"/>
          </a:bodyPr>
          <a:lstStyle/>
          <a:p>
            <a:r>
              <a:rPr lang="cs-CZ" b="1" dirty="0" err="1"/>
              <a:t>Spatický</a:t>
            </a:r>
            <a:r>
              <a:rPr lang="cs-CZ" b="1" dirty="0"/>
              <a:t> ileus</a:t>
            </a:r>
            <a:endParaRPr lang="cs-CZ" dirty="0"/>
          </a:p>
          <a:p>
            <a:r>
              <a:rPr lang="cs-CZ" b="1" dirty="0"/>
              <a:t>Etiologie</a:t>
            </a:r>
            <a:endParaRPr lang="cs-CZ" dirty="0"/>
          </a:p>
          <a:p>
            <a:r>
              <a:rPr lang="cs-CZ" dirty="0"/>
              <a:t>Spastický ileus je vzácný, vzniká křečovitým stahem svaloviny střeva. Je pozorován u nemocných trpících onemocněním nervové soustavy, endokrinního systému, reflexně u renálních a žlučníkových kolik a při poranění míchy. Spastický ileus byl častěji pozorován u lidí s mentální retardací. </a:t>
            </a:r>
          </a:p>
          <a:p>
            <a:r>
              <a:rPr lang="cs-CZ" b="1" dirty="0"/>
              <a:t> </a:t>
            </a:r>
            <a:endParaRPr lang="cs-CZ" dirty="0"/>
          </a:p>
          <a:p>
            <a:r>
              <a:rPr lang="cs-CZ" b="1" dirty="0"/>
              <a:t>Klinický obraz</a:t>
            </a:r>
            <a:endParaRPr lang="cs-CZ" dirty="0"/>
          </a:p>
          <a:p>
            <a:r>
              <a:rPr lang="cs-CZ" dirty="0"/>
              <a:t>U nemocného lze pozorovat příznaky mechanického, obstrukčního ileu včetně kolikovitých bolestí v celém břiše, zvracení a zástavu odchodu plynů a stolice. Protože stav většinou netrvá dlouho, nedojde ani k vzedmutí břicha. Na rozdíl od mechanického ileu je dobrý celkový stav nemocného. </a:t>
            </a:r>
          </a:p>
          <a:p>
            <a:r>
              <a:rPr lang="cs-CZ" b="1" dirty="0"/>
              <a:t> </a:t>
            </a:r>
            <a:endParaRPr lang="cs-CZ" dirty="0"/>
          </a:p>
          <a:p>
            <a:r>
              <a:rPr lang="cs-CZ" b="1" dirty="0"/>
              <a:t>Terapie</a:t>
            </a:r>
            <a:endParaRPr lang="cs-CZ" dirty="0"/>
          </a:p>
          <a:p>
            <a:r>
              <a:rPr lang="cs-CZ" dirty="0"/>
              <a:t>Vzhledem k tomu, že předoperační diagnóza je téměř nemožná, je provedena revize. Indikována je epidurální blokáda s lokálním anestetikem.</a:t>
            </a:r>
          </a:p>
          <a:p>
            <a:r>
              <a:rPr lang="cs-CZ" b="1" dirty="0"/>
              <a:t> </a:t>
            </a:r>
            <a:endParaRPr lang="cs-CZ" dirty="0"/>
          </a:p>
          <a:p>
            <a:endParaRPr lang="cs-CZ" dirty="0"/>
          </a:p>
        </p:txBody>
      </p:sp>
    </p:spTree>
    <p:extLst>
      <p:ext uri="{BB962C8B-B14F-4D97-AF65-F5344CB8AC3E}">
        <p14:creationId xmlns:p14="http://schemas.microsoft.com/office/powerpoint/2010/main" val="23517696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D9DD8-F6A7-4DD8-B5AC-5DD802BC876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9A60B00-E1F1-4D81-B811-54B6CF92F9F2}"/>
              </a:ext>
            </a:extLst>
          </p:cNvPr>
          <p:cNvSpPr>
            <a:spLocks noGrp="1"/>
          </p:cNvSpPr>
          <p:nvPr>
            <p:ph idx="1"/>
          </p:nvPr>
        </p:nvSpPr>
        <p:spPr/>
        <p:txBody>
          <a:bodyPr/>
          <a:lstStyle/>
          <a:p>
            <a:r>
              <a:rPr lang="cs-CZ" b="1" dirty="0"/>
              <a:t>Smíšený ileus</a:t>
            </a:r>
            <a:endParaRPr lang="cs-CZ" dirty="0"/>
          </a:p>
          <a:p>
            <a:r>
              <a:rPr lang="cs-CZ" dirty="0"/>
              <a:t>Smíšený ileus může nastat při existujícím lokalizovaném zánětlivém procesu (např. břišní absces), kdy dochází ke slepení střevních kliček mezi sebou, ty se stávají nehybnými, paretickými. Střevo nad tímto postižením se chová jako při mechanickém ileu. Subjektivně udává nemocný pravidelné bolesti břicha, zvracení, poruchu pasáže. Objektivně jsou známky sepse. Léčba spočívá v drenáži abscesu.</a:t>
            </a:r>
          </a:p>
          <a:p>
            <a:endParaRPr lang="cs-CZ" dirty="0"/>
          </a:p>
        </p:txBody>
      </p:sp>
    </p:spTree>
    <p:extLst>
      <p:ext uri="{BB962C8B-B14F-4D97-AF65-F5344CB8AC3E}">
        <p14:creationId xmlns:p14="http://schemas.microsoft.com/office/powerpoint/2010/main" val="37955560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E94620-3BA4-4F99-B1C5-D8540D70F95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8265114-95BF-466F-84EF-A2DEA2C52521}"/>
              </a:ext>
            </a:extLst>
          </p:cNvPr>
          <p:cNvSpPr>
            <a:spLocks noGrp="1"/>
          </p:cNvSpPr>
          <p:nvPr>
            <p:ph idx="1"/>
          </p:nvPr>
        </p:nvSpPr>
        <p:spPr/>
        <p:txBody>
          <a:bodyPr>
            <a:normAutofit fontScale="70000" lnSpcReduction="20000"/>
          </a:bodyPr>
          <a:lstStyle/>
          <a:p>
            <a:r>
              <a:rPr lang="cs-CZ" b="1" dirty="0"/>
              <a:t>Mechanický ileus </a:t>
            </a:r>
            <a:endParaRPr lang="cs-CZ" dirty="0"/>
          </a:p>
          <a:p>
            <a:r>
              <a:rPr lang="cs-CZ" dirty="0"/>
              <a:t>Klinické příznaky jsou závislé na lokalizaci resp. výši postižení. Vysoký uzávěr v oblasti pyloru, duodena a horního jejuna vyvolává pocit </a:t>
            </a:r>
            <a:r>
              <a:rPr lang="cs-CZ" dirty="0" err="1"/>
              <a:t>dyskomfortu</a:t>
            </a:r>
            <a:r>
              <a:rPr lang="cs-CZ" dirty="0"/>
              <a:t>, tlak v nadbřišku, zvracení žaludečních šťáv, rentgenologický průkaz poruchy pasáže vodné kontrastní látky. Při uzávěru tenkého střeva se objevují pravidelné křečovité bolesti břicha, poslechově provázené spastickou peristaltickou vlnou. Je přítomné též vzedmutím střední části nebo podbřišku, zvracení, miserere, zástava plynů a stolice. Symptomy nemusí být pozorovány od počátku příhody. Při uzávěru tlustého střeva dominují pravidelné křečovité bolesti břicha, poslechově provázené spastickou vlnou, vzedmutí celého břicha, nauzea, později zvracení. Na nativním RTG snímku břicha prokazujeme hladinky na tlustém nebo tenkém střevě. </a:t>
            </a:r>
          </a:p>
          <a:p>
            <a:r>
              <a:rPr lang="cs-CZ" dirty="0"/>
              <a:t>Příčinou obstrukčního ileu je překážka. </a:t>
            </a:r>
            <a:r>
              <a:rPr lang="cs-CZ" dirty="0" err="1"/>
              <a:t>Intraluminálně</a:t>
            </a:r>
            <a:r>
              <a:rPr lang="cs-CZ" dirty="0"/>
              <a:t> překážku nejčastěji tvoří žlučové kameny, cizí těleso, nestrávená potrava, </a:t>
            </a:r>
            <a:r>
              <a:rPr lang="cs-CZ" dirty="0" err="1"/>
              <a:t>skybala</a:t>
            </a:r>
            <a:r>
              <a:rPr lang="cs-CZ" dirty="0"/>
              <a:t> (obturace zatvrdlou stolicí), invaginace nebo shluk cizopasníků. Intramurální překážku mohou tvořit spazmy a edémy kolem vředů pyloru a duodena nebo jizvy po vředech, zánětlivé stenózy u </a:t>
            </a:r>
            <a:r>
              <a:rPr lang="cs-CZ" dirty="0" err="1"/>
              <a:t>idiopatickch</a:t>
            </a:r>
            <a:r>
              <a:rPr lang="cs-CZ" dirty="0"/>
              <a:t> zánětů (Crohnova choroba, ulcerózní kolitida), polyp, nádor a vrozené vady. Extramurální překážkou může být velký nádor vyrůstající z jiného orgánu nebo dutiny břišní, pooperační srůsty, uskřinutí střeva v kýlní brance, endometrióza, intraabdominální absces, poruchy rotace střeva. </a:t>
            </a:r>
          </a:p>
          <a:p>
            <a:endParaRPr lang="cs-CZ" dirty="0"/>
          </a:p>
        </p:txBody>
      </p:sp>
    </p:spTree>
    <p:extLst>
      <p:ext uri="{BB962C8B-B14F-4D97-AF65-F5344CB8AC3E}">
        <p14:creationId xmlns:p14="http://schemas.microsoft.com/office/powerpoint/2010/main" val="40145890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B6EB3E-85EB-4A4D-8E80-D4593184FDE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1734209-DEA5-4CEB-AF02-A4355DDFDF4C}"/>
              </a:ext>
            </a:extLst>
          </p:cNvPr>
          <p:cNvSpPr>
            <a:spLocks noGrp="1"/>
          </p:cNvSpPr>
          <p:nvPr>
            <p:ph idx="1"/>
          </p:nvPr>
        </p:nvSpPr>
        <p:spPr/>
        <p:txBody>
          <a:bodyPr>
            <a:normAutofit fontScale="55000" lnSpcReduction="20000"/>
          </a:bodyPr>
          <a:lstStyle/>
          <a:p>
            <a:r>
              <a:rPr lang="cs-CZ" dirty="0" err="1"/>
              <a:t>zniklá</a:t>
            </a:r>
            <a:r>
              <a:rPr lang="cs-CZ" dirty="0"/>
              <a:t> překážka brání normální pasáži střevního obsahu, reflexně řízené autonomními nervy, vyvolá ve střevní stěně zesílenou peristaltiku v úseku nad překážkou, dochází ke spazmům. Ty jsou pociťovány jako křečovitá bolest. Usilovná peristaltika a časové intervaly mezi spazmy mají různý charakter v závislosti na výšce překážky. Dochází k městnání střevního obsahu (tekutý obsah a plyn) nad blokádou, střevo ochabuje, až jeho činnost ustává úplně a </a:t>
            </a:r>
            <a:r>
              <a:rPr lang="cs-CZ" dirty="0" err="1"/>
              <a:t>distenduje</a:t>
            </a:r>
            <a:r>
              <a:rPr lang="cs-CZ" dirty="0"/>
              <a:t>. Postupně se může rozvíjet ischemie střevní stěny, stěna se stává prostupnou pro bakteriální jedy, rozpadové produkty střevního obsahu a bakterie. Dochází ke ztrátám tekutin a rozvratu vnitřního prostředí. </a:t>
            </a:r>
          </a:p>
          <a:p>
            <a:r>
              <a:rPr lang="cs-CZ" dirty="0"/>
              <a:t>Pravidelně přítomným symptomem u nemocných je kolikovitá bolest z usilovné peristaltiky nad překážkou vyvolaná stahem hladké svaloviny střevní stěny. S únavou svaloviny a v souvislosti s progresí změn ve stěně střeva ustává peristaltika. Kolikovitá bolest přechází v trvalou. Zvracení je zpočátku reflexní, později dochází k hromadění obsahu nad překážkou. Podle charakteru zvratků lze někdy soudit i na výši uložení překážky. Zvratky mohou být kyselé, to značí žaludeční obsah, nebo hořké z duodena. Může se objevit i miserere (zvracení páchnoucího až </a:t>
            </a:r>
            <a:r>
              <a:rPr lang="cs-CZ" dirty="0" err="1"/>
              <a:t>fekulentně</a:t>
            </a:r>
            <a:r>
              <a:rPr lang="cs-CZ" dirty="0"/>
              <a:t> páchnoucího obsahu z distálního ilea nebo tlustého střeva, </a:t>
            </a:r>
            <a:r>
              <a:rPr lang="cs-CZ" dirty="0" err="1"/>
              <a:t>fekulence</a:t>
            </a:r>
            <a:r>
              <a:rPr lang="cs-CZ" dirty="0"/>
              <a:t> je způsobená přemnoženou bakteriální flórou v stagnujícím obsahu střeva, je prognosticky špatným znamením). Zástava odchodu plynů a stolice bývá u nízkých ileů již od počátku příhody, u vysokých ileů může být odchod plynů a stolice po určitou dobu neporušen. Celkový stav nemocného u prostého obstrukčního ileu nebývá zpočátku výrazněji narušen. Nemocný je neklidný, hledá úlevovou polohu a mne si břicho při bolestivé kolice. U strangulací se objevuje na začátku onemocnění šoková bolest reflexního původu. Při fyzikálním vyšetření pohledem lze zjistit vzedmutí břicha, někdy lokalizované na určitý úsek (u vysokého ileu chybí, u nízkého ileu tenkého střeva je vzedmutí ve středu břicha, při ileu tlustého střeva je vzedmutí po stranách břicha). Je zvýšená střevní peristaltika, pohmatem zjistíme zvýšené napětí břišní stěny. Per </a:t>
            </a:r>
            <a:r>
              <a:rPr lang="cs-CZ" dirty="0" err="1"/>
              <a:t>rectum</a:t>
            </a:r>
            <a:r>
              <a:rPr lang="cs-CZ" dirty="0"/>
              <a:t> bývá nález normální, u nízko lokalizované překážky bývá prázdná </a:t>
            </a:r>
            <a:r>
              <a:rPr lang="cs-CZ" dirty="0" err="1"/>
              <a:t>ampula</a:t>
            </a:r>
            <a:r>
              <a:rPr lang="cs-CZ" dirty="0"/>
              <a:t>. Léčba obstrukčního ileu je vždy chirurgická.</a:t>
            </a:r>
          </a:p>
          <a:p>
            <a:endParaRPr lang="cs-CZ" dirty="0"/>
          </a:p>
        </p:txBody>
      </p:sp>
    </p:spTree>
    <p:extLst>
      <p:ext uri="{BB962C8B-B14F-4D97-AF65-F5344CB8AC3E}">
        <p14:creationId xmlns:p14="http://schemas.microsoft.com/office/powerpoint/2010/main" val="3915978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859AE5-8D7F-48F8-9445-2DD51D41EA46}"/>
              </a:ext>
            </a:extLst>
          </p:cNvPr>
          <p:cNvSpPr>
            <a:spLocks noGrp="1"/>
          </p:cNvSpPr>
          <p:nvPr>
            <p:ph type="title"/>
          </p:nvPr>
        </p:nvSpPr>
        <p:spPr/>
        <p:txBody>
          <a:bodyPr/>
          <a:lstStyle/>
          <a:p>
            <a:r>
              <a:rPr lang="cs-CZ" dirty="0"/>
              <a:t>Oblasti fáze pooperační</a:t>
            </a:r>
          </a:p>
        </p:txBody>
      </p:sp>
      <p:sp>
        <p:nvSpPr>
          <p:cNvPr id="3" name="Zástupný symbol pro obsah 2">
            <a:extLst>
              <a:ext uri="{FF2B5EF4-FFF2-40B4-BE49-F238E27FC236}">
                <a16:creationId xmlns:a16="http://schemas.microsoft.com/office/drawing/2014/main" id="{405867E4-9D8B-4BD2-AC0D-4C6D5920C359}"/>
              </a:ext>
            </a:extLst>
          </p:cNvPr>
          <p:cNvSpPr>
            <a:spLocks noGrp="1"/>
          </p:cNvSpPr>
          <p:nvPr>
            <p:ph idx="1"/>
          </p:nvPr>
        </p:nvSpPr>
        <p:spPr>
          <a:xfrm>
            <a:off x="133519" y="1825625"/>
            <a:ext cx="11968119" cy="4351338"/>
          </a:xfrm>
        </p:spPr>
        <p:txBody>
          <a:bodyPr/>
          <a:lstStyle/>
          <a:p>
            <a:r>
              <a:rPr lang="cs-CZ" dirty="0"/>
              <a:t>Intervence všeobecné sestry specialistky v anestezii a intenzivní péči během předání</a:t>
            </a:r>
          </a:p>
          <a:p>
            <a:r>
              <a:rPr lang="cs-CZ" dirty="0"/>
              <a:t>intervence všeobecné sestry ve fázi pooperační na </a:t>
            </a:r>
            <a:r>
              <a:rPr lang="cs-CZ" dirty="0" err="1"/>
              <a:t>následnémddělení</a:t>
            </a:r>
            <a:r>
              <a:rPr lang="cs-CZ" dirty="0"/>
              <a:t>/</a:t>
            </a:r>
            <a:r>
              <a:rPr lang="cs-CZ" dirty="0" err="1"/>
              <a:t>dospávací</a:t>
            </a:r>
            <a:r>
              <a:rPr lang="cs-CZ" dirty="0"/>
              <a:t> hale</a:t>
            </a:r>
          </a:p>
          <a:p>
            <a:r>
              <a:rPr lang="cs-CZ" dirty="0"/>
              <a:t>hospitalizace na chirurgické ošetřovací jednotce</a:t>
            </a:r>
          </a:p>
          <a:p>
            <a:r>
              <a:rPr lang="cs-CZ" dirty="0"/>
              <a:t>propuštění do domácí péče, nebo přeložení na jiné oddělení/do jiného zdravotnického zařízení </a:t>
            </a:r>
          </a:p>
          <a:p>
            <a:r>
              <a:rPr lang="cs-CZ" dirty="0"/>
              <a:t>Všeobecná sestra plní následující intervence:</a:t>
            </a:r>
          </a:p>
        </p:txBody>
      </p:sp>
    </p:spTree>
    <p:extLst>
      <p:ext uri="{BB962C8B-B14F-4D97-AF65-F5344CB8AC3E}">
        <p14:creationId xmlns:p14="http://schemas.microsoft.com/office/powerpoint/2010/main" val="30680361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495E75-4197-474A-B882-999C3841AB7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AA4082D-39B1-4BCC-A7DB-9831C47E7F00}"/>
              </a:ext>
            </a:extLst>
          </p:cNvPr>
          <p:cNvSpPr>
            <a:spLocks noGrp="1"/>
          </p:cNvSpPr>
          <p:nvPr>
            <p:ph idx="1"/>
          </p:nvPr>
        </p:nvSpPr>
        <p:spPr/>
        <p:txBody>
          <a:bodyPr>
            <a:normAutofit fontScale="70000" lnSpcReduction="20000"/>
          </a:bodyPr>
          <a:lstStyle/>
          <a:p>
            <a:r>
              <a:rPr lang="cs-CZ" dirty="0" err="1"/>
              <a:t>Volvulus</a:t>
            </a:r>
            <a:r>
              <a:rPr lang="cs-CZ" dirty="0"/>
              <a:t> vzniká rotací některé části trávicí trubice kolem osy, většinou příčné, jdoucí od vrcholu otáčení ke kořenu mezenteria. Je častější v úsecích, kde je delší mezenterium. Střevní kličku často na vrcholu přidržuje srůst. Při rotacích větších než 180 stupňů kolem příčné osy jsou postiženy cévy a nervy v mezenteriu, proto dochází rychle k patologickoanatomickým změnám ve stěně trávicí trubice až k její nekróze. Příčinou </a:t>
            </a:r>
            <a:r>
              <a:rPr lang="cs-CZ" dirty="0" err="1"/>
              <a:t>volvulu</a:t>
            </a:r>
            <a:r>
              <a:rPr lang="cs-CZ" dirty="0"/>
              <a:t> střeva bývá vrozeně dlouhé mezenterium nebo </a:t>
            </a:r>
            <a:r>
              <a:rPr lang="cs-CZ" dirty="0" err="1"/>
              <a:t>mezokolon</a:t>
            </a:r>
            <a:r>
              <a:rPr lang="cs-CZ" dirty="0"/>
              <a:t>, dlouhá esovitá klička s úzkou bází </a:t>
            </a:r>
            <a:r>
              <a:rPr lang="cs-CZ" dirty="0" err="1"/>
              <a:t>mezokolonu</a:t>
            </a:r>
            <a:r>
              <a:rPr lang="cs-CZ" dirty="0"/>
              <a:t>, vrozené nebo </a:t>
            </a:r>
            <a:r>
              <a:rPr lang="cs-CZ" dirty="0" err="1"/>
              <a:t>pozánětlivé</a:t>
            </a:r>
            <a:r>
              <a:rPr lang="cs-CZ" dirty="0"/>
              <a:t> pruhy, srůsty, naplnění části trávicí trubice velkým množstvím obsahu a prudký pohyb. Léčbou je neodkladná operace.</a:t>
            </a:r>
          </a:p>
          <a:p>
            <a:r>
              <a:rPr lang="cs-CZ" dirty="0"/>
              <a:t>U strangulace (uskřinutí) dochází kromě uzávěru střevního průsvitu i k stlačení cév v mezenteriu nebo ve stěně střevní. Příčinou ileu je uskřinutí pruhem (</a:t>
            </a:r>
            <a:r>
              <a:rPr lang="cs-CZ" dirty="0" err="1"/>
              <a:t>Meckelův</a:t>
            </a:r>
            <a:r>
              <a:rPr lang="cs-CZ" dirty="0"/>
              <a:t> divertikl, cíp velkého omenta, vejcovod, apendix, srůsty) nebo v otvoru (zevní a vnitřní kýly). Stav a průběh je dán poruchou z překážky na střevu nebo oběhovou poruchou ve stěně střeva. Strangulace se může týkat jen části střevní stěny. Při stlačení mezenteria dochází k hemoragické </a:t>
            </a:r>
            <a:r>
              <a:rPr lang="cs-CZ" dirty="0" err="1"/>
              <a:t>infarzaci</a:t>
            </a:r>
            <a:r>
              <a:rPr lang="cs-CZ" dirty="0"/>
              <a:t> střeva nebo části jeho stěny s rychlým nástupem nekrózy, perforace a vznikem difúzního zánětu pobřišnice. Intenzita příznaků nemocných je dána rozsahem a umístěním strangulace. Krutá a náhle vzniklá bolest spolu se zvracením vede rychle k šokovému stavu. Nemocný je neklidný, bledý, potí se, má tachykardii, někdy i pokles tlaku. Objevuje se dráždění pobřišnice a při vyšetření per </a:t>
            </a:r>
            <a:r>
              <a:rPr lang="cs-CZ" dirty="0" err="1"/>
              <a:t>rectum</a:t>
            </a:r>
            <a:r>
              <a:rPr lang="cs-CZ" dirty="0"/>
              <a:t> může být přítomna krev. Léčbou je neodkladná operace.</a:t>
            </a:r>
          </a:p>
          <a:p>
            <a:endParaRPr lang="cs-CZ" dirty="0"/>
          </a:p>
        </p:txBody>
      </p:sp>
    </p:spTree>
    <p:extLst>
      <p:ext uri="{BB962C8B-B14F-4D97-AF65-F5344CB8AC3E}">
        <p14:creationId xmlns:p14="http://schemas.microsoft.com/office/powerpoint/2010/main" val="22270098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8C2E29-A25E-4094-904D-60ECEDA1C7A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8A17269-942B-4BE2-9988-4D6DE8845930}"/>
              </a:ext>
            </a:extLst>
          </p:cNvPr>
          <p:cNvSpPr>
            <a:spLocks noGrp="1"/>
          </p:cNvSpPr>
          <p:nvPr>
            <p:ph idx="1"/>
          </p:nvPr>
        </p:nvSpPr>
        <p:spPr/>
        <p:txBody>
          <a:bodyPr>
            <a:normAutofit fontScale="92500" lnSpcReduction="20000"/>
          </a:bodyPr>
          <a:lstStyle/>
          <a:p>
            <a:r>
              <a:rPr lang="cs-CZ" dirty="0"/>
              <a:t>Při invaginaci dochází k vsunutí jedné části střeva do lumen části sousední. Proto bývá řazena k obstrukčním </a:t>
            </a:r>
            <a:r>
              <a:rPr lang="cs-CZ" dirty="0" err="1"/>
              <a:t>intraluminálním</a:t>
            </a:r>
            <a:r>
              <a:rPr lang="cs-CZ" dirty="0"/>
              <a:t> ileům. Většinou se orální část vsune do části aborální, vzácněji je to obráceně. Aby k tomuto stavu mohlo dojít, je podmínkou přítomnost delšího mezenteria. Část střeva, která se vsouvá, se nazývá </a:t>
            </a:r>
            <a:r>
              <a:rPr lang="cs-CZ" dirty="0" err="1"/>
              <a:t>invaginát</a:t>
            </a:r>
            <a:r>
              <a:rPr lang="cs-CZ" dirty="0"/>
              <a:t>. Jako příčina invaginace u dětí se uvádí zbytnělá lymfatická tkáň ve stěně střevní, která je urychlenou peristaltikou při průjmových onemocněních unášena s jemnou tenkou střevní stěnou na jemném mezenteriu střeva a vtažena do následné části střeva. Objevuje se nejčastěji v prvním roce života. U dospělých bývá příčinou slizniční polyp. Nemocný má křečovité bolesti, je neklidný, zvrací, má poruchu vyprazdňování střeva, ve stolici je krev. </a:t>
            </a:r>
          </a:p>
          <a:p>
            <a:r>
              <a:rPr lang="cs-CZ" dirty="0"/>
              <a:t>Léčbou je neodkladná operace.</a:t>
            </a:r>
          </a:p>
          <a:p>
            <a:r>
              <a:rPr lang="cs-CZ" b="1" dirty="0"/>
              <a:t> </a:t>
            </a:r>
            <a:endParaRPr lang="cs-CZ" dirty="0"/>
          </a:p>
          <a:p>
            <a:endParaRPr lang="cs-CZ" dirty="0"/>
          </a:p>
        </p:txBody>
      </p:sp>
    </p:spTree>
    <p:extLst>
      <p:ext uri="{BB962C8B-B14F-4D97-AF65-F5344CB8AC3E}">
        <p14:creationId xmlns:p14="http://schemas.microsoft.com/office/powerpoint/2010/main" val="19094013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87A85D-D2F8-4E04-B1FE-1AAA8155313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4521C17-DA20-49E6-82C6-7D9C8336C9EB}"/>
              </a:ext>
            </a:extLst>
          </p:cNvPr>
          <p:cNvSpPr>
            <a:spLocks noGrp="1"/>
          </p:cNvSpPr>
          <p:nvPr>
            <p:ph idx="1"/>
          </p:nvPr>
        </p:nvSpPr>
        <p:spPr/>
        <p:txBody>
          <a:bodyPr>
            <a:normAutofit fontScale="62500" lnSpcReduction="20000"/>
          </a:bodyPr>
          <a:lstStyle/>
          <a:p>
            <a:r>
              <a:rPr lang="cs-CZ" b="1" dirty="0"/>
              <a:t>Cévní ileus </a:t>
            </a:r>
            <a:endParaRPr lang="cs-CZ" dirty="0"/>
          </a:p>
          <a:p>
            <a:r>
              <a:rPr lang="cs-CZ" b="1" dirty="0"/>
              <a:t>Etiologie</a:t>
            </a:r>
            <a:endParaRPr lang="cs-CZ" dirty="0"/>
          </a:p>
          <a:p>
            <a:r>
              <a:rPr lang="cs-CZ" dirty="0"/>
              <a:t>Etiologicky vzniká cévní ileus embolií nebo trombózou </a:t>
            </a:r>
            <a:r>
              <a:rPr lang="cs-CZ" dirty="0" err="1"/>
              <a:t>mezenterických</a:t>
            </a:r>
            <a:r>
              <a:rPr lang="cs-CZ" dirty="0"/>
              <a:t> cév. Dochází k poruše nebo úplné zástavě zásobení střevní stěny kyslíkem. Vzniklá ischémie vyvolává krutou bolest a vede k poruše funkce střeva. Objevují se barevné změny střevní stěny, edém, prosáknutí až nekróza s následným difúzním zánětem pobřišnice. </a:t>
            </a:r>
          </a:p>
          <a:p>
            <a:r>
              <a:rPr lang="cs-CZ" b="1" dirty="0"/>
              <a:t> </a:t>
            </a:r>
            <a:endParaRPr lang="cs-CZ" dirty="0"/>
          </a:p>
          <a:p>
            <a:r>
              <a:rPr lang="cs-CZ" b="1" dirty="0"/>
              <a:t>Klinický obraz</a:t>
            </a:r>
            <a:endParaRPr lang="cs-CZ" dirty="0"/>
          </a:p>
          <a:p>
            <a:r>
              <a:rPr lang="cs-CZ" dirty="0"/>
              <a:t>Klinický obraz odpovídá druhu a lokalizaci cévního uzávěru. Příznaky embolie i trombózy jsou velmi podobné, u trombóz je průběh pozvolnější. Konstantním a nejčastějším příznakem cévního ileu je obvykle prudká, šokující, náhlá bolest v břiše, těžko lokalizovatelná, špatně ovlivnitelná </a:t>
            </a:r>
            <a:r>
              <a:rPr lang="cs-CZ" dirty="0" err="1"/>
              <a:t>opioidnímí</a:t>
            </a:r>
            <a:r>
              <a:rPr lang="cs-CZ" dirty="0"/>
              <a:t> analgetiky. Rychle nastupuje paréza trávicího ústrojí, v břiše je poslechové ticho. Vzniká zprvu nevelké, později nápadné vzedmutí břicha. Objevuje se zvracení, někdy i s příměsí krve. Mohou se objevit průjmovité stolice s příměsí krve, což je známkou již pokročilého onemocnění. Nastupuje toxický stav s počínajícím šokem. Pokles krevního tlaku, tachykardie, bledost. Základem úspěšné léčby je pomýšlet na onemocnění a včas provést </a:t>
            </a:r>
            <a:r>
              <a:rPr lang="cs-CZ" dirty="0" err="1"/>
              <a:t>mezenterickou</a:t>
            </a:r>
            <a:r>
              <a:rPr lang="cs-CZ" dirty="0"/>
              <a:t> angiografii. </a:t>
            </a:r>
          </a:p>
          <a:p>
            <a:endParaRPr lang="cs-CZ" dirty="0"/>
          </a:p>
        </p:txBody>
      </p:sp>
    </p:spTree>
    <p:extLst>
      <p:ext uri="{BB962C8B-B14F-4D97-AF65-F5344CB8AC3E}">
        <p14:creationId xmlns:p14="http://schemas.microsoft.com/office/powerpoint/2010/main" val="25235452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CEFB3A-F70A-4FFF-B329-74D3A075747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E83EF8B-44F7-4049-8C33-172E63D3FD13}"/>
              </a:ext>
            </a:extLst>
          </p:cNvPr>
          <p:cNvSpPr>
            <a:spLocks noGrp="1"/>
          </p:cNvSpPr>
          <p:nvPr>
            <p:ph idx="1"/>
          </p:nvPr>
        </p:nvSpPr>
        <p:spPr/>
        <p:txBody>
          <a:bodyPr>
            <a:normAutofit fontScale="62500" lnSpcReduction="20000"/>
          </a:bodyPr>
          <a:lstStyle/>
          <a:p>
            <a:r>
              <a:rPr lang="cs-CZ" b="1" dirty="0"/>
              <a:t>Terapie</a:t>
            </a:r>
            <a:endParaRPr lang="cs-CZ" dirty="0"/>
          </a:p>
          <a:p>
            <a:r>
              <a:rPr lang="cs-CZ" dirty="0"/>
              <a:t>Léčba je vždy chirurgická, vyžaduje resekci nevitálního střeva. Dutina břišní se uzavírá jen provizorně a je plánován „second </a:t>
            </a:r>
            <a:r>
              <a:rPr lang="cs-CZ" dirty="0" err="1"/>
              <a:t>look</a:t>
            </a:r>
            <a:r>
              <a:rPr lang="cs-CZ" dirty="0"/>
              <a:t>“, neboť ischémie střeva může pokračovat. </a:t>
            </a:r>
          </a:p>
          <a:p>
            <a:r>
              <a:rPr lang="cs-CZ" b="1" dirty="0"/>
              <a:t> </a:t>
            </a:r>
            <a:endParaRPr lang="cs-CZ" dirty="0"/>
          </a:p>
          <a:p>
            <a:r>
              <a:rPr lang="cs-CZ" b="1" dirty="0"/>
              <a:t>Ošetřovatelské diagnózy:</a:t>
            </a:r>
            <a:endParaRPr lang="cs-CZ" dirty="0"/>
          </a:p>
          <a:p>
            <a:r>
              <a:rPr lang="cs-CZ" dirty="0"/>
              <a:t>- akutní bolest - 00132</a:t>
            </a:r>
          </a:p>
          <a:p>
            <a:r>
              <a:rPr lang="cs-CZ" dirty="0"/>
              <a:t>- snížený objem tekutin v organismu - 00027</a:t>
            </a:r>
          </a:p>
          <a:p>
            <a:r>
              <a:rPr lang="cs-CZ" dirty="0"/>
              <a:t>- nedostatečné znalosti - 00126</a:t>
            </a:r>
          </a:p>
          <a:p>
            <a:r>
              <a:rPr lang="cs-CZ" dirty="0"/>
              <a:t>- nauzea - 00134</a:t>
            </a:r>
          </a:p>
          <a:p>
            <a:r>
              <a:rPr lang="cs-CZ" dirty="0"/>
              <a:t>- riziko neefektivní gastrointestinální </a:t>
            </a:r>
            <a:r>
              <a:rPr lang="cs-CZ" dirty="0" err="1"/>
              <a:t>perfuze</a:t>
            </a:r>
            <a:r>
              <a:rPr lang="cs-CZ" dirty="0"/>
              <a:t> - 00202</a:t>
            </a:r>
          </a:p>
          <a:p>
            <a:r>
              <a:rPr lang="cs-CZ" dirty="0"/>
              <a:t>- narušená integrita tkáně - 00044</a:t>
            </a:r>
          </a:p>
          <a:p>
            <a:r>
              <a:rPr lang="cs-CZ" dirty="0"/>
              <a:t>- nespavost - 00095</a:t>
            </a:r>
          </a:p>
          <a:p>
            <a:r>
              <a:rPr lang="cs-CZ" dirty="0"/>
              <a:t>- riziko infekce - 00004</a:t>
            </a:r>
          </a:p>
          <a:p>
            <a:r>
              <a:rPr lang="cs-CZ" dirty="0"/>
              <a:t>- zácpa - 00011</a:t>
            </a:r>
          </a:p>
          <a:p>
            <a:endParaRPr lang="cs-CZ" dirty="0"/>
          </a:p>
        </p:txBody>
      </p:sp>
    </p:spTree>
    <p:extLst>
      <p:ext uri="{BB962C8B-B14F-4D97-AF65-F5344CB8AC3E}">
        <p14:creationId xmlns:p14="http://schemas.microsoft.com/office/powerpoint/2010/main" val="19367522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FD6C21-F8BD-4B7C-AE07-CFD0DBBA3440}"/>
              </a:ext>
            </a:extLst>
          </p:cNvPr>
          <p:cNvSpPr>
            <a:spLocks noGrp="1"/>
          </p:cNvSpPr>
          <p:nvPr>
            <p:ph type="title"/>
          </p:nvPr>
        </p:nvSpPr>
        <p:spPr/>
        <p:txBody>
          <a:bodyPr>
            <a:normAutofit fontScale="90000"/>
          </a:bodyPr>
          <a:lstStyle/>
          <a:p>
            <a:r>
              <a:rPr lang="cs-CZ" b="1" dirty="0">
                <a:solidFill>
                  <a:srgbClr val="FF0000"/>
                </a:solidFill>
              </a:rPr>
              <a:t>7 Ošetřovatelský proces u pacienta s onemocněním žlučníku a žlučových cest</a:t>
            </a:r>
            <a:br>
              <a:rPr lang="cs-CZ" b="1" dirty="0"/>
            </a:br>
            <a:endParaRPr lang="cs-CZ" dirty="0"/>
          </a:p>
        </p:txBody>
      </p:sp>
      <p:sp>
        <p:nvSpPr>
          <p:cNvPr id="3" name="Zástupný symbol pro obsah 2">
            <a:extLst>
              <a:ext uri="{FF2B5EF4-FFF2-40B4-BE49-F238E27FC236}">
                <a16:creationId xmlns:a16="http://schemas.microsoft.com/office/drawing/2014/main" id="{F636A8C3-2662-4EF5-897C-D9B2E5F5DD6D}"/>
              </a:ext>
            </a:extLst>
          </p:cNvPr>
          <p:cNvSpPr>
            <a:spLocks noGrp="1"/>
          </p:cNvSpPr>
          <p:nvPr>
            <p:ph idx="1"/>
          </p:nvPr>
        </p:nvSpPr>
        <p:spPr/>
        <p:txBody>
          <a:bodyPr>
            <a:normAutofit fontScale="77500" lnSpcReduction="20000"/>
          </a:bodyPr>
          <a:lstStyle/>
          <a:p>
            <a:r>
              <a:rPr lang="cs-CZ" dirty="0" err="1"/>
              <a:t>lučové</a:t>
            </a:r>
            <a:r>
              <a:rPr lang="cs-CZ" dirty="0"/>
              <a:t> kameny jsou nejčastější příčinou onemocnění žlučníku a žlučových cest. Žlučové kameny se tvoří hlavně z cholesterolu, bilirubinu a </a:t>
            </a:r>
            <a:r>
              <a:rPr lang="cs-CZ" dirty="0" err="1"/>
              <a:t>kalciumbikarbonátu</a:t>
            </a:r>
            <a:r>
              <a:rPr lang="cs-CZ" dirty="0"/>
              <a:t>. </a:t>
            </a:r>
          </a:p>
          <a:p>
            <a:r>
              <a:rPr lang="cs-CZ" dirty="0"/>
              <a:t>Podle skladby žlučových kamenů rozlišujeme čtyři skupiny:</a:t>
            </a:r>
          </a:p>
          <a:p>
            <a:r>
              <a:rPr lang="cs-CZ" dirty="0"/>
              <a:t>1. Cholesterolové kaménky - jsou většinou oválné a hladké, mohou dosahovat značné velikosti. Někdy mohou vyplnit i celý žlučník. Jsou velmi časté.</a:t>
            </a:r>
          </a:p>
          <a:p>
            <a:r>
              <a:rPr lang="cs-CZ" dirty="0"/>
              <a:t>2. Pigmentové kameny - jsou převážně z čirého barviva (bilirubinu). Jsou poměrně vzácné. Mají malou příměs cholesterolu.</a:t>
            </a:r>
          </a:p>
          <a:p>
            <a:r>
              <a:rPr lang="cs-CZ" dirty="0"/>
              <a:t>3. Uhličitanové kameny - jsou tvořeny uhličitanem vápenatým. Jsou velmi vzácné.</a:t>
            </a:r>
          </a:p>
          <a:p>
            <a:r>
              <a:rPr lang="cs-CZ" dirty="0"/>
              <a:t>4. Smíšené kameny - obsahují všechny tři složky, cholesterol, bilirubin a uhličitany. Tento typ se vyskytuje nejčastěji. </a:t>
            </a:r>
          </a:p>
          <a:p>
            <a:r>
              <a:rPr lang="cs-CZ" dirty="0"/>
              <a:t> </a:t>
            </a:r>
          </a:p>
          <a:p>
            <a:r>
              <a:rPr lang="cs-CZ" dirty="0"/>
              <a:t>Velikost konkrementů je velmi rozmanitá. Mohou být velké, takže vyplní celý žlučník, jindy drobné jako zrnka písku. Mohou mít i podobu bláta na dně žlučníku. Některé jsou velmi tvrdé, hlavně ty s obsahem uhličitanu vápenatého, které tvoří úplné skořepiny.</a:t>
            </a:r>
          </a:p>
          <a:p>
            <a:endParaRPr lang="cs-CZ" dirty="0"/>
          </a:p>
        </p:txBody>
      </p:sp>
    </p:spTree>
    <p:extLst>
      <p:ext uri="{BB962C8B-B14F-4D97-AF65-F5344CB8AC3E}">
        <p14:creationId xmlns:p14="http://schemas.microsoft.com/office/powerpoint/2010/main" val="3695536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045FB-01AE-4F7E-B031-0A57D21FBE5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1677CBA-5644-4DBD-B9ED-4D894E6DD9D0}"/>
              </a:ext>
            </a:extLst>
          </p:cNvPr>
          <p:cNvSpPr>
            <a:spLocks noGrp="1"/>
          </p:cNvSpPr>
          <p:nvPr>
            <p:ph idx="1"/>
          </p:nvPr>
        </p:nvSpPr>
        <p:spPr/>
        <p:txBody>
          <a:bodyPr>
            <a:normAutofit fontScale="85000" lnSpcReduction="20000"/>
          </a:bodyPr>
          <a:lstStyle/>
          <a:p>
            <a:r>
              <a:rPr lang="cs-CZ" dirty="0"/>
              <a:t>patogenezi vzniku hrají největší úlohu poruchy ve fyzikálním a chemickém složení žluči (tzv. </a:t>
            </a:r>
            <a:r>
              <a:rPr lang="cs-CZ" dirty="0" err="1"/>
              <a:t>litogenní</a:t>
            </a:r>
            <a:r>
              <a:rPr lang="cs-CZ" dirty="0"/>
              <a:t> žluč). Žlučové kameny se vyskytují kdekoliv ve žlučových cestách, v </a:t>
            </a:r>
            <a:r>
              <a:rPr lang="cs-CZ" dirty="0" err="1"/>
              <a:t>intrahepatálních</a:t>
            </a:r>
            <a:r>
              <a:rPr lang="cs-CZ" dirty="0"/>
              <a:t> i </a:t>
            </a:r>
            <a:r>
              <a:rPr lang="cs-CZ" dirty="0" err="1"/>
              <a:t>extrahepatálních</a:t>
            </a:r>
            <a:r>
              <a:rPr lang="cs-CZ" dirty="0"/>
              <a:t>, nejčastěji však ve žlučníku. Přítomnost kamenů ve žlučníku označujeme </a:t>
            </a:r>
            <a:r>
              <a:rPr lang="cs-CZ" b="1" dirty="0" err="1"/>
              <a:t>cholecystolitiáza</a:t>
            </a:r>
            <a:r>
              <a:rPr lang="cs-CZ" dirty="0"/>
              <a:t> a přítomnost kamenů ve žlučových cestách </a:t>
            </a:r>
            <a:r>
              <a:rPr lang="cs-CZ" b="1" dirty="0"/>
              <a:t>choledocholitiáza</a:t>
            </a:r>
            <a:r>
              <a:rPr lang="cs-CZ" dirty="0"/>
              <a:t>, ev. </a:t>
            </a:r>
            <a:r>
              <a:rPr lang="cs-CZ" dirty="0" err="1"/>
              <a:t>hepatikolitiáza</a:t>
            </a:r>
            <a:r>
              <a:rPr lang="cs-CZ" dirty="0"/>
              <a:t>. Nacházíme je častěji u žen (4:1) a výskyt se zvyšuje s přibývajícím věkem. Výskyt souvisí s podmínkami života a s vlivy výživy. Jsou patrné vlivy hormonální (gravidita, klimakterium u žen), častější je výskyt u některých onemocnění (diabetes </a:t>
            </a:r>
            <a:r>
              <a:rPr lang="cs-CZ" dirty="0" err="1"/>
              <a:t>mellitus</a:t>
            </a:r>
            <a:r>
              <a:rPr lang="cs-CZ" dirty="0"/>
              <a:t>, obezita) a existují také vlivy dědičnosti.</a:t>
            </a:r>
          </a:p>
          <a:p>
            <a:r>
              <a:rPr lang="cs-CZ" dirty="0"/>
              <a:t> </a:t>
            </a:r>
          </a:p>
          <a:p>
            <a:r>
              <a:rPr lang="cs-CZ" dirty="0"/>
              <a:t>Žlučové konkrementy se mohou zachytit ve žlučových cestách na různých místech. Objemná litiáza žlučníku nemusí vůbec vyvolat potíže a onemocnění zůstane celoživotně asymptomatické. Jindy i malý konkrement pokud se zaklíní v průběhu žlučových cest, stává se překážkou, která brání odtoku žluče, vyvolá značné komplikace</a:t>
            </a:r>
          </a:p>
          <a:p>
            <a:endParaRPr lang="cs-CZ" dirty="0"/>
          </a:p>
        </p:txBody>
      </p:sp>
    </p:spTree>
    <p:extLst>
      <p:ext uri="{BB962C8B-B14F-4D97-AF65-F5344CB8AC3E}">
        <p14:creationId xmlns:p14="http://schemas.microsoft.com/office/powerpoint/2010/main" val="38786418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553ADE-6CEF-47A4-BE13-3D1F089198C1}"/>
              </a:ext>
            </a:extLst>
          </p:cNvPr>
          <p:cNvSpPr>
            <a:spLocks noGrp="1"/>
          </p:cNvSpPr>
          <p:nvPr>
            <p:ph type="title"/>
          </p:nvPr>
        </p:nvSpPr>
        <p:spPr/>
        <p:txBody>
          <a:bodyPr/>
          <a:lstStyle/>
          <a:p>
            <a:r>
              <a:rPr lang="cs-CZ" b="1" i="1" dirty="0" err="1"/>
              <a:t>Cholecystolitiáza</a:t>
            </a:r>
            <a:br>
              <a:rPr lang="cs-CZ" dirty="0"/>
            </a:br>
            <a:endParaRPr lang="cs-CZ" dirty="0"/>
          </a:p>
        </p:txBody>
      </p:sp>
      <p:sp>
        <p:nvSpPr>
          <p:cNvPr id="3" name="Zástupný symbol pro obsah 2">
            <a:extLst>
              <a:ext uri="{FF2B5EF4-FFF2-40B4-BE49-F238E27FC236}">
                <a16:creationId xmlns:a16="http://schemas.microsoft.com/office/drawing/2014/main" id="{E8EF2BDE-5EE1-4DD5-A50B-7C4F95FEEA1B}"/>
              </a:ext>
            </a:extLst>
          </p:cNvPr>
          <p:cNvSpPr>
            <a:spLocks noGrp="1"/>
          </p:cNvSpPr>
          <p:nvPr>
            <p:ph idx="1"/>
          </p:nvPr>
        </p:nvSpPr>
        <p:spPr/>
        <p:txBody>
          <a:bodyPr>
            <a:normAutofit fontScale="77500" lnSpcReduction="20000"/>
          </a:bodyPr>
          <a:lstStyle/>
          <a:p>
            <a:r>
              <a:rPr lang="cs-CZ" dirty="0"/>
              <a:t>Nejběžnějším onemocněním žlučových cest je </a:t>
            </a:r>
            <a:r>
              <a:rPr lang="cs-CZ" dirty="0" err="1"/>
              <a:t>cholecystolitiáza</a:t>
            </a:r>
            <a:r>
              <a:rPr lang="cs-CZ" dirty="0"/>
              <a:t>, která se klinicky manifestuje asi v 1/3-1/2 případů. Klinicky se </a:t>
            </a:r>
            <a:r>
              <a:rPr lang="cs-CZ" dirty="0" err="1"/>
              <a:t>cholecystolitiáza</a:t>
            </a:r>
            <a:r>
              <a:rPr lang="cs-CZ" dirty="0"/>
              <a:t> projevuje jako </a:t>
            </a:r>
            <a:r>
              <a:rPr lang="cs-CZ" b="1" dirty="0"/>
              <a:t>dyspeptická forma</a:t>
            </a:r>
            <a:r>
              <a:rPr lang="cs-CZ" dirty="0"/>
              <a:t> provázená nucením na zvracení, říháním, nechutenstvím, tlakem v pravém podžebří po tučných jídlech a nadměrnou plynatostí. Jindy dochází </a:t>
            </a:r>
            <a:r>
              <a:rPr lang="cs-CZ" b="1" dirty="0"/>
              <a:t>k </a:t>
            </a:r>
            <a:r>
              <a:rPr lang="cs-CZ" b="1" dirty="0" err="1"/>
              <a:t>biliámím</a:t>
            </a:r>
            <a:r>
              <a:rPr lang="cs-CZ" b="1" dirty="0"/>
              <a:t> kolikám (kolikovitá forma)</a:t>
            </a:r>
            <a:r>
              <a:rPr lang="cs-CZ" dirty="0"/>
              <a:t>, které přicházejí buď zcela ojediněle v dlouhých časových odstupech, nebo se opakují často. Záchvaty se projevují prudkou bolestí pod pravým obloukem žeberním (méně často v epigastriu) a vyzařují pod pravou lopatku. Současně s prudkou bolestí nastává zvracení. Obdobné záchvaty jsou vyvolány též při choledocholitiáze, kdy kameny procestovaly ze žlučníku do </a:t>
            </a:r>
            <a:r>
              <a:rPr lang="cs-CZ" dirty="0" err="1"/>
              <a:t>extrahepatálních</a:t>
            </a:r>
            <a:r>
              <a:rPr lang="cs-CZ" dirty="0"/>
              <a:t> žlučových cest. Dojde-li k uzávěru, kdy se žluč městná, vzniká žloutenka. Nejčastější komplikací žlučových kamenů však bývají záněty.</a:t>
            </a:r>
          </a:p>
          <a:p>
            <a:r>
              <a:rPr lang="cs-CZ" dirty="0"/>
              <a:t> </a:t>
            </a:r>
          </a:p>
          <a:p>
            <a:r>
              <a:rPr lang="cs-CZ" dirty="0"/>
              <a:t>Léčbou symptomatické </a:t>
            </a:r>
            <a:r>
              <a:rPr lang="cs-CZ" dirty="0" err="1"/>
              <a:t>cholecystolitiázy</a:t>
            </a:r>
            <a:r>
              <a:rPr lang="cs-CZ" dirty="0"/>
              <a:t> je cholecystektomie u většiny nemocných. V současné době je naprostá většina výkonů prováděna laparoskopicky.</a:t>
            </a:r>
          </a:p>
          <a:p>
            <a:endParaRPr lang="cs-CZ" dirty="0"/>
          </a:p>
        </p:txBody>
      </p:sp>
    </p:spTree>
    <p:extLst>
      <p:ext uri="{BB962C8B-B14F-4D97-AF65-F5344CB8AC3E}">
        <p14:creationId xmlns:p14="http://schemas.microsoft.com/office/powerpoint/2010/main" val="38203019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4FDF44-8C38-4476-93E9-1B80C9B710F2}"/>
              </a:ext>
            </a:extLst>
          </p:cNvPr>
          <p:cNvSpPr>
            <a:spLocks noGrp="1"/>
          </p:cNvSpPr>
          <p:nvPr>
            <p:ph type="title"/>
          </p:nvPr>
        </p:nvSpPr>
        <p:spPr/>
        <p:txBody>
          <a:bodyPr/>
          <a:lstStyle/>
          <a:p>
            <a:r>
              <a:rPr lang="cs-CZ" b="1" i="1" dirty="0"/>
              <a:t>Choledocholitiáza</a:t>
            </a:r>
            <a:br>
              <a:rPr lang="cs-CZ" dirty="0"/>
            </a:br>
            <a:endParaRPr lang="cs-CZ" dirty="0"/>
          </a:p>
        </p:txBody>
      </p:sp>
      <p:sp>
        <p:nvSpPr>
          <p:cNvPr id="3" name="Zástupný symbol pro obsah 2">
            <a:extLst>
              <a:ext uri="{FF2B5EF4-FFF2-40B4-BE49-F238E27FC236}">
                <a16:creationId xmlns:a16="http://schemas.microsoft.com/office/drawing/2014/main" id="{B19427C3-37B0-43C3-B958-9EA108C4E431}"/>
              </a:ext>
            </a:extLst>
          </p:cNvPr>
          <p:cNvSpPr>
            <a:spLocks noGrp="1"/>
          </p:cNvSpPr>
          <p:nvPr>
            <p:ph idx="1"/>
          </p:nvPr>
        </p:nvSpPr>
        <p:spPr/>
        <p:txBody>
          <a:bodyPr>
            <a:normAutofit fontScale="92500" lnSpcReduction="20000"/>
          </a:bodyPr>
          <a:lstStyle/>
          <a:p>
            <a:r>
              <a:rPr lang="cs-CZ" dirty="0"/>
              <a:t>Vyskytuje se asi u 10 % nemocných s </a:t>
            </a:r>
            <a:r>
              <a:rPr lang="cs-CZ" dirty="0" err="1"/>
              <a:t>cholecystolitiázou</a:t>
            </a:r>
            <a:r>
              <a:rPr lang="cs-CZ" dirty="0"/>
              <a:t>. Vede často k obstrukci v distální části choledochu a na </a:t>
            </a:r>
            <a:r>
              <a:rPr lang="cs-CZ" dirty="0" err="1"/>
              <a:t>Vaterské</a:t>
            </a:r>
            <a:r>
              <a:rPr lang="cs-CZ" dirty="0"/>
              <a:t> papile provázené kolikou a obstrukční žloutenkou, která vymizí při uvolnění kamene. Během obstrukce je stolice </a:t>
            </a:r>
            <a:r>
              <a:rPr lang="cs-CZ" dirty="0" err="1"/>
              <a:t>acholická</a:t>
            </a:r>
            <a:r>
              <a:rPr lang="cs-CZ" dirty="0"/>
              <a:t> a moč tmavá. Často se přidruží sekundární infekce vyvolávající akutní </a:t>
            </a:r>
            <a:r>
              <a:rPr lang="cs-CZ" dirty="0" err="1"/>
              <a:t>cholangoitis</a:t>
            </a:r>
            <a:r>
              <a:rPr lang="cs-CZ" dirty="0"/>
              <a:t> provázená horečkami a třesavkou a případně vznikem </a:t>
            </a:r>
            <a:r>
              <a:rPr lang="cs-CZ" dirty="0" err="1"/>
              <a:t>intrahepatických</a:t>
            </a:r>
            <a:r>
              <a:rPr lang="cs-CZ" dirty="0"/>
              <a:t> abscesů.</a:t>
            </a:r>
          </a:p>
          <a:p>
            <a:r>
              <a:rPr lang="cs-CZ" dirty="0"/>
              <a:t>Při dlouhotrvající obstrukci vzniká biliární cirhóza.</a:t>
            </a:r>
          </a:p>
          <a:p>
            <a:endParaRPr lang="cs-CZ" dirty="0"/>
          </a:p>
          <a:p>
            <a:r>
              <a:rPr lang="cs-CZ" dirty="0"/>
              <a:t>Choledocholitiáza je provázena často chronickým zánětem žlučníku, který nedovolí jeho distenzi. Naopak distenze žlučníku vzniká při nádorové obstrukci žlučovodu (distální </a:t>
            </a:r>
            <a:r>
              <a:rPr lang="cs-CZ" dirty="0" err="1"/>
              <a:t>choledochus</a:t>
            </a:r>
            <a:r>
              <a:rPr lang="cs-CZ" dirty="0"/>
              <a:t>, pankreas). Žlučník je pak hmatný jako polokulovitá rezistence v pravém podžebří (</a:t>
            </a:r>
            <a:r>
              <a:rPr lang="cs-CZ" dirty="0" err="1"/>
              <a:t>Courvoisierův</a:t>
            </a:r>
            <a:r>
              <a:rPr lang="cs-CZ" dirty="0"/>
              <a:t> příznak).</a:t>
            </a:r>
          </a:p>
          <a:p>
            <a:endParaRPr lang="cs-CZ" dirty="0"/>
          </a:p>
        </p:txBody>
      </p:sp>
    </p:spTree>
    <p:extLst>
      <p:ext uri="{BB962C8B-B14F-4D97-AF65-F5344CB8AC3E}">
        <p14:creationId xmlns:p14="http://schemas.microsoft.com/office/powerpoint/2010/main" val="29915003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603673-80ED-4E7D-8D15-F2190DE3172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88B78FF-17E1-46FD-940F-10D17C28D097}"/>
              </a:ext>
            </a:extLst>
          </p:cNvPr>
          <p:cNvSpPr>
            <a:spLocks noGrp="1"/>
          </p:cNvSpPr>
          <p:nvPr>
            <p:ph idx="1"/>
          </p:nvPr>
        </p:nvSpPr>
        <p:spPr/>
        <p:txBody>
          <a:bodyPr>
            <a:normAutofit lnSpcReduction="10000"/>
          </a:bodyPr>
          <a:lstStyle/>
          <a:p>
            <a:r>
              <a:rPr lang="cs-CZ" dirty="0"/>
              <a:t>Léčení choledocholitiázy je primárně endoskopické. Indikujeme ERCP s </a:t>
            </a:r>
            <a:r>
              <a:rPr lang="cs-CZ" dirty="0" err="1"/>
              <a:t>papilotomí</a:t>
            </a:r>
            <a:r>
              <a:rPr lang="cs-CZ" dirty="0"/>
              <a:t> a odstraněním konkrementů či jejich rozdrcením ve žlučových cestách (mechanická či elektrohydraulická </a:t>
            </a:r>
            <a:r>
              <a:rPr lang="cs-CZ" dirty="0" err="1"/>
              <a:t>lithotrypse</a:t>
            </a:r>
            <a:r>
              <a:rPr lang="cs-CZ" dirty="0"/>
              <a:t> či tzv. inteligentní laser). Pouze v případě neúspěchu endoskopické léčby je na místě chirurgická léčba. Po protětí stěny choledochu (</a:t>
            </a:r>
            <a:r>
              <a:rPr lang="cs-CZ" dirty="0" err="1"/>
              <a:t>choledochotomie</a:t>
            </a:r>
            <a:r>
              <a:rPr lang="cs-CZ" dirty="0"/>
              <a:t>) odstraňujeme kameny (extrakce konkrementů) a provádíme dočasnou zevní drenáž choledochu T drénem. Při zavedení T drénu do žlučových cest provádíme sledování a postupné </a:t>
            </a:r>
            <a:r>
              <a:rPr lang="cs-CZ" dirty="0" err="1"/>
              <a:t>klampování</a:t>
            </a:r>
            <a:r>
              <a:rPr lang="cs-CZ" dirty="0"/>
              <a:t> (</a:t>
            </a:r>
            <a:r>
              <a:rPr lang="cs-CZ" i="1" dirty="0" err="1"/>
              <a:t>klampování</a:t>
            </a:r>
            <a:r>
              <a:rPr lang="cs-CZ" dirty="0"/>
              <a:t> – z angl. </a:t>
            </a:r>
            <a:r>
              <a:rPr lang="cs-CZ" dirty="0" err="1"/>
              <a:t>clamp</a:t>
            </a:r>
            <a:r>
              <a:rPr lang="cs-CZ" dirty="0"/>
              <a:t> – svorka, sevřít) dle ordinace lékaře (odstranění T drénu 12.-14. den po operaci po provedení kontrolní cholangiografie).</a:t>
            </a:r>
          </a:p>
          <a:p>
            <a:r>
              <a:rPr lang="cs-CZ" dirty="0"/>
              <a:t> </a:t>
            </a:r>
          </a:p>
          <a:p>
            <a:endParaRPr lang="cs-CZ" dirty="0"/>
          </a:p>
        </p:txBody>
      </p:sp>
    </p:spTree>
    <p:extLst>
      <p:ext uri="{BB962C8B-B14F-4D97-AF65-F5344CB8AC3E}">
        <p14:creationId xmlns:p14="http://schemas.microsoft.com/office/powerpoint/2010/main" val="2266966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BB6FA3-6FB1-4219-A7BC-F080045A05C3}"/>
              </a:ext>
            </a:extLst>
          </p:cNvPr>
          <p:cNvSpPr>
            <a:spLocks noGrp="1"/>
          </p:cNvSpPr>
          <p:nvPr>
            <p:ph type="title"/>
          </p:nvPr>
        </p:nvSpPr>
        <p:spPr/>
        <p:txBody>
          <a:bodyPr/>
          <a:lstStyle/>
          <a:p>
            <a:r>
              <a:rPr lang="cs-CZ" b="1" dirty="0"/>
              <a:t>7.2 Zánětlivá onemocnění</a:t>
            </a:r>
            <a:br>
              <a:rPr lang="cs-CZ" b="1" dirty="0"/>
            </a:br>
            <a:endParaRPr lang="cs-CZ" dirty="0"/>
          </a:p>
        </p:txBody>
      </p:sp>
      <p:sp>
        <p:nvSpPr>
          <p:cNvPr id="3" name="Zástupný symbol pro obsah 2">
            <a:extLst>
              <a:ext uri="{FF2B5EF4-FFF2-40B4-BE49-F238E27FC236}">
                <a16:creationId xmlns:a16="http://schemas.microsoft.com/office/drawing/2014/main" id="{072A5909-2AC6-434B-A41D-FBE9A5E3A5B0}"/>
              </a:ext>
            </a:extLst>
          </p:cNvPr>
          <p:cNvSpPr>
            <a:spLocks noGrp="1"/>
          </p:cNvSpPr>
          <p:nvPr>
            <p:ph idx="1"/>
          </p:nvPr>
        </p:nvSpPr>
        <p:spPr/>
        <p:txBody>
          <a:bodyPr>
            <a:normAutofit fontScale="77500" lnSpcReduction="20000"/>
          </a:bodyPr>
          <a:lstStyle/>
          <a:p>
            <a:r>
              <a:rPr lang="cs-CZ" b="1" i="1" dirty="0"/>
              <a:t>Akutní cholecystitida</a:t>
            </a:r>
            <a:endParaRPr lang="cs-CZ" dirty="0"/>
          </a:p>
          <a:p>
            <a:r>
              <a:rPr lang="cs-CZ" dirty="0"/>
              <a:t>Akutní zánět žlučníku bývá podporován obstrukcí </a:t>
            </a:r>
            <a:r>
              <a:rPr lang="cs-CZ" dirty="0" err="1"/>
              <a:t>ductus</a:t>
            </a:r>
            <a:r>
              <a:rPr lang="cs-CZ" dirty="0"/>
              <a:t> </a:t>
            </a:r>
            <a:r>
              <a:rPr lang="cs-CZ" dirty="0" err="1"/>
              <a:t>cystikus</a:t>
            </a:r>
            <a:r>
              <a:rPr lang="cs-CZ" dirty="0"/>
              <a:t> kamenem. Jde hlavně o chemický zánět někdy dodatečně infikovaný. Při zánětu se žlučník roztáhne, a pak bývá hmatný jako akutní hydrops, který při infekci se mění v empyém žlučníku. Zvyšování tlaku ve žlučníku při zánětech vede k ischemii stěny, k nekróze a může dojít i k perforaci s následnou žlučovou peritonitidou. Ohraničí-li se zánět v nejbližším okolí a žlučník se slepí s okolními orgány, vzniká </a:t>
            </a:r>
            <a:r>
              <a:rPr lang="cs-CZ" dirty="0" err="1"/>
              <a:t>pericholecystitis</a:t>
            </a:r>
            <a:r>
              <a:rPr lang="cs-CZ" dirty="0"/>
              <a:t>.</a:t>
            </a:r>
          </a:p>
          <a:p>
            <a:r>
              <a:rPr lang="cs-CZ" dirty="0"/>
              <a:t>Záchvat akutní cholecystitidy je podobný prosté žlučové kolice, k níž se připojuje mírná žloutenka a horečka. Při vyšetřování jsou fyzikální známky ohraničeného zánětu pobřišnice v pravém horním kvadrantu. Murphyho příznak je </a:t>
            </a:r>
            <a:r>
              <a:rPr lang="cs-CZ" dirty="0">
                <a:hlinkClick r:id="rId2" tooltip="Bolest"/>
              </a:rPr>
              <a:t>bolest</a:t>
            </a:r>
            <a:r>
              <a:rPr lang="cs-CZ" dirty="0"/>
              <a:t> při nádechu během hluboké palpace pod pravým žeberním obloukem. Jeho pozitivitu považujeme za příznak akutní </a:t>
            </a:r>
            <a:r>
              <a:rPr lang="cs-CZ" dirty="0">
                <a:hlinkClick r:id="rId3" tooltip="Cholecystitis"/>
              </a:rPr>
              <a:t>cholecystitis</a:t>
            </a:r>
            <a:r>
              <a:rPr lang="cs-CZ" dirty="0"/>
              <a:t>. Léčení cholecystitidy se začíná konzervativně podáváním spasmolytik a analgetik, klidem na lůžku, infuzní terapií a antibiotiky. Nedojde-li rychle k ústupu a jsou známky postupu zánětu, provedeme akutně cholecystektomii. U rizikových nemocných lze provést </a:t>
            </a:r>
            <a:r>
              <a:rPr lang="cs-CZ" dirty="0" err="1"/>
              <a:t>cholecystostomii</a:t>
            </a:r>
            <a:r>
              <a:rPr lang="cs-CZ" dirty="0"/>
              <a:t> nebo operujeme po uklidnění s odstupem několika týdnů a odstraňujeme žlučník. Jednoznačnou indikací k operaci je biliární peritonitis na podkladě cholecystitidy.</a:t>
            </a:r>
          </a:p>
          <a:p>
            <a:endParaRPr lang="cs-CZ" dirty="0"/>
          </a:p>
        </p:txBody>
      </p:sp>
    </p:spTree>
    <p:extLst>
      <p:ext uri="{BB962C8B-B14F-4D97-AF65-F5344CB8AC3E}">
        <p14:creationId xmlns:p14="http://schemas.microsoft.com/office/powerpoint/2010/main" val="2302592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BE8CC4-E275-4864-9C8A-FAB1284891E4}"/>
              </a:ext>
            </a:extLst>
          </p:cNvPr>
          <p:cNvSpPr>
            <a:spLocks noGrp="1"/>
          </p:cNvSpPr>
          <p:nvPr>
            <p:ph type="title"/>
          </p:nvPr>
        </p:nvSpPr>
        <p:spPr/>
        <p:txBody>
          <a:bodyPr/>
          <a:lstStyle/>
          <a:p>
            <a:r>
              <a:rPr lang="cs-CZ" dirty="0"/>
              <a:t>Rizikové faktory a vybrané komplikace</a:t>
            </a:r>
            <a:br>
              <a:rPr lang="cs-CZ" dirty="0"/>
            </a:br>
            <a:r>
              <a:rPr lang="cs-CZ" dirty="0"/>
              <a:t>chirurgických zákroků</a:t>
            </a:r>
          </a:p>
        </p:txBody>
      </p:sp>
      <p:sp>
        <p:nvSpPr>
          <p:cNvPr id="6" name="Zástupný symbol pro text 5">
            <a:extLst>
              <a:ext uri="{FF2B5EF4-FFF2-40B4-BE49-F238E27FC236}">
                <a16:creationId xmlns:a16="http://schemas.microsoft.com/office/drawing/2014/main" id="{1EF22924-50E6-4A39-AC09-D9930A4F3B54}"/>
              </a:ext>
            </a:extLst>
          </p:cNvPr>
          <p:cNvSpPr>
            <a:spLocks noGrp="1"/>
          </p:cNvSpPr>
          <p:nvPr>
            <p:ph type="body" idx="1"/>
          </p:nvPr>
        </p:nvSpPr>
        <p:spPr/>
        <p:txBody>
          <a:bodyPr/>
          <a:lstStyle/>
          <a:p>
            <a:r>
              <a:rPr lang="cs-CZ" dirty="0"/>
              <a:t>Celkové komplikace</a:t>
            </a:r>
          </a:p>
          <a:p>
            <a:endParaRPr lang="cs-CZ" dirty="0"/>
          </a:p>
        </p:txBody>
      </p:sp>
      <p:sp>
        <p:nvSpPr>
          <p:cNvPr id="7" name="Zástupný symbol pro obsah 6">
            <a:extLst>
              <a:ext uri="{FF2B5EF4-FFF2-40B4-BE49-F238E27FC236}">
                <a16:creationId xmlns:a16="http://schemas.microsoft.com/office/drawing/2014/main" id="{E225B89A-F4C0-4735-95A8-4DC12F8DD7DA}"/>
              </a:ext>
            </a:extLst>
          </p:cNvPr>
          <p:cNvSpPr>
            <a:spLocks noGrp="1"/>
          </p:cNvSpPr>
          <p:nvPr>
            <p:ph sz="half" idx="2"/>
          </p:nvPr>
        </p:nvSpPr>
        <p:spPr>
          <a:xfrm>
            <a:off x="295360" y="2505075"/>
            <a:ext cx="5923370" cy="4106118"/>
          </a:xfrm>
        </p:spPr>
        <p:txBody>
          <a:bodyPr>
            <a:normAutofit fontScale="70000" lnSpcReduction="20000"/>
          </a:bodyPr>
          <a:lstStyle/>
          <a:p>
            <a:pPr marL="0" indent="0">
              <a:buNone/>
            </a:pPr>
            <a:r>
              <a:rPr lang="cs-CZ" dirty="0"/>
              <a:t>• Věkové extrémy (mladý/starší věk)</a:t>
            </a:r>
          </a:p>
          <a:p>
            <a:pPr marL="0" indent="0">
              <a:buNone/>
            </a:pPr>
            <a:r>
              <a:rPr lang="cs-CZ" dirty="0"/>
              <a:t>• Hmotnostní extrémy (hubenost/obezita)</a:t>
            </a:r>
          </a:p>
          <a:p>
            <a:pPr marL="0" indent="0">
              <a:buNone/>
            </a:pPr>
            <a:r>
              <a:rPr lang="cs-CZ" dirty="0"/>
              <a:t>• Dehydratace a </a:t>
            </a:r>
            <a:r>
              <a:rPr lang="cs-CZ" dirty="0" err="1"/>
              <a:t>elektrolitová</a:t>
            </a:r>
            <a:r>
              <a:rPr lang="cs-CZ" dirty="0"/>
              <a:t> </a:t>
            </a:r>
            <a:r>
              <a:rPr lang="cs-CZ" dirty="0" err="1"/>
              <a:t>disbalance</a:t>
            </a:r>
            <a:endParaRPr lang="cs-CZ" dirty="0"/>
          </a:p>
          <a:p>
            <a:pPr marL="0" indent="0">
              <a:buNone/>
            </a:pPr>
            <a:r>
              <a:rPr lang="cs-CZ" dirty="0"/>
              <a:t>• Chronické onemocnění (</a:t>
            </a:r>
            <a:r>
              <a:rPr lang="cs-CZ" dirty="0" err="1"/>
              <a:t>Diabeses</a:t>
            </a:r>
            <a:r>
              <a:rPr lang="cs-CZ" dirty="0"/>
              <a:t> </a:t>
            </a:r>
            <a:r>
              <a:rPr lang="cs-CZ" dirty="0" err="1"/>
              <a:t>mellitus</a:t>
            </a:r>
            <a:r>
              <a:rPr lang="cs-CZ" dirty="0"/>
              <a:t>, hypertenzní nemoc, onemocnění jater)</a:t>
            </a:r>
          </a:p>
          <a:p>
            <a:pPr marL="0" indent="0">
              <a:buNone/>
            </a:pPr>
            <a:r>
              <a:rPr lang="cs-CZ" dirty="0"/>
              <a:t>• Infekce močových cest</a:t>
            </a:r>
          </a:p>
          <a:p>
            <a:pPr marL="0" indent="0">
              <a:buNone/>
            </a:pPr>
            <a:r>
              <a:rPr lang="cs-CZ" dirty="0"/>
              <a:t>• Sociální stránka (sociálně slabí pacienti)</a:t>
            </a:r>
          </a:p>
          <a:p>
            <a:pPr marL="0" indent="0">
              <a:buNone/>
            </a:pPr>
            <a:r>
              <a:rPr lang="cs-CZ" dirty="0"/>
              <a:t>• Medikace</a:t>
            </a:r>
          </a:p>
          <a:p>
            <a:pPr marL="0" indent="0">
              <a:buNone/>
            </a:pPr>
            <a:r>
              <a:rPr lang="cs-CZ" dirty="0"/>
              <a:t>• Kouření</a:t>
            </a:r>
          </a:p>
          <a:p>
            <a:pPr marL="0" indent="0">
              <a:buNone/>
            </a:pPr>
            <a:r>
              <a:rPr lang="cs-CZ" dirty="0"/>
              <a:t>• Nutriční deficit</a:t>
            </a:r>
          </a:p>
          <a:p>
            <a:pPr marL="0" indent="0">
              <a:buNone/>
            </a:pPr>
            <a:r>
              <a:rPr lang="cs-CZ" dirty="0"/>
              <a:t>• Těhotenství: Zhoršený fyziologický stav matky</a:t>
            </a:r>
          </a:p>
          <a:p>
            <a:pPr marL="0" indent="0">
              <a:buNone/>
            </a:pPr>
            <a:r>
              <a:rPr lang="cs-CZ" dirty="0"/>
              <a:t>• Existence mentálního nebo fyzického postižení</a:t>
            </a:r>
          </a:p>
        </p:txBody>
      </p:sp>
      <p:sp>
        <p:nvSpPr>
          <p:cNvPr id="8" name="Zástupný symbol pro text 7">
            <a:extLst>
              <a:ext uri="{FF2B5EF4-FFF2-40B4-BE49-F238E27FC236}">
                <a16:creationId xmlns:a16="http://schemas.microsoft.com/office/drawing/2014/main" id="{F017CE71-4174-49A9-AAD8-A9BA4C4F57A0}"/>
              </a:ext>
            </a:extLst>
          </p:cNvPr>
          <p:cNvSpPr>
            <a:spLocks noGrp="1"/>
          </p:cNvSpPr>
          <p:nvPr>
            <p:ph type="body" sz="quarter" idx="3"/>
          </p:nvPr>
        </p:nvSpPr>
        <p:spPr/>
        <p:txBody>
          <a:bodyPr/>
          <a:lstStyle/>
          <a:p>
            <a:r>
              <a:rPr lang="cs-CZ" dirty="0"/>
              <a:t>Místní komplikace</a:t>
            </a:r>
          </a:p>
          <a:p>
            <a:endParaRPr lang="cs-CZ" dirty="0"/>
          </a:p>
        </p:txBody>
      </p:sp>
      <p:sp>
        <p:nvSpPr>
          <p:cNvPr id="9" name="Zástupný symbol pro obsah 8">
            <a:extLst>
              <a:ext uri="{FF2B5EF4-FFF2-40B4-BE49-F238E27FC236}">
                <a16:creationId xmlns:a16="http://schemas.microsoft.com/office/drawing/2014/main" id="{AD26B3C4-0F37-4A8E-A76B-CC010AF78371}"/>
              </a:ext>
            </a:extLst>
          </p:cNvPr>
          <p:cNvSpPr>
            <a:spLocks noGrp="1"/>
          </p:cNvSpPr>
          <p:nvPr>
            <p:ph sz="quarter" idx="4"/>
          </p:nvPr>
        </p:nvSpPr>
        <p:spPr/>
        <p:txBody>
          <a:bodyPr>
            <a:normAutofit fontScale="70000" lnSpcReduction="20000"/>
          </a:bodyPr>
          <a:lstStyle/>
          <a:p>
            <a:pPr marL="0" indent="0">
              <a:buNone/>
            </a:pPr>
            <a:r>
              <a:rPr lang="cs-CZ" dirty="0"/>
              <a:t>• Infekce v ráně</a:t>
            </a:r>
          </a:p>
          <a:p>
            <a:pPr marL="0" indent="0">
              <a:buNone/>
            </a:pPr>
            <a:r>
              <a:rPr lang="cs-CZ" dirty="0"/>
              <a:t>• Cizí materiál v ráně: Hlína v ráně / Nečistoty v ráně</a:t>
            </a:r>
          </a:p>
          <a:p>
            <a:pPr marL="0" indent="0">
              <a:buNone/>
            </a:pPr>
            <a:r>
              <a:rPr lang="cs-CZ" dirty="0"/>
              <a:t>• Operační terén: Nerovnost / Tuková kožní řasa</a:t>
            </a:r>
          </a:p>
        </p:txBody>
      </p:sp>
    </p:spTree>
    <p:extLst>
      <p:ext uri="{BB962C8B-B14F-4D97-AF65-F5344CB8AC3E}">
        <p14:creationId xmlns:p14="http://schemas.microsoft.com/office/powerpoint/2010/main" val="8052346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C9DC03-F097-45A1-AB16-C3BF501D41B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5D435A6-AD3C-4935-8188-F6FB3B23A63D}"/>
              </a:ext>
            </a:extLst>
          </p:cNvPr>
          <p:cNvSpPr>
            <a:spLocks noGrp="1"/>
          </p:cNvSpPr>
          <p:nvPr>
            <p:ph idx="1"/>
          </p:nvPr>
        </p:nvSpPr>
        <p:spPr/>
        <p:txBody>
          <a:bodyPr>
            <a:normAutofit lnSpcReduction="10000"/>
          </a:bodyPr>
          <a:lstStyle/>
          <a:p>
            <a:r>
              <a:rPr lang="cs-CZ" b="1" i="1" dirty="0"/>
              <a:t>Chronická cholecystitida</a:t>
            </a:r>
            <a:endParaRPr lang="cs-CZ" dirty="0"/>
          </a:p>
          <a:p>
            <a:r>
              <a:rPr lang="cs-CZ" dirty="0"/>
              <a:t>Chronická cholecystitida je téměř vždy provázena kameny ve žlučníku. Žlučník bývá svraštělý se ztluštělou fibrózní stěnou. Obyčejně předcházejí příznaky akutního zánětu. Často bývá obliterovaný </a:t>
            </a:r>
            <a:r>
              <a:rPr lang="cs-CZ" dirty="0" err="1"/>
              <a:t>ductus</a:t>
            </a:r>
            <a:r>
              <a:rPr lang="cs-CZ" dirty="0"/>
              <a:t> </a:t>
            </a:r>
            <a:r>
              <a:rPr lang="cs-CZ" dirty="0" err="1"/>
              <a:t>cystikus</a:t>
            </a:r>
            <a:r>
              <a:rPr lang="cs-CZ" dirty="0"/>
              <a:t>, což může vést ke vzniku chronického hydropsu, který může přecházet v empyém. Kameny obsahující kalcium jsou patrné i na prostém rentgenovém snímku břicha. Suverénní zobrazovací metodou je v současné době sonografie. Léčení symptomatické chronické cholecystitidy je vždy chirurgické (cholecystektomie). Při podezření na choledocholitiázu je před operací indikována endoskopická retrográdní </a:t>
            </a:r>
            <a:r>
              <a:rPr lang="cs-CZ" dirty="0" err="1"/>
              <a:t>cholangiopankreatografie</a:t>
            </a:r>
            <a:r>
              <a:rPr lang="cs-CZ" dirty="0"/>
              <a:t> (ERCP).</a:t>
            </a:r>
          </a:p>
          <a:p>
            <a:endParaRPr lang="cs-CZ" dirty="0"/>
          </a:p>
        </p:txBody>
      </p:sp>
    </p:spTree>
    <p:extLst>
      <p:ext uri="{BB962C8B-B14F-4D97-AF65-F5344CB8AC3E}">
        <p14:creationId xmlns:p14="http://schemas.microsoft.com/office/powerpoint/2010/main" val="39222475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22FD1A-61B3-4F9D-818A-66A209DE50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BF65433-89CB-4BA4-B9EF-722CA84F3D4C}"/>
              </a:ext>
            </a:extLst>
          </p:cNvPr>
          <p:cNvSpPr>
            <a:spLocks noGrp="1"/>
          </p:cNvSpPr>
          <p:nvPr>
            <p:ph idx="1"/>
          </p:nvPr>
        </p:nvSpPr>
        <p:spPr/>
        <p:txBody>
          <a:bodyPr>
            <a:normAutofit fontScale="77500" lnSpcReduction="20000"/>
          </a:bodyPr>
          <a:lstStyle/>
          <a:p>
            <a:r>
              <a:rPr lang="cs-CZ" b="1" i="1" dirty="0" err="1"/>
              <a:t>Cholangoitis</a:t>
            </a:r>
            <a:endParaRPr lang="cs-CZ" dirty="0"/>
          </a:p>
          <a:p>
            <a:r>
              <a:rPr lang="cs-CZ" dirty="0"/>
              <a:t>Cholangitis je infekční zánět žlučovodů, který může mít průběh od lehké formy až po těžkou, purulentní, život ohrožující infekci, vedoucí k sepsi. Nejnebezpečnější forma je akutní obstrukční purulentní </a:t>
            </a:r>
            <a:r>
              <a:rPr lang="cs-CZ" dirty="0" err="1"/>
              <a:t>cholangoitida</a:t>
            </a:r>
            <a:r>
              <a:rPr lang="cs-CZ" dirty="0"/>
              <a:t>. </a:t>
            </a:r>
            <a:r>
              <a:rPr lang="cs-CZ" dirty="0" err="1"/>
              <a:t>Mitigovaný</a:t>
            </a:r>
            <a:r>
              <a:rPr lang="cs-CZ" dirty="0"/>
              <a:t> průběh především u starších nemocných (nad 70 let), je však stejně nebezpečný. Svojí chronicitou a vývojem sekundární biliární cirhózy má fatální důsledky (jaterní selhání).</a:t>
            </a:r>
          </a:p>
          <a:p>
            <a:r>
              <a:rPr lang="cs-CZ" dirty="0" err="1"/>
              <a:t>Cholangoitis</a:t>
            </a:r>
            <a:r>
              <a:rPr lang="cs-CZ" dirty="0"/>
              <a:t> je velmi často doprovázena částečnou nebo úplnou obstrukcí žlučovodů. Infekce proniká do žlučových cest ze střeva ascendentně například </a:t>
            </a:r>
            <a:r>
              <a:rPr lang="cs-CZ" dirty="0" err="1"/>
              <a:t>Vaterskou</a:t>
            </a:r>
            <a:r>
              <a:rPr lang="cs-CZ" dirty="0"/>
              <a:t> papilou. Možná je hematogenní cesta portálním řečištěm i </a:t>
            </a:r>
            <a:r>
              <a:rPr lang="cs-CZ" dirty="0" err="1"/>
              <a:t>lymfogenní</a:t>
            </a:r>
            <a:r>
              <a:rPr lang="cs-CZ" dirty="0"/>
              <a:t> šíření. Typickým projevem onemocněním je </a:t>
            </a:r>
            <a:r>
              <a:rPr lang="cs-CZ" dirty="0" err="1"/>
              <a:t>Charcotova</a:t>
            </a:r>
            <a:r>
              <a:rPr lang="cs-CZ" dirty="0"/>
              <a:t> trias: kolikovitá bolest, septická teplota a ikterus. Syndrom doplňují ještě pruritus, zvracení, hepatomegalie, splenomegalie, jaterní insuficience a krvácivé projevy. </a:t>
            </a:r>
            <a:r>
              <a:rPr lang="cs-CZ" dirty="0" err="1"/>
              <a:t>Mitigovaný</a:t>
            </a:r>
            <a:r>
              <a:rPr lang="cs-CZ" dirty="0"/>
              <a:t> průběh může být dlouhou dobu zcela nenápadný a jediným projevem onemocnění jsou jen laboratorní známky zánětu (vysoká sedimentace erytrocytů, vysoký CRP).</a:t>
            </a:r>
          </a:p>
          <a:p>
            <a:endParaRPr lang="cs-CZ" dirty="0"/>
          </a:p>
        </p:txBody>
      </p:sp>
    </p:spTree>
    <p:extLst>
      <p:ext uri="{BB962C8B-B14F-4D97-AF65-F5344CB8AC3E}">
        <p14:creationId xmlns:p14="http://schemas.microsoft.com/office/powerpoint/2010/main" val="13601128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AEBBEA-EC52-4835-8546-7E54FB25FA8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4F0F50D-A5CF-4AC3-9330-F186D4D28DFF}"/>
              </a:ext>
            </a:extLst>
          </p:cNvPr>
          <p:cNvSpPr>
            <a:spLocks noGrp="1"/>
          </p:cNvSpPr>
          <p:nvPr>
            <p:ph idx="1"/>
          </p:nvPr>
        </p:nvSpPr>
        <p:spPr/>
        <p:txBody>
          <a:bodyPr/>
          <a:lstStyle/>
          <a:p>
            <a:r>
              <a:rPr lang="cs-CZ" dirty="0"/>
              <a:t>Nejpřínosnějším vyšetřením je ERCP. Terapie zahrnuje následující komplex opatření: </a:t>
            </a:r>
          </a:p>
          <a:p>
            <a:r>
              <a:rPr lang="cs-CZ" dirty="0"/>
              <a:t>- antibiotika i. v., </a:t>
            </a:r>
          </a:p>
          <a:p>
            <a:r>
              <a:rPr lang="cs-CZ" dirty="0"/>
              <a:t>- dekomprese žlučových cest, </a:t>
            </a:r>
          </a:p>
          <a:p>
            <a:r>
              <a:rPr lang="cs-CZ" dirty="0"/>
              <a:t>- </a:t>
            </a:r>
            <a:r>
              <a:rPr lang="cs-CZ" dirty="0" err="1"/>
              <a:t>suplementace</a:t>
            </a:r>
            <a:r>
              <a:rPr lang="cs-CZ" dirty="0"/>
              <a:t> tekutin a minerálů, </a:t>
            </a:r>
          </a:p>
          <a:p>
            <a:r>
              <a:rPr lang="cs-CZ" dirty="0"/>
              <a:t>- parenterální výživa. </a:t>
            </a:r>
          </a:p>
          <a:p>
            <a:r>
              <a:rPr lang="cs-CZ" dirty="0"/>
              <a:t> </a:t>
            </a:r>
          </a:p>
          <a:p>
            <a:endParaRPr lang="cs-CZ" dirty="0"/>
          </a:p>
        </p:txBody>
      </p:sp>
    </p:spTree>
    <p:extLst>
      <p:ext uri="{BB962C8B-B14F-4D97-AF65-F5344CB8AC3E}">
        <p14:creationId xmlns:p14="http://schemas.microsoft.com/office/powerpoint/2010/main" val="12299105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84A5A8-3260-4A65-8FA4-54A5FE079401}"/>
              </a:ext>
            </a:extLst>
          </p:cNvPr>
          <p:cNvSpPr>
            <a:spLocks noGrp="1"/>
          </p:cNvSpPr>
          <p:nvPr>
            <p:ph type="title"/>
          </p:nvPr>
        </p:nvSpPr>
        <p:spPr/>
        <p:txBody>
          <a:bodyPr/>
          <a:lstStyle/>
          <a:p>
            <a:r>
              <a:rPr lang="cs-CZ" b="1" dirty="0"/>
              <a:t>7.3 Nádory žlučového systému</a:t>
            </a:r>
            <a:br>
              <a:rPr lang="cs-CZ" b="1" dirty="0"/>
            </a:br>
            <a:endParaRPr lang="cs-CZ" dirty="0"/>
          </a:p>
        </p:txBody>
      </p:sp>
      <p:sp>
        <p:nvSpPr>
          <p:cNvPr id="3" name="Zástupný symbol pro obsah 2">
            <a:extLst>
              <a:ext uri="{FF2B5EF4-FFF2-40B4-BE49-F238E27FC236}">
                <a16:creationId xmlns:a16="http://schemas.microsoft.com/office/drawing/2014/main" id="{585BA152-9490-4672-93D1-CDCC3A12C906}"/>
              </a:ext>
            </a:extLst>
          </p:cNvPr>
          <p:cNvSpPr>
            <a:spLocks noGrp="1"/>
          </p:cNvSpPr>
          <p:nvPr>
            <p:ph idx="1"/>
          </p:nvPr>
        </p:nvSpPr>
        <p:spPr/>
        <p:txBody>
          <a:bodyPr>
            <a:normAutofit fontScale="77500" lnSpcReduction="20000"/>
          </a:bodyPr>
          <a:lstStyle/>
          <a:p>
            <a:r>
              <a:rPr lang="cs-CZ" b="1" dirty="0" err="1"/>
              <a:t>arcinom</a:t>
            </a:r>
            <a:r>
              <a:rPr lang="cs-CZ" b="1" dirty="0"/>
              <a:t> žlučníku</a:t>
            </a:r>
            <a:r>
              <a:rPr lang="cs-CZ" dirty="0"/>
              <a:t> je nejvýznamnějším zhoubným nádorem žlučových cest. Je častější u žen a za přítomnosti </a:t>
            </a:r>
            <a:r>
              <a:rPr lang="cs-CZ" dirty="0" err="1"/>
              <a:t>choletitiázy</a:t>
            </a:r>
            <a:r>
              <a:rPr lang="cs-CZ" dirty="0"/>
              <a:t>. Na počátku onemocnění jsou příznaky zcela necharakteristické a nespecifické. Obraz akutní </a:t>
            </a:r>
            <a:r>
              <a:rPr lang="cs-CZ" dirty="0" err="1"/>
              <a:t>cholangoitidy</a:t>
            </a:r>
            <a:r>
              <a:rPr lang="cs-CZ" dirty="0"/>
              <a:t> nebo obstrukčního ikteru jsou příznaky časté, ale obvykle pozdní. USG může zvýšit podezření na malignitu žlučníku. Odlišení od změn při chronické cholecystitidě je však v počátečních stadiích prakticky nemožné. Přesnější je CT. Obě metody odhalí karcinom žlučníku v 60-70 % případů. ERCP indikovaná u ikterických nemocných zobrazí stenózy žlučovodů. I přes využití nejmodernějších vyšetřovacích metod je správná předoperační diagnóza stanovena jen u poloviny postižených.</a:t>
            </a:r>
          </a:p>
          <a:p>
            <a:r>
              <a:rPr lang="cs-CZ" dirty="0"/>
              <a:t>Prognóza karcinomu žlučníku je jedna z nejhorších. V naprosté většině případů je v době diagnózy stav neoperabilní a u 50 % jsou již přítomny vzdálené metastázy. Pětileté přežití je možné u nemocných, u nichž je karcinom žlučníku zjištěn náhodně po cholecystektomii provedené z jiných důvodů. Jedinou terapeutickou možností je velmi často pouze </a:t>
            </a:r>
            <a:r>
              <a:rPr lang="cs-CZ" dirty="0" err="1"/>
              <a:t>paliace</a:t>
            </a:r>
            <a:r>
              <a:rPr lang="cs-CZ" dirty="0"/>
              <a:t> ke zlepšení kvality dožití. Metodou první volby je endoskopická drenáž žlučovodů k odstranění jejich obstrukce.</a:t>
            </a:r>
          </a:p>
          <a:p>
            <a:r>
              <a:rPr lang="cs-CZ" dirty="0"/>
              <a:t> </a:t>
            </a:r>
          </a:p>
          <a:p>
            <a:endParaRPr lang="cs-CZ" dirty="0"/>
          </a:p>
        </p:txBody>
      </p:sp>
    </p:spTree>
    <p:extLst>
      <p:ext uri="{BB962C8B-B14F-4D97-AF65-F5344CB8AC3E}">
        <p14:creationId xmlns:p14="http://schemas.microsoft.com/office/powerpoint/2010/main" val="803901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2F0627-1B75-41F0-AB0E-52A3A4B5176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9A64669-FC3E-4FF2-9716-A5ECD48546A1}"/>
              </a:ext>
            </a:extLst>
          </p:cNvPr>
          <p:cNvSpPr>
            <a:spLocks noGrp="1"/>
          </p:cNvSpPr>
          <p:nvPr>
            <p:ph idx="1"/>
          </p:nvPr>
        </p:nvSpPr>
        <p:spPr/>
        <p:txBody>
          <a:bodyPr>
            <a:normAutofit fontScale="85000" lnSpcReduction="20000"/>
          </a:bodyPr>
          <a:lstStyle/>
          <a:p>
            <a:r>
              <a:rPr lang="cs-CZ" b="1" dirty="0"/>
              <a:t>Karcinomem žlučových vývodů (</a:t>
            </a:r>
            <a:r>
              <a:rPr lang="cs-CZ" b="1" dirty="0" err="1"/>
              <a:t>cholangiokarcinom</a:t>
            </a:r>
            <a:r>
              <a:rPr lang="cs-CZ" dirty="0"/>
              <a:t>) jsou nejvíce ohroženi nemocní s primární </a:t>
            </a:r>
            <a:r>
              <a:rPr lang="cs-CZ" dirty="0" err="1"/>
              <a:t>sklerozující</a:t>
            </a:r>
            <a:r>
              <a:rPr lang="cs-CZ" dirty="0"/>
              <a:t> </a:t>
            </a:r>
            <a:r>
              <a:rPr lang="cs-CZ" dirty="0" err="1"/>
              <a:t>cholangititidou</a:t>
            </a:r>
            <a:r>
              <a:rPr lang="cs-CZ" dirty="0"/>
              <a:t> a ulcerózní kolitidou. Riziko se dále zvyšuje, pokud je ulcerózní kolitida komplikována </a:t>
            </a:r>
            <a:r>
              <a:rPr lang="cs-CZ" dirty="0" err="1"/>
              <a:t>neoplazií</a:t>
            </a:r>
            <a:r>
              <a:rPr lang="cs-CZ" dirty="0"/>
              <a:t> (adenom, karcinom) kolon a rekta. Dalšími rizikovými skupinami jsou nemocní například s kongenitální jaterní fibrózou, cystami žlučovodů, parazitárními chorobami</a:t>
            </a:r>
            <a:r>
              <a:rPr lang="cs-CZ" i="1" dirty="0"/>
              <a:t>.</a:t>
            </a:r>
            <a:r>
              <a:rPr lang="cs-CZ" dirty="0"/>
              <a:t> Nejčastější lokalizací malignity je oblast společného </a:t>
            </a:r>
            <a:r>
              <a:rPr lang="cs-CZ" dirty="0" err="1"/>
              <a:t>hepatiku</a:t>
            </a:r>
            <a:r>
              <a:rPr lang="cs-CZ" dirty="0"/>
              <a:t> a jeho </a:t>
            </a:r>
            <a:r>
              <a:rPr lang="cs-CZ" dirty="0" err="1"/>
              <a:t>junkce</a:t>
            </a:r>
            <a:r>
              <a:rPr lang="cs-CZ" dirty="0"/>
              <a:t>. Méně často postihuje </a:t>
            </a:r>
            <a:r>
              <a:rPr lang="cs-CZ" dirty="0" err="1"/>
              <a:t>choledochus</a:t>
            </a:r>
            <a:r>
              <a:rPr lang="cs-CZ" dirty="0"/>
              <a:t>. Lokální i vzdálené metastázy (v játrech, žlučníku, peritoneu, abdominálních uzlinách, bránici) jsou zjišťovány jen u poloviny nemocných. Většina nemocných je starších 60 let, častěji mužského pohlaví. Neinvazívní vyšetřovací metody (USG, CT, MR, EUS) zobrazí nádor, určí jeho velikost i vztah k okolním orgánům. Avšak nejspolehlivějšími diagnostickými metodami jsou ERCP nebo PTC. </a:t>
            </a:r>
          </a:p>
          <a:p>
            <a:r>
              <a:rPr lang="cs-CZ" dirty="0"/>
              <a:t>V léčbě těchto nádorů byl zaznamenán díky včasné diagnostice a operační technice výrazný pokrok. U neoperabilních pacientů je na prvním místě endoskopická </a:t>
            </a:r>
            <a:r>
              <a:rPr lang="cs-CZ" dirty="0" err="1"/>
              <a:t>paliace</a:t>
            </a:r>
            <a:r>
              <a:rPr lang="cs-CZ" dirty="0"/>
              <a:t>. </a:t>
            </a:r>
          </a:p>
          <a:p>
            <a:endParaRPr lang="cs-CZ" dirty="0"/>
          </a:p>
        </p:txBody>
      </p:sp>
    </p:spTree>
    <p:extLst>
      <p:ext uri="{BB962C8B-B14F-4D97-AF65-F5344CB8AC3E}">
        <p14:creationId xmlns:p14="http://schemas.microsoft.com/office/powerpoint/2010/main" val="19327355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987675-46AD-475D-967E-E8E3264ACF25}"/>
              </a:ext>
            </a:extLst>
          </p:cNvPr>
          <p:cNvSpPr>
            <a:spLocks noGrp="1"/>
          </p:cNvSpPr>
          <p:nvPr>
            <p:ph type="title"/>
          </p:nvPr>
        </p:nvSpPr>
        <p:spPr/>
        <p:txBody>
          <a:bodyPr/>
          <a:lstStyle/>
          <a:p>
            <a:r>
              <a:rPr lang="cs-CZ" b="1" dirty="0"/>
              <a:t>7.4 Diagnostika při onemocnění žlučových cest</a:t>
            </a:r>
            <a:br>
              <a:rPr lang="cs-CZ" b="1" dirty="0"/>
            </a:br>
            <a:endParaRPr lang="cs-CZ" dirty="0"/>
          </a:p>
        </p:txBody>
      </p:sp>
      <p:sp>
        <p:nvSpPr>
          <p:cNvPr id="3" name="Zástupný symbol pro obsah 2">
            <a:extLst>
              <a:ext uri="{FF2B5EF4-FFF2-40B4-BE49-F238E27FC236}">
                <a16:creationId xmlns:a16="http://schemas.microsoft.com/office/drawing/2014/main" id="{9EE42B63-A61A-4B85-8499-A2A6E1735D0A}"/>
              </a:ext>
            </a:extLst>
          </p:cNvPr>
          <p:cNvSpPr>
            <a:spLocks noGrp="1"/>
          </p:cNvSpPr>
          <p:nvPr>
            <p:ph idx="1"/>
          </p:nvPr>
        </p:nvSpPr>
        <p:spPr/>
        <p:txBody>
          <a:bodyPr>
            <a:normAutofit fontScale="92500" lnSpcReduction="20000"/>
          </a:bodyPr>
          <a:lstStyle/>
          <a:p>
            <a:r>
              <a:rPr lang="cs-CZ" dirty="0"/>
              <a:t>Diagnostika vychází vždy z anamnézy a fyzikálního vyšetření. Základní a první zobrazovací metodou je </a:t>
            </a:r>
            <a:r>
              <a:rPr lang="cs-CZ" b="1" dirty="0"/>
              <a:t>sonografie</a:t>
            </a:r>
            <a:r>
              <a:rPr lang="cs-CZ" dirty="0"/>
              <a:t> k průkazu konkrementů a dilatace žlučových cest. Nativní snímek břicha prokáže kalcifikované konkrementy, biliární ileus, porcelánový žlučník. </a:t>
            </a:r>
          </a:p>
          <a:p>
            <a:r>
              <a:rPr lang="cs-CZ" dirty="0"/>
              <a:t>Před endoskopickým řešením je možné provést </a:t>
            </a:r>
            <a:r>
              <a:rPr lang="cs-CZ" b="1" dirty="0"/>
              <a:t>MRCP </a:t>
            </a:r>
            <a:r>
              <a:rPr lang="cs-CZ" dirty="0"/>
              <a:t>(Magneticko-rezonanční </a:t>
            </a:r>
            <a:r>
              <a:rPr lang="cs-CZ" dirty="0" err="1"/>
              <a:t>cholangiopankreatografie</a:t>
            </a:r>
            <a:r>
              <a:rPr lang="cs-CZ" dirty="0"/>
              <a:t>).</a:t>
            </a:r>
          </a:p>
          <a:p>
            <a:r>
              <a:rPr lang="cs-CZ" dirty="0"/>
              <a:t>Endoskopická retrográdní </a:t>
            </a:r>
            <a:r>
              <a:rPr lang="cs-CZ" dirty="0" err="1"/>
              <a:t>cholangiopankreatokografie</a:t>
            </a:r>
            <a:r>
              <a:rPr lang="cs-CZ" dirty="0"/>
              <a:t> (</a:t>
            </a:r>
            <a:r>
              <a:rPr lang="cs-CZ" b="1" dirty="0"/>
              <a:t>ERCP</a:t>
            </a:r>
            <a:r>
              <a:rPr lang="cs-CZ" dirty="0"/>
              <a:t>) se dnes více využívá k terapii. </a:t>
            </a:r>
          </a:p>
          <a:p>
            <a:r>
              <a:rPr lang="cs-CZ" dirty="0"/>
              <a:t>K dalším vyšetřovacím metodám patří: perkutánní </a:t>
            </a:r>
            <a:r>
              <a:rPr lang="cs-CZ" dirty="0" err="1"/>
              <a:t>transhepatální</a:t>
            </a:r>
            <a:r>
              <a:rPr lang="cs-CZ" dirty="0"/>
              <a:t> cholangiografie (</a:t>
            </a:r>
            <a:r>
              <a:rPr lang="cs-CZ" b="1" dirty="0"/>
              <a:t>PTC</a:t>
            </a:r>
            <a:r>
              <a:rPr lang="cs-CZ" dirty="0"/>
              <a:t>), počítačová tomografie (CT), pozitronová emisní tomografie CT (PET/CT).</a:t>
            </a:r>
          </a:p>
          <a:p>
            <a:r>
              <a:rPr lang="cs-CZ" dirty="0"/>
              <a:t> </a:t>
            </a:r>
          </a:p>
          <a:p>
            <a:endParaRPr lang="cs-CZ" dirty="0"/>
          </a:p>
        </p:txBody>
      </p:sp>
    </p:spTree>
    <p:extLst>
      <p:ext uri="{BB962C8B-B14F-4D97-AF65-F5344CB8AC3E}">
        <p14:creationId xmlns:p14="http://schemas.microsoft.com/office/powerpoint/2010/main" val="30503963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548D76-831F-44B0-901E-CE7967CC3510}"/>
              </a:ext>
            </a:extLst>
          </p:cNvPr>
          <p:cNvSpPr>
            <a:spLocks noGrp="1"/>
          </p:cNvSpPr>
          <p:nvPr>
            <p:ph type="title"/>
          </p:nvPr>
        </p:nvSpPr>
        <p:spPr/>
        <p:txBody>
          <a:bodyPr/>
          <a:lstStyle/>
          <a:p>
            <a:r>
              <a:rPr lang="cs-CZ" b="1" dirty="0"/>
              <a:t>7.5 Léčba při onemocnění žlučových cest</a:t>
            </a:r>
          </a:p>
        </p:txBody>
      </p:sp>
      <p:sp>
        <p:nvSpPr>
          <p:cNvPr id="3" name="Zástupný symbol pro obsah 2">
            <a:extLst>
              <a:ext uri="{FF2B5EF4-FFF2-40B4-BE49-F238E27FC236}">
                <a16:creationId xmlns:a16="http://schemas.microsoft.com/office/drawing/2014/main" id="{5510F8A2-A83B-4E74-BDB6-8A60450F3F8C}"/>
              </a:ext>
            </a:extLst>
          </p:cNvPr>
          <p:cNvSpPr>
            <a:spLocks noGrp="1"/>
          </p:cNvSpPr>
          <p:nvPr>
            <p:ph idx="1"/>
          </p:nvPr>
        </p:nvSpPr>
        <p:spPr/>
        <p:txBody>
          <a:bodyPr>
            <a:normAutofit fontScale="77500" lnSpcReduction="20000"/>
          </a:bodyPr>
          <a:lstStyle/>
          <a:p>
            <a:r>
              <a:rPr lang="cs-CZ" b="1" dirty="0"/>
              <a:t>Léčba cholelitiázy rázovou vlnou</a:t>
            </a:r>
            <a:endParaRPr lang="cs-CZ" dirty="0"/>
          </a:p>
          <a:p>
            <a:r>
              <a:rPr lang="cs-CZ" dirty="0"/>
              <a:t>Jednou z léčebných metod je také </a:t>
            </a:r>
            <a:r>
              <a:rPr lang="cs-CZ" dirty="0" err="1"/>
              <a:t>litotripsie</a:t>
            </a:r>
            <a:r>
              <a:rPr lang="cs-CZ" dirty="0"/>
              <a:t> </a:t>
            </a:r>
            <a:r>
              <a:rPr lang="cs-CZ" dirty="0" err="1"/>
              <a:t>fokusovou</a:t>
            </a:r>
            <a:r>
              <a:rPr lang="cs-CZ" dirty="0"/>
              <a:t> rázovou vlnou (ESWL - </a:t>
            </a:r>
            <a:r>
              <a:rPr lang="cs-CZ" dirty="0" err="1"/>
              <a:t>extracorporeal</a:t>
            </a:r>
            <a:r>
              <a:rPr lang="cs-CZ" dirty="0"/>
              <a:t> </a:t>
            </a:r>
            <a:r>
              <a:rPr lang="cs-CZ" dirty="0" err="1"/>
              <a:t>shock</a:t>
            </a:r>
            <a:r>
              <a:rPr lang="cs-CZ" dirty="0"/>
              <a:t> </a:t>
            </a:r>
            <a:r>
              <a:rPr lang="cs-CZ" dirty="0" err="1"/>
              <a:t>wave</a:t>
            </a:r>
            <a:r>
              <a:rPr lang="cs-CZ" dirty="0"/>
              <a:t> </a:t>
            </a:r>
            <a:r>
              <a:rPr lang="cs-CZ" dirty="0" err="1"/>
              <a:t>lithotripsy</a:t>
            </a:r>
            <a:r>
              <a:rPr lang="cs-CZ" dirty="0"/>
              <a:t>). Je to moderní metoda k rozrušování a odstraňování kamenů ze žlučovodů. Rázová vlna vzniká mimo tělo pacienta a její energie je aplikátorem koncentrována do ohniska. Rázová vlna z vodního prostředí prochází do tkání nemocného, které mají podobné akustické vlastnosti jako voda.</a:t>
            </a:r>
          </a:p>
          <a:p>
            <a:r>
              <a:rPr lang="cs-CZ" dirty="0"/>
              <a:t>Akustická impedance konkrementu je odlišná od okolních tkání. Při výstupu rázové vlny z kamene dochází k částečnému odrazu, tím je zadní plocha tlakově namáhána. Při překročení meze pevnosti nastává rozrušení hraničních oblastí kamene. Opakovanou expozicí je postupně rozrušováno i jádro kamene. Počet rázových vln nutných k úplné fragmentaci konkrementu je různý. Závisí na typu použitého přístroje, na druhu, velikosti, složení a umístění kamene. Zaměřování konkrementů do ohniska rázové vlny se provádí dvojím způsobem skiaskopickou projekcí nebo ultrasonograficky. Pro kameny ve žlučníku je možné pouze zaměření sonografické. </a:t>
            </a:r>
          </a:p>
          <a:p>
            <a:endParaRPr lang="cs-CZ" dirty="0"/>
          </a:p>
        </p:txBody>
      </p:sp>
    </p:spTree>
    <p:extLst>
      <p:ext uri="{BB962C8B-B14F-4D97-AF65-F5344CB8AC3E}">
        <p14:creationId xmlns:p14="http://schemas.microsoft.com/office/powerpoint/2010/main" val="30177513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F20E36-A449-484D-985E-3ECA064AEC1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34B489F-0F9E-421A-89A2-3397F332635B}"/>
              </a:ext>
            </a:extLst>
          </p:cNvPr>
          <p:cNvSpPr>
            <a:spLocks noGrp="1"/>
          </p:cNvSpPr>
          <p:nvPr>
            <p:ph idx="1"/>
          </p:nvPr>
        </p:nvSpPr>
        <p:spPr/>
        <p:txBody>
          <a:bodyPr>
            <a:normAutofit fontScale="55000" lnSpcReduction="20000"/>
          </a:bodyPr>
          <a:lstStyle/>
          <a:p>
            <a:r>
              <a:rPr lang="cs-CZ" b="1" dirty="0"/>
              <a:t>Ošetřovatelská péče při ERCP </a:t>
            </a:r>
            <a:endParaRPr lang="cs-CZ" dirty="0"/>
          </a:p>
          <a:p>
            <a:r>
              <a:rPr lang="cs-CZ" dirty="0"/>
              <a:t>ERCP je vyšetřovací a zároveň léčebná metoda při onemocnění žlučových cest a slinivky břišní. Kombinuje fibroskopické vyšetření s vyšetřením rentgenovým. Fibroskop se při ERCP vyšetření zavádí ústy do duodena. Rentgenový přístroj pracuje v režimu skiaskopie. Před výkonem je pacient řádně vyšetřen – předoperační vyšetření. Kontraindikací je gravidita. ERCP vyšetření představuje značnou psychickou zátěž. Pacient před výkonem od půlnoci nejí, nepije a nekouří. Vyšetření zpravidla není prováděno v celkové narkóze. Po celou dobu vyšetření zůstává sestra s pacientem. Provádí se v poloze vleže na levém boku. Do úst se vkládá náustek. Sestra asistuje lékaři a kontroluje stav pacienta. K dalším úkolům patří příprava všech pomůcek (ochranné prostředky, endoskop, pomůcky pro anestézii, endoskopické příslušenství jako jsou kanyly, košíčky stenty, zkumavky pro biopsie). Před výkonem je zajištěn žilní vstup. Endoskopický sálek je vybaven rentgenem.</a:t>
            </a:r>
          </a:p>
          <a:p>
            <a:r>
              <a:rPr lang="cs-CZ" dirty="0"/>
              <a:t>Při vyšetření je endoskop zaveden do duodena tak, aby konec přístroje s optikou byl přímo proti </a:t>
            </a:r>
            <a:r>
              <a:rPr lang="cs-CZ" dirty="0" err="1"/>
              <a:t>Vaterské</a:t>
            </a:r>
            <a:r>
              <a:rPr lang="cs-CZ" dirty="0"/>
              <a:t> papile. Bioptickým (pracovním) kanálem endoskopu je zasunuta kanyla, která prochází </a:t>
            </a:r>
            <a:r>
              <a:rPr lang="cs-CZ" dirty="0" err="1"/>
              <a:t>Vaterskou</a:t>
            </a:r>
            <a:r>
              <a:rPr lang="cs-CZ" dirty="0"/>
              <a:t> papilou a kterou pak sestra aplikuje kontrastní látku. Důležitá je nepřítomnost vzduchových bublin, které na RTG snímcích mohou imitovat drobnou lithiázu. Lékař provádí nástřiky vývodných cest. Sleduje jejich obraz na monitoru. Vyšetření je přítomen i radiologický asistent. Lékař vyhodnotí a určí diagnózu. Při zjištění patologického nálezu lze ihned provést příslušný operační výkon. </a:t>
            </a:r>
          </a:p>
          <a:p>
            <a:r>
              <a:rPr lang="cs-CZ" dirty="0"/>
              <a:t>Po výkonu je pacient uložen na lůžko a 24 hodin je sledován. Pacient může po malých dávkách pít, konzumovat jídlo může až po pěti hodinách od vyšetření. Sestra kontroluje bolest nemocného, odchod plynů a stolice, případně jiné změny v oblasti zažívacího traktu. Následující den je proveden kontrolní odběr krve na stanovení hodnot amyláz a lipáz, krevní obraz, případně i CPR dle stavu nemocného. Nevyskytují-li se po výkonu u pacienta žádné komplikace, může být další den v doprovodu jiné osoby propuštěn. </a:t>
            </a:r>
          </a:p>
          <a:p>
            <a:endParaRPr lang="cs-CZ" dirty="0"/>
          </a:p>
        </p:txBody>
      </p:sp>
    </p:spTree>
    <p:extLst>
      <p:ext uri="{BB962C8B-B14F-4D97-AF65-F5344CB8AC3E}">
        <p14:creationId xmlns:p14="http://schemas.microsoft.com/office/powerpoint/2010/main" val="36540049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AFFAD-2DA7-49BC-B4C0-F5ACE0307A5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6158F62-7FC0-4F54-A9BC-45E74CE0429C}"/>
              </a:ext>
            </a:extLst>
          </p:cNvPr>
          <p:cNvSpPr>
            <a:spLocks noGrp="1"/>
          </p:cNvSpPr>
          <p:nvPr>
            <p:ph idx="1"/>
          </p:nvPr>
        </p:nvSpPr>
        <p:spPr/>
        <p:txBody>
          <a:bodyPr>
            <a:normAutofit fontScale="70000" lnSpcReduction="20000"/>
          </a:bodyPr>
          <a:lstStyle/>
          <a:p>
            <a:r>
              <a:rPr lang="cs-CZ" b="1" dirty="0"/>
              <a:t>Komplikace u endoskopických metod</a:t>
            </a:r>
            <a:endParaRPr lang="cs-CZ" dirty="0"/>
          </a:p>
          <a:p>
            <a:r>
              <a:rPr lang="cs-CZ" dirty="0"/>
              <a:t>Mezi nejčastější obecné komplikace u diagnostických endoskopických vyšetřovacích metod patří alergická reakce. Další závažnou komplikací je aspirace a infekce.</a:t>
            </a:r>
          </a:p>
          <a:p>
            <a:r>
              <a:rPr lang="cs-CZ" dirty="0"/>
              <a:t>Specifické komplikace jsou typické pro vyšetřovanou část organismu. K nejzávažnějším patří perforace zažívacího traktu, vznikají hlavně při odběru tkáně nebo při zavádění endoskopu. Pokud dojde k perforaci v oblasti jícnu, pacient pocítí prudkou bolest za sternem. Perforace žaludeční stěny jsou méně časté, protože svalovina žaludku je odolnější proti poškození. Další závažnou komplikací je krvácení. Zvláštní pozornost musí být věnována pacientům s antikoagulační léčbou.</a:t>
            </a:r>
          </a:p>
          <a:p>
            <a:r>
              <a:rPr lang="cs-CZ" dirty="0"/>
              <a:t>Komplikací je špatné zavedení a vsunutí endoskopu do trachey. Mezi vzácné specifické komplikace patří uvíznutí nástroje ve vyšetřované oblasti.</a:t>
            </a:r>
          </a:p>
          <a:p>
            <a:r>
              <a:rPr lang="cs-CZ" dirty="0"/>
              <a:t>Specifickými komplikacemi u ERCP může být podání kontrastní látky, což může způsobit akutní zánět slinivky břišní, sepsi nebo podráždění </a:t>
            </a:r>
            <a:r>
              <a:rPr lang="cs-CZ" dirty="0" err="1"/>
              <a:t>Vaterské</a:t>
            </a:r>
            <a:r>
              <a:rPr lang="cs-CZ" dirty="0"/>
              <a:t> papily. Při provádění </a:t>
            </a:r>
            <a:r>
              <a:rPr lang="cs-CZ" dirty="0" err="1"/>
              <a:t>papilotomie</a:t>
            </a:r>
            <a:r>
              <a:rPr lang="cs-CZ" dirty="0"/>
              <a:t> může také dojít k podráždění pankreatu, k perforaci i krvácení.</a:t>
            </a:r>
          </a:p>
          <a:p>
            <a:r>
              <a:rPr lang="cs-CZ" dirty="0"/>
              <a:t>I s ohledem na tato rizika jde o nesrovnatelně šetrnější výkon v porovnání s chirurgickým řešením. </a:t>
            </a:r>
          </a:p>
          <a:p>
            <a:endParaRPr lang="cs-CZ" dirty="0"/>
          </a:p>
        </p:txBody>
      </p:sp>
    </p:spTree>
    <p:extLst>
      <p:ext uri="{BB962C8B-B14F-4D97-AF65-F5344CB8AC3E}">
        <p14:creationId xmlns:p14="http://schemas.microsoft.com/office/powerpoint/2010/main" val="30992227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A9A3F8-AD43-4D48-978C-46E58EFB807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6C7F8C0-88D9-463B-8BF9-C14DA8F2E489}"/>
              </a:ext>
            </a:extLst>
          </p:cNvPr>
          <p:cNvSpPr>
            <a:spLocks noGrp="1"/>
          </p:cNvSpPr>
          <p:nvPr>
            <p:ph idx="1"/>
          </p:nvPr>
        </p:nvSpPr>
        <p:spPr/>
        <p:txBody>
          <a:bodyPr>
            <a:normAutofit fontScale="55000" lnSpcReduction="20000"/>
          </a:bodyPr>
          <a:lstStyle/>
          <a:p>
            <a:r>
              <a:rPr lang="cs-CZ" b="1" dirty="0"/>
              <a:t>Nejčastější ošetřovatelské diagnózy při onemocnění žlučníku a žlučových cest:</a:t>
            </a:r>
            <a:endParaRPr lang="cs-CZ" dirty="0"/>
          </a:p>
          <a:p>
            <a:r>
              <a:rPr lang="cs-CZ" dirty="0">
                <a:hlinkClick r:id="rId2" tooltip="osetrovatelske-diagnozy.aspx"/>
              </a:rPr>
              <a:t>Akutní bolest - 00132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hlinkClick r:id="rId2" tooltip="osetrovatelske-diagnozy.aspx"/>
              </a:rPr>
              <a:t>Hypertermie - 00007</a:t>
            </a:r>
            <a:endParaRPr lang="cs-CZ" dirty="0"/>
          </a:p>
          <a:p>
            <a:r>
              <a:rPr lang="cs-CZ" dirty="0">
                <a:hlinkClick r:id="rId2" tooltip="osetrovatelske-diagnozy.aspx"/>
              </a:rPr>
              <a:t>Neefektivní léčebný režim - 00078</a:t>
            </a:r>
            <a:endParaRPr lang="cs-CZ" dirty="0"/>
          </a:p>
          <a:p>
            <a:r>
              <a:rPr lang="cs-CZ" dirty="0">
                <a:hlinkClick r:id="rId2" tooltip="osetrovatelske-diagnozy.aspx"/>
              </a:rPr>
              <a:t>Narušená integrita tkáně - 00044</a:t>
            </a:r>
            <a:endParaRPr lang="cs-CZ" dirty="0"/>
          </a:p>
          <a:p>
            <a:r>
              <a:rPr lang="cs-CZ" dirty="0">
                <a:hlinkClick r:id="rId2" tooltip="osetrovatelske-diagnozy.aspx"/>
              </a:rPr>
              <a:t>Nespavost - 00095</a:t>
            </a:r>
            <a:endParaRPr lang="cs-CZ" dirty="0"/>
          </a:p>
          <a:p>
            <a:r>
              <a:rPr lang="cs-CZ" dirty="0">
                <a:hlinkClick r:id="rId2" tooltip="osetrovatelske-diagnozy.aspx"/>
              </a:rPr>
              <a:t>Riziko sníženého objemu tekutin v organizmu - 00028</a:t>
            </a:r>
            <a:endParaRPr lang="cs-CZ" dirty="0"/>
          </a:p>
          <a:p>
            <a:r>
              <a:rPr lang="cs-CZ" dirty="0">
                <a:hlinkClick r:id="rId2" tooltip="osetrovatelske-diagnozy.aspx"/>
              </a:rPr>
              <a:t>Riziko infekce - 00004</a:t>
            </a:r>
            <a:endParaRPr lang="cs-CZ" dirty="0"/>
          </a:p>
          <a:p>
            <a:r>
              <a:rPr lang="cs-CZ" dirty="0">
                <a:hlinkClick r:id="rId2" tooltip="osetrovatelske-diagnozy.aspx"/>
              </a:rPr>
              <a:t>Snaha zlepšit výživu - 00163</a:t>
            </a:r>
            <a:endParaRPr lang="cs-CZ" dirty="0"/>
          </a:p>
          <a:p>
            <a:r>
              <a:rPr lang="cs-CZ" dirty="0">
                <a:hlinkClick r:id="rId2" tooltip="osetrovatelske-diagnozy.aspx"/>
              </a:rPr>
              <a:t>Strach - 00148</a:t>
            </a:r>
            <a:endParaRPr lang="cs-CZ" dirty="0"/>
          </a:p>
          <a:p>
            <a:r>
              <a:rPr lang="cs-CZ" dirty="0">
                <a:hlinkClick r:id="rId2" tooltip="osetrovatelske-diagnozy.aspx"/>
              </a:rPr>
              <a:t>Úzkost - 00146</a:t>
            </a:r>
            <a:endParaRPr lang="cs-CZ" dirty="0"/>
          </a:p>
          <a:p>
            <a:endParaRPr lang="cs-CZ" dirty="0"/>
          </a:p>
        </p:txBody>
      </p:sp>
    </p:spTree>
    <p:extLst>
      <p:ext uri="{BB962C8B-B14F-4D97-AF65-F5344CB8AC3E}">
        <p14:creationId xmlns:p14="http://schemas.microsoft.com/office/powerpoint/2010/main" val="417606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9F9785-5187-445D-969A-F14FB3B6577C}"/>
              </a:ext>
            </a:extLst>
          </p:cNvPr>
          <p:cNvSpPr>
            <a:spLocks noGrp="1"/>
          </p:cNvSpPr>
          <p:nvPr>
            <p:ph type="title"/>
          </p:nvPr>
        </p:nvSpPr>
        <p:spPr/>
        <p:txBody>
          <a:bodyPr/>
          <a:lstStyle/>
          <a:p>
            <a:r>
              <a:rPr lang="cs-CZ" dirty="0"/>
              <a:t>Pooperační komplikace</a:t>
            </a:r>
          </a:p>
        </p:txBody>
      </p:sp>
      <p:sp>
        <p:nvSpPr>
          <p:cNvPr id="3" name="Zástupný symbol pro text 2">
            <a:extLst>
              <a:ext uri="{FF2B5EF4-FFF2-40B4-BE49-F238E27FC236}">
                <a16:creationId xmlns:a16="http://schemas.microsoft.com/office/drawing/2014/main" id="{D95DC93B-94B5-4DD6-A5E1-25BF792ABD0F}"/>
              </a:ext>
            </a:extLst>
          </p:cNvPr>
          <p:cNvSpPr>
            <a:spLocks noGrp="1"/>
          </p:cNvSpPr>
          <p:nvPr>
            <p:ph type="body" idx="1"/>
          </p:nvPr>
        </p:nvSpPr>
        <p:spPr/>
        <p:txBody>
          <a:bodyPr/>
          <a:lstStyle/>
          <a:p>
            <a:r>
              <a:rPr lang="cs-CZ" dirty="0"/>
              <a:t>Časné</a:t>
            </a:r>
          </a:p>
          <a:p>
            <a:endParaRPr lang="cs-CZ" dirty="0"/>
          </a:p>
        </p:txBody>
      </p:sp>
      <p:sp>
        <p:nvSpPr>
          <p:cNvPr id="4" name="Zástupný symbol pro obsah 3">
            <a:extLst>
              <a:ext uri="{FF2B5EF4-FFF2-40B4-BE49-F238E27FC236}">
                <a16:creationId xmlns:a16="http://schemas.microsoft.com/office/drawing/2014/main" id="{E7C632E8-4BAD-4A4E-A73C-F5065B044229}"/>
              </a:ext>
            </a:extLst>
          </p:cNvPr>
          <p:cNvSpPr>
            <a:spLocks noGrp="1"/>
          </p:cNvSpPr>
          <p:nvPr>
            <p:ph sz="half" idx="2"/>
          </p:nvPr>
        </p:nvSpPr>
        <p:spPr/>
        <p:txBody>
          <a:bodyPr>
            <a:normAutofit fontScale="62500" lnSpcReduction="20000"/>
          </a:bodyPr>
          <a:lstStyle/>
          <a:p>
            <a:pPr marL="0" indent="0">
              <a:buNone/>
            </a:pPr>
            <a:r>
              <a:rPr lang="cs-CZ" dirty="0"/>
              <a:t>• Kardiovaskulární poruchy: srdeční selhání / Ischemická choroba srdeční nebo infarkt myokardu / Hypertenze / </a:t>
            </a:r>
            <a:r>
              <a:rPr lang="cs-CZ" dirty="0" err="1"/>
              <a:t>Dysrytmie</a:t>
            </a:r>
            <a:endParaRPr lang="cs-CZ" dirty="0"/>
          </a:p>
          <a:p>
            <a:pPr marL="0" indent="0">
              <a:buNone/>
            </a:pPr>
            <a:r>
              <a:rPr lang="cs-CZ" dirty="0"/>
              <a:t>• Ventilační poruchy: hypoventilace / Apnoe / Omezující poruchy vzniklé důsledkem intubace</a:t>
            </a:r>
          </a:p>
          <a:p>
            <a:pPr marL="0" indent="0">
              <a:buNone/>
            </a:pPr>
            <a:r>
              <a:rPr lang="cs-CZ" dirty="0"/>
              <a:t>• Endokrinní dysfunkce: adrenalinové poruchy</a:t>
            </a:r>
          </a:p>
          <a:p>
            <a:pPr marL="0" indent="0">
              <a:buNone/>
            </a:pPr>
            <a:r>
              <a:rPr lang="cs-CZ" dirty="0"/>
              <a:t>• Hypovolemie</a:t>
            </a:r>
          </a:p>
        </p:txBody>
      </p:sp>
      <p:sp>
        <p:nvSpPr>
          <p:cNvPr id="5" name="Zástupný symbol pro text 4">
            <a:extLst>
              <a:ext uri="{FF2B5EF4-FFF2-40B4-BE49-F238E27FC236}">
                <a16:creationId xmlns:a16="http://schemas.microsoft.com/office/drawing/2014/main" id="{E26868D9-8607-4303-B0B8-486AD0A3FD7F}"/>
              </a:ext>
            </a:extLst>
          </p:cNvPr>
          <p:cNvSpPr>
            <a:spLocks noGrp="1"/>
          </p:cNvSpPr>
          <p:nvPr>
            <p:ph type="body" sz="quarter" idx="3"/>
          </p:nvPr>
        </p:nvSpPr>
        <p:spPr/>
        <p:txBody>
          <a:bodyPr/>
          <a:lstStyle/>
          <a:p>
            <a:r>
              <a:rPr lang="cs-CZ" dirty="0"/>
              <a:t>Pozdní</a:t>
            </a:r>
          </a:p>
          <a:p>
            <a:endParaRPr lang="cs-CZ" dirty="0"/>
          </a:p>
        </p:txBody>
      </p:sp>
      <p:sp>
        <p:nvSpPr>
          <p:cNvPr id="6" name="Zástupný symbol pro obsah 5">
            <a:extLst>
              <a:ext uri="{FF2B5EF4-FFF2-40B4-BE49-F238E27FC236}">
                <a16:creationId xmlns:a16="http://schemas.microsoft.com/office/drawing/2014/main" id="{200EC3A6-BDF5-4210-B45C-918ED7762653}"/>
              </a:ext>
            </a:extLst>
          </p:cNvPr>
          <p:cNvSpPr>
            <a:spLocks noGrp="1"/>
          </p:cNvSpPr>
          <p:nvPr>
            <p:ph sz="quarter" idx="4"/>
          </p:nvPr>
        </p:nvSpPr>
        <p:spPr>
          <a:xfrm>
            <a:off x="6172199" y="2505075"/>
            <a:ext cx="6019801" cy="3684588"/>
          </a:xfrm>
        </p:spPr>
        <p:txBody>
          <a:bodyPr>
            <a:normAutofit fontScale="62500" lnSpcReduction="20000"/>
          </a:bodyPr>
          <a:lstStyle/>
          <a:p>
            <a:pPr marL="0" indent="0">
              <a:buNone/>
            </a:pPr>
            <a:r>
              <a:rPr lang="cs-CZ" dirty="0"/>
              <a:t>• Kardiovaskulární poruchy: Cerebrovaskulární poruchy / Hemoragické poruchy / Hypertenze / Protetická srdeční chlopeň /Venózní </a:t>
            </a:r>
            <a:r>
              <a:rPr lang="cs-CZ" dirty="0" err="1"/>
              <a:t>tromboembolie</a:t>
            </a:r>
            <a:endParaRPr lang="cs-CZ" dirty="0"/>
          </a:p>
          <a:p>
            <a:pPr marL="0" indent="0">
              <a:buNone/>
            </a:pPr>
            <a:r>
              <a:rPr lang="cs-CZ" dirty="0"/>
              <a:t>• Onemocnění plic: Obstrukční onemocnění / Respirační infekce</a:t>
            </a:r>
          </a:p>
          <a:p>
            <a:pPr marL="0" indent="0">
              <a:buNone/>
            </a:pPr>
            <a:r>
              <a:rPr lang="cs-CZ" dirty="0"/>
              <a:t>• Onemocnění ledvin a močového systému: Snížená funkce ledvin / Obstrukce / Toxický stav</a:t>
            </a:r>
          </a:p>
          <a:p>
            <a:pPr marL="0" indent="0">
              <a:buNone/>
            </a:pPr>
            <a:r>
              <a:rPr lang="cs-CZ" dirty="0"/>
              <a:t>• Onemocnění jater: Cirhóza / Zánět jater</a:t>
            </a:r>
          </a:p>
          <a:p>
            <a:pPr marL="0" indent="0">
              <a:buNone/>
            </a:pPr>
            <a:r>
              <a:rPr lang="cs-CZ" dirty="0"/>
              <a:t>• Endokrinní dysfunkce: Diabetes </a:t>
            </a:r>
            <a:r>
              <a:rPr lang="cs-CZ" dirty="0" err="1"/>
              <a:t>mellitus</a:t>
            </a:r>
            <a:r>
              <a:rPr lang="cs-CZ" dirty="0"/>
              <a:t> / Poruchy funkce štítné žlázy</a:t>
            </a:r>
          </a:p>
          <a:p>
            <a:pPr marL="0" indent="0">
              <a:buNone/>
            </a:pPr>
            <a:r>
              <a:rPr lang="cs-CZ" dirty="0"/>
              <a:t>• Imunologické abnormality</a:t>
            </a:r>
          </a:p>
          <a:p>
            <a:pPr marL="0" indent="0">
              <a:buNone/>
            </a:pPr>
            <a:r>
              <a:rPr lang="cs-CZ" dirty="0"/>
              <a:t>• Infekce a sepse</a:t>
            </a:r>
          </a:p>
          <a:p>
            <a:pPr marL="0" indent="0">
              <a:buNone/>
            </a:pPr>
            <a:r>
              <a:rPr lang="cs-CZ" dirty="0"/>
              <a:t>• Artritida</a:t>
            </a:r>
          </a:p>
        </p:txBody>
      </p:sp>
    </p:spTree>
    <p:extLst>
      <p:ext uri="{BB962C8B-B14F-4D97-AF65-F5344CB8AC3E}">
        <p14:creationId xmlns:p14="http://schemas.microsoft.com/office/powerpoint/2010/main" val="2461521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D2BC60-E3F3-4A31-98DC-FE26BAE453AC}"/>
              </a:ext>
            </a:extLst>
          </p:cNvPr>
          <p:cNvSpPr>
            <a:spLocks noGrp="1"/>
          </p:cNvSpPr>
          <p:nvPr>
            <p:ph type="title"/>
          </p:nvPr>
        </p:nvSpPr>
        <p:spPr/>
        <p:txBody>
          <a:bodyPr>
            <a:normAutofit fontScale="90000"/>
          </a:bodyPr>
          <a:lstStyle/>
          <a:p>
            <a:r>
              <a:rPr lang="cs-CZ" b="1" dirty="0">
                <a:solidFill>
                  <a:srgbClr val="FF0000"/>
                </a:solidFill>
              </a:rPr>
              <a:t>8 Ošetřovatelský proces u pacienta s onemocněním pankreatu</a:t>
            </a:r>
            <a:br>
              <a:rPr lang="cs-CZ" b="1" dirty="0"/>
            </a:br>
            <a:endParaRPr lang="cs-CZ" dirty="0"/>
          </a:p>
        </p:txBody>
      </p:sp>
      <p:sp>
        <p:nvSpPr>
          <p:cNvPr id="3" name="Zástupný symbol pro obsah 2">
            <a:extLst>
              <a:ext uri="{FF2B5EF4-FFF2-40B4-BE49-F238E27FC236}">
                <a16:creationId xmlns:a16="http://schemas.microsoft.com/office/drawing/2014/main" id="{97F4BDB6-4A8D-48DD-8DEB-5D32A6FC05C2}"/>
              </a:ext>
            </a:extLst>
          </p:cNvPr>
          <p:cNvSpPr>
            <a:spLocks noGrp="1"/>
          </p:cNvSpPr>
          <p:nvPr>
            <p:ph idx="1"/>
          </p:nvPr>
        </p:nvSpPr>
        <p:spPr/>
        <p:txBody>
          <a:bodyPr>
            <a:normAutofit fontScale="85000" lnSpcReduction="20000"/>
          </a:bodyPr>
          <a:lstStyle/>
          <a:p>
            <a:r>
              <a:rPr lang="cs-CZ" dirty="0"/>
              <a:t>Akutní pankreatitida je definována jako akutní zánětlivé onemocnění pankreatu, s různým postižením okolních tkání nebo vzdálených orgánů. Incidence akutní pankreatitidy má stále mírně vzrůstající tendenci hlavně díky spotřebě alkoholických nápojů, ale i přetrvávajícím chybám ve stravování. Mortalita těžkých forem je stále vysoká a pohybuje se od 20–45 %. Klinickým průběhem patří mezi náhlé příhody břišní s náhlým začátkem, prudkým průběhem a četnými i smrtelnými komplikacemi.</a:t>
            </a:r>
          </a:p>
          <a:p>
            <a:r>
              <a:rPr lang="cs-CZ" dirty="0"/>
              <a:t> </a:t>
            </a:r>
          </a:p>
          <a:p>
            <a:r>
              <a:rPr lang="cs-CZ" dirty="0"/>
              <a:t>Epidemiologie</a:t>
            </a:r>
          </a:p>
          <a:p>
            <a:r>
              <a:rPr lang="cs-CZ" dirty="0"/>
              <a:t>Incidence AP stále mírně stoupá a pohybuje se u nás kolem 10 případů na 100 000 obyvatel. Nejvyšší mortalita je během prvního týdne. Z nemocných, kteří zemřeli na těžkou AP, umírá 53,7 % během prvního týdne trvání choroby.</a:t>
            </a:r>
          </a:p>
          <a:p>
            <a:r>
              <a:rPr lang="cs-CZ" dirty="0"/>
              <a:t> </a:t>
            </a:r>
          </a:p>
          <a:p>
            <a:endParaRPr lang="cs-CZ" dirty="0"/>
          </a:p>
        </p:txBody>
      </p:sp>
    </p:spTree>
    <p:extLst>
      <p:ext uri="{BB962C8B-B14F-4D97-AF65-F5344CB8AC3E}">
        <p14:creationId xmlns:p14="http://schemas.microsoft.com/office/powerpoint/2010/main" val="33237851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56033E-0FAD-40C6-98F1-C873615B3175}"/>
              </a:ext>
            </a:extLst>
          </p:cNvPr>
          <p:cNvSpPr>
            <a:spLocks noGrp="1"/>
          </p:cNvSpPr>
          <p:nvPr>
            <p:ph type="title"/>
          </p:nvPr>
        </p:nvSpPr>
        <p:spPr/>
        <p:txBody>
          <a:bodyPr/>
          <a:lstStyle/>
          <a:p>
            <a:r>
              <a:rPr lang="cs-CZ" b="1" dirty="0"/>
              <a:t>8.1.2 Etiologie</a:t>
            </a:r>
            <a:br>
              <a:rPr lang="cs-CZ" b="1" dirty="0"/>
            </a:br>
            <a:endParaRPr lang="cs-CZ" dirty="0"/>
          </a:p>
        </p:txBody>
      </p:sp>
      <p:sp>
        <p:nvSpPr>
          <p:cNvPr id="3" name="Zástupný symbol pro obsah 2">
            <a:extLst>
              <a:ext uri="{FF2B5EF4-FFF2-40B4-BE49-F238E27FC236}">
                <a16:creationId xmlns:a16="http://schemas.microsoft.com/office/drawing/2014/main" id="{BA411B71-A931-4E55-A22B-45680190C00F}"/>
              </a:ext>
            </a:extLst>
          </p:cNvPr>
          <p:cNvSpPr>
            <a:spLocks noGrp="1"/>
          </p:cNvSpPr>
          <p:nvPr>
            <p:ph idx="1"/>
          </p:nvPr>
        </p:nvSpPr>
        <p:spPr/>
        <p:txBody>
          <a:bodyPr>
            <a:normAutofit fontScale="62500" lnSpcReduction="20000"/>
          </a:bodyPr>
          <a:lstStyle/>
          <a:p>
            <a:r>
              <a:rPr lang="cs-CZ" dirty="0"/>
              <a:t>Akutní pankreatitidu může vyvolat řada etiologických faktorů. Nejčastější příčiny:</a:t>
            </a:r>
          </a:p>
          <a:p>
            <a:r>
              <a:rPr lang="cs-CZ" dirty="0"/>
              <a:t>- žlučové kameny (biliární pankreatitida),</a:t>
            </a:r>
          </a:p>
          <a:p>
            <a:r>
              <a:rPr lang="cs-CZ" dirty="0"/>
              <a:t>- alkohol (alkoholická pankreatitida),</a:t>
            </a:r>
          </a:p>
          <a:p>
            <a:r>
              <a:rPr lang="cs-CZ" dirty="0"/>
              <a:t>- endoskopický výkon, nejčastěji ERCP (endoskopická retrográdní </a:t>
            </a:r>
            <a:r>
              <a:rPr lang="cs-CZ" dirty="0" err="1"/>
              <a:t>cholangiopankreatografie</a:t>
            </a:r>
            <a:r>
              <a:rPr lang="cs-CZ" dirty="0"/>
              <a:t>).</a:t>
            </a:r>
          </a:p>
          <a:p>
            <a:r>
              <a:rPr lang="cs-CZ" dirty="0"/>
              <a:t> </a:t>
            </a:r>
          </a:p>
          <a:p>
            <a:r>
              <a:rPr lang="cs-CZ" dirty="0"/>
              <a:t>Méně časté příčiny:</a:t>
            </a:r>
          </a:p>
          <a:p>
            <a:r>
              <a:rPr lang="cs-CZ" dirty="0"/>
              <a:t>- </a:t>
            </a:r>
            <a:r>
              <a:rPr lang="cs-CZ" dirty="0" err="1"/>
              <a:t>hyperkalcémie</a:t>
            </a:r>
            <a:r>
              <a:rPr lang="cs-CZ" dirty="0"/>
              <a:t>,</a:t>
            </a:r>
          </a:p>
          <a:p>
            <a:r>
              <a:rPr lang="cs-CZ" dirty="0"/>
              <a:t>- úrazy pankreatu,</a:t>
            </a:r>
          </a:p>
          <a:p>
            <a:r>
              <a:rPr lang="cs-CZ" dirty="0"/>
              <a:t>- operace v okolí pankreatu,</a:t>
            </a:r>
          </a:p>
          <a:p>
            <a:r>
              <a:rPr lang="cs-CZ" dirty="0"/>
              <a:t>- léky (poléková pankreatitida),</a:t>
            </a:r>
          </a:p>
          <a:p>
            <a:r>
              <a:rPr lang="cs-CZ" dirty="0"/>
              <a:t>- infekce (příušnice, </a:t>
            </a:r>
            <a:r>
              <a:rPr lang="cs-CZ" dirty="0" err="1"/>
              <a:t>cytomegalovirová</a:t>
            </a:r>
            <a:r>
              <a:rPr lang="cs-CZ" dirty="0"/>
              <a:t> infekce, hepatitida B),</a:t>
            </a:r>
          </a:p>
          <a:p>
            <a:r>
              <a:rPr lang="cs-CZ" dirty="0"/>
              <a:t>- metabolické poruchy, hormonální poruchy, onemocnění orgánů v okolí pankreatu, </a:t>
            </a:r>
          </a:p>
          <a:p>
            <a:r>
              <a:rPr lang="cs-CZ" dirty="0"/>
              <a:t>- poruchy prokrvení a další vzácné příčiny.</a:t>
            </a:r>
          </a:p>
          <a:p>
            <a:endParaRPr lang="cs-CZ" dirty="0"/>
          </a:p>
        </p:txBody>
      </p:sp>
    </p:spTree>
    <p:extLst>
      <p:ext uri="{BB962C8B-B14F-4D97-AF65-F5344CB8AC3E}">
        <p14:creationId xmlns:p14="http://schemas.microsoft.com/office/powerpoint/2010/main" val="31918802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7E80F-B5F4-404A-8B38-B086F40B627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638E879-EBF5-4137-8DCD-100538631762}"/>
              </a:ext>
            </a:extLst>
          </p:cNvPr>
          <p:cNvSpPr>
            <a:spLocks noGrp="1"/>
          </p:cNvSpPr>
          <p:nvPr>
            <p:ph idx="1"/>
          </p:nvPr>
        </p:nvSpPr>
        <p:spPr/>
        <p:txBody>
          <a:bodyPr>
            <a:normAutofit fontScale="62500" lnSpcReduction="20000"/>
          </a:bodyPr>
          <a:lstStyle/>
          <a:p>
            <a:r>
              <a:rPr lang="cs-CZ" dirty="0"/>
              <a:t>Biliární pankreatitida představuje klasickou AP, která se po odstranění vyvolávající příčiny obvykle zcela reparuje. Věk nemocných je obvykle mezi 40.–70. rokem, ženy převažují v poměru 3:1. Riziko vzniku AP je pro nemocné s cholelitiázou 30x větší než v ostatní populaci. Spouštěčem AP je pravděpodobně přetlak v pankreatickém vývodním systému vyvolaný edémem nebo zánětem po odchodu žlučového kamínku nebo blokádou samotného zaklíněného kamene. Včasná cholecystektomie a sanace žlučových cest je nejlepší prevencí vzniku biliární AP. U nemocných s probíhající AP je při podezření na přítomnost kamenů ve žlučových cestách (klinické vyšetření, laboratorní nálezy, USG) indikována ERCP, event. EPT (endoskopická </a:t>
            </a:r>
            <a:r>
              <a:rPr lang="cs-CZ" dirty="0" err="1"/>
              <a:t>papilosfinkterotomie</a:t>
            </a:r>
            <a:r>
              <a:rPr lang="cs-CZ" dirty="0"/>
              <a:t>). U nemocných s již proběhlou biliární AP je indikována odložená cholecystektomie.</a:t>
            </a:r>
          </a:p>
          <a:p>
            <a:r>
              <a:rPr lang="cs-CZ" dirty="0"/>
              <a:t> </a:t>
            </a:r>
          </a:p>
          <a:p>
            <a:r>
              <a:rPr lang="cs-CZ" dirty="0"/>
              <a:t>Pojem idiopatická AP shrnuje případy, kde vyvolávající příčina není nalezena ani po podrobném vyšetření.</a:t>
            </a:r>
          </a:p>
          <a:p>
            <a:r>
              <a:rPr lang="cs-CZ" dirty="0"/>
              <a:t> </a:t>
            </a:r>
          </a:p>
          <a:p>
            <a:r>
              <a:rPr lang="cs-CZ" dirty="0"/>
              <a:t>Pooperační pankreatitida se vyskytuje po výkonech na orgánech v blízkosti pankreatu (žaludek, játra, žlučové cesty), ale vzácně i po operačních výkonech na vzdálených orgánech, s pankreatem anatomicky nesouvisejících. </a:t>
            </a:r>
          </a:p>
          <a:p>
            <a:r>
              <a:rPr lang="cs-CZ" dirty="0"/>
              <a:t> </a:t>
            </a:r>
          </a:p>
          <a:p>
            <a:endParaRPr lang="cs-CZ" dirty="0"/>
          </a:p>
        </p:txBody>
      </p:sp>
    </p:spTree>
    <p:extLst>
      <p:ext uri="{BB962C8B-B14F-4D97-AF65-F5344CB8AC3E}">
        <p14:creationId xmlns:p14="http://schemas.microsoft.com/office/powerpoint/2010/main" val="28605183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336774-F2F0-4A55-99F5-9143267C771E}"/>
              </a:ext>
            </a:extLst>
          </p:cNvPr>
          <p:cNvSpPr>
            <a:spLocks noGrp="1"/>
          </p:cNvSpPr>
          <p:nvPr>
            <p:ph type="title"/>
          </p:nvPr>
        </p:nvSpPr>
        <p:spPr/>
        <p:txBody>
          <a:bodyPr/>
          <a:lstStyle/>
          <a:p>
            <a:r>
              <a:rPr lang="cs-CZ" b="1" dirty="0"/>
              <a:t>8.1.3 Patogeneze a patofyziologie</a:t>
            </a:r>
            <a:br>
              <a:rPr lang="cs-CZ" b="1" dirty="0"/>
            </a:br>
            <a:endParaRPr lang="cs-CZ" dirty="0"/>
          </a:p>
        </p:txBody>
      </p:sp>
      <p:sp>
        <p:nvSpPr>
          <p:cNvPr id="3" name="Zástupný symbol pro obsah 2">
            <a:extLst>
              <a:ext uri="{FF2B5EF4-FFF2-40B4-BE49-F238E27FC236}">
                <a16:creationId xmlns:a16="http://schemas.microsoft.com/office/drawing/2014/main" id="{47552CE5-0CF7-4AFE-B487-D559B90E1ADB}"/>
              </a:ext>
            </a:extLst>
          </p:cNvPr>
          <p:cNvSpPr>
            <a:spLocks noGrp="1"/>
          </p:cNvSpPr>
          <p:nvPr>
            <p:ph idx="1"/>
          </p:nvPr>
        </p:nvSpPr>
        <p:spPr/>
        <p:txBody>
          <a:bodyPr>
            <a:normAutofit fontScale="62500" lnSpcReduction="20000"/>
          </a:bodyPr>
          <a:lstStyle/>
          <a:p>
            <a:r>
              <a:rPr lang="cs-CZ" dirty="0"/>
              <a:t>Je typické, že etiologické faktory vyvolávají shodný mechanizmus účinků. Dochází k předčasné intracelulární aktivaci pankreatických proteolytických enzymů s jejich uvolněním do </a:t>
            </a:r>
            <a:r>
              <a:rPr lang="cs-CZ" dirty="0" err="1"/>
              <a:t>intersticia</a:t>
            </a:r>
            <a:r>
              <a:rPr lang="cs-CZ" dirty="0"/>
              <a:t> pankreatu z poškozené </a:t>
            </a:r>
            <a:r>
              <a:rPr lang="cs-CZ" dirty="0" err="1"/>
              <a:t>acinární</a:t>
            </a:r>
            <a:r>
              <a:rPr lang="cs-CZ" dirty="0"/>
              <a:t> buňky. Dalším časným dějem je tvorba a uvolnění zánětlivých mediátorů zánětu z </a:t>
            </a:r>
            <a:r>
              <a:rPr lang="cs-CZ" dirty="0" err="1"/>
              <a:t>acinární</a:t>
            </a:r>
            <a:r>
              <a:rPr lang="cs-CZ" dirty="0"/>
              <a:t> buňky. To vede k zhoršování stávajícího zánětu. Tyto děje vedou k edému a ischémii a dále zhoršující primární poškození pankreatu. Časné děje, které začínají několik minut od působení kauzálního faktoru, vyústí v děje pozdní, které mohou začít až za několik hodin po počátečním inzultu. Zánět se rozšíří na většinu nebo celou žlázu a její okolí. To vede za nepříznivých okolností i k nekróze žlázy. Uvolnění zánětlivých mediátorů má též systémový efekt na vzdálené orgány, narůstá teplota, hypovolémie, šokové změny plicní, ledvinové atd. Mezi časnou a pozdní fází není pevná časová hranice. Jakým způsobem se budou dále vyvíjet změny, vyvolané předčasnou aktivací trypsinogenu, rozhoduje do značné míry i způsob zániku </a:t>
            </a:r>
            <a:r>
              <a:rPr lang="cs-CZ" dirty="0" err="1"/>
              <a:t>acinární</a:t>
            </a:r>
            <a:r>
              <a:rPr lang="cs-CZ" dirty="0"/>
              <a:t> buňky. U prudkých pankreatitid převažuje nekróza nad </a:t>
            </a:r>
            <a:r>
              <a:rPr lang="cs-CZ" dirty="0" err="1"/>
              <a:t>apoptózou</a:t>
            </a:r>
            <a:r>
              <a:rPr lang="cs-CZ" dirty="0"/>
              <a:t>, u mírných forem je tomu naopak. </a:t>
            </a:r>
            <a:r>
              <a:rPr lang="cs-CZ" dirty="0" err="1"/>
              <a:t>Apoptóza</a:t>
            </a:r>
            <a:r>
              <a:rPr lang="cs-CZ" dirty="0"/>
              <a:t> je normální smrt buňky s minimální nebo žádnou zánětlivou reakcí, nekróza naopak znamená ztrátu integrity buněčné membrány, prasknutí buňky a intenzivní zánětlivou odezvu. Toto zjištění by mohlo mít význam v ovlivnění AP v její časné fázi.</a:t>
            </a:r>
          </a:p>
          <a:p>
            <a:r>
              <a:rPr lang="cs-CZ" dirty="0"/>
              <a:t>Významně se v patogenezi AP účastní porucha </a:t>
            </a:r>
            <a:r>
              <a:rPr lang="cs-CZ" dirty="0" err="1"/>
              <a:t>mirkocirkulace</a:t>
            </a:r>
            <a:r>
              <a:rPr lang="cs-CZ" dirty="0"/>
              <a:t> a lymfatické drenáže pankreatu. Vazokonstrikce, vyplývající ze zvýšené sympatické aktivity, je zřejmě faktor základní, </a:t>
            </a:r>
            <a:r>
              <a:rPr lang="cs-CZ" dirty="0" err="1"/>
              <a:t>hemokoncentrace</a:t>
            </a:r>
            <a:r>
              <a:rPr lang="cs-CZ" dirty="0"/>
              <a:t> a intravaskulární </a:t>
            </a:r>
            <a:r>
              <a:rPr lang="cs-CZ" dirty="0" err="1"/>
              <a:t>hyperkoagulace</a:t>
            </a:r>
            <a:r>
              <a:rPr lang="cs-CZ" dirty="0"/>
              <a:t> jsou zřejmě faktory následné.</a:t>
            </a:r>
          </a:p>
          <a:p>
            <a:r>
              <a:rPr lang="cs-CZ" dirty="0"/>
              <a:t> </a:t>
            </a:r>
          </a:p>
          <a:p>
            <a:endParaRPr lang="cs-CZ" dirty="0"/>
          </a:p>
        </p:txBody>
      </p:sp>
    </p:spTree>
    <p:extLst>
      <p:ext uri="{BB962C8B-B14F-4D97-AF65-F5344CB8AC3E}">
        <p14:creationId xmlns:p14="http://schemas.microsoft.com/office/powerpoint/2010/main" val="29870887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4FE89-2F64-48AF-A080-C99FA18790A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FED474B-F459-4B4D-997F-5825A498C435}"/>
              </a:ext>
            </a:extLst>
          </p:cNvPr>
          <p:cNvSpPr>
            <a:spLocks noGrp="1"/>
          </p:cNvSpPr>
          <p:nvPr>
            <p:ph idx="1"/>
          </p:nvPr>
        </p:nvSpPr>
        <p:spPr/>
        <p:txBody>
          <a:bodyPr>
            <a:normAutofit fontScale="77500" lnSpcReduction="20000"/>
          </a:bodyPr>
          <a:lstStyle/>
          <a:p>
            <a:r>
              <a:rPr lang="cs-CZ" b="1" dirty="0"/>
              <a:t>Mírná edematózní forma AP</a:t>
            </a:r>
            <a:r>
              <a:rPr lang="cs-CZ" dirty="0"/>
              <a:t> je ohraničena na žlázu a její bezprostřední okolí a celková odezva je velmi mírná. </a:t>
            </a:r>
          </a:p>
          <a:p>
            <a:r>
              <a:rPr lang="cs-CZ" dirty="0"/>
              <a:t> </a:t>
            </a:r>
          </a:p>
          <a:p>
            <a:r>
              <a:rPr lang="cs-CZ" b="1" dirty="0"/>
              <a:t>Těžká nekrotizující forma AP</a:t>
            </a:r>
            <a:r>
              <a:rPr lang="cs-CZ" dirty="0"/>
              <a:t> indukuje systémovou zánětlivou odpověď (SIRS = </a:t>
            </a:r>
            <a:r>
              <a:rPr lang="cs-CZ" dirty="0" err="1"/>
              <a:t>systemic</a:t>
            </a:r>
            <a:r>
              <a:rPr lang="cs-CZ" dirty="0"/>
              <a:t> </a:t>
            </a:r>
            <a:r>
              <a:rPr lang="cs-CZ" dirty="0" err="1"/>
              <a:t>inflammatory</a:t>
            </a:r>
            <a:r>
              <a:rPr lang="cs-CZ" dirty="0"/>
              <a:t> response syndrome), která je odpovědná za vysokou morbiditu a mortalitu onemocnění. Zatímco u edematózní AP se mortalita pohybuje mezi 1–2 %, u nekrotizující AP kolísá dle různých autorů mezi 20–30 % a přítomnost těžkých komplikací, jako jsou šok, DIC, renální nebo </a:t>
            </a:r>
            <a:r>
              <a:rPr lang="cs-CZ" dirty="0" err="1"/>
              <a:t>hepatální</a:t>
            </a:r>
            <a:r>
              <a:rPr lang="cs-CZ" dirty="0"/>
              <a:t> insuficience ji zvyšuje na 50 % i více. Je-li přítomna sepse, stoupá mortalita až na 80 %. Z tohoto hlediska se AP vyvíjí ve 3 stupních:</a:t>
            </a:r>
          </a:p>
          <a:p>
            <a:r>
              <a:rPr lang="cs-CZ" dirty="0"/>
              <a:t>1. Lokální zánětlivá odpověď způsobená neinfekční destrukcí žlázy.</a:t>
            </a:r>
          </a:p>
          <a:p>
            <a:r>
              <a:rPr lang="cs-CZ" dirty="0"/>
              <a:t>2. Generalizovaná systémová zánětlivá odpověď (SIRS </a:t>
            </a:r>
            <a:r>
              <a:rPr lang="cs-CZ" dirty="0" err="1"/>
              <a:t>systemic</a:t>
            </a:r>
            <a:r>
              <a:rPr lang="cs-CZ" dirty="0"/>
              <a:t> </a:t>
            </a:r>
            <a:r>
              <a:rPr lang="cs-CZ" dirty="0" err="1"/>
              <a:t>inflammatory</a:t>
            </a:r>
            <a:r>
              <a:rPr lang="cs-CZ" dirty="0"/>
              <a:t> response syndrom), vedoucí obvykle k multiorgánovému selhání (MOS).</a:t>
            </a:r>
          </a:p>
          <a:p>
            <a:r>
              <a:rPr lang="cs-CZ" dirty="0"/>
              <a:t>3. Sepse, hlavní příčina smrti po 1. týdnu u nekrotizující AP.</a:t>
            </a:r>
          </a:p>
          <a:p>
            <a:r>
              <a:rPr lang="cs-CZ" dirty="0"/>
              <a:t> </a:t>
            </a:r>
          </a:p>
          <a:p>
            <a:endParaRPr lang="cs-CZ" dirty="0"/>
          </a:p>
        </p:txBody>
      </p:sp>
    </p:spTree>
    <p:extLst>
      <p:ext uri="{BB962C8B-B14F-4D97-AF65-F5344CB8AC3E}">
        <p14:creationId xmlns:p14="http://schemas.microsoft.com/office/powerpoint/2010/main" val="23714855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10389-6E1A-41E1-B18E-0FAC40A70C36}"/>
              </a:ext>
            </a:extLst>
          </p:cNvPr>
          <p:cNvSpPr>
            <a:spLocks noGrp="1"/>
          </p:cNvSpPr>
          <p:nvPr>
            <p:ph type="title"/>
          </p:nvPr>
        </p:nvSpPr>
        <p:spPr/>
        <p:txBody>
          <a:bodyPr/>
          <a:lstStyle/>
          <a:p>
            <a:r>
              <a:rPr lang="cs-CZ" b="1" dirty="0"/>
              <a:t>8.1.4 Klasifikace akutní pankreatitidy</a:t>
            </a:r>
            <a:br>
              <a:rPr lang="cs-CZ" b="1" dirty="0"/>
            </a:br>
            <a:endParaRPr lang="cs-CZ" dirty="0"/>
          </a:p>
        </p:txBody>
      </p:sp>
      <p:sp>
        <p:nvSpPr>
          <p:cNvPr id="3" name="Zástupný symbol pro obsah 2">
            <a:extLst>
              <a:ext uri="{FF2B5EF4-FFF2-40B4-BE49-F238E27FC236}">
                <a16:creationId xmlns:a16="http://schemas.microsoft.com/office/drawing/2014/main" id="{D0E305DC-DE6B-411C-8552-1458BBD83A2A}"/>
              </a:ext>
            </a:extLst>
          </p:cNvPr>
          <p:cNvSpPr>
            <a:spLocks noGrp="1"/>
          </p:cNvSpPr>
          <p:nvPr>
            <p:ph idx="1"/>
          </p:nvPr>
        </p:nvSpPr>
        <p:spPr/>
        <p:txBody>
          <a:bodyPr>
            <a:normAutofit fontScale="85000" lnSpcReduction="20000"/>
          </a:bodyPr>
          <a:lstStyle/>
          <a:p>
            <a:r>
              <a:rPr lang="cs-CZ" dirty="0" err="1"/>
              <a:t>odle</a:t>
            </a:r>
            <a:r>
              <a:rPr lang="cs-CZ" dirty="0"/>
              <a:t> patologicko-anatomické morfologie rozlišujeme formu edematózní (85 %) a hemoragicko-nekrotizující (15 %). Atlantská klasifikace rozlišuje dvě formy – nekomplikovanou AP a komplikovanou AP:</a:t>
            </a:r>
          </a:p>
          <a:p>
            <a:r>
              <a:rPr lang="cs-CZ" dirty="0"/>
              <a:t>1. Mírnou akutní pankreatitidu s minimální orgánovou dysfunkcí a bezproblémovým průběhem. Chybí typické známky AP. Jde obvykle o intersticiální edém žlázy, vzácně se naleznou mikroskopické okrsky pankreatické nekrózy. Tato </a:t>
            </a:r>
            <a:r>
              <a:rPr lang="cs-CZ" b="1" dirty="0"/>
              <a:t>nekomplikovaná forma AP</a:t>
            </a:r>
            <a:r>
              <a:rPr lang="cs-CZ" dirty="0"/>
              <a:t> postihuje kolem 80 % nemocných, má téměř nulovou úmrtnost a je nejčastější formou AP.</a:t>
            </a:r>
          </a:p>
          <a:p>
            <a:r>
              <a:rPr lang="cs-CZ" dirty="0"/>
              <a:t>2. Prudká těžká AP je oproti tomu spojena s orgánovým selháním a/nebo lokálními komplikacemi, jako nekrózy, absces, </a:t>
            </a:r>
            <a:r>
              <a:rPr lang="cs-CZ" dirty="0" err="1"/>
              <a:t>pseudocysta</a:t>
            </a:r>
            <a:r>
              <a:rPr lang="cs-CZ" dirty="0"/>
              <a:t>. Orgánové selhání je definováno jako šok, plicní insuficience, ledvinové selhání, gastrointestinální krvácení. Systémové a metabolické komplikace, jako DIC a jako </a:t>
            </a:r>
            <a:r>
              <a:rPr lang="cs-CZ" dirty="0" err="1"/>
              <a:t>hypokalcémie</a:t>
            </a:r>
            <a:r>
              <a:rPr lang="cs-CZ" dirty="0"/>
              <a:t>, jsou časté. Nejčastěji jde o pankreatickou nekrózu. Tato </a:t>
            </a:r>
            <a:r>
              <a:rPr lang="cs-CZ" b="1" dirty="0"/>
              <a:t>komplikovaná forma</a:t>
            </a:r>
            <a:r>
              <a:rPr lang="cs-CZ" dirty="0"/>
              <a:t> postihuje 15–20 % nemocných a je spojena s 20–50% úmrtností.</a:t>
            </a:r>
          </a:p>
          <a:p>
            <a:endParaRPr lang="cs-CZ" dirty="0"/>
          </a:p>
        </p:txBody>
      </p:sp>
    </p:spTree>
    <p:extLst>
      <p:ext uri="{BB962C8B-B14F-4D97-AF65-F5344CB8AC3E}">
        <p14:creationId xmlns:p14="http://schemas.microsoft.com/office/powerpoint/2010/main" val="36122813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4B01C-1ED3-4513-AB58-9AB96A5D0C39}"/>
              </a:ext>
            </a:extLst>
          </p:cNvPr>
          <p:cNvSpPr>
            <a:spLocks noGrp="1"/>
          </p:cNvSpPr>
          <p:nvPr>
            <p:ph type="title"/>
          </p:nvPr>
        </p:nvSpPr>
        <p:spPr/>
        <p:txBody>
          <a:bodyPr/>
          <a:lstStyle/>
          <a:p>
            <a:r>
              <a:rPr lang="pl-PL" b="1" dirty="0"/>
              <a:t>8.1.5 Diagnóza a klinický obraz</a:t>
            </a:r>
            <a:br>
              <a:rPr lang="pl-PL" b="1" dirty="0"/>
            </a:br>
            <a:endParaRPr lang="cs-CZ" dirty="0"/>
          </a:p>
        </p:txBody>
      </p:sp>
      <p:sp>
        <p:nvSpPr>
          <p:cNvPr id="3" name="Zástupný symbol pro obsah 2">
            <a:extLst>
              <a:ext uri="{FF2B5EF4-FFF2-40B4-BE49-F238E27FC236}">
                <a16:creationId xmlns:a16="http://schemas.microsoft.com/office/drawing/2014/main" id="{A3741815-4384-4434-A1E4-8E3EDEDF7693}"/>
              </a:ext>
            </a:extLst>
          </p:cNvPr>
          <p:cNvSpPr>
            <a:spLocks noGrp="1"/>
          </p:cNvSpPr>
          <p:nvPr>
            <p:ph idx="1"/>
          </p:nvPr>
        </p:nvSpPr>
        <p:spPr/>
        <p:txBody>
          <a:bodyPr>
            <a:normAutofit fontScale="77500" lnSpcReduction="20000"/>
          </a:bodyPr>
          <a:lstStyle/>
          <a:p>
            <a:r>
              <a:rPr lang="cs-CZ" dirty="0"/>
              <a:t>Akutní pankreatitida nemá specifický klinický ani laboratorní obraz, a proto je její diagnostika komplexní. Pro diagnostiku mají význam 3 zobrazovací metody: ultrasonografie (USG), počítačová tomografie (CT) a endoskopická retrográdní </a:t>
            </a:r>
            <a:r>
              <a:rPr lang="cs-CZ" dirty="0" err="1"/>
              <a:t>cholangiopankreatografie</a:t>
            </a:r>
            <a:r>
              <a:rPr lang="cs-CZ" dirty="0"/>
              <a:t> (ERCP) u biliární AP. Zejména široké zavedení CT umožnilo anatomicky přesnou diagnostiku choroby, stanovení rozsahu postižení pankreatu, zobrazení lokálních a vzdálených komplikací a z toho vyplývající závěry pro terapii. Na základě CT obrazu lze odhadnout prognózu AP (</a:t>
            </a:r>
            <a:r>
              <a:rPr lang="cs-CZ" dirty="0" err="1"/>
              <a:t>Balthazarova</a:t>
            </a:r>
            <a:r>
              <a:rPr lang="cs-CZ" dirty="0"/>
              <a:t> kritéria).</a:t>
            </a:r>
          </a:p>
          <a:p>
            <a:r>
              <a:rPr lang="cs-CZ" dirty="0"/>
              <a:t> </a:t>
            </a:r>
          </a:p>
          <a:p>
            <a:r>
              <a:rPr lang="cs-CZ" dirty="0"/>
              <a:t>Diagnóza se v 95 % stanoví na základě triády, kterou tvoří </a:t>
            </a:r>
            <a:r>
              <a:rPr lang="cs-CZ" b="1" dirty="0"/>
              <a:t>klinický obraz, zvýšení sérových amyláz</a:t>
            </a:r>
            <a:r>
              <a:rPr lang="cs-CZ" dirty="0"/>
              <a:t>, event. lipáz nad trojnásobek normy a </a:t>
            </a:r>
            <a:r>
              <a:rPr lang="cs-CZ" b="1" dirty="0"/>
              <a:t>zobrazovací vyšetření</a:t>
            </a:r>
            <a:r>
              <a:rPr lang="cs-CZ" dirty="0"/>
              <a:t> (USG,CT). Ze subjektivních příznaků patří k obrazu AP bolest, nauzea nebo zvracení a zástava žaludeční a střevní peristaltiky. Z objektivních známek nalézáme vždy palpační bolestivost, různě vyjádřené napětí svalstva břišní stěny a většinou teplotu, v základních laboratorních testech zvýšení sérových amyláz a lipáz, leukocytózu, </a:t>
            </a:r>
            <a:r>
              <a:rPr lang="cs-CZ" dirty="0" err="1"/>
              <a:t>markery</a:t>
            </a:r>
            <a:r>
              <a:rPr lang="cs-CZ" dirty="0"/>
              <a:t> akutního zánětu (CRP) a zvýšení </a:t>
            </a:r>
            <a:r>
              <a:rPr lang="cs-CZ" dirty="0" err="1"/>
              <a:t>aminotransferáz</a:t>
            </a:r>
            <a:r>
              <a:rPr lang="cs-CZ" dirty="0"/>
              <a:t>.</a:t>
            </a:r>
          </a:p>
          <a:p>
            <a:r>
              <a:rPr lang="cs-CZ" dirty="0"/>
              <a:t> </a:t>
            </a:r>
          </a:p>
          <a:p>
            <a:endParaRPr lang="cs-CZ" dirty="0"/>
          </a:p>
        </p:txBody>
      </p:sp>
    </p:spTree>
    <p:extLst>
      <p:ext uri="{BB962C8B-B14F-4D97-AF65-F5344CB8AC3E}">
        <p14:creationId xmlns:p14="http://schemas.microsoft.com/office/powerpoint/2010/main" val="30510094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CD9A9B-C918-4FD1-81DD-1B89AD8C836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4375A94-5AB8-41E7-91B7-CF4FBE79FA4B}"/>
              </a:ext>
            </a:extLst>
          </p:cNvPr>
          <p:cNvSpPr>
            <a:spLocks noGrp="1"/>
          </p:cNvSpPr>
          <p:nvPr>
            <p:ph idx="1"/>
          </p:nvPr>
        </p:nvSpPr>
        <p:spPr/>
        <p:txBody>
          <a:bodyPr>
            <a:normAutofit fontScale="92500" lnSpcReduction="20000"/>
          </a:bodyPr>
          <a:lstStyle/>
          <a:p>
            <a:r>
              <a:rPr lang="cs-CZ" b="1" dirty="0"/>
              <a:t>Bolest</a:t>
            </a:r>
            <a:r>
              <a:rPr lang="cs-CZ" dirty="0"/>
              <a:t> je základním a vedoucím subjektivním příznakem. Obvykle začíná několik hodin po působení základního etiologického faktoru (cholelitiáza a alkohol). Bolest má obvykle náhlý začátek, ale nikoli zcela nenadálý, z plného zdraví tak, jak to vidíme u perforačních příhod. Intenzita bolesti však stále stoupá a dosahuje vrcholu za 30-60 minut. Bolest má potom trvalý charakter a přetrvává po řadu hodin až dnů. Je obvykle lokalizována do epigastria a kolem pupku, zhoršuje se v poloze na zádech a vyzařuje pásovitě podél oblouků žeberních do zad. Vsedě nebo ve fetální poloze pozorují nemocní mnohdy úlevu. Při biliární příčině pankreatitidy je bolest lokalizována mnohdy více doprava až pod pravý oblouk žeberní. Bolest je u těžkých forem často zcela zničující a je spolu s bolestmi při ischémii střeva považována za nejtěžší ze všech bolestí, které doprovázejí onemocnění břišních orgánů. Po požití jídla a alkoholu bolesti ještě zesílí. </a:t>
            </a:r>
          </a:p>
          <a:p>
            <a:r>
              <a:rPr lang="cs-CZ" dirty="0"/>
              <a:t> </a:t>
            </a:r>
          </a:p>
          <a:p>
            <a:endParaRPr lang="cs-CZ" dirty="0"/>
          </a:p>
        </p:txBody>
      </p:sp>
    </p:spTree>
    <p:extLst>
      <p:ext uri="{BB962C8B-B14F-4D97-AF65-F5344CB8AC3E}">
        <p14:creationId xmlns:p14="http://schemas.microsoft.com/office/powerpoint/2010/main" val="6087382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C8714-BE1D-49FE-A144-38BD75609E9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D7B772E-C952-472F-A0E4-1575F799CA33}"/>
              </a:ext>
            </a:extLst>
          </p:cNvPr>
          <p:cNvSpPr>
            <a:spLocks noGrp="1"/>
          </p:cNvSpPr>
          <p:nvPr>
            <p:ph idx="1"/>
          </p:nvPr>
        </p:nvSpPr>
        <p:spPr/>
        <p:txBody>
          <a:bodyPr>
            <a:normAutofit fontScale="77500" lnSpcReduction="20000"/>
          </a:bodyPr>
          <a:lstStyle/>
          <a:p>
            <a:r>
              <a:rPr lang="cs-CZ" b="1" dirty="0"/>
              <a:t>Nauzea a zvracení</a:t>
            </a:r>
            <a:r>
              <a:rPr lang="cs-CZ" dirty="0"/>
              <a:t> jsou dalším základním příznakem AP. V počáteční fázi vzniká zvracení zřejmě reflexně, později je výrazem žaludeční a střevní parézy. Zástava střevní peristaltiky a následná distenze břicha jsou obvyklé u AP. Dochází k vyklenutí obsahu dutiny břišní. Střevní kličky, naplněné vzduchem a tekutinou při paralytickém ileu, distenzi břicha dále zhoršují. Opiátová analgetika distenzi břicha rovněž zhoršují. Volná tekutina v dutině břišní - </a:t>
            </a:r>
            <a:r>
              <a:rPr lang="cs-CZ" dirty="0" err="1"/>
              <a:t>pankreatogenní</a:t>
            </a:r>
            <a:r>
              <a:rPr lang="cs-CZ" dirty="0"/>
              <a:t> ascites - vede k difúzním známkám peritoneálního dráždění. V časné fázi zánětu chybí i palpační bolestivost při vyšetření per rektum. Teplota obvykle kolísá kolem 38–38,5 °C, teprve ve fázi sepse dosahuje 39–40 °C. Dušnost je způsobena distenzí břicha a vytlačením bránice směrem vzhůru; stav může zhoršovat i přítomnost výpotku v pleurální dutině a plicní komplikace. Postižení plic v rámci rozvíjející se systémové zánětlivé odpovědi organizmu (SIRS) je obvyklé a může vyústit až v ARDS, vyžadující ventilační podporu nebo UPV, nejlépe na ARO. Doprovází těžší formy AP. Respirační selhání je obvyklejší než infekce a sepse. Ikterus nepatří mezi konstantní příznaky AP. Oběhové změny bývají různě vyjádřeny v závislosti na tíži onemocnění. U lehkých nekomplikovaných forem bez výpotku je obvykle přítomna pouze tachykardie bez významnějšího kolísání TK, u těžších forem pozorujeme zpočátku spíše zvýšení TK, tachykardii a zarudnutí v obličeji. Později se rozvíjejí známky šoku, které mohou vyústit v úplné zhroucení oběhu.</a:t>
            </a:r>
          </a:p>
          <a:p>
            <a:endParaRPr lang="cs-CZ" dirty="0"/>
          </a:p>
        </p:txBody>
      </p:sp>
    </p:spTree>
    <p:extLst>
      <p:ext uri="{BB962C8B-B14F-4D97-AF65-F5344CB8AC3E}">
        <p14:creationId xmlns:p14="http://schemas.microsoft.com/office/powerpoint/2010/main" val="18076393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53B1F-C2A8-4C92-A961-21A57595D9B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B0066A-B697-4D8D-94FF-04FF43B7A14B}"/>
              </a:ext>
            </a:extLst>
          </p:cNvPr>
          <p:cNvSpPr>
            <a:spLocks noGrp="1"/>
          </p:cNvSpPr>
          <p:nvPr>
            <p:ph idx="1"/>
          </p:nvPr>
        </p:nvSpPr>
        <p:spPr/>
        <p:txBody>
          <a:bodyPr>
            <a:normAutofit fontScale="77500" lnSpcReduction="20000"/>
          </a:bodyPr>
          <a:lstStyle/>
          <a:p>
            <a:r>
              <a:rPr lang="cs-CZ" dirty="0"/>
              <a:t>K další příznakům patří například </a:t>
            </a:r>
            <a:r>
              <a:rPr lang="cs-CZ" dirty="0" err="1"/>
              <a:t>Grey-Turnerovo</a:t>
            </a:r>
            <a:r>
              <a:rPr lang="cs-CZ" dirty="0"/>
              <a:t> znamení (šedavé až žluté ekchymózy na bocích) a </a:t>
            </a:r>
            <a:r>
              <a:rPr lang="cs-CZ" dirty="0" err="1"/>
              <a:t>Cullenovo</a:t>
            </a:r>
            <a:r>
              <a:rPr lang="cs-CZ" dirty="0"/>
              <a:t> znamení (promodrávání a ekchymózy kolem pupku), které jsou důsledkem krvácení do </a:t>
            </a:r>
            <a:r>
              <a:rPr lang="cs-CZ" dirty="0" err="1"/>
              <a:t>retroperitonea</a:t>
            </a:r>
            <a:r>
              <a:rPr lang="cs-CZ" dirty="0"/>
              <a:t>, </a:t>
            </a:r>
            <a:r>
              <a:rPr lang="cs-CZ" dirty="0" err="1"/>
              <a:t>Halstedovo</a:t>
            </a:r>
            <a:r>
              <a:rPr lang="cs-CZ" dirty="0"/>
              <a:t> (mramorování kůže břicha) a vzácné </a:t>
            </a:r>
            <a:r>
              <a:rPr lang="cs-CZ" dirty="0" err="1"/>
              <a:t>Foxovo</a:t>
            </a:r>
            <a:r>
              <a:rPr lang="cs-CZ" dirty="0"/>
              <a:t> znamení (ekchymózy pod třísly).</a:t>
            </a:r>
          </a:p>
          <a:p>
            <a:r>
              <a:rPr lang="cs-CZ" dirty="0"/>
              <a:t> </a:t>
            </a:r>
          </a:p>
          <a:p>
            <a:r>
              <a:rPr lang="cs-CZ" dirty="0"/>
              <a:t>Z laboratorních vyšetření má diagnosticky význam stanovení sérových amyláz a lipáz, event. amyláz v moči. Za </a:t>
            </a:r>
            <a:r>
              <a:rPr lang="cs-CZ" dirty="0" err="1"/>
              <a:t>patognomické</a:t>
            </a:r>
            <a:r>
              <a:rPr lang="cs-CZ" dirty="0"/>
              <a:t> pro diagnózu AP pokládáme trojnásobné zvýšení hodnot amylázy, event. lipázy v séru. Z ostatních laboratorních testů nalézáme pravidelně leukocytózu, zvýšení obou </a:t>
            </a:r>
            <a:r>
              <a:rPr lang="cs-CZ" dirty="0" err="1"/>
              <a:t>aminotransferáz</a:t>
            </a:r>
            <a:r>
              <a:rPr lang="cs-CZ" dirty="0"/>
              <a:t>, zejména ALT, alkalické fosfatázy, u biliárních forem i bilirubinu, dále glykémie a pokles sérového kalcia.</a:t>
            </a:r>
          </a:p>
          <a:p>
            <a:r>
              <a:rPr lang="cs-CZ" dirty="0"/>
              <a:t> </a:t>
            </a:r>
          </a:p>
          <a:p>
            <a:r>
              <a:rPr lang="cs-CZ" dirty="0"/>
              <a:t>Po stanovení diagnózy akutní pankreatitidy je dalším závažným krokem určujícím další terapeutický postup stanovení prognózy onemocnění. Metody jsou založené na hodnocení zpravidla více klinických, biochemických nebo morfologických údajů (</a:t>
            </a:r>
            <a:r>
              <a:rPr lang="cs-CZ" dirty="0" err="1"/>
              <a:t>Ransonovo</a:t>
            </a:r>
            <a:r>
              <a:rPr lang="cs-CZ" dirty="0"/>
              <a:t> schéma, Glasgowské schéma, APACHE II a další).</a:t>
            </a:r>
          </a:p>
          <a:p>
            <a:endParaRPr lang="cs-CZ" dirty="0"/>
          </a:p>
        </p:txBody>
      </p:sp>
    </p:spTree>
    <p:extLst>
      <p:ext uri="{BB962C8B-B14F-4D97-AF65-F5344CB8AC3E}">
        <p14:creationId xmlns:p14="http://schemas.microsoft.com/office/powerpoint/2010/main" val="170860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E7CCCF-B9AB-4914-A47F-06B78D3BB091}"/>
              </a:ext>
            </a:extLst>
          </p:cNvPr>
          <p:cNvSpPr>
            <a:spLocks noGrp="1"/>
          </p:cNvSpPr>
          <p:nvPr>
            <p:ph type="title"/>
          </p:nvPr>
        </p:nvSpPr>
        <p:spPr>
          <a:xfrm>
            <a:off x="838200" y="75145"/>
            <a:ext cx="10515600" cy="1325563"/>
          </a:xfrm>
        </p:spPr>
        <p:txBody>
          <a:bodyPr>
            <a:normAutofit fontScale="90000"/>
          </a:bodyPr>
          <a:lstStyle/>
          <a:p>
            <a:r>
              <a:rPr lang="cs-CZ" b="1" dirty="0">
                <a:solidFill>
                  <a:srgbClr val="FF0000"/>
                </a:solidFill>
              </a:rPr>
              <a:t>1Vředová choroba gastroduodenální- peptický vřed</a:t>
            </a:r>
            <a:br>
              <a:rPr lang="cs-CZ" b="1" dirty="0"/>
            </a:br>
            <a:endParaRPr lang="cs-CZ" dirty="0"/>
          </a:p>
        </p:txBody>
      </p:sp>
      <p:pic>
        <p:nvPicPr>
          <p:cNvPr id="6" name="Obrázek 5">
            <a:extLst>
              <a:ext uri="{FF2B5EF4-FFF2-40B4-BE49-F238E27FC236}">
                <a16:creationId xmlns:a16="http://schemas.microsoft.com/office/drawing/2014/main" id="{E2B1CE48-F3B0-4924-A457-EB125B865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6972" y="2435251"/>
            <a:ext cx="4545028" cy="3753134"/>
          </a:xfrm>
          <a:prstGeom prst="rect">
            <a:avLst/>
          </a:prstGeom>
        </p:spPr>
      </p:pic>
      <p:sp>
        <p:nvSpPr>
          <p:cNvPr id="3" name="Zástupný symbol pro obsah 2">
            <a:extLst>
              <a:ext uri="{FF2B5EF4-FFF2-40B4-BE49-F238E27FC236}">
                <a16:creationId xmlns:a16="http://schemas.microsoft.com/office/drawing/2014/main" id="{D921163F-062A-4970-A4DA-A7FFF2A281D5}"/>
              </a:ext>
            </a:extLst>
          </p:cNvPr>
          <p:cNvSpPr>
            <a:spLocks noGrp="1"/>
          </p:cNvSpPr>
          <p:nvPr>
            <p:ph idx="1"/>
          </p:nvPr>
        </p:nvSpPr>
        <p:spPr>
          <a:xfrm>
            <a:off x="0" y="1765635"/>
            <a:ext cx="8674662" cy="5092366"/>
          </a:xfrm>
        </p:spPr>
        <p:txBody>
          <a:bodyPr>
            <a:normAutofit fontScale="62500" lnSpcReduction="20000"/>
          </a:bodyPr>
          <a:lstStyle/>
          <a:p>
            <a:r>
              <a:rPr lang="cs-CZ" dirty="0"/>
              <a:t>Nejčastější onemocnění žaludku/ duodena </a:t>
            </a:r>
          </a:p>
          <a:p>
            <a:r>
              <a:rPr lang="cs-CZ" dirty="0"/>
              <a:t>Nejčastější příčinou dyspepsie</a:t>
            </a:r>
          </a:p>
          <a:p>
            <a:r>
              <a:rPr lang="cs-CZ" dirty="0"/>
              <a:t>Žaludeční vředy - příčina spíše ve snížených obranných mechanismech žaludeční sliznice. </a:t>
            </a:r>
          </a:p>
          <a:p>
            <a:r>
              <a:rPr lang="cs-CZ" dirty="0"/>
              <a:t>Duodenální vřed - poškození sliznice působením nadměrného množství </a:t>
            </a:r>
            <a:r>
              <a:rPr lang="cs-CZ" dirty="0" err="1"/>
              <a:t>HCl</a:t>
            </a:r>
            <a:r>
              <a:rPr lang="cs-CZ" dirty="0"/>
              <a:t> a pepsinu.</a:t>
            </a:r>
          </a:p>
          <a:p>
            <a:r>
              <a:rPr lang="cs-CZ" dirty="0"/>
              <a:t>Ke vzniku přispívá přítomnost bakterie </a:t>
            </a:r>
            <a:r>
              <a:rPr lang="cs-CZ" dirty="0" err="1"/>
              <a:t>Helicobacter</a:t>
            </a:r>
            <a:r>
              <a:rPr lang="cs-CZ" dirty="0"/>
              <a:t> </a:t>
            </a:r>
            <a:r>
              <a:rPr lang="cs-CZ" dirty="0" err="1"/>
              <a:t>pylori</a:t>
            </a:r>
            <a:r>
              <a:rPr lang="cs-CZ" dirty="0"/>
              <a:t>, která sliznici žaludku/duodena kolonizuje →oslabí. Proto má eradikace </a:t>
            </a:r>
            <a:r>
              <a:rPr lang="cs-CZ" dirty="0" err="1"/>
              <a:t>Helicobactera</a:t>
            </a:r>
            <a:r>
              <a:rPr lang="cs-CZ" dirty="0"/>
              <a:t> zásadní význam při léčbě. </a:t>
            </a:r>
          </a:p>
          <a:p>
            <a:r>
              <a:rPr lang="cs-CZ" dirty="0"/>
              <a:t>Narůstá počet vředů vyvolaných NSA</a:t>
            </a:r>
          </a:p>
          <a:p>
            <a:r>
              <a:rPr lang="cs-CZ" dirty="0"/>
              <a:t>Civilizační onemocnění - 5–10 % populace. </a:t>
            </a:r>
          </a:p>
          <a:p>
            <a:r>
              <a:rPr lang="cs-CZ" dirty="0"/>
              <a:t> Incidence </a:t>
            </a:r>
          </a:p>
          <a:p>
            <a:pPr lvl="1"/>
            <a:r>
              <a:rPr lang="cs-CZ" dirty="0"/>
              <a:t>žaludeční vřed je 80/100 000</a:t>
            </a:r>
          </a:p>
          <a:p>
            <a:pPr lvl="1"/>
            <a:r>
              <a:rPr lang="cs-CZ" dirty="0"/>
              <a:t>duodenální vřed je 350/100 000 – 4x častější,  více muži</a:t>
            </a:r>
          </a:p>
          <a:p>
            <a:r>
              <a:rPr lang="cs-CZ" dirty="0"/>
              <a:t>Neléčená vředová choroba gastroduodenální může vést k život ohrožujícím komplikacím</a:t>
            </a:r>
          </a:p>
          <a:p>
            <a:r>
              <a:rPr lang="cs-CZ" dirty="0"/>
              <a:t>Postihuje všechny věkové skupiny, méně děti, častěji v adolescentním a běžně dospělí </a:t>
            </a:r>
          </a:p>
          <a:p>
            <a:r>
              <a:rPr lang="cs-CZ" dirty="0"/>
              <a:t>V geriatrické populaci dochází často ke vzniku sekundárních vředů při jiných chorobách či jejich léčbě - z důvodů </a:t>
            </a:r>
            <a:r>
              <a:rPr lang="cs-CZ" dirty="0" err="1"/>
              <a:t>polymorbidity</a:t>
            </a:r>
            <a:r>
              <a:rPr lang="cs-CZ" dirty="0"/>
              <a:t> více komplikací.</a:t>
            </a:r>
          </a:p>
          <a:p>
            <a:endParaRPr lang="cs-CZ" dirty="0"/>
          </a:p>
        </p:txBody>
      </p:sp>
      <p:pic>
        <p:nvPicPr>
          <p:cNvPr id="9" name="Obrázek 8">
            <a:extLst>
              <a:ext uri="{FF2B5EF4-FFF2-40B4-BE49-F238E27FC236}">
                <a16:creationId xmlns:a16="http://schemas.microsoft.com/office/drawing/2014/main" id="{38A44256-68C5-47C7-8ED5-2B0A24D36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599" y="758012"/>
            <a:ext cx="2072363" cy="1552272"/>
          </a:xfrm>
          <a:prstGeom prst="rect">
            <a:avLst/>
          </a:prstGeom>
        </p:spPr>
      </p:pic>
    </p:spTree>
    <p:extLst>
      <p:ext uri="{BB962C8B-B14F-4D97-AF65-F5344CB8AC3E}">
        <p14:creationId xmlns:p14="http://schemas.microsoft.com/office/powerpoint/2010/main" val="15262236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8C685A-2A40-46B0-8CA0-16A18F87A01D}"/>
              </a:ext>
            </a:extLst>
          </p:cNvPr>
          <p:cNvSpPr>
            <a:spLocks noGrp="1"/>
          </p:cNvSpPr>
          <p:nvPr>
            <p:ph type="title"/>
          </p:nvPr>
        </p:nvSpPr>
        <p:spPr/>
        <p:txBody>
          <a:bodyPr/>
          <a:lstStyle/>
          <a:p>
            <a:r>
              <a:rPr lang="cs-CZ" b="1" dirty="0"/>
              <a:t>8.2 Léčba akutní pankreatitidy</a:t>
            </a:r>
            <a:br>
              <a:rPr lang="cs-CZ" b="1" dirty="0"/>
            </a:br>
            <a:endParaRPr lang="cs-CZ" dirty="0"/>
          </a:p>
        </p:txBody>
      </p:sp>
      <p:sp>
        <p:nvSpPr>
          <p:cNvPr id="3" name="Zástupný symbol pro obsah 2">
            <a:extLst>
              <a:ext uri="{FF2B5EF4-FFF2-40B4-BE49-F238E27FC236}">
                <a16:creationId xmlns:a16="http://schemas.microsoft.com/office/drawing/2014/main" id="{DB9F06D8-511B-450F-A7E9-AF7CB033D0F7}"/>
              </a:ext>
            </a:extLst>
          </p:cNvPr>
          <p:cNvSpPr>
            <a:spLocks noGrp="1"/>
          </p:cNvSpPr>
          <p:nvPr>
            <p:ph idx="1"/>
          </p:nvPr>
        </p:nvSpPr>
        <p:spPr/>
        <p:txBody>
          <a:bodyPr>
            <a:normAutofit fontScale="62500" lnSpcReduction="20000"/>
          </a:bodyPr>
          <a:lstStyle/>
          <a:p>
            <a:r>
              <a:rPr lang="cs-CZ" b="1" dirty="0"/>
              <a:t>8.2.1 Konzervativní léčba</a:t>
            </a:r>
          </a:p>
          <a:p>
            <a:r>
              <a:rPr lang="cs-CZ" b="1" dirty="0"/>
              <a:t>Nemocní s lehkou AP</a:t>
            </a:r>
            <a:r>
              <a:rPr lang="cs-CZ" dirty="0"/>
              <a:t> jsou většinou hospitalizováni na standardním interním nebo chirurgickém oddělení se základní monitorací arteriálního krevního tlaku, pulzu, teploty a bilance příjmu a výdeje tekutin. Obvykle postačí periferní žilní katetr a jen u některých </a:t>
            </a:r>
            <a:r>
              <a:rPr lang="cs-CZ" dirty="0" err="1"/>
              <a:t>nazogastrická</a:t>
            </a:r>
            <a:r>
              <a:rPr lang="cs-CZ" dirty="0"/>
              <a:t> sonda. Její zavedení by mělo být dáno symptomy: pokud nemocný zvrací a má příznaky střevní parézy. Při rychlém ústupu obtíží není nutná parenterální ani enterální výživa. Orální příjem lze zahájit po odeznění bolestí, poruch pasáže, významném poklesu sérových amyláz téměř k normě a při absenci komplikací.</a:t>
            </a:r>
          </a:p>
          <a:p>
            <a:r>
              <a:rPr lang="cs-CZ" dirty="0"/>
              <a:t> </a:t>
            </a:r>
          </a:p>
          <a:p>
            <a:r>
              <a:rPr lang="cs-CZ" dirty="0"/>
              <a:t>Udržení adekvátní hydratace lze u lehké AP zajistit intravenózním přísunem vody a elektrolytů. I u nekomplikované edematózní pankreatitidy lze počítat se ztrátou nejméně 2-2,5 l tekutin do peritonea a okolních edematózních tkání. Dle bilance příjmu a výdeje tekutiny s korekcí ztrát do třetího prostoru se doporučuje obvykle denní dávka minimálně 3-3,5 l vody a minerálů.</a:t>
            </a:r>
          </a:p>
          <a:p>
            <a:r>
              <a:rPr lang="cs-CZ" dirty="0"/>
              <a:t> </a:t>
            </a:r>
          </a:p>
          <a:p>
            <a:r>
              <a:rPr lang="cs-CZ" dirty="0"/>
              <a:t>Odstranění bolestí má význam nejen pro zmírnění subjektivních obtíží nemocného, ale i pro eliminaci patologických reflexů, vycházejících z nemocné tkáně. Z široké škály analgetik se dobře se uplatňují opiátové (např. </a:t>
            </a:r>
            <a:r>
              <a:rPr lang="cs-CZ" dirty="0" err="1"/>
              <a:t>tramadol</a:t>
            </a:r>
            <a:r>
              <a:rPr lang="cs-CZ" dirty="0"/>
              <a:t>) aplikované v pravidelných intervalech; pro spastický účinek na </a:t>
            </a:r>
            <a:r>
              <a:rPr lang="cs-CZ" dirty="0" err="1"/>
              <a:t>musculus</a:t>
            </a:r>
            <a:r>
              <a:rPr lang="cs-CZ" dirty="0"/>
              <a:t> </a:t>
            </a:r>
            <a:r>
              <a:rPr lang="cs-CZ" dirty="0" err="1"/>
              <a:t>sphincter</a:t>
            </a:r>
            <a:r>
              <a:rPr lang="cs-CZ" dirty="0"/>
              <a:t> </a:t>
            </a:r>
            <a:r>
              <a:rPr lang="cs-CZ" dirty="0" err="1"/>
              <a:t>Oddi</a:t>
            </a:r>
            <a:r>
              <a:rPr lang="cs-CZ" dirty="0"/>
              <a:t> se nedoporučuje užívání morfinu.</a:t>
            </a:r>
          </a:p>
          <a:p>
            <a:r>
              <a:rPr lang="cs-CZ" dirty="0"/>
              <a:t> </a:t>
            </a:r>
          </a:p>
          <a:p>
            <a:endParaRPr lang="cs-CZ" dirty="0"/>
          </a:p>
        </p:txBody>
      </p:sp>
    </p:spTree>
    <p:extLst>
      <p:ext uri="{BB962C8B-B14F-4D97-AF65-F5344CB8AC3E}">
        <p14:creationId xmlns:p14="http://schemas.microsoft.com/office/powerpoint/2010/main" val="14220778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D14C8-6D1E-4A51-8461-ED7299998DD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A7AE732-8E36-4E4A-A952-9B39133C9843}"/>
              </a:ext>
            </a:extLst>
          </p:cNvPr>
          <p:cNvSpPr>
            <a:spLocks noGrp="1"/>
          </p:cNvSpPr>
          <p:nvPr>
            <p:ph idx="1"/>
          </p:nvPr>
        </p:nvSpPr>
        <p:spPr/>
        <p:txBody>
          <a:bodyPr>
            <a:normAutofit fontScale="92500" lnSpcReduction="10000"/>
          </a:bodyPr>
          <a:lstStyle/>
          <a:p>
            <a:r>
              <a:rPr lang="cs-CZ" b="1" dirty="0"/>
              <a:t>Léčba těžké AP</a:t>
            </a:r>
            <a:r>
              <a:rPr lang="cs-CZ" dirty="0"/>
              <a:t> stále představuje závažný léčebný problém z hlediska konzervativního i chirurgického léčení. Na rozdíl od lehké AP probíhá většinou těžce od samého začátku, s oběhovou </a:t>
            </a:r>
            <a:r>
              <a:rPr lang="cs-CZ" dirty="0" err="1"/>
              <a:t>instabilitou</a:t>
            </a:r>
            <a:r>
              <a:rPr lang="cs-CZ" dirty="0"/>
              <a:t>, častými lokálními a celkovými komplikacemi, končícími nezřídka fatálně. Nejvážnější komplikací je infekce pankreatické nekrózy, která je odpovědná až za 80% letalitu těžkých forem. Proto musí být přístup k nemocným s těžkou formou AP zcela odlišný. Tito nemocní mají být od začátku hospitalizace léčeni na komplexně vybavené JIP nebo na ARO s možnostmi kompletní monitorace, resuscitace a umělé plicní ventilace. Nutností je zavedení centrálního žilního katetru, močového katetru a </a:t>
            </a:r>
            <a:r>
              <a:rPr lang="cs-CZ" dirty="0" err="1"/>
              <a:t>nazogastrické</a:t>
            </a:r>
            <a:r>
              <a:rPr lang="cs-CZ" dirty="0"/>
              <a:t> sondy. Léčba předpokládá kooperaci odborníků více oborů, především chirurgů, internistů, anesteziologů, radiologů, biochemiků a mikrobiologů. Lze očekávat léčení trvající řadu týdnů se značnými finančními náklady.</a:t>
            </a:r>
          </a:p>
          <a:p>
            <a:endParaRPr lang="cs-CZ" dirty="0"/>
          </a:p>
        </p:txBody>
      </p:sp>
    </p:spTree>
    <p:extLst>
      <p:ext uri="{BB962C8B-B14F-4D97-AF65-F5344CB8AC3E}">
        <p14:creationId xmlns:p14="http://schemas.microsoft.com/office/powerpoint/2010/main" val="67275392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50150-7E5D-4F29-AAFA-30770251D72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39F8620-4CC5-49A3-BF29-83BEF717559B}"/>
              </a:ext>
            </a:extLst>
          </p:cNvPr>
          <p:cNvSpPr>
            <a:spLocks noGrp="1"/>
          </p:cNvSpPr>
          <p:nvPr>
            <p:ph idx="1"/>
          </p:nvPr>
        </p:nvSpPr>
        <p:spPr/>
        <p:txBody>
          <a:bodyPr>
            <a:normAutofit fontScale="77500" lnSpcReduction="20000"/>
          </a:bodyPr>
          <a:lstStyle/>
          <a:p>
            <a:r>
              <a:rPr lang="cs-CZ" dirty="0"/>
              <a:t>V časné fázi těžké AP je nemocný ohrožen především selháním oběhu, na němž se podílí především extrémně velké ztráty intravaskulárního </a:t>
            </a:r>
            <a:r>
              <a:rPr lang="cs-CZ" dirty="0" err="1"/>
              <a:t>volumu</a:t>
            </a:r>
            <a:r>
              <a:rPr lang="cs-CZ" dirty="0"/>
              <a:t> do okolních tkání, peritonea a </a:t>
            </a:r>
            <a:r>
              <a:rPr lang="cs-CZ" dirty="0" err="1"/>
              <a:t>retroperitonea</a:t>
            </a:r>
            <a:r>
              <a:rPr lang="cs-CZ" dirty="0"/>
              <a:t>, změny mikrocirkulace v pankreatu se zvýšenou prostupností kapilár a ztráty do lumen zažívacího traktu při žaludeční a hlavně střevní paréze. Tato fáze je označována také jako </a:t>
            </a:r>
            <a:r>
              <a:rPr lang="cs-CZ" dirty="0" err="1"/>
              <a:t>pankreatogenní</a:t>
            </a:r>
            <a:r>
              <a:rPr lang="cs-CZ" dirty="0"/>
              <a:t> šok a trvá přibližně 1-4 dny, maximálně však do 1 týdne. Do této doby spadá také první vrchol letality těžké AP. Již v této době se mohou projevit známky dysfunkce vzdálených orgánů v rámci SIRS, především plicní (pleurální výpotky, stěhovavé infiltráty, ARDS) a renální (šoková oligurie až úplná anurie s nutností hemodialýzy či </a:t>
            </a:r>
            <a:r>
              <a:rPr lang="cs-CZ" dirty="0" err="1"/>
              <a:t>hemodiafiltrace</a:t>
            </a:r>
            <a:r>
              <a:rPr lang="cs-CZ" dirty="0"/>
              <a:t>). </a:t>
            </a:r>
          </a:p>
          <a:p>
            <a:r>
              <a:rPr lang="cs-CZ" dirty="0"/>
              <a:t>Na CT většinou již do 5. dne lze zjistit přítomnost tkáňové nekrózy. Od samého začátku těžké AP je nutná dostatečná </a:t>
            </a:r>
            <a:r>
              <a:rPr lang="cs-CZ" dirty="0" err="1"/>
              <a:t>analgézie</a:t>
            </a:r>
            <a:r>
              <a:rPr lang="cs-CZ" dirty="0"/>
              <a:t>, zahájení parenterální a časné enterální výživy, aktivní detoxikace organizmu (forsírovaná diuréza, peritoneální dialýza, </a:t>
            </a:r>
            <a:r>
              <a:rPr lang="cs-CZ" dirty="0" err="1"/>
              <a:t>hemodiafiltrace</a:t>
            </a:r>
            <a:r>
              <a:rPr lang="cs-CZ" dirty="0"/>
              <a:t>), u biliární pankreatitidy zvážit ERCP/EPT a konečně profylaktické podání vhodných antibiotik.</a:t>
            </a:r>
          </a:p>
          <a:p>
            <a:r>
              <a:rPr lang="cs-CZ" dirty="0"/>
              <a:t> </a:t>
            </a:r>
          </a:p>
          <a:p>
            <a:endParaRPr lang="cs-CZ" dirty="0"/>
          </a:p>
        </p:txBody>
      </p:sp>
    </p:spTree>
    <p:extLst>
      <p:ext uri="{BB962C8B-B14F-4D97-AF65-F5344CB8AC3E}">
        <p14:creationId xmlns:p14="http://schemas.microsoft.com/office/powerpoint/2010/main" val="42451227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674EBD-EDE2-4150-91A4-BC21AC2C147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3B5C550-E92E-489F-BA8C-EBC81AC5CAFD}"/>
              </a:ext>
            </a:extLst>
          </p:cNvPr>
          <p:cNvSpPr>
            <a:spLocks noGrp="1"/>
          </p:cNvSpPr>
          <p:nvPr>
            <p:ph idx="1"/>
          </p:nvPr>
        </p:nvSpPr>
        <p:spPr/>
        <p:txBody>
          <a:bodyPr/>
          <a:lstStyle/>
          <a:p>
            <a:r>
              <a:rPr lang="cs-CZ" dirty="0"/>
              <a:t>o překonání této první fáze, trvající přibližně 7 dnů je další průběh onemocnění dán především přítomností a rozsahem nekróz v pankreatické oblasti a jejich sekundární infekcí. Výsledkem je často těžký septický stav trvající řadu dnů až týdnů, vedoucí k selhávání vzdálených orgánů a mnohdy k smrti. Mezi základní terapii patří léčba antibiotiky a chirurgická léčba. </a:t>
            </a:r>
          </a:p>
          <a:p>
            <a:r>
              <a:rPr lang="cs-CZ" dirty="0"/>
              <a:t> </a:t>
            </a:r>
          </a:p>
          <a:p>
            <a:endParaRPr lang="cs-CZ" dirty="0"/>
          </a:p>
        </p:txBody>
      </p:sp>
    </p:spTree>
    <p:extLst>
      <p:ext uri="{BB962C8B-B14F-4D97-AF65-F5344CB8AC3E}">
        <p14:creationId xmlns:p14="http://schemas.microsoft.com/office/powerpoint/2010/main" val="34146358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8835DE-C4F0-4D21-9AE0-24A7B9A4C9B4}"/>
              </a:ext>
            </a:extLst>
          </p:cNvPr>
          <p:cNvSpPr>
            <a:spLocks noGrp="1"/>
          </p:cNvSpPr>
          <p:nvPr>
            <p:ph type="title"/>
          </p:nvPr>
        </p:nvSpPr>
        <p:spPr/>
        <p:txBody>
          <a:bodyPr/>
          <a:lstStyle/>
          <a:p>
            <a:r>
              <a:rPr lang="cs-CZ" b="1" dirty="0"/>
              <a:t>8.2.2 Chirurgická léčba</a:t>
            </a:r>
          </a:p>
        </p:txBody>
      </p:sp>
      <p:sp>
        <p:nvSpPr>
          <p:cNvPr id="3" name="Zástupný symbol pro obsah 2">
            <a:extLst>
              <a:ext uri="{FF2B5EF4-FFF2-40B4-BE49-F238E27FC236}">
                <a16:creationId xmlns:a16="http://schemas.microsoft.com/office/drawing/2014/main" id="{654B97B0-AB45-43C1-9326-F6710F42AEF5}"/>
              </a:ext>
            </a:extLst>
          </p:cNvPr>
          <p:cNvSpPr>
            <a:spLocks noGrp="1"/>
          </p:cNvSpPr>
          <p:nvPr>
            <p:ph idx="1"/>
          </p:nvPr>
        </p:nvSpPr>
        <p:spPr/>
        <p:txBody>
          <a:bodyPr>
            <a:normAutofit fontScale="62500" lnSpcReduction="20000"/>
          </a:bodyPr>
          <a:lstStyle/>
          <a:p>
            <a:r>
              <a:rPr lang="cs-CZ" dirty="0" err="1"/>
              <a:t>ákladem</a:t>
            </a:r>
            <a:r>
              <a:rPr lang="cs-CZ" dirty="0"/>
              <a:t> chirurgické léčby je odstranění ložiska infikované nekrózy - </a:t>
            </a:r>
            <a:r>
              <a:rPr lang="cs-CZ" dirty="0" err="1"/>
              <a:t>nekrektomie</a:t>
            </a:r>
            <a:r>
              <a:rPr lang="cs-CZ" dirty="0"/>
              <a:t> (</a:t>
            </a:r>
            <a:r>
              <a:rPr lang="cs-CZ" dirty="0" err="1"/>
              <a:t>debridement</a:t>
            </a:r>
            <a:r>
              <a:rPr lang="cs-CZ" dirty="0"/>
              <a:t>) s různým typem drenáže a </a:t>
            </a:r>
            <a:r>
              <a:rPr lang="cs-CZ" dirty="0" err="1"/>
              <a:t>laváže</a:t>
            </a:r>
            <a:r>
              <a:rPr lang="cs-CZ" dirty="0"/>
              <a:t>.</a:t>
            </a:r>
          </a:p>
          <a:p>
            <a:r>
              <a:rPr lang="cs-CZ" dirty="0"/>
              <a:t>1. Konvenční drenáž (laparotomie, </a:t>
            </a:r>
            <a:r>
              <a:rPr lang="cs-CZ" dirty="0" err="1"/>
              <a:t>nekrektomie</a:t>
            </a:r>
            <a:r>
              <a:rPr lang="cs-CZ" dirty="0"/>
              <a:t>, gravitační drenáž).</a:t>
            </a:r>
          </a:p>
          <a:p>
            <a:r>
              <a:rPr lang="cs-CZ" dirty="0"/>
              <a:t>2. Otevřená drenáž (laparotomie, </a:t>
            </a:r>
            <a:r>
              <a:rPr lang="cs-CZ" dirty="0" err="1"/>
              <a:t>nekrektomie</a:t>
            </a:r>
            <a:r>
              <a:rPr lang="cs-CZ" dirty="0"/>
              <a:t>, drenáž, otevřené břicho s dočasným uzávěrem zipem, folií, síťkou). Užívá se u pokročilých infekcí s pravděpodobností dalších operací. </a:t>
            </a:r>
          </a:p>
          <a:p>
            <a:r>
              <a:rPr lang="cs-CZ" dirty="0"/>
              <a:t>3. </a:t>
            </a:r>
            <a:r>
              <a:rPr lang="cs-CZ" dirty="0" err="1"/>
              <a:t>Lavážní</a:t>
            </a:r>
            <a:r>
              <a:rPr lang="cs-CZ" dirty="0"/>
              <a:t> zavřené techniky (laparotomie, </a:t>
            </a:r>
            <a:r>
              <a:rPr lang="cs-CZ" dirty="0" err="1"/>
              <a:t>nekrektomie</a:t>
            </a:r>
            <a:r>
              <a:rPr lang="cs-CZ" dirty="0"/>
              <a:t>, </a:t>
            </a:r>
            <a:r>
              <a:rPr lang="cs-CZ" dirty="0" err="1"/>
              <a:t>lavážní</a:t>
            </a:r>
            <a:r>
              <a:rPr lang="cs-CZ" dirty="0"/>
              <a:t> drenáž a uzávěr dutiny břišní). Následuje kontinuální proplachování omentální burzy, </a:t>
            </a:r>
            <a:r>
              <a:rPr lang="cs-CZ" dirty="0" err="1"/>
              <a:t>retroperitoneálního</a:t>
            </a:r>
            <a:r>
              <a:rPr lang="cs-CZ" dirty="0"/>
              <a:t> prostoru a peritonea různými typy </a:t>
            </a:r>
            <a:r>
              <a:rPr lang="cs-CZ" dirty="0" err="1"/>
              <a:t>lavážních</a:t>
            </a:r>
            <a:r>
              <a:rPr lang="cs-CZ" dirty="0"/>
              <a:t> roztoků se současným vyplavováním volných nekróz. Tato technika se užívá u středně těžkých nekróz.</a:t>
            </a:r>
          </a:p>
          <a:p>
            <a:r>
              <a:rPr lang="cs-CZ" dirty="0"/>
              <a:t>4. K dalším metodám patří: transkutánní drenáž, endoskopická terapie, </a:t>
            </a:r>
            <a:r>
              <a:rPr lang="cs-CZ" dirty="0" err="1"/>
              <a:t>retroperitoneální</a:t>
            </a:r>
            <a:r>
              <a:rPr lang="cs-CZ" dirty="0"/>
              <a:t> přístup s drenáží.</a:t>
            </a:r>
          </a:p>
          <a:p>
            <a:r>
              <a:rPr lang="cs-CZ" dirty="0"/>
              <a:t>5. Při určení doby nejvhodnější k chirurgické intervenci se dnes volí spíše pozdní přístup obvykle ve třetím a čtvrtém týdnu od začátku choroby, kdy dochází ke zřetelné demarkaci nekróz a odlišení vitální a nekrotické tkáně.</a:t>
            </a:r>
          </a:p>
          <a:p>
            <a:r>
              <a:rPr lang="cs-CZ" dirty="0"/>
              <a:t> </a:t>
            </a:r>
          </a:p>
          <a:p>
            <a:r>
              <a:rPr lang="cs-CZ" dirty="0"/>
              <a:t>Z pozdních komplikací AP se nejčastěji musí řešit pankreatické </a:t>
            </a:r>
            <a:r>
              <a:rPr lang="cs-CZ" dirty="0" err="1"/>
              <a:t>pseudocysty</a:t>
            </a:r>
            <a:r>
              <a:rPr lang="cs-CZ" dirty="0"/>
              <a:t>. Operace je indikována obvykle nejdříve za 6–8 týdnů po začátku onemocnění. Z operačních postupů se používá nejčastěji vnitřní drenáž.</a:t>
            </a:r>
          </a:p>
        </p:txBody>
      </p:sp>
    </p:spTree>
    <p:extLst>
      <p:ext uri="{BB962C8B-B14F-4D97-AF65-F5344CB8AC3E}">
        <p14:creationId xmlns:p14="http://schemas.microsoft.com/office/powerpoint/2010/main" val="42935447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90AEC2-9A3B-4ADF-9BD5-6F7C0AC10A57}"/>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FF6E08DA-E1D2-4420-BCDE-36C153684063}"/>
              </a:ext>
            </a:extLst>
          </p:cNvPr>
          <p:cNvSpPr>
            <a:spLocks noGrp="1"/>
          </p:cNvSpPr>
          <p:nvPr>
            <p:ph idx="1"/>
          </p:nvPr>
        </p:nvSpPr>
        <p:spPr/>
        <p:txBody>
          <a:bodyPr>
            <a:normAutofit fontScale="70000" lnSpcReduction="20000"/>
          </a:bodyPr>
          <a:lstStyle/>
          <a:p>
            <a:r>
              <a:rPr lang="cs-CZ" dirty="0"/>
              <a:t>CHP je zánětlivá ireverzibilní destrukce slinivky břišní. Nejdříve dochází k postižení exokrinní funkce později i endokrinní. Pankreas je jizevnatě změněný s kalcifikacemi.</a:t>
            </a:r>
          </a:p>
          <a:p>
            <a:r>
              <a:rPr lang="cs-CZ" dirty="0"/>
              <a:t>Incidence chronické pankreatitidy narůstá a dosahuje 4-5 nových případů na 100 000 obyvatel za rok. </a:t>
            </a:r>
          </a:p>
          <a:p>
            <a:r>
              <a:rPr lang="cs-CZ" dirty="0"/>
              <a:t>Nejčastější příčinou je chronický alkoholismus (75 %), dále to mohou být nemoci žlučových cest, </a:t>
            </a:r>
            <a:r>
              <a:rPr lang="cs-CZ" dirty="0" err="1"/>
              <a:t>hyperparatyreóza</a:t>
            </a:r>
            <a:r>
              <a:rPr lang="cs-CZ" dirty="0"/>
              <a:t>, úrazy slinivky nebo vrozené anomálie. Mezi základní symptomy patří bolest, váhový úbytek, nedostatečná exokrinní funkce (</a:t>
            </a:r>
            <a:r>
              <a:rPr lang="cs-CZ" dirty="0" err="1"/>
              <a:t>steatorhoea</a:t>
            </a:r>
            <a:r>
              <a:rPr lang="cs-CZ" dirty="0"/>
              <a:t> a průjmy) a také často se vyskytuje diabetes </a:t>
            </a:r>
            <a:r>
              <a:rPr lang="cs-CZ" dirty="0" err="1"/>
              <a:t>mellitus</a:t>
            </a:r>
            <a:r>
              <a:rPr lang="cs-CZ" dirty="0"/>
              <a:t>.</a:t>
            </a:r>
          </a:p>
          <a:p>
            <a:r>
              <a:rPr lang="cs-CZ" dirty="0"/>
              <a:t> </a:t>
            </a:r>
          </a:p>
          <a:p>
            <a:r>
              <a:rPr lang="cs-CZ" dirty="0"/>
              <a:t>Na základě morfologických změn je CHP rozdělena na 4 základní typy:</a:t>
            </a:r>
          </a:p>
          <a:p>
            <a:r>
              <a:rPr lang="cs-CZ" dirty="0"/>
              <a:t>1. Kalcifikující pankreatitida.</a:t>
            </a:r>
          </a:p>
          <a:p>
            <a:r>
              <a:rPr lang="cs-CZ" dirty="0"/>
              <a:t>2. Chronická obstrukční pankreatitida.</a:t>
            </a:r>
          </a:p>
          <a:p>
            <a:r>
              <a:rPr lang="cs-CZ" dirty="0"/>
              <a:t>3. Difuzní zánětlivá pankreatitida.</a:t>
            </a:r>
          </a:p>
          <a:p>
            <a:r>
              <a:rPr lang="cs-CZ" dirty="0"/>
              <a:t>4. Primární pankreatická fibróza.</a:t>
            </a:r>
          </a:p>
          <a:p>
            <a:endParaRPr lang="cs-CZ" dirty="0"/>
          </a:p>
        </p:txBody>
      </p:sp>
    </p:spTree>
    <p:extLst>
      <p:ext uri="{BB962C8B-B14F-4D97-AF65-F5344CB8AC3E}">
        <p14:creationId xmlns:p14="http://schemas.microsoft.com/office/powerpoint/2010/main" val="11553497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22E64-3CE5-4ECA-9C2A-7AC5771574A0}"/>
              </a:ext>
            </a:extLst>
          </p:cNvPr>
          <p:cNvSpPr>
            <a:spLocks noGrp="1"/>
          </p:cNvSpPr>
          <p:nvPr>
            <p:ph type="title"/>
          </p:nvPr>
        </p:nvSpPr>
        <p:spPr/>
        <p:txBody>
          <a:bodyPr/>
          <a:lstStyle/>
          <a:p>
            <a:r>
              <a:rPr lang="cs-CZ" b="1" dirty="0"/>
              <a:t>8.3.1 Klinický obraz</a:t>
            </a:r>
            <a:br>
              <a:rPr lang="cs-CZ" b="1" dirty="0"/>
            </a:br>
            <a:endParaRPr lang="cs-CZ" dirty="0"/>
          </a:p>
        </p:txBody>
      </p:sp>
      <p:sp>
        <p:nvSpPr>
          <p:cNvPr id="3" name="Zástupný symbol pro obsah 2">
            <a:extLst>
              <a:ext uri="{FF2B5EF4-FFF2-40B4-BE49-F238E27FC236}">
                <a16:creationId xmlns:a16="http://schemas.microsoft.com/office/drawing/2014/main" id="{136D3448-F838-4AFB-9D5D-4BC07FDF0C13}"/>
              </a:ext>
            </a:extLst>
          </p:cNvPr>
          <p:cNvSpPr>
            <a:spLocks noGrp="1"/>
          </p:cNvSpPr>
          <p:nvPr>
            <p:ph idx="1"/>
          </p:nvPr>
        </p:nvSpPr>
        <p:spPr/>
        <p:txBody>
          <a:bodyPr>
            <a:normAutofit fontScale="32500" lnSpcReduction="20000"/>
          </a:bodyPr>
          <a:lstStyle/>
          <a:p>
            <a:r>
              <a:rPr lang="cs-CZ" dirty="0"/>
              <a:t>V klinickém obraze se uplatňuje především bolest, známky funkční insuficience žlázy a komplikace CHP.</a:t>
            </a:r>
          </a:p>
          <a:p>
            <a:r>
              <a:rPr lang="cs-CZ" dirty="0"/>
              <a:t> </a:t>
            </a:r>
          </a:p>
          <a:p>
            <a:r>
              <a:rPr lang="cs-CZ" dirty="0"/>
              <a:t>Bolest je základním projevem onemocnění, vyskytuje se až u 95 % nemocných. Často vzniká náhle, je různě intenzivní, někdy až šokující a někdy postupně narůstající. Může být stálá i epizodická doprovázející akutní relapsy CHP. Bývá lokalizovaná zpravidla v oblasti pupku s propagací pod žeberní oblouky a do zad. Může trvat i několik dní a dosahovat velké intenzity. Bolest je rozhodujícím kritériem v hodnocení kvality života a často hlavní důvod k indikaci chirurgické léčby. </a:t>
            </a:r>
          </a:p>
          <a:p>
            <a:r>
              <a:rPr lang="cs-CZ" dirty="0"/>
              <a:t> </a:t>
            </a:r>
          </a:p>
          <a:p>
            <a:r>
              <a:rPr lang="cs-CZ" dirty="0"/>
              <a:t>Hubnutí - na jeho vzniku se podílí fakt, že jídlo samo o sobě může vyvolávat bolesti. Další příčinou jsou poruchy trávení při různě velké insuficienci žlázy současně se špatnými stravovacími návyky i z doby před vznikem obtíží.</a:t>
            </a:r>
          </a:p>
          <a:p>
            <a:r>
              <a:rPr lang="cs-CZ" dirty="0"/>
              <a:t> </a:t>
            </a:r>
          </a:p>
          <a:p>
            <a:r>
              <a:rPr lang="cs-CZ" dirty="0"/>
              <a:t>Alkoholismus - zde je situace zvláště nepříznivá, protože u části pacientů působí alkohol analgeticky, čímž se vytváří bludný kruh - pijí aby utlumili bolesti z CHP, kterou alkohol vyvolává.</a:t>
            </a:r>
          </a:p>
          <a:p>
            <a:r>
              <a:rPr lang="cs-CZ" dirty="0"/>
              <a:t> </a:t>
            </a:r>
          </a:p>
          <a:p>
            <a:r>
              <a:rPr lang="cs-CZ" dirty="0"/>
              <a:t>Známky </a:t>
            </a:r>
            <a:r>
              <a:rPr lang="cs-CZ" dirty="0" err="1"/>
              <a:t>malasimilačního</a:t>
            </a:r>
            <a:r>
              <a:rPr lang="cs-CZ" dirty="0"/>
              <a:t> syndromu - </a:t>
            </a:r>
            <a:r>
              <a:rPr lang="cs-CZ" dirty="0" err="1"/>
              <a:t>steatorhoea</a:t>
            </a:r>
            <a:r>
              <a:rPr lang="cs-CZ" dirty="0"/>
              <a:t>, postupně až </a:t>
            </a:r>
            <a:r>
              <a:rPr lang="cs-CZ" dirty="0" err="1"/>
              <a:t>malabsropční</a:t>
            </a:r>
            <a:r>
              <a:rPr lang="cs-CZ" dirty="0"/>
              <a:t> syndrom.</a:t>
            </a:r>
          </a:p>
          <a:p>
            <a:r>
              <a:rPr lang="cs-CZ" dirty="0"/>
              <a:t> </a:t>
            </a:r>
          </a:p>
          <a:p>
            <a:r>
              <a:rPr lang="cs-CZ" dirty="0"/>
              <a:t>Diabetes </a:t>
            </a:r>
            <a:r>
              <a:rPr lang="cs-CZ" dirty="0" err="1"/>
              <a:t>mellitus</a:t>
            </a:r>
            <a:r>
              <a:rPr lang="cs-CZ" dirty="0"/>
              <a:t> - bývá v pozdních stadiích.</a:t>
            </a:r>
          </a:p>
          <a:p>
            <a:r>
              <a:rPr lang="cs-CZ" dirty="0"/>
              <a:t> </a:t>
            </a:r>
          </a:p>
          <a:p>
            <a:r>
              <a:rPr lang="cs-CZ" dirty="0"/>
              <a:t>Ikterus - vzniká na podkladě blokády choledochu ve své </a:t>
            </a:r>
            <a:r>
              <a:rPr lang="cs-CZ" dirty="0" err="1"/>
              <a:t>intrapankreatické</a:t>
            </a:r>
            <a:r>
              <a:rPr lang="cs-CZ" dirty="0"/>
              <a:t> části. Zpravidla doprovází zhoršení obtíží při relapsu pankreatitidy a po zklidnění ustupuje.</a:t>
            </a:r>
          </a:p>
          <a:p>
            <a:r>
              <a:rPr lang="cs-CZ" dirty="0"/>
              <a:t> </a:t>
            </a:r>
          </a:p>
          <a:p>
            <a:r>
              <a:rPr lang="cs-CZ" dirty="0"/>
              <a:t>Obstrukce duodena je poměrně vzácná komplikace. Vzniká na podkladě útlaku duodena prosáklou, zvětšenou hlavou pankreatu v období relapsu, nebo chronickými fibrózními změnami v okolí duodena.</a:t>
            </a:r>
          </a:p>
          <a:p>
            <a:r>
              <a:rPr lang="cs-CZ" dirty="0"/>
              <a:t> </a:t>
            </a:r>
          </a:p>
          <a:p>
            <a:r>
              <a:rPr lang="cs-CZ" dirty="0"/>
              <a:t>Pankreatický ascites vzniká při úniku pankreatické šťávy do dutiny břišní z </a:t>
            </a:r>
            <a:r>
              <a:rPr lang="cs-CZ" dirty="0" err="1"/>
              <a:t>pseudocysty</a:t>
            </a:r>
            <a:r>
              <a:rPr lang="cs-CZ" dirty="0"/>
              <a:t> nebo pankreatického vývodu.</a:t>
            </a:r>
          </a:p>
          <a:p>
            <a:endParaRPr lang="cs-CZ" dirty="0"/>
          </a:p>
        </p:txBody>
      </p:sp>
    </p:spTree>
    <p:extLst>
      <p:ext uri="{BB962C8B-B14F-4D97-AF65-F5344CB8AC3E}">
        <p14:creationId xmlns:p14="http://schemas.microsoft.com/office/powerpoint/2010/main" val="21617170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D976F8-EBA7-4DB9-B522-10DB1C1AC185}"/>
              </a:ext>
            </a:extLst>
          </p:cNvPr>
          <p:cNvSpPr>
            <a:spLocks noGrp="1"/>
          </p:cNvSpPr>
          <p:nvPr>
            <p:ph type="title"/>
          </p:nvPr>
        </p:nvSpPr>
        <p:spPr/>
        <p:txBody>
          <a:bodyPr/>
          <a:lstStyle/>
          <a:p>
            <a:r>
              <a:rPr lang="cs-CZ" b="1" dirty="0"/>
              <a:t>8.3.2 Diagnostika</a:t>
            </a:r>
            <a:br>
              <a:rPr lang="cs-CZ" b="1" dirty="0"/>
            </a:br>
            <a:endParaRPr lang="cs-CZ" dirty="0"/>
          </a:p>
        </p:txBody>
      </p:sp>
      <p:sp>
        <p:nvSpPr>
          <p:cNvPr id="3" name="Zástupný symbol pro obsah 2">
            <a:extLst>
              <a:ext uri="{FF2B5EF4-FFF2-40B4-BE49-F238E27FC236}">
                <a16:creationId xmlns:a16="http://schemas.microsoft.com/office/drawing/2014/main" id="{24FCA336-CA92-4423-AA59-A23BD26997C3}"/>
              </a:ext>
            </a:extLst>
          </p:cNvPr>
          <p:cNvSpPr>
            <a:spLocks noGrp="1"/>
          </p:cNvSpPr>
          <p:nvPr>
            <p:ph idx="1"/>
          </p:nvPr>
        </p:nvSpPr>
        <p:spPr/>
        <p:txBody>
          <a:bodyPr>
            <a:normAutofit fontScale="25000" lnSpcReduction="20000"/>
          </a:bodyPr>
          <a:lstStyle/>
          <a:p>
            <a:r>
              <a:rPr lang="cs-CZ" b="1" dirty="0"/>
              <a:t>Klinické vyšetření</a:t>
            </a:r>
            <a:endParaRPr lang="cs-CZ" dirty="0"/>
          </a:p>
          <a:p>
            <a:r>
              <a:rPr lang="cs-CZ" dirty="0"/>
              <a:t>Opírá se o anamnézu, kde je především údaj o bolesti břicha, konzumaci alkoholu, ikteru, hubnutí a podobně.</a:t>
            </a:r>
          </a:p>
          <a:p>
            <a:r>
              <a:rPr lang="cs-CZ" dirty="0"/>
              <a:t> </a:t>
            </a:r>
          </a:p>
          <a:p>
            <a:r>
              <a:rPr lang="cs-CZ" b="1" dirty="0"/>
              <a:t>Vyšetření enzymatické aktivity</a:t>
            </a:r>
            <a:endParaRPr lang="cs-CZ" dirty="0"/>
          </a:p>
          <a:p>
            <a:r>
              <a:rPr lang="cs-CZ" dirty="0"/>
              <a:t>Ke změnám hodnot však dochází zpravidla při akutní atace pankreatitidy nebo v pozdních stadiích pankreatitidy s výrazným poklesem funkční kapacity. Vyšetřují se hladiny amyláz, včetně izoenzymů a lipázy. </a:t>
            </a:r>
          </a:p>
          <a:p>
            <a:r>
              <a:rPr lang="cs-CZ" dirty="0"/>
              <a:t> </a:t>
            </a:r>
          </a:p>
          <a:p>
            <a:r>
              <a:rPr lang="cs-CZ" b="1" dirty="0"/>
              <a:t>Morfologická diagnostika</a:t>
            </a:r>
            <a:endParaRPr lang="cs-CZ" dirty="0"/>
          </a:p>
          <a:p>
            <a:r>
              <a:rPr lang="cs-CZ" dirty="0"/>
              <a:t>Je rozhodující pro stanovení diagnózy CHP a ve spojení s biopsií i hlavním pilířem diferenciální diagnostiky především oproti karcinomu pankreatu.</a:t>
            </a:r>
          </a:p>
          <a:p>
            <a:r>
              <a:rPr lang="cs-CZ" dirty="0"/>
              <a:t> </a:t>
            </a:r>
          </a:p>
          <a:p>
            <a:r>
              <a:rPr lang="cs-CZ" b="1" dirty="0"/>
              <a:t>Nativní snímek břicha</a:t>
            </a:r>
            <a:r>
              <a:rPr lang="cs-CZ" dirty="0"/>
              <a:t> - může prokázat kalcifikace v oblasti pankreatu.</a:t>
            </a:r>
          </a:p>
          <a:p>
            <a:r>
              <a:rPr lang="cs-CZ" dirty="0"/>
              <a:t> </a:t>
            </a:r>
          </a:p>
          <a:p>
            <a:r>
              <a:rPr lang="cs-CZ" b="1" dirty="0"/>
              <a:t>Ultrazvukové vyšetření</a:t>
            </a:r>
            <a:r>
              <a:rPr lang="cs-CZ" dirty="0"/>
              <a:t> - může především prokázat změny na žlučovém systému, na játrech. Dále i změny na vlastním pankreatu - změna velikosti, homogenity žlázy, dilataci pankreatického vývodu, </a:t>
            </a:r>
            <a:r>
              <a:rPr lang="cs-CZ" dirty="0" err="1"/>
              <a:t>pseudocystu</a:t>
            </a:r>
            <a:r>
              <a:rPr lang="cs-CZ" dirty="0"/>
              <a:t>.</a:t>
            </a:r>
          </a:p>
          <a:p>
            <a:r>
              <a:rPr lang="cs-CZ" dirty="0"/>
              <a:t> </a:t>
            </a:r>
          </a:p>
          <a:p>
            <a:r>
              <a:rPr lang="cs-CZ" b="1" dirty="0"/>
              <a:t>CT</a:t>
            </a:r>
            <a:r>
              <a:rPr lang="cs-CZ" dirty="0"/>
              <a:t> - velmi významné a využívané vyšetření, které navíc přináší i lepší přehled o vztahu pankreatu k okolním orgánům. Jeho citlivost i specifičnost jsou vyšší než u sonografie. Uplatňuje se především v diferenciální diagnostice při rozlišování benigních a maligních afekcí.</a:t>
            </a:r>
          </a:p>
          <a:p>
            <a:r>
              <a:rPr lang="cs-CZ" dirty="0"/>
              <a:t> </a:t>
            </a:r>
          </a:p>
          <a:p>
            <a:r>
              <a:rPr lang="cs-CZ" b="1" dirty="0"/>
              <a:t>ERCP</a:t>
            </a:r>
            <a:r>
              <a:rPr lang="cs-CZ" dirty="0"/>
              <a:t> - je zásadním vyšetřením při podezření na CHP. Toto invazivní vyšetření umožňuje i terapeutické zásahy - EPT (endoskopická </a:t>
            </a:r>
            <a:r>
              <a:rPr lang="cs-CZ" dirty="0" err="1"/>
              <a:t>papilosfinkterotomie</a:t>
            </a:r>
            <a:r>
              <a:rPr lang="cs-CZ" dirty="0"/>
              <a:t>), extrakci konkrementů z choledochu i pankreatického vývodu, zavádění stentů, odběry </a:t>
            </a:r>
            <a:r>
              <a:rPr lang="cs-CZ" dirty="0" err="1"/>
              <a:t>biopsíí</a:t>
            </a:r>
            <a:r>
              <a:rPr lang="cs-CZ" dirty="0"/>
              <a:t>, </a:t>
            </a:r>
            <a:r>
              <a:rPr lang="cs-CZ" dirty="0" err="1"/>
              <a:t>polypektomii</a:t>
            </a:r>
            <a:r>
              <a:rPr lang="cs-CZ" dirty="0"/>
              <a:t> a podobně.</a:t>
            </a:r>
          </a:p>
          <a:p>
            <a:r>
              <a:rPr lang="cs-CZ" dirty="0"/>
              <a:t> </a:t>
            </a:r>
          </a:p>
          <a:p>
            <a:r>
              <a:rPr lang="cs-CZ" b="1" dirty="0"/>
              <a:t>NMR, NMR CP</a:t>
            </a:r>
            <a:r>
              <a:rPr lang="cs-CZ" dirty="0"/>
              <a:t> - magnetická rezonance a magnetická </a:t>
            </a:r>
            <a:r>
              <a:rPr lang="cs-CZ" dirty="0" err="1"/>
              <a:t>cholangiopankreatografie</a:t>
            </a:r>
            <a:r>
              <a:rPr lang="cs-CZ" dirty="0"/>
              <a:t>. </a:t>
            </a:r>
          </a:p>
          <a:p>
            <a:r>
              <a:rPr lang="cs-CZ" dirty="0"/>
              <a:t>Endoskopická ultrasonografie.</a:t>
            </a:r>
          </a:p>
          <a:p>
            <a:r>
              <a:rPr lang="cs-CZ" dirty="0"/>
              <a:t> </a:t>
            </a:r>
          </a:p>
          <a:p>
            <a:endParaRPr lang="cs-CZ" dirty="0"/>
          </a:p>
        </p:txBody>
      </p:sp>
    </p:spTree>
    <p:extLst>
      <p:ext uri="{BB962C8B-B14F-4D97-AF65-F5344CB8AC3E}">
        <p14:creationId xmlns:p14="http://schemas.microsoft.com/office/powerpoint/2010/main" val="34183083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BA1851-DC64-46EB-839F-7118B8A04AD3}"/>
              </a:ext>
            </a:extLst>
          </p:cNvPr>
          <p:cNvSpPr>
            <a:spLocks noGrp="1"/>
          </p:cNvSpPr>
          <p:nvPr>
            <p:ph type="title"/>
          </p:nvPr>
        </p:nvSpPr>
        <p:spPr/>
        <p:txBody>
          <a:bodyPr/>
          <a:lstStyle/>
          <a:p>
            <a:r>
              <a:rPr lang="cs-CZ" b="1" dirty="0"/>
              <a:t>8.3.3 Léčba</a:t>
            </a:r>
            <a:br>
              <a:rPr lang="cs-CZ" b="1" dirty="0"/>
            </a:br>
            <a:endParaRPr lang="cs-CZ" dirty="0"/>
          </a:p>
        </p:txBody>
      </p:sp>
      <p:sp>
        <p:nvSpPr>
          <p:cNvPr id="3" name="Zástupný symbol pro obsah 2">
            <a:extLst>
              <a:ext uri="{FF2B5EF4-FFF2-40B4-BE49-F238E27FC236}">
                <a16:creationId xmlns:a16="http://schemas.microsoft.com/office/drawing/2014/main" id="{0EF23D19-00B6-4AE2-A40E-161A1C44C1D1}"/>
              </a:ext>
            </a:extLst>
          </p:cNvPr>
          <p:cNvSpPr>
            <a:spLocks noGrp="1"/>
          </p:cNvSpPr>
          <p:nvPr>
            <p:ph idx="1"/>
          </p:nvPr>
        </p:nvSpPr>
        <p:spPr/>
        <p:txBody>
          <a:bodyPr>
            <a:normAutofit fontScale="55000" lnSpcReduction="20000"/>
          </a:bodyPr>
          <a:lstStyle/>
          <a:p>
            <a:r>
              <a:rPr lang="cs-CZ" dirty="0"/>
              <a:t>V úvodu je třeba zdůraznit, že CHP není primárně chirurgickým onemocněním a léčba je především konzervativní. Chirurgický zákrok, s výjimkou některých obstrukčních forem CHP, nemůže přinést vyléčení. Jedná se tedy více méně o paliativní řešení, které bývá úspěšné v různém procentu případů. Indikace k operaci by měla být výsledkem spolupráce gastroenterologa, chirurga a především nemocného. Indikací k operaci jsou tedy komplikace CHP.</a:t>
            </a:r>
          </a:p>
          <a:p>
            <a:r>
              <a:rPr lang="cs-CZ" dirty="0"/>
              <a:t> </a:t>
            </a:r>
          </a:p>
          <a:p>
            <a:r>
              <a:rPr lang="cs-CZ" b="1" dirty="0"/>
              <a:t>Konzervativní a endoskopická léčba</a:t>
            </a:r>
            <a:endParaRPr lang="cs-CZ" dirty="0"/>
          </a:p>
          <a:p>
            <a:r>
              <a:rPr lang="cs-CZ" dirty="0"/>
              <a:t>Konzervativní léčba je zaměřena především na dietní opatření, kontrolu životosprávy a především na abstinenci alkoholu a kouření, v pozdějších fázích i na korekci diabetu. Významná je i substituce pankreatických enzymů. Endoskopická léčba se soustředí především na uvolnění odtoku pankreatické šťávy do duodena.</a:t>
            </a:r>
          </a:p>
          <a:p>
            <a:r>
              <a:rPr lang="cs-CZ" dirty="0"/>
              <a:t> </a:t>
            </a:r>
          </a:p>
          <a:p>
            <a:r>
              <a:rPr lang="cs-CZ" dirty="0"/>
              <a:t>Tlumení bolesti je významnou součástí léčby. Při farmakoterapii se užívá nejprve běžných neopiátových analgetik a teprve při neúspěchu se přechází na opiáty. </a:t>
            </a:r>
          </a:p>
          <a:p>
            <a:r>
              <a:rPr lang="cs-CZ" dirty="0"/>
              <a:t> </a:t>
            </a:r>
          </a:p>
          <a:p>
            <a:r>
              <a:rPr lang="cs-CZ" b="1" dirty="0"/>
              <a:t>Chirurgická léčba</a:t>
            </a:r>
            <a:endParaRPr lang="cs-CZ" dirty="0"/>
          </a:p>
          <a:p>
            <a:r>
              <a:rPr lang="cs-CZ" dirty="0"/>
              <a:t>Možnosti chirurgické léčby jsou sice omezené, ale velmi pestré. Je nutno též zdůraznit, že k úspěchu chirurgické léčby je nutná trvalá abstinence, což bývá často nesplnitelný požadavek.</a:t>
            </a:r>
          </a:p>
          <a:p>
            <a:r>
              <a:rPr lang="cs-CZ" dirty="0"/>
              <a:t>Výkony je možno rozdělit na drenážní, které se snaží o uvolnění přetlaku v pankreatickém vývodu a resekční. Často se však i drenážní výkony kombinují s částečnou resekcí. Někdy se pak hovoří o rozšířených drenážích či kombinovaných výkonech. Podobně jako u karcinomu pankreatu se mohou v léčbě bolesti uplatnit i výkony denervační (</a:t>
            </a:r>
            <a:r>
              <a:rPr lang="cs-CZ" dirty="0" err="1"/>
              <a:t>splanchnikektomie</a:t>
            </a:r>
            <a:r>
              <a:rPr lang="cs-CZ" dirty="0"/>
              <a:t>).</a:t>
            </a:r>
          </a:p>
          <a:p>
            <a:endParaRPr lang="cs-CZ" dirty="0"/>
          </a:p>
        </p:txBody>
      </p:sp>
    </p:spTree>
    <p:extLst>
      <p:ext uri="{BB962C8B-B14F-4D97-AF65-F5344CB8AC3E}">
        <p14:creationId xmlns:p14="http://schemas.microsoft.com/office/powerpoint/2010/main" val="235314416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8AE1B0-CB4F-4427-A1F7-3E2B6B646AE8}"/>
              </a:ext>
            </a:extLst>
          </p:cNvPr>
          <p:cNvSpPr>
            <a:spLocks noGrp="1"/>
          </p:cNvSpPr>
          <p:nvPr>
            <p:ph type="title"/>
          </p:nvPr>
        </p:nvSpPr>
        <p:spPr/>
        <p:txBody>
          <a:bodyPr/>
          <a:lstStyle/>
          <a:p>
            <a:r>
              <a:rPr lang="cs-CZ" b="1" dirty="0"/>
              <a:t>8.4 Karcinom pankreatu</a:t>
            </a:r>
            <a:br>
              <a:rPr lang="cs-CZ" b="1" dirty="0"/>
            </a:br>
            <a:endParaRPr lang="cs-CZ" dirty="0"/>
          </a:p>
        </p:txBody>
      </p:sp>
      <p:sp>
        <p:nvSpPr>
          <p:cNvPr id="3" name="Zástupný symbol pro obsah 2">
            <a:extLst>
              <a:ext uri="{FF2B5EF4-FFF2-40B4-BE49-F238E27FC236}">
                <a16:creationId xmlns:a16="http://schemas.microsoft.com/office/drawing/2014/main" id="{6BEA149A-104A-4579-9D72-E4E070E057E0}"/>
              </a:ext>
            </a:extLst>
          </p:cNvPr>
          <p:cNvSpPr>
            <a:spLocks noGrp="1"/>
          </p:cNvSpPr>
          <p:nvPr>
            <p:ph idx="1"/>
          </p:nvPr>
        </p:nvSpPr>
        <p:spPr/>
        <p:txBody>
          <a:bodyPr/>
          <a:lstStyle/>
          <a:p>
            <a:r>
              <a:rPr lang="cs-CZ" dirty="0"/>
              <a:t>Představuje klinicky nejvýznamnější nádor pankreatu. Jedná se o velmi zhoubnou malignitu s téměř 100% úmrtností. Většina pacientů navíc nepřežije rok od stanovení diagnózy. </a:t>
            </a:r>
          </a:p>
          <a:p>
            <a:r>
              <a:rPr lang="cs-CZ" dirty="0"/>
              <a:t>Incidence karcinomu pankreatu dosáhla v poslední době 10 na 100 000 obyvatel. Nádor se vyskytuje ve vyšších věkových skupinách. Pod 45 let je vzácný, nejčastěji se vyskytuje u mužů nad 70 let.</a:t>
            </a:r>
          </a:p>
          <a:p>
            <a:r>
              <a:rPr lang="cs-CZ" dirty="0"/>
              <a:t>Etiopatogeneze zůstává nejasná. Studie prokázaly vyšší riziko vzniku karcinomu pankreatu u kuřáků, alkoholiků a u pracovníků v některých průmyslových odvětvích.</a:t>
            </a:r>
          </a:p>
          <a:p>
            <a:r>
              <a:rPr lang="cs-CZ" dirty="0"/>
              <a:t> </a:t>
            </a:r>
          </a:p>
          <a:p>
            <a:endParaRPr lang="cs-CZ" dirty="0"/>
          </a:p>
        </p:txBody>
      </p:sp>
    </p:spTree>
    <p:extLst>
      <p:ext uri="{BB962C8B-B14F-4D97-AF65-F5344CB8AC3E}">
        <p14:creationId xmlns:p14="http://schemas.microsoft.com/office/powerpoint/2010/main" val="1752811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6A42FBF-8935-4CB0-85DA-05E53D973CA9}"/>
              </a:ext>
            </a:extLst>
          </p:cNvPr>
          <p:cNvSpPr>
            <a:spLocks noGrp="1" noChangeArrowheads="1"/>
          </p:cNvSpPr>
          <p:nvPr>
            <p:ph type="title"/>
          </p:nvPr>
        </p:nvSpPr>
        <p:spPr/>
        <p:txBody>
          <a:bodyPr/>
          <a:lstStyle/>
          <a:p>
            <a:r>
              <a:rPr lang="cs-CZ" altLang="cs-CZ" dirty="0"/>
              <a:t>Incidence vředové choroby</a:t>
            </a:r>
          </a:p>
        </p:txBody>
      </p:sp>
      <p:sp>
        <p:nvSpPr>
          <p:cNvPr id="7171" name="Rectangle 3">
            <a:extLst>
              <a:ext uri="{FF2B5EF4-FFF2-40B4-BE49-F238E27FC236}">
                <a16:creationId xmlns:a16="http://schemas.microsoft.com/office/drawing/2014/main" id="{AA91DC8A-91DE-42FE-84AD-681A6CF07B02}"/>
              </a:ext>
            </a:extLst>
          </p:cNvPr>
          <p:cNvSpPr>
            <a:spLocks noGrp="1" noChangeArrowheads="1"/>
          </p:cNvSpPr>
          <p:nvPr>
            <p:ph type="body" sz="half" idx="1"/>
          </p:nvPr>
        </p:nvSpPr>
        <p:spPr/>
        <p:txBody>
          <a:bodyPr/>
          <a:lstStyle/>
          <a:p>
            <a:r>
              <a:rPr lang="cs-CZ" altLang="cs-CZ" dirty="0">
                <a:solidFill>
                  <a:srgbClr val="0070C0"/>
                </a:solidFill>
              </a:rPr>
              <a:t>Vřed žaludku…………..%</a:t>
            </a:r>
          </a:p>
          <a:p>
            <a:r>
              <a:rPr lang="cs-CZ" altLang="cs-CZ" dirty="0">
                <a:solidFill>
                  <a:srgbClr val="0070C0"/>
                </a:solidFill>
              </a:rPr>
              <a:t>Vřed duodena…………%</a:t>
            </a:r>
          </a:p>
          <a:p>
            <a:endParaRPr lang="cs-CZ" altLang="cs-CZ" dirty="0"/>
          </a:p>
          <a:p>
            <a:endParaRPr lang="cs-CZ" altLang="cs-CZ" dirty="0"/>
          </a:p>
          <a:p>
            <a:r>
              <a:rPr lang="cs-CZ" altLang="cs-CZ" dirty="0">
                <a:solidFill>
                  <a:srgbClr val="0070C0"/>
                </a:solidFill>
              </a:rPr>
              <a:t>Věk onemocnění</a:t>
            </a:r>
          </a:p>
          <a:p>
            <a:r>
              <a:rPr lang="cs-CZ" altLang="cs-CZ" dirty="0">
                <a:solidFill>
                  <a:srgbClr val="0070C0"/>
                </a:solidFill>
              </a:rPr>
              <a:t>………………………………………</a:t>
            </a:r>
          </a:p>
          <a:p>
            <a:r>
              <a:rPr lang="cs-CZ" altLang="cs-CZ" dirty="0">
                <a:solidFill>
                  <a:srgbClr val="0070C0"/>
                </a:solidFill>
              </a:rPr>
              <a:t>……………………………………..</a:t>
            </a:r>
          </a:p>
        </p:txBody>
      </p:sp>
      <p:pic>
        <p:nvPicPr>
          <p:cNvPr id="7173" name="Picture 5" descr="GITobrázek">
            <a:extLst>
              <a:ext uri="{FF2B5EF4-FFF2-40B4-BE49-F238E27FC236}">
                <a16:creationId xmlns:a16="http://schemas.microsoft.com/office/drawing/2014/main" id="{769C43F4-D5D3-4414-9345-8216B2A6E7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21464" y="1600201"/>
            <a:ext cx="3140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Line 6">
            <a:extLst>
              <a:ext uri="{FF2B5EF4-FFF2-40B4-BE49-F238E27FC236}">
                <a16:creationId xmlns:a16="http://schemas.microsoft.com/office/drawing/2014/main" id="{42F36D1F-868D-4AC3-8CDE-8E76CA83EA83}"/>
              </a:ext>
            </a:extLst>
          </p:cNvPr>
          <p:cNvSpPr>
            <a:spLocks noChangeShapeType="1"/>
          </p:cNvSpPr>
          <p:nvPr/>
        </p:nvSpPr>
        <p:spPr bwMode="auto">
          <a:xfrm>
            <a:off x="4418251" y="1901628"/>
            <a:ext cx="4125676" cy="1887736"/>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75" name="Line 7">
            <a:extLst>
              <a:ext uri="{FF2B5EF4-FFF2-40B4-BE49-F238E27FC236}">
                <a16:creationId xmlns:a16="http://schemas.microsoft.com/office/drawing/2014/main" id="{B3EE6699-DF6D-41BE-AB52-91F7BBC1CEEF}"/>
              </a:ext>
            </a:extLst>
          </p:cNvPr>
          <p:cNvSpPr>
            <a:spLocks noChangeShapeType="1"/>
          </p:cNvSpPr>
          <p:nvPr/>
        </p:nvSpPr>
        <p:spPr bwMode="auto">
          <a:xfrm>
            <a:off x="4264503" y="2338598"/>
            <a:ext cx="3703161" cy="1811128"/>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spd="med">
    <p:pull dir="l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989DE9-EB74-420B-B2DD-0F4C88EE1847}"/>
              </a:ext>
            </a:extLst>
          </p:cNvPr>
          <p:cNvSpPr>
            <a:spLocks noGrp="1"/>
          </p:cNvSpPr>
          <p:nvPr>
            <p:ph type="title"/>
          </p:nvPr>
        </p:nvSpPr>
        <p:spPr/>
        <p:txBody>
          <a:bodyPr/>
          <a:lstStyle/>
          <a:p>
            <a:r>
              <a:rPr lang="cs-CZ" b="1" dirty="0"/>
              <a:t>8.4.1 Patologie</a:t>
            </a:r>
            <a:br>
              <a:rPr lang="cs-CZ" b="1" dirty="0"/>
            </a:br>
            <a:endParaRPr lang="cs-CZ" dirty="0"/>
          </a:p>
        </p:txBody>
      </p:sp>
      <p:sp>
        <p:nvSpPr>
          <p:cNvPr id="3" name="Zástupný symbol pro obsah 2">
            <a:extLst>
              <a:ext uri="{FF2B5EF4-FFF2-40B4-BE49-F238E27FC236}">
                <a16:creationId xmlns:a16="http://schemas.microsoft.com/office/drawing/2014/main" id="{867DE3A9-193F-4CC9-8AC3-C28411D8B7B8}"/>
              </a:ext>
            </a:extLst>
          </p:cNvPr>
          <p:cNvSpPr>
            <a:spLocks noGrp="1"/>
          </p:cNvSpPr>
          <p:nvPr>
            <p:ph idx="1"/>
          </p:nvPr>
        </p:nvSpPr>
        <p:spPr/>
        <p:txBody>
          <a:bodyPr/>
          <a:lstStyle/>
          <a:p>
            <a:r>
              <a:rPr lang="cs-CZ" dirty="0"/>
              <a:t>Z hlediska lokalizace se nádor nejčastěji vyskytuje v oblasti hlavy pankreatu (cca 80 %) méně často v těle a kaudě. Mikroskopicky se nejčastěji jedná o </a:t>
            </a:r>
            <a:r>
              <a:rPr lang="cs-CZ" dirty="0" err="1"/>
              <a:t>duktální</a:t>
            </a:r>
            <a:r>
              <a:rPr lang="cs-CZ" dirty="0"/>
              <a:t> adenokarcinom. Jeho biologické chování je velmi nepříznivé. Tumor má nejen tendenci časně metastazovat do lymfatických uzlin, ale má významnou </a:t>
            </a:r>
            <a:r>
              <a:rPr lang="cs-CZ" dirty="0" err="1"/>
              <a:t>angioinvazi</a:t>
            </a:r>
            <a:r>
              <a:rPr lang="cs-CZ" dirty="0"/>
              <a:t> s hematogenním rozsevem, </a:t>
            </a:r>
            <a:r>
              <a:rPr lang="cs-CZ" dirty="0" err="1"/>
              <a:t>perineurální</a:t>
            </a:r>
            <a:r>
              <a:rPr lang="cs-CZ" dirty="0"/>
              <a:t> propagaci a schopnost intraperitoneálního a </a:t>
            </a:r>
            <a:r>
              <a:rPr lang="cs-CZ" dirty="0" err="1"/>
              <a:t>retroperitoneálního</a:t>
            </a:r>
            <a:r>
              <a:rPr lang="cs-CZ" dirty="0"/>
              <a:t> šíření.</a:t>
            </a:r>
          </a:p>
          <a:p>
            <a:r>
              <a:rPr lang="cs-CZ" dirty="0"/>
              <a:t> </a:t>
            </a:r>
          </a:p>
          <a:p>
            <a:endParaRPr lang="cs-CZ" dirty="0"/>
          </a:p>
        </p:txBody>
      </p:sp>
    </p:spTree>
    <p:extLst>
      <p:ext uri="{BB962C8B-B14F-4D97-AF65-F5344CB8AC3E}">
        <p14:creationId xmlns:p14="http://schemas.microsoft.com/office/powerpoint/2010/main" val="41992295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8C6C63-7535-47B0-AF05-6CF81C7E6F84}"/>
              </a:ext>
            </a:extLst>
          </p:cNvPr>
          <p:cNvSpPr>
            <a:spLocks noGrp="1"/>
          </p:cNvSpPr>
          <p:nvPr>
            <p:ph type="title"/>
          </p:nvPr>
        </p:nvSpPr>
        <p:spPr/>
        <p:txBody>
          <a:bodyPr/>
          <a:lstStyle/>
          <a:p>
            <a:r>
              <a:rPr lang="cs-CZ" b="1" dirty="0"/>
              <a:t>8.4.2 Klinický obraz</a:t>
            </a:r>
            <a:br>
              <a:rPr lang="cs-CZ" b="1" dirty="0"/>
            </a:br>
            <a:endParaRPr lang="cs-CZ" dirty="0"/>
          </a:p>
        </p:txBody>
      </p:sp>
      <p:sp>
        <p:nvSpPr>
          <p:cNvPr id="3" name="Zástupný symbol pro obsah 2">
            <a:extLst>
              <a:ext uri="{FF2B5EF4-FFF2-40B4-BE49-F238E27FC236}">
                <a16:creationId xmlns:a16="http://schemas.microsoft.com/office/drawing/2014/main" id="{4529F3BE-E8DB-4B35-B00F-8841FB6B1130}"/>
              </a:ext>
            </a:extLst>
          </p:cNvPr>
          <p:cNvSpPr>
            <a:spLocks noGrp="1"/>
          </p:cNvSpPr>
          <p:nvPr>
            <p:ph idx="1"/>
          </p:nvPr>
        </p:nvSpPr>
        <p:spPr/>
        <p:txBody>
          <a:bodyPr>
            <a:normAutofit lnSpcReduction="10000"/>
          </a:bodyPr>
          <a:lstStyle/>
          <a:p>
            <a:r>
              <a:rPr lang="cs-CZ" dirty="0"/>
              <a:t>Příznaky karcinomu pankreatu jsou dány prorůstáním do okolních struktur. Při karcinomu hlavy pankreatu dominují: bolest, ikterus, hubnutí. Kromě nich se dostavují další, méně časté příznaky. Karcinomy těla a kaudy pankreatu rostou dlouho asymptomaticky a po neurčitých obtížích bývá bolest prvním příznakem. Ascites doprovází pozdní stadia onemocnění spojené s diseminací v dutině břišní. Diabetes </a:t>
            </a:r>
            <a:r>
              <a:rPr lang="cs-CZ" dirty="0" err="1"/>
              <a:t>mellitus</a:t>
            </a:r>
            <a:r>
              <a:rPr lang="cs-CZ" dirty="0"/>
              <a:t> se projevuje nejčastěji jen ve formě porušené glukozové tolerance asi u 1/3 nemocných. U starých nemocných může být ve spojení s epigastrickou bolestí dlouho jediným příznakem i pokročilého onemocnění.</a:t>
            </a:r>
          </a:p>
          <a:p>
            <a:r>
              <a:rPr lang="cs-CZ" dirty="0"/>
              <a:t> </a:t>
            </a:r>
          </a:p>
          <a:p>
            <a:endParaRPr lang="cs-CZ" dirty="0"/>
          </a:p>
        </p:txBody>
      </p:sp>
    </p:spTree>
    <p:extLst>
      <p:ext uri="{BB962C8B-B14F-4D97-AF65-F5344CB8AC3E}">
        <p14:creationId xmlns:p14="http://schemas.microsoft.com/office/powerpoint/2010/main" val="9486286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D78E3C-4FE0-4F8E-8CB7-43E954EB055E}"/>
              </a:ext>
            </a:extLst>
          </p:cNvPr>
          <p:cNvSpPr>
            <a:spLocks noGrp="1"/>
          </p:cNvSpPr>
          <p:nvPr>
            <p:ph type="title"/>
          </p:nvPr>
        </p:nvSpPr>
        <p:spPr/>
        <p:txBody>
          <a:bodyPr/>
          <a:lstStyle/>
          <a:p>
            <a:r>
              <a:rPr lang="cs-CZ" b="1" dirty="0"/>
              <a:t>8.4.3 Diagnostika</a:t>
            </a:r>
            <a:br>
              <a:rPr lang="cs-CZ" b="1" dirty="0"/>
            </a:br>
            <a:endParaRPr lang="cs-CZ" dirty="0"/>
          </a:p>
        </p:txBody>
      </p:sp>
      <p:sp>
        <p:nvSpPr>
          <p:cNvPr id="3" name="Zástupný symbol pro obsah 2">
            <a:extLst>
              <a:ext uri="{FF2B5EF4-FFF2-40B4-BE49-F238E27FC236}">
                <a16:creationId xmlns:a16="http://schemas.microsoft.com/office/drawing/2014/main" id="{43D03E6E-A452-4461-A156-9391A186EC67}"/>
              </a:ext>
            </a:extLst>
          </p:cNvPr>
          <p:cNvSpPr>
            <a:spLocks noGrp="1"/>
          </p:cNvSpPr>
          <p:nvPr>
            <p:ph idx="1"/>
          </p:nvPr>
        </p:nvSpPr>
        <p:spPr/>
        <p:txBody>
          <a:bodyPr>
            <a:normAutofit fontScale="55000" lnSpcReduction="20000"/>
          </a:bodyPr>
          <a:lstStyle/>
          <a:p>
            <a:r>
              <a:rPr lang="cs-CZ" dirty="0"/>
              <a:t>Diagnostika karcinomu pankreatu je přes veškerý pokrok neuspokojivá. Jedině včasný záchyt onemocnění dává šanci na alespoň částečně úspěšnou léčbu. Použitelná screeningová metoda neexistuje.</a:t>
            </a:r>
          </a:p>
          <a:p>
            <a:r>
              <a:rPr lang="cs-CZ" dirty="0"/>
              <a:t>Laboratorní vyšetření nemají zásadní význam v diagnostice onemocnění.</a:t>
            </a:r>
          </a:p>
          <a:p>
            <a:r>
              <a:rPr lang="cs-CZ" dirty="0"/>
              <a:t>Zobrazovací metody doplněné o biopsii jsou pro diagnostiku rozhodující. V rámci předoperačního </a:t>
            </a:r>
            <a:r>
              <a:rPr lang="cs-CZ" dirty="0" err="1"/>
              <a:t>stagingu</a:t>
            </a:r>
            <a:r>
              <a:rPr lang="cs-CZ" dirty="0"/>
              <a:t> pátráme především po známkách diseminace procesu a vztahu tumoru k okolním orgánům.</a:t>
            </a:r>
          </a:p>
          <a:p>
            <a:r>
              <a:rPr lang="cs-CZ" dirty="0"/>
              <a:t> </a:t>
            </a:r>
          </a:p>
          <a:p>
            <a:r>
              <a:rPr lang="cs-CZ" dirty="0"/>
              <a:t>Sonografie - sama o sobě nemůže vést k diagnóze. V kombinaci s biopsií tenkou CHIBA jehlou může být úspěšná až v 80 % případů.</a:t>
            </a:r>
          </a:p>
          <a:p>
            <a:r>
              <a:rPr lang="cs-CZ" dirty="0"/>
              <a:t> </a:t>
            </a:r>
          </a:p>
          <a:p>
            <a:r>
              <a:rPr lang="cs-CZ" dirty="0"/>
              <a:t>CT - v současnosti je základním vyšetřením. Provádí se s použitím kontrastní látky. Odlišení nádoru od ložiska chronické pankreatitidy bývá obtížné až nemožné.</a:t>
            </a:r>
          </a:p>
          <a:p>
            <a:r>
              <a:rPr lang="cs-CZ" dirty="0"/>
              <a:t> </a:t>
            </a:r>
          </a:p>
          <a:p>
            <a:r>
              <a:rPr lang="cs-CZ" dirty="0"/>
              <a:t>NMR a NMR </a:t>
            </a:r>
            <a:r>
              <a:rPr lang="cs-CZ" dirty="0" err="1"/>
              <a:t>cholangiopankreatografie</a:t>
            </a:r>
            <a:r>
              <a:rPr lang="cs-CZ" dirty="0"/>
              <a:t> - jsou moderní metody nezatěžující pacienta. </a:t>
            </a:r>
          </a:p>
          <a:p>
            <a:r>
              <a:rPr lang="cs-CZ" dirty="0"/>
              <a:t>Endoskopická ultrasonografie (EUS, </a:t>
            </a:r>
            <a:r>
              <a:rPr lang="cs-CZ" dirty="0" err="1"/>
              <a:t>endosono</a:t>
            </a:r>
            <a:r>
              <a:rPr lang="cs-CZ" dirty="0"/>
              <a:t>) je nejpřesnější neinvazivní metodou. V kombinaci s odběrem biopsie je téměř 100% u nádorů nad 2 cm. </a:t>
            </a:r>
          </a:p>
          <a:p>
            <a:r>
              <a:rPr lang="cs-CZ" dirty="0"/>
              <a:t> </a:t>
            </a:r>
          </a:p>
          <a:p>
            <a:r>
              <a:rPr lang="cs-CZ" dirty="0"/>
              <a:t>ERCP - je základní invazivní vyšetřovací metodou. </a:t>
            </a:r>
          </a:p>
          <a:p>
            <a:endParaRPr lang="cs-CZ" dirty="0"/>
          </a:p>
        </p:txBody>
      </p:sp>
    </p:spTree>
    <p:extLst>
      <p:ext uri="{BB962C8B-B14F-4D97-AF65-F5344CB8AC3E}">
        <p14:creationId xmlns:p14="http://schemas.microsoft.com/office/powerpoint/2010/main" val="24061891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C7FFF5-31D1-4973-87AE-560683010AB5}"/>
              </a:ext>
            </a:extLst>
          </p:cNvPr>
          <p:cNvSpPr>
            <a:spLocks noGrp="1"/>
          </p:cNvSpPr>
          <p:nvPr>
            <p:ph type="title"/>
          </p:nvPr>
        </p:nvSpPr>
        <p:spPr/>
        <p:txBody>
          <a:bodyPr/>
          <a:lstStyle/>
          <a:p>
            <a:r>
              <a:rPr lang="cs-CZ" b="1" dirty="0"/>
              <a:t>8.4.4 Léčba</a:t>
            </a:r>
            <a:br>
              <a:rPr lang="cs-CZ" b="1" dirty="0"/>
            </a:br>
            <a:endParaRPr lang="cs-CZ" dirty="0"/>
          </a:p>
        </p:txBody>
      </p:sp>
      <p:sp>
        <p:nvSpPr>
          <p:cNvPr id="3" name="Zástupný symbol pro obsah 2">
            <a:extLst>
              <a:ext uri="{FF2B5EF4-FFF2-40B4-BE49-F238E27FC236}">
                <a16:creationId xmlns:a16="http://schemas.microsoft.com/office/drawing/2014/main" id="{BAA9D29E-A2DC-4E69-8143-A316D082C0A3}"/>
              </a:ext>
            </a:extLst>
          </p:cNvPr>
          <p:cNvSpPr>
            <a:spLocks noGrp="1"/>
          </p:cNvSpPr>
          <p:nvPr>
            <p:ph idx="1"/>
          </p:nvPr>
        </p:nvSpPr>
        <p:spPr/>
        <p:txBody>
          <a:bodyPr/>
          <a:lstStyle/>
          <a:p>
            <a:r>
              <a:rPr lang="cs-CZ" dirty="0"/>
              <a:t>Léčba karcinomu pankreatu je komplexní. Onemocnění přináší nemocným značné utrpení, proto i paliativní léčba a především léčba bolesti má velký význam. Ze všech terapeutických postupů má naději na vyléčení či déle trvající přežití jen chirurgický výkon. Ostatní druhy léčby - chemoterapie a aktinoterapie nepřinášejí zásadní zlepšení prognózy.</a:t>
            </a:r>
          </a:p>
          <a:p>
            <a:r>
              <a:rPr lang="cs-CZ" dirty="0"/>
              <a:t>Paliativní chirurgické výkony mají za cíl řešit především obstrukční ikterus, obstrukci duodena a případně konzervativně neztišitelnou bolest. V současné době lze většinu těchto požadavků dosáhnout i nechirurgickými postupy - endoskopie, invazivní radiologie.</a:t>
            </a:r>
          </a:p>
          <a:p>
            <a:endParaRPr lang="cs-CZ" dirty="0"/>
          </a:p>
        </p:txBody>
      </p:sp>
    </p:spTree>
    <p:extLst>
      <p:ext uri="{BB962C8B-B14F-4D97-AF65-F5344CB8AC3E}">
        <p14:creationId xmlns:p14="http://schemas.microsoft.com/office/powerpoint/2010/main" val="12872141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FC04E8-F101-40C1-855B-A12E4C9E7499}"/>
              </a:ext>
            </a:extLst>
          </p:cNvPr>
          <p:cNvSpPr>
            <a:spLocks noGrp="1"/>
          </p:cNvSpPr>
          <p:nvPr>
            <p:ph type="title"/>
          </p:nvPr>
        </p:nvSpPr>
        <p:spPr/>
        <p:txBody>
          <a:bodyPr/>
          <a:lstStyle/>
          <a:p>
            <a:r>
              <a:rPr lang="cs-CZ" b="1" dirty="0"/>
              <a:t>8.5 Léčba bolesti</a:t>
            </a:r>
            <a:br>
              <a:rPr lang="cs-CZ" b="1" dirty="0"/>
            </a:br>
            <a:endParaRPr lang="cs-CZ" dirty="0"/>
          </a:p>
        </p:txBody>
      </p:sp>
      <p:sp>
        <p:nvSpPr>
          <p:cNvPr id="3" name="Zástupný symbol pro obsah 2">
            <a:extLst>
              <a:ext uri="{FF2B5EF4-FFF2-40B4-BE49-F238E27FC236}">
                <a16:creationId xmlns:a16="http://schemas.microsoft.com/office/drawing/2014/main" id="{C1155796-2BE0-4595-A73C-D2D00C27BCD5}"/>
              </a:ext>
            </a:extLst>
          </p:cNvPr>
          <p:cNvSpPr>
            <a:spLocks noGrp="1"/>
          </p:cNvSpPr>
          <p:nvPr>
            <p:ph idx="1"/>
          </p:nvPr>
        </p:nvSpPr>
        <p:spPr/>
        <p:txBody>
          <a:bodyPr>
            <a:normAutofit fontScale="77500" lnSpcReduction="20000"/>
          </a:bodyPr>
          <a:lstStyle/>
          <a:p>
            <a:r>
              <a:rPr lang="cs-CZ" dirty="0"/>
              <a:t>Bolest bývá často jedním z prvních příznaků onemocnění a v pokročilých stadiích se vyskytuje v různé intenzitě skoro u všech nemocných.</a:t>
            </a:r>
          </a:p>
          <a:p>
            <a:r>
              <a:rPr lang="cs-CZ" dirty="0"/>
              <a:t> </a:t>
            </a:r>
          </a:p>
          <a:p>
            <a:r>
              <a:rPr lang="cs-CZ" dirty="0"/>
              <a:t>K ovlivnění bolestí se užívají konzervativní postupy - podávání analgetik, jak </a:t>
            </a:r>
            <a:r>
              <a:rPr lang="cs-CZ" dirty="0" err="1"/>
              <a:t>neopioidních</a:t>
            </a:r>
            <a:r>
              <a:rPr lang="cs-CZ" dirty="0"/>
              <a:t>, tak postupně </a:t>
            </a:r>
            <a:r>
              <a:rPr lang="cs-CZ" dirty="0" err="1"/>
              <a:t>opioidních</a:t>
            </a:r>
            <a:r>
              <a:rPr lang="cs-CZ" dirty="0"/>
              <a:t>. Aplikace je perorální, transkutánní či </a:t>
            </a:r>
            <a:r>
              <a:rPr lang="cs-CZ" dirty="0" err="1"/>
              <a:t>interavenózní</a:t>
            </a:r>
            <a:r>
              <a:rPr lang="cs-CZ" dirty="0"/>
              <a:t>. Význam mají invazivní techniky - zavedení epidurálního katetru s bolusovou či kontinuální aplikací analgetické směsi (opiát + lokální anestetikum). Analgetická směs je podávána sestrou či pacientem, což umožňuje setrvání pacienta v domácí péči. Pod CT kontrolou se provádí </a:t>
            </a:r>
            <a:r>
              <a:rPr lang="cs-CZ" dirty="0" err="1"/>
              <a:t>neurolytické</a:t>
            </a:r>
            <a:r>
              <a:rPr lang="cs-CZ" dirty="0"/>
              <a:t> blokády plexus </a:t>
            </a:r>
            <a:r>
              <a:rPr lang="cs-CZ" dirty="0" err="1"/>
              <a:t>coeliacus</a:t>
            </a:r>
            <a:r>
              <a:rPr lang="cs-CZ" dirty="0"/>
              <a:t> a </a:t>
            </a:r>
            <a:r>
              <a:rPr lang="cs-CZ" dirty="0" err="1"/>
              <a:t>splanchnických</a:t>
            </a:r>
            <a:r>
              <a:rPr lang="cs-CZ" dirty="0"/>
              <a:t> nervů. Jejich komplikace jsou malé a přínos obrovský. V současné době je lze považovat za metodu volby v léčbě neztišitelných pankreatických bolestí. Chirurgicky provedená </a:t>
            </a:r>
            <a:r>
              <a:rPr lang="cs-CZ" dirty="0" err="1"/>
              <a:t>torakoskopická</a:t>
            </a:r>
            <a:r>
              <a:rPr lang="cs-CZ" dirty="0"/>
              <a:t> </a:t>
            </a:r>
            <a:r>
              <a:rPr lang="cs-CZ" dirty="0" err="1"/>
              <a:t>splanchnektomie</a:t>
            </a:r>
            <a:r>
              <a:rPr lang="cs-CZ" dirty="0"/>
              <a:t> je účinnou metodou, jejíž nevýhodou je nutnost celkové anestézie. I přes použití různých metod má pankreatická bolest tendenci k </a:t>
            </a:r>
            <a:r>
              <a:rPr lang="cs-CZ" dirty="0" err="1"/>
              <a:t>rekurenci</a:t>
            </a:r>
            <a:r>
              <a:rPr lang="cs-CZ" dirty="0"/>
              <a:t>, a proto je nutné metody vhodně kombinovat a indikovat ve vhodném okamžiku. Pacienti proto bývají předáváni do specializovaných ambulancí bolesti.</a:t>
            </a:r>
          </a:p>
          <a:p>
            <a:endParaRPr lang="cs-CZ" dirty="0"/>
          </a:p>
        </p:txBody>
      </p:sp>
    </p:spTree>
    <p:extLst>
      <p:ext uri="{BB962C8B-B14F-4D97-AF65-F5344CB8AC3E}">
        <p14:creationId xmlns:p14="http://schemas.microsoft.com/office/powerpoint/2010/main" val="38428414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B878A4-6037-46EF-AC3D-B7346B1AFE0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4DCD202-5A58-474F-BF65-3515436CE7F2}"/>
              </a:ext>
            </a:extLst>
          </p:cNvPr>
          <p:cNvSpPr>
            <a:spLocks noGrp="1"/>
          </p:cNvSpPr>
          <p:nvPr>
            <p:ph idx="1"/>
          </p:nvPr>
        </p:nvSpPr>
        <p:spPr/>
        <p:txBody>
          <a:bodyPr>
            <a:normAutofit fontScale="25000" lnSpcReduction="20000"/>
          </a:bodyPr>
          <a:lstStyle/>
          <a:p>
            <a:r>
              <a:rPr lang="cs-CZ" b="1" dirty="0"/>
              <a:t>Nejčastější ošetřovatelské diagnózy při onemocnění pankreatu:</a:t>
            </a:r>
            <a:endParaRPr lang="cs-CZ" dirty="0"/>
          </a:p>
          <a:p>
            <a:r>
              <a:rPr lang="cs-CZ" dirty="0">
                <a:hlinkClick r:id="rId2" tooltip="osetrovatelske-diagnozy.aspx"/>
              </a:rPr>
              <a:t>Akutní bolest - 00132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stravování - 00102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t>Efektivní léčebný režim - 00082</a:t>
            </a:r>
          </a:p>
          <a:p>
            <a:r>
              <a:rPr lang="cs-CZ" dirty="0"/>
              <a:t>Hledání zdravého životního stylu - 00084</a:t>
            </a:r>
          </a:p>
          <a:p>
            <a:r>
              <a:rPr lang="cs-CZ" dirty="0">
                <a:hlinkClick r:id="rId2" tooltip="osetrovatelske-diagnozy.aspx"/>
              </a:rPr>
              <a:t>Hypertermie - 00007</a:t>
            </a:r>
            <a:endParaRPr lang="cs-CZ" dirty="0"/>
          </a:p>
          <a:p>
            <a:r>
              <a:rPr lang="cs-CZ" dirty="0">
                <a:hlinkClick r:id="rId2" tooltip="osetrovatelske-diagnozy.aspx"/>
              </a:rPr>
              <a:t>Nauzea - 00134</a:t>
            </a:r>
            <a:endParaRPr lang="cs-CZ" dirty="0"/>
          </a:p>
          <a:p>
            <a:r>
              <a:rPr lang="cs-CZ" dirty="0">
                <a:hlinkClick r:id="rId2" tooltip="osetrovatelske-diagnozy.aspx"/>
              </a:rPr>
              <a:t>Narušená integrita tkáně - 00044</a:t>
            </a:r>
            <a:endParaRPr lang="cs-CZ" dirty="0"/>
          </a:p>
          <a:p>
            <a:r>
              <a:rPr lang="cs-CZ" dirty="0">
                <a:hlinkClick r:id="rId2" tooltip="osetrovatelske-diagnozy.aspx"/>
              </a:rPr>
              <a:t>Nedostatečná výživa - 00002</a:t>
            </a:r>
            <a:endParaRPr lang="cs-CZ" dirty="0"/>
          </a:p>
          <a:p>
            <a:r>
              <a:rPr lang="cs-CZ" dirty="0"/>
              <a:t>N</a:t>
            </a:r>
            <a:r>
              <a:rPr lang="cs-CZ" dirty="0">
                <a:hlinkClick r:id="rId2" tooltip="osetrovatelske-diagnozy.aspx"/>
              </a:rPr>
              <a:t>edostatečné znalosti - 00126</a:t>
            </a:r>
            <a:endParaRPr lang="cs-CZ" dirty="0"/>
          </a:p>
          <a:p>
            <a:r>
              <a:rPr lang="cs-CZ" dirty="0">
                <a:hlinkClick r:id="rId2" tooltip="osetrovatelske-diagnozy.aspx"/>
              </a:rPr>
              <a:t>Snaha zlepšit znalosti - 00161</a:t>
            </a:r>
            <a:endParaRPr lang="cs-CZ" dirty="0"/>
          </a:p>
          <a:p>
            <a:r>
              <a:rPr lang="cs-CZ" dirty="0">
                <a:hlinkClick r:id="rId2" tooltip="osetrovatelske-diagnozy.aspx"/>
              </a:rPr>
              <a:t>Riziko infekce - 00004</a:t>
            </a:r>
            <a:endParaRPr lang="cs-CZ" dirty="0"/>
          </a:p>
          <a:p>
            <a:r>
              <a:rPr lang="cs-CZ" dirty="0"/>
              <a:t>Riziko intolerance aktivity - 00094</a:t>
            </a:r>
          </a:p>
          <a:p>
            <a:r>
              <a:rPr lang="cs-CZ" dirty="0"/>
              <a:t>Riziko nevyváženého objemu tělesných tekutin – 00025</a:t>
            </a:r>
          </a:p>
          <a:p>
            <a:r>
              <a:rPr lang="cs-CZ" dirty="0"/>
              <a:t>Riziko poškození - 00035</a:t>
            </a:r>
          </a:p>
          <a:p>
            <a:r>
              <a:rPr lang="cs-CZ" dirty="0">
                <a:hlinkClick r:id="rId2" tooltip="osetrovatelske-diagnozy.aspx"/>
              </a:rPr>
              <a:t>Riziko zácpy - 00015</a:t>
            </a:r>
            <a:endParaRPr lang="cs-CZ" dirty="0"/>
          </a:p>
          <a:p>
            <a:r>
              <a:rPr lang="cs-CZ" dirty="0">
                <a:hlinkClick r:id="rId2" tooltip="osetrovatelske-diagnozy.aspx"/>
              </a:rPr>
              <a:t>Únava - 00093</a:t>
            </a:r>
            <a:endParaRPr lang="cs-CZ" dirty="0"/>
          </a:p>
          <a:p>
            <a:r>
              <a:rPr lang="cs-CZ" dirty="0">
                <a:hlinkClick r:id="rId2" tooltip="osetrovatelske-diagnozy.aspx"/>
              </a:rPr>
              <a:t>Zhoršená pohyblivost - 00085</a:t>
            </a:r>
            <a:endParaRPr lang="cs-CZ" dirty="0"/>
          </a:p>
          <a:p>
            <a:r>
              <a:rPr lang="cs-CZ" dirty="0"/>
              <a:t>Zhoršená pohyblivost na lůžku - 00091</a:t>
            </a:r>
          </a:p>
          <a:p>
            <a:r>
              <a:rPr lang="cs-CZ" dirty="0"/>
              <a:t>Zhoršená schopnost se přemístit – 00090</a:t>
            </a:r>
          </a:p>
        </p:txBody>
      </p:sp>
    </p:spTree>
    <p:extLst>
      <p:ext uri="{BB962C8B-B14F-4D97-AF65-F5344CB8AC3E}">
        <p14:creationId xmlns:p14="http://schemas.microsoft.com/office/powerpoint/2010/main" val="24017380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28FA9C-22D3-43CD-8A0C-1E0C9EB94A98}"/>
              </a:ext>
            </a:extLst>
          </p:cNvPr>
          <p:cNvSpPr>
            <a:spLocks noGrp="1"/>
          </p:cNvSpPr>
          <p:nvPr>
            <p:ph type="title"/>
          </p:nvPr>
        </p:nvSpPr>
        <p:spPr>
          <a:xfrm>
            <a:off x="164538" y="292619"/>
            <a:ext cx="11862923" cy="654471"/>
          </a:xfrm>
        </p:spPr>
        <p:txBody>
          <a:bodyPr>
            <a:normAutofit fontScale="90000"/>
          </a:bodyPr>
          <a:lstStyle/>
          <a:p>
            <a:r>
              <a:rPr lang="pt-BR" b="1" dirty="0">
                <a:solidFill>
                  <a:srgbClr val="FF0000"/>
                </a:solidFill>
              </a:rPr>
              <a:t>9 Ošetřovatelský proces u pacienta s Crohnovou nemocí</a:t>
            </a:r>
            <a:br>
              <a:rPr lang="pt-BR" b="1" dirty="0"/>
            </a:br>
            <a:endParaRPr lang="cs-CZ" dirty="0"/>
          </a:p>
        </p:txBody>
      </p:sp>
      <p:sp>
        <p:nvSpPr>
          <p:cNvPr id="3" name="Zástupný symbol pro obsah 2">
            <a:extLst>
              <a:ext uri="{FF2B5EF4-FFF2-40B4-BE49-F238E27FC236}">
                <a16:creationId xmlns:a16="http://schemas.microsoft.com/office/drawing/2014/main" id="{56BFAA16-8CAA-4163-B1ED-3F994D81A946}"/>
              </a:ext>
            </a:extLst>
          </p:cNvPr>
          <p:cNvSpPr>
            <a:spLocks noGrp="1"/>
          </p:cNvSpPr>
          <p:nvPr>
            <p:ph idx="1"/>
          </p:nvPr>
        </p:nvSpPr>
        <p:spPr>
          <a:xfrm>
            <a:off x="234669" y="1016421"/>
            <a:ext cx="7048163" cy="5659508"/>
          </a:xfrm>
        </p:spPr>
        <p:txBody>
          <a:bodyPr>
            <a:normAutofit fontScale="85000" lnSpcReduction="20000"/>
          </a:bodyPr>
          <a:lstStyle/>
          <a:p>
            <a:r>
              <a:rPr lang="cs-CZ" dirty="0"/>
              <a:t>Crohnova choroba je zánětlivé onemocnění, které se vyskytuje nejčastěji v oblasti tenkého či tlustého střeva nebo konečníku, může však postihovat kteroukoliv část trávicí trubice i mimo-střevní orgány. Jde o </a:t>
            </a:r>
            <a:r>
              <a:rPr lang="cs-CZ" dirty="0" err="1"/>
              <a:t>granulomatózní</a:t>
            </a:r>
            <a:r>
              <a:rPr lang="cs-CZ" dirty="0"/>
              <a:t> a </a:t>
            </a:r>
            <a:r>
              <a:rPr lang="cs-CZ" dirty="0" err="1"/>
              <a:t>transmurální</a:t>
            </a:r>
            <a:r>
              <a:rPr lang="cs-CZ" dirty="0"/>
              <a:t> zánět vyskytující se </a:t>
            </a:r>
            <a:r>
              <a:rPr lang="cs-CZ" dirty="0" err="1"/>
              <a:t>segmentárně</a:t>
            </a:r>
            <a:r>
              <a:rPr lang="cs-CZ" dirty="0"/>
              <a:t> nebo </a:t>
            </a:r>
            <a:r>
              <a:rPr lang="cs-CZ" dirty="0" err="1"/>
              <a:t>plurisegmentárně</a:t>
            </a:r>
            <a:r>
              <a:rPr lang="cs-CZ" dirty="0"/>
              <a:t> s výraznou tendencí k častým relapsům a recidivám. </a:t>
            </a:r>
          </a:p>
          <a:p>
            <a:r>
              <a:rPr lang="cs-CZ" dirty="0"/>
              <a:t>   Tuto chorobu řadíme do skupiny, která nese označení idiopatické střevní záněty, dříve také označované jako nespecifické střevní záněty. Společně s Crohnovou chorobou se v této skupině nachází ulcerózní kolitida a neurčitá kolitida. Stále častěji bývá v souvislosti s těmito chorobami používaná zkratka IBD (</a:t>
            </a:r>
            <a:r>
              <a:rPr lang="cs-CZ" dirty="0" err="1"/>
              <a:t>Inflammatory</a:t>
            </a:r>
            <a:r>
              <a:rPr lang="cs-CZ" dirty="0"/>
              <a:t> </a:t>
            </a:r>
            <a:r>
              <a:rPr lang="cs-CZ" dirty="0" err="1"/>
              <a:t>Bowel</a:t>
            </a:r>
            <a:r>
              <a:rPr lang="cs-CZ" dirty="0"/>
              <a:t> </a:t>
            </a:r>
            <a:r>
              <a:rPr lang="cs-CZ" dirty="0" err="1"/>
              <a:t>Diseases</a:t>
            </a:r>
            <a:r>
              <a:rPr lang="cs-CZ" dirty="0"/>
              <a:t>). Crohnova choroba je typická tím, že postihuje pouze určitý úsek střeva, přičemž ostatní úseky střeva mohou být zcela zdravé. Znamená to tedy, že nepostihuje střevo v celé jeho délce, ovšem postihuje ho do hloubky, v celé šířce jeho stěny a tím se výrazně liší od ulcerózní kolitidy.</a:t>
            </a:r>
          </a:p>
          <a:p>
            <a:endParaRPr lang="cs-CZ" dirty="0"/>
          </a:p>
          <a:p>
            <a:endParaRPr lang="cs-CZ" dirty="0"/>
          </a:p>
          <a:p>
            <a:endParaRPr lang="cs-CZ" dirty="0"/>
          </a:p>
        </p:txBody>
      </p:sp>
      <p:sp>
        <p:nvSpPr>
          <p:cNvPr id="4" name="TextovéPole 3">
            <a:extLst>
              <a:ext uri="{FF2B5EF4-FFF2-40B4-BE49-F238E27FC236}">
                <a16:creationId xmlns:a16="http://schemas.microsoft.com/office/drawing/2014/main" id="{212BD2C7-AE8F-4EAF-A878-731E35633D47}"/>
              </a:ext>
            </a:extLst>
          </p:cNvPr>
          <p:cNvSpPr txBox="1"/>
          <p:nvPr/>
        </p:nvSpPr>
        <p:spPr>
          <a:xfrm>
            <a:off x="8100128" y="947090"/>
            <a:ext cx="1930337" cy="369332"/>
          </a:xfrm>
          <a:prstGeom prst="rect">
            <a:avLst/>
          </a:prstGeom>
          <a:noFill/>
        </p:spPr>
        <p:txBody>
          <a:bodyPr wrap="none" rtlCol="0">
            <a:spAutoFit/>
          </a:bodyPr>
          <a:lstStyle/>
          <a:p>
            <a:r>
              <a:rPr lang="cs-CZ" dirty="0"/>
              <a:t>                                 </a:t>
            </a:r>
          </a:p>
        </p:txBody>
      </p:sp>
      <p:pic>
        <p:nvPicPr>
          <p:cNvPr id="6" name="Obrázek 5">
            <a:extLst>
              <a:ext uri="{FF2B5EF4-FFF2-40B4-BE49-F238E27FC236}">
                <a16:creationId xmlns:a16="http://schemas.microsoft.com/office/drawing/2014/main" id="{B825663F-CC4C-43E5-BD47-DDEA02230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004" y="1534365"/>
            <a:ext cx="4827015" cy="4453741"/>
          </a:xfrm>
          <a:prstGeom prst="rect">
            <a:avLst/>
          </a:prstGeom>
        </p:spPr>
      </p:pic>
    </p:spTree>
    <p:extLst>
      <p:ext uri="{BB962C8B-B14F-4D97-AF65-F5344CB8AC3E}">
        <p14:creationId xmlns:p14="http://schemas.microsoft.com/office/powerpoint/2010/main" val="272827626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537DB-CB4F-43B7-8584-A23EAC6219BB}"/>
              </a:ext>
            </a:extLst>
          </p:cNvPr>
          <p:cNvSpPr>
            <a:spLocks noGrp="1"/>
          </p:cNvSpPr>
          <p:nvPr>
            <p:ph type="title"/>
          </p:nvPr>
        </p:nvSpPr>
        <p:spPr/>
        <p:txBody>
          <a:bodyPr/>
          <a:lstStyle/>
          <a:p>
            <a:r>
              <a:rPr lang="cs-CZ" b="1" dirty="0"/>
              <a:t>Příčiny onemocnění</a:t>
            </a:r>
            <a:br>
              <a:rPr lang="cs-CZ" b="1" dirty="0"/>
            </a:br>
            <a:endParaRPr lang="cs-CZ" dirty="0"/>
          </a:p>
        </p:txBody>
      </p:sp>
      <p:sp>
        <p:nvSpPr>
          <p:cNvPr id="3" name="Zástupný symbol pro obsah 2">
            <a:extLst>
              <a:ext uri="{FF2B5EF4-FFF2-40B4-BE49-F238E27FC236}">
                <a16:creationId xmlns:a16="http://schemas.microsoft.com/office/drawing/2014/main" id="{FE5C4EF7-3EE0-49C4-812D-D80B088994A3}"/>
              </a:ext>
            </a:extLst>
          </p:cNvPr>
          <p:cNvSpPr>
            <a:spLocks noGrp="1"/>
          </p:cNvSpPr>
          <p:nvPr>
            <p:ph idx="1"/>
          </p:nvPr>
        </p:nvSpPr>
        <p:spPr/>
        <p:txBody>
          <a:bodyPr>
            <a:normAutofit fontScale="92500" lnSpcReduction="20000"/>
          </a:bodyPr>
          <a:lstStyle/>
          <a:p>
            <a:r>
              <a:rPr lang="cs-CZ" dirty="0"/>
              <a:t>V současné době jsou odborníky nejčastěji zmiňovány vlivy genetické, bakteriální či virové a imunologické. Genetické faktory a vrozená dispozice zde zřejmě hrají velikou roli, jelikož je uváděn 15-20 % familiární výskyt. Významnou roli hraje prokazatelně životní prostředí, stravovací návyky, stres a přílišná čistota. Dnešní vysoká úroveň hygieny často způsobuje, že se stále více dětí s mikroby z vnějšího prostředí setkává omezeně a nebuduje si tak přirozenou imunitu. </a:t>
            </a:r>
          </a:p>
          <a:p>
            <a:r>
              <a:rPr lang="cs-CZ" dirty="0"/>
              <a:t>Stres je dalším rizikovým faktorem, především stres dlouhodobý, který významně ovlivňuje také imunitní systém. Význam mají špatné stravovací návyky zejména nízká konzumace ovoce a zeleniny, kouření, dlouhá a nepravidelná pracovní doba, užívání kontracepčních léků a nesteroidních antirevmatik či alergie. Crohnovu chorobu i ostatní idiopatické střevní záněty řadíme mezi civilizační onemocnění.</a:t>
            </a:r>
          </a:p>
          <a:p>
            <a:r>
              <a:rPr lang="cs-CZ" dirty="0"/>
              <a:t> </a:t>
            </a:r>
          </a:p>
          <a:p>
            <a:endParaRPr lang="cs-CZ" dirty="0"/>
          </a:p>
        </p:txBody>
      </p:sp>
    </p:spTree>
    <p:extLst>
      <p:ext uri="{BB962C8B-B14F-4D97-AF65-F5344CB8AC3E}">
        <p14:creationId xmlns:p14="http://schemas.microsoft.com/office/powerpoint/2010/main" val="27889025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F9B963-FF40-41AA-814B-AF6BBB45684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BF84661-CD48-4229-9E24-14C8C461B62E}"/>
              </a:ext>
            </a:extLst>
          </p:cNvPr>
          <p:cNvSpPr>
            <a:spLocks noGrp="1"/>
          </p:cNvSpPr>
          <p:nvPr>
            <p:ph idx="1"/>
          </p:nvPr>
        </p:nvSpPr>
        <p:spPr/>
        <p:txBody>
          <a:bodyPr/>
          <a:lstStyle/>
          <a:p>
            <a:r>
              <a:rPr lang="cs-CZ" b="1" dirty="0"/>
              <a:t>Výskyt nemoci</a:t>
            </a:r>
            <a:endParaRPr lang="cs-CZ" dirty="0"/>
          </a:p>
          <a:p>
            <a:r>
              <a:rPr lang="cs-CZ" dirty="0"/>
              <a:t>Idiopatické střevní záněty postihují 0,17-0,3 % veškeré populace v rozvinutých zemích. Nejčastěji se onemocnění vyskytuje v severní Evropě a USA. </a:t>
            </a:r>
          </a:p>
          <a:p>
            <a:r>
              <a:rPr lang="cs-CZ" dirty="0"/>
              <a:t>V posledních letech byl zaznamenán nárůst Crohnovy choroby, která postihuje stále mladší jedince, není výjimkou propuknutí nemoci v dětském věku. Stále častěji se nemoc projevuje v období adolescence, nejčastěji mezi 20 až 35 lety. V České republice trpí Crohnovou chorobou 13 000 až 15 000 lidí. Ročně onemocní 1–3 noví nemocní na 100 000 obyvatel.</a:t>
            </a:r>
          </a:p>
          <a:p>
            <a:endParaRPr lang="cs-CZ" dirty="0"/>
          </a:p>
        </p:txBody>
      </p:sp>
    </p:spTree>
    <p:extLst>
      <p:ext uri="{BB962C8B-B14F-4D97-AF65-F5344CB8AC3E}">
        <p14:creationId xmlns:p14="http://schemas.microsoft.com/office/powerpoint/2010/main" val="30783961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970A70-8654-463B-8D87-387645C1E7C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C36CCE7-DBD6-4D09-B40B-551388C2F7A2}"/>
              </a:ext>
            </a:extLst>
          </p:cNvPr>
          <p:cNvSpPr>
            <a:spLocks noGrp="1"/>
          </p:cNvSpPr>
          <p:nvPr>
            <p:ph idx="1"/>
          </p:nvPr>
        </p:nvSpPr>
        <p:spPr/>
        <p:txBody>
          <a:bodyPr/>
          <a:lstStyle/>
          <a:p>
            <a:r>
              <a:rPr lang="cs-CZ" b="1" dirty="0"/>
              <a:t>Příznaky onemocnění</a:t>
            </a:r>
            <a:endParaRPr lang="cs-CZ" dirty="0"/>
          </a:p>
          <a:p>
            <a:r>
              <a:rPr lang="cs-CZ" dirty="0"/>
              <a:t>Při probíhající Crohnově chorobě je v popředí triáda příznaků – </a:t>
            </a:r>
            <a:r>
              <a:rPr lang="cs-CZ" b="1" i="1" dirty="0"/>
              <a:t>bolesti břicha, průjem, váhový úbytek.</a:t>
            </a:r>
            <a:r>
              <a:rPr lang="cs-CZ" dirty="0"/>
              <a:t> Ovšem tyto příznaky nejsou typické jen pro Crohnovu chorobu a většinou tedy bývá problém odhalit ji časně. Většina nemocných má proto bolesti i několik měsíců či let, mohou být zaměněny za obyčejné trávicí potíže, stresové vypětí, či zánět slepého střeva. Právě zánět slepého střeva je často urgentní indikací k operačnímu výkonu, avšak problémy s Crohnovou chorobou nevyřeší, naopak odstranění jen samotného apendixu může vést ke vzniku píštělí a následným nepříjemným komplikacím.</a:t>
            </a:r>
          </a:p>
          <a:p>
            <a:endParaRPr lang="cs-CZ" dirty="0"/>
          </a:p>
        </p:txBody>
      </p:sp>
    </p:spTree>
    <p:extLst>
      <p:ext uri="{BB962C8B-B14F-4D97-AF65-F5344CB8AC3E}">
        <p14:creationId xmlns:p14="http://schemas.microsoft.com/office/powerpoint/2010/main" val="1348010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Rectangle 9">
            <a:extLst>
              <a:ext uri="{FF2B5EF4-FFF2-40B4-BE49-F238E27FC236}">
                <a16:creationId xmlns:a16="http://schemas.microsoft.com/office/drawing/2014/main" id="{90371B57-7E78-4E3D-B92B-ACAAB2EBED66}"/>
              </a:ext>
            </a:extLst>
          </p:cNvPr>
          <p:cNvSpPr>
            <a:spLocks noGrp="1" noChangeArrowheads="1"/>
          </p:cNvSpPr>
          <p:nvPr>
            <p:ph type="title"/>
          </p:nvPr>
        </p:nvSpPr>
        <p:spPr/>
        <p:txBody>
          <a:bodyPr/>
          <a:lstStyle/>
          <a:p>
            <a:r>
              <a:rPr lang="cs-CZ" altLang="cs-CZ"/>
              <a:t>Sekrece žaludeční šťávy</a:t>
            </a:r>
          </a:p>
        </p:txBody>
      </p:sp>
      <p:pic>
        <p:nvPicPr>
          <p:cNvPr id="18438" name="Picture 6" descr="sekrece žaludeční šťávy">
            <a:extLst>
              <a:ext uri="{FF2B5EF4-FFF2-40B4-BE49-F238E27FC236}">
                <a16:creationId xmlns:a16="http://schemas.microsoft.com/office/drawing/2014/main" id="{8D18F385-EB6D-4906-B002-357E24D76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9150" y="1196976"/>
            <a:ext cx="5689600" cy="5661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12391-E24A-44E5-BA15-26EA96EB061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392B2AE-C690-4345-9780-9C2677CC1144}"/>
              </a:ext>
            </a:extLst>
          </p:cNvPr>
          <p:cNvSpPr>
            <a:spLocks noGrp="1"/>
          </p:cNvSpPr>
          <p:nvPr>
            <p:ph idx="1"/>
          </p:nvPr>
        </p:nvSpPr>
        <p:spPr/>
        <p:txBody>
          <a:bodyPr>
            <a:normAutofit fontScale="92500" lnSpcReduction="20000"/>
          </a:bodyPr>
          <a:lstStyle/>
          <a:p>
            <a:r>
              <a:rPr lang="cs-CZ" dirty="0"/>
              <a:t>Bolestivé stavy může doprovázet i nauzea a zvracení. Z dalších celkových příznaků je v popředí nechutenství, zimnice, horečka, malátnost a celková slabost. Nejtypičtějším příznakem, po bolestech břicha, je průjmovitá stolice, často s příměsí hlenu, hnisu a méně často i krve. Dále se také objevují hnisavé projevy kolem konečníku, abscesy, píštěle či hemoroidy. Nemocní často uvádí i zvýšenou peristaltiku, která je až nepříjemně hlasitá a trápí je i střevní plynatost.</a:t>
            </a:r>
          </a:p>
          <a:p>
            <a:r>
              <a:rPr lang="cs-CZ" dirty="0"/>
              <a:t>Příznaky se objevují v závislosti na rozsahu postižení a také lokalizaci zánětu. Obecně platí, že při postižení tenkého a tlustého střeva je přítomna bolest břicha, teplota, průjem. Při postižení tlustého střeva, to bývá většinou krvácení, bolest a </a:t>
            </a:r>
            <a:r>
              <a:rPr lang="cs-CZ" dirty="0" err="1"/>
              <a:t>mimostřevní</a:t>
            </a:r>
            <a:r>
              <a:rPr lang="cs-CZ" dirty="0"/>
              <a:t> projevy. Při postižení tenkého střeva jsou přítomny bolesti břicha, hubnutí a chudokrevnost. Poslední oblastí je konečník, při jehož postižení je přítomno krvácení, nepříjemné a v podstatě neustálé nucení na stolici, zánět a píštěle.</a:t>
            </a:r>
          </a:p>
          <a:p>
            <a:endParaRPr lang="cs-CZ" dirty="0"/>
          </a:p>
        </p:txBody>
      </p:sp>
    </p:spTree>
    <p:extLst>
      <p:ext uri="{BB962C8B-B14F-4D97-AF65-F5344CB8AC3E}">
        <p14:creationId xmlns:p14="http://schemas.microsoft.com/office/powerpoint/2010/main" val="14852282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C77F1-C28E-4161-B8F0-697F0E52A8B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220A5C5-372D-4987-A11F-818BDE6D94B6}"/>
              </a:ext>
            </a:extLst>
          </p:cNvPr>
          <p:cNvSpPr>
            <a:spLocks noGrp="1"/>
          </p:cNvSpPr>
          <p:nvPr>
            <p:ph idx="1"/>
          </p:nvPr>
        </p:nvSpPr>
        <p:spPr/>
        <p:txBody>
          <a:bodyPr>
            <a:normAutofit fontScale="85000" lnSpcReduction="20000"/>
          </a:bodyPr>
          <a:lstStyle/>
          <a:p>
            <a:r>
              <a:rPr lang="cs-CZ" dirty="0"/>
              <a:t>Crohnova choroba se může projevovat i v jiné oblasti než střevní, mluvíme o </a:t>
            </a:r>
            <a:r>
              <a:rPr lang="cs-CZ" dirty="0" err="1"/>
              <a:t>extraintestinální</a:t>
            </a:r>
            <a:r>
              <a:rPr lang="cs-CZ" dirty="0"/>
              <a:t> manifestaci. Nejčastěji se jedná o postižení kloubů, očí, úst, jater či kůže. Ne zřídka nemocný vyhledá pomoc až při objevení se těchto příznaků, protože trávicím problémům nevěnoval takovou pozornost nebo nepřikládal důležitost. </a:t>
            </a:r>
          </a:p>
          <a:p>
            <a:r>
              <a:rPr lang="cs-CZ" dirty="0"/>
              <a:t>K postižení kloubů zánětem, dochází právě při Crohnově chorobě, nejčastěji. Zánět postihuje jak větší klouby, tak menší. Způsobuje bolestivé otoky, bolesti v kříži a ztuhnutí páteře. Při postižení očí dochází často k nepříjemným zánětům rohovek a spojivek. Kožní projevy bývají zaznamenávány nejčastěji na dolních končetinách, především se jedná o zarudnutí či méně často o vředy. Nepříjemné je i postižení úst a ústní sliznice, ta bývá pokryta bolestivými a špatně se léčícími </a:t>
            </a:r>
            <a:r>
              <a:rPr lang="cs-CZ" dirty="0" err="1"/>
              <a:t>aftoidními</a:t>
            </a:r>
            <a:r>
              <a:rPr lang="cs-CZ" dirty="0"/>
              <a:t> vředy. U nemocných s Crohnovou chorobou se také, poměrně často, objevuje urolitiáza a bývá popisována i dysfunkce slinivky břišní, která je však pravděpodobně zapříčiněna užívanými léky.</a:t>
            </a:r>
          </a:p>
          <a:p>
            <a:r>
              <a:rPr lang="cs-CZ" dirty="0"/>
              <a:t> </a:t>
            </a:r>
          </a:p>
          <a:p>
            <a:endParaRPr lang="cs-CZ" dirty="0"/>
          </a:p>
        </p:txBody>
      </p:sp>
    </p:spTree>
    <p:extLst>
      <p:ext uri="{BB962C8B-B14F-4D97-AF65-F5344CB8AC3E}">
        <p14:creationId xmlns:p14="http://schemas.microsoft.com/office/powerpoint/2010/main" val="41833843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B3F59A-7C2D-4A55-B6D6-8573FD652F90}"/>
              </a:ext>
            </a:extLst>
          </p:cNvPr>
          <p:cNvSpPr>
            <a:spLocks noGrp="1"/>
          </p:cNvSpPr>
          <p:nvPr>
            <p:ph type="title"/>
          </p:nvPr>
        </p:nvSpPr>
        <p:spPr/>
        <p:txBody>
          <a:bodyPr/>
          <a:lstStyle/>
          <a:p>
            <a:r>
              <a:rPr lang="cs-CZ" b="1" dirty="0"/>
              <a:t>9.2 Klinický průběh</a:t>
            </a:r>
            <a:br>
              <a:rPr lang="cs-CZ" b="1" dirty="0"/>
            </a:br>
            <a:endParaRPr lang="cs-CZ" dirty="0"/>
          </a:p>
        </p:txBody>
      </p:sp>
      <p:sp>
        <p:nvSpPr>
          <p:cNvPr id="3" name="Zástupný symbol pro obsah 2">
            <a:extLst>
              <a:ext uri="{FF2B5EF4-FFF2-40B4-BE49-F238E27FC236}">
                <a16:creationId xmlns:a16="http://schemas.microsoft.com/office/drawing/2014/main" id="{3BFDF078-EF3A-4D5A-B842-86F9EBE73134}"/>
              </a:ext>
            </a:extLst>
          </p:cNvPr>
          <p:cNvSpPr>
            <a:spLocks noGrp="1"/>
          </p:cNvSpPr>
          <p:nvPr>
            <p:ph idx="1"/>
          </p:nvPr>
        </p:nvSpPr>
        <p:spPr/>
        <p:txBody>
          <a:bodyPr>
            <a:normAutofit fontScale="92500" lnSpcReduction="20000"/>
          </a:bodyPr>
          <a:lstStyle/>
          <a:p>
            <a:r>
              <a:rPr lang="cs-CZ" dirty="0"/>
              <a:t>Crohnova choroba, stejně jako další idiopatické střevní záněty, je onemocněním na celý život, jedná se o chorobu v současné době nevyléčitelnou. Ačkoliv tuto chorobu nemůžeme vyléčit, nemocný se s nejhoršími příznaky nepotýká stále. Nemoc probíhá ve stadiích uklidnění a stádiích nového vzplanutí. Což znamená, že většina příznaků je přítomna ve stádiu vzplanutí - relapsu. Snažíme se mu předejít dodržováním určitých stravovacích návyků, psychickou pohodou a podáváním léků, tedy udržovací léčbou.</a:t>
            </a:r>
          </a:p>
          <a:p>
            <a:r>
              <a:rPr lang="cs-CZ" dirty="0"/>
              <a:t>Vývoj tohoto onemocnění může být progresivní, stacionární, nebo regresivní. Vzhledem ke střídajícím se relapsům a remisím, stanovujeme u Crohnovy choroby její aktivitu. K tomu je nejčastěji používán CDAI (</a:t>
            </a:r>
            <a:r>
              <a:rPr lang="cs-CZ" dirty="0" err="1"/>
              <a:t>Crohn's</a:t>
            </a:r>
            <a:r>
              <a:rPr lang="cs-CZ" dirty="0"/>
              <a:t> </a:t>
            </a:r>
            <a:r>
              <a:rPr lang="cs-CZ" dirty="0" err="1"/>
              <a:t>Disease</a:t>
            </a:r>
            <a:r>
              <a:rPr lang="cs-CZ" dirty="0"/>
              <a:t> </a:t>
            </a:r>
            <a:r>
              <a:rPr lang="cs-CZ" dirty="0" err="1"/>
              <a:t>Activity</a:t>
            </a:r>
            <a:r>
              <a:rPr lang="cs-CZ" dirty="0"/>
              <a:t> Index). Tento index je ale často kritizován a neoblíben pro svoji přílišnou komplikovanost.</a:t>
            </a:r>
          </a:p>
          <a:p>
            <a:r>
              <a:rPr lang="cs-CZ" dirty="0"/>
              <a:t> </a:t>
            </a:r>
          </a:p>
          <a:p>
            <a:endParaRPr lang="cs-CZ" dirty="0"/>
          </a:p>
        </p:txBody>
      </p:sp>
    </p:spTree>
    <p:extLst>
      <p:ext uri="{BB962C8B-B14F-4D97-AF65-F5344CB8AC3E}">
        <p14:creationId xmlns:p14="http://schemas.microsoft.com/office/powerpoint/2010/main" val="37770402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25FFD8-DF48-4640-90B8-30BCDE5B2D0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72AED68-D481-4CBE-A0FE-C753090CFA1B}"/>
              </a:ext>
            </a:extLst>
          </p:cNvPr>
          <p:cNvSpPr>
            <a:spLocks noGrp="1"/>
          </p:cNvSpPr>
          <p:nvPr>
            <p:ph idx="1"/>
          </p:nvPr>
        </p:nvSpPr>
        <p:spPr/>
        <p:txBody>
          <a:bodyPr>
            <a:normAutofit fontScale="62500" lnSpcReduction="20000"/>
          </a:bodyPr>
          <a:lstStyle/>
          <a:p>
            <a:r>
              <a:rPr lang="cs-CZ" b="1" dirty="0"/>
              <a:t>Komplikace</a:t>
            </a:r>
            <a:endParaRPr lang="cs-CZ" dirty="0"/>
          </a:p>
          <a:p>
            <a:r>
              <a:rPr lang="cs-CZ" dirty="0"/>
              <a:t>Komplikace většinou vznikají, když nemoc není léčená, je léčena nedostatečně, při těžkém zánětu ve střevě, při narušení vstřebávání žlučových kyselin či při těžké imunitní reakci. Rozdělujeme je na střevní a </a:t>
            </a:r>
            <a:r>
              <a:rPr lang="cs-CZ" dirty="0" err="1"/>
              <a:t>mimostřevní</a:t>
            </a:r>
            <a:r>
              <a:rPr lang="cs-CZ" dirty="0"/>
              <a:t>, nebo lokální a vzdálené.</a:t>
            </a:r>
          </a:p>
          <a:p>
            <a:r>
              <a:rPr lang="cs-CZ" dirty="0"/>
              <a:t>Mezi komplikace střevní patří například stenózy. Způsobují poruchu střevní neprůchodnosti, křečovité bolesti břicha, zvracení a hlasité střevní zvuky. Stenózy mohou způsobit i úplné uzavření střeva, ileus. Další a poměrně častou komplikací je perforace střeva. Způsobí ho hluboký vředovitý defekt ve stěně střeva a výsledkem je vznik píštěle a abscesu či zánětu pobřišnice a těžkého krvácení. Obě tyto komplikace jsou ale poměrně vzácné. Píštěle znamenají abnormální kanálkovité propojení mezi jednotlivými střevními kličkami, či mezi střevem a povrchem těla. Nejčastější jsou </a:t>
            </a:r>
            <a:r>
              <a:rPr lang="cs-CZ" dirty="0" err="1"/>
              <a:t>perianální</a:t>
            </a:r>
            <a:r>
              <a:rPr lang="cs-CZ" dirty="0"/>
              <a:t> píštěle v okolí konečníku a řitního otvoru. Jsou nebezpečné v tom, že vedou k poškození funkce análních svěračů, stejně jako </a:t>
            </a:r>
            <a:r>
              <a:rPr lang="cs-CZ" dirty="0" err="1"/>
              <a:t>perianální</a:t>
            </a:r>
            <a:r>
              <a:rPr lang="cs-CZ" dirty="0"/>
              <a:t> abscesy - dutiny vyplněné hnisem, které se často tvoří mezi kličkami střeva, v oblasti hýžďových svalů, nebo v okolí konečníku. Vzniknout také mohou hemoroidy. Toxické </a:t>
            </a:r>
            <a:r>
              <a:rPr lang="cs-CZ" dirty="0" err="1"/>
              <a:t>megakolon</a:t>
            </a:r>
            <a:r>
              <a:rPr lang="cs-CZ" dirty="0"/>
              <a:t> (akutní dilatace tlustého střeva) jako závažná komplikace se častěji vyskytuje u pacientů s ulcerózní kolitidou. Dojde při něm k dilataci střeva, následně jeho neprůchodnosti a může vygradovat až v perforaci a zánět pobřišnice. Nejčastěji se přistupuje k chirurgickému odstranění celého tlustého střeva. Crohnova choroba se také dává do spojitosti s karcinomem tlustého střeva.</a:t>
            </a:r>
          </a:p>
          <a:p>
            <a:r>
              <a:rPr lang="cs-CZ" dirty="0"/>
              <a:t> </a:t>
            </a:r>
          </a:p>
          <a:p>
            <a:endParaRPr lang="cs-CZ" dirty="0"/>
          </a:p>
        </p:txBody>
      </p:sp>
    </p:spTree>
    <p:extLst>
      <p:ext uri="{BB962C8B-B14F-4D97-AF65-F5344CB8AC3E}">
        <p14:creationId xmlns:p14="http://schemas.microsoft.com/office/powerpoint/2010/main" val="24107996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C6AF18-6854-486F-8B36-B5FC39A6888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E12B212-0EA1-4F75-9A63-1F3186E27BCC}"/>
              </a:ext>
            </a:extLst>
          </p:cNvPr>
          <p:cNvSpPr>
            <a:spLocks noGrp="1"/>
          </p:cNvSpPr>
          <p:nvPr>
            <p:ph idx="1"/>
          </p:nvPr>
        </p:nvSpPr>
        <p:spPr/>
        <p:txBody>
          <a:bodyPr>
            <a:normAutofit fontScale="47500" lnSpcReduction="20000"/>
          </a:bodyPr>
          <a:lstStyle/>
          <a:p>
            <a:r>
              <a:rPr lang="cs-CZ" b="1" dirty="0"/>
              <a:t>Klasifikace </a:t>
            </a:r>
            <a:endParaRPr lang="cs-CZ" dirty="0"/>
          </a:p>
          <a:p>
            <a:r>
              <a:rPr lang="cs-CZ" dirty="0"/>
              <a:t>Crohnova choroba je klasifikována, podle toho, kterou část trávicího ústrojí svým zánětem postihla:</a:t>
            </a:r>
          </a:p>
          <a:p>
            <a:r>
              <a:rPr lang="cs-CZ" dirty="0"/>
              <a:t>- Ileitida – postižení terminálního úseku střeva, hlavním příznakem jsou kolikovité bolesti břicha. Pro Crohnovu chorobu je postižení v této oblasti nejtypičtější a bývá ve 25-30 %.</a:t>
            </a:r>
          </a:p>
          <a:p>
            <a:r>
              <a:rPr lang="cs-CZ" dirty="0"/>
              <a:t>- </a:t>
            </a:r>
            <a:r>
              <a:rPr lang="cs-CZ" dirty="0" err="1"/>
              <a:t>Ileokolitida</a:t>
            </a:r>
            <a:r>
              <a:rPr lang="cs-CZ" dirty="0"/>
              <a:t> – postiženo je terminální ileum a k němu navíc slepé střevo, nebo vzestupný tračník. Jedná se o druhou nejčastější formu u této choroby. Typická je tvorbou abscesů, píštělí a krvácení. Vyskytuje se v 40–60 %.</a:t>
            </a:r>
          </a:p>
          <a:p>
            <a:r>
              <a:rPr lang="cs-CZ" dirty="0"/>
              <a:t>- Kolitida – postižení tlustého střeva, které se vyskytuje v 30-40 %. Bývá typická nepříjemným a urgentním vyprazdňováním průjmovitých stolic a </a:t>
            </a:r>
            <a:r>
              <a:rPr lang="cs-CZ" dirty="0" err="1"/>
              <a:t>extraintestinálními</a:t>
            </a:r>
            <a:r>
              <a:rPr lang="cs-CZ" dirty="0"/>
              <a:t> manifestacemi.</a:t>
            </a:r>
          </a:p>
          <a:p>
            <a:r>
              <a:rPr lang="cs-CZ" dirty="0"/>
              <a:t>- </a:t>
            </a:r>
            <a:r>
              <a:rPr lang="cs-CZ" dirty="0" err="1"/>
              <a:t>Anorektální</a:t>
            </a:r>
            <a:r>
              <a:rPr lang="cs-CZ" dirty="0"/>
              <a:t> onemocnění – bývá až ve 26 %, často přidruženo právě ke kolitidě nebo </a:t>
            </a:r>
            <a:r>
              <a:rPr lang="cs-CZ" dirty="0" err="1"/>
              <a:t>iliokolitidě</a:t>
            </a:r>
            <a:r>
              <a:rPr lang="cs-CZ" dirty="0"/>
              <a:t>. </a:t>
            </a:r>
          </a:p>
          <a:p>
            <a:r>
              <a:rPr lang="cs-CZ" dirty="0"/>
              <a:t>- Postižení apendixu – bývá v 50 %, hlavně při </a:t>
            </a:r>
            <a:r>
              <a:rPr lang="cs-CZ" dirty="0" err="1"/>
              <a:t>ileokolitidě</a:t>
            </a:r>
            <a:r>
              <a:rPr lang="cs-CZ" dirty="0"/>
              <a:t>. </a:t>
            </a:r>
          </a:p>
          <a:p>
            <a:r>
              <a:rPr lang="cs-CZ" dirty="0"/>
              <a:t>- Orální a </a:t>
            </a:r>
            <a:r>
              <a:rPr lang="cs-CZ" dirty="0" err="1"/>
              <a:t>ezofagogastroduodenální</a:t>
            </a:r>
            <a:r>
              <a:rPr lang="cs-CZ" dirty="0"/>
              <a:t> postižení – představuje méně časté postižení, tedy zhruba v 0,5-4 % a jedná se o postižení úst, jícnu, žaludku a dvanáctníku.</a:t>
            </a:r>
          </a:p>
          <a:p>
            <a:r>
              <a:rPr lang="cs-CZ" dirty="0"/>
              <a:t>- Miliární Crohnova nemoc – vzácná, jedná o přítomnost a výsev makroskopických uzlíků na seróze tenkého střeva. </a:t>
            </a:r>
          </a:p>
          <a:p>
            <a:r>
              <a:rPr lang="cs-CZ" dirty="0"/>
              <a:t> </a:t>
            </a:r>
          </a:p>
          <a:p>
            <a:r>
              <a:rPr lang="cs-CZ" dirty="0"/>
              <a:t>Projevy a příznaky se odvíjí od toho, kde se zánět nachází a do jaké míry místo postihl. Kromě anatomické klasifikace dělíme Crohnovu chorobu na perforující a </a:t>
            </a:r>
            <a:r>
              <a:rPr lang="cs-CZ" dirty="0" err="1"/>
              <a:t>stenózující</a:t>
            </a:r>
            <a:r>
              <a:rPr lang="cs-CZ" dirty="0"/>
              <a:t>. Perforující je typická vznikem perforací ve střevě, tvorbou abscesů, nebo píštělí, které komunikují s okolními orgány. </a:t>
            </a:r>
            <a:r>
              <a:rPr lang="cs-CZ" dirty="0" err="1"/>
              <a:t>Stenózující</a:t>
            </a:r>
            <a:r>
              <a:rPr lang="cs-CZ" dirty="0"/>
              <a:t> forma je neperforující, ale způsobuje poruchy střevní průchodnosti, a to zejména v </a:t>
            </a:r>
            <a:r>
              <a:rPr lang="cs-CZ" dirty="0" err="1"/>
              <a:t>ileocékální</a:t>
            </a:r>
            <a:r>
              <a:rPr lang="cs-CZ" dirty="0"/>
              <a:t> oblasti.</a:t>
            </a:r>
          </a:p>
          <a:p>
            <a:r>
              <a:rPr lang="cs-CZ" dirty="0"/>
              <a:t> </a:t>
            </a:r>
          </a:p>
          <a:p>
            <a:endParaRPr lang="cs-CZ" dirty="0"/>
          </a:p>
        </p:txBody>
      </p:sp>
    </p:spTree>
    <p:extLst>
      <p:ext uri="{BB962C8B-B14F-4D97-AF65-F5344CB8AC3E}">
        <p14:creationId xmlns:p14="http://schemas.microsoft.com/office/powerpoint/2010/main" val="771674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412BE6-C710-4B2B-87BE-2E26EF7FB5BC}"/>
              </a:ext>
            </a:extLst>
          </p:cNvPr>
          <p:cNvSpPr>
            <a:spLocks noGrp="1"/>
          </p:cNvSpPr>
          <p:nvPr>
            <p:ph type="title"/>
          </p:nvPr>
        </p:nvSpPr>
        <p:spPr/>
        <p:txBody>
          <a:bodyPr/>
          <a:lstStyle/>
          <a:p>
            <a:r>
              <a:rPr lang="cs-CZ" b="1" dirty="0"/>
              <a:t>9.3 Diagnostika</a:t>
            </a:r>
            <a:br>
              <a:rPr lang="cs-CZ" b="1" dirty="0"/>
            </a:br>
            <a:endParaRPr lang="cs-CZ" dirty="0"/>
          </a:p>
        </p:txBody>
      </p:sp>
      <p:sp>
        <p:nvSpPr>
          <p:cNvPr id="3" name="Zástupný symbol pro obsah 2">
            <a:extLst>
              <a:ext uri="{FF2B5EF4-FFF2-40B4-BE49-F238E27FC236}">
                <a16:creationId xmlns:a16="http://schemas.microsoft.com/office/drawing/2014/main" id="{1606C2C1-283A-490A-B4C0-DA2B383FDA32}"/>
              </a:ext>
            </a:extLst>
          </p:cNvPr>
          <p:cNvSpPr>
            <a:spLocks noGrp="1"/>
          </p:cNvSpPr>
          <p:nvPr>
            <p:ph idx="1"/>
          </p:nvPr>
        </p:nvSpPr>
        <p:spPr/>
        <p:txBody>
          <a:bodyPr>
            <a:normAutofit fontScale="62500" lnSpcReduction="20000"/>
          </a:bodyPr>
          <a:lstStyle/>
          <a:p>
            <a:r>
              <a:rPr lang="cs-CZ" dirty="0"/>
              <a:t>Diagnostika Crohnovy choroby je stejná jako u ulcerózní kolitidy. Žádné z obou zmíněných onemocnění nemá speciální vyšetření. Při diagnostice idiopatických střevních zánětů, postupujeme jednotně - anamnéza a fyzikální vyšetření, laboratorní vyšetření, endoskopická vyšetření a zobrazovací metody.</a:t>
            </a:r>
          </a:p>
          <a:p>
            <a:r>
              <a:rPr lang="cs-CZ" dirty="0"/>
              <a:t> </a:t>
            </a:r>
          </a:p>
          <a:p>
            <a:r>
              <a:rPr lang="cs-CZ" dirty="0"/>
              <a:t>Při anamnéze zjišťujeme stávající problémy a subjektivní potíže. Zaměřujeme se na rodinnou anamnézu, neboť je onemocnění z části dědičné. Dále sociální a pracovní poměry, protože onemocnění ovlivňuje také stres či nepravidelná pracovní doba. A zjišťujeme užívání léků a alergie, protože i to je považováno za rizikové faktory. Fyzikální vyšetření provádí lékař pohledem, poslechem, pohmatem i poklepem. Při vyšetření pohmatem může být například v břiše hmatná resistence či přítomna bolestivá reakce nemocného. A pohledem může lékař stanovit přítomnost ústí píštělí na kůži. V žádném případě zde nesmíme zapomenout na vyšetření per rektum.</a:t>
            </a:r>
          </a:p>
          <a:p>
            <a:r>
              <a:rPr lang="cs-CZ" dirty="0"/>
              <a:t> </a:t>
            </a:r>
          </a:p>
          <a:p>
            <a:r>
              <a:rPr lang="cs-CZ" dirty="0"/>
              <a:t>Laboratorní vyšetření indikuje lékař po odebrání anamnézy od nemocného a provedení fyzikálního vyšetření. Při vyšetření krve zjišťujeme často anémii, sníženou hladinu železa v séru, zrychlenou sedimentaci červených krvinek a podstatně zvýšenou hladinu bílých krvinek. Laboratorní vyšetření zahrnuje i vyšetření stolice mikrobiologické a parazitologické, které provádíme proto, abychom vyloučili infekčního původce zánětu.</a:t>
            </a:r>
          </a:p>
          <a:p>
            <a:endParaRPr lang="cs-CZ" dirty="0"/>
          </a:p>
        </p:txBody>
      </p:sp>
    </p:spTree>
    <p:extLst>
      <p:ext uri="{BB962C8B-B14F-4D97-AF65-F5344CB8AC3E}">
        <p14:creationId xmlns:p14="http://schemas.microsoft.com/office/powerpoint/2010/main" val="23382299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52E71F-F8E0-4DEC-A3F3-9391B6F8F60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40FF2FB-783C-43E6-AD1E-97B5457EA90F}"/>
              </a:ext>
            </a:extLst>
          </p:cNvPr>
          <p:cNvSpPr>
            <a:spLocks noGrp="1"/>
          </p:cNvSpPr>
          <p:nvPr>
            <p:ph idx="1"/>
          </p:nvPr>
        </p:nvSpPr>
        <p:spPr/>
        <p:txBody>
          <a:bodyPr>
            <a:normAutofit fontScale="55000" lnSpcReduction="20000"/>
          </a:bodyPr>
          <a:lstStyle/>
          <a:p>
            <a:r>
              <a:rPr lang="cs-CZ" dirty="0"/>
              <a:t>Endoskopická vyšetření, jsou při podezření na idiopatický zánět stěžejní. Mezi nejčastější patří:</a:t>
            </a:r>
          </a:p>
          <a:p>
            <a:r>
              <a:rPr lang="cs-CZ" dirty="0"/>
              <a:t>Kolonoskopie – je vyšetření tlustého střeva pomocí ohebného přístroje. Výhodou je i to, že přístrojem jde pohlédnout do koncové části tenkého střeva. Nevýhodou je, že nemocný si před výkonem musí projít poměrně náročnou a nepříjemnou přípravou, která spočívá v držení diety a pití projímavých roztoků. Vyšetření je prováděno v </a:t>
            </a:r>
            <a:r>
              <a:rPr lang="cs-CZ" dirty="0" err="1"/>
              <a:t>analgosedaci</a:t>
            </a:r>
            <a:r>
              <a:rPr lang="cs-CZ" dirty="0"/>
              <a:t>, případně v celkové anestezii.</a:t>
            </a:r>
          </a:p>
          <a:p>
            <a:r>
              <a:rPr lang="cs-CZ" dirty="0"/>
              <a:t>Gastroskopie je druhým nejčastěji prováděným endoskopickým vyšetřením a spočívá ve vyšetření jícnu, žaludku a dvanáctníku ohebným přístrojem. Toto vyšetření je důležité právě u Crohnovy choroby. Vyšetření je rychlé, bezbolestné, jen nepříjemné. Velikou výhodou je možnost zavedení přístroje nosem, odpadá tak nepříjemný dávivý reflex během vyšetření. Jako u každého endoskopického vyšetření je zde možnost odebrání bioptického vzorku. Provádí se také vyšetření na přítomnost </a:t>
            </a:r>
            <a:r>
              <a:rPr lang="cs-CZ" dirty="0" err="1"/>
              <a:t>Helicobacter</a:t>
            </a:r>
            <a:r>
              <a:rPr lang="cs-CZ" dirty="0"/>
              <a:t> </a:t>
            </a:r>
            <a:r>
              <a:rPr lang="cs-CZ" dirty="0" err="1"/>
              <a:t>pylori</a:t>
            </a:r>
            <a:r>
              <a:rPr lang="cs-CZ" dirty="0"/>
              <a:t>.</a:t>
            </a:r>
          </a:p>
          <a:p>
            <a:r>
              <a:rPr lang="cs-CZ" dirty="0"/>
              <a:t> </a:t>
            </a:r>
          </a:p>
          <a:p>
            <a:r>
              <a:rPr lang="cs-CZ" dirty="0"/>
              <a:t>Endoskopická retrográdní </a:t>
            </a:r>
            <a:r>
              <a:rPr lang="cs-CZ" dirty="0" err="1"/>
              <a:t>cholangiopankreatografie</a:t>
            </a:r>
            <a:r>
              <a:rPr lang="cs-CZ" dirty="0"/>
              <a:t>, </a:t>
            </a:r>
            <a:r>
              <a:rPr lang="cs-CZ" dirty="0" err="1"/>
              <a:t>enteroskopie</a:t>
            </a:r>
            <a:r>
              <a:rPr lang="cs-CZ" dirty="0"/>
              <a:t>, kapslová endoskopie a </a:t>
            </a:r>
            <a:r>
              <a:rPr lang="cs-CZ" dirty="0" err="1"/>
              <a:t>endosonografické</a:t>
            </a:r>
            <a:r>
              <a:rPr lang="cs-CZ" dirty="0"/>
              <a:t> vyšetření rekta jsou další pomocná vyšetření.</a:t>
            </a:r>
          </a:p>
          <a:p>
            <a:r>
              <a:rPr lang="cs-CZ" dirty="0"/>
              <a:t>V diagnostice mají význam i zobrazovací metody, které pro nemocného bývají většinou méně traumatizující a stresující než vyšetření endoskopická. Řadíme mezi ně:</a:t>
            </a:r>
          </a:p>
          <a:p>
            <a:r>
              <a:rPr lang="cs-CZ" dirty="0"/>
              <a:t> </a:t>
            </a:r>
          </a:p>
          <a:p>
            <a:r>
              <a:rPr lang="cs-CZ" dirty="0"/>
              <a:t>Ultrasonografické vyšetření, které umožňuje prokázat přítomnost píštělí, stenóz, abscesů nebo volné tekutiny.</a:t>
            </a:r>
          </a:p>
          <a:p>
            <a:r>
              <a:rPr lang="cs-CZ" dirty="0"/>
              <a:t> </a:t>
            </a:r>
          </a:p>
          <a:p>
            <a:endParaRPr lang="cs-CZ" dirty="0"/>
          </a:p>
        </p:txBody>
      </p:sp>
    </p:spTree>
    <p:extLst>
      <p:ext uri="{BB962C8B-B14F-4D97-AF65-F5344CB8AC3E}">
        <p14:creationId xmlns:p14="http://schemas.microsoft.com/office/powerpoint/2010/main" val="7088359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05A628-C13A-4855-8FD2-78604266E49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714E5F3-3D36-4671-9174-4CCAFBF02078}"/>
              </a:ext>
            </a:extLst>
          </p:cNvPr>
          <p:cNvSpPr>
            <a:spLocks noGrp="1"/>
          </p:cNvSpPr>
          <p:nvPr>
            <p:ph idx="1"/>
          </p:nvPr>
        </p:nvSpPr>
        <p:spPr/>
        <p:txBody>
          <a:bodyPr>
            <a:normAutofit fontScale="77500" lnSpcReduction="20000"/>
          </a:bodyPr>
          <a:lstStyle/>
          <a:p>
            <a:r>
              <a:rPr lang="cs-CZ" dirty="0"/>
              <a:t>Počítačová tomografie je vyšetření, které dovoluje posouzení šíře střevní stěny, posouzení mezenteria, zvětšených uzlin či orgánů. Jde použít v kombinaci s </a:t>
            </a:r>
            <a:r>
              <a:rPr lang="cs-CZ" dirty="0" err="1"/>
              <a:t>enteroklýzou</a:t>
            </a:r>
            <a:r>
              <a:rPr lang="cs-CZ" dirty="0"/>
              <a:t> a v dnešní době je to standardní vyšetření pro diagnostiku Crohnovy choroby.</a:t>
            </a:r>
          </a:p>
          <a:p>
            <a:r>
              <a:rPr lang="cs-CZ" dirty="0"/>
              <a:t> </a:t>
            </a:r>
          </a:p>
          <a:p>
            <a:r>
              <a:rPr lang="cs-CZ" dirty="0"/>
              <a:t>Magnetická rezonance je indikována u nemocných se zasažením konečníku, řitního otvoru. </a:t>
            </a:r>
          </a:p>
          <a:p>
            <a:r>
              <a:rPr lang="cs-CZ" dirty="0"/>
              <a:t> </a:t>
            </a:r>
          </a:p>
          <a:p>
            <a:r>
              <a:rPr lang="cs-CZ" dirty="0"/>
              <a:t>Rentgenové vyšetření je možné dvojího typu. Nativní snímek břicha, který se ale v případě podezření na Crohnovu chorobu téměř nepoužívá, naopak je stěžejní u ulcerózní kolitidy. Nebo s použitím kontrastní látky, takzvaná </a:t>
            </a:r>
            <a:r>
              <a:rPr lang="cs-CZ" dirty="0" err="1"/>
              <a:t>enteroklýza</a:t>
            </a:r>
            <a:r>
              <a:rPr lang="cs-CZ" dirty="0"/>
              <a:t>, což je rentgenový snímek, který vznikne poté, co je nemocnému podána kontrastní látka tenkou sondou přímo do tenkého střeva. Nejčastěji volenou kontrastní látkou je baryová kaše. Tato metoda je v diagnostice Crohnovy choroby hojně využívaná, neboť může zobrazit zúžení střev ale i píštěle, které jsou mezi jednotlivými úseky trávicí trubice.</a:t>
            </a:r>
          </a:p>
          <a:p>
            <a:endParaRPr lang="cs-CZ" dirty="0"/>
          </a:p>
        </p:txBody>
      </p:sp>
    </p:spTree>
    <p:extLst>
      <p:ext uri="{BB962C8B-B14F-4D97-AF65-F5344CB8AC3E}">
        <p14:creationId xmlns:p14="http://schemas.microsoft.com/office/powerpoint/2010/main" val="7950434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31FE90-E885-4D95-9076-C98EF96F36A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2CCF7E-0ADD-4E0E-864F-41719C98207C}"/>
              </a:ext>
            </a:extLst>
          </p:cNvPr>
          <p:cNvSpPr>
            <a:spLocks noGrp="1"/>
          </p:cNvSpPr>
          <p:nvPr>
            <p:ph idx="1"/>
          </p:nvPr>
        </p:nvSpPr>
        <p:spPr/>
        <p:txBody>
          <a:bodyPr>
            <a:normAutofit fontScale="62500" lnSpcReduction="20000"/>
          </a:bodyPr>
          <a:lstStyle/>
          <a:p>
            <a:r>
              <a:rPr lang="cs-CZ" b="1" dirty="0"/>
              <a:t>Nejčastější ošetřovatelské diagnózy</a:t>
            </a:r>
            <a:endParaRPr lang="cs-CZ" dirty="0"/>
          </a:p>
          <a:p>
            <a:r>
              <a:rPr lang="cs-CZ" dirty="0">
                <a:hlinkClick r:id="rId2" tooltip="osetrovatelske-diagnozy.aspx"/>
              </a:rPr>
              <a:t>Akutní bolest - 00132</a:t>
            </a:r>
            <a:endParaRPr lang="cs-CZ" dirty="0"/>
          </a:p>
          <a:p>
            <a:r>
              <a:rPr lang="cs-CZ" dirty="0">
                <a:hlinkClick r:id="rId2" tooltip="osetrovatelske-diagnozy.aspx"/>
              </a:rPr>
              <a:t>Deficit tělesných tekutin - 00027</a:t>
            </a:r>
            <a:endParaRPr lang="cs-CZ" dirty="0"/>
          </a:p>
          <a:p>
            <a:r>
              <a:rPr lang="cs-CZ" dirty="0">
                <a:hlinkClick r:id="rId2" tooltip="osetrovatelske-diagnozy.aspx"/>
              </a:rPr>
              <a:t>Hypertermie - 00007</a:t>
            </a:r>
            <a:endParaRPr lang="cs-CZ" dirty="0"/>
          </a:p>
          <a:p>
            <a:r>
              <a:rPr lang="cs-CZ" dirty="0">
                <a:hlinkClick r:id="rId2" tooltip="osetrovatelske-diagnozy.aspx"/>
              </a:rPr>
              <a:t>Chronická bolest - 00133</a:t>
            </a:r>
            <a:endParaRPr lang="cs-CZ" dirty="0"/>
          </a:p>
          <a:p>
            <a:r>
              <a:rPr lang="cs-CZ" dirty="0">
                <a:hlinkClick r:id="rId2" tooltip="osetrovatelske-diagnozy.aspx"/>
              </a:rPr>
              <a:t>Nauzea - 00134</a:t>
            </a:r>
            <a:endParaRPr lang="cs-CZ" dirty="0"/>
          </a:p>
          <a:p>
            <a:r>
              <a:rPr lang="cs-CZ" dirty="0">
                <a:hlinkClick r:id="rId2" tooltip="osetrovatelske-diagnozy.aspx"/>
              </a:rPr>
              <a:t>Nedostatečná výživa - 00002</a:t>
            </a:r>
            <a:endParaRPr lang="cs-CZ" dirty="0"/>
          </a:p>
          <a:p>
            <a:r>
              <a:rPr lang="cs-CZ" dirty="0">
                <a:hlinkClick r:id="rId2" tooltip="osetrovatelske-diagnozy.aspx"/>
              </a:rPr>
              <a:t>Neprospívání dospělé osoby - 00101</a:t>
            </a:r>
            <a:endParaRPr lang="cs-CZ" dirty="0"/>
          </a:p>
          <a:p>
            <a:r>
              <a:rPr lang="cs-CZ" dirty="0">
                <a:hlinkClick r:id="rId2" tooltip="osetrovatelske-diagnozy.aspx"/>
              </a:rPr>
              <a:t>Porušená energie - 00050</a:t>
            </a:r>
            <a:endParaRPr lang="cs-CZ" dirty="0"/>
          </a:p>
          <a:p>
            <a:r>
              <a:rPr lang="cs-CZ" dirty="0">
                <a:hlinkClick r:id="rId2" tooltip="osetrovatelske-diagnozy.aspx"/>
              </a:rPr>
              <a:t>Porušený obraz těla - 00118</a:t>
            </a:r>
            <a:endParaRPr lang="cs-CZ" dirty="0"/>
          </a:p>
          <a:p>
            <a:r>
              <a:rPr lang="cs-CZ" dirty="0">
                <a:hlinkClick r:id="rId2" tooltip="osetrovatelske-diagnozy.aspx"/>
              </a:rPr>
              <a:t>Průjem - 00013</a:t>
            </a:r>
            <a:endParaRPr lang="cs-CZ" dirty="0"/>
          </a:p>
          <a:p>
            <a:r>
              <a:rPr lang="cs-CZ" dirty="0">
                <a:hlinkClick r:id="rId2" tooltip="osetrovatelske-diagnozy.aspx"/>
              </a:rPr>
              <a:t>Riziko infekce - 00004</a:t>
            </a:r>
            <a:endParaRPr lang="cs-CZ" dirty="0"/>
          </a:p>
          <a:p>
            <a:r>
              <a:rPr lang="cs-CZ" dirty="0">
                <a:hlinkClick r:id="rId2" tooltip="osetrovatelske-diagnozy.aspx"/>
              </a:rPr>
              <a:t>Únava - 00093</a:t>
            </a:r>
            <a:endParaRPr lang="cs-CZ" dirty="0"/>
          </a:p>
          <a:p>
            <a:endParaRPr lang="cs-CZ" dirty="0"/>
          </a:p>
        </p:txBody>
      </p:sp>
    </p:spTree>
    <p:extLst>
      <p:ext uri="{BB962C8B-B14F-4D97-AF65-F5344CB8AC3E}">
        <p14:creationId xmlns:p14="http://schemas.microsoft.com/office/powerpoint/2010/main" val="34684120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4FF4E-1961-48F5-8E2C-97AC448481EA}"/>
              </a:ext>
            </a:extLst>
          </p:cNvPr>
          <p:cNvSpPr>
            <a:spLocks noGrp="1"/>
          </p:cNvSpPr>
          <p:nvPr>
            <p:ph type="title"/>
          </p:nvPr>
        </p:nvSpPr>
        <p:spPr/>
        <p:txBody>
          <a:bodyPr/>
          <a:lstStyle/>
          <a:p>
            <a:r>
              <a:rPr lang="cs-CZ" b="1" dirty="0"/>
              <a:t>9.4 Léčba</a:t>
            </a:r>
            <a:br>
              <a:rPr lang="cs-CZ" b="1" dirty="0"/>
            </a:br>
            <a:endParaRPr lang="cs-CZ" dirty="0"/>
          </a:p>
        </p:txBody>
      </p:sp>
      <p:sp>
        <p:nvSpPr>
          <p:cNvPr id="3" name="Zástupný symbol pro obsah 2">
            <a:extLst>
              <a:ext uri="{FF2B5EF4-FFF2-40B4-BE49-F238E27FC236}">
                <a16:creationId xmlns:a16="http://schemas.microsoft.com/office/drawing/2014/main" id="{EF995AC0-57C0-4F90-9FD0-74A10D7FD887}"/>
              </a:ext>
            </a:extLst>
          </p:cNvPr>
          <p:cNvSpPr>
            <a:spLocks noGrp="1"/>
          </p:cNvSpPr>
          <p:nvPr>
            <p:ph idx="1"/>
          </p:nvPr>
        </p:nvSpPr>
        <p:spPr/>
        <p:txBody>
          <a:bodyPr>
            <a:normAutofit fontScale="92500" lnSpcReduction="20000"/>
          </a:bodyPr>
          <a:lstStyle/>
          <a:p>
            <a:r>
              <a:rPr lang="cs-CZ" dirty="0"/>
              <a:t>Léčba idiopatických střevních zánětů se liší podle aktivity onemocnění, a následně podle odpovědi na léčbu, podle toho, zda léčíme akutní vzplanutí nemoci (relaps) či v klidovém stádiu (remise) předcházíme tzv. udržovací léčbou nové atace onemocnění. </a:t>
            </a:r>
          </a:p>
          <a:p>
            <a:r>
              <a:rPr lang="cs-CZ" dirty="0"/>
              <a:t> </a:t>
            </a:r>
          </a:p>
          <a:p>
            <a:r>
              <a:rPr lang="cs-CZ" dirty="0"/>
              <a:t>Nemocnými je léčba Crohnovy choroby označována jako nekonečný proces. Léčba je symptomatologická. Pokud je správně zvolená, má nemocný naději na kvalitní život.</a:t>
            </a:r>
          </a:p>
          <a:p>
            <a:r>
              <a:rPr lang="cs-CZ" dirty="0"/>
              <a:t> </a:t>
            </a:r>
          </a:p>
          <a:p>
            <a:r>
              <a:rPr lang="cs-CZ" dirty="0"/>
              <a:t>Léčbu určuje lékař gastroenterolog. Dělíme ji na konzervativní a chirurgickou. K chirurgické léčbě se většinou přistupuje v případě, že konzervativní léčba je nedostatečná. </a:t>
            </a:r>
          </a:p>
          <a:p>
            <a:endParaRPr lang="cs-CZ" dirty="0"/>
          </a:p>
        </p:txBody>
      </p:sp>
    </p:spTree>
    <p:extLst>
      <p:ext uri="{BB962C8B-B14F-4D97-AF65-F5344CB8AC3E}">
        <p14:creationId xmlns:p14="http://schemas.microsoft.com/office/powerpoint/2010/main" val="782122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2648BA-BE4D-4B9A-BD3C-7553FF565E54}"/>
              </a:ext>
            </a:extLst>
          </p:cNvPr>
          <p:cNvSpPr>
            <a:spLocks noGrp="1"/>
          </p:cNvSpPr>
          <p:nvPr>
            <p:ph type="title"/>
          </p:nvPr>
        </p:nvSpPr>
        <p:spPr/>
        <p:txBody>
          <a:bodyPr/>
          <a:lstStyle/>
          <a:p>
            <a:r>
              <a:rPr lang="cs-CZ" dirty="0"/>
              <a:t>Témata</a:t>
            </a:r>
          </a:p>
        </p:txBody>
      </p:sp>
      <p:sp>
        <p:nvSpPr>
          <p:cNvPr id="3" name="Zástupný symbol pro obsah 2">
            <a:extLst>
              <a:ext uri="{FF2B5EF4-FFF2-40B4-BE49-F238E27FC236}">
                <a16:creationId xmlns:a16="http://schemas.microsoft.com/office/drawing/2014/main" id="{6CA7D624-A0AB-4A4A-AB22-1D7F75461E6C}"/>
              </a:ext>
            </a:extLst>
          </p:cNvPr>
          <p:cNvSpPr>
            <a:spLocks noGrp="1"/>
          </p:cNvSpPr>
          <p:nvPr>
            <p:ph sz="half" idx="1"/>
          </p:nvPr>
        </p:nvSpPr>
        <p:spPr>
          <a:xfrm>
            <a:off x="838200" y="1424198"/>
            <a:ext cx="5181600" cy="5340744"/>
          </a:xfrm>
        </p:spPr>
        <p:txBody>
          <a:bodyPr>
            <a:normAutofit fontScale="70000" lnSpcReduction="20000"/>
          </a:bodyPr>
          <a:lstStyle/>
          <a:p>
            <a:r>
              <a:rPr lang="cs-CZ" dirty="0"/>
              <a:t>Vředová choroba</a:t>
            </a:r>
          </a:p>
          <a:p>
            <a:r>
              <a:rPr lang="cs-CZ" dirty="0"/>
              <a:t>Nádor žaludku</a:t>
            </a:r>
          </a:p>
          <a:p>
            <a:r>
              <a:rPr lang="cs-CZ" dirty="0"/>
              <a:t>Ca tlustého střeva</a:t>
            </a:r>
          </a:p>
          <a:p>
            <a:r>
              <a:rPr lang="cs-CZ" dirty="0"/>
              <a:t>Apendicitis</a:t>
            </a:r>
          </a:p>
          <a:p>
            <a:r>
              <a:rPr lang="cs-CZ" dirty="0"/>
              <a:t>Hernie</a:t>
            </a:r>
          </a:p>
          <a:p>
            <a:r>
              <a:rPr lang="cs-CZ" dirty="0"/>
              <a:t>Ileus</a:t>
            </a:r>
          </a:p>
          <a:p>
            <a:r>
              <a:rPr lang="cs-CZ" dirty="0"/>
              <a:t>Onemocnění žlučníku a žlučových cest</a:t>
            </a:r>
          </a:p>
          <a:p>
            <a:r>
              <a:rPr lang="cs-CZ" dirty="0"/>
              <a:t>Onemocnění pankreatu</a:t>
            </a:r>
          </a:p>
          <a:p>
            <a:r>
              <a:rPr lang="cs-CZ" dirty="0" err="1"/>
              <a:t>Morbus</a:t>
            </a:r>
            <a:r>
              <a:rPr lang="cs-CZ" dirty="0"/>
              <a:t> Crohn</a:t>
            </a:r>
          </a:p>
          <a:p>
            <a:r>
              <a:rPr lang="cs-CZ" dirty="0"/>
              <a:t>Chronická rána</a:t>
            </a:r>
          </a:p>
          <a:p>
            <a:r>
              <a:rPr lang="cs-CZ" dirty="0" err="1"/>
              <a:t>Tromboflebitis</a:t>
            </a:r>
            <a:endParaRPr lang="cs-CZ" dirty="0"/>
          </a:p>
          <a:p>
            <a:r>
              <a:rPr lang="cs-CZ" dirty="0"/>
              <a:t>Revmatoidní artritis</a:t>
            </a:r>
          </a:p>
          <a:p>
            <a:r>
              <a:rPr lang="cs-CZ" dirty="0"/>
              <a:t>Osteoartróza</a:t>
            </a:r>
          </a:p>
          <a:p>
            <a:r>
              <a:rPr lang="cs-CZ" dirty="0"/>
              <a:t>Totální laryngektomie</a:t>
            </a:r>
          </a:p>
          <a:p>
            <a:r>
              <a:rPr lang="cs-CZ" dirty="0" err="1"/>
              <a:t>Vertebrogenní</a:t>
            </a:r>
            <a:r>
              <a:rPr lang="cs-CZ" dirty="0"/>
              <a:t> algický syndrom</a:t>
            </a:r>
          </a:p>
          <a:p>
            <a:endParaRPr lang="cs-CZ" dirty="0"/>
          </a:p>
          <a:p>
            <a:endParaRPr lang="cs-CZ" dirty="0"/>
          </a:p>
        </p:txBody>
      </p:sp>
      <p:sp>
        <p:nvSpPr>
          <p:cNvPr id="4" name="Zástupný symbol pro obsah 3">
            <a:extLst>
              <a:ext uri="{FF2B5EF4-FFF2-40B4-BE49-F238E27FC236}">
                <a16:creationId xmlns:a16="http://schemas.microsoft.com/office/drawing/2014/main" id="{05E3E0BC-46EE-46F9-8818-C60720D5B39F}"/>
              </a:ext>
            </a:extLst>
          </p:cNvPr>
          <p:cNvSpPr>
            <a:spLocks noGrp="1"/>
          </p:cNvSpPr>
          <p:nvPr>
            <p:ph sz="half" idx="2"/>
          </p:nvPr>
        </p:nvSpPr>
        <p:spPr>
          <a:xfrm>
            <a:off x="6172200" y="1076241"/>
            <a:ext cx="5181600" cy="5416634"/>
          </a:xfrm>
        </p:spPr>
        <p:txBody>
          <a:bodyPr>
            <a:normAutofit fontScale="70000" lnSpcReduction="20000"/>
          </a:bodyPr>
          <a:lstStyle/>
          <a:p>
            <a:r>
              <a:rPr lang="cs-CZ" dirty="0"/>
              <a:t>Poranění měkkého kolena</a:t>
            </a:r>
          </a:p>
          <a:p>
            <a:r>
              <a:rPr lang="cs-CZ" dirty="0"/>
              <a:t>Vrozená luxace kyčlí</a:t>
            </a:r>
          </a:p>
          <a:p>
            <a:r>
              <a:rPr lang="cs-CZ" dirty="0"/>
              <a:t>Fraktura HK + DK</a:t>
            </a:r>
          </a:p>
          <a:p>
            <a:r>
              <a:rPr lang="cs-CZ" dirty="0"/>
              <a:t>Amputace DK</a:t>
            </a:r>
          </a:p>
          <a:p>
            <a:r>
              <a:rPr lang="cs-CZ" dirty="0"/>
              <a:t>Osteomyelitis</a:t>
            </a:r>
          </a:p>
          <a:p>
            <a:r>
              <a:rPr lang="cs-CZ" dirty="0"/>
              <a:t>Poranění páteře</a:t>
            </a:r>
          </a:p>
          <a:p>
            <a:r>
              <a:rPr lang="cs-CZ" dirty="0"/>
              <a:t>Úraz mozku a míchy</a:t>
            </a:r>
          </a:p>
          <a:p>
            <a:r>
              <a:rPr lang="cs-CZ" dirty="0"/>
              <a:t>Poruchy vědomí</a:t>
            </a:r>
          </a:p>
          <a:p>
            <a:r>
              <a:rPr lang="cs-CZ" dirty="0"/>
              <a:t>Onemocnění prostaty</a:t>
            </a:r>
          </a:p>
          <a:p>
            <a:r>
              <a:rPr lang="cs-CZ" dirty="0"/>
              <a:t>Ca plic</a:t>
            </a:r>
          </a:p>
          <a:p>
            <a:r>
              <a:rPr lang="cs-CZ" dirty="0"/>
              <a:t>Gerontologický pacient na chirurgii</a:t>
            </a:r>
          </a:p>
          <a:p>
            <a:r>
              <a:rPr lang="cs-CZ" dirty="0"/>
              <a:t>Ca prsu</a:t>
            </a:r>
          </a:p>
        </p:txBody>
      </p:sp>
      <p:sp>
        <p:nvSpPr>
          <p:cNvPr id="5" name="Pravá složená závorka 4">
            <a:extLst>
              <a:ext uri="{FF2B5EF4-FFF2-40B4-BE49-F238E27FC236}">
                <a16:creationId xmlns:a16="http://schemas.microsoft.com/office/drawing/2014/main" id="{1FB11520-4AC1-4160-9D97-AB1D9060B062}"/>
              </a:ext>
            </a:extLst>
          </p:cNvPr>
          <p:cNvSpPr/>
          <p:nvPr/>
        </p:nvSpPr>
        <p:spPr>
          <a:xfrm>
            <a:off x="3811349" y="1513211"/>
            <a:ext cx="307497" cy="15213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TextovéPole 5">
            <a:extLst>
              <a:ext uri="{FF2B5EF4-FFF2-40B4-BE49-F238E27FC236}">
                <a16:creationId xmlns:a16="http://schemas.microsoft.com/office/drawing/2014/main" id="{17064419-1751-440F-91EF-E8F3A916EDF5}"/>
              </a:ext>
            </a:extLst>
          </p:cNvPr>
          <p:cNvSpPr txBox="1"/>
          <p:nvPr/>
        </p:nvSpPr>
        <p:spPr>
          <a:xfrm>
            <a:off x="4232135" y="2089196"/>
            <a:ext cx="1213805" cy="369332"/>
          </a:xfrm>
          <a:prstGeom prst="rect">
            <a:avLst/>
          </a:prstGeom>
          <a:noFill/>
        </p:spPr>
        <p:txBody>
          <a:bodyPr wrap="square" rtlCol="0">
            <a:spAutoFit/>
          </a:bodyPr>
          <a:lstStyle/>
          <a:p>
            <a:r>
              <a:rPr lang="cs-CZ" dirty="0"/>
              <a:t>x</a:t>
            </a:r>
          </a:p>
        </p:txBody>
      </p:sp>
      <p:sp>
        <p:nvSpPr>
          <p:cNvPr id="7" name="Pravá složená závorka 6">
            <a:extLst>
              <a:ext uri="{FF2B5EF4-FFF2-40B4-BE49-F238E27FC236}">
                <a16:creationId xmlns:a16="http://schemas.microsoft.com/office/drawing/2014/main" id="{72AF2D63-DDD4-45D9-8AAE-25B150D9E0D8}"/>
              </a:ext>
            </a:extLst>
          </p:cNvPr>
          <p:cNvSpPr/>
          <p:nvPr/>
        </p:nvSpPr>
        <p:spPr>
          <a:xfrm>
            <a:off x="3811349" y="3204447"/>
            <a:ext cx="307497" cy="15213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TextovéPole 9">
            <a:extLst>
              <a:ext uri="{FF2B5EF4-FFF2-40B4-BE49-F238E27FC236}">
                <a16:creationId xmlns:a16="http://schemas.microsoft.com/office/drawing/2014/main" id="{F0954006-F5A0-4C22-8411-707EF1243810}"/>
              </a:ext>
            </a:extLst>
          </p:cNvPr>
          <p:cNvSpPr txBox="1"/>
          <p:nvPr/>
        </p:nvSpPr>
        <p:spPr>
          <a:xfrm>
            <a:off x="4232135" y="3762796"/>
            <a:ext cx="987228" cy="369332"/>
          </a:xfrm>
          <a:prstGeom prst="rect">
            <a:avLst/>
          </a:prstGeom>
          <a:noFill/>
        </p:spPr>
        <p:txBody>
          <a:bodyPr wrap="square" rtlCol="0">
            <a:spAutoFit/>
          </a:bodyPr>
          <a:lstStyle/>
          <a:p>
            <a:r>
              <a:rPr lang="cs-CZ" dirty="0"/>
              <a:t>x</a:t>
            </a:r>
          </a:p>
        </p:txBody>
      </p:sp>
      <p:sp>
        <p:nvSpPr>
          <p:cNvPr id="11" name="Pravá složená závorka 10">
            <a:extLst>
              <a:ext uri="{FF2B5EF4-FFF2-40B4-BE49-F238E27FC236}">
                <a16:creationId xmlns:a16="http://schemas.microsoft.com/office/drawing/2014/main" id="{255AA700-4D8B-4684-93A7-4302741AB371}"/>
              </a:ext>
            </a:extLst>
          </p:cNvPr>
          <p:cNvSpPr/>
          <p:nvPr/>
        </p:nvSpPr>
        <p:spPr>
          <a:xfrm>
            <a:off x="3811349" y="4984694"/>
            <a:ext cx="307497" cy="15213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2" name="TextovéPole 11">
            <a:extLst>
              <a:ext uri="{FF2B5EF4-FFF2-40B4-BE49-F238E27FC236}">
                <a16:creationId xmlns:a16="http://schemas.microsoft.com/office/drawing/2014/main" id="{91516196-4E50-4967-9F86-7FAA201F6CE7}"/>
              </a:ext>
            </a:extLst>
          </p:cNvPr>
          <p:cNvSpPr txBox="1"/>
          <p:nvPr/>
        </p:nvSpPr>
        <p:spPr>
          <a:xfrm>
            <a:off x="4256411" y="5560679"/>
            <a:ext cx="962952" cy="369332"/>
          </a:xfrm>
          <a:prstGeom prst="rect">
            <a:avLst/>
          </a:prstGeom>
          <a:noFill/>
        </p:spPr>
        <p:txBody>
          <a:bodyPr wrap="square" rtlCol="0">
            <a:spAutoFit/>
          </a:bodyPr>
          <a:lstStyle/>
          <a:p>
            <a:r>
              <a:rPr lang="cs-CZ" dirty="0"/>
              <a:t>x</a:t>
            </a:r>
          </a:p>
        </p:txBody>
      </p:sp>
      <p:sp>
        <p:nvSpPr>
          <p:cNvPr id="13" name="Pravá složená závorka 12">
            <a:extLst>
              <a:ext uri="{FF2B5EF4-FFF2-40B4-BE49-F238E27FC236}">
                <a16:creationId xmlns:a16="http://schemas.microsoft.com/office/drawing/2014/main" id="{F43C8362-87FC-4CD8-9D39-1F9AAA275E92}"/>
              </a:ext>
            </a:extLst>
          </p:cNvPr>
          <p:cNvSpPr/>
          <p:nvPr/>
        </p:nvSpPr>
        <p:spPr>
          <a:xfrm>
            <a:off x="9452846" y="1076241"/>
            <a:ext cx="240063" cy="15455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Pravá složená závorka 14">
            <a:extLst>
              <a:ext uri="{FF2B5EF4-FFF2-40B4-BE49-F238E27FC236}">
                <a16:creationId xmlns:a16="http://schemas.microsoft.com/office/drawing/2014/main" id="{630320FF-6BE9-4EDB-88B8-46828F68233D}"/>
              </a:ext>
            </a:extLst>
          </p:cNvPr>
          <p:cNvSpPr/>
          <p:nvPr/>
        </p:nvSpPr>
        <p:spPr>
          <a:xfrm>
            <a:off x="9486562" y="2865564"/>
            <a:ext cx="240063" cy="22162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a:extLst>
              <a:ext uri="{FF2B5EF4-FFF2-40B4-BE49-F238E27FC236}">
                <a16:creationId xmlns:a16="http://schemas.microsoft.com/office/drawing/2014/main" id="{AD5231C2-FA9B-4E7D-A43B-6B9132207652}"/>
              </a:ext>
            </a:extLst>
          </p:cNvPr>
          <p:cNvSpPr txBox="1"/>
          <p:nvPr/>
        </p:nvSpPr>
        <p:spPr>
          <a:xfrm>
            <a:off x="9760378" y="1690688"/>
            <a:ext cx="946768" cy="369332"/>
          </a:xfrm>
          <a:prstGeom prst="rect">
            <a:avLst/>
          </a:prstGeom>
          <a:noFill/>
        </p:spPr>
        <p:txBody>
          <a:bodyPr wrap="square" rtlCol="0">
            <a:spAutoFit/>
          </a:bodyPr>
          <a:lstStyle/>
          <a:p>
            <a:r>
              <a:rPr lang="cs-CZ" dirty="0"/>
              <a:t>x</a:t>
            </a:r>
          </a:p>
        </p:txBody>
      </p:sp>
      <p:sp>
        <p:nvSpPr>
          <p:cNvPr id="17" name="TextovéPole 16">
            <a:extLst>
              <a:ext uri="{FF2B5EF4-FFF2-40B4-BE49-F238E27FC236}">
                <a16:creationId xmlns:a16="http://schemas.microsoft.com/office/drawing/2014/main" id="{123EE48A-FA2A-44F0-8090-762515545411}"/>
              </a:ext>
            </a:extLst>
          </p:cNvPr>
          <p:cNvSpPr txBox="1"/>
          <p:nvPr/>
        </p:nvSpPr>
        <p:spPr>
          <a:xfrm>
            <a:off x="9807546" y="3762796"/>
            <a:ext cx="1465333" cy="369332"/>
          </a:xfrm>
          <a:prstGeom prst="rect">
            <a:avLst/>
          </a:prstGeom>
          <a:noFill/>
        </p:spPr>
        <p:txBody>
          <a:bodyPr wrap="square" rtlCol="0">
            <a:spAutoFit/>
          </a:bodyPr>
          <a:lstStyle/>
          <a:p>
            <a:r>
              <a:rPr lang="cs-CZ" dirty="0"/>
              <a:t>x</a:t>
            </a:r>
          </a:p>
        </p:txBody>
      </p:sp>
    </p:spTree>
    <p:extLst>
      <p:ext uri="{BB962C8B-B14F-4D97-AF65-F5344CB8AC3E}">
        <p14:creationId xmlns:p14="http://schemas.microsoft.com/office/powerpoint/2010/main" val="12839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7">
            <a:extLst>
              <a:ext uri="{FF2B5EF4-FFF2-40B4-BE49-F238E27FC236}">
                <a16:creationId xmlns:a16="http://schemas.microsoft.com/office/drawing/2014/main" id="{4B22F176-20F1-4028-AD90-8745C927AC28}"/>
              </a:ext>
            </a:extLst>
          </p:cNvPr>
          <p:cNvSpPr>
            <a:spLocks noGrp="1" noChangeArrowheads="1"/>
          </p:cNvSpPr>
          <p:nvPr>
            <p:ph type="title"/>
          </p:nvPr>
        </p:nvSpPr>
        <p:spPr/>
        <p:txBody>
          <a:bodyPr/>
          <a:lstStyle/>
          <a:p>
            <a:r>
              <a:rPr lang="cs-CZ" altLang="cs-CZ"/>
              <a:t>Sekrece žaludeční šťávy</a:t>
            </a:r>
          </a:p>
        </p:txBody>
      </p:sp>
      <p:sp>
        <p:nvSpPr>
          <p:cNvPr id="23560" name="Rectangle 8">
            <a:extLst>
              <a:ext uri="{FF2B5EF4-FFF2-40B4-BE49-F238E27FC236}">
                <a16:creationId xmlns:a16="http://schemas.microsoft.com/office/drawing/2014/main" id="{64AA3873-924F-46C9-BCFA-983DCC5C04EE}"/>
              </a:ext>
            </a:extLst>
          </p:cNvPr>
          <p:cNvSpPr>
            <a:spLocks noGrp="1" noChangeArrowheads="1"/>
          </p:cNvSpPr>
          <p:nvPr>
            <p:ph type="body" sz="half" idx="1"/>
          </p:nvPr>
        </p:nvSpPr>
        <p:spPr>
          <a:xfrm>
            <a:off x="1524000" y="1700213"/>
            <a:ext cx="4038600" cy="4525962"/>
          </a:xfrm>
        </p:spPr>
        <p:txBody>
          <a:bodyPr/>
          <a:lstStyle/>
          <a:p>
            <a:r>
              <a:rPr lang="cs-CZ" altLang="cs-CZ"/>
              <a:t>MBK- mucinózní buňky</a:t>
            </a:r>
          </a:p>
          <a:p>
            <a:r>
              <a:rPr lang="cs-CZ" altLang="cs-CZ">
                <a:solidFill>
                  <a:srgbClr val="FF0066"/>
                </a:solidFill>
              </a:rPr>
              <a:t>PB- parietální buňky: HCl</a:t>
            </a:r>
          </a:p>
          <a:p>
            <a:r>
              <a:rPr lang="cs-CZ" altLang="cs-CZ">
                <a:solidFill>
                  <a:srgbClr val="000099"/>
                </a:solidFill>
              </a:rPr>
              <a:t>HB- hlavní buňky: pepsinogen</a:t>
            </a:r>
          </a:p>
          <a:p>
            <a:r>
              <a:rPr lang="cs-CZ" altLang="cs-CZ">
                <a:solidFill>
                  <a:srgbClr val="00FF00"/>
                </a:solidFill>
              </a:rPr>
              <a:t>Žírné buňky: histamin</a:t>
            </a:r>
          </a:p>
        </p:txBody>
      </p:sp>
      <p:pic>
        <p:nvPicPr>
          <p:cNvPr id="23562" name="Picture 10" descr="buňky žaludku">
            <a:extLst>
              <a:ext uri="{FF2B5EF4-FFF2-40B4-BE49-F238E27FC236}">
                <a16:creationId xmlns:a16="http://schemas.microsoft.com/office/drawing/2014/main" id="{1C30EF9C-8237-464E-B177-CC98BBB52CE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75276" y="1557338"/>
            <a:ext cx="5292725" cy="4464050"/>
          </a:xfrm>
          <a:solidFill>
            <a:srgbClr val="00FF00"/>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3" name="Line 11">
            <a:extLst>
              <a:ext uri="{FF2B5EF4-FFF2-40B4-BE49-F238E27FC236}">
                <a16:creationId xmlns:a16="http://schemas.microsoft.com/office/drawing/2014/main" id="{1BE5E8F0-2DFC-42BD-B1A0-53C6F7708ED6}"/>
              </a:ext>
            </a:extLst>
          </p:cNvPr>
          <p:cNvSpPr>
            <a:spLocks noChangeShapeType="1"/>
          </p:cNvSpPr>
          <p:nvPr/>
        </p:nvSpPr>
        <p:spPr bwMode="auto">
          <a:xfrm>
            <a:off x="5115993" y="1959423"/>
            <a:ext cx="4197940" cy="2434551"/>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5" name="Line 13">
            <a:extLst>
              <a:ext uri="{FF2B5EF4-FFF2-40B4-BE49-F238E27FC236}">
                <a16:creationId xmlns:a16="http://schemas.microsoft.com/office/drawing/2014/main" id="{CEF24FEA-3859-4644-9C59-E6A316D78503}"/>
              </a:ext>
            </a:extLst>
          </p:cNvPr>
          <p:cNvSpPr>
            <a:spLocks noChangeShapeType="1"/>
          </p:cNvSpPr>
          <p:nvPr/>
        </p:nvSpPr>
        <p:spPr bwMode="auto">
          <a:xfrm>
            <a:off x="5336696" y="2609681"/>
            <a:ext cx="3891441" cy="2361575"/>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6" name="Line 14">
            <a:extLst>
              <a:ext uri="{FF2B5EF4-FFF2-40B4-BE49-F238E27FC236}">
                <a16:creationId xmlns:a16="http://schemas.microsoft.com/office/drawing/2014/main" id="{7C6C2CC4-8A24-4D8D-99FE-637848FD6827}"/>
              </a:ext>
            </a:extLst>
          </p:cNvPr>
          <p:cNvSpPr>
            <a:spLocks noChangeShapeType="1"/>
          </p:cNvSpPr>
          <p:nvPr/>
        </p:nvSpPr>
        <p:spPr bwMode="auto">
          <a:xfrm>
            <a:off x="5150581" y="3273228"/>
            <a:ext cx="4329970" cy="231636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7" name="Oval 15">
            <a:extLst>
              <a:ext uri="{FF2B5EF4-FFF2-40B4-BE49-F238E27FC236}">
                <a16:creationId xmlns:a16="http://schemas.microsoft.com/office/drawing/2014/main" id="{19141497-C169-4045-BB3B-C65B6956675E}"/>
              </a:ext>
            </a:extLst>
          </p:cNvPr>
          <p:cNvSpPr>
            <a:spLocks noChangeArrowheads="1"/>
          </p:cNvSpPr>
          <p:nvPr/>
        </p:nvSpPr>
        <p:spPr bwMode="auto">
          <a:xfrm>
            <a:off x="9840914" y="4221163"/>
            <a:ext cx="142875" cy="144462"/>
          </a:xfrm>
          <a:prstGeom prst="ellipse">
            <a:avLst/>
          </a:prstGeom>
          <a:solidFill>
            <a:srgbClr val="00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ransition spd="med">
    <p:pull dir="lu"/>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EC7D4-CA8F-4DA0-9BE2-691D099522D8}"/>
              </a:ext>
            </a:extLst>
          </p:cNvPr>
          <p:cNvSpPr>
            <a:spLocks noGrp="1"/>
          </p:cNvSpPr>
          <p:nvPr>
            <p:ph type="title"/>
          </p:nvPr>
        </p:nvSpPr>
        <p:spPr/>
        <p:txBody>
          <a:bodyPr/>
          <a:lstStyle/>
          <a:p>
            <a:r>
              <a:rPr lang="cs-CZ" b="1" dirty="0"/>
              <a:t>9.4.1 Konzervativní léčba</a:t>
            </a:r>
            <a:br>
              <a:rPr lang="cs-CZ" b="1" dirty="0"/>
            </a:br>
            <a:endParaRPr lang="cs-CZ" dirty="0"/>
          </a:p>
        </p:txBody>
      </p:sp>
      <p:sp>
        <p:nvSpPr>
          <p:cNvPr id="3" name="Zástupný symbol pro obsah 2">
            <a:extLst>
              <a:ext uri="{FF2B5EF4-FFF2-40B4-BE49-F238E27FC236}">
                <a16:creationId xmlns:a16="http://schemas.microsoft.com/office/drawing/2014/main" id="{FF8FA28C-4D52-4389-9574-24B145BB0E00}"/>
              </a:ext>
            </a:extLst>
          </p:cNvPr>
          <p:cNvSpPr>
            <a:spLocks noGrp="1"/>
          </p:cNvSpPr>
          <p:nvPr>
            <p:ph idx="1"/>
          </p:nvPr>
        </p:nvSpPr>
        <p:spPr/>
        <p:txBody>
          <a:bodyPr>
            <a:normAutofit fontScale="77500" lnSpcReduction="20000"/>
          </a:bodyPr>
          <a:lstStyle/>
          <a:p>
            <a:r>
              <a:rPr lang="cs-CZ" dirty="0"/>
              <a:t>Medikamentózní léčba má za úkol zklidnit aktivní vzplanutí nemoci a navodit klidové období. V aktivním stádiu nemoci lékaři obvykle předepisují co možná nejvyšší dávky léků, aby zánět rychle a efektivně zastavili a vyléčili. Postupně se dávky léků snižují a léčba přechází v takzvanou léčbu udržovací. Ta má za úkol nemocné udržet co nejdéle v klidovém období a relativně bez příznaků. Medikamentózní léčba je u všech idiopatických střevních zánětů víceméně stejná.</a:t>
            </a:r>
          </a:p>
          <a:p>
            <a:r>
              <a:rPr lang="cs-CZ" dirty="0"/>
              <a:t> </a:t>
            </a:r>
          </a:p>
          <a:p>
            <a:r>
              <a:rPr lang="cs-CZ" dirty="0"/>
              <a:t>K medikamentózní léčbě je využíváno těchto lékových skupin:</a:t>
            </a:r>
          </a:p>
          <a:p>
            <a:r>
              <a:rPr lang="cs-CZ" b="1" dirty="0"/>
              <a:t>a) </a:t>
            </a:r>
            <a:r>
              <a:rPr lang="cs-CZ" b="1" dirty="0" err="1"/>
              <a:t>Aminosalicyláty</a:t>
            </a:r>
            <a:r>
              <a:rPr lang="cs-CZ" dirty="0"/>
              <a:t> - jsou léky, které působí protizánětlivě. Využívají se při akutním vzplanutí nemoci, ale i k udržovací léčbě. Dají se aplikovat orálně i lokálně. Můžeme tedy využít i čípků a klyzmat. Léky pak v těle nepůsobí systémově nýbrž místně, což je velikou výhodou. Hlavním představitelem této skupiny je </a:t>
            </a:r>
            <a:r>
              <a:rPr lang="cs-CZ" dirty="0" err="1"/>
              <a:t>sulfasalazin</a:t>
            </a:r>
            <a:r>
              <a:rPr lang="cs-CZ" dirty="0"/>
              <a:t>, který má ale mnoho nežádoucích účinků a tak se od jeho užívání mnohdy upouští. Dalším představitelem je </a:t>
            </a:r>
            <a:r>
              <a:rPr lang="cs-CZ" dirty="0" err="1"/>
              <a:t>mesalazin</a:t>
            </a:r>
            <a:r>
              <a:rPr lang="cs-CZ" dirty="0"/>
              <a:t>, který má oproti </a:t>
            </a:r>
            <a:r>
              <a:rPr lang="cs-CZ" dirty="0" err="1"/>
              <a:t>sulfasalazinu</a:t>
            </a:r>
            <a:r>
              <a:rPr lang="cs-CZ" dirty="0"/>
              <a:t> minimum vedlejších účinků a u nás je dostupný jako: </a:t>
            </a:r>
            <a:r>
              <a:rPr lang="cs-CZ" dirty="0" err="1"/>
              <a:t>Asacol</a:t>
            </a:r>
            <a:r>
              <a:rPr lang="cs-CZ" dirty="0"/>
              <a:t>, </a:t>
            </a:r>
            <a:r>
              <a:rPr lang="cs-CZ" dirty="0" err="1"/>
              <a:t>Salofalk</a:t>
            </a:r>
            <a:r>
              <a:rPr lang="cs-CZ" dirty="0"/>
              <a:t> a </a:t>
            </a:r>
            <a:r>
              <a:rPr lang="cs-CZ" dirty="0" err="1"/>
              <a:t>Pentasa</a:t>
            </a:r>
            <a:r>
              <a:rPr lang="cs-CZ" dirty="0"/>
              <a:t>.</a:t>
            </a:r>
          </a:p>
          <a:p>
            <a:endParaRPr lang="cs-CZ" dirty="0"/>
          </a:p>
        </p:txBody>
      </p:sp>
    </p:spTree>
    <p:extLst>
      <p:ext uri="{BB962C8B-B14F-4D97-AF65-F5344CB8AC3E}">
        <p14:creationId xmlns:p14="http://schemas.microsoft.com/office/powerpoint/2010/main" val="10638381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FEBA-5525-4B19-A221-1270D1311D3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5F6925E-EE83-4801-8371-EF05316A0AF2}"/>
              </a:ext>
            </a:extLst>
          </p:cNvPr>
          <p:cNvSpPr>
            <a:spLocks noGrp="1"/>
          </p:cNvSpPr>
          <p:nvPr>
            <p:ph idx="1"/>
          </p:nvPr>
        </p:nvSpPr>
        <p:spPr/>
        <p:txBody>
          <a:bodyPr>
            <a:normAutofit fontScale="55000" lnSpcReduction="20000"/>
          </a:bodyPr>
          <a:lstStyle/>
          <a:p>
            <a:r>
              <a:rPr lang="cs-CZ" b="1" dirty="0"/>
              <a:t>b) Kortikosteroidy</a:t>
            </a:r>
            <a:r>
              <a:rPr lang="cs-CZ" dirty="0"/>
              <a:t> - jsou látky odvozené z hormonů kůry nadledvin, jsou hojně využívány především pro svůj silný i okamžitý protizánětlivý účinek, takže se výborně hodí při akutním vzplanutí nemoci, ovšem nehodí se k udržovací léčbě. Podávány jsou perorálně či nitrožilně a v těle působí systémově. Hlavními představiteli jsou </a:t>
            </a:r>
            <a:r>
              <a:rPr lang="cs-CZ" dirty="0" err="1"/>
              <a:t>Prednison</a:t>
            </a:r>
            <a:r>
              <a:rPr lang="cs-CZ" dirty="0"/>
              <a:t> a </a:t>
            </a:r>
            <a:r>
              <a:rPr lang="cs-CZ" dirty="0" err="1"/>
              <a:t>Medrol</a:t>
            </a:r>
            <a:r>
              <a:rPr lang="cs-CZ" dirty="0"/>
              <a:t>. Tyto léky mají mnoho vedlejších účinků. Z nich nejčastější bývá řídnutí kostí, přibývání na váze, </a:t>
            </a:r>
            <a:r>
              <a:rPr lang="cs-CZ" dirty="0" err="1"/>
              <a:t>minerálový</a:t>
            </a:r>
            <a:r>
              <a:rPr lang="cs-CZ" dirty="0"/>
              <a:t> rozvrat nebo také, nemocnými velmi neoblíbený, měsíčkovitý obličej či vypadávání vlasů. Řešením vedlejších účinků je poměrně nový typ takzvané topické kortikoidy. Tyto kortikoidy působí místně, přímo na střevní sliznici a také se minimálně vstřebávají do krevního oběhu. Hlavním představitelem je </a:t>
            </a:r>
            <a:r>
              <a:rPr lang="cs-CZ" dirty="0" err="1"/>
              <a:t>budesonid</a:t>
            </a:r>
            <a:r>
              <a:rPr lang="cs-CZ" dirty="0"/>
              <a:t>, u nás dostupný jako: </a:t>
            </a:r>
            <a:r>
              <a:rPr lang="cs-CZ" dirty="0" err="1"/>
              <a:t>Budenofalk</a:t>
            </a:r>
            <a:r>
              <a:rPr lang="cs-CZ" dirty="0"/>
              <a:t> či </a:t>
            </a:r>
            <a:r>
              <a:rPr lang="cs-CZ" dirty="0" err="1"/>
              <a:t>Entocort</a:t>
            </a:r>
            <a:r>
              <a:rPr lang="cs-CZ" dirty="0"/>
              <a:t>.</a:t>
            </a:r>
          </a:p>
          <a:p>
            <a:r>
              <a:rPr lang="cs-CZ" dirty="0"/>
              <a:t> </a:t>
            </a:r>
          </a:p>
          <a:p>
            <a:r>
              <a:rPr lang="cs-CZ" b="1" dirty="0"/>
              <a:t>c) </a:t>
            </a:r>
            <a:r>
              <a:rPr lang="cs-CZ" b="1" dirty="0" err="1"/>
              <a:t>Imunosupresiva</a:t>
            </a:r>
            <a:r>
              <a:rPr lang="cs-CZ" dirty="0"/>
              <a:t> - jsou léky, které potlačují imunitu. Nejznámějším </a:t>
            </a:r>
            <a:r>
              <a:rPr lang="cs-CZ" dirty="0" err="1"/>
              <a:t>imunosupresivem</a:t>
            </a:r>
            <a:r>
              <a:rPr lang="cs-CZ" dirty="0"/>
              <a:t> je </a:t>
            </a:r>
            <a:r>
              <a:rPr lang="cs-CZ" dirty="0" err="1"/>
              <a:t>Metotrexát</a:t>
            </a:r>
            <a:r>
              <a:rPr lang="cs-CZ" dirty="0"/>
              <a:t>, který je podáván u těžkých stavů Crohnovy choroby, jako poslední možnost před chirurgickým řešením. Při užívání tohoto léku nesmí žena otěhotnět, protože způsobuje velmi vážné poškození plodu. Dalšími představiteli jsou Azathioprin a 6-merkaptopurin. Posledním představitelem je Cyklosporin A. Léky jsou podávány jak v tabletové formě tak v injekční.</a:t>
            </a:r>
          </a:p>
          <a:p>
            <a:r>
              <a:rPr lang="cs-CZ" dirty="0"/>
              <a:t> </a:t>
            </a:r>
          </a:p>
          <a:p>
            <a:r>
              <a:rPr lang="cs-CZ" b="1" dirty="0"/>
              <a:t>d) </a:t>
            </a:r>
            <a:r>
              <a:rPr lang="cs-CZ" b="1" dirty="0" err="1"/>
              <a:t>Antidiaroika</a:t>
            </a:r>
            <a:r>
              <a:rPr lang="cs-CZ" b="1" dirty="0"/>
              <a:t>, </a:t>
            </a:r>
            <a:r>
              <a:rPr lang="cs-CZ" b="1" dirty="0" err="1"/>
              <a:t>probiotika</a:t>
            </a:r>
            <a:r>
              <a:rPr lang="cs-CZ" b="1" dirty="0"/>
              <a:t>, antibiotika a vitamíny</a:t>
            </a:r>
            <a:r>
              <a:rPr lang="cs-CZ" dirty="0"/>
              <a:t> - zvláště u Crohnovy choroby, je mnohdy nutné použít takzvaná </a:t>
            </a:r>
            <a:r>
              <a:rPr lang="cs-CZ" dirty="0" err="1"/>
              <a:t>antidiaroika</a:t>
            </a:r>
            <a:r>
              <a:rPr lang="cs-CZ" dirty="0"/>
              <a:t>, léky k zastavení průjmu. Patří mezi ně například </a:t>
            </a:r>
            <a:r>
              <a:rPr lang="cs-CZ" dirty="0" err="1"/>
              <a:t>Smecta</a:t>
            </a:r>
            <a:r>
              <a:rPr lang="cs-CZ" dirty="0"/>
              <a:t>, </a:t>
            </a:r>
            <a:r>
              <a:rPr lang="cs-CZ" dirty="0" err="1"/>
              <a:t>Reasec</a:t>
            </a:r>
            <a:r>
              <a:rPr lang="cs-CZ" dirty="0"/>
              <a:t> či </a:t>
            </a:r>
            <a:r>
              <a:rPr lang="cs-CZ" dirty="0" err="1"/>
              <a:t>Imodium</a:t>
            </a:r>
            <a:r>
              <a:rPr lang="cs-CZ" dirty="0"/>
              <a:t>. </a:t>
            </a:r>
            <a:r>
              <a:rPr lang="cs-CZ" dirty="0" err="1"/>
              <a:t>Probiotika</a:t>
            </a:r>
            <a:r>
              <a:rPr lang="cs-CZ" dirty="0"/>
              <a:t> se užívají především v klidovém stadiu. Z potravinových doplňků jsou to jogurty, či probiotické nápoje. Někdy je nutné užívání antibiotik, především u nemocných, kteří mají píštěle, zvláště při akutním vzplanutí choroby. Nejčastěji se používá </a:t>
            </a:r>
            <a:r>
              <a:rPr lang="cs-CZ" dirty="0" err="1"/>
              <a:t>Ofloxacin</a:t>
            </a:r>
            <a:r>
              <a:rPr lang="cs-CZ" dirty="0"/>
              <a:t>, z chemoterapeutik </a:t>
            </a:r>
            <a:r>
              <a:rPr lang="cs-CZ" dirty="0" err="1"/>
              <a:t>Metronidazol</a:t>
            </a:r>
            <a:r>
              <a:rPr lang="cs-CZ" dirty="0"/>
              <a:t>.</a:t>
            </a:r>
          </a:p>
          <a:p>
            <a:endParaRPr lang="cs-CZ" dirty="0"/>
          </a:p>
        </p:txBody>
      </p:sp>
    </p:spTree>
    <p:extLst>
      <p:ext uri="{BB962C8B-B14F-4D97-AF65-F5344CB8AC3E}">
        <p14:creationId xmlns:p14="http://schemas.microsoft.com/office/powerpoint/2010/main" val="34695274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3F37FA-047C-42C5-A07D-FC5E2D6C199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619FDB0-4036-4A89-8103-8BDF225A6284}"/>
              </a:ext>
            </a:extLst>
          </p:cNvPr>
          <p:cNvSpPr>
            <a:spLocks noGrp="1"/>
          </p:cNvSpPr>
          <p:nvPr>
            <p:ph idx="1"/>
          </p:nvPr>
        </p:nvSpPr>
        <p:spPr/>
        <p:txBody>
          <a:bodyPr>
            <a:normAutofit fontScale="85000" lnSpcReduction="20000"/>
          </a:bodyPr>
          <a:lstStyle/>
          <a:p>
            <a:r>
              <a:rPr lang="cs-CZ" b="1" dirty="0"/>
              <a:t>e) Biologická léčba</a:t>
            </a:r>
            <a:r>
              <a:rPr lang="cs-CZ" dirty="0"/>
              <a:t> je v současné době léčbou nejefektivnější, ale velmi nákladná. Je určena pro pacienty, kterým nezabírají ostatní metody léčby, a jejich zánět probíhá velmi agresivně. Třebaže se zdá ideální léčbou, má své vedlejší účinky. Nejčastější je alergická reakce, té se ale lékaři snaží předejít podáváním antihistaminik či kortikosteroidů. Mezi další vedlejší účinky patří závratě, návaly, bolení hlavy a virové nebo herpetické infekce. Při biologické léčbě je využíváno těchto účinných látek:</a:t>
            </a:r>
          </a:p>
          <a:p>
            <a:r>
              <a:rPr lang="cs-CZ" dirty="0" err="1"/>
              <a:t>Infliximab</a:t>
            </a:r>
            <a:r>
              <a:rPr lang="cs-CZ" dirty="0"/>
              <a:t> (</a:t>
            </a:r>
            <a:r>
              <a:rPr lang="cs-CZ" dirty="0" err="1"/>
              <a:t>Remicade</a:t>
            </a:r>
            <a:r>
              <a:rPr lang="cs-CZ" dirty="0"/>
              <a:t>) - aplikuje se opakovaně formou infuze. Pacienti na </a:t>
            </a:r>
            <a:r>
              <a:rPr lang="cs-CZ" dirty="0" err="1"/>
              <a:t>Remicade</a:t>
            </a:r>
            <a:r>
              <a:rPr lang="cs-CZ" dirty="0"/>
              <a:t> většinou dochází ambulantně.</a:t>
            </a:r>
          </a:p>
          <a:p>
            <a:r>
              <a:rPr lang="cs-CZ" dirty="0" err="1"/>
              <a:t>Adalimumab</a:t>
            </a:r>
            <a:r>
              <a:rPr lang="cs-CZ" dirty="0"/>
              <a:t> (</a:t>
            </a:r>
            <a:r>
              <a:rPr lang="cs-CZ" dirty="0" err="1"/>
              <a:t>Humira</a:t>
            </a:r>
            <a:r>
              <a:rPr lang="cs-CZ" dirty="0"/>
              <a:t>) - aplikuje se podkožní injekcí, a to jednou za dva týdny.</a:t>
            </a:r>
          </a:p>
          <a:p>
            <a:r>
              <a:rPr lang="cs-CZ" dirty="0"/>
              <a:t> </a:t>
            </a:r>
          </a:p>
          <a:p>
            <a:r>
              <a:rPr lang="cs-CZ" b="1" dirty="0"/>
              <a:t>f) Léčba umělou výživou</a:t>
            </a:r>
            <a:r>
              <a:rPr lang="cs-CZ" dirty="0"/>
              <a:t> je možná enterálně či parenterálně. Nutnost jejího podání určuje to, pokud není příjem potravy dostatečný, a je tedy riziko podvýživy. Často také bývá indikována u nemocných před operací.</a:t>
            </a:r>
          </a:p>
          <a:p>
            <a:endParaRPr lang="cs-CZ" dirty="0"/>
          </a:p>
        </p:txBody>
      </p:sp>
    </p:spTree>
    <p:extLst>
      <p:ext uri="{BB962C8B-B14F-4D97-AF65-F5344CB8AC3E}">
        <p14:creationId xmlns:p14="http://schemas.microsoft.com/office/powerpoint/2010/main" val="15612129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E1AE7B-6B61-4E6F-A422-E1404A252A7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B60DDD0-55E6-495C-BF50-949273CB6B19}"/>
              </a:ext>
            </a:extLst>
          </p:cNvPr>
          <p:cNvSpPr>
            <a:spLocks noGrp="1"/>
          </p:cNvSpPr>
          <p:nvPr>
            <p:ph idx="1"/>
          </p:nvPr>
        </p:nvSpPr>
        <p:spPr/>
        <p:txBody>
          <a:bodyPr>
            <a:normAutofit fontScale="92500" lnSpcReduction="10000"/>
          </a:bodyPr>
          <a:lstStyle/>
          <a:p>
            <a:r>
              <a:rPr lang="cs-CZ" dirty="0"/>
              <a:t>Enterální výživa je ústy podávána do zažívacího traktu, tedy i do střev. Měla by obsahovat vitamíny, ionty, stopové prvky, </a:t>
            </a:r>
            <a:r>
              <a:rPr lang="cs-CZ" dirty="0" err="1"/>
              <a:t>oligopeptidy</a:t>
            </a:r>
            <a:r>
              <a:rPr lang="cs-CZ" dirty="0"/>
              <a:t>, aminokyseliny, cukry a snadno vstřebatelné tuky. Je možné podávat jí sondou zavedenou do žaludku, do tenkého střeva případně pomocí přímého vstupu do žaludku (perkutánní endoskopická gastrostomie). V ideálním případě jí nemocný může popíjet ve formě nutričních doplňků, čemuž se odborně říká </a:t>
            </a:r>
            <a:r>
              <a:rPr lang="cs-CZ" dirty="0" err="1"/>
              <a:t>sipping</a:t>
            </a:r>
            <a:r>
              <a:rPr lang="cs-CZ" dirty="0"/>
              <a:t>. Nejznámějším výrobkem je </a:t>
            </a:r>
            <a:r>
              <a:rPr lang="cs-CZ" dirty="0" err="1"/>
              <a:t>Nutridrink</a:t>
            </a:r>
            <a:r>
              <a:rPr lang="cs-CZ" dirty="0"/>
              <a:t>.</a:t>
            </a:r>
          </a:p>
          <a:p>
            <a:r>
              <a:rPr lang="cs-CZ" dirty="0"/>
              <a:t> </a:t>
            </a:r>
          </a:p>
          <a:p>
            <a:r>
              <a:rPr lang="cs-CZ" dirty="0"/>
              <a:t>Parenterální výživa představuje výživu, která je podávána mimo trávicí trakt, tedy do žilního systému. Má za úkol zklidnit střevo. Mluvíme o takzvaném střevním klidu. Je indikována i po opakovaných resekcích střeva, těžkých střevních zúženích a k léčbě píštělí.</a:t>
            </a:r>
          </a:p>
          <a:p>
            <a:endParaRPr lang="cs-CZ" dirty="0"/>
          </a:p>
        </p:txBody>
      </p:sp>
    </p:spTree>
    <p:extLst>
      <p:ext uri="{BB962C8B-B14F-4D97-AF65-F5344CB8AC3E}">
        <p14:creationId xmlns:p14="http://schemas.microsoft.com/office/powerpoint/2010/main" val="261231743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9D1CCD-71E0-4CA6-A7C8-033EE772399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99B2CBF-EEDE-4778-9279-12BF5B6C415B}"/>
              </a:ext>
            </a:extLst>
          </p:cNvPr>
          <p:cNvSpPr>
            <a:spLocks noGrp="1"/>
          </p:cNvSpPr>
          <p:nvPr>
            <p:ph idx="1"/>
          </p:nvPr>
        </p:nvSpPr>
        <p:spPr/>
        <p:txBody>
          <a:bodyPr>
            <a:normAutofit fontScale="62500" lnSpcReduction="20000"/>
          </a:bodyPr>
          <a:lstStyle/>
          <a:p>
            <a:r>
              <a:rPr lang="cs-CZ" dirty="0"/>
              <a:t>Dietní opatření při Crohnově chorobě se obvíjí podle toho, v jakém období se nemocný nachází. Zda v období klidovém, nebo v akutním vzplanutí nemoci. Dietní režim je důležitou součástí léčebného procesu. Při akutním vzplanutí nemoci by měla být obecně dodržována dieta bezezbytková, protože u nemocných jsou častá zúžení střeva, takže by měla být vyřazena především špatně stravitelná vláknina. Strava by měla být bez mléka, s nízkým obsahem cukru. Potraviny a nápoje, které jsou uváděny, jako špatně snášené a nevhodné jsou: citrusové plody, syrová zelenina, luštěniny, ořechy a jádra, tučná, kyselá a kořeněná jídla, kynuté pečivo, káva, silné čaje a alkohol.</a:t>
            </a:r>
          </a:p>
          <a:p>
            <a:r>
              <a:rPr lang="cs-CZ" dirty="0"/>
              <a:t> </a:t>
            </a:r>
          </a:p>
          <a:p>
            <a:r>
              <a:rPr lang="cs-CZ" dirty="0"/>
              <a:t>Doporučuje se tepelná úprava pokrmů dušením a vařením. Jako vhodné potraviny jsou uváděny: vařené brambory, rýže těstoviny, vařená a dušená masa kuřecí či drůbeží, ryby a dobře stravitelná vařená či dušená zelenina, nebo kompotované ovoce. Nemocný by měl mít dostatečný přísun tekutin. V klidovém období není u Crohnovy choroby nutné žádné přísné dietní omezení.</a:t>
            </a:r>
          </a:p>
          <a:p>
            <a:r>
              <a:rPr lang="cs-CZ" dirty="0"/>
              <a:t> </a:t>
            </a:r>
          </a:p>
          <a:p>
            <a:r>
              <a:rPr lang="cs-CZ" dirty="0"/>
              <a:t>Speciální a jednotná dieta pro nemocné s Crohnovou chorobou neexistuje a je silně individuální. Každý nemocný, musí postupně zkoušet, které potraviny mu činí problémy a které ne.</a:t>
            </a:r>
          </a:p>
          <a:p>
            <a:r>
              <a:rPr lang="cs-CZ" dirty="0"/>
              <a:t> </a:t>
            </a:r>
          </a:p>
          <a:p>
            <a:endParaRPr lang="cs-CZ" dirty="0"/>
          </a:p>
        </p:txBody>
      </p:sp>
    </p:spTree>
    <p:extLst>
      <p:ext uri="{BB962C8B-B14F-4D97-AF65-F5344CB8AC3E}">
        <p14:creationId xmlns:p14="http://schemas.microsoft.com/office/powerpoint/2010/main" val="19372388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1F9289-16A7-4684-B205-4129FB18939C}"/>
              </a:ext>
            </a:extLst>
          </p:cNvPr>
          <p:cNvSpPr>
            <a:spLocks noGrp="1"/>
          </p:cNvSpPr>
          <p:nvPr>
            <p:ph type="title"/>
          </p:nvPr>
        </p:nvSpPr>
        <p:spPr/>
        <p:txBody>
          <a:bodyPr/>
          <a:lstStyle/>
          <a:p>
            <a:r>
              <a:rPr lang="cs-CZ" b="1" dirty="0"/>
              <a:t>9.4.2 Chirurgická léčba</a:t>
            </a:r>
            <a:br>
              <a:rPr lang="cs-CZ" b="1" dirty="0"/>
            </a:br>
            <a:endParaRPr lang="cs-CZ" dirty="0"/>
          </a:p>
        </p:txBody>
      </p:sp>
      <p:sp>
        <p:nvSpPr>
          <p:cNvPr id="3" name="Zástupný symbol pro obsah 2">
            <a:extLst>
              <a:ext uri="{FF2B5EF4-FFF2-40B4-BE49-F238E27FC236}">
                <a16:creationId xmlns:a16="http://schemas.microsoft.com/office/drawing/2014/main" id="{C4134EBA-AACD-42D3-9EFD-AB1C857A9D0E}"/>
              </a:ext>
            </a:extLst>
          </p:cNvPr>
          <p:cNvSpPr>
            <a:spLocks noGrp="1"/>
          </p:cNvSpPr>
          <p:nvPr>
            <p:ph idx="1"/>
          </p:nvPr>
        </p:nvSpPr>
        <p:spPr/>
        <p:txBody>
          <a:bodyPr>
            <a:normAutofit fontScale="47500" lnSpcReduction="20000"/>
          </a:bodyPr>
          <a:lstStyle/>
          <a:p>
            <a:r>
              <a:rPr lang="cs-CZ" dirty="0"/>
              <a:t>U pacientů s Crohnovou chorobou je operativní řešení využíváno v případě, že je konzervativní léčba neúspěšná, pokud nastala akutní příhoda ohrožující život nemocného, nebo při dlouhodobých komplikacích. Rozlišujeme zákroky urgentní a plánované. Indikací k operačnímu výkonu mohou být: stenózy, píštěle, trvalý septický stav, perforace, krvácení, rakovinové bujení či dlouhodobé komplikace.</a:t>
            </a:r>
          </a:p>
          <a:p>
            <a:r>
              <a:rPr lang="cs-CZ" dirty="0"/>
              <a:t> </a:t>
            </a:r>
          </a:p>
          <a:p>
            <a:r>
              <a:rPr lang="cs-CZ" dirty="0"/>
              <a:t>Chirurgický zákrok chorobu nevyřeší a neodstraní, na rozdíl od ulcerózní kolitidy. Chirurgická léčba se ale může dobře doplňovat a kombinovat s léčbou medikamentózní. V případě chirurgické léčby je velmi důležitá předoperační příprava.</a:t>
            </a:r>
          </a:p>
          <a:p>
            <a:r>
              <a:rPr lang="cs-CZ" dirty="0"/>
              <a:t> </a:t>
            </a:r>
          </a:p>
          <a:p>
            <a:r>
              <a:rPr lang="cs-CZ" dirty="0"/>
              <a:t>V případě Crohnovy choroby je nejčastěji prováděna resekce střeva. Po opakovaných resekcích může dojít k syndromu krátkého střeva, u něhož vzniká porucha vstřebávání živin.</a:t>
            </a:r>
          </a:p>
          <a:p>
            <a:r>
              <a:rPr lang="cs-CZ" dirty="0"/>
              <a:t> </a:t>
            </a:r>
          </a:p>
          <a:p>
            <a:r>
              <a:rPr lang="cs-CZ" dirty="0"/>
              <a:t>Dalším výkonem může být </a:t>
            </a:r>
            <a:r>
              <a:rPr lang="cs-CZ" dirty="0" err="1"/>
              <a:t>strikturoplastika</a:t>
            </a:r>
            <a:r>
              <a:rPr lang="cs-CZ" dirty="0"/>
              <a:t>, která představuje výkon, při kterém se neodebírá část střeva, ale provede se plastická úprava zúžení. Bývá využívána v případech, kdy je střevo postiženo mnohočetnými a krátkými stenózami. Lékař je podélně protne a příčně sešije, čímž obnoví střevní průsvit. V případě zúžení střeva se dá také využít balonové dilatace při endoskopickém vyšetření.</a:t>
            </a:r>
          </a:p>
          <a:p>
            <a:r>
              <a:rPr lang="cs-CZ" dirty="0"/>
              <a:t> </a:t>
            </a:r>
          </a:p>
          <a:p>
            <a:r>
              <a:rPr lang="cs-CZ" dirty="0"/>
              <a:t> Často bývají prováděny také operace </a:t>
            </a:r>
            <a:r>
              <a:rPr lang="cs-CZ" dirty="0" err="1"/>
              <a:t>perianálních</a:t>
            </a:r>
            <a:r>
              <a:rPr lang="cs-CZ" dirty="0"/>
              <a:t> </a:t>
            </a:r>
            <a:r>
              <a:rPr lang="cs-CZ" dirty="0" err="1"/>
              <a:t>píštelí</a:t>
            </a:r>
            <a:r>
              <a:rPr lang="cs-CZ" dirty="0"/>
              <a:t> a abscesů. </a:t>
            </a:r>
            <a:r>
              <a:rPr lang="cs-CZ" dirty="0" err="1"/>
              <a:t>Perianální</a:t>
            </a:r>
            <a:r>
              <a:rPr lang="cs-CZ" dirty="0"/>
              <a:t> píštěle se lékař snaží spojit v jeden kanál a zajistit tak trvalou drenáž, u abscesů se pokouší o jejich vypuštění. U těchto chirurgických zákroků je snaha ušetřit oblast řitních svěračů.</a:t>
            </a:r>
          </a:p>
          <a:p>
            <a:r>
              <a:rPr lang="cs-CZ" dirty="0"/>
              <a:t> </a:t>
            </a:r>
          </a:p>
          <a:p>
            <a:r>
              <a:rPr lang="cs-CZ" dirty="0"/>
              <a:t>V mnoha případech je přikročeno k vytvoření </a:t>
            </a:r>
            <a:r>
              <a:rPr lang="cs-CZ" dirty="0" err="1"/>
              <a:t>stomie</a:t>
            </a:r>
            <a:r>
              <a:rPr lang="cs-CZ" dirty="0"/>
              <a:t>, ať už dočasné či trvalé. K těmto operačním výkonům bývá přistupováno při pánevních či břišních sepsích, při závažných zánětech konečníku a tlustého střeva, nebo pokud lékař usoudí, že je ohroženo hojení nového střevního spojení, anastomózy, která byla vytvořena při resekci střeva. V takovémto případě se přistupuje k vytvoření dočasné </a:t>
            </a:r>
            <a:r>
              <a:rPr lang="cs-CZ" dirty="0" err="1"/>
              <a:t>stomie</a:t>
            </a:r>
            <a:r>
              <a:rPr lang="cs-CZ" dirty="0"/>
              <a:t>.</a:t>
            </a:r>
          </a:p>
          <a:p>
            <a:endParaRPr lang="cs-CZ" dirty="0"/>
          </a:p>
        </p:txBody>
      </p:sp>
    </p:spTree>
    <p:extLst>
      <p:ext uri="{BB962C8B-B14F-4D97-AF65-F5344CB8AC3E}">
        <p14:creationId xmlns:p14="http://schemas.microsoft.com/office/powerpoint/2010/main" val="23469576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F9E4D-1EA8-4154-B38F-99041B24FA0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9D5483-ED89-4CDD-B2A3-20ED8BAB1B40}"/>
              </a:ext>
            </a:extLst>
          </p:cNvPr>
          <p:cNvSpPr>
            <a:spLocks noGrp="1"/>
          </p:cNvSpPr>
          <p:nvPr>
            <p:ph idx="1"/>
          </p:nvPr>
        </p:nvSpPr>
        <p:spPr/>
        <p:txBody>
          <a:bodyPr>
            <a:normAutofit fontScale="77500" lnSpcReduction="20000"/>
          </a:bodyPr>
          <a:lstStyle/>
          <a:p>
            <a:r>
              <a:rPr lang="cs-CZ" b="1" dirty="0"/>
              <a:t>Nejčastější ošetřovatelské diagnózy</a:t>
            </a:r>
            <a:endParaRPr lang="cs-CZ" dirty="0"/>
          </a:p>
          <a:p>
            <a:r>
              <a:rPr lang="cs-CZ" dirty="0"/>
              <a:t>A</a:t>
            </a:r>
            <a:r>
              <a:rPr lang="cs-CZ" dirty="0">
                <a:hlinkClick r:id="rId2" tooltip="osetrovatelske-diagnozy.aspx"/>
              </a:rPr>
              <a:t>kutní bolest - 00132</a:t>
            </a:r>
            <a:endParaRPr lang="cs-CZ" dirty="0"/>
          </a:p>
          <a:p>
            <a:r>
              <a:rPr lang="cs-CZ" dirty="0"/>
              <a:t>D</a:t>
            </a:r>
            <a:r>
              <a:rPr lang="cs-CZ" dirty="0">
                <a:hlinkClick r:id="rId2" tooltip="osetrovatelske-diagnozy.aspx"/>
              </a:rPr>
              <a:t>eficit tělesných tekutin - 00027</a:t>
            </a:r>
            <a:endParaRPr lang="cs-CZ" dirty="0"/>
          </a:p>
          <a:p>
            <a:r>
              <a:rPr lang="cs-CZ" dirty="0"/>
              <a:t>H</a:t>
            </a:r>
            <a:r>
              <a:rPr lang="cs-CZ" dirty="0">
                <a:hlinkClick r:id="rId2" tooltip="osetrovatelske-diagnozy.aspx"/>
              </a:rPr>
              <a:t>ypertermie - 00007</a:t>
            </a:r>
            <a:endParaRPr lang="cs-CZ" dirty="0"/>
          </a:p>
          <a:p>
            <a:r>
              <a:rPr lang="cs-CZ" dirty="0"/>
              <a:t>C</a:t>
            </a:r>
            <a:r>
              <a:rPr lang="cs-CZ" dirty="0">
                <a:hlinkClick r:id="rId2" tooltip="osetrovatelske-diagnozy.aspx"/>
              </a:rPr>
              <a:t>hronická bolest - 00133</a:t>
            </a:r>
            <a:endParaRPr lang="cs-CZ" dirty="0"/>
          </a:p>
          <a:p>
            <a:r>
              <a:rPr lang="cs-CZ" dirty="0"/>
              <a:t>N</a:t>
            </a:r>
            <a:r>
              <a:rPr lang="cs-CZ" dirty="0">
                <a:hlinkClick r:id="rId2" tooltip="osetrovatelske-diagnozy.aspx"/>
              </a:rPr>
              <a:t>auzea - 00134</a:t>
            </a:r>
            <a:endParaRPr lang="cs-CZ" dirty="0"/>
          </a:p>
          <a:p>
            <a:r>
              <a:rPr lang="cs-CZ" dirty="0"/>
              <a:t>N</a:t>
            </a:r>
            <a:r>
              <a:rPr lang="cs-CZ" dirty="0">
                <a:hlinkClick r:id="rId2" tooltip="osetrovatelske-diagnozy.aspx"/>
              </a:rPr>
              <a:t>edostatečná výživa - 00002</a:t>
            </a:r>
            <a:endParaRPr lang="cs-CZ" dirty="0"/>
          </a:p>
          <a:p>
            <a:r>
              <a:rPr lang="cs-CZ" dirty="0"/>
              <a:t>N</a:t>
            </a:r>
            <a:r>
              <a:rPr lang="cs-CZ" dirty="0">
                <a:hlinkClick r:id="rId2" tooltip="osetrovatelske-diagnozy.aspx"/>
              </a:rPr>
              <a:t>eprospívání dospělé osoby - 00101</a:t>
            </a:r>
            <a:endParaRPr lang="cs-CZ" dirty="0"/>
          </a:p>
          <a:p>
            <a:r>
              <a:rPr lang="cs-CZ" dirty="0"/>
              <a:t>P</a:t>
            </a:r>
            <a:r>
              <a:rPr lang="cs-CZ" dirty="0">
                <a:hlinkClick r:id="rId2" tooltip="osetrovatelske-diagnozy.aspx"/>
              </a:rPr>
              <a:t>orušená energie - 00050</a:t>
            </a:r>
            <a:endParaRPr lang="cs-CZ" dirty="0"/>
          </a:p>
          <a:p>
            <a:r>
              <a:rPr lang="cs-CZ" dirty="0"/>
              <a:t>P</a:t>
            </a:r>
            <a:r>
              <a:rPr lang="cs-CZ" dirty="0">
                <a:hlinkClick r:id="rId2" tooltip="osetrovatelske-diagnozy.aspx"/>
              </a:rPr>
              <a:t>orušený obraz těla - 00118</a:t>
            </a:r>
            <a:endParaRPr lang="cs-CZ" dirty="0"/>
          </a:p>
          <a:p>
            <a:r>
              <a:rPr lang="cs-CZ" dirty="0"/>
              <a:t>P</a:t>
            </a:r>
            <a:r>
              <a:rPr lang="cs-CZ" dirty="0">
                <a:hlinkClick r:id="rId2" tooltip="osetrovatelske-diagnozy.aspx"/>
              </a:rPr>
              <a:t>růjem - 00013</a:t>
            </a:r>
            <a:endParaRPr lang="cs-CZ" dirty="0"/>
          </a:p>
          <a:p>
            <a:r>
              <a:rPr lang="cs-CZ" dirty="0"/>
              <a:t>R</a:t>
            </a:r>
            <a:r>
              <a:rPr lang="cs-CZ" dirty="0">
                <a:hlinkClick r:id="rId2" tooltip="osetrovatelske-diagnozy.aspx"/>
              </a:rPr>
              <a:t>iziko infekce - 00004</a:t>
            </a:r>
            <a:endParaRPr lang="cs-CZ" dirty="0"/>
          </a:p>
          <a:p>
            <a:endParaRPr lang="cs-CZ" dirty="0"/>
          </a:p>
        </p:txBody>
      </p:sp>
    </p:spTree>
    <p:extLst>
      <p:ext uri="{BB962C8B-B14F-4D97-AF65-F5344CB8AC3E}">
        <p14:creationId xmlns:p14="http://schemas.microsoft.com/office/powerpoint/2010/main" val="20342765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FD4B0C-E0C3-41F2-9F95-6BD038E6BC9F}"/>
              </a:ext>
            </a:extLst>
          </p:cNvPr>
          <p:cNvSpPr>
            <a:spLocks noGrp="1"/>
          </p:cNvSpPr>
          <p:nvPr>
            <p:ph type="title"/>
          </p:nvPr>
        </p:nvSpPr>
        <p:spPr/>
        <p:txBody>
          <a:bodyPr>
            <a:normAutofit fontScale="90000"/>
          </a:bodyPr>
          <a:lstStyle/>
          <a:p>
            <a:r>
              <a:rPr lang="cs-CZ" b="1" dirty="0">
                <a:solidFill>
                  <a:srgbClr val="FF0000"/>
                </a:solidFill>
              </a:rPr>
              <a:t>10 Ošetřovatelský proces u pacienta s chronickou ránou</a:t>
            </a:r>
            <a:br>
              <a:rPr lang="cs-CZ" b="1" dirty="0"/>
            </a:br>
            <a:endParaRPr lang="cs-CZ" dirty="0"/>
          </a:p>
        </p:txBody>
      </p:sp>
      <p:sp>
        <p:nvSpPr>
          <p:cNvPr id="3" name="Zástupný symbol pro obsah 2">
            <a:extLst>
              <a:ext uri="{FF2B5EF4-FFF2-40B4-BE49-F238E27FC236}">
                <a16:creationId xmlns:a16="http://schemas.microsoft.com/office/drawing/2014/main" id="{FFF30A86-3CCA-4F09-A577-C0A61B8F1CF4}"/>
              </a:ext>
            </a:extLst>
          </p:cNvPr>
          <p:cNvSpPr>
            <a:spLocks noGrp="1"/>
          </p:cNvSpPr>
          <p:nvPr>
            <p:ph idx="1"/>
          </p:nvPr>
        </p:nvSpPr>
        <p:spPr/>
        <p:txBody>
          <a:bodyPr>
            <a:normAutofit fontScale="55000" lnSpcReduction="20000"/>
          </a:bodyPr>
          <a:lstStyle/>
          <a:p>
            <a:r>
              <a:rPr lang="cs-CZ" dirty="0"/>
              <a:t>Chronická rána je sekundárně se hojící rána, která i přes adekvátní lokální terapii nevykazuje po dobu 8 týdnů tendenci k hojení. Chronické rány mohou kdykoli vzniknout z rány akutní působením perzistující infekce nebo v důsledku neadekvátního primárního ošetření. </a:t>
            </a:r>
          </a:p>
          <a:p>
            <a:r>
              <a:rPr lang="cs-CZ" dirty="0"/>
              <a:t> </a:t>
            </a:r>
          </a:p>
          <a:p>
            <a:r>
              <a:rPr lang="cs-CZ" dirty="0"/>
              <a:t>Dle etiologie vzniku se mohou chronické rány dělit na: </a:t>
            </a:r>
          </a:p>
          <a:p>
            <a:r>
              <a:rPr lang="cs-CZ" dirty="0"/>
              <a:t>- metabolické (diabetická noha), </a:t>
            </a:r>
          </a:p>
          <a:p>
            <a:r>
              <a:rPr lang="cs-CZ" dirty="0"/>
              <a:t>- cévní (arteriální a venózní vředy), </a:t>
            </a:r>
          </a:p>
          <a:p>
            <a:r>
              <a:rPr lang="cs-CZ" dirty="0"/>
              <a:t>- nutritivní (dekubity), </a:t>
            </a:r>
          </a:p>
          <a:p>
            <a:r>
              <a:rPr lang="cs-CZ" dirty="0"/>
              <a:t>- infekční (rány hojící se per </a:t>
            </a:r>
            <a:r>
              <a:rPr lang="cs-CZ" dirty="0" err="1"/>
              <a:t>secundam</a:t>
            </a:r>
            <a:r>
              <a:rPr lang="cs-CZ" dirty="0"/>
              <a:t> </a:t>
            </a:r>
            <a:r>
              <a:rPr lang="cs-CZ" dirty="0" err="1"/>
              <a:t>intentionem</a:t>
            </a:r>
            <a:r>
              <a:rPr lang="cs-CZ" dirty="0"/>
              <a:t> a dehiscence),</a:t>
            </a:r>
          </a:p>
          <a:p>
            <a:r>
              <a:rPr lang="cs-CZ" dirty="0"/>
              <a:t>- </a:t>
            </a:r>
            <a:r>
              <a:rPr lang="cs-CZ" dirty="0" err="1"/>
              <a:t>iatrogenní</a:t>
            </a:r>
            <a:r>
              <a:rPr lang="cs-CZ" dirty="0"/>
              <a:t>, </a:t>
            </a:r>
          </a:p>
          <a:p>
            <a:r>
              <a:rPr lang="cs-CZ" dirty="0"/>
              <a:t>- </a:t>
            </a:r>
            <a:r>
              <a:rPr lang="cs-CZ" dirty="0" err="1"/>
              <a:t>exulcerované</a:t>
            </a:r>
            <a:r>
              <a:rPr lang="cs-CZ" dirty="0"/>
              <a:t> nádory, </a:t>
            </a:r>
          </a:p>
          <a:p>
            <a:r>
              <a:rPr lang="cs-CZ" dirty="0"/>
              <a:t>- kombinované. </a:t>
            </a:r>
          </a:p>
          <a:p>
            <a:r>
              <a:rPr lang="cs-CZ" dirty="0"/>
              <a:t> </a:t>
            </a:r>
          </a:p>
          <a:p>
            <a:r>
              <a:rPr lang="cs-CZ" dirty="0"/>
              <a:t>Chronickými ranami bývají postiženi především starší lidé. U nemocných často vzniká sociální izolace, zabraňují styku s okolím, trpí depresemi, frustracemi, nedostatkem spánku, trápí je bolesti, nesoběstačnost a vyčerpání ze stále se opakujících infekcí.</a:t>
            </a:r>
          </a:p>
          <a:p>
            <a:endParaRPr lang="cs-CZ" dirty="0"/>
          </a:p>
        </p:txBody>
      </p:sp>
    </p:spTree>
    <p:extLst>
      <p:ext uri="{BB962C8B-B14F-4D97-AF65-F5344CB8AC3E}">
        <p14:creationId xmlns:p14="http://schemas.microsoft.com/office/powerpoint/2010/main" val="16254346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24D313-85FC-490B-9874-5F0299846E68}"/>
              </a:ext>
            </a:extLst>
          </p:cNvPr>
          <p:cNvSpPr>
            <a:spLocks noGrp="1"/>
          </p:cNvSpPr>
          <p:nvPr>
            <p:ph type="title"/>
          </p:nvPr>
        </p:nvSpPr>
        <p:spPr/>
        <p:txBody>
          <a:bodyPr/>
          <a:lstStyle/>
          <a:p>
            <a:r>
              <a:rPr lang="cs-CZ" b="1" dirty="0"/>
              <a:t>10.1 Historie ošetřování chronických ran</a:t>
            </a:r>
          </a:p>
        </p:txBody>
      </p:sp>
      <p:sp>
        <p:nvSpPr>
          <p:cNvPr id="3" name="Zástupný symbol pro obsah 2">
            <a:extLst>
              <a:ext uri="{FF2B5EF4-FFF2-40B4-BE49-F238E27FC236}">
                <a16:creationId xmlns:a16="http://schemas.microsoft.com/office/drawing/2014/main" id="{92BA6A52-4E9A-4DAE-93A8-A76A6461128E}"/>
              </a:ext>
            </a:extLst>
          </p:cNvPr>
          <p:cNvSpPr>
            <a:spLocks noGrp="1"/>
          </p:cNvSpPr>
          <p:nvPr>
            <p:ph idx="1"/>
          </p:nvPr>
        </p:nvSpPr>
        <p:spPr/>
        <p:txBody>
          <a:bodyPr>
            <a:normAutofit fontScale="77500" lnSpcReduction="20000"/>
          </a:bodyPr>
          <a:lstStyle/>
          <a:p>
            <a:r>
              <a:rPr lang="cs-CZ" dirty="0"/>
              <a:t>První záznamy o hojení ran pochází ze středověké Mezopotámie. K jejich léčení se používal med a pryskyřice s rozdrcenými semeny a ovocem. Med jako základní složku hojivých balzámů používali již i Řekové a Římané. Jeho aplikace do rány měla pozitivní vliv na hojení, ale také udržovala vlhké prostředí v ráně. O mnoho let později vystřídalo tyto postupy přikládání suché sterilní gázy, která měla dobrou sací schopnost, ale ránu tím silně vysušovala. Egypťané k obvazování používali lněné plátno, z kterého se vytvářely také tampony. Hippokrates se jako první zaměřil na kompresivní terapii v léčbě pacientů s bércovým vředem. </a:t>
            </a:r>
          </a:p>
          <a:p>
            <a:r>
              <a:rPr lang="cs-CZ" dirty="0"/>
              <a:t>Ve středověku se věřilo, že stříbrné mince vložené do vody čistí pitnou vodu. Teprve lékař Karla IX. položil základy správného ošetřování ran u vojáků. K velkému rozvoji chirurgie přispěl objev asepse a antisepse a později prvního antibiotika - penicilinu. </a:t>
            </a:r>
          </a:p>
          <a:p>
            <a:r>
              <a:rPr lang="cs-CZ" dirty="0"/>
              <a:t>V České republice se začalo ošetřovat metodou vlhkého hojení ran v 90. letech 20. století. V posledních letech tento obor zaznamenal značnou oblibu a rozvoj, nejen kvůli stále většímu množství materiálů, které přicházejí na trh, ale také díky stále častější žádosti pacientů o moderní, kvalitní a efektivní léčbu chronického problému.</a:t>
            </a:r>
          </a:p>
          <a:p>
            <a:r>
              <a:rPr lang="cs-CZ" dirty="0"/>
              <a:t> </a:t>
            </a:r>
          </a:p>
          <a:p>
            <a:endParaRPr lang="cs-CZ" dirty="0"/>
          </a:p>
        </p:txBody>
      </p:sp>
    </p:spTree>
    <p:extLst>
      <p:ext uri="{BB962C8B-B14F-4D97-AF65-F5344CB8AC3E}">
        <p14:creationId xmlns:p14="http://schemas.microsoft.com/office/powerpoint/2010/main" val="257093227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DBD8F8-2B02-4B38-A784-07F8F6E98CD4}"/>
              </a:ext>
            </a:extLst>
          </p:cNvPr>
          <p:cNvSpPr>
            <a:spLocks noGrp="1"/>
          </p:cNvSpPr>
          <p:nvPr>
            <p:ph type="title"/>
          </p:nvPr>
        </p:nvSpPr>
        <p:spPr/>
        <p:txBody>
          <a:bodyPr/>
          <a:lstStyle/>
          <a:p>
            <a:r>
              <a:rPr lang="cs-CZ" b="1" dirty="0"/>
              <a:t>10.2 Rozdělení chronických ran</a:t>
            </a:r>
            <a:br>
              <a:rPr lang="cs-CZ" b="1" dirty="0"/>
            </a:br>
            <a:endParaRPr lang="cs-CZ" dirty="0"/>
          </a:p>
        </p:txBody>
      </p:sp>
      <p:sp>
        <p:nvSpPr>
          <p:cNvPr id="3" name="Zástupný symbol pro obsah 2">
            <a:extLst>
              <a:ext uri="{FF2B5EF4-FFF2-40B4-BE49-F238E27FC236}">
                <a16:creationId xmlns:a16="http://schemas.microsoft.com/office/drawing/2014/main" id="{E5FAE329-27D1-45A3-B476-1FDBCCE145F1}"/>
              </a:ext>
            </a:extLst>
          </p:cNvPr>
          <p:cNvSpPr>
            <a:spLocks noGrp="1"/>
          </p:cNvSpPr>
          <p:nvPr>
            <p:ph idx="1"/>
          </p:nvPr>
        </p:nvSpPr>
        <p:spPr/>
        <p:txBody>
          <a:bodyPr>
            <a:normAutofit fontScale="32500" lnSpcReduction="20000"/>
          </a:bodyPr>
          <a:lstStyle/>
          <a:p>
            <a:r>
              <a:rPr lang="cs-CZ" dirty="0"/>
              <a:t>Mezi nejčastější chronické rány patří následující typy: </a:t>
            </a:r>
          </a:p>
          <a:p>
            <a:r>
              <a:rPr lang="cs-CZ" dirty="0"/>
              <a:t>- dekubitus, </a:t>
            </a:r>
          </a:p>
          <a:p>
            <a:r>
              <a:rPr lang="cs-CZ" dirty="0"/>
              <a:t>- </a:t>
            </a:r>
            <a:r>
              <a:rPr lang="cs-CZ" dirty="0" err="1"/>
              <a:t>ulcus</a:t>
            </a:r>
            <a:r>
              <a:rPr lang="cs-CZ" dirty="0"/>
              <a:t> </a:t>
            </a:r>
            <a:r>
              <a:rPr lang="cs-CZ" dirty="0" err="1"/>
              <a:t>cruris</a:t>
            </a:r>
            <a:r>
              <a:rPr lang="cs-CZ" dirty="0"/>
              <a:t> </a:t>
            </a:r>
            <a:r>
              <a:rPr lang="cs-CZ" dirty="0" err="1"/>
              <a:t>venosum</a:t>
            </a:r>
            <a:r>
              <a:rPr lang="cs-CZ" dirty="0"/>
              <a:t>, </a:t>
            </a:r>
          </a:p>
          <a:p>
            <a:r>
              <a:rPr lang="cs-CZ" dirty="0"/>
              <a:t>- </a:t>
            </a:r>
            <a:r>
              <a:rPr lang="cs-CZ" dirty="0" err="1"/>
              <a:t>ulcus</a:t>
            </a:r>
            <a:r>
              <a:rPr lang="cs-CZ" dirty="0"/>
              <a:t> </a:t>
            </a:r>
            <a:r>
              <a:rPr lang="cs-CZ" dirty="0" err="1"/>
              <a:t>cruris</a:t>
            </a:r>
            <a:r>
              <a:rPr lang="cs-CZ" dirty="0"/>
              <a:t> </a:t>
            </a:r>
            <a:r>
              <a:rPr lang="cs-CZ" dirty="0" err="1"/>
              <a:t>arteriuosum</a:t>
            </a:r>
            <a:r>
              <a:rPr lang="cs-CZ" dirty="0"/>
              <a:t>, </a:t>
            </a:r>
          </a:p>
          <a:p>
            <a:r>
              <a:rPr lang="cs-CZ" dirty="0"/>
              <a:t>- syndrom diabetické nohy s bércovým vředem (</a:t>
            </a:r>
            <a:r>
              <a:rPr lang="cs-CZ" dirty="0" err="1"/>
              <a:t>ulcus</a:t>
            </a:r>
            <a:r>
              <a:rPr lang="cs-CZ" dirty="0"/>
              <a:t> </a:t>
            </a:r>
            <a:r>
              <a:rPr lang="cs-CZ" dirty="0" err="1"/>
              <a:t>cruris</a:t>
            </a:r>
            <a:r>
              <a:rPr lang="cs-CZ" dirty="0"/>
              <a:t>),</a:t>
            </a:r>
          </a:p>
          <a:p>
            <a:r>
              <a:rPr lang="cs-CZ" dirty="0"/>
              <a:t>- chronická posttraumatická rána,</a:t>
            </a:r>
          </a:p>
          <a:p>
            <a:r>
              <a:rPr lang="cs-CZ" dirty="0"/>
              <a:t>- chronické škody vzniklé působením záření,</a:t>
            </a:r>
          </a:p>
          <a:p>
            <a:r>
              <a:rPr lang="cs-CZ" dirty="0"/>
              <a:t>- </a:t>
            </a:r>
            <a:r>
              <a:rPr lang="cs-CZ" dirty="0" err="1"/>
              <a:t>exulcerované</a:t>
            </a:r>
            <a:r>
              <a:rPr lang="cs-CZ" dirty="0"/>
              <a:t> nádory,</a:t>
            </a:r>
          </a:p>
          <a:p>
            <a:r>
              <a:rPr lang="cs-CZ" dirty="0"/>
              <a:t>- chirurgické rány – dehiscence operačních ran, sekundárně se hojící rány.</a:t>
            </a:r>
          </a:p>
          <a:p>
            <a:r>
              <a:rPr lang="cs-CZ" dirty="0"/>
              <a:t> </a:t>
            </a:r>
          </a:p>
          <a:p>
            <a:r>
              <a:rPr lang="cs-CZ" dirty="0"/>
              <a:t>Chronickou ránu lze dělit dle charakteru její spodiny. Rozlišujeme rány </a:t>
            </a:r>
            <a:r>
              <a:rPr lang="cs-CZ" dirty="0" err="1"/>
              <a:t>epitelizující</a:t>
            </a:r>
            <a:r>
              <a:rPr lang="cs-CZ" dirty="0"/>
              <a:t>, granulující, povleklé a nekrotické. Pokud se v ráně objeví známky infekce, jedná se o rány infikované.</a:t>
            </a:r>
          </a:p>
          <a:p>
            <a:r>
              <a:rPr lang="cs-CZ" dirty="0"/>
              <a:t> </a:t>
            </a:r>
          </a:p>
          <a:p>
            <a:r>
              <a:rPr lang="cs-CZ" dirty="0"/>
              <a:t>I když klinický vzhled chronických ran je heterogenní, patofyziologické mechanizmy, které vedou k chronicitě onemocnění, jsou podobné. Poškození cév vyústí nakonec v poruchu výživy kůže a podkoží s přibývající hypoxií a ischémií, což má za následek odumírání buněk a vznik nekróz. Reparační proces buněk vychází z oblasti s extrémně poškozenou látkovou výměnou. Díky poškození tkáně je zastavena migrace neutrofilních granulocytů a makrofágů do oblasti rány. Proces hojení může v ráně nastat, pokud dojde k obnově krevního zásobení a mikrocirkulace v oblasti rány. Spodina rány musí být sanována.</a:t>
            </a:r>
          </a:p>
          <a:p>
            <a:r>
              <a:rPr lang="cs-CZ" dirty="0"/>
              <a:t> </a:t>
            </a:r>
          </a:p>
          <a:p>
            <a:r>
              <a:rPr lang="cs-CZ" dirty="0"/>
              <a:t>Lokální terapeutická opatření vychází z jednotlivých fází hojení rány. Rozlišujeme 3 základní fáze hojení rány:</a:t>
            </a:r>
          </a:p>
          <a:p>
            <a:r>
              <a:rPr lang="cs-CZ" dirty="0"/>
              <a:t>1. fáze exsudativní – zástava krvácení, vyčištění rány, exsudace (čistící fáze),</a:t>
            </a:r>
          </a:p>
          <a:p>
            <a:r>
              <a:rPr lang="cs-CZ" dirty="0"/>
              <a:t>2. fáze proliferační- produkce granulační tkáně, kolagenu, angiogeneze (granulační fáze),</a:t>
            </a:r>
          </a:p>
          <a:p>
            <a:r>
              <a:rPr lang="cs-CZ" dirty="0"/>
              <a:t>3. fáze diferenciační – epitelizace, tvorba vaziva, vyzrávání buněk (epitelizační fáze).</a:t>
            </a:r>
          </a:p>
          <a:p>
            <a:endParaRPr lang="cs-CZ" dirty="0"/>
          </a:p>
        </p:txBody>
      </p:sp>
    </p:spTree>
    <p:extLst>
      <p:ext uri="{BB962C8B-B14F-4D97-AF65-F5344CB8AC3E}">
        <p14:creationId xmlns:p14="http://schemas.microsoft.com/office/powerpoint/2010/main" val="4207359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a:extLst>
              <a:ext uri="{FF2B5EF4-FFF2-40B4-BE49-F238E27FC236}">
                <a16:creationId xmlns:a16="http://schemas.microsoft.com/office/drawing/2014/main" id="{5DFED8A5-293B-4BE6-A96A-BC8FA87DDD95}"/>
              </a:ext>
            </a:extLst>
          </p:cNvPr>
          <p:cNvSpPr>
            <a:spLocks noGrp="1" noChangeArrowheads="1"/>
          </p:cNvSpPr>
          <p:nvPr>
            <p:ph type="title"/>
          </p:nvPr>
        </p:nvSpPr>
        <p:spPr/>
        <p:txBody>
          <a:bodyPr/>
          <a:lstStyle/>
          <a:p>
            <a:r>
              <a:rPr lang="cs-CZ" altLang="cs-CZ" sz="4000"/>
              <a:t>Parietální buňka (HCl) – schéma protonové pumpy</a:t>
            </a:r>
          </a:p>
        </p:txBody>
      </p:sp>
      <p:pic>
        <p:nvPicPr>
          <p:cNvPr id="17417" name="Picture 9" descr="sekrece HCl">
            <a:extLst>
              <a:ext uri="{FF2B5EF4-FFF2-40B4-BE49-F238E27FC236}">
                <a16:creationId xmlns:a16="http://schemas.microsoft.com/office/drawing/2014/main" id="{078F2B97-19DE-4634-BBB4-2BB4AAD57DE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8" y="1628776"/>
            <a:ext cx="3816350" cy="475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5" name="Rectangle 7">
            <a:extLst>
              <a:ext uri="{FF2B5EF4-FFF2-40B4-BE49-F238E27FC236}">
                <a16:creationId xmlns:a16="http://schemas.microsoft.com/office/drawing/2014/main" id="{AA1EF1C1-EE2D-46AA-811E-ED3ED0962A1A}"/>
              </a:ext>
            </a:extLst>
          </p:cNvPr>
          <p:cNvSpPr>
            <a:spLocks noGrp="1" noChangeArrowheads="1"/>
          </p:cNvSpPr>
          <p:nvPr>
            <p:ph type="body" sz="half" idx="2"/>
          </p:nvPr>
        </p:nvSpPr>
        <p:spPr/>
        <p:txBody>
          <a:bodyPr/>
          <a:lstStyle/>
          <a:p>
            <a:r>
              <a:rPr lang="cs-CZ" altLang="cs-CZ"/>
              <a:t>3 druhy receptorů:pro </a:t>
            </a:r>
          </a:p>
          <a:p>
            <a:pPr lvl="1"/>
            <a:r>
              <a:rPr lang="cs-CZ" altLang="cs-CZ"/>
              <a:t>Gastrin: dráždění z duodena a pyloru</a:t>
            </a:r>
          </a:p>
          <a:p>
            <a:pPr lvl="1"/>
            <a:r>
              <a:rPr lang="cs-CZ" altLang="cs-CZ"/>
              <a:t>Acetylcholin: dráždění z n. vagus z jícnu</a:t>
            </a:r>
          </a:p>
          <a:p>
            <a:pPr lvl="1"/>
            <a:r>
              <a:rPr lang="cs-CZ" altLang="cs-CZ"/>
              <a:t>Histamin: uvolněný z žírných buněk</a:t>
            </a:r>
          </a:p>
          <a:p>
            <a:pPr lvl="1"/>
            <a:endParaRPr lang="cs-CZ" altLang="cs-CZ"/>
          </a:p>
        </p:txBody>
      </p:sp>
      <p:sp>
        <p:nvSpPr>
          <p:cNvPr id="17418" name="Line 10">
            <a:extLst>
              <a:ext uri="{FF2B5EF4-FFF2-40B4-BE49-F238E27FC236}">
                <a16:creationId xmlns:a16="http://schemas.microsoft.com/office/drawing/2014/main" id="{97E1D9AA-86FF-403E-B658-0830E1414EE7}"/>
              </a:ext>
            </a:extLst>
          </p:cNvPr>
          <p:cNvSpPr>
            <a:spLocks noChangeShapeType="1"/>
          </p:cNvSpPr>
          <p:nvPr/>
        </p:nvSpPr>
        <p:spPr bwMode="auto">
          <a:xfrm>
            <a:off x="4008438" y="1412876"/>
            <a:ext cx="1441450" cy="2087563"/>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419" name="Line 11">
            <a:extLst>
              <a:ext uri="{FF2B5EF4-FFF2-40B4-BE49-F238E27FC236}">
                <a16:creationId xmlns:a16="http://schemas.microsoft.com/office/drawing/2014/main" id="{E7FFC944-BB7E-46D5-AEE1-66592AB6EB22}"/>
              </a:ext>
            </a:extLst>
          </p:cNvPr>
          <p:cNvSpPr>
            <a:spLocks noChangeShapeType="1"/>
          </p:cNvSpPr>
          <p:nvPr/>
        </p:nvSpPr>
        <p:spPr bwMode="auto">
          <a:xfrm>
            <a:off x="4008438" y="1412876"/>
            <a:ext cx="1295400" cy="4537075"/>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spd="med">
    <p:pull dir="l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D3572A-3138-4995-923E-C77DB93ED22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295C8C7-673B-4F30-9F41-5783FAAC1EF0}"/>
              </a:ext>
            </a:extLst>
          </p:cNvPr>
          <p:cNvSpPr>
            <a:spLocks noGrp="1"/>
          </p:cNvSpPr>
          <p:nvPr>
            <p:ph idx="1"/>
          </p:nvPr>
        </p:nvSpPr>
        <p:spPr/>
        <p:txBody>
          <a:bodyPr/>
          <a:lstStyle/>
          <a:p>
            <a:r>
              <a:rPr lang="cs-CZ" dirty="0"/>
              <a:t>Lokální terapeutická opatření vychází z jednotlivých fází hojení rány. Rozlišujeme 3 základní fáze hojení rány:</a:t>
            </a:r>
          </a:p>
          <a:p>
            <a:r>
              <a:rPr lang="cs-CZ" dirty="0"/>
              <a:t>1. fáze exsudativní – zástava krvácení, vyčištění rány, exsudace (čistící fáze),</a:t>
            </a:r>
          </a:p>
          <a:p>
            <a:r>
              <a:rPr lang="cs-CZ" dirty="0"/>
              <a:t>2. fáze proliferační- produkce granulační tkáně, kolagenu, angiogeneze (granulační fáze),</a:t>
            </a:r>
          </a:p>
          <a:p>
            <a:r>
              <a:rPr lang="cs-CZ" dirty="0"/>
              <a:t>3. fáze diferenciační – epitelizace, tvorba vaziva, vyzrávání buněk (epitelizační fáze).</a:t>
            </a:r>
          </a:p>
          <a:p>
            <a:endParaRPr lang="cs-CZ" dirty="0"/>
          </a:p>
        </p:txBody>
      </p:sp>
    </p:spTree>
    <p:extLst>
      <p:ext uri="{BB962C8B-B14F-4D97-AF65-F5344CB8AC3E}">
        <p14:creationId xmlns:p14="http://schemas.microsoft.com/office/powerpoint/2010/main" val="15534812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1CB55-7F2D-404F-A99B-ADA74CC2B21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C7DD6F1-FE9D-4C1B-97BC-8CA099C74821}"/>
              </a:ext>
            </a:extLst>
          </p:cNvPr>
          <p:cNvSpPr>
            <a:spLocks noGrp="1"/>
          </p:cNvSpPr>
          <p:nvPr>
            <p:ph idx="1"/>
          </p:nvPr>
        </p:nvSpPr>
        <p:spPr/>
        <p:txBody>
          <a:bodyPr>
            <a:normAutofit fontScale="55000" lnSpcReduction="20000"/>
          </a:bodyPr>
          <a:lstStyle/>
          <a:p>
            <a:r>
              <a:rPr lang="cs-CZ" dirty="0"/>
              <a:t>Exsudativní fáze trvá za normálních okolností při nekomplikovaném hojení rány asi 3 dny. Začíná v okamžiku poranění, nejprve dochází k zástavě krvácení, vzniku </a:t>
            </a:r>
            <a:r>
              <a:rPr lang="cs-CZ" dirty="0" err="1"/>
              <a:t>trombocytární</a:t>
            </a:r>
            <a:r>
              <a:rPr lang="cs-CZ" dirty="0"/>
              <a:t> zátky a následně koagulační kaskádou ke vzniku fibrinu. Z aktivovaných trombocytů se uvolňují </a:t>
            </a:r>
            <a:r>
              <a:rPr lang="cs-CZ" dirty="0" err="1"/>
              <a:t>cytokiny</a:t>
            </a:r>
            <a:r>
              <a:rPr lang="cs-CZ" dirty="0"/>
              <a:t>, které připravují tkáňové buňky v místě poranění k reparaci, zároveň dochází k iniciální vazokonstrikci. Dochází k adherenci leukocytů a makrofágů na poraněnou tkáň, leukocyty a makrofágy přestupují </a:t>
            </a:r>
            <a:r>
              <a:rPr lang="cs-CZ" dirty="0" err="1"/>
              <a:t>extravazálně</a:t>
            </a:r>
            <a:r>
              <a:rPr lang="cs-CZ" dirty="0"/>
              <a:t> a dochází k uvolnění histaminu, bradykininu a serotoninu. Důsledkem je zvýšení kapilární permeability, vazodilatace a zpomalení krevního proudu, exsudace plazmy do </a:t>
            </a:r>
            <a:r>
              <a:rPr lang="cs-CZ" dirty="0" err="1"/>
              <a:t>intersticia</a:t>
            </a:r>
            <a:r>
              <a:rPr lang="cs-CZ" dirty="0"/>
              <a:t>. Klinicky se tento stav projeví již cca 10 minut po poranění prvními příznaky zánětu – </a:t>
            </a:r>
            <a:r>
              <a:rPr lang="cs-CZ" dirty="0" err="1"/>
              <a:t>rubor</a:t>
            </a:r>
            <a:r>
              <a:rPr lang="cs-CZ" dirty="0"/>
              <a:t>, </a:t>
            </a:r>
            <a:r>
              <a:rPr lang="cs-CZ" dirty="0" err="1"/>
              <a:t>dolor</a:t>
            </a:r>
            <a:r>
              <a:rPr lang="cs-CZ" dirty="0"/>
              <a:t>, </a:t>
            </a:r>
            <a:r>
              <a:rPr lang="cs-CZ" dirty="0" err="1"/>
              <a:t>calor</a:t>
            </a:r>
            <a:r>
              <a:rPr lang="cs-CZ" dirty="0"/>
              <a:t>, tumor a </a:t>
            </a:r>
            <a:r>
              <a:rPr lang="cs-CZ" dirty="0" err="1"/>
              <a:t>functio</a:t>
            </a:r>
            <a:r>
              <a:rPr lang="cs-CZ" dirty="0"/>
              <a:t> </a:t>
            </a:r>
            <a:r>
              <a:rPr lang="cs-CZ" dirty="0" err="1"/>
              <a:t>laesa</a:t>
            </a:r>
            <a:r>
              <a:rPr lang="cs-CZ" dirty="0"/>
              <a:t>. Proces je dokončen cca za 3 dny od vzniku poranění a hojení přechází v další fázi (proliferační). Pokud však je rána v této době infikována, fáze se prodlužuje a fagocytóza zesiluje. Důležité je v této době dostatečné zásobení tkání kyslíkem. U chronických ran je často třeba provést sanaci spodiny rány – je proveden chirurgický </a:t>
            </a:r>
            <a:r>
              <a:rPr lang="cs-CZ" dirty="0" err="1"/>
              <a:t>debridement</a:t>
            </a:r>
            <a:r>
              <a:rPr lang="cs-CZ" dirty="0"/>
              <a:t> (zákrok, při němž je lékařem odstraněna devitalizovaná a nekrotická tkáň). Může být proveden jednorázově v celkové anestézii nebo například každodenně v menším rozsahu za použití skalpelu, ostré lžičky a nůžek. Pokud by chirurgický </a:t>
            </a:r>
            <a:r>
              <a:rPr lang="cs-CZ" dirty="0" err="1"/>
              <a:t>debridement</a:t>
            </a:r>
            <a:r>
              <a:rPr lang="cs-CZ" dirty="0"/>
              <a:t> nebyl možný, konzervativními léčebnými alternativami jsou mokrá terapie nebo enzymatický </a:t>
            </a:r>
            <a:r>
              <a:rPr lang="cs-CZ" dirty="0" err="1"/>
              <a:t>debridement</a:t>
            </a:r>
            <a:r>
              <a:rPr lang="cs-CZ" dirty="0"/>
              <a:t>. Pro vyčištění rány pomocí vlhkého způsobu ošetření ran je dnes k dispozici celá řada </a:t>
            </a:r>
            <a:r>
              <a:rPr lang="cs-CZ" dirty="0" err="1"/>
              <a:t>hydroaktivních</a:t>
            </a:r>
            <a:r>
              <a:rPr lang="cs-CZ" dirty="0"/>
              <a:t> krytí (z rány odsávají sekret s choroboplodnými zárodky, do rány dodávají vlhkost a tím podporují rozpouštění povlaků a vytvářejí v ráně fyziologické, buňkám vyhovující prostředí). Mezi materiály, které je vhodné v této fázi použít, patří </a:t>
            </a:r>
            <a:r>
              <a:rPr lang="cs-CZ" dirty="0" err="1"/>
              <a:t>hydrogely</a:t>
            </a:r>
            <a:r>
              <a:rPr lang="cs-CZ" dirty="0"/>
              <a:t> – Nu-Gel, </a:t>
            </a:r>
            <a:r>
              <a:rPr lang="cs-CZ" dirty="0" err="1"/>
              <a:t>Flamigel</a:t>
            </a:r>
            <a:r>
              <a:rPr lang="cs-CZ" dirty="0"/>
              <a:t>, </a:t>
            </a:r>
            <a:r>
              <a:rPr lang="cs-CZ" dirty="0" err="1"/>
              <a:t>TenderWet</a:t>
            </a:r>
            <a:r>
              <a:rPr lang="cs-CZ" dirty="0"/>
              <a:t>, </a:t>
            </a:r>
            <a:r>
              <a:rPr lang="cs-CZ" dirty="0" err="1"/>
              <a:t>Hydrocoll</a:t>
            </a:r>
            <a:r>
              <a:rPr lang="cs-CZ" dirty="0"/>
              <a:t>, alginátová krytí. U závažných </a:t>
            </a:r>
            <a:r>
              <a:rPr lang="cs-CZ" dirty="0" err="1"/>
              <a:t>ranných</a:t>
            </a:r>
            <a:r>
              <a:rPr lang="cs-CZ" dirty="0"/>
              <a:t> komplikací se osvědčily kontinuální výplachy rány </a:t>
            </a:r>
            <a:r>
              <a:rPr lang="cs-CZ" dirty="0" err="1"/>
              <a:t>Ringerovým</a:t>
            </a:r>
            <a:r>
              <a:rPr lang="cs-CZ" dirty="0"/>
              <a:t> roztokem nebo výplachy při každé výměně obvazu. Při ošetřování chronických ran se stále setkáváme s vědecky nepodloženou </a:t>
            </a:r>
            <a:r>
              <a:rPr lang="cs-CZ" dirty="0" err="1"/>
              <a:t>polypragmázií</a:t>
            </a:r>
            <a:r>
              <a:rPr lang="cs-CZ" dirty="0"/>
              <a:t>. Dezinfekční prostředky, masti s antibiotiky, roztoky, pasty s obsahem kovů mohou výrazně narušit proces hojení, vyvolávat kontaktní alergie a vést k rozvoji rezistence na účinné látky.</a:t>
            </a:r>
          </a:p>
          <a:p>
            <a:r>
              <a:rPr lang="cs-CZ" dirty="0"/>
              <a:t> </a:t>
            </a:r>
          </a:p>
          <a:p>
            <a:endParaRPr lang="cs-CZ" dirty="0"/>
          </a:p>
        </p:txBody>
      </p:sp>
    </p:spTree>
    <p:extLst>
      <p:ext uri="{BB962C8B-B14F-4D97-AF65-F5344CB8AC3E}">
        <p14:creationId xmlns:p14="http://schemas.microsoft.com/office/powerpoint/2010/main" val="183644922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D8FFA-841E-4A01-B9F3-19431E8C28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B51FEE8-F5E9-4577-9CE0-D02195A387FB}"/>
              </a:ext>
            </a:extLst>
          </p:cNvPr>
          <p:cNvSpPr>
            <a:spLocks noGrp="1"/>
          </p:cNvSpPr>
          <p:nvPr>
            <p:ph idx="1"/>
          </p:nvPr>
        </p:nvSpPr>
        <p:spPr/>
        <p:txBody>
          <a:bodyPr>
            <a:normAutofit fontScale="70000" lnSpcReduction="20000"/>
          </a:bodyPr>
          <a:lstStyle/>
          <a:p>
            <a:r>
              <a:rPr lang="cs-CZ" dirty="0"/>
              <a:t>V proliferační fázi </a:t>
            </a:r>
            <a:r>
              <a:rPr lang="cs-CZ" dirty="0" err="1"/>
              <a:t>cytokiny</a:t>
            </a:r>
            <a:r>
              <a:rPr lang="cs-CZ" dirty="0"/>
              <a:t> uvolněné z rozpadajících se trombocytů a další </a:t>
            </a:r>
            <a:r>
              <a:rPr lang="cs-CZ" dirty="0" err="1"/>
              <a:t>působky</a:t>
            </a:r>
            <a:r>
              <a:rPr lang="cs-CZ" dirty="0"/>
              <a:t> produkované leukocyty a makrofágy stimulují poraněnou tkáň – dochází k replikaci fibroblastů, které produkují extracelulární matrix (proteoglykany a kolagen), která zajišťuje slepení okrajů rány. Tyto </a:t>
            </a:r>
            <a:r>
              <a:rPr lang="cs-CZ" dirty="0" err="1"/>
              <a:t>působky</a:t>
            </a:r>
            <a:r>
              <a:rPr lang="cs-CZ" dirty="0"/>
              <a:t> jsou rovněž důležité pro angiogenezi nových cév. Makroskopicky tyto pochody vnímáme jako růst granulační tkáně, tedy světle červených skelně transparentních jadérek s jemnými a rozvětvenými klubíčky novotvořených kapilár. Tato fáze probíhá v ráně od 3. dne a při nekomplikovaném hojení pomalu ustává kolem 8. dne. U chronických ran je třeba podporovat hojení. Pokud po provedeném </a:t>
            </a:r>
            <a:r>
              <a:rPr lang="cs-CZ" dirty="0" err="1"/>
              <a:t>debridementu</a:t>
            </a:r>
            <a:r>
              <a:rPr lang="cs-CZ" dirty="0"/>
              <a:t> nelze ránu uzavřít (např. kožním lalokem, kožním transplantátem), musí být v ráně cíleně podpořen růst granulací, dokud není defekt vyplněn na úroveň okolní kůže a není vytvořena čistá granulační tkáň, která je nezbytným předpokladem pro následnou spontánní epitelizaci. Pro podporu růstu granulací je nutné udržovat spodinu rány trvale vlhkou pomocí vhodných obvazů. Nežádoucí je vysychání, které vede k odumírání buněk. Vlhké mikroklima podporuje růst granulační tkáně, pokud je tkáň již světle červená, stačí pouze udržet vlhké prostředí pomocí </a:t>
            </a:r>
            <a:r>
              <a:rPr lang="cs-CZ" dirty="0" err="1"/>
              <a:t>hydroaktivních</a:t>
            </a:r>
            <a:r>
              <a:rPr lang="cs-CZ" dirty="0"/>
              <a:t> krytí. Pokud rána vyschne, dojde k opětovné nekróze. V této fázi je tkáň velmi zranitelná, nezbytná je opatrnost při odstraňování původního obvazového materiálu. Z vhodných druhů krytí se používají </a:t>
            </a:r>
            <a:r>
              <a:rPr lang="cs-CZ" dirty="0" err="1"/>
              <a:t>hydrokoloidy</a:t>
            </a:r>
            <a:r>
              <a:rPr lang="cs-CZ" dirty="0"/>
              <a:t>, </a:t>
            </a:r>
            <a:r>
              <a:rPr lang="cs-CZ" dirty="0" err="1"/>
              <a:t>hydrogely</a:t>
            </a:r>
            <a:r>
              <a:rPr lang="cs-CZ" dirty="0"/>
              <a:t>, </a:t>
            </a:r>
            <a:r>
              <a:rPr lang="cs-CZ" dirty="0" err="1"/>
              <a:t>hydropolymery</a:t>
            </a:r>
            <a:r>
              <a:rPr lang="cs-CZ" dirty="0"/>
              <a:t>, algináty, polyuretanové pěny.</a:t>
            </a:r>
          </a:p>
        </p:txBody>
      </p:sp>
    </p:spTree>
    <p:extLst>
      <p:ext uri="{BB962C8B-B14F-4D97-AF65-F5344CB8AC3E}">
        <p14:creationId xmlns:p14="http://schemas.microsoft.com/office/powerpoint/2010/main" val="146905883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C1814-8683-4744-B706-CC626727E86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D238761-59B6-499A-8691-F7D645CF7853}"/>
              </a:ext>
            </a:extLst>
          </p:cNvPr>
          <p:cNvSpPr>
            <a:spLocks noGrp="1"/>
          </p:cNvSpPr>
          <p:nvPr>
            <p:ph idx="1"/>
          </p:nvPr>
        </p:nvSpPr>
        <p:spPr/>
        <p:txBody>
          <a:bodyPr>
            <a:normAutofit fontScale="92500" lnSpcReduction="20000"/>
          </a:bodyPr>
          <a:lstStyle/>
          <a:p>
            <a:r>
              <a:rPr lang="cs-CZ" dirty="0"/>
              <a:t>Diferenciační fáze je konečnou fází hojení každé rány. Vlivem růstových faktorů a dalších </a:t>
            </a:r>
            <a:r>
              <a:rPr lang="cs-CZ" dirty="0" err="1"/>
              <a:t>cytokinů</a:t>
            </a:r>
            <a:r>
              <a:rPr lang="cs-CZ" dirty="0"/>
              <a:t> dochází k replikaci epitelových buněk a tedy k epitelizaci povrchu rány. Epitelizace probíhá z okrajů rány, pouze u povrchových ran je možná epitelizace ze spodiny rány – ze </a:t>
            </a:r>
            <a:r>
              <a:rPr lang="cs-CZ" dirty="0" err="1"/>
              <a:t>stratum</a:t>
            </a:r>
            <a:r>
              <a:rPr lang="cs-CZ" dirty="0"/>
              <a:t> </a:t>
            </a:r>
            <a:r>
              <a:rPr lang="cs-CZ" dirty="0" err="1"/>
              <a:t>basale</a:t>
            </a:r>
            <a:r>
              <a:rPr lang="cs-CZ" dirty="0"/>
              <a:t> epidermis a z epitelu kožních adnex. Současně dochází k přestavbě matrix vlivem </a:t>
            </a:r>
            <a:r>
              <a:rPr lang="cs-CZ" dirty="0" err="1"/>
              <a:t>kolagenázy</a:t>
            </a:r>
            <a:r>
              <a:rPr lang="cs-CZ" dirty="0"/>
              <a:t> produkované fibroblasty a leukocyty a celá oblast podléhá jizvení (kontrakce rány je spojena s přeměnou části zde přítomných fibroblastů na </a:t>
            </a:r>
            <a:r>
              <a:rPr lang="cs-CZ" dirty="0" err="1"/>
              <a:t>myofibroblasty</a:t>
            </a:r>
            <a:r>
              <a:rPr lang="cs-CZ" dirty="0"/>
              <a:t>, které obsahují kontraktibilní bílkovinu. Tato fáze probíhá až 18 měsíců. I nadále je nutné udržení vlhkého prostředí. Pokud dojde k vytvoření krusty, proces hojení se zpomalí, až zastaví, pomnoží se bakterie a může dojít k opětovnému odumření tkáně. Proto je důležité krustu odstranit. Vhodné je použití </a:t>
            </a:r>
            <a:r>
              <a:rPr lang="cs-CZ" dirty="0" err="1"/>
              <a:t>hydrokoloidů</a:t>
            </a:r>
            <a:r>
              <a:rPr lang="cs-CZ" dirty="0"/>
              <a:t>, </a:t>
            </a:r>
            <a:r>
              <a:rPr lang="cs-CZ" dirty="0" err="1"/>
              <a:t>hydrogelů</a:t>
            </a:r>
            <a:r>
              <a:rPr lang="cs-CZ" dirty="0"/>
              <a:t>, </a:t>
            </a:r>
            <a:r>
              <a:rPr lang="cs-CZ" dirty="0" err="1"/>
              <a:t>hydropolymerů</a:t>
            </a:r>
            <a:r>
              <a:rPr lang="cs-CZ" dirty="0"/>
              <a:t>, pěnových krytí, alginátů. Pokud se rána spontánně </a:t>
            </a:r>
            <a:r>
              <a:rPr lang="cs-CZ" dirty="0" err="1"/>
              <a:t>neepitelizuje</a:t>
            </a:r>
            <a:r>
              <a:rPr lang="cs-CZ" dirty="0"/>
              <a:t>, je zvažováno překrytí kožním transplantátem.</a:t>
            </a:r>
          </a:p>
        </p:txBody>
      </p:sp>
    </p:spTree>
    <p:extLst>
      <p:ext uri="{BB962C8B-B14F-4D97-AF65-F5344CB8AC3E}">
        <p14:creationId xmlns:p14="http://schemas.microsoft.com/office/powerpoint/2010/main" val="23849111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53F920-6FD0-4479-9BFA-2468BBBE26F3}"/>
              </a:ext>
            </a:extLst>
          </p:cNvPr>
          <p:cNvSpPr>
            <a:spLocks noGrp="1"/>
          </p:cNvSpPr>
          <p:nvPr>
            <p:ph type="title"/>
          </p:nvPr>
        </p:nvSpPr>
        <p:spPr/>
        <p:txBody>
          <a:bodyPr/>
          <a:lstStyle/>
          <a:p>
            <a:r>
              <a:rPr lang="cs-CZ" b="1" dirty="0"/>
              <a:t>10.3 Typy hojení ran</a:t>
            </a:r>
            <a:br>
              <a:rPr lang="cs-CZ" b="1" dirty="0"/>
            </a:br>
            <a:endParaRPr lang="cs-CZ" dirty="0"/>
          </a:p>
        </p:txBody>
      </p:sp>
      <p:sp>
        <p:nvSpPr>
          <p:cNvPr id="3" name="Zástupný symbol pro obsah 2">
            <a:extLst>
              <a:ext uri="{FF2B5EF4-FFF2-40B4-BE49-F238E27FC236}">
                <a16:creationId xmlns:a16="http://schemas.microsoft.com/office/drawing/2014/main" id="{643A1A91-ED56-41CA-BF71-68B9F044C463}"/>
              </a:ext>
            </a:extLst>
          </p:cNvPr>
          <p:cNvSpPr>
            <a:spLocks noGrp="1"/>
          </p:cNvSpPr>
          <p:nvPr>
            <p:ph idx="1"/>
          </p:nvPr>
        </p:nvSpPr>
        <p:spPr/>
        <p:txBody>
          <a:bodyPr>
            <a:normAutofit fontScale="62500" lnSpcReduction="20000"/>
          </a:bodyPr>
          <a:lstStyle/>
          <a:p>
            <a:r>
              <a:rPr lang="cs-CZ" b="1" dirty="0"/>
              <a:t>10.3 Typy hojení ran</a:t>
            </a:r>
            <a:endParaRPr lang="cs-CZ" dirty="0"/>
          </a:p>
          <a:p>
            <a:r>
              <a:rPr lang="cs-CZ" dirty="0"/>
              <a:t> </a:t>
            </a:r>
          </a:p>
          <a:p>
            <a:r>
              <a:rPr lang="cs-CZ" dirty="0"/>
              <a:t>  Primární hojení rány (</a:t>
            </a:r>
            <a:r>
              <a:rPr lang="cs-CZ" dirty="0" err="1"/>
              <a:t>sanatio</a:t>
            </a:r>
            <a:r>
              <a:rPr lang="cs-CZ" dirty="0"/>
              <a:t> per </a:t>
            </a:r>
            <a:r>
              <a:rPr lang="cs-CZ" dirty="0" err="1"/>
              <a:t>primam</a:t>
            </a:r>
            <a:r>
              <a:rPr lang="cs-CZ" dirty="0"/>
              <a:t> </a:t>
            </a:r>
            <a:r>
              <a:rPr lang="cs-CZ" dirty="0" err="1"/>
              <a:t>intentionem</a:t>
            </a:r>
            <a:r>
              <a:rPr lang="cs-CZ" dirty="0"/>
              <a:t>) znamená nekomplikované hojení úzké rány s těsně na sebe přiléhajícími okraji, mezi nimiž je minimální množství novotvořené tkáně. Ranné plochy se záhy slepí fibrinem a exsudativní i proliferační fáze probíhá nepozorovaně. Rána je obvykle uzavřena stehem či svorkami.</a:t>
            </a:r>
          </a:p>
          <a:p>
            <a:r>
              <a:rPr lang="cs-CZ" dirty="0"/>
              <a:t> </a:t>
            </a:r>
          </a:p>
          <a:p>
            <a:r>
              <a:rPr lang="cs-CZ" dirty="0"/>
              <a:t>Sekundární hojení rány (</a:t>
            </a:r>
            <a:r>
              <a:rPr lang="cs-CZ" dirty="0" err="1"/>
              <a:t>sanatio</a:t>
            </a:r>
            <a:r>
              <a:rPr lang="cs-CZ" dirty="0"/>
              <a:t> per </a:t>
            </a:r>
            <a:r>
              <a:rPr lang="cs-CZ" dirty="0" err="1"/>
              <a:t>secundam</a:t>
            </a:r>
            <a:r>
              <a:rPr lang="cs-CZ" dirty="0"/>
              <a:t> </a:t>
            </a:r>
            <a:r>
              <a:rPr lang="cs-CZ" dirty="0" err="1"/>
              <a:t>intentionem</a:t>
            </a:r>
            <a:r>
              <a:rPr lang="cs-CZ" dirty="0"/>
              <a:t>) nastává, pokud je destruované tkáně mnoho a je třeba ji doplnit jiným způsobem než stehem okrajů rány, nebo pokud infekce naruší průběh hojení rány. Proliferační fáze se prodlužuje, dochází k tvorbě granulační tkáně, která vyplňuje defekt ve tkáni, teprve poté dochází k přechodu v epitelizaci a zhojení. Pokud granulační tkáň přeroste úroveň okolního epitelu, epitelizace stagnuje. Eliminace infekce z rány je pro hojení rovněž nezbytná.</a:t>
            </a:r>
          </a:p>
          <a:p>
            <a:r>
              <a:rPr lang="cs-CZ" dirty="0"/>
              <a:t> </a:t>
            </a:r>
          </a:p>
          <a:p>
            <a:r>
              <a:rPr lang="cs-CZ" dirty="0"/>
              <a:t>Terciárním hojením rány (</a:t>
            </a:r>
            <a:r>
              <a:rPr lang="cs-CZ" dirty="0" err="1"/>
              <a:t>sanatio</a:t>
            </a:r>
            <a:r>
              <a:rPr lang="cs-CZ" dirty="0"/>
              <a:t> per </a:t>
            </a:r>
            <a:r>
              <a:rPr lang="cs-CZ" dirty="0" err="1"/>
              <a:t>tertiam</a:t>
            </a:r>
            <a:r>
              <a:rPr lang="cs-CZ" dirty="0"/>
              <a:t> </a:t>
            </a:r>
            <a:r>
              <a:rPr lang="cs-CZ" dirty="0" err="1"/>
              <a:t>intentionem</a:t>
            </a:r>
            <a:r>
              <a:rPr lang="cs-CZ" dirty="0"/>
              <a:t>) je někdy označováno sekundární hojení rány granulační tkání a její následné krytí a zhojení kožním autotransplantátem.</a:t>
            </a:r>
          </a:p>
          <a:p>
            <a:r>
              <a:rPr lang="cs-CZ" dirty="0"/>
              <a:t> </a:t>
            </a:r>
          </a:p>
          <a:p>
            <a:endParaRPr lang="cs-CZ" dirty="0"/>
          </a:p>
        </p:txBody>
      </p:sp>
    </p:spTree>
    <p:extLst>
      <p:ext uri="{BB962C8B-B14F-4D97-AF65-F5344CB8AC3E}">
        <p14:creationId xmlns:p14="http://schemas.microsoft.com/office/powerpoint/2010/main" val="22170353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639F6-77B1-4F9F-B085-1FF3AEDF052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6FFD984-3326-48BB-BA00-68C9E06AFA82}"/>
              </a:ext>
            </a:extLst>
          </p:cNvPr>
          <p:cNvSpPr>
            <a:spLocks noGrp="1"/>
          </p:cNvSpPr>
          <p:nvPr>
            <p:ph idx="1"/>
          </p:nvPr>
        </p:nvSpPr>
        <p:spPr/>
        <p:txBody>
          <a:bodyPr>
            <a:normAutofit fontScale="92500" lnSpcReduction="20000"/>
          </a:bodyPr>
          <a:lstStyle/>
          <a:p>
            <a:r>
              <a:rPr lang="cs-CZ" b="1" dirty="0"/>
              <a:t>Terapie</a:t>
            </a:r>
            <a:endParaRPr lang="cs-CZ" dirty="0"/>
          </a:p>
          <a:p>
            <a:r>
              <a:rPr lang="cs-CZ" dirty="0"/>
              <a:t>Pro úspěšné zhojení chronické rány je nutné znát fázi hojení, typy terapeutických krytí a způsob jejich užití. Nezbytnou podmínkou je spolupráce pacienta. V době hospitalizace se převazy provádí pod stálým dozorem odborníka, pokud je pacient propuštěn do domácího ošetření, je často nutné zapojit rodinu nebo využít služeb agentur domácí péče. Před zahájením terapie je nezbytné zhodnocení zdravotního stavu pacienta. Existuje i řada faktorů, které negativně ovlivňují hojení ran. Mezi celkové faktory patří věk pacienta, imobilizační syndrom, inkontinence, dehydratace organismu, poruchy výživy, špatný psychický stav, stav imunity, základní diagnóza, pooperační komplikace. K lokálním faktorům řadíme rozsah poškození, stav spodiny, okraje rány, přítomnost infekce, zánět, mechanické vlivy, ischemii, špatně přístupná místa, stáří rány, rozsah rány nebo nevhodně zvolený materiál.</a:t>
            </a:r>
          </a:p>
          <a:p>
            <a:endParaRPr lang="cs-CZ" dirty="0"/>
          </a:p>
        </p:txBody>
      </p:sp>
    </p:spTree>
    <p:extLst>
      <p:ext uri="{BB962C8B-B14F-4D97-AF65-F5344CB8AC3E}">
        <p14:creationId xmlns:p14="http://schemas.microsoft.com/office/powerpoint/2010/main" val="155447813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AEBCBF-0E1B-4239-9F31-BFE2C677E5C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A7ACF36-DBE8-4937-BA97-ED63D5C5F24D}"/>
              </a:ext>
            </a:extLst>
          </p:cNvPr>
          <p:cNvSpPr>
            <a:spLocks noGrp="1"/>
          </p:cNvSpPr>
          <p:nvPr>
            <p:ph idx="1"/>
          </p:nvPr>
        </p:nvSpPr>
        <p:spPr/>
        <p:txBody>
          <a:bodyPr>
            <a:normAutofit fontScale="47500" lnSpcReduction="20000"/>
          </a:bodyPr>
          <a:lstStyle/>
          <a:p>
            <a:r>
              <a:rPr lang="cs-CZ" dirty="0"/>
              <a:t>Chronické rány mohou mít projevy, které významně zatěžují pacienta: </a:t>
            </a:r>
          </a:p>
          <a:p>
            <a:r>
              <a:rPr lang="cs-CZ" dirty="0"/>
              <a:t>1. Exsudát, který je přítomný na začátku hojení a provází infekci v ráně, způsobuje zpomalení hojení, ztráty tekutin, maceraci okolní tkáně a spodiny rány. Snížení tvorby exsudátu můžeme docílit používáním vhodných krytí k </a:t>
            </a:r>
            <a:r>
              <a:rPr lang="cs-CZ" dirty="0" err="1"/>
              <a:t>absorbci</a:t>
            </a:r>
            <a:r>
              <a:rPr lang="cs-CZ" dirty="0"/>
              <a:t>, kompresivní bandáží nebo vakuovou drenáží rány. </a:t>
            </a:r>
          </a:p>
          <a:p>
            <a:r>
              <a:rPr lang="cs-CZ" dirty="0"/>
              <a:t>2. Zápach je známkou infekce a vznikající nekrózy. Hodnocení zápachu je velmi subjektivní, proto se nedoporučuje ke zhodnocení stavu rány. Vnímání zápachu rány můžeme ovlivnit vhodným výběrem terapeutického krytí. </a:t>
            </a:r>
          </a:p>
          <a:p>
            <a:r>
              <a:rPr lang="cs-CZ" dirty="0"/>
              <a:t>3. Kolonizace mikroorganismy je u těchto ran běžná. Je třeba zvolit vhodné materiály působící baktericidně, zabraňující množení bakterií a jejich pohybu. </a:t>
            </a:r>
          </a:p>
          <a:p>
            <a:r>
              <a:rPr lang="cs-CZ" dirty="0"/>
              <a:t>4. Bolest, která doprovází arteriální i venosní ulcerace, také dekubity, může být velmi intenzivně vnímána. Příčina bolesti je v souvislosti se základním onemocněním. Náhle vzniklá bolest poukazuje na propuknutí infekce v ráně. Většina pacientů vnímá bolest při převazech a ošetření rány. </a:t>
            </a:r>
          </a:p>
          <a:p>
            <a:r>
              <a:rPr lang="cs-CZ" dirty="0"/>
              <a:t>5. Četnost převazů omezuje nemocného v denním režimu a snižuje kvalitu života. Frekvence převazu je různá dle typu rány a typu použitého krytí, může to být každý den nebo jednou za tři dny a podobně. Při častějších převazech je vhodné zapojit nemocného a jeho rodinu do péče o ránu.</a:t>
            </a:r>
          </a:p>
          <a:p>
            <a:r>
              <a:rPr lang="cs-CZ" dirty="0"/>
              <a:t>6. Velmi závažnou komplikací je vznik sepse, kdy je organismus nemocného ohrožen selháním funkcí životně důležitých orgánů a smrtí. Dle druhu infekce se mění vzhled, sekrece a zápach z defektů. </a:t>
            </a:r>
          </a:p>
          <a:p>
            <a:r>
              <a:rPr lang="cs-CZ" dirty="0"/>
              <a:t>Charakter sekrece:</a:t>
            </a:r>
          </a:p>
          <a:p>
            <a:r>
              <a:rPr lang="cs-CZ" dirty="0"/>
              <a:t>- stafylokoky – smetanově žlutý sekret bez zápachu, </a:t>
            </a:r>
          </a:p>
          <a:p>
            <a:r>
              <a:rPr lang="cs-CZ" dirty="0"/>
              <a:t>- streptokoky – řídký, žlutošedý sekret, </a:t>
            </a:r>
          </a:p>
          <a:p>
            <a:r>
              <a:rPr lang="cs-CZ" dirty="0"/>
              <a:t>- </a:t>
            </a:r>
            <a:r>
              <a:rPr lang="cs-CZ" dirty="0" err="1"/>
              <a:t>pseudomonady</a:t>
            </a:r>
            <a:r>
              <a:rPr lang="cs-CZ" dirty="0"/>
              <a:t> – modrozelený, zelený, nasládle páchnoucí sekret, </a:t>
            </a:r>
          </a:p>
          <a:p>
            <a:r>
              <a:rPr lang="cs-CZ" dirty="0"/>
              <a:t>- </a:t>
            </a:r>
            <a:r>
              <a:rPr lang="cs-CZ" dirty="0" err="1"/>
              <a:t>Escherichia</a:t>
            </a:r>
            <a:r>
              <a:rPr lang="cs-CZ" dirty="0"/>
              <a:t> coli – nahnědlý sekret, zápach po fekáliích.</a:t>
            </a:r>
          </a:p>
          <a:p>
            <a:r>
              <a:rPr lang="cs-CZ" dirty="0"/>
              <a:t> </a:t>
            </a:r>
          </a:p>
          <a:p>
            <a:endParaRPr lang="cs-CZ" dirty="0"/>
          </a:p>
        </p:txBody>
      </p:sp>
    </p:spTree>
    <p:extLst>
      <p:ext uri="{BB962C8B-B14F-4D97-AF65-F5344CB8AC3E}">
        <p14:creationId xmlns:p14="http://schemas.microsoft.com/office/powerpoint/2010/main" val="100172977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C22C4-10A4-4A65-A772-82A89E7094AA}"/>
              </a:ext>
            </a:extLst>
          </p:cNvPr>
          <p:cNvSpPr>
            <a:spLocks noGrp="1"/>
          </p:cNvSpPr>
          <p:nvPr>
            <p:ph type="title"/>
          </p:nvPr>
        </p:nvSpPr>
        <p:spPr/>
        <p:txBody>
          <a:bodyPr/>
          <a:lstStyle/>
          <a:p>
            <a:r>
              <a:rPr lang="cs-CZ" b="1" dirty="0"/>
              <a:t>10.4 Terapeutická krytí rány</a:t>
            </a:r>
            <a:br>
              <a:rPr lang="cs-CZ" b="1" dirty="0"/>
            </a:br>
            <a:endParaRPr lang="cs-CZ" dirty="0"/>
          </a:p>
        </p:txBody>
      </p:sp>
      <p:sp>
        <p:nvSpPr>
          <p:cNvPr id="3" name="Zástupný symbol pro obsah 2">
            <a:extLst>
              <a:ext uri="{FF2B5EF4-FFF2-40B4-BE49-F238E27FC236}">
                <a16:creationId xmlns:a16="http://schemas.microsoft.com/office/drawing/2014/main" id="{CFCEAE0B-78B9-485E-9C38-7FD898CB998D}"/>
              </a:ext>
            </a:extLst>
          </p:cNvPr>
          <p:cNvSpPr>
            <a:spLocks noGrp="1"/>
          </p:cNvSpPr>
          <p:nvPr>
            <p:ph idx="1"/>
          </p:nvPr>
        </p:nvSpPr>
        <p:spPr/>
        <p:txBody>
          <a:bodyPr>
            <a:normAutofit fontScale="62500" lnSpcReduction="20000"/>
          </a:bodyPr>
          <a:lstStyle/>
          <a:p>
            <a:r>
              <a:rPr lang="cs-CZ" dirty="0"/>
              <a:t>Současným trendem je udržení vlhkého prostředí v ráně, které brání vstupu infekce, udržuje stálou teplotu a zlepšuje podmínky hojení. I přes vyšší náklady za materiály, v konečném důsledku a propočtu, vyjde vlhké hojení levněji. Vyšší cenové nároky jsou kompenzovány méně častými převazy a zkrácením doby hojení.</a:t>
            </a:r>
          </a:p>
          <a:p>
            <a:r>
              <a:rPr lang="cs-CZ" dirty="0"/>
              <a:t> </a:t>
            </a:r>
          </a:p>
          <a:p>
            <a:r>
              <a:rPr lang="cs-CZ" b="1" dirty="0"/>
              <a:t>Gázová krytí </a:t>
            </a:r>
            <a:endParaRPr lang="cs-CZ" dirty="0"/>
          </a:p>
          <a:p>
            <a:r>
              <a:rPr lang="cs-CZ" dirty="0"/>
              <a:t>Tradiční krytí na ránu, které slouží k primárnímu i sekundárnímu krytí rány, provedení je sterilní nebo nesterilní. Vhodné je krytí čisté rány, středně </a:t>
            </a:r>
            <a:r>
              <a:rPr lang="cs-CZ" dirty="0" err="1"/>
              <a:t>exsudující</a:t>
            </a:r>
            <a:r>
              <a:rPr lang="cs-CZ" dirty="0"/>
              <a:t> rány, rozpadlé rány s nekrózou jako mechanický </a:t>
            </a:r>
            <a:r>
              <a:rPr lang="cs-CZ" dirty="0" err="1"/>
              <a:t>débridement</a:t>
            </a:r>
            <a:r>
              <a:rPr lang="cs-CZ" dirty="0"/>
              <a:t>. Je použitelné také k obkladům s napuštěnými antiseptiky. Krytí je nutné fixovat obinadlem nebo náplastí.</a:t>
            </a:r>
          </a:p>
          <a:p>
            <a:r>
              <a:rPr lang="cs-CZ" dirty="0"/>
              <a:t> </a:t>
            </a:r>
          </a:p>
          <a:p>
            <a:r>
              <a:rPr lang="cs-CZ" b="1" dirty="0"/>
              <a:t>Neadherentní antiseptická krytí</a:t>
            </a:r>
            <a:endParaRPr lang="cs-CZ" dirty="0"/>
          </a:p>
          <a:p>
            <a:r>
              <a:rPr lang="cs-CZ" dirty="0"/>
              <a:t>Jedná se o krytí s antimikrobiálním účinkem, s doplňky např. jod-</a:t>
            </a:r>
            <a:r>
              <a:rPr lang="cs-CZ" dirty="0" err="1"/>
              <a:t>povidon</a:t>
            </a:r>
            <a:r>
              <a:rPr lang="cs-CZ" dirty="0"/>
              <a:t>, stříbro, </a:t>
            </a:r>
            <a:r>
              <a:rPr lang="cs-CZ" dirty="0" err="1"/>
              <a:t>chlorhexidin</a:t>
            </a:r>
            <a:r>
              <a:rPr lang="cs-CZ" dirty="0"/>
              <a:t>, ve formě neadherentní mřížky. Existuje zde vyšší výskyt alergických reakcí. Krytí se aplikuje přímo na ránu a překryje se sterilním sekundárním krytí, které se dále fixuje. Při dalším převazu může krytí přilnout k ráně, v tomto případě je nutný oplach roztokem. Odstraňování takto přilepeného materiálu může poškodit granulační tkáň a působí bolestivě pro pacienta. Zástupci krytí na trhu např. </a:t>
            </a:r>
            <a:r>
              <a:rPr lang="cs-CZ" dirty="0" err="1"/>
              <a:t>Inadine</a:t>
            </a:r>
            <a:r>
              <a:rPr lang="cs-CZ" dirty="0"/>
              <a:t>, </a:t>
            </a:r>
            <a:r>
              <a:rPr lang="cs-CZ" dirty="0" err="1"/>
              <a:t>Braunovidon</a:t>
            </a:r>
            <a:r>
              <a:rPr lang="cs-CZ" dirty="0"/>
              <a:t>, </a:t>
            </a:r>
            <a:r>
              <a:rPr lang="cs-CZ" dirty="0" err="1"/>
              <a:t>Atrauman</a:t>
            </a:r>
            <a:r>
              <a:rPr lang="cs-CZ" dirty="0"/>
              <a:t> </a:t>
            </a:r>
            <a:r>
              <a:rPr lang="cs-CZ" dirty="0" err="1"/>
              <a:t>Ag</a:t>
            </a:r>
            <a:r>
              <a:rPr lang="cs-CZ" dirty="0"/>
              <a:t>.</a:t>
            </a:r>
          </a:p>
          <a:p>
            <a:r>
              <a:rPr lang="cs-CZ" dirty="0"/>
              <a:t> </a:t>
            </a:r>
          </a:p>
          <a:p>
            <a:endParaRPr lang="cs-CZ" dirty="0"/>
          </a:p>
        </p:txBody>
      </p:sp>
    </p:spTree>
    <p:extLst>
      <p:ext uri="{BB962C8B-B14F-4D97-AF65-F5344CB8AC3E}">
        <p14:creationId xmlns:p14="http://schemas.microsoft.com/office/powerpoint/2010/main" val="390581412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48A13-895E-4269-AAB5-D76F48DCBB1F}"/>
              </a:ext>
            </a:extLst>
          </p:cNvPr>
          <p:cNvSpPr>
            <a:spLocks noGrp="1"/>
          </p:cNvSpPr>
          <p:nvPr>
            <p:ph type="title"/>
          </p:nvPr>
        </p:nvSpPr>
        <p:spPr/>
        <p:txBody>
          <a:bodyPr/>
          <a:lstStyle/>
          <a:p>
            <a:r>
              <a:rPr lang="cs-CZ" b="1" dirty="0"/>
              <a:t>10.4 Terapeutická krytí rány</a:t>
            </a:r>
            <a:br>
              <a:rPr lang="cs-CZ" b="1" dirty="0"/>
            </a:br>
            <a:endParaRPr lang="cs-CZ" dirty="0"/>
          </a:p>
        </p:txBody>
      </p:sp>
      <p:sp>
        <p:nvSpPr>
          <p:cNvPr id="3" name="Zástupný symbol pro obsah 2">
            <a:extLst>
              <a:ext uri="{FF2B5EF4-FFF2-40B4-BE49-F238E27FC236}">
                <a16:creationId xmlns:a16="http://schemas.microsoft.com/office/drawing/2014/main" id="{1B800AD9-457D-4BAA-BAA2-12C3768152C6}"/>
              </a:ext>
            </a:extLst>
          </p:cNvPr>
          <p:cNvSpPr>
            <a:spLocks noGrp="1"/>
          </p:cNvSpPr>
          <p:nvPr>
            <p:ph idx="1"/>
          </p:nvPr>
        </p:nvSpPr>
        <p:spPr/>
        <p:txBody>
          <a:bodyPr>
            <a:normAutofit fontScale="70000" lnSpcReduction="20000"/>
          </a:bodyPr>
          <a:lstStyle/>
          <a:p>
            <a:r>
              <a:rPr lang="cs-CZ" b="1" dirty="0" err="1"/>
              <a:t>mpregnovaná</a:t>
            </a:r>
            <a:r>
              <a:rPr lang="cs-CZ" b="1" dirty="0"/>
              <a:t> gázová krytí</a:t>
            </a:r>
            <a:endParaRPr lang="cs-CZ" dirty="0"/>
          </a:p>
          <a:p>
            <a:r>
              <a:rPr lang="cs-CZ" dirty="0"/>
              <a:t>Krytí tkané z bavlněných vláken, které je obohacené o další účinné látky. Jedná se o gázu impregnovanou jodem, vazelínou, s obsahem </a:t>
            </a:r>
            <a:r>
              <a:rPr lang="cs-CZ" dirty="0" err="1"/>
              <a:t>NaCl</a:t>
            </a:r>
            <a:r>
              <a:rPr lang="cs-CZ" dirty="0"/>
              <a:t>. Jsou ve sterilní nebo nesterilní formě. Mohou ale způsobovat macerace okrajů rány, vysušování granulační tkáně, </a:t>
            </a:r>
            <a:r>
              <a:rPr lang="cs-CZ" dirty="0" err="1"/>
              <a:t>hypergranulace</a:t>
            </a:r>
            <a:r>
              <a:rPr lang="cs-CZ" dirty="0"/>
              <a:t>, při převazech může dojít k poškození </a:t>
            </a:r>
            <a:r>
              <a:rPr lang="cs-CZ" dirty="0" err="1"/>
              <a:t>epitelizující</a:t>
            </a:r>
            <a:r>
              <a:rPr lang="cs-CZ" dirty="0"/>
              <a:t> tkáně. Tyto materiály jsou levnější a vhodnější u pacientů, kde se musí provádět převazy častěji. Dostupná je gáza obsahující </a:t>
            </a:r>
            <a:r>
              <a:rPr lang="cs-CZ" dirty="0" err="1"/>
              <a:t>Hyiodin</a:t>
            </a:r>
            <a:r>
              <a:rPr lang="cs-CZ" dirty="0"/>
              <a:t>, </a:t>
            </a:r>
            <a:r>
              <a:rPr lang="cs-CZ" dirty="0" err="1"/>
              <a:t>Betadine</a:t>
            </a:r>
            <a:r>
              <a:rPr lang="cs-CZ" dirty="0"/>
              <a:t>, </a:t>
            </a:r>
            <a:r>
              <a:rPr lang="cs-CZ" dirty="0" err="1"/>
              <a:t>Prontosan</a:t>
            </a:r>
            <a:r>
              <a:rPr lang="cs-CZ" dirty="0"/>
              <a:t>, </a:t>
            </a:r>
            <a:r>
              <a:rPr lang="cs-CZ" dirty="0" err="1"/>
              <a:t>Octenisept</a:t>
            </a:r>
            <a:r>
              <a:rPr lang="cs-CZ" dirty="0"/>
              <a:t>.</a:t>
            </a:r>
          </a:p>
          <a:p>
            <a:r>
              <a:rPr lang="cs-CZ" dirty="0"/>
              <a:t> </a:t>
            </a:r>
          </a:p>
          <a:p>
            <a:r>
              <a:rPr lang="cs-CZ" b="1" dirty="0" err="1"/>
              <a:t>Hydroaktivní</a:t>
            </a:r>
            <a:r>
              <a:rPr lang="cs-CZ" b="1" dirty="0"/>
              <a:t> krytí</a:t>
            </a:r>
            <a:endParaRPr lang="cs-CZ" dirty="0"/>
          </a:p>
          <a:p>
            <a:r>
              <a:rPr lang="cs-CZ" dirty="0"/>
              <a:t>Jedná se o vlhké krytí se </a:t>
            </a:r>
            <a:r>
              <a:rPr lang="cs-CZ" dirty="0" err="1"/>
              <a:t>superabsorbčním</a:t>
            </a:r>
            <a:r>
              <a:rPr lang="cs-CZ" dirty="0"/>
              <a:t> jádrem, pro granulující, povleklé nebo nekrotické tkáně. Jsou indikované ve fázi čištění i ve fázi granulace. </a:t>
            </a:r>
            <a:r>
              <a:rPr lang="cs-CZ" dirty="0" err="1"/>
              <a:t>Polyakrylátový</a:t>
            </a:r>
            <a:r>
              <a:rPr lang="cs-CZ" dirty="0"/>
              <a:t> polštářek se aktivuje </a:t>
            </a:r>
            <a:r>
              <a:rPr lang="cs-CZ" dirty="0" err="1"/>
              <a:t>Ringerovým</a:t>
            </a:r>
            <a:r>
              <a:rPr lang="cs-CZ" dirty="0"/>
              <a:t> roztokem, který se pak následně postupně uvolňuje do rány. Velmi dobře absorbuje exsudát, čistí ránu, podporuje autolytický </a:t>
            </a:r>
            <a:r>
              <a:rPr lang="cs-CZ" dirty="0" err="1"/>
              <a:t>debridement</a:t>
            </a:r>
            <a:r>
              <a:rPr lang="cs-CZ" dirty="0"/>
              <a:t>. Vhodné je použití pod kompresivní bandáž. Nedoporučuje se aplikovat do rány masivně infikované s velkou sekrecí. Výměna tohoto preparátu je za 12-24 hodin dle použitého typu. Existuje v různých velikostech a tvarech. Produkty: </a:t>
            </a:r>
            <a:r>
              <a:rPr lang="cs-CZ" dirty="0" err="1"/>
              <a:t>TenderWet</a:t>
            </a:r>
            <a:r>
              <a:rPr lang="cs-CZ" dirty="0"/>
              <a:t>, </a:t>
            </a:r>
            <a:r>
              <a:rPr lang="cs-CZ" dirty="0" err="1"/>
              <a:t>TenderWet</a:t>
            </a:r>
            <a:r>
              <a:rPr lang="cs-CZ" dirty="0"/>
              <a:t> 24, </a:t>
            </a:r>
            <a:r>
              <a:rPr lang="cs-CZ" dirty="0" err="1"/>
              <a:t>TenderWet</a:t>
            </a:r>
            <a:r>
              <a:rPr lang="cs-CZ" dirty="0"/>
              <a:t> 24 </a:t>
            </a:r>
            <a:r>
              <a:rPr lang="cs-CZ" dirty="0" err="1"/>
              <a:t>active</a:t>
            </a:r>
            <a:r>
              <a:rPr lang="cs-CZ" dirty="0"/>
              <a:t>.</a:t>
            </a:r>
          </a:p>
          <a:p>
            <a:endParaRPr lang="cs-CZ" dirty="0"/>
          </a:p>
        </p:txBody>
      </p:sp>
    </p:spTree>
    <p:extLst>
      <p:ext uri="{BB962C8B-B14F-4D97-AF65-F5344CB8AC3E}">
        <p14:creationId xmlns:p14="http://schemas.microsoft.com/office/powerpoint/2010/main" val="27550875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D6708F-4DC9-499F-841C-95E280CC780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791F15E-A92A-42C1-81B9-43CC7A111C3F}"/>
              </a:ext>
            </a:extLst>
          </p:cNvPr>
          <p:cNvSpPr>
            <a:spLocks noGrp="1"/>
          </p:cNvSpPr>
          <p:nvPr>
            <p:ph idx="1"/>
          </p:nvPr>
        </p:nvSpPr>
        <p:spPr/>
        <p:txBody>
          <a:bodyPr>
            <a:normAutofit fontScale="70000" lnSpcReduction="20000"/>
          </a:bodyPr>
          <a:lstStyle/>
          <a:p>
            <a:r>
              <a:rPr lang="cs-CZ" b="1" dirty="0"/>
              <a:t>Transparentní filmová krytí</a:t>
            </a:r>
            <a:endParaRPr lang="cs-CZ" dirty="0"/>
          </a:p>
          <a:p>
            <a:r>
              <a:rPr lang="cs-CZ" dirty="0"/>
              <a:t>Krytí určené na rány a kůži ohrožené opakovanou traumatizací. Může být v roli, ve spreji nebo se speciálním tvarem určené konkrétně, např. na krytí kanyl. Jsou selektivně propustná, vytváří mikroklima pro hojení rány, slouží jako antibakteriální bariéra. Jsou průhledná, proto se snadno kontroluje vzhled rány. Vhodná je aplikace na málo </a:t>
            </a:r>
            <a:r>
              <a:rPr lang="cs-CZ" dirty="0" err="1"/>
              <a:t>secernující</a:t>
            </a:r>
            <a:r>
              <a:rPr lang="cs-CZ" dirty="0"/>
              <a:t> rány, k ochraně kůže před macerací, vnikem infekce, kontaminace invazivního vstupu. Z nabízených produktů jsou např. </a:t>
            </a:r>
            <a:r>
              <a:rPr lang="cs-CZ" dirty="0" err="1"/>
              <a:t>Bioclusive</a:t>
            </a:r>
            <a:r>
              <a:rPr lang="cs-CZ" dirty="0"/>
              <a:t>, Op-</a:t>
            </a:r>
            <a:r>
              <a:rPr lang="cs-CZ" dirty="0" err="1"/>
              <a:t>Site</a:t>
            </a:r>
            <a:r>
              <a:rPr lang="cs-CZ" dirty="0"/>
              <a:t> </a:t>
            </a:r>
            <a:r>
              <a:rPr lang="cs-CZ" dirty="0" err="1"/>
              <a:t>flexigrid</a:t>
            </a:r>
            <a:r>
              <a:rPr lang="cs-CZ" dirty="0"/>
              <a:t>, </a:t>
            </a:r>
            <a:r>
              <a:rPr lang="cs-CZ" dirty="0" err="1"/>
              <a:t>Hydrofilm</a:t>
            </a:r>
            <a:r>
              <a:rPr lang="cs-CZ" dirty="0"/>
              <a:t>.</a:t>
            </a:r>
          </a:p>
          <a:p>
            <a:r>
              <a:rPr lang="cs-CZ" dirty="0"/>
              <a:t> </a:t>
            </a:r>
          </a:p>
          <a:p>
            <a:r>
              <a:rPr lang="cs-CZ" b="1" dirty="0" err="1"/>
              <a:t>Hydrokoloidy</a:t>
            </a:r>
            <a:endParaRPr lang="cs-CZ" dirty="0"/>
          </a:p>
          <a:p>
            <a:r>
              <a:rPr lang="cs-CZ" dirty="0"/>
              <a:t>Tato krytí slouží k primárnímu krytí rány. Jedná se dvouvrstevný materiál, polyuretan a </a:t>
            </a:r>
            <a:r>
              <a:rPr lang="cs-CZ" dirty="0" err="1"/>
              <a:t>hydrokoloidní</a:t>
            </a:r>
            <a:r>
              <a:rPr lang="cs-CZ" dirty="0"/>
              <a:t> a </a:t>
            </a:r>
            <a:r>
              <a:rPr lang="cs-CZ" dirty="0" err="1"/>
              <a:t>hydroaktivní</a:t>
            </a:r>
            <a:r>
              <a:rPr lang="cs-CZ" dirty="0"/>
              <a:t> částice. Při kontaktu s vlhkostí v ráně se vytváří gelová hmota, která zajišťuje vlhké prostředí. Krytí podporuje čištění rány, odstranění nekrózy, vývoj granulace. Krytí by se nemělo aplikovat na rány infikované anaerobními kmeny. Při používání se objevuje charakteristický zápach, může macerovat okolí rány a zapříčinit vznik </a:t>
            </a:r>
            <a:r>
              <a:rPr lang="cs-CZ" dirty="0" err="1"/>
              <a:t>hypergranulací</a:t>
            </a:r>
            <a:r>
              <a:rPr lang="cs-CZ" dirty="0"/>
              <a:t>. Existují různé tvary, velikosti a s lepivým okrajem nebo bez lepivého okraje. Převazy se provádějí dle potřeby, krytí můžeme ponechat i 4 dny. Z materiálů známe </a:t>
            </a:r>
            <a:r>
              <a:rPr lang="cs-CZ" dirty="0" err="1"/>
              <a:t>Granuflex</a:t>
            </a:r>
            <a:r>
              <a:rPr lang="cs-CZ" dirty="0"/>
              <a:t>, </a:t>
            </a:r>
            <a:r>
              <a:rPr lang="cs-CZ" dirty="0" err="1"/>
              <a:t>Hydrocoll</a:t>
            </a:r>
            <a:r>
              <a:rPr lang="cs-CZ" dirty="0"/>
              <a:t>, </a:t>
            </a:r>
            <a:r>
              <a:rPr lang="cs-CZ" dirty="0" err="1"/>
              <a:t>Tegasorb</a:t>
            </a:r>
            <a:r>
              <a:rPr lang="cs-CZ" dirty="0"/>
              <a:t> aj.</a:t>
            </a:r>
          </a:p>
          <a:p>
            <a:endParaRPr lang="cs-CZ" dirty="0"/>
          </a:p>
        </p:txBody>
      </p:sp>
    </p:spTree>
    <p:extLst>
      <p:ext uri="{BB962C8B-B14F-4D97-AF65-F5344CB8AC3E}">
        <p14:creationId xmlns:p14="http://schemas.microsoft.com/office/powerpoint/2010/main" val="13045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66B2C3-4ECC-4FB0-B226-6EEB9ADEE800}"/>
              </a:ext>
            </a:extLst>
          </p:cNvPr>
          <p:cNvSpPr>
            <a:spLocks noGrp="1"/>
          </p:cNvSpPr>
          <p:nvPr>
            <p:ph type="title"/>
          </p:nvPr>
        </p:nvSpPr>
        <p:spPr/>
        <p:txBody>
          <a:bodyPr/>
          <a:lstStyle/>
          <a:p>
            <a:endParaRPr lang="cs-CZ"/>
          </a:p>
        </p:txBody>
      </p:sp>
      <p:pic>
        <p:nvPicPr>
          <p:cNvPr id="6" name="Zástupný symbol pro obsah 5">
            <a:extLst>
              <a:ext uri="{FF2B5EF4-FFF2-40B4-BE49-F238E27FC236}">
                <a16:creationId xmlns:a16="http://schemas.microsoft.com/office/drawing/2014/main" id="{CFF4D1F9-C72C-4D04-A67E-BFEDA4F75E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9207" y="3050697"/>
            <a:ext cx="5660702" cy="3216096"/>
          </a:xfrm>
        </p:spPr>
      </p:pic>
      <p:sp>
        <p:nvSpPr>
          <p:cNvPr id="4" name="Zástupný symbol pro text 3">
            <a:extLst>
              <a:ext uri="{FF2B5EF4-FFF2-40B4-BE49-F238E27FC236}">
                <a16:creationId xmlns:a16="http://schemas.microsoft.com/office/drawing/2014/main" id="{F52F9038-B601-4EF1-A0B1-FC1512BD29EC}"/>
              </a:ext>
            </a:extLst>
          </p:cNvPr>
          <p:cNvSpPr>
            <a:spLocks noGrp="1"/>
          </p:cNvSpPr>
          <p:nvPr>
            <p:ph type="body" sz="half" idx="2"/>
          </p:nvPr>
        </p:nvSpPr>
        <p:spPr/>
        <p:txBody>
          <a:bodyPr>
            <a:normAutofit fontScale="55000" lnSpcReduction="20000"/>
          </a:bodyPr>
          <a:lstStyle/>
          <a:p>
            <a:r>
              <a:rPr lang="cs-CZ" b="1" dirty="0" err="1"/>
              <a:t>ekrece</a:t>
            </a:r>
            <a:r>
              <a:rPr lang="cs-CZ" b="1" dirty="0"/>
              <a:t> </a:t>
            </a:r>
            <a:r>
              <a:rPr lang="cs-CZ" b="1" dirty="0" err="1"/>
              <a:t>HCl</a:t>
            </a:r>
            <a:br>
              <a:rPr lang="cs-CZ" b="1" dirty="0"/>
            </a:br>
            <a:endParaRPr lang="cs-CZ" b="1" dirty="0"/>
          </a:p>
          <a:p>
            <a:r>
              <a:rPr lang="cs-CZ" dirty="0"/>
              <a:t>Tato animace nevychází ze středoškolských učebnic, je tedy doplňkovou animací a objasňuje, jakým způsobem dochází k sekreci kyseliny chlorovodíkové žaludeční sliznicí.</a:t>
            </a:r>
            <a:br>
              <a:rPr lang="cs-CZ" dirty="0"/>
            </a:br>
            <a:r>
              <a:rPr lang="cs-CZ" dirty="0"/>
              <a:t>Základem je difuze CO</a:t>
            </a:r>
            <a:r>
              <a:rPr lang="cs-CZ" baseline="-25000" dirty="0"/>
              <a:t>2</a:t>
            </a:r>
            <a:r>
              <a:rPr lang="cs-CZ" dirty="0"/>
              <a:t> z krevního řečiště do krycích (parietálních) buněk, které vytvářejí žaludeční epitel. Jedna molekula CO</a:t>
            </a:r>
            <a:r>
              <a:rPr lang="cs-CZ" baseline="-25000" dirty="0"/>
              <a:t>2</a:t>
            </a:r>
            <a:r>
              <a:rPr lang="cs-CZ" dirty="0"/>
              <a:t> zde reaguje s molekulou vody za vzniku vodíkového kationtu H</a:t>
            </a:r>
            <a:r>
              <a:rPr lang="cs-CZ" baseline="30000" dirty="0"/>
              <a:t>+</a:t>
            </a:r>
            <a:r>
              <a:rPr lang="cs-CZ" dirty="0"/>
              <a:t> a hydrogenuhličitanového aniontu . Tato reakce je katalyzována enzymem </a:t>
            </a:r>
            <a:r>
              <a:rPr lang="cs-CZ" dirty="0" err="1"/>
              <a:t>karbonátdehydratasou</a:t>
            </a:r>
            <a:r>
              <a:rPr lang="cs-CZ" dirty="0"/>
              <a:t>. Takto vzniklý vodíkový kation je následně </a:t>
            </a:r>
            <a:r>
              <a:rPr lang="cs-CZ" dirty="0" err="1"/>
              <a:t>antiportem</a:t>
            </a:r>
            <a:r>
              <a:rPr lang="cs-CZ" dirty="0"/>
              <a:t> s kationtem draselným (K</a:t>
            </a:r>
            <a:r>
              <a:rPr lang="cs-CZ" baseline="30000" dirty="0"/>
              <a:t>+</a:t>
            </a:r>
            <a:r>
              <a:rPr lang="cs-CZ" dirty="0"/>
              <a:t>) aktivně (za spotřeby ATP) přenášen přes plasmatickou membránu do lumen žaludku (vnitřního prostoru žaludku). Ionty K</a:t>
            </a:r>
            <a:r>
              <a:rPr lang="cs-CZ" baseline="30000" dirty="0"/>
              <a:t>+</a:t>
            </a:r>
            <a:r>
              <a:rPr lang="cs-CZ" dirty="0"/>
              <a:t> se poté dostávají iontovými kanály po koncentračním spádu zpět z buňky ven. Naopak HCO</a:t>
            </a:r>
            <a:r>
              <a:rPr lang="cs-CZ" baseline="-25000" dirty="0"/>
              <a:t>3</a:t>
            </a:r>
            <a:r>
              <a:rPr lang="cs-CZ" baseline="30000" dirty="0"/>
              <a:t>-</a:t>
            </a:r>
            <a:r>
              <a:rPr lang="cs-CZ" dirty="0"/>
              <a:t> je </a:t>
            </a:r>
            <a:r>
              <a:rPr lang="cs-CZ" dirty="0" err="1"/>
              <a:t>antiportem</a:t>
            </a:r>
            <a:r>
              <a:rPr lang="cs-CZ" dirty="0"/>
              <a:t> s chloridovým aniontem Cl</a:t>
            </a:r>
            <a:r>
              <a:rPr lang="cs-CZ" baseline="30000" dirty="0"/>
              <a:t>-</a:t>
            </a:r>
            <a:r>
              <a:rPr lang="cs-CZ" dirty="0"/>
              <a:t> vylučován do krevního řečiště. Tento přenos aniontů probíhá po koncentračním spádu. Hydrogenuhličitanové anionty mohou poté v krevním řečišti fungovat jako pufry (látky tlumící výkyvy pH). Anionty Cl</a:t>
            </a:r>
            <a:r>
              <a:rPr lang="cs-CZ" baseline="30000" dirty="0"/>
              <a:t>-</a:t>
            </a:r>
            <a:r>
              <a:rPr lang="cs-CZ" dirty="0"/>
              <a:t> jsou následně z buňky přenášeny přes iontové kanály ven do lumen žaludku. Pro lepší pochopení popisu sekrece </a:t>
            </a:r>
            <a:r>
              <a:rPr lang="cs-CZ" dirty="0" err="1"/>
              <a:t>HCl</a:t>
            </a:r>
            <a:r>
              <a:rPr lang="cs-CZ" dirty="0"/>
              <a:t> viz </a:t>
            </a:r>
            <a:r>
              <a:rPr lang="cs-CZ" i="1" dirty="0"/>
              <a:t>Obr. 7.</a:t>
            </a:r>
            <a:endParaRPr lang="cs-CZ" dirty="0"/>
          </a:p>
          <a:p>
            <a:endParaRPr lang="cs-CZ" dirty="0"/>
          </a:p>
        </p:txBody>
      </p:sp>
    </p:spTree>
    <p:extLst>
      <p:ext uri="{BB962C8B-B14F-4D97-AF65-F5344CB8AC3E}">
        <p14:creationId xmlns:p14="http://schemas.microsoft.com/office/powerpoint/2010/main" val="1547093335"/>
      </p:ext>
    </p:extLst>
  </p:cSld>
  <p:clrMapOvr>
    <a:masterClrMapping/>
  </p:clrMapOvr>
  <p:transition spd="med">
    <p:pull dir="lu"/>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3918B2-FB15-4D51-B015-4AD729C99AC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D6C806C-1E94-4B2B-B11C-E88E4E2E2EF8}"/>
              </a:ext>
            </a:extLst>
          </p:cNvPr>
          <p:cNvSpPr>
            <a:spLocks noGrp="1"/>
          </p:cNvSpPr>
          <p:nvPr>
            <p:ph idx="1"/>
          </p:nvPr>
        </p:nvSpPr>
        <p:spPr/>
        <p:txBody>
          <a:bodyPr>
            <a:normAutofit fontScale="85000" lnSpcReduction="20000"/>
          </a:bodyPr>
          <a:lstStyle/>
          <a:p>
            <a:r>
              <a:rPr lang="cs-CZ" b="1" dirty="0" err="1"/>
              <a:t>Hydrokoloidy</a:t>
            </a:r>
            <a:r>
              <a:rPr lang="cs-CZ" b="1" dirty="0"/>
              <a:t> v gelu a pastě</a:t>
            </a:r>
            <a:endParaRPr lang="cs-CZ" dirty="0"/>
          </a:p>
          <a:p>
            <a:r>
              <a:rPr lang="cs-CZ" dirty="0"/>
              <a:t>Jsou to </a:t>
            </a:r>
            <a:r>
              <a:rPr lang="cs-CZ" dirty="0" err="1"/>
              <a:t>hydrokoloidy</a:t>
            </a:r>
            <a:r>
              <a:rPr lang="cs-CZ" dirty="0"/>
              <a:t> vhodné k primárnímu krytí na plošné a hluboké rány. Je nutné je překrýt vhodným sekundárním krytím. Zástupci např. </a:t>
            </a:r>
            <a:r>
              <a:rPr lang="cs-CZ" dirty="0" err="1"/>
              <a:t>Flamigel</a:t>
            </a:r>
            <a:r>
              <a:rPr lang="cs-CZ" dirty="0"/>
              <a:t>, </a:t>
            </a:r>
            <a:r>
              <a:rPr lang="cs-CZ" dirty="0" err="1"/>
              <a:t>Flaminal</a:t>
            </a:r>
            <a:r>
              <a:rPr lang="cs-CZ" dirty="0"/>
              <a:t>, </a:t>
            </a:r>
            <a:r>
              <a:rPr lang="cs-CZ" dirty="0" err="1"/>
              <a:t>Askina</a:t>
            </a:r>
            <a:r>
              <a:rPr lang="cs-CZ" dirty="0"/>
              <a:t> </a:t>
            </a:r>
            <a:r>
              <a:rPr lang="cs-CZ" dirty="0" err="1"/>
              <a:t>Biofilm</a:t>
            </a:r>
            <a:r>
              <a:rPr lang="cs-CZ" dirty="0"/>
              <a:t> Paste.</a:t>
            </a:r>
          </a:p>
          <a:p>
            <a:r>
              <a:rPr lang="cs-CZ" dirty="0"/>
              <a:t> </a:t>
            </a:r>
          </a:p>
          <a:p>
            <a:r>
              <a:rPr lang="cs-CZ" b="1" dirty="0" err="1"/>
              <a:t>Hydrofiber</a:t>
            </a:r>
            <a:endParaRPr lang="cs-CZ" dirty="0"/>
          </a:p>
          <a:p>
            <a:r>
              <a:rPr lang="cs-CZ" dirty="0"/>
              <a:t>Jedná se o jemné netkané primární krytí bez stříbra nebo se stříbrnými ionty. Krytí absorbuje sekreci a vytváří jemný gel. Zadržuje bakterie na povrchu infikované rány. Krytí se stříbrem uvolňuje tyto ionty do rány a působí proti širokému spektru bakterií. Je vhodné i na silně </a:t>
            </a:r>
            <a:r>
              <a:rPr lang="cs-CZ" dirty="0" err="1"/>
              <a:t>secernující</a:t>
            </a:r>
            <a:r>
              <a:rPr lang="cs-CZ" dirty="0"/>
              <a:t> rány, ale absolutně nevhodné na suché rány s nekrózou. Po aplikaci krytí do rány je nutné použít sekundární krytí. Je možno ránu zvlhčit sterilním roztokem, frekvence výměny je od jednoho do sedmi dnů. Produkty jsou </a:t>
            </a:r>
            <a:r>
              <a:rPr lang="cs-CZ" dirty="0" err="1"/>
              <a:t>Aquacel</a:t>
            </a:r>
            <a:r>
              <a:rPr lang="cs-CZ" dirty="0"/>
              <a:t>, </a:t>
            </a:r>
            <a:r>
              <a:rPr lang="cs-CZ" dirty="0" err="1"/>
              <a:t>Aquacel</a:t>
            </a:r>
            <a:r>
              <a:rPr lang="cs-CZ" dirty="0"/>
              <a:t> </a:t>
            </a:r>
            <a:r>
              <a:rPr lang="cs-CZ" dirty="0" err="1"/>
              <a:t>Ag</a:t>
            </a:r>
            <a:r>
              <a:rPr lang="cs-CZ" dirty="0"/>
              <a:t>.</a:t>
            </a:r>
          </a:p>
          <a:p>
            <a:r>
              <a:rPr lang="cs-CZ" dirty="0"/>
              <a:t> </a:t>
            </a:r>
          </a:p>
          <a:p>
            <a:endParaRPr lang="cs-CZ" dirty="0"/>
          </a:p>
        </p:txBody>
      </p:sp>
    </p:spTree>
    <p:extLst>
      <p:ext uri="{BB962C8B-B14F-4D97-AF65-F5344CB8AC3E}">
        <p14:creationId xmlns:p14="http://schemas.microsoft.com/office/powerpoint/2010/main" val="15313684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364E96-9C1E-4BEF-9104-3EBE475D893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CACB40C-1C12-4C1E-9033-390E65A9EFC0}"/>
              </a:ext>
            </a:extLst>
          </p:cNvPr>
          <p:cNvSpPr>
            <a:spLocks noGrp="1"/>
          </p:cNvSpPr>
          <p:nvPr>
            <p:ph idx="1"/>
          </p:nvPr>
        </p:nvSpPr>
        <p:spPr/>
        <p:txBody>
          <a:bodyPr>
            <a:normAutofit fontScale="62500" lnSpcReduction="20000"/>
          </a:bodyPr>
          <a:lstStyle/>
          <a:p>
            <a:r>
              <a:rPr lang="cs-CZ" b="1" dirty="0"/>
              <a:t>Hydrogelová krytí</a:t>
            </a:r>
            <a:endParaRPr lang="cs-CZ" dirty="0"/>
          </a:p>
          <a:p>
            <a:r>
              <a:rPr lang="cs-CZ" dirty="0" err="1"/>
              <a:t>Hydrogely</a:t>
            </a:r>
            <a:r>
              <a:rPr lang="cs-CZ" dirty="0"/>
              <a:t> jsou trojrozměrné polymery, které reagují s roztoky, vstřebávají vodu, jsou nepřilnavé, některé průhledné a dobře se přizpůsobují tvaru rány. Udržují vlhkost v ráně, </a:t>
            </a:r>
            <a:r>
              <a:rPr lang="cs-CZ" dirty="0" err="1"/>
              <a:t>rehydratují</a:t>
            </a:r>
            <a:r>
              <a:rPr lang="cs-CZ" dirty="0"/>
              <a:t> ránu, jsou vhodné pro všechny fáze hojení, zabraňují vysychání, podporují granulaci, epitelizaci, slouží k autolytickému </a:t>
            </a:r>
            <a:r>
              <a:rPr lang="cs-CZ" dirty="0" err="1"/>
              <a:t>debridementu</a:t>
            </a:r>
            <a:r>
              <a:rPr lang="cs-CZ" dirty="0"/>
              <a:t>. Mohou podporovat vznik </a:t>
            </a:r>
            <a:r>
              <a:rPr lang="cs-CZ" dirty="0" err="1"/>
              <a:t>hypergranulací</a:t>
            </a:r>
            <a:r>
              <a:rPr lang="cs-CZ" dirty="0"/>
              <a:t>. Neaplikují se na infikované rány, nemají antibakteriální složku, kromě </a:t>
            </a:r>
            <a:r>
              <a:rPr lang="cs-CZ" dirty="0" err="1"/>
              <a:t>Prontosanu</a:t>
            </a:r>
            <a:r>
              <a:rPr lang="cs-CZ" dirty="0"/>
              <a:t>. Mohou se ponechat až sedm dní. Gel se překrývá primárním i sekundárním krytím se stříbrem, aktivním uhlím, antiseptickou složkou apod. Produkty: Nu-gel, </a:t>
            </a:r>
            <a:r>
              <a:rPr lang="cs-CZ" dirty="0" err="1"/>
              <a:t>Tegaderm</a:t>
            </a:r>
            <a:r>
              <a:rPr lang="cs-CZ" dirty="0"/>
              <a:t>, </a:t>
            </a:r>
            <a:r>
              <a:rPr lang="cs-CZ" dirty="0" err="1"/>
              <a:t>Prontosan</a:t>
            </a:r>
            <a:r>
              <a:rPr lang="cs-CZ" dirty="0"/>
              <a:t> Gel aj.</a:t>
            </a:r>
          </a:p>
          <a:p>
            <a:r>
              <a:rPr lang="cs-CZ" dirty="0"/>
              <a:t> </a:t>
            </a:r>
          </a:p>
          <a:p>
            <a:r>
              <a:rPr lang="cs-CZ" b="1" dirty="0"/>
              <a:t>Prostředky s kyselinou </a:t>
            </a:r>
            <a:r>
              <a:rPr lang="cs-CZ" b="1" dirty="0" err="1"/>
              <a:t>hyaluronovou</a:t>
            </a:r>
            <a:endParaRPr lang="cs-CZ" dirty="0"/>
          </a:p>
          <a:p>
            <a:r>
              <a:rPr lang="cs-CZ" dirty="0"/>
              <a:t>Jedná se o neadhezivní gelové prostředky s obsahem kyseliny </a:t>
            </a:r>
            <a:r>
              <a:rPr lang="cs-CZ" dirty="0" err="1"/>
              <a:t>hyaluronové</a:t>
            </a:r>
            <a:r>
              <a:rPr lang="cs-CZ" dirty="0"/>
              <a:t>, vhodné pro hydrataci kožních vředů a </a:t>
            </a:r>
            <a:r>
              <a:rPr lang="cs-CZ" dirty="0" err="1"/>
              <a:t>debridement</a:t>
            </a:r>
            <a:r>
              <a:rPr lang="cs-CZ" dirty="0"/>
              <a:t>. Prostředky </a:t>
            </a:r>
            <a:r>
              <a:rPr lang="cs-CZ" dirty="0" err="1"/>
              <a:t>rehydratují</a:t>
            </a:r>
            <a:r>
              <a:rPr lang="cs-CZ" dirty="0"/>
              <a:t> ránu, upravují optimální vlhkost v ráně, zabraňují adhezi obvazu k ráně, vytváří vhodné mikroklima, podporují endogenní mechanizmy hojení a tvorbu granulační tkáně, mohou způsobit </a:t>
            </a:r>
            <a:r>
              <a:rPr lang="cs-CZ" dirty="0" err="1"/>
              <a:t>hypergranulace</a:t>
            </a:r>
            <a:r>
              <a:rPr lang="cs-CZ" dirty="0"/>
              <a:t>. Tyto prostředky se aplikují přímo na ránu a překrývají se vhodným krytím (gáza), frekvence převazů je určena stavem rány, většinou denně, maximálně ob den. Neaplikují se, pokud se vyskytuje alergie na některou složku a nepoužívají se déle než 21 dnů, protože jodid draselný se může vstřebávat do krevního oběhu a ovlivňovat činnost štítné žlázy. Produkty: </a:t>
            </a:r>
            <a:r>
              <a:rPr lang="cs-CZ" dirty="0" err="1"/>
              <a:t>Hyiodine</a:t>
            </a:r>
            <a:r>
              <a:rPr lang="cs-CZ" dirty="0"/>
              <a:t>, </a:t>
            </a:r>
            <a:r>
              <a:rPr lang="cs-CZ" dirty="0" err="1"/>
              <a:t>Bionect</a:t>
            </a:r>
            <a:r>
              <a:rPr lang="cs-CZ" dirty="0"/>
              <a:t> krém, tylové polštářky.</a:t>
            </a:r>
          </a:p>
          <a:p>
            <a:endParaRPr lang="cs-CZ" dirty="0"/>
          </a:p>
        </p:txBody>
      </p:sp>
    </p:spTree>
    <p:extLst>
      <p:ext uri="{BB962C8B-B14F-4D97-AF65-F5344CB8AC3E}">
        <p14:creationId xmlns:p14="http://schemas.microsoft.com/office/powerpoint/2010/main" val="281286473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42AE03-935D-483B-B4D8-79EC3D40206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15DFCC3-8D89-4980-B121-B57A367D073E}"/>
              </a:ext>
            </a:extLst>
          </p:cNvPr>
          <p:cNvSpPr>
            <a:spLocks noGrp="1"/>
          </p:cNvSpPr>
          <p:nvPr>
            <p:ph idx="1"/>
          </p:nvPr>
        </p:nvSpPr>
        <p:spPr/>
        <p:txBody>
          <a:bodyPr>
            <a:normAutofit fontScale="70000" lnSpcReduction="20000"/>
          </a:bodyPr>
          <a:lstStyle/>
          <a:p>
            <a:r>
              <a:rPr lang="cs-CZ" b="1" dirty="0"/>
              <a:t>Neadherentní mřížky na rány</a:t>
            </a:r>
            <a:endParaRPr lang="cs-CZ" dirty="0"/>
          </a:p>
          <a:p>
            <a:r>
              <a:rPr lang="cs-CZ" dirty="0"/>
              <a:t>Mřížky na rány slouží k primárnímu krytí, dobře se přizpůsobují ráně. Obsahují silikon, vazelínu, parafín a aplikují se na granulující tkáň a epitel a zabraňují vsáknutí gelu do sekundárního krytí. Jsou vhodné ke krytí kožních transplantátů, odběrových ploch, popálenin aj. Neaplikují se na infikovanou a silně </a:t>
            </a:r>
            <a:r>
              <a:rPr lang="cs-CZ" dirty="0" err="1"/>
              <a:t>secernující</a:t>
            </a:r>
            <a:r>
              <a:rPr lang="cs-CZ" dirty="0"/>
              <a:t> ránu. Při ošetřování tímto materiálem se zabraňuje vysychání spodiny rány a nespornou výhodou je také nízká cena. Materiál se může ponechat na ráně až 7 dnů. Mezi neadherentní mřížky patří </a:t>
            </a:r>
            <a:r>
              <a:rPr lang="cs-CZ" dirty="0" err="1"/>
              <a:t>Mepitel</a:t>
            </a:r>
            <a:r>
              <a:rPr lang="cs-CZ" dirty="0"/>
              <a:t>, </a:t>
            </a:r>
            <a:r>
              <a:rPr lang="cs-CZ" dirty="0" err="1"/>
              <a:t>Tegapore</a:t>
            </a:r>
            <a:r>
              <a:rPr lang="cs-CZ" dirty="0"/>
              <a:t>, </a:t>
            </a:r>
            <a:r>
              <a:rPr lang="cs-CZ" dirty="0" err="1"/>
              <a:t>Atrauman</a:t>
            </a:r>
            <a:r>
              <a:rPr lang="cs-CZ" dirty="0"/>
              <a:t>, </a:t>
            </a:r>
            <a:r>
              <a:rPr lang="cs-CZ" dirty="0" err="1"/>
              <a:t>Grassolind</a:t>
            </a:r>
            <a:r>
              <a:rPr lang="cs-CZ" dirty="0"/>
              <a:t>, </a:t>
            </a:r>
            <a:r>
              <a:rPr lang="cs-CZ" dirty="0" err="1"/>
              <a:t>Jelonet</a:t>
            </a:r>
            <a:r>
              <a:rPr lang="cs-CZ" dirty="0"/>
              <a:t>.</a:t>
            </a:r>
          </a:p>
          <a:p>
            <a:r>
              <a:rPr lang="cs-CZ" dirty="0"/>
              <a:t> </a:t>
            </a:r>
          </a:p>
          <a:p>
            <a:r>
              <a:rPr lang="cs-CZ" b="1" dirty="0"/>
              <a:t>Neadherentní pěnová krytí</a:t>
            </a:r>
            <a:endParaRPr lang="cs-CZ" dirty="0"/>
          </a:p>
          <a:p>
            <a:r>
              <a:rPr lang="cs-CZ" dirty="0"/>
              <a:t>Tato krytí se skládají z několika vrstev a jsou výborná k aplikaci na </a:t>
            </a:r>
            <a:r>
              <a:rPr lang="cs-CZ" dirty="0" err="1"/>
              <a:t>secernující</a:t>
            </a:r>
            <a:r>
              <a:rPr lang="cs-CZ" dirty="0"/>
              <a:t> rány, podporují vhodné prostředí k hojení rány, čištění rány, zabraňují přístupu bakterií. Pěna absorbuje exsudát, kapacita absorpce je dána typem krytí. Povrch krytí je voděodolný, ale umožňuje odpaření tekutiny z rány. Vhodné jsou k překrytí dekubitů, vředů, popálenin, není třeba dalšího krytí, většina materiálů má lepící okraje. Neaplikují se na suché rány. Převazy se provádějí dle typu rány: u čistých ran až 7 dnů, ale u více </a:t>
            </a:r>
            <a:r>
              <a:rPr lang="cs-CZ" dirty="0" err="1"/>
              <a:t>secernujících</a:t>
            </a:r>
            <a:r>
              <a:rPr lang="cs-CZ" dirty="0"/>
              <a:t> ran se převazy provádějí častěji, hrozí riziko macerace. Krytí jsou také uzpůsobena jednotlivým ranám svým tvarem (tracheostomie, paty, </a:t>
            </a:r>
            <a:r>
              <a:rPr lang="cs-CZ" dirty="0" err="1"/>
              <a:t>sacrum</a:t>
            </a:r>
            <a:r>
              <a:rPr lang="cs-CZ" dirty="0"/>
              <a:t> aj). Produkty: </a:t>
            </a:r>
            <a:r>
              <a:rPr lang="cs-CZ" dirty="0" err="1"/>
              <a:t>Tielle</a:t>
            </a:r>
            <a:r>
              <a:rPr lang="cs-CZ" dirty="0"/>
              <a:t>, </a:t>
            </a:r>
            <a:r>
              <a:rPr lang="cs-CZ" dirty="0" err="1"/>
              <a:t>Tielle</a:t>
            </a:r>
            <a:r>
              <a:rPr lang="cs-CZ" dirty="0"/>
              <a:t> plus, </a:t>
            </a:r>
            <a:r>
              <a:rPr lang="cs-CZ" dirty="0" err="1"/>
              <a:t>PermaFoam</a:t>
            </a:r>
            <a:r>
              <a:rPr lang="cs-CZ" dirty="0"/>
              <a:t>, </a:t>
            </a:r>
            <a:r>
              <a:rPr lang="cs-CZ" dirty="0" err="1"/>
              <a:t>PermaFoam</a:t>
            </a:r>
            <a:r>
              <a:rPr lang="cs-CZ" dirty="0"/>
              <a:t> </a:t>
            </a:r>
            <a:r>
              <a:rPr lang="cs-CZ" dirty="0" err="1"/>
              <a:t>Comfort</a:t>
            </a:r>
            <a:r>
              <a:rPr lang="cs-CZ" dirty="0"/>
              <a:t>, 3M </a:t>
            </a:r>
            <a:r>
              <a:rPr lang="cs-CZ" dirty="0" err="1"/>
              <a:t>Foam</a:t>
            </a:r>
            <a:r>
              <a:rPr lang="cs-CZ" dirty="0"/>
              <a:t> aj.</a:t>
            </a:r>
          </a:p>
          <a:p>
            <a:endParaRPr lang="cs-CZ" dirty="0"/>
          </a:p>
        </p:txBody>
      </p:sp>
    </p:spTree>
    <p:extLst>
      <p:ext uri="{BB962C8B-B14F-4D97-AF65-F5344CB8AC3E}">
        <p14:creationId xmlns:p14="http://schemas.microsoft.com/office/powerpoint/2010/main" val="290438429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13EA65-F8DF-4FDD-A0E1-865B2D1ACD2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A4EECB0-D6E9-405D-AF6A-1E917A56EC0F}"/>
              </a:ext>
            </a:extLst>
          </p:cNvPr>
          <p:cNvSpPr>
            <a:spLocks noGrp="1"/>
          </p:cNvSpPr>
          <p:nvPr>
            <p:ph idx="1"/>
          </p:nvPr>
        </p:nvSpPr>
        <p:spPr/>
        <p:txBody>
          <a:bodyPr>
            <a:normAutofit fontScale="70000" lnSpcReduction="20000"/>
          </a:bodyPr>
          <a:lstStyle/>
          <a:p>
            <a:r>
              <a:rPr lang="cs-CZ" b="1" dirty="0"/>
              <a:t>Polyuretanové pěny</a:t>
            </a:r>
            <a:endParaRPr lang="cs-CZ" dirty="0"/>
          </a:p>
          <a:p>
            <a:r>
              <a:rPr lang="cs-CZ" dirty="0"/>
              <a:t>Příznivě ovlivňují granulaci a epitelizaci, jsou to absorpční, polopropustná krytí vhodná na neinfikovanou ránu, až středně </a:t>
            </a:r>
            <a:r>
              <a:rPr lang="cs-CZ" dirty="0" err="1"/>
              <a:t>secernující</a:t>
            </a:r>
            <a:r>
              <a:rPr lang="cs-CZ" dirty="0"/>
              <a:t>. Mohou obsahovat silikon nebo jiné účinné látky (stříbro, Ibuprofen) a mají možnost i lepivého okraje. Lze je překrýt sekundárním krytím. Zástupci: </a:t>
            </a:r>
            <a:r>
              <a:rPr lang="cs-CZ" dirty="0" err="1"/>
              <a:t>Mepilex</a:t>
            </a:r>
            <a:r>
              <a:rPr lang="cs-CZ" dirty="0"/>
              <a:t>, </a:t>
            </a:r>
            <a:r>
              <a:rPr lang="cs-CZ" dirty="0" err="1"/>
              <a:t>Mepilex</a:t>
            </a:r>
            <a:r>
              <a:rPr lang="cs-CZ" dirty="0"/>
              <a:t> </a:t>
            </a:r>
            <a:r>
              <a:rPr lang="cs-CZ" dirty="0" err="1"/>
              <a:t>Ag</a:t>
            </a:r>
            <a:r>
              <a:rPr lang="cs-CZ" dirty="0"/>
              <a:t>, </a:t>
            </a:r>
            <a:r>
              <a:rPr lang="cs-CZ" dirty="0" err="1"/>
              <a:t>Tielle</a:t>
            </a:r>
            <a:r>
              <a:rPr lang="cs-CZ" dirty="0"/>
              <a:t>, </a:t>
            </a:r>
            <a:r>
              <a:rPr lang="cs-CZ" dirty="0" err="1"/>
              <a:t>Biatain</a:t>
            </a:r>
            <a:r>
              <a:rPr lang="cs-CZ" dirty="0"/>
              <a:t> </a:t>
            </a:r>
            <a:r>
              <a:rPr lang="cs-CZ" dirty="0" err="1"/>
              <a:t>Ag</a:t>
            </a:r>
            <a:r>
              <a:rPr lang="cs-CZ" dirty="0"/>
              <a:t>, </a:t>
            </a:r>
            <a:r>
              <a:rPr lang="cs-CZ" dirty="0" err="1"/>
              <a:t>Polymem</a:t>
            </a:r>
            <a:r>
              <a:rPr lang="cs-CZ" dirty="0"/>
              <a:t> Silver, </a:t>
            </a:r>
            <a:r>
              <a:rPr lang="cs-CZ" dirty="0" err="1"/>
              <a:t>Biatain</a:t>
            </a:r>
            <a:r>
              <a:rPr lang="cs-CZ" dirty="0"/>
              <a:t> </a:t>
            </a:r>
            <a:r>
              <a:rPr lang="cs-CZ" dirty="0" err="1"/>
              <a:t>Ibu</a:t>
            </a:r>
            <a:r>
              <a:rPr lang="cs-CZ" dirty="0"/>
              <a:t>, </a:t>
            </a:r>
            <a:r>
              <a:rPr lang="cs-CZ" dirty="0" err="1"/>
              <a:t>Cutinova</a:t>
            </a:r>
            <a:r>
              <a:rPr lang="cs-CZ" dirty="0"/>
              <a:t> Hydro, </a:t>
            </a:r>
            <a:r>
              <a:rPr lang="cs-CZ" dirty="0" err="1"/>
              <a:t>Versiva</a:t>
            </a:r>
            <a:r>
              <a:rPr lang="cs-CZ" dirty="0"/>
              <a:t>.</a:t>
            </a:r>
          </a:p>
          <a:p>
            <a:r>
              <a:rPr lang="cs-CZ" dirty="0"/>
              <a:t> </a:t>
            </a:r>
          </a:p>
          <a:p>
            <a:r>
              <a:rPr lang="cs-CZ" b="1" dirty="0"/>
              <a:t>Krytí ve spreji</a:t>
            </a:r>
            <a:endParaRPr lang="cs-CZ" dirty="0"/>
          </a:p>
          <a:p>
            <a:r>
              <a:rPr lang="cs-CZ" dirty="0"/>
              <a:t>Jedná se o rychleschnoucí krytí, propustné pro plyny a vodní páry, ale nepropustné pro vodu a mikroorganismy. Je vhodné pro suché, čisté rány, sutury, oděrky. </a:t>
            </a:r>
            <a:r>
              <a:rPr lang="cs-CZ" dirty="0" err="1"/>
              <a:t>OpSite</a:t>
            </a:r>
            <a:r>
              <a:rPr lang="cs-CZ" dirty="0"/>
              <a:t> </a:t>
            </a:r>
            <a:r>
              <a:rPr lang="cs-CZ" dirty="0" err="1"/>
              <a:t>Spray</a:t>
            </a:r>
            <a:r>
              <a:rPr lang="cs-CZ" dirty="0"/>
              <a:t>, </a:t>
            </a:r>
            <a:r>
              <a:rPr lang="cs-CZ" dirty="0" err="1"/>
              <a:t>Cavilon</a:t>
            </a:r>
            <a:r>
              <a:rPr lang="cs-CZ" dirty="0"/>
              <a:t>.</a:t>
            </a:r>
          </a:p>
          <a:p>
            <a:r>
              <a:rPr lang="cs-CZ" dirty="0"/>
              <a:t> </a:t>
            </a:r>
          </a:p>
          <a:p>
            <a:r>
              <a:rPr lang="cs-CZ" b="1" dirty="0"/>
              <a:t>Algináty</a:t>
            </a:r>
            <a:endParaRPr lang="cs-CZ" dirty="0"/>
          </a:p>
          <a:p>
            <a:r>
              <a:rPr lang="cs-CZ" dirty="0"/>
              <a:t>Krytí z mořských řas s absorpční schopností. Vlákna se po styku se sekrecí změní na nepřilnavý gel s bakteriostatickým a hemostatickým účinkem. Svým účinkem nejsou vhodné na suché rány a je nutné vždy sekundární krytí. Produkty: </a:t>
            </a:r>
            <a:r>
              <a:rPr lang="cs-CZ" dirty="0" err="1"/>
              <a:t>Sorbalgon</a:t>
            </a:r>
            <a:r>
              <a:rPr lang="cs-CZ" dirty="0"/>
              <a:t>, </a:t>
            </a:r>
            <a:r>
              <a:rPr lang="cs-CZ" dirty="0" err="1"/>
              <a:t>Kaltostat</a:t>
            </a:r>
            <a:r>
              <a:rPr lang="cs-CZ" dirty="0"/>
              <a:t>, </a:t>
            </a:r>
            <a:r>
              <a:rPr lang="cs-CZ" dirty="0" err="1"/>
              <a:t>Tegagen</a:t>
            </a:r>
            <a:r>
              <a:rPr lang="cs-CZ" dirty="0"/>
              <a:t>, </a:t>
            </a:r>
            <a:r>
              <a:rPr lang="cs-CZ" dirty="0" err="1"/>
              <a:t>SilverCel</a:t>
            </a:r>
            <a:r>
              <a:rPr lang="cs-CZ" dirty="0"/>
              <a:t> aj.</a:t>
            </a:r>
          </a:p>
          <a:p>
            <a:r>
              <a:rPr lang="cs-CZ" dirty="0"/>
              <a:t> </a:t>
            </a:r>
          </a:p>
          <a:p>
            <a:endParaRPr lang="cs-CZ" dirty="0"/>
          </a:p>
        </p:txBody>
      </p:sp>
    </p:spTree>
    <p:extLst>
      <p:ext uri="{BB962C8B-B14F-4D97-AF65-F5344CB8AC3E}">
        <p14:creationId xmlns:p14="http://schemas.microsoft.com/office/powerpoint/2010/main" val="420115785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56B71-E527-4703-B832-F14DE37DC60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970E2DF-39FF-466F-9B1F-3386542799E4}"/>
              </a:ext>
            </a:extLst>
          </p:cNvPr>
          <p:cNvSpPr>
            <a:spLocks noGrp="1"/>
          </p:cNvSpPr>
          <p:nvPr>
            <p:ph idx="1"/>
          </p:nvPr>
        </p:nvSpPr>
        <p:spPr/>
        <p:txBody>
          <a:bodyPr>
            <a:normAutofit fontScale="70000" lnSpcReduction="20000"/>
          </a:bodyPr>
          <a:lstStyle/>
          <a:p>
            <a:r>
              <a:rPr lang="cs-CZ" b="1" dirty="0"/>
              <a:t>Bioaktivní krytí</a:t>
            </a:r>
            <a:endParaRPr lang="cs-CZ" dirty="0"/>
          </a:p>
          <a:p>
            <a:r>
              <a:rPr lang="cs-CZ" dirty="0"/>
              <a:t>Bioaktivní krytí jsou vhodná na neinfikované rány, podporují regeneraci tkání. Vždy je nutné sekundární krytí s četností převazu 2-3x týdně. Mezi výrobky této řady patří: </a:t>
            </a:r>
            <a:r>
              <a:rPr lang="cs-CZ" dirty="0" err="1"/>
              <a:t>Promogran</a:t>
            </a:r>
            <a:r>
              <a:rPr lang="cs-CZ" dirty="0"/>
              <a:t>, </a:t>
            </a:r>
            <a:r>
              <a:rPr lang="cs-CZ" dirty="0" err="1"/>
              <a:t>DerMax</a:t>
            </a:r>
            <a:r>
              <a:rPr lang="cs-CZ" dirty="0"/>
              <a:t>.</a:t>
            </a:r>
          </a:p>
          <a:p>
            <a:r>
              <a:rPr lang="cs-CZ" dirty="0"/>
              <a:t> </a:t>
            </a:r>
          </a:p>
          <a:p>
            <a:r>
              <a:rPr lang="cs-CZ" b="1" dirty="0"/>
              <a:t>Antiseptická krytí se stříbrem</a:t>
            </a:r>
            <a:endParaRPr lang="cs-CZ" dirty="0"/>
          </a:p>
          <a:p>
            <a:r>
              <a:rPr lang="cs-CZ" dirty="0"/>
              <a:t>Antiseptická krytí s baktericidním účinkem i proti kmenům např. MRSA. Vhodné na infikované, kolonizované rány. Jednotlivé materiály jsou i v kombinaci s aktivním uhlím. </a:t>
            </a:r>
            <a:r>
              <a:rPr lang="cs-CZ" dirty="0" err="1"/>
              <a:t>Aquacel</a:t>
            </a:r>
            <a:r>
              <a:rPr lang="cs-CZ" dirty="0"/>
              <a:t> </a:t>
            </a:r>
            <a:r>
              <a:rPr lang="cs-CZ" dirty="0" err="1"/>
              <a:t>Ag</a:t>
            </a:r>
            <a:r>
              <a:rPr lang="cs-CZ" dirty="0"/>
              <a:t>, </a:t>
            </a:r>
            <a:r>
              <a:rPr lang="cs-CZ" dirty="0" err="1"/>
              <a:t>Atrauman</a:t>
            </a:r>
            <a:r>
              <a:rPr lang="cs-CZ" dirty="0"/>
              <a:t> </a:t>
            </a:r>
            <a:r>
              <a:rPr lang="cs-CZ" dirty="0" err="1"/>
              <a:t>Ag</a:t>
            </a:r>
            <a:r>
              <a:rPr lang="cs-CZ" dirty="0"/>
              <a:t>, </a:t>
            </a:r>
            <a:r>
              <a:rPr lang="cs-CZ" dirty="0" err="1"/>
              <a:t>Actisorb</a:t>
            </a:r>
            <a:r>
              <a:rPr lang="cs-CZ" dirty="0"/>
              <a:t> plus, </a:t>
            </a:r>
            <a:r>
              <a:rPr lang="cs-CZ" dirty="0" err="1"/>
              <a:t>Biatain</a:t>
            </a:r>
            <a:r>
              <a:rPr lang="cs-CZ" dirty="0"/>
              <a:t> </a:t>
            </a:r>
            <a:r>
              <a:rPr lang="cs-CZ" dirty="0" err="1"/>
              <a:t>Ag</a:t>
            </a:r>
            <a:r>
              <a:rPr lang="cs-CZ" dirty="0"/>
              <a:t>, </a:t>
            </a:r>
            <a:r>
              <a:rPr lang="cs-CZ" dirty="0" err="1"/>
              <a:t>Promogran</a:t>
            </a:r>
            <a:r>
              <a:rPr lang="cs-CZ" dirty="0"/>
              <a:t>-Prisma, </a:t>
            </a:r>
            <a:r>
              <a:rPr lang="cs-CZ" dirty="0" err="1"/>
              <a:t>SilverCel</a:t>
            </a:r>
            <a:r>
              <a:rPr lang="cs-CZ" dirty="0"/>
              <a:t>, </a:t>
            </a:r>
            <a:r>
              <a:rPr lang="cs-CZ" dirty="0" err="1"/>
              <a:t>Askina</a:t>
            </a:r>
            <a:r>
              <a:rPr lang="cs-CZ" dirty="0"/>
              <a:t> </a:t>
            </a:r>
            <a:r>
              <a:rPr lang="cs-CZ" dirty="0" err="1"/>
              <a:t>Calgitrol</a:t>
            </a:r>
            <a:r>
              <a:rPr lang="cs-CZ" dirty="0"/>
              <a:t> </a:t>
            </a:r>
            <a:r>
              <a:rPr lang="cs-CZ" dirty="0" err="1"/>
              <a:t>Ag</a:t>
            </a:r>
            <a:r>
              <a:rPr lang="cs-CZ" dirty="0"/>
              <a:t>.</a:t>
            </a:r>
          </a:p>
          <a:p>
            <a:r>
              <a:rPr lang="cs-CZ" dirty="0"/>
              <a:t> </a:t>
            </a:r>
          </a:p>
          <a:p>
            <a:r>
              <a:rPr lang="cs-CZ" b="1" dirty="0"/>
              <a:t>Krytí s aktivním uhlím a stříbrem</a:t>
            </a:r>
            <a:endParaRPr lang="cs-CZ" dirty="0"/>
          </a:p>
          <a:p>
            <a:r>
              <a:rPr lang="cs-CZ" dirty="0"/>
              <a:t>Krytí vhodné na </a:t>
            </a:r>
            <a:r>
              <a:rPr lang="cs-CZ" dirty="0" err="1"/>
              <a:t>secernující</a:t>
            </a:r>
            <a:r>
              <a:rPr lang="cs-CZ" dirty="0"/>
              <a:t> rány, uhlí absorbuje sekret z rány a redukuje zápach. Nevhodné na suché rány, vždy je nutné krytí překrýt sekundární vrstvou a je možno zkombinovat s </a:t>
            </a:r>
            <a:r>
              <a:rPr lang="cs-CZ" dirty="0" err="1"/>
              <a:t>hydrogely</a:t>
            </a:r>
            <a:r>
              <a:rPr lang="cs-CZ" dirty="0"/>
              <a:t>. </a:t>
            </a:r>
            <a:r>
              <a:rPr lang="cs-CZ" dirty="0" err="1"/>
              <a:t>Actisorb</a:t>
            </a:r>
            <a:r>
              <a:rPr lang="cs-CZ" dirty="0"/>
              <a:t> plus, </a:t>
            </a:r>
            <a:r>
              <a:rPr lang="cs-CZ" dirty="0" err="1"/>
              <a:t>Carbonet</a:t>
            </a:r>
            <a:r>
              <a:rPr lang="cs-CZ" dirty="0"/>
              <a:t>, </a:t>
            </a:r>
            <a:r>
              <a:rPr lang="cs-CZ" dirty="0" err="1"/>
              <a:t>Vliwaktiv</a:t>
            </a:r>
            <a:r>
              <a:rPr lang="cs-CZ" dirty="0"/>
              <a:t>.</a:t>
            </a:r>
          </a:p>
          <a:p>
            <a:endParaRPr lang="cs-CZ" dirty="0"/>
          </a:p>
        </p:txBody>
      </p:sp>
    </p:spTree>
    <p:extLst>
      <p:ext uri="{BB962C8B-B14F-4D97-AF65-F5344CB8AC3E}">
        <p14:creationId xmlns:p14="http://schemas.microsoft.com/office/powerpoint/2010/main" val="16945590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080FEA-394F-4EB9-8DA0-8B82698F1BB5}"/>
              </a:ext>
            </a:extLst>
          </p:cNvPr>
          <p:cNvSpPr>
            <a:spLocks noGrp="1"/>
          </p:cNvSpPr>
          <p:nvPr>
            <p:ph type="title"/>
          </p:nvPr>
        </p:nvSpPr>
        <p:spPr/>
        <p:txBody>
          <a:bodyPr/>
          <a:lstStyle/>
          <a:p>
            <a:r>
              <a:rPr lang="cs-CZ" b="1" dirty="0"/>
              <a:t>10.5 Další léčebné postupy</a:t>
            </a:r>
            <a:br>
              <a:rPr lang="cs-CZ" b="1" dirty="0"/>
            </a:br>
            <a:endParaRPr lang="cs-CZ" dirty="0"/>
          </a:p>
        </p:txBody>
      </p:sp>
      <p:sp>
        <p:nvSpPr>
          <p:cNvPr id="3" name="Zástupný symbol pro obsah 2">
            <a:extLst>
              <a:ext uri="{FF2B5EF4-FFF2-40B4-BE49-F238E27FC236}">
                <a16:creationId xmlns:a16="http://schemas.microsoft.com/office/drawing/2014/main" id="{6031B1CB-E63A-4090-9D83-991BEBC42B30}"/>
              </a:ext>
            </a:extLst>
          </p:cNvPr>
          <p:cNvSpPr>
            <a:spLocks noGrp="1"/>
          </p:cNvSpPr>
          <p:nvPr>
            <p:ph idx="1"/>
          </p:nvPr>
        </p:nvSpPr>
        <p:spPr/>
        <p:txBody>
          <a:bodyPr>
            <a:normAutofit fontScale="25000" lnSpcReduction="20000"/>
          </a:bodyPr>
          <a:lstStyle/>
          <a:p>
            <a:r>
              <a:rPr lang="cs-CZ" dirty="0"/>
              <a:t>Kromě jednotlivých terapeutických krytí existují další metody hojení ran. Někdy se různě prolínají a doplňují. K základní terapii patří </a:t>
            </a:r>
            <a:r>
              <a:rPr lang="cs-CZ" dirty="0" err="1"/>
              <a:t>debridement</a:t>
            </a:r>
            <a:r>
              <a:rPr lang="cs-CZ" dirty="0"/>
              <a:t>, léčba chirurgická a metody specializované, z nichž však většina není hrazena pojišťovnami. Chirurgický zákrok je nutný v případě rozsáhlé, hluboké nebo nehojící se rány. Chirurgicky provádíme odstranění nekrózy, transplantace kůže, tkáně, cév, amputace. Většinou je indikováno u dekubitů III. a IV. stupně.</a:t>
            </a:r>
          </a:p>
          <a:p>
            <a:r>
              <a:rPr lang="cs-CZ" dirty="0"/>
              <a:t> </a:t>
            </a:r>
          </a:p>
          <a:p>
            <a:r>
              <a:rPr lang="cs-CZ" b="1" dirty="0" err="1"/>
              <a:t>Debridement</a:t>
            </a:r>
            <a:endParaRPr lang="cs-CZ" dirty="0"/>
          </a:p>
          <a:p>
            <a:r>
              <a:rPr lang="cs-CZ" dirty="0" err="1"/>
              <a:t>Debridement</a:t>
            </a:r>
            <a:r>
              <a:rPr lang="cs-CZ" dirty="0"/>
              <a:t> v ošetřování ran bývá často podceňován. Podstata spočívá v odstranění nekrotických, kontaminovaných tkání z rány, odhalení zdravé tkáně na spodině rány a podpoře hojení. Provádění </a:t>
            </a:r>
            <a:r>
              <a:rPr lang="cs-CZ" dirty="0" err="1"/>
              <a:t>debridementu</a:t>
            </a:r>
            <a:r>
              <a:rPr lang="cs-CZ" dirty="0"/>
              <a:t> můžeme rozdělit na fázi samotného odstranění nekrotické tkáně a fázi udržení čisté rány. Odstranění nekrotické tkáně se provádí cestou chirurgickou, ale je možno použít i </a:t>
            </a:r>
            <a:r>
              <a:rPr lang="cs-CZ" dirty="0" err="1"/>
              <a:t>larvoterapii</a:t>
            </a:r>
            <a:r>
              <a:rPr lang="cs-CZ" dirty="0"/>
              <a:t>. V další fázi udržujeme vlhké mikroklima pomocí terapeutického krytí.</a:t>
            </a:r>
          </a:p>
          <a:p>
            <a:r>
              <a:rPr lang="cs-CZ" dirty="0"/>
              <a:t> </a:t>
            </a:r>
          </a:p>
          <a:p>
            <a:r>
              <a:rPr lang="cs-CZ" b="1" dirty="0"/>
              <a:t>Mechanický </a:t>
            </a:r>
            <a:r>
              <a:rPr lang="cs-CZ" b="1" dirty="0" err="1"/>
              <a:t>debridement</a:t>
            </a:r>
            <a:endParaRPr lang="cs-CZ" dirty="0"/>
          </a:p>
          <a:p>
            <a:r>
              <a:rPr lang="cs-CZ" dirty="0"/>
              <a:t>Používá se na rozsáhlé nekrózy, dobře se kombinuje s krytím, které podporuje autolytický </a:t>
            </a:r>
            <a:r>
              <a:rPr lang="cs-CZ" dirty="0" err="1"/>
              <a:t>debridement</a:t>
            </a:r>
            <a:r>
              <a:rPr lang="cs-CZ" dirty="0"/>
              <a:t>. Výhodou je nízká cena, ale proti stojí bolestivost pro pacienta nebo poškození hojících se tkání v okolí.</a:t>
            </a:r>
          </a:p>
          <a:p>
            <a:r>
              <a:rPr lang="cs-CZ" dirty="0"/>
              <a:t> </a:t>
            </a:r>
          </a:p>
          <a:p>
            <a:r>
              <a:rPr lang="cs-CZ" b="1" dirty="0"/>
              <a:t>Chirurgický </a:t>
            </a:r>
            <a:r>
              <a:rPr lang="cs-CZ" b="1" dirty="0" err="1"/>
              <a:t>debridement</a:t>
            </a:r>
            <a:endParaRPr lang="cs-CZ" dirty="0"/>
          </a:p>
          <a:p>
            <a:r>
              <a:rPr lang="cs-CZ" dirty="0"/>
              <a:t>Patří mezi nejrychlejší formy odstranění nekrózy. Volíme jej při rozsáhlých, infikovaných nekrózách. Provádí se pomocí nůžek, skalpelu, </a:t>
            </a:r>
            <a:r>
              <a:rPr lang="cs-CZ" dirty="0" err="1"/>
              <a:t>exkochleační</a:t>
            </a:r>
            <a:r>
              <a:rPr lang="cs-CZ" dirty="0"/>
              <a:t> lžičky, pinzet. Nutná je při tomto výkonu analgezie nebo anestezie. Výkon se provádí jak na sálech, tak na lůžku. Kompletní chirurgický </a:t>
            </a:r>
            <a:r>
              <a:rPr lang="cs-CZ" dirty="0" err="1"/>
              <a:t>debridement</a:t>
            </a:r>
            <a:r>
              <a:rPr lang="cs-CZ" dirty="0"/>
              <a:t> se provádí až do krvácející zdravé tkáně.</a:t>
            </a:r>
          </a:p>
          <a:p>
            <a:r>
              <a:rPr lang="cs-CZ" dirty="0"/>
              <a:t> </a:t>
            </a:r>
          </a:p>
          <a:p>
            <a:r>
              <a:rPr lang="cs-CZ" b="1" dirty="0"/>
              <a:t>Autolytický </a:t>
            </a:r>
            <a:r>
              <a:rPr lang="cs-CZ" b="1" dirty="0" err="1"/>
              <a:t>debridement</a:t>
            </a:r>
            <a:endParaRPr lang="cs-CZ" dirty="0"/>
          </a:p>
          <a:p>
            <a:r>
              <a:rPr lang="cs-CZ" dirty="0"/>
              <a:t>Tento typ odstranění nekrotické tkáně je nejčastější, kdy pomocí vlhké terapie dochází k postupnému změknutí a rozpuštění tkáně. Je velmi efektivní, bezpečný, většinou nebolestivý, ale časově náročný. Z materiálů doporučujeme použít </a:t>
            </a:r>
            <a:r>
              <a:rPr lang="cs-CZ" dirty="0" err="1"/>
              <a:t>hydrogely</a:t>
            </a:r>
            <a:r>
              <a:rPr lang="cs-CZ" dirty="0"/>
              <a:t>, </a:t>
            </a:r>
            <a:r>
              <a:rPr lang="cs-CZ" dirty="0" err="1"/>
              <a:t>hydrokoloidy</a:t>
            </a:r>
            <a:r>
              <a:rPr lang="cs-CZ" dirty="0"/>
              <a:t>, algináty.</a:t>
            </a:r>
          </a:p>
          <a:p>
            <a:r>
              <a:rPr lang="cs-CZ" dirty="0"/>
              <a:t> </a:t>
            </a:r>
          </a:p>
          <a:p>
            <a:r>
              <a:rPr lang="cs-CZ" b="1" dirty="0"/>
              <a:t>Chemický </a:t>
            </a:r>
            <a:r>
              <a:rPr lang="cs-CZ" b="1" dirty="0" err="1"/>
              <a:t>debridement</a:t>
            </a:r>
            <a:endParaRPr lang="cs-CZ" dirty="0"/>
          </a:p>
          <a:p>
            <a:r>
              <a:rPr lang="cs-CZ" dirty="0"/>
              <a:t>K odstranění tkáně se využívá chemických sloučenin, např. kyselina benzoová, kyselina salicylová, urea, chlornany. Látky rozkládají nekrotickou tkáň, ale také způsobují podráždění až maceraci okolí. Používá se velmi málo.</a:t>
            </a:r>
          </a:p>
          <a:p>
            <a:r>
              <a:rPr lang="cs-CZ" dirty="0"/>
              <a:t> </a:t>
            </a:r>
          </a:p>
          <a:p>
            <a:r>
              <a:rPr lang="cs-CZ" b="1" dirty="0"/>
              <a:t>Enzymatický </a:t>
            </a:r>
            <a:r>
              <a:rPr lang="cs-CZ" b="1" dirty="0" err="1"/>
              <a:t>debridement</a:t>
            </a:r>
            <a:endParaRPr lang="cs-CZ" dirty="0"/>
          </a:p>
          <a:p>
            <a:r>
              <a:rPr lang="cs-CZ" dirty="0"/>
              <a:t>Metodika účinku je působení zevně dodaných enzymů, které rozkládají bílkoviny odumřelých tkání. Není vhodné na infikované rány. Aplikuje se v případech, kdy nelze použít speciální krytí. Tato metoda je finančně náročnější.</a:t>
            </a:r>
          </a:p>
          <a:p>
            <a:endParaRPr lang="cs-CZ" dirty="0"/>
          </a:p>
        </p:txBody>
      </p:sp>
    </p:spTree>
    <p:extLst>
      <p:ext uri="{BB962C8B-B14F-4D97-AF65-F5344CB8AC3E}">
        <p14:creationId xmlns:p14="http://schemas.microsoft.com/office/powerpoint/2010/main" val="330115783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E732AA-D060-4368-AE72-BA34EE5B195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8AB5E05-0D3D-4B40-8BEB-56A55B7EF631}"/>
              </a:ext>
            </a:extLst>
          </p:cNvPr>
          <p:cNvSpPr>
            <a:spLocks noGrp="1"/>
          </p:cNvSpPr>
          <p:nvPr>
            <p:ph idx="1"/>
          </p:nvPr>
        </p:nvSpPr>
        <p:spPr/>
        <p:txBody>
          <a:bodyPr>
            <a:normAutofit fontScale="92500" lnSpcReduction="10000"/>
          </a:bodyPr>
          <a:lstStyle/>
          <a:p>
            <a:r>
              <a:rPr lang="cs-CZ" b="1" dirty="0" err="1"/>
              <a:t>Hydrochirurgie</a:t>
            </a:r>
            <a:endParaRPr lang="cs-CZ" dirty="0"/>
          </a:p>
          <a:p>
            <a:r>
              <a:rPr lang="cs-CZ" dirty="0"/>
              <a:t>Záměrem </a:t>
            </a:r>
            <a:r>
              <a:rPr lang="cs-CZ" dirty="0" err="1"/>
              <a:t>hydrochirurgie</a:t>
            </a:r>
            <a:r>
              <a:rPr lang="cs-CZ" dirty="0"/>
              <a:t> je provádění </a:t>
            </a:r>
            <a:r>
              <a:rPr lang="cs-CZ" dirty="0" err="1"/>
              <a:t>debridementu</a:t>
            </a:r>
            <a:r>
              <a:rPr lang="cs-CZ" dirty="0"/>
              <a:t> za použití proudícího sterilního roztoku, který proudí z trysky a snáší poškozenou tkáň. Přístroj se nazývá </a:t>
            </a:r>
            <a:r>
              <a:rPr lang="cs-CZ" dirty="0" err="1"/>
              <a:t>Versajet</a:t>
            </a:r>
            <a:r>
              <a:rPr lang="cs-CZ" dirty="0"/>
              <a:t>. Pomocí pracovního nástroje tzv. </a:t>
            </a:r>
            <a:r>
              <a:rPr lang="cs-CZ" dirty="0" err="1"/>
              <a:t>handpiece</a:t>
            </a:r>
            <a:r>
              <a:rPr lang="cs-CZ" dirty="0"/>
              <a:t>, odstraňujeme z rány selektivně nekrózu, včetně hnisu, fibrinových povlaků a nekrotických částí fascie. Dalším pozitivem při jeho používání je nižší riziko poškození – konkrétně excize zdravé tkáně, které hrozí pří použití klasického skalpelu. Nedochází k termickému postižení vitální tkáně. Lokálním podtlakem v pracovním poli umožňuje </a:t>
            </a:r>
            <a:r>
              <a:rPr lang="cs-CZ" dirty="0" err="1"/>
              <a:t>handpiece</a:t>
            </a:r>
            <a:r>
              <a:rPr lang="cs-CZ" dirty="0"/>
              <a:t> „uchopit“ i takové tkáně, které lze běžným chirurgickým instrumentáriem zachytit jen velmi obtížně – například křehká granulační tkáň, vlhká gangréna (</a:t>
            </a:r>
            <a:r>
              <a:rPr lang="cs-CZ" dirty="0" err="1"/>
              <a:t>sludge</a:t>
            </a:r>
            <a:r>
              <a:rPr lang="cs-CZ" dirty="0"/>
              <a:t>), infikované šlachy. Snadněji provedeme </a:t>
            </a:r>
            <a:r>
              <a:rPr lang="cs-CZ" dirty="0" err="1"/>
              <a:t>nekrektomii</a:t>
            </a:r>
            <a:r>
              <a:rPr lang="cs-CZ" dirty="0"/>
              <a:t> z hlubokých kavit dekubitů.</a:t>
            </a:r>
          </a:p>
          <a:p>
            <a:endParaRPr lang="cs-CZ" dirty="0"/>
          </a:p>
        </p:txBody>
      </p:sp>
    </p:spTree>
    <p:extLst>
      <p:ext uri="{BB962C8B-B14F-4D97-AF65-F5344CB8AC3E}">
        <p14:creationId xmlns:p14="http://schemas.microsoft.com/office/powerpoint/2010/main" val="154693972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C73E6-4FAE-403A-8D06-706C691DEE5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02150FE-E8ED-41D9-8556-A77BC2F4E550}"/>
              </a:ext>
            </a:extLst>
          </p:cNvPr>
          <p:cNvSpPr>
            <a:spLocks noGrp="1"/>
          </p:cNvSpPr>
          <p:nvPr>
            <p:ph idx="1"/>
          </p:nvPr>
        </p:nvSpPr>
        <p:spPr/>
        <p:txBody>
          <a:bodyPr>
            <a:normAutofit fontScale="92500" lnSpcReduction="10000"/>
          </a:bodyPr>
          <a:lstStyle/>
          <a:p>
            <a:r>
              <a:rPr lang="cs-CZ" b="1" dirty="0" err="1"/>
              <a:t>Larvoterapie</a:t>
            </a:r>
            <a:endParaRPr lang="cs-CZ" dirty="0"/>
          </a:p>
          <a:p>
            <a:r>
              <a:rPr lang="cs-CZ" dirty="0"/>
              <a:t>Larvy bzučivky zelené (</a:t>
            </a:r>
            <a:r>
              <a:rPr lang="cs-CZ" dirty="0" err="1"/>
              <a:t>Lucilia</a:t>
            </a:r>
            <a:r>
              <a:rPr lang="cs-CZ" dirty="0"/>
              <a:t> </a:t>
            </a:r>
            <a:r>
              <a:rPr lang="cs-CZ" dirty="0" err="1"/>
              <a:t>sericata</a:t>
            </a:r>
            <a:r>
              <a:rPr lang="cs-CZ" dirty="0"/>
              <a:t>) umožňují provádět další metodu </a:t>
            </a:r>
            <a:r>
              <a:rPr lang="cs-CZ" dirty="0" err="1"/>
              <a:t>debridementu</a:t>
            </a:r>
            <a:r>
              <a:rPr lang="cs-CZ" dirty="0"/>
              <a:t>. Larvy jsou sterilní a během 3-4 dnů zvětší svou velikost šestinásobně. Rozkládají nekrotickou tkáň, působí baktericidně, podporují hojení tkání, tvorbu granulační tkáně. Larvy se přikládají do tkání, které nekomunikují s dutinami nebo orgány a nejsou v blízkosti velkých cév, vhodné jsou bércové vředy, dekubity, popáleniny, infikované rány. Jedna dávka obsahuje asi 300 jedinců, vždy záleží na výrobci a velikosti plochy. Larvy se musí překrýt síťkou, aby nedošlo k jejich úniku mimo ránu, a dále se překrývají vlhkým krytím, které se musí každý den opětovně zvlhčovat. Odstraňují se z rány po 3-4 dnech a může se aplikovat další dávka.</a:t>
            </a:r>
          </a:p>
          <a:p>
            <a:r>
              <a:rPr lang="cs-CZ" dirty="0"/>
              <a:t> </a:t>
            </a:r>
          </a:p>
          <a:p>
            <a:endParaRPr lang="cs-CZ" dirty="0"/>
          </a:p>
        </p:txBody>
      </p:sp>
    </p:spTree>
    <p:extLst>
      <p:ext uri="{BB962C8B-B14F-4D97-AF65-F5344CB8AC3E}">
        <p14:creationId xmlns:p14="http://schemas.microsoft.com/office/powerpoint/2010/main" val="4224941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E9DE20-F80B-43D8-B042-A3793B1B9B6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68812EE-44AD-4809-8F31-A68DD1189344}"/>
              </a:ext>
            </a:extLst>
          </p:cNvPr>
          <p:cNvSpPr>
            <a:spLocks noGrp="1"/>
          </p:cNvSpPr>
          <p:nvPr>
            <p:ph idx="1"/>
          </p:nvPr>
        </p:nvSpPr>
        <p:spPr/>
        <p:txBody>
          <a:bodyPr>
            <a:normAutofit fontScale="85000" lnSpcReduction="20000"/>
          </a:bodyPr>
          <a:lstStyle/>
          <a:p>
            <a:r>
              <a:rPr lang="cs-CZ" b="1" dirty="0"/>
              <a:t>Podtlakový uzávěr rány VAC (</a:t>
            </a:r>
            <a:r>
              <a:rPr lang="cs-CZ" b="1" dirty="0" err="1"/>
              <a:t>Vacuum</a:t>
            </a:r>
            <a:r>
              <a:rPr lang="cs-CZ" b="1" dirty="0"/>
              <a:t> </a:t>
            </a:r>
            <a:r>
              <a:rPr lang="cs-CZ" b="1" dirty="0" err="1"/>
              <a:t>assisted</a:t>
            </a:r>
            <a:r>
              <a:rPr lang="cs-CZ" b="1" dirty="0"/>
              <a:t> </a:t>
            </a:r>
            <a:r>
              <a:rPr lang="cs-CZ" b="1" dirty="0" err="1"/>
              <a:t>closure</a:t>
            </a:r>
            <a:r>
              <a:rPr lang="cs-CZ" b="1" dirty="0"/>
              <a:t>)</a:t>
            </a:r>
            <a:endParaRPr lang="cs-CZ" dirty="0"/>
          </a:p>
          <a:p>
            <a:r>
              <a:rPr lang="cs-CZ" dirty="0"/>
              <a:t>Patří mezi aktivní neinvazivní metody hojení chronických ran, využívá lokálně působícího negativního tlaku, kdy infekční materiál je odváděn mimo ránu. Hojení probíhá v uzavřeném vlhkém prostředí, zlepšuje prokrvení, urychluje hojení a podporuje uzavírání rány. Dle výrobce existuje režim kontinuální a intermitentní. Novinkou je používání systému PICO k podtlakové terapii za hospitalizace i v domácím použití pro ambulantní pacienty. PICO je systém podtlakové terapie na jedno použití, který neobsahuje sběrný kanystr. Kontakt s ránou zabezpečuje speciální krytí pokryté vrstvou silikonu, které absorbuje </a:t>
            </a:r>
            <a:r>
              <a:rPr lang="cs-CZ" dirty="0" err="1"/>
              <a:t>ranný</a:t>
            </a:r>
            <a:r>
              <a:rPr lang="cs-CZ" dirty="0"/>
              <a:t> exsudát a přenáší léčebný podtlak na plochu rány. Kromě jednoduchosti v aplikaci a ovládání přístroje je provoz tohoto systému také levnější - v porovnání se standardními přístroji na podtlakovou terapii rány jsou náklady na PICO asi dvoutřetinové. V České republice je systém PICO dostupný, zatím ale není hrazen z prostředků zdravotního pojištění.</a:t>
            </a:r>
          </a:p>
          <a:p>
            <a:r>
              <a:rPr lang="cs-CZ" dirty="0"/>
              <a:t> </a:t>
            </a:r>
          </a:p>
          <a:p>
            <a:endParaRPr lang="cs-CZ" dirty="0"/>
          </a:p>
        </p:txBody>
      </p:sp>
    </p:spTree>
    <p:extLst>
      <p:ext uri="{BB962C8B-B14F-4D97-AF65-F5344CB8AC3E}">
        <p14:creationId xmlns:p14="http://schemas.microsoft.com/office/powerpoint/2010/main" val="138462006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1237A9-4678-4544-82F1-5BE5E62AEF9F}"/>
              </a:ext>
            </a:extLst>
          </p:cNvPr>
          <p:cNvSpPr>
            <a:spLocks noGrp="1"/>
          </p:cNvSpPr>
          <p:nvPr>
            <p:ph type="title"/>
          </p:nvPr>
        </p:nvSpPr>
        <p:spPr/>
        <p:txBody>
          <a:bodyPr/>
          <a:lstStyle/>
          <a:p>
            <a:r>
              <a:rPr lang="cs-CZ" b="1" dirty="0"/>
              <a:t>10.6 Role sestry při péči o chronické rány</a:t>
            </a:r>
            <a:br>
              <a:rPr lang="cs-CZ" b="1" dirty="0"/>
            </a:br>
            <a:endParaRPr lang="cs-CZ" dirty="0"/>
          </a:p>
        </p:txBody>
      </p:sp>
      <p:sp>
        <p:nvSpPr>
          <p:cNvPr id="3" name="Zástupný symbol pro obsah 2">
            <a:extLst>
              <a:ext uri="{FF2B5EF4-FFF2-40B4-BE49-F238E27FC236}">
                <a16:creationId xmlns:a16="http://schemas.microsoft.com/office/drawing/2014/main" id="{E5CEEDE4-B423-4919-BBEB-0A2E87205992}"/>
              </a:ext>
            </a:extLst>
          </p:cNvPr>
          <p:cNvSpPr>
            <a:spLocks noGrp="1"/>
          </p:cNvSpPr>
          <p:nvPr>
            <p:ph idx="1"/>
          </p:nvPr>
        </p:nvSpPr>
        <p:spPr/>
        <p:txBody>
          <a:bodyPr>
            <a:normAutofit fontScale="55000" lnSpcReduction="20000"/>
          </a:bodyPr>
          <a:lstStyle/>
          <a:p>
            <a:r>
              <a:rPr lang="cs-CZ" dirty="0"/>
              <a:t>Podíl sestry na hojení ran je nezastupitelný. Péče o pacienta je komplexní a nepřetržitá. Začíná prevencí, následuje péče o ránu spolu s vyprazdňováním, hygienou, výživou, pohybovým režimem a dalšími potřebami. Nedílnou součástí péče o chronickou ránu je systém vzdělávání. Řada firem zabývajících se vlhkým hojením ran pořádá semináře, školící programy, ale existuje i řada certifikovaných kurzů. Jednou ze základních podmínek nastavení správného terapeutického postupu je správné zhodnocení stavu rány. To je do značné míry velice subjektivní a závisí na mnoha faktorech (praktické zkušenosti, teoretické znalosti, přístup k hojení atd.). Posouzení stavu rány (charakter, vzhled, velikost, hloubka poškození) patří mezi nejdůležitější fázi v léčbě. </a:t>
            </a:r>
          </a:p>
          <a:p>
            <a:r>
              <a:rPr lang="cs-CZ" dirty="0"/>
              <a:t> </a:t>
            </a:r>
          </a:p>
          <a:p>
            <a:r>
              <a:rPr lang="cs-CZ" dirty="0"/>
              <a:t>Součástí léčby a ošetřování chronických ran je bezpodmínečně vhodná dokumentace a její správné vedení celým týmem. Typy dokumentací se mohou lišit dle jednotlivých zdravotnických zařízení. Správné vyplňování a kontrolu upravují jednotlivé standardy péče a vnitřní směrnice. Velký význam při ošetřování ran má také fotodokumentace.</a:t>
            </a:r>
          </a:p>
          <a:p>
            <a:r>
              <a:rPr lang="cs-CZ" dirty="0"/>
              <a:t> </a:t>
            </a:r>
          </a:p>
          <a:p>
            <a:r>
              <a:rPr lang="cs-CZ" b="1" dirty="0"/>
              <a:t>Asistence při převazu rány</a:t>
            </a:r>
            <a:endParaRPr lang="cs-CZ" dirty="0"/>
          </a:p>
          <a:p>
            <a:r>
              <a:rPr lang="cs-CZ" dirty="0"/>
              <a:t>Frekvence převazů je určena stavem rány a použitým terapeutickým krytím. Převazy jsou pacienty vnímány nepříjemně, pociťují bolesti, stydí se a také se strachují, jaký bude další průběh a jejich prognóza. Proto klademe důraz i na psychickou přípravu pacienta. Před vlastním převazem sestra odstraňuje původní krycí materiál, zajistí oplach rány, popř. odebírá vzorky na mikrobiologické vyšetření. O použití materiálu rozhoduje lékař ve spolupráci se sestrou specialistkou, která se podílí na léčbě ran. Převazy provádíme v místnosti k tomu určené, v ambulanci, na lůžkovém oddělení jsou převazy prováděny ve vyšetřovací místnosti nebo přímo na lůžku pacienta. Mezi základní pomůcky patří převazový vozík, na kterém jsou veškeré materiály ve vhodných obalech. Sestra dbá na správnost při likvidaci odpadu.</a:t>
            </a:r>
          </a:p>
          <a:p>
            <a:r>
              <a:rPr lang="cs-CZ" dirty="0"/>
              <a:t> </a:t>
            </a:r>
          </a:p>
          <a:p>
            <a:r>
              <a:rPr lang="cs-CZ" dirty="0"/>
              <a:t> </a:t>
            </a:r>
          </a:p>
          <a:p>
            <a:endParaRPr lang="cs-CZ" dirty="0"/>
          </a:p>
        </p:txBody>
      </p:sp>
    </p:spTree>
    <p:extLst>
      <p:ext uri="{BB962C8B-B14F-4D97-AF65-F5344CB8AC3E}">
        <p14:creationId xmlns:p14="http://schemas.microsoft.com/office/powerpoint/2010/main" val="2694328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49A1A20-AC0E-49C3-9E2C-FCCC57EC2679}"/>
              </a:ext>
            </a:extLst>
          </p:cNvPr>
          <p:cNvSpPr>
            <a:spLocks noGrp="1"/>
          </p:cNvSpPr>
          <p:nvPr>
            <p:ph type="title"/>
          </p:nvPr>
        </p:nvSpPr>
        <p:spPr/>
        <p:txBody>
          <a:bodyPr/>
          <a:lstStyle/>
          <a:p>
            <a:r>
              <a:rPr lang="cs-CZ" b="1" dirty="0"/>
              <a:t>Aktivace pepsinu</a:t>
            </a:r>
            <a:endParaRPr lang="cs-CZ" dirty="0"/>
          </a:p>
        </p:txBody>
      </p:sp>
      <p:sp>
        <p:nvSpPr>
          <p:cNvPr id="6" name="Zástupný symbol pro obsah 5">
            <a:extLst>
              <a:ext uri="{FF2B5EF4-FFF2-40B4-BE49-F238E27FC236}">
                <a16:creationId xmlns:a16="http://schemas.microsoft.com/office/drawing/2014/main" id="{FC1921AE-D1FD-48FC-9592-DB72AE131B07}"/>
              </a:ext>
            </a:extLst>
          </p:cNvPr>
          <p:cNvSpPr>
            <a:spLocks noGrp="1"/>
          </p:cNvSpPr>
          <p:nvPr>
            <p:ph idx="1"/>
          </p:nvPr>
        </p:nvSpPr>
        <p:spPr>
          <a:xfrm>
            <a:off x="194209" y="1399922"/>
            <a:ext cx="11895292" cy="5324559"/>
          </a:xfrm>
        </p:spPr>
        <p:txBody>
          <a:bodyPr>
            <a:normAutofit fontScale="92500" lnSpcReduction="20000"/>
          </a:bodyPr>
          <a:lstStyle/>
          <a:p>
            <a:pPr marL="0" indent="0">
              <a:buNone/>
            </a:pPr>
            <a:br>
              <a:rPr lang="cs-CZ" b="1" dirty="0"/>
            </a:br>
            <a:endParaRPr lang="cs-CZ" b="1" dirty="0"/>
          </a:p>
          <a:p>
            <a:r>
              <a:rPr lang="cs-CZ" dirty="0"/>
              <a:t>Enzym pepsin v žaludku tráví bílkoviny.</a:t>
            </a:r>
          </a:p>
          <a:p>
            <a:r>
              <a:rPr lang="cs-CZ" dirty="0"/>
              <a:t>ovšem všechny </a:t>
            </a:r>
            <a:r>
              <a:rPr lang="cs-CZ" dirty="0" err="1"/>
              <a:t>proteasy</a:t>
            </a:r>
            <a:r>
              <a:rPr lang="cs-CZ" dirty="0"/>
              <a:t> = enzymy trávící proteiny - jsou do trávicí soustavy vylučovány v neaktivní formě, tzv. proenzymy, syn. zymogeny. </a:t>
            </a:r>
          </a:p>
          <a:p>
            <a:r>
              <a:rPr lang="cs-CZ" dirty="0"/>
              <a:t>Eliminuje se tak riziko natrávení samotných tkání.</a:t>
            </a:r>
          </a:p>
          <a:p>
            <a:r>
              <a:rPr lang="cs-CZ" dirty="0"/>
              <a:t>Pepsin je do žaludku vylučován ve formě pepsinogenu. </a:t>
            </a:r>
          </a:p>
          <a:p>
            <a:r>
              <a:rPr lang="cs-CZ" dirty="0"/>
              <a:t>Je to hotový připravený enzym, který má aktivní místo (místo na enzymu, kam se může vázat látka, substrát, kterou enzym přeměňuje) bráněné pěti peptidy.</a:t>
            </a:r>
          </a:p>
          <a:p>
            <a:r>
              <a:rPr lang="cs-CZ" dirty="0"/>
              <a:t>K jejich odštěpní – tedy aktivaci enzymu- dochází až působením kyselého pH, které v žaludku vytváří </a:t>
            </a:r>
            <a:r>
              <a:rPr lang="cs-CZ" dirty="0" err="1"/>
              <a:t>HCl</a:t>
            </a:r>
            <a:r>
              <a:rPr lang="cs-CZ" dirty="0"/>
              <a:t>. </a:t>
            </a:r>
          </a:p>
          <a:p>
            <a:r>
              <a:rPr lang="cs-CZ" dirty="0"/>
              <a:t>V momentě, kdy jsou bránící peptidy z pepsinogenu odštěpeny, může se na již aktivní pepsin navázat substrát. </a:t>
            </a:r>
          </a:p>
          <a:p>
            <a:r>
              <a:rPr lang="cs-CZ" dirty="0"/>
              <a:t>Žaludek - aktivace pepsinu: video / </a:t>
            </a:r>
            <a:r>
              <a:rPr lang="cs-CZ" dirty="0">
                <a:hlinkClick r:id="rId2"/>
              </a:rPr>
              <a:t>https://youtu.be/1AJpuDtO-VY</a:t>
            </a:r>
            <a:endParaRPr lang="cs-CZ" dirty="0"/>
          </a:p>
          <a:p>
            <a:endParaRPr lang="cs-CZ" dirty="0"/>
          </a:p>
        </p:txBody>
      </p:sp>
      <p:sp>
        <p:nvSpPr>
          <p:cNvPr id="7" name="TextovéPole 6">
            <a:extLst>
              <a:ext uri="{FF2B5EF4-FFF2-40B4-BE49-F238E27FC236}">
                <a16:creationId xmlns:a16="http://schemas.microsoft.com/office/drawing/2014/main" id="{C68302B3-105A-4B9E-A6A2-2AC5123570D2}"/>
              </a:ext>
            </a:extLst>
          </p:cNvPr>
          <p:cNvSpPr txBox="1"/>
          <p:nvPr/>
        </p:nvSpPr>
        <p:spPr>
          <a:xfrm>
            <a:off x="8253876" y="307497"/>
            <a:ext cx="3617140" cy="1011505"/>
          </a:xfrm>
          <a:prstGeom prst="rect">
            <a:avLst/>
          </a:prstGeom>
          <a:noFill/>
        </p:spPr>
        <p:txBody>
          <a:bodyPr wrap="square" rtlCol="0">
            <a:spAutoFit/>
          </a:bodyPr>
          <a:lstStyle/>
          <a:p>
            <a:endParaRPr lang="cs-CZ" dirty="0"/>
          </a:p>
        </p:txBody>
      </p:sp>
      <p:pic>
        <p:nvPicPr>
          <p:cNvPr id="9" name="Obrázek 8">
            <a:extLst>
              <a:ext uri="{FF2B5EF4-FFF2-40B4-BE49-F238E27FC236}">
                <a16:creationId xmlns:a16="http://schemas.microsoft.com/office/drawing/2014/main" id="{CA9BF030-FACC-4DC9-BEAA-A88F9AE12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2618" y="0"/>
            <a:ext cx="3169381" cy="2379504"/>
          </a:xfrm>
          <a:prstGeom prst="rect">
            <a:avLst/>
          </a:prstGeom>
        </p:spPr>
      </p:pic>
    </p:spTree>
    <p:extLst>
      <p:ext uri="{BB962C8B-B14F-4D97-AF65-F5344CB8AC3E}">
        <p14:creationId xmlns:p14="http://schemas.microsoft.com/office/powerpoint/2010/main" val="10174223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397EA2-08D5-4EE6-ADED-7560ABD38C68}"/>
              </a:ext>
            </a:extLst>
          </p:cNvPr>
          <p:cNvSpPr>
            <a:spLocks noGrp="1"/>
          </p:cNvSpPr>
          <p:nvPr>
            <p:ph type="title"/>
          </p:nvPr>
        </p:nvSpPr>
        <p:spPr/>
        <p:txBody>
          <a:bodyPr/>
          <a:lstStyle/>
          <a:p>
            <a:r>
              <a:rPr lang="pt-BR" b="1" dirty="0"/>
              <a:t>10.7 Hojení ran a význam nutrice</a:t>
            </a:r>
            <a:br>
              <a:rPr lang="pt-BR" b="1" dirty="0"/>
            </a:br>
            <a:endParaRPr lang="cs-CZ" dirty="0"/>
          </a:p>
        </p:txBody>
      </p:sp>
      <p:sp>
        <p:nvSpPr>
          <p:cNvPr id="3" name="Zástupný symbol pro obsah 2">
            <a:extLst>
              <a:ext uri="{FF2B5EF4-FFF2-40B4-BE49-F238E27FC236}">
                <a16:creationId xmlns:a16="http://schemas.microsoft.com/office/drawing/2014/main" id="{073F9E12-275E-40A6-AE87-3AE1B756ECBA}"/>
              </a:ext>
            </a:extLst>
          </p:cNvPr>
          <p:cNvSpPr>
            <a:spLocks noGrp="1"/>
          </p:cNvSpPr>
          <p:nvPr>
            <p:ph idx="1"/>
          </p:nvPr>
        </p:nvSpPr>
        <p:spPr/>
        <p:txBody>
          <a:bodyPr>
            <a:normAutofit fontScale="47500" lnSpcReduction="20000"/>
          </a:bodyPr>
          <a:lstStyle/>
          <a:p>
            <a:r>
              <a:rPr lang="cs-CZ" dirty="0"/>
              <a:t>Tvoří nedílnou součást komplexní péče o pacienta s chronickou ránou. Stav výživy má zásadní vliv na hojení rány. Při malnutrici dochází ke změně poměru příjmu živin a spotřebou organismu. Hojení rány zhoršuje stav, dochází ke snížení hmotnosti a objeví se </a:t>
            </a:r>
            <a:r>
              <a:rPr lang="cs-CZ" dirty="0" err="1"/>
              <a:t>hypoproteinémie</a:t>
            </a:r>
            <a:r>
              <a:rPr lang="cs-CZ" dirty="0"/>
              <a:t>, deficit vitamínu C, A </a:t>
            </a:r>
            <a:r>
              <a:rPr lang="cs-CZ" dirty="0" err="1"/>
              <a:t>a</a:t>
            </a:r>
            <a:r>
              <a:rPr lang="cs-CZ" dirty="0"/>
              <a:t> zinku. Zhodnocení stavu výživy patří mezi základní povinnosti sestry při příjmu pacienta, a dále v pravidelných intervalech určených dle standardů zdravotnického zařízení. Základem je výživová anamnéza (změny v množství jídla, složení stravy, množství tekutin), zhodnocení fyzického stavu pacienta – váha, výška, BMI a fyzikální vyšetření.</a:t>
            </a:r>
          </a:p>
          <a:p>
            <a:r>
              <a:rPr lang="cs-CZ" dirty="0"/>
              <a:t> </a:t>
            </a:r>
          </a:p>
          <a:p>
            <a:r>
              <a:rPr lang="cs-CZ" dirty="0"/>
              <a:t>Dostatečná a vyvážená výživa napomáhá při léčbě dekubitů a zabraňuje vzniku dalších defektů. Důležitý je příjem energie a vitamínů. Sledujeme hladinu zinku, který je nezbytný pro syntézu bílkovin, proto se doporučuje jeho doplňování. Sledujeme bilanci stavu bílkovin. Pro metabolismus má význam vitamín C, který stabilizuje kolagen, který má vliv na kvalitu kůže. U chronických ran dochází ke ztrátám bílkovin a albuminů, které se nemusí ihned projevit malnutricí.</a:t>
            </a:r>
          </a:p>
          <a:p>
            <a:r>
              <a:rPr lang="cs-CZ" dirty="0"/>
              <a:t> </a:t>
            </a:r>
          </a:p>
          <a:p>
            <a:r>
              <a:rPr lang="cs-CZ" dirty="0"/>
              <a:t>Vyvážená strava je dána ideálním poměrem bílkovin, cukrů a tuků. Podstatné je také dostatečné množství esenciálních mastných kyselin, jejichž deficit může zpomalovat hojení ran. Dostatek tekutin udržuje normální kožní turgor a krevní průtok v tkáních. Vždy se musí zvolit vhodná strava s ohledem na stav pacienta. Stravu doplňujeme o vitamíny, minerály, stopové prvky. Možnosti podání umělé výživy jsou enterální a parenterální. Pokud pacient může polykat, nejvhodnějším způsobem je podání per os doplněný o tzv. </a:t>
            </a:r>
            <a:r>
              <a:rPr lang="cs-CZ" dirty="0" err="1"/>
              <a:t>sipping</a:t>
            </a:r>
            <a:r>
              <a:rPr lang="cs-CZ" dirty="0"/>
              <a:t>, popíjení nápoje po celý den. Pokud pacient není schopen polykat, zvolíme cestu enterální pomocí </a:t>
            </a:r>
            <a:r>
              <a:rPr lang="cs-CZ" dirty="0" err="1"/>
              <a:t>nasogastrické</a:t>
            </a:r>
            <a:r>
              <a:rPr lang="cs-CZ" dirty="0"/>
              <a:t> nebo </a:t>
            </a:r>
            <a:r>
              <a:rPr lang="cs-CZ" dirty="0" err="1"/>
              <a:t>nasojejunální</a:t>
            </a:r>
            <a:r>
              <a:rPr lang="cs-CZ" dirty="0"/>
              <a:t> sondy. </a:t>
            </a:r>
          </a:p>
          <a:p>
            <a:r>
              <a:rPr lang="cs-CZ" dirty="0"/>
              <a:t>V případech, kdy nemůžeme zatěžovat trávicí trakt, je nutné aplikovat vhodnou výživu přímo do žíly, tzv. parenterální cestou.</a:t>
            </a:r>
          </a:p>
          <a:p>
            <a:r>
              <a:rPr lang="cs-CZ" dirty="0"/>
              <a:t> </a:t>
            </a:r>
          </a:p>
          <a:p>
            <a:r>
              <a:rPr lang="cs-CZ" dirty="0"/>
              <a:t>Aktuálně dostupné nutriční doplňky jsou </a:t>
            </a:r>
            <a:r>
              <a:rPr lang="cs-CZ" dirty="0" err="1"/>
              <a:t>Nutridrink</a:t>
            </a:r>
            <a:r>
              <a:rPr lang="cs-CZ" dirty="0"/>
              <a:t>, </a:t>
            </a:r>
            <a:r>
              <a:rPr lang="cs-CZ" dirty="0" err="1"/>
              <a:t>Diasip</a:t>
            </a:r>
            <a:r>
              <a:rPr lang="cs-CZ" dirty="0"/>
              <a:t>, </a:t>
            </a:r>
            <a:r>
              <a:rPr lang="cs-CZ" dirty="0" err="1"/>
              <a:t>Nutrilac</a:t>
            </a:r>
            <a:r>
              <a:rPr lang="cs-CZ" dirty="0"/>
              <a:t>, </a:t>
            </a:r>
            <a:r>
              <a:rPr lang="cs-CZ" dirty="0" err="1"/>
              <a:t>Nutrison</a:t>
            </a:r>
            <a:r>
              <a:rPr lang="cs-CZ" dirty="0"/>
              <a:t>, </a:t>
            </a:r>
            <a:r>
              <a:rPr lang="cs-CZ" dirty="0" err="1"/>
              <a:t>Preventan</a:t>
            </a:r>
            <a:r>
              <a:rPr lang="cs-CZ" dirty="0"/>
              <a:t>. Doplňky s vysokým obsahem energie, bílkovin a specifických látek k podpoře hojení jsou </a:t>
            </a:r>
            <a:r>
              <a:rPr lang="cs-CZ" dirty="0" err="1"/>
              <a:t>Cubison</a:t>
            </a:r>
            <a:r>
              <a:rPr lang="cs-CZ" dirty="0"/>
              <a:t> a </a:t>
            </a:r>
            <a:r>
              <a:rPr lang="cs-CZ" dirty="0" err="1"/>
              <a:t>Cubitan</a:t>
            </a:r>
            <a:r>
              <a:rPr lang="cs-CZ" dirty="0"/>
              <a:t>.</a:t>
            </a:r>
          </a:p>
          <a:p>
            <a:r>
              <a:rPr lang="cs-CZ" dirty="0"/>
              <a:t> </a:t>
            </a:r>
          </a:p>
          <a:p>
            <a:endParaRPr lang="cs-CZ" dirty="0"/>
          </a:p>
        </p:txBody>
      </p:sp>
    </p:spTree>
    <p:extLst>
      <p:ext uri="{BB962C8B-B14F-4D97-AF65-F5344CB8AC3E}">
        <p14:creationId xmlns:p14="http://schemas.microsoft.com/office/powerpoint/2010/main" val="33641605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DF10C6-51B6-4E6C-9008-F67FF456E868}"/>
              </a:ext>
            </a:extLst>
          </p:cNvPr>
          <p:cNvSpPr>
            <a:spLocks noGrp="1"/>
          </p:cNvSpPr>
          <p:nvPr>
            <p:ph type="title"/>
          </p:nvPr>
        </p:nvSpPr>
        <p:spPr/>
        <p:txBody>
          <a:bodyPr/>
          <a:lstStyle/>
          <a:p>
            <a:r>
              <a:rPr lang="cs-CZ" b="1" dirty="0"/>
              <a:t>10.8 Komplikace při hojení ran</a:t>
            </a:r>
            <a:br>
              <a:rPr lang="cs-CZ" b="1" dirty="0"/>
            </a:br>
            <a:endParaRPr lang="cs-CZ" dirty="0"/>
          </a:p>
        </p:txBody>
      </p:sp>
      <p:sp>
        <p:nvSpPr>
          <p:cNvPr id="3" name="Zástupný symbol pro obsah 2">
            <a:extLst>
              <a:ext uri="{FF2B5EF4-FFF2-40B4-BE49-F238E27FC236}">
                <a16:creationId xmlns:a16="http://schemas.microsoft.com/office/drawing/2014/main" id="{C9540DF7-6ADA-4E7A-BE9A-CA82ECBB5A37}"/>
              </a:ext>
            </a:extLst>
          </p:cNvPr>
          <p:cNvSpPr>
            <a:spLocks noGrp="1"/>
          </p:cNvSpPr>
          <p:nvPr>
            <p:ph idx="1"/>
          </p:nvPr>
        </p:nvSpPr>
        <p:spPr/>
        <p:txBody>
          <a:bodyPr>
            <a:normAutofit fontScale="55000" lnSpcReduction="20000"/>
          </a:bodyPr>
          <a:lstStyle/>
          <a:p>
            <a:r>
              <a:rPr lang="cs-CZ" b="1" dirty="0" err="1"/>
              <a:t>lcus</a:t>
            </a:r>
            <a:r>
              <a:rPr lang="cs-CZ" b="1" dirty="0"/>
              <a:t> </a:t>
            </a:r>
            <a:r>
              <a:rPr lang="cs-CZ" b="1" dirty="0" err="1"/>
              <a:t>cruris</a:t>
            </a:r>
            <a:r>
              <a:rPr lang="cs-CZ" b="1" dirty="0"/>
              <a:t> </a:t>
            </a:r>
            <a:r>
              <a:rPr lang="cs-CZ" b="1" dirty="0" err="1"/>
              <a:t>venosum</a:t>
            </a:r>
            <a:endParaRPr lang="cs-CZ" dirty="0"/>
          </a:p>
          <a:p>
            <a:r>
              <a:rPr lang="cs-CZ" dirty="0" err="1"/>
              <a:t>Ulcus</a:t>
            </a:r>
            <a:r>
              <a:rPr lang="cs-CZ" dirty="0"/>
              <a:t> </a:t>
            </a:r>
            <a:r>
              <a:rPr lang="cs-CZ" dirty="0" err="1"/>
              <a:t>cruris</a:t>
            </a:r>
            <a:r>
              <a:rPr lang="cs-CZ" dirty="0"/>
              <a:t> </a:t>
            </a:r>
            <a:r>
              <a:rPr lang="cs-CZ" dirty="0" err="1"/>
              <a:t>venosum</a:t>
            </a:r>
            <a:r>
              <a:rPr lang="cs-CZ" dirty="0"/>
              <a:t> vzniká při poruše látkové výměny v </a:t>
            </a:r>
            <a:r>
              <a:rPr lang="cs-CZ" dirty="0" err="1"/>
              <a:t>cutis</a:t>
            </a:r>
            <a:r>
              <a:rPr lang="cs-CZ" dirty="0"/>
              <a:t> a </a:t>
            </a:r>
            <a:r>
              <a:rPr lang="cs-CZ" dirty="0" err="1"/>
              <a:t>subcutis</a:t>
            </a:r>
            <a:r>
              <a:rPr lang="cs-CZ" dirty="0"/>
              <a:t> na podkladě chronické žilní insuficience. Při žilní nedostatečnosti dochází k poruše toku žilní krve směrem k srdci. Prvním projevem bývá často edém, který má za následek další zvyšování </a:t>
            </a:r>
            <a:r>
              <a:rPr lang="cs-CZ" dirty="0" err="1"/>
              <a:t>onkotického</a:t>
            </a:r>
            <a:r>
              <a:rPr lang="cs-CZ" dirty="0"/>
              <a:t> tlaku. Dochází k </a:t>
            </a:r>
            <a:r>
              <a:rPr lang="cs-CZ" dirty="0" err="1"/>
              <a:t>perivaskulárním</a:t>
            </a:r>
            <a:r>
              <a:rPr lang="cs-CZ" dirty="0"/>
              <a:t> fibrózním degenerativním a zánětlivým procesům s troficky podmíněnými kožními změnami. Při přetrvávání zánětlivých pochodů na </a:t>
            </a:r>
            <a:r>
              <a:rPr lang="cs-CZ" dirty="0" err="1"/>
              <a:t>venulách</a:t>
            </a:r>
            <a:r>
              <a:rPr lang="cs-CZ" dirty="0"/>
              <a:t> a arteriolách se nakonec vytvoří </a:t>
            </a:r>
            <a:r>
              <a:rPr lang="cs-CZ" dirty="0" err="1"/>
              <a:t>ulcus</a:t>
            </a:r>
            <a:r>
              <a:rPr lang="cs-CZ" dirty="0"/>
              <a:t> </a:t>
            </a:r>
            <a:r>
              <a:rPr lang="cs-CZ" dirty="0" err="1"/>
              <a:t>cruris</a:t>
            </a:r>
            <a:r>
              <a:rPr lang="cs-CZ" dirty="0"/>
              <a:t> jako viditelný projev dekompenzované žilní hypertenze. Chronická žilní insuficience má tři stupně dle závažnosti postižení žilního systému:</a:t>
            </a:r>
          </a:p>
          <a:p>
            <a:r>
              <a:rPr lang="cs-CZ" dirty="0"/>
              <a:t>1. stupeň je charakterizován přítomností metličkových žil kolem kotníku a nad nožní klenbou, kolem kotníků bývá otok.</a:t>
            </a:r>
          </a:p>
          <a:p>
            <a:r>
              <a:rPr lang="cs-CZ" dirty="0"/>
              <a:t>2. stupeň se vyznačuje </a:t>
            </a:r>
            <a:r>
              <a:rPr lang="cs-CZ" dirty="0" err="1"/>
              <a:t>hyperpigmentací</a:t>
            </a:r>
            <a:r>
              <a:rPr lang="cs-CZ" dirty="0"/>
              <a:t> kůže s přítomností </a:t>
            </a:r>
            <a:r>
              <a:rPr lang="cs-CZ" dirty="0" err="1"/>
              <a:t>depigmentovaných</a:t>
            </a:r>
            <a:r>
              <a:rPr lang="cs-CZ" dirty="0"/>
              <a:t> ložisek, otokem bérce.</a:t>
            </a:r>
          </a:p>
          <a:p>
            <a:r>
              <a:rPr lang="cs-CZ" dirty="0"/>
              <a:t>3. stupeň se vyznačuje přítomností floridního nebo zhojeného </a:t>
            </a:r>
            <a:r>
              <a:rPr lang="cs-CZ" dirty="0" err="1"/>
              <a:t>ulcus</a:t>
            </a:r>
            <a:r>
              <a:rPr lang="cs-CZ" dirty="0"/>
              <a:t> </a:t>
            </a:r>
            <a:r>
              <a:rPr lang="cs-CZ" dirty="0" err="1"/>
              <a:t>cruris</a:t>
            </a:r>
            <a:r>
              <a:rPr lang="cs-CZ" dirty="0"/>
              <a:t> </a:t>
            </a:r>
            <a:r>
              <a:rPr lang="cs-CZ" dirty="0" err="1"/>
              <a:t>venosum</a:t>
            </a:r>
            <a:r>
              <a:rPr lang="cs-CZ" dirty="0"/>
              <a:t>. Vřed bývá nejčastěji v oblasti vnitřního kotníku.</a:t>
            </a:r>
          </a:p>
          <a:p>
            <a:r>
              <a:rPr lang="cs-CZ" dirty="0"/>
              <a:t> </a:t>
            </a:r>
          </a:p>
          <a:p>
            <a:r>
              <a:rPr lang="cs-CZ" dirty="0"/>
              <a:t>Chronická žilní nedostatečnost může být způsobena primárními varixy nebo v rámci posttrombotického syndromu s dekompenzovanými </a:t>
            </a:r>
            <a:r>
              <a:rPr lang="cs-CZ" dirty="0" err="1"/>
              <a:t>subfasciálními</a:t>
            </a:r>
            <a:r>
              <a:rPr lang="cs-CZ" dirty="0"/>
              <a:t> žilami. Diagnostika zahrnuje anamnézu, klinické a přístrojové vyšetření s vyšetřením stavu žilního a tepenného systému v rámci diferenciální diagnostiky. Léčebná opatření se opírají o kompenzaci chronické žilní insuficience. Nezbytné je zlepšení trofiky kůže. Toho lze dosáhnout důslednou kompresivní léčbou, případně invazivním postupem jako je operace a sklerotizace. Lokální terapie vředu zahrnuje důkladné vyčištění spodiny a podporu granulace a epitelizace. Kompresivní terapie je nezbytnou součástí léčby. Systémová terapie antibiotiky je vhodná při znatelně zvýšeném CRP u těžkých infekcí a u problémových vředů. Lokální léčba antibiotiky je diskutabilní.</a:t>
            </a:r>
          </a:p>
          <a:p>
            <a:endParaRPr lang="cs-CZ" dirty="0"/>
          </a:p>
        </p:txBody>
      </p:sp>
    </p:spTree>
    <p:extLst>
      <p:ext uri="{BB962C8B-B14F-4D97-AF65-F5344CB8AC3E}">
        <p14:creationId xmlns:p14="http://schemas.microsoft.com/office/powerpoint/2010/main" val="18990060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E7E4EF-37C9-449E-BFB0-71FE2AA305A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62B40E-89F6-4565-9C3F-944B26057396}"/>
              </a:ext>
            </a:extLst>
          </p:cNvPr>
          <p:cNvSpPr>
            <a:spLocks noGrp="1"/>
          </p:cNvSpPr>
          <p:nvPr>
            <p:ph idx="1"/>
          </p:nvPr>
        </p:nvSpPr>
        <p:spPr/>
        <p:txBody>
          <a:bodyPr>
            <a:normAutofit lnSpcReduction="10000"/>
          </a:bodyPr>
          <a:lstStyle/>
          <a:p>
            <a:r>
              <a:rPr lang="cs-CZ" b="1" dirty="0" err="1"/>
              <a:t>Ulcus</a:t>
            </a:r>
            <a:r>
              <a:rPr lang="cs-CZ" b="1" dirty="0"/>
              <a:t> </a:t>
            </a:r>
            <a:r>
              <a:rPr lang="cs-CZ" b="1" dirty="0" err="1"/>
              <a:t>cruris</a:t>
            </a:r>
            <a:r>
              <a:rPr lang="cs-CZ" b="1" dirty="0"/>
              <a:t> </a:t>
            </a:r>
            <a:r>
              <a:rPr lang="cs-CZ" b="1" dirty="0" err="1"/>
              <a:t>arteriosum</a:t>
            </a:r>
            <a:endParaRPr lang="cs-CZ" dirty="0"/>
          </a:p>
          <a:p>
            <a:r>
              <a:rPr lang="cs-CZ" dirty="0"/>
              <a:t>Příčinou vzniku bývá převážně obliterující ateroskleróza velkých a středních cév s </a:t>
            </a:r>
            <a:r>
              <a:rPr lang="cs-CZ" dirty="0" err="1"/>
              <a:t>ischemizací</a:t>
            </a:r>
            <a:r>
              <a:rPr lang="cs-CZ" dirty="0"/>
              <a:t> tkáně. Poruchy prokrvení dolních končetin mohou být způsobeny obliterujícími procesy aorty nebo periferních tepen dolních končetin. Rozlišujeme:</a:t>
            </a:r>
          </a:p>
          <a:p>
            <a:r>
              <a:rPr lang="cs-CZ" dirty="0"/>
              <a:t>- typ </a:t>
            </a:r>
            <a:r>
              <a:rPr lang="cs-CZ" dirty="0" err="1"/>
              <a:t>aortobifurkační</a:t>
            </a:r>
            <a:r>
              <a:rPr lang="cs-CZ" dirty="0"/>
              <a:t>,</a:t>
            </a:r>
          </a:p>
          <a:p>
            <a:r>
              <a:rPr lang="cs-CZ" dirty="0"/>
              <a:t>- typ pánevní,</a:t>
            </a:r>
          </a:p>
          <a:p>
            <a:r>
              <a:rPr lang="cs-CZ" dirty="0"/>
              <a:t>- typ stehenní,</a:t>
            </a:r>
          </a:p>
          <a:p>
            <a:r>
              <a:rPr lang="cs-CZ" dirty="0"/>
              <a:t>- typ periferní,</a:t>
            </a:r>
          </a:p>
          <a:p>
            <a:r>
              <a:rPr lang="cs-CZ" dirty="0"/>
              <a:t>- typ kombinovaný.</a:t>
            </a:r>
          </a:p>
          <a:p>
            <a:endParaRPr lang="cs-CZ" dirty="0"/>
          </a:p>
        </p:txBody>
      </p:sp>
    </p:spTree>
    <p:extLst>
      <p:ext uri="{BB962C8B-B14F-4D97-AF65-F5344CB8AC3E}">
        <p14:creationId xmlns:p14="http://schemas.microsoft.com/office/powerpoint/2010/main" val="385244573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347CD2-E245-4851-A3E0-84F8E3F809B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6F09804-269B-47C8-838E-2F9205810B5A}"/>
              </a:ext>
            </a:extLst>
          </p:cNvPr>
          <p:cNvSpPr>
            <a:spLocks noGrp="1"/>
          </p:cNvSpPr>
          <p:nvPr>
            <p:ph idx="1"/>
          </p:nvPr>
        </p:nvSpPr>
        <p:spPr/>
        <p:txBody>
          <a:bodyPr>
            <a:normAutofit fontScale="62500" lnSpcReduction="20000"/>
          </a:bodyPr>
          <a:lstStyle/>
          <a:p>
            <a:r>
              <a:rPr lang="cs-CZ" dirty="0" err="1"/>
              <a:t>Aterosklezóza</a:t>
            </a:r>
            <a:r>
              <a:rPr lang="cs-CZ" dirty="0"/>
              <a:t> není čistě stařeckou nemocí. Mezi 45. a 60. rokem dochází k rychlému nárůstu počtu případů, ale na vznik nemoci má vliv řada faktorů – konstituce, hypertenze, diabetes </a:t>
            </a:r>
            <a:r>
              <a:rPr lang="cs-CZ" dirty="0" err="1"/>
              <a:t>mellitus</a:t>
            </a:r>
            <a:r>
              <a:rPr lang="cs-CZ" dirty="0"/>
              <a:t>, hypotyreóza, nefropatie, porucha metabolizmu lipidů, </a:t>
            </a:r>
            <a:r>
              <a:rPr lang="cs-CZ" dirty="0" err="1"/>
              <a:t>tombofílie</a:t>
            </a:r>
            <a:r>
              <a:rPr lang="cs-CZ" dirty="0"/>
              <a:t>, ale také nesprávný způsob života, stres, kouření. Jedná se o velmi komplexní nemoc, kdy je potřeba léčit či eliminovat všechny působící faktory. Predilekčními místy ke vzniku arteriálních vředů na noze jsou distální falangy prstů a také hlavičky prvního a druhého </a:t>
            </a:r>
            <a:r>
              <a:rPr lang="cs-CZ" dirty="0" err="1"/>
              <a:t>metatarzu</a:t>
            </a:r>
            <a:r>
              <a:rPr lang="cs-CZ" dirty="0"/>
              <a:t>. Vředy často vznikají následkem tlaku obuvi, jako následek neodborně provedené pedikúry nebo </a:t>
            </a:r>
            <a:r>
              <a:rPr lang="cs-CZ" dirty="0" err="1"/>
              <a:t>bakatelizování</a:t>
            </a:r>
            <a:r>
              <a:rPr lang="cs-CZ" dirty="0"/>
              <a:t> poranění prstů na noze. Těžké nekrózy ale mohou vzniknout i na laterálním okraji nohy, na patě, mezi prsty a nad extenzory na bércích. Klinicky se projevují bolestivostí v oblasti defektu. Tepenné vředy lze klasifikovat podle </a:t>
            </a:r>
            <a:r>
              <a:rPr lang="cs-CZ" dirty="0" err="1"/>
              <a:t>Knightona</a:t>
            </a:r>
            <a:r>
              <a:rPr lang="cs-CZ" dirty="0"/>
              <a:t>. Včasné rozpoznání etiologie vředu má velký význam pro volbu místní i celkové léčby. Anamnesticky se zaměřujeme na přítomnost klaudikací a charakter bolesti. </a:t>
            </a:r>
          </a:p>
          <a:p>
            <a:r>
              <a:rPr lang="cs-CZ" dirty="0"/>
              <a:t> </a:t>
            </a:r>
          </a:p>
          <a:p>
            <a:r>
              <a:rPr lang="cs-CZ" dirty="0"/>
              <a:t>Po stanovení diagnózy je třeba stanovit terapeutický plán, který by měl obsahovat:</a:t>
            </a:r>
          </a:p>
          <a:p>
            <a:r>
              <a:rPr lang="cs-CZ" dirty="0"/>
              <a:t>- způsob eliminace rizikových faktorů,</a:t>
            </a:r>
          </a:p>
          <a:p>
            <a:r>
              <a:rPr lang="cs-CZ" dirty="0"/>
              <a:t>- léčbu doprovodných onemocnění,</a:t>
            </a:r>
          </a:p>
          <a:p>
            <a:r>
              <a:rPr lang="cs-CZ" dirty="0"/>
              <a:t>- opatření vedoucí k obnovení, zlepšení prokrvení,</a:t>
            </a:r>
          </a:p>
          <a:p>
            <a:r>
              <a:rPr lang="cs-CZ" dirty="0"/>
              <a:t>- lokální terapii rány.</a:t>
            </a:r>
          </a:p>
          <a:p>
            <a:endParaRPr lang="cs-CZ" dirty="0"/>
          </a:p>
        </p:txBody>
      </p:sp>
    </p:spTree>
    <p:extLst>
      <p:ext uri="{BB962C8B-B14F-4D97-AF65-F5344CB8AC3E}">
        <p14:creationId xmlns:p14="http://schemas.microsoft.com/office/powerpoint/2010/main" val="257701686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E4CCC1-E28B-4DDB-A6E4-6348014A89B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697921F-52AD-4B50-B30E-BE13A41F2C20}"/>
              </a:ext>
            </a:extLst>
          </p:cNvPr>
          <p:cNvSpPr>
            <a:spLocks noGrp="1"/>
          </p:cNvSpPr>
          <p:nvPr>
            <p:ph idx="1"/>
          </p:nvPr>
        </p:nvSpPr>
        <p:spPr/>
        <p:txBody>
          <a:bodyPr>
            <a:normAutofit fontScale="62500" lnSpcReduction="20000"/>
          </a:bodyPr>
          <a:lstStyle/>
          <a:p>
            <a:r>
              <a:rPr lang="cs-CZ" b="1" dirty="0"/>
              <a:t>Diabetický vřed </a:t>
            </a:r>
            <a:endParaRPr lang="cs-CZ" dirty="0"/>
          </a:p>
          <a:p>
            <a:r>
              <a:rPr lang="cs-CZ" dirty="0"/>
              <a:t>Jedná se ulceraci nebo destrukci tkání na nohou u diabetiků, spojeno s neuropatií, ischémií či infekcí. Posouzení závažnosti poškození je komplexní, zahrnuje hloubku ulcerace, rozsah infekce a ischemie. Častou příčinou hospitalizace u tohoto onemocnění je infekce, která je bohužel i nejčastější příčinou amputace. Při tomto onemocnění je velmi důležitá kvalitní spolupráce pacienta při dodržování léčebného režimu. Pro zabránění recidivy defektu nebo amputace je nezbytné kvalitní ošetřování rány, dodržování terapie, správné používání pomůcek, časná návštěva lékaře, zahájení léčby při poranění a samozřejmě léčba a kompenzace základního onemocnění. Diabetický vřed vzniká nejčastěji na </a:t>
            </a:r>
            <a:r>
              <a:rPr lang="cs-CZ" dirty="0" err="1"/>
              <a:t>plantě</a:t>
            </a:r>
            <a:r>
              <a:rPr lang="cs-CZ" dirty="0"/>
              <a:t> a bývá provázen mírnou bolestí. Noha bývá teplá, objemnější s periferní pulzací. </a:t>
            </a:r>
          </a:p>
          <a:p>
            <a:r>
              <a:rPr lang="cs-CZ" dirty="0"/>
              <a:t> </a:t>
            </a:r>
          </a:p>
          <a:p>
            <a:r>
              <a:rPr lang="cs-CZ" dirty="0"/>
              <a:t>Pro lokální léčbu neuropatického vředu platí tyto zásady:</a:t>
            </a:r>
          </a:p>
          <a:p>
            <a:r>
              <a:rPr lang="cs-CZ" dirty="0"/>
              <a:t>- absolutní odlehčení léze,</a:t>
            </a:r>
          </a:p>
          <a:p>
            <a:r>
              <a:rPr lang="cs-CZ" dirty="0"/>
              <a:t>- ošetřování rány s adekvátním </a:t>
            </a:r>
            <a:r>
              <a:rPr lang="cs-CZ" dirty="0" err="1"/>
              <a:t>debridementem</a:t>
            </a:r>
            <a:r>
              <a:rPr lang="cs-CZ" dirty="0"/>
              <a:t> a vlhká terapie až k úplnému uzavření rány,</a:t>
            </a:r>
          </a:p>
          <a:p>
            <a:r>
              <a:rPr lang="cs-CZ" dirty="0"/>
              <a:t>- vybavení pacienta vhodnou ortopedickou obuví,</a:t>
            </a:r>
          </a:p>
          <a:p>
            <a:r>
              <a:rPr lang="cs-CZ" dirty="0"/>
              <a:t>- specializovaná následná péče, profylaxe recidivy, edukace pacienta.</a:t>
            </a:r>
          </a:p>
          <a:p>
            <a:endParaRPr lang="cs-CZ" dirty="0"/>
          </a:p>
        </p:txBody>
      </p:sp>
    </p:spTree>
    <p:extLst>
      <p:ext uri="{BB962C8B-B14F-4D97-AF65-F5344CB8AC3E}">
        <p14:creationId xmlns:p14="http://schemas.microsoft.com/office/powerpoint/2010/main" val="337382593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08DE17-A19D-4867-8641-C45E5D951FC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6051698-8B7C-4EB3-82D9-8856C2015CE6}"/>
              </a:ext>
            </a:extLst>
          </p:cNvPr>
          <p:cNvSpPr>
            <a:spLocks noGrp="1"/>
          </p:cNvSpPr>
          <p:nvPr>
            <p:ph idx="1"/>
          </p:nvPr>
        </p:nvSpPr>
        <p:spPr/>
        <p:txBody>
          <a:bodyPr>
            <a:normAutofit fontScale="55000" lnSpcReduction="20000"/>
          </a:bodyPr>
          <a:lstStyle/>
          <a:p>
            <a:r>
              <a:rPr lang="cs-CZ" b="1" dirty="0"/>
              <a:t>Dekubitus</a:t>
            </a:r>
            <a:endParaRPr lang="cs-CZ" dirty="0"/>
          </a:p>
          <a:p>
            <a:r>
              <a:rPr lang="cs-CZ" dirty="0"/>
              <a:t>Z jednotlivých typů chronických ran se nejčastěji v průběhu hospitalizace setkáváme s výskytem dekubitů. Vznik dekubitů je závažná komplikace u nemocných s postižením pohybového aparátu nebo dlouhodobě upoutaných na lůžko vlivem změněného zdravotního stavu. U některých pacientů se mohou dekubity projevit velmi rychle, již během několika málo hodin, kdežto jejich následné hojení trvá v rámci několika týdnů i měsíců. Což se negativně projevuje v různých aspektech, např. prodlužuje délku hospitalizace, zvyšuje finanční náročnost péče, omezuje pacienta, částečně zasahuje do chodu celé rodiny a v neposlední řadě ohrožuje pacienta v souvislosti s následnou infekcí. Při vzniku dekubitu dochází k tlakové nekróze mezi podložkou a zpravidla predilekčním místem (místo s největším rizikem vzniku dekubitu). Po dobu působení tlaku dochází v postižené oblasti ke snížení nebo zamezení zásobování živinami a kyslíkem a vzniká ischemie až nekróza tkáně. Rozsah takovéto nekrózy závisí na konstitučních parametrech organismu (hmotnost, stav nutrice, prokrvení, hybnost, metabolický stav tkání, stav mozku a míchy). Dalšími faktory ovlivňujícími vznik dekubitu je intenzita tlaku, doba působení tlaku, střižná síla. Poškození tlakem se projevuje nejdříve v hlubších místech a postupuje směrem nahoru. Nejméně odolné tkáně jsou tuková a svalová vrstva. Vznikající defekt proto vypadá lépe na povrchu, než v hlubších vrstvách. Výskyt záleží na poloze pacienta, nejčetnější je v oblasti pánve – křížová oblast a okolí kostrče, nad kyčelními klouby, paty, méně četnější výskyt v zadní část hlavy, lopatky, kotníky, kolena.</a:t>
            </a:r>
          </a:p>
          <a:p>
            <a:r>
              <a:rPr lang="cs-CZ" dirty="0"/>
              <a:t> </a:t>
            </a:r>
          </a:p>
          <a:p>
            <a:r>
              <a:rPr lang="cs-CZ" dirty="0"/>
              <a:t>Relativně snadno (hlavně při nedodržení správných ošetřovacích technik) se může vytvořit dekubitus v místě zavedení katetrů, např. koutek úst (</a:t>
            </a:r>
            <a:r>
              <a:rPr lang="cs-CZ" dirty="0" err="1"/>
              <a:t>orotracheální</a:t>
            </a:r>
            <a:r>
              <a:rPr lang="cs-CZ" dirty="0"/>
              <a:t> intubace), sliznice dutiny nosní (</a:t>
            </a:r>
            <a:r>
              <a:rPr lang="cs-CZ" dirty="0" err="1"/>
              <a:t>nasogastrická</a:t>
            </a:r>
            <a:r>
              <a:rPr lang="cs-CZ" dirty="0"/>
              <a:t> sonda).</a:t>
            </a:r>
          </a:p>
          <a:p>
            <a:r>
              <a:rPr lang="cs-CZ" dirty="0"/>
              <a:t> </a:t>
            </a:r>
          </a:p>
          <a:p>
            <a:r>
              <a:rPr lang="cs-CZ" dirty="0"/>
              <a:t>Množství dekubitů vzniklých po dobu hospitalizace vypovídá i o kvalitě poskytované ošetřovatelské péče v daném zdravotnickém zařízení a je brán jako jeden ze sledovaných celostátních indikátorů kvality zejména ošetřovatelské péče.</a:t>
            </a:r>
          </a:p>
          <a:p>
            <a:endParaRPr lang="cs-CZ" dirty="0"/>
          </a:p>
        </p:txBody>
      </p:sp>
    </p:spTree>
    <p:extLst>
      <p:ext uri="{BB962C8B-B14F-4D97-AF65-F5344CB8AC3E}">
        <p14:creationId xmlns:p14="http://schemas.microsoft.com/office/powerpoint/2010/main" val="22213754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C4DA0-B701-4BB8-BA2A-B5BB7C3E90C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F502935-810D-49FD-8F95-DCCF7D690AD6}"/>
              </a:ext>
            </a:extLst>
          </p:cNvPr>
          <p:cNvSpPr>
            <a:spLocks noGrp="1"/>
          </p:cNvSpPr>
          <p:nvPr>
            <p:ph idx="1"/>
          </p:nvPr>
        </p:nvSpPr>
        <p:spPr/>
        <p:txBody>
          <a:bodyPr>
            <a:normAutofit fontScale="85000" lnSpcReduction="20000"/>
          </a:bodyPr>
          <a:lstStyle/>
          <a:p>
            <a:r>
              <a:rPr lang="cs-CZ" b="1" dirty="0"/>
              <a:t>Faktory vzniku dekubitů</a:t>
            </a:r>
            <a:endParaRPr lang="cs-CZ" dirty="0"/>
          </a:p>
          <a:p>
            <a:r>
              <a:rPr lang="cs-CZ" dirty="0"/>
              <a:t>Odolnost tkání na tlak negativně ovlivňuje anemie, nedostatek bílkovin, poruchy výživy, poruchy hydratace, systémová onemocnění. U nemocných, kteří mají zhoršenou citlivost na bolest, necítí působící tlak a bolest je progrese vzniku dekubitů rychlá. Odolnost organismu na tlak je dána již zmíněným druhem tkání, kdy nejlépe odolává vrchní vrstva kůže, aktuálním stavem tkání, změnami v mozkové činnosti, úrazy míchy a mozku. K rozvoji poškození tkáně dochází mezi jednou až šesti hodinami trvale působícího tlaku. Mezi další faktory patří bolest, inkontinence, imobilita, </a:t>
            </a:r>
            <a:r>
              <a:rPr lang="cs-CZ" dirty="0" err="1"/>
              <a:t>polymorbidita</a:t>
            </a:r>
            <a:r>
              <a:rPr lang="cs-CZ" dirty="0"/>
              <a:t>, poruchy vědomí a hybnosti, věk a v neposlední řadě vnější faktory. Mezi vnější faktory patří mechanické vlivy – střižné síly a tření, které nejvíce působí v polosedě, kdy tělo klouže po podložce, cévy se napínají, zužují, prokrvení tkáně se zhoršuje, dochází ke tření kůže o lůžkoviny a tím i k poškození vrchní vrstvy kůže. Při dalším působení těchto sil se již vzniklý defekt v podkoží rozšiřuje. Dalším vnějším faktorem jsou chemické vlivy. Pokud je pacient inkontinentní, moč a stolice narušuje vrchní vrstvy kůže, dráždí a maceruje okolí.</a:t>
            </a:r>
          </a:p>
          <a:p>
            <a:endParaRPr lang="cs-CZ" dirty="0"/>
          </a:p>
        </p:txBody>
      </p:sp>
    </p:spTree>
    <p:extLst>
      <p:ext uri="{BB962C8B-B14F-4D97-AF65-F5344CB8AC3E}">
        <p14:creationId xmlns:p14="http://schemas.microsoft.com/office/powerpoint/2010/main" val="27290186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976184-8B76-4CE4-B925-B14358D885C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1E43FE0-5599-4B55-A363-85BC354A25AC}"/>
              </a:ext>
            </a:extLst>
          </p:cNvPr>
          <p:cNvSpPr>
            <a:spLocks noGrp="1"/>
          </p:cNvSpPr>
          <p:nvPr>
            <p:ph idx="1"/>
          </p:nvPr>
        </p:nvSpPr>
        <p:spPr/>
        <p:txBody>
          <a:bodyPr>
            <a:normAutofit lnSpcReduction="10000"/>
          </a:bodyPr>
          <a:lstStyle/>
          <a:p>
            <a:r>
              <a:rPr lang="cs-CZ" b="1" dirty="0"/>
              <a:t>Testovací škály k hodnocení vzniku dekubitů</a:t>
            </a:r>
            <a:endParaRPr lang="cs-CZ" dirty="0"/>
          </a:p>
          <a:p>
            <a:r>
              <a:rPr lang="cs-CZ" dirty="0"/>
              <a:t>Ve zdravotnických zařízeních se provádí hodnocení rizika vzniku dekubitů pomocí testovacích škál. Hodnocení se provádí při příjmu pacienta a dále dle zvyklostí zdravotnického zařízení. Společným znakem jednotlivých typů škál je zařazení pacienta do skupin dle rizika vzniku dekubitu. K tomu, aby výsledky hodnocení měly svůj význam, je třeba dle rizika zahájit preventivní opatření. Velmi často je užívána modifikovaná škála dle Nortonové, která obsahuje položky typu schopnost spolupráce, věk, stav kůže, jiná onemocnění, celkový stav, vědomí, denní aktivity, pohyblivost a inkontinence. Dále se riziko dekubitů hodnotí dle </a:t>
            </a:r>
            <a:r>
              <a:rPr lang="cs-CZ" dirty="0" err="1"/>
              <a:t>Waterlowy</a:t>
            </a:r>
            <a:r>
              <a:rPr lang="cs-CZ" dirty="0"/>
              <a:t> škály, dle </a:t>
            </a:r>
            <a:r>
              <a:rPr lang="cs-CZ" dirty="0" err="1"/>
              <a:t>Knolla</a:t>
            </a:r>
            <a:r>
              <a:rPr lang="cs-CZ" dirty="0"/>
              <a:t>, </a:t>
            </a:r>
            <a:r>
              <a:rPr lang="cs-CZ" dirty="0" err="1"/>
              <a:t>Bradena</a:t>
            </a:r>
            <a:r>
              <a:rPr lang="cs-CZ" dirty="0"/>
              <a:t>.</a:t>
            </a:r>
          </a:p>
          <a:p>
            <a:endParaRPr lang="cs-CZ" dirty="0"/>
          </a:p>
        </p:txBody>
      </p:sp>
    </p:spTree>
    <p:extLst>
      <p:ext uri="{BB962C8B-B14F-4D97-AF65-F5344CB8AC3E}">
        <p14:creationId xmlns:p14="http://schemas.microsoft.com/office/powerpoint/2010/main" val="128477951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8FA9A4-D801-404B-AD2B-55FF3754932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D53CB71-5C9C-4CC7-8EB0-299891353248}"/>
              </a:ext>
            </a:extLst>
          </p:cNvPr>
          <p:cNvSpPr>
            <a:spLocks noGrp="1"/>
          </p:cNvSpPr>
          <p:nvPr>
            <p:ph idx="1"/>
          </p:nvPr>
        </p:nvSpPr>
        <p:spPr/>
        <p:txBody>
          <a:bodyPr>
            <a:normAutofit fontScale="47500" lnSpcReduction="20000"/>
          </a:bodyPr>
          <a:lstStyle/>
          <a:p>
            <a:r>
              <a:rPr lang="cs-CZ" b="1" dirty="0"/>
              <a:t>Rozdělení dekubitů</a:t>
            </a:r>
            <a:endParaRPr lang="cs-CZ" dirty="0"/>
          </a:p>
          <a:p>
            <a:r>
              <a:rPr lang="cs-CZ" dirty="0"/>
              <a:t>V praxi se používá celá řada klasifikací dekubitů, např. Danielova klasifikace, </a:t>
            </a:r>
            <a:r>
              <a:rPr lang="cs-CZ" dirty="0" err="1"/>
              <a:t>Seilerovo</a:t>
            </a:r>
            <a:r>
              <a:rPr lang="cs-CZ" dirty="0"/>
              <a:t> posuzování vzhledu proleženin, stupnice dekubitů dle </a:t>
            </a:r>
            <a:r>
              <a:rPr lang="cs-CZ" dirty="0" err="1"/>
              <a:t>Torrance</a:t>
            </a:r>
            <a:r>
              <a:rPr lang="cs-CZ" dirty="0"/>
              <a:t>, vývoj dekubitů dle Válka apod. </a:t>
            </a:r>
          </a:p>
          <a:p>
            <a:r>
              <a:rPr lang="cs-CZ" dirty="0"/>
              <a:t>1. stupeň – projevuje se mírným otokem v dané oblasti, začervenáním, zarudnutím kůže. Pokožka není na povrchu poškozena, změny jsou po odlehčení tlaku návratné zhruba do dvou hodin. Tlak ale může poškodit podkoží. Pokud se tuková vrstva neinfikuje, během několika týdnů se může přeměnit na vazivo, ztenčí se podkoží a kůže tak naléhá přímo na kost. Infikovaná tuková vrstva – zánět se šíří do podkoží, mezi svalovou tkáň, na kost nebo do kloubů. Později dochází k poškození kůže, která nejvíce brání odtoku hnisu. Nad tlakovými body kůže rohovatí, vznikají otlaky, přecházející až ve vakovitý dekubit. </a:t>
            </a:r>
          </a:p>
          <a:p>
            <a:r>
              <a:rPr lang="cs-CZ" dirty="0"/>
              <a:t>2. stupeň – v místě dochází k otoku, zatvrdnutí, změně barvy (namodralá, nahnědlá, načervenalá), tkáně začínají odumírat, objeví se puchýř, mokvavá plocha, obnažuje se vrchní vrstva kůže. Rána je povrchová, vypadá jako oděrka, puchýř, je poškozeno podkoží a části cévního systému. Obnova kůže znamená delší proces. </a:t>
            </a:r>
          </a:p>
          <a:p>
            <a:r>
              <a:rPr lang="cs-CZ" dirty="0"/>
              <a:t>3. stupeň – defekt s poškozením všech vrstev tkání. Dochází k poškození tukových vrstev, svalů, integrity kůže. Klinicky místo vypadá jako hluboký kráter. U rychle </a:t>
            </a:r>
            <a:r>
              <a:rPr lang="cs-CZ" dirty="0" err="1"/>
              <a:t>progredujících</a:t>
            </a:r>
            <a:r>
              <a:rPr lang="cs-CZ" dirty="0"/>
              <a:t> dekubitů ránu kryje černá krusta nebo rozbředlé nekrotické masy. Vzniká nekróza všech vrstev mezi kostí a podložkou. Odumřelá tkáň se vyskytuje v různých formách. Její vzhled závisí na vlhkosti. V suchém prostředí má vzhled příškvaru, suché černé tkáně. Ve vlhkém prostředí je nekrotická tkáň rozbředlá, rozpadá se a silně zapáchá. K přeměně suché nekrózy ve vlhkou dochází procesem autolýzou. Způsobují ji vlastní enzymy a přítomnost vlhkosti na spodině rány. Při kolonizaci bakteriemi dochází k rozpadu nekrózy působením bakteriálních proteáz a ty mohou způsobit i rozpad zdravé tkáně a dále absces. Po odstranění odumřelých tkání tzv. </a:t>
            </a:r>
            <a:r>
              <a:rPr lang="cs-CZ" dirty="0" err="1"/>
              <a:t>debridement</a:t>
            </a:r>
            <a:r>
              <a:rPr lang="cs-CZ" dirty="0"/>
              <a:t>, je odhaleno poškozené podkoží. Defekt v podkoží je vždy rozsáhlejší než defekt kůže. Spodinu defektu pak tvoří samotná kost. U tohoto stádia je hojení velmi dlouhé v řádu měsíců i let. Po zhojení vzniká tenká atrofická jizva naléhající na kost. Ta se může snadno opět porušit a opakovaně zhojit. Tento proces se nazývá chronický dekubitus. </a:t>
            </a:r>
          </a:p>
          <a:p>
            <a:r>
              <a:rPr lang="cs-CZ" dirty="0"/>
              <a:t>4. stupeň – defekt postihuje celou tloušťku kůže i kost, která se velmi často infikuje a vzniká osteomyelitida. Ta zhoršuje naději na vyléčení. Jedná se o rozsáhlé tlakové léze s rozšířením do dutin, podminováním celé oblasti. Projevuje se rozsáhlou ztrátou kůže, destrukcí tkáně v okolí, poškození fascií, cév, nervů, svalů, kloubních pouzder a kostí. Tato fáze musí být ošetřena operační cestou.</a:t>
            </a:r>
          </a:p>
          <a:p>
            <a:endParaRPr lang="cs-CZ" dirty="0"/>
          </a:p>
        </p:txBody>
      </p:sp>
    </p:spTree>
    <p:extLst>
      <p:ext uri="{BB962C8B-B14F-4D97-AF65-F5344CB8AC3E}">
        <p14:creationId xmlns:p14="http://schemas.microsoft.com/office/powerpoint/2010/main" val="294248798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659AA0-7C25-426D-8B8E-EB55AEC18CEE}"/>
              </a:ext>
            </a:extLst>
          </p:cNvPr>
          <p:cNvSpPr>
            <a:spLocks noGrp="1"/>
          </p:cNvSpPr>
          <p:nvPr>
            <p:ph type="title"/>
          </p:nvPr>
        </p:nvSpPr>
        <p:spPr/>
        <p:txBody>
          <a:bodyPr/>
          <a:lstStyle/>
          <a:p>
            <a:r>
              <a:rPr lang="cs-CZ" b="1" dirty="0"/>
              <a:t>10.9 Ošetřovatelská péče u pacienta s chronickou ranou</a:t>
            </a:r>
          </a:p>
        </p:txBody>
      </p:sp>
      <p:sp>
        <p:nvSpPr>
          <p:cNvPr id="3" name="Zástupný symbol pro obsah 2">
            <a:extLst>
              <a:ext uri="{FF2B5EF4-FFF2-40B4-BE49-F238E27FC236}">
                <a16:creationId xmlns:a16="http://schemas.microsoft.com/office/drawing/2014/main" id="{E6985CCD-CB9C-4DD9-98A6-AE8E81032972}"/>
              </a:ext>
            </a:extLst>
          </p:cNvPr>
          <p:cNvSpPr>
            <a:spLocks noGrp="1"/>
          </p:cNvSpPr>
          <p:nvPr>
            <p:ph idx="1"/>
          </p:nvPr>
        </p:nvSpPr>
        <p:spPr/>
        <p:txBody>
          <a:bodyPr>
            <a:normAutofit fontScale="55000" lnSpcReduction="20000"/>
          </a:bodyPr>
          <a:lstStyle/>
          <a:p>
            <a:r>
              <a:rPr lang="cs-CZ" dirty="0"/>
              <a:t>Ošetřovatelská péče u pacienta s chronickou ranou (dekubitem) se soustředí na tyto oblasti:</a:t>
            </a:r>
          </a:p>
          <a:p>
            <a:r>
              <a:rPr lang="cs-CZ" dirty="0"/>
              <a:t>1. Komplexní terapie základního onemocnění: ve většině případů není dekubitus základním onemocněním, pro které jsou pacienti hospitalizováni, ale většinou vzniká jako komplikace základního onemocnění. </a:t>
            </a:r>
          </a:p>
          <a:p>
            <a:r>
              <a:rPr lang="cs-CZ" dirty="0"/>
              <a:t>2. Edukace pacienta a rodiny: při léčbě chronické rány je zapotřebí navázat spolupráci pacienta a zapojit jej i celou rodinu do léčebného režimu. Mnoho pacientů je propuštěno do domácího ošetření s chronickou ránou a musí ji sami převazovat dle pokynů lékaře. Dle stavu rány jsou pak zvaní do specializované poradny, ambulance na převaz. </a:t>
            </a:r>
          </a:p>
          <a:p>
            <a:r>
              <a:rPr lang="cs-CZ" dirty="0"/>
              <a:t>3. Polohování - změna polohy pacienta je řízena určitými pravidly, provádí se v přesných intervalech a je součástí jak prevence, tak samotné léčby. Změnami polohy se zabraňuje působení tlaku a zajišťuje se zlepšení okysličení a prokrvení tkání. Jednotlivé časové intervaly se řídí stavem pacienta. Velmi podstatnou částí je i písemný záznam, kde je uveden časový interval, polohy a také pomůcky, jež byly užity k zajištění polohy. Zásadně se nepolohuje na již vzniklý dekubitus. Speciální matrace nebo typ lůžka dokáže výrazně prodloužit interval při polohování, ale nemůže jej zcela nahradit. Používají se vzduchové nebo molitanové matrace, pěnové podložky, polštáře, molitanové klíny. Tyto podložky se vždy musí obalit do vhodného obalu, nedávají se přímo. Pokud je pacient schopen samostatného pohybu na lůžku, musíme jej </a:t>
            </a:r>
            <a:r>
              <a:rPr lang="cs-CZ" dirty="0" err="1"/>
              <a:t>edukovat</a:t>
            </a:r>
            <a:r>
              <a:rPr lang="cs-CZ" dirty="0"/>
              <a:t> o nutnosti změn polohy v pravidelných intervalech. Boční šikmá poloha je nejvhodnější k odlehčení rizikových partií. Pokud pacient není schopen změny polohy, musí toto zajistit personál. Poloha se mění ze zad na boky. Na břicho se pacient otáčí výjimečně. Pokud se dekubitus vyskytuje např. v oblasti pat, loktů apod., je vhodné tato místa podložit polštáři, aby se přímo nedotýkala tvrdé podložky. Při skluzu těla po podložce působí tzv. střižné síly, dochází k deformaci, porušení krevního řečiště a tkání, jež následně nekrotizují a odumírají. Proto se část lůžka pod hlavou nesmí zvedat vysoko nebo při sedu na židli musíme pacienta kontrolovat, zda po ní neklouže.</a:t>
            </a:r>
          </a:p>
          <a:p>
            <a:endParaRPr lang="cs-CZ" dirty="0"/>
          </a:p>
        </p:txBody>
      </p:sp>
    </p:spTree>
    <p:extLst>
      <p:ext uri="{BB962C8B-B14F-4D97-AF65-F5344CB8AC3E}">
        <p14:creationId xmlns:p14="http://schemas.microsoft.com/office/powerpoint/2010/main" val="3467358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AA8E80C-EDD6-41BC-B76C-107FAA437A0B}"/>
              </a:ext>
            </a:extLst>
          </p:cNvPr>
          <p:cNvSpPr>
            <a:spLocks noGrp="1" noChangeArrowheads="1"/>
          </p:cNvSpPr>
          <p:nvPr>
            <p:ph type="title"/>
          </p:nvPr>
        </p:nvSpPr>
        <p:spPr/>
        <p:txBody>
          <a:bodyPr/>
          <a:lstStyle/>
          <a:p>
            <a:r>
              <a:rPr lang="cs-CZ" altLang="cs-CZ" b="1" dirty="0">
                <a:solidFill>
                  <a:srgbClr val="0070C0"/>
                </a:solidFill>
              </a:rPr>
              <a:t>Kolik je pH žaludku ? </a:t>
            </a:r>
          </a:p>
        </p:txBody>
      </p:sp>
      <p:sp>
        <p:nvSpPr>
          <p:cNvPr id="46083" name="Rectangle 3">
            <a:extLst>
              <a:ext uri="{FF2B5EF4-FFF2-40B4-BE49-F238E27FC236}">
                <a16:creationId xmlns:a16="http://schemas.microsoft.com/office/drawing/2014/main" id="{B6A83314-6F77-4816-B45E-F2EC416E3FD8}"/>
              </a:ext>
            </a:extLst>
          </p:cNvPr>
          <p:cNvSpPr>
            <a:spLocks noGrp="1" noChangeArrowheads="1"/>
          </p:cNvSpPr>
          <p:nvPr>
            <p:ph type="body" idx="1"/>
          </p:nvPr>
        </p:nvSpPr>
        <p:spPr/>
        <p:txBody>
          <a:bodyPr/>
          <a:lstStyle/>
          <a:p>
            <a:r>
              <a:rPr lang="cs-CZ" altLang="cs-CZ"/>
              <a:t>A) 5</a:t>
            </a:r>
          </a:p>
          <a:p>
            <a:r>
              <a:rPr lang="cs-CZ" altLang="cs-CZ"/>
              <a:t>B) 8</a:t>
            </a:r>
          </a:p>
          <a:p>
            <a:r>
              <a:rPr lang="cs-CZ" altLang="cs-CZ"/>
              <a:t>C) 1</a:t>
            </a:r>
          </a:p>
          <a:p>
            <a:r>
              <a:rPr lang="cs-CZ" altLang="cs-CZ"/>
              <a:t>D) 4</a:t>
            </a:r>
          </a:p>
        </p:txBody>
      </p:sp>
    </p:spTree>
  </p:cSld>
  <p:clrMapOvr>
    <a:masterClrMapping/>
  </p:clrMapOvr>
  <p:transition spd="slow">
    <p:pull dir="lu"/>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213B3E-9E4B-47DC-BC54-9332C34652F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AB7DF78-31EA-42CD-BFE0-758FC15088DE}"/>
              </a:ext>
            </a:extLst>
          </p:cNvPr>
          <p:cNvSpPr>
            <a:spLocks noGrp="1"/>
          </p:cNvSpPr>
          <p:nvPr>
            <p:ph idx="1"/>
          </p:nvPr>
        </p:nvSpPr>
        <p:spPr/>
        <p:txBody>
          <a:bodyPr>
            <a:normAutofit fontScale="47500" lnSpcReduction="20000"/>
          </a:bodyPr>
          <a:lstStyle/>
          <a:p>
            <a:r>
              <a:rPr lang="cs-CZ" dirty="0"/>
              <a:t>4. </a:t>
            </a:r>
            <a:r>
              <a:rPr lang="cs-CZ" dirty="0" err="1"/>
              <a:t>Antidekubitární</a:t>
            </a:r>
            <a:r>
              <a:rPr lang="cs-CZ" dirty="0"/>
              <a:t> pomůcky: na trhu existuje celá řada firem, které dodávají antidekubitní matrace a podložky. Jednotlivé matrace se liší cenou, zda jsou se statickým vzduchem nebo napojeny na kompresor. Mohou mít vzduchové válce nebo buňky, většinou se umisťují na běžnou matraci. </a:t>
            </a:r>
          </a:p>
          <a:p>
            <a:r>
              <a:rPr lang="cs-CZ" dirty="0"/>
              <a:t>5. Rehabilitace a mobilizace pacienta: zahájena a upravována dle stavu a potřeb pacienta. Prováděna fyzioterapeuty, ergoterapeuty, přímo personálem daného oddělení. Z počátku se zaměřuje na základní činnosti </a:t>
            </a:r>
            <a:r>
              <a:rPr lang="cs-CZ" dirty="0" err="1"/>
              <a:t>sebepéče</a:t>
            </a:r>
            <a:r>
              <a:rPr lang="cs-CZ" dirty="0"/>
              <a:t> a postupně se rozšiřuje až k nácviku chůze, vše dle stavu pacienta. </a:t>
            </a:r>
          </a:p>
          <a:p>
            <a:r>
              <a:rPr lang="cs-CZ" dirty="0"/>
              <a:t>6. </a:t>
            </a:r>
            <a:r>
              <a:rPr lang="cs-CZ" dirty="0" err="1"/>
              <a:t>Analgetizace</a:t>
            </a:r>
            <a:r>
              <a:rPr lang="cs-CZ" dirty="0"/>
              <a:t>: potřeba nemít bolest patří mezi základní biologické potřeby. Správné zaléčení bolesti zajišťuje pacientovi větší komfort a umožňuje rychlejší mobilizaci. Personál musí sledovat a zaznamenávat bolest v pravidelných intervalech. </a:t>
            </a:r>
          </a:p>
          <a:p>
            <a:r>
              <a:rPr lang="cs-CZ" dirty="0"/>
              <a:t>7. Zajištění nutrice: nezastupitelný podíl na hojení ran má i volba vhodné a vyvážené stravy. Existuje několik variant výživy, jak parenterální, tak perorální výživa je konzultována s nutričním terapeutem. Základem je zhodnocení stavu výživy sestrou při příjmu pacienta, výpočet BMI, vyplnění škály hodnocení stavu výživy. </a:t>
            </a:r>
          </a:p>
          <a:p>
            <a:r>
              <a:rPr lang="cs-CZ" dirty="0"/>
              <a:t>8. Ošetřování kůže: kůži je nutno promazávat krémy, udržovat hydrataci, ošetřovat predilekční místa, udržovat čistotu kůže, popř. provádět masáže. Již vzniklý dekubitus se nesmí nikdy masírovat! </a:t>
            </a:r>
          </a:p>
          <a:p>
            <a:r>
              <a:rPr lang="cs-CZ" dirty="0"/>
              <a:t>9. Hygienická péče a výměna lůžkovin: pravidelná hygienická péče předchází vzniku dekubitů. Kůže se omývá šetrnými prostředky a vodou. Pokud je pacient imobilní, provádí se hygienická péče na lůžku. Neméně podstatná je pravidelná výměna lůžkovin a udržení lůžkovin vypnutých na lůžku, tak aby sklady někde nevytvářely otlaky. </a:t>
            </a:r>
          </a:p>
          <a:p>
            <a:r>
              <a:rPr lang="cs-CZ" dirty="0"/>
              <a:t>10. Podporovat psychickou stránku pacienta: pacientovi musíme podávat dostatek srozumitelných informací, </a:t>
            </a:r>
            <a:r>
              <a:rPr lang="cs-CZ" dirty="0" err="1"/>
              <a:t>edukovat</a:t>
            </a:r>
            <a:r>
              <a:rPr lang="cs-CZ" dirty="0"/>
              <a:t> jej o režimu a léčebném postupu a navodit tak jeho spolupráci. Samozřejmě pokud i pacient sám vidí pokroky v léčbě, zlepšení stavu rány, pociťuje úlevu a někdy ještě lépe spolupracuje a dodržuje režim. </a:t>
            </a:r>
          </a:p>
          <a:p>
            <a:r>
              <a:rPr lang="cs-CZ" dirty="0"/>
              <a:t>11. Prevence vzniku sekundárních komplikací: jednou z nejčastějších komplikací je infekce v ráně. Mezi preventivní opatření vniku infekce do rány patří důkladná, pravidelná hygiena, správné ošetření rány (jednorázové pomůcky, výměna rukavic apod.), vhodně zvolené primární a sekundární krytí. Další komplikací je vznik nového dekubitu. Tomu předcházíme správným polohováním a péčí o kůži. </a:t>
            </a:r>
          </a:p>
        </p:txBody>
      </p:sp>
    </p:spTree>
    <p:extLst>
      <p:ext uri="{BB962C8B-B14F-4D97-AF65-F5344CB8AC3E}">
        <p14:creationId xmlns:p14="http://schemas.microsoft.com/office/powerpoint/2010/main" val="155753229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7CEB33-D053-46AF-9F82-DABAAD3D04A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E3A97B0-ABD2-4388-AEBE-078D66743E43}"/>
              </a:ext>
            </a:extLst>
          </p:cNvPr>
          <p:cNvSpPr>
            <a:spLocks noGrp="1"/>
          </p:cNvSpPr>
          <p:nvPr>
            <p:ph idx="1"/>
          </p:nvPr>
        </p:nvSpPr>
        <p:spPr/>
        <p:txBody>
          <a:bodyPr>
            <a:normAutofit fontScale="85000" lnSpcReduction="20000"/>
          </a:bodyPr>
          <a:lstStyle/>
          <a:p>
            <a:r>
              <a:rPr lang="cs-CZ" dirty="0"/>
              <a:t>Sestra u pacienta s chronickou ránou musí v průběhu celého dne monitorovat: </a:t>
            </a:r>
          </a:p>
          <a:p>
            <a:r>
              <a:rPr lang="cs-CZ" dirty="0"/>
              <a:t>- stav výživy, stav hydratace, stav kůže a sliznic, bilanci tekutin. </a:t>
            </a:r>
          </a:p>
          <a:p>
            <a:r>
              <a:rPr lang="cs-CZ" dirty="0"/>
              <a:t>- vzhled rány, ohraničení, okraje, sekreci atd. </a:t>
            </a:r>
          </a:p>
          <a:p>
            <a:r>
              <a:rPr lang="cs-CZ" dirty="0"/>
              <a:t>- psychickou pohodu pacienta. </a:t>
            </a:r>
          </a:p>
          <a:p>
            <a:r>
              <a:rPr lang="cs-CZ" dirty="0"/>
              <a:t>- stav mobility – zlepšení, zhoršení. </a:t>
            </a:r>
          </a:p>
          <a:p>
            <a:r>
              <a:rPr lang="cs-CZ" dirty="0"/>
              <a:t>- fyziologické funkce s pravidelným zápisem. </a:t>
            </a:r>
          </a:p>
          <a:p>
            <a:r>
              <a:rPr lang="cs-CZ" dirty="0"/>
              <a:t>- známky infekce – místní, celkové. </a:t>
            </a:r>
          </a:p>
          <a:p>
            <a:r>
              <a:rPr lang="cs-CZ" dirty="0"/>
              <a:t>- vyprazdňování – moč (barva, množství, příměsi, specifickou váhu), stolice (četnost, vzhled). </a:t>
            </a:r>
          </a:p>
          <a:p>
            <a:r>
              <a:rPr lang="cs-CZ" dirty="0"/>
              <a:t>- monitorace bolesti. </a:t>
            </a:r>
          </a:p>
          <a:p>
            <a:r>
              <a:rPr lang="cs-CZ" dirty="0"/>
              <a:t>- kvalitu odpočinku a spánku. </a:t>
            </a:r>
          </a:p>
          <a:p>
            <a:endParaRPr lang="cs-CZ" dirty="0"/>
          </a:p>
        </p:txBody>
      </p:sp>
    </p:spTree>
    <p:extLst>
      <p:ext uri="{BB962C8B-B14F-4D97-AF65-F5344CB8AC3E}">
        <p14:creationId xmlns:p14="http://schemas.microsoft.com/office/powerpoint/2010/main" val="381322214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D2983E-3CEC-4F24-9A69-295BFE1CB59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66B00E-CFCE-4FD8-B11B-A1F63CCEAF03}"/>
              </a:ext>
            </a:extLst>
          </p:cNvPr>
          <p:cNvSpPr>
            <a:spLocks noGrp="1"/>
          </p:cNvSpPr>
          <p:nvPr>
            <p:ph idx="1"/>
          </p:nvPr>
        </p:nvSpPr>
        <p:spPr/>
        <p:txBody>
          <a:bodyPr>
            <a:normAutofit fontScale="47500" lnSpcReduction="20000"/>
          </a:bodyPr>
          <a:lstStyle/>
          <a:p>
            <a:r>
              <a:rPr lang="cs-CZ" b="1" dirty="0"/>
              <a:t>Nejčastější ošetřovatelské diagnózy:</a:t>
            </a:r>
            <a:endParaRPr lang="cs-CZ" dirty="0"/>
          </a:p>
          <a:p>
            <a:r>
              <a:rPr lang="cs-CZ" dirty="0"/>
              <a:t>Narušená integrita kůže – 00046</a:t>
            </a:r>
          </a:p>
          <a:p>
            <a:r>
              <a:rPr lang="cs-CZ" dirty="0">
                <a:hlinkClick r:id="rId2" tooltip="osetrovatelske-diagnozy.aspx"/>
              </a:rPr>
              <a:t>Narušená integrita tkáně - 00044</a:t>
            </a:r>
            <a:endParaRPr lang="cs-CZ" dirty="0"/>
          </a:p>
          <a:p>
            <a:r>
              <a:rPr lang="cs-CZ" dirty="0">
                <a:hlinkClick r:id="rId2" tooltip="osetrovatelske-diagnozy.aspx"/>
              </a:rPr>
              <a:t>Akutní bolest - 00132</a:t>
            </a:r>
            <a:endParaRPr lang="cs-CZ" dirty="0"/>
          </a:p>
          <a:p>
            <a:r>
              <a:rPr lang="cs-CZ" dirty="0"/>
              <a:t>Chronická bolest - 00133</a:t>
            </a:r>
          </a:p>
          <a:p>
            <a:r>
              <a:rPr lang="cs-CZ" dirty="0"/>
              <a:t>Zhoršená pohyblivost na lůžku - 00091</a:t>
            </a:r>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stravování - 00102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t>Nevyvážená výživa: méně než je potřeba organizmu - 00002</a:t>
            </a:r>
          </a:p>
          <a:p>
            <a:r>
              <a:rPr lang="cs-CZ" dirty="0">
                <a:hlinkClick r:id="rId2" tooltip="osetrovatelske-diagnozy.aspx"/>
              </a:rPr>
              <a:t>Riziko infekce - 00004</a:t>
            </a:r>
            <a:endParaRPr lang="cs-CZ" dirty="0"/>
          </a:p>
          <a:p>
            <a:r>
              <a:rPr lang="cs-CZ" dirty="0"/>
              <a:t>Zhoršená sociální interakce - 00052</a:t>
            </a:r>
          </a:p>
          <a:p>
            <a:r>
              <a:rPr lang="cs-CZ" dirty="0"/>
              <a:t>Riziko situačně snížené sebeúcty - 00153</a:t>
            </a:r>
          </a:p>
          <a:p>
            <a:r>
              <a:rPr lang="cs-CZ" dirty="0"/>
              <a:t>Nedostatečné znalosti – 00126</a:t>
            </a:r>
          </a:p>
          <a:p>
            <a:r>
              <a:rPr lang="cs-CZ" dirty="0"/>
              <a:t>Zhoršená odolnost jedince – 00210</a:t>
            </a:r>
          </a:p>
          <a:p>
            <a:endParaRPr lang="cs-CZ" dirty="0"/>
          </a:p>
        </p:txBody>
      </p:sp>
    </p:spTree>
    <p:extLst>
      <p:ext uri="{BB962C8B-B14F-4D97-AF65-F5344CB8AC3E}">
        <p14:creationId xmlns:p14="http://schemas.microsoft.com/office/powerpoint/2010/main" val="152746507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689BF8-A094-4D8E-B1FB-B77DC2595812}"/>
              </a:ext>
            </a:extLst>
          </p:cNvPr>
          <p:cNvSpPr>
            <a:spLocks noGrp="1"/>
          </p:cNvSpPr>
          <p:nvPr>
            <p:ph type="title"/>
          </p:nvPr>
        </p:nvSpPr>
        <p:spPr/>
        <p:txBody>
          <a:bodyPr>
            <a:normAutofit fontScale="90000"/>
          </a:bodyPr>
          <a:lstStyle/>
          <a:p>
            <a:r>
              <a:rPr lang="cs-CZ" b="1" dirty="0"/>
              <a:t>11 Ošetřovatelský proces u pacienta s tromboflebitidou</a:t>
            </a:r>
            <a:br>
              <a:rPr lang="cs-CZ" b="1" dirty="0"/>
            </a:br>
            <a:endParaRPr lang="cs-CZ" dirty="0"/>
          </a:p>
        </p:txBody>
      </p:sp>
      <p:sp>
        <p:nvSpPr>
          <p:cNvPr id="3" name="Zástupný symbol pro obsah 2">
            <a:extLst>
              <a:ext uri="{FF2B5EF4-FFF2-40B4-BE49-F238E27FC236}">
                <a16:creationId xmlns:a16="http://schemas.microsoft.com/office/drawing/2014/main" id="{63D23078-E73E-475F-92A7-7AF47140B1AD}"/>
              </a:ext>
            </a:extLst>
          </p:cNvPr>
          <p:cNvSpPr>
            <a:spLocks noGrp="1"/>
          </p:cNvSpPr>
          <p:nvPr>
            <p:ph idx="1"/>
          </p:nvPr>
        </p:nvSpPr>
        <p:spPr/>
        <p:txBody>
          <a:bodyPr>
            <a:normAutofit fontScale="70000" lnSpcReduction="20000"/>
          </a:bodyPr>
          <a:lstStyle/>
          <a:p>
            <a:r>
              <a:rPr lang="cs-CZ" b="1" dirty="0"/>
              <a:t>Tromboflebitida, hluboká žilní trombóza, prevence</a:t>
            </a:r>
            <a:r>
              <a:rPr lang="cs-CZ" dirty="0"/>
              <a:t> </a:t>
            </a:r>
          </a:p>
          <a:p>
            <a:r>
              <a:rPr lang="cs-CZ" b="1" dirty="0"/>
              <a:t>Tromboflebitida</a:t>
            </a:r>
            <a:br>
              <a:rPr lang="cs-CZ" dirty="0"/>
            </a:br>
            <a:r>
              <a:rPr lang="cs-CZ" dirty="0" err="1"/>
              <a:t>Tromboflebitida</a:t>
            </a:r>
            <a:r>
              <a:rPr lang="cs-CZ" dirty="0"/>
              <a:t> je zánětlivé a trombotické postižení povrchových žil. Na rozdíl od </a:t>
            </a:r>
            <a:r>
              <a:rPr lang="cs-CZ" dirty="0" err="1"/>
              <a:t>flebotrombosy</a:t>
            </a:r>
            <a:r>
              <a:rPr lang="cs-CZ" dirty="0"/>
              <a:t> (</a:t>
            </a:r>
            <a:r>
              <a:rPr lang="cs-CZ" dirty="0" err="1"/>
              <a:t>trombosy</a:t>
            </a:r>
            <a:r>
              <a:rPr lang="cs-CZ" dirty="0"/>
              <a:t>) kdy se jedná o vznik krevní sraženiny v hlubokých žilách končetiny. Vyskytuje se jak na horních i dolních končetinách.</a:t>
            </a:r>
          </a:p>
          <a:p>
            <a:r>
              <a:rPr lang="cs-CZ" b="1" dirty="0"/>
              <a:t> </a:t>
            </a:r>
            <a:endParaRPr lang="cs-CZ" dirty="0"/>
          </a:p>
          <a:p>
            <a:r>
              <a:rPr lang="cs-CZ" b="1" dirty="0"/>
              <a:t>Etiologie</a:t>
            </a:r>
            <a:endParaRPr lang="cs-CZ" dirty="0"/>
          </a:p>
          <a:p>
            <a:r>
              <a:rPr lang="cs-CZ" dirty="0"/>
              <a:t>Tromboflebitida většinou vzniká ve varixech, kdy je její příčinou </a:t>
            </a:r>
            <a:r>
              <a:rPr lang="cs-CZ" dirty="0" err="1"/>
              <a:t>stáza</a:t>
            </a:r>
            <a:r>
              <a:rPr lang="cs-CZ" dirty="0"/>
              <a:t> krve v rozšířené žíle, spolu s poruchou antikoagulační a fibrinolytické funkce endotelu. Při opakovaných tromboflebitidách ale pomýšlíme na </a:t>
            </a:r>
            <a:r>
              <a:rPr lang="cs-CZ" dirty="0" err="1"/>
              <a:t>Buergerovu</a:t>
            </a:r>
            <a:r>
              <a:rPr lang="cs-CZ" dirty="0"/>
              <a:t> chorobu, systémová a maligní onemocnění. Povrchová tromboflebitida je častí v těhotenství a po porodu u starších </a:t>
            </a:r>
            <a:r>
              <a:rPr lang="cs-CZ" dirty="0" err="1"/>
              <a:t>multipar</a:t>
            </a:r>
            <a:r>
              <a:rPr lang="cs-CZ" dirty="0"/>
              <a:t> s varixy. Velmi častá je </a:t>
            </a:r>
            <a:r>
              <a:rPr lang="cs-CZ" dirty="0" err="1"/>
              <a:t>iatrogenní</a:t>
            </a:r>
            <a:r>
              <a:rPr lang="cs-CZ" dirty="0"/>
              <a:t> etiologie po aplikaci žilních katetrů s obvykle uváděnou incidencí 5%. Tromboflebitida po aplikaci žilního vzniká podrážděním žilní stěny katetrem, </a:t>
            </a:r>
            <a:r>
              <a:rPr lang="cs-CZ" dirty="0" err="1"/>
              <a:t>infundovaným</a:t>
            </a:r>
            <a:r>
              <a:rPr lang="cs-CZ" dirty="0"/>
              <a:t> roztokem nebo bakteriemi. To vyvolá uvolnění prostaglandinů a jimi zprostředkovaný zánět. V místech intenzivního zánětu dochází k vytvoření trombu. Histologické vyšetření postižených žil nachází otok endotelových buněk, infiltraci cévní stěny leukocyty a další zánětlivé změny, depozici fibrinu a trombus.</a:t>
            </a:r>
          </a:p>
          <a:p>
            <a:endParaRPr lang="cs-CZ" dirty="0"/>
          </a:p>
        </p:txBody>
      </p:sp>
    </p:spTree>
    <p:extLst>
      <p:ext uri="{BB962C8B-B14F-4D97-AF65-F5344CB8AC3E}">
        <p14:creationId xmlns:p14="http://schemas.microsoft.com/office/powerpoint/2010/main" val="217129722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8661B6-5FBF-4A9C-8DAD-33F8F8EDC7E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C57152F-CCA5-425C-A818-570D96DA6067}"/>
              </a:ext>
            </a:extLst>
          </p:cNvPr>
          <p:cNvSpPr>
            <a:spLocks noGrp="1"/>
          </p:cNvSpPr>
          <p:nvPr>
            <p:ph idx="1"/>
          </p:nvPr>
        </p:nvSpPr>
        <p:spPr/>
        <p:txBody>
          <a:bodyPr>
            <a:normAutofit fontScale="62500" lnSpcReduction="20000"/>
          </a:bodyPr>
          <a:lstStyle/>
          <a:p>
            <a:r>
              <a:rPr lang="cs-CZ" b="1" dirty="0"/>
              <a:t>Klinický obraz, diagnostika</a:t>
            </a:r>
            <a:endParaRPr lang="cs-CZ" dirty="0"/>
          </a:p>
          <a:p>
            <a:r>
              <a:rPr lang="cs-CZ" dirty="0"/>
              <a:t>Tromboflebitida se projevuje jako zarudlý, horký a bolestivý pruh v průběhu povrchové žíly a lokalizovaný otok. Většinou ale není přítomen otok končetiny. U recidivujících tromboflebitid nelze vyloučit </a:t>
            </a:r>
            <a:r>
              <a:rPr lang="cs-CZ" dirty="0" err="1"/>
              <a:t>paraneoplastický</a:t>
            </a:r>
            <a:r>
              <a:rPr lang="cs-CZ" dirty="0"/>
              <a:t> původ, proto lze doporučit provést alespoň RTG plic a ultrazvuk břicha.</a:t>
            </a:r>
          </a:p>
          <a:p>
            <a:r>
              <a:rPr lang="cs-CZ" dirty="0"/>
              <a:t> </a:t>
            </a:r>
          </a:p>
          <a:p>
            <a:r>
              <a:rPr lang="cs-CZ" b="1" dirty="0"/>
              <a:t>Léčba</a:t>
            </a:r>
            <a:endParaRPr lang="cs-CZ" dirty="0"/>
          </a:p>
          <a:p>
            <a:r>
              <a:rPr lang="cs-CZ" dirty="0"/>
              <a:t>Nejdůležitější je komprese končetiny elastickým obinadlem či punčochou. Je indikován normální pohybový režim, pacienta nikdy neznehybňujeme. Podáváme nesteroidní antirevmatika, lokálně studené obklady a masti s heparinem a </a:t>
            </a:r>
            <a:r>
              <a:rPr lang="cs-CZ" dirty="0" err="1"/>
              <a:t>hirudinem</a:t>
            </a:r>
            <a:r>
              <a:rPr lang="cs-CZ" dirty="0"/>
              <a:t>. Při opakovaných flebitidách je indikována antikoagulační terapie. V případě hnisavé flebitidy pak antibiotika. Vhodné je i operační řešení varixů jako prevence opakování flebitidy.</a:t>
            </a:r>
          </a:p>
          <a:p>
            <a:r>
              <a:rPr lang="cs-CZ" dirty="0"/>
              <a:t> </a:t>
            </a:r>
          </a:p>
          <a:p>
            <a:r>
              <a:rPr lang="cs-CZ" b="1" dirty="0"/>
              <a:t>Prevence vzniku tromboflebitidy v souvislosti s aplikovaným žilním katetrem</a:t>
            </a:r>
            <a:endParaRPr lang="cs-CZ" dirty="0"/>
          </a:p>
          <a:p>
            <a:r>
              <a:rPr lang="cs-CZ" b="1" dirty="0"/>
              <a:t>Rizika související s katetrem</a:t>
            </a:r>
            <a:endParaRPr lang="cs-CZ" dirty="0"/>
          </a:p>
          <a:p>
            <a:r>
              <a:rPr lang="cs-CZ" dirty="0"/>
              <a:t>Intravenózní aplikace řady léků je spojena se zvýšeným rizikem vzniku tromboflebitidy. Týká se to roztoků s nízkým pH a roztoků s vysokou molaritou (hypertonická glukóza), ale také např. </a:t>
            </a:r>
            <a:r>
              <a:rPr lang="cs-CZ" dirty="0" err="1"/>
              <a:t>i.v</a:t>
            </a:r>
            <a:r>
              <a:rPr lang="cs-CZ" dirty="0"/>
              <a:t>. aplikovaných antibiotik (</a:t>
            </a:r>
            <a:r>
              <a:rPr lang="cs-CZ" dirty="0" err="1"/>
              <a:t>vankomycin</a:t>
            </a:r>
            <a:r>
              <a:rPr lang="cs-CZ" dirty="0"/>
              <a:t>, </a:t>
            </a:r>
            <a:r>
              <a:rPr lang="cs-CZ" dirty="0" err="1"/>
              <a:t>amfotericinu</a:t>
            </a:r>
            <a:r>
              <a:rPr lang="cs-CZ" dirty="0"/>
              <a:t> B a většiny </a:t>
            </a:r>
            <a:r>
              <a:rPr lang="cs-CZ" dirty="0" err="1"/>
              <a:t>betalaktamů</a:t>
            </a:r>
            <a:r>
              <a:rPr lang="cs-CZ" dirty="0"/>
              <a:t>).</a:t>
            </a:r>
          </a:p>
          <a:p>
            <a:endParaRPr lang="cs-CZ" dirty="0"/>
          </a:p>
        </p:txBody>
      </p:sp>
    </p:spTree>
    <p:extLst>
      <p:ext uri="{BB962C8B-B14F-4D97-AF65-F5344CB8AC3E}">
        <p14:creationId xmlns:p14="http://schemas.microsoft.com/office/powerpoint/2010/main" val="373976384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0480D5-5832-4911-B360-E7504DB9B7B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00F3B04-B5D2-4D18-AA37-D385872D4B1B}"/>
              </a:ext>
            </a:extLst>
          </p:cNvPr>
          <p:cNvSpPr>
            <a:spLocks noGrp="1"/>
          </p:cNvSpPr>
          <p:nvPr>
            <p:ph idx="1"/>
          </p:nvPr>
        </p:nvSpPr>
        <p:spPr/>
        <p:txBody>
          <a:bodyPr>
            <a:normAutofit fontScale="55000" lnSpcReduction="20000"/>
          </a:bodyPr>
          <a:lstStyle/>
          <a:p>
            <a:r>
              <a:rPr lang="cs-CZ" b="1" dirty="0"/>
              <a:t>Rizikové faktory na straně pacienta</a:t>
            </a:r>
            <a:endParaRPr lang="cs-CZ" dirty="0"/>
          </a:p>
          <a:p>
            <a:r>
              <a:rPr lang="cs-CZ" dirty="0"/>
              <a:t>Zvýšené riziko vzniku tromboflebitidy mají ženy, pacienti se „špatnými žilami“ (obtížné zavedení), pacienti, kterým musel být katetr zaveden do žíly dolní končetiny, pacienti s těžkým základním onemocněním - rakovinou, diabetem, imunodeficity aj. Výrazně zvýšené riziko mají pacienti Leidenskou mutací a jinými </a:t>
            </a:r>
            <a:r>
              <a:rPr lang="cs-CZ" dirty="0" err="1"/>
              <a:t>koagulopatiemi</a:t>
            </a:r>
            <a:r>
              <a:rPr lang="cs-CZ" dirty="0"/>
              <a:t>.</a:t>
            </a:r>
          </a:p>
          <a:p>
            <a:r>
              <a:rPr lang="cs-CZ" dirty="0"/>
              <a:t> </a:t>
            </a:r>
          </a:p>
          <a:p>
            <a:r>
              <a:rPr lang="cs-CZ" b="1" dirty="0"/>
              <a:t>Postupy prevence</a:t>
            </a:r>
            <a:endParaRPr lang="cs-CZ" dirty="0"/>
          </a:p>
          <a:p>
            <a:r>
              <a:rPr lang="cs-CZ" dirty="0"/>
              <a:t>- užívat polyuretanové katetry</a:t>
            </a:r>
          </a:p>
          <a:p>
            <a:r>
              <a:rPr lang="cs-CZ" dirty="0"/>
              <a:t>- katetry zavádět sterilně, po dezinfekci kůže jodem, alkoholem nebo </a:t>
            </a:r>
            <a:r>
              <a:rPr lang="cs-CZ" dirty="0" err="1"/>
              <a:t>chlorhexidinem</a:t>
            </a:r>
            <a:endParaRPr lang="cs-CZ" dirty="0"/>
          </a:p>
          <a:p>
            <a:r>
              <a:rPr lang="cs-CZ" dirty="0"/>
              <a:t>- katetr fixovat sterilním obvazem či speciální lepením</a:t>
            </a:r>
          </a:p>
          <a:p>
            <a:r>
              <a:rPr lang="cs-CZ" dirty="0"/>
              <a:t>- katetr zaváděn prioritně do žíly horní, nikoli dolní končetiny</a:t>
            </a:r>
          </a:p>
          <a:p>
            <a:r>
              <a:rPr lang="cs-CZ" dirty="0"/>
              <a:t>- bylo místo zavedení denně kontrolováno (zarudnutí, bolestivost)</a:t>
            </a:r>
          </a:p>
          <a:p>
            <a:r>
              <a:rPr lang="cs-CZ" dirty="0"/>
              <a:t>- katetr po 48-72 hodinách vyměnit a aplikovat nový do jiné žíly („rotace žil“)</a:t>
            </a:r>
          </a:p>
          <a:p>
            <a:r>
              <a:rPr lang="cs-CZ" dirty="0"/>
              <a:t>- pokud byl katetr zaveden na pohotovostní ambulanci pro urgentní pacienty, měl by být během 24 hodin vyměněn.</a:t>
            </a:r>
          </a:p>
          <a:p>
            <a:r>
              <a:rPr lang="cs-CZ" dirty="0"/>
              <a:t> </a:t>
            </a:r>
          </a:p>
          <a:p>
            <a:endParaRPr lang="cs-CZ" dirty="0"/>
          </a:p>
        </p:txBody>
      </p:sp>
    </p:spTree>
    <p:extLst>
      <p:ext uri="{BB962C8B-B14F-4D97-AF65-F5344CB8AC3E}">
        <p14:creationId xmlns:p14="http://schemas.microsoft.com/office/powerpoint/2010/main" val="15086204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75B8B9-13FD-4D7E-A043-6CC97B284D7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53F179A-C788-4EA5-8D99-101DA788C243}"/>
              </a:ext>
            </a:extLst>
          </p:cNvPr>
          <p:cNvSpPr>
            <a:spLocks noGrp="1"/>
          </p:cNvSpPr>
          <p:nvPr>
            <p:ph idx="1"/>
          </p:nvPr>
        </p:nvSpPr>
        <p:spPr/>
        <p:txBody>
          <a:bodyPr>
            <a:normAutofit fontScale="62500" lnSpcReduction="20000"/>
          </a:bodyPr>
          <a:lstStyle/>
          <a:p>
            <a:r>
              <a:rPr lang="cs-CZ" b="1" dirty="0"/>
              <a:t>Hluboká žilní trombóza</a:t>
            </a:r>
            <a:endParaRPr lang="cs-CZ" dirty="0"/>
          </a:p>
          <a:p>
            <a:r>
              <a:rPr lang="cs-CZ" dirty="0"/>
              <a:t>Hluboká žilní trombóza je vznik krevní sraženiny v hlubokých žilách dolní končetiny.</a:t>
            </a:r>
          </a:p>
          <a:p>
            <a:r>
              <a:rPr lang="cs-CZ" dirty="0"/>
              <a:t> </a:t>
            </a:r>
          </a:p>
          <a:p>
            <a:r>
              <a:rPr lang="cs-CZ" b="1" dirty="0"/>
              <a:t>Etiologie</a:t>
            </a:r>
            <a:endParaRPr lang="cs-CZ" dirty="0"/>
          </a:p>
          <a:p>
            <a:r>
              <a:rPr lang="cs-CZ" dirty="0"/>
              <a:t>Etiologie hluboké žilní trombózy je multifaktoriální. Při jejím vzniku hrají roli především porucha žilní stěny, změny koagulačních vlastností krve a </a:t>
            </a:r>
            <a:r>
              <a:rPr lang="cs-CZ" dirty="0" err="1"/>
              <a:t>stáza</a:t>
            </a:r>
            <a:r>
              <a:rPr lang="cs-CZ" dirty="0"/>
              <a:t> krevního toku. Bez léčby hluboké žilní trombózy dochází k propagaci trombů </a:t>
            </a:r>
            <a:r>
              <a:rPr lang="cs-CZ" dirty="0" err="1"/>
              <a:t>ileofemorálně</a:t>
            </a:r>
            <a:r>
              <a:rPr lang="cs-CZ" dirty="0"/>
              <a:t> a k uvolnění trombů, kdy asi v 50-i % dochází k plicní embolizaci. Emboly vznikající z trombózy bércových žil jsou malé a nepředstavují nebezpečí.</a:t>
            </a:r>
          </a:p>
          <a:p>
            <a:r>
              <a:rPr lang="cs-CZ" dirty="0"/>
              <a:t> </a:t>
            </a:r>
          </a:p>
          <a:p>
            <a:r>
              <a:rPr lang="cs-CZ" b="1" dirty="0"/>
              <a:t>Klinický obraz, diagnostika</a:t>
            </a:r>
            <a:endParaRPr lang="cs-CZ" dirty="0"/>
          </a:p>
          <a:p>
            <a:r>
              <a:rPr lang="cs-CZ" dirty="0"/>
              <a:t>Hluboká žilní trombóza je v polovině případů asymptomatická. Klinicky pozorujeme jednostranný otok končetiny, bolest, tlak a barevné změny (zarudnutí, cyanóza). Pozorujeme rozšíření povrchových žil. V diagnostice je zásadní ultrazvukové duplexní vyšetření a pletyzmografie. Flebografie se neužívá, neboť pacienta zatěžuje a může průběh trombózy ještě zhoršit. V laboratoři sledujeme zvýšení D-dimerů, které signalizují přítomnost spontánní </a:t>
            </a:r>
            <a:r>
              <a:rPr lang="cs-CZ" dirty="0" err="1"/>
              <a:t>fibrinolýzy</a:t>
            </a:r>
            <a:r>
              <a:rPr lang="cs-CZ" dirty="0"/>
              <a:t>. </a:t>
            </a:r>
          </a:p>
          <a:p>
            <a:r>
              <a:rPr lang="cs-CZ" dirty="0"/>
              <a:t> </a:t>
            </a:r>
          </a:p>
          <a:p>
            <a:endParaRPr lang="cs-CZ" dirty="0"/>
          </a:p>
        </p:txBody>
      </p:sp>
    </p:spTree>
    <p:extLst>
      <p:ext uri="{BB962C8B-B14F-4D97-AF65-F5344CB8AC3E}">
        <p14:creationId xmlns:p14="http://schemas.microsoft.com/office/powerpoint/2010/main" val="335509234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E3A8DD-7F6C-4C3A-96AB-7725DB489A8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7F44BFD-A8F9-4138-967C-CF39BDB9F2EC}"/>
              </a:ext>
            </a:extLst>
          </p:cNvPr>
          <p:cNvSpPr>
            <a:spLocks noGrp="1"/>
          </p:cNvSpPr>
          <p:nvPr>
            <p:ph idx="1"/>
          </p:nvPr>
        </p:nvSpPr>
        <p:spPr/>
        <p:txBody>
          <a:bodyPr>
            <a:normAutofit fontScale="55000" lnSpcReduction="20000"/>
          </a:bodyPr>
          <a:lstStyle/>
          <a:p>
            <a:r>
              <a:rPr lang="cs-CZ" b="1" dirty="0" err="1"/>
              <a:t>éčba</a:t>
            </a:r>
            <a:endParaRPr lang="cs-CZ" dirty="0"/>
          </a:p>
          <a:p>
            <a:r>
              <a:rPr lang="cs-CZ" dirty="0"/>
              <a:t>Důležitá je prevence, o které pojednáváme níže. Terapeuticky se uplatňuje především podávání antikoagulačních preparátů. Může se začít bolusem heparinu s následnou infuzní terapií, kdy naším cílem je prodloužit 2-3x APTT. V poslední době dáváme přednost užití nízkomolekulárních heparinů. Po týdnu můžeme přejít na perorální terapii nejčastěji </a:t>
            </a:r>
            <a:r>
              <a:rPr lang="cs-CZ" dirty="0" err="1"/>
              <a:t>warfarinem</a:t>
            </a:r>
            <a:r>
              <a:rPr lang="cs-CZ" dirty="0"/>
              <a:t>. Ten podáváme u nekomplikovaných případů 3 měsíce u stavů s plicní embolizací a recidivujících trombóz 6 měsíců. Hladinu INR udržujeme mezi 2-3. Fibrinolytická léčba je indikována je u těžkých </a:t>
            </a:r>
            <a:r>
              <a:rPr lang="cs-CZ" dirty="0" err="1"/>
              <a:t>ileofemorálních</a:t>
            </a:r>
            <a:r>
              <a:rPr lang="cs-CZ" dirty="0"/>
              <a:t> trombóz, kdy snižuje výskyt posttrombotického syndromu.</a:t>
            </a:r>
          </a:p>
          <a:p>
            <a:r>
              <a:rPr lang="cs-CZ" dirty="0"/>
              <a:t>  </a:t>
            </a:r>
          </a:p>
          <a:p>
            <a:r>
              <a:rPr lang="cs-CZ" b="1" dirty="0"/>
              <a:t>Prevence tromboembolické nemoci v ortopedii a traumatologii</a:t>
            </a:r>
            <a:endParaRPr lang="cs-CZ" dirty="0"/>
          </a:p>
          <a:p>
            <a:r>
              <a:rPr lang="cs-CZ" dirty="0"/>
              <a:t>Prevence tromboembolické nemoci (TEN) v moderní ortopedii a traumatologii je nedílnou součástí ortopedické péče. Význam má vzhledem ke své četnosti a možným fatálním důsledkům – plicní embolii. Zcela zásadní je pak u velkých ortopedických operací, mezi něž v ortopedii řadíme totální náhradu kyčelního kloubu, totální náhradu kolenního kloubu včetně revizních operací uvedených náhrad. V traumatologii se pak tato problematika týká zejména fraktur v oblasti dolní končetiny, a to především proximálního femuru.</a:t>
            </a:r>
          </a:p>
          <a:p>
            <a:r>
              <a:rPr lang="cs-CZ" dirty="0"/>
              <a:t>K prostředkům prevence TEN patří prostředky farmakologické (kumarinové deriváty – </a:t>
            </a:r>
            <a:r>
              <a:rPr lang="cs-CZ" dirty="0" err="1"/>
              <a:t>warfarin</a:t>
            </a:r>
            <a:r>
              <a:rPr lang="cs-CZ" dirty="0"/>
              <a:t>, nízkomolekulární hepariny (dále LMWH) - </a:t>
            </a:r>
            <a:r>
              <a:rPr lang="cs-CZ" dirty="0" err="1"/>
              <a:t>Clexane</a:t>
            </a:r>
            <a:r>
              <a:rPr lang="cs-CZ" dirty="0"/>
              <a:t>, </a:t>
            </a:r>
            <a:r>
              <a:rPr lang="cs-CZ" dirty="0" err="1"/>
              <a:t>Fraxiparine</a:t>
            </a:r>
            <a:r>
              <a:rPr lang="cs-CZ" dirty="0"/>
              <a:t>, </a:t>
            </a:r>
            <a:r>
              <a:rPr lang="cs-CZ" dirty="0" err="1"/>
              <a:t>Fragmin</a:t>
            </a:r>
            <a:r>
              <a:rPr lang="cs-CZ" dirty="0"/>
              <a:t>), fyzikální (elastické </a:t>
            </a:r>
            <a:r>
              <a:rPr lang="cs-CZ" dirty="0" err="1"/>
              <a:t>badáže</a:t>
            </a:r>
            <a:r>
              <a:rPr lang="cs-CZ" dirty="0"/>
              <a:t>, kompresní punčochy, pneumatické boty, cvičení na podporu žilního návratu), zásadní význam má pak časná mobilizace a </a:t>
            </a:r>
            <a:r>
              <a:rPr lang="cs-CZ" dirty="0" err="1"/>
              <a:t>vertikalizace</a:t>
            </a:r>
            <a:r>
              <a:rPr lang="cs-CZ" dirty="0"/>
              <a:t> pacienta.</a:t>
            </a:r>
          </a:p>
          <a:p>
            <a:endParaRPr lang="cs-CZ" dirty="0"/>
          </a:p>
        </p:txBody>
      </p:sp>
    </p:spTree>
    <p:extLst>
      <p:ext uri="{BB962C8B-B14F-4D97-AF65-F5344CB8AC3E}">
        <p14:creationId xmlns:p14="http://schemas.microsoft.com/office/powerpoint/2010/main" val="3120856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FEA9A0-FE94-4178-A373-BE39A771EB1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F9A8D4B-A055-428C-BD4D-20519A3DCC7F}"/>
              </a:ext>
            </a:extLst>
          </p:cNvPr>
          <p:cNvSpPr>
            <a:spLocks noGrp="1"/>
          </p:cNvSpPr>
          <p:nvPr>
            <p:ph idx="1"/>
          </p:nvPr>
        </p:nvSpPr>
        <p:spPr/>
        <p:txBody>
          <a:bodyPr>
            <a:normAutofit fontScale="55000" lnSpcReduction="20000"/>
          </a:bodyPr>
          <a:lstStyle/>
          <a:p>
            <a:r>
              <a:rPr lang="cs-CZ" b="1" dirty="0"/>
              <a:t>Doporučená profylaxe TEN při náhradě kyčelního kloubu a ortopedických výkonech v oblasti kyčelního kloubu</a:t>
            </a:r>
            <a:endParaRPr lang="cs-CZ" dirty="0"/>
          </a:p>
          <a:p>
            <a:r>
              <a:rPr lang="cs-CZ" dirty="0"/>
              <a:t>U TEP </a:t>
            </a:r>
            <a:r>
              <a:rPr lang="cs-CZ" dirty="0" err="1"/>
              <a:t>coxae</a:t>
            </a:r>
            <a:r>
              <a:rPr lang="cs-CZ" dirty="0"/>
              <a:t> je doporučeno podání profylaktické podání LMWH ve vyšší dávce (</a:t>
            </a:r>
            <a:r>
              <a:rPr lang="cs-CZ" dirty="0" err="1"/>
              <a:t>Clexane</a:t>
            </a:r>
            <a:r>
              <a:rPr lang="cs-CZ" dirty="0"/>
              <a:t> 0,4 ml, </a:t>
            </a:r>
            <a:r>
              <a:rPr lang="cs-CZ" dirty="0" err="1"/>
              <a:t>Fraxiparine</a:t>
            </a:r>
            <a:r>
              <a:rPr lang="cs-CZ" dirty="0"/>
              <a:t> 0,4-0,6 ml, </a:t>
            </a:r>
            <a:r>
              <a:rPr lang="cs-CZ" dirty="0" err="1"/>
              <a:t>Fragmin</a:t>
            </a:r>
            <a:r>
              <a:rPr lang="cs-CZ" dirty="0"/>
              <a:t> 5000j) 12 hodin před operací, dále pak podávání této dávky a 24 hod po dobu 6 týdnů v pooperačním období. Pokud není pacient </a:t>
            </a:r>
            <a:r>
              <a:rPr lang="cs-CZ" dirty="0" err="1"/>
              <a:t>dostačně</a:t>
            </a:r>
            <a:r>
              <a:rPr lang="cs-CZ" dirty="0"/>
              <a:t> mobilizován, je nutné pacienty převádět dlouhodobě na kumarinové deriváty (</a:t>
            </a:r>
            <a:r>
              <a:rPr lang="cs-CZ" dirty="0" err="1"/>
              <a:t>warfarin</a:t>
            </a:r>
            <a:r>
              <a:rPr lang="cs-CZ" dirty="0"/>
              <a:t>), Převod na </a:t>
            </a:r>
            <a:r>
              <a:rPr lang="cs-CZ" dirty="0" err="1"/>
              <a:t>warfarin</a:t>
            </a:r>
            <a:r>
              <a:rPr lang="cs-CZ" dirty="0"/>
              <a:t> je současně alternativou k podávání LMWH v pooperačním období od 8.-10. dne. Při normálním průběhu rehabilitace je doporučeno jako alternativa převedení pacientů na </a:t>
            </a:r>
            <a:r>
              <a:rPr lang="cs-CZ" dirty="0" err="1"/>
              <a:t>warfarin</a:t>
            </a:r>
            <a:r>
              <a:rPr lang="cs-CZ" dirty="0"/>
              <a:t> při udržování hodnot INR 2,5–3,0 po dobu 6 týdnů. Do doby dosažení uvedených hodnot je nezbytné současné podávání LMWH. Převod na </a:t>
            </a:r>
            <a:r>
              <a:rPr lang="cs-CZ" dirty="0" err="1"/>
              <a:t>warfarin</a:t>
            </a:r>
            <a:r>
              <a:rPr lang="cs-CZ" dirty="0"/>
              <a:t> je rovněž doporučen při přítomnosti výše uvedených faktorů zvyšujících riziko TEN. Jeho určitou nevýhodou je úprava parametrů srážlivosti před případným časným revisním operačním výkonem V minulosti podávaný ANP nebo pouhé použití fyzikálních prostředků je zcela nedostatečné, fyzikální prostředky jsou při prevenci TEN vhodné, pouze však jako doplňkové k prostředkům farmakologickým.</a:t>
            </a:r>
          </a:p>
          <a:p>
            <a:r>
              <a:rPr lang="cs-CZ" dirty="0"/>
              <a:t> </a:t>
            </a:r>
          </a:p>
          <a:p>
            <a:r>
              <a:rPr lang="cs-CZ" b="1" dirty="0"/>
              <a:t>Doporučená profylaxe TEN při náhradě kolenního kloubu, větších výkonech v oblasti kolenního kloubu a bérce</a:t>
            </a:r>
            <a:endParaRPr lang="cs-CZ" dirty="0"/>
          </a:p>
          <a:p>
            <a:r>
              <a:rPr lang="cs-CZ" dirty="0"/>
              <a:t>U náhrady kolenního kloubu je doporučeno podání profylaktické podání LMWH 12 hodin před operací, následně pak podávání vyšší profylaktické dávky a 24 hod po dobu 4-6 týdnů v pooperačním období. Alternativou k aplikaci LMWH v pooperačním období je převádění pacientů na </a:t>
            </a:r>
            <a:r>
              <a:rPr lang="cs-CZ" dirty="0" err="1"/>
              <a:t>warfarin</a:t>
            </a:r>
            <a:r>
              <a:rPr lang="cs-CZ" dirty="0"/>
              <a:t> při udržování hodnot INR 2,5 – 3,0 po dobu 6 týdnů.</a:t>
            </a:r>
          </a:p>
          <a:p>
            <a:endParaRPr lang="cs-CZ" dirty="0"/>
          </a:p>
        </p:txBody>
      </p:sp>
    </p:spTree>
    <p:extLst>
      <p:ext uri="{BB962C8B-B14F-4D97-AF65-F5344CB8AC3E}">
        <p14:creationId xmlns:p14="http://schemas.microsoft.com/office/powerpoint/2010/main" val="419734309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209947-9A50-4E1C-B28E-9109F65830C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6656D88-BB8B-441B-9F73-DD329ABE35F3}"/>
              </a:ext>
            </a:extLst>
          </p:cNvPr>
          <p:cNvSpPr>
            <a:spLocks noGrp="1"/>
          </p:cNvSpPr>
          <p:nvPr>
            <p:ph idx="1"/>
          </p:nvPr>
        </p:nvSpPr>
        <p:spPr/>
        <p:txBody>
          <a:bodyPr>
            <a:normAutofit fontScale="55000" lnSpcReduction="20000"/>
          </a:bodyPr>
          <a:lstStyle/>
          <a:p>
            <a:r>
              <a:rPr lang="cs-CZ" b="1" dirty="0"/>
              <a:t>Doporučení profylaxe TEN při </a:t>
            </a:r>
            <a:r>
              <a:rPr lang="cs-CZ" b="1" dirty="0" err="1"/>
              <a:t>atroskopiích</a:t>
            </a:r>
            <a:r>
              <a:rPr lang="cs-CZ" b="1" dirty="0"/>
              <a:t> kolenního kloubu a výkonech na noze</a:t>
            </a:r>
            <a:endParaRPr lang="cs-CZ" dirty="0"/>
          </a:p>
          <a:p>
            <a:r>
              <a:rPr lang="cs-CZ" dirty="0"/>
              <a:t>Zásadním faktorem ovlivňujícím riziko TEN je provedení výkonu v turniketu. Při použití turniketu na dobu kratší než 60 minut není farmakologická prevence TEN při bezproblémové rehabilitaci nutná. Dostatečná je včasná </a:t>
            </a:r>
            <a:r>
              <a:rPr lang="cs-CZ" dirty="0" err="1"/>
              <a:t>vertikalizace</a:t>
            </a:r>
            <a:r>
              <a:rPr lang="cs-CZ" dirty="0"/>
              <a:t>, mobilizace a použití fyzikálních prostředků. Pokud je u pacienta po artroskopii či jiném výkonu v oblasti nohy zvýšené riziko TEN – viz výše nebo je použit turniket na dobu 60 minut je třeba pacienta zajistit pacienta proti TEN v nižší profylaktické dávce (</a:t>
            </a:r>
            <a:r>
              <a:rPr lang="cs-CZ" dirty="0" err="1"/>
              <a:t>Clexane</a:t>
            </a:r>
            <a:r>
              <a:rPr lang="cs-CZ" dirty="0"/>
              <a:t> 0,2 ml, </a:t>
            </a:r>
            <a:r>
              <a:rPr lang="cs-CZ" dirty="0" err="1"/>
              <a:t>Fraxiparine</a:t>
            </a:r>
            <a:r>
              <a:rPr lang="cs-CZ" dirty="0"/>
              <a:t> 0,3 ml, </a:t>
            </a:r>
            <a:r>
              <a:rPr lang="cs-CZ" dirty="0" err="1"/>
              <a:t>Fragmin</a:t>
            </a:r>
            <a:r>
              <a:rPr lang="cs-CZ" dirty="0"/>
              <a:t> 2500 j) alespoň do plné mobilizace a </a:t>
            </a:r>
            <a:r>
              <a:rPr lang="cs-CZ" dirty="0" err="1"/>
              <a:t>vertikalizace</a:t>
            </a:r>
            <a:r>
              <a:rPr lang="cs-CZ" dirty="0"/>
              <a:t>, vhodné je pak následné zajištění ANP v kombinaci s fyzikálními prostředky po dobu 4 týdnů.</a:t>
            </a:r>
          </a:p>
          <a:p>
            <a:r>
              <a:rPr lang="cs-CZ" dirty="0"/>
              <a:t> </a:t>
            </a:r>
          </a:p>
          <a:p>
            <a:r>
              <a:rPr lang="cs-CZ" b="1" dirty="0"/>
              <a:t>Profylaxe TEN traumatologii dolní končetiny</a:t>
            </a:r>
            <a:endParaRPr lang="cs-CZ" dirty="0"/>
          </a:p>
          <a:p>
            <a:r>
              <a:rPr lang="cs-CZ" dirty="0"/>
              <a:t>U pacientů se zlomeninou femuru je vhodné podání LMWH po úrazu s následný podáváním a 1 x za 24 hodin po dobu 6 týdnů po úrazu, případně po operačním řešení úrazu. Toto platí i v případě konzervativně řešených zlomeninách v oblasti proximálního femuru. V případě přítomnosti významných rizikových faktorů – viz níže je vhodné převedení pacientů na </a:t>
            </a:r>
            <a:r>
              <a:rPr lang="cs-CZ" dirty="0" err="1"/>
              <a:t>warfarin</a:t>
            </a:r>
            <a:r>
              <a:rPr lang="cs-CZ" dirty="0"/>
              <a:t> po dobu 3 měsíců s hodnotou INR v rozmezí 2,5 – 3,0. Nezbytnou podmínkou je ukončení profylaxe TEN je mobilizace pacienta, vhodné je současné doplnění profylaxe fyzikálními prostředky – kompresní punčochy, elastické bandáže. Při použití sádrové fixace je nutné zajištění pacienta LMWH po celou dobu znehybnění končetiny, jako variantu lze případně zvolit převod na </a:t>
            </a:r>
            <a:r>
              <a:rPr lang="cs-CZ" dirty="0" err="1"/>
              <a:t>warfarin</a:t>
            </a:r>
            <a:r>
              <a:rPr lang="cs-CZ" dirty="0"/>
              <a:t> po celou dobu fixace končetiny.</a:t>
            </a:r>
          </a:p>
          <a:p>
            <a:r>
              <a:rPr lang="cs-CZ" dirty="0"/>
              <a:t>  </a:t>
            </a:r>
          </a:p>
          <a:p>
            <a:endParaRPr lang="cs-CZ" dirty="0"/>
          </a:p>
        </p:txBody>
      </p:sp>
    </p:spTree>
    <p:extLst>
      <p:ext uri="{BB962C8B-B14F-4D97-AF65-F5344CB8AC3E}">
        <p14:creationId xmlns:p14="http://schemas.microsoft.com/office/powerpoint/2010/main" val="293684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a:extLst>
              <a:ext uri="{FF2B5EF4-FFF2-40B4-BE49-F238E27FC236}">
                <a16:creationId xmlns:a16="http://schemas.microsoft.com/office/drawing/2014/main" id="{6199D860-7850-4361-9359-8DD02AC14ACE}"/>
              </a:ext>
            </a:extLst>
          </p:cNvPr>
          <p:cNvSpPr>
            <a:spLocks noGrp="1" noChangeArrowheads="1"/>
          </p:cNvSpPr>
          <p:nvPr>
            <p:ph type="title"/>
          </p:nvPr>
        </p:nvSpPr>
        <p:spPr/>
        <p:txBody>
          <a:bodyPr/>
          <a:lstStyle/>
          <a:p>
            <a:r>
              <a:rPr lang="cs-CZ" altLang="cs-CZ" sz="4000"/>
              <a:t>Vřed- slizniční defekt: jícen, žaludek, duodenum, tenké střevo</a:t>
            </a:r>
          </a:p>
        </p:txBody>
      </p:sp>
      <p:pic>
        <p:nvPicPr>
          <p:cNvPr id="3078" name="Picture 6" descr="GITobrázek">
            <a:extLst>
              <a:ext uri="{FF2B5EF4-FFF2-40B4-BE49-F238E27FC236}">
                <a16:creationId xmlns:a16="http://schemas.microsoft.com/office/drawing/2014/main" id="{FF3D50F6-3553-4C85-B8DA-84DBA0B23F3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3639" y="2126862"/>
            <a:ext cx="3140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Zástupný symbol pro obsah 4">
            <a:extLst>
              <a:ext uri="{FF2B5EF4-FFF2-40B4-BE49-F238E27FC236}">
                <a16:creationId xmlns:a16="http://schemas.microsoft.com/office/drawing/2014/main" id="{A8AC82B5-7929-4C3D-B524-4C241043DAA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50658" y="3646711"/>
            <a:ext cx="3981281" cy="3006114"/>
          </a:xfrm>
        </p:spPr>
      </p:pic>
      <p:pic>
        <p:nvPicPr>
          <p:cNvPr id="7" name="Obrázek 6">
            <a:extLst>
              <a:ext uri="{FF2B5EF4-FFF2-40B4-BE49-F238E27FC236}">
                <a16:creationId xmlns:a16="http://schemas.microsoft.com/office/drawing/2014/main" id="{4055CF82-A94F-4FC6-A6C0-166EC5E84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828" y="3762078"/>
            <a:ext cx="2827074" cy="2890747"/>
          </a:xfrm>
          <a:prstGeom prst="rect">
            <a:avLst/>
          </a:prstGeom>
        </p:spPr>
      </p:pic>
      <p:pic>
        <p:nvPicPr>
          <p:cNvPr id="9" name="Obrázek 8">
            <a:extLst>
              <a:ext uri="{FF2B5EF4-FFF2-40B4-BE49-F238E27FC236}">
                <a16:creationId xmlns:a16="http://schemas.microsoft.com/office/drawing/2014/main" id="{6F2D61CE-ADC4-4DAB-A2D6-FE99C3469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0349" y="1220585"/>
            <a:ext cx="2944553" cy="2208415"/>
          </a:xfrm>
          <a:prstGeom prst="rect">
            <a:avLst/>
          </a:prstGeom>
        </p:spPr>
      </p:pic>
      <p:pic>
        <p:nvPicPr>
          <p:cNvPr id="15" name="Obrázek 14">
            <a:extLst>
              <a:ext uri="{FF2B5EF4-FFF2-40B4-BE49-F238E27FC236}">
                <a16:creationId xmlns:a16="http://schemas.microsoft.com/office/drawing/2014/main" id="{707B0128-751A-41D7-8871-FC4F800DF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8213" y="1220585"/>
            <a:ext cx="4093726" cy="2292486"/>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E6E5A-E2F8-49C8-B2AC-C73BD423021E}"/>
              </a:ext>
            </a:extLst>
          </p:cNvPr>
          <p:cNvSpPr>
            <a:spLocks noGrp="1"/>
          </p:cNvSpPr>
          <p:nvPr>
            <p:ph type="title"/>
          </p:nvPr>
        </p:nvSpPr>
        <p:spPr/>
        <p:txBody>
          <a:bodyPr>
            <a:normAutofit fontScale="90000"/>
          </a:bodyPr>
          <a:lstStyle/>
          <a:p>
            <a:r>
              <a:rPr lang="cs-CZ" b="1" dirty="0"/>
              <a:t>12 Ošetřovatelský proces u pacienta s revmatoidní artritidou</a:t>
            </a:r>
            <a:br>
              <a:rPr lang="cs-CZ" b="1" dirty="0"/>
            </a:br>
            <a:endParaRPr lang="cs-CZ" dirty="0"/>
          </a:p>
        </p:txBody>
      </p:sp>
      <p:sp>
        <p:nvSpPr>
          <p:cNvPr id="3" name="Zástupný symbol pro obsah 2">
            <a:extLst>
              <a:ext uri="{FF2B5EF4-FFF2-40B4-BE49-F238E27FC236}">
                <a16:creationId xmlns:a16="http://schemas.microsoft.com/office/drawing/2014/main" id="{AF1FB24D-510E-4820-A529-E612C040E867}"/>
              </a:ext>
            </a:extLst>
          </p:cNvPr>
          <p:cNvSpPr>
            <a:spLocks noGrp="1"/>
          </p:cNvSpPr>
          <p:nvPr>
            <p:ph idx="1"/>
          </p:nvPr>
        </p:nvSpPr>
        <p:spPr/>
        <p:txBody>
          <a:bodyPr>
            <a:normAutofit fontScale="85000" lnSpcReduction="10000"/>
          </a:bodyPr>
          <a:lstStyle/>
          <a:p>
            <a:r>
              <a:rPr lang="cs-CZ" dirty="0"/>
              <a:t>Revmatologií, je označena jedna celá lékařská odbornost. Ještě před pár desetiletími byl pojem revmatismus velmi nepřesně ohraničený. Nebyl jasnou patologicko-anatomickou skupinou a byla do ní, spíše laicky než odborně, počítána systémová postižení pohybového aparátu, zejména svalů a kloubů, kde nebyla etiologie jasné strukturálně-chirurgické příčiny. Postupně však moderní medicína význam tohoto pojmu upřesnila tím, že odhalila příčiny nebo alespoň mechanismy vzniku „revmatických“ chorob. Tím vznikl obor zvaný revmatologie, který je součástí vnitřního lékařství (interny), ale je zaměřený především na studium, výzkum, diagnostiku a léčbu tohoto širokého okruhu nemocí.</a:t>
            </a:r>
          </a:p>
          <a:p>
            <a:r>
              <a:rPr lang="cs-CZ" dirty="0"/>
              <a:t>Revmatická onemocnění patří k nejrozšířenějším chorobám. Téměř každý se s nějakou její formou setká, pro třetinu populace to pak znamená, přechodné, ale již vážnější onemocnění. Pro téměř 1 % pak revmatická onemocnění znamenají vážné omezení, invaliditu a terapii až do konce života. </a:t>
            </a:r>
          </a:p>
          <a:p>
            <a:endParaRPr lang="cs-CZ" dirty="0"/>
          </a:p>
        </p:txBody>
      </p:sp>
    </p:spTree>
    <p:extLst>
      <p:ext uri="{BB962C8B-B14F-4D97-AF65-F5344CB8AC3E}">
        <p14:creationId xmlns:p14="http://schemas.microsoft.com/office/powerpoint/2010/main" val="107596986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8581CE-240E-4FED-A2B1-973D92BAE185}"/>
              </a:ext>
            </a:extLst>
          </p:cNvPr>
          <p:cNvSpPr>
            <a:spLocks noGrp="1"/>
          </p:cNvSpPr>
          <p:nvPr>
            <p:ph type="title"/>
          </p:nvPr>
        </p:nvSpPr>
        <p:spPr/>
        <p:txBody>
          <a:bodyPr/>
          <a:lstStyle/>
          <a:p>
            <a:r>
              <a:rPr lang="cs-CZ" b="1" dirty="0"/>
              <a:t>12.1 Dělení revmatických onemocnění</a:t>
            </a:r>
            <a:br>
              <a:rPr lang="cs-CZ" b="1" dirty="0"/>
            </a:br>
            <a:endParaRPr lang="cs-CZ" dirty="0"/>
          </a:p>
        </p:txBody>
      </p:sp>
      <p:sp>
        <p:nvSpPr>
          <p:cNvPr id="3" name="Zástupný symbol pro obsah 2">
            <a:extLst>
              <a:ext uri="{FF2B5EF4-FFF2-40B4-BE49-F238E27FC236}">
                <a16:creationId xmlns:a16="http://schemas.microsoft.com/office/drawing/2014/main" id="{46E35189-B903-4D04-9C68-71C293EE1677}"/>
              </a:ext>
            </a:extLst>
          </p:cNvPr>
          <p:cNvSpPr>
            <a:spLocks noGrp="1"/>
          </p:cNvSpPr>
          <p:nvPr>
            <p:ph idx="1"/>
          </p:nvPr>
        </p:nvSpPr>
        <p:spPr/>
        <p:txBody>
          <a:bodyPr>
            <a:normAutofit fontScale="40000" lnSpcReduction="20000"/>
          </a:bodyPr>
          <a:lstStyle/>
          <a:p>
            <a:r>
              <a:rPr lang="cs-CZ" b="1" dirty="0"/>
              <a:t>Klasifikace revmatických chorob</a:t>
            </a:r>
            <a:endParaRPr lang="cs-CZ" dirty="0"/>
          </a:p>
          <a:p>
            <a:r>
              <a:rPr lang="cs-CZ" dirty="0"/>
              <a:t>1. Zánětlivá revmatická onemocnění</a:t>
            </a:r>
          </a:p>
          <a:p>
            <a:r>
              <a:rPr lang="cs-CZ" dirty="0"/>
              <a:t>a. Revmatoidní artritida</a:t>
            </a:r>
          </a:p>
          <a:p>
            <a:r>
              <a:rPr lang="cs-CZ" dirty="0"/>
              <a:t>b. Systémová autoimunitní onemocnění pojiva </a:t>
            </a:r>
          </a:p>
          <a:p>
            <a:r>
              <a:rPr lang="cs-CZ" dirty="0"/>
              <a:t>- Systémový lupus </a:t>
            </a:r>
            <a:r>
              <a:rPr lang="cs-CZ" dirty="0" err="1"/>
              <a:t>erythematosus</a:t>
            </a:r>
            <a:endParaRPr lang="cs-CZ" dirty="0"/>
          </a:p>
          <a:p>
            <a:r>
              <a:rPr lang="cs-CZ" dirty="0"/>
              <a:t>- Systémová sklerodermie</a:t>
            </a:r>
          </a:p>
          <a:p>
            <a:r>
              <a:rPr lang="cs-CZ" dirty="0"/>
              <a:t>- </a:t>
            </a:r>
            <a:r>
              <a:rPr lang="cs-CZ" dirty="0" err="1"/>
              <a:t>Polymyozitida</a:t>
            </a:r>
            <a:r>
              <a:rPr lang="cs-CZ" dirty="0"/>
              <a:t>, </a:t>
            </a:r>
            <a:r>
              <a:rPr lang="cs-CZ" dirty="0" err="1"/>
              <a:t>dermatomyozitida</a:t>
            </a:r>
            <a:endParaRPr lang="cs-CZ" dirty="0"/>
          </a:p>
          <a:p>
            <a:r>
              <a:rPr lang="cs-CZ" dirty="0"/>
              <a:t>- Vaskulitidy</a:t>
            </a:r>
          </a:p>
          <a:p>
            <a:r>
              <a:rPr lang="cs-CZ" dirty="0"/>
              <a:t>- </a:t>
            </a:r>
            <a:r>
              <a:rPr lang="cs-CZ" dirty="0" err="1"/>
              <a:t>Sjögrenův</a:t>
            </a:r>
            <a:r>
              <a:rPr lang="cs-CZ" dirty="0"/>
              <a:t> syndrom</a:t>
            </a:r>
          </a:p>
          <a:p>
            <a:r>
              <a:rPr lang="cs-CZ" dirty="0"/>
              <a:t>- </a:t>
            </a:r>
            <a:r>
              <a:rPr lang="cs-CZ" dirty="0" err="1"/>
              <a:t>Antifosfolipidový</a:t>
            </a:r>
            <a:r>
              <a:rPr lang="cs-CZ" dirty="0"/>
              <a:t> syndrom</a:t>
            </a:r>
          </a:p>
          <a:p>
            <a:r>
              <a:rPr lang="cs-CZ" dirty="0"/>
              <a:t>- Překryvné syndromy („</a:t>
            </a:r>
            <a:r>
              <a:rPr lang="cs-CZ" dirty="0" err="1"/>
              <a:t>over</a:t>
            </a:r>
            <a:r>
              <a:rPr lang="cs-CZ" dirty="0"/>
              <a:t>-lap" syndromy)</a:t>
            </a:r>
          </a:p>
          <a:p>
            <a:r>
              <a:rPr lang="cs-CZ" dirty="0"/>
              <a:t>c. </a:t>
            </a:r>
            <a:r>
              <a:rPr lang="cs-CZ" dirty="0" err="1"/>
              <a:t>Spondylartritidy</a:t>
            </a:r>
            <a:endParaRPr lang="cs-CZ" dirty="0"/>
          </a:p>
          <a:p>
            <a:r>
              <a:rPr lang="cs-CZ" dirty="0"/>
              <a:t>- </a:t>
            </a:r>
            <a:r>
              <a:rPr lang="cs-CZ" dirty="0" err="1"/>
              <a:t>Ankylozujicí</a:t>
            </a:r>
            <a:r>
              <a:rPr lang="cs-CZ" dirty="0"/>
              <a:t> </a:t>
            </a:r>
            <a:r>
              <a:rPr lang="cs-CZ" dirty="0" err="1"/>
              <a:t>spondylitida</a:t>
            </a:r>
            <a:endParaRPr lang="cs-CZ" dirty="0"/>
          </a:p>
          <a:p>
            <a:r>
              <a:rPr lang="cs-CZ" dirty="0"/>
              <a:t>- Psoriatická artritida</a:t>
            </a:r>
          </a:p>
          <a:p>
            <a:r>
              <a:rPr lang="cs-CZ" dirty="0"/>
              <a:t>- Reaktivní artritidy</a:t>
            </a:r>
          </a:p>
          <a:p>
            <a:r>
              <a:rPr lang="cs-CZ" dirty="0"/>
              <a:t>- </a:t>
            </a:r>
            <a:r>
              <a:rPr lang="cs-CZ" dirty="0" err="1"/>
              <a:t>Enteropatické</a:t>
            </a:r>
            <a:r>
              <a:rPr lang="cs-CZ" dirty="0"/>
              <a:t> artritidy</a:t>
            </a:r>
          </a:p>
          <a:p>
            <a:r>
              <a:rPr lang="cs-CZ" dirty="0"/>
              <a:t>- Nediferencovaná </a:t>
            </a:r>
            <a:r>
              <a:rPr lang="cs-CZ" dirty="0" err="1"/>
              <a:t>seronegativní</a:t>
            </a:r>
            <a:r>
              <a:rPr lang="cs-CZ" dirty="0"/>
              <a:t> </a:t>
            </a:r>
            <a:r>
              <a:rPr lang="cs-CZ" dirty="0" err="1"/>
              <a:t>spondylartritida</a:t>
            </a:r>
            <a:endParaRPr lang="cs-CZ" dirty="0"/>
          </a:p>
          <a:p>
            <a:endParaRPr lang="cs-CZ" dirty="0"/>
          </a:p>
        </p:txBody>
      </p:sp>
    </p:spTree>
    <p:extLst>
      <p:ext uri="{BB962C8B-B14F-4D97-AF65-F5344CB8AC3E}">
        <p14:creationId xmlns:p14="http://schemas.microsoft.com/office/powerpoint/2010/main" val="373833344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BAC35F-9FF0-4770-AF70-C9D3E3542CE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56CEA86-D31D-4224-8B4B-846512A11C6C}"/>
              </a:ext>
            </a:extLst>
          </p:cNvPr>
          <p:cNvSpPr>
            <a:spLocks noGrp="1"/>
          </p:cNvSpPr>
          <p:nvPr>
            <p:ph idx="1"/>
          </p:nvPr>
        </p:nvSpPr>
        <p:spPr/>
        <p:txBody>
          <a:bodyPr>
            <a:normAutofit fontScale="62500" lnSpcReduction="20000"/>
          </a:bodyPr>
          <a:lstStyle/>
          <a:p>
            <a:r>
              <a:rPr lang="cs-CZ" dirty="0"/>
              <a:t>2. </a:t>
            </a:r>
            <a:r>
              <a:rPr lang="cs-CZ" dirty="0" err="1"/>
              <a:t>Degenerativni</a:t>
            </a:r>
            <a:r>
              <a:rPr lang="cs-CZ" dirty="0"/>
              <a:t> kloubní onemocnění</a:t>
            </a:r>
          </a:p>
          <a:p>
            <a:r>
              <a:rPr lang="cs-CZ" dirty="0"/>
              <a:t>a. Osteoartróza</a:t>
            </a:r>
          </a:p>
          <a:p>
            <a:r>
              <a:rPr lang="cs-CZ" dirty="0"/>
              <a:t>- Lokalizovaná</a:t>
            </a:r>
          </a:p>
          <a:p>
            <a:r>
              <a:rPr lang="cs-CZ" dirty="0"/>
              <a:t>- Generalizovaná</a:t>
            </a:r>
          </a:p>
          <a:p>
            <a:r>
              <a:rPr lang="cs-CZ" dirty="0"/>
              <a:t>b. </a:t>
            </a:r>
            <a:r>
              <a:rPr lang="cs-CZ" dirty="0" err="1"/>
              <a:t>Spondylóza</a:t>
            </a:r>
            <a:r>
              <a:rPr lang="cs-CZ" dirty="0"/>
              <a:t>, </a:t>
            </a:r>
            <a:r>
              <a:rPr lang="cs-CZ" dirty="0" err="1"/>
              <a:t>spondylartróza</a:t>
            </a:r>
            <a:endParaRPr lang="cs-CZ" dirty="0"/>
          </a:p>
          <a:p>
            <a:r>
              <a:rPr lang="cs-CZ" dirty="0"/>
              <a:t> </a:t>
            </a:r>
          </a:p>
          <a:p>
            <a:r>
              <a:rPr lang="cs-CZ" dirty="0"/>
              <a:t>3. Metabolická kostně-kloubní onemocněni</a:t>
            </a:r>
          </a:p>
          <a:p>
            <a:r>
              <a:rPr lang="cs-CZ" dirty="0"/>
              <a:t>a. Krystalové artropatie</a:t>
            </a:r>
          </a:p>
          <a:p>
            <a:r>
              <a:rPr lang="cs-CZ" dirty="0"/>
              <a:t>- Dnavá artritida</a:t>
            </a:r>
          </a:p>
          <a:p>
            <a:r>
              <a:rPr lang="cs-CZ" dirty="0"/>
              <a:t>- Pyrofosfátová artropatie (</a:t>
            </a:r>
            <a:r>
              <a:rPr lang="cs-CZ" dirty="0" err="1"/>
              <a:t>chondrokalcinóza</a:t>
            </a:r>
            <a:r>
              <a:rPr lang="cs-CZ" dirty="0"/>
              <a:t>)</a:t>
            </a:r>
          </a:p>
          <a:p>
            <a:r>
              <a:rPr lang="cs-CZ" dirty="0"/>
              <a:t>- </a:t>
            </a:r>
            <a:r>
              <a:rPr lang="cs-CZ" dirty="0" err="1"/>
              <a:t>Hydroxyapatitová</a:t>
            </a:r>
            <a:r>
              <a:rPr lang="cs-CZ" dirty="0"/>
              <a:t> artropatie</a:t>
            </a:r>
          </a:p>
          <a:p>
            <a:r>
              <a:rPr lang="cs-CZ" dirty="0"/>
              <a:t>b. Osteoporóza, </a:t>
            </a:r>
            <a:r>
              <a:rPr lang="cs-CZ" dirty="0" err="1"/>
              <a:t>osteomalácie</a:t>
            </a:r>
            <a:endParaRPr lang="cs-CZ" dirty="0"/>
          </a:p>
          <a:p>
            <a:r>
              <a:rPr lang="cs-CZ" dirty="0"/>
              <a:t>c. </a:t>
            </a:r>
            <a:r>
              <a:rPr lang="cs-CZ" dirty="0" err="1"/>
              <a:t>Ankylozujici</a:t>
            </a:r>
            <a:r>
              <a:rPr lang="cs-CZ" dirty="0"/>
              <a:t> </a:t>
            </a:r>
            <a:r>
              <a:rPr lang="cs-CZ" dirty="0" err="1"/>
              <a:t>hyperostóza</a:t>
            </a:r>
            <a:r>
              <a:rPr lang="cs-CZ" dirty="0"/>
              <a:t> (syndrom difúzní idiopatické skeletální </a:t>
            </a:r>
            <a:r>
              <a:rPr lang="cs-CZ" dirty="0" err="1"/>
              <a:t>hyperostózy</a:t>
            </a:r>
            <a:r>
              <a:rPr lang="cs-CZ" dirty="0"/>
              <a:t>)</a:t>
            </a:r>
          </a:p>
          <a:p>
            <a:endParaRPr lang="cs-CZ" dirty="0"/>
          </a:p>
        </p:txBody>
      </p:sp>
    </p:spTree>
    <p:extLst>
      <p:ext uri="{BB962C8B-B14F-4D97-AF65-F5344CB8AC3E}">
        <p14:creationId xmlns:p14="http://schemas.microsoft.com/office/powerpoint/2010/main" val="16324796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EDE7D9-9BF7-404E-A9E5-6AC2CC1B2B4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C27545D-B768-45E3-B6F6-25A732A35ED3}"/>
              </a:ext>
            </a:extLst>
          </p:cNvPr>
          <p:cNvSpPr>
            <a:spLocks noGrp="1"/>
          </p:cNvSpPr>
          <p:nvPr>
            <p:ph idx="1"/>
          </p:nvPr>
        </p:nvSpPr>
        <p:spPr/>
        <p:txBody>
          <a:bodyPr>
            <a:normAutofit fontScale="25000" lnSpcReduction="20000"/>
          </a:bodyPr>
          <a:lstStyle/>
          <a:p>
            <a:r>
              <a:rPr lang="cs-CZ" dirty="0"/>
              <a:t>4. </a:t>
            </a:r>
            <a:r>
              <a:rPr lang="cs-CZ" dirty="0" err="1"/>
              <a:t>Mimokloubní</a:t>
            </a:r>
            <a:r>
              <a:rPr lang="cs-CZ" dirty="0"/>
              <a:t> revmatismus</a:t>
            </a:r>
          </a:p>
          <a:p>
            <a:r>
              <a:rPr lang="cs-CZ" dirty="0"/>
              <a:t>a. Lokální</a:t>
            </a:r>
          </a:p>
          <a:p>
            <a:r>
              <a:rPr lang="cs-CZ" dirty="0"/>
              <a:t>- </a:t>
            </a:r>
            <a:r>
              <a:rPr lang="cs-CZ" dirty="0" err="1"/>
              <a:t>Juxtaartikulární</a:t>
            </a:r>
            <a:r>
              <a:rPr lang="cs-CZ" dirty="0"/>
              <a:t> (léze šlach, tendinitidy, burzitidy)</a:t>
            </a:r>
          </a:p>
          <a:p>
            <a:r>
              <a:rPr lang="cs-CZ" dirty="0"/>
              <a:t>- Diskopatie</a:t>
            </a:r>
          </a:p>
          <a:p>
            <a:r>
              <a:rPr lang="cs-CZ" dirty="0"/>
              <a:t>- Idiopatické bolesti zad</a:t>
            </a:r>
          </a:p>
          <a:p>
            <a:r>
              <a:rPr lang="cs-CZ" dirty="0"/>
              <a:t>b. Celkový</a:t>
            </a:r>
          </a:p>
          <a:p>
            <a:r>
              <a:rPr lang="cs-CZ" dirty="0"/>
              <a:t>- Syndrom </a:t>
            </a:r>
            <a:r>
              <a:rPr lang="cs-CZ" dirty="0" err="1"/>
              <a:t>fibromyalgie</a:t>
            </a:r>
            <a:endParaRPr lang="cs-CZ" dirty="0"/>
          </a:p>
          <a:p>
            <a:r>
              <a:rPr lang="cs-CZ" dirty="0"/>
              <a:t> </a:t>
            </a:r>
          </a:p>
          <a:p>
            <a:r>
              <a:rPr lang="cs-CZ" dirty="0"/>
              <a:t>5. Revmatické syndromy vázané na přítomnost infekčního agens</a:t>
            </a:r>
          </a:p>
          <a:p>
            <a:r>
              <a:rPr lang="cs-CZ" dirty="0"/>
              <a:t>a. Přímé</a:t>
            </a:r>
          </a:p>
          <a:p>
            <a:r>
              <a:rPr lang="cs-CZ" dirty="0"/>
              <a:t>- Bakteriální</a:t>
            </a:r>
          </a:p>
          <a:p>
            <a:r>
              <a:rPr lang="cs-CZ" dirty="0"/>
              <a:t>- Virové</a:t>
            </a:r>
          </a:p>
          <a:p>
            <a:r>
              <a:rPr lang="cs-CZ" dirty="0"/>
              <a:t>- Mykotické</a:t>
            </a:r>
          </a:p>
          <a:p>
            <a:r>
              <a:rPr lang="cs-CZ" dirty="0"/>
              <a:t>- Parazitární</a:t>
            </a:r>
          </a:p>
          <a:p>
            <a:r>
              <a:rPr lang="cs-CZ" dirty="0"/>
              <a:t>b. Reaktivní</a:t>
            </a:r>
          </a:p>
          <a:p>
            <a:r>
              <a:rPr lang="cs-CZ" dirty="0"/>
              <a:t>- Revmatická horečka</a:t>
            </a:r>
          </a:p>
          <a:p>
            <a:r>
              <a:rPr lang="cs-CZ" dirty="0"/>
              <a:t> </a:t>
            </a:r>
          </a:p>
          <a:p>
            <a:r>
              <a:rPr lang="cs-CZ" dirty="0"/>
              <a:t>6. Další</a:t>
            </a:r>
          </a:p>
          <a:p>
            <a:r>
              <a:rPr lang="cs-CZ" dirty="0"/>
              <a:t>a. Nádory a </a:t>
            </a:r>
            <a:r>
              <a:rPr lang="cs-CZ" dirty="0" err="1"/>
              <a:t>paraneoplastické</a:t>
            </a:r>
            <a:r>
              <a:rPr lang="cs-CZ" dirty="0"/>
              <a:t> syndromy</a:t>
            </a:r>
          </a:p>
          <a:p>
            <a:r>
              <a:rPr lang="cs-CZ" dirty="0"/>
              <a:t>b. Kloubní projevy při endokrinopatiích</a:t>
            </a:r>
          </a:p>
          <a:p>
            <a:r>
              <a:rPr lang="cs-CZ" dirty="0"/>
              <a:t>c. </a:t>
            </a:r>
            <a:r>
              <a:rPr lang="cs-CZ" dirty="0" err="1"/>
              <a:t>Neurovaskulární</a:t>
            </a:r>
            <a:r>
              <a:rPr lang="cs-CZ" dirty="0"/>
              <a:t> projevy (úžinové syndromy atd.)</a:t>
            </a:r>
          </a:p>
          <a:p>
            <a:r>
              <a:rPr lang="cs-CZ" dirty="0"/>
              <a:t>d. Vaskulární </a:t>
            </a:r>
            <a:r>
              <a:rPr lang="cs-CZ" dirty="0" err="1"/>
              <a:t>osteonekróza</a:t>
            </a:r>
            <a:r>
              <a:rPr lang="cs-CZ" dirty="0"/>
              <a:t> </a:t>
            </a:r>
          </a:p>
          <a:p>
            <a:r>
              <a:rPr lang="cs-CZ" dirty="0"/>
              <a:t>e. Kloubní projevy při krvácivých onemocněních</a:t>
            </a:r>
          </a:p>
          <a:p>
            <a:r>
              <a:rPr lang="cs-CZ" dirty="0"/>
              <a:t>f.  Amyloidóza</a:t>
            </a:r>
          </a:p>
          <a:p>
            <a:r>
              <a:rPr lang="cs-CZ" dirty="0"/>
              <a:t>g. Sarkoidóza</a:t>
            </a:r>
          </a:p>
          <a:p>
            <a:endParaRPr lang="cs-CZ" dirty="0"/>
          </a:p>
        </p:txBody>
      </p:sp>
    </p:spTree>
    <p:extLst>
      <p:ext uri="{BB962C8B-B14F-4D97-AF65-F5344CB8AC3E}">
        <p14:creationId xmlns:p14="http://schemas.microsoft.com/office/powerpoint/2010/main" val="28200720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69E99-3F3C-475D-B579-C3B663F3F0E7}"/>
              </a:ext>
            </a:extLst>
          </p:cNvPr>
          <p:cNvSpPr>
            <a:spLocks noGrp="1"/>
          </p:cNvSpPr>
          <p:nvPr>
            <p:ph type="title"/>
          </p:nvPr>
        </p:nvSpPr>
        <p:spPr/>
        <p:txBody>
          <a:bodyPr/>
          <a:lstStyle/>
          <a:p>
            <a:r>
              <a:rPr lang="cs-CZ" b="1" dirty="0"/>
              <a:t>12.2 Etiologie</a:t>
            </a:r>
            <a:br>
              <a:rPr lang="cs-CZ" b="1" dirty="0"/>
            </a:br>
            <a:endParaRPr lang="cs-CZ" dirty="0"/>
          </a:p>
        </p:txBody>
      </p:sp>
      <p:sp>
        <p:nvSpPr>
          <p:cNvPr id="3" name="Zástupný symbol pro obsah 2">
            <a:extLst>
              <a:ext uri="{FF2B5EF4-FFF2-40B4-BE49-F238E27FC236}">
                <a16:creationId xmlns:a16="http://schemas.microsoft.com/office/drawing/2014/main" id="{75208AEA-96A5-4E06-83C8-CF4F8D90342C}"/>
              </a:ext>
            </a:extLst>
          </p:cNvPr>
          <p:cNvSpPr>
            <a:spLocks noGrp="1"/>
          </p:cNvSpPr>
          <p:nvPr>
            <p:ph idx="1"/>
          </p:nvPr>
        </p:nvSpPr>
        <p:spPr/>
        <p:txBody>
          <a:bodyPr>
            <a:normAutofit fontScale="55000" lnSpcReduction="20000"/>
          </a:bodyPr>
          <a:lstStyle/>
          <a:p>
            <a:r>
              <a:rPr lang="cs-CZ" dirty="0"/>
              <a:t>Revmatické nemoci se projevují zánětlivým postižením tkání pohybového ústrojí, ale velmi často i jiných tkání a orgánů např. plíce, ledviny, oko, nervový systém, krvetvorná kostní dřeň a další.</a:t>
            </a:r>
          </a:p>
          <a:p>
            <a:r>
              <a:rPr lang="cs-CZ" dirty="0"/>
              <a:t>Zánět je složitá reakce, jejíž součástí je zvýšení průtoku krve postiženým místem tkáně, zvýšení místní teploty, zvýšený výstup krevní tekutiny z cév do tkáně a zvýšený příliv buněk, které se na zánětu podílejí. Jsou to hlavně bílé krvinky všech typů, zejména pak v případě revmatických nemocí tzv. mononukleární buňky „pověřené“ různými úkoly ve složitých imunitních procesech. Pokud příčina zánětu brzy odezní, veškeré změny se reparují a tkáň se může navrátit do svého původního stavu. Pokud však zánětlivý proces trvá dlouho, týdny nebo i měsíce, nastávají v tkáni tzv. </a:t>
            </a:r>
            <a:r>
              <a:rPr lang="cs-CZ" dirty="0" err="1"/>
              <a:t>proliferativní</a:t>
            </a:r>
            <a:r>
              <a:rPr lang="cs-CZ" dirty="0"/>
              <a:t> změny, kdy se zmnožuje vazivo a tkáň se mění a to nejen ve smyslu struktury, ale i vlastností. </a:t>
            </a:r>
          </a:p>
          <a:p>
            <a:r>
              <a:rPr lang="cs-CZ" dirty="0"/>
              <a:t>Podstatou autoimunitního zánětu je produkce protilátek a nasměrování aktivity vlastních obranných buněk proti některým složkám vlastního těla. Organismus si začne vytvářet protilátky a cílit vlastní obranné buňky proti sobě samému, vzniká abnormální patologická situace, která se může projevit jako nemoc. Takovým nemocem pak říkáme „autoimunitní“. A to je případ právě autoimunitních revmatických onemocnění. Jejich projevy a závažnost se liší podle toho, které tkáně a orgány jsou autoimunitním procesem napadeny. Do této skupiny patří zejména revmatoidní artritida, </a:t>
            </a:r>
            <a:r>
              <a:rPr lang="cs-CZ" dirty="0" err="1"/>
              <a:t>spondylartritidy</a:t>
            </a:r>
            <a:r>
              <a:rPr lang="cs-CZ" dirty="0"/>
              <a:t>, systémový lupus </a:t>
            </a:r>
            <a:r>
              <a:rPr lang="cs-CZ" dirty="0" err="1"/>
              <a:t>erytematodes</a:t>
            </a:r>
            <a:r>
              <a:rPr lang="cs-CZ" dirty="0"/>
              <a:t>, </a:t>
            </a:r>
            <a:r>
              <a:rPr lang="cs-CZ" dirty="0" err="1"/>
              <a:t>Sjögrenův</a:t>
            </a:r>
            <a:r>
              <a:rPr lang="cs-CZ" dirty="0"/>
              <a:t> syndrom, </a:t>
            </a:r>
            <a:r>
              <a:rPr lang="cs-CZ" dirty="0" err="1"/>
              <a:t>dermatomyositida</a:t>
            </a:r>
            <a:r>
              <a:rPr lang="cs-CZ" dirty="0"/>
              <a:t>, </a:t>
            </a:r>
            <a:r>
              <a:rPr lang="cs-CZ" dirty="0" err="1"/>
              <a:t>myositida</a:t>
            </a:r>
            <a:r>
              <a:rPr lang="cs-CZ" dirty="0"/>
              <a:t>, systémová skleróza, vaskulitidy a některé další jednotky. Společným rysem všech je právě chronické sterilní (aseptické, nebakteriální) zánětlivé poškození struktur a orgánů pohybového ústrojí i vnitřních orgánů.</a:t>
            </a:r>
          </a:p>
          <a:p>
            <a:r>
              <a:rPr lang="cs-CZ" dirty="0"/>
              <a:t> </a:t>
            </a:r>
          </a:p>
          <a:p>
            <a:r>
              <a:rPr lang="cs-CZ" dirty="0"/>
              <a:t> </a:t>
            </a:r>
          </a:p>
          <a:p>
            <a:endParaRPr lang="cs-CZ" dirty="0"/>
          </a:p>
        </p:txBody>
      </p:sp>
    </p:spTree>
    <p:extLst>
      <p:ext uri="{BB962C8B-B14F-4D97-AF65-F5344CB8AC3E}">
        <p14:creationId xmlns:p14="http://schemas.microsoft.com/office/powerpoint/2010/main" val="274469911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535AF9-5867-4AC2-959D-6CBF2A3AEB83}"/>
              </a:ext>
            </a:extLst>
          </p:cNvPr>
          <p:cNvSpPr>
            <a:spLocks noGrp="1"/>
          </p:cNvSpPr>
          <p:nvPr>
            <p:ph type="title"/>
          </p:nvPr>
        </p:nvSpPr>
        <p:spPr/>
        <p:txBody>
          <a:bodyPr/>
          <a:lstStyle/>
          <a:p>
            <a:r>
              <a:rPr lang="cs-CZ" b="1" dirty="0"/>
              <a:t>12.3 Diagnostika</a:t>
            </a:r>
            <a:br>
              <a:rPr lang="cs-CZ" b="1" dirty="0"/>
            </a:br>
            <a:endParaRPr lang="cs-CZ" dirty="0"/>
          </a:p>
        </p:txBody>
      </p:sp>
      <p:sp>
        <p:nvSpPr>
          <p:cNvPr id="3" name="Zástupný symbol pro obsah 2">
            <a:extLst>
              <a:ext uri="{FF2B5EF4-FFF2-40B4-BE49-F238E27FC236}">
                <a16:creationId xmlns:a16="http://schemas.microsoft.com/office/drawing/2014/main" id="{42749B18-2FFE-4173-9A9B-8D09CADD252C}"/>
              </a:ext>
            </a:extLst>
          </p:cNvPr>
          <p:cNvSpPr>
            <a:spLocks noGrp="1"/>
          </p:cNvSpPr>
          <p:nvPr>
            <p:ph idx="1"/>
          </p:nvPr>
        </p:nvSpPr>
        <p:spPr/>
        <p:txBody>
          <a:bodyPr>
            <a:normAutofit fontScale="92500" lnSpcReduction="10000"/>
          </a:bodyPr>
          <a:lstStyle/>
          <a:p>
            <a:r>
              <a:rPr lang="cs-CZ" dirty="0"/>
              <a:t>Stanovení správné diagnózy v případě revmatických onemocnění nemusí být proces ani snadný, ani rychlý. Nemoc může mít zpočátku nespecifické rysy a zcela objektivně může trvat i měsíce, než je možné s definitivní platností říci, že jde o tuto nemoc. </a:t>
            </a:r>
          </a:p>
          <a:p>
            <a:r>
              <a:rPr lang="cs-CZ" dirty="0"/>
              <a:t>Klinický obraz probraný u jednotlivých skupin může být více nebo méně typický a spolu s výsledky laboratorních testů obvykle dává určitou kombinaci, která může být pro nemoc také víceméně typická.  Z laboratoře je nejdůležitější tzv. revmatoidní faktor („latex“), který je pozitivní asi u 80 % nemocných revmatoidní artritidou, asi u 20 % je negativní. Na druhou stranu se revmatoidní faktor vyskytuje u malého, ale s věkem se zvyšujícího procenta lidí, kteří po celý život nejeví žádné známky revmatoidní artritidy. Důležité místo v diagnostice má rentgenové vyšetření, které také umožňuje sledování případné progrese kloubních změn. </a:t>
            </a:r>
          </a:p>
          <a:p>
            <a:endParaRPr lang="cs-CZ" dirty="0"/>
          </a:p>
        </p:txBody>
      </p:sp>
    </p:spTree>
    <p:extLst>
      <p:ext uri="{BB962C8B-B14F-4D97-AF65-F5344CB8AC3E}">
        <p14:creationId xmlns:p14="http://schemas.microsoft.com/office/powerpoint/2010/main" val="284396185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55496F-7C5A-4C72-9334-36D7B166F4F8}"/>
              </a:ext>
            </a:extLst>
          </p:cNvPr>
          <p:cNvSpPr>
            <a:spLocks noGrp="1"/>
          </p:cNvSpPr>
          <p:nvPr>
            <p:ph type="title"/>
          </p:nvPr>
        </p:nvSpPr>
        <p:spPr/>
        <p:txBody>
          <a:bodyPr/>
          <a:lstStyle/>
          <a:p>
            <a:r>
              <a:rPr lang="cs-CZ" b="1" dirty="0"/>
              <a:t>12.4.1 Revmatoidní artritida</a:t>
            </a:r>
            <a:br>
              <a:rPr lang="cs-CZ" b="1" dirty="0"/>
            </a:br>
            <a:endParaRPr lang="cs-CZ" dirty="0"/>
          </a:p>
        </p:txBody>
      </p:sp>
      <p:sp>
        <p:nvSpPr>
          <p:cNvPr id="3" name="Zástupný symbol pro obsah 2">
            <a:extLst>
              <a:ext uri="{FF2B5EF4-FFF2-40B4-BE49-F238E27FC236}">
                <a16:creationId xmlns:a16="http://schemas.microsoft.com/office/drawing/2014/main" id="{F65BB0E6-472F-4A03-91A1-998CD4DF1579}"/>
              </a:ext>
            </a:extLst>
          </p:cNvPr>
          <p:cNvSpPr>
            <a:spLocks noGrp="1"/>
          </p:cNvSpPr>
          <p:nvPr>
            <p:ph idx="1"/>
          </p:nvPr>
        </p:nvSpPr>
        <p:spPr/>
        <p:txBody>
          <a:bodyPr>
            <a:normAutofit fontScale="47500" lnSpcReduction="20000"/>
          </a:bodyPr>
          <a:lstStyle/>
          <a:p>
            <a:r>
              <a:rPr lang="cs-CZ" dirty="0"/>
              <a:t>Revmatoidní artritida je zánětlivé systémové onemocnění charakterizované synovitidou s </a:t>
            </a:r>
            <a:r>
              <a:rPr lang="cs-CZ" dirty="0" err="1"/>
              <a:t>proliferativními</a:t>
            </a:r>
            <a:r>
              <a:rPr lang="cs-CZ" dirty="0"/>
              <a:t>, destruktivními procesy v chrupavce, vazivu a kosti, ale vyskytují se u ní i </a:t>
            </a:r>
            <a:r>
              <a:rPr lang="cs-CZ" dirty="0" err="1"/>
              <a:t>mimokloubní</a:t>
            </a:r>
            <a:r>
              <a:rPr lang="cs-CZ" dirty="0"/>
              <a:t> změny. Jejím důsledkem jsou pak ireverzibilní změny s destrukcí většinou více kloubů. Postihuje asi 1 % obyvatelstva, především žen. </a:t>
            </a:r>
          </a:p>
          <a:p>
            <a:r>
              <a:rPr lang="cs-CZ" dirty="0"/>
              <a:t>Etiopatogenezi nemoci zatím přesně neznáme. Je předpokládána existence zatím neznámého vyvolávajícího faktoru (možná infekčního), který na geneticky připraveném terénu vede ke vzniku velmi složité imunitní odezvy, která je vlastně přehnanou obrannou reakcí na vyvolávající agens. V rámci této reakce jsou aktivizovány všechny skupiny imunokompetentních buněk (T lymfocyty, B lymfocyty a makrofágy), které reagují zvýšenou produkcí </a:t>
            </a:r>
            <a:r>
              <a:rPr lang="cs-CZ" dirty="0" err="1"/>
              <a:t>cytokinů</a:t>
            </a:r>
            <a:r>
              <a:rPr lang="cs-CZ" dirty="0"/>
              <a:t> (významné jsou zejména některé </a:t>
            </a:r>
            <a:r>
              <a:rPr lang="cs-CZ" dirty="0" err="1"/>
              <a:t>interleukiny</a:t>
            </a:r>
            <a:r>
              <a:rPr lang="cs-CZ" dirty="0"/>
              <a:t>, tumor - nekrotizující faktor alfa a další). Součástí této reakce je i syntéza revmatoidního faktoru, který je autoprotilátkou proti vlastním imunoglobulinům ze skupiny </a:t>
            </a:r>
            <a:r>
              <a:rPr lang="cs-CZ" dirty="0" err="1"/>
              <a:t>IgG</a:t>
            </a:r>
            <a:r>
              <a:rPr lang="cs-CZ" dirty="0"/>
              <a:t>. Současně probíhá celá řada dalších reakcí vedoucích ke zvýšené tvorbě mediátorů zánětu ze skupiny prostaglandinů a </a:t>
            </a:r>
            <a:r>
              <a:rPr lang="cs-CZ" dirty="0" err="1"/>
              <a:t>leukotrienů</a:t>
            </a:r>
            <a:r>
              <a:rPr lang="cs-CZ" dirty="0"/>
              <a:t>. Výsledkem je i zvýšená produkce především proteolytických enzymů, které destruují kloubní chrupavku a kost. V rámci obranných reakcí se v kloubech vytváří granulační tkáň nazývaná </a:t>
            </a:r>
            <a:r>
              <a:rPr lang="cs-CZ" dirty="0" err="1"/>
              <a:t>panus</a:t>
            </a:r>
            <a:r>
              <a:rPr lang="cs-CZ" dirty="0"/>
              <a:t>, která vede k další kloubní destrukci.</a:t>
            </a:r>
          </a:p>
          <a:p>
            <a:r>
              <a:rPr lang="cs-CZ" dirty="0"/>
              <a:t>Revmatická artritida se typicky projevuje jako zánět kloubů (</a:t>
            </a:r>
            <a:r>
              <a:rPr lang="cs-CZ" dirty="0" err="1"/>
              <a:t>polyartrititida</a:t>
            </a:r>
            <a:r>
              <a:rPr lang="cs-CZ" dirty="0"/>
              <a:t>). Je pro ni charakteristické, že postihuje klouby nebo skupiny kloubů obou stran symetricky. V akutním stadiu působí bolestivost a otok kloubů, později tuhnutí a může dospět do stadia deformací s různě těžkou poruchy hybnosti až úplné ztuhlosti. Je to nemoc chronická, to znamená, že neléčena probíhá dlouhodobě, léta i desítky let. Průběh může být různý. Revmatoidní artritida může mít plíživý, ale i akutní začátek (s příznaky celkové nemoci). Jindy její průběh může být vlnovitý (střídají se období větší a menší aktivity zánětu) a mohou se vyskytnout i remise (období vymizení klinických i laboratorních příznaků). Těžký průběh nemoci nelze nikdy vyloučit, ale v současné době má včas léčená nemoc velkou naději na mírnější průběh nebo i dosažení plné remise.</a:t>
            </a:r>
          </a:p>
          <a:p>
            <a:r>
              <a:rPr lang="cs-CZ" dirty="0"/>
              <a:t>Klinický obraz onemocnění je velmi různorodý se širokou škálou podskupin, které se liší svými příznaky, jejich intenzitou, rozsahem a charakterem kloubního postižení, průběhem i prognózou. Na jedné straně je klasický obraz s pozvolna nastupujícím </a:t>
            </a:r>
            <a:r>
              <a:rPr lang="cs-CZ" dirty="0" err="1"/>
              <a:t>polyartikulárním</a:t>
            </a:r>
            <a:r>
              <a:rPr lang="cs-CZ" dirty="0"/>
              <a:t> postižením, které pozvolna progreduje. Vedle této klasické formy revmatoidní artritidy je známa řada podskupin, které mají na jedné straně </a:t>
            </a:r>
            <a:r>
              <a:rPr lang="cs-CZ" dirty="0" err="1"/>
              <a:t>mitigovanější</a:t>
            </a:r>
            <a:r>
              <a:rPr lang="cs-CZ" dirty="0"/>
              <a:t> průběh a na straně druhé formy rychle </a:t>
            </a:r>
            <a:r>
              <a:rPr lang="cs-CZ" dirty="0" err="1"/>
              <a:t>progredující</a:t>
            </a:r>
            <a:r>
              <a:rPr lang="cs-CZ" dirty="0"/>
              <a:t> do úplné invalidity a někdy vlivem systémových komplikací končí i smrtí. </a:t>
            </a:r>
          </a:p>
          <a:p>
            <a:r>
              <a:rPr lang="cs-CZ" dirty="0"/>
              <a:t>Zánětlivý proces při revmatoidní artritidě může postihnout i jiné orgány a systémy než pohybový aparát. Zánět se může rozvinout v oku, v plicích a i v osrdečníku. Součástí nemoci je pravidelně i porucha krvetvorné kostní dřeně (vzniká určitý druh chudokrevnosti).</a:t>
            </a:r>
          </a:p>
          <a:p>
            <a:r>
              <a:rPr lang="cs-CZ" dirty="0"/>
              <a:t> </a:t>
            </a:r>
          </a:p>
          <a:p>
            <a:endParaRPr lang="cs-CZ" dirty="0"/>
          </a:p>
        </p:txBody>
      </p:sp>
    </p:spTree>
    <p:extLst>
      <p:ext uri="{BB962C8B-B14F-4D97-AF65-F5344CB8AC3E}">
        <p14:creationId xmlns:p14="http://schemas.microsoft.com/office/powerpoint/2010/main" val="27502096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96E5F4-81C1-4D20-B360-75378E8031EB}"/>
              </a:ext>
            </a:extLst>
          </p:cNvPr>
          <p:cNvSpPr>
            <a:spLocks noGrp="1"/>
          </p:cNvSpPr>
          <p:nvPr>
            <p:ph type="title"/>
          </p:nvPr>
        </p:nvSpPr>
        <p:spPr/>
        <p:txBody>
          <a:bodyPr>
            <a:normAutofit fontScale="90000"/>
          </a:bodyPr>
          <a:lstStyle/>
          <a:p>
            <a:r>
              <a:rPr lang="cs-CZ" b="1" dirty="0"/>
              <a:t>12.4.2 Systémová autoimunitní onemocněni pojiva</a:t>
            </a:r>
            <a:br>
              <a:rPr lang="cs-CZ" b="1" dirty="0"/>
            </a:br>
            <a:endParaRPr lang="cs-CZ" dirty="0"/>
          </a:p>
        </p:txBody>
      </p:sp>
      <p:sp>
        <p:nvSpPr>
          <p:cNvPr id="3" name="Zástupný symbol pro obsah 2">
            <a:extLst>
              <a:ext uri="{FF2B5EF4-FFF2-40B4-BE49-F238E27FC236}">
                <a16:creationId xmlns:a16="http://schemas.microsoft.com/office/drawing/2014/main" id="{7F9BBF42-3BD8-42A6-9EDF-C51FECAB6D88}"/>
              </a:ext>
            </a:extLst>
          </p:cNvPr>
          <p:cNvSpPr>
            <a:spLocks noGrp="1"/>
          </p:cNvSpPr>
          <p:nvPr>
            <p:ph idx="1"/>
          </p:nvPr>
        </p:nvSpPr>
        <p:spPr/>
        <p:txBody>
          <a:bodyPr>
            <a:normAutofit fontScale="92500" lnSpcReduction="20000"/>
          </a:bodyPr>
          <a:lstStyle/>
          <a:p>
            <a:r>
              <a:rPr lang="cs-CZ" dirty="0"/>
              <a:t> </a:t>
            </a:r>
          </a:p>
          <a:p>
            <a:r>
              <a:rPr lang="cs-CZ" b="1" dirty="0"/>
              <a:t>Systémový lupus </a:t>
            </a:r>
            <a:r>
              <a:rPr lang="cs-CZ" b="1" dirty="0" err="1"/>
              <a:t>erytematodes</a:t>
            </a:r>
            <a:endParaRPr lang="cs-CZ" dirty="0"/>
          </a:p>
          <a:p>
            <a:r>
              <a:rPr lang="cs-CZ" dirty="0"/>
              <a:t>Systémový lupus </a:t>
            </a:r>
            <a:r>
              <a:rPr lang="cs-CZ" dirty="0" err="1"/>
              <a:t>erytematodes</a:t>
            </a:r>
            <a:r>
              <a:rPr lang="cs-CZ" dirty="0"/>
              <a:t> postihuje nejvíce mladé ženy, existuje ale i dětská forma nemoci. Onemocnět mohou i muži a i starší lidé. Z klinických příznaků jsou nejčastější záněty kloubů, typická je vyrážka v obličeji (tvaru motýla) i na jiných částech těla, přecitlivělost ke slunečnímu záření. Vyskytují se i zvýšené teploty. V laboratoři nalézáme úbytek krvinek zejména bílých a přítomnost bílkoviny v moči a je i laboratorně prokazatelná přítomnost autoprotilátek v krvi. Nemocní mají hypertenzi. Systémový lupus </a:t>
            </a:r>
            <a:r>
              <a:rPr lang="cs-CZ" dirty="0" err="1"/>
              <a:t>erytematodes</a:t>
            </a:r>
            <a:r>
              <a:rPr lang="cs-CZ" dirty="0"/>
              <a:t> může probíhat mírně, s přestávkami, ale může mít i podobu těžkou, která může pacienta ohrožovat na životě. Průběh nemoci velmi záleží na tom, jak časně se nemoc diagnostikovala a jak brzy byla nasazena odpovídající léčba. Důležité je, aby pacient dodržoval léčebný režim.</a:t>
            </a:r>
          </a:p>
          <a:p>
            <a:endParaRPr lang="cs-CZ" dirty="0"/>
          </a:p>
        </p:txBody>
      </p:sp>
    </p:spTree>
    <p:extLst>
      <p:ext uri="{BB962C8B-B14F-4D97-AF65-F5344CB8AC3E}">
        <p14:creationId xmlns:p14="http://schemas.microsoft.com/office/powerpoint/2010/main" val="22434361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2EF23-C84F-4E4D-883E-E6C71E22D8CC}"/>
              </a:ext>
            </a:extLst>
          </p:cNvPr>
          <p:cNvSpPr>
            <a:spLocks noGrp="1"/>
          </p:cNvSpPr>
          <p:nvPr>
            <p:ph type="title"/>
          </p:nvPr>
        </p:nvSpPr>
        <p:spPr/>
        <p:txBody>
          <a:bodyPr/>
          <a:lstStyle/>
          <a:p>
            <a:r>
              <a:rPr lang="cs-CZ" b="1" dirty="0"/>
              <a:t>12.4.3 </a:t>
            </a:r>
            <a:r>
              <a:rPr lang="cs-CZ" b="1" dirty="0" err="1"/>
              <a:t>Spondylartritidy</a:t>
            </a:r>
            <a:br>
              <a:rPr lang="cs-CZ" b="1" dirty="0"/>
            </a:br>
            <a:endParaRPr lang="cs-CZ" dirty="0"/>
          </a:p>
        </p:txBody>
      </p:sp>
      <p:sp>
        <p:nvSpPr>
          <p:cNvPr id="3" name="Zástupný symbol pro obsah 2">
            <a:extLst>
              <a:ext uri="{FF2B5EF4-FFF2-40B4-BE49-F238E27FC236}">
                <a16:creationId xmlns:a16="http://schemas.microsoft.com/office/drawing/2014/main" id="{C4A9D928-B972-4E03-86AC-49249AB5B56B}"/>
              </a:ext>
            </a:extLst>
          </p:cNvPr>
          <p:cNvSpPr>
            <a:spLocks noGrp="1"/>
          </p:cNvSpPr>
          <p:nvPr>
            <p:ph idx="1"/>
          </p:nvPr>
        </p:nvSpPr>
        <p:spPr/>
        <p:txBody>
          <a:bodyPr>
            <a:normAutofit fontScale="55000" lnSpcReduction="20000"/>
          </a:bodyPr>
          <a:lstStyle/>
          <a:p>
            <a:r>
              <a:rPr lang="cs-CZ" b="1" dirty="0" err="1"/>
              <a:t>Ankylozující</a:t>
            </a:r>
            <a:r>
              <a:rPr lang="cs-CZ" b="1" dirty="0"/>
              <a:t> </a:t>
            </a:r>
            <a:r>
              <a:rPr lang="cs-CZ" b="1" dirty="0" err="1"/>
              <a:t>spondylartritida</a:t>
            </a:r>
            <a:endParaRPr lang="cs-CZ" dirty="0"/>
          </a:p>
          <a:p>
            <a:r>
              <a:rPr lang="cs-CZ" dirty="0"/>
              <a:t>Zánětlivé změny u </a:t>
            </a:r>
            <a:r>
              <a:rPr lang="cs-CZ" dirty="0" err="1"/>
              <a:t>spondylartritid</a:t>
            </a:r>
            <a:r>
              <a:rPr lang="cs-CZ" dirty="0"/>
              <a:t> postihují nejen periferní klouby, ale také páteř. Do okruhu </a:t>
            </a:r>
            <a:r>
              <a:rPr lang="cs-CZ" dirty="0" err="1"/>
              <a:t>spondylartritid</a:t>
            </a:r>
            <a:r>
              <a:rPr lang="cs-CZ" dirty="0"/>
              <a:t> řadíme </a:t>
            </a:r>
            <a:r>
              <a:rPr lang="cs-CZ" dirty="0" err="1"/>
              <a:t>ankylozující</a:t>
            </a:r>
            <a:r>
              <a:rPr lang="cs-CZ" dirty="0"/>
              <a:t> </a:t>
            </a:r>
            <a:r>
              <a:rPr lang="cs-CZ" dirty="0" err="1"/>
              <a:t>spondylitidu</a:t>
            </a:r>
            <a:r>
              <a:rPr lang="cs-CZ" dirty="0"/>
              <a:t> neboli </a:t>
            </a:r>
            <a:r>
              <a:rPr lang="cs-CZ" dirty="0" err="1"/>
              <a:t>Bechtěrevovu</a:t>
            </a:r>
            <a:r>
              <a:rPr lang="cs-CZ" dirty="0"/>
              <a:t> nemoc, psoriatickou artritidu, </a:t>
            </a:r>
            <a:r>
              <a:rPr lang="cs-CZ" dirty="0" err="1"/>
              <a:t>spondylartritidy</a:t>
            </a:r>
            <a:r>
              <a:rPr lang="cs-CZ" dirty="0"/>
              <a:t> při chronických nespecifických střevních zánětech a ještě několik vzácněji se vyskytujících nemocí.</a:t>
            </a:r>
          </a:p>
          <a:p>
            <a:r>
              <a:rPr lang="cs-CZ" dirty="0" err="1"/>
              <a:t>Bechtěrevova</a:t>
            </a:r>
            <a:r>
              <a:rPr lang="cs-CZ" dirty="0"/>
              <a:t> nemoc (</a:t>
            </a:r>
            <a:r>
              <a:rPr lang="cs-CZ" dirty="0" err="1"/>
              <a:t>ankylozující</a:t>
            </a:r>
            <a:r>
              <a:rPr lang="cs-CZ" dirty="0"/>
              <a:t> </a:t>
            </a:r>
            <a:r>
              <a:rPr lang="cs-CZ" dirty="0" err="1"/>
              <a:t>spondylitis</a:t>
            </a:r>
            <a:r>
              <a:rPr lang="cs-CZ" dirty="0"/>
              <a:t>) je onemocněním především páteře. V případě </a:t>
            </a:r>
            <a:r>
              <a:rPr lang="cs-CZ" dirty="0" err="1"/>
              <a:t>rizomelické</a:t>
            </a:r>
            <a:r>
              <a:rPr lang="cs-CZ" dirty="0"/>
              <a:t> formy (</a:t>
            </a:r>
            <a:r>
              <a:rPr lang="cs-CZ" dirty="0" err="1"/>
              <a:t>rhizos</a:t>
            </a:r>
            <a:r>
              <a:rPr lang="cs-CZ" dirty="0"/>
              <a:t> = kořen) postihuje tzv. kořenové klouby, tedy ramena a kyčle. Postihne-li i klouby periferní (lokty, kolena a malé klouby končetin), jde o formu periferní. Jedná se o nebakteriální sterilní zánět meziobratlových kloubů a vazivového systému páteře. Tento zánět však často typicky vede ke zkostnatění (osifikaci) těchto struktur a tím k ztužení páteře a jejímu znehybnění. Toto ztuhnutí vede k více nebo méně těžkému omezení celkové pohyblivosti a především k omezení rozvíjení hrudníku a tím i k dechovým obtížím. Jsou-li zasaženy i periferní klouby, onemocnění se podobá revmatoidní artritidě a onemocnění výrazně zhoršuje.</a:t>
            </a:r>
          </a:p>
          <a:p>
            <a:r>
              <a:rPr lang="cs-CZ" dirty="0" err="1"/>
              <a:t>Bechtěrevova</a:t>
            </a:r>
            <a:r>
              <a:rPr lang="cs-CZ" dirty="0"/>
              <a:t> nemoc postihuje více muže než ženy. Je to nemoc mladšího věku, příznaky se začínají hlásit nejčastěji kolem 18. roku života a onemocnění propuká do 30 let. Zpočátku se projevuje bolestmi v zádech a pocitem ztuhnutí. Postupně dochází k stále většímu omezení pohyblivosti zad (vázne předklon, úklony i rotace, pacient si nedosáhne na boty). Průběh nemoci je chronický, probíhá nenápadně a pozvolna, až je páteř více nebo méně neohebná. </a:t>
            </a:r>
          </a:p>
          <a:p>
            <a:r>
              <a:rPr lang="cs-CZ" dirty="0"/>
              <a:t>Příčina této nemoci zcela známa není. Je však pozorována souvislost s tzv. znakem HLA B-27, jehož přítomnost na povrchu buněk patrně hraje významnou roli ve vzniku autoimunitní </a:t>
            </a:r>
            <a:r>
              <a:rPr lang="cs-CZ" dirty="0" err="1"/>
              <a:t>autoagresívní</a:t>
            </a:r>
            <a:r>
              <a:rPr lang="cs-CZ" dirty="0"/>
              <a:t> podstaty nemoci. </a:t>
            </a:r>
          </a:p>
          <a:p>
            <a:r>
              <a:rPr lang="cs-CZ" dirty="0"/>
              <a:t>V rámci rentgenového vyšetření páteře nalézáme změny na křížokyčelním skloubení (tzv. </a:t>
            </a:r>
            <a:r>
              <a:rPr lang="cs-CZ" dirty="0" err="1"/>
              <a:t>sakroiliitida</a:t>
            </a:r>
            <a:r>
              <a:rPr lang="cs-CZ" dirty="0"/>
              <a:t>) a kostěná spojení mezi některými obratlovými těly, jež nazýváme </a:t>
            </a:r>
            <a:r>
              <a:rPr lang="cs-CZ" dirty="0" err="1"/>
              <a:t>syndezmofyty</a:t>
            </a:r>
            <a:r>
              <a:rPr lang="cs-CZ" dirty="0"/>
              <a:t>. Postižené úseky páteře nebo případně i celá páteř pak může na rentgenových snímcích vypadat jako „bambusová tyč“.</a:t>
            </a:r>
          </a:p>
          <a:p>
            <a:r>
              <a:rPr lang="cs-CZ" dirty="0"/>
              <a:t> </a:t>
            </a:r>
          </a:p>
          <a:p>
            <a:endParaRPr lang="cs-CZ" dirty="0"/>
          </a:p>
        </p:txBody>
      </p:sp>
    </p:spTree>
    <p:extLst>
      <p:ext uri="{BB962C8B-B14F-4D97-AF65-F5344CB8AC3E}">
        <p14:creationId xmlns:p14="http://schemas.microsoft.com/office/powerpoint/2010/main" val="36706188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664746-B1EB-4FB5-9575-DC188564619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215C5A3-D15B-4A43-8219-ABB78FAA59EE}"/>
              </a:ext>
            </a:extLst>
          </p:cNvPr>
          <p:cNvSpPr>
            <a:spLocks noGrp="1"/>
          </p:cNvSpPr>
          <p:nvPr>
            <p:ph idx="1"/>
          </p:nvPr>
        </p:nvSpPr>
        <p:spPr/>
        <p:txBody>
          <a:bodyPr>
            <a:normAutofit fontScale="70000" lnSpcReduction="20000"/>
          </a:bodyPr>
          <a:lstStyle/>
          <a:p>
            <a:r>
              <a:rPr lang="cs-CZ" b="1" dirty="0"/>
              <a:t>Reaktivní artritidy</a:t>
            </a:r>
            <a:endParaRPr lang="cs-CZ" dirty="0"/>
          </a:p>
          <a:p>
            <a:r>
              <a:rPr lang="cs-CZ" dirty="0"/>
              <a:t>V případě reaktivních artritid vzniká zánětlivý proces jako reakce imunitní soustavy na infekci.</a:t>
            </a:r>
          </a:p>
          <a:p>
            <a:r>
              <a:rPr lang="cs-CZ" dirty="0"/>
              <a:t>Vyvolávajícím stimulem je infekce některým z tzv. </a:t>
            </a:r>
            <a:r>
              <a:rPr lang="cs-CZ" dirty="0" err="1"/>
              <a:t>artritogenních</a:t>
            </a:r>
            <a:r>
              <a:rPr lang="cs-CZ" dirty="0"/>
              <a:t> mikrobů. Patří k nim zejména salmonely, </a:t>
            </a:r>
            <a:r>
              <a:rPr lang="cs-CZ" dirty="0" err="1"/>
              <a:t>shigely</a:t>
            </a:r>
            <a:r>
              <a:rPr lang="cs-CZ" dirty="0"/>
              <a:t> a </a:t>
            </a:r>
            <a:r>
              <a:rPr lang="cs-CZ" dirty="0" err="1"/>
              <a:t>yersinie</a:t>
            </a:r>
            <a:r>
              <a:rPr lang="cs-CZ" dirty="0"/>
              <a:t> dále </a:t>
            </a:r>
            <a:r>
              <a:rPr lang="cs-CZ" dirty="0" err="1"/>
              <a:t>chamydie</a:t>
            </a:r>
            <a:r>
              <a:rPr lang="cs-CZ" dirty="0"/>
              <a:t> a některé bakterie vyvolávající průduškové a plicní nemoci (</a:t>
            </a:r>
            <a:r>
              <a:rPr lang="cs-CZ" dirty="0" err="1"/>
              <a:t>klebsiely</a:t>
            </a:r>
            <a:r>
              <a:rPr lang="cs-CZ" dirty="0"/>
              <a:t>, hemofily). Jedince, kteří s sebou životem nesou riziko abnormální imunitní odpovědi na mikrobiální infekce, a tedy kandidáty reaktivní artritidy umíme dnes do jisté míry rozpoznat podle určitých genetických znaků. Je to především znak zvaný HLA B-27, který signalizuje náklonnost svého nositele k onemocnění reaktivní artritidou. Ke vzniku nemoci tedy dochází, když se náhodně splní dvě hlavní podmínky – „vhodný” mikrob a „vhodný” jedinec, geneticky předurčený k abnormální imunitní odpovědi. </a:t>
            </a:r>
          </a:p>
          <a:p>
            <a:r>
              <a:rPr lang="cs-CZ" dirty="0"/>
              <a:t>V klinickém obrazu reaktivní artritidy dominuje především postižením kloubů. Kloub začne bolet a zvyšuje se lokální teplota. Vedle kloubů mohou být současně postiženy i další tkáně a orgány. Šlachy a úpony svalů bolí, jsou palpačně bolestivé. Pacient má bolesti při došlapu, kulhá, nemůže plně hýbat některými klouby. Dalším postižením může být zánět oční duhovky (</a:t>
            </a:r>
            <a:r>
              <a:rPr lang="cs-CZ" dirty="0" err="1"/>
              <a:t>uveitis</a:t>
            </a:r>
            <a:r>
              <a:rPr lang="cs-CZ" dirty="0"/>
              <a:t>), který se projevuje bolestí v oku, začervenáním oka a mlhavým viděním.</a:t>
            </a:r>
          </a:p>
          <a:p>
            <a:endParaRPr lang="cs-CZ" dirty="0"/>
          </a:p>
        </p:txBody>
      </p:sp>
    </p:spTree>
    <p:extLst>
      <p:ext uri="{BB962C8B-B14F-4D97-AF65-F5344CB8AC3E}">
        <p14:creationId xmlns:p14="http://schemas.microsoft.com/office/powerpoint/2010/main" val="4165049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39C82A-62A3-4789-8EAD-1C670DBEA135}"/>
              </a:ext>
            </a:extLst>
          </p:cNvPr>
          <p:cNvSpPr>
            <a:spLocks noGrp="1"/>
          </p:cNvSpPr>
          <p:nvPr>
            <p:ph type="title"/>
          </p:nvPr>
        </p:nvSpPr>
        <p:spPr/>
        <p:txBody>
          <a:bodyPr/>
          <a:lstStyle/>
          <a:p>
            <a:r>
              <a:rPr lang="cs-CZ" b="1" dirty="0"/>
              <a:t>Etiologie a patogeneze</a:t>
            </a:r>
            <a:br>
              <a:rPr lang="cs-CZ" dirty="0"/>
            </a:br>
            <a:endParaRPr lang="cs-CZ" dirty="0"/>
          </a:p>
        </p:txBody>
      </p:sp>
      <p:sp>
        <p:nvSpPr>
          <p:cNvPr id="3" name="Zástupný symbol pro obsah 2">
            <a:extLst>
              <a:ext uri="{FF2B5EF4-FFF2-40B4-BE49-F238E27FC236}">
                <a16:creationId xmlns:a16="http://schemas.microsoft.com/office/drawing/2014/main" id="{8AE54C06-A987-46B6-B3A5-F8E589814253}"/>
              </a:ext>
            </a:extLst>
          </p:cNvPr>
          <p:cNvSpPr>
            <a:spLocks noGrp="1"/>
          </p:cNvSpPr>
          <p:nvPr>
            <p:ph sz="half" idx="1"/>
          </p:nvPr>
        </p:nvSpPr>
        <p:spPr/>
        <p:txBody>
          <a:bodyPr>
            <a:normAutofit fontScale="85000" lnSpcReduction="10000"/>
          </a:bodyPr>
          <a:lstStyle/>
          <a:p>
            <a:r>
              <a:rPr lang="cs-CZ" dirty="0"/>
              <a:t>Vředy vznikají v důsledku převahy </a:t>
            </a:r>
            <a:r>
              <a:rPr lang="cs-CZ" b="1" dirty="0"/>
              <a:t>agresivních</a:t>
            </a:r>
            <a:r>
              <a:rPr lang="cs-CZ" dirty="0"/>
              <a:t> dějů nad </a:t>
            </a:r>
            <a:r>
              <a:rPr lang="cs-CZ" b="1" dirty="0"/>
              <a:t>obrannými</a:t>
            </a:r>
            <a:r>
              <a:rPr lang="cs-CZ" dirty="0"/>
              <a:t> s multifaktoriální etiologií. </a:t>
            </a:r>
          </a:p>
          <a:p>
            <a:r>
              <a:rPr lang="cs-CZ" dirty="0"/>
              <a:t>Agresivním činitelem je působení </a:t>
            </a:r>
            <a:r>
              <a:rPr lang="cs-CZ" b="1" dirty="0"/>
              <a:t>kyselého žaludečního sekretu</a:t>
            </a:r>
            <a:r>
              <a:rPr lang="cs-CZ" dirty="0"/>
              <a:t>, který má schopnost natrávit vlastní sliznici. </a:t>
            </a:r>
          </a:p>
          <a:p>
            <a:r>
              <a:rPr lang="cs-CZ" dirty="0"/>
              <a:t>Pokud slizniční léze přesáhne svalovou vrstvu, hovoříme o </a:t>
            </a:r>
            <a:r>
              <a:rPr lang="cs-CZ" b="1" dirty="0"/>
              <a:t>vředu,</a:t>
            </a:r>
            <a:r>
              <a:rPr lang="cs-CZ" dirty="0"/>
              <a:t> je-li léze mělčí, o </a:t>
            </a:r>
            <a:r>
              <a:rPr lang="cs-CZ" b="1" dirty="0"/>
              <a:t>erozi</a:t>
            </a:r>
            <a:r>
              <a:rPr lang="cs-CZ" dirty="0"/>
              <a:t>. </a:t>
            </a:r>
          </a:p>
          <a:p>
            <a:r>
              <a:rPr lang="cs-CZ" b="1" dirty="0"/>
              <a:t>Vředová</a:t>
            </a:r>
            <a:r>
              <a:rPr lang="cs-CZ" dirty="0"/>
              <a:t> </a:t>
            </a:r>
            <a:r>
              <a:rPr lang="cs-CZ" b="1" dirty="0"/>
              <a:t>choroba</a:t>
            </a:r>
            <a:r>
              <a:rPr lang="cs-CZ" dirty="0"/>
              <a:t> je chronické onemocnění s opakujícími se relapsy v průběhu mnoha let (recidivující nebo rekurentní vřed).</a:t>
            </a:r>
          </a:p>
          <a:p>
            <a:pPr marL="0" indent="0">
              <a:buNone/>
            </a:pPr>
            <a:endParaRPr lang="cs-CZ" dirty="0"/>
          </a:p>
          <a:p>
            <a:endParaRPr lang="cs-CZ" dirty="0"/>
          </a:p>
        </p:txBody>
      </p:sp>
      <p:pic>
        <p:nvPicPr>
          <p:cNvPr id="20" name="Zástupný symbol pro obsah 19">
            <a:extLst>
              <a:ext uri="{FF2B5EF4-FFF2-40B4-BE49-F238E27FC236}">
                <a16:creationId xmlns:a16="http://schemas.microsoft.com/office/drawing/2014/main" id="{20A23608-5C33-4AC2-93F2-B73C0EE5EAFF}"/>
              </a:ext>
            </a:extLst>
          </p:cNvPr>
          <p:cNvPicPr>
            <a:picLocks noGrp="1" noChangeAspect="1"/>
          </p:cNvPicPr>
          <p:nvPr>
            <p:ph sz="half" idx="2"/>
          </p:nvPr>
        </p:nvPicPr>
        <p:blipFill>
          <a:blip r:embed="rId2"/>
          <a:stretch>
            <a:fillRect/>
          </a:stretch>
        </p:blipFill>
        <p:spPr>
          <a:xfrm>
            <a:off x="6548534" y="1246173"/>
            <a:ext cx="4908679" cy="4930790"/>
          </a:xfrm>
          <a:prstGeom prst="rect">
            <a:avLst/>
          </a:prstGeom>
        </p:spPr>
      </p:pic>
      <p:sp>
        <p:nvSpPr>
          <p:cNvPr id="21" name="Obdélník 20">
            <a:extLst>
              <a:ext uri="{FF2B5EF4-FFF2-40B4-BE49-F238E27FC236}">
                <a16:creationId xmlns:a16="http://schemas.microsoft.com/office/drawing/2014/main" id="{2E38B56F-D43F-4E85-A73C-B7BFE1A1C7D2}"/>
              </a:ext>
            </a:extLst>
          </p:cNvPr>
          <p:cNvSpPr/>
          <p:nvPr/>
        </p:nvSpPr>
        <p:spPr>
          <a:xfrm>
            <a:off x="5585557" y="6308209"/>
            <a:ext cx="6070316" cy="646331"/>
          </a:xfrm>
          <a:prstGeom prst="rect">
            <a:avLst/>
          </a:prstGeom>
        </p:spPr>
        <p:txBody>
          <a:bodyPr wrap="none">
            <a:spAutoFit/>
          </a:bodyPr>
          <a:lstStyle/>
          <a:p>
            <a:r>
              <a:rPr lang="cs-CZ" dirty="0">
                <a:hlinkClick r:id="rId3"/>
              </a:rPr>
              <a:t>https://valasta.net/blogs/science/peptic-ulcer-signs-symptoms</a:t>
            </a:r>
            <a:endParaRPr lang="cs-CZ" dirty="0"/>
          </a:p>
          <a:p>
            <a:endParaRPr lang="cs-CZ" dirty="0"/>
          </a:p>
        </p:txBody>
      </p:sp>
    </p:spTree>
    <p:extLst>
      <p:ext uri="{BB962C8B-B14F-4D97-AF65-F5344CB8AC3E}">
        <p14:creationId xmlns:p14="http://schemas.microsoft.com/office/powerpoint/2010/main" val="418626598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F897E4-24C6-4199-A4A3-E664435FCF11}"/>
              </a:ext>
            </a:extLst>
          </p:cNvPr>
          <p:cNvSpPr>
            <a:spLocks noGrp="1"/>
          </p:cNvSpPr>
          <p:nvPr>
            <p:ph type="title"/>
          </p:nvPr>
        </p:nvSpPr>
        <p:spPr/>
        <p:txBody>
          <a:bodyPr/>
          <a:lstStyle/>
          <a:p>
            <a:r>
              <a:rPr lang="cs-CZ" b="1" dirty="0"/>
              <a:t>12.5 Degenerativní kloubní onemocnění</a:t>
            </a:r>
            <a:br>
              <a:rPr lang="cs-CZ" b="1" dirty="0"/>
            </a:br>
            <a:endParaRPr lang="cs-CZ" dirty="0"/>
          </a:p>
        </p:txBody>
      </p:sp>
      <p:sp>
        <p:nvSpPr>
          <p:cNvPr id="3" name="Zástupný symbol pro obsah 2">
            <a:extLst>
              <a:ext uri="{FF2B5EF4-FFF2-40B4-BE49-F238E27FC236}">
                <a16:creationId xmlns:a16="http://schemas.microsoft.com/office/drawing/2014/main" id="{28903287-361E-43CF-B19C-6A6FAC2B67CE}"/>
              </a:ext>
            </a:extLst>
          </p:cNvPr>
          <p:cNvSpPr>
            <a:spLocks noGrp="1"/>
          </p:cNvSpPr>
          <p:nvPr>
            <p:ph idx="1"/>
          </p:nvPr>
        </p:nvSpPr>
        <p:spPr/>
        <p:txBody>
          <a:bodyPr/>
          <a:lstStyle/>
          <a:p>
            <a:r>
              <a:rPr lang="cs-CZ" dirty="0"/>
              <a:t> </a:t>
            </a:r>
          </a:p>
          <a:p>
            <a:r>
              <a:rPr lang="cs-CZ" dirty="0"/>
              <a:t>Protipólem chronických zánětlivých revmatických chorob jsou degenerativní kloubní onemocnění představovaná osteoartrózou. Jde o onemocnění, u kterého je narušena rovnováha mezi procesy degradace a syntézy jednotlivých složek kloubní chrupavky a </a:t>
            </a:r>
            <a:r>
              <a:rPr lang="cs-CZ" dirty="0" err="1"/>
              <a:t>subchondrální</a:t>
            </a:r>
            <a:r>
              <a:rPr lang="cs-CZ" dirty="0"/>
              <a:t> kosti. Morfologicky je možno u osteoartrózy rozlišit tři základní procesy: poškození chrupavky, tvorbu okrajových osteofytů a hypertrofickou zánětlivou reakci synovie.</a:t>
            </a:r>
          </a:p>
          <a:p>
            <a:r>
              <a:rPr lang="cs-CZ" dirty="0"/>
              <a:t>Blíže je problematika osteoartrózy probrána v samostatné kapitole.</a:t>
            </a:r>
          </a:p>
          <a:p>
            <a:endParaRPr lang="cs-CZ" dirty="0"/>
          </a:p>
        </p:txBody>
      </p:sp>
    </p:spTree>
    <p:extLst>
      <p:ext uri="{BB962C8B-B14F-4D97-AF65-F5344CB8AC3E}">
        <p14:creationId xmlns:p14="http://schemas.microsoft.com/office/powerpoint/2010/main" val="286826901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8AC35-E8B5-446E-8612-DFB25A90B57B}"/>
              </a:ext>
            </a:extLst>
          </p:cNvPr>
          <p:cNvSpPr>
            <a:spLocks noGrp="1"/>
          </p:cNvSpPr>
          <p:nvPr>
            <p:ph type="title"/>
          </p:nvPr>
        </p:nvSpPr>
        <p:spPr/>
        <p:txBody>
          <a:bodyPr/>
          <a:lstStyle/>
          <a:p>
            <a:r>
              <a:rPr lang="cs-CZ" b="1" dirty="0"/>
              <a:t>12.6 Metabolická kostně-kloubní onemocnění</a:t>
            </a:r>
            <a:br>
              <a:rPr lang="cs-CZ" b="1" dirty="0"/>
            </a:br>
            <a:endParaRPr lang="cs-CZ" dirty="0"/>
          </a:p>
        </p:txBody>
      </p:sp>
      <p:sp>
        <p:nvSpPr>
          <p:cNvPr id="3" name="Zástupný symbol pro obsah 2">
            <a:extLst>
              <a:ext uri="{FF2B5EF4-FFF2-40B4-BE49-F238E27FC236}">
                <a16:creationId xmlns:a16="http://schemas.microsoft.com/office/drawing/2014/main" id="{65757E16-4517-4EFC-9E15-0102201DDCC2}"/>
              </a:ext>
            </a:extLst>
          </p:cNvPr>
          <p:cNvSpPr>
            <a:spLocks noGrp="1"/>
          </p:cNvSpPr>
          <p:nvPr>
            <p:ph idx="1"/>
          </p:nvPr>
        </p:nvSpPr>
        <p:spPr/>
        <p:txBody>
          <a:bodyPr>
            <a:normAutofit fontScale="62500" lnSpcReduction="20000"/>
          </a:bodyPr>
          <a:lstStyle/>
          <a:p>
            <a:r>
              <a:rPr lang="cs-CZ" dirty="0"/>
              <a:t> </a:t>
            </a:r>
          </a:p>
          <a:p>
            <a:r>
              <a:rPr lang="cs-CZ" dirty="0"/>
              <a:t> </a:t>
            </a:r>
          </a:p>
          <a:p>
            <a:r>
              <a:rPr lang="cs-CZ" dirty="0"/>
              <a:t>Dalším významným okruhem revmatických chorob jsou tzv. metabolické artropatie. Hlavním představitelem této skupiny onemocnění je dna. Jde o onemocnění, u kterého dochází k ukládání krystalů urátu sodného z přesycených mimobuněčných tekutin. Počátkem vzniku dny je </a:t>
            </a:r>
            <a:r>
              <a:rPr lang="cs-CZ" dirty="0" err="1"/>
              <a:t>hyperurikemie</a:t>
            </a:r>
            <a:r>
              <a:rPr lang="cs-CZ" dirty="0"/>
              <a:t>, která může být primární nebo sekundární.</a:t>
            </a:r>
          </a:p>
          <a:p>
            <a:r>
              <a:rPr lang="cs-CZ" dirty="0"/>
              <a:t>Primární </a:t>
            </a:r>
            <a:r>
              <a:rPr lang="cs-CZ" dirty="0" err="1"/>
              <a:t>hyperurikemie</a:t>
            </a:r>
            <a:r>
              <a:rPr lang="cs-CZ" dirty="0"/>
              <a:t> vzniká v důsledku buď nadprodukce močové kyseliny, nebo nedostatečného vylučování močové kyseliny (90 %). Snížené vylučování močové kyseliny může být důsledkem poruchy tubulární sekrece močové kyseliny nebo změny její reabsorpce. </a:t>
            </a:r>
          </a:p>
          <a:p>
            <a:r>
              <a:rPr lang="cs-CZ" dirty="0"/>
              <a:t>Sekundární </a:t>
            </a:r>
            <a:r>
              <a:rPr lang="cs-CZ" dirty="0" err="1"/>
              <a:t>hyperurikemie</a:t>
            </a:r>
            <a:r>
              <a:rPr lang="cs-CZ" dirty="0"/>
              <a:t> je působena zvýšeným rozpadem buněčných jader, např. u myeloproliferativních a </a:t>
            </a:r>
            <a:r>
              <a:rPr lang="cs-CZ" dirty="0" err="1"/>
              <a:t>lymfoproliferativních</a:t>
            </a:r>
            <a:r>
              <a:rPr lang="cs-CZ" dirty="0"/>
              <a:t> chorob. Jinou příčinou může být kompetitivní působení některých léků na tubulární úrovni, které vytlačují močovou kyselinu a tak snižují její sekreci (malé dávky salicylátů, </a:t>
            </a:r>
            <a:r>
              <a:rPr lang="cs-CZ" dirty="0" err="1"/>
              <a:t>thiazidová</a:t>
            </a:r>
            <a:r>
              <a:rPr lang="cs-CZ" dirty="0"/>
              <a:t> diuretika, cyklosporin).</a:t>
            </a:r>
          </a:p>
          <a:p>
            <a:r>
              <a:rPr lang="cs-CZ" dirty="0"/>
              <a:t>Dna se může projevovat opakovanými nápory akutní dnavé artritidy nebo chronickou artritidou. Pro akutní dnavou artritidu je typická výrazná, řezavá bolestivost, zarudnutí a otok, především v oblasti prvních </a:t>
            </a:r>
            <a:r>
              <a:rPr lang="cs-CZ" dirty="0" err="1"/>
              <a:t>metatarzofalangeálních</a:t>
            </a:r>
            <a:r>
              <a:rPr lang="cs-CZ" dirty="0"/>
              <a:t> kloubů a palců nohou. Depozita z krystalů urátu sodného se mohou ukládat v tkáních kloubů, kostech, měkkých tkáních a chrupavkách, které nazýváme </a:t>
            </a:r>
            <a:r>
              <a:rPr lang="cs-CZ" dirty="0" err="1"/>
              <a:t>tofy</a:t>
            </a:r>
            <a:r>
              <a:rPr lang="cs-CZ" dirty="0"/>
              <a:t>. Může také dojít k poškození ledvin, které označujeme jako dnavá nefropatie a k tvorbě urátových kamenů v močových cestách.</a:t>
            </a:r>
          </a:p>
          <a:p>
            <a:endParaRPr lang="cs-CZ" dirty="0"/>
          </a:p>
        </p:txBody>
      </p:sp>
    </p:spTree>
    <p:extLst>
      <p:ext uri="{BB962C8B-B14F-4D97-AF65-F5344CB8AC3E}">
        <p14:creationId xmlns:p14="http://schemas.microsoft.com/office/powerpoint/2010/main" val="318311845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303B8-2234-411F-9D2D-69779E0E568A}"/>
              </a:ext>
            </a:extLst>
          </p:cNvPr>
          <p:cNvSpPr>
            <a:spLocks noGrp="1"/>
          </p:cNvSpPr>
          <p:nvPr>
            <p:ph type="title"/>
          </p:nvPr>
        </p:nvSpPr>
        <p:spPr/>
        <p:txBody>
          <a:bodyPr/>
          <a:lstStyle/>
          <a:p>
            <a:r>
              <a:rPr lang="cs-CZ" b="1" dirty="0"/>
              <a:t>12.7 </a:t>
            </a:r>
            <a:r>
              <a:rPr lang="cs-CZ" b="1" dirty="0" err="1"/>
              <a:t>Mimokloubní</a:t>
            </a:r>
            <a:r>
              <a:rPr lang="cs-CZ" b="1" dirty="0"/>
              <a:t> revmatismus</a:t>
            </a:r>
            <a:br>
              <a:rPr lang="cs-CZ" b="1" dirty="0"/>
            </a:br>
            <a:endParaRPr lang="cs-CZ" dirty="0"/>
          </a:p>
        </p:txBody>
      </p:sp>
      <p:sp>
        <p:nvSpPr>
          <p:cNvPr id="3" name="Zástupný symbol pro obsah 2">
            <a:extLst>
              <a:ext uri="{FF2B5EF4-FFF2-40B4-BE49-F238E27FC236}">
                <a16:creationId xmlns:a16="http://schemas.microsoft.com/office/drawing/2014/main" id="{186AA9C3-0980-48F7-AA45-188D9FC18762}"/>
              </a:ext>
            </a:extLst>
          </p:cNvPr>
          <p:cNvSpPr>
            <a:spLocks noGrp="1"/>
          </p:cNvSpPr>
          <p:nvPr>
            <p:ph idx="1"/>
          </p:nvPr>
        </p:nvSpPr>
        <p:spPr/>
        <p:txBody>
          <a:bodyPr>
            <a:normAutofit fontScale="77500" lnSpcReduction="20000"/>
          </a:bodyPr>
          <a:lstStyle/>
          <a:p>
            <a:r>
              <a:rPr lang="cs-CZ" dirty="0"/>
              <a:t> </a:t>
            </a:r>
          </a:p>
          <a:p>
            <a:r>
              <a:rPr lang="cs-CZ" dirty="0" err="1"/>
              <a:t>Mimokloubní</a:t>
            </a:r>
            <a:r>
              <a:rPr lang="cs-CZ" dirty="0"/>
              <a:t> revmatické choroby jsou velmi časté. Jedná se o onemocnění, která postihují především tkáňové struktury kolem kloubů. Nejčastěji jde o záněty šlach a jejich pouzder (tendinitidy a </a:t>
            </a:r>
            <a:r>
              <a:rPr lang="cs-CZ" dirty="0" err="1"/>
              <a:t>tenosynovitidy</a:t>
            </a:r>
            <a:r>
              <a:rPr lang="cs-CZ" dirty="0"/>
              <a:t>), tíhových váčků (burzitidy), úponů svalových šlach na kost (</a:t>
            </a:r>
            <a:r>
              <a:rPr lang="cs-CZ" dirty="0" err="1"/>
              <a:t>entezopatie</a:t>
            </a:r>
            <a:r>
              <a:rPr lang="cs-CZ" dirty="0"/>
              <a:t>) a kombinace těchto změn.</a:t>
            </a:r>
          </a:p>
          <a:p>
            <a:r>
              <a:rPr lang="cs-CZ" dirty="0"/>
              <a:t>Klasickými příklady tendinitid jsou záněty Achillovy šlachy, abduktoru a extenzoru palce (někdy se projevující fenoménem skákavého prstu). Burzitidy nacházíme v oblasti kolenních a loketních kloubů, pod úponem Achillovy šlachy na zadní části patní kosti. Nejběžnějším typem </a:t>
            </a:r>
            <a:r>
              <a:rPr lang="cs-CZ" dirty="0" err="1"/>
              <a:t>entezopatie</a:t>
            </a:r>
            <a:r>
              <a:rPr lang="cs-CZ" dirty="0"/>
              <a:t> je </a:t>
            </a:r>
            <a:r>
              <a:rPr lang="cs-CZ" dirty="0" err="1"/>
              <a:t>epikondylitis</a:t>
            </a:r>
            <a:r>
              <a:rPr lang="cs-CZ" dirty="0"/>
              <a:t> </a:t>
            </a:r>
            <a:r>
              <a:rPr lang="cs-CZ" dirty="0" err="1"/>
              <a:t>radialis</a:t>
            </a:r>
            <a:r>
              <a:rPr lang="cs-CZ" dirty="0"/>
              <a:t> (tenisový loket), kdy jsou postiženy šlachové úpony skupiny radiálních extenzorů na radiálním epikondylu humeru, a </a:t>
            </a:r>
            <a:r>
              <a:rPr lang="cs-CZ" dirty="0" err="1"/>
              <a:t>epikondylitis</a:t>
            </a:r>
            <a:r>
              <a:rPr lang="cs-CZ" dirty="0"/>
              <a:t> </a:t>
            </a:r>
            <a:r>
              <a:rPr lang="cs-CZ" dirty="0" err="1"/>
              <a:t>ulnaris</a:t>
            </a:r>
            <a:r>
              <a:rPr lang="cs-CZ" dirty="0"/>
              <a:t> (golfový, oštěpařský loket). </a:t>
            </a:r>
          </a:p>
          <a:p>
            <a:r>
              <a:rPr lang="cs-CZ" dirty="0"/>
              <a:t>Spojení tendinitidy, burzitidy a </a:t>
            </a:r>
            <a:r>
              <a:rPr lang="cs-CZ" dirty="0" err="1"/>
              <a:t>entezopatie</a:t>
            </a:r>
            <a:r>
              <a:rPr lang="cs-CZ" dirty="0"/>
              <a:t> je přítomno u syndromu bolestivého ramene. Nejčastěji zde bývá přítomna tendinitida skupiny šlach tzv. rotátorové manžety. Současně je přítomna </a:t>
            </a:r>
            <a:r>
              <a:rPr lang="cs-CZ" dirty="0" err="1"/>
              <a:t>entezopatie</a:t>
            </a:r>
            <a:r>
              <a:rPr lang="cs-CZ" dirty="0"/>
              <a:t> jejich úponů na hlavici humeru a postižení </a:t>
            </a:r>
            <a:r>
              <a:rPr lang="cs-CZ" dirty="0" err="1"/>
              <a:t>subakromiální</a:t>
            </a:r>
            <a:r>
              <a:rPr lang="cs-CZ" dirty="0"/>
              <a:t> burzy.</a:t>
            </a:r>
          </a:p>
          <a:p>
            <a:r>
              <a:rPr lang="cs-CZ" dirty="0"/>
              <a:t> </a:t>
            </a:r>
          </a:p>
          <a:p>
            <a:endParaRPr lang="cs-CZ" dirty="0"/>
          </a:p>
        </p:txBody>
      </p:sp>
    </p:spTree>
    <p:extLst>
      <p:ext uri="{BB962C8B-B14F-4D97-AF65-F5344CB8AC3E}">
        <p14:creationId xmlns:p14="http://schemas.microsoft.com/office/powerpoint/2010/main" val="66038471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3FA57C-8534-43E9-AEE9-943B23C0AD54}"/>
              </a:ext>
            </a:extLst>
          </p:cNvPr>
          <p:cNvSpPr>
            <a:spLocks noGrp="1"/>
          </p:cNvSpPr>
          <p:nvPr>
            <p:ph type="title"/>
          </p:nvPr>
        </p:nvSpPr>
        <p:spPr/>
        <p:txBody>
          <a:bodyPr/>
          <a:lstStyle/>
          <a:p>
            <a:r>
              <a:rPr lang="cs-CZ" b="1" dirty="0"/>
              <a:t>12.8 Léčba revmatických chorob</a:t>
            </a:r>
            <a:br>
              <a:rPr lang="cs-CZ" b="1" dirty="0"/>
            </a:br>
            <a:endParaRPr lang="cs-CZ" dirty="0"/>
          </a:p>
        </p:txBody>
      </p:sp>
      <p:sp>
        <p:nvSpPr>
          <p:cNvPr id="3" name="Zástupný symbol pro obsah 2">
            <a:extLst>
              <a:ext uri="{FF2B5EF4-FFF2-40B4-BE49-F238E27FC236}">
                <a16:creationId xmlns:a16="http://schemas.microsoft.com/office/drawing/2014/main" id="{F9BC176E-B8F2-4317-993D-365E45E251D5}"/>
              </a:ext>
            </a:extLst>
          </p:cNvPr>
          <p:cNvSpPr>
            <a:spLocks noGrp="1"/>
          </p:cNvSpPr>
          <p:nvPr>
            <p:ph idx="1"/>
          </p:nvPr>
        </p:nvSpPr>
        <p:spPr/>
        <p:txBody>
          <a:bodyPr>
            <a:normAutofit fontScale="62500" lnSpcReduction="20000"/>
          </a:bodyPr>
          <a:lstStyle/>
          <a:p>
            <a:r>
              <a:rPr lang="cs-CZ" dirty="0"/>
              <a:t>Léčba revmatických chorob musí být komplexní. Zahrnuje širokou škálu léčebných postupů farmakologických i rozmanitých nefarmakologických. Cílem léčby je rychle snížit aktivitu onemocnění, dosáhnout remise a udržet ji co nejdéle. Je třeba omezit důsledky nemoci na zdravotní a sociální stav pacienta, především zpomalit rozvoj morfologických změn kloubů.</a:t>
            </a:r>
          </a:p>
          <a:p>
            <a:r>
              <a:rPr lang="cs-CZ" dirty="0"/>
              <a:t> </a:t>
            </a:r>
          </a:p>
          <a:p>
            <a:r>
              <a:rPr lang="cs-CZ" b="1" dirty="0"/>
              <a:t>Farmakoterapie revmatických chorob </a:t>
            </a:r>
            <a:endParaRPr lang="cs-CZ" dirty="0"/>
          </a:p>
          <a:p>
            <a:r>
              <a:rPr lang="cs-CZ" dirty="0"/>
              <a:t>Farmakoterapii revmatických chorob můžeme rozdělit do dvou základních okruhů. Na prvém místě je léčba zaměřená na ovlivnění bolesti. Na druhém místě jsou farmakoterapeutické postupy, které modifikují vlastní chorobný revmatický proces.</a:t>
            </a:r>
          </a:p>
          <a:p>
            <a:r>
              <a:rPr lang="cs-CZ" dirty="0"/>
              <a:t>Léčba bolesti spočívá v nespecifickém užívání </a:t>
            </a:r>
            <a:r>
              <a:rPr lang="cs-CZ" dirty="0" err="1"/>
              <a:t>neopioidních</a:t>
            </a:r>
            <a:r>
              <a:rPr lang="cs-CZ" dirty="0"/>
              <a:t> analgetik a především podávání nesteroidních antirevmatik.</a:t>
            </a:r>
          </a:p>
          <a:p>
            <a:r>
              <a:rPr lang="cs-CZ" dirty="0"/>
              <a:t>Nesteroidní antirevmatika působí analgeticky zejména díky svému perifernímu protizánětlivému účinku. Nesteroidní antirevmatika blokují syntézu prostaglandinů (</a:t>
            </a:r>
            <a:r>
              <a:rPr lang="cs-CZ" dirty="0" err="1"/>
              <a:t>cykloxygenázy</a:t>
            </a:r>
            <a:r>
              <a:rPr lang="cs-CZ" dirty="0"/>
              <a:t>), které patří mezi důležité mediátory zánětlivé reakce. Existují dvě základní formy </a:t>
            </a:r>
            <a:r>
              <a:rPr lang="cs-CZ" dirty="0" err="1"/>
              <a:t>cykloxygenázy</a:t>
            </a:r>
            <a:r>
              <a:rPr lang="cs-CZ" dirty="0"/>
              <a:t> - COX-1 a COX-2. COX-1 je vytvářena ve většině tkání (buňky žaludeční sliznice, ledviny, krevní destičky) a podílí se na udržování fyziologických funkcí těchto orgánů, kdy inhibice COX-1 vede k nežádoucím účinkům v oblasti trávicího traktu. Na druhou stranu COX-2 nalézáme v tkáních pouze při zánětu a její inhibice nevede k vedlejším účinkům. </a:t>
            </a:r>
          </a:p>
          <a:p>
            <a:endParaRPr lang="cs-CZ" dirty="0"/>
          </a:p>
        </p:txBody>
      </p:sp>
    </p:spTree>
    <p:extLst>
      <p:ext uri="{BB962C8B-B14F-4D97-AF65-F5344CB8AC3E}">
        <p14:creationId xmlns:p14="http://schemas.microsoft.com/office/powerpoint/2010/main" val="265347341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A98CE8-8D4C-4F3B-B42D-1F354D90E8E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F664E35-010C-4B63-8648-D5B062D5DA59}"/>
              </a:ext>
            </a:extLst>
          </p:cNvPr>
          <p:cNvSpPr>
            <a:spLocks noGrp="1"/>
          </p:cNvSpPr>
          <p:nvPr>
            <p:ph idx="1"/>
          </p:nvPr>
        </p:nvSpPr>
        <p:spPr/>
        <p:txBody>
          <a:bodyPr>
            <a:normAutofit fontScale="62500" lnSpcReduction="20000"/>
          </a:bodyPr>
          <a:lstStyle/>
          <a:p>
            <a:r>
              <a:rPr lang="cs-CZ" dirty="0"/>
              <a:t>Klasicky a nejdéle užívaným nesteroidní antirevmatikem je ibuprofen (</a:t>
            </a:r>
            <a:r>
              <a:rPr lang="cs-CZ" dirty="0" err="1"/>
              <a:t>Ibalgin</a:t>
            </a:r>
            <a:r>
              <a:rPr lang="cs-CZ" dirty="0"/>
              <a:t>, </a:t>
            </a:r>
            <a:r>
              <a:rPr lang="cs-CZ" dirty="0" err="1"/>
              <a:t>Brufen</a:t>
            </a:r>
            <a:r>
              <a:rPr lang="cs-CZ" dirty="0"/>
              <a:t>). Má krátký eliminační čas kolem 2-3 hodin. To je výhodné pro možnost uzpůsobit dávku potřebám pacienta. Přesto, že ibuprofen patří mezi COX-1 blokátory řadíme ho mezi bezpečnější nesteroidní antirevmatika. Více vedlejších nebezpečných účinků je pozorováno u široce užívaného </a:t>
            </a:r>
            <a:r>
              <a:rPr lang="cs-CZ" dirty="0" err="1"/>
              <a:t>diklofenaku</a:t>
            </a:r>
            <a:r>
              <a:rPr lang="cs-CZ" dirty="0"/>
              <a:t> (</a:t>
            </a:r>
            <a:r>
              <a:rPr lang="cs-CZ" dirty="0" err="1"/>
              <a:t>Diclofenac</a:t>
            </a:r>
            <a:r>
              <a:rPr lang="cs-CZ" dirty="0"/>
              <a:t>, </a:t>
            </a:r>
            <a:r>
              <a:rPr lang="cs-CZ" dirty="0" err="1"/>
              <a:t>Apo-diclo</a:t>
            </a:r>
            <a:r>
              <a:rPr lang="cs-CZ" dirty="0"/>
              <a:t>, </a:t>
            </a:r>
            <a:r>
              <a:rPr lang="cs-CZ" dirty="0" err="1"/>
              <a:t>Voltaren</a:t>
            </a:r>
            <a:r>
              <a:rPr lang="cs-CZ" dirty="0"/>
              <a:t>, </a:t>
            </a:r>
            <a:r>
              <a:rPr lang="cs-CZ" dirty="0" err="1"/>
              <a:t>Flector</a:t>
            </a:r>
            <a:r>
              <a:rPr lang="cs-CZ" dirty="0"/>
              <a:t>). U něj je vhodné současně preventivně podávat </a:t>
            </a:r>
            <a:r>
              <a:rPr lang="cs-CZ" dirty="0" err="1"/>
              <a:t>antiulceróza</a:t>
            </a:r>
            <a:r>
              <a:rPr lang="cs-CZ" dirty="0"/>
              <a:t>, nejlépe inhibitory protonové pumpy jako je </a:t>
            </a:r>
            <a:r>
              <a:rPr lang="cs-CZ" dirty="0" err="1"/>
              <a:t>omeprazol</a:t>
            </a:r>
            <a:r>
              <a:rPr lang="cs-CZ" dirty="0"/>
              <a:t> (</a:t>
            </a:r>
            <a:r>
              <a:rPr lang="cs-CZ" dirty="0" err="1"/>
              <a:t>Helicid</a:t>
            </a:r>
            <a:r>
              <a:rPr lang="cs-CZ" dirty="0"/>
              <a:t>, </a:t>
            </a:r>
            <a:r>
              <a:rPr lang="cs-CZ" dirty="0" err="1"/>
              <a:t>Apo-ome</a:t>
            </a:r>
            <a:r>
              <a:rPr lang="cs-CZ" dirty="0"/>
              <a:t>). Vzhledem k vedlejším účinkům je u jednoho z nejstarších nesteroidních antirevmatik - </a:t>
            </a:r>
            <a:r>
              <a:rPr lang="cs-CZ" dirty="0" err="1"/>
              <a:t>indometacinu</a:t>
            </a:r>
            <a:r>
              <a:rPr lang="cs-CZ" dirty="0"/>
              <a:t>, jeho užití omezeno na podávání ve formě čípku. Nově byly zavedeny do užívání léčiva inhibující přednostně nebo specificky COX-2. Mezi nesteroidní antirevmatika inhibující přednostně COX-2 (ve vyšších dávkách i COX-1) patří </a:t>
            </a:r>
            <a:r>
              <a:rPr lang="cs-CZ" dirty="0" err="1"/>
              <a:t>meloxicam</a:t>
            </a:r>
            <a:r>
              <a:rPr lang="cs-CZ" dirty="0"/>
              <a:t> (</a:t>
            </a:r>
            <a:r>
              <a:rPr lang="cs-CZ" dirty="0" err="1"/>
              <a:t>Movalis</a:t>
            </a:r>
            <a:r>
              <a:rPr lang="cs-CZ" dirty="0"/>
              <a:t>, </a:t>
            </a:r>
            <a:r>
              <a:rPr lang="cs-CZ" dirty="0" err="1"/>
              <a:t>Melovis</a:t>
            </a:r>
            <a:r>
              <a:rPr lang="cs-CZ" dirty="0"/>
              <a:t>) a </a:t>
            </a:r>
            <a:r>
              <a:rPr lang="cs-CZ" dirty="0" err="1"/>
              <a:t>nimesulid</a:t>
            </a:r>
            <a:r>
              <a:rPr lang="cs-CZ" dirty="0"/>
              <a:t> (</a:t>
            </a:r>
            <a:r>
              <a:rPr lang="cs-CZ" dirty="0" err="1"/>
              <a:t>Aulin</a:t>
            </a:r>
            <a:r>
              <a:rPr lang="cs-CZ" dirty="0"/>
              <a:t>). </a:t>
            </a:r>
            <a:r>
              <a:rPr lang="cs-CZ" dirty="0" err="1"/>
              <a:t>Nimesulid</a:t>
            </a:r>
            <a:r>
              <a:rPr lang="cs-CZ" dirty="0"/>
              <a:t> byl velmi oblíben pro svůj výborný účinek, ale nyní je vzhledem k </a:t>
            </a:r>
            <a:r>
              <a:rPr lang="cs-CZ" dirty="0" err="1"/>
              <a:t>hepatotoxicitě</a:t>
            </a:r>
            <a:r>
              <a:rPr lang="cs-CZ" dirty="0"/>
              <a:t> jeho užívání omezeno na dva týdny u akutní bolesti. Nejnovější skupinou jsou specifické inhibitory COX-2, které tlumí pouze COX-2 bez účinku na COX-1. Do této skupiny velmi drahých léků patří </a:t>
            </a:r>
            <a:r>
              <a:rPr lang="cs-CZ" dirty="0" err="1"/>
              <a:t>celecoxib</a:t>
            </a:r>
            <a:r>
              <a:rPr lang="cs-CZ" dirty="0"/>
              <a:t> (</a:t>
            </a:r>
            <a:r>
              <a:rPr lang="cs-CZ" dirty="0" err="1"/>
              <a:t>Celebrex</a:t>
            </a:r>
            <a:r>
              <a:rPr lang="cs-CZ" dirty="0"/>
              <a:t>) a </a:t>
            </a:r>
            <a:r>
              <a:rPr lang="cs-CZ" dirty="0" err="1"/>
              <a:t>etoricoxib</a:t>
            </a:r>
            <a:r>
              <a:rPr lang="cs-CZ" dirty="0"/>
              <a:t> (</a:t>
            </a:r>
            <a:r>
              <a:rPr lang="cs-CZ" dirty="0" err="1"/>
              <a:t>Arcoxia</a:t>
            </a:r>
            <a:r>
              <a:rPr lang="cs-CZ" dirty="0"/>
              <a:t>) a v injekční formě </a:t>
            </a:r>
            <a:r>
              <a:rPr lang="cs-CZ" dirty="0" err="1"/>
              <a:t>parecoxib</a:t>
            </a:r>
            <a:r>
              <a:rPr lang="cs-CZ" dirty="0"/>
              <a:t> (</a:t>
            </a:r>
            <a:r>
              <a:rPr lang="cs-CZ" dirty="0" err="1"/>
              <a:t>Dynastat</a:t>
            </a:r>
            <a:r>
              <a:rPr lang="cs-CZ" dirty="0"/>
              <a:t>). </a:t>
            </a:r>
          </a:p>
          <a:p>
            <a:r>
              <a:rPr lang="cs-CZ" dirty="0"/>
              <a:t>Kortikoidy jsou jedním z nejúčinnějších léků užívaných v léčbě revmatických onemocnění, současně ale s množstvím vedlejších účinků. Cílem jejich podání je rychlé utlumení zánětu do nástupu účinku ostatních antirevmatik. Jsou však podávány i dlouhodobě, a to v nízkých dávkách &lt;10 mg/d. Kortikoidy je možné podávat i </a:t>
            </a:r>
            <a:r>
              <a:rPr lang="cs-CZ" dirty="0" err="1"/>
              <a:t>intraartikulárně</a:t>
            </a:r>
            <a:r>
              <a:rPr lang="cs-CZ" dirty="0"/>
              <a:t> punkcí kloubu. Zde aplikujeme depotní kortikoidy (</a:t>
            </a:r>
            <a:r>
              <a:rPr lang="cs-CZ" dirty="0" err="1"/>
              <a:t>Diprohos</a:t>
            </a:r>
            <a:r>
              <a:rPr lang="cs-CZ" dirty="0"/>
              <a:t>, Depo-</a:t>
            </a:r>
            <a:r>
              <a:rPr lang="cs-CZ" dirty="0" err="1"/>
              <a:t>Medrol</a:t>
            </a:r>
            <a:r>
              <a:rPr lang="cs-CZ" dirty="0"/>
              <a:t>) v dávkách &lt;20 mg. Aplikace musí být prováděna za přísně aseptických podmínek, neboť riziko infekce je vzhledem k imunosupresivnímu účinku kortikoidů vysoké. Aplikace kortikoidu do kloubu je nejčastější příčinou </a:t>
            </a:r>
            <a:r>
              <a:rPr lang="cs-CZ" dirty="0" err="1"/>
              <a:t>iatrogenní</a:t>
            </a:r>
            <a:r>
              <a:rPr lang="cs-CZ" dirty="0"/>
              <a:t> hnisavé artritidy.</a:t>
            </a:r>
          </a:p>
          <a:p>
            <a:endParaRPr lang="cs-CZ" dirty="0"/>
          </a:p>
        </p:txBody>
      </p:sp>
    </p:spTree>
    <p:extLst>
      <p:ext uri="{BB962C8B-B14F-4D97-AF65-F5344CB8AC3E}">
        <p14:creationId xmlns:p14="http://schemas.microsoft.com/office/powerpoint/2010/main" val="155992420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AEEF7B-62A3-4BD5-B5C1-BBB47D89CC2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6565843-0022-4B29-9751-676FE899047C}"/>
              </a:ext>
            </a:extLst>
          </p:cNvPr>
          <p:cNvSpPr>
            <a:spLocks noGrp="1"/>
          </p:cNvSpPr>
          <p:nvPr>
            <p:ph idx="1"/>
          </p:nvPr>
        </p:nvSpPr>
        <p:spPr/>
        <p:txBody>
          <a:bodyPr>
            <a:normAutofit fontScale="92500" lnSpcReduction="20000"/>
          </a:bodyPr>
          <a:lstStyle/>
          <a:p>
            <a:r>
              <a:rPr lang="cs-CZ" dirty="0"/>
              <a:t>Druhým okruhem farmakoterapie revmatických chorob je modifikace vlastního revmatického procesu. Tyto postupy jsou založeny na podávání historicky dlouho známých, ale stále účinných léků. Nejstarší jsou soli zlata (od r. 1929), antimalarika (od r. 1953), </a:t>
            </a:r>
            <a:r>
              <a:rPr lang="cs-CZ" dirty="0" err="1"/>
              <a:t>penicilamin</a:t>
            </a:r>
            <a:r>
              <a:rPr lang="cs-CZ" dirty="0"/>
              <a:t> (od šedesátých let). Mezi novější pak řadíme </a:t>
            </a:r>
            <a:r>
              <a:rPr lang="cs-CZ" dirty="0" err="1"/>
              <a:t>sulfasalazin</a:t>
            </a:r>
            <a:r>
              <a:rPr lang="cs-CZ" dirty="0"/>
              <a:t> a </a:t>
            </a:r>
            <a:r>
              <a:rPr lang="cs-CZ" dirty="0" err="1"/>
              <a:t>metotrexát</a:t>
            </a:r>
            <a:r>
              <a:rPr lang="cs-CZ" dirty="0"/>
              <a:t>. Zcela novým trendem je takzvaná biologická léčba. Jejím principem je zasáhnutí přímo v etiopatogenezi rozvoje zánětu za užití </a:t>
            </a:r>
            <a:r>
              <a:rPr lang="cs-CZ" dirty="0" err="1"/>
              <a:t>anticytokinů</a:t>
            </a:r>
            <a:r>
              <a:rPr lang="cs-CZ" dirty="0"/>
              <a:t>. Prvý z vyvinutých </a:t>
            </a:r>
            <a:r>
              <a:rPr lang="cs-CZ" dirty="0" err="1"/>
              <a:t>anticytokinů</a:t>
            </a:r>
            <a:r>
              <a:rPr lang="cs-CZ" dirty="0"/>
              <a:t> je zaměřen proti tumor-nekrotizujícímu faktoru alfa - </a:t>
            </a:r>
            <a:r>
              <a:rPr lang="cs-CZ" dirty="0" err="1"/>
              <a:t>infliximab</a:t>
            </a:r>
            <a:r>
              <a:rPr lang="cs-CZ" dirty="0"/>
              <a:t> (</a:t>
            </a:r>
            <a:r>
              <a:rPr lang="cs-CZ" dirty="0" err="1"/>
              <a:t>Remicade</a:t>
            </a:r>
            <a:r>
              <a:rPr lang="cs-CZ" dirty="0"/>
              <a:t>). Dalším je </a:t>
            </a:r>
            <a:r>
              <a:rPr lang="cs-CZ" dirty="0" err="1"/>
              <a:t>etanercept</a:t>
            </a:r>
            <a:r>
              <a:rPr lang="cs-CZ" dirty="0"/>
              <a:t> (komerční označení </a:t>
            </a:r>
            <a:r>
              <a:rPr lang="cs-CZ" dirty="0" err="1"/>
              <a:t>Enbrel</a:t>
            </a:r>
            <a:r>
              <a:rPr lang="cs-CZ" dirty="0"/>
              <a:t>). Jeho účinnost je velmi vysoká, ale bohužel i zde jsou nežádoucí účinky, a to především ve zvýšeném riziku vzniku či reaktivace infekce (TBC, oportunní infekce, hepatitida B, C) a uváděna je i souvislost se sekundární malignitou (N-H lymfomy).</a:t>
            </a:r>
          </a:p>
          <a:p>
            <a:r>
              <a:rPr lang="cs-CZ" dirty="0"/>
              <a:t>Terapie osteoartrózy je probrána v samostatné kapitole.</a:t>
            </a:r>
          </a:p>
          <a:p>
            <a:endParaRPr lang="cs-CZ" dirty="0"/>
          </a:p>
        </p:txBody>
      </p:sp>
    </p:spTree>
    <p:extLst>
      <p:ext uri="{BB962C8B-B14F-4D97-AF65-F5344CB8AC3E}">
        <p14:creationId xmlns:p14="http://schemas.microsoft.com/office/powerpoint/2010/main" val="403188477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627465-EDB6-4DEF-A8FA-B7E64FDA07C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E375828-07DE-492D-A986-9D3105C0F901}"/>
              </a:ext>
            </a:extLst>
          </p:cNvPr>
          <p:cNvSpPr>
            <a:spLocks noGrp="1"/>
          </p:cNvSpPr>
          <p:nvPr>
            <p:ph idx="1"/>
          </p:nvPr>
        </p:nvSpPr>
        <p:spPr/>
        <p:txBody>
          <a:bodyPr>
            <a:normAutofit fontScale="85000" lnSpcReduction="20000"/>
          </a:bodyPr>
          <a:lstStyle/>
          <a:p>
            <a:r>
              <a:rPr lang="cs-CZ" b="1" dirty="0"/>
              <a:t>Nefarmakologická terapie </a:t>
            </a:r>
            <a:endParaRPr lang="cs-CZ" dirty="0"/>
          </a:p>
          <a:p>
            <a:r>
              <a:rPr lang="cs-CZ" dirty="0"/>
              <a:t>Nefarmakologická terapie zahrnuje především léčebnou rehabilitaci, balneoterapii a </a:t>
            </a:r>
            <a:r>
              <a:rPr lang="cs-CZ" dirty="0" err="1"/>
              <a:t>revmatochirurgii</a:t>
            </a:r>
            <a:r>
              <a:rPr lang="cs-CZ" dirty="0"/>
              <a:t>.</a:t>
            </a:r>
          </a:p>
          <a:p>
            <a:r>
              <a:rPr lang="cs-CZ" dirty="0"/>
              <a:t>Léčebná rehabilitace má za cíl udržet co možná nejlepší funkční stav postižených kloubů a zabránit trvalým anatomickým změnám. Nejdůležitější je u většiny revmatických chorob léčebná tělesná výchova, polohování, používání snímatelných dlah a ortéz. Spíše vedlejší význam mají postupy fyzikální léčby (elektroterapie, termo a kryoterapie), které mají význam spíše symptomatický.</a:t>
            </a:r>
          </a:p>
          <a:p>
            <a:r>
              <a:rPr lang="cs-CZ" dirty="0"/>
              <a:t>U osteoartrózy, </a:t>
            </a:r>
            <a:r>
              <a:rPr lang="cs-CZ" dirty="0" err="1"/>
              <a:t>ankylozující</a:t>
            </a:r>
            <a:r>
              <a:rPr lang="cs-CZ" dirty="0"/>
              <a:t> </a:t>
            </a:r>
            <a:r>
              <a:rPr lang="cs-CZ" dirty="0" err="1"/>
              <a:t>spondylitidy</a:t>
            </a:r>
            <a:r>
              <a:rPr lang="cs-CZ" dirty="0"/>
              <a:t>, některých forem </a:t>
            </a:r>
            <a:r>
              <a:rPr lang="cs-CZ" dirty="0" err="1"/>
              <a:t>mimokloubního</a:t>
            </a:r>
            <a:r>
              <a:rPr lang="cs-CZ" dirty="0"/>
              <a:t> revmatismu a nízkoaktivních forem revmatoidní artritidy je v našich zemích rozšířený další typ léčby - lázeňská léčba, balneoterapie. Léčebné působení lázeňské léčby v sobě spojuje více faktorů. Jsou to vlastní přírodní zdroje, </a:t>
            </a:r>
            <a:r>
              <a:rPr lang="cs-CZ" dirty="0" err="1"/>
              <a:t>klimatoterapeutické</a:t>
            </a:r>
            <a:r>
              <a:rPr lang="cs-CZ" dirty="0"/>
              <a:t> faktory a komplexní léčba fyzikálními metodami, dietou, psychoterapií, režimovými opatřeními a samotným lázeňským prostředím.</a:t>
            </a:r>
          </a:p>
          <a:p>
            <a:endParaRPr lang="cs-CZ" dirty="0"/>
          </a:p>
        </p:txBody>
      </p:sp>
    </p:spTree>
    <p:extLst>
      <p:ext uri="{BB962C8B-B14F-4D97-AF65-F5344CB8AC3E}">
        <p14:creationId xmlns:p14="http://schemas.microsoft.com/office/powerpoint/2010/main" val="81922970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E08500-54B7-4E18-8939-EE4464421E4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97B3CF6-DD0B-4BCA-9EC0-07CDC1D5D40B}"/>
              </a:ext>
            </a:extLst>
          </p:cNvPr>
          <p:cNvSpPr>
            <a:spLocks noGrp="1"/>
          </p:cNvSpPr>
          <p:nvPr>
            <p:ph idx="1"/>
          </p:nvPr>
        </p:nvSpPr>
        <p:spPr/>
        <p:txBody>
          <a:bodyPr>
            <a:normAutofit fontScale="92500" lnSpcReduction="20000"/>
          </a:bodyPr>
          <a:lstStyle/>
          <a:p>
            <a:r>
              <a:rPr lang="cs-CZ" b="1" dirty="0" err="1"/>
              <a:t>Revmatochirurgie</a:t>
            </a:r>
            <a:r>
              <a:rPr lang="cs-CZ" b="1" dirty="0"/>
              <a:t> </a:t>
            </a:r>
            <a:endParaRPr lang="cs-CZ" dirty="0"/>
          </a:p>
          <a:p>
            <a:r>
              <a:rPr lang="cs-CZ" dirty="0"/>
              <a:t>Prognózu nemocných s těžkými revmatickými chorobami zlepšila významnou měrou </a:t>
            </a:r>
            <a:r>
              <a:rPr lang="cs-CZ" dirty="0" err="1"/>
              <a:t>revmatochirurgie</a:t>
            </a:r>
            <a:r>
              <a:rPr lang="cs-CZ" dirty="0"/>
              <a:t> a je součástí komplexní dlouhodobé péče o revmatického pacienta. Zahrnuje široký soubor speciálních operačních postupů, uplatňujících se v prevenci a řešení následků poškození pohybového aparátu vyvolaném některou ze zánětlivých revmatických chorob. Indikace, načasování, příprava pacienta k operaci a pooperační péče probíhá </a:t>
            </a:r>
            <a:r>
              <a:rPr lang="cs-CZ" dirty="0" err="1"/>
              <a:t>multidisciplinárně</a:t>
            </a:r>
            <a:r>
              <a:rPr lang="cs-CZ" dirty="0"/>
              <a:t>, ve spolupráci ortopeda, revmatologa, anesteziologa, rehabilitačního specialisty a případně s dalšími odborníky. </a:t>
            </a:r>
            <a:r>
              <a:rPr lang="cs-CZ" dirty="0" err="1"/>
              <a:t>Revmatochirurgie</a:t>
            </a:r>
            <a:r>
              <a:rPr lang="cs-CZ" dirty="0"/>
              <a:t> nesmí být chápána jako poslední východisko tam, kde všechny konzervativní postupy již selhaly, ale ani jako jediné řešení nahrazující soustavnou dlouhodobou komplexní péči. </a:t>
            </a:r>
          </a:p>
          <a:p>
            <a:r>
              <a:rPr lang="cs-CZ" dirty="0"/>
              <a:t> </a:t>
            </a:r>
          </a:p>
          <a:p>
            <a:endParaRPr lang="cs-CZ" dirty="0"/>
          </a:p>
        </p:txBody>
      </p:sp>
    </p:spTree>
    <p:extLst>
      <p:ext uri="{BB962C8B-B14F-4D97-AF65-F5344CB8AC3E}">
        <p14:creationId xmlns:p14="http://schemas.microsoft.com/office/powerpoint/2010/main" val="279833737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77845B-E3BC-423A-AA0B-562986A9379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12E3F9C-6904-4B27-ABA6-F85F2A46F452}"/>
              </a:ext>
            </a:extLst>
          </p:cNvPr>
          <p:cNvSpPr>
            <a:spLocks noGrp="1"/>
          </p:cNvSpPr>
          <p:nvPr>
            <p:ph idx="1"/>
          </p:nvPr>
        </p:nvSpPr>
        <p:spPr/>
        <p:txBody>
          <a:bodyPr>
            <a:normAutofit fontScale="77500" lnSpcReduction="20000"/>
          </a:bodyPr>
          <a:lstStyle/>
          <a:p>
            <a:r>
              <a:rPr lang="cs-CZ" b="1" dirty="0" err="1"/>
              <a:t>Revmatochirurgické</a:t>
            </a:r>
            <a:r>
              <a:rPr lang="cs-CZ" b="1" dirty="0"/>
              <a:t> výkony </a:t>
            </a:r>
            <a:endParaRPr lang="cs-CZ" dirty="0"/>
          </a:p>
          <a:p>
            <a:r>
              <a:rPr lang="cs-CZ" dirty="0"/>
              <a:t>- Profylaktické výkony</a:t>
            </a:r>
          </a:p>
          <a:p>
            <a:r>
              <a:rPr lang="cs-CZ" dirty="0"/>
              <a:t>Profylaktické výkony jsou indikované ještě před vznikem nebo v časných stadiích poškození organismu, mají za cíl těmto poškozením zabránit nebo je alespoň oddálit.</a:t>
            </a:r>
          </a:p>
          <a:p>
            <a:r>
              <a:rPr lang="cs-CZ" dirty="0" err="1"/>
              <a:t>Tenosynovektomie</a:t>
            </a:r>
            <a:r>
              <a:rPr lang="cs-CZ" dirty="0"/>
              <a:t> je odstranění aktivní synoviální výstelky šlachových pochev. Provádí se nejčastěji v oblasti zápěstí, hlezna a flexorů prstů ruky. Cílem je zabránit narušení šlach agresivní synoviální tkání, jejich samovolným rupturám nebo vzniku adhezí spojených s omezením pohybu. Operační zátěž je minimální, příznivý efekt dlouhodobý.</a:t>
            </a:r>
          </a:p>
          <a:p>
            <a:r>
              <a:rPr lang="cs-CZ" dirty="0" err="1"/>
              <a:t>Synovektomie</a:t>
            </a:r>
            <a:r>
              <a:rPr lang="cs-CZ" dirty="0"/>
              <a:t> je základním </a:t>
            </a:r>
            <a:r>
              <a:rPr lang="cs-CZ" dirty="0" err="1"/>
              <a:t>revmatochirurgickým</a:t>
            </a:r>
            <a:r>
              <a:rPr lang="cs-CZ" dirty="0"/>
              <a:t> výkonem, jehož podstatou je odstranění imunologicky aktivní synoviální výstelky kloubu. Cílem je zpomalení kloubní destrukce zánětlivým procesem a v příznivých případech i ovlivnění celkové aktivity základního onemocnění. Důležité je indikovat </a:t>
            </a:r>
            <a:r>
              <a:rPr lang="cs-CZ" dirty="0" err="1"/>
              <a:t>synovektomii</a:t>
            </a:r>
            <a:r>
              <a:rPr lang="cs-CZ" dirty="0"/>
              <a:t> včas, před vznikem destrukce kloubních povrchů. Nejčastější ji provádíme v oblasti kolena, ramena, lokte, hlezna, MCP a IP kloubů ruky. Příznivý efekt přetrvává 5-7 let a je závislý na včasnosti indikace. Můžeme ji provést z klasické </a:t>
            </a:r>
            <a:r>
              <a:rPr lang="cs-CZ" dirty="0" err="1"/>
              <a:t>arthrotomie</a:t>
            </a:r>
            <a:r>
              <a:rPr lang="cs-CZ" dirty="0"/>
              <a:t> ale i artroskopicky. </a:t>
            </a:r>
          </a:p>
          <a:p>
            <a:endParaRPr lang="cs-CZ" dirty="0"/>
          </a:p>
        </p:txBody>
      </p:sp>
    </p:spTree>
    <p:extLst>
      <p:ext uri="{BB962C8B-B14F-4D97-AF65-F5344CB8AC3E}">
        <p14:creationId xmlns:p14="http://schemas.microsoft.com/office/powerpoint/2010/main" val="264110772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8C5C2-C059-4A51-A01C-59FDB047654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1C63A7D-F226-4470-AB16-0C4E9F5F037F}"/>
              </a:ext>
            </a:extLst>
          </p:cNvPr>
          <p:cNvSpPr>
            <a:spLocks noGrp="1"/>
          </p:cNvSpPr>
          <p:nvPr>
            <p:ph idx="1"/>
          </p:nvPr>
        </p:nvSpPr>
        <p:spPr/>
        <p:txBody>
          <a:bodyPr>
            <a:normAutofit fontScale="92500"/>
          </a:bodyPr>
          <a:lstStyle/>
          <a:p>
            <a:r>
              <a:rPr lang="cs-CZ" dirty="0"/>
              <a:t>- Rekonstrukční výkony</a:t>
            </a:r>
          </a:p>
          <a:p>
            <a:r>
              <a:rPr lang="cs-CZ" dirty="0"/>
              <a:t>Cílem rekonstrukčních výkonů je zmírnění následků a zejména obnova funkce již poškozených struktur. </a:t>
            </a:r>
          </a:p>
          <a:p>
            <a:r>
              <a:rPr lang="cs-CZ" dirty="0"/>
              <a:t>Osteotomie upravují postavení při vzniku osových deformit končetin. V oblasti velkých kloubů dolních končetin mají dnes již omezený význam, neboť podstatou deformity bývá destrukce kloubního povrchu spojená s defektem </a:t>
            </a:r>
            <a:r>
              <a:rPr lang="cs-CZ" dirty="0" err="1"/>
              <a:t>subchondrální</a:t>
            </a:r>
            <a:r>
              <a:rPr lang="cs-CZ" dirty="0"/>
              <a:t> kosti a insuficiencí měkkých kloubních stabilizátorů, jejichž stav i dokonale provedená osteotomie ovlivní jen částečně. Riziko recidivy deformity je u revmatiků značné. Nadále se osteotomie používají při korekci revmatické ploché nohy, </a:t>
            </a:r>
            <a:r>
              <a:rPr lang="cs-CZ" dirty="0" err="1"/>
              <a:t>hallux</a:t>
            </a:r>
            <a:r>
              <a:rPr lang="cs-CZ" dirty="0"/>
              <a:t> </a:t>
            </a:r>
            <a:r>
              <a:rPr lang="cs-CZ" dirty="0" err="1"/>
              <a:t>valgus</a:t>
            </a:r>
            <a:r>
              <a:rPr lang="cs-CZ" dirty="0"/>
              <a:t> a růstových deformit při juvenilní revmatoidní artritidě. </a:t>
            </a:r>
          </a:p>
          <a:p>
            <a:endParaRPr lang="cs-CZ" dirty="0"/>
          </a:p>
        </p:txBody>
      </p:sp>
    </p:spTree>
    <p:extLst>
      <p:ext uri="{BB962C8B-B14F-4D97-AF65-F5344CB8AC3E}">
        <p14:creationId xmlns:p14="http://schemas.microsoft.com/office/powerpoint/2010/main" val="3133056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1B121B2-BA93-4202-8D23-67833129ECDA}"/>
              </a:ext>
            </a:extLst>
          </p:cNvPr>
          <p:cNvSpPr>
            <a:spLocks noGrp="1" noChangeArrowheads="1"/>
          </p:cNvSpPr>
          <p:nvPr>
            <p:ph type="title"/>
          </p:nvPr>
        </p:nvSpPr>
        <p:spPr/>
        <p:txBody>
          <a:bodyPr/>
          <a:lstStyle/>
          <a:p>
            <a:r>
              <a:rPr lang="cs-CZ" altLang="cs-CZ" sz="4000"/>
              <a:t>Etiopatogeneze onemocnění: nepoměr mezi</a:t>
            </a:r>
          </a:p>
        </p:txBody>
      </p:sp>
      <p:sp>
        <p:nvSpPr>
          <p:cNvPr id="10243" name="Rectangle 3">
            <a:extLst>
              <a:ext uri="{FF2B5EF4-FFF2-40B4-BE49-F238E27FC236}">
                <a16:creationId xmlns:a16="http://schemas.microsoft.com/office/drawing/2014/main" id="{6D723DF1-252A-49CB-BCBE-E631A58C45ED}"/>
              </a:ext>
            </a:extLst>
          </p:cNvPr>
          <p:cNvSpPr>
            <a:spLocks noGrp="1" noChangeArrowheads="1"/>
          </p:cNvSpPr>
          <p:nvPr>
            <p:ph type="body" sz="half" idx="1"/>
          </p:nvPr>
        </p:nvSpPr>
        <p:spPr>
          <a:xfrm>
            <a:off x="838200" y="2270687"/>
            <a:ext cx="5181600" cy="4351338"/>
          </a:xfrm>
        </p:spPr>
        <p:txBody>
          <a:bodyPr>
            <a:normAutofit fontScale="92500" lnSpcReduction="20000"/>
          </a:bodyPr>
          <a:lstStyle/>
          <a:p>
            <a:r>
              <a:rPr lang="cs-CZ" altLang="cs-CZ" sz="4400" dirty="0"/>
              <a:t>ochrannými </a:t>
            </a:r>
            <a:r>
              <a:rPr lang="cs-CZ" altLang="cs-CZ" sz="2400" dirty="0"/>
              <a:t>faktory sliznice</a:t>
            </a:r>
          </a:p>
          <a:p>
            <a:pPr lvl="1"/>
            <a:r>
              <a:rPr lang="cs-CZ" altLang="cs-CZ" sz="2000" dirty="0"/>
              <a:t>Mucin</a:t>
            </a:r>
          </a:p>
          <a:p>
            <a:pPr lvl="1"/>
            <a:r>
              <a:rPr lang="cs-CZ" altLang="cs-CZ" sz="2000" dirty="0"/>
              <a:t>Sliny- jsou alkalické</a:t>
            </a:r>
          </a:p>
          <a:p>
            <a:pPr lvl="1"/>
            <a:r>
              <a:rPr lang="cs-CZ" altLang="cs-CZ" sz="2000" dirty="0"/>
              <a:t>Jídlo</a:t>
            </a:r>
          </a:p>
          <a:p>
            <a:pPr lvl="1"/>
            <a:r>
              <a:rPr lang="cs-CZ" altLang="cs-CZ" sz="2000" dirty="0"/>
              <a:t>Prokrvení -  neporušená sliznice</a:t>
            </a:r>
          </a:p>
          <a:p>
            <a:pPr lvl="1"/>
            <a:r>
              <a:rPr lang="cs-CZ" altLang="cs-CZ" sz="2000" dirty="0"/>
              <a:t>Alkalické sekrety-sliny, pankreatická šťáva pro střevo</a:t>
            </a:r>
          </a:p>
          <a:p>
            <a:pPr lvl="1"/>
            <a:r>
              <a:rPr lang="cs-CZ" altLang="cs-CZ" sz="2000" dirty="0"/>
              <a:t>Prostaglandiny </a:t>
            </a:r>
            <a:r>
              <a:rPr lang="cs-CZ" altLang="cs-CZ" sz="1600" dirty="0"/>
              <a:t>(hormony, tvořící se v každé buňce)</a:t>
            </a:r>
          </a:p>
          <a:p>
            <a:pPr lvl="1"/>
            <a:r>
              <a:rPr lang="cs-CZ" altLang="cs-CZ" sz="2000" dirty="0"/>
              <a:t>Hormon sekretin z tenkého střeva stimuluje produkci pankreatické šťávy </a:t>
            </a:r>
            <a:br>
              <a:rPr lang="cs-CZ" altLang="cs-CZ" sz="2000" dirty="0"/>
            </a:br>
            <a:r>
              <a:rPr lang="cs-CZ" altLang="cs-CZ" sz="2000" dirty="0"/>
              <a:t>je alkalická) a snižuje sekreci žaludeční šťávy </a:t>
            </a:r>
          </a:p>
          <a:p>
            <a:pPr lvl="1"/>
            <a:r>
              <a:rPr lang="cs-CZ" altLang="cs-CZ" sz="2000" dirty="0"/>
              <a:t>Hormon </a:t>
            </a:r>
            <a:r>
              <a:rPr lang="cs-CZ" altLang="cs-CZ" sz="2000" dirty="0" err="1"/>
              <a:t>somatostatin</a:t>
            </a:r>
            <a:r>
              <a:rPr lang="cs-CZ" altLang="cs-CZ" sz="2000" dirty="0"/>
              <a:t>, produkují delta </a:t>
            </a:r>
            <a:r>
              <a:rPr lang="cs-CZ" altLang="cs-CZ" sz="2000" dirty="0" err="1"/>
              <a:t>bb</a:t>
            </a:r>
            <a:r>
              <a:rPr lang="cs-CZ" altLang="cs-CZ" sz="2000" dirty="0"/>
              <a:t>. Lang. ostrůvků, (tlumí žaludeční a střevní hormony →sniž. </a:t>
            </a:r>
            <a:r>
              <a:rPr lang="cs-CZ" altLang="cs-CZ" sz="2000" dirty="0" err="1"/>
              <a:t>HCl</a:t>
            </a:r>
            <a:r>
              <a:rPr lang="cs-CZ" altLang="cs-CZ" sz="2000" dirty="0"/>
              <a:t>)</a:t>
            </a:r>
          </a:p>
          <a:p>
            <a:pPr lvl="1"/>
            <a:r>
              <a:rPr lang="cs-CZ" altLang="cs-CZ" sz="2000" dirty="0"/>
              <a:t>prostaglandiny</a:t>
            </a:r>
          </a:p>
        </p:txBody>
      </p:sp>
      <p:sp>
        <p:nvSpPr>
          <p:cNvPr id="10244" name="Rectangle 4">
            <a:extLst>
              <a:ext uri="{FF2B5EF4-FFF2-40B4-BE49-F238E27FC236}">
                <a16:creationId xmlns:a16="http://schemas.microsoft.com/office/drawing/2014/main" id="{AAC169E3-6F47-42F6-AF8C-3B086D8EAA1B}"/>
              </a:ext>
            </a:extLst>
          </p:cNvPr>
          <p:cNvSpPr>
            <a:spLocks noGrp="1" noChangeArrowheads="1"/>
          </p:cNvSpPr>
          <p:nvPr>
            <p:ph type="body" sz="half" idx="2"/>
          </p:nvPr>
        </p:nvSpPr>
        <p:spPr>
          <a:xfrm>
            <a:off x="6309765" y="2315193"/>
            <a:ext cx="5181600" cy="4351338"/>
          </a:xfrm>
        </p:spPr>
        <p:txBody>
          <a:bodyPr>
            <a:normAutofit lnSpcReduction="10000"/>
          </a:bodyPr>
          <a:lstStyle/>
          <a:p>
            <a:r>
              <a:rPr lang="cs-CZ" altLang="cs-CZ" sz="4000" dirty="0"/>
              <a:t>agresívními </a:t>
            </a:r>
            <a:r>
              <a:rPr lang="cs-CZ" altLang="cs-CZ" sz="2400" dirty="0"/>
              <a:t>faktory sliznice</a:t>
            </a:r>
          </a:p>
          <a:p>
            <a:pPr lvl="1"/>
            <a:r>
              <a:rPr lang="cs-CZ" altLang="cs-CZ" sz="2000" dirty="0"/>
              <a:t>Hyperacidita (</a:t>
            </a:r>
            <a:r>
              <a:rPr lang="cs-CZ" altLang="cs-CZ" sz="2000" dirty="0">
                <a:latin typeface="Arial Narrow" panose="020B0606020202030204" pitchFamily="34" charset="0"/>
              </a:rPr>
              <a:t>↑ </a:t>
            </a:r>
            <a:r>
              <a:rPr lang="cs-CZ" altLang="cs-CZ" sz="2000" dirty="0" err="1">
                <a:latin typeface="Arial Narrow" panose="020B0606020202030204" pitchFamily="34" charset="0"/>
              </a:rPr>
              <a:t>HCl</a:t>
            </a:r>
            <a:r>
              <a:rPr lang="cs-CZ" altLang="cs-CZ" sz="2000" dirty="0">
                <a:latin typeface="Arial Narrow" panose="020B0606020202030204" pitchFamily="34" charset="0"/>
              </a:rPr>
              <a:t>)</a:t>
            </a:r>
          </a:p>
          <a:p>
            <a:pPr lvl="2"/>
            <a:r>
              <a:rPr lang="cs-CZ" altLang="cs-CZ" sz="1800" dirty="0"/>
              <a:t>Kofein, kouření, </a:t>
            </a:r>
            <a:r>
              <a:rPr lang="cs-CZ" sz="1800" dirty="0"/>
              <a:t>dráždivá jídla</a:t>
            </a:r>
          </a:p>
          <a:p>
            <a:pPr lvl="2"/>
            <a:r>
              <a:rPr lang="cs-CZ" altLang="cs-CZ" sz="1800" dirty="0" err="1"/>
              <a:t>Zollingerův</a:t>
            </a:r>
            <a:r>
              <a:rPr lang="cs-CZ" altLang="cs-CZ" sz="1800" dirty="0"/>
              <a:t> </a:t>
            </a:r>
            <a:r>
              <a:rPr lang="cs-CZ" altLang="cs-CZ" sz="1800" dirty="0" err="1"/>
              <a:t>Ellisonův</a:t>
            </a:r>
            <a:r>
              <a:rPr lang="cs-CZ" altLang="cs-CZ" sz="1800" dirty="0"/>
              <a:t> </a:t>
            </a:r>
            <a:r>
              <a:rPr lang="cs-CZ" altLang="cs-CZ" sz="1800" dirty="0" err="1"/>
              <a:t>sy</a:t>
            </a:r>
            <a:endParaRPr lang="cs-CZ" altLang="cs-CZ" sz="1800" dirty="0"/>
          </a:p>
          <a:p>
            <a:pPr lvl="2"/>
            <a:r>
              <a:rPr lang="cs-CZ" altLang="cs-CZ" sz="1800" dirty="0"/>
              <a:t>Léky: </a:t>
            </a:r>
            <a:r>
              <a:rPr lang="cs-CZ" sz="1800" dirty="0"/>
              <a:t>kyselina </a:t>
            </a:r>
            <a:r>
              <a:rPr lang="cs-CZ" sz="1800" dirty="0" err="1"/>
              <a:t>acetylosalicylová</a:t>
            </a:r>
            <a:r>
              <a:rPr lang="cs-CZ" sz="1800" dirty="0"/>
              <a:t>, nesteroidní antirevmatika, </a:t>
            </a:r>
            <a:r>
              <a:rPr lang="cs-CZ" sz="1800" dirty="0" err="1"/>
              <a:t>kortikosteroidy.cytostatika</a:t>
            </a:r>
            <a:endParaRPr lang="cs-CZ" sz="1800" dirty="0"/>
          </a:p>
          <a:p>
            <a:pPr lvl="2"/>
            <a:r>
              <a:rPr lang="cs-CZ" altLang="cs-CZ" sz="1800" dirty="0" err="1"/>
              <a:t>Nitrosaminy</a:t>
            </a:r>
            <a:endParaRPr lang="cs-CZ" altLang="cs-CZ" sz="1800" dirty="0"/>
          </a:p>
          <a:p>
            <a:pPr lvl="2"/>
            <a:r>
              <a:rPr lang="cs-CZ" altLang="cs-CZ" sz="1800" dirty="0"/>
              <a:t>Stres</a:t>
            </a:r>
          </a:p>
          <a:p>
            <a:pPr lvl="1"/>
            <a:r>
              <a:rPr lang="cs-CZ" altLang="cs-CZ" sz="2200" dirty="0"/>
              <a:t>Reflux žluči</a:t>
            </a:r>
            <a:endParaRPr lang="cs-CZ" altLang="cs-CZ" sz="1800" dirty="0"/>
          </a:p>
          <a:p>
            <a:pPr lvl="1"/>
            <a:r>
              <a:rPr lang="cs-CZ" altLang="cs-CZ" sz="2000" dirty="0" err="1"/>
              <a:t>Helicobacter</a:t>
            </a:r>
            <a:r>
              <a:rPr lang="cs-CZ" altLang="cs-CZ" sz="2000" dirty="0"/>
              <a:t> </a:t>
            </a:r>
            <a:r>
              <a:rPr lang="cs-CZ" altLang="cs-CZ" sz="2000" dirty="0" err="1"/>
              <a:t>pylori</a:t>
            </a:r>
            <a:endParaRPr lang="cs-CZ" altLang="cs-CZ" sz="2000" dirty="0"/>
          </a:p>
          <a:p>
            <a:pPr lvl="1"/>
            <a:r>
              <a:rPr lang="cs-CZ" sz="2200" dirty="0"/>
              <a:t>Ischémie sliznice  porucha cirkulace a mikrocirkulace,</a:t>
            </a:r>
          </a:p>
          <a:p>
            <a:pPr marL="0" indent="0">
              <a:buNone/>
            </a:pPr>
            <a:endParaRPr lang="cs-CZ" dirty="0"/>
          </a:p>
          <a:p>
            <a:pPr marL="0" indent="0">
              <a:buNone/>
            </a:pPr>
            <a:endParaRPr lang="cs-CZ" altLang="cs-CZ" sz="2000" dirty="0"/>
          </a:p>
        </p:txBody>
      </p:sp>
      <p:sp>
        <p:nvSpPr>
          <p:cNvPr id="10245" name="Line 5">
            <a:extLst>
              <a:ext uri="{FF2B5EF4-FFF2-40B4-BE49-F238E27FC236}">
                <a16:creationId xmlns:a16="http://schemas.microsoft.com/office/drawing/2014/main" id="{D4EF7F35-6FB4-4F1D-9EE1-200E7240C415}"/>
              </a:ext>
            </a:extLst>
          </p:cNvPr>
          <p:cNvSpPr>
            <a:spLocks noChangeShapeType="1"/>
          </p:cNvSpPr>
          <p:nvPr/>
        </p:nvSpPr>
        <p:spPr bwMode="auto">
          <a:xfrm>
            <a:off x="6019800" y="1501557"/>
            <a:ext cx="0" cy="5762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6" name="Line 6">
            <a:extLst>
              <a:ext uri="{FF2B5EF4-FFF2-40B4-BE49-F238E27FC236}">
                <a16:creationId xmlns:a16="http://schemas.microsoft.com/office/drawing/2014/main" id="{7BD8F80A-482C-4EF0-8C7A-2F42724AC03D}"/>
              </a:ext>
            </a:extLst>
          </p:cNvPr>
          <p:cNvSpPr>
            <a:spLocks noChangeShapeType="1"/>
          </p:cNvSpPr>
          <p:nvPr/>
        </p:nvSpPr>
        <p:spPr bwMode="auto">
          <a:xfrm>
            <a:off x="5689304" y="1825625"/>
            <a:ext cx="5746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D06BB-86D2-4293-BE7C-0FBAB094F3C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1550FEB-FB10-40F9-AA0A-265303DCA856}"/>
              </a:ext>
            </a:extLst>
          </p:cNvPr>
          <p:cNvSpPr>
            <a:spLocks noGrp="1"/>
          </p:cNvSpPr>
          <p:nvPr>
            <p:ph idx="1"/>
          </p:nvPr>
        </p:nvSpPr>
        <p:spPr/>
        <p:txBody>
          <a:bodyPr>
            <a:normAutofit fontScale="85000" lnSpcReduction="20000"/>
          </a:bodyPr>
          <a:lstStyle/>
          <a:p>
            <a:r>
              <a:rPr lang="cs-CZ" dirty="0" err="1"/>
              <a:t>Artrodézy</a:t>
            </a:r>
            <a:r>
              <a:rPr lang="cs-CZ" dirty="0"/>
              <a:t> (ztužení kloubu) zajistí bezbolestnost a statickou stabilitu za cenu ztráty hybnosti. Metodou první volby zůstávají v oblasti kloubů sub </a:t>
            </a:r>
            <a:r>
              <a:rPr lang="cs-CZ" dirty="0" err="1"/>
              <a:t>talo</a:t>
            </a:r>
            <a:r>
              <a:rPr lang="cs-CZ" dirty="0"/>
              <a:t>, karpu a hlezna, kde je ztráta pohybu pro nemocného relativně málo citelná a náhrada endoprotézou je úspěšná až v poslední době a není zcela rozšířena. Na velkých kloubech jsou indikací těžké kloubní destrukce, které nelze řešit endoprotézou, nebo tam, kde endoprotéza již selhala. Nejčastěji se užívá u kolena, ostatní indikace jsou vzácné. U revmatiků dochází k plnému kostnímu srůstu u všech typů </a:t>
            </a:r>
            <a:r>
              <a:rPr lang="cs-CZ" dirty="0" err="1"/>
              <a:t>artrodéz</a:t>
            </a:r>
            <a:r>
              <a:rPr lang="cs-CZ" dirty="0"/>
              <a:t> v rozmezí 3-6 měsíců. Efekt je ve všech případech trvalý. Zvláštním a zcela specifickým typem </a:t>
            </a:r>
            <a:r>
              <a:rPr lang="cs-CZ" dirty="0" err="1"/>
              <a:t>artrodéz</a:t>
            </a:r>
            <a:r>
              <a:rPr lang="cs-CZ" dirty="0"/>
              <a:t> jsou </a:t>
            </a:r>
            <a:r>
              <a:rPr lang="cs-CZ" dirty="0" err="1"/>
              <a:t>spondylodézy</a:t>
            </a:r>
            <a:r>
              <a:rPr lang="cs-CZ" dirty="0"/>
              <a:t> při nestabilitách krční páteře. Zánětlivý revmatický proces poškozuje jednak meziobratlové klouby a jednak stabilizační vazový aparát. Dochází k posunu obratlových těl a zúžení průsvitu páteřního kanálu. V důsledku chronického útlaku míchy se rozvíjí </a:t>
            </a:r>
            <a:r>
              <a:rPr lang="cs-CZ" dirty="0" err="1"/>
              <a:t>myelopathie</a:t>
            </a:r>
            <a:r>
              <a:rPr lang="cs-CZ" dirty="0"/>
              <a:t> manifestující se narůstajícími neurologickými příznaky. Neléčená </a:t>
            </a:r>
            <a:r>
              <a:rPr lang="cs-CZ" dirty="0" err="1"/>
              <a:t>instabilita</a:t>
            </a:r>
            <a:r>
              <a:rPr lang="cs-CZ" dirty="0"/>
              <a:t> krční páteře může vyústit v </a:t>
            </a:r>
            <a:r>
              <a:rPr lang="cs-CZ" dirty="0" err="1"/>
              <a:t>quadruplegii</a:t>
            </a:r>
            <a:r>
              <a:rPr lang="cs-CZ" dirty="0"/>
              <a:t> nebo dokonce skončit smrtí pacienta. Nepoznaná nestabilita může také vážně ohrozit nemocného při intubaci během anestezie, potřebné pro jiný </a:t>
            </a:r>
            <a:r>
              <a:rPr lang="cs-CZ" dirty="0" err="1"/>
              <a:t>revmatochirurgický</a:t>
            </a:r>
            <a:r>
              <a:rPr lang="cs-CZ" dirty="0"/>
              <a:t> výkon. </a:t>
            </a:r>
          </a:p>
        </p:txBody>
      </p:sp>
    </p:spTree>
    <p:extLst>
      <p:ext uri="{BB962C8B-B14F-4D97-AF65-F5344CB8AC3E}">
        <p14:creationId xmlns:p14="http://schemas.microsoft.com/office/powerpoint/2010/main" val="376249881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6D296E-F93F-4A84-AB27-7B05FD6E678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62EE612-5B9B-4EE0-A22F-F8FF7C1563D7}"/>
              </a:ext>
            </a:extLst>
          </p:cNvPr>
          <p:cNvSpPr>
            <a:spLocks noGrp="1"/>
          </p:cNvSpPr>
          <p:nvPr>
            <p:ph idx="1"/>
          </p:nvPr>
        </p:nvSpPr>
        <p:spPr/>
        <p:txBody>
          <a:bodyPr>
            <a:normAutofit fontScale="77500" lnSpcReduction="20000"/>
          </a:bodyPr>
          <a:lstStyle/>
          <a:p>
            <a:r>
              <a:rPr lang="cs-CZ" dirty="0"/>
              <a:t>Plastika je nejběžnějším </a:t>
            </a:r>
            <a:r>
              <a:rPr lang="cs-CZ" dirty="0" err="1"/>
              <a:t>revmatochirurgickým</a:t>
            </a:r>
            <a:r>
              <a:rPr lang="cs-CZ" dirty="0"/>
              <a:t> výkonem. Podle techniky provedení dělíme plastiku na 3 typy:</a:t>
            </a:r>
          </a:p>
          <a:p>
            <a:r>
              <a:rPr lang="cs-CZ" dirty="0"/>
              <a:t>a) Rekonstrukční plastika měkkých tkání se užívá nejčastěji k ošetření typických deformit prstů – ulnárního driftu, knoflíkové dírky nebo deformity labutí šíje. Podstatou výkonu je vždy obnova rovnováhy měkkých tkání deliberací svalových úponů a aponeuróz na straně kontraktury a jejich zřasením na straně </a:t>
            </a:r>
            <a:r>
              <a:rPr lang="cs-CZ" dirty="0" err="1"/>
              <a:t>laxity</a:t>
            </a:r>
            <a:r>
              <a:rPr lang="cs-CZ" dirty="0"/>
              <a:t>. </a:t>
            </a:r>
          </a:p>
          <a:p>
            <a:r>
              <a:rPr lang="cs-CZ" dirty="0"/>
              <a:t>b) Resekční plastika, jejíž podstatou je resekce kloubních ploch a fixace kloubu extenzí nebo korekčním obvazem dokud nedojde k zajizvení. Funkce kloubu je ve větší míře zachována, bolestivost mizí nebo se podstatně zmírňuje. Cenou je však ztráta stability kloubu, která může nemocného omezovat. Typickým příkladem historicky velmi úspěšné resekční plastiky je resekce </a:t>
            </a:r>
            <a:r>
              <a:rPr lang="cs-CZ" dirty="0" err="1"/>
              <a:t>baze</a:t>
            </a:r>
            <a:r>
              <a:rPr lang="cs-CZ" dirty="0"/>
              <a:t> základní falangy palce při operaci dle Kellera pro </a:t>
            </a:r>
            <a:r>
              <a:rPr lang="cs-CZ" dirty="0" err="1"/>
              <a:t>hallux</a:t>
            </a:r>
            <a:r>
              <a:rPr lang="cs-CZ" dirty="0"/>
              <a:t> </a:t>
            </a:r>
            <a:r>
              <a:rPr lang="cs-CZ" dirty="0" err="1"/>
              <a:t>valgus</a:t>
            </a:r>
            <a:r>
              <a:rPr lang="cs-CZ" dirty="0"/>
              <a:t>. Stav obdobný resekční plastice vzniká také po odstranění selhávající endoprotézy kyčelního kloubu, kterou nelze nahradit. Nemocný je obvykle schopen relativně nebolestivé chůze s pomocí berlí, rozsah pohybu v kloubu je dobrý, proteticky je nutno kompenzovat různě velký zkrat končetiny.</a:t>
            </a:r>
          </a:p>
          <a:p>
            <a:endParaRPr lang="cs-CZ" dirty="0"/>
          </a:p>
        </p:txBody>
      </p:sp>
    </p:spTree>
    <p:extLst>
      <p:ext uri="{BB962C8B-B14F-4D97-AF65-F5344CB8AC3E}">
        <p14:creationId xmlns:p14="http://schemas.microsoft.com/office/powerpoint/2010/main" val="357288955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84429-98D1-4DAB-9E50-4936BEA0F07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879590A-5A56-49A1-9ACD-D4DFCC16D768}"/>
              </a:ext>
            </a:extLst>
          </p:cNvPr>
          <p:cNvSpPr>
            <a:spLocks noGrp="1"/>
          </p:cNvSpPr>
          <p:nvPr>
            <p:ph idx="1"/>
          </p:nvPr>
        </p:nvSpPr>
        <p:spPr/>
        <p:txBody>
          <a:bodyPr>
            <a:normAutofit fontScale="77500" lnSpcReduction="20000"/>
          </a:bodyPr>
          <a:lstStyle/>
          <a:p>
            <a:r>
              <a:rPr lang="cs-CZ" dirty="0"/>
              <a:t>c) </a:t>
            </a:r>
            <a:r>
              <a:rPr lang="cs-CZ" dirty="0" err="1"/>
              <a:t>Interpoziční</a:t>
            </a:r>
            <a:r>
              <a:rPr lang="cs-CZ" dirty="0"/>
              <a:t> plastika - resekované plochy jsou nahrazeny </a:t>
            </a:r>
            <a:r>
              <a:rPr lang="cs-CZ" dirty="0" err="1"/>
              <a:t>interpozitem</a:t>
            </a:r>
            <a:r>
              <a:rPr lang="cs-CZ" dirty="0"/>
              <a:t>. Původně bylo toto </a:t>
            </a:r>
            <a:r>
              <a:rPr lang="cs-CZ" dirty="0" err="1"/>
              <a:t>interpozitum</a:t>
            </a:r>
            <a:r>
              <a:rPr lang="cs-CZ" dirty="0"/>
              <a:t> tvořeno obvykle fascií nebo jinou měkkou tkání. Výsledky byly krátkodobé, končily obvykle kloubní fibrózou, komplikovanou navíc nestabilitou. Moderní kloubní plastika je prakticky vždy </a:t>
            </a:r>
            <a:r>
              <a:rPr lang="cs-CZ" dirty="0" err="1"/>
              <a:t>aloplastikou</a:t>
            </a:r>
            <a:r>
              <a:rPr lang="cs-CZ" dirty="0"/>
              <a:t>, s použitím relativně inertních materiálů. Implantáty jsou do dřeňového kanálu jen volně vloženy (náhrady kloubů prstů), nebo v něm upevněny pomocí tzv. kostního cementu (</a:t>
            </a:r>
            <a:r>
              <a:rPr lang="cs-CZ" dirty="0" err="1"/>
              <a:t>polymetylmetakrylátu</a:t>
            </a:r>
            <a:r>
              <a:rPr lang="cs-CZ" dirty="0"/>
              <a:t>). Nejmodernější implantáty mají povrchy pokryty porézním nástřikem kovu případně </a:t>
            </a:r>
            <a:r>
              <a:rPr lang="cs-CZ" dirty="0" err="1"/>
              <a:t>hydroxyapatitu</a:t>
            </a:r>
            <a:r>
              <a:rPr lang="cs-CZ" dirty="0"/>
              <a:t> </a:t>
            </a:r>
            <a:r>
              <a:rPr lang="cs-CZ" dirty="0" err="1"/>
              <a:t>umožnujícím</a:t>
            </a:r>
            <a:r>
              <a:rPr lang="cs-CZ" dirty="0"/>
              <a:t> přímou vazbu kosti s implantátem jejím vrůstáním. </a:t>
            </a:r>
          </a:p>
          <a:p>
            <a:r>
              <a:rPr lang="cs-CZ" dirty="0"/>
              <a:t>Náhrada kyčelního a kolenního kloubu je dnes nejrozšířenější a nejpropracovanější </a:t>
            </a:r>
            <a:r>
              <a:rPr lang="cs-CZ" dirty="0" err="1"/>
              <a:t>aloplastika</a:t>
            </a:r>
            <a:r>
              <a:rPr lang="cs-CZ" dirty="0"/>
              <a:t>. K dispozici je široká škála implantátů pokrývající celé indikační spektrum. </a:t>
            </a:r>
          </a:p>
          <a:p>
            <a:r>
              <a:rPr lang="cs-CZ" dirty="0"/>
              <a:t>Náhrada hlezenního kloubu nedoznala zatím většího rozšíření. Jejím problémem byla relativně krátká životnost, ale nové moderní typy implantátů mají výrazně lepší výsledky a náhrada hlezenního kloubu je stále častěji indikována.</a:t>
            </a:r>
          </a:p>
          <a:p>
            <a:r>
              <a:rPr lang="cs-CZ" dirty="0"/>
              <a:t> </a:t>
            </a:r>
          </a:p>
          <a:p>
            <a:endParaRPr lang="cs-CZ" dirty="0"/>
          </a:p>
        </p:txBody>
      </p:sp>
    </p:spTree>
    <p:extLst>
      <p:ext uri="{BB962C8B-B14F-4D97-AF65-F5344CB8AC3E}">
        <p14:creationId xmlns:p14="http://schemas.microsoft.com/office/powerpoint/2010/main" val="419908096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118D96-B6BA-4B3E-912C-0420B51586C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782856F-8C87-4692-BB15-9F226C775B19}"/>
              </a:ext>
            </a:extLst>
          </p:cNvPr>
          <p:cNvSpPr>
            <a:spLocks noGrp="1"/>
          </p:cNvSpPr>
          <p:nvPr>
            <p:ph idx="1"/>
          </p:nvPr>
        </p:nvSpPr>
        <p:spPr/>
        <p:txBody>
          <a:bodyPr>
            <a:normAutofit fontScale="70000" lnSpcReduction="20000"/>
          </a:bodyPr>
          <a:lstStyle/>
          <a:p>
            <a:r>
              <a:rPr lang="cs-CZ" dirty="0"/>
              <a:t>Náhrada ramenního kloubu je třetí nejčastěji užívanou </a:t>
            </a:r>
            <a:r>
              <a:rPr lang="cs-CZ" dirty="0" err="1"/>
              <a:t>aloplastikou</a:t>
            </a:r>
            <a:r>
              <a:rPr lang="cs-CZ" dirty="0"/>
              <a:t> v </a:t>
            </a:r>
            <a:r>
              <a:rPr lang="cs-CZ" dirty="0" err="1"/>
              <a:t>revmatochirurgii</a:t>
            </a:r>
            <a:r>
              <a:rPr lang="cs-CZ" dirty="0"/>
              <a:t>. Indikací je bolest, spojená s destrukcí kloubních ploch a omezením hybnosti, takového rozsahu, že významně snižuje možnost sebeobsluhy. Měla by být indikována dříve, než dojde k poškození rotátorové manžety revmatickým procesem. Složitá rekonstrukce této struktury obvykle nepříznivě ovlivňuje konečný funkční výsledek nebo vyžaduje implantaci speciální reverzní protézy. Implantace endoprotézy nebrání užívání podpažních berlí, které jsou pro řadu revmatiků nezbytnou pomůckou. Výsledky jsou dlouhodobě příznivé, neboť kloub není staticky zatěžován.</a:t>
            </a:r>
          </a:p>
          <a:p>
            <a:r>
              <a:rPr lang="cs-CZ" dirty="0"/>
              <a:t>Náhrada loketního kloubu je indikována zejména tam, kde dochází k omezení rozsahu flexe nezbytné pro sebeobsluhu. Jednoznačná je indikace při oboustranném postižení. Současné implantáty zajistí nemocnému bezbolestnost, zásadní zlepšení flexe a tedy sebeobsluhy, při zachování stability kloubu, s možností opory (berle). U těžkých mnohaletých postižení zůstává problémem obnova plné extenze, kde limitujícím faktorem je zkrácení měkkých struktur včetně cév a nervů na ventrální straně kloubu. Nezbytná je proto včasná indikace. Operace je však technicky velmi náročná a je zatížena množstvím komplikací.</a:t>
            </a:r>
          </a:p>
          <a:p>
            <a:r>
              <a:rPr lang="cs-CZ" dirty="0"/>
              <a:t>Náhrada zápěstí je indikována u destrukce kostí karpu spojené s osovou deviací, </a:t>
            </a:r>
            <a:r>
              <a:rPr lang="cs-CZ" dirty="0" err="1"/>
              <a:t>instabilitou</a:t>
            </a:r>
            <a:r>
              <a:rPr lang="cs-CZ" dirty="0"/>
              <a:t> a bolestí, druhotně vedoucí k porušení svalové rovnováhy a omezení funkce prstů. Přednost před </a:t>
            </a:r>
            <a:r>
              <a:rPr lang="cs-CZ" dirty="0" err="1"/>
              <a:t>artrodézou</a:t>
            </a:r>
            <a:r>
              <a:rPr lang="cs-CZ" dirty="0"/>
              <a:t> dostává zejména při oboustranném postižení. </a:t>
            </a:r>
          </a:p>
          <a:p>
            <a:r>
              <a:rPr lang="cs-CZ" dirty="0"/>
              <a:t> </a:t>
            </a:r>
          </a:p>
          <a:p>
            <a:endParaRPr lang="cs-CZ" dirty="0"/>
          </a:p>
        </p:txBody>
      </p:sp>
    </p:spTree>
    <p:extLst>
      <p:ext uri="{BB962C8B-B14F-4D97-AF65-F5344CB8AC3E}">
        <p14:creationId xmlns:p14="http://schemas.microsoft.com/office/powerpoint/2010/main" val="154396924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7406FC-6632-4902-B936-84DADD2ADA9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3A7A433-F18B-4E02-9159-36984B3E1F02}"/>
              </a:ext>
            </a:extLst>
          </p:cNvPr>
          <p:cNvSpPr>
            <a:spLocks noGrp="1"/>
          </p:cNvSpPr>
          <p:nvPr>
            <p:ph idx="1"/>
          </p:nvPr>
        </p:nvSpPr>
        <p:spPr/>
        <p:txBody>
          <a:bodyPr/>
          <a:lstStyle/>
          <a:p>
            <a:r>
              <a:rPr lang="cs-CZ" dirty="0"/>
              <a:t>Náhrady drobných kloubů ruky jsou nejčastěji užívány na kloubech </a:t>
            </a:r>
            <a:r>
              <a:rPr lang="cs-CZ" dirty="0" err="1"/>
              <a:t>metakarpofalangeálních</a:t>
            </a:r>
            <a:r>
              <a:rPr lang="cs-CZ" dirty="0"/>
              <a:t> vzácněji na proximálních </a:t>
            </a:r>
            <a:r>
              <a:rPr lang="cs-CZ" dirty="0" err="1"/>
              <a:t>interfalangeálních</a:t>
            </a:r>
            <a:r>
              <a:rPr lang="cs-CZ" dirty="0"/>
              <a:t>. </a:t>
            </a:r>
            <a:r>
              <a:rPr lang="cs-CZ" dirty="0" err="1"/>
              <a:t>Metakarpofalangeální</a:t>
            </a:r>
            <a:r>
              <a:rPr lang="cs-CZ" dirty="0"/>
              <a:t> kloub je pro funkci prstu klíčový, jeho destrukce vede ke ztrátě funkce celého prstu. Proximální </a:t>
            </a:r>
            <a:r>
              <a:rPr lang="cs-CZ" dirty="0" err="1"/>
              <a:t>interfalangeální</a:t>
            </a:r>
            <a:r>
              <a:rPr lang="cs-CZ" dirty="0"/>
              <a:t> klouby zase výrazně ovlivňují úchopové funkce ruky. Výsledky těchto implantátů jsou závislé na včasnosti indikace, stavu kolem kloubních tkání a způsobu zátěže a dosahují životnost obvykle 10 let. </a:t>
            </a:r>
          </a:p>
        </p:txBody>
      </p:sp>
    </p:spTree>
    <p:extLst>
      <p:ext uri="{BB962C8B-B14F-4D97-AF65-F5344CB8AC3E}">
        <p14:creationId xmlns:p14="http://schemas.microsoft.com/office/powerpoint/2010/main" val="172208832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DC8C05-9365-475D-8E48-60DAA1952D0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8956C5-CE86-49B9-AC71-1D8051440310}"/>
              </a:ext>
            </a:extLst>
          </p:cNvPr>
          <p:cNvSpPr>
            <a:spLocks noGrp="1"/>
          </p:cNvSpPr>
          <p:nvPr>
            <p:ph idx="1"/>
          </p:nvPr>
        </p:nvSpPr>
        <p:spPr/>
        <p:txBody>
          <a:bodyPr>
            <a:normAutofit fontScale="25000" lnSpcReduction="20000"/>
          </a:bodyPr>
          <a:lstStyle/>
          <a:p>
            <a:r>
              <a:rPr lang="cs-CZ" b="1" dirty="0"/>
              <a:t>2.9 Nejčastější ošetřovatelské diagnózy</a:t>
            </a:r>
          </a:p>
          <a:p>
            <a:r>
              <a:rPr lang="cs-CZ" b="1" dirty="0"/>
              <a:t>12.9 Nejčastější ošetřovatelské diagnózy</a:t>
            </a:r>
            <a:endParaRPr lang="cs-CZ" dirty="0"/>
          </a:p>
          <a:p>
            <a:r>
              <a:rPr lang="cs-CZ" dirty="0"/>
              <a:t> </a:t>
            </a:r>
          </a:p>
          <a:p>
            <a:r>
              <a:rPr lang="cs-CZ" dirty="0"/>
              <a:t> </a:t>
            </a:r>
          </a:p>
          <a:p>
            <a:r>
              <a:rPr lang="cs-CZ" dirty="0">
                <a:hlinkClick r:id="rId2" tooltip="osetrovatelske-diagnozy.aspx"/>
              </a:rPr>
              <a:t>Akutní bolest - 00132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stravování - 00102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Nedostatečné znalosti - 00126</a:t>
            </a:r>
            <a:endParaRPr lang="cs-CZ" dirty="0"/>
          </a:p>
          <a:p>
            <a:r>
              <a:rPr lang="cs-CZ" dirty="0">
                <a:hlinkClick r:id="rId2" tooltip="osetrovatelske-diagnozy.aspx"/>
              </a:rPr>
              <a:t>Hypertermie - 00007</a:t>
            </a:r>
            <a:endParaRPr lang="cs-CZ" dirty="0"/>
          </a:p>
          <a:p>
            <a:r>
              <a:rPr lang="cs-CZ" dirty="0">
                <a:hlinkClick r:id="rId2" tooltip="osetrovatelske-diagnozy.aspx"/>
              </a:rPr>
              <a:t>Chronická bolest - 00133</a:t>
            </a:r>
            <a:endParaRPr lang="cs-CZ" dirty="0"/>
          </a:p>
          <a:p>
            <a:r>
              <a:rPr lang="cs-CZ" dirty="0">
                <a:hlinkClick r:id="rId2" tooltip="osetrovatelske-diagnozy.aspx"/>
              </a:rPr>
              <a:t>Nauzea - 00134</a:t>
            </a:r>
            <a:endParaRPr lang="cs-CZ" dirty="0"/>
          </a:p>
          <a:p>
            <a:r>
              <a:rPr lang="cs-CZ" dirty="0">
                <a:hlinkClick r:id="rId2" tooltip="osetrovatelske-diagnozy.aspx"/>
              </a:rPr>
              <a:t>Snaha zlepšit znalosti - 00161</a:t>
            </a:r>
            <a:endParaRPr lang="cs-CZ" dirty="0"/>
          </a:p>
          <a:p>
            <a:r>
              <a:rPr lang="cs-CZ" dirty="0">
                <a:hlinkClick r:id="rId2" tooltip="osetrovatelske-diagnozy.aspx"/>
              </a:rPr>
              <a:t>Narušený obraz těla - 00118</a:t>
            </a:r>
            <a:endParaRPr lang="cs-CZ" dirty="0"/>
          </a:p>
          <a:p>
            <a:r>
              <a:rPr lang="cs-CZ" dirty="0">
                <a:hlinkClick r:id="rId2" tooltip="osetrovatelske-diagnozy.aspx"/>
              </a:rPr>
              <a:t>Nespavost - 00095</a:t>
            </a:r>
            <a:endParaRPr lang="cs-CZ" dirty="0"/>
          </a:p>
          <a:p>
            <a:r>
              <a:rPr lang="cs-CZ" dirty="0">
                <a:hlinkClick r:id="rId2" tooltip="osetrovatelske-diagnozy.aspx"/>
              </a:rPr>
              <a:t>Riziko infekce - 00004</a:t>
            </a:r>
            <a:endParaRPr lang="cs-CZ" dirty="0"/>
          </a:p>
          <a:p>
            <a:r>
              <a:rPr lang="cs-CZ" dirty="0"/>
              <a:t>Riziko pádů 00155</a:t>
            </a:r>
          </a:p>
          <a:p>
            <a:r>
              <a:rPr lang="cs-CZ" dirty="0"/>
              <a:t>Riziko narušení integrity kůže 00047</a:t>
            </a:r>
          </a:p>
          <a:p>
            <a:r>
              <a:rPr lang="cs-CZ" dirty="0">
                <a:hlinkClick r:id="rId2" tooltip="osetrovatelske-diagnozy.aspx"/>
              </a:rPr>
              <a:t>Strach - 00148</a:t>
            </a:r>
            <a:endParaRPr lang="cs-CZ" dirty="0"/>
          </a:p>
          <a:p>
            <a:r>
              <a:rPr lang="cs-CZ" dirty="0">
                <a:hlinkClick r:id="rId2" tooltip="osetrovatelske-diagnozy.aspx"/>
              </a:rPr>
              <a:t>Únava - 00093</a:t>
            </a:r>
            <a:endParaRPr lang="cs-CZ" dirty="0"/>
          </a:p>
          <a:p>
            <a:r>
              <a:rPr lang="cs-CZ" dirty="0">
                <a:hlinkClick r:id="rId2" tooltip="osetrovatelske-diagnozy.aspx"/>
              </a:rPr>
              <a:t>Úzkost - 00146</a:t>
            </a:r>
            <a:endParaRPr lang="cs-CZ" dirty="0"/>
          </a:p>
          <a:p>
            <a:r>
              <a:rPr lang="cs-CZ" dirty="0">
                <a:hlinkClick r:id="rId2" tooltip="osetrovatelske-diagnozy.aspx"/>
              </a:rPr>
              <a:t>Zhoršená tělesná pohyblivost - 00085</a:t>
            </a:r>
            <a:endParaRPr lang="cs-CZ" dirty="0"/>
          </a:p>
          <a:p>
            <a:r>
              <a:rPr lang="cs-CZ" dirty="0"/>
              <a:t>Zhoršená schopnost péče o domácnost 00098</a:t>
            </a:r>
          </a:p>
          <a:p>
            <a:r>
              <a:rPr lang="cs-CZ" dirty="0" err="1"/>
              <a:t>Noncompliance</a:t>
            </a:r>
            <a:r>
              <a:rPr lang="cs-CZ" dirty="0"/>
              <a:t> 00079</a:t>
            </a:r>
          </a:p>
          <a:p>
            <a:endParaRPr lang="cs-CZ" dirty="0"/>
          </a:p>
        </p:txBody>
      </p:sp>
    </p:spTree>
    <p:extLst>
      <p:ext uri="{BB962C8B-B14F-4D97-AF65-F5344CB8AC3E}">
        <p14:creationId xmlns:p14="http://schemas.microsoft.com/office/powerpoint/2010/main" val="62353211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BBCBD8-3B9C-4BA4-8EA4-68873D1FAE60}"/>
              </a:ext>
            </a:extLst>
          </p:cNvPr>
          <p:cNvSpPr>
            <a:spLocks noGrp="1"/>
          </p:cNvSpPr>
          <p:nvPr>
            <p:ph type="title"/>
          </p:nvPr>
        </p:nvSpPr>
        <p:spPr/>
        <p:txBody>
          <a:bodyPr>
            <a:normAutofit fontScale="90000"/>
          </a:bodyPr>
          <a:lstStyle/>
          <a:p>
            <a:r>
              <a:rPr lang="cs-CZ" b="1" dirty="0"/>
              <a:t>13 Ošetřovatelský proces u pacienta s osteoartrózou</a:t>
            </a:r>
            <a:br>
              <a:rPr lang="cs-CZ" b="1" dirty="0"/>
            </a:br>
            <a:endParaRPr lang="cs-CZ" dirty="0"/>
          </a:p>
        </p:txBody>
      </p:sp>
      <p:sp>
        <p:nvSpPr>
          <p:cNvPr id="3" name="Zástupný symbol pro obsah 2">
            <a:extLst>
              <a:ext uri="{FF2B5EF4-FFF2-40B4-BE49-F238E27FC236}">
                <a16:creationId xmlns:a16="http://schemas.microsoft.com/office/drawing/2014/main" id="{AEF3B218-ABAF-4787-ACE4-845E5BC8E8B7}"/>
              </a:ext>
            </a:extLst>
          </p:cNvPr>
          <p:cNvSpPr>
            <a:spLocks noGrp="1"/>
          </p:cNvSpPr>
          <p:nvPr>
            <p:ph idx="1"/>
          </p:nvPr>
        </p:nvSpPr>
        <p:spPr/>
        <p:txBody>
          <a:bodyPr>
            <a:normAutofit fontScale="92500" lnSpcReduction="10000"/>
          </a:bodyPr>
          <a:lstStyle/>
          <a:p>
            <a:r>
              <a:rPr lang="cs-CZ" b="1" dirty="0"/>
              <a:t>13.1 Etiologie</a:t>
            </a:r>
          </a:p>
          <a:p>
            <a:r>
              <a:rPr lang="cs-CZ" dirty="0"/>
              <a:t>Artróza je velmi časté onemocnění. Postihuje přes 10 % populace a je jednou z nejčastějších příčin pracovní neschopnosti. Významně se podílí na čerpání prostředků na zdravotní péči.</a:t>
            </a:r>
          </a:p>
          <a:p>
            <a:r>
              <a:rPr lang="cs-CZ" dirty="0"/>
              <a:t>Artróza, někdy je nazývána osteoartrózou, je degenerativní onemocnění kloubů s hyalinní chrupavkou. (Hyalinní chrupavka je avaskulární elastická tkáň, která se skládá z buněk - chondrocytů a matrix, která je jimi produkována. Podstatou této matrix je spleť kolagenních fibril. Prostory mezi vlákny jsou vyplněny proteoglykanovými agregáty, jejichž důležitou složkou jsou hydrofilní mukopolysacharidy, které svou schopností vázat vodu prakticky určují mechanické vlastnosti chrupavky).</a:t>
            </a:r>
          </a:p>
          <a:p>
            <a:r>
              <a:rPr lang="cs-CZ" dirty="0"/>
              <a:t>Rozlišujeme artrózu primární a sekundární.</a:t>
            </a:r>
          </a:p>
          <a:p>
            <a:endParaRPr lang="cs-CZ" dirty="0"/>
          </a:p>
        </p:txBody>
      </p:sp>
    </p:spTree>
    <p:extLst>
      <p:ext uri="{BB962C8B-B14F-4D97-AF65-F5344CB8AC3E}">
        <p14:creationId xmlns:p14="http://schemas.microsoft.com/office/powerpoint/2010/main" val="96614065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D020DE-080F-4864-B474-A8639500498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212C12D-625F-41B2-A99B-79D7BB5E81FF}"/>
              </a:ext>
            </a:extLst>
          </p:cNvPr>
          <p:cNvSpPr>
            <a:spLocks noGrp="1"/>
          </p:cNvSpPr>
          <p:nvPr>
            <p:ph idx="1"/>
          </p:nvPr>
        </p:nvSpPr>
        <p:spPr/>
        <p:txBody>
          <a:bodyPr>
            <a:normAutofit fontScale="62500" lnSpcReduction="20000"/>
          </a:bodyPr>
          <a:lstStyle/>
          <a:p>
            <a:r>
              <a:rPr lang="cs-CZ" b="1" dirty="0"/>
              <a:t>Primární artróza</a:t>
            </a:r>
            <a:endParaRPr lang="cs-CZ" dirty="0"/>
          </a:p>
          <a:p>
            <a:r>
              <a:rPr lang="cs-CZ" dirty="0"/>
              <a:t>Primární artróza je způsobena poruchou metabolizmu chondrocytů. Snižuje se množství vytvářené chrupavčité matrix a následuje rozpad chondrocytů. Uvolňují se buněčné enzymy, díky nimž chrupavka měkne, snižuje se její výška a vytvářejí se v ní trhliny. Z chrupavky se pak při pohybu uvolňuje detritus, který vede k </a:t>
            </a:r>
            <a:r>
              <a:rPr lang="cs-CZ" dirty="0" err="1"/>
              <a:t>synovialitidě</a:t>
            </a:r>
            <a:r>
              <a:rPr lang="cs-CZ" dirty="0"/>
              <a:t> - tedy zánětu kloubní výstelky. Zánět vyvolává hyperprodukci synoviální tekutiny a tím dochází ke zvýšené náplni kloubu. Organizmus se snaží bránit, zvětšit kloubní povrch, což vede ke kostní hypertrofii tedy tvorbě osteofytů. Dále se rozvíjí </a:t>
            </a:r>
            <a:r>
              <a:rPr lang="cs-CZ" dirty="0" err="1"/>
              <a:t>subchondrální</a:t>
            </a:r>
            <a:r>
              <a:rPr lang="cs-CZ" dirty="0"/>
              <a:t> skleróza a kostní </a:t>
            </a:r>
            <a:r>
              <a:rPr lang="cs-CZ" dirty="0" err="1"/>
              <a:t>pseudocysty</a:t>
            </a:r>
            <a:r>
              <a:rPr lang="cs-CZ" dirty="0"/>
              <a:t>  způsobené zlomeninami </a:t>
            </a:r>
            <a:r>
              <a:rPr lang="cs-CZ" dirty="0" err="1"/>
              <a:t>trabekul</a:t>
            </a:r>
            <a:r>
              <a:rPr lang="cs-CZ" dirty="0"/>
              <a:t> a následnou nekrózou.  Hlavním problémem léčby je pak skutečnost, že degenerativní proces postihuje i další části kloubu zejména pouzdro kloubní a vazy, ovlivňuje stabilitu kloubu a často je patrná i porucha osy kloubní.</a:t>
            </a:r>
          </a:p>
          <a:p>
            <a:r>
              <a:rPr lang="cs-CZ" dirty="0"/>
              <a:t> </a:t>
            </a:r>
          </a:p>
          <a:p>
            <a:r>
              <a:rPr lang="cs-CZ" b="1" dirty="0"/>
              <a:t>Sekundární artróza</a:t>
            </a:r>
            <a:endParaRPr lang="cs-CZ" dirty="0"/>
          </a:p>
          <a:p>
            <a:r>
              <a:rPr lang="cs-CZ" dirty="0"/>
              <a:t>V případě sekundární artrózy není příčinou destrukce kloubní chrupavky, nejde o primární onemocnění chrupavky, ale vyvolávající příčina leží mimo chrupavku. Na vině může být celá řada příčin:</a:t>
            </a:r>
          </a:p>
          <a:p>
            <a:br>
              <a:rPr lang="cs-CZ" dirty="0"/>
            </a:br>
            <a:endParaRPr lang="cs-CZ" dirty="0"/>
          </a:p>
          <a:p>
            <a:endParaRPr lang="cs-CZ" dirty="0"/>
          </a:p>
        </p:txBody>
      </p:sp>
    </p:spTree>
    <p:extLst>
      <p:ext uri="{BB962C8B-B14F-4D97-AF65-F5344CB8AC3E}">
        <p14:creationId xmlns:p14="http://schemas.microsoft.com/office/powerpoint/2010/main" val="419118175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E5D64-325E-4064-8191-4D65012A285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F701A80-77FA-4B8C-96DB-12CEDCD4B095}"/>
              </a:ext>
            </a:extLst>
          </p:cNvPr>
          <p:cNvSpPr>
            <a:spLocks noGrp="1"/>
          </p:cNvSpPr>
          <p:nvPr>
            <p:ph idx="1"/>
          </p:nvPr>
        </p:nvSpPr>
        <p:spPr/>
        <p:txBody>
          <a:bodyPr>
            <a:normAutofit fontScale="55000" lnSpcReduction="20000"/>
          </a:bodyPr>
          <a:lstStyle/>
          <a:p>
            <a:r>
              <a:rPr lang="cs-CZ" dirty="0"/>
              <a:t>1. Mechanické přetížení</a:t>
            </a:r>
          </a:p>
          <a:p>
            <a:r>
              <a:rPr lang="cs-CZ" dirty="0"/>
              <a:t>- osová deviace,</a:t>
            </a:r>
          </a:p>
          <a:p>
            <a:r>
              <a:rPr lang="cs-CZ" dirty="0"/>
              <a:t>- nadváha,</a:t>
            </a:r>
          </a:p>
          <a:p>
            <a:r>
              <a:rPr lang="cs-CZ" dirty="0"/>
              <a:t>- chronické přetěžování kloubu prací či sportem. </a:t>
            </a:r>
          </a:p>
          <a:p>
            <a:br>
              <a:rPr lang="cs-CZ" dirty="0"/>
            </a:br>
            <a:r>
              <a:rPr lang="cs-CZ" dirty="0"/>
              <a:t>2. Kloubní </a:t>
            </a:r>
            <a:r>
              <a:rPr lang="cs-CZ" dirty="0" err="1"/>
              <a:t>diskongruence</a:t>
            </a:r>
            <a:r>
              <a:rPr lang="cs-CZ" dirty="0"/>
              <a:t> </a:t>
            </a:r>
          </a:p>
          <a:p>
            <a:r>
              <a:rPr lang="cs-CZ" dirty="0"/>
              <a:t>- důsledek onemocnění kloubu (např. vrozená kyčelní dysplazie, </a:t>
            </a:r>
            <a:r>
              <a:rPr lang="cs-CZ" dirty="0" err="1"/>
              <a:t>coxa</a:t>
            </a:r>
            <a:r>
              <a:rPr lang="cs-CZ" dirty="0"/>
              <a:t> </a:t>
            </a:r>
            <a:r>
              <a:rPr lang="cs-CZ" dirty="0" err="1"/>
              <a:t>vara</a:t>
            </a:r>
            <a:r>
              <a:rPr lang="cs-CZ" dirty="0"/>
              <a:t> </a:t>
            </a:r>
            <a:r>
              <a:rPr lang="cs-CZ" dirty="0" err="1"/>
              <a:t>adolecentium</a:t>
            </a:r>
            <a:r>
              <a:rPr lang="cs-CZ" dirty="0"/>
              <a:t>), </a:t>
            </a:r>
          </a:p>
          <a:p>
            <a:r>
              <a:rPr lang="cs-CZ" dirty="0"/>
              <a:t>- nitrokloubní zlomeniny. </a:t>
            </a:r>
          </a:p>
          <a:p>
            <a:br>
              <a:rPr lang="cs-CZ" dirty="0"/>
            </a:br>
            <a:r>
              <a:rPr lang="cs-CZ" dirty="0"/>
              <a:t>3. Aseptická nekróza kloubní (u alkoholiků, nemocných pod kortikosteroidy apod.).</a:t>
            </a:r>
          </a:p>
          <a:p>
            <a:br>
              <a:rPr lang="cs-CZ" dirty="0"/>
            </a:br>
            <a:r>
              <a:rPr lang="cs-CZ" dirty="0"/>
              <a:t>4. Metabolická systémová onemocnění (</a:t>
            </a:r>
            <a:r>
              <a:rPr lang="cs-CZ" dirty="0" err="1"/>
              <a:t>ochronóza</a:t>
            </a:r>
            <a:r>
              <a:rPr lang="cs-CZ" dirty="0"/>
              <a:t>, </a:t>
            </a:r>
            <a:r>
              <a:rPr lang="cs-CZ" dirty="0" err="1"/>
              <a:t>Gaucherova</a:t>
            </a:r>
            <a:r>
              <a:rPr lang="cs-CZ" dirty="0"/>
              <a:t> nemoc, krystalové artropatie - dna).</a:t>
            </a:r>
          </a:p>
          <a:p>
            <a:br>
              <a:rPr lang="cs-CZ" dirty="0"/>
            </a:br>
            <a:r>
              <a:rPr lang="cs-CZ" dirty="0"/>
              <a:t>5. Chronické kloubní záněty (revmatoidní artritidy, </a:t>
            </a:r>
            <a:r>
              <a:rPr lang="cs-CZ" dirty="0" err="1"/>
              <a:t>psoriasa</a:t>
            </a:r>
            <a:r>
              <a:rPr lang="cs-CZ" dirty="0"/>
              <a:t>, hnisavá artritida). Vzniklé poškození chrupavky je u obou typů artrózy zcela ireverzibilní.</a:t>
            </a:r>
          </a:p>
          <a:p>
            <a:r>
              <a:rPr lang="cs-CZ" dirty="0"/>
              <a:t> </a:t>
            </a:r>
          </a:p>
          <a:p>
            <a:endParaRPr lang="cs-CZ" dirty="0"/>
          </a:p>
        </p:txBody>
      </p:sp>
    </p:spTree>
    <p:extLst>
      <p:ext uri="{BB962C8B-B14F-4D97-AF65-F5344CB8AC3E}">
        <p14:creationId xmlns:p14="http://schemas.microsoft.com/office/powerpoint/2010/main" val="8184431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6A50C4-6FCF-45DC-8EEB-27C26689D8D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4542033-F81E-4F22-888D-B0F3A5D862E5}"/>
              </a:ext>
            </a:extLst>
          </p:cNvPr>
          <p:cNvSpPr>
            <a:spLocks noGrp="1"/>
          </p:cNvSpPr>
          <p:nvPr>
            <p:ph idx="1"/>
          </p:nvPr>
        </p:nvSpPr>
        <p:spPr/>
        <p:txBody>
          <a:bodyPr>
            <a:normAutofit fontScale="92500" lnSpcReduction="10000"/>
          </a:bodyPr>
          <a:lstStyle/>
          <a:p>
            <a:r>
              <a:rPr lang="cs-CZ" b="1" dirty="0"/>
              <a:t>Klinický obraz</a:t>
            </a:r>
            <a:endParaRPr lang="cs-CZ" dirty="0"/>
          </a:p>
          <a:p>
            <a:r>
              <a:rPr lang="cs-CZ" dirty="0"/>
              <a:t>Spektrum příznaků artrózy je velmi široké a závisí na stupni postižení. Na počátku je přítomná námahová bolest postiženého kloubu, zpočátku po větší zátěži, později i klidová. Typicky nalézáme i startovací bolest na začátku pohybu a ranní ztuhlost. </a:t>
            </a:r>
          </a:p>
          <a:p>
            <a:r>
              <a:rPr lang="cs-CZ" dirty="0"/>
              <a:t>Objektivně nacházíme zhrubnutí konfigurace a ztrátu tzv. "ušlechtilého tvaru kloubu". Dochází k </a:t>
            </a:r>
            <a:r>
              <a:rPr lang="cs-CZ" dirty="0" err="1"/>
              <a:t>dekonfiguraci</a:t>
            </a:r>
            <a:r>
              <a:rPr lang="cs-CZ" dirty="0"/>
              <a:t>, tvoří se artrotické valy na okrajích kloubních ploch. Někdy je přítomná </a:t>
            </a:r>
            <a:r>
              <a:rPr lang="cs-CZ" dirty="0" err="1"/>
              <a:t>desaxace</a:t>
            </a:r>
            <a:r>
              <a:rPr lang="cs-CZ" dirty="0"/>
              <a:t> kloubů. Prakticky vždy se postupně rozvíjí omezení pohybu a později i kontraktury. V průběhu onemocnění dochází po přetížení k atakám otoku a náplně kloubu.</a:t>
            </a:r>
          </a:p>
          <a:p>
            <a:r>
              <a:rPr lang="cs-CZ" dirty="0"/>
              <a:t> </a:t>
            </a:r>
          </a:p>
          <a:p>
            <a:endParaRPr lang="cs-CZ" dirty="0"/>
          </a:p>
        </p:txBody>
      </p:sp>
    </p:spTree>
    <p:extLst>
      <p:ext uri="{BB962C8B-B14F-4D97-AF65-F5344CB8AC3E}">
        <p14:creationId xmlns:p14="http://schemas.microsoft.com/office/powerpoint/2010/main" val="1748892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0B35B88-0B77-4C5D-891B-29E56621D16D}"/>
              </a:ext>
            </a:extLst>
          </p:cNvPr>
          <p:cNvSpPr>
            <a:spLocks noGrp="1"/>
          </p:cNvSpPr>
          <p:nvPr>
            <p:ph type="title"/>
          </p:nvPr>
        </p:nvSpPr>
        <p:spPr/>
        <p:txBody>
          <a:bodyPr/>
          <a:lstStyle/>
          <a:p>
            <a:r>
              <a:rPr lang="cs-CZ" b="1" dirty="0"/>
              <a:t>Stresový vřed a </a:t>
            </a:r>
            <a:r>
              <a:rPr lang="cs-CZ" b="1" dirty="0" err="1"/>
              <a:t>Zollinger-Ellisonův</a:t>
            </a:r>
            <a:r>
              <a:rPr lang="cs-CZ" b="1" dirty="0"/>
              <a:t> syndrom</a:t>
            </a:r>
            <a:endParaRPr lang="cs-CZ" dirty="0"/>
          </a:p>
        </p:txBody>
      </p:sp>
      <p:sp>
        <p:nvSpPr>
          <p:cNvPr id="6" name="Zástupný symbol pro obsah 5">
            <a:extLst>
              <a:ext uri="{FF2B5EF4-FFF2-40B4-BE49-F238E27FC236}">
                <a16:creationId xmlns:a16="http://schemas.microsoft.com/office/drawing/2014/main" id="{D54104C7-380B-46A0-A8D0-ACA580A9F549}"/>
              </a:ext>
            </a:extLst>
          </p:cNvPr>
          <p:cNvSpPr>
            <a:spLocks noGrp="1"/>
          </p:cNvSpPr>
          <p:nvPr>
            <p:ph idx="1"/>
          </p:nvPr>
        </p:nvSpPr>
        <p:spPr>
          <a:xfrm>
            <a:off x="121381" y="1825625"/>
            <a:ext cx="12000488" cy="4898856"/>
          </a:xfrm>
        </p:spPr>
        <p:txBody>
          <a:bodyPr>
            <a:normAutofit fontScale="62500" lnSpcReduction="20000"/>
          </a:bodyPr>
          <a:lstStyle/>
          <a:p>
            <a:r>
              <a:rPr lang="cs-CZ" b="1" dirty="0"/>
              <a:t>Stresový vřed </a:t>
            </a:r>
            <a:r>
              <a:rPr lang="cs-CZ" dirty="0"/>
              <a:t>je akutní vředová léze vznikající po </a:t>
            </a:r>
          </a:p>
          <a:p>
            <a:pPr lvl="1"/>
            <a:r>
              <a:rPr lang="cs-CZ" dirty="0"/>
              <a:t>rozsáhlé operaci, </a:t>
            </a:r>
          </a:p>
          <a:p>
            <a:pPr lvl="1"/>
            <a:r>
              <a:rPr lang="cs-CZ" dirty="0"/>
              <a:t>umělé plicní ventilaci, </a:t>
            </a:r>
          </a:p>
          <a:p>
            <a:pPr lvl="1"/>
            <a:r>
              <a:rPr lang="cs-CZ" dirty="0"/>
              <a:t>šoku, sepsi nebo popáleninách (</a:t>
            </a:r>
            <a:r>
              <a:rPr lang="cs-CZ" dirty="0" err="1"/>
              <a:t>Curlingův</a:t>
            </a:r>
            <a:r>
              <a:rPr lang="cs-CZ" dirty="0"/>
              <a:t> vřed). </a:t>
            </a:r>
          </a:p>
          <a:p>
            <a:r>
              <a:rPr lang="cs-CZ" dirty="0"/>
              <a:t>Podstatou vzniku je </a:t>
            </a:r>
            <a:r>
              <a:rPr lang="cs-CZ" b="1" dirty="0"/>
              <a:t>ischémie žaludeční sliznice</a:t>
            </a:r>
            <a:r>
              <a:rPr lang="cs-CZ" dirty="0"/>
              <a:t>, která způsobuje její sníženou odolnost.</a:t>
            </a:r>
          </a:p>
          <a:p>
            <a:r>
              <a:rPr lang="cs-CZ" dirty="0"/>
              <a:t>Vznikají zde </a:t>
            </a:r>
            <a:r>
              <a:rPr lang="cs-CZ" b="1" dirty="0"/>
              <a:t>povrchové ulcerace či eroze sliznice </a:t>
            </a:r>
            <a:r>
              <a:rPr lang="cs-CZ" dirty="0"/>
              <a:t>na více místech zpravidla do 72 hodin.</a:t>
            </a:r>
          </a:p>
          <a:p>
            <a:r>
              <a:rPr lang="cs-CZ" dirty="0"/>
              <a:t>Protože vřed bývá mělký, nebolestivý, projevuje se klinicky až krvácením, které nebývá masivní a často se projeví jako </a:t>
            </a:r>
            <a:r>
              <a:rPr lang="cs-CZ" dirty="0" err="1"/>
              <a:t>meléna</a:t>
            </a:r>
            <a:r>
              <a:rPr lang="cs-CZ" dirty="0"/>
              <a:t> nebo jako okultní krvácení. </a:t>
            </a:r>
          </a:p>
          <a:p>
            <a:r>
              <a:rPr lang="cs-CZ" dirty="0"/>
              <a:t>Nejlepší diagnostickou metodou je EGDS. </a:t>
            </a:r>
          </a:p>
          <a:p>
            <a:r>
              <a:rPr lang="cs-CZ" dirty="0"/>
              <a:t>Léčba spočívá v zavedení NGS sondy a provádění výplachů žaludku studenými roztoky. </a:t>
            </a:r>
          </a:p>
          <a:p>
            <a:r>
              <a:rPr lang="cs-CZ" dirty="0"/>
              <a:t>Nutná je terapie základního onemocnění. </a:t>
            </a:r>
          </a:p>
          <a:p>
            <a:r>
              <a:rPr lang="cs-CZ" dirty="0"/>
              <a:t>Pokud je krvácení nezvladatelné, vyžaduje chirurgickou intervenci. </a:t>
            </a:r>
          </a:p>
          <a:p>
            <a:r>
              <a:rPr lang="cs-CZ" dirty="0"/>
              <a:t>Prevencí stresového vředu je preventivní podávání </a:t>
            </a:r>
            <a:r>
              <a:rPr lang="cs-CZ" dirty="0" err="1"/>
              <a:t>antiulcerózních</a:t>
            </a:r>
            <a:r>
              <a:rPr lang="cs-CZ" dirty="0"/>
              <a:t> medikamentů – blokátorů H2- receptorů nebo blokátorů protonové pumpy rizikovým pacientům. </a:t>
            </a:r>
          </a:p>
          <a:p>
            <a:r>
              <a:rPr lang="cs-CZ" b="1" dirty="0"/>
              <a:t>Syndrom </a:t>
            </a:r>
            <a:r>
              <a:rPr lang="cs-CZ" b="1" dirty="0" err="1"/>
              <a:t>Zollingerův-Ellisonův</a:t>
            </a:r>
            <a:r>
              <a:rPr lang="cs-CZ" dirty="0"/>
              <a:t> je charakterizován těžkou žaludeční hypersekrecí a mnohonásobnými peptickými vředy, které jsou nezhojitelné a končí fatálními komplikacemi, pokud není odstraněn nádor pankreatu </a:t>
            </a:r>
            <a:r>
              <a:rPr lang="cs-CZ" dirty="0" err="1"/>
              <a:t>secernující</a:t>
            </a:r>
            <a:r>
              <a:rPr lang="cs-CZ" dirty="0"/>
              <a:t> gastrin, který je za tento stav zodpovědný, nebo pokud se neprovede totální gastrektomie.</a:t>
            </a:r>
          </a:p>
          <a:p>
            <a:endParaRPr lang="cs-CZ" dirty="0"/>
          </a:p>
        </p:txBody>
      </p:sp>
    </p:spTree>
    <p:extLst>
      <p:ext uri="{BB962C8B-B14F-4D97-AF65-F5344CB8AC3E}">
        <p14:creationId xmlns:p14="http://schemas.microsoft.com/office/powerpoint/2010/main" val="302543985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E81706-3B84-4077-99DB-4E004ADA55F3}"/>
              </a:ext>
            </a:extLst>
          </p:cNvPr>
          <p:cNvSpPr>
            <a:spLocks noGrp="1"/>
          </p:cNvSpPr>
          <p:nvPr>
            <p:ph type="title"/>
          </p:nvPr>
        </p:nvSpPr>
        <p:spPr/>
        <p:txBody>
          <a:bodyPr/>
          <a:lstStyle/>
          <a:p>
            <a:r>
              <a:rPr lang="cs-CZ" b="1" dirty="0"/>
              <a:t>13.2 Klasifikace</a:t>
            </a:r>
            <a:br>
              <a:rPr lang="cs-CZ" b="1" dirty="0"/>
            </a:br>
            <a:endParaRPr lang="cs-CZ" dirty="0"/>
          </a:p>
        </p:txBody>
      </p:sp>
      <p:sp>
        <p:nvSpPr>
          <p:cNvPr id="3" name="Zástupný symbol pro obsah 2">
            <a:extLst>
              <a:ext uri="{FF2B5EF4-FFF2-40B4-BE49-F238E27FC236}">
                <a16:creationId xmlns:a16="http://schemas.microsoft.com/office/drawing/2014/main" id="{0F107CD0-7B05-4296-B2E5-FEC9779E1017}"/>
              </a:ext>
            </a:extLst>
          </p:cNvPr>
          <p:cNvSpPr>
            <a:spLocks noGrp="1"/>
          </p:cNvSpPr>
          <p:nvPr>
            <p:ph idx="1"/>
          </p:nvPr>
        </p:nvSpPr>
        <p:spPr/>
        <p:txBody>
          <a:bodyPr>
            <a:normAutofit fontScale="85000" lnSpcReduction="20000"/>
          </a:bodyPr>
          <a:lstStyle/>
          <a:p>
            <a:r>
              <a:rPr lang="cs-CZ" dirty="0"/>
              <a:t>Nejčastěji užívaná klasifikace podle </a:t>
            </a:r>
            <a:r>
              <a:rPr lang="cs-CZ" dirty="0" err="1"/>
              <a:t>Kellgrena</a:t>
            </a:r>
            <a:r>
              <a:rPr lang="cs-CZ" dirty="0"/>
              <a:t> popisuje změny na rentgenovém snímku, kde můžeme pozorovat zúžení kloubní chrupavky, později tvorbu okrajových osteofytů, </a:t>
            </a:r>
            <a:r>
              <a:rPr lang="cs-CZ" dirty="0" err="1"/>
              <a:t>subchondrální</a:t>
            </a:r>
            <a:r>
              <a:rPr lang="cs-CZ" dirty="0"/>
              <a:t> sklerózu a u některých kloubů (kyčelní, kolenní) tvorbu </a:t>
            </a:r>
            <a:r>
              <a:rPr lang="cs-CZ" dirty="0" err="1"/>
              <a:t>pseudocyst</a:t>
            </a:r>
            <a:r>
              <a:rPr lang="cs-CZ" dirty="0"/>
              <a:t>. V závěrečných stádiích můžeme pozorovat až zánik kloubu - ankylózu.</a:t>
            </a:r>
          </a:p>
          <a:p>
            <a:r>
              <a:rPr lang="cs-CZ" dirty="0"/>
              <a:t> </a:t>
            </a:r>
          </a:p>
          <a:p>
            <a:r>
              <a:rPr lang="cs-CZ" dirty="0"/>
              <a:t>I. stadium - možné zúžení kloubní štěrbiny a počátek tvorby drobných marginálních osteofytů,</a:t>
            </a:r>
          </a:p>
          <a:p>
            <a:r>
              <a:rPr lang="cs-CZ" dirty="0"/>
              <a:t>II. stadium -   zřetelné zúžení kloubní štěrbiny, jasná tvorba osteofytů, lehká </a:t>
            </a:r>
            <a:r>
              <a:rPr lang="cs-CZ" dirty="0" err="1"/>
              <a:t>subchondrální</a:t>
            </a:r>
            <a:r>
              <a:rPr lang="cs-CZ" dirty="0"/>
              <a:t> skleróza, </a:t>
            </a:r>
          </a:p>
          <a:p>
            <a:r>
              <a:rPr lang="cs-CZ" dirty="0"/>
              <a:t>III. stadium - výrazné zúžení kloubní štěrbiny, mnohočetné osteofyty, </a:t>
            </a:r>
            <a:r>
              <a:rPr lang="cs-CZ" dirty="0" err="1"/>
              <a:t>subchondrální</a:t>
            </a:r>
            <a:r>
              <a:rPr lang="cs-CZ" dirty="0"/>
              <a:t> skleróza, tvorba cyst, počínající deformity,</a:t>
            </a:r>
          </a:p>
          <a:p>
            <a:r>
              <a:rPr lang="cs-CZ" dirty="0"/>
              <a:t>IV. stadium - vymizení  kloubní štěrbiny, velké osteofyty se sklerózou a </a:t>
            </a:r>
            <a:r>
              <a:rPr lang="cs-CZ" dirty="0" err="1"/>
              <a:t>pseudocystami</a:t>
            </a:r>
            <a:r>
              <a:rPr lang="cs-CZ" dirty="0"/>
              <a:t> v </a:t>
            </a:r>
            <a:r>
              <a:rPr lang="cs-CZ" dirty="0" err="1"/>
              <a:t>subchondrální</a:t>
            </a:r>
            <a:r>
              <a:rPr lang="cs-CZ" dirty="0"/>
              <a:t> kosti, pokročilé deformity.</a:t>
            </a:r>
          </a:p>
          <a:p>
            <a:endParaRPr lang="cs-CZ" dirty="0"/>
          </a:p>
        </p:txBody>
      </p:sp>
    </p:spTree>
    <p:extLst>
      <p:ext uri="{BB962C8B-B14F-4D97-AF65-F5344CB8AC3E}">
        <p14:creationId xmlns:p14="http://schemas.microsoft.com/office/powerpoint/2010/main" val="45500305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554ED-0F47-46E7-9161-C548E109F90A}"/>
              </a:ext>
            </a:extLst>
          </p:cNvPr>
          <p:cNvSpPr>
            <a:spLocks noGrp="1"/>
          </p:cNvSpPr>
          <p:nvPr>
            <p:ph type="title"/>
          </p:nvPr>
        </p:nvSpPr>
        <p:spPr/>
        <p:txBody>
          <a:bodyPr/>
          <a:lstStyle/>
          <a:p>
            <a:r>
              <a:rPr lang="cs-CZ" b="1" dirty="0"/>
              <a:t>Léčba</a:t>
            </a:r>
            <a:br>
              <a:rPr lang="cs-CZ" dirty="0"/>
            </a:br>
            <a:endParaRPr lang="cs-CZ" dirty="0"/>
          </a:p>
        </p:txBody>
      </p:sp>
      <p:sp>
        <p:nvSpPr>
          <p:cNvPr id="3" name="Zástupný symbol pro obsah 2">
            <a:extLst>
              <a:ext uri="{FF2B5EF4-FFF2-40B4-BE49-F238E27FC236}">
                <a16:creationId xmlns:a16="http://schemas.microsoft.com/office/drawing/2014/main" id="{875FA304-982E-4070-885D-83D25F6B20D9}"/>
              </a:ext>
            </a:extLst>
          </p:cNvPr>
          <p:cNvSpPr>
            <a:spLocks noGrp="1"/>
          </p:cNvSpPr>
          <p:nvPr>
            <p:ph idx="1"/>
          </p:nvPr>
        </p:nvSpPr>
        <p:spPr/>
        <p:txBody>
          <a:bodyPr/>
          <a:lstStyle/>
          <a:p>
            <a:r>
              <a:rPr lang="cs-CZ" dirty="0"/>
              <a:t>Léčba artrózy musí vždy být komplexní. Může být konzervativní, chirurgická.</a:t>
            </a:r>
          </a:p>
          <a:p>
            <a:r>
              <a:rPr lang="cs-CZ" dirty="0"/>
              <a:t> </a:t>
            </a:r>
          </a:p>
          <a:p>
            <a:r>
              <a:rPr lang="cs-CZ" dirty="0"/>
              <a:t> </a:t>
            </a:r>
          </a:p>
          <a:p>
            <a:endParaRPr lang="cs-CZ" dirty="0"/>
          </a:p>
        </p:txBody>
      </p:sp>
    </p:spTree>
    <p:extLst>
      <p:ext uri="{BB962C8B-B14F-4D97-AF65-F5344CB8AC3E}">
        <p14:creationId xmlns:p14="http://schemas.microsoft.com/office/powerpoint/2010/main" val="366686648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89CB3A-D8BE-4195-85E0-A99613130673}"/>
              </a:ext>
            </a:extLst>
          </p:cNvPr>
          <p:cNvSpPr>
            <a:spLocks noGrp="1"/>
          </p:cNvSpPr>
          <p:nvPr>
            <p:ph type="title"/>
          </p:nvPr>
        </p:nvSpPr>
        <p:spPr/>
        <p:txBody>
          <a:bodyPr/>
          <a:lstStyle/>
          <a:p>
            <a:r>
              <a:rPr lang="cs-CZ" b="1" dirty="0"/>
              <a:t>13.3 Konzervativní léčba</a:t>
            </a:r>
            <a:br>
              <a:rPr lang="cs-CZ" b="1" dirty="0"/>
            </a:br>
            <a:endParaRPr lang="cs-CZ" dirty="0"/>
          </a:p>
        </p:txBody>
      </p:sp>
      <p:sp>
        <p:nvSpPr>
          <p:cNvPr id="3" name="Zástupný symbol pro obsah 2">
            <a:extLst>
              <a:ext uri="{FF2B5EF4-FFF2-40B4-BE49-F238E27FC236}">
                <a16:creationId xmlns:a16="http://schemas.microsoft.com/office/drawing/2014/main" id="{826CB71E-E492-4556-919D-D89533A2396C}"/>
              </a:ext>
            </a:extLst>
          </p:cNvPr>
          <p:cNvSpPr>
            <a:spLocks noGrp="1"/>
          </p:cNvSpPr>
          <p:nvPr>
            <p:ph idx="1"/>
          </p:nvPr>
        </p:nvSpPr>
        <p:spPr/>
        <p:txBody>
          <a:bodyPr>
            <a:normAutofit fontScale="70000" lnSpcReduction="20000"/>
          </a:bodyPr>
          <a:lstStyle/>
          <a:p>
            <a:r>
              <a:rPr lang="cs-CZ" b="1" dirty="0"/>
              <a:t>Rehabilitace a fyzioterapie</a:t>
            </a:r>
            <a:endParaRPr lang="cs-CZ" dirty="0"/>
          </a:p>
          <a:p>
            <a:r>
              <a:rPr lang="cs-CZ" dirty="0"/>
              <a:t>Konzervativní léčba spočívá především v úpravě režimu a životního stylu. Doporučíme redukci hmotnosti. Omezíme přetěžování postiženého kloubu prací či sportem, event. jej odlehčíme použitím opěrných pomůcek (vycházková nebo francouzská hůl) či ortéz. Doporučíme preferovat sporty, kde nedochází k přetížení kloubů např. plavání, jízda na kole. Pohyb kloubu v odlehčení je nejvýznamnějším preventivním opatřením, které brání progresi artrózy. Pohyb v odlehčení umožňuje nasávání synoviální tekutiny a střídavý přiměřený tlak a odlehčení působí velmi příznivě na trofiku kloubní chrupavky.</a:t>
            </a:r>
          </a:p>
          <a:p>
            <a:r>
              <a:rPr lang="cs-CZ" dirty="0"/>
              <a:t>Rehabilitace udržuje správnou rovnováhu svalových skupin v oblasti postiženého kloubu, omezuje rizika vzniku atrofie a kontraktur. </a:t>
            </a:r>
          </a:p>
          <a:p>
            <a:r>
              <a:rPr lang="cs-CZ" dirty="0"/>
              <a:t>Fyzioterapie užívá především vodoléčbu, elektrické a magnetické pole, ultrazvuk a laser. Mezi fyzioterapii lze též zařadit rentgenové ozáření nízkou protizánětlivou dávkou, metodu, která je v posledních letech někdy opomíjena. Její efekt se dostavuje až po téměř 6 týdnech od její aplikace, ale je dlouhodobý.</a:t>
            </a:r>
          </a:p>
          <a:p>
            <a:r>
              <a:rPr lang="cs-CZ" dirty="0"/>
              <a:t>Lázeňská rehabilitační léčba je sice velmi oblíbená, ale bude do budoucna určitým nadstandardem. Mimo výše uvedených metod rehabilitace a fyzioterapie umožňuje nastartovat změny v režimu vytrhnutím nemocného z jeho domácího a pracovního prostředí.</a:t>
            </a:r>
          </a:p>
          <a:p>
            <a:endParaRPr lang="cs-CZ" dirty="0"/>
          </a:p>
        </p:txBody>
      </p:sp>
    </p:spTree>
    <p:extLst>
      <p:ext uri="{BB962C8B-B14F-4D97-AF65-F5344CB8AC3E}">
        <p14:creationId xmlns:p14="http://schemas.microsoft.com/office/powerpoint/2010/main" val="172801284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F81715-E15A-41AE-8F8C-A31B0C12917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527927B-A5F1-4017-B8BC-E2E2D12C1D40}"/>
              </a:ext>
            </a:extLst>
          </p:cNvPr>
          <p:cNvSpPr>
            <a:spLocks noGrp="1"/>
          </p:cNvSpPr>
          <p:nvPr>
            <p:ph idx="1"/>
          </p:nvPr>
        </p:nvSpPr>
        <p:spPr/>
        <p:txBody>
          <a:bodyPr>
            <a:normAutofit fontScale="55000" lnSpcReduction="20000"/>
          </a:bodyPr>
          <a:lstStyle/>
          <a:p>
            <a:r>
              <a:rPr lang="cs-CZ" b="1" dirty="0"/>
              <a:t>Medikamentózní léčba</a:t>
            </a:r>
            <a:endParaRPr lang="cs-CZ" dirty="0"/>
          </a:p>
          <a:p>
            <a:r>
              <a:rPr lang="cs-CZ" dirty="0"/>
              <a:t>Cílem medikamentózní léčby je omezit symptomy postižení kloubů artrózou a to především bolest. Historicky byla užívána především analgetika </a:t>
            </a:r>
            <a:r>
              <a:rPr lang="cs-CZ" dirty="0" err="1"/>
              <a:t>neopioidní</a:t>
            </a:r>
            <a:r>
              <a:rPr lang="cs-CZ" dirty="0"/>
              <a:t>, kam patří paracetamol a různé kombinované preparáty. Stále častěji jsou užívaná </a:t>
            </a:r>
            <a:r>
              <a:rPr lang="cs-CZ" dirty="0" err="1"/>
              <a:t>opiodní</a:t>
            </a:r>
            <a:r>
              <a:rPr lang="cs-CZ" dirty="0"/>
              <a:t> analgetika, kam patří </a:t>
            </a:r>
            <a:r>
              <a:rPr lang="cs-CZ" dirty="0" err="1"/>
              <a:t>tramadol</a:t>
            </a:r>
            <a:r>
              <a:rPr lang="cs-CZ" dirty="0"/>
              <a:t> a v poslední době též kombinace </a:t>
            </a:r>
            <a:r>
              <a:rPr lang="cs-CZ" dirty="0" err="1"/>
              <a:t>tramadolu</a:t>
            </a:r>
            <a:r>
              <a:rPr lang="cs-CZ" dirty="0"/>
              <a:t> s paracetamolem (</a:t>
            </a:r>
            <a:r>
              <a:rPr lang="cs-CZ" dirty="0" err="1"/>
              <a:t>Zaldiar</a:t>
            </a:r>
            <a:r>
              <a:rPr lang="cs-CZ" dirty="0"/>
              <a:t>), která je výrazně účinnější. Přesto jsou stále nejužívanější nesteroidní antirevmatika. Jejich účinek je protizánětlivý i analgetický. Léčba je však pouze symptomatická, protože nesteroidní antirevmatika nezpomalují rentgenovou progresi osteoartrózy. Nejčastěji užívanými léky jsou ibuprofen (Ibuprofen, </a:t>
            </a:r>
            <a:r>
              <a:rPr lang="cs-CZ" dirty="0" err="1"/>
              <a:t>Brufen</a:t>
            </a:r>
            <a:r>
              <a:rPr lang="cs-CZ" dirty="0"/>
              <a:t>, </a:t>
            </a:r>
            <a:r>
              <a:rPr lang="cs-CZ" dirty="0" err="1"/>
              <a:t>Ibalgin</a:t>
            </a:r>
            <a:r>
              <a:rPr lang="cs-CZ" dirty="0"/>
              <a:t>), </a:t>
            </a:r>
            <a:r>
              <a:rPr lang="cs-CZ" dirty="0" err="1"/>
              <a:t>diclofenak</a:t>
            </a:r>
            <a:r>
              <a:rPr lang="cs-CZ" dirty="0"/>
              <a:t> (</a:t>
            </a:r>
            <a:r>
              <a:rPr lang="cs-CZ" dirty="0" err="1"/>
              <a:t>Diclofenac</a:t>
            </a:r>
            <a:r>
              <a:rPr lang="cs-CZ" dirty="0"/>
              <a:t>, </a:t>
            </a:r>
            <a:r>
              <a:rPr lang="cs-CZ" dirty="0" err="1"/>
              <a:t>Voltaren</a:t>
            </a:r>
            <a:r>
              <a:rPr lang="cs-CZ" dirty="0"/>
              <a:t>, </a:t>
            </a:r>
            <a:r>
              <a:rPr lang="cs-CZ" dirty="0" err="1"/>
              <a:t>Veral</a:t>
            </a:r>
            <a:r>
              <a:rPr lang="cs-CZ" dirty="0"/>
              <a:t>, </a:t>
            </a:r>
            <a:r>
              <a:rPr lang="cs-CZ" dirty="0" err="1"/>
              <a:t>Dolmina</a:t>
            </a:r>
            <a:r>
              <a:rPr lang="cs-CZ" dirty="0"/>
              <a:t>) a též do této skupiny řadíme salicyláty (</a:t>
            </a:r>
            <a:r>
              <a:rPr lang="cs-CZ" dirty="0" err="1"/>
              <a:t>Acylpirin</a:t>
            </a:r>
            <a:r>
              <a:rPr lang="cs-CZ" dirty="0"/>
              <a:t>, Aspirin). Tyto léky však vyvolávají řadu nežádoucích účinků, zejména tzv. nesteroidními antirevmatiky indukovanou </a:t>
            </a:r>
            <a:r>
              <a:rPr lang="cs-CZ" dirty="0" err="1"/>
              <a:t>gastropatii</a:t>
            </a:r>
            <a:r>
              <a:rPr lang="cs-CZ" dirty="0"/>
              <a:t>, proto je vhodné jejich podávání doplnit léky chránící žaludeční sliznici jako je </a:t>
            </a:r>
            <a:r>
              <a:rPr lang="cs-CZ" dirty="0" err="1"/>
              <a:t>omeprazol</a:t>
            </a:r>
            <a:r>
              <a:rPr lang="cs-CZ" dirty="0"/>
              <a:t> (</a:t>
            </a:r>
            <a:r>
              <a:rPr lang="cs-CZ" dirty="0" err="1"/>
              <a:t>Helicid</a:t>
            </a:r>
            <a:r>
              <a:rPr lang="cs-CZ" dirty="0"/>
              <a:t>, </a:t>
            </a:r>
            <a:r>
              <a:rPr lang="cs-CZ" dirty="0" err="1"/>
              <a:t>Apo-ome</a:t>
            </a:r>
            <a:r>
              <a:rPr lang="cs-CZ" dirty="0"/>
              <a:t>). Dáváme proto přednost šetrnějším lékům, tzv. COX-2 inhibitorům. Představitelem této skupiny je zejména </a:t>
            </a:r>
            <a:r>
              <a:rPr lang="cs-CZ" dirty="0" err="1"/>
              <a:t>meloxicam</a:t>
            </a:r>
            <a:r>
              <a:rPr lang="cs-CZ" dirty="0"/>
              <a:t> (</a:t>
            </a:r>
            <a:r>
              <a:rPr lang="cs-CZ" dirty="0" err="1"/>
              <a:t>Movalis</a:t>
            </a:r>
            <a:r>
              <a:rPr lang="cs-CZ" dirty="0"/>
              <a:t>, </a:t>
            </a:r>
            <a:r>
              <a:rPr lang="cs-CZ" dirty="0" err="1"/>
              <a:t>Melovis</a:t>
            </a:r>
            <a:r>
              <a:rPr lang="cs-CZ" dirty="0"/>
              <a:t>, </a:t>
            </a:r>
            <a:r>
              <a:rPr lang="cs-CZ" dirty="0" err="1"/>
              <a:t>Meloxicam</a:t>
            </a:r>
            <a:r>
              <a:rPr lang="cs-CZ" dirty="0"/>
              <a:t>).</a:t>
            </a:r>
          </a:p>
          <a:p>
            <a:r>
              <a:rPr lang="cs-CZ" dirty="0"/>
              <a:t>Zcela novou a moderní skupinou jsou pomalu působící léky - SYSADOA (</a:t>
            </a:r>
            <a:r>
              <a:rPr lang="cs-CZ" dirty="0" err="1"/>
              <a:t>Symptomatic</a:t>
            </a:r>
            <a:r>
              <a:rPr lang="cs-CZ" dirty="0"/>
              <a:t> </a:t>
            </a:r>
            <a:r>
              <a:rPr lang="cs-CZ" dirty="0" err="1"/>
              <a:t>Slow</a:t>
            </a:r>
            <a:r>
              <a:rPr lang="cs-CZ" dirty="0"/>
              <a:t> </a:t>
            </a:r>
            <a:r>
              <a:rPr lang="cs-CZ" dirty="0" err="1"/>
              <a:t>Acting</a:t>
            </a:r>
            <a:r>
              <a:rPr lang="cs-CZ" dirty="0"/>
              <a:t> </a:t>
            </a:r>
            <a:r>
              <a:rPr lang="cs-CZ" dirty="0" err="1"/>
              <a:t>Drugs</a:t>
            </a:r>
            <a:r>
              <a:rPr lang="cs-CZ" dirty="0"/>
              <a:t> </a:t>
            </a:r>
            <a:r>
              <a:rPr lang="cs-CZ" dirty="0" err="1"/>
              <a:t>of</a:t>
            </a:r>
            <a:r>
              <a:rPr lang="cs-CZ" dirty="0"/>
              <a:t> </a:t>
            </a:r>
            <a:r>
              <a:rPr lang="cs-CZ" dirty="0" err="1"/>
              <a:t>Osteoarthritis</a:t>
            </a:r>
            <a:r>
              <a:rPr lang="cs-CZ" dirty="0"/>
              <a:t>), kterým se rovněž často a ne zcela správně říká </a:t>
            </a:r>
            <a:r>
              <a:rPr lang="cs-CZ" dirty="0" err="1"/>
              <a:t>chondroprotektiva</a:t>
            </a:r>
            <a:r>
              <a:rPr lang="cs-CZ" dirty="0"/>
              <a:t>. Jsou charakteristické pomalým nástupem účinku (obvykle až po 2 měsících léčby), ale dlouhodobým přetrváváním příznivého účinku. Dělí se na léky celkově a místně aplikované. Celkově se podávají </a:t>
            </a:r>
            <a:r>
              <a:rPr lang="cs-CZ" dirty="0" err="1"/>
              <a:t>glukosaminsulfát</a:t>
            </a:r>
            <a:r>
              <a:rPr lang="cs-CZ" dirty="0"/>
              <a:t> (</a:t>
            </a:r>
            <a:r>
              <a:rPr lang="cs-CZ" dirty="0" err="1"/>
              <a:t>Flexove</a:t>
            </a:r>
            <a:r>
              <a:rPr lang="cs-CZ" dirty="0"/>
              <a:t>, </a:t>
            </a:r>
            <a:r>
              <a:rPr lang="cs-CZ" dirty="0" err="1"/>
              <a:t>Gool</a:t>
            </a:r>
            <a:r>
              <a:rPr lang="cs-CZ" dirty="0"/>
              <a:t>, Dona) a </a:t>
            </a:r>
            <a:r>
              <a:rPr lang="cs-CZ" dirty="0" err="1"/>
              <a:t>chondroitinsulfát</a:t>
            </a:r>
            <a:r>
              <a:rPr lang="cs-CZ" dirty="0"/>
              <a:t> (</a:t>
            </a:r>
            <a:r>
              <a:rPr lang="cs-CZ" dirty="0" err="1"/>
              <a:t>Condrosulf</a:t>
            </a:r>
            <a:r>
              <a:rPr lang="cs-CZ" dirty="0"/>
              <a:t>). </a:t>
            </a:r>
          </a:p>
          <a:p>
            <a:r>
              <a:rPr lang="cs-CZ" dirty="0"/>
              <a:t>Lokálně aplikované léky ve formě mastí a gelů nemají výraznější efekt a působí spíše derivačně a psychoterapeuticky.</a:t>
            </a:r>
          </a:p>
          <a:p>
            <a:r>
              <a:rPr lang="cs-CZ" dirty="0" err="1"/>
              <a:t>Intraartikulárně</a:t>
            </a:r>
            <a:r>
              <a:rPr lang="cs-CZ" dirty="0"/>
              <a:t> podávané léky se aplikují do postiženého kloubu za přísně aseptických podmínek. Nejčastěji se aplikují léky, které působí protizánětlivě - steroidní antirevmatika. Jejich aplikace nesmí být příliš často opakována vzhledem ke katabolickému efektu (</a:t>
            </a:r>
            <a:r>
              <a:rPr lang="cs-CZ" dirty="0" err="1"/>
              <a:t>Diprophos</a:t>
            </a:r>
            <a:r>
              <a:rPr lang="cs-CZ" dirty="0"/>
              <a:t>, Depo-</a:t>
            </a:r>
            <a:r>
              <a:rPr lang="cs-CZ" dirty="0" err="1"/>
              <a:t>Medrol</a:t>
            </a:r>
            <a:r>
              <a:rPr lang="cs-CZ" dirty="0"/>
              <a:t>). Druhou skupinou léků jsou kauzálně působící deriváty kyseliny </a:t>
            </a:r>
            <a:r>
              <a:rPr lang="cs-CZ" dirty="0" err="1"/>
              <a:t>hyaluronové</a:t>
            </a:r>
            <a:r>
              <a:rPr lang="cs-CZ" dirty="0"/>
              <a:t> (</a:t>
            </a:r>
            <a:r>
              <a:rPr lang="cs-CZ" dirty="0" err="1"/>
              <a:t>Hyalgan</a:t>
            </a:r>
            <a:r>
              <a:rPr lang="cs-CZ" dirty="0"/>
              <a:t>, </a:t>
            </a:r>
            <a:r>
              <a:rPr lang="cs-CZ" dirty="0" err="1"/>
              <a:t>Suplasyn</a:t>
            </a:r>
            <a:r>
              <a:rPr lang="cs-CZ" dirty="0"/>
              <a:t>, </a:t>
            </a:r>
            <a:r>
              <a:rPr lang="cs-CZ" dirty="0" err="1"/>
              <a:t>Monovisc</a:t>
            </a:r>
            <a:r>
              <a:rPr lang="cs-CZ" dirty="0"/>
              <a:t>), které mají jak </a:t>
            </a:r>
            <a:r>
              <a:rPr lang="cs-CZ" dirty="0" err="1"/>
              <a:t>viskosuplementační</a:t>
            </a:r>
            <a:r>
              <a:rPr lang="cs-CZ" dirty="0"/>
              <a:t> tak nutriční efekt.</a:t>
            </a:r>
          </a:p>
          <a:p>
            <a:r>
              <a:rPr lang="cs-CZ" dirty="0"/>
              <a:t> </a:t>
            </a:r>
          </a:p>
          <a:p>
            <a:endParaRPr lang="cs-CZ" dirty="0"/>
          </a:p>
        </p:txBody>
      </p:sp>
    </p:spTree>
    <p:extLst>
      <p:ext uri="{BB962C8B-B14F-4D97-AF65-F5344CB8AC3E}">
        <p14:creationId xmlns:p14="http://schemas.microsoft.com/office/powerpoint/2010/main" val="8608248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DCBEF-DAF2-47BC-96BF-88DA7BFE79AC}"/>
              </a:ext>
            </a:extLst>
          </p:cNvPr>
          <p:cNvSpPr>
            <a:spLocks noGrp="1"/>
          </p:cNvSpPr>
          <p:nvPr>
            <p:ph type="title"/>
          </p:nvPr>
        </p:nvSpPr>
        <p:spPr/>
        <p:txBody>
          <a:bodyPr/>
          <a:lstStyle/>
          <a:p>
            <a:r>
              <a:rPr lang="cs-CZ" b="1" dirty="0"/>
              <a:t>13.4 Chirurgická léčba</a:t>
            </a:r>
            <a:br>
              <a:rPr lang="cs-CZ" b="1" dirty="0"/>
            </a:br>
            <a:endParaRPr lang="cs-CZ" dirty="0"/>
          </a:p>
        </p:txBody>
      </p:sp>
      <p:sp>
        <p:nvSpPr>
          <p:cNvPr id="3" name="Zástupný symbol pro obsah 2">
            <a:extLst>
              <a:ext uri="{FF2B5EF4-FFF2-40B4-BE49-F238E27FC236}">
                <a16:creationId xmlns:a16="http://schemas.microsoft.com/office/drawing/2014/main" id="{932F7966-0679-4C5B-A15A-D336CC32FE76}"/>
              </a:ext>
            </a:extLst>
          </p:cNvPr>
          <p:cNvSpPr>
            <a:spLocks noGrp="1"/>
          </p:cNvSpPr>
          <p:nvPr>
            <p:ph idx="1"/>
          </p:nvPr>
        </p:nvSpPr>
        <p:spPr/>
        <p:txBody>
          <a:bodyPr>
            <a:normAutofit fontScale="55000" lnSpcReduction="20000"/>
          </a:bodyPr>
          <a:lstStyle/>
          <a:p>
            <a:r>
              <a:rPr lang="cs-CZ" dirty="0"/>
              <a:t>Chirurgické metody lze rozdělit do dvou hlavních kategorií:</a:t>
            </a:r>
          </a:p>
          <a:p>
            <a:r>
              <a:rPr lang="cs-CZ" dirty="0"/>
              <a:t>Preventivní - kdy se snažíme rekonstruovat kloubní povrchy a zabránit vzniku nebo progresi destrukce chrupavky ještě před nástupem subjektivních obtíží.</a:t>
            </a:r>
          </a:p>
          <a:p>
            <a:r>
              <a:rPr lang="cs-CZ" dirty="0"/>
              <a:t>Terapeutické – výkony zaměřené na odstranění nebo zmírnění již vzniklých subjektivních obtíží, poruch funkce nebo deformit.</a:t>
            </a:r>
          </a:p>
          <a:p>
            <a:r>
              <a:rPr lang="cs-CZ" dirty="0"/>
              <a:t> </a:t>
            </a:r>
          </a:p>
          <a:p>
            <a:r>
              <a:rPr lang="cs-CZ" b="1" dirty="0"/>
              <a:t>Preventivní výkony  </a:t>
            </a:r>
            <a:endParaRPr lang="cs-CZ" dirty="0"/>
          </a:p>
          <a:p>
            <a:r>
              <a:rPr lang="cs-CZ" dirty="0"/>
              <a:t>Tyto výkony si kladou za cíl zabránit vzniku a progresi artrotických změn. Jejich indikace je často relativně sporná a je ji třeba provádět co nejdříve po vzniku problému. V literatuře je často uváděno, že úspěchem je odsunutí klinických obtíží o několik let. Je pak ale otázkou, zda taková operace má smysl, obzvláště, přičteme-li rizika komplikací, dobu v nemocnici a nutnost chůze o berlích. </a:t>
            </a:r>
          </a:p>
          <a:p>
            <a:r>
              <a:rPr lang="cs-CZ" dirty="0"/>
              <a:t> </a:t>
            </a:r>
          </a:p>
          <a:p>
            <a:r>
              <a:rPr lang="cs-CZ" b="1" dirty="0"/>
              <a:t>Řešení následků úrazu</a:t>
            </a:r>
            <a:endParaRPr lang="cs-CZ" dirty="0"/>
          </a:p>
          <a:p>
            <a:r>
              <a:rPr lang="cs-CZ" dirty="0"/>
              <a:t>Primárním požadavkem je anatomická repozice nitrokloubních zlomenin a obnova kloubního povrchu a u mimo-kloubních zlomenin pak rekonstrukce kloubní mechaniky. Důležité je časné obnovení funkce kloubu. Proto dáváme přednost operační léčbě, která umožní časnou rehabilitaci.</a:t>
            </a:r>
          </a:p>
          <a:p>
            <a:r>
              <a:rPr lang="cs-CZ" dirty="0"/>
              <a:t>V případě přetrvávající osové odchylky indikujeme korekční osteotomie upravující chybnou osu.</a:t>
            </a:r>
          </a:p>
          <a:p>
            <a:endParaRPr lang="cs-CZ" dirty="0"/>
          </a:p>
        </p:txBody>
      </p:sp>
    </p:spTree>
    <p:extLst>
      <p:ext uri="{BB962C8B-B14F-4D97-AF65-F5344CB8AC3E}">
        <p14:creationId xmlns:p14="http://schemas.microsoft.com/office/powerpoint/2010/main" val="13597057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892CC-1789-4A00-967C-12F5204164A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37FA3E6-466A-4915-98C1-2BD21E811A2F}"/>
              </a:ext>
            </a:extLst>
          </p:cNvPr>
          <p:cNvSpPr>
            <a:spLocks noGrp="1"/>
          </p:cNvSpPr>
          <p:nvPr>
            <p:ph idx="1"/>
          </p:nvPr>
        </p:nvSpPr>
        <p:spPr/>
        <p:txBody>
          <a:bodyPr>
            <a:normAutofit fontScale="77500" lnSpcReduction="20000"/>
          </a:bodyPr>
          <a:lstStyle/>
          <a:p>
            <a:r>
              <a:rPr lang="cs-CZ" b="1" dirty="0" err="1"/>
              <a:t>ešení</a:t>
            </a:r>
            <a:r>
              <a:rPr lang="cs-CZ" b="1" dirty="0"/>
              <a:t> vrozených vad</a:t>
            </a:r>
            <a:endParaRPr lang="cs-CZ" dirty="0"/>
          </a:p>
          <a:p>
            <a:r>
              <a:rPr lang="cs-CZ" dirty="0"/>
              <a:t>Vrozené vady kloubů zahrnují široké spektrum změn - především osové deformity nebo poruchy vývoje některých částí kloubu. Obecně platí, že efekt terapie je tím větší, čím dříve je vada diagnostikována a čím dříve se začne s jejím léčením. Proto je kladen důraz především na časnou diagnostiku vrozeného vykloubení kyčelního kloubu a odpovídající léčbu probranou v dané kapitole. Někdy je však vrozené vykloubení kyčelního kloubu diagnostikováno pozdě či léčba není příliš úspěšná, a tak jsou indikovány korekční osteotomie, zlepšují krytí hlavice jamkou, a tak zvětšují zatěžovaný povrch jamky i hlavice. Osteotomie můžeme provádět v oblasti pánve (dle </a:t>
            </a:r>
            <a:r>
              <a:rPr lang="cs-CZ" dirty="0" err="1"/>
              <a:t>Saltera</a:t>
            </a:r>
            <a:r>
              <a:rPr lang="cs-CZ" dirty="0"/>
              <a:t>, </a:t>
            </a:r>
            <a:r>
              <a:rPr lang="cs-CZ" dirty="0" err="1"/>
              <a:t>Steela</a:t>
            </a:r>
            <a:r>
              <a:rPr lang="cs-CZ" dirty="0"/>
              <a:t>, </a:t>
            </a:r>
            <a:r>
              <a:rPr lang="cs-CZ" dirty="0" err="1"/>
              <a:t>Chiariho</a:t>
            </a:r>
            <a:r>
              <a:rPr lang="cs-CZ" dirty="0"/>
              <a:t>) nebo v oblasti proximálního femuru (</a:t>
            </a:r>
            <a:r>
              <a:rPr lang="cs-CZ" dirty="0" err="1"/>
              <a:t>varizační</a:t>
            </a:r>
            <a:r>
              <a:rPr lang="cs-CZ" dirty="0"/>
              <a:t> nebo </a:t>
            </a:r>
            <a:r>
              <a:rPr lang="cs-CZ" dirty="0" err="1"/>
              <a:t>valgizační</a:t>
            </a:r>
            <a:r>
              <a:rPr lang="cs-CZ" dirty="0"/>
              <a:t> osteotomie). </a:t>
            </a:r>
          </a:p>
          <a:p>
            <a:r>
              <a:rPr lang="cs-CZ" dirty="0"/>
              <a:t> </a:t>
            </a:r>
          </a:p>
          <a:p>
            <a:r>
              <a:rPr lang="cs-CZ" b="1" dirty="0"/>
              <a:t>Léčebné výkony </a:t>
            </a:r>
            <a:endParaRPr lang="cs-CZ" dirty="0"/>
          </a:p>
          <a:p>
            <a:r>
              <a:rPr lang="cs-CZ" dirty="0"/>
              <a:t>Cílem léčebných výkonů je zmírnit následky již vzniklých artrotických změn, které již dobře nereagují na konzervativní terapii. S rozvojem indikací kloubních náhrad jsou však výkony prováděny raritně.</a:t>
            </a:r>
          </a:p>
          <a:p>
            <a:endParaRPr lang="cs-CZ" dirty="0"/>
          </a:p>
        </p:txBody>
      </p:sp>
    </p:spTree>
    <p:extLst>
      <p:ext uri="{BB962C8B-B14F-4D97-AF65-F5344CB8AC3E}">
        <p14:creationId xmlns:p14="http://schemas.microsoft.com/office/powerpoint/2010/main" val="292791167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8ADE51-8817-4274-A919-DCA9C4BA6FF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6469493-FEFE-453D-BDB4-35A3CE40C8CD}"/>
              </a:ext>
            </a:extLst>
          </p:cNvPr>
          <p:cNvSpPr>
            <a:spLocks noGrp="1"/>
          </p:cNvSpPr>
          <p:nvPr>
            <p:ph idx="1"/>
          </p:nvPr>
        </p:nvSpPr>
        <p:spPr/>
        <p:txBody>
          <a:bodyPr>
            <a:normAutofit fontScale="70000" lnSpcReduction="20000"/>
          </a:bodyPr>
          <a:lstStyle/>
          <a:p>
            <a:r>
              <a:rPr lang="cs-CZ" b="1" dirty="0" err="1"/>
              <a:t>Synovektomie</a:t>
            </a:r>
            <a:r>
              <a:rPr lang="cs-CZ" b="1" dirty="0"/>
              <a:t> </a:t>
            </a:r>
            <a:endParaRPr lang="cs-CZ" dirty="0"/>
          </a:p>
          <a:p>
            <a:r>
              <a:rPr lang="cs-CZ" dirty="0" err="1"/>
              <a:t>Synovectomie</a:t>
            </a:r>
            <a:r>
              <a:rPr lang="cs-CZ" dirty="0"/>
              <a:t> je odstranění kloubní výstelky - synovie. Tento výkon má u čisté artrózy špatné výsledky a je typicky indikován u kloubů postižených revmatoidní artritidou tedy primárně zánětlivým onemocněním. U artrózy působí pouze symptomaticky, neboť neovlivňuje podstatu procesu a efekt je poměrně krátkodobý. </a:t>
            </a:r>
          </a:p>
          <a:p>
            <a:r>
              <a:rPr lang="cs-CZ" dirty="0"/>
              <a:t> </a:t>
            </a:r>
          </a:p>
          <a:p>
            <a:r>
              <a:rPr lang="cs-CZ" b="1" dirty="0" err="1"/>
              <a:t>Debridement</a:t>
            </a:r>
            <a:r>
              <a:rPr lang="cs-CZ" b="1" dirty="0"/>
              <a:t> </a:t>
            </a:r>
            <a:endParaRPr lang="cs-CZ" dirty="0"/>
          </a:p>
          <a:p>
            <a:r>
              <a:rPr lang="cs-CZ" dirty="0" err="1"/>
              <a:t>Debridement</a:t>
            </a:r>
            <a:r>
              <a:rPr lang="cs-CZ" dirty="0"/>
              <a:t> kloubu je revize s odstraněním volných částic chrupavky, kloubních myšek či fragmentů degenerovaných menisků. Někdy se připojovala i </a:t>
            </a:r>
            <a:r>
              <a:rPr lang="cs-CZ" dirty="0" err="1"/>
              <a:t>cheilotomie</a:t>
            </a:r>
            <a:r>
              <a:rPr lang="cs-CZ" dirty="0"/>
              <a:t> (snesení okrajových osteofytů), která v dnešní době není indikována, neboť se osteofyty brzy tvoří v ještě větší míře. V dnešní době se tento výkon obvykle provádí artroskopickou technikou. Efekt je dočasný, výkon je však poměrně málo zatěžující a může přinést značnou úlevu tam, kde volné elementy způsobují kloubní blokády nebo zhoršují tvorbu kloubního výpotku. V rámci tohoto výkonu můžeme provést i tzv. </a:t>
            </a:r>
            <a:r>
              <a:rPr lang="cs-CZ" dirty="0" err="1"/>
              <a:t>Prideho</a:t>
            </a:r>
            <a:r>
              <a:rPr lang="cs-CZ" dirty="0"/>
              <a:t> návrty či </a:t>
            </a:r>
            <a:r>
              <a:rPr lang="cs-CZ" dirty="0" err="1"/>
              <a:t>mikrofraktury</a:t>
            </a:r>
            <a:r>
              <a:rPr lang="cs-CZ" dirty="0"/>
              <a:t>, kdy v oblasti pod obnaženou chrupavkou provrtáme, či </a:t>
            </a:r>
            <a:r>
              <a:rPr lang="cs-CZ" dirty="0" err="1"/>
              <a:t>mikrodlátky</a:t>
            </a:r>
            <a:r>
              <a:rPr lang="cs-CZ" dirty="0"/>
              <a:t> narušíme </a:t>
            </a:r>
            <a:r>
              <a:rPr lang="cs-CZ" dirty="0" err="1"/>
              <a:t>subchondrální</a:t>
            </a:r>
            <a:r>
              <a:rPr lang="cs-CZ" dirty="0"/>
              <a:t> sklerotickou kost a umožníme tak obnovu cévního zásobení.</a:t>
            </a:r>
          </a:p>
          <a:p>
            <a:r>
              <a:rPr lang="cs-CZ" dirty="0"/>
              <a:t> </a:t>
            </a:r>
          </a:p>
          <a:p>
            <a:endParaRPr lang="cs-CZ" dirty="0"/>
          </a:p>
        </p:txBody>
      </p:sp>
    </p:spTree>
    <p:extLst>
      <p:ext uri="{BB962C8B-B14F-4D97-AF65-F5344CB8AC3E}">
        <p14:creationId xmlns:p14="http://schemas.microsoft.com/office/powerpoint/2010/main" val="173103809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2D0B61-EC4D-4702-AEF4-039DCC40A40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2941CF2-83B7-45C2-86F8-E1FEC991C25F}"/>
              </a:ext>
            </a:extLst>
          </p:cNvPr>
          <p:cNvSpPr>
            <a:spLocks noGrp="1"/>
          </p:cNvSpPr>
          <p:nvPr>
            <p:ph idx="1"/>
          </p:nvPr>
        </p:nvSpPr>
        <p:spPr/>
        <p:txBody>
          <a:bodyPr>
            <a:normAutofit fontScale="92500" lnSpcReduction="20000"/>
          </a:bodyPr>
          <a:lstStyle/>
          <a:p>
            <a:r>
              <a:rPr lang="cs-CZ" b="1" dirty="0"/>
              <a:t>Osteotomie</a:t>
            </a:r>
            <a:endParaRPr lang="cs-CZ" dirty="0"/>
          </a:p>
          <a:p>
            <a:r>
              <a:rPr lang="cs-CZ" dirty="0"/>
              <a:t>Principem osteotomie je chirurgické protětí kosti (dlátem či pilou) obvykle v blízkosti kloubu a její fixace ve změněném osovém postavení, někdy korigujícím případnou osovou deformitu. Výsledkem je změna mechaniky zatěžování kloubu. Do kontaktu přichází dosud méně poškozené plochy kloubu, zatímco opotřebené se odlehčí. Zároveň dochází i ke změně cévního zásobení a tím k uvolnění žilní </a:t>
            </a:r>
            <a:r>
              <a:rPr lang="cs-CZ" dirty="0" err="1"/>
              <a:t>stázy</a:t>
            </a:r>
            <a:r>
              <a:rPr lang="cs-CZ" dirty="0"/>
              <a:t>, která je jednou z příčin bolesti kloubu.  Osteotomie na jedné straně odsunuje nutnost užití endoprotézy po řadu let, na druhé straně se však jedná o rozsáhlý operační výkon, který  obvykle zhoršuje podmínky a zvyšuje rizika případné pozdější implantace kloubní náhrady. Z těchto důvodů není současný postoj k jejich užití zcela jednoznačný a počet indikací výrazně klesl. Přesto zůstávají důležitou metodou v ortopedickém arzenálu.</a:t>
            </a:r>
          </a:p>
          <a:p>
            <a:r>
              <a:rPr lang="cs-CZ" dirty="0"/>
              <a:t> </a:t>
            </a:r>
          </a:p>
          <a:p>
            <a:endParaRPr lang="cs-CZ" dirty="0"/>
          </a:p>
        </p:txBody>
      </p:sp>
    </p:spTree>
    <p:extLst>
      <p:ext uri="{BB962C8B-B14F-4D97-AF65-F5344CB8AC3E}">
        <p14:creationId xmlns:p14="http://schemas.microsoft.com/office/powerpoint/2010/main" val="272708697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5127D18-DEA5-43E1-8B09-DED409CC3490}"/>
              </a:ext>
            </a:extLst>
          </p:cNvPr>
          <p:cNvSpPr>
            <a:spLocks noGrp="1"/>
          </p:cNvSpPr>
          <p:nvPr>
            <p:ph type="title"/>
          </p:nvPr>
        </p:nvSpPr>
        <p:spPr/>
        <p:txBody>
          <a:bodyPr>
            <a:normAutofit fontScale="90000"/>
          </a:bodyPr>
          <a:lstStyle/>
          <a:p>
            <a:r>
              <a:rPr lang="cs-CZ" i="1" dirty="0"/>
              <a:t>Obr. 3: RTG snímek kolenního kloubu s provedenou osteotomií vyrovnávající osu v </a:t>
            </a:r>
            <a:r>
              <a:rPr lang="cs-CZ" i="1" dirty="0" err="1"/>
              <a:t>kloubu</a:t>
            </a:r>
            <a:r>
              <a:rPr lang="cs-CZ" dirty="0" err="1"/>
              <a:t>Zdroj</a:t>
            </a:r>
            <a:r>
              <a:rPr lang="cs-CZ" dirty="0"/>
              <a:t>: Jahoda, 2012</a:t>
            </a:r>
            <a:br>
              <a:rPr lang="cs-CZ" dirty="0"/>
            </a:br>
            <a:endParaRPr lang="cs-CZ" dirty="0"/>
          </a:p>
        </p:txBody>
      </p:sp>
      <p:pic>
        <p:nvPicPr>
          <p:cNvPr id="8" name="Zástupný symbol pro obsah 7">
            <a:extLst>
              <a:ext uri="{FF2B5EF4-FFF2-40B4-BE49-F238E27FC236}">
                <a16:creationId xmlns:a16="http://schemas.microsoft.com/office/drawing/2014/main" id="{22A9E40D-E529-42ED-A39C-544AEBB799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3751" y="1191880"/>
            <a:ext cx="2649407" cy="5563754"/>
          </a:xfrm>
        </p:spPr>
      </p:pic>
    </p:spTree>
    <p:extLst>
      <p:ext uri="{BB962C8B-B14F-4D97-AF65-F5344CB8AC3E}">
        <p14:creationId xmlns:p14="http://schemas.microsoft.com/office/powerpoint/2010/main" val="412106729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0A68B1-4E18-4704-A071-A125BD3932B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4776B94-8D4F-41BC-87E0-EE14A0E72AB1}"/>
              </a:ext>
            </a:extLst>
          </p:cNvPr>
          <p:cNvSpPr>
            <a:spLocks noGrp="1"/>
          </p:cNvSpPr>
          <p:nvPr>
            <p:ph idx="1"/>
          </p:nvPr>
        </p:nvSpPr>
        <p:spPr/>
        <p:txBody>
          <a:bodyPr>
            <a:normAutofit fontScale="85000" lnSpcReduction="20000"/>
          </a:bodyPr>
          <a:lstStyle/>
          <a:p>
            <a:r>
              <a:rPr lang="cs-CZ" b="1" dirty="0"/>
              <a:t>Resekční plastika</a:t>
            </a:r>
            <a:endParaRPr lang="cs-CZ" dirty="0"/>
          </a:p>
          <a:p>
            <a:r>
              <a:rPr lang="cs-CZ" dirty="0"/>
              <a:t>V případě resekční plastiky, která je jednou z nejstarších operačních metod, provádíme resekci kloubních ploch s opatřeními (skeletální trakce) k zajištění vytvoření jizevnaté tkáně, nahrazující původní kloub. Tato operace nachází uplatnění tam, kde upřednostňujeme relativně nebolestivý pohyb před stabilitou (kyčel, loket). Ještě nedávno byla v některých případech indikována jako primární výkon. Vzhledem k ne zcela ideálním funkčním výsledkům je dnes indikována spíše jako záchranná operace po extrakci kloubních náhrad. </a:t>
            </a:r>
          </a:p>
          <a:p>
            <a:r>
              <a:rPr lang="cs-CZ" dirty="0"/>
              <a:t> </a:t>
            </a:r>
          </a:p>
          <a:p>
            <a:r>
              <a:rPr lang="cs-CZ" b="1" dirty="0" err="1"/>
              <a:t>Artrodéza</a:t>
            </a:r>
            <a:endParaRPr lang="cs-CZ" dirty="0"/>
          </a:p>
          <a:p>
            <a:r>
              <a:rPr lang="cs-CZ" dirty="0"/>
              <a:t>Ztužení kloubu se jako primární výkon používá tam, kde je nebolestivost, stabilita a nosnost kloubu pro funkci končetiny důležitější než pohyb v kloubu (např. klouby sub </a:t>
            </a:r>
            <a:r>
              <a:rPr lang="cs-CZ" dirty="0" err="1"/>
              <a:t>talo</a:t>
            </a:r>
            <a:r>
              <a:rPr lang="cs-CZ" dirty="0"/>
              <a:t> – dolní zánártní kloub) nebo tam, kde je implantace kloubní náhrady kontraindikována.</a:t>
            </a:r>
          </a:p>
          <a:p>
            <a:endParaRPr lang="cs-CZ" dirty="0"/>
          </a:p>
        </p:txBody>
      </p:sp>
    </p:spTree>
    <p:extLst>
      <p:ext uri="{BB962C8B-B14F-4D97-AF65-F5344CB8AC3E}">
        <p14:creationId xmlns:p14="http://schemas.microsoft.com/office/powerpoint/2010/main" val="2050558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706F365-2F75-4227-985A-C03A4157EDA2}"/>
              </a:ext>
            </a:extLst>
          </p:cNvPr>
          <p:cNvSpPr>
            <a:spLocks noGrp="1" noChangeArrowheads="1"/>
          </p:cNvSpPr>
          <p:nvPr>
            <p:ph type="title"/>
          </p:nvPr>
        </p:nvSpPr>
        <p:spPr/>
        <p:txBody>
          <a:bodyPr/>
          <a:lstStyle/>
          <a:p>
            <a:r>
              <a:rPr lang="cs-CZ" altLang="cs-CZ" sz="4000" dirty="0">
                <a:solidFill>
                  <a:srgbClr val="0070C0"/>
                </a:solidFill>
              </a:rPr>
              <a:t>Roztřiďte následující pojmy do </a:t>
            </a:r>
            <a:br>
              <a:rPr lang="cs-CZ" altLang="cs-CZ" sz="4000" dirty="0">
                <a:solidFill>
                  <a:srgbClr val="0070C0"/>
                </a:solidFill>
              </a:rPr>
            </a:br>
            <a:r>
              <a:rPr lang="cs-CZ" altLang="cs-CZ" sz="4000" dirty="0">
                <a:solidFill>
                  <a:srgbClr val="0070C0"/>
                </a:solidFill>
              </a:rPr>
              <a:t>2 skupin- faktory</a:t>
            </a:r>
          </a:p>
        </p:txBody>
      </p:sp>
      <p:sp>
        <p:nvSpPr>
          <p:cNvPr id="58371" name="Rectangle 3">
            <a:extLst>
              <a:ext uri="{FF2B5EF4-FFF2-40B4-BE49-F238E27FC236}">
                <a16:creationId xmlns:a16="http://schemas.microsoft.com/office/drawing/2014/main" id="{BDEFE1C6-150B-4693-8F48-2C06598EDC89}"/>
              </a:ext>
            </a:extLst>
          </p:cNvPr>
          <p:cNvSpPr>
            <a:spLocks noGrp="1" noChangeArrowheads="1"/>
          </p:cNvSpPr>
          <p:nvPr>
            <p:ph type="body" idx="1"/>
          </p:nvPr>
        </p:nvSpPr>
        <p:spPr>
          <a:xfrm>
            <a:off x="89012" y="1681162"/>
            <a:ext cx="12040949" cy="1078221"/>
          </a:xfrm>
        </p:spPr>
        <p:txBody>
          <a:bodyPr>
            <a:normAutofit fontScale="92500" lnSpcReduction="10000"/>
          </a:bodyPr>
          <a:lstStyle/>
          <a:p>
            <a:pPr lvl="1">
              <a:buFont typeface="Wingdings" panose="05000000000000000000" pitchFamily="2" charset="2"/>
              <a:buNone/>
            </a:pPr>
            <a:r>
              <a:rPr lang="cs-CZ" altLang="cs-CZ" sz="2600" b="0" dirty="0">
                <a:solidFill>
                  <a:srgbClr val="0070C0"/>
                </a:solidFill>
              </a:rPr>
              <a:t>Kouření, mucin, ischemie, gastrin,  sliny, kofein, </a:t>
            </a:r>
            <a:r>
              <a:rPr lang="cs-CZ" altLang="cs-CZ" sz="2600" b="0" dirty="0" err="1">
                <a:solidFill>
                  <a:srgbClr val="0070C0"/>
                </a:solidFill>
              </a:rPr>
              <a:t>Helicobacter</a:t>
            </a:r>
            <a:r>
              <a:rPr lang="cs-CZ" altLang="cs-CZ" sz="2600" b="0" dirty="0">
                <a:solidFill>
                  <a:srgbClr val="0070C0"/>
                </a:solidFill>
              </a:rPr>
              <a:t> </a:t>
            </a:r>
            <a:r>
              <a:rPr lang="cs-CZ" altLang="cs-CZ" sz="2600" b="0" dirty="0" err="1">
                <a:solidFill>
                  <a:srgbClr val="0070C0"/>
                </a:solidFill>
              </a:rPr>
              <a:t>pylori</a:t>
            </a:r>
            <a:r>
              <a:rPr lang="cs-CZ" altLang="cs-CZ" sz="2600" b="0" dirty="0">
                <a:solidFill>
                  <a:srgbClr val="0070C0"/>
                </a:solidFill>
              </a:rPr>
              <a:t>, pankreatická šťáva, prostaglandiny, sekretin, </a:t>
            </a:r>
            <a:r>
              <a:rPr lang="cs-CZ" altLang="cs-CZ" sz="2600" b="0" dirty="0" err="1">
                <a:solidFill>
                  <a:srgbClr val="0070C0"/>
                </a:solidFill>
              </a:rPr>
              <a:t>Zollingerův</a:t>
            </a:r>
            <a:r>
              <a:rPr lang="cs-CZ" altLang="cs-CZ" sz="2600" b="0" dirty="0">
                <a:solidFill>
                  <a:srgbClr val="0070C0"/>
                </a:solidFill>
              </a:rPr>
              <a:t>- </a:t>
            </a:r>
            <a:r>
              <a:rPr lang="cs-CZ" altLang="cs-CZ" sz="2600" b="0" dirty="0" err="1">
                <a:solidFill>
                  <a:srgbClr val="0070C0"/>
                </a:solidFill>
              </a:rPr>
              <a:t>Ellisonův</a:t>
            </a:r>
            <a:r>
              <a:rPr lang="cs-CZ" altLang="cs-CZ" sz="2600" b="0" dirty="0">
                <a:solidFill>
                  <a:srgbClr val="0070C0"/>
                </a:solidFill>
              </a:rPr>
              <a:t> </a:t>
            </a:r>
            <a:r>
              <a:rPr lang="cs-CZ" altLang="cs-CZ" sz="2600" b="0" dirty="0" err="1">
                <a:solidFill>
                  <a:srgbClr val="0070C0"/>
                </a:solidFill>
              </a:rPr>
              <a:t>sy</a:t>
            </a:r>
            <a:r>
              <a:rPr lang="cs-CZ" altLang="cs-CZ" sz="2600" b="0" dirty="0">
                <a:solidFill>
                  <a:srgbClr val="0070C0"/>
                </a:solidFill>
              </a:rPr>
              <a:t>, salicyláty, reflux, stres, </a:t>
            </a:r>
            <a:r>
              <a:rPr lang="cs-CZ" altLang="cs-CZ" sz="2600" b="0" dirty="0" err="1">
                <a:solidFill>
                  <a:srgbClr val="0070C0"/>
                </a:solidFill>
              </a:rPr>
              <a:t>somatostatin</a:t>
            </a:r>
            <a:r>
              <a:rPr lang="cs-CZ" altLang="cs-CZ" sz="2600" b="0" dirty="0">
                <a:solidFill>
                  <a:srgbClr val="0070C0"/>
                </a:solidFill>
              </a:rPr>
              <a:t>, </a:t>
            </a:r>
            <a:r>
              <a:rPr lang="cs-CZ" altLang="cs-CZ" sz="2600" b="0" dirty="0" err="1">
                <a:solidFill>
                  <a:srgbClr val="0070C0"/>
                </a:solidFill>
              </a:rPr>
              <a:t>nitrosaminy</a:t>
            </a:r>
            <a:r>
              <a:rPr lang="cs-CZ" altLang="cs-CZ" sz="2600" b="0" dirty="0">
                <a:solidFill>
                  <a:srgbClr val="0070C0"/>
                </a:solidFill>
              </a:rPr>
              <a:t>, žluč, kortikoidy.</a:t>
            </a:r>
          </a:p>
        </p:txBody>
      </p:sp>
      <p:sp>
        <p:nvSpPr>
          <p:cNvPr id="2" name="Zástupný symbol pro obsah 1">
            <a:extLst>
              <a:ext uri="{FF2B5EF4-FFF2-40B4-BE49-F238E27FC236}">
                <a16:creationId xmlns:a16="http://schemas.microsoft.com/office/drawing/2014/main" id="{4C1A6683-AD12-48C3-A419-67FDFF7D5BD3}"/>
              </a:ext>
            </a:extLst>
          </p:cNvPr>
          <p:cNvSpPr>
            <a:spLocks noGrp="1"/>
          </p:cNvSpPr>
          <p:nvPr>
            <p:ph sz="half" idx="2"/>
          </p:nvPr>
        </p:nvSpPr>
        <p:spPr>
          <a:xfrm>
            <a:off x="836612" y="2901585"/>
            <a:ext cx="5157787" cy="3684588"/>
          </a:xfrm>
        </p:spPr>
        <p:txBody>
          <a:bodyPr/>
          <a:lstStyle/>
          <a:p>
            <a:r>
              <a:rPr lang="cs-CZ" dirty="0"/>
              <a:t>ochranné</a:t>
            </a:r>
          </a:p>
        </p:txBody>
      </p:sp>
      <p:sp>
        <p:nvSpPr>
          <p:cNvPr id="4" name="Zástupný symbol pro obsah 3">
            <a:extLst>
              <a:ext uri="{FF2B5EF4-FFF2-40B4-BE49-F238E27FC236}">
                <a16:creationId xmlns:a16="http://schemas.microsoft.com/office/drawing/2014/main" id="{1DAC678B-8107-4815-9339-FA632264A23A}"/>
              </a:ext>
            </a:extLst>
          </p:cNvPr>
          <p:cNvSpPr>
            <a:spLocks noGrp="1"/>
          </p:cNvSpPr>
          <p:nvPr>
            <p:ph sz="quarter" idx="4"/>
          </p:nvPr>
        </p:nvSpPr>
        <p:spPr>
          <a:xfrm>
            <a:off x="6197603" y="2884657"/>
            <a:ext cx="5183188" cy="3684588"/>
          </a:xfrm>
        </p:spPr>
        <p:txBody>
          <a:bodyPr/>
          <a:lstStyle/>
          <a:p>
            <a:r>
              <a:rPr lang="cs-CZ" dirty="0"/>
              <a:t>agresivní</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E35CD9-178D-42C3-8B8C-1EAF49483B34}"/>
              </a:ext>
            </a:extLst>
          </p:cNvPr>
          <p:cNvSpPr>
            <a:spLocks noGrp="1"/>
          </p:cNvSpPr>
          <p:nvPr>
            <p:ph type="title"/>
          </p:nvPr>
        </p:nvSpPr>
        <p:spPr>
          <a:xfrm>
            <a:off x="712076" y="801211"/>
            <a:ext cx="10515600" cy="1325563"/>
          </a:xfrm>
        </p:spPr>
        <p:txBody>
          <a:bodyPr>
            <a:normAutofit fontScale="90000"/>
          </a:bodyPr>
          <a:lstStyle/>
          <a:p>
            <a:r>
              <a:rPr lang="cs-CZ" i="1" dirty="0"/>
              <a:t>Obr. 4: RTG snímek </a:t>
            </a:r>
            <a:r>
              <a:rPr lang="cs-CZ" i="1" dirty="0" err="1"/>
              <a:t>artrodézy</a:t>
            </a:r>
            <a:r>
              <a:rPr lang="cs-CZ" i="1" dirty="0"/>
              <a:t> - ztužení I. </a:t>
            </a:r>
            <a:r>
              <a:rPr lang="cs-CZ" i="1" dirty="0" err="1"/>
              <a:t>metatarzofalangeálního</a:t>
            </a:r>
            <a:r>
              <a:rPr lang="cs-CZ" i="1" dirty="0"/>
              <a:t> kloubu šrouby</a:t>
            </a:r>
            <a:br>
              <a:rPr lang="cs-CZ" dirty="0"/>
            </a:br>
            <a:r>
              <a:rPr lang="cs-CZ" dirty="0"/>
              <a:t>Zdroj: Jahoda, 2012</a:t>
            </a:r>
            <a:br>
              <a:rPr lang="cs-CZ" dirty="0"/>
            </a:br>
            <a:r>
              <a:rPr lang="cs-CZ" dirty="0"/>
              <a:t> </a:t>
            </a:r>
            <a:br>
              <a:rPr lang="cs-CZ" dirty="0"/>
            </a:br>
            <a:endParaRPr lang="cs-CZ" dirty="0"/>
          </a:p>
        </p:txBody>
      </p:sp>
      <p:pic>
        <p:nvPicPr>
          <p:cNvPr id="5" name="Zástupný symbol pro obsah 4">
            <a:extLst>
              <a:ext uri="{FF2B5EF4-FFF2-40B4-BE49-F238E27FC236}">
                <a16:creationId xmlns:a16="http://schemas.microsoft.com/office/drawing/2014/main" id="{9B0C7FF3-AE2A-4F0A-9A8E-3958947B6A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3083" y="2126774"/>
            <a:ext cx="3025833" cy="3749040"/>
          </a:xfrm>
        </p:spPr>
      </p:pic>
    </p:spTree>
    <p:extLst>
      <p:ext uri="{BB962C8B-B14F-4D97-AF65-F5344CB8AC3E}">
        <p14:creationId xmlns:p14="http://schemas.microsoft.com/office/powerpoint/2010/main" val="375015668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95E3C0-82C1-4C44-AA99-31F2ACD075D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D02F975-6BB1-41C9-B3B1-F32C560D4ED1}"/>
              </a:ext>
            </a:extLst>
          </p:cNvPr>
          <p:cNvSpPr>
            <a:spLocks noGrp="1"/>
          </p:cNvSpPr>
          <p:nvPr>
            <p:ph idx="1"/>
          </p:nvPr>
        </p:nvSpPr>
        <p:spPr/>
        <p:txBody>
          <a:bodyPr>
            <a:normAutofit fontScale="62500" lnSpcReduction="20000"/>
          </a:bodyPr>
          <a:lstStyle/>
          <a:p>
            <a:r>
              <a:rPr lang="cs-CZ" b="1" dirty="0" err="1"/>
              <a:t>Aloplastika</a:t>
            </a:r>
            <a:endParaRPr lang="cs-CZ" dirty="0"/>
          </a:p>
          <a:p>
            <a:r>
              <a:rPr lang="cs-CZ" dirty="0"/>
              <a:t>Náhrada poškozeného kloubu implantátem neboli endoprotézou je nejčastěji indikovanou operací pro artrózu, ale i nejčastěji prováděnou operací v ortopedii vůbec. Principem operace je odstranění  destruované chrupavky a </a:t>
            </a:r>
            <a:r>
              <a:rPr lang="cs-CZ" dirty="0" err="1"/>
              <a:t>subchondrální</a:t>
            </a:r>
            <a:r>
              <a:rPr lang="cs-CZ" dirty="0"/>
              <a:t> kosti a její nahrazení umělou kloubní náhradou. Nejčastěji je užívána u kyčle, kolena, rychle se rozvíjí i </a:t>
            </a:r>
            <a:r>
              <a:rPr lang="cs-CZ" dirty="0" err="1"/>
              <a:t>aloplastika</a:t>
            </a:r>
            <a:r>
              <a:rPr lang="cs-CZ" dirty="0"/>
              <a:t> ramena a loketního kloubu. V poslední době začínají přinášet uspokojivé výsledky i náhrady </a:t>
            </a:r>
            <a:r>
              <a:rPr lang="cs-CZ" dirty="0" err="1"/>
              <a:t>hlezenného</a:t>
            </a:r>
            <a:r>
              <a:rPr lang="cs-CZ" dirty="0"/>
              <a:t> kloubu, I. </a:t>
            </a:r>
            <a:r>
              <a:rPr lang="cs-CZ" dirty="0" err="1"/>
              <a:t>metatarzofalangeálního</a:t>
            </a:r>
            <a:r>
              <a:rPr lang="cs-CZ" dirty="0"/>
              <a:t> kloubu, drobných ručních kloubů a zápěstí. </a:t>
            </a:r>
          </a:p>
          <a:p>
            <a:r>
              <a:rPr lang="cs-CZ" dirty="0"/>
              <a:t>Pro většinu pacientů je zásadním řešením artrózy kloubu implantace kloubní náhrady. Klíčový je okamžik indikace. Dříve bylo trendem odložit operační řešení co nejdéle, jednak z ekonomických důvodů, ale především s ohledem na životnost kloubních náhrad. Druhým extrémem byly tzv. americké indikace – tedy implantace kloubní náhrady nemocným s minimálním nálezem. Nyní indikujeme kloubní náhradu uvážlivě, ale nečekáme až na doby, kdy kloub přestane fingovat, neboť se ukazuje, že funkční výsledky těchto operací jsou výrazně horší než u nemocných, u kterých indikujeme implantaci endoprotézy u kloubu s ještě uspokojivým funkčním nálezem. Jaká jsou tedy indikační kritéria? Jednak je to rentgenologický nález artrózy alespoň III. stupně dle </a:t>
            </a:r>
            <a:r>
              <a:rPr lang="cs-CZ" dirty="0" err="1"/>
              <a:t>Kellgerna</a:t>
            </a:r>
            <a:r>
              <a:rPr lang="cs-CZ" dirty="0"/>
              <a:t>. Dále jsou to především subjektivní obtíže, především intenzita bolesti. Tyto subjektivní obtíže jsou klíčové. Někteří nemocní snášejí velmi dobře i výrazný lokální objektivní i rentgenologický nález. U jiných jsme nuceni pro nesnesitelné obtíže indikovat operaci při výrazně chudším klinickém a nižším rentgenologickém stupni nálezu. </a:t>
            </a:r>
          </a:p>
          <a:p>
            <a:endParaRPr lang="cs-CZ" dirty="0"/>
          </a:p>
        </p:txBody>
      </p:sp>
    </p:spTree>
    <p:extLst>
      <p:ext uri="{BB962C8B-B14F-4D97-AF65-F5344CB8AC3E}">
        <p14:creationId xmlns:p14="http://schemas.microsoft.com/office/powerpoint/2010/main" val="203590512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74D1CE-DABD-481D-A27C-8B5AA6F6A5A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52FE6B0-20D6-4C11-B3EA-D2017530A091}"/>
              </a:ext>
            </a:extLst>
          </p:cNvPr>
          <p:cNvSpPr>
            <a:spLocks noGrp="1"/>
          </p:cNvSpPr>
          <p:nvPr>
            <p:ph idx="1"/>
          </p:nvPr>
        </p:nvSpPr>
        <p:spPr/>
        <p:txBody>
          <a:bodyPr>
            <a:normAutofit fontScale="85000" lnSpcReduction="20000"/>
          </a:bodyPr>
          <a:lstStyle/>
          <a:p>
            <a:r>
              <a:rPr lang="cs-CZ" dirty="0"/>
              <a:t>Hlavními kontraindikacemi </a:t>
            </a:r>
            <a:r>
              <a:rPr lang="cs-CZ" dirty="0" err="1"/>
              <a:t>aloplastiky</a:t>
            </a:r>
            <a:r>
              <a:rPr lang="cs-CZ" dirty="0"/>
              <a:t> jsou závažná interní onemocnění, chronická nebo neléčená infekce kdekoli v organismu a neochota nebo nezpůsobilost nemocného k aktivní spolupráci při rehabilitaci. Věk, stejně jako tělesná hmotnost, jsou dnes považovány pouze za vedlejší indikační kritéria. Přesto jsou závažná a ovlivňují úspěšnost operačního výkonu. V současné době není pro moderní medicínu problém zvládnout </a:t>
            </a:r>
            <a:r>
              <a:rPr lang="cs-CZ" dirty="0" err="1"/>
              <a:t>peroperační</a:t>
            </a:r>
            <a:r>
              <a:rPr lang="cs-CZ" dirty="0"/>
              <a:t> období u velmi starých i nemocných pacientů, ale jde o to, i jak dlouho si budou výsledek operace užívat – tedy, zda jim operační výkon výrazně nezkrátí délku života.</a:t>
            </a:r>
          </a:p>
          <a:p>
            <a:r>
              <a:rPr lang="cs-CZ" dirty="0"/>
              <a:t>Design kloubních náhrad je rozmanitý. Většinou implantáty s určitými změnami a zjednodušeními kopírují původní anatomii kloubu a nazýváme je implantáty anatomické. Tyto koncepce fungují nejlépe, ale například v oblasti ramena se nyní osvědčila tzv. náhrada reverzní, u které je hlavice implantátu v oblasti </a:t>
            </a:r>
            <a:r>
              <a:rPr lang="cs-CZ" dirty="0" err="1"/>
              <a:t>glenoidální</a:t>
            </a:r>
            <a:r>
              <a:rPr lang="cs-CZ" dirty="0"/>
              <a:t> jamky na lopatce a jamka v oblasti hlavice pažní kosti.</a:t>
            </a:r>
          </a:p>
          <a:p>
            <a:r>
              <a:rPr lang="cs-CZ" dirty="0"/>
              <a:t> </a:t>
            </a:r>
          </a:p>
          <a:p>
            <a:endParaRPr lang="cs-CZ" dirty="0"/>
          </a:p>
        </p:txBody>
      </p:sp>
    </p:spTree>
    <p:extLst>
      <p:ext uri="{BB962C8B-B14F-4D97-AF65-F5344CB8AC3E}">
        <p14:creationId xmlns:p14="http://schemas.microsoft.com/office/powerpoint/2010/main" val="131205439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B87DA9-D116-498F-ACD0-C468F90F37F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17934CA-8943-43FD-9500-92C964B6BDC2}"/>
              </a:ext>
            </a:extLst>
          </p:cNvPr>
          <p:cNvSpPr>
            <a:spLocks noGrp="1"/>
          </p:cNvSpPr>
          <p:nvPr>
            <p:ph idx="1"/>
          </p:nvPr>
        </p:nvSpPr>
        <p:spPr/>
        <p:txBody>
          <a:bodyPr>
            <a:normAutofit fontScale="77500" lnSpcReduction="20000"/>
          </a:bodyPr>
          <a:lstStyle/>
          <a:p>
            <a:r>
              <a:rPr lang="cs-CZ" dirty="0"/>
              <a:t>Podle typu fixace komponent v kostním lůžku dělíme implantáty na cementované, kde je implantát zakotven pomocí tzv. "kostního cementu" tj. tmelu na bázi </a:t>
            </a:r>
            <a:r>
              <a:rPr lang="cs-CZ" dirty="0" err="1"/>
              <a:t>polymetylmetakrylátu</a:t>
            </a:r>
            <a:r>
              <a:rPr lang="cs-CZ" dirty="0"/>
              <a:t> a "necementované" či "</a:t>
            </a:r>
            <a:r>
              <a:rPr lang="cs-CZ" dirty="0" err="1"/>
              <a:t>bezcementové</a:t>
            </a:r>
            <a:r>
              <a:rPr lang="cs-CZ" dirty="0"/>
              <a:t>", jejichž povrchová úprava v místech kontaktu s kostí dovolí vrůst či dokonce srůst, tedy </a:t>
            </a:r>
            <a:r>
              <a:rPr lang="cs-CZ" dirty="0" err="1"/>
              <a:t>osteointegraci</a:t>
            </a:r>
            <a:r>
              <a:rPr lang="cs-CZ" dirty="0"/>
              <a:t> kostní tkáně do speciálně upraveného povrchu implantátu.</a:t>
            </a:r>
          </a:p>
          <a:p>
            <a:r>
              <a:rPr lang="cs-CZ" dirty="0"/>
              <a:t>V některých případech užíváme implantáty hybridní, kde je jedna komponenta fixována s užitím kostního cementu a druhá </a:t>
            </a:r>
            <a:r>
              <a:rPr lang="cs-CZ" dirty="0" err="1"/>
              <a:t>bezcementově</a:t>
            </a:r>
            <a:r>
              <a:rPr lang="cs-CZ" dirty="0"/>
              <a:t>. Komponenty jsou  fixovány oběma způsoby. Volbu mezi těmito typy musí učinit operatér často až v průběhu vlastního výkonu podle aktuálního nálezu. Nepravdivé je zatracování jedné nebo druhé skupiny, či její označování za "nemoderní". Životnost kloubní náhrady neovlivňuje ani tak způsob fixace, jako spíše typ artikulačního povrchu. Nejčastěji je užívána kombinace </a:t>
            </a:r>
            <a:r>
              <a:rPr lang="cs-CZ" dirty="0" err="1"/>
              <a:t>kobaltchromu</a:t>
            </a:r>
            <a:r>
              <a:rPr lang="cs-CZ" dirty="0"/>
              <a:t> na hlavici či kondyly femorální komponenty a vysokomolekulární polyetylen na oblast jamky či </a:t>
            </a:r>
            <a:r>
              <a:rPr lang="cs-CZ" dirty="0" err="1"/>
              <a:t>tibiální</a:t>
            </a:r>
            <a:r>
              <a:rPr lang="cs-CZ" dirty="0"/>
              <a:t> komponenty. V poslední době je stále častěji užívána v oblasti kyčelního kloubu keramika. Ta nahrazuje především hlavičku a v poslední době i artikulační vložku jamky v případě náhrad kyčelního kloubu.</a:t>
            </a:r>
          </a:p>
          <a:p>
            <a:r>
              <a:rPr lang="cs-CZ" dirty="0"/>
              <a:t> </a:t>
            </a:r>
          </a:p>
          <a:p>
            <a:endParaRPr lang="cs-CZ" dirty="0"/>
          </a:p>
        </p:txBody>
      </p:sp>
    </p:spTree>
    <p:extLst>
      <p:ext uri="{BB962C8B-B14F-4D97-AF65-F5344CB8AC3E}">
        <p14:creationId xmlns:p14="http://schemas.microsoft.com/office/powerpoint/2010/main" val="13028812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37C275-F25B-41BA-A951-D6465BC1431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8A3217F-687B-4EFE-9D44-7E1A7A7964D1}"/>
              </a:ext>
            </a:extLst>
          </p:cNvPr>
          <p:cNvSpPr>
            <a:spLocks noGrp="1"/>
          </p:cNvSpPr>
          <p:nvPr>
            <p:ph idx="1"/>
          </p:nvPr>
        </p:nvSpPr>
        <p:spPr/>
        <p:txBody>
          <a:bodyPr>
            <a:normAutofit lnSpcReduction="10000"/>
          </a:bodyPr>
          <a:lstStyle/>
          <a:p>
            <a:r>
              <a:rPr lang="cs-CZ" b="1" dirty="0"/>
              <a:t>Náhrada kyčelního kloubu</a:t>
            </a:r>
            <a:endParaRPr lang="cs-CZ" dirty="0"/>
          </a:p>
          <a:p>
            <a:r>
              <a:rPr lang="cs-CZ" dirty="0"/>
              <a:t>Pro náhradu kyčelního kloubu může být použita tzv. endoprotéza </a:t>
            </a:r>
            <a:r>
              <a:rPr lang="cs-CZ" dirty="0" err="1"/>
              <a:t>cervikokapitální</a:t>
            </a:r>
            <a:r>
              <a:rPr lang="cs-CZ" dirty="0"/>
              <a:t>, kdy je nahrazena pouze hlavice stehenní kosti nebo endoprotéza totální, která umožňuje nahradit endoprotézou jak hlavici, tak kloubní jamku. Obě tyto varianty mají své výhody a své nevýhody. V současnosti narůstá spíše počet náhrad endoprotézami totálními. Zde záleží především na celkovém zdravotním stavu operovaného a jeho schopnosti snést o něco větší operační výkon. Výhodou </a:t>
            </a:r>
            <a:r>
              <a:rPr lang="cs-CZ" dirty="0" err="1"/>
              <a:t>cervikokapitální</a:t>
            </a:r>
            <a:r>
              <a:rPr lang="cs-CZ" dirty="0"/>
              <a:t> náhrady je kratší a šetrnější operační výkon, ale je u ní výrazně nižší životnost, kdy po několika letech dojde k prochození pacientova acetabula kovovou hlavicí. Indikujeme ji především u velmi starých a </a:t>
            </a:r>
            <a:r>
              <a:rPr lang="cs-CZ" dirty="0" err="1"/>
              <a:t>polymorbidních</a:t>
            </a:r>
            <a:r>
              <a:rPr lang="cs-CZ" dirty="0"/>
              <a:t> nemocných.</a:t>
            </a:r>
          </a:p>
          <a:p>
            <a:endParaRPr lang="cs-CZ" dirty="0"/>
          </a:p>
        </p:txBody>
      </p:sp>
    </p:spTree>
    <p:extLst>
      <p:ext uri="{BB962C8B-B14F-4D97-AF65-F5344CB8AC3E}">
        <p14:creationId xmlns:p14="http://schemas.microsoft.com/office/powerpoint/2010/main" val="58577851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B4A7C6-3C97-4CBD-9A28-AA6A64053C3E}"/>
              </a:ext>
            </a:extLst>
          </p:cNvPr>
          <p:cNvSpPr>
            <a:spLocks noGrp="1"/>
          </p:cNvSpPr>
          <p:nvPr>
            <p:ph type="title"/>
          </p:nvPr>
        </p:nvSpPr>
        <p:spPr>
          <a:xfrm>
            <a:off x="189186" y="522780"/>
            <a:ext cx="11613932" cy="1325563"/>
          </a:xfrm>
        </p:spPr>
        <p:txBody>
          <a:bodyPr>
            <a:noAutofit/>
          </a:bodyPr>
          <a:lstStyle/>
          <a:p>
            <a:r>
              <a:rPr lang="cs-CZ" sz="2800" b="1" i="1" dirty="0"/>
              <a:t>RTG snímek kyčelního kloubu s implantovanou cementovanou náhradou kyčelního kloubu. Jamka je z vysokomolekulárního </a:t>
            </a:r>
            <a:r>
              <a:rPr lang="cs-CZ" sz="2800" b="1" i="1" dirty="0" err="1"/>
              <a:t>polyethylenu</a:t>
            </a:r>
            <a:r>
              <a:rPr lang="cs-CZ" sz="2800" b="1" i="1" dirty="0"/>
              <a:t>, dřík z </a:t>
            </a:r>
            <a:r>
              <a:rPr lang="cs-CZ" sz="2800" b="1" i="1" dirty="0" err="1"/>
              <a:t>chromkobaltové</a:t>
            </a:r>
            <a:r>
              <a:rPr lang="cs-CZ" sz="2800" b="1" i="1" dirty="0"/>
              <a:t> slitiny, </a:t>
            </a:r>
            <a:r>
              <a:rPr lang="cs-CZ" sz="2800" b="1" dirty="0"/>
              <a:t>Zdroj: Jahoda, 2012</a:t>
            </a:r>
            <a:br>
              <a:rPr lang="cs-CZ" sz="2800" b="1" dirty="0"/>
            </a:br>
            <a:endParaRPr lang="cs-CZ" sz="2800" b="1" dirty="0"/>
          </a:p>
        </p:txBody>
      </p:sp>
      <p:pic>
        <p:nvPicPr>
          <p:cNvPr id="5" name="Zástupný symbol pro obsah 4">
            <a:extLst>
              <a:ext uri="{FF2B5EF4-FFF2-40B4-BE49-F238E27FC236}">
                <a16:creationId xmlns:a16="http://schemas.microsoft.com/office/drawing/2014/main" id="{95776147-8BED-4D96-BB76-B7C2F3748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0025" y="1295596"/>
            <a:ext cx="3508044" cy="5428507"/>
          </a:xfrm>
        </p:spPr>
      </p:pic>
      <p:sp>
        <p:nvSpPr>
          <p:cNvPr id="6" name="TextovéPole 5">
            <a:extLst>
              <a:ext uri="{FF2B5EF4-FFF2-40B4-BE49-F238E27FC236}">
                <a16:creationId xmlns:a16="http://schemas.microsoft.com/office/drawing/2014/main" id="{E4C27B4B-BAA5-4DD8-A1DC-7E95061CABEE}"/>
              </a:ext>
            </a:extLst>
          </p:cNvPr>
          <p:cNvSpPr txBox="1"/>
          <p:nvPr/>
        </p:nvSpPr>
        <p:spPr>
          <a:xfrm>
            <a:off x="583324" y="3132686"/>
            <a:ext cx="3741683" cy="1754326"/>
          </a:xfrm>
          <a:prstGeom prst="rect">
            <a:avLst/>
          </a:prstGeom>
          <a:noFill/>
        </p:spPr>
        <p:txBody>
          <a:bodyPr wrap="square" rtlCol="0">
            <a:spAutoFit/>
          </a:bodyPr>
          <a:lstStyle/>
          <a:p>
            <a:r>
              <a:rPr lang="cs-CZ" dirty="0"/>
              <a:t>Náhrada kyčelního kloubu se skládá z tzv. dříku, který je zaveden do dřeňového kanálu stehenní kosti. Na krček tohoto dříku je nasazena hlavička. </a:t>
            </a:r>
          </a:p>
          <a:p>
            <a:endParaRPr lang="cs-CZ" dirty="0"/>
          </a:p>
        </p:txBody>
      </p:sp>
    </p:spTree>
    <p:extLst>
      <p:ext uri="{BB962C8B-B14F-4D97-AF65-F5344CB8AC3E}">
        <p14:creationId xmlns:p14="http://schemas.microsoft.com/office/powerpoint/2010/main" val="414191300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7084682-791A-462F-9192-998A55267B70}"/>
              </a:ext>
            </a:extLst>
          </p:cNvPr>
          <p:cNvSpPr>
            <a:spLocks noGrp="1"/>
          </p:cNvSpPr>
          <p:nvPr>
            <p:ph type="title"/>
          </p:nvPr>
        </p:nvSpPr>
        <p:spPr/>
        <p:txBody>
          <a:bodyPr/>
          <a:lstStyle/>
          <a:p>
            <a:endParaRPr lang="cs-CZ"/>
          </a:p>
        </p:txBody>
      </p:sp>
      <p:sp>
        <p:nvSpPr>
          <p:cNvPr id="5" name="Zástupný symbol pro obsah 4">
            <a:extLst>
              <a:ext uri="{FF2B5EF4-FFF2-40B4-BE49-F238E27FC236}">
                <a16:creationId xmlns:a16="http://schemas.microsoft.com/office/drawing/2014/main" id="{CFFE1A6D-8D43-4DBA-8DC1-3C53CDD1F7A4}"/>
              </a:ext>
            </a:extLst>
          </p:cNvPr>
          <p:cNvSpPr>
            <a:spLocks noGrp="1"/>
          </p:cNvSpPr>
          <p:nvPr>
            <p:ph sz="half" idx="1"/>
          </p:nvPr>
        </p:nvSpPr>
        <p:spPr/>
        <p:txBody>
          <a:bodyPr>
            <a:normAutofit fontScale="92500" lnSpcReduction="10000"/>
          </a:bodyPr>
          <a:lstStyle/>
          <a:p>
            <a:r>
              <a:rPr lang="cs-CZ" dirty="0"/>
              <a:t>Další komponentou totální náhrady kyčelního kloubu je jamka. Jamky ukotvené pomocí cementu se skládají pouze z jedné, polyethylenové části. Jamky </a:t>
            </a:r>
            <a:r>
              <a:rPr lang="cs-CZ" dirty="0" err="1"/>
              <a:t>bezcementové</a:t>
            </a:r>
            <a:r>
              <a:rPr lang="cs-CZ" dirty="0"/>
              <a:t> se skládají z kovové kotvící části, do které se vkládá vložka z vysokomolekulárního </a:t>
            </a:r>
            <a:r>
              <a:rPr lang="cs-CZ" dirty="0" err="1"/>
              <a:t>polyethylenu</a:t>
            </a:r>
            <a:r>
              <a:rPr lang="cs-CZ" dirty="0"/>
              <a:t> dlouhé životnosti nebo vložka keramická. Od kovových vložek bylo z důvodů kovového otěru upuštěno.</a:t>
            </a:r>
          </a:p>
          <a:p>
            <a:endParaRPr lang="cs-CZ" dirty="0"/>
          </a:p>
        </p:txBody>
      </p:sp>
      <p:pic>
        <p:nvPicPr>
          <p:cNvPr id="8" name="Zástupný symbol pro obsah 7">
            <a:extLst>
              <a:ext uri="{FF2B5EF4-FFF2-40B4-BE49-F238E27FC236}">
                <a16:creationId xmlns:a16="http://schemas.microsoft.com/office/drawing/2014/main" id="{FAD448B7-4045-40E0-BA44-F5DF7FF84F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46820" y="828484"/>
            <a:ext cx="4200525" cy="3886200"/>
          </a:xfrm>
        </p:spPr>
      </p:pic>
      <p:sp>
        <p:nvSpPr>
          <p:cNvPr id="9" name="Obdélník 8">
            <a:extLst>
              <a:ext uri="{FF2B5EF4-FFF2-40B4-BE49-F238E27FC236}">
                <a16:creationId xmlns:a16="http://schemas.microsoft.com/office/drawing/2014/main" id="{B70FF10B-2C57-4315-80DA-6D4B3B44959F}"/>
              </a:ext>
            </a:extLst>
          </p:cNvPr>
          <p:cNvSpPr/>
          <p:nvPr/>
        </p:nvSpPr>
        <p:spPr>
          <a:xfrm>
            <a:off x="6369268" y="5205730"/>
            <a:ext cx="5255995" cy="1754326"/>
          </a:xfrm>
          <a:prstGeom prst="rect">
            <a:avLst/>
          </a:prstGeom>
        </p:spPr>
        <p:txBody>
          <a:bodyPr wrap="square">
            <a:spAutoFit/>
          </a:bodyPr>
          <a:lstStyle/>
          <a:p>
            <a:r>
              <a:rPr lang="cs-CZ" i="1" dirty="0"/>
              <a:t>Obr. 6: Snímek </a:t>
            </a:r>
            <a:r>
              <a:rPr lang="cs-CZ" i="1" dirty="0" err="1"/>
              <a:t>bezcementové</a:t>
            </a:r>
            <a:r>
              <a:rPr lang="cs-CZ" i="1" dirty="0"/>
              <a:t> náhrady kyčelního kloubu firmy Lima s keramickou hlavičkou, keramickou vložkou v acetabulární komponentě a povrchovým nástřikem umožňujícím fixaci </a:t>
            </a:r>
            <a:r>
              <a:rPr lang="cs-CZ" i="1" dirty="0" err="1"/>
              <a:t>vrůstem</a:t>
            </a:r>
            <a:r>
              <a:rPr lang="cs-CZ" i="1" dirty="0"/>
              <a:t> kosti. (Z propagačního materiálu firmy Lima)</a:t>
            </a:r>
            <a:endParaRPr lang="cs-CZ" dirty="0"/>
          </a:p>
          <a:p>
            <a:r>
              <a:rPr lang="cs-CZ" dirty="0"/>
              <a:t>Zdroj: Lima, 2012</a:t>
            </a:r>
          </a:p>
        </p:txBody>
      </p:sp>
    </p:spTree>
    <p:extLst>
      <p:ext uri="{BB962C8B-B14F-4D97-AF65-F5344CB8AC3E}">
        <p14:creationId xmlns:p14="http://schemas.microsoft.com/office/powerpoint/2010/main" val="136086235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4B1CD5F-7647-42E1-9D0D-8E45E26432ED}"/>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C4820AE3-69C7-4735-B293-B90BB2812F7E}"/>
              </a:ext>
            </a:extLst>
          </p:cNvPr>
          <p:cNvSpPr>
            <a:spLocks noGrp="1"/>
          </p:cNvSpPr>
          <p:nvPr>
            <p:ph idx="1"/>
          </p:nvPr>
        </p:nvSpPr>
        <p:spPr/>
        <p:txBody>
          <a:bodyPr/>
          <a:lstStyle/>
          <a:p>
            <a:r>
              <a:rPr lang="cs-CZ" dirty="0"/>
              <a:t>Vzhledem k její omezené životnosti se užívá většinou tzv. kondylární náhrada. Komponenta na stehenní kosti je zhotovena z </a:t>
            </a:r>
            <a:r>
              <a:rPr lang="cs-CZ" dirty="0" err="1"/>
              <a:t>chromkobaltové</a:t>
            </a:r>
            <a:r>
              <a:rPr lang="cs-CZ" dirty="0"/>
              <a:t> slitiny, vzácněji z trvanlivé oceli či titanu. Část na holenní kosti je většinou titanová a je do ní vložena artikulační vložka z vysokomolekulárního polyetylénu. Konstrukce kondylárních náhrad dovoluje téměř plný rozsah pohybu v operovaném kolenním kloubu. Nezbytným požadavkem pro dobrou funkci kolenního kloubu je zachování postranních vazů kolenního kloubu.</a:t>
            </a:r>
          </a:p>
        </p:txBody>
      </p:sp>
    </p:spTree>
    <p:extLst>
      <p:ext uri="{BB962C8B-B14F-4D97-AF65-F5344CB8AC3E}">
        <p14:creationId xmlns:p14="http://schemas.microsoft.com/office/powerpoint/2010/main" val="39365277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FB4C955-20D8-429A-AD3E-3EBA7D1833E8}"/>
              </a:ext>
            </a:extLst>
          </p:cNvPr>
          <p:cNvSpPr>
            <a:spLocks noGrp="1"/>
          </p:cNvSpPr>
          <p:nvPr>
            <p:ph type="title"/>
          </p:nvPr>
        </p:nvSpPr>
        <p:spPr/>
        <p:txBody>
          <a:bodyPr>
            <a:normAutofit fontScale="90000"/>
          </a:bodyPr>
          <a:lstStyle/>
          <a:p>
            <a:r>
              <a:rPr lang="cs-CZ" i="1" dirty="0"/>
              <a:t>Obr. 7 </a:t>
            </a:r>
            <a:r>
              <a:rPr lang="cs-CZ" i="1" dirty="0" err="1"/>
              <a:t>a,b</a:t>
            </a:r>
            <a:r>
              <a:rPr lang="cs-CZ" i="1" dirty="0"/>
              <a:t>: RTG snímek kolenního kloubu s implantovanou </a:t>
            </a:r>
            <a:r>
              <a:rPr lang="cs-CZ" i="1" dirty="0" err="1"/>
              <a:t>hemiarhroplastikou</a:t>
            </a:r>
            <a:br>
              <a:rPr lang="cs-CZ" dirty="0"/>
            </a:br>
            <a:r>
              <a:rPr lang="cs-CZ" dirty="0"/>
              <a:t>Zdroj: Jahoda, 2012</a:t>
            </a:r>
            <a:br>
              <a:rPr lang="cs-CZ" dirty="0"/>
            </a:br>
            <a:endParaRPr lang="cs-CZ" dirty="0"/>
          </a:p>
        </p:txBody>
      </p:sp>
      <p:pic>
        <p:nvPicPr>
          <p:cNvPr id="8" name="Zástupný symbol pro obsah 7">
            <a:extLst>
              <a:ext uri="{FF2B5EF4-FFF2-40B4-BE49-F238E27FC236}">
                <a16:creationId xmlns:a16="http://schemas.microsoft.com/office/drawing/2014/main" id="{8CB4C129-DD47-40CA-88AC-73F4964E791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38316" y="1825625"/>
            <a:ext cx="2981368" cy="4351338"/>
          </a:xfrm>
        </p:spPr>
      </p:pic>
      <p:pic>
        <p:nvPicPr>
          <p:cNvPr id="10" name="Zástupný symbol pro obsah 9">
            <a:extLst>
              <a:ext uri="{FF2B5EF4-FFF2-40B4-BE49-F238E27FC236}">
                <a16:creationId xmlns:a16="http://schemas.microsoft.com/office/drawing/2014/main" id="{79CBD37C-FB4C-483F-A94A-52165F89A84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2316" y="1825625"/>
            <a:ext cx="2981368" cy="4351338"/>
          </a:xfrm>
        </p:spPr>
      </p:pic>
    </p:spTree>
    <p:extLst>
      <p:ext uri="{BB962C8B-B14F-4D97-AF65-F5344CB8AC3E}">
        <p14:creationId xmlns:p14="http://schemas.microsoft.com/office/powerpoint/2010/main" val="340050158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FB083A-4965-4A87-AF92-F769E1049575}"/>
              </a:ext>
            </a:extLst>
          </p:cNvPr>
          <p:cNvSpPr>
            <a:spLocks noGrp="1"/>
          </p:cNvSpPr>
          <p:nvPr>
            <p:ph type="title"/>
          </p:nvPr>
        </p:nvSpPr>
        <p:spPr>
          <a:xfrm>
            <a:off x="564931" y="732962"/>
            <a:ext cx="10515600" cy="1325563"/>
          </a:xfrm>
        </p:spPr>
        <p:txBody>
          <a:bodyPr>
            <a:normAutofit fontScale="90000"/>
          </a:bodyPr>
          <a:lstStyle/>
          <a:p>
            <a:r>
              <a:rPr lang="cs-CZ" i="1" dirty="0"/>
              <a:t>Obr. 8a,b: RTG snímek kolenního kloubu s implantovanou kondylární náhradou SVL fixovanou kostním cementem</a:t>
            </a:r>
            <a:br>
              <a:rPr lang="cs-CZ" dirty="0"/>
            </a:br>
            <a:r>
              <a:rPr lang="cs-CZ" dirty="0"/>
              <a:t>Zdroj: Jahoda, 2012</a:t>
            </a:r>
            <a:br>
              <a:rPr lang="cs-CZ" dirty="0"/>
            </a:br>
            <a:endParaRPr lang="cs-CZ" dirty="0"/>
          </a:p>
        </p:txBody>
      </p:sp>
      <p:pic>
        <p:nvPicPr>
          <p:cNvPr id="6" name="Zástupný symbol pro obsah 5">
            <a:extLst>
              <a:ext uri="{FF2B5EF4-FFF2-40B4-BE49-F238E27FC236}">
                <a16:creationId xmlns:a16="http://schemas.microsoft.com/office/drawing/2014/main" id="{CBBC343E-88A0-4AD3-98D6-9D7BE9980B2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00547" y="2540332"/>
            <a:ext cx="2256905" cy="2921924"/>
          </a:xfrm>
        </p:spPr>
      </p:pic>
      <p:pic>
        <p:nvPicPr>
          <p:cNvPr id="8" name="Zástupný symbol pro obsah 7">
            <a:extLst>
              <a:ext uri="{FF2B5EF4-FFF2-40B4-BE49-F238E27FC236}">
                <a16:creationId xmlns:a16="http://schemas.microsoft.com/office/drawing/2014/main" id="{6A80462B-589C-4A03-94F8-B5FC47330D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38456" y="2527863"/>
            <a:ext cx="2049087" cy="2946862"/>
          </a:xfrm>
        </p:spPr>
      </p:pic>
    </p:spTree>
    <p:extLst>
      <p:ext uri="{BB962C8B-B14F-4D97-AF65-F5344CB8AC3E}">
        <p14:creationId xmlns:p14="http://schemas.microsoft.com/office/powerpoint/2010/main" val="91391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08F5323-A57E-411B-A3E0-A4A6C6535CB3}"/>
              </a:ext>
            </a:extLst>
          </p:cNvPr>
          <p:cNvSpPr>
            <a:spLocks noGrp="1"/>
          </p:cNvSpPr>
          <p:nvPr>
            <p:ph type="title"/>
          </p:nvPr>
        </p:nvSpPr>
        <p:spPr/>
        <p:txBody>
          <a:bodyPr/>
          <a:lstStyle/>
          <a:p>
            <a:r>
              <a:rPr lang="pl-PL" dirty="0"/>
              <a:t>Vývoj chirurgie a její definice</a:t>
            </a:r>
            <a:endParaRPr lang="cs-CZ" dirty="0"/>
          </a:p>
        </p:txBody>
      </p:sp>
      <p:sp>
        <p:nvSpPr>
          <p:cNvPr id="6" name="Zástupný symbol pro obsah 5">
            <a:extLst>
              <a:ext uri="{FF2B5EF4-FFF2-40B4-BE49-F238E27FC236}">
                <a16:creationId xmlns:a16="http://schemas.microsoft.com/office/drawing/2014/main" id="{17886ECD-8B0B-4881-B485-0C872F4C55B0}"/>
              </a:ext>
            </a:extLst>
          </p:cNvPr>
          <p:cNvSpPr>
            <a:spLocks noGrp="1"/>
          </p:cNvSpPr>
          <p:nvPr>
            <p:ph idx="1"/>
          </p:nvPr>
        </p:nvSpPr>
        <p:spPr/>
        <p:txBody>
          <a:bodyPr>
            <a:normAutofit fontScale="77500" lnSpcReduction="20000"/>
          </a:bodyPr>
          <a:lstStyle/>
          <a:p>
            <a:r>
              <a:rPr lang="cs-CZ" dirty="0"/>
              <a:t>terapií onemocnění, u kterých se využívá k dosažení léčby pomocí úkony prováděnými rukama.</a:t>
            </a:r>
          </a:p>
          <a:p>
            <a:r>
              <a:rPr lang="cs-CZ" dirty="0"/>
              <a:t>Operace tedy mohou být provedeny rukama, a to cestou </a:t>
            </a:r>
          </a:p>
          <a:p>
            <a:pPr lvl="1"/>
            <a:r>
              <a:rPr lang="cs-CZ" dirty="0"/>
              <a:t>přímou, nebo </a:t>
            </a:r>
          </a:p>
          <a:p>
            <a:pPr lvl="1"/>
            <a:r>
              <a:rPr lang="cs-CZ" dirty="0"/>
              <a:t>s využitím nástrojů, přístrojů (z řeckého </a:t>
            </a:r>
            <a:r>
              <a:rPr lang="cs-CZ" dirty="0" err="1"/>
              <a:t>chierurgos</a:t>
            </a:r>
            <a:r>
              <a:rPr lang="cs-CZ" dirty="0"/>
              <a:t> = osoba pracující rukama).</a:t>
            </a:r>
          </a:p>
          <a:p>
            <a:r>
              <a:rPr lang="cs-CZ" dirty="0"/>
              <a:t>Operační výkony byla prováděny již v době předhistorické (trepanace – mladší doba kamenná), ve starověku (Egypt, Indie, Řecko), ve středověku (válečná poranění, operace kýl a močových kamenů). </a:t>
            </a:r>
          </a:p>
          <a:p>
            <a:r>
              <a:rPr lang="cs-CZ" dirty="0"/>
              <a:t>Moderní chirurgie se vyvinula až v 19 století tvořena třemi základními poznatky: </a:t>
            </a:r>
          </a:p>
          <a:p>
            <a:pPr lvl="1"/>
            <a:r>
              <a:rPr lang="cs-CZ" dirty="0"/>
              <a:t>zavedení antisepse (</a:t>
            </a:r>
            <a:r>
              <a:rPr lang="cs-CZ" dirty="0" err="1"/>
              <a:t>Lister</a:t>
            </a:r>
            <a:r>
              <a:rPr lang="cs-CZ" dirty="0"/>
              <a:t>, 1867), </a:t>
            </a:r>
          </a:p>
          <a:p>
            <a:pPr lvl="1"/>
            <a:r>
              <a:rPr lang="cs-CZ" dirty="0"/>
              <a:t>objevem narkózy (</a:t>
            </a:r>
            <a:r>
              <a:rPr lang="cs-CZ" dirty="0" err="1"/>
              <a:t>Morton</a:t>
            </a:r>
            <a:r>
              <a:rPr lang="cs-CZ" dirty="0"/>
              <a:t>, 1846) a </a:t>
            </a:r>
          </a:p>
          <a:p>
            <a:pPr lvl="1"/>
            <a:r>
              <a:rPr lang="cs-CZ" dirty="0"/>
              <a:t>patologické anatomie (</a:t>
            </a:r>
            <a:r>
              <a:rPr lang="cs-CZ" dirty="0" err="1"/>
              <a:t>Virchov</a:t>
            </a:r>
            <a:r>
              <a:rPr lang="cs-CZ" dirty="0"/>
              <a:t>, 1858). </a:t>
            </a:r>
          </a:p>
          <a:p>
            <a:r>
              <a:rPr lang="cs-CZ" dirty="0"/>
              <a:t>Rozvoj samostatné české chirurgie lze datovat od r. 1882, kdy došlo k rozdělení pražské univerzity na českou a německou část. Vznikla tedy první česká chirurgická klinika v Praze.</a:t>
            </a:r>
          </a:p>
        </p:txBody>
      </p:sp>
    </p:spTree>
    <p:extLst>
      <p:ext uri="{BB962C8B-B14F-4D97-AF65-F5344CB8AC3E}">
        <p14:creationId xmlns:p14="http://schemas.microsoft.com/office/powerpoint/2010/main" val="2130113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286644A-153F-4110-9B52-4A4F486AD590}"/>
              </a:ext>
            </a:extLst>
          </p:cNvPr>
          <p:cNvSpPr>
            <a:spLocks noGrp="1" noChangeArrowheads="1"/>
          </p:cNvSpPr>
          <p:nvPr>
            <p:ph type="title"/>
          </p:nvPr>
        </p:nvSpPr>
        <p:spPr/>
        <p:txBody>
          <a:bodyPr/>
          <a:lstStyle/>
          <a:p>
            <a:r>
              <a:rPr lang="cs-CZ" altLang="cs-CZ" sz="4000"/>
              <a:t>Mechanismus vzniku žaludečního vředu</a:t>
            </a:r>
          </a:p>
        </p:txBody>
      </p:sp>
      <p:sp>
        <p:nvSpPr>
          <p:cNvPr id="28675" name="Rectangle 3">
            <a:extLst>
              <a:ext uri="{FF2B5EF4-FFF2-40B4-BE49-F238E27FC236}">
                <a16:creationId xmlns:a16="http://schemas.microsoft.com/office/drawing/2014/main" id="{415EFC34-A881-42DA-8FCC-454D6EE0BC2B}"/>
              </a:ext>
            </a:extLst>
          </p:cNvPr>
          <p:cNvSpPr>
            <a:spLocks noGrp="1" noChangeArrowheads="1"/>
          </p:cNvSpPr>
          <p:nvPr>
            <p:ph type="body" idx="1"/>
          </p:nvPr>
        </p:nvSpPr>
        <p:spPr/>
        <p:txBody>
          <a:bodyPr/>
          <a:lstStyle/>
          <a:p>
            <a:r>
              <a:rPr lang="cs-CZ" altLang="cs-CZ"/>
              <a:t>Ionty H+ pronikají k oslabené žaludeční sliznici- </a:t>
            </a:r>
          </a:p>
          <a:p>
            <a:r>
              <a:rPr lang="cs-CZ" altLang="cs-CZ"/>
              <a:t>uvolňují z žírných buněk histamin – </a:t>
            </a:r>
          </a:p>
          <a:p>
            <a:r>
              <a:rPr lang="cs-CZ" altLang="cs-CZ"/>
              <a:t>lokální tkáňová anoxie – </a:t>
            </a:r>
          </a:p>
          <a:p>
            <a:r>
              <a:rPr lang="cs-CZ" altLang="cs-CZ"/>
              <a:t>natrávení tkáně – </a:t>
            </a:r>
          </a:p>
          <a:p>
            <a:r>
              <a:rPr lang="cs-CZ" altLang="cs-CZ"/>
              <a:t>vznik peptického vředu</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BE028EBC-4E78-4926-A906-B65092BE7429}"/>
              </a:ext>
            </a:extLst>
          </p:cNvPr>
          <p:cNvSpPr>
            <a:spLocks noGrp="1"/>
          </p:cNvSpPr>
          <p:nvPr>
            <p:ph type="title"/>
          </p:nvPr>
        </p:nvSpPr>
        <p:spPr/>
        <p:txBody>
          <a:bodyPr>
            <a:normAutofit fontScale="90000"/>
          </a:bodyPr>
          <a:lstStyle/>
          <a:p>
            <a:r>
              <a:rPr lang="cs-CZ" b="1" dirty="0">
                <a:solidFill>
                  <a:srgbClr val="FF0000"/>
                </a:solidFill>
              </a:rPr>
              <a:t>14 Ošetřovatelský proces u pacienta po totální laryngektomii</a:t>
            </a:r>
            <a:br>
              <a:rPr lang="cs-CZ" b="1" dirty="0">
                <a:solidFill>
                  <a:srgbClr val="FF0000"/>
                </a:solidFill>
              </a:rPr>
            </a:br>
            <a:endParaRPr lang="cs-CZ" dirty="0">
              <a:solidFill>
                <a:srgbClr val="FF0000"/>
              </a:solidFill>
            </a:endParaRPr>
          </a:p>
        </p:txBody>
      </p:sp>
      <p:sp>
        <p:nvSpPr>
          <p:cNvPr id="6" name="Zástupný symbol pro obsah 5">
            <a:extLst>
              <a:ext uri="{FF2B5EF4-FFF2-40B4-BE49-F238E27FC236}">
                <a16:creationId xmlns:a16="http://schemas.microsoft.com/office/drawing/2014/main" id="{A730FA9E-D8E3-4904-8F60-D27D2137D76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47043528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BBB33D8-CBFF-44C4-9EC7-76CCF95EACA9}"/>
              </a:ext>
            </a:extLst>
          </p:cNvPr>
          <p:cNvSpPr>
            <a:spLocks noGrp="1"/>
          </p:cNvSpPr>
          <p:nvPr>
            <p:ph type="title"/>
          </p:nvPr>
        </p:nvSpPr>
        <p:spPr/>
        <p:txBody>
          <a:bodyPr/>
          <a:lstStyle/>
          <a:p>
            <a:r>
              <a:rPr lang="cs-CZ" b="1" dirty="0"/>
              <a:t>Anatomie hrtanu</a:t>
            </a:r>
            <a:br>
              <a:rPr lang="cs-CZ" b="1" dirty="0"/>
            </a:br>
            <a:endParaRPr lang="cs-CZ" dirty="0"/>
          </a:p>
        </p:txBody>
      </p:sp>
      <p:sp>
        <p:nvSpPr>
          <p:cNvPr id="6" name="Zástupný symbol pro obsah 5">
            <a:extLst>
              <a:ext uri="{FF2B5EF4-FFF2-40B4-BE49-F238E27FC236}">
                <a16:creationId xmlns:a16="http://schemas.microsoft.com/office/drawing/2014/main" id="{F7894263-BBC4-4AF1-91F8-C42C0EF98A84}"/>
              </a:ext>
            </a:extLst>
          </p:cNvPr>
          <p:cNvSpPr>
            <a:spLocks noGrp="1"/>
          </p:cNvSpPr>
          <p:nvPr>
            <p:ph idx="1"/>
          </p:nvPr>
        </p:nvSpPr>
        <p:spPr/>
        <p:txBody>
          <a:bodyPr>
            <a:normAutofit fontScale="55000" lnSpcReduction="20000"/>
          </a:bodyPr>
          <a:lstStyle/>
          <a:p>
            <a:r>
              <a:rPr lang="cs-CZ" dirty="0"/>
              <a:t>Chrupavčitý skelet tvoří devět chrupavek, z nichž tři jsou velké nepárové a tři menší párové. Nepárové tvoří kryt a kostru hrtanu a jsou největší. Základ tvoří prstencová chrupavka (</a:t>
            </a:r>
            <a:r>
              <a:rPr lang="cs-CZ" dirty="0" err="1"/>
              <a:t>cartilago</a:t>
            </a:r>
            <a:r>
              <a:rPr lang="cs-CZ" dirty="0"/>
              <a:t> </a:t>
            </a:r>
            <a:r>
              <a:rPr lang="cs-CZ" dirty="0" err="1"/>
              <a:t>cricoidea</a:t>
            </a:r>
            <a:r>
              <a:rPr lang="cs-CZ" dirty="0"/>
              <a:t>), důležitá pro zachování tvaru hrtanu, na ní je postavena chrupavka štítná (</a:t>
            </a:r>
            <a:r>
              <a:rPr lang="cs-CZ" dirty="0" err="1"/>
              <a:t>cartilago</a:t>
            </a:r>
            <a:r>
              <a:rPr lang="cs-CZ" dirty="0"/>
              <a:t> </a:t>
            </a:r>
            <a:r>
              <a:rPr lang="cs-CZ" dirty="0" err="1"/>
              <a:t>thyroidea</a:t>
            </a:r>
            <a:r>
              <a:rPr lang="cs-CZ" dirty="0"/>
              <a:t>), s ní se vpředu kloubí chrupavka příklopky hrtanové (epiglottis), která slouží k uzavírání hrtanového vchodu při polykání. Z párových chrupavek jsou funkčně nejvýznamnější chrupavky hlasivkové (</a:t>
            </a:r>
            <a:r>
              <a:rPr lang="cs-CZ" dirty="0" err="1"/>
              <a:t>cartilagines</a:t>
            </a:r>
            <a:r>
              <a:rPr lang="cs-CZ" dirty="0"/>
              <a:t> </a:t>
            </a:r>
            <a:r>
              <a:rPr lang="cs-CZ" dirty="0" err="1"/>
              <a:t>arytaenoideae</a:t>
            </a:r>
            <a:r>
              <a:rPr lang="cs-CZ" dirty="0"/>
              <a:t>), které umožňují složité pohyby hlasivkové štěrbiny. Výstelka hrtanu je tvořena sliznicí krytou cylindrickým řasinkovým epitelem s výjimkou zadní stěny příklopky hrtanové a hlasivkových vazů. Zde je epitel dlaždicový nerohovějící, který se odlišuje od ostatní sliznice bělavou barvou. Vazy a membrány hrtanu se dělí na zevní a vnitřní. Zevní jsou důležité pro fixaci hrtanu k okolí. Nejdůležitější je membrána mezi jazylkou a chrupavkou štítnou (</a:t>
            </a:r>
            <a:r>
              <a:rPr lang="cs-CZ" dirty="0" err="1"/>
              <a:t>thyrohyoidní</a:t>
            </a:r>
            <a:r>
              <a:rPr lang="cs-CZ" dirty="0"/>
              <a:t>) a membrána spojující prstencovou a štítnou chrupavku (</a:t>
            </a:r>
            <a:r>
              <a:rPr lang="cs-CZ" dirty="0" err="1"/>
              <a:t>cricothyroidní</a:t>
            </a:r>
            <a:r>
              <a:rPr lang="cs-CZ" dirty="0"/>
              <a:t>). Vnitřní vazy vzájemně spojují chrupavky hrtanu. Hrtan je ovládán krčními svaly umožňujícími jeho pohyby při polykání. Pro tvorbu hlasu a dýchání se uplatňují vlastní svaly hrtanu. Rozdělení hrtanu do třech oddílů má u nádorů laryngu velký klinický význam. Dutina hrtanová má na průřezu tvar přesýpacích hodin a dělí se na jednotlivé </a:t>
            </a:r>
            <a:r>
              <a:rPr lang="cs-CZ" dirty="0" err="1"/>
              <a:t>sublokality</a:t>
            </a:r>
            <a:r>
              <a:rPr lang="cs-CZ" dirty="0"/>
              <a:t>. Rovinu úrovně hlasivek tvoří glottis – štěrbina hlasivková, která je ohraničena hlasivkami (hlasovými řasami). Vpředu se sbíhají hlasivky v přední komisuru a vzadu v komisuru prostornější zadní. Prostor nad hlasivkami tvoří </a:t>
            </a:r>
            <a:r>
              <a:rPr lang="cs-CZ" dirty="0" err="1"/>
              <a:t>supraglottis</a:t>
            </a:r>
            <a:r>
              <a:rPr lang="cs-CZ" dirty="0"/>
              <a:t>, která je ohraničena hrtanovým vchodem, jehož zevní obvod utváří epiglottis a </a:t>
            </a:r>
            <a:r>
              <a:rPr lang="cs-CZ" dirty="0" err="1"/>
              <a:t>aryepiglotické</a:t>
            </a:r>
            <a:r>
              <a:rPr lang="cs-CZ" dirty="0"/>
              <a:t> řasy. Nad hlasivkami se nachází souměrné vestibulární řasy překrývající slizniční vychlípení – hrtanové ventrikuly. </a:t>
            </a:r>
            <a:r>
              <a:rPr lang="cs-CZ" dirty="0" err="1"/>
              <a:t>Subglottis</a:t>
            </a:r>
            <a:r>
              <a:rPr lang="cs-CZ" dirty="0"/>
              <a:t> je oblast hrtanu pod hlasivkami.</a:t>
            </a:r>
          </a:p>
          <a:p>
            <a:r>
              <a:rPr lang="cs-CZ" dirty="0"/>
              <a:t> </a:t>
            </a:r>
          </a:p>
          <a:p>
            <a:r>
              <a:rPr lang="cs-CZ" dirty="0"/>
              <a:t>Z klinického hlediska je rovněž velmi důležitá znalost mízního odtoku – lymfatické drenáže hrtanu, neboť častým prvním příznakem karcinomu hrtanu je zduření mízních uzlin na krku při metastatickém postižení. Lymfa z oblasti hrtanu odtéká do hlubokých krčních uzlin uložených podél velkých krčních cév. </a:t>
            </a:r>
            <a:r>
              <a:rPr lang="cs-CZ" dirty="0" err="1"/>
              <a:t>Supraglotická</a:t>
            </a:r>
            <a:r>
              <a:rPr lang="cs-CZ" dirty="0"/>
              <a:t> oblast má bohaté lymfatické zásobení a karcinomy v této lokalitě mohou metastazovat do spádových uzlin relativně časně. Oblast glottis je oproti tomu lymfatickými cévami zásobena minimálně a místní metastázy na krku vytvářejí nádory hlasivek většinou až v pokročilejším stádiu. Ze </a:t>
            </a:r>
            <a:r>
              <a:rPr lang="cs-CZ" dirty="0" err="1"/>
              <a:t>subglotické</a:t>
            </a:r>
            <a:r>
              <a:rPr lang="cs-CZ" dirty="0"/>
              <a:t> oblasti směřují lymfatické cévy do dolních krčních uzlin a </a:t>
            </a:r>
            <a:r>
              <a:rPr lang="cs-CZ" dirty="0" err="1"/>
              <a:t>paratracheálně</a:t>
            </a:r>
            <a:r>
              <a:rPr lang="cs-CZ" dirty="0"/>
              <a:t>.</a:t>
            </a:r>
          </a:p>
          <a:p>
            <a:r>
              <a:rPr lang="cs-CZ" dirty="0"/>
              <a:t> </a:t>
            </a:r>
          </a:p>
          <a:p>
            <a:endParaRPr lang="cs-CZ" dirty="0"/>
          </a:p>
        </p:txBody>
      </p:sp>
    </p:spTree>
    <p:extLst>
      <p:ext uri="{BB962C8B-B14F-4D97-AF65-F5344CB8AC3E}">
        <p14:creationId xmlns:p14="http://schemas.microsoft.com/office/powerpoint/2010/main" val="166671347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570B93-0A53-486D-8327-08DCDB2430AD}"/>
              </a:ext>
            </a:extLst>
          </p:cNvPr>
          <p:cNvSpPr>
            <a:spLocks noGrp="1"/>
          </p:cNvSpPr>
          <p:nvPr>
            <p:ph type="title"/>
          </p:nvPr>
        </p:nvSpPr>
        <p:spPr/>
        <p:txBody>
          <a:bodyPr/>
          <a:lstStyle/>
          <a:p>
            <a:r>
              <a:rPr lang="cs-CZ" b="1" dirty="0"/>
              <a:t>Funkce hrtanu</a:t>
            </a:r>
            <a:br>
              <a:rPr lang="cs-CZ" b="1" dirty="0"/>
            </a:br>
            <a:endParaRPr lang="cs-CZ" dirty="0"/>
          </a:p>
        </p:txBody>
      </p:sp>
      <p:sp>
        <p:nvSpPr>
          <p:cNvPr id="3" name="Zástupný symbol pro obsah 2">
            <a:extLst>
              <a:ext uri="{FF2B5EF4-FFF2-40B4-BE49-F238E27FC236}">
                <a16:creationId xmlns:a16="http://schemas.microsoft.com/office/drawing/2014/main" id="{9A637403-075E-449D-A260-DC194AD56CEC}"/>
              </a:ext>
            </a:extLst>
          </p:cNvPr>
          <p:cNvSpPr>
            <a:spLocks noGrp="1"/>
          </p:cNvSpPr>
          <p:nvPr>
            <p:ph idx="1"/>
          </p:nvPr>
        </p:nvSpPr>
        <p:spPr/>
        <p:txBody>
          <a:bodyPr>
            <a:normAutofit fontScale="70000" lnSpcReduction="20000"/>
          </a:bodyPr>
          <a:lstStyle/>
          <a:p>
            <a:r>
              <a:rPr lang="cs-CZ" dirty="0"/>
              <a:t>U člověka se hrtan vyvinul ve vysoce komplexní a specializovaný orgán. Nejkomplexnější a vysoce specializovanou funkcí hrtanu je funkce </a:t>
            </a:r>
            <a:r>
              <a:rPr lang="cs-CZ" dirty="0" err="1"/>
              <a:t>hlasotvorná</a:t>
            </a:r>
            <a:r>
              <a:rPr lang="cs-CZ" dirty="0"/>
              <a:t>, tato nabyla u lidí mimořádného významu. Při tvorbě hlasu dochází ke složitým koordinovaným pohybům více skupin svalů. </a:t>
            </a:r>
            <a:r>
              <a:rPr lang="cs-CZ" dirty="0" err="1"/>
              <a:t>Hlasotvorba</a:t>
            </a:r>
            <a:r>
              <a:rPr lang="cs-CZ" dirty="0"/>
              <a:t> je založena na výchozí zásadě dvou protilehlých pasivně kmitajících hlasivek. Sevřená štěrbina hlasivková (glottis) je úměrně svému odporu periodicky rozrážena proudem vydechovaného vzduchu v oblasti pod hlasivkami (</a:t>
            </a:r>
            <a:r>
              <a:rPr lang="cs-CZ" dirty="0" err="1"/>
              <a:t>subglottis</a:t>
            </a:r>
            <a:r>
              <a:rPr lang="cs-CZ" dirty="0"/>
              <a:t>), kde je dýchacími svaly vytvořen přetlak, hlasivky se rozechvějí a vzduch nad nimi se rozezní. Tento cyklus se během mluvy přerušuje a opakuje, což má vliv na změnu napětí hlasivek, která ovlivňuje výšku tónu. </a:t>
            </a:r>
            <a:r>
              <a:rPr lang="cs-CZ" dirty="0" err="1"/>
              <a:t>Subglotický</a:t>
            </a:r>
            <a:r>
              <a:rPr lang="cs-CZ" dirty="0"/>
              <a:t> tlak vzduchu má vliv na hlasitost řeči. Do tvorby hlasu jsou kromě hrtanu začleněny svaly jazyka, hltanu, měkkého patra, svalstvo obličejové a žvýkací. Fylogeneticky nejstarší funkcí je funkce respirační. Hrtan jako součást horních cest dýchacích slouží k transportu vdechovaného vzduchu do průdušnice a plic. Další funkcí hrtanu je funkce uzavírací, která je součástí polykacího reflexu. Slouží k uzávěru hrtanu při polykání a zamezení aspirace. Příklopka hrtanová se skloní a reguluje polykaná sousta do stran směrem do </a:t>
            </a:r>
            <a:r>
              <a:rPr lang="cs-CZ" dirty="0" err="1"/>
              <a:t>piriformních</a:t>
            </a:r>
            <a:r>
              <a:rPr lang="cs-CZ" dirty="0"/>
              <a:t> recesů, přičemž svěrače hlasivky pevně stáhnou. S tímto kontextem se vyvinula i funkce obranná, kterou je </a:t>
            </a:r>
            <a:r>
              <a:rPr lang="cs-CZ" dirty="0" err="1"/>
              <a:t>kašlací</a:t>
            </a:r>
            <a:r>
              <a:rPr lang="cs-CZ" dirty="0"/>
              <a:t> reflex sloužící k čištění tracheobronchiálního stromu. Tyto reflexní děje jsou ovládány senzitivně a motoricky z nervu bloudivého a nervy výdechové svaloviny. Při volném dýchání jsou hlasivky v abdukčním postavení, hlasová štěrbina je široce rozevřená a vzduch volně proudí do plic nebo vně.</a:t>
            </a:r>
          </a:p>
        </p:txBody>
      </p:sp>
    </p:spTree>
    <p:extLst>
      <p:ext uri="{BB962C8B-B14F-4D97-AF65-F5344CB8AC3E}">
        <p14:creationId xmlns:p14="http://schemas.microsoft.com/office/powerpoint/2010/main" val="418895057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0F352-2A35-43E6-B8D7-EF7E515DC191}"/>
              </a:ext>
            </a:extLst>
          </p:cNvPr>
          <p:cNvSpPr>
            <a:spLocks noGrp="1"/>
          </p:cNvSpPr>
          <p:nvPr>
            <p:ph type="title"/>
          </p:nvPr>
        </p:nvSpPr>
        <p:spPr/>
        <p:txBody>
          <a:bodyPr/>
          <a:lstStyle/>
          <a:p>
            <a:r>
              <a:rPr lang="cs-CZ" b="1" dirty="0"/>
              <a:t>Výskyt a příčiny</a:t>
            </a:r>
            <a:br>
              <a:rPr lang="cs-CZ" b="1" dirty="0"/>
            </a:br>
            <a:endParaRPr lang="cs-CZ" dirty="0"/>
          </a:p>
        </p:txBody>
      </p:sp>
      <p:sp>
        <p:nvSpPr>
          <p:cNvPr id="3" name="Zástupný symbol pro obsah 2">
            <a:extLst>
              <a:ext uri="{FF2B5EF4-FFF2-40B4-BE49-F238E27FC236}">
                <a16:creationId xmlns:a16="http://schemas.microsoft.com/office/drawing/2014/main" id="{8E2F6828-47CA-41F1-89C1-1AFFC7ECF728}"/>
              </a:ext>
            </a:extLst>
          </p:cNvPr>
          <p:cNvSpPr>
            <a:spLocks noGrp="1"/>
          </p:cNvSpPr>
          <p:nvPr>
            <p:ph idx="1"/>
          </p:nvPr>
        </p:nvSpPr>
        <p:spPr/>
        <p:txBody>
          <a:bodyPr>
            <a:normAutofit fontScale="77500" lnSpcReduction="20000"/>
          </a:bodyPr>
          <a:lstStyle/>
          <a:p>
            <a:r>
              <a:rPr lang="cs-CZ" dirty="0"/>
              <a:t>V Evropě je nejvyšší výskyt nádorů hrtanu v oblasti Středozemního moře. Celosvětově je nejčastější výskyt karcinomu hrtanu v Indii. V České republice postihuje toto onemocnění z 95 % muže, a to nejčastěji v pátém </a:t>
            </a:r>
            <a:r>
              <a:rPr lang="cs-CZ" dirty="0" err="1"/>
              <a:t>deceniu</a:t>
            </a:r>
            <a:r>
              <a:rPr lang="cs-CZ" dirty="0"/>
              <a:t>. Incidence nádorů hrtanu je cca 9 nemocných na 100 000 obyvatel. Obecně platí, že karcinom hrtanu postihuje více muže, poměr mezi muži a ženami je 10:1. Výskyt </a:t>
            </a:r>
            <a:r>
              <a:rPr lang="cs-CZ" dirty="0" err="1"/>
              <a:t>laryngeálního</a:t>
            </a:r>
            <a:r>
              <a:rPr lang="cs-CZ" dirty="0"/>
              <a:t> tumoru v Česku je v posledních 20 letech stabilní na rozdíl od nádorů </a:t>
            </a:r>
            <a:r>
              <a:rPr lang="cs-CZ" dirty="0" err="1"/>
              <a:t>orofaryngu</a:t>
            </a:r>
            <a:r>
              <a:rPr lang="cs-CZ" dirty="0"/>
              <a:t>. Mírně se snižuje průměrný věk nemocných a dochází k nárůstu množství </a:t>
            </a:r>
            <a:r>
              <a:rPr lang="cs-CZ" dirty="0" err="1"/>
              <a:t>supraglotických</a:t>
            </a:r>
            <a:r>
              <a:rPr lang="cs-CZ" dirty="0"/>
              <a:t> karcinomů. Asi 10 % nádorů se vyvíjí na podkladě dříve zjištěné prekancerózy. Dysplazie epitelu spojené s chronickou laryngitidou vyžaduje dispenzarizaci. Významným etiologickým faktorem je kouření. Zejména silní kuřáci (nad 20 cigaret denně více než 20 roků), tito tvoří 95 % nemocných. Dalším rizikovým faktorem je abúzus alkoholu, zejména destilátů, které mohou výrazným způsobem poškozovat sliznici horních partií hrtanu s následkem chronických zánětlivých změn, na jejichž podkladě snáze vzniká tumor. S nadužíváním alkoholu je často spojena malnutrice s oslabením imunitního systému. Nemocní jsou často sociálně deprivovaní a ne vždy mají dobré hygienické a stravovací návyky. Mezi další rizikové faktory patří také řada dalších látek např. chrom, nikl, azbest, chemické výpary, kterým je vystavena v zaměstnání řada pracovníků. U onemocnění karcinomu hrtanu hrají roli i genetické vlivy.</a:t>
            </a:r>
          </a:p>
        </p:txBody>
      </p:sp>
    </p:spTree>
    <p:extLst>
      <p:ext uri="{BB962C8B-B14F-4D97-AF65-F5344CB8AC3E}">
        <p14:creationId xmlns:p14="http://schemas.microsoft.com/office/powerpoint/2010/main" val="321109187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40AEED-7EC5-44E6-B14D-333EB43CD03A}"/>
              </a:ext>
            </a:extLst>
          </p:cNvPr>
          <p:cNvSpPr>
            <a:spLocks noGrp="1"/>
          </p:cNvSpPr>
          <p:nvPr>
            <p:ph type="title"/>
          </p:nvPr>
        </p:nvSpPr>
        <p:spPr/>
        <p:txBody>
          <a:bodyPr/>
          <a:lstStyle/>
          <a:p>
            <a:r>
              <a:rPr lang="cs-CZ" b="1" dirty="0"/>
              <a:t>Symptomy a klinický nález</a:t>
            </a:r>
            <a:br>
              <a:rPr lang="cs-CZ" b="1" dirty="0"/>
            </a:br>
            <a:endParaRPr lang="cs-CZ" dirty="0"/>
          </a:p>
        </p:txBody>
      </p:sp>
      <p:sp>
        <p:nvSpPr>
          <p:cNvPr id="3" name="Zástupný symbol pro obsah 2">
            <a:extLst>
              <a:ext uri="{FF2B5EF4-FFF2-40B4-BE49-F238E27FC236}">
                <a16:creationId xmlns:a16="http://schemas.microsoft.com/office/drawing/2014/main" id="{4C941BC6-8641-482A-83CE-8462864EB0B4}"/>
              </a:ext>
            </a:extLst>
          </p:cNvPr>
          <p:cNvSpPr>
            <a:spLocks noGrp="1"/>
          </p:cNvSpPr>
          <p:nvPr>
            <p:ph idx="1"/>
          </p:nvPr>
        </p:nvSpPr>
        <p:spPr/>
        <p:txBody>
          <a:bodyPr>
            <a:normAutofit fontScale="47500" lnSpcReduction="20000"/>
          </a:bodyPr>
          <a:lstStyle/>
          <a:p>
            <a:r>
              <a:rPr lang="cs-CZ" dirty="0"/>
              <a:t>Symptomatologie je závislá podle lokalizace procesu, rozsahu nádoru a směru dalšího šíření. Klinický nález je v souvislosti s lokalizací a velikostí různý.</a:t>
            </a:r>
          </a:p>
          <a:p>
            <a:r>
              <a:rPr lang="cs-CZ" dirty="0"/>
              <a:t> </a:t>
            </a:r>
          </a:p>
          <a:p>
            <a:r>
              <a:rPr lang="cs-CZ" dirty="0" err="1"/>
              <a:t>Supraglotické</a:t>
            </a:r>
            <a:r>
              <a:rPr lang="cs-CZ" dirty="0"/>
              <a:t> nádory nemají obvykle časné příznaky. Prvním symptomem bývá mnohdy škrábání v krku, obtíže při polykání (pocit cizího tělesa v krku), bolesti v krku či jednostranné bolesti vystřelující do ucha. Při šíření nádoru ke kořeni jazyka může být bolestivá nebo snížená pohyblivost jazyka, u </a:t>
            </a:r>
            <a:r>
              <a:rPr lang="cs-CZ" dirty="0" err="1"/>
              <a:t>exulcerovaného</a:t>
            </a:r>
            <a:r>
              <a:rPr lang="cs-CZ" dirty="0"/>
              <a:t> nádoru bývá přítomen </a:t>
            </a:r>
            <a:r>
              <a:rPr lang="cs-CZ" dirty="0" err="1"/>
              <a:t>foetor</a:t>
            </a:r>
            <a:r>
              <a:rPr lang="cs-CZ" dirty="0"/>
              <a:t> ex </a:t>
            </a:r>
            <a:r>
              <a:rPr lang="cs-CZ" dirty="0" err="1"/>
              <a:t>ore</a:t>
            </a:r>
            <a:r>
              <a:rPr lang="cs-CZ" dirty="0"/>
              <a:t>. Často je prvním příznakem zduření regionálních mízních uzlin na krku při metastatickém postižení. </a:t>
            </a:r>
            <a:r>
              <a:rPr lang="cs-CZ" dirty="0" err="1"/>
              <a:t>Supraglotické</a:t>
            </a:r>
            <a:r>
              <a:rPr lang="cs-CZ" dirty="0"/>
              <a:t> nádory tvoří přibližně 50 % hrtanových nádorů. Mohou mít podobu </a:t>
            </a:r>
            <a:r>
              <a:rPr lang="cs-CZ" dirty="0" err="1"/>
              <a:t>exofytů</a:t>
            </a:r>
            <a:r>
              <a:rPr lang="cs-CZ" dirty="0"/>
              <a:t> (zevně rostoucích nádorů) nebo se vyskytuje </a:t>
            </a:r>
            <a:r>
              <a:rPr lang="cs-CZ" dirty="0" err="1"/>
              <a:t>ulcerativní</a:t>
            </a:r>
            <a:r>
              <a:rPr lang="cs-CZ" dirty="0"/>
              <a:t> či endofytická (nádor rostoucí dovnitř) forma nádoru. Většinou vychází z fyziologických ostrůvků dlaždicového epitelu v epitelu respiračním. Tumorem může být zcela nebo zčásti postižena epiglottis, </a:t>
            </a:r>
            <a:r>
              <a:rPr lang="cs-CZ" dirty="0" err="1"/>
              <a:t>aryepiglotické</a:t>
            </a:r>
            <a:r>
              <a:rPr lang="cs-CZ" dirty="0"/>
              <a:t> řasy a arytenoidní hrboly. Nádor rychle přerůstá okraje </a:t>
            </a:r>
            <a:r>
              <a:rPr lang="cs-CZ" dirty="0" err="1"/>
              <a:t>valekul</a:t>
            </a:r>
            <a:r>
              <a:rPr lang="cs-CZ" dirty="0"/>
              <a:t>, kořene jazyka a do </a:t>
            </a:r>
            <a:r>
              <a:rPr lang="cs-CZ" dirty="0" err="1"/>
              <a:t>piriformního</a:t>
            </a:r>
            <a:r>
              <a:rPr lang="cs-CZ" dirty="0"/>
              <a:t> recesu </a:t>
            </a:r>
            <a:r>
              <a:rPr lang="cs-CZ" dirty="0" err="1"/>
              <a:t>hypofaryngu</a:t>
            </a:r>
            <a:r>
              <a:rPr lang="cs-CZ" dirty="0"/>
              <a:t>. V etiologii </a:t>
            </a:r>
            <a:r>
              <a:rPr lang="cs-CZ" dirty="0" err="1"/>
              <a:t>supraglotických</a:t>
            </a:r>
            <a:r>
              <a:rPr lang="cs-CZ" dirty="0"/>
              <a:t> forem nádorů se uplatňuje kombinace kouření s alkoholem.</a:t>
            </a:r>
          </a:p>
          <a:p>
            <a:r>
              <a:rPr lang="cs-CZ" dirty="0"/>
              <a:t> </a:t>
            </a:r>
          </a:p>
          <a:p>
            <a:r>
              <a:rPr lang="cs-CZ" dirty="0" err="1"/>
              <a:t>Glotickou</a:t>
            </a:r>
            <a:r>
              <a:rPr lang="cs-CZ" dirty="0"/>
              <a:t> formu karcinomu hrtanu lze diagnostikovat včas, neboť již malá alterace v kmitání hlasivek způsobená rozdílností sliznice se projeví chrapotem. Vzhledem k slabému cévnímu a lymfatickému zásobení hlasivek metastazují nádory glottis do regionálních krčních uzlin zpravidla až v pozdním stadiu, proto má včasně vyšetřený a léčený pacient dobrou prognózu. Obecně platí, že každý chrapot trvající déle než tři týdny, neodpovídající na konzervativní léčbu, musí být vyšetřen ORL specialistou. </a:t>
            </a:r>
            <a:r>
              <a:rPr lang="cs-CZ" dirty="0" err="1"/>
              <a:t>Glotické</a:t>
            </a:r>
            <a:r>
              <a:rPr lang="cs-CZ" dirty="0"/>
              <a:t> tumory se vyskytují cca ve 45 % případů. Nádory této oblasti se šíří, jak formou </a:t>
            </a:r>
            <a:r>
              <a:rPr lang="cs-CZ" dirty="0" err="1"/>
              <a:t>exofytickou</a:t>
            </a:r>
            <a:r>
              <a:rPr lang="cs-CZ" dirty="0"/>
              <a:t>, tak endofytickou spojenou s </a:t>
            </a:r>
            <a:r>
              <a:rPr lang="cs-CZ" dirty="0" err="1"/>
              <a:t>infiltrativním</a:t>
            </a:r>
            <a:r>
              <a:rPr lang="cs-CZ" dirty="0"/>
              <a:t> růstem. Nádor se z hlasivky šíří obvykle k přední komisuře a ve tvaru podkovy přechází na druhou hlasivku. Prorůstáním do hlasivky dochází k jejímu znehybnění. Výjimečně rostou směrem k zadní komisuře nebo na arytenoidní hrbol. Často do ventrikulu </a:t>
            </a:r>
            <a:r>
              <a:rPr lang="cs-CZ" dirty="0" err="1"/>
              <a:t>laryngis</a:t>
            </a:r>
            <a:r>
              <a:rPr lang="cs-CZ" dirty="0"/>
              <a:t> a </a:t>
            </a:r>
            <a:r>
              <a:rPr lang="cs-CZ" dirty="0" err="1"/>
              <a:t>subgloticky</a:t>
            </a:r>
            <a:r>
              <a:rPr lang="cs-CZ" dirty="0"/>
              <a:t>. Motilita hlasivek je proto rozhodujícím kritériem pro stanovení rozsahu tumoru. V etiologii </a:t>
            </a:r>
            <a:r>
              <a:rPr lang="cs-CZ" dirty="0" err="1"/>
              <a:t>glotických</a:t>
            </a:r>
            <a:r>
              <a:rPr lang="cs-CZ" dirty="0"/>
              <a:t> forem se uplatňuje především kouření. </a:t>
            </a:r>
            <a:r>
              <a:rPr lang="cs-CZ" dirty="0" err="1"/>
              <a:t>Glotický</a:t>
            </a:r>
            <a:r>
              <a:rPr lang="cs-CZ" dirty="0"/>
              <a:t> karcinom je v počátečním stadiu velmi dobře léčitelný, proto je důležitá především včasná diagnostika.</a:t>
            </a:r>
          </a:p>
          <a:p>
            <a:r>
              <a:rPr lang="cs-CZ" dirty="0"/>
              <a:t> </a:t>
            </a:r>
          </a:p>
          <a:p>
            <a:endParaRPr lang="cs-CZ" dirty="0"/>
          </a:p>
        </p:txBody>
      </p:sp>
    </p:spTree>
    <p:extLst>
      <p:ext uri="{BB962C8B-B14F-4D97-AF65-F5344CB8AC3E}">
        <p14:creationId xmlns:p14="http://schemas.microsoft.com/office/powerpoint/2010/main" val="276463891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43902E-4D00-4480-ADCF-8918B66241D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A51409E-3A4D-42E3-8F96-19738666749B}"/>
              </a:ext>
            </a:extLst>
          </p:cNvPr>
          <p:cNvSpPr>
            <a:spLocks noGrp="1"/>
          </p:cNvSpPr>
          <p:nvPr>
            <p:ph idx="1"/>
          </p:nvPr>
        </p:nvSpPr>
        <p:spPr/>
        <p:txBody>
          <a:bodyPr>
            <a:normAutofit fontScale="47500" lnSpcReduction="20000"/>
          </a:bodyPr>
          <a:lstStyle/>
          <a:p>
            <a:r>
              <a:rPr lang="cs-CZ" dirty="0" err="1"/>
              <a:t>Subglotické</a:t>
            </a:r>
            <a:r>
              <a:rPr lang="cs-CZ" dirty="0"/>
              <a:t> nádory tvoří méně než 5 % případů. Vzhledem ke špatné přehlednosti oblasti není nález u </a:t>
            </a:r>
            <a:r>
              <a:rPr lang="cs-CZ" dirty="0" err="1"/>
              <a:t>subglotického</a:t>
            </a:r>
            <a:r>
              <a:rPr lang="cs-CZ" dirty="0"/>
              <a:t> tumoru nápadný. Projeví-li se dušností, jedná se o pokročilejší stadium onemocnění. Může mít podobu </a:t>
            </a:r>
            <a:r>
              <a:rPr lang="cs-CZ" dirty="0" err="1"/>
              <a:t>subglotického</a:t>
            </a:r>
            <a:r>
              <a:rPr lang="cs-CZ" dirty="0"/>
              <a:t> </a:t>
            </a:r>
            <a:r>
              <a:rPr lang="cs-CZ" dirty="0" err="1"/>
              <a:t>exofytu</a:t>
            </a:r>
            <a:r>
              <a:rPr lang="cs-CZ" dirty="0"/>
              <a:t> či cirkulární stenózy - </a:t>
            </a:r>
            <a:r>
              <a:rPr lang="cs-CZ" dirty="0" err="1"/>
              <a:t>stenozují</a:t>
            </a:r>
            <a:r>
              <a:rPr lang="cs-CZ" dirty="0"/>
              <a:t> průsvit trachey. </a:t>
            </a:r>
            <a:r>
              <a:rPr lang="cs-CZ" dirty="0" err="1"/>
              <a:t>Subglotické</a:t>
            </a:r>
            <a:r>
              <a:rPr lang="cs-CZ" dirty="0"/>
              <a:t> nádory mají nejvíce </a:t>
            </a:r>
            <a:r>
              <a:rPr lang="cs-CZ" dirty="0" err="1"/>
              <a:t>exofytickou</a:t>
            </a:r>
            <a:r>
              <a:rPr lang="cs-CZ" dirty="0"/>
              <a:t> formu, přerůstají na hlasivku nebo sestupují do průdušnice. V některých případech se šíří </a:t>
            </a:r>
            <a:r>
              <a:rPr lang="cs-CZ" dirty="0" err="1"/>
              <a:t>extralaryngeálně</a:t>
            </a:r>
            <a:r>
              <a:rPr lang="cs-CZ" dirty="0"/>
              <a:t> přes </a:t>
            </a:r>
            <a:r>
              <a:rPr lang="cs-CZ" dirty="0" err="1"/>
              <a:t>ligamentum</a:t>
            </a:r>
            <a:r>
              <a:rPr lang="cs-CZ" dirty="0"/>
              <a:t> </a:t>
            </a:r>
            <a:r>
              <a:rPr lang="cs-CZ" dirty="0" err="1"/>
              <a:t>cricothyroideum</a:t>
            </a:r>
            <a:r>
              <a:rPr lang="cs-CZ" dirty="0"/>
              <a:t> navenek. Drenáž do regionálních uzlin je bohatá a nádory metastazují do hlubokých, obtížně </a:t>
            </a:r>
            <a:r>
              <a:rPr lang="cs-CZ" dirty="0" err="1"/>
              <a:t>vyšetřitelných</a:t>
            </a:r>
            <a:r>
              <a:rPr lang="cs-CZ" dirty="0"/>
              <a:t> </a:t>
            </a:r>
            <a:r>
              <a:rPr lang="cs-CZ" dirty="0" err="1"/>
              <a:t>pretracheálních</a:t>
            </a:r>
            <a:r>
              <a:rPr lang="cs-CZ" dirty="0"/>
              <a:t> a </a:t>
            </a:r>
            <a:r>
              <a:rPr lang="cs-CZ" dirty="0" err="1"/>
              <a:t>paratracheálních</a:t>
            </a:r>
            <a:r>
              <a:rPr lang="cs-CZ" dirty="0"/>
              <a:t> uzlin. </a:t>
            </a:r>
          </a:p>
          <a:p>
            <a:r>
              <a:rPr lang="cs-CZ" dirty="0"/>
              <a:t> </a:t>
            </a:r>
          </a:p>
          <a:p>
            <a:r>
              <a:rPr lang="cs-CZ" dirty="0"/>
              <a:t>Z histologického hlediska se téměř vždy jedná o </a:t>
            </a:r>
            <a:r>
              <a:rPr lang="cs-CZ" dirty="0" err="1"/>
              <a:t>dlaždicobuněčný</a:t>
            </a:r>
            <a:r>
              <a:rPr lang="cs-CZ" dirty="0"/>
              <a:t> karcinom s různým stupněm diferenciace, který může vykazovat známky rohovění. Tyto tvoří 95 % všech zhoubných nádorů laryngu. Méně často je diagnostikován karcinom anaplastický. Ojedinělý je karcinom </a:t>
            </a:r>
            <a:r>
              <a:rPr lang="cs-CZ" dirty="0" err="1"/>
              <a:t>verukózní</a:t>
            </a:r>
            <a:r>
              <a:rPr lang="cs-CZ" dirty="0"/>
              <a:t> (</a:t>
            </a:r>
            <a:r>
              <a:rPr lang="cs-CZ" dirty="0" err="1"/>
              <a:t>Ackermanův</a:t>
            </a:r>
            <a:r>
              <a:rPr lang="cs-CZ" dirty="0"/>
              <a:t> tumor), rostoucí zvolna </a:t>
            </a:r>
            <a:r>
              <a:rPr lang="cs-CZ" dirty="0" err="1"/>
              <a:t>exofyticky</a:t>
            </a:r>
            <a:r>
              <a:rPr lang="cs-CZ" dirty="0"/>
              <a:t>, který může destruovat hrtanové chrupavky a netvoří metastázy. Bývá spojován s virovou etiologií. Z karcinomů mezenchymových se mohou vyskytnout maligní lymfomy, sarkomy a vzácněji maligní melanom. </a:t>
            </a:r>
          </a:p>
          <a:p>
            <a:r>
              <a:rPr lang="cs-CZ" dirty="0"/>
              <a:t> </a:t>
            </a:r>
          </a:p>
          <a:p>
            <a:r>
              <a:rPr lang="cs-CZ" dirty="0"/>
              <a:t>Podle růstu rozlišujeme karcinom endofytický s tendencí růstu do hloubky šířící se pod sliznici a </a:t>
            </a:r>
            <a:r>
              <a:rPr lang="cs-CZ" dirty="0" err="1"/>
              <a:t>exofytický</a:t>
            </a:r>
            <a:r>
              <a:rPr lang="cs-CZ" dirty="0"/>
              <a:t> rostoucí zevně. Karcinom hrtanu metastazuje většinou lymfatickou cestou do regionálních uzlin, vzdálené metastázy jsou poměrně vzácné a jsou známkou pokročilejšího stádia onemocnění. </a:t>
            </a:r>
          </a:p>
          <a:p>
            <a:r>
              <a:rPr lang="cs-CZ" dirty="0"/>
              <a:t> </a:t>
            </a:r>
          </a:p>
          <a:p>
            <a:r>
              <a:rPr lang="cs-CZ" dirty="0"/>
              <a:t>Nádory jsou klasifikovány dle histologické stavby, biologických vlastností a anatomické lokalizace. Tento systém je určen mezinárodní klasifikací TNM hodnotící rozsah zhoubného onemocnění. Hlavním cílem mezinárodní dohody o klasifikaci zhoubných nádorů dle rozsahu onemocnění je poskytnout metodu, zprostředkovávající ostatním klinické zkušenosti jednoznačným způsobem. TNM klasifikace umožňuje jednoznačně stanovit rozsah postižení hrtanu, což je nezbytné nejen ke stanovení vhodné léčebné metody, ale i k odhadu prognózy onemocnění a sledování pacienta. TNM systém je ustanoven na určení tří složek. T – znamená rozšíření vlastního nádoru, N – nepřítomnost či přítomnost a rozsah metastáz v regionálních mízních uzlinách, M – nepřítomnost nebo přítomnost vzdálených metastáz. </a:t>
            </a:r>
          </a:p>
          <a:p>
            <a:endParaRPr lang="cs-CZ" dirty="0"/>
          </a:p>
        </p:txBody>
      </p:sp>
    </p:spTree>
    <p:extLst>
      <p:ext uri="{BB962C8B-B14F-4D97-AF65-F5344CB8AC3E}">
        <p14:creationId xmlns:p14="http://schemas.microsoft.com/office/powerpoint/2010/main" val="325691925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703990-887C-41C9-81C8-B4D6C7FF8B93}"/>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305143A8-8EEC-4E2B-9B98-633CCE850CF5}"/>
              </a:ext>
            </a:extLst>
          </p:cNvPr>
          <p:cNvSpPr>
            <a:spLocks noGrp="1"/>
          </p:cNvSpPr>
          <p:nvPr>
            <p:ph idx="1"/>
          </p:nvPr>
        </p:nvSpPr>
        <p:spPr/>
        <p:txBody>
          <a:bodyPr>
            <a:normAutofit fontScale="55000" lnSpcReduction="20000"/>
          </a:bodyPr>
          <a:lstStyle/>
          <a:p>
            <a:r>
              <a:rPr lang="cs-CZ" dirty="0"/>
              <a:t>Velmi důležitá je podrobná anamnéza. Pro diagnostiku karcinomu hrtanu má základní význam laryngoskopie nepřímá prováděná pomocí zrcátka za účelem přehlédnutí nitra hrtanu a </a:t>
            </a:r>
            <a:r>
              <a:rPr lang="cs-CZ" dirty="0" err="1"/>
              <a:t>hypofaryngu</a:t>
            </a:r>
            <a:r>
              <a:rPr lang="cs-CZ" dirty="0"/>
              <a:t>. Podrobnější objasnění nálezu umožňuje použití endoskopického vyšetření pomocí rigidní či flexibilní optiky. Pro posouzení motility hlasivek je výhodná stroboskopie a </a:t>
            </a:r>
            <a:r>
              <a:rPr lang="cs-CZ" dirty="0" err="1"/>
              <a:t>videokymografie</a:t>
            </a:r>
            <a:r>
              <a:rPr lang="cs-CZ" dirty="0"/>
              <a:t>, která informuje o hloubce infiltrace hlasivky nádorem. Dalším krokem v diagnostice tumorů hrtanu je většinou direktní </a:t>
            </a:r>
            <a:r>
              <a:rPr lang="cs-CZ" dirty="0" err="1"/>
              <a:t>mikrolaryngoskopie</a:t>
            </a:r>
            <a:r>
              <a:rPr lang="cs-CZ" dirty="0"/>
              <a:t> s odběrem tkáně na histologické vyšetření prováděnou v celkové endotracheální anestezii s využitím mikroskopu a sadou speciálního instrumentária. Předností této metody je prostorové vidění, kdy je operační pole zcela klidné. Výhodou endoskopických metod je přenesení obrazu na monitor a uskutečnění dokumentace. </a:t>
            </a:r>
          </a:p>
          <a:p>
            <a:r>
              <a:rPr lang="cs-CZ" dirty="0"/>
              <a:t> </a:t>
            </a:r>
          </a:p>
          <a:p>
            <a:r>
              <a:rPr lang="cs-CZ" dirty="0"/>
              <a:t>Z pomocných vyšetření mají vysokou důležitost zobrazovací metody. Nejčastěji se využívá CT popř. MR, informují o hloubce a rozsahu nádorového postižení a o spádových lymfatických uzlinách. CT ozřejmí skelet hrtanu a jeho event. patologické změny, MR lépe zobrazí šíření tumoru v měkkých tkáních. Ke zjištění uzlinových metastáz přispívá sonografické vyšetření krčního lymfatického systému. K nálezu vzdálených metastáz se využívá RTG plic, CT hrudníku, sonografie břicha za účelem vyloučení vzdálených metastáz do dutiny břišní, scintigrafie skeletu, či PET CT. Pro stanovení diagnózy je prvořadá verifikace histologického nálezu.</a:t>
            </a:r>
          </a:p>
          <a:p>
            <a:r>
              <a:rPr lang="cs-CZ" dirty="0"/>
              <a:t> </a:t>
            </a:r>
          </a:p>
          <a:p>
            <a:r>
              <a:rPr lang="cs-CZ" dirty="0"/>
              <a:t>Z hlediska prognózy závisí pětileté přežití hlavně na přítomnosti místních metastáz a na velikosti nádoru. U méně rozsáhlých tumorů klasifikace T1 se pohybuje nad 90 %, u rozsáhlých nádorů s infiltrací do okolí klasifikovaných jako T4 je uváděno pětileté přežití v hranici 25-30 %. </a:t>
            </a:r>
          </a:p>
          <a:p>
            <a:endParaRPr lang="cs-CZ" dirty="0"/>
          </a:p>
        </p:txBody>
      </p:sp>
    </p:spTree>
    <p:extLst>
      <p:ext uri="{BB962C8B-B14F-4D97-AF65-F5344CB8AC3E}">
        <p14:creationId xmlns:p14="http://schemas.microsoft.com/office/powerpoint/2010/main" val="63129227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ECEFA-B69A-4337-A80E-0663D0E49219}"/>
              </a:ext>
            </a:extLst>
          </p:cNvPr>
          <p:cNvSpPr>
            <a:spLocks noGrp="1"/>
          </p:cNvSpPr>
          <p:nvPr>
            <p:ph type="title"/>
          </p:nvPr>
        </p:nvSpPr>
        <p:spPr/>
        <p:txBody>
          <a:bodyPr/>
          <a:lstStyle/>
          <a:p>
            <a:r>
              <a:rPr lang="cs-CZ" b="1" dirty="0"/>
              <a:t>Léčba</a:t>
            </a:r>
            <a:br>
              <a:rPr lang="cs-CZ" b="1" dirty="0"/>
            </a:br>
            <a:endParaRPr lang="cs-CZ" dirty="0"/>
          </a:p>
        </p:txBody>
      </p:sp>
      <p:sp>
        <p:nvSpPr>
          <p:cNvPr id="3" name="Zástupný symbol pro obsah 2">
            <a:extLst>
              <a:ext uri="{FF2B5EF4-FFF2-40B4-BE49-F238E27FC236}">
                <a16:creationId xmlns:a16="http://schemas.microsoft.com/office/drawing/2014/main" id="{8497E8F9-D1BD-40B4-A3E2-4B4C0E318C22}"/>
              </a:ext>
            </a:extLst>
          </p:cNvPr>
          <p:cNvSpPr>
            <a:spLocks noGrp="1"/>
          </p:cNvSpPr>
          <p:nvPr>
            <p:ph idx="1"/>
          </p:nvPr>
        </p:nvSpPr>
        <p:spPr/>
        <p:txBody>
          <a:bodyPr>
            <a:normAutofit fontScale="55000" lnSpcReduction="20000"/>
          </a:bodyPr>
          <a:lstStyle/>
          <a:p>
            <a:r>
              <a:rPr lang="cs-CZ" dirty="0"/>
              <a:t>Neléčený karcinom laryngu vede k úmrtí nemocného průměrně po 12 měsících. Nejčastější příčina je udušení, krvácení, metastázy, infekce či kachexie. Způsob léčení závisí na mnoha faktorech jako např. histologickém typu karcinomu, lokalizaci a rozsahu nádoru, nálezu na regionálních mízních uzlinách, celkovém stavu pacienta a v neposlední řadě na přání nemocného. Základními léčebnými směry v léčbě nádorů hrtanu jsou chirurgická léčba, radioterapie, chemoterapie a biologická léčba. Chemoterapie se využívá u karcinomů laryngu pouze v kombinaci s radioterapií a uplatňuje se ve sféře záchovných protokolů nebo není-li nádor operabilní. Terapie probíhá ve spolupráci otorinolaryngologa a onkologa. </a:t>
            </a:r>
          </a:p>
          <a:p>
            <a:r>
              <a:rPr lang="cs-CZ" dirty="0"/>
              <a:t> </a:t>
            </a:r>
          </a:p>
          <a:p>
            <a:r>
              <a:rPr lang="cs-CZ" dirty="0"/>
              <a:t>V minulosti byl na předním místě terapie karcinomů hrtanu chirurgický přístup s jednoznačným cílem odstranit nádorem postižený larynx. Postupně došlo k rozvoji tzv. konzervativních chirurgických přístupů – hrtan šetřících operací.</a:t>
            </a:r>
          </a:p>
          <a:p>
            <a:r>
              <a:rPr lang="cs-CZ" dirty="0"/>
              <a:t> </a:t>
            </a:r>
          </a:p>
          <a:p>
            <a:r>
              <a:rPr lang="cs-CZ" dirty="0"/>
              <a:t>Parciální výkony na hrtanu představují konzervativní chirurgické postupy, při kterých je zachována funkce deglutinace, respirace a fonace. Při těchto výkonech je odstraněna pouze nádorem postižená část laryngu. Klasické parciální chirurgické výkony rozlišujeme na horizontální a vertikální, tyto jsou prováděny ze zevního přístupu. Horizontální laryngektomie je indikována u včasných </a:t>
            </a:r>
            <a:r>
              <a:rPr lang="cs-CZ" dirty="0" err="1"/>
              <a:t>supraglotických</a:t>
            </a:r>
            <a:r>
              <a:rPr lang="cs-CZ" dirty="0"/>
              <a:t> nádorů, které nezasahují do úrovně hlasivek, spočívá v odstranění tkání hrtanu nad úrovní glottis. Jedná se o chirurgické odstranění horní poloviny chrupavky štítné společně s ventrikulárními řasami, epiglottis a </a:t>
            </a:r>
            <a:r>
              <a:rPr lang="cs-CZ" dirty="0" err="1"/>
              <a:t>aryepiglotickými</a:t>
            </a:r>
            <a:r>
              <a:rPr lang="cs-CZ" dirty="0"/>
              <a:t> řasami. Zůstatek chrupavky štítné je poté fixován k jazylce nebo kořeni jazyka. Z důvodu častých regionálních metastáz </a:t>
            </a:r>
            <a:r>
              <a:rPr lang="cs-CZ" dirty="0" err="1"/>
              <a:t>supraglotických</a:t>
            </a:r>
            <a:r>
              <a:rPr lang="cs-CZ" dirty="0"/>
              <a:t> karcinomů, bývá tento výkon často doplněn revizí spádových mízních uzlin s následnou blokovou disekcí krčních uzlin. Vertikální laryngektomie je indikována u rozsáhlejší </a:t>
            </a:r>
            <a:r>
              <a:rPr lang="cs-CZ" dirty="0" err="1"/>
              <a:t>glotické</a:t>
            </a:r>
            <a:r>
              <a:rPr lang="cs-CZ" dirty="0"/>
              <a:t> formy karcinomu. Spočívá ve svislém vytětí úseku štítné chrupavky společně s částí glottis zasaženou tumorem tak, aby zbytek hrtanu zůstal funkčně dostatečný pro dýchání a fonaci. Vertikálními výkony jsou frontální a </a:t>
            </a:r>
            <a:r>
              <a:rPr lang="cs-CZ" dirty="0" err="1"/>
              <a:t>anterolaterální</a:t>
            </a:r>
            <a:r>
              <a:rPr lang="cs-CZ" dirty="0"/>
              <a:t> laryngektomie. Mezi tyto lze s určitou licencí zařadit </a:t>
            </a:r>
            <a:r>
              <a:rPr lang="cs-CZ" dirty="0" err="1"/>
              <a:t>chordektomii</a:t>
            </a:r>
            <a:r>
              <a:rPr lang="cs-CZ" dirty="0"/>
              <a:t>, kdy je principem operace odstranění hlasivky, postižené tumorem rozsahu T1a, po předchozí </a:t>
            </a:r>
            <a:r>
              <a:rPr lang="cs-CZ" dirty="0" err="1"/>
              <a:t>thyrotomii</a:t>
            </a:r>
            <a:r>
              <a:rPr lang="cs-CZ" dirty="0"/>
              <a:t> a následné sutuře.</a:t>
            </a:r>
          </a:p>
          <a:p>
            <a:endParaRPr lang="cs-CZ" dirty="0"/>
          </a:p>
        </p:txBody>
      </p:sp>
    </p:spTree>
    <p:extLst>
      <p:ext uri="{BB962C8B-B14F-4D97-AF65-F5344CB8AC3E}">
        <p14:creationId xmlns:p14="http://schemas.microsoft.com/office/powerpoint/2010/main" val="188158288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C1DA8-AE9F-4889-A46A-4CDFC46FB93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4D9C9C4-012E-46B0-A428-B5855C004AE7}"/>
              </a:ext>
            </a:extLst>
          </p:cNvPr>
          <p:cNvSpPr>
            <a:spLocks noGrp="1"/>
          </p:cNvSpPr>
          <p:nvPr>
            <p:ph idx="1"/>
          </p:nvPr>
        </p:nvSpPr>
        <p:spPr/>
        <p:txBody>
          <a:bodyPr>
            <a:normAutofit fontScale="92500" lnSpcReduction="10000"/>
          </a:bodyPr>
          <a:lstStyle/>
          <a:p>
            <a:r>
              <a:rPr lang="cs-CZ" dirty="0"/>
              <a:t>Parciální výkony jsou omezeny jen na časná stadia onemocnění. Vždy musí zbýt taková část chrupavčité kostry hrtanu, která umožní zrekonstruovat zbylou v takovém rozsahu, aby byla funkční. Pokud je výkon rozsáhlejší, tím obtížněji probíhá rehabilitace polykání a dýchání laryngem. Před indikací k výkonu je proto nezbytné zohlednit celkový stav dýchacích cest. V poslední době dochází k rozvoji endoskopické chirurgie hrtanu často s využitím laseru.</a:t>
            </a:r>
          </a:p>
          <a:p>
            <a:r>
              <a:rPr lang="cs-CZ" dirty="0"/>
              <a:t> </a:t>
            </a:r>
          </a:p>
          <a:p>
            <a:r>
              <a:rPr lang="cs-CZ" dirty="0"/>
              <a:t>Populace je o tomto typu nádoru nedostatečně informována. Lidé neznají nebo podceňují rizikové faktory a příznaky onemocnění. U většiny nemocných je nález diagnostikován již v pokročilém stadiu. V těchto situacích je chirurgickou léčbou pouze úplné odstranění.</a:t>
            </a:r>
          </a:p>
          <a:p>
            <a:endParaRPr lang="cs-CZ" dirty="0"/>
          </a:p>
        </p:txBody>
      </p:sp>
    </p:spTree>
    <p:extLst>
      <p:ext uri="{BB962C8B-B14F-4D97-AF65-F5344CB8AC3E}">
        <p14:creationId xmlns:p14="http://schemas.microsoft.com/office/powerpoint/2010/main" val="124308551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3D19BA-6B98-4B59-B06A-21949BC5B6F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F956FA8-69AD-42F3-9886-9764CF8D1A32}"/>
              </a:ext>
            </a:extLst>
          </p:cNvPr>
          <p:cNvSpPr>
            <a:spLocks noGrp="1"/>
          </p:cNvSpPr>
          <p:nvPr>
            <p:ph idx="1"/>
          </p:nvPr>
        </p:nvSpPr>
        <p:spPr/>
        <p:txBody>
          <a:bodyPr>
            <a:normAutofit fontScale="55000" lnSpcReduction="20000"/>
          </a:bodyPr>
          <a:lstStyle/>
          <a:p>
            <a:r>
              <a:rPr lang="cs-CZ" dirty="0"/>
              <a:t>Totální laryngektomie (</a:t>
            </a:r>
            <a:r>
              <a:rPr lang="cs-CZ" dirty="0" err="1"/>
              <a:t>laryngectomia</a:t>
            </a:r>
            <a:r>
              <a:rPr lang="cs-CZ" dirty="0"/>
              <a:t> </a:t>
            </a:r>
            <a:r>
              <a:rPr lang="cs-CZ" dirty="0" err="1"/>
              <a:t>totalis</a:t>
            </a:r>
            <a:r>
              <a:rPr lang="cs-CZ" dirty="0"/>
              <a:t>) – jedná se o radikální chirurgické řešení, kompletní odstranění hrtanu, které bylo poprvé provedeno před 130 lety. Totální laryngektomie je metodou volby u pokročilých nádorů hrtanu, kdy rozsah onemocnění často postihuje struktury hrtanu oboustranně nebo se šíří do okolí mimo anatomické hranice hrtanu. Při úplném odstranění laryngu jsou dýchací cesty ukončeny trvalou tracheostomií a polykací cesty jsou většinou rekonstruovány. Zákrok je prováděn v celkové intubační anestezii. Při postupu operace je veden řez ve tvaru U na přední straně krku podél vnitřní strany kývače, kdy dolní okraj řezu zasahuje do výše budoucí tracheostomie. Poté je obnažen skelet hrtanu a následně je přerušena trachea v úrovni 1. prstence, přičemž se do trachey zavede kanyla. Směrem kraniálním následuje preparace hrtanu od přední stěny </a:t>
            </a:r>
            <a:r>
              <a:rPr lang="cs-CZ" dirty="0" err="1"/>
              <a:t>hypofaryngu</a:t>
            </a:r>
            <a:r>
              <a:rPr lang="cs-CZ" dirty="0"/>
              <a:t>. V úrovni </a:t>
            </a:r>
            <a:r>
              <a:rPr lang="cs-CZ" dirty="0" err="1"/>
              <a:t>preepiglotického</a:t>
            </a:r>
            <a:r>
              <a:rPr lang="cs-CZ" dirty="0"/>
              <a:t> prostoru event. kraniálně nad jazylkou se hrtan resekuje. Odstraněním laryngu jsou otevřeny polykací cesty, jejich uzavření – sutura musí být provedena precizně ve dvou vrstvách (sliznice a svalovina stěny </a:t>
            </a:r>
            <a:r>
              <a:rPr lang="cs-CZ" dirty="0" err="1"/>
              <a:t>hypofaryngu</a:t>
            </a:r>
            <a:r>
              <a:rPr lang="cs-CZ" dirty="0"/>
              <a:t>) ve tvaru T, aby nedošlo ke vzniku </a:t>
            </a:r>
            <a:r>
              <a:rPr lang="cs-CZ" dirty="0" err="1"/>
              <a:t>hypofaryngokutánní</a:t>
            </a:r>
            <a:r>
              <a:rPr lang="cs-CZ" dirty="0"/>
              <a:t> píštěle. Před uzavíráním polykacích cest je nemocnému zavedena </a:t>
            </a:r>
            <a:r>
              <a:rPr lang="cs-CZ" dirty="0" err="1"/>
              <a:t>nasogastrická</a:t>
            </a:r>
            <a:r>
              <a:rPr lang="cs-CZ" dirty="0"/>
              <a:t> sonda. Tento zákrok je obvykle spojen s výkonem v oblasti krčních uzlin. V případě verifikace pozitivního nálezu (regionální metastázy) je současně provedena bloková krční disekce. Do operační rány jsou zavedeny podtlakové drenáže dle </a:t>
            </a:r>
            <a:r>
              <a:rPr lang="cs-CZ" dirty="0" err="1"/>
              <a:t>Redona-Josta</a:t>
            </a:r>
            <a:r>
              <a:rPr lang="cs-CZ" dirty="0"/>
              <a:t> a následuje překrytí kožním lalokem. Obvaz rány je proveden s mírnou kompresí, nad krytí rány je vyvedena tracheostomická kanyla a drény. Výkon je zajištěn profylaktickou dávkou antibiotik.</a:t>
            </a:r>
          </a:p>
          <a:p>
            <a:r>
              <a:rPr lang="cs-CZ" dirty="0"/>
              <a:t> </a:t>
            </a:r>
          </a:p>
          <a:p>
            <a:r>
              <a:rPr lang="cs-CZ" dirty="0"/>
              <a:t>Výsledkem operace je trvalé oddělení dýchacích a polykacích cest, pacient dýchá přímo průdušnicí vyústěnou v hrdelní jamce a dolní část hltanu přechází volně v místě spodního hltanového svěrače v jícen. Následkem totální laryngektomie je trvalá tracheostomie, která přináší i obtíže a meze společenské a existenční. Největším handicapem </a:t>
            </a:r>
            <a:r>
              <a:rPr lang="cs-CZ" dirty="0" err="1"/>
              <a:t>laryngektomovaného</a:t>
            </a:r>
            <a:r>
              <a:rPr lang="cs-CZ" dirty="0"/>
              <a:t> je ztráta možnosti </a:t>
            </a:r>
            <a:r>
              <a:rPr lang="cs-CZ" dirty="0" err="1"/>
              <a:t>hlasotvorby</a:t>
            </a:r>
            <a:r>
              <a:rPr lang="cs-CZ" dirty="0"/>
              <a:t>.</a:t>
            </a:r>
          </a:p>
          <a:p>
            <a:r>
              <a:rPr lang="cs-CZ" dirty="0">
                <a:hlinkClick r:id="rId2"/>
              </a:rPr>
              <a:t>Předchozí</a:t>
            </a:r>
            <a:r>
              <a:rPr lang="cs-CZ" dirty="0"/>
              <a:t> </a:t>
            </a:r>
          </a:p>
          <a:p>
            <a:endParaRPr lang="cs-CZ" dirty="0"/>
          </a:p>
        </p:txBody>
      </p:sp>
    </p:spTree>
    <p:extLst>
      <p:ext uri="{BB962C8B-B14F-4D97-AF65-F5344CB8AC3E}">
        <p14:creationId xmlns:p14="http://schemas.microsoft.com/office/powerpoint/2010/main" val="574318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5D0EE5C-0874-4BAB-847A-5500583CA654}"/>
              </a:ext>
            </a:extLst>
          </p:cNvPr>
          <p:cNvSpPr>
            <a:spLocks noGrp="1" noChangeArrowheads="1"/>
          </p:cNvSpPr>
          <p:nvPr>
            <p:ph type="title"/>
          </p:nvPr>
        </p:nvSpPr>
        <p:spPr/>
        <p:txBody>
          <a:bodyPr/>
          <a:lstStyle/>
          <a:p>
            <a:r>
              <a:rPr lang="cs-CZ" altLang="cs-CZ"/>
              <a:t>Helicobacter pylori produkuje</a:t>
            </a:r>
          </a:p>
        </p:txBody>
      </p:sp>
      <p:sp>
        <p:nvSpPr>
          <p:cNvPr id="48131" name="Rectangle 3">
            <a:extLst>
              <a:ext uri="{FF2B5EF4-FFF2-40B4-BE49-F238E27FC236}">
                <a16:creationId xmlns:a16="http://schemas.microsoft.com/office/drawing/2014/main" id="{3354C8DF-4D9F-449B-A31A-EEAE593F6488}"/>
              </a:ext>
            </a:extLst>
          </p:cNvPr>
          <p:cNvSpPr>
            <a:spLocks noGrp="1" noChangeArrowheads="1"/>
          </p:cNvSpPr>
          <p:nvPr>
            <p:ph type="body" idx="1"/>
          </p:nvPr>
        </p:nvSpPr>
        <p:spPr/>
        <p:txBody>
          <a:bodyPr/>
          <a:lstStyle/>
          <a:p>
            <a:r>
              <a:rPr lang="cs-CZ" altLang="cs-CZ"/>
              <a:t>A) proteázu</a:t>
            </a:r>
          </a:p>
          <a:p>
            <a:r>
              <a:rPr lang="cs-CZ" altLang="cs-CZ"/>
              <a:t>B) lipázu</a:t>
            </a:r>
          </a:p>
          <a:p>
            <a:r>
              <a:rPr lang="cs-CZ" altLang="cs-CZ"/>
              <a:t>C) ureázu</a:t>
            </a:r>
          </a:p>
          <a:p>
            <a:r>
              <a:rPr lang="cs-CZ" altLang="cs-CZ"/>
              <a:t>D) transaminázu</a:t>
            </a:r>
          </a:p>
          <a:p>
            <a:pPr>
              <a:buFont typeface="Wingdings" panose="05000000000000000000" pitchFamily="2" charset="2"/>
              <a:buNone/>
            </a:pPr>
            <a:endParaRPr lang="cs-CZ" altLang="cs-CZ"/>
          </a:p>
          <a:p>
            <a:endParaRPr lang="cs-CZ" altLang="cs-CZ"/>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559DED-A360-4FDC-B19B-76D8FF394A15}"/>
              </a:ext>
            </a:extLst>
          </p:cNvPr>
          <p:cNvSpPr>
            <a:spLocks noGrp="1"/>
          </p:cNvSpPr>
          <p:nvPr>
            <p:ph type="title"/>
          </p:nvPr>
        </p:nvSpPr>
        <p:spPr/>
        <p:txBody>
          <a:bodyPr/>
          <a:lstStyle/>
          <a:p>
            <a:r>
              <a:rPr lang="cs-CZ" b="1" dirty="0"/>
              <a:t>Tracheostomie</a:t>
            </a:r>
            <a:br>
              <a:rPr lang="cs-CZ" b="1" dirty="0"/>
            </a:br>
            <a:endParaRPr lang="cs-CZ" dirty="0"/>
          </a:p>
        </p:txBody>
      </p:sp>
      <p:sp>
        <p:nvSpPr>
          <p:cNvPr id="3" name="Zástupný symbol pro obsah 2">
            <a:extLst>
              <a:ext uri="{FF2B5EF4-FFF2-40B4-BE49-F238E27FC236}">
                <a16:creationId xmlns:a16="http://schemas.microsoft.com/office/drawing/2014/main" id="{8B3BCBEF-5DBA-45A8-BFB6-9DFA12A9F4FF}"/>
              </a:ext>
            </a:extLst>
          </p:cNvPr>
          <p:cNvSpPr>
            <a:spLocks noGrp="1"/>
          </p:cNvSpPr>
          <p:nvPr>
            <p:ph idx="1"/>
          </p:nvPr>
        </p:nvSpPr>
        <p:spPr/>
        <p:txBody>
          <a:bodyPr>
            <a:normAutofit fontScale="55000" lnSpcReduction="20000"/>
          </a:bodyPr>
          <a:lstStyle/>
          <a:p>
            <a:r>
              <a:rPr lang="pl-PL" b="1" dirty="0"/>
              <a:t>Vliv tracheostomie na fyziologické funkce</a:t>
            </a:r>
          </a:p>
          <a:p>
            <a:r>
              <a:rPr lang="cs-CZ" dirty="0"/>
              <a:t>Nefyziologické dýchání </a:t>
            </a:r>
            <a:r>
              <a:rPr lang="cs-CZ" dirty="0" err="1"/>
              <a:t>trachestomatem</a:t>
            </a:r>
            <a:r>
              <a:rPr lang="cs-CZ" dirty="0"/>
              <a:t> není pro dolní cesty dýchací ideální, neboť je vyřazena funkce nosohltanového segmentu horních cest dýchacích, zejména funkce klimatizační a obranná. Vzduch je vdechován neohřátý, nefiltrovaný a nezvlhčený přímo do dolních dýchacích cest. V případě, že fyziologická činnost horních cest dýchacích není dostatečně kompenzována, dochází ke komplikacím. Nedostačující zvlhčování vdechovaného vzduchu vede k osychání trachey a bronchů a k poruše funkce řasinek víceřadého cylindrického respiračního epitelu. Následkem je usazování a zahušťování hlenu, který není v dostatečné míře z dýchacích cest eliminován, což může vést až k obturaci a vzniku </a:t>
            </a:r>
            <a:r>
              <a:rPr lang="cs-CZ" dirty="0" err="1"/>
              <a:t>atelektázy</a:t>
            </a:r>
            <a:r>
              <a:rPr lang="cs-CZ" dirty="0"/>
              <a:t>. Při stagnaci sekretu dochází ke zvýšené náchylnosti infekce dolních cest dýchacích. Tracheostomická kanyla sama o sobě dráždí sliznici trachey, přispívá k tvorbě hlenu a vede k vyřazení přirozených obranných mechanismů. Rovněž brání vytvoření dostatečného </a:t>
            </a:r>
            <a:r>
              <a:rPr lang="cs-CZ" dirty="0" err="1"/>
              <a:t>subglotického</a:t>
            </a:r>
            <a:r>
              <a:rPr lang="cs-CZ" dirty="0"/>
              <a:t> tlaku pro vyvolání </a:t>
            </a:r>
            <a:r>
              <a:rPr lang="cs-CZ" dirty="0" err="1"/>
              <a:t>kašlacího</a:t>
            </a:r>
            <a:r>
              <a:rPr lang="cs-CZ" dirty="0"/>
              <a:t> reflexu. Dále je z důvodu vyřazení horních cest dýchacích limitován čich spojený se sníženou schopností vnímat chuť a je znemožněno smrkání. Tracheostomie je také spojena s poruchou funkce břišního lisu, kdy se za fyziologických podmínek uzavírá glottis. U trvalé tracheostomie po totální laryngektomii je ztráta hlasu poruchou nejdůležitější.</a:t>
            </a:r>
          </a:p>
          <a:p>
            <a:r>
              <a:rPr lang="cs-CZ" dirty="0"/>
              <a:t> </a:t>
            </a:r>
          </a:p>
          <a:p>
            <a:r>
              <a:rPr lang="cs-CZ" dirty="0"/>
              <a:t>U nemocných s tracheostomií bývá častou příčinou dušnosti částečná či úplná obturace průsvitu kanyly krevními sraženinami nebo sekretem. V pooperační péči je proto nutno zajistit nebulizaci vdechovaného vzduchu a aplikaci </a:t>
            </a:r>
            <a:r>
              <a:rPr lang="cs-CZ" dirty="0" err="1"/>
              <a:t>mukolytik</a:t>
            </a:r>
            <a:r>
              <a:rPr lang="cs-CZ" dirty="0"/>
              <a:t> (</a:t>
            </a:r>
            <a:r>
              <a:rPr lang="cs-CZ" dirty="0" err="1"/>
              <a:t>lavážování</a:t>
            </a:r>
            <a:r>
              <a:rPr lang="cs-CZ" dirty="0"/>
              <a:t>) jako prevenci proti tvorbě a nasychání sekretu v </a:t>
            </a:r>
            <a:r>
              <a:rPr lang="cs-CZ" dirty="0" err="1"/>
              <a:t>luminu</a:t>
            </a:r>
            <a:r>
              <a:rPr lang="cs-CZ" dirty="0"/>
              <a:t> kanyly i dýchacích cestách. Vlastní péče tedy zahrnuje zvlhčování, odsávání a péči o tracheostomickou kanylu. </a:t>
            </a:r>
          </a:p>
          <a:p>
            <a:r>
              <a:rPr lang="cs-CZ" dirty="0"/>
              <a:t> </a:t>
            </a:r>
          </a:p>
          <a:p>
            <a:endParaRPr lang="cs-CZ" dirty="0"/>
          </a:p>
        </p:txBody>
      </p:sp>
    </p:spTree>
    <p:extLst>
      <p:ext uri="{BB962C8B-B14F-4D97-AF65-F5344CB8AC3E}">
        <p14:creationId xmlns:p14="http://schemas.microsoft.com/office/powerpoint/2010/main" val="369715537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F67D5-4E25-4F4D-93C9-5370C1F595F3}"/>
              </a:ext>
            </a:extLst>
          </p:cNvPr>
          <p:cNvSpPr>
            <a:spLocks noGrp="1"/>
          </p:cNvSpPr>
          <p:nvPr>
            <p:ph type="title"/>
          </p:nvPr>
        </p:nvSpPr>
        <p:spPr/>
        <p:txBody>
          <a:bodyPr/>
          <a:lstStyle/>
          <a:p>
            <a:r>
              <a:rPr lang="cs-CZ" b="1" dirty="0"/>
              <a:t>Tracheostomické kanyly</a:t>
            </a:r>
            <a:br>
              <a:rPr lang="cs-CZ" b="1" dirty="0"/>
            </a:br>
            <a:endParaRPr lang="cs-CZ" dirty="0"/>
          </a:p>
        </p:txBody>
      </p:sp>
      <p:sp>
        <p:nvSpPr>
          <p:cNvPr id="3" name="Zástupný symbol pro obsah 2">
            <a:extLst>
              <a:ext uri="{FF2B5EF4-FFF2-40B4-BE49-F238E27FC236}">
                <a16:creationId xmlns:a16="http://schemas.microsoft.com/office/drawing/2014/main" id="{38F1E42A-9DD6-4F49-B08D-9D52F77A010D}"/>
              </a:ext>
            </a:extLst>
          </p:cNvPr>
          <p:cNvSpPr>
            <a:spLocks noGrp="1"/>
          </p:cNvSpPr>
          <p:nvPr>
            <p:ph idx="1"/>
          </p:nvPr>
        </p:nvSpPr>
        <p:spPr/>
        <p:txBody>
          <a:bodyPr>
            <a:normAutofit fontScale="40000" lnSpcReduction="20000"/>
          </a:bodyPr>
          <a:lstStyle/>
          <a:p>
            <a:r>
              <a:rPr lang="cs-CZ" dirty="0"/>
              <a:t>Tracheostomická kanyla je určena k udržení průchodnosti </a:t>
            </a:r>
            <a:r>
              <a:rPr lang="cs-CZ" dirty="0" err="1"/>
              <a:t>tracheostomatu</a:t>
            </a:r>
            <a:r>
              <a:rPr lang="cs-CZ" dirty="0"/>
              <a:t> s cílem zajistit vstup do dýchacích cest. Dle materiálu, ze kterého jsou tracheostomické kanyly vytvořeny, je můžeme dělit na plastové a kovové. </a:t>
            </a:r>
          </a:p>
          <a:p>
            <a:r>
              <a:rPr lang="cs-CZ" dirty="0"/>
              <a:t> </a:t>
            </a:r>
          </a:p>
          <a:p>
            <a:r>
              <a:rPr lang="cs-CZ" dirty="0"/>
              <a:t>Tracheostomická kanyla je složena z vnějšího pláště, který udržuje stálou velikost </a:t>
            </a:r>
            <a:r>
              <a:rPr lang="cs-CZ" dirty="0" err="1"/>
              <a:t>tracheostomatu</a:t>
            </a:r>
            <a:r>
              <a:rPr lang="cs-CZ" dirty="0"/>
              <a:t> a jehož límec je opatřen otvory k upevnění tkanic kolem krku. Dále z vnitřního pláště – střed kanyly, jenž není povinnou složkou mimo kanyly kovové a umožňuje snadné čištění k zajištění průchodnosti </a:t>
            </a:r>
            <a:r>
              <a:rPr lang="cs-CZ" dirty="0" err="1"/>
              <a:t>tracheostomatu</a:t>
            </a:r>
            <a:r>
              <a:rPr lang="cs-CZ" dirty="0"/>
              <a:t>, zámek brání nežádoucímu uvolnění středu kanyly. Nedílnou součástí kanyly je zavaděč, který svým distálním koncem přesahuje dolní okraj kanyly a je opatřen olivkou. Slouží pro bezpečné zavedení bez poranění průdušnice ostrým okrajem.</a:t>
            </a:r>
          </a:p>
          <a:p>
            <a:r>
              <a:rPr lang="cs-CZ" dirty="0"/>
              <a:t> </a:t>
            </a:r>
          </a:p>
          <a:p>
            <a:r>
              <a:rPr lang="cs-CZ" dirty="0"/>
              <a:t>Kanyly z plastových materiálů (PVC, silikon, teflon, </a:t>
            </a:r>
            <a:r>
              <a:rPr lang="cs-CZ" dirty="0" err="1"/>
              <a:t>tetrametylpenten</a:t>
            </a:r>
            <a:r>
              <a:rPr lang="cs-CZ" dirty="0"/>
              <a:t> – hmota s vysokou viskozitu zabraňující tvorbě povlaků) jsou zajištěny těsnící manžetou (tzv. balónkové kanyly), jejichž použití v klinické praxi převažuje nebo jsou k dispozici kanyly bez těsnící manžety, příloha C. Jsou vyráběny v rozličných velikostech a délkách s proměnlivým příslušenstvím jako jsou nástavce k nebulizaci, </a:t>
            </a:r>
            <a:r>
              <a:rPr lang="cs-CZ" dirty="0" err="1"/>
              <a:t>odkašlávací</a:t>
            </a:r>
            <a:r>
              <a:rPr lang="cs-CZ" dirty="0"/>
              <a:t> kryt, vyměnitelný střed, tracheostomický filtr aj. Kanyly z plastových materiálů jsou </a:t>
            </a:r>
            <a:r>
              <a:rPr lang="cs-CZ" dirty="0" err="1"/>
              <a:t>termosenzitivní</a:t>
            </a:r>
            <a:r>
              <a:rPr lang="cs-CZ" dirty="0"/>
              <a:t>, elastičtější a šetrnější. Lépe se přizpůsobují dýchacím cestám, méně dráždí a zraňují sliznici trachey. Jejich použití je preferováno při aktinoterapii, neboť nejsou zdrojem sekundárního záření, které by poškodilo tkáň v okolí v případě užití kanyly kovové. Kanyly s těsnící manžetou se aplikují, pokud je indikováno utěsnění dýchacích cest při umělé plicní ventilaci nebo k zabránění stékání krve a sekretu jako prevence aspirace v prvních pooperačních dnech. Kanyla je k naplnění manžety opatřena napouštěcí hadičkou s ventilem a tzv. kontrolním kompenzačním balonkem. Setkáváme se i s kanylami, které jsou vybaveny dvěma těsnícími manžetami za sebou a lze je střídavě nafukovat. Dle potřeby lze také použít kanyly s velkoobjemovými nízkotlakými manžetami, které snižují riziko vzniku dekubitu zadní stěny průdušnice v případě, je-li zároveň zavedena </a:t>
            </a:r>
            <a:r>
              <a:rPr lang="cs-CZ" dirty="0" err="1"/>
              <a:t>nasogastrická</a:t>
            </a:r>
            <a:r>
              <a:rPr lang="cs-CZ" dirty="0"/>
              <a:t> sonda. Některé druhy kanyl mají tenkou odsávací cévku, která slouží k odsávání sekretu z prostoru nad těsnící manžetou. </a:t>
            </a:r>
          </a:p>
          <a:p>
            <a:r>
              <a:rPr lang="cs-CZ" dirty="0"/>
              <a:t> </a:t>
            </a:r>
          </a:p>
          <a:p>
            <a:r>
              <a:rPr lang="cs-CZ" dirty="0"/>
              <a:t>Kanyly kovové (rigidní) jsou vyráběny z postříbřeného kovu (ze slitiny ALPAKA) s výměnným středem, který lze opakovaně čistit a měnit, příloha C. Uplatňují se k dlouhodobému nošení, zejména u pacientů po laryngektomii. Jejich výhodou je pevnost, proto jsou vhodné pro úzký tracheostomický kanál. V některých případech se těchto kanyl užívá k postupné dilataci zúženého </a:t>
            </a:r>
            <a:r>
              <a:rPr lang="cs-CZ" dirty="0" err="1"/>
              <a:t>tracheostomatu</a:t>
            </a:r>
            <a:r>
              <a:rPr lang="cs-CZ" dirty="0"/>
              <a:t>. Další výhodou je delší doba životnosti, snadné čištění a odolnost vůči vysokým teplotám (možnost sterilizace). Nevýhoda spočívá v riziku vzniku dekubitů na přední straně trachey ve srovnání s plastovými kanylami a nemožnost jejich užití při radioterapii. Pro velikost kovových kanyl byla zavedena mezinárodní stupnice, která je značena čísly 0–10. U dospělých pacientů se nejčastěji užívá velikost 8–10, s průměrem 12–14 mm a délkou 85–90 mm. </a:t>
            </a:r>
          </a:p>
          <a:p>
            <a:endParaRPr lang="cs-CZ" dirty="0"/>
          </a:p>
        </p:txBody>
      </p:sp>
    </p:spTree>
    <p:extLst>
      <p:ext uri="{BB962C8B-B14F-4D97-AF65-F5344CB8AC3E}">
        <p14:creationId xmlns:p14="http://schemas.microsoft.com/office/powerpoint/2010/main" val="314470781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690DE8-DD6A-4CB4-B66F-1FD07944F4EA}"/>
              </a:ext>
            </a:extLst>
          </p:cNvPr>
          <p:cNvSpPr>
            <a:spLocks noGrp="1"/>
          </p:cNvSpPr>
          <p:nvPr>
            <p:ph type="title"/>
          </p:nvPr>
        </p:nvSpPr>
        <p:spPr/>
        <p:txBody>
          <a:bodyPr>
            <a:normAutofit fontScale="90000"/>
          </a:bodyPr>
          <a:lstStyle/>
          <a:p>
            <a:r>
              <a:rPr lang="cs-CZ" b="1" dirty="0"/>
              <a:t>Péče o </a:t>
            </a:r>
            <a:r>
              <a:rPr lang="cs-CZ" b="1" dirty="0" err="1"/>
              <a:t>tracheostoma</a:t>
            </a:r>
            <a:r>
              <a:rPr lang="cs-CZ" b="1" dirty="0"/>
              <a:t> a výměna tracheostomické kanyly</a:t>
            </a:r>
            <a:br>
              <a:rPr lang="cs-CZ" b="1" dirty="0"/>
            </a:br>
            <a:endParaRPr lang="cs-CZ" dirty="0"/>
          </a:p>
        </p:txBody>
      </p:sp>
      <p:sp>
        <p:nvSpPr>
          <p:cNvPr id="3" name="Zástupný symbol pro obsah 2">
            <a:extLst>
              <a:ext uri="{FF2B5EF4-FFF2-40B4-BE49-F238E27FC236}">
                <a16:creationId xmlns:a16="http://schemas.microsoft.com/office/drawing/2014/main" id="{1880A08A-3F07-4C05-9150-6E1999717C85}"/>
              </a:ext>
            </a:extLst>
          </p:cNvPr>
          <p:cNvSpPr>
            <a:spLocks noGrp="1"/>
          </p:cNvSpPr>
          <p:nvPr>
            <p:ph idx="1"/>
          </p:nvPr>
        </p:nvSpPr>
        <p:spPr/>
        <p:txBody>
          <a:bodyPr>
            <a:normAutofit fontScale="77500" lnSpcReduction="20000"/>
          </a:bodyPr>
          <a:lstStyle/>
          <a:p>
            <a:r>
              <a:rPr lang="cs-CZ" dirty="0"/>
              <a:t>Tracheostomickou kanylu je nutné zavádět za aseptických a antiseptických podmínek jemně a šetrně. Při prvních výměnách s použitím zavaděče a lubrikačního prostředku. Před výměnou je nutno odsát dýchací cesty. Pro zavedení kanyly je vhodná poloha vsedě s mírným záklonem hlavy. Vlastní zavedení provádíme v </a:t>
            </a:r>
            <a:r>
              <a:rPr lang="cs-CZ" dirty="0" err="1"/>
              <a:t>inspiriu</a:t>
            </a:r>
            <a:r>
              <a:rPr lang="cs-CZ" dirty="0"/>
              <a:t> pomalým kruhovým pohybem ve střední linii do trachey tak, aby nedošlo k poranění stěny průdušnice. Nádech a mírný záklon hlavy vede k napřímení a rozšíření tracheostomického otvoru. Během samotného nácviku výměny kanyly je vhodné vzhledem ke zrakové kontrole podržet pacientovi před </a:t>
            </a:r>
            <a:r>
              <a:rPr lang="cs-CZ" dirty="0" err="1"/>
              <a:t>tracheostomatem</a:t>
            </a:r>
            <a:r>
              <a:rPr lang="cs-CZ" dirty="0"/>
              <a:t> zrcadlo a nemocného poučit o směru průběhu trachey směrem dolů. Tracheostomickou kanylu je nezbytné dostatečně a úměrně fixovat. Po každé výměně je nutností, původní kanylu mechanicky očistit a vydesinfikovat. Kožní povrch kolem tracheostomie je rychle osídlen bakteriemi. Z tohoto důvodu je třeba kůži chránit před macerací ochrannými mastmi. Další možnost ošetření kůže poskytuje podložení tracheostomické kanyly speciální ochrannou rouškou vyráběnou pro tento záměr nebo nastřiženou gázou, zvláště u pacientů s výraznou sekrecí z dýchacích cest. Edukace nemocných s tracheostomií je nedílnou součástí komplexní péče. Praktický nácvik péče o tracheostomii zahajujeme co nejdříve, s cílem dosažení maximální samostatnosti při výměně kanyly, v péči o kanylu a okolí tracheostomie.</a:t>
            </a:r>
          </a:p>
        </p:txBody>
      </p:sp>
    </p:spTree>
    <p:extLst>
      <p:ext uri="{BB962C8B-B14F-4D97-AF65-F5344CB8AC3E}">
        <p14:creationId xmlns:p14="http://schemas.microsoft.com/office/powerpoint/2010/main" val="394912760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A616EB-4051-4F85-A62A-EE47CD50A0C0}"/>
              </a:ext>
            </a:extLst>
          </p:cNvPr>
          <p:cNvSpPr>
            <a:spLocks noGrp="1"/>
          </p:cNvSpPr>
          <p:nvPr>
            <p:ph type="title"/>
          </p:nvPr>
        </p:nvSpPr>
        <p:spPr/>
        <p:txBody>
          <a:bodyPr/>
          <a:lstStyle/>
          <a:p>
            <a:r>
              <a:rPr lang="cs-CZ" b="1" dirty="0"/>
              <a:t>Jícnový hlas - </a:t>
            </a:r>
            <a:r>
              <a:rPr lang="cs-CZ" b="1" dirty="0" err="1"/>
              <a:t>ruktus</a:t>
            </a:r>
            <a:br>
              <a:rPr lang="cs-CZ" b="1" dirty="0"/>
            </a:br>
            <a:endParaRPr lang="cs-CZ" dirty="0"/>
          </a:p>
        </p:txBody>
      </p:sp>
      <p:sp>
        <p:nvSpPr>
          <p:cNvPr id="3" name="Zástupný symbol pro obsah 2">
            <a:extLst>
              <a:ext uri="{FF2B5EF4-FFF2-40B4-BE49-F238E27FC236}">
                <a16:creationId xmlns:a16="http://schemas.microsoft.com/office/drawing/2014/main" id="{CFB6806B-CD99-4A6A-88D6-CAF5AB2DD842}"/>
              </a:ext>
            </a:extLst>
          </p:cNvPr>
          <p:cNvSpPr>
            <a:spLocks noGrp="1"/>
          </p:cNvSpPr>
          <p:nvPr>
            <p:ph idx="1"/>
          </p:nvPr>
        </p:nvSpPr>
        <p:spPr/>
        <p:txBody>
          <a:bodyPr>
            <a:normAutofit fontScale="70000" lnSpcReduction="20000"/>
          </a:bodyPr>
          <a:lstStyle/>
          <a:p>
            <a:r>
              <a:rPr lang="cs-CZ" dirty="0" err="1"/>
              <a:t>Ruktus</a:t>
            </a:r>
            <a:r>
              <a:rPr lang="cs-CZ" dirty="0"/>
              <a:t> byl v minulosti tradován jako nejpřirozenější náhradní hlasový mechanismus. Jícnovým hlasem rozumíme naplnění jícnu dostatečným množstvím vzduchu a jeho zpětné vypuzování </a:t>
            </a:r>
            <a:r>
              <a:rPr lang="cs-CZ" dirty="0" err="1"/>
              <a:t>eruktací</a:t>
            </a:r>
            <a:r>
              <a:rPr lang="cs-CZ" dirty="0"/>
              <a:t> přes </a:t>
            </a:r>
            <a:r>
              <a:rPr lang="cs-CZ" dirty="0" err="1"/>
              <a:t>hypofarynx</a:t>
            </a:r>
            <a:r>
              <a:rPr lang="cs-CZ" dirty="0"/>
              <a:t> a </a:t>
            </a:r>
            <a:r>
              <a:rPr lang="cs-CZ" dirty="0" err="1"/>
              <a:t>orofarynx</a:t>
            </a:r>
            <a:r>
              <a:rPr lang="cs-CZ" dirty="0"/>
              <a:t>, </a:t>
            </a:r>
            <a:r>
              <a:rPr lang="cs-CZ" dirty="0" err="1"/>
              <a:t>cavum</a:t>
            </a:r>
            <a:r>
              <a:rPr lang="cs-CZ" dirty="0"/>
              <a:t> </a:t>
            </a:r>
            <a:r>
              <a:rPr lang="cs-CZ" dirty="0" err="1"/>
              <a:t>oris</a:t>
            </a:r>
            <a:r>
              <a:rPr lang="cs-CZ" dirty="0"/>
              <a:t>, popřípadě </a:t>
            </a:r>
            <a:r>
              <a:rPr lang="cs-CZ" dirty="0" err="1"/>
              <a:t>epifarynx</a:t>
            </a:r>
            <a:r>
              <a:rPr lang="cs-CZ" dirty="0"/>
              <a:t> a </a:t>
            </a:r>
            <a:r>
              <a:rPr lang="cs-CZ" dirty="0" err="1"/>
              <a:t>cavum</a:t>
            </a:r>
            <a:r>
              <a:rPr lang="cs-CZ" dirty="0"/>
              <a:t> </a:t>
            </a:r>
            <a:r>
              <a:rPr lang="cs-CZ" dirty="0" err="1"/>
              <a:t>nasi</a:t>
            </a:r>
            <a:r>
              <a:rPr lang="cs-CZ" dirty="0"/>
              <a:t>. Principem je rozkmitání </a:t>
            </a:r>
            <a:r>
              <a:rPr lang="cs-CZ" dirty="0" err="1"/>
              <a:t>ezofagohypofaryngeálního</a:t>
            </a:r>
            <a:r>
              <a:rPr lang="cs-CZ" dirty="0"/>
              <a:t> svěrače při činném propouštění vzduchu z </a:t>
            </a:r>
            <a:r>
              <a:rPr lang="cs-CZ" dirty="0" err="1"/>
              <a:t>ezofageálního</a:t>
            </a:r>
            <a:r>
              <a:rPr lang="cs-CZ" dirty="0"/>
              <a:t> vzdušného rezervoáru. Kiliánův svěrač přebírá zpravidla funkci glottis, vytváří tzv. </a:t>
            </a:r>
            <a:r>
              <a:rPr lang="cs-CZ" dirty="0" err="1"/>
              <a:t>pseudoglottis</a:t>
            </a:r>
            <a:r>
              <a:rPr lang="cs-CZ" dirty="0"/>
              <a:t>. Rezervoárem vzduchu je místo plic ezofagus, kde lze nahromadit 50-100 ml vzduchu, jehož vypuzením přes pružný okruh </a:t>
            </a:r>
            <a:r>
              <a:rPr lang="cs-CZ" dirty="0" err="1"/>
              <a:t>pseudoglottis</a:t>
            </a:r>
            <a:r>
              <a:rPr lang="cs-CZ" dirty="0"/>
              <a:t> vzniká vlastní jícnový hlas. Předpokladem pro úspěšné zvládnutí tvorby jícnového hlasu jsou přiměřené anatomické poměry v oblasti </a:t>
            </a:r>
            <a:r>
              <a:rPr lang="cs-CZ" dirty="0" err="1"/>
              <a:t>faryngoezofageálního</a:t>
            </a:r>
            <a:r>
              <a:rPr lang="cs-CZ" dirty="0"/>
              <a:t> segmentu po odstranění hrtanu, především optimální odpor jícnového svěrače. Nedílnou součástí je stimulovaná součinnost pacienta a mentální podmínky spojené s věkem a sociálním postavením. Přínosem je tvorba hlasu bez jakýchkoliv pomůcek, který není výrazně závislý na dýchání. Nevýhodou je nepřirozeně hluboký, monotónní hlas s omezenou dynamikou, který má krátkou výdrž při tvorbě tónu a nemožnost plynulé výslovnosti víceslabičných slov. Trvání edukace je závislá na schopnostech a vlastním úsilí pacienta věnovat se nácviku dostatečně dlouhou dobu. Celková úspěšnost metody je dle odhadů jen asi u 20-30 % pacientů po totální laryngektomii, kteří edukaci započali. </a:t>
            </a:r>
          </a:p>
          <a:p>
            <a:r>
              <a:rPr lang="cs-CZ" dirty="0"/>
              <a:t> </a:t>
            </a:r>
          </a:p>
          <a:p>
            <a:endParaRPr lang="cs-CZ" dirty="0"/>
          </a:p>
        </p:txBody>
      </p:sp>
    </p:spTree>
    <p:extLst>
      <p:ext uri="{BB962C8B-B14F-4D97-AF65-F5344CB8AC3E}">
        <p14:creationId xmlns:p14="http://schemas.microsoft.com/office/powerpoint/2010/main" val="342870185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BC1B7D-7891-47CF-B027-9BB376552D4E}"/>
              </a:ext>
            </a:extLst>
          </p:cNvPr>
          <p:cNvSpPr>
            <a:spLocks noGrp="1"/>
          </p:cNvSpPr>
          <p:nvPr>
            <p:ph type="title"/>
          </p:nvPr>
        </p:nvSpPr>
        <p:spPr/>
        <p:txBody>
          <a:bodyPr>
            <a:normAutofit fontScale="90000"/>
          </a:bodyPr>
          <a:lstStyle/>
          <a:p>
            <a:r>
              <a:rPr lang="cs-CZ" b="1" dirty="0"/>
              <a:t>Hlasová protéza v </a:t>
            </a:r>
            <a:r>
              <a:rPr lang="cs-CZ" b="1" dirty="0" err="1"/>
              <a:t>tracheoezofageálním</a:t>
            </a:r>
            <a:r>
              <a:rPr lang="cs-CZ" b="1" dirty="0"/>
              <a:t> </a:t>
            </a:r>
            <a:r>
              <a:rPr lang="cs-CZ" b="1" dirty="0" err="1"/>
              <a:t>shuntu</a:t>
            </a:r>
            <a:r>
              <a:rPr lang="cs-CZ" b="1" dirty="0"/>
              <a:t> (píštěle)</a:t>
            </a:r>
            <a:br>
              <a:rPr lang="cs-CZ" b="1" dirty="0"/>
            </a:br>
            <a:endParaRPr lang="cs-CZ" dirty="0"/>
          </a:p>
        </p:txBody>
      </p:sp>
      <p:sp>
        <p:nvSpPr>
          <p:cNvPr id="3" name="Zástupný symbol pro obsah 2">
            <a:extLst>
              <a:ext uri="{FF2B5EF4-FFF2-40B4-BE49-F238E27FC236}">
                <a16:creationId xmlns:a16="http://schemas.microsoft.com/office/drawing/2014/main" id="{3AA3E775-2A0B-4D74-8B78-0F95292439D0}"/>
              </a:ext>
            </a:extLst>
          </p:cNvPr>
          <p:cNvSpPr>
            <a:spLocks noGrp="1"/>
          </p:cNvSpPr>
          <p:nvPr>
            <p:ph idx="1"/>
          </p:nvPr>
        </p:nvSpPr>
        <p:spPr/>
        <p:txBody>
          <a:bodyPr>
            <a:normAutofit fontScale="70000" lnSpcReduction="20000"/>
          </a:bodyPr>
          <a:lstStyle/>
          <a:p>
            <a:r>
              <a:rPr lang="cs-CZ" dirty="0"/>
              <a:t> </a:t>
            </a:r>
          </a:p>
          <a:p>
            <a:r>
              <a:rPr lang="cs-CZ" dirty="0"/>
              <a:t>  Principem </a:t>
            </a:r>
            <a:r>
              <a:rPr lang="cs-CZ" dirty="0" err="1"/>
              <a:t>tracheoezofageálního</a:t>
            </a:r>
            <a:r>
              <a:rPr lang="cs-CZ" dirty="0"/>
              <a:t> </a:t>
            </a:r>
            <a:r>
              <a:rPr lang="cs-CZ" dirty="0" err="1"/>
              <a:t>shuntu</a:t>
            </a:r>
            <a:r>
              <a:rPr lang="cs-CZ" dirty="0"/>
              <a:t> je chirurgické vytvoření umělé komunikace spojující dýchací a polykací cesty, jenž by sama o sobě, vedla k aspiraci polykané stravy a tekutin. K zamezení tohoto rizika je předcházeno vložením jednocestného ventilu do takto uměle vytvořené píštěle, neboť během polykání se ventil zavírá. Jednocestný ventil je nazýván fonační protézou. Toto pojmenování není úplně správné, neboť zvuk není tvořen vlastní hlasovou protézou. Při </a:t>
            </a:r>
            <a:r>
              <a:rPr lang="cs-CZ" dirty="0" err="1"/>
              <a:t>hlasotvorbě</a:t>
            </a:r>
            <a:r>
              <a:rPr lang="cs-CZ" dirty="0"/>
              <a:t> je využíván proud vzduchu proudící při uzavřeném </a:t>
            </a:r>
            <a:r>
              <a:rPr lang="cs-CZ" dirty="0" err="1"/>
              <a:t>tracheostomatu</a:t>
            </a:r>
            <a:r>
              <a:rPr lang="cs-CZ" dirty="0"/>
              <a:t> z plic ventilem do jícnu a </a:t>
            </a:r>
            <a:r>
              <a:rPr lang="cs-CZ" dirty="0" err="1"/>
              <a:t>hypofaryngu</a:t>
            </a:r>
            <a:r>
              <a:rPr lang="cs-CZ" dirty="0"/>
              <a:t>. Proud vzduchu vyvolá vibrace </a:t>
            </a:r>
            <a:r>
              <a:rPr lang="cs-CZ" dirty="0" err="1"/>
              <a:t>ezofagohypofaryngeálného</a:t>
            </a:r>
            <a:r>
              <a:rPr lang="cs-CZ" dirty="0"/>
              <a:t> přechodu podobně jako </a:t>
            </a:r>
            <a:r>
              <a:rPr lang="cs-CZ" dirty="0" err="1"/>
              <a:t>ruktus</a:t>
            </a:r>
            <a:r>
              <a:rPr lang="cs-CZ" dirty="0"/>
              <a:t> u jícnového hlasu, který se však upravuje ve srozumitelnou řeč s podporou artikulace. Na rozdíl od jícnového hlasu pacient využívá k tvorbě fonace tlaku a proudu vzduchu z plic podobně jako při přirozené řeči. Hlas vytvořený touto cestou je dostatečně silný, kvalitní a individuálně zabarvený, přičemž nácvik hlasu není náročný. Nevýhodou je omezená trvanlivost ventilů, výměna protézy je nutná přibližně po šesti měsících. Metodu rehabilitace hlasu s podporou fonační protézy v </a:t>
            </a:r>
            <a:r>
              <a:rPr lang="cs-CZ" dirty="0" err="1"/>
              <a:t>tracheoezofageálním</a:t>
            </a:r>
            <a:r>
              <a:rPr lang="cs-CZ" dirty="0"/>
              <a:t> </a:t>
            </a:r>
            <a:r>
              <a:rPr lang="cs-CZ" dirty="0" err="1"/>
              <a:t>shuntu</a:t>
            </a:r>
            <a:r>
              <a:rPr lang="cs-CZ" dirty="0"/>
              <a:t> lze provést primárně během totální laryngektomie nebo sekundárně po zhojení operační rány. V jiných zemích např. na onkologickém institutu v Amsterdamu je zaváděna hlasová protéza prakticky u všech nemocných primárně už při totální laryngektomii, výjimkou jsou jen některé rozšířené laryngektomie. Úspěšnost hlasového nácviku je udávána u 80-100 % pacientů. Použití protézy významně zkracuje deprimující období prudkého zhoršení kvality života pacienta v důsledku totální ztráty hlasové </a:t>
            </a:r>
          </a:p>
          <a:p>
            <a:endParaRPr lang="cs-CZ" dirty="0"/>
          </a:p>
        </p:txBody>
      </p:sp>
    </p:spTree>
    <p:extLst>
      <p:ext uri="{BB962C8B-B14F-4D97-AF65-F5344CB8AC3E}">
        <p14:creationId xmlns:p14="http://schemas.microsoft.com/office/powerpoint/2010/main" val="283636706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B76E79-D3F8-485C-B83B-C37D5F3C24A0}"/>
              </a:ext>
            </a:extLst>
          </p:cNvPr>
          <p:cNvSpPr>
            <a:spLocks noGrp="1"/>
          </p:cNvSpPr>
          <p:nvPr>
            <p:ph type="title"/>
          </p:nvPr>
        </p:nvSpPr>
        <p:spPr/>
        <p:txBody>
          <a:bodyPr/>
          <a:lstStyle/>
          <a:p>
            <a:r>
              <a:rPr lang="cs-CZ" b="1" dirty="0" err="1"/>
              <a:t>Elektrolarynx</a:t>
            </a:r>
            <a:br>
              <a:rPr lang="cs-CZ" b="1" dirty="0"/>
            </a:br>
            <a:endParaRPr lang="cs-CZ" dirty="0"/>
          </a:p>
        </p:txBody>
      </p:sp>
      <p:sp>
        <p:nvSpPr>
          <p:cNvPr id="3" name="Zástupný symbol pro obsah 2">
            <a:extLst>
              <a:ext uri="{FF2B5EF4-FFF2-40B4-BE49-F238E27FC236}">
                <a16:creationId xmlns:a16="http://schemas.microsoft.com/office/drawing/2014/main" id="{8967B670-6E4D-4C05-A276-F8DE62BD2524}"/>
              </a:ext>
            </a:extLst>
          </p:cNvPr>
          <p:cNvSpPr>
            <a:spLocks noGrp="1"/>
          </p:cNvSpPr>
          <p:nvPr>
            <p:ph idx="1"/>
          </p:nvPr>
        </p:nvSpPr>
        <p:spPr/>
        <p:txBody>
          <a:bodyPr>
            <a:normAutofit fontScale="62500" lnSpcReduction="20000"/>
          </a:bodyPr>
          <a:lstStyle/>
          <a:p>
            <a:r>
              <a:rPr lang="cs-CZ" dirty="0"/>
              <a:t> </a:t>
            </a:r>
          </a:p>
          <a:p>
            <a:r>
              <a:rPr lang="cs-CZ" dirty="0"/>
              <a:t>  Představuje možnost náhradní </a:t>
            </a:r>
            <a:r>
              <a:rPr lang="cs-CZ" dirty="0" err="1"/>
              <a:t>hlasotvorby</a:t>
            </a:r>
            <a:r>
              <a:rPr lang="cs-CZ" dirty="0"/>
              <a:t> u pacientů, jestliže není možno realizovat ani </a:t>
            </a:r>
            <a:r>
              <a:rPr lang="cs-CZ" dirty="0" err="1"/>
              <a:t>ruktus</a:t>
            </a:r>
            <a:r>
              <a:rPr lang="cs-CZ" dirty="0"/>
              <a:t> či </a:t>
            </a:r>
            <a:r>
              <a:rPr lang="cs-CZ" dirty="0" err="1"/>
              <a:t>tracheoezofageální</a:t>
            </a:r>
            <a:r>
              <a:rPr lang="cs-CZ" dirty="0"/>
              <a:t> hlas. Jedná se o elektromechanickou pomůcku tvaru válečku, jehož konec s membránou pacient při mluvě přikládá na měkké části na krku nebo do </a:t>
            </a:r>
            <a:r>
              <a:rPr lang="cs-CZ" dirty="0" err="1"/>
              <a:t>submandibulární</a:t>
            </a:r>
            <a:r>
              <a:rPr lang="cs-CZ" dirty="0"/>
              <a:t> oblasti. Řeč je vytvářena jen artikulací s využitím zvukové energie </a:t>
            </a:r>
            <a:r>
              <a:rPr lang="cs-CZ" dirty="0" err="1"/>
              <a:t>elektrolaryngu</a:t>
            </a:r>
            <a:r>
              <a:rPr lang="cs-CZ" dirty="0"/>
              <a:t>, která je modulována. Nevýhodou je strojový neosobní hlas, jehož příčinou jsou celkově horší výsledky kvality života v porovnání s jícnovým hlasem nebo mluvou s použitím hlasové protézy. </a:t>
            </a:r>
          </a:p>
          <a:p>
            <a:r>
              <a:rPr lang="cs-CZ" dirty="0"/>
              <a:t> </a:t>
            </a:r>
          </a:p>
          <a:p>
            <a:r>
              <a:rPr lang="cs-CZ" dirty="0"/>
              <a:t>Mezi ostatní náhradní hlasové mechanismy řadíme neverbální komunikaci prostřednictvím piktogramů, písemných sdělení, gestikulace apod. Toto bývá většinou prvním dočasným prostředkem komunikace pacienta po totální laryngektomii. Dále </a:t>
            </a:r>
            <a:r>
              <a:rPr lang="cs-CZ" dirty="0" err="1"/>
              <a:t>pseudošepot</a:t>
            </a:r>
            <a:r>
              <a:rPr lang="cs-CZ" dirty="0"/>
              <a:t> (bukální hlas) vytvářející se propouštěním vzduchu z drobného rezervoáru vzduchu v ústním vestibulu a vlastní dutině ústní. Tento způsob náhradní komunikace však umožňuje jen artikulaci některých souhlásek nikoliv samohlásek. V běžném životě proto není taková komunikace srozumitelná a jako rehabilitační metoda naprosto nevhodná. Totální náhrady hrtanu jsou tématem studie a stále zůstávají ve fázi experimentů. Jedná se o rekonstrukční náhrady, transplantace nebo umělý hrtan. Výkony jsou technicky a finančně velice náročné a i přes dobré výsledky hlasové rehabilitace nedosahují plánovaných záměrů, především východiska zbavit pacienta tracheostomie. </a:t>
            </a:r>
          </a:p>
          <a:p>
            <a:endParaRPr lang="cs-CZ" dirty="0"/>
          </a:p>
        </p:txBody>
      </p:sp>
    </p:spTree>
    <p:extLst>
      <p:ext uri="{BB962C8B-B14F-4D97-AF65-F5344CB8AC3E}">
        <p14:creationId xmlns:p14="http://schemas.microsoft.com/office/powerpoint/2010/main" val="340970153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E65FD2-A417-4FF4-A8BA-27A817242A26}"/>
              </a:ext>
            </a:extLst>
          </p:cNvPr>
          <p:cNvSpPr>
            <a:spLocks noGrp="1"/>
          </p:cNvSpPr>
          <p:nvPr>
            <p:ph type="title"/>
          </p:nvPr>
        </p:nvSpPr>
        <p:spPr/>
        <p:txBody>
          <a:bodyPr/>
          <a:lstStyle/>
          <a:p>
            <a:r>
              <a:rPr lang="cs-CZ" b="1" dirty="0"/>
              <a:t>Kvalita života po totální laryngektomii</a:t>
            </a:r>
            <a:br>
              <a:rPr lang="cs-CZ" b="1" dirty="0"/>
            </a:br>
            <a:endParaRPr lang="cs-CZ" dirty="0"/>
          </a:p>
        </p:txBody>
      </p:sp>
      <p:sp>
        <p:nvSpPr>
          <p:cNvPr id="3" name="Zástupný symbol pro obsah 2">
            <a:extLst>
              <a:ext uri="{FF2B5EF4-FFF2-40B4-BE49-F238E27FC236}">
                <a16:creationId xmlns:a16="http://schemas.microsoft.com/office/drawing/2014/main" id="{5530232B-3A1E-4172-9D70-8286EFBC6A0E}"/>
              </a:ext>
            </a:extLst>
          </p:cNvPr>
          <p:cNvSpPr>
            <a:spLocks noGrp="1"/>
          </p:cNvSpPr>
          <p:nvPr>
            <p:ph idx="1"/>
          </p:nvPr>
        </p:nvSpPr>
        <p:spPr/>
        <p:txBody>
          <a:bodyPr>
            <a:normAutofit fontScale="92500" lnSpcReduction="20000"/>
          </a:bodyPr>
          <a:lstStyle/>
          <a:p>
            <a:r>
              <a:rPr lang="cs-CZ" b="1" dirty="0"/>
              <a:t>Adaptace na životní změnu</a:t>
            </a:r>
          </a:p>
          <a:p>
            <a:r>
              <a:rPr lang="cs-CZ" dirty="0"/>
              <a:t>Lepší adaptaci na změněný stav a tím lépe subjektivně pociťovanou kvalitu života podporuje systematická edukace pacientů po totální laryngektomii a jejich rodinných příslušníků, která je důležitá jak před zákrokem, tak následně po výkonu s průběžnou reedukací. Je důležité se prakticky zaměřit na komplexní rehabilitaci zaměřenou na rehabilitaci hlasu, psychickou podporu, nácvik držení těla a cvičení horní části těla i se zaměřením na rehabilitaci svalů obličeje, rtů, mandibuly i jazyka. O tyto pacienty a jejich rodiny by mělo být pečováno multidisciplinárním týmem, který by měli tvořit foniatr, všeobecná sestra se specializovanou způsobilostí zaměřenou na specifickou ošetřovatelskou péči o pacienty s onemocněním hlavy a krku, klinický psycholog, logoped, nutriční specialista, fyzioterapeut, v některých případech i psychiatr, neurolog, interní lékař a sociálně zdravotnický pracovník. </a:t>
            </a:r>
          </a:p>
        </p:txBody>
      </p:sp>
    </p:spTree>
    <p:extLst>
      <p:ext uri="{BB962C8B-B14F-4D97-AF65-F5344CB8AC3E}">
        <p14:creationId xmlns:p14="http://schemas.microsoft.com/office/powerpoint/2010/main" val="80063762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65A8BA-C060-402D-ADD9-45E4B0041710}"/>
              </a:ext>
            </a:extLst>
          </p:cNvPr>
          <p:cNvSpPr>
            <a:spLocks noGrp="1"/>
          </p:cNvSpPr>
          <p:nvPr>
            <p:ph type="title"/>
          </p:nvPr>
        </p:nvSpPr>
        <p:spPr/>
        <p:txBody>
          <a:bodyPr/>
          <a:lstStyle/>
          <a:p>
            <a:r>
              <a:rPr lang="cs-CZ" b="1" dirty="0"/>
              <a:t>Foniatrická péče</a:t>
            </a:r>
            <a:br>
              <a:rPr lang="cs-CZ" b="1" dirty="0"/>
            </a:br>
            <a:endParaRPr lang="cs-CZ" dirty="0"/>
          </a:p>
        </p:txBody>
      </p:sp>
      <p:sp>
        <p:nvSpPr>
          <p:cNvPr id="3" name="Zástupný symbol pro obsah 2">
            <a:extLst>
              <a:ext uri="{FF2B5EF4-FFF2-40B4-BE49-F238E27FC236}">
                <a16:creationId xmlns:a16="http://schemas.microsoft.com/office/drawing/2014/main" id="{362F8249-EE3B-4C62-AAB0-23FB8B843120}"/>
              </a:ext>
            </a:extLst>
          </p:cNvPr>
          <p:cNvSpPr>
            <a:spLocks noGrp="1"/>
          </p:cNvSpPr>
          <p:nvPr>
            <p:ph idx="1"/>
          </p:nvPr>
        </p:nvSpPr>
        <p:spPr/>
        <p:txBody>
          <a:bodyPr>
            <a:normAutofit lnSpcReduction="10000"/>
          </a:bodyPr>
          <a:lstStyle/>
          <a:p>
            <a:r>
              <a:rPr lang="cs-CZ" dirty="0"/>
              <a:t>V rámci foniatrické péče je vhodné pacienta vybavit CD či videokazetou se základními informacemi a tvorbě jícnového hlasu a technice nácviku. Je důležité pacienta podporovat v nácviku a osvojení některého z náhradních hlasových mechanismů. Ačkoli pacienti po totální laryngektomii přicházejí o funkci horních cest dýchacích, tedy i o čich, rehabilitace čichu je realizovatelná. Funkční čichový epitel i čichové dráhy přetrvávají i roky po odstranění hrtanu. Jedinou potíží je proto deficit proudu vzduchu v čichové oblasti. Rehabilitace čichu je založena na vytvoření podtlaku v nosních dutinách na základě opakujících se pohybů dolní čelisti a jazyka kaudálním směrem. Nemocní, kteří jsou v této možnosti </a:t>
            </a:r>
            <a:r>
              <a:rPr lang="cs-CZ" dirty="0" err="1"/>
              <a:t>edukováni</a:t>
            </a:r>
            <a:r>
              <a:rPr lang="cs-CZ" dirty="0"/>
              <a:t>, jsou schopni aktivně používat čich ve všedním životě v 50–70 %. </a:t>
            </a:r>
          </a:p>
        </p:txBody>
      </p:sp>
    </p:spTree>
    <p:extLst>
      <p:ext uri="{BB962C8B-B14F-4D97-AF65-F5344CB8AC3E}">
        <p14:creationId xmlns:p14="http://schemas.microsoft.com/office/powerpoint/2010/main" val="66247612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595CB-3BB3-4338-AC3B-1872E0AE7857}"/>
              </a:ext>
            </a:extLst>
          </p:cNvPr>
          <p:cNvSpPr>
            <a:spLocks noGrp="1"/>
          </p:cNvSpPr>
          <p:nvPr>
            <p:ph type="title"/>
          </p:nvPr>
        </p:nvSpPr>
        <p:spPr/>
        <p:txBody>
          <a:bodyPr/>
          <a:lstStyle/>
          <a:p>
            <a:r>
              <a:rPr lang="cs-CZ" b="1" dirty="0"/>
              <a:t>Pomůcky zlepšující kvalitu života</a:t>
            </a:r>
            <a:br>
              <a:rPr lang="cs-CZ" b="1" dirty="0"/>
            </a:br>
            <a:endParaRPr lang="cs-CZ" dirty="0"/>
          </a:p>
        </p:txBody>
      </p:sp>
      <p:sp>
        <p:nvSpPr>
          <p:cNvPr id="3" name="Zástupný symbol pro obsah 2">
            <a:extLst>
              <a:ext uri="{FF2B5EF4-FFF2-40B4-BE49-F238E27FC236}">
                <a16:creationId xmlns:a16="http://schemas.microsoft.com/office/drawing/2014/main" id="{A9638313-906B-43B0-AA5A-BF5F2354EE2F}"/>
              </a:ext>
            </a:extLst>
          </p:cNvPr>
          <p:cNvSpPr>
            <a:spLocks noGrp="1"/>
          </p:cNvSpPr>
          <p:nvPr>
            <p:ph idx="1"/>
          </p:nvPr>
        </p:nvSpPr>
        <p:spPr/>
        <p:txBody>
          <a:bodyPr>
            <a:normAutofit fontScale="85000" lnSpcReduction="20000"/>
          </a:bodyPr>
          <a:lstStyle/>
          <a:p>
            <a:r>
              <a:rPr lang="cs-CZ" dirty="0"/>
              <a:t>Dýchání </a:t>
            </a:r>
            <a:r>
              <a:rPr lang="cs-CZ" dirty="0" err="1"/>
              <a:t>tracheostomatem</a:t>
            </a:r>
            <a:r>
              <a:rPr lang="cs-CZ" dirty="0"/>
              <a:t> vedoucí ke zhoršení pulmonální funkce, zvýšené tvorbě hlenu a kašli a častým </a:t>
            </a:r>
            <a:r>
              <a:rPr lang="cs-CZ" dirty="0" err="1"/>
              <a:t>infektům</a:t>
            </a:r>
            <a:r>
              <a:rPr lang="cs-CZ" dirty="0"/>
              <a:t> dolních cest dýchacích, lze zřetelně zlepšit užíváním protetických pomůcek, které umožňují ohřívání a zvlhčování vdechovaného vzduchu a nahrazují ztracené funkce. Mezi protetické pomůcky patří tracheostomický filtr jako příslušenství k tracheostomické kanyle. Ve výdechu se v něm pohlcuje vlhkost a při vdechu se vzduch naopak zahřívá, zvlhčuje a filtruje. Tím, že pacient musí zároveň dýchat vůči určitému odporu, dochází ke zlepšení samočistící schopnosti trachey, snižuje se tvorba hlenu a usnadňuje se jeho vykašlávání. Zvlhčování vzduchu je jednou ze základních potřeb na prostředí, ve kterém pacient pobývá. Zvlhčovače vzduchu se mnohdy vyrábějí společně s čističkou vzduchu. Pracují na dvou základních principech, buď jako ultrazvukový rozptylovač vody nebo na tepelné bázi odpařování. Přístroje k inhalaci umožňují podání zvlhčené směsi a aplikaci léků do dýchacích cest. Pro nemocné s </a:t>
            </a:r>
            <a:r>
              <a:rPr lang="cs-CZ" dirty="0" err="1"/>
              <a:t>tracheostomiií</a:t>
            </a:r>
            <a:r>
              <a:rPr lang="cs-CZ" dirty="0"/>
              <a:t> jsou k dispozici i ostatní pomůcky. Jsou to např. zařízení umožňující terapii ve vodě, kryty </a:t>
            </a:r>
            <a:r>
              <a:rPr lang="cs-CZ" dirty="0" err="1"/>
              <a:t>tracheostomatu</a:t>
            </a:r>
            <a:r>
              <a:rPr lang="cs-CZ" dirty="0"/>
              <a:t> proti dešti, šátky přes </a:t>
            </a:r>
            <a:r>
              <a:rPr lang="cs-CZ" dirty="0" err="1"/>
              <a:t>tracheostoma</a:t>
            </a:r>
            <a:r>
              <a:rPr lang="cs-CZ" dirty="0"/>
              <a:t> a nálepky nahrazující </a:t>
            </a:r>
          </a:p>
        </p:txBody>
      </p:sp>
    </p:spTree>
    <p:extLst>
      <p:ext uri="{BB962C8B-B14F-4D97-AF65-F5344CB8AC3E}">
        <p14:creationId xmlns:p14="http://schemas.microsoft.com/office/powerpoint/2010/main" val="184863446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D599A5-6A54-4CC6-B9F1-C4B033852E1A}"/>
              </a:ext>
            </a:extLst>
          </p:cNvPr>
          <p:cNvSpPr>
            <a:spLocks noGrp="1"/>
          </p:cNvSpPr>
          <p:nvPr>
            <p:ph type="title"/>
          </p:nvPr>
        </p:nvSpPr>
        <p:spPr/>
        <p:txBody>
          <a:bodyPr/>
          <a:lstStyle/>
          <a:p>
            <a:r>
              <a:rPr lang="cs-CZ" b="1" dirty="0"/>
              <a:t>Sdružení osob s podobným postižením</a:t>
            </a:r>
            <a:br>
              <a:rPr lang="cs-CZ" b="1" dirty="0"/>
            </a:br>
            <a:endParaRPr lang="cs-CZ" dirty="0"/>
          </a:p>
        </p:txBody>
      </p:sp>
      <p:sp>
        <p:nvSpPr>
          <p:cNvPr id="3" name="Zástupný symbol pro obsah 2">
            <a:extLst>
              <a:ext uri="{FF2B5EF4-FFF2-40B4-BE49-F238E27FC236}">
                <a16:creationId xmlns:a16="http://schemas.microsoft.com/office/drawing/2014/main" id="{816C1613-4C76-49EC-9648-3A4CBF5C1A00}"/>
              </a:ext>
            </a:extLst>
          </p:cNvPr>
          <p:cNvSpPr>
            <a:spLocks noGrp="1"/>
          </p:cNvSpPr>
          <p:nvPr>
            <p:ph idx="1"/>
          </p:nvPr>
        </p:nvSpPr>
        <p:spPr/>
        <p:txBody>
          <a:bodyPr/>
          <a:lstStyle/>
          <a:p>
            <a:r>
              <a:rPr lang="cs-CZ" dirty="0"/>
              <a:t>K postojové změně může vést setkání s lidmi v podobné životní situaci. Pozitivní činnost v rekonvalescenci a resocializaci mají neziskové organizace, mezi něž patří tzv. kluby </a:t>
            </a:r>
            <a:r>
              <a:rPr lang="cs-CZ" dirty="0" err="1"/>
              <a:t>laryngektomovaných</a:t>
            </a:r>
            <a:r>
              <a:rPr lang="cs-CZ" dirty="0"/>
              <a:t>. Jedná se o sdružení osob postižených nádorovým onemocněním, po operačním odstranění hrtanu. Forma pomoci má podobu organizace rekondičních pobytů, informací o nových pomůckách, vydávání zpravodaje a odborné přednášky. Při neformálních setkáních pomáhá s předáváním zkušeností mezi členy klubu nejen v oblasti tělesné, psychické, ale i sociální. Značný smysl má tento klub v tom, že pacientům usnadní zapojení se do společnosti a běžného života. </a:t>
            </a:r>
          </a:p>
        </p:txBody>
      </p:sp>
    </p:spTree>
    <p:extLst>
      <p:ext uri="{BB962C8B-B14F-4D97-AF65-F5344CB8AC3E}">
        <p14:creationId xmlns:p14="http://schemas.microsoft.com/office/powerpoint/2010/main" val="3831904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E9558EF-860D-43D8-B32D-58094F5E7CC6}"/>
              </a:ext>
            </a:extLst>
          </p:cNvPr>
          <p:cNvSpPr>
            <a:spLocks noGrp="1" noChangeArrowheads="1"/>
          </p:cNvSpPr>
          <p:nvPr>
            <p:ph type="title"/>
          </p:nvPr>
        </p:nvSpPr>
        <p:spPr/>
        <p:txBody>
          <a:bodyPr/>
          <a:lstStyle/>
          <a:p>
            <a:r>
              <a:rPr lang="cs-CZ" altLang="cs-CZ"/>
              <a:t>Helicobacter pylori produkuje</a:t>
            </a:r>
          </a:p>
        </p:txBody>
      </p:sp>
      <p:sp>
        <p:nvSpPr>
          <p:cNvPr id="50179" name="Rectangle 3">
            <a:extLst>
              <a:ext uri="{FF2B5EF4-FFF2-40B4-BE49-F238E27FC236}">
                <a16:creationId xmlns:a16="http://schemas.microsoft.com/office/drawing/2014/main" id="{50D9CE8C-B62C-4C53-8DCD-3883610E64E6}"/>
              </a:ext>
            </a:extLst>
          </p:cNvPr>
          <p:cNvSpPr>
            <a:spLocks noGrp="1" noChangeArrowheads="1"/>
          </p:cNvSpPr>
          <p:nvPr>
            <p:ph type="body" idx="1"/>
          </p:nvPr>
        </p:nvSpPr>
        <p:spPr/>
        <p:txBody>
          <a:bodyPr/>
          <a:lstStyle/>
          <a:p>
            <a:r>
              <a:rPr lang="cs-CZ" altLang="cs-CZ"/>
              <a:t>A) </a:t>
            </a:r>
            <a:r>
              <a:rPr lang="cs-CZ" altLang="cs-CZ">
                <a:solidFill>
                  <a:srgbClr val="FF0066"/>
                </a:solidFill>
              </a:rPr>
              <a:t>proteázu</a:t>
            </a:r>
          </a:p>
          <a:p>
            <a:r>
              <a:rPr lang="cs-CZ" altLang="cs-CZ"/>
              <a:t>B) lipázu</a:t>
            </a:r>
          </a:p>
          <a:p>
            <a:r>
              <a:rPr lang="cs-CZ" altLang="cs-CZ"/>
              <a:t>C) </a:t>
            </a:r>
            <a:r>
              <a:rPr lang="cs-CZ" altLang="cs-CZ">
                <a:solidFill>
                  <a:srgbClr val="FF0066"/>
                </a:solidFill>
              </a:rPr>
              <a:t>ureázu</a:t>
            </a:r>
          </a:p>
          <a:p>
            <a:r>
              <a:rPr lang="cs-CZ" altLang="cs-CZ"/>
              <a:t>D) transaminázu</a:t>
            </a:r>
          </a:p>
          <a:p>
            <a:pPr>
              <a:buFont typeface="Wingdings" panose="05000000000000000000" pitchFamily="2" charset="2"/>
              <a:buNone/>
            </a:pPr>
            <a:endParaRPr lang="cs-CZ" altLang="cs-CZ"/>
          </a:p>
          <a:p>
            <a:endParaRPr lang="cs-CZ" altLang="cs-CZ"/>
          </a:p>
        </p:txBody>
      </p:sp>
    </p:spTree>
  </p:cSld>
  <p:clrMapOvr>
    <a:masterClrMapping/>
  </p:clrMapOvr>
  <p:transition spd="med"/>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7DE0B-5865-4ABE-AB0D-3096EF374E36}"/>
              </a:ext>
            </a:extLst>
          </p:cNvPr>
          <p:cNvSpPr>
            <a:spLocks noGrp="1"/>
          </p:cNvSpPr>
          <p:nvPr>
            <p:ph type="title"/>
          </p:nvPr>
        </p:nvSpPr>
        <p:spPr/>
        <p:txBody>
          <a:bodyPr/>
          <a:lstStyle/>
          <a:p>
            <a:r>
              <a:rPr lang="cs-CZ" b="1" dirty="0"/>
              <a:t>Nejčastější ošetřovatelské diagnózy</a:t>
            </a:r>
            <a:br>
              <a:rPr lang="cs-CZ" b="1" dirty="0"/>
            </a:br>
            <a:endParaRPr lang="cs-CZ" dirty="0"/>
          </a:p>
        </p:txBody>
      </p:sp>
      <p:sp>
        <p:nvSpPr>
          <p:cNvPr id="3" name="Zástupný symbol pro obsah 2">
            <a:extLst>
              <a:ext uri="{FF2B5EF4-FFF2-40B4-BE49-F238E27FC236}">
                <a16:creationId xmlns:a16="http://schemas.microsoft.com/office/drawing/2014/main" id="{13608FE3-62AF-47C8-AAD1-63A9CBA14E1A}"/>
              </a:ext>
            </a:extLst>
          </p:cNvPr>
          <p:cNvSpPr>
            <a:spLocks noGrp="1"/>
          </p:cNvSpPr>
          <p:nvPr>
            <p:ph idx="1"/>
          </p:nvPr>
        </p:nvSpPr>
        <p:spPr/>
        <p:txBody>
          <a:bodyPr>
            <a:normAutofit fontScale="85000" lnSpcReduction="20000"/>
          </a:bodyPr>
          <a:lstStyle/>
          <a:p>
            <a:r>
              <a:rPr lang="cs-CZ" dirty="0"/>
              <a:t> </a:t>
            </a:r>
          </a:p>
          <a:p>
            <a:r>
              <a:rPr lang="cs-CZ" dirty="0"/>
              <a:t>   </a:t>
            </a:r>
            <a:r>
              <a:rPr lang="cs-CZ" dirty="0">
                <a:hlinkClick r:id="rId2" tooltip="osetrovatelske-diagnozy.aspx"/>
              </a:rPr>
              <a:t>Akutní bolest - 00132</a:t>
            </a:r>
            <a:endParaRPr lang="cs-CZ" dirty="0"/>
          </a:p>
          <a:p>
            <a:r>
              <a:rPr lang="cs-CZ" dirty="0"/>
              <a:t>Neefektivní průchodnost dýchacích cest - 00031</a:t>
            </a:r>
          </a:p>
          <a:p>
            <a:r>
              <a:rPr lang="cs-CZ" dirty="0">
                <a:hlinkClick r:id="rId2" tooltip="osetrovatelske-diagnozy.aspx"/>
              </a:rPr>
              <a:t>Narušená integrita tkáně - 00044</a:t>
            </a:r>
            <a:endParaRPr lang="cs-CZ" dirty="0"/>
          </a:p>
          <a:p>
            <a:r>
              <a:rPr lang="cs-CZ" dirty="0">
                <a:hlinkClick r:id="rId2" tooltip="osetrovatelske-diagnozy.aspx"/>
              </a:rPr>
              <a:t>Porucha polykání - 00103</a:t>
            </a:r>
            <a:endParaRPr lang="cs-CZ" dirty="0"/>
          </a:p>
          <a:p>
            <a:r>
              <a:rPr lang="cs-CZ" dirty="0"/>
              <a:t>Zhoršená sociální interakce - 00052</a:t>
            </a:r>
          </a:p>
          <a:p>
            <a:r>
              <a:rPr lang="cs-CZ" dirty="0"/>
              <a:t>Riziko aspirace - 00039</a:t>
            </a:r>
          </a:p>
          <a:p>
            <a:r>
              <a:rPr lang="cs-CZ" dirty="0">
                <a:hlinkClick r:id="rId2" tooltip="osetrovatelske-diagnozy.aspx"/>
              </a:rPr>
              <a:t>Riziko infekce - 00004</a:t>
            </a:r>
            <a:endParaRPr lang="cs-CZ" dirty="0"/>
          </a:p>
          <a:p>
            <a:r>
              <a:rPr lang="cs-CZ" dirty="0">
                <a:hlinkClick r:id="rId2" tooltip="osetrovatelske-diagnozy.aspx"/>
              </a:rPr>
              <a:t>Strach - 00148</a:t>
            </a:r>
            <a:endParaRPr lang="cs-CZ" dirty="0"/>
          </a:p>
          <a:p>
            <a:r>
              <a:rPr lang="cs-CZ" dirty="0"/>
              <a:t>Zhoršená verbální komunikace – 00051</a:t>
            </a:r>
          </a:p>
          <a:p>
            <a:r>
              <a:rPr lang="cs-CZ" dirty="0">
                <a:hlinkClick r:id="rId2" tooltip="osetrovatelske-diagnozy.aspx"/>
              </a:rPr>
              <a:t>Narušený obraz těla - 00118</a:t>
            </a:r>
            <a:endParaRPr lang="cs-CZ" dirty="0"/>
          </a:p>
          <a:p>
            <a:endParaRPr lang="cs-CZ" dirty="0"/>
          </a:p>
        </p:txBody>
      </p:sp>
    </p:spTree>
    <p:extLst>
      <p:ext uri="{BB962C8B-B14F-4D97-AF65-F5344CB8AC3E}">
        <p14:creationId xmlns:p14="http://schemas.microsoft.com/office/powerpoint/2010/main" val="414126072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65E058-D34A-433D-8BAE-6F05AA0E7547}"/>
              </a:ext>
            </a:extLst>
          </p:cNvPr>
          <p:cNvSpPr>
            <a:spLocks noGrp="1"/>
          </p:cNvSpPr>
          <p:nvPr>
            <p:ph type="title"/>
          </p:nvPr>
        </p:nvSpPr>
        <p:spPr/>
        <p:txBody>
          <a:bodyPr>
            <a:normAutofit fontScale="90000"/>
          </a:bodyPr>
          <a:lstStyle/>
          <a:p>
            <a:r>
              <a:rPr lang="cs-CZ" b="1" dirty="0"/>
              <a:t>15 Ošetřovatelský proces u pacienta s </a:t>
            </a:r>
            <a:r>
              <a:rPr lang="cs-CZ" b="1" dirty="0" err="1"/>
              <a:t>vertebrogenním</a:t>
            </a:r>
            <a:r>
              <a:rPr lang="cs-CZ" b="1" dirty="0"/>
              <a:t> algickým syndromem</a:t>
            </a:r>
            <a:br>
              <a:rPr lang="cs-CZ" b="1" dirty="0"/>
            </a:br>
            <a:endParaRPr lang="cs-CZ" dirty="0"/>
          </a:p>
        </p:txBody>
      </p:sp>
      <p:sp>
        <p:nvSpPr>
          <p:cNvPr id="3" name="Zástupný symbol pro obsah 2">
            <a:extLst>
              <a:ext uri="{FF2B5EF4-FFF2-40B4-BE49-F238E27FC236}">
                <a16:creationId xmlns:a16="http://schemas.microsoft.com/office/drawing/2014/main" id="{C1798FD9-127E-4564-B4F7-4DC81F57485F}"/>
              </a:ext>
            </a:extLst>
          </p:cNvPr>
          <p:cNvSpPr>
            <a:spLocks noGrp="1"/>
          </p:cNvSpPr>
          <p:nvPr>
            <p:ph idx="1"/>
          </p:nvPr>
        </p:nvSpPr>
        <p:spPr/>
        <p:txBody>
          <a:bodyPr>
            <a:normAutofit fontScale="55000" lnSpcReduction="20000"/>
          </a:bodyPr>
          <a:lstStyle/>
          <a:p>
            <a:r>
              <a:rPr lang="cs-CZ" dirty="0" err="1"/>
              <a:t>Vertebrogenní</a:t>
            </a:r>
            <a:r>
              <a:rPr lang="cs-CZ" dirty="0"/>
              <a:t> algický syndrom je jedním z nejčastějších onemocnění moderního věku, hned za nemocemi z nachlazení. V populaci se s bolestmi páteře léčí 1 % nemocných přechodně a 1 % trvale. Bolest v kříži postihne prakticky každého. </a:t>
            </a:r>
            <a:r>
              <a:rPr lang="cs-CZ" dirty="0" err="1"/>
              <a:t>Vetebrogenní</a:t>
            </a:r>
            <a:r>
              <a:rPr lang="cs-CZ" dirty="0"/>
              <a:t> algický syndrom představuje 1/3 všech pracovních neschopností, což je ale také možná dáno velmi jednoduchým zneužitím této diagnostické jednotky pro její šíři a rozmanitost. Na druhou stranu </a:t>
            </a:r>
            <a:r>
              <a:rPr lang="cs-CZ" dirty="0" err="1"/>
              <a:t>vertebrogenní</a:t>
            </a:r>
            <a:r>
              <a:rPr lang="cs-CZ" dirty="0"/>
              <a:t> algický syndrom tvoří pátý nejčastější důvod hospitalizace.</a:t>
            </a:r>
          </a:p>
          <a:p>
            <a:r>
              <a:rPr lang="cs-CZ" dirty="0"/>
              <a:t> </a:t>
            </a:r>
          </a:p>
          <a:p>
            <a:r>
              <a:rPr lang="cs-CZ" dirty="0"/>
              <a:t>Nejvyšší výskyt bolestí páteře je v období mezi 45–60 let. V posledních letech se vzhledem ke změnám životního stylu přesouvá do mladších věkových kategorií.</a:t>
            </a:r>
          </a:p>
          <a:p>
            <a:r>
              <a:rPr lang="cs-CZ" dirty="0"/>
              <a:t> </a:t>
            </a:r>
          </a:p>
          <a:p>
            <a:r>
              <a:rPr lang="cs-CZ" dirty="0"/>
              <a:t>Z pohledu rozdělení páteře na úseky je nejčastěji postižena bederní páteř, poté krční a nejméně častý je pak v hrudní páteři. </a:t>
            </a:r>
          </a:p>
          <a:p>
            <a:r>
              <a:rPr lang="cs-CZ" dirty="0"/>
              <a:t>Podle délky trvání obtíží můžeme </a:t>
            </a:r>
            <a:r>
              <a:rPr lang="cs-CZ" dirty="0" err="1"/>
              <a:t>vertebrogenní</a:t>
            </a:r>
            <a:r>
              <a:rPr lang="cs-CZ" dirty="0"/>
              <a:t> algický syndrom dělit na akutní, subakutní v délce trvání do 3 měsíců a na chronický s trváním v délce 3–6 měsíců a více.</a:t>
            </a:r>
          </a:p>
          <a:p>
            <a:r>
              <a:rPr lang="cs-CZ" dirty="0"/>
              <a:t> </a:t>
            </a:r>
          </a:p>
          <a:p>
            <a:r>
              <a:rPr lang="cs-CZ" dirty="0"/>
              <a:t>Veliké procento nemocných s bolestmi páteře trpí výraznou psychickou stigmatizací, kdy mírná duševní porucha v kombinaci s bolestí zad vede k výraznému zveličování obtíží, což vede k zbytečně rozsáhlé a náročné diagnostice a léčbě. Na druhou stranu pak chronické bolesti páteře mohou vést k těžké depresi i hysterii. </a:t>
            </a:r>
          </a:p>
          <a:p>
            <a:endParaRPr lang="cs-CZ" dirty="0"/>
          </a:p>
        </p:txBody>
      </p:sp>
    </p:spTree>
    <p:extLst>
      <p:ext uri="{BB962C8B-B14F-4D97-AF65-F5344CB8AC3E}">
        <p14:creationId xmlns:p14="http://schemas.microsoft.com/office/powerpoint/2010/main" val="145206060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00220F-FAA8-4CEF-9418-F2FE094CD619}"/>
              </a:ext>
            </a:extLst>
          </p:cNvPr>
          <p:cNvSpPr>
            <a:spLocks noGrp="1"/>
          </p:cNvSpPr>
          <p:nvPr>
            <p:ph type="title"/>
          </p:nvPr>
        </p:nvSpPr>
        <p:spPr/>
        <p:txBody>
          <a:bodyPr/>
          <a:lstStyle/>
          <a:p>
            <a:r>
              <a:rPr lang="cs-CZ" b="1" dirty="0"/>
              <a:t>Etiologie</a:t>
            </a:r>
            <a:br>
              <a:rPr lang="cs-CZ" b="1" dirty="0"/>
            </a:br>
            <a:endParaRPr lang="cs-CZ" dirty="0"/>
          </a:p>
        </p:txBody>
      </p:sp>
      <p:sp>
        <p:nvSpPr>
          <p:cNvPr id="3" name="Zástupný symbol pro obsah 2">
            <a:extLst>
              <a:ext uri="{FF2B5EF4-FFF2-40B4-BE49-F238E27FC236}">
                <a16:creationId xmlns:a16="http://schemas.microsoft.com/office/drawing/2014/main" id="{617968B6-B2A8-41AF-83D9-9A4FDF823FDC}"/>
              </a:ext>
            </a:extLst>
          </p:cNvPr>
          <p:cNvSpPr>
            <a:spLocks noGrp="1"/>
          </p:cNvSpPr>
          <p:nvPr>
            <p:ph idx="1"/>
          </p:nvPr>
        </p:nvSpPr>
        <p:spPr/>
        <p:txBody>
          <a:bodyPr/>
          <a:lstStyle/>
          <a:p>
            <a:r>
              <a:rPr lang="cs-CZ" dirty="0"/>
              <a:t>  Etiologie </a:t>
            </a:r>
            <a:r>
              <a:rPr lang="cs-CZ" dirty="0" err="1"/>
              <a:t>vertebrogenního</a:t>
            </a:r>
            <a:r>
              <a:rPr lang="cs-CZ" dirty="0"/>
              <a:t> algického syndromu je velmi široká a probereme ji u jednotlivých skupin. Zásadním problémem je, že nejčastěji jsou příčinou změny v současném životním stylu, akcentované psychogenními faktory a psychosociálními faktory. Rozhodně však nelze problematiku </a:t>
            </a:r>
            <a:r>
              <a:rPr lang="cs-CZ" dirty="0" err="1"/>
              <a:t>vertebrogenních</a:t>
            </a:r>
            <a:r>
              <a:rPr lang="cs-CZ" dirty="0"/>
              <a:t> bolestí bagatelizovat a svádět jen na psychogenní nadstavbu. Je třeba si uvědomit, že bolesti mohou vycházet i z přilehlých orgánů, kdy etiologie může být různorodá i maligní.</a:t>
            </a:r>
          </a:p>
          <a:p>
            <a:endParaRPr lang="cs-CZ" dirty="0"/>
          </a:p>
        </p:txBody>
      </p:sp>
    </p:spTree>
    <p:extLst>
      <p:ext uri="{BB962C8B-B14F-4D97-AF65-F5344CB8AC3E}">
        <p14:creationId xmlns:p14="http://schemas.microsoft.com/office/powerpoint/2010/main" val="7522737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A11614-BC11-4240-BBE2-B7FA7786146B}"/>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9556E5E7-2E40-4FC6-9D6C-510A4943B82A}"/>
              </a:ext>
            </a:extLst>
          </p:cNvPr>
          <p:cNvSpPr>
            <a:spLocks noGrp="1"/>
          </p:cNvSpPr>
          <p:nvPr>
            <p:ph idx="1"/>
          </p:nvPr>
        </p:nvSpPr>
        <p:spPr/>
        <p:txBody>
          <a:bodyPr>
            <a:normAutofit fontScale="55000" lnSpcReduction="20000"/>
          </a:bodyPr>
          <a:lstStyle/>
          <a:p>
            <a:r>
              <a:rPr lang="cs-CZ" b="1" dirty="0"/>
              <a:t>Anamnéza</a:t>
            </a:r>
            <a:endParaRPr lang="cs-CZ" dirty="0"/>
          </a:p>
          <a:p>
            <a:r>
              <a:rPr lang="cs-CZ" dirty="0"/>
              <a:t>Anamnéza musí být podrobná a musíme se zaměřit především na vznik, charakter a trvání bolestí, provokující momenty, propagace nebo vyzařování bolesti do periferie, omezení hybnosti a změny periferní citlivosti. V případě úrazu pak sledujeme mechanismus úrazového děje. V případě neurologického deficitu pátráme po době nástupu neurologické léze v čase a po dynamice jejího rozvoje. Pátráme po vztahu bolesti k pracovní či sportovní aktivitě. Důležité je i to, zda je bolest větší při změně polohy anebo v klidu na lůžku. Ranní ztuhlost je typická pro </a:t>
            </a:r>
            <a:r>
              <a:rPr lang="cs-CZ" dirty="0" err="1"/>
              <a:t>spondylartrózu</a:t>
            </a:r>
            <a:r>
              <a:rPr lang="cs-CZ" dirty="0"/>
              <a:t> a </a:t>
            </a:r>
            <a:r>
              <a:rPr lang="cs-CZ" dirty="0" err="1"/>
              <a:t>Bechtěrevovu</a:t>
            </a:r>
            <a:r>
              <a:rPr lang="cs-CZ" dirty="0"/>
              <a:t> chorobu. Noční výrazná bolest je u </a:t>
            </a:r>
            <a:r>
              <a:rPr lang="cs-CZ" dirty="0" err="1"/>
              <a:t>osteoidosteomu</a:t>
            </a:r>
            <a:r>
              <a:rPr lang="cs-CZ" dirty="0"/>
              <a:t>, ale na druhou stranu noční bolest můžeme pozorovat u nevhodné matrace. Bolest při chůzi vídáme u spinální stenózy. Na druhou stranu úlevu při pohybu vidíme u fasetového syndromu či </a:t>
            </a:r>
            <a:r>
              <a:rPr lang="cs-CZ" dirty="0" err="1"/>
              <a:t>spondylartróze</a:t>
            </a:r>
            <a:r>
              <a:rPr lang="cs-CZ" dirty="0"/>
              <a:t>. Při nestabilitě páteře se bolest zhoršuje.</a:t>
            </a:r>
          </a:p>
          <a:p>
            <a:r>
              <a:rPr lang="cs-CZ" dirty="0"/>
              <a:t> </a:t>
            </a:r>
          </a:p>
          <a:p>
            <a:r>
              <a:rPr lang="cs-CZ" b="1" dirty="0"/>
              <a:t>Klinické vyšetření</a:t>
            </a:r>
            <a:endParaRPr lang="cs-CZ" dirty="0"/>
          </a:p>
          <a:p>
            <a:r>
              <a:rPr lang="cs-CZ" dirty="0"/>
              <a:t>Při klinickém vyšetření pacienta s </a:t>
            </a:r>
            <a:r>
              <a:rPr lang="cs-CZ" dirty="0" err="1"/>
              <a:t>vertebrogenním</a:t>
            </a:r>
            <a:r>
              <a:rPr lang="cs-CZ" dirty="0"/>
              <a:t> algickým syndromem hodnotíme odchylky od fyziologického zakřivení ve frontální a sagitální rovině, symetrii a výšku ramen i lopatek a sklon pánve. Pomocí olovnice spuštěné z </a:t>
            </a:r>
            <a:r>
              <a:rPr lang="cs-CZ" dirty="0" err="1"/>
              <a:t>protuberantia</a:t>
            </a:r>
            <a:r>
              <a:rPr lang="cs-CZ" dirty="0"/>
              <a:t> </a:t>
            </a:r>
            <a:r>
              <a:rPr lang="cs-CZ" dirty="0" err="1"/>
              <a:t>occipitalis</a:t>
            </a:r>
            <a:r>
              <a:rPr lang="cs-CZ" dirty="0"/>
              <a:t> </a:t>
            </a:r>
            <a:r>
              <a:rPr lang="cs-CZ" dirty="0" err="1"/>
              <a:t>externa</a:t>
            </a:r>
            <a:r>
              <a:rPr lang="cs-CZ" dirty="0"/>
              <a:t> hodnotíme dekompenzaci páteřní křivky ve frontální rovině, odchylka se udává v cm od střední linie. Omezení hybnosti páteře vyšetřením flexe, extenze a úklonů a rotací. Rozvíjení bederní páteře do flexe hodnotíme tzv. Schoberovou distancí: 10 cm úsek naměřený od trnu S1 proximálně se při flexi má prodloužit minimálně na 15 cm. Asymetrii </a:t>
            </a:r>
            <a:r>
              <a:rPr lang="cs-CZ" dirty="0" err="1"/>
              <a:t>paravertebrálních</a:t>
            </a:r>
            <a:r>
              <a:rPr lang="cs-CZ" dirty="0"/>
              <a:t> zón měříme v cm na vrcholu křivky při flexi páteře. Pohmatem hodnotíme </a:t>
            </a:r>
            <a:r>
              <a:rPr lang="cs-CZ" dirty="0" err="1"/>
              <a:t>paravertebrální</a:t>
            </a:r>
            <a:r>
              <a:rPr lang="cs-CZ" dirty="0"/>
              <a:t> svalové kontraktury a bolestivost </a:t>
            </a:r>
            <a:r>
              <a:rPr lang="cs-CZ" dirty="0" err="1"/>
              <a:t>paravertebrálních</a:t>
            </a:r>
            <a:r>
              <a:rPr lang="cs-CZ" dirty="0"/>
              <a:t> zón. Součástí vyšetření páteře je orientační neurologické vyšetření.</a:t>
            </a:r>
          </a:p>
          <a:p>
            <a:endParaRPr lang="cs-CZ" dirty="0"/>
          </a:p>
        </p:txBody>
      </p:sp>
    </p:spTree>
    <p:extLst>
      <p:ext uri="{BB962C8B-B14F-4D97-AF65-F5344CB8AC3E}">
        <p14:creationId xmlns:p14="http://schemas.microsoft.com/office/powerpoint/2010/main" val="387773476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4A63A8-DEEB-4344-802F-FFCF5A5CEB8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F3A05F7-10C9-4EAF-81D9-A4B5805BDD43}"/>
              </a:ext>
            </a:extLst>
          </p:cNvPr>
          <p:cNvSpPr>
            <a:spLocks noGrp="1"/>
          </p:cNvSpPr>
          <p:nvPr>
            <p:ph idx="1"/>
          </p:nvPr>
        </p:nvSpPr>
        <p:spPr/>
        <p:txBody>
          <a:bodyPr>
            <a:normAutofit fontScale="47500" lnSpcReduction="20000"/>
          </a:bodyPr>
          <a:lstStyle/>
          <a:p>
            <a:r>
              <a:rPr lang="cs-CZ" b="1" dirty="0" err="1"/>
              <a:t>omocné</a:t>
            </a:r>
            <a:r>
              <a:rPr lang="cs-CZ" b="1" dirty="0"/>
              <a:t> vyšetřovací metody</a:t>
            </a:r>
            <a:endParaRPr lang="cs-CZ" dirty="0"/>
          </a:p>
          <a:p>
            <a:r>
              <a:rPr lang="cs-CZ" dirty="0"/>
              <a:t>Rentgenové vyšetření provádíme ve dvou základních rovinách. V oblasti krční páteře pak doplňujeme šikmé projekce v 45° rotacích, tzv. projekce na </a:t>
            </a:r>
            <a:r>
              <a:rPr lang="cs-CZ" dirty="0" err="1"/>
              <a:t>foramina</a:t>
            </a:r>
            <a:r>
              <a:rPr lang="cs-CZ" dirty="0"/>
              <a:t> a také v oblasti LS páteře při </a:t>
            </a:r>
            <a:r>
              <a:rPr lang="cs-CZ" dirty="0" err="1"/>
              <a:t>spondylolistézách</a:t>
            </a:r>
            <a:r>
              <a:rPr lang="cs-CZ" dirty="0"/>
              <a:t>. Někdy doplňujeme funkční snímky v bočné projekci ve flexi a extenzi.</a:t>
            </a:r>
          </a:p>
          <a:p>
            <a:r>
              <a:rPr lang="cs-CZ" dirty="0"/>
              <a:t>Počítačová tomografie (CT) se užívá u kompresních syndromů, traumat, tumorů. Kontrastní CT po </a:t>
            </a:r>
            <a:r>
              <a:rPr lang="cs-CZ" dirty="0" err="1"/>
              <a:t>perimyelografii</a:t>
            </a:r>
            <a:r>
              <a:rPr lang="cs-CZ" dirty="0"/>
              <a:t> ozřejmí poměry v páteřním kanálu.</a:t>
            </a:r>
          </a:p>
          <a:p>
            <a:r>
              <a:rPr lang="cs-CZ" dirty="0"/>
              <a:t>Magnetická rezonance (MR) je citlivější pro diagnostiku měkkých tkání, takže ji užíváme především při míšních afekcích, kompresních syndromech, tumorech, zánětlivých afekcích disků.</a:t>
            </a:r>
          </a:p>
          <a:p>
            <a:r>
              <a:rPr lang="cs-CZ" dirty="0"/>
              <a:t>Scintigrafie skeletu prokazuje změny metabolického obratu v tkáni. Je sice nespecifická, ale vysoce citlivá a můžeme jí dobře lokalizovat místo patologického procesu (tumory, záněty, metastázy). </a:t>
            </a:r>
          </a:p>
          <a:p>
            <a:r>
              <a:rPr lang="cs-CZ" dirty="0"/>
              <a:t> </a:t>
            </a:r>
          </a:p>
          <a:p>
            <a:r>
              <a:rPr lang="cs-CZ" b="1" dirty="0"/>
              <a:t>Symptomy bolesti</a:t>
            </a:r>
            <a:endParaRPr lang="cs-CZ" dirty="0"/>
          </a:p>
          <a:p>
            <a:r>
              <a:rPr lang="cs-CZ" dirty="0"/>
              <a:t>Bolest se může projevovat jako </a:t>
            </a:r>
            <a:r>
              <a:rPr lang="cs-CZ" dirty="0" err="1"/>
              <a:t>radikulární</a:t>
            </a:r>
            <a:r>
              <a:rPr lang="cs-CZ" dirty="0"/>
              <a:t> syndrom, kdy je příčinou komprese daného nervového kořene a bolest je omezena na inervační oblast příslušného kořene. Při menší kompresi nalézáme iritační příznaky (bolest, parestezie, kožní hyperestezii, </a:t>
            </a:r>
            <a:r>
              <a:rPr lang="cs-CZ" dirty="0" err="1"/>
              <a:t>hyperreflexii</a:t>
            </a:r>
            <a:r>
              <a:rPr lang="cs-CZ" dirty="0"/>
              <a:t>). Při větší kompresi pak vídáme zánikové příznaky (motorický výpadek v příslušné oblasti, </a:t>
            </a:r>
            <a:r>
              <a:rPr lang="cs-CZ" dirty="0" err="1"/>
              <a:t>hyporeflexii</a:t>
            </a:r>
            <a:r>
              <a:rPr lang="cs-CZ" dirty="0"/>
              <a:t>, hypestezii). </a:t>
            </a:r>
          </a:p>
          <a:p>
            <a:r>
              <a:rPr lang="cs-CZ" dirty="0" err="1"/>
              <a:t>Pseudoradikulární</a:t>
            </a:r>
            <a:r>
              <a:rPr lang="cs-CZ" dirty="0"/>
              <a:t> symptom je způsoben iritací okolních tkání více kořenů bez vlastní komprese kořene.</a:t>
            </a:r>
          </a:p>
          <a:p>
            <a:r>
              <a:rPr lang="cs-CZ" dirty="0" err="1"/>
              <a:t>Lumbalgie</a:t>
            </a:r>
            <a:r>
              <a:rPr lang="cs-CZ" dirty="0"/>
              <a:t> znamená bolesti v oblasti bederní páteře, bez iradiace bolesti.</a:t>
            </a:r>
          </a:p>
          <a:p>
            <a:r>
              <a:rPr lang="cs-CZ" dirty="0" err="1"/>
              <a:t>Lumboischialgie</a:t>
            </a:r>
            <a:r>
              <a:rPr lang="cs-CZ" dirty="0"/>
              <a:t> je bolest v bederní oblasti s propagací do dolní končetiny v inervační oblasti </a:t>
            </a:r>
            <a:r>
              <a:rPr lang="cs-CZ" dirty="0" err="1"/>
              <a:t>nervus</a:t>
            </a:r>
            <a:r>
              <a:rPr lang="cs-CZ" dirty="0"/>
              <a:t> </a:t>
            </a:r>
            <a:r>
              <a:rPr lang="cs-CZ" dirty="0" err="1"/>
              <a:t>ischiadicus</a:t>
            </a:r>
            <a:r>
              <a:rPr lang="cs-CZ" dirty="0"/>
              <a:t>. </a:t>
            </a:r>
          </a:p>
          <a:p>
            <a:r>
              <a:rPr lang="cs-CZ" dirty="0"/>
              <a:t>Lumbago, lidově nazývané ústřel (z německého </a:t>
            </a:r>
            <a:r>
              <a:rPr lang="cs-CZ" dirty="0" err="1"/>
              <a:t>hexenschuss</a:t>
            </a:r>
            <a:r>
              <a:rPr lang="cs-CZ" dirty="0"/>
              <a:t>) je náhle vzniklá akutní bolest v bederní oblasti, často doprovázená </a:t>
            </a:r>
            <a:r>
              <a:rPr lang="cs-CZ" dirty="0" err="1"/>
              <a:t>radikulární</a:t>
            </a:r>
            <a:r>
              <a:rPr lang="cs-CZ" dirty="0"/>
              <a:t> symptomatologií.</a:t>
            </a:r>
          </a:p>
          <a:p>
            <a:endParaRPr lang="cs-CZ" dirty="0"/>
          </a:p>
        </p:txBody>
      </p:sp>
    </p:spTree>
    <p:extLst>
      <p:ext uri="{BB962C8B-B14F-4D97-AF65-F5344CB8AC3E}">
        <p14:creationId xmlns:p14="http://schemas.microsoft.com/office/powerpoint/2010/main" val="420246157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39365-BB8F-4C30-83AA-EA43A7E7A67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E7A5F75-53B2-4656-A741-47F207AF4A93}"/>
              </a:ext>
            </a:extLst>
          </p:cNvPr>
          <p:cNvSpPr>
            <a:spLocks noGrp="1"/>
          </p:cNvSpPr>
          <p:nvPr>
            <p:ph idx="1"/>
          </p:nvPr>
        </p:nvSpPr>
        <p:spPr/>
        <p:txBody>
          <a:bodyPr>
            <a:normAutofit fontScale="62500" lnSpcReduction="20000"/>
          </a:bodyPr>
          <a:lstStyle/>
          <a:p>
            <a:r>
              <a:rPr lang="cs-CZ" b="1" dirty="0"/>
              <a:t>Syndromy míšní komprese </a:t>
            </a:r>
            <a:endParaRPr lang="cs-CZ" dirty="0"/>
          </a:p>
          <a:p>
            <a:r>
              <a:rPr lang="cs-CZ" dirty="0"/>
              <a:t>K útlaku míchy může dojít akutně i postupně. Symptomatologie u akutních kompresí je dramatická a okamžitá. V úrovni léze je chabá obrna, pod úrovní léze zpočátku </a:t>
            </a:r>
            <a:r>
              <a:rPr lang="cs-CZ" dirty="0" err="1"/>
              <a:t>pseudochabá</a:t>
            </a:r>
            <a:r>
              <a:rPr lang="cs-CZ" dirty="0"/>
              <a:t> obrna přechází ve spastickou. U chronických kompresí je symptomatologie plíživá.</a:t>
            </a:r>
          </a:p>
          <a:p>
            <a:r>
              <a:rPr lang="cs-CZ" dirty="0"/>
              <a:t> </a:t>
            </a:r>
          </a:p>
          <a:p>
            <a:r>
              <a:rPr lang="cs-CZ" b="1" dirty="0"/>
              <a:t>Syndrom transverzální léze míšní</a:t>
            </a:r>
            <a:endParaRPr lang="cs-CZ" dirty="0"/>
          </a:p>
          <a:p>
            <a:r>
              <a:rPr lang="cs-CZ" dirty="0"/>
              <a:t>Míšní šok je stav po anatomickém přerušení míchy, kdy periferní část míchy pod přerušením je dočasně </a:t>
            </a:r>
            <a:r>
              <a:rPr lang="cs-CZ" dirty="0" err="1"/>
              <a:t>areflexní</a:t>
            </a:r>
            <a:r>
              <a:rPr lang="cs-CZ" dirty="0"/>
              <a:t> a motoricky jde o chabou resp. </a:t>
            </a:r>
            <a:r>
              <a:rPr lang="cs-CZ" dirty="0" err="1"/>
              <a:t>pseudochabou</a:t>
            </a:r>
            <a:r>
              <a:rPr lang="cs-CZ" dirty="0"/>
              <a:t> obrnu. Míšní šok odeznívá většinou do 24 hodin a je signalizován návratem </a:t>
            </a:r>
            <a:r>
              <a:rPr lang="cs-CZ" dirty="0" err="1"/>
              <a:t>bulbokavernozního</a:t>
            </a:r>
            <a:r>
              <a:rPr lang="cs-CZ" dirty="0"/>
              <a:t> a análního reflexu. Obraz míšního šoku může být přítomen i u těžší kontuze míchy.</a:t>
            </a:r>
          </a:p>
          <a:p>
            <a:r>
              <a:rPr lang="cs-CZ" dirty="0"/>
              <a:t>Klinický význam - při periferní obrně, která nastoupila těsně po traumatu a jsou-li přítomny </a:t>
            </a:r>
            <a:r>
              <a:rPr lang="cs-CZ" dirty="0" err="1"/>
              <a:t>bulbokavernozní</a:t>
            </a:r>
            <a:r>
              <a:rPr lang="cs-CZ" dirty="0"/>
              <a:t> a anální reflex, jde nejspíše o anatomickou lézi míšní. Při nepřítomnosti těchto reflexů se může jednat o výše popsaný tzv. míšní šok při neanatomické lézi míšní, která může být reverzibilní. Je proto namístě urgentní dekompresní a repoziční výkon, má-li se zachovat naděje na funkční restituci. Pro možnost diagnostického omylu je současný trend </a:t>
            </a:r>
            <a:r>
              <a:rPr lang="cs-CZ" dirty="0" err="1"/>
              <a:t>spondylochirurgie</a:t>
            </a:r>
            <a:r>
              <a:rPr lang="cs-CZ" dirty="0"/>
              <a:t> akutně operovat a dekomprimovat a stabilizovat všechny úrazy s neurologickou symptomatologií.</a:t>
            </a:r>
          </a:p>
          <a:p>
            <a:r>
              <a:rPr lang="cs-CZ" dirty="0"/>
              <a:t>Postupný vývoj míšní léze po úrazu je signálem k co nejurgentnější operaci. Dochází k němu nejspíše postupnou </a:t>
            </a:r>
            <a:r>
              <a:rPr lang="cs-CZ" dirty="0" err="1"/>
              <a:t>ischemizací</a:t>
            </a:r>
            <a:r>
              <a:rPr lang="cs-CZ" dirty="0"/>
              <a:t> při kompresi cév v páteřním kanálu.</a:t>
            </a:r>
          </a:p>
          <a:p>
            <a:endParaRPr lang="cs-CZ" dirty="0"/>
          </a:p>
        </p:txBody>
      </p:sp>
    </p:spTree>
    <p:extLst>
      <p:ext uri="{BB962C8B-B14F-4D97-AF65-F5344CB8AC3E}">
        <p14:creationId xmlns:p14="http://schemas.microsoft.com/office/powerpoint/2010/main" val="300058988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1782DE-AC72-43FA-B66D-4CAF35C3EFFA}"/>
              </a:ext>
            </a:extLst>
          </p:cNvPr>
          <p:cNvSpPr>
            <a:spLocks noGrp="1"/>
          </p:cNvSpPr>
          <p:nvPr>
            <p:ph type="title"/>
          </p:nvPr>
        </p:nvSpPr>
        <p:spPr/>
        <p:txBody>
          <a:bodyPr/>
          <a:lstStyle/>
          <a:p>
            <a:r>
              <a:rPr lang="cs-CZ" b="1" dirty="0"/>
              <a:t>Degenerativní onemocnění páteře</a:t>
            </a:r>
            <a:br>
              <a:rPr lang="cs-CZ" b="1" dirty="0"/>
            </a:br>
            <a:endParaRPr lang="cs-CZ" dirty="0"/>
          </a:p>
        </p:txBody>
      </p:sp>
      <p:sp>
        <p:nvSpPr>
          <p:cNvPr id="3" name="Zástupný symbol pro obsah 2">
            <a:extLst>
              <a:ext uri="{FF2B5EF4-FFF2-40B4-BE49-F238E27FC236}">
                <a16:creationId xmlns:a16="http://schemas.microsoft.com/office/drawing/2014/main" id="{652327FC-B172-4191-A01F-E264AC791324}"/>
              </a:ext>
            </a:extLst>
          </p:cNvPr>
          <p:cNvSpPr>
            <a:spLocks noGrp="1"/>
          </p:cNvSpPr>
          <p:nvPr>
            <p:ph idx="1"/>
          </p:nvPr>
        </p:nvSpPr>
        <p:spPr/>
        <p:txBody>
          <a:bodyPr>
            <a:normAutofit fontScale="55000" lnSpcReduction="20000"/>
          </a:bodyPr>
          <a:lstStyle/>
          <a:p>
            <a:r>
              <a:rPr lang="cs-CZ" dirty="0"/>
              <a:t>Degenerativní procesy postihující klouby (osteoartróza) postihují samozřejmě i páteř, a to jak intervertebrální klouby, tak meziobratlové prostory artikulující přes intervertebrální disk. </a:t>
            </a:r>
          </a:p>
          <a:p>
            <a:r>
              <a:rPr lang="cs-CZ" dirty="0"/>
              <a:t>Etiologie je nejasná, fyzické přetěžování páteře je negativním faktorem, uplatňují se </a:t>
            </a:r>
            <a:r>
              <a:rPr lang="cs-CZ" dirty="0" err="1"/>
              <a:t>mikrotraumata</a:t>
            </a:r>
            <a:r>
              <a:rPr lang="cs-CZ" dirty="0"/>
              <a:t>.</a:t>
            </a:r>
          </a:p>
          <a:p>
            <a:r>
              <a:rPr lang="cs-CZ" dirty="0"/>
              <a:t> </a:t>
            </a:r>
          </a:p>
          <a:p>
            <a:r>
              <a:rPr lang="cs-CZ" b="1" dirty="0" err="1"/>
              <a:t>Spondylóza</a:t>
            </a:r>
            <a:r>
              <a:rPr lang="cs-CZ" b="1" dirty="0"/>
              <a:t> (</a:t>
            </a:r>
            <a:r>
              <a:rPr lang="cs-CZ" b="1" dirty="0" err="1"/>
              <a:t>Spondylosis</a:t>
            </a:r>
            <a:r>
              <a:rPr lang="cs-CZ" b="1" dirty="0"/>
              <a:t> </a:t>
            </a:r>
            <a:r>
              <a:rPr lang="cs-CZ" b="1" dirty="0" err="1"/>
              <a:t>deformans</a:t>
            </a:r>
            <a:r>
              <a:rPr lang="cs-CZ" b="1" dirty="0"/>
              <a:t>) </a:t>
            </a:r>
            <a:endParaRPr lang="cs-CZ" dirty="0"/>
          </a:p>
          <a:p>
            <a:r>
              <a:rPr lang="cs-CZ" dirty="0"/>
              <a:t>Je to degenerativní proces postihující intervertebrální prostory. Projevuje se snížením intervertebrálních prostorů (disků), tvorbou okrajových osteofytů na spojení disku a obratlového těla, které mohou tvořit přemosťující valy jak ventrálně, tak dorzálně. </a:t>
            </a:r>
          </a:p>
          <a:p>
            <a:r>
              <a:rPr lang="cs-CZ" dirty="0"/>
              <a:t>Etiopatogeneze: Proces začíná nejspíše degenerací intervertebrálního disku (</a:t>
            </a:r>
            <a:r>
              <a:rPr lang="cs-CZ" dirty="0" err="1"/>
              <a:t>osteochondróza</a:t>
            </a:r>
            <a:r>
              <a:rPr lang="cs-CZ" dirty="0"/>
              <a:t>, </a:t>
            </a:r>
            <a:r>
              <a:rPr lang="cs-CZ" dirty="0" err="1"/>
              <a:t>chondropatie</a:t>
            </a:r>
            <a:r>
              <a:rPr lang="cs-CZ" dirty="0"/>
              <a:t>, diskopatie). Dochází v něm ke ztrátě tekutiny, tím ztrátě elasticity a rozrušení kolagenní sítě tvořící konstrukci disku. Výška disku se snižuje, dochází zde paradoxně k </a:t>
            </a:r>
            <a:r>
              <a:rPr lang="cs-CZ" dirty="0" err="1"/>
              <a:t>hypermobilitě</a:t>
            </a:r>
            <a:r>
              <a:rPr lang="cs-CZ" dirty="0"/>
              <a:t>. Sousední obratlová těla reagují tvorbou okrajových osteofytů, které mohou prostor přemostit. </a:t>
            </a:r>
          </a:p>
          <a:p>
            <a:r>
              <a:rPr lang="cs-CZ" dirty="0"/>
              <a:t>Klinický obraz: zpočátku mírné obtíže, později bolesti lokalizované do postiženého úseku páteře při a po námaze, ranní ztuhlost, omezení pohyblivosti páteře, zmenšování výšky pacienta. Dojde-li k vytvoření přemosťujícího osteofytu, mohou bolesti i spontánně vymizet. Kořenové příznaky jsou vzácné. RTG obraz: snížení intervertebrálních prostorů, tvorba okrajových osteofytů směřujících proti sobě a v pokročilých případech přemosťujících postižený segment. </a:t>
            </a:r>
          </a:p>
          <a:p>
            <a:r>
              <a:rPr lang="cs-CZ" dirty="0"/>
              <a:t>Terapie: rehabilitační procedury k dosažení </a:t>
            </a:r>
            <a:r>
              <a:rPr lang="cs-CZ" dirty="0" err="1"/>
              <a:t>analgézie</a:t>
            </a:r>
            <a:r>
              <a:rPr lang="cs-CZ" dirty="0"/>
              <a:t> a zpevnění svalového korzetu. Symptomaticky jsou podávána nesteroidní antirevmatika. U přetrvávajících bolestivých </a:t>
            </a:r>
            <a:r>
              <a:rPr lang="cs-CZ" dirty="0" err="1"/>
              <a:t>instabilit</a:t>
            </a:r>
            <a:r>
              <a:rPr lang="cs-CZ" dirty="0"/>
              <a:t> je indikováno operační řešení – </a:t>
            </a:r>
            <a:r>
              <a:rPr lang="cs-CZ" dirty="0" err="1"/>
              <a:t>spondylodéza</a:t>
            </a:r>
            <a:r>
              <a:rPr lang="cs-CZ" dirty="0"/>
              <a:t>.</a:t>
            </a:r>
          </a:p>
          <a:p>
            <a:endParaRPr lang="cs-CZ" dirty="0"/>
          </a:p>
        </p:txBody>
      </p:sp>
    </p:spTree>
    <p:extLst>
      <p:ext uri="{BB962C8B-B14F-4D97-AF65-F5344CB8AC3E}">
        <p14:creationId xmlns:p14="http://schemas.microsoft.com/office/powerpoint/2010/main" val="212830210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52F86A-A515-4877-9951-6B54D10F6CA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00702AA-5BBC-4F2C-89D3-6714561B0269}"/>
              </a:ext>
            </a:extLst>
          </p:cNvPr>
          <p:cNvSpPr>
            <a:spLocks noGrp="1"/>
          </p:cNvSpPr>
          <p:nvPr>
            <p:ph idx="1"/>
          </p:nvPr>
        </p:nvSpPr>
        <p:spPr/>
        <p:txBody>
          <a:bodyPr>
            <a:normAutofit fontScale="92500" lnSpcReduction="20000"/>
          </a:bodyPr>
          <a:lstStyle/>
          <a:p>
            <a:r>
              <a:rPr lang="cs-CZ" b="1" dirty="0" err="1"/>
              <a:t>Spondylartróza</a:t>
            </a:r>
            <a:r>
              <a:rPr lang="cs-CZ" b="1" dirty="0"/>
              <a:t> </a:t>
            </a:r>
            <a:endParaRPr lang="cs-CZ" dirty="0"/>
          </a:p>
          <a:p>
            <a:r>
              <a:rPr lang="cs-CZ" dirty="0"/>
              <a:t>Je to degenerativní artrotický proces postihující intervertebrální klouby. </a:t>
            </a:r>
          </a:p>
          <a:p>
            <a:r>
              <a:rPr lang="cs-CZ" dirty="0"/>
              <a:t>Etiopatogeneze: následuje ruku v ruce rozvoj </a:t>
            </a:r>
            <a:r>
              <a:rPr lang="cs-CZ" dirty="0" err="1"/>
              <a:t>spondylózy</a:t>
            </a:r>
            <a:r>
              <a:rPr lang="cs-CZ" dirty="0"/>
              <a:t>. </a:t>
            </a:r>
            <a:r>
              <a:rPr lang="cs-CZ" dirty="0" err="1"/>
              <a:t>Instabilitou</a:t>
            </a:r>
            <a:r>
              <a:rPr lang="cs-CZ" dirty="0"/>
              <a:t> degenerovaného disku dochází k přetížení intervertebrálních kloubů a v nich k typickému rozvoji artrózy. Tvoří se osteofyty rostoucí do kanálu páteřního i laterálně. Osteofyty mohou působit stenózu páteřního kanálu.</a:t>
            </a:r>
          </a:p>
          <a:p>
            <a:r>
              <a:rPr lang="cs-CZ" dirty="0"/>
              <a:t>Klinický obraz: bolesti v zádech lokalizované do postižených úseků, ztuhlost páteře. RTG obraz: deformace intervertebrálních kloubů patrná na bočné projekci a šikmých snímcích, rovněž na CT je patrné postižení kloubů. Neurologické příznaky při stenóze kanálu páteřního.</a:t>
            </a:r>
          </a:p>
          <a:p>
            <a:r>
              <a:rPr lang="cs-CZ" dirty="0"/>
              <a:t>Terapie je stejná jako u </a:t>
            </a:r>
            <a:r>
              <a:rPr lang="cs-CZ" dirty="0" err="1"/>
              <a:t>spondylózy</a:t>
            </a:r>
            <a:r>
              <a:rPr lang="cs-CZ" dirty="0"/>
              <a:t>. </a:t>
            </a:r>
          </a:p>
          <a:p>
            <a:r>
              <a:rPr lang="cs-CZ" dirty="0"/>
              <a:t> </a:t>
            </a:r>
          </a:p>
          <a:p>
            <a:endParaRPr lang="cs-CZ" dirty="0"/>
          </a:p>
        </p:txBody>
      </p:sp>
    </p:spTree>
    <p:extLst>
      <p:ext uri="{BB962C8B-B14F-4D97-AF65-F5344CB8AC3E}">
        <p14:creationId xmlns:p14="http://schemas.microsoft.com/office/powerpoint/2010/main" val="105504171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5D607-DAAA-45B0-BC26-21ECFE2370F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F5E80BB-4E57-44C0-A60C-89457973CE75}"/>
              </a:ext>
            </a:extLst>
          </p:cNvPr>
          <p:cNvSpPr>
            <a:spLocks noGrp="1"/>
          </p:cNvSpPr>
          <p:nvPr>
            <p:ph idx="1"/>
          </p:nvPr>
        </p:nvSpPr>
        <p:spPr/>
        <p:txBody>
          <a:bodyPr>
            <a:normAutofit fontScale="70000" lnSpcReduction="20000"/>
          </a:bodyPr>
          <a:lstStyle/>
          <a:p>
            <a:r>
              <a:rPr lang="cs-CZ" b="1" dirty="0"/>
              <a:t>Stenóza páteřního kanálu degenerativního původu </a:t>
            </a:r>
            <a:endParaRPr lang="cs-CZ" dirty="0"/>
          </a:p>
          <a:p>
            <a:r>
              <a:rPr lang="cs-CZ" dirty="0"/>
              <a:t>Stenóza páteřního kanálu degenerativního původu vzniká následkem pokročilé </a:t>
            </a:r>
            <a:r>
              <a:rPr lang="cs-CZ" dirty="0" err="1"/>
              <a:t>spondylartrózy</a:t>
            </a:r>
            <a:r>
              <a:rPr lang="cs-CZ" dirty="0"/>
              <a:t> resp. </a:t>
            </a:r>
            <a:r>
              <a:rPr lang="cs-CZ" dirty="0" err="1"/>
              <a:t>spondylózy</a:t>
            </a:r>
            <a:r>
              <a:rPr lang="cs-CZ" dirty="0"/>
              <a:t>, v oblasti dolní bederní páteře a krční páteře. Dochází k útlaku struktur v páteřním kanálu. </a:t>
            </a:r>
          </a:p>
          <a:p>
            <a:r>
              <a:rPr lang="cs-CZ" dirty="0"/>
              <a:t>Etiopatogeneze: V oblasti krční při tvorbě dorzálních osteofytů obratlových těl dochází k útlaku durálního vaku zpředu, v oblasti bederní při tvorbě osteofytů intervertebrálních kloubů dochází k útlaku durálního vaku a kořenů zezadu a ze stran. Snížení intervertebrálního prostoru vede k nahrnutí </a:t>
            </a:r>
            <a:r>
              <a:rPr lang="cs-CZ" dirty="0" err="1"/>
              <a:t>ligamentum</a:t>
            </a:r>
            <a:r>
              <a:rPr lang="cs-CZ" dirty="0"/>
              <a:t> </a:t>
            </a:r>
            <a:r>
              <a:rPr lang="cs-CZ" dirty="0" err="1"/>
              <a:t>flavum</a:t>
            </a:r>
            <a:r>
              <a:rPr lang="cs-CZ" dirty="0"/>
              <a:t>, což přispívá ke kompresi durálního vaku zezadu. </a:t>
            </a:r>
          </a:p>
          <a:p>
            <a:r>
              <a:rPr lang="cs-CZ" dirty="0"/>
              <a:t>Klinický obraz: podle lokalizace – v krční oblasti může vést až k rozvoji </a:t>
            </a:r>
            <a:r>
              <a:rPr lang="cs-CZ" dirty="0" err="1"/>
              <a:t>myelopatie</a:t>
            </a:r>
            <a:r>
              <a:rPr lang="cs-CZ" dirty="0"/>
              <a:t>, v bederní oblasti je prvním příznakem tzv. </a:t>
            </a:r>
            <a:r>
              <a:rPr lang="cs-CZ" dirty="0" err="1"/>
              <a:t>claudicatio</a:t>
            </a:r>
            <a:r>
              <a:rPr lang="cs-CZ" dirty="0"/>
              <a:t> </a:t>
            </a:r>
            <a:r>
              <a:rPr lang="cs-CZ" dirty="0" err="1"/>
              <a:t>intermittens</a:t>
            </a:r>
            <a:r>
              <a:rPr lang="cs-CZ" dirty="0"/>
              <a:t> </a:t>
            </a:r>
            <a:r>
              <a:rPr lang="cs-CZ" dirty="0" err="1"/>
              <a:t>spinalis</a:t>
            </a:r>
            <a:r>
              <a:rPr lang="cs-CZ" dirty="0"/>
              <a:t> – pacient má po několika rychlých krocích pocit slabosti v nohou a musí se na okamžik zastavit a předklonit se. Postiženi jsou většinou starší lidé nad 60 let věku. RTG obraz: </a:t>
            </a:r>
            <a:r>
              <a:rPr lang="cs-CZ" dirty="0" err="1"/>
              <a:t>spondylóza</a:t>
            </a:r>
            <a:r>
              <a:rPr lang="cs-CZ" dirty="0"/>
              <a:t>, </a:t>
            </a:r>
            <a:r>
              <a:rPr lang="cs-CZ" dirty="0" err="1"/>
              <a:t>spondylartróza</a:t>
            </a:r>
            <a:r>
              <a:rPr lang="cs-CZ" dirty="0"/>
              <a:t>. Diagnózu upřesní CT. </a:t>
            </a:r>
          </a:p>
          <a:p>
            <a:r>
              <a:rPr lang="cs-CZ" dirty="0"/>
              <a:t>Terapie: operační. Ze zadního přístupu </a:t>
            </a:r>
            <a:r>
              <a:rPr lang="cs-CZ" dirty="0" err="1"/>
              <a:t>laminektomie</a:t>
            </a:r>
            <a:r>
              <a:rPr lang="cs-CZ" dirty="0"/>
              <a:t> a resekce části kloubních výběžků. </a:t>
            </a:r>
          </a:p>
          <a:p>
            <a:r>
              <a:rPr lang="cs-CZ" dirty="0"/>
              <a:t> </a:t>
            </a:r>
          </a:p>
          <a:p>
            <a:endParaRPr lang="cs-CZ" dirty="0"/>
          </a:p>
        </p:txBody>
      </p:sp>
    </p:spTree>
    <p:extLst>
      <p:ext uri="{BB962C8B-B14F-4D97-AF65-F5344CB8AC3E}">
        <p14:creationId xmlns:p14="http://schemas.microsoft.com/office/powerpoint/2010/main" val="337292272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0D1A78-7DAF-4FBC-A31A-BD1311AD83E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A055DF1-3ECF-41A5-AF54-A4931DE16874}"/>
              </a:ext>
            </a:extLst>
          </p:cNvPr>
          <p:cNvSpPr>
            <a:spLocks noGrp="1"/>
          </p:cNvSpPr>
          <p:nvPr>
            <p:ph idx="1"/>
          </p:nvPr>
        </p:nvSpPr>
        <p:spPr/>
        <p:txBody>
          <a:bodyPr>
            <a:normAutofit fontScale="55000" lnSpcReduction="20000"/>
          </a:bodyPr>
          <a:lstStyle/>
          <a:p>
            <a:r>
              <a:rPr lang="cs-CZ" b="1" dirty="0"/>
              <a:t>Disková hernie - výhřez meziobratlové ploténky </a:t>
            </a:r>
            <a:endParaRPr lang="cs-CZ" dirty="0"/>
          </a:p>
          <a:p>
            <a:r>
              <a:rPr lang="cs-CZ" dirty="0"/>
              <a:t>Etiopatogeneze: Při degeneraci </a:t>
            </a:r>
            <a:r>
              <a:rPr lang="cs-CZ" dirty="0" err="1"/>
              <a:t>anulus</a:t>
            </a:r>
            <a:r>
              <a:rPr lang="cs-CZ" dirty="0"/>
              <a:t> </a:t>
            </a:r>
            <a:r>
              <a:rPr lang="cs-CZ" dirty="0" err="1"/>
              <a:t>fibrosus</a:t>
            </a:r>
            <a:r>
              <a:rPr lang="cs-CZ" dirty="0"/>
              <a:t> meziobratlového disku dochází k jeho radiálním </a:t>
            </a:r>
            <a:r>
              <a:rPr lang="cs-CZ" dirty="0" err="1"/>
              <a:t>mikrorupturám</a:t>
            </a:r>
            <a:r>
              <a:rPr lang="cs-CZ" dirty="0"/>
              <a:t>. Oslabením může dojít k vyklenutí </a:t>
            </a:r>
            <a:r>
              <a:rPr lang="cs-CZ" dirty="0" err="1"/>
              <a:t>nucleus</a:t>
            </a:r>
            <a:r>
              <a:rPr lang="cs-CZ" dirty="0"/>
              <a:t> </a:t>
            </a:r>
            <a:r>
              <a:rPr lang="cs-CZ" dirty="0" err="1"/>
              <a:t>pulposus</a:t>
            </a:r>
            <a:r>
              <a:rPr lang="cs-CZ" dirty="0"/>
              <a:t>, nebo i k protržení </a:t>
            </a:r>
            <a:r>
              <a:rPr lang="cs-CZ" dirty="0" err="1"/>
              <a:t>anulus</a:t>
            </a:r>
            <a:r>
              <a:rPr lang="cs-CZ" dirty="0"/>
              <a:t> </a:t>
            </a:r>
            <a:r>
              <a:rPr lang="cs-CZ" dirty="0" err="1"/>
              <a:t>fibrosus</a:t>
            </a:r>
            <a:r>
              <a:rPr lang="cs-CZ" dirty="0"/>
              <a:t> a </a:t>
            </a:r>
            <a:r>
              <a:rPr lang="cs-CZ" dirty="0" err="1"/>
              <a:t>ligamentum</a:t>
            </a:r>
            <a:r>
              <a:rPr lang="cs-CZ" dirty="0"/>
              <a:t> </a:t>
            </a:r>
            <a:r>
              <a:rPr lang="cs-CZ" dirty="0" err="1"/>
              <a:t>longitudinale</a:t>
            </a:r>
            <a:r>
              <a:rPr lang="cs-CZ" dirty="0"/>
              <a:t> </a:t>
            </a:r>
            <a:r>
              <a:rPr lang="cs-CZ" dirty="0" err="1"/>
              <a:t>posterius</a:t>
            </a:r>
            <a:r>
              <a:rPr lang="cs-CZ" dirty="0"/>
              <a:t> a k průniku rosolovitého obsahu do páteřního kanálu. K hernii dochází nejčastěji v oblasti L 4-5 a L5-S1, méně často v oblasti krční páteře (C4–C5). Hernie může být lokalizována ve střední čáře nebo </a:t>
            </a:r>
            <a:r>
              <a:rPr lang="cs-CZ" dirty="0" err="1"/>
              <a:t>paramediálně</a:t>
            </a:r>
            <a:r>
              <a:rPr lang="cs-CZ" dirty="0"/>
              <a:t>, nebo může zasahovat až do </a:t>
            </a:r>
            <a:r>
              <a:rPr lang="cs-CZ" dirty="0" err="1"/>
              <a:t>foramen</a:t>
            </a:r>
            <a:r>
              <a:rPr lang="cs-CZ" dirty="0"/>
              <a:t> </a:t>
            </a:r>
            <a:r>
              <a:rPr lang="cs-CZ" dirty="0" err="1"/>
              <a:t>intervertebrale</a:t>
            </a:r>
            <a:r>
              <a:rPr lang="cs-CZ" dirty="0"/>
              <a:t>, a podle toho se vyvíjí neurologická symptomatologie. Obsah hernie se může zcela oddělit a ztratit kontakt s diskem. Mluvíme pak o tzv. sekvestru. </a:t>
            </a:r>
          </a:p>
          <a:p>
            <a:r>
              <a:rPr lang="cs-CZ" dirty="0"/>
              <a:t>Klinický obraz: k akutnímu prolapsu dochází obvykle náhle při prudším pohybu bederní páteře při předklonu, event. při zvedání břemene. Projeví se náhle vzniklými kořenovými příznaky nebo náhle vzniklým syndromem kaudy. Jindy je průběh subakutní, s občasnými relapsy </a:t>
            </a:r>
            <a:r>
              <a:rPr lang="cs-CZ" dirty="0" err="1"/>
              <a:t>radikulárních</a:t>
            </a:r>
            <a:r>
              <a:rPr lang="cs-CZ" dirty="0"/>
              <a:t> příznaků. Vyšetření: nativní RTG obraz je necharakteristický, kontrastní PMG určí lokalizaci hernie. Suverénní je CT, event. MR. </a:t>
            </a:r>
          </a:p>
          <a:p>
            <a:r>
              <a:rPr lang="cs-CZ" dirty="0"/>
              <a:t>Terapie: u inkompletní neurologické symptomatologie, kde </a:t>
            </a:r>
            <a:r>
              <a:rPr lang="cs-CZ" dirty="0" err="1"/>
              <a:t>radikulární</a:t>
            </a:r>
            <a:r>
              <a:rPr lang="cs-CZ" dirty="0"/>
              <a:t> příznaky jsou iritační, je namístě zpočátku konzervativní postup: klid na lůžku, infuze s </a:t>
            </a:r>
            <a:r>
              <a:rPr lang="cs-CZ" dirty="0" err="1"/>
              <a:t>myorelaxantii</a:t>
            </a:r>
            <a:r>
              <a:rPr lang="cs-CZ" dirty="0"/>
              <a:t> a nesteroidním antirevmatikem, analgetika po ústupu příznaků a po zklidnění rehabilitace. Operační terapie je indikována při selhání konzervativního postupu a při akutních stavech s kompletní zánikovou kořenovou symptomatologií. Operační postup: otevřená </a:t>
            </a:r>
            <a:r>
              <a:rPr lang="cs-CZ" dirty="0" err="1"/>
              <a:t>diskektomie</a:t>
            </a:r>
            <a:r>
              <a:rPr lang="cs-CZ" dirty="0"/>
              <a:t> z parciální </a:t>
            </a:r>
            <a:r>
              <a:rPr lang="cs-CZ" dirty="0" err="1"/>
              <a:t>laminektomie</a:t>
            </a:r>
            <a:r>
              <a:rPr lang="cs-CZ" dirty="0"/>
              <a:t>, </a:t>
            </a:r>
            <a:r>
              <a:rPr lang="cs-CZ" dirty="0" err="1"/>
              <a:t>mikrodiskektomie</a:t>
            </a:r>
            <a:r>
              <a:rPr lang="cs-CZ" dirty="0"/>
              <a:t> z </a:t>
            </a:r>
            <a:r>
              <a:rPr lang="cs-CZ" dirty="0" err="1"/>
              <a:t>miniinvazivního</a:t>
            </a:r>
            <a:r>
              <a:rPr lang="cs-CZ" dirty="0"/>
              <a:t> přístupu za pomoci mikroskopu, perkutánní </a:t>
            </a:r>
            <a:r>
              <a:rPr lang="cs-CZ" dirty="0" err="1"/>
              <a:t>diskektomie</a:t>
            </a:r>
            <a:r>
              <a:rPr lang="cs-CZ" dirty="0"/>
              <a:t> s využitím endoskopu (artroskopu), pneumatická perkutánní </a:t>
            </a:r>
            <a:r>
              <a:rPr lang="cs-CZ" dirty="0" err="1"/>
              <a:t>diskektomie</a:t>
            </a:r>
            <a:r>
              <a:rPr lang="cs-CZ" dirty="0"/>
              <a:t> u čerstvých hernií.</a:t>
            </a:r>
          </a:p>
          <a:p>
            <a:r>
              <a:rPr lang="cs-CZ" dirty="0"/>
              <a:t>     </a:t>
            </a:r>
          </a:p>
          <a:p>
            <a:endParaRPr lang="cs-CZ" dirty="0"/>
          </a:p>
        </p:txBody>
      </p:sp>
    </p:spTree>
    <p:extLst>
      <p:ext uri="{BB962C8B-B14F-4D97-AF65-F5344CB8AC3E}">
        <p14:creationId xmlns:p14="http://schemas.microsoft.com/office/powerpoint/2010/main" val="1842651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A8D60D9-38FF-4803-AAC2-CD529F180162}"/>
              </a:ext>
            </a:extLst>
          </p:cNvPr>
          <p:cNvSpPr>
            <a:spLocks noGrp="1" noChangeArrowheads="1"/>
          </p:cNvSpPr>
          <p:nvPr>
            <p:ph type="title"/>
          </p:nvPr>
        </p:nvSpPr>
        <p:spPr/>
        <p:txBody>
          <a:bodyPr/>
          <a:lstStyle/>
          <a:p>
            <a:r>
              <a:rPr lang="cs-CZ" altLang="cs-CZ"/>
              <a:t>Lokalizace vředu</a:t>
            </a:r>
          </a:p>
        </p:txBody>
      </p:sp>
      <p:sp>
        <p:nvSpPr>
          <p:cNvPr id="29700" name="Rectangle 4">
            <a:extLst>
              <a:ext uri="{FF2B5EF4-FFF2-40B4-BE49-F238E27FC236}">
                <a16:creationId xmlns:a16="http://schemas.microsoft.com/office/drawing/2014/main" id="{41A183E6-CDBE-4C3F-BFB1-C6853490A747}"/>
              </a:ext>
            </a:extLst>
          </p:cNvPr>
          <p:cNvSpPr>
            <a:spLocks noGrp="1" noChangeArrowheads="1"/>
          </p:cNvSpPr>
          <p:nvPr>
            <p:ph type="body" sz="half" idx="1"/>
          </p:nvPr>
        </p:nvSpPr>
        <p:spPr/>
        <p:txBody>
          <a:bodyPr/>
          <a:lstStyle/>
          <a:p>
            <a:r>
              <a:rPr lang="cs-CZ" altLang="cs-CZ"/>
              <a:t>Subkardiální</a:t>
            </a:r>
          </a:p>
          <a:p>
            <a:r>
              <a:rPr lang="cs-CZ" altLang="cs-CZ"/>
              <a:t>Mediogastrický</a:t>
            </a:r>
          </a:p>
          <a:p>
            <a:r>
              <a:rPr lang="cs-CZ" altLang="cs-CZ"/>
              <a:t>Pylorický</a:t>
            </a:r>
          </a:p>
          <a:p>
            <a:r>
              <a:rPr lang="cs-CZ" altLang="cs-CZ"/>
              <a:t>Duodenální</a:t>
            </a:r>
          </a:p>
          <a:p>
            <a:pPr>
              <a:buFont typeface="Wingdings" panose="05000000000000000000" pitchFamily="2" charset="2"/>
              <a:buNone/>
            </a:pPr>
            <a:endParaRPr lang="cs-CZ" altLang="cs-CZ"/>
          </a:p>
        </p:txBody>
      </p:sp>
      <p:pic>
        <p:nvPicPr>
          <p:cNvPr id="3" name="Obrázek 2">
            <a:extLst>
              <a:ext uri="{FF2B5EF4-FFF2-40B4-BE49-F238E27FC236}">
                <a16:creationId xmlns:a16="http://schemas.microsoft.com/office/drawing/2014/main" id="{0CA61B50-7EF6-4890-9768-BF470299A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9958" y="1780248"/>
            <a:ext cx="7356511" cy="4789670"/>
          </a:xfrm>
          <a:prstGeom prst="rect">
            <a:avLst/>
          </a:prstGeom>
        </p:spPr>
      </p:pic>
      <p:sp>
        <p:nvSpPr>
          <p:cNvPr id="5" name="Zástupný symbol pro obsah 4">
            <a:extLst>
              <a:ext uri="{FF2B5EF4-FFF2-40B4-BE49-F238E27FC236}">
                <a16:creationId xmlns:a16="http://schemas.microsoft.com/office/drawing/2014/main" id="{5D4A89A0-BE42-4FF2-9E36-D3988AE3B2D4}"/>
              </a:ext>
            </a:extLst>
          </p:cNvPr>
          <p:cNvSpPr>
            <a:spLocks noGrp="1"/>
          </p:cNvSpPr>
          <p:nvPr>
            <p:ph sz="half" idx="2"/>
          </p:nvPr>
        </p:nvSpPr>
        <p:spPr>
          <a:xfrm>
            <a:off x="5614974" y="1503097"/>
            <a:ext cx="5384800" cy="4525963"/>
          </a:xfrm>
        </p:spPr>
        <p:txBody>
          <a:bodyPr/>
          <a:lstStyle/>
          <a:p>
            <a:endParaRPr lang="cs-CZ" dirty="0"/>
          </a:p>
        </p:txBody>
      </p:sp>
    </p:spTree>
  </p:cSld>
  <p:clrMapOvr>
    <a:masterClrMapping/>
  </p:clrMapOvr>
  <p:transition spd="med">
    <p:pull dir="lu"/>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89EE8-A0AB-4055-AF6B-E37A5D9EEEFA}"/>
              </a:ext>
            </a:extLst>
          </p:cNvPr>
          <p:cNvSpPr>
            <a:spLocks noGrp="1"/>
          </p:cNvSpPr>
          <p:nvPr>
            <p:ph type="title"/>
          </p:nvPr>
        </p:nvSpPr>
        <p:spPr/>
        <p:txBody>
          <a:bodyPr/>
          <a:lstStyle/>
          <a:p>
            <a:r>
              <a:rPr lang="cs-CZ" i="1" dirty="0"/>
              <a:t>Obrázek 1 Schéma výhřezu meziobratlové ploténky</a:t>
            </a:r>
            <a:endParaRPr lang="cs-CZ" dirty="0"/>
          </a:p>
        </p:txBody>
      </p:sp>
      <p:pic>
        <p:nvPicPr>
          <p:cNvPr id="5" name="Zástupný symbol pro obsah 4">
            <a:extLst>
              <a:ext uri="{FF2B5EF4-FFF2-40B4-BE49-F238E27FC236}">
                <a16:creationId xmlns:a16="http://schemas.microsoft.com/office/drawing/2014/main" id="{BC6BF125-D9C5-4E96-95AB-9EE620E930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2240" y="1825625"/>
            <a:ext cx="4227519" cy="4351338"/>
          </a:xfrm>
        </p:spPr>
      </p:pic>
    </p:spTree>
    <p:extLst>
      <p:ext uri="{BB962C8B-B14F-4D97-AF65-F5344CB8AC3E}">
        <p14:creationId xmlns:p14="http://schemas.microsoft.com/office/powerpoint/2010/main" val="367016394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DF2E8-4DC3-4F52-8EEB-D59D61ABC6F4}"/>
              </a:ext>
            </a:extLst>
          </p:cNvPr>
          <p:cNvSpPr>
            <a:spLocks noGrp="1"/>
          </p:cNvSpPr>
          <p:nvPr>
            <p:ph type="title"/>
          </p:nvPr>
        </p:nvSpPr>
        <p:spPr/>
        <p:txBody>
          <a:bodyPr>
            <a:normAutofit fontScale="90000"/>
          </a:bodyPr>
          <a:lstStyle/>
          <a:p>
            <a:r>
              <a:rPr lang="cs-CZ" dirty="0"/>
              <a:t> </a:t>
            </a:r>
            <a:r>
              <a:rPr lang="cs-CZ" i="1" dirty="0"/>
              <a:t>Obrázek 2 Laterální výhřez meziobratlové ploténky na úrovni L 4/5 a L/S1 a mediální výhřez meziobratlové ploténky na úrovni L 4/5</a:t>
            </a:r>
            <a:br>
              <a:rPr lang="cs-CZ" dirty="0"/>
            </a:br>
            <a:endParaRPr lang="cs-CZ" dirty="0"/>
          </a:p>
        </p:txBody>
      </p:sp>
      <p:pic>
        <p:nvPicPr>
          <p:cNvPr id="5" name="Zástupný symbol pro obsah 4">
            <a:extLst>
              <a:ext uri="{FF2B5EF4-FFF2-40B4-BE49-F238E27FC236}">
                <a16:creationId xmlns:a16="http://schemas.microsoft.com/office/drawing/2014/main" id="{BE0FEFFD-5A96-4793-A9F0-F832EE5DF0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1850" y="2048669"/>
            <a:ext cx="5448300" cy="3905250"/>
          </a:xfrm>
        </p:spPr>
      </p:pic>
    </p:spTree>
    <p:extLst>
      <p:ext uri="{BB962C8B-B14F-4D97-AF65-F5344CB8AC3E}">
        <p14:creationId xmlns:p14="http://schemas.microsoft.com/office/powerpoint/2010/main" val="1243250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AF51CD-533F-46B5-B041-8DCED8DB222B}"/>
              </a:ext>
            </a:extLst>
          </p:cNvPr>
          <p:cNvSpPr>
            <a:spLocks noGrp="1"/>
          </p:cNvSpPr>
          <p:nvPr>
            <p:ph type="title"/>
          </p:nvPr>
        </p:nvSpPr>
        <p:spPr/>
        <p:txBody>
          <a:bodyPr/>
          <a:lstStyle/>
          <a:p>
            <a:r>
              <a:rPr lang="cs-CZ" i="1" dirty="0"/>
              <a:t>Dorzální výhřez</a:t>
            </a:r>
            <a:endParaRPr lang="cs-CZ" dirty="0"/>
          </a:p>
        </p:txBody>
      </p:sp>
      <p:pic>
        <p:nvPicPr>
          <p:cNvPr id="5" name="Zástupný symbol pro obsah 4">
            <a:extLst>
              <a:ext uri="{FF2B5EF4-FFF2-40B4-BE49-F238E27FC236}">
                <a16:creationId xmlns:a16="http://schemas.microsoft.com/office/drawing/2014/main" id="{2BFF87A2-BB0C-4D9B-B1B0-1726E9C5E1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8750" y="2834481"/>
            <a:ext cx="1714500" cy="2333625"/>
          </a:xfrm>
        </p:spPr>
      </p:pic>
    </p:spTree>
    <p:extLst>
      <p:ext uri="{BB962C8B-B14F-4D97-AF65-F5344CB8AC3E}">
        <p14:creationId xmlns:p14="http://schemas.microsoft.com/office/powerpoint/2010/main" val="404034878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E9C8ED-69D0-45B5-AC75-51BB378C38BF}"/>
              </a:ext>
            </a:extLst>
          </p:cNvPr>
          <p:cNvSpPr>
            <a:spLocks noGrp="1"/>
          </p:cNvSpPr>
          <p:nvPr>
            <p:ph type="title"/>
          </p:nvPr>
        </p:nvSpPr>
        <p:spPr/>
        <p:txBody>
          <a:bodyPr/>
          <a:lstStyle/>
          <a:p>
            <a:r>
              <a:rPr lang="cs-CZ" i="1" dirty="0"/>
              <a:t>Laterální výhřez</a:t>
            </a:r>
            <a:endParaRPr lang="cs-CZ" dirty="0"/>
          </a:p>
        </p:txBody>
      </p:sp>
      <p:pic>
        <p:nvPicPr>
          <p:cNvPr id="5" name="Zástupný symbol pro obsah 4">
            <a:extLst>
              <a:ext uri="{FF2B5EF4-FFF2-40B4-BE49-F238E27FC236}">
                <a16:creationId xmlns:a16="http://schemas.microsoft.com/office/drawing/2014/main" id="{43F12C23-3732-4779-8214-1D33ED3724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4912" y="3167856"/>
            <a:ext cx="2162175" cy="1666875"/>
          </a:xfrm>
        </p:spPr>
      </p:pic>
    </p:spTree>
    <p:extLst>
      <p:ext uri="{BB962C8B-B14F-4D97-AF65-F5344CB8AC3E}">
        <p14:creationId xmlns:p14="http://schemas.microsoft.com/office/powerpoint/2010/main" val="402083117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1B68BA-21B8-4956-9EE7-6B9D9A9C3BC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62C0689-F24B-4C13-A2D5-3E0E60DE9644}"/>
              </a:ext>
            </a:extLst>
          </p:cNvPr>
          <p:cNvSpPr>
            <a:spLocks noGrp="1"/>
          </p:cNvSpPr>
          <p:nvPr>
            <p:ph idx="1"/>
          </p:nvPr>
        </p:nvSpPr>
        <p:spPr/>
        <p:txBody>
          <a:bodyPr>
            <a:normAutofit fontScale="70000" lnSpcReduction="20000"/>
          </a:bodyPr>
          <a:lstStyle/>
          <a:p>
            <a:r>
              <a:rPr lang="cs-CZ" b="1" dirty="0" err="1"/>
              <a:t>Spondylolýza</a:t>
            </a:r>
            <a:endParaRPr lang="cs-CZ" dirty="0"/>
          </a:p>
          <a:p>
            <a:r>
              <a:rPr lang="cs-CZ" dirty="0"/>
              <a:t>Stav, kdy </a:t>
            </a:r>
            <a:r>
              <a:rPr lang="cs-CZ" dirty="0" err="1"/>
              <a:t>isthmus</a:t>
            </a:r>
            <a:r>
              <a:rPr lang="cs-CZ" dirty="0"/>
              <a:t> obratlového oblouku je přerušen. Někdy je přítomna skutečná </a:t>
            </a:r>
            <a:r>
              <a:rPr lang="cs-CZ" dirty="0" err="1"/>
              <a:t>pseudoartróza</a:t>
            </a:r>
            <a:r>
              <a:rPr lang="cs-CZ" dirty="0"/>
              <a:t>.</a:t>
            </a:r>
          </a:p>
          <a:p>
            <a:r>
              <a:rPr lang="cs-CZ" dirty="0"/>
              <a:t>Etiopatogeneze: neznámá. Jedna z možných příčin je únavová zlomenina z přetížení při dlouhodobě forsírované </a:t>
            </a:r>
            <a:r>
              <a:rPr lang="cs-CZ" dirty="0" err="1"/>
              <a:t>hyperextenzi</a:t>
            </a:r>
            <a:r>
              <a:rPr lang="cs-CZ" dirty="0"/>
              <a:t> (výskyt u gymnastek). </a:t>
            </a:r>
          </a:p>
          <a:p>
            <a:r>
              <a:rPr lang="cs-CZ" dirty="0"/>
              <a:t>Klinický obraz: výskyt nejčastěji u obratle L5, méně často L4 nebo L3. Často je klinicky němá a jde o náhodný nález při </a:t>
            </a:r>
            <a:r>
              <a:rPr lang="cs-CZ" dirty="0" err="1"/>
              <a:t>rtg</a:t>
            </a:r>
            <a:r>
              <a:rPr lang="cs-CZ" dirty="0"/>
              <a:t> páteře. Projevuje se bolestmi v zádech v oblasti LS přechodu. RTG obraz: na bočném snímku je zřejmé přerušení </a:t>
            </a:r>
            <a:r>
              <a:rPr lang="cs-CZ" dirty="0" err="1"/>
              <a:t>isthmu</a:t>
            </a:r>
            <a:r>
              <a:rPr lang="cs-CZ" dirty="0"/>
              <a:t> „obraz psa s obojkem“. Na šikmých snímcích v rotaci 45 stupňů lze posoudit symetrii či asymetrii nálezu. CT ozřejmí přerušení </a:t>
            </a:r>
            <a:r>
              <a:rPr lang="cs-CZ" dirty="0" err="1"/>
              <a:t>isthmu</a:t>
            </a:r>
            <a:r>
              <a:rPr lang="cs-CZ" dirty="0"/>
              <a:t>. </a:t>
            </a:r>
          </a:p>
          <a:p>
            <a:r>
              <a:rPr lang="cs-CZ" dirty="0"/>
              <a:t>Terapie: při minimální symptomatologii žádná nebo konzervativní – rehabilitace k posílení svalového korzetu + fyzikální analgetické procedury. Analgetika a NSA a naložení ortézy při bolestivých atakách. Při trvajících obtížích operační řešení: 1. Rekonstrukce </a:t>
            </a:r>
            <a:r>
              <a:rPr lang="cs-CZ" dirty="0" err="1"/>
              <a:t>isthmu</a:t>
            </a:r>
            <a:r>
              <a:rPr lang="cs-CZ" dirty="0"/>
              <a:t> a osteosyntéza speciálními dlahami. 2. </a:t>
            </a:r>
            <a:r>
              <a:rPr lang="cs-CZ" dirty="0" err="1"/>
              <a:t>Spondylodéza</a:t>
            </a:r>
            <a:r>
              <a:rPr lang="cs-CZ" dirty="0"/>
              <a:t> v jedné etáži – ztužení postiženého obratle s následujícím kaudálněji uloženým obratlem pomocí kostních štěpů a </a:t>
            </a:r>
            <a:r>
              <a:rPr lang="cs-CZ" dirty="0" err="1"/>
              <a:t>osteosyntetické</a:t>
            </a:r>
            <a:r>
              <a:rPr lang="cs-CZ" dirty="0"/>
              <a:t> instrumentace. </a:t>
            </a:r>
          </a:p>
          <a:p>
            <a:endParaRPr lang="cs-CZ" dirty="0"/>
          </a:p>
        </p:txBody>
      </p:sp>
    </p:spTree>
    <p:extLst>
      <p:ext uri="{BB962C8B-B14F-4D97-AF65-F5344CB8AC3E}">
        <p14:creationId xmlns:p14="http://schemas.microsoft.com/office/powerpoint/2010/main" val="389421709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B3948D-23F5-488C-9CAC-5333BED13F9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72A6EB0-C816-402E-AE4C-DC34DFDF8FE6}"/>
              </a:ext>
            </a:extLst>
          </p:cNvPr>
          <p:cNvSpPr>
            <a:spLocks noGrp="1"/>
          </p:cNvSpPr>
          <p:nvPr>
            <p:ph idx="1"/>
          </p:nvPr>
        </p:nvSpPr>
        <p:spPr/>
        <p:txBody>
          <a:bodyPr>
            <a:normAutofit fontScale="47500" lnSpcReduction="20000"/>
          </a:bodyPr>
          <a:lstStyle/>
          <a:p>
            <a:r>
              <a:rPr lang="cs-CZ" b="1" dirty="0" err="1"/>
              <a:t>Spondylolistéza</a:t>
            </a:r>
            <a:r>
              <a:rPr lang="cs-CZ" b="1" dirty="0"/>
              <a:t> </a:t>
            </a:r>
            <a:endParaRPr lang="cs-CZ" dirty="0"/>
          </a:p>
          <a:p>
            <a:r>
              <a:rPr lang="cs-CZ" dirty="0"/>
              <a:t>Z řeckého </a:t>
            </a:r>
            <a:r>
              <a:rPr lang="cs-CZ" dirty="0" err="1"/>
              <a:t>olisthesis</a:t>
            </a:r>
            <a:r>
              <a:rPr lang="cs-CZ" dirty="0"/>
              <a:t> je stav, kdy dochází ke skluzu (posunu) obratlového těla jednoho obratle vůči následujícímu obratlovému tělu směrem ventrálním. Spolu s posunujícím se obratlem sklouzává i celá páteř nad ním. Nejčastější lokalizace je posun těla obratle L5 proti os </a:t>
            </a:r>
            <a:r>
              <a:rPr lang="cs-CZ" dirty="0" err="1"/>
              <a:t>sacrum</a:t>
            </a:r>
            <a:r>
              <a:rPr lang="cs-CZ" dirty="0"/>
              <a:t>, méně často L4 proti L5, vzácně vyšší etáže. Skluz se odehrává v úrovni disku, který je více nebo méně degenerován. </a:t>
            </a:r>
          </a:p>
          <a:p>
            <a:r>
              <a:rPr lang="cs-CZ" dirty="0"/>
              <a:t>Etiopatogeneze: podle vzniku rozdělujeme </a:t>
            </a:r>
            <a:r>
              <a:rPr lang="cs-CZ" dirty="0" err="1"/>
              <a:t>olistézy</a:t>
            </a:r>
            <a:r>
              <a:rPr lang="cs-CZ" dirty="0"/>
              <a:t> na: </a:t>
            </a:r>
          </a:p>
          <a:p>
            <a:r>
              <a:rPr lang="cs-CZ" dirty="0"/>
              <a:t>1. Dysplastické, na základě vývojové anomálie obratlového oblouku.</a:t>
            </a:r>
          </a:p>
          <a:p>
            <a:r>
              <a:rPr lang="cs-CZ" dirty="0"/>
              <a:t>2. </a:t>
            </a:r>
            <a:r>
              <a:rPr lang="cs-CZ" dirty="0" err="1"/>
              <a:t>Isthmické</a:t>
            </a:r>
            <a:r>
              <a:rPr lang="cs-CZ" dirty="0"/>
              <a:t>, na základě defektu v </a:t>
            </a:r>
            <a:r>
              <a:rPr lang="cs-CZ" dirty="0" err="1"/>
              <a:t>isthmu</a:t>
            </a:r>
            <a:r>
              <a:rPr lang="cs-CZ" dirty="0"/>
              <a:t> obratle (viz </a:t>
            </a:r>
            <a:r>
              <a:rPr lang="cs-CZ" dirty="0" err="1"/>
              <a:t>spondylolýza</a:t>
            </a:r>
            <a:r>
              <a:rPr lang="cs-CZ" dirty="0"/>
              <a:t>).</a:t>
            </a:r>
          </a:p>
          <a:p>
            <a:r>
              <a:rPr lang="cs-CZ" dirty="0"/>
              <a:t>3. Degenerativní, kdy dochází k posunu celého obratle včetně oblouku na podkladě degenerativních změn v intervertebrálních kloubech.</a:t>
            </a:r>
          </a:p>
          <a:p>
            <a:r>
              <a:rPr lang="cs-CZ" dirty="0"/>
              <a:t>4. Traumatické, k nimž dochází vzácně.</a:t>
            </a:r>
          </a:p>
          <a:p>
            <a:r>
              <a:rPr lang="cs-CZ" dirty="0"/>
              <a:t>Stupeň </a:t>
            </a:r>
            <a:r>
              <a:rPr lang="cs-CZ" dirty="0" err="1"/>
              <a:t>olistézy</a:t>
            </a:r>
            <a:r>
              <a:rPr lang="cs-CZ" dirty="0"/>
              <a:t> se určuje v procentech posunu těla obratle na bočném snímku. Při posunu o více než 100 % jde o tzv. </a:t>
            </a:r>
            <a:r>
              <a:rPr lang="cs-CZ" dirty="0" err="1"/>
              <a:t>spondyloptózu</a:t>
            </a:r>
            <a:r>
              <a:rPr lang="cs-CZ" dirty="0"/>
              <a:t>. </a:t>
            </a:r>
          </a:p>
          <a:p>
            <a:r>
              <a:rPr lang="cs-CZ" dirty="0"/>
              <a:t>Klinický obraz: při malém skluzu jsou často asymptomatické, jde o náhodný nález. Při větším skluzu již zpravidla obtíže – bolesti v zádech při námaze a delším stání, kořenové příznaky z napětí kořenů. Hmatná schodovitá deformita při palpaci </a:t>
            </a:r>
            <a:r>
              <a:rPr lang="cs-CZ" dirty="0" err="1"/>
              <a:t>processus</a:t>
            </a:r>
            <a:r>
              <a:rPr lang="cs-CZ" dirty="0"/>
              <a:t> </a:t>
            </a:r>
            <a:r>
              <a:rPr lang="cs-CZ" dirty="0" err="1"/>
              <a:t>spinosus</a:t>
            </a:r>
            <a:r>
              <a:rPr lang="cs-CZ" dirty="0"/>
              <a:t> nad sklouzlým obratlem. RTG obraz: posun na bočné projekci, u malých posunů šikmé snímky. Pro </a:t>
            </a:r>
            <a:r>
              <a:rPr lang="cs-CZ" dirty="0" err="1"/>
              <a:t>spondyloptózu</a:t>
            </a:r>
            <a:r>
              <a:rPr lang="cs-CZ" dirty="0"/>
              <a:t> je typický obraz „obráceného napoleonského klobouku“.</a:t>
            </a:r>
          </a:p>
          <a:p>
            <a:r>
              <a:rPr lang="cs-CZ" dirty="0"/>
              <a:t>Terapie: u malého skluzu do 25 % a malých obtíží je konzervativní: rehabilitace, analgetika. Pravidelné sledování 1x ročně. U větších skluzů operační léčení: repozice skluzu, revize kanálu a </a:t>
            </a:r>
            <a:r>
              <a:rPr lang="cs-CZ" dirty="0" err="1"/>
              <a:t>spondylodéza</a:t>
            </a:r>
            <a:r>
              <a:rPr lang="cs-CZ" dirty="0"/>
              <a:t> s kaudálněji ležícím obratlem. </a:t>
            </a:r>
            <a:r>
              <a:rPr lang="cs-CZ" dirty="0" err="1"/>
              <a:t>Spondyloptóza</a:t>
            </a:r>
            <a:r>
              <a:rPr lang="cs-CZ" dirty="0"/>
              <a:t>: nejde-li reponovat, pak exstirpace sklouzlého těla, zkrácení páteře a </a:t>
            </a:r>
            <a:r>
              <a:rPr lang="cs-CZ" dirty="0" err="1"/>
              <a:t>spondylodéza</a:t>
            </a:r>
            <a:r>
              <a:rPr lang="cs-CZ" dirty="0"/>
              <a:t> </a:t>
            </a:r>
            <a:r>
              <a:rPr lang="cs-CZ" dirty="0" err="1"/>
              <a:t>kraniálnějšího</a:t>
            </a:r>
            <a:r>
              <a:rPr lang="cs-CZ" dirty="0"/>
              <a:t> a </a:t>
            </a:r>
            <a:r>
              <a:rPr lang="cs-CZ" dirty="0" err="1"/>
              <a:t>kaudálnějšího</a:t>
            </a:r>
            <a:r>
              <a:rPr lang="cs-CZ" dirty="0"/>
              <a:t> obratle. Klinický význam: </a:t>
            </a:r>
            <a:r>
              <a:rPr lang="cs-CZ" dirty="0" err="1"/>
              <a:t>spondylolistéza</a:t>
            </a:r>
            <a:r>
              <a:rPr lang="cs-CZ" dirty="0"/>
              <a:t> mírného stupně může progredovat!</a:t>
            </a:r>
          </a:p>
          <a:p>
            <a:r>
              <a:rPr lang="cs-CZ" dirty="0"/>
              <a:t> </a:t>
            </a:r>
          </a:p>
          <a:p>
            <a:endParaRPr lang="cs-CZ" dirty="0"/>
          </a:p>
        </p:txBody>
      </p:sp>
    </p:spTree>
    <p:extLst>
      <p:ext uri="{BB962C8B-B14F-4D97-AF65-F5344CB8AC3E}">
        <p14:creationId xmlns:p14="http://schemas.microsoft.com/office/powerpoint/2010/main" val="424656120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B7580F-782F-4E7F-ADC6-848DF4162C81}"/>
              </a:ext>
            </a:extLst>
          </p:cNvPr>
          <p:cNvSpPr>
            <a:spLocks noGrp="1"/>
          </p:cNvSpPr>
          <p:nvPr>
            <p:ph type="title"/>
          </p:nvPr>
        </p:nvSpPr>
        <p:spPr/>
        <p:txBody>
          <a:bodyPr/>
          <a:lstStyle/>
          <a:p>
            <a:r>
              <a:rPr lang="cs-CZ" b="1" dirty="0"/>
              <a:t>Zánětlivá onemocnění páteře</a:t>
            </a:r>
            <a:br>
              <a:rPr lang="cs-CZ" b="1" dirty="0"/>
            </a:br>
            <a:endParaRPr lang="cs-CZ" dirty="0"/>
          </a:p>
        </p:txBody>
      </p:sp>
      <p:sp>
        <p:nvSpPr>
          <p:cNvPr id="3" name="Zástupný symbol pro obsah 2">
            <a:extLst>
              <a:ext uri="{FF2B5EF4-FFF2-40B4-BE49-F238E27FC236}">
                <a16:creationId xmlns:a16="http://schemas.microsoft.com/office/drawing/2014/main" id="{D5DC45EB-8C2C-4523-8F85-98CAD22390E0}"/>
              </a:ext>
            </a:extLst>
          </p:cNvPr>
          <p:cNvSpPr>
            <a:spLocks noGrp="1"/>
          </p:cNvSpPr>
          <p:nvPr>
            <p:ph idx="1"/>
          </p:nvPr>
        </p:nvSpPr>
        <p:spPr/>
        <p:txBody>
          <a:bodyPr>
            <a:normAutofit fontScale="40000" lnSpcReduction="20000"/>
          </a:bodyPr>
          <a:lstStyle/>
          <a:p>
            <a:r>
              <a:rPr lang="cs-CZ" dirty="0" err="1"/>
              <a:t>Morbus</a:t>
            </a:r>
            <a:r>
              <a:rPr lang="cs-CZ" dirty="0"/>
              <a:t> </a:t>
            </a:r>
            <a:r>
              <a:rPr lang="cs-CZ" dirty="0" err="1"/>
              <a:t>Bechtěrev</a:t>
            </a:r>
            <a:r>
              <a:rPr lang="cs-CZ" dirty="0"/>
              <a:t> (</a:t>
            </a:r>
            <a:r>
              <a:rPr lang="cs-CZ" dirty="0" err="1"/>
              <a:t>spondylitis</a:t>
            </a:r>
            <a:r>
              <a:rPr lang="cs-CZ" dirty="0"/>
              <a:t> </a:t>
            </a:r>
            <a:r>
              <a:rPr lang="cs-CZ" dirty="0" err="1"/>
              <a:t>ankylopoetica</a:t>
            </a:r>
            <a:r>
              <a:rPr lang="cs-CZ" dirty="0"/>
              <a:t>)</a:t>
            </a:r>
          </a:p>
          <a:p>
            <a:r>
              <a:rPr lang="cs-CZ" dirty="0"/>
              <a:t>Z revmatických onemocnění má u páteře největší význam toto onemocnění. Ostatní revmatická onemocnění se mohou projevovat postižením intervertebrálních kloubů. M. </a:t>
            </a:r>
            <a:r>
              <a:rPr lang="cs-CZ" dirty="0" err="1"/>
              <a:t>Bechtěrev</a:t>
            </a:r>
            <a:r>
              <a:rPr lang="cs-CZ" dirty="0"/>
              <a:t> postihuje zejména muže mladšího a středního věku. </a:t>
            </a:r>
          </a:p>
          <a:p>
            <a:r>
              <a:rPr lang="cs-CZ" dirty="0"/>
              <a:t>Etiopatogeneze: porucha HLA-systému. </a:t>
            </a:r>
          </a:p>
          <a:p>
            <a:r>
              <a:rPr lang="cs-CZ" dirty="0"/>
              <a:t>Klinický obraz: u mladších pouze bolesti v zádech, někdy bolesti pat. V rozvinuté formě dochází k osifikaci </a:t>
            </a:r>
            <a:r>
              <a:rPr lang="cs-CZ" dirty="0" err="1"/>
              <a:t>diskoligamentózního</a:t>
            </a:r>
            <a:r>
              <a:rPr lang="cs-CZ" dirty="0"/>
              <a:t> aparátu a postupnému ztužování páteře v kyfotickém postavení. Proces začíná zpravidla na SI kloubech a postupuje kraniálně. V pokročilých stádiích je páteř zcela tuhá a neohebná, nemocný není schopen pro kyfózu hrudní a krční páteře hledět vpřed. RTG obraz: osifikované podélné vazy i klouby, obraz bambusové tyče, kyfóza. </a:t>
            </a:r>
          </a:p>
          <a:p>
            <a:r>
              <a:rPr lang="cs-CZ" dirty="0"/>
              <a:t>Terapie: v počátku a průběhu choroby konzervativní, nemocný patří do péče revmatologa. U pokročilých forem s deformitou, která znemožňuje </a:t>
            </a:r>
            <a:r>
              <a:rPr lang="cs-CZ" dirty="0" err="1"/>
              <a:t>visus</a:t>
            </a:r>
            <a:r>
              <a:rPr lang="cs-CZ" dirty="0"/>
              <a:t>, je indikována operační terapie - extenční osteotomie páteře. Jde o specializovaný a vysoce rizikový výkon. Klinický význam: je třeba předcházet traumatům páteře. Zlomeniny páteře u </a:t>
            </a:r>
            <a:r>
              <a:rPr lang="cs-CZ" dirty="0" err="1"/>
              <a:t>bechtěreviků</a:t>
            </a:r>
            <a:r>
              <a:rPr lang="cs-CZ" dirty="0"/>
              <a:t> končí v polovině případů letálně pro přidružené komplikace.</a:t>
            </a:r>
          </a:p>
          <a:p>
            <a:r>
              <a:rPr lang="cs-CZ" dirty="0"/>
              <a:t> </a:t>
            </a:r>
          </a:p>
          <a:p>
            <a:r>
              <a:rPr lang="cs-CZ" b="1" dirty="0" err="1"/>
              <a:t>Spondylodiscitis</a:t>
            </a:r>
            <a:r>
              <a:rPr lang="cs-CZ" b="1" dirty="0"/>
              <a:t> </a:t>
            </a:r>
            <a:endParaRPr lang="cs-CZ" dirty="0"/>
          </a:p>
          <a:p>
            <a:r>
              <a:rPr lang="cs-CZ" dirty="0"/>
              <a:t>Je zánětlivé onemocnění intervertebrálního disku, které postihuje i přilehlá obratlová těla. </a:t>
            </a:r>
          </a:p>
          <a:p>
            <a:r>
              <a:rPr lang="cs-CZ" dirty="0"/>
              <a:t>Etiopatogeneze: nejčastěji hematogenní infekce, agens je obvykle stafylokok. </a:t>
            </a:r>
          </a:p>
          <a:p>
            <a:r>
              <a:rPr lang="cs-CZ" dirty="0"/>
              <a:t>Klinický obraz: bolesti a pocit ztuhlosti v zádech. Teplota nad 38 stupňů. Zvýšené zánětlivé </a:t>
            </a:r>
            <a:r>
              <a:rPr lang="cs-CZ" dirty="0" err="1"/>
              <a:t>markery</a:t>
            </a:r>
            <a:r>
              <a:rPr lang="cs-CZ" dirty="0"/>
              <a:t>. RTG obraz: snížení intervertebrálního disku, destrukce přilehlých krycích plotének obratlových těl. </a:t>
            </a:r>
          </a:p>
          <a:p>
            <a:r>
              <a:rPr lang="cs-CZ" dirty="0"/>
              <a:t>Terapie: klid na lůžku, v akutní fázi za hospitalizace!! Stabilizace postiženého úseku páteře - korzet, ortéza. Antibiotika intravenózně. Při dlouhotrvajícím průběhu operační léčení – stabilizace a fúze přilehlých obratlů.</a:t>
            </a:r>
          </a:p>
          <a:p>
            <a:r>
              <a:rPr lang="cs-CZ" dirty="0"/>
              <a:t> </a:t>
            </a:r>
          </a:p>
          <a:p>
            <a:r>
              <a:rPr lang="cs-CZ" dirty="0"/>
              <a:t> </a:t>
            </a:r>
          </a:p>
          <a:p>
            <a:endParaRPr lang="cs-CZ" dirty="0"/>
          </a:p>
        </p:txBody>
      </p:sp>
    </p:spTree>
    <p:extLst>
      <p:ext uri="{BB962C8B-B14F-4D97-AF65-F5344CB8AC3E}">
        <p14:creationId xmlns:p14="http://schemas.microsoft.com/office/powerpoint/2010/main" val="49175530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4FE0-BCD7-4324-B52B-4A162E06B1EE}"/>
              </a:ext>
            </a:extLst>
          </p:cNvPr>
          <p:cNvSpPr>
            <a:spLocks noGrp="1"/>
          </p:cNvSpPr>
          <p:nvPr>
            <p:ph type="title"/>
          </p:nvPr>
        </p:nvSpPr>
        <p:spPr/>
        <p:txBody>
          <a:bodyPr/>
          <a:lstStyle/>
          <a:p>
            <a:r>
              <a:rPr lang="cs-CZ" b="1" dirty="0"/>
              <a:t>Nádorová onemocnění</a:t>
            </a:r>
            <a:br>
              <a:rPr lang="cs-CZ" b="1" dirty="0"/>
            </a:br>
            <a:endParaRPr lang="cs-CZ" dirty="0"/>
          </a:p>
        </p:txBody>
      </p:sp>
      <p:sp>
        <p:nvSpPr>
          <p:cNvPr id="3" name="Zástupný symbol pro obsah 2">
            <a:extLst>
              <a:ext uri="{FF2B5EF4-FFF2-40B4-BE49-F238E27FC236}">
                <a16:creationId xmlns:a16="http://schemas.microsoft.com/office/drawing/2014/main" id="{34CCD7E2-647F-4CA3-A725-049C8EE3D054}"/>
              </a:ext>
            </a:extLst>
          </p:cNvPr>
          <p:cNvSpPr>
            <a:spLocks noGrp="1"/>
          </p:cNvSpPr>
          <p:nvPr>
            <p:ph idx="1"/>
          </p:nvPr>
        </p:nvSpPr>
        <p:spPr/>
        <p:txBody>
          <a:bodyPr>
            <a:normAutofit fontScale="40000" lnSpcReduction="20000"/>
          </a:bodyPr>
          <a:lstStyle/>
          <a:p>
            <a:r>
              <a:rPr lang="cs-CZ" dirty="0"/>
              <a:t>Primární tumory páteře</a:t>
            </a:r>
          </a:p>
          <a:p>
            <a:r>
              <a:rPr lang="cs-CZ" dirty="0"/>
              <a:t>Z benigních nádorů páteře se vyskytuje vzácně </a:t>
            </a:r>
            <a:r>
              <a:rPr lang="cs-CZ" dirty="0" err="1"/>
              <a:t>osteoid</a:t>
            </a:r>
            <a:r>
              <a:rPr lang="cs-CZ" dirty="0"/>
              <a:t> osteom (projevuje se typickými bolestmi a reaktivní skoliózou) a hemangiom. </a:t>
            </a:r>
            <a:r>
              <a:rPr lang="cs-CZ" dirty="0" err="1"/>
              <a:t>Osteoid</a:t>
            </a:r>
            <a:r>
              <a:rPr lang="cs-CZ" dirty="0"/>
              <a:t> osteom se léčí operační resekcí </a:t>
            </a:r>
            <a:r>
              <a:rPr lang="cs-CZ" dirty="0" err="1"/>
              <a:t>nidu</a:t>
            </a:r>
            <a:r>
              <a:rPr lang="cs-CZ" dirty="0"/>
              <a:t>. Hemangiom se sleduje v pravidelných intervalech. Postihuje obratlové tělo, má charakteristický </a:t>
            </a:r>
            <a:r>
              <a:rPr lang="cs-CZ" dirty="0" err="1"/>
              <a:t>rtg</a:t>
            </a:r>
            <a:r>
              <a:rPr lang="cs-CZ" dirty="0"/>
              <a:t> obraz a je zpravidla stacionární. Terapie operační jen při destrukci páteřního segmentu. </a:t>
            </a:r>
          </a:p>
          <a:p>
            <a:r>
              <a:rPr lang="cs-CZ" dirty="0"/>
              <a:t>Maligní primární tumory páteře jsou vzácné. U mladších se může vyskytnout </a:t>
            </a:r>
            <a:r>
              <a:rPr lang="cs-CZ" dirty="0" err="1"/>
              <a:t>Ewingův</a:t>
            </a:r>
            <a:r>
              <a:rPr lang="cs-CZ" dirty="0"/>
              <a:t> sarkom destruující postižený úsek.</a:t>
            </a:r>
          </a:p>
          <a:p>
            <a:r>
              <a:rPr lang="cs-CZ" dirty="0"/>
              <a:t> </a:t>
            </a:r>
          </a:p>
          <a:p>
            <a:r>
              <a:rPr lang="cs-CZ" dirty="0"/>
              <a:t>Metastatické procesy</a:t>
            </a:r>
          </a:p>
          <a:p>
            <a:r>
              <a:rPr lang="cs-CZ" dirty="0"/>
              <a:t>Jsou naopak poměrně časté. Do obratlů metastazují karcinomy, zejména: </a:t>
            </a:r>
            <a:r>
              <a:rPr lang="cs-CZ" dirty="0" err="1"/>
              <a:t>Grawitzův</a:t>
            </a:r>
            <a:r>
              <a:rPr lang="cs-CZ" dirty="0"/>
              <a:t> nádor, karcinom </a:t>
            </a:r>
            <a:r>
              <a:rPr lang="cs-CZ" dirty="0" err="1"/>
              <a:t>mammy</a:t>
            </a:r>
            <a:r>
              <a:rPr lang="cs-CZ" dirty="0"/>
              <a:t>, bronchogenní karcinom, karcinom prostaty, karcinom štítné žlázy, vzácněji jiné. Poměrně často postihuje páteř </a:t>
            </a:r>
            <a:r>
              <a:rPr lang="cs-CZ" dirty="0" err="1"/>
              <a:t>plasmocytom</a:t>
            </a:r>
            <a:r>
              <a:rPr lang="cs-CZ" dirty="0"/>
              <a:t> a mnohočetný myelom. </a:t>
            </a:r>
          </a:p>
          <a:p>
            <a:r>
              <a:rPr lang="cs-CZ" dirty="0"/>
              <a:t> </a:t>
            </a:r>
          </a:p>
          <a:p>
            <a:r>
              <a:rPr lang="cs-CZ" dirty="0"/>
              <a:t>Klinický obraz:</a:t>
            </a:r>
          </a:p>
          <a:p>
            <a:r>
              <a:rPr lang="cs-CZ" dirty="0"/>
              <a:t>Sílící bolesti a symptomatologie z postupné komprese nervových struktur, a to jak z expanze tumoru, tak z destrukce obratlů. Při patologické zlomenině náhle vzniklá neurologická symptomatologie. Při pomalé progresi jsou neurologické příznaky dlouho velmi diskrétní, přičemž zúžení kanálu je více než 80%.  </a:t>
            </a:r>
          </a:p>
          <a:p>
            <a:r>
              <a:rPr lang="cs-CZ" dirty="0"/>
              <a:t>RTG: různý stupeň a lokalizace </a:t>
            </a:r>
            <a:r>
              <a:rPr lang="cs-CZ" dirty="0" err="1"/>
              <a:t>osteolýzy</a:t>
            </a:r>
            <a:r>
              <a:rPr lang="cs-CZ" dirty="0"/>
              <a:t>, u karcinomu prostaty produktivní změny. CT a MR upřesní lokalizaci a rozsah tumoru. Scintigrafie skeletu odhalí přítomnost dalších metastáz. </a:t>
            </a:r>
          </a:p>
          <a:p>
            <a:r>
              <a:rPr lang="cs-CZ" dirty="0"/>
              <a:t> </a:t>
            </a:r>
          </a:p>
          <a:p>
            <a:r>
              <a:rPr lang="cs-CZ" dirty="0"/>
              <a:t>Terapie</a:t>
            </a:r>
          </a:p>
          <a:p>
            <a:r>
              <a:rPr lang="cs-CZ" dirty="0"/>
              <a:t>Při neurologické symptomatologii urgentní operační deliberace kanálu, resekce obratlových těl event. celých obratlů, náhrady kostními štěpy nebo cementem. Další terapie je závislá na původu metastázy. </a:t>
            </a:r>
          </a:p>
          <a:p>
            <a:r>
              <a:rPr lang="cs-CZ" dirty="0"/>
              <a:t> </a:t>
            </a:r>
          </a:p>
          <a:p>
            <a:endParaRPr lang="cs-CZ" dirty="0"/>
          </a:p>
        </p:txBody>
      </p:sp>
    </p:spTree>
    <p:extLst>
      <p:ext uri="{BB962C8B-B14F-4D97-AF65-F5344CB8AC3E}">
        <p14:creationId xmlns:p14="http://schemas.microsoft.com/office/powerpoint/2010/main" val="299748702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5C4FA0-58CF-4B0A-9F01-2ADE7373986D}"/>
              </a:ext>
            </a:extLst>
          </p:cNvPr>
          <p:cNvSpPr>
            <a:spLocks noGrp="1"/>
          </p:cNvSpPr>
          <p:nvPr>
            <p:ph type="title"/>
          </p:nvPr>
        </p:nvSpPr>
        <p:spPr/>
        <p:txBody>
          <a:bodyPr/>
          <a:lstStyle/>
          <a:p>
            <a:r>
              <a:rPr lang="cs-CZ" b="1" dirty="0"/>
              <a:t>Chronický algický </a:t>
            </a:r>
            <a:r>
              <a:rPr lang="cs-CZ" b="1" dirty="0" err="1"/>
              <a:t>vertebrogenní</a:t>
            </a:r>
            <a:r>
              <a:rPr lang="cs-CZ" b="1" dirty="0"/>
              <a:t> syndrom</a:t>
            </a:r>
            <a:br>
              <a:rPr lang="cs-CZ" b="1" dirty="0"/>
            </a:br>
            <a:endParaRPr lang="cs-CZ" dirty="0"/>
          </a:p>
        </p:txBody>
      </p:sp>
      <p:sp>
        <p:nvSpPr>
          <p:cNvPr id="3" name="Zástupný symbol pro obsah 2">
            <a:extLst>
              <a:ext uri="{FF2B5EF4-FFF2-40B4-BE49-F238E27FC236}">
                <a16:creationId xmlns:a16="http://schemas.microsoft.com/office/drawing/2014/main" id="{240506EB-EEE1-41CB-802E-9EAD7AE86E64}"/>
              </a:ext>
            </a:extLst>
          </p:cNvPr>
          <p:cNvSpPr>
            <a:spLocks noGrp="1"/>
          </p:cNvSpPr>
          <p:nvPr>
            <p:ph idx="1"/>
          </p:nvPr>
        </p:nvSpPr>
        <p:spPr/>
        <p:txBody>
          <a:bodyPr>
            <a:normAutofit fontScale="77500" lnSpcReduction="20000"/>
          </a:bodyPr>
          <a:lstStyle/>
          <a:p>
            <a:r>
              <a:rPr lang="cs-CZ" dirty="0"/>
              <a:t>Jde o velmi častý soubor obtíží pacientů, který se projevuje bolestmi v zádech a omezenou hybností páteře, často zaujímají nemocní vynucenou </a:t>
            </a:r>
            <a:r>
              <a:rPr lang="cs-CZ" dirty="0" err="1"/>
              <a:t>anatalgickou</a:t>
            </a:r>
            <a:r>
              <a:rPr lang="cs-CZ" dirty="0"/>
              <a:t> polohu. Projevuje se svalovými a úponovými bolestmi, někdy charakter </a:t>
            </a:r>
            <a:r>
              <a:rPr lang="cs-CZ" dirty="0" err="1"/>
              <a:t>pseudoradikulárních</a:t>
            </a:r>
            <a:r>
              <a:rPr lang="cs-CZ" dirty="0"/>
              <a:t> obtíží, při </a:t>
            </a:r>
            <a:r>
              <a:rPr lang="cs-CZ" dirty="0" err="1"/>
              <a:t>radikulárních</a:t>
            </a:r>
            <a:r>
              <a:rPr lang="cs-CZ" dirty="0"/>
              <a:t> příznacích je třeba vyloučit diskovou hernii nebo jinou příčinu komprese kořenu. Obtíže bývají dlouhodobé, v periodách se opakují. Vyvolávajícím momentem bývá jednorázové nebo opakované fyzické přetížení páteře, prochladnutí, dlouhodobá nucená poloha apod. Rozlišujeme syndrom na organickém podkladě a syndrom funkční.</a:t>
            </a:r>
          </a:p>
          <a:p>
            <a:r>
              <a:rPr lang="cs-CZ" dirty="0"/>
              <a:t>Organický syndrom má </a:t>
            </a:r>
            <a:r>
              <a:rPr lang="cs-CZ" dirty="0" err="1"/>
              <a:t>etiopatogenetický</a:t>
            </a:r>
            <a:r>
              <a:rPr lang="cs-CZ" dirty="0"/>
              <a:t> podklad nejčastěji v degenerativních procesech – viz </a:t>
            </a:r>
            <a:r>
              <a:rPr lang="cs-CZ" dirty="0" err="1"/>
              <a:t>spondylóza</a:t>
            </a:r>
            <a:r>
              <a:rPr lang="cs-CZ" dirty="0"/>
              <a:t> a </a:t>
            </a:r>
            <a:r>
              <a:rPr lang="cs-CZ" dirty="0" err="1"/>
              <a:t>spondylartróza</a:t>
            </a:r>
            <a:r>
              <a:rPr lang="cs-CZ" dirty="0"/>
              <a:t>, nutno ale vyloučit ostatní možné příčiny (hernie disků, záněty, tumory).</a:t>
            </a:r>
          </a:p>
          <a:p>
            <a:r>
              <a:rPr lang="cs-CZ" dirty="0"/>
              <a:t>Funkční syndrom – při vyšetření neodhalíme zřejmou patologickou příčinu. U náhle vzniklých obtíží charakteru lumbaga se může jednat podle některých autorů o uskřinutí synoviálních výchlipek kloubních pouzder, tzv. </a:t>
            </a:r>
            <a:r>
              <a:rPr lang="cs-CZ" dirty="0" err="1"/>
              <a:t>meniskoidů</a:t>
            </a:r>
            <a:r>
              <a:rPr lang="cs-CZ" dirty="0"/>
              <a:t>. Syndrom blokády </a:t>
            </a:r>
            <a:r>
              <a:rPr lang="cs-CZ" dirty="0" err="1"/>
              <a:t>kostovertebrálních</a:t>
            </a:r>
            <a:r>
              <a:rPr lang="cs-CZ" dirty="0"/>
              <a:t> skloubení může imitovat obtíže jako při infarktu myokardu. Může jít i o svalové a </a:t>
            </a:r>
            <a:r>
              <a:rPr lang="cs-CZ" dirty="0" err="1"/>
              <a:t>viscerovertebrální</a:t>
            </a:r>
            <a:r>
              <a:rPr lang="cs-CZ" dirty="0"/>
              <a:t> poruchy.</a:t>
            </a:r>
          </a:p>
          <a:p>
            <a:endParaRPr lang="cs-CZ" dirty="0"/>
          </a:p>
        </p:txBody>
      </p:sp>
    </p:spTree>
    <p:extLst>
      <p:ext uri="{BB962C8B-B14F-4D97-AF65-F5344CB8AC3E}">
        <p14:creationId xmlns:p14="http://schemas.microsoft.com/office/powerpoint/2010/main" val="254507500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C19176-FEA7-466C-A681-FB91006C045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A3FAE8C-BE8D-4DCD-B4C4-C58A3EE133F6}"/>
              </a:ext>
            </a:extLst>
          </p:cNvPr>
          <p:cNvSpPr>
            <a:spLocks noGrp="1"/>
          </p:cNvSpPr>
          <p:nvPr>
            <p:ph idx="1"/>
          </p:nvPr>
        </p:nvSpPr>
        <p:spPr/>
        <p:txBody>
          <a:bodyPr/>
          <a:lstStyle/>
          <a:p>
            <a:r>
              <a:rPr lang="cs-CZ" dirty="0" err="1"/>
              <a:t>erapie</a:t>
            </a:r>
            <a:endParaRPr lang="cs-CZ" dirty="0"/>
          </a:p>
          <a:p>
            <a:r>
              <a:rPr lang="cs-CZ" dirty="0"/>
              <a:t>Konzervativní: krátkodobě klid na lůžku, </a:t>
            </a:r>
            <a:r>
              <a:rPr lang="cs-CZ" dirty="0" err="1"/>
              <a:t>myorelaxantia</a:t>
            </a:r>
            <a:r>
              <a:rPr lang="cs-CZ" dirty="0"/>
              <a:t>, analgetika, NSA. Analgetické rehabilitační procedury. Vyškolení lékaři mohou provádět mobilizace nebo manipulace páteře a žeber, ale vždy až po </a:t>
            </a:r>
            <a:r>
              <a:rPr lang="cs-CZ" dirty="0" err="1"/>
              <a:t>rtg</a:t>
            </a:r>
            <a:r>
              <a:rPr lang="cs-CZ" dirty="0"/>
              <a:t> vyšetření. Funkční </a:t>
            </a:r>
            <a:r>
              <a:rPr lang="cs-CZ" dirty="0" err="1"/>
              <a:t>vertebrogenní</a:t>
            </a:r>
            <a:r>
              <a:rPr lang="cs-CZ" dirty="0"/>
              <a:t> algický syndrom je vděčným polem působnosti různých chiropraktiků a osteopatů. </a:t>
            </a:r>
          </a:p>
          <a:p>
            <a:r>
              <a:rPr lang="cs-CZ" dirty="0"/>
              <a:t>Praktický význam: neodborná manipulace páteře u nedostatečně vyšetřeného pacienta může vést ke vzniku těžké neurologické poruchy až k úplné kvadruplegii nebo i ke smrti pacienta.</a:t>
            </a:r>
          </a:p>
          <a:p>
            <a:r>
              <a:rPr lang="cs-CZ" dirty="0"/>
              <a:t>   </a:t>
            </a:r>
          </a:p>
          <a:p>
            <a:endParaRPr lang="cs-CZ" dirty="0"/>
          </a:p>
        </p:txBody>
      </p:sp>
    </p:spTree>
    <p:extLst>
      <p:ext uri="{BB962C8B-B14F-4D97-AF65-F5344CB8AC3E}">
        <p14:creationId xmlns:p14="http://schemas.microsoft.com/office/powerpoint/2010/main" val="301106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AB9C504-C191-47C6-882F-F872710D576B}"/>
              </a:ext>
            </a:extLst>
          </p:cNvPr>
          <p:cNvSpPr>
            <a:spLocks noGrp="1" noChangeArrowheads="1"/>
          </p:cNvSpPr>
          <p:nvPr>
            <p:ph type="title"/>
          </p:nvPr>
        </p:nvSpPr>
        <p:spPr/>
        <p:txBody>
          <a:bodyPr/>
          <a:lstStyle/>
          <a:p>
            <a:r>
              <a:rPr lang="cs-CZ" altLang="cs-CZ"/>
              <a:t>Hloubka vředu</a:t>
            </a:r>
          </a:p>
        </p:txBody>
      </p:sp>
      <p:sp>
        <p:nvSpPr>
          <p:cNvPr id="31747" name="Rectangle 3">
            <a:extLst>
              <a:ext uri="{FF2B5EF4-FFF2-40B4-BE49-F238E27FC236}">
                <a16:creationId xmlns:a16="http://schemas.microsoft.com/office/drawing/2014/main" id="{A9F494AA-CA91-4B42-B5B2-73568B4C51BA}"/>
              </a:ext>
            </a:extLst>
          </p:cNvPr>
          <p:cNvSpPr>
            <a:spLocks noGrp="1" noChangeArrowheads="1"/>
          </p:cNvSpPr>
          <p:nvPr>
            <p:ph type="body" idx="1"/>
          </p:nvPr>
        </p:nvSpPr>
        <p:spPr/>
        <p:txBody>
          <a:bodyPr/>
          <a:lstStyle/>
          <a:p>
            <a:r>
              <a:rPr lang="cs-CZ" altLang="cs-CZ"/>
              <a:t>Eroze</a:t>
            </a:r>
          </a:p>
          <a:p>
            <a:r>
              <a:rPr lang="cs-CZ" altLang="cs-CZ"/>
              <a:t>Vřed: akutní, chronický</a:t>
            </a:r>
          </a:p>
        </p:txBody>
      </p:sp>
      <p:pic>
        <p:nvPicPr>
          <p:cNvPr id="4" name="Zástupný symbol pro obsah 6">
            <a:extLst>
              <a:ext uri="{FF2B5EF4-FFF2-40B4-BE49-F238E27FC236}">
                <a16:creationId xmlns:a16="http://schemas.microsoft.com/office/drawing/2014/main" id="{8072970D-F0B8-4595-8561-F65EA10A8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99" y="1836892"/>
            <a:ext cx="5593619" cy="3788712"/>
          </a:xfrm>
          <a:prstGeom prst="rect">
            <a:avLst/>
          </a:prstGeom>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8B8826-AFE3-4B0A-85C0-9DAE31CEF8B5}"/>
              </a:ext>
            </a:extLst>
          </p:cNvPr>
          <p:cNvSpPr>
            <a:spLocks noGrp="1"/>
          </p:cNvSpPr>
          <p:nvPr>
            <p:ph type="title"/>
          </p:nvPr>
        </p:nvSpPr>
        <p:spPr/>
        <p:txBody>
          <a:bodyPr/>
          <a:lstStyle/>
          <a:p>
            <a:r>
              <a:rPr lang="cs-CZ" i="1" dirty="0"/>
              <a:t>Dermatomy</a:t>
            </a:r>
            <a:endParaRPr lang="cs-CZ" dirty="0"/>
          </a:p>
        </p:txBody>
      </p:sp>
      <p:pic>
        <p:nvPicPr>
          <p:cNvPr id="5" name="Zástupný symbol pro obsah 4">
            <a:extLst>
              <a:ext uri="{FF2B5EF4-FFF2-40B4-BE49-F238E27FC236}">
                <a16:creationId xmlns:a16="http://schemas.microsoft.com/office/drawing/2014/main" id="{BF70B4A8-C58D-4F01-96AB-EBDEA4F24E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5104" y="1825625"/>
            <a:ext cx="4781792" cy="4351338"/>
          </a:xfrm>
        </p:spPr>
      </p:pic>
    </p:spTree>
    <p:extLst>
      <p:ext uri="{BB962C8B-B14F-4D97-AF65-F5344CB8AC3E}">
        <p14:creationId xmlns:p14="http://schemas.microsoft.com/office/powerpoint/2010/main" val="165646582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ABABC5-CC42-47AB-AD66-BCA719F377F0}"/>
              </a:ext>
            </a:extLst>
          </p:cNvPr>
          <p:cNvSpPr>
            <a:spLocks noGrp="1"/>
          </p:cNvSpPr>
          <p:nvPr>
            <p:ph type="title"/>
          </p:nvPr>
        </p:nvSpPr>
        <p:spPr/>
        <p:txBody>
          <a:bodyPr/>
          <a:lstStyle/>
          <a:p>
            <a:r>
              <a:rPr lang="cs-CZ" i="1" dirty="0"/>
              <a:t>Mobilní segment páteře</a:t>
            </a:r>
            <a:endParaRPr lang="cs-CZ" dirty="0"/>
          </a:p>
        </p:txBody>
      </p:sp>
      <p:pic>
        <p:nvPicPr>
          <p:cNvPr id="5" name="Zástupný symbol pro obsah 4">
            <a:extLst>
              <a:ext uri="{FF2B5EF4-FFF2-40B4-BE49-F238E27FC236}">
                <a16:creationId xmlns:a16="http://schemas.microsoft.com/office/drawing/2014/main" id="{3E442018-D76C-44B5-96B7-0BA9B2675E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3337" y="2001044"/>
            <a:ext cx="4505325" cy="4000500"/>
          </a:xfrm>
        </p:spPr>
      </p:pic>
    </p:spTree>
    <p:extLst>
      <p:ext uri="{BB962C8B-B14F-4D97-AF65-F5344CB8AC3E}">
        <p14:creationId xmlns:p14="http://schemas.microsoft.com/office/powerpoint/2010/main" val="38212154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5B7F9A-939C-4EA0-AACF-F9F29E153180}"/>
              </a:ext>
            </a:extLst>
          </p:cNvPr>
          <p:cNvSpPr>
            <a:spLocks noGrp="1"/>
          </p:cNvSpPr>
          <p:nvPr>
            <p:ph type="title"/>
          </p:nvPr>
        </p:nvSpPr>
        <p:spPr/>
        <p:txBody>
          <a:bodyPr/>
          <a:lstStyle/>
          <a:p>
            <a:r>
              <a:rPr lang="cs-CZ" i="1" dirty="0"/>
              <a:t>Funkce zdravé ploténky</a:t>
            </a:r>
            <a:endParaRPr lang="cs-CZ" dirty="0"/>
          </a:p>
        </p:txBody>
      </p:sp>
      <p:pic>
        <p:nvPicPr>
          <p:cNvPr id="5" name="Zástupný symbol pro obsah 4">
            <a:extLst>
              <a:ext uri="{FF2B5EF4-FFF2-40B4-BE49-F238E27FC236}">
                <a16:creationId xmlns:a16="http://schemas.microsoft.com/office/drawing/2014/main" id="{EEFE8E30-0643-47D2-B2A1-22C470DAD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9465" y="1825625"/>
            <a:ext cx="4173070" cy="4351338"/>
          </a:xfrm>
        </p:spPr>
      </p:pic>
    </p:spTree>
    <p:extLst>
      <p:ext uri="{BB962C8B-B14F-4D97-AF65-F5344CB8AC3E}">
        <p14:creationId xmlns:p14="http://schemas.microsoft.com/office/powerpoint/2010/main" val="84005520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6173B1-63B0-4738-8881-D47BDF343299}"/>
              </a:ext>
            </a:extLst>
          </p:cNvPr>
          <p:cNvSpPr>
            <a:spLocks noGrp="1"/>
          </p:cNvSpPr>
          <p:nvPr>
            <p:ph type="title"/>
          </p:nvPr>
        </p:nvSpPr>
        <p:spPr/>
        <p:txBody>
          <a:bodyPr/>
          <a:lstStyle/>
          <a:p>
            <a:r>
              <a:rPr lang="cs-CZ" b="1" dirty="0"/>
              <a:t>Komplexní léčebná rehabilitace</a:t>
            </a:r>
            <a:br>
              <a:rPr lang="cs-CZ" b="1" dirty="0"/>
            </a:br>
            <a:endParaRPr lang="cs-CZ" dirty="0"/>
          </a:p>
        </p:txBody>
      </p:sp>
      <p:sp>
        <p:nvSpPr>
          <p:cNvPr id="3" name="Zástupný symbol pro obsah 2">
            <a:extLst>
              <a:ext uri="{FF2B5EF4-FFF2-40B4-BE49-F238E27FC236}">
                <a16:creationId xmlns:a16="http://schemas.microsoft.com/office/drawing/2014/main" id="{495DA17F-ED99-4BBE-9DA6-C5316598664F}"/>
              </a:ext>
            </a:extLst>
          </p:cNvPr>
          <p:cNvSpPr>
            <a:spLocks noGrp="1"/>
          </p:cNvSpPr>
          <p:nvPr>
            <p:ph idx="1"/>
          </p:nvPr>
        </p:nvSpPr>
        <p:spPr/>
        <p:txBody>
          <a:bodyPr>
            <a:normAutofit fontScale="62500" lnSpcReduction="20000"/>
          </a:bodyPr>
          <a:lstStyle/>
          <a:p>
            <a:r>
              <a:rPr lang="cs-CZ" dirty="0"/>
              <a:t>  Léčebná rehabilitace </a:t>
            </a:r>
            <a:r>
              <a:rPr lang="cs-CZ" dirty="0" err="1"/>
              <a:t>vertebrogenních</a:t>
            </a:r>
            <a:r>
              <a:rPr lang="cs-CZ" dirty="0"/>
              <a:t> algických syndromů kombinuje jak aktivní, tak i pasivní procedury. Aby pacient převzal více zodpovědnosti za své zdraví, je vhodné, aby převládaly aktivní procedury. Mezi aktivní procedury patří léčebná tělesná výchova, automobilizace. Správné naučení cviků pod dohledem fyzioterapeuta a jejich pravidelné aplikování pacientem doma je základ úspěšné léčby. Vhodné je zařazení pasivních procedur jako mobilizace, trakce, techniky měkkých tkání, reflexních masáží. Často jsou využívány i procedury fyzikální terapie jako aplikace tepla, elektroléčba, ultrazvuk, magnetoterapie. Důležitá část léčebné rehabilitace při bolestech zad je tzv. škola zad a to jako součást léčby i prevence. Součástí terapie a prevence bolestí zad by měla být celková změna životního stylu. Udržování si optimální hmotnosti, vhodného pohybového režimu, úprava pracovního prostředí. Vhodný pohybový režim zahrnuje cvičební prvky z LTV, kondiční cvičení, jógu, rychlou chůzi, plavání.</a:t>
            </a:r>
          </a:p>
          <a:p>
            <a:r>
              <a:rPr lang="cs-CZ" dirty="0"/>
              <a:t> </a:t>
            </a:r>
          </a:p>
          <a:p>
            <a:r>
              <a:rPr lang="cs-CZ" b="1" dirty="0"/>
              <a:t>Imobilizace</a:t>
            </a:r>
            <a:endParaRPr lang="cs-CZ" dirty="0"/>
          </a:p>
          <a:p>
            <a:r>
              <a:rPr lang="cs-CZ" dirty="0"/>
              <a:t>Využíváme ji u akutních lézí pohybového ústrojí nebo při doléčení po předchozí operační léčbě. U akutních cervikálních syndromů má měkký krční límec minimalizovat bolestivé pohyby v krční páteři. Ortézy lze doporučit u mechanických bolestí v LS páteři provázejících </a:t>
            </a:r>
            <a:r>
              <a:rPr lang="cs-CZ" dirty="0" err="1"/>
              <a:t>spondylolistézu</a:t>
            </a:r>
            <a:r>
              <a:rPr lang="cs-CZ" dirty="0"/>
              <a:t>. Pooperační LTV krční páteře se tři měsíce odehrává s krčním límcem. Při doléčení po operaci bederní páteře se používá </a:t>
            </a:r>
            <a:r>
              <a:rPr lang="cs-CZ" dirty="0" err="1"/>
              <a:t>Jewettova</a:t>
            </a:r>
            <a:r>
              <a:rPr lang="cs-CZ" dirty="0"/>
              <a:t> ortéza. Některé léčebné postupy ortézu nepoužívají, po dobu šesti týdnů se doporučují izometrická cvičení bez pohybu páteře, dalších šest týdnů zvyšování aktivity, plnou zátěž až za 3 měsíce od operace.</a:t>
            </a:r>
          </a:p>
          <a:p>
            <a:endParaRPr lang="cs-CZ" dirty="0"/>
          </a:p>
        </p:txBody>
      </p:sp>
    </p:spTree>
    <p:extLst>
      <p:ext uri="{BB962C8B-B14F-4D97-AF65-F5344CB8AC3E}">
        <p14:creationId xmlns:p14="http://schemas.microsoft.com/office/powerpoint/2010/main" val="139579503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2AE62B-9349-4992-AA3F-B4B78B00CEF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4762287-9D94-4432-9F00-49442918C7D2}"/>
              </a:ext>
            </a:extLst>
          </p:cNvPr>
          <p:cNvSpPr>
            <a:spLocks noGrp="1"/>
          </p:cNvSpPr>
          <p:nvPr>
            <p:ph idx="1"/>
          </p:nvPr>
        </p:nvSpPr>
        <p:spPr/>
        <p:txBody>
          <a:bodyPr>
            <a:normAutofit fontScale="55000" lnSpcReduction="20000"/>
          </a:bodyPr>
          <a:lstStyle/>
          <a:p>
            <a:r>
              <a:rPr lang="cs-CZ" b="1" dirty="0"/>
              <a:t>Trakční léčba</a:t>
            </a:r>
            <a:endParaRPr lang="cs-CZ" dirty="0"/>
          </a:p>
          <a:p>
            <a:r>
              <a:rPr lang="cs-CZ" dirty="0"/>
              <a:t>Trakce je způsob mechanoterapie, pasivní procedura, kdy mechanická síla působí centrifugální tah v ose páteře. Při dostatečné relaxaci okolního svalstva dochází k oddálení obratlů a tím může být zrušena blokáda segmentu. Kontraindikace trakce jsou když, pacient hlásí zvětšení bolestí, přetrvávání bolesti, iradiaci bolesti do dolní končetiny, parestézie v končetinách. U trakce krční páteře jsou kontraindikací vyvolání závratí, rozsáhlé svalové spasmy nebo zkrácení svalů. Podle zdroje síly dělíme trakce na manuální a přístrojové. Podle průběhu na kontinuální a přerušované. </a:t>
            </a:r>
          </a:p>
          <a:p>
            <a:r>
              <a:rPr lang="cs-CZ" dirty="0"/>
              <a:t> </a:t>
            </a:r>
          </a:p>
          <a:p>
            <a:r>
              <a:rPr lang="cs-CZ" b="1" dirty="0"/>
              <a:t>Techniky měkkých tkání</a:t>
            </a:r>
            <a:endParaRPr lang="cs-CZ" dirty="0"/>
          </a:p>
          <a:p>
            <a:r>
              <a:rPr lang="cs-CZ" dirty="0"/>
              <a:t>Změny měkkých tkání bývají označovány jako reflexní – tedy sekundární ve vztahu ke kloubním nebo svalovým poruchám. Nebývá tomu pokaždé, zvláště u chronických bolestí. Hlavním úkolem měkkých technik je odhalení a ovlivnění patologické funkční bariéry v tkáních pomocí rukou fyzioterapeuta. Bariérou rozumíme změny napětí, zvýšený odpor proti protažení tkáně v určitém směru. </a:t>
            </a:r>
          </a:p>
          <a:p>
            <a:r>
              <a:rPr lang="cs-CZ" dirty="0"/>
              <a:t> </a:t>
            </a:r>
          </a:p>
          <a:p>
            <a:r>
              <a:rPr lang="cs-CZ" b="1" dirty="0" err="1"/>
              <a:t>Postizometrická</a:t>
            </a:r>
            <a:r>
              <a:rPr lang="cs-CZ" b="1" dirty="0"/>
              <a:t> relaxace PIR</a:t>
            </a:r>
            <a:endParaRPr lang="cs-CZ" dirty="0"/>
          </a:p>
          <a:p>
            <a:r>
              <a:rPr lang="cs-CZ" dirty="0" err="1"/>
              <a:t>Postizometrickou</a:t>
            </a:r>
            <a:r>
              <a:rPr lang="cs-CZ" dirty="0"/>
              <a:t> relaxaci používáme u svalových spasmů. Principem PIR je relaxace, která následuje asi po 10 sekundové izometrické kontrakci pacienta proti mírnému odporu fyzioterapeuta. Opakujeme 3-5x podle toho, zda se relaxace prohlubuje. </a:t>
            </a:r>
          </a:p>
          <a:p>
            <a:endParaRPr lang="cs-CZ" dirty="0"/>
          </a:p>
        </p:txBody>
      </p:sp>
    </p:spTree>
    <p:extLst>
      <p:ext uri="{BB962C8B-B14F-4D97-AF65-F5344CB8AC3E}">
        <p14:creationId xmlns:p14="http://schemas.microsoft.com/office/powerpoint/2010/main" val="185890333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766FB1-6BF6-447A-AE6D-9C265C149B4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7AD8CCE-CCBD-4D5E-8531-6CDC350589FA}"/>
              </a:ext>
            </a:extLst>
          </p:cNvPr>
          <p:cNvSpPr>
            <a:spLocks noGrp="1"/>
          </p:cNvSpPr>
          <p:nvPr>
            <p:ph idx="1"/>
          </p:nvPr>
        </p:nvSpPr>
        <p:spPr/>
        <p:txBody>
          <a:bodyPr>
            <a:normAutofit fontScale="47500" lnSpcReduction="20000"/>
          </a:bodyPr>
          <a:lstStyle/>
          <a:p>
            <a:r>
              <a:rPr lang="cs-CZ" b="1" dirty="0"/>
              <a:t>Mobilizace</a:t>
            </a:r>
            <a:endParaRPr lang="cs-CZ" dirty="0"/>
          </a:p>
          <a:p>
            <a:r>
              <a:rPr lang="cs-CZ" dirty="0"/>
              <a:t>Mobilizace spočívá v uvolnění kloubní blokády tlakem ve směru blokovaného pohybu (tlaková mobilizace) nebo lehkým opakovaným pružením v tomto směru s postupným zvětšováním rozsahu pohybu (</a:t>
            </a:r>
            <a:r>
              <a:rPr lang="cs-CZ" dirty="0" err="1"/>
              <a:t>repetitivní</a:t>
            </a:r>
            <a:r>
              <a:rPr lang="cs-CZ" dirty="0"/>
              <a:t> mobilizace). </a:t>
            </a:r>
          </a:p>
          <a:p>
            <a:r>
              <a:rPr lang="cs-CZ" dirty="0"/>
              <a:t> </a:t>
            </a:r>
          </a:p>
          <a:p>
            <a:r>
              <a:rPr lang="cs-CZ" b="1" dirty="0"/>
              <a:t>Fyzikální terapie</a:t>
            </a:r>
            <a:endParaRPr lang="cs-CZ" dirty="0"/>
          </a:p>
          <a:p>
            <a:r>
              <a:rPr lang="cs-CZ" dirty="0"/>
              <a:t>Fyzikální terapie využívá různých druhů zevní energie k ovlivnění reflexních změn. </a:t>
            </a:r>
          </a:p>
          <a:p>
            <a:r>
              <a:rPr lang="cs-CZ" dirty="0"/>
              <a:t> </a:t>
            </a:r>
          </a:p>
          <a:p>
            <a:r>
              <a:rPr lang="cs-CZ" b="1" dirty="0"/>
              <a:t>Reflexní masáže</a:t>
            </a:r>
            <a:endParaRPr lang="cs-CZ" dirty="0"/>
          </a:p>
          <a:p>
            <a:r>
              <a:rPr lang="cs-CZ" dirty="0"/>
              <a:t>Reflexní masáže se od klasických masáží liší svým cílem, provedením a mechanismem účinku. Mechanickým působením na hyperalgetické zóny dochází k reflexnímu ovlivnění i na příslušných vnitřních orgánech. Při cervikokraniálním a cervikobrachiálním syndromu je indikována v subakutní fázi sestava šíjová. Sestava zádová se provádí při jiných </a:t>
            </a:r>
            <a:r>
              <a:rPr lang="cs-CZ" dirty="0" err="1"/>
              <a:t>vertebrogeních</a:t>
            </a:r>
            <a:r>
              <a:rPr lang="cs-CZ" dirty="0"/>
              <a:t> poruchách (se známou etiologií). Maximální běžný počet masáží je 3 až 5. Aby byla masáž účinná, má být prováděna 20 minut a obden. Nevhodně předepsaná nebo provedená masáž může mít negativní účinek.</a:t>
            </a:r>
          </a:p>
          <a:p>
            <a:r>
              <a:rPr lang="cs-CZ" dirty="0"/>
              <a:t> </a:t>
            </a:r>
          </a:p>
          <a:p>
            <a:r>
              <a:rPr lang="cs-CZ" b="1" dirty="0"/>
              <a:t>Pozitivní termoterapie</a:t>
            </a:r>
            <a:endParaRPr lang="cs-CZ" dirty="0"/>
          </a:p>
          <a:p>
            <a:r>
              <a:rPr lang="cs-CZ" dirty="0"/>
              <a:t>Teplo se používá u akutních stavů, pokud přináší úlevu (akutní lumbago, akutní cervikální syndromy). Při současné kořenové iritaci užití není vhodné. Po operační léčbě (hernii disku) je rovněž aplikace tepla nevhodná. Předehřátí se také využívá před provedením měkkých a mobilizačních technik. Při aplikaci pozitivní termoterapie dochází k hyperémii, která vyvolá sedativní a relaxační účinek. Ze suchého tepla se využívá parafinových obkladů, </a:t>
            </a:r>
            <a:r>
              <a:rPr lang="cs-CZ" dirty="0" err="1"/>
              <a:t>lavatermu</a:t>
            </a:r>
            <a:r>
              <a:rPr lang="cs-CZ" dirty="0"/>
              <a:t>, elektrické podušky, a takzvaných „</a:t>
            </a:r>
            <a:r>
              <a:rPr lang="cs-CZ" dirty="0" err="1"/>
              <a:t>hotpacks</a:t>
            </a:r>
            <a:r>
              <a:rPr lang="cs-CZ" dirty="0"/>
              <a:t>“.</a:t>
            </a:r>
          </a:p>
          <a:p>
            <a:endParaRPr lang="cs-CZ" dirty="0"/>
          </a:p>
        </p:txBody>
      </p:sp>
    </p:spTree>
    <p:extLst>
      <p:ext uri="{BB962C8B-B14F-4D97-AF65-F5344CB8AC3E}">
        <p14:creationId xmlns:p14="http://schemas.microsoft.com/office/powerpoint/2010/main" val="356295988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637381-ADB0-4EF8-BF4F-C56C44CA3CF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A380025-6B46-495E-8219-7172DB8938CE}"/>
              </a:ext>
            </a:extLst>
          </p:cNvPr>
          <p:cNvSpPr>
            <a:spLocks noGrp="1"/>
          </p:cNvSpPr>
          <p:nvPr>
            <p:ph idx="1"/>
          </p:nvPr>
        </p:nvSpPr>
        <p:spPr/>
        <p:txBody>
          <a:bodyPr>
            <a:normAutofit fontScale="40000" lnSpcReduction="20000"/>
          </a:bodyPr>
          <a:lstStyle/>
          <a:p>
            <a:r>
              <a:rPr lang="cs-CZ" b="1" dirty="0"/>
              <a:t>Elektroterapie</a:t>
            </a:r>
            <a:endParaRPr lang="cs-CZ" dirty="0"/>
          </a:p>
          <a:p>
            <a:r>
              <a:rPr lang="cs-CZ" dirty="0"/>
              <a:t>U </a:t>
            </a:r>
            <a:r>
              <a:rPr lang="cs-CZ" dirty="0" err="1"/>
              <a:t>vertebrogenních</a:t>
            </a:r>
            <a:r>
              <a:rPr lang="cs-CZ" dirty="0"/>
              <a:t> algických syndromů se využívá především analgetického a </a:t>
            </a:r>
            <a:r>
              <a:rPr lang="cs-CZ" dirty="0" err="1"/>
              <a:t>myorelaxačního</a:t>
            </a:r>
            <a:r>
              <a:rPr lang="cs-CZ" dirty="0"/>
              <a:t> účinku elektroléčby. Při vyskytující se paréze u kořenových syndromů se indikuje </a:t>
            </a:r>
            <a:r>
              <a:rPr lang="cs-CZ" dirty="0" err="1"/>
              <a:t>elektrostimulace</a:t>
            </a:r>
            <a:r>
              <a:rPr lang="cs-CZ" dirty="0"/>
              <a:t>. </a:t>
            </a:r>
            <a:r>
              <a:rPr lang="cs-CZ" dirty="0" err="1"/>
              <a:t>Trabertův</a:t>
            </a:r>
            <a:r>
              <a:rPr lang="cs-CZ" dirty="0"/>
              <a:t> proud má časný analgetický účinek. </a:t>
            </a:r>
            <a:r>
              <a:rPr lang="cs-CZ" dirty="0" err="1"/>
              <a:t>Diadynamické</a:t>
            </a:r>
            <a:r>
              <a:rPr lang="cs-CZ" dirty="0"/>
              <a:t> proudy se aplikují především u akutních stavů, a to u povrchně uložených svalů. Frekvence procedur je u akutních stavů 5x týdně. Důležité je vědět, že po první aplikaci může dojít ke zhoršení obtíží. Při třetím sezení by měl pacient cítit úlevu. Pokud tomu tak není, měla by se terapie ukončit. Výhodou interferenčních proudů je, že nezatěžují kůži a podkoží a jsou účinné v hloubce tkání. </a:t>
            </a:r>
          </a:p>
          <a:p>
            <a:r>
              <a:rPr lang="cs-CZ" dirty="0"/>
              <a:t>Nejčastěji se využívá TENS (transkutánní </a:t>
            </a:r>
            <a:r>
              <a:rPr lang="cs-CZ" dirty="0" err="1"/>
              <a:t>elektroneurostimulace</a:t>
            </a:r>
            <a:r>
              <a:rPr lang="cs-CZ" dirty="0"/>
              <a:t>) kontinuální s frekvencí 100 Hz pro jeho analgetický účinek. </a:t>
            </a:r>
          </a:p>
          <a:p>
            <a:r>
              <a:rPr lang="cs-CZ" dirty="0"/>
              <a:t> </a:t>
            </a:r>
          </a:p>
          <a:p>
            <a:r>
              <a:rPr lang="cs-CZ" b="1" dirty="0"/>
              <a:t>Ultrazvuk</a:t>
            </a:r>
            <a:endParaRPr lang="cs-CZ" dirty="0"/>
          </a:p>
          <a:p>
            <a:r>
              <a:rPr lang="cs-CZ" dirty="0"/>
              <a:t>Využíváme především </a:t>
            </a:r>
            <a:r>
              <a:rPr lang="cs-CZ" dirty="0" err="1"/>
              <a:t>myorelaxačního</a:t>
            </a:r>
            <a:r>
              <a:rPr lang="cs-CZ" dirty="0"/>
              <a:t> účinku kontinuálního ultrazvuku.</a:t>
            </a:r>
          </a:p>
          <a:p>
            <a:r>
              <a:rPr lang="cs-CZ" dirty="0"/>
              <a:t> </a:t>
            </a:r>
          </a:p>
          <a:p>
            <a:r>
              <a:rPr lang="cs-CZ" b="1" dirty="0"/>
              <a:t>Magnetoterapie</a:t>
            </a:r>
            <a:endParaRPr lang="cs-CZ" dirty="0"/>
          </a:p>
          <a:p>
            <a:r>
              <a:rPr lang="cs-CZ" dirty="0"/>
              <a:t>Používá se pulzní nízkofrekvenční magnetoterapie pro svůj analgetický účinek, spasmolytický, </a:t>
            </a:r>
            <a:r>
              <a:rPr lang="cs-CZ" dirty="0" err="1"/>
              <a:t>myorelaxační</a:t>
            </a:r>
            <a:r>
              <a:rPr lang="cs-CZ" dirty="0"/>
              <a:t>. Délka je 20–30 min. Denně se aplikuje u akutních stavů, u chronických 2–3x týdně. Doporučený počet procedur je 10–15x.</a:t>
            </a:r>
          </a:p>
          <a:p>
            <a:r>
              <a:rPr lang="cs-CZ" dirty="0"/>
              <a:t> </a:t>
            </a:r>
          </a:p>
          <a:p>
            <a:r>
              <a:rPr lang="cs-CZ" b="1" dirty="0"/>
              <a:t>Akupunktura</a:t>
            </a:r>
            <a:endParaRPr lang="cs-CZ" dirty="0"/>
          </a:p>
          <a:p>
            <a:r>
              <a:rPr lang="cs-CZ" dirty="0"/>
              <a:t>Akupunktura patří mezi jednu z nejstarších metod účinkujících reflexním mechanismem. Používáme ji na podkladě empirických zkušeností s jejím účinkem. Akupunktura vychází z představy existence životní energie </a:t>
            </a:r>
            <a:r>
              <a:rPr lang="cs-CZ" dirty="0" err="1"/>
              <a:t>Čchi</a:t>
            </a:r>
            <a:r>
              <a:rPr lang="cs-CZ" dirty="0"/>
              <a:t>, proudící po drahách (meridiánech), ve kterých jsou umístěny tzv. akupunkturní body. Jde o místa, kde lze pomocí jehel (laseru, elektrické stimulace) aplikovat akupunkturní intervenci a ovlivnit tok energie </a:t>
            </a:r>
            <a:r>
              <a:rPr lang="cs-CZ" dirty="0" err="1"/>
              <a:t>Čchi</a:t>
            </a:r>
            <a:r>
              <a:rPr lang="cs-CZ" dirty="0"/>
              <a:t>.</a:t>
            </a:r>
          </a:p>
          <a:p>
            <a:r>
              <a:rPr lang="cs-CZ" dirty="0"/>
              <a:t> </a:t>
            </a:r>
          </a:p>
          <a:p>
            <a:endParaRPr lang="cs-CZ" dirty="0"/>
          </a:p>
        </p:txBody>
      </p:sp>
    </p:spTree>
    <p:extLst>
      <p:ext uri="{BB962C8B-B14F-4D97-AF65-F5344CB8AC3E}">
        <p14:creationId xmlns:p14="http://schemas.microsoft.com/office/powerpoint/2010/main" val="167475059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F89E1C-CBD9-455D-81BF-9E508390AFA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6851363-F6AE-4A26-98C7-4B96C55C6F0F}"/>
              </a:ext>
            </a:extLst>
          </p:cNvPr>
          <p:cNvSpPr>
            <a:spLocks noGrp="1"/>
          </p:cNvSpPr>
          <p:nvPr>
            <p:ph idx="1"/>
          </p:nvPr>
        </p:nvSpPr>
        <p:spPr/>
        <p:txBody>
          <a:bodyPr>
            <a:normAutofit fontScale="62500" lnSpcReduction="20000"/>
          </a:bodyPr>
          <a:lstStyle/>
          <a:p>
            <a:r>
              <a:rPr lang="cs-CZ" b="1" dirty="0"/>
              <a:t>Ergoterapie</a:t>
            </a:r>
            <a:endParaRPr lang="cs-CZ" dirty="0"/>
          </a:p>
          <a:p>
            <a:r>
              <a:rPr lang="cs-CZ" dirty="0"/>
              <a:t>Ergoterapie u </a:t>
            </a:r>
            <a:r>
              <a:rPr lang="cs-CZ" dirty="0" err="1"/>
              <a:t>vertebrogenních</a:t>
            </a:r>
            <a:r>
              <a:rPr lang="cs-CZ" dirty="0"/>
              <a:t> algických syndromů je zaměřena hlavně na prevenci onemocnění. Je důležité důkladně pochopit příčiny vzniku a snažit se odstranit negativně působící faktory. Prevenci </a:t>
            </a:r>
            <a:r>
              <a:rPr lang="cs-CZ" dirty="0" err="1"/>
              <a:t>vertebrogenních</a:t>
            </a:r>
            <a:r>
              <a:rPr lang="cs-CZ" dirty="0"/>
              <a:t> onemocnění v rámci ergoterapie představuje tzv. škola zad. Ovlivnění držení těla a pohybového chování si klade za hlavní cíl. Náplní školy zad je teoretické objasnění vzniku bolesti hybného systému, praktické lekce zaměřené na provádění základních pohybových činností a zaujímání základních poloh. Nacvičuje se správný sed, vstávání (z lehu, sedu), správný stereotyp předklonu, správný stereotyp zvedání a nošení břemen. Důležitou součástí je ergonomie – hodnotí se a doporučují se optimální pracovní polohy a pracovní prostředí. Úprava lůžka a správná poloha při usínání, správné podložení hlavy patří také mezi základní zásady. Pro správný sed je důležité, aby sedadlo bylo tak vysoko, aby chodidlo bylo volně opřeno o podložku, kyčelní klouby byly o něco výše než kolenní, lokty při opření o desku stolu (područky) svíraly přibližně pravý úhel. Sezení by mělo být na celé ploše sedáku, páteř by měla být opřena o opěradlo v místě bederní lordózy. Při dlouhodobém sezení dbáme na časté změny pozice. Pro správný předklon je důležité nakročení jednou nohou vpřed, lehké pokrčení v kolenou. Těžiště se přesouvá na plochu předkročené dolní končetiny. Pohyb se zahajuje flexí krční páteře, následuje hrudní a potom bederní páteř. Správný stereotyp předklonu je důležitý při běžných denních činnostech, jako je osobní hygiena u umyvadla, obouvání, uklízení, žehlení, práce na zahradě. Při správném provedení nedochází k nerovnoměrnému tlakovému zatížení meziobratlové destičky a tím i k jejímu poškození. Můžeme využívat i různých technických pomůcek v rámci ergoterapie. U </a:t>
            </a:r>
            <a:r>
              <a:rPr lang="cs-CZ" dirty="0" err="1"/>
              <a:t>vertebrogeních</a:t>
            </a:r>
            <a:r>
              <a:rPr lang="cs-CZ" dirty="0"/>
              <a:t> poruch se využívají bederní pásy. Vhodné je využít bederní pásy při předpokládaném zvedání těžkých břemen. Při sezení se používá také malý nafukovací míček (</a:t>
            </a:r>
            <a:r>
              <a:rPr lang="cs-CZ" dirty="0" err="1"/>
              <a:t>overball</a:t>
            </a:r>
            <a:r>
              <a:rPr lang="cs-CZ" dirty="0"/>
              <a:t>) na podložení zad v místě bederní lordózy.</a:t>
            </a:r>
          </a:p>
          <a:p>
            <a:endParaRPr lang="cs-CZ" dirty="0"/>
          </a:p>
        </p:txBody>
      </p:sp>
    </p:spTree>
    <p:extLst>
      <p:ext uri="{BB962C8B-B14F-4D97-AF65-F5344CB8AC3E}">
        <p14:creationId xmlns:p14="http://schemas.microsoft.com/office/powerpoint/2010/main" val="201084109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01CC5C-FC06-4F33-B6A4-7CBA366293A3}"/>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FEE39964-1B97-4BDC-AF52-41E02D8F1C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6323" y="1825625"/>
            <a:ext cx="3099354" cy="4351338"/>
          </a:xfrm>
        </p:spPr>
      </p:pic>
    </p:spTree>
    <p:extLst>
      <p:ext uri="{BB962C8B-B14F-4D97-AF65-F5344CB8AC3E}">
        <p14:creationId xmlns:p14="http://schemas.microsoft.com/office/powerpoint/2010/main" val="99129619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CEFAE7-270D-4262-8DBC-BB61B3E1B88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847202B-5C88-47E1-A00E-BC4C4D29AF3B}"/>
              </a:ext>
            </a:extLst>
          </p:cNvPr>
          <p:cNvSpPr>
            <a:spLocks noGrp="1"/>
          </p:cNvSpPr>
          <p:nvPr>
            <p:ph idx="1"/>
          </p:nvPr>
        </p:nvSpPr>
        <p:spPr/>
        <p:txBody>
          <a:bodyPr>
            <a:normAutofit fontScale="55000" lnSpcReduction="20000"/>
          </a:bodyPr>
          <a:lstStyle/>
          <a:p>
            <a:r>
              <a:rPr lang="cs-CZ" b="1" dirty="0"/>
              <a:t>Léčebná tělesná výchova u konzervativní terapie</a:t>
            </a:r>
            <a:endParaRPr lang="cs-CZ" dirty="0"/>
          </a:p>
          <a:p>
            <a:r>
              <a:rPr lang="cs-CZ" dirty="0"/>
              <a:t>Léčebná tělesná výchova je součástí konzervativní terapie při degenerativních onemocnění páteře. Uplatňuje se již při klidovém režimu na lůžku v rámci polohování a izometrického cvičení. Klid na lůžku je vhodný u pacientů s </a:t>
            </a:r>
            <a:r>
              <a:rPr lang="cs-CZ" dirty="0" err="1"/>
              <a:t>protruzí</a:t>
            </a:r>
            <a:r>
              <a:rPr lang="cs-CZ" dirty="0"/>
              <a:t> či hernií disku, kde je vleže </a:t>
            </a:r>
            <a:r>
              <a:rPr lang="cs-CZ" dirty="0" err="1"/>
              <a:t>intradiskální</a:t>
            </a:r>
            <a:r>
              <a:rPr lang="cs-CZ" dirty="0"/>
              <a:t> tlak nejnižší. Méně opodstatněný je klid na lůžku u pacientů s bolestí ze svalů, </a:t>
            </a:r>
            <a:r>
              <a:rPr lang="cs-CZ" dirty="0" err="1"/>
              <a:t>ligament</a:t>
            </a:r>
            <a:r>
              <a:rPr lang="cs-CZ" dirty="0"/>
              <a:t> a kloubů. U chronického lumbaga někteří autoři doporučují vyhnout se klidovému režimu, povzbuzují nemocného ke cvičení pod dohledem fyzioterapeuta. Při akutním lumbagu se polohuje v úlevové poloze pacienta, bývá to poloha vleže na boku s pokrčenými koleny nebo vleže na zádech s podloženými lýtky. Pro udržení úlevové polohy u cervikálních syndromů je vhodný molitanový límec.</a:t>
            </a:r>
          </a:p>
          <a:p>
            <a:r>
              <a:rPr lang="cs-CZ" dirty="0"/>
              <a:t> </a:t>
            </a:r>
          </a:p>
          <a:p>
            <a:r>
              <a:rPr lang="cs-CZ" b="1" dirty="0"/>
              <a:t>Speciální metody</a:t>
            </a:r>
            <a:endParaRPr lang="cs-CZ" dirty="0"/>
          </a:p>
          <a:p>
            <a:r>
              <a:rPr lang="cs-CZ" dirty="0"/>
              <a:t>Metoda </a:t>
            </a:r>
            <a:r>
              <a:rPr lang="cs-CZ" dirty="0" err="1"/>
              <a:t>McKenzie</a:t>
            </a:r>
            <a:endParaRPr lang="cs-CZ" dirty="0"/>
          </a:p>
          <a:p>
            <a:r>
              <a:rPr lang="cs-CZ" dirty="0"/>
              <a:t>Vychází z pozorování, že při kyfotickém držení v sedu se objevuji nebo se zhoršují bolesti v oblasti bederní páteře. Naopak ve stoji nebo při chůzi se bolesti zmírňují díky příhodnějšímu postavení bederní páteře a pánve. Metoda se opírá o hypotézu, že většina bolestí v zádech je vyvolána drážděním nervových zakončení v těchto přetěžovaných strukturách. Na tomto podkladě je přikládán extenzi v bederní páteři rozhodující význam pro terapii a prevenci většiny </a:t>
            </a:r>
            <a:r>
              <a:rPr lang="cs-CZ" dirty="0" err="1"/>
              <a:t>lumbalgií</a:t>
            </a:r>
            <a:r>
              <a:rPr lang="cs-CZ" dirty="0"/>
              <a:t>. Pro krční páteř platí obdobný mechanismus výkladu. </a:t>
            </a:r>
          </a:p>
          <a:p>
            <a:r>
              <a:rPr lang="cs-CZ" dirty="0"/>
              <a:t> </a:t>
            </a:r>
          </a:p>
          <a:p>
            <a:r>
              <a:rPr lang="cs-CZ" dirty="0"/>
              <a:t>Terapeutický koncept </a:t>
            </a:r>
            <a:r>
              <a:rPr lang="cs-CZ" dirty="0" err="1"/>
              <a:t>Brunkowové</a:t>
            </a:r>
            <a:r>
              <a:rPr lang="cs-CZ" dirty="0"/>
              <a:t>, kde hlavním terapeutickým prostředkem jsou tzv. vzpěrná cvičení. </a:t>
            </a:r>
          </a:p>
          <a:p>
            <a:endParaRPr lang="cs-CZ" dirty="0"/>
          </a:p>
        </p:txBody>
      </p:sp>
    </p:spTree>
    <p:extLst>
      <p:ext uri="{BB962C8B-B14F-4D97-AF65-F5344CB8AC3E}">
        <p14:creationId xmlns:p14="http://schemas.microsoft.com/office/powerpoint/2010/main" val="175732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2158589-B780-4870-AA75-D643ECF594AA}"/>
              </a:ext>
            </a:extLst>
          </p:cNvPr>
          <p:cNvSpPr>
            <a:spLocks noGrp="1" noChangeArrowheads="1"/>
          </p:cNvSpPr>
          <p:nvPr>
            <p:ph type="title"/>
          </p:nvPr>
        </p:nvSpPr>
        <p:spPr/>
        <p:txBody>
          <a:bodyPr/>
          <a:lstStyle/>
          <a:p>
            <a:r>
              <a:rPr lang="cs-CZ" altLang="cs-CZ"/>
              <a:t>Klasifikace vředu</a:t>
            </a:r>
          </a:p>
        </p:txBody>
      </p:sp>
      <p:sp>
        <p:nvSpPr>
          <p:cNvPr id="30723" name="Rectangle 3">
            <a:extLst>
              <a:ext uri="{FF2B5EF4-FFF2-40B4-BE49-F238E27FC236}">
                <a16:creationId xmlns:a16="http://schemas.microsoft.com/office/drawing/2014/main" id="{56077181-88C8-41A7-99B3-9B9CC30A5A7A}"/>
              </a:ext>
            </a:extLst>
          </p:cNvPr>
          <p:cNvSpPr>
            <a:spLocks noGrp="1" noChangeArrowheads="1"/>
          </p:cNvSpPr>
          <p:nvPr>
            <p:ph type="body" sz="half" idx="1"/>
          </p:nvPr>
        </p:nvSpPr>
        <p:spPr/>
        <p:txBody>
          <a:bodyPr/>
          <a:lstStyle/>
          <a:p>
            <a:r>
              <a:rPr lang="cs-CZ" altLang="cs-CZ"/>
              <a:t>Primární peptický vřed</a:t>
            </a:r>
          </a:p>
          <a:p>
            <a:r>
              <a:rPr lang="cs-CZ" altLang="cs-CZ"/>
              <a:t>Sekundární peptický vřed</a:t>
            </a:r>
          </a:p>
          <a:p>
            <a:r>
              <a:rPr lang="cs-CZ" altLang="cs-CZ"/>
              <a:t>Stresové vředy</a:t>
            </a:r>
          </a:p>
          <a:p>
            <a:r>
              <a:rPr lang="cs-CZ" altLang="cs-CZ"/>
              <a:t>Endokrinní vředy (Zollingerův-Elissonův sy)</a:t>
            </a:r>
          </a:p>
          <a:p>
            <a:r>
              <a:rPr lang="cs-CZ" altLang="cs-CZ"/>
              <a:t>Lékové vředy</a:t>
            </a:r>
          </a:p>
        </p:txBody>
      </p:sp>
      <p:pic>
        <p:nvPicPr>
          <p:cNvPr id="30725" name="Picture 5" descr="Zollingerův-Ellisonův sy">
            <a:extLst>
              <a:ext uri="{FF2B5EF4-FFF2-40B4-BE49-F238E27FC236}">
                <a16:creationId xmlns:a16="http://schemas.microsoft.com/office/drawing/2014/main" id="{AFADF945-BE69-41FD-AFEB-A371B9D28F8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51539" y="1700213"/>
            <a:ext cx="4465637" cy="4824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pull dir="lu"/>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298C8D-2339-4D68-9185-05ABD1120DD1}"/>
              </a:ext>
            </a:extLst>
          </p:cNvPr>
          <p:cNvSpPr>
            <a:spLocks noGrp="1"/>
          </p:cNvSpPr>
          <p:nvPr>
            <p:ph type="title"/>
          </p:nvPr>
        </p:nvSpPr>
        <p:spPr/>
        <p:txBody>
          <a:bodyPr/>
          <a:lstStyle/>
          <a:p>
            <a:r>
              <a:rPr lang="cs-CZ" b="1" dirty="0"/>
              <a:t>Ošetřovatelská péče při chirurgické léčbě</a:t>
            </a:r>
            <a:br>
              <a:rPr lang="cs-CZ" b="1" dirty="0"/>
            </a:br>
            <a:endParaRPr lang="cs-CZ" dirty="0"/>
          </a:p>
        </p:txBody>
      </p:sp>
      <p:sp>
        <p:nvSpPr>
          <p:cNvPr id="3" name="Zástupný symbol pro obsah 2">
            <a:extLst>
              <a:ext uri="{FF2B5EF4-FFF2-40B4-BE49-F238E27FC236}">
                <a16:creationId xmlns:a16="http://schemas.microsoft.com/office/drawing/2014/main" id="{199E5F68-3180-4507-B863-48351D799F7F}"/>
              </a:ext>
            </a:extLst>
          </p:cNvPr>
          <p:cNvSpPr>
            <a:spLocks noGrp="1"/>
          </p:cNvSpPr>
          <p:nvPr>
            <p:ph idx="1"/>
          </p:nvPr>
        </p:nvSpPr>
        <p:spPr/>
        <p:txBody>
          <a:bodyPr>
            <a:normAutofit fontScale="40000" lnSpcReduction="20000"/>
          </a:bodyPr>
          <a:lstStyle/>
          <a:p>
            <a:r>
              <a:rPr lang="cs-CZ" dirty="0"/>
              <a:t>Operace je indikována při selhání konzervativní léčby, při těžké motorické lézi. Obecně platí, že indikací k operaci je nezvladatelná bolest, postižení nervových struktur a nestabilita. U traumat jsou absolutní indikací k operaci poranění s neurologickým postižením a otevřená poranění. Relativní indikací je jakákoli nestabilita, stenóza páteřního kanálu nad 50 %. Chirurgická léčba má zásadní význam u nádorů. </a:t>
            </a:r>
          </a:p>
          <a:p>
            <a:r>
              <a:rPr lang="cs-CZ" dirty="0"/>
              <a:t>V současné době se při operaci disku nejvíce volí přední přístup. Při </a:t>
            </a:r>
            <a:r>
              <a:rPr lang="cs-CZ" dirty="0" err="1"/>
              <a:t>protruzi</a:t>
            </a:r>
            <a:r>
              <a:rPr lang="cs-CZ" dirty="0"/>
              <a:t> disku je možno indikovat </a:t>
            </a:r>
            <a:r>
              <a:rPr lang="cs-CZ" dirty="0" err="1"/>
              <a:t>diskektomii</a:t>
            </a:r>
            <a:r>
              <a:rPr lang="cs-CZ" dirty="0"/>
              <a:t> - odsátí střední části postiženého disku. </a:t>
            </a:r>
          </a:p>
          <a:p>
            <a:r>
              <a:rPr lang="cs-CZ" dirty="0"/>
              <a:t> </a:t>
            </a:r>
          </a:p>
          <a:p>
            <a:r>
              <a:rPr lang="cs-CZ" b="1" dirty="0" err="1"/>
              <a:t>Failed</a:t>
            </a:r>
            <a:r>
              <a:rPr lang="cs-CZ" b="1" dirty="0"/>
              <a:t> </a:t>
            </a:r>
            <a:r>
              <a:rPr lang="cs-CZ" b="1" dirty="0" err="1"/>
              <a:t>back</a:t>
            </a:r>
            <a:r>
              <a:rPr lang="cs-CZ" b="1" dirty="0"/>
              <a:t> </a:t>
            </a:r>
            <a:r>
              <a:rPr lang="cs-CZ" b="1" dirty="0" err="1"/>
              <a:t>surgery</a:t>
            </a:r>
            <a:r>
              <a:rPr lang="cs-CZ" b="1" dirty="0"/>
              <a:t> syndrom</a:t>
            </a:r>
            <a:endParaRPr lang="cs-CZ" dirty="0"/>
          </a:p>
          <a:p>
            <a:r>
              <a:rPr lang="cs-CZ" dirty="0"/>
              <a:t>S tímto syndromem se nejčastěji setkáváme po opakovaných předchozích operacích disků bederní páteře, kdy přetrvává, nebo se objeví nová symptomatologie – bolest, neurologické příznaky. Často vidíme jizvu nad páteří po operaci, </a:t>
            </a:r>
            <a:r>
              <a:rPr lang="cs-CZ" dirty="0" err="1"/>
              <a:t>antalgické</a:t>
            </a:r>
            <a:r>
              <a:rPr lang="cs-CZ" dirty="0"/>
              <a:t> držení těla v úklonu s mírným předklonem. Lidé se bojí pohybu, tloustnou, trpí nespavostí a časté jsou sfinkterové poruchy. Je nutné komplexní posouzení stavu nemocného a následná péče mezioborovým týmem.</a:t>
            </a:r>
          </a:p>
          <a:p>
            <a:r>
              <a:rPr lang="cs-CZ" dirty="0"/>
              <a:t> </a:t>
            </a:r>
          </a:p>
          <a:p>
            <a:r>
              <a:rPr lang="cs-CZ" b="1" dirty="0"/>
              <a:t>Péče o pacienty na spinální jednotce</a:t>
            </a:r>
            <a:endParaRPr lang="cs-CZ" dirty="0"/>
          </a:p>
          <a:p>
            <a:r>
              <a:rPr lang="cs-CZ" dirty="0"/>
              <a:t>Po operaci jsou pacienti překládáni na spinální jednotky. Správné polohování je základem kvalitní péče. Je prevencí vzniku proleženin, pomáhá zamezit vzniku svalových atrofií, kontraktur, deformací kloubů. Polohuje se v pravidelných intervalech po třech hodinách:  </a:t>
            </a:r>
          </a:p>
          <a:p>
            <a:r>
              <a:rPr lang="cs-CZ" dirty="0"/>
              <a:t>- poloha na zádech – supinační (nejpřirozenější),</a:t>
            </a:r>
          </a:p>
          <a:p>
            <a:r>
              <a:rPr lang="cs-CZ" dirty="0"/>
              <a:t>- poloha </a:t>
            </a:r>
            <a:r>
              <a:rPr lang="cs-CZ" dirty="0" err="1"/>
              <a:t>semisupinační</a:t>
            </a:r>
            <a:r>
              <a:rPr lang="cs-CZ" dirty="0"/>
              <a:t> (střední poloha mezi lehem na zádech a na boku),</a:t>
            </a:r>
          </a:p>
          <a:p>
            <a:r>
              <a:rPr lang="cs-CZ" dirty="0"/>
              <a:t>- poloha </a:t>
            </a:r>
            <a:r>
              <a:rPr lang="cs-CZ" dirty="0" err="1"/>
              <a:t>semipronační</a:t>
            </a:r>
            <a:r>
              <a:rPr lang="cs-CZ" dirty="0"/>
              <a:t> (střední poloha mezi polohou na boku a lehem na břiše),</a:t>
            </a:r>
          </a:p>
          <a:p>
            <a:r>
              <a:rPr lang="cs-CZ" dirty="0"/>
              <a:t>- </a:t>
            </a:r>
            <a:r>
              <a:rPr lang="cs-CZ" dirty="0" err="1"/>
              <a:t>polosed</a:t>
            </a:r>
            <a:r>
              <a:rPr lang="cs-CZ" dirty="0"/>
              <a:t>,</a:t>
            </a:r>
          </a:p>
          <a:p>
            <a:r>
              <a:rPr lang="cs-CZ" dirty="0"/>
              <a:t>- poloha na břiše – v akutní a subakutní fázi se nevyužívá.</a:t>
            </a:r>
          </a:p>
          <a:p>
            <a:r>
              <a:rPr lang="cs-CZ" dirty="0"/>
              <a:t>   </a:t>
            </a:r>
          </a:p>
          <a:p>
            <a:endParaRPr lang="cs-CZ" dirty="0"/>
          </a:p>
        </p:txBody>
      </p:sp>
      <p:pic>
        <p:nvPicPr>
          <p:cNvPr id="5" name="Obrázek 4">
            <a:extLst>
              <a:ext uri="{FF2B5EF4-FFF2-40B4-BE49-F238E27FC236}">
                <a16:creationId xmlns:a16="http://schemas.microsoft.com/office/drawing/2014/main" id="{DE147064-2700-4C16-BFAD-CCF1FD662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619" y="4475786"/>
            <a:ext cx="3169381" cy="2382214"/>
          </a:xfrm>
          <a:prstGeom prst="rect">
            <a:avLst/>
          </a:prstGeom>
        </p:spPr>
      </p:pic>
      <p:sp>
        <p:nvSpPr>
          <p:cNvPr id="6" name="Obdélník 5">
            <a:extLst>
              <a:ext uri="{FF2B5EF4-FFF2-40B4-BE49-F238E27FC236}">
                <a16:creationId xmlns:a16="http://schemas.microsoft.com/office/drawing/2014/main" id="{86B3678D-FDB4-4D7B-9C2D-0DFD99933F09}"/>
              </a:ext>
            </a:extLst>
          </p:cNvPr>
          <p:cNvSpPr/>
          <p:nvPr/>
        </p:nvSpPr>
        <p:spPr>
          <a:xfrm>
            <a:off x="2869975" y="5870405"/>
            <a:ext cx="6096000" cy="646331"/>
          </a:xfrm>
          <a:prstGeom prst="rect">
            <a:avLst/>
          </a:prstGeom>
        </p:spPr>
        <p:txBody>
          <a:bodyPr>
            <a:spAutoFit/>
          </a:bodyPr>
          <a:lstStyle/>
          <a:p>
            <a:r>
              <a:rPr lang="cs-CZ" i="1" dirty="0"/>
              <a:t>Obrázek 9 Přetáčení pacienta bez rotace páteře, </a:t>
            </a:r>
            <a:r>
              <a:rPr lang="cs-CZ" i="1" dirty="0" err="1"/>
              <a:t>Rollboard</a:t>
            </a:r>
            <a:r>
              <a:rPr lang="cs-CZ" i="1" dirty="0"/>
              <a:t> je užíván k přesunu z lůžka na lůžko</a:t>
            </a:r>
            <a:endParaRPr lang="cs-CZ" dirty="0"/>
          </a:p>
        </p:txBody>
      </p:sp>
    </p:spTree>
    <p:extLst>
      <p:ext uri="{BB962C8B-B14F-4D97-AF65-F5344CB8AC3E}">
        <p14:creationId xmlns:p14="http://schemas.microsoft.com/office/powerpoint/2010/main" val="395112112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5B87E6-800E-46EA-9D36-A78DD32C03B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488A16E-7245-4D58-98AF-8366DB613D17}"/>
              </a:ext>
            </a:extLst>
          </p:cNvPr>
          <p:cNvSpPr>
            <a:spLocks noGrp="1"/>
          </p:cNvSpPr>
          <p:nvPr>
            <p:ph idx="1"/>
          </p:nvPr>
        </p:nvSpPr>
        <p:spPr/>
        <p:txBody>
          <a:bodyPr>
            <a:normAutofit fontScale="70000" lnSpcReduction="20000"/>
          </a:bodyPr>
          <a:lstStyle/>
          <a:p>
            <a:r>
              <a:rPr lang="cs-CZ" b="1" dirty="0"/>
              <a:t>Léčebná tělesná výchova pooperační</a:t>
            </a:r>
            <a:endParaRPr lang="cs-CZ" dirty="0"/>
          </a:p>
          <a:p>
            <a:r>
              <a:rPr lang="cs-CZ" dirty="0"/>
              <a:t>Včasné zahájení rehabilitačního programu v pooperačním období může výrazně ovlivnit efekt operačního výkonu. Součástí časné pooperační LTV je polohování, respirační fyzioterapie, cévní gymnastika. Podle vyjádření operatéra probíhá </a:t>
            </a:r>
            <a:r>
              <a:rPr lang="cs-CZ" dirty="0" err="1"/>
              <a:t>vertikalizace</a:t>
            </a:r>
            <a:r>
              <a:rPr lang="cs-CZ" dirty="0"/>
              <a:t> (přes bok, přes břicho). Bývá to kolem 2. dne (po vyjmutí drenáže), často probíhá v ortéze. Později se u bederních operací a krčních operací ze zadního přístupu izometricky posilují břišní, zádové a hýžďové svaly v poloze v lehu na zádech, břiše a na boku. Provádí se kondiční cvičení končetin (nesmí však vyvolat napětí v operované části) a cvičení dechové. Je doporučená lehká chůze a sezení (6 týdnů omezené sezení po operaci hernie v bederní páteři – pouze při jídle). </a:t>
            </a:r>
          </a:p>
          <a:p>
            <a:r>
              <a:rPr lang="cs-CZ" dirty="0"/>
              <a:t>Po operaci krční páteře z předního přístupu je doporučováno izometrické cvičení i krčního svalstva. Důležitá je péče o jizvu ihned po zhojení. Po kostním zhojení se doporučuje postupné rozcvičování v nezpevněných segmentech páteře, postupné posilování břišního a zádového svalstva. </a:t>
            </a:r>
          </a:p>
          <a:p>
            <a:r>
              <a:rPr lang="cs-CZ" dirty="0"/>
              <a:t>Po operacích bederní páteře je důležité nacvičit podsazování pánve (ne jenom samostatné posilování břišních a hýžďových svalů), nácvik správného držení těla a prvky ze školy zad. Postupně zvyšujeme zátěž pro posilování svalstva končetin a zavádíme další činnosti – rychlou chůzi, sportovní a pracovní aktivity. Trvale se doporučuje vyvarovat se předklonům, a rotacím, nošení a zvedání těžkých předmětů z předklonu.</a:t>
            </a:r>
          </a:p>
          <a:p>
            <a:endParaRPr lang="cs-CZ" dirty="0"/>
          </a:p>
        </p:txBody>
      </p:sp>
    </p:spTree>
    <p:extLst>
      <p:ext uri="{BB962C8B-B14F-4D97-AF65-F5344CB8AC3E}">
        <p14:creationId xmlns:p14="http://schemas.microsoft.com/office/powerpoint/2010/main" val="4869043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20322-EB41-4BAA-AC50-296C894D0083}"/>
              </a:ext>
            </a:extLst>
          </p:cNvPr>
          <p:cNvSpPr>
            <a:spLocks noGrp="1"/>
          </p:cNvSpPr>
          <p:nvPr>
            <p:ph type="title"/>
          </p:nvPr>
        </p:nvSpPr>
        <p:spPr/>
        <p:txBody>
          <a:bodyPr>
            <a:normAutofit fontScale="90000"/>
          </a:bodyPr>
          <a:lstStyle/>
          <a:p>
            <a:r>
              <a:rPr lang="cs-CZ" b="1" dirty="0">
                <a:solidFill>
                  <a:srgbClr val="FF0000"/>
                </a:solidFill>
              </a:rPr>
              <a:t>16 Ošetřovatelský proces u pacienta s poraněním měkkého kolena</a:t>
            </a:r>
            <a:br>
              <a:rPr lang="cs-CZ" b="1" dirty="0">
                <a:solidFill>
                  <a:srgbClr val="FF0000"/>
                </a:solidFill>
              </a:rPr>
            </a:br>
            <a:endParaRPr lang="cs-CZ" dirty="0">
              <a:solidFill>
                <a:srgbClr val="FF0000"/>
              </a:solidFill>
            </a:endParaRPr>
          </a:p>
        </p:txBody>
      </p:sp>
      <p:sp>
        <p:nvSpPr>
          <p:cNvPr id="3" name="Zástupný symbol pro obsah 2">
            <a:extLst>
              <a:ext uri="{FF2B5EF4-FFF2-40B4-BE49-F238E27FC236}">
                <a16:creationId xmlns:a16="http://schemas.microsoft.com/office/drawing/2014/main" id="{073453A7-2BED-4AFE-9976-ADA442E0D3B5}"/>
              </a:ext>
            </a:extLst>
          </p:cNvPr>
          <p:cNvSpPr>
            <a:spLocks noGrp="1"/>
          </p:cNvSpPr>
          <p:nvPr>
            <p:ph idx="1"/>
          </p:nvPr>
        </p:nvSpPr>
        <p:spPr/>
        <p:txBody>
          <a:bodyPr>
            <a:normAutofit fontScale="92500" lnSpcReduction="20000"/>
          </a:bodyPr>
          <a:lstStyle/>
          <a:p>
            <a:r>
              <a:rPr lang="cs-CZ" dirty="0"/>
              <a:t>Poranění kolenního kloubu jsou v posledních letech stále častějším problémem. Důvodem je změna životního stylu. Díky tomu, že je stále populárnější aktivní sport, lidé odpoledne spěchají z kanceláře, kde celý den sedí na židli na sportoviště a mají ambice podat vrcholové sportovní výkony. K množství úrazů mimo špatné kondice též přispívá i zvyšující se kvalita sportovních pomůcek (třeba vyšší </a:t>
            </a:r>
            <a:r>
              <a:rPr lang="cs-CZ" dirty="0" err="1"/>
              <a:t>adhezivita</a:t>
            </a:r>
            <a:r>
              <a:rPr lang="cs-CZ" dirty="0"/>
              <a:t> podrážek sportovních bot nebo carvingové lyže). Poranění měkkého kolena vznikají jak přímým tak častěji nepřímým mechanizmem. Většinou se tedy jedná o sportovní úrazy. Poraněny mohou být vazy, menisky, kloubní pouzdro, svaly a jejich šlachy a též kryt kloubních povrchů - chrupavka. Poranění různých struktur je různě významné a různě časté. Poranění vnitřního postranního vazu je 15x častější než poranění zevního postranního vazu. Poranění předního zkříženého vazu je 10x častější než poranění zadního zkříženého vazu. Poškození laterálního menisku je asi 10x méně časté než menisku mediálního.</a:t>
            </a:r>
          </a:p>
        </p:txBody>
      </p:sp>
    </p:spTree>
    <p:extLst>
      <p:ext uri="{BB962C8B-B14F-4D97-AF65-F5344CB8AC3E}">
        <p14:creationId xmlns:p14="http://schemas.microsoft.com/office/powerpoint/2010/main" val="28269656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1F4534-FAC7-476E-B4AA-1FAD516D1944}"/>
              </a:ext>
            </a:extLst>
          </p:cNvPr>
          <p:cNvSpPr>
            <a:spLocks noGrp="1"/>
          </p:cNvSpPr>
          <p:nvPr>
            <p:ph type="title"/>
          </p:nvPr>
        </p:nvSpPr>
        <p:spPr/>
        <p:txBody>
          <a:bodyPr/>
          <a:lstStyle/>
          <a:p>
            <a:r>
              <a:rPr lang="cs-CZ" b="1" dirty="0"/>
              <a:t>Poranění vazů</a:t>
            </a:r>
            <a:br>
              <a:rPr lang="cs-CZ" b="1" dirty="0"/>
            </a:br>
            <a:endParaRPr lang="cs-CZ" dirty="0"/>
          </a:p>
        </p:txBody>
      </p:sp>
      <p:sp>
        <p:nvSpPr>
          <p:cNvPr id="3" name="Zástupný symbol pro obsah 2">
            <a:extLst>
              <a:ext uri="{FF2B5EF4-FFF2-40B4-BE49-F238E27FC236}">
                <a16:creationId xmlns:a16="http://schemas.microsoft.com/office/drawing/2014/main" id="{DC05300C-BDF4-4226-9A87-05518870005D}"/>
              </a:ext>
            </a:extLst>
          </p:cNvPr>
          <p:cNvSpPr>
            <a:spLocks noGrp="1"/>
          </p:cNvSpPr>
          <p:nvPr>
            <p:ph idx="1"/>
          </p:nvPr>
        </p:nvSpPr>
        <p:spPr/>
        <p:txBody>
          <a:bodyPr>
            <a:normAutofit fontScale="40000" lnSpcReduction="20000"/>
          </a:bodyPr>
          <a:lstStyle/>
          <a:p>
            <a:r>
              <a:rPr lang="cs-CZ" dirty="0"/>
              <a:t>Poranění vedoucí k nestabilitě můžeme rozdělit na poranění kapsulárních stabilizátorů a izolované leze zkřížených vazů.  Nejčastější jsou mediální nestability, které vznikají násilnou abdukcí a zevní rotací bérce, nebo přímým násilím na kolenní kloub ze zevní strany.</a:t>
            </a:r>
          </a:p>
          <a:p>
            <a:r>
              <a:rPr lang="cs-CZ" dirty="0"/>
              <a:t> </a:t>
            </a:r>
          </a:p>
          <a:p>
            <a:r>
              <a:rPr lang="cs-CZ" b="1" dirty="0"/>
              <a:t>Klasifikace - typy poranění vazů:</a:t>
            </a:r>
            <a:endParaRPr lang="cs-CZ" dirty="0"/>
          </a:p>
          <a:p>
            <a:r>
              <a:rPr lang="cs-CZ" dirty="0"/>
              <a:t>1. natažení vazu (distenze) - jsou porušena jen některá vlákna, ale je zachována kontinuita vazu. Projevuje se pouze bolestí.</a:t>
            </a:r>
          </a:p>
          <a:p>
            <a:r>
              <a:rPr lang="cs-CZ" dirty="0"/>
              <a:t>2. částečné přetržení vazu (parciální ruptura) - vaz je částečně přerušen, ale jeho kontinuita je zachována a je snížena jeho pevnost. Projevuje se bolestí a částečnou nestabilitou.</a:t>
            </a:r>
          </a:p>
          <a:p>
            <a:r>
              <a:rPr lang="cs-CZ" dirty="0"/>
              <a:t>3. úplné přetržení vazu (totální ruptura) - kontinuita vazu je zcela přerušena.</a:t>
            </a:r>
          </a:p>
          <a:p>
            <a:r>
              <a:rPr lang="cs-CZ" dirty="0"/>
              <a:t> </a:t>
            </a:r>
          </a:p>
          <a:p>
            <a:r>
              <a:rPr lang="cs-CZ" b="1" dirty="0"/>
              <a:t>Diagnostika</a:t>
            </a:r>
            <a:endParaRPr lang="cs-CZ" dirty="0"/>
          </a:p>
          <a:p>
            <a:r>
              <a:rPr lang="cs-CZ" dirty="0"/>
              <a:t>V anamnéze pátráme po tom, kdy došlo k úrazu, jeho mechanizmu, schopnosti zátěže a také po rychlosti vzniku symptomů. Postupně vzniklá náplň je spíše výsledkem dráždění, naopak náplň vzniklá okamžitě do několika hodin od úrazu je známkou </a:t>
            </a:r>
            <a:r>
              <a:rPr lang="cs-CZ" dirty="0" err="1"/>
              <a:t>hemartrosu</a:t>
            </a:r>
            <a:r>
              <a:rPr lang="cs-CZ" dirty="0"/>
              <a:t> - tedy krevní náplně kloubu.</a:t>
            </a:r>
          </a:p>
          <a:p>
            <a:r>
              <a:rPr lang="cs-CZ" dirty="0"/>
              <a:t> </a:t>
            </a:r>
          </a:p>
          <a:p>
            <a:r>
              <a:rPr lang="cs-CZ" dirty="0"/>
              <a:t>Při klinickém vyšetření hodnotíme rozsah hematomů, kožních poranění, </a:t>
            </a:r>
            <a:r>
              <a:rPr lang="cs-CZ" dirty="0" err="1"/>
              <a:t>dekonfiguraci</a:t>
            </a:r>
            <a:r>
              <a:rPr lang="cs-CZ" dirty="0"/>
              <a:t> kolenního kloubu a vadné postavení v kloubu. </a:t>
            </a:r>
          </a:p>
          <a:p>
            <a:r>
              <a:rPr lang="cs-CZ" dirty="0"/>
              <a:t>Palpací zjišťujeme místo největší bolesti, tedy zda je spíše v průběhu vazu nebo spíše na štěrbině kloubu.</a:t>
            </a:r>
          </a:p>
          <a:p>
            <a:r>
              <a:rPr lang="cs-CZ" dirty="0"/>
              <a:t>Zásadní je vyšetření rozsahu pohybu v kloubu. Musíme odlišit blokádu od omezení pohybu pro bolest. Blokáda vzniká </a:t>
            </a:r>
            <a:r>
              <a:rPr lang="cs-CZ" dirty="0" err="1"/>
              <a:t>interpozicí</a:t>
            </a:r>
            <a:r>
              <a:rPr lang="cs-CZ" dirty="0"/>
              <a:t> utrženého menisku mezi kloubní povrchy a zabraňuje jakémukoli i sebemenšímu pohybu v kloubu. Tento stav je indikací k akutní artroskopii. </a:t>
            </a:r>
          </a:p>
          <a:p>
            <a:r>
              <a:rPr lang="cs-CZ" dirty="0"/>
              <a:t>Speciálními manévry vyšetřujeme stabilitu kloubu, kdy rozevření štěrbiny v testu dělíme do tří stupňů a označujeme je plusy (+, ++, +++) dle rozsahu. Nejznámějším testem je vyšetření leze předního zkříženého vazu, tedy přední zásuvka, kdy vyšetřujeme posun </a:t>
            </a:r>
            <a:r>
              <a:rPr lang="cs-CZ" dirty="0" err="1"/>
              <a:t>tibie</a:t>
            </a:r>
            <a:r>
              <a:rPr lang="cs-CZ" dirty="0"/>
              <a:t> vůči femuru v 90° flexi.</a:t>
            </a:r>
          </a:p>
          <a:p>
            <a:endParaRPr lang="cs-CZ" dirty="0"/>
          </a:p>
        </p:txBody>
      </p:sp>
    </p:spTree>
    <p:extLst>
      <p:ext uri="{BB962C8B-B14F-4D97-AF65-F5344CB8AC3E}">
        <p14:creationId xmlns:p14="http://schemas.microsoft.com/office/powerpoint/2010/main" val="301409584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D4966-E916-4CBE-9ED1-EFF6BD62A29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40BB005-B6DC-4E5F-94A2-BE20973EB432}"/>
              </a:ext>
            </a:extLst>
          </p:cNvPr>
          <p:cNvSpPr>
            <a:spLocks noGrp="1"/>
          </p:cNvSpPr>
          <p:nvPr>
            <p:ph idx="1"/>
          </p:nvPr>
        </p:nvSpPr>
        <p:spPr/>
        <p:txBody>
          <a:bodyPr>
            <a:normAutofit fontScale="47500" lnSpcReduction="20000"/>
          </a:bodyPr>
          <a:lstStyle/>
          <a:p>
            <a:r>
              <a:rPr lang="cs-CZ" dirty="0"/>
              <a:t>Důležitým diagnostickým prvkem je punkce kloubu. Tu provádíme za plně aseptických kautel, s vědomím rizika zanesení </a:t>
            </a:r>
            <a:r>
              <a:rPr lang="cs-CZ" dirty="0" err="1"/>
              <a:t>iatrogenní</a:t>
            </a:r>
            <a:r>
              <a:rPr lang="cs-CZ" dirty="0"/>
              <a:t> infekce, nejlépe na zákrokovém sálku. K punkci je třeba připravit sterilní čtverce a tampony, sterilní jednorázové rukavice, desinfekční roztok, jehlu spíše většího průměru - růžovou, stříkačky nejlépe 20 ccm, </a:t>
            </a:r>
            <a:r>
              <a:rPr lang="cs-CZ" dirty="0" err="1"/>
              <a:t>rouškovací</a:t>
            </a:r>
            <a:r>
              <a:rPr lang="cs-CZ" dirty="0"/>
              <a:t> sadu na jedno použití nebo alespoň roušku s otvorem a emitní misku. Pro eventuální výplach </a:t>
            </a:r>
            <a:r>
              <a:rPr lang="cs-CZ" dirty="0" err="1"/>
              <a:t>hemarthrosu</a:t>
            </a:r>
            <a:r>
              <a:rPr lang="cs-CZ" dirty="0"/>
              <a:t> pak nejlépe </a:t>
            </a:r>
            <a:r>
              <a:rPr lang="cs-CZ" dirty="0" err="1"/>
              <a:t>Ringerův</a:t>
            </a:r>
            <a:r>
              <a:rPr lang="cs-CZ" dirty="0"/>
              <a:t> roztok. Nejprve je třeba řádně desinfikovat oblast vpichu - nejčastěji užíváme přístup zevně pod horním okrajem pately.  Zcela nedostatečné je užít pouze desinfekční </a:t>
            </a:r>
            <a:r>
              <a:rPr lang="cs-CZ" dirty="0" err="1"/>
              <a:t>spray</a:t>
            </a:r>
            <a:r>
              <a:rPr lang="cs-CZ" dirty="0"/>
              <a:t> a jednou či dvakrát stříknout. Nejlépe je užít tampón s desinfekcí, který splňuje i mechanickou funkci. Chceme-li užít desinfekční </a:t>
            </a:r>
            <a:r>
              <a:rPr lang="cs-CZ" dirty="0" err="1"/>
              <a:t>spray</a:t>
            </a:r>
            <a:r>
              <a:rPr lang="cs-CZ" dirty="0"/>
              <a:t>, je třeba pokrýt desinfekcí dostatečně širokou oblast v okolí vpichu. Poté sterilním čtvercem pečlivě mechanicky očistit oblast a opět dostatečně široce pokrýt danou oblast desinfekcí. Protože je ale nemožné užít desinfekční </a:t>
            </a:r>
            <a:r>
              <a:rPr lang="cs-CZ" dirty="0" err="1"/>
              <a:t>spray</a:t>
            </a:r>
            <a:r>
              <a:rPr lang="cs-CZ" dirty="0"/>
              <a:t> a zároveň mít sterilní rukavice, je třeba, aby aplikovala desinfekci druhá osoba. Proto je jednodušší užít tampon se sterilním roztokem. V současné době jsou dodávány kompletní jednorázové speciální sady, které obsahují vše potřebné. </a:t>
            </a:r>
          </a:p>
          <a:p>
            <a:r>
              <a:rPr lang="cs-CZ" dirty="0"/>
              <a:t>Přítomnost krve v kloubu je významným diagnostickým znamením a ukazuje na poranění předního zkříženého vazu. </a:t>
            </a:r>
            <a:r>
              <a:rPr lang="cs-CZ" dirty="0" err="1"/>
              <a:t>Haemarthros</a:t>
            </a:r>
            <a:r>
              <a:rPr lang="cs-CZ" dirty="0"/>
              <a:t> má nepříznivý vliv na chrupavku a je třeba jej z kloubu </a:t>
            </a:r>
            <a:r>
              <a:rPr lang="cs-CZ" dirty="0" err="1"/>
              <a:t>vypunktovat</a:t>
            </a:r>
            <a:r>
              <a:rPr lang="cs-CZ" dirty="0"/>
              <a:t> a kloub pečlivě </a:t>
            </a:r>
            <a:r>
              <a:rPr lang="cs-CZ" dirty="0" err="1"/>
              <a:t>Ringerovým</a:t>
            </a:r>
            <a:r>
              <a:rPr lang="cs-CZ" dirty="0"/>
              <a:t> roztokem vypláchnout. Vpich poté sterilní náplastí zalepit a pacienta pečlivě poučit o rizicích zanesení infekce vpichem (sauna, plavání v den punkce).</a:t>
            </a:r>
          </a:p>
          <a:p>
            <a:r>
              <a:rPr lang="cs-CZ" dirty="0"/>
              <a:t> </a:t>
            </a:r>
          </a:p>
          <a:p>
            <a:r>
              <a:rPr lang="cs-CZ" dirty="0"/>
              <a:t>Rentgenové vyšetření patří mezi základní vyšetřovací metody. Provádí se předozadní a bočná projekce. Slouží především k vyloučení zlomeniny, například </a:t>
            </a:r>
            <a:r>
              <a:rPr lang="cs-CZ" dirty="0" err="1"/>
              <a:t>interkondylické</a:t>
            </a:r>
            <a:r>
              <a:rPr lang="cs-CZ" dirty="0"/>
              <a:t> eminence, která se klinicky může projevovat stejně jako poranění předního zkříženého vazu. </a:t>
            </a:r>
            <a:r>
              <a:rPr lang="cs-CZ" dirty="0" err="1"/>
              <a:t>Artrografie</a:t>
            </a:r>
            <a:r>
              <a:rPr lang="cs-CZ" dirty="0"/>
              <a:t> se v současné době v diagnostice poranění měkkého kolena neužívá.</a:t>
            </a:r>
          </a:p>
          <a:p>
            <a:r>
              <a:rPr lang="cs-CZ" dirty="0"/>
              <a:t> </a:t>
            </a:r>
          </a:p>
          <a:p>
            <a:r>
              <a:rPr lang="cs-CZ" dirty="0"/>
              <a:t>Magnetická rezonance je zcela klíčové vyšetření, které umožňuje velmi dobře posoudit stav veškerých měkkých struktur kolenního kloubu. Je to neinvazivní metoda, jejíž dostupnost je v současné době již velmi dobrá.</a:t>
            </a:r>
          </a:p>
          <a:p>
            <a:r>
              <a:rPr lang="cs-CZ" dirty="0"/>
              <a:t> </a:t>
            </a:r>
          </a:p>
          <a:p>
            <a:r>
              <a:rPr lang="cs-CZ" dirty="0"/>
              <a:t>Artroskopie je endoskopická metoda používaná pro diagnostiku a následné operační ošetření kloubních změn a poranění. </a:t>
            </a:r>
          </a:p>
          <a:p>
            <a:endParaRPr lang="cs-CZ" dirty="0"/>
          </a:p>
        </p:txBody>
      </p:sp>
    </p:spTree>
    <p:extLst>
      <p:ext uri="{BB962C8B-B14F-4D97-AF65-F5344CB8AC3E}">
        <p14:creationId xmlns:p14="http://schemas.microsoft.com/office/powerpoint/2010/main" val="112789471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556B28-1FAB-4C9D-80EF-F9D2109493D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71A57CC-2B31-4D44-BC38-21E1153C9309}"/>
              </a:ext>
            </a:extLst>
          </p:cNvPr>
          <p:cNvSpPr>
            <a:spLocks noGrp="1"/>
          </p:cNvSpPr>
          <p:nvPr>
            <p:ph idx="1"/>
          </p:nvPr>
        </p:nvSpPr>
        <p:spPr/>
        <p:txBody>
          <a:bodyPr>
            <a:normAutofit fontScale="62500" lnSpcReduction="20000"/>
          </a:bodyPr>
          <a:lstStyle/>
          <a:p>
            <a:r>
              <a:rPr lang="cs-CZ" b="1" dirty="0"/>
              <a:t>Terapie</a:t>
            </a:r>
            <a:endParaRPr lang="cs-CZ" dirty="0"/>
          </a:p>
          <a:p>
            <a:r>
              <a:rPr lang="cs-CZ" dirty="0"/>
              <a:t>Terapii volíme dle stupně poranění.</a:t>
            </a:r>
          </a:p>
          <a:p>
            <a:r>
              <a:rPr lang="cs-CZ" dirty="0"/>
              <a:t>V případě pouhého natažení vazu volíme funkční a symptomatickou léčbu. Aplikujeme led, eventuálně antirevmatické masti a klid. Imobilizace není potřeba.</a:t>
            </a:r>
          </a:p>
          <a:p>
            <a:r>
              <a:rPr lang="cs-CZ" dirty="0"/>
              <a:t>U částečného přetržení vazu aplikujeme led, eventuálně antirevmatické masti a ortézu na 2-4 týdny s doléčením rehabilitací a bez sportovní zátěže do 6 týdnů. V případě bolesti analgetika.</a:t>
            </a:r>
          </a:p>
          <a:p>
            <a:r>
              <a:rPr lang="cs-CZ" dirty="0"/>
              <a:t>V případě úplného přetržení vazu záleží na tom, o jaký vaz se jedná. Izolovanou rupturu postranního vazu léčíme ortézou na 6 týdnů, nejprve dlouhou rigidní ve 20° flexi s následnou funkční léčbou v ortéze s pohybem. U aktivních sportovců, či při výrazné nestabilitě provádíme operační suturu.</a:t>
            </a:r>
          </a:p>
          <a:p>
            <a:r>
              <a:rPr lang="cs-CZ" dirty="0"/>
              <a:t>Izolované poranění předního zkříženého vazu a kombinovaná poranění léčíme operačně. Nikdy však neprovádíme čerstvou suturu předního zkříženého vazu, ta je neúspěšná, vede ke špatným funkčním výsledkům. Osvědčuje se provedení artroskopie, ošetření menisků a po rehabilitaci po opadnutí otoku a zklidnění poúrazové </a:t>
            </a:r>
            <a:r>
              <a:rPr lang="cs-CZ" dirty="0" err="1"/>
              <a:t>synovialitidy</a:t>
            </a:r>
            <a:r>
              <a:rPr lang="cs-CZ" dirty="0"/>
              <a:t> provádíme po 6-12 týdnech náhradu vazu. Tu provádíme za užití části </a:t>
            </a:r>
            <a:r>
              <a:rPr lang="cs-CZ" dirty="0" err="1"/>
              <a:t>ligamentum</a:t>
            </a:r>
            <a:r>
              <a:rPr lang="cs-CZ" dirty="0"/>
              <a:t> </a:t>
            </a:r>
            <a:r>
              <a:rPr lang="cs-CZ" dirty="0" err="1"/>
              <a:t>patellae</a:t>
            </a:r>
            <a:r>
              <a:rPr lang="cs-CZ" dirty="0"/>
              <a:t> či šlach </a:t>
            </a:r>
            <a:r>
              <a:rPr lang="cs-CZ" dirty="0" err="1"/>
              <a:t>hamstringů</a:t>
            </a:r>
            <a:r>
              <a:rPr lang="cs-CZ" dirty="0"/>
              <a:t>. Neosvědčily se umělé náhrady vazu.</a:t>
            </a:r>
          </a:p>
          <a:p>
            <a:r>
              <a:rPr lang="cs-CZ" dirty="0"/>
              <a:t> </a:t>
            </a:r>
          </a:p>
          <a:p>
            <a:r>
              <a:rPr lang="cs-CZ" dirty="0"/>
              <a:t>  </a:t>
            </a:r>
          </a:p>
          <a:p>
            <a:endParaRPr lang="cs-CZ" dirty="0"/>
          </a:p>
        </p:txBody>
      </p:sp>
    </p:spTree>
    <p:extLst>
      <p:ext uri="{BB962C8B-B14F-4D97-AF65-F5344CB8AC3E}">
        <p14:creationId xmlns:p14="http://schemas.microsoft.com/office/powerpoint/2010/main" val="196587631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B39633-1C53-4690-A9E6-CB31F111AA96}"/>
              </a:ext>
            </a:extLst>
          </p:cNvPr>
          <p:cNvSpPr>
            <a:spLocks noGrp="1"/>
          </p:cNvSpPr>
          <p:nvPr>
            <p:ph type="title"/>
          </p:nvPr>
        </p:nvSpPr>
        <p:spPr>
          <a:xfrm>
            <a:off x="838200" y="1287617"/>
            <a:ext cx="10515600" cy="1325563"/>
          </a:xfrm>
        </p:spPr>
        <p:txBody>
          <a:bodyPr>
            <a:normAutofit fontScale="90000"/>
          </a:bodyPr>
          <a:lstStyle/>
          <a:p>
            <a:r>
              <a:rPr lang="cs-CZ" sz="3100" i="1" dirty="0"/>
              <a:t>Obr.1:  Elastický návlek na kolenní kloub. Velmi oblíbená pomůcka, která však vůbec</a:t>
            </a:r>
            <a:r>
              <a:rPr lang="cs-CZ" sz="3100" dirty="0"/>
              <a:t> </a:t>
            </a:r>
            <a:r>
              <a:rPr lang="cs-CZ" sz="3100" i="1" dirty="0"/>
              <a:t>nestabilizuje kolenní kloub. Její funkcí je udržovat koleno v teple a jeho hlavní funkce</a:t>
            </a:r>
            <a:r>
              <a:rPr lang="cs-CZ" sz="3100" dirty="0"/>
              <a:t> </a:t>
            </a:r>
            <a:r>
              <a:rPr lang="cs-CZ" sz="3100" i="1" dirty="0"/>
              <a:t>spočívá v lepším cítění funkce kolenního kloubu.</a:t>
            </a:r>
            <a:br>
              <a:rPr lang="cs-CZ" sz="3100" dirty="0"/>
            </a:br>
            <a:r>
              <a:rPr lang="cs-CZ" sz="3100" dirty="0"/>
              <a:t>Zdroj: </a:t>
            </a:r>
            <a:r>
              <a:rPr lang="cs-CZ" sz="3100" dirty="0" err="1"/>
              <a:t>Donjoy</a:t>
            </a:r>
            <a:r>
              <a:rPr lang="cs-CZ" sz="3100" dirty="0"/>
              <a:t>, 2011 </a:t>
            </a:r>
            <a:br>
              <a:rPr lang="cs-CZ" sz="3100" dirty="0"/>
            </a:br>
            <a:r>
              <a:rPr lang="cs-CZ" dirty="0"/>
              <a:t> </a:t>
            </a:r>
            <a:br>
              <a:rPr lang="cs-CZ" dirty="0"/>
            </a:br>
            <a:endParaRPr lang="cs-CZ" dirty="0"/>
          </a:p>
        </p:txBody>
      </p:sp>
      <p:pic>
        <p:nvPicPr>
          <p:cNvPr id="5" name="Zástupný symbol pro obsah 4">
            <a:extLst>
              <a:ext uri="{FF2B5EF4-FFF2-40B4-BE49-F238E27FC236}">
                <a16:creationId xmlns:a16="http://schemas.microsoft.com/office/drawing/2014/main" id="{257975CB-8CF5-42DC-8443-BB5114B5B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412" y="2740025"/>
            <a:ext cx="4351338" cy="4351338"/>
          </a:xfrm>
        </p:spPr>
      </p:pic>
      <p:pic>
        <p:nvPicPr>
          <p:cNvPr id="7" name="Obrázek 6">
            <a:extLst>
              <a:ext uri="{FF2B5EF4-FFF2-40B4-BE49-F238E27FC236}">
                <a16:creationId xmlns:a16="http://schemas.microsoft.com/office/drawing/2014/main" id="{B170B360-5B0B-496E-943B-8B508438E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562" y="2706112"/>
            <a:ext cx="4007355" cy="4007355"/>
          </a:xfrm>
          <a:prstGeom prst="rect">
            <a:avLst/>
          </a:prstGeom>
        </p:spPr>
      </p:pic>
      <p:sp>
        <p:nvSpPr>
          <p:cNvPr id="8" name="Obdélník 7">
            <a:extLst>
              <a:ext uri="{FF2B5EF4-FFF2-40B4-BE49-F238E27FC236}">
                <a16:creationId xmlns:a16="http://schemas.microsoft.com/office/drawing/2014/main" id="{C16DCB00-90F1-418E-9F26-8A55590A18F1}"/>
              </a:ext>
            </a:extLst>
          </p:cNvPr>
          <p:cNvSpPr/>
          <p:nvPr/>
        </p:nvSpPr>
        <p:spPr>
          <a:xfrm>
            <a:off x="6511391" y="5117947"/>
            <a:ext cx="6096000" cy="1477328"/>
          </a:xfrm>
          <a:prstGeom prst="rect">
            <a:avLst/>
          </a:prstGeom>
        </p:spPr>
        <p:txBody>
          <a:bodyPr>
            <a:spAutoFit/>
          </a:bodyPr>
          <a:lstStyle/>
          <a:p>
            <a:r>
              <a:rPr lang="cs-CZ" i="1" dirty="0"/>
              <a:t>Obr.2:  Elastický návlek na kolenní kloub zpevněný spirální postranní výztuhou bez</a:t>
            </a:r>
            <a:r>
              <a:rPr lang="cs-CZ" dirty="0"/>
              <a:t> </a:t>
            </a:r>
            <a:r>
              <a:rPr lang="cs-CZ" i="1" dirty="0"/>
              <a:t>kloubu. Pomůcka, která jen minimálně stabilizuje kolenní kloub. Její funkce je</a:t>
            </a:r>
            <a:r>
              <a:rPr lang="cs-CZ" dirty="0"/>
              <a:t> </a:t>
            </a:r>
            <a:r>
              <a:rPr lang="cs-CZ" i="1" dirty="0"/>
              <a:t>podobná pouhému elastickému návleku.</a:t>
            </a:r>
            <a:endParaRPr lang="cs-CZ" dirty="0"/>
          </a:p>
          <a:p>
            <a:r>
              <a:rPr lang="cs-CZ" dirty="0"/>
              <a:t>Zdroj: </a:t>
            </a:r>
            <a:r>
              <a:rPr lang="cs-CZ" dirty="0" err="1"/>
              <a:t>Donjoy</a:t>
            </a:r>
            <a:r>
              <a:rPr lang="cs-CZ" dirty="0"/>
              <a:t>, 2011</a:t>
            </a:r>
          </a:p>
        </p:txBody>
      </p:sp>
    </p:spTree>
    <p:extLst>
      <p:ext uri="{BB962C8B-B14F-4D97-AF65-F5344CB8AC3E}">
        <p14:creationId xmlns:p14="http://schemas.microsoft.com/office/powerpoint/2010/main" val="91845997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29B6AE-5BC0-4358-A780-9390DE5D4C3E}"/>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72943DAE-21E9-45F3-825F-748789F725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467" y="1817533"/>
            <a:ext cx="4351338" cy="4351338"/>
          </a:xfrm>
        </p:spPr>
      </p:pic>
      <p:sp>
        <p:nvSpPr>
          <p:cNvPr id="6" name="Obdélník 5">
            <a:extLst>
              <a:ext uri="{FF2B5EF4-FFF2-40B4-BE49-F238E27FC236}">
                <a16:creationId xmlns:a16="http://schemas.microsoft.com/office/drawing/2014/main" id="{4CCCC62D-6069-427E-8E70-F69E5CE715F2}"/>
              </a:ext>
            </a:extLst>
          </p:cNvPr>
          <p:cNvSpPr/>
          <p:nvPr/>
        </p:nvSpPr>
        <p:spPr>
          <a:xfrm>
            <a:off x="547561" y="5134131"/>
            <a:ext cx="6096000" cy="1477328"/>
          </a:xfrm>
          <a:prstGeom prst="rect">
            <a:avLst/>
          </a:prstGeom>
        </p:spPr>
        <p:txBody>
          <a:bodyPr>
            <a:spAutoFit/>
          </a:bodyPr>
          <a:lstStyle/>
          <a:p>
            <a:r>
              <a:rPr lang="cs-CZ" i="1" dirty="0"/>
              <a:t>Obr.3:  Ortéza kolenního kloubu z </a:t>
            </a:r>
            <a:r>
              <a:rPr lang="cs-CZ" i="1" dirty="0" err="1"/>
              <a:t>drytexu</a:t>
            </a:r>
            <a:r>
              <a:rPr lang="cs-CZ" i="1" dirty="0"/>
              <a:t> zpevněná zakrytovanou postranní dlahou</a:t>
            </a:r>
            <a:r>
              <a:rPr lang="cs-CZ" dirty="0"/>
              <a:t> </a:t>
            </a:r>
            <a:r>
              <a:rPr lang="cs-CZ" i="1" dirty="0"/>
              <a:t>s dvouosým kloubem. Pomůcka, která stabilizuje kolenní kloub v případě lehkých a</a:t>
            </a:r>
            <a:r>
              <a:rPr lang="cs-CZ" dirty="0"/>
              <a:t> </a:t>
            </a:r>
            <a:r>
              <a:rPr lang="cs-CZ" i="1" dirty="0"/>
              <a:t>středních nestabilit.</a:t>
            </a:r>
            <a:endParaRPr lang="cs-CZ" dirty="0"/>
          </a:p>
          <a:p>
            <a:r>
              <a:rPr lang="cs-CZ" dirty="0"/>
              <a:t>Zdroj: </a:t>
            </a:r>
            <a:r>
              <a:rPr lang="cs-CZ" dirty="0" err="1"/>
              <a:t>Donjoy</a:t>
            </a:r>
            <a:r>
              <a:rPr lang="cs-CZ" dirty="0"/>
              <a:t>, 2011</a:t>
            </a:r>
          </a:p>
        </p:txBody>
      </p:sp>
      <p:pic>
        <p:nvPicPr>
          <p:cNvPr id="8" name="Obrázek 7">
            <a:extLst>
              <a:ext uri="{FF2B5EF4-FFF2-40B4-BE49-F238E27FC236}">
                <a16:creationId xmlns:a16="http://schemas.microsoft.com/office/drawing/2014/main" id="{22165D14-2D75-4E8F-A702-5C9FF33DE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197" y="1601099"/>
            <a:ext cx="5080000" cy="5080000"/>
          </a:xfrm>
          <a:prstGeom prst="rect">
            <a:avLst/>
          </a:prstGeom>
        </p:spPr>
      </p:pic>
      <p:sp>
        <p:nvSpPr>
          <p:cNvPr id="9" name="Obdélník 8">
            <a:extLst>
              <a:ext uri="{FF2B5EF4-FFF2-40B4-BE49-F238E27FC236}">
                <a16:creationId xmlns:a16="http://schemas.microsoft.com/office/drawing/2014/main" id="{A304A350-212B-4CB0-B35D-9E985D1C1983}"/>
              </a:ext>
            </a:extLst>
          </p:cNvPr>
          <p:cNvSpPr/>
          <p:nvPr/>
        </p:nvSpPr>
        <p:spPr>
          <a:xfrm>
            <a:off x="6729877" y="3993202"/>
            <a:ext cx="6096000" cy="1754326"/>
          </a:xfrm>
          <a:prstGeom prst="rect">
            <a:avLst/>
          </a:prstGeom>
        </p:spPr>
        <p:txBody>
          <a:bodyPr>
            <a:spAutoFit/>
          </a:bodyPr>
          <a:lstStyle/>
          <a:p>
            <a:r>
              <a:rPr lang="cs-CZ" i="1" dirty="0"/>
              <a:t>Obr.4: Rigidní pooperační dlouhá ortéza kolenního kloubu. Zpevněná postranní</a:t>
            </a:r>
            <a:r>
              <a:rPr lang="cs-CZ" dirty="0"/>
              <a:t> </a:t>
            </a:r>
            <a:r>
              <a:rPr lang="cs-CZ" i="1" dirty="0"/>
              <a:t>dlahou bez kloubu. Jednodušší a levnější pomůcka, která pevně stabilizuje kolenní</a:t>
            </a:r>
            <a:r>
              <a:rPr lang="cs-CZ" dirty="0"/>
              <a:t> </a:t>
            </a:r>
            <a:r>
              <a:rPr lang="cs-CZ" i="1" dirty="0"/>
              <a:t>kloub. Užívá se v případě akutních nestabilit a v pooperační péči tam, kde není</a:t>
            </a:r>
            <a:r>
              <a:rPr lang="cs-CZ" dirty="0"/>
              <a:t> </a:t>
            </a:r>
            <a:r>
              <a:rPr lang="cs-CZ" i="1" dirty="0"/>
              <a:t>vhodný pohyb v kolenním kloubu ani výhledově, například po extrakci náhrady</a:t>
            </a:r>
            <a:r>
              <a:rPr lang="cs-CZ" dirty="0"/>
              <a:t> </a:t>
            </a:r>
            <a:r>
              <a:rPr lang="cs-CZ" i="1" dirty="0"/>
              <a:t>kolenního kloubu a aplikaci rigidního </a:t>
            </a:r>
            <a:r>
              <a:rPr lang="cs-CZ" i="1" dirty="0" err="1"/>
              <a:t>spaceru</a:t>
            </a:r>
            <a:r>
              <a:rPr lang="cs-CZ" i="1" dirty="0"/>
              <a:t>.</a:t>
            </a:r>
            <a:endParaRPr lang="cs-CZ" dirty="0"/>
          </a:p>
        </p:txBody>
      </p:sp>
    </p:spTree>
    <p:extLst>
      <p:ext uri="{BB962C8B-B14F-4D97-AF65-F5344CB8AC3E}">
        <p14:creationId xmlns:p14="http://schemas.microsoft.com/office/powerpoint/2010/main" val="43334083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9C46CB-2DF8-40C2-9364-B364DF284864}"/>
              </a:ext>
            </a:extLst>
          </p:cNvPr>
          <p:cNvSpPr>
            <a:spLocks noGrp="1"/>
          </p:cNvSpPr>
          <p:nvPr>
            <p:ph type="title"/>
          </p:nvPr>
        </p:nvSpPr>
        <p:spPr/>
        <p:txBody>
          <a:bodyPr>
            <a:normAutofit fontScale="90000"/>
          </a:bodyPr>
          <a:lstStyle/>
          <a:p>
            <a:r>
              <a:rPr lang="cs-CZ" i="1" dirty="0"/>
              <a:t>Obr.5: Pooperační dlouhá ortéza kolenního kloubu. Zpevněná postranní dlahou s</a:t>
            </a:r>
            <a:r>
              <a:rPr lang="cs-CZ" dirty="0"/>
              <a:t> </a:t>
            </a:r>
            <a:r>
              <a:rPr lang="cs-CZ" i="1" dirty="0"/>
              <a:t>nastavitelným a též </a:t>
            </a:r>
            <a:r>
              <a:rPr lang="cs-CZ" i="1" dirty="0" err="1"/>
              <a:t>aretovatelným</a:t>
            </a:r>
            <a:r>
              <a:rPr lang="cs-CZ" i="1" dirty="0"/>
              <a:t> (</a:t>
            </a:r>
            <a:r>
              <a:rPr lang="cs-CZ" i="1" dirty="0" err="1"/>
              <a:t>zablokovatelným</a:t>
            </a:r>
            <a:r>
              <a:rPr lang="cs-CZ" i="1" dirty="0"/>
              <a:t>) dvouosým kloubem. Pomůcka,</a:t>
            </a:r>
            <a:r>
              <a:rPr lang="cs-CZ" dirty="0"/>
              <a:t> </a:t>
            </a:r>
            <a:r>
              <a:rPr lang="cs-CZ" i="1" dirty="0"/>
              <a:t>která pevně stabilizuje kolenní kloub. Užívá se v případě akutních nestabilit a v</a:t>
            </a:r>
            <a:r>
              <a:rPr lang="cs-CZ" dirty="0"/>
              <a:t> </a:t>
            </a:r>
            <a:r>
              <a:rPr lang="cs-CZ" i="1" dirty="0"/>
              <a:t>pooperační péči například po náhradách předního zkříženého vazu.</a:t>
            </a:r>
            <a:br>
              <a:rPr lang="cs-CZ" dirty="0"/>
            </a:br>
            <a:r>
              <a:rPr lang="cs-CZ" dirty="0"/>
              <a:t>Zdroj: </a:t>
            </a:r>
            <a:r>
              <a:rPr lang="cs-CZ" dirty="0" err="1"/>
              <a:t>Donjoy</a:t>
            </a:r>
            <a:r>
              <a:rPr lang="cs-CZ" dirty="0"/>
              <a:t>, 2011</a:t>
            </a:r>
            <a:br>
              <a:rPr lang="cs-CZ" dirty="0"/>
            </a:br>
            <a:endParaRPr lang="cs-CZ" dirty="0"/>
          </a:p>
        </p:txBody>
      </p:sp>
      <p:pic>
        <p:nvPicPr>
          <p:cNvPr id="5" name="Zástupný symbol pro obsah 4">
            <a:extLst>
              <a:ext uri="{FF2B5EF4-FFF2-40B4-BE49-F238E27FC236}">
                <a16:creationId xmlns:a16="http://schemas.microsoft.com/office/drawing/2014/main" id="{58C42337-E922-4A02-8B91-30C3D6A633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916" y="2076478"/>
            <a:ext cx="4351338" cy="4351338"/>
          </a:xfrm>
        </p:spPr>
      </p:pic>
    </p:spTree>
    <p:extLst>
      <p:ext uri="{BB962C8B-B14F-4D97-AF65-F5344CB8AC3E}">
        <p14:creationId xmlns:p14="http://schemas.microsoft.com/office/powerpoint/2010/main" val="213070756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33A5B0-C58C-4260-82AD-CADBE304F515}"/>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43CF9C9F-92D4-44FA-818F-55220F8FA2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
        <p:nvSpPr>
          <p:cNvPr id="6" name="Obdélník 5">
            <a:extLst>
              <a:ext uri="{FF2B5EF4-FFF2-40B4-BE49-F238E27FC236}">
                <a16:creationId xmlns:a16="http://schemas.microsoft.com/office/drawing/2014/main" id="{4615FD79-F1F7-42A4-8CD4-4822623A2724}"/>
              </a:ext>
            </a:extLst>
          </p:cNvPr>
          <p:cNvSpPr/>
          <p:nvPr/>
        </p:nvSpPr>
        <p:spPr>
          <a:xfrm>
            <a:off x="280523" y="3630553"/>
            <a:ext cx="6096000" cy="2862322"/>
          </a:xfrm>
          <a:prstGeom prst="rect">
            <a:avLst/>
          </a:prstGeom>
        </p:spPr>
        <p:txBody>
          <a:bodyPr>
            <a:spAutoFit/>
          </a:bodyPr>
          <a:lstStyle/>
          <a:p>
            <a:r>
              <a:rPr lang="cs-CZ" i="1" dirty="0"/>
              <a:t>Obr.6: Individuálně zhotovovaná tzv. čtyřbodová ortéza kolenního kloubu. Pomůcka</a:t>
            </a:r>
            <a:r>
              <a:rPr lang="cs-CZ" dirty="0"/>
              <a:t> </a:t>
            </a:r>
            <a:r>
              <a:rPr lang="cs-CZ" i="1" dirty="0"/>
              <a:t>vyniká přesným tvarem, vysokou pevností a nízkou hmotností. Zhotovena je</a:t>
            </a:r>
            <a:r>
              <a:rPr lang="cs-CZ" dirty="0"/>
              <a:t> </a:t>
            </a:r>
            <a:r>
              <a:rPr lang="cs-CZ" i="1" dirty="0"/>
              <a:t>individuálně pro každé pacienta. Míry se odebírají speciálním měřícím zařízením a</a:t>
            </a:r>
            <a:r>
              <a:rPr lang="cs-CZ" dirty="0"/>
              <a:t> </a:t>
            </a:r>
            <a:r>
              <a:rPr lang="cs-CZ" i="1" dirty="0"/>
              <a:t>ortéza je pak vytvořena z </a:t>
            </a:r>
            <a:r>
              <a:rPr lang="cs-CZ" i="1" dirty="0" err="1"/>
              <a:t>kevlarových</a:t>
            </a:r>
            <a:r>
              <a:rPr lang="cs-CZ" i="1" dirty="0"/>
              <a:t> vláken. Je určená pro chronické nestability u</a:t>
            </a:r>
            <a:r>
              <a:rPr lang="cs-CZ" dirty="0"/>
              <a:t> </a:t>
            </a:r>
            <a:r>
              <a:rPr lang="cs-CZ" i="1" dirty="0"/>
              <a:t>pacientů s vysokými sportovními nároky. U většiny sportů je schopna kompenzovat</a:t>
            </a:r>
            <a:r>
              <a:rPr lang="cs-CZ" dirty="0"/>
              <a:t> </a:t>
            </a:r>
            <a:r>
              <a:rPr lang="cs-CZ" i="1" dirty="0"/>
              <a:t>nestabilitu, ale třeba u kopané není bohužel ani taková ortéza dostatečně</a:t>
            </a:r>
            <a:r>
              <a:rPr lang="cs-CZ" dirty="0"/>
              <a:t> </a:t>
            </a:r>
            <a:r>
              <a:rPr lang="cs-CZ" i="1" dirty="0"/>
              <a:t>stabilizující.</a:t>
            </a:r>
            <a:endParaRPr lang="cs-CZ" dirty="0"/>
          </a:p>
          <a:p>
            <a:r>
              <a:rPr lang="cs-CZ" dirty="0"/>
              <a:t>Zdroj: </a:t>
            </a:r>
            <a:r>
              <a:rPr lang="cs-CZ" dirty="0" err="1"/>
              <a:t>Donjoy</a:t>
            </a:r>
            <a:r>
              <a:rPr lang="cs-CZ" dirty="0"/>
              <a:t>, 2011</a:t>
            </a:r>
          </a:p>
          <a:p>
            <a:r>
              <a:rPr lang="cs-CZ" dirty="0"/>
              <a:t> </a:t>
            </a:r>
          </a:p>
        </p:txBody>
      </p:sp>
    </p:spTree>
    <p:extLst>
      <p:ext uri="{BB962C8B-B14F-4D97-AF65-F5344CB8AC3E}">
        <p14:creationId xmlns:p14="http://schemas.microsoft.com/office/powerpoint/2010/main" val="1991812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59488BFF-3BF7-446E-A239-79D0BD46E1F3}"/>
              </a:ext>
            </a:extLst>
          </p:cNvPr>
          <p:cNvSpPr>
            <a:spLocks noGrp="1"/>
          </p:cNvSpPr>
          <p:nvPr>
            <p:ph type="title"/>
          </p:nvPr>
        </p:nvSpPr>
        <p:spPr>
          <a:xfrm>
            <a:off x="145657" y="365125"/>
            <a:ext cx="2565175" cy="1325563"/>
          </a:xfrm>
        </p:spPr>
        <p:txBody>
          <a:bodyPr/>
          <a:lstStyle/>
          <a:p>
            <a:r>
              <a:rPr lang="cs-CZ" dirty="0"/>
              <a:t>Příznaky</a:t>
            </a:r>
            <a:br>
              <a:rPr lang="cs-CZ" dirty="0"/>
            </a:br>
            <a:endParaRPr lang="cs-CZ" dirty="0"/>
          </a:p>
        </p:txBody>
      </p:sp>
      <p:sp>
        <p:nvSpPr>
          <p:cNvPr id="8" name="Zástupný symbol pro obsah 7">
            <a:extLst>
              <a:ext uri="{FF2B5EF4-FFF2-40B4-BE49-F238E27FC236}">
                <a16:creationId xmlns:a16="http://schemas.microsoft.com/office/drawing/2014/main" id="{3AFD1111-0945-42C6-9DE4-3BE92D6746A5}"/>
              </a:ext>
            </a:extLst>
          </p:cNvPr>
          <p:cNvSpPr>
            <a:spLocks noGrp="1"/>
          </p:cNvSpPr>
          <p:nvPr>
            <p:ph idx="1"/>
          </p:nvPr>
        </p:nvSpPr>
        <p:spPr/>
        <p:txBody>
          <a:bodyPr>
            <a:normAutofit/>
          </a:bodyPr>
          <a:lstStyle/>
          <a:p>
            <a:r>
              <a:rPr lang="cs-CZ" dirty="0"/>
              <a:t>bolest či tlak v epigastriu nebo pod pravým žeberním obloukem, </a:t>
            </a:r>
          </a:p>
          <a:p>
            <a:r>
              <a:rPr lang="cs-CZ" dirty="0"/>
              <a:t>- bolest se objevuje nalačno, typicky ve spánku, po jídle se přechodně zmírní, mizí po antacidech nebo vypití mléka,</a:t>
            </a:r>
          </a:p>
          <a:p>
            <a:r>
              <a:rPr lang="cs-CZ" dirty="0"/>
              <a:t>- chuť k jídlu bývá dobrá – váhový přírůstek,</a:t>
            </a:r>
          </a:p>
          <a:p>
            <a:r>
              <a:rPr lang="cs-CZ" dirty="0"/>
              <a:t>- zvracení zejména při stenóze pyloru, </a:t>
            </a:r>
          </a:p>
          <a:p>
            <a:r>
              <a:rPr lang="cs-CZ" dirty="0"/>
              <a:t>- zácpa,</a:t>
            </a:r>
          </a:p>
          <a:p>
            <a:r>
              <a:rPr lang="cs-CZ" dirty="0"/>
              <a:t>- únava,</a:t>
            </a:r>
          </a:p>
          <a:p>
            <a:r>
              <a:rPr lang="cs-CZ" dirty="0"/>
              <a:t>- zhoršení potíží bývá typicky na jaře a na podzim a také v souvislosti se stresem.</a:t>
            </a:r>
          </a:p>
          <a:p>
            <a:pPr marL="0" indent="0">
              <a:buNone/>
            </a:pPr>
            <a:endParaRPr lang="cs-CZ" dirty="0"/>
          </a:p>
          <a:p>
            <a:endParaRPr lang="cs-CZ" dirty="0"/>
          </a:p>
        </p:txBody>
      </p:sp>
    </p:spTree>
    <p:extLst>
      <p:ext uri="{BB962C8B-B14F-4D97-AF65-F5344CB8AC3E}">
        <p14:creationId xmlns:p14="http://schemas.microsoft.com/office/powerpoint/2010/main" val="78266622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4D419C-C05D-4E4F-B3CA-08B2A7E79B5F}"/>
              </a:ext>
            </a:extLst>
          </p:cNvPr>
          <p:cNvSpPr>
            <a:spLocks noGrp="1"/>
          </p:cNvSpPr>
          <p:nvPr>
            <p:ph type="title"/>
          </p:nvPr>
        </p:nvSpPr>
        <p:spPr/>
        <p:txBody>
          <a:bodyPr/>
          <a:lstStyle/>
          <a:p>
            <a:r>
              <a:rPr lang="cs-CZ" b="1" dirty="0"/>
              <a:t>Poranění menisků</a:t>
            </a:r>
            <a:br>
              <a:rPr lang="cs-CZ" b="1" dirty="0"/>
            </a:br>
            <a:endParaRPr lang="cs-CZ" dirty="0"/>
          </a:p>
        </p:txBody>
      </p:sp>
      <p:sp>
        <p:nvSpPr>
          <p:cNvPr id="3" name="Zástupný symbol pro obsah 2">
            <a:extLst>
              <a:ext uri="{FF2B5EF4-FFF2-40B4-BE49-F238E27FC236}">
                <a16:creationId xmlns:a16="http://schemas.microsoft.com/office/drawing/2014/main" id="{3A6B6E86-BACC-4BC8-A6B4-7F9E1F3D1FF6}"/>
              </a:ext>
            </a:extLst>
          </p:cNvPr>
          <p:cNvSpPr>
            <a:spLocks noGrp="1"/>
          </p:cNvSpPr>
          <p:nvPr>
            <p:ph idx="1"/>
          </p:nvPr>
        </p:nvSpPr>
        <p:spPr/>
        <p:txBody>
          <a:bodyPr>
            <a:normAutofit fontScale="62500" lnSpcReduction="20000"/>
          </a:bodyPr>
          <a:lstStyle/>
          <a:p>
            <a:r>
              <a:rPr lang="cs-CZ" dirty="0"/>
              <a:t>Menisky, tvořené chrupavkou, jsou pružné a zároveň pevné, a tak dobře tlumí nárazy, přenáší hmotnost těla a brání opotřebení chrupavky kloubní. Vnitřní (mediální) meniskus je spíše poloměsíčitý, naproti tomu zevní (laterální) meniskus je skoro kruhový. Průřez mají menisky trojúhelníkovitý, po obvodech jsou tlusté a přecházejí do kloubního pouzdra, do vnitřní části se zužují. Cévní zásobení je dobré v periferní třetině, ve střední třetině je proměnlivé a v centrální třetině je minimální.</a:t>
            </a:r>
          </a:p>
          <a:p>
            <a:r>
              <a:rPr lang="cs-CZ" dirty="0"/>
              <a:t>Poškození menisků patří k velmi častým postižením kolena. Muži jsou postiženi častěji. Akutní poranění (kombinací přetížení ve flexi a rotaci) je typické pro období mezi 20. - 30. rokem. U starších pak vzniká primární degenerací bez přímého úrazového děje, nebo vzácněji jako pozdní následek při chronické nestabilitě kolena v důsledku vazového poranění. Nejčastější jsou trhliny mediálního menisku na rozhraní střední a zadní třetiny. Úrazové ruptury jsou nejčastěji dlouhé podélné či příčné. U dlouhé podélné ruptury může dojít k luxaci centrální části menisku a jeho vzpříčení do </a:t>
            </a:r>
            <a:r>
              <a:rPr lang="cs-CZ" dirty="0" err="1"/>
              <a:t>interkondylického</a:t>
            </a:r>
            <a:r>
              <a:rPr lang="cs-CZ" dirty="0"/>
              <a:t> prostoru. Tyto trhliny typu "ucho od koše" vedou k blokádě kolenního kloubu. Degenerativní trhliny jsou spíše lalokové či horizontální.</a:t>
            </a:r>
          </a:p>
          <a:p>
            <a:r>
              <a:rPr lang="cs-CZ" dirty="0"/>
              <a:t> </a:t>
            </a:r>
          </a:p>
          <a:p>
            <a:r>
              <a:rPr lang="cs-CZ" dirty="0"/>
              <a:t>Podle charakteristického tvaru a lokalizace dělíme trhliny do několika kategorií. Projevují se celou škálou příznaků, z nichž nejběžnější jsou bolesti v kloubní štěrbině, pocity přeskakování a nestability v kloubu. Roztržená část se může při pohybu </a:t>
            </a:r>
            <a:r>
              <a:rPr lang="cs-CZ" dirty="0" err="1"/>
              <a:t>interponovat</a:t>
            </a:r>
            <a:r>
              <a:rPr lang="cs-CZ" dirty="0"/>
              <a:t> mezi kloubní plochy a způsobovat blokády kloubu.</a:t>
            </a:r>
          </a:p>
          <a:p>
            <a:endParaRPr lang="cs-CZ" dirty="0"/>
          </a:p>
        </p:txBody>
      </p:sp>
    </p:spTree>
    <p:extLst>
      <p:ext uri="{BB962C8B-B14F-4D97-AF65-F5344CB8AC3E}">
        <p14:creationId xmlns:p14="http://schemas.microsoft.com/office/powerpoint/2010/main" val="342304041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7DA59-24D4-44CD-922B-50E9A7AE0C6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856E95A-BB99-4106-9C61-5F0902B6E887}"/>
              </a:ext>
            </a:extLst>
          </p:cNvPr>
          <p:cNvSpPr>
            <a:spLocks noGrp="1"/>
          </p:cNvSpPr>
          <p:nvPr>
            <p:ph idx="1"/>
          </p:nvPr>
        </p:nvSpPr>
        <p:spPr/>
        <p:txBody>
          <a:bodyPr>
            <a:normAutofit fontScale="40000" lnSpcReduction="20000"/>
          </a:bodyPr>
          <a:lstStyle/>
          <a:p>
            <a:r>
              <a:rPr lang="cs-CZ" b="1" dirty="0"/>
              <a:t>Diagnostika</a:t>
            </a:r>
            <a:endParaRPr lang="cs-CZ" dirty="0"/>
          </a:p>
          <a:p>
            <a:r>
              <a:rPr lang="cs-CZ" dirty="0"/>
              <a:t>Poranění menisků působí bolest při rotaci na zatížené končetině, či při chůzi v nerovném terénu. Pacient pociťuje přeskakování v kloubu. Poraněný vnitřní meniskus způsobuje větší obtíže než meniskus zevní.</a:t>
            </a:r>
          </a:p>
          <a:p>
            <a:r>
              <a:rPr lang="cs-CZ" dirty="0"/>
              <a:t>Typická je palpační bolestivost v průběhu štěrbiny kloubní v místě poranění menisku. Dále bylo popsáno veliké množství testů, které mají podobný princip - tlak na poškozenou část menisku spojený s rotací vyvolá bolest a přeskočení. Čím větší flexe v kolenním kloubu vyvolá bolest a přeskočení tím </a:t>
            </a:r>
            <a:r>
              <a:rPr lang="cs-CZ" dirty="0" err="1"/>
              <a:t>dorzálnější</a:t>
            </a:r>
            <a:r>
              <a:rPr lang="cs-CZ" dirty="0"/>
              <a:t> část menisku je poškozená.  </a:t>
            </a:r>
          </a:p>
          <a:p>
            <a:r>
              <a:rPr lang="cs-CZ" dirty="0"/>
              <a:t> </a:t>
            </a:r>
          </a:p>
          <a:p>
            <a:r>
              <a:rPr lang="cs-CZ" dirty="0"/>
              <a:t>Rentgenové vyšetření patří mezi základní vyšetřovací metody. Provádí se předozadní a bočná projekce. Slouží především k vyloučení zlomeniny a stanovení stupně degenerativního poškození kolena. </a:t>
            </a:r>
          </a:p>
          <a:p>
            <a:r>
              <a:rPr lang="cs-CZ" dirty="0"/>
              <a:t> </a:t>
            </a:r>
          </a:p>
          <a:p>
            <a:r>
              <a:rPr lang="cs-CZ" dirty="0" err="1"/>
              <a:t>Artrografie</a:t>
            </a:r>
            <a:r>
              <a:rPr lang="cs-CZ" dirty="0"/>
              <a:t> se v současné době v diagnostice poranění menisků neužívá.</a:t>
            </a:r>
          </a:p>
          <a:p>
            <a:r>
              <a:rPr lang="cs-CZ" dirty="0"/>
              <a:t> </a:t>
            </a:r>
          </a:p>
          <a:p>
            <a:r>
              <a:rPr lang="cs-CZ" dirty="0"/>
              <a:t>Magnetická rezonance je spolehlivá metoda, která umožňuje potvrdit a posoudit i poranění a změny, které nedosahují povrchu menisku - jsou tedy </a:t>
            </a:r>
            <a:r>
              <a:rPr lang="cs-CZ" dirty="0" err="1"/>
              <a:t>intrameniskeální</a:t>
            </a:r>
            <a:r>
              <a:rPr lang="cs-CZ" dirty="0"/>
              <a:t>. </a:t>
            </a:r>
          </a:p>
          <a:p>
            <a:r>
              <a:rPr lang="cs-CZ" dirty="0"/>
              <a:t> </a:t>
            </a:r>
          </a:p>
          <a:p>
            <a:r>
              <a:rPr lang="cs-CZ" dirty="0"/>
              <a:t>Artroskopie je nejspolehlivější diagnosticko-terapeutická metoda.</a:t>
            </a:r>
          </a:p>
          <a:p>
            <a:r>
              <a:rPr lang="cs-CZ" dirty="0"/>
              <a:t> </a:t>
            </a:r>
          </a:p>
          <a:p>
            <a:r>
              <a:rPr lang="cs-CZ" b="1" dirty="0"/>
              <a:t>Terapie</a:t>
            </a:r>
            <a:endParaRPr lang="cs-CZ" dirty="0"/>
          </a:p>
          <a:p>
            <a:r>
              <a:rPr lang="cs-CZ" dirty="0"/>
              <a:t>Terapie je většinou operační. Spontánně se mohou zhojit kratší stabilní trhliny v dobře prokrvené části menisku. Krátké radiální trhliny jsou asymptomatické a většinou nevyžadují operační léčbu. Menisky ošetřujeme artroskopicky. Čerstvé trhliny v dobře prokrvené zóně u mladších pacientů můžeme </a:t>
            </a:r>
            <a:r>
              <a:rPr lang="cs-CZ" dirty="0" err="1"/>
              <a:t>suturovat</a:t>
            </a:r>
            <a:r>
              <a:rPr lang="cs-CZ" dirty="0"/>
              <a:t>. U ostatních pak provádíme parciální </a:t>
            </a:r>
            <a:r>
              <a:rPr lang="cs-CZ" dirty="0" err="1"/>
              <a:t>menisectomii</a:t>
            </a:r>
            <a:r>
              <a:rPr lang="cs-CZ" dirty="0"/>
              <a:t>.</a:t>
            </a:r>
          </a:p>
          <a:p>
            <a:r>
              <a:rPr lang="cs-CZ" dirty="0"/>
              <a:t> </a:t>
            </a:r>
          </a:p>
          <a:p>
            <a:endParaRPr lang="cs-CZ" dirty="0"/>
          </a:p>
        </p:txBody>
      </p:sp>
    </p:spTree>
    <p:extLst>
      <p:ext uri="{BB962C8B-B14F-4D97-AF65-F5344CB8AC3E}">
        <p14:creationId xmlns:p14="http://schemas.microsoft.com/office/powerpoint/2010/main" val="263089059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E1C03-AA36-430B-8920-02534C7AD695}"/>
              </a:ext>
            </a:extLst>
          </p:cNvPr>
          <p:cNvSpPr>
            <a:spLocks noGrp="1"/>
          </p:cNvSpPr>
          <p:nvPr>
            <p:ph type="title"/>
          </p:nvPr>
        </p:nvSpPr>
        <p:spPr/>
        <p:txBody>
          <a:bodyPr/>
          <a:lstStyle/>
          <a:p>
            <a:r>
              <a:rPr lang="cs-CZ" b="1" dirty="0"/>
              <a:t>Artroskopie</a:t>
            </a:r>
            <a:br>
              <a:rPr lang="cs-CZ" b="1" dirty="0"/>
            </a:br>
            <a:endParaRPr lang="cs-CZ" dirty="0"/>
          </a:p>
        </p:txBody>
      </p:sp>
      <p:sp>
        <p:nvSpPr>
          <p:cNvPr id="3" name="Zástupný symbol pro obsah 2">
            <a:extLst>
              <a:ext uri="{FF2B5EF4-FFF2-40B4-BE49-F238E27FC236}">
                <a16:creationId xmlns:a16="http://schemas.microsoft.com/office/drawing/2014/main" id="{DF55907E-D087-4684-A7D3-F2512E4EE69B}"/>
              </a:ext>
            </a:extLst>
          </p:cNvPr>
          <p:cNvSpPr>
            <a:spLocks noGrp="1"/>
          </p:cNvSpPr>
          <p:nvPr>
            <p:ph idx="1"/>
          </p:nvPr>
        </p:nvSpPr>
        <p:spPr/>
        <p:txBody>
          <a:bodyPr>
            <a:normAutofit fontScale="40000" lnSpcReduction="20000"/>
          </a:bodyPr>
          <a:lstStyle/>
          <a:p>
            <a:r>
              <a:rPr lang="cs-CZ" dirty="0"/>
              <a:t>Artroskopie je endoskopická metoda používaná pro diagnostiku a následné operační ošetření kloubních změn a poranění. </a:t>
            </a:r>
          </a:p>
          <a:p>
            <a:r>
              <a:rPr lang="cs-CZ" dirty="0"/>
              <a:t> </a:t>
            </a:r>
          </a:p>
          <a:p>
            <a:r>
              <a:rPr lang="cs-CZ" b="1" dirty="0"/>
              <a:t>Princip </a:t>
            </a:r>
            <a:endParaRPr lang="cs-CZ" dirty="0"/>
          </a:p>
          <a:p>
            <a:r>
              <a:rPr lang="cs-CZ" dirty="0"/>
              <a:t>Artroskopie se provádí v celkové případně lokální anestezii. Kloub se naplní a mírně </a:t>
            </a:r>
            <a:r>
              <a:rPr lang="cs-CZ" dirty="0" err="1"/>
              <a:t>distenduje</a:t>
            </a:r>
            <a:r>
              <a:rPr lang="cs-CZ" dirty="0"/>
              <a:t> vhodným sterilním infusním roztokem. Z incize velikosti cca 3-5 mm se do kloubu zavede trokarem rigidní endoskop s vlastním zdrojem světla. Endoskop je napojen na miniaturní videokameru, která přenáší obraz na monitor. Současně se z dalšího přístupu zavádějí do kloubu miniaturní nástroje dovolující podrobné vyšetření kloubu a následné operační ošetření nalezených změn. Výhodou artroskopie je relativně malá </a:t>
            </a:r>
            <a:r>
              <a:rPr lang="cs-CZ" dirty="0" err="1"/>
              <a:t>invazivita</a:t>
            </a:r>
            <a:r>
              <a:rPr lang="cs-CZ" dirty="0"/>
              <a:t>, nízká bolestivost a rychlejší rekonvalescence.</a:t>
            </a:r>
          </a:p>
          <a:p>
            <a:r>
              <a:rPr lang="cs-CZ" dirty="0"/>
              <a:t>Nevýhodou je vysoká pořizovací cena artroskopické věže, značné provozní náklady zařízení a technická náročnost operačních postupů.</a:t>
            </a:r>
          </a:p>
          <a:p>
            <a:r>
              <a:rPr lang="cs-CZ" b="1" dirty="0"/>
              <a:t> </a:t>
            </a:r>
            <a:endParaRPr lang="cs-CZ" dirty="0"/>
          </a:p>
          <a:p>
            <a:r>
              <a:rPr lang="cs-CZ" b="1" dirty="0"/>
              <a:t>Diagnostická artroskopie</a:t>
            </a:r>
            <a:endParaRPr lang="cs-CZ" dirty="0"/>
          </a:p>
          <a:p>
            <a:r>
              <a:rPr lang="cs-CZ" dirty="0"/>
              <a:t>Výhodou indikace diagnostické artroskopie je její konverze v terapeutickou v případě pozitivního nálezu. Užíváme ji v nejasných případech poškození měkkých struktur kloubu nebo pro odběr biopsie zejména v revmatologii.  Další indikací je také poúrazový </a:t>
            </a:r>
            <a:r>
              <a:rPr lang="cs-CZ" dirty="0" err="1"/>
              <a:t>hemarthros</a:t>
            </a:r>
            <a:r>
              <a:rPr lang="cs-CZ" dirty="0"/>
              <a:t> s podezřením na čerstvou lézi předního zkříženého vazu pro zjištění typu a rozsahu poranění vazu. </a:t>
            </a:r>
          </a:p>
          <a:p>
            <a:r>
              <a:rPr lang="cs-CZ" b="1" dirty="0"/>
              <a:t> </a:t>
            </a:r>
            <a:endParaRPr lang="cs-CZ" dirty="0"/>
          </a:p>
          <a:p>
            <a:r>
              <a:rPr lang="cs-CZ" b="1" dirty="0"/>
              <a:t>Terapeutická artroskopie</a:t>
            </a:r>
            <a:endParaRPr lang="cs-CZ" dirty="0"/>
          </a:p>
          <a:p>
            <a:r>
              <a:rPr lang="cs-CZ" dirty="0"/>
              <a:t>Nejčastěji je artroskopie indikována při postižení menisků kolenního kloubu. Artroskopicky se většinou neprovádí totální </a:t>
            </a:r>
            <a:r>
              <a:rPr lang="cs-CZ" dirty="0" err="1"/>
              <a:t>menisektomie</a:t>
            </a:r>
            <a:r>
              <a:rPr lang="cs-CZ" dirty="0"/>
              <a:t>, ale resekce je většinou částečná. Odstraňujeme pouze poškozenou část menisku. </a:t>
            </a:r>
          </a:p>
          <a:p>
            <a:r>
              <a:rPr lang="cs-CZ" dirty="0"/>
              <a:t>U mladých nemocných, v situaci, kdy trhlina probíhá těsně podél zevního okraje menisku, kde je ještě přítomno cévní zásobení, lze provést suturu menisku.</a:t>
            </a:r>
          </a:p>
          <a:p>
            <a:r>
              <a:rPr lang="cs-CZ" dirty="0"/>
              <a:t> </a:t>
            </a:r>
          </a:p>
          <a:p>
            <a:endParaRPr lang="cs-CZ" dirty="0"/>
          </a:p>
        </p:txBody>
      </p:sp>
    </p:spTree>
    <p:extLst>
      <p:ext uri="{BB962C8B-B14F-4D97-AF65-F5344CB8AC3E}">
        <p14:creationId xmlns:p14="http://schemas.microsoft.com/office/powerpoint/2010/main" val="421311868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4FF9F4-153C-4B74-A494-7C61500571E3}"/>
              </a:ext>
            </a:extLst>
          </p:cNvPr>
          <p:cNvSpPr>
            <a:spLocks noGrp="1"/>
          </p:cNvSpPr>
          <p:nvPr>
            <p:ph type="title"/>
          </p:nvPr>
        </p:nvSpPr>
        <p:spPr/>
        <p:txBody>
          <a:bodyPr>
            <a:normAutofit fontScale="90000"/>
          </a:bodyPr>
          <a:lstStyle/>
          <a:p>
            <a:r>
              <a:rPr lang="cs-CZ" dirty="0" err="1"/>
              <a:t>Osetrovatelska_pece_v_chirurgickych_oborech</a:t>
            </a:r>
            <a:br>
              <a:rPr lang="cs-CZ" dirty="0"/>
            </a:br>
            <a:r>
              <a:rPr lang="cs-CZ" b="1" dirty="0"/>
              <a:t>17 Ošetřovatelský proces u pacienta s vrozeným vykloubením kyčelního kloubu</a:t>
            </a:r>
            <a:br>
              <a:rPr lang="cs-CZ" b="1" dirty="0"/>
            </a:br>
            <a:endParaRPr lang="cs-CZ" dirty="0"/>
          </a:p>
        </p:txBody>
      </p:sp>
      <p:sp>
        <p:nvSpPr>
          <p:cNvPr id="3" name="Zástupný symbol pro obsah 2">
            <a:extLst>
              <a:ext uri="{FF2B5EF4-FFF2-40B4-BE49-F238E27FC236}">
                <a16:creationId xmlns:a16="http://schemas.microsoft.com/office/drawing/2014/main" id="{A9096F58-9CF8-4565-92C8-262D6BB1FEDF}"/>
              </a:ext>
            </a:extLst>
          </p:cNvPr>
          <p:cNvSpPr>
            <a:spLocks noGrp="1"/>
          </p:cNvSpPr>
          <p:nvPr>
            <p:ph idx="1"/>
          </p:nvPr>
        </p:nvSpPr>
        <p:spPr/>
        <p:txBody>
          <a:bodyPr/>
          <a:lstStyle/>
          <a:p>
            <a:r>
              <a:rPr lang="cs-CZ" b="1" dirty="0"/>
              <a:t>Vrozené vykloubení kyčelního kloubu           </a:t>
            </a:r>
            <a:endParaRPr lang="cs-CZ" dirty="0"/>
          </a:p>
          <a:p>
            <a:r>
              <a:rPr lang="cs-CZ" dirty="0"/>
              <a:t>Vrozené vykloubení kyčelního kloubu (VVK), neboli vrozená </a:t>
            </a:r>
            <a:r>
              <a:rPr lang="cs-CZ" dirty="0" err="1"/>
              <a:t>dysplázie</a:t>
            </a:r>
            <a:r>
              <a:rPr lang="cs-CZ" dirty="0"/>
              <a:t> kyčelních kloubů (VDK) je nejčastější vrozená vada v naší republice. Vyskytuje se asi u 5-10 % populace a je častější u dívek.</a:t>
            </a:r>
          </a:p>
          <a:p>
            <a:r>
              <a:rPr lang="cs-CZ" dirty="0"/>
              <a:t> </a:t>
            </a:r>
          </a:p>
          <a:p>
            <a:endParaRPr lang="cs-CZ" dirty="0"/>
          </a:p>
        </p:txBody>
      </p:sp>
    </p:spTree>
    <p:extLst>
      <p:ext uri="{BB962C8B-B14F-4D97-AF65-F5344CB8AC3E}">
        <p14:creationId xmlns:p14="http://schemas.microsoft.com/office/powerpoint/2010/main" val="330075530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558ED2-ED74-4F69-8FD7-4265EB1EF66F}"/>
              </a:ext>
            </a:extLst>
          </p:cNvPr>
          <p:cNvSpPr>
            <a:spLocks noGrp="1"/>
          </p:cNvSpPr>
          <p:nvPr>
            <p:ph type="title"/>
          </p:nvPr>
        </p:nvSpPr>
        <p:spPr/>
        <p:txBody>
          <a:bodyPr/>
          <a:lstStyle/>
          <a:p>
            <a:r>
              <a:rPr lang="cs-CZ" b="1" dirty="0"/>
              <a:t>Etiologie</a:t>
            </a:r>
            <a:br>
              <a:rPr lang="cs-CZ" b="1" dirty="0"/>
            </a:br>
            <a:endParaRPr lang="cs-CZ" dirty="0"/>
          </a:p>
        </p:txBody>
      </p:sp>
      <p:sp>
        <p:nvSpPr>
          <p:cNvPr id="3" name="Zástupný symbol pro obsah 2">
            <a:extLst>
              <a:ext uri="{FF2B5EF4-FFF2-40B4-BE49-F238E27FC236}">
                <a16:creationId xmlns:a16="http://schemas.microsoft.com/office/drawing/2014/main" id="{088BB1F2-D73C-4FB1-9033-58F540E1DD60}"/>
              </a:ext>
            </a:extLst>
          </p:cNvPr>
          <p:cNvSpPr>
            <a:spLocks noGrp="1"/>
          </p:cNvSpPr>
          <p:nvPr>
            <p:ph idx="1"/>
          </p:nvPr>
        </p:nvSpPr>
        <p:spPr/>
        <p:txBody>
          <a:bodyPr/>
          <a:lstStyle/>
          <a:p>
            <a:r>
              <a:rPr lang="cs-CZ" dirty="0"/>
              <a:t>Otázka etiologie není stále vyřešena a existuje řada teorií na vznik této vady. Rozhodně hraje roli dědičnost a převažuje názor, že existují dvě etiologické skupiny: 1. </a:t>
            </a:r>
            <a:r>
              <a:rPr lang="cs-CZ" dirty="0" err="1"/>
              <a:t>dysplázie</a:t>
            </a:r>
            <a:r>
              <a:rPr lang="cs-CZ" dirty="0"/>
              <a:t> jamky kyčelního kloubu, tedy porucha morfogeneze, 2. kloubní </a:t>
            </a:r>
            <a:r>
              <a:rPr lang="cs-CZ" dirty="0" err="1"/>
              <a:t>hypermobilita</a:t>
            </a:r>
            <a:r>
              <a:rPr lang="cs-CZ" dirty="0"/>
              <a:t>, která je též geneticky podmíněna s obrazem nestability kyčelního kloubu. </a:t>
            </a:r>
          </a:p>
          <a:p>
            <a:r>
              <a:rPr lang="cs-CZ" dirty="0"/>
              <a:t>Dalším známým faktem je skutečnost, že je častější výskyt VDK u dětí, které se narodily koncem pánevním, kdy se předpokládá, že vztyčená pozice obou nožek dítěte v děloze je predisponujícím mechanickým faktorem.</a:t>
            </a:r>
          </a:p>
          <a:p>
            <a:endParaRPr lang="cs-CZ" dirty="0"/>
          </a:p>
        </p:txBody>
      </p:sp>
    </p:spTree>
    <p:extLst>
      <p:ext uri="{BB962C8B-B14F-4D97-AF65-F5344CB8AC3E}">
        <p14:creationId xmlns:p14="http://schemas.microsoft.com/office/powerpoint/2010/main" val="273149862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BF685A-3F2A-4C94-821F-0869944C5BAB}"/>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6BDCCCAA-99F3-4245-899B-C6C0E772ADB7}"/>
              </a:ext>
            </a:extLst>
          </p:cNvPr>
          <p:cNvSpPr>
            <a:spLocks noGrp="1"/>
          </p:cNvSpPr>
          <p:nvPr>
            <p:ph idx="1"/>
          </p:nvPr>
        </p:nvSpPr>
        <p:spPr/>
        <p:txBody>
          <a:bodyPr>
            <a:normAutofit fontScale="47500" lnSpcReduction="20000"/>
          </a:bodyPr>
          <a:lstStyle/>
          <a:p>
            <a:r>
              <a:rPr lang="cs-CZ" dirty="0"/>
              <a:t> </a:t>
            </a:r>
          </a:p>
          <a:p>
            <a:r>
              <a:rPr lang="cs-CZ" dirty="0"/>
              <a:t>  </a:t>
            </a:r>
            <a:r>
              <a:rPr lang="cs-CZ" b="1" dirty="0"/>
              <a:t>Klinické vyšetření</a:t>
            </a:r>
            <a:endParaRPr lang="cs-CZ" dirty="0"/>
          </a:p>
          <a:p>
            <a:r>
              <a:rPr lang="cs-CZ" dirty="0"/>
              <a:t>Diagnostika vrozené dysplazie kyčelních kloubů upravena vyhláškou Ministerstva zdravotnictví. Vyšetřování dětských kyčelních kloubů se provádí ve 3 etapách, tzv. metodou trojího síta.  </a:t>
            </a:r>
          </a:p>
          <a:p>
            <a:r>
              <a:rPr lang="cs-CZ" dirty="0"/>
              <a:t>První etapa vyšetřování probíhá v porodnicích, nejlépe 3.-5. den po porodu a většinou se jedná o klinické vyšetření, ale je-li je dostupný ultrazvukový přístroj, provádí se i ultrazvukové vyšetření kyčelních kloubů.</a:t>
            </a:r>
          </a:p>
          <a:p>
            <a:r>
              <a:rPr lang="cs-CZ" dirty="0"/>
              <a:t>Druhá etapa je mezi 6.-9. týdnem věku dítěte. Spočívá v klinickém a ultrazvukovém vyšetření kyčelních kloubů. Provádí se v ortopedické ambulanci.</a:t>
            </a:r>
          </a:p>
          <a:p>
            <a:r>
              <a:rPr lang="cs-CZ" dirty="0"/>
              <a:t>Třetí etapa mezi 12.-16. týdnem života dítěte a spočívá opět v klinickém a sonografickém vyšetření. Dříve se vždy provádělo v tomto období rentgenologické vyšetření, které se již ale vzhledem k radiační hygieně neprovádí a rentgen indikujeme pouze v případě nejasností.</a:t>
            </a:r>
          </a:p>
          <a:p>
            <a:r>
              <a:rPr lang="cs-CZ" dirty="0"/>
              <a:t>V rámci anamnézy pátráme po výskytu vrozené dysplasie kyčelních kloubů u rodičů a příbuzných. Důležitý je průběh těhotenství, způsob porodu a poporodní adaptace.</a:t>
            </a:r>
          </a:p>
          <a:p>
            <a:r>
              <a:rPr lang="cs-CZ" dirty="0"/>
              <a:t>Při vlastním vyšetření kyčelních kloubů si všímáme svalového tonu (prvních 24 hodin po porodu je novorozenec hypotonický, 2.-3. den je svalový tonus zvýšen a od 4. dne se svalový tonus přibližuje normě). Dále hodnotíme postavení dolních končetin, omezení abdukce, asymetrii </a:t>
            </a:r>
            <a:r>
              <a:rPr lang="cs-CZ" dirty="0" err="1"/>
              <a:t>gluteálních</a:t>
            </a:r>
            <a:r>
              <a:rPr lang="cs-CZ" dirty="0"/>
              <a:t> a stehenních rýh a rozdíl v délce končetin. K vyšetření jsou pak popsány speciální manévry </a:t>
            </a:r>
            <a:r>
              <a:rPr lang="cs-CZ" dirty="0" err="1"/>
              <a:t>luxačně</a:t>
            </a:r>
            <a:r>
              <a:rPr lang="cs-CZ" dirty="0"/>
              <a:t> repoziční, kdy se snažíme velmi šetrně vykloubit či naopak reponovat vykloubený kyčelní kloub (</a:t>
            </a:r>
            <a:r>
              <a:rPr lang="cs-CZ" dirty="0" err="1"/>
              <a:t>Ortolaniho</a:t>
            </a:r>
            <a:r>
              <a:rPr lang="cs-CZ" dirty="0"/>
              <a:t>, </a:t>
            </a:r>
            <a:r>
              <a:rPr lang="cs-CZ" dirty="0" err="1"/>
              <a:t>Barlowův</a:t>
            </a:r>
            <a:r>
              <a:rPr lang="cs-CZ" dirty="0"/>
              <a:t> či </a:t>
            </a:r>
            <a:r>
              <a:rPr lang="cs-CZ" dirty="0" err="1"/>
              <a:t>Le</a:t>
            </a:r>
            <a:r>
              <a:rPr lang="cs-CZ" dirty="0"/>
              <a:t> </a:t>
            </a:r>
            <a:r>
              <a:rPr lang="cs-CZ" dirty="0" err="1"/>
              <a:t>Damanyův</a:t>
            </a:r>
            <a:r>
              <a:rPr lang="cs-CZ" dirty="0"/>
              <a:t> příznak).</a:t>
            </a:r>
          </a:p>
          <a:p>
            <a:r>
              <a:rPr lang="cs-CZ" dirty="0"/>
              <a:t> </a:t>
            </a:r>
          </a:p>
          <a:p>
            <a:r>
              <a:rPr lang="cs-CZ" b="1" dirty="0"/>
              <a:t>Ultrazvuk</a:t>
            </a:r>
            <a:endParaRPr lang="cs-CZ" dirty="0"/>
          </a:p>
          <a:p>
            <a:r>
              <a:rPr lang="cs-CZ" dirty="0"/>
              <a:t>Ultrazvukové vyšetření kyčelních kloubů je prováděno ortopedem. Využívá odrazu vysokofrekvenčních akustických vln na rozhraních různé </a:t>
            </a:r>
            <a:r>
              <a:rPr lang="cs-CZ" dirty="0" err="1"/>
              <a:t>denzity</a:t>
            </a:r>
            <a:r>
              <a:rPr lang="cs-CZ" dirty="0"/>
              <a:t> či struktury. Na pozitivním obrazu se </a:t>
            </a:r>
            <a:r>
              <a:rPr lang="cs-CZ" dirty="0" err="1"/>
              <a:t>echogenní</a:t>
            </a:r>
            <a:r>
              <a:rPr lang="cs-CZ" dirty="0"/>
              <a:t> tkáně (kost) jeví jako bílé, </a:t>
            </a:r>
            <a:r>
              <a:rPr lang="cs-CZ" dirty="0" err="1"/>
              <a:t>anechogenní</a:t>
            </a:r>
            <a:r>
              <a:rPr lang="cs-CZ" dirty="0"/>
              <a:t>  (hyalinní chrupavka) jako černé. Vyšetření se provádí v poloze dítěte na boku, sonda se přikládá do oblasti velkého trochanteru. Ultrazvukový nález je hodnocen na 4 základní skupiny. </a:t>
            </a:r>
          </a:p>
          <a:p>
            <a:endParaRPr lang="cs-CZ" dirty="0"/>
          </a:p>
        </p:txBody>
      </p:sp>
    </p:spTree>
    <p:extLst>
      <p:ext uri="{BB962C8B-B14F-4D97-AF65-F5344CB8AC3E}">
        <p14:creationId xmlns:p14="http://schemas.microsoft.com/office/powerpoint/2010/main" val="78028671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93E646-C4D8-439D-9C1D-FC5F855EC309}"/>
              </a:ext>
            </a:extLst>
          </p:cNvPr>
          <p:cNvSpPr>
            <a:spLocks noGrp="1"/>
          </p:cNvSpPr>
          <p:nvPr>
            <p:ph type="title"/>
          </p:nvPr>
        </p:nvSpPr>
        <p:spPr/>
        <p:txBody>
          <a:bodyPr>
            <a:normAutofit fontScale="90000"/>
          </a:bodyPr>
          <a:lstStyle/>
          <a:p>
            <a:r>
              <a:rPr lang="cs-CZ" i="1" dirty="0"/>
              <a:t>Obrázek 2 RTG snímek 4 měsíčního kojence s vyznačenou </a:t>
            </a:r>
            <a:r>
              <a:rPr lang="cs-CZ" i="1" dirty="0" err="1"/>
              <a:t>Hilgenreinerovou</a:t>
            </a:r>
            <a:r>
              <a:rPr lang="cs-CZ" i="1" dirty="0"/>
              <a:t> linií (horizontální), </a:t>
            </a:r>
            <a:r>
              <a:rPr lang="cs-CZ" i="1" dirty="0" err="1"/>
              <a:t>Ombrédanneovou</a:t>
            </a:r>
            <a:r>
              <a:rPr lang="cs-CZ" i="1" dirty="0"/>
              <a:t> linií (</a:t>
            </a:r>
            <a:r>
              <a:rPr lang="cs-CZ" i="1" dirty="0" err="1"/>
              <a:t>vertikání</a:t>
            </a:r>
            <a:r>
              <a:rPr lang="cs-CZ" i="1" dirty="0"/>
              <a:t>), </a:t>
            </a:r>
            <a:r>
              <a:rPr lang="cs-CZ" i="1" dirty="0" err="1"/>
              <a:t>Shentonovou</a:t>
            </a:r>
            <a:r>
              <a:rPr lang="cs-CZ" i="1" dirty="0"/>
              <a:t> křivkou a AC úhlem v oblasti pravého kyčelního kloubu.</a:t>
            </a:r>
            <a:br>
              <a:rPr lang="cs-CZ" dirty="0"/>
            </a:br>
            <a:r>
              <a:rPr lang="cs-CZ" dirty="0"/>
              <a:t>Zdroj: JAHODA, 2012</a:t>
            </a:r>
            <a:br>
              <a:rPr lang="cs-CZ" dirty="0"/>
            </a:br>
            <a:endParaRPr lang="cs-CZ" dirty="0"/>
          </a:p>
        </p:txBody>
      </p:sp>
      <p:pic>
        <p:nvPicPr>
          <p:cNvPr id="5" name="Zástupný symbol pro obsah 4">
            <a:extLst>
              <a:ext uri="{FF2B5EF4-FFF2-40B4-BE49-F238E27FC236}">
                <a16:creationId xmlns:a16="http://schemas.microsoft.com/office/drawing/2014/main" id="{320B8C11-22B4-4E47-AACB-5D753E0B99B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90662" y="2596356"/>
            <a:ext cx="3876675" cy="2809875"/>
          </a:xfrm>
        </p:spPr>
      </p:pic>
      <p:sp>
        <p:nvSpPr>
          <p:cNvPr id="6" name="Zástupný symbol pro obsah 5">
            <a:extLst>
              <a:ext uri="{FF2B5EF4-FFF2-40B4-BE49-F238E27FC236}">
                <a16:creationId xmlns:a16="http://schemas.microsoft.com/office/drawing/2014/main" id="{B53E97E6-F14B-4590-BFB8-54B3B4BCD3AE}"/>
              </a:ext>
            </a:extLst>
          </p:cNvPr>
          <p:cNvSpPr>
            <a:spLocks noGrp="1"/>
          </p:cNvSpPr>
          <p:nvPr>
            <p:ph sz="half" idx="2"/>
          </p:nvPr>
        </p:nvSpPr>
        <p:spPr/>
        <p:txBody>
          <a:bodyPr/>
          <a:lstStyle/>
          <a:p>
            <a:r>
              <a:rPr lang="cs-CZ" b="1" dirty="0"/>
              <a:t>Dělení vrozené </a:t>
            </a:r>
            <a:r>
              <a:rPr lang="cs-CZ" b="1" dirty="0" err="1"/>
              <a:t>dysplázie</a:t>
            </a:r>
            <a:r>
              <a:rPr lang="cs-CZ" b="1" dirty="0"/>
              <a:t> kyčelních kloubů</a:t>
            </a:r>
            <a:endParaRPr lang="cs-CZ" dirty="0"/>
          </a:p>
          <a:p>
            <a:r>
              <a:rPr lang="cs-CZ" dirty="0"/>
              <a:t>1. </a:t>
            </a:r>
            <a:r>
              <a:rPr lang="cs-CZ" dirty="0" err="1"/>
              <a:t>Dysplázie</a:t>
            </a:r>
            <a:endParaRPr lang="cs-CZ" dirty="0"/>
          </a:p>
          <a:p>
            <a:r>
              <a:rPr lang="cs-CZ" dirty="0"/>
              <a:t>2. Subluxace</a:t>
            </a:r>
          </a:p>
          <a:p>
            <a:r>
              <a:rPr lang="cs-CZ" dirty="0"/>
              <a:t>3. Marginální luxace</a:t>
            </a:r>
          </a:p>
          <a:p>
            <a:r>
              <a:rPr lang="cs-CZ" dirty="0"/>
              <a:t>4. Luxace</a:t>
            </a:r>
          </a:p>
          <a:p>
            <a:endParaRPr lang="cs-CZ" dirty="0"/>
          </a:p>
        </p:txBody>
      </p:sp>
    </p:spTree>
    <p:extLst>
      <p:ext uri="{BB962C8B-B14F-4D97-AF65-F5344CB8AC3E}">
        <p14:creationId xmlns:p14="http://schemas.microsoft.com/office/powerpoint/2010/main" val="4096695014"/>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85F96-A316-419A-BD36-E574E1649F78}"/>
              </a:ext>
            </a:extLst>
          </p:cNvPr>
          <p:cNvSpPr>
            <a:spLocks noGrp="1"/>
          </p:cNvSpPr>
          <p:nvPr>
            <p:ph type="title"/>
          </p:nvPr>
        </p:nvSpPr>
        <p:spPr/>
        <p:txBody>
          <a:bodyPr/>
          <a:lstStyle/>
          <a:p>
            <a:r>
              <a:rPr lang="cs-CZ" b="1" dirty="0"/>
              <a:t>Léčení</a:t>
            </a:r>
            <a:br>
              <a:rPr lang="cs-CZ" b="1" dirty="0"/>
            </a:br>
            <a:endParaRPr lang="cs-CZ" dirty="0"/>
          </a:p>
        </p:txBody>
      </p:sp>
      <p:sp>
        <p:nvSpPr>
          <p:cNvPr id="5" name="Zástupný symbol pro obsah 4">
            <a:extLst>
              <a:ext uri="{FF2B5EF4-FFF2-40B4-BE49-F238E27FC236}">
                <a16:creationId xmlns:a16="http://schemas.microsoft.com/office/drawing/2014/main" id="{93BBFC85-F197-4A58-87FD-51E604FE1677}"/>
              </a:ext>
            </a:extLst>
          </p:cNvPr>
          <p:cNvSpPr>
            <a:spLocks noGrp="1"/>
          </p:cNvSpPr>
          <p:nvPr>
            <p:ph idx="1"/>
          </p:nvPr>
        </p:nvSpPr>
        <p:spPr/>
        <p:txBody>
          <a:bodyPr>
            <a:normAutofit fontScale="55000" lnSpcReduction="20000"/>
          </a:bodyPr>
          <a:lstStyle/>
          <a:p>
            <a:r>
              <a:rPr lang="cs-CZ" b="1" dirty="0"/>
              <a:t>Konzervativní léčba</a:t>
            </a:r>
            <a:endParaRPr lang="cs-CZ" dirty="0"/>
          </a:p>
          <a:p>
            <a:r>
              <a:rPr lang="cs-CZ" dirty="0"/>
              <a:t>Volba léčebného postupu záleží na stupni VDK. Konzervativní terapie má u prvního stupně </a:t>
            </a:r>
            <a:r>
              <a:rPr lang="cs-CZ" dirty="0" err="1"/>
              <a:t>dysplázie</a:t>
            </a:r>
            <a:r>
              <a:rPr lang="cs-CZ" dirty="0"/>
              <a:t> dobré výsledky. Zásadně nesmíme ale zaměňovat abdukční balení s léčbou. Je zcela zbytečné a nevhodné indikovat preventivní balení u zdravých kyčelních kloubů. U nich stačí užívat kvalitní plenkové kalhotky správné velikosti, které jsou pro správný vývoj dostatečné. Rozhodně je nevhodné doplňovat plenkové kalhotky další plenkou jako abdukční balení. Pro prevenci VDK je to v případě normálního ultrazvukového nálezu zbytečné a pro léčbu VDK je to naopak nedostatečné. Při zjištění patologického nálezu se již v porodnici začíná s léčbou. Ta spočívá v pravidelném cvičení (matka provádí krouživé nenásilné pohyby v kyčelních kloubech, provádí masáže adduktorů k uvolnění jejich napětí) a dle rozsahu nálezu se volí typ terapie. Užívají se tři základní pomůcky: </a:t>
            </a:r>
            <a:r>
              <a:rPr lang="cs-CZ" dirty="0" err="1"/>
              <a:t>Frejkova</a:t>
            </a:r>
            <a:r>
              <a:rPr lang="cs-CZ" dirty="0"/>
              <a:t> peřinka (u </a:t>
            </a:r>
            <a:r>
              <a:rPr lang="cs-CZ" dirty="0" err="1"/>
              <a:t>dysplázie</a:t>
            </a:r>
            <a:r>
              <a:rPr lang="cs-CZ" dirty="0"/>
              <a:t>), Pavlíkovy třmeny (u </a:t>
            </a:r>
            <a:r>
              <a:rPr lang="cs-CZ" dirty="0" err="1"/>
              <a:t>dysplázie</a:t>
            </a:r>
            <a:r>
              <a:rPr lang="cs-CZ" dirty="0"/>
              <a:t> a subluxace) či dříve velmi užívaný, ale dnes opuštěný </a:t>
            </a:r>
            <a:r>
              <a:rPr lang="cs-CZ" dirty="0" err="1"/>
              <a:t>Hanauskův</a:t>
            </a:r>
            <a:r>
              <a:rPr lang="cs-CZ" dirty="0"/>
              <a:t> biomechanický aparát. Všechny tyto pomůcky nejsou rigidní a je umožněn určitý pohyb v kyčelních kloubech. </a:t>
            </a:r>
          </a:p>
          <a:p>
            <a:r>
              <a:rPr lang="cs-CZ" dirty="0"/>
              <a:t>Při zjištění vyšších stupňů VDK jako je marginální luxace a luxace je léčba složitější. Dítě s matkou je vždy hospitalizováno. K dosažení repozice hlavice do jamky se používá extenční léčba, tzv. </a:t>
            </a:r>
            <a:r>
              <a:rPr lang="cs-CZ" dirty="0" err="1"/>
              <a:t>over-head</a:t>
            </a:r>
            <a:r>
              <a:rPr lang="cs-CZ" dirty="0"/>
              <a:t> trakce. Trakci provádíme pomocí adhezivního nedráždivého materiálu aplikovaného na celou dolní končetinu. Nejprve provádíme tah za obě dolní končetiny v extenzi, pak postupně převádíme končetiny do flexe v kyčelních kloubech a za hlavu dítěte, a pak do 70° abdukce. Smyslem </a:t>
            </a:r>
            <a:r>
              <a:rPr lang="cs-CZ" dirty="0" err="1"/>
              <a:t>over-head</a:t>
            </a:r>
            <a:r>
              <a:rPr lang="cs-CZ" dirty="0"/>
              <a:t> trakce je postupné šetrné zakloubení hlavice do jamky kyčelního kloubu. Postupným tahem dojde k uvolnění svalstva, zvláště adduktorů, které jsou při VDK kontrahované. Délka trakce je většinou 6 týdnů a závisí na stupni luxace. Jestliže se nám podaří trakcí reponovat hlavici do jamky, pro fixaci hlavice v jamce se používá sádrová </a:t>
            </a:r>
            <a:r>
              <a:rPr lang="cs-CZ" dirty="0" err="1"/>
              <a:t>spika</a:t>
            </a:r>
            <a:r>
              <a:rPr lang="cs-CZ" dirty="0"/>
              <a:t> na 6-8 týdnů. Poté přecházíme na léčbu Pavlíkovými třmeny, kdy léčba pokračuje dále podle rentgenologického a UZV nálezu ještě asi 4-6 měsíců. Důležité je správné nasazení Pavlíkových třmenů, hrudní objímka jde přes hrudník, flexi v kyčelních kloubech nastavujeme asi na 90°, abdukce je volná, zadním popruhem omezujeme addukci v kyčelních kloubech tak, aby bylo možné dát mezi kolínka dítěte dospělou pěst.</a:t>
            </a:r>
          </a:p>
          <a:p>
            <a:endParaRPr lang="cs-CZ" dirty="0"/>
          </a:p>
        </p:txBody>
      </p:sp>
    </p:spTree>
    <p:extLst>
      <p:ext uri="{BB962C8B-B14F-4D97-AF65-F5344CB8AC3E}">
        <p14:creationId xmlns:p14="http://schemas.microsoft.com/office/powerpoint/2010/main" val="140808673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F74F68-599A-4D85-B9C5-7E0CB0A3E74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D129126-51AD-40F2-826C-5B2F52DFAC9D}"/>
              </a:ext>
            </a:extLst>
          </p:cNvPr>
          <p:cNvSpPr>
            <a:spLocks noGrp="1"/>
          </p:cNvSpPr>
          <p:nvPr>
            <p:ph idx="1"/>
          </p:nvPr>
        </p:nvSpPr>
        <p:spPr/>
        <p:txBody>
          <a:bodyPr>
            <a:normAutofit fontScale="77500" lnSpcReduction="20000"/>
          </a:bodyPr>
          <a:lstStyle/>
          <a:p>
            <a:r>
              <a:rPr lang="cs-CZ" b="1" dirty="0"/>
              <a:t>Operační léčba</a:t>
            </a:r>
            <a:endParaRPr lang="cs-CZ" dirty="0"/>
          </a:p>
          <a:p>
            <a:r>
              <a:rPr lang="cs-CZ" dirty="0"/>
              <a:t>Jestliže se nepodaří konzervativně reponovat hlavici do jamky kyčelního kloubu je indikována operační léčba.</a:t>
            </a:r>
            <a:r>
              <a:rPr lang="cs-CZ" b="1" dirty="0"/>
              <a:t> </a:t>
            </a:r>
            <a:r>
              <a:rPr lang="cs-CZ" dirty="0"/>
              <a:t>Před operací se provádí vždy </a:t>
            </a:r>
            <a:r>
              <a:rPr lang="cs-CZ" dirty="0" err="1"/>
              <a:t>artrografické</a:t>
            </a:r>
            <a:r>
              <a:rPr lang="cs-CZ" dirty="0"/>
              <a:t> vyšetření, při kterém zjistíme změny kloubního pouzdra a měkkých struktur kloubu, tvar a velikost hlavice. Během operace</a:t>
            </a:r>
          </a:p>
          <a:p>
            <a:r>
              <a:rPr lang="cs-CZ" dirty="0"/>
              <a:t>ozřejmíme kloubní pouzdro a provedeme </a:t>
            </a:r>
            <a:r>
              <a:rPr lang="cs-CZ" dirty="0" err="1"/>
              <a:t>artrotomii</a:t>
            </a:r>
            <a:r>
              <a:rPr lang="cs-CZ" dirty="0"/>
              <a:t>. Odstraníme repoziční překážku a provedeme repozici. K fixaci reponované hlavice v současné době nejčastěji užíváme sádrovou </a:t>
            </a:r>
            <a:r>
              <a:rPr lang="cs-CZ" dirty="0" err="1"/>
              <a:t>spiku</a:t>
            </a:r>
            <a:r>
              <a:rPr lang="cs-CZ" dirty="0"/>
              <a:t>. Průběh léčby je po naložení sádrové </a:t>
            </a:r>
            <a:r>
              <a:rPr lang="cs-CZ" dirty="0" err="1"/>
              <a:t>spiky</a:t>
            </a:r>
            <a:r>
              <a:rPr lang="cs-CZ" dirty="0"/>
              <a:t> stejný jako při konzervativní terapii. </a:t>
            </a:r>
          </a:p>
          <a:p>
            <a:r>
              <a:rPr lang="cs-CZ" dirty="0"/>
              <a:t> </a:t>
            </a:r>
          </a:p>
          <a:p>
            <a:r>
              <a:rPr lang="cs-CZ" b="1" dirty="0"/>
              <a:t>Komplikace </a:t>
            </a:r>
            <a:endParaRPr lang="cs-CZ" dirty="0"/>
          </a:p>
          <a:p>
            <a:r>
              <a:rPr lang="cs-CZ" dirty="0"/>
              <a:t>Jednou z nejobávanějších komplikací jak po konzervativní i operační léčbě je rozvoj aseptické nekrózy hlavice kyčelního kloubu. Nekróza se vyskytuje asi v 7 % případů. </a:t>
            </a:r>
          </a:p>
          <a:p>
            <a:r>
              <a:rPr lang="cs-CZ" b="1" dirty="0"/>
              <a:t> </a:t>
            </a:r>
            <a:endParaRPr lang="cs-CZ" dirty="0"/>
          </a:p>
          <a:p>
            <a:endParaRPr lang="cs-CZ" dirty="0"/>
          </a:p>
        </p:txBody>
      </p:sp>
    </p:spTree>
    <p:extLst>
      <p:ext uri="{BB962C8B-B14F-4D97-AF65-F5344CB8AC3E}">
        <p14:creationId xmlns:p14="http://schemas.microsoft.com/office/powerpoint/2010/main" val="364456972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22F4F4-ADC9-46E2-B48C-A0B0CBACF45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5E789DC-88DC-4993-80AA-2CA00F9196B3}"/>
              </a:ext>
            </a:extLst>
          </p:cNvPr>
          <p:cNvSpPr>
            <a:spLocks noGrp="1"/>
          </p:cNvSpPr>
          <p:nvPr>
            <p:ph idx="1"/>
          </p:nvPr>
        </p:nvSpPr>
        <p:spPr/>
        <p:txBody>
          <a:bodyPr>
            <a:normAutofit lnSpcReduction="10000"/>
          </a:bodyPr>
          <a:lstStyle/>
          <a:p>
            <a:r>
              <a:rPr lang="cs-CZ" b="1" dirty="0"/>
              <a:t>Nejčastější ošetřovatelské diagnózy</a:t>
            </a:r>
            <a:endParaRPr lang="cs-CZ" dirty="0"/>
          </a:p>
          <a:p>
            <a:r>
              <a:rPr lang="cs-CZ" dirty="0">
                <a:hlinkClick r:id="rId2" tooltip="osetrovatelske-diagnozy.aspx"/>
              </a:rPr>
              <a:t>Akutní bolest - 00132</a:t>
            </a:r>
            <a:endParaRPr lang="cs-CZ" dirty="0"/>
          </a:p>
          <a:p>
            <a:r>
              <a:rPr lang="cs-CZ" dirty="0">
                <a:hlinkClick r:id="rId2" tooltip="osetrovatelske-diagnozy.aspx"/>
              </a:rPr>
              <a:t>Neefektivní periferní tkáňová </a:t>
            </a:r>
            <a:r>
              <a:rPr lang="cs-CZ" dirty="0" err="1">
                <a:hlinkClick r:id="rId2" tooltip="osetrovatelske-diagnozy.aspx"/>
              </a:rPr>
              <a:t>perfúze</a:t>
            </a:r>
            <a:r>
              <a:rPr lang="cs-CZ" dirty="0">
                <a:hlinkClick r:id="rId2" tooltip="osetrovatelske-diagnozy.aspx"/>
              </a:rPr>
              <a:t> - 00204</a:t>
            </a:r>
            <a:endParaRPr lang="cs-CZ" dirty="0"/>
          </a:p>
          <a:p>
            <a:r>
              <a:rPr lang="cs-CZ" dirty="0"/>
              <a:t>Riziko narušení integrity kůže - 00045</a:t>
            </a:r>
          </a:p>
          <a:p>
            <a:r>
              <a:rPr lang="cs-CZ" dirty="0">
                <a:hlinkClick r:id="rId2" tooltip="osetrovatelske-diagnozy.aspx"/>
              </a:rPr>
              <a:t>Riziko infekce - 00004</a:t>
            </a:r>
            <a:endParaRPr lang="cs-CZ" dirty="0"/>
          </a:p>
          <a:p>
            <a:r>
              <a:rPr lang="cs-CZ" dirty="0">
                <a:hlinkClick r:id="rId2" tooltip="osetrovatelske-diagnozy.aspx"/>
              </a:rPr>
              <a:t>Riziko disproporčního růstu - 00113</a:t>
            </a:r>
            <a:endParaRPr lang="cs-CZ" dirty="0"/>
          </a:p>
          <a:p>
            <a:r>
              <a:rPr lang="cs-CZ" dirty="0">
                <a:hlinkClick r:id="rId2" tooltip="osetrovatelske-diagnozy.aspx"/>
              </a:rPr>
              <a:t>Riziko nevyváženého objemu tělesných tekutin - 00025</a:t>
            </a:r>
            <a:endParaRPr lang="cs-CZ" dirty="0"/>
          </a:p>
          <a:p>
            <a:r>
              <a:rPr lang="cs-CZ" dirty="0">
                <a:hlinkClick r:id="rId2" tooltip="osetrovatelske-diagnozy.aspx"/>
              </a:rPr>
              <a:t>Riziko periferní </a:t>
            </a:r>
            <a:r>
              <a:rPr lang="cs-CZ" dirty="0" err="1">
                <a:hlinkClick r:id="rId2" tooltip="osetrovatelske-diagnozy.aspx"/>
              </a:rPr>
              <a:t>neurovaskulární</a:t>
            </a:r>
            <a:r>
              <a:rPr lang="cs-CZ" dirty="0">
                <a:hlinkClick r:id="rId2" tooltip="osetrovatelske-diagnozy.aspx"/>
              </a:rPr>
              <a:t> dysfunkce - 00086</a:t>
            </a:r>
            <a:endParaRPr lang="cs-CZ" dirty="0"/>
          </a:p>
          <a:p>
            <a:r>
              <a:rPr lang="cs-CZ" dirty="0">
                <a:hlinkClick r:id="rId2" tooltip="osetrovatelske-diagnozy.aspx"/>
              </a:rPr>
              <a:t>Zhoršená tělesná pohyblivost - 00085</a:t>
            </a:r>
            <a:endParaRPr lang="cs-CZ" dirty="0"/>
          </a:p>
        </p:txBody>
      </p:sp>
    </p:spTree>
    <p:extLst>
      <p:ext uri="{BB962C8B-B14F-4D97-AF65-F5344CB8AC3E}">
        <p14:creationId xmlns:p14="http://schemas.microsoft.com/office/powerpoint/2010/main" val="3078166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0F29328-2F5F-4B97-96CC-999C36D2A9B4}"/>
              </a:ext>
            </a:extLst>
          </p:cNvPr>
          <p:cNvSpPr>
            <a:spLocks noGrp="1" noChangeArrowheads="1"/>
          </p:cNvSpPr>
          <p:nvPr>
            <p:ph type="title"/>
          </p:nvPr>
        </p:nvSpPr>
        <p:spPr>
          <a:xfrm>
            <a:off x="114960" y="942722"/>
            <a:ext cx="1681472" cy="1139825"/>
          </a:xfrm>
        </p:spPr>
        <p:txBody>
          <a:bodyPr>
            <a:normAutofit fontScale="90000"/>
          </a:bodyPr>
          <a:lstStyle/>
          <a:p>
            <a:r>
              <a:rPr lang="cs-CZ" altLang="cs-CZ" sz="3600" b="1" dirty="0">
                <a:solidFill>
                  <a:srgbClr val="FF0000"/>
                </a:solidFill>
              </a:rPr>
              <a:t>Klinické příznaky</a:t>
            </a:r>
          </a:p>
        </p:txBody>
      </p:sp>
      <p:graphicFrame>
        <p:nvGraphicFramePr>
          <p:cNvPr id="32816" name="Group 48">
            <a:extLst>
              <a:ext uri="{FF2B5EF4-FFF2-40B4-BE49-F238E27FC236}">
                <a16:creationId xmlns:a16="http://schemas.microsoft.com/office/drawing/2014/main" id="{BA2F9B20-E5AB-4AB0-A2C4-CB394C1360A2}"/>
              </a:ext>
            </a:extLst>
          </p:cNvPr>
          <p:cNvGraphicFramePr>
            <a:graphicFrameLocks noGrp="1"/>
          </p:cNvGraphicFramePr>
          <p:nvPr>
            <p:ph idx="1"/>
            <p:extLst>
              <p:ext uri="{D42A27DB-BD31-4B8C-83A1-F6EECF244321}">
                <p14:modId xmlns:p14="http://schemas.microsoft.com/office/powerpoint/2010/main" val="3141739208"/>
              </p:ext>
            </p:extLst>
          </p:nvPr>
        </p:nvGraphicFramePr>
        <p:xfrm>
          <a:off x="2018639" y="165887"/>
          <a:ext cx="8229600" cy="6619286"/>
        </p:xfrm>
        <a:graphic>
          <a:graphicData uri="http://schemas.openxmlformats.org/drawingml/2006/table">
            <a:tbl>
              <a:tblPr/>
              <a:tblGrid>
                <a:gridCol w="2743200">
                  <a:extLst>
                    <a:ext uri="{9D8B030D-6E8A-4147-A177-3AD203B41FA5}">
                      <a16:colId xmlns:a16="http://schemas.microsoft.com/office/drawing/2014/main" val="961616200"/>
                    </a:ext>
                  </a:extLst>
                </a:gridCol>
                <a:gridCol w="2743200">
                  <a:extLst>
                    <a:ext uri="{9D8B030D-6E8A-4147-A177-3AD203B41FA5}">
                      <a16:colId xmlns:a16="http://schemas.microsoft.com/office/drawing/2014/main" val="3744952630"/>
                    </a:ext>
                  </a:extLst>
                </a:gridCol>
                <a:gridCol w="2743200">
                  <a:extLst>
                    <a:ext uri="{9D8B030D-6E8A-4147-A177-3AD203B41FA5}">
                      <a16:colId xmlns:a16="http://schemas.microsoft.com/office/drawing/2014/main" val="2803713251"/>
                    </a:ext>
                  </a:extLst>
                </a:gridCol>
              </a:tblGrid>
              <a:tr h="1001891">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Vřed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Žaludeční (ne pylorický)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Duodenální a pylorický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5825296"/>
                  </a:ext>
                </a:extLst>
              </a:tr>
              <a:tr h="600934">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Věk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5.-6. dec.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4.-5. dec.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1320618"/>
                  </a:ext>
                </a:extLst>
              </a:tr>
              <a:tr h="5992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Pohlaví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rPr>
                        <a:t>♀ i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94303999"/>
                  </a:ext>
                </a:extLst>
              </a:tr>
              <a:tr h="600934">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Bolest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po jídle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nalačno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6926286"/>
                  </a:ext>
                </a:extLst>
              </a:tr>
              <a:tr h="112106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Závislost bolesti na jídle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ANO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5670013"/>
                  </a:ext>
                </a:extLst>
              </a:tr>
              <a:tr h="1001891">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Pyróza, regurgitace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ANO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ANO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7870403"/>
                  </a:ext>
                </a:extLst>
              </a:tr>
              <a:tr h="600934">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Chuť k jídlu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rPr>
                        <a:t>↓ - hubne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Narrow" panose="020B0606020202030204" pitchFamily="34" charset="0"/>
                        </a:rPr>
                        <a:t>↑ - </a:t>
                      </a: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rPr>
                        <a:t>tloustne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22834976"/>
                  </a:ext>
                </a:extLst>
              </a:tr>
              <a:tr h="1092384">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Zvracení</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Po medikaci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bez úlevy</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malá úleva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úleva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4523361"/>
                  </a:ext>
                </a:extLst>
              </a:tr>
            </a:tbl>
          </a:graphicData>
        </a:graphic>
      </p:graphicFrame>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7C1F28-528C-4270-B97F-6A65A97CBCF7}"/>
              </a:ext>
            </a:extLst>
          </p:cNvPr>
          <p:cNvSpPr>
            <a:spLocks noGrp="1"/>
          </p:cNvSpPr>
          <p:nvPr>
            <p:ph type="title"/>
          </p:nvPr>
        </p:nvSpPr>
        <p:spPr>
          <a:xfrm>
            <a:off x="1064777" y="357033"/>
            <a:ext cx="10515600" cy="1325563"/>
          </a:xfrm>
        </p:spPr>
        <p:txBody>
          <a:bodyPr>
            <a:normAutofit fontScale="90000"/>
          </a:bodyPr>
          <a:lstStyle/>
          <a:p>
            <a:r>
              <a:rPr lang="cs-CZ" b="1" dirty="0">
                <a:solidFill>
                  <a:srgbClr val="FF0000"/>
                </a:solidFill>
              </a:rPr>
              <a:t>18 Ošetřovatelský proces u pacienta s frakturou horní a dolní končetiny</a:t>
            </a:r>
            <a:br>
              <a:rPr lang="cs-CZ" b="1" dirty="0"/>
            </a:br>
            <a:endParaRPr lang="cs-CZ" dirty="0"/>
          </a:p>
        </p:txBody>
      </p:sp>
      <p:sp>
        <p:nvSpPr>
          <p:cNvPr id="3" name="Zástupný symbol pro obsah 2">
            <a:extLst>
              <a:ext uri="{FF2B5EF4-FFF2-40B4-BE49-F238E27FC236}">
                <a16:creationId xmlns:a16="http://schemas.microsoft.com/office/drawing/2014/main" id="{C366608E-CA6C-4F70-8510-815787417731}"/>
              </a:ext>
            </a:extLst>
          </p:cNvPr>
          <p:cNvSpPr>
            <a:spLocks noGrp="1"/>
          </p:cNvSpPr>
          <p:nvPr>
            <p:ph idx="1"/>
          </p:nvPr>
        </p:nvSpPr>
        <p:spPr/>
        <p:txBody>
          <a:bodyPr>
            <a:normAutofit fontScale="77500" lnSpcReduction="20000"/>
          </a:bodyPr>
          <a:lstStyle/>
          <a:p>
            <a:r>
              <a:rPr lang="cs-CZ" dirty="0"/>
              <a:t>Zlomeniny patří mezi nejčastější příčiny hospitalizace z příčiny úrazu. Na lůžková oddělení je přijímáno přes 120 000 nemocných se zlomeninou ročně. Nejčastěji jsou hospitalizováni nemocní se zlomeninou proximálního femuru a to téměř ve 20 %.</a:t>
            </a:r>
          </a:p>
          <a:p>
            <a:r>
              <a:rPr lang="cs-CZ" dirty="0"/>
              <a:t>Ke zlomenině může dojít jako k izolovanému poranění, nebo jako součásti sdruženého poranění - tedy </a:t>
            </a:r>
            <a:r>
              <a:rPr lang="cs-CZ" dirty="0" err="1"/>
              <a:t>polytraumatu</a:t>
            </a:r>
            <a:r>
              <a:rPr lang="cs-CZ" dirty="0"/>
              <a:t> či tzv. mnohočetnému poranění.</a:t>
            </a:r>
          </a:p>
          <a:p>
            <a:r>
              <a:rPr lang="cs-CZ" dirty="0" err="1"/>
              <a:t>Polytrauma</a:t>
            </a:r>
            <a:r>
              <a:rPr lang="cs-CZ" dirty="0"/>
              <a:t> je současné poranění více tělesných regionů nebo systémů, přičemž nejméně jedno z nich bezprostředně ohrožuje život raněného. Poranění musí být závažné, například se musí jednat o zlomeninu více než tří žeber či zlomeninu dlouhé kosti a ne pouhou distorzi hlezna.</a:t>
            </a:r>
          </a:p>
          <a:p>
            <a:r>
              <a:rPr lang="cs-CZ" dirty="0"/>
              <a:t>Mnohočetná poranění je termín, kterým označujeme úrazy, jež nesplňují kritéria pro </a:t>
            </a:r>
            <a:r>
              <a:rPr lang="cs-CZ" dirty="0" err="1"/>
              <a:t>polytrauma</a:t>
            </a:r>
            <a:r>
              <a:rPr lang="cs-CZ" dirty="0"/>
              <a:t>.</a:t>
            </a:r>
          </a:p>
          <a:p>
            <a:r>
              <a:rPr lang="cs-CZ" dirty="0"/>
              <a:t>Izolovaná poranění - </a:t>
            </a:r>
            <a:r>
              <a:rPr lang="cs-CZ" dirty="0" err="1"/>
              <a:t>monotraumata</a:t>
            </a:r>
            <a:r>
              <a:rPr lang="cs-CZ" dirty="0"/>
              <a:t> jsou však také závažná a mohou ohrozit život nemocného.</a:t>
            </a:r>
          </a:p>
          <a:p>
            <a:r>
              <a:rPr lang="cs-CZ" dirty="0"/>
              <a:t>Zlomeninu definujeme jako poruchu kontinuity kosti.</a:t>
            </a:r>
          </a:p>
          <a:p>
            <a:endParaRPr lang="cs-CZ" dirty="0"/>
          </a:p>
        </p:txBody>
      </p:sp>
    </p:spTree>
    <p:extLst>
      <p:ext uri="{BB962C8B-B14F-4D97-AF65-F5344CB8AC3E}">
        <p14:creationId xmlns:p14="http://schemas.microsoft.com/office/powerpoint/2010/main" val="116223606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C2D66E-FDED-49BC-ACA5-0AC898598A8B}"/>
              </a:ext>
            </a:extLst>
          </p:cNvPr>
          <p:cNvSpPr>
            <a:spLocks noGrp="1"/>
          </p:cNvSpPr>
          <p:nvPr>
            <p:ph type="title"/>
          </p:nvPr>
        </p:nvSpPr>
        <p:spPr/>
        <p:txBody>
          <a:bodyPr/>
          <a:lstStyle/>
          <a:p>
            <a:r>
              <a:rPr lang="cs-CZ" b="1" dirty="0"/>
              <a:t>Dělení zlomenin</a:t>
            </a:r>
            <a:br>
              <a:rPr lang="cs-CZ" b="1" dirty="0"/>
            </a:br>
            <a:endParaRPr lang="cs-CZ" dirty="0"/>
          </a:p>
        </p:txBody>
      </p:sp>
      <p:sp>
        <p:nvSpPr>
          <p:cNvPr id="3" name="Zástupný symbol pro obsah 2">
            <a:extLst>
              <a:ext uri="{FF2B5EF4-FFF2-40B4-BE49-F238E27FC236}">
                <a16:creationId xmlns:a16="http://schemas.microsoft.com/office/drawing/2014/main" id="{70B7AE0F-11DE-4A58-A727-CFC7B3F82FCD}"/>
              </a:ext>
            </a:extLst>
          </p:cNvPr>
          <p:cNvSpPr>
            <a:spLocks noGrp="1"/>
          </p:cNvSpPr>
          <p:nvPr>
            <p:ph idx="1"/>
          </p:nvPr>
        </p:nvSpPr>
        <p:spPr/>
        <p:txBody>
          <a:bodyPr>
            <a:normAutofit fontScale="25000" lnSpcReduction="20000"/>
          </a:bodyPr>
          <a:lstStyle/>
          <a:p>
            <a:r>
              <a:rPr lang="cs-CZ" b="1" dirty="0"/>
              <a:t>dle mechanizmu vzniku:</a:t>
            </a:r>
            <a:r>
              <a:rPr lang="cs-CZ" dirty="0"/>
              <a:t> </a:t>
            </a:r>
          </a:p>
          <a:p>
            <a:r>
              <a:rPr lang="cs-CZ" dirty="0"/>
              <a:t>úrazové - v anamnéze jasný úrazový děj</a:t>
            </a:r>
          </a:p>
          <a:p>
            <a:r>
              <a:rPr lang="cs-CZ" dirty="0"/>
              <a:t>únavové - v anamnéze opakované přetížení</a:t>
            </a:r>
          </a:p>
          <a:p>
            <a:r>
              <a:rPr lang="cs-CZ" dirty="0"/>
              <a:t>patologické - vznikají v terénu oslabené kosti (nádorem, metastázou či </a:t>
            </a:r>
            <a:r>
              <a:rPr lang="cs-CZ" dirty="0" err="1"/>
              <a:t>porózou</a:t>
            </a:r>
            <a:r>
              <a:rPr lang="cs-CZ" dirty="0"/>
              <a:t> po ozáření, bez jasného úrazového děje) </a:t>
            </a:r>
          </a:p>
          <a:p>
            <a:r>
              <a:rPr lang="cs-CZ" b="1" dirty="0"/>
              <a:t> </a:t>
            </a:r>
            <a:endParaRPr lang="cs-CZ" dirty="0"/>
          </a:p>
          <a:p>
            <a:r>
              <a:rPr lang="cs-CZ" b="1" dirty="0"/>
              <a:t>dle počtu úlomků</a:t>
            </a:r>
            <a:r>
              <a:rPr lang="cs-CZ" dirty="0"/>
              <a:t>:             </a:t>
            </a:r>
          </a:p>
          <a:p>
            <a:r>
              <a:rPr lang="cs-CZ" dirty="0"/>
              <a:t>dvou-úlomkové</a:t>
            </a:r>
          </a:p>
          <a:p>
            <a:r>
              <a:rPr lang="cs-CZ" dirty="0" err="1"/>
              <a:t>tří-úlomkové</a:t>
            </a:r>
            <a:endParaRPr lang="cs-CZ" dirty="0"/>
          </a:p>
          <a:p>
            <a:r>
              <a:rPr lang="cs-CZ" dirty="0"/>
              <a:t>čtyř-úlomkové</a:t>
            </a:r>
          </a:p>
          <a:p>
            <a:r>
              <a:rPr lang="cs-CZ" dirty="0"/>
              <a:t>tříštivé</a:t>
            </a:r>
          </a:p>
          <a:p>
            <a:r>
              <a:rPr lang="cs-CZ" dirty="0"/>
              <a:t>            </a:t>
            </a:r>
          </a:p>
          <a:p>
            <a:r>
              <a:rPr lang="cs-CZ" b="1" dirty="0"/>
              <a:t>dle linie lomu:                     </a:t>
            </a:r>
            <a:endParaRPr lang="cs-CZ" dirty="0"/>
          </a:p>
          <a:p>
            <a:r>
              <a:rPr lang="cs-CZ" dirty="0"/>
              <a:t>příčné</a:t>
            </a:r>
          </a:p>
          <a:p>
            <a:r>
              <a:rPr lang="cs-CZ" dirty="0"/>
              <a:t>šikmé</a:t>
            </a:r>
          </a:p>
          <a:p>
            <a:r>
              <a:rPr lang="cs-CZ" dirty="0"/>
              <a:t>spirální</a:t>
            </a:r>
          </a:p>
          <a:p>
            <a:r>
              <a:rPr lang="cs-CZ" dirty="0"/>
              <a:t>kompresní</a:t>
            </a:r>
          </a:p>
          <a:p>
            <a:r>
              <a:rPr lang="cs-CZ" dirty="0" err="1"/>
              <a:t>avulzní</a:t>
            </a:r>
            <a:endParaRPr lang="cs-CZ" dirty="0"/>
          </a:p>
          <a:p>
            <a:r>
              <a:rPr lang="cs-CZ" dirty="0"/>
              <a:t> </a:t>
            </a:r>
          </a:p>
          <a:p>
            <a:r>
              <a:rPr lang="cs-CZ" b="1" dirty="0"/>
              <a:t>dle porušení kožního krytu:</a:t>
            </a:r>
            <a:endParaRPr lang="cs-CZ" dirty="0"/>
          </a:p>
          <a:p>
            <a:r>
              <a:rPr lang="cs-CZ" dirty="0"/>
              <a:t>zavřené</a:t>
            </a:r>
          </a:p>
          <a:p>
            <a:r>
              <a:rPr lang="cs-CZ" dirty="0"/>
              <a:t>otevřené</a:t>
            </a:r>
          </a:p>
          <a:p>
            <a:endParaRPr lang="cs-CZ" dirty="0"/>
          </a:p>
        </p:txBody>
      </p:sp>
    </p:spTree>
    <p:extLst>
      <p:ext uri="{BB962C8B-B14F-4D97-AF65-F5344CB8AC3E}">
        <p14:creationId xmlns:p14="http://schemas.microsoft.com/office/powerpoint/2010/main" val="234342694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92B5C7-A22E-4F37-91BD-5E0B9948E71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0CD2B50-E68C-487E-833C-835C6F24FF6E}"/>
              </a:ext>
            </a:extLst>
          </p:cNvPr>
          <p:cNvSpPr>
            <a:spLocks noGrp="1"/>
          </p:cNvSpPr>
          <p:nvPr>
            <p:ph idx="1"/>
          </p:nvPr>
        </p:nvSpPr>
        <p:spPr/>
        <p:txBody>
          <a:bodyPr>
            <a:normAutofit fontScale="70000" lnSpcReduction="20000"/>
          </a:bodyPr>
          <a:lstStyle/>
          <a:p>
            <a:r>
              <a:rPr lang="cs-CZ" b="1" dirty="0"/>
              <a:t>Posunutí úlomků (dislokace):</a:t>
            </a:r>
            <a:endParaRPr lang="cs-CZ" dirty="0"/>
          </a:p>
          <a:p>
            <a:r>
              <a:rPr lang="cs-CZ" dirty="0"/>
              <a:t>Při popisu posunu úlomků vždy vycházíme z polohy periferního fragmentu proti fragmentu centrálnímu. Nemusí a často se také nejedná jen o posun jedním směrem ale o kombinaci různých směrů. Ty jsou dané nejen úrazovým dějem, ale také tahem svalů a tak jsou dislokace pro některé zlomeniny typické.</a:t>
            </a:r>
          </a:p>
          <a:p>
            <a:r>
              <a:rPr lang="cs-CZ" dirty="0"/>
              <a:t> </a:t>
            </a:r>
          </a:p>
          <a:p>
            <a:r>
              <a:rPr lang="cs-CZ" dirty="0"/>
              <a:t>posun dělíme:                                </a:t>
            </a:r>
          </a:p>
          <a:p>
            <a:r>
              <a:rPr lang="cs-CZ" dirty="0"/>
              <a:t>posun do strany (ad </a:t>
            </a:r>
            <a:r>
              <a:rPr lang="cs-CZ" dirty="0" err="1"/>
              <a:t>latus</a:t>
            </a:r>
            <a:r>
              <a:rPr lang="cs-CZ" dirty="0"/>
              <a:t>)</a:t>
            </a:r>
          </a:p>
          <a:p>
            <a:r>
              <a:rPr lang="cs-CZ" dirty="0"/>
              <a:t>posun do délky (ad </a:t>
            </a:r>
            <a:r>
              <a:rPr lang="cs-CZ" dirty="0" err="1"/>
              <a:t>longitudinem</a:t>
            </a:r>
            <a:r>
              <a:rPr lang="cs-CZ" dirty="0"/>
              <a:t>)</a:t>
            </a:r>
          </a:p>
          <a:p>
            <a:r>
              <a:rPr lang="cs-CZ" dirty="0"/>
              <a:t>- s odtažením (</a:t>
            </a:r>
            <a:r>
              <a:rPr lang="cs-CZ" dirty="0" err="1"/>
              <a:t>cum</a:t>
            </a:r>
            <a:r>
              <a:rPr lang="cs-CZ" dirty="0"/>
              <a:t> </a:t>
            </a:r>
            <a:r>
              <a:rPr lang="cs-CZ" dirty="0" err="1"/>
              <a:t>distractionem</a:t>
            </a:r>
            <a:r>
              <a:rPr lang="cs-CZ" dirty="0"/>
              <a:t>)</a:t>
            </a:r>
          </a:p>
          <a:p>
            <a:r>
              <a:rPr lang="cs-CZ" dirty="0"/>
              <a:t>- se zkrácením (</a:t>
            </a:r>
            <a:r>
              <a:rPr lang="cs-CZ" dirty="0" err="1"/>
              <a:t>cum</a:t>
            </a:r>
            <a:r>
              <a:rPr lang="cs-CZ" dirty="0"/>
              <a:t> </a:t>
            </a:r>
            <a:r>
              <a:rPr lang="cs-CZ" dirty="0" err="1"/>
              <a:t>contractionem</a:t>
            </a:r>
            <a:r>
              <a:rPr lang="cs-CZ" dirty="0"/>
              <a:t>)</a:t>
            </a:r>
          </a:p>
          <a:p>
            <a:r>
              <a:rPr lang="cs-CZ" dirty="0"/>
              <a:t>úhlový posun (ad </a:t>
            </a:r>
            <a:r>
              <a:rPr lang="cs-CZ" dirty="0" err="1"/>
              <a:t>axim</a:t>
            </a:r>
            <a:r>
              <a:rPr lang="cs-CZ" dirty="0"/>
              <a:t>)</a:t>
            </a:r>
          </a:p>
          <a:p>
            <a:r>
              <a:rPr lang="cs-CZ" dirty="0"/>
              <a:t>rotační posun (ad </a:t>
            </a:r>
            <a:r>
              <a:rPr lang="cs-CZ" dirty="0" err="1"/>
              <a:t>periferiam</a:t>
            </a:r>
            <a:r>
              <a:rPr lang="cs-CZ" dirty="0"/>
              <a:t>) </a:t>
            </a:r>
          </a:p>
          <a:p>
            <a:r>
              <a:rPr lang="cs-CZ" dirty="0"/>
              <a:t> </a:t>
            </a:r>
          </a:p>
          <a:p>
            <a:endParaRPr lang="cs-CZ" dirty="0"/>
          </a:p>
        </p:txBody>
      </p:sp>
    </p:spTree>
    <p:extLst>
      <p:ext uri="{BB962C8B-B14F-4D97-AF65-F5344CB8AC3E}">
        <p14:creationId xmlns:p14="http://schemas.microsoft.com/office/powerpoint/2010/main" val="2698727483"/>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C674B-DB7F-4376-87F2-FE5B80707FD9}"/>
              </a:ext>
            </a:extLst>
          </p:cNvPr>
          <p:cNvSpPr>
            <a:spLocks noGrp="1"/>
          </p:cNvSpPr>
          <p:nvPr>
            <p:ph type="title"/>
          </p:nvPr>
        </p:nvSpPr>
        <p:spPr/>
        <p:txBody>
          <a:bodyPr/>
          <a:lstStyle/>
          <a:p>
            <a:r>
              <a:rPr lang="cs-CZ" b="1" dirty="0"/>
              <a:t>Diagnóza zlomeniny</a:t>
            </a:r>
            <a:br>
              <a:rPr lang="cs-CZ" b="1" dirty="0"/>
            </a:br>
            <a:endParaRPr lang="cs-CZ" dirty="0"/>
          </a:p>
        </p:txBody>
      </p:sp>
      <p:sp>
        <p:nvSpPr>
          <p:cNvPr id="3" name="Zástupný symbol pro obsah 2">
            <a:extLst>
              <a:ext uri="{FF2B5EF4-FFF2-40B4-BE49-F238E27FC236}">
                <a16:creationId xmlns:a16="http://schemas.microsoft.com/office/drawing/2014/main" id="{ECD793B8-ED84-46FC-A6A4-63E847155049}"/>
              </a:ext>
            </a:extLst>
          </p:cNvPr>
          <p:cNvSpPr>
            <a:spLocks noGrp="1"/>
          </p:cNvSpPr>
          <p:nvPr>
            <p:ph idx="1"/>
          </p:nvPr>
        </p:nvSpPr>
        <p:spPr/>
        <p:txBody>
          <a:bodyPr>
            <a:normAutofit fontScale="55000" lnSpcReduction="20000"/>
          </a:bodyPr>
          <a:lstStyle/>
          <a:p>
            <a:r>
              <a:rPr lang="cs-CZ" dirty="0"/>
              <a:t>Základem stanovení správné diagnózy je pečlivá anamnéza.</a:t>
            </a:r>
          </a:p>
          <a:p>
            <a:r>
              <a:rPr lang="cs-CZ" dirty="0"/>
              <a:t>Je třeba zjistit mechanismus úrazu, zkoumat přidružená poranění, ale také objasnit starší úrazy a operace, které by mohly ovlivnit výsledek klinického vyšetření. Důležitý je i charakter a stupeň bolesti.</a:t>
            </a:r>
          </a:p>
          <a:p>
            <a:r>
              <a:rPr lang="cs-CZ" dirty="0"/>
              <a:t>Klinické vyšetření se sestává z </a:t>
            </a:r>
            <a:r>
              <a:rPr lang="cs-CZ" dirty="0" err="1"/>
              <a:t>aspekce</a:t>
            </a:r>
            <a:r>
              <a:rPr lang="cs-CZ" dirty="0"/>
              <a:t>, kdy hledáme osové deformity, patologický pohyb, zjišťujeme prokrvení a inervaci periferie končetiny.</a:t>
            </a:r>
          </a:p>
          <a:p>
            <a:r>
              <a:rPr lang="cs-CZ" dirty="0"/>
              <a:t>Ozřejmujeme rozsah hematomu, otok a též porušení kožního krytu. Zhodnocení zda je zlomenina otevřená či zavřená však nepatří na ambulanci traumatologie a mělo by být zjištěno již při prvním ošetření. Otevřenou zlomeninu bychom neměli ošetřovat na ambulanci, kde je ohromné riziko </a:t>
            </a:r>
            <a:r>
              <a:rPr lang="cs-CZ" dirty="0" err="1"/>
              <a:t>nosokomiální</a:t>
            </a:r>
            <a:r>
              <a:rPr lang="cs-CZ" dirty="0"/>
              <a:t> infekce. Při prvním ošetření otevřené zlomeniny v terénu by se měl popsat její typ a sterilně oblast zlomeniny zakrýt. Další ošetření by pak mělo proběhnout až na operačním sálku, či na předsálí. Tam ve sterilním plášti a rukavicích provedeme sejmutí obvazu, pečlivou očistu a dekontaminaci oblasti zlomeniny (kartáček, </a:t>
            </a:r>
            <a:r>
              <a:rPr lang="cs-CZ" dirty="0" err="1"/>
              <a:t>betadine</a:t>
            </a:r>
            <a:r>
              <a:rPr lang="cs-CZ" dirty="0"/>
              <a:t>, peroxid vodíku). Teprve poté definitivně ošetříme na sále vlastní zlomeninu.</a:t>
            </a:r>
          </a:p>
          <a:p>
            <a:r>
              <a:rPr lang="cs-CZ" dirty="0"/>
              <a:t>Pro potvrzení diagnózy a stanovení postupu léčby jsou u zlomenin zásadní zobrazovací metody. Klíčové je provedení rentgenových snímku ve dvou klasických projekcích (předozadní a bočná) </a:t>
            </a:r>
            <a:r>
              <a:rPr lang="cs-CZ" dirty="0" err="1"/>
              <a:t>eventuelně</a:t>
            </a:r>
            <a:r>
              <a:rPr lang="cs-CZ" dirty="0"/>
              <a:t> dalších, speciálních u určitých typu zlomenin. Dále můžeme využít </a:t>
            </a:r>
            <a:r>
              <a:rPr lang="cs-CZ" dirty="0" err="1"/>
              <a:t>computerovou</a:t>
            </a:r>
            <a:r>
              <a:rPr lang="cs-CZ" dirty="0"/>
              <a:t> tomografii (CT) a to především v případě nitrokloubních a </a:t>
            </a:r>
            <a:r>
              <a:rPr lang="cs-CZ" dirty="0" err="1"/>
              <a:t>víceúlomkových</a:t>
            </a:r>
            <a:r>
              <a:rPr lang="cs-CZ" dirty="0"/>
              <a:t> zlomenin, kdy je pro plánování nyní přínosná především CT 3D rekonstrukce, která nám dá jasnou prostorovou představu o tvaru úlomků a jejich postavení. V případě že máme podezření, že úlomek mohl poranit cévu, provádíme angiografii, nejlépe CT-</a:t>
            </a:r>
            <a:r>
              <a:rPr lang="cs-CZ" dirty="0" err="1"/>
              <a:t>angio</a:t>
            </a:r>
            <a:r>
              <a:rPr lang="cs-CZ" dirty="0"/>
              <a:t>.</a:t>
            </a:r>
          </a:p>
          <a:p>
            <a:r>
              <a:rPr lang="cs-CZ" dirty="0"/>
              <a:t> </a:t>
            </a:r>
          </a:p>
          <a:p>
            <a:endParaRPr lang="cs-CZ" dirty="0"/>
          </a:p>
        </p:txBody>
      </p:sp>
    </p:spTree>
    <p:extLst>
      <p:ext uri="{BB962C8B-B14F-4D97-AF65-F5344CB8AC3E}">
        <p14:creationId xmlns:p14="http://schemas.microsoft.com/office/powerpoint/2010/main" val="132709344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B03FF-B1C2-4B27-9F46-0FF6BFD5EB94}"/>
              </a:ext>
            </a:extLst>
          </p:cNvPr>
          <p:cNvSpPr>
            <a:spLocks noGrp="1"/>
          </p:cNvSpPr>
          <p:nvPr>
            <p:ph type="title"/>
          </p:nvPr>
        </p:nvSpPr>
        <p:spPr/>
        <p:txBody>
          <a:bodyPr/>
          <a:lstStyle/>
          <a:p>
            <a:r>
              <a:rPr lang="cs-CZ" b="1" dirty="0"/>
              <a:t>Hojení zlomeniny</a:t>
            </a:r>
            <a:br>
              <a:rPr lang="cs-CZ" b="1" dirty="0"/>
            </a:br>
            <a:endParaRPr lang="cs-CZ" dirty="0"/>
          </a:p>
        </p:txBody>
      </p:sp>
      <p:sp>
        <p:nvSpPr>
          <p:cNvPr id="3" name="Zástupný symbol pro obsah 2">
            <a:extLst>
              <a:ext uri="{FF2B5EF4-FFF2-40B4-BE49-F238E27FC236}">
                <a16:creationId xmlns:a16="http://schemas.microsoft.com/office/drawing/2014/main" id="{6924F3A0-A512-4A16-BB21-8FFBD371E473}"/>
              </a:ext>
            </a:extLst>
          </p:cNvPr>
          <p:cNvSpPr>
            <a:spLocks noGrp="1"/>
          </p:cNvSpPr>
          <p:nvPr>
            <p:ph idx="1"/>
          </p:nvPr>
        </p:nvSpPr>
        <p:spPr/>
        <p:txBody>
          <a:bodyPr>
            <a:normAutofit fontScale="92500" lnSpcReduction="20000"/>
          </a:bodyPr>
          <a:lstStyle/>
          <a:p>
            <a:r>
              <a:rPr lang="cs-CZ" dirty="0"/>
              <a:t>Klasické hojení zlomeniny, nazývané sekundární, tzv. tvorba svalku, probíhá ve třech fázích. Podle typů cévního zásobení rozlišujeme o periostální či </a:t>
            </a:r>
            <a:r>
              <a:rPr lang="cs-CZ" dirty="0" err="1"/>
              <a:t>endostální</a:t>
            </a:r>
            <a:r>
              <a:rPr lang="cs-CZ" dirty="0"/>
              <a:t> svalek.</a:t>
            </a:r>
          </a:p>
          <a:p>
            <a:r>
              <a:rPr lang="cs-CZ" b="1" dirty="0"/>
              <a:t>1. fáze:</a:t>
            </a:r>
            <a:r>
              <a:rPr lang="cs-CZ" dirty="0"/>
              <a:t> zánětlivá. Hematom v oblasti zlomeniny je postupně infiltrován </a:t>
            </a:r>
            <a:r>
              <a:rPr lang="cs-CZ" dirty="0" err="1"/>
              <a:t>neutrofily</a:t>
            </a:r>
            <a:r>
              <a:rPr lang="cs-CZ" dirty="0"/>
              <a:t> a makrofágy. Monocyty a granulocyty odbourávají nekrotické tkáně.</a:t>
            </a:r>
          </a:p>
          <a:p>
            <a:r>
              <a:rPr lang="cs-CZ" b="1" dirty="0"/>
              <a:t>2. fáze:</a:t>
            </a:r>
            <a:r>
              <a:rPr lang="cs-CZ" dirty="0"/>
              <a:t> reparační. Hematom je postupně nahrazován specifickou granulační tkání, svalkem, který obsahuje fibroblasty a chondroblasty. Později také osteoblasty, které se diferencují z mesenchymu.</a:t>
            </a:r>
          </a:p>
          <a:p>
            <a:r>
              <a:rPr lang="cs-CZ" b="1" dirty="0"/>
              <a:t>3. fáze:</a:t>
            </a:r>
            <a:r>
              <a:rPr lang="cs-CZ" dirty="0"/>
              <a:t> </a:t>
            </a:r>
            <a:r>
              <a:rPr lang="cs-CZ" dirty="0" err="1"/>
              <a:t>remodelační</a:t>
            </a:r>
            <a:r>
              <a:rPr lang="cs-CZ" dirty="0"/>
              <a:t>. V této fázi dochází k </a:t>
            </a:r>
            <a:r>
              <a:rPr lang="cs-CZ" dirty="0" err="1"/>
              <a:t>remodelaci</a:t>
            </a:r>
            <a:r>
              <a:rPr lang="cs-CZ" dirty="0"/>
              <a:t> kostních trámců.</a:t>
            </a:r>
          </a:p>
          <a:p>
            <a:r>
              <a:rPr lang="cs-CZ" dirty="0"/>
              <a:t>Zlomenina se při užití osteosyntézy může hojit také cestou primární tvorby svalku. To vyžaduje těsný kontakt úlomků. Hojení se pak uskutečňuje přímo přes </a:t>
            </a:r>
            <a:r>
              <a:rPr lang="cs-CZ" dirty="0" err="1"/>
              <a:t>Haverské</a:t>
            </a:r>
            <a:r>
              <a:rPr lang="cs-CZ" dirty="0"/>
              <a:t> kanály, cestou </a:t>
            </a:r>
            <a:r>
              <a:rPr lang="cs-CZ" dirty="0" err="1"/>
              <a:t>osteonů</a:t>
            </a:r>
            <a:r>
              <a:rPr lang="cs-CZ" dirty="0"/>
              <a:t>.</a:t>
            </a:r>
          </a:p>
          <a:p>
            <a:endParaRPr lang="cs-CZ" dirty="0"/>
          </a:p>
        </p:txBody>
      </p:sp>
    </p:spTree>
    <p:extLst>
      <p:ext uri="{BB962C8B-B14F-4D97-AF65-F5344CB8AC3E}">
        <p14:creationId xmlns:p14="http://schemas.microsoft.com/office/powerpoint/2010/main" val="299760885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F35E2-2BDD-477A-BF39-A5A716F27B65}"/>
              </a:ext>
            </a:extLst>
          </p:cNvPr>
          <p:cNvSpPr>
            <a:spLocks noGrp="1"/>
          </p:cNvSpPr>
          <p:nvPr>
            <p:ph type="title"/>
          </p:nvPr>
        </p:nvSpPr>
        <p:spPr/>
        <p:txBody>
          <a:bodyPr/>
          <a:lstStyle/>
          <a:p>
            <a:r>
              <a:rPr lang="cs-CZ" b="1" dirty="0"/>
              <a:t>Léčba zlomeniny</a:t>
            </a:r>
            <a:br>
              <a:rPr lang="cs-CZ" b="1" dirty="0"/>
            </a:br>
            <a:endParaRPr lang="cs-CZ" dirty="0"/>
          </a:p>
        </p:txBody>
      </p:sp>
      <p:sp>
        <p:nvSpPr>
          <p:cNvPr id="3" name="Zástupný symbol pro obsah 2">
            <a:extLst>
              <a:ext uri="{FF2B5EF4-FFF2-40B4-BE49-F238E27FC236}">
                <a16:creationId xmlns:a16="http://schemas.microsoft.com/office/drawing/2014/main" id="{102D4089-7061-4DC2-B46D-9F90B971C20D}"/>
              </a:ext>
            </a:extLst>
          </p:cNvPr>
          <p:cNvSpPr>
            <a:spLocks noGrp="1"/>
          </p:cNvSpPr>
          <p:nvPr>
            <p:ph idx="1"/>
          </p:nvPr>
        </p:nvSpPr>
        <p:spPr/>
        <p:txBody>
          <a:bodyPr>
            <a:normAutofit fontScale="62500" lnSpcReduction="20000"/>
          </a:bodyPr>
          <a:lstStyle/>
          <a:p>
            <a:r>
              <a:rPr lang="cs-CZ" b="1" dirty="0"/>
              <a:t>Konzervativní léčba </a:t>
            </a:r>
            <a:endParaRPr lang="cs-CZ" dirty="0"/>
          </a:p>
          <a:p>
            <a:r>
              <a:rPr lang="cs-CZ" dirty="0"/>
              <a:t>Konzervativní léčba spočívá ve fixaci zlomeniny pomocí sádry, plastu (polyuretanová pryskyřice), ortézy či trakce. Výhodou konzervativní léčby je menší množství komplikací a nízká cena léčby. Nevýhodou je nutnost fixace okolních kloubů, často vedoucí k postižení těchto kloubů. Dalším problémem je dlouhá pracovní neschopnost a rehabilitace. Základem úspěšné léčby konzervativní léčby je správně nasazená sádrová fixace.</a:t>
            </a:r>
          </a:p>
          <a:p>
            <a:r>
              <a:rPr lang="cs-CZ" dirty="0"/>
              <a:t>Sádra by měla být podložená nejméně v oblasti rizikových míst otlaků (v ortopedické praxi se užívá podložená sádra po celém rozsahu). Po repozici přikládáme nejprve dlahu a teprve po opadnutí otoku ji dotáčíme. Nebo v případě nutnosti aplikace cirkulární sádrové fixace ji podélně rozřezáváme. Riziko útlaku pod sádrovou fixací je vysoké a je třeba nezbytné pacienta poučit o příznacích zhoršeného prokrvení (brnění do periferie, zhoršující se bolest, tlak, chlad a </a:t>
            </a:r>
            <a:r>
              <a:rPr lang="cs-CZ" dirty="0" err="1"/>
              <a:t>lividní</a:t>
            </a:r>
            <a:r>
              <a:rPr lang="cs-CZ" dirty="0"/>
              <a:t> zbarvení akrální části). Pacienta vždy informujeme, aby se ihned dostavil na kontrolu a nejlépe sejmul okamžitě fixaci. Postavení zlomeniny je třeba pravidelně kontrolovat, stejně jako funkčnost fixace, která může být nedostatečná s opadávajícím otokem. Fixace obvazem z polyuretanové pryskyřice přináší komfort pro nemocného, neboť je lehčí, ale není hrazena systémem zdravotního pojištění. V případě, že je podložena buničitou vatou se ani s fixací z polyuretanové pryskyřice nedá koupat a je lepší užívat speciální návleky (rukávy z PVC), které umožňují i plavat.</a:t>
            </a:r>
          </a:p>
          <a:p>
            <a:r>
              <a:rPr lang="cs-CZ" dirty="0"/>
              <a:t>Skeletální trakce (zavedení </a:t>
            </a:r>
            <a:r>
              <a:rPr lang="cs-CZ" dirty="0" err="1"/>
              <a:t>Kirschnerova</a:t>
            </a:r>
            <a:r>
              <a:rPr lang="cs-CZ" dirty="0"/>
              <a:t> drátu do patní kosti či kondylu femuru či </a:t>
            </a:r>
            <a:r>
              <a:rPr lang="cs-CZ" dirty="0" err="1"/>
              <a:t>tuberositas</a:t>
            </a:r>
            <a:r>
              <a:rPr lang="cs-CZ" dirty="0"/>
              <a:t> </a:t>
            </a:r>
            <a:r>
              <a:rPr lang="cs-CZ" dirty="0" err="1"/>
              <a:t>tibiae</a:t>
            </a:r>
            <a:r>
              <a:rPr lang="cs-CZ" dirty="0"/>
              <a:t>) se nyní neužívá k léčbě zlomeniny, ale jen fixaci končetiny do doby než lokální podmínky, či celkový stav nemocného umožní operační terapii.</a:t>
            </a:r>
          </a:p>
          <a:p>
            <a:endParaRPr lang="cs-CZ" dirty="0"/>
          </a:p>
        </p:txBody>
      </p:sp>
    </p:spTree>
    <p:extLst>
      <p:ext uri="{BB962C8B-B14F-4D97-AF65-F5344CB8AC3E}">
        <p14:creationId xmlns:p14="http://schemas.microsoft.com/office/powerpoint/2010/main" val="34202070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D0DB6B-3659-459C-96C2-A6ADCCB7AE5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58B0709-58F8-42C0-9875-53923D3E7408}"/>
              </a:ext>
            </a:extLst>
          </p:cNvPr>
          <p:cNvSpPr>
            <a:spLocks noGrp="1"/>
          </p:cNvSpPr>
          <p:nvPr>
            <p:ph idx="1"/>
          </p:nvPr>
        </p:nvSpPr>
        <p:spPr/>
        <p:txBody>
          <a:bodyPr>
            <a:normAutofit fontScale="92500" lnSpcReduction="20000"/>
          </a:bodyPr>
          <a:lstStyle/>
          <a:p>
            <a:r>
              <a:rPr lang="cs-CZ" b="1" dirty="0"/>
              <a:t>Chirurgická léčba</a:t>
            </a:r>
            <a:endParaRPr lang="cs-CZ" dirty="0"/>
          </a:p>
          <a:p>
            <a:r>
              <a:rPr lang="cs-CZ" dirty="0"/>
              <a:t>Operační léčba nám umožňuje na rozdíl od konzervativní terapie začít s časnou mobilizací a rehabilitací. Zabrání se tak postižení kloubů, které jsou u konzervativní terapie fixovány. Osteosyntéza fixuje kostní fragmenty ve správném postavení až do doby úplné konsolidace svalku. Na druhou stranu má i operační léčba svá rizika. Především se jedná o riziko infekce a další rizika spojená s anestezií. Nezbytnou podmínkou úspěšné terapie je volba správného typu osteosyntézy a zvládnutí operačního postupu. Osteosyntézu dělíme na stabilní a adaptační. Stabilní osteosyntéza je dostatečně pevná a umožňuje časnou rehabilitaci a mobilizaci. Adaptační osteosyntéza na druhou stranu pouze adaptuje úlomky ve správném postavení, ale nezajišťuje jejich dostatečnou retenci při rehabilitaci a zlomeninu je nutné dále fixovat třeba sádrovou fixací.</a:t>
            </a:r>
          </a:p>
          <a:p>
            <a:r>
              <a:rPr lang="cs-CZ" dirty="0"/>
              <a:t>Osteosyntézu můžeme také dělit na vnitřní a zevní. </a:t>
            </a:r>
          </a:p>
          <a:p>
            <a:endParaRPr lang="cs-CZ" dirty="0"/>
          </a:p>
        </p:txBody>
      </p:sp>
    </p:spTree>
    <p:extLst>
      <p:ext uri="{BB962C8B-B14F-4D97-AF65-F5344CB8AC3E}">
        <p14:creationId xmlns:p14="http://schemas.microsoft.com/office/powerpoint/2010/main" val="410788970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1832F2-A1F8-4C64-93EA-8B2798AA2BE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4338A5E-A119-4114-9E0A-765D1988C5CA}"/>
              </a:ext>
            </a:extLst>
          </p:cNvPr>
          <p:cNvSpPr>
            <a:spLocks noGrp="1"/>
          </p:cNvSpPr>
          <p:nvPr>
            <p:ph idx="1"/>
          </p:nvPr>
        </p:nvSpPr>
        <p:spPr/>
        <p:txBody>
          <a:bodyPr>
            <a:normAutofit lnSpcReduction="10000"/>
          </a:bodyPr>
          <a:lstStyle/>
          <a:p>
            <a:r>
              <a:rPr lang="cs-CZ" b="1" dirty="0"/>
              <a:t>Vnitřní osteosyntézu</a:t>
            </a:r>
            <a:r>
              <a:rPr lang="cs-CZ" dirty="0"/>
              <a:t> pak na </a:t>
            </a:r>
            <a:r>
              <a:rPr lang="cs-CZ" dirty="0" err="1"/>
              <a:t>intramedulární</a:t>
            </a:r>
            <a:r>
              <a:rPr lang="cs-CZ" dirty="0"/>
              <a:t> a </a:t>
            </a:r>
            <a:r>
              <a:rPr lang="cs-CZ" dirty="0" err="1"/>
              <a:t>extramedulární</a:t>
            </a:r>
            <a:r>
              <a:rPr lang="cs-CZ" dirty="0"/>
              <a:t>.</a:t>
            </a:r>
          </a:p>
          <a:p>
            <a:r>
              <a:rPr lang="cs-CZ" dirty="0"/>
              <a:t> </a:t>
            </a:r>
          </a:p>
          <a:p>
            <a:r>
              <a:rPr lang="cs-CZ" b="1" dirty="0" err="1"/>
              <a:t>Intramedulární</a:t>
            </a:r>
            <a:r>
              <a:rPr lang="cs-CZ" b="1" dirty="0"/>
              <a:t> </a:t>
            </a:r>
            <a:r>
              <a:rPr lang="cs-CZ" b="1" dirty="0" err="1"/>
              <a:t>osteosynézou</a:t>
            </a:r>
            <a:r>
              <a:rPr lang="cs-CZ" dirty="0"/>
              <a:t> rozumíme především </a:t>
            </a:r>
            <a:r>
              <a:rPr lang="cs-CZ" dirty="0" err="1"/>
              <a:t>nitrodřeňové</a:t>
            </a:r>
            <a:r>
              <a:rPr lang="cs-CZ" dirty="0"/>
              <a:t> </a:t>
            </a:r>
            <a:r>
              <a:rPr lang="cs-CZ" dirty="0" err="1"/>
              <a:t>hřebování</a:t>
            </a:r>
            <a:r>
              <a:rPr lang="cs-CZ" dirty="0"/>
              <a:t>, které zavedl ve čtyřicátých letech </a:t>
            </a:r>
            <a:r>
              <a:rPr lang="cs-CZ" dirty="0" err="1"/>
              <a:t>Küntscher</a:t>
            </a:r>
            <a:r>
              <a:rPr lang="cs-CZ" dirty="0"/>
              <a:t>. Výhodou této metody je jeho šetrnost, a tím že se neotevírá oblast zlomeniny se sníží riziko infekce. Tato metoda v posledních dvaceti letech zažívá svoji renesanci díky postupu tzv. zajištěného </a:t>
            </a:r>
            <a:r>
              <a:rPr lang="cs-CZ" dirty="0" err="1"/>
              <a:t>hřebování</a:t>
            </a:r>
            <a:r>
              <a:rPr lang="cs-CZ" dirty="0"/>
              <a:t>, kdy je rotační stabilita implantátu zajištěna pomocí šroubu spojujícího hřeb a kost. V poslední době jsou vyvíjeny hřeby na ošetření kostních konců jako například proximální femorální hřeb.</a:t>
            </a:r>
          </a:p>
          <a:p>
            <a:r>
              <a:rPr lang="cs-CZ" dirty="0"/>
              <a:t> </a:t>
            </a:r>
          </a:p>
          <a:p>
            <a:endParaRPr lang="cs-CZ" dirty="0"/>
          </a:p>
        </p:txBody>
      </p:sp>
    </p:spTree>
    <p:extLst>
      <p:ext uri="{BB962C8B-B14F-4D97-AF65-F5344CB8AC3E}">
        <p14:creationId xmlns:p14="http://schemas.microsoft.com/office/powerpoint/2010/main" val="174103011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EB63B0-12B1-46E9-9E99-9C8EFCD51A80}"/>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ECE36646-C5F3-4461-9F6A-7299880FFE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61949"/>
            <a:ext cx="1333500" cy="3028950"/>
          </a:xfrm>
        </p:spPr>
      </p:pic>
      <p:sp>
        <p:nvSpPr>
          <p:cNvPr id="6" name="Obdélník 5">
            <a:extLst>
              <a:ext uri="{FF2B5EF4-FFF2-40B4-BE49-F238E27FC236}">
                <a16:creationId xmlns:a16="http://schemas.microsoft.com/office/drawing/2014/main" id="{2C1DB83C-5D12-43BC-80B0-EB2F5BE8DB5A}"/>
              </a:ext>
            </a:extLst>
          </p:cNvPr>
          <p:cNvSpPr/>
          <p:nvPr/>
        </p:nvSpPr>
        <p:spPr>
          <a:xfrm>
            <a:off x="3048000" y="2967335"/>
            <a:ext cx="6096000" cy="923330"/>
          </a:xfrm>
          <a:prstGeom prst="rect">
            <a:avLst/>
          </a:prstGeom>
        </p:spPr>
        <p:txBody>
          <a:bodyPr>
            <a:spAutoFit/>
          </a:bodyPr>
          <a:lstStyle/>
          <a:p>
            <a:br>
              <a:rPr lang="cs-CZ" dirty="0"/>
            </a:br>
            <a:r>
              <a:rPr lang="cs-CZ" i="1" dirty="0" err="1"/>
              <a:t>Tibiální</a:t>
            </a:r>
            <a:r>
              <a:rPr lang="cs-CZ" i="1" dirty="0"/>
              <a:t> zajištěný hřeb </a:t>
            </a:r>
            <a:r>
              <a:rPr lang="cs-CZ" i="1" dirty="0" err="1"/>
              <a:t>Synthes</a:t>
            </a:r>
            <a:r>
              <a:rPr lang="cs-CZ" i="1" dirty="0"/>
              <a:t> Expert (z materiálu firmy </a:t>
            </a:r>
            <a:r>
              <a:rPr lang="cs-CZ" i="1" dirty="0" err="1"/>
              <a:t>Synthes</a:t>
            </a:r>
            <a:r>
              <a:rPr lang="cs-CZ" i="1" dirty="0"/>
              <a:t>)</a:t>
            </a:r>
            <a:endParaRPr lang="cs-CZ" dirty="0"/>
          </a:p>
        </p:txBody>
      </p:sp>
    </p:spTree>
    <p:extLst>
      <p:ext uri="{BB962C8B-B14F-4D97-AF65-F5344CB8AC3E}">
        <p14:creationId xmlns:p14="http://schemas.microsoft.com/office/powerpoint/2010/main" val="131771743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F2DC3-94B9-4410-A74C-8F0CA5692F3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F18BD2D-FDA1-4074-B467-5772C0456E7E}"/>
              </a:ext>
            </a:extLst>
          </p:cNvPr>
          <p:cNvSpPr>
            <a:spLocks noGrp="1"/>
          </p:cNvSpPr>
          <p:nvPr>
            <p:ph idx="1"/>
          </p:nvPr>
        </p:nvSpPr>
        <p:spPr>
          <a:xfrm>
            <a:off x="838200" y="1825625"/>
            <a:ext cx="7990211" cy="4351338"/>
          </a:xfrm>
        </p:spPr>
        <p:txBody>
          <a:bodyPr>
            <a:normAutofit fontScale="77500" lnSpcReduction="20000"/>
          </a:bodyPr>
          <a:lstStyle/>
          <a:p>
            <a:r>
              <a:rPr lang="cs-CZ" b="1" dirty="0" err="1"/>
              <a:t>Extramedulární</a:t>
            </a:r>
            <a:r>
              <a:rPr lang="cs-CZ" b="1" dirty="0"/>
              <a:t>,</a:t>
            </a:r>
            <a:r>
              <a:rPr lang="cs-CZ" dirty="0"/>
              <a:t> dlahová osteosyntéza byla v klasickém pojetí byla rozpracována švýcarskou nadací AO a využívá různých typů dlah v kombinaci s užitím tahového šroubu. To není nějaký speciální implantát ale metoda, kterou komprimujeme dva úlomky k sobě, tak že v úlomku blíže hlavičce šroubu vyvrtáme větší otvor. Šroub pak může přitáhnout vzdálenější úlomek a zkomprimovat úlomky k sobě.  V poslední době jsou ale tyto dlahy nahrazovány novým typem dlah s minimálním kontaktem a tzv. uzamčených dlah, které mají šrouby pevně fixovány do otvorů v dlaze a tím výrazně vyšší pevnost a slouží jako vnitřní implantát.</a:t>
            </a:r>
          </a:p>
          <a:p>
            <a:r>
              <a:rPr lang="cs-CZ" dirty="0"/>
              <a:t>Velmi pevnou vnitřní fixaci je též tahová </a:t>
            </a:r>
            <a:r>
              <a:rPr lang="cs-CZ" dirty="0" err="1"/>
              <a:t>cerkláž</a:t>
            </a:r>
            <a:r>
              <a:rPr lang="cs-CZ" dirty="0"/>
              <a:t>. V tomto případě užíváme </a:t>
            </a:r>
            <a:r>
              <a:rPr lang="cs-CZ" dirty="0" err="1"/>
              <a:t>cerklážní</a:t>
            </a:r>
            <a:r>
              <a:rPr lang="cs-CZ" dirty="0"/>
              <a:t> drát vedený po Kirschnerových drátech. Typicky se užívá u zlomenin pod tahem jako v oblasti </a:t>
            </a:r>
            <a:r>
              <a:rPr lang="cs-CZ" dirty="0" err="1"/>
              <a:t>olecranonu</a:t>
            </a:r>
            <a:r>
              <a:rPr lang="cs-CZ" dirty="0"/>
              <a:t> ulny či pately.</a:t>
            </a:r>
          </a:p>
          <a:p>
            <a:r>
              <a:rPr lang="cs-CZ" dirty="0"/>
              <a:t> </a:t>
            </a:r>
          </a:p>
          <a:p>
            <a:endParaRPr lang="cs-CZ" dirty="0"/>
          </a:p>
        </p:txBody>
      </p:sp>
      <p:pic>
        <p:nvPicPr>
          <p:cNvPr id="5" name="Obrázek 4">
            <a:extLst>
              <a:ext uri="{FF2B5EF4-FFF2-40B4-BE49-F238E27FC236}">
                <a16:creationId xmlns:a16="http://schemas.microsoft.com/office/drawing/2014/main" id="{58F4EAAA-8D2C-49E7-84BF-ABD5D76C8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2025" y="3261169"/>
            <a:ext cx="2796810" cy="1658746"/>
          </a:xfrm>
          <a:prstGeom prst="rect">
            <a:avLst/>
          </a:prstGeom>
        </p:spPr>
      </p:pic>
      <p:sp>
        <p:nvSpPr>
          <p:cNvPr id="6" name="Obdélník 5">
            <a:extLst>
              <a:ext uri="{FF2B5EF4-FFF2-40B4-BE49-F238E27FC236}">
                <a16:creationId xmlns:a16="http://schemas.microsoft.com/office/drawing/2014/main" id="{4F76BF64-711F-4657-A446-AB7A03F76D26}"/>
              </a:ext>
            </a:extLst>
          </p:cNvPr>
          <p:cNvSpPr/>
          <p:nvPr/>
        </p:nvSpPr>
        <p:spPr>
          <a:xfrm>
            <a:off x="5596991" y="5567066"/>
            <a:ext cx="6096000" cy="923330"/>
          </a:xfrm>
          <a:prstGeom prst="rect">
            <a:avLst/>
          </a:prstGeom>
        </p:spPr>
        <p:txBody>
          <a:bodyPr>
            <a:spAutoFit/>
          </a:bodyPr>
          <a:lstStyle/>
          <a:p>
            <a:r>
              <a:rPr lang="cs-CZ" i="1" dirty="0"/>
              <a:t>Úhlově stabilní dlaha LCP dlaha firmy </a:t>
            </a:r>
            <a:r>
              <a:rPr lang="cs-CZ" i="1" dirty="0" err="1"/>
              <a:t>Synthes</a:t>
            </a:r>
            <a:r>
              <a:rPr lang="cs-CZ" i="1" dirty="0"/>
              <a:t> na </a:t>
            </a:r>
            <a:r>
              <a:rPr lang="cs-CZ" i="1" dirty="0" err="1"/>
              <a:t>olecranon</a:t>
            </a:r>
            <a:r>
              <a:rPr lang="cs-CZ" i="1" dirty="0"/>
              <a:t> a distální humerus (z materiálu firmy </a:t>
            </a:r>
            <a:r>
              <a:rPr lang="cs-CZ" i="1" dirty="0" err="1"/>
              <a:t>Synthes</a:t>
            </a:r>
            <a:r>
              <a:rPr lang="cs-CZ" i="1" dirty="0"/>
              <a:t>)</a:t>
            </a:r>
            <a:endParaRPr lang="cs-CZ" dirty="0"/>
          </a:p>
          <a:p>
            <a:r>
              <a:rPr lang="cs-CZ" dirty="0"/>
              <a:t> </a:t>
            </a:r>
          </a:p>
        </p:txBody>
      </p:sp>
    </p:spTree>
    <p:extLst>
      <p:ext uri="{BB962C8B-B14F-4D97-AF65-F5344CB8AC3E}">
        <p14:creationId xmlns:p14="http://schemas.microsoft.com/office/powerpoint/2010/main" val="3864262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5B1CBF4-5EFC-43BC-B7CE-AFC6CC94CE73}"/>
              </a:ext>
            </a:extLst>
          </p:cNvPr>
          <p:cNvSpPr>
            <a:spLocks noGrp="1" noChangeArrowheads="1"/>
          </p:cNvSpPr>
          <p:nvPr>
            <p:ph type="title"/>
          </p:nvPr>
        </p:nvSpPr>
        <p:spPr>
          <a:xfrm>
            <a:off x="1992313" y="1"/>
            <a:ext cx="8229600" cy="1139825"/>
          </a:xfrm>
        </p:spPr>
        <p:txBody>
          <a:bodyPr/>
          <a:lstStyle/>
          <a:p>
            <a:r>
              <a:rPr lang="cs-CZ" altLang="cs-CZ" sz="4000">
                <a:solidFill>
                  <a:srgbClr val="FF0066"/>
                </a:solidFill>
              </a:rPr>
              <a:t>Dosaďte příznaky z předchozí tabulky</a:t>
            </a:r>
          </a:p>
        </p:txBody>
      </p:sp>
      <p:graphicFrame>
        <p:nvGraphicFramePr>
          <p:cNvPr id="53251" name="Group 3">
            <a:extLst>
              <a:ext uri="{FF2B5EF4-FFF2-40B4-BE49-F238E27FC236}">
                <a16:creationId xmlns:a16="http://schemas.microsoft.com/office/drawing/2014/main" id="{8F19453C-D17F-4C94-B869-9A34BEDF2FDA}"/>
              </a:ext>
            </a:extLst>
          </p:cNvPr>
          <p:cNvGraphicFramePr>
            <a:graphicFrameLocks noGrp="1"/>
          </p:cNvGraphicFramePr>
          <p:nvPr>
            <p:ph idx="1"/>
          </p:nvPr>
        </p:nvGraphicFramePr>
        <p:xfrm>
          <a:off x="1992313" y="1081089"/>
          <a:ext cx="8229600" cy="5777549"/>
        </p:xfrm>
        <a:graphic>
          <a:graphicData uri="http://schemas.openxmlformats.org/drawingml/2006/table">
            <a:tbl>
              <a:tblPr/>
              <a:tblGrid>
                <a:gridCol w="2743200">
                  <a:extLst>
                    <a:ext uri="{9D8B030D-6E8A-4147-A177-3AD203B41FA5}">
                      <a16:colId xmlns:a16="http://schemas.microsoft.com/office/drawing/2014/main" val="189511482"/>
                    </a:ext>
                  </a:extLst>
                </a:gridCol>
                <a:gridCol w="2743200">
                  <a:extLst>
                    <a:ext uri="{9D8B030D-6E8A-4147-A177-3AD203B41FA5}">
                      <a16:colId xmlns:a16="http://schemas.microsoft.com/office/drawing/2014/main" val="386839116"/>
                    </a:ext>
                  </a:extLst>
                </a:gridCol>
                <a:gridCol w="2743200">
                  <a:extLst>
                    <a:ext uri="{9D8B030D-6E8A-4147-A177-3AD203B41FA5}">
                      <a16:colId xmlns:a16="http://schemas.microsoft.com/office/drawing/2014/main" val="1964069060"/>
                    </a:ext>
                  </a:extLst>
                </a:gridCol>
              </a:tblGrid>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Vřed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Žaludeční (ne pylorický)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Duodenální a pylorický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1442348"/>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Věk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9316417"/>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Pohlaví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6583803"/>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Bolest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879741"/>
                  </a:ext>
                </a:extLst>
              </a:tr>
              <a:tr h="1057275">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Závislost bolesti na jídle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8914593"/>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Pyróza, regurgitace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2292912"/>
                  </a:ext>
                </a:extLst>
              </a:tr>
              <a:tr h="566738">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Chuť k jídlu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Century Gothic" panose="020B0502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2857500"/>
                  </a:ext>
                </a:extLst>
              </a:tr>
              <a:tr h="5651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zvracení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1pPr>
                      <a:lvl2pPr>
                        <a:spcBef>
                          <a:spcPct val="20000"/>
                        </a:spcBef>
                        <a:buClr>
                          <a:schemeClr val="tx2"/>
                        </a:buClr>
                        <a:buSzPct val="50000"/>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defRPr>
                      </a:lvl2pPr>
                      <a:lvl3pPr>
                        <a:spcBef>
                          <a:spcPct val="20000"/>
                        </a:spcBef>
                        <a:buClr>
                          <a:schemeClr val="accent2"/>
                        </a:buClr>
                        <a:defRPr sz="2000">
                          <a:solidFill>
                            <a:schemeClr val="tx1"/>
                          </a:solidFill>
                          <a:effectLst>
                            <a:outerShdw blurRad="38100" dist="38100" dir="2700000" algn="tl">
                              <a:srgbClr val="000000"/>
                            </a:outerShdw>
                          </a:effectLst>
                          <a:latin typeface="Arial" panose="020B0604020202020204" pitchFamily="34" charset="0"/>
                        </a:defRPr>
                      </a:lvl3pPr>
                      <a:lvl4pPr>
                        <a:spcBef>
                          <a:spcPct val="20000"/>
                        </a:spcBef>
                        <a:buClr>
                          <a:schemeClr val="folHlink"/>
                        </a:buClr>
                        <a:buSzPct val="5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defRPr>
                      </a:lvl4pPr>
                      <a:lvl5pPr>
                        <a:spcBef>
                          <a:spcPct val="20000"/>
                        </a:spcBef>
                        <a:buClr>
                          <a:schemeClr val="hlink"/>
                        </a:buClr>
                        <a:defRPr>
                          <a:solidFill>
                            <a:schemeClr val="tx1"/>
                          </a:solidFill>
                          <a:effectLst>
                            <a:outerShdw blurRad="38100" dist="38100" dir="2700000" algn="tl">
                              <a:srgbClr val="000000"/>
                            </a:outerShdw>
                          </a:effectLst>
                          <a:latin typeface="Arial" panose="020B0604020202020204" pitchFamily="34" charset="0"/>
                        </a:defRPr>
                      </a:lvl5pPr>
                      <a:lvl6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6pPr>
                      <a:lvl7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7pPr>
                      <a:lvl8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8pPr>
                      <a:lvl9pPr fontAlgn="base">
                        <a:spcBef>
                          <a:spcPct val="20000"/>
                        </a:spcBef>
                        <a:spcAft>
                          <a:spcPct val="0"/>
                        </a:spcAft>
                        <a:buClr>
                          <a:schemeClr val="hlink"/>
                        </a:buClr>
                        <a:defRPr>
                          <a:solidFill>
                            <a:schemeClr val="tx1"/>
                          </a:solidFill>
                          <a:effectLst>
                            <a:outerShdw blurRad="38100" dist="38100" dir="2700000" algn="tl">
                              <a:srgbClr val="000000"/>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cs-CZ" altLang="cs-CZ" sz="2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8732338"/>
                  </a:ext>
                </a:extLst>
              </a:tr>
            </a:tbl>
          </a:graphicData>
        </a:graphic>
      </p:graphicFrame>
    </p:spTree>
  </p:cSld>
  <p:clrMapOvr>
    <a:masterClrMapping/>
  </p:clrMapOvr>
  <p:transition spd="med"/>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5031E7-8B9B-4B98-BC4C-4BAB9E3AA208}"/>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36AE6924-A35F-429C-A9A2-8AE1BE0B6FD7}"/>
              </a:ext>
            </a:extLst>
          </p:cNvPr>
          <p:cNvSpPr>
            <a:spLocks noGrp="1"/>
          </p:cNvSpPr>
          <p:nvPr>
            <p:ph idx="1"/>
          </p:nvPr>
        </p:nvSpPr>
        <p:spPr>
          <a:xfrm>
            <a:off x="838200" y="1825625"/>
            <a:ext cx="7367124" cy="4351338"/>
          </a:xfrm>
        </p:spPr>
        <p:txBody>
          <a:bodyPr>
            <a:normAutofit fontScale="92500" lnSpcReduction="10000"/>
          </a:bodyPr>
          <a:lstStyle/>
          <a:p>
            <a:r>
              <a:rPr lang="cs-CZ" b="1" dirty="0"/>
              <a:t>Zevní osteosyntéza</a:t>
            </a:r>
            <a:r>
              <a:rPr lang="cs-CZ" dirty="0"/>
              <a:t> spočívá ve fixaci zevního fixatéru. Je indikována v případech, kdy je vnitřní osteosyntéza příliš riziková. Především u otevřených zlomenin, </a:t>
            </a:r>
            <a:r>
              <a:rPr lang="cs-CZ" dirty="0" err="1"/>
              <a:t>polytraumat</a:t>
            </a:r>
            <a:r>
              <a:rPr lang="cs-CZ" dirty="0"/>
              <a:t> a zlomenin s velikou tříštivou zónou a destrukcí měkkých tkání. Nevýhodou zevního fixátoru je </a:t>
            </a:r>
            <a:r>
              <a:rPr lang="cs-CZ" dirty="0" err="1"/>
              <a:t>diskomfort</a:t>
            </a:r>
            <a:r>
              <a:rPr lang="cs-CZ" dirty="0"/>
              <a:t> pro nemocného a také riziko vstupu infekce podél hřebů fixátoru. Výhodou je naopak absence cizího tělesa v místě zlomeniny a možnost </a:t>
            </a:r>
            <a:r>
              <a:rPr lang="cs-CZ" dirty="0" err="1"/>
              <a:t>komrese</a:t>
            </a:r>
            <a:r>
              <a:rPr lang="cs-CZ" dirty="0"/>
              <a:t> či </a:t>
            </a:r>
            <a:r>
              <a:rPr lang="cs-CZ" dirty="0" err="1"/>
              <a:t>doreponování</a:t>
            </a:r>
            <a:r>
              <a:rPr lang="cs-CZ" dirty="0"/>
              <a:t> zlomeniny. Vnitřní fixatéry dělíme na svorkové a rámové a kruhové.</a:t>
            </a:r>
          </a:p>
          <a:p>
            <a:r>
              <a:rPr lang="cs-CZ" dirty="0"/>
              <a:t> </a:t>
            </a:r>
          </a:p>
          <a:p>
            <a:endParaRPr lang="cs-CZ" dirty="0"/>
          </a:p>
        </p:txBody>
      </p:sp>
      <p:pic>
        <p:nvPicPr>
          <p:cNvPr id="5" name="Obrázek 4">
            <a:extLst>
              <a:ext uri="{FF2B5EF4-FFF2-40B4-BE49-F238E27FC236}">
                <a16:creationId xmlns:a16="http://schemas.microsoft.com/office/drawing/2014/main" id="{36ED03CA-E3F6-4744-B6C2-E3AA5B629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798" y="747713"/>
            <a:ext cx="2019300" cy="5429250"/>
          </a:xfrm>
          <a:prstGeom prst="rect">
            <a:avLst/>
          </a:prstGeom>
        </p:spPr>
      </p:pic>
    </p:spTree>
    <p:extLst>
      <p:ext uri="{BB962C8B-B14F-4D97-AF65-F5344CB8AC3E}">
        <p14:creationId xmlns:p14="http://schemas.microsoft.com/office/powerpoint/2010/main" val="180306807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3E8800-CFA4-48E3-8468-C1F05BDFB633}"/>
              </a:ext>
            </a:extLst>
          </p:cNvPr>
          <p:cNvSpPr>
            <a:spLocks noGrp="1"/>
          </p:cNvSpPr>
          <p:nvPr>
            <p:ph type="title"/>
          </p:nvPr>
        </p:nvSpPr>
        <p:spPr/>
        <p:txBody>
          <a:bodyPr/>
          <a:lstStyle/>
          <a:p>
            <a:r>
              <a:rPr lang="cs-CZ" b="1" dirty="0"/>
              <a:t>Horní končetina</a:t>
            </a:r>
            <a:br>
              <a:rPr lang="cs-CZ" b="1" dirty="0"/>
            </a:br>
            <a:endParaRPr lang="cs-CZ" dirty="0"/>
          </a:p>
        </p:txBody>
      </p:sp>
      <p:sp>
        <p:nvSpPr>
          <p:cNvPr id="3" name="Zástupný symbol pro obsah 2">
            <a:extLst>
              <a:ext uri="{FF2B5EF4-FFF2-40B4-BE49-F238E27FC236}">
                <a16:creationId xmlns:a16="http://schemas.microsoft.com/office/drawing/2014/main" id="{D1122076-AC6F-4B1B-80C6-F0197F29DC26}"/>
              </a:ext>
            </a:extLst>
          </p:cNvPr>
          <p:cNvSpPr>
            <a:spLocks noGrp="1"/>
          </p:cNvSpPr>
          <p:nvPr>
            <p:ph idx="1"/>
          </p:nvPr>
        </p:nvSpPr>
        <p:spPr/>
        <p:txBody>
          <a:bodyPr>
            <a:normAutofit fontScale="77500" lnSpcReduction="20000"/>
          </a:bodyPr>
          <a:lstStyle/>
          <a:p>
            <a:r>
              <a:rPr lang="cs-CZ" b="1" dirty="0"/>
              <a:t>Kost klíční.</a:t>
            </a:r>
            <a:endParaRPr lang="cs-CZ" dirty="0"/>
          </a:p>
          <a:p>
            <a:r>
              <a:rPr lang="cs-CZ" dirty="0"/>
              <a:t>Zlomenina kosti klíční s malou dislokací nebo s dislokací, která je reponibilní, léčíme pomocí tzv. </a:t>
            </a:r>
            <a:r>
              <a:rPr lang="cs-CZ" dirty="0" err="1"/>
              <a:t>Delbetových</a:t>
            </a:r>
            <a:r>
              <a:rPr lang="cs-CZ" dirty="0"/>
              <a:t> kruhů, eventuálně ortézy je nahrazující. Jedná se o měkké kruhy táhnoucí ramena dozadu tlakem na klíční kost a spojené mezi lopatkami. Tímto způsobem se vyléčí konzervativně většina zlomenin. Zlomeniny s velikou dislokací řešíme osteosyntézou </a:t>
            </a:r>
            <a:r>
              <a:rPr lang="cs-CZ" dirty="0" err="1"/>
              <a:t>nitrodřeňovou</a:t>
            </a:r>
            <a:r>
              <a:rPr lang="cs-CZ" dirty="0"/>
              <a:t> nebo dlahovou v případě </a:t>
            </a:r>
            <a:r>
              <a:rPr lang="cs-CZ" dirty="0" err="1"/>
              <a:t>mezifragmentu</a:t>
            </a:r>
            <a:r>
              <a:rPr lang="cs-CZ" dirty="0"/>
              <a:t>. U těchto postupů je však riziko vzniku pakloubu relativně vysoké a o jizvě v kosmeticky nevýhodné oblasti nemluvě.</a:t>
            </a:r>
          </a:p>
          <a:p>
            <a:r>
              <a:rPr lang="cs-CZ" dirty="0"/>
              <a:t> </a:t>
            </a:r>
          </a:p>
          <a:p>
            <a:r>
              <a:rPr lang="cs-CZ" b="1" dirty="0"/>
              <a:t>Lopatka</a:t>
            </a:r>
            <a:endParaRPr lang="cs-CZ" dirty="0"/>
          </a:p>
          <a:p>
            <a:r>
              <a:rPr lang="cs-CZ" dirty="0"/>
              <a:t>Zlomeniny těla lopatky jsou málo časté a vznikají většinou přímým mechanizmem. Léčí se konzervativně fixací </a:t>
            </a:r>
            <a:r>
              <a:rPr lang="cs-CZ" dirty="0" err="1"/>
              <a:t>Dessaultovým</a:t>
            </a:r>
            <a:r>
              <a:rPr lang="cs-CZ" dirty="0"/>
              <a:t> obvazem či v ortéze. Zlomeniny </a:t>
            </a:r>
            <a:r>
              <a:rPr lang="cs-CZ" dirty="0" err="1"/>
              <a:t>glenoidu</a:t>
            </a:r>
            <a:r>
              <a:rPr lang="cs-CZ" dirty="0"/>
              <a:t> pak s sebou nesou riziko luxace hlavice pažní kosti a proto je operujeme.</a:t>
            </a:r>
          </a:p>
          <a:p>
            <a:r>
              <a:rPr lang="cs-CZ" dirty="0"/>
              <a:t> </a:t>
            </a:r>
          </a:p>
          <a:p>
            <a:endParaRPr lang="cs-CZ" dirty="0"/>
          </a:p>
        </p:txBody>
      </p:sp>
    </p:spTree>
    <p:extLst>
      <p:ext uri="{BB962C8B-B14F-4D97-AF65-F5344CB8AC3E}">
        <p14:creationId xmlns:p14="http://schemas.microsoft.com/office/powerpoint/2010/main" val="77510765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464F78-80D7-4DCA-9A2E-9F112B02606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9EAB470-4334-40E6-918B-DE4FD6A22204}"/>
              </a:ext>
            </a:extLst>
          </p:cNvPr>
          <p:cNvSpPr>
            <a:spLocks noGrp="1"/>
          </p:cNvSpPr>
          <p:nvPr>
            <p:ph idx="1"/>
          </p:nvPr>
        </p:nvSpPr>
        <p:spPr/>
        <p:txBody>
          <a:bodyPr>
            <a:normAutofit fontScale="70000" lnSpcReduction="20000"/>
          </a:bodyPr>
          <a:lstStyle/>
          <a:p>
            <a:r>
              <a:rPr lang="cs-CZ" b="1" dirty="0"/>
              <a:t>Kost pažní</a:t>
            </a:r>
            <a:endParaRPr lang="cs-CZ" dirty="0"/>
          </a:p>
          <a:p>
            <a:r>
              <a:rPr lang="cs-CZ" dirty="0"/>
              <a:t>Zlomenina horního konce pažní kosti je stále častějším poraněním. Vznikají nejčastěji nepřímým mechanizmem. Zejména u starších lidí se odlamuje hlavice v místě anatomického krčku, odlomený fragment je bohužel špatně vyživován, ale není-li dislokován, hojí se zklidněním v ortéze nebo </a:t>
            </a:r>
            <a:r>
              <a:rPr lang="cs-CZ" dirty="0" err="1"/>
              <a:t>Desaultově</a:t>
            </a:r>
            <a:r>
              <a:rPr lang="cs-CZ" dirty="0"/>
              <a:t> obvazu. Při dislokaci je třeba operační řešení</a:t>
            </a:r>
          </a:p>
          <a:p>
            <a:r>
              <a:rPr lang="cs-CZ" dirty="0"/>
              <a:t>Při pádu na loket nebo nataženou končetinu dochází i u mladých lidí ke zlomenině v místě chirurgického krčku. Není-li přítomná dislokace, postupujeme konzervativně opět ortézou nebo </a:t>
            </a:r>
            <a:r>
              <a:rPr lang="cs-CZ" dirty="0" err="1"/>
              <a:t>Desaultovým</a:t>
            </a:r>
            <a:r>
              <a:rPr lang="cs-CZ" dirty="0"/>
              <a:t> obvazem na 3 týdny a pak se zahajuje nezbytná rehabilitace. Delší nehybnost ramenního kloubu vede zejména u starých lidí k brzkému ztuhnutí, které již není možné rozcvičit do plné hybnosti.</a:t>
            </a:r>
          </a:p>
          <a:p>
            <a:r>
              <a:rPr lang="cs-CZ" dirty="0"/>
              <a:t>Je-li hlavice dislokována, provádíme repozice v celkové anestezii, nezdaří-li se, pak musíme provézt osteosyntézu. </a:t>
            </a:r>
          </a:p>
          <a:p>
            <a:r>
              <a:rPr lang="cs-CZ" dirty="0"/>
              <a:t>V případě luxačních </a:t>
            </a:r>
            <a:r>
              <a:rPr lang="cs-CZ" dirty="0" err="1"/>
              <a:t>vícefragmentových</a:t>
            </a:r>
            <a:r>
              <a:rPr lang="cs-CZ" dirty="0"/>
              <a:t> zlomenin je proximálně indikována osteosyntéza hřebem nebo speciální zamykatelnou dlahou. Tam, kde není zajištěna výživa či není možná repozice, provádíme primární implantaci náhrady ramenního kloubu.</a:t>
            </a:r>
          </a:p>
          <a:p>
            <a:r>
              <a:rPr lang="cs-CZ" dirty="0"/>
              <a:t>Zhojení odlomených částí z horního konce pažní kosti trvá 6-8 týdnů.</a:t>
            </a:r>
          </a:p>
          <a:p>
            <a:endParaRPr lang="cs-CZ" dirty="0"/>
          </a:p>
        </p:txBody>
      </p:sp>
    </p:spTree>
    <p:extLst>
      <p:ext uri="{BB962C8B-B14F-4D97-AF65-F5344CB8AC3E}">
        <p14:creationId xmlns:p14="http://schemas.microsoft.com/office/powerpoint/2010/main" val="2546843802"/>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154BD7-DD53-4D5A-9571-DDFD41166607}"/>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F570F6E7-C38B-493A-9303-FBAB414C3D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2953" y="3890665"/>
            <a:ext cx="4991100" cy="2800350"/>
          </a:xfrm>
        </p:spPr>
      </p:pic>
      <p:sp>
        <p:nvSpPr>
          <p:cNvPr id="6" name="Obdélník 5">
            <a:extLst>
              <a:ext uri="{FF2B5EF4-FFF2-40B4-BE49-F238E27FC236}">
                <a16:creationId xmlns:a16="http://schemas.microsoft.com/office/drawing/2014/main" id="{A4B9E774-D882-4839-A892-FD4477AE89DF}"/>
              </a:ext>
            </a:extLst>
          </p:cNvPr>
          <p:cNvSpPr/>
          <p:nvPr/>
        </p:nvSpPr>
        <p:spPr>
          <a:xfrm>
            <a:off x="3048000" y="2967335"/>
            <a:ext cx="6096000" cy="923330"/>
          </a:xfrm>
          <a:prstGeom prst="rect">
            <a:avLst/>
          </a:prstGeom>
        </p:spPr>
        <p:txBody>
          <a:bodyPr>
            <a:spAutoFit/>
          </a:bodyPr>
          <a:lstStyle/>
          <a:p>
            <a:br>
              <a:rPr lang="cs-CZ" dirty="0"/>
            </a:br>
            <a:r>
              <a:rPr lang="cs-CZ" i="1" dirty="0"/>
              <a:t>Zlomenina horního konce pažní kosti a osteosyntéza tahovou </a:t>
            </a:r>
            <a:r>
              <a:rPr lang="cs-CZ" i="1" dirty="0" err="1"/>
              <a:t>cerkláží</a:t>
            </a:r>
            <a:endParaRPr lang="cs-CZ" dirty="0"/>
          </a:p>
        </p:txBody>
      </p:sp>
    </p:spTree>
    <p:extLst>
      <p:ext uri="{BB962C8B-B14F-4D97-AF65-F5344CB8AC3E}">
        <p14:creationId xmlns:p14="http://schemas.microsoft.com/office/powerpoint/2010/main" val="214831449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F8BE0B-810B-46B3-A77F-C3B2DF292851}"/>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215466D3-C668-4591-BD27-7021364CBE7F}"/>
              </a:ext>
            </a:extLst>
          </p:cNvPr>
          <p:cNvSpPr>
            <a:spLocks noGrp="1"/>
          </p:cNvSpPr>
          <p:nvPr>
            <p:ph idx="1"/>
          </p:nvPr>
        </p:nvSpPr>
        <p:spPr>
          <a:xfrm>
            <a:off x="838200" y="1825625"/>
            <a:ext cx="7998303" cy="4351338"/>
          </a:xfrm>
        </p:spPr>
        <p:txBody>
          <a:bodyPr>
            <a:normAutofit fontScale="62500" lnSpcReduction="20000"/>
          </a:bodyPr>
          <a:lstStyle/>
          <a:p>
            <a:r>
              <a:rPr lang="cs-CZ" b="1" dirty="0"/>
              <a:t>Zlomeniny těla pažní kosti (zlomenina diafýzy humeru)</a:t>
            </a:r>
            <a:endParaRPr lang="cs-CZ" dirty="0"/>
          </a:p>
          <a:p>
            <a:r>
              <a:rPr lang="cs-CZ" dirty="0"/>
              <a:t>Vznikají jak přímým mechanizmem - úderem často vzniká tříštivá zlomenina s </a:t>
            </a:r>
            <a:r>
              <a:rPr lang="cs-CZ" dirty="0" err="1"/>
              <a:t>mezifragmentem</a:t>
            </a:r>
            <a:r>
              <a:rPr lang="cs-CZ" dirty="0"/>
              <a:t>, tak i nepřímým mechanizmem, kdy je například relativně častou zlomeninou spirální zlomenina po přetlačování tzv. pákou.</a:t>
            </a:r>
          </a:p>
          <a:p>
            <a:r>
              <a:rPr lang="cs-CZ" dirty="0"/>
              <a:t>Problémem zlomenin diafýzy humeru je skutečnost, že v těsném sousedství probíhá nervově cévní svazek. Poraněním </a:t>
            </a:r>
            <a:r>
              <a:rPr lang="cs-CZ" dirty="0" err="1"/>
              <a:t>nervus</a:t>
            </a:r>
            <a:r>
              <a:rPr lang="cs-CZ" dirty="0"/>
              <a:t> </a:t>
            </a:r>
            <a:r>
              <a:rPr lang="cs-CZ" dirty="0" err="1"/>
              <a:t>radialis</a:t>
            </a:r>
            <a:r>
              <a:rPr lang="cs-CZ" dirty="0"/>
              <a:t> (nalézáme ho v 10i%) jsou ohrožené především zlomeniny ve střední třetině pažní kosti. Poraněna může být ale i arterie </a:t>
            </a:r>
            <a:r>
              <a:rPr lang="cs-CZ" dirty="0" err="1"/>
              <a:t>brachialis</a:t>
            </a:r>
            <a:r>
              <a:rPr lang="cs-CZ" dirty="0"/>
              <a:t>. </a:t>
            </a:r>
          </a:p>
          <a:p>
            <a:r>
              <a:rPr lang="cs-CZ" dirty="0"/>
              <a:t>Zlomeniny bez dislokace lze léčit abdukční dlahou 6-8 týdnů nebo </a:t>
            </a:r>
            <a:r>
              <a:rPr lang="cs-CZ" dirty="0" err="1"/>
              <a:t>Desaultovým</a:t>
            </a:r>
            <a:r>
              <a:rPr lang="cs-CZ" dirty="0"/>
              <a:t> obvazem. Dříve se užívala tíhová sádra / sádrový těžký obvaz předloktí, někdy i se závažím), která stáhla periferní fragment svoji vahou do správné pozice. Postup vyžadoval stálou polohu v sedě a byl bolestivý, a proto jsme ho opustili.</a:t>
            </a:r>
          </a:p>
          <a:p>
            <a:r>
              <a:rPr lang="cs-CZ" dirty="0"/>
              <a:t>Stále častěji, pro možnost časné rehabilitace indikujeme operační terapii. Dříve užívaná fixace dlahová byla nahrazena zajištěným </a:t>
            </a:r>
            <a:r>
              <a:rPr lang="cs-CZ" dirty="0" err="1"/>
              <a:t>hřebováním</a:t>
            </a:r>
            <a:r>
              <a:rPr lang="cs-CZ" dirty="0"/>
              <a:t>.</a:t>
            </a:r>
          </a:p>
          <a:p>
            <a:r>
              <a:rPr lang="cs-CZ" dirty="0"/>
              <a:t> </a:t>
            </a:r>
          </a:p>
          <a:p>
            <a:endParaRPr lang="cs-CZ" dirty="0"/>
          </a:p>
        </p:txBody>
      </p:sp>
      <p:pic>
        <p:nvPicPr>
          <p:cNvPr id="5" name="Obrázek 4">
            <a:extLst>
              <a:ext uri="{FF2B5EF4-FFF2-40B4-BE49-F238E27FC236}">
                <a16:creationId xmlns:a16="http://schemas.microsoft.com/office/drawing/2014/main" id="{DF660D87-CA04-406E-8085-279A3F5F3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7383" y="172805"/>
            <a:ext cx="3225014" cy="3305639"/>
          </a:xfrm>
          <a:prstGeom prst="rect">
            <a:avLst/>
          </a:prstGeom>
        </p:spPr>
      </p:pic>
      <p:sp>
        <p:nvSpPr>
          <p:cNvPr id="6" name="Obdélník 5">
            <a:extLst>
              <a:ext uri="{FF2B5EF4-FFF2-40B4-BE49-F238E27FC236}">
                <a16:creationId xmlns:a16="http://schemas.microsoft.com/office/drawing/2014/main" id="{40E3334A-BB1F-4411-9EFE-1626954B5458}"/>
              </a:ext>
            </a:extLst>
          </p:cNvPr>
          <p:cNvSpPr/>
          <p:nvPr/>
        </p:nvSpPr>
        <p:spPr>
          <a:xfrm>
            <a:off x="5977316" y="727617"/>
            <a:ext cx="6096000" cy="646331"/>
          </a:xfrm>
          <a:prstGeom prst="rect">
            <a:avLst/>
          </a:prstGeom>
        </p:spPr>
        <p:txBody>
          <a:bodyPr>
            <a:spAutoFit/>
          </a:bodyPr>
          <a:lstStyle/>
          <a:p>
            <a:br>
              <a:rPr lang="cs-CZ" dirty="0"/>
            </a:br>
            <a:r>
              <a:rPr lang="cs-CZ" i="1" dirty="0" err="1"/>
              <a:t>Cervikokapitální</a:t>
            </a:r>
            <a:r>
              <a:rPr lang="cs-CZ" i="1" dirty="0"/>
              <a:t> náhrada ramenního kloubu</a:t>
            </a:r>
            <a:endParaRPr lang="cs-CZ" dirty="0"/>
          </a:p>
        </p:txBody>
      </p:sp>
      <p:pic>
        <p:nvPicPr>
          <p:cNvPr id="8" name="Obrázek 7">
            <a:extLst>
              <a:ext uri="{FF2B5EF4-FFF2-40B4-BE49-F238E27FC236}">
                <a16:creationId xmlns:a16="http://schemas.microsoft.com/office/drawing/2014/main" id="{626D1403-A9F7-4789-889F-6FB786C36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1643" y="3565258"/>
            <a:ext cx="2457450" cy="3190875"/>
          </a:xfrm>
          <a:prstGeom prst="rect">
            <a:avLst/>
          </a:prstGeom>
        </p:spPr>
      </p:pic>
      <p:sp>
        <p:nvSpPr>
          <p:cNvPr id="9" name="Obdélník 8">
            <a:extLst>
              <a:ext uri="{FF2B5EF4-FFF2-40B4-BE49-F238E27FC236}">
                <a16:creationId xmlns:a16="http://schemas.microsoft.com/office/drawing/2014/main" id="{2EA1AD32-83D7-4F45-BE93-B29743881BAC}"/>
              </a:ext>
            </a:extLst>
          </p:cNvPr>
          <p:cNvSpPr/>
          <p:nvPr/>
        </p:nvSpPr>
        <p:spPr>
          <a:xfrm>
            <a:off x="6333367" y="6122653"/>
            <a:ext cx="6096000" cy="646331"/>
          </a:xfrm>
          <a:prstGeom prst="rect">
            <a:avLst/>
          </a:prstGeom>
        </p:spPr>
        <p:txBody>
          <a:bodyPr>
            <a:spAutoFit/>
          </a:bodyPr>
          <a:lstStyle/>
          <a:p>
            <a:br>
              <a:rPr lang="cs-CZ" dirty="0"/>
            </a:br>
            <a:r>
              <a:rPr lang="cs-CZ" i="1" dirty="0"/>
              <a:t>RTG snímek </a:t>
            </a:r>
            <a:r>
              <a:rPr lang="cs-CZ" i="1" dirty="0" err="1"/>
              <a:t>cervikokapitální</a:t>
            </a:r>
            <a:r>
              <a:rPr lang="cs-CZ" i="1" dirty="0"/>
              <a:t> náhrady ramenního kloubu</a:t>
            </a:r>
            <a:endParaRPr lang="cs-CZ" dirty="0"/>
          </a:p>
        </p:txBody>
      </p:sp>
    </p:spTree>
    <p:extLst>
      <p:ext uri="{BB962C8B-B14F-4D97-AF65-F5344CB8AC3E}">
        <p14:creationId xmlns:p14="http://schemas.microsoft.com/office/powerpoint/2010/main" val="346311462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F98A69-EB09-45F7-B691-654538AF426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B2851D2-F20B-497F-B34B-287696F39DDE}"/>
              </a:ext>
            </a:extLst>
          </p:cNvPr>
          <p:cNvSpPr>
            <a:spLocks noGrp="1"/>
          </p:cNvSpPr>
          <p:nvPr>
            <p:ph idx="1"/>
          </p:nvPr>
        </p:nvSpPr>
        <p:spPr/>
        <p:txBody>
          <a:bodyPr>
            <a:normAutofit fontScale="55000" lnSpcReduction="20000"/>
          </a:bodyPr>
          <a:lstStyle/>
          <a:p>
            <a:r>
              <a:rPr lang="cs-CZ" b="1" dirty="0"/>
              <a:t>Zlomeniny dolního konce pažní kosti</a:t>
            </a:r>
            <a:endParaRPr lang="cs-CZ" dirty="0"/>
          </a:p>
          <a:p>
            <a:r>
              <a:rPr lang="cs-CZ" dirty="0"/>
              <a:t>Zlomeniny dolního konce pažní kosti vznikají nejčastěji nepřímým mechanizmem. Jde často o složité a komplikované zlomeniny, které zasahují do kloubu. Léčení proto musí být operační s repozicí a fixací úlomků s cílem rekonstrukce kloubní plochy. K osteosyntéze se používají A.O. dlahy nebo nověji speciální zamčené dlahy, tahové šrouby nebo i </a:t>
            </a:r>
            <a:r>
              <a:rPr lang="cs-CZ" dirty="0" err="1"/>
              <a:t>Kirschnerovy</a:t>
            </a:r>
            <a:r>
              <a:rPr lang="cs-CZ" dirty="0"/>
              <a:t> dráty.</a:t>
            </a:r>
          </a:p>
          <a:p>
            <a:r>
              <a:rPr lang="cs-CZ" dirty="0"/>
              <a:t>Pro dobrý výsledek terapie je třeba velmi časně, ihned po vytvoření vazivového svalku, tedy asi za 3 týdny zahájit rehabilitaci loketního kloubu. </a:t>
            </a:r>
          </a:p>
          <a:p>
            <a:r>
              <a:rPr lang="cs-CZ" dirty="0"/>
              <a:t>Zhojení trvá kolem 8 týdnů. Konzervativní léčbu - sádrovou fixaci v pravém úhlu v lokti a supinačním postavení indikujeme pouze u nemocných neschopných podstoupit operační léčbu. Vzhledem k postavení lokte ve flexi je zde veliké riziko útlaku nervově cévního svazku v loketní jamce s následným rozvojem </a:t>
            </a:r>
            <a:r>
              <a:rPr lang="cs-CZ" dirty="0" err="1"/>
              <a:t>kompartement</a:t>
            </a:r>
            <a:r>
              <a:rPr lang="cs-CZ" dirty="0"/>
              <a:t> syndromu.</a:t>
            </a:r>
          </a:p>
          <a:p>
            <a:r>
              <a:rPr lang="cs-CZ" dirty="0"/>
              <a:t> </a:t>
            </a:r>
          </a:p>
          <a:p>
            <a:r>
              <a:rPr lang="cs-CZ" b="1" dirty="0"/>
              <a:t>Zlomeniny kostí předloktí</a:t>
            </a:r>
            <a:endParaRPr lang="cs-CZ" dirty="0"/>
          </a:p>
          <a:p>
            <a:r>
              <a:rPr lang="cs-CZ" dirty="0"/>
              <a:t>Zlomeniny kostní předloktí vznikají oběma mechanizmy, i když přímý je častější.</a:t>
            </a:r>
          </a:p>
          <a:p>
            <a:r>
              <a:rPr lang="cs-CZ" dirty="0"/>
              <a:t> </a:t>
            </a:r>
          </a:p>
          <a:p>
            <a:r>
              <a:rPr lang="cs-CZ" b="1" dirty="0"/>
              <a:t>Zlomenina </a:t>
            </a:r>
            <a:r>
              <a:rPr lang="cs-CZ" b="1" dirty="0" err="1"/>
              <a:t>olekranonu</a:t>
            </a:r>
            <a:r>
              <a:rPr lang="cs-CZ" b="1" dirty="0"/>
              <a:t> ulny</a:t>
            </a:r>
            <a:endParaRPr lang="cs-CZ" dirty="0"/>
          </a:p>
          <a:p>
            <a:r>
              <a:rPr lang="cs-CZ" dirty="0" err="1"/>
              <a:t>Intraartikulární</a:t>
            </a:r>
            <a:r>
              <a:rPr lang="cs-CZ" dirty="0"/>
              <a:t> zlomenina vzniká pádem na loket. Dislokace </a:t>
            </a:r>
            <a:r>
              <a:rPr lang="cs-CZ" dirty="0" err="1"/>
              <a:t>olecranu</a:t>
            </a:r>
            <a:r>
              <a:rPr lang="cs-CZ" dirty="0"/>
              <a:t> je pak dána tahem </a:t>
            </a:r>
            <a:r>
              <a:rPr lang="cs-CZ" dirty="0" err="1"/>
              <a:t>musculus</a:t>
            </a:r>
            <a:r>
              <a:rPr lang="cs-CZ" dirty="0"/>
              <a:t> triceps </a:t>
            </a:r>
            <a:r>
              <a:rPr lang="cs-CZ" dirty="0" err="1"/>
              <a:t>brachii</a:t>
            </a:r>
            <a:r>
              <a:rPr lang="cs-CZ" dirty="0"/>
              <a:t>. Zlomeninu je třeba pečlivě reponovat a provést osteosyntézu nejlépe tahovou </a:t>
            </a:r>
            <a:r>
              <a:rPr lang="cs-CZ" dirty="0" err="1"/>
              <a:t>cerkláží</a:t>
            </a:r>
            <a:r>
              <a:rPr lang="cs-CZ" dirty="0"/>
              <a:t> nebo v případě tříštivých zlomenin dlahou.</a:t>
            </a:r>
          </a:p>
          <a:p>
            <a:endParaRPr lang="cs-CZ" dirty="0"/>
          </a:p>
        </p:txBody>
      </p:sp>
    </p:spTree>
    <p:extLst>
      <p:ext uri="{BB962C8B-B14F-4D97-AF65-F5344CB8AC3E}">
        <p14:creationId xmlns:p14="http://schemas.microsoft.com/office/powerpoint/2010/main" val="98648367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1F6C51-54BC-4E2B-94CD-6477E855AAE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3EF12A3-83B1-4EDD-8EFF-AB8C1F0387FA}"/>
              </a:ext>
            </a:extLst>
          </p:cNvPr>
          <p:cNvSpPr>
            <a:spLocks noGrp="1"/>
          </p:cNvSpPr>
          <p:nvPr>
            <p:ph idx="1"/>
          </p:nvPr>
        </p:nvSpPr>
        <p:spPr/>
        <p:txBody>
          <a:bodyPr>
            <a:normAutofit fontScale="47500" lnSpcReduction="20000"/>
          </a:bodyPr>
          <a:lstStyle/>
          <a:p>
            <a:r>
              <a:rPr lang="cs-CZ" b="1" dirty="0"/>
              <a:t>Zlomenina hlavičky radia</a:t>
            </a:r>
            <a:endParaRPr lang="cs-CZ" dirty="0"/>
          </a:p>
          <a:p>
            <a:r>
              <a:rPr lang="cs-CZ" dirty="0" err="1"/>
              <a:t>Infrakce</a:t>
            </a:r>
            <a:r>
              <a:rPr lang="cs-CZ" dirty="0"/>
              <a:t> hlavičky radia nebo zlomenina bez dislokace se léčí sádrovým obvazem na 4 týdny. Při rozlomení nebo dislokaci se postupuje operačně a je-li to možné </a:t>
            </a:r>
            <a:r>
              <a:rPr lang="cs-CZ" dirty="0" err="1"/>
              <a:t>rekonstrujeme</a:t>
            </a:r>
            <a:r>
              <a:rPr lang="cs-CZ" dirty="0"/>
              <a:t> hlavičku drobnými šrouby. V případě nemožnosti luxace je možné též pouze odstranit hlavičku a doléčit sádrovou fixací 2-3 týdny s navazující rehabilitací. Občas se užívají implantáty nahrazující hlavičku, ale jejich přínos je sporný.</a:t>
            </a:r>
          </a:p>
          <a:p>
            <a:r>
              <a:rPr lang="cs-CZ" b="1" dirty="0"/>
              <a:t> </a:t>
            </a:r>
            <a:endParaRPr lang="cs-CZ" dirty="0"/>
          </a:p>
          <a:p>
            <a:r>
              <a:rPr lang="cs-CZ" b="1" dirty="0" err="1"/>
              <a:t>Monteggiova</a:t>
            </a:r>
            <a:r>
              <a:rPr lang="cs-CZ" b="1" dirty="0"/>
              <a:t> zlomenina</a:t>
            </a:r>
            <a:endParaRPr lang="cs-CZ" dirty="0"/>
          </a:p>
          <a:p>
            <a:r>
              <a:rPr lang="cs-CZ" dirty="0"/>
              <a:t>Jedná se o zlomeninu proximální třetiny ulny s ventrální luxací hlavičky radia. Toto poranění je třeba řešit operačně.</a:t>
            </a:r>
          </a:p>
          <a:p>
            <a:r>
              <a:rPr lang="cs-CZ" dirty="0"/>
              <a:t> </a:t>
            </a:r>
          </a:p>
          <a:p>
            <a:r>
              <a:rPr lang="cs-CZ" b="1" dirty="0"/>
              <a:t>Zlomenina </a:t>
            </a:r>
            <a:r>
              <a:rPr lang="cs-CZ" b="1" dirty="0" err="1"/>
              <a:t>diafýsy</a:t>
            </a:r>
            <a:r>
              <a:rPr lang="cs-CZ" b="1" dirty="0"/>
              <a:t> ulny</a:t>
            </a:r>
            <a:endParaRPr lang="cs-CZ" dirty="0"/>
          </a:p>
          <a:p>
            <a:r>
              <a:rPr lang="cs-CZ" dirty="0"/>
              <a:t>Izolovaná zlomenina </a:t>
            </a:r>
            <a:r>
              <a:rPr lang="cs-CZ" dirty="0" err="1"/>
              <a:t>diafýsy</a:t>
            </a:r>
            <a:r>
              <a:rPr lang="cs-CZ" dirty="0"/>
              <a:t> ulny vzniká nejčastěji přímým mechanizmem jako tzv. obranná zlomenina, kdy si zraněný chránil obličej. Nedislokované zlomeniny léčíme konzervativně sádrovým obvazem. Dislokované operujeme a to jen častěji dlahovou osteosyntézou. Možná je ale také </a:t>
            </a:r>
            <a:r>
              <a:rPr lang="cs-CZ" dirty="0" err="1"/>
              <a:t>nitrodřeňová</a:t>
            </a:r>
            <a:r>
              <a:rPr lang="cs-CZ" dirty="0"/>
              <a:t> osteosyntéza speciálními hřeby.</a:t>
            </a:r>
          </a:p>
          <a:p>
            <a:r>
              <a:rPr lang="cs-CZ" dirty="0"/>
              <a:t> </a:t>
            </a:r>
          </a:p>
          <a:p>
            <a:r>
              <a:rPr lang="cs-CZ" b="1" dirty="0"/>
              <a:t>Zlomenina </a:t>
            </a:r>
            <a:r>
              <a:rPr lang="cs-CZ" b="1" dirty="0" err="1"/>
              <a:t>diafýsy</a:t>
            </a:r>
            <a:r>
              <a:rPr lang="cs-CZ" b="1" dirty="0"/>
              <a:t> radia</a:t>
            </a:r>
            <a:endParaRPr lang="cs-CZ" dirty="0"/>
          </a:p>
          <a:p>
            <a:r>
              <a:rPr lang="cs-CZ" dirty="0"/>
              <a:t>Izolované zlomeniny radia bývají málo dislokované, ale lze je jen málokdy reponovat a léčit sádrovou fixací na 6-8 týdnů. Mnohem častěji je nutné operační léčení a osteosyntéza třetinovou </a:t>
            </a:r>
            <a:r>
              <a:rPr lang="cs-CZ" dirty="0" err="1"/>
              <a:t>samokompresní</a:t>
            </a:r>
            <a:r>
              <a:rPr lang="cs-CZ" dirty="0"/>
              <a:t> dlahou.</a:t>
            </a:r>
          </a:p>
          <a:p>
            <a:r>
              <a:rPr lang="cs-CZ" dirty="0"/>
              <a:t> </a:t>
            </a:r>
          </a:p>
          <a:p>
            <a:endParaRPr lang="cs-CZ" dirty="0"/>
          </a:p>
        </p:txBody>
      </p:sp>
    </p:spTree>
    <p:extLst>
      <p:ext uri="{BB962C8B-B14F-4D97-AF65-F5344CB8AC3E}">
        <p14:creationId xmlns:p14="http://schemas.microsoft.com/office/powerpoint/2010/main" val="255882097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BF49BC-A270-496C-829B-62387D9D93B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A273F96-83F4-4DFB-AC5D-10CBF51EFAF8}"/>
              </a:ext>
            </a:extLst>
          </p:cNvPr>
          <p:cNvSpPr>
            <a:spLocks noGrp="1"/>
          </p:cNvSpPr>
          <p:nvPr>
            <p:ph idx="1"/>
          </p:nvPr>
        </p:nvSpPr>
        <p:spPr/>
        <p:txBody>
          <a:bodyPr>
            <a:normAutofit fontScale="47500" lnSpcReduction="20000"/>
          </a:bodyPr>
          <a:lstStyle/>
          <a:p>
            <a:r>
              <a:rPr lang="cs-CZ" b="1" dirty="0" err="1"/>
              <a:t>Galeazziho</a:t>
            </a:r>
            <a:r>
              <a:rPr lang="cs-CZ" b="1" dirty="0"/>
              <a:t> zlomenina</a:t>
            </a:r>
            <a:endParaRPr lang="cs-CZ" dirty="0"/>
          </a:p>
          <a:p>
            <a:r>
              <a:rPr lang="cs-CZ" dirty="0"/>
              <a:t>Je to zlomenina v distální třetině radia spojená s luxací distální ulny. Je třeba </a:t>
            </a:r>
            <a:r>
              <a:rPr lang="cs-CZ" dirty="0" err="1"/>
              <a:t>osteosyntézovat</a:t>
            </a:r>
            <a:r>
              <a:rPr lang="cs-CZ" dirty="0"/>
              <a:t>  distální </a:t>
            </a:r>
            <a:r>
              <a:rPr lang="cs-CZ" dirty="0" err="1"/>
              <a:t>radius</a:t>
            </a:r>
            <a:r>
              <a:rPr lang="cs-CZ" dirty="0"/>
              <a:t> a reponovat luxaci a zajistit její retenci pomocí </a:t>
            </a:r>
            <a:r>
              <a:rPr lang="cs-CZ" dirty="0" err="1"/>
              <a:t>transfixace</a:t>
            </a:r>
            <a:r>
              <a:rPr lang="cs-CZ" dirty="0"/>
              <a:t> Kirschnerovým drátem či šroubem na 6 týdnů.</a:t>
            </a:r>
          </a:p>
          <a:p>
            <a:r>
              <a:rPr lang="cs-CZ" dirty="0"/>
              <a:t> </a:t>
            </a:r>
          </a:p>
          <a:p>
            <a:r>
              <a:rPr lang="cs-CZ" b="1" dirty="0"/>
              <a:t>Zlomenina obou kostí předloketních</a:t>
            </a:r>
            <a:endParaRPr lang="cs-CZ" dirty="0"/>
          </a:p>
          <a:p>
            <a:r>
              <a:rPr lang="cs-CZ" dirty="0"/>
              <a:t>K těmto zlomeninám dochází většinou přímým mechanizmem. Vzhledem k tomu že redislokace i dobře reponovaných zlomenin jsou časté, je většina zlomenin obou kostí předloketních indikováno k operační terapii. Fixaci provádíme za užití dlahy či </a:t>
            </a:r>
            <a:r>
              <a:rPr lang="cs-CZ" dirty="0" err="1"/>
              <a:t>nitrodřeňové</a:t>
            </a:r>
            <a:r>
              <a:rPr lang="cs-CZ" dirty="0"/>
              <a:t> osteosyntézy. V případě častých otevřených zlomenin (15%) pak zevním fixatérem.</a:t>
            </a:r>
          </a:p>
          <a:p>
            <a:r>
              <a:rPr lang="cs-CZ" dirty="0"/>
              <a:t> </a:t>
            </a:r>
          </a:p>
          <a:p>
            <a:r>
              <a:rPr lang="cs-CZ" b="1" dirty="0"/>
              <a:t>Zlomeniny distální předloktí</a:t>
            </a:r>
            <a:endParaRPr lang="cs-CZ" dirty="0"/>
          </a:p>
          <a:p>
            <a:r>
              <a:rPr lang="cs-CZ" dirty="0"/>
              <a:t>Tyto úrazy jsou velmi časté, neboť k nim dochází při i banálních pádech, násilím na volárně či častěji dorzálně flektované zápěstí.</a:t>
            </a:r>
          </a:p>
          <a:p>
            <a:r>
              <a:rPr lang="cs-CZ" dirty="0"/>
              <a:t>Rozeznáváme zde několik typických zlomenin.</a:t>
            </a:r>
          </a:p>
          <a:p>
            <a:r>
              <a:rPr lang="cs-CZ" dirty="0"/>
              <a:t> </a:t>
            </a:r>
          </a:p>
          <a:p>
            <a:r>
              <a:rPr lang="cs-CZ" b="1" dirty="0" err="1"/>
              <a:t>Collesova</a:t>
            </a:r>
            <a:r>
              <a:rPr lang="cs-CZ" b="1" dirty="0"/>
              <a:t> zlomenina</a:t>
            </a:r>
            <a:r>
              <a:rPr lang="cs-CZ" dirty="0"/>
              <a:t> vzniká při pádu na dorzálně flektovanou (</a:t>
            </a:r>
            <a:r>
              <a:rPr lang="cs-CZ" dirty="0" err="1"/>
              <a:t>extendovanou</a:t>
            </a:r>
            <a:r>
              <a:rPr lang="cs-CZ" dirty="0"/>
              <a:t>) ruku s posunem distálního fragmentu dorzálně. Léčení je většinou konzervativní. Nejprve se provede repozice v lokální anestezii tahem za palec a 2. a 3: prst tahem v ulnární </a:t>
            </a:r>
            <a:r>
              <a:rPr lang="cs-CZ" dirty="0" err="1"/>
              <a:t>dukci</a:t>
            </a:r>
            <a:r>
              <a:rPr lang="cs-CZ" dirty="0"/>
              <a:t>. Poté se fixuje sádrovou dlahou. Po 2. týdnech se provádí přesádrování do fysiologické polohy na další 4 týdny. V případě, že je repozice nevyhovující provádí se operační léčba. Nejčastěji podpůrnou dlahou, ale v případě nestabilní zlomenin se někdy užívá zevní fixatér.</a:t>
            </a:r>
          </a:p>
          <a:p>
            <a:r>
              <a:rPr lang="cs-CZ" dirty="0"/>
              <a:t> </a:t>
            </a:r>
          </a:p>
          <a:p>
            <a:endParaRPr lang="cs-CZ" dirty="0"/>
          </a:p>
        </p:txBody>
      </p:sp>
    </p:spTree>
    <p:extLst>
      <p:ext uri="{BB962C8B-B14F-4D97-AF65-F5344CB8AC3E}">
        <p14:creationId xmlns:p14="http://schemas.microsoft.com/office/powerpoint/2010/main" val="1380206534"/>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BAABB8-6671-4077-9C7A-300F5C4BA0A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C0A05EC-B657-4854-9F31-2EE94E576FC9}"/>
              </a:ext>
            </a:extLst>
          </p:cNvPr>
          <p:cNvSpPr>
            <a:spLocks noGrp="1"/>
          </p:cNvSpPr>
          <p:nvPr>
            <p:ph idx="1"/>
          </p:nvPr>
        </p:nvSpPr>
        <p:spPr>
          <a:xfrm>
            <a:off x="441691" y="716756"/>
            <a:ext cx="10515600" cy="4351338"/>
          </a:xfrm>
        </p:spPr>
        <p:txBody>
          <a:bodyPr/>
          <a:lstStyle/>
          <a:p>
            <a:br>
              <a:rPr lang="cs-CZ" dirty="0"/>
            </a:br>
            <a:r>
              <a:rPr lang="cs-CZ" i="1" dirty="0"/>
              <a:t>Nestabilní </a:t>
            </a:r>
            <a:r>
              <a:rPr lang="cs-CZ" i="1" dirty="0" err="1"/>
              <a:t>intraartikulární</a:t>
            </a:r>
            <a:r>
              <a:rPr lang="cs-CZ" i="1" dirty="0"/>
              <a:t> zlomenina distálního rádia </a:t>
            </a:r>
            <a:r>
              <a:rPr lang="cs-CZ" i="1" dirty="0" err="1"/>
              <a:t>Collesova</a:t>
            </a:r>
            <a:r>
              <a:rPr lang="cs-CZ" i="1" dirty="0"/>
              <a:t> typu</a:t>
            </a:r>
            <a:endParaRPr lang="cs-CZ" dirty="0"/>
          </a:p>
        </p:txBody>
      </p:sp>
      <p:pic>
        <p:nvPicPr>
          <p:cNvPr id="5" name="Obrázek 4">
            <a:extLst>
              <a:ext uri="{FF2B5EF4-FFF2-40B4-BE49-F238E27FC236}">
                <a16:creationId xmlns:a16="http://schemas.microsoft.com/office/drawing/2014/main" id="{72753BEF-2BDD-49A5-96E3-20B6EA4FD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53" y="1257834"/>
            <a:ext cx="4791075" cy="3600450"/>
          </a:xfrm>
          <a:prstGeom prst="rect">
            <a:avLst/>
          </a:prstGeom>
        </p:spPr>
      </p:pic>
      <p:pic>
        <p:nvPicPr>
          <p:cNvPr id="7" name="Obrázek 6">
            <a:extLst>
              <a:ext uri="{FF2B5EF4-FFF2-40B4-BE49-F238E27FC236}">
                <a16:creationId xmlns:a16="http://schemas.microsoft.com/office/drawing/2014/main" id="{682AC941-0214-4269-B5A9-C6AF11DB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498" y="3518602"/>
            <a:ext cx="9448800" cy="3219450"/>
          </a:xfrm>
          <a:prstGeom prst="rect">
            <a:avLst/>
          </a:prstGeom>
        </p:spPr>
      </p:pic>
      <p:sp>
        <p:nvSpPr>
          <p:cNvPr id="8" name="Obdélník 7">
            <a:extLst>
              <a:ext uri="{FF2B5EF4-FFF2-40B4-BE49-F238E27FC236}">
                <a16:creationId xmlns:a16="http://schemas.microsoft.com/office/drawing/2014/main" id="{72DC6325-37DD-4FAF-841E-268A116BFF9E}"/>
              </a:ext>
            </a:extLst>
          </p:cNvPr>
          <p:cNvSpPr/>
          <p:nvPr/>
        </p:nvSpPr>
        <p:spPr>
          <a:xfrm>
            <a:off x="8001818" y="2707759"/>
            <a:ext cx="3438827" cy="369332"/>
          </a:xfrm>
          <a:prstGeom prst="rect">
            <a:avLst/>
          </a:prstGeom>
        </p:spPr>
        <p:txBody>
          <a:bodyPr wrap="none">
            <a:spAutoFit/>
          </a:bodyPr>
          <a:lstStyle/>
          <a:p>
            <a:r>
              <a:rPr lang="cs-CZ" i="1" dirty="0"/>
              <a:t>Řešení zlomeniny zevním fixatérem</a:t>
            </a:r>
            <a:endParaRPr lang="cs-CZ" dirty="0"/>
          </a:p>
        </p:txBody>
      </p:sp>
    </p:spTree>
    <p:extLst>
      <p:ext uri="{BB962C8B-B14F-4D97-AF65-F5344CB8AC3E}">
        <p14:creationId xmlns:p14="http://schemas.microsoft.com/office/powerpoint/2010/main" val="325536191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AB370-3A3A-4062-8132-CAD9DE0D7DE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E43524D-46A2-4024-9866-367E3E4B7599}"/>
              </a:ext>
            </a:extLst>
          </p:cNvPr>
          <p:cNvSpPr>
            <a:spLocks noGrp="1"/>
          </p:cNvSpPr>
          <p:nvPr>
            <p:ph idx="1"/>
          </p:nvPr>
        </p:nvSpPr>
        <p:spPr/>
        <p:txBody>
          <a:bodyPr>
            <a:normAutofit fontScale="40000" lnSpcReduction="20000"/>
          </a:bodyPr>
          <a:lstStyle/>
          <a:p>
            <a:r>
              <a:rPr lang="cs-CZ" b="1" dirty="0" err="1"/>
              <a:t>Smithova</a:t>
            </a:r>
            <a:r>
              <a:rPr lang="cs-CZ" b="1" dirty="0"/>
              <a:t> zlomenina</a:t>
            </a:r>
            <a:r>
              <a:rPr lang="cs-CZ" dirty="0"/>
              <a:t> vzniká při pádu na volárně flektovanou ruku. Postup terapie je obdobný, i když repoziční postup a poloha je opačná oproti </a:t>
            </a:r>
            <a:r>
              <a:rPr lang="cs-CZ" dirty="0" err="1"/>
              <a:t>Collesově</a:t>
            </a:r>
            <a:r>
              <a:rPr lang="cs-CZ" dirty="0"/>
              <a:t> zlomenině.</a:t>
            </a:r>
          </a:p>
          <a:p>
            <a:r>
              <a:rPr lang="cs-CZ" dirty="0"/>
              <a:t> </a:t>
            </a:r>
          </a:p>
          <a:p>
            <a:r>
              <a:rPr lang="cs-CZ" b="1" dirty="0"/>
              <a:t>Zlomenina kosti člunkové</a:t>
            </a:r>
            <a:r>
              <a:rPr lang="cs-CZ" dirty="0"/>
              <a:t> (os </a:t>
            </a:r>
            <a:r>
              <a:rPr lang="cs-CZ" dirty="0" err="1"/>
              <a:t>naviculare</a:t>
            </a:r>
            <a:r>
              <a:rPr lang="cs-CZ" dirty="0"/>
              <a:t> </a:t>
            </a:r>
            <a:r>
              <a:rPr lang="cs-CZ" dirty="0" err="1"/>
              <a:t>manus</a:t>
            </a:r>
            <a:r>
              <a:rPr lang="cs-CZ" dirty="0"/>
              <a:t>, os </a:t>
            </a:r>
            <a:r>
              <a:rPr lang="cs-CZ" dirty="0" err="1"/>
              <a:t>scaphoideum</a:t>
            </a:r>
            <a:r>
              <a:rPr lang="cs-CZ" dirty="0"/>
              <a:t>)</a:t>
            </a:r>
          </a:p>
          <a:p>
            <a:r>
              <a:rPr lang="cs-CZ" dirty="0"/>
              <a:t>Jedná se o nejčastější zlomeninu zápěstí, vzniklou pádem na </a:t>
            </a:r>
            <a:r>
              <a:rPr lang="cs-CZ" dirty="0" err="1"/>
              <a:t>extendované</a:t>
            </a:r>
            <a:r>
              <a:rPr lang="cs-CZ" dirty="0"/>
              <a:t> zápěstí v radiální </a:t>
            </a:r>
            <a:r>
              <a:rPr lang="cs-CZ" dirty="0" err="1"/>
              <a:t>dukci</a:t>
            </a:r>
            <a:r>
              <a:rPr lang="cs-CZ" dirty="0"/>
              <a:t>. V současné době je přímý mechanizmus velmi řídký.</a:t>
            </a:r>
          </a:p>
          <a:p>
            <a:r>
              <a:rPr lang="cs-CZ" dirty="0"/>
              <a:t>Velmi specifická je palpační bolestivost v tlaku na "</a:t>
            </a:r>
            <a:r>
              <a:rPr lang="cs-CZ" dirty="0" err="1"/>
              <a:t>fossa</a:t>
            </a:r>
            <a:r>
              <a:rPr lang="cs-CZ" dirty="0"/>
              <a:t> </a:t>
            </a:r>
            <a:r>
              <a:rPr lang="cs-CZ" dirty="0" err="1"/>
              <a:t>tabatier</a:t>
            </a:r>
            <a:r>
              <a:rPr lang="cs-CZ" dirty="0"/>
              <a:t>" - prohlubeň na radiální hraně zápěstí, kterou užívají muži šňupající tabák. Konzervativní léčení je velmi obtížné a zdlouhavé a vyžaduje dlouhou sádrovou fixaci předloktí, zápěstí spolu s palcem v abdukci. Hojení záleží na lokalizaci linie lomu (člunková kost je zásobena z periferie). Zlomeniny periferní třetiny se hojí 9 týdnů, zlomeniny v polovině se hojí 12 týdnů a zlomeniny v proximální třetině až 14 týdnů. V poslední době je metodou volby </a:t>
            </a:r>
            <a:r>
              <a:rPr lang="cs-CZ" dirty="0" err="1"/>
              <a:t>miniinvazivní</a:t>
            </a:r>
            <a:r>
              <a:rPr lang="cs-CZ" dirty="0"/>
              <a:t> osteosyntéza </a:t>
            </a:r>
            <a:r>
              <a:rPr lang="cs-CZ" dirty="0" err="1"/>
              <a:t>kanylovaným</a:t>
            </a:r>
            <a:r>
              <a:rPr lang="cs-CZ" dirty="0"/>
              <a:t> kompresivním šroubem zavedeným z </a:t>
            </a:r>
            <a:r>
              <a:rPr lang="cs-CZ" dirty="0" err="1"/>
              <a:t>miniincize</a:t>
            </a:r>
            <a:r>
              <a:rPr lang="cs-CZ" dirty="0"/>
              <a:t> pod rentgenovým zesilovačem.</a:t>
            </a:r>
          </a:p>
          <a:p>
            <a:r>
              <a:rPr lang="cs-CZ" dirty="0"/>
              <a:t> </a:t>
            </a:r>
          </a:p>
          <a:p>
            <a:r>
              <a:rPr lang="cs-CZ" b="1" dirty="0"/>
              <a:t>Zlomenina metakarpu</a:t>
            </a:r>
            <a:endParaRPr lang="cs-CZ" dirty="0"/>
          </a:p>
          <a:p>
            <a:r>
              <a:rPr lang="cs-CZ" dirty="0"/>
              <a:t>Pro zlomeniny metakarpů je typický přímý mechanizmus. U tzv. boxerské zlomeniny pod hlavičkou V. metakarpu dochází po axiálním násilí při úderu na sevřenou pěst. </a:t>
            </a:r>
          </a:p>
          <a:p>
            <a:r>
              <a:rPr lang="cs-CZ" dirty="0"/>
              <a:t>Primárně se tyto zlomeniny léči sádrovou fixací ve flexi </a:t>
            </a:r>
            <a:r>
              <a:rPr lang="cs-CZ" dirty="0" err="1"/>
              <a:t>metakarpo-falangeálního</a:t>
            </a:r>
            <a:r>
              <a:rPr lang="cs-CZ" dirty="0"/>
              <a:t> kloubu 70-90</a:t>
            </a:r>
            <a:r>
              <a:rPr lang="cs-CZ" b="1" dirty="0"/>
              <a:t>°</a:t>
            </a:r>
            <a:r>
              <a:rPr lang="cs-CZ" dirty="0"/>
              <a:t> po repozici, kdy správné postavení ověříme tím, že se prsty ruky nesmí v dlani křížit. Tam, kde se repozice nedaří či není retence, provádíme fixace Kirschnerovými dráty či dlažkou.</a:t>
            </a:r>
          </a:p>
          <a:p>
            <a:r>
              <a:rPr lang="cs-CZ" dirty="0"/>
              <a:t> </a:t>
            </a:r>
          </a:p>
          <a:p>
            <a:r>
              <a:rPr lang="cs-CZ" b="1" dirty="0"/>
              <a:t>Zlomenina článku prstu</a:t>
            </a:r>
            <a:endParaRPr lang="cs-CZ" dirty="0"/>
          </a:p>
          <a:p>
            <a:r>
              <a:rPr lang="cs-CZ" dirty="0"/>
              <a:t>Ke zlomeninám článků prstů dochází jak přímým násilím, tak páčením či torzí. V případě </a:t>
            </a:r>
            <a:r>
              <a:rPr lang="cs-CZ" dirty="0" err="1"/>
              <a:t>reponovatelných</a:t>
            </a:r>
            <a:r>
              <a:rPr lang="cs-CZ" dirty="0"/>
              <a:t> zlomenin či zlomenin bez dislokace léčíme sádrovou dlažkou na 4-6 týdnů. Při dislokaci se užívá osteosyntéza dlažkou či </a:t>
            </a:r>
            <a:r>
              <a:rPr lang="cs-CZ" dirty="0" err="1"/>
              <a:t>minišroubky</a:t>
            </a:r>
            <a:r>
              <a:rPr lang="cs-CZ" dirty="0"/>
              <a:t> ze speciálního instrumentária.</a:t>
            </a:r>
          </a:p>
          <a:p>
            <a:r>
              <a:rPr lang="cs-CZ" dirty="0"/>
              <a:t> </a:t>
            </a:r>
          </a:p>
          <a:p>
            <a:r>
              <a:rPr lang="cs-CZ" dirty="0"/>
              <a:t> </a:t>
            </a:r>
          </a:p>
          <a:p>
            <a:endParaRPr lang="cs-CZ" dirty="0"/>
          </a:p>
        </p:txBody>
      </p:sp>
    </p:spTree>
    <p:extLst>
      <p:ext uri="{BB962C8B-B14F-4D97-AF65-F5344CB8AC3E}">
        <p14:creationId xmlns:p14="http://schemas.microsoft.com/office/powerpoint/2010/main" val="81912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BF921FE-6BAF-412F-8956-B9EFDB491727}"/>
              </a:ext>
            </a:extLst>
          </p:cNvPr>
          <p:cNvSpPr>
            <a:spLocks noGrp="1" noChangeArrowheads="1"/>
          </p:cNvSpPr>
          <p:nvPr>
            <p:ph type="title"/>
          </p:nvPr>
        </p:nvSpPr>
        <p:spPr/>
        <p:txBody>
          <a:bodyPr/>
          <a:lstStyle/>
          <a:p>
            <a:r>
              <a:rPr lang="cs-CZ" altLang="cs-CZ"/>
              <a:t>Diagnostika</a:t>
            </a:r>
          </a:p>
        </p:txBody>
      </p:sp>
      <p:sp>
        <p:nvSpPr>
          <p:cNvPr id="37891" name="Rectangle 3">
            <a:extLst>
              <a:ext uri="{FF2B5EF4-FFF2-40B4-BE49-F238E27FC236}">
                <a16:creationId xmlns:a16="http://schemas.microsoft.com/office/drawing/2014/main" id="{AB845542-AF9F-4A03-AA94-F8A4470F0C6C}"/>
              </a:ext>
            </a:extLst>
          </p:cNvPr>
          <p:cNvSpPr>
            <a:spLocks noGrp="1" noChangeArrowheads="1"/>
          </p:cNvSpPr>
          <p:nvPr>
            <p:ph type="body" idx="1"/>
          </p:nvPr>
        </p:nvSpPr>
        <p:spPr>
          <a:xfrm>
            <a:off x="56644" y="1825624"/>
            <a:ext cx="11297156" cy="5032375"/>
          </a:xfrm>
        </p:spPr>
        <p:txBody>
          <a:bodyPr>
            <a:normAutofit fontScale="85000" lnSpcReduction="20000"/>
          </a:bodyPr>
          <a:lstStyle/>
          <a:p>
            <a:r>
              <a:rPr lang="cs-CZ" b="1" dirty="0"/>
              <a:t>Anamnéza</a:t>
            </a:r>
          </a:p>
          <a:p>
            <a:r>
              <a:rPr lang="cs-CZ" altLang="cs-CZ" b="1" dirty="0"/>
              <a:t>USG břicha </a:t>
            </a:r>
            <a:r>
              <a:rPr lang="cs-CZ" altLang="cs-CZ" dirty="0"/>
              <a:t>(</a:t>
            </a:r>
            <a:r>
              <a:rPr lang="cs-CZ" altLang="cs-CZ" dirty="0" err="1"/>
              <a:t>vylouč</a:t>
            </a:r>
            <a:r>
              <a:rPr lang="cs-CZ" altLang="cs-CZ" dirty="0"/>
              <a:t>. Cholelitiázy aj.)</a:t>
            </a:r>
          </a:p>
          <a:p>
            <a:r>
              <a:rPr lang="cs-CZ" altLang="cs-CZ" b="1" dirty="0"/>
              <a:t>Gastroskopie </a:t>
            </a:r>
            <a:r>
              <a:rPr lang="cs-CZ" altLang="cs-CZ" dirty="0"/>
              <a:t>– </a:t>
            </a:r>
            <a:r>
              <a:rPr lang="cs-CZ" dirty="0" err="1"/>
              <a:t>ezofagogastroduodenoskopie</a:t>
            </a:r>
            <a:r>
              <a:rPr lang="cs-CZ" dirty="0"/>
              <a:t> (EGDS) </a:t>
            </a:r>
          </a:p>
          <a:p>
            <a:pPr lvl="1"/>
            <a:r>
              <a:rPr lang="cs-CZ" dirty="0"/>
              <a:t>s biopsií a </a:t>
            </a:r>
          </a:p>
          <a:p>
            <a:pPr lvl="1"/>
            <a:r>
              <a:rPr lang="cs-CZ" dirty="0"/>
              <a:t>vyšetřením na přítomnost </a:t>
            </a:r>
            <a:r>
              <a:rPr lang="cs-CZ" dirty="0" err="1"/>
              <a:t>Helicobacter</a:t>
            </a:r>
            <a:r>
              <a:rPr lang="cs-CZ" dirty="0"/>
              <a:t> </a:t>
            </a:r>
            <a:r>
              <a:rPr lang="cs-CZ" dirty="0" err="1"/>
              <a:t>pylori</a:t>
            </a:r>
            <a:r>
              <a:rPr lang="cs-CZ" dirty="0"/>
              <a:t> a </a:t>
            </a:r>
          </a:p>
          <a:p>
            <a:pPr lvl="1"/>
            <a:r>
              <a:rPr lang="cs-CZ" dirty="0"/>
              <a:t>s vyšetřením žaludečních šťáv</a:t>
            </a:r>
          </a:p>
          <a:p>
            <a:r>
              <a:rPr lang="cs-CZ" b="1" dirty="0" err="1"/>
              <a:t>Helicobacter</a:t>
            </a:r>
            <a:r>
              <a:rPr lang="cs-CZ" b="1" dirty="0"/>
              <a:t> </a:t>
            </a:r>
            <a:r>
              <a:rPr lang="cs-CZ" b="1" dirty="0" err="1"/>
              <a:t>pylori</a:t>
            </a:r>
            <a:r>
              <a:rPr lang="cs-CZ" b="1" dirty="0"/>
              <a:t> </a:t>
            </a:r>
            <a:r>
              <a:rPr lang="cs-CZ" dirty="0"/>
              <a:t>lze provést </a:t>
            </a:r>
          </a:p>
          <a:p>
            <a:pPr lvl="1"/>
            <a:r>
              <a:rPr lang="cs-CZ" dirty="0"/>
              <a:t>invazivně (při endoskopii)</a:t>
            </a:r>
          </a:p>
          <a:p>
            <a:pPr lvl="1"/>
            <a:r>
              <a:rPr lang="cs-CZ" dirty="0"/>
              <a:t>neinvazivně (z dechu, krve, stolice), </a:t>
            </a:r>
          </a:p>
          <a:p>
            <a:pPr marL="0" indent="0">
              <a:buNone/>
            </a:pPr>
            <a:r>
              <a:rPr lang="cs-CZ" dirty="0"/>
              <a:t>pozitivita tohoto vyšetření nesvědčí o vředové lézi, nýbrž o přítomnost infekce H. </a:t>
            </a:r>
            <a:r>
              <a:rPr lang="cs-CZ" dirty="0" err="1"/>
              <a:t>pylori</a:t>
            </a:r>
            <a:r>
              <a:rPr lang="cs-CZ" dirty="0"/>
              <a:t>.</a:t>
            </a:r>
          </a:p>
          <a:p>
            <a:pPr marL="0" indent="0">
              <a:buNone/>
            </a:pPr>
            <a:endParaRPr lang="cs-CZ" dirty="0"/>
          </a:p>
          <a:p>
            <a:r>
              <a:rPr lang="cs-CZ" altLang="cs-CZ" dirty="0"/>
              <a:t>Sérový gastrin (Z.-E- </a:t>
            </a:r>
            <a:r>
              <a:rPr lang="cs-CZ" altLang="cs-CZ" dirty="0" err="1"/>
              <a:t>sy</a:t>
            </a:r>
            <a:r>
              <a:rPr lang="cs-CZ" altLang="cs-CZ" dirty="0"/>
              <a:t>)</a:t>
            </a:r>
          </a:p>
          <a:p>
            <a:r>
              <a:rPr lang="cs-CZ" dirty="0"/>
              <a:t>RTG kontrastní vyšetření žaludku méně -vředy na přední a zadní stěně žaludku jsou hůře viditelné, na rozdíl od endoskopie není možné terapeuticky zasáhnout.</a:t>
            </a:r>
          </a:p>
          <a:p>
            <a:endParaRPr lang="cs-CZ" dirty="0"/>
          </a:p>
          <a:p>
            <a:endParaRPr lang="cs-CZ" altLang="cs-CZ" dirty="0"/>
          </a:p>
        </p:txBody>
      </p:sp>
      <p:pic>
        <p:nvPicPr>
          <p:cNvPr id="3" name="Obrázek 2">
            <a:extLst>
              <a:ext uri="{FF2B5EF4-FFF2-40B4-BE49-F238E27FC236}">
                <a16:creationId xmlns:a16="http://schemas.microsoft.com/office/drawing/2014/main" id="{699F3C8C-C5F7-4CF5-B90E-9E92755BF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458" y="542166"/>
            <a:ext cx="4006947" cy="4006947"/>
          </a:xfrm>
          <a:prstGeom prst="rect">
            <a:avLst/>
          </a:prstGeom>
        </p:spPr>
      </p:pic>
      <p:pic>
        <p:nvPicPr>
          <p:cNvPr id="5" name="Obrázek 4">
            <a:extLst>
              <a:ext uri="{FF2B5EF4-FFF2-40B4-BE49-F238E27FC236}">
                <a16:creationId xmlns:a16="http://schemas.microsoft.com/office/drawing/2014/main" id="{FA83F686-578E-4793-BB8E-77B31694A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201" y="197775"/>
            <a:ext cx="2857500" cy="1600200"/>
          </a:xfrm>
          <a:prstGeom prst="rect">
            <a:avLst/>
          </a:prstGeom>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DCEC9-FB32-4904-BA41-42B9A2EC5B7E}"/>
              </a:ext>
            </a:extLst>
          </p:cNvPr>
          <p:cNvSpPr>
            <a:spLocks noGrp="1"/>
          </p:cNvSpPr>
          <p:nvPr>
            <p:ph type="title"/>
          </p:nvPr>
        </p:nvSpPr>
        <p:spPr/>
        <p:txBody>
          <a:bodyPr/>
          <a:lstStyle/>
          <a:p>
            <a:r>
              <a:rPr lang="cs-CZ" b="1" dirty="0"/>
              <a:t>Dolní končetina</a:t>
            </a:r>
            <a:br>
              <a:rPr lang="cs-CZ" b="1" dirty="0"/>
            </a:br>
            <a:endParaRPr lang="cs-CZ" dirty="0"/>
          </a:p>
        </p:txBody>
      </p:sp>
      <p:sp>
        <p:nvSpPr>
          <p:cNvPr id="3" name="Zástupný symbol pro obsah 2">
            <a:extLst>
              <a:ext uri="{FF2B5EF4-FFF2-40B4-BE49-F238E27FC236}">
                <a16:creationId xmlns:a16="http://schemas.microsoft.com/office/drawing/2014/main" id="{5F270AF4-A9CB-473B-8659-5A5FE14A4845}"/>
              </a:ext>
            </a:extLst>
          </p:cNvPr>
          <p:cNvSpPr>
            <a:spLocks noGrp="1"/>
          </p:cNvSpPr>
          <p:nvPr>
            <p:ph idx="1"/>
          </p:nvPr>
        </p:nvSpPr>
        <p:spPr/>
        <p:txBody>
          <a:bodyPr>
            <a:normAutofit fontScale="47500" lnSpcReduction="20000"/>
          </a:bodyPr>
          <a:lstStyle/>
          <a:p>
            <a:r>
              <a:rPr lang="cs-CZ" b="1" dirty="0"/>
              <a:t>Zlomenina hlavice stehenní kosti</a:t>
            </a:r>
            <a:endParaRPr lang="cs-CZ" dirty="0"/>
          </a:p>
          <a:p>
            <a:r>
              <a:rPr lang="cs-CZ" dirty="0"/>
              <a:t>Jsou často sdruženy s luxací kyčelního kloubu. Vlastní ošetření zlomeniny je vždy operační. Drobné fragmenty se pouze extrahují, větší se fixují šrouby. </a:t>
            </a:r>
          </a:p>
          <a:p>
            <a:r>
              <a:rPr lang="cs-CZ" dirty="0"/>
              <a:t> </a:t>
            </a:r>
          </a:p>
          <a:p>
            <a:r>
              <a:rPr lang="cs-CZ" b="1" dirty="0"/>
              <a:t>Zlomeniny proximálního konce stehenní kosti</a:t>
            </a:r>
            <a:endParaRPr lang="cs-CZ" dirty="0"/>
          </a:p>
          <a:p>
            <a:r>
              <a:rPr lang="cs-CZ" dirty="0"/>
              <a:t>Zlomeniny horního konce femuru postihují především vyšší věkové skupiny a to v 65i až 70i %. Následky jsou pak zhoršovány celkovým stavem nemocných a snadným rozvojem komplikací. Dlouhá předoperační příprava starých nemocných na lůžku výrazně snižuje šanci na plnou </a:t>
            </a:r>
            <a:r>
              <a:rPr lang="cs-CZ" dirty="0" err="1"/>
              <a:t>úzdravu</a:t>
            </a:r>
            <a:r>
              <a:rPr lang="cs-CZ" dirty="0"/>
              <a:t> a i přežití. Trendem současnosti je aktivní chirurgický přístup, který omezí pobyt nemocného na lůžku a umožní časnou rehabilitaci. </a:t>
            </a:r>
          </a:p>
          <a:p>
            <a:r>
              <a:rPr lang="cs-CZ" dirty="0"/>
              <a:t> </a:t>
            </a:r>
          </a:p>
          <a:p>
            <a:r>
              <a:rPr lang="cs-CZ" b="1" dirty="0"/>
              <a:t>Zlomenina krčku stehenní kosti</a:t>
            </a:r>
            <a:endParaRPr lang="cs-CZ" dirty="0"/>
          </a:p>
          <a:p>
            <a:r>
              <a:rPr lang="cs-CZ" dirty="0"/>
              <a:t>Zlomeniny krčku stehenní kosti jsou nejčastějším zraněním starých osob při pádu na bok. Primární ošetření spočívá ve stabilizaci končetiny na Braunově dlaze a skeletální trakci za </a:t>
            </a:r>
            <a:r>
              <a:rPr lang="cs-CZ" dirty="0" err="1"/>
              <a:t>tuberositas</a:t>
            </a:r>
            <a:r>
              <a:rPr lang="cs-CZ" dirty="0"/>
              <a:t> </a:t>
            </a:r>
            <a:r>
              <a:rPr lang="cs-CZ" dirty="0" err="1"/>
              <a:t>tibiae</a:t>
            </a:r>
            <a:r>
              <a:rPr lang="cs-CZ" dirty="0"/>
              <a:t> s tahem asi 10 % hmotnosti a co nejrychlejší přípravě nemocného k definitivnímu řešení - operaci. Dříve se tento postup užíval i k léčbě, kdy pacient byl upoután na trakci do zhojení zlomeniny tedy 12-16 týdnů. To však často (ve 20-30 %) vedlo ke smrtícím komplikacím jako dekubity, bronchopneumonie, záněty močového ústrojí, záněty žil a plicní embolie.</a:t>
            </a:r>
          </a:p>
          <a:p>
            <a:r>
              <a:rPr lang="cs-CZ" dirty="0"/>
              <a:t>Definitivní ošetření zlomenin krčku závisí na biologickém stavu pacienta a typu zlomeniny. U mladých nemocných s příznivým typem zlomeniny provádíme osteosyntézu šrouby, úhlovou dlahou nebo DHS (dynamický kyčelní šroub) či proximální femorální hřeb. V ostatních případech je řešením </a:t>
            </a:r>
            <a:r>
              <a:rPr lang="cs-CZ" dirty="0" err="1"/>
              <a:t>cervikokapitální</a:t>
            </a:r>
            <a:r>
              <a:rPr lang="cs-CZ" dirty="0"/>
              <a:t> endoprotéza nebo totální kloubní náhrada. Rozhodujeme se dle celkového stavu pacienta, kdy u pacientů s vysokými interními riziky implantujeme raději </a:t>
            </a:r>
            <a:r>
              <a:rPr lang="cs-CZ" dirty="0" err="1"/>
              <a:t>cervikokapitální</a:t>
            </a:r>
            <a:r>
              <a:rPr lang="cs-CZ" dirty="0"/>
              <a:t> protézu, jejíž operace je výrazně rychlejší. Výhodou těchto výkonů je časná mobilizace pacienta.  </a:t>
            </a:r>
          </a:p>
          <a:p>
            <a:r>
              <a:rPr lang="cs-CZ" b="1" dirty="0"/>
              <a:t> </a:t>
            </a:r>
            <a:endParaRPr lang="cs-CZ" dirty="0"/>
          </a:p>
          <a:p>
            <a:endParaRPr lang="cs-CZ" dirty="0"/>
          </a:p>
        </p:txBody>
      </p:sp>
    </p:spTree>
    <p:extLst>
      <p:ext uri="{BB962C8B-B14F-4D97-AF65-F5344CB8AC3E}">
        <p14:creationId xmlns:p14="http://schemas.microsoft.com/office/powerpoint/2010/main" val="343240971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E0C140-7E0D-4442-AB6C-24254835552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04D3E3F-35CA-4B1E-BA06-07B65B444758}"/>
              </a:ext>
            </a:extLst>
          </p:cNvPr>
          <p:cNvSpPr>
            <a:spLocks noGrp="1"/>
          </p:cNvSpPr>
          <p:nvPr>
            <p:ph idx="1"/>
          </p:nvPr>
        </p:nvSpPr>
        <p:spPr/>
        <p:txBody>
          <a:bodyPr>
            <a:normAutofit fontScale="62500" lnSpcReduction="20000"/>
          </a:bodyPr>
          <a:lstStyle/>
          <a:p>
            <a:r>
              <a:rPr lang="cs-CZ" b="1" dirty="0"/>
              <a:t>Zlomenina trochanteru izolovaná</a:t>
            </a:r>
            <a:endParaRPr lang="cs-CZ" dirty="0"/>
          </a:p>
          <a:p>
            <a:r>
              <a:rPr lang="cs-CZ" dirty="0"/>
              <a:t>K této vzácné zlomenině dochází především přímým mechanizmem, Často se jedná o </a:t>
            </a:r>
            <a:r>
              <a:rPr lang="cs-CZ" dirty="0" err="1"/>
              <a:t>infrakce</a:t>
            </a:r>
            <a:r>
              <a:rPr lang="cs-CZ" dirty="0"/>
              <a:t>, jež se léčí konzervativně, klidem.</a:t>
            </a:r>
          </a:p>
          <a:p>
            <a:r>
              <a:rPr lang="cs-CZ" b="1" dirty="0"/>
              <a:t> </a:t>
            </a:r>
            <a:endParaRPr lang="cs-CZ" dirty="0"/>
          </a:p>
          <a:p>
            <a:r>
              <a:rPr lang="cs-CZ" b="1" dirty="0"/>
              <a:t>Zlomenina </a:t>
            </a:r>
            <a:r>
              <a:rPr lang="cs-CZ" b="1" dirty="0" err="1"/>
              <a:t>petrochanterická</a:t>
            </a:r>
            <a:endParaRPr lang="cs-CZ" dirty="0"/>
          </a:p>
          <a:p>
            <a:r>
              <a:rPr lang="cs-CZ" dirty="0"/>
              <a:t>Podstatné pro hojení </a:t>
            </a:r>
            <a:r>
              <a:rPr lang="cs-CZ" dirty="0" err="1"/>
              <a:t>pertrochanterických</a:t>
            </a:r>
            <a:r>
              <a:rPr lang="cs-CZ" dirty="0"/>
              <a:t> zlomenin je, zda jsou stabilní či nestabilní. O jejich stabilitě rozhoduje stupeň destrukce Adamova oblouku (oblast u malého trochanteru). Konzervativní léčení skeletální trakcí bylo již zmíněno a v podstatě se neužívá. K léčbě se opět užívá proximální femorální hřeb nebo DHS (dynamický kyčelní šroub). Již méně úhlové dlahy, které nemají takovou pevnost. Dříve velmi užívané </a:t>
            </a:r>
            <a:r>
              <a:rPr lang="cs-CZ" dirty="0" err="1"/>
              <a:t>Enderovy</a:t>
            </a:r>
            <a:r>
              <a:rPr lang="cs-CZ" dirty="0"/>
              <a:t> pruty patří historii a nepatří mezi metody lege </a:t>
            </a:r>
            <a:r>
              <a:rPr lang="cs-CZ" dirty="0" err="1"/>
              <a:t>artis</a:t>
            </a:r>
            <a:r>
              <a:rPr lang="cs-CZ" dirty="0"/>
              <a:t>.</a:t>
            </a:r>
          </a:p>
          <a:p>
            <a:r>
              <a:rPr lang="cs-CZ" b="1" dirty="0"/>
              <a:t> </a:t>
            </a:r>
            <a:endParaRPr lang="cs-CZ" dirty="0"/>
          </a:p>
          <a:p>
            <a:r>
              <a:rPr lang="cs-CZ" b="1" dirty="0"/>
              <a:t>Zlomenina </a:t>
            </a:r>
            <a:r>
              <a:rPr lang="cs-CZ" b="1" dirty="0" err="1"/>
              <a:t>subchanterická</a:t>
            </a:r>
            <a:endParaRPr lang="cs-CZ" dirty="0"/>
          </a:p>
          <a:p>
            <a:r>
              <a:rPr lang="cs-CZ" dirty="0"/>
              <a:t>Zlomenina oblasti pod trochantery, kde proximální femur přechází do diafýzy, se léčí operačně. Dříve užívaný postup osteosyntézy kondylární dlahou byl nahrazen užitím femorálního zajištěného hřebu nebo dlouhého proximálního femorálního hřebu.</a:t>
            </a:r>
          </a:p>
          <a:p>
            <a:r>
              <a:rPr lang="cs-CZ" dirty="0"/>
              <a:t> </a:t>
            </a:r>
          </a:p>
          <a:p>
            <a:endParaRPr lang="cs-CZ" dirty="0"/>
          </a:p>
        </p:txBody>
      </p:sp>
    </p:spTree>
    <p:extLst>
      <p:ext uri="{BB962C8B-B14F-4D97-AF65-F5344CB8AC3E}">
        <p14:creationId xmlns:p14="http://schemas.microsoft.com/office/powerpoint/2010/main" val="2407420110"/>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79192F-4601-4ECA-A5D6-608BD06BC8A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3A09966-44F3-494D-BFAB-9199DB6F2829}"/>
              </a:ext>
            </a:extLst>
          </p:cNvPr>
          <p:cNvSpPr>
            <a:spLocks noGrp="1"/>
          </p:cNvSpPr>
          <p:nvPr>
            <p:ph idx="1"/>
          </p:nvPr>
        </p:nvSpPr>
        <p:spPr/>
        <p:txBody>
          <a:bodyPr>
            <a:normAutofit fontScale="70000" lnSpcReduction="20000"/>
          </a:bodyPr>
          <a:lstStyle/>
          <a:p>
            <a:r>
              <a:rPr lang="cs-CZ" b="1" dirty="0"/>
              <a:t>Zlomenina diafýzy stehenní kosti</a:t>
            </a:r>
            <a:endParaRPr lang="cs-CZ" dirty="0"/>
          </a:p>
          <a:p>
            <a:r>
              <a:rPr lang="cs-CZ" dirty="0"/>
              <a:t>Jedna z nejzávažnějších zlomenin dlouhých kostí nejen proto, že femur je kostí největší, ale i proto, že se jedná o zranění šokující s velkým krvácením z okolních měkkých tkání (až 1-2 litry) a s rizikem poranění nervově cévního svazku. K poranění může dojít jak přímým tak nepřímým násilím. V rámci první pomoci se musí provést protišoková opatření, hradit krevní ztrátu a eventuálně zavézt skeletální trakci za </a:t>
            </a:r>
            <a:r>
              <a:rPr lang="cs-CZ" dirty="0" err="1"/>
              <a:t>tuberozitas</a:t>
            </a:r>
            <a:r>
              <a:rPr lang="cs-CZ" dirty="0"/>
              <a:t> </a:t>
            </a:r>
            <a:r>
              <a:rPr lang="cs-CZ" dirty="0" err="1"/>
              <a:t>tibiae</a:t>
            </a:r>
            <a:r>
              <a:rPr lang="cs-CZ" dirty="0"/>
              <a:t>. Léčba je operační. Dlahová osteosyntéza je komplikovaná s obtížným a dlouhým operačním přístupem a také dalšími krevními ztrátami. Dlahovou osteosyntézu indikujeme stále méně častěji, preferována je při tzv. </a:t>
            </a:r>
            <a:r>
              <a:rPr lang="cs-CZ" dirty="0" err="1"/>
              <a:t>periprotetických</a:t>
            </a:r>
            <a:r>
              <a:rPr lang="cs-CZ" dirty="0"/>
              <a:t> zlomeninách (zlomeninách v okolí implantované kloubní náhrady), které jsou díky rostoucímu počtu nemocných s implantovanou endoprotézou stále častější. Při operaci však dochází k určité devitalizaci měkkých tkání a tak relativně často vídáme komplikace jako pakloub, selhání dlahy či infekce.</a:t>
            </a:r>
          </a:p>
          <a:p>
            <a:r>
              <a:rPr lang="cs-CZ" dirty="0"/>
              <a:t>Metodou volby pro léčbu zlomeniny diafýzy femuru je osteosyntéza zajištěným </a:t>
            </a:r>
            <a:r>
              <a:rPr lang="cs-CZ" dirty="0" err="1"/>
              <a:t>nitrodřeňovým</a:t>
            </a:r>
            <a:r>
              <a:rPr lang="cs-CZ" dirty="0"/>
              <a:t> hřebem. Díky zavřenému zavádění pod rentgen zesilovačem je to relativně šetrný operační zákrok. Stabilita fixace zajišťovacím šroubem je vysoká. Pro zrychlení hojení provádíme po přibližně dvou měsících odstranění distálních šroubů - tzv. dynamizaci, kdy můžeme docílit stimulaci úlomků či jejich kompresi v dlouhé ose.</a:t>
            </a:r>
          </a:p>
          <a:p>
            <a:r>
              <a:rPr lang="cs-CZ" dirty="0"/>
              <a:t>V případě otevřených nebo výrazně tříštivých zlomenin používáme zevní fixatér.</a:t>
            </a:r>
          </a:p>
          <a:p>
            <a:endParaRPr lang="cs-CZ" dirty="0"/>
          </a:p>
        </p:txBody>
      </p:sp>
    </p:spTree>
    <p:extLst>
      <p:ext uri="{BB962C8B-B14F-4D97-AF65-F5344CB8AC3E}">
        <p14:creationId xmlns:p14="http://schemas.microsoft.com/office/powerpoint/2010/main" val="760839291"/>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663094-145A-4F38-B777-082367CA507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4EADC7A-A168-47BF-8771-03B1DDF7F4BB}"/>
              </a:ext>
            </a:extLst>
          </p:cNvPr>
          <p:cNvSpPr>
            <a:spLocks noGrp="1"/>
          </p:cNvSpPr>
          <p:nvPr>
            <p:ph idx="1"/>
          </p:nvPr>
        </p:nvSpPr>
        <p:spPr/>
        <p:txBody>
          <a:bodyPr>
            <a:normAutofit fontScale="62500" lnSpcReduction="20000"/>
          </a:bodyPr>
          <a:lstStyle/>
          <a:p>
            <a:r>
              <a:rPr lang="cs-CZ" b="1" dirty="0"/>
              <a:t>Zlomenina dolního konce stehenní kosti</a:t>
            </a:r>
            <a:endParaRPr lang="cs-CZ" dirty="0"/>
          </a:p>
          <a:p>
            <a:r>
              <a:rPr lang="cs-CZ" dirty="0"/>
              <a:t>Do této skupiny patří zlomeniny nezasahující do kloubu tzv. </a:t>
            </a:r>
            <a:r>
              <a:rPr lang="cs-CZ" dirty="0" err="1"/>
              <a:t>suprakondylické</a:t>
            </a:r>
            <a:r>
              <a:rPr lang="cs-CZ" dirty="0"/>
              <a:t> a skupina zlomenin </a:t>
            </a:r>
            <a:r>
              <a:rPr lang="cs-CZ" dirty="0" err="1"/>
              <a:t>intraartikulárních</a:t>
            </a:r>
            <a:r>
              <a:rPr lang="cs-CZ" dirty="0"/>
              <a:t>, kde dochází ke zlomenině jednoho či obou kondylů femuru. K těmto zlomeninám dochází především při dopravních nehodách a jiných vysokoenergetických úrazech. Vzhledem k tomu, že je třeba obnovit kloubní povrchy, léčíme tyto zlomeniny operačně. Zlomeniny </a:t>
            </a:r>
            <a:r>
              <a:rPr lang="cs-CZ" dirty="0" err="1"/>
              <a:t>suprakondylické</a:t>
            </a:r>
            <a:r>
              <a:rPr lang="cs-CZ" dirty="0"/>
              <a:t> léčíme retrográdním </a:t>
            </a:r>
            <a:r>
              <a:rPr lang="cs-CZ" dirty="0" err="1"/>
              <a:t>nitrodřeňovým</a:t>
            </a:r>
            <a:r>
              <a:rPr lang="cs-CZ" dirty="0"/>
              <a:t> hřebem nebo dlahovou osteosyntézou. Izolované zlomeniny kondylů pak můžeme fixovat pouze několika spongiózními šrouby.</a:t>
            </a:r>
          </a:p>
          <a:p>
            <a:r>
              <a:rPr lang="cs-CZ" dirty="0"/>
              <a:t>U těchto zlomenin je nutné zdůraznit nutnost kvalitní rehabilitace k zajištění správné funkce kolenního kloubu s využitím kontinuálního pasivního pohybu, tzv. motorové dlahy.</a:t>
            </a:r>
          </a:p>
          <a:p>
            <a:r>
              <a:rPr lang="cs-CZ" dirty="0"/>
              <a:t> </a:t>
            </a:r>
          </a:p>
          <a:p>
            <a:r>
              <a:rPr lang="cs-CZ" b="1" dirty="0"/>
              <a:t>Zlomenina čéšky</a:t>
            </a:r>
            <a:endParaRPr lang="cs-CZ" dirty="0"/>
          </a:p>
          <a:p>
            <a:r>
              <a:rPr lang="cs-CZ" dirty="0"/>
              <a:t>Patela je sezamskou kostí ve šlaše čtyřhlavého stehenního svalu. Její význam pro správné fungování extenzorového aparátu je veliký. Typické je přímé poranění při pádu na koleno či o přístrojovou desku v autě. Nepřímá poranění vznikají tahem čtyřhlavého svalu.</a:t>
            </a:r>
          </a:p>
          <a:p>
            <a:r>
              <a:rPr lang="cs-CZ" dirty="0"/>
              <a:t>Nedislokované zlomeniny můžeme léčit sádrovou fixací a ortézou. Dislokované zlomeniny reponujeme a fixujeme tahovou </a:t>
            </a:r>
            <a:r>
              <a:rPr lang="cs-CZ" dirty="0" err="1"/>
              <a:t>cerkláží</a:t>
            </a:r>
            <a:r>
              <a:rPr lang="cs-CZ" dirty="0"/>
              <a:t>.</a:t>
            </a:r>
          </a:p>
          <a:p>
            <a:endParaRPr lang="cs-CZ" dirty="0"/>
          </a:p>
        </p:txBody>
      </p:sp>
    </p:spTree>
    <p:extLst>
      <p:ext uri="{BB962C8B-B14F-4D97-AF65-F5344CB8AC3E}">
        <p14:creationId xmlns:p14="http://schemas.microsoft.com/office/powerpoint/2010/main" val="269216048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32D210-50CD-438F-9C4D-15AA88C3914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E0B2B5D-A2B6-4ECD-8A2E-7C94E8FB2A25}"/>
              </a:ext>
            </a:extLst>
          </p:cNvPr>
          <p:cNvSpPr>
            <a:spLocks noGrp="1"/>
          </p:cNvSpPr>
          <p:nvPr>
            <p:ph idx="1"/>
          </p:nvPr>
        </p:nvSpPr>
        <p:spPr/>
        <p:txBody>
          <a:bodyPr>
            <a:normAutofit fontScale="47500" lnSpcReduction="20000"/>
          </a:bodyPr>
          <a:lstStyle/>
          <a:p>
            <a:r>
              <a:rPr lang="cs-CZ" b="1" dirty="0"/>
              <a:t>Zlomenina horního konce holenní kosti</a:t>
            </a:r>
            <a:endParaRPr lang="cs-CZ" dirty="0"/>
          </a:p>
          <a:p>
            <a:r>
              <a:rPr lang="cs-CZ" dirty="0"/>
              <a:t>Zlomeniny hlavice </a:t>
            </a:r>
            <a:r>
              <a:rPr lang="cs-CZ" dirty="0" err="1"/>
              <a:t>tibie</a:t>
            </a:r>
            <a:r>
              <a:rPr lang="cs-CZ" dirty="0"/>
              <a:t> vznikají nárazem na kolenní kloub, kdy typ zlomeniny je závislý na poloze kolenního kloubu v době úrazu a směru vedeného násilí. Zlomeniny dělíme na </a:t>
            </a:r>
            <a:r>
              <a:rPr lang="cs-CZ" dirty="0" err="1"/>
              <a:t>extraartikulární</a:t>
            </a:r>
            <a:r>
              <a:rPr lang="cs-CZ" dirty="0"/>
              <a:t>, částečně </a:t>
            </a:r>
            <a:r>
              <a:rPr lang="cs-CZ" dirty="0" err="1"/>
              <a:t>intraartikulární</a:t>
            </a:r>
            <a:r>
              <a:rPr lang="cs-CZ" dirty="0"/>
              <a:t> (</a:t>
            </a:r>
            <a:r>
              <a:rPr lang="cs-CZ" dirty="0" err="1"/>
              <a:t>monokondylární</a:t>
            </a:r>
            <a:r>
              <a:rPr lang="cs-CZ" dirty="0"/>
              <a:t>) a </a:t>
            </a:r>
            <a:r>
              <a:rPr lang="cs-CZ" dirty="0" err="1"/>
              <a:t>intraartikulární</a:t>
            </a:r>
            <a:r>
              <a:rPr lang="cs-CZ" dirty="0"/>
              <a:t>. Zevní kondyl </a:t>
            </a:r>
            <a:r>
              <a:rPr lang="cs-CZ" dirty="0" err="1"/>
              <a:t>tibie</a:t>
            </a:r>
            <a:r>
              <a:rPr lang="cs-CZ" dirty="0"/>
              <a:t> je postižen 10x častěji než kondyl mediální.</a:t>
            </a:r>
          </a:p>
          <a:p>
            <a:r>
              <a:rPr lang="cs-CZ" dirty="0"/>
              <a:t>Konzervativní postup sádrovou fixací na 6-8 týdnů volíme pouze v případě nedislokovaných zlomenin. </a:t>
            </a:r>
          </a:p>
          <a:p>
            <a:r>
              <a:rPr lang="cs-CZ" dirty="0"/>
              <a:t>Jednoduché zlomeniny můžeme fixovat pod artroskopickou a rentgenologickou kontrolou </a:t>
            </a:r>
            <a:r>
              <a:rPr lang="cs-CZ" dirty="0" err="1"/>
              <a:t>kanylovanými</a:t>
            </a:r>
            <a:r>
              <a:rPr lang="cs-CZ" dirty="0"/>
              <a:t> spongiózními šrouby. V případě kominutivních zlomenin pak podpůrnými dlahami L a T tvaru, nebo speciálními úhlově stabilními dlahami. Při operaci je nezbytná kontrola </a:t>
            </a:r>
            <a:r>
              <a:rPr lang="cs-CZ" dirty="0" err="1"/>
              <a:t>kongruence</a:t>
            </a:r>
            <a:r>
              <a:rPr lang="cs-CZ" dirty="0"/>
              <a:t> kloubní plochy a často je nutná elevace. Problém však působí zkomprimovaná spongióza hlavy </a:t>
            </a:r>
            <a:r>
              <a:rPr lang="cs-CZ" dirty="0" err="1"/>
              <a:t>tibie</a:t>
            </a:r>
            <a:r>
              <a:rPr lang="cs-CZ" dirty="0"/>
              <a:t>. Po elevaci kloubní plochy musíme provést spongioplastiku či aplikovat syntetické náhrady kosti. Osteosyntézy tříštivých zlomenin jsou velmi složité a užíváme dvou protilehlých dlah. Hojení je vždy komplikované a dlouhé. </a:t>
            </a:r>
          </a:p>
          <a:p>
            <a:r>
              <a:rPr lang="cs-CZ" dirty="0"/>
              <a:t> </a:t>
            </a:r>
          </a:p>
          <a:p>
            <a:r>
              <a:rPr lang="cs-CZ" b="1" dirty="0"/>
              <a:t>Zlomenina diafýzy kostí bérce</a:t>
            </a:r>
            <a:endParaRPr lang="cs-CZ" dirty="0"/>
          </a:p>
          <a:p>
            <a:r>
              <a:rPr lang="cs-CZ" dirty="0"/>
              <a:t>Zlomeniny diafýzy holenní kosti jsou časté a vzhledem k chudému svalovému krytu holenní kosti jsou ve 20 % otevřené. Vznikají jak nepřímým mechanizmem tedy páčením či rotací, ale i přímým nárazem. Nejčastěji je zlomena jak </a:t>
            </a:r>
            <a:r>
              <a:rPr lang="cs-CZ" dirty="0" err="1"/>
              <a:t>tibie</a:t>
            </a:r>
            <a:r>
              <a:rPr lang="cs-CZ" dirty="0"/>
              <a:t> tak fibula.</a:t>
            </a:r>
          </a:p>
          <a:p>
            <a:r>
              <a:rPr lang="cs-CZ" dirty="0"/>
              <a:t>Konzervativně léčíme pouze </a:t>
            </a:r>
            <a:r>
              <a:rPr lang="cs-CZ" dirty="0" err="1"/>
              <a:t>infrakce</a:t>
            </a:r>
            <a:r>
              <a:rPr lang="cs-CZ" dirty="0"/>
              <a:t> a nedislokované zlomeniny. Dříve konzervativně léčené příčné a krátce šikmé zlomeniny nyní raději léčíme operačně. Spíše než klasickou vysokou sádrovou fixaci užíváme spíše </a:t>
            </a:r>
            <a:r>
              <a:rPr lang="cs-CZ" dirty="0" err="1"/>
              <a:t>Sarmientovu</a:t>
            </a:r>
            <a:r>
              <a:rPr lang="cs-CZ" dirty="0"/>
              <a:t> dlahu, která umožňuje pohyb v hleznu a koleni.</a:t>
            </a:r>
          </a:p>
          <a:p>
            <a:r>
              <a:rPr lang="cs-CZ" dirty="0"/>
              <a:t>Metodou první volby je zajištěné nepředvrtané či předvrtané </a:t>
            </a:r>
            <a:r>
              <a:rPr lang="cs-CZ" dirty="0" err="1"/>
              <a:t>hřebování</a:t>
            </a:r>
            <a:r>
              <a:rPr lang="cs-CZ" dirty="0"/>
              <a:t>. Zajištěný hřeb po 6-8 týdnech dynamizujeme odstraněním zajišťovacích šroubů. U otevřených zlomenin I. a II. stupně můžeme užít nepředvrtaný hřeb. Jinak u nich dáváme přednost zevnímu fixatéru. Dlahová technika je méně vhodná vzhledem k riziku </a:t>
            </a:r>
            <a:r>
              <a:rPr lang="cs-CZ" dirty="0" err="1"/>
              <a:t>kompartementu</a:t>
            </a:r>
            <a:r>
              <a:rPr lang="cs-CZ" dirty="0"/>
              <a:t> a komplikací v hojení. Určitou renesanci přineslo užití úhlově stabilních dlah aplikovaných </a:t>
            </a:r>
            <a:r>
              <a:rPr lang="cs-CZ" dirty="0" err="1"/>
              <a:t>miniinvazivní</a:t>
            </a:r>
            <a:r>
              <a:rPr lang="cs-CZ" dirty="0"/>
              <a:t> technikou, kdy je dlaha podvlečena ke kosti z malého přístupu, a šrouby jsou pod rentgen zesilovačem zaváděny z malých incizí speciálním instrumentáriem. </a:t>
            </a:r>
          </a:p>
          <a:p>
            <a:endParaRPr lang="cs-CZ" dirty="0"/>
          </a:p>
        </p:txBody>
      </p:sp>
    </p:spTree>
    <p:extLst>
      <p:ext uri="{BB962C8B-B14F-4D97-AF65-F5344CB8AC3E}">
        <p14:creationId xmlns:p14="http://schemas.microsoft.com/office/powerpoint/2010/main" val="302424412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37211-3BB4-404D-BCA9-CA9D2DC3EEE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9CDCA82-5E14-4509-AFE6-CCB8A15D43A6}"/>
              </a:ext>
            </a:extLst>
          </p:cNvPr>
          <p:cNvSpPr>
            <a:spLocks noGrp="1"/>
          </p:cNvSpPr>
          <p:nvPr>
            <p:ph idx="1"/>
          </p:nvPr>
        </p:nvSpPr>
        <p:spPr/>
        <p:txBody>
          <a:bodyPr/>
          <a:lstStyle/>
          <a:p>
            <a:r>
              <a:rPr lang="cs-CZ" b="1" dirty="0"/>
              <a:t>Zlomenina dolního konce holenní kosti</a:t>
            </a:r>
            <a:endParaRPr lang="cs-CZ" dirty="0"/>
          </a:p>
          <a:p>
            <a:r>
              <a:rPr lang="cs-CZ" dirty="0"/>
              <a:t>Zlomeniny dolního </a:t>
            </a:r>
            <a:r>
              <a:rPr lang="cs-CZ" dirty="0" err="1"/>
              <a:t>tibie</a:t>
            </a:r>
            <a:r>
              <a:rPr lang="cs-CZ" dirty="0"/>
              <a:t> vznikají nejčastěji nepřímým mechanizmem při špatném došlapu či skoku. Dělíme je na </a:t>
            </a:r>
            <a:r>
              <a:rPr lang="cs-CZ" dirty="0" err="1"/>
              <a:t>extraartikulární</a:t>
            </a:r>
            <a:r>
              <a:rPr lang="cs-CZ" dirty="0"/>
              <a:t> a </a:t>
            </a:r>
            <a:r>
              <a:rPr lang="cs-CZ" dirty="0" err="1"/>
              <a:t>intraatikulární</a:t>
            </a:r>
            <a:r>
              <a:rPr lang="cs-CZ" dirty="0"/>
              <a:t> (vlastní zlomenina pylonu). Léčba je ve většině případů operační. Zlomeniny fixujeme šrouby či raději dlahou. Komplikace při léčbě působí slabý kryt měkkých tkání. Proto musíme zlomeninu reponovat co nejrychleji a užít co nejšetrnější operační přístup. </a:t>
            </a:r>
          </a:p>
          <a:p>
            <a:r>
              <a:rPr lang="cs-CZ" dirty="0"/>
              <a:t> </a:t>
            </a:r>
          </a:p>
          <a:p>
            <a:endParaRPr lang="cs-CZ" dirty="0"/>
          </a:p>
        </p:txBody>
      </p:sp>
    </p:spTree>
    <p:extLst>
      <p:ext uri="{BB962C8B-B14F-4D97-AF65-F5344CB8AC3E}">
        <p14:creationId xmlns:p14="http://schemas.microsoft.com/office/powerpoint/2010/main" val="148560606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750C3D-865F-4868-801F-98DB3E24DCD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BAF7668-8593-44B8-B134-6CE9F818EFF6}"/>
              </a:ext>
            </a:extLst>
          </p:cNvPr>
          <p:cNvSpPr>
            <a:spLocks noGrp="1"/>
          </p:cNvSpPr>
          <p:nvPr>
            <p:ph idx="1"/>
          </p:nvPr>
        </p:nvSpPr>
        <p:spPr>
          <a:xfrm>
            <a:off x="838200" y="1825625"/>
            <a:ext cx="5753100" cy="4351338"/>
          </a:xfrm>
        </p:spPr>
        <p:txBody>
          <a:bodyPr>
            <a:normAutofit fontScale="47500" lnSpcReduction="20000"/>
          </a:bodyPr>
          <a:lstStyle/>
          <a:p>
            <a:r>
              <a:rPr lang="cs-CZ" b="1" dirty="0"/>
              <a:t>Zlomenina horního </a:t>
            </a:r>
            <a:r>
              <a:rPr lang="cs-CZ" b="1" dirty="0" err="1"/>
              <a:t>hlezenného</a:t>
            </a:r>
            <a:r>
              <a:rPr lang="cs-CZ" b="1" dirty="0"/>
              <a:t> kloubu (zlomenina maleolární, zlomenina kotníků)</a:t>
            </a:r>
            <a:endParaRPr lang="cs-CZ" dirty="0"/>
          </a:p>
          <a:p>
            <a:r>
              <a:rPr lang="cs-CZ" dirty="0"/>
              <a:t>Zlomeniny horního </a:t>
            </a:r>
            <a:r>
              <a:rPr lang="cs-CZ" dirty="0" err="1"/>
              <a:t>hlezenného</a:t>
            </a:r>
            <a:r>
              <a:rPr lang="cs-CZ" dirty="0"/>
              <a:t> kloubu vznikají nejčastěji nepřímým mechanismem. Jsou spolu s distorzí hlezna jedním z nejčastějších úrazů, obzvláště sportovních.</a:t>
            </a:r>
          </a:p>
          <a:p>
            <a:r>
              <a:rPr lang="cs-CZ" dirty="0"/>
              <a:t>Hlavním problémem je zde opět kožní kryt, kdy tlakem úlomků na kůži spolu s otokem vznikají často velmi rychle buly, které komplikují další terapii. Proto musíme tyto zlomeniny urychleně reponovat. V případě rozvoje otoku a buly, musíme pak končetinu s reponovanou zlomeninou v sádrové dlaze </a:t>
            </a:r>
            <a:r>
              <a:rPr lang="cs-CZ" dirty="0" err="1"/>
              <a:t>elevovat</a:t>
            </a:r>
            <a:r>
              <a:rPr lang="cs-CZ" dirty="0"/>
              <a:t> a operační léčbu odložit.</a:t>
            </a:r>
          </a:p>
          <a:p>
            <a:r>
              <a:rPr lang="cs-CZ" dirty="0"/>
              <a:t>Pro volbu typu léčby užíváme klasifikaci dle Webera, který zlomeniny dělí na tři základní typy podle výše linie lomu na fibule. A) Fibula je zlomena pod úrovní kloubní štěrbiny. </a:t>
            </a:r>
            <a:r>
              <a:rPr lang="cs-CZ" dirty="0" err="1"/>
              <a:t>Syndezmóza</a:t>
            </a:r>
            <a:r>
              <a:rPr lang="cs-CZ" dirty="0"/>
              <a:t> (membrána, která spojuje fibulu a </a:t>
            </a:r>
            <a:r>
              <a:rPr lang="cs-CZ" dirty="0" err="1"/>
              <a:t>tibii</a:t>
            </a:r>
            <a:r>
              <a:rPr lang="cs-CZ" dirty="0"/>
              <a:t> a zajišťuje rotaci fibuly oproti </a:t>
            </a:r>
            <a:r>
              <a:rPr lang="cs-CZ" dirty="0" err="1"/>
              <a:t>tibii</a:t>
            </a:r>
            <a:r>
              <a:rPr lang="cs-CZ" dirty="0"/>
              <a:t> v podélné ose) je intaktní. B) Fibula je zlomena v úrovni kloubní štěrbiny. </a:t>
            </a:r>
            <a:r>
              <a:rPr lang="cs-CZ" dirty="0" err="1"/>
              <a:t>Syndezmóza</a:t>
            </a:r>
            <a:r>
              <a:rPr lang="cs-CZ" dirty="0"/>
              <a:t> je poškozena v 80 %. Vždy je poškozen vnitřní kotník nebo deltový vaz. C) Fibula je zlomena nad úrovní kloubní štěrbiny. </a:t>
            </a:r>
            <a:r>
              <a:rPr lang="cs-CZ" dirty="0" err="1"/>
              <a:t>Syndezmóza</a:t>
            </a:r>
            <a:r>
              <a:rPr lang="cs-CZ" dirty="0"/>
              <a:t> je poškozena v 80 %. Zlomen je vnitřní kotník nebo deltový vaz. Může být zlomena i zadní hrana </a:t>
            </a:r>
            <a:r>
              <a:rPr lang="cs-CZ" dirty="0" err="1"/>
              <a:t>tibie</a:t>
            </a:r>
            <a:r>
              <a:rPr lang="cs-CZ" dirty="0"/>
              <a:t> a jedná se pak o zlomeninu </a:t>
            </a:r>
            <a:r>
              <a:rPr lang="cs-CZ" dirty="0" err="1"/>
              <a:t>trimaleolární</a:t>
            </a:r>
            <a:r>
              <a:rPr lang="cs-CZ" dirty="0"/>
              <a:t>.</a:t>
            </a:r>
          </a:p>
          <a:p>
            <a:r>
              <a:rPr lang="cs-CZ" dirty="0"/>
              <a:t>Konzervativně léčíme nedislokované zlomeniny, především u typu A. U ostatních preferujeme operační terapii - osteosyntézu dlahou či tahovou </a:t>
            </a:r>
            <a:r>
              <a:rPr lang="cs-CZ" dirty="0" err="1"/>
              <a:t>cerkláží</a:t>
            </a:r>
            <a:r>
              <a:rPr lang="cs-CZ" dirty="0"/>
              <a:t>. Vždy musíme rekonstruovat i deltový vaz, je-li roztržen. V případě postižení </a:t>
            </a:r>
            <a:r>
              <a:rPr lang="cs-CZ" dirty="0" err="1"/>
              <a:t>syndezmózy</a:t>
            </a:r>
            <a:r>
              <a:rPr lang="cs-CZ" dirty="0"/>
              <a:t> u typu B a C, je třeba zajistit její hojení </a:t>
            </a:r>
            <a:r>
              <a:rPr lang="cs-CZ" dirty="0" err="1"/>
              <a:t>suprasyndezmálním</a:t>
            </a:r>
            <a:r>
              <a:rPr lang="cs-CZ" dirty="0"/>
              <a:t> </a:t>
            </a:r>
            <a:r>
              <a:rPr lang="cs-CZ" dirty="0" err="1"/>
              <a:t>trikortikálním</a:t>
            </a:r>
            <a:r>
              <a:rPr lang="cs-CZ" dirty="0"/>
              <a:t> šroubem, který je ale třeba po 6i týdnech odstranit.</a:t>
            </a:r>
          </a:p>
          <a:p>
            <a:r>
              <a:rPr lang="cs-CZ" dirty="0"/>
              <a:t>  </a:t>
            </a:r>
          </a:p>
          <a:p>
            <a:endParaRPr lang="cs-CZ" dirty="0"/>
          </a:p>
        </p:txBody>
      </p:sp>
      <p:pic>
        <p:nvPicPr>
          <p:cNvPr id="5" name="Obrázek 4">
            <a:extLst>
              <a:ext uri="{FF2B5EF4-FFF2-40B4-BE49-F238E27FC236}">
                <a16:creationId xmlns:a16="http://schemas.microsoft.com/office/drawing/2014/main" id="{AC85FC21-2C7D-4F72-9708-5219D944E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199" y="1421457"/>
            <a:ext cx="3527425" cy="5260330"/>
          </a:xfrm>
          <a:prstGeom prst="rect">
            <a:avLst/>
          </a:prstGeom>
        </p:spPr>
      </p:pic>
      <p:sp>
        <p:nvSpPr>
          <p:cNvPr id="6" name="Obdélník 5">
            <a:extLst>
              <a:ext uri="{FF2B5EF4-FFF2-40B4-BE49-F238E27FC236}">
                <a16:creationId xmlns:a16="http://schemas.microsoft.com/office/drawing/2014/main" id="{E1A7EB16-A3D6-4016-944E-046ACE9B4A55}"/>
              </a:ext>
            </a:extLst>
          </p:cNvPr>
          <p:cNvSpPr/>
          <p:nvPr/>
        </p:nvSpPr>
        <p:spPr>
          <a:xfrm>
            <a:off x="206376" y="5253633"/>
            <a:ext cx="6096000" cy="923330"/>
          </a:xfrm>
          <a:prstGeom prst="rect">
            <a:avLst/>
          </a:prstGeom>
        </p:spPr>
        <p:txBody>
          <a:bodyPr>
            <a:spAutoFit/>
          </a:bodyPr>
          <a:lstStyle/>
          <a:p>
            <a:r>
              <a:rPr lang="cs-CZ" i="1" dirty="0"/>
              <a:t>RTG snímek zlomeniny hlezna AP a bočná projekce a její řešení dlahou na fibule a tahovou </a:t>
            </a:r>
            <a:r>
              <a:rPr lang="cs-CZ" i="1" dirty="0" err="1"/>
              <a:t>cerkláží</a:t>
            </a:r>
            <a:r>
              <a:rPr lang="cs-CZ" i="1" dirty="0"/>
              <a:t> mediálního kotníku</a:t>
            </a:r>
            <a:endParaRPr lang="cs-CZ" dirty="0"/>
          </a:p>
          <a:p>
            <a:r>
              <a:rPr lang="cs-CZ" dirty="0"/>
              <a:t> </a:t>
            </a:r>
          </a:p>
        </p:txBody>
      </p:sp>
    </p:spTree>
    <p:extLst>
      <p:ext uri="{BB962C8B-B14F-4D97-AF65-F5344CB8AC3E}">
        <p14:creationId xmlns:p14="http://schemas.microsoft.com/office/powerpoint/2010/main" val="22993785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743406-6246-428E-954A-8ABA5A9E5E7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76F672-EFE2-4AAE-AAC2-A8348B083B1D}"/>
              </a:ext>
            </a:extLst>
          </p:cNvPr>
          <p:cNvSpPr>
            <a:spLocks noGrp="1"/>
          </p:cNvSpPr>
          <p:nvPr>
            <p:ph idx="1"/>
          </p:nvPr>
        </p:nvSpPr>
        <p:spPr/>
        <p:txBody>
          <a:bodyPr>
            <a:normAutofit fontScale="70000" lnSpcReduction="20000"/>
          </a:bodyPr>
          <a:lstStyle/>
          <a:p>
            <a:r>
              <a:rPr lang="cs-CZ" b="1" dirty="0"/>
              <a:t>Zlomenina </a:t>
            </a:r>
            <a:r>
              <a:rPr lang="cs-CZ" b="1" dirty="0" err="1"/>
              <a:t>talu</a:t>
            </a:r>
            <a:endParaRPr lang="cs-CZ" dirty="0"/>
          </a:p>
          <a:p>
            <a:r>
              <a:rPr lang="cs-CZ" dirty="0"/>
              <a:t>Izolované zlomeniny </a:t>
            </a:r>
            <a:r>
              <a:rPr lang="cs-CZ" dirty="0" err="1"/>
              <a:t>talu</a:t>
            </a:r>
            <a:r>
              <a:rPr lang="cs-CZ" dirty="0"/>
              <a:t> jsou řídké. Úrazový mechanizmus je nepřímý a je výsledkem střižných sil a nárazu na patu. Nedislokované zlomeniny léčíme sádrovou fixaci na 8 týdnů. Dislokované reponujeme a fixujeme šrouby. Vzhledem k velmi zranitelnému cévnímu zásobení se často setkáváme s nekrózou </a:t>
            </a:r>
            <a:r>
              <a:rPr lang="cs-CZ" dirty="0" err="1"/>
              <a:t>talu</a:t>
            </a:r>
            <a:r>
              <a:rPr lang="cs-CZ" dirty="0"/>
              <a:t>.</a:t>
            </a:r>
          </a:p>
          <a:p>
            <a:r>
              <a:rPr lang="cs-CZ" dirty="0"/>
              <a:t> </a:t>
            </a:r>
          </a:p>
          <a:p>
            <a:r>
              <a:rPr lang="cs-CZ" b="1" dirty="0"/>
              <a:t>Zlomenina patní kosti</a:t>
            </a:r>
            <a:endParaRPr lang="cs-CZ" dirty="0"/>
          </a:p>
          <a:p>
            <a:r>
              <a:rPr lang="cs-CZ" dirty="0"/>
              <a:t>Zlomeniny patní kosti vznikají nejčastěji přímým mechanismem - pádem na patní kost. Patní kost je převážně spongiózní, a proto dochází často ke kompresivním typům zlomenin. Při léčbě se musíme snažit obnovit </a:t>
            </a:r>
            <a:r>
              <a:rPr lang="cs-CZ" dirty="0" err="1"/>
              <a:t>kongruenci</a:t>
            </a:r>
            <a:r>
              <a:rPr lang="cs-CZ" dirty="0"/>
              <a:t> v subtalárním kloubu. Konzervativní léčbu (spočívající v odlehčení končetiny po 3 měsíce, kdy po opadnutí otoku </a:t>
            </a:r>
            <a:r>
              <a:rPr lang="cs-CZ" dirty="0" err="1"/>
              <a:t>eventuelně</a:t>
            </a:r>
            <a:r>
              <a:rPr lang="cs-CZ" dirty="0"/>
              <a:t> naložení sádrové nechodící dlahy na 6 týdnů) indikujeme u nedislokovaných zlomenin. Můžeme se, ale také v narkóze pokusit o repozici zlomeniny s následnou konzervativní léčbou. Operační léčbu indikujeme v případě dislokovaných zlomenin, nesmí však být přítomen otok. Dáváme přednost osteosyntéze svazkem Kirschnerových drátů či speciálním dlahám.</a:t>
            </a:r>
          </a:p>
          <a:p>
            <a:r>
              <a:rPr lang="cs-CZ" dirty="0"/>
              <a:t> </a:t>
            </a:r>
          </a:p>
          <a:p>
            <a:endParaRPr lang="cs-CZ" dirty="0"/>
          </a:p>
        </p:txBody>
      </p:sp>
    </p:spTree>
    <p:extLst>
      <p:ext uri="{BB962C8B-B14F-4D97-AF65-F5344CB8AC3E}">
        <p14:creationId xmlns:p14="http://schemas.microsoft.com/office/powerpoint/2010/main" val="3736313370"/>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5A9F92-41FD-4432-AF56-C61512DC2C8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6CA62CD-0D99-4BF3-A4C9-D6F3C7AA7C5E}"/>
              </a:ext>
            </a:extLst>
          </p:cNvPr>
          <p:cNvSpPr>
            <a:spLocks noGrp="1"/>
          </p:cNvSpPr>
          <p:nvPr>
            <p:ph idx="1"/>
          </p:nvPr>
        </p:nvSpPr>
        <p:spPr/>
        <p:txBody>
          <a:bodyPr>
            <a:normAutofit fontScale="85000" lnSpcReduction="20000"/>
          </a:bodyPr>
          <a:lstStyle/>
          <a:p>
            <a:r>
              <a:rPr lang="cs-CZ" b="1" dirty="0"/>
              <a:t>Zlomenina </a:t>
            </a:r>
            <a:r>
              <a:rPr lang="cs-CZ" b="1" dirty="0" err="1"/>
              <a:t>metatarzů</a:t>
            </a:r>
            <a:endParaRPr lang="cs-CZ" dirty="0"/>
          </a:p>
          <a:p>
            <a:r>
              <a:rPr lang="cs-CZ" dirty="0"/>
              <a:t>Vznikají většinou při pádu břemen na nohu, laterální kompresí při zaklínění či při doskoku. V oblasti II. - III. </a:t>
            </a:r>
            <a:r>
              <a:rPr lang="cs-CZ" dirty="0" err="1"/>
              <a:t>metatarzu</a:t>
            </a:r>
            <a:r>
              <a:rPr lang="cs-CZ" dirty="0"/>
              <a:t> nalézáme tzv. pochodovou zlomeninu. To je typická únavová zlomenina vznikající z přetížení u branců nebo žen s osteoporózou. Převážnou většinu zlomenin </a:t>
            </a:r>
            <a:r>
              <a:rPr lang="cs-CZ" dirty="0" err="1"/>
              <a:t>metatarzů</a:t>
            </a:r>
            <a:r>
              <a:rPr lang="cs-CZ" dirty="0"/>
              <a:t> léčíme konzervativně, sádrovou fixací na 4-6 týdnů. U vícečetných, dislokovaných zlomenin provádíme osteosyntézu šrouby či dlahami z malého instrumentária.</a:t>
            </a:r>
          </a:p>
          <a:p>
            <a:r>
              <a:rPr lang="cs-CZ" dirty="0"/>
              <a:t> </a:t>
            </a:r>
          </a:p>
          <a:p>
            <a:r>
              <a:rPr lang="cs-CZ" b="1" dirty="0"/>
              <a:t>Zlomenina prstů nohy</a:t>
            </a:r>
            <a:endParaRPr lang="cs-CZ" dirty="0"/>
          </a:p>
          <a:p>
            <a:r>
              <a:rPr lang="cs-CZ" dirty="0"/>
              <a:t>Dochází k nim nejčastěji přímým mechanismem se zhmožděním. Zlomeniny II. - V. článku prstů nohy fixujeme na 3 týdny náplasťovou fixací a hojí se za 3 týdny. V případě zlomenin prvního paprsku léčíme sádrovou dlahou nebo šroubkem z </a:t>
            </a:r>
            <a:r>
              <a:rPr lang="cs-CZ" dirty="0" err="1"/>
              <a:t>miniinstrumentária</a:t>
            </a:r>
            <a:r>
              <a:rPr lang="cs-CZ" dirty="0"/>
              <a:t>.</a:t>
            </a:r>
          </a:p>
          <a:p>
            <a:endParaRPr lang="cs-CZ" dirty="0"/>
          </a:p>
        </p:txBody>
      </p:sp>
    </p:spTree>
    <p:extLst>
      <p:ext uri="{BB962C8B-B14F-4D97-AF65-F5344CB8AC3E}">
        <p14:creationId xmlns:p14="http://schemas.microsoft.com/office/powerpoint/2010/main" val="143301249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3B7844-A185-4B85-B26B-9E991EAEBBB5}"/>
              </a:ext>
            </a:extLst>
          </p:cNvPr>
          <p:cNvSpPr>
            <a:spLocks noGrp="1"/>
          </p:cNvSpPr>
          <p:nvPr>
            <p:ph type="title"/>
          </p:nvPr>
        </p:nvSpPr>
        <p:spPr/>
        <p:txBody>
          <a:bodyPr>
            <a:normAutofit fontScale="90000"/>
          </a:bodyPr>
          <a:lstStyle/>
          <a:p>
            <a:r>
              <a:rPr lang="pl-PL" b="1" dirty="0">
                <a:solidFill>
                  <a:srgbClr val="FF0000"/>
                </a:solidFill>
              </a:rPr>
              <a:t>19 Ošetřovatelský proces u pacienta po amputaci končetiny</a:t>
            </a:r>
            <a:br>
              <a:rPr lang="pl-PL" b="1" dirty="0">
                <a:solidFill>
                  <a:srgbClr val="FF0000"/>
                </a:solidFill>
              </a:rPr>
            </a:br>
            <a:endParaRPr lang="cs-CZ" dirty="0">
              <a:solidFill>
                <a:srgbClr val="FF0000"/>
              </a:solidFill>
            </a:endParaRPr>
          </a:p>
        </p:txBody>
      </p:sp>
      <p:sp>
        <p:nvSpPr>
          <p:cNvPr id="3" name="Zástupný symbol pro obsah 2">
            <a:extLst>
              <a:ext uri="{FF2B5EF4-FFF2-40B4-BE49-F238E27FC236}">
                <a16:creationId xmlns:a16="http://schemas.microsoft.com/office/drawing/2014/main" id="{BA476722-7C75-48D8-949B-BB520D8D975D}"/>
              </a:ext>
            </a:extLst>
          </p:cNvPr>
          <p:cNvSpPr>
            <a:spLocks noGrp="1"/>
          </p:cNvSpPr>
          <p:nvPr>
            <p:ph idx="1"/>
          </p:nvPr>
        </p:nvSpPr>
        <p:spPr/>
        <p:txBody>
          <a:bodyPr>
            <a:normAutofit fontScale="85000" lnSpcReduction="20000"/>
          </a:bodyPr>
          <a:lstStyle/>
          <a:p>
            <a:r>
              <a:rPr lang="cs-CZ" dirty="0"/>
              <a:t>Amputace je jedním z nejstarších chirurgických výkonů. První zmínky o této operaci se vyskytují již 5 000 let před Kristem. Hippokrates v pátém století před n. l. popsal tři indikace k amputaci, které zůstávají platné do dneška - odstranění neužitečných částí končetin, snížení invalidity a záchrana života. Je ironií, že k největšímu pokroku v technice amputací docházelo vždy za velkých válek. </a:t>
            </a:r>
            <a:br>
              <a:rPr lang="cs-CZ" dirty="0"/>
            </a:br>
            <a:r>
              <a:rPr lang="cs-CZ" dirty="0"/>
              <a:t>Velkým zlomem bylo zavedení ligatury velkých cév Francouzem </a:t>
            </a:r>
            <a:r>
              <a:rPr lang="cs-CZ" dirty="0" err="1"/>
              <a:t>Ambroise</a:t>
            </a:r>
            <a:r>
              <a:rPr lang="cs-CZ" dirty="0"/>
              <a:t> </a:t>
            </a:r>
            <a:r>
              <a:rPr lang="cs-CZ" dirty="0" err="1"/>
              <a:t>Paré</a:t>
            </a:r>
            <a:r>
              <a:rPr lang="cs-CZ" dirty="0"/>
              <a:t>, které nahradilo hemostázu vařícím olejem. Tato metoda spolu s vývojem anestezie, zavedení asepse, odložené primární sutury a užití antibiotik umožnila tvarování dobře proteticky </a:t>
            </a:r>
            <a:r>
              <a:rPr lang="cs-CZ" dirty="0" err="1"/>
              <a:t>ošetřitelných</a:t>
            </a:r>
            <a:r>
              <a:rPr lang="cs-CZ" dirty="0"/>
              <a:t> pahýlů. </a:t>
            </a:r>
            <a:br>
              <a:rPr lang="cs-CZ" dirty="0"/>
            </a:br>
            <a:r>
              <a:rPr lang="cs-CZ" dirty="0"/>
              <a:t>S dalším rozvojem válečné medicíny se nejen zlepšily techniky amputací a zmodernizovaly typy protéz. S rozvojem nových medicínských technik, zvláště rekonstrukční cévní chirurgie, za korejské a  vietnamské války, se podařilo omezit nutnost indikací k amputaci. Další rozvoj ortopedické protetiky zvýšil kvalitu života pacientů.</a:t>
            </a:r>
          </a:p>
          <a:p>
            <a:r>
              <a:rPr lang="cs-CZ" dirty="0"/>
              <a:t> </a:t>
            </a:r>
          </a:p>
          <a:p>
            <a:endParaRPr lang="cs-CZ" dirty="0"/>
          </a:p>
        </p:txBody>
      </p:sp>
    </p:spTree>
    <p:extLst>
      <p:ext uri="{BB962C8B-B14F-4D97-AF65-F5344CB8AC3E}">
        <p14:creationId xmlns:p14="http://schemas.microsoft.com/office/powerpoint/2010/main" val="261489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165ADE-6FEB-46DB-9EB9-C358D8EBE700}"/>
              </a:ext>
            </a:extLst>
          </p:cNvPr>
          <p:cNvSpPr>
            <a:spLocks noGrp="1"/>
          </p:cNvSpPr>
          <p:nvPr>
            <p:ph type="title"/>
          </p:nvPr>
        </p:nvSpPr>
        <p:spPr>
          <a:xfrm>
            <a:off x="838200" y="44506"/>
            <a:ext cx="10515600" cy="1325563"/>
          </a:xfrm>
        </p:spPr>
        <p:txBody>
          <a:bodyPr/>
          <a:lstStyle/>
          <a:p>
            <a:r>
              <a:rPr lang="cs-CZ" b="1" dirty="0"/>
              <a:t>Dělení chirurgických oborů</a:t>
            </a:r>
          </a:p>
        </p:txBody>
      </p:sp>
      <p:sp>
        <p:nvSpPr>
          <p:cNvPr id="4" name="Zástupný symbol pro obsah 3">
            <a:extLst>
              <a:ext uri="{FF2B5EF4-FFF2-40B4-BE49-F238E27FC236}">
                <a16:creationId xmlns:a16="http://schemas.microsoft.com/office/drawing/2014/main" id="{5DEB63BB-0554-4901-AA50-42E932D581D6}"/>
              </a:ext>
            </a:extLst>
          </p:cNvPr>
          <p:cNvSpPr>
            <a:spLocks noGrp="1"/>
          </p:cNvSpPr>
          <p:nvPr>
            <p:ph sz="half" idx="1"/>
          </p:nvPr>
        </p:nvSpPr>
        <p:spPr>
          <a:xfrm>
            <a:off x="153749" y="1327094"/>
            <a:ext cx="5866051" cy="5486400"/>
          </a:xfrm>
        </p:spPr>
        <p:txBody>
          <a:bodyPr>
            <a:noAutofit/>
          </a:bodyPr>
          <a:lstStyle/>
          <a:p>
            <a:r>
              <a:rPr lang="cs-CZ" sz="1600" b="1" dirty="0"/>
              <a:t>Všeobecná chirurgie </a:t>
            </a:r>
            <a:r>
              <a:rPr lang="cs-CZ" sz="1600" dirty="0"/>
              <a:t>(chirurgie břicha, hrudníku, končetin a krku)</a:t>
            </a:r>
          </a:p>
          <a:p>
            <a:pPr lvl="1"/>
            <a:r>
              <a:rPr lang="cs-CZ" sz="1200" b="1" dirty="0"/>
              <a:t>chirurgie </a:t>
            </a:r>
            <a:r>
              <a:rPr lang="cs-CZ" sz="1200" b="1" dirty="0" err="1"/>
              <a:t>hepatobiliární</a:t>
            </a:r>
            <a:r>
              <a:rPr lang="cs-CZ" sz="1200" b="1" dirty="0"/>
              <a:t> </a:t>
            </a:r>
            <a:r>
              <a:rPr lang="cs-CZ" sz="1200" dirty="0"/>
              <a:t>(pankreas, játra, žlučové cesty)</a:t>
            </a:r>
          </a:p>
          <a:p>
            <a:pPr lvl="1"/>
            <a:r>
              <a:rPr lang="cs-CZ" sz="1200" b="1" dirty="0"/>
              <a:t>kolorektální</a:t>
            </a:r>
            <a:r>
              <a:rPr lang="cs-CZ" sz="1200" dirty="0"/>
              <a:t> (tlusté střevo, </a:t>
            </a:r>
            <a:r>
              <a:rPr lang="cs-CZ" sz="1200" dirty="0" err="1"/>
              <a:t>rectum</a:t>
            </a:r>
            <a:r>
              <a:rPr lang="cs-CZ" sz="1200" dirty="0"/>
              <a:t>) </a:t>
            </a:r>
          </a:p>
          <a:p>
            <a:pPr lvl="1"/>
            <a:r>
              <a:rPr lang="cs-CZ" sz="1200" b="1" dirty="0"/>
              <a:t>proktologie </a:t>
            </a:r>
            <a:r>
              <a:rPr lang="cs-CZ" sz="1200" dirty="0"/>
              <a:t>(</a:t>
            </a:r>
            <a:r>
              <a:rPr lang="cs-CZ" sz="1200" dirty="0" err="1"/>
              <a:t>rectum</a:t>
            </a:r>
            <a:r>
              <a:rPr lang="cs-CZ" sz="1200" dirty="0"/>
              <a:t>, </a:t>
            </a:r>
            <a:r>
              <a:rPr lang="cs-CZ" sz="1200" dirty="0" err="1"/>
              <a:t>anus</a:t>
            </a:r>
            <a:r>
              <a:rPr lang="cs-CZ" sz="1200" dirty="0"/>
              <a:t>)</a:t>
            </a:r>
          </a:p>
          <a:p>
            <a:r>
              <a:rPr lang="cs-CZ" sz="1600" b="1" dirty="0"/>
              <a:t>Neurochirurgie: </a:t>
            </a:r>
            <a:r>
              <a:rPr lang="cs-CZ" sz="1600" dirty="0"/>
              <a:t>chirurgické onemocnění centrálního nervového systému (CNS) a periferních nervů</a:t>
            </a:r>
          </a:p>
          <a:p>
            <a:r>
              <a:rPr lang="cs-CZ" sz="1600" b="1" dirty="0"/>
              <a:t>Hrudní chirurgie </a:t>
            </a:r>
            <a:r>
              <a:rPr lang="cs-CZ" sz="1600" dirty="0"/>
              <a:t>– </a:t>
            </a:r>
            <a:r>
              <a:rPr lang="cs-CZ" sz="1600" dirty="0" err="1"/>
              <a:t>thoracochirurgie</a:t>
            </a:r>
            <a:r>
              <a:rPr lang="cs-CZ" sz="1600" dirty="0"/>
              <a:t>: chirurgická onemocnění plic a mediastina</a:t>
            </a:r>
          </a:p>
          <a:p>
            <a:r>
              <a:rPr lang="cs-CZ" sz="1600" b="1" dirty="0"/>
              <a:t>Kardiovaskulární chirurgie: </a:t>
            </a:r>
            <a:r>
              <a:rPr lang="cs-CZ" sz="1600" dirty="0"/>
              <a:t>chirurgická onemocnění srdce – kardiochirurgie, periferních cév – cévní chirurgie</a:t>
            </a:r>
          </a:p>
          <a:p>
            <a:r>
              <a:rPr lang="cs-CZ" sz="1600" b="1" dirty="0"/>
              <a:t>Plastická a rekonstrukční chirurgie: </a:t>
            </a:r>
            <a:r>
              <a:rPr lang="cs-CZ" sz="1600" dirty="0"/>
              <a:t>operace pro vrozené a získané vady obličeje a povrchových částí těla, kosmetická chirurgie se zaměřením na zlepšení vzhledu</a:t>
            </a:r>
          </a:p>
          <a:p>
            <a:r>
              <a:rPr lang="cs-CZ" sz="1600" b="1" dirty="0"/>
              <a:t>Transplantační chirurgie: </a:t>
            </a:r>
            <a:r>
              <a:rPr lang="cs-CZ" sz="1600" dirty="0"/>
              <a:t>transplantace orgánů</a:t>
            </a:r>
          </a:p>
          <a:p>
            <a:r>
              <a:rPr lang="cs-CZ" sz="1600" b="1" dirty="0"/>
              <a:t>Medicína popálenin</a:t>
            </a:r>
            <a:r>
              <a:rPr lang="cs-CZ" sz="1600" dirty="0"/>
              <a:t>, zabývá se terapií rozsáhlých popálenin v popáleninových centrech.</a:t>
            </a:r>
          </a:p>
        </p:txBody>
      </p:sp>
      <p:sp>
        <p:nvSpPr>
          <p:cNvPr id="5" name="Zástupný symbol pro obsah 4">
            <a:extLst>
              <a:ext uri="{FF2B5EF4-FFF2-40B4-BE49-F238E27FC236}">
                <a16:creationId xmlns:a16="http://schemas.microsoft.com/office/drawing/2014/main" id="{873C8E62-E5FC-4DC2-B6D9-CAB8BF19696A}"/>
              </a:ext>
            </a:extLst>
          </p:cNvPr>
          <p:cNvSpPr>
            <a:spLocks noGrp="1"/>
          </p:cNvSpPr>
          <p:nvPr>
            <p:ph sz="half" idx="2"/>
          </p:nvPr>
        </p:nvSpPr>
        <p:spPr>
          <a:xfrm>
            <a:off x="6301673" y="1327094"/>
            <a:ext cx="5694770" cy="4882237"/>
          </a:xfrm>
        </p:spPr>
        <p:txBody>
          <a:bodyPr>
            <a:normAutofit fontScale="55000" lnSpcReduction="20000"/>
          </a:bodyPr>
          <a:lstStyle/>
          <a:p>
            <a:r>
              <a:rPr lang="cs-CZ" b="1" dirty="0"/>
              <a:t>Ortopedie (</a:t>
            </a:r>
            <a:r>
              <a:rPr lang="cs-CZ" dirty="0"/>
              <a:t>diagnostika, prevence, léčba a rehabilitace poruch, onemocnění a úrazů pohybového a podpůrného aparátu člověka)</a:t>
            </a:r>
          </a:p>
          <a:p>
            <a:r>
              <a:rPr lang="cs-CZ" b="1" dirty="0"/>
              <a:t>Traumatologie</a:t>
            </a:r>
            <a:r>
              <a:rPr lang="cs-CZ" dirty="0"/>
              <a:t> se zaměřením na péči o zraněné. V traumatologických centrech traumatolog koordinuje a zajišťuje komplexní péči o pacienty s </a:t>
            </a:r>
            <a:r>
              <a:rPr lang="cs-CZ" dirty="0" err="1"/>
              <a:t>polytraumaty</a:t>
            </a:r>
            <a:r>
              <a:rPr lang="cs-CZ" dirty="0"/>
              <a:t> ve spolupráci s neurochirurgem, cévním chirurgem, hrudním chirurgem apod.)</a:t>
            </a:r>
          </a:p>
          <a:p>
            <a:r>
              <a:rPr lang="cs-CZ" b="1" dirty="0"/>
              <a:t>Urologie </a:t>
            </a:r>
            <a:r>
              <a:rPr lang="cs-CZ" dirty="0"/>
              <a:t>řeší nemoci močového systému a mužských pohlavních orgánů</a:t>
            </a:r>
          </a:p>
          <a:p>
            <a:r>
              <a:rPr lang="cs-CZ" b="1" dirty="0" err="1"/>
              <a:t>Otorinolaringologie</a:t>
            </a:r>
            <a:r>
              <a:rPr lang="cs-CZ" b="1" dirty="0"/>
              <a:t>:</a:t>
            </a:r>
            <a:r>
              <a:rPr lang="cs-CZ" dirty="0"/>
              <a:t> výzkum, diagnostika a léčba ušních, nosních a krčních chorob</a:t>
            </a:r>
          </a:p>
          <a:p>
            <a:r>
              <a:rPr lang="cs-CZ" b="1" dirty="0"/>
              <a:t>Oftalmologie</a:t>
            </a:r>
            <a:r>
              <a:rPr lang="cs-CZ" dirty="0"/>
              <a:t>: výzkum, diagnostika a léčba očních onemocnění</a:t>
            </a:r>
          </a:p>
          <a:p>
            <a:r>
              <a:rPr lang="cs-CZ" b="1" dirty="0"/>
              <a:t>Stomatologie</a:t>
            </a:r>
            <a:r>
              <a:rPr lang="cs-CZ" dirty="0"/>
              <a:t> se zabývá chirurgickou léčbou onemocnění a úrazů obličeje, čelisti a zubů</a:t>
            </a:r>
          </a:p>
          <a:p>
            <a:r>
              <a:rPr lang="cs-CZ" b="1" dirty="0"/>
              <a:t>Gynekologie a porodnictví </a:t>
            </a:r>
            <a:r>
              <a:rPr lang="cs-CZ" dirty="0"/>
              <a:t>se zabývá péčí o ženu se zaměřením na výzkum, diagnostiku, léčbu a prevenci v oblasti chorob ženských pohlavních orgánů</a:t>
            </a:r>
          </a:p>
          <a:p>
            <a:r>
              <a:rPr lang="cs-CZ" b="1" dirty="0"/>
              <a:t>Anestezie a resuscitace </a:t>
            </a:r>
            <a:r>
              <a:rPr lang="cs-CZ" dirty="0"/>
              <a:t>je obor zabývající se poskytováním, organizováním a zkoumáním péče anesteziologické, resuscitační a intenzivní</a:t>
            </a:r>
          </a:p>
          <a:p>
            <a:r>
              <a:rPr lang="cs-CZ" b="1" dirty="0"/>
              <a:t>Dětská chirurgie</a:t>
            </a:r>
            <a:r>
              <a:rPr lang="cs-CZ" dirty="0"/>
              <a:t>: léčba vrozených vad, získaných onemocnění a úrazy u dětí do 15 let věku.</a:t>
            </a:r>
          </a:p>
        </p:txBody>
      </p:sp>
    </p:spTree>
    <p:extLst>
      <p:ext uri="{BB962C8B-B14F-4D97-AF65-F5344CB8AC3E}">
        <p14:creationId xmlns:p14="http://schemas.microsoft.com/office/powerpoint/2010/main" val="3431038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F8C467A-91F9-4D94-8163-451D08D4E02C}"/>
              </a:ext>
            </a:extLst>
          </p:cNvPr>
          <p:cNvSpPr>
            <a:spLocks noGrp="1" noChangeArrowheads="1"/>
          </p:cNvSpPr>
          <p:nvPr>
            <p:ph type="title"/>
          </p:nvPr>
        </p:nvSpPr>
        <p:spPr/>
        <p:txBody>
          <a:bodyPr/>
          <a:lstStyle/>
          <a:p>
            <a:r>
              <a:rPr lang="cs-CZ" altLang="cs-CZ" sz="4000" dirty="0">
                <a:solidFill>
                  <a:srgbClr val="0070C0"/>
                </a:solidFill>
              </a:rPr>
              <a:t>Černá spodina žaludečního vředu při gastroskopii znamená ?</a:t>
            </a:r>
          </a:p>
        </p:txBody>
      </p:sp>
      <p:sp>
        <p:nvSpPr>
          <p:cNvPr id="56323" name="Rectangle 3">
            <a:extLst>
              <a:ext uri="{FF2B5EF4-FFF2-40B4-BE49-F238E27FC236}">
                <a16:creationId xmlns:a16="http://schemas.microsoft.com/office/drawing/2014/main" id="{C3C13BC8-1737-4ED6-A3A4-97E6A5543CA9}"/>
              </a:ext>
            </a:extLst>
          </p:cNvPr>
          <p:cNvSpPr>
            <a:spLocks noGrp="1" noChangeArrowheads="1"/>
          </p:cNvSpPr>
          <p:nvPr>
            <p:ph type="body" idx="1"/>
          </p:nvPr>
        </p:nvSpPr>
        <p:spPr/>
        <p:txBody>
          <a:bodyPr/>
          <a:lstStyle/>
          <a:p>
            <a:r>
              <a:rPr lang="cs-CZ" altLang="cs-CZ" dirty="0"/>
              <a:t>A) přítomnost dehtu</a:t>
            </a:r>
          </a:p>
          <a:p>
            <a:r>
              <a:rPr lang="cs-CZ" altLang="cs-CZ" dirty="0"/>
              <a:t>B) nekrózu</a:t>
            </a:r>
          </a:p>
          <a:p>
            <a:r>
              <a:rPr lang="cs-CZ" altLang="cs-CZ" dirty="0"/>
              <a:t>C) krvácení</a:t>
            </a:r>
          </a:p>
          <a:p>
            <a:r>
              <a:rPr lang="cs-CZ" altLang="cs-CZ" dirty="0"/>
              <a:t>D) perforaci</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83B487-46EC-40EE-8196-1F8399B39B79}"/>
              </a:ext>
            </a:extLst>
          </p:cNvPr>
          <p:cNvSpPr>
            <a:spLocks noGrp="1"/>
          </p:cNvSpPr>
          <p:nvPr>
            <p:ph type="title"/>
          </p:nvPr>
        </p:nvSpPr>
        <p:spPr/>
        <p:txBody>
          <a:bodyPr/>
          <a:lstStyle/>
          <a:p>
            <a:r>
              <a:rPr lang="cs-CZ" b="1" dirty="0"/>
              <a:t>Indikace k amputaci</a:t>
            </a:r>
            <a:br>
              <a:rPr lang="cs-CZ" b="1" dirty="0"/>
            </a:br>
            <a:endParaRPr lang="cs-CZ" dirty="0"/>
          </a:p>
        </p:txBody>
      </p:sp>
      <p:sp>
        <p:nvSpPr>
          <p:cNvPr id="3" name="Zástupný symbol pro obsah 2">
            <a:extLst>
              <a:ext uri="{FF2B5EF4-FFF2-40B4-BE49-F238E27FC236}">
                <a16:creationId xmlns:a16="http://schemas.microsoft.com/office/drawing/2014/main" id="{7442363F-39F6-4B8D-8867-CAFD8E1FF18F}"/>
              </a:ext>
            </a:extLst>
          </p:cNvPr>
          <p:cNvSpPr>
            <a:spLocks noGrp="1"/>
          </p:cNvSpPr>
          <p:nvPr>
            <p:ph idx="1"/>
          </p:nvPr>
        </p:nvSpPr>
        <p:spPr>
          <a:xfrm>
            <a:off x="1993900" y="1825625"/>
            <a:ext cx="5943600" cy="4351338"/>
          </a:xfrm>
        </p:spPr>
        <p:txBody>
          <a:bodyPr>
            <a:normAutofit fontScale="47500" lnSpcReduction="20000"/>
          </a:bodyPr>
          <a:lstStyle/>
          <a:p>
            <a:r>
              <a:rPr lang="cs-CZ" b="1" dirty="0"/>
              <a:t>Choroby končetinových cév</a:t>
            </a:r>
            <a:br>
              <a:rPr lang="cs-CZ" dirty="0"/>
            </a:br>
            <a:r>
              <a:rPr lang="cs-CZ" dirty="0"/>
              <a:t>Nejčastěji je indikována amputace u diabetické </a:t>
            </a:r>
            <a:r>
              <a:rPr lang="cs-CZ" dirty="0" err="1"/>
              <a:t>angiopatie</a:t>
            </a:r>
            <a:r>
              <a:rPr lang="cs-CZ" dirty="0"/>
              <a:t> ústící do diabetické gangrény s infekcí a dále u akutní či chronické arteriální insuficience. Vzhledem k systémovému charakteru onemocnění je třeba úzké multioborové spolupráce při přípravě pacienta k operaci. Ve </a:t>
            </a:r>
            <a:r>
              <a:rPr lang="cs-CZ" dirty="0" err="1"/>
              <a:t>spoluprácí</a:t>
            </a:r>
            <a:r>
              <a:rPr lang="cs-CZ" dirty="0"/>
              <a:t> s </a:t>
            </a:r>
            <a:r>
              <a:rPr lang="cs-CZ" dirty="0" err="1"/>
              <a:t>angiology</a:t>
            </a:r>
            <a:r>
              <a:rPr lang="cs-CZ" dirty="0"/>
              <a:t> a diabetology se taktikou „limb </a:t>
            </a:r>
            <a:r>
              <a:rPr lang="cs-CZ" dirty="0" err="1"/>
              <a:t>saving</a:t>
            </a:r>
            <a:r>
              <a:rPr lang="cs-CZ" dirty="0"/>
              <a:t> </a:t>
            </a:r>
            <a:r>
              <a:rPr lang="cs-CZ" dirty="0" err="1"/>
              <a:t>surgery</a:t>
            </a:r>
            <a:r>
              <a:rPr lang="cs-CZ" dirty="0"/>
              <a:t>“ snažíme se zachovat co nejdelší pahýl tak, aby mobilita pacienta byla zachována. </a:t>
            </a:r>
            <a:br>
              <a:rPr lang="cs-CZ" dirty="0"/>
            </a:br>
            <a:br>
              <a:rPr lang="cs-CZ" dirty="0"/>
            </a:br>
            <a:r>
              <a:rPr lang="cs-CZ" b="1" dirty="0"/>
              <a:t>Trauma </a:t>
            </a:r>
            <a:br>
              <a:rPr lang="cs-CZ" dirty="0"/>
            </a:br>
            <a:r>
              <a:rPr lang="cs-CZ" dirty="0"/>
              <a:t>Amputace je indikována u devastujících poranění, kde není možná rekonstrukce jednotlivých struktur a dále u komplikací jako je plynatá sněť, kterou se nedaří zvládnout antibiotiky, </a:t>
            </a:r>
            <a:r>
              <a:rPr lang="cs-CZ" dirty="0" err="1"/>
              <a:t>oxygenoterapií</a:t>
            </a:r>
            <a:r>
              <a:rPr lang="cs-CZ" dirty="0"/>
              <a:t> a chirurgickým ošetřením a u cévních poranění s gangrénou končetiny.</a:t>
            </a:r>
            <a:br>
              <a:rPr lang="cs-CZ" dirty="0"/>
            </a:br>
            <a:br>
              <a:rPr lang="cs-CZ" dirty="0"/>
            </a:br>
            <a:r>
              <a:rPr lang="cs-CZ" b="1" dirty="0"/>
              <a:t>Tumory</a:t>
            </a:r>
            <a:br>
              <a:rPr lang="cs-CZ" dirty="0"/>
            </a:br>
            <a:r>
              <a:rPr lang="cs-CZ" dirty="0"/>
              <a:t>Amputaci jako radikální řešení u maligních tumorů, event. jako paliativní zákrok u generalizovaných tumorů s exulcerací, nesnesitelnými bolestmi či s patologickou zlomeninou indikujeme díky moderním onkologickým metodám stále méně často. Benigní tumory vyžadují amputaci jen výjimečně (nevhodná lokalizace, velikost).</a:t>
            </a:r>
            <a:br>
              <a:rPr lang="cs-CZ" dirty="0"/>
            </a:br>
            <a:br>
              <a:rPr lang="cs-CZ" dirty="0"/>
            </a:br>
            <a:r>
              <a:rPr lang="cs-CZ" b="1" dirty="0"/>
              <a:t>Infekce</a:t>
            </a:r>
            <a:br>
              <a:rPr lang="cs-CZ" dirty="0"/>
            </a:br>
            <a:r>
              <a:rPr lang="cs-CZ" dirty="0"/>
              <a:t>Další indikací jsou nezvládnutelné akutní infekce a chronické osteomyelitidy nezvládnutelné komplexní terapií. Hraniční indikací je i infekce náhrady kolenního kloubu.</a:t>
            </a:r>
          </a:p>
          <a:p>
            <a:r>
              <a:rPr lang="cs-CZ" dirty="0"/>
              <a:t> </a:t>
            </a:r>
          </a:p>
          <a:p>
            <a:endParaRPr lang="cs-CZ" dirty="0"/>
          </a:p>
        </p:txBody>
      </p:sp>
      <p:pic>
        <p:nvPicPr>
          <p:cNvPr id="5" name="Obrázek 4">
            <a:extLst>
              <a:ext uri="{FF2B5EF4-FFF2-40B4-BE49-F238E27FC236}">
                <a16:creationId xmlns:a16="http://schemas.microsoft.com/office/drawing/2014/main" id="{04EAE780-F976-496C-A52B-A7BC62D09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7912" y="1027906"/>
            <a:ext cx="2505075" cy="2905125"/>
          </a:xfrm>
          <a:prstGeom prst="rect">
            <a:avLst/>
          </a:prstGeom>
        </p:spPr>
      </p:pic>
      <p:sp>
        <p:nvSpPr>
          <p:cNvPr id="6" name="Obdélník 5">
            <a:extLst>
              <a:ext uri="{FF2B5EF4-FFF2-40B4-BE49-F238E27FC236}">
                <a16:creationId xmlns:a16="http://schemas.microsoft.com/office/drawing/2014/main" id="{AD613AE1-93B9-4984-8C93-608FCA1A96E2}"/>
              </a:ext>
            </a:extLst>
          </p:cNvPr>
          <p:cNvSpPr/>
          <p:nvPr/>
        </p:nvSpPr>
        <p:spPr>
          <a:xfrm>
            <a:off x="5543550" y="2951163"/>
            <a:ext cx="6096000" cy="1200329"/>
          </a:xfrm>
          <a:prstGeom prst="rect">
            <a:avLst/>
          </a:prstGeom>
        </p:spPr>
        <p:txBody>
          <a:bodyPr>
            <a:spAutoFit/>
          </a:bodyPr>
          <a:lstStyle/>
          <a:p>
            <a:r>
              <a:rPr lang="cs-CZ" i="1" dirty="0"/>
              <a:t>br. 1: Infekce náhrady kolenního kloubu způsobená špatnou ošetřovatelskou péčí a rozvojem flekční kontraktury. Jedinou možností léčby je amputace ve stehně.</a:t>
            </a:r>
            <a:endParaRPr lang="cs-CZ" dirty="0"/>
          </a:p>
          <a:p>
            <a:r>
              <a:rPr lang="cs-CZ" dirty="0"/>
              <a:t> </a:t>
            </a:r>
          </a:p>
        </p:txBody>
      </p:sp>
      <p:pic>
        <p:nvPicPr>
          <p:cNvPr id="8" name="Obrázek 7">
            <a:extLst>
              <a:ext uri="{FF2B5EF4-FFF2-40B4-BE49-F238E27FC236}">
                <a16:creationId xmlns:a16="http://schemas.microsoft.com/office/drawing/2014/main" id="{47D680E9-416C-4F8A-9780-18191EDCA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568" y="3933031"/>
            <a:ext cx="2409825" cy="3190875"/>
          </a:xfrm>
          <a:prstGeom prst="rect">
            <a:avLst/>
          </a:prstGeom>
        </p:spPr>
      </p:pic>
      <p:sp>
        <p:nvSpPr>
          <p:cNvPr id="9" name="Obdélník 8">
            <a:extLst>
              <a:ext uri="{FF2B5EF4-FFF2-40B4-BE49-F238E27FC236}">
                <a16:creationId xmlns:a16="http://schemas.microsoft.com/office/drawing/2014/main" id="{AC05E142-D55E-43EB-8A0E-993A35A894D8}"/>
              </a:ext>
            </a:extLst>
          </p:cNvPr>
          <p:cNvSpPr/>
          <p:nvPr/>
        </p:nvSpPr>
        <p:spPr>
          <a:xfrm>
            <a:off x="1917700" y="5411967"/>
            <a:ext cx="6096000" cy="1292662"/>
          </a:xfrm>
          <a:prstGeom prst="rect">
            <a:avLst/>
          </a:prstGeom>
        </p:spPr>
        <p:txBody>
          <a:bodyPr>
            <a:spAutoFit/>
          </a:bodyPr>
          <a:lstStyle/>
          <a:p>
            <a:br>
              <a:rPr lang="cs-CZ" dirty="0"/>
            </a:br>
            <a:r>
              <a:rPr lang="cs-CZ" sz="1200" i="1" dirty="0"/>
              <a:t>Obr. 2: RTG dokumentace kyčelního kloubu a stehenní kosti u pacientky s revmatoidní artritidou, na kterém sice dominuje náhrada kyčelního kloubu, ale po bližším zkoumání je </a:t>
            </a:r>
            <a:r>
              <a:rPr lang="cs-CZ" sz="1200" i="1" dirty="0" err="1"/>
              <a:t>patrné,že</a:t>
            </a:r>
            <a:r>
              <a:rPr lang="cs-CZ" sz="1200" i="1" dirty="0"/>
              <a:t> femorální komponenta vyplňuje </a:t>
            </a:r>
            <a:r>
              <a:rPr lang="cs-CZ" sz="1200" i="1" dirty="0" err="1"/>
              <a:t>amputát</a:t>
            </a:r>
            <a:r>
              <a:rPr lang="cs-CZ" sz="1200" i="1" dirty="0"/>
              <a:t> stehenní kosti. Indikací k amputaci ve stehně byla infekce náhrady kolenního kloubu a 10 revizních operací s defektem měkkých tkání.</a:t>
            </a:r>
            <a:endParaRPr lang="cs-CZ" sz="1200" dirty="0"/>
          </a:p>
          <a:p>
            <a:r>
              <a:rPr lang="cs-CZ" sz="1200" dirty="0"/>
              <a:t>  </a:t>
            </a:r>
          </a:p>
        </p:txBody>
      </p:sp>
    </p:spTree>
    <p:extLst>
      <p:ext uri="{BB962C8B-B14F-4D97-AF65-F5344CB8AC3E}">
        <p14:creationId xmlns:p14="http://schemas.microsoft.com/office/powerpoint/2010/main" val="889587358"/>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2C97A2-4115-4152-8BC0-4B4F3C2A7B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AF86E24-508C-4C5B-B362-F7C13B2B8C00}"/>
              </a:ext>
            </a:extLst>
          </p:cNvPr>
          <p:cNvSpPr>
            <a:spLocks noGrp="1"/>
          </p:cNvSpPr>
          <p:nvPr>
            <p:ph idx="1"/>
          </p:nvPr>
        </p:nvSpPr>
        <p:spPr/>
        <p:txBody>
          <a:bodyPr>
            <a:normAutofit lnSpcReduction="10000"/>
          </a:bodyPr>
          <a:lstStyle/>
          <a:p>
            <a:r>
              <a:rPr lang="cs-CZ" b="1" dirty="0"/>
              <a:t>kongenitální anomálie</a:t>
            </a:r>
            <a:br>
              <a:rPr lang="cs-CZ" dirty="0"/>
            </a:br>
            <a:r>
              <a:rPr lang="cs-CZ" dirty="0"/>
              <a:t>Vrozené vady jsou indikovány k amputaci pouze tehdy, jestliže je </a:t>
            </a:r>
            <a:r>
              <a:rPr lang="cs-CZ" dirty="0" err="1"/>
              <a:t>malformovaná</a:t>
            </a:r>
            <a:r>
              <a:rPr lang="cs-CZ" dirty="0"/>
              <a:t> končetina </a:t>
            </a:r>
            <a:r>
              <a:rPr lang="cs-CZ" dirty="0" err="1"/>
              <a:t>afunkční</a:t>
            </a:r>
            <a:r>
              <a:rPr lang="cs-CZ" dirty="0"/>
              <a:t> a není možné její </a:t>
            </a:r>
            <a:r>
              <a:rPr lang="cs-CZ" dirty="0" err="1"/>
              <a:t>ortoticko</a:t>
            </a:r>
            <a:r>
              <a:rPr lang="cs-CZ" dirty="0"/>
              <a:t>-protetické ošetření.</a:t>
            </a:r>
            <a:br>
              <a:rPr lang="cs-CZ" dirty="0"/>
            </a:br>
            <a:br>
              <a:rPr lang="cs-CZ" dirty="0"/>
            </a:br>
            <a:r>
              <a:rPr lang="cs-CZ" b="1" dirty="0"/>
              <a:t>Onemocnění nervové soustavy</a:t>
            </a:r>
            <a:br>
              <a:rPr lang="cs-CZ" dirty="0"/>
            </a:br>
            <a:r>
              <a:rPr lang="cs-CZ" dirty="0"/>
              <a:t>Indikací k amputaci jsou také neuropatie ústící v trofické vředy, jež se druhotně infikují a ohrožují končetinu i život pacienta. U paraplegiků indikujeme amputaci zcela výjimečně, neboť končetiny pomáhají udržet rovnováhu na invalidním vozíku a slouží k rozložení hybnosti a tak vedou k prevenci dekubitů.</a:t>
            </a:r>
          </a:p>
          <a:p>
            <a:r>
              <a:rPr lang="cs-CZ" dirty="0"/>
              <a:t> </a:t>
            </a:r>
          </a:p>
          <a:p>
            <a:endParaRPr lang="cs-CZ" dirty="0"/>
          </a:p>
        </p:txBody>
      </p:sp>
    </p:spTree>
    <p:extLst>
      <p:ext uri="{BB962C8B-B14F-4D97-AF65-F5344CB8AC3E}">
        <p14:creationId xmlns:p14="http://schemas.microsoft.com/office/powerpoint/2010/main" val="3015402083"/>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80B4AA-DF69-4A98-A189-DBE56AC7F639}"/>
              </a:ext>
            </a:extLst>
          </p:cNvPr>
          <p:cNvSpPr>
            <a:spLocks noGrp="1"/>
          </p:cNvSpPr>
          <p:nvPr>
            <p:ph type="title"/>
          </p:nvPr>
        </p:nvSpPr>
        <p:spPr/>
        <p:txBody>
          <a:bodyPr/>
          <a:lstStyle/>
          <a:p>
            <a:r>
              <a:rPr lang="cs-CZ" b="1" dirty="0"/>
              <a:t>Chirurgické principy amputací</a:t>
            </a:r>
            <a:br>
              <a:rPr lang="cs-CZ" b="1" dirty="0"/>
            </a:br>
            <a:endParaRPr lang="cs-CZ" dirty="0"/>
          </a:p>
        </p:txBody>
      </p:sp>
      <p:sp>
        <p:nvSpPr>
          <p:cNvPr id="3" name="Zástupný symbol pro obsah 2">
            <a:extLst>
              <a:ext uri="{FF2B5EF4-FFF2-40B4-BE49-F238E27FC236}">
                <a16:creationId xmlns:a16="http://schemas.microsoft.com/office/drawing/2014/main" id="{F652E167-0BC7-40B4-A44A-56912B71F847}"/>
              </a:ext>
            </a:extLst>
          </p:cNvPr>
          <p:cNvSpPr>
            <a:spLocks noGrp="1"/>
          </p:cNvSpPr>
          <p:nvPr>
            <p:ph idx="1"/>
          </p:nvPr>
        </p:nvSpPr>
        <p:spPr/>
        <p:txBody>
          <a:bodyPr>
            <a:normAutofit fontScale="92500" lnSpcReduction="20000"/>
          </a:bodyPr>
          <a:lstStyle/>
          <a:p>
            <a:r>
              <a:rPr lang="cs-CZ" dirty="0"/>
              <a:t>Stejně jako u jiných operací na skeletu je nutno dodržovat základní pravidla ortopedické chirurgie. Dodržování zásad asepse a pozorná a šetrná operační technika je podmínkou dobrého hojení a možnosti funkčního využití pahýlu.</a:t>
            </a:r>
            <a:br>
              <a:rPr lang="cs-CZ" dirty="0"/>
            </a:br>
            <a:br>
              <a:rPr lang="cs-CZ" dirty="0"/>
            </a:br>
            <a:r>
              <a:rPr lang="cs-CZ" b="1" dirty="0"/>
              <a:t>Stanovení výše amputace  </a:t>
            </a:r>
            <a:br>
              <a:rPr lang="cs-CZ" dirty="0"/>
            </a:br>
            <a:r>
              <a:rPr lang="cs-CZ" dirty="0"/>
              <a:t>Dříve byly doporučovány určité typy amputací, tak aby bylo možné zhotovení funkční protézy. Nyní s pokrokem protetické techniky se rozhodujeme dle lokálního nálezu a chirurgických možností. Amputace se provádí ve tkáni, která umožní dobré zhojení. Je-li indikací k amputaci cévní onemocnění, je třeba zmapovat prokrvení končetiny za pomoci arteriografie, </a:t>
            </a:r>
            <a:r>
              <a:rPr lang="cs-CZ" dirty="0" err="1"/>
              <a:t>dopplerova</a:t>
            </a:r>
            <a:r>
              <a:rPr lang="cs-CZ" dirty="0"/>
              <a:t> ultrazvukového vyšetření a dalších metod, jako je transkutánní stanovení hladiny P02 a radionuklidové angiografie. U tumorů záleží na typu nádoru a stupni generalizace procesu.</a:t>
            </a:r>
            <a:br>
              <a:rPr lang="cs-CZ" dirty="0"/>
            </a:br>
            <a:endParaRPr lang="cs-CZ" dirty="0"/>
          </a:p>
        </p:txBody>
      </p:sp>
    </p:spTree>
    <p:extLst>
      <p:ext uri="{BB962C8B-B14F-4D97-AF65-F5344CB8AC3E}">
        <p14:creationId xmlns:p14="http://schemas.microsoft.com/office/powerpoint/2010/main" val="299048510"/>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7A4C5-C30B-4EA3-BD08-FA4AB0A18F6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99B0A5E-D807-445C-9BC9-7E55A9CA2095}"/>
              </a:ext>
            </a:extLst>
          </p:cNvPr>
          <p:cNvSpPr>
            <a:spLocks noGrp="1"/>
          </p:cNvSpPr>
          <p:nvPr>
            <p:ph idx="1"/>
          </p:nvPr>
        </p:nvSpPr>
        <p:spPr/>
        <p:txBody>
          <a:bodyPr>
            <a:normAutofit fontScale="55000" lnSpcReduction="20000"/>
          </a:bodyPr>
          <a:lstStyle/>
          <a:p>
            <a:r>
              <a:rPr lang="cs-CZ" b="1" dirty="0"/>
              <a:t>Vlastní výkon</a:t>
            </a:r>
            <a:br>
              <a:rPr lang="cs-CZ" dirty="0"/>
            </a:br>
            <a:r>
              <a:rPr lang="cs-CZ" dirty="0"/>
              <a:t>Turniket užíváme vždy, je-li to možné. Operace je pak snadnější, operační pole přehlednější. Neužíváme jej však u výkonů z cévní indikace.</a:t>
            </a:r>
            <a:br>
              <a:rPr lang="cs-CZ" dirty="0"/>
            </a:br>
            <a:r>
              <a:rPr lang="cs-CZ" dirty="0"/>
              <a:t>Dříve se svaly protínaly ve výši amputace. V současnosti se užívá tzv. </a:t>
            </a:r>
            <a:r>
              <a:rPr lang="cs-CZ" dirty="0" err="1"/>
              <a:t>myoplastická</a:t>
            </a:r>
            <a:r>
              <a:rPr lang="cs-CZ" dirty="0"/>
              <a:t> amputace. Svaly se protínají mírně distálně (10 cm) od plánované kostní amputace a protilehlé svalové skupiny se sešijí k sobě přes vrchol kostního pahýlu pod přiměřeným napětím. Tento způsob ošetření umožňuje využití svalové funkce pro pohyb, zlepšuje cirkulaci krevní, brání vzniku fantomových bolestí a optimalizuje tvar amputačního pahýlu.</a:t>
            </a:r>
            <a:br>
              <a:rPr lang="cs-CZ" dirty="0"/>
            </a:br>
            <a:r>
              <a:rPr lang="cs-CZ" dirty="0"/>
              <a:t>Velké cévní kmeny se izolují a ošetřují podvazem (artérie a vény samostatně). Před uzavřením rány se uvolňuje turniket a pečlivě se staví krvácení jak koagulací, tak podvazy - ligaturami. Důsledná hemostáza je podmínkou dobrého hojení amputačního pahýlu. Názory na ošetření nervového pahýlu jsou nejednotné. Nejběžnější je povytáhnutí nervu z operačního pole a jeho protětí ostrým skalpelem. Ligaturu nervu stehem nedoporučujeme.</a:t>
            </a:r>
            <a:br>
              <a:rPr lang="cs-CZ" dirty="0"/>
            </a:br>
            <a:r>
              <a:rPr lang="cs-CZ" dirty="0"/>
              <a:t>Osteotomii provádíme oscilační pilou, bez sloupávání (</a:t>
            </a:r>
            <a:r>
              <a:rPr lang="cs-CZ" dirty="0" err="1"/>
              <a:t>strippingu</a:t>
            </a:r>
            <a:r>
              <a:rPr lang="cs-CZ" dirty="0"/>
              <a:t>) </a:t>
            </a:r>
            <a:r>
              <a:rPr lang="cs-CZ" dirty="0" err="1"/>
              <a:t>periostu</a:t>
            </a:r>
            <a:r>
              <a:rPr lang="cs-CZ" dirty="0"/>
              <a:t>. Kostní prominence mají být zkoseny. Fibula se při amputaci v bérci zkracuje proti holenní kosti asi o 1 cm.</a:t>
            </a:r>
            <a:br>
              <a:rPr lang="cs-CZ" dirty="0"/>
            </a:br>
            <a:r>
              <a:rPr lang="cs-CZ" dirty="0"/>
              <a:t>Ránu zajišťujeme </a:t>
            </a:r>
            <a:r>
              <a:rPr lang="cs-CZ" dirty="0" err="1"/>
              <a:t>Redonovou</a:t>
            </a:r>
            <a:r>
              <a:rPr lang="cs-CZ" dirty="0"/>
              <a:t> </a:t>
            </a:r>
            <a:r>
              <a:rPr lang="cs-CZ" dirty="0" err="1"/>
              <a:t>odsavnou</a:t>
            </a:r>
            <a:r>
              <a:rPr lang="cs-CZ" dirty="0"/>
              <a:t> drenáží na 48-72 hodin podle velikosti krevních ztrát. Prevence hematomu je důležitá, neboť napětí tkání vyvolané hematomem je nejen zdrojem bolestí, ale především zpomaluje hojení a je také vhodným místem pro rozvoj případné infekce. </a:t>
            </a:r>
            <a:br>
              <a:rPr lang="cs-CZ" dirty="0"/>
            </a:br>
            <a:r>
              <a:rPr lang="cs-CZ" dirty="0"/>
              <a:t>Uzavření amputačního pahýlu kvalitním kožním krytem je nesmírně důležité a to bez ohledu na výšku amputace. Sutura musí být provedena bez napětí. Kůže na konci pahýlu má být mobilní, citlivá a dobře prokrvená. </a:t>
            </a:r>
            <a:br>
              <a:rPr lang="cs-CZ" dirty="0"/>
            </a:br>
            <a:r>
              <a:rPr lang="cs-CZ" dirty="0"/>
              <a:t>Při skončení operace je rána kryta mastným tylem a sterilní gázou. Přes ni dáváme vatu, obinadlem tvarujeme postupně tvar pahýlu. Obvaz ukončujeme škrobovým obinadlem s </a:t>
            </a:r>
            <a:r>
              <a:rPr lang="cs-CZ" dirty="0" err="1"/>
              <a:t>dřevěno</a:t>
            </a:r>
            <a:r>
              <a:rPr lang="cs-CZ" dirty="0"/>
              <a:t>-dýhovou výztuží (furnýry) křížem přes sebe chránícími citlivý vrchol pahýlu.</a:t>
            </a:r>
          </a:p>
        </p:txBody>
      </p:sp>
    </p:spTree>
    <p:extLst>
      <p:ext uri="{BB962C8B-B14F-4D97-AF65-F5344CB8AC3E}">
        <p14:creationId xmlns:p14="http://schemas.microsoft.com/office/powerpoint/2010/main" val="222562547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79BE98-FB0E-41C7-9706-686B64FCBEC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5071B0C-3360-439E-8150-544CE78D12A0}"/>
              </a:ext>
            </a:extLst>
          </p:cNvPr>
          <p:cNvSpPr>
            <a:spLocks noGrp="1"/>
          </p:cNvSpPr>
          <p:nvPr>
            <p:ph idx="1"/>
          </p:nvPr>
        </p:nvSpPr>
        <p:spPr/>
        <p:txBody>
          <a:bodyPr>
            <a:normAutofit fontScale="77500" lnSpcReduction="20000"/>
          </a:bodyPr>
          <a:lstStyle/>
          <a:p>
            <a:r>
              <a:rPr lang="cs-CZ" dirty="0"/>
              <a:t>Po převezení nemocného z operačního sálu je důležité správně polohovat končetinu. Pro prevenci pooperačního otoku je nutná elevace operované končetiny. Ta však nesmí být zajištěna podložením pahýlu ve flexi. Toto polohování vede k nenapravitelným flekčním kontrakturám, jež těžce poškozují pacienta. Elevaci končetiny zajistíme nastavením lůžka.</a:t>
            </a:r>
            <a:br>
              <a:rPr lang="cs-CZ" dirty="0"/>
            </a:br>
            <a:r>
              <a:rPr lang="cs-CZ" dirty="0"/>
              <a:t>Drény odstraňujeme za 48-72 hodin dle ztrát. Stehy extrahujeme mezi 10. a 14. dnem v případě normálního hojení. </a:t>
            </a:r>
            <a:br>
              <a:rPr lang="cs-CZ" dirty="0"/>
            </a:br>
            <a:r>
              <a:rPr lang="cs-CZ" dirty="0"/>
              <a:t>Základem dobrého fungování protézy je dobře tvarovaný pahýl. O jeho tvaru se samozřejmě rozhoduje již při formování v rámci operačního výkonu, ale další péče je také velmi důležitá. Po operaci se pahýl formuje bandážemi elastickým obinadlem do náležitého tvaru. Pahýl bandážujeme od vrcholu postupně proximálně tak, aby se snižoval pooperační otok a správně se pahýl formoval. Toto vyvazování naučíme nemocného. Později pahýl sprchujeme střídavě teplou a studenou vodou a kartáčujeme, abychom dosáhli obnovy kožní citlivosti.</a:t>
            </a:r>
            <a:br>
              <a:rPr lang="cs-CZ" dirty="0"/>
            </a:br>
            <a:r>
              <a:rPr lang="cs-CZ" dirty="0"/>
              <a:t>Odborná rehabilitace začíná již první den pooperační kondičním cvičením na lůžku a po odstranění drénů pacienta mobilizujeme, jakmile to dovolí jeho celkový stav. Pacienta kontaktujeme s protetickým oddělením a spádovou rehabilitací. Motivujeme ho ve spolupráci s psychologem.</a:t>
            </a:r>
          </a:p>
        </p:txBody>
      </p:sp>
    </p:spTree>
    <p:extLst>
      <p:ext uri="{BB962C8B-B14F-4D97-AF65-F5344CB8AC3E}">
        <p14:creationId xmlns:p14="http://schemas.microsoft.com/office/powerpoint/2010/main" val="15889002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A7C39-BBDB-4160-8B13-6C171C36BF03}"/>
              </a:ext>
            </a:extLst>
          </p:cNvPr>
          <p:cNvSpPr>
            <a:spLocks noGrp="1"/>
          </p:cNvSpPr>
          <p:nvPr>
            <p:ph type="title"/>
          </p:nvPr>
        </p:nvSpPr>
        <p:spPr/>
        <p:txBody>
          <a:bodyPr/>
          <a:lstStyle/>
          <a:p>
            <a:r>
              <a:rPr lang="cs-CZ" b="1" dirty="0"/>
              <a:t>Komplikace amputací</a:t>
            </a:r>
            <a:br>
              <a:rPr lang="cs-CZ" b="1" dirty="0"/>
            </a:br>
            <a:endParaRPr lang="cs-CZ" dirty="0"/>
          </a:p>
        </p:txBody>
      </p:sp>
      <p:sp>
        <p:nvSpPr>
          <p:cNvPr id="3" name="Zástupný symbol pro obsah 2">
            <a:extLst>
              <a:ext uri="{FF2B5EF4-FFF2-40B4-BE49-F238E27FC236}">
                <a16:creationId xmlns:a16="http://schemas.microsoft.com/office/drawing/2014/main" id="{F9375D61-3F2E-439D-9CE1-A8914C54463D}"/>
              </a:ext>
            </a:extLst>
          </p:cNvPr>
          <p:cNvSpPr>
            <a:spLocks noGrp="1"/>
          </p:cNvSpPr>
          <p:nvPr>
            <p:ph idx="1"/>
          </p:nvPr>
        </p:nvSpPr>
        <p:spPr/>
        <p:txBody>
          <a:bodyPr>
            <a:normAutofit fontScale="47500" lnSpcReduction="20000"/>
          </a:bodyPr>
          <a:lstStyle/>
          <a:p>
            <a:r>
              <a:rPr lang="cs-CZ" b="1" dirty="0"/>
              <a:t>Lokální komplikace</a:t>
            </a:r>
            <a:br>
              <a:rPr lang="cs-CZ" dirty="0"/>
            </a:br>
            <a:r>
              <a:rPr lang="cs-CZ" dirty="0"/>
              <a:t>Hematom je vážnou pooperační komplikací, která může vést k infekci, nekróze, bolestem. Větší hematom si většinou vyžádá revizi.</a:t>
            </a:r>
            <a:br>
              <a:rPr lang="cs-CZ" dirty="0"/>
            </a:br>
            <a:r>
              <a:rPr lang="cs-CZ" dirty="0"/>
              <a:t>Nekróza</a:t>
            </a:r>
          </a:p>
          <a:p>
            <a:r>
              <a:rPr lang="cs-CZ" dirty="0"/>
              <a:t>Je-li nekróza menší, je možno nechat ránu zhojit per </a:t>
            </a:r>
            <a:r>
              <a:rPr lang="cs-CZ" dirty="0" err="1"/>
              <a:t>secundam</a:t>
            </a:r>
            <a:r>
              <a:rPr lang="cs-CZ" dirty="0"/>
              <a:t>, při větším rozsahu je nezbytná operační revize, </a:t>
            </a:r>
            <a:r>
              <a:rPr lang="cs-CZ" dirty="0" err="1"/>
              <a:t>nekrektomie</a:t>
            </a:r>
            <a:r>
              <a:rPr lang="cs-CZ" dirty="0"/>
              <a:t> a </a:t>
            </a:r>
            <a:r>
              <a:rPr lang="cs-CZ" dirty="0" err="1"/>
              <a:t>resutura</a:t>
            </a:r>
            <a:r>
              <a:rPr lang="cs-CZ" dirty="0"/>
              <a:t>.</a:t>
            </a:r>
            <a:br>
              <a:rPr lang="cs-CZ" dirty="0"/>
            </a:br>
            <a:r>
              <a:rPr lang="cs-CZ" dirty="0"/>
              <a:t>Dehiscence v ráně je méně častá. V jejím případě je indikována revize, </a:t>
            </a:r>
            <a:r>
              <a:rPr lang="cs-CZ" dirty="0" err="1"/>
              <a:t>toilleta</a:t>
            </a:r>
            <a:r>
              <a:rPr lang="cs-CZ" dirty="0"/>
              <a:t> a </a:t>
            </a:r>
            <a:r>
              <a:rPr lang="cs-CZ" dirty="0" err="1"/>
              <a:t>resutura</a:t>
            </a:r>
            <a:r>
              <a:rPr lang="cs-CZ" dirty="0"/>
              <a:t>.</a:t>
            </a:r>
            <a:br>
              <a:rPr lang="cs-CZ" dirty="0"/>
            </a:br>
            <a:r>
              <a:rPr lang="cs-CZ" dirty="0"/>
              <a:t>Gangréna vzniká lokální ischemií, která může mít řadu příčin jako nevhodná úroveň amputace nebo arteriální uzávěr. Řešením je </a:t>
            </a:r>
            <a:r>
              <a:rPr lang="cs-CZ" dirty="0" err="1"/>
              <a:t>reamputace</a:t>
            </a:r>
            <a:r>
              <a:rPr lang="cs-CZ" dirty="0"/>
              <a:t> v optimální výši.</a:t>
            </a:r>
            <a:br>
              <a:rPr lang="cs-CZ" dirty="0"/>
            </a:br>
            <a:r>
              <a:rPr lang="cs-CZ" dirty="0"/>
              <a:t>Edém je nejčastěji způsoben špatným obvazem či nešetrnou operační technikou. Následkem může být tzv. „hruškovitý pahýl“, který se obtížně </a:t>
            </a:r>
            <a:r>
              <a:rPr lang="cs-CZ" dirty="0" err="1"/>
              <a:t>protézuje</a:t>
            </a:r>
            <a:r>
              <a:rPr lang="cs-CZ" dirty="0"/>
              <a:t>.</a:t>
            </a:r>
            <a:br>
              <a:rPr lang="cs-CZ" dirty="0"/>
            </a:br>
            <a:r>
              <a:rPr lang="cs-CZ" dirty="0"/>
              <a:t>Kontraktura vážně omezuje možnosti </a:t>
            </a:r>
            <a:r>
              <a:rPr lang="cs-CZ" dirty="0" err="1"/>
              <a:t>protézování</a:t>
            </a:r>
            <a:r>
              <a:rPr lang="cs-CZ" dirty="0"/>
              <a:t> a mobilizace pacienta.</a:t>
            </a:r>
            <a:br>
              <a:rPr lang="cs-CZ" dirty="0"/>
            </a:br>
            <a:r>
              <a:rPr lang="cs-CZ" dirty="0"/>
              <a:t>Prevencí je správné polohování pahýlu a správná rehabilitace. </a:t>
            </a:r>
            <a:br>
              <a:rPr lang="cs-CZ" dirty="0"/>
            </a:br>
            <a:r>
              <a:rPr lang="cs-CZ" dirty="0"/>
              <a:t>Bolest pooperační je samozřejmou součástí operačního výkonu a musíme ji pečlivě řešit analgetiky. Fantomové bolesti vznikají nejčastěji nesprávným ošetřením nervového pahýlu. Při jejich výskytu je třeba pokusit se řešit problém spoluprací s neurologem, psychologem a centrem bolesti. Pokud obtíže trvají, je po konzultaci s neurochirurgem nutná operační revize.</a:t>
            </a:r>
            <a:br>
              <a:rPr lang="cs-CZ" dirty="0"/>
            </a:br>
            <a:r>
              <a:rPr lang="cs-CZ" dirty="0"/>
              <a:t>V oblasti pahýlu může dojít i ke zlomenině. Léčení je dle typu a lokalizace</a:t>
            </a:r>
            <a:br>
              <a:rPr lang="cs-CZ" dirty="0"/>
            </a:br>
            <a:r>
              <a:rPr lang="cs-CZ" dirty="0"/>
              <a:t>Infekce je závažnou komplikací. Léčíme ji intenzivní ATB terapií dle citlivosti a především operační revizí se zavedením </a:t>
            </a:r>
            <a:r>
              <a:rPr lang="cs-CZ" dirty="0" err="1"/>
              <a:t>proplachové</a:t>
            </a:r>
            <a:r>
              <a:rPr lang="cs-CZ" dirty="0"/>
              <a:t> </a:t>
            </a:r>
            <a:r>
              <a:rPr lang="cs-CZ" dirty="0" err="1"/>
              <a:t>laváže</a:t>
            </a:r>
            <a:r>
              <a:rPr lang="cs-CZ" dirty="0"/>
              <a:t> nebo </a:t>
            </a:r>
            <a:r>
              <a:rPr lang="cs-CZ" dirty="0" err="1"/>
              <a:t>reamputací</a:t>
            </a:r>
            <a:r>
              <a:rPr lang="cs-CZ" dirty="0"/>
              <a:t> podle příčiny, mikrobiálního nálezu a celkového stavu pacienta.</a:t>
            </a:r>
            <a:br>
              <a:rPr lang="cs-CZ" dirty="0"/>
            </a:br>
            <a:br>
              <a:rPr lang="cs-CZ" dirty="0"/>
            </a:br>
            <a:r>
              <a:rPr lang="cs-CZ" b="1" dirty="0"/>
              <a:t>Celkové komplikace:</a:t>
            </a:r>
            <a:br>
              <a:rPr lang="cs-CZ" dirty="0"/>
            </a:br>
            <a:r>
              <a:rPr lang="cs-CZ" dirty="0"/>
              <a:t>Psychologické komplikace. Ztráta končetiny je u všech pacientů výrazným zásahem do života. Ne každý pacient je schopen tuto změnu akceptovat. Je nutná kvalitní rehabilitace a spolupráce s psychologem. </a:t>
            </a:r>
            <a:br>
              <a:rPr lang="cs-CZ" dirty="0"/>
            </a:br>
            <a:br>
              <a:rPr lang="cs-CZ" dirty="0"/>
            </a:br>
            <a:r>
              <a:rPr lang="cs-CZ" b="1" dirty="0"/>
              <a:t>Morbidita a mortalita</a:t>
            </a:r>
            <a:br>
              <a:rPr lang="cs-CZ" dirty="0"/>
            </a:br>
            <a:r>
              <a:rPr lang="cs-CZ" dirty="0"/>
              <a:t>U válečných poranění a </a:t>
            </a:r>
            <a:r>
              <a:rPr lang="cs-CZ" dirty="0" err="1"/>
              <a:t>polytraumat</a:t>
            </a:r>
            <a:r>
              <a:rPr lang="cs-CZ" dirty="0"/>
              <a:t> jsou samozřejmě vysoké. Snižuje je prevence šoku, dobrá chirurgická technika, první pomoc, dostupnost kvalitního ošetření a antibiotika. V mírových podmínkách je amputace při včasné indikaci a správném technickém provedení, relativně bezpečným výkonem.</a:t>
            </a:r>
          </a:p>
          <a:p>
            <a:r>
              <a:rPr lang="cs-CZ" dirty="0"/>
              <a:t> </a:t>
            </a:r>
          </a:p>
          <a:p>
            <a:endParaRPr lang="cs-CZ" dirty="0"/>
          </a:p>
        </p:txBody>
      </p:sp>
    </p:spTree>
    <p:extLst>
      <p:ext uri="{BB962C8B-B14F-4D97-AF65-F5344CB8AC3E}">
        <p14:creationId xmlns:p14="http://schemas.microsoft.com/office/powerpoint/2010/main" val="188257777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3585C0-8C0C-41F6-9AB3-CAE76FB55FAF}"/>
              </a:ext>
            </a:extLst>
          </p:cNvPr>
          <p:cNvSpPr>
            <a:spLocks noGrp="1"/>
          </p:cNvSpPr>
          <p:nvPr>
            <p:ph type="title"/>
          </p:nvPr>
        </p:nvSpPr>
        <p:spPr/>
        <p:txBody>
          <a:bodyPr/>
          <a:lstStyle/>
          <a:p>
            <a:r>
              <a:rPr lang="cs-CZ" b="1" dirty="0"/>
              <a:t>Amputace u dětí</a:t>
            </a:r>
            <a:br>
              <a:rPr lang="cs-CZ" b="1" dirty="0"/>
            </a:br>
            <a:endParaRPr lang="cs-CZ" dirty="0"/>
          </a:p>
        </p:txBody>
      </p:sp>
      <p:sp>
        <p:nvSpPr>
          <p:cNvPr id="3" name="Zástupný symbol pro obsah 2">
            <a:extLst>
              <a:ext uri="{FF2B5EF4-FFF2-40B4-BE49-F238E27FC236}">
                <a16:creationId xmlns:a16="http://schemas.microsoft.com/office/drawing/2014/main" id="{07914C0E-B8EF-478B-AC9D-8C2126DE1342}"/>
              </a:ext>
            </a:extLst>
          </p:cNvPr>
          <p:cNvSpPr>
            <a:spLocks noGrp="1"/>
          </p:cNvSpPr>
          <p:nvPr>
            <p:ph idx="1"/>
          </p:nvPr>
        </p:nvSpPr>
        <p:spPr/>
        <p:txBody>
          <a:bodyPr/>
          <a:lstStyle/>
          <a:p>
            <a:r>
              <a:rPr lang="cs-CZ" dirty="0"/>
              <a:t>Při amputaci u dětí musíme počítat s faktorem růstu dítěte. Zásadně dáváme přednost exartikulaci, neboť tak zachováme distální epifysu a kost roste normálním tempem. U dětí často vídáme přerůstání kostěných částí proti měkkým tkáním a napínání kůže na hrotu amputačního pahýlu. Tento stav vyžaduje </a:t>
            </a:r>
            <a:r>
              <a:rPr lang="cs-CZ" dirty="0" err="1"/>
              <a:t>reamputaci</a:t>
            </a:r>
            <a:r>
              <a:rPr lang="cs-CZ" dirty="0"/>
              <a:t>. Děti snášejí amputace lépe než dospělí, adaptabilita na danou situaci je lepší. Nemívají fantomové bolesti a nevyskytují se </a:t>
            </a:r>
            <a:r>
              <a:rPr lang="cs-CZ" dirty="0" err="1"/>
              <a:t>neuromy</a:t>
            </a:r>
            <a:r>
              <a:rPr lang="cs-CZ" dirty="0"/>
              <a:t>. Psychické problémy jsou řídké. Potíže přináší pouze nutnost častého obnovování protetického vybavení vzhledem k růstu dítěte.</a:t>
            </a:r>
          </a:p>
        </p:txBody>
      </p:sp>
    </p:spTree>
    <p:extLst>
      <p:ext uri="{BB962C8B-B14F-4D97-AF65-F5344CB8AC3E}">
        <p14:creationId xmlns:p14="http://schemas.microsoft.com/office/powerpoint/2010/main" val="776310067"/>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D35A77-95BF-4735-A688-BCC083F2482A}"/>
              </a:ext>
            </a:extLst>
          </p:cNvPr>
          <p:cNvSpPr>
            <a:spLocks noGrp="1"/>
          </p:cNvSpPr>
          <p:nvPr>
            <p:ph type="title"/>
          </p:nvPr>
        </p:nvSpPr>
        <p:spPr/>
        <p:txBody>
          <a:bodyPr/>
          <a:lstStyle/>
          <a:p>
            <a:r>
              <a:rPr lang="cs-CZ" b="1" dirty="0"/>
              <a:t>Typy amputací</a:t>
            </a:r>
            <a:br>
              <a:rPr lang="cs-CZ" b="1" dirty="0"/>
            </a:br>
            <a:endParaRPr lang="cs-CZ" dirty="0"/>
          </a:p>
        </p:txBody>
      </p:sp>
      <p:sp>
        <p:nvSpPr>
          <p:cNvPr id="3" name="Zástupný symbol pro obsah 2">
            <a:extLst>
              <a:ext uri="{FF2B5EF4-FFF2-40B4-BE49-F238E27FC236}">
                <a16:creationId xmlns:a16="http://schemas.microsoft.com/office/drawing/2014/main" id="{A968C1A3-E485-43D1-BA3B-DB3DCE2EDE37}"/>
              </a:ext>
            </a:extLst>
          </p:cNvPr>
          <p:cNvSpPr>
            <a:spLocks noGrp="1"/>
          </p:cNvSpPr>
          <p:nvPr>
            <p:ph idx="1"/>
          </p:nvPr>
        </p:nvSpPr>
        <p:spPr/>
        <p:txBody>
          <a:bodyPr>
            <a:normAutofit fontScale="47500" lnSpcReduction="20000"/>
          </a:bodyPr>
          <a:lstStyle/>
          <a:p>
            <a:r>
              <a:rPr lang="cs-CZ" dirty="0"/>
              <a:t> </a:t>
            </a:r>
          </a:p>
          <a:p>
            <a:r>
              <a:rPr lang="cs-CZ" dirty="0"/>
              <a:t> </a:t>
            </a:r>
          </a:p>
          <a:p>
            <a:r>
              <a:rPr lang="cs-CZ" dirty="0"/>
              <a:t>Amputace rozdělujeme dle anatomické lokalizace nebo je nazýváme klasickými jmény dle autora.</a:t>
            </a:r>
            <a:br>
              <a:rPr lang="cs-CZ" dirty="0"/>
            </a:br>
            <a:br>
              <a:rPr lang="cs-CZ" dirty="0"/>
            </a:br>
            <a:r>
              <a:rPr lang="cs-CZ" b="1" dirty="0"/>
              <a:t>Horní končetina</a:t>
            </a:r>
            <a:br>
              <a:rPr lang="cs-CZ" dirty="0"/>
            </a:br>
            <a:r>
              <a:rPr lang="cs-CZ" dirty="0"/>
              <a:t>Na horní končetině provádíme </a:t>
            </a:r>
            <a:r>
              <a:rPr lang="cs-CZ" dirty="0" err="1"/>
              <a:t>intertorakoskapulární</a:t>
            </a:r>
            <a:r>
              <a:rPr lang="cs-CZ" dirty="0"/>
              <a:t> </a:t>
            </a:r>
            <a:r>
              <a:rPr lang="cs-CZ" dirty="0" err="1"/>
              <a:t>amputaci,exartikulaci</a:t>
            </a:r>
            <a:r>
              <a:rPr lang="cs-CZ" dirty="0"/>
              <a:t> v </a:t>
            </a:r>
            <a:r>
              <a:rPr lang="cs-CZ" dirty="0" err="1"/>
              <a:t>humeroskapulárním</a:t>
            </a:r>
            <a:r>
              <a:rPr lang="cs-CZ" dirty="0"/>
              <a:t> kloubu, amputaci v paži s pahýlem </a:t>
            </a:r>
            <a:r>
              <a:rPr lang="cs-CZ" dirty="0" err="1"/>
              <a:t>krátkým,středním</a:t>
            </a:r>
            <a:r>
              <a:rPr lang="cs-CZ" dirty="0"/>
              <a:t> nebo dlouhým. Dále jsou to exartikulace v lokti, amputace s dlouhým předloketním pahýlem, exartikulace v zápěstí a amputace v oblasti ruky.</a:t>
            </a:r>
            <a:br>
              <a:rPr lang="cs-CZ" dirty="0"/>
            </a:br>
            <a:r>
              <a:rPr lang="cs-CZ" dirty="0"/>
              <a:t>Z amputací nazvaných podle autora na horní končetině známe především </a:t>
            </a:r>
            <a:r>
              <a:rPr lang="cs-CZ" dirty="0" err="1"/>
              <a:t>Krukenbergovu</a:t>
            </a:r>
            <a:r>
              <a:rPr lang="cs-CZ" dirty="0"/>
              <a:t> operaci. Jedná se o dlouhý předloketní amputační pahýl s podélným rozdělením mezi radiem a ulnou, který se přemění v klepeto s možností úchopu.</a:t>
            </a:r>
            <a:br>
              <a:rPr lang="cs-CZ" dirty="0"/>
            </a:br>
            <a:br>
              <a:rPr lang="cs-CZ" dirty="0"/>
            </a:br>
            <a:r>
              <a:rPr lang="cs-CZ" b="1" dirty="0"/>
              <a:t>Dolní končetina</a:t>
            </a:r>
            <a:br>
              <a:rPr lang="cs-CZ" dirty="0"/>
            </a:br>
            <a:r>
              <a:rPr lang="cs-CZ" dirty="0"/>
              <a:t>Na dolní končetině provádíme </a:t>
            </a:r>
            <a:r>
              <a:rPr lang="cs-CZ" dirty="0" err="1"/>
              <a:t>hemipelvektomii</a:t>
            </a:r>
            <a:r>
              <a:rPr lang="cs-CZ" dirty="0"/>
              <a:t>, </a:t>
            </a:r>
            <a:r>
              <a:rPr lang="cs-CZ" dirty="0" err="1"/>
              <a:t>exatrikulaci</a:t>
            </a:r>
            <a:r>
              <a:rPr lang="cs-CZ" dirty="0"/>
              <a:t> v kyčli, amputaci ve stehně s pahýlem krátkým, středním nebo amputaci s velmi dlouhým stehenním pahýlem. Dále jsou to exartikulace v koleně, amputace v bérci s pahýlem ultrakrátkým, krátkým, středním a amputace v oblasti hlezna a nohy.</a:t>
            </a:r>
            <a:br>
              <a:rPr lang="cs-CZ" dirty="0"/>
            </a:br>
            <a:r>
              <a:rPr lang="cs-CZ" dirty="0"/>
              <a:t>Z amputací nazvaných podle autora na horní končetině známe především amputaci dle </a:t>
            </a:r>
            <a:r>
              <a:rPr lang="cs-CZ" dirty="0" err="1"/>
              <a:t>Scharpa</a:t>
            </a:r>
            <a:r>
              <a:rPr lang="cs-CZ" dirty="0"/>
              <a:t>, což je </a:t>
            </a:r>
            <a:r>
              <a:rPr lang="cs-CZ" dirty="0" err="1"/>
              <a:t>transmetatarzální</a:t>
            </a:r>
            <a:r>
              <a:rPr lang="cs-CZ" dirty="0"/>
              <a:t> amputace. </a:t>
            </a:r>
            <a:br>
              <a:rPr lang="cs-CZ" dirty="0"/>
            </a:br>
            <a:r>
              <a:rPr lang="cs-CZ" dirty="0"/>
              <a:t>Amputace v </a:t>
            </a:r>
            <a:r>
              <a:rPr lang="cs-CZ" dirty="0" err="1"/>
              <a:t>Lisfrankově</a:t>
            </a:r>
            <a:r>
              <a:rPr lang="cs-CZ" dirty="0"/>
              <a:t> kloubu je oddělení všech kostí metatarzálních od kostí tarzálních. </a:t>
            </a:r>
            <a:br>
              <a:rPr lang="cs-CZ" dirty="0"/>
            </a:br>
            <a:r>
              <a:rPr lang="cs-CZ" dirty="0"/>
              <a:t>Amputace dle </a:t>
            </a:r>
            <a:r>
              <a:rPr lang="cs-CZ" dirty="0" err="1"/>
              <a:t>Pirogova</a:t>
            </a:r>
            <a:r>
              <a:rPr lang="cs-CZ" dirty="0"/>
              <a:t> spočívá v odstranění všech kostí nohy s výjimkou dorzálních tří čtvrtin patní kosti, kterou se zachovalým úponem Achillovy šlachy překlopíme k upravenému distálnímu konci kosti holenní. Jde o nášlapný pahýl. </a:t>
            </a:r>
            <a:br>
              <a:rPr lang="cs-CZ" dirty="0"/>
            </a:br>
            <a:r>
              <a:rPr lang="cs-CZ" dirty="0"/>
              <a:t>Amputace dle </a:t>
            </a:r>
            <a:r>
              <a:rPr lang="cs-CZ" dirty="0" err="1"/>
              <a:t>Symeho</a:t>
            </a:r>
            <a:r>
              <a:rPr lang="cs-CZ" dirty="0"/>
              <a:t> je odstranění všech částí nohy a distální části bérce těsně nad </a:t>
            </a:r>
            <a:r>
              <a:rPr lang="cs-CZ" dirty="0" err="1"/>
              <a:t>talokrurálním</a:t>
            </a:r>
            <a:r>
              <a:rPr lang="cs-CZ" dirty="0"/>
              <a:t> kloubem. Dlouhý dorzální kožní lalok je přetažen dopředu. Jde o nášlapný pahýl. </a:t>
            </a:r>
            <a:br>
              <a:rPr lang="cs-CZ" dirty="0"/>
            </a:br>
            <a:r>
              <a:rPr lang="cs-CZ" dirty="0"/>
              <a:t>U amputace dle </a:t>
            </a:r>
            <a:r>
              <a:rPr lang="cs-CZ" dirty="0" err="1"/>
              <a:t>Callandera</a:t>
            </a:r>
            <a:r>
              <a:rPr lang="cs-CZ" dirty="0"/>
              <a:t> je vytvářen velmi dlouhý stehenní pahýl, u kterého je kostní amputace vedena ve výši kondylů femuru. </a:t>
            </a:r>
            <a:br>
              <a:rPr lang="cs-CZ" dirty="0"/>
            </a:br>
            <a:r>
              <a:rPr lang="cs-CZ" dirty="0"/>
              <a:t>Amputace dle </a:t>
            </a:r>
            <a:r>
              <a:rPr lang="cs-CZ" dirty="0" err="1"/>
              <a:t>Stokes-Grittiho</a:t>
            </a:r>
            <a:r>
              <a:rPr lang="cs-CZ" dirty="0"/>
              <a:t> má stejně dlouhý kostní amputační pahýl jako amputace dle </a:t>
            </a:r>
            <a:r>
              <a:rPr lang="cs-CZ" dirty="0" err="1"/>
              <a:t>Callandera</a:t>
            </a:r>
            <a:r>
              <a:rPr lang="cs-CZ" dirty="0"/>
              <a:t>, ale zachovává se ventrální polovina čéšky, která se překlopí zespodu k femuru.</a:t>
            </a:r>
          </a:p>
          <a:p>
            <a:r>
              <a:rPr lang="cs-CZ" dirty="0"/>
              <a:t> </a:t>
            </a:r>
          </a:p>
          <a:p>
            <a:endParaRPr lang="cs-CZ" dirty="0"/>
          </a:p>
        </p:txBody>
      </p:sp>
    </p:spTree>
    <p:extLst>
      <p:ext uri="{BB962C8B-B14F-4D97-AF65-F5344CB8AC3E}">
        <p14:creationId xmlns:p14="http://schemas.microsoft.com/office/powerpoint/2010/main" val="632124129"/>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CB8781-9103-4740-A40A-471D539F456E}"/>
              </a:ext>
            </a:extLst>
          </p:cNvPr>
          <p:cNvSpPr>
            <a:spLocks noGrp="1"/>
          </p:cNvSpPr>
          <p:nvPr>
            <p:ph type="title"/>
          </p:nvPr>
        </p:nvSpPr>
        <p:spPr/>
        <p:txBody>
          <a:bodyPr/>
          <a:lstStyle/>
          <a:p>
            <a:r>
              <a:rPr lang="cs-CZ" b="1" dirty="0" err="1"/>
              <a:t>Protézování</a:t>
            </a:r>
            <a:br>
              <a:rPr lang="cs-CZ" b="1" dirty="0"/>
            </a:br>
            <a:endParaRPr lang="cs-CZ" dirty="0"/>
          </a:p>
        </p:txBody>
      </p:sp>
      <p:sp>
        <p:nvSpPr>
          <p:cNvPr id="3" name="Zástupný symbol pro obsah 2">
            <a:extLst>
              <a:ext uri="{FF2B5EF4-FFF2-40B4-BE49-F238E27FC236}">
                <a16:creationId xmlns:a16="http://schemas.microsoft.com/office/drawing/2014/main" id="{46FC86E3-9C63-48D2-8248-706ACDC0A24D}"/>
              </a:ext>
            </a:extLst>
          </p:cNvPr>
          <p:cNvSpPr>
            <a:spLocks noGrp="1"/>
          </p:cNvSpPr>
          <p:nvPr>
            <p:ph idx="1"/>
          </p:nvPr>
        </p:nvSpPr>
        <p:spPr/>
        <p:txBody>
          <a:bodyPr>
            <a:normAutofit fontScale="85000" lnSpcReduction="20000"/>
          </a:bodyPr>
          <a:lstStyle/>
          <a:p>
            <a:r>
              <a:rPr lang="cs-CZ" dirty="0"/>
              <a:t> </a:t>
            </a:r>
          </a:p>
          <a:p>
            <a:r>
              <a:rPr lang="cs-CZ" dirty="0"/>
              <a:t>Po amputaci končetiny je třeba pacienta vybavit pomůckou k nahrazující končetinu nejen kosmeticky (</a:t>
            </a:r>
            <a:r>
              <a:rPr lang="cs-CZ" dirty="0" err="1"/>
              <a:t>epitéza</a:t>
            </a:r>
            <a:r>
              <a:rPr lang="cs-CZ" dirty="0"/>
              <a:t>), ale především funkčně (protéza). Ne všichni amputovaní však protézu využívají (pouze mezi 70-90 %) a pohybují se spíše na vozíku.</a:t>
            </a:r>
            <a:br>
              <a:rPr lang="cs-CZ" dirty="0"/>
            </a:br>
            <a:br>
              <a:rPr lang="cs-CZ" dirty="0"/>
            </a:br>
            <a:r>
              <a:rPr lang="cs-CZ" b="1" dirty="0"/>
              <a:t>Protézy dolních končetin</a:t>
            </a:r>
            <a:br>
              <a:rPr lang="cs-CZ" dirty="0"/>
            </a:br>
            <a:r>
              <a:rPr lang="cs-CZ" dirty="0"/>
              <a:t>Protéza pro dolní končetinu se standardně skládá ze tří částí. Je to lůžko protézy (pahýlová objímka), trubková konstrukce a chodidlo. </a:t>
            </a:r>
            <a:br>
              <a:rPr lang="cs-CZ" dirty="0"/>
            </a:br>
            <a:r>
              <a:rPr lang="cs-CZ" dirty="0"/>
              <a:t>Protézy dolních končetin je možno stavět dvěma způsoby. Klasická technologie stavby využívá kůži, kov, plsť a dřevo a protéza se připevňuje k tělu pomocí pásků a popruhů. Nyní se spíše užívají moderní technologie, jako jsou techniky podtlakového lití pryskyřičných plastů, vysokoteplotních i nízkoteplotních termoplastů a především užívání předem vyrobených dílů. Protéza je pak sestavována jako stavebnice z vysoce kvalitních, ale díky sériové výrobě výrazně levnějších dílů jako jsou klouby, konstrukce, chodidla či silikonové vložky.</a:t>
            </a:r>
          </a:p>
          <a:p>
            <a:endParaRPr lang="cs-CZ" dirty="0"/>
          </a:p>
        </p:txBody>
      </p:sp>
    </p:spTree>
    <p:extLst>
      <p:ext uri="{BB962C8B-B14F-4D97-AF65-F5344CB8AC3E}">
        <p14:creationId xmlns:p14="http://schemas.microsoft.com/office/powerpoint/2010/main" val="3274622515"/>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A0556FE-8278-4723-8F80-B73F402CFC81}"/>
              </a:ext>
            </a:extLst>
          </p:cNvPr>
          <p:cNvSpPr>
            <a:spLocks noGrp="1"/>
          </p:cNvSpPr>
          <p:nvPr>
            <p:ph type="title"/>
          </p:nvPr>
        </p:nvSpPr>
        <p:spPr/>
        <p:txBody>
          <a:bodyPr/>
          <a:lstStyle/>
          <a:p>
            <a:endParaRPr lang="cs-CZ"/>
          </a:p>
        </p:txBody>
      </p:sp>
      <p:sp>
        <p:nvSpPr>
          <p:cNvPr id="5" name="Zástupný symbol pro text 4">
            <a:extLst>
              <a:ext uri="{FF2B5EF4-FFF2-40B4-BE49-F238E27FC236}">
                <a16:creationId xmlns:a16="http://schemas.microsoft.com/office/drawing/2014/main" id="{48AE7851-0CFF-42A6-BA16-47B060FAA3A4}"/>
              </a:ext>
            </a:extLst>
          </p:cNvPr>
          <p:cNvSpPr>
            <a:spLocks noGrp="1"/>
          </p:cNvSpPr>
          <p:nvPr>
            <p:ph type="body" idx="1"/>
          </p:nvPr>
        </p:nvSpPr>
        <p:spPr/>
        <p:txBody>
          <a:bodyPr>
            <a:normAutofit fontScale="77500" lnSpcReduction="20000"/>
          </a:bodyPr>
          <a:lstStyle/>
          <a:p>
            <a:r>
              <a:rPr lang="cs-CZ" i="1" dirty="0"/>
              <a:t>Obr. 3: Pahýlový návlek bércový, který umožňuje správné nasazení protézy a chrání amputační pahýl (z propagačního materiálu firmy </a:t>
            </a:r>
            <a:r>
              <a:rPr lang="cs-CZ" i="1" dirty="0" err="1"/>
              <a:t>Sanomed</a:t>
            </a:r>
            <a:r>
              <a:rPr lang="cs-CZ" i="1" dirty="0"/>
              <a:t>)</a:t>
            </a:r>
            <a:endParaRPr lang="cs-CZ" dirty="0"/>
          </a:p>
        </p:txBody>
      </p:sp>
      <p:pic>
        <p:nvPicPr>
          <p:cNvPr id="10" name="Zástupný symbol pro obsah 9">
            <a:extLst>
              <a:ext uri="{FF2B5EF4-FFF2-40B4-BE49-F238E27FC236}">
                <a16:creationId xmlns:a16="http://schemas.microsoft.com/office/drawing/2014/main" id="{54E86167-FBD4-47D9-B90F-A2047A8E090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17492" y="3414265"/>
            <a:ext cx="2402378" cy="1866207"/>
          </a:xfrm>
        </p:spPr>
      </p:pic>
      <p:sp>
        <p:nvSpPr>
          <p:cNvPr id="7" name="Zástupný symbol pro text 6">
            <a:extLst>
              <a:ext uri="{FF2B5EF4-FFF2-40B4-BE49-F238E27FC236}">
                <a16:creationId xmlns:a16="http://schemas.microsoft.com/office/drawing/2014/main" id="{E52D83BB-4BF6-4BAD-B051-CE59F380635E}"/>
              </a:ext>
            </a:extLst>
          </p:cNvPr>
          <p:cNvSpPr>
            <a:spLocks noGrp="1"/>
          </p:cNvSpPr>
          <p:nvPr>
            <p:ph type="body" sz="quarter" idx="3"/>
          </p:nvPr>
        </p:nvSpPr>
        <p:spPr/>
        <p:txBody>
          <a:bodyPr>
            <a:normAutofit fontScale="77500" lnSpcReduction="20000"/>
          </a:bodyPr>
          <a:lstStyle/>
          <a:p>
            <a:endParaRPr lang="cs-CZ"/>
          </a:p>
        </p:txBody>
      </p:sp>
      <p:sp>
        <p:nvSpPr>
          <p:cNvPr id="8" name="Zástupný symbol pro obsah 7">
            <a:extLst>
              <a:ext uri="{FF2B5EF4-FFF2-40B4-BE49-F238E27FC236}">
                <a16:creationId xmlns:a16="http://schemas.microsoft.com/office/drawing/2014/main" id="{C41DDDDA-44C8-48CE-9CA7-84E8FE0E1097}"/>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1127152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1CFF1F-ED44-45AB-95F5-D3EB93F51FAA}"/>
              </a:ext>
            </a:extLst>
          </p:cNvPr>
          <p:cNvSpPr>
            <a:spLocks noGrp="1"/>
          </p:cNvSpPr>
          <p:nvPr>
            <p:ph type="title"/>
          </p:nvPr>
        </p:nvSpPr>
        <p:spPr/>
        <p:txBody>
          <a:bodyPr/>
          <a:lstStyle/>
          <a:p>
            <a:r>
              <a:rPr lang="cs-CZ" dirty="0"/>
              <a:t>Diferenciální diagnostika</a:t>
            </a:r>
            <a:br>
              <a:rPr lang="cs-CZ" dirty="0"/>
            </a:br>
            <a:endParaRPr lang="cs-CZ" dirty="0"/>
          </a:p>
        </p:txBody>
      </p:sp>
      <p:sp>
        <p:nvSpPr>
          <p:cNvPr id="3" name="Zástupný symbol pro obsah 2">
            <a:extLst>
              <a:ext uri="{FF2B5EF4-FFF2-40B4-BE49-F238E27FC236}">
                <a16:creationId xmlns:a16="http://schemas.microsoft.com/office/drawing/2014/main" id="{49196B6F-411E-4D54-A344-7D9A69D310E6}"/>
              </a:ext>
            </a:extLst>
          </p:cNvPr>
          <p:cNvSpPr>
            <a:spLocks noGrp="1"/>
          </p:cNvSpPr>
          <p:nvPr>
            <p:ph idx="1"/>
          </p:nvPr>
        </p:nvSpPr>
        <p:spPr/>
        <p:txBody>
          <a:bodyPr/>
          <a:lstStyle/>
          <a:p>
            <a:r>
              <a:rPr lang="cs-CZ" dirty="0"/>
              <a:t>Vředová choroba</a:t>
            </a:r>
          </a:p>
          <a:p>
            <a:r>
              <a:rPr lang="cs-CZ" dirty="0"/>
              <a:t>Ca žaludku</a:t>
            </a:r>
          </a:p>
          <a:p>
            <a:r>
              <a:rPr lang="cs-CZ" dirty="0"/>
              <a:t>Pankreatitis</a:t>
            </a:r>
          </a:p>
          <a:p>
            <a:r>
              <a:rPr lang="cs-CZ" dirty="0"/>
              <a:t>Ca pankreatu</a:t>
            </a:r>
          </a:p>
          <a:p>
            <a:r>
              <a:rPr lang="cs-CZ" dirty="0"/>
              <a:t>Angina pectoris, infarkt myokardu, ICHS</a:t>
            </a:r>
          </a:p>
          <a:p>
            <a:endParaRPr lang="cs-CZ" b="1" dirty="0"/>
          </a:p>
        </p:txBody>
      </p:sp>
    </p:spTree>
    <p:extLst>
      <p:ext uri="{BB962C8B-B14F-4D97-AF65-F5344CB8AC3E}">
        <p14:creationId xmlns:p14="http://schemas.microsoft.com/office/powerpoint/2010/main" val="127117658"/>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6FFBCBC3-F46B-4CA5-AC9A-D04CAAE473CD}"/>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7C93C87B-45D0-41A8-BAF4-864FB0C34A27}"/>
              </a:ext>
            </a:extLst>
          </p:cNvPr>
          <p:cNvSpPr>
            <a:spLocks noGrp="1"/>
          </p:cNvSpPr>
          <p:nvPr>
            <p:ph idx="1"/>
          </p:nvPr>
        </p:nvSpPr>
        <p:spPr>
          <a:xfrm>
            <a:off x="2343150" y="2073275"/>
            <a:ext cx="5892800" cy="4351338"/>
          </a:xfrm>
        </p:spPr>
        <p:txBody>
          <a:bodyPr>
            <a:normAutofit fontScale="92500" lnSpcReduction="20000"/>
          </a:bodyPr>
          <a:lstStyle/>
          <a:p>
            <a:r>
              <a:rPr lang="cs-CZ" b="1" dirty="0"/>
              <a:t>Typy protéz</a:t>
            </a:r>
            <a:br>
              <a:rPr lang="cs-CZ" dirty="0"/>
            </a:br>
            <a:r>
              <a:rPr lang="cs-CZ" dirty="0"/>
              <a:t>Sandálové protézy se užívají v případech amputací v </a:t>
            </a:r>
            <a:r>
              <a:rPr lang="cs-CZ" dirty="0" err="1"/>
              <a:t>Lisfrankově</a:t>
            </a:r>
            <a:r>
              <a:rPr lang="cs-CZ" dirty="0"/>
              <a:t> nebo </a:t>
            </a:r>
            <a:r>
              <a:rPr lang="cs-CZ" dirty="0" err="1"/>
              <a:t>Chopartově</a:t>
            </a:r>
            <a:r>
              <a:rPr lang="cs-CZ" dirty="0"/>
              <a:t> kloubu. Po aplikaci na nohu se obouvají do sériové nebo ortopedické obuvi. </a:t>
            </a:r>
            <a:br>
              <a:rPr lang="cs-CZ" dirty="0"/>
            </a:br>
            <a:r>
              <a:rPr lang="cs-CZ" dirty="0"/>
              <a:t>Štítové protézy indikujeme v případech amputace ve vyšší oblasti nohy, jako jsou amputace dle </a:t>
            </a:r>
            <a:r>
              <a:rPr lang="cs-CZ" dirty="0" err="1"/>
              <a:t>Pirogova</a:t>
            </a:r>
            <a:r>
              <a:rPr lang="cs-CZ" dirty="0"/>
              <a:t>, </a:t>
            </a:r>
            <a:r>
              <a:rPr lang="cs-CZ" dirty="0" err="1"/>
              <a:t>Symea</a:t>
            </a:r>
            <a:r>
              <a:rPr lang="cs-CZ" dirty="0"/>
              <a:t>. Protéza se kryje punčochou a obouvá se do ortopedické obuvi. </a:t>
            </a:r>
            <a:br>
              <a:rPr lang="cs-CZ" dirty="0"/>
            </a:br>
            <a:r>
              <a:rPr lang="cs-CZ" dirty="0"/>
              <a:t>Bércové protézy jsou jedny z nejčastěji konstruovaných a v moderním provedení pak umožňují vysoce kvalitní chůzi, bez kulhání.</a:t>
            </a:r>
          </a:p>
        </p:txBody>
      </p:sp>
      <p:pic>
        <p:nvPicPr>
          <p:cNvPr id="10" name="Obrázek 9">
            <a:extLst>
              <a:ext uri="{FF2B5EF4-FFF2-40B4-BE49-F238E27FC236}">
                <a16:creationId xmlns:a16="http://schemas.microsoft.com/office/drawing/2014/main" id="{539D2D2B-A974-4A95-A400-DB69615C5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3843" y="1834137"/>
            <a:ext cx="3885714" cy="4590476"/>
          </a:xfrm>
          <a:prstGeom prst="rect">
            <a:avLst/>
          </a:prstGeom>
        </p:spPr>
      </p:pic>
      <p:sp>
        <p:nvSpPr>
          <p:cNvPr id="11" name="Obdélník 10">
            <a:extLst>
              <a:ext uri="{FF2B5EF4-FFF2-40B4-BE49-F238E27FC236}">
                <a16:creationId xmlns:a16="http://schemas.microsoft.com/office/drawing/2014/main" id="{C315DD5A-8B87-403B-B606-BDD88A16952D}"/>
              </a:ext>
            </a:extLst>
          </p:cNvPr>
          <p:cNvSpPr/>
          <p:nvPr/>
        </p:nvSpPr>
        <p:spPr>
          <a:xfrm>
            <a:off x="3822700" y="6039535"/>
            <a:ext cx="6096000" cy="646331"/>
          </a:xfrm>
          <a:prstGeom prst="rect">
            <a:avLst/>
          </a:prstGeom>
        </p:spPr>
        <p:txBody>
          <a:bodyPr>
            <a:spAutoFit/>
          </a:bodyPr>
          <a:lstStyle/>
          <a:p>
            <a:r>
              <a:rPr lang="cs-CZ" i="1" dirty="0"/>
              <a:t>Obr. 4:  Bércová protéza (z propagačního materiálu firmy </a:t>
            </a:r>
            <a:r>
              <a:rPr lang="cs-CZ" i="1" dirty="0" err="1"/>
              <a:t>Sanomed</a:t>
            </a:r>
            <a:r>
              <a:rPr lang="cs-CZ" i="1" dirty="0"/>
              <a:t>)</a:t>
            </a:r>
            <a:endParaRPr lang="cs-CZ" dirty="0"/>
          </a:p>
        </p:txBody>
      </p:sp>
    </p:spTree>
    <p:extLst>
      <p:ext uri="{BB962C8B-B14F-4D97-AF65-F5344CB8AC3E}">
        <p14:creationId xmlns:p14="http://schemas.microsoft.com/office/powerpoint/2010/main" val="3455360305"/>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C4E8E-BA91-4702-9D3E-D278A1DDB02C}"/>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090C453C-5D43-4E5A-82B1-A11274A64A85}"/>
              </a:ext>
            </a:extLst>
          </p:cNvPr>
          <p:cNvSpPr>
            <a:spLocks noGrp="1"/>
          </p:cNvSpPr>
          <p:nvPr>
            <p:ph idx="1"/>
          </p:nvPr>
        </p:nvSpPr>
        <p:spPr/>
        <p:txBody>
          <a:bodyPr/>
          <a:lstStyle/>
          <a:p>
            <a:r>
              <a:rPr lang="cs-CZ" dirty="0"/>
              <a:t>Stehenní protézy se konstruují se speciálními kolenními klouby. Dříve měl kloub mechanickou západku, která umožňovala flexi po odjištění při sedu, ale na chůzi byl kloub fixován v extenzi. Nyní jsou již protézy vybaveny speciálními klouby umožňujícími chůzi.</a:t>
            </a:r>
          </a:p>
        </p:txBody>
      </p:sp>
      <p:pic>
        <p:nvPicPr>
          <p:cNvPr id="5" name="Obrázek 4">
            <a:extLst>
              <a:ext uri="{FF2B5EF4-FFF2-40B4-BE49-F238E27FC236}">
                <a16:creationId xmlns:a16="http://schemas.microsoft.com/office/drawing/2014/main" id="{653041F5-4E90-45C9-9E33-9F1262766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619" y="2316376"/>
            <a:ext cx="1904762" cy="4438095"/>
          </a:xfrm>
          <a:prstGeom prst="rect">
            <a:avLst/>
          </a:prstGeom>
        </p:spPr>
      </p:pic>
      <p:sp>
        <p:nvSpPr>
          <p:cNvPr id="6" name="Obdélník 5">
            <a:extLst>
              <a:ext uri="{FF2B5EF4-FFF2-40B4-BE49-F238E27FC236}">
                <a16:creationId xmlns:a16="http://schemas.microsoft.com/office/drawing/2014/main" id="{CF12CED7-7685-4EDD-B5D1-7FA403FF337F}"/>
              </a:ext>
            </a:extLst>
          </p:cNvPr>
          <p:cNvSpPr/>
          <p:nvPr/>
        </p:nvSpPr>
        <p:spPr>
          <a:xfrm>
            <a:off x="1635649" y="5265158"/>
            <a:ext cx="5805628" cy="369332"/>
          </a:xfrm>
          <a:prstGeom prst="rect">
            <a:avLst/>
          </a:prstGeom>
        </p:spPr>
        <p:txBody>
          <a:bodyPr wrap="none">
            <a:spAutoFit/>
          </a:bodyPr>
          <a:lstStyle/>
          <a:p>
            <a:r>
              <a:rPr lang="cs-CZ" i="1" dirty="0"/>
              <a:t>Stehenní protéza (z propagačního materiálu firmy </a:t>
            </a:r>
            <a:r>
              <a:rPr lang="cs-CZ" i="1" dirty="0" err="1"/>
              <a:t>Sanomed</a:t>
            </a:r>
            <a:r>
              <a:rPr lang="cs-CZ" i="1" dirty="0"/>
              <a:t>)</a:t>
            </a:r>
            <a:endParaRPr lang="cs-CZ" dirty="0"/>
          </a:p>
        </p:txBody>
      </p:sp>
    </p:spTree>
    <p:extLst>
      <p:ext uri="{BB962C8B-B14F-4D97-AF65-F5344CB8AC3E}">
        <p14:creationId xmlns:p14="http://schemas.microsoft.com/office/powerpoint/2010/main" val="4344131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D161E-7B8B-4A15-AAC7-B34E1C217FFB}"/>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BBDEEDF0-9040-4B91-98F0-AD812EEC16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674" y="3020392"/>
            <a:ext cx="3241964" cy="3241964"/>
          </a:xfrm>
        </p:spPr>
      </p:pic>
      <p:sp>
        <p:nvSpPr>
          <p:cNvPr id="6" name="Obdélník 5">
            <a:extLst>
              <a:ext uri="{FF2B5EF4-FFF2-40B4-BE49-F238E27FC236}">
                <a16:creationId xmlns:a16="http://schemas.microsoft.com/office/drawing/2014/main" id="{3C9F98FA-261C-4EB1-96A3-9BD3F1B5E441}"/>
              </a:ext>
            </a:extLst>
          </p:cNvPr>
          <p:cNvSpPr/>
          <p:nvPr/>
        </p:nvSpPr>
        <p:spPr>
          <a:xfrm>
            <a:off x="487680" y="1843963"/>
            <a:ext cx="6096000" cy="646331"/>
          </a:xfrm>
          <a:prstGeom prst="rect">
            <a:avLst/>
          </a:prstGeom>
        </p:spPr>
        <p:txBody>
          <a:bodyPr>
            <a:spAutoFit/>
          </a:bodyPr>
          <a:lstStyle/>
          <a:p>
            <a:r>
              <a:rPr lang="cs-CZ" i="1" dirty="0"/>
              <a:t>Stehenní protézy připravené ke cvičení v Rehabilitačním ústavu Kladruby</a:t>
            </a:r>
            <a:endParaRPr lang="cs-CZ" dirty="0"/>
          </a:p>
        </p:txBody>
      </p:sp>
      <p:pic>
        <p:nvPicPr>
          <p:cNvPr id="8" name="Obrázek 7">
            <a:extLst>
              <a:ext uri="{FF2B5EF4-FFF2-40B4-BE49-F238E27FC236}">
                <a16:creationId xmlns:a16="http://schemas.microsoft.com/office/drawing/2014/main" id="{E6A073EF-87BB-4BF8-AF02-C6D6F1E42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0056" y="3134533"/>
            <a:ext cx="2286000" cy="3358342"/>
          </a:xfrm>
          <a:prstGeom prst="rect">
            <a:avLst/>
          </a:prstGeom>
        </p:spPr>
      </p:pic>
      <p:sp>
        <p:nvSpPr>
          <p:cNvPr id="9" name="Obdélník 8">
            <a:extLst>
              <a:ext uri="{FF2B5EF4-FFF2-40B4-BE49-F238E27FC236}">
                <a16:creationId xmlns:a16="http://schemas.microsoft.com/office/drawing/2014/main" id="{80D8C20D-5167-4465-9024-371384916D03}"/>
              </a:ext>
            </a:extLst>
          </p:cNvPr>
          <p:cNvSpPr/>
          <p:nvPr/>
        </p:nvSpPr>
        <p:spPr>
          <a:xfrm>
            <a:off x="5322364" y="2215720"/>
            <a:ext cx="6096000" cy="923330"/>
          </a:xfrm>
          <a:prstGeom prst="rect">
            <a:avLst/>
          </a:prstGeom>
        </p:spPr>
        <p:txBody>
          <a:bodyPr>
            <a:spAutoFit/>
          </a:bodyPr>
          <a:lstStyle/>
          <a:p>
            <a:r>
              <a:rPr lang="cs-CZ" i="1" dirty="0"/>
              <a:t>Moderní kloub nahrazující koleno u stehenní protézy</a:t>
            </a:r>
            <a:endParaRPr lang="cs-CZ" dirty="0"/>
          </a:p>
          <a:p>
            <a:r>
              <a:rPr lang="cs-CZ" dirty="0"/>
              <a:t> </a:t>
            </a:r>
            <a:br>
              <a:rPr lang="cs-CZ" b="1" dirty="0"/>
            </a:br>
            <a:endParaRPr lang="cs-CZ" dirty="0"/>
          </a:p>
        </p:txBody>
      </p:sp>
    </p:spTree>
    <p:extLst>
      <p:ext uri="{BB962C8B-B14F-4D97-AF65-F5344CB8AC3E}">
        <p14:creationId xmlns:p14="http://schemas.microsoft.com/office/powerpoint/2010/main" val="395683915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B2A432-46C5-45DF-AEEA-B9039F628DFD}"/>
              </a:ext>
            </a:extLst>
          </p:cNvPr>
          <p:cNvSpPr>
            <a:spLocks noGrp="1"/>
          </p:cNvSpPr>
          <p:nvPr>
            <p:ph type="title"/>
          </p:nvPr>
        </p:nvSpPr>
        <p:spPr/>
        <p:txBody>
          <a:bodyPr/>
          <a:lstStyle/>
          <a:p>
            <a:endParaRPr lang="cs-CZ" dirty="0"/>
          </a:p>
        </p:txBody>
      </p:sp>
      <p:pic>
        <p:nvPicPr>
          <p:cNvPr id="5" name="Zástupný symbol pro obsah 4">
            <a:extLst>
              <a:ext uri="{FF2B5EF4-FFF2-40B4-BE49-F238E27FC236}">
                <a16:creationId xmlns:a16="http://schemas.microsoft.com/office/drawing/2014/main" id="{E35E5151-36DF-4288-A0CF-DD4D6CA631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1589" y="3213534"/>
            <a:ext cx="2668822" cy="1575520"/>
          </a:xfrm>
        </p:spPr>
      </p:pic>
      <p:sp>
        <p:nvSpPr>
          <p:cNvPr id="6" name="Obdélník 5">
            <a:extLst>
              <a:ext uri="{FF2B5EF4-FFF2-40B4-BE49-F238E27FC236}">
                <a16:creationId xmlns:a16="http://schemas.microsoft.com/office/drawing/2014/main" id="{78C244AE-2BAB-4C54-B0DB-7E2CF9E31A91}"/>
              </a:ext>
            </a:extLst>
          </p:cNvPr>
          <p:cNvSpPr/>
          <p:nvPr/>
        </p:nvSpPr>
        <p:spPr>
          <a:xfrm>
            <a:off x="3048000" y="2967335"/>
            <a:ext cx="6096000" cy="923330"/>
          </a:xfrm>
          <a:prstGeom prst="rect">
            <a:avLst/>
          </a:prstGeom>
        </p:spPr>
        <p:txBody>
          <a:bodyPr>
            <a:spAutoFit/>
          </a:bodyPr>
          <a:lstStyle/>
          <a:p>
            <a:br>
              <a:rPr lang="cs-CZ" dirty="0"/>
            </a:br>
            <a:r>
              <a:rPr lang="cs-CZ" i="1" dirty="0"/>
              <a:t>Obr. 8:  Kosmeticky dokonalá protéza horní končetiny (z propagačního materiálu firmy </a:t>
            </a:r>
            <a:r>
              <a:rPr lang="cs-CZ" i="1" dirty="0" err="1"/>
              <a:t>Sanomed</a:t>
            </a:r>
            <a:r>
              <a:rPr lang="cs-CZ" i="1" dirty="0"/>
              <a:t>)</a:t>
            </a:r>
            <a:endParaRPr lang="cs-CZ" dirty="0"/>
          </a:p>
        </p:txBody>
      </p:sp>
    </p:spTree>
    <p:extLst>
      <p:ext uri="{BB962C8B-B14F-4D97-AF65-F5344CB8AC3E}">
        <p14:creationId xmlns:p14="http://schemas.microsoft.com/office/powerpoint/2010/main" val="373917200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7CACD-ABBC-4161-81A8-29C97B631DCD}"/>
              </a:ext>
            </a:extLst>
          </p:cNvPr>
          <p:cNvSpPr>
            <a:spLocks noGrp="1"/>
          </p:cNvSpPr>
          <p:nvPr>
            <p:ph type="title"/>
          </p:nvPr>
        </p:nvSpPr>
        <p:spPr/>
        <p:txBody>
          <a:bodyPr/>
          <a:lstStyle/>
          <a:p>
            <a:r>
              <a:rPr lang="cs-CZ" b="1" dirty="0"/>
              <a:t>Rehabilitace po amputaci</a:t>
            </a:r>
            <a:br>
              <a:rPr lang="cs-CZ" b="1" dirty="0"/>
            </a:br>
            <a:endParaRPr lang="cs-CZ" dirty="0"/>
          </a:p>
        </p:txBody>
      </p:sp>
      <p:sp>
        <p:nvSpPr>
          <p:cNvPr id="3" name="Zástupný symbol pro obsah 2">
            <a:extLst>
              <a:ext uri="{FF2B5EF4-FFF2-40B4-BE49-F238E27FC236}">
                <a16:creationId xmlns:a16="http://schemas.microsoft.com/office/drawing/2014/main" id="{77B247F9-9192-41A4-AC3A-43F710D0191F}"/>
              </a:ext>
            </a:extLst>
          </p:cNvPr>
          <p:cNvSpPr>
            <a:spLocks noGrp="1"/>
          </p:cNvSpPr>
          <p:nvPr>
            <p:ph idx="1"/>
          </p:nvPr>
        </p:nvSpPr>
        <p:spPr/>
        <p:txBody>
          <a:bodyPr>
            <a:normAutofit fontScale="92500" lnSpcReduction="10000"/>
          </a:bodyPr>
          <a:lstStyle/>
          <a:p>
            <a:r>
              <a:rPr lang="cs-CZ" dirty="0"/>
              <a:t> </a:t>
            </a:r>
          </a:p>
          <a:p>
            <a:r>
              <a:rPr lang="cs-CZ" dirty="0"/>
              <a:t>Po operaci je nezbytné amputační pahýl správně polohovat, abychom předešli tvorbě kontraktur. Využíváme k tomu speciální molitanové podložky a též pytlíky s pískem. Cvičíme nejprve aktivně a poté pasivně, čímž stimulujeme zachovanou muskulaturu. Důležité je též cvičení, kdy si pacient představuje, že cvičí s amputovanou končetinou. Tento postup vede k omezení vzniku fantomových bolestí. Bezprostředně po operaci se přistupuje k </a:t>
            </a:r>
            <a:r>
              <a:rPr lang="cs-CZ" dirty="0" err="1"/>
              <a:t>vertikalizaci</a:t>
            </a:r>
            <a:r>
              <a:rPr lang="cs-CZ" dirty="0"/>
              <a:t> pacienta, nejprve v chodítku, později o berlích. Odpočinek v sedě se nedoporučuje pro riziko vzniku kontraktury. V současné době je trendem tzv. časné </a:t>
            </a:r>
            <a:r>
              <a:rPr lang="cs-CZ" dirty="0" err="1"/>
              <a:t>protézování</a:t>
            </a:r>
            <a:r>
              <a:rPr lang="cs-CZ" dirty="0"/>
              <a:t> - tedy aplikace protézy co nejdříve po zhojení pahýlu tak, aby se co nejvíce zachoval stereotyp chůze a stabilita nemocného.</a:t>
            </a:r>
          </a:p>
          <a:p>
            <a:endParaRPr lang="cs-CZ" dirty="0"/>
          </a:p>
        </p:txBody>
      </p:sp>
    </p:spTree>
    <p:extLst>
      <p:ext uri="{BB962C8B-B14F-4D97-AF65-F5344CB8AC3E}">
        <p14:creationId xmlns:p14="http://schemas.microsoft.com/office/powerpoint/2010/main" val="3311856232"/>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B30BD-3A11-448A-80A4-61A0FA6D2652}"/>
              </a:ext>
            </a:extLst>
          </p:cNvPr>
          <p:cNvSpPr>
            <a:spLocks noGrp="1"/>
          </p:cNvSpPr>
          <p:nvPr>
            <p:ph type="title"/>
          </p:nvPr>
        </p:nvSpPr>
        <p:spPr/>
        <p:txBody>
          <a:bodyPr>
            <a:normAutofit fontScale="90000"/>
          </a:bodyPr>
          <a:lstStyle/>
          <a:p>
            <a:r>
              <a:rPr lang="pt-BR" b="1" dirty="0">
                <a:solidFill>
                  <a:srgbClr val="FF0000"/>
                </a:solidFill>
              </a:rPr>
              <a:t>20 Ošetřovatelský proces u pacienta s osteomyelitidou</a:t>
            </a:r>
            <a:br>
              <a:rPr lang="pt-BR" b="1" dirty="0"/>
            </a:br>
            <a:endParaRPr lang="cs-CZ" dirty="0"/>
          </a:p>
        </p:txBody>
      </p:sp>
      <p:sp>
        <p:nvSpPr>
          <p:cNvPr id="3" name="Zástupný symbol pro obsah 2">
            <a:extLst>
              <a:ext uri="{FF2B5EF4-FFF2-40B4-BE49-F238E27FC236}">
                <a16:creationId xmlns:a16="http://schemas.microsoft.com/office/drawing/2014/main" id="{BB694651-2AEC-4144-BE8B-88A6086DF89B}"/>
              </a:ext>
            </a:extLst>
          </p:cNvPr>
          <p:cNvSpPr>
            <a:spLocks noGrp="1"/>
          </p:cNvSpPr>
          <p:nvPr>
            <p:ph idx="1"/>
          </p:nvPr>
        </p:nvSpPr>
        <p:spPr/>
        <p:txBody>
          <a:bodyPr>
            <a:normAutofit fontScale="70000" lnSpcReduction="20000"/>
          </a:bodyPr>
          <a:lstStyle/>
          <a:p>
            <a:r>
              <a:rPr lang="cs-CZ" b="1" dirty="0"/>
              <a:t>Osteomyelitida</a:t>
            </a:r>
            <a:endParaRPr lang="cs-CZ" dirty="0"/>
          </a:p>
          <a:p>
            <a:r>
              <a:rPr lang="cs-CZ" dirty="0"/>
              <a:t> </a:t>
            </a:r>
          </a:p>
          <a:p>
            <a:r>
              <a:rPr lang="cs-CZ" dirty="0"/>
              <a:t> </a:t>
            </a:r>
          </a:p>
          <a:p>
            <a:r>
              <a:rPr lang="cs-CZ" b="1" dirty="0"/>
              <a:t>Klasifikace</a:t>
            </a:r>
            <a:endParaRPr lang="cs-CZ" dirty="0"/>
          </a:p>
          <a:p>
            <a:r>
              <a:rPr lang="cs-CZ" dirty="0"/>
              <a:t>Osteomyelitidou nazýváme bakteriální zánět postihující kost. Dělíme ji dle průběhu, mechanizmu vzniku a původce. </a:t>
            </a:r>
          </a:p>
          <a:p>
            <a:r>
              <a:rPr lang="cs-CZ" dirty="0"/>
              <a:t>Podle mechanizmu vzniku je možné odlišit osteomyelitidu hematogenní a exogenní. Hematogenní osteomyelitidu, u které je infekce do kosti zanesena krevní cestou, nalézáme nejčastěji v dlouhých kostech u dětí. Exogenní typ může vzniknout na podkladě úrazu a jeho operační léčby, přenosem infekce </a:t>
            </a:r>
          </a:p>
          <a:p>
            <a:r>
              <a:rPr lang="cs-CZ" dirty="0"/>
              <a:t>z přilehlé tkáně nebo může být zanesena </a:t>
            </a:r>
            <a:r>
              <a:rPr lang="cs-CZ" dirty="0" err="1"/>
              <a:t>iatrogenně</a:t>
            </a:r>
            <a:r>
              <a:rPr lang="cs-CZ" dirty="0"/>
              <a:t>. Zvláštní forma exogenní osteomyelitidy vzniká při poruchách prokrvení jako je např. diabetická gangréna. </a:t>
            </a:r>
          </a:p>
          <a:p>
            <a:r>
              <a:rPr lang="cs-CZ" dirty="0"/>
              <a:t>Osteomyelitidu můžeme rozdělit podle průběhu onemocnění na akutní a chronickou (ta se ještě dělí na aktivní a inaktivní). Akutní osteomyelitida může přejít v chronickou formu při neadekvátní terapii.</a:t>
            </a:r>
          </a:p>
          <a:p>
            <a:endParaRPr lang="cs-CZ" dirty="0"/>
          </a:p>
        </p:txBody>
      </p:sp>
    </p:spTree>
    <p:extLst>
      <p:ext uri="{BB962C8B-B14F-4D97-AF65-F5344CB8AC3E}">
        <p14:creationId xmlns:p14="http://schemas.microsoft.com/office/powerpoint/2010/main" val="1628877449"/>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4B887-1AAA-47DC-B844-782256819BC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DD97487-E05A-4A57-A890-9A3409B22078}"/>
              </a:ext>
            </a:extLst>
          </p:cNvPr>
          <p:cNvSpPr>
            <a:spLocks noGrp="1"/>
          </p:cNvSpPr>
          <p:nvPr>
            <p:ph idx="1"/>
          </p:nvPr>
        </p:nvSpPr>
        <p:spPr/>
        <p:txBody>
          <a:bodyPr>
            <a:normAutofit fontScale="70000" lnSpcReduction="20000"/>
          </a:bodyPr>
          <a:lstStyle/>
          <a:p>
            <a:r>
              <a:rPr lang="cs-CZ" b="1" dirty="0"/>
              <a:t>Akutní hematogenní osteomyelitida</a:t>
            </a:r>
            <a:endParaRPr lang="cs-CZ" dirty="0"/>
          </a:p>
          <a:p>
            <a:r>
              <a:rPr lang="cs-CZ" b="1" dirty="0"/>
              <a:t>Etiologie</a:t>
            </a:r>
            <a:endParaRPr lang="cs-CZ" dirty="0"/>
          </a:p>
          <a:p>
            <a:r>
              <a:rPr lang="cs-CZ" dirty="0"/>
              <a:t>Nejčastěji se vyskytuje v oblasti distálního femuru, proximální </a:t>
            </a:r>
            <a:r>
              <a:rPr lang="cs-CZ" dirty="0" err="1"/>
              <a:t>tibie</a:t>
            </a:r>
            <a:r>
              <a:rPr lang="cs-CZ" dirty="0"/>
              <a:t> a proximálního femuru v dětství. V dospělosti je vzácná a je pak nejčastěji lokalizována v obratlových tělech. Typickým původcem je </a:t>
            </a:r>
            <a:r>
              <a:rPr lang="cs-CZ" i="1" dirty="0" err="1"/>
              <a:t>Staphylococcus</a:t>
            </a:r>
            <a:r>
              <a:rPr lang="cs-CZ" i="1" dirty="0"/>
              <a:t> aureus</a:t>
            </a:r>
            <a:r>
              <a:rPr lang="cs-CZ" dirty="0"/>
              <a:t>, u novorozenců </a:t>
            </a:r>
            <a:r>
              <a:rPr lang="cs-CZ" i="1" dirty="0" err="1"/>
              <a:t>Streptococcus</a:t>
            </a:r>
            <a:r>
              <a:rPr lang="cs-CZ" i="1" dirty="0"/>
              <a:t> skupiny B</a:t>
            </a:r>
            <a:r>
              <a:rPr lang="cs-CZ" dirty="0"/>
              <a:t> a </a:t>
            </a:r>
            <a:r>
              <a:rPr lang="cs-CZ" dirty="0" err="1"/>
              <a:t>Gramm</a:t>
            </a:r>
            <a:r>
              <a:rPr lang="cs-CZ" dirty="0"/>
              <a:t> negativní bakterie. U dětí mezi 1. a 4. rokem pak </a:t>
            </a:r>
            <a:r>
              <a:rPr lang="cs-CZ" i="1" dirty="0" err="1"/>
              <a:t>Hemofilus</a:t>
            </a:r>
            <a:r>
              <a:rPr lang="cs-CZ" i="1" dirty="0"/>
              <a:t> </a:t>
            </a:r>
            <a:r>
              <a:rPr lang="cs-CZ" i="1" dirty="0" err="1"/>
              <a:t>influenzae</a:t>
            </a:r>
            <a:r>
              <a:rPr lang="cs-CZ" dirty="0"/>
              <a:t>. U novorozenců a kojenců proniká infekce z kosti do kloubu, který těžce poškozuje. Nejčastěji se akutní hematogenní osteomyelitida vyskytuje mezi 1. a 16. rokem. V té době jsou kapiláry na metafyzární straně růstové ploténky posledním větvením a. </a:t>
            </a:r>
            <a:r>
              <a:rPr lang="cs-CZ" dirty="0" err="1"/>
              <a:t>nutricia</a:t>
            </a:r>
            <a:r>
              <a:rPr lang="cs-CZ" dirty="0"/>
              <a:t>. Tyto kapiláry se prudce otáčí zpět a dosahují žilních sinusoid. V těchto místech, kde dochází ke zpomalení toku krve, je ideální situace pro zachycení bakterií a rozvoj infekce. Postupně dochází k překrvení, otoku a trombózám větví a. </a:t>
            </a:r>
            <a:r>
              <a:rPr lang="cs-CZ" dirty="0" err="1"/>
              <a:t>nutricia</a:t>
            </a:r>
            <a:r>
              <a:rPr lang="cs-CZ" dirty="0"/>
              <a:t>. Dochází tím k nekrózám a </a:t>
            </a:r>
            <a:r>
              <a:rPr lang="cs-CZ" dirty="0" err="1"/>
              <a:t>resorbci</a:t>
            </a:r>
            <a:r>
              <a:rPr lang="cs-CZ" dirty="0"/>
              <a:t> kosti. Hnisavý sekret v kosti expanduje, tlačí se skrze metafyzární </a:t>
            </a:r>
            <a:r>
              <a:rPr lang="cs-CZ" dirty="0" err="1"/>
              <a:t>kortikalis</a:t>
            </a:r>
            <a:r>
              <a:rPr lang="cs-CZ" dirty="0"/>
              <a:t> do </a:t>
            </a:r>
            <a:r>
              <a:rPr lang="cs-CZ" dirty="0" err="1"/>
              <a:t>subperiostálního</a:t>
            </a:r>
            <a:r>
              <a:rPr lang="cs-CZ" dirty="0"/>
              <a:t> prostoru, nadzvedává periost a tvoří </a:t>
            </a:r>
            <a:r>
              <a:rPr lang="cs-CZ" dirty="0" err="1"/>
              <a:t>subperiostální</a:t>
            </a:r>
            <a:r>
              <a:rPr lang="cs-CZ" dirty="0"/>
              <a:t> absces. </a:t>
            </a:r>
            <a:r>
              <a:rPr lang="cs-CZ" dirty="0" err="1"/>
              <a:t>Kortikalis</a:t>
            </a:r>
            <a:r>
              <a:rPr lang="cs-CZ" dirty="0"/>
              <a:t> poté ztrácí jak </a:t>
            </a:r>
            <a:r>
              <a:rPr lang="cs-CZ" dirty="0" err="1"/>
              <a:t>endostální</a:t>
            </a:r>
            <a:r>
              <a:rPr lang="cs-CZ" dirty="0"/>
              <a:t> tak periostální cévní zásobení a dochází k její nekróze. Tuto nekrotickou část kosti nazýváme sekvestr. Periost, který je obklopen měkkými tkáněmi přežívá a formuje obal z novotvořené kosti (nazývaný </a:t>
            </a:r>
            <a:r>
              <a:rPr lang="cs-CZ" dirty="0" err="1"/>
              <a:t>involucrum</a:t>
            </a:r>
            <a:r>
              <a:rPr lang="cs-CZ" dirty="0"/>
              <a:t>) v místě infekce.</a:t>
            </a:r>
          </a:p>
          <a:p>
            <a:r>
              <a:rPr lang="cs-CZ" dirty="0"/>
              <a:t> </a:t>
            </a:r>
          </a:p>
          <a:p>
            <a:endParaRPr lang="cs-CZ" dirty="0"/>
          </a:p>
        </p:txBody>
      </p:sp>
    </p:spTree>
    <p:extLst>
      <p:ext uri="{BB962C8B-B14F-4D97-AF65-F5344CB8AC3E}">
        <p14:creationId xmlns:p14="http://schemas.microsoft.com/office/powerpoint/2010/main" val="291386306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E04C1C-ED44-4307-A72B-DFE2B60C21D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E19868D-4B12-4FB8-B44F-9445B3DC3BCA}"/>
              </a:ext>
            </a:extLst>
          </p:cNvPr>
          <p:cNvSpPr>
            <a:spLocks noGrp="1"/>
          </p:cNvSpPr>
          <p:nvPr>
            <p:ph idx="1"/>
          </p:nvPr>
        </p:nvSpPr>
        <p:spPr/>
        <p:txBody>
          <a:bodyPr>
            <a:normAutofit fontScale="55000" lnSpcReduction="20000"/>
          </a:bodyPr>
          <a:lstStyle/>
          <a:p>
            <a:r>
              <a:rPr lang="cs-CZ" b="1" dirty="0"/>
              <a:t>Klinický obraz</a:t>
            </a:r>
            <a:endParaRPr lang="cs-CZ" dirty="0"/>
          </a:p>
          <a:p>
            <a:r>
              <a:rPr lang="cs-CZ" dirty="0"/>
              <a:t>Při rozvoji akutní hematogenní osteomyelitidy většinou dochází k prudkému zhoršení stavu pacienta, kdy se z plného zdraví objevuje vysoká teplota po předcházející třesavce. Je přítomná výrazná palpační bolestivost snad kostí (ne nad kloubem), otok, zarudnutí a zvýšená kožní teplota. Celková reakce organizmu může být velmi výrazná a ústit až do septického šoku.</a:t>
            </a:r>
          </a:p>
          <a:p>
            <a:r>
              <a:rPr lang="cs-CZ" dirty="0"/>
              <a:t> </a:t>
            </a:r>
          </a:p>
          <a:p>
            <a:r>
              <a:rPr lang="cs-CZ" b="1" dirty="0"/>
              <a:t>Diagnostika</a:t>
            </a:r>
            <a:endParaRPr lang="cs-CZ" dirty="0"/>
          </a:p>
          <a:p>
            <a:r>
              <a:rPr lang="cs-CZ" dirty="0"/>
              <a:t>V krevním obraze nalézáme výraznou leukocytózu. Sedimentace erytrocytů je též vysoká. Hemokultura je pozitivní, ale pouze v polovině případů. </a:t>
            </a:r>
          </a:p>
          <a:p>
            <a:r>
              <a:rPr lang="cs-CZ" dirty="0"/>
              <a:t>RTG v časném stadiu onemocnění není velkým přínosem. Prvními změnami je otok měkkých tkání. Teprve po 1-2 týdnech symptomů nalézáme </a:t>
            </a:r>
            <a:r>
              <a:rPr lang="cs-CZ" dirty="0" err="1"/>
              <a:t>osteolytické</a:t>
            </a:r>
            <a:r>
              <a:rPr lang="cs-CZ" dirty="0"/>
              <a:t> změny. Později pak zachytíme novotvořenou kost v okolí abscesu, </a:t>
            </a:r>
            <a:r>
              <a:rPr lang="cs-CZ" dirty="0" err="1"/>
              <a:t>osteopenii</a:t>
            </a:r>
            <a:r>
              <a:rPr lang="cs-CZ" dirty="0"/>
              <a:t> a také nekrotickou, sklerotickou kost nazývanou sekvestr. </a:t>
            </a:r>
          </a:p>
          <a:p>
            <a:r>
              <a:rPr lang="cs-CZ" dirty="0"/>
              <a:t>Punkce </a:t>
            </a:r>
            <a:r>
              <a:rPr lang="cs-CZ" dirty="0" err="1"/>
              <a:t>subperiostálního</a:t>
            </a:r>
            <a:r>
              <a:rPr lang="cs-CZ" dirty="0"/>
              <a:t> abscesu a kultivace punktátu je důležitou diagnostickou metodou.</a:t>
            </a:r>
          </a:p>
          <a:p>
            <a:r>
              <a:rPr lang="cs-CZ" dirty="0"/>
              <a:t> </a:t>
            </a:r>
          </a:p>
          <a:p>
            <a:r>
              <a:rPr lang="cs-CZ" b="1" dirty="0"/>
              <a:t>Terapie</a:t>
            </a:r>
            <a:endParaRPr lang="cs-CZ" dirty="0"/>
          </a:p>
          <a:p>
            <a:r>
              <a:rPr lang="cs-CZ" dirty="0"/>
              <a:t>Základem léčebného postupu jsou zpočátku naslepo intravenózně podávaná širokospektrá antibiotika, která po identifikaci bakteriálního agens zaměníme podle citlivosti. Nezbytná je jejich odpovídající dávka a dostatečná doba podávání. Intravenózně je podáváme přibližně 2 týdny a dále 4 týdny perorálně podle stavu pacienta. Je-li přítomen absces či sekvestr, je nezbytná chirurgická intervence. Při revizi provádíme rozsáhlé </a:t>
            </a:r>
            <a:r>
              <a:rPr lang="cs-CZ" dirty="0" err="1"/>
              <a:t>debridement</a:t>
            </a:r>
            <a:r>
              <a:rPr lang="cs-CZ" dirty="0"/>
              <a:t> devitalizovaných tkání, abychom snížili riziko chronické osteomyelitidy. </a:t>
            </a:r>
          </a:p>
          <a:p>
            <a:endParaRPr lang="cs-CZ" dirty="0"/>
          </a:p>
        </p:txBody>
      </p:sp>
    </p:spTree>
    <p:extLst>
      <p:ext uri="{BB962C8B-B14F-4D97-AF65-F5344CB8AC3E}">
        <p14:creationId xmlns:p14="http://schemas.microsoft.com/office/powerpoint/2010/main" val="923966764"/>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820702-D88E-49C1-B4D7-4F635B87C81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7EF5823-7863-4A68-875E-06F510FC2C7C}"/>
              </a:ext>
            </a:extLst>
          </p:cNvPr>
          <p:cNvSpPr>
            <a:spLocks noGrp="1"/>
          </p:cNvSpPr>
          <p:nvPr>
            <p:ph idx="1"/>
          </p:nvPr>
        </p:nvSpPr>
        <p:spPr>
          <a:xfrm>
            <a:off x="316992" y="1807337"/>
            <a:ext cx="6559296" cy="4351338"/>
          </a:xfrm>
        </p:spPr>
        <p:txBody>
          <a:bodyPr>
            <a:normAutofit fontScale="62500" lnSpcReduction="20000"/>
          </a:bodyPr>
          <a:lstStyle/>
          <a:p>
            <a:r>
              <a:rPr lang="cs-CZ" b="1"/>
              <a:t>Exogenní osteomyelitida</a:t>
            </a:r>
            <a:endParaRPr lang="cs-CZ"/>
          </a:p>
          <a:p>
            <a:r>
              <a:rPr lang="cs-CZ" b="1"/>
              <a:t>Etilogie</a:t>
            </a:r>
            <a:endParaRPr lang="cs-CZ"/>
          </a:p>
          <a:p>
            <a:r>
              <a:rPr lang="cs-CZ"/>
              <a:t>Exogenní osteomyelitida se liší od hematogenní mechanizmem inokulace bakteriálního původce. K jeho zanesení dochází přímou kontaminací nebo z přilehlého ložiska infekce. Nejčastěji vzniká jako komplikace otevřených zlomenin či chirurgického výkonu. Původci jsou nejen </a:t>
            </a:r>
            <a:r>
              <a:rPr lang="cs-CZ" i="1"/>
              <a:t>Staphylococcus aureus</a:t>
            </a:r>
            <a:r>
              <a:rPr lang="cs-CZ"/>
              <a:t> a </a:t>
            </a:r>
            <a:r>
              <a:rPr lang="cs-CZ" i="1"/>
              <a:t>Staphylococcus epidermidis</a:t>
            </a:r>
            <a:r>
              <a:rPr lang="cs-CZ"/>
              <a:t>, ale též Gramm negativní organizmy či polymikrobiální infekce. </a:t>
            </a:r>
          </a:p>
          <a:p>
            <a:r>
              <a:rPr lang="cs-CZ"/>
              <a:t> </a:t>
            </a:r>
          </a:p>
          <a:p>
            <a:r>
              <a:rPr lang="cs-CZ" b="1"/>
              <a:t>Klinický obraz</a:t>
            </a:r>
            <a:endParaRPr lang="cs-CZ"/>
          </a:p>
          <a:p>
            <a:r>
              <a:rPr lang="cs-CZ"/>
              <a:t>Infekce se po operačním zákroku obvykle manifestuje mezi 3. a 7. pooperačním dnem. Lokálně nalézáme napětí tkání, progredující bolest, fluktuaci, zarudnutí, otok a sekreci. Někdy je stav dramatický a dochází k dehiscenci v ráně. Přítomna bývá horečka, třesavka schvácenost a zduření regionálních mízních uzlin. Jindy, v případě méně virulentních kmenů, je rozvoj pozvolný s lehkým zarudnutím a mírnou sekrecí.</a:t>
            </a:r>
          </a:p>
          <a:p>
            <a:endParaRPr lang="cs-CZ" dirty="0"/>
          </a:p>
        </p:txBody>
      </p:sp>
      <p:pic>
        <p:nvPicPr>
          <p:cNvPr id="5" name="Obrázek 4">
            <a:extLst>
              <a:ext uri="{FF2B5EF4-FFF2-40B4-BE49-F238E27FC236}">
                <a16:creationId xmlns:a16="http://schemas.microsoft.com/office/drawing/2014/main" id="{DB4EBF61-DE73-42A9-A6C5-5E449CAF2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3228975"/>
            <a:ext cx="9334500" cy="3629025"/>
          </a:xfrm>
          <a:prstGeom prst="rect">
            <a:avLst/>
          </a:prstGeom>
        </p:spPr>
      </p:pic>
      <p:sp>
        <p:nvSpPr>
          <p:cNvPr id="6" name="Obdélník 5">
            <a:extLst>
              <a:ext uri="{FF2B5EF4-FFF2-40B4-BE49-F238E27FC236}">
                <a16:creationId xmlns:a16="http://schemas.microsoft.com/office/drawing/2014/main" id="{CA0D5D7C-016C-487A-B3B9-6EA56DD95E38}"/>
              </a:ext>
            </a:extLst>
          </p:cNvPr>
          <p:cNvSpPr/>
          <p:nvPr/>
        </p:nvSpPr>
        <p:spPr>
          <a:xfrm>
            <a:off x="6096000" y="1090523"/>
            <a:ext cx="6096000" cy="1200329"/>
          </a:xfrm>
          <a:prstGeom prst="rect">
            <a:avLst/>
          </a:prstGeom>
        </p:spPr>
        <p:txBody>
          <a:bodyPr>
            <a:spAutoFit/>
          </a:bodyPr>
          <a:lstStyle/>
          <a:p>
            <a:r>
              <a:rPr lang="cs-CZ" dirty="0"/>
              <a:t>Obr. 1 a, b: RTG snímek exogenní pooperační osteomyelitidy distálního femuru s úhlově stabilní dlahou a 1c: </a:t>
            </a:r>
            <a:r>
              <a:rPr lang="cs-CZ" dirty="0" err="1"/>
              <a:t>peroperační</a:t>
            </a:r>
            <a:r>
              <a:rPr lang="cs-CZ" dirty="0"/>
              <a:t> snímek s patrným </a:t>
            </a:r>
            <a:r>
              <a:rPr lang="cs-CZ" dirty="0" err="1"/>
              <a:t>sequestrem</a:t>
            </a:r>
            <a:r>
              <a:rPr lang="cs-CZ" dirty="0"/>
              <a:t> na přední ploše stehenní kosti</a:t>
            </a:r>
          </a:p>
          <a:p>
            <a:r>
              <a:rPr lang="cs-CZ" dirty="0"/>
              <a:t> </a:t>
            </a:r>
          </a:p>
        </p:txBody>
      </p:sp>
    </p:spTree>
    <p:extLst>
      <p:ext uri="{BB962C8B-B14F-4D97-AF65-F5344CB8AC3E}">
        <p14:creationId xmlns:p14="http://schemas.microsoft.com/office/powerpoint/2010/main" val="136941377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AFE850-6970-4798-A673-8821BD101DD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396442B-9530-44A5-B749-868EF96FAB9C}"/>
              </a:ext>
            </a:extLst>
          </p:cNvPr>
          <p:cNvSpPr>
            <a:spLocks noGrp="1"/>
          </p:cNvSpPr>
          <p:nvPr>
            <p:ph idx="1"/>
          </p:nvPr>
        </p:nvSpPr>
        <p:spPr/>
        <p:txBody>
          <a:bodyPr>
            <a:normAutofit fontScale="55000" lnSpcReduction="20000"/>
          </a:bodyPr>
          <a:lstStyle/>
          <a:p>
            <a:r>
              <a:rPr lang="cs-CZ" b="1" dirty="0"/>
              <a:t>Diagnostika</a:t>
            </a:r>
            <a:endParaRPr lang="cs-CZ" dirty="0"/>
          </a:p>
          <a:p>
            <a:r>
              <a:rPr lang="cs-CZ" dirty="0"/>
              <a:t>Sedimentace erytrocytů je často zvýšena stejně jako hodnoty CRP. Přítomna bývá leukocytóza s posunem doleva. Na RTG musíme odlišit následky úrazu či operace. Stěr infekčního materiálu a jeho kultivace je základem verifikace infekce. Odběry na kultivaci je nutno realizovat před zahájením antibiotické terapie, neboť jinak mohou být výsledky falešně negativní.</a:t>
            </a:r>
          </a:p>
          <a:p>
            <a:r>
              <a:rPr lang="cs-CZ" dirty="0"/>
              <a:t> </a:t>
            </a:r>
          </a:p>
          <a:p>
            <a:r>
              <a:rPr lang="cs-CZ" b="1" dirty="0"/>
              <a:t>Terapie</a:t>
            </a:r>
            <a:endParaRPr lang="cs-CZ" dirty="0"/>
          </a:p>
          <a:p>
            <a:r>
              <a:rPr lang="cs-CZ" dirty="0"/>
              <a:t>Základem léčby jsou samozřejmě antibiotika, která však jsou bez chirurgické léčby málokdy úspěšná. Jsou-li v oblasti rány přítomny lokální známky zánětu, uvolníme několik stehů. Stále platí stará zásada „</a:t>
            </a:r>
            <a:r>
              <a:rPr lang="cs-CZ" dirty="0" err="1"/>
              <a:t>Ubi</a:t>
            </a:r>
            <a:r>
              <a:rPr lang="cs-CZ" dirty="0"/>
              <a:t> pus </a:t>
            </a:r>
            <a:r>
              <a:rPr lang="cs-CZ" dirty="0" err="1"/>
              <a:t>ibi</a:t>
            </a:r>
            <a:r>
              <a:rPr lang="cs-CZ" dirty="0"/>
              <a:t> </a:t>
            </a:r>
            <a:r>
              <a:rPr lang="cs-CZ" dirty="0" err="1"/>
              <a:t>evacua</a:t>
            </a:r>
            <a:r>
              <a:rPr lang="cs-CZ" dirty="0"/>
              <a:t>“. Došlo-li k rozvoji infekce až po zhojení rány, provádíme incizi. Základem léčby je provedení revize, radikální </a:t>
            </a:r>
            <a:r>
              <a:rPr lang="cs-CZ" dirty="0" err="1"/>
              <a:t>debridement</a:t>
            </a:r>
            <a:r>
              <a:rPr lang="cs-CZ" dirty="0"/>
              <a:t>, výplach infikovaného hematomu, užití tlakové pulzní </a:t>
            </a:r>
            <a:r>
              <a:rPr lang="cs-CZ" dirty="0" err="1"/>
              <a:t>laváže</a:t>
            </a:r>
            <a:r>
              <a:rPr lang="cs-CZ" dirty="0"/>
              <a:t> či zavedení </a:t>
            </a:r>
            <a:r>
              <a:rPr lang="cs-CZ" dirty="0" err="1"/>
              <a:t>průplachové</a:t>
            </a:r>
            <a:r>
              <a:rPr lang="cs-CZ" dirty="0"/>
              <a:t> drenáže.</a:t>
            </a:r>
          </a:p>
          <a:p>
            <a:r>
              <a:rPr lang="cs-CZ" dirty="0"/>
              <a:t>Účelem </a:t>
            </a:r>
            <a:r>
              <a:rPr lang="cs-CZ" dirty="0" err="1"/>
              <a:t>průplachové</a:t>
            </a:r>
            <a:r>
              <a:rPr lang="cs-CZ" dirty="0"/>
              <a:t> </a:t>
            </a:r>
            <a:r>
              <a:rPr lang="cs-CZ" dirty="0" err="1"/>
              <a:t>laváže</a:t>
            </a:r>
            <a:r>
              <a:rPr lang="cs-CZ" dirty="0"/>
              <a:t> je dopravovat antibiotika do místa </a:t>
            </a:r>
            <a:r>
              <a:rPr lang="cs-CZ" dirty="0" err="1"/>
              <a:t>infektu</a:t>
            </a:r>
            <a:r>
              <a:rPr lang="cs-CZ" dirty="0"/>
              <a:t> a odstraňovat z rány drobné nekrotické částice, sekret, hnis a zbytky hematomu. Zavádíme silnostěnné drény do místa zánětu. Na přívodný drén připojujeme infuzi </a:t>
            </a:r>
            <a:r>
              <a:rPr lang="cs-CZ" dirty="0" err="1"/>
              <a:t>Ringerova</a:t>
            </a:r>
            <a:r>
              <a:rPr lang="cs-CZ" dirty="0"/>
              <a:t> roztoku s antibiotikem (Neomycin, </a:t>
            </a:r>
            <a:r>
              <a:rPr lang="cs-CZ" dirty="0" err="1"/>
              <a:t>Tobramycin</a:t>
            </a:r>
            <a:r>
              <a:rPr lang="cs-CZ" dirty="0"/>
              <a:t> ev. antibiotikum dle citlivosti). Na </a:t>
            </a:r>
            <a:r>
              <a:rPr lang="cs-CZ" dirty="0" err="1"/>
              <a:t>odsavný</a:t>
            </a:r>
            <a:r>
              <a:rPr lang="cs-CZ" dirty="0"/>
              <a:t> drén napojujeme klasickou </a:t>
            </a:r>
            <a:r>
              <a:rPr lang="cs-CZ" dirty="0" err="1"/>
              <a:t>Redonovu</a:t>
            </a:r>
            <a:r>
              <a:rPr lang="cs-CZ" dirty="0"/>
              <a:t> podtlakovou </a:t>
            </a:r>
            <a:r>
              <a:rPr lang="cs-CZ" dirty="0" err="1"/>
              <a:t>odsavnou</a:t>
            </a:r>
            <a:r>
              <a:rPr lang="cs-CZ" dirty="0"/>
              <a:t> láhev. V pooperační péči je důležité pečlivě sledovat bilanci výplachové drenáže a zajistit, aby nedocházelo k retenci </a:t>
            </a:r>
            <a:r>
              <a:rPr lang="cs-CZ" dirty="0" err="1"/>
              <a:t>lavážního</a:t>
            </a:r>
            <a:r>
              <a:rPr lang="cs-CZ" dirty="0"/>
              <a:t> roztoku. </a:t>
            </a:r>
          </a:p>
          <a:p>
            <a:r>
              <a:rPr lang="cs-CZ" dirty="0" err="1"/>
              <a:t>Osteosyntetický</a:t>
            </a:r>
            <a:r>
              <a:rPr lang="cs-CZ" dirty="0"/>
              <a:t> materiál je vhodné odstranit. V případě nezhojených zlomenin je třeba zvážit, zda je možno stabilitu zlomeniny zajistit jiným způsobem (zevní fixatér, extenze, sádrová fixace), či ponecháme osteosyntézu v místě </a:t>
            </a:r>
            <a:r>
              <a:rPr lang="cs-CZ" dirty="0" err="1"/>
              <a:t>infektu</a:t>
            </a:r>
            <a:r>
              <a:rPr lang="cs-CZ" dirty="0"/>
              <a:t> do zhojení zlomeniny. Stabilita zlomeniny je nezbytná pro zhojení zlomeniny. V případě, že neužijeme </a:t>
            </a:r>
            <a:r>
              <a:rPr lang="cs-CZ" dirty="0" err="1"/>
              <a:t>průplachovou</a:t>
            </a:r>
            <a:r>
              <a:rPr lang="cs-CZ" dirty="0"/>
              <a:t> </a:t>
            </a:r>
            <a:r>
              <a:rPr lang="cs-CZ" dirty="0" err="1"/>
              <a:t>laváž</a:t>
            </a:r>
            <a:r>
              <a:rPr lang="cs-CZ" dirty="0"/>
              <a:t>, můžeme do místa infekce aplikovat lokální nosiče antibiotik nejčastěji kolagenní houbu či kalcium sulfát s gentamycinem.</a:t>
            </a:r>
          </a:p>
          <a:p>
            <a:r>
              <a:rPr lang="cs-CZ" dirty="0"/>
              <a:t> </a:t>
            </a:r>
          </a:p>
          <a:p>
            <a:endParaRPr lang="cs-CZ" dirty="0"/>
          </a:p>
        </p:txBody>
      </p:sp>
    </p:spTree>
    <p:extLst>
      <p:ext uri="{BB962C8B-B14F-4D97-AF65-F5344CB8AC3E}">
        <p14:creationId xmlns:p14="http://schemas.microsoft.com/office/powerpoint/2010/main" val="1771088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D4A08-F03C-4989-8337-DEE6BFE10322}"/>
              </a:ext>
            </a:extLst>
          </p:cNvPr>
          <p:cNvSpPr>
            <a:spLocks noGrp="1"/>
          </p:cNvSpPr>
          <p:nvPr>
            <p:ph type="title"/>
          </p:nvPr>
        </p:nvSpPr>
        <p:spPr/>
        <p:txBody>
          <a:bodyPr/>
          <a:lstStyle/>
          <a:p>
            <a:r>
              <a:rPr lang="cs-CZ" dirty="0"/>
              <a:t>Terapie </a:t>
            </a:r>
          </a:p>
        </p:txBody>
      </p:sp>
      <p:sp>
        <p:nvSpPr>
          <p:cNvPr id="3" name="Zástupný symbol pro obsah 2">
            <a:extLst>
              <a:ext uri="{FF2B5EF4-FFF2-40B4-BE49-F238E27FC236}">
                <a16:creationId xmlns:a16="http://schemas.microsoft.com/office/drawing/2014/main" id="{E17AA95D-86FE-46DE-BB2B-04561F15DA73}"/>
              </a:ext>
            </a:extLst>
          </p:cNvPr>
          <p:cNvSpPr>
            <a:spLocks noGrp="1"/>
          </p:cNvSpPr>
          <p:nvPr>
            <p:ph idx="1"/>
          </p:nvPr>
        </p:nvSpPr>
        <p:spPr/>
        <p:txBody>
          <a:bodyPr>
            <a:normAutofit fontScale="92500" lnSpcReduction="20000"/>
          </a:bodyPr>
          <a:lstStyle/>
          <a:p>
            <a:r>
              <a:rPr lang="cs-CZ" dirty="0"/>
              <a:t>duodenálního vředu je především </a:t>
            </a:r>
            <a:r>
              <a:rPr lang="cs-CZ" b="1" dirty="0"/>
              <a:t>konzervativní</a:t>
            </a:r>
            <a:endParaRPr lang="cs-CZ" dirty="0"/>
          </a:p>
          <a:p>
            <a:r>
              <a:rPr lang="cs-CZ" b="1" dirty="0" err="1"/>
              <a:t>antacida</a:t>
            </a:r>
            <a:r>
              <a:rPr lang="cs-CZ" dirty="0"/>
              <a:t> (neutralizují vzniklou </a:t>
            </a:r>
            <a:r>
              <a:rPr lang="cs-CZ" dirty="0" err="1"/>
              <a:t>HCl</a:t>
            </a:r>
            <a:r>
              <a:rPr lang="cs-CZ" dirty="0"/>
              <a:t>, nejčastěji se používají sloučeniny hořčíku, hliníku a vápníku, tlumí bolest a napomáhají hojení vředu, podávají se mezi dvěma jídly a na noc -  </a:t>
            </a:r>
            <a:r>
              <a:rPr lang="cs-CZ" dirty="0" err="1"/>
              <a:t>Anacid</a:t>
            </a:r>
            <a:r>
              <a:rPr lang="cs-CZ" dirty="0"/>
              <a:t>, </a:t>
            </a:r>
            <a:r>
              <a:rPr lang="cs-CZ" dirty="0" err="1"/>
              <a:t>Maalox</a:t>
            </a:r>
            <a:r>
              <a:rPr lang="cs-CZ" dirty="0"/>
              <a:t>),</a:t>
            </a:r>
          </a:p>
          <a:p>
            <a:r>
              <a:rPr lang="cs-CZ" b="1" dirty="0"/>
              <a:t>blokátory H2-receptorů </a:t>
            </a:r>
            <a:r>
              <a:rPr lang="cs-CZ" dirty="0"/>
              <a:t>(blokují působení histaminu na H</a:t>
            </a:r>
            <a:r>
              <a:rPr lang="cs-CZ" baseline="-25000" dirty="0"/>
              <a:t>2</a:t>
            </a:r>
            <a:r>
              <a:rPr lang="cs-CZ" dirty="0"/>
              <a:t> receptory, tlumí sekreci </a:t>
            </a:r>
            <a:r>
              <a:rPr lang="cs-CZ" dirty="0" err="1"/>
              <a:t>HCl</a:t>
            </a:r>
            <a:r>
              <a:rPr lang="cs-CZ" dirty="0"/>
              <a:t> - </a:t>
            </a:r>
            <a:r>
              <a:rPr lang="cs-CZ" dirty="0" err="1"/>
              <a:t>Ranisan</a:t>
            </a:r>
            <a:r>
              <a:rPr lang="cs-CZ" dirty="0"/>
              <a:t>, </a:t>
            </a:r>
            <a:r>
              <a:rPr lang="cs-CZ" dirty="0" err="1"/>
              <a:t>Quamatel</a:t>
            </a:r>
            <a:r>
              <a:rPr lang="cs-CZ" dirty="0"/>
              <a:t>, </a:t>
            </a:r>
            <a:r>
              <a:rPr lang="cs-CZ" dirty="0" err="1"/>
              <a:t>Cimetidin</a:t>
            </a:r>
            <a:r>
              <a:rPr lang="cs-CZ" dirty="0"/>
              <a:t>), </a:t>
            </a:r>
          </a:p>
          <a:p>
            <a:r>
              <a:rPr lang="cs-CZ" b="1" dirty="0"/>
              <a:t>blokátory protonové pumpy </a:t>
            </a:r>
            <a:r>
              <a:rPr lang="cs-CZ" dirty="0"/>
              <a:t>(tlumí uvolňování H</a:t>
            </a:r>
            <a:r>
              <a:rPr lang="cs-CZ" baseline="30000" dirty="0"/>
              <a:t>+</a:t>
            </a:r>
            <a:r>
              <a:rPr lang="cs-CZ" dirty="0"/>
              <a:t> iontů ze sekrečních buněk žaludku a tím tvorbu </a:t>
            </a:r>
            <a:r>
              <a:rPr lang="cs-CZ" dirty="0" err="1"/>
              <a:t>HCl</a:t>
            </a:r>
            <a:r>
              <a:rPr lang="cs-CZ" dirty="0"/>
              <a:t> - </a:t>
            </a:r>
            <a:r>
              <a:rPr lang="cs-CZ" dirty="0" err="1"/>
              <a:t>Losec</a:t>
            </a:r>
            <a:r>
              <a:rPr lang="cs-CZ" dirty="0"/>
              <a:t>, </a:t>
            </a:r>
            <a:r>
              <a:rPr lang="cs-CZ" dirty="0" err="1"/>
              <a:t>Helicid</a:t>
            </a:r>
            <a:r>
              <a:rPr lang="cs-CZ" dirty="0"/>
              <a:t>, </a:t>
            </a:r>
            <a:r>
              <a:rPr lang="cs-CZ" dirty="0" err="1"/>
              <a:t>Ortanol</a:t>
            </a:r>
            <a:r>
              <a:rPr lang="cs-CZ" dirty="0"/>
              <a:t>, </a:t>
            </a:r>
            <a:r>
              <a:rPr lang="cs-CZ" dirty="0" err="1"/>
              <a:t>Gasec</a:t>
            </a:r>
            <a:r>
              <a:rPr lang="cs-CZ" dirty="0"/>
              <a:t>, </a:t>
            </a:r>
            <a:r>
              <a:rPr lang="cs-CZ" dirty="0" err="1"/>
              <a:t>Nolpaza</a:t>
            </a:r>
            <a:r>
              <a:rPr lang="cs-CZ" dirty="0"/>
              <a:t>).</a:t>
            </a:r>
          </a:p>
          <a:p>
            <a:r>
              <a:rPr lang="cs-CZ" dirty="0"/>
              <a:t>nemocného vedeme ke změně životního stylu, doporučíme popř. zvážit i změnu zaměstnání. </a:t>
            </a:r>
          </a:p>
          <a:p>
            <a:r>
              <a:rPr lang="cs-CZ" dirty="0"/>
              <a:t>Při průkazu </a:t>
            </a:r>
            <a:r>
              <a:rPr lang="cs-CZ" dirty="0" err="1"/>
              <a:t>Helicobacter</a:t>
            </a:r>
            <a:r>
              <a:rPr lang="cs-CZ" dirty="0"/>
              <a:t> </a:t>
            </a:r>
            <a:r>
              <a:rPr lang="cs-CZ" dirty="0" err="1"/>
              <a:t>pylori</a:t>
            </a:r>
            <a:r>
              <a:rPr lang="cs-CZ" dirty="0"/>
              <a:t> je třeba zahájit jeho eradikaci. Ta spočívá v podávání blokátorů protonové pumpy a kombinované ATB terapie.</a:t>
            </a:r>
          </a:p>
          <a:p>
            <a:endParaRPr lang="cs-CZ" dirty="0"/>
          </a:p>
          <a:p>
            <a:endParaRPr lang="cs-CZ" dirty="0"/>
          </a:p>
        </p:txBody>
      </p:sp>
    </p:spTree>
    <p:extLst>
      <p:ext uri="{BB962C8B-B14F-4D97-AF65-F5344CB8AC3E}">
        <p14:creationId xmlns:p14="http://schemas.microsoft.com/office/powerpoint/2010/main" val="2023330218"/>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E64C62-771C-4DDF-8055-16892B851643}"/>
              </a:ext>
            </a:extLst>
          </p:cNvPr>
          <p:cNvSpPr>
            <a:spLocks noGrp="1"/>
          </p:cNvSpPr>
          <p:nvPr>
            <p:ph type="title"/>
          </p:nvPr>
        </p:nvSpPr>
        <p:spPr/>
        <p:txBody>
          <a:bodyPr/>
          <a:lstStyle/>
          <a:p>
            <a:r>
              <a:rPr lang="cs-CZ" dirty="0"/>
              <a:t>Obr. 2: Schéma </a:t>
            </a:r>
            <a:r>
              <a:rPr lang="cs-CZ" dirty="0" err="1"/>
              <a:t>průplachové</a:t>
            </a:r>
            <a:r>
              <a:rPr lang="cs-CZ" dirty="0"/>
              <a:t> </a:t>
            </a:r>
            <a:r>
              <a:rPr lang="cs-CZ" dirty="0" err="1"/>
              <a:t>laváže</a:t>
            </a:r>
            <a:endParaRPr lang="cs-CZ" dirty="0"/>
          </a:p>
        </p:txBody>
      </p:sp>
      <p:pic>
        <p:nvPicPr>
          <p:cNvPr id="5" name="Zástupný symbol pro obsah 4">
            <a:extLst>
              <a:ext uri="{FF2B5EF4-FFF2-40B4-BE49-F238E27FC236}">
                <a16:creationId xmlns:a16="http://schemas.microsoft.com/office/drawing/2014/main" id="{49470887-B7C4-44CA-B806-13FBEF6517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0537" y="2205831"/>
            <a:ext cx="3590925" cy="3590925"/>
          </a:xfrm>
        </p:spPr>
      </p:pic>
    </p:spTree>
    <p:extLst>
      <p:ext uri="{BB962C8B-B14F-4D97-AF65-F5344CB8AC3E}">
        <p14:creationId xmlns:p14="http://schemas.microsoft.com/office/powerpoint/2010/main" val="59650045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B025A-9DAF-4E4C-8AA9-C4F4271B72A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3790F86-E9A4-46E0-A56C-A851F6C33C5C}"/>
              </a:ext>
            </a:extLst>
          </p:cNvPr>
          <p:cNvSpPr>
            <a:spLocks noGrp="1"/>
          </p:cNvSpPr>
          <p:nvPr>
            <p:ph idx="1"/>
          </p:nvPr>
        </p:nvSpPr>
        <p:spPr/>
        <p:txBody>
          <a:bodyPr>
            <a:normAutofit fontScale="47500" lnSpcReduction="20000"/>
          </a:bodyPr>
          <a:lstStyle/>
          <a:p>
            <a:r>
              <a:rPr lang="cs-CZ" b="1" dirty="0"/>
              <a:t>Chronická osteomyelitida</a:t>
            </a:r>
            <a:r>
              <a:rPr lang="cs-CZ" dirty="0"/>
              <a:t> </a:t>
            </a:r>
          </a:p>
          <a:p>
            <a:r>
              <a:rPr lang="cs-CZ" b="1" dirty="0"/>
              <a:t>Etiologie</a:t>
            </a:r>
            <a:endParaRPr lang="cs-CZ" dirty="0"/>
          </a:p>
          <a:p>
            <a:r>
              <a:rPr lang="cs-CZ" dirty="0"/>
              <a:t>Chronická osteomyelitida vzniká druhotně z akutní hematogenní či exogenní osteomyelitidy. Výjimečnými stavy jsou primárně chronické osteomyelitidy, kde se chronická infekce rozvíjí bez anamnézy akutní infekce v minulosti. Typickým původci jsou </a:t>
            </a:r>
            <a:r>
              <a:rPr lang="cs-CZ" i="1" dirty="0" err="1"/>
              <a:t>Staphylococcus</a:t>
            </a:r>
            <a:r>
              <a:rPr lang="cs-CZ" i="1" dirty="0"/>
              <a:t> aureus</a:t>
            </a:r>
            <a:r>
              <a:rPr lang="cs-CZ" dirty="0"/>
              <a:t>, </a:t>
            </a:r>
            <a:r>
              <a:rPr lang="cs-CZ" i="1" dirty="0" err="1"/>
              <a:t>Staphylococcus</a:t>
            </a:r>
            <a:r>
              <a:rPr lang="cs-CZ" i="1" dirty="0"/>
              <a:t> </a:t>
            </a:r>
            <a:r>
              <a:rPr lang="cs-CZ" i="1" dirty="0" err="1"/>
              <a:t>epidermidis</a:t>
            </a:r>
            <a:r>
              <a:rPr lang="cs-CZ" dirty="0"/>
              <a:t> a </a:t>
            </a:r>
            <a:r>
              <a:rPr lang="cs-CZ" i="1" dirty="0" err="1"/>
              <a:t>Pseudomonas</a:t>
            </a:r>
            <a:r>
              <a:rPr lang="cs-CZ" i="1" dirty="0"/>
              <a:t> </a:t>
            </a:r>
            <a:r>
              <a:rPr lang="cs-CZ" i="1" dirty="0" err="1"/>
              <a:t>aeruginoza</a:t>
            </a:r>
            <a:r>
              <a:rPr lang="cs-CZ" i="1" dirty="0"/>
              <a:t>.</a:t>
            </a:r>
            <a:endParaRPr lang="cs-CZ" dirty="0"/>
          </a:p>
          <a:p>
            <a:r>
              <a:rPr lang="cs-CZ" dirty="0"/>
              <a:t> </a:t>
            </a:r>
          </a:p>
          <a:p>
            <a:r>
              <a:rPr lang="cs-CZ" b="1" dirty="0"/>
              <a:t>Klinický obraz</a:t>
            </a:r>
            <a:endParaRPr lang="cs-CZ" dirty="0"/>
          </a:p>
          <a:p>
            <a:r>
              <a:rPr lang="cs-CZ" dirty="0"/>
              <a:t>Chronická osteomyelitida může mít trojí průběh: a) ataka zánětu je zaléčena, ale recidivuje bez vzniku píštělí, b) zánět zůstává v klidu, ale přetrvává píštěl, c) ataky zánětu s přetrvávající píštělí.</a:t>
            </a:r>
          </a:p>
          <a:p>
            <a:r>
              <a:rPr lang="cs-CZ" dirty="0"/>
              <a:t>Podle anatomické lokalizace zánětu chronickou osteomyelitidu dělíme na formu dřeňovou, povrchovou, lokalizovanou a difúzní.</a:t>
            </a:r>
          </a:p>
          <a:p>
            <a:r>
              <a:rPr lang="cs-CZ" dirty="0"/>
              <a:t>U dřeňové osteomyelitidy je primární ložisko uloženo </a:t>
            </a:r>
            <a:r>
              <a:rPr lang="cs-CZ" dirty="0" err="1"/>
              <a:t>endostálně</a:t>
            </a:r>
            <a:r>
              <a:rPr lang="cs-CZ" dirty="0"/>
              <a:t>, kdy nalézáme chronické granulace a sekvestrovanou trámčinu v dřeňovém kanálu.</a:t>
            </a:r>
          </a:p>
          <a:p>
            <a:r>
              <a:rPr lang="cs-CZ" dirty="0"/>
              <a:t>Povrchová osteomyelitida se rozvíjí na zevním povrchu kosti. Predisponujícím faktorem bývá špatný stav měkkých tkání po předchozích operacích nebo cévní onemocnění.</a:t>
            </a:r>
          </a:p>
          <a:p>
            <a:r>
              <a:rPr lang="cs-CZ" dirty="0"/>
              <a:t>Pro lokalizovanou osteomyelitidu je typický kortikální sekvestr. Tato forma často vzniká jako následek traumatu. Někdy se kombinuje s dvěma předchozími typy.</a:t>
            </a:r>
          </a:p>
          <a:p>
            <a:r>
              <a:rPr lang="cs-CZ" dirty="0"/>
              <a:t>Při difúzní formě proniká zánět nejen celou kostí, ale šíří se i do okolních měkkých tkání. </a:t>
            </a:r>
          </a:p>
          <a:p>
            <a:r>
              <a:rPr lang="cs-CZ" dirty="0"/>
              <a:t>U primární chronické osteomyelitidy chybí sekvestrace.</a:t>
            </a:r>
          </a:p>
          <a:p>
            <a:endParaRPr lang="cs-CZ" dirty="0"/>
          </a:p>
        </p:txBody>
      </p:sp>
    </p:spTree>
    <p:extLst>
      <p:ext uri="{BB962C8B-B14F-4D97-AF65-F5344CB8AC3E}">
        <p14:creationId xmlns:p14="http://schemas.microsoft.com/office/powerpoint/2010/main" val="165698654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7BC6BC-FE5F-43CA-8EF8-6122F74B3A28}"/>
              </a:ext>
            </a:extLst>
          </p:cNvPr>
          <p:cNvSpPr>
            <a:spLocks noGrp="1"/>
          </p:cNvSpPr>
          <p:nvPr>
            <p:ph type="title"/>
          </p:nvPr>
        </p:nvSpPr>
        <p:spPr/>
        <p:txBody>
          <a:bodyPr>
            <a:normAutofit fontScale="90000"/>
          </a:bodyPr>
          <a:lstStyle/>
          <a:p>
            <a:r>
              <a:rPr lang="cs-CZ" dirty="0"/>
              <a:t>CT, CT 3D a RTG snímek chronické osteomyelitidy humeru s patrnou píštělí</a:t>
            </a:r>
            <a:br>
              <a:rPr lang="cs-CZ" dirty="0"/>
            </a:br>
            <a:r>
              <a:rPr lang="cs-CZ" dirty="0"/>
              <a:t> </a:t>
            </a:r>
            <a:br>
              <a:rPr lang="cs-CZ" dirty="0"/>
            </a:br>
            <a:endParaRPr lang="cs-CZ" dirty="0"/>
          </a:p>
        </p:txBody>
      </p:sp>
      <p:pic>
        <p:nvPicPr>
          <p:cNvPr id="5" name="Zástupný symbol pro obsah 4">
            <a:extLst>
              <a:ext uri="{FF2B5EF4-FFF2-40B4-BE49-F238E27FC236}">
                <a16:creationId xmlns:a16="http://schemas.microsoft.com/office/drawing/2014/main" id="{ECDEAD14-1555-4FEB-92DB-A8D7A2BBDD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544159"/>
            <a:ext cx="5972175" cy="3590925"/>
          </a:xfrm>
        </p:spPr>
      </p:pic>
    </p:spTree>
    <p:extLst>
      <p:ext uri="{BB962C8B-B14F-4D97-AF65-F5344CB8AC3E}">
        <p14:creationId xmlns:p14="http://schemas.microsoft.com/office/powerpoint/2010/main" val="35636281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5924DA-E2DB-4BFB-A982-BAA3A5FE5ED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92C0A6B-465A-4D33-B614-B8305AFE9097}"/>
              </a:ext>
            </a:extLst>
          </p:cNvPr>
          <p:cNvSpPr>
            <a:spLocks noGrp="1"/>
          </p:cNvSpPr>
          <p:nvPr>
            <p:ph idx="1"/>
          </p:nvPr>
        </p:nvSpPr>
        <p:spPr/>
        <p:txBody>
          <a:bodyPr>
            <a:normAutofit lnSpcReduction="10000"/>
          </a:bodyPr>
          <a:lstStyle/>
          <a:p>
            <a:r>
              <a:rPr lang="cs-CZ" b="1" dirty="0"/>
              <a:t>Diagnostika</a:t>
            </a:r>
            <a:endParaRPr lang="cs-CZ" dirty="0"/>
          </a:p>
          <a:p>
            <a:r>
              <a:rPr lang="cs-CZ" dirty="0"/>
              <a:t>V anamnéze pečlivě analyzujeme historii onemocnění. Sedimentace, CRP bývají zvýšeny. V RTG obrazu nalézáme typicky sekvestr - sklerotický fragment mrtvé kosti. Rentgenovou diagnostiku ztěžují též změny po předchozích operacích a úrazech. Samozřejmé je kultivační vyšetření stěrů.</a:t>
            </a:r>
          </a:p>
          <a:p>
            <a:r>
              <a:rPr lang="cs-CZ" dirty="0"/>
              <a:t>Při předoperačním plánování musíme více než jindy pečlivě vyšetřit faktory ovlivňující výsledek léčby. Celkové jako je stav výživy, imunitní systém a metabolické funkce (zvláště poruchy metabolismu cukrů a ledvinné funkce). Z lokálních uveďme stav kožního krytu a cévního řečiště.</a:t>
            </a:r>
          </a:p>
          <a:p>
            <a:endParaRPr lang="cs-CZ" dirty="0"/>
          </a:p>
        </p:txBody>
      </p:sp>
    </p:spTree>
    <p:extLst>
      <p:ext uri="{BB962C8B-B14F-4D97-AF65-F5344CB8AC3E}">
        <p14:creationId xmlns:p14="http://schemas.microsoft.com/office/powerpoint/2010/main" val="399236144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D0D60-E3AE-4FBA-BD21-8F4D7EC5070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EA4F1D0-8B25-45D2-A655-E0E3D5A456DE}"/>
              </a:ext>
            </a:extLst>
          </p:cNvPr>
          <p:cNvSpPr>
            <a:spLocks noGrp="1"/>
          </p:cNvSpPr>
          <p:nvPr>
            <p:ph idx="1"/>
          </p:nvPr>
        </p:nvSpPr>
        <p:spPr/>
        <p:txBody>
          <a:bodyPr>
            <a:normAutofit fontScale="77500" lnSpcReduction="20000"/>
          </a:bodyPr>
          <a:lstStyle/>
          <a:p>
            <a:r>
              <a:rPr lang="cs-CZ" b="1" dirty="0"/>
              <a:t>Terapie</a:t>
            </a:r>
            <a:endParaRPr lang="cs-CZ" dirty="0"/>
          </a:p>
          <a:p>
            <a:r>
              <a:rPr lang="cs-CZ" dirty="0"/>
              <a:t>Chronická osteomyelitida je primárně indikována k chirurgické terapii. Odstranění všech nekrotických tkání a to i měkkých je základem terapie. Provádíme pečlivé </a:t>
            </a:r>
            <a:r>
              <a:rPr lang="cs-CZ" dirty="0" err="1"/>
              <a:t>debridement</a:t>
            </a:r>
            <a:r>
              <a:rPr lang="cs-CZ" dirty="0"/>
              <a:t>, odstraňujeme píštěl, provádíme sekvestrotomii. Vzniklý prostor nesmíme ponechat volný, jinak by byl predisponujícím faktorem infekce. Proto jej vyplňujeme nosičem antibiotik, spongioplastikou, </a:t>
            </a:r>
            <a:r>
              <a:rPr lang="cs-CZ" dirty="0" err="1"/>
              <a:t>muskulokutánním</a:t>
            </a:r>
            <a:r>
              <a:rPr lang="cs-CZ" dirty="0"/>
              <a:t> lalokem či pouze zavádíme </a:t>
            </a:r>
            <a:r>
              <a:rPr lang="cs-CZ" dirty="0" err="1"/>
              <a:t>průplachovou</a:t>
            </a:r>
            <a:r>
              <a:rPr lang="cs-CZ" dirty="0"/>
              <a:t> drenáž. Obzvláště důležité je dostatečný </a:t>
            </a:r>
            <a:r>
              <a:rPr lang="cs-CZ" dirty="0" err="1"/>
              <a:t>debridement</a:t>
            </a:r>
            <a:r>
              <a:rPr lang="cs-CZ" dirty="0"/>
              <a:t> nekrotických tkání nejlépe za pomocí lžičky či frézky až do krvácející spodiny kosti, který zajistí dobrou vaskularizaci a umožní hojení.</a:t>
            </a:r>
          </a:p>
          <a:p>
            <a:r>
              <a:rPr lang="cs-CZ" dirty="0"/>
              <a:t>Potlačení infekce antibiotiky dle citlivosti nejlépe intravenózně jako u všech infekcí pohybového aparátu. Snažíme se zvýšit imunitu nemocného. </a:t>
            </a:r>
          </a:p>
          <a:p>
            <a:r>
              <a:rPr lang="cs-CZ" dirty="0"/>
              <a:t>Někdy je přes komplexní přístup s posílením imunitního sytému a celkového stavu pacienta léčba dlouhodobě neúspěšná. Poté pouze antibiotickou terapií potlačujeme klinickou manifestaci infekce. Stejně postupujeme v případech, kdy celkový stav pacienta není únosný k radikální operační terapii.</a:t>
            </a:r>
          </a:p>
          <a:p>
            <a:r>
              <a:rPr lang="cs-CZ" dirty="0"/>
              <a:t> </a:t>
            </a:r>
          </a:p>
        </p:txBody>
      </p:sp>
    </p:spTree>
    <p:extLst>
      <p:ext uri="{BB962C8B-B14F-4D97-AF65-F5344CB8AC3E}">
        <p14:creationId xmlns:p14="http://schemas.microsoft.com/office/powerpoint/2010/main" val="130276256"/>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FB946A-628C-4830-8B1E-7326C9D10D1A}"/>
              </a:ext>
            </a:extLst>
          </p:cNvPr>
          <p:cNvSpPr>
            <a:spLocks noGrp="1"/>
          </p:cNvSpPr>
          <p:nvPr>
            <p:ph type="title"/>
          </p:nvPr>
        </p:nvSpPr>
        <p:spPr/>
        <p:txBody>
          <a:bodyPr/>
          <a:lstStyle/>
          <a:p>
            <a:r>
              <a:rPr lang="cs-CZ" b="1" dirty="0"/>
              <a:t>Septická artritida</a:t>
            </a:r>
            <a:br>
              <a:rPr lang="cs-CZ" b="1" dirty="0"/>
            </a:br>
            <a:endParaRPr lang="cs-CZ" dirty="0"/>
          </a:p>
        </p:txBody>
      </p:sp>
      <p:sp>
        <p:nvSpPr>
          <p:cNvPr id="3" name="Zástupný symbol pro obsah 2">
            <a:extLst>
              <a:ext uri="{FF2B5EF4-FFF2-40B4-BE49-F238E27FC236}">
                <a16:creationId xmlns:a16="http://schemas.microsoft.com/office/drawing/2014/main" id="{0233D314-2DD6-4E1B-816C-7504B5881D4E}"/>
              </a:ext>
            </a:extLst>
          </p:cNvPr>
          <p:cNvSpPr>
            <a:spLocks noGrp="1"/>
          </p:cNvSpPr>
          <p:nvPr>
            <p:ph idx="1"/>
          </p:nvPr>
        </p:nvSpPr>
        <p:spPr/>
        <p:txBody>
          <a:bodyPr/>
          <a:lstStyle/>
          <a:p>
            <a:r>
              <a:rPr lang="cs-CZ" b="1" dirty="0"/>
              <a:t>Etiologie</a:t>
            </a:r>
            <a:endParaRPr lang="cs-CZ" dirty="0"/>
          </a:p>
          <a:p>
            <a:r>
              <a:rPr lang="cs-CZ" dirty="0"/>
              <a:t>Septická artritida vzniká nejčastěji zanesením bakterie krevní cestou, typicky z kožního poranění či z jiného fokusu infekce. Méně časté je proniknutí infekce poraněním penetrujícím přímo kloub, rozšířením osteomyelitidy </a:t>
            </a:r>
            <a:r>
              <a:rPr lang="cs-CZ" dirty="0" err="1"/>
              <a:t>intraartikulárně</a:t>
            </a:r>
            <a:r>
              <a:rPr lang="cs-CZ" dirty="0"/>
              <a:t> či </a:t>
            </a:r>
            <a:r>
              <a:rPr lang="cs-CZ" dirty="0" err="1"/>
              <a:t>iatrogenně</a:t>
            </a:r>
            <a:r>
              <a:rPr lang="cs-CZ" dirty="0"/>
              <a:t> při </a:t>
            </a:r>
            <a:r>
              <a:rPr lang="cs-CZ" dirty="0" err="1"/>
              <a:t>intraartikulární</a:t>
            </a:r>
            <a:r>
              <a:rPr lang="cs-CZ" dirty="0"/>
              <a:t> injekci. Nejčastějším původcem je </a:t>
            </a:r>
            <a:r>
              <a:rPr lang="cs-CZ" i="1" dirty="0" err="1"/>
              <a:t>Staphylococcus</a:t>
            </a:r>
            <a:r>
              <a:rPr lang="cs-CZ" i="1" dirty="0"/>
              <a:t> aureus</a:t>
            </a:r>
            <a:r>
              <a:rPr lang="cs-CZ" dirty="0"/>
              <a:t>, u novorozenců jsou to </a:t>
            </a:r>
            <a:r>
              <a:rPr lang="cs-CZ" i="1" dirty="0" err="1"/>
              <a:t>Streptococcus</a:t>
            </a:r>
            <a:r>
              <a:rPr lang="cs-CZ" i="1" dirty="0"/>
              <a:t> skupiny B</a:t>
            </a:r>
            <a:r>
              <a:rPr lang="cs-CZ" dirty="0"/>
              <a:t> a Gram negativní bakterie. V případě dětí mezi 1. až 14. rokem se vyskytuje typicky </a:t>
            </a:r>
            <a:r>
              <a:rPr lang="cs-CZ" i="1" dirty="0" err="1"/>
              <a:t>Hemophylus</a:t>
            </a:r>
            <a:r>
              <a:rPr lang="cs-CZ" i="1" dirty="0"/>
              <a:t> </a:t>
            </a:r>
            <a:r>
              <a:rPr lang="cs-CZ" i="1" dirty="0" err="1"/>
              <a:t>influenzae</a:t>
            </a:r>
            <a:r>
              <a:rPr lang="cs-CZ" dirty="0"/>
              <a:t>.</a:t>
            </a:r>
          </a:p>
          <a:p>
            <a:endParaRPr lang="cs-CZ" dirty="0"/>
          </a:p>
        </p:txBody>
      </p:sp>
    </p:spTree>
    <p:extLst>
      <p:ext uri="{BB962C8B-B14F-4D97-AF65-F5344CB8AC3E}">
        <p14:creationId xmlns:p14="http://schemas.microsoft.com/office/powerpoint/2010/main" val="2138971614"/>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073C90-7766-48AB-96D9-BA68FE9FA41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A635F5D-53C8-4B5B-A526-80BFD815A69F}"/>
              </a:ext>
            </a:extLst>
          </p:cNvPr>
          <p:cNvSpPr>
            <a:spLocks noGrp="1"/>
          </p:cNvSpPr>
          <p:nvPr>
            <p:ph idx="1"/>
          </p:nvPr>
        </p:nvSpPr>
        <p:spPr>
          <a:xfrm>
            <a:off x="1021080" y="1935353"/>
            <a:ext cx="7629144" cy="4351338"/>
          </a:xfrm>
        </p:spPr>
        <p:txBody>
          <a:bodyPr>
            <a:normAutofit fontScale="77500" lnSpcReduction="20000"/>
          </a:bodyPr>
          <a:lstStyle/>
          <a:p>
            <a:r>
              <a:rPr lang="cs-CZ" b="1" dirty="0"/>
              <a:t>Klinický obraz</a:t>
            </a:r>
            <a:endParaRPr lang="cs-CZ" dirty="0"/>
          </a:p>
          <a:p>
            <a:r>
              <a:rPr lang="cs-CZ" dirty="0"/>
              <a:t>Nejčastěji se vyskytuje u malých dětí a u starých lidí. Polovina pacientů je mladších 2 let. U chlapců je dvakrát častější. Typicky postihuje koleno, dále kyčel, rameno a zápěstí.</a:t>
            </a:r>
          </a:p>
          <a:p>
            <a:r>
              <a:rPr lang="cs-CZ" dirty="0"/>
              <a:t>Bolestivost kloubu je vždy přítomná. Pasivní pohyb je výrazně bolestivější než u jiných afekcí. Okolní svalstvo reaguje spasmem. Pacient snižuje nitrokloubní tlak a následně bolestivost tím, že zaujímá typické úlevové polohy (koleno v lehké flexi, kyčelní klouby </a:t>
            </a:r>
            <a:r>
              <a:rPr lang="cs-CZ" dirty="0" err="1"/>
              <a:t>semiflexi</a:t>
            </a:r>
            <a:r>
              <a:rPr lang="cs-CZ" dirty="0"/>
              <a:t>, abdukci a zevní rotaci). Přítomná je celková reakce organizmu, teplota, zimnice a schvácenost. Děti odmítají končetinu zatěžovat. Lokálně nalézáme zvýšenou kožní teplotu, </a:t>
            </a:r>
            <a:r>
              <a:rPr lang="cs-CZ" dirty="0" err="1"/>
              <a:t>synovialitidu</a:t>
            </a:r>
            <a:r>
              <a:rPr lang="cs-CZ" dirty="0"/>
              <a:t>, zarudnutí, palpační bolestivost, omezení funkce kloubu a výpotek. Ten může být z počátku serózní čirý, později zkalený hustší dle typu agens různě zbarvený</a:t>
            </a:r>
          </a:p>
          <a:p>
            <a:endParaRPr lang="cs-CZ" dirty="0"/>
          </a:p>
        </p:txBody>
      </p:sp>
      <p:pic>
        <p:nvPicPr>
          <p:cNvPr id="5" name="Obrázek 4">
            <a:extLst>
              <a:ext uri="{FF2B5EF4-FFF2-40B4-BE49-F238E27FC236}">
                <a16:creationId xmlns:a16="http://schemas.microsoft.com/office/drawing/2014/main" id="{411C7FE7-024F-4428-94FA-6E7D01A61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879" y="3060573"/>
            <a:ext cx="2838450" cy="2876550"/>
          </a:xfrm>
          <a:prstGeom prst="rect">
            <a:avLst/>
          </a:prstGeom>
        </p:spPr>
      </p:pic>
      <p:sp>
        <p:nvSpPr>
          <p:cNvPr id="6" name="Obdélník 5">
            <a:extLst>
              <a:ext uri="{FF2B5EF4-FFF2-40B4-BE49-F238E27FC236}">
                <a16:creationId xmlns:a16="http://schemas.microsoft.com/office/drawing/2014/main" id="{17639F7F-4BBE-4C61-BDF4-73C8307BFC86}"/>
              </a:ext>
            </a:extLst>
          </p:cNvPr>
          <p:cNvSpPr/>
          <p:nvPr/>
        </p:nvSpPr>
        <p:spPr>
          <a:xfrm>
            <a:off x="5680329" y="6031210"/>
            <a:ext cx="6096000" cy="923330"/>
          </a:xfrm>
          <a:prstGeom prst="rect">
            <a:avLst/>
          </a:prstGeom>
        </p:spPr>
        <p:txBody>
          <a:bodyPr>
            <a:spAutoFit/>
          </a:bodyPr>
          <a:lstStyle/>
          <a:p>
            <a:r>
              <a:rPr lang="cs-CZ" dirty="0"/>
              <a:t>Obr. 4: RTG snímek následků coxitidy novorozence s rozšířením kloubu a periostálními osifikacemi na proximálním femuru</a:t>
            </a:r>
          </a:p>
          <a:p>
            <a:r>
              <a:rPr lang="cs-CZ" dirty="0"/>
              <a:t> </a:t>
            </a:r>
          </a:p>
        </p:txBody>
      </p:sp>
    </p:spTree>
    <p:extLst>
      <p:ext uri="{BB962C8B-B14F-4D97-AF65-F5344CB8AC3E}">
        <p14:creationId xmlns:p14="http://schemas.microsoft.com/office/powerpoint/2010/main" val="3315293119"/>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EAEE02-8A15-4385-A984-1A07B1BB6C6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E4D287F-C5CF-4D3D-BE7E-BB2504DC1814}"/>
              </a:ext>
            </a:extLst>
          </p:cNvPr>
          <p:cNvSpPr>
            <a:spLocks noGrp="1"/>
          </p:cNvSpPr>
          <p:nvPr>
            <p:ph idx="1"/>
          </p:nvPr>
        </p:nvSpPr>
        <p:spPr/>
        <p:txBody>
          <a:bodyPr>
            <a:normAutofit fontScale="92500" lnSpcReduction="20000"/>
          </a:bodyPr>
          <a:lstStyle/>
          <a:p>
            <a:r>
              <a:rPr lang="cs-CZ" b="1" dirty="0"/>
              <a:t>Klinický obraz</a:t>
            </a:r>
            <a:endParaRPr lang="cs-CZ" dirty="0"/>
          </a:p>
          <a:p>
            <a:r>
              <a:rPr lang="cs-CZ" dirty="0"/>
              <a:t>Nejčastěji se vyskytuje u malých dětí a u starých lidí. Polovina pacientů je mladších 2 let. U chlapců je dvakrát častější. Typicky postihuje koleno, dále kyčel, rameno a zápěstí.</a:t>
            </a:r>
          </a:p>
          <a:p>
            <a:r>
              <a:rPr lang="cs-CZ" dirty="0"/>
              <a:t>Bolestivost kloubu je vždy přítomná. Pasivní pohyb je výrazně bolestivější než u jiných afekcí. Okolní svalstvo reaguje spasmem. Pacient snižuje nitrokloubní tlak a následně bolestivost tím, že zaujímá typické úlevové polohy (koleno v lehké flexi, kyčelní klouby </a:t>
            </a:r>
            <a:r>
              <a:rPr lang="cs-CZ" dirty="0" err="1"/>
              <a:t>semiflexi</a:t>
            </a:r>
            <a:r>
              <a:rPr lang="cs-CZ" dirty="0"/>
              <a:t>, abdukci a zevní rotaci). Přítomná je celková reakce organizmu, teplota, zimnice a schvácenost. Děti odmítají končetinu zatěžovat. Lokálně nalézáme zvýšenou kožní teplotu, </a:t>
            </a:r>
            <a:r>
              <a:rPr lang="cs-CZ" dirty="0" err="1"/>
              <a:t>synovialitidu</a:t>
            </a:r>
            <a:r>
              <a:rPr lang="cs-CZ" dirty="0"/>
              <a:t>, zarudnutí, palpační bolestivost, omezení funkce kloubu a výpotek. Ten může být z počátku serózní čirý, později zkalený hustší dle typu agens různě zbarvený.</a:t>
            </a:r>
          </a:p>
          <a:p>
            <a:endParaRPr lang="cs-CZ" dirty="0"/>
          </a:p>
        </p:txBody>
      </p:sp>
    </p:spTree>
    <p:extLst>
      <p:ext uri="{BB962C8B-B14F-4D97-AF65-F5344CB8AC3E}">
        <p14:creationId xmlns:p14="http://schemas.microsoft.com/office/powerpoint/2010/main" val="3664174129"/>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A40F90-0F8D-4569-B6E9-2CCE349BB65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41388A8-AA06-4A9E-94C2-607599F688C1}"/>
              </a:ext>
            </a:extLst>
          </p:cNvPr>
          <p:cNvSpPr>
            <a:spLocks noGrp="1"/>
          </p:cNvSpPr>
          <p:nvPr>
            <p:ph idx="1"/>
          </p:nvPr>
        </p:nvSpPr>
        <p:spPr/>
        <p:txBody>
          <a:bodyPr>
            <a:normAutofit fontScale="70000" lnSpcReduction="20000"/>
          </a:bodyPr>
          <a:lstStyle/>
          <a:p>
            <a:r>
              <a:rPr lang="cs-CZ" b="1" dirty="0"/>
              <a:t>Diagnostika</a:t>
            </a:r>
            <a:endParaRPr lang="cs-CZ" dirty="0"/>
          </a:p>
          <a:p>
            <a:r>
              <a:rPr lang="cs-CZ" dirty="0"/>
              <a:t>V anamnéze pátráme nejen po poranění kloubu, operačních zákrocích, onemocněních s postižením imunitního systému či s bakteriemi, ale i lékařských zákrocích jako jsou punkce a obstřiky. </a:t>
            </a:r>
          </a:p>
          <a:p>
            <a:r>
              <a:rPr lang="cs-CZ" dirty="0"/>
              <a:t>Nejdůležitějším diagnostickým postupem je punkce kloubní a vyšetření punktátu jak mikrobiologické tak cytologické. Je nutné punkci provést za přísně aseptických podmínek a použít dostatečně tlustou punkční jehlu. Jestliže punktát nemůžeme ihned odeslat k vyšetření, musíme na transport použít speciální transportní půdu. Při cytologickém vyšetření punktátu nalézáme leukocytózu přes 50 000 (normálně méně než 200), </a:t>
            </a:r>
            <a:r>
              <a:rPr lang="cs-CZ" dirty="0" err="1"/>
              <a:t>neutrofilů</a:t>
            </a:r>
            <a:r>
              <a:rPr lang="cs-CZ" dirty="0"/>
              <a:t> je přes 75 %, snížená je též hladina glukózy na méně než 25 % hladiny v séru. V rozboru krve nalézáme leukocytózu pouze v polovině případů. Sedimentace erytrocytů a C reaktivní protein jsou citlivějšími indikátory infekce a dobře slouží k monitorování úspěšnosti léčby. Hemokultury jsou pozitivní v 50 % případů, ale jsou důležité, když je mikrobiologické vyšetření punktátu negativní.</a:t>
            </a:r>
          </a:p>
          <a:p>
            <a:r>
              <a:rPr lang="cs-CZ" dirty="0"/>
              <a:t>Vždy je nutné provést RTG vyšetření, které může ukázat rozšíření kloubní štěrbiny, či v případě měkkých snímků i distenzi kloubního pouzdra. Prvními kostními změnami je zřídnutí </a:t>
            </a:r>
            <a:r>
              <a:rPr lang="cs-CZ" dirty="0" err="1"/>
              <a:t>subchondrální</a:t>
            </a:r>
            <a:r>
              <a:rPr lang="cs-CZ" dirty="0"/>
              <a:t> kosti, následované později kostními erozemi v okolí kloubu. V pozdních stádiích zúžení kloubní chrupavky. Je vhodné provést srovnávací RTG kontralaterálního kloubu. Přínosné bývá i sonografické vyšetření kloubu v případě výpotku.</a:t>
            </a:r>
          </a:p>
          <a:p>
            <a:endParaRPr lang="cs-CZ" dirty="0"/>
          </a:p>
        </p:txBody>
      </p:sp>
    </p:spTree>
    <p:extLst>
      <p:ext uri="{BB962C8B-B14F-4D97-AF65-F5344CB8AC3E}">
        <p14:creationId xmlns:p14="http://schemas.microsoft.com/office/powerpoint/2010/main" val="1713064326"/>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C8100-45B0-44A9-9A49-A3790FBC57D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B7543A3-9EA0-4943-98FC-FE1DB2248C33}"/>
              </a:ext>
            </a:extLst>
          </p:cNvPr>
          <p:cNvSpPr>
            <a:spLocks noGrp="1"/>
          </p:cNvSpPr>
          <p:nvPr>
            <p:ph idx="1"/>
          </p:nvPr>
        </p:nvSpPr>
        <p:spPr/>
        <p:txBody>
          <a:bodyPr>
            <a:normAutofit fontScale="77500" lnSpcReduction="20000"/>
          </a:bodyPr>
          <a:lstStyle/>
          <a:p>
            <a:r>
              <a:rPr lang="cs-CZ" b="1" dirty="0"/>
              <a:t>Terapie</a:t>
            </a:r>
            <a:endParaRPr lang="cs-CZ" dirty="0"/>
          </a:p>
          <a:p>
            <a:r>
              <a:rPr lang="cs-CZ" dirty="0"/>
              <a:t>Končetinu polohujeme do elevace a kloub stabilizujeme v ortéze, přikládáme led a chladivé obklady. Provedeme evakuační punkci. Aplikujeme intravenózně širokospektrá antibiotika. (Nečekáme na výsledek kultivace - odběr na kultivaci však provádíme před aplikací antibiotik). Ty později zaměníme dle citlivosti. Intravenózně podáváme antibiotika 1 až 2 týdny a dále perorálně ještě asi 3 až 4 týdny. </a:t>
            </a:r>
          </a:p>
          <a:p>
            <a:r>
              <a:rPr lang="cs-CZ" dirty="0"/>
              <a:t>Odstranění hnisavého </a:t>
            </a:r>
            <a:r>
              <a:rPr lang="cs-CZ" dirty="0" err="1"/>
              <a:t>exudátu</a:t>
            </a:r>
            <a:r>
              <a:rPr lang="cs-CZ" dirty="0"/>
              <a:t> je nezbytné. Snížíme tím nitrokloubní tlak, snížíme množství bakterií a antigenů v kloubu a omezíme také poškození chrupavky. Provést ho můžeme jednak evakuační punkcí, artroskopií či otevřenou </a:t>
            </a:r>
            <a:r>
              <a:rPr lang="cs-CZ" dirty="0" err="1"/>
              <a:t>artrotomií</a:t>
            </a:r>
            <a:r>
              <a:rPr lang="cs-CZ" dirty="0"/>
              <a:t>. V případech těžké infekce, Gram pozitivní infekce, množství hnisavého výpotku či přetrvávání symptomů při terapii více jak 48 hodin provádíme zavedení </a:t>
            </a:r>
            <a:r>
              <a:rPr lang="cs-CZ" dirty="0" err="1"/>
              <a:t>odsavné</a:t>
            </a:r>
            <a:r>
              <a:rPr lang="cs-CZ" dirty="0"/>
              <a:t> či výplachové drenáže. Nejlépe artroskopicky s rozsáhlým </a:t>
            </a:r>
            <a:r>
              <a:rPr lang="cs-CZ" dirty="0" err="1"/>
              <a:t>peroperačním</a:t>
            </a:r>
            <a:r>
              <a:rPr lang="cs-CZ" dirty="0"/>
              <a:t> výplachem, </a:t>
            </a:r>
            <a:r>
              <a:rPr lang="cs-CZ" dirty="0" err="1"/>
              <a:t>debridement</a:t>
            </a:r>
            <a:r>
              <a:rPr lang="cs-CZ" dirty="0"/>
              <a:t> a ev. se současnou </a:t>
            </a:r>
            <a:r>
              <a:rPr lang="cs-CZ" dirty="0" err="1"/>
              <a:t>synovectomií</a:t>
            </a:r>
            <a:r>
              <a:rPr lang="cs-CZ" dirty="0"/>
              <a:t>. Tam, kde to není možné, provádíme výkon z </a:t>
            </a:r>
            <a:r>
              <a:rPr lang="cs-CZ" dirty="0" err="1"/>
              <a:t>artrotomie</a:t>
            </a:r>
            <a:r>
              <a:rPr lang="cs-CZ" dirty="0"/>
              <a:t> otevřeně. Po odeznění akutní symptomatologie začínáme s mobilizací kloubu nejlépe za využití motorových dlah, později je nutná intenzivní rehabilitace. Pro tlumení bolesti podáváme analgetika a antirevmatika.</a:t>
            </a:r>
          </a:p>
          <a:p>
            <a:endParaRPr lang="cs-CZ" dirty="0"/>
          </a:p>
        </p:txBody>
      </p:sp>
    </p:spTree>
    <p:extLst>
      <p:ext uri="{BB962C8B-B14F-4D97-AF65-F5344CB8AC3E}">
        <p14:creationId xmlns:p14="http://schemas.microsoft.com/office/powerpoint/2010/main" val="995143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F860AC-1F03-4C31-A583-21A0DC702EF3}"/>
              </a:ext>
            </a:extLst>
          </p:cNvPr>
          <p:cNvSpPr>
            <a:spLocks noGrp="1"/>
          </p:cNvSpPr>
          <p:nvPr>
            <p:ph type="title"/>
          </p:nvPr>
        </p:nvSpPr>
        <p:spPr/>
        <p:txBody>
          <a:bodyPr/>
          <a:lstStyle/>
          <a:p>
            <a:r>
              <a:rPr lang="cs-CZ" dirty="0"/>
              <a:t>Terapie</a:t>
            </a:r>
          </a:p>
        </p:txBody>
      </p:sp>
      <p:sp>
        <p:nvSpPr>
          <p:cNvPr id="3" name="Zástupný symbol pro obsah 2">
            <a:extLst>
              <a:ext uri="{FF2B5EF4-FFF2-40B4-BE49-F238E27FC236}">
                <a16:creationId xmlns:a16="http://schemas.microsoft.com/office/drawing/2014/main" id="{C442B999-616D-42A9-B8EA-4938E8C40C92}"/>
              </a:ext>
            </a:extLst>
          </p:cNvPr>
          <p:cNvSpPr>
            <a:spLocks noGrp="1"/>
          </p:cNvSpPr>
          <p:nvPr>
            <p:ph idx="1"/>
          </p:nvPr>
        </p:nvSpPr>
        <p:spPr/>
        <p:txBody>
          <a:bodyPr/>
          <a:lstStyle/>
          <a:p>
            <a:r>
              <a:rPr lang="cs-CZ" dirty="0"/>
              <a:t>Režimová opatření</a:t>
            </a:r>
          </a:p>
          <a:p>
            <a:r>
              <a:rPr lang="cs-CZ" dirty="0"/>
              <a:t>Farmakologická léčba- konzervativní</a:t>
            </a:r>
          </a:p>
          <a:p>
            <a:r>
              <a:rPr lang="cs-CZ" dirty="0"/>
              <a:t>Chirurgická léčba</a:t>
            </a:r>
          </a:p>
        </p:txBody>
      </p:sp>
    </p:spTree>
    <p:extLst>
      <p:ext uri="{BB962C8B-B14F-4D97-AF65-F5344CB8AC3E}">
        <p14:creationId xmlns:p14="http://schemas.microsoft.com/office/powerpoint/2010/main" val="609479111"/>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A9469C-BA62-4B8B-AD2C-18CC043DADFA}"/>
              </a:ext>
            </a:extLst>
          </p:cNvPr>
          <p:cNvSpPr>
            <a:spLocks noGrp="1"/>
          </p:cNvSpPr>
          <p:nvPr>
            <p:ph type="title"/>
          </p:nvPr>
        </p:nvSpPr>
        <p:spPr/>
        <p:txBody>
          <a:bodyPr>
            <a:normAutofit fontScale="90000"/>
          </a:bodyPr>
          <a:lstStyle/>
          <a:p>
            <a:r>
              <a:rPr lang="cs-CZ" b="1" dirty="0">
                <a:solidFill>
                  <a:srgbClr val="FF0000"/>
                </a:solidFill>
              </a:rPr>
              <a:t>21 Ošetřovatelský proces u pacienta s poraněním páteře</a:t>
            </a:r>
            <a:br>
              <a:rPr lang="cs-CZ" b="1" dirty="0"/>
            </a:br>
            <a:endParaRPr lang="cs-CZ" dirty="0"/>
          </a:p>
        </p:txBody>
      </p:sp>
      <p:sp>
        <p:nvSpPr>
          <p:cNvPr id="3" name="Zástupný symbol pro obsah 2">
            <a:extLst>
              <a:ext uri="{FF2B5EF4-FFF2-40B4-BE49-F238E27FC236}">
                <a16:creationId xmlns:a16="http://schemas.microsoft.com/office/drawing/2014/main" id="{95666203-82BC-49D0-B484-A236D18756A9}"/>
              </a:ext>
            </a:extLst>
          </p:cNvPr>
          <p:cNvSpPr>
            <a:spLocks noGrp="1"/>
          </p:cNvSpPr>
          <p:nvPr>
            <p:ph idx="1"/>
          </p:nvPr>
        </p:nvSpPr>
        <p:spPr/>
        <p:txBody>
          <a:bodyPr>
            <a:normAutofit fontScale="62500" lnSpcReduction="20000"/>
          </a:bodyPr>
          <a:lstStyle/>
          <a:p>
            <a:r>
              <a:rPr lang="cs-CZ" b="1" dirty="0"/>
              <a:t>Úrazy páteře bez poškození míchy</a:t>
            </a:r>
          </a:p>
          <a:p>
            <a:r>
              <a:rPr lang="cs-CZ" dirty="0"/>
              <a:t>K poranění páteře dochází mechanickým přetížením páteře, zejména k postižení meziobratlových plotének, vazivových spojů a obratlů. Nejčastěji se setkáváme se zlomeninami a dislokacemi v oblasti krční a </a:t>
            </a:r>
            <a:r>
              <a:rPr lang="cs-CZ" dirty="0" err="1"/>
              <a:t>thorakolumbální</a:t>
            </a:r>
            <a:r>
              <a:rPr lang="cs-CZ" dirty="0"/>
              <a:t> páteře.</a:t>
            </a:r>
          </a:p>
          <a:p>
            <a:r>
              <a:rPr lang="cs-CZ" dirty="0"/>
              <a:t> </a:t>
            </a:r>
          </a:p>
          <a:p>
            <a:r>
              <a:rPr lang="cs-CZ" b="1" dirty="0"/>
              <a:t>Úrazy páteře bez zlomenin </a:t>
            </a:r>
            <a:endParaRPr lang="cs-CZ" dirty="0"/>
          </a:p>
          <a:p>
            <a:r>
              <a:rPr lang="cs-CZ" dirty="0"/>
              <a:t>Distorze páteře nejčastěji vznikají při lehčích pádech, lehčím torzním, či flexně-extenčním pohybu. Nedochází k anatomickému poškození meziobratlového spojení s posunem obratlů. Zřídka kdy se objevují krátkodobé neurologické příznaky (bolest hlavy, popř. krátkodobé parestezie horní končetiny). Nejčastěji se setkáváme s tímto poraněním v krčním úseku páteře, někdy bývá doprovodným zraněním při otřesu mozku. V hrudním a bederním úseku páteře nebývá toto poranění tak časté. </a:t>
            </a:r>
          </a:p>
          <a:p>
            <a:r>
              <a:rPr lang="cs-CZ" dirty="0"/>
              <a:t>Subluxace meziobratlových kloubů páteře nastává při intenzivnějším mechanismu úrazu, u kterého může dojít k anatomickému poškození meziobratlových vazivových spojení. Neurologické příznaky mohou přetrvávat i několik dnů. </a:t>
            </a:r>
          </a:p>
          <a:p>
            <a:r>
              <a:rPr lang="cs-CZ" dirty="0"/>
              <a:t>Pohmoždění páteře se nejčastěji objevuje při pádech na záda, nejčastější lokalitou je bederní úsek páteře. Vždy je nutné zhotovit RTG snímek a vyloučit zlomeninu obratle</a:t>
            </a:r>
          </a:p>
        </p:txBody>
      </p:sp>
    </p:spTree>
    <p:extLst>
      <p:ext uri="{BB962C8B-B14F-4D97-AF65-F5344CB8AC3E}">
        <p14:creationId xmlns:p14="http://schemas.microsoft.com/office/powerpoint/2010/main" val="1725369982"/>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2E731B-08A4-43A3-B016-4346568FD01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8350052-848E-41F4-8FFF-AA071B3C0779}"/>
              </a:ext>
            </a:extLst>
          </p:cNvPr>
          <p:cNvSpPr>
            <a:spLocks noGrp="1"/>
          </p:cNvSpPr>
          <p:nvPr>
            <p:ph idx="1"/>
          </p:nvPr>
        </p:nvSpPr>
        <p:spPr/>
        <p:txBody>
          <a:bodyPr>
            <a:normAutofit fontScale="55000" lnSpcReduction="20000"/>
          </a:bodyPr>
          <a:lstStyle/>
          <a:p>
            <a:r>
              <a:rPr lang="cs-CZ" b="1" dirty="0"/>
              <a:t>Typy zlomenin na páteři </a:t>
            </a:r>
            <a:endParaRPr lang="cs-CZ" dirty="0"/>
          </a:p>
          <a:p>
            <a:r>
              <a:rPr lang="cs-CZ" b="1" dirty="0"/>
              <a:t>Kompresivní zlomenina</a:t>
            </a:r>
            <a:r>
              <a:rPr lang="cs-CZ" dirty="0"/>
              <a:t> – nejčastější typ, dojde ke zmáčknutí těla obratle. Obvykle vzniká nárazem zezadu nebo pádem z výše. </a:t>
            </a:r>
          </a:p>
          <a:p>
            <a:r>
              <a:rPr lang="cs-CZ" b="1" dirty="0"/>
              <a:t>Tříštivá zlomenina</a:t>
            </a:r>
            <a:r>
              <a:rPr lang="cs-CZ" dirty="0"/>
              <a:t> – vzniká prudkým stištěním obratlového těla mezi sousedními obratli. </a:t>
            </a:r>
          </a:p>
          <a:p>
            <a:r>
              <a:rPr lang="cs-CZ" b="1" dirty="0"/>
              <a:t>Flekčně distrakční zlomenina</a:t>
            </a:r>
            <a:r>
              <a:rPr lang="cs-CZ" dirty="0"/>
              <a:t> – vzniká prudkým a výrazným ohnutím trupu. Obratlové tělo se klínovitě stlačí a zadní vazivové struktury se roztrhnou. Při velkém násilí může dojít k luxaci a posunu těl sousedních obratlů po sobě. Jde o značně nestabilní poranění. </a:t>
            </a:r>
          </a:p>
          <a:p>
            <a:r>
              <a:rPr lang="cs-CZ" b="1" dirty="0"/>
              <a:t>Translační poranění</a:t>
            </a:r>
            <a:r>
              <a:rPr lang="cs-CZ" dirty="0"/>
              <a:t> – vzniká střižným mechanismem, nejčastěji při přejetí vozem (ŠTULÍK et al., 2010). </a:t>
            </a:r>
          </a:p>
          <a:p>
            <a:r>
              <a:rPr lang="cs-CZ" dirty="0"/>
              <a:t> </a:t>
            </a:r>
          </a:p>
          <a:p>
            <a:r>
              <a:rPr lang="cs-CZ" dirty="0"/>
              <a:t>Anatomicky lze zlomeniny páteře rozdělit na: </a:t>
            </a:r>
          </a:p>
          <a:p>
            <a:r>
              <a:rPr lang="cs-CZ" b="1" dirty="0"/>
              <a:t>Zlomeniny obratlových těl</a:t>
            </a:r>
            <a:r>
              <a:rPr lang="cs-CZ" dirty="0"/>
              <a:t> – nejčastěji se jedná o kompresivní zlomeniny vzniklé nárazem zezadu nebo pádem z výšky (výška je větší než raněný). </a:t>
            </a:r>
          </a:p>
          <a:p>
            <a:r>
              <a:rPr lang="cs-CZ" b="1" dirty="0"/>
              <a:t>Zlomeniny příčných trnových výběžků</a:t>
            </a:r>
            <a:r>
              <a:rPr lang="cs-CZ" dirty="0"/>
              <a:t> – mohou vznikat špatnou koordinací svalových stahů, např. při sportu. </a:t>
            </a:r>
          </a:p>
          <a:p>
            <a:r>
              <a:rPr lang="cs-CZ" b="1" dirty="0"/>
              <a:t>Zlomeniny obratlových oblouků</a:t>
            </a:r>
            <a:r>
              <a:rPr lang="cs-CZ" dirty="0"/>
              <a:t> – jsou velmi vzácné, jejich nebezpečí spočívá v útlaku míchy úlomky (HRABOVSKÝ et al., 2003).</a:t>
            </a:r>
          </a:p>
          <a:p>
            <a:r>
              <a:rPr lang="cs-CZ" dirty="0"/>
              <a:t> </a:t>
            </a:r>
          </a:p>
          <a:p>
            <a:endParaRPr lang="cs-CZ" dirty="0"/>
          </a:p>
        </p:txBody>
      </p:sp>
    </p:spTree>
    <p:extLst>
      <p:ext uri="{BB962C8B-B14F-4D97-AF65-F5344CB8AC3E}">
        <p14:creationId xmlns:p14="http://schemas.microsoft.com/office/powerpoint/2010/main" val="3033428763"/>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198F99-6CA5-4D83-92F5-5D9DCB43D3A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3CDD516-10E1-429F-AAF3-AC0E78CCDE77}"/>
              </a:ext>
            </a:extLst>
          </p:cNvPr>
          <p:cNvSpPr>
            <a:spLocks noGrp="1"/>
          </p:cNvSpPr>
          <p:nvPr>
            <p:ph idx="1"/>
          </p:nvPr>
        </p:nvSpPr>
        <p:spPr/>
        <p:txBody>
          <a:bodyPr>
            <a:normAutofit fontScale="62500" lnSpcReduction="20000"/>
          </a:bodyPr>
          <a:lstStyle/>
          <a:p>
            <a:r>
              <a:rPr lang="cs-CZ" b="1" dirty="0"/>
              <a:t>Poranění krční páteře </a:t>
            </a:r>
            <a:endParaRPr lang="cs-CZ" dirty="0"/>
          </a:p>
          <a:p>
            <a:r>
              <a:rPr lang="cs-CZ" dirty="0"/>
              <a:t>Oblast krční páteře je poměrně specifická, a to zejména kvůli anatomickým odlišnostem stavby dvou prvních obratlů. Rozlišujeme horní a dolní krční páteř. </a:t>
            </a:r>
          </a:p>
          <a:p>
            <a:r>
              <a:rPr lang="cs-CZ" dirty="0"/>
              <a:t> </a:t>
            </a:r>
          </a:p>
          <a:p>
            <a:r>
              <a:rPr lang="cs-CZ" b="1" dirty="0"/>
              <a:t>Horní krční páteř </a:t>
            </a:r>
            <a:endParaRPr lang="cs-CZ" dirty="0"/>
          </a:p>
          <a:p>
            <a:r>
              <a:rPr lang="cs-CZ" dirty="0"/>
              <a:t>Díky chybějící meziobratlové ploténce je pohyblivost horní krční páteře podstatně větší než pohyblivost dolní krční páteře. S tím souvisí i častá zranitelnost tohoto úseku páteře. Nejčastějšími příčinami těchto úrazů jsou dopravní nehody s velkým deceleračním násilím či pády z výšky. Dále sem řadíme úrazy se silným tahem v ose – strangulaci. Řadíme sem všechny úrazy krční páteře počínající dolním koncem týlní kosti až po ploténku čepovce. Konkrétně mluvíme o: </a:t>
            </a:r>
          </a:p>
          <a:p>
            <a:r>
              <a:rPr lang="cs-CZ" dirty="0"/>
              <a:t>- poškození </a:t>
            </a:r>
            <a:r>
              <a:rPr lang="cs-CZ" dirty="0" err="1"/>
              <a:t>atlanto</a:t>
            </a:r>
            <a:r>
              <a:rPr lang="cs-CZ" dirty="0"/>
              <a:t>-okcipitálního skloubení, </a:t>
            </a:r>
          </a:p>
          <a:p>
            <a:r>
              <a:rPr lang="cs-CZ" dirty="0"/>
              <a:t>- zlomenině nosiče, </a:t>
            </a:r>
          </a:p>
          <a:p>
            <a:r>
              <a:rPr lang="cs-CZ" dirty="0"/>
              <a:t>- poškození skloubení nosič – čepovec, </a:t>
            </a:r>
          </a:p>
          <a:p>
            <a:r>
              <a:rPr lang="cs-CZ" dirty="0"/>
              <a:t>- zlomenině zubu čepovce, </a:t>
            </a:r>
          </a:p>
          <a:p>
            <a:r>
              <a:rPr lang="cs-CZ" dirty="0"/>
              <a:t>- zlomenině čepovce. </a:t>
            </a:r>
          </a:p>
          <a:p>
            <a:endParaRPr lang="cs-CZ" dirty="0"/>
          </a:p>
        </p:txBody>
      </p:sp>
    </p:spTree>
    <p:extLst>
      <p:ext uri="{BB962C8B-B14F-4D97-AF65-F5344CB8AC3E}">
        <p14:creationId xmlns:p14="http://schemas.microsoft.com/office/powerpoint/2010/main" val="87368087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D93171-4F18-49CC-9BFA-902BFEEEE5D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80B093E-FE6C-40C7-85B1-9CE2AB0753C6}"/>
              </a:ext>
            </a:extLst>
          </p:cNvPr>
          <p:cNvSpPr>
            <a:spLocks noGrp="1"/>
          </p:cNvSpPr>
          <p:nvPr>
            <p:ph idx="1"/>
          </p:nvPr>
        </p:nvSpPr>
        <p:spPr/>
        <p:txBody>
          <a:bodyPr>
            <a:normAutofit fontScale="62500" lnSpcReduction="20000"/>
          </a:bodyPr>
          <a:lstStyle/>
          <a:p>
            <a:r>
              <a:rPr lang="cs-CZ" b="1" dirty="0"/>
              <a:t>Dolní krční páteř </a:t>
            </a:r>
            <a:endParaRPr lang="cs-CZ" dirty="0"/>
          </a:p>
          <a:p>
            <a:r>
              <a:rPr lang="cs-CZ" dirty="0"/>
              <a:t>Do skupiny úrazů dolní krční páteře řadíme postižení obratlů C3-C7. Nejčastějším mechanismem úrazu je </a:t>
            </a:r>
            <a:r>
              <a:rPr lang="cs-CZ" dirty="0" err="1"/>
              <a:t>hyperflexe</a:t>
            </a:r>
            <a:r>
              <a:rPr lang="cs-CZ" dirty="0"/>
              <a:t>, často při skocích do mělké vody, kdy dochází k poškození vazivových spojení a samotných obratlů. Příčinou bývají i dopravní nehody. Patří sem distorze, izolované zlomeniny, luxační zlomeniny, roztržení kloubních pouzder, roztržení meziobratlových plotének.</a:t>
            </a:r>
          </a:p>
          <a:p>
            <a:r>
              <a:rPr lang="cs-CZ" dirty="0"/>
              <a:t> </a:t>
            </a:r>
          </a:p>
          <a:p>
            <a:r>
              <a:rPr lang="cs-CZ" b="1" dirty="0"/>
              <a:t>Poranění hrudní a bederní páteře </a:t>
            </a:r>
            <a:endParaRPr lang="cs-CZ" dirty="0"/>
          </a:p>
          <a:p>
            <a:r>
              <a:rPr lang="cs-CZ" dirty="0"/>
              <a:t>Poranění hrudní páteře bývají méně častá než u sousedních úseků, mnohdy jsou komplikována průvodními zraněními. Častěji vznikají úrazy lokalizované v přechodu </a:t>
            </a:r>
            <a:r>
              <a:rPr lang="cs-CZ" dirty="0" err="1"/>
              <a:t>Th</a:t>
            </a:r>
            <a:r>
              <a:rPr lang="cs-CZ" dirty="0"/>
              <a:t> – L (</a:t>
            </a:r>
            <a:r>
              <a:rPr lang="cs-CZ" dirty="0" err="1"/>
              <a:t>thorakolumbální</a:t>
            </a:r>
            <a:r>
              <a:rPr lang="cs-CZ" dirty="0"/>
              <a:t> přechod), v místě, kde přechází hrudní kyfóza v bederní lordózu, či v přechodu rigidní hrudní páteře v mobilnější bederní páteř. Příčinou těchto úrazů se stává přímé násilí, dopravní kolize (srážka chodce vozidlem), pády z výšky, některé sporty, zavalení (POKORNÝ et al., 2004). </a:t>
            </a:r>
          </a:p>
          <a:p>
            <a:r>
              <a:rPr lang="cs-CZ" dirty="0"/>
              <a:t>Klasifikace zlomenin hrudní a bederní páteře </a:t>
            </a:r>
          </a:p>
          <a:p>
            <a:r>
              <a:rPr lang="cs-CZ" dirty="0"/>
              <a:t>V současné době se u zlomenin </a:t>
            </a:r>
            <a:r>
              <a:rPr lang="cs-CZ" dirty="0" err="1"/>
              <a:t>thorakolumbálního</a:t>
            </a:r>
            <a:r>
              <a:rPr lang="cs-CZ" dirty="0"/>
              <a:t> úseku páteře nejčastěji používá klasifikace dle </a:t>
            </a:r>
            <a:r>
              <a:rPr lang="cs-CZ" dirty="0" err="1"/>
              <a:t>Margela</a:t>
            </a:r>
            <a:r>
              <a:rPr lang="cs-CZ" dirty="0"/>
              <a:t>. Páteř je tvořena dvěma sloupci. Přední sloupec je definován obratlovým tělem a zadní sloupec veškerými strukturami dorzálně od obratlového těla se zdůrazněním zejména </a:t>
            </a:r>
            <a:r>
              <a:rPr lang="cs-CZ" dirty="0" err="1"/>
              <a:t>ligamentózního</a:t>
            </a:r>
            <a:r>
              <a:rPr lang="cs-CZ" dirty="0"/>
              <a:t> aparátu pro stabilitu poranění. Tato klasifikace hodnotí tři hlavní směry násilí vyvolávající mechanismus úrazu – komprese, distrakce a rotace – a podle toho je dělí do tří hlavních typů.</a:t>
            </a:r>
          </a:p>
          <a:p>
            <a:endParaRPr lang="cs-CZ" dirty="0"/>
          </a:p>
        </p:txBody>
      </p:sp>
    </p:spTree>
    <p:extLst>
      <p:ext uri="{BB962C8B-B14F-4D97-AF65-F5344CB8AC3E}">
        <p14:creationId xmlns:p14="http://schemas.microsoft.com/office/powerpoint/2010/main" val="121365316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49378-EEC2-4A83-A10E-4497887D03D6}"/>
              </a:ext>
            </a:extLst>
          </p:cNvPr>
          <p:cNvSpPr>
            <a:spLocks noGrp="1"/>
          </p:cNvSpPr>
          <p:nvPr>
            <p:ph type="title"/>
          </p:nvPr>
        </p:nvSpPr>
        <p:spPr/>
        <p:txBody>
          <a:bodyPr/>
          <a:lstStyle/>
          <a:p>
            <a:r>
              <a:rPr lang="cs-CZ" b="1" dirty="0"/>
              <a:t>Úrazy páteře s poškozením míchy</a:t>
            </a:r>
            <a:br>
              <a:rPr lang="cs-CZ" b="1" dirty="0"/>
            </a:br>
            <a:endParaRPr lang="cs-CZ" dirty="0"/>
          </a:p>
        </p:txBody>
      </p:sp>
      <p:sp>
        <p:nvSpPr>
          <p:cNvPr id="3" name="Zástupný symbol pro obsah 2">
            <a:extLst>
              <a:ext uri="{FF2B5EF4-FFF2-40B4-BE49-F238E27FC236}">
                <a16:creationId xmlns:a16="http://schemas.microsoft.com/office/drawing/2014/main" id="{26676FA8-37FD-42C4-826A-CFEFDB5C3643}"/>
              </a:ext>
            </a:extLst>
          </p:cNvPr>
          <p:cNvSpPr>
            <a:spLocks noGrp="1"/>
          </p:cNvSpPr>
          <p:nvPr>
            <p:ph idx="1"/>
          </p:nvPr>
        </p:nvSpPr>
        <p:spPr/>
        <p:txBody>
          <a:bodyPr>
            <a:normAutofit fontScale="47500" lnSpcReduction="20000"/>
          </a:bodyPr>
          <a:lstStyle/>
          <a:p>
            <a:r>
              <a:rPr lang="cs-CZ" dirty="0"/>
              <a:t>U 15-20 % pacientů s poraněním páteře je také poškozená mícha. Podle výšky léze vzniká:</a:t>
            </a:r>
          </a:p>
          <a:p>
            <a:r>
              <a:rPr lang="cs-CZ" dirty="0"/>
              <a:t>− tetraplegie (nahrazuje termín kvadruplegie) – míšní léze v krčních segmentech s poruchou funkce všech končetin, trupu, orgánů břicha a pánve. Nezařazuje lézi brachiálního plexu nebo poranění periferních nervů mimo páteřní kanál,</a:t>
            </a:r>
          </a:p>
          <a:p>
            <a:r>
              <a:rPr lang="cs-CZ" dirty="0"/>
              <a:t>− </a:t>
            </a:r>
            <a:r>
              <a:rPr lang="cs-CZ" dirty="0" err="1"/>
              <a:t>pentaplegie</a:t>
            </a:r>
            <a:r>
              <a:rPr lang="cs-CZ" dirty="0"/>
              <a:t> – paréza bránice a všech končetin, u míšní léze nad cervikální intumescencí,</a:t>
            </a:r>
          </a:p>
          <a:p>
            <a:r>
              <a:rPr lang="cs-CZ" dirty="0"/>
              <a:t>− paraplegie – míšní léze v hrudních, bederních nebo sakrálních segmentech, včetně </a:t>
            </a:r>
            <a:r>
              <a:rPr lang="cs-CZ" dirty="0" err="1"/>
              <a:t>intraspinálních</a:t>
            </a:r>
            <a:r>
              <a:rPr lang="cs-CZ" dirty="0"/>
              <a:t> struktur. Podle výšky postižení jsou postiženy dolní končetiny, trup, orgány břicha a pánve.</a:t>
            </a:r>
          </a:p>
          <a:p>
            <a:r>
              <a:rPr lang="cs-CZ" dirty="0"/>
              <a:t> </a:t>
            </a:r>
          </a:p>
          <a:p>
            <a:r>
              <a:rPr lang="cs-CZ" dirty="0"/>
              <a:t>Příznaky dle místa poškození:</a:t>
            </a:r>
          </a:p>
          <a:p>
            <a:r>
              <a:rPr lang="cs-CZ" dirty="0"/>
              <a:t>C1/C4 - Vzniká spastická paréza nebo plegie a poruchy citlivosti pod místem poškození, obvykle se vyskytují poruchy dýchání s rozvojem dalších příznaků transversální léze míšní. </a:t>
            </a:r>
          </a:p>
          <a:p>
            <a:r>
              <a:rPr lang="cs-CZ" dirty="0"/>
              <a:t>C5/Th2 - Vzniká </a:t>
            </a:r>
            <a:r>
              <a:rPr lang="cs-CZ" dirty="0" err="1"/>
              <a:t>tetraparéza</a:t>
            </a:r>
            <a:r>
              <a:rPr lang="cs-CZ" dirty="0"/>
              <a:t> nebo tetraplegie, na horních končetinách bývá chabá, na dolních spastická. Je přítomna porucha citlivosti pod místem poškození a další příznaky míšní léze. </a:t>
            </a:r>
          </a:p>
          <a:p>
            <a:r>
              <a:rPr lang="cs-CZ" dirty="0"/>
              <a:t>L1-L2 - Vzniká periferní obrna dolních končetin s občasnou přítomností patologických pyramidových reflexů a poruchy citlivosti na dolních končetinách a v </a:t>
            </a:r>
            <a:r>
              <a:rPr lang="cs-CZ" dirty="0" err="1"/>
              <a:t>perianální</a:t>
            </a:r>
            <a:r>
              <a:rPr lang="cs-CZ" dirty="0"/>
              <a:t> oblasti. </a:t>
            </a:r>
          </a:p>
          <a:p>
            <a:r>
              <a:rPr lang="cs-CZ" dirty="0"/>
              <a:t>L4-S2 - Vzniká obrna </a:t>
            </a:r>
            <a:r>
              <a:rPr lang="cs-CZ" dirty="0" err="1"/>
              <a:t>gluteálního</a:t>
            </a:r>
            <a:r>
              <a:rPr lang="cs-CZ" dirty="0"/>
              <a:t> svalstva, zadní stehenní skupiny a svalů </a:t>
            </a:r>
            <a:r>
              <a:rPr lang="cs-CZ" dirty="0" err="1"/>
              <a:t>předkolenní</a:t>
            </a:r>
            <a:r>
              <a:rPr lang="cs-CZ" dirty="0"/>
              <a:t> s omezenou dorzální flexí nohy, flexi v koleni a poruchy citlivosti. </a:t>
            </a:r>
          </a:p>
          <a:p>
            <a:r>
              <a:rPr lang="cs-CZ" dirty="0"/>
              <a:t>S3-S5 - Vzniká porucha citlivosti v </a:t>
            </a:r>
            <a:r>
              <a:rPr lang="cs-CZ" dirty="0" err="1"/>
              <a:t>perianální</a:t>
            </a:r>
            <a:r>
              <a:rPr lang="cs-CZ" dirty="0"/>
              <a:t> oblasti a na vnitřních stranách stehen, porucha sfinkterů, nepřítomný anální reflex a značný sklon k tvorbě dekubitů v sakrální oblasti, u mužů je porucha ejakulace. </a:t>
            </a:r>
          </a:p>
          <a:p>
            <a:r>
              <a:rPr lang="cs-CZ" dirty="0"/>
              <a:t>S2-S5 - Příznaky jsou podobné jako u poškození míchy v lumbální oblasti s palčivými bolestmi, postižen je anální reflex, reflex patní šlachy a </a:t>
            </a:r>
            <a:r>
              <a:rPr lang="cs-CZ" dirty="0" err="1"/>
              <a:t>medioplantární</a:t>
            </a:r>
            <a:r>
              <a:rPr lang="cs-CZ" dirty="0"/>
              <a:t> reflex. Sfinkterové poruchy se většinou objevují s odstupem času. </a:t>
            </a:r>
          </a:p>
          <a:p>
            <a:endParaRPr lang="cs-CZ" dirty="0"/>
          </a:p>
        </p:txBody>
      </p:sp>
    </p:spTree>
    <p:extLst>
      <p:ext uri="{BB962C8B-B14F-4D97-AF65-F5344CB8AC3E}">
        <p14:creationId xmlns:p14="http://schemas.microsoft.com/office/powerpoint/2010/main" val="206721505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911871-9A92-4391-B01A-8B454117CCE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C816B42-0DE5-441C-9CDE-CC47A6511E5F}"/>
              </a:ext>
            </a:extLst>
          </p:cNvPr>
          <p:cNvSpPr>
            <a:spLocks noGrp="1"/>
          </p:cNvSpPr>
          <p:nvPr>
            <p:ph idx="1"/>
          </p:nvPr>
        </p:nvSpPr>
        <p:spPr/>
        <p:txBody>
          <a:bodyPr>
            <a:normAutofit fontScale="70000" lnSpcReduction="20000"/>
          </a:bodyPr>
          <a:lstStyle/>
          <a:p>
            <a:r>
              <a:rPr lang="cs-CZ" dirty="0"/>
              <a:t>Poškození funkcí míchy může být kompletní, pak hovoříme o tetraplegii či paraplegii, při zachované, ale oslabené motorice hovoříme o </a:t>
            </a:r>
            <a:r>
              <a:rPr lang="cs-CZ" dirty="0" err="1"/>
              <a:t>tetraparéze</a:t>
            </a:r>
            <a:r>
              <a:rPr lang="cs-CZ" dirty="0"/>
              <a:t> či paraparéze (WENDSCHE et al., 2009). </a:t>
            </a:r>
          </a:p>
          <a:p>
            <a:r>
              <a:rPr lang="cs-CZ" dirty="0"/>
              <a:t> </a:t>
            </a:r>
          </a:p>
          <a:p>
            <a:r>
              <a:rPr lang="cs-CZ" dirty="0"/>
              <a:t>Při nekompletní lézi bývá senzitivita a motorika pod místem úrazu míchy částečně zachována. Je popsáno několik druhů syndromů, které se však izolovaně vyskytují jen ojediněle, častěji se setkáváme s jejich kombinací, kdy se více či méně projevují jednotlivé příznaky. Inkompletní léze jsou částečně reverzibilní, některé dráhy zůstávají zachovány.</a:t>
            </a:r>
          </a:p>
          <a:p>
            <a:r>
              <a:rPr lang="cs-CZ" dirty="0"/>
              <a:t> </a:t>
            </a:r>
          </a:p>
          <a:p>
            <a:r>
              <a:rPr lang="cs-CZ" b="1" dirty="0"/>
              <a:t>Kontuze míchy </a:t>
            </a:r>
            <a:endParaRPr lang="cs-CZ" dirty="0"/>
          </a:p>
          <a:p>
            <a:r>
              <a:rPr lang="cs-CZ" dirty="0"/>
              <a:t>Klinický obraz odpovídá míšnímu šoku. Představuje různou úroveň destrukce tkáně s krevními výrony, nekrózami a cévními trombózami s následným edémem. Prognóza záleží na rozsahu a lokalizaci poškození, ale vždy zanechává funkční následky. Úplná ztráta všech senzorických a motorických funkcí pod místem zranění trvající déle než 24 hodin ukazuje s vysokou pravděpodobností na trvalou nevratnou ztrátu.</a:t>
            </a:r>
          </a:p>
          <a:p>
            <a:endParaRPr lang="cs-CZ" dirty="0"/>
          </a:p>
        </p:txBody>
      </p:sp>
    </p:spTree>
    <p:extLst>
      <p:ext uri="{BB962C8B-B14F-4D97-AF65-F5344CB8AC3E}">
        <p14:creationId xmlns:p14="http://schemas.microsoft.com/office/powerpoint/2010/main" val="1742246774"/>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A7C0FE-C95F-41FE-89EA-7D6DFE32D64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80CDF09-2B71-4B3E-9AC5-DB91A0C32D1F}"/>
              </a:ext>
            </a:extLst>
          </p:cNvPr>
          <p:cNvSpPr>
            <a:spLocks noGrp="1"/>
          </p:cNvSpPr>
          <p:nvPr>
            <p:ph idx="1"/>
          </p:nvPr>
        </p:nvSpPr>
        <p:spPr/>
        <p:txBody>
          <a:bodyPr>
            <a:normAutofit fontScale="77500" lnSpcReduction="20000"/>
          </a:bodyPr>
          <a:lstStyle/>
          <a:p>
            <a:r>
              <a:rPr lang="cs-CZ" b="1" dirty="0"/>
              <a:t>Komprese míchy </a:t>
            </a:r>
            <a:endParaRPr lang="cs-CZ" dirty="0"/>
          </a:p>
          <a:p>
            <a:r>
              <a:rPr lang="cs-CZ" dirty="0"/>
              <a:t>Komprese míchy může vzniknout následkem utlačení míchy kostním úlomkem, dislokací či luxací obratle krvácením do míšního kanálu, útlakem míchy při epidurálních či subdurálních hematomech nebo traumatickým zánětem. Ve většině případů se však objevuje spolu se zhmožděním míchy (BEDNAŘÍK et al., 2010).</a:t>
            </a:r>
          </a:p>
          <a:p>
            <a:r>
              <a:rPr lang="cs-CZ" dirty="0"/>
              <a:t> </a:t>
            </a:r>
          </a:p>
          <a:p>
            <a:r>
              <a:rPr lang="cs-CZ" b="1" dirty="0"/>
              <a:t>Spinální šok </a:t>
            </a:r>
            <a:endParaRPr lang="cs-CZ" dirty="0"/>
          </a:p>
          <a:p>
            <a:r>
              <a:rPr lang="cs-CZ" dirty="0"/>
              <a:t>Spinální šok je klinický syndrom, který se nejčastěji objevuje při závažných poraněních míchy v krčním a horním hrudním úseku. Čím je míšní poranění rozsáhlejší a nachází se výše, tím delší a závažnější toto poranění je. V místě pod postižením je úplná svalová atonie, areflexie, anestezie a ztráta volní hybnosti. Tyto příznaky mohou trvat dny až měsíce. Později postupně narůstá svalový tonus, </a:t>
            </a:r>
            <a:r>
              <a:rPr lang="cs-CZ" dirty="0" err="1"/>
              <a:t>hyperreflexie</a:t>
            </a:r>
            <a:r>
              <a:rPr lang="cs-CZ" dirty="0"/>
              <a:t>, objevuje se dorzální reakce plantárního reflexu (</a:t>
            </a:r>
            <a:r>
              <a:rPr lang="cs-CZ" dirty="0" err="1"/>
              <a:t>Babinskiho</a:t>
            </a:r>
            <a:r>
              <a:rPr lang="cs-CZ" dirty="0"/>
              <a:t> reflex), zvyšuje se tonus močového měchýře, začínají míšní automatismy, přetrvává ztráta volní hybnosti a anestezie. Pravý mechanismus míšního šoku není znám (BEDNAŘÍK et al., 2010). </a:t>
            </a:r>
          </a:p>
          <a:p>
            <a:endParaRPr lang="cs-CZ" dirty="0"/>
          </a:p>
        </p:txBody>
      </p:sp>
    </p:spTree>
    <p:extLst>
      <p:ext uri="{BB962C8B-B14F-4D97-AF65-F5344CB8AC3E}">
        <p14:creationId xmlns:p14="http://schemas.microsoft.com/office/powerpoint/2010/main" val="3832465"/>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34D9A-BBD2-4177-B5A2-CB37C2F59A1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42871CF-0CF4-4AF6-BEA5-B7E927C9E9F2}"/>
              </a:ext>
            </a:extLst>
          </p:cNvPr>
          <p:cNvSpPr>
            <a:spLocks noGrp="1"/>
          </p:cNvSpPr>
          <p:nvPr>
            <p:ph idx="1"/>
          </p:nvPr>
        </p:nvSpPr>
        <p:spPr/>
        <p:txBody>
          <a:bodyPr>
            <a:normAutofit fontScale="77500" lnSpcReduction="20000"/>
          </a:bodyPr>
          <a:lstStyle/>
          <a:p>
            <a:r>
              <a:rPr lang="cs-CZ" b="1" dirty="0"/>
              <a:t>Syndrom kaudy (</a:t>
            </a:r>
            <a:r>
              <a:rPr lang="cs-CZ" b="1" dirty="0" err="1"/>
              <a:t>Cauda</a:t>
            </a:r>
            <a:r>
              <a:rPr lang="cs-CZ" b="1" dirty="0"/>
              <a:t> </a:t>
            </a:r>
            <a:r>
              <a:rPr lang="cs-CZ" b="1" dirty="0" err="1"/>
              <a:t>equina</a:t>
            </a:r>
            <a:r>
              <a:rPr lang="cs-CZ" b="1" dirty="0"/>
              <a:t> syndrom) </a:t>
            </a:r>
            <a:endParaRPr lang="cs-CZ" dirty="0"/>
          </a:p>
          <a:p>
            <a:r>
              <a:rPr lang="cs-CZ" dirty="0"/>
              <a:t>Kauda </a:t>
            </a:r>
            <a:r>
              <a:rPr lang="cs-CZ" dirty="0" err="1"/>
              <a:t>equina</a:t>
            </a:r>
            <a:r>
              <a:rPr lang="cs-CZ" dirty="0"/>
              <a:t>, přesněji řečeno její nervové kořeny, jsou vůči traumatickému podnětu odolnější než vlastní mícha. Zpravidla se jedná o paraparézu s částečně zachovanou citlivostí. Typická je ztráta funkce močového měchýře a vyprazdňování střeva. Bez přítomnosti močové retence je syndrom kaudy velmi vzácný. Jako nejčastější příčina je uváděna akutní hernie disku, naopak komprese kostními úlomky při traumatu je méně častá. Prognóza je velmi nejasná, ale lepší než při poranění míchy.</a:t>
            </a:r>
          </a:p>
          <a:p>
            <a:r>
              <a:rPr lang="cs-CZ" dirty="0"/>
              <a:t> </a:t>
            </a:r>
          </a:p>
          <a:p>
            <a:r>
              <a:rPr lang="cs-CZ" b="1" dirty="0"/>
              <a:t>Penetrující poranění míchy </a:t>
            </a:r>
            <a:endParaRPr lang="cs-CZ" dirty="0"/>
          </a:p>
          <a:p>
            <a:r>
              <a:rPr lang="cs-CZ" dirty="0"/>
              <a:t>Patří sem především střelná a bodná poranění. Při střelných poraněních bývá mícha poškozena jednak přímým zásahem, jednak zavlečenou infekcí z okolí nebo vnitřních orgánů (střeva) a krvácením. Poškození míchy bývá kompletní nebo inkompletní. V případě vysokorychlostních střel dochází k devastaci míchy a páteře. Bodná zranění často bývají inkompletní. Nárazem na kostní struktury dochází ke stočení ostří na jednu nebo druhou stranu míchy, přičemž nejčastějším projevem bývá </a:t>
            </a:r>
            <a:r>
              <a:rPr lang="cs-CZ" dirty="0" err="1"/>
              <a:t>hemisekce</a:t>
            </a:r>
            <a:r>
              <a:rPr lang="cs-CZ" dirty="0"/>
              <a:t> míšní.</a:t>
            </a:r>
          </a:p>
          <a:p>
            <a:endParaRPr lang="cs-CZ" dirty="0"/>
          </a:p>
        </p:txBody>
      </p:sp>
    </p:spTree>
    <p:extLst>
      <p:ext uri="{BB962C8B-B14F-4D97-AF65-F5344CB8AC3E}">
        <p14:creationId xmlns:p14="http://schemas.microsoft.com/office/powerpoint/2010/main" val="203048638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934DBD-79F7-4290-BBEC-A96466C553C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5544C01-53EF-441E-8614-EE9D02EB77B9}"/>
              </a:ext>
            </a:extLst>
          </p:cNvPr>
          <p:cNvSpPr>
            <a:spLocks noGrp="1"/>
          </p:cNvSpPr>
          <p:nvPr>
            <p:ph idx="1"/>
          </p:nvPr>
        </p:nvSpPr>
        <p:spPr/>
        <p:txBody>
          <a:bodyPr>
            <a:normAutofit fontScale="85000" lnSpcReduction="20000"/>
          </a:bodyPr>
          <a:lstStyle/>
          <a:p>
            <a:r>
              <a:rPr lang="cs-CZ" b="1" dirty="0"/>
              <a:t>Kompletní léze míšní </a:t>
            </a:r>
            <a:endParaRPr lang="cs-CZ" dirty="0"/>
          </a:p>
          <a:p>
            <a:r>
              <a:rPr lang="cs-CZ" dirty="0"/>
              <a:t>Transversální léze míšní je v naprosté většině případů zapříčiněna dislokovanými zlomeninami těl obratlů nebo přímým penetrujícím poraněním. Klinický obraz kompletní léze míšní je modifikován v závislosti na místě postižení. Okamžitá ztráta senzitivity i motoriky se objevuje pod místem léze, většinou je trvalá včetně kontroly vyprazdňování. Při lézi míchy v oblasti nad segmentem C5 se objevuje spastická kvadruplegie, ochrnutím je postižena i bránice, postižený může přežít pouze při trvalé plicní ventilaci. Při lézi segmentu C5-C7 vzniká postižení rukou a spastická paraplegie dolních končetin. Při zasažení hrudní oblasti míchy se objevuje paraplegie dolních končetin bez postižení horních končetin. Léze v </a:t>
            </a:r>
            <a:r>
              <a:rPr lang="cs-CZ" dirty="0" err="1"/>
              <a:t>thorakolumbálním</a:t>
            </a:r>
            <a:r>
              <a:rPr lang="cs-CZ" dirty="0"/>
              <a:t> přechodu se projevuje paraplegií dolních končetin, nevyvíjí se </a:t>
            </a:r>
            <a:r>
              <a:rPr lang="cs-CZ" dirty="0" err="1"/>
              <a:t>spasticita</a:t>
            </a:r>
            <a:r>
              <a:rPr lang="cs-CZ" dirty="0"/>
              <a:t>, tonus je trvale snížen, areflexie přetrvává. Při úplné lézi míšní přetrvává absolutní ztráta neurologických funkcí i po odeznění míšního šoku. Objeví-li se sebemenší náznak míšní funkce, například tonus análního svěrače, flexe palce na noze, úplná léze je vyloučena.</a:t>
            </a:r>
          </a:p>
          <a:p>
            <a:endParaRPr lang="cs-CZ" dirty="0"/>
          </a:p>
        </p:txBody>
      </p:sp>
    </p:spTree>
    <p:extLst>
      <p:ext uri="{BB962C8B-B14F-4D97-AF65-F5344CB8AC3E}">
        <p14:creationId xmlns:p14="http://schemas.microsoft.com/office/powerpoint/2010/main" val="1858497145"/>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23EC8D-9EDC-48BA-850D-63B2DE90EE08}"/>
              </a:ext>
            </a:extLst>
          </p:cNvPr>
          <p:cNvSpPr>
            <a:spLocks noGrp="1"/>
          </p:cNvSpPr>
          <p:nvPr>
            <p:ph type="title"/>
          </p:nvPr>
        </p:nvSpPr>
        <p:spPr/>
        <p:txBody>
          <a:bodyPr/>
          <a:lstStyle/>
          <a:p>
            <a:r>
              <a:rPr lang="cs-CZ" b="1" dirty="0"/>
              <a:t>První pomoc</a:t>
            </a:r>
            <a:br>
              <a:rPr lang="cs-CZ" b="1" dirty="0"/>
            </a:br>
            <a:endParaRPr lang="cs-CZ" dirty="0"/>
          </a:p>
        </p:txBody>
      </p:sp>
      <p:sp>
        <p:nvSpPr>
          <p:cNvPr id="3" name="Zástupný symbol pro obsah 2">
            <a:extLst>
              <a:ext uri="{FF2B5EF4-FFF2-40B4-BE49-F238E27FC236}">
                <a16:creationId xmlns:a16="http://schemas.microsoft.com/office/drawing/2014/main" id="{D1917411-6909-4CF3-86D9-45FC6A419681}"/>
              </a:ext>
            </a:extLst>
          </p:cNvPr>
          <p:cNvSpPr>
            <a:spLocks noGrp="1"/>
          </p:cNvSpPr>
          <p:nvPr>
            <p:ph idx="1"/>
          </p:nvPr>
        </p:nvSpPr>
        <p:spPr/>
        <p:txBody>
          <a:bodyPr>
            <a:normAutofit fontScale="32500" lnSpcReduction="20000"/>
          </a:bodyPr>
          <a:lstStyle/>
          <a:p>
            <a:r>
              <a:rPr lang="cs-CZ" dirty="0" err="1"/>
              <a:t>atrogenní</a:t>
            </a:r>
            <a:r>
              <a:rPr lang="cs-CZ" dirty="0"/>
              <a:t> poškození je sekundární poškození míchy v důsledku neadekvátní přednemocniční neodkladné péče o spinální trauma (dle různých autorů ve 20–25 %). Toto se nejčastěji děje z důvodu: </a:t>
            </a:r>
          </a:p>
          <a:p>
            <a:r>
              <a:rPr lang="cs-CZ" dirty="0"/>
              <a:t>− Varovné příznaky spinálního traumatu jsou zastřeny příznaky průvodních poranění. </a:t>
            </a:r>
          </a:p>
          <a:p>
            <a:r>
              <a:rPr lang="cs-CZ" dirty="0"/>
              <a:t>− Nedodržení doporučených algoritmů pro přednemocniční neodkladnou péči o spinální trauma. </a:t>
            </a:r>
          </a:p>
          <a:p>
            <a:r>
              <a:rPr lang="cs-CZ" dirty="0"/>
              <a:t>− Nedostatečná (nekvalifikovaná) imobilizace páteře při vyprošťování, sejmutí přilby, intubaci, transportu.</a:t>
            </a:r>
          </a:p>
          <a:p>
            <a:r>
              <a:rPr lang="cs-CZ" dirty="0"/>
              <a:t>− Neopodstatněným uložením raněného do stabilizované polohy. </a:t>
            </a:r>
          </a:p>
          <a:p>
            <a:r>
              <a:rPr lang="cs-CZ" dirty="0"/>
              <a:t>− Neadekvátní použití vyprošťovacích hmatů. </a:t>
            </a:r>
          </a:p>
          <a:p>
            <a:r>
              <a:rPr lang="cs-CZ" dirty="0"/>
              <a:t>− Nedostatečné nebo pozdě zahájené profylaktické farmakoterapii. </a:t>
            </a:r>
          </a:p>
          <a:p>
            <a:r>
              <a:rPr lang="cs-CZ" dirty="0"/>
              <a:t> </a:t>
            </a:r>
          </a:p>
          <a:p>
            <a:r>
              <a:rPr lang="cs-CZ" dirty="0"/>
              <a:t>Neurologický deficit poranění míchy potvrzuje, ale jeho nepřítomnost jej nevylučuje. Proto je vždy nutné předpokládat toto poranění a podle toho s postiženým manipulovat. Příznaky:</a:t>
            </a:r>
          </a:p>
          <a:p>
            <a:r>
              <a:rPr lang="cs-CZ" dirty="0"/>
              <a:t>- nepřirozená strnulá poloha vleže, </a:t>
            </a:r>
          </a:p>
          <a:p>
            <a:r>
              <a:rPr lang="cs-CZ" dirty="0"/>
              <a:t>- bolest zad, </a:t>
            </a:r>
          </a:p>
          <a:p>
            <a:r>
              <a:rPr lang="cs-CZ" dirty="0"/>
              <a:t>- zduření a otok v okolí páteře, </a:t>
            </a:r>
          </a:p>
          <a:p>
            <a:r>
              <a:rPr lang="cs-CZ" dirty="0"/>
              <a:t>- porucha hybnosti a citlivosti (mravenčení, parestézie) pod úrovní míšní léze, </a:t>
            </a:r>
          </a:p>
          <a:p>
            <a:r>
              <a:rPr lang="cs-CZ" dirty="0"/>
              <a:t>- ochabnutí sfinkterů, </a:t>
            </a:r>
          </a:p>
          <a:p>
            <a:r>
              <a:rPr lang="cs-CZ" dirty="0"/>
              <a:t>- možný priapismus (dlouhotrvající bolestivá erekce bez sexuální stimulace),</a:t>
            </a:r>
          </a:p>
          <a:p>
            <a:r>
              <a:rPr lang="cs-CZ" dirty="0"/>
              <a:t>- u léze nad úrovní C5 bývají poruchy až zástava dýchání,</a:t>
            </a:r>
          </a:p>
          <a:p>
            <a:r>
              <a:rPr lang="cs-CZ" dirty="0"/>
              <a:t>- u léze v úrovni C5–Th12 je přítomno pouze brániční dýchání.</a:t>
            </a:r>
          </a:p>
          <a:p>
            <a:endParaRPr lang="cs-CZ" dirty="0"/>
          </a:p>
        </p:txBody>
      </p:sp>
    </p:spTree>
    <p:extLst>
      <p:ext uri="{BB962C8B-B14F-4D97-AF65-F5344CB8AC3E}">
        <p14:creationId xmlns:p14="http://schemas.microsoft.com/office/powerpoint/2010/main" val="3808133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785A73-06B2-46CD-B747-2E5050B2A0E8}"/>
              </a:ext>
            </a:extLst>
          </p:cNvPr>
          <p:cNvSpPr>
            <a:spLocks noGrp="1"/>
          </p:cNvSpPr>
          <p:nvPr>
            <p:ph type="title"/>
          </p:nvPr>
        </p:nvSpPr>
        <p:spPr/>
        <p:txBody>
          <a:bodyPr>
            <a:normAutofit fontScale="90000"/>
          </a:bodyPr>
          <a:lstStyle/>
          <a:p>
            <a:r>
              <a:rPr lang="cs-CZ" b="1" dirty="0"/>
              <a:t>Režimová opatření u nemocných s vředovou chorobou</a:t>
            </a:r>
            <a:br>
              <a:rPr lang="cs-CZ" dirty="0"/>
            </a:br>
            <a:endParaRPr lang="cs-CZ" dirty="0"/>
          </a:p>
        </p:txBody>
      </p:sp>
      <p:sp>
        <p:nvSpPr>
          <p:cNvPr id="3" name="Zástupný symbol pro obsah 2">
            <a:extLst>
              <a:ext uri="{FF2B5EF4-FFF2-40B4-BE49-F238E27FC236}">
                <a16:creationId xmlns:a16="http://schemas.microsoft.com/office/drawing/2014/main" id="{F271E64E-087F-4303-91AC-DDAA01195CB3}"/>
              </a:ext>
            </a:extLst>
          </p:cNvPr>
          <p:cNvSpPr>
            <a:spLocks noGrp="1"/>
          </p:cNvSpPr>
          <p:nvPr>
            <p:ph idx="1"/>
          </p:nvPr>
        </p:nvSpPr>
        <p:spPr>
          <a:xfrm>
            <a:off x="84965" y="1825625"/>
            <a:ext cx="12057133" cy="4834120"/>
          </a:xfrm>
        </p:spPr>
        <p:txBody>
          <a:bodyPr>
            <a:normAutofit fontScale="55000" lnSpcReduction="20000"/>
          </a:bodyPr>
          <a:lstStyle/>
          <a:p>
            <a:r>
              <a:rPr lang="cs-CZ" dirty="0"/>
              <a:t>Důležitou úlohu v etiopatogenezi peptického vředu hraje stres, proto je nutné stresory odstranit a zvolit uklidňující režim, pracovní neschopnost na 2-4 týdny. </a:t>
            </a:r>
          </a:p>
          <a:p>
            <a:r>
              <a:rPr lang="cs-CZ" dirty="0"/>
              <a:t>U nekomplikovaného vředu je dietní léčba součástí léčebného režimu, spolu s omezením fyzické aktivity, s duševním klidem event. doplněným psychoterapií. </a:t>
            </a:r>
          </a:p>
          <a:p>
            <a:r>
              <a:rPr lang="cs-CZ" dirty="0"/>
              <a:t>Při krvácení, perforaci a penetraci zastavujeme okamžitě perorální přívod stravy! Při stenóze zkoušíme dietu tekutou v tolerovaném množství a doplňujeme léčbou parenterální. </a:t>
            </a:r>
          </a:p>
          <a:p>
            <a:r>
              <a:rPr lang="cs-CZ" dirty="0"/>
              <a:t>Nemocné </a:t>
            </a:r>
            <a:r>
              <a:rPr lang="cs-CZ" dirty="0" err="1"/>
              <a:t>edukujeme</a:t>
            </a:r>
            <a:r>
              <a:rPr lang="cs-CZ" dirty="0"/>
              <a:t> o vhodných a nevhodných potravinách. </a:t>
            </a:r>
          </a:p>
          <a:p>
            <a:pPr marL="0" indent="0">
              <a:buNone/>
            </a:pPr>
            <a:r>
              <a:rPr lang="cs-CZ" b="1" dirty="0"/>
              <a:t>Mezi potraviny, kterých by se měli vyvarovat</a:t>
            </a:r>
            <a:r>
              <a:rPr lang="cs-CZ" dirty="0"/>
              <a:t>, patří: pikantní sýry, uzeniny, tučné maso, husa, kachna, zvěřina, nakládaná masa, nakládané zeleniny, uzené ryby, sardinky, kaviár, očka, zelí, kapusta, květák, zelená paprika, okurka, česnek, ředkvičky, luštěniny, rybíz, rebarbora, ostružiny, maliny, fíky, datle, mák, ořechy, ostré koření, masox, maggi, alkohol, nápoje s CO2 , černá káva, smažené pokrmy, kynutá těsta, listové těsto, velmi horké nebo studené nápoje. </a:t>
            </a:r>
          </a:p>
          <a:p>
            <a:pPr marL="0" indent="0">
              <a:buNone/>
            </a:pPr>
            <a:r>
              <a:rPr lang="cs-CZ" b="1" dirty="0"/>
              <a:t>Mezi potraviny, které naopak doporučujeme</a:t>
            </a:r>
            <a:r>
              <a:rPr lang="cs-CZ" dirty="0"/>
              <a:t>, patří:</a:t>
            </a:r>
          </a:p>
          <a:p>
            <a:r>
              <a:rPr lang="cs-CZ" dirty="0"/>
              <a:t>tuky – olej, máslo, margaríny</a:t>
            </a:r>
          </a:p>
          <a:p>
            <a:r>
              <a:rPr lang="cs-CZ" dirty="0"/>
              <a:t>mléko a mléčné výrobky – mimo pikantních sýrů</a:t>
            </a:r>
          </a:p>
          <a:p>
            <a:r>
              <a:rPr lang="cs-CZ" dirty="0"/>
              <a:t>maso – z mladých zvířat, libové, ryby sladkovodní i mořské</a:t>
            </a:r>
          </a:p>
          <a:p>
            <a:r>
              <a:rPr lang="cs-CZ" dirty="0"/>
              <a:t>uzeniny - drůbeží šunka, vepřová šunka</a:t>
            </a:r>
          </a:p>
          <a:p>
            <a:r>
              <a:rPr lang="cs-CZ" dirty="0"/>
              <a:t>zelenina – mražená, sterilizovaná, sušená</a:t>
            </a:r>
          </a:p>
          <a:p>
            <a:r>
              <a:rPr lang="cs-CZ" dirty="0"/>
              <a:t>ovoce – zralá jablka, třešně, broskve, meruňky, banány</a:t>
            </a:r>
          </a:p>
          <a:p>
            <a:r>
              <a:rPr lang="cs-CZ" dirty="0"/>
              <a:t>koření – petrželová nať, bobkový list, pažitka, majoránka, červená sladká paprika, kmín, kopr, vývar z hub</a:t>
            </a:r>
          </a:p>
          <a:p>
            <a:r>
              <a:rPr lang="cs-CZ" dirty="0"/>
              <a:t>Ke zpracování potravin je lépe použít vaření, dušení, pečení. Grilování na otevřeném ohni je naprosto nevhodné</a:t>
            </a:r>
          </a:p>
          <a:p>
            <a:pPr marL="0" indent="0">
              <a:buNone/>
            </a:pPr>
            <a:endParaRPr lang="cs-CZ" dirty="0"/>
          </a:p>
          <a:p>
            <a:endParaRPr lang="cs-CZ" dirty="0"/>
          </a:p>
        </p:txBody>
      </p:sp>
    </p:spTree>
    <p:extLst>
      <p:ext uri="{BB962C8B-B14F-4D97-AF65-F5344CB8AC3E}">
        <p14:creationId xmlns:p14="http://schemas.microsoft.com/office/powerpoint/2010/main" val="1224500906"/>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AD952-571C-40A7-978E-8D17E5C7ACC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1487F0B-3269-440F-9674-F35F108EC60D}"/>
              </a:ext>
            </a:extLst>
          </p:cNvPr>
          <p:cNvSpPr>
            <a:spLocks noGrp="1"/>
          </p:cNvSpPr>
          <p:nvPr>
            <p:ph idx="1"/>
          </p:nvPr>
        </p:nvSpPr>
        <p:spPr/>
        <p:txBody>
          <a:bodyPr>
            <a:normAutofit fontScale="55000" lnSpcReduction="20000"/>
          </a:bodyPr>
          <a:lstStyle/>
          <a:p>
            <a:r>
              <a:rPr lang="cs-CZ" dirty="0"/>
              <a:t>První pomoc v ideálních podmínkách:</a:t>
            </a:r>
          </a:p>
          <a:p>
            <a:r>
              <a:rPr lang="cs-CZ" dirty="0"/>
              <a:t>− zjistit stav vědomí,</a:t>
            </a:r>
          </a:p>
          <a:p>
            <a:r>
              <a:rPr lang="cs-CZ" dirty="0"/>
              <a:t>− sledovat základní životní funkce,</a:t>
            </a:r>
          </a:p>
          <a:p>
            <a:r>
              <a:rPr lang="cs-CZ" dirty="0"/>
              <a:t>− imobilizovat krční páteř krčním límcem správné velikosti,</a:t>
            </a:r>
          </a:p>
          <a:p>
            <a:r>
              <a:rPr lang="cs-CZ" dirty="0"/>
              <a:t>− velmi šetrně manipulovat, předpokládat poranění míchy,</a:t>
            </a:r>
          </a:p>
          <a:p>
            <a:r>
              <a:rPr lang="cs-CZ" dirty="0"/>
              <a:t>− přetáčet v alespoň čtyřech lidech stylem „log </a:t>
            </a:r>
            <a:r>
              <a:rPr lang="cs-CZ" dirty="0" err="1"/>
              <a:t>roll</a:t>
            </a:r>
            <a:r>
              <a:rPr lang="cs-CZ" dirty="0"/>
              <a:t> – valení kamene“,</a:t>
            </a:r>
          </a:p>
          <a:p>
            <a:r>
              <a:rPr lang="cs-CZ" dirty="0"/>
              <a:t>− k přenesení použít </a:t>
            </a:r>
            <a:r>
              <a:rPr lang="cs-CZ" dirty="0" err="1"/>
              <a:t>scoop</a:t>
            </a:r>
            <a:r>
              <a:rPr lang="cs-CZ" dirty="0"/>
              <a:t> rám,</a:t>
            </a:r>
          </a:p>
          <a:p>
            <a:r>
              <a:rPr lang="cs-CZ" dirty="0"/>
              <a:t>− transportovat výhradně na rovné pevné podložce, znehybnit celé tělo,</a:t>
            </a:r>
          </a:p>
          <a:p>
            <a:r>
              <a:rPr lang="cs-CZ" dirty="0"/>
              <a:t>− zajistit žílu,</a:t>
            </a:r>
          </a:p>
          <a:p>
            <a:r>
              <a:rPr lang="cs-CZ" dirty="0"/>
              <a:t>− monitorovat saturaci krve kyslíkem, v případě nutnosti podávat kyslík,</a:t>
            </a:r>
          </a:p>
          <a:p>
            <a:r>
              <a:rPr lang="cs-CZ" dirty="0"/>
              <a:t>− podat analgetika, zabránit útlumu dechového centra - neopiátová analgezie,</a:t>
            </a:r>
          </a:p>
          <a:p>
            <a:r>
              <a:rPr lang="cs-CZ" dirty="0"/>
              <a:t>− podat kortikoidy proti edému míchy,</a:t>
            </a:r>
          </a:p>
          <a:p>
            <a:r>
              <a:rPr lang="cs-CZ" dirty="0"/>
              <a:t>− při neurogenním šoku podat atropin k blokádě tonu parasympatiku.</a:t>
            </a:r>
          </a:p>
          <a:p>
            <a:r>
              <a:rPr lang="cs-CZ" dirty="0"/>
              <a:t> </a:t>
            </a:r>
          </a:p>
          <a:p>
            <a:endParaRPr lang="cs-CZ" dirty="0"/>
          </a:p>
        </p:txBody>
      </p:sp>
    </p:spTree>
    <p:extLst>
      <p:ext uri="{BB962C8B-B14F-4D97-AF65-F5344CB8AC3E}">
        <p14:creationId xmlns:p14="http://schemas.microsoft.com/office/powerpoint/2010/main" val="1619088127"/>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E3CDCD-DA7F-4D53-BE36-3B041DD0B79A}"/>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E605B9BB-5F5F-4977-9A58-58852F3868C9}"/>
              </a:ext>
            </a:extLst>
          </p:cNvPr>
          <p:cNvSpPr>
            <a:spLocks noGrp="1"/>
          </p:cNvSpPr>
          <p:nvPr>
            <p:ph idx="1"/>
          </p:nvPr>
        </p:nvSpPr>
        <p:spPr/>
        <p:txBody>
          <a:bodyPr>
            <a:normAutofit fontScale="77500" lnSpcReduction="20000"/>
          </a:bodyPr>
          <a:lstStyle/>
          <a:p>
            <a:r>
              <a:rPr lang="cs-CZ" dirty="0"/>
              <a:t>Po poranění míchy dochází k poruše míšních funkcí (motorické, senzitivní, autonomní), porucha může být kompletní nebo nekompletní, dočasná nebo trvalá. </a:t>
            </a:r>
          </a:p>
          <a:p>
            <a:r>
              <a:rPr lang="cs-CZ" dirty="0"/>
              <a:t>Na páteři hledáme známky případné otevřené zlomeniny, u poranění s roztržením zadních struktur můžeme nalézt podkožní hematom. Palpačně dominuje bolestivost, u poranění zadních struktur můžeme někdy hmatat rozšíření </a:t>
            </a:r>
            <a:r>
              <a:rPr lang="cs-CZ" dirty="0" err="1"/>
              <a:t>interspinózní</a:t>
            </a:r>
            <a:r>
              <a:rPr lang="cs-CZ" dirty="0"/>
              <a:t> distance a u luxačních poranění schodovitou deformitu </a:t>
            </a:r>
            <a:r>
              <a:rPr lang="cs-CZ" dirty="0" err="1"/>
              <a:t>spinózních</a:t>
            </a:r>
            <a:r>
              <a:rPr lang="cs-CZ" dirty="0"/>
              <a:t> výběžků. Rozsahy pohybů vyšetřujeme pouze tam, kde není podezření na neurologickou lézi. </a:t>
            </a:r>
          </a:p>
          <a:p>
            <a:r>
              <a:rPr lang="cs-CZ" dirty="0"/>
              <a:t>Poruchy citlivosti dělíme na kvantitativní (hyperestézie, hypestézie, anestézie) a kvalitativní (dysestézie). </a:t>
            </a:r>
          </a:p>
          <a:p>
            <a:r>
              <a:rPr lang="cs-CZ" dirty="0"/>
              <a:t>Při vyšetření poruchy motoriky je základem rozlišit periferní plegii/parézu (léze předních míšních rohů nebo kořenů) od centrální (porucha </a:t>
            </a:r>
            <a:r>
              <a:rPr lang="cs-CZ" dirty="0" err="1"/>
              <a:t>kortikospinální</a:t>
            </a:r>
            <a:r>
              <a:rPr lang="cs-CZ" dirty="0"/>
              <a:t> dráhy) a od smíšené. Mezi nejčastější nálezy patří </a:t>
            </a:r>
            <a:r>
              <a:rPr lang="cs-CZ" b="1" dirty="0"/>
              <a:t>kvadruplegie/ </a:t>
            </a:r>
            <a:r>
              <a:rPr lang="cs-CZ" b="1" dirty="0" err="1"/>
              <a:t>kvadruparéza</a:t>
            </a:r>
            <a:r>
              <a:rPr lang="cs-CZ" dirty="0"/>
              <a:t> a </a:t>
            </a:r>
            <a:r>
              <a:rPr lang="cs-CZ" b="1" dirty="0"/>
              <a:t>paraplegie/paraparéza</a:t>
            </a:r>
            <a:r>
              <a:rPr lang="cs-CZ" dirty="0"/>
              <a:t>, vzácněji se setkáváme s </a:t>
            </a:r>
            <a:r>
              <a:rPr lang="cs-CZ" b="1" dirty="0" err="1"/>
              <a:t>pentaplegií</a:t>
            </a:r>
            <a:r>
              <a:rPr lang="cs-CZ" dirty="0"/>
              <a:t> (tj. včetně ochrnutí bránice), </a:t>
            </a:r>
            <a:r>
              <a:rPr lang="cs-CZ" b="1" dirty="0"/>
              <a:t>hemiplegií/ </a:t>
            </a:r>
            <a:r>
              <a:rPr lang="cs-CZ" b="1" dirty="0" err="1"/>
              <a:t>hemiparézou</a:t>
            </a:r>
            <a:r>
              <a:rPr lang="cs-CZ" dirty="0"/>
              <a:t>, </a:t>
            </a:r>
            <a:r>
              <a:rPr lang="cs-CZ" b="1" dirty="0"/>
              <a:t>monoplegií/ </a:t>
            </a:r>
            <a:r>
              <a:rPr lang="cs-CZ" b="1" dirty="0" err="1"/>
              <a:t>monoparézou</a:t>
            </a:r>
            <a:r>
              <a:rPr lang="cs-CZ" dirty="0"/>
              <a:t>.</a:t>
            </a:r>
          </a:p>
          <a:p>
            <a:endParaRPr lang="cs-CZ" dirty="0"/>
          </a:p>
        </p:txBody>
      </p:sp>
    </p:spTree>
    <p:extLst>
      <p:ext uri="{BB962C8B-B14F-4D97-AF65-F5344CB8AC3E}">
        <p14:creationId xmlns:p14="http://schemas.microsoft.com/office/powerpoint/2010/main" val="180918752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B07C7-3446-4931-ADCA-71CE09B995D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C143218-F065-4593-A945-24C8F5593836}"/>
              </a:ext>
            </a:extLst>
          </p:cNvPr>
          <p:cNvSpPr>
            <a:spLocks noGrp="1"/>
          </p:cNvSpPr>
          <p:nvPr>
            <p:ph idx="1"/>
          </p:nvPr>
        </p:nvSpPr>
        <p:spPr/>
        <p:txBody>
          <a:bodyPr>
            <a:normAutofit fontScale="47500" lnSpcReduction="20000"/>
          </a:bodyPr>
          <a:lstStyle/>
          <a:p>
            <a:r>
              <a:rPr lang="cs-CZ" dirty="0"/>
              <a:t>Neurologické vyšetření provedené co nejdříve je základním vyšetřením u každého nemocného a má zjistit:</a:t>
            </a:r>
          </a:p>
          <a:p>
            <a:r>
              <a:rPr lang="cs-CZ" dirty="0"/>
              <a:t>− zda jsou nebo nejsou přítomny známky míšní nebo </a:t>
            </a:r>
            <a:r>
              <a:rPr lang="cs-CZ" dirty="0" err="1"/>
              <a:t>radikulární</a:t>
            </a:r>
            <a:r>
              <a:rPr lang="cs-CZ" dirty="0"/>
              <a:t> léze a jaký je jejich charakter,</a:t>
            </a:r>
          </a:p>
          <a:p>
            <a:r>
              <a:rPr lang="cs-CZ" dirty="0"/>
              <a:t>− výšku poranění míchy na segmentální úrovni – to je důležité pro cílení zobrazovacích metod, spolu s dalšími specialisty zhodnocení nálezu, stability segmentu a neodkladné rozhodnutí o nutnosti chirurgického výkonu,</a:t>
            </a:r>
          </a:p>
          <a:p>
            <a:r>
              <a:rPr lang="cs-CZ" dirty="0"/>
              <a:t>− vyloučení případného vícečetného poranění míchy v různých úrovních,</a:t>
            </a:r>
          </a:p>
          <a:p>
            <a:r>
              <a:rPr lang="cs-CZ" dirty="0"/>
              <a:t>− vyloučení případného současného traumatu mozku,</a:t>
            </a:r>
          </a:p>
          <a:p>
            <a:r>
              <a:rPr lang="cs-CZ" dirty="0"/>
              <a:t>− opakovaná neurologická vyšetření se zaměřují na dynamiku změn, zhodnocení nálezu po operačním výkonu a rozsahu míšní léze po odeznění míšního šoku,</a:t>
            </a:r>
          </a:p>
          <a:p>
            <a:r>
              <a:rPr lang="cs-CZ" dirty="0"/>
              <a:t>− vždy je důležitý popis všech míšních funkcí – tedy motoriky, čití i sfinkterů, zhodnocení poruchy v rovině nejen vertikální – výška léze, ale i horizontální – funkce míšních drah. </a:t>
            </a:r>
          </a:p>
          <a:p>
            <a:r>
              <a:rPr lang="cs-CZ" dirty="0"/>
              <a:t> </a:t>
            </a:r>
          </a:p>
          <a:p>
            <a:r>
              <a:rPr lang="cs-CZ" dirty="0"/>
              <a:t>K prvotnímu zhodnocení neurologického stavu se používá </a:t>
            </a:r>
            <a:r>
              <a:rPr lang="cs-CZ" dirty="0" err="1"/>
              <a:t>Frankelova</a:t>
            </a:r>
            <a:r>
              <a:rPr lang="cs-CZ" dirty="0"/>
              <a:t> klasifikace:</a:t>
            </a:r>
          </a:p>
          <a:p>
            <a:r>
              <a:rPr lang="cs-CZ" dirty="0"/>
              <a:t>A. úplné poškození motorické i senzitivní inervace,</a:t>
            </a:r>
          </a:p>
          <a:p>
            <a:r>
              <a:rPr lang="cs-CZ" dirty="0"/>
              <a:t>B. úplné poškození motoriky, senzitivita je částečně zachována,</a:t>
            </a:r>
          </a:p>
          <a:p>
            <a:r>
              <a:rPr lang="cs-CZ" dirty="0"/>
              <a:t>C. částečné zachování motoriky, funkčně však nevyužitelná,</a:t>
            </a:r>
          </a:p>
          <a:p>
            <a:r>
              <a:rPr lang="cs-CZ" dirty="0"/>
              <a:t>D. částečně funkčně využitelná motorika, senzitivita většinou plně zachovaná, </a:t>
            </a:r>
          </a:p>
          <a:p>
            <a:r>
              <a:rPr lang="cs-CZ" dirty="0"/>
              <a:t>E. normální motorická a senzitivní funkce.</a:t>
            </a:r>
          </a:p>
          <a:p>
            <a:endParaRPr lang="cs-CZ" dirty="0"/>
          </a:p>
        </p:txBody>
      </p:sp>
    </p:spTree>
    <p:extLst>
      <p:ext uri="{BB962C8B-B14F-4D97-AF65-F5344CB8AC3E}">
        <p14:creationId xmlns:p14="http://schemas.microsoft.com/office/powerpoint/2010/main" val="2942503873"/>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F50EEE-F433-412E-90AD-2239A38B4E4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5FDA586-05B8-4B13-B441-A3B3D3A28868}"/>
              </a:ext>
            </a:extLst>
          </p:cNvPr>
          <p:cNvSpPr>
            <a:spLocks noGrp="1"/>
          </p:cNvSpPr>
          <p:nvPr>
            <p:ph idx="1"/>
          </p:nvPr>
        </p:nvSpPr>
        <p:spPr/>
        <p:txBody>
          <a:bodyPr>
            <a:normAutofit fontScale="77500" lnSpcReduction="20000"/>
          </a:bodyPr>
          <a:lstStyle/>
          <a:p>
            <a:r>
              <a:rPr lang="cs-CZ" b="1" dirty="0"/>
              <a:t>RTG </a:t>
            </a:r>
            <a:r>
              <a:rPr lang="cs-CZ" dirty="0"/>
              <a:t>- ze zobrazovacích metod je základem pro stanovení diagnózy jednoznačně nativní RTG snímek. Provádíme ho ve dvou rovinách, předozadní snímek vleže na zádech a při bočním snímku natáčíme </a:t>
            </a:r>
            <a:r>
              <a:rPr lang="cs-CZ" dirty="0" err="1"/>
              <a:t>rentgentovou</a:t>
            </a:r>
            <a:r>
              <a:rPr lang="cs-CZ" dirty="0"/>
              <a:t> lampu, nikoliv pacienta, což však vyžaduje transparentní vozíky. Při manipulaci s pacientem je někdy nutná přítomnost lékaře. Nejdříve provádíme přehledné snímky celé oblasti a pak cílené snímky na daný obratel.</a:t>
            </a:r>
          </a:p>
          <a:p>
            <a:r>
              <a:rPr lang="cs-CZ" dirty="0"/>
              <a:t> </a:t>
            </a:r>
          </a:p>
          <a:p>
            <a:r>
              <a:rPr lang="cs-CZ" b="1" dirty="0"/>
              <a:t>CT</a:t>
            </a:r>
            <a:r>
              <a:rPr lang="cs-CZ" dirty="0"/>
              <a:t> - je suverénní diagnostickou metodou u většiny zlomenin páteře. Na transverzálních řezech určí rozsah poranění a současně stav páteřního kanálu.</a:t>
            </a:r>
          </a:p>
          <a:p>
            <a:r>
              <a:rPr lang="cs-CZ" dirty="0"/>
              <a:t> </a:t>
            </a:r>
          </a:p>
          <a:p>
            <a:r>
              <a:rPr lang="cs-CZ" b="1" dirty="0"/>
              <a:t>MR</a:t>
            </a:r>
            <a:r>
              <a:rPr lang="cs-CZ" dirty="0"/>
              <a:t> - lze použít k posouzení stavu míchy, k odhalení fragmentu meziobratlového disku v kanálu či k diagnostice postiženích vazivových struktur páteře (uplatnění zejména u poranění C páteře). Je metodou volby tam, kde při neurologickém postižení CT neodhalilo příčinu komprese.</a:t>
            </a:r>
          </a:p>
          <a:p>
            <a:r>
              <a:rPr lang="cs-CZ" dirty="0"/>
              <a:t> </a:t>
            </a:r>
          </a:p>
          <a:p>
            <a:endParaRPr lang="cs-CZ" dirty="0"/>
          </a:p>
        </p:txBody>
      </p:sp>
    </p:spTree>
    <p:extLst>
      <p:ext uri="{BB962C8B-B14F-4D97-AF65-F5344CB8AC3E}">
        <p14:creationId xmlns:p14="http://schemas.microsoft.com/office/powerpoint/2010/main" val="140330641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A98BA7-043A-4EE2-B3EC-2C638E823D9B}"/>
              </a:ext>
            </a:extLst>
          </p:cNvPr>
          <p:cNvSpPr>
            <a:spLocks noGrp="1"/>
          </p:cNvSpPr>
          <p:nvPr>
            <p:ph type="title"/>
          </p:nvPr>
        </p:nvSpPr>
        <p:spPr/>
        <p:txBody>
          <a:bodyPr/>
          <a:lstStyle/>
          <a:p>
            <a:r>
              <a:rPr lang="cs-CZ" b="1" dirty="0"/>
              <a:t>Léčba</a:t>
            </a:r>
            <a:br>
              <a:rPr lang="cs-CZ" b="1" dirty="0"/>
            </a:br>
            <a:endParaRPr lang="cs-CZ" dirty="0"/>
          </a:p>
        </p:txBody>
      </p:sp>
      <p:sp>
        <p:nvSpPr>
          <p:cNvPr id="3" name="Zástupný symbol pro obsah 2">
            <a:extLst>
              <a:ext uri="{FF2B5EF4-FFF2-40B4-BE49-F238E27FC236}">
                <a16:creationId xmlns:a16="http://schemas.microsoft.com/office/drawing/2014/main" id="{006A5F79-C857-43A6-9C6B-DCCDFD90891B}"/>
              </a:ext>
            </a:extLst>
          </p:cNvPr>
          <p:cNvSpPr>
            <a:spLocks noGrp="1"/>
          </p:cNvSpPr>
          <p:nvPr>
            <p:ph idx="1"/>
          </p:nvPr>
        </p:nvSpPr>
        <p:spPr/>
        <p:txBody>
          <a:bodyPr>
            <a:normAutofit fontScale="77500" lnSpcReduction="20000"/>
          </a:bodyPr>
          <a:lstStyle/>
          <a:p>
            <a:r>
              <a:rPr lang="cs-CZ" dirty="0"/>
              <a:t>    Úkolem léčby poraněné páteře je obnovení její nosné, pohybové a ochranné funkce včetně obnovení resp. zachování funkce nervových struktur. U rozhodování, zda se přikloníme k jedné nebo druhé variantě, hraje svou úlohu mnoho faktorů. Při určení terapeutického algoritmu existuje určité pořadí základních priorit: </a:t>
            </a:r>
          </a:p>
          <a:p>
            <a:r>
              <a:rPr lang="cs-CZ" dirty="0"/>
              <a:t>− návrat neurologických funkcí, </a:t>
            </a:r>
          </a:p>
          <a:p>
            <a:r>
              <a:rPr lang="cs-CZ" dirty="0"/>
              <a:t>− udržení dosud zachovalých neurologických funkcí, </a:t>
            </a:r>
          </a:p>
          <a:p>
            <a:r>
              <a:rPr lang="cs-CZ" dirty="0"/>
              <a:t>− zachování či znovuobnovení stability páteře, </a:t>
            </a:r>
          </a:p>
          <a:p>
            <a:r>
              <a:rPr lang="cs-CZ" dirty="0"/>
              <a:t>− komfort pacienta během léčby, </a:t>
            </a:r>
          </a:p>
          <a:p>
            <a:r>
              <a:rPr lang="cs-CZ" dirty="0"/>
              <a:t>− možnost časné fyzické a sociální rehabilitace. </a:t>
            </a:r>
          </a:p>
          <a:p>
            <a:r>
              <a:rPr lang="cs-CZ" dirty="0"/>
              <a:t> </a:t>
            </a:r>
          </a:p>
          <a:p>
            <a:r>
              <a:rPr lang="cs-CZ" dirty="0"/>
              <a:t>Tedy je třeba dosáhnout repozice, trvalé stabilizace a v případě postižení nervových struktur jejich dekomprese (KRBEC, 2011). </a:t>
            </a:r>
          </a:p>
          <a:p>
            <a:r>
              <a:rPr lang="cs-CZ" dirty="0"/>
              <a:t> </a:t>
            </a:r>
          </a:p>
          <a:p>
            <a:endParaRPr lang="cs-CZ" dirty="0"/>
          </a:p>
        </p:txBody>
      </p:sp>
    </p:spTree>
    <p:extLst>
      <p:ext uri="{BB962C8B-B14F-4D97-AF65-F5344CB8AC3E}">
        <p14:creationId xmlns:p14="http://schemas.microsoft.com/office/powerpoint/2010/main" val="2431810995"/>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84D835-D4A2-42EB-8FF2-7AF2D019A413}"/>
              </a:ext>
            </a:extLst>
          </p:cNvPr>
          <p:cNvSpPr>
            <a:spLocks noGrp="1"/>
          </p:cNvSpPr>
          <p:nvPr>
            <p:ph type="title"/>
          </p:nvPr>
        </p:nvSpPr>
        <p:spPr/>
        <p:txBody>
          <a:bodyPr/>
          <a:lstStyle/>
          <a:p>
            <a:r>
              <a:rPr lang="cs-CZ" b="1" dirty="0"/>
              <a:t>Chirurgická léčba</a:t>
            </a:r>
            <a:br>
              <a:rPr lang="cs-CZ" b="1" dirty="0"/>
            </a:br>
            <a:endParaRPr lang="cs-CZ" dirty="0"/>
          </a:p>
        </p:txBody>
      </p:sp>
      <p:sp>
        <p:nvSpPr>
          <p:cNvPr id="3" name="Zástupný symbol pro obsah 2">
            <a:extLst>
              <a:ext uri="{FF2B5EF4-FFF2-40B4-BE49-F238E27FC236}">
                <a16:creationId xmlns:a16="http://schemas.microsoft.com/office/drawing/2014/main" id="{B76D985D-FD50-4187-BB9C-9AE32BB3834D}"/>
              </a:ext>
            </a:extLst>
          </p:cNvPr>
          <p:cNvSpPr>
            <a:spLocks noGrp="1"/>
          </p:cNvSpPr>
          <p:nvPr>
            <p:ph idx="1"/>
          </p:nvPr>
        </p:nvSpPr>
        <p:spPr/>
        <p:txBody>
          <a:bodyPr>
            <a:normAutofit fontScale="55000" lnSpcReduction="20000"/>
          </a:bodyPr>
          <a:lstStyle/>
          <a:p>
            <a:r>
              <a:rPr lang="cs-CZ" dirty="0"/>
              <a:t>V současné době je tato metoda upřednostňována a většina úrazů páteře je řešena chirurgicky. Indikace může být relativní a absolutní. Absolutní indikací je:</a:t>
            </a:r>
          </a:p>
          <a:p>
            <a:r>
              <a:rPr lang="cs-CZ" dirty="0"/>
              <a:t>1. nervová léze, </a:t>
            </a:r>
          </a:p>
          <a:p>
            <a:r>
              <a:rPr lang="cs-CZ" dirty="0"/>
              <a:t>2. progrese původně nekompletní nervové léze, </a:t>
            </a:r>
          </a:p>
          <a:p>
            <a:r>
              <a:rPr lang="cs-CZ" dirty="0"/>
              <a:t>3. otevřené poranění. </a:t>
            </a:r>
          </a:p>
          <a:p>
            <a:r>
              <a:rPr lang="cs-CZ" dirty="0"/>
              <a:t> </a:t>
            </a:r>
          </a:p>
          <a:p>
            <a:r>
              <a:rPr lang="cs-CZ" dirty="0"/>
              <a:t>Nervová léze a její progrese je tedy jednou z absolutních indikací k operačnímu výkonu. Ten by měl být proveden nejpozději do 4-6 hodin od úrazu. Čím dříve je dekomprese provedena, tím větší je šance na zachování dosud existujících nervových funkcí, eventuálně na návrat funkcí poškozených. Relativní indikací je myšlena např. </a:t>
            </a:r>
            <a:r>
              <a:rPr lang="cs-CZ" dirty="0" err="1"/>
              <a:t>kyfotizace</a:t>
            </a:r>
            <a:r>
              <a:rPr lang="cs-CZ" dirty="0"/>
              <a:t> páteře větší než 20°, či zúžení páteřního kanálu o 50 % a více i bez neurologického postižení.</a:t>
            </a:r>
          </a:p>
          <a:p>
            <a:r>
              <a:rPr lang="cs-CZ" dirty="0"/>
              <a:t> </a:t>
            </a:r>
          </a:p>
          <a:p>
            <a:r>
              <a:rPr lang="cs-CZ" dirty="0"/>
              <a:t>Pokud zasahují kostní struktury do páteřního kanálu, je nezbytné jeho chirurgické uvolnění, tedy </a:t>
            </a:r>
            <a:r>
              <a:rPr lang="cs-CZ" b="1" dirty="0"/>
              <a:t>dekomprese</a:t>
            </a:r>
            <a:r>
              <a:rPr lang="cs-CZ" dirty="0"/>
              <a:t>. Cílem operačního zákroku je zlomeninu </a:t>
            </a:r>
            <a:r>
              <a:rPr lang="cs-CZ" b="1" dirty="0"/>
              <a:t>stabilizovat</a:t>
            </a:r>
            <a:r>
              <a:rPr lang="cs-CZ" dirty="0"/>
              <a:t> a v případě poškození míchy ji uvolnit, zajistit rychlou možnost mobility nemocného. Dalším z důvodů k provádění časných dekompresí a stabilizačních zákroků je fakt, že pacienti s akutním míšním traumatem jsou výrazně ohroženi dekubity, hlubokou žilní trombózou a pneumonií, přičemž přísná imobilizace toto riziko ještě zvyšuje. Při rozvoji neurologických příznaků je časný operační zásah jedním z klíčových kroků pro prognózu budoucího stavu.</a:t>
            </a:r>
          </a:p>
          <a:p>
            <a:endParaRPr lang="cs-CZ" dirty="0"/>
          </a:p>
        </p:txBody>
      </p:sp>
    </p:spTree>
    <p:extLst>
      <p:ext uri="{BB962C8B-B14F-4D97-AF65-F5344CB8AC3E}">
        <p14:creationId xmlns:p14="http://schemas.microsoft.com/office/powerpoint/2010/main" val="1247212213"/>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61892-7A81-4B17-9E81-2AFF8B05C3B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03373BE-819C-4323-AEA9-F6685048A92F}"/>
              </a:ext>
            </a:extLst>
          </p:cNvPr>
          <p:cNvSpPr>
            <a:spLocks noGrp="1"/>
          </p:cNvSpPr>
          <p:nvPr>
            <p:ph idx="1"/>
          </p:nvPr>
        </p:nvSpPr>
        <p:spPr/>
        <p:txBody>
          <a:bodyPr>
            <a:normAutofit fontScale="70000" lnSpcReduction="20000"/>
          </a:bodyPr>
          <a:lstStyle/>
          <a:p>
            <a:r>
              <a:rPr lang="cs-CZ" b="1" dirty="0"/>
              <a:t>Repozicí</a:t>
            </a:r>
            <a:r>
              <a:rPr lang="cs-CZ" dirty="0"/>
              <a:t> je myšleno obnovení fyziologického vztahu jednotlivých obratlů nebo obnovení tvaru těla obratle. Navrácení tvaru obratlového těla dosáhneme odstraněním rozšířeného těla a jeho nahrazením kostním štěpem. Další možností je repozice pomocí tzv. </a:t>
            </a:r>
            <a:r>
              <a:rPr lang="cs-CZ" dirty="0" err="1"/>
              <a:t>ligamentotaxe</a:t>
            </a:r>
            <a:r>
              <a:rPr lang="cs-CZ" dirty="0"/>
              <a:t>, jejíž podstatou je provedení </a:t>
            </a:r>
            <a:r>
              <a:rPr lang="cs-CZ" dirty="0" err="1"/>
              <a:t>lordotizace</a:t>
            </a:r>
            <a:r>
              <a:rPr lang="cs-CZ" dirty="0"/>
              <a:t> a mírné distrakce – obvykle ze zadního přístupu.</a:t>
            </a:r>
          </a:p>
          <a:p>
            <a:r>
              <a:rPr lang="cs-CZ" dirty="0"/>
              <a:t> </a:t>
            </a:r>
          </a:p>
          <a:p>
            <a:r>
              <a:rPr lang="cs-CZ" dirty="0"/>
              <a:t>Stabilizace má zásadní význam pro udržení získané repozice. Rozdělujeme ji na stabilizaci trvalou a dočasnou, přičemž trvalou stabilizaci nám zajišťuje pevné zhojení poraněných struktur, dočasnou pak implantát – většinou se jedná o přemosťující osteosyntézu, kdy spojením dvou zdravých obratlů přemostíme obratel poraněný. Osteosyntézu na páteři můžeme rozdělit na přední a zadní, kdy u přední používáme k zakotvení implantátu těla obratlů, u zadní se implantát kotví k obloukům, </a:t>
            </a:r>
            <a:r>
              <a:rPr lang="cs-CZ" dirty="0" err="1"/>
              <a:t>pediklům</a:t>
            </a:r>
            <a:r>
              <a:rPr lang="cs-CZ" dirty="0"/>
              <a:t>, kloubním, příčným a trnovým výběžkům.</a:t>
            </a:r>
          </a:p>
          <a:p>
            <a:r>
              <a:rPr lang="cs-CZ" dirty="0"/>
              <a:t> </a:t>
            </a:r>
          </a:p>
          <a:p>
            <a:r>
              <a:rPr lang="cs-CZ" dirty="0"/>
              <a:t>Poranění vazů, které se hojí méněcennou jizvou postrádající pevnost, řešíme provedením </a:t>
            </a:r>
            <a:r>
              <a:rPr lang="cs-CZ" dirty="0" err="1"/>
              <a:t>dézy</a:t>
            </a:r>
            <a:r>
              <a:rPr lang="cs-CZ" dirty="0"/>
              <a:t> příslušného segmentu. Získaná stabilita je na úkor ztráty pohybu, což je v tomto případě přijatelnější, než rozvoj chronické </a:t>
            </a:r>
            <a:r>
              <a:rPr lang="cs-CZ" dirty="0" err="1"/>
              <a:t>instability</a:t>
            </a:r>
            <a:r>
              <a:rPr lang="cs-CZ" dirty="0"/>
              <a:t> či deformity (KRBEC, 2011). </a:t>
            </a:r>
          </a:p>
          <a:p>
            <a:endParaRPr lang="cs-CZ" dirty="0"/>
          </a:p>
        </p:txBody>
      </p:sp>
    </p:spTree>
    <p:extLst>
      <p:ext uri="{BB962C8B-B14F-4D97-AF65-F5344CB8AC3E}">
        <p14:creationId xmlns:p14="http://schemas.microsoft.com/office/powerpoint/2010/main" val="3202219094"/>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FD6B4C-BDB2-4387-8D79-A77BB7A38688}"/>
              </a:ext>
            </a:extLst>
          </p:cNvPr>
          <p:cNvSpPr>
            <a:spLocks noGrp="1"/>
          </p:cNvSpPr>
          <p:nvPr>
            <p:ph type="title"/>
          </p:nvPr>
        </p:nvSpPr>
        <p:spPr/>
        <p:txBody>
          <a:bodyPr/>
          <a:lstStyle/>
          <a:p>
            <a:r>
              <a:rPr lang="cs-CZ" b="1" dirty="0"/>
              <a:t>Konzervativní léčba</a:t>
            </a:r>
            <a:br>
              <a:rPr lang="cs-CZ" b="1" dirty="0"/>
            </a:br>
            <a:endParaRPr lang="cs-CZ" dirty="0"/>
          </a:p>
        </p:txBody>
      </p:sp>
      <p:sp>
        <p:nvSpPr>
          <p:cNvPr id="3" name="Zástupný symbol pro obsah 2">
            <a:extLst>
              <a:ext uri="{FF2B5EF4-FFF2-40B4-BE49-F238E27FC236}">
                <a16:creationId xmlns:a16="http://schemas.microsoft.com/office/drawing/2014/main" id="{89BC9C28-F785-4F6B-9A86-9745BB11EB57}"/>
              </a:ext>
            </a:extLst>
          </p:cNvPr>
          <p:cNvSpPr>
            <a:spLocks noGrp="1"/>
          </p:cNvSpPr>
          <p:nvPr>
            <p:ph idx="1"/>
          </p:nvPr>
        </p:nvSpPr>
        <p:spPr/>
        <p:txBody>
          <a:bodyPr>
            <a:normAutofit fontScale="47500" lnSpcReduction="20000"/>
          </a:bodyPr>
          <a:lstStyle/>
          <a:p>
            <a:r>
              <a:rPr lang="cs-CZ" dirty="0"/>
              <a:t>  Indikace ke konzervativní léčbě jsou většinou méně závažná poranění páteře bez neurologické léze, bez většího stupně </a:t>
            </a:r>
            <a:r>
              <a:rPr lang="cs-CZ" dirty="0" err="1"/>
              <a:t>instability</a:t>
            </a:r>
            <a:r>
              <a:rPr lang="cs-CZ" dirty="0"/>
              <a:t> a deformity. Využívá se tzv. funkční léčby, používání zdravotnických pomůcek jako jsou ortézy, korzety, sádrové obvazy a fixační metody typu halo-fixace a halo-trakce.</a:t>
            </a:r>
          </a:p>
          <a:p>
            <a:r>
              <a:rPr lang="cs-CZ" dirty="0"/>
              <a:t> </a:t>
            </a:r>
          </a:p>
          <a:p>
            <a:r>
              <a:rPr lang="cs-CZ" b="1" dirty="0"/>
              <a:t>Funkční léčba</a:t>
            </a:r>
            <a:r>
              <a:rPr lang="cs-CZ" dirty="0"/>
              <a:t> má své uplatnění především u některých poranění TH a L páteře, jako jsou např. odlomení příčných výběžků bederních obratlů či kompresivní zlomeniny TH a L páteře u starších pacientů s osteoporózou. Tato léčba je postavena na principu zklidnění pacienta na lůžku a po odeznění bolestí následuje včasná mobilizace o berlích a rehabilitace břišního a zádového svalstva.</a:t>
            </a:r>
          </a:p>
          <a:p>
            <a:r>
              <a:rPr lang="cs-CZ" dirty="0"/>
              <a:t> </a:t>
            </a:r>
          </a:p>
          <a:p>
            <a:r>
              <a:rPr lang="cs-CZ" b="1" dirty="0"/>
              <a:t>Ortézy</a:t>
            </a:r>
            <a:r>
              <a:rPr lang="cs-CZ" dirty="0"/>
              <a:t> se využívají jak pro krční, tak </a:t>
            </a:r>
            <a:r>
              <a:rPr lang="cs-CZ" dirty="0" err="1"/>
              <a:t>thorakolumbální</a:t>
            </a:r>
            <a:r>
              <a:rPr lang="cs-CZ" dirty="0"/>
              <a:t> páteř. Pro krční páteř mají podobu umělohmotných nákrčníků či límců, vyráběných v různých velikostech. Jejich využití je zejména u distorzí, dále u některých méně závažných zlomenin nebo jako pomůcka k doléčení po operaci krční páteře. Obdobné ortézy v podobě korzetů se vyrábějí i pro </a:t>
            </a:r>
            <a:r>
              <a:rPr lang="cs-CZ" dirty="0" err="1"/>
              <a:t>thorakolumbální</a:t>
            </a:r>
            <a:r>
              <a:rPr lang="cs-CZ" dirty="0"/>
              <a:t> páteř. Jejich využití je opět k doléčení po operačních výkonech či ke konzervativní léčbě klínovité zlomeniny s minimální kompresí.</a:t>
            </a:r>
          </a:p>
          <a:p>
            <a:r>
              <a:rPr lang="cs-CZ" dirty="0"/>
              <a:t> </a:t>
            </a:r>
          </a:p>
          <a:p>
            <a:r>
              <a:rPr lang="cs-CZ" b="1" dirty="0"/>
              <a:t>Sádrové obvazy</a:t>
            </a:r>
            <a:r>
              <a:rPr lang="cs-CZ" dirty="0"/>
              <a:t> mají uplatnění jako sádrové korzety nebo sádrové lůžko.</a:t>
            </a:r>
          </a:p>
          <a:p>
            <a:r>
              <a:rPr lang="cs-CZ" dirty="0"/>
              <a:t> </a:t>
            </a:r>
          </a:p>
          <a:p>
            <a:r>
              <a:rPr lang="cs-CZ" b="1" dirty="0"/>
              <a:t>Halo-fixace</a:t>
            </a:r>
            <a:r>
              <a:rPr lang="cs-CZ" dirty="0"/>
              <a:t> je v podobě čelenky, pevně fixované čtyřmi šrouby zavedenými přes </a:t>
            </a:r>
            <a:r>
              <a:rPr lang="cs-CZ" dirty="0" err="1"/>
              <a:t>kortikalis</a:t>
            </a:r>
            <a:r>
              <a:rPr lang="cs-CZ" dirty="0"/>
              <a:t> </a:t>
            </a:r>
            <a:r>
              <a:rPr lang="cs-CZ" dirty="0" err="1"/>
              <a:t>lbi</a:t>
            </a:r>
            <a:r>
              <a:rPr lang="cs-CZ" dirty="0"/>
              <a:t>, spojené se sádrovou nebo umělohmotnou vestou obepínající hrudník, používána je pro léčbu zlomenin v oblasti krční páteře.</a:t>
            </a:r>
          </a:p>
          <a:p>
            <a:r>
              <a:rPr lang="cs-CZ" dirty="0"/>
              <a:t> </a:t>
            </a:r>
          </a:p>
          <a:p>
            <a:r>
              <a:rPr lang="cs-CZ" b="1" dirty="0"/>
              <a:t>Halo-trakce</a:t>
            </a:r>
            <a:r>
              <a:rPr lang="cs-CZ" dirty="0"/>
              <a:t> má využití při poranění krční i </a:t>
            </a:r>
            <a:r>
              <a:rPr lang="cs-CZ" dirty="0" err="1"/>
              <a:t>thorakolumbální</a:t>
            </a:r>
            <a:r>
              <a:rPr lang="cs-CZ" dirty="0"/>
              <a:t> páteře. K tahu za hlavu je použita halo čelenka. Jako protitah postačuje váha těla za současného zvednutého čela postele. </a:t>
            </a:r>
          </a:p>
          <a:p>
            <a:endParaRPr lang="cs-CZ" dirty="0"/>
          </a:p>
        </p:txBody>
      </p:sp>
    </p:spTree>
    <p:extLst>
      <p:ext uri="{BB962C8B-B14F-4D97-AF65-F5344CB8AC3E}">
        <p14:creationId xmlns:p14="http://schemas.microsoft.com/office/powerpoint/2010/main" val="245294925"/>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C98C0B-A7B2-4BD5-B0A4-6C7B3F217C02}"/>
              </a:ext>
            </a:extLst>
          </p:cNvPr>
          <p:cNvSpPr>
            <a:spLocks noGrp="1"/>
          </p:cNvSpPr>
          <p:nvPr>
            <p:ph type="title"/>
          </p:nvPr>
        </p:nvSpPr>
        <p:spPr/>
        <p:txBody>
          <a:bodyPr/>
          <a:lstStyle/>
          <a:p>
            <a:r>
              <a:rPr lang="cs-CZ" b="1" dirty="0"/>
              <a:t>Rehabilitace</a:t>
            </a:r>
            <a:br>
              <a:rPr lang="cs-CZ" b="1" dirty="0"/>
            </a:br>
            <a:endParaRPr lang="cs-CZ" dirty="0"/>
          </a:p>
        </p:txBody>
      </p:sp>
      <p:sp>
        <p:nvSpPr>
          <p:cNvPr id="3" name="Zástupný symbol pro obsah 2">
            <a:extLst>
              <a:ext uri="{FF2B5EF4-FFF2-40B4-BE49-F238E27FC236}">
                <a16:creationId xmlns:a16="http://schemas.microsoft.com/office/drawing/2014/main" id="{08798C86-80EB-40A4-88DB-F80AB2FD0660}"/>
              </a:ext>
            </a:extLst>
          </p:cNvPr>
          <p:cNvSpPr>
            <a:spLocks noGrp="1"/>
          </p:cNvSpPr>
          <p:nvPr>
            <p:ph idx="1"/>
          </p:nvPr>
        </p:nvSpPr>
        <p:spPr/>
        <p:txBody>
          <a:bodyPr>
            <a:normAutofit fontScale="55000" lnSpcReduction="20000"/>
          </a:bodyPr>
          <a:lstStyle/>
          <a:p>
            <a:r>
              <a:rPr lang="cs-CZ" dirty="0"/>
              <a:t>Rehabilitace je součástí terapie od samého začátku. Úspěšnost závisí na výšce míšní léze, celkovém stavu, psychice a komplikacích. Pacient je vyšetřen a monitorován některým z testů hodnocení funkční zdatnosti, např. FIM (</a:t>
            </a:r>
            <a:r>
              <a:rPr lang="cs-CZ" dirty="0" err="1"/>
              <a:t>Functional</a:t>
            </a:r>
            <a:r>
              <a:rPr lang="cs-CZ" dirty="0"/>
              <a:t> </a:t>
            </a:r>
            <a:r>
              <a:rPr lang="cs-CZ" dirty="0" err="1"/>
              <a:t>Independence</a:t>
            </a:r>
            <a:r>
              <a:rPr lang="cs-CZ" dirty="0"/>
              <a:t> </a:t>
            </a:r>
            <a:r>
              <a:rPr lang="cs-CZ" dirty="0" err="1"/>
              <a:t>Measure</a:t>
            </a:r>
            <a:r>
              <a:rPr lang="cs-CZ" dirty="0"/>
              <a:t>).</a:t>
            </a:r>
          </a:p>
          <a:p>
            <a:r>
              <a:rPr lang="cs-CZ" dirty="0"/>
              <a:t>V akutním a subakutním období je nemocný odkázán na lůžko. Je stanoven krátkodobý rehabilitační program realizovaný především fyzioterapeuty a ergoterapeuty. V popředí jsou opatření preventivní – prevence rozvoje sekundárních komplikací. Problémy, které by vznikly v tomto období, hlavně kontraktury, dekubity nebo nesprávné postavení končetiny, by dominovaly v další fázi rehabilitace a jejich prevence je prvořadá.</a:t>
            </a:r>
          </a:p>
          <a:p>
            <a:r>
              <a:rPr lang="cs-CZ" dirty="0"/>
              <a:t>Respirační komplikace se mohou vyskytnout jako následek tonutí nebo komplikace při fraktuře žeber, respirační nedostatečnost z důvodu </a:t>
            </a:r>
            <a:r>
              <a:rPr lang="cs-CZ" dirty="0" err="1"/>
              <a:t>nefunkce</a:t>
            </a:r>
            <a:r>
              <a:rPr lang="cs-CZ" dirty="0"/>
              <a:t> dechových svalů v závislosti na výšce poranění míchy apod. Podle klinického stavu a nálezu jsou cíleny postupy respirační fyzioterapie, dechová gymnastika, asistované vykašlávání, uvolňování sekretu manuální terapií a polohovými drenážemi, facilitace a posílení bránice, reflexní lokomoce, využití respiračních pomůcek nebo zvyšování kardiopulmonální výkonnosti.</a:t>
            </a:r>
          </a:p>
          <a:p>
            <a:r>
              <a:rPr lang="cs-CZ" dirty="0"/>
              <a:t> </a:t>
            </a:r>
          </a:p>
          <a:p>
            <a:r>
              <a:rPr lang="cs-CZ" dirty="0"/>
              <a:t>Ergoterapie ve fázi upoutání na lůžko</a:t>
            </a:r>
          </a:p>
          <a:p>
            <a:r>
              <a:rPr lang="cs-CZ" dirty="0"/>
              <a:t>− psychologická opora k překonání situace v období plného odkázání na okolí, stimulace s cílem přijetí nové situace,</a:t>
            </a:r>
          </a:p>
          <a:p>
            <a:r>
              <a:rPr lang="cs-CZ" dirty="0"/>
              <a:t>− různé pomůcky pro kontakty a kontrolu prostředí, zrcadlo u lůžka, prizmatické brýle, ruční nebo ústní ovládání apod.,</a:t>
            </a:r>
          </a:p>
          <a:p>
            <a:r>
              <a:rPr lang="cs-CZ" dirty="0"/>
              <a:t>− i minimální získávání samostatnosti pomáhá pacientovi překonávat těžké období závislosti i případnou depresi.</a:t>
            </a:r>
          </a:p>
          <a:p>
            <a:endParaRPr lang="cs-CZ" dirty="0"/>
          </a:p>
        </p:txBody>
      </p:sp>
    </p:spTree>
    <p:extLst>
      <p:ext uri="{BB962C8B-B14F-4D97-AF65-F5344CB8AC3E}">
        <p14:creationId xmlns:p14="http://schemas.microsoft.com/office/powerpoint/2010/main" val="322969502"/>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1007A7-1776-4B5F-8F5B-3F641E036E51}"/>
              </a:ext>
            </a:extLst>
          </p:cNvPr>
          <p:cNvSpPr>
            <a:spLocks noGrp="1"/>
          </p:cNvSpPr>
          <p:nvPr>
            <p:ph type="title"/>
          </p:nvPr>
        </p:nvSpPr>
        <p:spPr/>
        <p:txBody>
          <a:bodyPr/>
          <a:lstStyle/>
          <a:p>
            <a:r>
              <a:rPr lang="cs-CZ" b="1" dirty="0"/>
              <a:t>Rehabilitační ošetřovatelství</a:t>
            </a:r>
            <a:br>
              <a:rPr lang="cs-CZ" b="1" dirty="0"/>
            </a:br>
            <a:endParaRPr lang="cs-CZ" dirty="0"/>
          </a:p>
        </p:txBody>
      </p:sp>
      <p:sp>
        <p:nvSpPr>
          <p:cNvPr id="3" name="Zástupný symbol pro obsah 2">
            <a:extLst>
              <a:ext uri="{FF2B5EF4-FFF2-40B4-BE49-F238E27FC236}">
                <a16:creationId xmlns:a16="http://schemas.microsoft.com/office/drawing/2014/main" id="{974B91EF-FB73-483B-AEB9-235F69EC7E95}"/>
              </a:ext>
            </a:extLst>
          </p:cNvPr>
          <p:cNvSpPr>
            <a:spLocks noGrp="1"/>
          </p:cNvSpPr>
          <p:nvPr>
            <p:ph idx="1"/>
          </p:nvPr>
        </p:nvSpPr>
        <p:spPr/>
        <p:txBody>
          <a:bodyPr>
            <a:normAutofit fontScale="85000" lnSpcReduction="20000"/>
          </a:bodyPr>
          <a:lstStyle/>
          <a:p>
            <a:r>
              <a:rPr lang="cs-CZ" dirty="0"/>
              <a:t>Provádí sestry s pomocí dalšího personálu. Trvalá blízkost sestry napomáhá také časné identifikaci případného problému. Součástí je poskytování psychologické podpory nemocnému a jeho blízkým. Polohování probíhá podle plánu ve všech polohách, pokud je to možné. Používají se speciální polohovací lůžka a různé pomůcky právě pro tyto nemocné. Principem polohování je neutrální postavení v kloubech, funkční centrace kloubů a antispastická poloha. Nezbytná je péče o paralytické končetiny, jejich polohování a prevence kontraktur. Pasivní pohyby ochrnutých končetin jsou prováděny pravidelně každý den a velmi šetrně, ztráta citlivosti by mohla způsobit </a:t>
            </a:r>
            <a:r>
              <a:rPr lang="cs-CZ" dirty="0" err="1"/>
              <a:t>mikrotraumatizaci</a:t>
            </a:r>
            <a:r>
              <a:rPr lang="cs-CZ" dirty="0"/>
              <a:t>. Posilování horních končetin, svalů trupu a nepostižených svalů je celoživotní důležitá součást terapie. Vytrénovaná a zdatná horní polovina těla bude v budoucnu nahrazovat paraplegikovi nefunkční partie. Fungující svaly jsou posilovány zpočátku zvolna se stupňující </a:t>
            </a:r>
            <a:r>
              <a:rPr lang="cs-CZ" dirty="0" err="1"/>
              <a:t>intenzivitou</a:t>
            </a:r>
            <a:r>
              <a:rPr lang="cs-CZ" dirty="0"/>
              <a:t> s aktivací trupu i končetin současně. Rovněž se věnuje velká pozornost částečně postiženým a funkčně nadějným svalovým skupinám. Dobré výsledky přináší reflexní lokomoce.</a:t>
            </a:r>
          </a:p>
        </p:txBody>
      </p:sp>
    </p:spTree>
    <p:extLst>
      <p:ext uri="{BB962C8B-B14F-4D97-AF65-F5344CB8AC3E}">
        <p14:creationId xmlns:p14="http://schemas.microsoft.com/office/powerpoint/2010/main" val="1364883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EE62133-7DF2-4509-8943-DB398522DD97}"/>
              </a:ext>
            </a:extLst>
          </p:cNvPr>
          <p:cNvSpPr>
            <a:spLocks noGrp="1" noChangeArrowheads="1"/>
          </p:cNvSpPr>
          <p:nvPr>
            <p:ph type="title"/>
          </p:nvPr>
        </p:nvSpPr>
        <p:spPr/>
        <p:txBody>
          <a:bodyPr/>
          <a:lstStyle/>
          <a:p>
            <a:r>
              <a:rPr lang="cs-CZ" altLang="cs-CZ" dirty="0">
                <a:solidFill>
                  <a:srgbClr val="0070C0"/>
                </a:solidFill>
              </a:rPr>
              <a:t>Režimová opatření</a:t>
            </a:r>
          </a:p>
        </p:txBody>
      </p:sp>
      <p:sp>
        <p:nvSpPr>
          <p:cNvPr id="39939" name="Rectangle 3">
            <a:extLst>
              <a:ext uri="{FF2B5EF4-FFF2-40B4-BE49-F238E27FC236}">
                <a16:creationId xmlns:a16="http://schemas.microsoft.com/office/drawing/2014/main" id="{84461BBE-2F49-4160-8B8E-C04F67AD1144}"/>
              </a:ext>
            </a:extLst>
          </p:cNvPr>
          <p:cNvSpPr>
            <a:spLocks noGrp="1" noChangeArrowheads="1"/>
          </p:cNvSpPr>
          <p:nvPr>
            <p:ph type="body" idx="1"/>
          </p:nvPr>
        </p:nvSpPr>
        <p:spPr/>
        <p:txBody>
          <a:bodyPr/>
          <a:lstStyle/>
          <a:p>
            <a:r>
              <a:rPr lang="cs-CZ" altLang="cs-CZ" dirty="0"/>
              <a:t>Klid, spánek</a:t>
            </a:r>
          </a:p>
          <a:p>
            <a:r>
              <a:rPr lang="cs-CZ" altLang="cs-CZ" dirty="0"/>
              <a:t>Strava- mléko NE</a:t>
            </a:r>
          </a:p>
          <a:p>
            <a:r>
              <a:rPr lang="cs-CZ" altLang="cs-CZ" dirty="0"/>
              <a:t>NEKOUŘIT</a:t>
            </a:r>
          </a:p>
          <a:p>
            <a:r>
              <a:rPr lang="cs-CZ" altLang="cs-CZ" dirty="0">
                <a:solidFill>
                  <a:srgbClr val="0070C0"/>
                </a:solidFill>
              </a:rPr>
              <a:t>Ulcerogenní léky EX ………………………………………………………………………………………….………………………………………………………………………………………………………………………….</a:t>
            </a:r>
          </a:p>
          <a:p>
            <a:endParaRPr lang="cs-CZ" altLang="cs-CZ" dirty="0"/>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3DA78C-C269-4826-A93B-222E4DB4310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72D401-A8F3-4F21-A81D-B0FFE4CA9838}"/>
              </a:ext>
            </a:extLst>
          </p:cNvPr>
          <p:cNvSpPr>
            <a:spLocks noGrp="1"/>
          </p:cNvSpPr>
          <p:nvPr>
            <p:ph idx="1"/>
          </p:nvPr>
        </p:nvSpPr>
        <p:spPr/>
        <p:txBody>
          <a:bodyPr>
            <a:normAutofit fontScale="62500" lnSpcReduction="20000"/>
          </a:bodyPr>
          <a:lstStyle/>
          <a:p>
            <a:r>
              <a:rPr lang="cs-CZ" dirty="0"/>
              <a:t>kutní pacient potřebuje především zabezpečení těchto základních potřeb:</a:t>
            </a:r>
          </a:p>
          <a:p>
            <a:r>
              <a:rPr lang="cs-CZ" dirty="0"/>
              <a:t>− Vyprazdňování – je zapotřebí nastavit pravidelný režim s použitím čípku, po kterém se vyprázdní. Cílem je postupné zvládání přesunů a vyprazdňování na WC.</a:t>
            </a:r>
          </a:p>
          <a:p>
            <a:r>
              <a:rPr lang="cs-CZ" dirty="0"/>
              <a:t>− Močení – v první fázi se řeší nejčastěji permanentním katetrem, pokud možno pouze krátkodobě. Lépe je zavést </a:t>
            </a:r>
            <a:r>
              <a:rPr lang="cs-CZ" dirty="0" err="1"/>
              <a:t>epicystostomii</a:t>
            </a:r>
            <a:r>
              <a:rPr lang="cs-CZ" dirty="0"/>
              <a:t>, která se v pravidelných intervalech, nejčastěji tříhodinových, zaštipuje a uvolňuje. Tato činnost je zpočátku úkolem sestry, později to pacient zvládá sám. Další fází je ĆIK (čistá intermitentní katetrizace) a ČIAK (čistá intermitentní </a:t>
            </a:r>
            <a:r>
              <a:rPr lang="cs-CZ" dirty="0" err="1"/>
              <a:t>autokatetrizace</a:t>
            </a:r>
            <a:r>
              <a:rPr lang="cs-CZ" dirty="0"/>
              <a:t>) – tzn., že pacienti, kteří se mohou sami cévkovat, nejdříve sledují práci sestry a později si tuto činnost sami osvojí. Součástí práce sestry je i měření rezidua močového měchýře pomocí ultrazvukového přístroje. Důležité je sledovat bilanci tekutin.</a:t>
            </a:r>
          </a:p>
          <a:p>
            <a:r>
              <a:rPr lang="cs-CZ" dirty="0"/>
              <a:t>− Osobní hygiena, kterou si v prvních dnech nemůže pacient zajistit sám, je zajišťována sestrou či zdravotnickým asistentem. Běžně jsou všichni pacienti denně vykoupáni např. v pojízdné vaně. Dále se zajistí oblečení pacienta a jeho příprava na cvičení s fyzioterapeutem. Cílem veškerého snažení je co nejvyšší míra soběstačnosti.</a:t>
            </a:r>
          </a:p>
          <a:p>
            <a:r>
              <a:rPr lang="cs-CZ" dirty="0"/>
              <a:t>− Příjem potravy u pacientů s vysokou míšní lézí - je nutné potravu naporcovat, někdy je pacient schopen se sám najíst s pomocí upravených příborů, někdy je odkázán na pomoc druhých.</a:t>
            </a:r>
          </a:p>
          <a:p>
            <a:r>
              <a:rPr lang="cs-CZ" dirty="0"/>
              <a:t>− Spánek je zdrojem odpočinku, je potřeba jej pečlivě plánovat, jelikož jsou všichni pacienti v noci polohováni a </a:t>
            </a:r>
            <a:r>
              <a:rPr lang="cs-CZ" dirty="0" err="1"/>
              <a:t>ČIKováni</a:t>
            </a:r>
            <a:r>
              <a:rPr lang="cs-CZ" dirty="0"/>
              <a:t>.</a:t>
            </a:r>
          </a:p>
          <a:p>
            <a:r>
              <a:rPr lang="cs-CZ" dirty="0"/>
              <a:t>− Bolest – každé takovéto postižení je provázeno bolestí, na kterou je nutné vhodně reagovat.</a:t>
            </a:r>
          </a:p>
          <a:p>
            <a:endParaRPr lang="cs-CZ" dirty="0"/>
          </a:p>
        </p:txBody>
      </p:sp>
    </p:spTree>
    <p:extLst>
      <p:ext uri="{BB962C8B-B14F-4D97-AF65-F5344CB8AC3E}">
        <p14:creationId xmlns:p14="http://schemas.microsoft.com/office/powerpoint/2010/main" val="3753090818"/>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3DCF0-5362-4B96-B8E7-93A6978D62B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1AEAE6E-9F63-447F-BA20-CE40119E3AE6}"/>
              </a:ext>
            </a:extLst>
          </p:cNvPr>
          <p:cNvSpPr>
            <a:spLocks noGrp="1"/>
          </p:cNvSpPr>
          <p:nvPr>
            <p:ph idx="1"/>
          </p:nvPr>
        </p:nvSpPr>
        <p:spPr/>
        <p:txBody>
          <a:bodyPr>
            <a:normAutofit fontScale="62500" lnSpcReduction="20000"/>
          </a:bodyPr>
          <a:lstStyle/>
          <a:p>
            <a:r>
              <a:rPr lang="cs-CZ" dirty="0"/>
              <a:t>Pravidelná </a:t>
            </a:r>
            <a:r>
              <a:rPr lang="cs-CZ" dirty="0" err="1"/>
              <a:t>vertikalizace</a:t>
            </a:r>
            <a:r>
              <a:rPr lang="cs-CZ" dirty="0"/>
              <a:t> na speciálních lůžkách a stavěcích stolech je důležitá pro zlepšení venózní a lymfatické drenáže, prevenci osteoporózy, kontraktur, tromboembolické nemoci, obstipace, močových konkrementů, kardiovaskulárního aparátu – z důvodu somatického i psychologického. Jakmile je zlomenina stabilní a nemocný je schopen sedu, postupně buď po </a:t>
            </a:r>
            <a:r>
              <a:rPr lang="cs-CZ" dirty="0" err="1"/>
              <a:t>vertikalizaci</a:t>
            </a:r>
            <a:r>
              <a:rPr lang="cs-CZ" dirty="0"/>
              <a:t> v polohovací posteli převáděn na vozík, s prevencí ortostatické hypotenze. Stabilita sedu závisí na funkci svalů trupu.</a:t>
            </a:r>
          </a:p>
          <a:p>
            <a:r>
              <a:rPr lang="cs-CZ" dirty="0"/>
              <a:t> </a:t>
            </a:r>
          </a:p>
          <a:p>
            <a:r>
              <a:rPr lang="cs-CZ" dirty="0"/>
              <a:t>Mobilizační fáze přibližně 10–12 týdnů od vzniku míšní léze, je stav postiženého stabilizovaný a je již schopen intenzivní rehabilitace ve spinální rehabilitační jednotce rehabilitačních ústavů (RÚ Kladruby, RÚ Hrabyně, Hamzova odborná léčebna Luže – </a:t>
            </a:r>
            <a:r>
              <a:rPr lang="cs-CZ" dirty="0" err="1"/>
              <a:t>Košumberk</a:t>
            </a:r>
            <a:r>
              <a:rPr lang="cs-CZ" dirty="0"/>
              <a:t>) nebo ve specializovaných centrech (např. Paraple). Zde pokračuje několikaměsíčním komplexním rehabilitačním a víceoborovým programem (protetik, sociální pracovník, psycholog, sexuolog, urolog, internista a </a:t>
            </a:r>
            <a:r>
              <a:rPr lang="cs-CZ" dirty="0" err="1"/>
              <a:t>osteolog</a:t>
            </a:r>
            <a:r>
              <a:rPr lang="cs-CZ" dirty="0"/>
              <a:t>, plastický chirurg, dermatolog ap.). Pacient je vybaven pomůckami a poučen o dalším programu a možnostech ambulantní péče.</a:t>
            </a:r>
          </a:p>
          <a:p>
            <a:r>
              <a:rPr lang="cs-CZ" dirty="0"/>
              <a:t> </a:t>
            </a:r>
          </a:p>
          <a:p>
            <a:r>
              <a:rPr lang="cs-CZ" dirty="0"/>
              <a:t>Úzká spolupráce fyzioterapeuta a ergoterapeuta s dalšími členy rehabilitačního týmu je předpokladem dosažení maximálního potenciálu schopností. Předchozí program pokračuje cílenou terapií podle očekávaných funkčních schopností a zájmu pacienta s cílem rozvíjení a posilování funkčních aktivit a výdrže, optimalizace mobility a soběstačnosti. Pacient je vybaven pro něj nejlépe přizpůsobeným vozíkem a dalšími potřebnými pomůckami, učí se s nimi zacházet. Přínosná je také vodoléčba a plavání.</a:t>
            </a:r>
          </a:p>
          <a:p>
            <a:endParaRPr lang="cs-CZ" dirty="0"/>
          </a:p>
        </p:txBody>
      </p:sp>
    </p:spTree>
    <p:extLst>
      <p:ext uri="{BB962C8B-B14F-4D97-AF65-F5344CB8AC3E}">
        <p14:creationId xmlns:p14="http://schemas.microsoft.com/office/powerpoint/2010/main" val="453683978"/>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940B11-C2EE-4213-99F4-EC8B79CF771E}"/>
              </a:ext>
            </a:extLst>
          </p:cNvPr>
          <p:cNvSpPr>
            <a:spLocks noGrp="1"/>
          </p:cNvSpPr>
          <p:nvPr>
            <p:ph type="title"/>
          </p:nvPr>
        </p:nvSpPr>
        <p:spPr/>
        <p:txBody>
          <a:bodyPr/>
          <a:lstStyle/>
          <a:p>
            <a:r>
              <a:rPr lang="cs-CZ" b="1" dirty="0"/>
              <a:t>Protetika</a:t>
            </a:r>
            <a:br>
              <a:rPr lang="cs-CZ" b="1" dirty="0"/>
            </a:br>
            <a:endParaRPr lang="cs-CZ" dirty="0"/>
          </a:p>
        </p:txBody>
      </p:sp>
      <p:sp>
        <p:nvSpPr>
          <p:cNvPr id="3" name="Zástupný symbol pro obsah 2">
            <a:extLst>
              <a:ext uri="{FF2B5EF4-FFF2-40B4-BE49-F238E27FC236}">
                <a16:creationId xmlns:a16="http://schemas.microsoft.com/office/drawing/2014/main" id="{E45C4D22-7EFB-4B2C-B123-11AD946360E6}"/>
              </a:ext>
            </a:extLst>
          </p:cNvPr>
          <p:cNvSpPr>
            <a:spLocks noGrp="1"/>
          </p:cNvSpPr>
          <p:nvPr>
            <p:ph idx="1"/>
          </p:nvPr>
        </p:nvSpPr>
        <p:spPr/>
        <p:txBody>
          <a:bodyPr/>
          <a:lstStyle/>
          <a:p>
            <a:r>
              <a:rPr lang="cs-CZ" dirty="0"/>
              <a:t>  Protetické pomůcky a dobrý protetik provázejí pacienta od akutního stadia (transport, stabilizační spinální ortézy, fixace po operaci), později končetinové ortézy ke zlepšení funkčních schopností a soběstačnosti, pomůcky k lokomoci, FES, </a:t>
            </a:r>
            <a:r>
              <a:rPr lang="cs-CZ" dirty="0" err="1"/>
              <a:t>parawalker</a:t>
            </a:r>
            <a:r>
              <a:rPr lang="cs-CZ" dirty="0"/>
              <a:t> a různé inteligentní aparáty patří k moderní rehabilitaci. Jejich dostupnost, výběr a kvalita korespondují s vyspělostí zdravotně sociálního systému.</a:t>
            </a:r>
          </a:p>
          <a:p>
            <a:endParaRPr lang="cs-CZ" dirty="0"/>
          </a:p>
        </p:txBody>
      </p:sp>
    </p:spTree>
    <p:extLst>
      <p:ext uri="{BB962C8B-B14F-4D97-AF65-F5344CB8AC3E}">
        <p14:creationId xmlns:p14="http://schemas.microsoft.com/office/powerpoint/2010/main" val="2847322706"/>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4E1820-5C50-43E9-B374-3CAEB3EB2658}"/>
              </a:ext>
            </a:extLst>
          </p:cNvPr>
          <p:cNvSpPr>
            <a:spLocks noGrp="1"/>
          </p:cNvSpPr>
          <p:nvPr>
            <p:ph type="title"/>
          </p:nvPr>
        </p:nvSpPr>
        <p:spPr/>
        <p:txBody>
          <a:bodyPr>
            <a:normAutofit fontScale="90000"/>
          </a:bodyPr>
          <a:lstStyle/>
          <a:p>
            <a:r>
              <a:rPr lang="cs-CZ" b="1" dirty="0"/>
              <a:t>Rehabilitace následného období a sociální integrace</a:t>
            </a:r>
            <a:br>
              <a:rPr lang="cs-CZ" b="1" dirty="0"/>
            </a:br>
            <a:endParaRPr lang="cs-CZ" dirty="0"/>
          </a:p>
        </p:txBody>
      </p:sp>
      <p:sp>
        <p:nvSpPr>
          <p:cNvPr id="3" name="Zástupný symbol pro obsah 2">
            <a:extLst>
              <a:ext uri="{FF2B5EF4-FFF2-40B4-BE49-F238E27FC236}">
                <a16:creationId xmlns:a16="http://schemas.microsoft.com/office/drawing/2014/main" id="{6715BE8B-66C2-4D38-B4A1-B7022BB9029A}"/>
              </a:ext>
            </a:extLst>
          </p:cNvPr>
          <p:cNvSpPr>
            <a:spLocks noGrp="1"/>
          </p:cNvSpPr>
          <p:nvPr>
            <p:ph idx="1"/>
          </p:nvPr>
        </p:nvSpPr>
        <p:spPr/>
        <p:txBody>
          <a:bodyPr>
            <a:normAutofit fontScale="62500" lnSpcReduction="20000"/>
          </a:bodyPr>
          <a:lstStyle/>
          <a:p>
            <a:r>
              <a:rPr lang="cs-CZ" dirty="0"/>
              <a:t>  Spadá především do oblasti sociální. Z medicínského hlediska je nutný systémově zajištěný program dispenzarizace zajišťující kontakt s rehabilitací a konzultace se specialistou podle individuálního vývoje stavu.</a:t>
            </a:r>
          </a:p>
          <a:p>
            <a:r>
              <a:rPr lang="cs-CZ" dirty="0"/>
              <a:t>Postiženého je třeba resocializovat a zajistit mu nejvyšší možnou kvalitu života. Podstatné je naučit se žít s postižením, znovu se začlenit do sociálních rolí a znovuobnovit sociální kontakty. Je třeba rovněž pomoci rodině v přijetí člověka s jeho postižením a v řešení sociální problematiky. Postižený by se měl vracet z rehabilitace do předem jasné životní situace – připravený a vybavený pomůckami, do přizpůsobeného obydlí i s jeho okolím, a dále s důležitými kontakty na nejrůznější služby a v neposlední řadě programem na komunikaci mimo byt. Neziskové organizace a občanská sdružení pomáhají lidem překonat důsledky postižení a vzájemně sdílet své problémy a zkušenosti. Pomáhají najít pracovní uplatnění, poskytují sociálně právní poradenství, dále pomáhají při řešení problematiky bydlení, zprostředkování rehabilitace a také zapojují rodinu a přátele do tohoto procesu. Sdílení problému, zkušeností a pocit, že i druzí mají podobné starosti je součástí terapie. Proto je důležité postiženého i jeho rodinu směřovat na organizace, které sdružují osoby po poranění míchy a podporovat veškeré aktivity, které napomáhají sociální integraci.</a:t>
            </a:r>
          </a:p>
          <a:p>
            <a:r>
              <a:rPr lang="cs-CZ" dirty="0"/>
              <a:t> </a:t>
            </a:r>
          </a:p>
          <a:p>
            <a:r>
              <a:rPr lang="cs-CZ" dirty="0"/>
              <a:t>Sport a rekreace – sportovní aktivity, např. lukostřelba, stolní tenis, šerm, plavání, basketbal vozíčkářů a různé atletické disciplíny jsou prospívající součástí rehabilitace, podporují stabilitu a koordinaci, sílu a celkovou zdatnost, posilují kamarádství, obsahují velký emoční náboj a pomáhají reintegraci do společnosti.</a:t>
            </a:r>
          </a:p>
          <a:p>
            <a:endParaRPr lang="cs-CZ" dirty="0"/>
          </a:p>
        </p:txBody>
      </p:sp>
    </p:spTree>
    <p:extLst>
      <p:ext uri="{BB962C8B-B14F-4D97-AF65-F5344CB8AC3E}">
        <p14:creationId xmlns:p14="http://schemas.microsoft.com/office/powerpoint/2010/main" val="867509518"/>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8537DC-C06D-4C2B-A05E-A39813BAE6D4}"/>
              </a:ext>
            </a:extLst>
          </p:cNvPr>
          <p:cNvSpPr>
            <a:spLocks noGrp="1"/>
          </p:cNvSpPr>
          <p:nvPr>
            <p:ph type="title"/>
          </p:nvPr>
        </p:nvSpPr>
        <p:spPr/>
        <p:txBody>
          <a:bodyPr/>
          <a:lstStyle/>
          <a:p>
            <a:r>
              <a:rPr lang="cs-CZ" b="1" dirty="0"/>
              <a:t>Prognóza</a:t>
            </a:r>
            <a:br>
              <a:rPr lang="cs-CZ" b="1" dirty="0"/>
            </a:br>
            <a:endParaRPr lang="cs-CZ" dirty="0"/>
          </a:p>
        </p:txBody>
      </p:sp>
      <p:sp>
        <p:nvSpPr>
          <p:cNvPr id="3" name="Zástupný symbol pro obsah 2">
            <a:extLst>
              <a:ext uri="{FF2B5EF4-FFF2-40B4-BE49-F238E27FC236}">
                <a16:creationId xmlns:a16="http://schemas.microsoft.com/office/drawing/2014/main" id="{0CA63CA5-1AFB-47F3-B2EF-8A21701C3BA7}"/>
              </a:ext>
            </a:extLst>
          </p:cNvPr>
          <p:cNvSpPr>
            <a:spLocks noGrp="1"/>
          </p:cNvSpPr>
          <p:nvPr>
            <p:ph idx="1"/>
          </p:nvPr>
        </p:nvSpPr>
        <p:spPr/>
        <p:txBody>
          <a:bodyPr>
            <a:normAutofit fontScale="62500" lnSpcReduction="20000"/>
          </a:bodyPr>
          <a:lstStyle/>
          <a:p>
            <a:r>
              <a:rPr lang="cs-CZ" dirty="0"/>
              <a:t>Změnu k lepšímu lze očekávat během dvou i více let. Většina míšních lézí je neurofyziologicky nekompletních. Z hlediska prognózy více vypovídá vyšetření po 72 hodinách po poranění než v den úrazu:</a:t>
            </a:r>
          </a:p>
          <a:p>
            <a:r>
              <a:rPr lang="cs-CZ" dirty="0"/>
              <a:t>− u pacientů s kompletní paraplegií v prvním týdnu po poranění míchy se během prvního roku zlepší o jednu úroveň 18 %, o dvě úrovně 9 % a bez zlepšení zůstává 73 %,</a:t>
            </a:r>
          </a:p>
          <a:p>
            <a:r>
              <a:rPr lang="cs-CZ" dirty="0"/>
              <a:t>− inkompletní tetraplegie se často zlepšuje i o několik úrovní během 1–2 let,</a:t>
            </a:r>
          </a:p>
          <a:p>
            <a:r>
              <a:rPr lang="cs-CZ" dirty="0"/>
              <a:t>− pravděpodobnost neurologického zlepšení postižených se stupněm D </a:t>
            </a:r>
            <a:r>
              <a:rPr lang="cs-CZ" dirty="0" err="1"/>
              <a:t>Frankelovy</a:t>
            </a:r>
            <a:r>
              <a:rPr lang="cs-CZ" dirty="0"/>
              <a:t> stupnice je vysoká, nižší je u nemocných se stupněm B a C – méně než 50 %, zatímco u kompletní léze je jen do 10 %,</a:t>
            </a:r>
          </a:p>
          <a:p>
            <a:r>
              <a:rPr lang="cs-CZ" dirty="0"/>
              <a:t>− pravděpodobnost obnovení schopnosti chůze se udává u dvou skupin pacientů – se stupeň B se současným parciálním nebo kompletním uchováním citlivosti pro dotyk jehlou a stupeň C se znovuzískáním funkce kvadricepsu síly alespoň 3/5 do doby 2 měsíců alespoň na jedné straně,</a:t>
            </a:r>
          </a:p>
          <a:p>
            <a:r>
              <a:rPr lang="cs-CZ" dirty="0"/>
              <a:t>− nepřítomnost </a:t>
            </a:r>
            <a:r>
              <a:rPr lang="cs-CZ" dirty="0" err="1"/>
              <a:t>bulbokavernózního</a:t>
            </a:r>
            <a:r>
              <a:rPr lang="cs-CZ" dirty="0"/>
              <a:t> reflexu déle než prvních několik dní po poranění míchy signalizuje sfinkterové a sexuální dysfunkce,</a:t>
            </a:r>
          </a:p>
          <a:p>
            <a:r>
              <a:rPr lang="cs-CZ" dirty="0"/>
              <a:t>− tetraplegik C5 může být schopen s pomůckami samostatně sníst připravené jídlo, umýt si obličej a hrudník, vyčistit zuby a ovládat počítač, nemá schopnosti pro přesuny a oblékání – což už zvládá tetraplegik C6 včetně řízení adaptovaného </a:t>
            </a:r>
          </a:p>
          <a:p>
            <a:endParaRPr lang="cs-CZ" dirty="0"/>
          </a:p>
        </p:txBody>
      </p:sp>
    </p:spTree>
    <p:extLst>
      <p:ext uri="{BB962C8B-B14F-4D97-AF65-F5344CB8AC3E}">
        <p14:creationId xmlns:p14="http://schemas.microsoft.com/office/powerpoint/2010/main" val="3606426567"/>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4177B6-3682-478A-85F5-CB6B11176F72}"/>
              </a:ext>
            </a:extLst>
          </p:cNvPr>
          <p:cNvSpPr>
            <a:spLocks noGrp="1"/>
          </p:cNvSpPr>
          <p:nvPr>
            <p:ph type="title"/>
          </p:nvPr>
        </p:nvSpPr>
        <p:spPr/>
        <p:txBody>
          <a:bodyPr/>
          <a:lstStyle/>
          <a:p>
            <a:r>
              <a:rPr lang="cs-CZ" b="1" dirty="0"/>
              <a:t>Komplikace</a:t>
            </a:r>
            <a:br>
              <a:rPr lang="cs-CZ" b="1" dirty="0"/>
            </a:br>
            <a:endParaRPr lang="cs-CZ" dirty="0"/>
          </a:p>
        </p:txBody>
      </p:sp>
      <p:sp>
        <p:nvSpPr>
          <p:cNvPr id="3" name="Zástupný symbol pro obsah 2">
            <a:extLst>
              <a:ext uri="{FF2B5EF4-FFF2-40B4-BE49-F238E27FC236}">
                <a16:creationId xmlns:a16="http://schemas.microsoft.com/office/drawing/2014/main" id="{40E8D1BE-63C0-4CD5-A5E5-E6FF2496617C}"/>
              </a:ext>
            </a:extLst>
          </p:cNvPr>
          <p:cNvSpPr>
            <a:spLocks noGrp="1"/>
          </p:cNvSpPr>
          <p:nvPr>
            <p:ph idx="1"/>
          </p:nvPr>
        </p:nvSpPr>
        <p:spPr/>
        <p:txBody>
          <a:bodyPr>
            <a:normAutofit fontScale="55000" lnSpcReduction="20000"/>
          </a:bodyPr>
          <a:lstStyle/>
          <a:p>
            <a:r>
              <a:rPr lang="cs-CZ" dirty="0"/>
              <a:t>Závažnost klinické manifestace komplikací po poškození míchy závisí především na výšce léze a na závažnosti jejího poškození.</a:t>
            </a:r>
          </a:p>
          <a:p>
            <a:r>
              <a:rPr lang="cs-CZ" dirty="0"/>
              <a:t> </a:t>
            </a:r>
          </a:p>
          <a:p>
            <a:r>
              <a:rPr lang="cs-CZ" b="1" dirty="0"/>
              <a:t>Plicní komplikace</a:t>
            </a:r>
            <a:endParaRPr lang="cs-CZ" dirty="0"/>
          </a:p>
          <a:p>
            <a:r>
              <a:rPr lang="cs-CZ" dirty="0"/>
              <a:t>Většina nemocných po poškození míchy má v akutní fázi nebo v období časné rehabilitace plicní komplikace. Retence bronchiálního sekretu a postupný rozvoj pneumonie, </a:t>
            </a:r>
            <a:r>
              <a:rPr lang="cs-CZ" dirty="0" err="1"/>
              <a:t>atelektázy</a:t>
            </a:r>
            <a:r>
              <a:rPr lang="cs-CZ" dirty="0"/>
              <a:t> a respirační insuficience z důvodu oslabení a dysfunkce respiračních svalů a plicní embolie jsou nejčastější stavy ohrožující život a vedou v příčinách úmrtí. Prevence a časná léčba všech příznaků respiračních komplikací spolu s respirační fyzioterapií jsou vitální součástí terapie.</a:t>
            </a:r>
          </a:p>
          <a:p>
            <a:r>
              <a:rPr lang="cs-CZ" dirty="0"/>
              <a:t> </a:t>
            </a:r>
          </a:p>
          <a:p>
            <a:r>
              <a:rPr lang="cs-CZ" b="1" dirty="0"/>
              <a:t>Kardiovaskulární komplikace</a:t>
            </a:r>
            <a:endParaRPr lang="cs-CZ" dirty="0"/>
          </a:p>
          <a:p>
            <a:r>
              <a:rPr lang="cs-CZ" dirty="0"/>
              <a:t>Čím vyšší je míšní léze, tím méně efektivní je srdeční aktivita, což se projeví zejména při zátěži. Popsány jsou závažné </a:t>
            </a:r>
            <a:r>
              <a:rPr lang="cs-CZ" dirty="0" err="1"/>
              <a:t>bradyarytmie</a:t>
            </a:r>
            <a:r>
              <a:rPr lang="cs-CZ" dirty="0"/>
              <a:t> a hypotenze z důvodu reflexního vlivu vagu, abnormální reakce vegetativního nervového systému s náhlou dysfunkcí a akutním ovlivněním životních funkcí v prvním roce po poškození. Ortostatické komplikace jsou běžné.</a:t>
            </a:r>
          </a:p>
          <a:p>
            <a:r>
              <a:rPr lang="cs-CZ" dirty="0"/>
              <a:t> </a:t>
            </a:r>
          </a:p>
          <a:p>
            <a:r>
              <a:rPr lang="cs-CZ" b="1" dirty="0"/>
              <a:t>Hluboká žilní trombóza a plicní embolie</a:t>
            </a:r>
            <a:endParaRPr lang="cs-CZ" dirty="0"/>
          </a:p>
          <a:p>
            <a:r>
              <a:rPr lang="cs-CZ" dirty="0"/>
              <a:t>Pacient má zvýšené sklony k rozvoji tromboembolických komplikací. Hluboká žilní trombóza a plicní embolie jsou potenciálně závažnou komplikací v kterémkoliv období. Tromboflebitida dolních končetin nemusí mít obvyklou </a:t>
            </a:r>
            <a:r>
              <a:rPr lang="cs-CZ" dirty="0" err="1"/>
              <a:t>symptomatiku</a:t>
            </a:r>
            <a:r>
              <a:rPr lang="cs-CZ" dirty="0"/>
              <a:t>, může se projevit např. i nevysvětlitelnou horečkou. Zejména v časných stadiích je doporučován ultrazvukový </a:t>
            </a:r>
            <a:r>
              <a:rPr lang="cs-CZ" dirty="0" err="1"/>
              <a:t>screening</a:t>
            </a:r>
            <a:r>
              <a:rPr lang="cs-CZ" dirty="0"/>
              <a:t>.</a:t>
            </a:r>
          </a:p>
          <a:p>
            <a:r>
              <a:rPr lang="cs-CZ" dirty="0"/>
              <a:t> </a:t>
            </a:r>
          </a:p>
          <a:p>
            <a:endParaRPr lang="cs-CZ" dirty="0"/>
          </a:p>
        </p:txBody>
      </p:sp>
    </p:spTree>
    <p:extLst>
      <p:ext uri="{BB962C8B-B14F-4D97-AF65-F5344CB8AC3E}">
        <p14:creationId xmlns:p14="http://schemas.microsoft.com/office/powerpoint/2010/main" val="831700684"/>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E239D5-4BA2-4D9D-80C1-8CCE8D359B5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B35B9BB-F88C-4FC9-846E-5589EAB80C34}"/>
              </a:ext>
            </a:extLst>
          </p:cNvPr>
          <p:cNvSpPr>
            <a:spLocks noGrp="1"/>
          </p:cNvSpPr>
          <p:nvPr>
            <p:ph idx="1"/>
          </p:nvPr>
        </p:nvSpPr>
        <p:spPr/>
        <p:txBody>
          <a:bodyPr>
            <a:normAutofit fontScale="55000" lnSpcReduction="20000"/>
          </a:bodyPr>
          <a:lstStyle/>
          <a:p>
            <a:r>
              <a:rPr lang="cs-CZ" b="1" dirty="0"/>
              <a:t>Autonomní </a:t>
            </a:r>
            <a:r>
              <a:rPr lang="cs-CZ" b="1" dirty="0" err="1"/>
              <a:t>dysreflexie</a:t>
            </a:r>
            <a:endParaRPr lang="cs-CZ" dirty="0"/>
          </a:p>
          <a:p>
            <a:r>
              <a:rPr lang="cs-CZ" dirty="0"/>
              <a:t>Je syndromem typickým pro období prvního roku po vzniku poškození míchy po nástupu reflexní aktivity míchy. Vyskytuje se až u 3/4 nemocných s lézí nad Th6 – nad odstupem břišního sympatiku. Stimul pod úrovní léze zapříčiní reflexní sympatickou vazokonstrikci, zpětná regulace z vyšších </a:t>
            </a:r>
            <a:r>
              <a:rPr lang="cs-CZ" dirty="0" err="1"/>
              <a:t>supraspinálních</a:t>
            </a:r>
            <a:r>
              <a:rPr lang="cs-CZ" dirty="0"/>
              <a:t> center je míšní lézí blokována a reflexní autonomní reakce fungují </a:t>
            </a:r>
            <a:r>
              <a:rPr lang="cs-CZ" dirty="0" err="1"/>
              <a:t>dysharmonicky</a:t>
            </a:r>
            <a:r>
              <a:rPr lang="cs-CZ" dirty="0"/>
              <a:t>. Klinicky – silná bolest hlavy, pocit náhlé nevolnosti, nauzea a hypertenze nad 200/100 </a:t>
            </a:r>
            <a:r>
              <a:rPr lang="cs-CZ" dirty="0" err="1"/>
              <a:t>mmHg</a:t>
            </a:r>
            <a:r>
              <a:rPr lang="cs-CZ" dirty="0"/>
              <a:t>. Dále vegetativní změny jako bradykardie, husí kůže, zčervenání obličeje, pocit ucpaného nosu, pocení a červené skvrny nad úrovní léze, chladná a lepkavě vlhká kůže pod úrovní léze, skvrny na kůži, psychické změny, roztěkanost. Může se rozvinout náhle jako životu nebezpečný stav a vést k epileptickým záchvatům, cévní mozkové příhodě i ke smrti. Příčinou mohou být jakékoliv bolestivé stimuly pod úrovní míšní léze, nejčastěji distenze močového měchýře – blokovaný katétr, infekce nebo konkrement, obstipace nebo meteorismus, jakýkoliv stimul v oblasti rekta a genitálu, poranění nebo popálení kůže, incipientní dekubitus, fraktura, těhotenství, zarostlý nehet, náhlá příhoda břišní. Terapie spočívá v detekci a odstranění příčiny, léčbě hypertenzní špičky podle zásad akutní medicíny. Nutné je poučení rizikových nemocných a prevence.</a:t>
            </a:r>
          </a:p>
          <a:p>
            <a:r>
              <a:rPr lang="cs-CZ" dirty="0"/>
              <a:t> </a:t>
            </a:r>
          </a:p>
          <a:p>
            <a:r>
              <a:rPr lang="cs-CZ" b="1" dirty="0"/>
              <a:t>Gastrointestinální obtíže</a:t>
            </a:r>
            <a:endParaRPr lang="cs-CZ" dirty="0"/>
          </a:p>
          <a:p>
            <a:r>
              <a:rPr lang="cs-CZ" dirty="0"/>
              <a:t>Onemocnění břicha může přicházet bez typických varovných příznaků a z důvodu ztráty citlivosti uniká pozornosti (např. apendicitida nebo pyelonefritida se závažnými důsledky). Akutní břicho se může projevit pouze vegetativními příznaky nebo třeba změnou stupně </a:t>
            </a:r>
            <a:r>
              <a:rPr lang="cs-CZ" dirty="0" err="1"/>
              <a:t>spasticity</a:t>
            </a:r>
            <a:r>
              <a:rPr lang="cs-CZ" dirty="0"/>
              <a:t> či autonomní </a:t>
            </a:r>
            <a:r>
              <a:rPr lang="cs-CZ" dirty="0" err="1"/>
              <a:t>dysreflexií</a:t>
            </a:r>
            <a:r>
              <a:rPr lang="cs-CZ" dirty="0"/>
              <a:t>. Akutní poškození míchy je obecně provázeno atonií </a:t>
            </a:r>
            <a:r>
              <a:rPr lang="cs-CZ" dirty="0" err="1"/>
              <a:t>GITu</a:t>
            </a:r>
            <a:r>
              <a:rPr lang="cs-CZ" dirty="0"/>
              <a:t> se všemi důsledky.</a:t>
            </a:r>
          </a:p>
          <a:p>
            <a:endParaRPr lang="cs-CZ" dirty="0"/>
          </a:p>
        </p:txBody>
      </p:sp>
    </p:spTree>
    <p:extLst>
      <p:ext uri="{BB962C8B-B14F-4D97-AF65-F5344CB8AC3E}">
        <p14:creationId xmlns:p14="http://schemas.microsoft.com/office/powerpoint/2010/main" val="690633568"/>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F59566-4B9B-4298-BEC7-ACBCCA236BE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0A2BF84-3C14-4DA2-860B-E72BD65F5469}"/>
              </a:ext>
            </a:extLst>
          </p:cNvPr>
          <p:cNvSpPr>
            <a:spLocks noGrp="1"/>
          </p:cNvSpPr>
          <p:nvPr>
            <p:ph idx="1"/>
          </p:nvPr>
        </p:nvSpPr>
        <p:spPr/>
        <p:txBody>
          <a:bodyPr>
            <a:normAutofit fontScale="55000" lnSpcReduction="20000"/>
          </a:bodyPr>
          <a:lstStyle/>
          <a:p>
            <a:r>
              <a:rPr lang="cs-CZ" b="1" dirty="0"/>
              <a:t>Kožní problematika a dekubity</a:t>
            </a:r>
            <a:endParaRPr lang="cs-CZ" dirty="0"/>
          </a:p>
          <a:p>
            <a:r>
              <a:rPr lang="cs-CZ" dirty="0"/>
              <a:t>Nemocný po PM je z důvodu ztráty vnímání bolesti vystaven velkému riziku poranění kůže jakéhokoliv druhu. Dekubity patří k častým a nepříjemným komplikacím nemocného po PM. Jejich přítomnost je frustrující, zpomalují rehabilitaci, narušují kvalitu života a ohrožují infekčními komplikacemi. Důsledným profylaktickým plánem lze předejít každému dekubitu.</a:t>
            </a:r>
          </a:p>
          <a:p>
            <a:r>
              <a:rPr lang="cs-CZ" dirty="0"/>
              <a:t> </a:t>
            </a:r>
          </a:p>
          <a:p>
            <a:r>
              <a:rPr lang="cs-CZ" b="1" dirty="0"/>
              <a:t>Osteoporóza a patologické fraktury</a:t>
            </a:r>
            <a:endParaRPr lang="cs-CZ" dirty="0"/>
          </a:p>
          <a:p>
            <a:r>
              <a:rPr lang="cs-CZ" dirty="0"/>
              <a:t>V období absence stimulačního vlivu zátěže, kdy skelet není zatěžován ve vertikále a svalová aktivita je minimalizovaná, dochází již v prvních 4 měsících po úrazu k rychlému a masivnímu úbytku kostní hmoty. Paraplegik s parciální neurologickou lézí mívá po 1 roce ztrátu kolem 30 % kostní hmoty v oblasti pánve a 10 % v dolních končetinách. První rok je nejvýznamnější, následně dochází ke stabilizaci. Hlavní komplikace jsou nefrolitiáza a urolitiáza z </a:t>
            </a:r>
            <a:r>
              <a:rPr lang="cs-CZ" dirty="0" err="1"/>
              <a:t>hyperkalciurie</a:t>
            </a:r>
            <a:r>
              <a:rPr lang="cs-CZ" dirty="0"/>
              <a:t>, symptomatická </a:t>
            </a:r>
            <a:r>
              <a:rPr lang="cs-CZ" dirty="0" err="1"/>
              <a:t>hyperkalcémie</a:t>
            </a:r>
            <a:r>
              <a:rPr lang="cs-CZ" dirty="0"/>
              <a:t> a patologické fraktury, které nemusí být bolestivé. Terapie a prevence – vedle medikamentózní léčby je velmi důležitá časná mobilizace, pohyb.</a:t>
            </a:r>
          </a:p>
          <a:p>
            <a:r>
              <a:rPr lang="cs-CZ" dirty="0"/>
              <a:t> </a:t>
            </a:r>
          </a:p>
          <a:p>
            <a:r>
              <a:rPr lang="cs-CZ" b="1" dirty="0" err="1"/>
              <a:t>Heterotopní</a:t>
            </a:r>
            <a:r>
              <a:rPr lang="cs-CZ" b="1" dirty="0"/>
              <a:t> osifikace</a:t>
            </a:r>
            <a:endParaRPr lang="cs-CZ" dirty="0"/>
          </a:p>
          <a:p>
            <a:r>
              <a:rPr lang="cs-CZ" dirty="0"/>
              <a:t>Jedná se o novotvorbu kosti v tkáních, kde běžně k takovému procesu nedochází zejména </a:t>
            </a:r>
            <a:r>
              <a:rPr lang="cs-CZ" dirty="0" err="1"/>
              <a:t>periartikulárně</a:t>
            </a:r>
            <a:r>
              <a:rPr lang="cs-CZ" dirty="0"/>
              <a:t>. Největší význam spočívá v potenciální možnosti omezení kloubní pohyblivosti různého stupně, gradující do podoby kloubní ankylózy, která již vyžaduje ortopedický výkon. Prevencí je polohování, pravidelné šetrné pasivní cviky k udržování kloubní pohyblivosti.</a:t>
            </a:r>
          </a:p>
          <a:p>
            <a:r>
              <a:rPr lang="cs-CZ" dirty="0"/>
              <a:t> </a:t>
            </a:r>
          </a:p>
          <a:p>
            <a:endParaRPr lang="cs-CZ" dirty="0"/>
          </a:p>
        </p:txBody>
      </p:sp>
    </p:spTree>
    <p:extLst>
      <p:ext uri="{BB962C8B-B14F-4D97-AF65-F5344CB8AC3E}">
        <p14:creationId xmlns:p14="http://schemas.microsoft.com/office/powerpoint/2010/main" val="298036165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FDE0F-6DE5-4A4E-A5D0-FECD565C466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902C9A0-0844-4783-BB1B-58392E74CEF4}"/>
              </a:ext>
            </a:extLst>
          </p:cNvPr>
          <p:cNvSpPr>
            <a:spLocks noGrp="1"/>
          </p:cNvSpPr>
          <p:nvPr>
            <p:ph idx="1"/>
          </p:nvPr>
        </p:nvSpPr>
        <p:spPr/>
        <p:txBody>
          <a:bodyPr>
            <a:normAutofit fontScale="55000" lnSpcReduction="20000"/>
          </a:bodyPr>
          <a:lstStyle/>
          <a:p>
            <a:r>
              <a:rPr lang="cs-CZ" b="1" dirty="0"/>
              <a:t>Poruchy mikce</a:t>
            </a:r>
            <a:endParaRPr lang="cs-CZ" dirty="0"/>
          </a:p>
          <a:p>
            <a:r>
              <a:rPr lang="cs-CZ" dirty="0"/>
              <a:t>Komplikace z důvodu poruchy funkce močového měchýře patří k nejzávažnějším. Péče o močový měchýř začíná bezprostředně po vzniku míšní léze a urologický program je trvalou součástí života těchto lidí.</a:t>
            </a:r>
          </a:p>
          <a:p>
            <a:r>
              <a:rPr lang="cs-CZ" dirty="0"/>
              <a:t> </a:t>
            </a:r>
          </a:p>
          <a:p>
            <a:r>
              <a:rPr lang="cs-CZ" b="1" dirty="0"/>
              <a:t>Poruchy defekace</a:t>
            </a:r>
            <a:endParaRPr lang="cs-CZ" dirty="0"/>
          </a:p>
          <a:p>
            <a:r>
              <a:rPr lang="cs-CZ" dirty="0"/>
              <a:t>Po akutním poranění míchy je obvyklá porucha defekace a meteorismus, podle výšky léze až do obrazu </a:t>
            </a:r>
            <a:r>
              <a:rPr lang="cs-CZ" dirty="0" err="1"/>
              <a:t>subileózního</a:t>
            </a:r>
            <a:r>
              <a:rPr lang="cs-CZ" dirty="0"/>
              <a:t> stavu. S odezněním míšního šoku je zahajován nácvik spontánní střevní aktivity k natrénování pravidelného vyprázdnění. V podstatě u každého pacienta je možné dříve nebo později vytrénování pravidelné kontinence, pokud je poučen akceptuje režim.</a:t>
            </a:r>
          </a:p>
          <a:p>
            <a:r>
              <a:rPr lang="cs-CZ" dirty="0"/>
              <a:t> </a:t>
            </a:r>
          </a:p>
          <a:p>
            <a:r>
              <a:rPr lang="cs-CZ" b="1" dirty="0"/>
              <a:t>Sexuální funkce a jejich poruchy</a:t>
            </a:r>
            <a:endParaRPr lang="cs-CZ" dirty="0"/>
          </a:p>
          <a:p>
            <a:r>
              <a:rPr lang="cs-CZ" dirty="0"/>
              <a:t>Poranění míchy se často týká mladých mužů a narušení sexuálních funkcí je běžnou součástí klinického obrazu – závisí na výšce a rozsahu léze. Je důležité myslet na neporušený psychosexuální zájem a člověku v období sexuální aktivity může její dysfunkce vadit více než porucha hybnosti. To vyplývá z dotazníků mladých mužů. Ve shodě s tím, že většina míšních lézí je neurofyziologicky inkompletních, jsou i erektilní dysfunkce a porucha ejakulace u každého pacienta individuálně rozdílné. V každém případě je dnes více možností, jak těmto lidem pomoci. Po stabilizaci stavu, ještě před nástupem do rehabilitačního ústavu, by měli být postižený i jeho partner informováni, aby strach a obavy nebyly do budoucna zdrojem neurotických obtíží. Sexuolog-androlog je významným členem rehabilitačního týmu.</a:t>
            </a:r>
          </a:p>
          <a:p>
            <a:r>
              <a:rPr lang="cs-CZ" dirty="0"/>
              <a:t>Ženy po poranění míchy mají fyziologickou menstruaci, zachovanou reprodukční schopnost, paraplegička je schopna donosit a porodit zdravé dítě.</a:t>
            </a:r>
          </a:p>
          <a:p>
            <a:endParaRPr lang="cs-CZ" dirty="0"/>
          </a:p>
        </p:txBody>
      </p:sp>
    </p:spTree>
    <p:extLst>
      <p:ext uri="{BB962C8B-B14F-4D97-AF65-F5344CB8AC3E}">
        <p14:creationId xmlns:p14="http://schemas.microsoft.com/office/powerpoint/2010/main" val="348128728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EB782D-D7B4-4B58-9218-3F29C255AB1A}"/>
              </a:ext>
            </a:extLst>
          </p:cNvPr>
          <p:cNvSpPr>
            <a:spLocks noGrp="1"/>
          </p:cNvSpPr>
          <p:nvPr>
            <p:ph type="title"/>
          </p:nvPr>
        </p:nvSpPr>
        <p:spPr/>
        <p:txBody>
          <a:bodyPr/>
          <a:lstStyle/>
          <a:p>
            <a:r>
              <a:rPr lang="cs-CZ" b="1" dirty="0"/>
              <a:t>Nejčastější ošetřovatelské diagnózy</a:t>
            </a:r>
            <a:br>
              <a:rPr lang="cs-CZ" b="1" dirty="0"/>
            </a:br>
            <a:endParaRPr lang="cs-CZ" dirty="0"/>
          </a:p>
        </p:txBody>
      </p:sp>
      <p:sp>
        <p:nvSpPr>
          <p:cNvPr id="3" name="Zástupný symbol pro obsah 2">
            <a:extLst>
              <a:ext uri="{FF2B5EF4-FFF2-40B4-BE49-F238E27FC236}">
                <a16:creationId xmlns:a16="http://schemas.microsoft.com/office/drawing/2014/main" id="{AB24D3F8-7A6E-4D05-9B9B-89925C6814FE}"/>
              </a:ext>
            </a:extLst>
          </p:cNvPr>
          <p:cNvSpPr>
            <a:spLocks noGrp="1"/>
          </p:cNvSpPr>
          <p:nvPr>
            <p:ph sz="half" idx="1"/>
          </p:nvPr>
        </p:nvSpPr>
        <p:spPr/>
        <p:txBody>
          <a:bodyPr>
            <a:normAutofit fontScale="40000" lnSpcReduction="20000"/>
          </a:bodyPr>
          <a:lstStyle/>
          <a:p>
            <a:r>
              <a:rPr lang="cs-CZ" dirty="0"/>
              <a:t>  </a:t>
            </a:r>
            <a:r>
              <a:rPr lang="cs-CZ" dirty="0">
                <a:hlinkClick r:id="rId2" tooltip="osetrovatelske-diagnozy.aspx"/>
              </a:rPr>
              <a:t>Akutní bolest - 00132</a:t>
            </a:r>
            <a:endParaRPr lang="cs-CZ" dirty="0"/>
          </a:p>
          <a:p>
            <a:r>
              <a:rPr lang="cs-CZ" dirty="0">
                <a:hlinkClick r:id="rId2" tooltip="osetrovatelske-diagnozy.aspx"/>
              </a:rPr>
              <a:t>Beznaděj - 00124</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stravování - 00102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hlinkClick r:id="rId2" tooltip="osetrovatelske-diagnozy.aspx"/>
              </a:rPr>
              <a:t>Nedostatečná výživa - 00002</a:t>
            </a:r>
            <a:endParaRPr lang="cs-CZ" dirty="0"/>
          </a:p>
          <a:p>
            <a:r>
              <a:rPr lang="cs-CZ" dirty="0">
                <a:hlinkClick r:id="rId2" tooltip="osetrovatelske-diagnozy.aspx"/>
              </a:rPr>
              <a:t>Nedostatečné znalosti - 00126</a:t>
            </a:r>
            <a:endParaRPr lang="cs-CZ" dirty="0"/>
          </a:p>
          <a:p>
            <a:r>
              <a:rPr lang="cs-CZ" dirty="0"/>
              <a:t>Nedostatek zájmových aktivit - 00097</a:t>
            </a:r>
          </a:p>
          <a:p>
            <a:r>
              <a:rPr lang="cs-CZ" dirty="0">
                <a:hlinkClick r:id="rId2" tooltip="osetrovatelske-diagnozy.aspx"/>
              </a:rPr>
              <a:t>Zhoršená spontánní ventilace - 00033</a:t>
            </a:r>
            <a:endParaRPr lang="cs-CZ" dirty="0"/>
          </a:p>
          <a:p>
            <a:r>
              <a:rPr lang="cs-CZ" dirty="0"/>
              <a:t>Neefektivní vzorec dýchání - 00032</a:t>
            </a:r>
          </a:p>
          <a:p>
            <a:r>
              <a:rPr lang="cs-CZ" dirty="0">
                <a:hlinkClick r:id="rId2" tooltip="osetrovatelske-diagnozy.aspx"/>
              </a:rPr>
              <a:t>Snaha zlepšit znalosti - 00161</a:t>
            </a:r>
            <a:endParaRPr lang="cs-CZ" dirty="0"/>
          </a:p>
          <a:p>
            <a:r>
              <a:rPr lang="cs-CZ" dirty="0">
                <a:hlinkClick r:id="rId2" tooltip="osetrovatelske-diagnozy.aspx"/>
              </a:rPr>
              <a:t>Snaha zlepšit péči o své zdraví - 00162</a:t>
            </a:r>
            <a:endParaRPr lang="cs-CZ" dirty="0"/>
          </a:p>
          <a:p>
            <a:r>
              <a:rPr lang="cs-CZ" dirty="0"/>
              <a:t>Snaha zefektivnit zvládání zátěže - 00158</a:t>
            </a:r>
          </a:p>
          <a:p>
            <a:r>
              <a:rPr lang="cs-CZ" dirty="0">
                <a:hlinkClick r:id="rId2" tooltip="osetrovatelske-diagnozy.aspx"/>
              </a:rPr>
              <a:t>Narušená integrita tkáně - 00044</a:t>
            </a:r>
            <a:endParaRPr lang="cs-CZ" dirty="0"/>
          </a:p>
          <a:p>
            <a:r>
              <a:rPr lang="cs-CZ" dirty="0"/>
              <a:t>riziko narušení integrity kůže - 00047</a:t>
            </a:r>
          </a:p>
          <a:p>
            <a:r>
              <a:rPr lang="cs-CZ" dirty="0">
                <a:hlinkClick r:id="rId2" tooltip="osetrovatelske-diagnozy.aspx"/>
              </a:rPr>
              <a:t>Zhoršené vylučování moči - 00016</a:t>
            </a:r>
            <a:endParaRPr lang="cs-CZ" dirty="0"/>
          </a:p>
          <a:p>
            <a:endParaRPr lang="cs-CZ" dirty="0"/>
          </a:p>
        </p:txBody>
      </p:sp>
      <p:sp>
        <p:nvSpPr>
          <p:cNvPr id="4" name="Zástupný symbol pro obsah 3">
            <a:extLst>
              <a:ext uri="{FF2B5EF4-FFF2-40B4-BE49-F238E27FC236}">
                <a16:creationId xmlns:a16="http://schemas.microsoft.com/office/drawing/2014/main" id="{951EB4F9-EC32-452B-B5EE-6AEE13D2F301}"/>
              </a:ext>
            </a:extLst>
          </p:cNvPr>
          <p:cNvSpPr>
            <a:spLocks noGrp="1"/>
          </p:cNvSpPr>
          <p:nvPr>
            <p:ph sz="half" idx="2"/>
          </p:nvPr>
        </p:nvSpPr>
        <p:spPr/>
        <p:txBody>
          <a:bodyPr>
            <a:normAutofit fontScale="40000" lnSpcReduction="20000"/>
          </a:bodyPr>
          <a:lstStyle/>
          <a:p>
            <a:r>
              <a:rPr lang="cs-CZ" dirty="0">
                <a:hlinkClick r:id="rId2" tooltip="osetrovatelske-diagnozy.aspx"/>
              </a:rPr>
              <a:t>Zácpa - 00011</a:t>
            </a:r>
            <a:endParaRPr lang="cs-CZ" dirty="0"/>
          </a:p>
          <a:p>
            <a:r>
              <a:rPr lang="cs-CZ" dirty="0">
                <a:hlinkClick r:id="rId2" tooltip="osetrovatelske-diagnozy.aspx"/>
              </a:rPr>
              <a:t>Narušený obraz těla - 00118</a:t>
            </a:r>
            <a:endParaRPr lang="cs-CZ" dirty="0"/>
          </a:p>
          <a:p>
            <a:r>
              <a:rPr lang="cs-CZ" dirty="0"/>
              <a:t>Zhoršená sociální interakce - 00052</a:t>
            </a:r>
          </a:p>
          <a:p>
            <a:r>
              <a:rPr lang="cs-CZ" dirty="0"/>
              <a:t>Narušené procesy v rodině - 00060</a:t>
            </a:r>
          </a:p>
          <a:p>
            <a:r>
              <a:rPr lang="cs-CZ" dirty="0"/>
              <a:t>Riziko autonomní </a:t>
            </a:r>
            <a:r>
              <a:rPr lang="cs-CZ" dirty="0" err="1"/>
              <a:t>dysreflexie</a:t>
            </a:r>
            <a:r>
              <a:rPr lang="cs-CZ" dirty="0"/>
              <a:t> - 00010</a:t>
            </a:r>
          </a:p>
          <a:p>
            <a:r>
              <a:rPr lang="cs-CZ" dirty="0"/>
              <a:t>Riziko syndromu nepoužívání - 00040</a:t>
            </a:r>
          </a:p>
          <a:p>
            <a:r>
              <a:rPr lang="cs-CZ" dirty="0">
                <a:hlinkClick r:id="rId2" tooltip="osetrovatelske-diagnozy.aspx"/>
              </a:rPr>
              <a:t>Riziko infekce - 00004</a:t>
            </a:r>
            <a:endParaRPr lang="cs-CZ" dirty="0"/>
          </a:p>
          <a:p>
            <a:r>
              <a:rPr lang="cs-CZ" dirty="0"/>
              <a:t>Riziko posttraumatického syndromu - 00145</a:t>
            </a:r>
          </a:p>
          <a:p>
            <a:r>
              <a:rPr lang="cs-CZ" dirty="0"/>
              <a:t>Riziko sebepoškození - 00139</a:t>
            </a:r>
          </a:p>
          <a:p>
            <a:r>
              <a:rPr lang="cs-CZ" dirty="0"/>
              <a:t>Riziko sebevraždy - 00150</a:t>
            </a:r>
          </a:p>
          <a:p>
            <a:r>
              <a:rPr lang="cs-CZ" dirty="0">
                <a:hlinkClick r:id="rId2" tooltip="osetrovatelske-diagnozy.aspx"/>
              </a:rPr>
              <a:t>Riziko zácpy - 00015</a:t>
            </a:r>
            <a:endParaRPr lang="cs-CZ" dirty="0"/>
          </a:p>
          <a:p>
            <a:r>
              <a:rPr lang="cs-CZ" dirty="0">
                <a:hlinkClick r:id="rId2" tooltip="osetrovatelske-diagnozy.aspx"/>
              </a:rPr>
              <a:t>Sexuální dysfunkce - 00059</a:t>
            </a:r>
            <a:endParaRPr lang="cs-CZ" dirty="0"/>
          </a:p>
          <a:p>
            <a:r>
              <a:rPr lang="cs-CZ" dirty="0">
                <a:hlinkClick r:id="rId2" tooltip="osetrovatelske-diagnozy.aspx"/>
              </a:rPr>
              <a:t>Strach - 00148</a:t>
            </a:r>
            <a:endParaRPr lang="cs-CZ" dirty="0"/>
          </a:p>
          <a:p>
            <a:r>
              <a:rPr lang="cs-CZ" dirty="0">
                <a:hlinkClick r:id="rId2" tooltip="osetrovatelske-diagnozy.aspx"/>
              </a:rPr>
              <a:t>Úzkost - 00146</a:t>
            </a:r>
            <a:endParaRPr lang="cs-CZ" dirty="0"/>
          </a:p>
          <a:p>
            <a:r>
              <a:rPr lang="cs-CZ" dirty="0">
                <a:hlinkClick r:id="rId2" tooltip="osetrovatelske-diagnozy.aspx"/>
              </a:rPr>
              <a:t>Zhoršená tělesná pohyblivost - 00085</a:t>
            </a:r>
            <a:endParaRPr lang="cs-CZ" dirty="0"/>
          </a:p>
          <a:p>
            <a:r>
              <a:rPr lang="cs-CZ" dirty="0"/>
              <a:t>Zhoršená pohyblivost na lůžku - 00091</a:t>
            </a:r>
          </a:p>
          <a:p>
            <a:r>
              <a:rPr lang="cs-CZ" dirty="0"/>
              <a:t>Zhoršená verbální komunikace - 00051</a:t>
            </a:r>
          </a:p>
          <a:p>
            <a:endParaRPr lang="cs-CZ" dirty="0"/>
          </a:p>
        </p:txBody>
      </p:sp>
    </p:spTree>
    <p:extLst>
      <p:ext uri="{BB962C8B-B14F-4D97-AF65-F5344CB8AC3E}">
        <p14:creationId xmlns:p14="http://schemas.microsoft.com/office/powerpoint/2010/main" val="522578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3744D2C-1844-416D-8D1B-24EC0F1AC747}"/>
              </a:ext>
            </a:extLst>
          </p:cNvPr>
          <p:cNvSpPr>
            <a:spLocks noGrp="1" noChangeArrowheads="1"/>
          </p:cNvSpPr>
          <p:nvPr>
            <p:ph type="title"/>
          </p:nvPr>
        </p:nvSpPr>
        <p:spPr/>
        <p:txBody>
          <a:bodyPr/>
          <a:lstStyle/>
          <a:p>
            <a:r>
              <a:rPr lang="cs-CZ" altLang="cs-CZ" dirty="0"/>
              <a:t>Farmakologická terapie</a:t>
            </a:r>
          </a:p>
        </p:txBody>
      </p:sp>
      <p:sp>
        <p:nvSpPr>
          <p:cNvPr id="40963" name="Rectangle 3">
            <a:extLst>
              <a:ext uri="{FF2B5EF4-FFF2-40B4-BE49-F238E27FC236}">
                <a16:creationId xmlns:a16="http://schemas.microsoft.com/office/drawing/2014/main" id="{0F2C93F8-2523-48EB-9F27-A6B538CED746}"/>
              </a:ext>
            </a:extLst>
          </p:cNvPr>
          <p:cNvSpPr>
            <a:spLocks noGrp="1" noChangeArrowheads="1"/>
          </p:cNvSpPr>
          <p:nvPr>
            <p:ph type="body" sz="half" idx="1"/>
          </p:nvPr>
        </p:nvSpPr>
        <p:spPr>
          <a:xfrm>
            <a:off x="64737" y="1825625"/>
            <a:ext cx="6619284" cy="4817936"/>
          </a:xfrm>
        </p:spPr>
        <p:txBody>
          <a:bodyPr>
            <a:normAutofit fontScale="92500" lnSpcReduction="20000"/>
          </a:bodyPr>
          <a:lstStyle/>
          <a:p>
            <a:r>
              <a:rPr lang="cs-CZ" altLang="cs-CZ" sz="2400" dirty="0" err="1"/>
              <a:t>Antacida</a:t>
            </a:r>
            <a:r>
              <a:rPr lang="cs-CZ" altLang="cs-CZ" sz="2400" dirty="0"/>
              <a:t>- </a:t>
            </a:r>
            <a:r>
              <a:rPr lang="cs-CZ" sz="2400" dirty="0"/>
              <a:t>sloučeniny hořčíku, hliníku a vápníku, tlumí bolest a napomáhají hojení vředu, podávají se mezi dvěma jídly a na noc -  </a:t>
            </a:r>
            <a:r>
              <a:rPr lang="cs-CZ" sz="2400" dirty="0" err="1"/>
              <a:t>Anacid</a:t>
            </a:r>
            <a:r>
              <a:rPr lang="cs-CZ" sz="2400" dirty="0"/>
              <a:t>, </a:t>
            </a:r>
            <a:r>
              <a:rPr lang="cs-CZ" sz="2400" dirty="0" err="1"/>
              <a:t>Maalox</a:t>
            </a:r>
            <a:r>
              <a:rPr lang="cs-CZ" altLang="cs-CZ" sz="2400" dirty="0"/>
              <a:t> (</a:t>
            </a:r>
            <a:r>
              <a:rPr lang="cs-CZ" altLang="cs-CZ" sz="2400" dirty="0" err="1"/>
              <a:t>Rennie</a:t>
            </a:r>
            <a:r>
              <a:rPr lang="cs-CZ" altLang="cs-CZ" sz="2400" dirty="0"/>
              <a:t>, </a:t>
            </a:r>
            <a:r>
              <a:rPr lang="cs-CZ" altLang="cs-CZ" sz="2400" dirty="0" err="1"/>
              <a:t>Gaviscon</a:t>
            </a:r>
            <a:r>
              <a:rPr lang="cs-CZ" altLang="cs-CZ" sz="2400" dirty="0"/>
              <a:t>, </a:t>
            </a:r>
            <a:r>
              <a:rPr lang="cs-CZ" altLang="cs-CZ" sz="2400" dirty="0" err="1"/>
              <a:t>Algacid</a:t>
            </a:r>
            <a:r>
              <a:rPr lang="cs-CZ" altLang="cs-CZ" sz="2400" dirty="0"/>
              <a:t>, </a:t>
            </a:r>
            <a:r>
              <a:rPr lang="cs-CZ" altLang="cs-CZ" sz="2400" dirty="0" err="1"/>
              <a:t>Maalox</a:t>
            </a:r>
            <a:r>
              <a:rPr lang="cs-CZ" altLang="cs-CZ" sz="2400" dirty="0"/>
              <a:t>, </a:t>
            </a:r>
            <a:r>
              <a:rPr lang="cs-CZ" altLang="cs-CZ" sz="2400" dirty="0" err="1"/>
              <a:t>Gastrofait</a:t>
            </a:r>
            <a:r>
              <a:rPr lang="cs-CZ" altLang="cs-CZ" sz="2400" dirty="0"/>
              <a:t>)</a:t>
            </a:r>
          </a:p>
          <a:p>
            <a:r>
              <a:rPr lang="cs-CZ" altLang="cs-CZ" sz="2400" dirty="0" err="1"/>
              <a:t>Anticholinergika</a:t>
            </a:r>
            <a:endParaRPr lang="cs-CZ" altLang="cs-CZ" sz="2400" dirty="0"/>
          </a:p>
          <a:p>
            <a:r>
              <a:rPr lang="cs-CZ" altLang="cs-CZ" sz="2400" b="1" dirty="0"/>
              <a:t>H</a:t>
            </a:r>
            <a:r>
              <a:rPr lang="cs-CZ" altLang="cs-CZ" sz="2400" b="1" baseline="-25000" dirty="0"/>
              <a:t>2 </a:t>
            </a:r>
            <a:r>
              <a:rPr lang="cs-CZ" altLang="cs-CZ" sz="2400" b="1" dirty="0"/>
              <a:t>blokátory </a:t>
            </a:r>
            <a:r>
              <a:rPr lang="cs-CZ" altLang="cs-CZ" sz="2400" dirty="0"/>
              <a:t>- </a:t>
            </a:r>
            <a:r>
              <a:rPr lang="cs-CZ" sz="2400" dirty="0"/>
              <a:t>blokují působení histaminu na H</a:t>
            </a:r>
            <a:r>
              <a:rPr lang="cs-CZ" sz="2400" baseline="-25000" dirty="0"/>
              <a:t>2</a:t>
            </a:r>
            <a:r>
              <a:rPr lang="cs-CZ" sz="2400" dirty="0"/>
              <a:t> receptory, tlumí sekreci </a:t>
            </a:r>
            <a:r>
              <a:rPr lang="cs-CZ" sz="2400" dirty="0" err="1"/>
              <a:t>HCl</a:t>
            </a:r>
            <a:r>
              <a:rPr lang="cs-CZ" sz="2400" dirty="0"/>
              <a:t>,</a:t>
            </a:r>
            <a:r>
              <a:rPr lang="cs-CZ" altLang="cs-CZ" sz="2400" dirty="0"/>
              <a:t>- </a:t>
            </a:r>
            <a:r>
              <a:rPr lang="cs-CZ" altLang="cs-CZ" sz="2400" dirty="0" err="1"/>
              <a:t>Cimetidin</a:t>
            </a:r>
            <a:r>
              <a:rPr lang="cs-CZ" altLang="cs-CZ" sz="2400" dirty="0"/>
              <a:t>, </a:t>
            </a:r>
            <a:r>
              <a:rPr lang="cs-CZ" altLang="cs-CZ" sz="2400" dirty="0" err="1"/>
              <a:t>Ranitidin</a:t>
            </a:r>
            <a:r>
              <a:rPr lang="cs-CZ" altLang="cs-CZ" sz="2400" dirty="0"/>
              <a:t>, </a:t>
            </a:r>
            <a:r>
              <a:rPr lang="cs-CZ" altLang="cs-CZ" sz="2400" dirty="0" err="1"/>
              <a:t>Nizatidin</a:t>
            </a:r>
            <a:r>
              <a:rPr lang="cs-CZ" altLang="cs-CZ" sz="2400" dirty="0"/>
              <a:t>, </a:t>
            </a:r>
            <a:r>
              <a:rPr lang="cs-CZ" altLang="cs-CZ" sz="2400" dirty="0" err="1"/>
              <a:t>Niperotidin</a:t>
            </a:r>
            <a:r>
              <a:rPr lang="cs-CZ" altLang="cs-CZ" sz="2400" dirty="0"/>
              <a:t>, </a:t>
            </a:r>
            <a:r>
              <a:rPr lang="cs-CZ" altLang="cs-CZ" sz="2400" dirty="0" err="1"/>
              <a:t>Roxatidin</a:t>
            </a:r>
            <a:r>
              <a:rPr lang="cs-CZ" altLang="cs-CZ" sz="2400" dirty="0"/>
              <a:t>, </a:t>
            </a:r>
            <a:r>
              <a:rPr lang="cs-CZ" altLang="cs-CZ" sz="2400" dirty="0" err="1"/>
              <a:t>Ranitidin</a:t>
            </a:r>
            <a:r>
              <a:rPr lang="cs-CZ" altLang="cs-CZ" sz="2400" dirty="0"/>
              <a:t>, </a:t>
            </a:r>
            <a:r>
              <a:rPr lang="cs-CZ" altLang="cs-CZ" sz="2400" dirty="0" err="1"/>
              <a:t>Lafutidin</a:t>
            </a:r>
            <a:r>
              <a:rPr lang="cs-CZ" altLang="cs-CZ" sz="2400" dirty="0"/>
              <a:t> (</a:t>
            </a:r>
            <a:r>
              <a:rPr lang="cs-CZ" altLang="cs-CZ" sz="2400" dirty="0" err="1"/>
              <a:t>Famosan</a:t>
            </a:r>
            <a:r>
              <a:rPr lang="cs-CZ" altLang="cs-CZ" sz="2400" dirty="0"/>
              <a:t>,</a:t>
            </a:r>
            <a:r>
              <a:rPr lang="cs-CZ" sz="2400" dirty="0"/>
              <a:t> </a:t>
            </a:r>
            <a:r>
              <a:rPr lang="cs-CZ" sz="2400" dirty="0" err="1"/>
              <a:t>Quamatel</a:t>
            </a:r>
            <a:r>
              <a:rPr lang="cs-CZ" sz="2400" dirty="0"/>
              <a:t>, </a:t>
            </a:r>
            <a:r>
              <a:rPr lang="cs-CZ" sz="2400" dirty="0" err="1"/>
              <a:t>Cimetidin</a:t>
            </a:r>
            <a:r>
              <a:rPr lang="cs-CZ" altLang="cs-CZ" sz="2400" dirty="0"/>
              <a:t>) </a:t>
            </a:r>
          </a:p>
          <a:p>
            <a:r>
              <a:rPr lang="cs-CZ" altLang="cs-CZ" sz="2400" b="1" dirty="0"/>
              <a:t>Blokátory protonové pumpy</a:t>
            </a:r>
            <a:r>
              <a:rPr lang="cs-CZ" altLang="cs-CZ" sz="2400" dirty="0"/>
              <a:t>, </a:t>
            </a:r>
            <a:r>
              <a:rPr lang="cs-CZ" sz="2400" dirty="0"/>
              <a:t>tlumí uvolňování H</a:t>
            </a:r>
            <a:r>
              <a:rPr lang="cs-CZ" sz="2400" baseline="30000" dirty="0"/>
              <a:t>+</a:t>
            </a:r>
            <a:r>
              <a:rPr lang="cs-CZ" sz="2400" dirty="0"/>
              <a:t> iontů ze sekrečních buněk žaludku a tím tvorbu </a:t>
            </a:r>
            <a:r>
              <a:rPr lang="cs-CZ" sz="2400" dirty="0" err="1"/>
              <a:t>HCl</a:t>
            </a:r>
            <a:r>
              <a:rPr lang="cs-CZ" sz="2400" dirty="0"/>
              <a:t> (</a:t>
            </a:r>
            <a:r>
              <a:rPr lang="cs-CZ" sz="2400" dirty="0" err="1"/>
              <a:t>Gasec</a:t>
            </a:r>
            <a:r>
              <a:rPr lang="cs-CZ" sz="2400" dirty="0"/>
              <a:t>, </a:t>
            </a:r>
            <a:r>
              <a:rPr lang="cs-CZ" sz="2400" dirty="0" err="1"/>
              <a:t>Losec</a:t>
            </a:r>
            <a:r>
              <a:rPr lang="cs-CZ" sz="2400" dirty="0"/>
              <a:t>, </a:t>
            </a:r>
            <a:r>
              <a:rPr lang="cs-CZ" sz="2400" dirty="0" err="1"/>
              <a:t>Helicid</a:t>
            </a:r>
            <a:r>
              <a:rPr lang="cs-CZ" sz="2400" dirty="0"/>
              <a:t>, </a:t>
            </a:r>
            <a:r>
              <a:rPr lang="cs-CZ" sz="2400" dirty="0" err="1"/>
              <a:t>Ortanol</a:t>
            </a:r>
            <a:r>
              <a:rPr lang="cs-CZ" sz="2400" dirty="0"/>
              <a:t>)</a:t>
            </a:r>
            <a:endParaRPr lang="cs-CZ" altLang="cs-CZ" sz="2400" dirty="0"/>
          </a:p>
          <a:p>
            <a:r>
              <a:rPr lang="cs-CZ" altLang="cs-CZ" sz="2400" b="1" dirty="0" err="1"/>
              <a:t>Sukralfát</a:t>
            </a:r>
            <a:r>
              <a:rPr lang="cs-CZ" altLang="cs-CZ" sz="2400" dirty="0"/>
              <a:t> (</a:t>
            </a:r>
            <a:r>
              <a:rPr lang="cs-CZ" altLang="cs-CZ" sz="2400" dirty="0" err="1"/>
              <a:t>Venter</a:t>
            </a:r>
            <a:r>
              <a:rPr lang="cs-CZ" altLang="cs-CZ" sz="2400" dirty="0"/>
              <a:t>)</a:t>
            </a:r>
          </a:p>
          <a:p>
            <a:r>
              <a:rPr lang="cs-CZ" altLang="cs-CZ" sz="2400" b="1" dirty="0"/>
              <a:t>Prostaglandiny</a:t>
            </a:r>
          </a:p>
          <a:p>
            <a:r>
              <a:rPr lang="cs-CZ" altLang="cs-CZ" sz="2400" b="1" dirty="0"/>
              <a:t>Soli bismutu: </a:t>
            </a:r>
            <a:r>
              <a:rPr lang="cs-CZ" altLang="cs-CZ" sz="2400" dirty="0" err="1"/>
              <a:t>Pylorid</a:t>
            </a:r>
            <a:r>
              <a:rPr lang="cs-CZ" altLang="cs-CZ" sz="2400" dirty="0"/>
              <a:t> – kombinace </a:t>
            </a:r>
            <a:r>
              <a:rPr lang="cs-CZ" altLang="cs-CZ" sz="2400" dirty="0" err="1"/>
              <a:t>ranitidinu</a:t>
            </a:r>
            <a:r>
              <a:rPr lang="cs-CZ" altLang="cs-CZ" sz="2400" dirty="0"/>
              <a:t> a </a:t>
            </a:r>
            <a:r>
              <a:rPr lang="cs-CZ" altLang="cs-CZ" sz="2400" dirty="0" err="1"/>
              <a:t>Bi</a:t>
            </a:r>
            <a:r>
              <a:rPr lang="cs-CZ" altLang="cs-CZ" sz="2400" dirty="0"/>
              <a:t> citrát</a:t>
            </a:r>
            <a:endParaRPr lang="cs-CZ" altLang="cs-CZ" sz="2400" baseline="-25000" dirty="0"/>
          </a:p>
        </p:txBody>
      </p:sp>
      <p:sp>
        <p:nvSpPr>
          <p:cNvPr id="40967" name="Rectangle 7">
            <a:extLst>
              <a:ext uri="{FF2B5EF4-FFF2-40B4-BE49-F238E27FC236}">
                <a16:creationId xmlns:a16="http://schemas.microsoft.com/office/drawing/2014/main" id="{F07B0759-8FA3-4550-9940-E0AE78B708AD}"/>
              </a:ext>
            </a:extLst>
          </p:cNvPr>
          <p:cNvSpPr>
            <a:spLocks noGrp="1" noChangeArrowheads="1"/>
          </p:cNvSpPr>
          <p:nvPr>
            <p:ph type="body" sz="half" idx="2"/>
          </p:nvPr>
        </p:nvSpPr>
        <p:spPr>
          <a:xfrm>
            <a:off x="7315199" y="1825625"/>
            <a:ext cx="4812063" cy="4351338"/>
          </a:xfrm>
        </p:spPr>
        <p:txBody>
          <a:bodyPr/>
          <a:lstStyle/>
          <a:p>
            <a:r>
              <a:rPr lang="cs-CZ" altLang="cs-CZ" dirty="0"/>
              <a:t>3 druhy </a:t>
            </a:r>
            <a:r>
              <a:rPr lang="cs-CZ" altLang="cs-CZ" dirty="0" err="1"/>
              <a:t>receptorů:pro</a:t>
            </a:r>
            <a:r>
              <a:rPr lang="cs-CZ" altLang="cs-CZ" dirty="0"/>
              <a:t> </a:t>
            </a:r>
          </a:p>
          <a:p>
            <a:pPr lvl="1"/>
            <a:r>
              <a:rPr lang="cs-CZ" altLang="cs-CZ" dirty="0"/>
              <a:t>Gastrin: dráždění z duodena a pyloru</a:t>
            </a:r>
          </a:p>
          <a:p>
            <a:pPr lvl="1"/>
            <a:r>
              <a:rPr lang="cs-CZ" altLang="cs-CZ" dirty="0"/>
              <a:t>Acetylcholin: dráždění z n. vagus z jícnu</a:t>
            </a:r>
          </a:p>
          <a:p>
            <a:pPr lvl="1"/>
            <a:r>
              <a:rPr lang="cs-CZ" altLang="cs-CZ" dirty="0"/>
              <a:t>Histamin: uvolněný z žírných buněk</a:t>
            </a:r>
          </a:p>
          <a:p>
            <a:endParaRPr lang="cs-CZ" altLang="cs-CZ" dirty="0"/>
          </a:p>
        </p:txBody>
      </p:sp>
      <p:sp>
        <p:nvSpPr>
          <p:cNvPr id="40968" name="Line 8">
            <a:extLst>
              <a:ext uri="{FF2B5EF4-FFF2-40B4-BE49-F238E27FC236}">
                <a16:creationId xmlns:a16="http://schemas.microsoft.com/office/drawing/2014/main" id="{2F870E61-B67A-4B45-AF02-9E82DBAE5521}"/>
              </a:ext>
            </a:extLst>
          </p:cNvPr>
          <p:cNvSpPr>
            <a:spLocks noChangeShapeType="1"/>
          </p:cNvSpPr>
          <p:nvPr/>
        </p:nvSpPr>
        <p:spPr bwMode="auto">
          <a:xfrm>
            <a:off x="6425076" y="3916546"/>
            <a:ext cx="1383739" cy="80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69" name="Line 9">
            <a:extLst>
              <a:ext uri="{FF2B5EF4-FFF2-40B4-BE49-F238E27FC236}">
                <a16:creationId xmlns:a16="http://schemas.microsoft.com/office/drawing/2014/main" id="{8B551E54-5AE2-47CC-BA80-029B490990CE}"/>
              </a:ext>
            </a:extLst>
          </p:cNvPr>
          <p:cNvSpPr>
            <a:spLocks noChangeShapeType="1"/>
          </p:cNvSpPr>
          <p:nvPr/>
        </p:nvSpPr>
        <p:spPr bwMode="auto">
          <a:xfrm>
            <a:off x="4248319" y="3147801"/>
            <a:ext cx="3560496" cy="323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13445E5B-3690-4ADE-8C3E-FB84FED57CAC}"/>
              </a:ext>
            </a:extLst>
          </p:cNvPr>
          <p:cNvSpPr>
            <a:spLocks noGrp="1"/>
          </p:cNvSpPr>
          <p:nvPr>
            <p:ph type="title"/>
          </p:nvPr>
        </p:nvSpPr>
        <p:spPr/>
        <p:txBody>
          <a:bodyPr>
            <a:normAutofit fontScale="90000"/>
          </a:bodyPr>
          <a:lstStyle/>
          <a:p>
            <a:r>
              <a:rPr lang="pl-PL" b="1" dirty="0">
                <a:solidFill>
                  <a:srgbClr val="FF0000"/>
                </a:solidFill>
              </a:rPr>
              <a:t>22 Ošetřovatelský proces u pacienta s úrazem mozku a míchy</a:t>
            </a:r>
            <a:br>
              <a:rPr lang="pl-PL" b="1" dirty="0">
                <a:solidFill>
                  <a:srgbClr val="FF0000"/>
                </a:solidFill>
              </a:rPr>
            </a:br>
            <a:endParaRPr lang="cs-CZ" dirty="0">
              <a:solidFill>
                <a:srgbClr val="FF0000"/>
              </a:solidFill>
            </a:endParaRPr>
          </a:p>
        </p:txBody>
      </p:sp>
      <p:sp>
        <p:nvSpPr>
          <p:cNvPr id="7" name="Zástupný symbol pro obsah 6">
            <a:extLst>
              <a:ext uri="{FF2B5EF4-FFF2-40B4-BE49-F238E27FC236}">
                <a16:creationId xmlns:a16="http://schemas.microsoft.com/office/drawing/2014/main" id="{9572B65F-FFAE-496D-BCEA-60724A3490D3}"/>
              </a:ext>
            </a:extLst>
          </p:cNvPr>
          <p:cNvSpPr>
            <a:spLocks noGrp="1"/>
          </p:cNvSpPr>
          <p:nvPr>
            <p:ph idx="1"/>
          </p:nvPr>
        </p:nvSpPr>
        <p:spPr/>
        <p:txBody>
          <a:bodyPr>
            <a:normAutofit fontScale="55000" lnSpcReduction="20000"/>
          </a:bodyPr>
          <a:lstStyle/>
          <a:p>
            <a:r>
              <a:rPr lang="cs-CZ" b="1" dirty="0"/>
              <a:t>Poranění míchy </a:t>
            </a:r>
            <a:endParaRPr lang="cs-CZ" dirty="0"/>
          </a:p>
          <a:p>
            <a:r>
              <a:rPr lang="cs-CZ" b="1" dirty="0"/>
              <a:t>Etiologie</a:t>
            </a:r>
            <a:endParaRPr lang="cs-CZ" dirty="0"/>
          </a:p>
          <a:p>
            <a:r>
              <a:rPr lang="cs-CZ" dirty="0"/>
              <a:t>K poranění míchy může dojít bez zjevného poranění páteře. Poranění vzniklá při prudkém úderu na páteř, při výbuchu v okolí ev. při průstřelu či při bodném poranění míchy. Na RTG bez zjevných známek traumatu. Přesto však může dojít i při tomto poranění k postižení míchy páteřními strukturami (reponovaná luxace). Na RTG se objeví rozšíření </a:t>
            </a:r>
            <a:r>
              <a:rPr lang="cs-CZ" dirty="0" err="1"/>
              <a:t>prevertebrálního</a:t>
            </a:r>
            <a:r>
              <a:rPr lang="cs-CZ" dirty="0"/>
              <a:t> stínu, který může signalizovat hematom </a:t>
            </a:r>
            <a:r>
              <a:rPr lang="cs-CZ" dirty="0" err="1"/>
              <a:t>prevertebrálně</a:t>
            </a:r>
            <a:r>
              <a:rPr lang="cs-CZ" dirty="0"/>
              <a:t>.</a:t>
            </a:r>
          </a:p>
          <a:p>
            <a:r>
              <a:rPr lang="cs-CZ" dirty="0"/>
              <a:t>K poranění míchy může dojít jako součást poranění páteře. Při luxacích a luxačních zlomeninách ev. při kominutivních zlomeninách je poranění páteře častější. Tato poranění vznikají zpravidla v nejvíce pohyblivých úsecích páteře, a to v krční páteři na C/T přechodu a na T/L přechodu.</a:t>
            </a:r>
          </a:p>
          <a:p>
            <a:r>
              <a:rPr lang="cs-CZ" dirty="0"/>
              <a:t> </a:t>
            </a:r>
          </a:p>
          <a:p>
            <a:r>
              <a:rPr lang="cs-CZ" b="1" dirty="0"/>
              <a:t>Dělení míšních poranění z patologického hlediska:</a:t>
            </a:r>
            <a:endParaRPr lang="cs-CZ" dirty="0"/>
          </a:p>
          <a:p>
            <a:r>
              <a:rPr lang="cs-CZ" dirty="0"/>
              <a:t>1. Míšní otřes - funkční reversibilní poranění podobně jako komoce   mozková</a:t>
            </a:r>
          </a:p>
          <a:p>
            <a:r>
              <a:rPr lang="cs-CZ" dirty="0"/>
              <a:t>2. Míšní kontuse - zde již jsou patrné známky destrukce tkáně. Mícha je prostoupena ložiskem nekrózy a </a:t>
            </a:r>
            <a:r>
              <a:rPr lang="cs-CZ" dirty="0" err="1"/>
              <a:t>prokrvácení</a:t>
            </a:r>
            <a:r>
              <a:rPr lang="cs-CZ" dirty="0"/>
              <a:t>. Tato ložiska mohou      splynout a vytvořit obraz transversální léze</a:t>
            </a:r>
          </a:p>
          <a:p>
            <a:r>
              <a:rPr lang="cs-CZ" dirty="0"/>
              <a:t>3. Stlačení míchy - působí současně s kontusí</a:t>
            </a:r>
          </a:p>
          <a:p>
            <a:r>
              <a:rPr lang="cs-CZ" dirty="0"/>
              <a:t>4. Krevní výron v míše - postihuje šedou hmotu predilekčně v intumescencích krční C3-T2 a bederní T9-L2</a:t>
            </a:r>
          </a:p>
          <a:p>
            <a:r>
              <a:rPr lang="cs-CZ" dirty="0"/>
              <a:t>5. Přerušení míchy - nejtěžší stupeň, kdy je mícha anatomicky přerušená buď mechanicky či na podkladě krvácení</a:t>
            </a:r>
          </a:p>
          <a:p>
            <a:endParaRPr lang="cs-CZ" dirty="0"/>
          </a:p>
        </p:txBody>
      </p:sp>
    </p:spTree>
    <p:extLst>
      <p:ext uri="{BB962C8B-B14F-4D97-AF65-F5344CB8AC3E}">
        <p14:creationId xmlns:p14="http://schemas.microsoft.com/office/powerpoint/2010/main" val="160316566"/>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5F059-B77F-4134-B6A7-8FD711FC466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B6E78C4-1C7B-4DEF-93CA-C04863B78D69}"/>
              </a:ext>
            </a:extLst>
          </p:cNvPr>
          <p:cNvSpPr>
            <a:spLocks noGrp="1"/>
          </p:cNvSpPr>
          <p:nvPr>
            <p:ph idx="1"/>
          </p:nvPr>
        </p:nvSpPr>
        <p:spPr/>
        <p:txBody>
          <a:bodyPr>
            <a:normAutofit fontScale="62500" lnSpcReduction="20000"/>
          </a:bodyPr>
          <a:lstStyle/>
          <a:p>
            <a:r>
              <a:rPr lang="cs-CZ" b="1" dirty="0"/>
              <a:t>Klinický obraz, diagnostika</a:t>
            </a:r>
            <a:endParaRPr lang="cs-CZ" dirty="0"/>
          </a:p>
          <a:p>
            <a:r>
              <a:rPr lang="cs-CZ" dirty="0"/>
              <a:t>Všechny tyto obrazy se mohou klinicky projevit úplným reflexním přerušením funkce míchy na podkladě vasomotorické a reflexní a vzniká obraz míšního šoku. Klinický obraz míšního šoku: Pacient je při vědomí, orientován, kardiopulmonálně kompenzován. Nikdy neprobíhá pod obrazem traumatického šoku, protože zraněný nevnímá bolest. Traumatický šok je vždy ukazatelem přidruženého poranění - břicho, hrudník. Při poškození míchy v úrovni C4 však je patrná cyanóza, tachypnoe, úzkostný výraz obličeje psychomotorický neklid a priapismus. Tato poranění bývají v několika dnech smrtelná. Neurologický nález bývá uniformní - chabá para či kvadruplegie s areflexií a s retencí moči a stolice. V této fázi je naprosto nemožné odlišit, zda se jedná o poruchu přechodnou či trvalou. Po odeznění míšního šoku, jehož délka se podle různých autorů pohybuje od 24 hodin po 3 týdny, můžeme pozorovat návrat jednotlivých funkcí v závislosti na anatomickém substrátu poranění. </a:t>
            </a:r>
          </a:p>
          <a:p>
            <a:r>
              <a:rPr lang="cs-CZ" dirty="0"/>
              <a:t> </a:t>
            </a:r>
          </a:p>
          <a:p>
            <a:r>
              <a:rPr lang="cs-CZ" dirty="0"/>
              <a:t>Můžeme rozlišit celkem 3 obrazy poranění:</a:t>
            </a:r>
          </a:p>
          <a:p>
            <a:r>
              <a:rPr lang="cs-CZ" dirty="0"/>
              <a:t>1. přechodná ztráta funkce - otřes míchy - upravuje se většinou do 24 hodin</a:t>
            </a:r>
          </a:p>
          <a:p>
            <a:r>
              <a:rPr lang="cs-CZ" dirty="0"/>
              <a:t>2. částečná ztráta funkce</a:t>
            </a:r>
          </a:p>
          <a:p>
            <a:r>
              <a:rPr lang="cs-CZ" dirty="0"/>
              <a:t>3. úplná ztráta funkce - transversální leze míšní</a:t>
            </a:r>
          </a:p>
          <a:p>
            <a:r>
              <a:rPr lang="cs-CZ" dirty="0"/>
              <a:t> </a:t>
            </a:r>
          </a:p>
          <a:p>
            <a:endParaRPr lang="cs-CZ" dirty="0"/>
          </a:p>
        </p:txBody>
      </p:sp>
    </p:spTree>
    <p:extLst>
      <p:ext uri="{BB962C8B-B14F-4D97-AF65-F5344CB8AC3E}">
        <p14:creationId xmlns:p14="http://schemas.microsoft.com/office/powerpoint/2010/main" val="545287654"/>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3BE51E-D329-4FF4-8722-0D7D50CC014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5E3925A-B420-404C-AE86-65E648514216}"/>
              </a:ext>
            </a:extLst>
          </p:cNvPr>
          <p:cNvSpPr>
            <a:spLocks noGrp="1"/>
          </p:cNvSpPr>
          <p:nvPr>
            <p:ph idx="1"/>
          </p:nvPr>
        </p:nvSpPr>
        <p:spPr/>
        <p:txBody>
          <a:bodyPr>
            <a:normAutofit fontScale="55000" lnSpcReduction="20000"/>
          </a:bodyPr>
          <a:lstStyle/>
          <a:p>
            <a:r>
              <a:rPr lang="cs-CZ" dirty="0"/>
              <a:t>Částečná ztráta funkce </a:t>
            </a:r>
          </a:p>
          <a:p>
            <a:r>
              <a:rPr lang="cs-CZ" dirty="0"/>
              <a:t>Pod pojmem částečné ztráty funkce lze rozlišit několik klinických obrazů.</a:t>
            </a:r>
          </a:p>
          <a:p>
            <a:r>
              <a:rPr lang="cs-CZ" dirty="0"/>
              <a:t>Syndrom poranění přední míchy </a:t>
            </a:r>
          </a:p>
          <a:p>
            <a:r>
              <a:rPr lang="cs-CZ" dirty="0"/>
              <a:t>Vzniká útlakem zpředu a jsou při něm poraněny dráhy motorické a dráhy vedoucí vlákna pro bolest, teplo a chlad. Bývá paraplegie, ztráta citlivosti pro bolest s normálním ev. mírně sníženým </a:t>
            </a:r>
            <a:r>
              <a:rPr lang="cs-CZ" dirty="0" err="1"/>
              <a:t>polohocitem</a:t>
            </a:r>
            <a:r>
              <a:rPr lang="cs-CZ" dirty="0"/>
              <a:t> a vnímáním vibračního a taktilního čití.</a:t>
            </a:r>
          </a:p>
          <a:p>
            <a:r>
              <a:rPr lang="cs-CZ" dirty="0"/>
              <a:t>Syndrom centrální míchy - dochází k němu zvláště u starších lidí na podkladě </a:t>
            </a:r>
            <a:r>
              <a:rPr lang="cs-CZ" dirty="0" err="1"/>
              <a:t>prokrvácení</a:t>
            </a:r>
            <a:r>
              <a:rPr lang="cs-CZ" dirty="0"/>
              <a:t> oblasti </a:t>
            </a:r>
            <a:r>
              <a:rPr lang="cs-CZ" dirty="0" err="1"/>
              <a:t>canalis</a:t>
            </a:r>
            <a:r>
              <a:rPr lang="cs-CZ" dirty="0"/>
              <a:t> </a:t>
            </a:r>
            <a:r>
              <a:rPr lang="cs-CZ" dirty="0" err="1"/>
              <a:t>centralis</a:t>
            </a:r>
            <a:r>
              <a:rPr lang="cs-CZ" dirty="0"/>
              <a:t> s výraznější plegií na HK než na DK</a:t>
            </a:r>
          </a:p>
          <a:p>
            <a:r>
              <a:rPr lang="cs-CZ" dirty="0"/>
              <a:t>Syndrom zadních provazců - ztráta </a:t>
            </a:r>
            <a:r>
              <a:rPr lang="cs-CZ" dirty="0" err="1"/>
              <a:t>polohocitu</a:t>
            </a:r>
            <a:r>
              <a:rPr lang="cs-CZ" dirty="0"/>
              <a:t> a taktilního čití.</a:t>
            </a:r>
          </a:p>
          <a:p>
            <a:r>
              <a:rPr lang="cs-CZ" dirty="0"/>
              <a:t>Brown-</a:t>
            </a:r>
            <a:r>
              <a:rPr lang="cs-CZ" dirty="0" err="1"/>
              <a:t>Sequardův</a:t>
            </a:r>
            <a:r>
              <a:rPr lang="cs-CZ" dirty="0"/>
              <a:t> syndrom - nejvzácnější - odpovídá anatomicky </a:t>
            </a:r>
            <a:r>
              <a:rPr lang="cs-CZ" dirty="0" err="1"/>
              <a:t>hemisekce</a:t>
            </a:r>
            <a:r>
              <a:rPr lang="cs-CZ" dirty="0"/>
              <a:t> míchy s </a:t>
            </a:r>
            <a:r>
              <a:rPr lang="cs-CZ" dirty="0" err="1"/>
              <a:t>homolaterální</a:t>
            </a:r>
            <a:r>
              <a:rPr lang="cs-CZ" dirty="0"/>
              <a:t> poruchou hybnosti a hlubokého čití a kontralaterální poruchou pro taktilní čití </a:t>
            </a:r>
            <a:r>
              <a:rPr lang="cs-CZ" dirty="0" err="1"/>
              <a:t>syringomyelického</a:t>
            </a:r>
            <a:r>
              <a:rPr lang="cs-CZ" dirty="0"/>
              <a:t> typu.</a:t>
            </a:r>
          </a:p>
          <a:p>
            <a:r>
              <a:rPr lang="cs-CZ" dirty="0"/>
              <a:t> </a:t>
            </a:r>
          </a:p>
          <a:p>
            <a:r>
              <a:rPr lang="cs-CZ" dirty="0"/>
              <a:t>Transversální leze míšní</a:t>
            </a:r>
          </a:p>
          <a:p>
            <a:r>
              <a:rPr lang="cs-CZ" dirty="0"/>
              <a:t>Transversální leze míšní je kompletní senzomotorická porucha funkce pod úrovní poranění. V prvních dnech bývá někdy zachována flexe prstů při podráždění planty - </a:t>
            </a:r>
            <a:r>
              <a:rPr lang="cs-CZ" dirty="0" err="1"/>
              <a:t>Gordonův</a:t>
            </a:r>
            <a:r>
              <a:rPr lang="cs-CZ" dirty="0"/>
              <a:t> reflex. Tento reflex se však velmi rychle vyčerpává opakováním. Po několikerém opakování je již nevybavitelný. Neobjeví-li se návrat funkce do 24 hodin je nutno poranění hodnotit jako transversální lézi míšní.</a:t>
            </a:r>
          </a:p>
          <a:p>
            <a:endParaRPr lang="cs-CZ" dirty="0"/>
          </a:p>
        </p:txBody>
      </p:sp>
    </p:spTree>
    <p:extLst>
      <p:ext uri="{BB962C8B-B14F-4D97-AF65-F5344CB8AC3E}">
        <p14:creationId xmlns:p14="http://schemas.microsoft.com/office/powerpoint/2010/main" val="299708680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F4FA1-E520-4BDE-A674-29B63A3E1E5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6D0FD9C-A84C-447B-84A7-D12BB776AF5F}"/>
              </a:ext>
            </a:extLst>
          </p:cNvPr>
          <p:cNvSpPr>
            <a:spLocks noGrp="1"/>
          </p:cNvSpPr>
          <p:nvPr>
            <p:ph idx="1"/>
          </p:nvPr>
        </p:nvSpPr>
        <p:spPr/>
        <p:txBody>
          <a:bodyPr>
            <a:normAutofit fontScale="55000" lnSpcReduction="20000"/>
          </a:bodyPr>
          <a:lstStyle/>
          <a:p>
            <a:r>
              <a:rPr lang="cs-CZ" dirty="0"/>
              <a:t>Určení výšky zranění se určuje podle kořenových zón čití, segmentální svalové inervace (Určení citlivosti podle Clary):</a:t>
            </a:r>
          </a:p>
          <a:p>
            <a:r>
              <a:rPr lang="cs-CZ" dirty="0"/>
              <a:t>- krk až po náhrdelník odpovídá C4, navazuje T2 a 3, prsní bradavky T4(5), dolní okraj žeber T7, pupek T 10, třísla T 12</a:t>
            </a:r>
          </a:p>
          <a:p>
            <a:r>
              <a:rPr lang="cs-CZ" dirty="0"/>
              <a:t>- HK obrácená palcem vzhůru při rozpažení C5 - horní část paže, C6 horní část předloktí, dolní část předloktí C8, dolní část paže </a:t>
            </a:r>
            <a:r>
              <a:rPr lang="cs-CZ" dirty="0" err="1"/>
              <a:t>Tl</a:t>
            </a:r>
            <a:endParaRPr lang="cs-CZ" dirty="0"/>
          </a:p>
          <a:p>
            <a:r>
              <a:rPr lang="cs-CZ" dirty="0"/>
              <a:t> </a:t>
            </a:r>
          </a:p>
          <a:p>
            <a:r>
              <a:rPr lang="cs-CZ" dirty="0"/>
              <a:t>Svalová inervace</a:t>
            </a:r>
          </a:p>
          <a:p>
            <a:r>
              <a:rPr lang="cs-CZ" dirty="0"/>
              <a:t>C4 - bránice                                                             L1 - </a:t>
            </a:r>
            <a:r>
              <a:rPr lang="cs-CZ" dirty="0" err="1"/>
              <a:t>iliopsoas</a:t>
            </a:r>
            <a:endParaRPr lang="cs-CZ" dirty="0"/>
          </a:p>
          <a:p>
            <a:r>
              <a:rPr lang="cs-CZ" dirty="0"/>
              <a:t>C5 - </a:t>
            </a:r>
            <a:r>
              <a:rPr lang="cs-CZ" dirty="0" err="1"/>
              <a:t>deltoideus</a:t>
            </a:r>
            <a:r>
              <a:rPr lang="cs-CZ" dirty="0"/>
              <a:t>                                                        L3 - </a:t>
            </a:r>
            <a:r>
              <a:rPr lang="cs-CZ" dirty="0" err="1"/>
              <a:t>quadriceps</a:t>
            </a:r>
            <a:endParaRPr lang="cs-CZ" dirty="0"/>
          </a:p>
          <a:p>
            <a:r>
              <a:rPr lang="cs-CZ" dirty="0"/>
              <a:t>C6 - biceps                                                              L4 - adduktory</a:t>
            </a:r>
          </a:p>
          <a:p>
            <a:r>
              <a:rPr lang="cs-CZ" dirty="0"/>
              <a:t>C7 - triceps                                                              L5 - </a:t>
            </a:r>
            <a:r>
              <a:rPr lang="cs-CZ" dirty="0" err="1"/>
              <a:t>tibialis</a:t>
            </a:r>
            <a:r>
              <a:rPr lang="cs-CZ" dirty="0"/>
              <a:t> </a:t>
            </a:r>
            <a:r>
              <a:rPr lang="cs-CZ" dirty="0" err="1"/>
              <a:t>anterior</a:t>
            </a:r>
            <a:endParaRPr lang="cs-CZ" dirty="0"/>
          </a:p>
          <a:p>
            <a:r>
              <a:rPr lang="cs-CZ" dirty="0"/>
              <a:t>C8 - flexory prstů                                                     S1 - </a:t>
            </a:r>
            <a:r>
              <a:rPr lang="cs-CZ" dirty="0" err="1"/>
              <a:t>gastrocnemius</a:t>
            </a:r>
            <a:endParaRPr lang="cs-CZ" dirty="0"/>
          </a:p>
          <a:p>
            <a:r>
              <a:rPr lang="cs-CZ" dirty="0" err="1"/>
              <a:t>Tl</a:t>
            </a:r>
            <a:r>
              <a:rPr lang="cs-CZ" dirty="0"/>
              <a:t> - </a:t>
            </a:r>
            <a:r>
              <a:rPr lang="cs-CZ" dirty="0" err="1"/>
              <a:t>hypothenar</a:t>
            </a:r>
            <a:endParaRPr lang="cs-CZ" dirty="0"/>
          </a:p>
          <a:p>
            <a:r>
              <a:rPr lang="cs-CZ" dirty="0"/>
              <a:t>T2-12 - mezižeberní svaly </a:t>
            </a:r>
          </a:p>
          <a:p>
            <a:r>
              <a:rPr lang="cs-CZ" dirty="0"/>
              <a:t> </a:t>
            </a:r>
          </a:p>
          <a:p>
            <a:endParaRPr lang="cs-CZ" dirty="0"/>
          </a:p>
        </p:txBody>
      </p:sp>
    </p:spTree>
    <p:extLst>
      <p:ext uri="{BB962C8B-B14F-4D97-AF65-F5344CB8AC3E}">
        <p14:creationId xmlns:p14="http://schemas.microsoft.com/office/powerpoint/2010/main" val="2285193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53AB48-2B27-4365-9D31-1CC047B8B75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C2FF31F-E3D7-4360-852C-B16A94C81243}"/>
              </a:ext>
            </a:extLst>
          </p:cNvPr>
          <p:cNvSpPr>
            <a:spLocks noGrp="1"/>
          </p:cNvSpPr>
          <p:nvPr>
            <p:ph idx="1"/>
          </p:nvPr>
        </p:nvSpPr>
        <p:spPr/>
        <p:txBody>
          <a:bodyPr>
            <a:normAutofit fontScale="55000" lnSpcReduction="20000"/>
          </a:bodyPr>
          <a:lstStyle/>
          <a:p>
            <a:r>
              <a:rPr lang="cs-CZ" dirty="0"/>
              <a:t>Určení postižení segmentu</a:t>
            </a:r>
          </a:p>
          <a:p>
            <a:r>
              <a:rPr lang="cs-CZ" dirty="0"/>
              <a:t>- mícha je dlouhá 42-45 cm, uložena v obalech, končí u L2, v kanále je uložena cca 0,5 cm od kosti</a:t>
            </a:r>
          </a:p>
          <a:p>
            <a:r>
              <a:rPr lang="cs-CZ" dirty="0"/>
              <a:t>K určení výšky poraněného segmentu se používá </a:t>
            </a:r>
            <a:r>
              <a:rPr lang="cs-CZ" dirty="0" err="1"/>
              <a:t>Chipaultovo</a:t>
            </a:r>
            <a:r>
              <a:rPr lang="cs-CZ" dirty="0"/>
              <a:t> pravidlo</a:t>
            </a:r>
          </a:p>
          <a:p>
            <a:r>
              <a:rPr lang="cs-CZ" dirty="0"/>
              <a:t>- do C4 odpovídá segment obratli</a:t>
            </a:r>
          </a:p>
          <a:p>
            <a:r>
              <a:rPr lang="cs-CZ" dirty="0"/>
              <a:t>- dolní krční se připočte + 1</a:t>
            </a:r>
          </a:p>
          <a:p>
            <a:r>
              <a:rPr lang="cs-CZ" dirty="0"/>
              <a:t>- horní hrudní + 2</a:t>
            </a:r>
          </a:p>
          <a:p>
            <a:r>
              <a:rPr lang="cs-CZ" dirty="0"/>
              <a:t>- dolní hrudní +3</a:t>
            </a:r>
          </a:p>
          <a:p>
            <a:r>
              <a:rPr lang="cs-CZ" dirty="0"/>
              <a:t>- T11 = L5</a:t>
            </a:r>
          </a:p>
          <a:p>
            <a:r>
              <a:rPr lang="cs-CZ" dirty="0"/>
              <a:t>- T12 = S1-S5 - kauda</a:t>
            </a:r>
          </a:p>
          <a:p>
            <a:r>
              <a:rPr lang="cs-CZ" dirty="0"/>
              <a:t> </a:t>
            </a:r>
          </a:p>
          <a:p>
            <a:r>
              <a:rPr lang="cs-CZ" dirty="0"/>
              <a:t>Vývoj transversální leze míšní</a:t>
            </a:r>
          </a:p>
          <a:p>
            <a:r>
              <a:rPr lang="cs-CZ" dirty="0"/>
              <a:t>1. spinální šok</a:t>
            </a:r>
          </a:p>
          <a:p>
            <a:r>
              <a:rPr lang="cs-CZ" dirty="0"/>
              <a:t>2. stadium flekčních spasmů</a:t>
            </a:r>
          </a:p>
          <a:p>
            <a:r>
              <a:rPr lang="cs-CZ" dirty="0"/>
              <a:t>3. stadium smíšených spasmů</a:t>
            </a:r>
          </a:p>
          <a:p>
            <a:r>
              <a:rPr lang="cs-CZ" dirty="0"/>
              <a:t>4. převážně extenční spasmy</a:t>
            </a:r>
          </a:p>
          <a:p>
            <a:endParaRPr lang="cs-CZ" dirty="0"/>
          </a:p>
        </p:txBody>
      </p:sp>
    </p:spTree>
    <p:extLst>
      <p:ext uri="{BB962C8B-B14F-4D97-AF65-F5344CB8AC3E}">
        <p14:creationId xmlns:p14="http://schemas.microsoft.com/office/powerpoint/2010/main" val="2328302952"/>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C487E5-B249-473A-93BB-417E1075D51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AC1BDB5-0EFD-41DF-9F4D-1D006ECF8085}"/>
              </a:ext>
            </a:extLst>
          </p:cNvPr>
          <p:cNvSpPr>
            <a:spLocks noGrp="1"/>
          </p:cNvSpPr>
          <p:nvPr>
            <p:ph idx="1"/>
          </p:nvPr>
        </p:nvSpPr>
        <p:spPr/>
        <p:txBody>
          <a:bodyPr>
            <a:normAutofit fontScale="77500" lnSpcReduction="20000"/>
          </a:bodyPr>
          <a:lstStyle/>
          <a:p>
            <a:r>
              <a:rPr lang="cs-CZ" dirty="0"/>
              <a:t>Vedle senzomotorického postižení dochází i k postižení vegetativního nervstva a poruchám vegetativních reflexů. Vegetativní dráhy jsou uloženy podél postranních provazců. To se patogeneticky projeví na tonu cév - otoky DK, sklon k tvorbě dekubitů, vyprazdňování močového měchýře - automatický či autonomní měchýř, rozvojem paralytického ileu, psychickými poruchami.</a:t>
            </a:r>
          </a:p>
          <a:p>
            <a:r>
              <a:rPr lang="cs-CZ" dirty="0"/>
              <a:t>Otoky dolních končetin jsou ovlivněny paralýzou drobných cév a kapilár s následnou venostázou a transsudací do </a:t>
            </a:r>
            <a:r>
              <a:rPr lang="cs-CZ" dirty="0" err="1"/>
              <a:t>intersticia</a:t>
            </a:r>
            <a:r>
              <a:rPr lang="cs-CZ" dirty="0"/>
              <a:t>.</a:t>
            </a:r>
          </a:p>
          <a:p>
            <a:r>
              <a:rPr lang="cs-CZ" dirty="0"/>
              <a:t> </a:t>
            </a:r>
          </a:p>
          <a:p>
            <a:r>
              <a:rPr lang="cs-CZ" dirty="0"/>
              <a:t>Dekubity vznikají již v prvních hodinách po úrazu. Vzhledem k poruše tonu cév dochází k zhoršenému prokrvení tkání, rovněž se podílní negativní dusíková bilance a ztráta čití. Výsledkem je, že se měkké tkáně nedokáží adaptovat na působení tlaku, vlhkosti a dochází k proleženinám. Nejlepší obranou je prevence - péče o kůži - polohování (</a:t>
            </a:r>
            <a:r>
              <a:rPr lang="cs-CZ" dirty="0" err="1"/>
              <a:t>Strykerovo</a:t>
            </a:r>
            <a:r>
              <a:rPr lang="cs-CZ" dirty="0"/>
              <a:t> lůžko, vzduchové matrace, péče o pokožku, udržování suchého upraveného lůžka).</a:t>
            </a:r>
          </a:p>
          <a:p>
            <a:r>
              <a:rPr lang="cs-CZ" dirty="0"/>
              <a:t>Nezbytná je péče o dostatečnou výživu.</a:t>
            </a:r>
          </a:p>
          <a:p>
            <a:endParaRPr lang="cs-CZ" dirty="0"/>
          </a:p>
        </p:txBody>
      </p:sp>
    </p:spTree>
    <p:extLst>
      <p:ext uri="{BB962C8B-B14F-4D97-AF65-F5344CB8AC3E}">
        <p14:creationId xmlns:p14="http://schemas.microsoft.com/office/powerpoint/2010/main" val="364289073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1D733B-0061-4005-8788-CC85307E91C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2E0C894-D1E4-4D2E-9C08-16FE9C34F7CC}"/>
              </a:ext>
            </a:extLst>
          </p:cNvPr>
          <p:cNvSpPr>
            <a:spLocks noGrp="1"/>
          </p:cNvSpPr>
          <p:nvPr>
            <p:ph idx="1"/>
          </p:nvPr>
        </p:nvSpPr>
        <p:spPr/>
        <p:txBody>
          <a:bodyPr>
            <a:normAutofit fontScale="62500" lnSpcReduction="20000"/>
          </a:bodyPr>
          <a:lstStyle/>
          <a:p>
            <a:r>
              <a:rPr lang="cs-CZ" dirty="0"/>
              <a:t>Porucha vyprazdňování močového měchýře je pravidelným jevem při poranění míchy. Močový měchýř je v podstatě inervován oběma vegetativními nervy, zásadní je však </a:t>
            </a:r>
            <a:r>
              <a:rPr lang="cs-CZ" dirty="0" err="1"/>
              <a:t>parasympaticus</a:t>
            </a:r>
            <a:r>
              <a:rPr lang="cs-CZ" dirty="0"/>
              <a:t>. Z CNS jdou vzruchy postranními provazci míšními do segmentu S2-S4, kde je centrum močového měchýře. Odtud aferentními vlákny </a:t>
            </a:r>
            <a:r>
              <a:rPr lang="cs-CZ" dirty="0" err="1"/>
              <a:t>n.pelvici</a:t>
            </a:r>
            <a:r>
              <a:rPr lang="cs-CZ" dirty="0"/>
              <a:t> do stěny </a:t>
            </a:r>
            <a:r>
              <a:rPr lang="cs-CZ" dirty="0" err="1"/>
              <a:t>mechýře</a:t>
            </a:r>
            <a:r>
              <a:rPr lang="cs-CZ" dirty="0"/>
              <a:t>. Aferentní vlákna jsou rovněž parasympatická. Za normálních okolností dochází při náplni měchýře k podráždění receptorů v jeho stěně a poté k stahu </a:t>
            </a:r>
            <a:r>
              <a:rPr lang="cs-CZ" dirty="0" err="1"/>
              <a:t>detrusoru</a:t>
            </a:r>
            <a:r>
              <a:rPr lang="cs-CZ" dirty="0"/>
              <a:t> a uvolnění zevního svěrače. V případě léze nad spinálním centrem močení tedy segmenty S2-S4 (odpovídá obratli T12, L1) vzniká automatický měchýř. V případě poškození pod či v úrovni tohoto míšního centra vzniká autonomní měchýř. Tím je porušen akt močení. Při náplni nedojde k uvolnění svěrače a spasmu </a:t>
            </a:r>
            <a:r>
              <a:rPr lang="cs-CZ" dirty="0" err="1"/>
              <a:t>detrusoru</a:t>
            </a:r>
            <a:r>
              <a:rPr lang="cs-CZ" dirty="0"/>
              <a:t> a dochází k retenci močové. V prvních hodinách po úrazu je diuréza nižší, takže náplň roste pomalu. Necévkuje-li se pacient, může dojít k poškození steny měchýře a vznikají podmínky pro </a:t>
            </a:r>
            <a:r>
              <a:rPr lang="cs-CZ" dirty="0" err="1"/>
              <a:t>acsendentní</a:t>
            </a:r>
            <a:r>
              <a:rPr lang="cs-CZ" dirty="0"/>
              <a:t> infekci. Rozdíl mezi automatickým a autonomním měchýřem spočívá v tom, že po několika dnech dochází u automatického měchýře k spasmům a může vzniknout spastický měchýř, kdežto autonomní zůstává atonický. Lze rozlišit pomocí análního reflexu a tonu zevního svěrače, </a:t>
            </a:r>
            <a:r>
              <a:rPr lang="cs-CZ" dirty="0" err="1"/>
              <a:t>bulbokavernosního</a:t>
            </a:r>
            <a:r>
              <a:rPr lang="cs-CZ" dirty="0"/>
              <a:t> reflexu a reflexu AŠ. U autonomního měchýře tyto reflexy chybí.</a:t>
            </a:r>
          </a:p>
          <a:p>
            <a:r>
              <a:rPr lang="cs-CZ" dirty="0"/>
              <a:t>Cílem léčení je dosažení co nejčastějšího a nejúplnějšího vyprazdňování měchýře. U automatického měchýře je třeba vypěstování močového reflexu, aby nemocný znal prodromy a vyprázdnil se v určitou dobu. U autonomního měchýře nelze vypěstovat jednoduchý míšní reflex. Zde se musí naučit používat břišního svalstva k podráždění vláken ve stěně měchýře nebo </a:t>
            </a:r>
            <a:r>
              <a:rPr lang="cs-CZ" dirty="0" err="1"/>
              <a:t>Credého</a:t>
            </a:r>
            <a:r>
              <a:rPr lang="cs-CZ" dirty="0"/>
              <a:t> hmatu. V případě ochrnutí zevního svěrače </a:t>
            </a:r>
            <a:r>
              <a:rPr lang="cs-CZ" dirty="0" err="1"/>
              <a:t>uretry</a:t>
            </a:r>
            <a:r>
              <a:rPr lang="cs-CZ" dirty="0"/>
              <a:t> je pacient inkontinentní.</a:t>
            </a:r>
          </a:p>
          <a:p>
            <a:endParaRPr lang="cs-CZ" dirty="0"/>
          </a:p>
        </p:txBody>
      </p:sp>
    </p:spTree>
    <p:extLst>
      <p:ext uri="{BB962C8B-B14F-4D97-AF65-F5344CB8AC3E}">
        <p14:creationId xmlns:p14="http://schemas.microsoft.com/office/powerpoint/2010/main" val="1982965141"/>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607993-0796-43B3-9701-FD431FA85A5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6EC87D7-AF4E-49F3-A7E3-6CD2CC75D0BB}"/>
              </a:ext>
            </a:extLst>
          </p:cNvPr>
          <p:cNvSpPr>
            <a:spLocks noGrp="1"/>
          </p:cNvSpPr>
          <p:nvPr>
            <p:ph idx="1"/>
          </p:nvPr>
        </p:nvSpPr>
        <p:spPr/>
        <p:txBody>
          <a:bodyPr>
            <a:normAutofit fontScale="85000" lnSpcReduction="20000"/>
          </a:bodyPr>
          <a:lstStyle/>
          <a:p>
            <a:r>
              <a:rPr lang="cs-CZ" b="1" dirty="0"/>
              <a:t>Léčba</a:t>
            </a:r>
            <a:endParaRPr lang="cs-CZ" dirty="0"/>
          </a:p>
          <a:p>
            <a:r>
              <a:rPr lang="cs-CZ" dirty="0" err="1"/>
              <a:t>Zacévkovat</a:t>
            </a:r>
            <a:r>
              <a:rPr lang="cs-CZ" dirty="0"/>
              <a:t>, poté cévkovat v pravidelných intervalech několikrát denně či několikrát denně zaštipovat cévku a tím cvičit svalovinu měchýře. U automatického měchýře jde o to vyvolat podmíněný reflex, aby se pacient naučil spontánně vyprazdňovat měchýř. V případě vytvoření </a:t>
            </a:r>
            <a:r>
              <a:rPr lang="cs-CZ" dirty="0" err="1"/>
              <a:t>hyperspastického</a:t>
            </a:r>
            <a:r>
              <a:rPr lang="cs-CZ" dirty="0"/>
              <a:t> měchýře je nutno přerušit zadní vlákna S2-3. Eventuální residua se řeší urologicky TUR.</a:t>
            </a:r>
          </a:p>
          <a:p>
            <a:r>
              <a:rPr lang="cs-CZ" dirty="0"/>
              <a:t>Paralytický ileus řešíme odsáváním žaludku, dostatečnou výživou, manuálním vybavení stolice, pravidelnými klysmata se snahou vypěstovat střevní automatismus.</a:t>
            </a:r>
          </a:p>
          <a:p>
            <a:r>
              <a:rPr lang="cs-CZ" dirty="0"/>
              <a:t>Poruchy hybnosti řešíme cvičením a polohováním, u spastiků je důležitá prevence kontraktur. Je-li </a:t>
            </a:r>
            <a:r>
              <a:rPr lang="cs-CZ" dirty="0" err="1"/>
              <a:t>spasticita</a:t>
            </a:r>
            <a:r>
              <a:rPr lang="cs-CZ" dirty="0"/>
              <a:t> velká provádí se frontální </a:t>
            </a:r>
            <a:r>
              <a:rPr lang="cs-CZ" dirty="0" err="1"/>
              <a:t>myelotomie</a:t>
            </a:r>
            <a:r>
              <a:rPr lang="cs-CZ" dirty="0"/>
              <a:t>.</a:t>
            </a:r>
          </a:p>
          <a:p>
            <a:r>
              <a:rPr lang="cs-CZ" dirty="0"/>
              <a:t>Psychoterapií a farmaky pak řešíme fantomové bolesti, pocity tepla až </a:t>
            </a:r>
            <a:r>
              <a:rPr lang="cs-CZ" dirty="0" err="1"/>
              <a:t>kausalgie</a:t>
            </a:r>
            <a:r>
              <a:rPr lang="cs-CZ" dirty="0"/>
              <a:t>, sexuální poruchy. </a:t>
            </a:r>
          </a:p>
          <a:p>
            <a:r>
              <a:rPr lang="cs-CZ" dirty="0"/>
              <a:t> </a:t>
            </a:r>
          </a:p>
          <a:p>
            <a:endParaRPr lang="cs-CZ" dirty="0"/>
          </a:p>
        </p:txBody>
      </p:sp>
    </p:spTree>
    <p:extLst>
      <p:ext uri="{BB962C8B-B14F-4D97-AF65-F5344CB8AC3E}">
        <p14:creationId xmlns:p14="http://schemas.microsoft.com/office/powerpoint/2010/main" val="119766125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24D03A-9793-4E70-9095-DDFC0272BDE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49FBB50-5D74-463A-AA6F-395AA3E019B2}"/>
              </a:ext>
            </a:extLst>
          </p:cNvPr>
          <p:cNvSpPr>
            <a:spLocks noGrp="1"/>
          </p:cNvSpPr>
          <p:nvPr>
            <p:ph idx="1"/>
          </p:nvPr>
        </p:nvSpPr>
        <p:spPr/>
        <p:txBody>
          <a:bodyPr>
            <a:normAutofit fontScale="55000" lnSpcReduction="20000"/>
          </a:bodyPr>
          <a:lstStyle/>
          <a:p>
            <a:r>
              <a:rPr lang="cs-CZ" b="1" dirty="0"/>
              <a:t>Poranění mozku</a:t>
            </a:r>
            <a:endParaRPr lang="cs-CZ" dirty="0"/>
          </a:p>
          <a:p>
            <a:r>
              <a:rPr lang="cs-CZ" b="1" dirty="0"/>
              <a:t>Etiologie poranění mozku</a:t>
            </a:r>
            <a:endParaRPr lang="cs-CZ" dirty="0"/>
          </a:p>
          <a:p>
            <a:r>
              <a:rPr lang="cs-CZ" dirty="0"/>
              <a:t>Poranění mozku může být jako primární poranění způsobeno nárazem předmětu na hlavu silou. Tento mechanismus označujeme jako kontaktní. Malé předměty mohou způsobit impresivní fraktury nebo otevřené poranění, velké kontaktní plochy spíše způsobí lineární fraktury. Kromě fraktur vznikají u kontaktního mechanismu také kontuze, obvykle v místě nárazu, ale i na straně opačné.</a:t>
            </a:r>
          </a:p>
          <a:p>
            <a:r>
              <a:rPr lang="cs-CZ" dirty="0"/>
              <a:t>Někdy může poranění mozku vzniknout bez kontaktu s hlavou pulzním mechanismem na základě akcelerace a </a:t>
            </a:r>
            <a:r>
              <a:rPr lang="cs-CZ" dirty="0" err="1"/>
              <a:t>decelerace</a:t>
            </a:r>
            <a:r>
              <a:rPr lang="cs-CZ" dirty="0"/>
              <a:t> například při prudkém pohybu v krční páteři. Čím je delší doba působení akceleračního mechanismu, tím se síly propagují hlouběji do mozkové tkáně a vznikají různé typy difúzního </a:t>
            </a:r>
            <a:r>
              <a:rPr lang="cs-CZ" dirty="0" err="1"/>
              <a:t>axonálního</a:t>
            </a:r>
            <a:r>
              <a:rPr lang="cs-CZ" dirty="0"/>
              <a:t> poranění. U krátkodobých akcelerací se napětí projevuje nejvíce na mozkovém povrchu za vzniku fokálních poranění a subdurálního hematomu z roztržených přemosťujících žil.</a:t>
            </a:r>
          </a:p>
          <a:p>
            <a:r>
              <a:rPr lang="cs-CZ" dirty="0"/>
              <a:t>U penetrujících poranění střelnou zbraní zásadním způsobem záleží na rychlosti projektilu. Se zvyšující se kinetickou energií totiž dochází ke zvýšené destrukci tkání. U těchto rychlých střel dochází ke kavitaci a šokovým vlnám následkem komprese a dekomprese přilehlých tkání. Tím vzniká primární nekróza zasahující daleko od střelného kanálu.</a:t>
            </a:r>
          </a:p>
          <a:p>
            <a:r>
              <a:rPr lang="cs-CZ" dirty="0"/>
              <a:t>Zavřená i penetrující poranění hlavy mohou být komplikovány různými typy hematomů. Epidurální a subdurální hematom však ovlivní mozkovou tkáň až sekundárně na základě probíhající komprese mozku. </a:t>
            </a:r>
          </a:p>
          <a:p>
            <a:r>
              <a:rPr lang="cs-CZ" dirty="0"/>
              <a:t>K difúzním poraněním mozku řadíme komoci mozkovou a difúzní </a:t>
            </a:r>
            <a:r>
              <a:rPr lang="cs-CZ" dirty="0" err="1"/>
              <a:t>axonální</a:t>
            </a:r>
            <a:r>
              <a:rPr lang="cs-CZ" dirty="0"/>
              <a:t> poranění. Termín komoce je užíván pro označení reverzibilní traumatické poruchy mozkových funkcí. Stav je spojen s krátkodobým bezvědomím (do 10 minut), po kterém následuje úprava neurologických funkcí ad </a:t>
            </a:r>
            <a:r>
              <a:rPr lang="cs-CZ" dirty="0" err="1"/>
              <a:t>integrum</a:t>
            </a:r>
            <a:r>
              <a:rPr lang="cs-CZ" dirty="0"/>
              <a:t>. Na CT je negativní nález. </a:t>
            </a:r>
          </a:p>
          <a:p>
            <a:r>
              <a:rPr lang="cs-CZ" dirty="0"/>
              <a:t>Sekundární (ischemické) postižení mozku po traumatu bývá velmi často potencováno přítomností systémové hypoxie a hypotenze.</a:t>
            </a:r>
          </a:p>
          <a:p>
            <a:r>
              <a:rPr lang="cs-CZ" dirty="0"/>
              <a:t> </a:t>
            </a:r>
          </a:p>
          <a:p>
            <a:endParaRPr lang="cs-CZ" dirty="0"/>
          </a:p>
        </p:txBody>
      </p:sp>
    </p:spTree>
    <p:extLst>
      <p:ext uri="{BB962C8B-B14F-4D97-AF65-F5344CB8AC3E}">
        <p14:creationId xmlns:p14="http://schemas.microsoft.com/office/powerpoint/2010/main" val="368181738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76835-2392-45F6-8BBC-67FE95F42C5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0E72DD5-1ED0-4552-88F3-4F3C27029EC9}"/>
              </a:ext>
            </a:extLst>
          </p:cNvPr>
          <p:cNvSpPr>
            <a:spLocks noGrp="1"/>
          </p:cNvSpPr>
          <p:nvPr>
            <p:ph idx="1"/>
          </p:nvPr>
        </p:nvSpPr>
        <p:spPr/>
        <p:txBody>
          <a:bodyPr>
            <a:normAutofit fontScale="92500" lnSpcReduction="20000"/>
          </a:bodyPr>
          <a:lstStyle/>
          <a:p>
            <a:r>
              <a:rPr lang="cs-CZ" b="1" dirty="0"/>
              <a:t>Typy poranění, jejich diagnostika a léčba</a:t>
            </a:r>
            <a:endParaRPr lang="cs-CZ" dirty="0"/>
          </a:p>
          <a:p>
            <a:r>
              <a:rPr lang="cs-CZ" b="1" dirty="0"/>
              <a:t>Poranění skalpu</a:t>
            </a:r>
            <a:endParaRPr lang="cs-CZ" dirty="0"/>
          </a:p>
          <a:p>
            <a:r>
              <a:rPr lang="cs-CZ" dirty="0"/>
              <a:t>Tupá nebo ostrá poranění podle své intenzity vedou k různých stupňům poškození od prosté kontuze skalpu po totální </a:t>
            </a:r>
            <a:r>
              <a:rPr lang="cs-CZ" dirty="0" err="1"/>
              <a:t>avulzi</a:t>
            </a:r>
            <a:r>
              <a:rPr lang="cs-CZ" dirty="0"/>
              <a:t>. Bohaté cévní zásobení vede u těžkých úrazů skalpu ke značné ztrátě krve až hemoragickému šoku. Poranění skalpu je častou součástí zlomenin lebky a nitrolebečních traumat, ukazuje místo působení zevní síly. </a:t>
            </a:r>
          </a:p>
          <a:p>
            <a:r>
              <a:rPr lang="cs-CZ" dirty="0"/>
              <a:t>Léčba: Krvácení z podkožních tepen skalpu řešíme opichem nebo bipolární koagulací. </a:t>
            </a:r>
            <a:r>
              <a:rPr lang="cs-CZ" dirty="0" err="1"/>
              <a:t>Lacerovaný</a:t>
            </a:r>
            <a:r>
              <a:rPr lang="cs-CZ" dirty="0"/>
              <a:t> skalp nutno očistit, dezinfikovat, v okolí rány nutno oholit vlasy. Defekty skalpu do 1 cm lze </a:t>
            </a:r>
            <a:r>
              <a:rPr lang="cs-CZ" dirty="0" err="1"/>
              <a:t>suturovat</a:t>
            </a:r>
            <a:r>
              <a:rPr lang="cs-CZ" dirty="0"/>
              <a:t> po podminování </a:t>
            </a:r>
            <a:r>
              <a:rPr lang="cs-CZ" dirty="0" err="1"/>
              <a:t>subgaleální</a:t>
            </a:r>
            <a:r>
              <a:rPr lang="cs-CZ" dirty="0"/>
              <a:t> vrstvy v obou okrajích rány. Defekty do 3 cm lze překlenout vytvořením zářezů v </a:t>
            </a:r>
            <a:r>
              <a:rPr lang="cs-CZ" dirty="0" err="1"/>
              <a:t>galei</a:t>
            </a:r>
            <a:r>
              <a:rPr lang="cs-CZ" dirty="0"/>
              <a:t> jdoucími paralelně s ránou ve vzdálenosti 1 cm od sebe. Ostatní defekty vyžadují řešení plastickým chirurgem.</a:t>
            </a:r>
          </a:p>
          <a:p>
            <a:endParaRPr lang="cs-CZ" dirty="0"/>
          </a:p>
        </p:txBody>
      </p:sp>
    </p:spTree>
    <p:extLst>
      <p:ext uri="{BB962C8B-B14F-4D97-AF65-F5344CB8AC3E}">
        <p14:creationId xmlns:p14="http://schemas.microsoft.com/office/powerpoint/2010/main" val="3701520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87AB031-F2C0-43E6-8146-3879D14EFD14}"/>
              </a:ext>
            </a:extLst>
          </p:cNvPr>
          <p:cNvSpPr>
            <a:spLocks noGrp="1" noChangeArrowheads="1"/>
          </p:cNvSpPr>
          <p:nvPr>
            <p:ph type="title"/>
          </p:nvPr>
        </p:nvSpPr>
        <p:spPr>
          <a:xfrm>
            <a:off x="129473" y="365125"/>
            <a:ext cx="11976212" cy="1325563"/>
          </a:xfrm>
        </p:spPr>
        <p:txBody>
          <a:bodyPr>
            <a:normAutofit fontScale="90000"/>
          </a:bodyPr>
          <a:lstStyle/>
          <a:p>
            <a:r>
              <a:rPr lang="cs-CZ" sz="3100" dirty="0"/>
              <a:t>Při průkazu </a:t>
            </a:r>
            <a:r>
              <a:rPr lang="cs-CZ" sz="3100" dirty="0" err="1"/>
              <a:t>Helicobacter</a:t>
            </a:r>
            <a:r>
              <a:rPr lang="cs-CZ" sz="3100" dirty="0"/>
              <a:t> </a:t>
            </a:r>
            <a:r>
              <a:rPr lang="cs-CZ" sz="3100" dirty="0" err="1"/>
              <a:t>pylori</a:t>
            </a:r>
            <a:r>
              <a:rPr lang="cs-CZ" sz="3100" dirty="0"/>
              <a:t> je třeba zahájit jeho eradikaci. Ta spočívá v podávání blokátorů protonové pumpy a kombinované antibiotické terapie.</a:t>
            </a:r>
            <a:br>
              <a:rPr lang="cs-CZ" sz="3100" dirty="0"/>
            </a:br>
            <a:r>
              <a:rPr lang="cs-CZ" dirty="0"/>
              <a:t> </a:t>
            </a:r>
            <a:r>
              <a:rPr lang="cs-CZ" altLang="cs-CZ" dirty="0"/>
              <a:t>Eradikace </a:t>
            </a:r>
            <a:r>
              <a:rPr lang="cs-CZ" altLang="cs-CZ" dirty="0" err="1"/>
              <a:t>Helicobactera</a:t>
            </a:r>
            <a:endParaRPr lang="cs-CZ" altLang="cs-CZ" dirty="0"/>
          </a:p>
        </p:txBody>
      </p:sp>
      <p:sp>
        <p:nvSpPr>
          <p:cNvPr id="41987" name="Rectangle 3">
            <a:extLst>
              <a:ext uri="{FF2B5EF4-FFF2-40B4-BE49-F238E27FC236}">
                <a16:creationId xmlns:a16="http://schemas.microsoft.com/office/drawing/2014/main" id="{70328B17-0940-4938-8FD2-6BD220746B96}"/>
              </a:ext>
            </a:extLst>
          </p:cNvPr>
          <p:cNvSpPr>
            <a:spLocks noGrp="1" noChangeArrowheads="1"/>
          </p:cNvSpPr>
          <p:nvPr>
            <p:ph type="body" idx="1"/>
          </p:nvPr>
        </p:nvSpPr>
        <p:spPr/>
        <p:txBody>
          <a:bodyPr/>
          <a:lstStyle/>
          <a:p>
            <a:r>
              <a:rPr lang="cs-CZ" altLang="cs-CZ" dirty="0"/>
              <a:t>Trojkombinace: 7- 14 dní blokátor protonové pumpy a dvě ATB (</a:t>
            </a:r>
            <a:r>
              <a:rPr lang="cs-CZ" altLang="cs-CZ" dirty="0" err="1"/>
              <a:t>klaritromycin</a:t>
            </a:r>
            <a:r>
              <a:rPr lang="cs-CZ" altLang="cs-CZ" dirty="0"/>
              <a:t> a amoxicilin – 2x d</a:t>
            </a:r>
          </a:p>
          <a:p>
            <a:endParaRPr lang="cs-CZ" altLang="cs-CZ" dirty="0"/>
          </a:p>
          <a:p>
            <a:r>
              <a:rPr lang="cs-CZ" altLang="cs-CZ" dirty="0"/>
              <a:t>Inhibitor protonové pumpy</a:t>
            </a:r>
          </a:p>
          <a:p>
            <a:pPr lvl="1"/>
            <a:endParaRPr lang="cs-CZ" altLang="cs-CZ" dirty="0"/>
          </a:p>
        </p:txBody>
      </p:sp>
      <p:graphicFrame>
        <p:nvGraphicFramePr>
          <p:cNvPr id="2" name="Tabulka 1">
            <a:extLst>
              <a:ext uri="{FF2B5EF4-FFF2-40B4-BE49-F238E27FC236}">
                <a16:creationId xmlns:a16="http://schemas.microsoft.com/office/drawing/2014/main" id="{CB696DCB-4370-42EE-8065-8F86DBE51337}"/>
              </a:ext>
            </a:extLst>
          </p:cNvPr>
          <p:cNvGraphicFramePr>
            <a:graphicFrameLocks noGrp="1"/>
          </p:cNvGraphicFramePr>
          <p:nvPr>
            <p:extLst>
              <p:ext uri="{D42A27DB-BD31-4B8C-83A1-F6EECF244321}">
                <p14:modId xmlns:p14="http://schemas.microsoft.com/office/powerpoint/2010/main" val="3492966931"/>
              </p:ext>
            </p:extLst>
          </p:nvPr>
        </p:nvGraphicFramePr>
        <p:xfrm>
          <a:off x="838198" y="4117340"/>
          <a:ext cx="11097554" cy="2743200"/>
        </p:xfrm>
        <a:graphic>
          <a:graphicData uri="http://schemas.openxmlformats.org/drawingml/2006/table">
            <a:tbl>
              <a:tblPr/>
              <a:tblGrid>
                <a:gridCol w="5548777">
                  <a:extLst>
                    <a:ext uri="{9D8B030D-6E8A-4147-A177-3AD203B41FA5}">
                      <a16:colId xmlns:a16="http://schemas.microsoft.com/office/drawing/2014/main" val="3555369881"/>
                    </a:ext>
                  </a:extLst>
                </a:gridCol>
                <a:gridCol w="5548777">
                  <a:extLst>
                    <a:ext uri="{9D8B030D-6E8A-4147-A177-3AD203B41FA5}">
                      <a16:colId xmlns:a16="http://schemas.microsoft.com/office/drawing/2014/main" val="3709292029"/>
                    </a:ext>
                  </a:extLst>
                </a:gridCol>
              </a:tblGrid>
              <a:tr h="0">
                <a:tc>
                  <a:txBody>
                    <a:bodyPr/>
                    <a:lstStyle/>
                    <a:p>
                      <a:r>
                        <a:rPr lang="cs-CZ" dirty="0"/>
                        <a:t>Účinná látka (komerční název)</a:t>
                      </a:r>
                    </a:p>
                  </a:txBody>
                  <a:tcPr anchor="ctr">
                    <a:lnL>
                      <a:noFill/>
                    </a:lnL>
                    <a:lnR>
                      <a:noFill/>
                    </a:lnR>
                    <a:lnT>
                      <a:noFill/>
                    </a:lnT>
                    <a:lnB>
                      <a:noFill/>
                    </a:lnB>
                  </a:tcPr>
                </a:tc>
                <a:tc>
                  <a:txBody>
                    <a:bodyPr/>
                    <a:lstStyle/>
                    <a:p>
                      <a:r>
                        <a:rPr lang="cs-CZ"/>
                        <a:t>Denní dávka</a:t>
                      </a:r>
                      <a:r>
                        <a:rPr lang="cs-CZ" baseline="30000">
                          <a:hlinkClick r:id="rId2"/>
                        </a:rPr>
                        <a:t>[2]</a:t>
                      </a:r>
                      <a:r>
                        <a:rPr lang="cs-CZ"/>
                        <a:t> </a:t>
                      </a:r>
                    </a:p>
                  </a:txBody>
                  <a:tcPr anchor="ctr">
                    <a:lnL>
                      <a:noFill/>
                    </a:lnL>
                    <a:lnR>
                      <a:noFill/>
                    </a:lnR>
                    <a:lnT>
                      <a:noFill/>
                    </a:lnT>
                    <a:lnB>
                      <a:noFill/>
                    </a:lnB>
                  </a:tcPr>
                </a:tc>
                <a:extLst>
                  <a:ext uri="{0D108BD9-81ED-4DB2-BD59-A6C34878D82A}">
                    <a16:rowId xmlns:a16="http://schemas.microsoft.com/office/drawing/2014/main" val="662199361"/>
                  </a:ext>
                </a:extLst>
              </a:tr>
              <a:tr h="0">
                <a:tc>
                  <a:txBody>
                    <a:bodyPr/>
                    <a:lstStyle/>
                    <a:p>
                      <a:r>
                        <a:rPr lang="cs-CZ" dirty="0" err="1"/>
                        <a:t>Omeprazol</a:t>
                      </a:r>
                      <a:r>
                        <a:rPr lang="cs-CZ" dirty="0"/>
                        <a:t> (</a:t>
                      </a:r>
                      <a:r>
                        <a:rPr lang="cs-CZ" dirty="0" err="1"/>
                        <a:t>Omaprazol</a:t>
                      </a:r>
                      <a:r>
                        <a:rPr lang="cs-CZ" dirty="0"/>
                        <a:t>, </a:t>
                      </a:r>
                      <a:r>
                        <a:rPr lang="cs-CZ" dirty="0" err="1"/>
                        <a:t>Omeprazole</a:t>
                      </a:r>
                      <a:r>
                        <a:rPr lang="cs-CZ" dirty="0"/>
                        <a:t>, </a:t>
                      </a:r>
                      <a:r>
                        <a:rPr lang="cs-CZ" dirty="0" err="1"/>
                        <a:t>Gasec</a:t>
                      </a:r>
                      <a:r>
                        <a:rPr lang="cs-CZ" dirty="0"/>
                        <a:t>, </a:t>
                      </a:r>
                      <a:r>
                        <a:rPr lang="cs-CZ" dirty="0" err="1"/>
                        <a:t>Losec</a:t>
                      </a:r>
                      <a:r>
                        <a:rPr lang="cs-CZ" dirty="0"/>
                        <a:t>. </a:t>
                      </a:r>
                      <a:r>
                        <a:rPr lang="cs-CZ" dirty="0" err="1"/>
                        <a:t>Helicid</a:t>
                      </a:r>
                      <a:r>
                        <a:rPr lang="cs-CZ" dirty="0"/>
                        <a:t>)</a:t>
                      </a:r>
                    </a:p>
                  </a:txBody>
                  <a:tcPr anchor="ctr">
                    <a:lnL>
                      <a:noFill/>
                    </a:lnL>
                    <a:lnR>
                      <a:noFill/>
                    </a:lnR>
                    <a:lnT>
                      <a:noFill/>
                    </a:lnT>
                    <a:lnB>
                      <a:noFill/>
                    </a:lnB>
                  </a:tcPr>
                </a:tc>
                <a:tc>
                  <a:txBody>
                    <a:bodyPr/>
                    <a:lstStyle/>
                    <a:p>
                      <a:r>
                        <a:rPr lang="cs-CZ"/>
                        <a:t>20–40 mg </a:t>
                      </a:r>
                    </a:p>
                  </a:txBody>
                  <a:tcPr anchor="ctr">
                    <a:lnL>
                      <a:noFill/>
                    </a:lnL>
                    <a:lnR>
                      <a:noFill/>
                    </a:lnR>
                    <a:lnT>
                      <a:noFill/>
                    </a:lnT>
                    <a:lnB>
                      <a:noFill/>
                    </a:lnB>
                  </a:tcPr>
                </a:tc>
                <a:extLst>
                  <a:ext uri="{0D108BD9-81ED-4DB2-BD59-A6C34878D82A}">
                    <a16:rowId xmlns:a16="http://schemas.microsoft.com/office/drawing/2014/main" val="2275875410"/>
                  </a:ext>
                </a:extLst>
              </a:tr>
              <a:tr h="0">
                <a:tc>
                  <a:txBody>
                    <a:bodyPr/>
                    <a:lstStyle/>
                    <a:p>
                      <a:r>
                        <a:rPr lang="cs-CZ" dirty="0" err="1"/>
                        <a:t>Esomeprazol</a:t>
                      </a:r>
                      <a:r>
                        <a:rPr lang="cs-CZ" dirty="0"/>
                        <a:t> (</a:t>
                      </a:r>
                      <a:r>
                        <a:rPr lang="cs-CZ" dirty="0" err="1"/>
                        <a:t>Esomeprazole</a:t>
                      </a:r>
                      <a:r>
                        <a:rPr lang="cs-CZ" dirty="0"/>
                        <a:t>, </a:t>
                      </a:r>
                      <a:r>
                        <a:rPr lang="cs-CZ" dirty="0" err="1"/>
                        <a:t>Nexium</a:t>
                      </a:r>
                      <a:r>
                        <a:rPr lang="cs-CZ" dirty="0"/>
                        <a:t> </a:t>
                      </a:r>
                      <a:r>
                        <a:rPr lang="cs-CZ" dirty="0" err="1"/>
                        <a:t>Control</a:t>
                      </a:r>
                      <a:r>
                        <a:rPr lang="cs-CZ" dirty="0"/>
                        <a:t>, </a:t>
                      </a:r>
                      <a:r>
                        <a:rPr lang="cs-CZ" dirty="0" err="1"/>
                        <a:t>Alugastrin</a:t>
                      </a:r>
                      <a:r>
                        <a:rPr lang="cs-CZ" dirty="0"/>
                        <a:t>)</a:t>
                      </a:r>
                    </a:p>
                  </a:txBody>
                  <a:tcPr anchor="ctr">
                    <a:lnL>
                      <a:noFill/>
                    </a:lnL>
                    <a:lnR>
                      <a:noFill/>
                    </a:lnR>
                    <a:lnT>
                      <a:noFill/>
                    </a:lnT>
                    <a:lnB>
                      <a:noFill/>
                    </a:lnB>
                  </a:tcPr>
                </a:tc>
                <a:tc>
                  <a:txBody>
                    <a:bodyPr/>
                    <a:lstStyle/>
                    <a:p>
                      <a:r>
                        <a:rPr lang="cs-CZ" dirty="0"/>
                        <a:t>20–40 mg </a:t>
                      </a:r>
                    </a:p>
                  </a:txBody>
                  <a:tcPr anchor="ctr">
                    <a:lnL>
                      <a:noFill/>
                    </a:lnL>
                    <a:lnR>
                      <a:noFill/>
                    </a:lnR>
                    <a:lnT>
                      <a:noFill/>
                    </a:lnT>
                    <a:lnB>
                      <a:noFill/>
                    </a:lnB>
                  </a:tcPr>
                </a:tc>
                <a:extLst>
                  <a:ext uri="{0D108BD9-81ED-4DB2-BD59-A6C34878D82A}">
                    <a16:rowId xmlns:a16="http://schemas.microsoft.com/office/drawing/2014/main" val="3082007892"/>
                  </a:ext>
                </a:extLst>
              </a:tr>
              <a:tr h="0">
                <a:tc>
                  <a:txBody>
                    <a:bodyPr/>
                    <a:lstStyle/>
                    <a:p>
                      <a:r>
                        <a:rPr lang="cs-CZ" dirty="0" err="1"/>
                        <a:t>Lansoprazol</a:t>
                      </a:r>
                      <a:r>
                        <a:rPr lang="cs-CZ" dirty="0"/>
                        <a:t> (</a:t>
                      </a:r>
                      <a:r>
                        <a:rPr lang="cs-CZ" dirty="0" err="1"/>
                        <a:t>Lanzoprazole</a:t>
                      </a:r>
                      <a:r>
                        <a:rPr lang="cs-CZ" dirty="0"/>
                        <a:t>, </a:t>
                      </a:r>
                      <a:r>
                        <a:rPr lang="cs-CZ" dirty="0" err="1"/>
                        <a:t>Prevacid</a:t>
                      </a:r>
                      <a:r>
                        <a:rPr lang="cs-CZ" dirty="0"/>
                        <a:t>)</a:t>
                      </a:r>
                    </a:p>
                  </a:txBody>
                  <a:tcPr anchor="ctr">
                    <a:lnL>
                      <a:noFill/>
                    </a:lnL>
                    <a:lnR>
                      <a:noFill/>
                    </a:lnR>
                    <a:lnT>
                      <a:noFill/>
                    </a:lnT>
                    <a:lnB>
                      <a:noFill/>
                    </a:lnB>
                  </a:tcPr>
                </a:tc>
                <a:tc>
                  <a:txBody>
                    <a:bodyPr/>
                    <a:lstStyle/>
                    <a:p>
                      <a:r>
                        <a:rPr lang="cs-CZ" dirty="0"/>
                        <a:t>15–30 mg </a:t>
                      </a:r>
                    </a:p>
                  </a:txBody>
                  <a:tcPr anchor="ctr">
                    <a:lnL>
                      <a:noFill/>
                    </a:lnL>
                    <a:lnR>
                      <a:noFill/>
                    </a:lnR>
                    <a:lnT>
                      <a:noFill/>
                    </a:lnT>
                    <a:lnB>
                      <a:noFill/>
                    </a:lnB>
                  </a:tcPr>
                </a:tc>
                <a:extLst>
                  <a:ext uri="{0D108BD9-81ED-4DB2-BD59-A6C34878D82A}">
                    <a16:rowId xmlns:a16="http://schemas.microsoft.com/office/drawing/2014/main" val="4064690807"/>
                  </a:ext>
                </a:extLst>
              </a:tr>
              <a:tr h="0">
                <a:tc>
                  <a:txBody>
                    <a:bodyPr/>
                    <a:lstStyle/>
                    <a:p>
                      <a:r>
                        <a:rPr lang="cs-CZ" dirty="0" err="1"/>
                        <a:t>Pantoprazol</a:t>
                      </a:r>
                      <a:r>
                        <a:rPr lang="cs-CZ" dirty="0"/>
                        <a:t> (</a:t>
                      </a:r>
                      <a:r>
                        <a:rPr lang="cs-CZ" dirty="0" err="1"/>
                        <a:t>Pantoprazol</a:t>
                      </a:r>
                      <a:r>
                        <a:rPr lang="cs-CZ" dirty="0"/>
                        <a:t>, </a:t>
                      </a:r>
                      <a:r>
                        <a:rPr lang="cs-CZ" dirty="0" err="1"/>
                        <a:t>Nolpaza</a:t>
                      </a:r>
                      <a:r>
                        <a:rPr lang="cs-CZ" dirty="0"/>
                        <a:t>)</a:t>
                      </a:r>
                    </a:p>
                  </a:txBody>
                  <a:tcPr anchor="ctr">
                    <a:lnL>
                      <a:noFill/>
                    </a:lnL>
                    <a:lnR>
                      <a:noFill/>
                    </a:lnR>
                    <a:lnT>
                      <a:noFill/>
                    </a:lnT>
                    <a:lnB>
                      <a:noFill/>
                    </a:lnB>
                  </a:tcPr>
                </a:tc>
                <a:tc>
                  <a:txBody>
                    <a:bodyPr/>
                    <a:lstStyle/>
                    <a:p>
                      <a:r>
                        <a:rPr lang="cs-CZ"/>
                        <a:t>20–40 mg </a:t>
                      </a:r>
                    </a:p>
                  </a:txBody>
                  <a:tcPr anchor="ctr">
                    <a:lnL>
                      <a:noFill/>
                    </a:lnL>
                    <a:lnR>
                      <a:noFill/>
                    </a:lnR>
                    <a:lnT>
                      <a:noFill/>
                    </a:lnT>
                    <a:lnB>
                      <a:noFill/>
                    </a:lnB>
                  </a:tcPr>
                </a:tc>
                <a:extLst>
                  <a:ext uri="{0D108BD9-81ED-4DB2-BD59-A6C34878D82A}">
                    <a16:rowId xmlns:a16="http://schemas.microsoft.com/office/drawing/2014/main" val="922585516"/>
                  </a:ext>
                </a:extLst>
              </a:tr>
              <a:tr h="0">
                <a:tc>
                  <a:txBody>
                    <a:bodyPr/>
                    <a:lstStyle/>
                    <a:p>
                      <a:r>
                        <a:rPr lang="cs-CZ" dirty="0" err="1"/>
                        <a:t>Rabeprazol</a:t>
                      </a:r>
                      <a:r>
                        <a:rPr lang="cs-CZ" dirty="0"/>
                        <a:t> (</a:t>
                      </a:r>
                      <a:r>
                        <a:rPr lang="cs-CZ" dirty="0" err="1"/>
                        <a:t>Rabeprazol</a:t>
                      </a:r>
                      <a:r>
                        <a:rPr lang="cs-CZ" dirty="0"/>
                        <a:t>, </a:t>
                      </a:r>
                      <a:r>
                        <a:rPr lang="cs-CZ" dirty="0" err="1"/>
                        <a:t>Apo</a:t>
                      </a:r>
                      <a:r>
                        <a:rPr lang="cs-CZ" dirty="0"/>
                        <a:t>- </a:t>
                      </a:r>
                      <a:r>
                        <a:rPr lang="cs-CZ" dirty="0" err="1"/>
                        <a:t>Rabeprazol</a:t>
                      </a:r>
                      <a:r>
                        <a:rPr lang="cs-CZ" dirty="0"/>
                        <a:t>, </a:t>
                      </a:r>
                      <a:r>
                        <a:rPr lang="cs-CZ" dirty="0" err="1"/>
                        <a:t>Rabeprazole</a:t>
                      </a:r>
                      <a:r>
                        <a:rPr lang="cs-CZ" dirty="0"/>
                        <a:t>, </a:t>
                      </a:r>
                      <a:r>
                        <a:rPr lang="cs-CZ" dirty="0" err="1"/>
                        <a:t>Rapoxol</a:t>
                      </a:r>
                      <a:r>
                        <a:rPr lang="cs-CZ" dirty="0"/>
                        <a:t>)</a:t>
                      </a:r>
                    </a:p>
                  </a:txBody>
                  <a:tcPr anchor="ctr">
                    <a:lnL>
                      <a:noFill/>
                    </a:lnL>
                    <a:lnR>
                      <a:noFill/>
                    </a:lnR>
                    <a:lnT>
                      <a:noFill/>
                    </a:lnT>
                    <a:lnB>
                      <a:noFill/>
                    </a:lnB>
                  </a:tcPr>
                </a:tc>
                <a:tc>
                  <a:txBody>
                    <a:bodyPr/>
                    <a:lstStyle/>
                    <a:p>
                      <a:r>
                        <a:rPr lang="cs-CZ" dirty="0"/>
                        <a:t>20–40 mg </a:t>
                      </a:r>
                    </a:p>
                  </a:txBody>
                  <a:tcPr anchor="ctr">
                    <a:lnL>
                      <a:noFill/>
                    </a:lnL>
                    <a:lnR>
                      <a:noFill/>
                    </a:lnR>
                    <a:lnT>
                      <a:noFill/>
                    </a:lnT>
                    <a:lnB>
                      <a:noFill/>
                    </a:lnB>
                  </a:tcPr>
                </a:tc>
                <a:extLst>
                  <a:ext uri="{0D108BD9-81ED-4DB2-BD59-A6C34878D82A}">
                    <a16:rowId xmlns:a16="http://schemas.microsoft.com/office/drawing/2014/main" val="1100474613"/>
                  </a:ext>
                </a:extLst>
              </a:tr>
            </a:tbl>
          </a:graphicData>
        </a:graphic>
      </p:graphicFrame>
      <p:pic>
        <p:nvPicPr>
          <p:cNvPr id="2049" name="Picture 1" descr="Mediately: Omeprazol">
            <a:extLst>
              <a:ext uri="{FF2B5EF4-FFF2-40B4-BE49-F238E27FC236}">
                <a16:creationId xmlns:a16="http://schemas.microsoft.com/office/drawing/2014/main" id="{48E9FD56-F651-4FCC-8058-111CFA3CF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6864"/>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diately: Esomeprazol">
            <a:extLst>
              <a:ext uri="{FF2B5EF4-FFF2-40B4-BE49-F238E27FC236}">
                <a16:creationId xmlns:a16="http://schemas.microsoft.com/office/drawing/2014/main" id="{6036E22F-2109-4C7F-AB5F-D83E2F44D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6864"/>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Mediately: Lansoprazol">
            <a:extLst>
              <a:ext uri="{FF2B5EF4-FFF2-40B4-BE49-F238E27FC236}">
                <a16:creationId xmlns:a16="http://schemas.microsoft.com/office/drawing/2014/main" id="{0829D688-6A9E-4FEE-B825-E3728FB1B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6864"/>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diately: Pantoprazol">
            <a:extLst>
              <a:ext uri="{FF2B5EF4-FFF2-40B4-BE49-F238E27FC236}">
                <a16:creationId xmlns:a16="http://schemas.microsoft.com/office/drawing/2014/main" id="{540A148C-87DF-4B39-B9C0-A8678C68A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6864"/>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Mediately: Rabeprazol">
            <a:extLst>
              <a:ext uri="{FF2B5EF4-FFF2-40B4-BE49-F238E27FC236}">
                <a16:creationId xmlns:a16="http://schemas.microsoft.com/office/drawing/2014/main" id="{9FEE43F6-848D-45B2-BA24-8B5F193A6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6864"/>
            <a:ext cx="190500" cy="19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532C71-3DD8-4EF4-B382-6957ADD8AE6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90BCF7C-9050-40AF-9072-535D46DC7FF4}"/>
              </a:ext>
            </a:extLst>
          </p:cNvPr>
          <p:cNvSpPr>
            <a:spLocks noGrp="1"/>
          </p:cNvSpPr>
          <p:nvPr>
            <p:ph idx="1"/>
          </p:nvPr>
        </p:nvSpPr>
        <p:spPr/>
        <p:txBody>
          <a:bodyPr>
            <a:normAutofit fontScale="47500" lnSpcReduction="20000"/>
          </a:bodyPr>
          <a:lstStyle/>
          <a:p>
            <a:r>
              <a:rPr lang="cs-CZ" b="1" dirty="0"/>
              <a:t>Zlomenina </a:t>
            </a:r>
            <a:r>
              <a:rPr lang="cs-CZ" b="1" dirty="0" err="1"/>
              <a:t>kalvy</a:t>
            </a:r>
            <a:endParaRPr lang="cs-CZ" dirty="0"/>
          </a:p>
          <a:p>
            <a:r>
              <a:rPr lang="cs-CZ" dirty="0"/>
              <a:t>Tupá nebo ostrá poranění při dopravních úrazech, součást </a:t>
            </a:r>
            <a:r>
              <a:rPr lang="cs-CZ" dirty="0" err="1"/>
              <a:t>polytraumat</a:t>
            </a:r>
            <a:r>
              <a:rPr lang="cs-CZ" dirty="0"/>
              <a:t>, penetrující poranění.</a:t>
            </a:r>
          </a:p>
          <a:p>
            <a:r>
              <a:rPr lang="cs-CZ" dirty="0"/>
              <a:t>Diagnostika: RTG, CT (kostní okno, rekonstrukce skeletu). CT vyšetření je dnes "zlatým standardem" pro úrazy </a:t>
            </a:r>
            <a:r>
              <a:rPr lang="cs-CZ" dirty="0" err="1"/>
              <a:t>kraniofaciálního</a:t>
            </a:r>
            <a:r>
              <a:rPr lang="cs-CZ" dirty="0"/>
              <a:t> skeletu a intrakraniálních struktur.</a:t>
            </a:r>
          </a:p>
          <a:p>
            <a:r>
              <a:rPr lang="cs-CZ" dirty="0"/>
              <a:t>Léčba: Zlomeniny </a:t>
            </a:r>
            <a:r>
              <a:rPr lang="cs-CZ" dirty="0" err="1"/>
              <a:t>kalvy</a:t>
            </a:r>
            <a:r>
              <a:rPr lang="cs-CZ" dirty="0"/>
              <a:t> léčíme v případě lineární fraktury </a:t>
            </a:r>
            <a:r>
              <a:rPr lang="cs-CZ" dirty="0" err="1"/>
              <a:t>kalvy</a:t>
            </a:r>
            <a:r>
              <a:rPr lang="cs-CZ" dirty="0"/>
              <a:t> a impresivní fraktury do šíře kosti bez neurologického ložiskového nálezu, bez epilepsie nebo estetické újmy pacienta konzervativně.</a:t>
            </a:r>
          </a:p>
          <a:p>
            <a:r>
              <a:rPr lang="cs-CZ" dirty="0"/>
              <a:t>Operačně pak léčíme imprese kosti větší než šíře </a:t>
            </a:r>
            <a:r>
              <a:rPr lang="cs-CZ" dirty="0" err="1"/>
              <a:t>kalvy</a:t>
            </a:r>
            <a:r>
              <a:rPr lang="cs-CZ" dirty="0"/>
              <a:t>, imprese s ložiskovou neurologickou symptomatologií nebo epilepsií, frakturu u otevřeného kraniocerebrálního poranění a u intrakraniálního krvácení (epidurální, subdurální nebo </a:t>
            </a:r>
            <a:r>
              <a:rPr lang="cs-CZ" dirty="0" err="1"/>
              <a:t>intraparenchymový</a:t>
            </a:r>
            <a:r>
              <a:rPr lang="cs-CZ" dirty="0"/>
              <a:t> hematom), kontuze mozku, edém mozku.</a:t>
            </a:r>
          </a:p>
          <a:p>
            <a:r>
              <a:rPr lang="cs-CZ" dirty="0"/>
              <a:t> </a:t>
            </a:r>
          </a:p>
          <a:p>
            <a:r>
              <a:rPr lang="cs-CZ" b="1" dirty="0"/>
              <a:t>Fraktury </a:t>
            </a:r>
            <a:r>
              <a:rPr lang="cs-CZ" b="1" dirty="0" err="1"/>
              <a:t>baze</a:t>
            </a:r>
            <a:r>
              <a:rPr lang="cs-CZ" b="1" dirty="0"/>
              <a:t> lební</a:t>
            </a:r>
            <a:endParaRPr lang="cs-CZ" dirty="0"/>
          </a:p>
          <a:p>
            <a:r>
              <a:rPr lang="cs-CZ" dirty="0"/>
              <a:t>Tvoří 20 % zlomenin lebky. Oslabená místa </a:t>
            </a:r>
            <a:r>
              <a:rPr lang="cs-CZ" dirty="0" err="1"/>
              <a:t>baze</a:t>
            </a:r>
            <a:r>
              <a:rPr lang="cs-CZ" dirty="0"/>
              <a:t> lební jsou sinus </a:t>
            </a:r>
            <a:r>
              <a:rPr lang="cs-CZ" dirty="0" err="1"/>
              <a:t>sphenoidalis</a:t>
            </a:r>
            <a:r>
              <a:rPr lang="cs-CZ" dirty="0"/>
              <a:t>, </a:t>
            </a:r>
            <a:r>
              <a:rPr lang="cs-CZ" dirty="0" err="1"/>
              <a:t>foramen</a:t>
            </a:r>
            <a:r>
              <a:rPr lang="cs-CZ" dirty="0"/>
              <a:t> </a:t>
            </a:r>
            <a:r>
              <a:rPr lang="cs-CZ" dirty="0" err="1"/>
              <a:t>magnum</a:t>
            </a:r>
            <a:r>
              <a:rPr lang="cs-CZ" dirty="0"/>
              <a:t>, hřeben skalní kosti, vnitřní část křídla kosti klínové.</a:t>
            </a:r>
          </a:p>
          <a:p>
            <a:r>
              <a:rPr lang="cs-CZ" dirty="0"/>
              <a:t>Diagnostika: Nalézáme </a:t>
            </a:r>
            <a:r>
              <a:rPr lang="cs-CZ" dirty="0" err="1"/>
              <a:t>rhinorrheu</a:t>
            </a:r>
            <a:r>
              <a:rPr lang="cs-CZ" dirty="0"/>
              <a:t>, </a:t>
            </a:r>
            <a:r>
              <a:rPr lang="cs-CZ" dirty="0" err="1"/>
              <a:t>otorrheu</a:t>
            </a:r>
            <a:r>
              <a:rPr lang="cs-CZ" dirty="0"/>
              <a:t>. typický je brýlový hematom - krev uvnitř </a:t>
            </a:r>
            <a:r>
              <a:rPr lang="cs-CZ" dirty="0" err="1"/>
              <a:t>periorbitální</a:t>
            </a:r>
            <a:r>
              <a:rPr lang="cs-CZ" dirty="0"/>
              <a:t> fascie, </a:t>
            </a:r>
            <a:r>
              <a:rPr lang="cs-CZ" dirty="0" err="1"/>
              <a:t>Battle´s</a:t>
            </a:r>
            <a:r>
              <a:rPr lang="cs-CZ" dirty="0"/>
              <a:t> sign - </a:t>
            </a:r>
            <a:r>
              <a:rPr lang="cs-CZ" dirty="0" err="1"/>
              <a:t>postaurikulární</a:t>
            </a:r>
            <a:r>
              <a:rPr lang="cs-CZ" dirty="0"/>
              <a:t> ekchymóza, Na rentgenu RTG - často falešně negativní pro sumaci, CT - kostní okno, koronární řezy, rekonstrukce.</a:t>
            </a:r>
          </a:p>
          <a:p>
            <a:r>
              <a:rPr lang="cs-CZ" dirty="0"/>
              <a:t>Léčba: Konzervativně se léčí fraktury </a:t>
            </a:r>
            <a:r>
              <a:rPr lang="cs-CZ" dirty="0" err="1"/>
              <a:t>baze</a:t>
            </a:r>
            <a:r>
              <a:rPr lang="cs-CZ" dirty="0"/>
              <a:t> lební bez </a:t>
            </a:r>
            <a:r>
              <a:rPr lang="cs-CZ" dirty="0" err="1"/>
              <a:t>likvorei</a:t>
            </a:r>
            <a:r>
              <a:rPr lang="cs-CZ" dirty="0"/>
              <a:t> nebo s </a:t>
            </a:r>
            <a:r>
              <a:rPr lang="cs-CZ" dirty="0" err="1"/>
              <a:t>likvoreou</a:t>
            </a:r>
            <a:r>
              <a:rPr lang="cs-CZ" dirty="0"/>
              <a:t> ustupující při konzervativní terapii do 3 týdnů (omezení tekutin, klid na lůžku, omezení použití břišního lisu, </a:t>
            </a:r>
            <a:r>
              <a:rPr lang="cs-CZ" dirty="0" err="1"/>
              <a:t>Framycoin</a:t>
            </a:r>
            <a:r>
              <a:rPr lang="cs-CZ" dirty="0"/>
              <a:t> kapky do nosu).</a:t>
            </a:r>
          </a:p>
          <a:p>
            <a:r>
              <a:rPr lang="cs-CZ" dirty="0"/>
              <a:t>Operačně se léči fraktury </a:t>
            </a:r>
            <a:r>
              <a:rPr lang="cs-CZ" dirty="0" err="1"/>
              <a:t>baze</a:t>
            </a:r>
            <a:r>
              <a:rPr lang="cs-CZ" dirty="0"/>
              <a:t> s </a:t>
            </a:r>
            <a:r>
              <a:rPr lang="cs-CZ" dirty="0" err="1"/>
              <a:t>likvoreou</a:t>
            </a:r>
            <a:r>
              <a:rPr lang="cs-CZ" dirty="0"/>
              <a:t> neustupující do 3 týdnů u nazální </a:t>
            </a:r>
            <a:r>
              <a:rPr lang="cs-CZ" dirty="0" err="1"/>
              <a:t>likvorei</a:t>
            </a:r>
            <a:r>
              <a:rPr lang="cs-CZ" dirty="0"/>
              <a:t>, do 6 týdnu u </a:t>
            </a:r>
            <a:r>
              <a:rPr lang="cs-CZ" dirty="0" err="1"/>
              <a:t>ottolikvorei</a:t>
            </a:r>
            <a:r>
              <a:rPr lang="cs-CZ" dirty="0"/>
              <a:t> při maximální konzervativní terapii a také fraktury </a:t>
            </a:r>
            <a:r>
              <a:rPr lang="cs-CZ" dirty="0" err="1"/>
              <a:t>baze</a:t>
            </a:r>
            <a:r>
              <a:rPr lang="cs-CZ" dirty="0"/>
              <a:t> lební u pacientů s opakovanou meningitidou, orbity spojené s poruchami hybnosti bulbu, </a:t>
            </a:r>
            <a:r>
              <a:rPr lang="cs-CZ" dirty="0" err="1"/>
              <a:t>enophthalmem</a:t>
            </a:r>
            <a:r>
              <a:rPr lang="cs-CZ" dirty="0"/>
              <a:t>, </a:t>
            </a:r>
            <a:r>
              <a:rPr lang="cs-CZ" dirty="0" err="1"/>
              <a:t>exophthalmem</a:t>
            </a:r>
            <a:r>
              <a:rPr lang="cs-CZ" dirty="0"/>
              <a:t>, fraktury působící deformitu a zadní stěny frontálního sinu.</a:t>
            </a:r>
          </a:p>
          <a:p>
            <a:endParaRPr lang="cs-CZ" dirty="0"/>
          </a:p>
        </p:txBody>
      </p:sp>
    </p:spTree>
    <p:extLst>
      <p:ext uri="{BB962C8B-B14F-4D97-AF65-F5344CB8AC3E}">
        <p14:creationId xmlns:p14="http://schemas.microsoft.com/office/powerpoint/2010/main" val="270831973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A3655-FEA1-47C6-819B-1B17A382918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C43ECAE-F0B9-4B48-B009-E22044D11F5C}"/>
              </a:ext>
            </a:extLst>
          </p:cNvPr>
          <p:cNvSpPr>
            <a:spLocks noGrp="1"/>
          </p:cNvSpPr>
          <p:nvPr>
            <p:ph idx="1"/>
          </p:nvPr>
        </p:nvSpPr>
        <p:spPr/>
        <p:txBody>
          <a:bodyPr>
            <a:normAutofit fontScale="77500" lnSpcReduction="20000"/>
          </a:bodyPr>
          <a:lstStyle/>
          <a:p>
            <a:r>
              <a:rPr lang="cs-CZ" b="1" dirty="0"/>
              <a:t>Epidurální hematom</a:t>
            </a:r>
            <a:endParaRPr lang="cs-CZ" dirty="0"/>
          </a:p>
          <a:p>
            <a:r>
              <a:rPr lang="cs-CZ" dirty="0"/>
              <a:t>Epidurální hematom je nejčastěji způsoben zlomeninou </a:t>
            </a:r>
            <a:r>
              <a:rPr lang="cs-CZ" dirty="0" err="1"/>
              <a:t>kalvy</a:t>
            </a:r>
            <a:r>
              <a:rPr lang="cs-CZ" dirty="0"/>
              <a:t>, která porušila </a:t>
            </a:r>
            <a:r>
              <a:rPr lang="cs-CZ" dirty="0" err="1"/>
              <a:t>meningickou</a:t>
            </a:r>
            <a:r>
              <a:rPr lang="cs-CZ" dirty="0"/>
              <a:t> tepnu a odloučila </a:t>
            </a:r>
            <a:r>
              <a:rPr lang="cs-CZ" dirty="0" err="1"/>
              <a:t>duru</a:t>
            </a:r>
            <a:r>
              <a:rPr lang="cs-CZ" dirty="0"/>
              <a:t> mater od </a:t>
            </a:r>
            <a:r>
              <a:rPr lang="cs-CZ" dirty="0" err="1"/>
              <a:t>kalvy</a:t>
            </a:r>
            <a:r>
              <a:rPr lang="cs-CZ" dirty="0"/>
              <a:t>. Do této dutiny pulzuje arteriální krev, dochází k dalšímu odloučení </a:t>
            </a:r>
            <a:r>
              <a:rPr lang="cs-CZ" dirty="0" err="1"/>
              <a:t>dury</a:t>
            </a:r>
            <a:r>
              <a:rPr lang="cs-CZ" dirty="0"/>
              <a:t> mater a hematom nabývá na objemu. Pacientům bývá nejčastěji do 40 let. U starších pacientů totiž </a:t>
            </a:r>
            <a:r>
              <a:rPr lang="cs-CZ" dirty="0" err="1"/>
              <a:t>dura</a:t>
            </a:r>
            <a:r>
              <a:rPr lang="cs-CZ" dirty="0"/>
              <a:t> mater pevně </a:t>
            </a:r>
            <a:r>
              <a:rPr lang="cs-CZ" dirty="0" err="1"/>
              <a:t>adheruje</a:t>
            </a:r>
            <a:r>
              <a:rPr lang="cs-CZ" dirty="0"/>
              <a:t> ke </a:t>
            </a:r>
            <a:r>
              <a:rPr lang="cs-CZ" dirty="0" err="1"/>
              <a:t>kalvě</a:t>
            </a:r>
            <a:r>
              <a:rPr lang="cs-CZ" dirty="0"/>
              <a:t> a u těchto nemocných vzniká při stejném mechanismu úrazu akutní subdurální hematom.</a:t>
            </a:r>
          </a:p>
          <a:p>
            <a:r>
              <a:rPr lang="cs-CZ" dirty="0"/>
              <a:t>Diagnostika: Zásadní je provedení CT.</a:t>
            </a:r>
          </a:p>
          <a:p>
            <a:r>
              <a:rPr lang="cs-CZ" dirty="0"/>
              <a:t>Léčba: Konzervativně se léčí epidurální hematom malého rozsahu bez závažné neurologické symptomatologie a bez poruchy vědomí. Vždy je nutná CT kontrola do 6- 24 hodin. Pacienta nutno </a:t>
            </a:r>
            <a:r>
              <a:rPr lang="cs-CZ" dirty="0" err="1"/>
              <a:t>observovat</a:t>
            </a:r>
            <a:r>
              <a:rPr lang="cs-CZ" dirty="0"/>
              <a:t> na pracovišti, které je schopno provést kdykoliv CT kontrolu a kvalifikovaně z kraniotomie zastavit zdroj krvácení a odstranit hematom.</a:t>
            </a:r>
          </a:p>
          <a:p>
            <a:r>
              <a:rPr lang="cs-CZ" dirty="0"/>
              <a:t>Operačně se léčí větší epidurální hematomy nebo hematom spojený s neurologickou ložiskovou symptomatologií a poruchou vědomí.</a:t>
            </a:r>
          </a:p>
          <a:p>
            <a:endParaRPr lang="cs-CZ" dirty="0"/>
          </a:p>
        </p:txBody>
      </p:sp>
    </p:spTree>
    <p:extLst>
      <p:ext uri="{BB962C8B-B14F-4D97-AF65-F5344CB8AC3E}">
        <p14:creationId xmlns:p14="http://schemas.microsoft.com/office/powerpoint/2010/main" val="376459665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B1B8F9-6F25-4BBF-A886-30BF27C5447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DA9F781-78DC-425A-BA63-54F229BC4F43}"/>
              </a:ext>
            </a:extLst>
          </p:cNvPr>
          <p:cNvSpPr>
            <a:spLocks noGrp="1"/>
          </p:cNvSpPr>
          <p:nvPr>
            <p:ph idx="1"/>
          </p:nvPr>
        </p:nvSpPr>
        <p:spPr/>
        <p:txBody>
          <a:bodyPr>
            <a:normAutofit fontScale="70000" lnSpcReduction="20000"/>
          </a:bodyPr>
          <a:lstStyle/>
          <a:p>
            <a:r>
              <a:rPr lang="cs-CZ" b="1" dirty="0" err="1"/>
              <a:t>ubdurální</a:t>
            </a:r>
            <a:r>
              <a:rPr lang="cs-CZ" b="1" dirty="0"/>
              <a:t> hematom</a:t>
            </a:r>
            <a:endParaRPr lang="cs-CZ" dirty="0"/>
          </a:p>
          <a:p>
            <a:r>
              <a:rPr lang="cs-CZ" dirty="0"/>
              <a:t>Jedná se o traumaticky vzniklé krvácení do prostoru mezi </a:t>
            </a:r>
            <a:r>
              <a:rPr lang="cs-CZ" dirty="0" err="1"/>
              <a:t>arachnoideu</a:t>
            </a:r>
            <a:r>
              <a:rPr lang="cs-CZ" dirty="0"/>
              <a:t> a </a:t>
            </a:r>
            <a:r>
              <a:rPr lang="cs-CZ" dirty="0" err="1"/>
              <a:t>duru</a:t>
            </a:r>
            <a:r>
              <a:rPr lang="cs-CZ" dirty="0"/>
              <a:t> mater. Mechanismus úrazu je akceleračně – decelerační, kdy dochází na </a:t>
            </a:r>
            <a:r>
              <a:rPr lang="cs-CZ" dirty="0" err="1"/>
              <a:t>konvexitě</a:t>
            </a:r>
            <a:r>
              <a:rPr lang="cs-CZ" dirty="0"/>
              <a:t> hemisfér k přetržení přemosťujících vén a dále dochází ke zhmoždění povrchových cév mozku s rozvojem frontální a temporální často bilaterální kontuze s krvácením do subdurálního prostoru. Vysoká mortalita tohoto poranění (30-80 %) je způsobena více sekundárním poškozením mozku než působením vlastního hematomu.</a:t>
            </a:r>
          </a:p>
          <a:p>
            <a:r>
              <a:rPr lang="cs-CZ" dirty="0"/>
              <a:t>Diagnostika: Klinicky nalézáme poruchu vědomí až </a:t>
            </a:r>
            <a:r>
              <a:rPr lang="cs-CZ" dirty="0" err="1"/>
              <a:t>koma</a:t>
            </a:r>
            <a:r>
              <a:rPr lang="cs-CZ" dirty="0"/>
              <a:t>, </a:t>
            </a:r>
            <a:r>
              <a:rPr lang="cs-CZ" dirty="0" err="1"/>
              <a:t>anizokorie</a:t>
            </a:r>
            <a:r>
              <a:rPr lang="cs-CZ" dirty="0"/>
              <a:t>, kontralaterální </a:t>
            </a:r>
            <a:r>
              <a:rPr lang="cs-CZ" dirty="0" err="1"/>
              <a:t>hemiparesa</a:t>
            </a:r>
            <a:r>
              <a:rPr lang="cs-CZ" dirty="0"/>
              <a:t>, fatická porucha, pohmožděniny skalpu, brýlový hematom, epilepsie, věk nad 40 let. Klíčové je provedení CT.</a:t>
            </a:r>
          </a:p>
          <a:p>
            <a:r>
              <a:rPr lang="cs-CZ" dirty="0"/>
              <a:t>Léčba: Konzervativně se léčí plášťové subdurální hematomy, </a:t>
            </a:r>
            <a:r>
              <a:rPr lang="cs-CZ" dirty="0" err="1"/>
              <a:t>infaustní</a:t>
            </a:r>
            <a:r>
              <a:rPr lang="cs-CZ" dirty="0"/>
              <a:t> stavy a pacienti s DIC. Ostatní případy je třeba řešit operačně.</a:t>
            </a:r>
          </a:p>
          <a:p>
            <a:r>
              <a:rPr lang="cs-CZ" dirty="0"/>
              <a:t> </a:t>
            </a:r>
          </a:p>
          <a:p>
            <a:r>
              <a:rPr lang="cs-CZ" dirty="0"/>
              <a:t>Nalézáme také subakutní subdurální hematom, kdy se jedná o akutní subdurální hematom, který se začal klinicky projevovat 4-21 dnů po úrazu. V tomto období dochází ke </a:t>
            </a:r>
            <a:r>
              <a:rPr lang="cs-CZ" dirty="0" err="1"/>
              <a:t>kolikvaci</a:t>
            </a:r>
            <a:r>
              <a:rPr lang="cs-CZ" dirty="0"/>
              <a:t> tuhého koagula a k tvorbě zevního a vnitřního pouzdra hematomu.</a:t>
            </a:r>
          </a:p>
          <a:p>
            <a:endParaRPr lang="cs-CZ" dirty="0"/>
          </a:p>
        </p:txBody>
      </p:sp>
    </p:spTree>
    <p:extLst>
      <p:ext uri="{BB962C8B-B14F-4D97-AF65-F5344CB8AC3E}">
        <p14:creationId xmlns:p14="http://schemas.microsoft.com/office/powerpoint/2010/main" val="357767330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5757BA-4A4E-4A11-842C-7342C78F64E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287A1C3-BE04-4A7D-BD44-A47345F7A902}"/>
              </a:ext>
            </a:extLst>
          </p:cNvPr>
          <p:cNvSpPr>
            <a:spLocks noGrp="1"/>
          </p:cNvSpPr>
          <p:nvPr>
            <p:ph idx="1"/>
          </p:nvPr>
        </p:nvSpPr>
        <p:spPr/>
        <p:txBody>
          <a:bodyPr/>
          <a:lstStyle/>
          <a:p>
            <a:r>
              <a:rPr lang="cs-CZ" b="1" dirty="0"/>
              <a:t>Kontuze mozku a traumatický </a:t>
            </a:r>
            <a:r>
              <a:rPr lang="cs-CZ" b="1" dirty="0" err="1"/>
              <a:t>intracerebrální</a:t>
            </a:r>
            <a:r>
              <a:rPr lang="cs-CZ" b="1" dirty="0"/>
              <a:t> hematom</a:t>
            </a:r>
            <a:endParaRPr lang="cs-CZ" dirty="0"/>
          </a:p>
          <a:p>
            <a:r>
              <a:rPr lang="cs-CZ" dirty="0"/>
              <a:t>Kontuze mozku a traumatický </a:t>
            </a:r>
            <a:r>
              <a:rPr lang="cs-CZ" dirty="0" err="1"/>
              <a:t>intracerebrální</a:t>
            </a:r>
            <a:r>
              <a:rPr lang="cs-CZ" dirty="0"/>
              <a:t> hematom tvoří vzájemně se prolínající klinickou jednotku.</a:t>
            </a:r>
          </a:p>
          <a:p>
            <a:r>
              <a:rPr lang="cs-CZ" dirty="0"/>
              <a:t>Diagnóza: CT vyšetření prokazuje </a:t>
            </a:r>
            <a:r>
              <a:rPr lang="cs-CZ" dirty="0" err="1"/>
              <a:t>hyperintenzní</a:t>
            </a:r>
            <a:r>
              <a:rPr lang="cs-CZ" dirty="0"/>
              <a:t> ložiska různé velikosti a </a:t>
            </a:r>
            <a:r>
              <a:rPr lang="cs-CZ" dirty="0" err="1"/>
              <a:t>denzity</a:t>
            </a:r>
            <a:r>
              <a:rPr lang="cs-CZ" dirty="0"/>
              <a:t> ve frontálních nebo temporálních pólech mozkových laloků nebo ložisko pod frakturou.</a:t>
            </a:r>
          </a:p>
          <a:p>
            <a:r>
              <a:rPr lang="cs-CZ" dirty="0"/>
              <a:t>Léčba: U malých kontuzí a </a:t>
            </a:r>
            <a:r>
              <a:rPr lang="cs-CZ" dirty="0" err="1"/>
              <a:t>intracerebrálních</a:t>
            </a:r>
            <a:r>
              <a:rPr lang="cs-CZ" dirty="0"/>
              <a:t> hematomů bez expanzivních projevů indikujeme konzervativní postup s observací pacienta a kontrolním CT, jinak postupujeme i operačně</a:t>
            </a:r>
          </a:p>
          <a:p>
            <a:endParaRPr lang="cs-CZ" dirty="0"/>
          </a:p>
        </p:txBody>
      </p:sp>
    </p:spTree>
    <p:extLst>
      <p:ext uri="{BB962C8B-B14F-4D97-AF65-F5344CB8AC3E}">
        <p14:creationId xmlns:p14="http://schemas.microsoft.com/office/powerpoint/2010/main" val="366376787"/>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CDCBBE-9C50-498B-B869-2E264EDCCF8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43A89D3-B0FC-40DB-986C-0FFE8CA69482}"/>
              </a:ext>
            </a:extLst>
          </p:cNvPr>
          <p:cNvSpPr>
            <a:spLocks noGrp="1"/>
          </p:cNvSpPr>
          <p:nvPr>
            <p:ph idx="1"/>
          </p:nvPr>
        </p:nvSpPr>
        <p:spPr/>
        <p:txBody>
          <a:bodyPr>
            <a:normAutofit fontScale="55000" lnSpcReduction="20000"/>
          </a:bodyPr>
          <a:lstStyle/>
          <a:p>
            <a:r>
              <a:rPr lang="cs-CZ" b="1" dirty="0"/>
              <a:t>Perforující a penetrující poranění</a:t>
            </a:r>
            <a:endParaRPr lang="cs-CZ" dirty="0"/>
          </a:p>
          <a:p>
            <a:r>
              <a:rPr lang="cs-CZ" dirty="0"/>
              <a:t>Termín penetrující poranění se používá pro označení střelného poranění, termín perforující poranění používáme pro označení poranění bodného. Obě tvoří zvláštní typ otevřeného poranění hlavy.</a:t>
            </a:r>
          </a:p>
          <a:p>
            <a:r>
              <a:rPr lang="cs-CZ" dirty="0"/>
              <a:t>Patofyziologie: Perforující poranění jsou způsobena nejčastěji ostrým předmětem, který proniká do </a:t>
            </a:r>
            <a:r>
              <a:rPr lang="cs-CZ" dirty="0" err="1"/>
              <a:t>nitrolebí</a:t>
            </a:r>
            <a:r>
              <a:rPr lang="cs-CZ" dirty="0"/>
              <a:t> malou rychlostí. Vzniká úzká fraktura s </a:t>
            </a:r>
            <a:r>
              <a:rPr lang="cs-CZ" dirty="0" err="1"/>
              <a:t>prokrvácením</a:t>
            </a:r>
            <a:r>
              <a:rPr lang="cs-CZ" dirty="0"/>
              <a:t> mozkového parenchymu v oblasti punkčního kanálu a jeho blízkém okolí. Na rozdíl od střelných poranění, která jsou způsobena střelou s velikou rychlosti, nevzniká v okolí punkčního kanálu koncentrická zóna koagulační nekrózy. Nevzniká ani difúzní poškození CNS provázející </a:t>
            </a:r>
            <a:r>
              <a:rPr lang="cs-CZ" dirty="0" err="1"/>
              <a:t>motohavárie</a:t>
            </a:r>
            <a:r>
              <a:rPr lang="cs-CZ" dirty="0"/>
              <a:t>. Tíže zranění a prognóza pacienta je úzce spjata pouze s místem a hloubkou poranění. Poranění ve frontální oblasti má často velmi malou symptomatologii a mimo změny osobnosti relativně dobrou prognózu.</a:t>
            </a:r>
          </a:p>
          <a:p>
            <a:r>
              <a:rPr lang="cs-CZ" dirty="0"/>
              <a:t>Diagnóza: Mimo pečlivé vyšetření klinické a lokální je vždy u perforujícího poranění nutno provést CT vyšetření.</a:t>
            </a:r>
          </a:p>
          <a:p>
            <a:r>
              <a:rPr lang="cs-CZ" dirty="0"/>
              <a:t>Léčba: Všechna perforující poranění nutno ošetřit chirurgicky co nejdříve ve snaze předejít pozdním infekčním komplikacím.</a:t>
            </a:r>
          </a:p>
          <a:p>
            <a:r>
              <a:rPr lang="cs-CZ" dirty="0"/>
              <a:t> </a:t>
            </a:r>
          </a:p>
          <a:p>
            <a:r>
              <a:rPr lang="cs-CZ" dirty="0"/>
              <a:t>Penetrující poranění způsobují střelné zbraně. S velikostí kinetické energie narůstají škody způsobené průletem střely.</a:t>
            </a:r>
          </a:p>
          <a:p>
            <a:r>
              <a:rPr lang="cs-CZ" dirty="0"/>
              <a:t>Léčba: Více než 50 % pacientů po zasažení střelnou zbraní do hlavy zemře ještě před přijetím na specializované pracoviště. Vlastní operace stejně jako v případě perforujících poranění řeší uzavření defektu v duře, stavění krvácení, odsátí </a:t>
            </a:r>
            <a:r>
              <a:rPr lang="cs-CZ" dirty="0" err="1"/>
              <a:t>malatické</a:t>
            </a:r>
            <a:r>
              <a:rPr lang="cs-CZ" dirty="0"/>
              <a:t> tkáně, odstranění dostupných cizích těles a kostních fragmentů.</a:t>
            </a:r>
          </a:p>
          <a:p>
            <a:endParaRPr lang="cs-CZ" dirty="0"/>
          </a:p>
        </p:txBody>
      </p:sp>
    </p:spTree>
    <p:extLst>
      <p:ext uri="{BB962C8B-B14F-4D97-AF65-F5344CB8AC3E}">
        <p14:creationId xmlns:p14="http://schemas.microsoft.com/office/powerpoint/2010/main" val="2480606965"/>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C81246-4A82-4C99-B01F-AE24D7B6967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F0CA4CA-6D0C-47D5-9B28-78AFA0154BD1}"/>
              </a:ext>
            </a:extLst>
          </p:cNvPr>
          <p:cNvSpPr>
            <a:spLocks noGrp="1"/>
          </p:cNvSpPr>
          <p:nvPr>
            <p:ph idx="1"/>
          </p:nvPr>
        </p:nvSpPr>
        <p:spPr/>
        <p:txBody>
          <a:bodyPr>
            <a:normAutofit fontScale="85000" lnSpcReduction="20000"/>
          </a:bodyPr>
          <a:lstStyle/>
          <a:p>
            <a:r>
              <a:rPr lang="cs-CZ" b="1" dirty="0"/>
              <a:t>Mozková komoce</a:t>
            </a:r>
            <a:endParaRPr lang="cs-CZ" dirty="0"/>
          </a:p>
          <a:p>
            <a:r>
              <a:rPr lang="cs-CZ" dirty="0"/>
              <a:t>Klinická definice mozkové komoce je přechodná (do 10 minut trvající) ztráta vědomí následovaná stavem plného vědomí s přetrvávající retrográdní a anterográdní </a:t>
            </a:r>
            <a:r>
              <a:rPr lang="cs-CZ" dirty="0" err="1"/>
              <a:t>amnezií</a:t>
            </a:r>
            <a:r>
              <a:rPr lang="cs-CZ" dirty="0"/>
              <a:t> bez ložiskového neurologického deficitu. U pacienta přetrvávají několik dnů bolesti hlavy, nauzea, zvracení, závratě, kolapsové stavy, srdeční arytmie.</a:t>
            </a:r>
          </a:p>
          <a:p>
            <a:r>
              <a:rPr lang="cs-CZ" dirty="0"/>
              <a:t>Pro stanovení diagnózy jsou důležité anamnestické údaje, neurologické vyšetření, </a:t>
            </a:r>
            <a:r>
              <a:rPr lang="cs-CZ" dirty="0" err="1"/>
              <a:t>amnéziea</a:t>
            </a:r>
            <a:r>
              <a:rPr lang="cs-CZ" dirty="0"/>
              <a:t> přítomnost vegetativní </a:t>
            </a:r>
            <a:r>
              <a:rPr lang="cs-CZ" dirty="0" err="1"/>
              <a:t>rozlady</a:t>
            </a:r>
            <a:r>
              <a:rPr lang="cs-CZ" dirty="0"/>
              <a:t>.</a:t>
            </a:r>
          </a:p>
          <a:p>
            <a:r>
              <a:rPr lang="cs-CZ" dirty="0"/>
              <a:t>Léčba: Je nezbytné pacienta </a:t>
            </a:r>
            <a:r>
              <a:rPr lang="cs-CZ" dirty="0" err="1"/>
              <a:t>observovat</a:t>
            </a:r>
            <a:r>
              <a:rPr lang="cs-CZ" dirty="0"/>
              <a:t> a v případě zhoršení stavu vědomí nebo vzniku ložiskové symptomatologie provést CT vyšetření. RTG lebky a krční páteře je nutno provést u každé komoce. U pacienta po mozkové komoci je indikován 3-5 denní klid na lůžku s vyloučením chůze i sedu, podáváme sedativa, analgetika, antiemetika.</a:t>
            </a:r>
          </a:p>
          <a:p>
            <a:r>
              <a:rPr lang="cs-CZ" dirty="0"/>
              <a:t> </a:t>
            </a:r>
          </a:p>
          <a:p>
            <a:endParaRPr lang="cs-CZ" dirty="0"/>
          </a:p>
        </p:txBody>
      </p:sp>
    </p:spTree>
    <p:extLst>
      <p:ext uri="{BB962C8B-B14F-4D97-AF65-F5344CB8AC3E}">
        <p14:creationId xmlns:p14="http://schemas.microsoft.com/office/powerpoint/2010/main" val="409616885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8A84FA-CB96-489C-9DE7-9AA20511B26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09402E3-B0C1-4356-87E6-7F4C6E4B8A33}"/>
              </a:ext>
            </a:extLst>
          </p:cNvPr>
          <p:cNvSpPr>
            <a:spLocks noGrp="1"/>
          </p:cNvSpPr>
          <p:nvPr>
            <p:ph idx="1"/>
          </p:nvPr>
        </p:nvSpPr>
        <p:spPr/>
        <p:txBody>
          <a:bodyPr>
            <a:normAutofit fontScale="55000" lnSpcReduction="20000"/>
          </a:bodyPr>
          <a:lstStyle/>
          <a:p>
            <a:r>
              <a:rPr lang="cs-CZ" b="1" dirty="0" err="1"/>
              <a:t>mrt</a:t>
            </a:r>
            <a:r>
              <a:rPr lang="cs-CZ" b="1" dirty="0"/>
              <a:t> mozku</a:t>
            </a:r>
            <a:endParaRPr lang="cs-CZ" dirty="0"/>
          </a:p>
          <a:p>
            <a:r>
              <a:rPr lang="cs-CZ" dirty="0"/>
              <a:t>Smrt mozku je nutno považovat za nejobávanější následek těžkého poranění hlavy. Jedná se o ireverzibilní stav a jeho diagnóza de facto znamená smrt jedince.</a:t>
            </a:r>
          </a:p>
          <a:p>
            <a:r>
              <a:rPr lang="cs-CZ" dirty="0"/>
              <a:t>Neurochirurg a neurolog jsou klíčovými lékaři při klinickém stanovování smrti mozku. V českých podmínkách má poslední slovo radiolog. Smrt pacienta nastává okamžikem, kdy prokázal stop kontrastní látky na basi lební také při druhém </a:t>
            </a:r>
            <a:r>
              <a:rPr lang="cs-CZ" dirty="0" err="1"/>
              <a:t>panangiografickém</a:t>
            </a:r>
            <a:r>
              <a:rPr lang="cs-CZ" dirty="0"/>
              <a:t> vyšetření, provedeném s odstupem 30 minut.</a:t>
            </a:r>
          </a:p>
          <a:p>
            <a:r>
              <a:rPr lang="cs-CZ" dirty="0"/>
              <a:t>Neurologické vyšetření musí splňovat následující </a:t>
            </a:r>
            <a:r>
              <a:rPr lang="cs-CZ" dirty="0" err="1"/>
              <a:t>kriteria</a:t>
            </a:r>
            <a:r>
              <a:rPr lang="cs-CZ" dirty="0"/>
              <a:t>:</a:t>
            </a:r>
          </a:p>
          <a:p>
            <a:r>
              <a:rPr lang="cs-CZ" dirty="0"/>
              <a:t>1. Široce dilatované zornice nebo zornice ve střední </a:t>
            </a:r>
            <a:r>
              <a:rPr lang="cs-CZ" dirty="0" err="1"/>
              <a:t>mydriase</a:t>
            </a:r>
            <a:r>
              <a:rPr lang="cs-CZ" dirty="0"/>
              <a:t> a chybějící reakce na osvit.</a:t>
            </a:r>
          </a:p>
          <a:p>
            <a:r>
              <a:rPr lang="cs-CZ" dirty="0"/>
              <a:t>2. Chybějící korneální reflex.</a:t>
            </a:r>
          </a:p>
          <a:p>
            <a:r>
              <a:rPr lang="cs-CZ" dirty="0"/>
              <a:t>3. Chybějící </a:t>
            </a:r>
            <a:r>
              <a:rPr lang="cs-CZ" dirty="0" err="1"/>
              <a:t>okulocefalický</a:t>
            </a:r>
            <a:r>
              <a:rPr lang="cs-CZ" dirty="0"/>
              <a:t> reflex.</a:t>
            </a:r>
          </a:p>
          <a:p>
            <a:r>
              <a:rPr lang="cs-CZ" dirty="0"/>
              <a:t>4. Chybějící </a:t>
            </a:r>
            <a:r>
              <a:rPr lang="cs-CZ" dirty="0" err="1"/>
              <a:t>okulovestibulární</a:t>
            </a:r>
            <a:r>
              <a:rPr lang="cs-CZ" dirty="0"/>
              <a:t> reflex.</a:t>
            </a:r>
          </a:p>
          <a:p>
            <a:r>
              <a:rPr lang="cs-CZ" dirty="0"/>
              <a:t>5. Chybějící dávivý (</a:t>
            </a:r>
            <a:r>
              <a:rPr lang="cs-CZ" dirty="0" err="1"/>
              <a:t>faryngeální</a:t>
            </a:r>
            <a:r>
              <a:rPr lang="cs-CZ" dirty="0"/>
              <a:t>) reflex.</a:t>
            </a:r>
          </a:p>
          <a:p>
            <a:r>
              <a:rPr lang="cs-CZ" dirty="0"/>
              <a:t>6. Chybějící </a:t>
            </a:r>
            <a:r>
              <a:rPr lang="cs-CZ" dirty="0" err="1"/>
              <a:t>kašlací</a:t>
            </a:r>
            <a:r>
              <a:rPr lang="cs-CZ" dirty="0"/>
              <a:t> (</a:t>
            </a:r>
            <a:r>
              <a:rPr lang="cs-CZ" dirty="0" err="1"/>
              <a:t>laryngeální</a:t>
            </a:r>
            <a:r>
              <a:rPr lang="cs-CZ" dirty="0"/>
              <a:t>) reflex.</a:t>
            </a:r>
          </a:p>
          <a:p>
            <a:r>
              <a:rPr lang="cs-CZ" dirty="0"/>
              <a:t>7. Chybějící reakce na bolest.</a:t>
            </a:r>
          </a:p>
          <a:p>
            <a:r>
              <a:rPr lang="cs-CZ" dirty="0"/>
              <a:t>8. Chybějící spontánní ventilace (apnoe test).</a:t>
            </a:r>
          </a:p>
          <a:p>
            <a:r>
              <a:rPr lang="cs-CZ" dirty="0"/>
              <a:t>9. Neschopnost centra srdeční činnosti v prodloužené míše udržet </a:t>
            </a:r>
            <a:r>
              <a:rPr lang="cs-CZ" dirty="0" err="1"/>
              <a:t>normotenzi</a:t>
            </a:r>
            <a:r>
              <a:rPr lang="cs-CZ" dirty="0"/>
              <a:t>.</a:t>
            </a:r>
          </a:p>
          <a:p>
            <a:endParaRPr lang="cs-CZ" dirty="0"/>
          </a:p>
        </p:txBody>
      </p:sp>
    </p:spTree>
    <p:extLst>
      <p:ext uri="{BB962C8B-B14F-4D97-AF65-F5344CB8AC3E}">
        <p14:creationId xmlns:p14="http://schemas.microsoft.com/office/powerpoint/2010/main" val="2082248115"/>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7E2558-E437-4B32-8BBA-945294C2D6F5}"/>
              </a:ext>
            </a:extLst>
          </p:cNvPr>
          <p:cNvSpPr>
            <a:spLocks noGrp="1"/>
          </p:cNvSpPr>
          <p:nvPr>
            <p:ph type="title"/>
          </p:nvPr>
        </p:nvSpPr>
        <p:spPr/>
        <p:txBody>
          <a:bodyPr>
            <a:normAutofit fontScale="90000"/>
          </a:bodyPr>
          <a:lstStyle/>
          <a:p>
            <a:r>
              <a:rPr lang="cs-CZ" b="1" dirty="0">
                <a:solidFill>
                  <a:srgbClr val="FF0000"/>
                </a:solidFill>
              </a:rPr>
              <a:t>23 Ošetřovatelský proces u pacienta s poruchou vědomí</a:t>
            </a:r>
            <a:br>
              <a:rPr lang="cs-CZ" b="1" dirty="0"/>
            </a:br>
            <a:endParaRPr lang="cs-CZ" dirty="0"/>
          </a:p>
        </p:txBody>
      </p:sp>
      <p:sp>
        <p:nvSpPr>
          <p:cNvPr id="3" name="Zástupný symbol pro obsah 2">
            <a:extLst>
              <a:ext uri="{FF2B5EF4-FFF2-40B4-BE49-F238E27FC236}">
                <a16:creationId xmlns:a16="http://schemas.microsoft.com/office/drawing/2014/main" id="{E75AF435-EBB4-4725-BC12-2268B1C95A28}"/>
              </a:ext>
            </a:extLst>
          </p:cNvPr>
          <p:cNvSpPr>
            <a:spLocks noGrp="1"/>
          </p:cNvSpPr>
          <p:nvPr>
            <p:ph idx="1"/>
          </p:nvPr>
        </p:nvSpPr>
        <p:spPr/>
        <p:txBody>
          <a:bodyPr>
            <a:normAutofit fontScale="62500" lnSpcReduction="20000"/>
          </a:bodyPr>
          <a:lstStyle/>
          <a:p>
            <a:r>
              <a:rPr lang="cs-CZ" dirty="0"/>
              <a:t>V lékařské praxi se pod pojmem vědomí rozumí takový stav, kdy si jedinec plně a správně uvědomuje sám sebe i své okolí, je schopen jednat podle své vůle a reagovat na zevní a vnitřní stimuly pomocí první i druhé signální soustavy, tedy včetně myšlení a řeči. Vědomí je zajišťováno interakcí mezi neurony mozkových hemisfér a aktivačním systémem retikulární formace horní části mozkového kmene a talamu. Odchylky od tohoto stavu lze označit jako poruchy vědomí. Fyziologickou poruchou vědomí je spánek, který je aktivním biologickým dějem, sloužícím k zotavení mozkové tkáně.</a:t>
            </a:r>
          </a:p>
          <a:p>
            <a:r>
              <a:rPr lang="cs-CZ" dirty="0"/>
              <a:t> </a:t>
            </a:r>
          </a:p>
          <a:p>
            <a:r>
              <a:rPr lang="cs-CZ" dirty="0"/>
              <a:t>Vědomí je podmíněnou </a:t>
            </a:r>
            <a:r>
              <a:rPr lang="cs-CZ" b="1" dirty="0"/>
              <a:t>luciditou</a:t>
            </a:r>
            <a:r>
              <a:rPr lang="cs-CZ" dirty="0"/>
              <a:t> </a:t>
            </a:r>
            <a:r>
              <a:rPr lang="cs-CZ" b="1" dirty="0"/>
              <a:t>(jasnost vědomí)</a:t>
            </a:r>
            <a:r>
              <a:rPr lang="cs-CZ" dirty="0"/>
              <a:t> - je zachované jak po stránce kvantitativní (rozsah vědomí), tak i kvalitativní (obsah vědomí). Jedinec je bdělý (vigilní) a správně orientován.</a:t>
            </a:r>
          </a:p>
          <a:p>
            <a:r>
              <a:rPr lang="cs-CZ" dirty="0"/>
              <a:t> </a:t>
            </a:r>
          </a:p>
          <a:p>
            <a:r>
              <a:rPr lang="cs-CZ" b="1" dirty="0"/>
              <a:t>Vigilita</a:t>
            </a:r>
            <a:r>
              <a:rPr lang="cs-CZ" dirty="0"/>
              <a:t> </a:t>
            </a:r>
            <a:r>
              <a:rPr lang="cs-CZ" b="1" dirty="0"/>
              <a:t>(bdělost)</a:t>
            </a:r>
            <a:r>
              <a:rPr lang="cs-CZ" dirty="0"/>
              <a:t> je kvantitativní charakteristikou vědomí, pokud je alterována, jde o </a:t>
            </a:r>
            <a:r>
              <a:rPr lang="cs-CZ" b="1" dirty="0"/>
              <a:t>kvantitativní poruchu</a:t>
            </a:r>
            <a:r>
              <a:rPr lang="cs-CZ" dirty="0"/>
              <a:t>.</a:t>
            </a:r>
          </a:p>
          <a:p>
            <a:r>
              <a:rPr lang="cs-CZ" dirty="0"/>
              <a:t> </a:t>
            </a:r>
          </a:p>
          <a:p>
            <a:r>
              <a:rPr lang="cs-CZ" dirty="0"/>
              <a:t>Pokud je alterována schopnost vlastní identifikace jedince, nebo schopnost identifikace jeho vlastních prožitků</a:t>
            </a:r>
            <a:r>
              <a:rPr lang="cs-CZ" b="1" dirty="0"/>
              <a:t> (obsah vědomí), </a:t>
            </a:r>
            <a:r>
              <a:rPr lang="cs-CZ" dirty="0"/>
              <a:t>jde o </a:t>
            </a:r>
            <a:r>
              <a:rPr lang="cs-CZ" b="1" dirty="0"/>
              <a:t>poruchu kvalitativní</a:t>
            </a:r>
            <a:r>
              <a:rPr lang="cs-CZ" dirty="0"/>
              <a:t>.</a:t>
            </a:r>
          </a:p>
          <a:p>
            <a:r>
              <a:rPr lang="cs-CZ" dirty="0"/>
              <a:t> </a:t>
            </a:r>
          </a:p>
          <a:p>
            <a:endParaRPr lang="cs-CZ" dirty="0"/>
          </a:p>
        </p:txBody>
      </p:sp>
    </p:spTree>
    <p:extLst>
      <p:ext uri="{BB962C8B-B14F-4D97-AF65-F5344CB8AC3E}">
        <p14:creationId xmlns:p14="http://schemas.microsoft.com/office/powerpoint/2010/main" val="571670218"/>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F331A6-2617-4F5C-A58C-A450D42C7414}"/>
              </a:ext>
            </a:extLst>
          </p:cNvPr>
          <p:cNvSpPr>
            <a:spLocks noGrp="1"/>
          </p:cNvSpPr>
          <p:nvPr>
            <p:ph type="title"/>
          </p:nvPr>
        </p:nvSpPr>
        <p:spPr/>
        <p:txBody>
          <a:bodyPr/>
          <a:lstStyle/>
          <a:p>
            <a:r>
              <a:rPr lang="cs-CZ" b="1" dirty="0"/>
              <a:t>Kvantitativní poruchy vědomí</a:t>
            </a:r>
            <a:br>
              <a:rPr lang="cs-CZ" b="1" dirty="0"/>
            </a:br>
            <a:endParaRPr lang="cs-CZ" dirty="0"/>
          </a:p>
        </p:txBody>
      </p:sp>
      <p:sp>
        <p:nvSpPr>
          <p:cNvPr id="3" name="Zástupný symbol pro obsah 2">
            <a:extLst>
              <a:ext uri="{FF2B5EF4-FFF2-40B4-BE49-F238E27FC236}">
                <a16:creationId xmlns:a16="http://schemas.microsoft.com/office/drawing/2014/main" id="{E08CE955-69C5-4B08-856F-5086538CC09B}"/>
              </a:ext>
            </a:extLst>
          </p:cNvPr>
          <p:cNvSpPr>
            <a:spLocks noGrp="1"/>
          </p:cNvSpPr>
          <p:nvPr>
            <p:ph idx="1"/>
          </p:nvPr>
        </p:nvSpPr>
        <p:spPr/>
        <p:txBody>
          <a:bodyPr>
            <a:normAutofit fontScale="47500" lnSpcReduction="20000"/>
          </a:bodyPr>
          <a:lstStyle/>
          <a:p>
            <a:endParaRPr lang="cs-CZ" dirty="0"/>
          </a:p>
          <a:p>
            <a:r>
              <a:rPr lang="cs-CZ" dirty="0"/>
              <a:t>Kvantitativní porucha vědomí (zastřené vědomí) je stav porušené bdělosti (vigility). Termín bezvědomí vyjadřuje nejtěžší stupeň poruchy vědomí, který sám může být různého rozsahu. Hloubku bezvědomí stanovujeme podle reakcí postižené osoby na verbální, optické, sluchové a </a:t>
            </a:r>
            <a:r>
              <a:rPr lang="cs-CZ" dirty="0" err="1"/>
              <a:t>nociceptivní</a:t>
            </a:r>
            <a:r>
              <a:rPr lang="cs-CZ" dirty="0"/>
              <a:t> podněty. Reakce se ztrácí v pořadí: verbální → optické → akustické → </a:t>
            </a:r>
            <a:r>
              <a:rPr lang="cs-CZ" dirty="0" err="1"/>
              <a:t>nociceptivní</a:t>
            </a:r>
            <a:r>
              <a:rPr lang="cs-CZ" dirty="0"/>
              <a:t>.</a:t>
            </a:r>
          </a:p>
          <a:p>
            <a:r>
              <a:rPr lang="cs-CZ" dirty="0"/>
              <a:t> </a:t>
            </a:r>
          </a:p>
          <a:p>
            <a:r>
              <a:rPr lang="cs-CZ" dirty="0"/>
              <a:t>Podle doby trvání a intenzity lze kvantitativní poruchy vědomí dělit na tyto stupně:</a:t>
            </a:r>
          </a:p>
          <a:p>
            <a:r>
              <a:rPr lang="cs-CZ" b="1" dirty="0"/>
              <a:t>- Mdloba (synkopa)</a:t>
            </a:r>
            <a:r>
              <a:rPr lang="cs-CZ" dirty="0"/>
              <a:t>,</a:t>
            </a:r>
            <a:r>
              <a:rPr lang="cs-CZ" b="1" dirty="0"/>
              <a:t> kolaps</a:t>
            </a:r>
            <a:r>
              <a:rPr lang="cs-CZ" dirty="0"/>
              <a:t> – krátkodobé přechodné bezvědomí z různých příčin.</a:t>
            </a:r>
          </a:p>
          <a:p>
            <a:r>
              <a:rPr lang="cs-CZ" b="1" dirty="0"/>
              <a:t>- Somnolence</a:t>
            </a:r>
            <a:r>
              <a:rPr lang="cs-CZ" dirty="0"/>
              <a:t> (chorobná spavost, patologický korelát ospalosti). Pacient je spavý, pasivní, má zpomalenou odpověď. Vnějšími podněty lze probudit. Je zachována reaktibilita. Sfinktery jsou kontrolovány. Je-li pacient ponechán v klidu, opět rychle usíná.</a:t>
            </a:r>
          </a:p>
          <a:p>
            <a:r>
              <a:rPr lang="cs-CZ" b="1" dirty="0"/>
              <a:t>- </a:t>
            </a:r>
            <a:r>
              <a:rPr lang="cs-CZ" b="1" dirty="0" err="1"/>
              <a:t>Sopor</a:t>
            </a:r>
            <a:r>
              <a:rPr lang="cs-CZ" dirty="0"/>
              <a:t> – závažnější (</a:t>
            </a:r>
            <a:r>
              <a:rPr lang="cs-CZ" dirty="0" err="1"/>
              <a:t>subkomatózní</a:t>
            </a:r>
            <a:r>
              <a:rPr lang="cs-CZ" dirty="0"/>
              <a:t>) stav, kdy </a:t>
            </a:r>
            <a:r>
              <a:rPr lang="cs-CZ" dirty="0" err="1"/>
              <a:t>probouzecí</a:t>
            </a:r>
            <a:r>
              <a:rPr lang="cs-CZ" dirty="0"/>
              <a:t> reakce již vyžaduje opakované stimuly o vyšší intenzitě, většinou </a:t>
            </a:r>
            <a:r>
              <a:rPr lang="cs-CZ" dirty="0" err="1"/>
              <a:t>nocicepčního</a:t>
            </a:r>
            <a:r>
              <a:rPr lang="cs-CZ" dirty="0"/>
              <a:t> charakteru. Nemocný odpovídá jedním slovem nebo jen špatně srozumitelným zvukovým projevem. Je zachována reflexní činnost. Někdy jsou příznaky poruch autonomního nervového systému, pokles TK, nepravidelný dech.</a:t>
            </a:r>
          </a:p>
          <a:p>
            <a:r>
              <a:rPr lang="cs-CZ" b="1" dirty="0"/>
              <a:t>- Kóma </a:t>
            </a:r>
            <a:r>
              <a:rPr lang="cs-CZ" dirty="0"/>
              <a:t>- nejzávažnější stav, kdy nemocný nereaguje na oslovení, může reagovat na bolestivé stimuly. </a:t>
            </a:r>
            <a:r>
              <a:rPr lang="cs-CZ" b="1" dirty="0"/>
              <a:t>Oči jsou zavřené.</a:t>
            </a:r>
            <a:r>
              <a:rPr lang="cs-CZ" dirty="0"/>
              <a:t> Chybí kortikální aktivita. Vidíme dekortikační či </a:t>
            </a:r>
            <a:r>
              <a:rPr lang="cs-CZ" dirty="0" err="1"/>
              <a:t>decerebrační</a:t>
            </a:r>
            <a:r>
              <a:rPr lang="cs-CZ" dirty="0"/>
              <a:t> rigiditu. Příznaky ze strany autonomního systému se mění podle hloubky kómatu, jsou přítomny změny vegetativních činností nebo žádné reakce (ireverzibilní kóma). Vyhasínají základní reflexy, např. zornice přestávají reagovat na osvit:</a:t>
            </a:r>
          </a:p>
          <a:p>
            <a:r>
              <a:rPr lang="cs-CZ" dirty="0"/>
              <a:t>- Lehčí kóma – mydriáza, mírná fotoreakce;</a:t>
            </a:r>
          </a:p>
          <a:p>
            <a:r>
              <a:rPr lang="cs-CZ" dirty="0"/>
              <a:t>- Hlubší kóma – mióza;</a:t>
            </a:r>
          </a:p>
          <a:p>
            <a:r>
              <a:rPr lang="cs-CZ" dirty="0"/>
              <a:t>- Nejhlubší kóma – paralytická mydriáza bez reakce, nepřítomnost obranných reflexů. Sfinktery nejsou ovládány.</a:t>
            </a:r>
          </a:p>
          <a:p>
            <a:endParaRPr lang="cs-CZ" dirty="0"/>
          </a:p>
        </p:txBody>
      </p:sp>
    </p:spTree>
    <p:extLst>
      <p:ext uri="{BB962C8B-B14F-4D97-AF65-F5344CB8AC3E}">
        <p14:creationId xmlns:p14="http://schemas.microsoft.com/office/powerpoint/2010/main" val="1412136604"/>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C72C0F-01C2-4813-A3B8-2035D438CA5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B9DB8E6-8A3F-4DB1-B5F0-7A07F42268E7}"/>
              </a:ext>
            </a:extLst>
          </p:cNvPr>
          <p:cNvSpPr>
            <a:spLocks noGrp="1"/>
          </p:cNvSpPr>
          <p:nvPr>
            <p:ph idx="1"/>
          </p:nvPr>
        </p:nvSpPr>
        <p:spPr/>
        <p:txBody>
          <a:bodyPr>
            <a:normAutofit fontScale="40000" lnSpcReduction="20000"/>
          </a:bodyPr>
          <a:lstStyle/>
          <a:p>
            <a:r>
              <a:rPr lang="cs-CZ" dirty="0"/>
              <a:t>Tyto jednotlivé kategorie poruchy vědomí nejsou od sebe striktně odděleny, tvoří plynulý přechod od lehké somnolence až po hluboké kóma a v průběhu času mohou plynule přecházet jedna v druhou.</a:t>
            </a:r>
          </a:p>
          <a:p>
            <a:r>
              <a:rPr lang="cs-CZ" dirty="0"/>
              <a:t> </a:t>
            </a:r>
          </a:p>
          <a:p>
            <a:r>
              <a:rPr lang="cs-CZ" dirty="0"/>
              <a:t>Příčinami kvantitativních poruch vědomí mohou být patologické změny struktury mozku nebo metabolicko-toxické změny. Samostatnou skupinou jsou záchvatovité poruchy vědomí.</a:t>
            </a:r>
          </a:p>
          <a:p>
            <a:r>
              <a:rPr lang="cs-CZ" dirty="0"/>
              <a:t> </a:t>
            </a:r>
          </a:p>
          <a:p>
            <a:r>
              <a:rPr lang="cs-CZ" dirty="0"/>
              <a:t>Nejčastějšími příčinami </a:t>
            </a:r>
            <a:r>
              <a:rPr lang="cs-CZ" b="1" dirty="0"/>
              <a:t>strukturních lézí</a:t>
            </a:r>
            <a:r>
              <a:rPr lang="cs-CZ" dirty="0"/>
              <a:t> jsou cévní mozkové příhody, mozkové nádory, zánětlivá postižení mozku nebo traumatické mozkové léze. Porucha vědomí je rovněž hlavním příznakem mozkové komoce (</a:t>
            </a:r>
            <a:r>
              <a:rPr lang="cs-CZ" i="1" dirty="0" err="1"/>
              <a:t>commotio</a:t>
            </a:r>
            <a:r>
              <a:rPr lang="cs-CZ" i="1" dirty="0"/>
              <a:t> </a:t>
            </a:r>
            <a:r>
              <a:rPr lang="cs-CZ" i="1" dirty="0" err="1"/>
              <a:t>cerebri</a:t>
            </a:r>
            <a:r>
              <a:rPr lang="cs-CZ" i="1" dirty="0"/>
              <a:t> </a:t>
            </a:r>
            <a:r>
              <a:rPr lang="cs-CZ" dirty="0"/>
              <a:t>- otřesu  mozku). Je způsobena přechodným funkčním postižením nervové aktivity ascendentních aktivačních systémů (na rozdíl od mozkové kontuze – </a:t>
            </a:r>
            <a:r>
              <a:rPr lang="cs-CZ" i="1" dirty="0" err="1"/>
              <a:t>contusio</a:t>
            </a:r>
            <a:r>
              <a:rPr lang="cs-CZ" i="1" dirty="0"/>
              <a:t> </a:t>
            </a:r>
            <a:r>
              <a:rPr lang="cs-CZ" i="1" dirty="0" err="1"/>
              <a:t>cerebri</a:t>
            </a:r>
            <a:r>
              <a:rPr lang="cs-CZ" dirty="0"/>
              <a:t>, zhmoždění mozku, při kterém jsou patrné strukturní léze).</a:t>
            </a:r>
          </a:p>
          <a:p>
            <a:r>
              <a:rPr lang="cs-CZ" dirty="0"/>
              <a:t> </a:t>
            </a:r>
          </a:p>
          <a:p>
            <a:r>
              <a:rPr lang="cs-CZ" b="1" dirty="0"/>
              <a:t>Metabolické anebo toxické</a:t>
            </a:r>
            <a:r>
              <a:rPr lang="cs-CZ" dirty="0"/>
              <a:t> postižení mozku bývá difúzní, často </a:t>
            </a:r>
            <a:r>
              <a:rPr lang="cs-CZ" dirty="0" err="1"/>
              <a:t>víceložiskové</a:t>
            </a:r>
            <a:r>
              <a:rPr lang="cs-CZ" dirty="0"/>
              <a:t>, většinou symetrické. Nejčastější příčinou jsou intoxikace léky, alkoholem, opiáty, oxidem uhelnatým, postižení mozku při urémii, při jaterním nebo diabetickém kómatu, hypoglykémii, při celkové mozkové hypoxii, při hypertenzivní encefalopatii, </a:t>
            </a:r>
            <a:r>
              <a:rPr lang="cs-CZ" dirty="0" err="1"/>
              <a:t>minerálové</a:t>
            </a:r>
            <a:r>
              <a:rPr lang="cs-CZ" dirty="0"/>
              <a:t> </a:t>
            </a:r>
            <a:r>
              <a:rPr lang="cs-CZ" dirty="0" err="1"/>
              <a:t>dysbalanci</a:t>
            </a:r>
            <a:r>
              <a:rPr lang="cs-CZ" dirty="0"/>
              <a:t>, poruše acidobazické rovnováhy, dále při různých endokrinopatiích, porfyrii, hypotermii, hypertermii, při </a:t>
            </a:r>
            <a:r>
              <a:rPr lang="cs-CZ" i="1" dirty="0"/>
              <a:t>status </a:t>
            </a:r>
            <a:r>
              <a:rPr lang="cs-CZ" i="1" dirty="0" err="1"/>
              <a:t>epilepticus</a:t>
            </a:r>
            <a:r>
              <a:rPr lang="cs-CZ" i="1" dirty="0"/>
              <a:t> </a:t>
            </a:r>
            <a:r>
              <a:rPr lang="cs-CZ" dirty="0"/>
              <a:t>atd. </a:t>
            </a:r>
          </a:p>
          <a:p>
            <a:r>
              <a:rPr lang="cs-CZ" dirty="0"/>
              <a:t> </a:t>
            </a:r>
          </a:p>
          <a:p>
            <a:r>
              <a:rPr lang="cs-CZ" b="1" dirty="0"/>
              <a:t>Záchvatovité poruchy vědomí</a:t>
            </a:r>
            <a:r>
              <a:rPr lang="cs-CZ" dirty="0"/>
              <a:t> jsou charakterizované náhlým začátkem, krátkým trváním (několik sekund až minut) a spontánní kompletní úpravou. Nejčastěji jde o synkopu nebo epileptický záchvat. </a:t>
            </a:r>
            <a:r>
              <a:rPr lang="cs-CZ" b="1" dirty="0"/>
              <a:t>Synkopa</a:t>
            </a:r>
            <a:r>
              <a:rPr lang="cs-CZ" dirty="0"/>
              <a:t> je způsobena přechodnou </a:t>
            </a:r>
            <a:r>
              <a:rPr lang="cs-CZ" dirty="0" err="1"/>
              <a:t>hypoperfuzí</a:t>
            </a:r>
            <a:r>
              <a:rPr lang="cs-CZ" dirty="0"/>
              <a:t> mozku (srdeční arytmie, srdeční selhávání, hypovolémie, arteriální hypotenze). Existuje rovněž </a:t>
            </a:r>
            <a:r>
              <a:rPr lang="cs-CZ" b="1" dirty="0" err="1"/>
              <a:t>vazovagální</a:t>
            </a:r>
            <a:r>
              <a:rPr lang="cs-CZ" b="1" dirty="0"/>
              <a:t> </a:t>
            </a:r>
            <a:r>
              <a:rPr lang="cs-CZ" dirty="0"/>
              <a:t>synkopa při podráždění karotického sinu, </a:t>
            </a:r>
            <a:r>
              <a:rPr lang="cs-CZ" b="1" dirty="0" err="1"/>
              <a:t>vazodepresorická</a:t>
            </a:r>
            <a:r>
              <a:rPr lang="cs-CZ" dirty="0"/>
              <a:t> synkopa v důsledku emoce, bolesti anebo nadměrné fyzické zátěže, </a:t>
            </a:r>
            <a:r>
              <a:rPr lang="cs-CZ" dirty="0" err="1"/>
              <a:t>tusigenní</a:t>
            </a:r>
            <a:r>
              <a:rPr lang="cs-CZ" dirty="0"/>
              <a:t> synkopa, mikční synkopa anebo defekační synkopa ze sníženého žilního návratu následkem zvýšení </a:t>
            </a:r>
            <a:r>
              <a:rPr lang="cs-CZ" dirty="0" err="1"/>
              <a:t>intrathorakálního</a:t>
            </a:r>
            <a:r>
              <a:rPr lang="cs-CZ" dirty="0"/>
              <a:t> tlaku atd. </a:t>
            </a:r>
            <a:r>
              <a:rPr lang="cs-CZ" b="1" dirty="0"/>
              <a:t>Epileptické záchvaty </a:t>
            </a:r>
            <a:r>
              <a:rPr lang="cs-CZ" dirty="0"/>
              <a:t>mohou mít různý klinický obraz podle typu epilepsie.</a:t>
            </a:r>
          </a:p>
          <a:p>
            <a:r>
              <a:rPr lang="cs-CZ" dirty="0"/>
              <a:t> </a:t>
            </a:r>
          </a:p>
          <a:p>
            <a:r>
              <a:rPr lang="cs-CZ" dirty="0"/>
              <a:t> </a:t>
            </a:r>
          </a:p>
          <a:p>
            <a:endParaRPr lang="cs-CZ" dirty="0"/>
          </a:p>
        </p:txBody>
      </p:sp>
    </p:spTree>
    <p:extLst>
      <p:ext uri="{BB962C8B-B14F-4D97-AF65-F5344CB8AC3E}">
        <p14:creationId xmlns:p14="http://schemas.microsoft.com/office/powerpoint/2010/main" val="2150815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30E182B1-6814-49F7-B48D-CDEEE5AAD98B}"/>
              </a:ext>
            </a:extLst>
          </p:cNvPr>
          <p:cNvSpPr>
            <a:spLocks noGrp="1" noChangeArrowheads="1"/>
          </p:cNvSpPr>
          <p:nvPr>
            <p:ph type="ctrTitle"/>
          </p:nvPr>
        </p:nvSpPr>
        <p:spPr/>
        <p:txBody>
          <a:bodyPr/>
          <a:lstStyle/>
          <a:p>
            <a:r>
              <a:rPr lang="cs-CZ" altLang="cs-CZ" dirty="0">
                <a:solidFill>
                  <a:srgbClr val="0070C0"/>
                </a:solidFill>
              </a:rPr>
              <a:t>Jak dlouho trvá eradikace </a:t>
            </a:r>
            <a:r>
              <a:rPr lang="cs-CZ" altLang="cs-CZ" dirty="0" err="1">
                <a:solidFill>
                  <a:srgbClr val="0070C0"/>
                </a:solidFill>
              </a:rPr>
              <a:t>Helicobactera</a:t>
            </a:r>
            <a:endParaRPr lang="cs-CZ" altLang="cs-CZ" dirty="0">
              <a:solidFill>
                <a:srgbClr val="0070C0"/>
              </a:solidFill>
            </a:endParaRPr>
          </a:p>
        </p:txBody>
      </p:sp>
      <p:sp>
        <p:nvSpPr>
          <p:cNvPr id="61445" name="Rectangle 5">
            <a:extLst>
              <a:ext uri="{FF2B5EF4-FFF2-40B4-BE49-F238E27FC236}">
                <a16:creationId xmlns:a16="http://schemas.microsoft.com/office/drawing/2014/main" id="{7DBE37AE-B20F-4459-B1C2-E5B4996A865A}"/>
              </a:ext>
            </a:extLst>
          </p:cNvPr>
          <p:cNvSpPr>
            <a:spLocks noGrp="1" noChangeArrowheads="1"/>
          </p:cNvSpPr>
          <p:nvPr>
            <p:ph type="subTitle" idx="1"/>
          </p:nvPr>
        </p:nvSpPr>
        <p:spPr/>
        <p:txBody>
          <a:bodyPr/>
          <a:lstStyle/>
          <a:p>
            <a:endParaRPr lang="cs-CZ" altLang="cs-CZ"/>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8ECF1-6C57-4D7A-88C2-A9366AFFAB88}"/>
              </a:ext>
            </a:extLst>
          </p:cNvPr>
          <p:cNvSpPr>
            <a:spLocks noGrp="1"/>
          </p:cNvSpPr>
          <p:nvPr>
            <p:ph type="title"/>
          </p:nvPr>
        </p:nvSpPr>
        <p:spPr/>
        <p:txBody>
          <a:bodyPr/>
          <a:lstStyle/>
          <a:p>
            <a:r>
              <a:rPr lang="cs-CZ" b="1" dirty="0"/>
              <a:t>Specifické kvantitativní poruchy vědomí</a:t>
            </a:r>
            <a:br>
              <a:rPr lang="cs-CZ" b="1" dirty="0"/>
            </a:br>
            <a:endParaRPr lang="cs-CZ" dirty="0"/>
          </a:p>
        </p:txBody>
      </p:sp>
      <p:sp>
        <p:nvSpPr>
          <p:cNvPr id="3" name="Zástupný symbol pro obsah 2">
            <a:extLst>
              <a:ext uri="{FF2B5EF4-FFF2-40B4-BE49-F238E27FC236}">
                <a16:creationId xmlns:a16="http://schemas.microsoft.com/office/drawing/2014/main" id="{361F6A58-EE19-49FF-95F6-BAD146B763F0}"/>
              </a:ext>
            </a:extLst>
          </p:cNvPr>
          <p:cNvSpPr>
            <a:spLocks noGrp="1"/>
          </p:cNvSpPr>
          <p:nvPr>
            <p:ph idx="1"/>
          </p:nvPr>
        </p:nvSpPr>
        <p:spPr/>
        <p:txBody>
          <a:bodyPr>
            <a:normAutofit fontScale="70000" lnSpcReduction="20000"/>
          </a:bodyPr>
          <a:lstStyle/>
          <a:p>
            <a:r>
              <a:rPr lang="cs-CZ" dirty="0"/>
              <a:t> </a:t>
            </a:r>
          </a:p>
          <a:p>
            <a:r>
              <a:rPr lang="cs-CZ" b="1" dirty="0"/>
              <a:t>Vegetativní stav, perzistentní vegetativní stav, </a:t>
            </a:r>
            <a:r>
              <a:rPr lang="cs-CZ" b="1" dirty="0" err="1"/>
              <a:t>apalický</a:t>
            </a:r>
            <a:r>
              <a:rPr lang="cs-CZ" b="1" dirty="0"/>
              <a:t> syndrom - </a:t>
            </a:r>
            <a:r>
              <a:rPr lang="cs-CZ" dirty="0"/>
              <a:t>jde o závažnou poruchu korových a podkorových struktur anebo funkcí při zachované činnosti mozkového kmene. Tomuto klinickému obrazu obvykle předchází těžké postižení celého mozku s klinickým obrazem kómatu a s následnou reparací jen odolnějších, fylogeneticky starších struktur mozkového kmene. Příčinou je nejčastěji globální mozková hypoxie při přechodné srdeční zástavě nebo difúzní </a:t>
            </a:r>
            <a:r>
              <a:rPr lang="cs-CZ" dirty="0" err="1"/>
              <a:t>axonální</a:t>
            </a:r>
            <a:r>
              <a:rPr lang="cs-CZ" dirty="0"/>
              <a:t> postižení při traumatu mozku. Nemocný má zachovány kmenové reflexy včetně spontánního dýchání, </a:t>
            </a:r>
            <a:r>
              <a:rPr lang="cs-CZ" b="1" dirty="0"/>
              <a:t>oči jsou otevřené </a:t>
            </a:r>
            <a:r>
              <a:rPr lang="cs-CZ" dirty="0"/>
              <a:t>a bezděčně sledují okolí, které však pacient nevnímá. Spontánní pohyby ve vegetativním stavu mohou být částečně zachovány, nebo zcela chybí. Pokud tento stav trvá déle než 1 měsíc, nazývá se </a:t>
            </a:r>
            <a:r>
              <a:rPr lang="cs-CZ" b="1" dirty="0"/>
              <a:t>perzistentní vegetativní stav.</a:t>
            </a:r>
            <a:r>
              <a:rPr lang="cs-CZ" dirty="0"/>
              <a:t> Pokud trvá déle než 3 měsíce po netraumatickém poškození anebo déle než 12 měsíců po traumatickém poškození mozku, nazývá se </a:t>
            </a:r>
            <a:r>
              <a:rPr lang="cs-CZ" b="1" dirty="0"/>
              <a:t>permanentní</a:t>
            </a:r>
            <a:r>
              <a:rPr lang="cs-CZ" dirty="0"/>
              <a:t> a mnohdy se považuje za </a:t>
            </a:r>
            <a:r>
              <a:rPr lang="cs-CZ" dirty="0" err="1"/>
              <a:t>ireverzibiliní</a:t>
            </a:r>
            <a:r>
              <a:rPr lang="cs-CZ" dirty="0"/>
              <a:t>; je to však sporné.  V některých případech (častěji u posttraumatických stavů) může dojít k postupné úpravě funkcí, i kortikálních, někdy i po několika letech. Nejprve se zpravidla objevují pouze primitivní reakce související s pudem obživným a sexuálním, později je zmatený, </a:t>
            </a:r>
            <a:r>
              <a:rPr lang="cs-CZ" dirty="0" err="1"/>
              <a:t>konfabuluje</a:t>
            </a:r>
            <a:r>
              <a:rPr lang="cs-CZ" dirty="0"/>
              <a:t>, mentální procesy jsou zpomaleny. Finálně se mohou psychické funkce i zcela upravit.</a:t>
            </a:r>
          </a:p>
          <a:p>
            <a:endParaRPr lang="cs-CZ" dirty="0"/>
          </a:p>
        </p:txBody>
      </p:sp>
    </p:spTree>
    <p:extLst>
      <p:ext uri="{BB962C8B-B14F-4D97-AF65-F5344CB8AC3E}">
        <p14:creationId xmlns:p14="http://schemas.microsoft.com/office/powerpoint/2010/main" val="1499204235"/>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FEB563-927E-4B70-BCD6-139C8FE1191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938DD13-B21F-4CC6-A518-2802506E6978}"/>
              </a:ext>
            </a:extLst>
          </p:cNvPr>
          <p:cNvSpPr>
            <a:spLocks noGrp="1"/>
          </p:cNvSpPr>
          <p:nvPr>
            <p:ph idx="1"/>
          </p:nvPr>
        </p:nvSpPr>
        <p:spPr/>
        <p:txBody>
          <a:bodyPr>
            <a:normAutofit fontScale="85000" lnSpcReduction="20000"/>
          </a:bodyPr>
          <a:lstStyle/>
          <a:p>
            <a:r>
              <a:rPr lang="cs-CZ" dirty="0"/>
              <a:t> </a:t>
            </a:r>
          </a:p>
          <a:p>
            <a:r>
              <a:rPr lang="cs-CZ" b="1" dirty="0" err="1"/>
              <a:t>Locked</a:t>
            </a:r>
            <a:r>
              <a:rPr lang="cs-CZ" b="1" dirty="0"/>
              <a:t>-in syndrom </a:t>
            </a:r>
            <a:r>
              <a:rPr lang="cs-CZ" dirty="0"/>
              <a:t>je charakterizován téměř úplnou ztrátou hybnosti při plně zachovaném vědomí. Při klasické formě postižení je nemocný schopen jen mrkání a vertikálního pohybu bulbů. Je přítomna tetraplegie, </a:t>
            </a:r>
            <a:r>
              <a:rPr lang="cs-CZ" dirty="0" err="1"/>
              <a:t>akinéza</a:t>
            </a:r>
            <a:r>
              <a:rPr lang="cs-CZ" dirty="0"/>
              <a:t>, mutismus, příznaky obrny mozkových nervů včetně horizontální obrny pohledu.</a:t>
            </a:r>
          </a:p>
          <a:p>
            <a:r>
              <a:rPr lang="cs-CZ" dirty="0"/>
              <a:t> </a:t>
            </a:r>
          </a:p>
          <a:p>
            <a:r>
              <a:rPr lang="cs-CZ" b="1" dirty="0"/>
              <a:t>Mozková smrt</a:t>
            </a:r>
            <a:r>
              <a:rPr lang="cs-CZ" dirty="0"/>
              <a:t> nastane tehdy, když dojde k úplné ireverzibilní ztrátě všech mozkových funkcí. Zastaví se spontánní dýchání, vyhasíná fotoreakce, mizí reakce na </a:t>
            </a:r>
            <a:r>
              <a:rPr lang="cs-CZ" dirty="0" err="1"/>
              <a:t>nociceptivní</a:t>
            </a:r>
            <a:r>
              <a:rPr lang="cs-CZ" dirty="0"/>
              <a:t> podněty, je areflexie nad C1, je přítomna atonie, rozvíjí se hypotermie. Kmenové reflexy jsou rovněž vyhaslé. Při angiografii se prokáže zástava mozkové cirkulace. Mozková smrt je medicínsky i právně považována za smrt jedince. Opravňuje lékaře k ukončení resuscitace a použít vhodné orgány k transplantaci. To vše se řídí přísnými kritérii.</a:t>
            </a:r>
          </a:p>
          <a:p>
            <a:r>
              <a:rPr lang="cs-CZ" dirty="0"/>
              <a:t> </a:t>
            </a:r>
          </a:p>
          <a:p>
            <a:endParaRPr lang="cs-CZ" dirty="0"/>
          </a:p>
        </p:txBody>
      </p:sp>
    </p:spTree>
    <p:extLst>
      <p:ext uri="{BB962C8B-B14F-4D97-AF65-F5344CB8AC3E}">
        <p14:creationId xmlns:p14="http://schemas.microsoft.com/office/powerpoint/2010/main" val="1921161351"/>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BFF3D5-AE90-4307-BCBB-79E1A54E7777}"/>
              </a:ext>
            </a:extLst>
          </p:cNvPr>
          <p:cNvSpPr>
            <a:spLocks noGrp="1"/>
          </p:cNvSpPr>
          <p:nvPr>
            <p:ph type="title"/>
          </p:nvPr>
        </p:nvSpPr>
        <p:spPr/>
        <p:txBody>
          <a:bodyPr/>
          <a:lstStyle/>
          <a:p>
            <a:r>
              <a:rPr lang="cs-CZ" b="1" dirty="0"/>
              <a:t>Glasgowská stupnice hloubky bezvědomí</a:t>
            </a:r>
            <a:br>
              <a:rPr lang="cs-CZ" b="1" dirty="0"/>
            </a:br>
            <a:endParaRPr lang="cs-CZ" dirty="0"/>
          </a:p>
        </p:txBody>
      </p:sp>
      <p:sp>
        <p:nvSpPr>
          <p:cNvPr id="3" name="Zástupný symbol pro obsah 2">
            <a:extLst>
              <a:ext uri="{FF2B5EF4-FFF2-40B4-BE49-F238E27FC236}">
                <a16:creationId xmlns:a16="http://schemas.microsoft.com/office/drawing/2014/main" id="{ABF12E98-2BFA-4537-84A5-3A7150E24C38}"/>
              </a:ext>
            </a:extLst>
          </p:cNvPr>
          <p:cNvSpPr>
            <a:spLocks noGrp="1"/>
          </p:cNvSpPr>
          <p:nvPr>
            <p:ph idx="1"/>
          </p:nvPr>
        </p:nvSpPr>
        <p:spPr/>
        <p:txBody>
          <a:bodyPr>
            <a:normAutofit fontScale="77500" lnSpcReduction="20000"/>
          </a:bodyPr>
          <a:lstStyle/>
          <a:p>
            <a:r>
              <a:rPr lang="cs-CZ" dirty="0"/>
              <a:t>Pro posouzení stavu vědomí se používá Glasgowská stupnice (</a:t>
            </a:r>
            <a:r>
              <a:rPr lang="cs-CZ" i="1" dirty="0"/>
              <a:t>Glasgow </a:t>
            </a:r>
            <a:r>
              <a:rPr lang="cs-CZ" i="1" dirty="0" err="1"/>
              <a:t>coma</a:t>
            </a:r>
            <a:r>
              <a:rPr lang="cs-CZ" i="1" dirty="0"/>
              <a:t> </a:t>
            </a:r>
            <a:r>
              <a:rPr lang="cs-CZ" i="1" dirty="0" err="1"/>
              <a:t>scale</a:t>
            </a:r>
            <a:r>
              <a:rPr lang="cs-CZ" dirty="0"/>
              <a:t>, GCS) s modifikací pro děti a se zvláštním zřetelem na ty, které ještě nedosáhly 3 let. Hodnotí se otevírání očí (spontánně, na slovní a na bolestivý podnět), schopnost slovní produkce (orientovaná, dezorientace, nesmyslná slova apod.) a motorická reaktivita na slovní a bolestivý podnět (štípání do kůže končetin, v axile, nad sternem). U nejtěžších poruch je hodnota 3, pacient při plném vědomí dosahuje 15 bodů.</a:t>
            </a:r>
          </a:p>
          <a:p>
            <a:r>
              <a:rPr lang="cs-CZ" dirty="0"/>
              <a:t> </a:t>
            </a:r>
          </a:p>
          <a:p>
            <a:r>
              <a:rPr lang="cs-CZ" dirty="0"/>
              <a:t>Postup při vyšetření vědomí</a:t>
            </a:r>
          </a:p>
          <a:p>
            <a:r>
              <a:rPr lang="cs-CZ" dirty="0"/>
              <a:t>Vyšetření vědomí začínáme otázkami kde, kdo, kdy – odpoví-li pacient přiléhavě – píšeme orientován. Pokud pacient nereaguje, zvýšíme hlas, zatleskáme, ptáme se znovu, sledujeme, zda usíná a je možné jej probudit. Pokud nereaguje na zvuk, dotkneme se ho a oslovíme jménem, pokud neodpovídá, zatřeseme mu ramenem, pokud stále nereaguje, vyzkoušíme reakci na bolestivý podnět (štípnutí).</a:t>
            </a:r>
          </a:p>
          <a:p>
            <a:r>
              <a:rPr lang="cs-CZ" dirty="0"/>
              <a:t> </a:t>
            </a:r>
          </a:p>
          <a:p>
            <a:endParaRPr lang="cs-CZ" dirty="0"/>
          </a:p>
        </p:txBody>
      </p:sp>
    </p:spTree>
    <p:extLst>
      <p:ext uri="{BB962C8B-B14F-4D97-AF65-F5344CB8AC3E}">
        <p14:creationId xmlns:p14="http://schemas.microsoft.com/office/powerpoint/2010/main" val="51197972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23C88B-C8AB-46C7-A183-CC9ED78440F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0A39E0D-E13E-4368-B767-57BEB7D80EB9}"/>
              </a:ext>
            </a:extLst>
          </p:cNvPr>
          <p:cNvSpPr>
            <a:spLocks noGrp="1"/>
          </p:cNvSpPr>
          <p:nvPr>
            <p:ph idx="1"/>
          </p:nvPr>
        </p:nvSpPr>
        <p:spPr/>
        <p:txBody>
          <a:bodyPr>
            <a:normAutofit fontScale="85000" lnSpcReduction="20000"/>
          </a:bodyPr>
          <a:lstStyle/>
          <a:p>
            <a:r>
              <a:rPr lang="cs-CZ" dirty="0"/>
              <a:t>Hodnocení GCS:</a:t>
            </a:r>
          </a:p>
          <a:p>
            <a:r>
              <a:rPr lang="cs-CZ" dirty="0"/>
              <a:t>I. Postup při hodnocení otevření očí</a:t>
            </a:r>
          </a:p>
          <a:p>
            <a:r>
              <a:rPr lang="cs-CZ" dirty="0"/>
              <a:t>- 4 body: </a:t>
            </a:r>
            <a:r>
              <a:rPr lang="cs-CZ" b="1" dirty="0"/>
              <a:t>otevře oči spontánně</a:t>
            </a:r>
            <a:r>
              <a:rPr lang="cs-CZ" dirty="0"/>
              <a:t> – můžeme pozorovat také zdáli, provádí bez stimulu. Překážkou může být oční edém, křeče, obvaz. Má-li pacient otevřené oči bez mrkání, zavřeme je a pozorujeme, zda se spontánně otevřou.</a:t>
            </a:r>
          </a:p>
          <a:p>
            <a:r>
              <a:rPr lang="cs-CZ" dirty="0"/>
              <a:t>- 3 body: </a:t>
            </a:r>
            <a:r>
              <a:rPr lang="cs-CZ" b="1" dirty="0"/>
              <a:t>otevře oči na výzvu</a:t>
            </a:r>
            <a:r>
              <a:rPr lang="cs-CZ" dirty="0"/>
              <a:t> – neotevře-li oči spontánně → oslovte jménem bez dotyku → pokud nereaguje, požádejte ho, aby otevřel oči → zvyšte hlas a opakujte.</a:t>
            </a:r>
          </a:p>
          <a:p>
            <a:r>
              <a:rPr lang="cs-CZ" dirty="0"/>
              <a:t>- 2 body: </a:t>
            </a:r>
            <a:r>
              <a:rPr lang="cs-CZ" b="1" dirty="0"/>
              <a:t>otevře oči na bolestivý podnět</a:t>
            </a:r>
            <a:r>
              <a:rPr lang="cs-CZ" dirty="0"/>
              <a:t> – pokud nereaguje na řeč, pak se ho dotkněte, jemně ruky nebo ramene nebo jím lehce zatřeste → pokud nereaguje, přitlačte na </a:t>
            </a:r>
            <a:r>
              <a:rPr lang="cs-CZ" dirty="0" err="1"/>
              <a:t>musculus</a:t>
            </a:r>
            <a:r>
              <a:rPr lang="cs-CZ" dirty="0"/>
              <a:t> </a:t>
            </a:r>
            <a:r>
              <a:rPr lang="cs-CZ" dirty="0" err="1"/>
              <a:t>trapezius</a:t>
            </a:r>
            <a:r>
              <a:rPr lang="cs-CZ" dirty="0"/>
              <a:t>, jemně masírujte sternum nebo lehce zatlačte na nadočnicový oblouk.</a:t>
            </a:r>
          </a:p>
          <a:p>
            <a:r>
              <a:rPr lang="cs-CZ" dirty="0"/>
              <a:t>- 1 bod: </a:t>
            </a:r>
            <a:r>
              <a:rPr lang="cs-CZ" b="1" dirty="0"/>
              <a:t>bez reakce</a:t>
            </a:r>
            <a:r>
              <a:rPr lang="cs-CZ" dirty="0"/>
              <a:t> – pacient není schopen otevřít oči.</a:t>
            </a:r>
          </a:p>
          <a:p>
            <a:endParaRPr lang="cs-CZ" dirty="0"/>
          </a:p>
        </p:txBody>
      </p:sp>
    </p:spTree>
    <p:extLst>
      <p:ext uri="{BB962C8B-B14F-4D97-AF65-F5344CB8AC3E}">
        <p14:creationId xmlns:p14="http://schemas.microsoft.com/office/powerpoint/2010/main" val="2590455710"/>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E6991-9AFE-4058-B2DC-1065E88445C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1394558-03A7-4381-97F9-92585B6E4077}"/>
              </a:ext>
            </a:extLst>
          </p:cNvPr>
          <p:cNvSpPr>
            <a:spLocks noGrp="1"/>
          </p:cNvSpPr>
          <p:nvPr>
            <p:ph idx="1"/>
          </p:nvPr>
        </p:nvSpPr>
        <p:spPr/>
        <p:txBody>
          <a:bodyPr>
            <a:normAutofit fontScale="85000" lnSpcReduction="20000"/>
          </a:bodyPr>
          <a:lstStyle/>
          <a:p>
            <a:r>
              <a:rPr lang="cs-CZ" dirty="0"/>
              <a:t>II. Postup při hodnocení slovní reakce</a:t>
            </a:r>
          </a:p>
          <a:p>
            <a:r>
              <a:rPr lang="cs-CZ" dirty="0"/>
              <a:t>- 5 bodů: </a:t>
            </a:r>
            <a:r>
              <a:rPr lang="cs-CZ" b="1" dirty="0"/>
              <a:t>řeč je orientovaná</a:t>
            </a:r>
            <a:r>
              <a:rPr lang="cs-CZ" dirty="0"/>
              <a:t> – popíše přesně údaje o čase, osobě, místě</a:t>
            </a:r>
          </a:p>
          <a:p>
            <a:r>
              <a:rPr lang="cs-CZ" dirty="0"/>
              <a:t>- 4 body: </a:t>
            </a:r>
            <a:r>
              <a:rPr lang="cs-CZ" b="1" dirty="0"/>
              <a:t>řeč je dezorientovaná</a:t>
            </a:r>
            <a:r>
              <a:rPr lang="cs-CZ" dirty="0"/>
              <a:t> – zformuluje věty, zapojí se do rozhovoru, ale neodpoví na čas, osobu a místo</a:t>
            </a:r>
          </a:p>
          <a:p>
            <a:r>
              <a:rPr lang="cs-CZ" dirty="0"/>
              <a:t>- 3 body: </a:t>
            </a:r>
            <a:r>
              <a:rPr lang="cs-CZ" b="1" dirty="0"/>
              <a:t>zmatená a nepřiměřená slovní reakce</a:t>
            </a:r>
            <a:r>
              <a:rPr lang="cs-CZ" dirty="0"/>
              <a:t> – nedokáže vést rozhovor nebo poví jen slova nebo reaguje pouze na stimulaci bolestivou nebo opakuje slova, fráze nebo neudrží pozornost (může se vrátit ke své mateřštině)</a:t>
            </a:r>
          </a:p>
          <a:p>
            <a:r>
              <a:rPr lang="cs-CZ" dirty="0"/>
              <a:t>- 2 body: </a:t>
            </a:r>
            <a:r>
              <a:rPr lang="cs-CZ" b="1" dirty="0"/>
              <a:t>nesrozumitelné zvuky</a:t>
            </a:r>
            <a:r>
              <a:rPr lang="cs-CZ" dirty="0"/>
              <a:t> – různými zvuky reaguje na podnět nebo i spontánně vydává různé zvuky spíše než slova</a:t>
            </a:r>
          </a:p>
          <a:p>
            <a:r>
              <a:rPr lang="cs-CZ" dirty="0"/>
              <a:t>- 1bod</a:t>
            </a:r>
            <a:r>
              <a:rPr lang="cs-CZ" b="1" dirty="0"/>
              <a:t>: bez reakce</a:t>
            </a:r>
            <a:r>
              <a:rPr lang="cs-CZ" dirty="0"/>
              <a:t> – nereaguje žádným zvukem (pozor na endotracheální či tracheostomickou kanylu)</a:t>
            </a:r>
          </a:p>
          <a:p>
            <a:r>
              <a:rPr lang="cs-CZ" dirty="0"/>
              <a:t> </a:t>
            </a:r>
          </a:p>
          <a:p>
            <a:endParaRPr lang="cs-CZ" dirty="0"/>
          </a:p>
        </p:txBody>
      </p:sp>
    </p:spTree>
    <p:extLst>
      <p:ext uri="{BB962C8B-B14F-4D97-AF65-F5344CB8AC3E}">
        <p14:creationId xmlns:p14="http://schemas.microsoft.com/office/powerpoint/2010/main" val="2540627506"/>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FC1327-D2EC-4B81-A90C-30692BEF32C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B5E31EF-4B9E-4FF4-A133-0643B9CCD07E}"/>
              </a:ext>
            </a:extLst>
          </p:cNvPr>
          <p:cNvSpPr>
            <a:spLocks noGrp="1"/>
          </p:cNvSpPr>
          <p:nvPr>
            <p:ph idx="1"/>
          </p:nvPr>
        </p:nvSpPr>
        <p:spPr/>
        <p:txBody>
          <a:bodyPr>
            <a:normAutofit fontScale="47500" lnSpcReduction="20000"/>
          </a:bodyPr>
          <a:lstStyle/>
          <a:p>
            <a:r>
              <a:rPr lang="cs-CZ" dirty="0"/>
              <a:t>III. Postup při hodnocení motorické reakce</a:t>
            </a:r>
          </a:p>
          <a:p>
            <a:r>
              <a:rPr lang="cs-CZ" dirty="0"/>
              <a:t>- 6 bodů: </a:t>
            </a:r>
            <a:r>
              <a:rPr lang="cs-CZ" b="1" dirty="0"/>
              <a:t>vyhoví správně výzvě</a:t>
            </a:r>
            <a:r>
              <a:rPr lang="cs-CZ" dirty="0"/>
              <a:t> – uposlechne a provede jednoduché povely – zvedněte pravou ruku!</a:t>
            </a:r>
          </a:p>
          <a:p>
            <a:r>
              <a:rPr lang="cs-CZ" dirty="0"/>
              <a:t>- 5 bodů: </a:t>
            </a:r>
            <a:r>
              <a:rPr lang="cs-CZ" b="1" dirty="0"/>
              <a:t>lokalizuje bolest, cílená reakce na bolest</a:t>
            </a:r>
            <a:r>
              <a:rPr lang="cs-CZ" dirty="0"/>
              <a:t> – pokud nevyhoví výzvě, provedeme centrální bolestivý podnět. Toto hodnocení se provede v případě, že pacient zvedne ruku nejméně na úroveň brady (stimul na </a:t>
            </a:r>
            <a:r>
              <a:rPr lang="cs-CZ" dirty="0" err="1"/>
              <a:t>trapezius</a:t>
            </a:r>
            <a:r>
              <a:rPr lang="cs-CZ" dirty="0"/>
              <a:t> či nadočnicový oblouk) nebo se snaží odstranit podnět bolestivý</a:t>
            </a:r>
          </a:p>
          <a:p>
            <a:r>
              <a:rPr lang="cs-CZ" dirty="0"/>
              <a:t> </a:t>
            </a:r>
          </a:p>
          <a:p>
            <a:r>
              <a:rPr lang="cs-CZ" dirty="0"/>
              <a:t>Aplikace bolestivých podnětů:</a:t>
            </a:r>
          </a:p>
          <a:p>
            <a:r>
              <a:rPr lang="cs-CZ" dirty="0"/>
              <a:t>- Tlak na nadočnicový oblouk – provádíme palcem naplocho přiloženým, zatlačte do vyvolání reakce nebo silou, jakou jste schopni vyvinout. Netlačit dlouho ani ne opakovaně. Neprovádět u pacientů s poškozenou </a:t>
            </a:r>
            <a:r>
              <a:rPr lang="cs-CZ" dirty="0" err="1"/>
              <a:t>orbitou</a:t>
            </a:r>
            <a:r>
              <a:rPr lang="cs-CZ" dirty="0"/>
              <a:t> či s frakturami lebky nebo obličejových kostí.</a:t>
            </a:r>
          </a:p>
          <a:p>
            <a:r>
              <a:rPr lang="cs-CZ" dirty="0"/>
              <a:t>- Štípnutí do </a:t>
            </a:r>
            <a:r>
              <a:rPr lang="cs-CZ" dirty="0" err="1"/>
              <a:t>musculus</a:t>
            </a:r>
            <a:r>
              <a:rPr lang="cs-CZ" dirty="0"/>
              <a:t> </a:t>
            </a:r>
            <a:r>
              <a:rPr lang="cs-CZ" dirty="0" err="1"/>
              <a:t>trapezius</a:t>
            </a:r>
            <a:r>
              <a:rPr lang="cs-CZ" dirty="0"/>
              <a:t> – odhalte rameno a pacienta jemně štípněte. Postupně zvyšujte tlak až do pacientovy reakce nebo skončete, pokud již nejste schopni vyvinout větší sílu. Neštípejte opakovaně ani dlouho.</a:t>
            </a:r>
          </a:p>
          <a:p>
            <a:r>
              <a:rPr lang="cs-CZ" dirty="0"/>
              <a:t> </a:t>
            </a:r>
          </a:p>
          <a:p>
            <a:r>
              <a:rPr lang="cs-CZ" dirty="0"/>
              <a:t>- 4 body: </a:t>
            </a:r>
            <a:r>
              <a:rPr lang="cs-CZ" b="1" dirty="0"/>
              <a:t>flekční reakce na bolest</a:t>
            </a:r>
            <a:r>
              <a:rPr lang="cs-CZ" dirty="0"/>
              <a:t> – v reakci na bolest se paže ohnou v loktech nahoru bez rotace v zápěstí</a:t>
            </a:r>
          </a:p>
          <a:p>
            <a:r>
              <a:rPr lang="cs-CZ" dirty="0"/>
              <a:t>- 3 body: </a:t>
            </a:r>
            <a:r>
              <a:rPr lang="cs-CZ" b="1" dirty="0"/>
              <a:t>abnormální flexe v reakci na bolest</a:t>
            </a:r>
            <a:r>
              <a:rPr lang="cs-CZ" dirty="0"/>
              <a:t> – v reakci na bolest se paže ohnou v loktech zevně s rotací zápěstí do spastické polohy (při dekortikaci mozku)</a:t>
            </a:r>
          </a:p>
          <a:p>
            <a:r>
              <a:rPr lang="cs-CZ" dirty="0"/>
              <a:t>- 2 body: </a:t>
            </a:r>
            <a:r>
              <a:rPr lang="cs-CZ" b="1" dirty="0"/>
              <a:t>extenční reakce na bolest</a:t>
            </a:r>
            <a:r>
              <a:rPr lang="cs-CZ" dirty="0"/>
              <a:t> – v reakci na bolest se paže natáhnou v loktech a rotují dovnitř (při decerebraci mozku)</a:t>
            </a:r>
          </a:p>
          <a:p>
            <a:r>
              <a:rPr lang="cs-CZ" dirty="0"/>
              <a:t>- 1bod: bez reakce – pacient nereaguje na bolestivý podnět.</a:t>
            </a:r>
          </a:p>
          <a:p>
            <a:r>
              <a:rPr lang="cs-CZ" dirty="0"/>
              <a:t> </a:t>
            </a:r>
          </a:p>
          <a:p>
            <a:endParaRPr lang="cs-CZ" dirty="0"/>
          </a:p>
        </p:txBody>
      </p:sp>
    </p:spTree>
    <p:extLst>
      <p:ext uri="{BB962C8B-B14F-4D97-AF65-F5344CB8AC3E}">
        <p14:creationId xmlns:p14="http://schemas.microsoft.com/office/powerpoint/2010/main" val="1298400139"/>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F9FFD2-0B31-477A-8E77-302970E29663}"/>
              </a:ext>
            </a:extLst>
          </p:cNvPr>
          <p:cNvSpPr>
            <a:spLocks noGrp="1"/>
          </p:cNvSpPr>
          <p:nvPr>
            <p:ph type="title"/>
          </p:nvPr>
        </p:nvSpPr>
        <p:spPr/>
        <p:txBody>
          <a:bodyPr/>
          <a:lstStyle/>
          <a:p>
            <a:r>
              <a:rPr lang="pl-PL" b="1" dirty="0"/>
              <a:t>První pomoc u pacienta v bezvědomí</a:t>
            </a:r>
            <a:br>
              <a:rPr lang="pl-PL" b="1" dirty="0"/>
            </a:br>
            <a:endParaRPr lang="cs-CZ" dirty="0"/>
          </a:p>
        </p:txBody>
      </p:sp>
      <p:sp>
        <p:nvSpPr>
          <p:cNvPr id="3" name="Zástupný symbol pro obsah 2">
            <a:extLst>
              <a:ext uri="{FF2B5EF4-FFF2-40B4-BE49-F238E27FC236}">
                <a16:creationId xmlns:a16="http://schemas.microsoft.com/office/drawing/2014/main" id="{7FCB42B7-9019-4991-B1BE-96D5831E4443}"/>
              </a:ext>
            </a:extLst>
          </p:cNvPr>
          <p:cNvSpPr>
            <a:spLocks noGrp="1"/>
          </p:cNvSpPr>
          <p:nvPr>
            <p:ph idx="1"/>
          </p:nvPr>
        </p:nvSpPr>
        <p:spPr/>
        <p:txBody>
          <a:bodyPr>
            <a:normAutofit fontScale="85000" lnSpcReduction="20000"/>
          </a:bodyPr>
          <a:lstStyle/>
          <a:p>
            <a:r>
              <a:rPr lang="cs-CZ" dirty="0"/>
              <a:t>Člověk v bezvědomí leží zhroucen na podložce (výjimečně může mít křeče, například při epilepsii), má zcela povolené svalové napětí, tedy i závěs jazyka, který vlastní vahou zapadá k zadní stěně hltanu a uzavírá tak přístup vzduchu do dýchacích cest, dochází tak k dušení. Nereaguje na vnější podměty (v pořadí oslovení, jemné zatřesení, event. štípnutí).</a:t>
            </a:r>
          </a:p>
          <a:p>
            <a:r>
              <a:rPr lang="cs-CZ" dirty="0"/>
              <a:t> </a:t>
            </a:r>
          </a:p>
          <a:p>
            <a:r>
              <a:rPr lang="cs-CZ" dirty="0"/>
              <a:t>První pomoc před příjezdem rychlé lékařské pomoci:</a:t>
            </a:r>
          </a:p>
          <a:p>
            <a:r>
              <a:rPr lang="cs-CZ" dirty="0"/>
              <a:t>1. Odstranění vyvolávající příčiny (přerušení elektrického proudu, vynesení ze zamořeného prostoru, vytažení z vody). Vyproštění zejména při autonehodách musí být opatrné a nenásilné, neboť se může jednat o současné poranění mozku nebo páteře. Stejně tak může být poranění hlavy kombinováno s poraněním hrudníku, břicha a končetin, s krvácením. K těmto opatřením můžeme přiřadit i uložení nemocného do bezpečí při křečích tak, aby nemohlo dojít k poranění o okolní předměty. </a:t>
            </a:r>
          </a:p>
          <a:p>
            <a:endParaRPr lang="cs-CZ" dirty="0"/>
          </a:p>
        </p:txBody>
      </p:sp>
    </p:spTree>
    <p:extLst>
      <p:ext uri="{BB962C8B-B14F-4D97-AF65-F5344CB8AC3E}">
        <p14:creationId xmlns:p14="http://schemas.microsoft.com/office/powerpoint/2010/main" val="362208977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E2C0E6-89AE-4A05-8E23-C5A72C5605C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AFEA43B-8F2B-49CE-9E29-EB679BA4100A}"/>
              </a:ext>
            </a:extLst>
          </p:cNvPr>
          <p:cNvSpPr>
            <a:spLocks noGrp="1"/>
          </p:cNvSpPr>
          <p:nvPr>
            <p:ph idx="1"/>
          </p:nvPr>
        </p:nvSpPr>
        <p:spPr/>
        <p:txBody>
          <a:bodyPr>
            <a:normAutofit fontScale="55000" lnSpcReduction="20000"/>
          </a:bodyPr>
          <a:lstStyle/>
          <a:p>
            <a:r>
              <a:rPr lang="cs-CZ" dirty="0"/>
              <a:t>2. Pokus o navázání kontaktu (oslovení, zatřesení).</a:t>
            </a:r>
          </a:p>
          <a:p>
            <a:r>
              <a:rPr lang="cs-CZ" dirty="0"/>
              <a:t>3. Hodnocení životních funkcí, rychlé celkové vyšetření, tep na krkavicích, šetrné otočení na záda, revize dutiny ústní, uvolnění dýchacích cest, zákon hlavy - oddálení kořene jazyka od zadní stěny hltanu (pokud nemáme podezření na poranění páteře), uvolnění dýchacích cest trojitým manévrem (</a:t>
            </a:r>
            <a:r>
              <a:rPr lang="cs-CZ" dirty="0" err="1"/>
              <a:t>Esmarchův</a:t>
            </a:r>
            <a:r>
              <a:rPr lang="cs-CZ" dirty="0"/>
              <a:t> manévr). Své prsty pokládáme za úhel dolní čelisti, palce vedle sebe na bradu, tahem za úhel a mírným tlakem na bradu dolní čelist povytahujeme a vysouváme dopředu, vytáhneme tak závěsný aparát jazyka, který uvolní dýchací cesty. Provedeme kontrolu dechu (poslechem - ucho zachránce k nosu a ústům postiženého, pohmatem - ruce na hrudník a nadbřišek, pohledem - zvedá se hrudník). Provedeme kontrolu tepu – na </a:t>
            </a:r>
            <a:r>
              <a:rPr lang="cs-CZ" dirty="0" err="1"/>
              <a:t>arteria</a:t>
            </a:r>
            <a:r>
              <a:rPr lang="cs-CZ" dirty="0"/>
              <a:t> </a:t>
            </a:r>
            <a:r>
              <a:rPr lang="cs-CZ" dirty="0" err="1"/>
              <a:t>carotis</a:t>
            </a:r>
            <a:r>
              <a:rPr lang="cs-CZ" dirty="0"/>
              <a:t> pomocí bříšek 2. a 3. prstu (nikdy neměříme tep na periferii, kde tepová vlna nemusí být dostatečně zřejmá). Při zjištění zástavy dechu, nebo oběhu přetáčíme postiženého okamžitě na záda a zahajujeme resuscitaci.</a:t>
            </a:r>
          </a:p>
          <a:p>
            <a:r>
              <a:rPr lang="cs-CZ" dirty="0"/>
              <a:t>4. Jsou-li zachovány základní životní funkce, ukládáme postiženého do stabilizované polohy na boku, která zabezpečuje stále volné dýchací cesty, zabraňuje aspiraci, neustále kontrolujeme životní funkce postiženého a voláme odbornou lékařskou pomoc.</a:t>
            </a:r>
          </a:p>
          <a:p>
            <a:r>
              <a:rPr lang="cs-CZ" dirty="0"/>
              <a:t> </a:t>
            </a:r>
          </a:p>
          <a:p>
            <a:r>
              <a:rPr lang="cs-CZ" dirty="0"/>
              <a:t>Při každém bezvědomí je třeba zjistit anamnézu. Zjišťujeme a ověřujeme příčiny, nebo okolnosti vedoucí k bezvědomí, nejsou-li zjevné.  Pátráme po onemocnění srdce, hypertenzi, po prodělané cévní mozkové příhodě, operacích, cukrovce. Zjišťujeme léky, které nemocný užívá a alergie. Věnujeme pozornost přítomnosti vpichů od injekčních jehel na pažích, v meziprstí. Hodnotíme zápach dechu - alkohol, aceton (cukrovka), toluen. Prohledáme rovněž místo nálezu osoby (ampule, stříkačky, lahvičky či blistry od léků, dopis na rozloučenou).</a:t>
            </a:r>
          </a:p>
          <a:p>
            <a:r>
              <a:rPr lang="cs-CZ" dirty="0"/>
              <a:t> </a:t>
            </a:r>
          </a:p>
          <a:p>
            <a:endParaRPr lang="cs-CZ" dirty="0"/>
          </a:p>
        </p:txBody>
      </p:sp>
    </p:spTree>
    <p:extLst>
      <p:ext uri="{BB962C8B-B14F-4D97-AF65-F5344CB8AC3E}">
        <p14:creationId xmlns:p14="http://schemas.microsoft.com/office/powerpoint/2010/main" val="95477226"/>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BEA8F-B4D5-4436-8BD3-0E9917497F65}"/>
              </a:ext>
            </a:extLst>
          </p:cNvPr>
          <p:cNvSpPr>
            <a:spLocks noGrp="1"/>
          </p:cNvSpPr>
          <p:nvPr>
            <p:ph type="title"/>
          </p:nvPr>
        </p:nvSpPr>
        <p:spPr/>
        <p:txBody>
          <a:bodyPr/>
          <a:lstStyle/>
          <a:p>
            <a:r>
              <a:rPr lang="cs-CZ" b="1" dirty="0"/>
              <a:t>Kvalitativní poruchy vědomí</a:t>
            </a:r>
          </a:p>
        </p:txBody>
      </p:sp>
      <p:sp>
        <p:nvSpPr>
          <p:cNvPr id="3" name="Zástupný symbol pro obsah 2">
            <a:extLst>
              <a:ext uri="{FF2B5EF4-FFF2-40B4-BE49-F238E27FC236}">
                <a16:creationId xmlns:a16="http://schemas.microsoft.com/office/drawing/2014/main" id="{86C8AC58-5951-43EB-9AE7-D71BB7707314}"/>
              </a:ext>
            </a:extLst>
          </p:cNvPr>
          <p:cNvSpPr>
            <a:spLocks noGrp="1"/>
          </p:cNvSpPr>
          <p:nvPr>
            <p:ph idx="1"/>
          </p:nvPr>
        </p:nvSpPr>
        <p:spPr/>
        <p:txBody>
          <a:bodyPr>
            <a:normAutofit fontScale="62500" lnSpcReduction="20000"/>
          </a:bodyPr>
          <a:lstStyle/>
          <a:p>
            <a:r>
              <a:rPr lang="cs-CZ" dirty="0"/>
              <a:t> </a:t>
            </a:r>
          </a:p>
          <a:p>
            <a:r>
              <a:rPr lang="cs-CZ" dirty="0"/>
              <a:t> </a:t>
            </a:r>
          </a:p>
          <a:p>
            <a:r>
              <a:rPr lang="cs-CZ" dirty="0"/>
              <a:t>Kvalitativní poruchy vědomí jsou stavy </a:t>
            </a:r>
            <a:r>
              <a:rPr lang="cs-CZ" b="1" dirty="0"/>
              <a:t>dezorientace</a:t>
            </a:r>
            <a:r>
              <a:rPr lang="cs-CZ" dirty="0"/>
              <a:t> a </a:t>
            </a:r>
            <a:r>
              <a:rPr lang="cs-CZ" b="1" dirty="0"/>
              <a:t>zmatenosti</a:t>
            </a:r>
            <a:r>
              <a:rPr lang="cs-CZ" dirty="0"/>
              <a:t>. Vigilita je víceméně zachována. Příčinou zřejmě jsou nerovnováhy v syntéze, uvolňování a inaktivaci neurotransmiterů, které ovlivňují kognitivní funkce, emoce, chování, náladu atd. Je porušen </a:t>
            </a:r>
            <a:r>
              <a:rPr lang="cs-CZ" b="1" dirty="0"/>
              <a:t>obsah vědomí</a:t>
            </a:r>
            <a:r>
              <a:rPr lang="cs-CZ" dirty="0"/>
              <a:t>.</a:t>
            </a:r>
          </a:p>
          <a:p>
            <a:r>
              <a:rPr lang="cs-CZ" dirty="0"/>
              <a:t> </a:t>
            </a:r>
          </a:p>
          <a:p>
            <a:r>
              <a:rPr lang="cs-CZ" dirty="0"/>
              <a:t>Kvalitativní poruchy vědomí zahrnují </a:t>
            </a:r>
            <a:r>
              <a:rPr lang="cs-CZ" b="1" dirty="0"/>
              <a:t>obluzené vědomí </a:t>
            </a:r>
            <a:r>
              <a:rPr lang="cs-CZ" dirty="0"/>
              <a:t>a </a:t>
            </a:r>
            <a:r>
              <a:rPr lang="cs-CZ" b="1" dirty="0"/>
              <a:t>mrákotné stavy</a:t>
            </a:r>
            <a:r>
              <a:rPr lang="cs-CZ" dirty="0"/>
              <a:t>. Obluzené vědomí může mít dvě podoby – </a:t>
            </a:r>
            <a:r>
              <a:rPr lang="cs-CZ" b="1" dirty="0"/>
              <a:t>zmatenost (amence)</a:t>
            </a:r>
            <a:r>
              <a:rPr lang="cs-CZ" dirty="0"/>
              <a:t> a </a:t>
            </a:r>
            <a:r>
              <a:rPr lang="cs-CZ" b="1" dirty="0"/>
              <a:t>delirium</a:t>
            </a:r>
            <a:r>
              <a:rPr lang="cs-CZ" dirty="0"/>
              <a:t>.</a:t>
            </a:r>
          </a:p>
          <a:p>
            <a:r>
              <a:rPr lang="cs-CZ" dirty="0"/>
              <a:t> </a:t>
            </a:r>
          </a:p>
          <a:p>
            <a:r>
              <a:rPr lang="cs-CZ" dirty="0"/>
              <a:t>Mrákotné stavy (obnubilace) představují poruchu vědomí se zachovalou schopností orientovat se v prostoru a provádět i složité úkony, ale bez účelu, s následnou amnézií. Mrákotný stav navazuje často na fyziologický stav bezvědomí (spánek), nebo patologický stav bezvědomí (epileptický paroxysmus). Podobají se deliriu, liší se však od něho náhlou ztrátou a náhlým návratem vědomí. Jsou nebezpečné zejména u starších osob, hrozí u nich aspirace a pneumonie a jiné komplikace.</a:t>
            </a:r>
          </a:p>
          <a:p>
            <a:r>
              <a:rPr lang="cs-CZ" dirty="0"/>
              <a:t> </a:t>
            </a:r>
          </a:p>
          <a:p>
            <a:r>
              <a:rPr lang="cs-CZ" b="1" dirty="0"/>
              <a:t>Náměsíčnictví (</a:t>
            </a:r>
            <a:r>
              <a:rPr lang="cs-CZ" b="1" dirty="0" err="1"/>
              <a:t>somnambulie</a:t>
            </a:r>
            <a:r>
              <a:rPr lang="cs-CZ" b="1" dirty="0"/>
              <a:t>) </a:t>
            </a:r>
            <a:r>
              <a:rPr lang="cs-CZ" dirty="0"/>
              <a:t>řadíme také mezi obnubilace.</a:t>
            </a:r>
          </a:p>
          <a:p>
            <a:endParaRPr lang="cs-CZ" dirty="0"/>
          </a:p>
        </p:txBody>
      </p:sp>
    </p:spTree>
    <p:extLst>
      <p:ext uri="{BB962C8B-B14F-4D97-AF65-F5344CB8AC3E}">
        <p14:creationId xmlns:p14="http://schemas.microsoft.com/office/powerpoint/2010/main" val="1849421624"/>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5D9F6A-1126-45DD-84B5-6B2209DD2D43}"/>
              </a:ext>
            </a:extLst>
          </p:cNvPr>
          <p:cNvSpPr>
            <a:spLocks noGrp="1"/>
          </p:cNvSpPr>
          <p:nvPr>
            <p:ph type="title"/>
          </p:nvPr>
        </p:nvSpPr>
        <p:spPr/>
        <p:txBody>
          <a:bodyPr>
            <a:normAutofit fontScale="90000"/>
          </a:bodyPr>
          <a:lstStyle/>
          <a:p>
            <a:r>
              <a:rPr lang="pl-PL" b="1" dirty="0"/>
              <a:t>24 Ošetřovatelský proces u pacienta s onemocněním prostaty</a:t>
            </a:r>
            <a:br>
              <a:rPr lang="pl-PL" b="1" dirty="0"/>
            </a:br>
            <a:endParaRPr lang="cs-CZ" dirty="0"/>
          </a:p>
        </p:txBody>
      </p:sp>
      <p:sp>
        <p:nvSpPr>
          <p:cNvPr id="3" name="Zástupný symbol pro obsah 2">
            <a:extLst>
              <a:ext uri="{FF2B5EF4-FFF2-40B4-BE49-F238E27FC236}">
                <a16:creationId xmlns:a16="http://schemas.microsoft.com/office/drawing/2014/main" id="{65BF65A1-72D5-40B2-8CBC-68D210027200}"/>
              </a:ext>
            </a:extLst>
          </p:cNvPr>
          <p:cNvSpPr>
            <a:spLocks noGrp="1"/>
          </p:cNvSpPr>
          <p:nvPr>
            <p:ph idx="1"/>
          </p:nvPr>
        </p:nvSpPr>
        <p:spPr/>
        <p:txBody>
          <a:bodyPr>
            <a:normAutofit fontScale="70000" lnSpcReduction="20000"/>
          </a:bodyPr>
          <a:lstStyle/>
          <a:p>
            <a:r>
              <a:rPr lang="cs-CZ" dirty="0"/>
              <a:t>Mezi nejčastější onemocnění prostaty patří </a:t>
            </a:r>
            <a:r>
              <a:rPr lang="cs-CZ" b="1" dirty="0"/>
              <a:t>benigní hyperplazie prostaty, prostatitida a karcinom (nejčastěji adenokarcinom) prostaty. </a:t>
            </a:r>
            <a:r>
              <a:rPr lang="cs-CZ" dirty="0"/>
              <a:t>Karcinom prostaty je jedním z nejčastějších zhoubných nádorových onemocnění mužské populace a druhou nejčastější příčinou úmrtí na onkologické onemocnění v České republice. Představuje 13,5 % všech malignit diagnostikovaných u mužů s výrazným nárůstem v posledních letech. </a:t>
            </a:r>
            <a:r>
              <a:rPr lang="cs-CZ" dirty="0" err="1"/>
              <a:t>Indcidence</a:t>
            </a:r>
            <a:r>
              <a:rPr lang="cs-CZ" dirty="0"/>
              <a:t> onemocnění stoupá s věkem a vrcholu dosahuje mezi sedmdesátým a osmdesátým rokem. </a:t>
            </a:r>
          </a:p>
          <a:p>
            <a:r>
              <a:rPr lang="cs-CZ" b="1" dirty="0"/>
              <a:t> </a:t>
            </a:r>
            <a:endParaRPr lang="cs-CZ" dirty="0"/>
          </a:p>
          <a:p>
            <a:r>
              <a:rPr lang="cs-CZ" b="1" dirty="0"/>
              <a:t>Rizikové faktory</a:t>
            </a:r>
            <a:endParaRPr lang="cs-CZ" dirty="0"/>
          </a:p>
          <a:p>
            <a:r>
              <a:rPr lang="cs-CZ" dirty="0"/>
              <a:t>Při vzniku karcinomu prostaty hrají důležitou roli: </a:t>
            </a:r>
            <a:r>
              <a:rPr lang="cs-CZ" b="1" dirty="0"/>
              <a:t>etnické faktory, rodinný výskyt, dieta, věk </a:t>
            </a:r>
            <a:r>
              <a:rPr lang="cs-CZ" dirty="0"/>
              <a:t>(vyskytuje se nejčastěji mezi 50.–75. rokem), </a:t>
            </a:r>
            <a:r>
              <a:rPr lang="cs-CZ" b="1" dirty="0"/>
              <a:t>hormonální vlivy</a:t>
            </a:r>
            <a:r>
              <a:rPr lang="cs-CZ" dirty="0"/>
              <a:t> (androgeny)</a:t>
            </a:r>
            <a:r>
              <a:rPr lang="cs-CZ" b="1" dirty="0"/>
              <a:t> a vazektomie.</a:t>
            </a:r>
            <a:r>
              <a:rPr lang="cs-CZ" dirty="0"/>
              <a:t> </a:t>
            </a:r>
            <a:r>
              <a:rPr lang="cs-CZ" b="1" dirty="0"/>
              <a:t>Rodinný výskyt </a:t>
            </a:r>
            <a:r>
              <a:rPr lang="cs-CZ" dirty="0"/>
              <a:t>a pozitivní rodinná anamnéza (výskyt v první linii příbuzného) zvyšují riziko na dvoj až čtyřnásobek. Předmětem</a:t>
            </a:r>
            <a:r>
              <a:rPr lang="cs-CZ" b="1" dirty="0"/>
              <a:t> </a:t>
            </a:r>
            <a:r>
              <a:rPr lang="cs-CZ" dirty="0"/>
              <a:t>diskuzí zůstává vliv diety na karcinom prostaty</a:t>
            </a:r>
            <a:r>
              <a:rPr lang="cs-CZ" b="1" dirty="0"/>
              <a:t>. Dieta</a:t>
            </a:r>
            <a:r>
              <a:rPr lang="cs-CZ" dirty="0"/>
              <a:t>, která je velmi bohatá na živočišné tuky, červené maso a naopak ochuzena o vlákninu se dává do souvislosti s onemocněním. Klinické studie prokázaly častější výskyt onemocnění u mužů, u kterých byla provedena vazektomie za účelem sterilizace. Vztah karcinomu prostaty a vazektomie je však stále předmětem klinického zkoumání. </a:t>
            </a:r>
          </a:p>
          <a:p>
            <a:r>
              <a:rPr lang="cs-CZ" b="1" dirty="0"/>
              <a:t> </a:t>
            </a:r>
            <a:endParaRPr lang="cs-CZ" dirty="0"/>
          </a:p>
          <a:p>
            <a:endParaRPr lang="cs-CZ" dirty="0"/>
          </a:p>
        </p:txBody>
      </p:sp>
    </p:spTree>
    <p:extLst>
      <p:ext uri="{BB962C8B-B14F-4D97-AF65-F5344CB8AC3E}">
        <p14:creationId xmlns:p14="http://schemas.microsoft.com/office/powerpoint/2010/main" val="236288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18E899-A7D9-4945-AF5F-633941BD0CB1}"/>
              </a:ext>
            </a:extLst>
          </p:cNvPr>
          <p:cNvSpPr>
            <a:spLocks noGrp="1"/>
          </p:cNvSpPr>
          <p:nvPr>
            <p:ph type="title"/>
          </p:nvPr>
        </p:nvSpPr>
        <p:spPr/>
        <p:txBody>
          <a:bodyPr/>
          <a:lstStyle/>
          <a:p>
            <a:r>
              <a:rPr lang="cs-CZ" dirty="0"/>
              <a:t>Léčba žaludečního vředu je zpočátku konzervativní</a:t>
            </a:r>
          </a:p>
        </p:txBody>
      </p:sp>
      <p:sp>
        <p:nvSpPr>
          <p:cNvPr id="3" name="Zástupný symbol pro obsah 2">
            <a:extLst>
              <a:ext uri="{FF2B5EF4-FFF2-40B4-BE49-F238E27FC236}">
                <a16:creationId xmlns:a16="http://schemas.microsoft.com/office/drawing/2014/main" id="{46048F17-05FE-4305-9AC8-2874225C7CFC}"/>
              </a:ext>
            </a:extLst>
          </p:cNvPr>
          <p:cNvSpPr>
            <a:spLocks noGrp="1"/>
          </p:cNvSpPr>
          <p:nvPr>
            <p:ph idx="1"/>
          </p:nvPr>
        </p:nvSpPr>
        <p:spPr/>
        <p:txBody>
          <a:bodyPr>
            <a:normAutofit fontScale="92500" lnSpcReduction="20000"/>
          </a:bodyPr>
          <a:lstStyle/>
          <a:p>
            <a:r>
              <a:rPr lang="cs-CZ" dirty="0"/>
              <a:t>ale není tak úspěšná jako u duodenálních vředů. </a:t>
            </a:r>
          </a:p>
          <a:p>
            <a:r>
              <a:rPr lang="cs-CZ" dirty="0"/>
              <a:t>Spočívá v medikamentózní terapii a </a:t>
            </a:r>
          </a:p>
          <a:p>
            <a:r>
              <a:rPr lang="cs-CZ" dirty="0"/>
              <a:t>režimových opatřeních (klid, dostatek spánku, dieta). </a:t>
            </a:r>
          </a:p>
          <a:p>
            <a:r>
              <a:rPr lang="cs-CZ" dirty="0"/>
              <a:t>Doporučuje se jíst častěji v malých dávkách s vyloučením dráždivých jídel, alkoholu a kouření. </a:t>
            </a:r>
          </a:p>
          <a:p>
            <a:r>
              <a:rPr lang="cs-CZ" dirty="0"/>
              <a:t>Preferuje se mléčná strava. </a:t>
            </a:r>
          </a:p>
          <a:p>
            <a:r>
              <a:rPr lang="cs-CZ" dirty="0"/>
              <a:t>Nedojde-li k prokazatelnému zhojení při nasazené léčbě </a:t>
            </a:r>
            <a:r>
              <a:rPr lang="cs-CZ" b="1" dirty="0"/>
              <a:t>do čtyř týdnů</a:t>
            </a:r>
            <a:r>
              <a:rPr lang="cs-CZ" dirty="0"/>
              <a:t>, je indikováno nové </a:t>
            </a:r>
            <a:r>
              <a:rPr lang="cs-CZ" b="1" dirty="0"/>
              <a:t>bioptické </a:t>
            </a:r>
            <a:r>
              <a:rPr lang="cs-CZ" dirty="0"/>
              <a:t>vyšetření okrajů vředu. </a:t>
            </a:r>
          </a:p>
          <a:p>
            <a:r>
              <a:rPr lang="cs-CZ" dirty="0"/>
              <a:t>Pokud </a:t>
            </a:r>
            <a:r>
              <a:rPr lang="cs-CZ" b="1" dirty="0"/>
              <a:t>nedojde do 3 měsíců </a:t>
            </a:r>
            <a:r>
              <a:rPr lang="cs-CZ" dirty="0"/>
              <a:t>k jeho zhojení, vzhledem k riziku </a:t>
            </a:r>
            <a:r>
              <a:rPr lang="cs-CZ" dirty="0" err="1"/>
              <a:t>malignizace</a:t>
            </a:r>
            <a:r>
              <a:rPr lang="cs-CZ" dirty="0"/>
              <a:t> je indikováno operační řešení. </a:t>
            </a:r>
          </a:p>
          <a:p>
            <a:r>
              <a:rPr lang="cs-CZ" dirty="0"/>
              <a:t>Chirurgická léčba je také indikována při komplikacích.</a:t>
            </a:r>
          </a:p>
        </p:txBody>
      </p:sp>
    </p:spTree>
    <p:extLst>
      <p:ext uri="{BB962C8B-B14F-4D97-AF65-F5344CB8AC3E}">
        <p14:creationId xmlns:p14="http://schemas.microsoft.com/office/powerpoint/2010/main" val="1912282604"/>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B5C2B-0CA0-469C-818B-F337D915A232}"/>
              </a:ext>
            </a:extLst>
          </p:cNvPr>
          <p:cNvSpPr>
            <a:spLocks noGrp="1"/>
          </p:cNvSpPr>
          <p:nvPr>
            <p:ph type="title"/>
          </p:nvPr>
        </p:nvSpPr>
        <p:spPr/>
        <p:txBody>
          <a:bodyPr/>
          <a:lstStyle/>
          <a:p>
            <a:r>
              <a:rPr lang="cs-CZ" b="1" dirty="0"/>
              <a:t>Benigní hyperplazie prostaty</a:t>
            </a:r>
            <a:br>
              <a:rPr lang="cs-CZ" b="1" dirty="0"/>
            </a:br>
            <a:endParaRPr lang="cs-CZ" dirty="0"/>
          </a:p>
        </p:txBody>
      </p:sp>
      <p:sp>
        <p:nvSpPr>
          <p:cNvPr id="3" name="Zástupný symbol pro obsah 2">
            <a:extLst>
              <a:ext uri="{FF2B5EF4-FFF2-40B4-BE49-F238E27FC236}">
                <a16:creationId xmlns:a16="http://schemas.microsoft.com/office/drawing/2014/main" id="{56573E22-777D-4610-9762-8C2946AF71C9}"/>
              </a:ext>
            </a:extLst>
          </p:cNvPr>
          <p:cNvSpPr>
            <a:spLocks noGrp="1"/>
          </p:cNvSpPr>
          <p:nvPr>
            <p:ph idx="1"/>
          </p:nvPr>
        </p:nvSpPr>
        <p:spPr/>
        <p:txBody>
          <a:bodyPr>
            <a:normAutofit fontScale="77500" lnSpcReduction="20000"/>
          </a:bodyPr>
          <a:lstStyle/>
          <a:p>
            <a:r>
              <a:rPr lang="cs-CZ" dirty="0"/>
              <a:t>Benigní hyperplazie prostaty (BHP) patří mezi nejčastější onemocnění postihující muže. Je to jeden z častých důvodů, proč muži navštěvují lékaře a proč podstupují operaci. Benigní hyperplazie prostaty je definována jako nemaligní zvětšení prostaty na podkladě zmnožení buněk prostatických žlázek nebo </a:t>
            </a:r>
            <a:r>
              <a:rPr lang="cs-CZ" dirty="0" err="1"/>
              <a:t>stromatu</a:t>
            </a:r>
            <a:r>
              <a:rPr lang="cs-CZ" dirty="0"/>
              <a:t> (vazivové tkáně, která žlázky spojuje). Benigní hyperplazie prostaty závisí na produkci testosteronu, je ovlivňována hormonálně, a také na věku. S přibývajícím věkem stoupá její incidence. Rozhodující role se připisuje </a:t>
            </a:r>
            <a:r>
              <a:rPr lang="cs-CZ" b="1" dirty="0"/>
              <a:t>5-alfa-dihydrotestosteronu (DHT)</a:t>
            </a:r>
            <a:r>
              <a:rPr lang="cs-CZ" dirty="0"/>
              <a:t>, který je androgenním metabolitem. Vytváří se v prostatických buňkách přeměnou z testosteronu a hromadí se v prostatické tkáni. Obvykle toto onemocnění postihuje muže od čtyřiceti let výše a četnost nálezů se zvyšuje s rostoucím věkem pacienta.</a:t>
            </a:r>
          </a:p>
          <a:p>
            <a:r>
              <a:rPr lang="cs-CZ" dirty="0"/>
              <a:t>První histologické změny (tvorba uzlíků v prostatě) jsou již ve 4. desetiletí. Uzly vycházejí z </a:t>
            </a:r>
            <a:r>
              <a:rPr lang="cs-CZ" dirty="0" err="1"/>
              <a:t>periuretrální</a:t>
            </a:r>
            <a:r>
              <a:rPr lang="cs-CZ" dirty="0"/>
              <a:t> části prostaty. Uzlíky se zvětšují pozvolna, tlačí na prostatickou část močové trubice a vyvolávají různý stupeň její neprůchodnosti, a tím i poruchy močení. Symptomatologie záleží více na umístění než na velikosti uzlů.</a:t>
            </a:r>
          </a:p>
          <a:p>
            <a:r>
              <a:rPr lang="cs-CZ" dirty="0"/>
              <a:t> </a:t>
            </a:r>
          </a:p>
          <a:p>
            <a:endParaRPr lang="cs-CZ" dirty="0"/>
          </a:p>
        </p:txBody>
      </p:sp>
    </p:spTree>
    <p:extLst>
      <p:ext uri="{BB962C8B-B14F-4D97-AF65-F5344CB8AC3E}">
        <p14:creationId xmlns:p14="http://schemas.microsoft.com/office/powerpoint/2010/main" val="1355954704"/>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83ECA-4043-460B-901D-A77FF1F0FE0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5678326-C911-4264-87B6-4C0C1D2EA91A}"/>
              </a:ext>
            </a:extLst>
          </p:cNvPr>
          <p:cNvSpPr>
            <a:spLocks noGrp="1"/>
          </p:cNvSpPr>
          <p:nvPr>
            <p:ph idx="1"/>
          </p:nvPr>
        </p:nvSpPr>
        <p:spPr/>
        <p:txBody>
          <a:bodyPr>
            <a:normAutofit fontScale="92500" lnSpcReduction="20000"/>
          </a:bodyPr>
          <a:lstStyle/>
          <a:p>
            <a:r>
              <a:rPr lang="cs-CZ" b="1" dirty="0"/>
              <a:t>Příznaky benigní hyperplazie prostaty</a:t>
            </a:r>
            <a:r>
              <a:rPr lang="cs-CZ" dirty="0"/>
              <a:t> </a:t>
            </a:r>
          </a:p>
          <a:p>
            <a:r>
              <a:rPr lang="cs-CZ" dirty="0"/>
              <a:t>Benigní hyperplazie prostaty bývá provázena problémy s močením, ty se obvykle označují jako LUTS (</a:t>
            </a:r>
            <a:r>
              <a:rPr lang="cs-CZ" dirty="0" err="1"/>
              <a:t>Lower</a:t>
            </a:r>
            <a:r>
              <a:rPr lang="cs-CZ" dirty="0"/>
              <a:t> </a:t>
            </a:r>
            <a:r>
              <a:rPr lang="cs-CZ" dirty="0" err="1"/>
              <a:t>Urinary</a:t>
            </a:r>
            <a:r>
              <a:rPr lang="cs-CZ" dirty="0"/>
              <a:t> </a:t>
            </a:r>
            <a:r>
              <a:rPr lang="cs-CZ" dirty="0" err="1"/>
              <a:t>Tract</a:t>
            </a:r>
            <a:r>
              <a:rPr lang="cs-CZ" dirty="0"/>
              <a:t> </a:t>
            </a:r>
            <a:r>
              <a:rPr lang="cs-CZ" dirty="0" err="1"/>
              <a:t>Symptoms</a:t>
            </a:r>
            <a:r>
              <a:rPr lang="cs-CZ" dirty="0"/>
              <a:t>, symptomy dolních močových cest). Mohou být dvojího typu, a to buď iritační, nebo obstrukční. Mezi </a:t>
            </a:r>
            <a:r>
              <a:rPr lang="cs-CZ" b="1" dirty="0"/>
              <a:t>iritační</a:t>
            </a:r>
            <a:r>
              <a:rPr lang="cs-CZ" dirty="0"/>
              <a:t> příznaky se řadí ty, u kterých se projevuje potřeba častého močení buď přes den, anebo také v noci. Může docházet i k nechtěnému úniku moči, tedy inkontinenci. Tyto příznaky ovlivňují běžný život a do značné míry ho i omezují. K </a:t>
            </a:r>
            <a:r>
              <a:rPr lang="cs-CZ" b="1" dirty="0"/>
              <a:t>obstrukčním</a:t>
            </a:r>
            <a:r>
              <a:rPr lang="cs-CZ" dirty="0"/>
              <a:t> příznakům patří všechny potíže, které provází močení samotné. Ať už je to obtížný a opoždění začátek močení či slabý a přerušovaný proud moči, zdlouhavé močení nebo odkapávání moči ke konci močení až po nedokonalé vyprázdnění močového měchýře. Ovšem ne všichni muži s benigní hyperplazií prostaty musí nutně tyto potíže mít, a ne vždy obtíže závisí na velikosti prostaty.</a:t>
            </a:r>
          </a:p>
          <a:p>
            <a:endParaRPr lang="cs-CZ" dirty="0"/>
          </a:p>
        </p:txBody>
      </p:sp>
    </p:spTree>
    <p:extLst>
      <p:ext uri="{BB962C8B-B14F-4D97-AF65-F5344CB8AC3E}">
        <p14:creationId xmlns:p14="http://schemas.microsoft.com/office/powerpoint/2010/main" val="2609018482"/>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A68828-C15D-4094-BB4A-519D4DE2C14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17D0C2A-098C-41CE-B486-DBBD46266B51}"/>
              </a:ext>
            </a:extLst>
          </p:cNvPr>
          <p:cNvSpPr>
            <a:spLocks noGrp="1"/>
          </p:cNvSpPr>
          <p:nvPr>
            <p:ph idx="1"/>
          </p:nvPr>
        </p:nvSpPr>
        <p:spPr/>
        <p:txBody>
          <a:bodyPr>
            <a:normAutofit fontScale="55000" lnSpcReduction="20000"/>
          </a:bodyPr>
          <a:lstStyle/>
          <a:p>
            <a:r>
              <a:rPr lang="cs-CZ" dirty="0"/>
              <a:t>Rozvoj příznaků benigní hyperplazie prostaty můžeme rozdělit do tří stádií. </a:t>
            </a:r>
            <a:r>
              <a:rPr lang="cs-CZ" b="1" dirty="0"/>
              <a:t>Prvním stádiem</a:t>
            </a:r>
            <a:r>
              <a:rPr lang="cs-CZ" dirty="0"/>
              <a:t> je </a:t>
            </a:r>
            <a:r>
              <a:rPr lang="cs-CZ" b="1" dirty="0"/>
              <a:t>fáze kompenzační,</a:t>
            </a:r>
            <a:r>
              <a:rPr lang="cs-CZ" dirty="0"/>
              <a:t> kdy se u postiženého objevují klasické problémy s močením, jak obstrukční, tak iritační. Nejvíce obtěžuje noční močení, které je způsobeno překrvením malé pánve a prostaty. Přes den problémy s močením nejsou tak velké. V důsledku pohybu nedochází k překrvení a nemocný tedy močí méně často a málo. Objevuje se i dysurie, kdy muž musí při močení tlačit. Kromě slabého proudu moči a dlouhého spouštění močení může také dlouho trvat, než se vymočí. Objevuje se i bolest za sponou stydkou. Tyto obtíže se stupňují při dlouhém sezení, ležení, vypití většího množství tekutin a také při tom, když muž močení zadržuje. Naopak zmírnit je může pohybem a pobytem v teplém prostředí. </a:t>
            </a:r>
          </a:p>
          <a:p>
            <a:r>
              <a:rPr lang="cs-CZ" b="1" dirty="0"/>
              <a:t> </a:t>
            </a:r>
            <a:endParaRPr lang="cs-CZ" dirty="0"/>
          </a:p>
          <a:p>
            <a:r>
              <a:rPr lang="cs-CZ" b="1" dirty="0"/>
              <a:t>Druhé stádium je fáze částečné dekompenzace</a:t>
            </a:r>
            <a:r>
              <a:rPr lang="cs-CZ" dirty="0"/>
              <a:t>. V tomto stadiu se předešlé příznaky stupňují. V noci se frekvence nucení na močení zvyšuje až na 5 – 10 mikcí za noc. Močení je možné jen s námahou a často je nutné použít i břišní lis. Nastupuje také pocit neúplného vyprázdnění močového měchýře po vymočení, zůstává reziduum, které může být zdrojem infekce.  </a:t>
            </a:r>
          </a:p>
          <a:p>
            <a:r>
              <a:rPr lang="cs-CZ" dirty="0"/>
              <a:t> </a:t>
            </a:r>
          </a:p>
          <a:p>
            <a:r>
              <a:rPr lang="cs-CZ" b="1" dirty="0"/>
              <a:t>Třetí stádium je fází dekompenzace</a:t>
            </a:r>
            <a:r>
              <a:rPr lang="cs-CZ" dirty="0"/>
              <a:t>, která je už provázena velmi závažnými komplikacemi. Dochází ke kompletní retenci moči, kdy se muž nemůže vymočit, a k dilataci močového měchýře. Vzniknout může </a:t>
            </a:r>
            <a:r>
              <a:rPr lang="cs-CZ" b="1" dirty="0"/>
              <a:t>i paradoxní </a:t>
            </a:r>
            <a:r>
              <a:rPr lang="cs-CZ" b="1" dirty="0" err="1"/>
              <a:t>ischurie</a:t>
            </a:r>
            <a:r>
              <a:rPr lang="cs-CZ" b="1" dirty="0"/>
              <a:t>,</a:t>
            </a:r>
            <a:r>
              <a:rPr lang="cs-CZ" dirty="0"/>
              <a:t> tedy stálé odkapávání moči v důsledku přeplněného močového měchýře. Při těchto déle trvajících potížích může dojít k poškození ledvin v důsledku oboustranné </a:t>
            </a:r>
            <a:r>
              <a:rPr lang="cs-CZ" b="1" dirty="0" err="1"/>
              <a:t>ureterohydronefrózy</a:t>
            </a:r>
            <a:r>
              <a:rPr lang="cs-CZ" dirty="0"/>
              <a:t> s rozvojem uremie a urosepse. Pacient může udávat velký pocit žízně, nechutenství, možný odpor k jídlu a nápadné je i hubnutí.</a:t>
            </a:r>
          </a:p>
          <a:p>
            <a:r>
              <a:rPr lang="cs-CZ" dirty="0"/>
              <a:t> </a:t>
            </a:r>
          </a:p>
          <a:p>
            <a:r>
              <a:rPr lang="cs-CZ" dirty="0"/>
              <a:t> </a:t>
            </a:r>
          </a:p>
          <a:p>
            <a:endParaRPr lang="cs-CZ" dirty="0"/>
          </a:p>
        </p:txBody>
      </p:sp>
    </p:spTree>
    <p:extLst>
      <p:ext uri="{BB962C8B-B14F-4D97-AF65-F5344CB8AC3E}">
        <p14:creationId xmlns:p14="http://schemas.microsoft.com/office/powerpoint/2010/main" val="3543201844"/>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5FDF3C-6845-4102-9B39-2A52F4BF9F4F}"/>
              </a:ext>
            </a:extLst>
          </p:cNvPr>
          <p:cNvSpPr>
            <a:spLocks noGrp="1"/>
          </p:cNvSpPr>
          <p:nvPr>
            <p:ph type="title"/>
          </p:nvPr>
        </p:nvSpPr>
        <p:spPr/>
        <p:txBody>
          <a:bodyPr/>
          <a:lstStyle/>
          <a:p>
            <a:r>
              <a:rPr lang="cs-CZ" b="1" dirty="0" err="1"/>
              <a:t>Prostatitis</a:t>
            </a:r>
            <a:br>
              <a:rPr lang="cs-CZ" b="1" dirty="0"/>
            </a:br>
            <a:endParaRPr lang="cs-CZ" dirty="0"/>
          </a:p>
        </p:txBody>
      </p:sp>
      <p:sp>
        <p:nvSpPr>
          <p:cNvPr id="3" name="Zástupný symbol pro obsah 2">
            <a:extLst>
              <a:ext uri="{FF2B5EF4-FFF2-40B4-BE49-F238E27FC236}">
                <a16:creationId xmlns:a16="http://schemas.microsoft.com/office/drawing/2014/main" id="{27DAA792-7F4E-4775-8B32-A120C73974E2}"/>
              </a:ext>
            </a:extLst>
          </p:cNvPr>
          <p:cNvSpPr>
            <a:spLocks noGrp="1"/>
          </p:cNvSpPr>
          <p:nvPr>
            <p:ph idx="1"/>
          </p:nvPr>
        </p:nvSpPr>
        <p:spPr/>
        <p:txBody>
          <a:bodyPr>
            <a:normAutofit fontScale="85000" lnSpcReduction="10000"/>
          </a:bodyPr>
          <a:lstStyle/>
          <a:p>
            <a:r>
              <a:rPr lang="cs-CZ" dirty="0"/>
              <a:t>Je zánětlivé onemocnění prostaty, které je vyvoláno bakteriemi přítomnými v moči nebo močové trubici. Vyskytuje se asi u 10 % mužů a projevuje se různými obtížemi. Jedním z projevů je bolest, hlavně v oblasti malé pánve, hráze nebo spodiny močového měchýře. Velmi často může vyzařovat i do jiných částí těla, čímž napodobuje i jiná onemocnění. </a:t>
            </a:r>
          </a:p>
          <a:p>
            <a:r>
              <a:rPr lang="cs-CZ" dirty="0"/>
              <a:t> </a:t>
            </a:r>
          </a:p>
          <a:p>
            <a:r>
              <a:rPr lang="cs-CZ" dirty="0"/>
              <a:t>Prostatitida může být </a:t>
            </a:r>
            <a:r>
              <a:rPr lang="cs-CZ" b="1" dirty="0"/>
              <a:t>akutní a chronická</a:t>
            </a:r>
            <a:r>
              <a:rPr lang="cs-CZ" dirty="0"/>
              <a:t>. Mezi možné příčiny vzniku prostatitidy mohou patřit opakovaná traumata oblasti hráze, velmi často způsobená jízdou na koni či kole, excesy v sexu a životním stylu, autoimunitní onemocnění po infekci prostaty atypickými bakteriemi, chemicky indukovaný zánět z návratu moči do prostaty, neurogenní záněty nebo také určitá forma </a:t>
            </a:r>
            <a:r>
              <a:rPr lang="cs-CZ" dirty="0" err="1"/>
              <a:t>celiakie</a:t>
            </a:r>
            <a:r>
              <a:rPr lang="cs-CZ" dirty="0"/>
              <a:t> a alergie. Značnou mírou může přispět i stres nebo špatná hygiena. </a:t>
            </a:r>
          </a:p>
          <a:p>
            <a:r>
              <a:rPr lang="cs-CZ" b="1" dirty="0"/>
              <a:t> </a:t>
            </a:r>
            <a:endParaRPr lang="cs-CZ" dirty="0"/>
          </a:p>
          <a:p>
            <a:endParaRPr lang="cs-CZ" dirty="0"/>
          </a:p>
        </p:txBody>
      </p:sp>
    </p:spTree>
    <p:extLst>
      <p:ext uri="{BB962C8B-B14F-4D97-AF65-F5344CB8AC3E}">
        <p14:creationId xmlns:p14="http://schemas.microsoft.com/office/powerpoint/2010/main" val="1460375555"/>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71572D-B1D7-4857-8458-C3B53E7A6FA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48934EE-EBE4-4F46-AD2E-777C37BE74DA}"/>
              </a:ext>
            </a:extLst>
          </p:cNvPr>
          <p:cNvSpPr>
            <a:spLocks noGrp="1"/>
          </p:cNvSpPr>
          <p:nvPr>
            <p:ph idx="1"/>
          </p:nvPr>
        </p:nvSpPr>
        <p:spPr/>
        <p:txBody>
          <a:bodyPr>
            <a:normAutofit fontScale="77500" lnSpcReduction="20000"/>
          </a:bodyPr>
          <a:lstStyle/>
          <a:p>
            <a:r>
              <a:rPr lang="cs-CZ" b="1" dirty="0"/>
              <a:t>Akutní prostatitida </a:t>
            </a:r>
            <a:endParaRPr lang="cs-CZ" dirty="0"/>
          </a:p>
          <a:p>
            <a:r>
              <a:rPr lang="cs-CZ" dirty="0"/>
              <a:t>Nejčastěji vzniká infikováním moče v močové trubici a jejím zpětným refluxem do prostatického vývodu. Bakterie se mohou dostat do močové trubice při pohlavním styku nebo také vzácně krevní cestou při jiném zánětlivém onemocnění či </a:t>
            </a:r>
            <a:r>
              <a:rPr lang="cs-CZ" dirty="0" err="1"/>
              <a:t>lymfogenní</a:t>
            </a:r>
            <a:r>
              <a:rPr lang="cs-CZ" dirty="0"/>
              <a:t> cestou (z konečných částí trávicího ústrojí) ze zánětů v okolí, např. z hemeroidů, bakterií z rekta atd. Infekce může vzniknout při katetrizaci močového měchýře. Velmi často ji vyvolávají gramnegativní tyčky, jako jsou třeba </a:t>
            </a:r>
            <a:r>
              <a:rPr lang="cs-CZ" dirty="0" err="1"/>
              <a:t>Escherichia</a:t>
            </a:r>
            <a:r>
              <a:rPr lang="cs-CZ" dirty="0"/>
              <a:t> coli. Diagnóza se určuje na základě klinického obrazu a fyzikálního vyšetření. Charakteristický je nález leukocytů v moči i prostatickém </a:t>
            </a:r>
            <a:r>
              <a:rPr lang="cs-CZ" dirty="0" err="1"/>
              <a:t>exprimátu</a:t>
            </a:r>
            <a:r>
              <a:rPr lang="cs-CZ" dirty="0"/>
              <a:t>. Akutní prostatitida dobře reaguje na antimikrobiální léčbu. Při akutní prostatitidě je prostata zvětšená, překrvená, pokud se objevuje ještě hnisavý zánět, můžou být viditelné i abscesy. Akutní zánět může přejít do zánětu chronického. Akutní prostatitida začíná </a:t>
            </a:r>
            <a:r>
              <a:rPr lang="cs-CZ" b="1" dirty="0"/>
              <a:t>náhle, ve většině případů vysokou teplotou se zimnicí spolu s nucením na moč a stolici. Močení může být bolestivé s častou frekvencí a objevuje se, stejně jako u benigní hyperplazie prostaty, nykturie.</a:t>
            </a:r>
            <a:r>
              <a:rPr lang="cs-CZ" dirty="0"/>
              <a:t> Se stupňujícím zánětem se zvětšuje bolest, hlavně v oblasti konečníku a hráze. Nemocný je schvácený, vyčerpaný, hrozí septický šok. Při vzrůstajícím edému a spazmu v oblasti hrdla močového měchýře může dojít k retenci moči. Diagnózu potvrzuje výrazná bolestivost při vyšetření per </a:t>
            </a:r>
            <a:r>
              <a:rPr lang="cs-CZ" dirty="0" err="1"/>
              <a:t>rectum</a:t>
            </a:r>
            <a:r>
              <a:rPr lang="cs-CZ" dirty="0"/>
              <a:t>.</a:t>
            </a:r>
          </a:p>
          <a:p>
            <a:endParaRPr lang="cs-CZ" dirty="0"/>
          </a:p>
        </p:txBody>
      </p:sp>
    </p:spTree>
    <p:extLst>
      <p:ext uri="{BB962C8B-B14F-4D97-AF65-F5344CB8AC3E}">
        <p14:creationId xmlns:p14="http://schemas.microsoft.com/office/powerpoint/2010/main" val="2037590048"/>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27D656-5EA6-42D0-8AFF-D39C160212E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B076F6C-6CBD-4DEF-A0C0-AFEE924F1890}"/>
              </a:ext>
            </a:extLst>
          </p:cNvPr>
          <p:cNvSpPr>
            <a:spLocks noGrp="1"/>
          </p:cNvSpPr>
          <p:nvPr>
            <p:ph idx="1"/>
          </p:nvPr>
        </p:nvSpPr>
        <p:spPr/>
        <p:txBody>
          <a:bodyPr>
            <a:normAutofit fontScale="92500" lnSpcReduction="20000"/>
          </a:bodyPr>
          <a:lstStyle/>
          <a:p>
            <a:r>
              <a:rPr lang="cs-CZ" b="1" dirty="0"/>
              <a:t>Chronická prostatitida </a:t>
            </a:r>
            <a:endParaRPr lang="cs-CZ" dirty="0"/>
          </a:p>
          <a:p>
            <a:r>
              <a:rPr lang="cs-CZ" dirty="0"/>
              <a:t>Je také označována jako </a:t>
            </a:r>
            <a:r>
              <a:rPr lang="cs-CZ" b="1" dirty="0"/>
              <a:t>syndrom chronické pánevní bolesti nebo také </a:t>
            </a:r>
            <a:r>
              <a:rPr lang="cs-CZ" b="1" dirty="0" err="1"/>
              <a:t>prostatodynie</a:t>
            </a:r>
            <a:r>
              <a:rPr lang="cs-CZ" dirty="0"/>
              <a:t>. Postihuje většinou muže mladšího nebo středního věku. Je nejčastější urologické onemocnění mužů do 50 let a třetí nejčastější u mužů nad 50 let. Typické jsou mikční potíže a bolest v malé pánvi či genitálu. Velmi často je doprovázena sexuální dysfunkcí různého stupně. Chronickou prostatitidu můžeme dále rozdělit na bakteriální a nebakteriální. Bakteriální mohou způsobovat chlamydie a </a:t>
            </a:r>
            <a:r>
              <a:rPr lang="cs-CZ" dirty="0" err="1"/>
              <a:t>mykoplazmata</a:t>
            </a:r>
            <a:r>
              <a:rPr lang="cs-CZ" dirty="0"/>
              <a:t>. </a:t>
            </a:r>
          </a:p>
          <a:p>
            <a:r>
              <a:rPr lang="cs-CZ" dirty="0"/>
              <a:t>Nebakteriální prostatitida je často doprovázena depresemi, úzkostnými stavy a emočním stresem.</a:t>
            </a:r>
          </a:p>
          <a:p>
            <a:r>
              <a:rPr lang="cs-CZ" dirty="0"/>
              <a:t> </a:t>
            </a:r>
          </a:p>
          <a:p>
            <a:r>
              <a:rPr lang="cs-CZ" dirty="0"/>
              <a:t> </a:t>
            </a:r>
          </a:p>
          <a:p>
            <a:endParaRPr lang="cs-CZ" dirty="0"/>
          </a:p>
        </p:txBody>
      </p:sp>
    </p:spTree>
    <p:extLst>
      <p:ext uri="{BB962C8B-B14F-4D97-AF65-F5344CB8AC3E}">
        <p14:creationId xmlns:p14="http://schemas.microsoft.com/office/powerpoint/2010/main" val="408940042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93E8A1-A181-4CAE-A987-020E86AEB227}"/>
              </a:ext>
            </a:extLst>
          </p:cNvPr>
          <p:cNvSpPr>
            <a:spLocks noGrp="1"/>
          </p:cNvSpPr>
          <p:nvPr>
            <p:ph type="title"/>
          </p:nvPr>
        </p:nvSpPr>
        <p:spPr/>
        <p:txBody>
          <a:bodyPr/>
          <a:lstStyle/>
          <a:p>
            <a:r>
              <a:rPr lang="cs-CZ" b="1" dirty="0"/>
              <a:t>Karcinom prostaty</a:t>
            </a:r>
            <a:br>
              <a:rPr lang="cs-CZ" b="1" dirty="0"/>
            </a:br>
            <a:endParaRPr lang="cs-CZ" dirty="0"/>
          </a:p>
        </p:txBody>
      </p:sp>
      <p:sp>
        <p:nvSpPr>
          <p:cNvPr id="3" name="Zástupný symbol pro obsah 2">
            <a:extLst>
              <a:ext uri="{FF2B5EF4-FFF2-40B4-BE49-F238E27FC236}">
                <a16:creationId xmlns:a16="http://schemas.microsoft.com/office/drawing/2014/main" id="{C08EA58E-C0C9-4A5C-924C-679C23E55DA0}"/>
              </a:ext>
            </a:extLst>
          </p:cNvPr>
          <p:cNvSpPr>
            <a:spLocks noGrp="1"/>
          </p:cNvSpPr>
          <p:nvPr>
            <p:ph idx="1"/>
          </p:nvPr>
        </p:nvSpPr>
        <p:spPr/>
        <p:txBody>
          <a:bodyPr>
            <a:normAutofit fontScale="62500" lnSpcReduction="20000"/>
          </a:bodyPr>
          <a:lstStyle/>
          <a:p>
            <a:r>
              <a:rPr lang="cs-CZ" dirty="0"/>
              <a:t>    Karcinom prostaty mnohdy nevyvolává žádné obtíže, proto nemusí být včas rozpoznán. Čím dříve je ale diagnostikován a léčen, tím větší má pacient šanci na vyléčení. Ve většině případů se jedná o adenokarcinom (95 %), s různým stupněm diferenciace. Stupeň malignity adenokarcinomu se stanovuje </a:t>
            </a:r>
            <a:r>
              <a:rPr lang="cs-CZ" b="1" dirty="0"/>
              <a:t>podle </a:t>
            </a:r>
            <a:r>
              <a:rPr lang="cs-CZ" b="1" dirty="0" err="1"/>
              <a:t>Gleasonova</a:t>
            </a:r>
            <a:r>
              <a:rPr lang="cs-CZ" b="1" dirty="0"/>
              <a:t> </a:t>
            </a:r>
            <a:r>
              <a:rPr lang="cs-CZ" b="1" dirty="0" err="1"/>
              <a:t>gradingového</a:t>
            </a:r>
            <a:r>
              <a:rPr lang="cs-CZ" b="1" dirty="0"/>
              <a:t> systému</a:t>
            </a:r>
            <a:r>
              <a:rPr lang="cs-CZ" dirty="0"/>
              <a:t>. Vzrůstající </a:t>
            </a:r>
            <a:r>
              <a:rPr lang="cs-CZ" dirty="0" err="1"/>
              <a:t>grading</a:t>
            </a:r>
            <a:r>
              <a:rPr lang="cs-CZ" dirty="0"/>
              <a:t> ukazuje na horší prognózu pacientů. Karcinomy, které jsou dobře diferencované, prorůstají pozvolna, kdežto ty málo diferencované naopak prorůstají rychle a také rychle zakládají metastázy. Podle stupně diferenciace se jednotlivé nádory řadí do 5 stupňů od G1 po G5. G1 představuje dobře diferencovaný karcinom a G5 naopak karcinom disociovaný. Určuje se </a:t>
            </a:r>
            <a:r>
              <a:rPr lang="cs-CZ" dirty="0" err="1"/>
              <a:t>Gleasonovo</a:t>
            </a:r>
            <a:r>
              <a:rPr lang="cs-CZ" dirty="0"/>
              <a:t> skóre (příznivé skóre 2-4, rizikové skóre 5–7, nepříznivé skóre 8-10).</a:t>
            </a:r>
          </a:p>
          <a:p>
            <a:r>
              <a:rPr lang="cs-CZ" dirty="0"/>
              <a:t> </a:t>
            </a:r>
          </a:p>
          <a:p>
            <a:r>
              <a:rPr lang="cs-CZ" b="1" dirty="0"/>
              <a:t>Příznaky karcinomu prostaty </a:t>
            </a:r>
            <a:endParaRPr lang="cs-CZ" dirty="0"/>
          </a:p>
          <a:p>
            <a:r>
              <a:rPr lang="cs-CZ" dirty="0"/>
              <a:t>V počátcích jde nejčastěji o asymptomatické onemocnění. Pokud se obtíže objeví, jsou většinou podobné těm, které se vyskytují u benigní hyperplazie prostaty a mohou souviset se symptomy LUTS (onemocnění dolních močových cest). Mohou to být například mikční potíže, hematurie, erektilní dysfunkce a jsou obvykle známkou již lokálně pokročilého nádoru. Nádor může prorůstat do močového měchýře nebo utlačit močovody. V tomto případě dochází k městnání moči v močovodech a ledvinách, což může vést až k selhání ledvin. </a:t>
            </a:r>
          </a:p>
          <a:p>
            <a:r>
              <a:rPr lang="cs-CZ" dirty="0"/>
              <a:t> </a:t>
            </a:r>
          </a:p>
          <a:p>
            <a:r>
              <a:rPr lang="cs-CZ" dirty="0"/>
              <a:t>Bezpříznakové onemocnění lze odhalit na základě zvýšené hladiny prostatického specifického antigenu (PSA). </a:t>
            </a:r>
          </a:p>
          <a:p>
            <a:endParaRPr lang="cs-CZ" dirty="0"/>
          </a:p>
        </p:txBody>
      </p:sp>
    </p:spTree>
    <p:extLst>
      <p:ext uri="{BB962C8B-B14F-4D97-AF65-F5344CB8AC3E}">
        <p14:creationId xmlns:p14="http://schemas.microsoft.com/office/powerpoint/2010/main" val="1523941731"/>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FCAF08-362D-4556-B5A8-58B5927CF08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3E710B6-C959-4863-8195-7F181B925DE9}"/>
              </a:ext>
            </a:extLst>
          </p:cNvPr>
          <p:cNvSpPr>
            <a:spLocks noGrp="1"/>
          </p:cNvSpPr>
          <p:nvPr>
            <p:ph idx="1"/>
          </p:nvPr>
        </p:nvSpPr>
        <p:spPr/>
        <p:txBody>
          <a:bodyPr>
            <a:normAutofit fontScale="55000" lnSpcReduction="20000"/>
          </a:bodyPr>
          <a:lstStyle/>
          <a:p>
            <a:r>
              <a:rPr lang="cs-CZ" dirty="0"/>
              <a:t>Karcinom prostaty často metastazuje hlavně do skeletu a lymfatických uzlin. Metastázy se projeví bolestí v kostech, patologickými frakturami a otoky při postižení lymfatických uzlin. Typickým projevem metastáz do skeletu je algický syndrom, kdy dochází k bolestem v okolí páteře s omezením pohyblivosti. Objevit se může i anemie, trombotické stavy či syndrom míšní komprese. U metastáz do lymfatických uzlin jsou přítomny otoky dolních končetin, což je způsobeno blokováním odtoku lymfy. Nejčastěji jsou postiženy hluboké uzliny v malé pánvi. Objevit se mohou i metastázy v plicích, které se projeví dechovými obtížemi.</a:t>
            </a:r>
          </a:p>
          <a:p>
            <a:r>
              <a:rPr lang="cs-CZ" dirty="0"/>
              <a:t> </a:t>
            </a:r>
          </a:p>
          <a:p>
            <a:r>
              <a:rPr lang="cs-CZ" dirty="0"/>
              <a:t>Pacient může být nápadně unavený, může pociťovat nechutenství, které vede k úbytku hmotnosti. Vyskytnout se mohou i </a:t>
            </a:r>
            <a:r>
              <a:rPr lang="cs-CZ" dirty="0" err="1"/>
              <a:t>febrilie</a:t>
            </a:r>
            <a:r>
              <a:rPr lang="cs-CZ" dirty="0"/>
              <a:t>. Mezi prvními příznaky mohou být problémy se stolicí, neboť nádor může prorůstat do okolních tkání, kde způsobuje v okolí konečníku a hráze bolesti při vyprazdňování, přítomna může být zácpa. V některých případech se jako první dostaví poruchy sexuálních funkcí, kdy se objevují bolesti při výronu semene či krev ve spermatu.</a:t>
            </a:r>
          </a:p>
          <a:p>
            <a:r>
              <a:rPr lang="cs-CZ" dirty="0"/>
              <a:t> </a:t>
            </a:r>
          </a:p>
          <a:p>
            <a:r>
              <a:rPr lang="cs-CZ" b="1" dirty="0"/>
              <a:t>Diagnostika</a:t>
            </a:r>
            <a:endParaRPr lang="cs-CZ" dirty="0"/>
          </a:p>
          <a:p>
            <a:r>
              <a:rPr lang="cs-CZ" dirty="0"/>
              <a:t>Vyšetření prostaty je základním ukazatelem pro diagnostiku onemocnění prostaty. </a:t>
            </a:r>
          </a:p>
          <a:p>
            <a:r>
              <a:rPr lang="cs-CZ" b="1" dirty="0"/>
              <a:t>Mezi základní vyšetření</a:t>
            </a:r>
            <a:r>
              <a:rPr lang="cs-CZ" dirty="0"/>
              <a:t> patří vyšetření per </a:t>
            </a:r>
            <a:r>
              <a:rPr lang="cs-CZ" dirty="0" err="1"/>
              <a:t>rectum</a:t>
            </a:r>
            <a:r>
              <a:rPr lang="cs-CZ" dirty="0"/>
              <a:t> a odběr krve na PSA (</a:t>
            </a:r>
            <a:r>
              <a:rPr lang="cs-CZ" dirty="0" err="1"/>
              <a:t>Prostate-Specific</a:t>
            </a:r>
            <a:r>
              <a:rPr lang="cs-CZ" dirty="0"/>
              <a:t> Antigen), vyšetření moči a IPSS dotazník. Tato vyšetření by se měla provést vždy, pokud se dostaví problémy s močením. </a:t>
            </a:r>
          </a:p>
          <a:p>
            <a:r>
              <a:rPr lang="cs-CZ" b="1" dirty="0"/>
              <a:t>Rozšířené vyšetření</a:t>
            </a:r>
            <a:r>
              <a:rPr lang="cs-CZ" dirty="0"/>
              <a:t> zahrnuje vyšetření ultrazvukem, </a:t>
            </a:r>
            <a:r>
              <a:rPr lang="cs-CZ" dirty="0" err="1"/>
              <a:t>uroflowmetrii</a:t>
            </a:r>
            <a:r>
              <a:rPr lang="cs-CZ" dirty="0"/>
              <a:t> (vyšetření průtoku moči), cystoskopii a biopsii prostaty.</a:t>
            </a:r>
          </a:p>
          <a:p>
            <a:r>
              <a:rPr lang="cs-CZ" dirty="0"/>
              <a:t> </a:t>
            </a:r>
          </a:p>
          <a:p>
            <a:endParaRPr lang="cs-CZ" dirty="0"/>
          </a:p>
        </p:txBody>
      </p:sp>
    </p:spTree>
    <p:extLst>
      <p:ext uri="{BB962C8B-B14F-4D97-AF65-F5344CB8AC3E}">
        <p14:creationId xmlns:p14="http://schemas.microsoft.com/office/powerpoint/2010/main" val="798785710"/>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6CB8D-3196-44F8-9EAF-9115D26289D9}"/>
              </a:ext>
            </a:extLst>
          </p:cNvPr>
          <p:cNvSpPr>
            <a:spLocks noGrp="1"/>
          </p:cNvSpPr>
          <p:nvPr>
            <p:ph type="title"/>
          </p:nvPr>
        </p:nvSpPr>
        <p:spPr/>
        <p:txBody>
          <a:bodyPr/>
          <a:lstStyle/>
          <a:p>
            <a:r>
              <a:rPr lang="cs-CZ" b="1" dirty="0"/>
              <a:t>Základní vyšetření</a:t>
            </a:r>
            <a:br>
              <a:rPr lang="cs-CZ" b="1" dirty="0"/>
            </a:br>
            <a:endParaRPr lang="cs-CZ" dirty="0"/>
          </a:p>
        </p:txBody>
      </p:sp>
      <p:sp>
        <p:nvSpPr>
          <p:cNvPr id="3" name="Zástupný symbol pro obsah 2">
            <a:extLst>
              <a:ext uri="{FF2B5EF4-FFF2-40B4-BE49-F238E27FC236}">
                <a16:creationId xmlns:a16="http://schemas.microsoft.com/office/drawing/2014/main" id="{E8AC8C4B-273F-4E2D-8A3A-37A852F2492B}"/>
              </a:ext>
            </a:extLst>
          </p:cNvPr>
          <p:cNvSpPr>
            <a:spLocks noGrp="1"/>
          </p:cNvSpPr>
          <p:nvPr>
            <p:ph idx="1"/>
          </p:nvPr>
        </p:nvSpPr>
        <p:spPr/>
        <p:txBody>
          <a:bodyPr>
            <a:normAutofit fontScale="55000" lnSpcReduction="20000"/>
          </a:bodyPr>
          <a:lstStyle/>
          <a:p>
            <a:r>
              <a:rPr lang="cs-CZ" b="1" dirty="0"/>
              <a:t>Vyšetření per </a:t>
            </a:r>
            <a:r>
              <a:rPr lang="cs-CZ" b="1" dirty="0" err="1"/>
              <a:t>rectum</a:t>
            </a:r>
            <a:endParaRPr lang="cs-CZ" dirty="0"/>
          </a:p>
          <a:p>
            <a:r>
              <a:rPr lang="cs-CZ" dirty="0"/>
              <a:t>Při tomto vyšetření je důležitá správná poloha, kdy pacient leží na levém boku a dolní končetiny má pokrčené s koleny co nejblíž k bradě. Další variantou je </a:t>
            </a:r>
            <a:r>
              <a:rPr lang="cs-CZ" dirty="0" err="1"/>
              <a:t>genukubitální</a:t>
            </a:r>
            <a:r>
              <a:rPr lang="cs-CZ" dirty="0"/>
              <a:t> poloha, kdy pacient klečí na kolenou a opírá se o pokrčené lokty. K samotnému vyšetření je potřeba gumový prst a vazelína. Pacient se před vyšetřením vymočí. Při zavádění prstu, který se zavádí krouživým pohybem, bříškem nahoru, pacient zatlačí jako na stolici. Samotné vyšetření nemusí být pro pacienta příjemné, ale nemělo by být bolestivé. Vyšetřuje se velikost prostaty a její konzistence. </a:t>
            </a:r>
          </a:p>
          <a:p>
            <a:r>
              <a:rPr lang="cs-CZ" dirty="0"/>
              <a:t> </a:t>
            </a:r>
          </a:p>
          <a:p>
            <a:r>
              <a:rPr lang="cs-CZ" b="1" dirty="0"/>
              <a:t>Vyšetření prostatického specifického antigenu </a:t>
            </a:r>
            <a:endParaRPr lang="cs-CZ" dirty="0"/>
          </a:p>
          <a:p>
            <a:r>
              <a:rPr lang="cs-CZ" dirty="0"/>
              <a:t>Vyšetření prostatického specifického antigenu PSA stanoví hladinu v séru. Krev je nutné odebrat před vyšetřením per rektum, po vyšetření per </a:t>
            </a:r>
            <a:r>
              <a:rPr lang="cs-CZ" dirty="0" err="1"/>
              <a:t>rectum</a:t>
            </a:r>
            <a:r>
              <a:rPr lang="cs-CZ" dirty="0"/>
              <a:t>, biopsii či cévkování, se hladina PSA zvyšuje. Ke zvýšení specificity vyšetření se užívá stanovení volného PSA, sledování PSA v čase a věkově specifických hodnot PSA. Prostatický specifický antigen je bílkovina, která způsobuje tekutost semene. Jeho hladina se zvyšuje při BHP v souvislosti se zvětšující se prostatou. Zvyšuje se i u karcinomu prostaty a prostatitidy. Hodnotu PSA musíme hodnotit s ohledem na věk pacienta, protože s rostoucím věkem se hladina PSA v krvi mění. Do 49 let by hladina měla být do 2,5 </a:t>
            </a:r>
            <a:r>
              <a:rPr lang="cs-CZ" dirty="0" err="1"/>
              <a:t>ng</a:t>
            </a:r>
            <a:r>
              <a:rPr lang="cs-CZ" dirty="0"/>
              <a:t>/ml, mezi lety 50-59 se hladina pohybuje do 3,5 </a:t>
            </a:r>
            <a:r>
              <a:rPr lang="cs-CZ" dirty="0" err="1"/>
              <a:t>ng</a:t>
            </a:r>
            <a:r>
              <a:rPr lang="cs-CZ" dirty="0"/>
              <a:t>/ml, ve věku 60-69 je to již do 4,5 </a:t>
            </a:r>
            <a:r>
              <a:rPr lang="cs-CZ" dirty="0" err="1"/>
              <a:t>ng</a:t>
            </a:r>
            <a:r>
              <a:rPr lang="cs-CZ" dirty="0"/>
              <a:t>/ml a nad 70 let by neměla překročit hladinu 6,5 </a:t>
            </a:r>
            <a:r>
              <a:rPr lang="cs-CZ" dirty="0" err="1"/>
              <a:t>ng</a:t>
            </a:r>
            <a:r>
              <a:rPr lang="cs-CZ" dirty="0"/>
              <a:t>/ml. Odebírá se u všech mužů, kteří mají problémy s LUTS. Ráno před odběrem by pacient neměl jíst a měl by vypít asi čtvrt litr nesladké vody nebo čaje. Nutná je také informace, že by neměl 24 hodin před odběrem krve ejakulovat.</a:t>
            </a:r>
          </a:p>
          <a:p>
            <a:r>
              <a:rPr lang="cs-CZ" dirty="0"/>
              <a:t> </a:t>
            </a:r>
          </a:p>
          <a:p>
            <a:endParaRPr lang="cs-CZ" dirty="0"/>
          </a:p>
        </p:txBody>
      </p:sp>
    </p:spTree>
    <p:extLst>
      <p:ext uri="{BB962C8B-B14F-4D97-AF65-F5344CB8AC3E}">
        <p14:creationId xmlns:p14="http://schemas.microsoft.com/office/powerpoint/2010/main" val="3143583592"/>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506E38-B67F-4C0F-BB40-0EF562BF07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FE3D3EF-BA3D-4ACE-82E0-B3008B1B87C0}"/>
              </a:ext>
            </a:extLst>
          </p:cNvPr>
          <p:cNvSpPr>
            <a:spLocks noGrp="1"/>
          </p:cNvSpPr>
          <p:nvPr>
            <p:ph idx="1"/>
          </p:nvPr>
        </p:nvSpPr>
        <p:spPr/>
        <p:txBody>
          <a:bodyPr>
            <a:normAutofit fontScale="55000" lnSpcReduction="20000"/>
          </a:bodyPr>
          <a:lstStyle/>
          <a:p>
            <a:r>
              <a:rPr lang="cs-CZ" dirty="0"/>
              <a:t> </a:t>
            </a:r>
          </a:p>
          <a:p>
            <a:r>
              <a:rPr lang="cs-CZ" b="1" dirty="0"/>
              <a:t>Vyšetření moči </a:t>
            </a:r>
            <a:endParaRPr lang="cs-CZ" dirty="0"/>
          </a:p>
          <a:p>
            <a:r>
              <a:rPr lang="cs-CZ" dirty="0"/>
              <a:t>Vzorek moči se odebírá sterilně, většinou tak učiní sám pacient, poté co mu sestra vysvětlí správný postup. Odebírá se nejlépe vzorek první ranní moči, a z tohoto důvodu je doporučeno pacientům noc před odběrem nepít velké množství tekutin. Nejprve se omyje genitál, poté následuje stažení předkožky a dezinfekce zevního uretrálního ústí. Do připravené sterilní zkumavky se pak zachytí střední proud moči. Moč se vyšetřuje chemicky i bakteriologicky.</a:t>
            </a:r>
          </a:p>
          <a:p>
            <a:r>
              <a:rPr lang="cs-CZ" dirty="0"/>
              <a:t> </a:t>
            </a:r>
          </a:p>
          <a:p>
            <a:r>
              <a:rPr lang="cs-CZ" b="1" dirty="0"/>
              <a:t>IPSS dotazník </a:t>
            </a:r>
            <a:endParaRPr lang="cs-CZ" dirty="0"/>
          </a:p>
          <a:p>
            <a:r>
              <a:rPr lang="cs-CZ" dirty="0"/>
              <a:t>IPSS dotazník (International </a:t>
            </a:r>
            <a:r>
              <a:rPr lang="cs-CZ" dirty="0" err="1"/>
              <a:t>Prostate</a:t>
            </a:r>
            <a:r>
              <a:rPr lang="cs-CZ" dirty="0"/>
              <a:t> Symptom </a:t>
            </a:r>
            <a:r>
              <a:rPr lang="cs-CZ" dirty="0" err="1"/>
              <a:t>Score</a:t>
            </a:r>
            <a:r>
              <a:rPr lang="cs-CZ" dirty="0"/>
              <a:t>) nebo také IPSS skóre je dnes nejčastěji používaný mezinárodní dotazník pro určení příčiny potíží s močením. Skládá se z 8 otázek. Prvních 7 se týká problémů s močením. Zaměřují se na noční močení, močení ve dne, na začátek močení, chabý proud moči, přerušované močení, pocit nedokonalého vyprázdnění močového měchýře a nutnost použití břišního lisu. Osmá otázka je otázkou, která se zaměřuje na pocity s těmito problémy spojenými a na další život s nimi, tedy na kvalitu života nemocného. Na tyto otázky se odpovídá pomocí bodové stupnice od nuly do pěti a následné bodové ohodnocení sedmi otázek se sčítá. Otázka 8 je vyhodnocena samostatně. Pokud součet bodů dosáhne 7, hodnotí se dosavadní obtíže jako mírné. Bodové hodnocení v rozmezí 8-19 odpovídá středně závažným obtížím a 20-35 jsou již obtíže těžké. </a:t>
            </a:r>
          </a:p>
          <a:p>
            <a:r>
              <a:rPr lang="cs-CZ" dirty="0"/>
              <a:t>   </a:t>
            </a:r>
          </a:p>
          <a:p>
            <a:endParaRPr lang="cs-CZ" dirty="0"/>
          </a:p>
        </p:txBody>
      </p:sp>
    </p:spTree>
    <p:extLst>
      <p:ext uri="{BB962C8B-B14F-4D97-AF65-F5344CB8AC3E}">
        <p14:creationId xmlns:p14="http://schemas.microsoft.com/office/powerpoint/2010/main" val="79631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CC7BBF-9DFA-46E1-A54D-83696F620437}"/>
              </a:ext>
            </a:extLst>
          </p:cNvPr>
          <p:cNvSpPr>
            <a:spLocks noGrp="1"/>
          </p:cNvSpPr>
          <p:nvPr>
            <p:ph type="title"/>
          </p:nvPr>
        </p:nvSpPr>
        <p:spPr/>
        <p:txBody>
          <a:bodyPr/>
          <a:lstStyle/>
          <a:p>
            <a:r>
              <a:rPr lang="cs-CZ" b="1" dirty="0"/>
              <a:t>Operační výkony v chirurgii</a:t>
            </a:r>
          </a:p>
        </p:txBody>
      </p:sp>
      <p:sp>
        <p:nvSpPr>
          <p:cNvPr id="5" name="Zástupný symbol pro obsah 4">
            <a:extLst>
              <a:ext uri="{FF2B5EF4-FFF2-40B4-BE49-F238E27FC236}">
                <a16:creationId xmlns:a16="http://schemas.microsoft.com/office/drawing/2014/main" id="{04194883-975D-4969-ADA5-EFF883A1F33D}"/>
              </a:ext>
            </a:extLst>
          </p:cNvPr>
          <p:cNvSpPr>
            <a:spLocks noGrp="1"/>
          </p:cNvSpPr>
          <p:nvPr>
            <p:ph idx="1"/>
          </p:nvPr>
        </p:nvSpPr>
        <p:spPr>
          <a:xfrm>
            <a:off x="384373" y="1825625"/>
            <a:ext cx="11167008" cy="4351338"/>
          </a:xfrm>
        </p:spPr>
        <p:txBody>
          <a:bodyPr/>
          <a:lstStyle/>
          <a:p>
            <a:r>
              <a:rPr lang="cs-CZ" dirty="0"/>
              <a:t>Operační výkony, které náleží do chirurgie dělíme na krvavé a nekrvavé.</a:t>
            </a:r>
          </a:p>
          <a:p>
            <a:r>
              <a:rPr lang="cs-CZ" dirty="0"/>
              <a:t>Operace dělíme podle účelu na </a:t>
            </a:r>
          </a:p>
          <a:p>
            <a:pPr lvl="1"/>
            <a:r>
              <a:rPr lang="cs-CZ" dirty="0"/>
              <a:t>diagnostické (zjištění, rozpoznání chorob) a </a:t>
            </a:r>
          </a:p>
          <a:p>
            <a:pPr lvl="1"/>
            <a:r>
              <a:rPr lang="cs-CZ" dirty="0"/>
              <a:t>terapeutické (léčebné) za účelem léčby, nebo zmírnění chorobných příznaků. </a:t>
            </a:r>
          </a:p>
          <a:p>
            <a:pPr lvl="2"/>
            <a:r>
              <a:rPr lang="cs-CZ" dirty="0"/>
              <a:t>Ty dále dělíme na naléhavé, (neodkladné), u kterých není přípustný odklad a </a:t>
            </a:r>
          </a:p>
          <a:p>
            <a:pPr lvl="2"/>
            <a:r>
              <a:rPr lang="cs-CZ" dirty="0"/>
              <a:t>Nenaléhavé, (plánované), které mohou být odloženy </a:t>
            </a:r>
          </a:p>
          <a:p>
            <a:r>
              <a:rPr lang="cs-CZ" dirty="0"/>
              <a:t>Podle vyřešení příčiny</a:t>
            </a:r>
          </a:p>
          <a:p>
            <a:pPr lvl="1"/>
            <a:r>
              <a:rPr lang="cs-CZ" dirty="0"/>
              <a:t>radikální  </a:t>
            </a:r>
          </a:p>
          <a:p>
            <a:pPr lvl="1"/>
            <a:r>
              <a:rPr lang="cs-CZ" dirty="0"/>
              <a:t>paliativní</a:t>
            </a:r>
          </a:p>
        </p:txBody>
      </p:sp>
    </p:spTree>
    <p:extLst>
      <p:ext uri="{BB962C8B-B14F-4D97-AF65-F5344CB8AC3E}">
        <p14:creationId xmlns:p14="http://schemas.microsoft.com/office/powerpoint/2010/main" val="1441793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EDDBAF0-4E9F-431B-ABA4-4951EF394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542" y="4159276"/>
            <a:ext cx="4055458" cy="2698723"/>
          </a:xfrm>
          <a:prstGeom prst="rect">
            <a:avLst/>
          </a:prstGeom>
        </p:spPr>
      </p:pic>
      <p:sp>
        <p:nvSpPr>
          <p:cNvPr id="33794" name="Rectangle 2">
            <a:extLst>
              <a:ext uri="{FF2B5EF4-FFF2-40B4-BE49-F238E27FC236}">
                <a16:creationId xmlns:a16="http://schemas.microsoft.com/office/drawing/2014/main" id="{CA0CDE99-83C6-428F-B063-9B8D3B0D4647}"/>
              </a:ext>
            </a:extLst>
          </p:cNvPr>
          <p:cNvSpPr>
            <a:spLocks noGrp="1" noChangeArrowheads="1"/>
          </p:cNvSpPr>
          <p:nvPr>
            <p:ph type="title"/>
          </p:nvPr>
        </p:nvSpPr>
        <p:spPr/>
        <p:txBody>
          <a:bodyPr/>
          <a:lstStyle/>
          <a:p>
            <a:r>
              <a:rPr lang="cs-CZ" altLang="cs-CZ"/>
              <a:t>Komplikace vředu</a:t>
            </a:r>
          </a:p>
        </p:txBody>
      </p:sp>
      <p:sp>
        <p:nvSpPr>
          <p:cNvPr id="33795" name="Rectangle 3">
            <a:extLst>
              <a:ext uri="{FF2B5EF4-FFF2-40B4-BE49-F238E27FC236}">
                <a16:creationId xmlns:a16="http://schemas.microsoft.com/office/drawing/2014/main" id="{3AE2E384-F93E-46A6-A811-CE6C5B80680A}"/>
              </a:ext>
            </a:extLst>
          </p:cNvPr>
          <p:cNvSpPr>
            <a:spLocks noGrp="1" noChangeArrowheads="1"/>
          </p:cNvSpPr>
          <p:nvPr>
            <p:ph type="body" idx="1"/>
          </p:nvPr>
        </p:nvSpPr>
        <p:spPr/>
        <p:txBody>
          <a:bodyPr/>
          <a:lstStyle/>
          <a:p>
            <a:r>
              <a:rPr lang="cs-CZ" altLang="cs-CZ" dirty="0"/>
              <a:t>Krvácení</a:t>
            </a:r>
          </a:p>
          <a:p>
            <a:r>
              <a:rPr lang="cs-CZ" altLang="cs-CZ" dirty="0"/>
              <a:t>Perforace</a:t>
            </a:r>
          </a:p>
          <a:p>
            <a:r>
              <a:rPr lang="cs-CZ" altLang="cs-CZ" dirty="0"/>
              <a:t>Penetrace</a:t>
            </a:r>
          </a:p>
          <a:p>
            <a:r>
              <a:rPr lang="cs-CZ" altLang="cs-CZ" dirty="0"/>
              <a:t>Stenóza pyloru (</a:t>
            </a:r>
            <a:r>
              <a:rPr lang="cs-CZ" altLang="cs-CZ" dirty="0" err="1"/>
              <a:t>pylorostenóza</a:t>
            </a:r>
            <a:r>
              <a:rPr lang="cs-CZ" altLang="cs-CZ" dirty="0"/>
              <a:t>, </a:t>
            </a:r>
            <a:r>
              <a:rPr lang="cs-CZ" altLang="cs-CZ" dirty="0" err="1"/>
              <a:t>pylorospasmus</a:t>
            </a:r>
            <a:r>
              <a:rPr lang="cs-CZ" altLang="cs-CZ" dirty="0"/>
              <a:t>) - </a:t>
            </a:r>
            <a:r>
              <a:rPr lang="cs-CZ" dirty="0"/>
              <a:t>u vředů umístěných u pyloru, může vést k městnání potravy v žaludku a zvracení velkého objemu tekutin či špatně natrávené potravy</a:t>
            </a:r>
          </a:p>
          <a:p>
            <a:endParaRPr lang="cs-CZ" altLang="cs-CZ" dirty="0"/>
          </a:p>
          <a:p>
            <a:r>
              <a:rPr lang="cs-CZ" altLang="cs-CZ" dirty="0"/>
              <a:t>Maligní zvrat</a:t>
            </a:r>
          </a:p>
        </p:txBody>
      </p:sp>
      <p:pic>
        <p:nvPicPr>
          <p:cNvPr id="3" name="Obrázek 2">
            <a:extLst>
              <a:ext uri="{FF2B5EF4-FFF2-40B4-BE49-F238E27FC236}">
                <a16:creationId xmlns:a16="http://schemas.microsoft.com/office/drawing/2014/main" id="{61D44E0C-44D1-4230-A588-75DA847EE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523" y="611858"/>
            <a:ext cx="4173398" cy="2337103"/>
          </a:xfrm>
          <a:prstGeom prst="rect">
            <a:avLst/>
          </a:prstGeom>
        </p:spPr>
      </p:pic>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EAC3D5-18E2-4D84-86DD-DD8FE9519041}"/>
              </a:ext>
            </a:extLst>
          </p:cNvPr>
          <p:cNvSpPr>
            <a:spLocks noGrp="1"/>
          </p:cNvSpPr>
          <p:nvPr>
            <p:ph type="title"/>
          </p:nvPr>
        </p:nvSpPr>
        <p:spPr/>
        <p:txBody>
          <a:bodyPr/>
          <a:lstStyle/>
          <a:p>
            <a:r>
              <a:rPr lang="cs-CZ" i="1" dirty="0"/>
              <a:t> IPSS dotazník</a:t>
            </a:r>
            <a:endParaRPr lang="cs-CZ" dirty="0"/>
          </a:p>
        </p:txBody>
      </p:sp>
      <p:pic>
        <p:nvPicPr>
          <p:cNvPr id="5" name="Zástupný symbol pro obsah 4">
            <a:extLst>
              <a:ext uri="{FF2B5EF4-FFF2-40B4-BE49-F238E27FC236}">
                <a16:creationId xmlns:a16="http://schemas.microsoft.com/office/drawing/2014/main" id="{8C89DB6F-604F-4141-8608-1240A4BC7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2543" y="1825625"/>
            <a:ext cx="3266913" cy="4351338"/>
          </a:xfrm>
        </p:spPr>
      </p:pic>
    </p:spTree>
    <p:extLst>
      <p:ext uri="{BB962C8B-B14F-4D97-AF65-F5344CB8AC3E}">
        <p14:creationId xmlns:p14="http://schemas.microsoft.com/office/powerpoint/2010/main" val="132112177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311466-617B-4C7D-8898-3991EA8B535E}"/>
              </a:ext>
            </a:extLst>
          </p:cNvPr>
          <p:cNvSpPr>
            <a:spLocks noGrp="1"/>
          </p:cNvSpPr>
          <p:nvPr>
            <p:ph type="title"/>
          </p:nvPr>
        </p:nvSpPr>
        <p:spPr/>
        <p:txBody>
          <a:bodyPr/>
          <a:lstStyle/>
          <a:p>
            <a:r>
              <a:rPr lang="cs-CZ" b="1" dirty="0"/>
              <a:t>Rozšířené vyšetření</a:t>
            </a:r>
            <a:br>
              <a:rPr lang="cs-CZ" b="1" dirty="0"/>
            </a:br>
            <a:endParaRPr lang="cs-CZ" dirty="0"/>
          </a:p>
        </p:txBody>
      </p:sp>
      <p:sp>
        <p:nvSpPr>
          <p:cNvPr id="3" name="Zástupný symbol pro obsah 2">
            <a:extLst>
              <a:ext uri="{FF2B5EF4-FFF2-40B4-BE49-F238E27FC236}">
                <a16:creationId xmlns:a16="http://schemas.microsoft.com/office/drawing/2014/main" id="{259ABCA3-1C4F-4890-97CE-ABA7CF827064}"/>
              </a:ext>
            </a:extLst>
          </p:cNvPr>
          <p:cNvSpPr>
            <a:spLocks noGrp="1"/>
          </p:cNvSpPr>
          <p:nvPr>
            <p:ph idx="1"/>
          </p:nvPr>
        </p:nvSpPr>
        <p:spPr/>
        <p:txBody>
          <a:bodyPr>
            <a:normAutofit fontScale="55000" lnSpcReduction="20000"/>
          </a:bodyPr>
          <a:lstStyle/>
          <a:p>
            <a:r>
              <a:rPr lang="cs-CZ" b="1" dirty="0"/>
              <a:t>Vyšetření ultrazvukem</a:t>
            </a:r>
            <a:r>
              <a:rPr lang="cs-CZ" dirty="0"/>
              <a:t> je vyšetření neinvazivní. Lze jím zobrazit přes stěnu břišní močový měchýř a prostatu. Důležité je poučení pacienta o nutnosti plného močového měchýře při vyšetření, což znamená, že by asi hodinu před vyšetřením měl vypít půllitr až litr tekutin. K lepšímu zobrazení tvaru a velikosti prostaty může být také použita miniaturní sonda, která se zavede do konečníku. </a:t>
            </a:r>
          </a:p>
          <a:p>
            <a:r>
              <a:rPr lang="cs-CZ" dirty="0"/>
              <a:t> </a:t>
            </a:r>
          </a:p>
          <a:p>
            <a:r>
              <a:rPr lang="cs-CZ" b="1" dirty="0" err="1"/>
              <a:t>Uroflowmetrie</a:t>
            </a:r>
            <a:r>
              <a:rPr lang="cs-CZ" dirty="0"/>
              <a:t> je metoda, pomocí které se měří rychlost proudu moči za určitou časovou jednotku. Měří se pomocí </a:t>
            </a:r>
            <a:r>
              <a:rPr lang="cs-CZ" dirty="0" err="1"/>
              <a:t>uroflowmetru</a:t>
            </a:r>
            <a:r>
              <a:rPr lang="cs-CZ" dirty="0"/>
              <a:t>. Větší efekt má, když je pacient v soukromí. Vyhodnocuje se pomocí </a:t>
            </a:r>
            <a:r>
              <a:rPr lang="cs-CZ" dirty="0" err="1"/>
              <a:t>uroflowmetrické</a:t>
            </a:r>
            <a:r>
              <a:rPr lang="cs-CZ" dirty="0"/>
              <a:t> křivky, která se při průtoku zaznamenává. Zaznamenán je průtok moči v milimetrech za sekundu, sledujeme objem vymočené moči, její maximální a průměrný průtok a dobu močení. Při normálním průtoku je křivka vysoká a krátká, oproti tomu při BHP je nízká a přerušovaná. Je to způsobeno tím, že čas močení se zvyšuje a maximální průtok se snižuje. Hodnota maximálního průtoku moči se mění v závislosti na věku. </a:t>
            </a:r>
          </a:p>
          <a:p>
            <a:r>
              <a:rPr lang="cs-CZ" dirty="0"/>
              <a:t> </a:t>
            </a:r>
          </a:p>
          <a:p>
            <a:r>
              <a:rPr lang="cs-CZ" b="1" dirty="0"/>
              <a:t>Cystoskopie</a:t>
            </a:r>
            <a:r>
              <a:rPr lang="cs-CZ" dirty="0"/>
              <a:t> není často používané vyšetření, používá se spíše jako součást operační léčby u BHP. Vyšetřuje se pomocí cystoskopu, který se zavede přes močovou trubici do močového měchýře. Před zavedením se potře znecitlivujícím gelem, aby vyšetření nebylo bolestivé. Lékař pozoruje močový měchýř zevnitř a může tak odhalit příčinu možného krvácení. Při tomto vyšetření je důležitá asistence sestry, přístroj a pomůcky k vyšetření musí být sterilní, aby se předešlo možné infekci močových cest, která je při tomto druhu vyšetření přes dodržení všech aseptických podmínek velmi častá. Před vyšetřením se pacient vymočí. Cystoskopie se provádí v gynekologické poloze. V případě podezřelého nálezu může lékař ještě odebrat přes cystoskop vzorek tkáně. Po vyšetření může pacient cítit pálení či řezání při močení, což je způsobeno podrážděním sliznice v močových cestách cystoskopem. </a:t>
            </a:r>
          </a:p>
          <a:p>
            <a:endParaRPr lang="cs-CZ" dirty="0"/>
          </a:p>
        </p:txBody>
      </p:sp>
    </p:spTree>
    <p:extLst>
      <p:ext uri="{BB962C8B-B14F-4D97-AF65-F5344CB8AC3E}">
        <p14:creationId xmlns:p14="http://schemas.microsoft.com/office/powerpoint/2010/main" val="3745342960"/>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2EFC04-CDD4-4905-9E81-37BB0C99C63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157277E-6B52-47F7-B338-6CAF4835560C}"/>
              </a:ext>
            </a:extLst>
          </p:cNvPr>
          <p:cNvSpPr>
            <a:spLocks noGrp="1"/>
          </p:cNvSpPr>
          <p:nvPr>
            <p:ph idx="1"/>
          </p:nvPr>
        </p:nvSpPr>
        <p:spPr/>
        <p:txBody>
          <a:bodyPr>
            <a:normAutofit fontScale="70000" lnSpcReduction="20000"/>
          </a:bodyPr>
          <a:lstStyle/>
          <a:p>
            <a:r>
              <a:rPr lang="cs-CZ" b="1" dirty="0"/>
              <a:t>Biopsie prostaty</a:t>
            </a:r>
            <a:r>
              <a:rPr lang="cs-CZ" dirty="0"/>
              <a:t> nebo také punkce prostaty se provádí při zvýšené hladině PSA nebo při nejistém nálezu při vyšetření per </a:t>
            </a:r>
            <a:r>
              <a:rPr lang="cs-CZ" dirty="0" err="1"/>
              <a:t>rectum</a:t>
            </a:r>
            <a:r>
              <a:rPr lang="cs-CZ" dirty="0"/>
              <a:t>. Spočívá v odběru vzorku tkáně prostaty a odeslání k přezkoumání. Jde o konečné stanovení diagnózy. Odebírá se pomocí punkční jehly, která se zavádí spolu s ultrazvukovou sondou konečníkem při místním znecitlivění. Poloha, kterou musí zaujmout pacient je stejná, jako při vyšetření per </a:t>
            </a:r>
            <a:r>
              <a:rPr lang="cs-CZ" dirty="0" err="1"/>
              <a:t>rectum</a:t>
            </a:r>
            <a:r>
              <a:rPr lang="cs-CZ" dirty="0"/>
              <a:t>, a to poloha na boku s koleny pokrčenými k bradě. Může se použít i gynekologická poloha. Důležité je vysazení antikoagulancií asi 10 dní před výkonem. Před výkonem se odebere ještě krev na APTT (aktivovaný parciální tromboplastinový čas), </a:t>
            </a:r>
            <a:r>
              <a:rPr lang="cs-CZ" dirty="0" err="1"/>
              <a:t>Quickův</a:t>
            </a:r>
            <a:r>
              <a:rPr lang="cs-CZ" dirty="0"/>
              <a:t> test a vyšetří se moč na bakteriologii. Pacientovi se podají antibiotika, den před vyšetřením, v den výkonu a následující den po výkonu, aby se snížilo riziko infekce. Je potřeba také vyprázdnit střevo pacienta. Pacient před výkonem podepisuje informovaný souhlas s vyšetřením a poučením o výkonu. Sestra připraví sterilní stolek, kde je punkční jehla, sterilní gumový prst, bioptický odběrový systém a pinzeta. Mimo sterilní stolek má nachystanou fixační látku (10 % formalín) v popsaných zkumavkách a </a:t>
            </a:r>
            <a:r>
              <a:rPr lang="cs-CZ" dirty="0" err="1"/>
              <a:t>mesocain</a:t>
            </a:r>
            <a:r>
              <a:rPr lang="cs-CZ" dirty="0"/>
              <a:t> gel v tubách i s aplikátorem, </a:t>
            </a:r>
            <a:r>
              <a:rPr lang="cs-CZ" dirty="0" err="1"/>
              <a:t>mesocain</a:t>
            </a:r>
            <a:r>
              <a:rPr lang="cs-CZ" dirty="0"/>
              <a:t> gel v 10 ml stříkačce, rektální rourku a rektální sondu. Samotné vyšetření se provádí s plným močovým měchýřem a trvá asi 15 minut, při tomto vyšetření lékař odebere více vzorků, přibližně 8. Vzorky musí být pečlivě uloženy, popsány a odeslány do bioptické laboratoře. Po výkonu se pacient vymočí a měl by také vypít asi půllitr tekutin. Při opětovném vymočení lékař zkontroluje, zda nedošlo ke komplikacím, např. krev v moči a konečníku. Pacient po vyšetření a kontrole odchází domů.</a:t>
            </a:r>
          </a:p>
          <a:p>
            <a:endParaRPr lang="cs-CZ" dirty="0"/>
          </a:p>
        </p:txBody>
      </p:sp>
    </p:spTree>
    <p:extLst>
      <p:ext uri="{BB962C8B-B14F-4D97-AF65-F5344CB8AC3E}">
        <p14:creationId xmlns:p14="http://schemas.microsoft.com/office/powerpoint/2010/main" val="2163920480"/>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B70933-64CD-4890-AC95-4E14E0D95686}"/>
              </a:ext>
            </a:extLst>
          </p:cNvPr>
          <p:cNvSpPr>
            <a:spLocks noGrp="1"/>
          </p:cNvSpPr>
          <p:nvPr>
            <p:ph type="title"/>
          </p:nvPr>
        </p:nvSpPr>
        <p:spPr/>
        <p:txBody>
          <a:bodyPr/>
          <a:lstStyle/>
          <a:p>
            <a:r>
              <a:rPr lang="cs-CZ" b="1" dirty="0"/>
              <a:t>Prevence</a:t>
            </a:r>
            <a:br>
              <a:rPr lang="cs-CZ" b="1" dirty="0"/>
            </a:br>
            <a:endParaRPr lang="cs-CZ" dirty="0"/>
          </a:p>
        </p:txBody>
      </p:sp>
      <p:sp>
        <p:nvSpPr>
          <p:cNvPr id="3" name="Zástupný symbol pro obsah 2">
            <a:extLst>
              <a:ext uri="{FF2B5EF4-FFF2-40B4-BE49-F238E27FC236}">
                <a16:creationId xmlns:a16="http://schemas.microsoft.com/office/drawing/2014/main" id="{EFD45AE6-8A52-4FEA-8134-CFCDE1CBEE08}"/>
              </a:ext>
            </a:extLst>
          </p:cNvPr>
          <p:cNvSpPr>
            <a:spLocks noGrp="1"/>
          </p:cNvSpPr>
          <p:nvPr>
            <p:ph idx="1"/>
          </p:nvPr>
        </p:nvSpPr>
        <p:spPr/>
        <p:txBody>
          <a:bodyPr>
            <a:normAutofit fontScale="70000" lnSpcReduction="20000"/>
          </a:bodyPr>
          <a:lstStyle/>
          <a:p>
            <a:r>
              <a:rPr lang="cs-CZ" b="1" dirty="0"/>
              <a:t>Primární prevence </a:t>
            </a:r>
            <a:endParaRPr lang="cs-CZ" dirty="0"/>
          </a:p>
          <a:p>
            <a:r>
              <a:rPr lang="cs-CZ" dirty="0"/>
              <a:t>U benigní hyperplazie prostaty nejde jasně říci, jak jí předcházet, protože není ani vědecky dokázáno, co přesně ji způsobuje. Tudíž primární prevence v podstatě není. BHP přímo úměrně závisí na věku a na vlivu hormonů. Věk se nedá ovlivnit a vliv hormonů jde upravit medikamentózní léčbou, která se ovšem nasazuje až, když se prokáže nadměrný růst prostaty, a to už patří do prevence sekundární.</a:t>
            </a:r>
          </a:p>
          <a:p>
            <a:r>
              <a:rPr lang="cs-CZ" dirty="0"/>
              <a:t> </a:t>
            </a:r>
          </a:p>
          <a:p>
            <a:r>
              <a:rPr lang="cs-CZ" dirty="0"/>
              <a:t>Primární prevence proti zánětu prostaty zahrnuje pravidelný příjem tekutin, vypité množství by nemělo klesnout pod 2 litry za 24 hodin. Velmi důležité je také dodržovat hygienu genitálu a velmi zásadní roli hrají hygienická opatření při sexuálním styku, což zahrnuje používání kondomu při rizikovém pohlavním styku, a to i včetně análního styku či v době gynekologické léčby partnerky. Pokud se tak nestane a proběhne nechráněný pohlavní styk, je důležité jít se bezprostředně po něm vymočit. Dále by nemělo docházet k zadržování močení a tím k přetěžování kapacity močového měchýře. Vhodná není ani dlouhá a náročná jízda na kole nebo na koni a časté sezení na studených místech. V neposlední řadě sem patří také krátká sexuální abstinence po výrazném excesu v sexuálním životě. </a:t>
            </a:r>
          </a:p>
          <a:p>
            <a:endParaRPr lang="cs-CZ" dirty="0"/>
          </a:p>
        </p:txBody>
      </p:sp>
    </p:spTree>
    <p:extLst>
      <p:ext uri="{BB962C8B-B14F-4D97-AF65-F5344CB8AC3E}">
        <p14:creationId xmlns:p14="http://schemas.microsoft.com/office/powerpoint/2010/main" val="361692079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96C9FE-661D-4281-BB44-9061DA5DA9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8AAF861-6ECF-41A1-9ACC-17B62D60B00C}"/>
              </a:ext>
            </a:extLst>
          </p:cNvPr>
          <p:cNvSpPr>
            <a:spLocks noGrp="1"/>
          </p:cNvSpPr>
          <p:nvPr>
            <p:ph idx="1"/>
          </p:nvPr>
        </p:nvSpPr>
        <p:spPr/>
        <p:txBody>
          <a:bodyPr>
            <a:normAutofit fontScale="77500" lnSpcReduction="20000"/>
          </a:bodyPr>
          <a:lstStyle/>
          <a:p>
            <a:r>
              <a:rPr lang="cs-CZ" dirty="0"/>
              <a:t>U karcinomu prostaty v podstatě neexistuje primární prevence, ale existují zásady, které by mohly částečně snížit riziko vzniku. Negativně působí </a:t>
            </a:r>
            <a:r>
              <a:rPr lang="cs-CZ" b="1" dirty="0"/>
              <a:t>kouření, sedavý způsob života, málo pohybu, nadváha, špatná životospráva nebo nadměrný stres. Větší riziko vzniku karcinomu prostaty mohou mít i lidé, kteří konzumují nadměrné množství červeného masa a tuků, především cholesterolu. </a:t>
            </a:r>
            <a:r>
              <a:rPr lang="cs-CZ" dirty="0"/>
              <a:t>Dobré je zvýšit příjem bílého masa a hlavně zeleniny, ovoce a také sóji. Podle současných poznatků se doporučuje konzumovat i větší množství rajčat a rajčatového protlaku, neboť obsahují látky </a:t>
            </a:r>
            <a:r>
              <a:rPr lang="cs-CZ" dirty="0" err="1"/>
              <a:t>isoflavonoidy</a:t>
            </a:r>
            <a:r>
              <a:rPr lang="cs-CZ" dirty="0"/>
              <a:t> a lykopeny, které by měly působit v prevenci proti nádoru prostaty. Příznivě by měly působit i antioxidanty jako je vitamin A, E, D a zinek se selenem. Vitamín E se hojně vyskytuje v rostlinném oleji a oříšcích, působí blahodárně na organismus, zpomaluje nádorový růst a pomáhá stimulovat imunitní systém. Zapomenout se ovšem nesmí na to, že nadměrným přísunem vitamínu E může dojít k předávkování. Selen má anti kancerogenní potenciál a pomáhá tělu likvidovat potencionálně toxické substance. Obsažen je v obilovinách, rybách a vejcích. Zinek se vyskytuje v červeném mase a hraje roli při syntéze testosteronu. V těle ho ovšem nesmí být moc, při velkém množství má právě opačný účinek a může zvýšit riziko karcinomu prostaty. Větší riziko vzniku mají i lidé, kteří pracují s karcinogenními látkami, o jejímž možném negativním vlivu by měli být ale poučení od svého zaměstnavatele </a:t>
            </a:r>
          </a:p>
        </p:txBody>
      </p:sp>
    </p:spTree>
    <p:extLst>
      <p:ext uri="{BB962C8B-B14F-4D97-AF65-F5344CB8AC3E}">
        <p14:creationId xmlns:p14="http://schemas.microsoft.com/office/powerpoint/2010/main" val="3524479400"/>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55BE8-1FDA-45BB-B555-A681D90340B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8C0EA36-C0DF-4519-B1FE-C1735ED63B40}"/>
              </a:ext>
            </a:extLst>
          </p:cNvPr>
          <p:cNvSpPr>
            <a:spLocks noGrp="1"/>
          </p:cNvSpPr>
          <p:nvPr>
            <p:ph idx="1"/>
          </p:nvPr>
        </p:nvSpPr>
        <p:spPr/>
        <p:txBody>
          <a:bodyPr>
            <a:normAutofit fontScale="55000" lnSpcReduction="20000"/>
          </a:bodyPr>
          <a:lstStyle/>
          <a:p>
            <a:r>
              <a:rPr lang="cs-CZ" b="1" dirty="0"/>
              <a:t>Sekundární prevence </a:t>
            </a:r>
            <a:endParaRPr lang="cs-CZ" dirty="0"/>
          </a:p>
          <a:p>
            <a:r>
              <a:rPr lang="cs-CZ" dirty="0"/>
              <a:t>Sekundární prevence je taková, která se snaží zamezit rozvoji už vzniklého onemocnění, a také napomáhá jeho včasnému odhalení. Hlavním cílem je zabránit dalšímu zhoršení onemocnění, pomáhá včasnému léčení a snaží se stav stabilizovat nebo nejlépe vyléčit. </a:t>
            </a:r>
          </a:p>
          <a:p>
            <a:r>
              <a:rPr lang="cs-CZ" dirty="0"/>
              <a:t> </a:t>
            </a:r>
          </a:p>
          <a:p>
            <a:r>
              <a:rPr lang="cs-CZ" dirty="0"/>
              <a:t>Ani u sekundární prevence u BHP nemůžeme s přesvědčením říct, že víme, jak zamezit jejímu růstu, ale jsou tu doporučení, pomocí kterých můžeme potíže, které sebou BHP přináší, zmírnit. Opět tu velkou roli hraje pravidelný dostatečný příjem tekutin. Tekutiny by neměly být přijímány rychle a jednorázově. Dobré je omezit příjem tekutin pokud víme, že jdeme někam, kde není možné se často vymočit nebo také tam, kde to nás či okolí obtěžuje. Tento problém může nastat např. při dlouhém cestování, při návštěvě, při společenských akcích atd. Měly by být také značně omezeny tekutiny dvě hodiny před spaním, snižuje to potřebu častého močení v noci. Alkohol a nápoje s kofeinem jsou nevhodné. Doporučuje se také nejíst příliš ostrá a kořeněná jídla, protože jsou dráždivá. </a:t>
            </a:r>
          </a:p>
          <a:p>
            <a:r>
              <a:rPr lang="cs-CZ" dirty="0"/>
              <a:t> </a:t>
            </a:r>
          </a:p>
          <a:p>
            <a:r>
              <a:rPr lang="cs-CZ" dirty="0"/>
              <a:t>U prostatitidy je sekundární prevence podobná jako u BHP. Doporučuje se nejíst ostrá a pálivá jídla, nepít tvrdý alkohol a také močopudné nápoje a omezit množství kofeinu. Léky se musí brát přesně dle ordinace lékaře. U prostatitidy je také důležité nesedět dlouhou dobu v jedné pozici, dochází tak totiž k překrvení orgánů malé pánve i prostaty, což může způsobovat bolesti. Je tedy dobré střídat sezení s krátkými přestávkami na procvičení. Není vhodné ani přílišné zahřívání orgánů malé pánve, např. v soláriu, v horkých lázních, kde je dobré pobyt omezit na minimum, nedoporučuje se sedět ani na vyhřívaných sedačkách v autě. </a:t>
            </a:r>
          </a:p>
          <a:p>
            <a:endParaRPr lang="cs-CZ" dirty="0"/>
          </a:p>
        </p:txBody>
      </p:sp>
    </p:spTree>
    <p:extLst>
      <p:ext uri="{BB962C8B-B14F-4D97-AF65-F5344CB8AC3E}">
        <p14:creationId xmlns:p14="http://schemas.microsoft.com/office/powerpoint/2010/main" val="2845899746"/>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3C430F-9887-4134-9EBF-3951C780A1C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C082398-F5F0-4770-A3E3-CC9B569E9855}"/>
              </a:ext>
            </a:extLst>
          </p:cNvPr>
          <p:cNvSpPr>
            <a:spLocks noGrp="1"/>
          </p:cNvSpPr>
          <p:nvPr>
            <p:ph idx="1"/>
          </p:nvPr>
        </p:nvSpPr>
        <p:spPr/>
        <p:txBody>
          <a:bodyPr>
            <a:normAutofit fontScale="62500" lnSpcReduction="20000"/>
          </a:bodyPr>
          <a:lstStyle/>
          <a:p>
            <a:r>
              <a:rPr lang="cs-CZ" b="1" dirty="0"/>
              <a:t>K sekundární prevenci karcinomu prostaty patří jednoznačně </a:t>
            </a:r>
            <a:r>
              <a:rPr lang="cs-CZ" b="1" dirty="0" err="1"/>
              <a:t>screening</a:t>
            </a:r>
            <a:r>
              <a:rPr lang="cs-CZ" b="1" dirty="0"/>
              <a:t>, který ovšem není celoplošně v České republice zaveden a hrazen</a:t>
            </a:r>
            <a:r>
              <a:rPr lang="cs-CZ" dirty="0"/>
              <a:t>. Rozhodně jsou ale pravidelné urologické prohlídky jednou z nejlepších prevencí, a to především u mužů starších 50 let, anebo dokonce již dříve u mužů, u kterých jsou k tomu genetické dispozice. Výzkumy ukazují, že pokud někdo z rodiny trpěl karcinomem prostaty, tak se riziko zvyšuje, pokud to byl otec, může být riziko třeba i 2x vyšší, ještě více stoupá s onemocněním bratra, kdy se stupňuje až třikrát. </a:t>
            </a:r>
          </a:p>
          <a:p>
            <a:r>
              <a:rPr lang="cs-CZ" b="1" dirty="0"/>
              <a:t> </a:t>
            </a:r>
            <a:endParaRPr lang="cs-CZ" dirty="0"/>
          </a:p>
          <a:p>
            <a:r>
              <a:rPr lang="cs-CZ" b="1" dirty="0"/>
              <a:t>Terciální prevence </a:t>
            </a:r>
            <a:endParaRPr lang="cs-CZ" dirty="0"/>
          </a:p>
          <a:p>
            <a:r>
              <a:rPr lang="cs-CZ" dirty="0"/>
              <a:t>Jejím úkolem je jednak zmenšit negativní následky, které zůstaly po už vyléčeném onemocnění, a také pozorování již vyléčených jedinců. Terciální prevence se používá především u onkologických onemocnění, v našem případě u karcinomu prostaty, také je důležitá dispenzární péče, která zahrnuje soustavnou zdravotní péči. Terciální prevence je žádoucí i u BHP nebo prostatitidy.</a:t>
            </a:r>
          </a:p>
          <a:p>
            <a:r>
              <a:rPr lang="cs-CZ" dirty="0"/>
              <a:t> </a:t>
            </a:r>
          </a:p>
          <a:p>
            <a:r>
              <a:rPr lang="cs-CZ" b="1" dirty="0"/>
              <a:t>Předoperační a pooperační péče o pacienta s onemocněním prostaty </a:t>
            </a:r>
            <a:endParaRPr lang="cs-CZ" dirty="0"/>
          </a:p>
          <a:p>
            <a:r>
              <a:rPr lang="cs-CZ" dirty="0"/>
              <a:t>Pokud selže léčba konzervativní, je nutno přistoupit k léčbě chirurgické. Většinou se tak děje ve druhém a třetím stádiu onemocnění. Operací prostaty může být celá řada, od klasických přístupů až po použití různých robotických technologií.</a:t>
            </a:r>
          </a:p>
          <a:p>
            <a:endParaRPr lang="cs-CZ" dirty="0"/>
          </a:p>
        </p:txBody>
      </p:sp>
    </p:spTree>
    <p:extLst>
      <p:ext uri="{BB962C8B-B14F-4D97-AF65-F5344CB8AC3E}">
        <p14:creationId xmlns:p14="http://schemas.microsoft.com/office/powerpoint/2010/main" val="189021536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C171F6-BED3-4275-98BE-457E4E62254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DE93AC3-48E1-4EDE-B4E4-096171E2DED1}"/>
              </a:ext>
            </a:extLst>
          </p:cNvPr>
          <p:cNvSpPr>
            <a:spLocks noGrp="1"/>
          </p:cNvSpPr>
          <p:nvPr>
            <p:ph idx="1"/>
          </p:nvPr>
        </p:nvSpPr>
        <p:spPr/>
        <p:txBody>
          <a:bodyPr>
            <a:normAutofit fontScale="77500" lnSpcReduction="20000"/>
          </a:bodyPr>
          <a:lstStyle/>
          <a:p>
            <a:r>
              <a:rPr lang="cs-CZ" b="1" dirty="0"/>
              <a:t>Operace prostaty </a:t>
            </a:r>
            <a:endParaRPr lang="cs-CZ" dirty="0"/>
          </a:p>
          <a:p>
            <a:r>
              <a:rPr lang="cs-CZ" dirty="0"/>
              <a:t>Mezi základní druhy operací patří např</a:t>
            </a:r>
            <a:r>
              <a:rPr lang="cs-CZ" b="1" dirty="0"/>
              <a:t>. </a:t>
            </a:r>
            <a:r>
              <a:rPr lang="cs-CZ" b="1" dirty="0" err="1"/>
              <a:t>transuretrární</a:t>
            </a:r>
            <a:r>
              <a:rPr lang="cs-CZ" b="1" dirty="0"/>
              <a:t> resekce prostaty (TURP),</a:t>
            </a:r>
            <a:r>
              <a:rPr lang="cs-CZ" dirty="0"/>
              <a:t> která se provádí velmi často v </a:t>
            </a:r>
            <a:r>
              <a:rPr lang="cs-CZ" dirty="0" err="1"/>
              <a:t>subarachnoideální</a:t>
            </a:r>
            <a:r>
              <a:rPr lang="cs-CZ" dirty="0"/>
              <a:t> blokádě, kdy se za pomocí </a:t>
            </a:r>
            <a:r>
              <a:rPr lang="cs-CZ" dirty="0" err="1"/>
              <a:t>endoresektoru</a:t>
            </a:r>
            <a:r>
              <a:rPr lang="cs-CZ" dirty="0"/>
              <a:t> (přístroje s pohyblivou kličkou) postupně odstraní patologická tkáň prostaty až k pouzdru. </a:t>
            </a:r>
          </a:p>
          <a:p>
            <a:r>
              <a:rPr lang="cs-CZ" b="1" dirty="0"/>
              <a:t>Dále </a:t>
            </a:r>
            <a:r>
              <a:rPr lang="cs-CZ" b="1" dirty="0" err="1"/>
              <a:t>transvezikální</a:t>
            </a:r>
            <a:r>
              <a:rPr lang="cs-CZ" b="1" dirty="0"/>
              <a:t> prostatektomie (TVPE),</a:t>
            </a:r>
            <a:r>
              <a:rPr lang="cs-CZ" dirty="0"/>
              <a:t> kterou je operováno asi 80 % pacientů, používá se při velkém zbytnění prostaty, a to u prostat větších než 80 až 100 g. </a:t>
            </a:r>
          </a:p>
          <a:p>
            <a:r>
              <a:rPr lang="cs-CZ" b="1" dirty="0"/>
              <a:t>Otevřená prostatektomie</a:t>
            </a:r>
            <a:r>
              <a:rPr lang="cs-CZ" dirty="0"/>
              <a:t> se volí u lidí s ortopedickými problémy a u lidí s nehybným kyčelním kloubem. </a:t>
            </a:r>
          </a:p>
          <a:p>
            <a:r>
              <a:rPr lang="cs-CZ" dirty="0"/>
              <a:t>Mezi další patří </a:t>
            </a:r>
            <a:r>
              <a:rPr lang="cs-CZ" dirty="0" err="1"/>
              <a:t>miniinvazivní</a:t>
            </a:r>
            <a:r>
              <a:rPr lang="cs-CZ" dirty="0"/>
              <a:t> instrumentální terapie, které zahrnují </a:t>
            </a:r>
            <a:r>
              <a:rPr lang="cs-CZ" b="1" dirty="0"/>
              <a:t>incizi prostaty (TUIP</a:t>
            </a:r>
            <a:r>
              <a:rPr lang="cs-CZ" dirty="0"/>
              <a:t>), která se volí většinou u malých prostat do 30 g. </a:t>
            </a:r>
          </a:p>
          <a:p>
            <a:r>
              <a:rPr lang="cs-CZ" dirty="0"/>
              <a:t>Dále </a:t>
            </a:r>
            <a:r>
              <a:rPr lang="cs-CZ" b="1" dirty="0"/>
              <a:t>dilataci prostatické </a:t>
            </a:r>
            <a:r>
              <a:rPr lang="cs-CZ" b="1" dirty="0" err="1"/>
              <a:t>uretry</a:t>
            </a:r>
            <a:r>
              <a:rPr lang="cs-CZ" b="1" dirty="0"/>
              <a:t> balonkem, nebo kryochirurgii</a:t>
            </a:r>
            <a:r>
              <a:rPr lang="cs-CZ" dirty="0"/>
              <a:t>, kdy se zmrazí prostata tekutým dusíkem. Tyto operační výkony se používají u BHP. </a:t>
            </a:r>
          </a:p>
          <a:p>
            <a:r>
              <a:rPr lang="cs-CZ" b="1" dirty="0"/>
              <a:t> </a:t>
            </a:r>
            <a:endParaRPr lang="cs-CZ" dirty="0"/>
          </a:p>
          <a:p>
            <a:endParaRPr lang="cs-CZ" dirty="0"/>
          </a:p>
        </p:txBody>
      </p:sp>
    </p:spTree>
    <p:extLst>
      <p:ext uri="{BB962C8B-B14F-4D97-AF65-F5344CB8AC3E}">
        <p14:creationId xmlns:p14="http://schemas.microsoft.com/office/powerpoint/2010/main" val="123801512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8CDDBF-51BD-4B2F-8017-C0BC8A57598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9E86E8F-ED6C-4B1D-82DC-C22165DE5C48}"/>
              </a:ext>
            </a:extLst>
          </p:cNvPr>
          <p:cNvSpPr>
            <a:spLocks noGrp="1"/>
          </p:cNvSpPr>
          <p:nvPr>
            <p:ph idx="1"/>
          </p:nvPr>
        </p:nvSpPr>
        <p:spPr/>
        <p:txBody>
          <a:bodyPr>
            <a:normAutofit fontScale="70000" lnSpcReduction="20000"/>
          </a:bodyPr>
          <a:lstStyle/>
          <a:p>
            <a:r>
              <a:rPr lang="cs-CZ" dirty="0"/>
              <a:t>Radikální prostatektomie u lokalizovaného nádoru má potencionálně vyléčitelný účinek. Jsou-li ohraničené na žlázu (T1 a T2), k radikální prostatektomii (RAPE) jsou vhodné. Ta spočívá v odstranění semenných váčků a následné anastomóze močového měchýře se zadní </a:t>
            </a:r>
            <a:r>
              <a:rPr lang="cs-CZ" dirty="0" err="1"/>
              <a:t>uretrou</a:t>
            </a:r>
            <a:r>
              <a:rPr lang="cs-CZ" dirty="0"/>
              <a:t> a odstranění celé žlázy i s pouzdrem.</a:t>
            </a:r>
          </a:p>
          <a:p>
            <a:r>
              <a:rPr lang="cs-CZ" dirty="0"/>
              <a:t>Pánevní </a:t>
            </a:r>
            <a:r>
              <a:rPr lang="cs-CZ" dirty="0" err="1"/>
              <a:t>lymfadenektomie</a:t>
            </a:r>
            <a:r>
              <a:rPr lang="cs-CZ" dirty="0"/>
              <a:t> je součástí výkonu. Tato operace je velmi náročná</a:t>
            </a:r>
          </a:p>
          <a:p>
            <a:r>
              <a:rPr lang="cs-CZ" dirty="0"/>
              <a:t>technicky a nezvládnutí jejích úskalí vede k nepříjemným komplikacím jako je</a:t>
            </a:r>
          </a:p>
          <a:p>
            <a:r>
              <a:rPr lang="cs-CZ" dirty="0"/>
              <a:t>inkontinence, impotence nebo vznik píštěle. Při extrémní obezitě nebo u starších</a:t>
            </a:r>
          </a:p>
          <a:p>
            <a:r>
              <a:rPr lang="cs-CZ" dirty="0"/>
              <a:t>rizikových skupin volíme konzervativní postup. RAPE se provádí pouze u lidí s</a:t>
            </a:r>
          </a:p>
          <a:p>
            <a:r>
              <a:rPr lang="cs-CZ" dirty="0"/>
              <a:t>vyhlídkou dalšího přežití, s ohledem na přidružené choroby a na věk. Aktinoterapie je alternativou radikální operační léčby lokalizovaného karcinomu (T1, T2, T3 bez metastáz v pánevních uzlinách). </a:t>
            </a:r>
          </a:p>
          <a:p>
            <a:r>
              <a:rPr lang="cs-CZ" dirty="0"/>
              <a:t> </a:t>
            </a:r>
          </a:p>
          <a:p>
            <a:r>
              <a:rPr lang="cs-CZ" dirty="0"/>
              <a:t>Prognóza karcinomu prostaty je závislá na stádiu nemoci. Při radikálním odstranění lokalizovaného karcinomu prostaty je naděje na trvalé vyléčení. Nelze vyléčit onemocnění generalizované a lokálně pokročilé, pouze symptomy, lze ovlivnit</a:t>
            </a:r>
          </a:p>
          <a:p>
            <a:r>
              <a:rPr lang="cs-CZ" dirty="0"/>
              <a:t>a prodloužit maximálně přežití.</a:t>
            </a:r>
          </a:p>
          <a:p>
            <a:endParaRPr lang="cs-CZ" dirty="0"/>
          </a:p>
        </p:txBody>
      </p:sp>
    </p:spTree>
    <p:extLst>
      <p:ext uri="{BB962C8B-B14F-4D97-AF65-F5344CB8AC3E}">
        <p14:creationId xmlns:p14="http://schemas.microsoft.com/office/powerpoint/2010/main" val="5543566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534CD-AD3F-4AB0-BDC5-0E19FB4E015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C4CCEAE-A13A-44E0-BA8F-564F7BA89D4E}"/>
              </a:ext>
            </a:extLst>
          </p:cNvPr>
          <p:cNvSpPr>
            <a:spLocks noGrp="1"/>
          </p:cNvSpPr>
          <p:nvPr>
            <p:ph idx="1"/>
          </p:nvPr>
        </p:nvSpPr>
        <p:spPr/>
        <p:txBody>
          <a:bodyPr>
            <a:normAutofit fontScale="47500" lnSpcReduction="20000"/>
          </a:bodyPr>
          <a:lstStyle/>
          <a:p>
            <a:r>
              <a:rPr lang="cs-CZ" b="1" dirty="0"/>
              <a:t>Nejčastější ošetřovatelské diagnózy:</a:t>
            </a:r>
            <a:endParaRPr lang="cs-CZ" dirty="0"/>
          </a:p>
          <a:p>
            <a:r>
              <a:rPr lang="cs-CZ" dirty="0">
                <a:hlinkClick r:id="rId2" tooltip="osetrovatelske-diagnozy.aspx"/>
              </a:rPr>
              <a:t>Akutní bolest - 00132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stravování - 00102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hlinkClick r:id="rId2" tooltip="osetrovatelske-diagnozy.aspx"/>
              </a:rPr>
              <a:t>Nedostatečné znalosti - 00126</a:t>
            </a:r>
            <a:endParaRPr lang="cs-CZ" dirty="0"/>
          </a:p>
          <a:p>
            <a:r>
              <a:rPr lang="cs-CZ" dirty="0">
                <a:hlinkClick r:id="rId2" tooltip="osetrovatelske-diagnozy.aspx"/>
              </a:rPr>
              <a:t>Narušená integrita tkáně - 00044</a:t>
            </a:r>
            <a:endParaRPr lang="cs-CZ" dirty="0"/>
          </a:p>
          <a:p>
            <a:r>
              <a:rPr lang="cs-CZ" dirty="0">
                <a:hlinkClick r:id="rId2" tooltip="osetrovatelske-diagnozy.aspx"/>
              </a:rPr>
              <a:t>Retence moči - 00023</a:t>
            </a:r>
            <a:endParaRPr lang="cs-CZ" dirty="0"/>
          </a:p>
          <a:p>
            <a:r>
              <a:rPr lang="cs-CZ" dirty="0">
                <a:hlinkClick r:id="rId2" tooltip="osetrovatelske-diagnozy.aspx"/>
              </a:rPr>
              <a:t>Riziko infekce - 00004</a:t>
            </a:r>
            <a:endParaRPr lang="cs-CZ" dirty="0"/>
          </a:p>
          <a:p>
            <a:r>
              <a:rPr lang="cs-CZ" dirty="0">
                <a:hlinkClick r:id="rId2" tooltip="osetrovatelske-diagnozy.aspx"/>
              </a:rPr>
              <a:t>Sexuální dysfunkce - 00059</a:t>
            </a:r>
            <a:endParaRPr lang="cs-CZ" dirty="0"/>
          </a:p>
          <a:p>
            <a:r>
              <a:rPr lang="cs-CZ" dirty="0">
                <a:hlinkClick r:id="rId2" tooltip="osetrovatelske-diagnozy.aspx"/>
              </a:rPr>
              <a:t>Snaha zlepšit péči o vlastní zdraví - 00162</a:t>
            </a:r>
            <a:endParaRPr lang="cs-CZ" dirty="0"/>
          </a:p>
          <a:p>
            <a:r>
              <a:rPr lang="cs-CZ" dirty="0">
                <a:hlinkClick r:id="rId2" tooltip="osetrovatelske-diagnozy.aspx"/>
              </a:rPr>
              <a:t>Snaha zlepšit znalosti - 00161</a:t>
            </a:r>
            <a:endParaRPr lang="cs-CZ" dirty="0"/>
          </a:p>
          <a:p>
            <a:r>
              <a:rPr lang="cs-CZ" dirty="0">
                <a:hlinkClick r:id="rId2" tooltip="osetrovatelske-diagnozy.aspx"/>
              </a:rPr>
              <a:t>Strach - 00148</a:t>
            </a:r>
            <a:endParaRPr lang="cs-CZ" dirty="0"/>
          </a:p>
          <a:p>
            <a:r>
              <a:rPr lang="cs-CZ" dirty="0">
                <a:hlinkClick r:id="rId2" tooltip="osetrovatelske-diagnozy.aspx"/>
              </a:rPr>
              <a:t>Zhoršená pohyblivost - 00085</a:t>
            </a:r>
            <a:endParaRPr lang="cs-CZ" dirty="0"/>
          </a:p>
          <a:p>
            <a:r>
              <a:rPr lang="cs-CZ" dirty="0">
                <a:hlinkClick r:id="rId2" tooltip="osetrovatelske-diagnozy.aspx"/>
              </a:rPr>
              <a:t>Zhoršené vylučování moči - 00016</a:t>
            </a:r>
            <a:endParaRPr lang="cs-CZ" dirty="0"/>
          </a:p>
          <a:p>
            <a:endParaRPr lang="cs-CZ" dirty="0"/>
          </a:p>
        </p:txBody>
      </p:sp>
    </p:spTree>
    <p:extLst>
      <p:ext uri="{BB962C8B-B14F-4D97-AF65-F5344CB8AC3E}">
        <p14:creationId xmlns:p14="http://schemas.microsoft.com/office/powerpoint/2010/main" val="3655200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F759467-9CAC-4367-8DB3-A96EF6000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487" y="3989373"/>
            <a:ext cx="3163666" cy="2799845"/>
          </a:xfrm>
          <a:prstGeom prst="rect">
            <a:avLst/>
          </a:prstGeom>
        </p:spPr>
      </p:pic>
      <p:sp>
        <p:nvSpPr>
          <p:cNvPr id="2" name="Nadpis 1">
            <a:extLst>
              <a:ext uri="{FF2B5EF4-FFF2-40B4-BE49-F238E27FC236}">
                <a16:creationId xmlns:a16="http://schemas.microsoft.com/office/drawing/2014/main" id="{BF35F3A8-ADC0-466E-B2A2-DDD1BDAC3569}"/>
              </a:ext>
            </a:extLst>
          </p:cNvPr>
          <p:cNvSpPr>
            <a:spLocks noGrp="1"/>
          </p:cNvSpPr>
          <p:nvPr>
            <p:ph type="title"/>
          </p:nvPr>
        </p:nvSpPr>
        <p:spPr>
          <a:xfrm>
            <a:off x="838200" y="0"/>
            <a:ext cx="10515600" cy="1325563"/>
          </a:xfrm>
        </p:spPr>
        <p:txBody>
          <a:bodyPr/>
          <a:lstStyle/>
          <a:p>
            <a:r>
              <a:rPr lang="cs-CZ" b="1" dirty="0"/>
              <a:t>Komplikace peptického vředu</a:t>
            </a:r>
            <a:br>
              <a:rPr lang="cs-CZ" dirty="0"/>
            </a:br>
            <a:endParaRPr lang="cs-CZ" dirty="0"/>
          </a:p>
        </p:txBody>
      </p:sp>
      <p:sp>
        <p:nvSpPr>
          <p:cNvPr id="3" name="Zástupný symbol pro obsah 2">
            <a:extLst>
              <a:ext uri="{FF2B5EF4-FFF2-40B4-BE49-F238E27FC236}">
                <a16:creationId xmlns:a16="http://schemas.microsoft.com/office/drawing/2014/main" id="{A20557C6-437A-4090-B79B-BC0EB96BAF30}"/>
              </a:ext>
            </a:extLst>
          </p:cNvPr>
          <p:cNvSpPr>
            <a:spLocks noGrp="1"/>
          </p:cNvSpPr>
          <p:nvPr>
            <p:ph sz="half" idx="1"/>
          </p:nvPr>
        </p:nvSpPr>
        <p:spPr>
          <a:xfrm>
            <a:off x="-116660" y="662781"/>
            <a:ext cx="5181600" cy="4562602"/>
          </a:xfrm>
        </p:spPr>
        <p:txBody>
          <a:bodyPr>
            <a:normAutofit fontScale="55000" lnSpcReduction="20000"/>
          </a:bodyPr>
          <a:lstStyle/>
          <a:p>
            <a:pPr marL="0" indent="0">
              <a:buNone/>
            </a:pPr>
            <a:r>
              <a:rPr lang="cs-CZ" dirty="0"/>
              <a:t> </a:t>
            </a:r>
          </a:p>
          <a:p>
            <a:pPr marL="0" indent="0">
              <a:buNone/>
            </a:pPr>
            <a:r>
              <a:rPr lang="cs-CZ" b="1" dirty="0"/>
              <a:t>Krvácení</a:t>
            </a:r>
            <a:endParaRPr lang="cs-CZ" dirty="0"/>
          </a:p>
          <a:p>
            <a:r>
              <a:rPr lang="cs-CZ" dirty="0"/>
              <a:t>u 20 % nemocných s peptickým vředem </a:t>
            </a:r>
          </a:p>
          <a:p>
            <a:r>
              <a:rPr lang="cs-CZ" dirty="0"/>
              <a:t>ve 40 % příčinou úmrtí. </a:t>
            </a:r>
          </a:p>
          <a:p>
            <a:r>
              <a:rPr lang="cs-CZ" dirty="0"/>
              <a:t>může být </a:t>
            </a:r>
          </a:p>
          <a:p>
            <a:pPr lvl="1"/>
            <a:r>
              <a:rPr lang="cs-CZ" dirty="0"/>
              <a:t>prudké šokující, ohrožující život (zvracení krve - hemateméza, odchod dehtovité černé stolice - </a:t>
            </a:r>
            <a:r>
              <a:rPr lang="cs-CZ" dirty="0" err="1"/>
              <a:t>meléna</a:t>
            </a:r>
            <a:r>
              <a:rPr lang="cs-CZ" dirty="0"/>
              <a:t>) nebo</a:t>
            </a:r>
          </a:p>
          <a:p>
            <a:pPr lvl="1"/>
            <a:r>
              <a:rPr lang="cs-CZ" dirty="0"/>
              <a:t>chronické a mírné (okultní), postupně </a:t>
            </a:r>
            <a:r>
              <a:rPr lang="cs-CZ" dirty="0" err="1"/>
              <a:t>anemizující</a:t>
            </a:r>
            <a:r>
              <a:rPr lang="cs-CZ" dirty="0"/>
              <a:t>, s </a:t>
            </a:r>
            <a:r>
              <a:rPr lang="cs-CZ" dirty="0" err="1"/>
              <a:t>melénou</a:t>
            </a:r>
            <a:r>
              <a:rPr lang="cs-CZ" dirty="0"/>
              <a:t> a narůstající slabostí.</a:t>
            </a:r>
          </a:p>
          <a:p>
            <a:r>
              <a:rPr lang="cs-CZ" dirty="0"/>
              <a:t>Při krvácení do horního GIT je indikována urgentní EGDS.</a:t>
            </a:r>
          </a:p>
          <a:p>
            <a:pPr lvl="1"/>
            <a:r>
              <a:rPr lang="cs-CZ" dirty="0"/>
              <a:t>Před ošetřením zajistit žilní přístup, </a:t>
            </a:r>
          </a:p>
          <a:p>
            <a:pPr lvl="1"/>
            <a:r>
              <a:rPr lang="cs-CZ" dirty="0"/>
              <a:t>objednat krevní transfúze, </a:t>
            </a:r>
          </a:p>
          <a:p>
            <a:pPr lvl="1"/>
            <a:r>
              <a:rPr lang="cs-CZ" dirty="0"/>
              <a:t>zavést NGS a </a:t>
            </a:r>
          </a:p>
          <a:p>
            <a:pPr lvl="1"/>
            <a:r>
              <a:rPr lang="cs-CZ" dirty="0"/>
              <a:t>provést výplach (ledový) žaludku. </a:t>
            </a:r>
          </a:p>
          <a:p>
            <a:pPr lvl="1"/>
            <a:r>
              <a:rPr lang="cs-CZ" dirty="0"/>
              <a:t>Endoskopicky je možné nejen provést diagnostiku, ale často se podaří krvácení zastavit (opich, elektrokoagulace). </a:t>
            </a:r>
          </a:p>
          <a:p>
            <a:pPr lvl="1"/>
            <a:r>
              <a:rPr lang="cs-CZ" dirty="0"/>
              <a:t>U 10% procent nemocných s krvácejícím vředem je nutné provést chirurgický zásah (resekci žaludku).</a:t>
            </a:r>
          </a:p>
          <a:p>
            <a:pPr lvl="1"/>
            <a:r>
              <a:rPr lang="cs-CZ" dirty="0"/>
              <a:t>I po operaci je třeba pokračovat v medikamentózní léčbě.</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303EA446-26F4-4740-8461-6CCCE050B6E7}"/>
              </a:ext>
            </a:extLst>
          </p:cNvPr>
          <p:cNvSpPr>
            <a:spLocks noGrp="1"/>
          </p:cNvSpPr>
          <p:nvPr>
            <p:ph sz="half" idx="2"/>
          </p:nvPr>
        </p:nvSpPr>
        <p:spPr>
          <a:xfrm>
            <a:off x="7127062" y="2506662"/>
            <a:ext cx="5181600" cy="4351338"/>
          </a:xfrm>
        </p:spPr>
        <p:txBody>
          <a:bodyPr>
            <a:normAutofit fontScale="55000" lnSpcReduction="20000"/>
          </a:bodyPr>
          <a:lstStyle/>
          <a:p>
            <a:pPr marL="0" indent="0">
              <a:buNone/>
            </a:pPr>
            <a:r>
              <a:rPr lang="cs-CZ" b="1" dirty="0"/>
              <a:t>Perforace</a:t>
            </a:r>
            <a:endParaRPr lang="cs-CZ" dirty="0"/>
          </a:p>
          <a:p>
            <a:r>
              <a:rPr lang="cs-CZ" dirty="0"/>
              <a:t>Při perforaci vředu dojde k vylití žaludečního obsahu (kyselina solná, pepsin, žluč, pankreatické šťávy) do volné dutiny břišní a následně k akutní peritonitidě. </a:t>
            </a:r>
          </a:p>
          <a:p>
            <a:r>
              <a:rPr lang="cs-CZ" dirty="0"/>
              <a:t>stav začíná prudkou bolestí v epigastriu s prknovitě staženou břišní stěnou. </a:t>
            </a:r>
          </a:p>
          <a:p>
            <a:r>
              <a:rPr lang="cs-CZ" dirty="0"/>
              <a:t>nemocný je těžce zchvácený, volí polohu s pokrčenými koleny.</a:t>
            </a:r>
          </a:p>
          <a:p>
            <a:r>
              <a:rPr lang="cs-CZ" dirty="0"/>
              <a:t>Rozvíjí se peritonitida s velkou ztrátou extracelulární tekutiny a vznikem </a:t>
            </a:r>
            <a:r>
              <a:rPr lang="cs-CZ" dirty="0" err="1"/>
              <a:t>hypovolemického</a:t>
            </a:r>
            <a:r>
              <a:rPr lang="cs-CZ" dirty="0"/>
              <a:t> šoku. </a:t>
            </a:r>
          </a:p>
          <a:p>
            <a:r>
              <a:rPr lang="cs-CZ" dirty="0"/>
              <a:t>Dodatečně se uplatňuje infekce. </a:t>
            </a:r>
          </a:p>
          <a:p>
            <a:r>
              <a:rPr lang="cs-CZ" dirty="0"/>
              <a:t>Tato náhlá příhoda břišní bezprostředně vyžaduje bezodkladnou operaci (sutura vředu, resekce). </a:t>
            </a:r>
          </a:p>
          <a:p>
            <a:r>
              <a:rPr lang="cs-CZ" dirty="0"/>
              <a:t>Při diagnostice je třeba vycházet z anamnézy a klinického vyšetření. </a:t>
            </a:r>
          </a:p>
          <a:p>
            <a:r>
              <a:rPr lang="cs-CZ" dirty="0"/>
              <a:t>V akutní fázi perforace vředu při známkách peritonitidy není indikováno endoskopické vyšetření. Nativní RTG může prokázat </a:t>
            </a:r>
            <a:r>
              <a:rPr lang="cs-CZ" dirty="0" err="1"/>
              <a:t>pneumoperitoneum</a:t>
            </a:r>
            <a:r>
              <a:rPr lang="cs-CZ" dirty="0"/>
              <a:t>, což potvrzuje diagnózu a v tom případě je třeba provést urgentní operaci.</a:t>
            </a:r>
          </a:p>
          <a:p>
            <a:r>
              <a:rPr lang="cs-CZ" dirty="0"/>
              <a:t> </a:t>
            </a:r>
          </a:p>
          <a:p>
            <a:endParaRPr lang="cs-CZ" dirty="0"/>
          </a:p>
        </p:txBody>
      </p:sp>
    </p:spTree>
    <p:extLst>
      <p:ext uri="{BB962C8B-B14F-4D97-AF65-F5344CB8AC3E}">
        <p14:creationId xmlns:p14="http://schemas.microsoft.com/office/powerpoint/2010/main" val="680807245"/>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C87B4A-DFBD-47C2-B1B5-DF9AE120822B}"/>
              </a:ext>
            </a:extLst>
          </p:cNvPr>
          <p:cNvSpPr>
            <a:spLocks noGrp="1"/>
          </p:cNvSpPr>
          <p:nvPr>
            <p:ph type="title"/>
          </p:nvPr>
        </p:nvSpPr>
        <p:spPr/>
        <p:txBody>
          <a:bodyPr>
            <a:normAutofit fontScale="90000"/>
          </a:bodyPr>
          <a:lstStyle/>
          <a:p>
            <a:r>
              <a:rPr lang="cs-CZ" b="1" dirty="0">
                <a:solidFill>
                  <a:srgbClr val="FF0000"/>
                </a:solidFill>
              </a:rPr>
              <a:t>25 Ošetřovatelský proces u pacienta s nádorem plic</a:t>
            </a:r>
            <a:br>
              <a:rPr lang="cs-CZ" b="1" dirty="0"/>
            </a:br>
            <a:endParaRPr lang="cs-CZ" dirty="0"/>
          </a:p>
        </p:txBody>
      </p:sp>
      <p:sp>
        <p:nvSpPr>
          <p:cNvPr id="3" name="Zástupný symbol pro obsah 2">
            <a:extLst>
              <a:ext uri="{FF2B5EF4-FFF2-40B4-BE49-F238E27FC236}">
                <a16:creationId xmlns:a16="http://schemas.microsoft.com/office/drawing/2014/main" id="{075E85D5-D95A-4774-9F20-7CA13CFC6388}"/>
              </a:ext>
            </a:extLst>
          </p:cNvPr>
          <p:cNvSpPr>
            <a:spLocks noGrp="1"/>
          </p:cNvSpPr>
          <p:nvPr>
            <p:ph idx="1"/>
          </p:nvPr>
        </p:nvSpPr>
        <p:spPr/>
        <p:txBody>
          <a:bodyPr>
            <a:normAutofit fontScale="92500" lnSpcReduction="20000"/>
          </a:bodyPr>
          <a:lstStyle/>
          <a:p>
            <a:r>
              <a:rPr lang="cs-CZ" b="1" dirty="0"/>
              <a:t>Epidemiologie </a:t>
            </a:r>
            <a:endParaRPr lang="cs-CZ" dirty="0"/>
          </a:p>
          <a:p>
            <a:r>
              <a:rPr lang="cs-CZ" dirty="0"/>
              <a:t>Zhoubné nádory plic jsou onemocněním spíše vyššího věku (60-70 let). Přesto, že je v poslední době určitá tendence k posunu do nižších </a:t>
            </a:r>
            <a:r>
              <a:rPr lang="cs-CZ" dirty="0" err="1"/>
              <a:t>věkových</a:t>
            </a:r>
            <a:r>
              <a:rPr lang="cs-CZ" dirty="0"/>
              <a:t> kategorií, jsou u </a:t>
            </a:r>
            <a:r>
              <a:rPr lang="cs-CZ" dirty="0" err="1"/>
              <a:t>mladých</a:t>
            </a:r>
            <a:r>
              <a:rPr lang="cs-CZ" dirty="0"/>
              <a:t> lidí do 30 let </a:t>
            </a:r>
            <a:r>
              <a:rPr lang="cs-CZ" dirty="0" err="1"/>
              <a:t>výjimečné</a:t>
            </a:r>
            <a:r>
              <a:rPr lang="cs-CZ" dirty="0"/>
              <a:t>. U dětí se vyskytují raritně. Česká republika však stále patří mezi země s velmi </a:t>
            </a:r>
            <a:r>
              <a:rPr lang="cs-CZ" dirty="0" err="1"/>
              <a:t>vysokým</a:t>
            </a:r>
            <a:r>
              <a:rPr lang="cs-CZ" dirty="0"/>
              <a:t> </a:t>
            </a:r>
            <a:r>
              <a:rPr lang="cs-CZ" dirty="0" err="1"/>
              <a:t>výskytem</a:t>
            </a:r>
            <a:r>
              <a:rPr lang="cs-CZ" dirty="0"/>
              <a:t> plicní rakoviny a to především u mužů, u kterých je častější než u žen s poměrem 4,5:1. Bronchogenní karcinom je dnes nejčastější </a:t>
            </a:r>
            <a:r>
              <a:rPr lang="cs-CZ" dirty="0" err="1"/>
              <a:t>zhoubny</a:t>
            </a:r>
            <a:r>
              <a:rPr lang="cs-CZ" dirty="0"/>
              <a:t>́ nádor u mužů. U žen se vyskytuje méně často, ale incidence a mortalita stále stoupá. Ještě ve 20. letech minulého století byl bronchogenní karcinom relativně vzácným nádorem, od 30. let jeho </a:t>
            </a:r>
            <a:r>
              <a:rPr lang="cs-CZ" dirty="0" err="1"/>
              <a:t>výskyt</a:t>
            </a:r>
            <a:r>
              <a:rPr lang="cs-CZ" dirty="0"/>
              <a:t> začal postupně stoupat, a to především v průmyslově </a:t>
            </a:r>
            <a:r>
              <a:rPr lang="cs-CZ" dirty="0" err="1"/>
              <a:t>vyspělých</a:t>
            </a:r>
            <a:r>
              <a:rPr lang="cs-CZ" dirty="0"/>
              <a:t> zemích. V Československu byl nárůst obzvláště výrazný v 50. a 60. letech. Od poloviny 70. let se stabilizoval a od té doby pozvolna klesá. </a:t>
            </a:r>
          </a:p>
          <a:p>
            <a:r>
              <a:rPr lang="cs-CZ" dirty="0"/>
              <a:t> </a:t>
            </a:r>
          </a:p>
          <a:p>
            <a:endParaRPr lang="cs-CZ" dirty="0"/>
          </a:p>
        </p:txBody>
      </p:sp>
    </p:spTree>
    <p:extLst>
      <p:ext uri="{BB962C8B-B14F-4D97-AF65-F5344CB8AC3E}">
        <p14:creationId xmlns:p14="http://schemas.microsoft.com/office/powerpoint/2010/main" val="209599546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A56CC2-A042-4025-A9EA-A053474B9613}"/>
              </a:ext>
            </a:extLst>
          </p:cNvPr>
          <p:cNvSpPr>
            <a:spLocks noGrp="1"/>
          </p:cNvSpPr>
          <p:nvPr>
            <p:ph type="title"/>
          </p:nvPr>
        </p:nvSpPr>
        <p:spPr/>
        <p:txBody>
          <a:bodyPr/>
          <a:lstStyle/>
          <a:p>
            <a:r>
              <a:rPr lang="cs-CZ" b="1" dirty="0"/>
              <a:t>Rizikové faktory</a:t>
            </a:r>
            <a:br>
              <a:rPr lang="cs-CZ" b="1" dirty="0"/>
            </a:br>
            <a:endParaRPr lang="cs-CZ" dirty="0"/>
          </a:p>
        </p:txBody>
      </p:sp>
      <p:sp>
        <p:nvSpPr>
          <p:cNvPr id="3" name="Zástupný symbol pro obsah 2">
            <a:extLst>
              <a:ext uri="{FF2B5EF4-FFF2-40B4-BE49-F238E27FC236}">
                <a16:creationId xmlns:a16="http://schemas.microsoft.com/office/drawing/2014/main" id="{FBCE312A-CE8F-42D8-B1AD-DFAE2537DA6A}"/>
              </a:ext>
            </a:extLst>
          </p:cNvPr>
          <p:cNvSpPr>
            <a:spLocks noGrp="1"/>
          </p:cNvSpPr>
          <p:nvPr>
            <p:ph idx="1"/>
          </p:nvPr>
        </p:nvSpPr>
        <p:spPr/>
        <p:txBody>
          <a:bodyPr>
            <a:normAutofit fontScale="62500" lnSpcReduction="20000"/>
          </a:bodyPr>
          <a:lstStyle/>
          <a:p>
            <a:r>
              <a:rPr lang="cs-CZ" dirty="0"/>
              <a:t>Hlavním </a:t>
            </a:r>
            <a:r>
              <a:rPr lang="cs-CZ" dirty="0" err="1"/>
              <a:t>rizikovým</a:t>
            </a:r>
            <a:r>
              <a:rPr lang="cs-CZ" dirty="0"/>
              <a:t> faktorem je u obou pohlaví kouření, i když u žen je jeho podíl na celkovém riziku poněkud nižší. U kuřáků doutníků a </a:t>
            </a:r>
            <a:r>
              <a:rPr lang="cs-CZ" dirty="0" err="1"/>
              <a:t>dýmky</a:t>
            </a:r>
            <a:r>
              <a:rPr lang="cs-CZ" dirty="0"/>
              <a:t> je riziko nižší. Velikost rizika je závislá především na celkovém počtu </a:t>
            </a:r>
            <a:r>
              <a:rPr lang="cs-CZ" dirty="0" err="1"/>
              <a:t>vykouřených</a:t>
            </a:r>
            <a:r>
              <a:rPr lang="cs-CZ" dirty="0"/>
              <a:t> cigaret a rovněž i na délce doby kouření. Riziko je vyšší u jedinců, kteří začali pravidelně kouřit v nedospělém věku. Bohužel i pasivní kouření je řazeno mezi rizikové faktory.</a:t>
            </a:r>
          </a:p>
          <a:p>
            <a:r>
              <a:rPr lang="cs-CZ" dirty="0"/>
              <a:t> </a:t>
            </a:r>
          </a:p>
          <a:p>
            <a:r>
              <a:rPr lang="cs-CZ" dirty="0"/>
              <a:t>Dalším rizikovým faktorem je expozice azbestu. Expozice je obvykle profesionální, ale může se uplatnit i v prostorách, kde byly použity stavební nebo izolační materiály s obsahem azbestu. Na rozsah rizika má vliv jak typ </a:t>
            </a:r>
            <a:r>
              <a:rPr lang="cs-CZ" dirty="0" err="1"/>
              <a:t>azbestových</a:t>
            </a:r>
            <a:r>
              <a:rPr lang="cs-CZ" dirty="0"/>
              <a:t> vláken tak trvání expozice. Onemocnění se rozvíjí s delším </a:t>
            </a:r>
            <a:r>
              <a:rPr lang="cs-CZ" dirty="0" err="1"/>
              <a:t>časovým</a:t>
            </a:r>
            <a:r>
              <a:rPr lang="cs-CZ" dirty="0"/>
              <a:t> odstupem a to i několik desetiletí.</a:t>
            </a:r>
          </a:p>
          <a:p>
            <a:r>
              <a:rPr lang="cs-CZ" dirty="0"/>
              <a:t> </a:t>
            </a:r>
          </a:p>
          <a:p>
            <a:r>
              <a:rPr lang="cs-CZ" dirty="0"/>
              <a:t>Velmi zákeřným rizikovým faktorem je radon. </a:t>
            </a:r>
            <a:r>
              <a:rPr lang="cs-CZ" dirty="0" err="1"/>
              <a:t>Bezbarvy</a:t>
            </a:r>
            <a:r>
              <a:rPr lang="cs-CZ" dirty="0"/>
              <a:t>́ inertní plyn, vznikající jako </a:t>
            </a:r>
            <a:r>
              <a:rPr lang="cs-CZ" dirty="0" err="1"/>
              <a:t>rozpadovy</a:t>
            </a:r>
            <a:r>
              <a:rPr lang="cs-CZ" dirty="0"/>
              <a:t>́ produkt uranové řady, který se vyskytuje v přírodě v závislosti na geologickém složení podloží. Rozpadem radonu vznikají dceřiné produkty s </a:t>
            </a:r>
            <a:r>
              <a:rPr lang="cs-CZ" dirty="0" err="1"/>
              <a:t>krátkým</a:t>
            </a:r>
            <a:r>
              <a:rPr lang="cs-CZ" dirty="0"/>
              <a:t> poločasem, které po vdechnutí vystavují epitel </a:t>
            </a:r>
            <a:r>
              <a:rPr lang="cs-CZ" dirty="0" err="1"/>
              <a:t>dýchacích</a:t>
            </a:r>
            <a:r>
              <a:rPr lang="cs-CZ" dirty="0"/>
              <a:t> cest ionizujícímu záření. Do </a:t>
            </a:r>
            <a:r>
              <a:rPr lang="cs-CZ" dirty="0" err="1"/>
              <a:t>obytných</a:t>
            </a:r>
            <a:r>
              <a:rPr lang="cs-CZ" dirty="0"/>
              <a:t> domů se dostává vyvěráním z geologického podloží nebo i z nevhodně </a:t>
            </a:r>
            <a:r>
              <a:rPr lang="cs-CZ" dirty="0" err="1"/>
              <a:t>použitých</a:t>
            </a:r>
            <a:r>
              <a:rPr lang="cs-CZ" dirty="0"/>
              <a:t> stavebních materiálů. Koncentrace, jíž je vystaven člověk v </a:t>
            </a:r>
            <a:r>
              <a:rPr lang="cs-CZ" dirty="0" err="1"/>
              <a:t>bytových</a:t>
            </a:r>
            <a:r>
              <a:rPr lang="cs-CZ" dirty="0"/>
              <a:t> prostorách nebo pracovním prostředí, je pak závislá i na konstrukci budov a úrovni odvětrávání. Asi 2% populace ČR bydlí v domech se </a:t>
            </a:r>
            <a:r>
              <a:rPr lang="cs-CZ" dirty="0" err="1"/>
              <a:t>zvýšenou</a:t>
            </a:r>
            <a:r>
              <a:rPr lang="cs-CZ" dirty="0"/>
              <a:t> koncentrací radonu.</a:t>
            </a:r>
          </a:p>
          <a:p>
            <a:endParaRPr lang="cs-CZ" dirty="0"/>
          </a:p>
        </p:txBody>
      </p:sp>
    </p:spTree>
    <p:extLst>
      <p:ext uri="{BB962C8B-B14F-4D97-AF65-F5344CB8AC3E}">
        <p14:creationId xmlns:p14="http://schemas.microsoft.com/office/powerpoint/2010/main" val="2553962016"/>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05A42-E638-455D-ABEA-12C018B5EAB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F6EE03D-AFFC-488C-8D46-6B45C90C6A37}"/>
              </a:ext>
            </a:extLst>
          </p:cNvPr>
          <p:cNvSpPr>
            <a:spLocks noGrp="1"/>
          </p:cNvSpPr>
          <p:nvPr>
            <p:ph idx="1"/>
          </p:nvPr>
        </p:nvSpPr>
        <p:spPr/>
        <p:txBody>
          <a:bodyPr>
            <a:normAutofit fontScale="55000" lnSpcReduction="20000"/>
          </a:bodyPr>
          <a:lstStyle/>
          <a:p>
            <a:r>
              <a:rPr lang="cs-CZ" dirty="0"/>
              <a:t>Na zvýšeném výskytu nádorů plic se podílí i zvýšená úroveň znečištění životního prostředí </a:t>
            </a:r>
            <a:r>
              <a:rPr lang="cs-CZ" dirty="0" err="1"/>
              <a:t>průmyslovými</a:t>
            </a:r>
            <a:r>
              <a:rPr lang="cs-CZ" dirty="0"/>
              <a:t> exhalacemi, </a:t>
            </a:r>
            <a:r>
              <a:rPr lang="cs-CZ" dirty="0" err="1"/>
              <a:t>výfukovými</a:t>
            </a:r>
            <a:r>
              <a:rPr lang="cs-CZ" dirty="0"/>
              <a:t> plyny, zplodinami spalování fosilních paliv, </a:t>
            </a:r>
            <a:r>
              <a:rPr lang="cs-CZ" dirty="0" err="1"/>
              <a:t>těžkými</a:t>
            </a:r>
            <a:r>
              <a:rPr lang="cs-CZ" dirty="0"/>
              <a:t> kovy a dalšími vedlejšími produkty průmyslové činnosti. </a:t>
            </a:r>
          </a:p>
          <a:p>
            <a:r>
              <a:rPr lang="cs-CZ" dirty="0"/>
              <a:t> </a:t>
            </a:r>
          </a:p>
          <a:p>
            <a:r>
              <a:rPr lang="cs-CZ" dirty="0"/>
              <a:t>Určitá povolání přinášejí tzv. "profesní rizika". Inhalace </a:t>
            </a:r>
            <a:r>
              <a:rPr lang="cs-CZ" dirty="0" err="1"/>
              <a:t>různých</a:t>
            </a:r>
            <a:r>
              <a:rPr lang="cs-CZ" dirty="0"/>
              <a:t> </a:t>
            </a:r>
            <a:r>
              <a:rPr lang="cs-CZ" dirty="0" err="1"/>
              <a:t>anorganických</a:t>
            </a:r>
            <a:r>
              <a:rPr lang="cs-CZ" dirty="0"/>
              <a:t> částic nebo </a:t>
            </a:r>
            <a:r>
              <a:rPr lang="cs-CZ" dirty="0" err="1"/>
              <a:t>organických</a:t>
            </a:r>
            <a:r>
              <a:rPr lang="cs-CZ" dirty="0"/>
              <a:t> </a:t>
            </a:r>
            <a:r>
              <a:rPr lang="cs-CZ" dirty="0" err="1"/>
              <a:t>chemických</a:t>
            </a:r>
            <a:r>
              <a:rPr lang="cs-CZ" dirty="0"/>
              <a:t> látek v pracovním prostředí je sdružena se </a:t>
            </a:r>
            <a:r>
              <a:rPr lang="cs-CZ" dirty="0" err="1"/>
              <a:t>zvýšeným</a:t>
            </a:r>
            <a:r>
              <a:rPr lang="cs-CZ" dirty="0"/>
              <a:t> rizikem plicního karcinomu. Kromě </a:t>
            </a:r>
            <a:r>
              <a:rPr lang="cs-CZ" dirty="0" err="1"/>
              <a:t>výše</a:t>
            </a:r>
            <a:r>
              <a:rPr lang="cs-CZ" dirty="0"/>
              <a:t> uvedeného azbestu jde o prach křemičitanů, polycyklické aromatické uhlovodíky, arzen, nikl, kadmium, sloučeniny chrómu, </a:t>
            </a:r>
            <a:r>
              <a:rPr lang="cs-CZ" dirty="0" err="1"/>
              <a:t>bichlormetyléter</a:t>
            </a:r>
            <a:r>
              <a:rPr lang="cs-CZ" dirty="0"/>
              <a:t>, </a:t>
            </a:r>
            <a:r>
              <a:rPr lang="cs-CZ" dirty="0" err="1"/>
              <a:t>berylium</a:t>
            </a:r>
            <a:r>
              <a:rPr lang="cs-CZ" dirty="0"/>
              <a:t>, vinylchlorid a další. Mezi rizikové patří profese horníka v </a:t>
            </a:r>
            <a:r>
              <a:rPr lang="cs-CZ" dirty="0" err="1"/>
              <a:t>uranových</a:t>
            </a:r>
            <a:r>
              <a:rPr lang="cs-CZ" dirty="0"/>
              <a:t> dolech, práce s radioaktivními látkami, se zdroji ionizujícího záření a s </a:t>
            </a:r>
            <a:r>
              <a:rPr lang="cs-CZ" dirty="0" err="1"/>
              <a:t>chemickými</a:t>
            </a:r>
            <a:r>
              <a:rPr lang="cs-CZ" dirty="0"/>
              <a:t> kancerogeny a mutageny.</a:t>
            </a:r>
          </a:p>
          <a:p>
            <a:r>
              <a:rPr lang="cs-CZ" dirty="0"/>
              <a:t> </a:t>
            </a:r>
          </a:p>
          <a:p>
            <a:r>
              <a:rPr lang="cs-CZ" dirty="0" err="1"/>
              <a:t>Určity</a:t>
            </a:r>
            <a:r>
              <a:rPr lang="cs-CZ" dirty="0"/>
              <a:t>́ vliv mají patrně i další rizikové faktory, dieta s </a:t>
            </a:r>
            <a:r>
              <a:rPr lang="cs-CZ" dirty="0" err="1"/>
              <a:t>nízkým</a:t>
            </a:r>
            <a:r>
              <a:rPr lang="cs-CZ" dirty="0"/>
              <a:t> obsahem zeleniny a ovoce a vyšším obsahem tuku, genetické faktory, anamnéza </a:t>
            </a:r>
            <a:r>
              <a:rPr lang="cs-CZ" dirty="0" err="1"/>
              <a:t>některých</a:t>
            </a:r>
            <a:r>
              <a:rPr lang="cs-CZ" dirty="0"/>
              <a:t> </a:t>
            </a:r>
            <a:r>
              <a:rPr lang="cs-CZ" dirty="0" err="1"/>
              <a:t>chronických</a:t>
            </a:r>
            <a:r>
              <a:rPr lang="cs-CZ" dirty="0"/>
              <a:t> plicních nemocí a další faktory.</a:t>
            </a:r>
          </a:p>
          <a:p>
            <a:r>
              <a:rPr lang="cs-CZ" dirty="0"/>
              <a:t> </a:t>
            </a:r>
          </a:p>
          <a:p>
            <a:r>
              <a:rPr lang="cs-CZ" dirty="0"/>
              <a:t>Jako velmi závažná se ukazuje kumulace rizik. U osob s více než jedním </a:t>
            </a:r>
            <a:r>
              <a:rPr lang="cs-CZ" dirty="0" err="1"/>
              <a:t>rizikovým</a:t>
            </a:r>
            <a:r>
              <a:rPr lang="cs-CZ" dirty="0"/>
              <a:t> faktorem je </a:t>
            </a:r>
            <a:r>
              <a:rPr lang="cs-CZ" dirty="0" err="1"/>
              <a:t>výsledné</a:t>
            </a:r>
            <a:r>
              <a:rPr lang="cs-CZ" dirty="0"/>
              <a:t> riziko vyšší, než by odpovídalo pouhému součtu </a:t>
            </a:r>
            <a:r>
              <a:rPr lang="cs-CZ" dirty="0" err="1"/>
              <a:t>jednotlivých</a:t>
            </a:r>
            <a:r>
              <a:rPr lang="cs-CZ" dirty="0"/>
              <a:t> rizik. Například kouření cigaret a expozice azbestu zvyšuje relativní riziko vzniku rakoviny plic na 28,8.</a:t>
            </a:r>
          </a:p>
          <a:p>
            <a:r>
              <a:rPr lang="cs-CZ" dirty="0"/>
              <a:t> </a:t>
            </a:r>
          </a:p>
          <a:p>
            <a:endParaRPr lang="cs-CZ" dirty="0"/>
          </a:p>
        </p:txBody>
      </p:sp>
    </p:spTree>
    <p:extLst>
      <p:ext uri="{BB962C8B-B14F-4D97-AF65-F5344CB8AC3E}">
        <p14:creationId xmlns:p14="http://schemas.microsoft.com/office/powerpoint/2010/main" val="89750045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82EF58-0E7D-4A17-AC66-471B06065F32}"/>
              </a:ext>
            </a:extLst>
          </p:cNvPr>
          <p:cNvSpPr>
            <a:spLocks noGrp="1"/>
          </p:cNvSpPr>
          <p:nvPr>
            <p:ph type="title"/>
          </p:nvPr>
        </p:nvSpPr>
        <p:spPr/>
        <p:txBody>
          <a:bodyPr/>
          <a:lstStyle/>
          <a:p>
            <a:r>
              <a:rPr lang="cs-CZ" b="1" dirty="0"/>
              <a:t>Patologické formy karcinomu plic</a:t>
            </a:r>
            <a:br>
              <a:rPr lang="cs-CZ" b="1" dirty="0"/>
            </a:br>
            <a:endParaRPr lang="cs-CZ" dirty="0"/>
          </a:p>
        </p:txBody>
      </p:sp>
      <p:sp>
        <p:nvSpPr>
          <p:cNvPr id="3" name="Zástupný symbol pro obsah 2">
            <a:extLst>
              <a:ext uri="{FF2B5EF4-FFF2-40B4-BE49-F238E27FC236}">
                <a16:creationId xmlns:a16="http://schemas.microsoft.com/office/drawing/2014/main" id="{FEF0AF6E-22B9-4A6C-81F7-80B0ABE58B56}"/>
              </a:ext>
            </a:extLst>
          </p:cNvPr>
          <p:cNvSpPr>
            <a:spLocks noGrp="1"/>
          </p:cNvSpPr>
          <p:nvPr>
            <p:ph idx="1"/>
          </p:nvPr>
        </p:nvSpPr>
        <p:spPr/>
        <p:txBody>
          <a:bodyPr>
            <a:normAutofit lnSpcReduction="10000"/>
          </a:bodyPr>
          <a:lstStyle/>
          <a:p>
            <a:r>
              <a:rPr lang="cs-CZ" b="1" dirty="0"/>
              <a:t>Karcinom </a:t>
            </a:r>
            <a:r>
              <a:rPr lang="cs-CZ" b="1" dirty="0" err="1"/>
              <a:t>epidermoidní</a:t>
            </a:r>
            <a:r>
              <a:rPr lang="cs-CZ" b="1" dirty="0"/>
              <a:t> (z </a:t>
            </a:r>
            <a:r>
              <a:rPr lang="cs-CZ" b="1" dirty="0" err="1"/>
              <a:t>plochých</a:t>
            </a:r>
            <a:r>
              <a:rPr lang="cs-CZ" b="1" dirty="0"/>
              <a:t> buněk – </a:t>
            </a:r>
            <a:r>
              <a:rPr lang="cs-CZ" b="1" dirty="0" err="1"/>
              <a:t>skvamózní</a:t>
            </a:r>
            <a:r>
              <a:rPr lang="cs-CZ" b="1" dirty="0"/>
              <a:t>)</a:t>
            </a:r>
          </a:p>
          <a:p>
            <a:r>
              <a:rPr lang="cs-CZ" b="1" dirty="0"/>
              <a:t>Adenokarcinom</a:t>
            </a:r>
          </a:p>
          <a:p>
            <a:r>
              <a:rPr lang="cs-CZ" b="1" dirty="0"/>
              <a:t>Bronchoalveolární karcinom</a:t>
            </a:r>
          </a:p>
          <a:p>
            <a:r>
              <a:rPr lang="cs-CZ" b="1" dirty="0"/>
              <a:t>Karcinom z </a:t>
            </a:r>
            <a:r>
              <a:rPr lang="cs-CZ" b="1" dirty="0" err="1"/>
              <a:t>velkých</a:t>
            </a:r>
            <a:r>
              <a:rPr lang="cs-CZ" b="1" dirty="0"/>
              <a:t> buněk (</a:t>
            </a:r>
            <a:r>
              <a:rPr lang="cs-CZ" b="1" dirty="0" err="1"/>
              <a:t>obrovskobuněčny</a:t>
            </a:r>
            <a:r>
              <a:rPr lang="cs-CZ" b="1" dirty="0"/>
              <a:t>́ karcinom)</a:t>
            </a:r>
          </a:p>
          <a:p>
            <a:r>
              <a:rPr lang="cs-CZ" b="1" dirty="0" err="1"/>
              <a:t>Adeno-epidermoidní</a:t>
            </a:r>
            <a:r>
              <a:rPr lang="cs-CZ" b="1" dirty="0"/>
              <a:t> karcinom (</a:t>
            </a:r>
            <a:r>
              <a:rPr lang="cs-CZ" b="1" dirty="0" err="1"/>
              <a:t>adenoskvamózní</a:t>
            </a:r>
            <a:r>
              <a:rPr lang="cs-CZ" b="1" dirty="0"/>
              <a:t>)</a:t>
            </a:r>
          </a:p>
          <a:p>
            <a:r>
              <a:rPr lang="cs-CZ" b="1" dirty="0" err="1"/>
              <a:t>Karcinoidy</a:t>
            </a:r>
            <a:endParaRPr lang="cs-CZ" b="1" dirty="0"/>
          </a:p>
          <a:p>
            <a:r>
              <a:rPr lang="cs-CZ" b="1" dirty="0"/>
              <a:t>Karcinomy z bronchiálních žlázek</a:t>
            </a:r>
          </a:p>
          <a:p>
            <a:r>
              <a:rPr lang="cs-CZ" b="1" dirty="0" err="1"/>
              <a:t>Malobuněčny</a:t>
            </a:r>
            <a:r>
              <a:rPr lang="cs-CZ" b="1" dirty="0"/>
              <a:t>́ karcinom plic (karcinom z </a:t>
            </a:r>
            <a:r>
              <a:rPr lang="cs-CZ" b="1" dirty="0" err="1"/>
              <a:t>ovískových</a:t>
            </a:r>
            <a:r>
              <a:rPr lang="cs-CZ" b="1" dirty="0"/>
              <a:t> buněk)</a:t>
            </a:r>
          </a:p>
          <a:p>
            <a:r>
              <a:rPr lang="cs-CZ" b="1" dirty="0" err="1"/>
              <a:t>Nemalobuněčny</a:t>
            </a:r>
            <a:r>
              <a:rPr lang="cs-CZ" b="1" dirty="0"/>
              <a:t>́ karcinom plic</a:t>
            </a:r>
          </a:p>
          <a:p>
            <a:endParaRPr lang="cs-CZ" b="1" dirty="0"/>
          </a:p>
          <a:p>
            <a:endParaRPr lang="cs-CZ" b="1" dirty="0"/>
          </a:p>
          <a:p>
            <a:endParaRPr lang="cs-CZ" b="1" dirty="0"/>
          </a:p>
          <a:p>
            <a:endParaRPr lang="cs-CZ" b="1" dirty="0"/>
          </a:p>
          <a:p>
            <a:endParaRPr lang="cs-CZ" b="1" dirty="0"/>
          </a:p>
          <a:p>
            <a:endParaRPr lang="cs-CZ" b="1" dirty="0"/>
          </a:p>
          <a:p>
            <a:endParaRPr lang="cs-CZ" b="1" dirty="0"/>
          </a:p>
          <a:p>
            <a:endParaRPr lang="cs-CZ" dirty="0"/>
          </a:p>
        </p:txBody>
      </p:sp>
    </p:spTree>
    <p:extLst>
      <p:ext uri="{BB962C8B-B14F-4D97-AF65-F5344CB8AC3E}">
        <p14:creationId xmlns:p14="http://schemas.microsoft.com/office/powerpoint/2010/main" val="674388049"/>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C3661D-A78B-40DB-8D61-AC171DE36984}"/>
              </a:ext>
            </a:extLst>
          </p:cNvPr>
          <p:cNvSpPr>
            <a:spLocks noGrp="1"/>
          </p:cNvSpPr>
          <p:nvPr>
            <p:ph type="title"/>
          </p:nvPr>
        </p:nvSpPr>
        <p:spPr/>
        <p:txBody>
          <a:bodyPr>
            <a:normAutofit fontScale="90000"/>
          </a:bodyPr>
          <a:lstStyle/>
          <a:p>
            <a:r>
              <a:rPr lang="cs-CZ" b="1" dirty="0"/>
              <a:t>Karcinom </a:t>
            </a:r>
            <a:r>
              <a:rPr lang="cs-CZ" b="1" dirty="0" err="1"/>
              <a:t>epidermoidní</a:t>
            </a:r>
            <a:r>
              <a:rPr lang="cs-CZ" b="1" dirty="0"/>
              <a:t> (z </a:t>
            </a:r>
            <a:r>
              <a:rPr lang="cs-CZ" b="1" dirty="0" err="1"/>
              <a:t>plochých</a:t>
            </a:r>
            <a:r>
              <a:rPr lang="cs-CZ" b="1" dirty="0"/>
              <a:t> buněk – </a:t>
            </a:r>
            <a:r>
              <a:rPr lang="cs-CZ" b="1" dirty="0" err="1"/>
              <a:t>skvamózní</a:t>
            </a:r>
            <a:r>
              <a:rPr lang="cs-CZ" b="1" dirty="0"/>
              <a:t>)</a:t>
            </a:r>
            <a:br>
              <a:rPr lang="cs-CZ" b="1" dirty="0"/>
            </a:br>
            <a:endParaRPr lang="cs-CZ" dirty="0"/>
          </a:p>
        </p:txBody>
      </p:sp>
      <p:sp>
        <p:nvSpPr>
          <p:cNvPr id="3" name="Zástupný symbol pro obsah 2">
            <a:extLst>
              <a:ext uri="{FF2B5EF4-FFF2-40B4-BE49-F238E27FC236}">
                <a16:creationId xmlns:a16="http://schemas.microsoft.com/office/drawing/2014/main" id="{9F17408E-788B-438A-B221-F08A562A7667}"/>
              </a:ext>
            </a:extLst>
          </p:cNvPr>
          <p:cNvSpPr>
            <a:spLocks noGrp="1"/>
          </p:cNvSpPr>
          <p:nvPr>
            <p:ph idx="1"/>
          </p:nvPr>
        </p:nvSpPr>
        <p:spPr/>
        <p:txBody>
          <a:bodyPr/>
          <a:lstStyle/>
          <a:p>
            <a:r>
              <a:rPr lang="cs-CZ" dirty="0" err="1"/>
              <a:t>Epidermoidní</a:t>
            </a:r>
            <a:r>
              <a:rPr lang="cs-CZ" dirty="0"/>
              <a:t> karcinom představuje 30 % ze všech případů plicních karcinomů. Dvě třetiny těchto nádorů jsou lokalizovány centrálně a poblíže hilu a třetina periferně. Rychlost jeho růstu a metastazování je menší než u </a:t>
            </a:r>
            <a:r>
              <a:rPr lang="cs-CZ" dirty="0" err="1"/>
              <a:t>jiných</a:t>
            </a:r>
            <a:r>
              <a:rPr lang="cs-CZ" dirty="0"/>
              <a:t> plicních nádorů. Typickým </a:t>
            </a:r>
            <a:r>
              <a:rPr lang="cs-CZ" dirty="0" err="1"/>
              <a:t>mikroskopickým</a:t>
            </a:r>
            <a:r>
              <a:rPr lang="cs-CZ" dirty="0"/>
              <a:t> obrazem je keratinizace, buněčná stratifikace a intercelulární můstky.</a:t>
            </a:r>
          </a:p>
          <a:p>
            <a:r>
              <a:rPr lang="cs-CZ" dirty="0"/>
              <a:t> </a:t>
            </a:r>
          </a:p>
          <a:p>
            <a:endParaRPr lang="cs-CZ" dirty="0"/>
          </a:p>
        </p:txBody>
      </p:sp>
    </p:spTree>
    <p:extLst>
      <p:ext uri="{BB962C8B-B14F-4D97-AF65-F5344CB8AC3E}">
        <p14:creationId xmlns:p14="http://schemas.microsoft.com/office/powerpoint/2010/main" val="2106868646"/>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07539-F64A-4A29-BD28-258653CDE156}"/>
              </a:ext>
            </a:extLst>
          </p:cNvPr>
          <p:cNvSpPr>
            <a:spLocks noGrp="1"/>
          </p:cNvSpPr>
          <p:nvPr>
            <p:ph type="title"/>
          </p:nvPr>
        </p:nvSpPr>
        <p:spPr/>
        <p:txBody>
          <a:bodyPr/>
          <a:lstStyle/>
          <a:p>
            <a:r>
              <a:rPr lang="cs-CZ" b="1" dirty="0"/>
              <a:t>Adenokarcinom</a:t>
            </a:r>
            <a:br>
              <a:rPr lang="cs-CZ" b="1" dirty="0"/>
            </a:br>
            <a:endParaRPr lang="cs-CZ" dirty="0"/>
          </a:p>
        </p:txBody>
      </p:sp>
      <p:sp>
        <p:nvSpPr>
          <p:cNvPr id="3" name="Zástupný symbol pro obsah 2">
            <a:extLst>
              <a:ext uri="{FF2B5EF4-FFF2-40B4-BE49-F238E27FC236}">
                <a16:creationId xmlns:a16="http://schemas.microsoft.com/office/drawing/2014/main" id="{89BF2A4B-C574-449E-AA47-46BAD4BF323A}"/>
              </a:ext>
            </a:extLst>
          </p:cNvPr>
          <p:cNvSpPr>
            <a:spLocks noGrp="1"/>
          </p:cNvSpPr>
          <p:nvPr>
            <p:ph idx="1"/>
          </p:nvPr>
        </p:nvSpPr>
        <p:spPr/>
        <p:txBody>
          <a:bodyPr/>
          <a:lstStyle/>
          <a:p>
            <a:r>
              <a:rPr lang="cs-CZ" dirty="0"/>
              <a:t>  Adenokarcinomy tvoří třetinu maligních plicních nádorů. Rozdělují se na acinózní, papilární a bronchoalveolární. Acinózní adenokarcinom je složen ze žlázek vystlaných </a:t>
            </a:r>
            <a:r>
              <a:rPr lang="cs-CZ" dirty="0" err="1"/>
              <a:t>cylindrickým</a:t>
            </a:r>
            <a:r>
              <a:rPr lang="cs-CZ" dirty="0"/>
              <a:t> epitelem </a:t>
            </a:r>
            <a:r>
              <a:rPr lang="cs-CZ" dirty="0" err="1"/>
              <a:t>secernujícím</a:t>
            </a:r>
            <a:r>
              <a:rPr lang="cs-CZ" dirty="0"/>
              <a:t> mucin. </a:t>
            </a:r>
          </a:p>
          <a:p>
            <a:endParaRPr lang="cs-CZ" dirty="0"/>
          </a:p>
        </p:txBody>
      </p:sp>
    </p:spTree>
    <p:extLst>
      <p:ext uri="{BB962C8B-B14F-4D97-AF65-F5344CB8AC3E}">
        <p14:creationId xmlns:p14="http://schemas.microsoft.com/office/powerpoint/2010/main" val="1926008611"/>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1748FC-F416-4734-BBFE-493E67D1959C}"/>
              </a:ext>
            </a:extLst>
          </p:cNvPr>
          <p:cNvSpPr>
            <a:spLocks noGrp="1"/>
          </p:cNvSpPr>
          <p:nvPr>
            <p:ph type="title"/>
          </p:nvPr>
        </p:nvSpPr>
        <p:spPr/>
        <p:txBody>
          <a:bodyPr/>
          <a:lstStyle/>
          <a:p>
            <a:r>
              <a:rPr lang="cs-CZ" b="1" dirty="0"/>
              <a:t>Bronchoalveolární karcinom</a:t>
            </a:r>
            <a:br>
              <a:rPr lang="cs-CZ" b="1" dirty="0"/>
            </a:br>
            <a:endParaRPr lang="cs-CZ" dirty="0"/>
          </a:p>
        </p:txBody>
      </p:sp>
      <p:sp>
        <p:nvSpPr>
          <p:cNvPr id="3" name="Zástupný symbol pro obsah 2">
            <a:extLst>
              <a:ext uri="{FF2B5EF4-FFF2-40B4-BE49-F238E27FC236}">
                <a16:creationId xmlns:a16="http://schemas.microsoft.com/office/drawing/2014/main" id="{9D0C23E9-2D3E-4FD6-AF1B-DB4066FE95FB}"/>
              </a:ext>
            </a:extLst>
          </p:cNvPr>
          <p:cNvSpPr>
            <a:spLocks noGrp="1"/>
          </p:cNvSpPr>
          <p:nvPr>
            <p:ph idx="1"/>
          </p:nvPr>
        </p:nvSpPr>
        <p:spPr/>
        <p:txBody>
          <a:bodyPr/>
          <a:lstStyle/>
          <a:p>
            <a:r>
              <a:rPr lang="cs-CZ" dirty="0"/>
              <a:t>  Bronchoalveolární karcinom charakterizují </a:t>
            </a:r>
            <a:r>
              <a:rPr lang="cs-CZ" dirty="0" err="1"/>
              <a:t>intraluminální</a:t>
            </a:r>
            <a:r>
              <a:rPr lang="cs-CZ" dirty="0"/>
              <a:t> papilární fragmenty, které se vyskytují v alveolech a v </a:t>
            </a:r>
            <a:r>
              <a:rPr lang="cs-CZ" dirty="0" err="1"/>
              <a:t>malých</a:t>
            </a:r>
            <a:r>
              <a:rPr lang="cs-CZ" dirty="0"/>
              <a:t> bronchiolech. Jeho incidence se zvyšuje, pravděpodobně nárůstem plicní rakoviny u žen.</a:t>
            </a:r>
          </a:p>
          <a:p>
            <a:endParaRPr lang="cs-CZ" dirty="0"/>
          </a:p>
        </p:txBody>
      </p:sp>
    </p:spTree>
    <p:extLst>
      <p:ext uri="{BB962C8B-B14F-4D97-AF65-F5344CB8AC3E}">
        <p14:creationId xmlns:p14="http://schemas.microsoft.com/office/powerpoint/2010/main" val="322843233"/>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648569-0DEF-4687-9FB4-2060C3867FAA}"/>
              </a:ext>
            </a:extLst>
          </p:cNvPr>
          <p:cNvSpPr>
            <a:spLocks noGrp="1"/>
          </p:cNvSpPr>
          <p:nvPr>
            <p:ph type="title"/>
          </p:nvPr>
        </p:nvSpPr>
        <p:spPr/>
        <p:txBody>
          <a:bodyPr>
            <a:normAutofit fontScale="90000"/>
          </a:bodyPr>
          <a:lstStyle/>
          <a:p>
            <a:r>
              <a:rPr lang="cs-CZ" b="1" dirty="0"/>
              <a:t>Karcinom z </a:t>
            </a:r>
            <a:r>
              <a:rPr lang="cs-CZ" b="1" dirty="0" err="1"/>
              <a:t>velkých</a:t>
            </a:r>
            <a:r>
              <a:rPr lang="cs-CZ" b="1" dirty="0"/>
              <a:t> buněk (</a:t>
            </a:r>
            <a:r>
              <a:rPr lang="cs-CZ" b="1" dirty="0" err="1"/>
              <a:t>obrovskobuněčny</a:t>
            </a:r>
            <a:r>
              <a:rPr lang="cs-CZ" b="1" dirty="0"/>
              <a:t>́ karcinom)</a:t>
            </a:r>
            <a:br>
              <a:rPr lang="cs-CZ" b="1" dirty="0"/>
            </a:br>
            <a:endParaRPr lang="cs-CZ" dirty="0"/>
          </a:p>
        </p:txBody>
      </p:sp>
      <p:sp>
        <p:nvSpPr>
          <p:cNvPr id="3" name="Zástupný symbol pro obsah 2">
            <a:extLst>
              <a:ext uri="{FF2B5EF4-FFF2-40B4-BE49-F238E27FC236}">
                <a16:creationId xmlns:a16="http://schemas.microsoft.com/office/drawing/2014/main" id="{DBC4CB80-7BF5-40E4-8058-509DD1800B51}"/>
              </a:ext>
            </a:extLst>
          </p:cNvPr>
          <p:cNvSpPr>
            <a:spLocks noGrp="1"/>
          </p:cNvSpPr>
          <p:nvPr>
            <p:ph idx="1"/>
          </p:nvPr>
        </p:nvSpPr>
        <p:spPr/>
        <p:txBody>
          <a:bodyPr/>
          <a:lstStyle/>
          <a:p>
            <a:r>
              <a:rPr lang="cs-CZ" dirty="0"/>
              <a:t>Je složen z </a:t>
            </a:r>
            <a:r>
              <a:rPr lang="cs-CZ" dirty="0" err="1"/>
              <a:t>velkých</a:t>
            </a:r>
            <a:r>
              <a:rPr lang="cs-CZ" dirty="0"/>
              <a:t> polygonálních buněk, někdy </a:t>
            </a:r>
            <a:r>
              <a:rPr lang="cs-CZ" dirty="0" err="1"/>
              <a:t>vřetenovitých</a:t>
            </a:r>
            <a:r>
              <a:rPr lang="cs-CZ" dirty="0"/>
              <a:t> nebo </a:t>
            </a:r>
            <a:r>
              <a:rPr lang="cs-CZ" dirty="0" err="1"/>
              <a:t>oválných</a:t>
            </a:r>
            <a:r>
              <a:rPr lang="cs-CZ" dirty="0"/>
              <a:t>, </a:t>
            </a:r>
            <a:r>
              <a:rPr lang="cs-CZ" dirty="0" err="1"/>
              <a:t>uspořádaných</a:t>
            </a:r>
            <a:r>
              <a:rPr lang="cs-CZ" dirty="0"/>
              <a:t> v síti nebo v terčících. Buňky mají mnohočetná jádra, nitrobuněčnou hyalinní drť, glykogen a acidofilní nukleární inkluze. Tyto nádory </a:t>
            </a:r>
            <a:r>
              <a:rPr lang="cs-CZ" dirty="0" err="1"/>
              <a:t>bývají</a:t>
            </a:r>
            <a:r>
              <a:rPr lang="cs-CZ" dirty="0"/>
              <a:t> uloženy spíše periferně, jsou co do </a:t>
            </a:r>
            <a:r>
              <a:rPr lang="cs-CZ" dirty="0" err="1"/>
              <a:t>výskytu</a:t>
            </a:r>
            <a:r>
              <a:rPr lang="cs-CZ" dirty="0"/>
              <a:t> méně časté a také méně maligní než nádory malobuněčné.</a:t>
            </a:r>
          </a:p>
          <a:p>
            <a:r>
              <a:rPr lang="cs-CZ" dirty="0"/>
              <a:t> </a:t>
            </a:r>
          </a:p>
          <a:p>
            <a:endParaRPr lang="cs-CZ" dirty="0"/>
          </a:p>
        </p:txBody>
      </p:sp>
    </p:spTree>
    <p:extLst>
      <p:ext uri="{BB962C8B-B14F-4D97-AF65-F5344CB8AC3E}">
        <p14:creationId xmlns:p14="http://schemas.microsoft.com/office/powerpoint/2010/main" val="2722715398"/>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39BF3C-EAD9-4E71-98CF-47E5DF522039}"/>
              </a:ext>
            </a:extLst>
          </p:cNvPr>
          <p:cNvSpPr>
            <a:spLocks noGrp="1"/>
          </p:cNvSpPr>
          <p:nvPr>
            <p:ph type="title"/>
          </p:nvPr>
        </p:nvSpPr>
        <p:spPr/>
        <p:txBody>
          <a:bodyPr>
            <a:normAutofit fontScale="90000"/>
          </a:bodyPr>
          <a:lstStyle/>
          <a:p>
            <a:r>
              <a:rPr lang="cs-CZ" b="1" dirty="0" err="1"/>
              <a:t>Adeno-epidermoidní</a:t>
            </a:r>
            <a:r>
              <a:rPr lang="cs-CZ" b="1" dirty="0"/>
              <a:t> karcinom (</a:t>
            </a:r>
            <a:r>
              <a:rPr lang="cs-CZ" b="1" dirty="0" err="1"/>
              <a:t>adenoskvamózní</a:t>
            </a:r>
            <a:r>
              <a:rPr lang="cs-CZ" b="1" dirty="0"/>
              <a:t>)</a:t>
            </a:r>
            <a:br>
              <a:rPr lang="cs-CZ" b="1" dirty="0"/>
            </a:br>
            <a:endParaRPr lang="cs-CZ" dirty="0"/>
          </a:p>
        </p:txBody>
      </p:sp>
      <p:sp>
        <p:nvSpPr>
          <p:cNvPr id="3" name="Zástupný symbol pro obsah 2">
            <a:extLst>
              <a:ext uri="{FF2B5EF4-FFF2-40B4-BE49-F238E27FC236}">
                <a16:creationId xmlns:a16="http://schemas.microsoft.com/office/drawing/2014/main" id="{F8F49B91-6C90-4597-95A1-7CE0B2659BBE}"/>
              </a:ext>
            </a:extLst>
          </p:cNvPr>
          <p:cNvSpPr>
            <a:spLocks noGrp="1"/>
          </p:cNvSpPr>
          <p:nvPr>
            <p:ph idx="1"/>
          </p:nvPr>
        </p:nvSpPr>
        <p:spPr/>
        <p:txBody>
          <a:bodyPr/>
          <a:lstStyle/>
          <a:p>
            <a:r>
              <a:rPr lang="cs-CZ" dirty="0"/>
              <a:t>  Je složen jak z </a:t>
            </a:r>
            <a:r>
              <a:rPr lang="cs-CZ" dirty="0" err="1"/>
              <a:t>plochých</a:t>
            </a:r>
            <a:r>
              <a:rPr lang="cs-CZ" dirty="0"/>
              <a:t> buněk, tak z adenomatózních </a:t>
            </a:r>
            <a:r>
              <a:rPr lang="cs-CZ" dirty="0" err="1"/>
              <a:t>buněčných</a:t>
            </a:r>
            <a:r>
              <a:rPr lang="cs-CZ" dirty="0"/>
              <a:t> elementů.</a:t>
            </a:r>
          </a:p>
          <a:p>
            <a:r>
              <a:rPr lang="cs-CZ" dirty="0"/>
              <a:t>Vyskytují se méně než v 1 % všech plicních karcinomů. Jeho biologická povaha je podobná jako u adenokarcinomů.</a:t>
            </a:r>
          </a:p>
          <a:p>
            <a:endParaRPr lang="cs-CZ" dirty="0"/>
          </a:p>
        </p:txBody>
      </p:sp>
    </p:spTree>
    <p:extLst>
      <p:ext uri="{BB962C8B-B14F-4D97-AF65-F5344CB8AC3E}">
        <p14:creationId xmlns:p14="http://schemas.microsoft.com/office/powerpoint/2010/main" val="93580090"/>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CD760-0562-498E-96E5-8DC434DF9C3E}"/>
              </a:ext>
            </a:extLst>
          </p:cNvPr>
          <p:cNvSpPr>
            <a:spLocks noGrp="1"/>
          </p:cNvSpPr>
          <p:nvPr>
            <p:ph type="title"/>
          </p:nvPr>
        </p:nvSpPr>
        <p:spPr/>
        <p:txBody>
          <a:bodyPr/>
          <a:lstStyle/>
          <a:p>
            <a:r>
              <a:rPr lang="cs-CZ" b="1" dirty="0" err="1"/>
              <a:t>Karcinoidy</a:t>
            </a:r>
            <a:br>
              <a:rPr lang="cs-CZ" b="1" dirty="0"/>
            </a:br>
            <a:endParaRPr lang="cs-CZ" dirty="0"/>
          </a:p>
        </p:txBody>
      </p:sp>
      <p:sp>
        <p:nvSpPr>
          <p:cNvPr id="3" name="Zástupný symbol pro obsah 2">
            <a:extLst>
              <a:ext uri="{FF2B5EF4-FFF2-40B4-BE49-F238E27FC236}">
                <a16:creationId xmlns:a16="http://schemas.microsoft.com/office/drawing/2014/main" id="{C0415D18-CB1E-4F08-8337-7500E7ACDC89}"/>
              </a:ext>
            </a:extLst>
          </p:cNvPr>
          <p:cNvSpPr>
            <a:spLocks noGrp="1"/>
          </p:cNvSpPr>
          <p:nvPr>
            <p:ph idx="1"/>
          </p:nvPr>
        </p:nvSpPr>
        <p:spPr/>
        <p:txBody>
          <a:bodyPr/>
          <a:lstStyle/>
          <a:p>
            <a:r>
              <a:rPr lang="cs-CZ" dirty="0" err="1"/>
              <a:t>Bývají</a:t>
            </a:r>
            <a:r>
              <a:rPr lang="cs-CZ" dirty="0"/>
              <a:t> lokalizovány centrálně a mají </a:t>
            </a:r>
            <a:r>
              <a:rPr lang="cs-CZ" dirty="0" err="1"/>
              <a:t>vaskularizované</a:t>
            </a:r>
            <a:r>
              <a:rPr lang="cs-CZ" dirty="0"/>
              <a:t> stroma. Někdy jsou klasifikovány jako bronchiální adenomy, ale jsou v podstatě maligní, i když rostou a metastazují pomalu. </a:t>
            </a:r>
          </a:p>
        </p:txBody>
      </p:sp>
    </p:spTree>
    <p:extLst>
      <p:ext uri="{BB962C8B-B14F-4D97-AF65-F5344CB8AC3E}">
        <p14:creationId xmlns:p14="http://schemas.microsoft.com/office/powerpoint/2010/main" val="2014465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7C6203-DBBE-4D85-9197-55CFA02C0380}"/>
              </a:ext>
            </a:extLst>
          </p:cNvPr>
          <p:cNvSpPr>
            <a:spLocks noGrp="1"/>
          </p:cNvSpPr>
          <p:nvPr>
            <p:ph type="title"/>
          </p:nvPr>
        </p:nvSpPr>
        <p:spPr>
          <a:xfrm>
            <a:off x="838200" y="122364"/>
            <a:ext cx="10515600" cy="1325563"/>
          </a:xfrm>
        </p:spPr>
        <p:txBody>
          <a:bodyPr/>
          <a:lstStyle/>
          <a:p>
            <a:r>
              <a:rPr lang="cs-CZ" b="1" dirty="0"/>
              <a:t>Komplikace peptického vředu</a:t>
            </a:r>
            <a:endParaRPr lang="cs-CZ" dirty="0"/>
          </a:p>
        </p:txBody>
      </p:sp>
      <p:sp>
        <p:nvSpPr>
          <p:cNvPr id="3" name="Zástupný symbol pro obsah 2">
            <a:extLst>
              <a:ext uri="{FF2B5EF4-FFF2-40B4-BE49-F238E27FC236}">
                <a16:creationId xmlns:a16="http://schemas.microsoft.com/office/drawing/2014/main" id="{A83232EA-F2F6-4906-AFC7-04F6D5EC5084}"/>
              </a:ext>
            </a:extLst>
          </p:cNvPr>
          <p:cNvSpPr>
            <a:spLocks noGrp="1"/>
          </p:cNvSpPr>
          <p:nvPr>
            <p:ph idx="1"/>
          </p:nvPr>
        </p:nvSpPr>
        <p:spPr>
          <a:xfrm>
            <a:off x="-1" y="1375646"/>
            <a:ext cx="12089501" cy="5482353"/>
          </a:xfrm>
        </p:spPr>
        <p:txBody>
          <a:bodyPr>
            <a:normAutofit fontScale="92500" lnSpcReduction="10000"/>
          </a:bodyPr>
          <a:lstStyle/>
          <a:p>
            <a:pPr marL="0" indent="0">
              <a:buNone/>
            </a:pPr>
            <a:r>
              <a:rPr lang="cs-CZ" b="1" dirty="0"/>
              <a:t>Penetrace</a:t>
            </a:r>
            <a:endParaRPr lang="cs-CZ" dirty="0"/>
          </a:p>
          <a:p>
            <a:r>
              <a:rPr lang="cs-CZ" dirty="0"/>
              <a:t>Penetrace vředu vznikne při proděravění stěny slepené s okolím, kdy vředový kráter proniká do sousedního přirostlého orgánu nebo tkáně (např. játra, slinivka břišní, malá předstěra).</a:t>
            </a:r>
          </a:p>
          <a:p>
            <a:pPr marL="0" indent="0">
              <a:buNone/>
            </a:pPr>
            <a:endParaRPr lang="cs-CZ" dirty="0"/>
          </a:p>
          <a:p>
            <a:pPr marL="0" indent="0">
              <a:buNone/>
            </a:pPr>
            <a:r>
              <a:rPr lang="cs-CZ" b="1" dirty="0" err="1"/>
              <a:t>Pylorostenóza</a:t>
            </a:r>
            <a:endParaRPr lang="cs-CZ" dirty="0"/>
          </a:p>
          <a:p>
            <a:r>
              <a:rPr lang="cs-CZ" dirty="0"/>
              <a:t>Edémem nebo fibrózou dojde ke zúžení nebo uzávěru průsvitu pyloru a duodena. Stav je provázen nadměrnou dilatací žaludku a opakovaným zvracením žaludečního obsahu (vzniká těžká </a:t>
            </a:r>
            <a:r>
              <a:rPr lang="cs-CZ" dirty="0" err="1"/>
              <a:t>hypochloremická</a:t>
            </a:r>
            <a:r>
              <a:rPr lang="cs-CZ" dirty="0"/>
              <a:t> alkalóza a dehydratace). Tato komplikace je indikací k operaci. Po přípravě nemocného se resekuje žaludek spolu se stenózou nebo se provede paliativní </a:t>
            </a:r>
            <a:r>
              <a:rPr lang="cs-CZ" dirty="0" err="1"/>
              <a:t>gastrojejunoanastornoza</a:t>
            </a:r>
            <a:r>
              <a:rPr lang="cs-CZ" dirty="0"/>
              <a:t>.</a:t>
            </a:r>
          </a:p>
          <a:p>
            <a:pPr marL="0" indent="0">
              <a:buNone/>
            </a:pPr>
            <a:endParaRPr lang="cs-CZ" dirty="0"/>
          </a:p>
          <a:p>
            <a:pPr marL="0" indent="0">
              <a:buNone/>
            </a:pPr>
            <a:r>
              <a:rPr lang="cs-CZ" b="1" dirty="0" err="1"/>
              <a:t>Malignizace</a:t>
            </a:r>
            <a:endParaRPr lang="cs-CZ" dirty="0"/>
          </a:p>
          <a:p>
            <a:r>
              <a:rPr lang="cs-CZ" dirty="0"/>
              <a:t>Maligní zvrat je indikací k resekčnímu výkonu.</a:t>
            </a:r>
          </a:p>
          <a:p>
            <a:pPr marL="0" indent="0">
              <a:buNone/>
            </a:pPr>
            <a:endParaRPr lang="cs-CZ" dirty="0"/>
          </a:p>
          <a:p>
            <a:endParaRPr lang="cs-CZ" dirty="0"/>
          </a:p>
        </p:txBody>
      </p:sp>
    </p:spTree>
    <p:extLst>
      <p:ext uri="{BB962C8B-B14F-4D97-AF65-F5344CB8AC3E}">
        <p14:creationId xmlns:p14="http://schemas.microsoft.com/office/powerpoint/2010/main" val="1301736906"/>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2FFE2-C575-4C5B-AC7A-26214363CDC1}"/>
              </a:ext>
            </a:extLst>
          </p:cNvPr>
          <p:cNvSpPr>
            <a:spLocks noGrp="1"/>
          </p:cNvSpPr>
          <p:nvPr>
            <p:ph type="title"/>
          </p:nvPr>
        </p:nvSpPr>
        <p:spPr/>
        <p:txBody>
          <a:bodyPr/>
          <a:lstStyle/>
          <a:p>
            <a:r>
              <a:rPr lang="cs-CZ" b="1" dirty="0"/>
              <a:t>Karcinomy z bronchiálních žlázek</a:t>
            </a:r>
            <a:br>
              <a:rPr lang="cs-CZ" b="1" dirty="0"/>
            </a:br>
            <a:endParaRPr lang="cs-CZ" dirty="0"/>
          </a:p>
        </p:txBody>
      </p:sp>
      <p:sp>
        <p:nvSpPr>
          <p:cNvPr id="3" name="Zástupný symbol pro obsah 2">
            <a:extLst>
              <a:ext uri="{FF2B5EF4-FFF2-40B4-BE49-F238E27FC236}">
                <a16:creationId xmlns:a16="http://schemas.microsoft.com/office/drawing/2014/main" id="{8DE8C551-3B9C-4917-9B10-C4C3E0E84629}"/>
              </a:ext>
            </a:extLst>
          </p:cNvPr>
          <p:cNvSpPr>
            <a:spLocks noGrp="1"/>
          </p:cNvSpPr>
          <p:nvPr>
            <p:ph idx="1"/>
          </p:nvPr>
        </p:nvSpPr>
        <p:spPr/>
        <p:txBody>
          <a:bodyPr>
            <a:normAutofit fontScale="85000" lnSpcReduction="20000"/>
          </a:bodyPr>
          <a:lstStyle/>
          <a:p>
            <a:r>
              <a:rPr lang="cs-CZ" dirty="0"/>
              <a:t>Tyto karcinomy se vyskytují ve dvou typech – jako adenoidně cystické a jako </a:t>
            </a:r>
            <a:r>
              <a:rPr lang="cs-CZ" dirty="0" err="1"/>
              <a:t>mukoepidermoidní</a:t>
            </a:r>
            <a:r>
              <a:rPr lang="cs-CZ" dirty="0"/>
              <a:t>. </a:t>
            </a:r>
            <a:r>
              <a:rPr lang="cs-CZ" dirty="0" err="1"/>
              <a:t>Adeno</a:t>
            </a:r>
            <a:r>
              <a:rPr lang="cs-CZ" dirty="0"/>
              <a:t>-cystické karcinomy jsou složeny z </a:t>
            </a:r>
            <a:r>
              <a:rPr lang="cs-CZ" dirty="0" err="1"/>
              <a:t>epitelových</a:t>
            </a:r>
            <a:r>
              <a:rPr lang="cs-CZ" dirty="0"/>
              <a:t> buněk, které vytvářejí struktury podobné </a:t>
            </a:r>
            <a:r>
              <a:rPr lang="cs-CZ" dirty="0" err="1"/>
              <a:t>malým</a:t>
            </a:r>
            <a:r>
              <a:rPr lang="cs-CZ" dirty="0"/>
              <a:t> </a:t>
            </a:r>
            <a:r>
              <a:rPr lang="cs-CZ" dirty="0" err="1"/>
              <a:t>dučejím</a:t>
            </a:r>
            <a:r>
              <a:rPr lang="cs-CZ" dirty="0"/>
              <a:t>, nebo tvoří rozsáhlé buněčné masy s disperzními </a:t>
            </a:r>
            <a:r>
              <a:rPr lang="cs-CZ" dirty="0" err="1"/>
              <a:t>cystičkami</a:t>
            </a:r>
            <a:r>
              <a:rPr lang="cs-CZ" dirty="0"/>
              <a:t>. Dříve se tyto nádory označovaly jako </a:t>
            </a:r>
            <a:r>
              <a:rPr lang="cs-CZ" dirty="0" err="1"/>
              <a:t>cylindromy</a:t>
            </a:r>
            <a:r>
              <a:rPr lang="cs-CZ" dirty="0"/>
              <a:t>. Jsou lokálně agresivnější a častěji metastazují než </a:t>
            </a:r>
            <a:r>
              <a:rPr lang="cs-CZ" dirty="0" err="1"/>
              <a:t>karcinoidy</a:t>
            </a:r>
            <a:r>
              <a:rPr lang="cs-CZ" dirty="0"/>
              <a:t> nebo </a:t>
            </a:r>
            <a:r>
              <a:rPr lang="cs-CZ" dirty="0" err="1"/>
              <a:t>mukoepidermoidní</a:t>
            </a:r>
            <a:r>
              <a:rPr lang="cs-CZ" dirty="0"/>
              <a:t> karcinomy. </a:t>
            </a:r>
            <a:r>
              <a:rPr lang="cs-CZ" dirty="0" err="1"/>
              <a:t>Mukoepidermoidní</a:t>
            </a:r>
            <a:r>
              <a:rPr lang="cs-CZ" dirty="0"/>
              <a:t> karcinomy jsou v plicích vzácné a jsou charakterizovány přítomností </a:t>
            </a:r>
            <a:r>
              <a:rPr lang="cs-CZ" dirty="0" err="1"/>
              <a:t>plochých</a:t>
            </a:r>
            <a:r>
              <a:rPr lang="cs-CZ" dirty="0"/>
              <a:t> buněk, buněk </a:t>
            </a:r>
            <a:r>
              <a:rPr lang="cs-CZ" dirty="0" err="1"/>
              <a:t>secernujících</a:t>
            </a:r>
            <a:r>
              <a:rPr lang="cs-CZ" dirty="0"/>
              <a:t> hlen a také buněk přechodného typu. Chovají se </a:t>
            </a:r>
            <a:r>
              <a:rPr lang="cs-CZ" dirty="0" err="1"/>
              <a:t>benigněji</a:t>
            </a:r>
            <a:r>
              <a:rPr lang="cs-CZ" dirty="0"/>
              <a:t> a jsou méně agresivní než ty, které vytvářejí </a:t>
            </a:r>
            <a:r>
              <a:rPr lang="cs-CZ" dirty="0" err="1"/>
              <a:t>adeno-epidermoidní</a:t>
            </a:r>
            <a:r>
              <a:rPr lang="cs-CZ" dirty="0"/>
              <a:t> karcinom. </a:t>
            </a:r>
          </a:p>
          <a:p>
            <a:r>
              <a:rPr lang="cs-CZ" dirty="0"/>
              <a:t> </a:t>
            </a:r>
          </a:p>
          <a:p>
            <a:r>
              <a:rPr lang="cs-CZ" dirty="0"/>
              <a:t>V současné době je zvykem rozdělovat všechny plicní karcinomy pouze do dvou podskupin, a to na karcinomy malobuněčné a nemalobuněčné, což vystihuje jejich biologické chování. Mezi </a:t>
            </a:r>
            <a:r>
              <a:rPr lang="cs-CZ" dirty="0" err="1"/>
              <a:t>malobuněčným</a:t>
            </a:r>
            <a:r>
              <a:rPr lang="cs-CZ" dirty="0"/>
              <a:t> karcinomem a ostatními nádory plic, které jsou zahrnovány pod označení </a:t>
            </a:r>
            <a:r>
              <a:rPr lang="cs-CZ" dirty="0" err="1"/>
              <a:t>nemalobuněčny</a:t>
            </a:r>
            <a:r>
              <a:rPr lang="cs-CZ" dirty="0"/>
              <a:t>́ karcinom, je zásadní rozdíl v biologii tumoru a prognóze nemocného.</a:t>
            </a:r>
          </a:p>
          <a:p>
            <a:endParaRPr lang="cs-CZ" b="1" dirty="0"/>
          </a:p>
          <a:p>
            <a:endParaRPr lang="cs-CZ" dirty="0"/>
          </a:p>
        </p:txBody>
      </p:sp>
    </p:spTree>
    <p:extLst>
      <p:ext uri="{BB962C8B-B14F-4D97-AF65-F5344CB8AC3E}">
        <p14:creationId xmlns:p14="http://schemas.microsoft.com/office/powerpoint/2010/main" val="258111504"/>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918CA9-67B6-4650-92E6-34B182D3E5A7}"/>
              </a:ext>
            </a:extLst>
          </p:cNvPr>
          <p:cNvSpPr>
            <a:spLocks noGrp="1"/>
          </p:cNvSpPr>
          <p:nvPr>
            <p:ph type="title"/>
          </p:nvPr>
        </p:nvSpPr>
        <p:spPr/>
        <p:txBody>
          <a:bodyPr>
            <a:normAutofit fontScale="90000"/>
          </a:bodyPr>
          <a:lstStyle/>
          <a:p>
            <a:r>
              <a:rPr lang="cs-CZ" b="1" dirty="0" err="1"/>
              <a:t>Malobuněčny</a:t>
            </a:r>
            <a:r>
              <a:rPr lang="cs-CZ" b="1" dirty="0"/>
              <a:t>́ karcinom plic (karcinom z </a:t>
            </a:r>
            <a:r>
              <a:rPr lang="cs-CZ" b="1" dirty="0" err="1"/>
              <a:t>ovískových</a:t>
            </a:r>
            <a:r>
              <a:rPr lang="cs-CZ" b="1" dirty="0"/>
              <a:t> buněk)</a:t>
            </a:r>
            <a:br>
              <a:rPr lang="cs-CZ" b="1" dirty="0"/>
            </a:br>
            <a:endParaRPr lang="cs-CZ" dirty="0"/>
          </a:p>
        </p:txBody>
      </p:sp>
      <p:sp>
        <p:nvSpPr>
          <p:cNvPr id="3" name="Zástupný symbol pro obsah 2">
            <a:extLst>
              <a:ext uri="{FF2B5EF4-FFF2-40B4-BE49-F238E27FC236}">
                <a16:creationId xmlns:a16="http://schemas.microsoft.com/office/drawing/2014/main" id="{31F193A9-268D-4B3F-9297-94307A22299B}"/>
              </a:ext>
            </a:extLst>
          </p:cNvPr>
          <p:cNvSpPr>
            <a:spLocks noGrp="1"/>
          </p:cNvSpPr>
          <p:nvPr>
            <p:ph idx="1"/>
          </p:nvPr>
        </p:nvSpPr>
        <p:spPr/>
        <p:txBody>
          <a:bodyPr>
            <a:normAutofit lnSpcReduction="10000"/>
          </a:bodyPr>
          <a:lstStyle/>
          <a:p>
            <a:r>
              <a:rPr lang="cs-CZ" dirty="0"/>
              <a:t>  Je klinicky a biologicky </a:t>
            </a:r>
            <a:r>
              <a:rPr lang="cs-CZ" dirty="0" err="1"/>
              <a:t>odlišny</a:t>
            </a:r>
            <a:r>
              <a:rPr lang="cs-CZ" dirty="0"/>
              <a:t>́ od ostatních typů plicního karcinomu (nemalobuněčné karcinomy). </a:t>
            </a:r>
            <a:r>
              <a:rPr lang="cs-CZ" dirty="0" err="1"/>
              <a:t>Malobuněčny</a:t>
            </a:r>
            <a:r>
              <a:rPr lang="cs-CZ" dirty="0"/>
              <a:t>́ karcinom tvoří asi 25 % všech plicních maligních tumorů. Vyskytuje se centrálně, metastazuje časně a je nejrezistentnější ke kombinované terapii. </a:t>
            </a:r>
            <a:r>
              <a:rPr lang="cs-CZ" dirty="0" err="1"/>
              <a:t>Malobuněčny</a:t>
            </a:r>
            <a:r>
              <a:rPr lang="cs-CZ" dirty="0"/>
              <a:t>́ karcinom rychle metastazuje, takže při stanovení diagnózy </a:t>
            </a:r>
            <a:r>
              <a:rPr lang="cs-CZ" dirty="0" err="1"/>
              <a:t>bývá</a:t>
            </a:r>
            <a:r>
              <a:rPr lang="cs-CZ" dirty="0"/>
              <a:t> již </a:t>
            </a:r>
            <a:r>
              <a:rPr lang="cs-CZ" dirty="0" err="1"/>
              <a:t>diseminovany</a:t>
            </a:r>
            <a:r>
              <a:rPr lang="cs-CZ" dirty="0"/>
              <a:t>́ a tedy neoperabilní. Z </a:t>
            </a:r>
            <a:r>
              <a:rPr lang="cs-CZ" dirty="0" err="1"/>
              <a:t>léčebných</a:t>
            </a:r>
            <a:r>
              <a:rPr lang="cs-CZ" dirty="0"/>
              <a:t> možností </a:t>
            </a:r>
            <a:r>
              <a:rPr lang="cs-CZ" dirty="0" err="1"/>
              <a:t>zbývá</a:t>
            </a:r>
            <a:r>
              <a:rPr lang="cs-CZ" dirty="0"/>
              <a:t> tedy jedině systémová chemoterapie a radioterapie. Zastižení malobuněčného karcinomu v operabilním stadiu je vzácné. </a:t>
            </a:r>
            <a:r>
              <a:rPr lang="cs-CZ" dirty="0" err="1"/>
              <a:t>Malobuněčny</a:t>
            </a:r>
            <a:r>
              <a:rPr lang="cs-CZ" dirty="0"/>
              <a:t>́ karcinom je zprvu velice </a:t>
            </a:r>
            <a:r>
              <a:rPr lang="cs-CZ" dirty="0" err="1"/>
              <a:t>citlivy</a:t>
            </a:r>
            <a:r>
              <a:rPr lang="cs-CZ" dirty="0"/>
              <a:t>́ na chemoterapii. Remise však trvá krátce, nádorové buňky se stávají postupně </a:t>
            </a:r>
            <a:r>
              <a:rPr lang="cs-CZ" dirty="0" err="1"/>
              <a:t>chemorezistentní</a:t>
            </a:r>
            <a:r>
              <a:rPr lang="cs-CZ" dirty="0"/>
              <a:t> a při relapsu je již chemoterapie málo účinná nebo zcela neúčinná.</a:t>
            </a:r>
          </a:p>
          <a:p>
            <a:endParaRPr lang="cs-CZ" dirty="0"/>
          </a:p>
        </p:txBody>
      </p:sp>
    </p:spTree>
    <p:extLst>
      <p:ext uri="{BB962C8B-B14F-4D97-AF65-F5344CB8AC3E}">
        <p14:creationId xmlns:p14="http://schemas.microsoft.com/office/powerpoint/2010/main" val="411419361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5C2F1D-90CE-4BD4-A445-E5DEFDA699C4}"/>
              </a:ext>
            </a:extLst>
          </p:cNvPr>
          <p:cNvSpPr>
            <a:spLocks noGrp="1"/>
          </p:cNvSpPr>
          <p:nvPr>
            <p:ph type="title"/>
          </p:nvPr>
        </p:nvSpPr>
        <p:spPr/>
        <p:txBody>
          <a:bodyPr/>
          <a:lstStyle/>
          <a:p>
            <a:r>
              <a:rPr lang="cs-CZ" b="1" dirty="0" err="1"/>
              <a:t>Nemalobuněčny</a:t>
            </a:r>
            <a:r>
              <a:rPr lang="cs-CZ" b="1" dirty="0"/>
              <a:t>́ karcinom plic</a:t>
            </a:r>
            <a:br>
              <a:rPr lang="cs-CZ" b="1" dirty="0"/>
            </a:br>
            <a:endParaRPr lang="cs-CZ" dirty="0"/>
          </a:p>
        </p:txBody>
      </p:sp>
      <p:sp>
        <p:nvSpPr>
          <p:cNvPr id="3" name="Zástupný symbol pro obsah 2">
            <a:extLst>
              <a:ext uri="{FF2B5EF4-FFF2-40B4-BE49-F238E27FC236}">
                <a16:creationId xmlns:a16="http://schemas.microsoft.com/office/drawing/2014/main" id="{C0A596E6-FD6C-41F8-A71C-22C9DFA30FBC}"/>
              </a:ext>
            </a:extLst>
          </p:cNvPr>
          <p:cNvSpPr>
            <a:spLocks noGrp="1"/>
          </p:cNvSpPr>
          <p:nvPr>
            <p:ph idx="1"/>
          </p:nvPr>
        </p:nvSpPr>
        <p:spPr/>
        <p:txBody>
          <a:bodyPr/>
          <a:lstStyle/>
          <a:p>
            <a:r>
              <a:rPr lang="cs-CZ" dirty="0"/>
              <a:t>  Zásadní pro dobrou perspektivu pacienta je zastižení nemalobuněčného karcinomu ještě v operabilním stadiu. Včasná resekce zásadně prodlouží přežití. Chemoterapie se používá u nemalobuněčného karcinomu spolu s radioterapií v </a:t>
            </a:r>
            <a:r>
              <a:rPr lang="cs-CZ" dirty="0" err="1"/>
              <a:t>neoadjuvantní</a:t>
            </a:r>
            <a:r>
              <a:rPr lang="cs-CZ" dirty="0"/>
              <a:t> indikaci. Chemoterapii lze podat u neoperabilního nemalobuněčného karcinomu s paliativním cílem. Její efekt je podstatně menší než u malobuněčného karcinomu. Kompletní remise se chemoterapií dosáhne vzácně. U </a:t>
            </a:r>
            <a:r>
              <a:rPr lang="cs-CZ" dirty="0" err="1"/>
              <a:t>některých</a:t>
            </a:r>
            <a:r>
              <a:rPr lang="cs-CZ" dirty="0"/>
              <a:t> </a:t>
            </a:r>
            <a:r>
              <a:rPr lang="cs-CZ" dirty="0" err="1"/>
              <a:t>nemocných</a:t>
            </a:r>
            <a:r>
              <a:rPr lang="cs-CZ" dirty="0"/>
              <a:t> je aplikace chemoterapie spojená s </a:t>
            </a:r>
            <a:r>
              <a:rPr lang="cs-CZ" dirty="0" err="1"/>
              <a:t>dočasným</a:t>
            </a:r>
            <a:r>
              <a:rPr lang="cs-CZ" dirty="0"/>
              <a:t> vymizením symptomů, což nemusí znamenat </a:t>
            </a:r>
            <a:r>
              <a:rPr lang="cs-CZ" dirty="0" err="1"/>
              <a:t>výrazné</a:t>
            </a:r>
            <a:r>
              <a:rPr lang="cs-CZ" dirty="0"/>
              <a:t> zmenšení nádoru. Chemoterapie nemá zásadní vliv na přežití pacienta s </a:t>
            </a:r>
            <a:r>
              <a:rPr lang="cs-CZ" dirty="0" err="1"/>
              <a:t>nemalobuněčným</a:t>
            </a:r>
            <a:r>
              <a:rPr lang="cs-CZ" dirty="0"/>
              <a:t> plicním karcinomem.</a:t>
            </a:r>
          </a:p>
          <a:p>
            <a:endParaRPr lang="cs-CZ" dirty="0"/>
          </a:p>
        </p:txBody>
      </p:sp>
    </p:spTree>
    <p:extLst>
      <p:ext uri="{BB962C8B-B14F-4D97-AF65-F5344CB8AC3E}">
        <p14:creationId xmlns:p14="http://schemas.microsoft.com/office/powerpoint/2010/main" val="3541817331"/>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92A2EF-3D81-4FCE-9041-6F65ECEB255B}"/>
              </a:ext>
            </a:extLst>
          </p:cNvPr>
          <p:cNvSpPr>
            <a:spLocks noGrp="1"/>
          </p:cNvSpPr>
          <p:nvPr>
            <p:ph type="title"/>
          </p:nvPr>
        </p:nvSpPr>
        <p:spPr/>
        <p:txBody>
          <a:bodyPr/>
          <a:lstStyle/>
          <a:p>
            <a:r>
              <a:rPr lang="cs-CZ" b="1" dirty="0"/>
              <a:t>Klinický obraz</a:t>
            </a:r>
            <a:br>
              <a:rPr lang="cs-CZ" b="1" dirty="0"/>
            </a:br>
            <a:endParaRPr lang="cs-CZ" dirty="0"/>
          </a:p>
        </p:txBody>
      </p:sp>
      <p:sp>
        <p:nvSpPr>
          <p:cNvPr id="3" name="Zástupný symbol pro obsah 2">
            <a:extLst>
              <a:ext uri="{FF2B5EF4-FFF2-40B4-BE49-F238E27FC236}">
                <a16:creationId xmlns:a16="http://schemas.microsoft.com/office/drawing/2014/main" id="{2BB8015E-5CF5-4376-956D-7849DCDF98B6}"/>
              </a:ext>
            </a:extLst>
          </p:cNvPr>
          <p:cNvSpPr>
            <a:spLocks noGrp="1"/>
          </p:cNvSpPr>
          <p:nvPr>
            <p:ph idx="1"/>
          </p:nvPr>
        </p:nvSpPr>
        <p:spPr/>
        <p:txBody>
          <a:bodyPr>
            <a:normAutofit fontScale="77500" lnSpcReduction="20000"/>
          </a:bodyPr>
          <a:lstStyle/>
          <a:p>
            <a:r>
              <a:rPr lang="cs-CZ" dirty="0"/>
              <a:t>  Počátky onemocnění jsou příznakově chudé, zpravidla se manifestuje až pokročilejší onemocnění (75 %). Jen u menší části </a:t>
            </a:r>
            <a:r>
              <a:rPr lang="cs-CZ" dirty="0" err="1"/>
              <a:t>nemocných</a:t>
            </a:r>
            <a:r>
              <a:rPr lang="cs-CZ" dirty="0"/>
              <a:t> je však onemocnění diagnostikováno v časném stádiu. Malé zvláště periferní nádory jsou obvykle asymptomatické. Charakter projevu bronchogenního karcinomu závisí na </a:t>
            </a:r>
            <a:r>
              <a:rPr lang="cs-CZ" dirty="0" err="1"/>
              <a:t>lokoregionálním</a:t>
            </a:r>
            <a:r>
              <a:rPr lang="cs-CZ" dirty="0"/>
              <a:t> šíření (invaze do okolních struktur, postižení regionálních uzlin), na lokalizaci </a:t>
            </a:r>
            <a:r>
              <a:rPr lang="cs-CZ" dirty="0" err="1"/>
              <a:t>vzdálených</a:t>
            </a:r>
            <a:r>
              <a:rPr lang="cs-CZ" dirty="0"/>
              <a:t> metastáz a na </a:t>
            </a:r>
            <a:r>
              <a:rPr lang="cs-CZ" dirty="0" err="1"/>
              <a:t>paraneoplastických</a:t>
            </a:r>
            <a:r>
              <a:rPr lang="cs-CZ" dirty="0"/>
              <a:t> projevech. Projevuje se pak jako </a:t>
            </a:r>
            <a:r>
              <a:rPr lang="cs-CZ" dirty="0" err="1"/>
              <a:t>dráždivy</a:t>
            </a:r>
            <a:r>
              <a:rPr lang="cs-CZ" dirty="0"/>
              <a:t>́ kašel, expektorace krvavého sputa, bolest na prsou a v zádech, dušnost, nechutenství a úbytek tělesné hmotnosti. Příznakem pokročilého nádoru je chrapot z obrny n. </a:t>
            </a:r>
            <a:r>
              <a:rPr lang="cs-CZ" dirty="0" err="1"/>
              <a:t>recurrens</a:t>
            </a:r>
            <a:r>
              <a:rPr lang="cs-CZ" dirty="0"/>
              <a:t>, větší </a:t>
            </a:r>
            <a:r>
              <a:rPr lang="cs-CZ" dirty="0" err="1"/>
              <a:t>hemoptýza</a:t>
            </a:r>
            <a:r>
              <a:rPr lang="cs-CZ" dirty="0"/>
              <a:t>, plicní </a:t>
            </a:r>
            <a:r>
              <a:rPr lang="cs-CZ" dirty="0" err="1"/>
              <a:t>atelektáza</a:t>
            </a:r>
            <a:r>
              <a:rPr lang="cs-CZ" dirty="0"/>
              <a:t> s recidivující pneumonií a </a:t>
            </a:r>
            <a:r>
              <a:rPr lang="cs-CZ" dirty="0" err="1"/>
              <a:t>hemoragicky</a:t>
            </a:r>
            <a:r>
              <a:rPr lang="cs-CZ" dirty="0"/>
              <a:t>́ </a:t>
            </a:r>
            <a:r>
              <a:rPr lang="cs-CZ" dirty="0" err="1"/>
              <a:t>výpotek</a:t>
            </a:r>
            <a:r>
              <a:rPr lang="cs-CZ" dirty="0"/>
              <a:t> v pleurální dutině. Teplota je </a:t>
            </a:r>
            <a:r>
              <a:rPr lang="cs-CZ" dirty="0" err="1"/>
              <a:t>zvýšená</a:t>
            </a:r>
            <a:r>
              <a:rPr lang="cs-CZ" dirty="0"/>
              <a:t>, spánek je rušen </a:t>
            </a:r>
            <a:r>
              <a:rPr lang="cs-CZ" dirty="0" err="1"/>
              <a:t>silným</a:t>
            </a:r>
            <a:r>
              <a:rPr lang="cs-CZ" dirty="0"/>
              <a:t> kašlem. Vyskytují se </a:t>
            </a:r>
            <a:r>
              <a:rPr lang="cs-CZ" dirty="0" err="1"/>
              <a:t>osteoartropatie</a:t>
            </a:r>
            <a:r>
              <a:rPr lang="cs-CZ" dirty="0"/>
              <a:t> s proliferací </a:t>
            </a:r>
            <a:r>
              <a:rPr lang="cs-CZ" dirty="0" err="1"/>
              <a:t>periostu</a:t>
            </a:r>
            <a:r>
              <a:rPr lang="cs-CZ" dirty="0"/>
              <a:t>, paličkovité prsty, nehty ve tvaru </a:t>
            </a:r>
            <a:r>
              <a:rPr lang="cs-CZ" dirty="0" err="1"/>
              <a:t>hodinových</a:t>
            </a:r>
            <a:r>
              <a:rPr lang="cs-CZ" dirty="0"/>
              <a:t> sklíček, někdy kožní projevy (sklerodermie, </a:t>
            </a:r>
            <a:r>
              <a:rPr lang="cs-CZ" dirty="0" err="1"/>
              <a:t>erythema</a:t>
            </a:r>
            <a:r>
              <a:rPr lang="cs-CZ" dirty="0"/>
              <a:t> </a:t>
            </a:r>
            <a:r>
              <a:rPr lang="cs-CZ" dirty="0" err="1"/>
              <a:t>nodosum</a:t>
            </a:r>
            <a:r>
              <a:rPr lang="cs-CZ" dirty="0"/>
              <a:t>), migrující tromboflebitida, anémie, periferní neuropatie a někdy </a:t>
            </a:r>
            <a:r>
              <a:rPr lang="cs-CZ" dirty="0" err="1"/>
              <a:t>polymyozitidy</a:t>
            </a:r>
            <a:r>
              <a:rPr lang="cs-CZ" dirty="0"/>
              <a:t>. K nespecifickým příznakům počítáme úbytek tělesné hmotnosti, nechutenství, celkovou slabost a únavnost. Tyto projevy se mohou vyskytovat i samostatně, bez ostatních pro nádor </a:t>
            </a:r>
            <a:r>
              <a:rPr lang="cs-CZ" dirty="0" err="1"/>
              <a:t>typických</a:t>
            </a:r>
            <a:r>
              <a:rPr lang="cs-CZ" dirty="0"/>
              <a:t> příznaků. V 10 % případů donutí tyto nespecifické projevy nemocného k návštěvě lékaře. </a:t>
            </a:r>
          </a:p>
          <a:p>
            <a:r>
              <a:rPr lang="cs-CZ" dirty="0"/>
              <a:t> </a:t>
            </a:r>
          </a:p>
          <a:p>
            <a:endParaRPr lang="cs-CZ" dirty="0"/>
          </a:p>
        </p:txBody>
      </p:sp>
    </p:spTree>
    <p:extLst>
      <p:ext uri="{BB962C8B-B14F-4D97-AF65-F5344CB8AC3E}">
        <p14:creationId xmlns:p14="http://schemas.microsoft.com/office/powerpoint/2010/main" val="326868262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071DB9-930F-4085-9881-C8CC3238C122}"/>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0B5FDAED-C4E7-4155-AAB1-F9C2EDE5377C}"/>
              </a:ext>
            </a:extLst>
          </p:cNvPr>
          <p:cNvSpPr>
            <a:spLocks noGrp="1"/>
          </p:cNvSpPr>
          <p:nvPr>
            <p:ph idx="1"/>
          </p:nvPr>
        </p:nvSpPr>
        <p:spPr/>
        <p:txBody>
          <a:bodyPr>
            <a:normAutofit fontScale="62500" lnSpcReduction="20000"/>
          </a:bodyPr>
          <a:lstStyle/>
          <a:p>
            <a:r>
              <a:rPr lang="cs-CZ" dirty="0"/>
              <a:t>  Optimální léčebný plán pacienta s plicním karcinomem musí respektovat jako </a:t>
            </a:r>
            <a:r>
              <a:rPr lang="cs-CZ" dirty="0" err="1"/>
              <a:t>východisko</a:t>
            </a:r>
            <a:r>
              <a:rPr lang="cs-CZ" dirty="0"/>
              <a:t> tyto základní diagnostické principy: určení </a:t>
            </a:r>
            <a:r>
              <a:rPr lang="cs-CZ" dirty="0" err="1"/>
              <a:t>přesných</a:t>
            </a:r>
            <a:r>
              <a:rPr lang="cs-CZ" dirty="0"/>
              <a:t> hranic rozšíření nádorového procesu (lokalizace a rozměry primárního nádoru se stanovením klinicko-anatomické formy), stupeň metastatického postižení </a:t>
            </a:r>
            <a:r>
              <a:rPr lang="cs-CZ" dirty="0" err="1"/>
              <a:t>intrathorakálních</a:t>
            </a:r>
            <a:r>
              <a:rPr lang="cs-CZ" dirty="0"/>
              <a:t> </a:t>
            </a:r>
            <a:r>
              <a:rPr lang="cs-CZ" dirty="0" err="1"/>
              <a:t>lymfatických</a:t>
            </a:r>
            <a:r>
              <a:rPr lang="cs-CZ" dirty="0"/>
              <a:t> uzlin, infiltrace </a:t>
            </a:r>
            <a:r>
              <a:rPr lang="cs-CZ" dirty="0" err="1"/>
              <a:t>přilehlých</a:t>
            </a:r>
            <a:r>
              <a:rPr lang="cs-CZ" dirty="0"/>
              <a:t> orgánů a struktur a vzdálené metastázy (stanovení stádia podle stupnice TNM).  Dále je nezbytné určit funkční možnosti životně </a:t>
            </a:r>
            <a:r>
              <a:rPr lang="cs-CZ" dirty="0" err="1"/>
              <a:t>důležitých</a:t>
            </a:r>
            <a:r>
              <a:rPr lang="cs-CZ" dirty="0"/>
              <a:t> orgánů a systémů organismu pacienta. Důležité je zdůraznit nevyhnutelnost jednotného přístupu k plánování </a:t>
            </a:r>
            <a:r>
              <a:rPr lang="cs-CZ" dirty="0" err="1"/>
              <a:t>diagnostických</a:t>
            </a:r>
            <a:r>
              <a:rPr lang="cs-CZ" dirty="0"/>
              <a:t> </a:t>
            </a:r>
            <a:r>
              <a:rPr lang="cs-CZ" dirty="0" err="1"/>
              <a:t>výkonů</a:t>
            </a:r>
            <a:r>
              <a:rPr lang="cs-CZ" dirty="0"/>
              <a:t>. Pro každého pacienta by se měl vytvořit individuální plán </a:t>
            </a:r>
            <a:r>
              <a:rPr lang="cs-CZ" dirty="0" err="1"/>
              <a:t>diagnostických</a:t>
            </a:r>
            <a:r>
              <a:rPr lang="cs-CZ" dirty="0"/>
              <a:t> postupů.</a:t>
            </a:r>
          </a:p>
          <a:p>
            <a:r>
              <a:rPr lang="cs-CZ" dirty="0"/>
              <a:t> </a:t>
            </a:r>
          </a:p>
          <a:p>
            <a:r>
              <a:rPr lang="cs-CZ" b="1" dirty="0"/>
              <a:t>Základní vyšetřovací metody</a:t>
            </a:r>
            <a:endParaRPr lang="cs-CZ" dirty="0"/>
          </a:p>
          <a:p>
            <a:r>
              <a:rPr lang="cs-CZ" dirty="0"/>
              <a:t>RTG vyšetření je </a:t>
            </a:r>
            <a:r>
              <a:rPr lang="cs-CZ" dirty="0" err="1"/>
              <a:t>nejvýznamnější</a:t>
            </a:r>
            <a:r>
              <a:rPr lang="cs-CZ" dirty="0"/>
              <a:t> vyhledávací metodou (abreografie – snímkování ze štítu u </a:t>
            </a:r>
            <a:r>
              <a:rPr lang="cs-CZ" dirty="0" err="1"/>
              <a:t>rizikových</a:t>
            </a:r>
            <a:r>
              <a:rPr lang="cs-CZ" dirty="0"/>
              <a:t> skupin obyvatelstva např. kuřáci nad 45 let).</a:t>
            </a:r>
          </a:p>
          <a:p>
            <a:r>
              <a:rPr lang="cs-CZ" dirty="0"/>
              <a:t>Bronchoskopie patří k základním vyšetřovacím metodám. Cytologické vyšetření sputa a bronchiálního </a:t>
            </a:r>
            <a:r>
              <a:rPr lang="cs-CZ" dirty="0" err="1"/>
              <a:t>výplachu</a:t>
            </a:r>
            <a:r>
              <a:rPr lang="cs-CZ" dirty="0"/>
              <a:t> je velmi cenné. Dále je možné provést </a:t>
            </a:r>
            <a:r>
              <a:rPr lang="cs-CZ" dirty="0" err="1"/>
              <a:t>transtorakální</a:t>
            </a:r>
            <a:r>
              <a:rPr lang="cs-CZ" dirty="0"/>
              <a:t> punkci periferního nádoru s </a:t>
            </a:r>
            <a:r>
              <a:rPr lang="cs-CZ" dirty="0" err="1"/>
              <a:t>cytologickým</a:t>
            </a:r>
            <a:r>
              <a:rPr lang="cs-CZ" dirty="0"/>
              <a:t> vyšetřením punktátu, </a:t>
            </a:r>
            <a:r>
              <a:rPr lang="cs-CZ" dirty="0" err="1"/>
              <a:t>perbronchiální</a:t>
            </a:r>
            <a:r>
              <a:rPr lang="cs-CZ" dirty="0"/>
              <a:t> punkce </a:t>
            </a:r>
            <a:r>
              <a:rPr lang="cs-CZ" dirty="0" err="1"/>
              <a:t>hilových</a:t>
            </a:r>
            <a:r>
              <a:rPr lang="cs-CZ" dirty="0"/>
              <a:t> </a:t>
            </a:r>
            <a:r>
              <a:rPr lang="cs-CZ" dirty="0" err="1"/>
              <a:t>lymfatických</a:t>
            </a:r>
            <a:r>
              <a:rPr lang="cs-CZ" dirty="0"/>
              <a:t> uzlin, </a:t>
            </a:r>
            <a:r>
              <a:rPr lang="cs-CZ" dirty="0" err="1"/>
              <a:t>výpočetní</a:t>
            </a:r>
            <a:r>
              <a:rPr lang="cs-CZ" dirty="0"/>
              <a:t> tomografii, </a:t>
            </a:r>
            <a:r>
              <a:rPr lang="cs-CZ" dirty="0" err="1"/>
              <a:t>bronchografii</a:t>
            </a:r>
            <a:r>
              <a:rPr lang="cs-CZ" dirty="0"/>
              <a:t>, arteriografii, venografii, scintigrafii inhalační a </a:t>
            </a:r>
            <a:r>
              <a:rPr lang="cs-CZ" dirty="0" err="1"/>
              <a:t>perfuzní</a:t>
            </a:r>
            <a:r>
              <a:rPr lang="cs-CZ" dirty="0"/>
              <a:t>, </a:t>
            </a:r>
            <a:r>
              <a:rPr lang="cs-CZ" dirty="0" err="1"/>
              <a:t>mediastinoskopii</a:t>
            </a:r>
            <a:r>
              <a:rPr lang="cs-CZ" dirty="0"/>
              <a:t>, laparoskopii a diagnostickou laparotomii. Vždy je třeba provést EKG v klidu a při námaze, určit respirační hodnoty a provést biochemické a hematologické vyšetření.</a:t>
            </a:r>
          </a:p>
          <a:p>
            <a:endParaRPr lang="cs-CZ" dirty="0"/>
          </a:p>
        </p:txBody>
      </p:sp>
    </p:spTree>
    <p:extLst>
      <p:ext uri="{BB962C8B-B14F-4D97-AF65-F5344CB8AC3E}">
        <p14:creationId xmlns:p14="http://schemas.microsoft.com/office/powerpoint/2010/main" val="321536405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89220-AA28-40D5-9AF4-81D8D8D8E179}"/>
              </a:ext>
            </a:extLst>
          </p:cNvPr>
          <p:cNvSpPr>
            <a:spLocks noGrp="1"/>
          </p:cNvSpPr>
          <p:nvPr>
            <p:ph type="title"/>
          </p:nvPr>
        </p:nvSpPr>
        <p:spPr/>
        <p:txBody>
          <a:bodyPr/>
          <a:lstStyle/>
          <a:p>
            <a:r>
              <a:rPr lang="cs-CZ" b="1" dirty="0"/>
              <a:t>Rozvaha o operaci</a:t>
            </a:r>
            <a:br>
              <a:rPr lang="cs-CZ" b="1" dirty="0"/>
            </a:br>
            <a:endParaRPr lang="cs-CZ" dirty="0"/>
          </a:p>
        </p:txBody>
      </p:sp>
      <p:sp>
        <p:nvSpPr>
          <p:cNvPr id="3" name="Zástupný symbol pro obsah 2">
            <a:extLst>
              <a:ext uri="{FF2B5EF4-FFF2-40B4-BE49-F238E27FC236}">
                <a16:creationId xmlns:a16="http://schemas.microsoft.com/office/drawing/2014/main" id="{588F8171-3FB4-45CC-8F39-AEF6C4B08DC8}"/>
              </a:ext>
            </a:extLst>
          </p:cNvPr>
          <p:cNvSpPr>
            <a:spLocks noGrp="1"/>
          </p:cNvSpPr>
          <p:nvPr>
            <p:ph idx="1"/>
          </p:nvPr>
        </p:nvSpPr>
        <p:spPr/>
        <p:txBody>
          <a:bodyPr/>
          <a:lstStyle/>
          <a:p>
            <a:r>
              <a:rPr lang="cs-CZ" dirty="0"/>
              <a:t>Léčba plicního karcinomu vyžaduje provedení plicní resekce s odstraněním oblasti postižené nádorem. Jakmile je diagnóza stanovena, je dalším krokem uvážení, je-li nádor radikálně </a:t>
            </a:r>
            <a:r>
              <a:rPr lang="cs-CZ" dirty="0" err="1"/>
              <a:t>resekabilní</a:t>
            </a:r>
            <a:r>
              <a:rPr lang="cs-CZ" dirty="0"/>
              <a:t>. Je třeba zvážit, zda jsou přítomny vzdálené metastázy, zda se nádor rozšířil v hrudníku tak dalece, že přesahuje možnosti </a:t>
            </a:r>
            <a:r>
              <a:rPr lang="cs-CZ" dirty="0" err="1"/>
              <a:t>resekability</a:t>
            </a:r>
            <a:r>
              <a:rPr lang="cs-CZ" dirty="0"/>
              <a:t>, zda histologický typ nádoru umožňuje provedení kurativní resekce, či má-li nemocný dostatečnou pulmonální a kardiální rezervu potřebnou k provedení bezpečné plicní resekce. </a:t>
            </a:r>
          </a:p>
        </p:txBody>
      </p:sp>
    </p:spTree>
    <p:extLst>
      <p:ext uri="{BB962C8B-B14F-4D97-AF65-F5344CB8AC3E}">
        <p14:creationId xmlns:p14="http://schemas.microsoft.com/office/powerpoint/2010/main" val="384580607"/>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90B49-190F-4F02-8E26-79941AC2DEF3}"/>
              </a:ext>
            </a:extLst>
          </p:cNvPr>
          <p:cNvSpPr>
            <a:spLocks noGrp="1"/>
          </p:cNvSpPr>
          <p:nvPr>
            <p:ph type="title"/>
          </p:nvPr>
        </p:nvSpPr>
        <p:spPr/>
        <p:txBody>
          <a:bodyPr/>
          <a:lstStyle/>
          <a:p>
            <a:r>
              <a:rPr lang="cs-CZ" b="1" dirty="0"/>
              <a:t>Vzdálené metastázy</a:t>
            </a:r>
            <a:br>
              <a:rPr lang="cs-CZ" b="1" dirty="0"/>
            </a:br>
            <a:endParaRPr lang="cs-CZ" dirty="0"/>
          </a:p>
        </p:txBody>
      </p:sp>
      <p:sp>
        <p:nvSpPr>
          <p:cNvPr id="3" name="Zástupný symbol pro obsah 2">
            <a:extLst>
              <a:ext uri="{FF2B5EF4-FFF2-40B4-BE49-F238E27FC236}">
                <a16:creationId xmlns:a16="http://schemas.microsoft.com/office/drawing/2014/main" id="{B549E216-996C-43F9-BF11-C5C0AEC26FBD}"/>
              </a:ext>
            </a:extLst>
          </p:cNvPr>
          <p:cNvSpPr>
            <a:spLocks noGrp="1"/>
          </p:cNvSpPr>
          <p:nvPr>
            <p:ph idx="1"/>
          </p:nvPr>
        </p:nvSpPr>
        <p:spPr/>
        <p:txBody>
          <a:bodyPr/>
          <a:lstStyle/>
          <a:p>
            <a:r>
              <a:rPr lang="cs-CZ" dirty="0"/>
              <a:t>  Nejlepším </a:t>
            </a:r>
            <a:r>
              <a:rPr lang="cs-CZ" dirty="0" err="1"/>
              <a:t>screeningem</a:t>
            </a:r>
            <a:r>
              <a:rPr lang="cs-CZ" dirty="0"/>
              <a:t> pro zjištění </a:t>
            </a:r>
            <a:r>
              <a:rPr lang="cs-CZ" dirty="0" err="1"/>
              <a:t>vzdálených</a:t>
            </a:r>
            <a:r>
              <a:rPr lang="cs-CZ" dirty="0"/>
              <a:t> metastáz jsou pečlivá anamnéza a fyzikální vyšetření. Nemocný s </a:t>
            </a:r>
            <a:r>
              <a:rPr lang="cs-CZ" dirty="0" err="1"/>
              <a:t>mozkovými</a:t>
            </a:r>
            <a:r>
              <a:rPr lang="cs-CZ" dirty="0"/>
              <a:t> metastázami má obvykle nově se projevující neurologické příznaky. Na metastázy do skeletu máme podezření, jestliže pacient udává bolesti v kostech. Po zjištění anamnézy a po fyzikálním vyšetření je dalším nejvhodnějším testem stanovení sérové alkalické fosfatázy. Nemá-li nemocný žádné nové neurologické příznaky, neudává-li bolesti v kostech a je-li normální sérová alkalická fosfatáza, není důvod pro rutinní provedení CT nebo izotopového vyšetření mozku, kostí a jater. Opakovaně již bylo prokázáno, že tato vyšetření jsou v dané situaci zbytečná.</a:t>
            </a:r>
          </a:p>
          <a:p>
            <a:endParaRPr lang="cs-CZ" dirty="0"/>
          </a:p>
        </p:txBody>
      </p:sp>
    </p:spTree>
    <p:extLst>
      <p:ext uri="{BB962C8B-B14F-4D97-AF65-F5344CB8AC3E}">
        <p14:creationId xmlns:p14="http://schemas.microsoft.com/office/powerpoint/2010/main" val="3137468400"/>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1FBA61-D4C2-4934-91FD-5418C5BEC68A}"/>
              </a:ext>
            </a:extLst>
          </p:cNvPr>
          <p:cNvSpPr>
            <a:spLocks noGrp="1"/>
          </p:cNvSpPr>
          <p:nvPr>
            <p:ph type="title"/>
          </p:nvPr>
        </p:nvSpPr>
        <p:spPr/>
        <p:txBody>
          <a:bodyPr/>
          <a:lstStyle/>
          <a:p>
            <a:r>
              <a:rPr lang="cs-CZ" b="1" dirty="0"/>
              <a:t>Nitrohrudní rozsev nádoru</a:t>
            </a:r>
            <a:br>
              <a:rPr lang="cs-CZ" b="1" dirty="0"/>
            </a:br>
            <a:endParaRPr lang="cs-CZ" dirty="0"/>
          </a:p>
        </p:txBody>
      </p:sp>
      <p:sp>
        <p:nvSpPr>
          <p:cNvPr id="3" name="Zástupný symbol pro obsah 2">
            <a:extLst>
              <a:ext uri="{FF2B5EF4-FFF2-40B4-BE49-F238E27FC236}">
                <a16:creationId xmlns:a16="http://schemas.microsoft.com/office/drawing/2014/main" id="{36343536-13D3-4BEA-89EA-9508C042286A}"/>
              </a:ext>
            </a:extLst>
          </p:cNvPr>
          <p:cNvSpPr>
            <a:spLocks noGrp="1"/>
          </p:cNvSpPr>
          <p:nvPr>
            <p:ph idx="1"/>
          </p:nvPr>
        </p:nvSpPr>
        <p:spPr/>
        <p:txBody>
          <a:bodyPr>
            <a:normAutofit fontScale="77500" lnSpcReduction="20000"/>
          </a:bodyPr>
          <a:lstStyle/>
          <a:p>
            <a:r>
              <a:rPr lang="cs-CZ" dirty="0"/>
              <a:t>  Pleurální </a:t>
            </a:r>
            <a:r>
              <a:rPr lang="cs-CZ" dirty="0" err="1"/>
              <a:t>výpotek</a:t>
            </a:r>
            <a:r>
              <a:rPr lang="cs-CZ" dirty="0"/>
              <a:t>, postižení </a:t>
            </a:r>
            <a:r>
              <a:rPr lang="cs-CZ" dirty="0" err="1"/>
              <a:t>nervus</a:t>
            </a:r>
            <a:r>
              <a:rPr lang="cs-CZ" dirty="0"/>
              <a:t> </a:t>
            </a:r>
            <a:r>
              <a:rPr lang="cs-CZ" dirty="0" err="1"/>
              <a:t>recurrens</a:t>
            </a:r>
            <a:r>
              <a:rPr lang="cs-CZ" dirty="0"/>
              <a:t>, </a:t>
            </a:r>
            <a:r>
              <a:rPr lang="cs-CZ" dirty="0" err="1"/>
              <a:t>paralýza</a:t>
            </a:r>
            <a:r>
              <a:rPr lang="cs-CZ" dirty="0"/>
              <a:t> bráničního nervu a syndrom horní duté žíly – všechny tyto příznaky signalizují rozšíření nádoru za hranici </a:t>
            </a:r>
            <a:r>
              <a:rPr lang="cs-CZ" dirty="0" err="1"/>
              <a:t>resekability</a:t>
            </a:r>
            <a:r>
              <a:rPr lang="cs-CZ" dirty="0"/>
              <a:t>. Nádory propagující se do hrudní stěny nebo </a:t>
            </a:r>
            <a:r>
              <a:rPr lang="cs-CZ" dirty="0" err="1"/>
              <a:t>Pancoastovy</a:t>
            </a:r>
            <a:r>
              <a:rPr lang="cs-CZ" dirty="0"/>
              <a:t> nádory mohou </a:t>
            </a:r>
            <a:r>
              <a:rPr lang="cs-CZ" dirty="0" err="1"/>
              <a:t>být</a:t>
            </a:r>
            <a:r>
              <a:rPr lang="cs-CZ" dirty="0"/>
              <a:t> za </a:t>
            </a:r>
            <a:r>
              <a:rPr lang="cs-CZ" dirty="0" err="1"/>
              <a:t>určitých</a:t>
            </a:r>
            <a:r>
              <a:rPr lang="cs-CZ" dirty="0"/>
              <a:t> okolností kurativně resekovány. Musí se ale vyšetřit, zda již nedošlo k jejich propagaci do nitro hrudních uzlin. Ve většině </a:t>
            </a:r>
            <a:r>
              <a:rPr lang="cs-CZ" dirty="0" err="1"/>
              <a:t>zdravotnických</a:t>
            </a:r>
            <a:r>
              <a:rPr lang="cs-CZ" dirty="0"/>
              <a:t> zařízení se ale zjišťuje postižení mediastinálních uzlin pouze CT </a:t>
            </a:r>
            <a:r>
              <a:rPr lang="cs-CZ" dirty="0" err="1"/>
              <a:t>scanem</a:t>
            </a:r>
            <a:r>
              <a:rPr lang="cs-CZ" dirty="0"/>
              <a:t>. Jsou-li pozitivní stejnostranné mediastinální nebo </a:t>
            </a:r>
            <a:r>
              <a:rPr lang="cs-CZ" dirty="0" err="1"/>
              <a:t>subkarinální</a:t>
            </a:r>
            <a:r>
              <a:rPr lang="cs-CZ" dirty="0"/>
              <a:t> uzliny (N2), je nádor potencionálně </a:t>
            </a:r>
            <a:r>
              <a:rPr lang="cs-CZ" dirty="0" err="1"/>
              <a:t>resekabilní</a:t>
            </a:r>
            <a:r>
              <a:rPr lang="cs-CZ" dirty="0"/>
              <a:t>. Jsou-li zvětšené kontralaterální, </a:t>
            </a:r>
            <a:r>
              <a:rPr lang="cs-CZ" dirty="0" err="1"/>
              <a:t>skalenové</a:t>
            </a:r>
            <a:r>
              <a:rPr lang="cs-CZ" dirty="0"/>
              <a:t> nebo </a:t>
            </a:r>
            <a:r>
              <a:rPr lang="cs-CZ" dirty="0" err="1"/>
              <a:t>supraklavikuklární</a:t>
            </a:r>
            <a:r>
              <a:rPr lang="cs-CZ" dirty="0"/>
              <a:t> uzliny, měly by </a:t>
            </a:r>
            <a:r>
              <a:rPr lang="cs-CZ" dirty="0" err="1"/>
              <a:t>být</a:t>
            </a:r>
            <a:r>
              <a:rPr lang="cs-CZ" dirty="0"/>
              <a:t> biopticky vyšetřeny a tak zjištěno, je-li onemocnění již za hranicemi chirurgické léčitelnosti. </a:t>
            </a:r>
          </a:p>
          <a:p>
            <a:r>
              <a:rPr lang="cs-CZ" dirty="0"/>
              <a:t> </a:t>
            </a:r>
          </a:p>
          <a:p>
            <a:r>
              <a:rPr lang="cs-CZ" dirty="0"/>
              <a:t>CT vyšetření prováděné pro zjištění rozsahu plicního nádoru a k určení jeho </a:t>
            </a:r>
            <a:r>
              <a:rPr lang="cs-CZ" dirty="0" err="1"/>
              <a:t>stagingu</a:t>
            </a:r>
            <a:r>
              <a:rPr lang="cs-CZ" dirty="0"/>
              <a:t> musí také rutinně obsahovat i horní oblast břicha, aby odhalilo případné postižení jater a nadledvin. Asi u 10 % </a:t>
            </a:r>
            <a:r>
              <a:rPr lang="cs-CZ" dirty="0" err="1"/>
              <a:t>nemocných</a:t>
            </a:r>
            <a:r>
              <a:rPr lang="cs-CZ" dirty="0"/>
              <a:t> se tímto vyšetřením zjistí zvětšení nadledvin. Ty by měly </a:t>
            </a:r>
            <a:r>
              <a:rPr lang="cs-CZ" dirty="0" err="1"/>
              <a:t>být</a:t>
            </a:r>
            <a:r>
              <a:rPr lang="cs-CZ" dirty="0"/>
              <a:t> následně biopticky vyšetřeny, protože jen u necelé poloviny z nich jde o metastatické postižení.</a:t>
            </a:r>
          </a:p>
          <a:p>
            <a:endParaRPr lang="cs-CZ" dirty="0"/>
          </a:p>
        </p:txBody>
      </p:sp>
    </p:spTree>
    <p:extLst>
      <p:ext uri="{BB962C8B-B14F-4D97-AF65-F5344CB8AC3E}">
        <p14:creationId xmlns:p14="http://schemas.microsoft.com/office/powerpoint/2010/main" val="1715719318"/>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2AE56D-5D3E-4320-AC1B-565C26E05DA1}"/>
              </a:ext>
            </a:extLst>
          </p:cNvPr>
          <p:cNvSpPr>
            <a:spLocks noGrp="1"/>
          </p:cNvSpPr>
          <p:nvPr>
            <p:ph type="title"/>
          </p:nvPr>
        </p:nvSpPr>
        <p:spPr/>
        <p:txBody>
          <a:bodyPr/>
          <a:lstStyle/>
          <a:p>
            <a:r>
              <a:rPr lang="cs-CZ" b="1" dirty="0" err="1"/>
              <a:t>Buněčny</a:t>
            </a:r>
            <a:r>
              <a:rPr lang="cs-CZ" b="1" dirty="0"/>
              <a:t>́ typ nádoru</a:t>
            </a:r>
            <a:br>
              <a:rPr lang="cs-CZ" b="1" dirty="0"/>
            </a:br>
            <a:endParaRPr lang="cs-CZ" dirty="0"/>
          </a:p>
        </p:txBody>
      </p:sp>
      <p:sp>
        <p:nvSpPr>
          <p:cNvPr id="3" name="Zástupný symbol pro obsah 2">
            <a:extLst>
              <a:ext uri="{FF2B5EF4-FFF2-40B4-BE49-F238E27FC236}">
                <a16:creationId xmlns:a16="http://schemas.microsoft.com/office/drawing/2014/main" id="{EEA7B4E5-E426-4842-98CC-5DA83789811B}"/>
              </a:ext>
            </a:extLst>
          </p:cNvPr>
          <p:cNvSpPr>
            <a:spLocks noGrp="1"/>
          </p:cNvSpPr>
          <p:nvPr>
            <p:ph idx="1"/>
          </p:nvPr>
        </p:nvSpPr>
        <p:spPr/>
        <p:txBody>
          <a:bodyPr/>
          <a:lstStyle/>
          <a:p>
            <a:r>
              <a:rPr lang="cs-CZ" dirty="0"/>
              <a:t>Protože většina </a:t>
            </a:r>
            <a:r>
              <a:rPr lang="cs-CZ" dirty="0" err="1"/>
              <a:t>nemocných</a:t>
            </a:r>
            <a:r>
              <a:rPr lang="cs-CZ" dirty="0"/>
              <a:t> s </a:t>
            </a:r>
            <a:r>
              <a:rPr lang="cs-CZ" dirty="0" err="1"/>
              <a:t>malobuněčným</a:t>
            </a:r>
            <a:r>
              <a:rPr lang="cs-CZ" dirty="0"/>
              <a:t> karcinomem nepřežívala 5 let po chirurgické léčbě, vedlo to ke všeobecnému názoru, že tento typ nádoru je chirurgicky </a:t>
            </a:r>
            <a:r>
              <a:rPr lang="cs-CZ" dirty="0" err="1"/>
              <a:t>neléčitelny</a:t>
            </a:r>
            <a:r>
              <a:rPr lang="cs-CZ" dirty="0"/>
              <a:t>́. Prokázalo se však, že nemocní se solitárním plicním </a:t>
            </a:r>
            <a:r>
              <a:rPr lang="cs-CZ" dirty="0" err="1"/>
              <a:t>malobuněčným</a:t>
            </a:r>
            <a:r>
              <a:rPr lang="cs-CZ" dirty="0"/>
              <a:t> nádorem, </a:t>
            </a:r>
            <a:r>
              <a:rPr lang="cs-CZ" dirty="0" err="1"/>
              <a:t>ktery</a:t>
            </a:r>
            <a:r>
              <a:rPr lang="cs-CZ" dirty="0"/>
              <a:t>́ byl odstraněn radikální resekcí, a pak následovala kombinovaná léčba, přežívá po operaci 5 let asi v 35 %. </a:t>
            </a:r>
          </a:p>
        </p:txBody>
      </p:sp>
    </p:spTree>
    <p:extLst>
      <p:ext uri="{BB962C8B-B14F-4D97-AF65-F5344CB8AC3E}">
        <p14:creationId xmlns:p14="http://schemas.microsoft.com/office/powerpoint/2010/main" val="2998922581"/>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3C7FE7-4DF2-45BC-A101-CDC778F345FB}"/>
              </a:ext>
            </a:extLst>
          </p:cNvPr>
          <p:cNvSpPr>
            <a:spLocks noGrp="1"/>
          </p:cNvSpPr>
          <p:nvPr>
            <p:ph type="title"/>
          </p:nvPr>
        </p:nvSpPr>
        <p:spPr/>
        <p:txBody>
          <a:bodyPr/>
          <a:lstStyle/>
          <a:p>
            <a:r>
              <a:rPr lang="cs-CZ" b="1" dirty="0"/>
              <a:t>Plicní a srdeční rezerva</a:t>
            </a:r>
            <a:br>
              <a:rPr lang="cs-CZ" b="1" dirty="0"/>
            </a:br>
            <a:endParaRPr lang="cs-CZ" dirty="0"/>
          </a:p>
        </p:txBody>
      </p:sp>
      <p:sp>
        <p:nvSpPr>
          <p:cNvPr id="3" name="Zástupný symbol pro obsah 2">
            <a:extLst>
              <a:ext uri="{FF2B5EF4-FFF2-40B4-BE49-F238E27FC236}">
                <a16:creationId xmlns:a16="http://schemas.microsoft.com/office/drawing/2014/main" id="{231AB48B-68CC-4289-8D02-9B51C052DF48}"/>
              </a:ext>
            </a:extLst>
          </p:cNvPr>
          <p:cNvSpPr>
            <a:spLocks noGrp="1"/>
          </p:cNvSpPr>
          <p:nvPr>
            <p:ph idx="1"/>
          </p:nvPr>
        </p:nvSpPr>
        <p:spPr/>
        <p:txBody>
          <a:bodyPr/>
          <a:lstStyle/>
          <a:p>
            <a:r>
              <a:rPr lang="cs-CZ" dirty="0"/>
              <a:t>  Určení přiměřené plicní rezervy je někdy před plicní resekcí obtížné. Je obvykle založeno na pacientově předoperační fyzické </a:t>
            </a:r>
            <a:r>
              <a:rPr lang="cs-CZ" dirty="0" err="1"/>
              <a:t>výkonnosti</a:t>
            </a:r>
            <a:r>
              <a:rPr lang="cs-CZ" dirty="0"/>
              <a:t>. </a:t>
            </a:r>
            <a:r>
              <a:rPr lang="cs-CZ" dirty="0" err="1"/>
              <a:t>Těžky</a:t>
            </a:r>
            <a:r>
              <a:rPr lang="cs-CZ" dirty="0"/>
              <a:t>́ emfyzém nebo plicní hypertenze kontraindikují plicní resekci. U </a:t>
            </a:r>
            <a:r>
              <a:rPr lang="cs-CZ" dirty="0" err="1"/>
              <a:t>nemocných</a:t>
            </a:r>
            <a:r>
              <a:rPr lang="cs-CZ" dirty="0"/>
              <a:t>, u nichž je nutná </a:t>
            </a:r>
            <a:r>
              <a:rPr lang="cs-CZ" dirty="0" err="1"/>
              <a:t>pneumonektomie</a:t>
            </a:r>
            <a:r>
              <a:rPr lang="cs-CZ" dirty="0"/>
              <a:t>, může ventilačně-</a:t>
            </a:r>
            <a:r>
              <a:rPr lang="cs-CZ" dirty="0" err="1"/>
              <a:t>perfuzní</a:t>
            </a:r>
            <a:r>
              <a:rPr lang="cs-CZ" dirty="0"/>
              <a:t> plicní </a:t>
            </a:r>
            <a:r>
              <a:rPr lang="cs-CZ" dirty="0" err="1"/>
              <a:t>scan</a:t>
            </a:r>
            <a:r>
              <a:rPr lang="cs-CZ" dirty="0"/>
              <a:t> stanovit procentuální funkci plic, která po resekci zbude. Kardiální kontraindikace k resekci plíce je nedávno proběhlý infarkt myokardu, léky neovlivnitelná srdeční nedostatečnost nebo arytmie. Má-li nemocný anginu pectoris nebo abnormální EKG, má </a:t>
            </a:r>
            <a:r>
              <a:rPr lang="cs-CZ" dirty="0" err="1"/>
              <a:t>být</a:t>
            </a:r>
            <a:r>
              <a:rPr lang="cs-CZ" dirty="0"/>
              <a:t> proveden </a:t>
            </a:r>
            <a:r>
              <a:rPr lang="cs-CZ" dirty="0" err="1"/>
              <a:t>zátěžovy</a:t>
            </a:r>
            <a:r>
              <a:rPr lang="cs-CZ" dirty="0"/>
              <a:t>́ test. </a:t>
            </a:r>
          </a:p>
          <a:p>
            <a:endParaRPr lang="cs-CZ" dirty="0"/>
          </a:p>
        </p:txBody>
      </p:sp>
    </p:spTree>
    <p:extLst>
      <p:ext uri="{BB962C8B-B14F-4D97-AF65-F5344CB8AC3E}">
        <p14:creationId xmlns:p14="http://schemas.microsoft.com/office/powerpoint/2010/main" val="1173112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F1B38-457C-42F5-8080-C66F4CC871B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F21320B-EFDB-4A20-9E75-02C7E63A8DF7}"/>
              </a:ext>
            </a:extLst>
          </p:cNvPr>
          <p:cNvSpPr>
            <a:spLocks noGrp="1"/>
          </p:cNvSpPr>
          <p:nvPr>
            <p:ph idx="1"/>
          </p:nvPr>
        </p:nvSpPr>
        <p:spPr/>
        <p:txBody>
          <a:bodyPr>
            <a:normAutofit lnSpcReduction="10000"/>
          </a:bodyPr>
          <a:lstStyle/>
          <a:p>
            <a:r>
              <a:rPr lang="cs-CZ" dirty="0"/>
              <a:t>Všeobecné zásady pro prevenci vředové choroby:</a:t>
            </a:r>
          </a:p>
          <a:p>
            <a:r>
              <a:rPr lang="cs-CZ" dirty="0"/>
              <a:t>- Přestat nebo omezit kouření. </a:t>
            </a:r>
          </a:p>
          <a:p>
            <a:r>
              <a:rPr lang="cs-CZ" dirty="0"/>
              <a:t>- Pravidelné časování stravy.</a:t>
            </a:r>
          </a:p>
          <a:p>
            <a:r>
              <a:rPr lang="cs-CZ" dirty="0"/>
              <a:t>- Dávat přednost racionálně složené a vyvážené stravě s omezením tuků. Žádná speciální dietní léčba, která by zabránila vředu, neexistuje. </a:t>
            </a:r>
          </a:p>
          <a:p>
            <a:r>
              <a:rPr lang="cs-CZ" dirty="0"/>
              <a:t>- Pravidelné užívání léků proti bolestem kloubů a hlavy (zejména nesteroidních antirevmatik) se může podílet na vzniku vředu. </a:t>
            </a:r>
          </a:p>
          <a:p>
            <a:r>
              <a:rPr lang="cs-CZ" dirty="0"/>
              <a:t>- Požívání kávy a alkoholických nápojů je též nevhodné.</a:t>
            </a:r>
          </a:p>
          <a:p>
            <a:r>
              <a:rPr lang="cs-CZ" b="1" dirty="0"/>
              <a:t> </a:t>
            </a:r>
            <a:r>
              <a:rPr lang="cs-CZ" dirty="0"/>
              <a:t> </a:t>
            </a:r>
          </a:p>
          <a:p>
            <a:endParaRPr lang="cs-CZ" dirty="0"/>
          </a:p>
        </p:txBody>
      </p:sp>
    </p:spTree>
    <p:extLst>
      <p:ext uri="{BB962C8B-B14F-4D97-AF65-F5344CB8AC3E}">
        <p14:creationId xmlns:p14="http://schemas.microsoft.com/office/powerpoint/2010/main" val="1293548602"/>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71D67D-8529-4914-A7A4-3B8FE11D1266}"/>
              </a:ext>
            </a:extLst>
          </p:cNvPr>
          <p:cNvSpPr>
            <a:spLocks noGrp="1"/>
          </p:cNvSpPr>
          <p:nvPr>
            <p:ph type="title"/>
          </p:nvPr>
        </p:nvSpPr>
        <p:spPr/>
        <p:txBody>
          <a:bodyPr/>
          <a:lstStyle/>
          <a:p>
            <a:r>
              <a:rPr lang="cs-CZ" b="1" dirty="0"/>
              <a:t>Chirurgická léčba plicních nádorů</a:t>
            </a:r>
            <a:br>
              <a:rPr lang="cs-CZ" b="1" dirty="0"/>
            </a:br>
            <a:endParaRPr lang="cs-CZ" dirty="0"/>
          </a:p>
        </p:txBody>
      </p:sp>
      <p:sp>
        <p:nvSpPr>
          <p:cNvPr id="3" name="Zástupný symbol pro obsah 2">
            <a:extLst>
              <a:ext uri="{FF2B5EF4-FFF2-40B4-BE49-F238E27FC236}">
                <a16:creationId xmlns:a16="http://schemas.microsoft.com/office/drawing/2014/main" id="{22C7AE8B-E21A-4460-9BE9-42765F23E602}"/>
              </a:ext>
            </a:extLst>
          </p:cNvPr>
          <p:cNvSpPr>
            <a:spLocks noGrp="1"/>
          </p:cNvSpPr>
          <p:nvPr>
            <p:ph idx="1"/>
          </p:nvPr>
        </p:nvSpPr>
        <p:spPr/>
        <p:txBody>
          <a:bodyPr>
            <a:normAutofit fontScale="70000" lnSpcReduction="20000"/>
          </a:bodyPr>
          <a:lstStyle/>
          <a:p>
            <a:r>
              <a:rPr lang="cs-CZ" dirty="0"/>
              <a:t>   Chirurgická léčba je využívána v léčbě malobuněčného i nemalobuněčného karcinomu plic, i když její role je u obou těchto typů plicních nádorů odlišná.</a:t>
            </a:r>
          </a:p>
          <a:p>
            <a:r>
              <a:rPr lang="cs-CZ" dirty="0"/>
              <a:t> </a:t>
            </a:r>
          </a:p>
          <a:p>
            <a:r>
              <a:rPr lang="cs-CZ" dirty="0"/>
              <a:t>U malobuněčného karcinomu je v iniciální léčbě vyhrazena obvykle jen pro nemocné v prvním stádiu a vždy musí </a:t>
            </a:r>
            <a:r>
              <a:rPr lang="cs-CZ" dirty="0" err="1"/>
              <a:t>být</a:t>
            </a:r>
            <a:r>
              <a:rPr lang="cs-CZ" dirty="0"/>
              <a:t> kombinována se systémovou léčbou. V praxi je však jen velmi </a:t>
            </a:r>
            <a:r>
              <a:rPr lang="cs-CZ" dirty="0" err="1"/>
              <a:t>maly</a:t>
            </a:r>
            <a:r>
              <a:rPr lang="cs-CZ" dirty="0"/>
              <a:t>́ počet </a:t>
            </a:r>
            <a:r>
              <a:rPr lang="cs-CZ" dirty="0" err="1"/>
              <a:t>nemocných</a:t>
            </a:r>
            <a:r>
              <a:rPr lang="cs-CZ" dirty="0"/>
              <a:t> s </a:t>
            </a:r>
            <a:r>
              <a:rPr lang="cs-CZ" dirty="0" err="1"/>
              <a:t>malobuněčným</a:t>
            </a:r>
            <a:r>
              <a:rPr lang="cs-CZ" dirty="0"/>
              <a:t> karcinomem plic </a:t>
            </a:r>
            <a:r>
              <a:rPr lang="cs-CZ" dirty="0" err="1"/>
              <a:t>diagnostikovaným</a:t>
            </a:r>
            <a:r>
              <a:rPr lang="cs-CZ" dirty="0"/>
              <a:t> ve stadiu I. </a:t>
            </a:r>
          </a:p>
          <a:p>
            <a:r>
              <a:rPr lang="cs-CZ" dirty="0"/>
              <a:t> </a:t>
            </a:r>
          </a:p>
          <a:p>
            <a:r>
              <a:rPr lang="cs-CZ" dirty="0"/>
              <a:t>U nemalobuněčného karcinomu plic je chirurgická léčba nejúčinnější léčbou u stádia I. a II. a ve stadiu IIIA zlepšuje v kombinaci s dalšími </a:t>
            </a:r>
            <a:r>
              <a:rPr lang="cs-CZ" dirty="0" err="1"/>
              <a:t>léčebnými</a:t>
            </a:r>
            <a:r>
              <a:rPr lang="cs-CZ" dirty="0"/>
              <a:t> modalitami přežívání </a:t>
            </a:r>
            <a:r>
              <a:rPr lang="cs-CZ" dirty="0" err="1"/>
              <a:t>nemocných</a:t>
            </a:r>
            <a:r>
              <a:rPr lang="cs-CZ" dirty="0"/>
              <a:t>. Stadium IIIB a IV je pokládáno za chirurgicky neřešitelné, ale v </a:t>
            </a:r>
            <a:r>
              <a:rPr lang="cs-CZ" dirty="0" err="1"/>
              <a:t>některých</a:t>
            </a:r>
            <a:r>
              <a:rPr lang="cs-CZ" dirty="0"/>
              <a:t> individuálně </a:t>
            </a:r>
            <a:r>
              <a:rPr lang="cs-CZ" dirty="0" err="1"/>
              <a:t>posouzených</a:t>
            </a:r>
            <a:r>
              <a:rPr lang="cs-CZ" dirty="0"/>
              <a:t> případech může chirurgická léčba zlepšit osud </a:t>
            </a:r>
            <a:r>
              <a:rPr lang="cs-CZ" dirty="0" err="1"/>
              <a:t>nemocných</a:t>
            </a:r>
            <a:r>
              <a:rPr lang="cs-CZ" dirty="0"/>
              <a:t>. Chirurgická léčba je u </a:t>
            </a:r>
            <a:r>
              <a:rPr lang="cs-CZ" dirty="0" err="1"/>
              <a:t>časných</a:t>
            </a:r>
            <a:r>
              <a:rPr lang="cs-CZ" dirty="0"/>
              <a:t> stadií nemalobuněčného karcinomu plic léčbou volby. Přesto je v ČR operováno jen asi 11 % </a:t>
            </a:r>
            <a:r>
              <a:rPr lang="cs-CZ" dirty="0" err="1"/>
              <a:t>nemocných</a:t>
            </a:r>
            <a:r>
              <a:rPr lang="cs-CZ" dirty="0"/>
              <a:t> s diagnózou primárního zhoubného nádoru plic, a jen asi u 6 % se jedná o radikální resekci, nevyžadující jinou protinádorovou léčbu. </a:t>
            </a:r>
          </a:p>
          <a:p>
            <a:r>
              <a:rPr lang="cs-CZ" dirty="0"/>
              <a:t> </a:t>
            </a:r>
          </a:p>
          <a:p>
            <a:endParaRPr lang="cs-CZ" dirty="0"/>
          </a:p>
        </p:txBody>
      </p:sp>
    </p:spTree>
    <p:extLst>
      <p:ext uri="{BB962C8B-B14F-4D97-AF65-F5344CB8AC3E}">
        <p14:creationId xmlns:p14="http://schemas.microsoft.com/office/powerpoint/2010/main" val="1937716470"/>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18945C-65E1-42E0-85EA-6F34098FE95E}"/>
              </a:ext>
            </a:extLst>
          </p:cNvPr>
          <p:cNvSpPr>
            <a:spLocks noGrp="1"/>
          </p:cNvSpPr>
          <p:nvPr>
            <p:ph type="title"/>
          </p:nvPr>
        </p:nvSpPr>
        <p:spPr/>
        <p:txBody>
          <a:bodyPr/>
          <a:lstStyle/>
          <a:p>
            <a:r>
              <a:rPr lang="cs-CZ" b="1" dirty="0"/>
              <a:t>Důvody nízké operability</a:t>
            </a:r>
            <a:br>
              <a:rPr lang="cs-CZ" b="1" dirty="0"/>
            </a:br>
            <a:endParaRPr lang="cs-CZ" dirty="0"/>
          </a:p>
        </p:txBody>
      </p:sp>
      <p:sp>
        <p:nvSpPr>
          <p:cNvPr id="3" name="Zástupný symbol pro obsah 2">
            <a:extLst>
              <a:ext uri="{FF2B5EF4-FFF2-40B4-BE49-F238E27FC236}">
                <a16:creationId xmlns:a16="http://schemas.microsoft.com/office/drawing/2014/main" id="{7860ABAF-9CC6-4CC7-BBEF-0C38F2BCA2F5}"/>
              </a:ext>
            </a:extLst>
          </p:cNvPr>
          <p:cNvSpPr>
            <a:spLocks noGrp="1"/>
          </p:cNvSpPr>
          <p:nvPr>
            <p:ph idx="1"/>
          </p:nvPr>
        </p:nvSpPr>
        <p:spPr/>
        <p:txBody>
          <a:bodyPr>
            <a:normAutofit fontScale="92500" lnSpcReduction="10000"/>
          </a:bodyPr>
          <a:lstStyle/>
          <a:p>
            <a:r>
              <a:rPr lang="cs-CZ" dirty="0"/>
              <a:t>   Dvě třetiny </a:t>
            </a:r>
            <a:r>
              <a:rPr lang="cs-CZ" dirty="0" err="1"/>
              <a:t>nemocných</a:t>
            </a:r>
            <a:r>
              <a:rPr lang="cs-CZ" dirty="0"/>
              <a:t> jsou již v době diagnózy ve stadiu III nebo IV. Bronchogenní karcinom je onemocnění vyššího věku, ve kterém je plicní operace riziková, nemocní nad 80 let věku zpravidla nejsou únosní pro resekční léčbu. Většina </a:t>
            </a:r>
            <a:r>
              <a:rPr lang="cs-CZ" dirty="0" err="1"/>
              <a:t>nemocných</a:t>
            </a:r>
            <a:r>
              <a:rPr lang="cs-CZ" dirty="0"/>
              <a:t> jsou dlouholetí kuřáci, u nichž se pravidelně vyskytuje různě těžká porucha funkce plic. Nemocní vyššího věku mají častější </a:t>
            </a:r>
            <a:r>
              <a:rPr lang="cs-CZ" dirty="0" err="1"/>
              <a:t>výskyt</a:t>
            </a:r>
            <a:r>
              <a:rPr lang="cs-CZ" dirty="0"/>
              <a:t> </a:t>
            </a:r>
            <a:r>
              <a:rPr lang="cs-CZ" dirty="0" err="1"/>
              <a:t>přidružených</a:t>
            </a:r>
            <a:r>
              <a:rPr lang="cs-CZ" dirty="0"/>
              <a:t> onemocnění, např. ICHS, které mohou kontraindikovat plicní operace. Před plánovanou operací je nutné nejen provést co nejpřesnější určení rozsahu nemoci, ale i pečlivé posouzení rizika plicní operace a předoperační přípravu nemocného s cílem minimalizovat operační a pooperační riziko. Vyšetření, prováděná před stanovením léčby, mají zodpovědět otázku </a:t>
            </a:r>
            <a:r>
              <a:rPr lang="cs-CZ" dirty="0" err="1"/>
              <a:t>resekability</a:t>
            </a:r>
            <a:r>
              <a:rPr lang="cs-CZ" dirty="0"/>
              <a:t>, tj. zda je možno odstranit kompletně celý nádor a operability, tj. zda je možno takovou operaci provést. Ne </a:t>
            </a:r>
            <a:r>
              <a:rPr lang="cs-CZ" dirty="0" err="1"/>
              <a:t>každy</a:t>
            </a:r>
            <a:r>
              <a:rPr lang="cs-CZ" dirty="0"/>
              <a:t>́ nemocný s </a:t>
            </a:r>
            <a:r>
              <a:rPr lang="cs-CZ" dirty="0" err="1"/>
              <a:t>resekabilním</a:t>
            </a:r>
            <a:r>
              <a:rPr lang="cs-CZ" dirty="0"/>
              <a:t> nádorem je operabilní.</a:t>
            </a:r>
          </a:p>
          <a:p>
            <a:endParaRPr lang="cs-CZ" dirty="0"/>
          </a:p>
        </p:txBody>
      </p:sp>
    </p:spTree>
    <p:extLst>
      <p:ext uri="{BB962C8B-B14F-4D97-AF65-F5344CB8AC3E}">
        <p14:creationId xmlns:p14="http://schemas.microsoft.com/office/powerpoint/2010/main" val="3686897377"/>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A2E25B-E8B3-4531-8798-B53FAF9EB426}"/>
              </a:ext>
            </a:extLst>
          </p:cNvPr>
          <p:cNvSpPr>
            <a:spLocks noGrp="1"/>
          </p:cNvSpPr>
          <p:nvPr>
            <p:ph type="title"/>
          </p:nvPr>
        </p:nvSpPr>
        <p:spPr/>
        <p:txBody>
          <a:bodyPr/>
          <a:lstStyle/>
          <a:p>
            <a:r>
              <a:rPr lang="cs-CZ" b="1" dirty="0"/>
              <a:t>Indikace a kontraindikace chirurgické léčby</a:t>
            </a:r>
            <a:br>
              <a:rPr lang="cs-CZ" b="1" dirty="0"/>
            </a:br>
            <a:endParaRPr lang="cs-CZ" dirty="0"/>
          </a:p>
        </p:txBody>
      </p:sp>
      <p:sp>
        <p:nvSpPr>
          <p:cNvPr id="3" name="Zástupný symbol pro obsah 2">
            <a:extLst>
              <a:ext uri="{FF2B5EF4-FFF2-40B4-BE49-F238E27FC236}">
                <a16:creationId xmlns:a16="http://schemas.microsoft.com/office/drawing/2014/main" id="{289C67F8-D15C-4442-9D3F-9930775848C9}"/>
              </a:ext>
            </a:extLst>
          </p:cNvPr>
          <p:cNvSpPr>
            <a:spLocks noGrp="1"/>
          </p:cNvSpPr>
          <p:nvPr>
            <p:ph idx="1"/>
          </p:nvPr>
        </p:nvSpPr>
        <p:spPr/>
        <p:txBody>
          <a:bodyPr/>
          <a:lstStyle/>
          <a:p>
            <a:r>
              <a:rPr lang="cs-CZ" dirty="0"/>
              <a:t>V současnosti je indikací na operaci morfologicky potvrzená diagnóza plicního karcinomu. V případě pochybností o diagnóze je třeba upřednostnit </a:t>
            </a:r>
            <a:r>
              <a:rPr lang="cs-CZ" dirty="0" err="1"/>
              <a:t>nevyhnutelny</a:t>
            </a:r>
            <a:r>
              <a:rPr lang="cs-CZ" dirty="0"/>
              <a:t>́ operační </a:t>
            </a:r>
            <a:r>
              <a:rPr lang="cs-CZ" dirty="0" err="1"/>
              <a:t>výkon</a:t>
            </a:r>
            <a:r>
              <a:rPr lang="cs-CZ" dirty="0"/>
              <a:t>, protože nebezpečí z prodlení je větší než nebezpečí z operace samotné. Proto rozhodnutí o nevyhnutelnosti chirurgické léčby u plicního karcinomu předpokládá ani ne tak její účelnost, jako spíš principiální možnost jejího vykonání. Ta se hodnotí pomocí kontraindikací. Kontraindikace chirurgické léčby je třeba hodnotit jako somatické a onkologické.</a:t>
            </a:r>
          </a:p>
          <a:p>
            <a:endParaRPr lang="cs-CZ" dirty="0"/>
          </a:p>
        </p:txBody>
      </p:sp>
    </p:spTree>
    <p:extLst>
      <p:ext uri="{BB962C8B-B14F-4D97-AF65-F5344CB8AC3E}">
        <p14:creationId xmlns:p14="http://schemas.microsoft.com/office/powerpoint/2010/main" val="766625085"/>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55122-D6BB-4E23-A741-C2BFB1F91E71}"/>
              </a:ext>
            </a:extLst>
          </p:cNvPr>
          <p:cNvSpPr>
            <a:spLocks noGrp="1"/>
          </p:cNvSpPr>
          <p:nvPr>
            <p:ph type="title"/>
          </p:nvPr>
        </p:nvSpPr>
        <p:spPr/>
        <p:txBody>
          <a:bodyPr/>
          <a:lstStyle/>
          <a:p>
            <a:r>
              <a:rPr lang="cs-CZ" b="1" dirty="0"/>
              <a:t>Onkologické kontraindikace</a:t>
            </a:r>
            <a:br>
              <a:rPr lang="cs-CZ" b="1" dirty="0"/>
            </a:br>
            <a:endParaRPr lang="cs-CZ" dirty="0"/>
          </a:p>
        </p:txBody>
      </p:sp>
      <p:sp>
        <p:nvSpPr>
          <p:cNvPr id="3" name="Zástupný symbol pro obsah 2">
            <a:extLst>
              <a:ext uri="{FF2B5EF4-FFF2-40B4-BE49-F238E27FC236}">
                <a16:creationId xmlns:a16="http://schemas.microsoft.com/office/drawing/2014/main" id="{149F4513-CE3C-4692-9092-4CE2E568F9B9}"/>
              </a:ext>
            </a:extLst>
          </p:cNvPr>
          <p:cNvSpPr>
            <a:spLocks noGrp="1"/>
          </p:cNvSpPr>
          <p:nvPr>
            <p:ph idx="1"/>
          </p:nvPr>
        </p:nvSpPr>
        <p:spPr/>
        <p:txBody>
          <a:bodyPr/>
          <a:lstStyle/>
          <a:p>
            <a:r>
              <a:rPr lang="cs-CZ" dirty="0"/>
              <a:t>   - Metastázy do </a:t>
            </a:r>
            <a:r>
              <a:rPr lang="cs-CZ" dirty="0" err="1"/>
              <a:t>vzdálených</a:t>
            </a:r>
            <a:r>
              <a:rPr lang="cs-CZ" dirty="0"/>
              <a:t> </a:t>
            </a:r>
            <a:r>
              <a:rPr lang="cs-CZ" dirty="0" err="1"/>
              <a:t>lymfatických</a:t>
            </a:r>
            <a:r>
              <a:rPr lang="cs-CZ" dirty="0"/>
              <a:t> uzlin (krčních, </a:t>
            </a:r>
            <a:r>
              <a:rPr lang="cs-CZ" dirty="0" err="1"/>
              <a:t>supraklavikulárních</a:t>
            </a:r>
            <a:r>
              <a:rPr lang="cs-CZ" dirty="0"/>
              <a:t> a </a:t>
            </a:r>
            <a:r>
              <a:rPr lang="cs-CZ" dirty="0" err="1"/>
              <a:t>jiných</a:t>
            </a:r>
            <a:r>
              <a:rPr lang="cs-CZ" dirty="0"/>
              <a:t>),</a:t>
            </a:r>
          </a:p>
          <a:p>
            <a:r>
              <a:rPr lang="cs-CZ" dirty="0"/>
              <a:t>- rozsáhlé prorůstání nádoru nebo metastázy do aorty, v. </a:t>
            </a:r>
            <a:r>
              <a:rPr lang="cs-CZ" dirty="0" err="1"/>
              <a:t>subclavia</a:t>
            </a:r>
            <a:r>
              <a:rPr lang="cs-CZ" dirty="0"/>
              <a:t> superior a </a:t>
            </a:r>
            <a:r>
              <a:rPr lang="cs-CZ" dirty="0" err="1"/>
              <a:t>diafragmy</a:t>
            </a:r>
            <a:r>
              <a:rPr lang="cs-CZ" dirty="0"/>
              <a:t>,</a:t>
            </a:r>
          </a:p>
          <a:p>
            <a:r>
              <a:rPr lang="cs-CZ" dirty="0"/>
              <a:t>- postižení protilehlého hlavního bronchu,</a:t>
            </a:r>
          </a:p>
          <a:p>
            <a:r>
              <a:rPr lang="cs-CZ" dirty="0"/>
              <a:t>- specifická pleuritida,</a:t>
            </a:r>
          </a:p>
          <a:p>
            <a:r>
              <a:rPr lang="cs-CZ" dirty="0"/>
              <a:t>- metastázy do nitrohrudních orgánů a </a:t>
            </a:r>
            <a:r>
              <a:rPr lang="cs-CZ" dirty="0" err="1"/>
              <a:t>jiných</a:t>
            </a:r>
            <a:r>
              <a:rPr lang="cs-CZ" dirty="0"/>
              <a:t> tkání (pleury, jater, ledvin, nadledvin, kostí).</a:t>
            </a:r>
          </a:p>
          <a:p>
            <a:endParaRPr lang="cs-CZ" dirty="0"/>
          </a:p>
        </p:txBody>
      </p:sp>
    </p:spTree>
    <p:extLst>
      <p:ext uri="{BB962C8B-B14F-4D97-AF65-F5344CB8AC3E}">
        <p14:creationId xmlns:p14="http://schemas.microsoft.com/office/powerpoint/2010/main" val="214917434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FFE73-6C29-4B9D-9BCD-EF3FE0B8C94C}"/>
              </a:ext>
            </a:extLst>
          </p:cNvPr>
          <p:cNvSpPr>
            <a:spLocks noGrp="1"/>
          </p:cNvSpPr>
          <p:nvPr>
            <p:ph type="title"/>
          </p:nvPr>
        </p:nvSpPr>
        <p:spPr/>
        <p:txBody>
          <a:bodyPr/>
          <a:lstStyle/>
          <a:p>
            <a:r>
              <a:rPr lang="cs-CZ" b="1" dirty="0"/>
              <a:t>Somatické kontraindikace</a:t>
            </a:r>
            <a:br>
              <a:rPr lang="cs-CZ" b="1" dirty="0"/>
            </a:br>
            <a:endParaRPr lang="cs-CZ" dirty="0"/>
          </a:p>
        </p:txBody>
      </p:sp>
      <p:sp>
        <p:nvSpPr>
          <p:cNvPr id="3" name="Zástupný symbol pro obsah 2">
            <a:extLst>
              <a:ext uri="{FF2B5EF4-FFF2-40B4-BE49-F238E27FC236}">
                <a16:creationId xmlns:a16="http://schemas.microsoft.com/office/drawing/2014/main" id="{5D61BF16-6D35-4160-8569-72899E76C947}"/>
              </a:ext>
            </a:extLst>
          </p:cNvPr>
          <p:cNvSpPr>
            <a:spLocks noGrp="1"/>
          </p:cNvSpPr>
          <p:nvPr>
            <p:ph idx="1"/>
          </p:nvPr>
        </p:nvSpPr>
        <p:spPr/>
        <p:txBody>
          <a:bodyPr/>
          <a:lstStyle/>
          <a:p>
            <a:r>
              <a:rPr lang="cs-CZ" dirty="0"/>
              <a:t>   Somatické kontraindikace operačního </a:t>
            </a:r>
            <a:r>
              <a:rPr lang="cs-CZ" dirty="0" err="1"/>
              <a:t>výkonu</a:t>
            </a:r>
            <a:r>
              <a:rPr lang="cs-CZ" dirty="0"/>
              <a:t> při rakovině plic se určují podle charakteru a stupně narušení kompenzačních reakcí hlavních orgánů a systémů životně </a:t>
            </a:r>
            <a:r>
              <a:rPr lang="cs-CZ" dirty="0" err="1"/>
              <a:t>důležitých</a:t>
            </a:r>
            <a:r>
              <a:rPr lang="cs-CZ" dirty="0"/>
              <a:t> pro organismus (</a:t>
            </a:r>
            <a:r>
              <a:rPr lang="cs-CZ" dirty="0" err="1"/>
              <a:t>dýchacích</a:t>
            </a:r>
            <a:r>
              <a:rPr lang="cs-CZ" dirty="0"/>
              <a:t>, kardiovaskulárních, </a:t>
            </a:r>
            <a:r>
              <a:rPr lang="cs-CZ" dirty="0" err="1"/>
              <a:t>močových</a:t>
            </a:r>
            <a:r>
              <a:rPr lang="cs-CZ" dirty="0"/>
              <a:t>, endokrinních). Princip hodnocení </a:t>
            </a:r>
            <a:r>
              <a:rPr lang="cs-CZ" dirty="0" err="1"/>
              <a:t>somatických</a:t>
            </a:r>
            <a:r>
              <a:rPr lang="cs-CZ" dirty="0"/>
              <a:t> kontraindikací se zakládá na možnosti zachování základních </a:t>
            </a:r>
            <a:r>
              <a:rPr lang="cs-CZ" dirty="0" err="1"/>
              <a:t>homeostatických</a:t>
            </a:r>
            <a:r>
              <a:rPr lang="cs-CZ" dirty="0"/>
              <a:t> ukazatelů organismu po resekci nebo odstranění plíce. Při normální funkci plic nejsou kontraindikace k operačnímu </a:t>
            </a:r>
            <a:r>
              <a:rPr lang="cs-CZ" dirty="0" err="1"/>
              <a:t>výkonu</a:t>
            </a:r>
            <a:r>
              <a:rPr lang="cs-CZ" dirty="0"/>
              <a:t>. Pro ostatní pacienty je stanovení funkční způsobilosti k operaci a stupně operačního rizika nevyhnutelné. Je třeba řádně vyšetřit funkci plic.</a:t>
            </a:r>
          </a:p>
          <a:p>
            <a:endParaRPr lang="cs-CZ" dirty="0"/>
          </a:p>
        </p:txBody>
      </p:sp>
    </p:spTree>
    <p:extLst>
      <p:ext uri="{BB962C8B-B14F-4D97-AF65-F5344CB8AC3E}">
        <p14:creationId xmlns:p14="http://schemas.microsoft.com/office/powerpoint/2010/main" val="1074339161"/>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07068A-84A9-427C-AA4F-6CA52DC3FB23}"/>
              </a:ext>
            </a:extLst>
          </p:cNvPr>
          <p:cNvSpPr>
            <a:spLocks noGrp="1"/>
          </p:cNvSpPr>
          <p:nvPr>
            <p:ph type="title"/>
          </p:nvPr>
        </p:nvSpPr>
        <p:spPr/>
        <p:txBody>
          <a:bodyPr/>
          <a:lstStyle/>
          <a:p>
            <a:r>
              <a:rPr lang="cs-CZ" b="1" dirty="0"/>
              <a:t>Typy plicních operací</a:t>
            </a:r>
            <a:br>
              <a:rPr lang="cs-CZ" b="1" dirty="0"/>
            </a:br>
            <a:endParaRPr lang="cs-CZ" dirty="0"/>
          </a:p>
        </p:txBody>
      </p:sp>
      <p:sp>
        <p:nvSpPr>
          <p:cNvPr id="3" name="Zástupný symbol pro obsah 2">
            <a:extLst>
              <a:ext uri="{FF2B5EF4-FFF2-40B4-BE49-F238E27FC236}">
                <a16:creationId xmlns:a16="http://schemas.microsoft.com/office/drawing/2014/main" id="{182402ED-743A-4B2C-A62E-FF732255A2F9}"/>
              </a:ext>
            </a:extLst>
          </p:cNvPr>
          <p:cNvSpPr>
            <a:spLocks noGrp="1"/>
          </p:cNvSpPr>
          <p:nvPr>
            <p:ph idx="1"/>
          </p:nvPr>
        </p:nvSpPr>
        <p:spPr/>
        <p:txBody>
          <a:bodyPr>
            <a:normAutofit fontScale="55000" lnSpcReduction="20000"/>
          </a:bodyPr>
          <a:lstStyle/>
          <a:p>
            <a:r>
              <a:rPr lang="cs-CZ" dirty="0"/>
              <a:t>Nejmenším radikálním </a:t>
            </a:r>
            <a:r>
              <a:rPr lang="cs-CZ" dirty="0" err="1"/>
              <a:t>výkonem</a:t>
            </a:r>
            <a:r>
              <a:rPr lang="cs-CZ" dirty="0"/>
              <a:t> pro primární nádor plic je lobektomie. Z menších, parenchym šetřících </a:t>
            </a:r>
            <a:r>
              <a:rPr lang="cs-CZ" dirty="0" err="1"/>
              <a:t>výkonů</a:t>
            </a:r>
            <a:r>
              <a:rPr lang="cs-CZ" dirty="0"/>
              <a:t>, mají nemocní rovněž užitek, ale jejich provádění má </a:t>
            </a:r>
            <a:r>
              <a:rPr lang="cs-CZ" dirty="0" err="1"/>
              <a:t>být</a:t>
            </a:r>
            <a:r>
              <a:rPr lang="cs-CZ" dirty="0"/>
              <a:t> vyhrazeno jen na situace, kdy nelze provést větší </a:t>
            </a:r>
            <a:r>
              <a:rPr lang="cs-CZ" dirty="0" err="1"/>
              <a:t>výkon</a:t>
            </a:r>
            <a:r>
              <a:rPr lang="cs-CZ" dirty="0"/>
              <a:t>. </a:t>
            </a:r>
          </a:p>
          <a:p>
            <a:r>
              <a:rPr lang="cs-CZ" dirty="0" err="1"/>
              <a:t>Videotorakoskopie</a:t>
            </a:r>
            <a:r>
              <a:rPr lang="cs-CZ" dirty="0"/>
              <a:t> byla dříve používána jako </a:t>
            </a:r>
            <a:r>
              <a:rPr lang="cs-CZ" dirty="0" err="1"/>
              <a:t>výlučně</a:t>
            </a:r>
            <a:r>
              <a:rPr lang="cs-CZ" dirty="0"/>
              <a:t> diagnostická metoda. Později byly vypracovány postupy plicních resekcí </a:t>
            </a:r>
            <a:r>
              <a:rPr lang="cs-CZ" dirty="0" err="1"/>
              <a:t>videotorakoskopickou</a:t>
            </a:r>
            <a:r>
              <a:rPr lang="cs-CZ" dirty="0"/>
              <a:t> cestou. I když lze touto metodou provádět i velmi náročné </a:t>
            </a:r>
            <a:r>
              <a:rPr lang="cs-CZ" dirty="0" err="1"/>
              <a:t>výkony</a:t>
            </a:r>
            <a:r>
              <a:rPr lang="cs-CZ" dirty="0"/>
              <a:t>, včetně lobektomie, </a:t>
            </a:r>
            <a:r>
              <a:rPr lang="cs-CZ" dirty="0" err="1"/>
              <a:t>pneumonektomie</a:t>
            </a:r>
            <a:r>
              <a:rPr lang="cs-CZ" dirty="0"/>
              <a:t> nebo disekce mediastinálních uzlin, na většině pracovišť je upřednostňován torakotomický přístup.</a:t>
            </a:r>
          </a:p>
          <a:p>
            <a:r>
              <a:rPr lang="cs-CZ" dirty="0"/>
              <a:t> </a:t>
            </a:r>
          </a:p>
          <a:p>
            <a:r>
              <a:rPr lang="cs-CZ" dirty="0"/>
              <a:t>Kurativní resekce je základním </a:t>
            </a:r>
            <a:r>
              <a:rPr lang="cs-CZ" dirty="0" err="1"/>
              <a:t>léčebným</a:t>
            </a:r>
            <a:r>
              <a:rPr lang="cs-CZ" dirty="0"/>
              <a:t> </a:t>
            </a:r>
            <a:r>
              <a:rPr lang="cs-CZ" dirty="0" err="1"/>
              <a:t>výkonem</a:t>
            </a:r>
            <a:r>
              <a:rPr lang="cs-CZ" dirty="0"/>
              <a:t> u </a:t>
            </a:r>
            <a:r>
              <a:rPr lang="cs-CZ" dirty="0" err="1"/>
              <a:t>lokalizovaných</a:t>
            </a:r>
            <a:r>
              <a:rPr lang="cs-CZ" dirty="0"/>
              <a:t> forem plicních nádorů. Její provedení je nezbytné posuzovat v souvislosti s dalšími faktory, </a:t>
            </a:r>
            <a:r>
              <a:rPr lang="cs-CZ" dirty="0" err="1"/>
              <a:t>kterými</a:t>
            </a:r>
            <a:r>
              <a:rPr lang="cs-CZ" dirty="0"/>
              <a:t> jsou předoperační zdravotní stav nemocného, zejména s ohledem na kardiopulmonální funkce, předpokládaná pooperační nemocnost a úmrtnost, kvalita a délka života po operaci. Každé operaci musí předcházet dokonalý klinický </a:t>
            </a:r>
            <a:r>
              <a:rPr lang="cs-CZ" dirty="0" err="1"/>
              <a:t>staging</a:t>
            </a:r>
            <a:r>
              <a:rPr lang="cs-CZ" dirty="0"/>
              <a:t> nemoci.</a:t>
            </a:r>
          </a:p>
          <a:p>
            <a:r>
              <a:rPr lang="cs-CZ" dirty="0"/>
              <a:t> </a:t>
            </a:r>
          </a:p>
          <a:p>
            <a:r>
              <a:rPr lang="cs-CZ" dirty="0"/>
              <a:t>Standardní </a:t>
            </a:r>
            <a:r>
              <a:rPr lang="cs-CZ" dirty="0" err="1"/>
              <a:t>pneumonektomie</a:t>
            </a:r>
            <a:r>
              <a:rPr lang="cs-CZ" dirty="0"/>
              <a:t> se provádí v případě zasažení </a:t>
            </a:r>
            <a:r>
              <a:rPr lang="cs-CZ" dirty="0" err="1"/>
              <a:t>hilových</a:t>
            </a:r>
            <a:r>
              <a:rPr lang="cs-CZ" dirty="0"/>
              <a:t> nebo mediastinálních </a:t>
            </a:r>
            <a:r>
              <a:rPr lang="cs-CZ" dirty="0" err="1"/>
              <a:t>lymfatických</a:t>
            </a:r>
            <a:r>
              <a:rPr lang="cs-CZ" dirty="0"/>
              <a:t> uzlin a při </a:t>
            </a:r>
            <a:r>
              <a:rPr lang="cs-CZ" dirty="0" err="1"/>
              <a:t>rozsáhlých</a:t>
            </a:r>
            <a:r>
              <a:rPr lang="cs-CZ" dirty="0"/>
              <a:t> nebo centrálně </a:t>
            </a:r>
            <a:r>
              <a:rPr lang="cs-CZ" dirty="0" err="1"/>
              <a:t>uložených</a:t>
            </a:r>
            <a:r>
              <a:rPr lang="cs-CZ" dirty="0"/>
              <a:t> primárních nádorech. Vysoké procento </a:t>
            </a:r>
            <a:r>
              <a:rPr lang="cs-CZ" dirty="0" err="1"/>
              <a:t>časných</a:t>
            </a:r>
            <a:r>
              <a:rPr lang="cs-CZ" dirty="0"/>
              <a:t> komplikací se snížilo díky používání antibiotické profylaxe, </a:t>
            </a:r>
            <a:r>
              <a:rPr lang="cs-CZ" dirty="0" err="1"/>
              <a:t>staplerů</a:t>
            </a:r>
            <a:r>
              <a:rPr lang="cs-CZ" dirty="0"/>
              <a:t> a vysokému podvazování hlavního bronchu. Z hlediska nežádoucích účinků operace se někdy vyskytují plicní hypertenze a chronická respirační insuficience.</a:t>
            </a:r>
          </a:p>
          <a:p>
            <a:r>
              <a:rPr lang="cs-CZ" dirty="0"/>
              <a:t> </a:t>
            </a:r>
          </a:p>
          <a:p>
            <a:r>
              <a:rPr lang="cs-CZ" dirty="0"/>
              <a:t>Standardní lobektomie se provádí u </a:t>
            </a:r>
            <a:r>
              <a:rPr lang="cs-CZ" dirty="0" err="1"/>
              <a:t>nemocných</a:t>
            </a:r>
            <a:r>
              <a:rPr lang="cs-CZ" dirty="0"/>
              <a:t> s periferně </a:t>
            </a:r>
            <a:r>
              <a:rPr lang="cs-CZ" dirty="0" err="1"/>
              <a:t>lokalizovanými</a:t>
            </a:r>
            <a:r>
              <a:rPr lang="cs-CZ" dirty="0"/>
              <a:t> menšími nádory bez uzlinového postižení nebo </a:t>
            </a:r>
            <a:r>
              <a:rPr lang="cs-CZ" dirty="0" err="1"/>
              <a:t>nejvýše</a:t>
            </a:r>
            <a:r>
              <a:rPr lang="cs-CZ" dirty="0"/>
              <a:t> s postižením N1. Při postižení pravého horního laloku a pravého hlavního bronchu je možné provést manžetovou (</a:t>
            </a:r>
            <a:r>
              <a:rPr lang="cs-CZ" dirty="0" err="1"/>
              <a:t>sleeve</a:t>
            </a:r>
            <a:r>
              <a:rPr lang="cs-CZ" dirty="0"/>
              <a:t>) lobektomii, která při nižší morbiditě zabezpečuje stejné pětileté přežití jako </a:t>
            </a:r>
            <a:r>
              <a:rPr lang="cs-CZ" dirty="0" err="1"/>
              <a:t>pneumonektomie</a:t>
            </a:r>
            <a:r>
              <a:rPr lang="cs-CZ" dirty="0"/>
              <a:t>.</a:t>
            </a:r>
          </a:p>
          <a:p>
            <a:r>
              <a:rPr lang="cs-CZ" dirty="0"/>
              <a:t> </a:t>
            </a:r>
          </a:p>
          <a:p>
            <a:endParaRPr lang="cs-CZ" dirty="0"/>
          </a:p>
        </p:txBody>
      </p:sp>
    </p:spTree>
    <p:extLst>
      <p:ext uri="{BB962C8B-B14F-4D97-AF65-F5344CB8AC3E}">
        <p14:creationId xmlns:p14="http://schemas.microsoft.com/office/powerpoint/2010/main" val="2528107534"/>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EC450C-ED53-435A-9347-331FAAC8E82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38A80FB-FE96-4AF7-AF87-E9250331B5ED}"/>
              </a:ext>
            </a:extLst>
          </p:cNvPr>
          <p:cNvSpPr>
            <a:spLocks noGrp="1"/>
          </p:cNvSpPr>
          <p:nvPr>
            <p:ph idx="1"/>
          </p:nvPr>
        </p:nvSpPr>
        <p:spPr/>
        <p:txBody>
          <a:bodyPr>
            <a:normAutofit fontScale="55000" lnSpcReduction="20000"/>
          </a:bodyPr>
          <a:lstStyle/>
          <a:p>
            <a:r>
              <a:rPr lang="cs-CZ" b="1" dirty="0"/>
              <a:t>Parenchym šetřící </a:t>
            </a:r>
            <a:r>
              <a:rPr lang="cs-CZ" b="1" dirty="0" err="1"/>
              <a:t>výkony</a:t>
            </a:r>
            <a:endParaRPr lang="cs-CZ" dirty="0"/>
          </a:p>
          <a:p>
            <a:r>
              <a:rPr lang="cs-CZ" dirty="0" err="1"/>
              <a:t>Segmentektomie</a:t>
            </a:r>
            <a:r>
              <a:rPr lang="cs-CZ" dirty="0"/>
              <a:t> je rezervována pro periferně uložené nádory bez uzlinového postižení, u </a:t>
            </a:r>
            <a:r>
              <a:rPr lang="cs-CZ" dirty="0" err="1"/>
              <a:t>nemocných</a:t>
            </a:r>
            <a:r>
              <a:rPr lang="cs-CZ" dirty="0"/>
              <a:t>, kteří nemohou tolerovat rozsáhlejší </a:t>
            </a:r>
            <a:r>
              <a:rPr lang="cs-CZ" dirty="0" err="1"/>
              <a:t>výkon</a:t>
            </a:r>
            <a:r>
              <a:rPr lang="cs-CZ" dirty="0"/>
              <a:t>. Klínovitá resekce je prováděna u </a:t>
            </a:r>
            <a:r>
              <a:rPr lang="cs-CZ" dirty="0" err="1"/>
              <a:t>nemocných</a:t>
            </a:r>
            <a:r>
              <a:rPr lang="cs-CZ" dirty="0"/>
              <a:t> s </a:t>
            </a:r>
            <a:r>
              <a:rPr lang="cs-CZ" dirty="0" err="1"/>
              <a:t>vysokým</a:t>
            </a:r>
            <a:r>
              <a:rPr lang="cs-CZ" dirty="0"/>
              <a:t> operačním rizikem. Ve srovnání se </a:t>
            </a:r>
            <a:r>
              <a:rPr lang="cs-CZ" dirty="0" err="1"/>
              <a:t>segmentektomií</a:t>
            </a:r>
            <a:r>
              <a:rPr lang="cs-CZ" dirty="0"/>
              <a:t> a lobektomií má klínovitá resekce vyšší procento lokálních recidiv. Excize je rezervována pro vysoce rizikové nemocné. Je použitelná i pro hlouběji uložené léze. Atypická resekce (neanatomická) označuje </a:t>
            </a:r>
            <a:r>
              <a:rPr lang="cs-CZ" dirty="0" err="1"/>
              <a:t>výkon</a:t>
            </a:r>
            <a:r>
              <a:rPr lang="cs-CZ" dirty="0"/>
              <a:t>, kdy </a:t>
            </a:r>
            <a:r>
              <a:rPr lang="cs-CZ" dirty="0" err="1"/>
              <a:t>resekát</a:t>
            </a:r>
            <a:r>
              <a:rPr lang="cs-CZ" dirty="0"/>
              <a:t> není ohraničen </a:t>
            </a:r>
            <a:r>
              <a:rPr lang="cs-CZ" dirty="0" err="1"/>
              <a:t>anatomickými</a:t>
            </a:r>
            <a:r>
              <a:rPr lang="cs-CZ" dirty="0"/>
              <a:t> hranicemi </a:t>
            </a:r>
            <a:r>
              <a:rPr lang="cs-CZ" dirty="0" err="1"/>
              <a:t>jednotlivých</a:t>
            </a:r>
            <a:r>
              <a:rPr lang="cs-CZ" dirty="0"/>
              <a:t> plicních oddílů. V dnešní době je na mnoha klinikách užívána </a:t>
            </a:r>
            <a:r>
              <a:rPr lang="cs-CZ" dirty="0" err="1"/>
              <a:t>miniinvazivní</a:t>
            </a:r>
            <a:r>
              <a:rPr lang="cs-CZ" dirty="0"/>
              <a:t> chirurgie. Možnosti minimálně invazivních </a:t>
            </a:r>
            <a:r>
              <a:rPr lang="cs-CZ" dirty="0" err="1"/>
              <a:t>chirurgických</a:t>
            </a:r>
            <a:r>
              <a:rPr lang="cs-CZ" dirty="0"/>
              <a:t> zákroků hrudníku stále rostou. První videem asistovaná </a:t>
            </a:r>
            <a:r>
              <a:rPr lang="cs-CZ" dirty="0" err="1"/>
              <a:t>thorakoskopická</a:t>
            </a:r>
            <a:r>
              <a:rPr lang="cs-CZ" dirty="0"/>
              <a:t> (VATS) lobektomie byla provedena v roce 1992. V současné době se většina </a:t>
            </a:r>
            <a:r>
              <a:rPr lang="cs-CZ" dirty="0" err="1"/>
              <a:t>lobektotomií</a:t>
            </a:r>
            <a:r>
              <a:rPr lang="cs-CZ" dirty="0"/>
              <a:t> stále provádí klasickou </a:t>
            </a:r>
            <a:r>
              <a:rPr lang="cs-CZ" dirty="0" err="1"/>
              <a:t>thorakotomií</a:t>
            </a:r>
            <a:r>
              <a:rPr lang="cs-CZ" dirty="0"/>
              <a:t>. Ve srovnání s </a:t>
            </a:r>
            <a:r>
              <a:rPr lang="cs-CZ" dirty="0" err="1"/>
              <a:t>thorakotomií</a:t>
            </a:r>
            <a:r>
              <a:rPr lang="cs-CZ" dirty="0"/>
              <a:t> umožňuje VATS lobektomie kratší dobu hospitalizace, méně bolesti a rychlejší </a:t>
            </a:r>
            <a:r>
              <a:rPr lang="cs-CZ" dirty="0" err="1"/>
              <a:t>úzdravu</a:t>
            </a:r>
            <a:r>
              <a:rPr lang="cs-CZ" dirty="0"/>
              <a:t> bez zhoršení kvality zákroku. Studie srovnávající VATS lobektomii a </a:t>
            </a:r>
            <a:r>
              <a:rPr lang="cs-CZ" dirty="0" err="1"/>
              <a:t>thorakotomii</a:t>
            </a:r>
            <a:r>
              <a:rPr lang="cs-CZ" dirty="0"/>
              <a:t> ukazují, že minimálně invazivní chirurgický přístup způsobuje méně bolesti, má menší dopad na funkci plic po operaci a umožňuje rychlejší návrat k </a:t>
            </a:r>
            <a:r>
              <a:rPr lang="cs-CZ" dirty="0" err="1"/>
              <a:t>běžným</a:t>
            </a:r>
            <a:r>
              <a:rPr lang="cs-CZ" dirty="0"/>
              <a:t> činnostem při nejméně srovnatelném přežití pacientů s karcinomem. Největší obavy ohledně VATS lobektomie se zaměřují na tři otázky: riziko a zvládnutí perioperačního krvácení, recidiva nádoru v incizi a zda byl zákrok </a:t>
            </a:r>
            <a:r>
              <a:rPr lang="cs-CZ" dirty="0" err="1"/>
              <a:t>dostatečny</a:t>
            </a:r>
            <a:r>
              <a:rPr lang="cs-CZ" dirty="0"/>
              <a:t>́.</a:t>
            </a:r>
          </a:p>
          <a:p>
            <a:r>
              <a:rPr lang="cs-CZ" dirty="0"/>
              <a:t> </a:t>
            </a:r>
          </a:p>
          <a:p>
            <a:r>
              <a:rPr lang="cs-CZ" dirty="0"/>
              <a:t>Metoda VATS dospěla do stavu, kdy se běžně používá jako minimálně invazivní chirurgický přístup pro standardní hrudní </a:t>
            </a:r>
            <a:r>
              <a:rPr lang="cs-CZ" dirty="0" err="1"/>
              <a:t>výkony</a:t>
            </a:r>
            <a:r>
              <a:rPr lang="cs-CZ" dirty="0"/>
              <a:t>. Anatomické plicní resekce metodou VATS se provádějí s očekáváním snížené morbidity, mortality a délky hospitalizace i rychlejšího návratu pacientů k </a:t>
            </a:r>
            <a:r>
              <a:rPr lang="cs-CZ" dirty="0" err="1"/>
              <a:t>běžným</a:t>
            </a:r>
            <a:r>
              <a:rPr lang="cs-CZ" dirty="0"/>
              <a:t> činnostem, a to i po </a:t>
            </a:r>
            <a:r>
              <a:rPr lang="cs-CZ" dirty="0" err="1"/>
              <a:t>výkonech</a:t>
            </a:r>
            <a:r>
              <a:rPr lang="cs-CZ" dirty="0"/>
              <a:t>, které dříve vyžadovaly rozsáhlou incizi. Postupně se shromažďují důkazy, že </a:t>
            </a:r>
            <a:r>
              <a:rPr lang="cs-CZ" dirty="0" err="1"/>
              <a:t>výkony</a:t>
            </a:r>
            <a:r>
              <a:rPr lang="cs-CZ" dirty="0"/>
              <a:t> prováděné přístupem VATS mají větší přínos než operace na otevřeném hrudníku. Kvalita života a pooperační rekonvalescence se jeví lepší u přístupu VATS než při </a:t>
            </a:r>
            <a:r>
              <a:rPr lang="cs-CZ" dirty="0" err="1"/>
              <a:t>thorakotomii</a:t>
            </a:r>
            <a:r>
              <a:rPr lang="cs-CZ" dirty="0"/>
              <a:t>. </a:t>
            </a:r>
          </a:p>
          <a:p>
            <a:endParaRPr lang="cs-CZ" dirty="0"/>
          </a:p>
        </p:txBody>
      </p:sp>
    </p:spTree>
    <p:extLst>
      <p:ext uri="{BB962C8B-B14F-4D97-AF65-F5344CB8AC3E}">
        <p14:creationId xmlns:p14="http://schemas.microsoft.com/office/powerpoint/2010/main" val="2072549908"/>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B37D8E-5F7A-4009-B670-BCFA8D91662A}"/>
              </a:ext>
            </a:extLst>
          </p:cNvPr>
          <p:cNvSpPr>
            <a:spLocks noGrp="1"/>
          </p:cNvSpPr>
          <p:nvPr>
            <p:ph type="title"/>
          </p:nvPr>
        </p:nvSpPr>
        <p:spPr/>
        <p:txBody>
          <a:bodyPr/>
          <a:lstStyle/>
          <a:p>
            <a:r>
              <a:rPr lang="cs-CZ" b="1" dirty="0"/>
              <a:t>Rozšířené plicní </a:t>
            </a:r>
            <a:r>
              <a:rPr lang="cs-CZ" b="1" dirty="0" err="1"/>
              <a:t>výkony</a:t>
            </a:r>
            <a:br>
              <a:rPr lang="cs-CZ" b="1" dirty="0"/>
            </a:br>
            <a:endParaRPr lang="cs-CZ" dirty="0"/>
          </a:p>
        </p:txBody>
      </p:sp>
      <p:sp>
        <p:nvSpPr>
          <p:cNvPr id="3" name="Zástupný symbol pro obsah 2">
            <a:extLst>
              <a:ext uri="{FF2B5EF4-FFF2-40B4-BE49-F238E27FC236}">
                <a16:creationId xmlns:a16="http://schemas.microsoft.com/office/drawing/2014/main" id="{1E7FDB97-6063-4DFA-8607-F831391B4B65}"/>
              </a:ext>
            </a:extLst>
          </p:cNvPr>
          <p:cNvSpPr>
            <a:spLocks noGrp="1"/>
          </p:cNvSpPr>
          <p:nvPr>
            <p:ph idx="1"/>
          </p:nvPr>
        </p:nvSpPr>
        <p:spPr/>
        <p:txBody>
          <a:bodyPr>
            <a:normAutofit fontScale="62500" lnSpcReduction="20000"/>
          </a:bodyPr>
          <a:lstStyle/>
          <a:p>
            <a:r>
              <a:rPr lang="cs-CZ" dirty="0"/>
              <a:t> </a:t>
            </a:r>
          </a:p>
          <a:p>
            <a:r>
              <a:rPr lang="cs-CZ" dirty="0"/>
              <a:t>   Plicní výkony mohou </a:t>
            </a:r>
            <a:r>
              <a:rPr lang="cs-CZ" dirty="0" err="1"/>
              <a:t>být</a:t>
            </a:r>
            <a:r>
              <a:rPr lang="cs-CZ" dirty="0"/>
              <a:t> rozšířeny o resekce dalších struktur:</a:t>
            </a:r>
          </a:p>
          <a:p>
            <a:r>
              <a:rPr lang="cs-CZ" dirty="0"/>
              <a:t>- resekce hrudní stěny,</a:t>
            </a:r>
          </a:p>
          <a:p>
            <a:r>
              <a:rPr lang="cs-CZ" dirty="0"/>
              <a:t>- resekce bránice,</a:t>
            </a:r>
          </a:p>
          <a:p>
            <a:r>
              <a:rPr lang="cs-CZ" dirty="0"/>
              <a:t>- resekce perikardu,</a:t>
            </a:r>
          </a:p>
          <a:p>
            <a:r>
              <a:rPr lang="cs-CZ" dirty="0"/>
              <a:t>- resekce horní duté žíly,</a:t>
            </a:r>
          </a:p>
          <a:p>
            <a:r>
              <a:rPr lang="cs-CZ" dirty="0"/>
              <a:t>- resekce těl obratlů,</a:t>
            </a:r>
          </a:p>
          <a:p>
            <a:r>
              <a:rPr lang="cs-CZ" dirty="0"/>
              <a:t>- resekce </a:t>
            </a:r>
            <a:r>
              <a:rPr lang="cs-CZ" dirty="0" err="1"/>
              <a:t>kariny</a:t>
            </a:r>
            <a:r>
              <a:rPr lang="cs-CZ" dirty="0"/>
              <a:t>.</a:t>
            </a:r>
          </a:p>
          <a:p>
            <a:r>
              <a:rPr lang="cs-CZ" dirty="0"/>
              <a:t> </a:t>
            </a:r>
          </a:p>
          <a:p>
            <a:r>
              <a:rPr lang="cs-CZ" dirty="0"/>
              <a:t>Péče v perioperačním období zahrnuje: antibiotickou profylaxi, prevenci </a:t>
            </a:r>
            <a:r>
              <a:rPr lang="cs-CZ" dirty="0" err="1"/>
              <a:t>tromboembolických</a:t>
            </a:r>
            <a:r>
              <a:rPr lang="cs-CZ" dirty="0"/>
              <a:t> komplikací, monitorovanou epidurální analgezii, nebulizaci a případně kyslíkovou terapii, opakované </a:t>
            </a:r>
            <a:r>
              <a:rPr lang="cs-CZ" dirty="0" err="1"/>
              <a:t>rtg</a:t>
            </a:r>
            <a:r>
              <a:rPr lang="cs-CZ" dirty="0"/>
              <a:t> snímky na lůžku, možnost </a:t>
            </a:r>
            <a:r>
              <a:rPr lang="cs-CZ" dirty="0" err="1"/>
              <a:t>peroperační</a:t>
            </a:r>
            <a:r>
              <a:rPr lang="cs-CZ" dirty="0"/>
              <a:t> a pooperační diagnostické a léčebné bronchoskopie, </a:t>
            </a:r>
            <a:r>
              <a:rPr lang="cs-CZ" dirty="0" err="1"/>
              <a:t>peroperační</a:t>
            </a:r>
            <a:r>
              <a:rPr lang="cs-CZ" dirty="0"/>
              <a:t> histologie s vyšetřením resekční linie preparátu, </a:t>
            </a:r>
            <a:r>
              <a:rPr lang="cs-CZ" dirty="0" err="1"/>
              <a:t>peroperační</a:t>
            </a:r>
            <a:r>
              <a:rPr lang="cs-CZ" dirty="0"/>
              <a:t> cytologii, rehabilitační péči.</a:t>
            </a:r>
          </a:p>
          <a:p>
            <a:r>
              <a:rPr lang="cs-CZ" dirty="0"/>
              <a:t> </a:t>
            </a:r>
          </a:p>
          <a:p>
            <a:endParaRPr lang="cs-CZ" dirty="0"/>
          </a:p>
        </p:txBody>
      </p:sp>
    </p:spTree>
    <p:extLst>
      <p:ext uri="{BB962C8B-B14F-4D97-AF65-F5344CB8AC3E}">
        <p14:creationId xmlns:p14="http://schemas.microsoft.com/office/powerpoint/2010/main" val="1482985418"/>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574B68-44D4-471A-8BB8-EB8259BEC343}"/>
              </a:ext>
            </a:extLst>
          </p:cNvPr>
          <p:cNvSpPr>
            <a:spLocks noGrp="1"/>
          </p:cNvSpPr>
          <p:nvPr>
            <p:ph type="title"/>
          </p:nvPr>
        </p:nvSpPr>
        <p:spPr/>
        <p:txBody>
          <a:bodyPr/>
          <a:lstStyle/>
          <a:p>
            <a:r>
              <a:rPr lang="cs-CZ" b="1" dirty="0"/>
              <a:t>Provedení lobektomie</a:t>
            </a:r>
            <a:br>
              <a:rPr lang="cs-CZ" b="1" dirty="0"/>
            </a:br>
            <a:endParaRPr lang="cs-CZ" dirty="0"/>
          </a:p>
        </p:txBody>
      </p:sp>
      <p:sp>
        <p:nvSpPr>
          <p:cNvPr id="3" name="Zástupný symbol pro obsah 2">
            <a:extLst>
              <a:ext uri="{FF2B5EF4-FFF2-40B4-BE49-F238E27FC236}">
                <a16:creationId xmlns:a16="http://schemas.microsoft.com/office/drawing/2014/main" id="{BC3765A9-725B-4B5E-AC61-7EA7B97858C6}"/>
              </a:ext>
            </a:extLst>
          </p:cNvPr>
          <p:cNvSpPr>
            <a:spLocks noGrp="1"/>
          </p:cNvSpPr>
          <p:nvPr>
            <p:ph idx="1"/>
          </p:nvPr>
        </p:nvSpPr>
        <p:spPr/>
        <p:txBody>
          <a:bodyPr>
            <a:normAutofit fontScale="92500" lnSpcReduction="10000"/>
          </a:bodyPr>
          <a:lstStyle/>
          <a:p>
            <a:r>
              <a:rPr lang="cs-CZ" dirty="0"/>
              <a:t> </a:t>
            </a:r>
          </a:p>
          <a:p>
            <a:r>
              <a:rPr lang="cs-CZ" dirty="0"/>
              <a:t>   Pro četné anatomické variace cévního a bronchiálního větvení je resekce jednoho plicního laloku mnohem obtížnější než </a:t>
            </a:r>
            <a:r>
              <a:rPr lang="cs-CZ" dirty="0" err="1"/>
              <a:t>pneumonektomie</a:t>
            </a:r>
            <a:r>
              <a:rPr lang="cs-CZ" dirty="0"/>
              <a:t>. Plicní segment a jeho bronchus s arterií jsou nejmenšími </a:t>
            </a:r>
            <a:r>
              <a:rPr lang="cs-CZ" dirty="0" err="1"/>
              <a:t>anatomickými</a:t>
            </a:r>
            <a:r>
              <a:rPr lang="cs-CZ" dirty="0"/>
              <a:t> jednotkami, které bere chirurg v úvahu. Segmenty mohou </a:t>
            </a:r>
            <a:r>
              <a:rPr lang="cs-CZ" dirty="0" err="1"/>
              <a:t>být</a:t>
            </a:r>
            <a:r>
              <a:rPr lang="cs-CZ" dirty="0"/>
              <a:t> resekovány, aniž to ovlivní respirační funkci zbylé plíce. Větvení segmentálních bronchů a arterií je případ od případu různé, ale </a:t>
            </a:r>
            <a:r>
              <a:rPr lang="cs-CZ" dirty="0" err="1"/>
              <a:t>každy</a:t>
            </a:r>
            <a:r>
              <a:rPr lang="cs-CZ" dirty="0"/>
              <a:t>́ plicní lalok můžeme rozdělit na </a:t>
            </a:r>
            <a:r>
              <a:rPr lang="cs-CZ" dirty="0" err="1"/>
              <a:t>určity</a:t>
            </a:r>
            <a:r>
              <a:rPr lang="cs-CZ" dirty="0"/>
              <a:t>́ počet segmentů, segmenty mají </a:t>
            </a:r>
            <a:r>
              <a:rPr lang="cs-CZ" dirty="0" err="1"/>
              <a:t>klínovity</a:t>
            </a:r>
            <a:r>
              <a:rPr lang="cs-CZ" dirty="0"/>
              <a:t>́ tvar a jsou orientovány vrcholem k hilu a bází k povrchu plíce. Na rozdíl od </a:t>
            </a:r>
            <a:r>
              <a:rPr lang="cs-CZ" dirty="0" err="1"/>
              <a:t>pneumonektomie</a:t>
            </a:r>
            <a:r>
              <a:rPr lang="cs-CZ" dirty="0"/>
              <a:t> musíme po lobektomii hrudní dutinu vždy drénovat. Drény pomáhají zajistit </a:t>
            </a:r>
            <a:r>
              <a:rPr lang="cs-CZ" dirty="0" err="1"/>
              <a:t>reexpanzi</a:t>
            </a:r>
            <a:r>
              <a:rPr lang="cs-CZ" dirty="0"/>
              <a:t> zbylé části plíce. Můžeme též použít dlouhého drénu s více otvory v různé </a:t>
            </a:r>
            <a:r>
              <a:rPr lang="cs-CZ" dirty="0" err="1"/>
              <a:t>výši</a:t>
            </a:r>
            <a:r>
              <a:rPr lang="cs-CZ" dirty="0"/>
              <a:t>. Pak zakládáme konec drénu až do pleurální kopule. </a:t>
            </a:r>
          </a:p>
          <a:p>
            <a:endParaRPr lang="cs-CZ" dirty="0"/>
          </a:p>
        </p:txBody>
      </p:sp>
    </p:spTree>
    <p:extLst>
      <p:ext uri="{BB962C8B-B14F-4D97-AF65-F5344CB8AC3E}">
        <p14:creationId xmlns:p14="http://schemas.microsoft.com/office/powerpoint/2010/main" val="2985600064"/>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BE5B4D-C812-4497-B7E2-EE5D2DE13578}"/>
              </a:ext>
            </a:extLst>
          </p:cNvPr>
          <p:cNvSpPr>
            <a:spLocks noGrp="1"/>
          </p:cNvSpPr>
          <p:nvPr>
            <p:ph type="title"/>
          </p:nvPr>
        </p:nvSpPr>
        <p:spPr/>
        <p:txBody>
          <a:bodyPr/>
          <a:lstStyle/>
          <a:p>
            <a:r>
              <a:rPr lang="cs-CZ" b="1" dirty="0"/>
              <a:t>Předoperační vyšetření</a:t>
            </a:r>
            <a:br>
              <a:rPr lang="cs-CZ" b="1" dirty="0"/>
            </a:br>
            <a:endParaRPr lang="cs-CZ" dirty="0"/>
          </a:p>
        </p:txBody>
      </p:sp>
      <p:sp>
        <p:nvSpPr>
          <p:cNvPr id="3" name="Zástupný symbol pro obsah 2">
            <a:extLst>
              <a:ext uri="{FF2B5EF4-FFF2-40B4-BE49-F238E27FC236}">
                <a16:creationId xmlns:a16="http://schemas.microsoft.com/office/drawing/2014/main" id="{B49E45B9-ECC4-43E2-A33A-CAE268DEA62F}"/>
              </a:ext>
            </a:extLst>
          </p:cNvPr>
          <p:cNvSpPr>
            <a:spLocks noGrp="1"/>
          </p:cNvSpPr>
          <p:nvPr>
            <p:ph idx="1"/>
          </p:nvPr>
        </p:nvSpPr>
        <p:spPr/>
        <p:txBody>
          <a:bodyPr>
            <a:normAutofit fontScale="92500" lnSpcReduction="20000"/>
          </a:bodyPr>
          <a:lstStyle/>
          <a:p>
            <a:r>
              <a:rPr lang="cs-CZ" dirty="0"/>
              <a:t>   Kromě běžných předoperačních vyšetření se v souvislosti s plicními resekcemi provádějí další speciální vyšetření, určující tzv. funkční operabilitu. Průměrně 80–90 % </a:t>
            </a:r>
            <a:r>
              <a:rPr lang="cs-CZ" dirty="0" err="1"/>
              <a:t>nemocných</a:t>
            </a:r>
            <a:r>
              <a:rPr lang="cs-CZ" dirty="0"/>
              <a:t> s plicní rakovinou má chronickou obstrukční plicní nemoc a 20–30 % </a:t>
            </a:r>
            <a:r>
              <a:rPr lang="cs-CZ" dirty="0" err="1"/>
              <a:t>nemocných</a:t>
            </a:r>
            <a:r>
              <a:rPr lang="cs-CZ" dirty="0"/>
              <a:t> má těžkou poruchu plicních funkcí. Vyšetření plicních funkcí je naprosto nezbytné u </a:t>
            </a:r>
            <a:r>
              <a:rPr lang="cs-CZ" dirty="0" err="1"/>
              <a:t>nemocných</a:t>
            </a:r>
            <a:r>
              <a:rPr lang="cs-CZ" dirty="0"/>
              <a:t> s plánovanou resekcí. Nemocní s normálními </a:t>
            </a:r>
            <a:r>
              <a:rPr lang="cs-CZ" dirty="0" err="1"/>
              <a:t>spirometrickými</a:t>
            </a:r>
            <a:r>
              <a:rPr lang="cs-CZ" dirty="0"/>
              <a:t> hodnotami, normálním EKG a negativní kardiální anamnézou snesou i </a:t>
            </a:r>
            <a:r>
              <a:rPr lang="cs-CZ" dirty="0" err="1"/>
              <a:t>pneumonektomii</a:t>
            </a:r>
            <a:r>
              <a:rPr lang="cs-CZ" dirty="0"/>
              <a:t> bez </a:t>
            </a:r>
            <a:r>
              <a:rPr lang="cs-CZ" dirty="0" err="1"/>
              <a:t>zvýšeného</a:t>
            </a:r>
            <a:r>
              <a:rPr lang="cs-CZ" dirty="0"/>
              <a:t> rizika. Abnormální </a:t>
            </a:r>
            <a:r>
              <a:rPr lang="cs-CZ" dirty="0" err="1"/>
              <a:t>výsledky</a:t>
            </a:r>
            <a:r>
              <a:rPr lang="cs-CZ" dirty="0"/>
              <a:t> identifikují pacienta se </a:t>
            </a:r>
            <a:r>
              <a:rPr lang="cs-CZ" dirty="0" err="1"/>
              <a:t>zvýšeným</a:t>
            </a:r>
            <a:r>
              <a:rPr lang="cs-CZ" dirty="0"/>
              <a:t> rizikem pooperační morbidity a mortality a ty nemocné, u nichž je chirurgický </a:t>
            </a:r>
            <a:r>
              <a:rPr lang="cs-CZ" dirty="0" err="1"/>
              <a:t>výkon</a:t>
            </a:r>
            <a:r>
              <a:rPr lang="cs-CZ" dirty="0"/>
              <a:t> kontraindikován. Posouzení indikace a kontraindikace je velmi závažné rozhodnutí a musí </a:t>
            </a:r>
            <a:r>
              <a:rPr lang="cs-CZ" dirty="0" err="1"/>
              <a:t>být</a:t>
            </a:r>
            <a:r>
              <a:rPr lang="cs-CZ" dirty="0"/>
              <a:t> provedeno na specializovaném pracovišti, obvykle týmem specialistů, ve kterém je pneumolog, onkolog, hrudní chirurg, radiolog, případně další specialisté.</a:t>
            </a:r>
          </a:p>
          <a:p>
            <a:r>
              <a:rPr lang="cs-CZ" dirty="0"/>
              <a:t> </a:t>
            </a:r>
          </a:p>
          <a:p>
            <a:endParaRPr lang="cs-CZ" dirty="0"/>
          </a:p>
        </p:txBody>
      </p:sp>
    </p:spTree>
    <p:extLst>
      <p:ext uri="{BB962C8B-B14F-4D97-AF65-F5344CB8AC3E}">
        <p14:creationId xmlns:p14="http://schemas.microsoft.com/office/powerpoint/2010/main" val="426629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D8074725-E5B8-4BFB-AE8A-00260D9713BE}"/>
              </a:ext>
            </a:extLst>
          </p:cNvPr>
          <p:cNvSpPr>
            <a:spLocks noGrp="1" noChangeArrowheads="1"/>
          </p:cNvSpPr>
          <p:nvPr>
            <p:ph type="ctrTitle"/>
          </p:nvPr>
        </p:nvSpPr>
        <p:spPr/>
        <p:txBody>
          <a:bodyPr/>
          <a:lstStyle/>
          <a:p>
            <a:r>
              <a:rPr lang="cs-CZ" altLang="cs-CZ" dirty="0">
                <a:solidFill>
                  <a:srgbClr val="0070C0"/>
                </a:solidFill>
              </a:rPr>
              <a:t>Vyjmenujte komplikace vředové choroby</a:t>
            </a:r>
          </a:p>
        </p:txBody>
      </p:sp>
      <p:sp>
        <p:nvSpPr>
          <p:cNvPr id="54276" name="Rectangle 4">
            <a:extLst>
              <a:ext uri="{FF2B5EF4-FFF2-40B4-BE49-F238E27FC236}">
                <a16:creationId xmlns:a16="http://schemas.microsoft.com/office/drawing/2014/main" id="{29B7CA8B-4582-442C-A937-06E4BF6E3745}"/>
              </a:ext>
            </a:extLst>
          </p:cNvPr>
          <p:cNvSpPr>
            <a:spLocks noGrp="1" noChangeArrowheads="1"/>
          </p:cNvSpPr>
          <p:nvPr>
            <p:ph type="subTitle" idx="1"/>
          </p:nvPr>
        </p:nvSpPr>
        <p:spPr/>
        <p:txBody>
          <a:bodyPr/>
          <a:lstStyle/>
          <a:p>
            <a:endParaRPr lang="cs-CZ" altLang="cs-CZ" dirty="0"/>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0DD62-1822-469B-B86F-EC05D6B7ADC8}"/>
              </a:ext>
            </a:extLst>
          </p:cNvPr>
          <p:cNvSpPr>
            <a:spLocks noGrp="1"/>
          </p:cNvSpPr>
          <p:nvPr>
            <p:ph type="title"/>
          </p:nvPr>
        </p:nvSpPr>
        <p:spPr/>
        <p:txBody>
          <a:bodyPr/>
          <a:lstStyle/>
          <a:p>
            <a:r>
              <a:rPr lang="cs-CZ" b="1" dirty="0"/>
              <a:t>Funkční vyšetření plic</a:t>
            </a:r>
            <a:br>
              <a:rPr lang="cs-CZ" b="1" dirty="0"/>
            </a:br>
            <a:endParaRPr lang="cs-CZ" dirty="0"/>
          </a:p>
        </p:txBody>
      </p:sp>
      <p:sp>
        <p:nvSpPr>
          <p:cNvPr id="3" name="Zástupný symbol pro obsah 2">
            <a:extLst>
              <a:ext uri="{FF2B5EF4-FFF2-40B4-BE49-F238E27FC236}">
                <a16:creationId xmlns:a16="http://schemas.microsoft.com/office/drawing/2014/main" id="{D4E119B4-AB05-4D2F-8F61-6604C89C9929}"/>
              </a:ext>
            </a:extLst>
          </p:cNvPr>
          <p:cNvSpPr>
            <a:spLocks noGrp="1"/>
          </p:cNvSpPr>
          <p:nvPr>
            <p:ph idx="1"/>
          </p:nvPr>
        </p:nvSpPr>
        <p:spPr/>
        <p:txBody>
          <a:bodyPr>
            <a:normAutofit fontScale="70000" lnSpcReduction="20000"/>
          </a:bodyPr>
          <a:lstStyle/>
          <a:p>
            <a:r>
              <a:rPr lang="cs-CZ" dirty="0"/>
              <a:t>   </a:t>
            </a:r>
            <a:r>
              <a:rPr lang="cs-CZ" b="1" dirty="0"/>
              <a:t>Spirometrie </a:t>
            </a:r>
            <a:endParaRPr lang="cs-CZ" dirty="0"/>
          </a:p>
          <a:p>
            <a:r>
              <a:rPr lang="cs-CZ" dirty="0"/>
              <a:t>Je metodou k měření ventilační funkce plic. Přináší údaje o základních dechových objemech, o reziduálním objemu RV, o funkční reziduální kapacitě FRC, celkové plicní kapacitě TLC. Spirometrie má vést k základní diferenciální rozvaze o typu a stupni postižení ventilační funkce plic a o přípustném rozsahu plicní resekce a riziku operačního výkonu. Difuzní kapacita plic (transfer faktor) - slouží k měření </a:t>
            </a:r>
            <a:r>
              <a:rPr lang="cs-CZ" dirty="0" err="1"/>
              <a:t>alveolokapilární</a:t>
            </a:r>
            <a:r>
              <a:rPr lang="cs-CZ" dirty="0"/>
              <a:t> výměny plynů - měříme objem plynu, který́ přestoupí z alveolů do kapilární krve za časovou jednotku.</a:t>
            </a:r>
          </a:p>
          <a:p>
            <a:r>
              <a:rPr lang="cs-CZ" dirty="0"/>
              <a:t> </a:t>
            </a:r>
          </a:p>
          <a:p>
            <a:r>
              <a:rPr lang="cs-CZ" b="1" dirty="0"/>
              <a:t>Krevní plyny </a:t>
            </a:r>
            <a:endParaRPr lang="cs-CZ" dirty="0"/>
          </a:p>
          <a:p>
            <a:r>
              <a:rPr lang="cs-CZ" dirty="0"/>
              <a:t>Měření parciálního tlaku kyslíku a oxidu uhličitého v arteriální krvi patří mezi základní předoperační vyšetření, ale jejich výpovědní hodnota pro hodnocení funkční operability není zcela přesně vymezena. Nemocní s hodnotou PaO2 pod 8kPa nebo PaCO2 pod 6kPa jsou ve vysokém riziku plicních komplikací po resekčním výkonu, a proto jsou tyto hodnoty pokládány za relativní kontraindikace výkonu. Samotné výsledky vyšetření krevních plynů nemohou být, bez souvislosti s vyšetřením plicních funkcí a dalšími vyšetřeními, důvodem kontraindikace operace.</a:t>
            </a:r>
          </a:p>
          <a:p>
            <a:endParaRPr lang="cs-CZ" dirty="0"/>
          </a:p>
        </p:txBody>
      </p:sp>
    </p:spTree>
    <p:extLst>
      <p:ext uri="{BB962C8B-B14F-4D97-AF65-F5344CB8AC3E}">
        <p14:creationId xmlns:p14="http://schemas.microsoft.com/office/powerpoint/2010/main" val="2672511464"/>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FC087A-531B-4FCA-B614-8EB4EDCE254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D93C855-49E6-4256-9E12-DA945CD20E05}"/>
              </a:ext>
            </a:extLst>
          </p:cNvPr>
          <p:cNvSpPr>
            <a:spLocks noGrp="1"/>
          </p:cNvSpPr>
          <p:nvPr>
            <p:ph idx="1"/>
          </p:nvPr>
        </p:nvSpPr>
        <p:spPr/>
        <p:txBody>
          <a:bodyPr>
            <a:normAutofit fontScale="62500" lnSpcReduction="20000"/>
          </a:bodyPr>
          <a:lstStyle/>
          <a:p>
            <a:r>
              <a:rPr lang="cs-CZ" dirty="0"/>
              <a:t> </a:t>
            </a:r>
          </a:p>
          <a:p>
            <a:r>
              <a:rPr lang="cs-CZ" b="1" dirty="0" err="1"/>
              <a:t>Spiroergometrie</a:t>
            </a:r>
            <a:r>
              <a:rPr lang="cs-CZ" b="1" dirty="0"/>
              <a:t> </a:t>
            </a:r>
            <a:endParaRPr lang="cs-CZ" dirty="0"/>
          </a:p>
          <a:p>
            <a:r>
              <a:rPr lang="cs-CZ" dirty="0"/>
              <a:t>Zátěžové vyšetření kardiopulmonálního systému umožňuje získat dynamické údaje o kardiopulmonální </a:t>
            </a:r>
            <a:r>
              <a:rPr lang="cs-CZ" dirty="0" err="1"/>
              <a:t>výkonnosti</a:t>
            </a:r>
            <a:r>
              <a:rPr lang="cs-CZ" dirty="0"/>
              <a:t> nemocného. V průběhu vyšetření se monitoruje spotřeba kyslíku, produkce CO2, </a:t>
            </a:r>
            <a:r>
              <a:rPr lang="cs-CZ" dirty="0" err="1"/>
              <a:t>vydany</a:t>
            </a:r>
            <a:r>
              <a:rPr lang="cs-CZ" dirty="0"/>
              <a:t>́ pracovní </a:t>
            </a:r>
            <a:r>
              <a:rPr lang="cs-CZ" dirty="0" err="1"/>
              <a:t>výkon</a:t>
            </a:r>
            <a:r>
              <a:rPr lang="cs-CZ" dirty="0"/>
              <a:t> a EKG. Kromě zátěžového EKG je vypočítána maximální spotřeba kyslíku při zátěži na kg tělesné hmotnosti a minutu.</a:t>
            </a:r>
          </a:p>
          <a:p>
            <a:r>
              <a:rPr lang="cs-CZ" dirty="0"/>
              <a:t> </a:t>
            </a:r>
          </a:p>
          <a:p>
            <a:r>
              <a:rPr lang="cs-CZ" b="1" dirty="0"/>
              <a:t>Scintigrafie plic </a:t>
            </a:r>
            <a:endParaRPr lang="cs-CZ" dirty="0"/>
          </a:p>
          <a:p>
            <a:r>
              <a:rPr lang="cs-CZ" dirty="0"/>
              <a:t>Ve vztahu ke spirometrii nepřináší obvykle radioizotopové vyšetření u </a:t>
            </a:r>
            <a:r>
              <a:rPr lang="cs-CZ" dirty="0" err="1"/>
              <a:t>nemocných</a:t>
            </a:r>
            <a:r>
              <a:rPr lang="cs-CZ" dirty="0"/>
              <a:t> s normálními hodnotami žádné doplňující údaje. Výjimkou jsou nemocní s velmi </a:t>
            </a:r>
            <a:r>
              <a:rPr lang="cs-CZ" dirty="0" err="1"/>
              <a:t>rozsáhlým</a:t>
            </a:r>
            <a:r>
              <a:rPr lang="cs-CZ" dirty="0"/>
              <a:t> nádorem nebo </a:t>
            </a:r>
            <a:r>
              <a:rPr lang="cs-CZ" dirty="0" err="1"/>
              <a:t>atelektázou</a:t>
            </a:r>
            <a:r>
              <a:rPr lang="cs-CZ" dirty="0"/>
              <a:t> s </a:t>
            </a:r>
            <a:r>
              <a:rPr lang="cs-CZ" dirty="0" err="1"/>
              <a:t>patologickými</a:t>
            </a:r>
            <a:r>
              <a:rPr lang="cs-CZ" dirty="0"/>
              <a:t> </a:t>
            </a:r>
            <a:r>
              <a:rPr lang="cs-CZ" dirty="0" err="1"/>
              <a:t>spirometrickými</a:t>
            </a:r>
            <a:r>
              <a:rPr lang="cs-CZ" dirty="0"/>
              <a:t> hodnotami. U těchto </a:t>
            </a:r>
            <a:r>
              <a:rPr lang="cs-CZ" dirty="0" err="1"/>
              <a:t>nemocných</a:t>
            </a:r>
            <a:r>
              <a:rPr lang="cs-CZ" dirty="0"/>
              <a:t> s </a:t>
            </a:r>
            <a:r>
              <a:rPr lang="cs-CZ" dirty="0" err="1"/>
              <a:t>atelektázou</a:t>
            </a:r>
            <a:r>
              <a:rPr lang="cs-CZ" dirty="0"/>
              <a:t> přináší radionuklidové metody důležité informace o distribuci ventilace. Ventilační a </a:t>
            </a:r>
            <a:r>
              <a:rPr lang="cs-CZ" dirty="0" err="1"/>
              <a:t>perfuzní</a:t>
            </a:r>
            <a:r>
              <a:rPr lang="cs-CZ" dirty="0"/>
              <a:t> scintigrafie umožňují </a:t>
            </a:r>
            <a:r>
              <a:rPr lang="cs-CZ" dirty="0" err="1"/>
              <a:t>výpočet</a:t>
            </a:r>
            <a:r>
              <a:rPr lang="cs-CZ" dirty="0"/>
              <a:t> pooperačních plicních funkcí. U </a:t>
            </a:r>
            <a:r>
              <a:rPr lang="cs-CZ" dirty="0" err="1"/>
              <a:t>nemocných</a:t>
            </a:r>
            <a:r>
              <a:rPr lang="cs-CZ" dirty="0"/>
              <a:t> s poruchou plicních funkcí a </a:t>
            </a:r>
            <a:r>
              <a:rPr lang="cs-CZ" dirty="0" err="1"/>
              <a:t>současným</a:t>
            </a:r>
            <a:r>
              <a:rPr lang="cs-CZ" dirty="0"/>
              <a:t> průkazem, že se nádorem postižená část plic na ventilaci nepodílí, je možné tuto část plic resekovat bez obav, že pooperační dechové objemy klesnou na neúnosně nízké hodnoty. Naopak odstraněním </a:t>
            </a:r>
            <a:r>
              <a:rPr lang="cs-CZ" dirty="0" err="1"/>
              <a:t>atelektatické</a:t>
            </a:r>
            <a:r>
              <a:rPr lang="cs-CZ" dirty="0"/>
              <a:t> části plic se zlepší </a:t>
            </a:r>
            <a:r>
              <a:rPr lang="cs-CZ" dirty="0" err="1"/>
              <a:t>oxygenace</a:t>
            </a:r>
            <a:r>
              <a:rPr lang="cs-CZ" dirty="0"/>
              <a:t> krve, protože se sníží procento tzv. zkratové krve, která protékala </a:t>
            </a:r>
            <a:r>
              <a:rPr lang="cs-CZ" dirty="0" err="1"/>
              <a:t>perfundovanou</a:t>
            </a:r>
            <a:r>
              <a:rPr lang="cs-CZ" dirty="0"/>
              <a:t>, ale neventilovanou oblastí plic</a:t>
            </a:r>
          </a:p>
          <a:p>
            <a:endParaRPr lang="cs-CZ" dirty="0"/>
          </a:p>
        </p:txBody>
      </p:sp>
    </p:spTree>
    <p:extLst>
      <p:ext uri="{BB962C8B-B14F-4D97-AF65-F5344CB8AC3E}">
        <p14:creationId xmlns:p14="http://schemas.microsoft.com/office/powerpoint/2010/main" val="3370029923"/>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7FD24D-5BE0-4EA5-922D-8ACC0AF9191B}"/>
              </a:ext>
            </a:extLst>
          </p:cNvPr>
          <p:cNvSpPr>
            <a:spLocks noGrp="1"/>
          </p:cNvSpPr>
          <p:nvPr>
            <p:ph type="title"/>
          </p:nvPr>
        </p:nvSpPr>
        <p:spPr/>
        <p:txBody>
          <a:bodyPr/>
          <a:lstStyle/>
          <a:p>
            <a:r>
              <a:rPr lang="cs-CZ" b="1" dirty="0"/>
              <a:t>Předoperační příprava</a:t>
            </a:r>
            <a:br>
              <a:rPr lang="cs-CZ" b="1" dirty="0"/>
            </a:br>
            <a:endParaRPr lang="cs-CZ" dirty="0"/>
          </a:p>
        </p:txBody>
      </p:sp>
      <p:sp>
        <p:nvSpPr>
          <p:cNvPr id="3" name="Zástupný symbol pro obsah 2">
            <a:extLst>
              <a:ext uri="{FF2B5EF4-FFF2-40B4-BE49-F238E27FC236}">
                <a16:creationId xmlns:a16="http://schemas.microsoft.com/office/drawing/2014/main" id="{7B253B2E-61D1-4A35-BB58-9BF45D5A6824}"/>
              </a:ext>
            </a:extLst>
          </p:cNvPr>
          <p:cNvSpPr>
            <a:spLocks noGrp="1"/>
          </p:cNvSpPr>
          <p:nvPr>
            <p:ph idx="1"/>
          </p:nvPr>
        </p:nvSpPr>
        <p:spPr/>
        <p:txBody>
          <a:bodyPr>
            <a:normAutofit fontScale="55000" lnSpcReduction="20000"/>
          </a:bodyPr>
          <a:lstStyle/>
          <a:p>
            <a:r>
              <a:rPr lang="cs-CZ" dirty="0"/>
              <a:t>Cílem předoperační přípravy je snížit pravděpodobnost vzniku operačních a pooperačních komplikací. Základním požadavkem je vyloučit kouření po dobu alespoň dvou </a:t>
            </a:r>
            <a:r>
              <a:rPr lang="cs-CZ" dirty="0" err="1"/>
              <a:t>týdnů</a:t>
            </a:r>
            <a:r>
              <a:rPr lang="cs-CZ" dirty="0"/>
              <a:t> před </a:t>
            </a:r>
            <a:r>
              <a:rPr lang="cs-CZ" dirty="0" err="1"/>
              <a:t>výkonem</a:t>
            </a:r>
            <a:r>
              <a:rPr lang="cs-CZ" dirty="0"/>
              <a:t>. Velmi důležitá je předoperační rehabilitace s </a:t>
            </a:r>
            <a:r>
              <a:rPr lang="cs-CZ" dirty="0" err="1"/>
              <a:t>dechovým</a:t>
            </a:r>
            <a:r>
              <a:rPr lang="cs-CZ" dirty="0"/>
              <a:t> cvičením a nácvikem odkašlávání. Důležité je dbát o snadné odstraňování bronchiálního sekretu bronchodilatační léčbou, popř. i antibiotiky. U </a:t>
            </a:r>
            <a:r>
              <a:rPr lang="cs-CZ" dirty="0" err="1"/>
              <a:t>nemocných</a:t>
            </a:r>
            <a:r>
              <a:rPr lang="cs-CZ" dirty="0"/>
              <a:t> s chronickou produkcí většího množství sputa je vhodné naplánovat operaci na pozdní dopoledne nebo odpoledne a umožnit tak dokonalejší vykašlání sputa. </a:t>
            </a:r>
          </a:p>
          <a:p>
            <a:r>
              <a:rPr lang="cs-CZ" dirty="0"/>
              <a:t> </a:t>
            </a:r>
          </a:p>
          <a:p>
            <a:r>
              <a:rPr lang="cs-CZ" dirty="0"/>
              <a:t>Předoperační příprava začíná již před přijetím nemocného na chirurgické oddělení. Tam, kde není nutná hospitalizace, je tato příprava zahájena ambulantně. </a:t>
            </a:r>
            <a:r>
              <a:rPr lang="cs-CZ" dirty="0" err="1"/>
              <a:t>Výhodou</a:t>
            </a:r>
            <a:r>
              <a:rPr lang="cs-CZ" dirty="0"/>
              <a:t> ambulantní přípravy je zamezení vzniku </a:t>
            </a:r>
            <a:r>
              <a:rPr lang="cs-CZ" dirty="0" err="1"/>
              <a:t>nozokomiální</a:t>
            </a:r>
            <a:r>
              <a:rPr lang="cs-CZ" dirty="0"/>
              <a:t> nákazy. Vlastní předoperační příprava je rozdělena na celkovou a místní. Celková předoperační příprava nemocného </a:t>
            </a:r>
          </a:p>
          <a:p>
            <a:r>
              <a:rPr lang="cs-CZ" dirty="0"/>
              <a:t> </a:t>
            </a:r>
          </a:p>
          <a:p>
            <a:r>
              <a:rPr lang="cs-CZ" dirty="0"/>
              <a:t>Psychická příprava – začíná již při prvním setkání s </a:t>
            </a:r>
            <a:r>
              <a:rPr lang="cs-CZ" dirty="0" err="1"/>
              <a:t>nemocným</a:t>
            </a:r>
            <a:r>
              <a:rPr lang="cs-CZ" dirty="0"/>
              <a:t> a podílí se na ní veškerý zdravotnický personál. Přístup lékaře a sestry by měl u nemocného budit důvěru. Lékař informuje nemocného o druhu operace, o způsobu přípravy a pooperačním průběhu. Tam, kde operace povede k </a:t>
            </a:r>
            <a:r>
              <a:rPr lang="cs-CZ" dirty="0" err="1"/>
              <a:t>trvalým</a:t>
            </a:r>
            <a:r>
              <a:rPr lang="cs-CZ" dirty="0"/>
              <a:t> následkům, je třeba nemocnému vysvětlit nezbytnost operace, možnosti pooperačního života a jeho uplatnění. Sestra se musí s plánovanou operací seznámit, aby mohla pacientovi odpovědět na případné dotazy </a:t>
            </a:r>
            <a:r>
              <a:rPr lang="cs-CZ" dirty="0" err="1"/>
              <a:t>týkající</a:t>
            </a:r>
            <a:r>
              <a:rPr lang="cs-CZ" dirty="0"/>
              <a:t> se ošetřovatelské péče. Nezbytné je zlepšení funkce </a:t>
            </a:r>
            <a:r>
              <a:rPr lang="cs-CZ" dirty="0" err="1"/>
              <a:t>jednotlivých</a:t>
            </a:r>
            <a:r>
              <a:rPr lang="cs-CZ" dirty="0"/>
              <a:t> orgánů </a:t>
            </a:r>
            <a:r>
              <a:rPr lang="cs-CZ" dirty="0" err="1"/>
              <a:t>postižených</a:t>
            </a:r>
            <a:r>
              <a:rPr lang="cs-CZ" dirty="0"/>
              <a:t> </a:t>
            </a:r>
            <a:r>
              <a:rPr lang="cs-CZ" dirty="0" err="1"/>
              <a:t>chronickým</a:t>
            </a:r>
            <a:r>
              <a:rPr lang="cs-CZ" dirty="0"/>
              <a:t> onemocněním (chronické selhávání pravé komory srdeční), úprava chudokrevnosti a poruchy metabolismu – upravuje snížené množství </a:t>
            </a:r>
            <a:r>
              <a:rPr lang="cs-CZ" dirty="0" err="1"/>
              <a:t>některých</a:t>
            </a:r>
            <a:r>
              <a:rPr lang="cs-CZ" dirty="0"/>
              <a:t> minerálů a bílkovin. Speciální příprava se liší podle charakteru onemocnění operovaného orgánu. </a:t>
            </a:r>
          </a:p>
          <a:p>
            <a:endParaRPr lang="cs-CZ" dirty="0"/>
          </a:p>
        </p:txBody>
      </p:sp>
    </p:spTree>
    <p:extLst>
      <p:ext uri="{BB962C8B-B14F-4D97-AF65-F5344CB8AC3E}">
        <p14:creationId xmlns:p14="http://schemas.microsoft.com/office/powerpoint/2010/main" val="823647520"/>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11D077-BFD2-49F5-8C1B-AB0CFC8872D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954839B-3DFA-4286-A8D3-C2951132BE0E}"/>
              </a:ext>
            </a:extLst>
          </p:cNvPr>
          <p:cNvSpPr>
            <a:spLocks noGrp="1"/>
          </p:cNvSpPr>
          <p:nvPr>
            <p:ph idx="1"/>
          </p:nvPr>
        </p:nvSpPr>
        <p:spPr/>
        <p:txBody>
          <a:bodyPr>
            <a:normAutofit fontScale="92500" lnSpcReduction="20000"/>
          </a:bodyPr>
          <a:lstStyle/>
          <a:p>
            <a:r>
              <a:rPr lang="cs-CZ" dirty="0"/>
              <a:t>Předoperační příprava dále zahrnuje:</a:t>
            </a:r>
          </a:p>
          <a:p>
            <a:r>
              <a:rPr lang="cs-CZ" dirty="0"/>
              <a:t>- Předoperační zabezpečení </a:t>
            </a:r>
            <a:r>
              <a:rPr lang="cs-CZ" dirty="0" err="1"/>
              <a:t>výživy</a:t>
            </a:r>
            <a:r>
              <a:rPr lang="cs-CZ" dirty="0"/>
              <a:t> – jde o změnu dietního režimu, s možností využití parenterálního přístupu, </a:t>
            </a:r>
            <a:r>
              <a:rPr lang="cs-CZ" dirty="0" err="1"/>
              <a:t>i.v</a:t>
            </a:r>
            <a:r>
              <a:rPr lang="cs-CZ" dirty="0"/>
              <a:t>. podání živin. </a:t>
            </a:r>
          </a:p>
          <a:p>
            <a:r>
              <a:rPr lang="cs-CZ" dirty="0"/>
              <a:t>- Prevence </a:t>
            </a:r>
            <a:r>
              <a:rPr lang="cs-CZ" dirty="0" err="1"/>
              <a:t>trombembolických</a:t>
            </a:r>
            <a:r>
              <a:rPr lang="cs-CZ" dirty="0"/>
              <a:t> komplikací – provádí se u žilních trombóz, kde je riziko uvolnění krevních sraženin až do plicní tepny a vznik plicní embolie. Provádí se předoperační bandáž dolních končetin a pacientovi se podávají antikoagulancia (léky snižující krevní srážlivost).</a:t>
            </a:r>
          </a:p>
          <a:p>
            <a:r>
              <a:rPr lang="cs-CZ" dirty="0"/>
              <a:t> </a:t>
            </a:r>
          </a:p>
          <a:p>
            <a:r>
              <a:rPr lang="cs-CZ" dirty="0"/>
              <a:t>Premedikace je podání léků </a:t>
            </a:r>
            <a:r>
              <a:rPr lang="cs-CZ" dirty="0" err="1"/>
              <a:t>ordinovaných</a:t>
            </a:r>
            <a:r>
              <a:rPr lang="cs-CZ" dirty="0"/>
              <a:t> anesteziologem, které slouží k uklidnění a k zabezpečení spánku, proti bolesti, k ovlivnění funkce vegetativního nervového systému. Premedikace je rozdělena na večerní premedikaci (</a:t>
            </a:r>
            <a:r>
              <a:rPr lang="cs-CZ" dirty="0" err="1"/>
              <a:t>prepremedikace</a:t>
            </a:r>
            <a:r>
              <a:rPr lang="cs-CZ" dirty="0"/>
              <a:t>) před operací podáním hypnotik. Predikaci hodinu před operací podáním opiátů a </a:t>
            </a:r>
            <a:r>
              <a:rPr lang="cs-CZ" dirty="0" err="1"/>
              <a:t>parasympatikolytika</a:t>
            </a:r>
            <a:r>
              <a:rPr lang="cs-CZ" dirty="0"/>
              <a:t>.</a:t>
            </a:r>
          </a:p>
          <a:p>
            <a:endParaRPr lang="cs-CZ" dirty="0"/>
          </a:p>
        </p:txBody>
      </p:sp>
    </p:spTree>
    <p:extLst>
      <p:ext uri="{BB962C8B-B14F-4D97-AF65-F5344CB8AC3E}">
        <p14:creationId xmlns:p14="http://schemas.microsoft.com/office/powerpoint/2010/main" val="740063694"/>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74074F-C371-45AC-A242-204E4BAAD37F}"/>
              </a:ext>
            </a:extLst>
          </p:cNvPr>
          <p:cNvSpPr>
            <a:spLocks noGrp="1"/>
          </p:cNvSpPr>
          <p:nvPr>
            <p:ph type="title"/>
          </p:nvPr>
        </p:nvSpPr>
        <p:spPr/>
        <p:txBody>
          <a:bodyPr/>
          <a:lstStyle/>
          <a:p>
            <a:r>
              <a:rPr lang="cs-CZ" b="1" dirty="0"/>
              <a:t>Pooperační komplikace</a:t>
            </a:r>
            <a:br>
              <a:rPr lang="cs-CZ" b="1" dirty="0"/>
            </a:br>
            <a:endParaRPr lang="cs-CZ" dirty="0"/>
          </a:p>
        </p:txBody>
      </p:sp>
      <p:sp>
        <p:nvSpPr>
          <p:cNvPr id="3" name="Zástupný symbol pro obsah 2">
            <a:extLst>
              <a:ext uri="{FF2B5EF4-FFF2-40B4-BE49-F238E27FC236}">
                <a16:creationId xmlns:a16="http://schemas.microsoft.com/office/drawing/2014/main" id="{CB77B050-9BDA-4421-A036-5C7D417D1D65}"/>
              </a:ext>
            </a:extLst>
          </p:cNvPr>
          <p:cNvSpPr>
            <a:spLocks noGrp="1"/>
          </p:cNvSpPr>
          <p:nvPr>
            <p:ph idx="1"/>
          </p:nvPr>
        </p:nvSpPr>
        <p:spPr/>
        <p:txBody>
          <a:bodyPr>
            <a:normAutofit fontScale="55000" lnSpcReduction="20000"/>
          </a:bodyPr>
          <a:lstStyle/>
          <a:p>
            <a:r>
              <a:rPr lang="cs-CZ" b="1" dirty="0"/>
              <a:t>Arytmie </a:t>
            </a:r>
            <a:endParaRPr lang="cs-CZ" dirty="0"/>
          </a:p>
          <a:p>
            <a:r>
              <a:rPr lang="cs-CZ" dirty="0"/>
              <a:t>Po plicních resekcích se vyskytují síňové a komorové arytmie s incidenci 3–30 %. Nejběžnější jsou </a:t>
            </a:r>
            <a:r>
              <a:rPr lang="cs-CZ" dirty="0" err="1"/>
              <a:t>supraventrikulární</a:t>
            </a:r>
            <a:r>
              <a:rPr lang="cs-CZ" dirty="0"/>
              <a:t> tachykardie, síňová fibrilace a </a:t>
            </a:r>
            <a:r>
              <a:rPr lang="cs-CZ" dirty="0" err="1"/>
              <a:t>flutter</a:t>
            </a:r>
            <a:r>
              <a:rPr lang="cs-CZ" dirty="0"/>
              <a:t>, které vedu ke snížení srdečního </a:t>
            </a:r>
            <a:r>
              <a:rPr lang="cs-CZ" dirty="0" err="1"/>
              <a:t>výdeje</a:t>
            </a:r>
            <a:r>
              <a:rPr lang="cs-CZ" dirty="0"/>
              <a:t> a prokrvení ledvin a mozku. Nejčastěji se objevují druhý a třetí den po operaci. Frekvence a závažnost stoupá s rozsahem operačního </a:t>
            </a:r>
            <a:r>
              <a:rPr lang="cs-CZ" dirty="0" err="1"/>
              <a:t>výkonu</a:t>
            </a:r>
            <a:r>
              <a:rPr lang="cs-CZ" dirty="0"/>
              <a:t> a s věkem. Srdeční arytmie vede ke snížení srdečního </a:t>
            </a:r>
            <a:r>
              <a:rPr lang="cs-CZ" dirty="0" err="1"/>
              <a:t>výdeje</a:t>
            </a:r>
            <a:r>
              <a:rPr lang="cs-CZ" dirty="0"/>
              <a:t> a dochází tak k nedostatečnému prokrvení ostatních orgánů, hlavně mozku a ledvin. Přínosné je preventivní použití beta-blokátorů.</a:t>
            </a:r>
          </a:p>
          <a:p>
            <a:r>
              <a:rPr lang="cs-CZ" dirty="0"/>
              <a:t> </a:t>
            </a:r>
          </a:p>
          <a:p>
            <a:r>
              <a:rPr lang="cs-CZ" b="1" dirty="0"/>
              <a:t>Srdeční arytmie </a:t>
            </a:r>
            <a:endParaRPr lang="cs-CZ" dirty="0"/>
          </a:p>
          <a:p>
            <a:r>
              <a:rPr lang="cs-CZ" dirty="0"/>
              <a:t>Jde o vzácnou a však závažnou komplikaci s 50% mortalitou. Může vzniknout po </a:t>
            </a:r>
            <a:r>
              <a:rPr lang="cs-CZ" dirty="0" err="1"/>
              <a:t>výkonech</a:t>
            </a:r>
            <a:r>
              <a:rPr lang="cs-CZ" dirty="0"/>
              <a:t>, při </a:t>
            </a:r>
            <a:r>
              <a:rPr lang="cs-CZ" dirty="0" err="1"/>
              <a:t>kterých</a:t>
            </a:r>
            <a:r>
              <a:rPr lang="cs-CZ" dirty="0"/>
              <a:t> dochází k resekci perikardu. Části srdce se dislokují do defektu a jsou v něm </a:t>
            </a:r>
            <a:r>
              <a:rPr lang="cs-CZ" dirty="0" err="1"/>
              <a:t>uskřinuty</a:t>
            </a:r>
            <a:r>
              <a:rPr lang="cs-CZ" dirty="0"/>
              <a:t>. Následkem toho se sníží žilní i arteriální tlak a srdeční </a:t>
            </a:r>
            <a:r>
              <a:rPr lang="cs-CZ" dirty="0" err="1"/>
              <a:t>výdej</a:t>
            </a:r>
            <a:r>
              <a:rPr lang="cs-CZ" dirty="0"/>
              <a:t>. Fyzikální nález je tachykardie, hypotenze. Diagnózu stanoví rentgenové vyšetření. </a:t>
            </a:r>
            <a:r>
              <a:rPr lang="cs-CZ" dirty="0" err="1"/>
              <a:t>Jediným</a:t>
            </a:r>
            <a:r>
              <a:rPr lang="cs-CZ" dirty="0"/>
              <a:t> </a:t>
            </a:r>
            <a:r>
              <a:rPr lang="cs-CZ" dirty="0" err="1"/>
              <a:t>možným</a:t>
            </a:r>
            <a:r>
              <a:rPr lang="cs-CZ" dirty="0"/>
              <a:t> řešením je urgentní </a:t>
            </a:r>
            <a:r>
              <a:rPr lang="cs-CZ" dirty="0" err="1"/>
              <a:t>reoperace</a:t>
            </a:r>
            <a:r>
              <a:rPr lang="cs-CZ" dirty="0"/>
              <a:t>. </a:t>
            </a:r>
          </a:p>
          <a:p>
            <a:r>
              <a:rPr lang="cs-CZ" dirty="0"/>
              <a:t> </a:t>
            </a:r>
          </a:p>
          <a:p>
            <a:r>
              <a:rPr lang="cs-CZ" b="1" dirty="0"/>
              <a:t>Torze laloku </a:t>
            </a:r>
            <a:endParaRPr lang="cs-CZ" dirty="0"/>
          </a:p>
          <a:p>
            <a:r>
              <a:rPr lang="cs-CZ" dirty="0"/>
              <a:t>Nejčastěji jsou popisovány torze středního laloku po odstranění pravého horního laloku. Otočení laloku kolem </a:t>
            </a:r>
            <a:r>
              <a:rPr lang="cs-CZ" dirty="0" err="1"/>
              <a:t>bronchovaskulární</a:t>
            </a:r>
            <a:r>
              <a:rPr lang="cs-CZ" dirty="0"/>
              <a:t> stopky může vést k uzávěru plicních cév, plicnímu infarktu a případně i gangréně. Diagnózu podpoří RTG nález, plicní </a:t>
            </a:r>
            <a:r>
              <a:rPr lang="cs-CZ" dirty="0" err="1"/>
              <a:t>perfuzní</a:t>
            </a:r>
            <a:r>
              <a:rPr lang="cs-CZ" dirty="0"/>
              <a:t> </a:t>
            </a:r>
            <a:r>
              <a:rPr lang="cs-CZ" dirty="0" err="1"/>
              <a:t>scan</a:t>
            </a:r>
            <a:r>
              <a:rPr lang="cs-CZ" dirty="0"/>
              <a:t>, angiografie a bronchoskopie. Situaci řeší repozice laloku, provedená v co nejkratší době.</a:t>
            </a:r>
          </a:p>
          <a:p>
            <a:endParaRPr lang="cs-CZ" dirty="0"/>
          </a:p>
        </p:txBody>
      </p:sp>
    </p:spTree>
    <p:extLst>
      <p:ext uri="{BB962C8B-B14F-4D97-AF65-F5344CB8AC3E}">
        <p14:creationId xmlns:p14="http://schemas.microsoft.com/office/powerpoint/2010/main" val="4260279035"/>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74C16F-6758-4F0A-BA96-8A883201D68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94C9C39-E8F4-4155-AAC8-806E995732E2}"/>
              </a:ext>
            </a:extLst>
          </p:cNvPr>
          <p:cNvSpPr>
            <a:spLocks noGrp="1"/>
          </p:cNvSpPr>
          <p:nvPr>
            <p:ph idx="1"/>
          </p:nvPr>
        </p:nvSpPr>
        <p:spPr/>
        <p:txBody>
          <a:bodyPr>
            <a:normAutofit fontScale="32500" lnSpcReduction="20000"/>
          </a:bodyPr>
          <a:lstStyle/>
          <a:p>
            <a:r>
              <a:rPr lang="cs-CZ" b="1" dirty="0"/>
              <a:t>Atelaktáza </a:t>
            </a:r>
            <a:endParaRPr lang="cs-CZ" dirty="0"/>
          </a:p>
          <a:p>
            <a:r>
              <a:rPr lang="cs-CZ" dirty="0"/>
              <a:t>Je nejčastější komplikace po operacích plicních nádorů. Plicní </a:t>
            </a:r>
            <a:r>
              <a:rPr lang="cs-CZ" dirty="0" err="1"/>
              <a:t>atelektáza</a:t>
            </a:r>
            <a:r>
              <a:rPr lang="cs-CZ" dirty="0"/>
              <a:t> vede k poklesu plicní poddajnosti, funkční reziduální kapacity a vitální kapacity plic. </a:t>
            </a:r>
            <a:r>
              <a:rPr lang="cs-CZ" dirty="0" err="1"/>
              <a:t>Atelektáza</a:t>
            </a:r>
            <a:r>
              <a:rPr lang="cs-CZ" dirty="0"/>
              <a:t> se typicky projeví dušností, tachykardií, tachypnoe a zhoršenou </a:t>
            </a:r>
            <a:r>
              <a:rPr lang="cs-CZ" dirty="0" err="1"/>
              <a:t>výměnou</a:t>
            </a:r>
            <a:r>
              <a:rPr lang="cs-CZ" dirty="0"/>
              <a:t> plynů. V prevenci </a:t>
            </a:r>
            <a:r>
              <a:rPr lang="cs-CZ" dirty="0" err="1"/>
              <a:t>atelektáz</a:t>
            </a:r>
            <a:r>
              <a:rPr lang="cs-CZ" dirty="0"/>
              <a:t> se uplatňuje rehabilitace a medikamentózní prevence bronchospasmů. Také dobrá analgetická léčba, která umožňuje odpovídající hloubku a frekvenci </a:t>
            </a:r>
            <a:r>
              <a:rPr lang="cs-CZ" dirty="0" err="1"/>
              <a:t>dýchání</a:t>
            </a:r>
            <a:r>
              <a:rPr lang="cs-CZ" dirty="0"/>
              <a:t>, je </a:t>
            </a:r>
            <a:r>
              <a:rPr lang="cs-CZ" dirty="0" err="1"/>
              <a:t>doplňkovým</a:t>
            </a:r>
            <a:r>
              <a:rPr lang="cs-CZ" dirty="0"/>
              <a:t> preventivním opatřením. Vždy je nutné provést léčebnou bronchoskopii s odsátím sekretu nebo odstraněním případné hlenové zátky z </a:t>
            </a:r>
            <a:r>
              <a:rPr lang="cs-CZ" dirty="0" err="1"/>
              <a:t>dýchacích</a:t>
            </a:r>
            <a:r>
              <a:rPr lang="cs-CZ" dirty="0"/>
              <a:t> cest, režimová opatření (polohování nemocného, </a:t>
            </a:r>
            <a:r>
              <a:rPr lang="cs-CZ" dirty="0" err="1"/>
              <a:t>dýchání</a:t>
            </a:r>
            <a:r>
              <a:rPr lang="cs-CZ" dirty="0"/>
              <a:t> proti přetlaku), léčbu bolesti, nasadit </a:t>
            </a:r>
            <a:r>
              <a:rPr lang="cs-CZ" dirty="0" err="1"/>
              <a:t>mukolytika</a:t>
            </a:r>
            <a:r>
              <a:rPr lang="cs-CZ" dirty="0"/>
              <a:t> a expektorancia.</a:t>
            </a:r>
          </a:p>
          <a:p>
            <a:r>
              <a:rPr lang="cs-CZ" dirty="0"/>
              <a:t> </a:t>
            </a:r>
          </a:p>
          <a:p>
            <a:r>
              <a:rPr lang="cs-CZ" b="1" dirty="0"/>
              <a:t>Bronchiální píštěl </a:t>
            </a:r>
            <a:endParaRPr lang="cs-CZ" dirty="0"/>
          </a:p>
          <a:p>
            <a:r>
              <a:rPr lang="cs-CZ" dirty="0"/>
              <a:t>Bronchiální píštěle se vyskytují v pooperačním období méně. </a:t>
            </a:r>
            <a:r>
              <a:rPr lang="cs-CZ" dirty="0" err="1"/>
              <a:t>Rizikovými</a:t>
            </a:r>
            <a:r>
              <a:rPr lang="cs-CZ" dirty="0"/>
              <a:t> faktory jsou horší nutriční stav, sepse, předoperační chemoterapie a radioterapie. Při podezření na bronchiální píštěl musí </a:t>
            </a:r>
            <a:r>
              <a:rPr lang="cs-CZ" dirty="0" err="1"/>
              <a:t>být</a:t>
            </a:r>
            <a:r>
              <a:rPr lang="cs-CZ" dirty="0"/>
              <a:t> provedena bronchoskopie. Tato komplikace obvykle vyžaduje </a:t>
            </a:r>
            <a:r>
              <a:rPr lang="cs-CZ" dirty="0" err="1"/>
              <a:t>reoperaci</a:t>
            </a:r>
            <a:r>
              <a:rPr lang="cs-CZ" dirty="0"/>
              <a:t> k zabránění vzniku empyému.</a:t>
            </a:r>
          </a:p>
          <a:p>
            <a:r>
              <a:rPr lang="cs-CZ" dirty="0"/>
              <a:t> </a:t>
            </a:r>
          </a:p>
          <a:p>
            <a:r>
              <a:rPr lang="cs-CZ" b="1" dirty="0"/>
              <a:t>Pooperační krvácení</a:t>
            </a:r>
            <a:endParaRPr lang="cs-CZ" dirty="0"/>
          </a:p>
          <a:p>
            <a:r>
              <a:rPr lang="cs-CZ" dirty="0"/>
              <a:t>Krvácení vzniká v místech plicní resekce a z interkostálních cév </a:t>
            </a:r>
            <a:r>
              <a:rPr lang="cs-CZ" dirty="0" err="1"/>
              <a:t>přerušených</a:t>
            </a:r>
            <a:r>
              <a:rPr lang="cs-CZ" dirty="0"/>
              <a:t> incizí hrudníku. </a:t>
            </a:r>
            <a:r>
              <a:rPr lang="cs-CZ" dirty="0" err="1"/>
              <a:t>Doplňkovým</a:t>
            </a:r>
            <a:r>
              <a:rPr lang="cs-CZ" dirty="0"/>
              <a:t> faktorem, </a:t>
            </a:r>
            <a:r>
              <a:rPr lang="cs-CZ" dirty="0" err="1"/>
              <a:t>ktery</a:t>
            </a:r>
            <a:r>
              <a:rPr lang="cs-CZ" dirty="0"/>
              <a:t>́ se podílí na krvácení, je koagulační defekt způsobený </a:t>
            </a:r>
            <a:r>
              <a:rPr lang="cs-CZ" dirty="0" err="1"/>
              <a:t>opakovanými</a:t>
            </a:r>
            <a:r>
              <a:rPr lang="cs-CZ" dirty="0"/>
              <a:t> transfuzemi, </a:t>
            </a:r>
            <a:r>
              <a:rPr lang="cs-CZ" dirty="0" err="1"/>
              <a:t>podanými</a:t>
            </a:r>
            <a:r>
              <a:rPr lang="cs-CZ" dirty="0"/>
              <a:t> v průběhu operace a v pooperačním období. Známky pokračujícího krvácení jsou hypotenze, tachykardie a drenáž více než 200ml krve za hodinu. Krevní ztráta 200ml/h po dobu 4 hodin je indikací k </a:t>
            </a:r>
            <a:r>
              <a:rPr lang="cs-CZ" dirty="0" err="1"/>
              <a:t>reoperaci</a:t>
            </a:r>
            <a:r>
              <a:rPr lang="cs-CZ" dirty="0"/>
              <a:t>.</a:t>
            </a:r>
          </a:p>
          <a:p>
            <a:r>
              <a:rPr lang="cs-CZ" dirty="0"/>
              <a:t> </a:t>
            </a:r>
          </a:p>
          <a:p>
            <a:r>
              <a:rPr lang="cs-CZ" b="1" dirty="0" err="1"/>
              <a:t>Chylotorax</a:t>
            </a:r>
            <a:r>
              <a:rPr lang="cs-CZ" b="1" dirty="0"/>
              <a:t> </a:t>
            </a:r>
            <a:endParaRPr lang="cs-CZ" dirty="0"/>
          </a:p>
          <a:p>
            <a:r>
              <a:rPr lang="cs-CZ" dirty="0"/>
              <a:t>Je velmi vzácnou komplikací. </a:t>
            </a:r>
            <a:r>
              <a:rPr lang="cs-CZ" dirty="0" err="1"/>
              <a:t>Reoperace</a:t>
            </a:r>
            <a:r>
              <a:rPr lang="cs-CZ" dirty="0"/>
              <a:t> se provádí, pokud </a:t>
            </a:r>
            <a:r>
              <a:rPr lang="cs-CZ" dirty="0" err="1"/>
              <a:t>chylotorax</a:t>
            </a:r>
            <a:r>
              <a:rPr lang="cs-CZ" dirty="0"/>
              <a:t> přetrvává déle než 7 dní.</a:t>
            </a:r>
          </a:p>
          <a:p>
            <a:r>
              <a:rPr lang="cs-CZ" dirty="0"/>
              <a:t> </a:t>
            </a:r>
          </a:p>
          <a:p>
            <a:r>
              <a:rPr lang="cs-CZ" b="1" dirty="0"/>
              <a:t>Pooperační úmrtnost </a:t>
            </a:r>
            <a:endParaRPr lang="cs-CZ" dirty="0"/>
          </a:p>
          <a:p>
            <a:r>
              <a:rPr lang="cs-CZ" dirty="0"/>
              <a:t>Úmrtnost po </a:t>
            </a:r>
            <a:r>
              <a:rPr lang="cs-CZ" dirty="0" err="1"/>
              <a:t>pneumonektomii</a:t>
            </a:r>
            <a:r>
              <a:rPr lang="cs-CZ" dirty="0"/>
              <a:t> nepřesahuje 7 %, po lobektomii 3 % a 1 % po </a:t>
            </a:r>
            <a:r>
              <a:rPr lang="cs-CZ" dirty="0" err="1"/>
              <a:t>segmentektomii</a:t>
            </a:r>
            <a:r>
              <a:rPr lang="cs-CZ" dirty="0"/>
              <a:t>. Na pracovištích, kde je prováděn vyšší počet hrudních operací, je mortalita i morbidita nižší. Nejčastějšími příčinami úmrtí jsou kardiální a respirační.</a:t>
            </a:r>
          </a:p>
          <a:p>
            <a:r>
              <a:rPr lang="cs-CZ" dirty="0"/>
              <a:t> </a:t>
            </a:r>
          </a:p>
          <a:p>
            <a:r>
              <a:rPr lang="cs-CZ" dirty="0"/>
              <a:t> </a:t>
            </a:r>
          </a:p>
          <a:p>
            <a:endParaRPr lang="cs-CZ" dirty="0"/>
          </a:p>
        </p:txBody>
      </p:sp>
    </p:spTree>
    <p:extLst>
      <p:ext uri="{BB962C8B-B14F-4D97-AF65-F5344CB8AC3E}">
        <p14:creationId xmlns:p14="http://schemas.microsoft.com/office/powerpoint/2010/main" val="4986397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57A48B-1C0A-4B5D-BB3A-6EF4BF352A68}"/>
              </a:ext>
            </a:extLst>
          </p:cNvPr>
          <p:cNvSpPr>
            <a:spLocks noGrp="1"/>
          </p:cNvSpPr>
          <p:nvPr>
            <p:ph type="title"/>
          </p:nvPr>
        </p:nvSpPr>
        <p:spPr/>
        <p:txBody>
          <a:bodyPr/>
          <a:lstStyle/>
          <a:p>
            <a:r>
              <a:rPr lang="cs-CZ" b="1" dirty="0"/>
              <a:t>Metastatické nádory plic</a:t>
            </a:r>
            <a:br>
              <a:rPr lang="cs-CZ" b="1" dirty="0"/>
            </a:br>
            <a:endParaRPr lang="cs-CZ" dirty="0"/>
          </a:p>
        </p:txBody>
      </p:sp>
      <p:sp>
        <p:nvSpPr>
          <p:cNvPr id="3" name="Zástupný symbol pro obsah 2">
            <a:extLst>
              <a:ext uri="{FF2B5EF4-FFF2-40B4-BE49-F238E27FC236}">
                <a16:creationId xmlns:a16="http://schemas.microsoft.com/office/drawing/2014/main" id="{1E302679-4842-4BBA-BD68-F743C0FBE215}"/>
              </a:ext>
            </a:extLst>
          </p:cNvPr>
          <p:cNvSpPr>
            <a:spLocks noGrp="1"/>
          </p:cNvSpPr>
          <p:nvPr>
            <p:ph idx="1"/>
          </p:nvPr>
        </p:nvSpPr>
        <p:spPr/>
        <p:txBody>
          <a:bodyPr>
            <a:normAutofit fontScale="55000" lnSpcReduction="20000"/>
          </a:bodyPr>
          <a:lstStyle/>
          <a:p>
            <a:r>
              <a:rPr lang="cs-CZ" dirty="0"/>
              <a:t>de o maligní nádory postihující primárně buď </a:t>
            </a:r>
            <a:r>
              <a:rPr lang="cs-CZ" dirty="0" err="1"/>
              <a:t>některy</a:t>
            </a:r>
            <a:r>
              <a:rPr lang="cs-CZ" dirty="0"/>
              <a:t>́ jiný hrudní orgán, který vrůstá do plic per </a:t>
            </a:r>
            <a:r>
              <a:rPr lang="cs-CZ" dirty="0" err="1"/>
              <a:t>continuitatem</a:t>
            </a:r>
            <a:r>
              <a:rPr lang="cs-CZ" dirty="0"/>
              <a:t> (nádory mamy, hrudní stěny, trachey, jícnu, </a:t>
            </a:r>
            <a:r>
              <a:rPr lang="cs-CZ" dirty="0" err="1"/>
              <a:t>thymu</a:t>
            </a:r>
            <a:r>
              <a:rPr lang="cs-CZ" dirty="0"/>
              <a:t>, štítné žlázy, mediastina), anebo o nádory, které se šíří do plic z jiného, primárním nádorem postiženého orgánu, a to krevním nebo </a:t>
            </a:r>
            <a:r>
              <a:rPr lang="cs-CZ" dirty="0" err="1"/>
              <a:t>lymfatickým</a:t>
            </a:r>
            <a:r>
              <a:rPr lang="cs-CZ" dirty="0"/>
              <a:t> oběhem. K nim patří hlavně kostní sarkomy, karcinomu prsu, štítné žlázy, ledvin, genitálu a tlustého střeva.</a:t>
            </a:r>
          </a:p>
          <a:p>
            <a:r>
              <a:rPr lang="cs-CZ" dirty="0"/>
              <a:t> </a:t>
            </a:r>
          </a:p>
          <a:p>
            <a:r>
              <a:rPr lang="cs-CZ" b="1" dirty="0"/>
              <a:t>Klinický obraz</a:t>
            </a:r>
            <a:endParaRPr lang="cs-CZ" dirty="0"/>
          </a:p>
          <a:p>
            <a:r>
              <a:rPr lang="cs-CZ" dirty="0"/>
              <a:t>Nádory mamy a hrudní stěny, šířící se do plic per </a:t>
            </a:r>
            <a:r>
              <a:rPr lang="cs-CZ" dirty="0" err="1"/>
              <a:t>continuitatem</a:t>
            </a:r>
            <a:r>
              <a:rPr lang="cs-CZ" dirty="0"/>
              <a:t>, jsou obvykle</a:t>
            </a:r>
          </a:p>
          <a:p>
            <a:r>
              <a:rPr lang="cs-CZ" dirty="0" err="1"/>
              <a:t>palpabilní</a:t>
            </a:r>
            <a:r>
              <a:rPr lang="cs-CZ" dirty="0"/>
              <a:t> a bolestivé, nádory jícnu jsou obvykle provázeny polykacími obtížemi, nádory mediastina působí syndrom komprese horní duté žíly. U </a:t>
            </a:r>
            <a:r>
              <a:rPr lang="cs-CZ" dirty="0" err="1"/>
              <a:t>pokročilých</a:t>
            </a:r>
            <a:r>
              <a:rPr lang="cs-CZ" dirty="0"/>
              <a:t> nádorů se projeví symptomatologie plicní a </a:t>
            </a:r>
            <a:r>
              <a:rPr lang="cs-CZ" dirty="0" err="1"/>
              <a:t>hemoragicky</a:t>
            </a:r>
            <a:r>
              <a:rPr lang="cs-CZ" dirty="0"/>
              <a:t>́ </a:t>
            </a:r>
            <a:r>
              <a:rPr lang="cs-CZ" dirty="0" err="1"/>
              <a:t>výpotek</a:t>
            </a:r>
            <a:r>
              <a:rPr lang="cs-CZ" dirty="0"/>
              <a:t> v pleurální dutině. Izolované i mnohočetné metastázy zůstávají dlouho němé, zejména v plicní periferii.</a:t>
            </a:r>
          </a:p>
          <a:p>
            <a:r>
              <a:rPr lang="cs-CZ" dirty="0"/>
              <a:t> </a:t>
            </a:r>
          </a:p>
          <a:p>
            <a:r>
              <a:rPr lang="cs-CZ" b="1" dirty="0"/>
              <a:t>Diagnostika</a:t>
            </a:r>
            <a:endParaRPr lang="cs-CZ" dirty="0"/>
          </a:p>
          <a:p>
            <a:r>
              <a:rPr lang="cs-CZ" dirty="0"/>
              <a:t>Vyšetřovací metody jsou stejné jako u plicního karcinomu, navíc se uplatňují</a:t>
            </a:r>
          </a:p>
          <a:p>
            <a:r>
              <a:rPr lang="cs-CZ" dirty="0"/>
              <a:t>metody (většinou RTG) cílené na orgány, které mohou </a:t>
            </a:r>
            <a:r>
              <a:rPr lang="cs-CZ" dirty="0" err="1"/>
              <a:t>být</a:t>
            </a:r>
            <a:r>
              <a:rPr lang="cs-CZ" dirty="0"/>
              <a:t> sídlem primárních nádorů, např. </a:t>
            </a:r>
            <a:r>
              <a:rPr lang="cs-CZ" dirty="0" err="1"/>
              <a:t>ezofagoskopie</a:t>
            </a:r>
            <a:r>
              <a:rPr lang="cs-CZ" dirty="0"/>
              <a:t> u nádorů jícnu, vylučovací urografie, ascendentní pyelografie, scintigrafie ledvin a renální arteriografie při podezření na primární nádor ledviny, gynekologické vyšetření, </a:t>
            </a:r>
            <a:r>
              <a:rPr lang="cs-CZ" dirty="0" err="1"/>
              <a:t>celotělovy</a:t>
            </a:r>
            <a:r>
              <a:rPr lang="cs-CZ" dirty="0"/>
              <a:t>́ kostní </a:t>
            </a:r>
            <a:r>
              <a:rPr lang="cs-CZ" dirty="0" err="1"/>
              <a:t>scan</a:t>
            </a:r>
            <a:r>
              <a:rPr lang="cs-CZ" dirty="0"/>
              <a:t> a vždy </a:t>
            </a:r>
            <a:r>
              <a:rPr lang="cs-CZ" dirty="0" err="1"/>
              <a:t>výpočetní</a:t>
            </a:r>
            <a:r>
              <a:rPr lang="cs-CZ" dirty="0"/>
              <a:t> tomografie.</a:t>
            </a:r>
          </a:p>
          <a:p>
            <a:endParaRPr lang="cs-CZ" dirty="0"/>
          </a:p>
        </p:txBody>
      </p:sp>
    </p:spTree>
    <p:extLst>
      <p:ext uri="{BB962C8B-B14F-4D97-AF65-F5344CB8AC3E}">
        <p14:creationId xmlns:p14="http://schemas.microsoft.com/office/powerpoint/2010/main" val="817909196"/>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31158E-A770-4968-8C55-F33353C21A8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912353E-01C0-4FCE-A0D3-CFBE5AF1920C}"/>
              </a:ext>
            </a:extLst>
          </p:cNvPr>
          <p:cNvSpPr>
            <a:spLocks noGrp="1"/>
          </p:cNvSpPr>
          <p:nvPr>
            <p:ph idx="1"/>
          </p:nvPr>
        </p:nvSpPr>
        <p:spPr/>
        <p:txBody>
          <a:bodyPr>
            <a:normAutofit fontScale="62500" lnSpcReduction="20000"/>
          </a:bodyPr>
          <a:lstStyle/>
          <a:p>
            <a:r>
              <a:rPr lang="cs-CZ" b="1" dirty="0"/>
              <a:t>Léčba</a:t>
            </a:r>
            <a:endParaRPr lang="cs-CZ" dirty="0"/>
          </a:p>
          <a:p>
            <a:r>
              <a:rPr lang="cs-CZ" dirty="0"/>
              <a:t>Terapie sekundárních plicních nádorů závisí na jejich velikosti a rozsahu i na</a:t>
            </a:r>
          </a:p>
          <a:p>
            <a:r>
              <a:rPr lang="cs-CZ" dirty="0"/>
              <a:t>histologické stavbě. U nádorů prorůstajících z </a:t>
            </a:r>
            <a:r>
              <a:rPr lang="cs-CZ" dirty="0" err="1"/>
              <a:t>jiných</a:t>
            </a:r>
            <a:r>
              <a:rPr lang="cs-CZ" dirty="0"/>
              <a:t> orgánů </a:t>
            </a:r>
            <a:r>
              <a:rPr lang="cs-CZ" dirty="0" err="1"/>
              <a:t>bývá</a:t>
            </a:r>
            <a:r>
              <a:rPr lang="cs-CZ" dirty="0"/>
              <a:t> resekce možná jen </a:t>
            </a:r>
            <a:r>
              <a:rPr lang="cs-CZ" dirty="0" err="1"/>
              <a:t>výjimečně</a:t>
            </a:r>
            <a:r>
              <a:rPr lang="cs-CZ" dirty="0"/>
              <a:t> a má smysl jen tehdy, jestliže byl současně odstraněn nádor i z orgánu, z něhož vycházel. To obvykle </a:t>
            </a:r>
            <a:r>
              <a:rPr lang="cs-CZ" dirty="0" err="1"/>
              <a:t>nebývá</a:t>
            </a:r>
            <a:r>
              <a:rPr lang="cs-CZ" dirty="0"/>
              <a:t> možné, takže </a:t>
            </a:r>
            <a:r>
              <a:rPr lang="cs-CZ" dirty="0" err="1"/>
              <a:t>zbývá</a:t>
            </a:r>
            <a:r>
              <a:rPr lang="cs-CZ" dirty="0"/>
              <a:t> terapie radiační a cytostatická. Při </a:t>
            </a:r>
            <a:r>
              <a:rPr lang="cs-CZ" dirty="0" err="1"/>
              <a:t>izolovaných</a:t>
            </a:r>
            <a:r>
              <a:rPr lang="cs-CZ" dirty="0"/>
              <a:t> a někdy i při </a:t>
            </a:r>
            <a:r>
              <a:rPr lang="cs-CZ" dirty="0" err="1"/>
              <a:t>mnohočetných</a:t>
            </a:r>
            <a:r>
              <a:rPr lang="cs-CZ" dirty="0"/>
              <a:t> plicních metastázách, </a:t>
            </a:r>
            <a:r>
              <a:rPr lang="cs-CZ" dirty="0" err="1"/>
              <a:t>lokalizovaných</a:t>
            </a:r>
            <a:r>
              <a:rPr lang="cs-CZ" dirty="0"/>
              <a:t> na jedné plíci, </a:t>
            </a:r>
            <a:r>
              <a:rPr lang="cs-CZ" dirty="0" err="1"/>
              <a:t>bývá</a:t>
            </a:r>
            <a:r>
              <a:rPr lang="cs-CZ" dirty="0"/>
              <a:t> úspěšná terapie chirurgická, jestliže se nejprve odstraní primární nádor a potom jeho metastázy. </a:t>
            </a:r>
            <a:r>
              <a:rPr lang="cs-CZ" dirty="0" err="1"/>
              <a:t>Výjimečně</a:t>
            </a:r>
            <a:r>
              <a:rPr lang="cs-CZ" dirty="0"/>
              <a:t> tomu může </a:t>
            </a:r>
            <a:r>
              <a:rPr lang="cs-CZ" dirty="0" err="1"/>
              <a:t>být</a:t>
            </a:r>
            <a:r>
              <a:rPr lang="cs-CZ" dirty="0"/>
              <a:t> i naopak. Je-li metastáz vyšší počet anebo jsou-li disperzní, není plicní operace vhodná a pak je nutno použít kombinovanou chemoterapii, imunoterapii nebo jen léčbu symptomatickou. K léčbě povrchově </a:t>
            </a:r>
            <a:r>
              <a:rPr lang="cs-CZ" dirty="0" err="1"/>
              <a:t>uložených</a:t>
            </a:r>
            <a:r>
              <a:rPr lang="cs-CZ" dirty="0"/>
              <a:t> plicních metastáz lze využít i </a:t>
            </a:r>
            <a:r>
              <a:rPr lang="cs-CZ" dirty="0" err="1"/>
              <a:t>thorakoskopii</a:t>
            </a:r>
            <a:r>
              <a:rPr lang="cs-CZ" dirty="0"/>
              <a:t>.</a:t>
            </a:r>
          </a:p>
          <a:p>
            <a:r>
              <a:rPr lang="cs-CZ" dirty="0"/>
              <a:t> </a:t>
            </a:r>
          </a:p>
          <a:p>
            <a:r>
              <a:rPr lang="cs-CZ" b="1" dirty="0"/>
              <a:t>Prognóza</a:t>
            </a:r>
            <a:endParaRPr lang="cs-CZ" dirty="0"/>
          </a:p>
          <a:p>
            <a:r>
              <a:rPr lang="cs-CZ" dirty="0"/>
              <a:t>Přežití </a:t>
            </a:r>
            <a:r>
              <a:rPr lang="cs-CZ" dirty="0" err="1"/>
              <a:t>nemocných</a:t>
            </a:r>
            <a:r>
              <a:rPr lang="cs-CZ" dirty="0"/>
              <a:t> </a:t>
            </a:r>
            <a:r>
              <a:rPr lang="cs-CZ" dirty="0" err="1"/>
              <a:t>bývá</a:t>
            </a:r>
            <a:r>
              <a:rPr lang="cs-CZ" dirty="0"/>
              <a:t> i při adekvátní kombinované terapii málo úspěšné. Pět let po zjištění nádoru přežívají jen necelá 3 % </a:t>
            </a:r>
            <a:r>
              <a:rPr lang="cs-CZ" dirty="0" err="1"/>
              <a:t>nemocných</a:t>
            </a:r>
            <a:r>
              <a:rPr lang="cs-CZ" dirty="0"/>
              <a:t>. Poněkud lepší prognóza je u </a:t>
            </a:r>
            <a:r>
              <a:rPr lang="cs-CZ" dirty="0" err="1"/>
              <a:t>resekovaných</a:t>
            </a:r>
            <a:r>
              <a:rPr lang="cs-CZ" dirty="0"/>
              <a:t> plicních metastáz. Byl-li odstraněn primární plicní nádor a včas i metastáza, přežívá více než polovina osob 1 rok, dva roky přežívá více než 30 % </a:t>
            </a:r>
            <a:r>
              <a:rPr lang="cs-CZ" dirty="0" err="1"/>
              <a:t>nemocných</a:t>
            </a:r>
            <a:r>
              <a:rPr lang="cs-CZ" dirty="0"/>
              <a:t> a pět let asi 10 % všech takto </a:t>
            </a:r>
            <a:r>
              <a:rPr lang="cs-CZ" dirty="0" err="1"/>
              <a:t>postižených</a:t>
            </a:r>
            <a:r>
              <a:rPr lang="cs-CZ" dirty="0"/>
              <a:t>. </a:t>
            </a:r>
          </a:p>
          <a:p>
            <a:r>
              <a:rPr lang="cs-CZ" dirty="0"/>
              <a:t> </a:t>
            </a:r>
          </a:p>
          <a:p>
            <a:endParaRPr lang="cs-CZ" dirty="0"/>
          </a:p>
        </p:txBody>
      </p:sp>
    </p:spTree>
    <p:extLst>
      <p:ext uri="{BB962C8B-B14F-4D97-AF65-F5344CB8AC3E}">
        <p14:creationId xmlns:p14="http://schemas.microsoft.com/office/powerpoint/2010/main" val="288147055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B1914C-3D6C-4C9A-A961-4B82217F20B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22A1919-B06F-4BE1-AA15-BEC8594E4D4F}"/>
              </a:ext>
            </a:extLst>
          </p:cNvPr>
          <p:cNvSpPr>
            <a:spLocks noGrp="1"/>
          </p:cNvSpPr>
          <p:nvPr>
            <p:ph idx="1"/>
          </p:nvPr>
        </p:nvSpPr>
        <p:spPr/>
        <p:txBody>
          <a:bodyPr>
            <a:normAutofit fontScale="92500" lnSpcReduction="20000"/>
          </a:bodyPr>
          <a:lstStyle/>
          <a:p>
            <a:r>
              <a:rPr lang="cs-CZ" b="1" dirty="0"/>
              <a:t>Operační zátěž a její následky</a:t>
            </a:r>
            <a:endParaRPr lang="cs-CZ" dirty="0"/>
          </a:p>
          <a:p>
            <a:r>
              <a:rPr lang="cs-CZ" dirty="0" err="1"/>
              <a:t>Peroperační</a:t>
            </a:r>
            <a:r>
              <a:rPr lang="cs-CZ" dirty="0"/>
              <a:t> a pooperační reakce organismu jsou závislé na řadě faktorů – na</a:t>
            </a:r>
          </a:p>
          <a:p>
            <a:r>
              <a:rPr lang="cs-CZ" dirty="0"/>
              <a:t>předoperační přípravě, celkovém stavu nemocného před operací, </a:t>
            </a:r>
            <a:r>
              <a:rPr lang="cs-CZ" dirty="0" err="1"/>
              <a:t>přidružených</a:t>
            </a:r>
            <a:r>
              <a:rPr lang="cs-CZ" dirty="0"/>
              <a:t> onemocněních, věku pacienta, rozsahu operačního </a:t>
            </a:r>
            <a:r>
              <a:rPr lang="cs-CZ" dirty="0" err="1"/>
              <a:t>výkonu</a:t>
            </a:r>
            <a:r>
              <a:rPr lang="cs-CZ" dirty="0"/>
              <a:t> a na vedení anestezie. Operační zátěž navíc podmíněna zátěží a změnou funkce centrálního nervového systému a všech systémů a orgánů podílejících se na homeostáze (žlázy s vnitřní sekrecí, srdce a cévy, plíce, játra, ledviny). U nemocného vzniká v různém rozsahu porucha metabolismu (vody, minerálů, bílkovin, cukrů) a dochází k uvolnění řady hormonů, jako jsou katecholaminy a kortikoidy, které zhoršují funkci kardiovaskulárního systému, jater, apod. Operační zátěž se projeví snížením obranyschopnosti organismu pacienta v pooperačním období. </a:t>
            </a:r>
          </a:p>
        </p:txBody>
      </p:sp>
    </p:spTree>
    <p:extLst>
      <p:ext uri="{BB962C8B-B14F-4D97-AF65-F5344CB8AC3E}">
        <p14:creationId xmlns:p14="http://schemas.microsoft.com/office/powerpoint/2010/main" val="2167468483"/>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D061DC-49FC-4F02-BF3D-C06D6215C9B8}"/>
              </a:ext>
            </a:extLst>
          </p:cNvPr>
          <p:cNvSpPr>
            <a:spLocks noGrp="1"/>
          </p:cNvSpPr>
          <p:nvPr>
            <p:ph type="title"/>
          </p:nvPr>
        </p:nvSpPr>
        <p:spPr/>
        <p:txBody>
          <a:bodyPr/>
          <a:lstStyle/>
          <a:p>
            <a:r>
              <a:rPr lang="cs-CZ" b="1" dirty="0"/>
              <a:t>Transplantace plic</a:t>
            </a:r>
            <a:br>
              <a:rPr lang="cs-CZ" b="1" dirty="0"/>
            </a:br>
            <a:endParaRPr lang="cs-CZ" dirty="0"/>
          </a:p>
        </p:txBody>
      </p:sp>
      <p:sp>
        <p:nvSpPr>
          <p:cNvPr id="3" name="Zástupný symbol pro obsah 2">
            <a:extLst>
              <a:ext uri="{FF2B5EF4-FFF2-40B4-BE49-F238E27FC236}">
                <a16:creationId xmlns:a16="http://schemas.microsoft.com/office/drawing/2014/main" id="{8D85A569-E3AB-412A-8E69-6388E9DC4CE8}"/>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2297752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F0B91C-48A8-48F1-9E03-4F308673D0B0}"/>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B36BFEF7-07CA-4654-93D8-CF53123317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326" y="82913"/>
            <a:ext cx="5478664" cy="4351338"/>
          </a:xfrm>
        </p:spPr>
      </p:pic>
      <p:pic>
        <p:nvPicPr>
          <p:cNvPr id="11" name="Obrázek 10">
            <a:extLst>
              <a:ext uri="{FF2B5EF4-FFF2-40B4-BE49-F238E27FC236}">
                <a16:creationId xmlns:a16="http://schemas.microsoft.com/office/drawing/2014/main" id="{57679919-4FA5-4CDF-8CF2-AEF7DAB82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322" y="3629531"/>
            <a:ext cx="9525000" cy="3143250"/>
          </a:xfrm>
          <a:prstGeom prst="rect">
            <a:avLst/>
          </a:prstGeom>
        </p:spPr>
      </p:pic>
      <p:pic>
        <p:nvPicPr>
          <p:cNvPr id="9" name="Obrázek 8">
            <a:extLst>
              <a:ext uri="{FF2B5EF4-FFF2-40B4-BE49-F238E27FC236}">
                <a16:creationId xmlns:a16="http://schemas.microsoft.com/office/drawing/2014/main" id="{9E79F08D-2EBE-419A-B994-5EEAA985C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990" y="381000"/>
            <a:ext cx="3048000" cy="3048000"/>
          </a:xfrm>
          <a:prstGeom prst="rect">
            <a:avLst/>
          </a:prstGeom>
        </p:spPr>
      </p:pic>
      <p:pic>
        <p:nvPicPr>
          <p:cNvPr id="13" name="Obrázek 12">
            <a:extLst>
              <a:ext uri="{FF2B5EF4-FFF2-40B4-BE49-F238E27FC236}">
                <a16:creationId xmlns:a16="http://schemas.microsoft.com/office/drawing/2014/main" id="{F42883B3-8F16-420D-BE0A-2D18E97EA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6035" y="936605"/>
            <a:ext cx="3225043" cy="2363390"/>
          </a:xfrm>
          <a:prstGeom prst="rect">
            <a:avLst/>
          </a:prstGeom>
        </p:spPr>
      </p:pic>
    </p:spTree>
    <p:extLst>
      <p:ext uri="{BB962C8B-B14F-4D97-AF65-F5344CB8AC3E}">
        <p14:creationId xmlns:p14="http://schemas.microsoft.com/office/powerpoint/2010/main" val="2743462874"/>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A4F107-5C87-436B-AB18-0EE1D96B3E1F}"/>
              </a:ext>
            </a:extLst>
          </p:cNvPr>
          <p:cNvSpPr>
            <a:spLocks noGrp="1"/>
          </p:cNvSpPr>
          <p:nvPr>
            <p:ph type="title"/>
          </p:nvPr>
        </p:nvSpPr>
        <p:spPr/>
        <p:txBody>
          <a:bodyPr/>
          <a:lstStyle/>
          <a:p>
            <a:r>
              <a:rPr lang="cs-CZ" b="1" dirty="0"/>
              <a:t>Historie</a:t>
            </a:r>
            <a:br>
              <a:rPr lang="cs-CZ" b="1" dirty="0"/>
            </a:br>
            <a:endParaRPr lang="cs-CZ" dirty="0"/>
          </a:p>
        </p:txBody>
      </p:sp>
      <p:sp>
        <p:nvSpPr>
          <p:cNvPr id="3" name="Zástupný symbol pro obsah 2">
            <a:extLst>
              <a:ext uri="{FF2B5EF4-FFF2-40B4-BE49-F238E27FC236}">
                <a16:creationId xmlns:a16="http://schemas.microsoft.com/office/drawing/2014/main" id="{8D7362D5-0245-4567-95D5-F8F5B6A825F1}"/>
              </a:ext>
            </a:extLst>
          </p:cNvPr>
          <p:cNvSpPr>
            <a:spLocks noGrp="1"/>
          </p:cNvSpPr>
          <p:nvPr>
            <p:ph idx="1"/>
          </p:nvPr>
        </p:nvSpPr>
        <p:spPr/>
        <p:txBody>
          <a:bodyPr>
            <a:normAutofit fontScale="55000" lnSpcReduction="20000"/>
          </a:bodyPr>
          <a:lstStyle/>
          <a:p>
            <a:r>
              <a:rPr lang="cs-CZ" dirty="0"/>
              <a:t> </a:t>
            </a:r>
          </a:p>
          <a:p>
            <a:r>
              <a:rPr lang="cs-CZ" dirty="0"/>
              <a:t>   První transplantace plic byla provedena v USA již v roce 1963, pacient ale zemřel po 18 dnech. Rozvoj této metody byl umožněn až objevem </a:t>
            </a:r>
            <a:r>
              <a:rPr lang="cs-CZ" dirty="0" err="1"/>
              <a:t>imunosupresiv</a:t>
            </a:r>
            <a:r>
              <a:rPr lang="cs-CZ" dirty="0"/>
              <a:t> (cyklosporinu A), které zahájily začátkem osmdesátých let úspěšnou éru orgánových transplantací. </a:t>
            </a:r>
          </a:p>
          <a:p>
            <a:r>
              <a:rPr lang="cs-CZ" dirty="0"/>
              <a:t> </a:t>
            </a:r>
          </a:p>
          <a:p>
            <a:r>
              <a:rPr lang="cs-CZ" dirty="0"/>
              <a:t>Dnes je transplantace plic etablovanou metodou a limitem většího počtu výkonu je pouze nedostatek vhodných dárců. Jako možné řešení byla v posledních letech vypracována a zavedena metoda transplantace plicních laloků od živých dárců, která bývá užívána téměř výhradně u dětí s cystickou fibrózou, kdy dva příbuzní poskytnou dva plicní laloky. </a:t>
            </a:r>
          </a:p>
          <a:p>
            <a:r>
              <a:rPr lang="cs-CZ" dirty="0"/>
              <a:t> </a:t>
            </a:r>
          </a:p>
          <a:p>
            <a:r>
              <a:rPr lang="cs-CZ" dirty="0"/>
              <a:t>Nedostatek vhodných dárců a chronická </a:t>
            </a:r>
            <a:r>
              <a:rPr lang="cs-CZ" dirty="0" err="1"/>
              <a:t>rejekce</a:t>
            </a:r>
            <a:r>
              <a:rPr lang="cs-CZ" dirty="0"/>
              <a:t> jsou v současné době hlavními limity větší úspěšnosti plicních transplantací.</a:t>
            </a:r>
          </a:p>
          <a:p>
            <a:r>
              <a:rPr lang="cs-CZ" dirty="0"/>
              <a:t> </a:t>
            </a:r>
          </a:p>
          <a:p>
            <a:r>
              <a:rPr lang="cs-CZ" dirty="0"/>
              <a:t>Poslední převratnou novinkou je „Ex </a:t>
            </a:r>
            <a:r>
              <a:rPr lang="cs-CZ" dirty="0" err="1"/>
              <a:t>vivo</a:t>
            </a:r>
            <a:r>
              <a:rPr lang="cs-CZ" dirty="0"/>
              <a:t> rekondice“ štěpu s nedostatečnou funkcí, kdy v případě nedostatečné funkce plic je tento štěp standardně odebrán a ex </a:t>
            </a:r>
            <a:r>
              <a:rPr lang="cs-CZ" dirty="0" err="1"/>
              <a:t>vivo</a:t>
            </a:r>
            <a:r>
              <a:rPr lang="cs-CZ" dirty="0"/>
              <a:t> ve speciálním přístroji dále ventilován a </a:t>
            </a:r>
            <a:r>
              <a:rPr lang="cs-CZ" dirty="0" err="1"/>
              <a:t>perfundován</a:t>
            </a:r>
            <a:r>
              <a:rPr lang="cs-CZ" dirty="0"/>
              <a:t>. Během tohoto období je možno ovlivnit funkci štěpu různými terapeutickými zásahy a v případě obnovení funkce je tento štěp implantován.</a:t>
            </a:r>
          </a:p>
          <a:p>
            <a:r>
              <a:rPr lang="cs-CZ" dirty="0"/>
              <a:t>Program transplantace plic v České republice byl zahájen pod vedením Prof. MUDr. Pavla </a:t>
            </a:r>
            <a:r>
              <a:rPr lang="cs-CZ" dirty="0" err="1"/>
              <a:t>Pafky</a:t>
            </a:r>
            <a:r>
              <a:rPr lang="cs-CZ" dirty="0"/>
              <a:t>, DrSc. ve FN Motol v Praze v roce 1997. Nyní se v ČR provádí 20 -25 transplantací ročně s výsledky srovnatelnými s ostatními vyspělými centry. </a:t>
            </a:r>
          </a:p>
          <a:p>
            <a:endParaRPr lang="cs-CZ" dirty="0"/>
          </a:p>
        </p:txBody>
      </p:sp>
    </p:spTree>
    <p:extLst>
      <p:ext uri="{BB962C8B-B14F-4D97-AF65-F5344CB8AC3E}">
        <p14:creationId xmlns:p14="http://schemas.microsoft.com/office/powerpoint/2010/main" val="2436581507"/>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1B7014-13F5-4D1D-983E-152AF48279FA}"/>
              </a:ext>
            </a:extLst>
          </p:cNvPr>
          <p:cNvSpPr>
            <a:spLocks noGrp="1"/>
          </p:cNvSpPr>
          <p:nvPr>
            <p:ph type="title"/>
          </p:nvPr>
        </p:nvSpPr>
        <p:spPr/>
        <p:txBody>
          <a:bodyPr>
            <a:normAutofit fontScale="90000"/>
          </a:bodyPr>
          <a:lstStyle/>
          <a:p>
            <a:r>
              <a:rPr lang="pt-BR" b="1" dirty="0"/>
              <a:t>Indikační a kontraindikační kritéria k zařazení pacienta do transplantačního programu</a:t>
            </a:r>
            <a:br>
              <a:rPr lang="pt-BR" b="1" dirty="0"/>
            </a:br>
            <a:endParaRPr lang="cs-CZ" dirty="0"/>
          </a:p>
        </p:txBody>
      </p:sp>
      <p:sp>
        <p:nvSpPr>
          <p:cNvPr id="3" name="Zástupný symbol pro obsah 2">
            <a:extLst>
              <a:ext uri="{FF2B5EF4-FFF2-40B4-BE49-F238E27FC236}">
                <a16:creationId xmlns:a16="http://schemas.microsoft.com/office/drawing/2014/main" id="{FC945E13-2269-4009-A453-7DBF7942F156}"/>
              </a:ext>
            </a:extLst>
          </p:cNvPr>
          <p:cNvSpPr>
            <a:spLocks noGrp="1"/>
          </p:cNvSpPr>
          <p:nvPr>
            <p:ph idx="1"/>
          </p:nvPr>
        </p:nvSpPr>
        <p:spPr/>
        <p:txBody>
          <a:bodyPr>
            <a:normAutofit fontScale="40000" lnSpcReduction="20000"/>
          </a:bodyPr>
          <a:lstStyle/>
          <a:p>
            <a:r>
              <a:rPr lang="cs-CZ" dirty="0"/>
              <a:t>   K transplantaci plic jsou indikováni pacienti v konečném stádiu plicního onemocnění, u kterých riziko blízkého úmrtí převyšuje rizika samotné transplantace. Navíc však jejich celkový zdravotní stav nesmí ohrozit dlouhodobý úspěch a přežití po náročné operaci.</a:t>
            </a:r>
          </a:p>
          <a:p>
            <a:r>
              <a:rPr lang="cs-CZ" dirty="0"/>
              <a:t> </a:t>
            </a:r>
          </a:p>
          <a:p>
            <a:r>
              <a:rPr lang="cs-CZ" b="1" dirty="0"/>
              <a:t>K transplantaci plic jsou indikováni pacienti splňující kritéria</a:t>
            </a:r>
            <a:endParaRPr lang="cs-CZ" dirty="0"/>
          </a:p>
          <a:p>
            <a:r>
              <a:rPr lang="cs-CZ" dirty="0"/>
              <a:t>- Konečné stádium chronického onemocnění plic s vyčerpanými konzervativními léčebnými možnostmi.</a:t>
            </a:r>
          </a:p>
          <a:p>
            <a:r>
              <a:rPr lang="cs-CZ" dirty="0"/>
              <a:t>- Očekávaná doba přežití je snížená, nicméně je vyšší než předpokládaná doba strávená čekáním na vhodný orgán na čekací listině (12-18 měsíců).</a:t>
            </a:r>
          </a:p>
          <a:p>
            <a:r>
              <a:rPr lang="cs-CZ" dirty="0"/>
              <a:t>- Chybějící kvalita života, závislost na kyslíku, zvyšující se imobilita.</a:t>
            </a:r>
          </a:p>
          <a:p>
            <a:r>
              <a:rPr lang="cs-CZ" dirty="0"/>
              <a:t> </a:t>
            </a:r>
          </a:p>
          <a:p>
            <a:r>
              <a:rPr lang="cs-CZ" b="1" dirty="0"/>
              <a:t>Absolutní kontraindikace</a:t>
            </a:r>
            <a:endParaRPr lang="cs-CZ" dirty="0"/>
          </a:p>
          <a:p>
            <a:r>
              <a:rPr lang="cs-CZ" dirty="0"/>
              <a:t>- Malignita v posledních 2 letech s výjimkou kožního </a:t>
            </a:r>
            <a:r>
              <a:rPr lang="cs-CZ" dirty="0" err="1"/>
              <a:t>skvamózního</a:t>
            </a:r>
            <a:r>
              <a:rPr lang="cs-CZ" dirty="0"/>
              <a:t> karcinomu a </a:t>
            </a:r>
            <a:r>
              <a:rPr lang="cs-CZ" dirty="0" err="1"/>
              <a:t>bazaliomu</a:t>
            </a:r>
            <a:r>
              <a:rPr lang="cs-CZ" dirty="0"/>
              <a:t>, k transplantaci mohou být indikováni pacienti po 5 letech bez známek relapsu maligního onemocnění po jeho radikální léčbě. </a:t>
            </a:r>
          </a:p>
          <a:p>
            <a:r>
              <a:rPr lang="cs-CZ" dirty="0"/>
              <a:t>- Neléčitelné selhání dalšího významného orgánového systému. Ischemická choroba srdeční neřešitelná perkutánní intervencí či bypassem, nebo spojená s významně sníženou ejekční frakcí levé komory. </a:t>
            </a:r>
          </a:p>
          <a:p>
            <a:r>
              <a:rPr lang="cs-CZ" dirty="0"/>
              <a:t>- Neléčitelná systémová infekce (např. hepatitida B, C, HIV).</a:t>
            </a:r>
          </a:p>
          <a:p>
            <a:r>
              <a:rPr lang="cs-CZ" dirty="0"/>
              <a:t>- Významná hrudní či páteřní deformita.</a:t>
            </a:r>
          </a:p>
          <a:p>
            <a:r>
              <a:rPr lang="cs-CZ" dirty="0"/>
              <a:t>- Nespolupráce při užívání léčby či při docházení na ambulantní kontroly.</a:t>
            </a:r>
          </a:p>
          <a:p>
            <a:r>
              <a:rPr lang="cs-CZ" dirty="0"/>
              <a:t>- Neléčitelné psychiatrické onemocnění či psychologické poruchy znemožňující dodržování léčby.</a:t>
            </a:r>
          </a:p>
          <a:p>
            <a:r>
              <a:rPr lang="cs-CZ" dirty="0"/>
              <a:t>- Absence sociálního zázemí.</a:t>
            </a:r>
          </a:p>
          <a:p>
            <a:r>
              <a:rPr lang="cs-CZ" dirty="0"/>
              <a:t>- Kouření, alkoholismus, drogová závislost v průběhu posledních šesti měsíců. </a:t>
            </a:r>
          </a:p>
          <a:p>
            <a:endParaRPr lang="cs-CZ" dirty="0"/>
          </a:p>
        </p:txBody>
      </p:sp>
    </p:spTree>
    <p:extLst>
      <p:ext uri="{BB962C8B-B14F-4D97-AF65-F5344CB8AC3E}">
        <p14:creationId xmlns:p14="http://schemas.microsoft.com/office/powerpoint/2010/main" val="2608656735"/>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150ABE-9D13-4070-AFB5-0A31CBE035AB}"/>
              </a:ext>
            </a:extLst>
          </p:cNvPr>
          <p:cNvSpPr>
            <a:spLocks noGrp="1"/>
          </p:cNvSpPr>
          <p:nvPr>
            <p:ph type="title"/>
          </p:nvPr>
        </p:nvSpPr>
        <p:spPr/>
        <p:txBody>
          <a:bodyPr/>
          <a:lstStyle/>
          <a:p>
            <a:r>
              <a:rPr lang="cs-CZ" b="1" dirty="0"/>
              <a:t>Onemocnění indikovaná k transplantaci plic</a:t>
            </a:r>
            <a:br>
              <a:rPr lang="cs-CZ" b="1" dirty="0"/>
            </a:br>
            <a:endParaRPr lang="cs-CZ" dirty="0"/>
          </a:p>
        </p:txBody>
      </p:sp>
      <p:sp>
        <p:nvSpPr>
          <p:cNvPr id="3" name="Zástupný symbol pro obsah 2">
            <a:extLst>
              <a:ext uri="{FF2B5EF4-FFF2-40B4-BE49-F238E27FC236}">
                <a16:creationId xmlns:a16="http://schemas.microsoft.com/office/drawing/2014/main" id="{7C2F2452-C28A-4CE9-A6B9-0F9385EC6330}"/>
              </a:ext>
            </a:extLst>
          </p:cNvPr>
          <p:cNvSpPr>
            <a:spLocks noGrp="1"/>
          </p:cNvSpPr>
          <p:nvPr>
            <p:ph idx="1"/>
          </p:nvPr>
        </p:nvSpPr>
        <p:spPr/>
        <p:txBody>
          <a:bodyPr>
            <a:normAutofit fontScale="85000" lnSpcReduction="10000"/>
          </a:bodyPr>
          <a:lstStyle/>
          <a:p>
            <a:r>
              <a:rPr lang="cs-CZ" dirty="0"/>
              <a:t>- chronická obstrukční plicní nemoc,</a:t>
            </a:r>
          </a:p>
          <a:p>
            <a:r>
              <a:rPr lang="cs-CZ" dirty="0"/>
              <a:t>- emfyzém, </a:t>
            </a:r>
          </a:p>
          <a:p>
            <a:r>
              <a:rPr lang="cs-CZ" dirty="0"/>
              <a:t>- cystická fibróza, bronchiektázie,</a:t>
            </a:r>
          </a:p>
          <a:p>
            <a:r>
              <a:rPr lang="cs-CZ" dirty="0"/>
              <a:t>- idiopatická plicní fibróza (UIP) a nespecifická intersticiální pneumonie (NSIP),</a:t>
            </a:r>
          </a:p>
          <a:p>
            <a:r>
              <a:rPr lang="cs-CZ" dirty="0"/>
              <a:t>- plicní arteriální hypertenze, chronická tromboembolická plicní hypertenze,</a:t>
            </a:r>
          </a:p>
          <a:p>
            <a:r>
              <a:rPr lang="cs-CZ" dirty="0"/>
              <a:t>- sarkoidóza,</a:t>
            </a:r>
          </a:p>
          <a:p>
            <a:r>
              <a:rPr lang="cs-CZ" dirty="0"/>
              <a:t>- </a:t>
            </a:r>
            <a:r>
              <a:rPr lang="cs-CZ" dirty="0" err="1"/>
              <a:t>lymfangioleiomyomatóza</a:t>
            </a:r>
            <a:r>
              <a:rPr lang="cs-CZ" dirty="0"/>
              <a:t>,</a:t>
            </a:r>
          </a:p>
          <a:p>
            <a:r>
              <a:rPr lang="cs-CZ" dirty="0"/>
              <a:t>- granulomatóza z Langerhansových buněk (</a:t>
            </a:r>
            <a:r>
              <a:rPr lang="cs-CZ" dirty="0" err="1"/>
              <a:t>Histiocytóza</a:t>
            </a:r>
            <a:r>
              <a:rPr lang="cs-CZ" dirty="0"/>
              <a:t> X),</a:t>
            </a:r>
          </a:p>
          <a:p>
            <a:r>
              <a:rPr lang="cs-CZ" dirty="0"/>
              <a:t>- plicní fibróza spojená se systémovým onemocněním (sklerodermie, </a:t>
            </a:r>
            <a:r>
              <a:rPr lang="cs-CZ" dirty="0" err="1"/>
              <a:t>revmatiodní</a:t>
            </a:r>
            <a:r>
              <a:rPr lang="cs-CZ" dirty="0"/>
              <a:t> artritida, onemocnění pojivové tkáně).</a:t>
            </a:r>
          </a:p>
          <a:p>
            <a:endParaRPr lang="cs-CZ" dirty="0"/>
          </a:p>
        </p:txBody>
      </p:sp>
    </p:spTree>
    <p:extLst>
      <p:ext uri="{BB962C8B-B14F-4D97-AF65-F5344CB8AC3E}">
        <p14:creationId xmlns:p14="http://schemas.microsoft.com/office/powerpoint/2010/main" val="3055143434"/>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9596C5-2796-4EA1-8F9D-83E65FEEB1E1}"/>
              </a:ext>
            </a:extLst>
          </p:cNvPr>
          <p:cNvSpPr>
            <a:spLocks noGrp="1"/>
          </p:cNvSpPr>
          <p:nvPr>
            <p:ph type="title"/>
          </p:nvPr>
        </p:nvSpPr>
        <p:spPr/>
        <p:txBody>
          <a:bodyPr/>
          <a:lstStyle/>
          <a:p>
            <a:r>
              <a:rPr lang="cs-CZ" b="1" dirty="0"/>
              <a:t>Čekací listina</a:t>
            </a:r>
            <a:br>
              <a:rPr lang="cs-CZ" b="1" dirty="0"/>
            </a:br>
            <a:endParaRPr lang="cs-CZ" dirty="0"/>
          </a:p>
        </p:txBody>
      </p:sp>
      <p:sp>
        <p:nvSpPr>
          <p:cNvPr id="3" name="Zástupný symbol pro obsah 2">
            <a:extLst>
              <a:ext uri="{FF2B5EF4-FFF2-40B4-BE49-F238E27FC236}">
                <a16:creationId xmlns:a16="http://schemas.microsoft.com/office/drawing/2014/main" id="{3612226F-9059-4D81-8D21-95BC3C6C81AB}"/>
              </a:ext>
            </a:extLst>
          </p:cNvPr>
          <p:cNvSpPr>
            <a:spLocks noGrp="1"/>
          </p:cNvSpPr>
          <p:nvPr>
            <p:ph idx="1"/>
          </p:nvPr>
        </p:nvSpPr>
        <p:spPr/>
        <p:txBody>
          <a:bodyPr>
            <a:normAutofit lnSpcReduction="10000"/>
          </a:bodyPr>
          <a:lstStyle/>
          <a:p>
            <a:r>
              <a:rPr lang="cs-CZ" dirty="0"/>
              <a:t>   Během čekací doby na transplantaci plic jsou pacienti většinou dále v péči ošetřujících lékařů, rehabilitují a každé tři měsíce mají kontroly v transplantačním centru, kdy se hodnotí rychlost progrese základního onemocnění a aktualizuje se předtransplantační vyšetření a to zejména opakované vyšetření sputa. Morální a etické dilema  pro transplantační tým vzniká u pacientů, kteří byli zařazení na čekací listinu v době, kdy např. pacienti s cystickou fibrózou byli kolonizováni bakteriálními kmeny citlivými na antibiotika in vitro a během čekací periody se vyvinula kompletní rezistence nebo se objevila jiná kontraindikace. Kritický nedostatek vhodných orgánů k transplantaci a stoupající tlak na provádění transplantací u pacientů s reálnou šancí na přežití vedou k vyřazení těchto pacientů z čekacích listin.</a:t>
            </a:r>
          </a:p>
          <a:p>
            <a:endParaRPr lang="cs-CZ" dirty="0"/>
          </a:p>
        </p:txBody>
      </p:sp>
    </p:spTree>
    <p:extLst>
      <p:ext uri="{BB962C8B-B14F-4D97-AF65-F5344CB8AC3E}">
        <p14:creationId xmlns:p14="http://schemas.microsoft.com/office/powerpoint/2010/main" val="3853181702"/>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0E36E-AFB9-40DB-AB99-D9AEC839CFDC}"/>
              </a:ext>
            </a:extLst>
          </p:cNvPr>
          <p:cNvSpPr>
            <a:spLocks noGrp="1"/>
          </p:cNvSpPr>
          <p:nvPr>
            <p:ph type="title"/>
          </p:nvPr>
        </p:nvSpPr>
        <p:spPr/>
        <p:txBody>
          <a:bodyPr/>
          <a:lstStyle/>
          <a:p>
            <a:r>
              <a:rPr lang="cs-CZ" b="1" dirty="0"/>
              <a:t>Dárce a odběr plic</a:t>
            </a:r>
            <a:br>
              <a:rPr lang="cs-CZ" b="1" dirty="0"/>
            </a:br>
            <a:endParaRPr lang="cs-CZ" dirty="0"/>
          </a:p>
        </p:txBody>
      </p:sp>
      <p:sp>
        <p:nvSpPr>
          <p:cNvPr id="3" name="Zástupný symbol pro obsah 2">
            <a:extLst>
              <a:ext uri="{FF2B5EF4-FFF2-40B4-BE49-F238E27FC236}">
                <a16:creationId xmlns:a16="http://schemas.microsoft.com/office/drawing/2014/main" id="{1EAE607F-571B-4F85-95DA-C47E8883BEFE}"/>
              </a:ext>
            </a:extLst>
          </p:cNvPr>
          <p:cNvSpPr>
            <a:spLocks noGrp="1"/>
          </p:cNvSpPr>
          <p:nvPr>
            <p:ph idx="1"/>
          </p:nvPr>
        </p:nvSpPr>
        <p:spPr/>
        <p:txBody>
          <a:bodyPr>
            <a:normAutofit fontScale="70000" lnSpcReduction="20000"/>
          </a:bodyPr>
          <a:lstStyle/>
          <a:p>
            <a:r>
              <a:rPr lang="cs-CZ" dirty="0"/>
              <a:t>   Při multiorgánovém odběru od dárce s bijícím srdcem je možný odběr plic pouze v 15-20 % případů. Důvodem je častá plicní infekce, která je u většiny </a:t>
            </a:r>
            <a:r>
              <a:rPr lang="cs-CZ" dirty="0" err="1"/>
              <a:t>intubovaných</a:t>
            </a:r>
            <a:r>
              <a:rPr lang="cs-CZ" dirty="0"/>
              <a:t> a dlouhodobě ventilovaných pacientů přítomna a která použití plic k transplantaci kontraindikuje. Dalším důvodem je značná vulnerabilita plicního parenchymu z důvodu nepříznivých faktorů nastupujících po smrti mozku (neurogenní plicní edém) a v průběhu intenzivní péče, samozřejmě včetně </a:t>
            </a:r>
            <a:r>
              <a:rPr lang="cs-CZ" dirty="0" err="1"/>
              <a:t>iatrogenního</a:t>
            </a:r>
            <a:r>
              <a:rPr lang="cs-CZ" dirty="0"/>
              <a:t> poškození. Další komplikací, která znemožňuje odběr plíce jinak vhodné, jsou poranění hrudníku, především u </a:t>
            </a:r>
            <a:r>
              <a:rPr lang="cs-CZ" dirty="0" err="1"/>
              <a:t>polytraumatizovaných</a:t>
            </a:r>
            <a:r>
              <a:rPr lang="cs-CZ" dirty="0"/>
              <a:t> zemřelých.</a:t>
            </a:r>
          </a:p>
          <a:p>
            <a:r>
              <a:rPr lang="cs-CZ" dirty="0"/>
              <a:t> </a:t>
            </a:r>
          </a:p>
          <a:p>
            <a:r>
              <a:rPr lang="cs-CZ" dirty="0"/>
              <a:t>Z obecného hlediska je k transplantaci plic vhodná plíce se zachovalou funkcí, velikostí odpovídající hrudníku příjemce, kompatibilní v systému AB0. </a:t>
            </a:r>
          </a:p>
          <a:p>
            <a:r>
              <a:rPr lang="cs-CZ" dirty="0"/>
              <a:t>Vlastní odběr plic je koordinován a prováděn ve spolupráci s týmem odebírajícím srdce. Současné metody umožňují prodloužit studenou ischemii plic až na 6 až 8 hodin. Odběr plic je nejčastěji součástí multiorgánového odběru, ale ve výjimečných případech může být proveden i izolovaně.</a:t>
            </a:r>
          </a:p>
          <a:p>
            <a:r>
              <a:rPr lang="cs-CZ" dirty="0"/>
              <a:t> </a:t>
            </a:r>
          </a:p>
          <a:p>
            <a:endParaRPr lang="cs-CZ" dirty="0"/>
          </a:p>
        </p:txBody>
      </p:sp>
    </p:spTree>
    <p:extLst>
      <p:ext uri="{BB962C8B-B14F-4D97-AF65-F5344CB8AC3E}">
        <p14:creationId xmlns:p14="http://schemas.microsoft.com/office/powerpoint/2010/main" val="238996844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3595FA-F747-4857-B716-003FEAC98319}"/>
              </a:ext>
            </a:extLst>
          </p:cNvPr>
          <p:cNvSpPr>
            <a:spLocks noGrp="1"/>
          </p:cNvSpPr>
          <p:nvPr>
            <p:ph type="title"/>
          </p:nvPr>
        </p:nvSpPr>
        <p:spPr/>
        <p:txBody>
          <a:bodyPr/>
          <a:lstStyle/>
          <a:p>
            <a:r>
              <a:rPr lang="cs-CZ" b="1" dirty="0"/>
              <a:t>Operace</a:t>
            </a:r>
            <a:br>
              <a:rPr lang="cs-CZ" b="1" dirty="0"/>
            </a:br>
            <a:endParaRPr lang="cs-CZ" dirty="0"/>
          </a:p>
        </p:txBody>
      </p:sp>
      <p:sp>
        <p:nvSpPr>
          <p:cNvPr id="3" name="Zástupný symbol pro obsah 2">
            <a:extLst>
              <a:ext uri="{FF2B5EF4-FFF2-40B4-BE49-F238E27FC236}">
                <a16:creationId xmlns:a16="http://schemas.microsoft.com/office/drawing/2014/main" id="{1D111E79-1CF9-474A-91C8-C4CB3780B0FD}"/>
              </a:ext>
            </a:extLst>
          </p:cNvPr>
          <p:cNvSpPr>
            <a:spLocks noGrp="1"/>
          </p:cNvSpPr>
          <p:nvPr>
            <p:ph idx="1"/>
          </p:nvPr>
        </p:nvSpPr>
        <p:spPr/>
        <p:txBody>
          <a:bodyPr/>
          <a:lstStyle/>
          <a:p>
            <a:r>
              <a:rPr lang="cs-CZ" dirty="0"/>
              <a:t>   Provádí se dva typy výkonů. Jednostranná transplantace plic a bilaterální sekvenční transplantace plic. V roce 1989 byla zavedena technika bilaterální sekvenční transplantace a stala se standardní metodou. Bilaterální operace je provedena postupně jako jednostranná </a:t>
            </a:r>
            <a:r>
              <a:rPr lang="cs-CZ" dirty="0" err="1"/>
              <a:t>levo</a:t>
            </a:r>
            <a:r>
              <a:rPr lang="cs-CZ" dirty="0"/>
              <a:t> a pravostranná transplantace. Místo mimotělního oběhu se začíná uplatňovat extrakorporální membránová </a:t>
            </a:r>
            <a:r>
              <a:rPr lang="cs-CZ" dirty="0" err="1"/>
              <a:t>oxygenace</a:t>
            </a:r>
            <a:r>
              <a:rPr lang="cs-CZ" dirty="0"/>
              <a:t> (ECMO), k jejímž hlavním výhodám patří minimálně invazivní přístup, odpadá nutnost podání heparinu a je možné v extrakorporální </a:t>
            </a:r>
            <a:r>
              <a:rPr lang="cs-CZ" dirty="0" err="1"/>
              <a:t>oxygenaci</a:t>
            </a:r>
            <a:r>
              <a:rPr lang="cs-CZ" dirty="0"/>
              <a:t> pokračovat i pooperačně a ovlivňovat tak míru průtoku plicní tepnou a omezovat výskyt a stupeň </a:t>
            </a:r>
            <a:r>
              <a:rPr lang="cs-CZ" dirty="0" err="1"/>
              <a:t>reperfúzního</a:t>
            </a:r>
            <a:r>
              <a:rPr lang="cs-CZ" dirty="0"/>
              <a:t> edému.   </a:t>
            </a:r>
          </a:p>
          <a:p>
            <a:endParaRPr lang="cs-CZ" dirty="0"/>
          </a:p>
        </p:txBody>
      </p:sp>
    </p:spTree>
    <p:extLst>
      <p:ext uri="{BB962C8B-B14F-4D97-AF65-F5344CB8AC3E}">
        <p14:creationId xmlns:p14="http://schemas.microsoft.com/office/powerpoint/2010/main" val="104365657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93CF21-B896-465C-8FC4-AE6C84F0BD10}"/>
              </a:ext>
            </a:extLst>
          </p:cNvPr>
          <p:cNvSpPr>
            <a:spLocks noGrp="1"/>
          </p:cNvSpPr>
          <p:nvPr>
            <p:ph type="title"/>
          </p:nvPr>
        </p:nvSpPr>
        <p:spPr/>
        <p:txBody>
          <a:bodyPr/>
          <a:lstStyle/>
          <a:p>
            <a:r>
              <a:rPr lang="cs-CZ" b="1" dirty="0"/>
              <a:t>Pooperační péče</a:t>
            </a:r>
            <a:br>
              <a:rPr lang="cs-CZ" b="1" dirty="0"/>
            </a:br>
            <a:endParaRPr lang="cs-CZ" dirty="0"/>
          </a:p>
        </p:txBody>
      </p:sp>
      <p:sp>
        <p:nvSpPr>
          <p:cNvPr id="3" name="Zástupný symbol pro obsah 2">
            <a:extLst>
              <a:ext uri="{FF2B5EF4-FFF2-40B4-BE49-F238E27FC236}">
                <a16:creationId xmlns:a16="http://schemas.microsoft.com/office/drawing/2014/main" id="{4B1723E1-01BC-454D-940B-14DDE2C4D88F}"/>
              </a:ext>
            </a:extLst>
          </p:cNvPr>
          <p:cNvSpPr>
            <a:spLocks noGrp="1"/>
          </p:cNvSpPr>
          <p:nvPr>
            <p:ph idx="1"/>
          </p:nvPr>
        </p:nvSpPr>
        <p:spPr/>
        <p:txBody>
          <a:bodyPr>
            <a:normAutofit fontScale="92500" lnSpcReduction="20000"/>
          </a:bodyPr>
          <a:lstStyle/>
          <a:p>
            <a:r>
              <a:rPr lang="cs-CZ" dirty="0"/>
              <a:t>Intenzivní péče o pacienty po transplantaci je velice komplikovaná a komplexní. Po operaci je pacient hospitalizován na jednotkách intenzivní péče a kompletně monitorován. Dvakrát denně se provádí RTG plic, kompletní laboratorní </a:t>
            </a:r>
            <a:r>
              <a:rPr lang="cs-CZ" dirty="0" err="1"/>
              <a:t>screening</a:t>
            </a:r>
            <a:r>
              <a:rPr lang="cs-CZ" dirty="0"/>
              <a:t>, vyšetření hladiny </a:t>
            </a:r>
            <a:r>
              <a:rPr lang="cs-CZ" dirty="0" err="1"/>
              <a:t>imunosupresiv</a:t>
            </a:r>
            <a:r>
              <a:rPr lang="cs-CZ" dirty="0"/>
              <a:t>, kreatinin </a:t>
            </a:r>
            <a:r>
              <a:rPr lang="cs-CZ" dirty="0" err="1"/>
              <a:t>clearence</a:t>
            </a:r>
            <a:r>
              <a:rPr lang="cs-CZ" dirty="0"/>
              <a:t>, denně vyšetření hemokultury, týdně serologická vyšetření na přítomnost virové a mykotické infekce. Pacient je uměle ventilován. Při těžké dysfunkci štěpu může být výhodná nezávislá ventilace jednotlivých plicních křídel, ale ve většině případů nutná není. Pozitivní přetlak na konci výdechu je standardní součástí ventilačního programu. Při ideálním průběhu není výjimkou </a:t>
            </a:r>
            <a:r>
              <a:rPr lang="cs-CZ" dirty="0" err="1"/>
              <a:t>extubace</a:t>
            </a:r>
            <a:r>
              <a:rPr lang="cs-CZ" dirty="0"/>
              <a:t> pacienta za několik hodin po výkonu, kdy je zcela obnovena funkce transplantovaných plic. </a:t>
            </a:r>
          </a:p>
          <a:p>
            <a:r>
              <a:rPr lang="cs-CZ" dirty="0"/>
              <a:t> </a:t>
            </a:r>
          </a:p>
          <a:p>
            <a:r>
              <a:rPr lang="cs-CZ" dirty="0"/>
              <a:t> </a:t>
            </a:r>
          </a:p>
          <a:p>
            <a:endParaRPr lang="cs-CZ" dirty="0"/>
          </a:p>
        </p:txBody>
      </p:sp>
    </p:spTree>
    <p:extLst>
      <p:ext uri="{BB962C8B-B14F-4D97-AF65-F5344CB8AC3E}">
        <p14:creationId xmlns:p14="http://schemas.microsoft.com/office/powerpoint/2010/main" val="196011720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AA66C-0FB3-4CE4-A63A-4194F2C14C3B}"/>
              </a:ext>
            </a:extLst>
          </p:cNvPr>
          <p:cNvSpPr>
            <a:spLocks noGrp="1"/>
          </p:cNvSpPr>
          <p:nvPr>
            <p:ph type="title"/>
          </p:nvPr>
        </p:nvSpPr>
        <p:spPr/>
        <p:txBody>
          <a:bodyPr/>
          <a:lstStyle/>
          <a:p>
            <a:r>
              <a:rPr lang="cs-CZ" b="1" dirty="0"/>
              <a:t>Ambulantní péče</a:t>
            </a:r>
            <a:br>
              <a:rPr lang="cs-CZ" b="1" dirty="0"/>
            </a:br>
            <a:endParaRPr lang="cs-CZ" dirty="0"/>
          </a:p>
        </p:txBody>
      </p:sp>
      <p:sp>
        <p:nvSpPr>
          <p:cNvPr id="3" name="Zástupný symbol pro obsah 2">
            <a:extLst>
              <a:ext uri="{FF2B5EF4-FFF2-40B4-BE49-F238E27FC236}">
                <a16:creationId xmlns:a16="http://schemas.microsoft.com/office/drawing/2014/main" id="{2F8EF305-3C0E-4FC7-BCBC-F34D5C7C65D4}"/>
              </a:ext>
            </a:extLst>
          </p:cNvPr>
          <p:cNvSpPr>
            <a:spLocks noGrp="1"/>
          </p:cNvSpPr>
          <p:nvPr>
            <p:ph idx="1"/>
          </p:nvPr>
        </p:nvSpPr>
        <p:spPr/>
        <p:txBody>
          <a:bodyPr>
            <a:normAutofit fontScale="85000" lnSpcReduction="20000"/>
          </a:bodyPr>
          <a:lstStyle/>
          <a:p>
            <a:r>
              <a:rPr lang="cs-CZ" dirty="0"/>
              <a:t>   Pacienti po transplantaci plic jsou po ukončení hospitalizace ambulantně sledováni v transplantačním centru. Smyslem těchto kontrol je včas rozpoznat a léčit plicní komplikace (</a:t>
            </a:r>
            <a:r>
              <a:rPr lang="cs-CZ" dirty="0" err="1"/>
              <a:t>rejekce</a:t>
            </a:r>
            <a:r>
              <a:rPr lang="cs-CZ" dirty="0"/>
              <a:t> a infekce) i mimoplicní komplikace, které jsou nejčastěji spojeny s chronickou imunosupresivní léčbou. V rámci ambulantních kontrol, které se uskutečňují každé 4-8 týdnů, se provádí tato vyšetření: </a:t>
            </a:r>
          </a:p>
          <a:p>
            <a:r>
              <a:rPr lang="cs-CZ" dirty="0"/>
              <a:t>- vyšetření plicních funkcí (spirometrie) a vyšetření krevních plynů,</a:t>
            </a:r>
          </a:p>
          <a:p>
            <a:r>
              <a:rPr lang="cs-CZ" dirty="0"/>
              <a:t>- kompletní laboratorní </a:t>
            </a:r>
            <a:r>
              <a:rPr lang="cs-CZ" dirty="0" err="1"/>
              <a:t>screening</a:t>
            </a:r>
            <a:r>
              <a:rPr lang="cs-CZ" dirty="0"/>
              <a:t>,</a:t>
            </a:r>
          </a:p>
          <a:p>
            <a:r>
              <a:rPr lang="cs-CZ" dirty="0"/>
              <a:t>- RTG plic,</a:t>
            </a:r>
          </a:p>
          <a:p>
            <a:r>
              <a:rPr lang="cs-CZ" dirty="0"/>
              <a:t>- diagnostika CMV,</a:t>
            </a:r>
          </a:p>
          <a:p>
            <a:r>
              <a:rPr lang="cs-CZ" dirty="0"/>
              <a:t>- vyšetření sputa,</a:t>
            </a:r>
          </a:p>
          <a:p>
            <a:r>
              <a:rPr lang="cs-CZ" dirty="0"/>
              <a:t>- stanovení hladiny cyklosporinu A nebo </a:t>
            </a:r>
            <a:r>
              <a:rPr lang="cs-CZ" dirty="0" err="1"/>
              <a:t>tacrolimu</a:t>
            </a:r>
            <a:r>
              <a:rPr lang="cs-CZ" dirty="0"/>
              <a:t>,</a:t>
            </a:r>
          </a:p>
          <a:p>
            <a:r>
              <a:rPr lang="cs-CZ" dirty="0"/>
              <a:t>- v pravidelných odstupech jsou provedena </a:t>
            </a:r>
            <a:r>
              <a:rPr lang="cs-CZ" dirty="0" err="1"/>
              <a:t>clearence</a:t>
            </a:r>
            <a:r>
              <a:rPr lang="cs-CZ" dirty="0"/>
              <a:t> kreatininu, kostní denzitometrie a CT hrudníku.</a:t>
            </a:r>
          </a:p>
          <a:p>
            <a:endParaRPr lang="cs-CZ" dirty="0"/>
          </a:p>
        </p:txBody>
      </p:sp>
    </p:spTree>
    <p:extLst>
      <p:ext uri="{BB962C8B-B14F-4D97-AF65-F5344CB8AC3E}">
        <p14:creationId xmlns:p14="http://schemas.microsoft.com/office/powerpoint/2010/main" val="3431901608"/>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41B5CC-EB85-4C7D-B2BC-70B18AD21163}"/>
              </a:ext>
            </a:extLst>
          </p:cNvPr>
          <p:cNvSpPr>
            <a:spLocks noGrp="1"/>
          </p:cNvSpPr>
          <p:nvPr>
            <p:ph type="title"/>
          </p:nvPr>
        </p:nvSpPr>
        <p:spPr/>
        <p:txBody>
          <a:bodyPr/>
          <a:lstStyle/>
          <a:p>
            <a:r>
              <a:rPr lang="cs-CZ" b="1" dirty="0" err="1"/>
              <a:t>Rejekce</a:t>
            </a:r>
            <a:br>
              <a:rPr lang="cs-CZ" b="1" dirty="0"/>
            </a:br>
            <a:endParaRPr lang="cs-CZ" dirty="0"/>
          </a:p>
        </p:txBody>
      </p:sp>
      <p:sp>
        <p:nvSpPr>
          <p:cNvPr id="3" name="Zástupný symbol pro obsah 2">
            <a:extLst>
              <a:ext uri="{FF2B5EF4-FFF2-40B4-BE49-F238E27FC236}">
                <a16:creationId xmlns:a16="http://schemas.microsoft.com/office/drawing/2014/main" id="{118A4996-9F80-4917-8060-565FAD652354}"/>
              </a:ext>
            </a:extLst>
          </p:cNvPr>
          <p:cNvSpPr>
            <a:spLocks noGrp="1"/>
          </p:cNvSpPr>
          <p:nvPr>
            <p:ph idx="1"/>
          </p:nvPr>
        </p:nvSpPr>
        <p:spPr/>
        <p:txBody>
          <a:bodyPr/>
          <a:lstStyle/>
          <a:p>
            <a:r>
              <a:rPr lang="cs-CZ" dirty="0"/>
              <a:t>   </a:t>
            </a:r>
            <a:r>
              <a:rPr lang="cs-CZ" dirty="0" err="1"/>
              <a:t>Rejekce</a:t>
            </a:r>
            <a:r>
              <a:rPr lang="cs-CZ" dirty="0"/>
              <a:t> je specifická imunitní odpověď na přítomnost štěpu, která je normálním projevem obranné reakce hostitele na výskyt cizích antigenů. Zásadním omezením dlouhodobého přežívání je problém chronické </a:t>
            </a:r>
            <a:r>
              <a:rPr lang="cs-CZ" dirty="0" err="1"/>
              <a:t>rejekce</a:t>
            </a:r>
            <a:r>
              <a:rPr lang="cs-CZ" dirty="0"/>
              <a:t> štěpu (vyskytuje se ve 35-50 %), jež se projevuje jako obliterující bronchiolitida a která je spolu s infekcí nejčastější příčinou úmrtí po transplantaci plic.</a:t>
            </a:r>
          </a:p>
          <a:p>
            <a:endParaRPr lang="cs-CZ" dirty="0"/>
          </a:p>
        </p:txBody>
      </p:sp>
    </p:spTree>
    <p:extLst>
      <p:ext uri="{BB962C8B-B14F-4D97-AF65-F5344CB8AC3E}">
        <p14:creationId xmlns:p14="http://schemas.microsoft.com/office/powerpoint/2010/main" val="359046938"/>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96471-B30F-48CF-8280-F713577B3221}"/>
              </a:ext>
            </a:extLst>
          </p:cNvPr>
          <p:cNvSpPr>
            <a:spLocks noGrp="1"/>
          </p:cNvSpPr>
          <p:nvPr>
            <p:ph type="title"/>
          </p:nvPr>
        </p:nvSpPr>
        <p:spPr/>
        <p:txBody>
          <a:bodyPr/>
          <a:lstStyle/>
          <a:p>
            <a:r>
              <a:rPr lang="cs-CZ" b="1" dirty="0"/>
              <a:t>Závěr</a:t>
            </a:r>
            <a:br>
              <a:rPr lang="cs-CZ" b="1" dirty="0"/>
            </a:br>
            <a:endParaRPr lang="cs-CZ" dirty="0"/>
          </a:p>
        </p:txBody>
      </p:sp>
      <p:sp>
        <p:nvSpPr>
          <p:cNvPr id="3" name="Zástupný symbol pro obsah 2">
            <a:extLst>
              <a:ext uri="{FF2B5EF4-FFF2-40B4-BE49-F238E27FC236}">
                <a16:creationId xmlns:a16="http://schemas.microsoft.com/office/drawing/2014/main" id="{A7EEB658-817C-494C-9EB1-0B4E156649BA}"/>
              </a:ext>
            </a:extLst>
          </p:cNvPr>
          <p:cNvSpPr>
            <a:spLocks noGrp="1"/>
          </p:cNvSpPr>
          <p:nvPr>
            <p:ph idx="1"/>
          </p:nvPr>
        </p:nvSpPr>
        <p:spPr/>
        <p:txBody>
          <a:bodyPr/>
          <a:lstStyle/>
          <a:p>
            <a:r>
              <a:rPr lang="cs-CZ" dirty="0"/>
              <a:t>Transplantace plic dnes představuje etablovanou klinickou metodu určenou pro pacienty v terminální fázi respiračního selhání u onemocnění plicního parenchymu či kardiálního selhání u primární a sekundární plicní hypertenze. Limitem většího počtu transplantací a s tím spojené vysoké mortality na čekacích listinách je nedostatek vhodných dárců a funkčních štěpů.</a:t>
            </a:r>
          </a:p>
        </p:txBody>
      </p:sp>
    </p:spTree>
    <p:extLst>
      <p:ext uri="{BB962C8B-B14F-4D97-AF65-F5344CB8AC3E}">
        <p14:creationId xmlns:p14="http://schemas.microsoft.com/office/powerpoint/2010/main" val="739351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D9B305-63B3-47D0-A1A1-3A0FCFEF7AF5}"/>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2A9DCBE1-06D0-46B3-BC13-94BB49AEEB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6929" y="0"/>
            <a:ext cx="5894261" cy="3945449"/>
          </a:xfrm>
        </p:spPr>
      </p:pic>
      <p:pic>
        <p:nvPicPr>
          <p:cNvPr id="7" name="Obrázek 6">
            <a:extLst>
              <a:ext uri="{FF2B5EF4-FFF2-40B4-BE49-F238E27FC236}">
                <a16:creationId xmlns:a16="http://schemas.microsoft.com/office/drawing/2014/main" id="{93784A82-22B5-4B36-8120-54D2A6ED2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196" y="3188589"/>
            <a:ext cx="6056311" cy="3669411"/>
          </a:xfrm>
          <a:prstGeom prst="rect">
            <a:avLst/>
          </a:prstGeom>
        </p:spPr>
      </p:pic>
      <p:pic>
        <p:nvPicPr>
          <p:cNvPr id="9" name="Obrázek 8">
            <a:extLst>
              <a:ext uri="{FF2B5EF4-FFF2-40B4-BE49-F238E27FC236}">
                <a16:creationId xmlns:a16="http://schemas.microsoft.com/office/drawing/2014/main" id="{0890F0AD-E02F-424C-814F-36ECBE618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88" y="3935893"/>
            <a:ext cx="4607124" cy="2965836"/>
          </a:xfrm>
          <a:prstGeom prst="rect">
            <a:avLst/>
          </a:prstGeom>
        </p:spPr>
      </p:pic>
      <p:pic>
        <p:nvPicPr>
          <p:cNvPr id="11" name="Obrázek 10">
            <a:extLst>
              <a:ext uri="{FF2B5EF4-FFF2-40B4-BE49-F238E27FC236}">
                <a16:creationId xmlns:a16="http://schemas.microsoft.com/office/drawing/2014/main" id="{933CC799-2EA5-49F6-AC5A-1E1E3C17D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910" y="172051"/>
            <a:ext cx="1661010" cy="1389712"/>
          </a:xfrm>
          <a:prstGeom prst="rect">
            <a:avLst/>
          </a:prstGeom>
        </p:spPr>
      </p:pic>
      <p:pic>
        <p:nvPicPr>
          <p:cNvPr id="15" name="Obrázek 14">
            <a:extLst>
              <a:ext uri="{FF2B5EF4-FFF2-40B4-BE49-F238E27FC236}">
                <a16:creationId xmlns:a16="http://schemas.microsoft.com/office/drawing/2014/main" id="{E3FCB9C9-4332-44F2-8E15-AF45F6948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7414" y="172051"/>
            <a:ext cx="4068043" cy="3051032"/>
          </a:xfrm>
          <a:prstGeom prst="rect">
            <a:avLst/>
          </a:prstGeom>
        </p:spPr>
      </p:pic>
      <p:pic>
        <p:nvPicPr>
          <p:cNvPr id="17" name="Obrázek 16">
            <a:extLst>
              <a:ext uri="{FF2B5EF4-FFF2-40B4-BE49-F238E27FC236}">
                <a16:creationId xmlns:a16="http://schemas.microsoft.com/office/drawing/2014/main" id="{23894967-37A3-48CD-B895-C4191099E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3701" y="65552"/>
            <a:ext cx="2658514" cy="1244810"/>
          </a:xfrm>
          <a:prstGeom prst="rect">
            <a:avLst/>
          </a:prstGeom>
        </p:spPr>
      </p:pic>
    </p:spTree>
    <p:extLst>
      <p:ext uri="{BB962C8B-B14F-4D97-AF65-F5344CB8AC3E}">
        <p14:creationId xmlns:p14="http://schemas.microsoft.com/office/powerpoint/2010/main" val="2795176960"/>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E392A7-5C34-4699-8688-450D1DA8D6E3}"/>
              </a:ext>
            </a:extLst>
          </p:cNvPr>
          <p:cNvSpPr>
            <a:spLocks noGrp="1"/>
          </p:cNvSpPr>
          <p:nvPr>
            <p:ph type="title"/>
          </p:nvPr>
        </p:nvSpPr>
        <p:spPr/>
        <p:txBody>
          <a:bodyPr>
            <a:normAutofit fontScale="90000"/>
          </a:bodyPr>
          <a:lstStyle/>
          <a:p>
            <a:r>
              <a:rPr lang="cs-CZ" b="1" dirty="0">
                <a:solidFill>
                  <a:srgbClr val="FF0000"/>
                </a:solidFill>
              </a:rPr>
              <a:t>2​6 Ošetřovatelský proces u gerontologického pacienta na chirurgickém oddělení</a:t>
            </a:r>
            <a:br>
              <a:rPr lang="cs-CZ" b="1" dirty="0"/>
            </a:br>
            <a:endParaRPr lang="cs-CZ" dirty="0"/>
          </a:p>
        </p:txBody>
      </p:sp>
      <p:sp>
        <p:nvSpPr>
          <p:cNvPr id="3" name="Zástupný symbol pro obsah 2">
            <a:extLst>
              <a:ext uri="{FF2B5EF4-FFF2-40B4-BE49-F238E27FC236}">
                <a16:creationId xmlns:a16="http://schemas.microsoft.com/office/drawing/2014/main" id="{56022936-7891-43F4-9288-EB3955FF0641}"/>
              </a:ext>
            </a:extLst>
          </p:cNvPr>
          <p:cNvSpPr>
            <a:spLocks noGrp="1"/>
          </p:cNvSpPr>
          <p:nvPr>
            <p:ph idx="1"/>
          </p:nvPr>
        </p:nvSpPr>
        <p:spPr/>
        <p:txBody>
          <a:bodyPr>
            <a:normAutofit fontScale="92500" lnSpcReduction="10000"/>
          </a:bodyPr>
          <a:lstStyle/>
          <a:p>
            <a:r>
              <a:rPr lang="cs-CZ" b="1" dirty="0"/>
              <a:t>Anestézie</a:t>
            </a:r>
            <a:endParaRPr lang="cs-CZ" dirty="0"/>
          </a:p>
          <a:p>
            <a:r>
              <a:rPr lang="cs-CZ" dirty="0"/>
              <a:t>Za posledních 30 let významně stoupl počet anestézií podaných pacientům starším 65 let. Geriatričtí nemocní se podílejí 20 % na všech anesteziích. Velmi obecně je kterýkoli výkon u průměrného nemocného nad 65 let zatížen již mírným rizikem, u nemocného nad 75-80 let středním rizikem a nad 90 let je tento výkon vysoce rizikový až kritický. Anestézie starších pacientů sebou nese signifikantně vyšší riziko morbidity i mortality. Riziko úmrtí je až 3x vyšší. Anestézie spojená s operačním výkonem představuje pro organismus extrémní zátěž a anesteziologické postupy zasahují do chodu celého organismu. Je tedy nutno anesteziologickou péči přizpůsobit fyziologickým změnám ve stáří, je-li to možné, pokusit se zlepšit celkový stav nemocného předoperačně a tím snížit riziko perioperační.</a:t>
            </a:r>
          </a:p>
          <a:p>
            <a:endParaRPr lang="cs-CZ" dirty="0"/>
          </a:p>
        </p:txBody>
      </p:sp>
    </p:spTree>
    <p:extLst>
      <p:ext uri="{BB962C8B-B14F-4D97-AF65-F5344CB8AC3E}">
        <p14:creationId xmlns:p14="http://schemas.microsoft.com/office/powerpoint/2010/main" val="3962269744"/>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6D9F49-7AA7-4FF3-B458-4D8EA0542D2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7A2DB70-5FC0-4435-BA3C-92988E0F88DE}"/>
              </a:ext>
            </a:extLst>
          </p:cNvPr>
          <p:cNvSpPr>
            <a:spLocks noGrp="1"/>
          </p:cNvSpPr>
          <p:nvPr>
            <p:ph idx="1"/>
          </p:nvPr>
        </p:nvSpPr>
        <p:spPr/>
        <p:txBody>
          <a:bodyPr>
            <a:normAutofit fontScale="40000" lnSpcReduction="20000"/>
          </a:bodyPr>
          <a:lstStyle/>
          <a:p>
            <a:r>
              <a:rPr lang="cs-CZ" b="1" dirty="0"/>
              <a:t>Změny ve stáří, které zásadně ovlivňují anestézii:</a:t>
            </a:r>
            <a:endParaRPr lang="cs-CZ" dirty="0"/>
          </a:p>
          <a:p>
            <a:r>
              <a:rPr lang="cs-CZ" b="1" dirty="0"/>
              <a:t>Kardiovaskulární změny</a:t>
            </a:r>
            <a:endParaRPr lang="cs-CZ" dirty="0"/>
          </a:p>
          <a:p>
            <a:r>
              <a:rPr lang="cs-CZ" dirty="0"/>
              <a:t>- Omezená rezerva srdeční a oběhová</a:t>
            </a:r>
          </a:p>
          <a:p>
            <a:r>
              <a:rPr lang="cs-CZ" dirty="0"/>
              <a:t>- Častá kardiovaskulární onemocnění</a:t>
            </a:r>
          </a:p>
          <a:p>
            <a:r>
              <a:rPr lang="cs-CZ" b="1" dirty="0"/>
              <a:t>Respirační změny</a:t>
            </a:r>
            <a:endParaRPr lang="cs-CZ" dirty="0"/>
          </a:p>
          <a:p>
            <a:r>
              <a:rPr lang="cs-CZ" dirty="0"/>
              <a:t>- Zhoršená ventilační odpověď na hypoxii a </a:t>
            </a:r>
            <a:r>
              <a:rPr lang="cs-CZ" dirty="0" err="1"/>
              <a:t>hyperkapnii</a:t>
            </a:r>
            <a:endParaRPr lang="cs-CZ" dirty="0"/>
          </a:p>
          <a:p>
            <a:r>
              <a:rPr lang="cs-CZ" dirty="0"/>
              <a:t>- Zhoršená výměna plynů</a:t>
            </a:r>
          </a:p>
          <a:p>
            <a:r>
              <a:rPr lang="cs-CZ" dirty="0"/>
              <a:t>- Rigidita hrudníku a atrofie dýchacích svalů</a:t>
            </a:r>
          </a:p>
          <a:p>
            <a:r>
              <a:rPr lang="cs-CZ" dirty="0"/>
              <a:t>- Oslabení obranných dýchacích reflexů – nebezpečí aspirace a retence sekretů</a:t>
            </a:r>
          </a:p>
          <a:p>
            <a:r>
              <a:rPr lang="cs-CZ" b="1" dirty="0"/>
              <a:t>Neurologické změny</a:t>
            </a:r>
            <a:endParaRPr lang="cs-CZ" dirty="0"/>
          </a:p>
          <a:p>
            <a:r>
              <a:rPr lang="cs-CZ" dirty="0"/>
              <a:t>- Pooperační kognitivní dysfunkce u 25 % pacientů v prvním pooperačním týdnu</a:t>
            </a:r>
          </a:p>
          <a:p>
            <a:r>
              <a:rPr lang="cs-CZ" dirty="0"/>
              <a:t>- Zhoršená centrální termoregulace</a:t>
            </a:r>
          </a:p>
          <a:p>
            <a:r>
              <a:rPr lang="cs-CZ" b="1" dirty="0"/>
              <a:t>Renální změny</a:t>
            </a:r>
            <a:endParaRPr lang="cs-CZ" dirty="0"/>
          </a:p>
          <a:p>
            <a:r>
              <a:rPr lang="cs-CZ" dirty="0"/>
              <a:t>- Klesá počet glomerulů, klesá </a:t>
            </a:r>
            <a:r>
              <a:rPr lang="cs-CZ" dirty="0" err="1"/>
              <a:t>clearance</a:t>
            </a:r>
            <a:r>
              <a:rPr lang="cs-CZ" dirty="0"/>
              <a:t> renálně vylučovaných léků</a:t>
            </a:r>
          </a:p>
          <a:p>
            <a:r>
              <a:rPr lang="cs-CZ" dirty="0"/>
              <a:t>- Špatná tolerance na </a:t>
            </a:r>
            <a:r>
              <a:rPr lang="cs-CZ" dirty="0" err="1"/>
              <a:t>hypo</a:t>
            </a:r>
            <a:r>
              <a:rPr lang="cs-CZ" dirty="0"/>
              <a:t> a hypervolémii a hladiny sodíku v krvi</a:t>
            </a:r>
          </a:p>
          <a:p>
            <a:r>
              <a:rPr lang="cs-CZ" b="1" dirty="0" err="1"/>
              <a:t>Hepatální</a:t>
            </a:r>
            <a:r>
              <a:rPr lang="cs-CZ" b="1" dirty="0"/>
              <a:t> změny</a:t>
            </a:r>
            <a:endParaRPr lang="cs-CZ" dirty="0"/>
          </a:p>
          <a:p>
            <a:r>
              <a:rPr lang="cs-CZ" dirty="0"/>
              <a:t>- Prodlužuje se poločas medikamentů metabolizovaných a vylučovaných játry (</a:t>
            </a:r>
            <a:r>
              <a:rPr lang="cs-CZ" dirty="0" err="1"/>
              <a:t>opiody</a:t>
            </a:r>
            <a:r>
              <a:rPr lang="cs-CZ" dirty="0"/>
              <a:t>, benzodiazepiny)</a:t>
            </a:r>
          </a:p>
          <a:p>
            <a:endParaRPr lang="cs-CZ" dirty="0"/>
          </a:p>
        </p:txBody>
      </p:sp>
    </p:spTree>
    <p:extLst>
      <p:ext uri="{BB962C8B-B14F-4D97-AF65-F5344CB8AC3E}">
        <p14:creationId xmlns:p14="http://schemas.microsoft.com/office/powerpoint/2010/main" val="189298852"/>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23F8CE-78E6-4BD6-B7DC-9C4C9371EB6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ED7E330-4198-4407-BC5E-4EBE4D560F91}"/>
              </a:ext>
            </a:extLst>
          </p:cNvPr>
          <p:cNvSpPr>
            <a:spLocks noGrp="1"/>
          </p:cNvSpPr>
          <p:nvPr>
            <p:ph idx="1"/>
          </p:nvPr>
        </p:nvSpPr>
        <p:spPr/>
        <p:txBody>
          <a:bodyPr>
            <a:normAutofit fontScale="62500" lnSpcReduction="20000"/>
          </a:bodyPr>
          <a:lstStyle/>
          <a:p>
            <a:r>
              <a:rPr lang="cs-CZ" b="1" dirty="0"/>
              <a:t>Konstituční změny</a:t>
            </a:r>
            <a:endParaRPr lang="cs-CZ" dirty="0"/>
          </a:p>
          <a:p>
            <a:r>
              <a:rPr lang="cs-CZ" dirty="0"/>
              <a:t>- Atrofie svalů, náhrada tukovou tkání</a:t>
            </a:r>
          </a:p>
          <a:p>
            <a:r>
              <a:rPr lang="cs-CZ" dirty="0"/>
              <a:t>- Méně celkového množství tělesné vody a více tuku – špatné pro distribuci léků rozpustných ve vodě, naopak prostor pro léky rozpustné v tuku</a:t>
            </a:r>
          </a:p>
          <a:p>
            <a:r>
              <a:rPr lang="cs-CZ" dirty="0"/>
              <a:t>- 40 % pacientů s malnutricí</a:t>
            </a:r>
          </a:p>
          <a:p>
            <a:r>
              <a:rPr lang="cs-CZ" dirty="0"/>
              <a:t>- 50 % pacientů s dehydratací</a:t>
            </a:r>
          </a:p>
          <a:p>
            <a:r>
              <a:rPr lang="cs-CZ" b="1" dirty="0"/>
              <a:t>Hematologické změny</a:t>
            </a:r>
            <a:endParaRPr lang="cs-CZ" dirty="0"/>
          </a:p>
          <a:p>
            <a:r>
              <a:rPr lang="cs-CZ" dirty="0"/>
              <a:t>- Častěji </a:t>
            </a:r>
            <a:r>
              <a:rPr lang="cs-CZ" dirty="0" err="1"/>
              <a:t>hyperkoagulace</a:t>
            </a:r>
            <a:r>
              <a:rPr lang="cs-CZ" dirty="0"/>
              <a:t> a trombóza žilního řečiště</a:t>
            </a:r>
          </a:p>
          <a:p>
            <a:r>
              <a:rPr lang="cs-CZ" dirty="0"/>
              <a:t>- Chronická medikace antikoagulancií a </a:t>
            </a:r>
            <a:r>
              <a:rPr lang="cs-CZ" dirty="0" err="1"/>
              <a:t>antiagregancií</a:t>
            </a:r>
            <a:endParaRPr lang="cs-CZ" dirty="0"/>
          </a:p>
          <a:p>
            <a:r>
              <a:rPr lang="cs-CZ" dirty="0"/>
              <a:t>- Častá anémie</a:t>
            </a:r>
          </a:p>
          <a:p>
            <a:r>
              <a:rPr lang="cs-CZ" b="1" dirty="0"/>
              <a:t>Imunitní změny</a:t>
            </a:r>
            <a:endParaRPr lang="cs-CZ" dirty="0"/>
          </a:p>
          <a:p>
            <a:r>
              <a:rPr lang="cs-CZ" dirty="0"/>
              <a:t>- Redukce kostní dřeně a objemu sleziny, ztráta </a:t>
            </a:r>
            <a:r>
              <a:rPr lang="cs-CZ" dirty="0" err="1"/>
              <a:t>thymu</a:t>
            </a:r>
            <a:r>
              <a:rPr lang="cs-CZ" dirty="0"/>
              <a:t>, snížená obranyschopnost, stoupá riziko infekce</a:t>
            </a:r>
          </a:p>
          <a:p>
            <a:r>
              <a:rPr lang="cs-CZ" dirty="0"/>
              <a:t>- Farmakokinetika</a:t>
            </a:r>
          </a:p>
          <a:p>
            <a:r>
              <a:rPr lang="cs-CZ" dirty="0"/>
              <a:t>- Prodloužený účinek anestetik</a:t>
            </a:r>
          </a:p>
          <a:p>
            <a:endParaRPr lang="cs-CZ" dirty="0"/>
          </a:p>
        </p:txBody>
      </p:sp>
    </p:spTree>
    <p:extLst>
      <p:ext uri="{BB962C8B-B14F-4D97-AF65-F5344CB8AC3E}">
        <p14:creationId xmlns:p14="http://schemas.microsoft.com/office/powerpoint/2010/main" val="2269641816"/>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AF026A-2598-41D6-9B8D-C3FB0E605F3A}"/>
              </a:ext>
            </a:extLst>
          </p:cNvPr>
          <p:cNvSpPr>
            <a:spLocks noGrp="1"/>
          </p:cNvSpPr>
          <p:nvPr>
            <p:ph type="title"/>
          </p:nvPr>
        </p:nvSpPr>
        <p:spPr/>
        <p:txBody>
          <a:bodyPr/>
          <a:lstStyle/>
          <a:p>
            <a:r>
              <a:rPr lang="cs-CZ" b="1" dirty="0"/>
              <a:t>Předoperační anesteziologická příprava</a:t>
            </a:r>
            <a:br>
              <a:rPr lang="cs-CZ" dirty="0"/>
            </a:br>
            <a:endParaRPr lang="cs-CZ" dirty="0"/>
          </a:p>
        </p:txBody>
      </p:sp>
      <p:sp>
        <p:nvSpPr>
          <p:cNvPr id="3" name="Zástupný symbol pro obsah 2">
            <a:extLst>
              <a:ext uri="{FF2B5EF4-FFF2-40B4-BE49-F238E27FC236}">
                <a16:creationId xmlns:a16="http://schemas.microsoft.com/office/drawing/2014/main" id="{EF2CF688-5C30-4404-AD53-1D5F86B1C1B4}"/>
              </a:ext>
            </a:extLst>
          </p:cNvPr>
          <p:cNvSpPr>
            <a:spLocks noGrp="1"/>
          </p:cNvSpPr>
          <p:nvPr>
            <p:ph idx="1"/>
          </p:nvPr>
        </p:nvSpPr>
        <p:spPr/>
        <p:txBody>
          <a:bodyPr/>
          <a:lstStyle/>
          <a:p>
            <a:r>
              <a:rPr lang="cs-CZ" dirty="0"/>
              <a:t>Při hodnocení rizika možné perioperační morbidity a mortality je nejzávažnější skutečností počet koexistujících onemocnění, nikoli věk pacienta. Pro posouzení nemocného z obecného pohledu slouží klasifikace vydaná Americkou společností pro anesteziologii – ASA (tab.1). Podle úrovně zařazení daného konkrétního nemocného je plánována intenzita přípravy, sledování a celková péče o nemocného.  </a:t>
            </a:r>
          </a:p>
          <a:p>
            <a:endParaRPr lang="cs-CZ" dirty="0"/>
          </a:p>
        </p:txBody>
      </p:sp>
    </p:spTree>
    <p:extLst>
      <p:ext uri="{BB962C8B-B14F-4D97-AF65-F5344CB8AC3E}">
        <p14:creationId xmlns:p14="http://schemas.microsoft.com/office/powerpoint/2010/main" val="3410677379"/>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2A6E72-5B18-4091-BB3C-3B05C5624D1C}"/>
              </a:ext>
            </a:extLst>
          </p:cNvPr>
          <p:cNvSpPr>
            <a:spLocks noGrp="1"/>
          </p:cNvSpPr>
          <p:nvPr>
            <p:ph type="title"/>
          </p:nvPr>
        </p:nvSpPr>
        <p:spPr/>
        <p:txBody>
          <a:bodyPr/>
          <a:lstStyle/>
          <a:p>
            <a:r>
              <a:rPr lang="cs-CZ" i="1" dirty="0"/>
              <a:t>Klasifikace ASA (celkový stav pacienta před anestézií)</a:t>
            </a:r>
            <a:endParaRPr lang="cs-CZ" dirty="0"/>
          </a:p>
        </p:txBody>
      </p:sp>
      <p:graphicFrame>
        <p:nvGraphicFramePr>
          <p:cNvPr id="4" name="Zástupný symbol pro obsah 3">
            <a:extLst>
              <a:ext uri="{FF2B5EF4-FFF2-40B4-BE49-F238E27FC236}">
                <a16:creationId xmlns:a16="http://schemas.microsoft.com/office/drawing/2014/main" id="{87C96DC3-0671-42AD-8536-82A152BC06DB}"/>
              </a:ext>
            </a:extLst>
          </p:cNvPr>
          <p:cNvGraphicFramePr>
            <a:graphicFrameLocks noGrp="1"/>
          </p:cNvGraphicFramePr>
          <p:nvPr>
            <p:ph idx="1"/>
            <p:extLst>
              <p:ext uri="{D42A27DB-BD31-4B8C-83A1-F6EECF244321}">
                <p14:modId xmlns:p14="http://schemas.microsoft.com/office/powerpoint/2010/main" val="375239960"/>
              </p:ext>
            </p:extLst>
          </p:nvPr>
        </p:nvGraphicFramePr>
        <p:xfrm>
          <a:off x="1161288" y="1690688"/>
          <a:ext cx="10094976" cy="4876800"/>
        </p:xfrm>
        <a:graphic>
          <a:graphicData uri="http://schemas.openxmlformats.org/drawingml/2006/table">
            <a:tbl>
              <a:tblPr/>
              <a:tblGrid>
                <a:gridCol w="1613565">
                  <a:extLst>
                    <a:ext uri="{9D8B030D-6E8A-4147-A177-3AD203B41FA5}">
                      <a16:colId xmlns:a16="http://schemas.microsoft.com/office/drawing/2014/main" val="806844676"/>
                    </a:ext>
                  </a:extLst>
                </a:gridCol>
                <a:gridCol w="8481411">
                  <a:extLst>
                    <a:ext uri="{9D8B030D-6E8A-4147-A177-3AD203B41FA5}">
                      <a16:colId xmlns:a16="http://schemas.microsoft.com/office/drawing/2014/main" val="3736087093"/>
                    </a:ext>
                  </a:extLst>
                </a:gridCol>
              </a:tblGrid>
              <a:tr h="870268">
                <a:tc>
                  <a:txBody>
                    <a:bodyPr/>
                    <a:lstStyle/>
                    <a:p>
                      <a:r>
                        <a:rPr lang="cs-CZ" sz="2000" dirty="0"/>
                        <a:t>ASA 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dirty="0"/>
                        <a:t>Zdravý pacient bez patologického klinického (psychosomatického) a laboratorního nálezu. Chorobný proces, jenž je indikací k operaci, je lokalizovaný a nezpůsobuje systémovou poruchu.</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6388754"/>
                  </a:ext>
                </a:extLst>
              </a:tr>
              <a:tr h="1087834">
                <a:tc>
                  <a:txBody>
                    <a:bodyPr/>
                    <a:lstStyle/>
                    <a:p>
                      <a:r>
                        <a:rPr lang="cs-CZ" sz="2000"/>
                        <a:t>ASA II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dirty="0"/>
                        <a:t>Mírné až středně závažné systémové onemocnění, pro které je pacient operován, případně vyvolané jiným patologickým procesem (např. lehká hypertenze, diabetes </a:t>
                      </a:r>
                      <a:r>
                        <a:rPr lang="cs-CZ" sz="2000" dirty="0" err="1"/>
                        <a:t>mellitus</a:t>
                      </a:r>
                      <a:r>
                        <a:rPr lang="cs-CZ" sz="2000" dirty="0"/>
                        <a:t>, anémie, pokročilý věk, obezita, chronická bronchitida, lehká forma ICHS)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986952"/>
                  </a:ext>
                </a:extLst>
              </a:tr>
              <a:tr h="761484">
                <a:tc>
                  <a:txBody>
                    <a:bodyPr/>
                    <a:lstStyle/>
                    <a:p>
                      <a:r>
                        <a:rPr lang="cs-CZ" sz="2000"/>
                        <a:t>ASA III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dirty="0"/>
                        <a:t>Závažné systémové onemocnění jakékoli etiologie, omezující aktivitu nemocného (např. angina pectoris, stav po infarktu myokardu, závažná forma diabetu, srdeční selhání).</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4694297"/>
                  </a:ext>
                </a:extLst>
              </a:tr>
              <a:tr h="1196618">
                <a:tc>
                  <a:txBody>
                    <a:bodyPr/>
                    <a:lstStyle/>
                    <a:p>
                      <a:r>
                        <a:rPr lang="cs-CZ" sz="2000"/>
                        <a:t>ASA IV</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dirty="0"/>
                        <a:t>Závažné, život ohrožující systémové onemocnění, které není vždy operací řešitelné (srdeční dekompenzace, nestabilní angina pectoris, akutní myokarditida, pokročilá forma plicní, ledvinné, jaterní a endokrinní nedostatečnosti, hemoragický šok, peritonitis, ileus).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7531233"/>
                  </a:ext>
                </a:extLst>
              </a:tr>
              <a:tr h="435134">
                <a:tc>
                  <a:txBody>
                    <a:bodyPr/>
                    <a:lstStyle/>
                    <a:p>
                      <a:r>
                        <a:rPr lang="cs-CZ" sz="2000"/>
                        <a:t>ASA V</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2000" dirty="0" err="1"/>
                        <a:t>Moribundní</a:t>
                      </a:r>
                      <a:r>
                        <a:rPr lang="cs-CZ" sz="2000" dirty="0"/>
                        <a:t> (umírající) nemocný, u něhož je operace poslední možností záchrany života.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865551"/>
                  </a:ext>
                </a:extLst>
              </a:tr>
            </a:tbl>
          </a:graphicData>
        </a:graphic>
      </p:graphicFrame>
      <p:sp>
        <p:nvSpPr>
          <p:cNvPr id="5" name="Rectangle 1">
            <a:extLst>
              <a:ext uri="{FF2B5EF4-FFF2-40B4-BE49-F238E27FC236}">
                <a16:creationId xmlns:a16="http://schemas.microsoft.com/office/drawing/2014/main" id="{D08D6887-7A9B-46D7-BEFF-178DFAF8DB2D}"/>
              </a:ext>
            </a:extLst>
          </p:cNvPr>
          <p:cNvSpPr>
            <a:spLocks noChangeArrowheads="1"/>
          </p:cNvSpPr>
          <p:nvPr/>
        </p:nvSpPr>
        <p:spPr bwMode="auto">
          <a:xfrm>
            <a:off x="-69944698" y="-134937"/>
            <a:ext cx="8575772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708189069"/>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C177D-0F10-47E5-9A25-2FE8F1BCA07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3C4604E-8989-49FB-B492-3AB274A53A05}"/>
              </a:ext>
            </a:extLst>
          </p:cNvPr>
          <p:cNvSpPr>
            <a:spLocks noGrp="1"/>
          </p:cNvSpPr>
          <p:nvPr>
            <p:ph idx="1"/>
          </p:nvPr>
        </p:nvSpPr>
        <p:spPr/>
        <p:txBody>
          <a:bodyPr>
            <a:normAutofit fontScale="77500" lnSpcReduction="20000"/>
          </a:bodyPr>
          <a:lstStyle/>
          <a:p>
            <a:r>
              <a:rPr lang="cs-CZ" dirty="0"/>
              <a:t>Zdravotní a funkční stav stanovíme na základě detailních anamnestických údajů, včetně kompletního výčtu medikamentózní léčby, s ohledem na fyzickou kondici stanovenou komplexním funkčním geriatrickým vyšetřením, sociální situaci a zvážením předchozích komplikací spojených s anestézií. Rutinně používané relativně jednoduché škály ADL a IADL poskytují dostatečnou orientaci ve schopnostech nemocného a míře jeho závislosti. Nedílnou součástí vyšetření funkčního stavu je stanovení kognitivních funkcí. Patrně nejčastěji používaným testem je MMSE (mini </a:t>
            </a:r>
            <a:r>
              <a:rPr lang="cs-CZ" dirty="0" err="1"/>
              <a:t>mental</a:t>
            </a:r>
            <a:r>
              <a:rPr lang="cs-CZ" dirty="0"/>
              <a:t> </a:t>
            </a:r>
            <a:r>
              <a:rPr lang="cs-CZ" dirty="0" err="1"/>
              <a:t>state</a:t>
            </a:r>
            <a:r>
              <a:rPr lang="cs-CZ" dirty="0"/>
              <a:t> </a:t>
            </a:r>
            <a:r>
              <a:rPr lang="cs-CZ" dirty="0" err="1"/>
              <a:t>examination</a:t>
            </a:r>
            <a:r>
              <a:rPr lang="cs-CZ" dirty="0"/>
              <a:t>). Při zjištění kognitivního postižení je nutno opět přehodnotit poměr profit versus riziko a v případě trvající indikace užít co nejšetrnější způsob anestézie.</a:t>
            </a:r>
          </a:p>
          <a:p>
            <a:r>
              <a:rPr lang="cs-CZ" dirty="0"/>
              <a:t> </a:t>
            </a:r>
          </a:p>
          <a:p>
            <a:r>
              <a:rPr lang="cs-CZ" dirty="0"/>
              <a:t>Předoperační klinická a laboratorní vyšetření je třeba indikovat individuálně podle koexistujících onemocnění a s ohledem na druh operačního výkonu. Základní vyšetření u starších pacientů zahrnuje: EKG, skiagrafii hrudníku, krevní obraz, koagulační parametry, </a:t>
            </a:r>
            <a:r>
              <a:rPr lang="cs-CZ" dirty="0" err="1"/>
              <a:t>iontogram</a:t>
            </a:r>
            <a:r>
              <a:rPr lang="cs-CZ" dirty="0"/>
              <a:t> hladinu urey, kreatininu, glukózy, bilirubinu a jaterní testy, aktivitu zánětlivých parametrů, základní vyšetření moči. Podle stavu se často doplňují též echokardiografie, </a:t>
            </a:r>
            <a:r>
              <a:rPr lang="cs-CZ" dirty="0" err="1"/>
              <a:t>ergometrie</a:t>
            </a:r>
            <a:r>
              <a:rPr lang="cs-CZ" dirty="0"/>
              <a:t>, spirometrie, Doppler atd.</a:t>
            </a:r>
          </a:p>
          <a:p>
            <a:endParaRPr lang="cs-CZ" dirty="0"/>
          </a:p>
        </p:txBody>
      </p:sp>
    </p:spTree>
    <p:extLst>
      <p:ext uri="{BB962C8B-B14F-4D97-AF65-F5344CB8AC3E}">
        <p14:creationId xmlns:p14="http://schemas.microsoft.com/office/powerpoint/2010/main" val="241539845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59C8E-D099-42C8-8B5E-5DF9AC074EE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6583AF1-F2D1-4DB1-B2F3-70ECB912EC81}"/>
              </a:ext>
            </a:extLst>
          </p:cNvPr>
          <p:cNvSpPr>
            <a:spLocks noGrp="1"/>
          </p:cNvSpPr>
          <p:nvPr>
            <p:ph idx="1"/>
          </p:nvPr>
        </p:nvSpPr>
        <p:spPr/>
        <p:txBody>
          <a:bodyPr>
            <a:normAutofit fontScale="62500" lnSpcReduction="20000"/>
          </a:bodyPr>
          <a:lstStyle/>
          <a:p>
            <a:r>
              <a:rPr lang="cs-CZ" dirty="0"/>
              <a:t>Pozornost by měla být soustředěna na optimalizaci zdravotního stavu ještě před výkonem. Vždy je nutné zvažovat benefit odložení výkonu s ohledem na možné zlepšení celkového stavu, zlepšení stavu výživy spolu se zavedením adekvátní terapie v rámci snížení rizika možných komplikací. Např. nemocní s úbytkem hmotnosti 20 % před operací mají až 4x vyšší výskyt komplikací a až 6x vyšší mortalitu. Starší pacienti mívají sníženou hladinu bílkoviny, imunoglobulinů, z toho plyne zvýšená náchylnost k infekčním komplikacím. Také deplece vitamínů, minerálů a stopových prvků je velmi častá a může mít různé klinické projevy. Snížení sérové koncentrace kalcia, kalia nebo magnézia může podmiňovat tendenci k tetaniím, vede k elektrické nestabilitě a arytmiím i v pooperačním období. </a:t>
            </a:r>
            <a:r>
              <a:rPr lang="cs-CZ" dirty="0" err="1"/>
              <a:t>Hypomagnezémie</a:t>
            </a:r>
            <a:r>
              <a:rPr lang="cs-CZ" dirty="0"/>
              <a:t> vede ke zhoršení anginy pectoris (spasmus koronárních artérií), nízká hladina fosforu vede k únavě, slabosti, nedostatek železa kromě anémie vede též k únavě, nevýkonnosti, snížené imunitě, nedostatek B12 – anémie a zhoršování kognitivních funkcí, nízká hladina kyseliny listové vede k nižší odolnosti sliznic při léčbě ATB, chemoterapeutiky. Pravidelná medikace mimo PAD by měla pokračovat až do chirurgického výkonu. Jednodenní chirurgie je vhodná u menších výkonů u pacientů v dobré kondici. Heroické kurativní výkony nemají být provedeny, pokud přínos pro pacienta nevyvažuje riziko spojené s operačním výkonem. Rozhodnutí o odmítnutí operace je obtížné a mělo by být provedeno na úrovni konzultantů se souhlasem pacienta a jeho rodiny. Paliativní výkony zlepšující kvalitu života by měly následovat po adekvátní přípravě. Vysoce rizikové pacienty je třeba operovat v takové zdravotnickém zařízení, které je schopno řešit komplikace. Veškerá závažná rozhodnutí je třeba řádně dokumentovat.</a:t>
            </a:r>
          </a:p>
        </p:txBody>
      </p:sp>
    </p:spTree>
    <p:extLst>
      <p:ext uri="{BB962C8B-B14F-4D97-AF65-F5344CB8AC3E}">
        <p14:creationId xmlns:p14="http://schemas.microsoft.com/office/powerpoint/2010/main" val="1533099638"/>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589BD-1E03-4C5A-A88B-4988C31B8C0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2323FD6-6B20-4290-BDEB-DD76F459CD7B}"/>
              </a:ext>
            </a:extLst>
          </p:cNvPr>
          <p:cNvSpPr>
            <a:spLocks noGrp="1"/>
          </p:cNvSpPr>
          <p:nvPr>
            <p:ph idx="1"/>
          </p:nvPr>
        </p:nvSpPr>
        <p:spPr/>
        <p:txBody>
          <a:bodyPr>
            <a:normAutofit fontScale="55000" lnSpcReduction="20000"/>
          </a:bodyPr>
          <a:lstStyle/>
          <a:p>
            <a:r>
              <a:rPr lang="cs-CZ" b="1" dirty="0"/>
              <a:t>Vedení anestézie ve vyšším věku</a:t>
            </a:r>
            <a:endParaRPr lang="cs-CZ" dirty="0"/>
          </a:p>
          <a:p>
            <a:r>
              <a:rPr lang="cs-CZ" dirty="0"/>
              <a:t>Hlavními rizikovými faktory pro závažné perioperační komplikace jsou akutní výkony, výkony v tělních dutinách, na velkých cévách. V indikovaných případech je vhodné použití svodných anesteziologických technik. U starších pacientů je výrazně akcentované riziko vzniku dekubitů a hypotermie během operačního výkonu. Anestézie vyžaduje zkušeného anesteziologa.</a:t>
            </a:r>
          </a:p>
          <a:p>
            <a:r>
              <a:rPr lang="cs-CZ" dirty="0"/>
              <a:t> </a:t>
            </a:r>
          </a:p>
          <a:p>
            <a:r>
              <a:rPr lang="cs-CZ" b="1" dirty="0"/>
              <a:t>Pooperační péče</a:t>
            </a:r>
            <a:endParaRPr lang="cs-CZ" dirty="0"/>
          </a:p>
          <a:p>
            <a:r>
              <a:rPr lang="cs-CZ" dirty="0"/>
              <a:t>Nezbytná je monitorace vitálních funkcí, bilance tekutin, sledování hladiny elektrolytů a hematologických parametrů. Léčbu je třeba zahájit včas, neodkládat. Pacienti s ICHS mají zvýšený transfúzní práh pro substituci (</a:t>
            </a:r>
            <a:r>
              <a:rPr lang="cs-CZ" dirty="0" err="1"/>
              <a:t>Hb</a:t>
            </a:r>
            <a:r>
              <a:rPr lang="cs-CZ" dirty="0"/>
              <a:t> 90-100 g/l). I u pacientů s poruchami vědomí a demencí je důležitá adekvátní analgetická terapie. Bolest vede ke zhoršování stavu vědomí a naopak nevysvětlitelné příčiny zmatenosti u pacientů s předoperačně normálními kognitivními funkcemi mohou být způsobeny nedostatečnou analgezií. Nesteroidní antiflogistika by měla být užívána opatrně. Intramuskulárně a subkutánně podávané </a:t>
            </a:r>
            <a:r>
              <a:rPr lang="cs-CZ" dirty="0" err="1"/>
              <a:t>opioidy</a:t>
            </a:r>
            <a:r>
              <a:rPr lang="cs-CZ" dirty="0"/>
              <a:t> mohou být nestandardně absorbovány, stejně tak i reakce na ně může být neadekvátní. Starší pacienti mohou mít potíže s používáním samoobslužných dávkovacích systémů. Regionální techniky nebo krátkodobá infúze s opiáty v redukované – věku a stavu přizpůsobené dávce, spolu s adekvátní monitorací vitálních funkcí jsou nejvhodnějším způsobem kontroly bolesti. Psychiatrické konzilium má u neklidných a delirantních pacientů své opodstatnění až po vyloučení organických příčin</a:t>
            </a:r>
          </a:p>
          <a:p>
            <a:r>
              <a:rPr lang="cs-CZ" dirty="0"/>
              <a:t>alterace stavu – abnormální hladiny iontů, glykémie, urémie, </a:t>
            </a:r>
            <a:r>
              <a:rPr lang="cs-CZ" dirty="0" err="1"/>
              <a:t>hypoxémie</a:t>
            </a:r>
            <a:r>
              <a:rPr lang="cs-CZ" dirty="0"/>
              <a:t>, </a:t>
            </a:r>
            <a:r>
              <a:rPr lang="cs-CZ" dirty="0" err="1"/>
              <a:t>hyperkapnie</a:t>
            </a:r>
            <a:r>
              <a:rPr lang="cs-CZ" dirty="0"/>
              <a:t>, hypovolémie, anémie, u traumatického </a:t>
            </a:r>
            <a:r>
              <a:rPr lang="cs-CZ" dirty="0" err="1"/>
              <a:t>crush</a:t>
            </a:r>
            <a:r>
              <a:rPr lang="cs-CZ" dirty="0"/>
              <a:t> syndromu, nediagnostikované akutní či chronické </a:t>
            </a:r>
            <a:r>
              <a:rPr lang="cs-CZ" dirty="0" err="1"/>
              <a:t>intracerebrální</a:t>
            </a:r>
            <a:r>
              <a:rPr lang="cs-CZ" dirty="0"/>
              <a:t> hematomy. Ke zklidnění jsou podávána typická (</a:t>
            </a:r>
            <a:r>
              <a:rPr lang="cs-CZ" dirty="0" err="1"/>
              <a:t>haloperidol</a:t>
            </a:r>
            <a:r>
              <a:rPr lang="cs-CZ" dirty="0"/>
              <a:t>) i atypická (</a:t>
            </a:r>
            <a:r>
              <a:rPr lang="cs-CZ" dirty="0" err="1"/>
              <a:t>tiapridal</a:t>
            </a:r>
            <a:r>
              <a:rPr lang="cs-CZ" dirty="0"/>
              <a:t>) neuroleptika.</a:t>
            </a:r>
          </a:p>
          <a:p>
            <a:r>
              <a:rPr lang="cs-CZ" dirty="0"/>
              <a:t> </a:t>
            </a:r>
          </a:p>
          <a:p>
            <a:endParaRPr lang="cs-CZ" dirty="0"/>
          </a:p>
        </p:txBody>
      </p:sp>
    </p:spTree>
    <p:extLst>
      <p:ext uri="{BB962C8B-B14F-4D97-AF65-F5344CB8AC3E}">
        <p14:creationId xmlns:p14="http://schemas.microsoft.com/office/powerpoint/2010/main" val="2524366893"/>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F04B56-BBA5-45F9-810E-E08A70E23C8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035C297-257F-436C-8BAB-30BF55916441}"/>
              </a:ext>
            </a:extLst>
          </p:cNvPr>
          <p:cNvSpPr>
            <a:spLocks noGrp="1"/>
          </p:cNvSpPr>
          <p:nvPr>
            <p:ph idx="1"/>
          </p:nvPr>
        </p:nvSpPr>
        <p:spPr/>
        <p:txBody>
          <a:bodyPr>
            <a:normAutofit fontScale="85000" lnSpcReduction="20000"/>
          </a:bodyPr>
          <a:lstStyle/>
          <a:p>
            <a:r>
              <a:rPr lang="cs-CZ" dirty="0"/>
              <a:t>Nutno dbát na energetický přísun – časné zahájení nejlépe perorální nutrice alespoň pomocí </a:t>
            </a:r>
            <a:r>
              <a:rPr lang="cs-CZ" dirty="0" err="1"/>
              <a:t>sippingu</a:t>
            </a:r>
            <a:r>
              <a:rPr lang="cs-CZ" dirty="0"/>
              <a:t> je žádoucí. Pokud není možné – pak enterální výživa </a:t>
            </a:r>
            <a:r>
              <a:rPr lang="cs-CZ" dirty="0" err="1"/>
              <a:t>sondová</a:t>
            </a:r>
            <a:r>
              <a:rPr lang="cs-CZ" dirty="0"/>
              <a:t> nebo parenterálně. Jakmile stav dovolí, obnovuje se chronická medikace. Do profylaxe TEN nepatří jen bandáž DK a antikoagulancia, ale též hydratace, fyzioterapie a časná mobilizace. Umožnění návštěv příbuzných a blízkých a nastavení normálních cirkadiánních rytmů zkracuje výrazně hospitalizaci.</a:t>
            </a:r>
          </a:p>
          <a:p>
            <a:r>
              <a:rPr lang="cs-CZ" dirty="0"/>
              <a:t> </a:t>
            </a:r>
          </a:p>
          <a:p>
            <a:r>
              <a:rPr lang="cs-CZ" dirty="0"/>
              <a:t>Starší pacienti mají redukované funkční rezervy všech orgánových systémů a snížený terapeutický index anesteziologických intervencí. Tyto změny jsou variabilní a nepředvídatelné z důvodů vlivu prostředí, fyzické kondice a nediagnostikovaných onemocnění. Snížené funkční rezervy jsou často skryté a manifestují se při závažném stresu, který operační výkon a s ním spojená hospitalizace představují.</a:t>
            </a:r>
          </a:p>
          <a:p>
            <a:r>
              <a:rPr lang="cs-CZ" dirty="0"/>
              <a:t> </a:t>
            </a:r>
          </a:p>
          <a:p>
            <a:endParaRPr lang="cs-CZ" dirty="0"/>
          </a:p>
        </p:txBody>
      </p:sp>
    </p:spTree>
    <p:extLst>
      <p:ext uri="{BB962C8B-B14F-4D97-AF65-F5344CB8AC3E}">
        <p14:creationId xmlns:p14="http://schemas.microsoft.com/office/powerpoint/2010/main" val="2802383829"/>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68B8B8-7967-4D79-BD31-BE6B2A7D9E0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9B1800E-E11A-4D91-9403-CABD8C478346}"/>
              </a:ext>
            </a:extLst>
          </p:cNvPr>
          <p:cNvSpPr>
            <a:spLocks noGrp="1"/>
          </p:cNvSpPr>
          <p:nvPr>
            <p:ph idx="1"/>
          </p:nvPr>
        </p:nvSpPr>
        <p:spPr/>
        <p:txBody>
          <a:bodyPr>
            <a:normAutofit fontScale="47500" lnSpcReduction="20000"/>
          </a:bodyPr>
          <a:lstStyle/>
          <a:p>
            <a:r>
              <a:rPr lang="cs-CZ" dirty="0"/>
              <a:t> </a:t>
            </a:r>
          </a:p>
          <a:p>
            <a:r>
              <a:rPr lang="cs-CZ" b="1" dirty="0" err="1"/>
              <a:t>Nozokomiální</a:t>
            </a:r>
            <a:r>
              <a:rPr lang="cs-CZ" b="1" dirty="0"/>
              <a:t> nákazy</a:t>
            </a:r>
            <a:endParaRPr lang="cs-CZ" dirty="0"/>
          </a:p>
          <a:p>
            <a:r>
              <a:rPr lang="cs-CZ" dirty="0"/>
              <a:t>Nákazy vzniklé v souvislosti s hospitalizací, diagnostickými a léčebnými metodami mají obecně vzestupnou tendenci zvláště proto, že narůstá počet nemocných:</a:t>
            </a:r>
          </a:p>
          <a:p>
            <a:r>
              <a:rPr lang="cs-CZ" dirty="0"/>
              <a:t>- s určitým stupněm imunosuprese (diabetici, onkologičtí nemocní, pacienti po transplantacích),</a:t>
            </a:r>
          </a:p>
          <a:p>
            <a:r>
              <a:rPr lang="cs-CZ" dirty="0"/>
              <a:t>- vzrůstá výskyt bakteriálních kmenů rezistentních na ATB,</a:t>
            </a:r>
          </a:p>
          <a:p>
            <a:r>
              <a:rPr lang="cs-CZ" dirty="0"/>
              <a:t>- vzrůstá frekvence plísňových a virových superinfekcí,</a:t>
            </a:r>
          </a:p>
          <a:p>
            <a:r>
              <a:rPr lang="cs-CZ" dirty="0"/>
              <a:t>- nárůst invazivních vyšetřovacích metod,</a:t>
            </a:r>
          </a:p>
          <a:p>
            <a:r>
              <a:rPr lang="cs-CZ" dirty="0"/>
              <a:t>- nárůst </a:t>
            </a:r>
            <a:r>
              <a:rPr lang="cs-CZ" dirty="0" err="1"/>
              <a:t>implantabilních</a:t>
            </a:r>
            <a:r>
              <a:rPr lang="cs-CZ" dirty="0"/>
              <a:t> léčebných pomůcek (stimulátory, stenty).</a:t>
            </a:r>
          </a:p>
          <a:p>
            <a:r>
              <a:rPr lang="cs-CZ" dirty="0"/>
              <a:t> </a:t>
            </a:r>
          </a:p>
          <a:p>
            <a:r>
              <a:rPr lang="cs-CZ" b="1" dirty="0"/>
              <a:t>Významné společné rysy </a:t>
            </a:r>
            <a:r>
              <a:rPr lang="cs-CZ" b="1" dirty="0" err="1"/>
              <a:t>nozokomiálních</a:t>
            </a:r>
            <a:r>
              <a:rPr lang="cs-CZ" b="1" dirty="0"/>
              <a:t> nákaz:</a:t>
            </a:r>
            <a:endParaRPr lang="cs-CZ" dirty="0"/>
          </a:p>
          <a:p>
            <a:r>
              <a:rPr lang="cs-CZ" dirty="0"/>
              <a:t>- významným způsobem zhoršují celkový stav nemocného,</a:t>
            </a:r>
          </a:p>
          <a:p>
            <a:r>
              <a:rPr lang="cs-CZ" dirty="0"/>
              <a:t>- řešení jejich důsledků je velmi ekonomicky nákladné,</a:t>
            </a:r>
          </a:p>
          <a:p>
            <a:r>
              <a:rPr lang="cs-CZ" dirty="0"/>
              <a:t>- léčba je obtížná, prognóza nejistá,</a:t>
            </a:r>
          </a:p>
          <a:p>
            <a:r>
              <a:rPr lang="cs-CZ" dirty="0"/>
              <a:t>- způsobují opakované epidemiologické problémy,</a:t>
            </a:r>
          </a:p>
          <a:p>
            <a:r>
              <a:rPr lang="cs-CZ" dirty="0"/>
              <a:t>- důsledným dodržováním hygienicko-epidemiologických opatření je možno jim předcházet.</a:t>
            </a:r>
          </a:p>
          <a:p>
            <a:endParaRPr lang="cs-CZ" dirty="0"/>
          </a:p>
        </p:txBody>
      </p:sp>
    </p:spTree>
    <p:extLst>
      <p:ext uri="{BB962C8B-B14F-4D97-AF65-F5344CB8AC3E}">
        <p14:creationId xmlns:p14="http://schemas.microsoft.com/office/powerpoint/2010/main" val="4061472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0A397E-A6D8-4296-8E90-320A127BE1C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25B03DB-2A02-494B-98AC-F18FB3448B2E}"/>
              </a:ext>
            </a:extLst>
          </p:cNvPr>
          <p:cNvSpPr>
            <a:spLocks noGrp="1"/>
          </p:cNvSpPr>
          <p:nvPr>
            <p:ph idx="1"/>
          </p:nvPr>
        </p:nvSpPr>
        <p:spPr/>
        <p:txBody>
          <a:bodyPr>
            <a:normAutofit fontScale="77500" lnSpcReduction="20000"/>
          </a:bodyPr>
          <a:lstStyle/>
          <a:p>
            <a:r>
              <a:rPr lang="cs-CZ" b="1" dirty="0"/>
              <a:t>Nejčastější ošetřovatelské diagnózy</a:t>
            </a:r>
          </a:p>
          <a:p>
            <a:r>
              <a:rPr lang="cs-CZ" dirty="0">
                <a:hlinkClick r:id="rId2" tooltip="osetrovatelske-diagnozy.aspx"/>
              </a:rPr>
              <a:t>Akutní bolest - 00132</a:t>
            </a:r>
            <a:endParaRPr lang="cs-CZ" dirty="0"/>
          </a:p>
          <a:p>
            <a:r>
              <a:rPr lang="cs-CZ" dirty="0">
                <a:hlinkClick r:id="rId2" tooltip="osetrovatelske-diagnozy.aspx"/>
              </a:rPr>
              <a:t>Nedostatečné znalosti - 00126</a:t>
            </a:r>
            <a:endParaRPr lang="cs-CZ" dirty="0"/>
          </a:p>
          <a:p>
            <a:r>
              <a:rPr lang="cs-CZ" dirty="0">
                <a:hlinkClick r:id="rId2" tooltip="osetrovatelske-diagnozy.aspx"/>
              </a:rPr>
              <a:t>Nevyvážená výživa: méně než je potřeba organismu - 00002</a:t>
            </a:r>
            <a:endParaRPr lang="cs-CZ" dirty="0"/>
          </a:p>
          <a:p>
            <a:r>
              <a:rPr lang="cs-CZ" dirty="0">
                <a:hlinkClick r:id="rId2" tooltip="osetrovatelske-diagnozy.aspx"/>
              </a:rPr>
              <a:t>Neefektivní udržování zdraví - 00099</a:t>
            </a:r>
            <a:endParaRPr lang="cs-CZ" dirty="0"/>
          </a:p>
          <a:p>
            <a:r>
              <a:rPr lang="cs-CZ" dirty="0">
                <a:hlinkClick r:id="rId2" tooltip="osetrovatelske-diagnozy.aspx"/>
              </a:rPr>
              <a:t>Snaha zlepšit znalosti - 00161</a:t>
            </a:r>
            <a:endParaRPr lang="cs-CZ" dirty="0"/>
          </a:p>
          <a:p>
            <a:r>
              <a:rPr lang="cs-CZ" dirty="0">
                <a:hlinkClick r:id="rId2" tooltip="osetrovatelske-diagnozy.aspx"/>
              </a:rPr>
              <a:t>Snaha zlepšit péči o své zdraví - 00162</a:t>
            </a:r>
            <a:endParaRPr lang="cs-CZ" dirty="0"/>
          </a:p>
          <a:p>
            <a:r>
              <a:rPr lang="cs-CZ" dirty="0"/>
              <a:t>Strach - 00148</a:t>
            </a:r>
          </a:p>
          <a:p>
            <a:r>
              <a:rPr lang="cs-CZ" dirty="0"/>
              <a:t>Úzkost - 00146</a:t>
            </a:r>
          </a:p>
          <a:p>
            <a:r>
              <a:rPr lang="cs-CZ" dirty="0">
                <a:hlinkClick r:id="rId2" tooltip="osetrovatelske-diagnozy.aspx"/>
              </a:rPr>
              <a:t>Riziko sníženého objemu tekutin v organizmu - 00028</a:t>
            </a:r>
            <a:endParaRPr lang="cs-CZ" dirty="0"/>
          </a:p>
          <a:p>
            <a:r>
              <a:rPr lang="cs-CZ" dirty="0">
                <a:hlinkClick r:id="rId2" tooltip="osetrovatelske-diagnozy.aspx"/>
              </a:rPr>
              <a:t>Nedostatek spánku - 00096</a:t>
            </a:r>
            <a:endParaRPr lang="cs-CZ" dirty="0"/>
          </a:p>
          <a:p>
            <a:r>
              <a:rPr lang="cs-CZ" dirty="0">
                <a:hlinkClick r:id="rId2" tooltip="osetrovatelske-diagnozy.aspx"/>
              </a:rPr>
              <a:t>Zácpa - 00011</a:t>
            </a:r>
            <a:endParaRPr lang="cs-CZ" dirty="0"/>
          </a:p>
          <a:p>
            <a:endParaRPr lang="cs-CZ" dirty="0"/>
          </a:p>
        </p:txBody>
      </p:sp>
    </p:spTree>
    <p:extLst>
      <p:ext uri="{BB962C8B-B14F-4D97-AF65-F5344CB8AC3E}">
        <p14:creationId xmlns:p14="http://schemas.microsoft.com/office/powerpoint/2010/main" val="3269872464"/>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506BC-650B-4FDF-B75A-EF34F6E096D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471F67C-7F00-43F9-A3D6-1A9C7C444498}"/>
              </a:ext>
            </a:extLst>
          </p:cNvPr>
          <p:cNvSpPr>
            <a:spLocks noGrp="1"/>
          </p:cNvSpPr>
          <p:nvPr>
            <p:ph idx="1"/>
          </p:nvPr>
        </p:nvSpPr>
        <p:spPr/>
        <p:txBody>
          <a:bodyPr>
            <a:normAutofit fontScale="92500" lnSpcReduction="20000"/>
          </a:bodyPr>
          <a:lstStyle/>
          <a:p>
            <a:r>
              <a:rPr lang="cs-CZ" b="1" dirty="0"/>
              <a:t>Specifika u starších pacientů</a:t>
            </a:r>
            <a:endParaRPr lang="cs-CZ" dirty="0"/>
          </a:p>
          <a:p>
            <a:r>
              <a:rPr lang="cs-CZ" dirty="0"/>
              <a:t>- větší náchylnost z důvodu celkového oslabení organismu vlivem mnoha chronických chorob, genetických a exogenních faktorů, </a:t>
            </a:r>
          </a:p>
          <a:p>
            <a:r>
              <a:rPr lang="cs-CZ" dirty="0"/>
              <a:t>- involuce imunitního systému,</a:t>
            </a:r>
          </a:p>
          <a:p>
            <a:r>
              <a:rPr lang="cs-CZ" dirty="0"/>
              <a:t>- specifické orgánové změny s vyšší predispozicí k infekcím – oslabený </a:t>
            </a:r>
            <a:r>
              <a:rPr lang="cs-CZ" dirty="0" err="1"/>
              <a:t>kašlací</a:t>
            </a:r>
            <a:r>
              <a:rPr lang="cs-CZ" dirty="0"/>
              <a:t> reflex, oslabená samočistící funkce sliznice např. </a:t>
            </a:r>
            <a:r>
              <a:rPr lang="cs-CZ" dirty="0" err="1"/>
              <a:t>orofaryngu</a:t>
            </a:r>
            <a:r>
              <a:rPr lang="cs-CZ" dirty="0"/>
              <a:t>,</a:t>
            </a:r>
          </a:p>
          <a:p>
            <a:r>
              <a:rPr lang="cs-CZ" dirty="0"/>
              <a:t>- ztráta bakteriostatických vlastností moči, nedokonalé vyprazdňování močového měchýře,</a:t>
            </a:r>
          </a:p>
          <a:p>
            <a:r>
              <a:rPr lang="cs-CZ" dirty="0"/>
              <a:t>- divertikulóza střeva,</a:t>
            </a:r>
          </a:p>
          <a:p>
            <a:r>
              <a:rPr lang="cs-CZ" dirty="0"/>
              <a:t>- změny zvyšují náchylnost, zhoršují průběh a prognózu.</a:t>
            </a:r>
          </a:p>
          <a:p>
            <a:r>
              <a:rPr lang="cs-CZ" dirty="0"/>
              <a:t> </a:t>
            </a:r>
          </a:p>
          <a:p>
            <a:endParaRPr lang="cs-CZ" dirty="0"/>
          </a:p>
        </p:txBody>
      </p:sp>
    </p:spTree>
    <p:extLst>
      <p:ext uri="{BB962C8B-B14F-4D97-AF65-F5344CB8AC3E}">
        <p14:creationId xmlns:p14="http://schemas.microsoft.com/office/powerpoint/2010/main" val="1355620681"/>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9C31E-0F6D-4342-B3EA-EE8E444A7CA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47E4481-6771-48A8-A93A-6CEE56A33EDE}"/>
              </a:ext>
            </a:extLst>
          </p:cNvPr>
          <p:cNvSpPr>
            <a:spLocks noGrp="1"/>
          </p:cNvSpPr>
          <p:nvPr>
            <p:ph idx="1"/>
          </p:nvPr>
        </p:nvSpPr>
        <p:spPr/>
        <p:txBody>
          <a:bodyPr>
            <a:normAutofit fontScale="47500" lnSpcReduction="20000"/>
          </a:bodyPr>
          <a:lstStyle/>
          <a:p>
            <a:r>
              <a:rPr lang="cs-CZ" b="1" dirty="0"/>
              <a:t>Základní epidemiologické údaje</a:t>
            </a:r>
            <a:endParaRPr lang="cs-CZ" dirty="0"/>
          </a:p>
          <a:p>
            <a:r>
              <a:rPr lang="cs-CZ" b="1" dirty="0"/>
              <a:t>Rezervoáry:</a:t>
            </a:r>
            <a:endParaRPr lang="cs-CZ" dirty="0"/>
          </a:p>
          <a:p>
            <a:r>
              <a:rPr lang="cs-CZ" dirty="0"/>
              <a:t>- kontaminované vodovodní kohoutky (</a:t>
            </a:r>
            <a:r>
              <a:rPr lang="cs-CZ" dirty="0" err="1"/>
              <a:t>legionella</a:t>
            </a:r>
            <a:r>
              <a:rPr lang="cs-CZ" dirty="0"/>
              <a:t>),</a:t>
            </a:r>
          </a:p>
          <a:p>
            <a:r>
              <a:rPr lang="cs-CZ" dirty="0"/>
              <a:t>- infikovaní či kolonizovaní zdravotníci a ostatní personál, nemocní, návštěvy.</a:t>
            </a:r>
          </a:p>
          <a:p>
            <a:r>
              <a:rPr lang="cs-CZ" b="1" dirty="0"/>
              <a:t>Cesta přenosu: </a:t>
            </a:r>
            <a:endParaRPr lang="cs-CZ" dirty="0"/>
          </a:p>
          <a:p>
            <a:r>
              <a:rPr lang="cs-CZ" dirty="0"/>
              <a:t>- rukama ošetřujícího personálu,</a:t>
            </a:r>
          </a:p>
          <a:p>
            <a:r>
              <a:rPr lang="cs-CZ" dirty="0"/>
              <a:t>- endogenního původu,</a:t>
            </a:r>
          </a:p>
          <a:p>
            <a:r>
              <a:rPr lang="cs-CZ" dirty="0"/>
              <a:t>- kapénková infekce.</a:t>
            </a:r>
          </a:p>
          <a:p>
            <a:r>
              <a:rPr lang="cs-CZ" b="1" dirty="0"/>
              <a:t>Vnímavý hostitel:</a:t>
            </a:r>
            <a:endParaRPr lang="cs-CZ" dirty="0"/>
          </a:p>
          <a:p>
            <a:r>
              <a:rPr lang="cs-CZ" dirty="0"/>
              <a:t>- </a:t>
            </a:r>
            <a:r>
              <a:rPr lang="cs-CZ" dirty="0" err="1"/>
              <a:t>multimorbidní</a:t>
            </a:r>
            <a:r>
              <a:rPr lang="cs-CZ" dirty="0"/>
              <a:t> starší pacient zatěžovaný mnoha diagnostickými a terapeutickými procesy.</a:t>
            </a:r>
          </a:p>
          <a:p>
            <a:r>
              <a:rPr lang="cs-CZ" b="1" dirty="0"/>
              <a:t>Prevence:</a:t>
            </a:r>
            <a:endParaRPr lang="cs-CZ" dirty="0"/>
          </a:p>
          <a:p>
            <a:r>
              <a:rPr lang="cs-CZ" dirty="0"/>
              <a:t>- aseptické postupy,</a:t>
            </a:r>
          </a:p>
          <a:p>
            <a:r>
              <a:rPr lang="cs-CZ" dirty="0"/>
              <a:t>- krátké ponechání implantovaných prostředků při diagnostice i terapii,</a:t>
            </a:r>
          </a:p>
          <a:p>
            <a:r>
              <a:rPr lang="cs-CZ" dirty="0"/>
              <a:t>- pozor na fluktuaci zdravotníků – čím vyšší je počet dlouhodobě zapracovaných zdravotníků na daném pracovišti, tím nižší je výskyt </a:t>
            </a:r>
            <a:r>
              <a:rPr lang="cs-CZ" dirty="0" err="1"/>
              <a:t>nozokomiálních</a:t>
            </a:r>
            <a:r>
              <a:rPr lang="cs-CZ" dirty="0"/>
              <a:t> infekcí.</a:t>
            </a:r>
          </a:p>
          <a:p>
            <a:r>
              <a:rPr lang="cs-CZ" dirty="0"/>
              <a:t> </a:t>
            </a:r>
          </a:p>
          <a:p>
            <a:endParaRPr lang="cs-CZ" dirty="0"/>
          </a:p>
        </p:txBody>
      </p:sp>
    </p:spTree>
    <p:extLst>
      <p:ext uri="{BB962C8B-B14F-4D97-AF65-F5344CB8AC3E}">
        <p14:creationId xmlns:p14="http://schemas.microsoft.com/office/powerpoint/2010/main" val="4198234449"/>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BB9A7-C6D6-4636-8288-9A0E8E96485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6BE1BBD-0CE7-4738-9A66-B6B4FEC3A1DE}"/>
              </a:ext>
            </a:extLst>
          </p:cNvPr>
          <p:cNvSpPr>
            <a:spLocks noGrp="1"/>
          </p:cNvSpPr>
          <p:nvPr>
            <p:ph idx="1"/>
          </p:nvPr>
        </p:nvSpPr>
        <p:spPr/>
        <p:txBody>
          <a:bodyPr>
            <a:normAutofit fontScale="40000" lnSpcReduction="20000"/>
          </a:bodyPr>
          <a:lstStyle/>
          <a:p>
            <a:r>
              <a:rPr lang="cs-CZ" dirty="0"/>
              <a:t>Infekce močového ústrojí představuje 40-45 % všech </a:t>
            </a:r>
            <a:r>
              <a:rPr lang="cs-CZ" dirty="0" err="1"/>
              <a:t>nozokomiálních</a:t>
            </a:r>
            <a:r>
              <a:rPr lang="cs-CZ" dirty="0"/>
              <a:t> infekcí, většinou po předchozím instrumentálním vyšetření, výkonem na močových cestách. Původci jsou bakterie z okolí </a:t>
            </a:r>
            <a:r>
              <a:rPr lang="cs-CZ" dirty="0" err="1"/>
              <a:t>uretry</a:t>
            </a:r>
            <a:r>
              <a:rPr lang="cs-CZ" dirty="0"/>
              <a:t>, perinea, konečníku. Zdrojem je personál při provádění průplachu či vypouštění sáčku. Bakteriurie či pyurie se vyskytuje prakticky vždy u katetrizace močového měchýře delší než 5 dní.</a:t>
            </a:r>
          </a:p>
          <a:p>
            <a:r>
              <a:rPr lang="cs-CZ" dirty="0"/>
              <a:t> </a:t>
            </a:r>
          </a:p>
          <a:p>
            <a:r>
              <a:rPr lang="cs-CZ" dirty="0"/>
              <a:t>Preventivní opatření proti </a:t>
            </a:r>
            <a:r>
              <a:rPr lang="cs-CZ" dirty="0" err="1"/>
              <a:t>nozokomiálním</a:t>
            </a:r>
            <a:r>
              <a:rPr lang="cs-CZ" dirty="0"/>
              <a:t> močovým infekcím:</a:t>
            </a:r>
          </a:p>
          <a:p>
            <a:r>
              <a:rPr lang="cs-CZ" dirty="0"/>
              <a:t>- zavádět močové katetry jen je-li to nezbytně nutné, NE PRO POHODLÍ PERSONÁLU!!!!!</a:t>
            </a:r>
          </a:p>
          <a:p>
            <a:r>
              <a:rPr lang="cs-CZ" dirty="0"/>
              <a:t>- používání uzavřených systémů,</a:t>
            </a:r>
          </a:p>
          <a:p>
            <a:r>
              <a:rPr lang="cs-CZ" dirty="0"/>
              <a:t>- aseptické postupy, </a:t>
            </a:r>
          </a:p>
          <a:p>
            <a:r>
              <a:rPr lang="cs-CZ" dirty="0"/>
              <a:t>- rozpojování drenáží a manipulace s nimi s co nejnižší frekvencí a vždy za aseptických podmínek,</a:t>
            </a:r>
          </a:p>
          <a:p>
            <a:r>
              <a:rPr lang="cs-CZ" dirty="0"/>
              <a:t>- odstranění katetrů ihned, jak to stav dovolí.</a:t>
            </a:r>
          </a:p>
          <a:p>
            <a:r>
              <a:rPr lang="cs-CZ" dirty="0"/>
              <a:t>Dosud používané proplachy katetrů jednoznačně zvyšují riziko infekce!!!!</a:t>
            </a:r>
          </a:p>
          <a:p>
            <a:r>
              <a:rPr lang="cs-CZ" dirty="0"/>
              <a:t>Riziko zvyšuje diabetes </a:t>
            </a:r>
            <a:r>
              <a:rPr lang="cs-CZ" dirty="0" err="1"/>
              <a:t>mellitus</a:t>
            </a:r>
            <a:r>
              <a:rPr lang="cs-CZ" dirty="0"/>
              <a:t>.</a:t>
            </a:r>
          </a:p>
          <a:p>
            <a:r>
              <a:rPr lang="cs-CZ" dirty="0"/>
              <a:t> </a:t>
            </a:r>
          </a:p>
          <a:p>
            <a:r>
              <a:rPr lang="cs-CZ" dirty="0"/>
              <a:t>Specifickou komplikací je rozšíření infekce do </a:t>
            </a:r>
            <a:r>
              <a:rPr lang="cs-CZ" dirty="0" err="1"/>
              <a:t>periuretrálních</a:t>
            </a:r>
            <a:r>
              <a:rPr lang="cs-CZ" dirty="0"/>
              <a:t> tkání.</a:t>
            </a:r>
          </a:p>
          <a:p>
            <a:r>
              <a:rPr lang="cs-CZ" dirty="0"/>
              <a:t>Diagnostika močových infekcí:</a:t>
            </a:r>
          </a:p>
          <a:p>
            <a:r>
              <a:rPr lang="cs-CZ" dirty="0"/>
              <a:t>- kultivace moče – E. coli, </a:t>
            </a:r>
            <a:r>
              <a:rPr lang="cs-CZ" dirty="0" err="1"/>
              <a:t>Pseudomonas</a:t>
            </a:r>
            <a:r>
              <a:rPr lang="cs-CZ" dirty="0"/>
              <a:t> </a:t>
            </a:r>
            <a:r>
              <a:rPr lang="cs-CZ" dirty="0" err="1"/>
              <a:t>aeruginosa</a:t>
            </a:r>
            <a:r>
              <a:rPr lang="cs-CZ" dirty="0"/>
              <a:t>, </a:t>
            </a:r>
            <a:r>
              <a:rPr lang="cs-CZ" dirty="0" err="1"/>
              <a:t>Klebsiella</a:t>
            </a:r>
            <a:r>
              <a:rPr lang="cs-CZ" dirty="0"/>
              <a:t>, Proteus, enterokoky, </a:t>
            </a:r>
            <a:r>
              <a:rPr lang="cs-CZ" dirty="0" err="1"/>
              <a:t>Candida</a:t>
            </a:r>
            <a:r>
              <a:rPr lang="cs-CZ" dirty="0"/>
              <a:t>,</a:t>
            </a:r>
          </a:p>
          <a:p>
            <a:r>
              <a:rPr lang="cs-CZ" dirty="0"/>
              <a:t>- před odběrem vzorku je vhodná výměna katetru (katetr je kolonizován a toto nemusí být původcem),</a:t>
            </a:r>
          </a:p>
          <a:p>
            <a:r>
              <a:rPr lang="cs-CZ" dirty="0"/>
              <a:t>- může být více původců – opakovat odběr i v průběhu léčby.</a:t>
            </a:r>
          </a:p>
          <a:p>
            <a:endParaRPr lang="cs-CZ" dirty="0"/>
          </a:p>
        </p:txBody>
      </p:sp>
    </p:spTree>
    <p:extLst>
      <p:ext uri="{BB962C8B-B14F-4D97-AF65-F5344CB8AC3E}">
        <p14:creationId xmlns:p14="http://schemas.microsoft.com/office/powerpoint/2010/main" val="145544876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1BE5E-12DE-4DE9-9D70-EB1611DBB3D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BCAD1D9-9500-4694-86E5-0C77C19138F6}"/>
              </a:ext>
            </a:extLst>
          </p:cNvPr>
          <p:cNvSpPr>
            <a:spLocks noGrp="1"/>
          </p:cNvSpPr>
          <p:nvPr>
            <p:ph idx="1"/>
          </p:nvPr>
        </p:nvSpPr>
        <p:spPr/>
        <p:txBody>
          <a:bodyPr>
            <a:normAutofit fontScale="92500" lnSpcReduction="10000"/>
          </a:bodyPr>
          <a:lstStyle/>
          <a:p>
            <a:r>
              <a:rPr lang="cs-CZ" dirty="0" err="1"/>
              <a:t>Nozokomiální</a:t>
            </a:r>
            <a:r>
              <a:rPr lang="cs-CZ" dirty="0"/>
              <a:t> pneumonie představuje 15-20 % všech </a:t>
            </a:r>
            <a:r>
              <a:rPr lang="cs-CZ" dirty="0" err="1"/>
              <a:t>nozokomiálních</a:t>
            </a:r>
            <a:r>
              <a:rPr lang="cs-CZ" dirty="0"/>
              <a:t> infekcí. Prodlužuje významně hospitalizaci a zvyšuje náklady na léčbu. Způsobuje vyšší mortalitu než jiné </a:t>
            </a:r>
            <a:r>
              <a:rPr lang="cs-CZ" dirty="0" err="1"/>
              <a:t>nozokomiální</a:t>
            </a:r>
            <a:r>
              <a:rPr lang="cs-CZ" dirty="0"/>
              <a:t> infekce. Zdrojem je téměř vždy aspirace </a:t>
            </a:r>
            <a:r>
              <a:rPr lang="cs-CZ" dirty="0" err="1"/>
              <a:t>orofaryngeální</a:t>
            </a:r>
            <a:r>
              <a:rPr lang="cs-CZ" dirty="0"/>
              <a:t> flóry. Rizikovým faktorem aspirace jsou polykací obtíže, špatná hygiena dutiny ústní, zubní povlak. Rozlišujeme nejen </a:t>
            </a:r>
            <a:r>
              <a:rPr lang="cs-CZ" dirty="0" err="1"/>
              <a:t>nozokomiální</a:t>
            </a:r>
            <a:r>
              <a:rPr lang="cs-CZ" dirty="0"/>
              <a:t> pneumonii, ale také přímo pneumonii vzniklou v LDN. Nejzávažnější je pneumonie „ventilátorová“ – má vysokou úmrtnost, výskyt je podmíněn řadou nepříznivých faktorů:</a:t>
            </a:r>
          </a:p>
          <a:p>
            <a:r>
              <a:rPr lang="cs-CZ" dirty="0"/>
              <a:t>- souběžně probíhající choroby,</a:t>
            </a:r>
          </a:p>
          <a:p>
            <a:r>
              <a:rPr lang="cs-CZ" dirty="0"/>
              <a:t>- neadekvátní ATB terapie,</a:t>
            </a:r>
          </a:p>
          <a:p>
            <a:r>
              <a:rPr lang="cs-CZ" dirty="0"/>
              <a:t>- zvláště nebezpečné patogeny – </a:t>
            </a:r>
            <a:r>
              <a:rPr lang="cs-CZ" dirty="0" err="1"/>
              <a:t>pseudomonas</a:t>
            </a:r>
            <a:r>
              <a:rPr lang="cs-CZ" dirty="0"/>
              <a:t>, </a:t>
            </a:r>
            <a:r>
              <a:rPr lang="cs-CZ" dirty="0" err="1"/>
              <a:t>acinetobacter</a:t>
            </a:r>
            <a:r>
              <a:rPr lang="cs-CZ" dirty="0"/>
              <a:t>.</a:t>
            </a:r>
          </a:p>
          <a:p>
            <a:endParaRPr lang="cs-CZ" dirty="0"/>
          </a:p>
        </p:txBody>
      </p:sp>
    </p:spTree>
    <p:extLst>
      <p:ext uri="{BB962C8B-B14F-4D97-AF65-F5344CB8AC3E}">
        <p14:creationId xmlns:p14="http://schemas.microsoft.com/office/powerpoint/2010/main" val="74635326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14964C-2CEA-43A6-9FED-2D61D7D531C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F7009A0-FDFB-4C9A-AF29-FC299A880671}"/>
              </a:ext>
            </a:extLst>
          </p:cNvPr>
          <p:cNvSpPr>
            <a:spLocks noGrp="1"/>
          </p:cNvSpPr>
          <p:nvPr>
            <p:ph idx="1"/>
          </p:nvPr>
        </p:nvSpPr>
        <p:spPr/>
        <p:txBody>
          <a:bodyPr>
            <a:normAutofit fontScale="47500" lnSpcReduction="20000"/>
          </a:bodyPr>
          <a:lstStyle/>
          <a:p>
            <a:r>
              <a:rPr lang="cs-CZ" b="1" dirty="0"/>
              <a:t>Rizikové faktory vzniku </a:t>
            </a:r>
            <a:r>
              <a:rPr lang="cs-CZ" b="1" dirty="0" err="1"/>
              <a:t>nozokomiální</a:t>
            </a:r>
            <a:r>
              <a:rPr lang="cs-CZ" b="1" dirty="0"/>
              <a:t> pneumonie:</a:t>
            </a:r>
            <a:endParaRPr lang="cs-CZ" dirty="0"/>
          </a:p>
          <a:p>
            <a:r>
              <a:rPr lang="cs-CZ" dirty="0"/>
              <a:t>Zásahy, které zvyšují pravděpodobnost kolonizace potenciálními patogeny</a:t>
            </a:r>
          </a:p>
          <a:p>
            <a:r>
              <a:rPr lang="cs-CZ" dirty="0"/>
              <a:t>- Předchozí ATB terapie</a:t>
            </a:r>
          </a:p>
          <a:p>
            <a:r>
              <a:rPr lang="cs-CZ" dirty="0"/>
              <a:t>- Kontaminace ventilátoru</a:t>
            </a:r>
          </a:p>
          <a:p>
            <a:r>
              <a:rPr lang="cs-CZ" dirty="0"/>
              <a:t>- Snížená žaludeční kyselost</a:t>
            </a:r>
          </a:p>
          <a:p>
            <a:r>
              <a:rPr lang="cs-CZ" dirty="0"/>
              <a:t>Zásahy usnadňující aspiraci </a:t>
            </a:r>
            <a:r>
              <a:rPr lang="cs-CZ" dirty="0" err="1"/>
              <a:t>orofaryngeální</a:t>
            </a:r>
            <a:r>
              <a:rPr lang="cs-CZ" dirty="0"/>
              <a:t> flóry do dolních cest dýchacích</a:t>
            </a:r>
          </a:p>
          <a:p>
            <a:r>
              <a:rPr lang="cs-CZ" dirty="0"/>
              <a:t>- Intubace</a:t>
            </a:r>
          </a:p>
          <a:p>
            <a:r>
              <a:rPr lang="cs-CZ" dirty="0"/>
              <a:t>- Snížená úroveň vědomí</a:t>
            </a:r>
          </a:p>
          <a:p>
            <a:r>
              <a:rPr lang="cs-CZ" dirty="0"/>
              <a:t>- Přítomnost </a:t>
            </a:r>
            <a:r>
              <a:rPr lang="cs-CZ" dirty="0" err="1"/>
              <a:t>nazogastrické</a:t>
            </a:r>
            <a:r>
              <a:rPr lang="cs-CZ" dirty="0"/>
              <a:t> sondy</a:t>
            </a:r>
          </a:p>
          <a:p>
            <a:r>
              <a:rPr lang="cs-CZ" dirty="0"/>
              <a:t>Zásahy snižující obranné mechanizmy dýchacího systému</a:t>
            </a:r>
          </a:p>
          <a:p>
            <a:r>
              <a:rPr lang="cs-CZ" dirty="0"/>
              <a:t>- Chronická obstrukční plicní nemoc</a:t>
            </a:r>
          </a:p>
          <a:p>
            <a:r>
              <a:rPr lang="cs-CZ" dirty="0"/>
              <a:t>- Vysoký věk</a:t>
            </a:r>
          </a:p>
          <a:p>
            <a:r>
              <a:rPr lang="cs-CZ" dirty="0"/>
              <a:t>- Chirurgický výkon nad úrovní pupku.</a:t>
            </a:r>
          </a:p>
          <a:p>
            <a:r>
              <a:rPr lang="cs-CZ" dirty="0"/>
              <a:t> </a:t>
            </a:r>
          </a:p>
          <a:p>
            <a:r>
              <a:rPr lang="cs-CZ" dirty="0"/>
              <a:t>Velmi efektivní prevence je přísná asepse ventilátoru a jeho vybavení!!!</a:t>
            </a:r>
          </a:p>
          <a:p>
            <a:r>
              <a:rPr lang="cs-CZ" dirty="0"/>
              <a:t> </a:t>
            </a:r>
          </a:p>
          <a:p>
            <a:endParaRPr lang="cs-CZ" dirty="0"/>
          </a:p>
        </p:txBody>
      </p:sp>
    </p:spTree>
    <p:extLst>
      <p:ext uri="{BB962C8B-B14F-4D97-AF65-F5344CB8AC3E}">
        <p14:creationId xmlns:p14="http://schemas.microsoft.com/office/powerpoint/2010/main" val="109088859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43CAB-6D77-4FD5-9CDB-FD8361850E7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7AF6C58-A3B9-41C2-9C6D-FB7CE1551B76}"/>
              </a:ext>
            </a:extLst>
          </p:cNvPr>
          <p:cNvSpPr>
            <a:spLocks noGrp="1"/>
          </p:cNvSpPr>
          <p:nvPr>
            <p:ph idx="1"/>
          </p:nvPr>
        </p:nvSpPr>
        <p:spPr/>
        <p:txBody>
          <a:bodyPr>
            <a:normAutofit fontScale="77500" lnSpcReduction="20000"/>
          </a:bodyPr>
          <a:lstStyle/>
          <a:p>
            <a:r>
              <a:rPr lang="cs-CZ" b="1" dirty="0"/>
              <a:t>Diagnostika:</a:t>
            </a:r>
            <a:endParaRPr lang="cs-CZ" dirty="0"/>
          </a:p>
          <a:p>
            <a:r>
              <a:rPr lang="cs-CZ" dirty="0"/>
              <a:t>- horečka,</a:t>
            </a:r>
          </a:p>
          <a:p>
            <a:r>
              <a:rPr lang="cs-CZ" dirty="0"/>
              <a:t>- leukocytóza,</a:t>
            </a:r>
          </a:p>
          <a:p>
            <a:r>
              <a:rPr lang="cs-CZ" dirty="0"/>
              <a:t>- purulentní sputum,</a:t>
            </a:r>
          </a:p>
          <a:p>
            <a:r>
              <a:rPr lang="cs-CZ" dirty="0"/>
              <a:t>- RTG snímek,</a:t>
            </a:r>
          </a:p>
          <a:p>
            <a:r>
              <a:rPr lang="cs-CZ" dirty="0"/>
              <a:t>- zvýšení nároků na potřebu kyslíku (nastavení ventilátoru),</a:t>
            </a:r>
          </a:p>
          <a:p>
            <a:r>
              <a:rPr lang="cs-CZ" dirty="0"/>
              <a:t>- významné je zvýšení tepu nad 130/min – zvyšuje riziko mortality.</a:t>
            </a:r>
          </a:p>
          <a:p>
            <a:r>
              <a:rPr lang="cs-CZ" b="1" dirty="0"/>
              <a:t>Terapie:</a:t>
            </a:r>
            <a:endParaRPr lang="cs-CZ" dirty="0"/>
          </a:p>
          <a:p>
            <a:r>
              <a:rPr lang="cs-CZ" dirty="0"/>
              <a:t>- </a:t>
            </a:r>
            <a:r>
              <a:rPr lang="cs-CZ" dirty="0" err="1"/>
              <a:t>i.v</a:t>
            </a:r>
            <a:r>
              <a:rPr lang="cs-CZ" dirty="0"/>
              <a:t>. aplikace širokospektrých ATB,</a:t>
            </a:r>
          </a:p>
          <a:p>
            <a:r>
              <a:rPr lang="cs-CZ" dirty="0"/>
              <a:t>- po výsledku kultivace a citlivosti – ATB cílená,</a:t>
            </a:r>
          </a:p>
          <a:p>
            <a:r>
              <a:rPr lang="cs-CZ" dirty="0"/>
              <a:t>- z hlediska prevence je vhodné očkování v LDN pneumokokovou vakcínou (ale je zde snížená účinnost u starých lidí!).</a:t>
            </a:r>
          </a:p>
          <a:p>
            <a:endParaRPr lang="cs-CZ" dirty="0"/>
          </a:p>
        </p:txBody>
      </p:sp>
    </p:spTree>
    <p:extLst>
      <p:ext uri="{BB962C8B-B14F-4D97-AF65-F5344CB8AC3E}">
        <p14:creationId xmlns:p14="http://schemas.microsoft.com/office/powerpoint/2010/main" val="2062968125"/>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9CADC7-E2D2-4F5D-A035-DFCA6850B06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5B138D7-24F3-46A7-AC17-48676F390A22}"/>
              </a:ext>
            </a:extLst>
          </p:cNvPr>
          <p:cNvSpPr>
            <a:spLocks noGrp="1"/>
          </p:cNvSpPr>
          <p:nvPr>
            <p:ph idx="1"/>
          </p:nvPr>
        </p:nvSpPr>
        <p:spPr/>
        <p:txBody>
          <a:bodyPr>
            <a:normAutofit fontScale="92500" lnSpcReduction="10000"/>
          </a:bodyPr>
          <a:lstStyle/>
          <a:p>
            <a:r>
              <a:rPr lang="cs-CZ" dirty="0" err="1"/>
              <a:t>ané</a:t>
            </a:r>
            <a:r>
              <a:rPr lang="cs-CZ" dirty="0"/>
              <a:t> infekce tvoří 20-30 % </a:t>
            </a:r>
            <a:r>
              <a:rPr lang="cs-CZ" dirty="0" err="1"/>
              <a:t>nozokomiálních</a:t>
            </a:r>
            <a:r>
              <a:rPr lang="cs-CZ" dirty="0"/>
              <a:t> infekcí (ne všechny jsou však evidovány). Původci pochází z vlastní flóry (např. pacemakery s </a:t>
            </a:r>
            <a:r>
              <a:rPr lang="cs-CZ" dirty="0" err="1"/>
              <a:t>preaxilární</a:t>
            </a:r>
            <a:r>
              <a:rPr lang="cs-CZ" dirty="0"/>
              <a:t> flórou nemocného), nemocniční flóry, z flóry operačního týmu. Rizikem vzniku jsou nedostatky chirurgických metod, souběžné choroby, špatné časování ATB profylaxe, zavedené drény, dlouhá hospitalizace, holení operačního pole v den před operačním výkonem, dlouhý operační výkon, ložisko infekce v těle pacienta (často neléčená močová infekce). Prevence spočívá v </a:t>
            </a:r>
            <a:r>
              <a:rPr lang="cs-CZ" dirty="0" err="1"/>
              <a:t>přeléčení</a:t>
            </a:r>
            <a:r>
              <a:rPr lang="cs-CZ" dirty="0"/>
              <a:t> infekčních ložisek před výkonem, </a:t>
            </a:r>
            <a:r>
              <a:rPr lang="cs-CZ" dirty="0" err="1"/>
              <a:t>profylakticé</a:t>
            </a:r>
            <a:r>
              <a:rPr lang="cs-CZ" dirty="0"/>
              <a:t> podání ATB, asepse na operačním sále. Velmi účinné se jeví seznamování ošetřovatelského týmu s výsledky mikrobiologického šetření! Důležitá preventivní opatření jsou též zásahy zlepšující odolnost nemocného, dodávka kyslíku, </a:t>
            </a:r>
            <a:r>
              <a:rPr lang="cs-CZ" dirty="0" err="1"/>
              <a:t>normotermie</a:t>
            </a:r>
            <a:r>
              <a:rPr lang="cs-CZ" dirty="0"/>
              <a:t>, </a:t>
            </a:r>
            <a:r>
              <a:rPr lang="cs-CZ" dirty="0" err="1"/>
              <a:t>normoglykémie</a:t>
            </a:r>
            <a:r>
              <a:rPr lang="cs-CZ" dirty="0"/>
              <a:t>.</a:t>
            </a:r>
          </a:p>
        </p:txBody>
      </p:sp>
    </p:spTree>
    <p:extLst>
      <p:ext uri="{BB962C8B-B14F-4D97-AF65-F5344CB8AC3E}">
        <p14:creationId xmlns:p14="http://schemas.microsoft.com/office/powerpoint/2010/main" val="2707337826"/>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F59FF3-9A68-40B0-901F-A1531190D29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8599374-8D78-425D-9F2B-E7EDD224620D}"/>
              </a:ext>
            </a:extLst>
          </p:cNvPr>
          <p:cNvSpPr>
            <a:spLocks noGrp="1"/>
          </p:cNvSpPr>
          <p:nvPr>
            <p:ph idx="1"/>
          </p:nvPr>
        </p:nvSpPr>
        <p:spPr/>
        <p:txBody>
          <a:bodyPr>
            <a:normAutofit fontScale="92500" lnSpcReduction="10000"/>
          </a:bodyPr>
          <a:lstStyle/>
          <a:p>
            <a:r>
              <a:rPr lang="cs-CZ" b="1" dirty="0"/>
              <a:t>Infekce spojené s vaskulárními přístupy a monitorovacími technikami:</a:t>
            </a:r>
            <a:endParaRPr lang="cs-CZ" dirty="0"/>
          </a:p>
          <a:p>
            <a:r>
              <a:rPr lang="cs-CZ" dirty="0"/>
              <a:t>- intravaskulární katetry představují obrovské riziko, zejména centrální žilní katetr,</a:t>
            </a:r>
          </a:p>
          <a:p>
            <a:r>
              <a:rPr lang="cs-CZ" dirty="0"/>
              <a:t>- zdrojem infekce je kožní </a:t>
            </a:r>
            <a:r>
              <a:rPr lang="cs-CZ" dirty="0" err="1"/>
              <a:t>mikroflora</a:t>
            </a:r>
            <a:r>
              <a:rPr lang="cs-CZ" dirty="0"/>
              <a:t> podél zevního povrchu katetru, kontaminace distálního zakončení katetru při neaseptických manipulacích, kontaminace </a:t>
            </a:r>
            <a:r>
              <a:rPr lang="cs-CZ" dirty="0" err="1"/>
              <a:t>infuzátu</a:t>
            </a:r>
            <a:r>
              <a:rPr lang="cs-CZ" dirty="0"/>
              <a:t>,</a:t>
            </a:r>
          </a:p>
          <a:p>
            <a:r>
              <a:rPr lang="cs-CZ" dirty="0"/>
              <a:t>- dalším rizikem jsou zavedené kardiostimulátory,</a:t>
            </a:r>
          </a:p>
          <a:p>
            <a:r>
              <a:rPr lang="cs-CZ" dirty="0"/>
              <a:t>- nejčastější původci: epidermální stafylokoky, zlatý stafylokok (s narůstající rezistencí na </a:t>
            </a:r>
            <a:r>
              <a:rPr lang="cs-CZ" dirty="0" err="1"/>
              <a:t>methicilin</a:t>
            </a:r>
            <a:r>
              <a:rPr lang="cs-CZ" dirty="0"/>
              <a:t>), enterokoky s narůstající rezistencí na </a:t>
            </a:r>
            <a:r>
              <a:rPr lang="cs-CZ" dirty="0" err="1"/>
              <a:t>vankomycin</a:t>
            </a:r>
            <a:r>
              <a:rPr lang="cs-CZ" dirty="0"/>
              <a:t>, </a:t>
            </a:r>
            <a:r>
              <a:rPr lang="cs-CZ" dirty="0" err="1"/>
              <a:t>nozokomiální</a:t>
            </a:r>
            <a:r>
              <a:rPr lang="cs-CZ" dirty="0"/>
              <a:t> gramnegativní bakterie a kandidy.</a:t>
            </a:r>
          </a:p>
          <a:p>
            <a:r>
              <a:rPr lang="cs-CZ" dirty="0"/>
              <a:t> </a:t>
            </a:r>
          </a:p>
          <a:p>
            <a:endParaRPr lang="cs-CZ" dirty="0"/>
          </a:p>
        </p:txBody>
      </p:sp>
    </p:spTree>
    <p:extLst>
      <p:ext uri="{BB962C8B-B14F-4D97-AF65-F5344CB8AC3E}">
        <p14:creationId xmlns:p14="http://schemas.microsoft.com/office/powerpoint/2010/main" val="3277887939"/>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1FAA9A-7D0C-4D09-9ECE-9DCC64D747E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F285E6E-8C69-413B-BE64-88A75B9DB3C7}"/>
              </a:ext>
            </a:extLst>
          </p:cNvPr>
          <p:cNvSpPr>
            <a:spLocks noGrp="1"/>
          </p:cNvSpPr>
          <p:nvPr>
            <p:ph idx="1"/>
          </p:nvPr>
        </p:nvSpPr>
        <p:spPr/>
        <p:txBody>
          <a:bodyPr>
            <a:normAutofit fontScale="47500" lnSpcReduction="20000"/>
          </a:bodyPr>
          <a:lstStyle/>
          <a:p>
            <a:r>
              <a:rPr lang="cs-CZ" dirty="0"/>
              <a:t>Preventivní opatření</a:t>
            </a:r>
          </a:p>
          <a:p>
            <a:r>
              <a:rPr lang="cs-CZ" b="1" dirty="0"/>
              <a:t>Preventivní opatření týkající se personálu:</a:t>
            </a:r>
            <a:endParaRPr lang="cs-CZ" dirty="0"/>
          </a:p>
          <a:p>
            <a:r>
              <a:rPr lang="cs-CZ" dirty="0"/>
              <a:t>- edukace,</a:t>
            </a:r>
          </a:p>
          <a:p>
            <a:r>
              <a:rPr lang="cs-CZ" dirty="0"/>
              <a:t>- výcvik na modelech.</a:t>
            </a:r>
          </a:p>
          <a:p>
            <a:r>
              <a:rPr lang="cs-CZ" b="1" dirty="0"/>
              <a:t>Opatření při zavedení a ošetřování katetru:</a:t>
            </a:r>
            <a:endParaRPr lang="cs-CZ" dirty="0"/>
          </a:p>
          <a:p>
            <a:r>
              <a:rPr lang="cs-CZ" dirty="0"/>
              <a:t>- maximálně aseptický postup při zavedení,</a:t>
            </a:r>
          </a:p>
          <a:p>
            <a:r>
              <a:rPr lang="cs-CZ" dirty="0"/>
              <a:t>- pečlivá dezinfekce kůže v místě vpichu,</a:t>
            </a:r>
          </a:p>
          <a:p>
            <a:r>
              <a:rPr lang="cs-CZ" dirty="0"/>
              <a:t>- přednost přístupům na HK,</a:t>
            </a:r>
          </a:p>
          <a:p>
            <a:r>
              <a:rPr lang="cs-CZ" dirty="0"/>
              <a:t>- použití centrálních katetrů zavedených z periferní žíly,</a:t>
            </a:r>
          </a:p>
          <a:p>
            <a:r>
              <a:rPr lang="cs-CZ" dirty="0"/>
              <a:t>- punkce v. </a:t>
            </a:r>
            <a:r>
              <a:rPr lang="cs-CZ" dirty="0" err="1"/>
              <a:t>femoralis</a:t>
            </a:r>
            <a:r>
              <a:rPr lang="cs-CZ" dirty="0"/>
              <a:t> jen při absenci vhodnějších míst,</a:t>
            </a:r>
          </a:p>
          <a:p>
            <a:r>
              <a:rPr lang="cs-CZ" dirty="0"/>
              <a:t>- rotace periferních katetrů po 72–96 hodinách,</a:t>
            </a:r>
          </a:p>
          <a:p>
            <a:r>
              <a:rPr lang="cs-CZ" dirty="0"/>
              <a:t>- použití jednorázových </a:t>
            </a:r>
            <a:r>
              <a:rPr lang="cs-CZ" dirty="0" err="1"/>
              <a:t>mandrénů</a:t>
            </a:r>
            <a:r>
              <a:rPr lang="cs-CZ" dirty="0"/>
              <a:t> při invazivním monitorování.</a:t>
            </a:r>
          </a:p>
          <a:p>
            <a:r>
              <a:rPr lang="cs-CZ" b="1" dirty="0"/>
              <a:t>Vlastnosti katétru a dalších používaných materiálů:</a:t>
            </a:r>
            <a:endParaRPr lang="cs-CZ" dirty="0"/>
          </a:p>
          <a:p>
            <a:r>
              <a:rPr lang="cs-CZ" dirty="0"/>
              <a:t>- Užití katetrů se speciálně upraveným povrchem (antimikrobiální, antiseptický potah) při očekávané době zavedení nad 5 dní.</a:t>
            </a:r>
          </a:p>
          <a:p>
            <a:r>
              <a:rPr lang="cs-CZ" dirty="0"/>
              <a:t>- Použití </a:t>
            </a:r>
            <a:r>
              <a:rPr lang="cs-CZ" dirty="0" err="1"/>
              <a:t>semitransparentního</a:t>
            </a:r>
            <a:r>
              <a:rPr lang="cs-CZ" dirty="0"/>
              <a:t> krytí místa vpichu.</a:t>
            </a:r>
          </a:p>
          <a:p>
            <a:r>
              <a:rPr lang="cs-CZ" dirty="0"/>
              <a:t>- </a:t>
            </a:r>
            <a:r>
              <a:rPr lang="cs-CZ" dirty="0" err="1"/>
              <a:t>Tunelizované</a:t>
            </a:r>
            <a:r>
              <a:rPr lang="cs-CZ" dirty="0"/>
              <a:t> katetry, žilní porty při dlouhodobém užití.</a:t>
            </a:r>
          </a:p>
          <a:p>
            <a:endParaRPr lang="cs-CZ" dirty="0"/>
          </a:p>
        </p:txBody>
      </p:sp>
    </p:spTree>
    <p:extLst>
      <p:ext uri="{BB962C8B-B14F-4D97-AF65-F5344CB8AC3E}">
        <p14:creationId xmlns:p14="http://schemas.microsoft.com/office/powerpoint/2010/main" val="25606061"/>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C397C1-C289-4D0A-ABB6-06CA9FF0D81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A56C98C-C1F1-4B33-880E-A23C611ABF00}"/>
              </a:ext>
            </a:extLst>
          </p:cNvPr>
          <p:cNvSpPr>
            <a:spLocks noGrp="1"/>
          </p:cNvSpPr>
          <p:nvPr>
            <p:ph idx="1"/>
          </p:nvPr>
        </p:nvSpPr>
        <p:spPr/>
        <p:txBody>
          <a:bodyPr>
            <a:normAutofit fontScale="40000" lnSpcReduction="20000"/>
          </a:bodyPr>
          <a:lstStyle/>
          <a:p>
            <a:r>
              <a:rPr lang="cs-CZ" dirty="0"/>
              <a:t>Pro diagnózu infekce katetru provádíme dvojí odběr na </a:t>
            </a:r>
            <a:r>
              <a:rPr lang="cs-CZ" dirty="0" err="1"/>
              <a:t>hemokultivaci</a:t>
            </a:r>
            <a:r>
              <a:rPr lang="cs-CZ" dirty="0"/>
              <a:t> – z periferní žíly a z katetru. Prokáže-li se infekce katetru – indikace k jeho odstranění, lze provádět též terapii katetru – antibiotickou zátkou, pak ale </a:t>
            </a:r>
            <a:r>
              <a:rPr lang="cs-CZ" dirty="0" err="1"/>
              <a:t>i.v</a:t>
            </a:r>
            <a:r>
              <a:rPr lang="cs-CZ" dirty="0"/>
              <a:t>. léčba jde jiným katetrem (zejména u problematických zavádění centrálních katetrů, </a:t>
            </a:r>
            <a:r>
              <a:rPr lang="cs-CZ" dirty="0" err="1"/>
              <a:t>tunelizovaných</a:t>
            </a:r>
            <a:r>
              <a:rPr lang="cs-CZ" dirty="0"/>
              <a:t> katetrů a portů). Při závažné infekci místa vpichu se vždy katetr odstraňuje, někdy je nutná též excize zánětlivého ložiska. Riziko </a:t>
            </a:r>
            <a:r>
              <a:rPr lang="cs-CZ" dirty="0" err="1"/>
              <a:t>iatrogenní</a:t>
            </a:r>
            <a:r>
              <a:rPr lang="cs-CZ" dirty="0"/>
              <a:t> endokarditidy!</a:t>
            </a:r>
          </a:p>
          <a:p>
            <a:r>
              <a:rPr lang="cs-CZ" dirty="0"/>
              <a:t> </a:t>
            </a:r>
          </a:p>
          <a:p>
            <a:r>
              <a:rPr lang="cs-CZ" dirty="0"/>
              <a:t>Nejzávažnější původci </a:t>
            </a:r>
            <a:r>
              <a:rPr lang="cs-CZ" dirty="0" err="1"/>
              <a:t>nozokomiálních</a:t>
            </a:r>
            <a:r>
              <a:rPr lang="cs-CZ" dirty="0"/>
              <a:t> infekcí u seniorů</a:t>
            </a:r>
          </a:p>
          <a:p>
            <a:r>
              <a:rPr lang="cs-CZ" dirty="0"/>
              <a:t>5 % </a:t>
            </a:r>
            <a:r>
              <a:rPr lang="cs-CZ" dirty="0" err="1"/>
              <a:t>nozokomiálních</a:t>
            </a:r>
            <a:r>
              <a:rPr lang="cs-CZ" dirty="0"/>
              <a:t> infekcí je způsobeno patogeny velmi závažnými z hlediska tíže stavu nemocného, ale i z hlediska epidemiologického. Výskyt těchto patogenů vyžaduje přísná opatření ve spolupráci s mikrobiologickým střediskem a hygienikem.</a:t>
            </a:r>
          </a:p>
          <a:p>
            <a:r>
              <a:rPr lang="cs-CZ" dirty="0"/>
              <a:t>Riziko představují nedisciplinované návštěvy, špatná hygiena rukou personálu ve spojení s užíváním ochranných rukavic (efekt přináší jen spojení obou), nebyl potvrzen význam ochranných plášťů. Nejčastější vektor přenosu – ruce personálu, méně nosičství bakterie u personálu, kontaminace z prostředí (</a:t>
            </a:r>
            <a:r>
              <a:rPr lang="cs-CZ" dirty="0" err="1"/>
              <a:t>rotavirové</a:t>
            </a:r>
            <a:r>
              <a:rPr lang="cs-CZ" dirty="0"/>
              <a:t> průjmy na oddělení s pacienty s poruchou kognitivních funkcí). Průkaz </a:t>
            </a:r>
            <a:r>
              <a:rPr lang="cs-CZ" dirty="0" err="1"/>
              <a:t>multirezistentních</a:t>
            </a:r>
            <a:r>
              <a:rPr lang="cs-CZ" dirty="0"/>
              <a:t> kmenů vede k okamžitému zavedení bariérových opatření:</a:t>
            </a:r>
          </a:p>
          <a:p>
            <a:r>
              <a:rPr lang="cs-CZ" dirty="0"/>
              <a:t>- sledovat vývoj citlivosti na ATB,</a:t>
            </a:r>
          </a:p>
          <a:p>
            <a:r>
              <a:rPr lang="cs-CZ" dirty="0"/>
              <a:t>- úzkostná hygiena rukou personálu, její monitorace, </a:t>
            </a:r>
          </a:p>
          <a:p>
            <a:r>
              <a:rPr lang="cs-CZ" dirty="0"/>
              <a:t>- ATB léčba pod vedením mikrobiologického pracoviště, rotace ATB,</a:t>
            </a:r>
          </a:p>
          <a:p>
            <a:r>
              <a:rPr lang="cs-CZ" dirty="0"/>
              <a:t>- nalézt všechny kolonizované pacienty a personál, </a:t>
            </a:r>
            <a:r>
              <a:rPr lang="cs-CZ" dirty="0" err="1"/>
              <a:t>přeléčit</a:t>
            </a:r>
            <a:r>
              <a:rPr lang="cs-CZ" dirty="0"/>
              <a:t> je,</a:t>
            </a:r>
          </a:p>
          <a:p>
            <a:r>
              <a:rPr lang="cs-CZ" dirty="0"/>
              <a:t>- vyloučit přenos infekce nástroji a jinými předměty.</a:t>
            </a:r>
          </a:p>
          <a:p>
            <a:r>
              <a:rPr lang="cs-CZ" dirty="0"/>
              <a:t>Mezi nejobávanější druhy patří </a:t>
            </a:r>
            <a:r>
              <a:rPr lang="cs-CZ" dirty="0" err="1"/>
              <a:t>Methicilin</a:t>
            </a:r>
            <a:r>
              <a:rPr lang="cs-CZ" dirty="0"/>
              <a:t> rezistentní </a:t>
            </a:r>
            <a:r>
              <a:rPr lang="cs-CZ" dirty="0" err="1"/>
              <a:t>Staphylococcus</a:t>
            </a:r>
            <a:r>
              <a:rPr lang="cs-CZ" dirty="0"/>
              <a:t> aureus (MRSA),</a:t>
            </a:r>
          </a:p>
          <a:p>
            <a:r>
              <a:rPr lang="cs-CZ" dirty="0" err="1"/>
              <a:t>Vankomycin</a:t>
            </a:r>
            <a:r>
              <a:rPr lang="cs-CZ" dirty="0"/>
              <a:t> rezistentní enterokok (VRE). Pacienti musí mít vlastní prádlo, nádobí, teploměr, </a:t>
            </a:r>
            <a:r>
              <a:rPr lang="cs-CZ" dirty="0" err="1"/>
              <a:t>oxymetr</a:t>
            </a:r>
            <a:r>
              <a:rPr lang="cs-CZ" dirty="0"/>
              <a:t>, tonometr, telefon, infuzní stojan, po propuštění se provádí řádná dezinfekce celého pokoje.</a:t>
            </a:r>
          </a:p>
          <a:p>
            <a:r>
              <a:rPr lang="cs-CZ" dirty="0"/>
              <a:t> </a:t>
            </a:r>
          </a:p>
          <a:p>
            <a:endParaRPr lang="cs-CZ" dirty="0"/>
          </a:p>
        </p:txBody>
      </p:sp>
    </p:spTree>
    <p:extLst>
      <p:ext uri="{BB962C8B-B14F-4D97-AF65-F5344CB8AC3E}">
        <p14:creationId xmlns:p14="http://schemas.microsoft.com/office/powerpoint/2010/main" val="3562238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66FBA-7C01-4D40-88B9-35232A14B7BC}"/>
              </a:ext>
            </a:extLst>
          </p:cNvPr>
          <p:cNvSpPr>
            <a:spLocks noGrp="1"/>
          </p:cNvSpPr>
          <p:nvPr>
            <p:ph type="title"/>
          </p:nvPr>
        </p:nvSpPr>
        <p:spPr>
          <a:xfrm>
            <a:off x="838200" y="0"/>
            <a:ext cx="10515600" cy="1325563"/>
          </a:xfrm>
        </p:spPr>
        <p:txBody>
          <a:bodyPr/>
          <a:lstStyle/>
          <a:p>
            <a:r>
              <a:rPr lang="cs-CZ" b="1" dirty="0">
                <a:solidFill>
                  <a:srgbClr val="FF0000"/>
                </a:solidFill>
              </a:rPr>
              <a:t>2Nádor žaludku - epidemiologie</a:t>
            </a:r>
          </a:p>
        </p:txBody>
      </p:sp>
      <p:sp>
        <p:nvSpPr>
          <p:cNvPr id="3" name="Zástupný symbol pro obsah 2">
            <a:extLst>
              <a:ext uri="{FF2B5EF4-FFF2-40B4-BE49-F238E27FC236}">
                <a16:creationId xmlns:a16="http://schemas.microsoft.com/office/drawing/2014/main" id="{08C2E2C8-99DF-48FB-BFC9-30FA48CAFB2B}"/>
              </a:ext>
            </a:extLst>
          </p:cNvPr>
          <p:cNvSpPr>
            <a:spLocks noGrp="1"/>
          </p:cNvSpPr>
          <p:nvPr>
            <p:ph idx="1"/>
          </p:nvPr>
        </p:nvSpPr>
        <p:spPr>
          <a:xfrm>
            <a:off x="0" y="1464658"/>
            <a:ext cx="12192000" cy="5292191"/>
          </a:xfrm>
        </p:spPr>
        <p:txBody>
          <a:bodyPr>
            <a:normAutofit/>
          </a:bodyPr>
          <a:lstStyle/>
          <a:p>
            <a:r>
              <a:rPr lang="cs-CZ" dirty="0"/>
              <a:t>Ca (karcinom) žaludku je 2. nejčastější maligní nádor ve světě (1. ca plic). </a:t>
            </a:r>
          </a:p>
          <a:p>
            <a:r>
              <a:rPr lang="cs-CZ" dirty="0"/>
              <a:t>Postihuje více muže v 5.-7. </a:t>
            </a:r>
            <a:r>
              <a:rPr lang="cs-CZ" dirty="0" err="1"/>
              <a:t>deceniu</a:t>
            </a:r>
            <a:r>
              <a:rPr lang="cs-CZ" dirty="0"/>
              <a:t> než ženy. </a:t>
            </a:r>
          </a:p>
          <a:p>
            <a:r>
              <a:rPr lang="cs-CZ" dirty="0"/>
              <a:t>nejčastěji v Japonsku a Koreji - připisováno konzumaci </a:t>
            </a:r>
            <a:r>
              <a:rPr lang="cs-CZ" dirty="0" err="1"/>
              <a:t>sushi</a:t>
            </a:r>
            <a:r>
              <a:rPr lang="cs-CZ" dirty="0"/>
              <a:t> a způsobu úpravy, konzumace a skladování rybího masa </a:t>
            </a:r>
          </a:p>
          <a:p>
            <a:r>
              <a:rPr lang="cs-CZ" dirty="0"/>
              <a:t>ČR zaujímá v této statistice 36. místo. </a:t>
            </a:r>
          </a:p>
          <a:p>
            <a:r>
              <a:rPr lang="cs-CZ" dirty="0"/>
              <a:t>Ve vyspělých zemích: pokles - souvisí s úpravou životního stylu: </a:t>
            </a:r>
          </a:p>
          <a:p>
            <a:pPr lvl="1"/>
            <a:r>
              <a:rPr lang="cs-CZ" dirty="0"/>
              <a:t>vyšší podíl čerstvé stravy (x </a:t>
            </a:r>
            <a:r>
              <a:rPr lang="cs-CZ" dirty="0" err="1"/>
              <a:t>konzervanty</a:t>
            </a:r>
            <a:r>
              <a:rPr lang="cs-CZ" dirty="0"/>
              <a:t>)</a:t>
            </a:r>
          </a:p>
          <a:p>
            <a:pPr lvl="1"/>
            <a:r>
              <a:rPr lang="cs-CZ" dirty="0"/>
              <a:t>konzumace ovoce a zeleniny, </a:t>
            </a:r>
          </a:p>
          <a:p>
            <a:pPr lvl="1"/>
            <a:r>
              <a:rPr lang="cs-CZ" dirty="0"/>
              <a:t>konzervace mrazem spíše než uzením </a:t>
            </a:r>
          </a:p>
          <a:p>
            <a:pPr lvl="1"/>
            <a:r>
              <a:rPr lang="cs-CZ" dirty="0"/>
              <a:t>Kvalitnější vodní zdroje a úprava vody. </a:t>
            </a:r>
          </a:p>
          <a:p>
            <a:pPr lvl="1"/>
            <a:r>
              <a:rPr lang="cs-CZ" dirty="0"/>
              <a:t>Na zlepšující se situaci se podílí léčba chronických gastritid eradikací </a:t>
            </a:r>
            <a:r>
              <a:rPr lang="cs-CZ" i="1" dirty="0" err="1"/>
              <a:t>Helicobacter</a:t>
            </a:r>
            <a:r>
              <a:rPr lang="cs-CZ" i="1" dirty="0"/>
              <a:t> </a:t>
            </a:r>
            <a:r>
              <a:rPr lang="cs-CZ" i="1" dirty="0" err="1"/>
              <a:t>pylori</a:t>
            </a:r>
            <a:r>
              <a:rPr lang="cs-CZ" i="1" dirty="0"/>
              <a:t>.</a:t>
            </a:r>
            <a:endParaRPr lang="cs-CZ" dirty="0"/>
          </a:p>
        </p:txBody>
      </p:sp>
    </p:spTree>
    <p:extLst>
      <p:ext uri="{BB962C8B-B14F-4D97-AF65-F5344CB8AC3E}">
        <p14:creationId xmlns:p14="http://schemas.microsoft.com/office/powerpoint/2010/main" val="127111783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828F40-E0BD-4957-AF9C-7D61A8D6417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2FA8110-64AF-406F-B82D-6D97BDADE37B}"/>
              </a:ext>
            </a:extLst>
          </p:cNvPr>
          <p:cNvSpPr>
            <a:spLocks noGrp="1"/>
          </p:cNvSpPr>
          <p:nvPr>
            <p:ph idx="1"/>
          </p:nvPr>
        </p:nvSpPr>
        <p:spPr/>
        <p:txBody>
          <a:bodyPr>
            <a:normAutofit fontScale="85000" lnSpcReduction="20000"/>
          </a:bodyPr>
          <a:lstStyle/>
          <a:p>
            <a:r>
              <a:rPr lang="cs-CZ" dirty="0"/>
              <a:t>Hematologické komplikace</a:t>
            </a:r>
          </a:p>
          <a:p>
            <a:r>
              <a:rPr lang="cs-CZ" dirty="0"/>
              <a:t>Akutní krevní ztráta má významné sekundární projevy:</a:t>
            </a:r>
          </a:p>
          <a:p>
            <a:r>
              <a:rPr lang="cs-CZ" dirty="0"/>
              <a:t>- cerebrální dysfunkce,</a:t>
            </a:r>
          </a:p>
          <a:p>
            <a:r>
              <a:rPr lang="cs-CZ" dirty="0"/>
              <a:t>- zhoršení anginy pectoris,</a:t>
            </a:r>
          </a:p>
          <a:p>
            <a:r>
              <a:rPr lang="cs-CZ" dirty="0"/>
              <a:t>- kardiální selhání,</a:t>
            </a:r>
          </a:p>
          <a:p>
            <a:r>
              <a:rPr lang="cs-CZ" dirty="0"/>
              <a:t>- </a:t>
            </a:r>
            <a:r>
              <a:rPr lang="cs-CZ" dirty="0" err="1"/>
              <a:t>prerenální</a:t>
            </a:r>
            <a:r>
              <a:rPr lang="cs-CZ" dirty="0"/>
              <a:t> selhání ledvin,</a:t>
            </a:r>
          </a:p>
          <a:p>
            <a:r>
              <a:rPr lang="cs-CZ" dirty="0"/>
              <a:t>- celkové zhoršení stavu,</a:t>
            </a:r>
          </a:p>
          <a:p>
            <a:r>
              <a:rPr lang="cs-CZ" dirty="0"/>
              <a:t>- orgánové dekompenzace – ischémie – infarkt myokardu, ischemická cévní mozková příhoda.</a:t>
            </a:r>
          </a:p>
          <a:p>
            <a:r>
              <a:rPr lang="cs-CZ" dirty="0" err="1"/>
              <a:t>Hemoterapie</a:t>
            </a:r>
            <a:r>
              <a:rPr lang="cs-CZ" dirty="0"/>
              <a:t> je indikována již při hodnotách 70-80 g/l hemoglobinu, pozor na objemové přetížení při aplikaci krevních derivátů.</a:t>
            </a:r>
          </a:p>
          <a:p>
            <a:r>
              <a:rPr lang="cs-CZ" dirty="0"/>
              <a:t> </a:t>
            </a:r>
          </a:p>
          <a:p>
            <a:endParaRPr lang="cs-CZ" dirty="0"/>
          </a:p>
        </p:txBody>
      </p:sp>
    </p:spTree>
    <p:extLst>
      <p:ext uri="{BB962C8B-B14F-4D97-AF65-F5344CB8AC3E}">
        <p14:creationId xmlns:p14="http://schemas.microsoft.com/office/powerpoint/2010/main" val="36274422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D3A920-A192-4C85-87F9-B41CB8C2669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41A972A-EA27-4FFC-BC78-D5B89ADD7EB9}"/>
              </a:ext>
            </a:extLst>
          </p:cNvPr>
          <p:cNvSpPr>
            <a:spLocks noGrp="1"/>
          </p:cNvSpPr>
          <p:nvPr>
            <p:ph idx="1"/>
          </p:nvPr>
        </p:nvSpPr>
        <p:spPr/>
        <p:txBody>
          <a:bodyPr>
            <a:normAutofit fontScale="77500" lnSpcReduction="20000"/>
          </a:bodyPr>
          <a:lstStyle/>
          <a:p>
            <a:r>
              <a:rPr lang="cs-CZ" b="1" dirty="0"/>
              <a:t>Poruchy hemostázy</a:t>
            </a:r>
            <a:endParaRPr lang="cs-CZ" dirty="0"/>
          </a:p>
          <a:p>
            <a:r>
              <a:rPr lang="cs-CZ" dirty="0"/>
              <a:t>Se zvyšujícím věkem narůstá aktivita </a:t>
            </a:r>
            <a:r>
              <a:rPr lang="cs-CZ" dirty="0" err="1"/>
              <a:t>prokoagulační</a:t>
            </a:r>
            <a:r>
              <a:rPr lang="cs-CZ" dirty="0"/>
              <a:t> a na stejné úrovni zůstává aktivita antikoagulační. Rizikem je cévní stěna </a:t>
            </a:r>
            <a:r>
              <a:rPr lang="cs-CZ" dirty="0" err="1"/>
              <a:t>ateroskleroticky</a:t>
            </a:r>
            <a:r>
              <a:rPr lang="cs-CZ" dirty="0"/>
              <a:t> změněná, přítomnost abnormálních protilátek v krvi, </a:t>
            </a:r>
            <a:r>
              <a:rPr lang="cs-CZ" dirty="0" err="1"/>
              <a:t>hyperkoagulační</a:t>
            </a:r>
            <a:r>
              <a:rPr lang="cs-CZ" dirty="0"/>
              <a:t> tendence díky oblenění krevního proudu. U seniorů je zvýšené riziko trombózy. Spontánní trombóza může být prvním projevem malignity v těle. DIC má spíše tendenci k </a:t>
            </a:r>
            <a:r>
              <a:rPr lang="cs-CZ" dirty="0" err="1"/>
              <a:t>hyperkoagulaci</a:t>
            </a:r>
            <a:r>
              <a:rPr lang="cs-CZ" dirty="0"/>
              <a:t>.</a:t>
            </a:r>
          </a:p>
          <a:p>
            <a:r>
              <a:rPr lang="cs-CZ" dirty="0"/>
              <a:t> </a:t>
            </a:r>
          </a:p>
          <a:p>
            <a:r>
              <a:rPr lang="cs-CZ" b="1" dirty="0"/>
              <a:t>Krvácivé komplikace:</a:t>
            </a:r>
            <a:endParaRPr lang="cs-CZ" dirty="0"/>
          </a:p>
          <a:p>
            <a:r>
              <a:rPr lang="cs-CZ" dirty="0"/>
              <a:t>- </a:t>
            </a:r>
            <a:r>
              <a:rPr lang="cs-CZ" dirty="0" err="1"/>
              <a:t>hypokoagulační</a:t>
            </a:r>
            <a:r>
              <a:rPr lang="cs-CZ" dirty="0"/>
              <a:t> stavy – dekompenzace onemocnění jater, komplikace antikoagulační terapie, chyby v užívání preparátů event. lékové interakce,</a:t>
            </a:r>
          </a:p>
          <a:p>
            <a:r>
              <a:rPr lang="cs-CZ" dirty="0"/>
              <a:t>- deficit vitaminu K,</a:t>
            </a:r>
          </a:p>
          <a:p>
            <a:r>
              <a:rPr lang="cs-CZ" dirty="0"/>
              <a:t>- terapie </a:t>
            </a:r>
            <a:r>
              <a:rPr lang="cs-CZ" dirty="0" err="1"/>
              <a:t>Warfarinem</a:t>
            </a:r>
            <a:r>
              <a:rPr lang="cs-CZ" dirty="0"/>
              <a:t>,</a:t>
            </a:r>
          </a:p>
          <a:p>
            <a:r>
              <a:rPr lang="cs-CZ" dirty="0"/>
              <a:t>- užívání nesteroidních analgetik, která často pacienti kombinují, jsou volně prodejná tedy dobře dostupná. Mají </a:t>
            </a:r>
            <a:r>
              <a:rPr lang="cs-CZ" dirty="0" err="1"/>
              <a:t>antiagregační</a:t>
            </a:r>
            <a:r>
              <a:rPr lang="cs-CZ" dirty="0"/>
              <a:t> efekt a také vliv na žaludeční sliznici.</a:t>
            </a:r>
          </a:p>
          <a:p>
            <a:endParaRPr lang="cs-CZ" dirty="0"/>
          </a:p>
        </p:txBody>
      </p:sp>
    </p:spTree>
    <p:extLst>
      <p:ext uri="{BB962C8B-B14F-4D97-AF65-F5344CB8AC3E}">
        <p14:creationId xmlns:p14="http://schemas.microsoft.com/office/powerpoint/2010/main" val="384894280"/>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5C748-8658-4C8F-B550-BCDD308BBA3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66ED8A8-CBAC-42B2-A54C-F087E7237165}"/>
              </a:ext>
            </a:extLst>
          </p:cNvPr>
          <p:cNvSpPr>
            <a:spLocks noGrp="1"/>
          </p:cNvSpPr>
          <p:nvPr>
            <p:ph idx="1"/>
          </p:nvPr>
        </p:nvSpPr>
        <p:spPr/>
        <p:txBody>
          <a:bodyPr>
            <a:normAutofit fontScale="62500" lnSpcReduction="20000"/>
          </a:bodyPr>
          <a:lstStyle/>
          <a:p>
            <a:r>
              <a:rPr lang="cs-CZ" dirty="0"/>
              <a:t>Venózní TEN představuje jednu z nejčastějších příčin úmrtí u hospitalizovaných pacientů s omezenou pohyblivostí.</a:t>
            </a:r>
          </a:p>
          <a:p>
            <a:r>
              <a:rPr lang="cs-CZ" dirty="0"/>
              <a:t>Doprovázející komplikace TEN:</a:t>
            </a:r>
          </a:p>
          <a:p>
            <a:r>
              <a:rPr lang="cs-CZ" dirty="0"/>
              <a:t>- Plicní embolizace</a:t>
            </a:r>
          </a:p>
          <a:p>
            <a:r>
              <a:rPr lang="cs-CZ" dirty="0"/>
              <a:t>- Plicní embolizace s následným postižením mozkové cirkulace</a:t>
            </a:r>
          </a:p>
          <a:p>
            <a:r>
              <a:rPr lang="cs-CZ" dirty="0"/>
              <a:t>- Posttrombotický syndrom s chronickou venózní insuficiencí</a:t>
            </a:r>
          </a:p>
          <a:p>
            <a:r>
              <a:rPr lang="cs-CZ" dirty="0"/>
              <a:t>- Otoky</a:t>
            </a:r>
          </a:p>
          <a:p>
            <a:r>
              <a:rPr lang="cs-CZ" dirty="0"/>
              <a:t>- Poruchy trofiky, ulcerace</a:t>
            </a:r>
          </a:p>
          <a:p>
            <a:r>
              <a:rPr lang="cs-CZ" dirty="0"/>
              <a:t> </a:t>
            </a:r>
          </a:p>
          <a:p>
            <a:r>
              <a:rPr lang="cs-CZ" dirty="0"/>
              <a:t>Úskalím při diagnostice je, že klinický obraz je maskován přítomností otoků, trofických změn a dalších chronických postižení DK. Dušnost a tachykardie může být přičítána kardiálnímu selhávání či chronickému plicnímu onemocnění. Limitace mají též </a:t>
            </a:r>
            <a:r>
              <a:rPr lang="cs-CZ" dirty="0" err="1"/>
              <a:t>doppler</a:t>
            </a:r>
            <a:r>
              <a:rPr lang="cs-CZ" dirty="0"/>
              <a:t>, hodnoty D-dimerů. Z klinického pohledu se používají pro diagnostiku zvolená schémata, která sledují více parametrů – známky hluboké žilní trombózy (otok, palpační bolest), srdeční frekvence vyšší než 100/min, imobilizace delší než 3 dny, embolie či trombóza v anamnéze, hemoptýza, malignita v léčení či v posledních 6 měsících, paliativní léčba.</a:t>
            </a:r>
          </a:p>
          <a:p>
            <a:endParaRPr lang="cs-CZ" dirty="0"/>
          </a:p>
        </p:txBody>
      </p:sp>
    </p:spTree>
    <p:extLst>
      <p:ext uri="{BB962C8B-B14F-4D97-AF65-F5344CB8AC3E}">
        <p14:creationId xmlns:p14="http://schemas.microsoft.com/office/powerpoint/2010/main" val="411126572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EDA348-C0AC-456C-82E0-97B447777A3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E487637-1A45-4C45-A6D4-E519B349CB90}"/>
              </a:ext>
            </a:extLst>
          </p:cNvPr>
          <p:cNvSpPr>
            <a:spLocks noGrp="1"/>
          </p:cNvSpPr>
          <p:nvPr>
            <p:ph idx="1"/>
          </p:nvPr>
        </p:nvSpPr>
        <p:spPr/>
        <p:txBody>
          <a:bodyPr>
            <a:normAutofit fontScale="62500" lnSpcReduction="20000"/>
          </a:bodyPr>
          <a:lstStyle/>
          <a:p>
            <a:r>
              <a:rPr lang="cs-CZ" b="1" dirty="0"/>
              <a:t>Obecné poznatky o termoregulaci starších nemocných</a:t>
            </a:r>
            <a:endParaRPr lang="cs-CZ" dirty="0"/>
          </a:p>
          <a:p>
            <a:r>
              <a:rPr lang="cs-CZ" dirty="0"/>
              <a:t>Starší nemocní jsou obecně citlivější na změny teploty okolního prostředí a kombinace některých léků mohou tuto citlivost zvyšovat. Hypotermie a hypertermie zvyšují riziko úmrtí na souběžně probíhající choroby a naopak. Čím závažnější jsou </a:t>
            </a:r>
            <a:r>
              <a:rPr lang="cs-CZ" dirty="0" err="1"/>
              <a:t>konkomitantní</a:t>
            </a:r>
            <a:r>
              <a:rPr lang="cs-CZ" dirty="0"/>
              <a:t> choroby, tím je vyšší riziko úmrtí na hypotermii či hypertermii. Ve starším věku klesá produkce potu a pocení ochlazuje tělní povrch méně efektivně.</a:t>
            </a:r>
          </a:p>
          <a:p>
            <a:r>
              <a:rPr lang="cs-CZ" dirty="0"/>
              <a:t>Vyšší okolní teplota zvyšuje nároky na prokrvení tělního povrchu, a tím narůstá srdeční výdej. Tedy zvýšená teplota a vlhkost okolí zhoršují příznaky srdečního selhání. Ve starším věku klesá schopnost vnímání chladu. Také klesá schopnost vyvolání svalového třesu a periferní vazokonstrikce. Díky úbytku svalové hmoty je třes též méně efektivní. Vlivem vyšších teplot vzniká hypertermie, ta může být spojena s vyčerpáním. Vlivem chladu mohou lokálně vznikat omrzliny, celkově hypotermie.</a:t>
            </a:r>
          </a:p>
          <a:p>
            <a:r>
              <a:rPr lang="cs-CZ" dirty="0"/>
              <a:t> </a:t>
            </a:r>
          </a:p>
          <a:p>
            <a:r>
              <a:rPr lang="cs-CZ" dirty="0"/>
              <a:t>Hypotermie znamená pokles teploty tělesného jádra pod 35 °C (do 32 °C je mírná, do 28 °C střední a pod 28 °C těžká). Hypotermie primární je stav se zachovalou termoregulací, ale zevní vlivy přesáhnou její efektivitu – lavina, ledová voda. Hypotermie sekundární je stav, kdy termoregulace je ovlivněna – alkoholem, chronickým onemocněním, pak i mírné vlivy mohou vyvolat hypotermii. Prognosticky je horší.</a:t>
            </a:r>
          </a:p>
          <a:p>
            <a:endParaRPr lang="cs-CZ" dirty="0"/>
          </a:p>
        </p:txBody>
      </p:sp>
    </p:spTree>
    <p:extLst>
      <p:ext uri="{BB962C8B-B14F-4D97-AF65-F5344CB8AC3E}">
        <p14:creationId xmlns:p14="http://schemas.microsoft.com/office/powerpoint/2010/main" val="2782172590"/>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0ABB13-6CE2-4B8E-98FD-5C798DE2899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4DE5B1E-126C-4BD9-91D7-0EA2D52D5724}"/>
              </a:ext>
            </a:extLst>
          </p:cNvPr>
          <p:cNvSpPr>
            <a:spLocks noGrp="1"/>
          </p:cNvSpPr>
          <p:nvPr>
            <p:ph idx="1"/>
          </p:nvPr>
        </p:nvSpPr>
        <p:spPr/>
        <p:txBody>
          <a:bodyPr>
            <a:normAutofit fontScale="47500" lnSpcReduction="20000"/>
          </a:bodyPr>
          <a:lstStyle/>
          <a:p>
            <a:r>
              <a:rPr lang="cs-CZ" b="1" dirty="0"/>
              <a:t>Rizikové faktory hypotermie:</a:t>
            </a:r>
            <a:endParaRPr lang="cs-CZ" dirty="0"/>
          </a:p>
          <a:p>
            <a:r>
              <a:rPr lang="cs-CZ" dirty="0"/>
              <a:t>- snížená fyzická aktivita, neadekvátní oblečení, imobilizace,</a:t>
            </a:r>
          </a:p>
          <a:p>
            <a:r>
              <a:rPr lang="cs-CZ" dirty="0"/>
              <a:t>- demence, deprese,</a:t>
            </a:r>
          </a:p>
          <a:p>
            <a:r>
              <a:rPr lang="cs-CZ" dirty="0"/>
              <a:t>- Parkinsonova choroba, CMP, intrakraniální krvácení, poranění páteře,</a:t>
            </a:r>
          </a:p>
          <a:p>
            <a:r>
              <a:rPr lang="cs-CZ" dirty="0"/>
              <a:t>- systémové postižení – malnutrice, sepse, šokový stav, insuficience jaterní, ledvinná,</a:t>
            </a:r>
          </a:p>
          <a:p>
            <a:r>
              <a:rPr lang="cs-CZ" dirty="0"/>
              <a:t>- </a:t>
            </a:r>
            <a:r>
              <a:rPr lang="cs-CZ" dirty="0" err="1"/>
              <a:t>konkomitantní</a:t>
            </a:r>
            <a:r>
              <a:rPr lang="cs-CZ" dirty="0"/>
              <a:t> terapie,</a:t>
            </a:r>
          </a:p>
          <a:p>
            <a:r>
              <a:rPr lang="cs-CZ" dirty="0"/>
              <a:t>- endokrinní příčiny – hypotyreóza, hypoglykémie, adrenální insuficience,</a:t>
            </a:r>
          </a:p>
          <a:p>
            <a:r>
              <a:rPr lang="cs-CZ" dirty="0"/>
              <a:t>- kožní postižení, popáleniny,</a:t>
            </a:r>
          </a:p>
          <a:p>
            <a:r>
              <a:rPr lang="cs-CZ" dirty="0"/>
              <a:t>- chirurgická intervence v nedávné době,</a:t>
            </a:r>
          </a:p>
          <a:p>
            <a:r>
              <a:rPr lang="cs-CZ" dirty="0"/>
              <a:t>- alkohol, antidepresiva, benzodiazepiny, </a:t>
            </a:r>
            <a:r>
              <a:rPr lang="cs-CZ" dirty="0" err="1"/>
              <a:t>myorelaxancia</a:t>
            </a:r>
            <a:r>
              <a:rPr lang="cs-CZ" dirty="0"/>
              <a:t>, </a:t>
            </a:r>
            <a:r>
              <a:rPr lang="cs-CZ" dirty="0" err="1"/>
              <a:t>opioidy</a:t>
            </a:r>
            <a:r>
              <a:rPr lang="cs-CZ" dirty="0"/>
              <a:t>, barbituráty.</a:t>
            </a:r>
          </a:p>
          <a:p>
            <a:r>
              <a:rPr lang="cs-CZ" dirty="0"/>
              <a:t> </a:t>
            </a:r>
          </a:p>
          <a:p>
            <a:r>
              <a:rPr lang="cs-CZ" dirty="0"/>
              <a:t>Hypotermie výrazně zvyšuje mortalitu na kardiovaskulární a neurologické choroby. Projevuje se chladem končetin, břicha, zad, bledostí, v místech tlakového působení vzniká erytém, puchýřky, </a:t>
            </a:r>
            <a:r>
              <a:rPr lang="cs-CZ" dirty="0" err="1"/>
              <a:t>prokrvácené</a:t>
            </a:r>
            <a:r>
              <a:rPr lang="cs-CZ" dirty="0"/>
              <a:t> plochy, podkožní tkáň je edematózní tuhá, zvláště v obličeji, pozorujeme zvýšený svalový tonus, neurologické příznaky: zpomalená řeč, ospalost, zmatenost až kóma, mydriáza (rozšíření zornice), fokální postižení – křeče, obrny, ztráta citlivosti. Klesá dechová frekvence a produkce CO2, pod 24 °C jádra se dech zastavuje. Kardiovaskulární systém nejdříve reaguje tachykardií a zvýšením TK, později bradykardie, hypotenze, arytmie, fibrilace. Pacient umírá nejčastěji na maligní arytmii. Dochází k distenzi střevních kliček, mizí peristaltika. Při mohutné vazokonstrikci může být maskována hypovolémie, pak při ohřívání může dojít k šoku!</a:t>
            </a:r>
          </a:p>
          <a:p>
            <a:endParaRPr lang="cs-CZ" dirty="0"/>
          </a:p>
        </p:txBody>
      </p:sp>
    </p:spTree>
    <p:extLst>
      <p:ext uri="{BB962C8B-B14F-4D97-AF65-F5344CB8AC3E}">
        <p14:creationId xmlns:p14="http://schemas.microsoft.com/office/powerpoint/2010/main" val="1499198017"/>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747D51-B775-487B-83B6-EEB084B519A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5D42646-8309-4925-9D59-F36E29C81062}"/>
              </a:ext>
            </a:extLst>
          </p:cNvPr>
          <p:cNvSpPr>
            <a:spLocks noGrp="1"/>
          </p:cNvSpPr>
          <p:nvPr>
            <p:ph idx="1"/>
          </p:nvPr>
        </p:nvSpPr>
        <p:spPr/>
        <p:txBody>
          <a:bodyPr>
            <a:normAutofit fontScale="55000" lnSpcReduction="20000"/>
          </a:bodyPr>
          <a:lstStyle/>
          <a:p>
            <a:r>
              <a:rPr lang="cs-CZ" b="1" dirty="0"/>
              <a:t>Diagnostika:</a:t>
            </a:r>
            <a:endParaRPr lang="cs-CZ" dirty="0"/>
          </a:p>
          <a:p>
            <a:r>
              <a:rPr lang="cs-CZ" dirty="0"/>
              <a:t>- Pozor, může být snadno přehlédnuta!!</a:t>
            </a:r>
          </a:p>
          <a:p>
            <a:r>
              <a:rPr lang="cs-CZ" dirty="0"/>
              <a:t>- Měření teploty tělesného jádra – rektálně, </a:t>
            </a:r>
            <a:r>
              <a:rPr lang="cs-CZ" dirty="0" err="1"/>
              <a:t>ezofageálně</a:t>
            </a:r>
            <a:r>
              <a:rPr lang="cs-CZ" dirty="0"/>
              <a:t>.</a:t>
            </a:r>
          </a:p>
          <a:p>
            <a:r>
              <a:rPr lang="cs-CZ" dirty="0"/>
              <a:t>- </a:t>
            </a:r>
            <a:r>
              <a:rPr lang="cs-CZ" dirty="0" err="1"/>
              <a:t>Hemokoncentrace</a:t>
            </a:r>
            <a:r>
              <a:rPr lang="cs-CZ" dirty="0"/>
              <a:t>, změny na EKG.</a:t>
            </a:r>
          </a:p>
          <a:p>
            <a:r>
              <a:rPr lang="cs-CZ" dirty="0"/>
              <a:t> </a:t>
            </a:r>
          </a:p>
          <a:p>
            <a:r>
              <a:rPr lang="cs-CZ" b="1" dirty="0"/>
              <a:t>Léčba:</a:t>
            </a:r>
            <a:endParaRPr lang="cs-CZ" dirty="0"/>
          </a:p>
          <a:p>
            <a:r>
              <a:rPr lang="cs-CZ" dirty="0"/>
              <a:t>- Překlad na JIP,</a:t>
            </a:r>
          </a:p>
          <a:p>
            <a:r>
              <a:rPr lang="cs-CZ" dirty="0"/>
              <a:t>- pomalá manipulace – pozor na arytmie,</a:t>
            </a:r>
          </a:p>
          <a:p>
            <a:r>
              <a:rPr lang="cs-CZ" dirty="0"/>
              <a:t>- odstranit vlhké oblečení, osušit vlhkou pokožku, zamezit dalším ztrátám tepla,</a:t>
            </a:r>
          </a:p>
          <a:p>
            <a:r>
              <a:rPr lang="cs-CZ" dirty="0"/>
              <a:t>- lokální aplikace tepla musí být obezřetná!! Pozor na popáleniny!</a:t>
            </a:r>
          </a:p>
          <a:p>
            <a:r>
              <a:rPr lang="cs-CZ" dirty="0"/>
              <a:t>- podáváme fyziologický roztok 37-45 °C </a:t>
            </a:r>
            <a:r>
              <a:rPr lang="cs-CZ" dirty="0" err="1"/>
              <a:t>i.v</a:t>
            </a:r>
            <a:r>
              <a:rPr lang="cs-CZ" dirty="0"/>
              <a:t>.,</a:t>
            </a:r>
          </a:p>
          <a:p>
            <a:r>
              <a:rPr lang="cs-CZ" dirty="0"/>
              <a:t>- Pozor na rychlé ohřívání – hrozí šokový stav!</a:t>
            </a:r>
          </a:p>
          <a:p>
            <a:r>
              <a:rPr lang="cs-CZ" dirty="0"/>
              <a:t>- pasívní ohřívání – teplota místnosti nad 21 °C, přikrývky, izolační pomůcky,</a:t>
            </a:r>
          </a:p>
          <a:p>
            <a:r>
              <a:rPr lang="cs-CZ" dirty="0"/>
              <a:t>- aktivní zevní ohřívání u pacientů s teplotou pod 30 °C – vdechování ohřátých par, </a:t>
            </a:r>
            <a:r>
              <a:rPr lang="cs-CZ" dirty="0" err="1"/>
              <a:t>laváže</a:t>
            </a:r>
            <a:r>
              <a:rPr lang="cs-CZ" dirty="0"/>
              <a:t> peritoneální či hrudní dutiny ohřátými roztoky, hemodialýza.</a:t>
            </a:r>
          </a:p>
          <a:p>
            <a:endParaRPr lang="cs-CZ" dirty="0"/>
          </a:p>
        </p:txBody>
      </p:sp>
    </p:spTree>
    <p:extLst>
      <p:ext uri="{BB962C8B-B14F-4D97-AF65-F5344CB8AC3E}">
        <p14:creationId xmlns:p14="http://schemas.microsoft.com/office/powerpoint/2010/main" val="5847252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A0AC0-8336-4180-B1B5-CB47F3B9BA1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C0B4E4E-D5D9-4B71-A7EB-D1A7F8407825}"/>
              </a:ext>
            </a:extLst>
          </p:cNvPr>
          <p:cNvSpPr>
            <a:spLocks noGrp="1"/>
          </p:cNvSpPr>
          <p:nvPr>
            <p:ph idx="1"/>
          </p:nvPr>
        </p:nvSpPr>
        <p:spPr/>
        <p:txBody>
          <a:bodyPr>
            <a:normAutofit fontScale="55000" lnSpcReduction="20000"/>
          </a:bodyPr>
          <a:lstStyle/>
          <a:p>
            <a:r>
              <a:rPr lang="cs-CZ" dirty="0"/>
              <a:t>Maligní arytmie za nízké teploty jsou rezistentní na elektrické výboje a medikamenty.</a:t>
            </a:r>
          </a:p>
          <a:p>
            <a:r>
              <a:rPr lang="cs-CZ" dirty="0"/>
              <a:t>Hyperglykémie je též způsobena </a:t>
            </a:r>
            <a:r>
              <a:rPr lang="cs-CZ" dirty="0" err="1"/>
              <a:t>inefektivitou</a:t>
            </a:r>
            <a:r>
              <a:rPr lang="cs-CZ" dirty="0"/>
              <a:t> inzulinu při nízké teplotě! Podání inzulinu má své indikace, hrozí hypoglykémie. Hypotermie může zastřít příznaky </a:t>
            </a:r>
            <a:r>
              <a:rPr lang="cs-CZ" dirty="0" err="1"/>
              <a:t>infektu</a:t>
            </a:r>
            <a:r>
              <a:rPr lang="cs-CZ" dirty="0"/>
              <a:t>, ve vysokém počtu nasedá na hypotermii sekundární bakteriální infekce.</a:t>
            </a:r>
          </a:p>
          <a:p>
            <a:r>
              <a:rPr lang="cs-CZ" dirty="0"/>
              <a:t>Prognóza hypotermie může být dobrá, jsou známy případy úspěšného vyléčení i hluboce podchlazených lidí po desítkách minut v ledové vodě.</a:t>
            </a:r>
          </a:p>
          <a:p>
            <a:r>
              <a:rPr lang="cs-CZ" dirty="0"/>
              <a:t> </a:t>
            </a:r>
          </a:p>
          <a:p>
            <a:r>
              <a:rPr lang="cs-CZ" b="1" dirty="0"/>
              <a:t>Preventivní opatření:</a:t>
            </a:r>
            <a:endParaRPr lang="cs-CZ" dirty="0"/>
          </a:p>
          <a:p>
            <a:r>
              <a:rPr lang="cs-CZ" dirty="0"/>
              <a:t>- Chránit před chladem a vlhkem venku nejlépe vícevrstevným oblečením, rukavicemi, ponožkami, pokrývkou hlavy.</a:t>
            </a:r>
          </a:p>
          <a:p>
            <a:r>
              <a:rPr lang="cs-CZ" dirty="0"/>
              <a:t>- Teplota místnosti by neměla klesnout pod 18,3 °C.</a:t>
            </a:r>
          </a:p>
          <a:p>
            <a:r>
              <a:rPr lang="cs-CZ" dirty="0"/>
              <a:t>- Adekvátní energetický přísun.</a:t>
            </a:r>
          </a:p>
          <a:p>
            <a:r>
              <a:rPr lang="cs-CZ" dirty="0"/>
              <a:t>- Minimalizovat ztráty tělesného tepla.</a:t>
            </a:r>
          </a:p>
          <a:p>
            <a:r>
              <a:rPr lang="cs-CZ" dirty="0"/>
              <a:t>- Při chirurgických výkonech dbát na teplotu operačního sálu, ohřívání vdechovaného vzduchu, používat vyhřívané roušky, podložky, </a:t>
            </a:r>
            <a:r>
              <a:rPr lang="cs-CZ" dirty="0" err="1"/>
              <a:t>oxygenace</a:t>
            </a:r>
            <a:r>
              <a:rPr lang="cs-CZ" dirty="0"/>
              <a:t> dostatečná.</a:t>
            </a:r>
          </a:p>
          <a:p>
            <a:r>
              <a:rPr lang="cs-CZ" dirty="0"/>
              <a:t> </a:t>
            </a:r>
          </a:p>
          <a:p>
            <a:r>
              <a:rPr lang="cs-CZ" dirty="0"/>
              <a:t>Hypertermie znamená abnormální zvýšení tělesné teploty způsobené dysfunkcí termoregulačních mechanizmů. Stárnutí vede ke snížení efektivity termoregulace, mají snížený přísun tekutin, permanentní subklinická dehydratace starších lidí. Nemocnost a úmrtnost na mnoho chorob stoupá během letních veder.</a:t>
            </a:r>
          </a:p>
          <a:p>
            <a:endParaRPr lang="cs-CZ" dirty="0"/>
          </a:p>
        </p:txBody>
      </p:sp>
    </p:spTree>
    <p:extLst>
      <p:ext uri="{BB962C8B-B14F-4D97-AF65-F5344CB8AC3E}">
        <p14:creationId xmlns:p14="http://schemas.microsoft.com/office/powerpoint/2010/main" val="387860249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6EDA32-6B3D-4697-B187-363C693219B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AD937AA-5D6D-42DA-8A0A-C9F949EE8012}"/>
              </a:ext>
            </a:extLst>
          </p:cNvPr>
          <p:cNvSpPr>
            <a:spLocks noGrp="1"/>
          </p:cNvSpPr>
          <p:nvPr>
            <p:ph idx="1"/>
          </p:nvPr>
        </p:nvSpPr>
        <p:spPr/>
        <p:txBody>
          <a:bodyPr>
            <a:normAutofit fontScale="55000" lnSpcReduction="20000"/>
          </a:bodyPr>
          <a:lstStyle/>
          <a:p>
            <a:r>
              <a:rPr lang="cs-CZ" b="1" dirty="0"/>
              <a:t>Přehřátí: </a:t>
            </a:r>
            <a:endParaRPr lang="cs-CZ" dirty="0"/>
          </a:p>
          <a:p>
            <a:r>
              <a:rPr lang="cs-CZ" dirty="0"/>
              <a:t>- termoregulace je zachována, neobvykle vysoká zevní teplota, malý přísun tekutin a elektrolytů,</a:t>
            </a:r>
          </a:p>
          <a:p>
            <a:r>
              <a:rPr lang="cs-CZ" dirty="0"/>
              <a:t>- nespecifické symptomy – slabost, únava, nauzea, zvracení, bolest hlavy, kolaps, šokový stav,</a:t>
            </a:r>
          </a:p>
          <a:p>
            <a:r>
              <a:rPr lang="cs-CZ" dirty="0"/>
              <a:t>- obvykle TT nepřesahuje 40 °C,</a:t>
            </a:r>
          </a:p>
          <a:p>
            <a:r>
              <a:rPr lang="cs-CZ" dirty="0"/>
              <a:t>- léčba – podání fyziologického roztoku </a:t>
            </a:r>
            <a:r>
              <a:rPr lang="cs-CZ" dirty="0" err="1"/>
              <a:t>i.v</a:t>
            </a:r>
            <a:r>
              <a:rPr lang="cs-CZ" dirty="0"/>
              <a:t>. (500 ml/hod), event. </a:t>
            </a:r>
            <a:r>
              <a:rPr lang="cs-CZ" dirty="0" err="1"/>
              <a:t>p.o</a:t>
            </a:r>
            <a:r>
              <a:rPr lang="cs-CZ" dirty="0"/>
              <a:t>. (iontové nápoje, voda se solí 2 lžičky/litr).</a:t>
            </a:r>
          </a:p>
          <a:p>
            <a:r>
              <a:rPr lang="cs-CZ" dirty="0"/>
              <a:t> </a:t>
            </a:r>
          </a:p>
          <a:p>
            <a:r>
              <a:rPr lang="cs-CZ" b="1" dirty="0"/>
              <a:t>Úžeh:</a:t>
            </a:r>
            <a:endParaRPr lang="cs-CZ" dirty="0"/>
          </a:p>
          <a:p>
            <a:r>
              <a:rPr lang="cs-CZ" dirty="0"/>
              <a:t>- hypertermie spojená s poruchou termoregulace, hrozí systémová zánětlivá odpověď, možnost multiorgánového selhání,</a:t>
            </a:r>
          </a:p>
          <a:p>
            <a:r>
              <a:rPr lang="cs-CZ" dirty="0"/>
              <a:t>- vyvíjí se dny, většinou u málo mobilních pacientů s malým příjmem tekutin,</a:t>
            </a:r>
          </a:p>
          <a:p>
            <a:r>
              <a:rPr lang="cs-CZ" dirty="0"/>
              <a:t>- rizikové faktory – nižší sociální úroveň, snížená soběstačnost, alkoholismus, doprovodné nemoci mentální i tělesné, některé léky,</a:t>
            </a:r>
          </a:p>
          <a:p>
            <a:r>
              <a:rPr lang="cs-CZ" dirty="0"/>
              <a:t>- příznaky – TT nad 40 °C, mozková dysfunkce – delirium, záchvaty křečí, letargie, </a:t>
            </a:r>
            <a:r>
              <a:rPr lang="cs-CZ" dirty="0" err="1"/>
              <a:t>stupor</a:t>
            </a:r>
            <a:r>
              <a:rPr lang="cs-CZ" dirty="0"/>
              <a:t>, </a:t>
            </a:r>
            <a:r>
              <a:rPr lang="cs-CZ" dirty="0" err="1"/>
              <a:t>koma</a:t>
            </a:r>
            <a:r>
              <a:rPr lang="cs-CZ" dirty="0"/>
              <a:t>, bolest hlavy, závratě, slabost, dechové obtíže, nauzea, ztráta vědomí, suchá, horká kůže, ale i vlhká, opocená, chladná kůže, tachypnoe, tachykardie, ale i pomalý pulz, hypotenze,</a:t>
            </a:r>
          </a:p>
          <a:p>
            <a:r>
              <a:rPr lang="cs-CZ" dirty="0"/>
              <a:t>- diagnostika: anamnéza, TT, EKG, laboratoř, proteinurie,</a:t>
            </a:r>
          </a:p>
          <a:p>
            <a:r>
              <a:rPr lang="cs-CZ" dirty="0"/>
              <a:t>- léčba: - chlazení – aplikace ledu na krk, do axil a třísel, sprayování kůže, podávání chladných krystaloidů, chladná lázeň,</a:t>
            </a:r>
          </a:p>
          <a:p>
            <a:r>
              <a:rPr lang="cs-CZ" dirty="0"/>
              <a:t>- prevence: edukace pečovatelů, režim během veder – prostředí, oblečení, tekutiny.</a:t>
            </a:r>
          </a:p>
          <a:p>
            <a:endParaRPr lang="cs-CZ" dirty="0"/>
          </a:p>
        </p:txBody>
      </p:sp>
    </p:spTree>
    <p:extLst>
      <p:ext uri="{BB962C8B-B14F-4D97-AF65-F5344CB8AC3E}">
        <p14:creationId xmlns:p14="http://schemas.microsoft.com/office/powerpoint/2010/main" val="162714333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9C2085-B32F-4D05-B6AA-06B8F94025DA}"/>
              </a:ext>
            </a:extLst>
          </p:cNvPr>
          <p:cNvSpPr>
            <a:spLocks noGrp="1"/>
          </p:cNvSpPr>
          <p:nvPr>
            <p:ph type="title"/>
          </p:nvPr>
        </p:nvSpPr>
        <p:spPr>
          <a:xfrm>
            <a:off x="-210312" y="365125"/>
            <a:ext cx="12033504" cy="1325563"/>
          </a:xfrm>
        </p:spPr>
        <p:txBody>
          <a:bodyPr>
            <a:normAutofit fontScale="90000"/>
          </a:bodyPr>
          <a:lstStyle/>
          <a:p>
            <a:r>
              <a:rPr lang="cs-CZ" b="1" dirty="0">
                <a:solidFill>
                  <a:srgbClr val="FF0000"/>
                </a:solidFill>
              </a:rPr>
              <a:t>27 Ošetřovatelský proces u pacientky s karcinomem prsu</a:t>
            </a:r>
            <a:br>
              <a:rPr lang="cs-CZ" b="1" dirty="0"/>
            </a:br>
            <a:endParaRPr lang="cs-CZ" dirty="0"/>
          </a:p>
        </p:txBody>
      </p:sp>
      <p:sp>
        <p:nvSpPr>
          <p:cNvPr id="3" name="Zástupný symbol pro obsah 2">
            <a:extLst>
              <a:ext uri="{FF2B5EF4-FFF2-40B4-BE49-F238E27FC236}">
                <a16:creationId xmlns:a16="http://schemas.microsoft.com/office/drawing/2014/main" id="{073F45E9-CE35-4F8D-92CA-3858571A8611}"/>
              </a:ext>
            </a:extLst>
          </p:cNvPr>
          <p:cNvSpPr>
            <a:spLocks noGrp="1"/>
          </p:cNvSpPr>
          <p:nvPr>
            <p:ph idx="1"/>
          </p:nvPr>
        </p:nvSpPr>
        <p:spPr/>
        <p:txBody>
          <a:bodyPr>
            <a:normAutofit fontScale="85000" lnSpcReduction="10000"/>
          </a:bodyPr>
          <a:lstStyle/>
          <a:p>
            <a:r>
              <a:rPr lang="cs-CZ" dirty="0"/>
              <a:t> </a:t>
            </a:r>
          </a:p>
          <a:p>
            <a:r>
              <a:rPr lang="cs-CZ" b="1" dirty="0"/>
              <a:t>Epidemiologie </a:t>
            </a:r>
            <a:endParaRPr lang="cs-CZ" dirty="0"/>
          </a:p>
          <a:p>
            <a:r>
              <a:rPr lang="cs-CZ" dirty="0"/>
              <a:t>Karcinom prsu (dg. C50) je dnes, pomineme-li zhoubné nádory kůže (dg. C44), nejčastějším maligním onemocněním ženské populace. Poslední údaje z Národního onkologického registru byly publikovány v roce 2010 (ÚZIS, 2010) a shrnují situaci v České republice v roce 2007. Karcinom prsu byl v roce 2007 zaznamenán s historicky dosud nejvyšší incidencí v ČR – 123,2/100 000. Mortalita spojená s dg. C50 dosáhla v roce 2007 v ženské populaci 31,9/100 000. Nádorové onemocnění prsu bylo v ČR v roce 2007 nově zachyceno u 6 500 žen a u 42 mužů. Věkové rozmezí nemocných se nejčastěji pohybuje v rozmezí 30–70 let. Existují však relativně vzácné výjimky žen manifestující se </a:t>
            </a:r>
            <a:r>
              <a:rPr lang="cs-CZ" dirty="0" err="1"/>
              <a:t>prvozáchytem</a:t>
            </a:r>
            <a:r>
              <a:rPr lang="cs-CZ" dirty="0"/>
              <a:t> onemocnění do 30 nebo nad 70 let.</a:t>
            </a:r>
          </a:p>
          <a:p>
            <a:r>
              <a:rPr lang="cs-CZ" i="1" dirty="0"/>
              <a:t>Graf Vývoj incidence a mortality zhoubných nádorů prsu u žen ČR (od roku 1977)</a:t>
            </a:r>
            <a:endParaRPr lang="cs-CZ" dirty="0"/>
          </a:p>
        </p:txBody>
      </p:sp>
    </p:spTree>
    <p:extLst>
      <p:ext uri="{BB962C8B-B14F-4D97-AF65-F5344CB8AC3E}">
        <p14:creationId xmlns:p14="http://schemas.microsoft.com/office/powerpoint/2010/main" val="3853660629"/>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AA7A6C-741F-46B4-9847-0D6609839D6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3B37E1C-FFB9-4B56-B442-1FE4081D3CB6}"/>
              </a:ext>
            </a:extLst>
          </p:cNvPr>
          <p:cNvSpPr>
            <a:spLocks noGrp="1"/>
          </p:cNvSpPr>
          <p:nvPr>
            <p:ph idx="1"/>
          </p:nvPr>
        </p:nvSpPr>
        <p:spPr/>
        <p:txBody>
          <a:bodyPr>
            <a:normAutofit fontScale="55000" lnSpcReduction="20000"/>
          </a:bodyPr>
          <a:lstStyle/>
          <a:p>
            <a:r>
              <a:rPr lang="cs-CZ" b="1" dirty="0"/>
              <a:t>Terminologie</a:t>
            </a:r>
            <a:r>
              <a:rPr lang="cs-CZ" dirty="0"/>
              <a:t>, zkratka Název Výklad pojmu</a:t>
            </a:r>
          </a:p>
          <a:p>
            <a:r>
              <a:rPr lang="cs-CZ" b="1" dirty="0"/>
              <a:t>BCS</a:t>
            </a:r>
            <a:r>
              <a:rPr lang="cs-CZ" dirty="0"/>
              <a:t> </a:t>
            </a:r>
            <a:r>
              <a:rPr lang="cs-CZ" dirty="0" err="1"/>
              <a:t>Breast</a:t>
            </a:r>
            <a:r>
              <a:rPr lang="cs-CZ" dirty="0"/>
              <a:t> </a:t>
            </a:r>
            <a:r>
              <a:rPr lang="cs-CZ" dirty="0" err="1"/>
              <a:t>conserving</a:t>
            </a:r>
            <a:r>
              <a:rPr lang="cs-CZ" dirty="0"/>
              <a:t> </a:t>
            </a:r>
            <a:r>
              <a:rPr lang="cs-CZ" dirty="0" err="1"/>
              <a:t>surgery</a:t>
            </a:r>
            <a:r>
              <a:rPr lang="cs-CZ" dirty="0"/>
              <a:t>, prs záchovný operační výkon</a:t>
            </a:r>
          </a:p>
          <a:p>
            <a:r>
              <a:rPr lang="cs-CZ" b="1" dirty="0"/>
              <a:t>CA 15-3</a:t>
            </a:r>
            <a:r>
              <a:rPr lang="cs-CZ" dirty="0"/>
              <a:t> Tumorový </a:t>
            </a:r>
            <a:r>
              <a:rPr lang="cs-CZ" dirty="0" err="1"/>
              <a:t>marker</a:t>
            </a:r>
            <a:r>
              <a:rPr lang="cs-CZ" dirty="0"/>
              <a:t> pro karcinom prsu</a:t>
            </a:r>
          </a:p>
          <a:p>
            <a:r>
              <a:rPr lang="cs-CZ" b="1" dirty="0"/>
              <a:t>CEA</a:t>
            </a:r>
            <a:r>
              <a:rPr lang="cs-CZ" dirty="0"/>
              <a:t> </a:t>
            </a:r>
            <a:r>
              <a:rPr lang="cs-CZ" dirty="0" err="1"/>
              <a:t>Carcinoembryonic</a:t>
            </a:r>
            <a:r>
              <a:rPr lang="cs-CZ" dirty="0"/>
              <a:t> antigen, </a:t>
            </a:r>
            <a:r>
              <a:rPr lang="cs-CZ" dirty="0" err="1"/>
              <a:t>karcinoembryonální</a:t>
            </a:r>
            <a:r>
              <a:rPr lang="cs-CZ" dirty="0"/>
              <a:t> antigen – nádorový </a:t>
            </a:r>
            <a:r>
              <a:rPr lang="cs-CZ" dirty="0" err="1"/>
              <a:t>marker</a:t>
            </a:r>
            <a:r>
              <a:rPr lang="cs-CZ" dirty="0"/>
              <a:t>, který se nachází především ve tkáni nádorů karcinomů tlustého střeva a konečníku</a:t>
            </a:r>
          </a:p>
          <a:p>
            <a:r>
              <a:rPr lang="cs-CZ" b="1" dirty="0"/>
              <a:t>CIS</a:t>
            </a:r>
            <a:r>
              <a:rPr lang="cs-CZ" dirty="0"/>
              <a:t> Karcinom in </a:t>
            </a:r>
            <a:r>
              <a:rPr lang="cs-CZ" dirty="0" err="1"/>
              <a:t>situ</a:t>
            </a:r>
            <a:r>
              <a:rPr lang="cs-CZ" dirty="0"/>
              <a:t>. Jde o počáteční stádium karcinomu, kdy nádorové buňky nepřestoupily přes bazální membránu</a:t>
            </a:r>
          </a:p>
          <a:p>
            <a:r>
              <a:rPr lang="cs-CZ" b="1" dirty="0" err="1"/>
              <a:t>Core-cut</a:t>
            </a:r>
            <a:r>
              <a:rPr lang="cs-CZ" b="1" dirty="0"/>
              <a:t> biopsie</a:t>
            </a:r>
            <a:r>
              <a:rPr lang="cs-CZ" dirty="0"/>
              <a:t> Bioptické vyšetření válečku tkáně, který „vysekne“ speciálně upravená, vystřelovací bioptická jehla s válcem</a:t>
            </a:r>
          </a:p>
          <a:p>
            <a:r>
              <a:rPr lang="cs-CZ" b="1" dirty="0"/>
              <a:t>EA</a:t>
            </a:r>
            <a:r>
              <a:rPr lang="cs-CZ" dirty="0"/>
              <a:t> Exenterace axily, odstranění mízních uzlin ve stejnostranné podpažní jamce jako je operovaný prs</a:t>
            </a:r>
          </a:p>
          <a:p>
            <a:r>
              <a:rPr lang="cs-CZ" b="1" dirty="0"/>
              <a:t>FNAB</a:t>
            </a:r>
            <a:r>
              <a:rPr lang="cs-CZ" dirty="0"/>
              <a:t> Fine </a:t>
            </a:r>
            <a:r>
              <a:rPr lang="cs-CZ" dirty="0" err="1"/>
              <a:t>needle</a:t>
            </a:r>
            <a:r>
              <a:rPr lang="cs-CZ" dirty="0"/>
              <a:t> </a:t>
            </a:r>
            <a:r>
              <a:rPr lang="cs-CZ" dirty="0" err="1"/>
              <a:t>aspiration</a:t>
            </a:r>
            <a:r>
              <a:rPr lang="cs-CZ" dirty="0"/>
              <a:t> </a:t>
            </a:r>
            <a:r>
              <a:rPr lang="cs-CZ" dirty="0" err="1"/>
              <a:t>biopsy</a:t>
            </a:r>
            <a:r>
              <a:rPr lang="cs-CZ" dirty="0"/>
              <a:t>, aspirační biopsie tenkou jehlou</a:t>
            </a:r>
          </a:p>
          <a:p>
            <a:r>
              <a:rPr lang="cs-CZ" b="1" dirty="0"/>
              <a:t>ME</a:t>
            </a:r>
            <a:r>
              <a:rPr lang="cs-CZ" dirty="0"/>
              <a:t> Mastektomie, snesení prsu</a:t>
            </a:r>
          </a:p>
          <a:p>
            <a:r>
              <a:rPr lang="cs-CZ" b="1" dirty="0" err="1"/>
              <a:t>pME</a:t>
            </a:r>
            <a:r>
              <a:rPr lang="cs-CZ" dirty="0"/>
              <a:t> Parciální mastektomie, odnětí části prsní tkáně</a:t>
            </a:r>
          </a:p>
          <a:p>
            <a:r>
              <a:rPr lang="cs-CZ" b="1" dirty="0"/>
              <a:t>SLNB</a:t>
            </a:r>
            <a:r>
              <a:rPr lang="cs-CZ" dirty="0"/>
              <a:t> Sentinel </a:t>
            </a:r>
            <a:r>
              <a:rPr lang="cs-CZ" dirty="0" err="1"/>
              <a:t>Lymph</a:t>
            </a:r>
            <a:r>
              <a:rPr lang="cs-CZ" dirty="0"/>
              <a:t> Node </a:t>
            </a:r>
            <a:r>
              <a:rPr lang="cs-CZ" dirty="0" err="1"/>
              <a:t>Biopsy</a:t>
            </a:r>
            <a:r>
              <a:rPr lang="cs-CZ" dirty="0"/>
              <a:t>, biopsie </a:t>
            </a:r>
            <a:r>
              <a:rPr lang="cs-CZ" dirty="0" err="1"/>
              <a:t>sentinelové</a:t>
            </a:r>
            <a:r>
              <a:rPr lang="cs-CZ" dirty="0"/>
              <a:t> uzliny – odběr vzorku na histologické vyšetření z uzliny, která je první lymfatickou uzlinou drénující karcinom</a:t>
            </a:r>
          </a:p>
          <a:p>
            <a:r>
              <a:rPr lang="cs-CZ" b="1" dirty="0"/>
              <a:t>TNM</a:t>
            </a:r>
            <a:r>
              <a:rPr lang="cs-CZ" dirty="0"/>
              <a:t> Tumor, </a:t>
            </a:r>
            <a:r>
              <a:rPr lang="cs-CZ" dirty="0" err="1"/>
              <a:t>nodi</a:t>
            </a:r>
            <a:r>
              <a:rPr lang="cs-CZ" dirty="0"/>
              <a:t>, </a:t>
            </a:r>
            <a:r>
              <a:rPr lang="cs-CZ" dirty="0" err="1"/>
              <a:t>metastasis</a:t>
            </a:r>
            <a:r>
              <a:rPr lang="cs-CZ" dirty="0"/>
              <a:t>, TNM klasifikace zhoubných nádorů sloužící k popisu rozsahu nádoru a určení stádia onemocnění. T – rozsah nádoru, N – postižení lymfatických uzlin, M – přítomnost vzdálených metastáz</a:t>
            </a:r>
          </a:p>
          <a:p>
            <a:r>
              <a:rPr lang="cs-CZ" dirty="0"/>
              <a:t> </a:t>
            </a:r>
          </a:p>
          <a:p>
            <a:endParaRPr lang="cs-CZ" dirty="0"/>
          </a:p>
        </p:txBody>
      </p:sp>
    </p:spTree>
    <p:extLst>
      <p:ext uri="{BB962C8B-B14F-4D97-AF65-F5344CB8AC3E}">
        <p14:creationId xmlns:p14="http://schemas.microsoft.com/office/powerpoint/2010/main" val="2769184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188EC3-1E97-4765-87DE-A5293F60F481}"/>
              </a:ext>
            </a:extLst>
          </p:cNvPr>
          <p:cNvSpPr>
            <a:spLocks noGrp="1"/>
          </p:cNvSpPr>
          <p:nvPr>
            <p:ph type="title"/>
          </p:nvPr>
        </p:nvSpPr>
        <p:spPr/>
        <p:txBody>
          <a:bodyPr/>
          <a:lstStyle/>
          <a:p>
            <a:r>
              <a:rPr lang="cs-CZ" b="1" dirty="0"/>
              <a:t>Etiologie</a:t>
            </a:r>
            <a:endParaRPr lang="cs-CZ" dirty="0"/>
          </a:p>
        </p:txBody>
      </p:sp>
      <p:sp>
        <p:nvSpPr>
          <p:cNvPr id="3" name="Zástupný symbol pro obsah 2">
            <a:extLst>
              <a:ext uri="{FF2B5EF4-FFF2-40B4-BE49-F238E27FC236}">
                <a16:creationId xmlns:a16="http://schemas.microsoft.com/office/drawing/2014/main" id="{354F0C16-EB2C-4C17-9287-366C0BEE8DDA}"/>
              </a:ext>
            </a:extLst>
          </p:cNvPr>
          <p:cNvSpPr>
            <a:spLocks noGrp="1"/>
          </p:cNvSpPr>
          <p:nvPr>
            <p:ph idx="1"/>
          </p:nvPr>
        </p:nvSpPr>
        <p:spPr>
          <a:xfrm>
            <a:off x="838200" y="1407382"/>
            <a:ext cx="10515600" cy="5450618"/>
          </a:xfrm>
        </p:spPr>
        <p:txBody>
          <a:bodyPr>
            <a:normAutofit fontScale="92500" lnSpcReduction="20000"/>
          </a:bodyPr>
          <a:lstStyle/>
          <a:p>
            <a:r>
              <a:rPr lang="cs-CZ" dirty="0"/>
              <a:t>Multifaktoriální</a:t>
            </a:r>
          </a:p>
          <a:p>
            <a:r>
              <a:rPr lang="cs-CZ" dirty="0"/>
              <a:t>Hlavní role rizikové faktory</a:t>
            </a:r>
          </a:p>
          <a:p>
            <a:pPr lvl="1"/>
            <a:r>
              <a:rPr lang="cs-CZ" dirty="0"/>
              <a:t>stravovací návyky</a:t>
            </a:r>
          </a:p>
          <a:p>
            <a:pPr lvl="1"/>
            <a:r>
              <a:rPr lang="cs-CZ" dirty="0"/>
              <a:t>genetické faktory</a:t>
            </a:r>
          </a:p>
          <a:p>
            <a:pPr lvl="1"/>
            <a:r>
              <a:rPr lang="cs-CZ" dirty="0"/>
              <a:t>infekční agens </a:t>
            </a:r>
          </a:p>
          <a:p>
            <a:pPr lvl="1"/>
            <a:r>
              <a:rPr lang="cs-CZ" dirty="0"/>
              <a:t>prekancerózy. T</a:t>
            </a:r>
          </a:p>
          <a:p>
            <a:r>
              <a:rPr lang="cs-CZ" dirty="0"/>
              <a:t>histologický typu nádoru (intestinální či difúzní)</a:t>
            </a:r>
          </a:p>
          <a:p>
            <a:pPr lvl="1"/>
            <a:r>
              <a:rPr lang="cs-CZ" dirty="0"/>
              <a:t>Intestinální typ vzniká z prekancerózních změn (např. intestinální metaplazie), </a:t>
            </a:r>
          </a:p>
          <a:p>
            <a:pPr lvl="2"/>
            <a:r>
              <a:rPr lang="cs-CZ" dirty="0"/>
              <a:t>vyskytuje se u starších lidí, především mužů. </a:t>
            </a:r>
          </a:p>
          <a:p>
            <a:pPr lvl="2"/>
            <a:r>
              <a:rPr lang="cs-CZ" dirty="0"/>
              <a:t>podmíněn vlivy životního prostředí. </a:t>
            </a:r>
          </a:p>
          <a:p>
            <a:pPr lvl="2"/>
            <a:r>
              <a:rPr lang="cs-CZ" dirty="0"/>
              <a:t>ve státech s lepšími životními podmínkami, s lepší hygienickou osvětou a lepšími způsoby konzervace potravin dochází k poklesu jeho </a:t>
            </a:r>
            <a:r>
              <a:rPr lang="cs-CZ" dirty="0" err="1"/>
              <a:t>výskytu</a:t>
            </a:r>
            <a:r>
              <a:rPr lang="cs-CZ" dirty="0"/>
              <a:t>. </a:t>
            </a:r>
          </a:p>
          <a:p>
            <a:pPr lvl="1"/>
            <a:r>
              <a:rPr lang="cs-CZ" dirty="0"/>
              <a:t>karcinomu difúzního typu </a:t>
            </a:r>
          </a:p>
          <a:p>
            <a:pPr lvl="2"/>
            <a:r>
              <a:rPr lang="cs-CZ" dirty="0"/>
              <a:t>nezávisí na životních podmínkách, </a:t>
            </a:r>
          </a:p>
          <a:p>
            <a:pPr lvl="2"/>
            <a:r>
              <a:rPr lang="cs-CZ" dirty="0"/>
              <a:t>vyskytuje se v </a:t>
            </a:r>
            <a:r>
              <a:rPr lang="cs-CZ" dirty="0" err="1"/>
              <a:t>různých</a:t>
            </a:r>
            <a:r>
              <a:rPr lang="cs-CZ" dirty="0"/>
              <a:t> zemích stejně často. </a:t>
            </a:r>
          </a:p>
          <a:p>
            <a:pPr lvl="2"/>
            <a:r>
              <a:rPr lang="cs-CZ" dirty="0"/>
              <a:t>Zdá se, že častěji vzniká u lidí s krevní skupinou A, proto se jako jeden z faktorů podmiňujících vznik onemocnění uvádí genetické predispozice.</a:t>
            </a:r>
          </a:p>
          <a:p>
            <a:endParaRPr lang="cs-CZ" dirty="0"/>
          </a:p>
          <a:p>
            <a:endParaRPr lang="cs-CZ" dirty="0"/>
          </a:p>
        </p:txBody>
      </p:sp>
      <p:pic>
        <p:nvPicPr>
          <p:cNvPr id="5" name="Obrázek 4">
            <a:extLst>
              <a:ext uri="{FF2B5EF4-FFF2-40B4-BE49-F238E27FC236}">
                <a16:creationId xmlns:a16="http://schemas.microsoft.com/office/drawing/2014/main" id="{C253CA2A-A80E-4056-90B1-9B40DEDBF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694" y="207690"/>
            <a:ext cx="3585625" cy="3442200"/>
          </a:xfrm>
          <a:prstGeom prst="rect">
            <a:avLst/>
          </a:prstGeom>
        </p:spPr>
      </p:pic>
    </p:spTree>
    <p:extLst>
      <p:ext uri="{BB962C8B-B14F-4D97-AF65-F5344CB8AC3E}">
        <p14:creationId xmlns:p14="http://schemas.microsoft.com/office/powerpoint/2010/main" val="93182085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2CAC32-D75F-4AA9-8A1A-12394871A86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588F1C4-C429-4E44-85EE-D1002137F875}"/>
              </a:ext>
            </a:extLst>
          </p:cNvPr>
          <p:cNvSpPr>
            <a:spLocks noGrp="1"/>
          </p:cNvSpPr>
          <p:nvPr>
            <p:ph idx="1"/>
          </p:nvPr>
        </p:nvSpPr>
        <p:spPr/>
        <p:txBody>
          <a:bodyPr>
            <a:normAutofit fontScale="77500" lnSpcReduction="20000"/>
          </a:bodyPr>
          <a:lstStyle/>
          <a:p>
            <a:r>
              <a:rPr lang="cs-CZ" dirty="0"/>
              <a:t>Operace prsu pro zhoubný nádor je možné provádět na všech typech chirurgických lůžkových zařízení i na odděleních jednodenní chirurgie, která se touto problematikou zabývají a mají s ní zkušenosti. Podmínkou je úzká návaznost na radiologické pracoviště nebo </a:t>
            </a:r>
            <a:r>
              <a:rPr lang="cs-CZ" dirty="0" err="1"/>
              <a:t>mamologické</a:t>
            </a:r>
            <a:r>
              <a:rPr lang="cs-CZ" dirty="0"/>
              <a:t> centrum, které je schopné poskytovat kompletní diagnostiku (USG, mamografie) včetně odběru </a:t>
            </a:r>
            <a:r>
              <a:rPr lang="cs-CZ" dirty="0" err="1"/>
              <a:t>core-cut</a:t>
            </a:r>
            <a:r>
              <a:rPr lang="cs-CZ" dirty="0"/>
              <a:t> biopsie a zajistit</a:t>
            </a:r>
          </a:p>
          <a:p>
            <a:r>
              <a:rPr lang="cs-CZ" dirty="0"/>
              <a:t>předoperační značení nehmatných lézí. V rámci nemocniční péče je nutná dostupnost </a:t>
            </a:r>
            <a:r>
              <a:rPr lang="cs-CZ" dirty="0" err="1"/>
              <a:t>peroperační</a:t>
            </a:r>
            <a:r>
              <a:rPr lang="cs-CZ" dirty="0"/>
              <a:t> mamografie, </a:t>
            </a:r>
            <a:r>
              <a:rPr lang="cs-CZ" dirty="0" err="1"/>
              <a:t>peroperačního</a:t>
            </a:r>
            <a:r>
              <a:rPr lang="cs-CZ" dirty="0"/>
              <a:t> histologického vyšetření zmrazovacího preparátu a možnost provádět biopsii </a:t>
            </a:r>
            <a:r>
              <a:rPr lang="cs-CZ" dirty="0" err="1"/>
              <a:t>sentinelové</a:t>
            </a:r>
            <a:r>
              <a:rPr lang="cs-CZ" dirty="0"/>
              <a:t> uzliny. Počet chirurgických výkonů prsu pro karcinom by na pracovišti neměl být menší než 50 za rok. Přednemocniční péči je vhodné koncentrovat do specializované ambulance (</a:t>
            </a:r>
            <a:r>
              <a:rPr lang="cs-CZ" dirty="0" err="1"/>
              <a:t>mamologické</a:t>
            </a:r>
            <a:r>
              <a:rPr lang="cs-CZ" dirty="0"/>
              <a:t> poradny), zaměřené na diagnostiku a léčbu onemocnění prsu. Po personální stránce má být přednemocniční péče zajištěna lékařem se specializovanou způsobilostí v oboru chirurgie, lékařem se specializovanou způsobilostí v oboru onkologie a lékařem se specializovanou způsobilostí v oboru radiační onkologie. Indikaci k operaci i typ výkonu je vhodné stanovit po společné rozvaze chirurga, onkologa a radiologa, například v rámci mezioborového indikačního semináře. Operace prsu pro zhoubný nádor provádí plně kvalifikovaný všeobecný chirurg, který má s tímto typem operativy zkušenosti.</a:t>
            </a:r>
          </a:p>
          <a:p>
            <a:endParaRPr lang="cs-CZ" dirty="0"/>
          </a:p>
        </p:txBody>
      </p:sp>
    </p:spTree>
    <p:extLst>
      <p:ext uri="{BB962C8B-B14F-4D97-AF65-F5344CB8AC3E}">
        <p14:creationId xmlns:p14="http://schemas.microsoft.com/office/powerpoint/2010/main" val="3635763589"/>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30A449-3E32-4FDA-B83C-C9835D5CE48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98185C-9B12-48D4-A844-629A4EB866CA}"/>
              </a:ext>
            </a:extLst>
          </p:cNvPr>
          <p:cNvSpPr>
            <a:spLocks noGrp="1"/>
          </p:cNvSpPr>
          <p:nvPr>
            <p:ph idx="1"/>
          </p:nvPr>
        </p:nvSpPr>
        <p:spPr/>
        <p:txBody>
          <a:bodyPr>
            <a:normAutofit lnSpcReduction="10000"/>
          </a:bodyPr>
          <a:lstStyle/>
          <a:p>
            <a:r>
              <a:rPr lang="cs-CZ" b="1" dirty="0"/>
              <a:t>Definice onemocnění</a:t>
            </a:r>
            <a:endParaRPr lang="cs-CZ" dirty="0"/>
          </a:p>
          <a:p>
            <a:r>
              <a:rPr lang="cs-CZ" dirty="0"/>
              <a:t>Mezi zhoubné nádory prsu řadíme karcinom, maligní formy </a:t>
            </a:r>
            <a:r>
              <a:rPr lang="cs-CZ" dirty="0" err="1"/>
              <a:t>cystosarcoma</a:t>
            </a:r>
            <a:r>
              <a:rPr lang="cs-CZ" dirty="0"/>
              <a:t> </a:t>
            </a:r>
            <a:r>
              <a:rPr lang="cs-CZ" dirty="0" err="1"/>
              <a:t>phyllodes</a:t>
            </a:r>
            <a:r>
              <a:rPr lang="cs-CZ" dirty="0"/>
              <a:t> a karcinom </a:t>
            </a:r>
            <a:r>
              <a:rPr lang="cs-CZ" dirty="0" err="1"/>
              <a:t>Pagetův</a:t>
            </a:r>
            <a:r>
              <a:rPr lang="cs-CZ" dirty="0"/>
              <a:t>. Všechny tyto jednotky se podle MKN–10 zahrnují pod diagnózu C50. Z uvedených tří typů jednoznačně převažuje karcinom. Hlavním podtypem invazivního nádoru je </a:t>
            </a:r>
            <a:r>
              <a:rPr lang="cs-CZ" dirty="0" err="1"/>
              <a:t>duktální</a:t>
            </a:r>
            <a:r>
              <a:rPr lang="cs-CZ" dirty="0"/>
              <a:t> karcinom, následován karcinomem lobulárním. Do této skupiny nádorů (C50) nepatří zhoubné nádory kůže, vyskytující se v oblasti prsu (maligní melanom, ostatní nádory kůže). Léčba kožních nádorů v oblasti prsu podléhá obecným principům, platným na jiných místech kůže, s přihlédnutím na estetickou stránku v oblasti prsu.</a:t>
            </a:r>
          </a:p>
          <a:p>
            <a:endParaRPr lang="cs-CZ" dirty="0"/>
          </a:p>
        </p:txBody>
      </p:sp>
    </p:spTree>
    <p:extLst>
      <p:ext uri="{BB962C8B-B14F-4D97-AF65-F5344CB8AC3E}">
        <p14:creationId xmlns:p14="http://schemas.microsoft.com/office/powerpoint/2010/main" val="42965794"/>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D3F277-2208-497E-AF4B-DF280F52CA9B}"/>
              </a:ext>
            </a:extLst>
          </p:cNvPr>
          <p:cNvSpPr>
            <a:spLocks noGrp="1"/>
          </p:cNvSpPr>
          <p:nvPr>
            <p:ph type="title"/>
          </p:nvPr>
        </p:nvSpPr>
        <p:spPr/>
        <p:txBody>
          <a:bodyPr/>
          <a:lstStyle/>
          <a:p>
            <a:r>
              <a:rPr lang="cs-CZ" b="1" dirty="0"/>
              <a:t>Rizika a příčiny onemocnění</a:t>
            </a:r>
            <a:br>
              <a:rPr lang="cs-CZ" b="1" dirty="0"/>
            </a:br>
            <a:endParaRPr lang="cs-CZ" dirty="0"/>
          </a:p>
        </p:txBody>
      </p:sp>
      <p:sp>
        <p:nvSpPr>
          <p:cNvPr id="3" name="Zástupný symbol pro obsah 2">
            <a:extLst>
              <a:ext uri="{FF2B5EF4-FFF2-40B4-BE49-F238E27FC236}">
                <a16:creationId xmlns:a16="http://schemas.microsoft.com/office/drawing/2014/main" id="{3699A47B-C1CD-4B0D-A7E7-3D86D11A93C1}"/>
              </a:ext>
            </a:extLst>
          </p:cNvPr>
          <p:cNvSpPr>
            <a:spLocks noGrp="1"/>
          </p:cNvSpPr>
          <p:nvPr>
            <p:ph idx="1"/>
          </p:nvPr>
        </p:nvSpPr>
        <p:spPr/>
        <p:txBody>
          <a:bodyPr>
            <a:normAutofit fontScale="62500" lnSpcReduction="20000"/>
          </a:bodyPr>
          <a:lstStyle/>
          <a:p>
            <a:r>
              <a:rPr lang="cs-CZ" b="1" dirty="0"/>
              <a:t>Faktory dědičné</a:t>
            </a:r>
            <a:endParaRPr lang="cs-CZ" dirty="0"/>
          </a:p>
          <a:p>
            <a:r>
              <a:rPr lang="cs-CZ" dirty="0"/>
              <a:t>Karcinom prsu se vyskytuje familiárně asi v 10 % případů. To znamená, že minimálně jeden přímý příbuzný pacientky je nebo v minulosti byl postižen zhoubným nádorem prsu. V současné době je známo několik genů, které se přímo podílí na vzniku </a:t>
            </a:r>
            <a:r>
              <a:rPr lang="cs-CZ" dirty="0" err="1"/>
              <a:t>premaligních</a:t>
            </a:r>
            <a:r>
              <a:rPr lang="cs-CZ" dirty="0"/>
              <a:t> lézí a jejich transformaci do invazivního karcinomu. V případě karcinomu prsu se jedná o supresorové geny BRCA1 a BRCA2 a o gen erbB2 (HER-2/</a:t>
            </a:r>
            <a:r>
              <a:rPr lang="cs-CZ" dirty="0" err="1"/>
              <a:t>neu</a:t>
            </a:r>
            <a:r>
              <a:rPr lang="cs-CZ" dirty="0"/>
              <a:t>). Pozitivita genu erbB2 je spojena s agresivnějším průběhem nemoci a špatnou léčebnou odpovědí na hormonální terapii i chemoterapii.</a:t>
            </a:r>
          </a:p>
          <a:p>
            <a:r>
              <a:rPr lang="cs-CZ" dirty="0"/>
              <a:t> </a:t>
            </a:r>
          </a:p>
          <a:p>
            <a:r>
              <a:rPr lang="cs-CZ" b="1" dirty="0"/>
              <a:t>Faktory získané</a:t>
            </a:r>
            <a:endParaRPr lang="cs-CZ" dirty="0"/>
          </a:p>
          <a:p>
            <a:r>
              <a:rPr lang="cs-CZ" dirty="0"/>
              <a:t>Mezi prokázané získané (negenetické) faktory vzniku onemocnění patří na prvním místě </a:t>
            </a:r>
            <a:r>
              <a:rPr lang="cs-CZ" b="1" dirty="0"/>
              <a:t>estrogen</a:t>
            </a:r>
            <a:r>
              <a:rPr lang="cs-CZ" dirty="0"/>
              <a:t>. Jeho dlouhotrvající vliv a vysoká hladina signifikantně zvyšují riziko vzniku karcinomu prsu. </a:t>
            </a:r>
            <a:r>
              <a:rPr lang="cs-CZ" dirty="0" err="1"/>
              <a:t>Gestageny</a:t>
            </a:r>
            <a:r>
              <a:rPr lang="cs-CZ" dirty="0"/>
              <a:t> naopak působí protektivně. Zvýšené riziko vzniku karcinomu se proto popisuje u žen s časnou menarche, pozdní menopauzou a u </a:t>
            </a:r>
            <a:r>
              <a:rPr lang="cs-CZ" dirty="0" err="1"/>
              <a:t>nulipar</a:t>
            </a:r>
            <a:r>
              <a:rPr lang="cs-CZ" dirty="0"/>
              <a:t>. Za rizikovou z pohledu karcinomu prsu je považována i postmenopauzální </a:t>
            </a:r>
            <a:r>
              <a:rPr lang="cs-CZ" dirty="0" err="1"/>
              <a:t>estrogenová</a:t>
            </a:r>
            <a:r>
              <a:rPr lang="cs-CZ" dirty="0"/>
              <a:t> substituce. Vliv dlouhodobé premenopauzální hormonální antikoncepce není jednoznačný. Za další rizikové faktory jsou považovány </a:t>
            </a:r>
            <a:r>
              <a:rPr lang="cs-CZ" b="1" dirty="0"/>
              <a:t>obezita</a:t>
            </a:r>
            <a:r>
              <a:rPr lang="cs-CZ" dirty="0"/>
              <a:t> u premenopauzálních i postmenopauzálních žen, některá chronická benigní onemocnění prsu a nadměrné požívání alkoholu. Prokázaným rizikovým faktorem vzniku onemocnění je také </a:t>
            </a:r>
            <a:r>
              <a:rPr lang="cs-CZ" b="1" dirty="0"/>
              <a:t>opakovaná expozice prsů ionizujícímu záření</a:t>
            </a:r>
            <a:r>
              <a:rPr lang="cs-CZ" dirty="0"/>
              <a:t>, a to zejména u mladých žen ve věku do 35 let. </a:t>
            </a:r>
          </a:p>
          <a:p>
            <a:endParaRPr lang="cs-CZ" dirty="0"/>
          </a:p>
        </p:txBody>
      </p:sp>
    </p:spTree>
    <p:extLst>
      <p:ext uri="{BB962C8B-B14F-4D97-AF65-F5344CB8AC3E}">
        <p14:creationId xmlns:p14="http://schemas.microsoft.com/office/powerpoint/2010/main" val="211735497"/>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C357F2-0C5A-4731-97FB-720AEDD648DD}"/>
              </a:ext>
            </a:extLst>
          </p:cNvPr>
          <p:cNvSpPr>
            <a:spLocks noGrp="1"/>
          </p:cNvSpPr>
          <p:nvPr>
            <p:ph type="title"/>
          </p:nvPr>
        </p:nvSpPr>
        <p:spPr/>
        <p:txBody>
          <a:bodyPr/>
          <a:lstStyle/>
          <a:p>
            <a:r>
              <a:rPr lang="cs-CZ" b="1" dirty="0"/>
              <a:t>Prevence</a:t>
            </a:r>
            <a:br>
              <a:rPr lang="cs-CZ" b="1" dirty="0"/>
            </a:br>
            <a:endParaRPr lang="cs-CZ" dirty="0"/>
          </a:p>
        </p:txBody>
      </p:sp>
      <p:sp>
        <p:nvSpPr>
          <p:cNvPr id="3" name="Zástupný symbol pro obsah 2">
            <a:extLst>
              <a:ext uri="{FF2B5EF4-FFF2-40B4-BE49-F238E27FC236}">
                <a16:creationId xmlns:a16="http://schemas.microsoft.com/office/drawing/2014/main" id="{615EB1E9-7556-41E3-AEC4-85FAD0ADA889}"/>
              </a:ext>
            </a:extLst>
          </p:cNvPr>
          <p:cNvSpPr>
            <a:spLocks noGrp="1"/>
          </p:cNvSpPr>
          <p:nvPr>
            <p:ph idx="1"/>
          </p:nvPr>
        </p:nvSpPr>
        <p:spPr/>
        <p:txBody>
          <a:bodyPr>
            <a:normAutofit fontScale="62500" lnSpcReduction="20000"/>
          </a:bodyPr>
          <a:lstStyle/>
          <a:p>
            <a:r>
              <a:rPr lang="cs-CZ" b="1" dirty="0"/>
              <a:t>Primární prevence</a:t>
            </a:r>
            <a:endParaRPr lang="cs-CZ" dirty="0"/>
          </a:p>
          <a:p>
            <a:r>
              <a:rPr lang="cs-CZ" dirty="0"/>
              <a:t>Protektivní efekt byl popsán u časné první gravidity. Mezi prokázané rizikové faktory, které je možné ovlivnit v primární prevenci, patří obezita, nadměrný příjem alkoholu a expozice prsů ionizujícímu záření. Doporučuje se proto zdravý životní styl vedoucí k zamezení vzniku nadváhy, omezení nadměrného příjmu alkoholu a ochrana prsů před opakovanou expozicí ionizujícímu záření, zejména u mladých žen. Za rizikovou je považována i dlouhodobá postmenopauzální hormonální substituce estrogeny.</a:t>
            </a:r>
          </a:p>
          <a:p>
            <a:r>
              <a:rPr lang="cs-CZ" dirty="0"/>
              <a:t> </a:t>
            </a:r>
          </a:p>
          <a:p>
            <a:r>
              <a:rPr lang="cs-CZ" b="1" dirty="0"/>
              <a:t>Sekundární prevence</a:t>
            </a:r>
            <a:endParaRPr lang="cs-CZ" dirty="0"/>
          </a:p>
          <a:p>
            <a:r>
              <a:rPr lang="cs-CZ" dirty="0"/>
              <a:t>Pro sekundární prevenci onemocnění je klíčové poučení žen o nutnosti pravidelného </a:t>
            </a:r>
            <a:r>
              <a:rPr lang="cs-CZ" dirty="0" err="1"/>
              <a:t>samovyšetřování</a:t>
            </a:r>
            <a:r>
              <a:rPr lang="cs-CZ" dirty="0"/>
              <a:t> obou prsou 1x měsíčně. Žena sama by měla znát „normální stav“ obou prsů a při nálezu jakékoliv odchylky konzultovat svého praktického lékaře nebo gynekologa. Pro časný záchyt onemocnění je důležité řádné vyšetření obou prsů i axil praktickým lékařem při preventivních prohlídkách i gynekologem v rámci pravidelných prohlídek gynekologických. Pro populaci od 45. roku života je v ČR zaveden mamografický </a:t>
            </a:r>
            <a:r>
              <a:rPr lang="cs-CZ" dirty="0" err="1"/>
              <a:t>screening</a:t>
            </a:r>
            <a:r>
              <a:rPr lang="cs-CZ" dirty="0"/>
              <a:t> v rámci fungující sítě </a:t>
            </a:r>
            <a:r>
              <a:rPr lang="cs-CZ" dirty="0" err="1"/>
              <a:t>mamocenter</a:t>
            </a:r>
            <a:r>
              <a:rPr lang="cs-CZ" dirty="0"/>
              <a:t>. Původní horní věková hranice pro vstup do </a:t>
            </a:r>
            <a:r>
              <a:rPr lang="cs-CZ" dirty="0" err="1"/>
              <a:t>screeningu</a:t>
            </a:r>
            <a:r>
              <a:rPr lang="cs-CZ" dirty="0"/>
              <a:t> (70 let) již byla zrušena.</a:t>
            </a:r>
          </a:p>
          <a:p>
            <a:r>
              <a:rPr lang="cs-CZ" dirty="0"/>
              <a:t> </a:t>
            </a:r>
          </a:p>
          <a:p>
            <a:endParaRPr lang="cs-CZ" dirty="0"/>
          </a:p>
        </p:txBody>
      </p:sp>
    </p:spTree>
    <p:extLst>
      <p:ext uri="{BB962C8B-B14F-4D97-AF65-F5344CB8AC3E}">
        <p14:creationId xmlns:p14="http://schemas.microsoft.com/office/powerpoint/2010/main" val="4073026601"/>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112F02-7940-4602-9BBD-6B081746565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D887652-D717-4951-937F-8356A2F008AE}"/>
              </a:ext>
            </a:extLst>
          </p:cNvPr>
          <p:cNvSpPr>
            <a:spLocks noGrp="1"/>
          </p:cNvSpPr>
          <p:nvPr>
            <p:ph idx="1"/>
          </p:nvPr>
        </p:nvSpPr>
        <p:spPr/>
        <p:txBody>
          <a:bodyPr>
            <a:normAutofit fontScale="85000" lnSpcReduction="10000"/>
          </a:bodyPr>
          <a:lstStyle/>
          <a:p>
            <a:r>
              <a:rPr lang="cs-CZ" b="1" dirty="0"/>
              <a:t>Klinický obraz</a:t>
            </a:r>
            <a:endParaRPr lang="cs-CZ" dirty="0"/>
          </a:p>
          <a:p>
            <a:r>
              <a:rPr lang="cs-CZ" dirty="0"/>
              <a:t>Nejčastějším klinickým projevem onemocnění je nebolestivá rezistence v prsu. Ta může být buď volná, fixovaná ke kůži prsu nebo v hloubce k pektorální fascii. U části pacientek s časným nádorem, difuzním postižením anebo s velkými prsy nemusí být léze hmatná. Při stanovení diagnózy je důležité hodnocení kožních změn, zejména vtažení a fixace kůže nad tumorem. Ke kožním projevům onemocnění patří obraz „kůže pomeranče“, který je známkou pokročilého nádoru. Příčinou stavu je edém kůže při obstrukci </a:t>
            </a:r>
            <a:r>
              <a:rPr lang="cs-CZ" dirty="0" err="1"/>
              <a:t>lymfatik</a:t>
            </a:r>
            <a:r>
              <a:rPr lang="cs-CZ" dirty="0"/>
              <a:t> metastatickým postižením axilárních uzlin. </a:t>
            </a:r>
            <a:r>
              <a:rPr lang="cs-CZ" dirty="0" err="1"/>
              <a:t>Exulcerovaný</a:t>
            </a:r>
            <a:r>
              <a:rPr lang="cs-CZ" dirty="0"/>
              <a:t> tumor s krvácením a často s obtěžujícím zápachem jsou též známky pokročilého onemocnění. Pozornost musí být věnována změnám v oblasti bradavky – změny tvaru, vpáčení, </a:t>
            </a:r>
            <a:r>
              <a:rPr lang="cs-CZ" dirty="0" err="1"/>
              <a:t>sanguinolentní</a:t>
            </a:r>
            <a:r>
              <a:rPr lang="cs-CZ" dirty="0"/>
              <a:t> výtok. Kožní změny jsou dále typické pro </a:t>
            </a:r>
            <a:r>
              <a:rPr lang="cs-CZ" dirty="0" err="1"/>
              <a:t>Pagetovu</a:t>
            </a:r>
            <a:r>
              <a:rPr lang="cs-CZ" dirty="0"/>
              <a:t> chorobu, vyskytující se zejména u vyšší věkové skupiny žen. V neposlední řadě mohou vést ke stanovení diagnózy hmatné lymfatické uzliny v axile nebo nadklíčkové oblasti.</a:t>
            </a:r>
          </a:p>
          <a:p>
            <a:endParaRPr lang="cs-CZ" dirty="0"/>
          </a:p>
        </p:txBody>
      </p:sp>
    </p:spTree>
    <p:extLst>
      <p:ext uri="{BB962C8B-B14F-4D97-AF65-F5344CB8AC3E}">
        <p14:creationId xmlns:p14="http://schemas.microsoft.com/office/powerpoint/2010/main" val="270972854"/>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468B08-EF99-4A85-8A41-D752D391DEE1}"/>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9E38ED6F-DF1A-4A6B-B960-66BF0FC5DBFC}"/>
              </a:ext>
            </a:extLst>
          </p:cNvPr>
          <p:cNvSpPr>
            <a:spLocks noGrp="1"/>
          </p:cNvSpPr>
          <p:nvPr>
            <p:ph idx="1"/>
          </p:nvPr>
        </p:nvSpPr>
        <p:spPr/>
        <p:txBody>
          <a:bodyPr>
            <a:normAutofit fontScale="70000" lnSpcReduction="20000"/>
          </a:bodyPr>
          <a:lstStyle/>
          <a:p>
            <a:r>
              <a:rPr lang="cs-CZ" b="1" dirty="0"/>
              <a:t>Přednemocniční péče</a:t>
            </a:r>
            <a:endParaRPr lang="cs-CZ" dirty="0"/>
          </a:p>
          <a:p>
            <a:r>
              <a:rPr lang="cs-CZ" dirty="0"/>
              <a:t>Mezi základní diagnostické postupy patří:</a:t>
            </a:r>
          </a:p>
          <a:p>
            <a:r>
              <a:rPr lang="cs-CZ" b="1" dirty="0"/>
              <a:t>Anamnéza </a:t>
            </a:r>
            <a:r>
              <a:rPr lang="cs-CZ" dirty="0"/>
              <a:t>– délka a typ obtíží, rizikové faktory, výskyt karcinomu v rodině.</a:t>
            </a:r>
          </a:p>
          <a:p>
            <a:r>
              <a:rPr lang="cs-CZ" b="1" dirty="0"/>
              <a:t>Fyzikální vyšetření </a:t>
            </a:r>
            <a:r>
              <a:rPr lang="cs-CZ" dirty="0"/>
              <a:t>– obě prsa, axily i nadklíčkové oblasti.</a:t>
            </a:r>
          </a:p>
          <a:p>
            <a:r>
              <a:rPr lang="cs-CZ" b="1" dirty="0"/>
              <a:t>RTG mamografie ve dvou projekcích (</a:t>
            </a:r>
            <a:r>
              <a:rPr lang="cs-CZ" b="1" dirty="0" err="1"/>
              <a:t>kraniokaudální</a:t>
            </a:r>
            <a:r>
              <a:rPr lang="cs-CZ" b="1" dirty="0"/>
              <a:t> a pravolevá) </a:t>
            </a:r>
            <a:r>
              <a:rPr lang="cs-CZ" dirty="0"/>
              <a:t>– základní zobrazovací metoda při podezření na karcinom prsu. U žen od 45 let věku je mamografie také základním vyšetřením v rámci screeningového programu s frekvencí 1x za dva roky. U žen do 35 let by mamografie měla být indikována pouze při silném podezření na karcinom. Důvodem jsou rizika spojená s expozicí prsů radiačnímu záření. </a:t>
            </a:r>
          </a:p>
          <a:p>
            <a:r>
              <a:rPr lang="cs-CZ" b="1" dirty="0"/>
              <a:t>Ultrasonografie (USG) </a:t>
            </a:r>
            <a:r>
              <a:rPr lang="cs-CZ" dirty="0"/>
              <a:t>– zobrazovací metoda volby u žen do 35 let. V ostatních případech vyšetření obvykle navazuje na mamografii ke zpřesnění diagnózy.</a:t>
            </a:r>
          </a:p>
          <a:p>
            <a:r>
              <a:rPr lang="cs-CZ" b="1" dirty="0"/>
              <a:t>Nukleární magnetická rezonance (MRI) </a:t>
            </a:r>
            <a:r>
              <a:rPr lang="cs-CZ" dirty="0"/>
              <a:t>– vyšetření nukleární magnetickou rezonancí je indikováno v případě nejasných či rozporuplných nálezů na zobrazovacích metodách první volby (mamografie, USG). Metoda je užívána v případě vyšetřování žen s implantáty v prsu.</a:t>
            </a:r>
          </a:p>
          <a:p>
            <a:endParaRPr lang="cs-CZ" dirty="0"/>
          </a:p>
        </p:txBody>
      </p:sp>
    </p:spTree>
    <p:extLst>
      <p:ext uri="{BB962C8B-B14F-4D97-AF65-F5344CB8AC3E}">
        <p14:creationId xmlns:p14="http://schemas.microsoft.com/office/powerpoint/2010/main" val="2866265523"/>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ADEBB6-F42C-4A64-AB5F-19324E8D76B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92769E4-662D-4854-AE0D-5106418B4D5E}"/>
              </a:ext>
            </a:extLst>
          </p:cNvPr>
          <p:cNvSpPr>
            <a:spLocks noGrp="1"/>
          </p:cNvSpPr>
          <p:nvPr>
            <p:ph idx="1"/>
          </p:nvPr>
        </p:nvSpPr>
        <p:spPr/>
        <p:txBody>
          <a:bodyPr>
            <a:normAutofit fontScale="55000" lnSpcReduction="20000"/>
          </a:bodyPr>
          <a:lstStyle/>
          <a:p>
            <a:r>
              <a:rPr lang="cs-CZ" b="1" dirty="0"/>
              <a:t>Bioptické ověření suspektní léze </a:t>
            </a:r>
            <a:r>
              <a:rPr lang="cs-CZ" dirty="0"/>
              <a:t>– v současné době máme tři základní možnosti:</a:t>
            </a:r>
          </a:p>
          <a:p>
            <a:r>
              <a:rPr lang="cs-CZ" b="1" dirty="0"/>
              <a:t>Fine </a:t>
            </a:r>
            <a:r>
              <a:rPr lang="cs-CZ" b="1" dirty="0" err="1"/>
              <a:t>needle</a:t>
            </a:r>
            <a:r>
              <a:rPr lang="cs-CZ" b="1" dirty="0"/>
              <a:t> </a:t>
            </a:r>
            <a:r>
              <a:rPr lang="cs-CZ" b="1" dirty="0" err="1"/>
              <a:t>aspiration</a:t>
            </a:r>
            <a:r>
              <a:rPr lang="cs-CZ" b="1" dirty="0"/>
              <a:t> </a:t>
            </a:r>
            <a:r>
              <a:rPr lang="cs-CZ" b="1" dirty="0" err="1"/>
              <a:t>biopsy</a:t>
            </a:r>
            <a:r>
              <a:rPr lang="cs-CZ" b="1" dirty="0"/>
              <a:t> (FNAB) </a:t>
            </a:r>
            <a:r>
              <a:rPr lang="cs-CZ" dirty="0"/>
              <a:t>– jedná se o punkční aspiraci části buněk suspektního ložiska a jejich cytologické vyšetření. Touto metodou není možné odlišit invazivní karcinom od nádorů in </a:t>
            </a:r>
            <a:r>
              <a:rPr lang="cs-CZ" dirty="0" err="1"/>
              <a:t>situ</a:t>
            </a:r>
            <a:r>
              <a:rPr lang="cs-CZ" dirty="0"/>
              <a:t>. Výhodou FNAB je minimální </a:t>
            </a:r>
            <a:r>
              <a:rPr lang="cs-CZ" dirty="0" err="1"/>
              <a:t>invazivita</a:t>
            </a:r>
            <a:r>
              <a:rPr lang="cs-CZ" dirty="0"/>
              <a:t>. Nevýhodou vysoká náročnost na zkušenosti cytologa.</a:t>
            </a:r>
          </a:p>
          <a:p>
            <a:r>
              <a:rPr lang="cs-CZ" b="1" dirty="0" err="1"/>
              <a:t>Core-cut</a:t>
            </a:r>
            <a:r>
              <a:rPr lang="cs-CZ" b="1" dirty="0"/>
              <a:t> </a:t>
            </a:r>
            <a:r>
              <a:rPr lang="cs-CZ" b="1" dirty="0" err="1"/>
              <a:t>biopsy</a:t>
            </a:r>
            <a:r>
              <a:rPr lang="cs-CZ" b="1" dirty="0"/>
              <a:t> </a:t>
            </a:r>
            <a:r>
              <a:rPr lang="cs-CZ" dirty="0"/>
              <a:t>– jedná se o bioptické vyšetření válečku tkáně, který „vysekne“ speciálně upravená, vystřelovací bioptická jehla s válcem. Metoda umožňuje odlišit od sebe nejen jednotlivé typy karcinomu (</a:t>
            </a:r>
            <a:r>
              <a:rPr lang="cs-CZ" dirty="0" err="1"/>
              <a:t>duktální</a:t>
            </a:r>
            <a:r>
              <a:rPr lang="cs-CZ" dirty="0"/>
              <a:t> a lobulární), ale i invazivní karcinom od nádorů in </a:t>
            </a:r>
            <a:r>
              <a:rPr lang="cs-CZ" dirty="0" err="1"/>
              <a:t>situ</a:t>
            </a:r>
            <a:r>
              <a:rPr lang="cs-CZ" dirty="0"/>
              <a:t> a také stanovit přítomnost hormonálních receptorů. Podmínkou je dostatečně reprezentativní vzorek odebrané tkáně. Na většině českých pracovišť je dnes </a:t>
            </a:r>
            <a:r>
              <a:rPr lang="cs-CZ" dirty="0" err="1"/>
              <a:t>core-cut</a:t>
            </a:r>
            <a:r>
              <a:rPr lang="cs-CZ" dirty="0"/>
              <a:t> biopsie metodou volby. Není-li výsledek </a:t>
            </a:r>
            <a:r>
              <a:rPr lang="cs-CZ" dirty="0" err="1"/>
              <a:t>core-cut</a:t>
            </a:r>
            <a:r>
              <a:rPr lang="cs-CZ" dirty="0"/>
              <a:t> biopsie jednoznačný, je možné zvážit provedení odběru biopsie na </a:t>
            </a:r>
            <a:r>
              <a:rPr lang="cs-CZ" dirty="0" err="1"/>
              <a:t>Mamotomu</a:t>
            </a:r>
            <a:r>
              <a:rPr lang="cs-CZ" dirty="0"/>
              <a:t>. Jedná se o přístroj, který k cílenému odběru využívá kombinaci širšího bioptického válce a vakuové aspirace. Nevýhodou je výrazně horší dostupnost těchto zařízení proti </a:t>
            </a:r>
            <a:r>
              <a:rPr lang="cs-CZ" dirty="0" err="1"/>
              <a:t>core-cut</a:t>
            </a:r>
            <a:r>
              <a:rPr lang="cs-CZ" dirty="0"/>
              <a:t> biopsii.</a:t>
            </a:r>
          </a:p>
          <a:p>
            <a:r>
              <a:rPr lang="cs-CZ" b="1" dirty="0"/>
              <a:t>Chirurgická excize a biopsie </a:t>
            </a:r>
            <a:r>
              <a:rPr lang="cs-CZ" dirty="0"/>
              <a:t>– z uvedených metod je samozřejmě nejvíce invazivní a ve většině případů vyžaduje krátkodobou hospitalizaci. Indikována je v případě trvajícího podezření na karcinom, kdy výsledek punkční biopsie (FNAB, </a:t>
            </a:r>
            <a:r>
              <a:rPr lang="cs-CZ" dirty="0" err="1"/>
              <a:t>core-cut</a:t>
            </a:r>
            <a:r>
              <a:rPr lang="cs-CZ" dirty="0"/>
              <a:t>) zůstává negativní nebo nejasný. Dříve často využívaná excizní biopsie s </a:t>
            </a:r>
            <a:r>
              <a:rPr lang="cs-CZ" dirty="0" err="1"/>
              <a:t>peroperační</a:t>
            </a:r>
            <a:r>
              <a:rPr lang="cs-CZ" dirty="0"/>
              <a:t> histologií, následovaná v jedné době definitivním výkonem se dnes příliš nedoporučuje pro omezenou možnost nemocné podílet se na rozhodování o rozsahu výkonu a strategii další léčby.</a:t>
            </a:r>
          </a:p>
          <a:p>
            <a:r>
              <a:rPr lang="cs-CZ" b="1" dirty="0"/>
              <a:t>Nádorové </a:t>
            </a:r>
            <a:r>
              <a:rPr lang="cs-CZ" b="1" dirty="0" err="1"/>
              <a:t>markery</a:t>
            </a:r>
            <a:r>
              <a:rPr lang="cs-CZ" b="1" dirty="0"/>
              <a:t> </a:t>
            </a:r>
            <a:r>
              <a:rPr lang="cs-CZ" dirty="0"/>
              <a:t>– CEA, CA15–3.</a:t>
            </a:r>
          </a:p>
          <a:p>
            <a:r>
              <a:rPr lang="cs-CZ" b="1" dirty="0"/>
              <a:t>Ostatní výběrová vyšetření za speciálních situací </a:t>
            </a:r>
            <a:r>
              <a:rPr lang="cs-CZ" dirty="0"/>
              <a:t>– CT, PET</a:t>
            </a:r>
          </a:p>
          <a:p>
            <a:endParaRPr lang="cs-CZ" dirty="0"/>
          </a:p>
        </p:txBody>
      </p:sp>
    </p:spTree>
    <p:extLst>
      <p:ext uri="{BB962C8B-B14F-4D97-AF65-F5344CB8AC3E}">
        <p14:creationId xmlns:p14="http://schemas.microsoft.com/office/powerpoint/2010/main" val="2311736539"/>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AE852B-172A-4077-B38E-2EF34214C05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1B42E31-7E1A-4E0F-B91D-C086638CA9FE}"/>
              </a:ext>
            </a:extLst>
          </p:cNvPr>
          <p:cNvSpPr>
            <a:spLocks noGrp="1"/>
          </p:cNvSpPr>
          <p:nvPr>
            <p:ph idx="1"/>
          </p:nvPr>
        </p:nvSpPr>
        <p:spPr/>
        <p:txBody>
          <a:bodyPr/>
          <a:lstStyle/>
          <a:p>
            <a:r>
              <a:rPr lang="cs-CZ" dirty="0"/>
              <a:t>Následuje stanovení rozsahu onemocnění – </a:t>
            </a:r>
            <a:r>
              <a:rPr lang="cs-CZ" dirty="0" err="1"/>
              <a:t>staging</a:t>
            </a:r>
            <a:r>
              <a:rPr lang="cs-CZ" dirty="0"/>
              <a:t>. Jedná se o soubor vyšetření, jejichž konečným cílem je zařazení nádoru (C50) do konkrétního klinického stadia podle TNM systému. Stanovení </a:t>
            </a:r>
            <a:r>
              <a:rPr lang="cs-CZ" dirty="0" err="1"/>
              <a:t>stagingu</a:t>
            </a:r>
            <a:r>
              <a:rPr lang="cs-CZ" dirty="0"/>
              <a:t> je zcela zásadní pro volbu komplexní léčebné strategie. V rámci </a:t>
            </a:r>
            <a:r>
              <a:rPr lang="cs-CZ" dirty="0" err="1"/>
              <a:t>stagingu</a:t>
            </a:r>
            <a:r>
              <a:rPr lang="cs-CZ" dirty="0"/>
              <a:t> je provedeno RTG vyšetření plic, USG břicha a scintigrafie skeletu. Patologická klasifikace </a:t>
            </a:r>
            <a:r>
              <a:rPr lang="cs-CZ" dirty="0" err="1"/>
              <a:t>pTNM</a:t>
            </a:r>
            <a:r>
              <a:rPr lang="cs-CZ" dirty="0"/>
              <a:t> se určuje na základě operačních nálezů a histologického vyšetření a je pro stanovení definitivní diagnózy rozhodující.</a:t>
            </a:r>
          </a:p>
          <a:p>
            <a:endParaRPr lang="cs-CZ" dirty="0"/>
          </a:p>
        </p:txBody>
      </p:sp>
    </p:spTree>
    <p:extLst>
      <p:ext uri="{BB962C8B-B14F-4D97-AF65-F5344CB8AC3E}">
        <p14:creationId xmlns:p14="http://schemas.microsoft.com/office/powerpoint/2010/main" val="1803643314"/>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595F6D-7EB7-4832-B2C9-B713CFA72388}"/>
              </a:ext>
            </a:extLst>
          </p:cNvPr>
          <p:cNvSpPr>
            <a:spLocks noGrp="1"/>
          </p:cNvSpPr>
          <p:nvPr>
            <p:ph type="title"/>
          </p:nvPr>
        </p:nvSpPr>
        <p:spPr/>
        <p:txBody>
          <a:bodyPr/>
          <a:lstStyle/>
          <a:p>
            <a:r>
              <a:rPr lang="cs-CZ" b="1" dirty="0"/>
              <a:t>Léčba</a:t>
            </a:r>
            <a:br>
              <a:rPr lang="cs-CZ" b="1" dirty="0"/>
            </a:br>
            <a:endParaRPr lang="cs-CZ" dirty="0"/>
          </a:p>
        </p:txBody>
      </p:sp>
      <p:sp>
        <p:nvSpPr>
          <p:cNvPr id="3" name="Zástupný symbol pro obsah 2">
            <a:extLst>
              <a:ext uri="{FF2B5EF4-FFF2-40B4-BE49-F238E27FC236}">
                <a16:creationId xmlns:a16="http://schemas.microsoft.com/office/drawing/2014/main" id="{EC1B3F19-1D05-43E4-A1D0-8E5E08DEC4DD}"/>
              </a:ext>
            </a:extLst>
          </p:cNvPr>
          <p:cNvSpPr>
            <a:spLocks noGrp="1"/>
          </p:cNvSpPr>
          <p:nvPr>
            <p:ph idx="1"/>
          </p:nvPr>
        </p:nvSpPr>
        <p:spPr/>
        <p:txBody>
          <a:bodyPr/>
          <a:lstStyle/>
          <a:p>
            <a:r>
              <a:rPr lang="cs-CZ" b="1" dirty="0"/>
              <a:t>Základní léčba</a:t>
            </a:r>
            <a:endParaRPr lang="cs-CZ" dirty="0"/>
          </a:p>
          <a:p>
            <a:r>
              <a:rPr lang="cs-CZ" dirty="0"/>
              <a:t>Základem strategie komplexní léčby karcinomu prsu je dnes jednoznačně přesné stanovení diagnózy před operací. K tomuto slouží základní „triáda“: klinické vyšetření, zobrazovací metody, histologická verifikace. Stanovení diagnózy a rozsahu onemocnění již před operací umožňují nabídnout nemocným varianty léčby, což se týká zejména rozsahu chirurgického výkonu. Léčebný plán má být stanoven individuálně na základě společné mezioborové rozvahy chirurga, onkologa a radiologa, kteří se na problematiku </a:t>
            </a:r>
            <a:r>
              <a:rPr lang="cs-CZ" dirty="0" err="1"/>
              <a:t>mamologie</a:t>
            </a:r>
            <a:r>
              <a:rPr lang="cs-CZ" dirty="0"/>
              <a:t> specializují. </a:t>
            </a:r>
          </a:p>
          <a:p>
            <a:endParaRPr lang="cs-CZ" dirty="0"/>
          </a:p>
        </p:txBody>
      </p:sp>
    </p:spTree>
    <p:extLst>
      <p:ext uri="{BB962C8B-B14F-4D97-AF65-F5344CB8AC3E}">
        <p14:creationId xmlns:p14="http://schemas.microsoft.com/office/powerpoint/2010/main" val="1856247986"/>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FEFD53-B474-4A58-B2AC-A45D2477793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A29784D-FD79-46F0-91B9-C9496E4D0DCF}"/>
              </a:ext>
            </a:extLst>
          </p:cNvPr>
          <p:cNvSpPr>
            <a:spLocks noGrp="1"/>
          </p:cNvSpPr>
          <p:nvPr>
            <p:ph idx="1"/>
          </p:nvPr>
        </p:nvSpPr>
        <p:spPr/>
        <p:txBody>
          <a:bodyPr>
            <a:normAutofit fontScale="62500" lnSpcReduction="20000"/>
          </a:bodyPr>
          <a:lstStyle/>
          <a:p>
            <a:r>
              <a:rPr lang="cs-CZ" b="1" dirty="0"/>
              <a:t>Chirurgická léčba je vždy součástí komplexní léčby onkologické.</a:t>
            </a:r>
            <a:r>
              <a:rPr lang="cs-CZ" dirty="0"/>
              <a:t> V případě léčby invazivního karcinomu prsu přicházejí v úvahu dva základní typy chirurgického výkonu </a:t>
            </a:r>
            <a:r>
              <a:rPr lang="cs-CZ" b="1" dirty="0"/>
              <a:t>mastektomie </a:t>
            </a:r>
            <a:r>
              <a:rPr lang="cs-CZ" dirty="0"/>
              <a:t>nebo </a:t>
            </a:r>
            <a:r>
              <a:rPr lang="cs-CZ" b="1" dirty="0"/>
              <a:t>prs záchovné operace</a:t>
            </a:r>
            <a:r>
              <a:rPr lang="cs-CZ" dirty="0"/>
              <a:t>. Po záchovném výkonu, spočívajícím v radikální excizi nádoru s bezpečným lemem zdravé tkáně, následuje pooperační radioterapie zaměřená na lůžko nádoru. Součástí obou typů chirurgického výkonu pro invazivní karcinom je vždy i </a:t>
            </a:r>
            <a:r>
              <a:rPr lang="cs-CZ" b="1" dirty="0"/>
              <a:t>exenterace axilárních uzlin</a:t>
            </a:r>
            <a:r>
              <a:rPr lang="cs-CZ" dirty="0"/>
              <a:t> v rozsahu I. a II. etáže na straně operovaného prsu. Uznanou alternativou axilární disekce je u časného karcinomu biopsie </a:t>
            </a:r>
            <a:r>
              <a:rPr lang="cs-CZ" dirty="0" err="1"/>
              <a:t>sentinelové</a:t>
            </a:r>
            <a:r>
              <a:rPr lang="cs-CZ" dirty="0"/>
              <a:t> uzliny. Zatímco mastektomii je možno provést de facto vždy, má záchovný výkon na prsu (BCS) některé </a:t>
            </a:r>
            <a:r>
              <a:rPr lang="cs-CZ" b="1" dirty="0"/>
              <a:t>kontraindikace. </a:t>
            </a:r>
            <a:r>
              <a:rPr lang="cs-CZ" dirty="0"/>
              <a:t>K těm patří </a:t>
            </a:r>
            <a:r>
              <a:rPr lang="cs-CZ" dirty="0" err="1"/>
              <a:t>multicentricita</a:t>
            </a:r>
            <a:r>
              <a:rPr lang="cs-CZ" dirty="0"/>
              <a:t> nádoru nebo nález extenzivních </a:t>
            </a:r>
            <a:r>
              <a:rPr lang="cs-CZ" dirty="0" err="1"/>
              <a:t>mikrokalcifikací</a:t>
            </a:r>
            <a:r>
              <a:rPr lang="cs-CZ" dirty="0"/>
              <a:t> na mamografii. Kontraindikovány jsou také u nemocných, u kterých není možné pooperační ozáření lůžka nádoru (předchozí ozařování v této oblasti, některá systémová onemocnění pojiva, první a druhý trimestr těhotenství, těžká chronická onemocnění srdce nebo plic). K relativním kontraindikacím patří i nepoměr mezi velikostí nádoru a prsu, který by vedl k nepříznivému kosmetickému výsledku. </a:t>
            </a:r>
          </a:p>
          <a:p>
            <a:r>
              <a:rPr lang="cs-CZ" dirty="0"/>
              <a:t>Podmínkou pro provádění operací prsu pro karcinom by měla být dostupnost </a:t>
            </a:r>
            <a:r>
              <a:rPr lang="cs-CZ" dirty="0" err="1"/>
              <a:t>peroperační</a:t>
            </a:r>
            <a:r>
              <a:rPr lang="cs-CZ" dirty="0"/>
              <a:t> histologie a </a:t>
            </a:r>
            <a:r>
              <a:rPr lang="cs-CZ" dirty="0" err="1"/>
              <a:t>peroperační</a:t>
            </a:r>
            <a:r>
              <a:rPr lang="cs-CZ" dirty="0"/>
              <a:t> specimen mamografie (mamografické zobrazení </a:t>
            </a:r>
            <a:r>
              <a:rPr lang="cs-CZ" dirty="0" err="1"/>
              <a:t>excidované</a:t>
            </a:r>
            <a:r>
              <a:rPr lang="cs-CZ" dirty="0"/>
              <a:t> části prsní žlázy s cílem ověřit kompletnost odstranění léze). Pro všechny nemocné je zásadní trvalá psychologická podpora a empatický přístup všech zdravotníků, kteří se na léčbě podílejí od stanovení diagnózy, přes celý průběh léčby, až po následné sledování v rámci dispenzární péče.</a:t>
            </a:r>
          </a:p>
          <a:p>
            <a:r>
              <a:rPr lang="cs-CZ" dirty="0"/>
              <a:t> </a:t>
            </a:r>
          </a:p>
          <a:p>
            <a:endParaRPr lang="cs-CZ" dirty="0"/>
          </a:p>
        </p:txBody>
      </p:sp>
    </p:spTree>
    <p:extLst>
      <p:ext uri="{BB962C8B-B14F-4D97-AF65-F5344CB8AC3E}">
        <p14:creationId xmlns:p14="http://schemas.microsoft.com/office/powerpoint/2010/main" val="82873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4A9D42F-B2BC-4D02-8C0B-96F7C21B2689}"/>
              </a:ext>
            </a:extLst>
          </p:cNvPr>
          <p:cNvSpPr>
            <a:spLocks noGrp="1"/>
          </p:cNvSpPr>
          <p:nvPr>
            <p:ph type="title"/>
          </p:nvPr>
        </p:nvSpPr>
        <p:spPr>
          <a:xfrm>
            <a:off x="838200" y="-72232"/>
            <a:ext cx="10515600" cy="1325563"/>
          </a:xfrm>
        </p:spPr>
        <p:txBody>
          <a:bodyPr/>
          <a:lstStyle/>
          <a:p>
            <a:r>
              <a:rPr lang="cs-CZ" b="1" dirty="0"/>
              <a:t>Základní chirurgické výkony</a:t>
            </a:r>
          </a:p>
        </p:txBody>
      </p:sp>
      <p:sp>
        <p:nvSpPr>
          <p:cNvPr id="5" name="Zástupný symbol pro obsah 4">
            <a:extLst>
              <a:ext uri="{FF2B5EF4-FFF2-40B4-BE49-F238E27FC236}">
                <a16:creationId xmlns:a16="http://schemas.microsoft.com/office/drawing/2014/main" id="{5B1F4748-7C63-4141-A680-C5602327FCC2}"/>
              </a:ext>
            </a:extLst>
          </p:cNvPr>
          <p:cNvSpPr>
            <a:spLocks noGrp="1"/>
          </p:cNvSpPr>
          <p:nvPr>
            <p:ph sz="half" idx="1"/>
          </p:nvPr>
        </p:nvSpPr>
        <p:spPr>
          <a:xfrm>
            <a:off x="173979" y="1253331"/>
            <a:ext cx="5530232" cy="5738188"/>
          </a:xfrm>
        </p:spPr>
        <p:txBody>
          <a:bodyPr>
            <a:normAutofit fontScale="32500" lnSpcReduction="20000"/>
          </a:bodyPr>
          <a:lstStyle/>
          <a:p>
            <a:r>
              <a:rPr lang="cs-CZ" sz="4300" b="1" dirty="0"/>
              <a:t>Sutura:</a:t>
            </a:r>
            <a:r>
              <a:rPr lang="cs-CZ" sz="4300" dirty="0"/>
              <a:t> sešití kůže </a:t>
            </a:r>
          </a:p>
          <a:p>
            <a:r>
              <a:rPr lang="cs-CZ" sz="4300" b="1" dirty="0"/>
              <a:t>Incize</a:t>
            </a:r>
            <a:r>
              <a:rPr lang="cs-CZ" sz="4300" dirty="0"/>
              <a:t> (</a:t>
            </a:r>
            <a:r>
              <a:rPr lang="cs-CZ" sz="4300" dirty="0" err="1"/>
              <a:t>incisio</a:t>
            </a:r>
            <a:r>
              <a:rPr lang="cs-CZ" sz="4300" dirty="0"/>
              <a:t>): řez/rozříznutí kůže/orgánu</a:t>
            </a:r>
          </a:p>
          <a:p>
            <a:r>
              <a:rPr lang="cs-CZ" sz="4300" b="1" dirty="0"/>
              <a:t>Excizí</a:t>
            </a:r>
            <a:r>
              <a:rPr lang="cs-CZ" sz="4300" dirty="0"/>
              <a:t> (</a:t>
            </a:r>
            <a:r>
              <a:rPr lang="cs-CZ" sz="4300" dirty="0" err="1"/>
              <a:t>excisio</a:t>
            </a:r>
            <a:r>
              <a:rPr lang="cs-CZ" sz="4300" dirty="0"/>
              <a:t>): vyříznutí/odstranění povrchové léze</a:t>
            </a:r>
          </a:p>
          <a:p>
            <a:r>
              <a:rPr lang="cs-CZ" sz="4300" b="1" dirty="0" err="1"/>
              <a:t>Discize</a:t>
            </a:r>
            <a:r>
              <a:rPr lang="cs-CZ" sz="4300" dirty="0"/>
              <a:t> (</a:t>
            </a:r>
            <a:r>
              <a:rPr lang="cs-CZ" sz="4300" dirty="0" err="1"/>
              <a:t>discisio</a:t>
            </a:r>
            <a:r>
              <a:rPr lang="cs-CZ" sz="4300" dirty="0"/>
              <a:t>): protětí/rozpolcení (píštěle)</a:t>
            </a:r>
          </a:p>
          <a:p>
            <a:r>
              <a:rPr lang="cs-CZ" sz="4300" b="1" dirty="0" err="1"/>
              <a:t>Extirpace</a:t>
            </a:r>
            <a:r>
              <a:rPr lang="cs-CZ" sz="4300" dirty="0"/>
              <a:t> (</a:t>
            </a:r>
            <a:r>
              <a:rPr lang="cs-CZ" sz="4300" dirty="0" err="1"/>
              <a:t>extirpatio</a:t>
            </a:r>
            <a:r>
              <a:rPr lang="cs-CZ" sz="4300" dirty="0"/>
              <a:t>): odstranění hlouběji uložené léze</a:t>
            </a:r>
          </a:p>
          <a:p>
            <a:r>
              <a:rPr lang="cs-CZ" sz="4300" b="1" dirty="0"/>
              <a:t>Enukleace</a:t>
            </a:r>
            <a:r>
              <a:rPr lang="cs-CZ" sz="4300" dirty="0"/>
              <a:t> (</a:t>
            </a:r>
            <a:r>
              <a:rPr lang="cs-CZ" sz="4300" dirty="0" err="1"/>
              <a:t>enucleatio</a:t>
            </a:r>
            <a:r>
              <a:rPr lang="cs-CZ" sz="4300" dirty="0"/>
              <a:t>), také </a:t>
            </a:r>
            <a:r>
              <a:rPr lang="cs-CZ" sz="4300" dirty="0" err="1"/>
              <a:t>extirpace</a:t>
            </a:r>
            <a:r>
              <a:rPr lang="cs-CZ" sz="4300" dirty="0"/>
              <a:t>, vyloupnutí dobře ohraničeného útvaru.</a:t>
            </a:r>
          </a:p>
          <a:p>
            <a:r>
              <a:rPr lang="cs-CZ" sz="4300" b="1" dirty="0"/>
              <a:t>Amputace</a:t>
            </a:r>
            <a:r>
              <a:rPr lang="cs-CZ" sz="4300" dirty="0"/>
              <a:t> (</a:t>
            </a:r>
            <a:r>
              <a:rPr lang="cs-CZ" sz="4300" dirty="0" err="1"/>
              <a:t>amputatio</a:t>
            </a:r>
            <a:r>
              <a:rPr lang="cs-CZ" sz="4300" dirty="0"/>
              <a:t>) je výkonem, při kterém dochází k snesení koncové části těla, končetiny, nebo části těla (konečník)</a:t>
            </a:r>
          </a:p>
          <a:p>
            <a:r>
              <a:rPr lang="cs-CZ" sz="4300" b="1" dirty="0"/>
              <a:t>Exartikulace</a:t>
            </a:r>
            <a:r>
              <a:rPr lang="cs-CZ" sz="4300" dirty="0"/>
              <a:t> (</a:t>
            </a:r>
            <a:r>
              <a:rPr lang="cs-CZ" sz="4300" dirty="0" err="1"/>
              <a:t>exarticulatio</a:t>
            </a:r>
            <a:r>
              <a:rPr lang="cs-CZ" sz="4300" dirty="0"/>
              <a:t>): snesení části končetiny jejím oddělením v kloubu, na rozdíl od amputace, která se provádí přerušením kosti.</a:t>
            </a:r>
          </a:p>
          <a:p>
            <a:r>
              <a:rPr lang="cs-CZ" sz="4300" b="1" dirty="0"/>
              <a:t>Ablace</a:t>
            </a:r>
            <a:r>
              <a:rPr lang="cs-CZ" sz="4300" dirty="0"/>
              <a:t> (</a:t>
            </a:r>
            <a:r>
              <a:rPr lang="cs-CZ" sz="4300" dirty="0" err="1"/>
              <a:t>ablatio</a:t>
            </a:r>
            <a:r>
              <a:rPr lang="cs-CZ" sz="4300" dirty="0"/>
              <a:t>): snesení menší nebo povrchově uložené části těla (nehtu, prsu)</a:t>
            </a:r>
          </a:p>
          <a:p>
            <a:r>
              <a:rPr lang="cs-CZ" sz="4300" b="1" dirty="0"/>
              <a:t>Trepanace</a:t>
            </a:r>
            <a:r>
              <a:rPr lang="cs-CZ" sz="4300" dirty="0"/>
              <a:t> (</a:t>
            </a:r>
            <a:r>
              <a:rPr lang="cs-CZ" sz="4300" dirty="0" err="1"/>
              <a:t>trepanatio</a:t>
            </a:r>
            <a:r>
              <a:rPr lang="cs-CZ" sz="4300" dirty="0"/>
              <a:t>): vyvrtání otvoru do kosti (např. oblast lebky).</a:t>
            </a:r>
          </a:p>
          <a:p>
            <a:r>
              <a:rPr lang="cs-CZ" sz="4300" b="1" dirty="0"/>
              <a:t>Resekce</a:t>
            </a:r>
            <a:r>
              <a:rPr lang="cs-CZ" sz="4300" dirty="0"/>
              <a:t> (</a:t>
            </a:r>
            <a:r>
              <a:rPr lang="cs-CZ" sz="4300" dirty="0" err="1"/>
              <a:t>resectio</a:t>
            </a:r>
            <a:r>
              <a:rPr lang="cs-CZ" sz="4300" dirty="0"/>
              <a:t>): odstranění orgánu</a:t>
            </a:r>
          </a:p>
          <a:p>
            <a:r>
              <a:rPr lang="cs-CZ" sz="4300" b="1" dirty="0"/>
              <a:t>Anastomóza</a:t>
            </a:r>
            <a:r>
              <a:rPr lang="cs-CZ" sz="4300" dirty="0"/>
              <a:t> (</a:t>
            </a:r>
            <a:r>
              <a:rPr lang="cs-CZ" sz="4300" dirty="0" err="1"/>
              <a:t>anastomosis</a:t>
            </a:r>
            <a:r>
              <a:rPr lang="cs-CZ" sz="4300" dirty="0"/>
              <a:t>): spojení dvou částí nebo orgánů, s</a:t>
            </a:r>
            <a:r>
              <a:rPr lang="cs-CZ" sz="3900" dirty="0"/>
              <a:t>pecifikují se názvy spojovaných orgánů </a:t>
            </a:r>
          </a:p>
          <a:p>
            <a:pPr lvl="1"/>
            <a:r>
              <a:rPr lang="cs-CZ" sz="4300" dirty="0" err="1"/>
              <a:t>gastroenteroanastomóza</a:t>
            </a:r>
            <a:r>
              <a:rPr lang="cs-CZ" sz="4300" dirty="0"/>
              <a:t>, </a:t>
            </a:r>
            <a:r>
              <a:rPr lang="cs-CZ" sz="4300" dirty="0" err="1"/>
              <a:t>gastrojejunoanastomóza</a:t>
            </a:r>
            <a:r>
              <a:rPr lang="cs-CZ" sz="4300" dirty="0"/>
              <a:t> atd.</a:t>
            </a:r>
          </a:p>
          <a:p>
            <a:pPr lvl="1"/>
            <a:r>
              <a:rPr lang="cs-CZ" sz="4300" dirty="0"/>
              <a:t>spojení dvou konců (end-to-end)</a:t>
            </a:r>
          </a:p>
          <a:p>
            <a:pPr lvl="1"/>
            <a:r>
              <a:rPr lang="cs-CZ" sz="4300" dirty="0"/>
              <a:t>koncem ke straně (end-to-</a:t>
            </a:r>
            <a:r>
              <a:rPr lang="cs-CZ" sz="4300" dirty="0" err="1"/>
              <a:t>side</a:t>
            </a:r>
            <a:r>
              <a:rPr lang="cs-CZ" sz="4300" dirty="0"/>
              <a:t>)</a:t>
            </a:r>
          </a:p>
          <a:p>
            <a:pPr lvl="1"/>
            <a:r>
              <a:rPr lang="cs-CZ" sz="4300" dirty="0"/>
              <a:t>stranu ke straně (</a:t>
            </a:r>
            <a:r>
              <a:rPr lang="cs-CZ" sz="4300" dirty="0" err="1"/>
              <a:t>side</a:t>
            </a:r>
            <a:r>
              <a:rPr lang="cs-CZ" sz="4300" dirty="0"/>
              <a:t>-to-</a:t>
            </a:r>
            <a:r>
              <a:rPr lang="cs-CZ" sz="4300" dirty="0" err="1"/>
              <a:t>side</a:t>
            </a:r>
            <a:r>
              <a:rPr lang="cs-CZ" sz="4300" dirty="0"/>
              <a:t>)</a:t>
            </a:r>
          </a:p>
          <a:p>
            <a:endParaRPr lang="cs-CZ" dirty="0"/>
          </a:p>
        </p:txBody>
      </p:sp>
      <p:sp>
        <p:nvSpPr>
          <p:cNvPr id="6" name="Zástupný symbol pro obsah 5">
            <a:extLst>
              <a:ext uri="{FF2B5EF4-FFF2-40B4-BE49-F238E27FC236}">
                <a16:creationId xmlns:a16="http://schemas.microsoft.com/office/drawing/2014/main" id="{20526082-58E3-46A0-AD58-DED746DAE586}"/>
              </a:ext>
            </a:extLst>
          </p:cNvPr>
          <p:cNvSpPr>
            <a:spLocks noGrp="1"/>
          </p:cNvSpPr>
          <p:nvPr>
            <p:ph sz="half" idx="2"/>
          </p:nvPr>
        </p:nvSpPr>
        <p:spPr>
          <a:xfrm>
            <a:off x="6096000" y="1690688"/>
            <a:ext cx="5181600" cy="4351338"/>
          </a:xfrm>
        </p:spPr>
        <p:txBody>
          <a:bodyPr>
            <a:normAutofit fontScale="32500" lnSpcReduction="20000"/>
          </a:bodyPr>
          <a:lstStyle/>
          <a:p>
            <a:pPr marL="0" indent="0">
              <a:buNone/>
            </a:pPr>
            <a:endParaRPr lang="cs-CZ" dirty="0"/>
          </a:p>
          <a:p>
            <a:pPr marL="0" indent="0">
              <a:buNone/>
            </a:pPr>
            <a:r>
              <a:rPr lang="cs-CZ" sz="6400" b="1" dirty="0"/>
              <a:t>Indikace výkonu</a:t>
            </a:r>
          </a:p>
          <a:p>
            <a:pPr lvl="1"/>
            <a:r>
              <a:rPr lang="cs-CZ" sz="6000" dirty="0"/>
              <a:t>absolutní – ohrožení života</a:t>
            </a:r>
          </a:p>
          <a:p>
            <a:pPr lvl="1"/>
            <a:r>
              <a:rPr lang="cs-CZ" sz="6000" dirty="0"/>
              <a:t>relativní – zkvalitnění života</a:t>
            </a:r>
          </a:p>
          <a:p>
            <a:pPr marL="0" indent="0">
              <a:buNone/>
            </a:pPr>
            <a:endParaRPr lang="cs-CZ" sz="6400" b="1" dirty="0"/>
          </a:p>
          <a:p>
            <a:pPr marL="0" indent="0">
              <a:buNone/>
            </a:pPr>
            <a:r>
              <a:rPr lang="cs-CZ" sz="6400" b="1" dirty="0"/>
              <a:t>Výkony označující příponu řeckého nebo latinského názvu orgánu mohou být</a:t>
            </a:r>
          </a:p>
          <a:p>
            <a:pPr marL="0" indent="0">
              <a:buNone/>
            </a:pPr>
            <a:r>
              <a:rPr lang="cs-CZ" sz="6400" dirty="0"/>
              <a:t>• </a:t>
            </a:r>
            <a:r>
              <a:rPr lang="cs-CZ" sz="6400" dirty="0" err="1"/>
              <a:t>tomia</a:t>
            </a:r>
            <a:r>
              <a:rPr lang="cs-CZ" sz="6400" dirty="0"/>
              <a:t> (protětí, otevření, laparotomie),</a:t>
            </a:r>
          </a:p>
          <a:p>
            <a:pPr marL="0" indent="0">
              <a:buNone/>
            </a:pPr>
            <a:r>
              <a:rPr lang="cs-CZ" sz="6400" dirty="0"/>
              <a:t>• </a:t>
            </a:r>
            <a:r>
              <a:rPr lang="cs-CZ" sz="6400" dirty="0" err="1"/>
              <a:t>stomia</a:t>
            </a:r>
            <a:r>
              <a:rPr lang="cs-CZ" sz="6400" dirty="0"/>
              <a:t> – vyústění na povrch (</a:t>
            </a:r>
            <a:r>
              <a:rPr lang="cs-CZ" sz="6400" dirty="0" err="1"/>
              <a:t>colostomia</a:t>
            </a:r>
            <a:r>
              <a:rPr lang="cs-CZ" sz="6400" dirty="0"/>
              <a:t>),</a:t>
            </a:r>
          </a:p>
          <a:p>
            <a:pPr marL="0" indent="0">
              <a:buNone/>
            </a:pPr>
            <a:r>
              <a:rPr lang="cs-CZ" sz="6400" dirty="0"/>
              <a:t>• </a:t>
            </a:r>
            <a:r>
              <a:rPr lang="cs-CZ" sz="6400" dirty="0" err="1"/>
              <a:t>ectomia</a:t>
            </a:r>
            <a:r>
              <a:rPr lang="cs-CZ" sz="6400" dirty="0"/>
              <a:t> – úplné odstranění orgánu (</a:t>
            </a:r>
            <a:r>
              <a:rPr lang="cs-CZ" sz="6400" dirty="0" err="1"/>
              <a:t>apendectomia</a:t>
            </a:r>
            <a:r>
              <a:rPr lang="cs-CZ" sz="6400" dirty="0"/>
              <a:t>).</a:t>
            </a:r>
          </a:p>
        </p:txBody>
      </p:sp>
    </p:spTree>
    <p:extLst>
      <p:ext uri="{BB962C8B-B14F-4D97-AF65-F5344CB8AC3E}">
        <p14:creationId xmlns:p14="http://schemas.microsoft.com/office/powerpoint/2010/main" val="2230007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2E227A-C1C3-4AB6-87DB-9E8233C9C35B}"/>
              </a:ext>
            </a:extLst>
          </p:cNvPr>
          <p:cNvSpPr>
            <a:spLocks noGrp="1"/>
          </p:cNvSpPr>
          <p:nvPr>
            <p:ph type="title"/>
          </p:nvPr>
        </p:nvSpPr>
        <p:spPr/>
        <p:txBody>
          <a:bodyPr/>
          <a:lstStyle/>
          <a:p>
            <a:r>
              <a:rPr lang="cs-CZ" b="1" dirty="0"/>
              <a:t>Dietní návyky</a:t>
            </a:r>
            <a:br>
              <a:rPr lang="cs-CZ" dirty="0"/>
            </a:br>
            <a:endParaRPr lang="cs-CZ" dirty="0"/>
          </a:p>
        </p:txBody>
      </p:sp>
      <p:sp>
        <p:nvSpPr>
          <p:cNvPr id="3" name="Zástupný symbol pro obsah 2">
            <a:extLst>
              <a:ext uri="{FF2B5EF4-FFF2-40B4-BE49-F238E27FC236}">
                <a16:creationId xmlns:a16="http://schemas.microsoft.com/office/drawing/2014/main" id="{AE8DFC9E-4A02-4314-AC3C-3BFC02829467}"/>
              </a:ext>
            </a:extLst>
          </p:cNvPr>
          <p:cNvSpPr>
            <a:spLocks noGrp="1"/>
          </p:cNvSpPr>
          <p:nvPr>
            <p:ph idx="1"/>
          </p:nvPr>
        </p:nvSpPr>
        <p:spPr>
          <a:xfrm>
            <a:off x="58972" y="1928012"/>
            <a:ext cx="10515600" cy="4351338"/>
          </a:xfrm>
        </p:spPr>
        <p:txBody>
          <a:bodyPr>
            <a:normAutofit fontScale="92500" lnSpcReduction="10000"/>
          </a:bodyPr>
          <a:lstStyle/>
          <a:p>
            <a:r>
              <a:rPr lang="cs-CZ" dirty="0"/>
              <a:t>Uzení, solení, sušení – sůl dráždí žaludeční sliznici → </a:t>
            </a:r>
            <a:r>
              <a:rPr lang="cs-CZ" dirty="0" err="1"/>
              <a:t>zvýšené</a:t>
            </a:r>
            <a:r>
              <a:rPr lang="cs-CZ" dirty="0"/>
              <a:t> riziko </a:t>
            </a:r>
          </a:p>
          <a:p>
            <a:pPr lvl="1"/>
            <a:r>
              <a:rPr lang="cs-CZ" dirty="0"/>
              <a:t>atrofické gastritidy a </a:t>
            </a:r>
          </a:p>
          <a:p>
            <a:pPr lvl="1"/>
            <a:r>
              <a:rPr lang="cs-CZ" dirty="0"/>
              <a:t>intestinální metaplazie a také </a:t>
            </a:r>
          </a:p>
          <a:p>
            <a:pPr lvl="1"/>
            <a:r>
              <a:rPr lang="cs-CZ" dirty="0"/>
              <a:t>k masivnější kolonizaci </a:t>
            </a:r>
            <a:r>
              <a:rPr lang="cs-CZ" i="1" dirty="0" err="1"/>
              <a:t>Helicobacter</a:t>
            </a:r>
            <a:r>
              <a:rPr lang="cs-CZ" i="1" dirty="0"/>
              <a:t> </a:t>
            </a:r>
            <a:r>
              <a:rPr lang="cs-CZ" i="1" dirty="0" err="1"/>
              <a:t>pylori</a:t>
            </a:r>
            <a:r>
              <a:rPr lang="cs-CZ" i="1" dirty="0"/>
              <a:t>.</a:t>
            </a:r>
            <a:r>
              <a:rPr lang="cs-CZ" dirty="0"/>
              <a:t> </a:t>
            </a:r>
          </a:p>
          <a:p>
            <a:r>
              <a:rPr lang="cs-CZ" dirty="0"/>
              <a:t>Karcinogeny:</a:t>
            </a:r>
          </a:p>
          <a:p>
            <a:pPr lvl="1"/>
            <a:r>
              <a:rPr lang="cs-CZ" dirty="0" err="1"/>
              <a:t>nitrosaminy</a:t>
            </a:r>
            <a:r>
              <a:rPr lang="cs-CZ" dirty="0"/>
              <a:t>, vznikají z nitrátů, nitritů a </a:t>
            </a:r>
            <a:r>
              <a:rPr lang="cs-CZ" dirty="0" err="1"/>
              <a:t>nitrozovatelných</a:t>
            </a:r>
            <a:r>
              <a:rPr lang="cs-CZ" dirty="0"/>
              <a:t> aminů </a:t>
            </a:r>
            <a:r>
              <a:rPr lang="cs-CZ" dirty="0" err="1"/>
              <a:t>obsažených</a:t>
            </a:r>
            <a:r>
              <a:rPr lang="cs-CZ" dirty="0"/>
              <a:t> v potravě a v pitné vodě - dusičnany. </a:t>
            </a:r>
          </a:p>
          <a:p>
            <a:pPr lvl="1"/>
            <a:r>
              <a:rPr lang="cs-CZ" dirty="0"/>
              <a:t>polycyklické uhlovodíky, zejména </a:t>
            </a:r>
            <a:r>
              <a:rPr lang="cs-CZ" dirty="0" err="1"/>
              <a:t>benzpyren</a:t>
            </a:r>
            <a:r>
              <a:rPr lang="cs-CZ" dirty="0"/>
              <a:t>. </a:t>
            </a:r>
          </a:p>
          <a:p>
            <a:pPr lvl="1"/>
            <a:r>
              <a:rPr lang="cs-CZ" dirty="0"/>
              <a:t>aflatoxin (mykotoxin, </a:t>
            </a:r>
            <a:r>
              <a:rPr lang="cs-CZ" dirty="0" err="1"/>
              <a:t>ktery</a:t>
            </a:r>
            <a:r>
              <a:rPr lang="cs-CZ" dirty="0"/>
              <a:t>́ může přecházet do mléka ze silážovaného krmiva) hraje roli.</a:t>
            </a:r>
          </a:p>
          <a:p>
            <a:r>
              <a:rPr lang="cs-CZ" dirty="0"/>
              <a:t>Nedostatek protektivních látek v potravě (např. vitamín C, E) má určitý vliv na kancerogenezi. </a:t>
            </a:r>
          </a:p>
        </p:txBody>
      </p:sp>
      <p:pic>
        <p:nvPicPr>
          <p:cNvPr id="5" name="Obrázek 4">
            <a:extLst>
              <a:ext uri="{FF2B5EF4-FFF2-40B4-BE49-F238E27FC236}">
                <a16:creationId xmlns:a16="http://schemas.microsoft.com/office/drawing/2014/main" id="{722F1D3F-8B93-41FE-A5F6-B4FA26EA5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387" y="1135241"/>
            <a:ext cx="2899613" cy="2559658"/>
          </a:xfrm>
          <a:prstGeom prst="rect">
            <a:avLst/>
          </a:prstGeom>
        </p:spPr>
      </p:pic>
      <p:sp>
        <p:nvSpPr>
          <p:cNvPr id="6" name="TextovéPole 5">
            <a:extLst>
              <a:ext uri="{FF2B5EF4-FFF2-40B4-BE49-F238E27FC236}">
                <a16:creationId xmlns:a16="http://schemas.microsoft.com/office/drawing/2014/main" id="{88334294-73DB-4EEA-9973-4F12F1615CF9}"/>
              </a:ext>
            </a:extLst>
          </p:cNvPr>
          <p:cNvSpPr txBox="1"/>
          <p:nvPr/>
        </p:nvSpPr>
        <p:spPr>
          <a:xfrm>
            <a:off x="10108758" y="647247"/>
            <a:ext cx="2083242" cy="369332"/>
          </a:xfrm>
          <a:prstGeom prst="rect">
            <a:avLst/>
          </a:prstGeom>
          <a:noFill/>
        </p:spPr>
        <p:txBody>
          <a:bodyPr wrap="square" rtlCol="0">
            <a:spAutoFit/>
          </a:bodyPr>
          <a:lstStyle/>
          <a:p>
            <a:r>
              <a:rPr lang="cs-CZ" dirty="0"/>
              <a:t>aflatoxin</a:t>
            </a:r>
          </a:p>
        </p:txBody>
      </p:sp>
      <p:pic>
        <p:nvPicPr>
          <p:cNvPr id="8" name="Obrázek 7">
            <a:extLst>
              <a:ext uri="{FF2B5EF4-FFF2-40B4-BE49-F238E27FC236}">
                <a16:creationId xmlns:a16="http://schemas.microsoft.com/office/drawing/2014/main" id="{179D2E46-7B41-4CF0-905B-38688860D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385" y="5705546"/>
            <a:ext cx="3693615" cy="1152454"/>
          </a:xfrm>
          <a:prstGeom prst="rect">
            <a:avLst/>
          </a:prstGeom>
        </p:spPr>
      </p:pic>
    </p:spTree>
    <p:extLst>
      <p:ext uri="{BB962C8B-B14F-4D97-AF65-F5344CB8AC3E}">
        <p14:creationId xmlns:p14="http://schemas.microsoft.com/office/powerpoint/2010/main" val="2537331967"/>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C1A754-A580-450D-A29C-5E4917F3024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C43714C-7E18-4D19-B1E9-80068245B5BD}"/>
              </a:ext>
            </a:extLst>
          </p:cNvPr>
          <p:cNvSpPr>
            <a:spLocks noGrp="1"/>
          </p:cNvSpPr>
          <p:nvPr>
            <p:ph idx="1"/>
          </p:nvPr>
        </p:nvSpPr>
        <p:spPr/>
        <p:txBody>
          <a:bodyPr>
            <a:normAutofit fontScale="70000" lnSpcReduction="20000"/>
          </a:bodyPr>
          <a:lstStyle/>
          <a:p>
            <a:r>
              <a:rPr lang="cs-CZ" dirty="0" err="1"/>
              <a:t>hirurgické</a:t>
            </a:r>
            <a:r>
              <a:rPr lang="cs-CZ" dirty="0"/>
              <a:t> výkony:</a:t>
            </a:r>
          </a:p>
          <a:p>
            <a:r>
              <a:rPr lang="cs-CZ" b="1" dirty="0"/>
              <a:t>Biopsie </a:t>
            </a:r>
            <a:r>
              <a:rPr lang="cs-CZ" dirty="0"/>
              <a:t>– </a:t>
            </a:r>
            <a:r>
              <a:rPr lang="cs-CZ" dirty="0" err="1"/>
              <a:t>excidována</a:t>
            </a:r>
            <a:r>
              <a:rPr lang="cs-CZ" dirty="0"/>
              <a:t> je malá část nádoru ke stanovení diagnózy.</a:t>
            </a:r>
          </a:p>
          <a:p>
            <a:r>
              <a:rPr lang="cs-CZ" b="1" dirty="0"/>
              <a:t>Bioptická excize </a:t>
            </a:r>
            <a:r>
              <a:rPr lang="cs-CZ" dirty="0"/>
              <a:t>– excize je bez jasně definovaných hranic, s cílem odstranit všechnu klinicky podezřelou tkáň. Palpace operační dutiny by neměla zjistit přítomnost dalších abnormalit.</a:t>
            </a:r>
          </a:p>
          <a:p>
            <a:r>
              <a:rPr lang="cs-CZ" b="1" dirty="0" err="1"/>
              <a:t>Lumpektomie</a:t>
            </a:r>
            <a:r>
              <a:rPr lang="cs-CZ" b="1" dirty="0"/>
              <a:t> (</a:t>
            </a:r>
            <a:r>
              <a:rPr lang="cs-CZ" b="1" dirty="0" err="1"/>
              <a:t>tumorektomie</a:t>
            </a:r>
            <a:r>
              <a:rPr lang="cs-CZ" b="1" dirty="0"/>
              <a:t>) </a:t>
            </a:r>
            <a:r>
              <a:rPr lang="cs-CZ" dirty="0"/>
              <a:t>– radikální odstranění nádoru se zajištěním (makroskopicky) normální prsní tkáně kolem hmatné léze. Dutinu po odstranění nádoru je nutné označit 3–4 kovovými klipy pro cílení radioterapie.</a:t>
            </a:r>
          </a:p>
          <a:p>
            <a:r>
              <a:rPr lang="cs-CZ" b="1" dirty="0" err="1"/>
              <a:t>Kvadrantektomie</a:t>
            </a:r>
            <a:r>
              <a:rPr lang="cs-CZ" b="1" dirty="0"/>
              <a:t> (</a:t>
            </a:r>
            <a:r>
              <a:rPr lang="cs-CZ" b="1" dirty="0" err="1"/>
              <a:t>segmentektomie</a:t>
            </a:r>
            <a:r>
              <a:rPr lang="cs-CZ" b="1" dirty="0"/>
              <a:t>, široká lokální excize) </a:t>
            </a:r>
            <a:r>
              <a:rPr lang="cs-CZ" dirty="0"/>
              <a:t>– nádor je vyjmut minimálně s okrajem 1 cm makroskopicky zjevně normální tkáně. Jedná se o odstranění rozsáhlejší části prsní žlázy než v případě </a:t>
            </a:r>
            <a:r>
              <a:rPr lang="cs-CZ" dirty="0" err="1"/>
              <a:t>lumpektomie</a:t>
            </a:r>
            <a:r>
              <a:rPr lang="cs-CZ" dirty="0"/>
              <a:t>. Dutinu je shodně nutné označit 3–4 klipy.</a:t>
            </a:r>
          </a:p>
          <a:p>
            <a:r>
              <a:rPr lang="cs-CZ" b="1" dirty="0" err="1"/>
              <a:t>Hemimastectomia</a:t>
            </a:r>
            <a:r>
              <a:rPr lang="cs-CZ" b="1" dirty="0"/>
              <a:t> </a:t>
            </a:r>
            <a:r>
              <a:rPr lang="cs-CZ" b="1" dirty="0" err="1"/>
              <a:t>centroinferior</a:t>
            </a:r>
            <a:r>
              <a:rPr lang="cs-CZ" b="1" dirty="0"/>
              <a:t> (</a:t>
            </a:r>
            <a:r>
              <a:rPr lang="cs-CZ" b="1" dirty="0" err="1"/>
              <a:t>onkoplastické</a:t>
            </a:r>
            <a:r>
              <a:rPr lang="cs-CZ" b="1" dirty="0"/>
              <a:t> techniky resekce prsní žlázy) </a:t>
            </a:r>
            <a:r>
              <a:rPr lang="cs-CZ" dirty="0"/>
              <a:t>– tyto typy výkonů využívají zásad plastické chirurgie při dodržení onkologické radikality. Používá se zejména u centrálně uložených tumorů. Umožňuje odstranění nádorů až do velikosti 5 cm.</a:t>
            </a:r>
          </a:p>
          <a:p>
            <a:r>
              <a:rPr lang="cs-CZ" b="1" dirty="0"/>
              <a:t>Totální (jednoduchá) mastektomie </a:t>
            </a:r>
            <a:r>
              <a:rPr lang="cs-CZ" dirty="0"/>
              <a:t>– odstranění celého prsu, včetně komplexu bradavky s dvorcem a včetně fascie </a:t>
            </a:r>
            <a:r>
              <a:rPr lang="cs-CZ" dirty="0" err="1"/>
              <a:t>musculus</a:t>
            </a:r>
            <a:r>
              <a:rPr lang="cs-CZ" dirty="0"/>
              <a:t> </a:t>
            </a:r>
            <a:r>
              <a:rPr lang="cs-CZ" dirty="0" err="1"/>
              <a:t>pectoralis</a:t>
            </a:r>
            <a:r>
              <a:rPr lang="cs-CZ" dirty="0"/>
              <a:t> major, </a:t>
            </a:r>
            <a:r>
              <a:rPr lang="cs-CZ" b="1" dirty="0"/>
              <a:t>bez exenterace axily</a:t>
            </a:r>
            <a:r>
              <a:rPr lang="cs-CZ" dirty="0"/>
              <a:t>.</a:t>
            </a:r>
          </a:p>
          <a:p>
            <a:endParaRPr lang="cs-CZ" dirty="0"/>
          </a:p>
        </p:txBody>
      </p:sp>
    </p:spTree>
    <p:extLst>
      <p:ext uri="{BB962C8B-B14F-4D97-AF65-F5344CB8AC3E}">
        <p14:creationId xmlns:p14="http://schemas.microsoft.com/office/powerpoint/2010/main" val="2100780956"/>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962EAC-2F01-4DB0-B1C1-867DDD20689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FED51C4-0FEA-4D20-9E1A-B84B59461893}"/>
              </a:ext>
            </a:extLst>
          </p:cNvPr>
          <p:cNvSpPr>
            <a:spLocks noGrp="1"/>
          </p:cNvSpPr>
          <p:nvPr>
            <p:ph idx="1"/>
          </p:nvPr>
        </p:nvSpPr>
        <p:spPr/>
        <p:txBody>
          <a:bodyPr>
            <a:normAutofit fontScale="55000" lnSpcReduction="20000"/>
          </a:bodyPr>
          <a:lstStyle/>
          <a:p>
            <a:r>
              <a:rPr lang="cs-CZ" b="1" dirty="0"/>
              <a:t>Modifikovaná radikální mastektomie (konzervativní radikální mastektomie)</a:t>
            </a:r>
            <a:endParaRPr lang="cs-CZ" dirty="0"/>
          </a:p>
          <a:p>
            <a:r>
              <a:rPr lang="cs-CZ" b="1" dirty="0"/>
              <a:t>typ </a:t>
            </a:r>
            <a:r>
              <a:rPr lang="cs-CZ" b="1" dirty="0" err="1"/>
              <a:t>Madden</a:t>
            </a:r>
            <a:r>
              <a:rPr lang="cs-CZ" b="1" dirty="0"/>
              <a:t> </a:t>
            </a:r>
            <a:r>
              <a:rPr lang="cs-CZ" dirty="0"/>
              <a:t>– současné vyjmutí celého prsu a axily en bloc,</a:t>
            </a:r>
          </a:p>
          <a:p>
            <a:r>
              <a:rPr lang="cs-CZ" b="1" dirty="0"/>
              <a:t>typ </a:t>
            </a:r>
            <a:r>
              <a:rPr lang="cs-CZ" b="1" dirty="0" err="1"/>
              <a:t>Patey</a:t>
            </a:r>
            <a:r>
              <a:rPr lang="cs-CZ" b="1" dirty="0"/>
              <a:t> </a:t>
            </a:r>
            <a:r>
              <a:rPr lang="cs-CZ" dirty="0"/>
              <a:t>– jako typ předchozí, ale včetně resekce </a:t>
            </a:r>
            <a:r>
              <a:rPr lang="cs-CZ" dirty="0" err="1"/>
              <a:t>musculus</a:t>
            </a:r>
            <a:r>
              <a:rPr lang="cs-CZ" dirty="0"/>
              <a:t> </a:t>
            </a:r>
            <a:r>
              <a:rPr lang="cs-CZ" dirty="0" err="1"/>
              <a:t>pectoralis</a:t>
            </a:r>
            <a:r>
              <a:rPr lang="cs-CZ" dirty="0"/>
              <a:t> minor.</a:t>
            </a:r>
          </a:p>
          <a:p>
            <a:r>
              <a:rPr lang="cs-CZ" b="1" dirty="0"/>
              <a:t>Skin-sparing </a:t>
            </a:r>
            <a:r>
              <a:rPr lang="cs-CZ" b="1" dirty="0" err="1"/>
              <a:t>mastectomy</a:t>
            </a:r>
            <a:r>
              <a:rPr lang="cs-CZ" b="1" dirty="0"/>
              <a:t> </a:t>
            </a:r>
            <a:r>
              <a:rPr lang="cs-CZ" dirty="0"/>
              <a:t>(kůži šetřící mastektomie) s bezprostřední rekonstrukcí prsu – resekce bradavky a areolárního komplexu s kompletním odstraněním prsní žlázy. Smyslem je zachovat kožní laloky k rekonstrukci prsu. Indikováno je u časných stadií. Rekonstrukce prsu je možná implantátem, </a:t>
            </a:r>
            <a:r>
              <a:rPr lang="cs-CZ" dirty="0" err="1"/>
              <a:t>expanderem</a:t>
            </a:r>
            <a:r>
              <a:rPr lang="cs-CZ" dirty="0"/>
              <a:t> event. tkáňovým přenosem (</a:t>
            </a:r>
            <a:r>
              <a:rPr lang="cs-CZ" dirty="0" err="1"/>
              <a:t>musculus</a:t>
            </a:r>
            <a:r>
              <a:rPr lang="cs-CZ" dirty="0"/>
              <a:t> </a:t>
            </a:r>
            <a:r>
              <a:rPr lang="cs-CZ" dirty="0" err="1"/>
              <a:t>latissimus</a:t>
            </a:r>
            <a:r>
              <a:rPr lang="cs-CZ" dirty="0"/>
              <a:t> </a:t>
            </a:r>
            <a:r>
              <a:rPr lang="cs-CZ" dirty="0" err="1"/>
              <a:t>dorsi</a:t>
            </a:r>
            <a:r>
              <a:rPr lang="cs-CZ" dirty="0"/>
              <a:t>).</a:t>
            </a:r>
          </a:p>
          <a:p>
            <a:r>
              <a:rPr lang="cs-CZ" b="1" dirty="0"/>
              <a:t>Radikální mastektomie (typ „</a:t>
            </a:r>
            <a:r>
              <a:rPr lang="cs-CZ" b="1" dirty="0" err="1"/>
              <a:t>Halsted</a:t>
            </a:r>
            <a:r>
              <a:rPr lang="cs-CZ" b="1" dirty="0"/>
              <a:t>“) </a:t>
            </a:r>
            <a:r>
              <a:rPr lang="cs-CZ" dirty="0"/>
              <a:t>– jako typ </a:t>
            </a:r>
            <a:r>
              <a:rPr lang="cs-CZ" dirty="0" err="1"/>
              <a:t>Patey</a:t>
            </a:r>
            <a:r>
              <a:rPr lang="cs-CZ" dirty="0"/>
              <a:t>, ale včetně resekce (části) sternálního úseku </a:t>
            </a:r>
            <a:r>
              <a:rPr lang="cs-CZ" dirty="0" err="1"/>
              <a:t>musculus</a:t>
            </a:r>
            <a:r>
              <a:rPr lang="cs-CZ" dirty="0"/>
              <a:t> </a:t>
            </a:r>
            <a:r>
              <a:rPr lang="cs-CZ" dirty="0" err="1"/>
              <a:t>pectoralis</a:t>
            </a:r>
            <a:r>
              <a:rPr lang="cs-CZ" dirty="0"/>
              <a:t> major.</a:t>
            </a:r>
          </a:p>
          <a:p>
            <a:r>
              <a:rPr lang="cs-CZ" b="1" dirty="0"/>
              <a:t>Resekce nehmatných suspektních lézí viditelných na rentgenovém snímku </a:t>
            </a:r>
            <a:r>
              <a:rPr lang="cs-CZ" dirty="0"/>
              <a:t>– nejprve se provede lokalizace a označení nehmatné léze v prsu. </a:t>
            </a:r>
          </a:p>
          <a:p>
            <a:r>
              <a:rPr lang="cs-CZ" b="1" dirty="0"/>
              <a:t>Exenterace axily </a:t>
            </a:r>
            <a:r>
              <a:rPr lang="cs-CZ" dirty="0"/>
              <a:t>– je možné použít všechny typy incizí, pokud umožňují dostatečně široký přístup k celému obsahu axily. U prs zachovávajících výkonů by exenterace axily měla být provedena ze samostatného přístupu pomocí transverzální incize. </a:t>
            </a:r>
          </a:p>
          <a:p>
            <a:r>
              <a:rPr lang="cs-CZ" b="1" dirty="0" err="1"/>
              <a:t>Sentinelová</a:t>
            </a:r>
            <a:r>
              <a:rPr lang="cs-CZ" b="1" dirty="0"/>
              <a:t> uzlina (SLNB)</a:t>
            </a:r>
            <a:endParaRPr lang="cs-CZ" dirty="0"/>
          </a:p>
          <a:p>
            <a:r>
              <a:rPr lang="cs-CZ" dirty="0"/>
              <a:t>Biopsie </a:t>
            </a:r>
            <a:r>
              <a:rPr lang="cs-CZ" dirty="0" err="1"/>
              <a:t>sentinelové</a:t>
            </a:r>
            <a:r>
              <a:rPr lang="cs-CZ" dirty="0"/>
              <a:t> uzliny je dnes uznanou alternativou axilární disekce u časného karcinomu prsu. </a:t>
            </a:r>
            <a:r>
              <a:rPr lang="cs-CZ" dirty="0" err="1"/>
              <a:t>Sentinelová</a:t>
            </a:r>
            <a:r>
              <a:rPr lang="cs-CZ" dirty="0"/>
              <a:t> uzlina (uzliny) je první lymfatickou uzlinou drénující karcinom prsu. Tato uzlina má nejvyšší pravděpodobnost být jako první postižena metastatickým rozsevem. </a:t>
            </a:r>
          </a:p>
          <a:p>
            <a:r>
              <a:rPr lang="cs-CZ" dirty="0"/>
              <a:t>Optimální cestou k identifikaci </a:t>
            </a:r>
            <a:r>
              <a:rPr lang="cs-CZ" dirty="0" err="1"/>
              <a:t>sentinelové</a:t>
            </a:r>
            <a:r>
              <a:rPr lang="cs-CZ" dirty="0"/>
              <a:t> uzliny je kombinovaná technika s využitím </a:t>
            </a:r>
            <a:r>
              <a:rPr lang="cs-CZ" dirty="0" err="1"/>
              <a:t>lymfoscintigrafie</a:t>
            </a:r>
            <a:r>
              <a:rPr lang="cs-CZ" dirty="0"/>
              <a:t>, </a:t>
            </a:r>
            <a:r>
              <a:rPr lang="cs-CZ" dirty="0" err="1"/>
              <a:t>intraoperační</a:t>
            </a:r>
            <a:r>
              <a:rPr lang="cs-CZ" dirty="0"/>
              <a:t> detekce pomocí </a:t>
            </a:r>
            <a:r>
              <a:rPr lang="cs-CZ" dirty="0" err="1"/>
              <a:t>gamma</a:t>
            </a:r>
            <a:r>
              <a:rPr lang="cs-CZ" dirty="0"/>
              <a:t> sondy a vitálního barvení </a:t>
            </a:r>
            <a:r>
              <a:rPr lang="cs-CZ" dirty="0" err="1"/>
              <a:t>lymfotropním</a:t>
            </a:r>
            <a:r>
              <a:rPr lang="cs-CZ" dirty="0"/>
              <a:t> barvivem. </a:t>
            </a:r>
          </a:p>
          <a:p>
            <a:r>
              <a:rPr lang="cs-CZ" dirty="0"/>
              <a:t>Odborná část Stránka 24 z 34</a:t>
            </a:r>
          </a:p>
          <a:p>
            <a:endParaRPr lang="cs-CZ" dirty="0"/>
          </a:p>
        </p:txBody>
      </p:sp>
    </p:spTree>
    <p:extLst>
      <p:ext uri="{BB962C8B-B14F-4D97-AF65-F5344CB8AC3E}">
        <p14:creationId xmlns:p14="http://schemas.microsoft.com/office/powerpoint/2010/main" val="114069509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3F8CEB-3D70-4B5C-876A-B84AD8E5B60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D86AD4D-5AA7-497D-9ECB-2076054CAC67}"/>
              </a:ext>
            </a:extLst>
          </p:cNvPr>
          <p:cNvSpPr>
            <a:spLocks noGrp="1"/>
          </p:cNvSpPr>
          <p:nvPr>
            <p:ph idx="1"/>
          </p:nvPr>
        </p:nvSpPr>
        <p:spPr/>
        <p:txBody>
          <a:bodyPr>
            <a:normAutofit fontScale="25000" lnSpcReduction="20000"/>
          </a:bodyPr>
          <a:lstStyle/>
          <a:p>
            <a:r>
              <a:rPr lang="cs-CZ" b="1" dirty="0"/>
              <a:t>Pooperační komplikace výkonů na prsu a v axile</a:t>
            </a:r>
            <a:endParaRPr lang="cs-CZ" dirty="0"/>
          </a:p>
          <a:p>
            <a:r>
              <a:rPr lang="cs-CZ" dirty="0"/>
              <a:t>Časné:</a:t>
            </a:r>
          </a:p>
          <a:p>
            <a:r>
              <a:rPr lang="cs-CZ" dirty="0"/>
              <a:t>− pooperační krvácení z rány,</a:t>
            </a:r>
          </a:p>
          <a:p>
            <a:r>
              <a:rPr lang="cs-CZ" dirty="0"/>
              <a:t>− dehiscence operační rány,</a:t>
            </a:r>
          </a:p>
          <a:p>
            <a:r>
              <a:rPr lang="cs-CZ" dirty="0"/>
              <a:t>− </a:t>
            </a:r>
            <a:r>
              <a:rPr lang="cs-CZ" dirty="0" err="1"/>
              <a:t>infekt</a:t>
            </a:r>
            <a:r>
              <a:rPr lang="cs-CZ" dirty="0"/>
              <a:t> operační rány,</a:t>
            </a:r>
          </a:p>
          <a:p>
            <a:r>
              <a:rPr lang="cs-CZ" dirty="0"/>
              <a:t>− </a:t>
            </a:r>
            <a:r>
              <a:rPr lang="cs-CZ" dirty="0" err="1"/>
              <a:t>serom</a:t>
            </a:r>
            <a:r>
              <a:rPr lang="cs-CZ" dirty="0"/>
              <a:t> v prsu/axile,</a:t>
            </a:r>
          </a:p>
          <a:p>
            <a:r>
              <a:rPr lang="cs-CZ" dirty="0"/>
              <a:t>− bolest a parestezie axily nebo paže operované strany,</a:t>
            </a:r>
          </a:p>
          <a:p>
            <a:r>
              <a:rPr lang="cs-CZ" dirty="0"/>
              <a:t>− poranění nervově cévního svazku axily,</a:t>
            </a:r>
          </a:p>
          <a:p>
            <a:r>
              <a:rPr lang="cs-CZ" dirty="0"/>
              <a:t>− lymfostáza v prsním tělese po BCS.</a:t>
            </a:r>
          </a:p>
          <a:p>
            <a:r>
              <a:rPr lang="cs-CZ" dirty="0"/>
              <a:t>Pozdní:</a:t>
            </a:r>
          </a:p>
          <a:p>
            <a:r>
              <a:rPr lang="cs-CZ" dirty="0"/>
              <a:t>− Web syndrom – </a:t>
            </a:r>
            <a:r>
              <a:rPr lang="cs-CZ" dirty="0" err="1"/>
              <a:t>disrupce</a:t>
            </a:r>
            <a:r>
              <a:rPr lang="cs-CZ" dirty="0"/>
              <a:t> povrchních </a:t>
            </a:r>
            <a:r>
              <a:rPr lang="cs-CZ" dirty="0" err="1"/>
              <a:t>lymfatik</a:t>
            </a:r>
            <a:r>
              <a:rPr lang="cs-CZ" dirty="0"/>
              <a:t> při operaci,</a:t>
            </a:r>
          </a:p>
          <a:p>
            <a:r>
              <a:rPr lang="cs-CZ" dirty="0"/>
              <a:t>− omezení hybnosti horní končetiny na operované straně,</a:t>
            </a:r>
          </a:p>
          <a:p>
            <a:r>
              <a:rPr lang="cs-CZ" dirty="0"/>
              <a:t>− bolesti při pohybu končetinou,</a:t>
            </a:r>
          </a:p>
          <a:p>
            <a:r>
              <a:rPr lang="cs-CZ" dirty="0"/>
              <a:t>− lymfedém horní končetiny na operované straně,</a:t>
            </a:r>
          </a:p>
          <a:p>
            <a:r>
              <a:rPr lang="cs-CZ" dirty="0"/>
              <a:t>− neurologická symptomatologie axily a horní končetiny,</a:t>
            </a:r>
          </a:p>
          <a:p>
            <a:r>
              <a:rPr lang="cs-CZ" dirty="0"/>
              <a:t>− fibróza prsního tělesa,</a:t>
            </a:r>
          </a:p>
          <a:p>
            <a:r>
              <a:rPr lang="cs-CZ" dirty="0"/>
              <a:t>− </a:t>
            </a:r>
            <a:r>
              <a:rPr lang="cs-CZ" dirty="0" err="1"/>
              <a:t>hygrom</a:t>
            </a:r>
            <a:r>
              <a:rPr lang="cs-CZ" dirty="0"/>
              <a:t> axily.</a:t>
            </a:r>
          </a:p>
          <a:p>
            <a:r>
              <a:rPr lang="cs-CZ" dirty="0"/>
              <a:t>Řešení komplikací:</a:t>
            </a:r>
          </a:p>
          <a:p>
            <a:r>
              <a:rPr lang="cs-CZ" dirty="0"/>
              <a:t>− včasná chirurgická intervence při raných komplikacích,</a:t>
            </a:r>
          </a:p>
          <a:p>
            <a:r>
              <a:rPr lang="cs-CZ" dirty="0"/>
              <a:t>− tlumení bolesti – analgetika, opiáty,</a:t>
            </a:r>
          </a:p>
          <a:p>
            <a:r>
              <a:rPr lang="cs-CZ" dirty="0"/>
              <a:t>− rehabilitace ramenního kloubu a horní končetiny operované strany,</a:t>
            </a:r>
          </a:p>
          <a:p>
            <a:r>
              <a:rPr lang="cs-CZ" dirty="0"/>
              <a:t>− </a:t>
            </a:r>
            <a:r>
              <a:rPr lang="cs-CZ" dirty="0" err="1"/>
              <a:t>antiedematózní</a:t>
            </a:r>
            <a:r>
              <a:rPr lang="cs-CZ" dirty="0"/>
              <a:t> léčba při lymfedému horní končetiny (elastický rukávec, </a:t>
            </a:r>
            <a:r>
              <a:rPr lang="cs-CZ" dirty="0" err="1"/>
              <a:t>antiedematózní</a:t>
            </a:r>
            <a:r>
              <a:rPr lang="cs-CZ" dirty="0"/>
              <a:t> medikace, manuální </a:t>
            </a:r>
            <a:r>
              <a:rPr lang="cs-CZ" dirty="0" err="1"/>
              <a:t>lymfodrenáže</a:t>
            </a:r>
            <a:r>
              <a:rPr lang="cs-CZ" dirty="0"/>
              <a:t>),</a:t>
            </a:r>
          </a:p>
          <a:p>
            <a:r>
              <a:rPr lang="cs-CZ" dirty="0"/>
              <a:t>− tlakové masáže a promašťování jizvy.</a:t>
            </a:r>
          </a:p>
          <a:p>
            <a:endParaRPr lang="cs-CZ" dirty="0"/>
          </a:p>
        </p:txBody>
      </p:sp>
    </p:spTree>
    <p:extLst>
      <p:ext uri="{BB962C8B-B14F-4D97-AF65-F5344CB8AC3E}">
        <p14:creationId xmlns:p14="http://schemas.microsoft.com/office/powerpoint/2010/main" val="10499358"/>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436660-106C-467A-9795-B56F8EDD9C9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00ED998-1898-42E8-B8B2-8B4DCFBFE77D}"/>
              </a:ext>
            </a:extLst>
          </p:cNvPr>
          <p:cNvSpPr>
            <a:spLocks noGrp="1"/>
          </p:cNvSpPr>
          <p:nvPr>
            <p:ph idx="1"/>
          </p:nvPr>
        </p:nvSpPr>
        <p:spPr/>
        <p:txBody>
          <a:bodyPr>
            <a:normAutofit fontScale="70000" lnSpcReduction="20000"/>
          </a:bodyPr>
          <a:lstStyle/>
          <a:p>
            <a:r>
              <a:rPr lang="cs-CZ" b="1" dirty="0"/>
              <a:t>Onkologická léčba</a:t>
            </a:r>
            <a:endParaRPr lang="cs-CZ" dirty="0"/>
          </a:p>
          <a:p>
            <a:r>
              <a:rPr lang="cs-CZ" b="1" dirty="0"/>
              <a:t>Radioterapeutická léčba</a:t>
            </a:r>
            <a:endParaRPr lang="cs-CZ" dirty="0"/>
          </a:p>
          <a:p>
            <a:r>
              <a:rPr lang="cs-CZ" dirty="0"/>
              <a:t>- Kurativní radioterapie</a:t>
            </a:r>
            <a:r>
              <a:rPr lang="cs-CZ" b="1" dirty="0"/>
              <a:t> </a:t>
            </a:r>
            <a:r>
              <a:rPr lang="cs-CZ" dirty="0"/>
              <a:t>je indikována u inoperabilního stadia lokálně pokročilého onemocnění, u inflamatorního karcinomu, při nedostatečné odpovědi na </a:t>
            </a:r>
            <a:r>
              <a:rPr lang="cs-CZ" dirty="0" err="1"/>
              <a:t>neoadjuvantní</a:t>
            </a:r>
            <a:r>
              <a:rPr lang="cs-CZ" dirty="0"/>
              <a:t> chemoterapii či </a:t>
            </a:r>
            <a:r>
              <a:rPr lang="cs-CZ" dirty="0" err="1"/>
              <a:t>chemo-hormonoterapii</a:t>
            </a:r>
            <a:r>
              <a:rPr lang="cs-CZ" dirty="0"/>
              <a:t> nebo při jiných kontraindikacích operace, při odmítnutí operace ze strany pacientky.</a:t>
            </a:r>
          </a:p>
          <a:p>
            <a:r>
              <a:rPr lang="cs-CZ" dirty="0"/>
              <a:t>- Adjuvantní radioterapie</a:t>
            </a:r>
            <a:r>
              <a:rPr lang="cs-CZ" b="1" dirty="0"/>
              <a:t> </a:t>
            </a:r>
            <a:r>
              <a:rPr lang="cs-CZ" dirty="0"/>
              <a:t>je indikována po konzervativním prs zachovávajícím výkonu.</a:t>
            </a:r>
          </a:p>
          <a:p>
            <a:r>
              <a:rPr lang="cs-CZ" dirty="0"/>
              <a:t>- Ozáření lůžka tumoru </a:t>
            </a:r>
            <a:r>
              <a:rPr lang="cs-CZ" dirty="0" err="1"/>
              <a:t>brachyterapií</a:t>
            </a:r>
            <a:r>
              <a:rPr lang="cs-CZ" dirty="0"/>
              <a:t> se provádí u pacientek s objemnějšími prsy a tumory v hloubce více než 3–4 cm pod kůží po parciální mastektomii.</a:t>
            </a:r>
          </a:p>
          <a:p>
            <a:r>
              <a:rPr lang="cs-CZ" dirty="0"/>
              <a:t> </a:t>
            </a:r>
          </a:p>
          <a:p>
            <a:r>
              <a:rPr lang="cs-CZ" b="1" dirty="0"/>
              <a:t>Chemoterapie </a:t>
            </a:r>
            <a:endParaRPr lang="cs-CZ" dirty="0"/>
          </a:p>
          <a:p>
            <a:r>
              <a:rPr lang="cs-CZ" dirty="0"/>
              <a:t>Cytostatika působí v různé fázi buněčného cyklu a mají různé mechanismy účinku. </a:t>
            </a:r>
          </a:p>
          <a:p>
            <a:r>
              <a:rPr lang="cs-CZ" dirty="0"/>
              <a:t>Chemoterapie spočívá v 4-6 cyklech intravenózní terapie v 3 týdenních intervalech. Trvá zhruba 4-6 měsíců. </a:t>
            </a:r>
          </a:p>
          <a:p>
            <a:endParaRPr lang="cs-CZ" dirty="0"/>
          </a:p>
        </p:txBody>
      </p:sp>
    </p:spTree>
    <p:extLst>
      <p:ext uri="{BB962C8B-B14F-4D97-AF65-F5344CB8AC3E}">
        <p14:creationId xmlns:p14="http://schemas.microsoft.com/office/powerpoint/2010/main" val="3763096367"/>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21B112-D257-4224-9AF1-6F2B7D3263C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28280A2-A24D-4A31-9EA9-0B16E73B9EC6}"/>
              </a:ext>
            </a:extLst>
          </p:cNvPr>
          <p:cNvSpPr>
            <a:spLocks noGrp="1"/>
          </p:cNvSpPr>
          <p:nvPr>
            <p:ph idx="1"/>
          </p:nvPr>
        </p:nvSpPr>
        <p:spPr/>
        <p:txBody>
          <a:bodyPr>
            <a:normAutofit fontScale="70000" lnSpcReduction="20000"/>
          </a:bodyPr>
          <a:lstStyle/>
          <a:p>
            <a:r>
              <a:rPr lang="cs-CZ" b="1" dirty="0"/>
              <a:t>Hormonální léčba </a:t>
            </a:r>
            <a:endParaRPr lang="cs-CZ" dirty="0"/>
          </a:p>
          <a:p>
            <a:r>
              <a:rPr lang="cs-CZ" dirty="0"/>
              <a:t>Další léčebnou metodou adjuvantní terapie je hormonální léčba, používaná u nádorů s pozitivními steroidními receptory. </a:t>
            </a:r>
            <a:r>
              <a:rPr lang="cs-CZ" dirty="0" err="1"/>
              <a:t>Hormonoterapie</a:t>
            </a:r>
            <a:r>
              <a:rPr lang="cs-CZ" dirty="0"/>
              <a:t> ovlivňuje růst tumoru, tím že se odstraní jeho růstový faktor – estrogeny. Estrogeny je možno eliminovat cestou ablativní, u které se odstraní z funkce žlázy, které produkují příslušný hormon, tj. ovaria. Druhým možným způsobem je léčba kompetitivní, zajišťující </a:t>
            </a:r>
            <a:r>
              <a:rPr lang="cs-CZ" dirty="0" err="1"/>
              <a:t>kompetici</a:t>
            </a:r>
            <a:r>
              <a:rPr lang="cs-CZ" dirty="0"/>
              <a:t> o vazebné místo na </a:t>
            </a:r>
            <a:r>
              <a:rPr lang="cs-CZ" dirty="0" err="1"/>
              <a:t>estrogenové</a:t>
            </a:r>
            <a:r>
              <a:rPr lang="cs-CZ" dirty="0"/>
              <a:t> receptory buňky. Běžný standard je podávání tamoxifenu po dobu 5 let v dávce 20 mg/den. Tamoxifen je základním antiestrogenem.</a:t>
            </a:r>
          </a:p>
          <a:p>
            <a:r>
              <a:rPr lang="cs-CZ" dirty="0"/>
              <a:t> </a:t>
            </a:r>
          </a:p>
          <a:p>
            <a:r>
              <a:rPr lang="cs-CZ" b="1" dirty="0"/>
              <a:t>Biologická léčba </a:t>
            </a:r>
            <a:endParaRPr lang="cs-CZ" dirty="0"/>
          </a:p>
          <a:p>
            <a:r>
              <a:rPr lang="cs-CZ" dirty="0"/>
              <a:t>Biologická léčba je poměrně novou metodou, u nás se stala velmi populární a mnoho žen a jejich příbuzných se této léčby dožaduje. Biologická léčba je terapie chemickými látkami přesně definovanými, které mají jiný mechanismus účinku než klasická chemoterapie. Protože látky působí cíleně uvnitř, nebo na povrchu buňky, je tato léčba nazývána </a:t>
            </a:r>
            <a:r>
              <a:rPr lang="cs-CZ" dirty="0" err="1"/>
              <a:t>target</a:t>
            </a:r>
            <a:r>
              <a:rPr lang="cs-CZ" dirty="0"/>
              <a:t> </a:t>
            </a:r>
            <a:r>
              <a:rPr lang="cs-CZ" dirty="0" err="1"/>
              <a:t>therapy</a:t>
            </a:r>
            <a:r>
              <a:rPr lang="cs-CZ" dirty="0"/>
              <a:t>. Terapie je velmi nákladná a zpravidla se soustřeďuje do specializovaných center.</a:t>
            </a:r>
          </a:p>
          <a:p>
            <a:endParaRPr lang="cs-CZ" dirty="0"/>
          </a:p>
        </p:txBody>
      </p:sp>
    </p:spTree>
    <p:extLst>
      <p:ext uri="{BB962C8B-B14F-4D97-AF65-F5344CB8AC3E}">
        <p14:creationId xmlns:p14="http://schemas.microsoft.com/office/powerpoint/2010/main" val="3418366515"/>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3CD256-CBF0-4499-BBEE-391C578243C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87EF09B-FC73-4520-B78F-7E4E74B33B35}"/>
              </a:ext>
            </a:extLst>
          </p:cNvPr>
          <p:cNvSpPr>
            <a:spLocks noGrp="1"/>
          </p:cNvSpPr>
          <p:nvPr>
            <p:ph idx="1"/>
          </p:nvPr>
        </p:nvSpPr>
        <p:spPr/>
        <p:txBody>
          <a:bodyPr/>
          <a:lstStyle/>
          <a:p>
            <a:r>
              <a:rPr lang="cs-CZ" b="1" dirty="0"/>
              <a:t>Následná péče</a:t>
            </a:r>
            <a:endParaRPr lang="cs-CZ" dirty="0"/>
          </a:p>
          <a:p>
            <a:r>
              <a:rPr lang="cs-CZ" dirty="0"/>
              <a:t>Hodnocení chirurgické léčby má být provedeno z pohledu kosmetického i funkčního stavu a výsledku onkologického.</a:t>
            </a:r>
          </a:p>
          <a:p>
            <a:r>
              <a:rPr lang="cs-CZ" dirty="0"/>
              <a:t>Z </a:t>
            </a:r>
            <a:r>
              <a:rPr lang="cs-CZ" b="1" dirty="0"/>
              <a:t>kosmetického hlediska</a:t>
            </a:r>
            <a:r>
              <a:rPr lang="cs-CZ" dirty="0"/>
              <a:t> hodnotíme:</a:t>
            </a:r>
          </a:p>
          <a:p>
            <a:r>
              <a:rPr lang="cs-CZ" dirty="0"/>
              <a:t>- velikost prsu,</a:t>
            </a:r>
          </a:p>
          <a:p>
            <a:r>
              <a:rPr lang="cs-CZ" dirty="0"/>
              <a:t>- tvar prsu,</a:t>
            </a:r>
          </a:p>
          <a:p>
            <a:r>
              <a:rPr lang="cs-CZ" dirty="0"/>
              <a:t>- asymetrii tvaru prsu,</a:t>
            </a:r>
          </a:p>
          <a:p>
            <a:r>
              <a:rPr lang="cs-CZ" dirty="0"/>
              <a:t>- umístění bradavky.</a:t>
            </a:r>
          </a:p>
          <a:p>
            <a:endParaRPr lang="cs-CZ" dirty="0"/>
          </a:p>
        </p:txBody>
      </p:sp>
    </p:spTree>
    <p:extLst>
      <p:ext uri="{BB962C8B-B14F-4D97-AF65-F5344CB8AC3E}">
        <p14:creationId xmlns:p14="http://schemas.microsoft.com/office/powerpoint/2010/main" val="357770767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0D94A0-6B8F-4545-9943-BDDB86AA8D8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0B1FFA1-7EFB-4773-8133-BA47BD0EF661}"/>
              </a:ext>
            </a:extLst>
          </p:cNvPr>
          <p:cNvSpPr>
            <a:spLocks noGrp="1"/>
          </p:cNvSpPr>
          <p:nvPr>
            <p:ph idx="1"/>
          </p:nvPr>
        </p:nvSpPr>
        <p:spPr/>
        <p:txBody>
          <a:bodyPr>
            <a:normAutofit fontScale="55000" lnSpcReduction="20000"/>
          </a:bodyPr>
          <a:lstStyle/>
          <a:p>
            <a:r>
              <a:rPr lang="cs-CZ" dirty="0"/>
              <a:t>První </a:t>
            </a:r>
            <a:r>
              <a:rPr lang="cs-CZ" b="1" dirty="0"/>
              <a:t>funkční hodnocení</a:t>
            </a:r>
            <a:r>
              <a:rPr lang="cs-CZ" dirty="0"/>
              <a:t> provádíme za tři měsíce a další pak v ročních odstupech.</a:t>
            </a:r>
          </a:p>
          <a:p>
            <a:r>
              <a:rPr lang="cs-CZ" dirty="0"/>
              <a:t>Hodnotíme:</a:t>
            </a:r>
          </a:p>
          <a:p>
            <a:r>
              <a:rPr lang="cs-CZ" dirty="0"/>
              <a:t>- kůži a měkké tkáně (zánět, fibróza, </a:t>
            </a:r>
            <a:r>
              <a:rPr lang="cs-CZ" dirty="0" err="1"/>
              <a:t>retrakce</a:t>
            </a:r>
            <a:r>
              <a:rPr lang="cs-CZ" dirty="0"/>
              <a:t>),</a:t>
            </a:r>
          </a:p>
          <a:p>
            <a:r>
              <a:rPr lang="cs-CZ" dirty="0"/>
              <a:t>- bolesti v prsu (žádná, slabá, střední, silná),</a:t>
            </a:r>
          </a:p>
          <a:p>
            <a:r>
              <a:rPr lang="cs-CZ" dirty="0"/>
              <a:t>- paralýza svalů,</a:t>
            </a:r>
          </a:p>
          <a:p>
            <a:r>
              <a:rPr lang="cs-CZ" dirty="0"/>
              <a:t>- neuropatie plexus </a:t>
            </a:r>
            <a:r>
              <a:rPr lang="cs-CZ" dirty="0" err="1"/>
              <a:t>brachialis</a:t>
            </a:r>
            <a:r>
              <a:rPr lang="cs-CZ" dirty="0"/>
              <a:t> – mírný </a:t>
            </a:r>
            <a:r>
              <a:rPr lang="cs-CZ" dirty="0" err="1"/>
              <a:t>dyskomfort</a:t>
            </a:r>
            <a:r>
              <a:rPr lang="cs-CZ" dirty="0"/>
              <a:t> v rameni, parestézie, svalová slabost v paži a v ruce, bolest, paralýza,</a:t>
            </a:r>
          </a:p>
          <a:p>
            <a:r>
              <a:rPr lang="cs-CZ" dirty="0"/>
              <a:t>- pohyblivost horní končetiny ve stupních (abdukce, elevace, rotace vnější a vnitřní, dorzální flexe),</a:t>
            </a:r>
          </a:p>
          <a:p>
            <a:r>
              <a:rPr lang="cs-CZ" dirty="0"/>
              <a:t>- lymfedém horní končetiny – bledý, měkký, tuhý, kůže napnutá, fibróza, míry – obvod předloktí a paže v konstantních vzdálenostech (10 cm) pod a nad </a:t>
            </a:r>
            <a:r>
              <a:rPr lang="cs-CZ" dirty="0" err="1"/>
              <a:t>olekranem</a:t>
            </a:r>
            <a:r>
              <a:rPr lang="cs-CZ" dirty="0"/>
              <a:t>.</a:t>
            </a:r>
          </a:p>
          <a:p>
            <a:r>
              <a:rPr lang="cs-CZ" b="1" dirty="0"/>
              <a:t>Onkologické výsledky a výskyt recidiv</a:t>
            </a:r>
            <a:r>
              <a:rPr lang="cs-CZ" dirty="0"/>
              <a:t> nádoru musí být vždy histologicky verifikovány.</a:t>
            </a:r>
          </a:p>
          <a:p>
            <a:r>
              <a:rPr lang="cs-CZ" dirty="0"/>
              <a:t>- Lokální recidiva – zahrnuje recidivu v kůži a měkkých tkáních hrudní stěny, nebo nádor v prsu po BCS.</a:t>
            </a:r>
          </a:p>
          <a:p>
            <a:r>
              <a:rPr lang="cs-CZ" dirty="0"/>
              <a:t>- Regionální recidiva – jde o recidivu ve spádových lymfatických uzlinách.</a:t>
            </a:r>
          </a:p>
          <a:p>
            <a:r>
              <a:rPr lang="cs-CZ" dirty="0"/>
              <a:t>- Kontralaterální výskyt – CAVE – výskyt karcinomu prsu v kontralaterálním prsu se považuje vždy za druhý primární nádor, a to i tehdy, jedná-li se o shodný histologický typ.</a:t>
            </a:r>
          </a:p>
          <a:p>
            <a:r>
              <a:rPr lang="cs-CZ" dirty="0"/>
              <a:t>- Metastatické šíření – měkké tkáně, viscerální oblast, skelet, CNS.</a:t>
            </a:r>
          </a:p>
          <a:p>
            <a:r>
              <a:rPr lang="cs-CZ" b="1" dirty="0"/>
              <a:t> </a:t>
            </a:r>
            <a:endParaRPr lang="cs-CZ" dirty="0"/>
          </a:p>
          <a:p>
            <a:endParaRPr lang="cs-CZ" dirty="0"/>
          </a:p>
        </p:txBody>
      </p:sp>
    </p:spTree>
    <p:extLst>
      <p:ext uri="{BB962C8B-B14F-4D97-AF65-F5344CB8AC3E}">
        <p14:creationId xmlns:p14="http://schemas.microsoft.com/office/powerpoint/2010/main" val="420786855"/>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39AE36-FA7A-4960-922D-D096577F192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D4FB127-B4E9-4998-9C2F-0162D4B6D32A}"/>
              </a:ext>
            </a:extLst>
          </p:cNvPr>
          <p:cNvSpPr>
            <a:spLocks noGrp="1"/>
          </p:cNvSpPr>
          <p:nvPr>
            <p:ph idx="1"/>
          </p:nvPr>
        </p:nvSpPr>
        <p:spPr/>
        <p:txBody>
          <a:bodyPr>
            <a:normAutofit fontScale="85000" lnSpcReduction="10000"/>
          </a:bodyPr>
          <a:lstStyle/>
          <a:p>
            <a:r>
              <a:rPr lang="cs-CZ" b="1" dirty="0"/>
              <a:t>Rekonstrukce prsu</a:t>
            </a:r>
            <a:endParaRPr lang="cs-CZ" dirty="0"/>
          </a:p>
          <a:p>
            <a:r>
              <a:rPr lang="cs-CZ" dirty="0"/>
              <a:t>Může být provedena buď okamžitě s mastektomií jedině tehdy, není-li plánována pooperační radioterapie. V případě implantátu se doporučují náhrady s náplní fyziologického roztoku. Pokud jde o výkon odložený je nutné předchozí provedení </a:t>
            </a:r>
            <a:r>
              <a:rPr lang="cs-CZ" dirty="0" err="1"/>
              <a:t>restagingu</a:t>
            </a:r>
            <a:r>
              <a:rPr lang="cs-CZ" dirty="0"/>
              <a:t> choroby. Rekonstrukční výkony provádí plastický chirurg po konzultaci s klinickým onkologem a </a:t>
            </a:r>
            <a:r>
              <a:rPr lang="cs-CZ" dirty="0" err="1"/>
              <a:t>onkochirurgem</a:t>
            </a:r>
            <a:r>
              <a:rPr lang="cs-CZ" dirty="0"/>
              <a:t>. Možnost rekonstrukční operace je vhodné individuálně hodnotit nejlépe až 18–24 měsíců po ukončení radioterapie. </a:t>
            </a:r>
          </a:p>
          <a:p>
            <a:r>
              <a:rPr lang="cs-CZ" dirty="0"/>
              <a:t> </a:t>
            </a:r>
          </a:p>
          <a:p>
            <a:r>
              <a:rPr lang="cs-CZ" b="1" dirty="0"/>
              <a:t>Dispenzarizace a prevence recidivy stavu</a:t>
            </a:r>
            <a:endParaRPr lang="cs-CZ" dirty="0"/>
          </a:p>
          <a:p>
            <a:r>
              <a:rPr lang="cs-CZ" dirty="0"/>
              <a:t>Dispenzarizace začíná bezprostředně po skončení chirurgické léčby, radioterapie nebo adjuvantní chemoterapie. Výskyt recidiv onemocnění snižuje správně indikovaná adjuvantní léčba. Ostatní možnosti terciární prevence jsou limitované.</a:t>
            </a:r>
          </a:p>
          <a:p>
            <a:endParaRPr lang="cs-CZ" dirty="0"/>
          </a:p>
        </p:txBody>
      </p:sp>
    </p:spTree>
    <p:extLst>
      <p:ext uri="{BB962C8B-B14F-4D97-AF65-F5344CB8AC3E}">
        <p14:creationId xmlns:p14="http://schemas.microsoft.com/office/powerpoint/2010/main" val="3217402424"/>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22F13E-F538-4A53-876B-CCD22AC9480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0C4A48F-D3CE-4E65-90C0-949AA5C0C68E}"/>
              </a:ext>
            </a:extLst>
          </p:cNvPr>
          <p:cNvSpPr>
            <a:spLocks noGrp="1"/>
          </p:cNvSpPr>
          <p:nvPr>
            <p:ph idx="1"/>
          </p:nvPr>
        </p:nvSpPr>
        <p:spPr/>
        <p:txBody>
          <a:bodyPr>
            <a:normAutofit fontScale="55000" lnSpcReduction="20000"/>
          </a:bodyPr>
          <a:lstStyle/>
          <a:p>
            <a:r>
              <a:rPr lang="cs-CZ" dirty="0"/>
              <a:t>Minimální frekvence dispenzárních kontrol je:</a:t>
            </a:r>
          </a:p>
          <a:p>
            <a:r>
              <a:rPr lang="cs-CZ" dirty="0"/>
              <a:t>1. rok – kontroly každé 3 měsíce,</a:t>
            </a:r>
          </a:p>
          <a:p>
            <a:r>
              <a:rPr lang="cs-CZ" dirty="0"/>
              <a:t>2.–5. rok – dispenzarizační prohlídky 2x do roka,</a:t>
            </a:r>
          </a:p>
          <a:p>
            <a:r>
              <a:rPr lang="cs-CZ" dirty="0"/>
              <a:t>po 5 letech – dispenzarizační prohlídky 1x do roka doživotně.</a:t>
            </a:r>
          </a:p>
          <a:p>
            <a:r>
              <a:rPr lang="cs-CZ" dirty="0"/>
              <a:t> </a:t>
            </a:r>
          </a:p>
          <a:p>
            <a:r>
              <a:rPr lang="cs-CZ" dirty="0"/>
              <a:t>Minimální dispenzarizační vyšetření:</a:t>
            </a:r>
          </a:p>
          <a:p>
            <a:r>
              <a:rPr lang="cs-CZ" dirty="0"/>
              <a:t>- anamnéza,</a:t>
            </a:r>
          </a:p>
          <a:p>
            <a:r>
              <a:rPr lang="cs-CZ" dirty="0"/>
              <a:t>- fyzikální vyšetření s důrazem na postižené místo nebo prs, kontralaterální prs a spádové lymfatické uzliny,</a:t>
            </a:r>
          </a:p>
          <a:p>
            <a:r>
              <a:rPr lang="cs-CZ" dirty="0"/>
              <a:t>- mamografie 1x ročně,</a:t>
            </a:r>
          </a:p>
          <a:p>
            <a:r>
              <a:rPr lang="cs-CZ" dirty="0"/>
              <a:t>- další vyšetření v případě konkrétní indikace,</a:t>
            </a:r>
          </a:p>
          <a:p>
            <a:r>
              <a:rPr lang="cs-CZ" dirty="0"/>
              <a:t>- 1x ročně </a:t>
            </a:r>
            <a:r>
              <a:rPr lang="cs-CZ" dirty="0" err="1"/>
              <a:t>rtg</a:t>
            </a:r>
            <a:r>
              <a:rPr lang="cs-CZ" dirty="0"/>
              <a:t> plic,</a:t>
            </a:r>
          </a:p>
          <a:p>
            <a:r>
              <a:rPr lang="cs-CZ" dirty="0"/>
              <a:t>- KO,</a:t>
            </a:r>
          </a:p>
          <a:p>
            <a:r>
              <a:rPr lang="cs-CZ" dirty="0"/>
              <a:t>- biochemické vyšetření včetně nádorových </a:t>
            </a:r>
            <a:r>
              <a:rPr lang="cs-CZ" dirty="0" err="1"/>
              <a:t>markerů</a:t>
            </a:r>
            <a:r>
              <a:rPr lang="cs-CZ" dirty="0"/>
              <a:t>,</a:t>
            </a:r>
          </a:p>
          <a:p>
            <a:r>
              <a:rPr lang="cs-CZ" dirty="0"/>
              <a:t>- USG břicha,</a:t>
            </a:r>
          </a:p>
          <a:p>
            <a:r>
              <a:rPr lang="cs-CZ" dirty="0"/>
              <a:t>- </a:t>
            </a:r>
            <a:r>
              <a:rPr lang="cs-CZ" dirty="0" err="1"/>
              <a:t>scinti</a:t>
            </a:r>
            <a:r>
              <a:rPr lang="cs-CZ" dirty="0"/>
              <a:t> skeletu (v případě podezření).</a:t>
            </a:r>
          </a:p>
          <a:p>
            <a:endParaRPr lang="cs-CZ" dirty="0"/>
          </a:p>
        </p:txBody>
      </p:sp>
    </p:spTree>
    <p:extLst>
      <p:ext uri="{BB962C8B-B14F-4D97-AF65-F5344CB8AC3E}">
        <p14:creationId xmlns:p14="http://schemas.microsoft.com/office/powerpoint/2010/main" val="3698921383"/>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40FE5-6F91-49A9-AB7A-98055DDCA03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95DFB2D-D63E-4644-BE0E-A967B16BB0C5}"/>
              </a:ext>
            </a:extLst>
          </p:cNvPr>
          <p:cNvSpPr>
            <a:spLocks noGrp="1"/>
          </p:cNvSpPr>
          <p:nvPr>
            <p:ph idx="1"/>
          </p:nvPr>
        </p:nvSpPr>
        <p:spPr/>
        <p:txBody>
          <a:bodyPr>
            <a:normAutofit fontScale="92500" lnSpcReduction="20000"/>
          </a:bodyPr>
          <a:lstStyle/>
          <a:p>
            <a:r>
              <a:rPr lang="cs-CZ" b="1" dirty="0"/>
              <a:t>Prognóza</a:t>
            </a:r>
            <a:endParaRPr lang="cs-CZ" dirty="0"/>
          </a:p>
          <a:p>
            <a:r>
              <a:rPr lang="cs-CZ" dirty="0"/>
              <a:t>Pacientky s karcinomem prsu by měly mít po skončení chirurgické léčby zhojenou operační ránu na prsu i v oblasti axily a vytažené drény. Zásadním způsobem by neměla být omezena hybnost v ramenním kloubu na operované straně. Všechny nemocné je nutné po skončení chirurgické léčby předat do péče onkologa, který na základě definitivní histologie, stadia nádoru i rozsahu operačního výkonu rozhodne o další léčbě onkologické (radioterapie, chemoterapie, hormonální léčba).</a:t>
            </a:r>
          </a:p>
          <a:p>
            <a:r>
              <a:rPr lang="cs-CZ" dirty="0"/>
              <a:t> </a:t>
            </a:r>
          </a:p>
          <a:p>
            <a:r>
              <a:rPr lang="cs-CZ" dirty="0"/>
              <a:t>Prognóza nemocných s karcinomem prsu je ovlivněna řadou faktorů. Mezi nejdůležitější z nich patří pokročilost onemocnění v době jeho záchytu, které definuje předoperační </a:t>
            </a:r>
            <a:r>
              <a:rPr lang="cs-CZ" dirty="0" err="1"/>
              <a:t>staging</a:t>
            </a:r>
            <a:r>
              <a:rPr lang="cs-CZ" dirty="0"/>
              <a:t>. Čím časněji je tedy onemocnění zachyceno, tím větší je šance na dlouhodobé přežívání nemocných. </a:t>
            </a:r>
          </a:p>
          <a:p>
            <a:endParaRPr lang="cs-CZ" dirty="0"/>
          </a:p>
        </p:txBody>
      </p:sp>
    </p:spTree>
    <p:extLst>
      <p:ext uri="{BB962C8B-B14F-4D97-AF65-F5344CB8AC3E}">
        <p14:creationId xmlns:p14="http://schemas.microsoft.com/office/powerpoint/2010/main" val="148823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96432-1C35-49BA-A8A1-C2303FDBD765}"/>
              </a:ext>
            </a:extLst>
          </p:cNvPr>
          <p:cNvSpPr>
            <a:spLocks noGrp="1"/>
          </p:cNvSpPr>
          <p:nvPr>
            <p:ph type="title"/>
          </p:nvPr>
        </p:nvSpPr>
        <p:spPr/>
        <p:txBody>
          <a:bodyPr/>
          <a:lstStyle/>
          <a:p>
            <a:r>
              <a:rPr lang="cs-CZ" b="1" dirty="0"/>
              <a:t>Genetické predispozice</a:t>
            </a:r>
            <a:br>
              <a:rPr lang="cs-CZ" dirty="0"/>
            </a:br>
            <a:endParaRPr lang="cs-CZ" dirty="0"/>
          </a:p>
        </p:txBody>
      </p:sp>
      <p:sp>
        <p:nvSpPr>
          <p:cNvPr id="3" name="Zástupný symbol pro obsah 2">
            <a:extLst>
              <a:ext uri="{FF2B5EF4-FFF2-40B4-BE49-F238E27FC236}">
                <a16:creationId xmlns:a16="http://schemas.microsoft.com/office/drawing/2014/main" id="{AC485A5C-DCAA-4FF9-8971-119EE18A036B}"/>
              </a:ext>
            </a:extLst>
          </p:cNvPr>
          <p:cNvSpPr>
            <a:spLocks noGrp="1"/>
          </p:cNvSpPr>
          <p:nvPr>
            <p:ph sz="half" idx="1"/>
          </p:nvPr>
        </p:nvSpPr>
        <p:spPr>
          <a:xfrm>
            <a:off x="377024" y="1463040"/>
            <a:ext cx="5181600" cy="5029835"/>
          </a:xfrm>
        </p:spPr>
        <p:txBody>
          <a:bodyPr>
            <a:normAutofit/>
          </a:bodyPr>
          <a:lstStyle/>
          <a:p>
            <a:r>
              <a:rPr lang="cs-CZ" dirty="0"/>
              <a:t>vliv na vznik  onemocnění hlavně u pacientů před padesátkou, a to někdy i ve velmi mladém věku. </a:t>
            </a:r>
          </a:p>
          <a:p>
            <a:r>
              <a:rPr lang="cs-CZ" dirty="0"/>
              <a:t>difúzní typ karcinomu </a:t>
            </a:r>
            <a:r>
              <a:rPr lang="cs-CZ" dirty="0" err="1"/>
              <a:t>bývá</a:t>
            </a:r>
            <a:r>
              <a:rPr lang="cs-CZ" dirty="0"/>
              <a:t> spojen s poruchou genů, které opravují mutace v genetickém kódu, k nimž dochází vlivem kancerogenů. </a:t>
            </a:r>
          </a:p>
          <a:p>
            <a:r>
              <a:rPr lang="cs-CZ" dirty="0"/>
              <a:t>U starších pacientů je naopak vznik onemocnění přičítán </a:t>
            </a:r>
            <a:r>
              <a:rPr lang="cs-CZ" dirty="0" err="1"/>
              <a:t>jiným</a:t>
            </a:r>
            <a:r>
              <a:rPr lang="cs-CZ" dirty="0"/>
              <a:t> faktorům než </a:t>
            </a:r>
            <a:r>
              <a:rPr lang="cs-CZ" dirty="0" err="1"/>
              <a:t>genetickým</a:t>
            </a:r>
            <a:r>
              <a:rPr lang="cs-CZ" dirty="0"/>
              <a:t>.</a:t>
            </a:r>
          </a:p>
          <a:p>
            <a:endParaRPr lang="cs-CZ" dirty="0"/>
          </a:p>
        </p:txBody>
      </p:sp>
      <p:pic>
        <p:nvPicPr>
          <p:cNvPr id="7" name="Obrázek 6">
            <a:extLst>
              <a:ext uri="{FF2B5EF4-FFF2-40B4-BE49-F238E27FC236}">
                <a16:creationId xmlns:a16="http://schemas.microsoft.com/office/drawing/2014/main" id="{44C83C54-8C58-4DC4-9F86-6BF480A63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429" y="1825625"/>
            <a:ext cx="6531651" cy="4050389"/>
          </a:xfrm>
          <a:prstGeom prst="rect">
            <a:avLst/>
          </a:prstGeom>
        </p:spPr>
      </p:pic>
    </p:spTree>
    <p:extLst>
      <p:ext uri="{BB962C8B-B14F-4D97-AF65-F5344CB8AC3E}">
        <p14:creationId xmlns:p14="http://schemas.microsoft.com/office/powerpoint/2010/main" val="2886350977"/>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52D810-3CB8-417D-8EFA-4645802AD4A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871D68C-2716-4058-97B4-7C71702FE247}"/>
              </a:ext>
            </a:extLst>
          </p:cNvPr>
          <p:cNvSpPr>
            <a:spLocks noGrp="1"/>
          </p:cNvSpPr>
          <p:nvPr>
            <p:ph idx="1"/>
          </p:nvPr>
        </p:nvSpPr>
        <p:spPr/>
        <p:txBody>
          <a:bodyPr>
            <a:normAutofit fontScale="85000" lnSpcReduction="20000"/>
          </a:bodyPr>
          <a:lstStyle/>
          <a:p>
            <a:r>
              <a:rPr lang="cs-CZ" b="1" dirty="0"/>
              <a:t>Bezprostřední pooperační péče</a:t>
            </a:r>
            <a:endParaRPr lang="cs-CZ" dirty="0"/>
          </a:p>
          <a:p>
            <a:r>
              <a:rPr lang="cs-CZ" dirty="0"/>
              <a:t>Pokud významná komorbidita nevyžaduje intenzívní pooperační dohled, postačí pacienta po dospání z celkové anestézie umístit na lůžko stanice standardní péče. Samozřejmostí je sledování základních životních funkcí po výkonu a anestézii, stav krytí (fixace, prosakování, odlepování). Vhodná je komprese krycího obvazu elastickou síťovinou (</a:t>
            </a:r>
            <a:r>
              <a:rPr lang="cs-CZ" dirty="0" err="1"/>
              <a:t>pruban</a:t>
            </a:r>
            <a:r>
              <a:rPr lang="cs-CZ" dirty="0"/>
              <a:t>) nebo pevnou podprsenkou. Důležité je sledování odpadu z </a:t>
            </a:r>
            <a:r>
              <a:rPr lang="cs-CZ" dirty="0" err="1"/>
              <a:t>Redonových</a:t>
            </a:r>
            <a:r>
              <a:rPr lang="cs-CZ" dirty="0"/>
              <a:t> drénů (kvalita a kvantita odsávané tekutiny). Drenáž je odstraněna během několika dnů podle množství a charakteru sekrece. Ke standardní pooperační péči patří tlumení bolesti (analgetika, opiáty). Důležitá je také včasná mobilizace pacienta a funkční rehabilitace horní končetiny na operované straně (aktivní, pasivní). Po stránce výživy lze většinou již první pooperační den podat plnou stravu jako před operací. Po celou dobu léčby je zásadní psychologická podpora, event. i podpůrná psychoterapie a aplikace anxiolytik nebo antidepresiv. Rozhodnutí o podání těchto léků závisí na typu osobnosti nemocné, pokročilosti nádorového onemocnění a tedy i jeho odhadované prognóze.</a:t>
            </a:r>
          </a:p>
          <a:p>
            <a:endParaRPr lang="cs-CZ" dirty="0"/>
          </a:p>
        </p:txBody>
      </p:sp>
    </p:spTree>
    <p:extLst>
      <p:ext uri="{BB962C8B-B14F-4D97-AF65-F5344CB8AC3E}">
        <p14:creationId xmlns:p14="http://schemas.microsoft.com/office/powerpoint/2010/main" val="263027169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4FA916-C273-4AE0-A747-F36D7CFD01F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FB3CFF4-5127-4299-9723-ED6E868548AF}"/>
              </a:ext>
            </a:extLst>
          </p:cNvPr>
          <p:cNvSpPr>
            <a:spLocks noGrp="1"/>
          </p:cNvSpPr>
          <p:nvPr>
            <p:ph idx="1"/>
          </p:nvPr>
        </p:nvSpPr>
        <p:spPr/>
        <p:txBody>
          <a:bodyPr>
            <a:normAutofit fontScale="92500" lnSpcReduction="10000"/>
          </a:bodyPr>
          <a:lstStyle/>
          <a:p>
            <a:r>
              <a:rPr lang="cs-CZ" b="1" dirty="0"/>
              <a:t>Následná pooperační péče</a:t>
            </a:r>
            <a:endParaRPr lang="cs-CZ" dirty="0"/>
          </a:p>
          <a:p>
            <a:r>
              <a:rPr lang="cs-CZ" dirty="0"/>
              <a:t>Do oblasti následné péče patří včasné zajištění protetických pomůcek (</a:t>
            </a:r>
            <a:r>
              <a:rPr lang="cs-CZ" dirty="0" err="1"/>
              <a:t>epitéza</a:t>
            </a:r>
            <a:r>
              <a:rPr lang="cs-CZ" dirty="0"/>
              <a:t>, obal, podprsenka), zabránění fyzického přetěžování horní končetiny na operované straně a prevence jejího poranění, bodnutí hmyzem, apod. </a:t>
            </a:r>
            <a:r>
              <a:rPr lang="cs-CZ" b="1" dirty="0"/>
              <a:t>Pro horní končetinu na operované straně platí také zákaz odběru krve a místní aplikace léků.</a:t>
            </a:r>
            <a:r>
              <a:rPr lang="cs-CZ" dirty="0"/>
              <a:t> Z pohledu operační rány jsou po jejím zhojení vhodné tlakové masáže a promašťování (regenerační krémy, vepřové sádlo, apod.). </a:t>
            </a:r>
            <a:r>
              <a:rPr lang="cs-CZ" dirty="0" err="1"/>
              <a:t>Epitézu</a:t>
            </a:r>
            <a:r>
              <a:rPr lang="cs-CZ" dirty="0"/>
              <a:t> hradí plátce péče 1x za 2 roky, obal a podprsenku nikoliv, takže lékař je nezajišťuje. Při péči o horní končetinu je třeba zajistit prolongovanou intermitentní rehabilitační péči, dále </a:t>
            </a:r>
            <a:r>
              <a:rPr lang="cs-CZ" dirty="0" err="1"/>
              <a:t>efloráže</a:t>
            </a:r>
            <a:r>
              <a:rPr lang="cs-CZ" dirty="0"/>
              <a:t>, </a:t>
            </a:r>
            <a:r>
              <a:rPr lang="cs-CZ" dirty="0" err="1"/>
              <a:t>lymfodrenáže</a:t>
            </a:r>
            <a:r>
              <a:rPr lang="cs-CZ" dirty="0"/>
              <a:t> a </a:t>
            </a:r>
            <a:r>
              <a:rPr lang="cs-CZ" dirty="0" err="1"/>
              <a:t>lymfomasáže</a:t>
            </a:r>
            <a:r>
              <a:rPr lang="cs-CZ" dirty="0"/>
              <a:t>.</a:t>
            </a:r>
          </a:p>
          <a:p>
            <a:r>
              <a:rPr lang="cs-CZ" dirty="0"/>
              <a:t> </a:t>
            </a:r>
          </a:p>
          <a:p>
            <a:endParaRPr lang="cs-CZ" dirty="0"/>
          </a:p>
        </p:txBody>
      </p:sp>
    </p:spTree>
    <p:extLst>
      <p:ext uri="{BB962C8B-B14F-4D97-AF65-F5344CB8AC3E}">
        <p14:creationId xmlns:p14="http://schemas.microsoft.com/office/powerpoint/2010/main" val="37850276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8B3E2C-2F28-4033-917B-01167105DFA4}"/>
              </a:ext>
            </a:extLst>
          </p:cNvPr>
          <p:cNvSpPr>
            <a:spLocks noGrp="1"/>
          </p:cNvSpPr>
          <p:nvPr>
            <p:ph type="title"/>
          </p:nvPr>
        </p:nvSpPr>
        <p:spPr/>
        <p:txBody>
          <a:bodyPr/>
          <a:lstStyle/>
          <a:p>
            <a:r>
              <a:rPr lang="cs-CZ" b="1" dirty="0"/>
              <a:t>Nejčastější ošetřovatelské diagnózy</a:t>
            </a:r>
            <a:br>
              <a:rPr lang="cs-CZ" dirty="0"/>
            </a:br>
            <a:endParaRPr lang="cs-CZ" dirty="0"/>
          </a:p>
        </p:txBody>
      </p:sp>
      <p:sp>
        <p:nvSpPr>
          <p:cNvPr id="3" name="Zástupný symbol pro obsah 2">
            <a:extLst>
              <a:ext uri="{FF2B5EF4-FFF2-40B4-BE49-F238E27FC236}">
                <a16:creationId xmlns:a16="http://schemas.microsoft.com/office/drawing/2014/main" id="{4B31B4A9-5E96-476A-AEFD-77C146F3B924}"/>
              </a:ext>
            </a:extLst>
          </p:cNvPr>
          <p:cNvSpPr>
            <a:spLocks noGrp="1"/>
          </p:cNvSpPr>
          <p:nvPr>
            <p:ph idx="1"/>
          </p:nvPr>
        </p:nvSpPr>
        <p:spPr/>
        <p:txBody>
          <a:bodyPr>
            <a:normAutofit fontScale="62500" lnSpcReduction="20000"/>
          </a:bodyPr>
          <a:lstStyle/>
          <a:p>
            <a:r>
              <a:rPr lang="cs-CZ" dirty="0">
                <a:hlinkClick r:id="rId2" tooltip="osetrovatelske-diagnozy.aspx"/>
              </a:rPr>
              <a:t>Akutní bolest - 00132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t>Snaha zlepšit péči o vlastní zdraví – 00162</a:t>
            </a:r>
          </a:p>
          <a:p>
            <a:r>
              <a:rPr lang="cs-CZ" dirty="0"/>
              <a:t>Snaha zlepšit sebepojetí – 00167</a:t>
            </a:r>
          </a:p>
          <a:p>
            <a:r>
              <a:rPr lang="cs-CZ" dirty="0"/>
              <a:t>Narušený obraz těla - 00118</a:t>
            </a:r>
          </a:p>
          <a:p>
            <a:r>
              <a:rPr lang="cs-CZ" dirty="0">
                <a:hlinkClick r:id="rId2" tooltip="osetrovatelske-diagnozy.aspx"/>
              </a:rPr>
              <a:t>Narušená integrita kůže - 00046</a:t>
            </a:r>
            <a:endParaRPr lang="cs-CZ" dirty="0"/>
          </a:p>
          <a:p>
            <a:r>
              <a:rPr lang="cs-CZ" dirty="0">
                <a:hlinkClick r:id="rId2" tooltip="osetrovatelske-diagnozy.aspx"/>
              </a:rPr>
              <a:t>Narušená integrita tkáně - 00044</a:t>
            </a:r>
            <a:endParaRPr lang="cs-CZ" dirty="0"/>
          </a:p>
          <a:p>
            <a:r>
              <a:rPr lang="cs-CZ" dirty="0">
                <a:hlinkClick r:id="rId2" tooltip="osetrovatelske-diagnozy.aspx"/>
              </a:rPr>
              <a:t>Nespavost - 00095</a:t>
            </a:r>
            <a:endParaRPr lang="cs-CZ" dirty="0"/>
          </a:p>
          <a:p>
            <a:r>
              <a:rPr lang="cs-CZ" dirty="0">
                <a:hlinkClick r:id="rId2" tooltip="osetrovatelske-diagnozy.aspx"/>
              </a:rPr>
              <a:t>Situačně snížená sebeúcta - 00120</a:t>
            </a:r>
            <a:endParaRPr lang="cs-CZ" dirty="0"/>
          </a:p>
          <a:p>
            <a:r>
              <a:rPr lang="cs-CZ" dirty="0">
                <a:hlinkClick r:id="rId2" tooltip="osetrovatelske-diagnozy.aspx"/>
              </a:rPr>
              <a:t>Strach - 00148</a:t>
            </a:r>
            <a:endParaRPr lang="cs-CZ" dirty="0"/>
          </a:p>
          <a:p>
            <a:r>
              <a:rPr lang="cs-CZ" dirty="0">
                <a:hlinkClick r:id="rId2" tooltip="osetrovatelske-diagnozy.aspx"/>
              </a:rPr>
              <a:t>Únava - 00093</a:t>
            </a:r>
            <a:endParaRPr lang="cs-CZ" dirty="0"/>
          </a:p>
          <a:p>
            <a:r>
              <a:rPr lang="cs-CZ" dirty="0">
                <a:hlinkClick r:id="rId2" tooltip="osetrovatelske-diagnozy.aspx"/>
              </a:rPr>
              <a:t>Úzkost - 00146</a:t>
            </a:r>
            <a:endParaRPr lang="cs-CZ" dirty="0"/>
          </a:p>
          <a:p>
            <a:endParaRPr lang="cs-CZ" dirty="0"/>
          </a:p>
        </p:txBody>
      </p:sp>
    </p:spTree>
    <p:extLst>
      <p:ext uri="{BB962C8B-B14F-4D97-AF65-F5344CB8AC3E}">
        <p14:creationId xmlns:p14="http://schemas.microsoft.com/office/powerpoint/2010/main" val="2303341571"/>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9B8AF1-3047-4B2B-82BC-9EBA3C5B3E0A}"/>
              </a:ext>
            </a:extLst>
          </p:cNvPr>
          <p:cNvSpPr>
            <a:spLocks noGrp="1"/>
          </p:cNvSpPr>
          <p:nvPr>
            <p:ph type="title"/>
          </p:nvPr>
        </p:nvSpPr>
        <p:spPr/>
        <p:txBody>
          <a:bodyPr/>
          <a:lstStyle/>
          <a:p>
            <a:r>
              <a:rPr lang="cs-CZ" dirty="0"/>
              <a:t>Ošetřovatelská péče u onemocnění/</a:t>
            </a:r>
            <a:br>
              <a:rPr lang="cs-CZ" dirty="0"/>
            </a:br>
            <a:r>
              <a:rPr lang="cs-CZ" dirty="0"/>
              <a:t>poranění hrudníku</a:t>
            </a:r>
          </a:p>
        </p:txBody>
      </p:sp>
      <p:sp>
        <p:nvSpPr>
          <p:cNvPr id="3" name="Zástupný symbol pro obsah 2">
            <a:extLst>
              <a:ext uri="{FF2B5EF4-FFF2-40B4-BE49-F238E27FC236}">
                <a16:creationId xmlns:a16="http://schemas.microsoft.com/office/drawing/2014/main" id="{ECA8C692-0928-4961-9C61-CA72544FE5EC}"/>
              </a:ext>
            </a:extLst>
          </p:cNvPr>
          <p:cNvSpPr>
            <a:spLocks noGrp="1"/>
          </p:cNvSpPr>
          <p:nvPr>
            <p:ph idx="1"/>
          </p:nvPr>
        </p:nvSpPr>
        <p:spPr/>
        <p:txBody>
          <a:bodyPr/>
          <a:lstStyle/>
          <a:p>
            <a:r>
              <a:rPr lang="cs-CZ" dirty="0"/>
              <a:t>ro ilustraci budou dále uvedeny některé z příznaků, které se mohou</a:t>
            </a:r>
          </a:p>
          <a:p>
            <a:r>
              <a:rPr lang="cs-CZ" dirty="0"/>
              <a:t>vyskytovat při těchto onemocněních: bolest, krepitace, respirační in-</a:t>
            </a:r>
          </a:p>
          <a:p>
            <a:r>
              <a:rPr lang="cs-CZ" dirty="0"/>
              <a:t>suficience, cyanóza, tlak na hrudníku, syndrom „modré masky“.</a:t>
            </a:r>
          </a:p>
        </p:txBody>
      </p:sp>
    </p:spTree>
    <p:extLst>
      <p:ext uri="{BB962C8B-B14F-4D97-AF65-F5344CB8AC3E}">
        <p14:creationId xmlns:p14="http://schemas.microsoft.com/office/powerpoint/2010/main" val="411552192"/>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73C492-0FA0-4DD8-8CA3-03D1494835B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17A2C41-902F-4541-8FC1-E106DABE5608}"/>
              </a:ext>
            </a:extLst>
          </p:cNvPr>
          <p:cNvSpPr>
            <a:spLocks noGrp="1"/>
          </p:cNvSpPr>
          <p:nvPr>
            <p:ph idx="1"/>
          </p:nvPr>
        </p:nvSpPr>
        <p:spPr/>
        <p:txBody>
          <a:bodyPr>
            <a:normAutofit fontScale="25000" lnSpcReduction="20000"/>
          </a:bodyPr>
          <a:lstStyle/>
          <a:p>
            <a:r>
              <a:rPr lang="cs-CZ" dirty="0"/>
              <a:t>Obecné vyšetřovací metody</a:t>
            </a:r>
          </a:p>
          <a:p>
            <a:r>
              <a:rPr lang="cs-CZ" dirty="0"/>
              <a:t>1. Anamnéza a klinické vyšetření (kouření, genetická </a:t>
            </a:r>
            <a:r>
              <a:rPr lang="cs-CZ" dirty="0" err="1"/>
              <a:t>predispozi</a:t>
            </a:r>
            <a:r>
              <a:rPr lang="cs-CZ" dirty="0"/>
              <a:t>-</a:t>
            </a:r>
          </a:p>
          <a:p>
            <a:r>
              <a:rPr lang="cs-CZ" dirty="0" err="1"/>
              <a:t>ce</a:t>
            </a:r>
            <a:r>
              <a:rPr lang="cs-CZ" dirty="0"/>
              <a:t>), mezi významné symptomy řadíme kašel, bolest na hrudní-</a:t>
            </a:r>
          </a:p>
          <a:p>
            <a:r>
              <a:rPr lang="cs-CZ" dirty="0"/>
              <a:t>ku, dyspnoe, úbytek hmotnosti, světlé zbarvení kůže.</a:t>
            </a:r>
          </a:p>
          <a:p>
            <a:r>
              <a:rPr lang="cs-CZ" dirty="0"/>
              <a:t>3.2 OP u onemocnění/poranění hrudníku</a:t>
            </a:r>
          </a:p>
          <a:p>
            <a:r>
              <a:rPr lang="cs-CZ" dirty="0"/>
              <a:t>Některé příznaky</a:t>
            </a:r>
          </a:p>
          <a:p>
            <a:r>
              <a:rPr lang="cs-CZ" dirty="0"/>
              <a:t>Obecné</a:t>
            </a:r>
          </a:p>
          <a:p>
            <a:r>
              <a:rPr lang="cs-CZ" dirty="0"/>
              <a:t>vyšetřovací</a:t>
            </a:r>
          </a:p>
          <a:p>
            <a:r>
              <a:rPr lang="cs-CZ" dirty="0"/>
              <a:t>metody</a:t>
            </a:r>
          </a:p>
          <a:p>
            <a:r>
              <a:rPr lang="cs-CZ" dirty="0"/>
              <a:t>35</a:t>
            </a:r>
          </a:p>
          <a:p>
            <a:r>
              <a:rPr lang="cs-CZ" dirty="0"/>
              <a:t>3 Ošetřovatelská péče v obecné chirurgii a traumatologii</a:t>
            </a:r>
          </a:p>
          <a:p>
            <a:r>
              <a:rPr lang="cs-CZ" dirty="0"/>
              <a:t>2. Neinvazivní zobrazovací metody: prostý rentgenový (RTG)</a:t>
            </a:r>
          </a:p>
          <a:p>
            <a:r>
              <a:rPr lang="cs-CZ" dirty="0"/>
              <a:t>snímek plic, skiaskopie plic, tomografie, výpočetní tomografie</a:t>
            </a:r>
          </a:p>
          <a:p>
            <a:r>
              <a:rPr lang="cs-CZ" dirty="0"/>
              <a:t>(CT), virtuální tomografie, magnetická rezonance, pozitronová</a:t>
            </a:r>
          </a:p>
          <a:p>
            <a:r>
              <a:rPr lang="cs-CZ" dirty="0"/>
              <a:t>emisní tomografie (PET), ultrazvuk (UZV), plicní </a:t>
            </a:r>
            <a:r>
              <a:rPr lang="cs-CZ" dirty="0" err="1"/>
              <a:t>perfúzní</a:t>
            </a:r>
            <a:r>
              <a:rPr lang="cs-CZ" dirty="0"/>
              <a:t> </a:t>
            </a:r>
            <a:r>
              <a:rPr lang="cs-CZ" dirty="0" err="1"/>
              <a:t>scinti</a:t>
            </a:r>
            <a:r>
              <a:rPr lang="cs-CZ" dirty="0"/>
              <a:t>-</a:t>
            </a:r>
          </a:p>
          <a:p>
            <a:r>
              <a:rPr lang="cs-CZ" dirty="0" err="1"/>
              <a:t>grafie</a:t>
            </a:r>
            <a:r>
              <a:rPr lang="cs-CZ" dirty="0"/>
              <a:t> (99mTc), ventilační scintigrafie (133Xe).</a:t>
            </a:r>
          </a:p>
          <a:p>
            <a:r>
              <a:rPr lang="cs-CZ" dirty="0"/>
              <a:t>3. Invazivní metody: bronchoskopie, perkutánní biopsie, video-</a:t>
            </a:r>
          </a:p>
          <a:p>
            <a:r>
              <a:rPr lang="cs-CZ" dirty="0" err="1"/>
              <a:t>thorakoskopie</a:t>
            </a:r>
            <a:r>
              <a:rPr lang="cs-CZ" dirty="0"/>
              <a:t>, </a:t>
            </a:r>
            <a:r>
              <a:rPr lang="cs-CZ" dirty="0" err="1"/>
              <a:t>mediastinoskopie</a:t>
            </a:r>
            <a:r>
              <a:rPr lang="cs-CZ" dirty="0"/>
              <a:t>.</a:t>
            </a:r>
          </a:p>
          <a:p>
            <a:r>
              <a:rPr lang="cs-CZ" dirty="0"/>
              <a:t>4. Funkční vyšetření plic: spirometrie (vyhodnocení dechové</a:t>
            </a:r>
          </a:p>
          <a:p>
            <a:r>
              <a:rPr lang="cs-CZ" dirty="0"/>
              <a:t>mechaniky dle parametrů), vyšetření krevních plynů (parciální</a:t>
            </a:r>
          </a:p>
          <a:p>
            <a:r>
              <a:rPr lang="cs-CZ" dirty="0"/>
              <a:t>tlak kyslíku (PO2), parciální tlak oxidu uhličitého (PCO2). Dalším</a:t>
            </a:r>
          </a:p>
          <a:p>
            <a:r>
              <a:rPr lang="cs-CZ" dirty="0"/>
              <a:t>nezbytným vyšetřením je kardiologické vyšetření</a:t>
            </a:r>
          </a:p>
        </p:txBody>
      </p:sp>
    </p:spTree>
    <p:extLst>
      <p:ext uri="{BB962C8B-B14F-4D97-AF65-F5344CB8AC3E}">
        <p14:creationId xmlns:p14="http://schemas.microsoft.com/office/powerpoint/2010/main" val="302534016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30444-C4FA-43F2-8F5C-7DA3114C6D34}"/>
              </a:ext>
            </a:extLst>
          </p:cNvPr>
          <p:cNvSpPr>
            <a:spLocks noGrp="1"/>
          </p:cNvSpPr>
          <p:nvPr>
            <p:ph type="title"/>
          </p:nvPr>
        </p:nvSpPr>
        <p:spPr/>
        <p:txBody>
          <a:bodyPr/>
          <a:lstStyle/>
          <a:p>
            <a:r>
              <a:rPr lang="cs-CZ" dirty="0"/>
              <a:t>Ošetřovatelská péče u onemocnění</a:t>
            </a:r>
            <a:br>
              <a:rPr lang="cs-CZ" dirty="0"/>
            </a:br>
            <a:r>
              <a:rPr lang="cs-CZ" dirty="0" err="1"/>
              <a:t>uropoetického</a:t>
            </a:r>
            <a:r>
              <a:rPr lang="cs-CZ" dirty="0"/>
              <a:t> systému</a:t>
            </a:r>
          </a:p>
        </p:txBody>
      </p:sp>
      <p:sp>
        <p:nvSpPr>
          <p:cNvPr id="3" name="Zástupný symbol pro obsah 2">
            <a:extLst>
              <a:ext uri="{FF2B5EF4-FFF2-40B4-BE49-F238E27FC236}">
                <a16:creationId xmlns:a16="http://schemas.microsoft.com/office/drawing/2014/main" id="{D61EA477-3B96-4DCE-96E2-3A60A8CEB9AA}"/>
              </a:ext>
            </a:extLst>
          </p:cNvPr>
          <p:cNvSpPr>
            <a:spLocks noGrp="1"/>
          </p:cNvSpPr>
          <p:nvPr>
            <p:ph idx="1"/>
          </p:nvPr>
        </p:nvSpPr>
        <p:spPr/>
        <p:txBody>
          <a:bodyPr>
            <a:normAutofit fontScale="40000" lnSpcReduction="20000"/>
          </a:bodyPr>
          <a:lstStyle/>
          <a:p>
            <a:r>
              <a:rPr lang="cs-CZ" dirty="0"/>
              <a:t>Onemocnění </a:t>
            </a:r>
            <a:r>
              <a:rPr lang="cs-CZ" dirty="0" err="1"/>
              <a:t>uropoetického</a:t>
            </a:r>
            <a:r>
              <a:rPr lang="cs-CZ" dirty="0"/>
              <a:t> systému může být způsobeno </a:t>
            </a:r>
            <a:r>
              <a:rPr lang="cs-CZ" dirty="0" err="1"/>
              <a:t>vro</a:t>
            </a:r>
            <a:r>
              <a:rPr lang="cs-CZ" dirty="0"/>
              <a:t>-</a:t>
            </a:r>
          </a:p>
          <a:p>
            <a:r>
              <a:rPr lang="cs-CZ" dirty="0" err="1"/>
              <a:t>zenými</a:t>
            </a:r>
            <a:r>
              <a:rPr lang="cs-CZ" dirty="0"/>
              <a:t> vadami (ageneze, hypoplazie). V souvislosti s nadměrným</a:t>
            </a:r>
          </a:p>
          <a:p>
            <a:r>
              <a:rPr lang="cs-CZ" dirty="0"/>
              <a:t>vylučováním vápníku z důvodu nadměrného přísunu potravou</a:t>
            </a:r>
          </a:p>
          <a:p>
            <a:r>
              <a:rPr lang="cs-CZ" dirty="0"/>
              <a:t>může docházet k tvorbě kaménků, konkrementů (Ca oxalát, Ca</a:t>
            </a:r>
          </a:p>
          <a:p>
            <a:r>
              <a:rPr lang="cs-CZ" dirty="0"/>
              <a:t>fosfát). Mezi zánětlivá onemocnění patří cystitis, pyelonefritis.</a:t>
            </a:r>
          </a:p>
          <a:p>
            <a:r>
              <a:rPr lang="cs-CZ" dirty="0"/>
              <a:t>Zánětlivé onemocnění může však postihovat mužské pohlavní</a:t>
            </a:r>
          </a:p>
          <a:p>
            <a:r>
              <a:rPr lang="cs-CZ" dirty="0"/>
              <a:t>orgány (balanitis), u diabetiků při nedostatečné hygienické péči</a:t>
            </a:r>
          </a:p>
          <a:p>
            <a:r>
              <a:rPr lang="cs-CZ" dirty="0"/>
              <a:t>může docházet k zánětu předkožkového vaku (</a:t>
            </a:r>
            <a:r>
              <a:rPr lang="cs-CZ" dirty="0" err="1"/>
              <a:t>epididymitis</a:t>
            </a:r>
            <a:r>
              <a:rPr lang="cs-CZ" dirty="0"/>
              <a:t>), zá-</a:t>
            </a:r>
          </a:p>
          <a:p>
            <a:r>
              <a:rPr lang="cs-CZ" dirty="0" err="1"/>
              <a:t>nětu</a:t>
            </a:r>
            <a:r>
              <a:rPr lang="cs-CZ" dirty="0"/>
              <a:t> varlat (orchitis) a zánětu prostaty (</a:t>
            </a:r>
            <a:r>
              <a:rPr lang="cs-CZ" dirty="0" err="1"/>
              <a:t>prostatitis</a:t>
            </a:r>
            <a:r>
              <a:rPr lang="cs-CZ" dirty="0"/>
              <a:t>). Mezi nádorová</a:t>
            </a:r>
          </a:p>
          <a:p>
            <a:r>
              <a:rPr lang="cs-CZ" dirty="0"/>
              <a:t>onemocnění řadíme </a:t>
            </a:r>
            <a:r>
              <a:rPr lang="cs-CZ" dirty="0" err="1"/>
              <a:t>Wilmsův</a:t>
            </a:r>
            <a:r>
              <a:rPr lang="cs-CZ" dirty="0"/>
              <a:t> nádor, který je zhoubným smíšeným</a:t>
            </a:r>
          </a:p>
          <a:p>
            <a:r>
              <a:rPr lang="cs-CZ" dirty="0"/>
              <a:t>nádorem. Nádor z tzv. bílých buněk je </a:t>
            </a:r>
            <a:r>
              <a:rPr lang="cs-CZ" dirty="0" err="1"/>
              <a:t>Grawitzův</a:t>
            </a:r>
            <a:r>
              <a:rPr lang="cs-CZ" dirty="0"/>
              <a:t> nádor. Karcinomy</a:t>
            </a:r>
          </a:p>
          <a:p>
            <a:r>
              <a:rPr lang="cs-CZ" dirty="0"/>
              <a:t>se tvoří v ledvinové pánvičce. V případě tohoto karcinomu je </a:t>
            </a:r>
            <a:r>
              <a:rPr lang="cs-CZ" dirty="0" err="1"/>
              <a:t>jedi</a:t>
            </a:r>
            <a:r>
              <a:rPr lang="cs-CZ" dirty="0"/>
              <a:t>-</a:t>
            </a:r>
          </a:p>
          <a:p>
            <a:r>
              <a:rPr lang="cs-CZ" dirty="0" err="1"/>
              <a:t>nou</a:t>
            </a:r>
            <a:r>
              <a:rPr lang="cs-CZ" dirty="0"/>
              <a:t> léčbou nefrektomie. Karcinom dále může postihovat prostatu,</a:t>
            </a:r>
          </a:p>
          <a:p>
            <a:r>
              <a:rPr lang="cs-CZ" dirty="0"/>
              <a:t>penis a skrotum. Papilomy jsou nádory močového měchýře, které</a:t>
            </a:r>
          </a:p>
          <a:p>
            <a:r>
              <a:rPr lang="cs-CZ" dirty="0"/>
              <a:t>jsou prekancerózou a často se mění v karcinom. V souvislosti s </a:t>
            </a:r>
            <a:r>
              <a:rPr lang="cs-CZ" dirty="0" err="1"/>
              <a:t>úra</a:t>
            </a:r>
            <a:r>
              <a:rPr lang="cs-CZ" dirty="0"/>
              <a:t>-</a:t>
            </a:r>
          </a:p>
          <a:p>
            <a:r>
              <a:rPr lang="cs-CZ" dirty="0" err="1"/>
              <a:t>zy</a:t>
            </a:r>
            <a:r>
              <a:rPr lang="cs-CZ" dirty="0"/>
              <a:t> může dojít k poranění ledvin, močového měchýře i močových</a:t>
            </a:r>
          </a:p>
          <a:p>
            <a:r>
              <a:rPr lang="cs-CZ" dirty="0"/>
              <a:t>cest. Výhodou je, že tyto orgány jsou velmi dobře chráněny.</a:t>
            </a:r>
          </a:p>
        </p:txBody>
      </p:sp>
    </p:spTree>
    <p:extLst>
      <p:ext uri="{BB962C8B-B14F-4D97-AF65-F5344CB8AC3E}">
        <p14:creationId xmlns:p14="http://schemas.microsoft.com/office/powerpoint/2010/main" val="298150896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230081-3379-44E5-8AF1-18ECB213408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1FBC0AE-DD40-475F-A84C-C42689192584}"/>
              </a:ext>
            </a:extLst>
          </p:cNvPr>
          <p:cNvSpPr>
            <a:spLocks noGrp="1"/>
          </p:cNvSpPr>
          <p:nvPr>
            <p:ph idx="1"/>
          </p:nvPr>
        </p:nvSpPr>
        <p:spPr/>
        <p:txBody>
          <a:bodyPr/>
          <a:lstStyle/>
          <a:p>
            <a:r>
              <a:rPr lang="cs-CZ" dirty="0"/>
              <a:t>Pro ilustraci budou dále uvedeny některé z příznaků, které se </a:t>
            </a:r>
            <a:r>
              <a:rPr lang="cs-CZ" dirty="0" err="1"/>
              <a:t>mo</a:t>
            </a:r>
            <a:r>
              <a:rPr lang="cs-CZ" dirty="0"/>
              <a:t>-</a:t>
            </a:r>
          </a:p>
          <a:p>
            <a:r>
              <a:rPr lang="cs-CZ" dirty="0"/>
              <a:t>hou vyskytovat při těchto onemocněních: bolest v oblasti </a:t>
            </a:r>
            <a:r>
              <a:rPr lang="cs-CZ" dirty="0" err="1"/>
              <a:t>podbřiš</a:t>
            </a:r>
            <a:r>
              <a:rPr lang="cs-CZ" dirty="0"/>
              <a:t>-</a:t>
            </a:r>
          </a:p>
          <a:p>
            <a:r>
              <a:rPr lang="cs-CZ" dirty="0"/>
              <a:t>ku a lumbální krajině, poruchy vyprazdňování moči (bolest, pálení,</a:t>
            </a:r>
          </a:p>
          <a:p>
            <a:r>
              <a:rPr lang="cs-CZ" dirty="0"/>
              <a:t>zástava močení).</a:t>
            </a:r>
          </a:p>
        </p:txBody>
      </p:sp>
    </p:spTree>
    <p:extLst>
      <p:ext uri="{BB962C8B-B14F-4D97-AF65-F5344CB8AC3E}">
        <p14:creationId xmlns:p14="http://schemas.microsoft.com/office/powerpoint/2010/main" val="2326683785"/>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CABFEC-08B6-42AB-9F60-A68D7DD38B3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D580BC5-0CFB-48AD-8220-D6CF6159151B}"/>
              </a:ext>
            </a:extLst>
          </p:cNvPr>
          <p:cNvSpPr>
            <a:spLocks noGrp="1"/>
          </p:cNvSpPr>
          <p:nvPr>
            <p:ph idx="1"/>
          </p:nvPr>
        </p:nvSpPr>
        <p:spPr/>
        <p:txBody>
          <a:bodyPr>
            <a:normAutofit fontScale="40000" lnSpcReduction="20000"/>
          </a:bodyPr>
          <a:lstStyle/>
          <a:p>
            <a:r>
              <a:rPr lang="cs-CZ" dirty="0"/>
              <a:t>Obecné vyšetřovací metody</a:t>
            </a:r>
          </a:p>
          <a:p>
            <a:r>
              <a:rPr lang="cs-CZ" dirty="0"/>
              <a:t>1. Anamnéza a klinické vyšetření: anamnéza, pohled (pacient </a:t>
            </a:r>
            <a:r>
              <a:rPr lang="cs-CZ" dirty="0" err="1"/>
              <a:t>zau</a:t>
            </a:r>
            <a:r>
              <a:rPr lang="cs-CZ" dirty="0"/>
              <a:t>-</a:t>
            </a:r>
          </a:p>
          <a:p>
            <a:r>
              <a:rPr lang="cs-CZ" dirty="0"/>
              <a:t>jímá úlevovou polohu v předklonu, nebo vleže s pokrčenými kole-</a:t>
            </a:r>
          </a:p>
          <a:p>
            <a:r>
              <a:rPr lang="cs-CZ" dirty="0" err="1"/>
              <a:t>ny</a:t>
            </a:r>
            <a:r>
              <a:rPr lang="cs-CZ" dirty="0"/>
              <a:t>), pohmat (zvýšená tělesná teplota, bolest /klaudikace), poklep.</a:t>
            </a:r>
          </a:p>
          <a:p>
            <a:r>
              <a:rPr lang="cs-CZ" dirty="0"/>
              <a:t>2. Neinvazivní zobrazovací metody: USG, pletysmografie, CT</a:t>
            </a:r>
          </a:p>
          <a:p>
            <a:r>
              <a:rPr lang="cs-CZ" dirty="0"/>
              <a:t>s kontrastní látkou podanou (u oběhově stabilních pacientů),</a:t>
            </a:r>
          </a:p>
          <a:p>
            <a:r>
              <a:rPr lang="cs-CZ" dirty="0"/>
              <a:t>Některé příznaky</a:t>
            </a:r>
          </a:p>
          <a:p>
            <a:r>
              <a:rPr lang="cs-CZ" dirty="0"/>
              <a:t>Obecné</a:t>
            </a:r>
          </a:p>
          <a:p>
            <a:r>
              <a:rPr lang="cs-CZ" dirty="0"/>
              <a:t>vyšetřovací</a:t>
            </a:r>
          </a:p>
          <a:p>
            <a:r>
              <a:rPr lang="cs-CZ" dirty="0"/>
              <a:t>metody</a:t>
            </a:r>
          </a:p>
          <a:p>
            <a:r>
              <a:rPr lang="cs-CZ" dirty="0"/>
              <a:t>65</a:t>
            </a:r>
          </a:p>
          <a:p>
            <a:r>
              <a:rPr lang="cs-CZ" dirty="0"/>
              <a:t>3 Ošetřovatelská péče v obecné chirurgii a traumatologii 3.7 OP u onemocnění </a:t>
            </a:r>
            <a:r>
              <a:rPr lang="cs-CZ" dirty="0" err="1"/>
              <a:t>uropoetického</a:t>
            </a:r>
            <a:r>
              <a:rPr lang="cs-CZ" dirty="0"/>
              <a:t> systému</a:t>
            </a:r>
          </a:p>
          <a:p>
            <a:r>
              <a:rPr lang="cs-CZ" dirty="0"/>
              <a:t>angiografie (u oběhově stabilních pacientů), ascendentní </a:t>
            </a:r>
            <a:r>
              <a:rPr lang="cs-CZ" dirty="0" err="1"/>
              <a:t>urete</a:t>
            </a:r>
            <a:r>
              <a:rPr lang="cs-CZ" dirty="0"/>
              <a:t>-</a:t>
            </a:r>
          </a:p>
          <a:p>
            <a:r>
              <a:rPr lang="cs-CZ" dirty="0" err="1"/>
              <a:t>rografie</a:t>
            </a:r>
            <a:r>
              <a:rPr lang="cs-CZ" dirty="0"/>
              <a:t>, intravenózní pyelografie (IVP).</a:t>
            </a:r>
          </a:p>
          <a:p>
            <a:r>
              <a:rPr lang="cs-CZ" dirty="0"/>
              <a:t>3. Invazivní metody: punkce močového měchýře, ledvin, </a:t>
            </a:r>
            <a:r>
              <a:rPr lang="cs-CZ" dirty="0" err="1"/>
              <a:t>labora</a:t>
            </a:r>
            <a:r>
              <a:rPr lang="cs-CZ" dirty="0"/>
              <a:t>-</a:t>
            </a:r>
          </a:p>
          <a:p>
            <a:r>
              <a:rPr lang="cs-CZ" dirty="0"/>
              <a:t>torní vyšetření (základní biochemické odběry, hladiny CRP, KO,</a:t>
            </a:r>
          </a:p>
          <a:p>
            <a:r>
              <a:rPr lang="cs-CZ" dirty="0"/>
              <a:t>moč + sediment, bakteriologické vyšetření moči).</a:t>
            </a:r>
          </a:p>
        </p:txBody>
      </p:sp>
    </p:spTree>
    <p:extLst>
      <p:ext uri="{BB962C8B-B14F-4D97-AF65-F5344CB8AC3E}">
        <p14:creationId xmlns:p14="http://schemas.microsoft.com/office/powerpoint/2010/main" val="2761082147"/>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CF1967-6C9D-49DC-BD38-2B4C4F0E19F2}"/>
              </a:ext>
            </a:extLst>
          </p:cNvPr>
          <p:cNvSpPr>
            <a:spLocks noGrp="1"/>
          </p:cNvSpPr>
          <p:nvPr>
            <p:ph type="title"/>
          </p:nvPr>
        </p:nvSpPr>
        <p:spPr/>
        <p:txBody>
          <a:bodyPr/>
          <a:lstStyle/>
          <a:p>
            <a:r>
              <a:rPr lang="cs-CZ" dirty="0" err="1"/>
              <a:t>Polytrauma</a:t>
            </a:r>
            <a:endParaRPr lang="cs-CZ" dirty="0"/>
          </a:p>
        </p:txBody>
      </p:sp>
      <p:sp>
        <p:nvSpPr>
          <p:cNvPr id="3" name="Zástupný symbol pro obsah 2">
            <a:extLst>
              <a:ext uri="{FF2B5EF4-FFF2-40B4-BE49-F238E27FC236}">
                <a16:creationId xmlns:a16="http://schemas.microsoft.com/office/drawing/2014/main" id="{C007D343-2436-46B9-80B7-F4D9E0F394DD}"/>
              </a:ext>
            </a:extLst>
          </p:cNvPr>
          <p:cNvSpPr>
            <a:spLocks noGrp="1"/>
          </p:cNvSpPr>
          <p:nvPr>
            <p:ph idx="1"/>
          </p:nvPr>
        </p:nvSpPr>
        <p:spPr/>
        <p:txBody>
          <a:bodyPr>
            <a:normAutofit fontScale="47500" lnSpcReduction="20000"/>
          </a:bodyPr>
          <a:lstStyle/>
          <a:p>
            <a:r>
              <a:rPr lang="cs-CZ" dirty="0"/>
              <a:t>Úrazy dělíme dle postižení systémů: izolovaná poranění – mono-</a:t>
            </a:r>
          </a:p>
          <a:p>
            <a:r>
              <a:rPr lang="cs-CZ" dirty="0"/>
              <a:t>trauma, život ohrožující trauma – </a:t>
            </a:r>
            <a:r>
              <a:rPr lang="cs-CZ" dirty="0" err="1"/>
              <a:t>barytrauma</a:t>
            </a:r>
            <a:r>
              <a:rPr lang="cs-CZ" dirty="0"/>
              <a:t>, mnohočetné po-</a:t>
            </a:r>
          </a:p>
          <a:p>
            <a:r>
              <a:rPr lang="cs-CZ" dirty="0"/>
              <a:t>ranění, kdy dochází k více poranění v jednom tělesném regionu.</a:t>
            </a:r>
          </a:p>
          <a:p>
            <a:r>
              <a:rPr lang="cs-CZ" dirty="0"/>
              <a:t>O sdruženém poranění hovoříme, pokud se jedná o více poranění</a:t>
            </a:r>
          </a:p>
          <a:p>
            <a:r>
              <a:rPr lang="cs-CZ" dirty="0"/>
              <a:t>ve dvou a více tělesných regionech. Následuje </a:t>
            </a:r>
            <a:r>
              <a:rPr lang="cs-CZ" dirty="0" err="1"/>
              <a:t>polytrauma</a:t>
            </a:r>
            <a:r>
              <a:rPr lang="cs-CZ" dirty="0"/>
              <a:t> – </a:t>
            </a:r>
            <a:r>
              <a:rPr lang="cs-CZ" dirty="0" err="1"/>
              <a:t>sdru</a:t>
            </a:r>
            <a:r>
              <a:rPr lang="cs-CZ" dirty="0"/>
              <a:t>-</a:t>
            </a:r>
          </a:p>
          <a:p>
            <a:r>
              <a:rPr lang="cs-CZ" dirty="0" err="1"/>
              <a:t>žené</a:t>
            </a:r>
            <a:r>
              <a:rPr lang="cs-CZ" dirty="0"/>
              <a:t> poranění bezprostředně ohrožující životní funkce. Mnoho-</a:t>
            </a:r>
          </a:p>
          <a:p>
            <a:r>
              <a:rPr lang="cs-CZ" dirty="0"/>
              <a:t>četně zranění pacienti s těžkým traumatem končetin jsou ohrožení</a:t>
            </a:r>
          </a:p>
          <a:p>
            <a:r>
              <a:rPr lang="cs-CZ" dirty="0"/>
              <a:t>akutními systémovými komplikacemi a jsou vystaveni vysokému</a:t>
            </a:r>
          </a:p>
          <a:p>
            <a:r>
              <a:rPr lang="cs-CZ" dirty="0"/>
              <a:t>riziku rozvoje dlouhodobějších ortopedických komplikací, včetně</a:t>
            </a:r>
          </a:p>
          <a:p>
            <a:r>
              <a:rPr lang="cs-CZ" dirty="0"/>
              <a:t>infekce měkkých tkání, osteomyelitidy a posttraumatické </a:t>
            </a:r>
            <a:r>
              <a:rPr lang="cs-CZ" dirty="0" err="1"/>
              <a:t>osteoar</a:t>
            </a:r>
            <a:r>
              <a:rPr lang="cs-CZ" dirty="0"/>
              <a:t>-</a:t>
            </a:r>
          </a:p>
          <a:p>
            <a:r>
              <a:rPr lang="cs-CZ" dirty="0" err="1"/>
              <a:t>trózy</a:t>
            </a:r>
            <a:r>
              <a:rPr lang="cs-CZ" dirty="0"/>
              <a:t>. Stále častěji se uznává, že velikost zranění a reakce na zranění</a:t>
            </a:r>
          </a:p>
          <a:p>
            <a:r>
              <a:rPr lang="cs-CZ" dirty="0"/>
              <a:t>mají hlavní slovo související s výsledky a komplikacemi pacientů.</a:t>
            </a:r>
          </a:p>
          <a:p>
            <a:r>
              <a:rPr lang="cs-CZ" dirty="0"/>
              <a:t>Mezi priority chirurgické péče patří:</a:t>
            </a:r>
          </a:p>
          <a:p>
            <a:r>
              <a:rPr lang="cs-CZ" dirty="0"/>
              <a:t>1) záchrana života,</a:t>
            </a:r>
          </a:p>
          <a:p>
            <a:r>
              <a:rPr lang="cs-CZ" dirty="0"/>
              <a:t>2) integrita orgánu, končetiny,</a:t>
            </a:r>
          </a:p>
          <a:p>
            <a:r>
              <a:rPr lang="cs-CZ" dirty="0"/>
              <a:t>3) funkce orgánů, končetiny</a:t>
            </a:r>
          </a:p>
        </p:txBody>
      </p:sp>
    </p:spTree>
    <p:extLst>
      <p:ext uri="{BB962C8B-B14F-4D97-AF65-F5344CB8AC3E}">
        <p14:creationId xmlns:p14="http://schemas.microsoft.com/office/powerpoint/2010/main" val="1560801380"/>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091B1-A999-4330-ABB5-1E616BF1909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4DBDBAE-5B3C-4083-8BE0-D848DAC00086}"/>
              </a:ext>
            </a:extLst>
          </p:cNvPr>
          <p:cNvSpPr>
            <a:spLocks noGrp="1"/>
          </p:cNvSpPr>
          <p:nvPr>
            <p:ph idx="1"/>
          </p:nvPr>
        </p:nvSpPr>
        <p:spPr/>
        <p:txBody>
          <a:bodyPr>
            <a:normAutofit lnSpcReduction="10000"/>
          </a:bodyPr>
          <a:lstStyle/>
          <a:p>
            <a:r>
              <a:rPr lang="cs-CZ" dirty="0"/>
              <a:t>Ke skórování úrazu používáme skórovací systémy, které nám </a:t>
            </a:r>
            <a:r>
              <a:rPr lang="cs-CZ" dirty="0" err="1"/>
              <a:t>umož</a:t>
            </a:r>
            <a:r>
              <a:rPr lang="cs-CZ" dirty="0"/>
              <a:t>-</a:t>
            </a:r>
          </a:p>
          <a:p>
            <a:r>
              <a:rPr lang="cs-CZ" dirty="0" err="1"/>
              <a:t>ňují</a:t>
            </a:r>
            <a:r>
              <a:rPr lang="cs-CZ" dirty="0"/>
              <a:t> stanovit závažnost zranění a pravděpodobnost přežití </a:t>
            </a:r>
            <a:r>
              <a:rPr lang="cs-CZ" dirty="0" err="1"/>
              <a:t>pacien</a:t>
            </a:r>
            <a:r>
              <a:rPr lang="cs-CZ" dirty="0"/>
              <a:t>-</a:t>
            </a:r>
          </a:p>
          <a:p>
            <a:r>
              <a:rPr lang="cs-CZ" dirty="0"/>
              <a:t>ta. Mezi nejčastější skórovací systémy patří:</a:t>
            </a:r>
          </a:p>
          <a:p>
            <a:r>
              <a:rPr lang="cs-CZ" dirty="0"/>
              <a:t>a) fyziologické – Glasgow </a:t>
            </a:r>
            <a:r>
              <a:rPr lang="cs-CZ" dirty="0" err="1"/>
              <a:t>Coma</a:t>
            </a:r>
            <a:r>
              <a:rPr lang="cs-CZ" dirty="0"/>
              <a:t> </a:t>
            </a:r>
            <a:r>
              <a:rPr lang="cs-CZ" dirty="0" err="1"/>
              <a:t>Scale</a:t>
            </a:r>
            <a:r>
              <a:rPr lang="cs-CZ" dirty="0"/>
              <a:t> (GCS), </a:t>
            </a:r>
            <a:r>
              <a:rPr lang="cs-CZ" dirty="0" err="1"/>
              <a:t>Revised</a:t>
            </a:r>
            <a:r>
              <a:rPr lang="cs-CZ" dirty="0"/>
              <a:t> Trauma</a:t>
            </a:r>
          </a:p>
          <a:p>
            <a:r>
              <a:rPr lang="cs-CZ" dirty="0" err="1"/>
              <a:t>Score</a:t>
            </a:r>
            <a:r>
              <a:rPr lang="cs-CZ" dirty="0"/>
              <a:t> (RTS),</a:t>
            </a:r>
          </a:p>
          <a:p>
            <a:r>
              <a:rPr lang="cs-CZ" dirty="0"/>
              <a:t>b) anatomické – </a:t>
            </a:r>
            <a:r>
              <a:rPr lang="cs-CZ" dirty="0" err="1"/>
              <a:t>Abbreviated</a:t>
            </a:r>
            <a:r>
              <a:rPr lang="cs-CZ" dirty="0"/>
              <a:t> </a:t>
            </a:r>
            <a:r>
              <a:rPr lang="cs-CZ" dirty="0" err="1"/>
              <a:t>InjuryScale</a:t>
            </a:r>
            <a:r>
              <a:rPr lang="cs-CZ" dirty="0"/>
              <a:t> (AIS). Jedná se o </a:t>
            </a:r>
            <a:r>
              <a:rPr lang="cs-CZ" dirty="0" err="1"/>
              <a:t>zkrá</a:t>
            </a:r>
            <a:r>
              <a:rPr lang="cs-CZ" dirty="0"/>
              <a:t>-</a:t>
            </a:r>
          </a:p>
          <a:p>
            <a:r>
              <a:rPr lang="cs-CZ" dirty="0" err="1"/>
              <a:t>cené</a:t>
            </a:r>
            <a:r>
              <a:rPr lang="cs-CZ" dirty="0"/>
              <a:t> traumatické skóre. Dále skóre závažnosti postižení</a:t>
            </a:r>
          </a:p>
          <a:p>
            <a:r>
              <a:rPr lang="cs-CZ" dirty="0" err="1"/>
              <a:t>Injury</a:t>
            </a:r>
            <a:r>
              <a:rPr lang="cs-CZ" dirty="0"/>
              <a:t> </a:t>
            </a:r>
            <a:r>
              <a:rPr lang="cs-CZ" dirty="0" err="1"/>
              <a:t>Severity</a:t>
            </a:r>
            <a:r>
              <a:rPr lang="cs-CZ" dirty="0"/>
              <a:t> </a:t>
            </a:r>
            <a:r>
              <a:rPr lang="cs-CZ" dirty="0" err="1"/>
              <a:t>Score</a:t>
            </a:r>
            <a:r>
              <a:rPr lang="cs-CZ" dirty="0"/>
              <a:t> (ISS),</a:t>
            </a:r>
          </a:p>
          <a:p>
            <a:r>
              <a:rPr lang="cs-CZ" dirty="0"/>
              <a:t>c) fyziologicko-anatomické – TRISS (RTS + ISS + pacientův věk).</a:t>
            </a:r>
          </a:p>
        </p:txBody>
      </p:sp>
    </p:spTree>
    <p:extLst>
      <p:ext uri="{BB962C8B-B14F-4D97-AF65-F5344CB8AC3E}">
        <p14:creationId xmlns:p14="http://schemas.microsoft.com/office/powerpoint/2010/main" val="1646713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FE6B2F-FF07-4D71-B138-B451F1477764}"/>
              </a:ext>
            </a:extLst>
          </p:cNvPr>
          <p:cNvSpPr>
            <a:spLocks noGrp="1"/>
          </p:cNvSpPr>
          <p:nvPr>
            <p:ph type="title"/>
          </p:nvPr>
        </p:nvSpPr>
        <p:spPr/>
        <p:txBody>
          <a:bodyPr/>
          <a:lstStyle/>
          <a:p>
            <a:r>
              <a:rPr lang="cs-CZ" b="1" dirty="0"/>
              <a:t>Infekční agens</a:t>
            </a:r>
            <a:br>
              <a:rPr lang="cs-CZ" dirty="0"/>
            </a:br>
            <a:endParaRPr lang="cs-CZ" dirty="0"/>
          </a:p>
        </p:txBody>
      </p:sp>
      <p:sp>
        <p:nvSpPr>
          <p:cNvPr id="3" name="Zástupný symbol pro obsah 2">
            <a:extLst>
              <a:ext uri="{FF2B5EF4-FFF2-40B4-BE49-F238E27FC236}">
                <a16:creationId xmlns:a16="http://schemas.microsoft.com/office/drawing/2014/main" id="{84F71977-E2A4-4988-9DD3-C6ABB0F9AE70}"/>
              </a:ext>
            </a:extLst>
          </p:cNvPr>
          <p:cNvSpPr>
            <a:spLocks noGrp="1"/>
          </p:cNvSpPr>
          <p:nvPr>
            <p:ph sz="half" idx="1"/>
          </p:nvPr>
        </p:nvSpPr>
        <p:spPr>
          <a:xfrm>
            <a:off x="516835" y="1825624"/>
            <a:ext cx="5502965" cy="4940935"/>
          </a:xfrm>
        </p:spPr>
        <p:txBody>
          <a:bodyPr>
            <a:normAutofit fontScale="77500" lnSpcReduction="20000"/>
          </a:bodyPr>
          <a:lstStyle/>
          <a:p>
            <a:r>
              <a:rPr lang="cs-CZ" i="1" dirty="0" err="1"/>
              <a:t>Helicobacter</a:t>
            </a:r>
            <a:r>
              <a:rPr lang="cs-CZ" i="1" dirty="0"/>
              <a:t> </a:t>
            </a:r>
            <a:r>
              <a:rPr lang="cs-CZ" i="1" dirty="0" err="1"/>
              <a:t>pylori</a:t>
            </a:r>
            <a:r>
              <a:rPr lang="cs-CZ" dirty="0"/>
              <a:t> v žaludku</a:t>
            </a:r>
          </a:p>
          <a:p>
            <a:r>
              <a:rPr lang="cs-CZ" dirty="0"/>
              <a:t>gram-negativní bakterie. </a:t>
            </a:r>
          </a:p>
          <a:p>
            <a:r>
              <a:rPr lang="cs-CZ" dirty="0"/>
              <a:t>Pro svůj růst vyžaduje </a:t>
            </a:r>
            <a:r>
              <a:rPr lang="cs-CZ" dirty="0" err="1"/>
              <a:t>mikroaerofilní</a:t>
            </a:r>
            <a:r>
              <a:rPr lang="cs-CZ" dirty="0"/>
              <a:t> prostředí s neutrálním pH. </a:t>
            </a:r>
          </a:p>
          <a:p>
            <a:r>
              <a:rPr lang="cs-CZ" dirty="0"/>
              <a:t>Přežívá mezi povrchem žaludečního epitelu a krycí hlenovitou vrstvou žaludku. </a:t>
            </a:r>
          </a:p>
          <a:p>
            <a:r>
              <a:rPr lang="cs-CZ" dirty="0"/>
              <a:t>Produkuje enzym neutralizující žaludeční šťávy - ureázu. </a:t>
            </a:r>
          </a:p>
          <a:p>
            <a:r>
              <a:rPr lang="cs-CZ" dirty="0"/>
              <a:t>Přenáší se z člověka na člověka fekálně-orální cestou. </a:t>
            </a:r>
          </a:p>
          <a:p>
            <a:r>
              <a:rPr lang="cs-CZ" dirty="0"/>
              <a:t>Infekce způsobená </a:t>
            </a:r>
            <a:r>
              <a:rPr lang="cs-CZ" i="1" dirty="0" err="1"/>
              <a:t>Helicobacterem</a:t>
            </a:r>
            <a:r>
              <a:rPr lang="cs-CZ" i="1" dirty="0"/>
              <a:t> </a:t>
            </a:r>
            <a:r>
              <a:rPr lang="cs-CZ" i="1" dirty="0" err="1"/>
              <a:t>pylori</a:t>
            </a:r>
            <a:r>
              <a:rPr lang="cs-CZ" dirty="0"/>
              <a:t> ovlivňuje chemické a fyzikální vlastnosti sliznice. </a:t>
            </a:r>
          </a:p>
          <a:p>
            <a:r>
              <a:rPr lang="cs-CZ" dirty="0"/>
              <a:t>V důsledku zánětu může dojít vlivem </a:t>
            </a:r>
            <a:r>
              <a:rPr lang="cs-CZ" dirty="0" err="1"/>
              <a:t>volných</a:t>
            </a:r>
            <a:r>
              <a:rPr lang="cs-CZ" dirty="0"/>
              <a:t> radikálů ke změně epiteliálních buněk z normálních na metaplastické. </a:t>
            </a:r>
          </a:p>
          <a:p>
            <a:endParaRPr lang="cs-CZ" dirty="0"/>
          </a:p>
        </p:txBody>
      </p:sp>
      <p:pic>
        <p:nvPicPr>
          <p:cNvPr id="6" name="Zástupný symbol pro obsah 5">
            <a:extLst>
              <a:ext uri="{FF2B5EF4-FFF2-40B4-BE49-F238E27FC236}">
                <a16:creationId xmlns:a16="http://schemas.microsoft.com/office/drawing/2014/main" id="{0C696507-DFF0-4564-AE35-3938EBD6236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2028576"/>
            <a:ext cx="5777122" cy="3235188"/>
          </a:xfrm>
        </p:spPr>
      </p:pic>
    </p:spTree>
    <p:extLst>
      <p:ext uri="{BB962C8B-B14F-4D97-AF65-F5344CB8AC3E}">
        <p14:creationId xmlns:p14="http://schemas.microsoft.com/office/powerpoint/2010/main" val="2741239559"/>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FA0F38-96F5-4021-A850-9254745A4BE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1881CD-9CDF-457B-A788-ADC77A53EF33}"/>
              </a:ext>
            </a:extLst>
          </p:cNvPr>
          <p:cNvSpPr>
            <a:spLocks noGrp="1"/>
          </p:cNvSpPr>
          <p:nvPr>
            <p:ph idx="1"/>
          </p:nvPr>
        </p:nvSpPr>
        <p:spPr/>
        <p:txBody>
          <a:bodyPr>
            <a:normAutofit fontScale="25000" lnSpcReduction="20000"/>
          </a:bodyPr>
          <a:lstStyle/>
          <a:p>
            <a:r>
              <a:rPr lang="cs-CZ" dirty="0"/>
              <a:t>Postup při zajištění péče u pacienta s </a:t>
            </a:r>
            <a:r>
              <a:rPr lang="cs-CZ" dirty="0" err="1"/>
              <a:t>polytraumatem</a:t>
            </a:r>
            <a:endParaRPr lang="cs-CZ" dirty="0"/>
          </a:p>
          <a:p>
            <a:r>
              <a:rPr lang="cs-CZ" dirty="0"/>
              <a:t>A) Primární vyšetření a ošetření – péče o dýchací cesty, zajištění</a:t>
            </a:r>
          </a:p>
          <a:p>
            <a:r>
              <a:rPr lang="cs-CZ" dirty="0"/>
              <a:t>krční páteře – naložení krčního límce, ošetření zranění v ob-</a:t>
            </a:r>
          </a:p>
          <a:p>
            <a:r>
              <a:rPr lang="cs-CZ" dirty="0" err="1"/>
              <a:t>lasti</a:t>
            </a:r>
            <a:r>
              <a:rPr lang="cs-CZ" dirty="0"/>
              <a:t> obličeje, pokud pacient zvrací, natočíme pacienta na bok,</a:t>
            </a:r>
          </a:p>
          <a:p>
            <a:r>
              <a:rPr lang="cs-CZ" dirty="0"/>
              <a:t>popřípadě odsáváme.</a:t>
            </a:r>
          </a:p>
          <a:p>
            <a:r>
              <a:rPr lang="cs-CZ" dirty="0"/>
              <a:t>B) Resuscitace oběhu a doplňující vyšetření „</a:t>
            </a:r>
            <a:r>
              <a:rPr lang="cs-CZ" dirty="0" err="1"/>
              <a:t>primary</a:t>
            </a:r>
            <a:r>
              <a:rPr lang="cs-CZ" dirty="0"/>
              <a:t> </a:t>
            </a:r>
            <a:r>
              <a:rPr lang="cs-CZ" dirty="0" err="1"/>
              <a:t>survey</a:t>
            </a:r>
            <a:r>
              <a:rPr lang="cs-CZ" dirty="0"/>
              <a:t>“.</a:t>
            </a:r>
          </a:p>
          <a:p>
            <a:r>
              <a:rPr lang="cs-CZ" dirty="0"/>
              <a:t>Dochází k aplikaci infuzních roztoků a transfuzních přípravků.</a:t>
            </a:r>
          </a:p>
          <a:p>
            <a:r>
              <a:rPr lang="cs-CZ" dirty="0"/>
              <a:t>C) Vyhodnocení odezvy na resuscitaci. Mezi tři typy oběhové</a:t>
            </a:r>
          </a:p>
          <a:p>
            <a:r>
              <a:rPr lang="cs-CZ" dirty="0"/>
              <a:t>odezvy na resuscitaci podle vývoje šokového stavu patří:</a:t>
            </a:r>
          </a:p>
          <a:p>
            <a:r>
              <a:rPr lang="cs-CZ" dirty="0"/>
              <a:t>I. typ – Trvalá hypovolemie (</a:t>
            </a:r>
            <a:r>
              <a:rPr lang="cs-CZ" dirty="0" err="1"/>
              <a:t>nonresponder</a:t>
            </a:r>
            <a:r>
              <a:rPr lang="cs-CZ" dirty="0"/>
              <a:t>),</a:t>
            </a:r>
          </a:p>
          <a:p>
            <a:r>
              <a:rPr lang="cs-CZ" dirty="0"/>
              <a:t>II. typ – Přechodná stabilizace oběhu (</a:t>
            </a:r>
            <a:r>
              <a:rPr lang="cs-CZ" dirty="0" err="1"/>
              <a:t>transient</a:t>
            </a:r>
            <a:r>
              <a:rPr lang="cs-CZ" dirty="0"/>
              <a:t> </a:t>
            </a:r>
            <a:r>
              <a:rPr lang="cs-CZ" dirty="0" err="1"/>
              <a:t>responder</a:t>
            </a:r>
            <a:r>
              <a:rPr lang="cs-CZ" dirty="0"/>
              <a:t>),</a:t>
            </a:r>
          </a:p>
          <a:p>
            <a:r>
              <a:rPr lang="cs-CZ" dirty="0"/>
              <a:t>III. typ - Stabilizace oběhu (rapid </a:t>
            </a:r>
            <a:r>
              <a:rPr lang="cs-CZ" dirty="0" err="1"/>
              <a:t>responder</a:t>
            </a:r>
            <a:r>
              <a:rPr lang="cs-CZ" dirty="0"/>
              <a:t>).</a:t>
            </a:r>
          </a:p>
          <a:p>
            <a:r>
              <a:rPr lang="cs-CZ" dirty="0"/>
              <a:t>D) Život zachraňující operace je nejčastěji indikována z důvodu</a:t>
            </a:r>
          </a:p>
          <a:p>
            <a:r>
              <a:rPr lang="cs-CZ" dirty="0"/>
              <a:t>zastavení významného krvácení a je proto základní složkou</a:t>
            </a:r>
          </a:p>
          <a:p>
            <a:r>
              <a:rPr lang="cs-CZ" dirty="0"/>
              <a:t>resuscitace traumaticko-hemoragického šoku.</a:t>
            </a:r>
          </a:p>
          <a:p>
            <a:r>
              <a:rPr lang="cs-CZ" dirty="0"/>
              <a:t>E) Druhotné vyšetření probíhá po stabilizaci pacientova oběhu.</a:t>
            </a:r>
          </a:p>
          <a:p>
            <a:r>
              <a:rPr lang="cs-CZ" dirty="0"/>
              <a:t>Patří sem: celotělové fyzikální vyšetření od hlavy až k patě,</a:t>
            </a:r>
          </a:p>
          <a:p>
            <a:r>
              <a:rPr lang="cs-CZ" dirty="0"/>
              <a:t>zobrazovací a laboratorní vyšetření, anamnéza.</a:t>
            </a:r>
          </a:p>
          <a:p>
            <a:r>
              <a:rPr lang="cs-CZ" dirty="0"/>
              <a:t>F) Celkové zhodnocení, komunikace, transport z důvodu definitiv-</a:t>
            </a:r>
          </a:p>
          <a:p>
            <a:r>
              <a:rPr lang="cs-CZ" dirty="0"/>
              <a:t>ní péče. Zde patří celkové zhodnocení, včasná komunikace s </a:t>
            </a:r>
            <a:r>
              <a:rPr lang="cs-CZ" dirty="0" err="1"/>
              <a:t>lé</a:t>
            </a:r>
            <a:r>
              <a:rPr lang="cs-CZ" dirty="0"/>
              <a:t>-</a:t>
            </a:r>
          </a:p>
          <a:p>
            <a:r>
              <a:rPr lang="cs-CZ" dirty="0" err="1"/>
              <a:t>kaři</a:t>
            </a:r>
            <a:r>
              <a:rPr lang="cs-CZ" dirty="0"/>
              <a:t> specialisty, neodkladný transport k definitivnímu doléčení.</a:t>
            </a:r>
          </a:p>
        </p:txBody>
      </p:sp>
    </p:spTree>
    <p:extLst>
      <p:ext uri="{BB962C8B-B14F-4D97-AF65-F5344CB8AC3E}">
        <p14:creationId xmlns:p14="http://schemas.microsoft.com/office/powerpoint/2010/main" val="1261269582"/>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81E3DC-D6D4-4BB2-BD14-905A7D413ED9}"/>
              </a:ext>
            </a:extLst>
          </p:cNvPr>
          <p:cNvSpPr>
            <a:spLocks noGrp="1"/>
          </p:cNvSpPr>
          <p:nvPr>
            <p:ph type="title"/>
          </p:nvPr>
        </p:nvSpPr>
        <p:spPr/>
        <p:txBody>
          <a:bodyPr/>
          <a:lstStyle/>
          <a:p>
            <a:r>
              <a:rPr lang="cs-CZ" dirty="0"/>
              <a:t>Ošetřovatelská péče o pacienty</a:t>
            </a:r>
            <a:br>
              <a:rPr lang="cs-CZ" dirty="0"/>
            </a:br>
            <a:r>
              <a:rPr lang="cs-CZ" dirty="0"/>
              <a:t>s popáleninovým traumatem</a:t>
            </a:r>
          </a:p>
        </p:txBody>
      </p:sp>
      <p:sp>
        <p:nvSpPr>
          <p:cNvPr id="3" name="Zástupný symbol pro obsah 2">
            <a:extLst>
              <a:ext uri="{FF2B5EF4-FFF2-40B4-BE49-F238E27FC236}">
                <a16:creationId xmlns:a16="http://schemas.microsoft.com/office/drawing/2014/main" id="{A7FD0CE7-A0E2-493A-8266-8FC5CFB76C89}"/>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4039398582"/>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ANSK000M">
            <a:extLst>
              <a:ext uri="{FF2B5EF4-FFF2-40B4-BE49-F238E27FC236}">
                <a16:creationId xmlns:a16="http://schemas.microsoft.com/office/drawing/2014/main" id="{1D1CD9F9-EDFD-4A40-88F7-61A61209D5B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063751" y="260351"/>
            <a:ext cx="8424863" cy="6283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Line 6">
            <a:extLst>
              <a:ext uri="{FF2B5EF4-FFF2-40B4-BE49-F238E27FC236}">
                <a16:creationId xmlns:a16="http://schemas.microsoft.com/office/drawing/2014/main" id="{63166136-F51F-4B58-9495-5B040DCEBB0B}"/>
              </a:ext>
            </a:extLst>
          </p:cNvPr>
          <p:cNvSpPr>
            <a:spLocks noChangeShapeType="1"/>
          </p:cNvSpPr>
          <p:nvPr/>
        </p:nvSpPr>
        <p:spPr bwMode="auto">
          <a:xfrm>
            <a:off x="3359150" y="3500438"/>
            <a:ext cx="3384550" cy="10080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9" name="Line 7">
            <a:extLst>
              <a:ext uri="{FF2B5EF4-FFF2-40B4-BE49-F238E27FC236}">
                <a16:creationId xmlns:a16="http://schemas.microsoft.com/office/drawing/2014/main" id="{2063D06A-9F27-48C5-97E1-25C245909C2A}"/>
              </a:ext>
            </a:extLst>
          </p:cNvPr>
          <p:cNvSpPr>
            <a:spLocks noChangeShapeType="1"/>
          </p:cNvSpPr>
          <p:nvPr/>
        </p:nvSpPr>
        <p:spPr bwMode="auto">
          <a:xfrm flipV="1">
            <a:off x="6743700" y="3573464"/>
            <a:ext cx="2376488" cy="9350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0" name="Text Box 8">
            <a:extLst>
              <a:ext uri="{FF2B5EF4-FFF2-40B4-BE49-F238E27FC236}">
                <a16:creationId xmlns:a16="http://schemas.microsoft.com/office/drawing/2014/main" id="{3F6B47B0-DF0F-4166-B57C-63F907F1A027}"/>
              </a:ext>
            </a:extLst>
          </p:cNvPr>
          <p:cNvSpPr txBox="1">
            <a:spLocks noChangeArrowheads="1"/>
          </p:cNvSpPr>
          <p:nvPr/>
        </p:nvSpPr>
        <p:spPr bwMode="auto">
          <a:xfrm>
            <a:off x="9120188" y="3357563"/>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I</a:t>
            </a:r>
          </a:p>
        </p:txBody>
      </p:sp>
      <p:sp>
        <p:nvSpPr>
          <p:cNvPr id="3081" name="Line 9">
            <a:extLst>
              <a:ext uri="{FF2B5EF4-FFF2-40B4-BE49-F238E27FC236}">
                <a16:creationId xmlns:a16="http://schemas.microsoft.com/office/drawing/2014/main" id="{63A313A3-AEB7-4EC1-9886-09721998932E}"/>
              </a:ext>
            </a:extLst>
          </p:cNvPr>
          <p:cNvSpPr>
            <a:spLocks noChangeShapeType="1"/>
          </p:cNvSpPr>
          <p:nvPr/>
        </p:nvSpPr>
        <p:spPr bwMode="auto">
          <a:xfrm>
            <a:off x="3287714" y="4005263"/>
            <a:ext cx="3455987" cy="10080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2" name="Line 10">
            <a:extLst>
              <a:ext uri="{FF2B5EF4-FFF2-40B4-BE49-F238E27FC236}">
                <a16:creationId xmlns:a16="http://schemas.microsoft.com/office/drawing/2014/main" id="{B49F3D4A-389B-4FF9-A6BB-266F562F547E}"/>
              </a:ext>
            </a:extLst>
          </p:cNvPr>
          <p:cNvSpPr>
            <a:spLocks noChangeShapeType="1"/>
          </p:cNvSpPr>
          <p:nvPr/>
        </p:nvSpPr>
        <p:spPr bwMode="auto">
          <a:xfrm flipV="1">
            <a:off x="6743701" y="4076701"/>
            <a:ext cx="2447925" cy="9366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3" name="Text Box 11">
            <a:extLst>
              <a:ext uri="{FF2B5EF4-FFF2-40B4-BE49-F238E27FC236}">
                <a16:creationId xmlns:a16="http://schemas.microsoft.com/office/drawing/2014/main" id="{3BFF72B1-422B-4BE0-BA8C-92A81C837C67}"/>
              </a:ext>
            </a:extLst>
          </p:cNvPr>
          <p:cNvSpPr txBox="1">
            <a:spLocks noChangeArrowheads="1"/>
          </p:cNvSpPr>
          <p:nvPr/>
        </p:nvSpPr>
        <p:spPr bwMode="auto">
          <a:xfrm>
            <a:off x="9264651" y="3860801"/>
            <a:ext cx="57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IIa</a:t>
            </a:r>
          </a:p>
        </p:txBody>
      </p:sp>
      <p:sp>
        <p:nvSpPr>
          <p:cNvPr id="3085" name="Line 13">
            <a:extLst>
              <a:ext uri="{FF2B5EF4-FFF2-40B4-BE49-F238E27FC236}">
                <a16:creationId xmlns:a16="http://schemas.microsoft.com/office/drawing/2014/main" id="{95FA4CFC-155D-4930-8FB9-BC0F31A586EB}"/>
              </a:ext>
            </a:extLst>
          </p:cNvPr>
          <p:cNvSpPr>
            <a:spLocks noChangeShapeType="1"/>
          </p:cNvSpPr>
          <p:nvPr/>
        </p:nvSpPr>
        <p:spPr bwMode="auto">
          <a:xfrm>
            <a:off x="3287714" y="4652963"/>
            <a:ext cx="3455987" cy="10080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6" name="Line 14">
            <a:extLst>
              <a:ext uri="{FF2B5EF4-FFF2-40B4-BE49-F238E27FC236}">
                <a16:creationId xmlns:a16="http://schemas.microsoft.com/office/drawing/2014/main" id="{5BA5632F-9695-42EC-A647-D95ADD8972AF}"/>
              </a:ext>
            </a:extLst>
          </p:cNvPr>
          <p:cNvSpPr>
            <a:spLocks noChangeShapeType="1"/>
          </p:cNvSpPr>
          <p:nvPr/>
        </p:nvSpPr>
        <p:spPr bwMode="auto">
          <a:xfrm flipV="1">
            <a:off x="6743700" y="4652963"/>
            <a:ext cx="2520950" cy="10080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7" name="Text Box 15">
            <a:extLst>
              <a:ext uri="{FF2B5EF4-FFF2-40B4-BE49-F238E27FC236}">
                <a16:creationId xmlns:a16="http://schemas.microsoft.com/office/drawing/2014/main" id="{F699537D-03F3-458A-96A2-882F881F81B3}"/>
              </a:ext>
            </a:extLst>
          </p:cNvPr>
          <p:cNvSpPr txBox="1">
            <a:spLocks noChangeArrowheads="1"/>
          </p:cNvSpPr>
          <p:nvPr/>
        </p:nvSpPr>
        <p:spPr bwMode="auto">
          <a:xfrm>
            <a:off x="9336089" y="4508501"/>
            <a:ext cx="50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IIb</a:t>
            </a:r>
          </a:p>
        </p:txBody>
      </p:sp>
      <p:sp>
        <p:nvSpPr>
          <p:cNvPr id="3088" name="Line 16">
            <a:extLst>
              <a:ext uri="{FF2B5EF4-FFF2-40B4-BE49-F238E27FC236}">
                <a16:creationId xmlns:a16="http://schemas.microsoft.com/office/drawing/2014/main" id="{5A0F0297-E1E1-4875-88D3-1C82CFBF7830}"/>
              </a:ext>
            </a:extLst>
          </p:cNvPr>
          <p:cNvSpPr>
            <a:spLocks noChangeShapeType="1"/>
          </p:cNvSpPr>
          <p:nvPr/>
        </p:nvSpPr>
        <p:spPr bwMode="auto">
          <a:xfrm>
            <a:off x="3287714" y="5157789"/>
            <a:ext cx="3455987" cy="93503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9" name="Line 17">
            <a:extLst>
              <a:ext uri="{FF2B5EF4-FFF2-40B4-BE49-F238E27FC236}">
                <a16:creationId xmlns:a16="http://schemas.microsoft.com/office/drawing/2014/main" id="{EFB3A7F9-F880-41D3-8EEF-06E3A9190DAF}"/>
              </a:ext>
            </a:extLst>
          </p:cNvPr>
          <p:cNvSpPr>
            <a:spLocks noChangeShapeType="1"/>
          </p:cNvSpPr>
          <p:nvPr/>
        </p:nvSpPr>
        <p:spPr bwMode="auto">
          <a:xfrm flipV="1">
            <a:off x="6743700" y="5084763"/>
            <a:ext cx="2592388" cy="10080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90" name="Text Box 18">
            <a:extLst>
              <a:ext uri="{FF2B5EF4-FFF2-40B4-BE49-F238E27FC236}">
                <a16:creationId xmlns:a16="http://schemas.microsoft.com/office/drawing/2014/main" id="{060D66B5-DC8D-40B8-A2C9-6B0E2D246FE3}"/>
              </a:ext>
            </a:extLst>
          </p:cNvPr>
          <p:cNvSpPr txBox="1">
            <a:spLocks noChangeArrowheads="1"/>
          </p:cNvSpPr>
          <p:nvPr/>
        </p:nvSpPr>
        <p:spPr bwMode="auto">
          <a:xfrm>
            <a:off x="9409114" y="5013326"/>
            <a:ext cx="50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III</a:t>
            </a:r>
          </a:p>
        </p:txBody>
      </p:sp>
    </p:spTree>
  </p:cSld>
  <p:clrMapOvr>
    <a:masterClrMapping/>
  </p:clrMapOvr>
  <p:transition>
    <p:blinds/>
  </p:transition>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6EE924B-5D91-4FB5-8DF0-B118595843F0}"/>
              </a:ext>
            </a:extLst>
          </p:cNvPr>
          <p:cNvSpPr>
            <a:spLocks noGrp="1" noChangeArrowheads="1"/>
          </p:cNvSpPr>
          <p:nvPr>
            <p:ph type="title"/>
          </p:nvPr>
        </p:nvSpPr>
        <p:spPr>
          <a:xfrm>
            <a:off x="1524001" y="333376"/>
            <a:ext cx="7235825" cy="620713"/>
          </a:xfrm>
          <a:solidFill>
            <a:srgbClr val="BBE0E3"/>
          </a:solidFill>
          <a:ln w="76200">
            <a:solidFill>
              <a:schemeClr val="tx1"/>
            </a:solidFill>
            <a:miter lim="800000"/>
            <a:headEnd/>
            <a:tailEnd/>
          </a:ln>
        </p:spPr>
        <p:txBody>
          <a:bodyPr>
            <a:normAutofit fontScale="90000"/>
          </a:bodyPr>
          <a:lstStyle/>
          <a:p>
            <a:r>
              <a:rPr lang="cs-CZ" altLang="cs-CZ" sz="4000"/>
              <a:t>I. Stupeň popálenin: erytém</a:t>
            </a:r>
          </a:p>
        </p:txBody>
      </p:sp>
      <p:sp>
        <p:nvSpPr>
          <p:cNvPr id="7171" name="Rectangle 3">
            <a:extLst>
              <a:ext uri="{FF2B5EF4-FFF2-40B4-BE49-F238E27FC236}">
                <a16:creationId xmlns:a16="http://schemas.microsoft.com/office/drawing/2014/main" id="{1DEBF80C-5AF9-444D-BAEA-1583A00642B2}"/>
              </a:ext>
            </a:extLst>
          </p:cNvPr>
          <p:cNvSpPr>
            <a:spLocks noGrp="1" noChangeArrowheads="1"/>
          </p:cNvSpPr>
          <p:nvPr>
            <p:ph type="body" sz="half" idx="1"/>
          </p:nvPr>
        </p:nvSpPr>
        <p:spPr>
          <a:xfrm>
            <a:off x="1847850" y="4076701"/>
            <a:ext cx="4319588" cy="2447925"/>
          </a:xfrm>
          <a:solidFill>
            <a:srgbClr val="BBE0E3"/>
          </a:solidFill>
          <a:ln w="76200">
            <a:solidFill>
              <a:schemeClr val="tx1"/>
            </a:solidFill>
            <a:miter lim="800000"/>
            <a:headEnd/>
            <a:tailEnd/>
          </a:ln>
        </p:spPr>
        <p:txBody>
          <a:bodyPr/>
          <a:lstStyle/>
          <a:p>
            <a:r>
              <a:rPr lang="cs-CZ" altLang="cs-CZ" b="1"/>
              <a:t>Bolí</a:t>
            </a:r>
          </a:p>
          <a:p>
            <a:r>
              <a:rPr lang="cs-CZ" altLang="cs-CZ" b="1"/>
              <a:t>při zatlačení bledne, pak opět zčervená, vytvoří se puchýř, přechází v IIa</a:t>
            </a:r>
          </a:p>
          <a:p>
            <a:endParaRPr lang="cs-CZ" altLang="cs-CZ" b="1"/>
          </a:p>
        </p:txBody>
      </p:sp>
      <p:sp>
        <p:nvSpPr>
          <p:cNvPr id="7173" name="Rectangle 5">
            <a:extLst>
              <a:ext uri="{FF2B5EF4-FFF2-40B4-BE49-F238E27FC236}">
                <a16:creationId xmlns:a16="http://schemas.microsoft.com/office/drawing/2014/main" id="{3F70E242-447C-4621-BEC2-4F1BAA290C8E}"/>
              </a:ext>
            </a:extLst>
          </p:cNvPr>
          <p:cNvSpPr>
            <a:spLocks noGrp="1" noChangeArrowheads="1"/>
          </p:cNvSpPr>
          <p:nvPr>
            <p:ph type="body" sz="half" idx="2"/>
          </p:nvPr>
        </p:nvSpPr>
        <p:spPr>
          <a:xfrm>
            <a:off x="6851650" y="1196976"/>
            <a:ext cx="3816350" cy="5040313"/>
          </a:xfrm>
          <a:solidFill>
            <a:srgbClr val="BBE0E3"/>
          </a:solidFill>
          <a:ln w="76200">
            <a:solidFill>
              <a:schemeClr val="tx1"/>
            </a:solidFill>
            <a:miter lim="800000"/>
            <a:headEnd/>
            <a:tailEnd/>
          </a:ln>
        </p:spPr>
        <p:txBody>
          <a:bodyPr/>
          <a:lstStyle/>
          <a:p>
            <a:r>
              <a:rPr lang="cs-CZ" altLang="cs-CZ" b="1"/>
              <a:t>Epidermis makroskopicky neporušena, dermis: dilatované kapiláry</a:t>
            </a:r>
          </a:p>
          <a:p>
            <a:r>
              <a:rPr lang="cs-CZ" altLang="cs-CZ" b="1"/>
              <a:t>povrchové postižení, částečně potní a mazové žlázky a vlasové folikuly</a:t>
            </a:r>
          </a:p>
          <a:p>
            <a:r>
              <a:rPr lang="cs-CZ" altLang="cs-CZ" b="1"/>
              <a:t>Zhojení za 3-7 dní</a:t>
            </a:r>
          </a:p>
        </p:txBody>
      </p:sp>
      <p:sp>
        <p:nvSpPr>
          <p:cNvPr id="7174" name="Line 6">
            <a:extLst>
              <a:ext uri="{FF2B5EF4-FFF2-40B4-BE49-F238E27FC236}">
                <a16:creationId xmlns:a16="http://schemas.microsoft.com/office/drawing/2014/main" id="{D639B5FD-58A4-407A-B95E-B6770E9E40EE}"/>
              </a:ext>
            </a:extLst>
          </p:cNvPr>
          <p:cNvSpPr>
            <a:spLocks noChangeShapeType="1"/>
          </p:cNvSpPr>
          <p:nvPr/>
        </p:nvSpPr>
        <p:spPr bwMode="auto">
          <a:xfrm>
            <a:off x="1524000" y="2349500"/>
            <a:ext cx="5219700" cy="9350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75" name="Line 7">
            <a:extLst>
              <a:ext uri="{FF2B5EF4-FFF2-40B4-BE49-F238E27FC236}">
                <a16:creationId xmlns:a16="http://schemas.microsoft.com/office/drawing/2014/main" id="{19B151CA-9ABE-4A66-8516-B7BABB8D7014}"/>
              </a:ext>
            </a:extLst>
          </p:cNvPr>
          <p:cNvSpPr>
            <a:spLocks noChangeShapeType="1"/>
          </p:cNvSpPr>
          <p:nvPr/>
        </p:nvSpPr>
        <p:spPr bwMode="auto">
          <a:xfrm>
            <a:off x="4224338" y="981075"/>
            <a:ext cx="0" cy="17272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 calcmode="lin" valueType="num">
                                      <p:cBhvr additive="base">
                                        <p:cTn id="7" dur="500" fill="hold"/>
                                        <p:tgtEl>
                                          <p:spTgt spid="717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anim calcmode="lin" valueType="num">
                                      <p:cBhvr additive="base">
                                        <p:cTn id="13"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 calcmode="lin" valueType="num">
                                      <p:cBhvr additive="base">
                                        <p:cTn id="19"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173">
                                            <p:bg/>
                                          </p:spTgt>
                                        </p:tgtEl>
                                        <p:attrNameLst>
                                          <p:attrName>style.visibility</p:attrName>
                                        </p:attrNameLst>
                                      </p:cBhvr>
                                      <p:to>
                                        <p:strVal val="visible"/>
                                      </p:to>
                                    </p:set>
                                    <p:anim calcmode="lin" valueType="num">
                                      <p:cBhvr additive="base">
                                        <p:cTn id="25" dur="500" fill="hold"/>
                                        <p:tgtEl>
                                          <p:spTgt spid="7173">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7173">
                                            <p:bg/>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173">
                                            <p:txEl>
                                              <p:pRg st="0" end="0"/>
                                            </p:txEl>
                                          </p:spTgt>
                                        </p:tgtEl>
                                        <p:attrNameLst>
                                          <p:attrName>style.visibility</p:attrName>
                                        </p:attrNameLst>
                                      </p:cBhvr>
                                      <p:to>
                                        <p:strVal val="visible"/>
                                      </p:to>
                                    </p:set>
                                    <p:anim calcmode="lin" valueType="num">
                                      <p:cBhvr additive="base">
                                        <p:cTn id="31" dur="500" fill="hold"/>
                                        <p:tgtEl>
                                          <p:spTgt spid="717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7173">
                                            <p:txEl>
                                              <p:pRg st="1" end="1"/>
                                            </p:txEl>
                                          </p:spTgt>
                                        </p:tgtEl>
                                        <p:attrNameLst>
                                          <p:attrName>style.visibility</p:attrName>
                                        </p:attrNameLst>
                                      </p:cBhvr>
                                      <p:to>
                                        <p:strVal val="visible"/>
                                      </p:to>
                                    </p:set>
                                    <p:anim calcmode="lin" valueType="num">
                                      <p:cBhvr additive="base">
                                        <p:cTn id="37" dur="500" fill="hold"/>
                                        <p:tgtEl>
                                          <p:spTgt spid="717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173">
                                            <p:txEl>
                                              <p:pRg st="2" end="2"/>
                                            </p:txEl>
                                          </p:spTgt>
                                        </p:tgtEl>
                                        <p:attrNameLst>
                                          <p:attrName>style.visibility</p:attrName>
                                        </p:attrNameLst>
                                      </p:cBhvr>
                                      <p:to>
                                        <p:strVal val="visible"/>
                                      </p:to>
                                    </p:set>
                                    <p:anim calcmode="lin" valueType="num">
                                      <p:cBhvr additive="base">
                                        <p:cTn id="43" dur="500" fill="hold"/>
                                        <p:tgtEl>
                                          <p:spTgt spid="717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P spid="7173" grpId="0" build="p" animBg="1"/>
    </p:bld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0B00652-9A4B-48B7-8685-FA9796CCEE32}"/>
              </a:ext>
            </a:extLst>
          </p:cNvPr>
          <p:cNvSpPr>
            <a:spLocks noGrp="1" noChangeArrowheads="1"/>
          </p:cNvSpPr>
          <p:nvPr>
            <p:ph type="title"/>
          </p:nvPr>
        </p:nvSpPr>
        <p:spPr>
          <a:xfrm>
            <a:off x="1703389" y="476250"/>
            <a:ext cx="5113337" cy="1081088"/>
          </a:xfrm>
          <a:solidFill>
            <a:srgbClr val="BBE0E3"/>
          </a:solidFill>
          <a:ln w="76200">
            <a:solidFill>
              <a:schemeClr val="tx1"/>
            </a:solidFill>
            <a:miter lim="800000"/>
            <a:headEnd/>
            <a:tailEnd/>
          </a:ln>
        </p:spPr>
        <p:txBody>
          <a:bodyPr/>
          <a:lstStyle/>
          <a:p>
            <a:r>
              <a:rPr lang="cs-CZ" altLang="cs-CZ" sz="4000"/>
              <a:t>II.a stupeň popálenin</a:t>
            </a:r>
          </a:p>
        </p:txBody>
      </p:sp>
      <p:sp>
        <p:nvSpPr>
          <p:cNvPr id="9219" name="Rectangle 3">
            <a:extLst>
              <a:ext uri="{FF2B5EF4-FFF2-40B4-BE49-F238E27FC236}">
                <a16:creationId xmlns:a16="http://schemas.microsoft.com/office/drawing/2014/main" id="{AC5B73DE-162F-4138-A0E0-D9F3CA9BC034}"/>
              </a:ext>
            </a:extLst>
          </p:cNvPr>
          <p:cNvSpPr>
            <a:spLocks noGrp="1" noChangeArrowheads="1"/>
          </p:cNvSpPr>
          <p:nvPr>
            <p:ph type="body" sz="half" idx="1"/>
          </p:nvPr>
        </p:nvSpPr>
        <p:spPr>
          <a:xfrm>
            <a:off x="4872039" y="1916114"/>
            <a:ext cx="3811587" cy="4941887"/>
          </a:xfrm>
          <a:solidFill>
            <a:srgbClr val="BBE0E3"/>
          </a:solidFill>
          <a:ln w="76200">
            <a:solidFill>
              <a:schemeClr val="tx1"/>
            </a:solidFill>
            <a:miter lim="800000"/>
            <a:headEnd/>
            <a:tailEnd/>
          </a:ln>
        </p:spPr>
        <p:txBody>
          <a:bodyPr/>
          <a:lstStyle/>
          <a:p>
            <a:r>
              <a:rPr lang="cs-CZ" altLang="cs-CZ"/>
              <a:t>Bolí</a:t>
            </a:r>
          </a:p>
          <a:p>
            <a:r>
              <a:rPr lang="cs-CZ" altLang="cs-CZ"/>
              <a:t>Puchýř nebo bledá i tmavá tkáň (ožeh)</a:t>
            </a:r>
          </a:p>
          <a:p>
            <a:r>
              <a:rPr lang="cs-CZ" altLang="cs-CZ"/>
              <a:t>povrchové postižení) pod mazovými žlázkami</a:t>
            </a:r>
          </a:p>
          <a:p>
            <a:r>
              <a:rPr lang="cs-CZ" altLang="cs-CZ"/>
              <a:t>Reverzibilní</a:t>
            </a:r>
          </a:p>
          <a:p>
            <a:r>
              <a:rPr lang="cs-CZ" altLang="cs-CZ"/>
              <a:t>Vlhká, červená s puchýři, později bledne a odumírá</a:t>
            </a:r>
          </a:p>
        </p:txBody>
      </p:sp>
      <p:pic>
        <p:nvPicPr>
          <p:cNvPr id="9227" name="Picture 11" descr="popáleniny2astupeň">
            <a:extLst>
              <a:ext uri="{FF2B5EF4-FFF2-40B4-BE49-F238E27FC236}">
                <a16:creationId xmlns:a16="http://schemas.microsoft.com/office/drawing/2014/main" id="{6448141F-28D8-4783-8522-CE8D810EE9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75500" y="0"/>
            <a:ext cx="3492500" cy="2395538"/>
          </a:xfrm>
          <a:solidFill>
            <a:srgbClr val="BBE0E3"/>
          </a:solidFill>
          <a:ln w="76200">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8" name="Line 12">
            <a:extLst>
              <a:ext uri="{FF2B5EF4-FFF2-40B4-BE49-F238E27FC236}">
                <a16:creationId xmlns:a16="http://schemas.microsoft.com/office/drawing/2014/main" id="{098FA759-9DF4-4A3A-BB06-71B680DD674E}"/>
              </a:ext>
            </a:extLst>
          </p:cNvPr>
          <p:cNvSpPr>
            <a:spLocks noChangeShapeType="1"/>
          </p:cNvSpPr>
          <p:nvPr/>
        </p:nvSpPr>
        <p:spPr bwMode="auto">
          <a:xfrm>
            <a:off x="1524000" y="3213101"/>
            <a:ext cx="3348038" cy="9366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9" name="Line 13">
            <a:extLst>
              <a:ext uri="{FF2B5EF4-FFF2-40B4-BE49-F238E27FC236}">
                <a16:creationId xmlns:a16="http://schemas.microsoft.com/office/drawing/2014/main" id="{177AD15C-4F49-4467-9585-6DA9CE7468BE}"/>
              </a:ext>
            </a:extLst>
          </p:cNvPr>
          <p:cNvSpPr>
            <a:spLocks noChangeShapeType="1"/>
          </p:cNvSpPr>
          <p:nvPr/>
        </p:nvSpPr>
        <p:spPr bwMode="auto">
          <a:xfrm>
            <a:off x="3503613" y="1557338"/>
            <a:ext cx="0" cy="20875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spd="med">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 calcmode="lin" valueType="num">
                                      <p:cBhvr additive="base">
                                        <p:cTn id="7" dur="500" fill="hold"/>
                                        <p:tgtEl>
                                          <p:spTgt spid="9227"/>
                                        </p:tgtEl>
                                        <p:attrNameLst>
                                          <p:attrName>ppt_x</p:attrName>
                                        </p:attrNameLst>
                                      </p:cBhvr>
                                      <p:tavLst>
                                        <p:tav tm="0">
                                          <p:val>
                                            <p:strVal val="1+#ppt_w/2"/>
                                          </p:val>
                                        </p:tav>
                                        <p:tav tm="100000">
                                          <p:val>
                                            <p:strVal val="#ppt_x"/>
                                          </p:val>
                                        </p:tav>
                                      </p:tavLst>
                                    </p:anim>
                                    <p:anim calcmode="lin" valueType="num">
                                      <p:cBhvr additive="base">
                                        <p:cTn id="8" dur="500" fill="hold"/>
                                        <p:tgtEl>
                                          <p:spTgt spid="9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bg/>
                                          </p:spTgt>
                                        </p:tgtEl>
                                        <p:attrNameLst>
                                          <p:attrName>style.visibility</p:attrName>
                                        </p:attrNameLst>
                                      </p:cBhvr>
                                      <p:to>
                                        <p:strVal val="visible"/>
                                      </p:to>
                                    </p:set>
                                    <p:anim calcmode="lin" valueType="num">
                                      <p:cBhvr additive="base">
                                        <p:cTn id="13" dur="500" fill="hold"/>
                                        <p:tgtEl>
                                          <p:spTgt spid="9219">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bg/>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0" end="0"/>
                                            </p:txEl>
                                          </p:spTgt>
                                        </p:tgtEl>
                                        <p:attrNameLst>
                                          <p:attrName>style.visibility</p:attrName>
                                        </p:attrNameLst>
                                      </p:cBhvr>
                                      <p:to>
                                        <p:strVal val="visible"/>
                                      </p:to>
                                    </p:set>
                                    <p:anim calcmode="lin" valueType="num">
                                      <p:cBhvr additive="base">
                                        <p:cTn id="19"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1" end="1"/>
                                            </p:txEl>
                                          </p:spTgt>
                                        </p:tgtEl>
                                        <p:attrNameLst>
                                          <p:attrName>style.visibility</p:attrName>
                                        </p:attrNameLst>
                                      </p:cBhvr>
                                      <p:to>
                                        <p:strVal val="visible"/>
                                      </p:to>
                                    </p:set>
                                    <p:anim calcmode="lin" valueType="num">
                                      <p:cBhvr additive="base">
                                        <p:cTn id="25"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2" end="2"/>
                                            </p:txEl>
                                          </p:spTgt>
                                        </p:tgtEl>
                                        <p:attrNameLst>
                                          <p:attrName>style.visibility</p:attrName>
                                        </p:attrNameLst>
                                      </p:cBhvr>
                                      <p:to>
                                        <p:strVal val="visible"/>
                                      </p:to>
                                    </p:set>
                                    <p:anim calcmode="lin" valueType="num">
                                      <p:cBhvr additive="base">
                                        <p:cTn id="31"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19">
                                            <p:txEl>
                                              <p:pRg st="3" end="3"/>
                                            </p:txEl>
                                          </p:spTgt>
                                        </p:tgtEl>
                                        <p:attrNameLst>
                                          <p:attrName>style.visibility</p:attrName>
                                        </p:attrNameLst>
                                      </p:cBhvr>
                                      <p:to>
                                        <p:strVal val="visible"/>
                                      </p:to>
                                    </p:set>
                                    <p:anim calcmode="lin" valueType="num">
                                      <p:cBhvr additive="base">
                                        <p:cTn id="37"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219">
                                            <p:txEl>
                                              <p:pRg st="4" end="4"/>
                                            </p:txEl>
                                          </p:spTgt>
                                        </p:tgtEl>
                                        <p:attrNameLst>
                                          <p:attrName>style.visibility</p:attrName>
                                        </p:attrNameLst>
                                      </p:cBhvr>
                                      <p:to>
                                        <p:strVal val="visible"/>
                                      </p:to>
                                    </p:set>
                                    <p:anim calcmode="lin" valueType="num">
                                      <p:cBhvr additive="base">
                                        <p:cTn id="43"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animBg="1"/>
    </p:bld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DFCEAF0-EF32-4ED2-AFE3-73560F9BBADA}"/>
              </a:ext>
            </a:extLst>
          </p:cNvPr>
          <p:cNvSpPr>
            <a:spLocks noGrp="1" noChangeArrowheads="1"/>
          </p:cNvSpPr>
          <p:nvPr>
            <p:ph type="title"/>
          </p:nvPr>
        </p:nvSpPr>
        <p:spPr>
          <a:xfrm>
            <a:off x="1524001" y="1"/>
            <a:ext cx="5148263" cy="1052513"/>
          </a:xfrm>
          <a:solidFill>
            <a:srgbClr val="BBE0E3"/>
          </a:solidFill>
          <a:ln w="76200">
            <a:solidFill>
              <a:schemeClr val="tx1"/>
            </a:solidFill>
            <a:miter lim="800000"/>
            <a:headEnd/>
            <a:tailEnd/>
          </a:ln>
        </p:spPr>
        <p:txBody>
          <a:bodyPr/>
          <a:lstStyle/>
          <a:p>
            <a:r>
              <a:rPr lang="cs-CZ" altLang="cs-CZ" sz="4000"/>
              <a:t>II.b stupeň  popálenin</a:t>
            </a:r>
          </a:p>
        </p:txBody>
      </p:sp>
      <p:sp>
        <p:nvSpPr>
          <p:cNvPr id="8195" name="Rectangle 3">
            <a:extLst>
              <a:ext uri="{FF2B5EF4-FFF2-40B4-BE49-F238E27FC236}">
                <a16:creationId xmlns:a16="http://schemas.microsoft.com/office/drawing/2014/main" id="{38E3BDFE-F6B7-43F0-BA51-3C5D157D7FD3}"/>
              </a:ext>
            </a:extLst>
          </p:cNvPr>
          <p:cNvSpPr>
            <a:spLocks noGrp="1" noChangeArrowheads="1"/>
          </p:cNvSpPr>
          <p:nvPr>
            <p:ph type="body" sz="half" idx="1"/>
          </p:nvPr>
        </p:nvSpPr>
        <p:spPr>
          <a:xfrm>
            <a:off x="1524000" y="1341439"/>
            <a:ext cx="3924300" cy="4751387"/>
          </a:xfrm>
          <a:solidFill>
            <a:srgbClr val="BBE0E3"/>
          </a:solidFill>
          <a:ln w="76200">
            <a:solidFill>
              <a:schemeClr val="tx1"/>
            </a:solidFill>
            <a:miter lim="800000"/>
            <a:headEnd/>
            <a:tailEnd/>
          </a:ln>
        </p:spPr>
        <p:txBody>
          <a:bodyPr/>
          <a:lstStyle/>
          <a:p>
            <a:pPr>
              <a:lnSpc>
                <a:spcPct val="80000"/>
              </a:lnSpc>
              <a:buFontTx/>
              <a:buNone/>
            </a:pPr>
            <a:r>
              <a:rPr lang="cs-CZ" altLang="cs-CZ" sz="2000" b="1"/>
              <a:t>Bolí</a:t>
            </a:r>
          </a:p>
          <a:p>
            <a:pPr>
              <a:lnSpc>
                <a:spcPct val="80000"/>
              </a:lnSpc>
              <a:buFontTx/>
              <a:buNone/>
            </a:pPr>
            <a:r>
              <a:rPr lang="cs-CZ" altLang="cs-CZ" sz="2000" b="1"/>
              <a:t>Hluboké částečné postižení kůže: puchýř nebo suchá tkáň</a:t>
            </a:r>
          </a:p>
          <a:p>
            <a:pPr>
              <a:lnSpc>
                <a:spcPct val="80000"/>
              </a:lnSpc>
              <a:buFontTx/>
              <a:buNone/>
            </a:pPr>
            <a:r>
              <a:rPr lang="cs-CZ" altLang="cs-CZ" sz="2000" b="1"/>
              <a:t>postižení kořenů vlasových folikulů</a:t>
            </a:r>
          </a:p>
          <a:p>
            <a:pPr>
              <a:lnSpc>
                <a:spcPct val="80000"/>
              </a:lnSpc>
              <a:buFontTx/>
              <a:buNone/>
            </a:pPr>
            <a:r>
              <a:rPr lang="cs-CZ" altLang="cs-CZ" sz="2000" b="1"/>
              <a:t>Bezprostředně po úrazu při zatlačení na kůži tkáň bledne, ale opět zčervená- pozitivní test kapilárního návratu</a:t>
            </a:r>
          </a:p>
          <a:p>
            <a:pPr>
              <a:lnSpc>
                <a:spcPct val="80000"/>
              </a:lnSpc>
              <a:buFontTx/>
              <a:buNone/>
            </a:pPr>
            <a:r>
              <a:rPr lang="cs-CZ" altLang="cs-CZ" sz="2000" b="1"/>
              <a:t>Za 24 hod. oběh stagnuje, postižení se prohlubuje, mikrocirkulace se zastavuje</a:t>
            </a:r>
          </a:p>
          <a:p>
            <a:pPr>
              <a:lnSpc>
                <a:spcPct val="80000"/>
              </a:lnSpc>
              <a:buFontTx/>
              <a:buNone/>
            </a:pPr>
            <a:r>
              <a:rPr lang="cs-CZ" altLang="cs-CZ" sz="2000" b="1"/>
              <a:t>Za 3-7 dní částečná ztráta kůže</a:t>
            </a:r>
          </a:p>
        </p:txBody>
      </p:sp>
      <p:pic>
        <p:nvPicPr>
          <p:cNvPr id="8197" name="Picture 5" descr="popáleniny2bstupeň">
            <a:extLst>
              <a:ext uri="{FF2B5EF4-FFF2-40B4-BE49-F238E27FC236}">
                <a16:creationId xmlns:a16="http://schemas.microsoft.com/office/drawing/2014/main" id="{85FB78AE-7F79-4903-8333-8E65F35297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18264" y="1125539"/>
            <a:ext cx="4249737" cy="3240087"/>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Line 6">
            <a:extLst>
              <a:ext uri="{FF2B5EF4-FFF2-40B4-BE49-F238E27FC236}">
                <a16:creationId xmlns:a16="http://schemas.microsoft.com/office/drawing/2014/main" id="{46659BDB-4B63-4D3E-B850-1F361AF2A192}"/>
              </a:ext>
            </a:extLst>
          </p:cNvPr>
          <p:cNvSpPr>
            <a:spLocks noChangeShapeType="1"/>
          </p:cNvSpPr>
          <p:nvPr/>
        </p:nvSpPr>
        <p:spPr bwMode="auto">
          <a:xfrm>
            <a:off x="5591175" y="4941888"/>
            <a:ext cx="1657350" cy="431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199" name="Line 7">
            <a:extLst>
              <a:ext uri="{FF2B5EF4-FFF2-40B4-BE49-F238E27FC236}">
                <a16:creationId xmlns:a16="http://schemas.microsoft.com/office/drawing/2014/main" id="{F044FC31-D0E2-47EA-ABC7-8230B4FD3A67}"/>
              </a:ext>
            </a:extLst>
          </p:cNvPr>
          <p:cNvSpPr>
            <a:spLocks noChangeShapeType="1"/>
          </p:cNvSpPr>
          <p:nvPr/>
        </p:nvSpPr>
        <p:spPr bwMode="auto">
          <a:xfrm flipV="1">
            <a:off x="7248526" y="3933826"/>
            <a:ext cx="3419475" cy="14398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200" name="Line 8">
            <a:extLst>
              <a:ext uri="{FF2B5EF4-FFF2-40B4-BE49-F238E27FC236}">
                <a16:creationId xmlns:a16="http://schemas.microsoft.com/office/drawing/2014/main" id="{179D49A9-7F10-431A-B3D6-082676AF06D8}"/>
              </a:ext>
            </a:extLst>
          </p:cNvPr>
          <p:cNvSpPr>
            <a:spLocks noChangeShapeType="1"/>
          </p:cNvSpPr>
          <p:nvPr/>
        </p:nvSpPr>
        <p:spPr bwMode="auto">
          <a:xfrm>
            <a:off x="5951539" y="1052514"/>
            <a:ext cx="73025" cy="3889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spd="med">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1+#ppt_w/2"/>
                                          </p:val>
                                        </p:tav>
                                        <p:tav tm="100000">
                                          <p:val>
                                            <p:strVal val="#ppt_x"/>
                                          </p:val>
                                        </p:tav>
                                      </p:tavLst>
                                    </p:anim>
                                    <p:anim calcmode="lin" valueType="num">
                                      <p:cBhvr additive="base">
                                        <p:cTn id="8" dur="500" fill="hold"/>
                                        <p:tgtEl>
                                          <p:spTgt spid="81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bg/>
                                          </p:spTgt>
                                        </p:tgtEl>
                                        <p:attrNameLst>
                                          <p:attrName>style.visibility</p:attrName>
                                        </p:attrNameLst>
                                      </p:cBhvr>
                                      <p:to>
                                        <p:strVal val="visible"/>
                                      </p:to>
                                    </p:set>
                                    <p:anim calcmode="lin" valueType="num">
                                      <p:cBhvr additive="base">
                                        <p:cTn id="13" dur="500" fill="hold"/>
                                        <p:tgtEl>
                                          <p:spTgt spid="8195">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0" end="0"/>
                                            </p:txEl>
                                          </p:spTgt>
                                        </p:tgtEl>
                                        <p:attrNameLst>
                                          <p:attrName>style.visibility</p:attrName>
                                        </p:attrNameLst>
                                      </p:cBhvr>
                                      <p:to>
                                        <p:strVal val="visible"/>
                                      </p:to>
                                    </p:set>
                                    <p:anim calcmode="lin" valueType="num">
                                      <p:cBhvr additive="base">
                                        <p:cTn id="19"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1" end="1"/>
                                            </p:txEl>
                                          </p:spTgt>
                                        </p:tgtEl>
                                        <p:attrNameLst>
                                          <p:attrName>style.visibility</p:attrName>
                                        </p:attrNameLst>
                                      </p:cBhvr>
                                      <p:to>
                                        <p:strVal val="visible"/>
                                      </p:to>
                                    </p:set>
                                    <p:anim calcmode="lin" valueType="num">
                                      <p:cBhvr additive="base">
                                        <p:cTn id="25"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2" end="2"/>
                                            </p:txEl>
                                          </p:spTgt>
                                        </p:tgtEl>
                                        <p:attrNameLst>
                                          <p:attrName>style.visibility</p:attrName>
                                        </p:attrNameLst>
                                      </p:cBhvr>
                                      <p:to>
                                        <p:strVal val="visible"/>
                                      </p:to>
                                    </p:set>
                                    <p:anim calcmode="lin" valueType="num">
                                      <p:cBhvr additive="base">
                                        <p:cTn id="31"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5">
                                            <p:txEl>
                                              <p:pRg st="3" end="3"/>
                                            </p:txEl>
                                          </p:spTgt>
                                        </p:tgtEl>
                                        <p:attrNameLst>
                                          <p:attrName>style.visibility</p:attrName>
                                        </p:attrNameLst>
                                      </p:cBhvr>
                                      <p:to>
                                        <p:strVal val="visible"/>
                                      </p:to>
                                    </p:set>
                                    <p:anim calcmode="lin" valueType="num">
                                      <p:cBhvr additive="base">
                                        <p:cTn id="37"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195">
                                            <p:txEl>
                                              <p:pRg st="4" end="4"/>
                                            </p:txEl>
                                          </p:spTgt>
                                        </p:tgtEl>
                                        <p:attrNameLst>
                                          <p:attrName>style.visibility</p:attrName>
                                        </p:attrNameLst>
                                      </p:cBhvr>
                                      <p:to>
                                        <p:strVal val="visible"/>
                                      </p:to>
                                    </p:set>
                                    <p:anim calcmode="lin" valueType="num">
                                      <p:cBhvr additive="base">
                                        <p:cTn id="43"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195">
                                            <p:txEl>
                                              <p:pRg st="5" end="5"/>
                                            </p:txEl>
                                          </p:spTgt>
                                        </p:tgtEl>
                                        <p:attrNameLst>
                                          <p:attrName>style.visibility</p:attrName>
                                        </p:attrNameLst>
                                      </p:cBhvr>
                                      <p:to>
                                        <p:strVal val="visible"/>
                                      </p:to>
                                    </p:set>
                                    <p:anim calcmode="lin" valueType="num">
                                      <p:cBhvr additive="base">
                                        <p:cTn id="49"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81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animBg="1"/>
    </p:bld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A6782F9-159F-47CB-B056-D55F45CD1F67}"/>
              </a:ext>
            </a:extLst>
          </p:cNvPr>
          <p:cNvSpPr>
            <a:spLocks noGrp="1" noChangeArrowheads="1"/>
          </p:cNvSpPr>
          <p:nvPr>
            <p:ph type="title"/>
          </p:nvPr>
        </p:nvSpPr>
        <p:spPr>
          <a:xfrm>
            <a:off x="1524000" y="0"/>
            <a:ext cx="4643438" cy="1341438"/>
          </a:xfrm>
          <a:solidFill>
            <a:srgbClr val="BBE0E3"/>
          </a:solidFill>
          <a:ln w="76200">
            <a:solidFill>
              <a:schemeClr val="tx1"/>
            </a:solidFill>
            <a:miter lim="800000"/>
            <a:headEnd/>
            <a:tailEnd/>
          </a:ln>
        </p:spPr>
        <p:txBody>
          <a:bodyPr/>
          <a:lstStyle/>
          <a:p>
            <a:r>
              <a:rPr lang="cs-CZ" altLang="cs-CZ" sz="4000"/>
              <a:t>III.Stupeň – eschara (příškvar)</a:t>
            </a:r>
          </a:p>
        </p:txBody>
      </p:sp>
      <p:sp>
        <p:nvSpPr>
          <p:cNvPr id="12291" name="Rectangle 3">
            <a:extLst>
              <a:ext uri="{FF2B5EF4-FFF2-40B4-BE49-F238E27FC236}">
                <a16:creationId xmlns:a16="http://schemas.microsoft.com/office/drawing/2014/main" id="{12E926EF-7F2E-4EB1-93A0-DFA1B3A5067C}"/>
              </a:ext>
            </a:extLst>
          </p:cNvPr>
          <p:cNvSpPr>
            <a:spLocks noGrp="1" noChangeArrowheads="1"/>
          </p:cNvSpPr>
          <p:nvPr>
            <p:ph type="body" sz="half" idx="1"/>
          </p:nvPr>
        </p:nvSpPr>
        <p:spPr>
          <a:xfrm>
            <a:off x="1847850" y="2205039"/>
            <a:ext cx="3754438" cy="4205287"/>
          </a:xfrm>
          <a:solidFill>
            <a:srgbClr val="BBE0E3"/>
          </a:solidFill>
          <a:ln w="76200">
            <a:solidFill>
              <a:schemeClr val="tx1"/>
            </a:solidFill>
            <a:miter lim="800000"/>
            <a:headEnd/>
            <a:tailEnd/>
          </a:ln>
        </p:spPr>
        <p:txBody>
          <a:bodyPr/>
          <a:lstStyle/>
          <a:p>
            <a:pPr>
              <a:lnSpc>
                <a:spcPct val="80000"/>
              </a:lnSpc>
            </a:pPr>
            <a:r>
              <a:rPr lang="cs-CZ" altLang="cs-CZ" sz="2400"/>
              <a:t>nebolí</a:t>
            </a:r>
          </a:p>
          <a:p>
            <a:pPr>
              <a:lnSpc>
                <a:spcPct val="80000"/>
              </a:lnSpc>
            </a:pPr>
            <a:r>
              <a:rPr lang="cs-CZ" altLang="cs-CZ" sz="2400"/>
              <a:t>Hluboké popáleniny: celá tlouštka kůže až do podkožního tuku</a:t>
            </a:r>
          </a:p>
          <a:p>
            <a:pPr>
              <a:lnSpc>
                <a:spcPct val="80000"/>
              </a:lnSpc>
            </a:pPr>
            <a:r>
              <a:rPr lang="cs-CZ" altLang="cs-CZ" sz="2400"/>
              <a:t>Koagulační nekróza s úplně neprůchodnými cévami (vazokonstrikce nebo trombózy (prohlubují k ischémii), olemovaná I. a II. stupněm, suchá, tuhá, šedožlutá až černá</a:t>
            </a:r>
          </a:p>
          <a:p>
            <a:pPr>
              <a:lnSpc>
                <a:spcPct val="80000"/>
              </a:lnSpc>
            </a:pPr>
            <a:endParaRPr lang="cs-CZ" altLang="cs-CZ" sz="2400"/>
          </a:p>
        </p:txBody>
      </p:sp>
      <p:pic>
        <p:nvPicPr>
          <p:cNvPr id="12299" name="Picture 11" descr="popáleniny3">
            <a:extLst>
              <a:ext uri="{FF2B5EF4-FFF2-40B4-BE49-F238E27FC236}">
                <a16:creationId xmlns:a16="http://schemas.microsoft.com/office/drawing/2014/main" id="{483815A1-C3CA-4444-AE70-69AD6D6B7D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03950" y="476250"/>
            <a:ext cx="4464050" cy="2736850"/>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0" name="Line 12">
            <a:extLst>
              <a:ext uri="{FF2B5EF4-FFF2-40B4-BE49-F238E27FC236}">
                <a16:creationId xmlns:a16="http://schemas.microsoft.com/office/drawing/2014/main" id="{C1582A4C-AA25-4138-9AE3-3DF8CFD16E28}"/>
              </a:ext>
            </a:extLst>
          </p:cNvPr>
          <p:cNvSpPr>
            <a:spLocks noChangeShapeType="1"/>
          </p:cNvSpPr>
          <p:nvPr/>
        </p:nvSpPr>
        <p:spPr bwMode="auto">
          <a:xfrm>
            <a:off x="5735639" y="5516564"/>
            <a:ext cx="1512887" cy="5048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301" name="Line 13">
            <a:extLst>
              <a:ext uri="{FF2B5EF4-FFF2-40B4-BE49-F238E27FC236}">
                <a16:creationId xmlns:a16="http://schemas.microsoft.com/office/drawing/2014/main" id="{1AB56157-003D-4620-A098-FA7828A00B43}"/>
              </a:ext>
            </a:extLst>
          </p:cNvPr>
          <p:cNvSpPr>
            <a:spLocks noChangeShapeType="1"/>
          </p:cNvSpPr>
          <p:nvPr/>
        </p:nvSpPr>
        <p:spPr bwMode="auto">
          <a:xfrm flipV="1">
            <a:off x="7248526" y="4437064"/>
            <a:ext cx="3419475" cy="15843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302" name="Line 14">
            <a:extLst>
              <a:ext uri="{FF2B5EF4-FFF2-40B4-BE49-F238E27FC236}">
                <a16:creationId xmlns:a16="http://schemas.microsoft.com/office/drawing/2014/main" id="{B6728B07-7EB4-4EA2-8DD6-90D4C2043FAB}"/>
              </a:ext>
            </a:extLst>
          </p:cNvPr>
          <p:cNvSpPr>
            <a:spLocks noChangeShapeType="1"/>
          </p:cNvSpPr>
          <p:nvPr/>
        </p:nvSpPr>
        <p:spPr bwMode="auto">
          <a:xfrm>
            <a:off x="8328026" y="3284539"/>
            <a:ext cx="73025" cy="216058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spd="med">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12299"/>
                                        </p:tgtEl>
                                        <p:attrNameLst>
                                          <p:attrName>style.visibility</p:attrName>
                                        </p:attrNameLst>
                                      </p:cBhvr>
                                      <p:to>
                                        <p:strVal val="visible"/>
                                      </p:to>
                                    </p:set>
                                    <p:anim calcmode="lin" valueType="num">
                                      <p:cBhvr additive="base">
                                        <p:cTn id="13" dur="500" fill="hold"/>
                                        <p:tgtEl>
                                          <p:spTgt spid="12299"/>
                                        </p:tgtEl>
                                        <p:attrNameLst>
                                          <p:attrName>ppt_x</p:attrName>
                                        </p:attrNameLst>
                                      </p:cBhvr>
                                      <p:tavLst>
                                        <p:tav tm="0">
                                          <p:val>
                                            <p:strVal val="1+#ppt_w/2"/>
                                          </p:val>
                                        </p:tav>
                                        <p:tav tm="100000">
                                          <p:val>
                                            <p:strVal val="#ppt_x"/>
                                          </p:val>
                                        </p:tav>
                                      </p:tavLst>
                                    </p:anim>
                                    <p:anim calcmode="lin" valueType="num">
                                      <p:cBhvr additive="base">
                                        <p:cTn id="14" dur="500" fill="hold"/>
                                        <p:tgtEl>
                                          <p:spTgt spid="1229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bg/>
                                          </p:spTgt>
                                        </p:tgtEl>
                                        <p:attrNameLst>
                                          <p:attrName>style.visibility</p:attrName>
                                        </p:attrNameLst>
                                      </p:cBhvr>
                                      <p:to>
                                        <p:strVal val="visible"/>
                                      </p:to>
                                    </p:set>
                                    <p:anim calcmode="lin" valueType="num">
                                      <p:cBhvr additive="base">
                                        <p:cTn id="19" dur="500" fill="hold"/>
                                        <p:tgtEl>
                                          <p:spTgt spid="12291">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bg/>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0" end="0"/>
                                            </p:txEl>
                                          </p:spTgt>
                                        </p:tgtEl>
                                        <p:attrNameLst>
                                          <p:attrName>style.visibility</p:attrName>
                                        </p:attrNameLst>
                                      </p:cBhvr>
                                      <p:to>
                                        <p:strVal val="visible"/>
                                      </p:to>
                                    </p:set>
                                    <p:anim calcmode="lin" valueType="num">
                                      <p:cBhvr additive="base">
                                        <p:cTn id="25"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1" end="1"/>
                                            </p:txEl>
                                          </p:spTgt>
                                        </p:tgtEl>
                                        <p:attrNameLst>
                                          <p:attrName>style.visibility</p:attrName>
                                        </p:attrNameLst>
                                      </p:cBhvr>
                                      <p:to>
                                        <p:strVal val="visible"/>
                                      </p:to>
                                    </p:set>
                                    <p:anim calcmode="lin" valueType="num">
                                      <p:cBhvr additive="base">
                                        <p:cTn id="3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1">
                                            <p:txEl>
                                              <p:pRg st="2" end="2"/>
                                            </p:txEl>
                                          </p:spTgt>
                                        </p:tgtEl>
                                        <p:attrNameLst>
                                          <p:attrName>style.visibility</p:attrName>
                                        </p:attrNameLst>
                                      </p:cBhvr>
                                      <p:to>
                                        <p:strVal val="visible"/>
                                      </p:to>
                                    </p:set>
                                    <p:anim calcmode="lin" valueType="num">
                                      <p:cBhvr additive="base">
                                        <p:cTn id="37"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build="p" animBg="1"/>
    </p:bld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66447E7-308D-40FD-9E28-9BECC06307D0}"/>
              </a:ext>
            </a:extLst>
          </p:cNvPr>
          <p:cNvSpPr>
            <a:spLocks noGrp="1" noChangeArrowheads="1"/>
          </p:cNvSpPr>
          <p:nvPr>
            <p:ph type="title"/>
          </p:nvPr>
        </p:nvSpPr>
        <p:spPr>
          <a:xfrm>
            <a:off x="2063750" y="1"/>
            <a:ext cx="8064500" cy="1052513"/>
          </a:xfrm>
          <a:solidFill>
            <a:srgbClr val="BBE0E3"/>
          </a:solidFill>
          <a:ln w="76200">
            <a:solidFill>
              <a:schemeClr val="tx1"/>
            </a:solidFill>
            <a:miter lim="800000"/>
            <a:headEnd/>
            <a:tailEnd/>
          </a:ln>
        </p:spPr>
        <p:txBody>
          <a:bodyPr/>
          <a:lstStyle/>
          <a:p>
            <a:r>
              <a:rPr lang="cs-CZ" altLang="cs-CZ" sz="4000"/>
              <a:t>Zajištění těžce popáleného dítěte</a:t>
            </a:r>
          </a:p>
        </p:txBody>
      </p:sp>
      <p:sp>
        <p:nvSpPr>
          <p:cNvPr id="34819" name="Rectangle 3">
            <a:extLst>
              <a:ext uri="{FF2B5EF4-FFF2-40B4-BE49-F238E27FC236}">
                <a16:creationId xmlns:a16="http://schemas.microsoft.com/office/drawing/2014/main" id="{EC8A94BA-13F6-4912-B4AA-6DADF198A9D5}"/>
              </a:ext>
            </a:extLst>
          </p:cNvPr>
          <p:cNvSpPr>
            <a:spLocks noGrp="1" noChangeArrowheads="1"/>
          </p:cNvSpPr>
          <p:nvPr>
            <p:ph type="body" sz="half" idx="1"/>
          </p:nvPr>
        </p:nvSpPr>
        <p:spPr>
          <a:xfrm>
            <a:off x="2063751" y="1412876"/>
            <a:ext cx="3394075" cy="5000625"/>
          </a:xfrm>
          <a:solidFill>
            <a:srgbClr val="BBE0E3"/>
          </a:solidFill>
          <a:ln w="76200">
            <a:solidFill>
              <a:schemeClr val="tx1"/>
            </a:solidFill>
            <a:miter lim="800000"/>
            <a:headEnd/>
            <a:tailEnd/>
          </a:ln>
        </p:spPr>
        <p:txBody>
          <a:bodyPr/>
          <a:lstStyle/>
          <a:p>
            <a:pPr>
              <a:lnSpc>
                <a:spcPct val="80000"/>
              </a:lnSpc>
            </a:pPr>
            <a:r>
              <a:rPr lang="cs-CZ" altLang="cs-CZ" sz="2400">
                <a:solidFill>
                  <a:srgbClr val="CC3300"/>
                </a:solidFill>
              </a:rPr>
              <a:t>CELKOVÉ</a:t>
            </a:r>
          </a:p>
          <a:p>
            <a:pPr>
              <a:lnSpc>
                <a:spcPct val="80000"/>
              </a:lnSpc>
            </a:pPr>
            <a:r>
              <a:rPr lang="cs-CZ" altLang="cs-CZ" sz="2400"/>
              <a:t>Ventilace</a:t>
            </a:r>
          </a:p>
          <a:p>
            <a:pPr>
              <a:lnSpc>
                <a:spcPct val="80000"/>
              </a:lnSpc>
            </a:pPr>
            <a:r>
              <a:rPr lang="cs-CZ" altLang="cs-CZ" sz="2400"/>
              <a:t>i.v. linka: Infuze, analgosedace</a:t>
            </a:r>
          </a:p>
          <a:p>
            <a:pPr>
              <a:lnSpc>
                <a:spcPct val="80000"/>
              </a:lnSpc>
            </a:pPr>
            <a:r>
              <a:rPr lang="cs-CZ" altLang="cs-CZ" sz="2400"/>
              <a:t>Permanentní močový katétr</a:t>
            </a:r>
          </a:p>
          <a:p>
            <a:pPr>
              <a:lnSpc>
                <a:spcPct val="80000"/>
              </a:lnSpc>
            </a:pPr>
            <a:r>
              <a:rPr lang="cs-CZ" altLang="cs-CZ" sz="2400"/>
              <a:t>Nazogastrická sonda</a:t>
            </a:r>
          </a:p>
          <a:p>
            <a:pPr>
              <a:lnSpc>
                <a:spcPct val="80000"/>
              </a:lnSpc>
              <a:buFontTx/>
              <a:buNone/>
            </a:pPr>
            <a:endParaRPr lang="cs-CZ" altLang="cs-CZ" sz="2400"/>
          </a:p>
          <a:p>
            <a:pPr>
              <a:lnSpc>
                <a:spcPct val="80000"/>
              </a:lnSpc>
            </a:pPr>
            <a:r>
              <a:rPr lang="cs-CZ" altLang="cs-CZ" sz="2400">
                <a:solidFill>
                  <a:srgbClr val="CC3300"/>
                </a:solidFill>
              </a:rPr>
              <a:t>MÍSTNÍ</a:t>
            </a:r>
          </a:p>
          <a:p>
            <a:pPr>
              <a:lnSpc>
                <a:spcPct val="80000"/>
              </a:lnSpc>
            </a:pPr>
            <a:r>
              <a:rPr lang="cs-CZ" altLang="cs-CZ" sz="2400"/>
              <a:t>Chlazení (!celkové podchlazení)</a:t>
            </a:r>
          </a:p>
          <a:p>
            <a:pPr>
              <a:lnSpc>
                <a:spcPct val="80000"/>
              </a:lnSpc>
            </a:pPr>
            <a:r>
              <a:rPr lang="cs-CZ" altLang="cs-CZ" sz="2400"/>
              <a:t>Sterilní krytí</a:t>
            </a:r>
          </a:p>
        </p:txBody>
      </p:sp>
      <p:pic>
        <p:nvPicPr>
          <p:cNvPr id="34825" name="Picture 9" descr="popáleniny-">
            <a:extLst>
              <a:ext uri="{FF2B5EF4-FFF2-40B4-BE49-F238E27FC236}">
                <a16:creationId xmlns:a16="http://schemas.microsoft.com/office/drawing/2014/main" id="{DCFA102B-006F-4193-B352-D3CACECE159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51538" y="1773239"/>
            <a:ext cx="4248150" cy="4249737"/>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pull dir="lu"/>
  </p:transition>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67FB2B2-0D68-46F0-8D09-7F327DCB5772}"/>
              </a:ext>
            </a:extLst>
          </p:cNvPr>
          <p:cNvSpPr>
            <a:spLocks noGrp="1" noChangeArrowheads="1"/>
          </p:cNvSpPr>
          <p:nvPr>
            <p:ph type="title"/>
          </p:nvPr>
        </p:nvSpPr>
        <p:spPr>
          <a:xfrm>
            <a:off x="3216275" y="274638"/>
            <a:ext cx="4967288" cy="850900"/>
          </a:xfrm>
          <a:solidFill>
            <a:schemeClr val="accent1"/>
          </a:solidFill>
          <a:ln w="76200">
            <a:solidFill>
              <a:schemeClr val="tx1"/>
            </a:solidFill>
            <a:miter lim="800000"/>
            <a:headEnd/>
            <a:tailEnd/>
          </a:ln>
        </p:spPr>
        <p:txBody>
          <a:bodyPr/>
          <a:lstStyle/>
          <a:p>
            <a:r>
              <a:rPr lang="cs-CZ" altLang="cs-CZ"/>
              <a:t>Infuzní terapie</a:t>
            </a:r>
          </a:p>
        </p:txBody>
      </p:sp>
      <p:sp>
        <p:nvSpPr>
          <p:cNvPr id="47107" name="Rectangle 3">
            <a:extLst>
              <a:ext uri="{FF2B5EF4-FFF2-40B4-BE49-F238E27FC236}">
                <a16:creationId xmlns:a16="http://schemas.microsoft.com/office/drawing/2014/main" id="{DA081346-A860-48CC-8F56-37C250DF1960}"/>
              </a:ext>
            </a:extLst>
          </p:cNvPr>
          <p:cNvSpPr>
            <a:spLocks noGrp="1" noChangeArrowheads="1"/>
          </p:cNvSpPr>
          <p:nvPr>
            <p:ph type="body" idx="1"/>
          </p:nvPr>
        </p:nvSpPr>
        <p:spPr>
          <a:xfrm>
            <a:off x="1847850" y="1916113"/>
            <a:ext cx="8229600" cy="3268662"/>
          </a:xfrm>
          <a:solidFill>
            <a:schemeClr val="accent1"/>
          </a:solidFill>
          <a:ln w="76200">
            <a:solidFill>
              <a:schemeClr val="tx1"/>
            </a:solidFill>
            <a:miter lim="800000"/>
            <a:headEnd/>
            <a:tailEnd/>
          </a:ln>
        </p:spPr>
        <p:txBody>
          <a:bodyPr/>
          <a:lstStyle/>
          <a:p>
            <a:pPr>
              <a:buFontTx/>
              <a:buNone/>
            </a:pPr>
            <a:r>
              <a:rPr lang="cs-CZ" altLang="cs-CZ"/>
              <a:t>indikace:</a:t>
            </a:r>
          </a:p>
          <a:p>
            <a:pPr>
              <a:buFontTx/>
              <a:buNone/>
            </a:pPr>
            <a:r>
              <a:rPr lang="cs-CZ" altLang="cs-CZ"/>
              <a:t>Dospělí </a:t>
            </a:r>
            <a:r>
              <a:rPr lang="cs-CZ" altLang="cs-CZ">
                <a:cs typeface="Arial" panose="020B0604020202020204" pitchFamily="34" charset="0"/>
              </a:rPr>
              <a:t>≥ 20% zělesného povrchu</a:t>
            </a:r>
          </a:p>
          <a:p>
            <a:pPr>
              <a:buFontTx/>
              <a:buNone/>
            </a:pPr>
            <a:r>
              <a:rPr lang="cs-CZ" altLang="cs-CZ">
                <a:cs typeface="Arial" panose="020B0604020202020204" pitchFamily="34" charset="0"/>
              </a:rPr>
              <a:t>Děti nad 10 let ≥ 15%</a:t>
            </a:r>
          </a:p>
          <a:p>
            <a:pPr>
              <a:buFontTx/>
              <a:buNone/>
            </a:pPr>
            <a:r>
              <a:rPr lang="cs-CZ" altLang="cs-CZ">
                <a:cs typeface="Arial" panose="020B0604020202020204" pitchFamily="34" charset="0"/>
              </a:rPr>
              <a:t>Děti nad 2 roky ≥10 %</a:t>
            </a:r>
          </a:p>
          <a:p>
            <a:pPr>
              <a:buFontTx/>
              <a:buNone/>
            </a:pPr>
            <a:r>
              <a:rPr lang="cs-CZ" altLang="cs-CZ">
                <a:cs typeface="Arial" panose="020B0604020202020204" pitchFamily="34" charset="0"/>
              </a:rPr>
              <a:t>Děti pod 2 roky a dospělí nad 60 let ≥ 5%</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D8D920C-9AB4-4ABF-8F1E-2A53263F21D6}"/>
              </a:ext>
            </a:extLst>
          </p:cNvPr>
          <p:cNvSpPr>
            <a:spLocks noGrp="1" noChangeArrowheads="1"/>
          </p:cNvSpPr>
          <p:nvPr>
            <p:ph type="title"/>
          </p:nvPr>
        </p:nvSpPr>
        <p:spPr>
          <a:xfrm>
            <a:off x="1847850" y="188914"/>
            <a:ext cx="8002588" cy="1209675"/>
          </a:xfrm>
          <a:solidFill>
            <a:schemeClr val="accent1"/>
          </a:solidFill>
          <a:ln w="76200">
            <a:solidFill>
              <a:schemeClr val="tx1"/>
            </a:solidFill>
            <a:miter lim="800000"/>
            <a:headEnd/>
            <a:tailEnd/>
          </a:ln>
        </p:spPr>
        <p:txBody>
          <a:bodyPr/>
          <a:lstStyle/>
          <a:p>
            <a:r>
              <a:rPr lang="cs-CZ" altLang="cs-CZ" sz="4000"/>
              <a:t>Výpočet množství tekutin pro i.v. terapii</a:t>
            </a:r>
          </a:p>
        </p:txBody>
      </p:sp>
      <p:sp>
        <p:nvSpPr>
          <p:cNvPr id="48132" name="Rectangle 4">
            <a:extLst>
              <a:ext uri="{FF2B5EF4-FFF2-40B4-BE49-F238E27FC236}">
                <a16:creationId xmlns:a16="http://schemas.microsoft.com/office/drawing/2014/main" id="{DC1A1A54-D042-485B-ABDE-6AFEC76C4995}"/>
              </a:ext>
            </a:extLst>
          </p:cNvPr>
          <p:cNvSpPr>
            <a:spLocks noGrp="1" noChangeArrowheads="1"/>
          </p:cNvSpPr>
          <p:nvPr>
            <p:ph type="body" sz="half" idx="1"/>
          </p:nvPr>
        </p:nvSpPr>
        <p:spPr>
          <a:xfrm>
            <a:off x="1847850" y="1600200"/>
            <a:ext cx="3671888" cy="4205288"/>
          </a:xfrm>
          <a:solidFill>
            <a:schemeClr val="accent1"/>
          </a:solidFill>
          <a:ln w="76200">
            <a:solidFill>
              <a:schemeClr val="tx1"/>
            </a:solidFill>
            <a:miter lim="800000"/>
            <a:headEnd/>
            <a:tailEnd/>
          </a:ln>
        </p:spPr>
        <p:txBody>
          <a:bodyPr/>
          <a:lstStyle/>
          <a:p>
            <a:r>
              <a:rPr lang="cs-CZ" altLang="cs-CZ" b="1">
                <a:solidFill>
                  <a:schemeClr val="accent2"/>
                </a:solidFill>
              </a:rPr>
              <a:t>Krystaloidy</a:t>
            </a:r>
          </a:p>
          <a:p>
            <a:pPr>
              <a:buFontTx/>
              <a:buNone/>
            </a:pPr>
            <a:r>
              <a:rPr lang="cs-CZ" altLang="cs-CZ" sz="2400" b="1"/>
              <a:t>Hartmann, </a:t>
            </a:r>
          </a:p>
          <a:p>
            <a:pPr>
              <a:buFontTx/>
              <a:buNone/>
            </a:pPr>
            <a:r>
              <a:rPr lang="cs-CZ" altLang="cs-CZ" sz="2400" b="1"/>
              <a:t>dtto Ringer-laktát</a:t>
            </a:r>
          </a:p>
          <a:p>
            <a:pPr>
              <a:buFontTx/>
              <a:buNone/>
            </a:pPr>
            <a:endParaRPr lang="cs-CZ" altLang="cs-CZ" b="1"/>
          </a:p>
          <a:p>
            <a:pPr>
              <a:buFontTx/>
              <a:buNone/>
            </a:pPr>
            <a:r>
              <a:rPr lang="cs-CZ" altLang="cs-CZ" sz="2400"/>
              <a:t>(% postižení </a:t>
            </a:r>
            <a:r>
              <a:rPr lang="cs-CZ" altLang="cs-CZ" sz="2400">
                <a:solidFill>
                  <a:srgbClr val="CC3300"/>
                </a:solidFill>
              </a:rPr>
              <a:t>x</a:t>
            </a:r>
            <a:r>
              <a:rPr lang="cs-CZ" altLang="cs-CZ" sz="2400"/>
              <a:t> kg hm) </a:t>
            </a:r>
            <a:r>
              <a:rPr lang="cs-CZ" altLang="cs-CZ" sz="2000">
                <a:solidFill>
                  <a:srgbClr val="CC3300"/>
                </a:solidFill>
              </a:rPr>
              <a:t>x 2</a:t>
            </a:r>
          </a:p>
          <a:p>
            <a:pPr>
              <a:buFontTx/>
              <a:buNone/>
            </a:pPr>
            <a:endParaRPr lang="cs-CZ" altLang="cs-CZ" sz="2000"/>
          </a:p>
          <a:p>
            <a:pPr>
              <a:buFontTx/>
              <a:buNone/>
            </a:pPr>
            <a:r>
              <a:rPr lang="cs-CZ" altLang="cs-CZ" sz="2000">
                <a:solidFill>
                  <a:srgbClr val="CC3300"/>
                </a:solidFill>
              </a:rPr>
              <a:t>Prvních 24 hodin se součin násobí 2</a:t>
            </a:r>
          </a:p>
        </p:txBody>
      </p:sp>
      <p:sp>
        <p:nvSpPr>
          <p:cNvPr id="48133" name="Rectangle 5">
            <a:extLst>
              <a:ext uri="{FF2B5EF4-FFF2-40B4-BE49-F238E27FC236}">
                <a16:creationId xmlns:a16="http://schemas.microsoft.com/office/drawing/2014/main" id="{D24F0298-31E4-4511-80B0-49A3C8FBFCEA}"/>
              </a:ext>
            </a:extLst>
          </p:cNvPr>
          <p:cNvSpPr>
            <a:spLocks noGrp="1" noChangeArrowheads="1"/>
          </p:cNvSpPr>
          <p:nvPr>
            <p:ph type="body" sz="half" idx="2"/>
          </p:nvPr>
        </p:nvSpPr>
        <p:spPr>
          <a:xfrm>
            <a:off x="5735639" y="1700214"/>
            <a:ext cx="4752975" cy="4060825"/>
          </a:xfrm>
          <a:solidFill>
            <a:schemeClr val="accent1"/>
          </a:solidFill>
          <a:ln w="76200">
            <a:solidFill>
              <a:schemeClr val="tx1"/>
            </a:solidFill>
            <a:miter lim="800000"/>
            <a:headEnd/>
            <a:tailEnd/>
          </a:ln>
        </p:spPr>
        <p:txBody>
          <a:bodyPr/>
          <a:lstStyle/>
          <a:p>
            <a:r>
              <a:rPr lang="cs-CZ" altLang="cs-CZ" b="1">
                <a:solidFill>
                  <a:schemeClr val="accent2"/>
                </a:solidFill>
              </a:rPr>
              <a:t>Koloidy </a:t>
            </a:r>
            <a:r>
              <a:rPr lang="cs-CZ" altLang="cs-CZ"/>
              <a:t>(plazmaexpandéry)</a:t>
            </a:r>
          </a:p>
          <a:p>
            <a:pPr>
              <a:buFontTx/>
              <a:buNone/>
            </a:pPr>
            <a:r>
              <a:rPr lang="cs-CZ" altLang="cs-CZ" sz="2400" b="1"/>
              <a:t>Čerstvá mražená plazma</a:t>
            </a:r>
          </a:p>
          <a:p>
            <a:pPr>
              <a:buFontTx/>
              <a:buNone/>
            </a:pPr>
            <a:r>
              <a:rPr lang="cs-CZ" altLang="cs-CZ" sz="2400" b="1"/>
              <a:t>Dextran, Haemacel,Gelifundol</a:t>
            </a:r>
          </a:p>
          <a:p>
            <a:pPr>
              <a:buFontTx/>
              <a:buNone/>
            </a:pPr>
            <a:endParaRPr lang="cs-CZ" altLang="cs-CZ" sz="2400"/>
          </a:p>
          <a:p>
            <a:pPr>
              <a:buFontTx/>
              <a:buNone/>
            </a:pPr>
            <a:r>
              <a:rPr lang="cs-CZ" altLang="cs-CZ" sz="2400"/>
              <a:t>% postižení </a:t>
            </a:r>
            <a:r>
              <a:rPr lang="cs-CZ" altLang="cs-CZ" sz="2400">
                <a:solidFill>
                  <a:srgbClr val="CC3300"/>
                </a:solidFill>
              </a:rPr>
              <a:t>x</a:t>
            </a:r>
            <a:r>
              <a:rPr lang="cs-CZ" altLang="cs-CZ" sz="2400"/>
              <a:t> kg hm</a:t>
            </a:r>
          </a:p>
          <a:p>
            <a:pPr>
              <a:buFontTx/>
              <a:buNone/>
            </a:pPr>
            <a:r>
              <a:rPr lang="cs-CZ" altLang="cs-CZ" sz="2400"/>
              <a:t>             2</a:t>
            </a:r>
          </a:p>
          <a:p>
            <a:pPr>
              <a:buFontTx/>
              <a:buNone/>
            </a:pPr>
            <a:endParaRPr lang="cs-CZ" altLang="cs-CZ" sz="2400"/>
          </a:p>
        </p:txBody>
      </p:sp>
      <p:sp>
        <p:nvSpPr>
          <p:cNvPr id="48134" name="Line 6">
            <a:extLst>
              <a:ext uri="{FF2B5EF4-FFF2-40B4-BE49-F238E27FC236}">
                <a16:creationId xmlns:a16="http://schemas.microsoft.com/office/drawing/2014/main" id="{6D00A146-BE0F-418F-BC0E-0E60288934FD}"/>
              </a:ext>
            </a:extLst>
          </p:cNvPr>
          <p:cNvSpPr>
            <a:spLocks noChangeShapeType="1"/>
          </p:cNvSpPr>
          <p:nvPr/>
        </p:nvSpPr>
        <p:spPr bwMode="auto">
          <a:xfrm>
            <a:off x="5880100" y="4437063"/>
            <a:ext cx="27368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46ED00-23E9-4208-A690-68D5453F2C1B}"/>
              </a:ext>
            </a:extLst>
          </p:cNvPr>
          <p:cNvSpPr>
            <a:spLocks noGrp="1"/>
          </p:cNvSpPr>
          <p:nvPr>
            <p:ph type="title"/>
          </p:nvPr>
        </p:nvSpPr>
        <p:spPr/>
        <p:txBody>
          <a:bodyPr/>
          <a:lstStyle/>
          <a:p>
            <a:r>
              <a:rPr lang="cs-CZ" b="1" dirty="0"/>
              <a:t>Prekancerózy</a:t>
            </a:r>
            <a:br>
              <a:rPr lang="cs-CZ" dirty="0"/>
            </a:br>
            <a:endParaRPr lang="cs-CZ" dirty="0"/>
          </a:p>
        </p:txBody>
      </p:sp>
      <p:sp>
        <p:nvSpPr>
          <p:cNvPr id="3" name="Zástupný symbol pro obsah 2">
            <a:extLst>
              <a:ext uri="{FF2B5EF4-FFF2-40B4-BE49-F238E27FC236}">
                <a16:creationId xmlns:a16="http://schemas.microsoft.com/office/drawing/2014/main" id="{4EB32249-CB9A-46B8-AD66-E43FB02379E7}"/>
              </a:ext>
            </a:extLst>
          </p:cNvPr>
          <p:cNvSpPr>
            <a:spLocks noGrp="1"/>
          </p:cNvSpPr>
          <p:nvPr>
            <p:ph idx="1"/>
          </p:nvPr>
        </p:nvSpPr>
        <p:spPr>
          <a:xfrm>
            <a:off x="95416" y="1825624"/>
            <a:ext cx="12096584" cy="4781909"/>
          </a:xfrm>
        </p:spPr>
        <p:txBody>
          <a:bodyPr>
            <a:normAutofit lnSpcReduction="10000"/>
          </a:bodyPr>
          <a:lstStyle/>
          <a:p>
            <a:r>
              <a:rPr lang="cs-CZ" dirty="0"/>
              <a:t>Karcinom žaludku vzniká z epitelu žaludeční sliznice, která byla </a:t>
            </a:r>
            <a:r>
              <a:rPr lang="cs-CZ" dirty="0" err="1"/>
              <a:t>nějakým</a:t>
            </a:r>
            <a:r>
              <a:rPr lang="cs-CZ" dirty="0"/>
              <a:t> způsobem změněná. </a:t>
            </a:r>
          </a:p>
          <a:p>
            <a:r>
              <a:rPr lang="cs-CZ" dirty="0"/>
              <a:t>Mezi rizikové faktory předcházející malignímu bujení patří:</a:t>
            </a:r>
          </a:p>
          <a:p>
            <a:r>
              <a:rPr lang="cs-CZ" dirty="0"/>
              <a:t>- chronická atrofická gastritida,</a:t>
            </a:r>
          </a:p>
          <a:p>
            <a:r>
              <a:rPr lang="cs-CZ" dirty="0"/>
              <a:t>- intestinální metaplazie,</a:t>
            </a:r>
          </a:p>
          <a:p>
            <a:r>
              <a:rPr lang="cs-CZ" dirty="0"/>
              <a:t>- žaludeční polypy,</a:t>
            </a:r>
          </a:p>
          <a:p>
            <a:r>
              <a:rPr lang="cs-CZ" dirty="0"/>
              <a:t>- </a:t>
            </a:r>
            <a:r>
              <a:rPr lang="cs-CZ" dirty="0" err="1"/>
              <a:t>pahýl</a:t>
            </a:r>
            <a:r>
              <a:rPr lang="cs-CZ" dirty="0"/>
              <a:t> žaludku po distální resekci,</a:t>
            </a:r>
          </a:p>
          <a:p>
            <a:r>
              <a:rPr lang="cs-CZ" dirty="0"/>
              <a:t>- epiteliální dysplazie,</a:t>
            </a:r>
          </a:p>
          <a:p>
            <a:r>
              <a:rPr lang="cs-CZ" dirty="0"/>
              <a:t>- vředová choroba,</a:t>
            </a:r>
          </a:p>
          <a:p>
            <a:r>
              <a:rPr lang="cs-CZ" dirty="0"/>
              <a:t>- </a:t>
            </a:r>
            <a:r>
              <a:rPr lang="cs-CZ" dirty="0" err="1"/>
              <a:t>Helicobacter</a:t>
            </a:r>
            <a:r>
              <a:rPr lang="cs-CZ" dirty="0"/>
              <a:t> </a:t>
            </a:r>
            <a:r>
              <a:rPr lang="cs-CZ" dirty="0" err="1"/>
              <a:t>pylori</a:t>
            </a:r>
            <a:r>
              <a:rPr lang="cs-CZ" dirty="0"/>
              <a:t>.</a:t>
            </a:r>
          </a:p>
          <a:p>
            <a:pPr marL="0" indent="0">
              <a:buNone/>
            </a:pPr>
            <a:endParaRPr lang="cs-CZ" dirty="0"/>
          </a:p>
          <a:p>
            <a:endParaRPr lang="cs-CZ" dirty="0"/>
          </a:p>
        </p:txBody>
      </p:sp>
      <p:pic>
        <p:nvPicPr>
          <p:cNvPr id="5" name="Obrázek 4">
            <a:extLst>
              <a:ext uri="{FF2B5EF4-FFF2-40B4-BE49-F238E27FC236}">
                <a16:creationId xmlns:a16="http://schemas.microsoft.com/office/drawing/2014/main" id="{4182DDBD-07B8-43B0-A08A-D8D71A70A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0611" y="3895672"/>
            <a:ext cx="3281240" cy="2666008"/>
          </a:xfrm>
          <a:prstGeom prst="rect">
            <a:avLst/>
          </a:prstGeom>
        </p:spPr>
      </p:pic>
      <p:pic>
        <p:nvPicPr>
          <p:cNvPr id="7" name="Obrázek 6">
            <a:extLst>
              <a:ext uri="{FF2B5EF4-FFF2-40B4-BE49-F238E27FC236}">
                <a16:creationId xmlns:a16="http://schemas.microsoft.com/office/drawing/2014/main" id="{2B5D8936-BC55-4475-9E67-031098B2C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986" y="4086970"/>
            <a:ext cx="2806612" cy="2474710"/>
          </a:xfrm>
          <a:prstGeom prst="rect">
            <a:avLst/>
          </a:prstGeom>
        </p:spPr>
      </p:pic>
      <p:pic>
        <p:nvPicPr>
          <p:cNvPr id="9" name="Obrázek 8">
            <a:extLst>
              <a:ext uri="{FF2B5EF4-FFF2-40B4-BE49-F238E27FC236}">
                <a16:creationId xmlns:a16="http://schemas.microsoft.com/office/drawing/2014/main" id="{9053262C-9E70-49F1-91D6-CE2ED687E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1851" y="0"/>
            <a:ext cx="2721500" cy="1840593"/>
          </a:xfrm>
          <a:prstGeom prst="rect">
            <a:avLst/>
          </a:prstGeom>
        </p:spPr>
      </p:pic>
    </p:spTree>
    <p:extLst>
      <p:ext uri="{BB962C8B-B14F-4D97-AF65-F5344CB8AC3E}">
        <p14:creationId xmlns:p14="http://schemas.microsoft.com/office/powerpoint/2010/main" val="2584841257"/>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08F1DDF-1DEB-435E-A914-86EA3D36D2AB}"/>
              </a:ext>
            </a:extLst>
          </p:cNvPr>
          <p:cNvSpPr>
            <a:spLocks noGrp="1" noChangeArrowheads="1"/>
          </p:cNvSpPr>
          <p:nvPr>
            <p:ph type="title"/>
          </p:nvPr>
        </p:nvSpPr>
        <p:spPr>
          <a:xfrm>
            <a:off x="3648076" y="620714"/>
            <a:ext cx="5400675" cy="922337"/>
          </a:xfrm>
          <a:solidFill>
            <a:schemeClr val="accent1"/>
          </a:solidFill>
          <a:ln w="76200">
            <a:solidFill>
              <a:schemeClr val="tx1"/>
            </a:solidFill>
            <a:miter lim="800000"/>
            <a:headEnd/>
            <a:tailEnd/>
          </a:ln>
        </p:spPr>
        <p:txBody>
          <a:bodyPr/>
          <a:lstStyle/>
          <a:p>
            <a:r>
              <a:rPr lang="cs-CZ" altLang="cs-CZ"/>
              <a:t>! Sepse</a:t>
            </a:r>
          </a:p>
        </p:txBody>
      </p:sp>
      <p:sp>
        <p:nvSpPr>
          <p:cNvPr id="50179" name="Rectangle 3">
            <a:extLst>
              <a:ext uri="{FF2B5EF4-FFF2-40B4-BE49-F238E27FC236}">
                <a16:creationId xmlns:a16="http://schemas.microsoft.com/office/drawing/2014/main" id="{DE6EE26F-8A89-462D-A56B-2E77CB2377EB}"/>
              </a:ext>
            </a:extLst>
          </p:cNvPr>
          <p:cNvSpPr>
            <a:spLocks noGrp="1" noChangeArrowheads="1"/>
          </p:cNvSpPr>
          <p:nvPr>
            <p:ph type="body" idx="1"/>
          </p:nvPr>
        </p:nvSpPr>
        <p:spPr>
          <a:xfrm>
            <a:off x="1847851" y="2133600"/>
            <a:ext cx="8435975" cy="2952750"/>
          </a:xfrm>
          <a:solidFill>
            <a:schemeClr val="accent1"/>
          </a:solidFill>
          <a:ln w="76200">
            <a:solidFill>
              <a:schemeClr val="tx1"/>
            </a:solidFill>
            <a:miter lim="800000"/>
            <a:headEnd/>
            <a:tailEnd/>
          </a:ln>
        </p:spPr>
        <p:txBody>
          <a:bodyPr/>
          <a:lstStyle/>
          <a:p>
            <a:r>
              <a:rPr lang="cs-CZ" altLang="cs-CZ" b="1">
                <a:solidFill>
                  <a:srgbClr val="CC3300"/>
                </a:solidFill>
              </a:rPr>
              <a:t>Centrální katétry měnit po 72 hodinách</a:t>
            </a:r>
            <a:r>
              <a:rPr lang="cs-CZ" altLang="cs-CZ"/>
              <a:t> x od jiných úrazů, kdy se ponechávají déle</a:t>
            </a:r>
          </a:p>
          <a:p>
            <a:r>
              <a:rPr lang="cs-CZ" altLang="cs-CZ"/>
              <a:t>! Kanylová sepse</a:t>
            </a:r>
          </a:p>
          <a:p>
            <a:r>
              <a:rPr lang="cs-CZ" altLang="cs-CZ"/>
              <a:t>! Endokarditis</a:t>
            </a:r>
          </a:p>
          <a:p>
            <a:r>
              <a:rPr lang="cs-CZ" altLang="cs-CZ"/>
              <a:t>! Septická embolizace</a:t>
            </a:r>
          </a:p>
          <a:p>
            <a:endParaRPr lang="cs-CZ" altLang="cs-CZ"/>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4833077-EB8F-454A-AAAE-DB21689781F2}"/>
              </a:ext>
            </a:extLst>
          </p:cNvPr>
          <p:cNvSpPr>
            <a:spLocks noGrp="1" noChangeArrowheads="1"/>
          </p:cNvSpPr>
          <p:nvPr>
            <p:ph type="title"/>
          </p:nvPr>
        </p:nvSpPr>
        <p:spPr>
          <a:xfrm>
            <a:off x="2279650" y="476250"/>
            <a:ext cx="7416800" cy="649288"/>
          </a:xfrm>
          <a:solidFill>
            <a:srgbClr val="BBE0E3"/>
          </a:solidFill>
          <a:ln w="76200">
            <a:solidFill>
              <a:schemeClr val="tx1"/>
            </a:solidFill>
            <a:miter lim="800000"/>
            <a:headEnd/>
            <a:tailEnd/>
          </a:ln>
        </p:spPr>
        <p:txBody>
          <a:bodyPr/>
          <a:lstStyle/>
          <a:p>
            <a:r>
              <a:rPr lang="cs-CZ" altLang="cs-CZ" sz="4000"/>
              <a:t>Uvolňovací nářezy- fasciotomie</a:t>
            </a:r>
          </a:p>
        </p:txBody>
      </p:sp>
      <p:pic>
        <p:nvPicPr>
          <p:cNvPr id="27654" name="Picture 6" descr="popáleninuvol">
            <a:extLst>
              <a:ext uri="{FF2B5EF4-FFF2-40B4-BE49-F238E27FC236}">
                <a16:creationId xmlns:a16="http://schemas.microsoft.com/office/drawing/2014/main" id="{5DA6402A-6A99-4062-8BC5-6E202D88DC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1" y="1844675"/>
            <a:ext cx="3609975" cy="4165600"/>
          </a:xfrm>
          <a:solidFill>
            <a:schemeClr val="tx2"/>
          </a:solidFill>
          <a:ln w="76200">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5" name="Picture 7" descr="popáleniny_fasciotomie">
            <a:extLst>
              <a:ext uri="{FF2B5EF4-FFF2-40B4-BE49-F238E27FC236}">
                <a16:creationId xmlns:a16="http://schemas.microsoft.com/office/drawing/2014/main" id="{28B55C55-8B73-4F20-A461-A62B62EAF22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96000" y="1341439"/>
            <a:ext cx="3600450" cy="2427287"/>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7" name="Picture 9" descr="popáleniny_uvolň">
            <a:extLst>
              <a:ext uri="{FF2B5EF4-FFF2-40B4-BE49-F238E27FC236}">
                <a16:creationId xmlns:a16="http://schemas.microsoft.com/office/drawing/2014/main" id="{6FB30F4B-E4E1-4BF2-A478-D4A610CA1A9E}"/>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96000" y="4076701"/>
            <a:ext cx="3600450" cy="2232025"/>
          </a:xfr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blinds/>
  </p:transition>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16EF81CF-8F5B-4BD2-BB17-E13D36082747}"/>
              </a:ext>
            </a:extLst>
          </p:cNvPr>
          <p:cNvSpPr>
            <a:spLocks noGrp="1" noChangeArrowheads="1"/>
          </p:cNvSpPr>
          <p:nvPr>
            <p:ph type="title" sz="quarter"/>
          </p:nvPr>
        </p:nvSpPr>
        <p:spPr>
          <a:xfrm>
            <a:off x="5087939" y="274639"/>
            <a:ext cx="2016125" cy="706437"/>
          </a:xfrm>
          <a:solidFill>
            <a:schemeClr val="accent1"/>
          </a:solidFill>
          <a:ln w="76200">
            <a:solidFill>
              <a:schemeClr val="tx1"/>
            </a:solidFill>
            <a:miter lim="800000"/>
            <a:headEnd/>
            <a:tailEnd/>
          </a:ln>
        </p:spPr>
        <p:txBody>
          <a:bodyPr/>
          <a:lstStyle/>
          <a:p>
            <a:r>
              <a:rPr lang="cs-CZ" altLang="cs-CZ" sz="4000"/>
              <a:t>Terapie </a:t>
            </a:r>
          </a:p>
        </p:txBody>
      </p:sp>
      <p:pic>
        <p:nvPicPr>
          <p:cNvPr id="24582" name="Picture 6" descr="popáleninynekrektomie3">
            <a:extLst>
              <a:ext uri="{FF2B5EF4-FFF2-40B4-BE49-F238E27FC236}">
                <a16:creationId xmlns:a16="http://schemas.microsoft.com/office/drawing/2014/main" id="{D941E324-EA28-45D9-8662-20A69E49F2A2}"/>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19288" y="1484313"/>
            <a:ext cx="3816350" cy="2284412"/>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6" name="Picture 10" descr="popáleniny_xenotransplantáty">
            <a:extLst>
              <a:ext uri="{FF2B5EF4-FFF2-40B4-BE49-F238E27FC236}">
                <a16:creationId xmlns:a16="http://schemas.microsoft.com/office/drawing/2014/main" id="{3619D3AC-E3B5-46F0-8533-A7ED2E34019F}"/>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292851" y="1616076"/>
            <a:ext cx="3548063" cy="2066925"/>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7" name="Text Box 11">
            <a:extLst>
              <a:ext uri="{FF2B5EF4-FFF2-40B4-BE49-F238E27FC236}">
                <a16:creationId xmlns:a16="http://schemas.microsoft.com/office/drawing/2014/main" id="{F28ADBFF-9401-4C95-9BFB-666810A7726A}"/>
              </a:ext>
            </a:extLst>
          </p:cNvPr>
          <p:cNvSpPr txBox="1">
            <a:spLocks noChangeArrowheads="1"/>
          </p:cNvSpPr>
          <p:nvPr/>
        </p:nvSpPr>
        <p:spPr bwMode="auto">
          <a:xfrm>
            <a:off x="2566988" y="981075"/>
            <a:ext cx="2735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a:t>nekrektomie</a:t>
            </a:r>
          </a:p>
        </p:txBody>
      </p:sp>
      <p:sp>
        <p:nvSpPr>
          <p:cNvPr id="24588" name="Text Box 12">
            <a:extLst>
              <a:ext uri="{FF2B5EF4-FFF2-40B4-BE49-F238E27FC236}">
                <a16:creationId xmlns:a16="http://schemas.microsoft.com/office/drawing/2014/main" id="{88B7BBB3-4D27-444F-A8C6-F225E51B3134}"/>
              </a:ext>
            </a:extLst>
          </p:cNvPr>
          <p:cNvSpPr txBox="1">
            <a:spLocks noChangeArrowheads="1"/>
          </p:cNvSpPr>
          <p:nvPr/>
        </p:nvSpPr>
        <p:spPr bwMode="auto">
          <a:xfrm>
            <a:off x="6888164" y="1125539"/>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000" b="1"/>
              <a:t>xenotransplantáty</a:t>
            </a:r>
          </a:p>
        </p:txBody>
      </p:sp>
      <p:pic>
        <p:nvPicPr>
          <p:cNvPr id="24589" name="Picture 13" descr="popáleniny_odběr_dermoepidermálního_štěpu">
            <a:extLst>
              <a:ext uri="{FF2B5EF4-FFF2-40B4-BE49-F238E27FC236}">
                <a16:creationId xmlns:a16="http://schemas.microsoft.com/office/drawing/2014/main" id="{77709A61-E88C-41B5-A66B-C38DF7FA2C9E}"/>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92314" y="4030664"/>
            <a:ext cx="3584575" cy="2001837"/>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90" name="Text Box 14">
            <a:extLst>
              <a:ext uri="{FF2B5EF4-FFF2-40B4-BE49-F238E27FC236}">
                <a16:creationId xmlns:a16="http://schemas.microsoft.com/office/drawing/2014/main" id="{241D9727-E8FB-43DF-A97B-56B24B1F0C2B}"/>
              </a:ext>
            </a:extLst>
          </p:cNvPr>
          <p:cNvSpPr txBox="1">
            <a:spLocks noChangeArrowheads="1"/>
          </p:cNvSpPr>
          <p:nvPr/>
        </p:nvSpPr>
        <p:spPr bwMode="auto">
          <a:xfrm>
            <a:off x="2351088" y="6021389"/>
            <a:ext cx="3168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a:t>Odběr xenotransplantátu</a:t>
            </a:r>
          </a:p>
        </p:txBody>
      </p:sp>
      <p:pic>
        <p:nvPicPr>
          <p:cNvPr id="24593" name="Picture 17" descr="popáleniny_mesh">
            <a:extLst>
              <a:ext uri="{FF2B5EF4-FFF2-40B4-BE49-F238E27FC236}">
                <a16:creationId xmlns:a16="http://schemas.microsoft.com/office/drawing/2014/main" id="{E8AB45B8-AB3D-46A0-B0BF-EEE06F4D442B}"/>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167439" y="4049714"/>
            <a:ext cx="3641725" cy="1965325"/>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94" name="Text Box 18">
            <a:extLst>
              <a:ext uri="{FF2B5EF4-FFF2-40B4-BE49-F238E27FC236}">
                <a16:creationId xmlns:a16="http://schemas.microsoft.com/office/drawing/2014/main" id="{93DB3660-5793-4C4F-A393-12AD74DCDDCD}"/>
              </a:ext>
            </a:extLst>
          </p:cNvPr>
          <p:cNvSpPr txBox="1">
            <a:spLocks noChangeArrowheads="1"/>
          </p:cNvSpPr>
          <p:nvPr/>
        </p:nvSpPr>
        <p:spPr bwMode="auto">
          <a:xfrm>
            <a:off x="6383339" y="6035676"/>
            <a:ext cx="32400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a:t>Mesh s odklopenými xenotransplantáty</a:t>
            </a:r>
            <a:r>
              <a:rPr lang="cs-CZ" altLang="cs-CZ"/>
              <a:t> </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additive="base">
                                        <p:cTn id="7" dur="500" fill="hold"/>
                                        <p:tgtEl>
                                          <p:spTgt spid="24582"/>
                                        </p:tgtEl>
                                        <p:attrNameLst>
                                          <p:attrName>ppt_x</p:attrName>
                                        </p:attrNameLst>
                                      </p:cBhvr>
                                      <p:tavLst>
                                        <p:tav tm="0">
                                          <p:val>
                                            <p:strVal val="#ppt_x"/>
                                          </p:val>
                                        </p:tav>
                                        <p:tav tm="100000">
                                          <p:val>
                                            <p:strVal val="#ppt_x"/>
                                          </p:val>
                                        </p:tav>
                                      </p:tavLst>
                                    </p:anim>
                                    <p:anim calcmode="lin" valueType="num">
                                      <p:cBhvr additive="base">
                                        <p:cTn id="8"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4586"/>
                                        </p:tgtEl>
                                        <p:attrNameLst>
                                          <p:attrName>style.visibility</p:attrName>
                                        </p:attrNameLst>
                                      </p:cBhvr>
                                      <p:to>
                                        <p:strVal val="visible"/>
                                      </p:to>
                                    </p:set>
                                    <p:anim calcmode="lin" valueType="num">
                                      <p:cBhvr additive="base">
                                        <p:cTn id="13" dur="500" fill="hold"/>
                                        <p:tgtEl>
                                          <p:spTgt spid="24586"/>
                                        </p:tgtEl>
                                        <p:attrNameLst>
                                          <p:attrName>ppt_x</p:attrName>
                                        </p:attrNameLst>
                                      </p:cBhvr>
                                      <p:tavLst>
                                        <p:tav tm="0">
                                          <p:val>
                                            <p:strVal val="#ppt_x"/>
                                          </p:val>
                                        </p:tav>
                                        <p:tav tm="100000">
                                          <p:val>
                                            <p:strVal val="#ppt_x"/>
                                          </p:val>
                                        </p:tav>
                                      </p:tavLst>
                                    </p:anim>
                                    <p:anim calcmode="lin" valueType="num">
                                      <p:cBhvr additive="base">
                                        <p:cTn id="14" dur="500" fill="hold"/>
                                        <p:tgtEl>
                                          <p:spTgt spid="2458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89"/>
                                        </p:tgtEl>
                                        <p:attrNameLst>
                                          <p:attrName>style.visibility</p:attrName>
                                        </p:attrNameLst>
                                      </p:cBhvr>
                                      <p:to>
                                        <p:strVal val="visible"/>
                                      </p:to>
                                    </p:set>
                                    <p:anim calcmode="lin" valueType="num">
                                      <p:cBhvr additive="base">
                                        <p:cTn id="19" dur="500" fill="hold"/>
                                        <p:tgtEl>
                                          <p:spTgt spid="24589"/>
                                        </p:tgtEl>
                                        <p:attrNameLst>
                                          <p:attrName>ppt_x</p:attrName>
                                        </p:attrNameLst>
                                      </p:cBhvr>
                                      <p:tavLst>
                                        <p:tav tm="0">
                                          <p:val>
                                            <p:strVal val="#ppt_x"/>
                                          </p:val>
                                        </p:tav>
                                        <p:tav tm="100000">
                                          <p:val>
                                            <p:strVal val="#ppt_x"/>
                                          </p:val>
                                        </p:tav>
                                      </p:tavLst>
                                    </p:anim>
                                    <p:anim calcmode="lin" valueType="num">
                                      <p:cBhvr additive="base">
                                        <p:cTn id="20" dur="500" fill="hold"/>
                                        <p:tgtEl>
                                          <p:spTgt spid="2458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93"/>
                                        </p:tgtEl>
                                        <p:attrNameLst>
                                          <p:attrName>style.visibility</p:attrName>
                                        </p:attrNameLst>
                                      </p:cBhvr>
                                      <p:to>
                                        <p:strVal val="visible"/>
                                      </p:to>
                                    </p:set>
                                    <p:anim calcmode="lin" valueType="num">
                                      <p:cBhvr additive="base">
                                        <p:cTn id="25" dur="500" fill="hold"/>
                                        <p:tgtEl>
                                          <p:spTgt spid="24593"/>
                                        </p:tgtEl>
                                        <p:attrNameLst>
                                          <p:attrName>ppt_x</p:attrName>
                                        </p:attrNameLst>
                                      </p:cBhvr>
                                      <p:tavLst>
                                        <p:tav tm="0">
                                          <p:val>
                                            <p:strVal val="#ppt_x"/>
                                          </p:val>
                                        </p:tav>
                                        <p:tav tm="100000">
                                          <p:val>
                                            <p:strVal val="#ppt_x"/>
                                          </p:val>
                                        </p:tav>
                                      </p:tavLst>
                                    </p:anim>
                                    <p:anim calcmode="lin" valueType="num">
                                      <p:cBhvr additive="base">
                                        <p:cTn id="26" dur="500" fill="hold"/>
                                        <p:tgtEl>
                                          <p:spTgt spid="24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3738095C-CE70-4C9C-AE6C-EF656B5D20FB}"/>
              </a:ext>
            </a:extLst>
          </p:cNvPr>
          <p:cNvSpPr>
            <a:spLocks noGrp="1" noChangeArrowheads="1"/>
          </p:cNvSpPr>
          <p:nvPr>
            <p:ph type="title" sz="quarter"/>
          </p:nvPr>
        </p:nvSpPr>
        <p:spPr>
          <a:xfrm>
            <a:off x="3648076" y="274639"/>
            <a:ext cx="5472113" cy="706437"/>
          </a:xfrm>
          <a:solidFill>
            <a:schemeClr val="accent1"/>
          </a:solidFill>
          <a:ln w="76200">
            <a:solidFill>
              <a:schemeClr val="tx1"/>
            </a:solidFill>
            <a:miter lim="800000"/>
            <a:headEnd/>
            <a:tailEnd/>
          </a:ln>
        </p:spPr>
        <p:txBody>
          <a:bodyPr/>
          <a:lstStyle/>
          <a:p>
            <a:r>
              <a:rPr lang="cs-CZ" altLang="cs-CZ" sz="4000"/>
              <a:t>Příprava transplantátu</a:t>
            </a:r>
          </a:p>
        </p:txBody>
      </p:sp>
      <p:pic>
        <p:nvPicPr>
          <p:cNvPr id="30729" name="Picture 9" descr="popáleniny_odběr_dermoepidermálního_štěpu">
            <a:extLst>
              <a:ext uri="{FF2B5EF4-FFF2-40B4-BE49-F238E27FC236}">
                <a16:creationId xmlns:a16="http://schemas.microsoft.com/office/drawing/2014/main" id="{5B99AD69-E696-499F-91F1-00737856D6F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422526" y="1692275"/>
            <a:ext cx="3154363" cy="2001838"/>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0" name="Picture 10" descr="popáleniny_laváž_štěpůvATB">
            <a:extLst>
              <a:ext uri="{FF2B5EF4-FFF2-40B4-BE49-F238E27FC236}">
                <a16:creationId xmlns:a16="http://schemas.microsoft.com/office/drawing/2014/main" id="{1B32EBC2-46B9-438A-B18B-AB2CB91AD68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35725" y="1760538"/>
            <a:ext cx="3511550" cy="1865312"/>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1" name="Picture 11" descr="popáleniny_štěp_na_stojánku">
            <a:extLst>
              <a:ext uri="{FF2B5EF4-FFF2-40B4-BE49-F238E27FC236}">
                <a16:creationId xmlns:a16="http://schemas.microsoft.com/office/drawing/2014/main" id="{6C03CEBE-508F-4BD5-8BC8-08A1FCDDDDA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395539" y="4076700"/>
            <a:ext cx="3209925" cy="1911350"/>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2" name="Picture 12" descr="popáleniny_meshování2">
            <a:extLst>
              <a:ext uri="{FF2B5EF4-FFF2-40B4-BE49-F238E27FC236}">
                <a16:creationId xmlns:a16="http://schemas.microsoft.com/office/drawing/2014/main" id="{4539B9EB-0BC6-45EC-BDF5-8CC1D3E8E811}"/>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562726" y="3952876"/>
            <a:ext cx="3255963" cy="2157413"/>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3" name="Text Box 13">
            <a:extLst>
              <a:ext uri="{FF2B5EF4-FFF2-40B4-BE49-F238E27FC236}">
                <a16:creationId xmlns:a16="http://schemas.microsoft.com/office/drawing/2014/main" id="{DB151C6B-37A2-446D-8371-91ABB78F5F7F}"/>
              </a:ext>
            </a:extLst>
          </p:cNvPr>
          <p:cNvSpPr txBox="1">
            <a:spLocks noChangeArrowheads="1"/>
          </p:cNvSpPr>
          <p:nvPr/>
        </p:nvSpPr>
        <p:spPr bwMode="auto">
          <a:xfrm>
            <a:off x="2640014" y="1052513"/>
            <a:ext cx="30241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t>1</a:t>
            </a:r>
            <a:r>
              <a:rPr lang="cs-CZ" altLang="cs-CZ"/>
              <a:t>.     </a:t>
            </a:r>
            <a:r>
              <a:rPr lang="cs-CZ" altLang="cs-CZ" b="1"/>
              <a:t>Odběr xenotransplantátu</a:t>
            </a:r>
          </a:p>
        </p:txBody>
      </p:sp>
      <p:sp>
        <p:nvSpPr>
          <p:cNvPr id="30734" name="Text Box 14">
            <a:extLst>
              <a:ext uri="{FF2B5EF4-FFF2-40B4-BE49-F238E27FC236}">
                <a16:creationId xmlns:a16="http://schemas.microsoft.com/office/drawing/2014/main" id="{1EBDE2C6-63EF-49D8-AFAF-A770DCA55DA5}"/>
              </a:ext>
            </a:extLst>
          </p:cNvPr>
          <p:cNvSpPr txBox="1">
            <a:spLocks noChangeArrowheads="1"/>
          </p:cNvSpPr>
          <p:nvPr/>
        </p:nvSpPr>
        <p:spPr bwMode="auto">
          <a:xfrm>
            <a:off x="6456364" y="1412876"/>
            <a:ext cx="309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t>2.  Laváž v ATB</a:t>
            </a:r>
          </a:p>
        </p:txBody>
      </p:sp>
      <p:sp>
        <p:nvSpPr>
          <p:cNvPr id="30735" name="Text Box 15">
            <a:extLst>
              <a:ext uri="{FF2B5EF4-FFF2-40B4-BE49-F238E27FC236}">
                <a16:creationId xmlns:a16="http://schemas.microsoft.com/office/drawing/2014/main" id="{0159A1DB-2A50-4049-936D-DC6377FADA99}"/>
              </a:ext>
            </a:extLst>
          </p:cNvPr>
          <p:cNvSpPr txBox="1">
            <a:spLocks noChangeArrowheads="1"/>
          </p:cNvSpPr>
          <p:nvPr/>
        </p:nvSpPr>
        <p:spPr bwMode="auto">
          <a:xfrm>
            <a:off x="2495551" y="6021388"/>
            <a:ext cx="2879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t>3. Navinutí na stojánek</a:t>
            </a:r>
          </a:p>
        </p:txBody>
      </p:sp>
      <p:sp>
        <p:nvSpPr>
          <p:cNvPr id="30736" name="Text Box 16">
            <a:extLst>
              <a:ext uri="{FF2B5EF4-FFF2-40B4-BE49-F238E27FC236}">
                <a16:creationId xmlns:a16="http://schemas.microsoft.com/office/drawing/2014/main" id="{D047D966-52B8-4E1C-B876-5DFB1B51F049}"/>
              </a:ext>
            </a:extLst>
          </p:cNvPr>
          <p:cNvSpPr txBox="1">
            <a:spLocks noChangeArrowheads="1"/>
          </p:cNvSpPr>
          <p:nvPr/>
        </p:nvSpPr>
        <p:spPr bwMode="auto">
          <a:xfrm>
            <a:off x="6600826" y="6165851"/>
            <a:ext cx="287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t>4. síťování- mesh</a:t>
            </a:r>
          </a:p>
        </p:txBody>
      </p:sp>
    </p:spTree>
  </p:cSld>
  <p:clrMapOvr>
    <a:masterClrMapping/>
  </p:clrMapOvr>
  <p:transition>
    <p:blinds/>
  </p:transition>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5C42A28E-1C8F-48B1-A607-67EADEE0D4E8}"/>
              </a:ext>
            </a:extLst>
          </p:cNvPr>
          <p:cNvSpPr>
            <a:spLocks noGrp="1" noChangeArrowheads="1"/>
          </p:cNvSpPr>
          <p:nvPr>
            <p:ph type="title" sz="quarter"/>
          </p:nvPr>
        </p:nvSpPr>
        <p:spPr>
          <a:xfrm>
            <a:off x="2424114" y="274639"/>
            <a:ext cx="6911975" cy="777875"/>
          </a:xfrm>
          <a:solidFill>
            <a:schemeClr val="accent1"/>
          </a:solidFill>
          <a:ln w="76200">
            <a:solidFill>
              <a:schemeClr val="tx1"/>
            </a:solidFill>
            <a:miter lim="800000"/>
            <a:headEnd/>
            <a:tailEnd/>
          </a:ln>
        </p:spPr>
        <p:txBody>
          <a:bodyPr/>
          <a:lstStyle/>
          <a:p>
            <a:r>
              <a:rPr lang="cs-CZ" altLang="cs-CZ" sz="4000"/>
              <a:t>Meshování transplantátu</a:t>
            </a:r>
          </a:p>
        </p:txBody>
      </p:sp>
      <p:pic>
        <p:nvPicPr>
          <p:cNvPr id="32777" name="Picture 9" descr="popáleniny_meshování">
            <a:extLst>
              <a:ext uri="{FF2B5EF4-FFF2-40B4-BE49-F238E27FC236}">
                <a16:creationId xmlns:a16="http://schemas.microsoft.com/office/drawing/2014/main" id="{7B71EF87-254A-42F9-8E8C-ACC59E4CFF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735264" y="1600200"/>
            <a:ext cx="2530475" cy="2185988"/>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8" name="Picture 10" descr="popáleniny_mesh">
            <a:extLst>
              <a:ext uri="{FF2B5EF4-FFF2-40B4-BE49-F238E27FC236}">
                <a16:creationId xmlns:a16="http://schemas.microsoft.com/office/drawing/2014/main" id="{F61C1065-402E-49CB-A6DE-2315D2D7D79E}"/>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72251" y="1709739"/>
            <a:ext cx="3236913" cy="1965325"/>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9" name="Picture 11" descr="popáleniny_meshováníizotranspl">
            <a:extLst>
              <a:ext uri="{FF2B5EF4-FFF2-40B4-BE49-F238E27FC236}">
                <a16:creationId xmlns:a16="http://schemas.microsoft.com/office/drawing/2014/main" id="{2A6F65F4-4C47-4ED8-8938-C8DB2B5E915F}"/>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56363" y="4076701"/>
            <a:ext cx="3365500" cy="2157413"/>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80" name="Picture 12" descr="popáleniny_meshování2">
            <a:extLst>
              <a:ext uri="{FF2B5EF4-FFF2-40B4-BE49-F238E27FC236}">
                <a16:creationId xmlns:a16="http://schemas.microsoft.com/office/drawing/2014/main" id="{E89DF6FE-D5EF-4A72-ACF8-A94188BAB464}"/>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279651" y="4076701"/>
            <a:ext cx="3255963" cy="2157413"/>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blinds/>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FB3C69BF-E870-4E5D-BEEB-74ADAD7EC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8081" y="1804946"/>
            <a:ext cx="3737960" cy="2565537"/>
          </a:xfrm>
          <a:prstGeom prst="rect">
            <a:avLst/>
          </a:prstGeom>
        </p:spPr>
      </p:pic>
      <p:sp>
        <p:nvSpPr>
          <p:cNvPr id="2" name="Nadpis 1">
            <a:extLst>
              <a:ext uri="{FF2B5EF4-FFF2-40B4-BE49-F238E27FC236}">
                <a16:creationId xmlns:a16="http://schemas.microsoft.com/office/drawing/2014/main" id="{0ECC1F50-5B44-47F3-A46C-4529FA5A8387}"/>
              </a:ext>
            </a:extLst>
          </p:cNvPr>
          <p:cNvSpPr>
            <a:spLocks noGrp="1"/>
          </p:cNvSpPr>
          <p:nvPr>
            <p:ph type="title"/>
          </p:nvPr>
        </p:nvSpPr>
        <p:spPr>
          <a:xfrm>
            <a:off x="66924" y="150440"/>
            <a:ext cx="10515600" cy="1325563"/>
          </a:xfrm>
        </p:spPr>
        <p:txBody>
          <a:bodyPr/>
          <a:lstStyle/>
          <a:p>
            <a:r>
              <a:rPr lang="cs-CZ" b="1" dirty="0"/>
              <a:t>Klasifikace karcinomu žaludku a prognóza</a:t>
            </a:r>
            <a:br>
              <a:rPr lang="cs-CZ" b="1" dirty="0"/>
            </a:br>
            <a:endParaRPr lang="cs-CZ" dirty="0"/>
          </a:p>
        </p:txBody>
      </p:sp>
      <p:sp>
        <p:nvSpPr>
          <p:cNvPr id="3" name="Zástupný symbol pro obsah 2">
            <a:extLst>
              <a:ext uri="{FF2B5EF4-FFF2-40B4-BE49-F238E27FC236}">
                <a16:creationId xmlns:a16="http://schemas.microsoft.com/office/drawing/2014/main" id="{7D4DFD9A-23FE-4C88-A112-E1BA458B5200}"/>
              </a:ext>
            </a:extLst>
          </p:cNvPr>
          <p:cNvSpPr>
            <a:spLocks noGrp="1"/>
          </p:cNvSpPr>
          <p:nvPr>
            <p:ph idx="1"/>
          </p:nvPr>
        </p:nvSpPr>
        <p:spPr>
          <a:xfrm>
            <a:off x="252577" y="2001424"/>
            <a:ext cx="8226287" cy="4351338"/>
          </a:xfrm>
        </p:spPr>
        <p:txBody>
          <a:bodyPr>
            <a:normAutofit fontScale="70000" lnSpcReduction="20000"/>
          </a:bodyPr>
          <a:lstStyle/>
          <a:p>
            <a:pPr marL="0" indent="0">
              <a:buNone/>
            </a:pPr>
            <a:r>
              <a:rPr lang="cs-CZ" b="1" dirty="0"/>
              <a:t>Dělení dle hloubky invaze</a:t>
            </a:r>
            <a:endParaRPr lang="cs-CZ" dirty="0"/>
          </a:p>
          <a:p>
            <a:r>
              <a:rPr lang="cs-CZ" dirty="0"/>
              <a:t>nádorové bujnění postihuje sliznici a </a:t>
            </a:r>
            <a:r>
              <a:rPr lang="cs-CZ" dirty="0" err="1"/>
              <a:t>submukózu</a:t>
            </a:r>
            <a:r>
              <a:rPr lang="cs-CZ" dirty="0"/>
              <a:t> a neproniká do </a:t>
            </a:r>
            <a:r>
              <a:rPr lang="cs-CZ" dirty="0" err="1"/>
              <a:t>muscularis</a:t>
            </a:r>
            <a:r>
              <a:rPr lang="cs-CZ" dirty="0"/>
              <a:t> propria, je pětileté přežití v 95 % případů. </a:t>
            </a:r>
          </a:p>
          <a:p>
            <a:r>
              <a:rPr lang="cs-CZ" dirty="0"/>
              <a:t>pokročilý karcinom proniká do vrstvy </a:t>
            </a:r>
            <a:r>
              <a:rPr lang="cs-CZ" dirty="0" err="1"/>
              <a:t>muscularis</a:t>
            </a:r>
            <a:r>
              <a:rPr lang="cs-CZ" dirty="0"/>
              <a:t> propria a hlouběji a jeho prognóza je podstatně horší. </a:t>
            </a:r>
          </a:p>
          <a:p>
            <a:pPr marL="0" indent="0">
              <a:buNone/>
            </a:pPr>
            <a:endParaRPr lang="cs-CZ" b="1" dirty="0"/>
          </a:p>
          <a:p>
            <a:pPr marL="0" indent="0">
              <a:buNone/>
            </a:pPr>
            <a:r>
              <a:rPr lang="cs-CZ" b="1" dirty="0"/>
              <a:t>Makroskopické dělení</a:t>
            </a:r>
            <a:endParaRPr lang="cs-CZ" dirty="0"/>
          </a:p>
          <a:p>
            <a:r>
              <a:rPr lang="cs-CZ" dirty="0"/>
              <a:t>Podle lokalizace postihuje nádor </a:t>
            </a:r>
          </a:p>
          <a:p>
            <a:pPr lvl="1"/>
            <a:r>
              <a:rPr lang="cs-CZ" dirty="0"/>
              <a:t>pylorus a antrum (55 %), tělo žaludku (20 %), </a:t>
            </a:r>
          </a:p>
          <a:p>
            <a:pPr lvl="1"/>
            <a:r>
              <a:rPr lang="cs-CZ" dirty="0" err="1"/>
              <a:t>fornix</a:t>
            </a:r>
            <a:r>
              <a:rPr lang="cs-CZ" dirty="0"/>
              <a:t> (14 %), </a:t>
            </a:r>
          </a:p>
          <a:p>
            <a:pPr lvl="1"/>
            <a:r>
              <a:rPr lang="cs-CZ" dirty="0"/>
              <a:t>kardii (11 %). </a:t>
            </a:r>
          </a:p>
          <a:p>
            <a:pPr marL="0" indent="0">
              <a:buNone/>
            </a:pPr>
            <a:r>
              <a:rPr lang="cs-CZ" b="1" dirty="0"/>
              <a:t>Mikroskopické hledisko </a:t>
            </a:r>
          </a:p>
          <a:p>
            <a:pPr marL="0" indent="0">
              <a:buNone/>
            </a:pPr>
            <a:r>
              <a:rPr lang="cs-CZ" dirty="0"/>
              <a:t>dělí podle vyzrálostí struktur nádory na </a:t>
            </a:r>
          </a:p>
          <a:p>
            <a:pPr marL="457200" lvl="1" indent="0">
              <a:buNone/>
            </a:pPr>
            <a:r>
              <a:rPr lang="cs-CZ" dirty="0"/>
              <a:t>Diferencované: častější a mají lepší prognózu, mohou </a:t>
            </a:r>
            <a:r>
              <a:rPr lang="cs-CZ" dirty="0" err="1"/>
              <a:t>být</a:t>
            </a:r>
            <a:r>
              <a:rPr lang="cs-CZ" dirty="0"/>
              <a:t> tubulární nebo papilární. </a:t>
            </a:r>
          </a:p>
          <a:p>
            <a:pPr marL="457200" lvl="1" indent="0">
              <a:buNone/>
            </a:pPr>
            <a:r>
              <a:rPr lang="cs-CZ" dirty="0"/>
              <a:t>Nediferencované: mají horší prognózu.</a:t>
            </a:r>
          </a:p>
          <a:p>
            <a:endParaRPr lang="cs-CZ" dirty="0"/>
          </a:p>
        </p:txBody>
      </p:sp>
    </p:spTree>
    <p:extLst>
      <p:ext uri="{BB962C8B-B14F-4D97-AF65-F5344CB8AC3E}">
        <p14:creationId xmlns:p14="http://schemas.microsoft.com/office/powerpoint/2010/main" val="194933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F8354C8-83B2-46C9-8A0E-DA47405C1858}"/>
              </a:ext>
            </a:extLst>
          </p:cNvPr>
          <p:cNvSpPr>
            <a:spLocks noGrp="1"/>
          </p:cNvSpPr>
          <p:nvPr>
            <p:ph type="title"/>
          </p:nvPr>
        </p:nvSpPr>
        <p:spPr/>
        <p:txBody>
          <a:bodyPr/>
          <a:lstStyle/>
          <a:p>
            <a:endParaRPr lang="cs-CZ"/>
          </a:p>
        </p:txBody>
      </p:sp>
      <p:sp>
        <p:nvSpPr>
          <p:cNvPr id="5" name="Zástupný symbol pro text 4">
            <a:extLst>
              <a:ext uri="{FF2B5EF4-FFF2-40B4-BE49-F238E27FC236}">
                <a16:creationId xmlns:a16="http://schemas.microsoft.com/office/drawing/2014/main" id="{3DE88833-1835-4957-A92D-4B5D8B4331A4}"/>
              </a:ext>
            </a:extLst>
          </p:cNvPr>
          <p:cNvSpPr>
            <a:spLocks noGrp="1"/>
          </p:cNvSpPr>
          <p:nvPr>
            <p:ph type="body" idx="1"/>
          </p:nvPr>
        </p:nvSpPr>
        <p:spPr/>
        <p:txBody>
          <a:bodyPr/>
          <a:lstStyle/>
          <a:p>
            <a:r>
              <a:rPr lang="cs-CZ" dirty="0"/>
              <a:t>Klasifikace dle </a:t>
            </a:r>
            <a:r>
              <a:rPr lang="cs-CZ" dirty="0" err="1"/>
              <a:t>Bormanna</a:t>
            </a:r>
            <a:r>
              <a:rPr lang="cs-CZ" dirty="0"/>
              <a:t> </a:t>
            </a:r>
          </a:p>
          <a:p>
            <a:endParaRPr lang="cs-CZ" dirty="0"/>
          </a:p>
        </p:txBody>
      </p:sp>
      <p:sp>
        <p:nvSpPr>
          <p:cNvPr id="3" name="Zástupný symbol pro obsah 2">
            <a:extLst>
              <a:ext uri="{FF2B5EF4-FFF2-40B4-BE49-F238E27FC236}">
                <a16:creationId xmlns:a16="http://schemas.microsoft.com/office/drawing/2014/main" id="{0A514EE9-B061-4068-AB12-19E85C5D6697}"/>
              </a:ext>
            </a:extLst>
          </p:cNvPr>
          <p:cNvSpPr>
            <a:spLocks noGrp="1"/>
          </p:cNvSpPr>
          <p:nvPr>
            <p:ph sz="half" idx="2"/>
          </p:nvPr>
        </p:nvSpPr>
        <p:spPr/>
        <p:txBody>
          <a:bodyPr>
            <a:normAutofit fontScale="47500" lnSpcReduction="20000"/>
          </a:bodyPr>
          <a:lstStyle/>
          <a:p>
            <a:pPr marL="0" indent="0">
              <a:buNone/>
            </a:pPr>
            <a:r>
              <a:rPr lang="cs-CZ" dirty="0"/>
              <a:t>užívá k hodnocení </a:t>
            </a:r>
            <a:r>
              <a:rPr lang="cs-CZ" dirty="0" err="1"/>
              <a:t>endoskopických</a:t>
            </a:r>
            <a:r>
              <a:rPr lang="cs-CZ" dirty="0"/>
              <a:t> nálezů.</a:t>
            </a:r>
          </a:p>
          <a:p>
            <a:r>
              <a:rPr lang="cs-CZ" dirty="0"/>
              <a:t>Typ 0: </a:t>
            </a:r>
            <a:r>
              <a:rPr lang="cs-CZ" dirty="0" err="1"/>
              <a:t>časny</a:t>
            </a:r>
            <a:r>
              <a:rPr lang="cs-CZ" dirty="0"/>
              <a:t>́ karcinom.</a:t>
            </a:r>
          </a:p>
          <a:p>
            <a:r>
              <a:rPr lang="cs-CZ" dirty="0"/>
              <a:t>Typ I: karcinom </a:t>
            </a:r>
            <a:r>
              <a:rPr lang="cs-CZ" dirty="0" err="1"/>
              <a:t>polypózní</a:t>
            </a:r>
            <a:r>
              <a:rPr lang="cs-CZ" dirty="0"/>
              <a:t> – nejlepší prognóza, nejvzácnější.</a:t>
            </a:r>
          </a:p>
          <a:p>
            <a:r>
              <a:rPr lang="cs-CZ" dirty="0"/>
              <a:t>Typ II: </a:t>
            </a:r>
            <a:r>
              <a:rPr lang="cs-CZ" dirty="0" err="1"/>
              <a:t>vředovity</a:t>
            </a:r>
            <a:r>
              <a:rPr lang="cs-CZ" dirty="0"/>
              <a:t>́ (</a:t>
            </a:r>
            <a:r>
              <a:rPr lang="cs-CZ" dirty="0" err="1"/>
              <a:t>ulceriformní</a:t>
            </a:r>
            <a:r>
              <a:rPr lang="cs-CZ" dirty="0"/>
              <a:t>) – nádor vytvořil kráter podobný vředu.</a:t>
            </a:r>
          </a:p>
          <a:p>
            <a:r>
              <a:rPr lang="cs-CZ" dirty="0"/>
              <a:t>Typ III: </a:t>
            </a:r>
            <a:r>
              <a:rPr lang="cs-CZ" dirty="0" err="1"/>
              <a:t>květákovity</a:t>
            </a:r>
            <a:r>
              <a:rPr lang="cs-CZ" dirty="0"/>
              <a:t>́ - z časti nebo zcela zvředovatělý (</a:t>
            </a:r>
            <a:r>
              <a:rPr lang="cs-CZ" dirty="0" err="1"/>
              <a:t>exulcerovany</a:t>
            </a:r>
            <a:r>
              <a:rPr lang="cs-CZ" dirty="0"/>
              <a:t>́).</a:t>
            </a:r>
          </a:p>
          <a:p>
            <a:r>
              <a:rPr lang="cs-CZ" dirty="0"/>
              <a:t>Typ IV: karcinom infiltrující.</a:t>
            </a:r>
          </a:p>
          <a:p>
            <a:r>
              <a:rPr lang="cs-CZ" dirty="0"/>
              <a:t>Typ V: karcinom pokročilý, </a:t>
            </a:r>
            <a:r>
              <a:rPr lang="cs-CZ" dirty="0" err="1"/>
              <a:t>neklasifikovatelny</a:t>
            </a:r>
            <a:r>
              <a:rPr lang="cs-CZ" dirty="0"/>
              <a:t>́. </a:t>
            </a:r>
          </a:p>
          <a:p>
            <a:pPr marL="0" indent="0">
              <a:buNone/>
            </a:pPr>
            <a:endParaRPr lang="cs-CZ" dirty="0"/>
          </a:p>
          <a:p>
            <a:endParaRPr lang="cs-CZ" dirty="0"/>
          </a:p>
        </p:txBody>
      </p:sp>
      <p:sp>
        <p:nvSpPr>
          <p:cNvPr id="6" name="Zástupný symbol pro text 5">
            <a:extLst>
              <a:ext uri="{FF2B5EF4-FFF2-40B4-BE49-F238E27FC236}">
                <a16:creationId xmlns:a16="http://schemas.microsoft.com/office/drawing/2014/main" id="{81F7D350-421B-4E41-861B-C7A0CE810D44}"/>
              </a:ext>
            </a:extLst>
          </p:cNvPr>
          <p:cNvSpPr>
            <a:spLocks noGrp="1"/>
          </p:cNvSpPr>
          <p:nvPr>
            <p:ph type="body" sz="quarter" idx="3"/>
          </p:nvPr>
        </p:nvSpPr>
        <p:spPr/>
        <p:txBody>
          <a:bodyPr/>
          <a:lstStyle/>
          <a:p>
            <a:r>
              <a:rPr lang="cs-CZ" dirty="0"/>
              <a:t>Klasifikace podle </a:t>
            </a:r>
            <a:r>
              <a:rPr lang="cs-CZ" dirty="0" err="1"/>
              <a:t>Lauréna</a:t>
            </a:r>
            <a:endParaRPr lang="cs-CZ" dirty="0"/>
          </a:p>
          <a:p>
            <a:endParaRPr lang="cs-CZ" dirty="0"/>
          </a:p>
        </p:txBody>
      </p:sp>
      <p:sp>
        <p:nvSpPr>
          <p:cNvPr id="7" name="Zástupný symbol pro obsah 6">
            <a:extLst>
              <a:ext uri="{FF2B5EF4-FFF2-40B4-BE49-F238E27FC236}">
                <a16:creationId xmlns:a16="http://schemas.microsoft.com/office/drawing/2014/main" id="{9828EDD7-FE56-43DC-BA2C-36F596CCE45D}"/>
              </a:ext>
            </a:extLst>
          </p:cNvPr>
          <p:cNvSpPr>
            <a:spLocks noGrp="1"/>
          </p:cNvSpPr>
          <p:nvPr>
            <p:ph sz="quarter" idx="4"/>
          </p:nvPr>
        </p:nvSpPr>
        <p:spPr>
          <a:xfrm>
            <a:off x="6172200" y="2505075"/>
            <a:ext cx="5183188" cy="4229680"/>
          </a:xfrm>
        </p:spPr>
        <p:txBody>
          <a:bodyPr>
            <a:normAutofit fontScale="47500" lnSpcReduction="20000"/>
          </a:bodyPr>
          <a:lstStyle/>
          <a:p>
            <a:r>
              <a:rPr lang="cs-CZ" dirty="0"/>
              <a:t>Vychází z hodnocení </a:t>
            </a:r>
            <a:r>
              <a:rPr lang="cs-CZ" dirty="0" err="1"/>
              <a:t>histologických</a:t>
            </a:r>
            <a:r>
              <a:rPr lang="cs-CZ" dirty="0"/>
              <a:t> a </a:t>
            </a:r>
            <a:r>
              <a:rPr lang="cs-CZ" dirty="0" err="1"/>
              <a:t>cytologických</a:t>
            </a:r>
            <a:r>
              <a:rPr lang="cs-CZ" dirty="0"/>
              <a:t> kritérií. Je přínosná i pro správné chirurgické posouzení (např. </a:t>
            </a:r>
            <a:r>
              <a:rPr lang="cs-CZ" dirty="0" err="1"/>
              <a:t>potřebny</a:t>
            </a:r>
            <a:r>
              <a:rPr lang="cs-CZ" dirty="0"/>
              <a:t>́ odstup resekční linie od nádoru) a také má </a:t>
            </a:r>
            <a:r>
              <a:rPr lang="cs-CZ" dirty="0" err="1"/>
              <a:t>význam</a:t>
            </a:r>
            <a:r>
              <a:rPr lang="cs-CZ" dirty="0"/>
              <a:t> pro hodnocení intramurálního šíření (difúzní typ má tendenci k horizontálnímu šíření ve stěně žaludku). Rozlišuje dva základní histologické typy: intestinální a difúzní.</a:t>
            </a:r>
          </a:p>
          <a:p>
            <a:r>
              <a:rPr lang="cs-CZ" b="1" dirty="0"/>
              <a:t>Difúzní typ </a:t>
            </a:r>
            <a:r>
              <a:rPr lang="cs-CZ" dirty="0"/>
              <a:t>má roztroušené buňky, které difúzně infiltrují stěnu žaludku, a také může postihnout žaludeční žlázy v stěně žaludku. Nevytváří ohraničené nádorové ložisko, má horší prognózu.</a:t>
            </a:r>
          </a:p>
          <a:p>
            <a:r>
              <a:rPr lang="cs-CZ" b="1" dirty="0"/>
              <a:t>Intestinální typ </a:t>
            </a:r>
            <a:r>
              <a:rPr lang="cs-CZ" dirty="0"/>
              <a:t>vychází z intestinálního epitelu a vytváří tubulární a papilární žláznaté struktury. Prognózy </a:t>
            </a:r>
            <a:r>
              <a:rPr lang="cs-CZ" dirty="0" err="1"/>
              <a:t>bývají</a:t>
            </a:r>
            <a:r>
              <a:rPr lang="cs-CZ" dirty="0"/>
              <a:t> lepší než u difúzního typu. </a:t>
            </a:r>
          </a:p>
          <a:p>
            <a:pPr marL="0" indent="0">
              <a:buNone/>
            </a:pPr>
            <a:endParaRPr lang="cs-CZ" dirty="0"/>
          </a:p>
          <a:p>
            <a:pPr marL="0" indent="0">
              <a:buNone/>
            </a:pPr>
            <a:r>
              <a:rPr lang="cs-CZ" sz="5100" b="1" dirty="0"/>
              <a:t>Klasifikace </a:t>
            </a:r>
            <a:r>
              <a:rPr lang="cs-CZ" sz="5100" b="1" dirty="0" err="1"/>
              <a:t>World</a:t>
            </a:r>
            <a:r>
              <a:rPr lang="cs-CZ" sz="5100" b="1" dirty="0"/>
              <a:t> </a:t>
            </a:r>
            <a:r>
              <a:rPr lang="cs-CZ" sz="5100" b="1" dirty="0" err="1"/>
              <a:t>Health</a:t>
            </a:r>
            <a:r>
              <a:rPr lang="cs-CZ" sz="5100" b="1" dirty="0"/>
              <a:t> </a:t>
            </a:r>
            <a:r>
              <a:rPr lang="cs-CZ" sz="5100" b="1" dirty="0" err="1"/>
              <a:t>Organisation</a:t>
            </a:r>
            <a:r>
              <a:rPr lang="cs-CZ" sz="5100" b="1" dirty="0"/>
              <a:t> (WHO)</a:t>
            </a:r>
            <a:endParaRPr lang="cs-CZ" sz="5100" dirty="0"/>
          </a:p>
          <a:p>
            <a:r>
              <a:rPr lang="cs-CZ" dirty="0"/>
              <a:t>Klasifikace WHO rozlišuje tyto histologické typy:</a:t>
            </a:r>
          </a:p>
          <a:p>
            <a:r>
              <a:rPr lang="cs-CZ" dirty="0"/>
              <a:t>- tubulární,</a:t>
            </a:r>
          </a:p>
          <a:p>
            <a:r>
              <a:rPr lang="cs-CZ" dirty="0"/>
              <a:t>- papilární,</a:t>
            </a:r>
          </a:p>
          <a:p>
            <a:r>
              <a:rPr lang="cs-CZ" dirty="0"/>
              <a:t>- </a:t>
            </a:r>
            <a:r>
              <a:rPr lang="cs-CZ" dirty="0" err="1"/>
              <a:t>mucinózní</a:t>
            </a:r>
            <a:r>
              <a:rPr lang="cs-CZ" dirty="0"/>
              <a:t>,</a:t>
            </a:r>
          </a:p>
          <a:p>
            <a:r>
              <a:rPr lang="cs-CZ" dirty="0"/>
              <a:t>- z </a:t>
            </a:r>
            <a:r>
              <a:rPr lang="cs-CZ" dirty="0" err="1"/>
              <a:t>prstenčitých</a:t>
            </a:r>
            <a:r>
              <a:rPr lang="cs-CZ" dirty="0"/>
              <a:t> buněk. </a:t>
            </a:r>
          </a:p>
          <a:p>
            <a:endParaRPr lang="cs-CZ" dirty="0"/>
          </a:p>
        </p:txBody>
      </p:sp>
      <p:pic>
        <p:nvPicPr>
          <p:cNvPr id="9" name="Obrázek 8">
            <a:extLst>
              <a:ext uri="{FF2B5EF4-FFF2-40B4-BE49-F238E27FC236}">
                <a16:creationId xmlns:a16="http://schemas.microsoft.com/office/drawing/2014/main" id="{D7350CFE-8F1A-4C33-97CE-3975623BB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722" y="4431085"/>
            <a:ext cx="2426915" cy="2426915"/>
          </a:xfrm>
          <a:prstGeom prst="rect">
            <a:avLst/>
          </a:prstGeom>
        </p:spPr>
      </p:pic>
    </p:spTree>
    <p:extLst>
      <p:ext uri="{BB962C8B-B14F-4D97-AF65-F5344CB8AC3E}">
        <p14:creationId xmlns:p14="http://schemas.microsoft.com/office/powerpoint/2010/main" val="2806672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62A38D-B395-4751-9C71-767BABB4584E}"/>
              </a:ext>
            </a:extLst>
          </p:cNvPr>
          <p:cNvSpPr>
            <a:spLocks noGrp="1"/>
          </p:cNvSpPr>
          <p:nvPr>
            <p:ph type="title"/>
          </p:nvPr>
        </p:nvSpPr>
        <p:spPr/>
        <p:txBody>
          <a:bodyPr/>
          <a:lstStyle/>
          <a:p>
            <a:r>
              <a:rPr lang="cs-CZ" dirty="0"/>
              <a:t>Karcinom žaludku</a:t>
            </a:r>
          </a:p>
        </p:txBody>
      </p:sp>
      <p:sp>
        <p:nvSpPr>
          <p:cNvPr id="3" name="Zástupný symbol pro obsah 2">
            <a:extLst>
              <a:ext uri="{FF2B5EF4-FFF2-40B4-BE49-F238E27FC236}">
                <a16:creationId xmlns:a16="http://schemas.microsoft.com/office/drawing/2014/main" id="{7878506D-EE2A-4702-B5C1-AC3602B59020}"/>
              </a:ext>
            </a:extLst>
          </p:cNvPr>
          <p:cNvSpPr>
            <a:spLocks noGrp="1"/>
          </p:cNvSpPr>
          <p:nvPr>
            <p:ph idx="1"/>
          </p:nvPr>
        </p:nvSpPr>
        <p:spPr>
          <a:xfrm>
            <a:off x="838200" y="1825624"/>
            <a:ext cx="10515600" cy="4877325"/>
          </a:xfrm>
        </p:spPr>
        <p:txBody>
          <a:bodyPr>
            <a:normAutofit fontScale="85000" lnSpcReduction="20000"/>
          </a:bodyPr>
          <a:lstStyle/>
          <a:p>
            <a:r>
              <a:rPr lang="cs-CZ" dirty="0"/>
              <a:t>Podle znaků buněčné aktivity jsou karcinomy žaludku tříděny na </a:t>
            </a:r>
            <a:r>
              <a:rPr lang="cs-CZ" b="1" dirty="0"/>
              <a:t>dobře, středně a špatně diferencované</a:t>
            </a:r>
            <a:r>
              <a:rPr lang="cs-CZ" dirty="0"/>
              <a:t>.</a:t>
            </a:r>
          </a:p>
          <a:p>
            <a:r>
              <a:rPr lang="cs-CZ" dirty="0"/>
              <a:t>Dobrou prognózu mají nádory papilárního typu, které rostou většinou </a:t>
            </a:r>
            <a:r>
              <a:rPr lang="cs-CZ" b="1" dirty="0" err="1"/>
              <a:t>polypózně</a:t>
            </a:r>
            <a:r>
              <a:rPr lang="cs-CZ" dirty="0"/>
              <a:t> expanzívně.</a:t>
            </a:r>
          </a:p>
          <a:p>
            <a:r>
              <a:rPr lang="cs-CZ" dirty="0"/>
              <a:t>Horší prognózu mají nádory s tubulárními strukturami, které se skládají z </a:t>
            </a:r>
            <a:r>
              <a:rPr lang="cs-CZ" dirty="0" err="1"/>
              <a:t>rozvětvených</a:t>
            </a:r>
            <a:r>
              <a:rPr lang="cs-CZ" dirty="0"/>
              <a:t> struktur s </a:t>
            </a:r>
            <a:r>
              <a:rPr lang="cs-CZ" dirty="0" err="1"/>
              <a:t>atypickými</a:t>
            </a:r>
            <a:r>
              <a:rPr lang="cs-CZ" dirty="0"/>
              <a:t> buňkami, které infiltrují stěnu žaludku. Patří sem také karcinom z buněk typu pečetního prstenu, kde je nitrobuněčná tvorba a hromadění hlenu, u kterého je přítomná difúzní infiltrace </a:t>
            </a:r>
            <a:r>
              <a:rPr lang="cs-CZ" dirty="0" err="1"/>
              <a:t>jednotlivými</a:t>
            </a:r>
            <a:r>
              <a:rPr lang="cs-CZ" dirty="0"/>
              <a:t> buňkami či </a:t>
            </a:r>
            <a:r>
              <a:rPr lang="cs-CZ" dirty="0" err="1"/>
              <a:t>malými</a:t>
            </a:r>
            <a:r>
              <a:rPr lang="cs-CZ" dirty="0"/>
              <a:t> </a:t>
            </a:r>
            <a:r>
              <a:rPr lang="cs-CZ" dirty="0" err="1"/>
              <a:t>buněčnými</a:t>
            </a:r>
            <a:r>
              <a:rPr lang="cs-CZ" dirty="0"/>
              <a:t> shluky.</a:t>
            </a:r>
          </a:p>
          <a:p>
            <a:r>
              <a:rPr lang="cs-CZ" dirty="0"/>
              <a:t>Většina karcinomů žaludku </a:t>
            </a:r>
            <a:r>
              <a:rPr lang="cs-CZ" b="1" dirty="0"/>
              <a:t>vyrůstá z </a:t>
            </a:r>
            <a:r>
              <a:rPr lang="cs-CZ" b="1" dirty="0" err="1"/>
              <a:t>hlenovitých</a:t>
            </a:r>
            <a:r>
              <a:rPr lang="cs-CZ" b="1" dirty="0"/>
              <a:t> bazálních buněk </a:t>
            </a:r>
            <a:r>
              <a:rPr lang="cs-CZ" dirty="0"/>
              <a:t>v kryptách jako </a:t>
            </a:r>
            <a:r>
              <a:rPr lang="cs-CZ" b="1" dirty="0"/>
              <a:t>následek chronické atrofické gastritidy s intestinální metaplazií</a:t>
            </a:r>
            <a:r>
              <a:rPr lang="cs-CZ" dirty="0"/>
              <a:t>. Vznikají jako konečné stádium </a:t>
            </a:r>
            <a:r>
              <a:rPr lang="cs-CZ" dirty="0" err="1"/>
              <a:t>vývojové</a:t>
            </a:r>
            <a:r>
              <a:rPr lang="cs-CZ" dirty="0"/>
              <a:t> řady dysplazie - karcinom in </a:t>
            </a:r>
            <a:r>
              <a:rPr lang="cs-CZ" dirty="0" err="1"/>
              <a:t>situ</a:t>
            </a:r>
            <a:r>
              <a:rPr lang="cs-CZ" dirty="0"/>
              <a:t> - </a:t>
            </a:r>
            <a:r>
              <a:rPr lang="cs-CZ" dirty="0" err="1"/>
              <a:t>časny</a:t>
            </a:r>
            <a:r>
              <a:rPr lang="cs-CZ" dirty="0"/>
              <a:t>́ karcinom žaludku, to znamená, že karcinogeneze vyžaduje relativně </a:t>
            </a:r>
            <a:r>
              <a:rPr lang="cs-CZ" dirty="0" err="1"/>
              <a:t>velky</a:t>
            </a:r>
            <a:r>
              <a:rPr lang="cs-CZ" dirty="0"/>
              <a:t>́ </a:t>
            </a:r>
            <a:r>
              <a:rPr lang="cs-CZ" dirty="0" err="1"/>
              <a:t>časovy</a:t>
            </a:r>
            <a:r>
              <a:rPr lang="cs-CZ" dirty="0"/>
              <a:t>́ prostor do vzniku invazivního nádoru.</a:t>
            </a:r>
          </a:p>
          <a:p>
            <a:r>
              <a:rPr lang="cs-CZ" dirty="0"/>
              <a:t>Při </a:t>
            </a:r>
            <a:r>
              <a:rPr lang="cs-CZ" b="1" dirty="0" err="1"/>
              <a:t>stagingu</a:t>
            </a:r>
            <a:r>
              <a:rPr lang="cs-CZ" b="1" dirty="0"/>
              <a:t> nádoru se používá TNM klasifikace</a:t>
            </a:r>
            <a:r>
              <a:rPr lang="cs-CZ" dirty="0"/>
              <a:t>, která popisuje rozsah invaze (T), postižení </a:t>
            </a:r>
            <a:r>
              <a:rPr lang="cs-CZ" dirty="0" err="1"/>
              <a:t>lymfatických</a:t>
            </a:r>
            <a:r>
              <a:rPr lang="cs-CZ" dirty="0"/>
              <a:t> uzlin (N), přítomnost </a:t>
            </a:r>
            <a:r>
              <a:rPr lang="cs-CZ" dirty="0" err="1"/>
              <a:t>vzdálených</a:t>
            </a:r>
            <a:r>
              <a:rPr lang="cs-CZ" dirty="0"/>
              <a:t> metastáz (M). </a:t>
            </a:r>
          </a:p>
          <a:p>
            <a:pPr marL="0" indent="0">
              <a:buNone/>
            </a:pPr>
            <a:endParaRPr lang="cs-CZ" dirty="0"/>
          </a:p>
          <a:p>
            <a:endParaRPr lang="cs-CZ" dirty="0"/>
          </a:p>
        </p:txBody>
      </p:sp>
    </p:spTree>
    <p:extLst>
      <p:ext uri="{BB962C8B-B14F-4D97-AF65-F5344CB8AC3E}">
        <p14:creationId xmlns:p14="http://schemas.microsoft.com/office/powerpoint/2010/main" val="2734785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C2B81-5061-4421-9CB0-6B1DC658EA24}"/>
              </a:ext>
            </a:extLst>
          </p:cNvPr>
          <p:cNvSpPr>
            <a:spLocks noGrp="1"/>
          </p:cNvSpPr>
          <p:nvPr>
            <p:ph type="title"/>
          </p:nvPr>
        </p:nvSpPr>
        <p:spPr/>
        <p:txBody>
          <a:bodyPr/>
          <a:lstStyle/>
          <a:p>
            <a:r>
              <a:rPr lang="cs-CZ" b="1" dirty="0"/>
              <a:t>2.4 Klinická symptomatologie</a:t>
            </a:r>
            <a:br>
              <a:rPr lang="cs-CZ" b="1" dirty="0"/>
            </a:br>
            <a:endParaRPr lang="cs-CZ" dirty="0"/>
          </a:p>
        </p:txBody>
      </p:sp>
      <p:sp>
        <p:nvSpPr>
          <p:cNvPr id="3" name="Zástupný symbol pro obsah 2">
            <a:extLst>
              <a:ext uri="{FF2B5EF4-FFF2-40B4-BE49-F238E27FC236}">
                <a16:creationId xmlns:a16="http://schemas.microsoft.com/office/drawing/2014/main" id="{83C780FB-17B7-483D-87B6-D92524840CB0}"/>
              </a:ext>
            </a:extLst>
          </p:cNvPr>
          <p:cNvSpPr>
            <a:spLocks noGrp="1"/>
          </p:cNvSpPr>
          <p:nvPr>
            <p:ph idx="1"/>
          </p:nvPr>
        </p:nvSpPr>
        <p:spPr>
          <a:xfrm>
            <a:off x="838200" y="1351722"/>
            <a:ext cx="10515600" cy="5506278"/>
          </a:xfrm>
        </p:spPr>
        <p:txBody>
          <a:bodyPr>
            <a:normAutofit fontScale="70000" lnSpcReduction="20000"/>
          </a:bodyPr>
          <a:lstStyle/>
          <a:p>
            <a:r>
              <a:rPr lang="cs-CZ" dirty="0"/>
              <a:t>Příznaky karcinomu žaludku </a:t>
            </a:r>
            <a:r>
              <a:rPr lang="cs-CZ" dirty="0" err="1"/>
              <a:t>nebývají</a:t>
            </a:r>
            <a:r>
              <a:rPr lang="cs-CZ" dirty="0"/>
              <a:t> </a:t>
            </a:r>
            <a:r>
              <a:rPr lang="cs-CZ" dirty="0" err="1"/>
              <a:t>výrazné</a:t>
            </a:r>
            <a:r>
              <a:rPr lang="cs-CZ" dirty="0"/>
              <a:t> a jednoznačné. </a:t>
            </a:r>
          </a:p>
          <a:p>
            <a:r>
              <a:rPr lang="cs-CZ" dirty="0"/>
              <a:t>Často úbytek hmotnosti a </a:t>
            </a:r>
            <a:r>
              <a:rPr lang="cs-CZ" dirty="0" err="1"/>
              <a:t>epigastrickým</a:t>
            </a:r>
            <a:r>
              <a:rPr lang="cs-CZ" dirty="0"/>
              <a:t> obtížím po jídle nebo při hladovění.</a:t>
            </a:r>
          </a:p>
          <a:p>
            <a:endParaRPr lang="cs-CZ" dirty="0"/>
          </a:p>
          <a:p>
            <a:r>
              <a:rPr lang="cs-CZ" dirty="0"/>
              <a:t>Úbytek hmotnosti je zvláště </a:t>
            </a:r>
            <a:r>
              <a:rPr lang="cs-CZ" dirty="0" err="1"/>
              <a:t>výrazny</a:t>
            </a:r>
            <a:r>
              <a:rPr lang="cs-CZ" dirty="0"/>
              <a:t>́ až v pozdní fázi nádorového onemocnění. </a:t>
            </a:r>
          </a:p>
          <a:p>
            <a:r>
              <a:rPr lang="cs-CZ" dirty="0"/>
              <a:t>Časné formy karcinomu žaludku jsou ale často bezpříznakové a tím dochází k podcenění stavu a k opožděné diagnostice. </a:t>
            </a:r>
          </a:p>
          <a:p>
            <a:r>
              <a:rPr lang="cs-CZ" dirty="0"/>
              <a:t>Prvními projevy karcinomu žaludku jsou tak až příznaky provázející pokročilé postižení orgánu: neurčité obtíže, tlak na břiše v oblasti žaludku, ztráta chuti k jídlu, slabost, nauzea (pocit na zvracení), únava a postupná ztráta tělesné hmotnosti. Intenzita obtíží je různá, zpočátku nevelká, ale postupně </a:t>
            </a:r>
            <a:r>
              <a:rPr lang="cs-CZ" dirty="0" err="1"/>
              <a:t>progredující</a:t>
            </a:r>
            <a:r>
              <a:rPr lang="cs-CZ" dirty="0"/>
              <a:t>.</a:t>
            </a:r>
          </a:p>
          <a:p>
            <a:endParaRPr lang="cs-CZ" dirty="0"/>
          </a:p>
          <a:p>
            <a:r>
              <a:rPr lang="cs-CZ" dirty="0"/>
              <a:t>5-10 % </a:t>
            </a:r>
            <a:r>
              <a:rPr lang="cs-CZ" dirty="0" err="1"/>
              <a:t>časných</a:t>
            </a:r>
            <a:r>
              <a:rPr lang="cs-CZ" dirty="0"/>
              <a:t> karcinomů žaludku je zcela </a:t>
            </a:r>
            <a:r>
              <a:rPr lang="cs-CZ" dirty="0" err="1"/>
              <a:t>asymptomatických</a:t>
            </a:r>
            <a:r>
              <a:rPr lang="cs-CZ" dirty="0"/>
              <a:t>. U nově </a:t>
            </a:r>
            <a:r>
              <a:rPr lang="cs-CZ" dirty="0" err="1"/>
              <a:t>vzniklých</a:t>
            </a:r>
            <a:r>
              <a:rPr lang="cs-CZ" dirty="0"/>
              <a:t> </a:t>
            </a:r>
            <a:r>
              <a:rPr lang="cs-CZ" dirty="0" err="1"/>
              <a:t>dyspeptických</a:t>
            </a:r>
            <a:r>
              <a:rPr lang="cs-CZ" dirty="0"/>
              <a:t> příznaků by mělo </a:t>
            </a:r>
            <a:r>
              <a:rPr lang="cs-CZ" dirty="0" err="1"/>
              <a:t>být</a:t>
            </a:r>
            <a:r>
              <a:rPr lang="cs-CZ" dirty="0"/>
              <a:t> provedeno endoskopické vyšetření. </a:t>
            </a:r>
          </a:p>
          <a:p>
            <a:r>
              <a:rPr lang="cs-CZ" dirty="0"/>
              <a:t>Pokročilá stádia karcinomu žaludku signalizují bolesti v epigastriu, rapidní úbytek hmotnosti, nechutenství, anorexie, </a:t>
            </a:r>
            <a:r>
              <a:rPr lang="cs-CZ" dirty="0" err="1"/>
              <a:t>dysfágie</a:t>
            </a:r>
            <a:r>
              <a:rPr lang="cs-CZ" dirty="0"/>
              <a:t>, </a:t>
            </a:r>
            <a:r>
              <a:rPr lang="cs-CZ" dirty="0" err="1"/>
              <a:t>meléna</a:t>
            </a:r>
            <a:r>
              <a:rPr lang="cs-CZ" dirty="0"/>
              <a:t>, edémy dolních končetin, známky obstrukce GIT, pocit slabosti. </a:t>
            </a:r>
          </a:p>
          <a:p>
            <a:r>
              <a:rPr lang="cs-CZ" dirty="0"/>
              <a:t>V laboratorním nálezu je přítomná anémie, </a:t>
            </a:r>
            <a:r>
              <a:rPr lang="cs-CZ" dirty="0" err="1"/>
              <a:t>hypoproteinémie</a:t>
            </a:r>
            <a:r>
              <a:rPr lang="cs-CZ" dirty="0"/>
              <a:t>, pozitivní test na okultní krvácení. </a:t>
            </a:r>
          </a:p>
          <a:p>
            <a:r>
              <a:rPr lang="cs-CZ" dirty="0"/>
              <a:t>Při metastazování může docházet k jaterní insuficienci a k tvorbě ikteru nebo obstrukci </a:t>
            </a:r>
            <a:r>
              <a:rPr lang="cs-CZ" dirty="0" err="1"/>
              <a:t>žlučových</a:t>
            </a:r>
            <a:r>
              <a:rPr lang="cs-CZ" dirty="0"/>
              <a:t> cest, k ascitu a </a:t>
            </a:r>
            <a:r>
              <a:rPr lang="cs-CZ" dirty="0" err="1"/>
              <a:t>součastně</a:t>
            </a:r>
            <a:r>
              <a:rPr lang="cs-CZ" dirty="0"/>
              <a:t> k </a:t>
            </a:r>
            <a:r>
              <a:rPr lang="cs-CZ" dirty="0" err="1"/>
              <a:t>ileozním</a:t>
            </a:r>
            <a:r>
              <a:rPr lang="cs-CZ" dirty="0"/>
              <a:t> příznakům jako následek karcinózy peritonea.</a:t>
            </a:r>
          </a:p>
          <a:p>
            <a:endParaRPr lang="cs-CZ" dirty="0"/>
          </a:p>
          <a:p>
            <a:pPr marL="0" indent="0">
              <a:buNone/>
            </a:pPr>
            <a:endParaRPr lang="cs-CZ" dirty="0"/>
          </a:p>
        </p:txBody>
      </p:sp>
      <p:pic>
        <p:nvPicPr>
          <p:cNvPr id="5" name="Obrázek 4">
            <a:extLst>
              <a:ext uri="{FF2B5EF4-FFF2-40B4-BE49-F238E27FC236}">
                <a16:creationId xmlns:a16="http://schemas.microsoft.com/office/drawing/2014/main" id="{C624AD2F-F0BA-4D3A-8FA4-955D51575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5243" y="343783"/>
            <a:ext cx="2691300" cy="2015877"/>
          </a:xfrm>
          <a:prstGeom prst="rect">
            <a:avLst/>
          </a:prstGeom>
        </p:spPr>
      </p:pic>
    </p:spTree>
    <p:extLst>
      <p:ext uri="{BB962C8B-B14F-4D97-AF65-F5344CB8AC3E}">
        <p14:creationId xmlns:p14="http://schemas.microsoft.com/office/powerpoint/2010/main" val="638875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F982DF-A00B-40E3-8E6D-306953B4939E}"/>
              </a:ext>
            </a:extLst>
          </p:cNvPr>
          <p:cNvSpPr>
            <a:spLocks noGrp="1"/>
          </p:cNvSpPr>
          <p:nvPr>
            <p:ph type="title"/>
          </p:nvPr>
        </p:nvSpPr>
        <p:spPr/>
        <p:txBody>
          <a:bodyPr/>
          <a:lstStyle/>
          <a:p>
            <a:r>
              <a:rPr lang="cs-CZ" b="1" dirty="0"/>
              <a:t>Diagnostika</a:t>
            </a:r>
            <a:br>
              <a:rPr lang="cs-CZ" b="1" dirty="0"/>
            </a:br>
            <a:endParaRPr lang="cs-CZ" dirty="0"/>
          </a:p>
        </p:txBody>
      </p:sp>
      <p:sp>
        <p:nvSpPr>
          <p:cNvPr id="3" name="Zástupný symbol pro obsah 2">
            <a:extLst>
              <a:ext uri="{FF2B5EF4-FFF2-40B4-BE49-F238E27FC236}">
                <a16:creationId xmlns:a16="http://schemas.microsoft.com/office/drawing/2014/main" id="{D7CCE33C-71F9-4CE2-BAAD-C2E53E5A6F5B}"/>
              </a:ext>
            </a:extLst>
          </p:cNvPr>
          <p:cNvSpPr>
            <a:spLocks noGrp="1"/>
          </p:cNvSpPr>
          <p:nvPr>
            <p:ph idx="1"/>
          </p:nvPr>
        </p:nvSpPr>
        <p:spPr>
          <a:xfrm>
            <a:off x="294198" y="1232452"/>
            <a:ext cx="11059602" cy="4944511"/>
          </a:xfrm>
        </p:spPr>
        <p:txBody>
          <a:bodyPr>
            <a:normAutofit fontScale="62500" lnSpcReduction="20000"/>
          </a:bodyPr>
          <a:lstStyle/>
          <a:p>
            <a:pPr marL="0" indent="0">
              <a:buNone/>
            </a:pPr>
            <a:r>
              <a:rPr lang="cs-CZ" b="1" dirty="0"/>
              <a:t>Endoskopické vyšetření</a:t>
            </a:r>
            <a:endParaRPr lang="cs-CZ" dirty="0"/>
          </a:p>
          <a:p>
            <a:r>
              <a:rPr lang="cs-CZ" dirty="0"/>
              <a:t>Gastroskopie - umožňuje přímou vizualizaci nálezu. </a:t>
            </a:r>
          </a:p>
          <a:p>
            <a:pPr lvl="1"/>
            <a:r>
              <a:rPr lang="cs-CZ" dirty="0"/>
              <a:t>Lze současně použít i barvivo, např. methylenovou modř nebo </a:t>
            </a:r>
            <a:r>
              <a:rPr lang="cs-CZ" dirty="0" err="1"/>
              <a:t>indigokarmín</a:t>
            </a:r>
            <a:r>
              <a:rPr lang="cs-CZ" dirty="0"/>
              <a:t>, na usnadnění rozpoznání </a:t>
            </a:r>
            <a:r>
              <a:rPr lang="cs-CZ" dirty="0" err="1"/>
              <a:t>metaplasticky</a:t>
            </a:r>
            <a:r>
              <a:rPr lang="cs-CZ" dirty="0"/>
              <a:t> změněné sliznice. </a:t>
            </a:r>
          </a:p>
          <a:p>
            <a:pPr lvl="1"/>
            <a:r>
              <a:rPr lang="cs-CZ" dirty="0"/>
              <a:t>cílené odebírání vzorku na bioptické a cytologické vyšetření.</a:t>
            </a:r>
          </a:p>
          <a:p>
            <a:pPr lvl="1"/>
            <a:r>
              <a:rPr lang="cs-CZ" dirty="0"/>
              <a:t>psychická příprava. </a:t>
            </a:r>
          </a:p>
          <a:p>
            <a:pPr lvl="1"/>
            <a:r>
              <a:rPr lang="cs-CZ" dirty="0"/>
              <a:t>nalačno, 6-8 hodin před výkonem nesmí jíst, pít ani kouřit. </a:t>
            </a:r>
          </a:p>
          <a:p>
            <a:pPr lvl="1"/>
            <a:r>
              <a:rPr lang="cs-CZ" dirty="0"/>
              <a:t>před zavedením endoskopu se provádí místní anestézie nosohltanu. </a:t>
            </a:r>
          </a:p>
          <a:p>
            <a:pPr lvl="1"/>
            <a:r>
              <a:rPr lang="cs-CZ" dirty="0"/>
              <a:t>Sestra zavádí periferní žilní katétr, </a:t>
            </a:r>
            <a:r>
              <a:rPr lang="cs-CZ" dirty="0" err="1"/>
              <a:t>ktery</a:t>
            </a:r>
            <a:r>
              <a:rPr lang="cs-CZ" dirty="0"/>
              <a:t>́ umožňuje podání premedikace a léků při </a:t>
            </a:r>
            <a:r>
              <a:rPr lang="cs-CZ" dirty="0" err="1"/>
              <a:t>náhlých</a:t>
            </a:r>
            <a:r>
              <a:rPr lang="cs-CZ" dirty="0"/>
              <a:t> komplikacích.</a:t>
            </a:r>
          </a:p>
          <a:p>
            <a:r>
              <a:rPr lang="cs-CZ" dirty="0"/>
              <a:t>Doplňujícím vyšetřením je endoskopická ultrasonografie, která umožňuje klasifikaci nádorů podle hloubky postižení žaludeční stěny, používá se také pro posouzení stavu </a:t>
            </a:r>
            <a:r>
              <a:rPr lang="cs-CZ" dirty="0" err="1"/>
              <a:t>perigastrických</a:t>
            </a:r>
            <a:r>
              <a:rPr lang="cs-CZ" dirty="0"/>
              <a:t> mízních uzlin.</a:t>
            </a:r>
          </a:p>
          <a:p>
            <a:endParaRPr lang="cs-CZ" dirty="0"/>
          </a:p>
          <a:p>
            <a:pPr marL="0" indent="0">
              <a:buNone/>
            </a:pPr>
            <a:r>
              <a:rPr lang="cs-CZ" b="1" dirty="0"/>
              <a:t>Zobrazovací a laboratorní metody</a:t>
            </a:r>
            <a:endParaRPr lang="cs-CZ" dirty="0"/>
          </a:p>
          <a:p>
            <a:r>
              <a:rPr lang="cs-CZ" dirty="0"/>
              <a:t>RTG vyšetření technikou dvojího kontrastu. </a:t>
            </a:r>
          </a:p>
          <a:p>
            <a:pPr lvl="1"/>
            <a:r>
              <a:rPr lang="cs-CZ" dirty="0"/>
              <a:t>Cílem je pozorovat průchod kontrastní látky do žaludku a duodenu a zobrazení defektů v náplni a kontur stěn žaludku. </a:t>
            </a:r>
          </a:p>
          <a:p>
            <a:pPr lvl="1"/>
            <a:r>
              <a:rPr lang="cs-CZ" dirty="0"/>
              <a:t>Používá se také jako kontrolní pooperační vyšetření se zaměřením na včasné zjištění recidivy onemocnění. </a:t>
            </a:r>
          </a:p>
          <a:p>
            <a:pPr lvl="1"/>
            <a:r>
              <a:rPr lang="cs-CZ" dirty="0"/>
              <a:t>Pacient před vyšetřením 8 hodin nejí a nekouří, 2 hod nepije. </a:t>
            </a:r>
          </a:p>
          <a:p>
            <a:pPr lvl="1"/>
            <a:r>
              <a:rPr lang="cs-CZ" dirty="0"/>
              <a:t>Při vyšetření stojí a lékař ho polohuje. Kontrastní látka je baryová suspenze a </a:t>
            </a:r>
            <a:r>
              <a:rPr lang="cs-CZ" dirty="0" err="1"/>
              <a:t>šumivy</a:t>
            </a:r>
            <a:r>
              <a:rPr lang="cs-CZ" dirty="0"/>
              <a:t>́ prášek. </a:t>
            </a:r>
          </a:p>
          <a:p>
            <a:pPr lvl="1"/>
            <a:r>
              <a:rPr lang="cs-CZ" dirty="0"/>
              <a:t>Po vyšetření je vhodné pacienta upozornit na světlou stolici.</a:t>
            </a:r>
          </a:p>
          <a:p>
            <a:endParaRPr lang="cs-CZ" dirty="0"/>
          </a:p>
        </p:txBody>
      </p:sp>
    </p:spTree>
    <p:extLst>
      <p:ext uri="{BB962C8B-B14F-4D97-AF65-F5344CB8AC3E}">
        <p14:creationId xmlns:p14="http://schemas.microsoft.com/office/powerpoint/2010/main" val="1549578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A61E747-EA02-4109-BEEB-95A70AAD81D9}"/>
              </a:ext>
            </a:extLst>
          </p:cNvPr>
          <p:cNvSpPr>
            <a:spLocks noGrp="1"/>
          </p:cNvSpPr>
          <p:nvPr>
            <p:ph idx="1"/>
          </p:nvPr>
        </p:nvSpPr>
        <p:spPr>
          <a:xfrm>
            <a:off x="166977" y="238538"/>
            <a:ext cx="12025023" cy="6504167"/>
          </a:xfrm>
        </p:spPr>
        <p:txBody>
          <a:bodyPr>
            <a:normAutofit lnSpcReduction="10000"/>
          </a:bodyPr>
          <a:lstStyle/>
          <a:p>
            <a:pPr marL="0" indent="0">
              <a:buNone/>
            </a:pPr>
            <a:r>
              <a:rPr lang="cs-CZ" b="1" dirty="0" err="1"/>
              <a:t>Výpočetní</a:t>
            </a:r>
            <a:r>
              <a:rPr lang="cs-CZ" b="1" dirty="0"/>
              <a:t> tomografie (CT) </a:t>
            </a:r>
            <a:r>
              <a:rPr lang="cs-CZ" dirty="0"/>
              <a:t>umožňuje dobré posouzení </a:t>
            </a:r>
            <a:r>
              <a:rPr lang="cs-CZ" dirty="0" err="1"/>
              <a:t>perigastrické</a:t>
            </a:r>
            <a:r>
              <a:rPr lang="cs-CZ" dirty="0"/>
              <a:t> tkáně, jaterních a plicních metastáz, které znamenají zlou prognózu.</a:t>
            </a:r>
          </a:p>
          <a:p>
            <a:pPr marL="0" indent="0">
              <a:buNone/>
            </a:pPr>
            <a:r>
              <a:rPr lang="cs-CZ" b="1" dirty="0"/>
              <a:t>Laboratorní vyšetření </a:t>
            </a:r>
            <a:r>
              <a:rPr lang="cs-CZ" dirty="0"/>
              <a:t>mají při tomto onemocnění jen velmi omezenou hodnotu.</a:t>
            </a:r>
          </a:p>
          <a:p>
            <a:pPr lvl="1"/>
            <a:r>
              <a:rPr lang="cs-CZ" dirty="0"/>
              <a:t>Z </a:t>
            </a:r>
            <a:r>
              <a:rPr lang="cs-CZ" dirty="0" err="1"/>
              <a:t>nádorových</a:t>
            </a:r>
            <a:r>
              <a:rPr lang="cs-CZ" dirty="0"/>
              <a:t> </a:t>
            </a:r>
            <a:r>
              <a:rPr lang="cs-CZ" dirty="0" err="1"/>
              <a:t>sérových</a:t>
            </a:r>
            <a:r>
              <a:rPr lang="cs-CZ" dirty="0"/>
              <a:t> </a:t>
            </a:r>
            <a:r>
              <a:rPr lang="cs-CZ" dirty="0" err="1"/>
              <a:t>markerů</a:t>
            </a:r>
            <a:r>
              <a:rPr lang="cs-CZ" dirty="0"/>
              <a:t> je možno očekávat pozitivitu CEA, CA19-9 a CA72-4. I když diagnostickou cenu toto vyšetření v podstatě nemá, mohou </a:t>
            </a:r>
            <a:r>
              <a:rPr lang="cs-CZ" dirty="0" err="1"/>
              <a:t>být</a:t>
            </a:r>
            <a:r>
              <a:rPr lang="cs-CZ" dirty="0"/>
              <a:t> </a:t>
            </a:r>
            <a:r>
              <a:rPr lang="cs-CZ" dirty="0" err="1"/>
              <a:t>výchozí</a:t>
            </a:r>
            <a:r>
              <a:rPr lang="cs-CZ" dirty="0"/>
              <a:t> </a:t>
            </a:r>
            <a:r>
              <a:rPr lang="cs-CZ" dirty="0" err="1"/>
              <a:t>předléčebné</a:t>
            </a:r>
            <a:r>
              <a:rPr lang="cs-CZ" dirty="0"/>
              <a:t> hodnoty dobrou orientací pro další monitorování efektu léčby a průběhu onemocnění. </a:t>
            </a:r>
          </a:p>
          <a:p>
            <a:pPr lvl="1"/>
            <a:r>
              <a:rPr lang="cs-CZ" dirty="0"/>
              <a:t>Při pokročilém stádiu nacházíme anemii, </a:t>
            </a:r>
            <a:r>
              <a:rPr lang="cs-CZ" dirty="0" err="1"/>
              <a:t>zvýšenou</a:t>
            </a:r>
            <a:r>
              <a:rPr lang="cs-CZ" dirty="0"/>
              <a:t> hodnotu transamináz a alkalické fosfatázy v séru to je již známkou metastazováni, především do jater. Snížená hladina pepsinogenu v séru se nachází jak u karcinomu žaludku, tak při </a:t>
            </a:r>
            <a:r>
              <a:rPr lang="cs-CZ" dirty="0" err="1"/>
              <a:t>význačné</a:t>
            </a:r>
            <a:r>
              <a:rPr lang="cs-CZ" dirty="0"/>
              <a:t> chronické atrofické gastritidě s intestinální </a:t>
            </a:r>
            <a:r>
              <a:rPr lang="cs-CZ" dirty="0" err="1"/>
              <a:t>metaplázií</a:t>
            </a:r>
            <a:r>
              <a:rPr lang="cs-CZ" dirty="0"/>
              <a:t>.</a:t>
            </a:r>
          </a:p>
          <a:p>
            <a:pPr marL="0" indent="0">
              <a:buNone/>
            </a:pPr>
            <a:endParaRPr lang="cs-CZ" dirty="0"/>
          </a:p>
          <a:p>
            <a:pPr marL="0" indent="0">
              <a:buNone/>
            </a:pPr>
            <a:r>
              <a:rPr lang="cs-CZ" b="1" dirty="0"/>
              <a:t>Fyzikální vyšetření</a:t>
            </a:r>
            <a:endParaRPr lang="cs-CZ" dirty="0"/>
          </a:p>
          <a:p>
            <a:r>
              <a:rPr lang="cs-CZ" dirty="0"/>
              <a:t>Nález na břiše je zpočátku normální. Hmatná rezistence je přítomná až u pokročilého stádia. </a:t>
            </a:r>
          </a:p>
          <a:p>
            <a:r>
              <a:rPr lang="cs-CZ" dirty="0" err="1"/>
              <a:t>Zlým</a:t>
            </a:r>
            <a:r>
              <a:rPr lang="cs-CZ" dirty="0"/>
              <a:t> znamením je metastaticky zvětšená uzlina nad </a:t>
            </a:r>
            <a:r>
              <a:rPr lang="cs-CZ" dirty="0" err="1"/>
              <a:t>levým</a:t>
            </a:r>
            <a:r>
              <a:rPr lang="cs-CZ" dirty="0"/>
              <a:t> klíčkem, metastaticky zvětšené játra, známky anémie. Ikterus a ascites jsou projevy rozšíření na více orgánů.</a:t>
            </a:r>
          </a:p>
          <a:p>
            <a:pPr marL="0" indent="0">
              <a:buNone/>
            </a:pPr>
            <a:endParaRPr lang="cs-CZ" dirty="0"/>
          </a:p>
          <a:p>
            <a:endParaRPr lang="cs-CZ" dirty="0"/>
          </a:p>
        </p:txBody>
      </p:sp>
    </p:spTree>
    <p:extLst>
      <p:ext uri="{BB962C8B-B14F-4D97-AF65-F5344CB8AC3E}">
        <p14:creationId xmlns:p14="http://schemas.microsoft.com/office/powerpoint/2010/main" val="385849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DC3D96C-3DBB-48EB-92F8-B2A2C1CE69B4}"/>
              </a:ext>
            </a:extLst>
          </p:cNvPr>
          <p:cNvSpPr>
            <a:spLocks noGrp="1"/>
          </p:cNvSpPr>
          <p:nvPr>
            <p:ph type="title"/>
          </p:nvPr>
        </p:nvSpPr>
        <p:spPr>
          <a:xfrm>
            <a:off x="44507" y="365125"/>
            <a:ext cx="12109730" cy="1325563"/>
          </a:xfrm>
        </p:spPr>
        <p:txBody>
          <a:bodyPr>
            <a:normAutofit/>
          </a:bodyPr>
          <a:lstStyle/>
          <a:p>
            <a:r>
              <a:rPr lang="cs-CZ" sz="4000" b="1" dirty="0"/>
              <a:t>Chirurgický výkon musí být vždy odůvodněn - indikován. </a:t>
            </a:r>
          </a:p>
        </p:txBody>
      </p:sp>
      <p:sp>
        <p:nvSpPr>
          <p:cNvPr id="6" name="Zástupný symbol pro obsah 5">
            <a:extLst>
              <a:ext uri="{FF2B5EF4-FFF2-40B4-BE49-F238E27FC236}">
                <a16:creationId xmlns:a16="http://schemas.microsoft.com/office/drawing/2014/main" id="{5246C4C0-3A73-4FB0-84B6-E462019E5EAA}"/>
              </a:ext>
            </a:extLst>
          </p:cNvPr>
          <p:cNvSpPr>
            <a:spLocks noGrp="1"/>
          </p:cNvSpPr>
          <p:nvPr>
            <p:ph idx="1"/>
          </p:nvPr>
        </p:nvSpPr>
        <p:spPr/>
        <p:txBody>
          <a:bodyPr>
            <a:normAutofit/>
          </a:bodyPr>
          <a:lstStyle/>
          <a:p>
            <a:r>
              <a:rPr lang="cs-CZ" dirty="0"/>
              <a:t>Indikace k operačnímu výkonu může být </a:t>
            </a:r>
          </a:p>
          <a:p>
            <a:pPr lvl="1"/>
            <a:r>
              <a:rPr lang="cs-CZ" dirty="0"/>
              <a:t>Absolutní, tzv. vitální indikace, při které dochází k odvrácení stavu ohrožující bezprostředně život pacienta (např. zákrok vyžadující neodkladnou tracheostomii). Absolutní indikací je indikace, pro kterou neexistuje žádný další možný léčebný postup jen operace (krvácení, některá nádorová onemocnění, uskřinutá kýla). relativní. </a:t>
            </a:r>
          </a:p>
          <a:p>
            <a:r>
              <a:rPr lang="cs-CZ" dirty="0"/>
              <a:t>Relativní indikaci volíme tehdy, pokud od chirurgického zákroku očekáváme rychlejší nebo kvalitnější výsledek, než s využitím jiných léčebných možností (operace některých zlomenin, zákroky související s obezitou, chronickým onemocněním slinivky břišní, volná kýla).</a:t>
            </a:r>
          </a:p>
        </p:txBody>
      </p:sp>
    </p:spTree>
    <p:extLst>
      <p:ext uri="{BB962C8B-B14F-4D97-AF65-F5344CB8AC3E}">
        <p14:creationId xmlns:p14="http://schemas.microsoft.com/office/powerpoint/2010/main" val="15086933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F81DF1-6FA8-450B-983E-90C37B60C98B}"/>
              </a:ext>
            </a:extLst>
          </p:cNvPr>
          <p:cNvSpPr>
            <a:spLocks noGrp="1"/>
          </p:cNvSpPr>
          <p:nvPr>
            <p:ph type="title"/>
          </p:nvPr>
        </p:nvSpPr>
        <p:spPr/>
        <p:txBody>
          <a:bodyPr/>
          <a:lstStyle/>
          <a:p>
            <a:r>
              <a:rPr lang="cs-CZ" b="1" dirty="0"/>
              <a:t>Terapie karcinomu žaludku</a:t>
            </a:r>
            <a:br>
              <a:rPr lang="cs-CZ" b="1" dirty="0"/>
            </a:br>
            <a:endParaRPr lang="cs-CZ" dirty="0"/>
          </a:p>
        </p:txBody>
      </p:sp>
      <p:sp>
        <p:nvSpPr>
          <p:cNvPr id="3" name="Zástupný symbol pro obsah 2">
            <a:extLst>
              <a:ext uri="{FF2B5EF4-FFF2-40B4-BE49-F238E27FC236}">
                <a16:creationId xmlns:a16="http://schemas.microsoft.com/office/drawing/2014/main" id="{0AD23E31-D436-40A4-85CE-9F7C1DFABE62}"/>
              </a:ext>
            </a:extLst>
          </p:cNvPr>
          <p:cNvSpPr>
            <a:spLocks noGrp="1"/>
          </p:cNvSpPr>
          <p:nvPr>
            <p:ph idx="1"/>
          </p:nvPr>
        </p:nvSpPr>
        <p:spPr>
          <a:xfrm>
            <a:off x="198783" y="1825625"/>
            <a:ext cx="11155017" cy="4351338"/>
          </a:xfrm>
        </p:spPr>
        <p:txBody>
          <a:bodyPr/>
          <a:lstStyle/>
          <a:p>
            <a:r>
              <a:rPr lang="cs-CZ" dirty="0"/>
              <a:t>Léčba karcinomu žaludku je individuální pro každého pacienta. </a:t>
            </a:r>
          </a:p>
          <a:p>
            <a:r>
              <a:rPr lang="cs-CZ" dirty="0"/>
              <a:t>Je závislá na kompletní diagnostice, dané především klasifikací nádoru, zdravotním stavu pacienta. </a:t>
            </a:r>
          </a:p>
          <a:p>
            <a:r>
              <a:rPr lang="cs-CZ" dirty="0"/>
              <a:t>Základem je </a:t>
            </a:r>
            <a:r>
              <a:rPr lang="cs-CZ" b="1" dirty="0"/>
              <a:t>chirurgická léčba</a:t>
            </a:r>
            <a:r>
              <a:rPr lang="cs-CZ" dirty="0"/>
              <a:t>. </a:t>
            </a:r>
          </a:p>
          <a:p>
            <a:r>
              <a:rPr lang="cs-CZ" b="1" dirty="0"/>
              <a:t>Radioterapie a chemoterapie </a:t>
            </a:r>
            <a:r>
              <a:rPr lang="cs-CZ" dirty="0"/>
              <a:t>při tomto onemocnění není účinná.</a:t>
            </a:r>
          </a:p>
          <a:p>
            <a:r>
              <a:rPr lang="cs-CZ" dirty="0"/>
              <a:t>Příprava nemocného musí </a:t>
            </a:r>
            <a:r>
              <a:rPr lang="cs-CZ" dirty="0" err="1"/>
              <a:t>být</a:t>
            </a:r>
            <a:r>
              <a:rPr lang="cs-CZ" dirty="0"/>
              <a:t> zahájena co nejdříve po stanovení indikace.</a:t>
            </a:r>
          </a:p>
          <a:p>
            <a:r>
              <a:rPr lang="cs-CZ" dirty="0"/>
              <a:t>U pacientů s </a:t>
            </a:r>
            <a:r>
              <a:rPr lang="cs-CZ" dirty="0" err="1"/>
              <a:t>výrazným</a:t>
            </a:r>
            <a:r>
              <a:rPr lang="cs-CZ" dirty="0"/>
              <a:t> úbytkem hmotnosti a </a:t>
            </a:r>
            <a:r>
              <a:rPr lang="cs-CZ" dirty="0" err="1"/>
              <a:t>dehydratovaných</a:t>
            </a:r>
            <a:r>
              <a:rPr lang="cs-CZ" dirty="0"/>
              <a:t> je nezbytná krátkodobá příprava s přívodem tekutin a kalorií</a:t>
            </a:r>
          </a:p>
          <a:p>
            <a:pPr marL="0" indent="0">
              <a:buNone/>
            </a:pPr>
            <a:endParaRPr lang="cs-CZ" dirty="0"/>
          </a:p>
        </p:txBody>
      </p:sp>
    </p:spTree>
    <p:extLst>
      <p:ext uri="{BB962C8B-B14F-4D97-AF65-F5344CB8AC3E}">
        <p14:creationId xmlns:p14="http://schemas.microsoft.com/office/powerpoint/2010/main" val="2907084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99098B-2134-496A-8C5E-0A4F7F1383C8}"/>
              </a:ext>
            </a:extLst>
          </p:cNvPr>
          <p:cNvSpPr>
            <a:spLocks noGrp="1"/>
          </p:cNvSpPr>
          <p:nvPr>
            <p:ph type="title"/>
          </p:nvPr>
        </p:nvSpPr>
        <p:spPr/>
        <p:txBody>
          <a:bodyPr/>
          <a:lstStyle/>
          <a:p>
            <a:r>
              <a:rPr lang="cs-CZ" b="1" dirty="0"/>
              <a:t>Chirurgická léčba</a:t>
            </a:r>
            <a:br>
              <a:rPr lang="cs-CZ" dirty="0"/>
            </a:br>
            <a:endParaRPr lang="cs-CZ" dirty="0"/>
          </a:p>
        </p:txBody>
      </p:sp>
      <p:sp>
        <p:nvSpPr>
          <p:cNvPr id="3" name="Zástupný symbol pro obsah 2">
            <a:extLst>
              <a:ext uri="{FF2B5EF4-FFF2-40B4-BE49-F238E27FC236}">
                <a16:creationId xmlns:a16="http://schemas.microsoft.com/office/drawing/2014/main" id="{C9D2D72E-82C1-419F-A3D1-C4D098D9A4D2}"/>
              </a:ext>
            </a:extLst>
          </p:cNvPr>
          <p:cNvSpPr>
            <a:spLocks noGrp="1"/>
          </p:cNvSpPr>
          <p:nvPr>
            <p:ph idx="1"/>
          </p:nvPr>
        </p:nvSpPr>
        <p:spPr>
          <a:xfrm>
            <a:off x="0" y="1184744"/>
            <a:ext cx="11092070" cy="5673256"/>
          </a:xfrm>
        </p:spPr>
        <p:txBody>
          <a:bodyPr>
            <a:normAutofit fontScale="62500" lnSpcReduction="20000"/>
          </a:bodyPr>
          <a:lstStyle/>
          <a:p>
            <a:r>
              <a:rPr lang="cs-CZ" dirty="0"/>
              <a:t>Operační zákrok může </a:t>
            </a:r>
            <a:r>
              <a:rPr lang="cs-CZ" dirty="0" err="1"/>
              <a:t>být</a:t>
            </a:r>
            <a:r>
              <a:rPr lang="cs-CZ" dirty="0"/>
              <a:t> kurativní, nebo paliativní. Kurativní výkon, spočívá</a:t>
            </a:r>
          </a:p>
          <a:p>
            <a:r>
              <a:rPr lang="cs-CZ" dirty="0"/>
              <a:t>v </a:t>
            </a:r>
            <a:r>
              <a:rPr lang="cs-CZ" b="1" dirty="0"/>
              <a:t>odstranění celého </a:t>
            </a:r>
            <a:r>
              <a:rPr lang="cs-CZ" b="1" dirty="0" err="1"/>
              <a:t>nádorú</a:t>
            </a:r>
            <a:r>
              <a:rPr lang="cs-CZ" dirty="0"/>
              <a:t>, </a:t>
            </a:r>
            <a:r>
              <a:rPr lang="cs-CZ" b="1" dirty="0"/>
              <a:t>popřípadě regionálních mízních uzlin</a:t>
            </a:r>
            <a:r>
              <a:rPr lang="cs-CZ" dirty="0"/>
              <a:t>, je </a:t>
            </a:r>
            <a:r>
              <a:rPr lang="cs-CZ" dirty="0" err="1"/>
              <a:t>možny</a:t>
            </a:r>
            <a:r>
              <a:rPr lang="cs-CZ" dirty="0"/>
              <a:t>́ jenom v časném stádiu. </a:t>
            </a:r>
          </a:p>
          <a:p>
            <a:r>
              <a:rPr lang="cs-CZ" b="1" dirty="0"/>
              <a:t>Paliativní léčba </a:t>
            </a:r>
            <a:r>
              <a:rPr lang="cs-CZ" dirty="0"/>
              <a:t>má za cíl prodloužit a zkvalitnit nemocnému život v případě, když nádor anebo metastázy v mízních uzlinách či v játrech nelze zcela odstranit. </a:t>
            </a:r>
          </a:p>
          <a:p>
            <a:r>
              <a:rPr lang="cs-CZ" dirty="0"/>
              <a:t>U časných stádií nádorů v poslední době dochází k častějším indikacím </a:t>
            </a:r>
            <a:r>
              <a:rPr lang="cs-CZ" b="1" dirty="0"/>
              <a:t>laparoskopických technik</a:t>
            </a:r>
            <a:r>
              <a:rPr lang="cs-CZ" dirty="0"/>
              <a:t>. U tumorů postihujících pouze </a:t>
            </a:r>
            <a:r>
              <a:rPr lang="cs-CZ" dirty="0" err="1"/>
              <a:t>mukózu</a:t>
            </a:r>
            <a:r>
              <a:rPr lang="cs-CZ" dirty="0"/>
              <a:t> a </a:t>
            </a:r>
            <a:r>
              <a:rPr lang="cs-CZ" dirty="0" err="1"/>
              <a:t>submukózu</a:t>
            </a:r>
            <a:r>
              <a:rPr lang="cs-CZ" dirty="0"/>
              <a:t>, kde je minimální riziko </a:t>
            </a:r>
            <a:r>
              <a:rPr lang="cs-CZ" dirty="0" err="1"/>
              <a:t>uzlinových</a:t>
            </a:r>
            <a:r>
              <a:rPr lang="cs-CZ" dirty="0"/>
              <a:t> metastáz se provádí </a:t>
            </a:r>
            <a:r>
              <a:rPr lang="cs-CZ" b="1" dirty="0"/>
              <a:t>endoskopická mukózní resekce</a:t>
            </a:r>
            <a:r>
              <a:rPr lang="cs-CZ" dirty="0"/>
              <a:t>. Ale i laparoskopická resekce žaludku musí splňovat všechna onkologická kritéria radikality. Zatím nejsou stanovena jednoznačná indikační kritéria. Její </a:t>
            </a:r>
            <a:r>
              <a:rPr lang="cs-CZ" dirty="0" err="1"/>
              <a:t>výhodou</a:t>
            </a:r>
            <a:r>
              <a:rPr lang="cs-CZ" dirty="0"/>
              <a:t> je menší pooperační bolest, rychlejší obnova peristaltiky a tím časnější možnost zahájení perorálního příjmu a kratší doba hospitalizace.</a:t>
            </a:r>
          </a:p>
          <a:p>
            <a:r>
              <a:rPr lang="cs-CZ" b="1" dirty="0" err="1"/>
              <a:t>Subtotální</a:t>
            </a:r>
            <a:r>
              <a:rPr lang="cs-CZ" b="1" dirty="0"/>
              <a:t> </a:t>
            </a:r>
            <a:r>
              <a:rPr lang="cs-CZ" dirty="0"/>
              <a:t>resekce je indikována u </a:t>
            </a:r>
            <a:r>
              <a:rPr lang="cs-CZ" dirty="0" err="1"/>
              <a:t>časných</a:t>
            </a:r>
            <a:r>
              <a:rPr lang="cs-CZ" dirty="0"/>
              <a:t> karcinomů, u distálních nádorů žaludku bez známek metastazování do </a:t>
            </a:r>
            <a:r>
              <a:rPr lang="cs-CZ" dirty="0" err="1"/>
              <a:t>lymfatických</a:t>
            </a:r>
            <a:r>
              <a:rPr lang="cs-CZ" dirty="0"/>
              <a:t> uzlin hlavně podél malé </a:t>
            </a:r>
            <a:r>
              <a:rPr lang="cs-CZ" dirty="0" err="1"/>
              <a:t>kurvatury</a:t>
            </a:r>
            <a:r>
              <a:rPr lang="cs-CZ" dirty="0"/>
              <a:t> a u histologického intestinálního typu v kategorii T1 a T2.</a:t>
            </a:r>
          </a:p>
          <a:p>
            <a:r>
              <a:rPr lang="cs-CZ" b="1" dirty="0"/>
              <a:t>Totální</a:t>
            </a:r>
            <a:r>
              <a:rPr lang="cs-CZ" dirty="0"/>
              <a:t> nebo </a:t>
            </a:r>
            <a:r>
              <a:rPr lang="cs-CZ" dirty="0" err="1"/>
              <a:t>subtotální</a:t>
            </a:r>
            <a:r>
              <a:rPr lang="cs-CZ" dirty="0"/>
              <a:t> gastrektomie : odstranění nádorové tkáně z dostatečně bezpečné vzdálenosti resekční linie i se </a:t>
            </a:r>
            <a:r>
              <a:rPr lang="cs-CZ" dirty="0" err="1"/>
              <a:t>spádovými</a:t>
            </a:r>
            <a:r>
              <a:rPr lang="cs-CZ" dirty="0"/>
              <a:t> uzlinami, včetně velkého a malého omenta. Totální gastrektomie se provádí u nádoru v oblasti kardie, při difúzním postižení žaludku bez ohledu na jeho lokalizaci, případně u nádoru v oblasti velkého zakřivení s šířením k hilu sleziny.</a:t>
            </a:r>
          </a:p>
          <a:p>
            <a:r>
              <a:rPr lang="cs-CZ" dirty="0"/>
              <a:t>Rekonstrukci trávicího traktu po gastrektomii lze provést </a:t>
            </a:r>
            <a:r>
              <a:rPr lang="cs-CZ" dirty="0" err="1"/>
              <a:t>různými</a:t>
            </a:r>
            <a:r>
              <a:rPr lang="cs-CZ" dirty="0"/>
              <a:t> způsoby. </a:t>
            </a:r>
          </a:p>
          <a:p>
            <a:r>
              <a:rPr lang="cs-CZ" dirty="0"/>
              <a:t>Nejužívanější je rekonstrukce </a:t>
            </a:r>
            <a:r>
              <a:rPr lang="cs-CZ" dirty="0" err="1"/>
              <a:t>exkludovanou</a:t>
            </a:r>
            <a:r>
              <a:rPr lang="cs-CZ" dirty="0"/>
              <a:t> kličkou jejuna typu Y podle </a:t>
            </a:r>
            <a:r>
              <a:rPr lang="cs-CZ" dirty="0" err="1"/>
              <a:t>Rouxe</a:t>
            </a:r>
            <a:r>
              <a:rPr lang="cs-CZ" dirty="0"/>
              <a:t>. Nádory v oblasti kardie se řeší </a:t>
            </a:r>
            <a:r>
              <a:rPr lang="cs-CZ" dirty="0" err="1"/>
              <a:t>gastroesofagektomií</a:t>
            </a:r>
            <a:r>
              <a:rPr lang="cs-CZ" dirty="0"/>
              <a:t> s </a:t>
            </a:r>
            <a:r>
              <a:rPr lang="cs-CZ" dirty="0" err="1"/>
              <a:t>esofagojejunoanastomozou</a:t>
            </a:r>
            <a:r>
              <a:rPr lang="cs-CZ" dirty="0"/>
              <a:t>. Nemocní po operaci vyžadují základní pooperační péči. V prvních dnech dostávají výhradně parenterální výživu, která je někdy kombinovaná s enterální výživou do katétrové </a:t>
            </a:r>
            <a:r>
              <a:rPr lang="cs-CZ" dirty="0" err="1"/>
              <a:t>jejunostomie</a:t>
            </a:r>
            <a:r>
              <a:rPr lang="cs-CZ" dirty="0"/>
              <a:t> (po totální gastrektomii). Perorální příjem se obnovuje postupně od třetího až čtvrtého dne po operaci. Pokud je provedeno kontrastní vyšetření anastomózy po totální gastrektomii, perorální příjem obnovujeme až šestý či sedmý den po operaci. V pooperačním období dbáme na dostatečnou </a:t>
            </a:r>
            <a:r>
              <a:rPr lang="cs-CZ" dirty="0" err="1"/>
              <a:t>analgézii</a:t>
            </a:r>
            <a:r>
              <a:rPr lang="cs-CZ" dirty="0"/>
              <a:t> a včasnou mobilizaci nemocného. Pooperační radioterapie ani chemoterapie nejsou standardně doporučovány.</a:t>
            </a:r>
          </a:p>
          <a:p>
            <a:endParaRPr lang="cs-CZ" dirty="0"/>
          </a:p>
        </p:txBody>
      </p:sp>
      <p:pic>
        <p:nvPicPr>
          <p:cNvPr id="5" name="Obrázek 4">
            <a:extLst>
              <a:ext uri="{FF2B5EF4-FFF2-40B4-BE49-F238E27FC236}">
                <a16:creationId xmlns:a16="http://schemas.microsoft.com/office/drawing/2014/main" id="{D4945C2D-796F-4910-AF15-EDB6A935E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494" y="87041"/>
            <a:ext cx="2381935" cy="1881729"/>
          </a:xfrm>
          <a:prstGeom prst="rect">
            <a:avLst/>
          </a:prstGeom>
        </p:spPr>
      </p:pic>
    </p:spTree>
    <p:extLst>
      <p:ext uri="{BB962C8B-B14F-4D97-AF65-F5344CB8AC3E}">
        <p14:creationId xmlns:p14="http://schemas.microsoft.com/office/powerpoint/2010/main" val="3122695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5E2057-4D34-4EB3-89A3-19773669DB41}"/>
              </a:ext>
            </a:extLst>
          </p:cNvPr>
          <p:cNvSpPr>
            <a:spLocks noGrp="1"/>
          </p:cNvSpPr>
          <p:nvPr>
            <p:ph type="title"/>
          </p:nvPr>
        </p:nvSpPr>
        <p:spPr/>
        <p:txBody>
          <a:bodyPr/>
          <a:lstStyle/>
          <a:p>
            <a:endParaRPr lang="cs-CZ"/>
          </a:p>
        </p:txBody>
      </p:sp>
      <p:pic>
        <p:nvPicPr>
          <p:cNvPr id="9" name="Zástupný symbol pro obsah 8">
            <a:extLst>
              <a:ext uri="{FF2B5EF4-FFF2-40B4-BE49-F238E27FC236}">
                <a16:creationId xmlns:a16="http://schemas.microsoft.com/office/drawing/2014/main" id="{B8EBF610-653B-4E14-864E-D269D682EE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7944" y="691765"/>
            <a:ext cx="9179756" cy="3625388"/>
          </a:xfrm>
        </p:spPr>
      </p:pic>
      <p:sp>
        <p:nvSpPr>
          <p:cNvPr id="10" name="TextovéPole 9">
            <a:extLst>
              <a:ext uri="{FF2B5EF4-FFF2-40B4-BE49-F238E27FC236}">
                <a16:creationId xmlns:a16="http://schemas.microsoft.com/office/drawing/2014/main" id="{45057F83-DB08-4364-A90B-460006EBC661}"/>
              </a:ext>
            </a:extLst>
          </p:cNvPr>
          <p:cNvSpPr txBox="1"/>
          <p:nvPr/>
        </p:nvSpPr>
        <p:spPr>
          <a:xfrm>
            <a:off x="3676816" y="4324699"/>
            <a:ext cx="8515184" cy="2308324"/>
          </a:xfrm>
          <a:prstGeom prst="rect">
            <a:avLst/>
          </a:prstGeom>
          <a:noFill/>
        </p:spPr>
        <p:txBody>
          <a:bodyPr wrap="square" rtlCol="0">
            <a:spAutoFit/>
          </a:bodyPr>
          <a:lstStyle/>
          <a:p>
            <a:r>
              <a:rPr lang="cs-CZ" dirty="0"/>
              <a:t>Rekonstrukce dle </a:t>
            </a:r>
            <a:r>
              <a:rPr lang="cs-CZ" dirty="0" err="1"/>
              <a:t>Roux</a:t>
            </a:r>
            <a:r>
              <a:rPr lang="cs-CZ" dirty="0"/>
              <a:t>-en-Y je charakterizována (po distální resekci) </a:t>
            </a:r>
            <a:r>
              <a:rPr lang="cs-CZ" dirty="0" err="1"/>
              <a:t>gastrojejunostomií</a:t>
            </a:r>
            <a:r>
              <a:rPr lang="cs-CZ" dirty="0"/>
              <a:t> zbývajícího žaludku k jejunálnímu rameni (většinou druhé jejunální kličce), které bylo vyloučeno z normálního střevního průchodu (obr. 12.2c). Procedura zahrnuje slepé uzavření proximálního dvanáctníku a druhou anastomózu mezi ascendentním jejunálním ramenem a první jejunální kličkou, která nese </a:t>
            </a:r>
            <a:r>
              <a:rPr lang="cs-CZ" dirty="0" err="1"/>
              <a:t>biliopankreatickou</a:t>
            </a:r>
            <a:r>
              <a:rPr lang="cs-CZ" dirty="0"/>
              <a:t> šťávu. Hlavní výhodou této procedury je snížení </a:t>
            </a:r>
            <a:r>
              <a:rPr lang="cs-CZ" dirty="0" err="1"/>
              <a:t>biliopankreatického</a:t>
            </a:r>
            <a:r>
              <a:rPr lang="cs-CZ" dirty="0"/>
              <a:t> refluxu do žaludku díky vzdálenosti mezi žaludkem a </a:t>
            </a:r>
            <a:r>
              <a:rPr lang="cs-CZ" dirty="0" err="1"/>
              <a:t>jejunojejunostomií</a:t>
            </a:r>
            <a:r>
              <a:rPr lang="cs-CZ" dirty="0"/>
              <a:t>, která má normálně délku alespoň 40 cm. Hlavní nevýhodou je vyloučení dvanáctníkového segmentu z normálního střevního průchodu.</a:t>
            </a:r>
          </a:p>
        </p:txBody>
      </p:sp>
    </p:spTree>
    <p:extLst>
      <p:ext uri="{BB962C8B-B14F-4D97-AF65-F5344CB8AC3E}">
        <p14:creationId xmlns:p14="http://schemas.microsoft.com/office/powerpoint/2010/main" val="1870563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963D1A-9084-41F8-84A9-D85E5438D0AC}"/>
              </a:ext>
            </a:extLst>
          </p:cNvPr>
          <p:cNvSpPr>
            <a:spLocks noGrp="1"/>
          </p:cNvSpPr>
          <p:nvPr>
            <p:ph type="title"/>
          </p:nvPr>
        </p:nvSpPr>
        <p:spPr/>
        <p:txBody>
          <a:bodyPr/>
          <a:lstStyle/>
          <a:p>
            <a:r>
              <a:rPr lang="cs-CZ" b="1" dirty="0"/>
              <a:t>Konzervativní léčba</a:t>
            </a:r>
            <a:br>
              <a:rPr lang="cs-CZ" dirty="0"/>
            </a:br>
            <a:endParaRPr lang="cs-CZ" dirty="0"/>
          </a:p>
        </p:txBody>
      </p:sp>
      <p:sp>
        <p:nvSpPr>
          <p:cNvPr id="3" name="Zástupný symbol pro obsah 2">
            <a:extLst>
              <a:ext uri="{FF2B5EF4-FFF2-40B4-BE49-F238E27FC236}">
                <a16:creationId xmlns:a16="http://schemas.microsoft.com/office/drawing/2014/main" id="{4F389AEB-040B-4613-BB63-6F44442B8250}"/>
              </a:ext>
            </a:extLst>
          </p:cNvPr>
          <p:cNvSpPr>
            <a:spLocks noGrp="1"/>
          </p:cNvSpPr>
          <p:nvPr>
            <p:ph idx="1"/>
          </p:nvPr>
        </p:nvSpPr>
        <p:spPr>
          <a:xfrm>
            <a:off x="333955" y="1825625"/>
            <a:ext cx="11775881" cy="4667250"/>
          </a:xfrm>
        </p:spPr>
        <p:txBody>
          <a:bodyPr>
            <a:normAutofit fontScale="92500" lnSpcReduction="10000"/>
          </a:bodyPr>
          <a:lstStyle/>
          <a:p>
            <a:r>
              <a:rPr lang="cs-CZ" b="1" dirty="0"/>
              <a:t>Radioterapie</a:t>
            </a:r>
            <a:r>
              <a:rPr lang="cs-CZ" dirty="0"/>
              <a:t> se užívá jen jako </a:t>
            </a:r>
            <a:r>
              <a:rPr lang="cs-CZ" b="1" dirty="0"/>
              <a:t>paliativní</a:t>
            </a:r>
            <a:r>
              <a:rPr lang="cs-CZ" dirty="0"/>
              <a:t>, karcinom žaludku není </a:t>
            </a:r>
            <a:r>
              <a:rPr lang="cs-CZ" dirty="0" err="1"/>
              <a:t>radiosenzitivní</a:t>
            </a:r>
            <a:r>
              <a:rPr lang="cs-CZ" dirty="0"/>
              <a:t> nádor. </a:t>
            </a:r>
          </a:p>
          <a:p>
            <a:r>
              <a:rPr lang="cs-CZ" b="1" dirty="0"/>
              <a:t>Chemoterapie</a:t>
            </a:r>
            <a:r>
              <a:rPr lang="cs-CZ" dirty="0"/>
              <a:t> se </a:t>
            </a:r>
            <a:r>
              <a:rPr lang="cs-CZ" b="1" dirty="0"/>
              <a:t>paliativně</a:t>
            </a:r>
            <a:r>
              <a:rPr lang="cs-CZ" dirty="0"/>
              <a:t> provádí především u </a:t>
            </a:r>
            <a:r>
              <a:rPr lang="cs-CZ" dirty="0" err="1"/>
              <a:t>pokročilých</a:t>
            </a:r>
            <a:r>
              <a:rPr lang="cs-CZ" dirty="0"/>
              <a:t> a </a:t>
            </a:r>
            <a:r>
              <a:rPr lang="cs-CZ" dirty="0" err="1"/>
              <a:t>generalizovaných</a:t>
            </a:r>
            <a:r>
              <a:rPr lang="cs-CZ" dirty="0"/>
              <a:t> forem nemoci. V poslední době se užívá předoperační (</a:t>
            </a:r>
            <a:r>
              <a:rPr lang="cs-CZ" dirty="0" err="1"/>
              <a:t>neoadjuvantní</a:t>
            </a:r>
            <a:r>
              <a:rPr lang="cs-CZ" dirty="0"/>
              <a:t>) </a:t>
            </a:r>
            <a:r>
              <a:rPr lang="cs-CZ" dirty="0" err="1"/>
              <a:t>chemoradioterapie</a:t>
            </a:r>
            <a:r>
              <a:rPr lang="cs-CZ" dirty="0"/>
              <a:t> na zlepšení podmínek pro resekci nádoru, nebo jako podpůrná léčba (v zajišťovací pooperační léčbě) v délce asi 5 </a:t>
            </a:r>
            <a:r>
              <a:rPr lang="cs-CZ" dirty="0" err="1"/>
              <a:t>týdnů</a:t>
            </a:r>
            <a:r>
              <a:rPr lang="cs-CZ" dirty="0"/>
              <a:t> a to u lokálně </a:t>
            </a:r>
            <a:r>
              <a:rPr lang="cs-CZ" dirty="0" err="1"/>
              <a:t>pokročilých</a:t>
            </a:r>
            <a:r>
              <a:rPr lang="cs-CZ" dirty="0"/>
              <a:t> adenokarcinomů.</a:t>
            </a:r>
          </a:p>
          <a:p>
            <a:r>
              <a:rPr lang="cs-CZ" b="1" dirty="0"/>
              <a:t>Biologická léčba </a:t>
            </a:r>
            <a:r>
              <a:rPr lang="cs-CZ" dirty="0"/>
              <a:t>je ve fázi </a:t>
            </a:r>
            <a:r>
              <a:rPr lang="cs-CZ" dirty="0" err="1"/>
              <a:t>vývoje</a:t>
            </a:r>
            <a:r>
              <a:rPr lang="cs-CZ" dirty="0"/>
              <a:t>. </a:t>
            </a:r>
          </a:p>
          <a:p>
            <a:r>
              <a:rPr lang="cs-CZ" b="1" dirty="0"/>
              <a:t>Farmakoterapie </a:t>
            </a:r>
            <a:r>
              <a:rPr lang="cs-CZ" dirty="0"/>
              <a:t>se používá k léčbě negativních projevů onemocnění žaludku, nelze ji použit jako účinnou léčbu karcinomu žaludku, může pacientovi pomoci pouze ke zmírnění negativních projevů, jako jsou tlaky v epigastriu a bolest nebo k odstranění </a:t>
            </a:r>
            <a:r>
              <a:rPr lang="cs-CZ" dirty="0" err="1"/>
              <a:t>psychických</a:t>
            </a:r>
            <a:r>
              <a:rPr lang="cs-CZ" dirty="0"/>
              <a:t> problémů diagnostikováním nepříznivé prognózy onemocnění.</a:t>
            </a:r>
          </a:p>
          <a:p>
            <a:endParaRPr lang="cs-CZ" dirty="0"/>
          </a:p>
          <a:p>
            <a:endParaRPr lang="cs-CZ" dirty="0"/>
          </a:p>
        </p:txBody>
      </p:sp>
    </p:spTree>
    <p:extLst>
      <p:ext uri="{BB962C8B-B14F-4D97-AF65-F5344CB8AC3E}">
        <p14:creationId xmlns:p14="http://schemas.microsoft.com/office/powerpoint/2010/main" val="2745669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96DD5-F3EB-4FD2-87F5-2ABF8651FFDB}"/>
              </a:ext>
            </a:extLst>
          </p:cNvPr>
          <p:cNvSpPr>
            <a:spLocks noGrp="1"/>
          </p:cNvSpPr>
          <p:nvPr>
            <p:ph type="title"/>
          </p:nvPr>
        </p:nvSpPr>
        <p:spPr/>
        <p:txBody>
          <a:bodyPr/>
          <a:lstStyle/>
          <a:p>
            <a:r>
              <a:rPr lang="cs-CZ" b="1" dirty="0"/>
              <a:t>2.7 Pooperační </a:t>
            </a:r>
            <a:r>
              <a:rPr lang="cs-CZ" b="1" dirty="0" err="1"/>
              <a:t>postresekční</a:t>
            </a:r>
            <a:r>
              <a:rPr lang="cs-CZ" b="1" dirty="0"/>
              <a:t> syndromy</a:t>
            </a:r>
            <a:br>
              <a:rPr lang="cs-CZ" b="1" dirty="0"/>
            </a:br>
            <a:endParaRPr lang="cs-CZ" dirty="0"/>
          </a:p>
        </p:txBody>
      </p:sp>
      <p:sp>
        <p:nvSpPr>
          <p:cNvPr id="3" name="Zástupný symbol pro obsah 2">
            <a:extLst>
              <a:ext uri="{FF2B5EF4-FFF2-40B4-BE49-F238E27FC236}">
                <a16:creationId xmlns:a16="http://schemas.microsoft.com/office/drawing/2014/main" id="{C5580E7E-4EA3-4E74-8D57-DFA8133463E1}"/>
              </a:ext>
            </a:extLst>
          </p:cNvPr>
          <p:cNvSpPr>
            <a:spLocks noGrp="1"/>
          </p:cNvSpPr>
          <p:nvPr>
            <p:ph idx="1"/>
          </p:nvPr>
        </p:nvSpPr>
        <p:spPr>
          <a:xfrm>
            <a:off x="-119270" y="1825624"/>
            <a:ext cx="12311270" cy="5032375"/>
          </a:xfrm>
        </p:spPr>
        <p:txBody>
          <a:bodyPr>
            <a:normAutofit fontScale="77500" lnSpcReduction="20000"/>
          </a:bodyPr>
          <a:lstStyle/>
          <a:p>
            <a:r>
              <a:rPr lang="cs-CZ" dirty="0" err="1"/>
              <a:t>Časny</a:t>
            </a:r>
            <a:r>
              <a:rPr lang="cs-CZ" dirty="0"/>
              <a:t>́ dumping syndrom - rychlá pasáž </a:t>
            </a:r>
            <a:r>
              <a:rPr lang="cs-CZ" dirty="0" err="1"/>
              <a:t>hyperosmolární</a:t>
            </a:r>
            <a:r>
              <a:rPr lang="cs-CZ" dirty="0"/>
              <a:t> potravy z </a:t>
            </a:r>
            <a:r>
              <a:rPr lang="cs-CZ" dirty="0" err="1"/>
              <a:t>pahýlu</a:t>
            </a:r>
            <a:r>
              <a:rPr lang="cs-CZ" dirty="0"/>
              <a:t> žaludku do jejuna. Projevuje se bolestmi břicha, průjmem, </a:t>
            </a:r>
            <a:r>
              <a:rPr lang="cs-CZ" dirty="0" err="1"/>
              <a:t>hypovolemickým</a:t>
            </a:r>
            <a:r>
              <a:rPr lang="cs-CZ" dirty="0"/>
              <a:t> šokem ze ztrát plasmy z oběhu do lumen střeva. Dochází k němu po 10-30 minutách po příjmu potravy.</a:t>
            </a:r>
          </a:p>
          <a:p>
            <a:endParaRPr lang="cs-CZ" dirty="0"/>
          </a:p>
          <a:p>
            <a:r>
              <a:rPr lang="cs-CZ" dirty="0"/>
              <a:t>Pozdní dumping syndrom nastává 1-3 hodiny po příjmu potravy a projevuje se nevolností, </a:t>
            </a:r>
            <a:r>
              <a:rPr lang="cs-CZ" dirty="0" err="1"/>
              <a:t>studeným</a:t>
            </a:r>
            <a:r>
              <a:rPr lang="cs-CZ" dirty="0"/>
              <a:t> potem. Příčinou je hypoglykémie po pozření jídla bohatého na cukry (nekoordinované uvolnění inzulinu).</a:t>
            </a:r>
          </a:p>
          <a:p>
            <a:endParaRPr lang="cs-CZ" dirty="0"/>
          </a:p>
          <a:p>
            <a:r>
              <a:rPr lang="cs-CZ" dirty="0"/>
              <a:t>Syndrom přívodní kličky - potrava se městná v přívodní kličce, další průběh do GIT je omezen. Mezi projevy patří zvracení, nechutenství, obavy z příjmu potravy a pocit plnosti.</a:t>
            </a:r>
          </a:p>
          <a:p>
            <a:endParaRPr lang="cs-CZ" dirty="0"/>
          </a:p>
          <a:p>
            <a:r>
              <a:rPr lang="cs-CZ" dirty="0"/>
              <a:t>Syndrom odvodné kličky - potrava se hromadí v odvodné kličce, odkud nemůže dál. Příznaky jsou stejné, zvracení, pocit plnosti. V obou případech se jedná o technický problém při resekci žaludku, anastomóza je příliš těsná.</a:t>
            </a:r>
          </a:p>
          <a:p>
            <a:endParaRPr lang="cs-CZ" dirty="0"/>
          </a:p>
          <a:p>
            <a:r>
              <a:rPr lang="cs-CZ" dirty="0"/>
              <a:t>Syndrom slepé kličky - příliš dlouhá přívodná klička se osidluje střevními bakteriemi, dochází ke vzniku průjmů, rozvíjí se poruchy trávení a hypovitaminóza B12, </a:t>
            </a:r>
            <a:r>
              <a:rPr lang="cs-CZ" dirty="0" err="1"/>
              <a:t>hypokalciémie</a:t>
            </a:r>
            <a:r>
              <a:rPr lang="cs-CZ" dirty="0"/>
              <a:t>, perniciózní anémie.</a:t>
            </a:r>
          </a:p>
          <a:p>
            <a:endParaRPr lang="cs-CZ" dirty="0"/>
          </a:p>
          <a:p>
            <a:endParaRPr lang="cs-CZ" dirty="0"/>
          </a:p>
        </p:txBody>
      </p:sp>
    </p:spTree>
    <p:extLst>
      <p:ext uri="{BB962C8B-B14F-4D97-AF65-F5344CB8AC3E}">
        <p14:creationId xmlns:p14="http://schemas.microsoft.com/office/powerpoint/2010/main" val="8707568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F2360E-DE5C-4B41-9526-FA57C7588AA2}"/>
              </a:ext>
            </a:extLst>
          </p:cNvPr>
          <p:cNvSpPr>
            <a:spLocks noGrp="1"/>
          </p:cNvSpPr>
          <p:nvPr>
            <p:ph type="title"/>
          </p:nvPr>
        </p:nvSpPr>
        <p:spPr/>
        <p:txBody>
          <a:bodyPr/>
          <a:lstStyle/>
          <a:p>
            <a:r>
              <a:rPr lang="cs-CZ" b="1" dirty="0"/>
              <a:t>Prevence</a:t>
            </a:r>
            <a:br>
              <a:rPr lang="cs-CZ" b="1" dirty="0"/>
            </a:br>
            <a:endParaRPr lang="cs-CZ" dirty="0"/>
          </a:p>
        </p:txBody>
      </p:sp>
      <p:sp>
        <p:nvSpPr>
          <p:cNvPr id="3" name="Zástupný symbol pro obsah 2">
            <a:extLst>
              <a:ext uri="{FF2B5EF4-FFF2-40B4-BE49-F238E27FC236}">
                <a16:creationId xmlns:a16="http://schemas.microsoft.com/office/drawing/2014/main" id="{70086A39-4EF9-4700-A2D2-6741314CEB76}"/>
              </a:ext>
            </a:extLst>
          </p:cNvPr>
          <p:cNvSpPr>
            <a:spLocks noGrp="1"/>
          </p:cNvSpPr>
          <p:nvPr>
            <p:ph idx="1"/>
          </p:nvPr>
        </p:nvSpPr>
        <p:spPr>
          <a:xfrm>
            <a:off x="-95416" y="1825624"/>
            <a:ext cx="12287416" cy="5032375"/>
          </a:xfrm>
        </p:spPr>
        <p:txBody>
          <a:bodyPr>
            <a:normAutofit fontScale="92500" lnSpcReduction="20000"/>
          </a:bodyPr>
          <a:lstStyle/>
          <a:p>
            <a:r>
              <a:rPr lang="cs-CZ" b="1" dirty="0" err="1"/>
              <a:t>Screening</a:t>
            </a:r>
            <a:r>
              <a:rPr lang="cs-CZ" b="1" dirty="0"/>
              <a:t> karcinomu žaludku </a:t>
            </a:r>
            <a:r>
              <a:rPr lang="cs-CZ" dirty="0"/>
              <a:t>je plně rozvinutý pouze v Japonsku. V ostatních zemích včetně České republiky neexistuje plošné screeningové vyšetření pro toto onemocnění.</a:t>
            </a:r>
          </a:p>
          <a:p>
            <a:r>
              <a:rPr lang="cs-CZ" dirty="0"/>
              <a:t>Hlavním objektem </a:t>
            </a:r>
            <a:r>
              <a:rPr lang="cs-CZ" dirty="0" err="1"/>
              <a:t>screeningových</a:t>
            </a:r>
            <a:r>
              <a:rPr lang="cs-CZ" dirty="0"/>
              <a:t> studií jsou převážně </a:t>
            </a:r>
            <a:r>
              <a:rPr lang="cs-CZ" b="1" dirty="0"/>
              <a:t>rizikové skupiny obyvatel</a:t>
            </a:r>
            <a:r>
              <a:rPr lang="cs-CZ" dirty="0"/>
              <a:t>, a to hlavně pacienti s chronickou atrofickou gastritidou, perniciózní anémií, pozitivní rodinnou anamnézou a nemocní po resekčních </a:t>
            </a:r>
            <a:r>
              <a:rPr lang="cs-CZ" dirty="0" err="1"/>
              <a:t>výkonech</a:t>
            </a:r>
            <a:r>
              <a:rPr lang="cs-CZ" dirty="0"/>
              <a:t> na žaludku. </a:t>
            </a:r>
          </a:p>
          <a:p>
            <a:r>
              <a:rPr lang="cs-CZ" dirty="0"/>
              <a:t>Sérologicky lze hodnotit hladinu pepsinogenu a gastrinu, které při </a:t>
            </a:r>
            <a:r>
              <a:rPr lang="cs-CZ" dirty="0" err="1"/>
              <a:t>zvýšených</a:t>
            </a:r>
            <a:r>
              <a:rPr lang="cs-CZ" dirty="0"/>
              <a:t> hodnotách můžou toto onemocnění signalizovat, nebo stanovení protilátek proti </a:t>
            </a:r>
            <a:r>
              <a:rPr lang="cs-CZ" i="1" dirty="0" err="1"/>
              <a:t>Helicobacter</a:t>
            </a:r>
            <a:r>
              <a:rPr lang="cs-CZ" i="1" dirty="0"/>
              <a:t> </a:t>
            </a:r>
            <a:r>
              <a:rPr lang="cs-CZ" i="1" dirty="0" err="1"/>
              <a:t>pylori</a:t>
            </a:r>
            <a:r>
              <a:rPr lang="cs-CZ" dirty="0"/>
              <a:t>. Senzitivita vyšetření je ale nízká a nepotvrdila se jako vhodné screeningové vyšetření. </a:t>
            </a:r>
          </a:p>
          <a:p>
            <a:r>
              <a:rPr lang="cs-CZ" dirty="0"/>
              <a:t>V prevenci rakoviny žaludku je důležité </a:t>
            </a:r>
            <a:r>
              <a:rPr lang="cs-CZ" b="1" dirty="0"/>
              <a:t>včasné řešení chronického zánětu žaludku, vředů a sanace </a:t>
            </a:r>
            <a:r>
              <a:rPr lang="cs-CZ" b="1" i="1" dirty="0" err="1"/>
              <a:t>Helicobacter</a:t>
            </a:r>
            <a:r>
              <a:rPr lang="cs-CZ" b="1" i="1" dirty="0"/>
              <a:t> </a:t>
            </a:r>
            <a:r>
              <a:rPr lang="cs-CZ" b="1" i="1" dirty="0" err="1"/>
              <a:t>pylori</a:t>
            </a:r>
            <a:r>
              <a:rPr lang="cs-CZ" b="1" dirty="0"/>
              <a:t>. </a:t>
            </a:r>
          </a:p>
          <a:p>
            <a:r>
              <a:rPr lang="cs-CZ" dirty="0"/>
              <a:t>Důležitá je také kvalita potravin a jejich zpracování. Preferujeme konzumaci </a:t>
            </a:r>
            <a:r>
              <a:rPr lang="cs-CZ" dirty="0" err="1"/>
              <a:t>čerstvých</a:t>
            </a:r>
            <a:r>
              <a:rPr lang="cs-CZ" dirty="0"/>
              <a:t> nebo </a:t>
            </a:r>
            <a:r>
              <a:rPr lang="cs-CZ" dirty="0" err="1"/>
              <a:t>zmražených</a:t>
            </a:r>
            <a:r>
              <a:rPr lang="cs-CZ" dirty="0"/>
              <a:t> potravin. </a:t>
            </a:r>
          </a:p>
          <a:p>
            <a:r>
              <a:rPr lang="cs-CZ" dirty="0"/>
              <a:t>Příjem masa má </a:t>
            </a:r>
            <a:r>
              <a:rPr lang="cs-CZ" dirty="0" err="1"/>
              <a:t>být</a:t>
            </a:r>
            <a:r>
              <a:rPr lang="cs-CZ" dirty="0"/>
              <a:t> vyvážen vlákninou z obilnin, zeleniny a ovoce. </a:t>
            </a:r>
          </a:p>
          <a:p>
            <a:r>
              <a:rPr lang="cs-CZ" dirty="0"/>
              <a:t>Doporučuje se omezení uzenin, </a:t>
            </a:r>
            <a:r>
              <a:rPr lang="cs-CZ" dirty="0" err="1"/>
              <a:t>koncentrovaných</a:t>
            </a:r>
            <a:r>
              <a:rPr lang="cs-CZ" dirty="0"/>
              <a:t> destilátů a kouření.</a:t>
            </a:r>
          </a:p>
          <a:p>
            <a:endParaRPr lang="cs-CZ" dirty="0"/>
          </a:p>
        </p:txBody>
      </p:sp>
    </p:spTree>
    <p:extLst>
      <p:ext uri="{BB962C8B-B14F-4D97-AF65-F5344CB8AC3E}">
        <p14:creationId xmlns:p14="http://schemas.microsoft.com/office/powerpoint/2010/main" val="2773965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80C50-CEF8-482E-BB04-ECF4A18B2293}"/>
              </a:ext>
            </a:extLst>
          </p:cNvPr>
          <p:cNvSpPr>
            <a:spLocks noGrp="1"/>
          </p:cNvSpPr>
          <p:nvPr>
            <p:ph type="title"/>
          </p:nvPr>
        </p:nvSpPr>
        <p:spPr/>
        <p:txBody>
          <a:bodyPr/>
          <a:lstStyle/>
          <a:p>
            <a:r>
              <a:rPr lang="cs-CZ" b="1" dirty="0"/>
              <a:t>Nejčastější ošetřovatelské diagnózy:</a:t>
            </a:r>
            <a:br>
              <a:rPr lang="cs-CZ" dirty="0"/>
            </a:br>
            <a:endParaRPr lang="cs-CZ" dirty="0"/>
          </a:p>
        </p:txBody>
      </p:sp>
      <p:sp>
        <p:nvSpPr>
          <p:cNvPr id="3" name="Zástupný symbol pro obsah 2">
            <a:extLst>
              <a:ext uri="{FF2B5EF4-FFF2-40B4-BE49-F238E27FC236}">
                <a16:creationId xmlns:a16="http://schemas.microsoft.com/office/drawing/2014/main" id="{7A4A4B33-3292-4855-9A4B-E7C261771DCE}"/>
              </a:ext>
            </a:extLst>
          </p:cNvPr>
          <p:cNvSpPr>
            <a:spLocks noGrp="1"/>
          </p:cNvSpPr>
          <p:nvPr>
            <p:ph sz="half" idx="1"/>
          </p:nvPr>
        </p:nvSpPr>
        <p:spPr/>
        <p:txBody>
          <a:bodyPr>
            <a:normAutofit fontScale="70000" lnSpcReduction="20000"/>
          </a:bodyPr>
          <a:lstStyle/>
          <a:p>
            <a:r>
              <a:rPr lang="cs-CZ" dirty="0">
                <a:hlinkClick r:id="rId2" tooltip="osetrovatelske-diagnozy.aspx"/>
              </a:rPr>
              <a:t>Akutní bolest - 00132</a:t>
            </a:r>
            <a:endParaRPr lang="cs-CZ" dirty="0"/>
          </a:p>
          <a:p>
            <a:r>
              <a:rPr lang="cs-CZ" dirty="0">
                <a:hlinkClick r:id="rId2" tooltip="osetrovatelske-diagnozy.aspx"/>
              </a:rPr>
              <a:t>Beznaděj - 00124</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stravování - 00102</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koupání - 00108</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oblékání - 00109</a:t>
            </a:r>
            <a:endParaRPr lang="cs-CZ" dirty="0"/>
          </a:p>
          <a:p>
            <a:r>
              <a:rPr lang="cs-CZ" dirty="0">
                <a:hlinkClick r:id="rId2" tooltip="osetrovatelske-diagnozy.aspx"/>
              </a:rPr>
              <a:t>Deficit </a:t>
            </a:r>
            <a:r>
              <a:rPr lang="cs-CZ" dirty="0" err="1">
                <a:hlinkClick r:id="rId2" tooltip="osetrovatelske-diagnozy.aspx"/>
              </a:rPr>
              <a:t>sebepéče</a:t>
            </a:r>
            <a:r>
              <a:rPr lang="cs-CZ" dirty="0">
                <a:hlinkClick r:id="rId2" tooltip="osetrovatelske-diagnozy.aspx"/>
              </a:rPr>
              <a:t> při vyprazdňování - 00110</a:t>
            </a:r>
            <a:endParaRPr lang="cs-CZ" dirty="0"/>
          </a:p>
          <a:p>
            <a:r>
              <a:rPr lang="cs-CZ" dirty="0">
                <a:hlinkClick r:id="rId2" tooltip="osetrovatelske-diagnozy.aspx"/>
              </a:rPr>
              <a:t>Snížený objem tekutin - 00027</a:t>
            </a:r>
            <a:endParaRPr lang="cs-CZ" dirty="0"/>
          </a:p>
          <a:p>
            <a:r>
              <a:rPr lang="cs-CZ" dirty="0">
                <a:hlinkClick r:id="rId2" tooltip="osetrovatelske-diagnozy.aspx"/>
              </a:rPr>
              <a:t>Nevyvážená výživa: méně než je potřeba organismu - 00002</a:t>
            </a:r>
            <a:endParaRPr lang="cs-CZ" dirty="0"/>
          </a:p>
          <a:p>
            <a:r>
              <a:rPr lang="cs-CZ" dirty="0">
                <a:hlinkClick r:id="rId2" tooltip="osetrovatelske-diagnozy.aspx"/>
              </a:rPr>
              <a:t>Snaha zlepšit výživu - 00163</a:t>
            </a:r>
            <a:endParaRPr lang="cs-CZ" dirty="0"/>
          </a:p>
          <a:p>
            <a:r>
              <a:rPr lang="cs-CZ" dirty="0">
                <a:hlinkClick r:id="rId2" tooltip="osetrovatelske-diagnozy.aspx"/>
              </a:rPr>
              <a:t>Zhoršená spontánní ventilace - 00033</a:t>
            </a:r>
            <a:endParaRPr lang="cs-CZ" dirty="0"/>
          </a:p>
          <a:p>
            <a:r>
              <a:rPr lang="cs-CZ" dirty="0">
                <a:hlinkClick r:id="rId2" tooltip="osetrovatelske-diagnozy.aspx"/>
              </a:rPr>
              <a:t>Narušená integrita tkáně - 00044</a:t>
            </a:r>
            <a:endParaRPr lang="cs-CZ" dirty="0"/>
          </a:p>
          <a:p>
            <a:endParaRPr lang="cs-CZ" dirty="0"/>
          </a:p>
        </p:txBody>
      </p:sp>
      <p:sp>
        <p:nvSpPr>
          <p:cNvPr id="4" name="Zástupný symbol pro obsah 3">
            <a:extLst>
              <a:ext uri="{FF2B5EF4-FFF2-40B4-BE49-F238E27FC236}">
                <a16:creationId xmlns:a16="http://schemas.microsoft.com/office/drawing/2014/main" id="{46954A86-A1AE-4114-B857-BCCE47FF9A72}"/>
              </a:ext>
            </a:extLst>
          </p:cNvPr>
          <p:cNvSpPr>
            <a:spLocks noGrp="1"/>
          </p:cNvSpPr>
          <p:nvPr>
            <p:ph sz="half" idx="2"/>
          </p:nvPr>
        </p:nvSpPr>
        <p:spPr/>
        <p:txBody>
          <a:bodyPr>
            <a:normAutofit fontScale="70000" lnSpcReduction="20000"/>
          </a:bodyPr>
          <a:lstStyle/>
          <a:p>
            <a:r>
              <a:rPr lang="cs-CZ" dirty="0">
                <a:hlinkClick r:id="rId2" tooltip="osetrovatelske-diagnozy.aspx"/>
              </a:rPr>
              <a:t>Porucha polykání - 00103</a:t>
            </a:r>
            <a:endParaRPr lang="cs-CZ" dirty="0"/>
          </a:p>
          <a:p>
            <a:r>
              <a:rPr lang="cs-CZ" dirty="0">
                <a:hlinkClick r:id="rId2" tooltip="osetrovatelske-diagnozy.aspx"/>
              </a:rPr>
              <a:t>Narušený obraz těla - 00118</a:t>
            </a:r>
            <a:endParaRPr lang="cs-CZ" dirty="0"/>
          </a:p>
          <a:p>
            <a:r>
              <a:rPr lang="cs-CZ" dirty="0">
                <a:hlinkClick r:id="rId2" tooltip="osetrovatelske-diagnozy.aspx"/>
              </a:rPr>
              <a:t>Nespavost - 00095</a:t>
            </a:r>
            <a:endParaRPr lang="cs-CZ" dirty="0"/>
          </a:p>
          <a:p>
            <a:r>
              <a:rPr lang="cs-CZ" dirty="0">
                <a:hlinkClick r:id="rId2" tooltip="osetrovatelske-diagnozy.aspx"/>
              </a:rPr>
              <a:t>Riziko infekce - 00004</a:t>
            </a:r>
            <a:endParaRPr lang="cs-CZ" dirty="0"/>
          </a:p>
          <a:p>
            <a:r>
              <a:rPr lang="cs-CZ" dirty="0">
                <a:hlinkClick r:id="rId2" tooltip="osetrovatelske-diagnozy.aspx"/>
              </a:rPr>
              <a:t>Snížený srdeční výdej - 00029</a:t>
            </a:r>
            <a:endParaRPr lang="cs-CZ" dirty="0"/>
          </a:p>
          <a:p>
            <a:r>
              <a:rPr lang="cs-CZ" dirty="0">
                <a:hlinkClick r:id="rId2" tooltip="osetrovatelske-diagnozy.aspx"/>
              </a:rPr>
              <a:t>Sociální izolace - 00053</a:t>
            </a:r>
            <a:endParaRPr lang="cs-CZ" dirty="0"/>
          </a:p>
          <a:p>
            <a:r>
              <a:rPr lang="cs-CZ" dirty="0">
                <a:hlinkClick r:id="rId2" tooltip="osetrovatelske-diagnozy.aspx"/>
              </a:rPr>
              <a:t>Strach - 00148</a:t>
            </a:r>
            <a:endParaRPr lang="cs-CZ" dirty="0"/>
          </a:p>
          <a:p>
            <a:r>
              <a:rPr lang="cs-CZ" dirty="0">
                <a:hlinkClick r:id="rId2" tooltip="osetrovatelske-diagnozy.aspx"/>
              </a:rPr>
              <a:t>Únava - 00093</a:t>
            </a:r>
            <a:endParaRPr lang="cs-CZ" dirty="0"/>
          </a:p>
          <a:p>
            <a:r>
              <a:rPr lang="cs-CZ" dirty="0">
                <a:hlinkClick r:id="rId2" tooltip="osetrovatelske-diagnozy.aspx"/>
              </a:rPr>
              <a:t>Úzkost - 00146</a:t>
            </a:r>
            <a:endParaRPr lang="cs-CZ" dirty="0"/>
          </a:p>
          <a:p>
            <a:r>
              <a:rPr lang="cs-CZ" dirty="0">
                <a:hlinkClick r:id="rId2" tooltip="osetrovatelske-diagnozy.aspx"/>
              </a:rPr>
              <a:t>Zhoršená pohyblivost - 00085</a:t>
            </a:r>
            <a:endParaRPr lang="cs-CZ" dirty="0"/>
          </a:p>
          <a:p>
            <a:endParaRPr lang="cs-CZ" dirty="0"/>
          </a:p>
        </p:txBody>
      </p:sp>
    </p:spTree>
    <p:extLst>
      <p:ext uri="{BB962C8B-B14F-4D97-AF65-F5344CB8AC3E}">
        <p14:creationId xmlns:p14="http://schemas.microsoft.com/office/powerpoint/2010/main" val="1750935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EED82-92C5-4702-84C6-7BA64D1C1301}"/>
              </a:ext>
            </a:extLst>
          </p:cNvPr>
          <p:cNvSpPr>
            <a:spLocks noGrp="1"/>
          </p:cNvSpPr>
          <p:nvPr>
            <p:ph type="title"/>
          </p:nvPr>
        </p:nvSpPr>
        <p:spPr/>
        <p:txBody>
          <a:bodyPr>
            <a:normAutofit/>
          </a:bodyPr>
          <a:lstStyle/>
          <a:p>
            <a:r>
              <a:rPr lang="cs-CZ" b="1" dirty="0">
                <a:solidFill>
                  <a:srgbClr val="FF0000"/>
                </a:solidFill>
              </a:rPr>
              <a:t>3. Kolorektální karcinom</a:t>
            </a:r>
            <a:br>
              <a:rPr lang="cs-CZ" b="1" dirty="0"/>
            </a:br>
            <a:endParaRPr lang="cs-CZ" dirty="0"/>
          </a:p>
        </p:txBody>
      </p:sp>
      <p:sp>
        <p:nvSpPr>
          <p:cNvPr id="3" name="Zástupný symbol pro obsah 2">
            <a:extLst>
              <a:ext uri="{FF2B5EF4-FFF2-40B4-BE49-F238E27FC236}">
                <a16:creationId xmlns:a16="http://schemas.microsoft.com/office/drawing/2014/main" id="{44A8C403-DCEE-4D22-B456-E476CC091540}"/>
              </a:ext>
            </a:extLst>
          </p:cNvPr>
          <p:cNvSpPr>
            <a:spLocks noGrp="1"/>
          </p:cNvSpPr>
          <p:nvPr>
            <p:ph idx="1"/>
          </p:nvPr>
        </p:nvSpPr>
        <p:spPr>
          <a:xfrm>
            <a:off x="323681" y="1197621"/>
            <a:ext cx="11490691" cy="5526860"/>
          </a:xfrm>
        </p:spPr>
        <p:txBody>
          <a:bodyPr>
            <a:normAutofit fontScale="70000" lnSpcReduction="20000"/>
          </a:bodyPr>
          <a:lstStyle/>
          <a:p>
            <a:r>
              <a:rPr lang="cs-CZ" dirty="0"/>
              <a:t>Nejrozšířenější zhoubný nádor v populaci, s věkem se incidence zvyšuje.</a:t>
            </a:r>
          </a:p>
          <a:p>
            <a:r>
              <a:rPr lang="cs-CZ" dirty="0"/>
              <a:t>Od konce 80. let zaujímá ČR přední postavení v incidenci kolorektálního karcinomu na světě.</a:t>
            </a:r>
          </a:p>
          <a:p>
            <a:r>
              <a:rPr lang="cs-CZ" dirty="0"/>
              <a:t>Každoročně u nás onemocní přibližně 80 mužů a 60 žen na 100 000 obyvatel. </a:t>
            </a:r>
          </a:p>
          <a:p>
            <a:r>
              <a:rPr lang="cs-CZ" dirty="0"/>
              <a:t>Nejčastější lokalizace je </a:t>
            </a:r>
            <a:r>
              <a:rPr lang="cs-CZ" b="1" dirty="0"/>
              <a:t>rektum</a:t>
            </a:r>
            <a:r>
              <a:rPr lang="cs-CZ" dirty="0"/>
              <a:t> (30 %, více muži), </a:t>
            </a:r>
            <a:r>
              <a:rPr lang="cs-CZ" b="1" dirty="0"/>
              <a:t>pravý tračník</a:t>
            </a:r>
            <a:r>
              <a:rPr lang="cs-CZ" dirty="0"/>
              <a:t> (25 %, více ženy), </a:t>
            </a:r>
            <a:r>
              <a:rPr lang="cs-CZ" b="1" dirty="0" err="1"/>
              <a:t>sigmoideum</a:t>
            </a:r>
            <a:r>
              <a:rPr lang="cs-CZ" dirty="0"/>
              <a:t> (26 %), levý tračník (15 %), </a:t>
            </a:r>
            <a:r>
              <a:rPr lang="cs-CZ" dirty="0" err="1"/>
              <a:t>transversum</a:t>
            </a:r>
            <a:r>
              <a:rPr lang="cs-CZ" dirty="0"/>
              <a:t> (13 %). </a:t>
            </a:r>
          </a:p>
          <a:p>
            <a:r>
              <a:rPr lang="cs-CZ" dirty="0"/>
              <a:t>Jde o nejčastější zhoubné onemocnění v trávicí soustavě. </a:t>
            </a:r>
          </a:p>
          <a:p>
            <a:r>
              <a:rPr lang="cs-CZ" dirty="0"/>
              <a:t>Incidence a prevalence ve světě roste, zatímco mortalitu se podařilo alespoň ve vyspělých zemích stabilizovat. U mužů (po karcinomu plic) i u žen (po karcinomu prsu) je KRCA v prevalenci na druhém místě.</a:t>
            </a:r>
          </a:p>
          <a:p>
            <a:r>
              <a:rPr lang="cs-CZ" dirty="0"/>
              <a:t>Nejčastější výskyt je pozorován v průmyslově vyspělých zemích světa. </a:t>
            </a:r>
          </a:p>
          <a:p>
            <a:r>
              <a:rPr lang="cs-CZ" dirty="0"/>
              <a:t>Podle statistik se ČR pohybuje mezi státy západní Evropy, kde hodnota poměru incidence versus mortalita dosahuje 0,46. Poslední data ukazují, že v Evropě žije kolem tří milionů obyvatel s prokázaným kolorektálním karcinomem. </a:t>
            </a:r>
          </a:p>
          <a:p>
            <a:r>
              <a:rPr lang="cs-CZ" dirty="0"/>
              <a:t>Rozdíly v mortalitě na karcinomy v kolorektální lokalitě se liší v různých oblastech Evropy a světa, což ukazuje přímý vliv vyspělosti regionu a systému zdravotní péče a v neposlední řadě i stavu výživy. </a:t>
            </a:r>
          </a:p>
          <a:p>
            <a:r>
              <a:rPr lang="cs-CZ" dirty="0"/>
              <a:t>Dostupná data pro ČR za rok 2010 ukazují, že incidence dosáhla v tomto roce 8136 nově diagnostikovaných pacientů s KRCA a mortalitu 3934, prevalence byla přibližně 52 tisíc osob s KRCA. Kolorektální karcinom tvoří velkou zátěž pro populaci a zdravotní péči daného státu, především ve vyspělých zemích, kde je i moderní finančně nákladná léčba (např. biologická). ČR se dlouhodobě dělí o přední místa v incidenci a mortalitě KRCA s Maďarskem a Německem.</a:t>
            </a:r>
          </a:p>
          <a:p>
            <a:pPr marL="0" indent="0">
              <a:buNone/>
            </a:pPr>
            <a:endParaRPr lang="cs-CZ" dirty="0"/>
          </a:p>
          <a:p>
            <a:endParaRPr lang="cs-CZ" dirty="0"/>
          </a:p>
        </p:txBody>
      </p:sp>
    </p:spTree>
    <p:extLst>
      <p:ext uri="{BB962C8B-B14F-4D97-AF65-F5344CB8AC3E}">
        <p14:creationId xmlns:p14="http://schemas.microsoft.com/office/powerpoint/2010/main" val="3910834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46748C-FA35-4AC4-8581-E179082161C8}"/>
              </a:ext>
            </a:extLst>
          </p:cNvPr>
          <p:cNvSpPr>
            <a:spLocks noGrp="1"/>
          </p:cNvSpPr>
          <p:nvPr>
            <p:ph type="title"/>
          </p:nvPr>
        </p:nvSpPr>
        <p:spPr/>
        <p:txBody>
          <a:bodyPr/>
          <a:lstStyle/>
          <a:p>
            <a:r>
              <a:rPr lang="cs-CZ" b="1" dirty="0"/>
              <a:t>Rizikové faktory kolorektálního karcinomu</a:t>
            </a:r>
            <a:endParaRPr lang="cs-CZ" dirty="0"/>
          </a:p>
        </p:txBody>
      </p:sp>
      <p:sp>
        <p:nvSpPr>
          <p:cNvPr id="4" name="Zástupný symbol pro text 3">
            <a:extLst>
              <a:ext uri="{FF2B5EF4-FFF2-40B4-BE49-F238E27FC236}">
                <a16:creationId xmlns:a16="http://schemas.microsoft.com/office/drawing/2014/main" id="{C9C32B63-D745-47F2-AF8F-8AEE37F42B9D}"/>
              </a:ext>
            </a:extLst>
          </p:cNvPr>
          <p:cNvSpPr>
            <a:spLocks noGrp="1"/>
          </p:cNvSpPr>
          <p:nvPr>
            <p:ph type="body" idx="1"/>
          </p:nvPr>
        </p:nvSpPr>
        <p:spPr>
          <a:xfrm>
            <a:off x="742684" y="1269207"/>
            <a:ext cx="5157787" cy="823912"/>
          </a:xfrm>
        </p:spPr>
        <p:txBody>
          <a:bodyPr/>
          <a:lstStyle/>
          <a:p>
            <a:r>
              <a:rPr lang="cs-CZ" dirty="0"/>
              <a:t>Neovlivnitelné</a:t>
            </a:r>
          </a:p>
        </p:txBody>
      </p:sp>
      <p:sp>
        <p:nvSpPr>
          <p:cNvPr id="3" name="Zástupný symbol pro obsah 2">
            <a:extLst>
              <a:ext uri="{FF2B5EF4-FFF2-40B4-BE49-F238E27FC236}">
                <a16:creationId xmlns:a16="http://schemas.microsoft.com/office/drawing/2014/main" id="{238329B7-2156-40FF-A483-0B18BA6ACEE1}"/>
              </a:ext>
            </a:extLst>
          </p:cNvPr>
          <p:cNvSpPr>
            <a:spLocks noGrp="1"/>
          </p:cNvSpPr>
          <p:nvPr>
            <p:ph sz="half" idx="2"/>
          </p:nvPr>
        </p:nvSpPr>
        <p:spPr>
          <a:xfrm>
            <a:off x="40461" y="2201034"/>
            <a:ext cx="5860010" cy="4656965"/>
          </a:xfrm>
        </p:spPr>
        <p:txBody>
          <a:bodyPr>
            <a:normAutofit fontScale="25000" lnSpcReduction="20000"/>
          </a:bodyPr>
          <a:lstStyle/>
          <a:p>
            <a:r>
              <a:rPr lang="cs-CZ" sz="5500" dirty="0"/>
              <a:t>Věk nad 50 let věku, s nejvyšším výskytem mezi 60-70 lety</a:t>
            </a:r>
          </a:p>
          <a:p>
            <a:r>
              <a:rPr lang="cs-CZ" sz="5500" dirty="0"/>
              <a:t>Pohlaví - muži jsou více ohroženou skupinou. </a:t>
            </a:r>
          </a:p>
          <a:p>
            <a:r>
              <a:rPr lang="cs-CZ" sz="5500" dirty="0"/>
              <a:t>Rodinná anamnéza  - nádorová onemocnění u rodinných příslušníků se ukazují jako statisticky velmi významná. </a:t>
            </a:r>
          </a:p>
          <a:p>
            <a:r>
              <a:rPr lang="cs-CZ" sz="5500" dirty="0"/>
              <a:t>Epidemiologické studie ukazují, že přímí příbuzní nemocných mají 3-4x vyšší pravděpodobnost onemocní kolorektálním karcinomem. Na základě hereditární predispozice vzniká 15-20 % nádorů </a:t>
            </a:r>
            <a:r>
              <a:rPr lang="cs-CZ" sz="5500" dirty="0" err="1"/>
              <a:t>kolorekta</a:t>
            </a:r>
            <a:r>
              <a:rPr lang="cs-CZ" sz="5500" dirty="0"/>
              <a:t>, kdy podíl 10 % zaujímají onemocnění jako Lynchův syndrom (mutace v opravných genech, </a:t>
            </a:r>
            <a:r>
              <a:rPr lang="cs-CZ" sz="5500" dirty="0" err="1"/>
              <a:t>autosom</a:t>
            </a:r>
            <a:r>
              <a:rPr lang="cs-CZ" sz="5500" dirty="0"/>
              <a:t>. Dominantní) či familiární adenomatosní </a:t>
            </a:r>
            <a:r>
              <a:rPr lang="cs-CZ" sz="5500" dirty="0" err="1"/>
              <a:t>polyposa</a:t>
            </a:r>
            <a:r>
              <a:rPr lang="cs-CZ" sz="5500" dirty="0"/>
              <a:t>. </a:t>
            </a:r>
          </a:p>
          <a:p>
            <a:r>
              <a:rPr lang="cs-CZ" sz="5500" dirty="0"/>
              <a:t>Příčinou je mutace genů, díky níž dochází ke zvýšenému výskytu adenomů tlustého střeva a především je razantně zkrácen čas, za který se adenom přeměňuje v karcinom. Věk pacientů, u nichž dochází k výskytu karcinomu, je tedy rapidně nižší. </a:t>
            </a:r>
          </a:p>
          <a:p>
            <a:r>
              <a:rPr lang="cs-CZ" sz="5500" dirty="0"/>
              <a:t>V anamnéze</a:t>
            </a:r>
          </a:p>
          <a:p>
            <a:pPr lvl="1"/>
            <a:r>
              <a:rPr lang="cs-CZ" sz="5500" dirty="0"/>
              <a:t>střevní polypy - mohou mít sklony k maligní transformaci  </a:t>
            </a:r>
          </a:p>
          <a:p>
            <a:pPr lvl="1"/>
            <a:r>
              <a:rPr lang="cs-CZ" sz="5500" dirty="0" err="1"/>
              <a:t>Morbus</a:t>
            </a:r>
            <a:r>
              <a:rPr lang="cs-CZ" sz="5500" dirty="0"/>
              <a:t> Crohn či </a:t>
            </a:r>
            <a:r>
              <a:rPr lang="cs-CZ" sz="5500" dirty="0" err="1"/>
              <a:t>colitis</a:t>
            </a:r>
            <a:r>
              <a:rPr lang="cs-CZ" sz="5500" dirty="0"/>
              <a:t> </a:t>
            </a:r>
            <a:r>
              <a:rPr lang="cs-CZ" sz="5500" dirty="0" err="1"/>
              <a:t>ulcerosa</a:t>
            </a:r>
            <a:r>
              <a:rPr lang="cs-CZ" sz="5500" dirty="0"/>
              <a:t> </a:t>
            </a:r>
          </a:p>
          <a:p>
            <a:pPr lvl="1"/>
            <a:r>
              <a:rPr lang="cs-CZ" sz="5500" dirty="0"/>
              <a:t>DM 2. typu a metabolický syndrom</a:t>
            </a:r>
          </a:p>
          <a:p>
            <a:endParaRPr lang="cs-CZ" dirty="0"/>
          </a:p>
        </p:txBody>
      </p:sp>
      <p:sp>
        <p:nvSpPr>
          <p:cNvPr id="5" name="Zástupný symbol pro text 4">
            <a:extLst>
              <a:ext uri="{FF2B5EF4-FFF2-40B4-BE49-F238E27FC236}">
                <a16:creationId xmlns:a16="http://schemas.microsoft.com/office/drawing/2014/main" id="{82CD3B2C-3A21-454B-8D4F-118A02E79A37}"/>
              </a:ext>
            </a:extLst>
          </p:cNvPr>
          <p:cNvSpPr>
            <a:spLocks noGrp="1"/>
          </p:cNvSpPr>
          <p:nvPr>
            <p:ph type="body" sz="quarter" idx="3"/>
          </p:nvPr>
        </p:nvSpPr>
        <p:spPr>
          <a:xfrm>
            <a:off x="6096000" y="866776"/>
            <a:ext cx="5183188" cy="823912"/>
          </a:xfrm>
        </p:spPr>
        <p:txBody>
          <a:bodyPr/>
          <a:lstStyle/>
          <a:p>
            <a:r>
              <a:rPr lang="cs-CZ" dirty="0"/>
              <a:t>Ovlivnitelné</a:t>
            </a:r>
          </a:p>
        </p:txBody>
      </p:sp>
      <p:sp>
        <p:nvSpPr>
          <p:cNvPr id="6" name="Zástupný symbol pro obsah 5">
            <a:extLst>
              <a:ext uri="{FF2B5EF4-FFF2-40B4-BE49-F238E27FC236}">
                <a16:creationId xmlns:a16="http://schemas.microsoft.com/office/drawing/2014/main" id="{6057780E-A200-4DF7-B74E-68A18E0A3533}"/>
              </a:ext>
            </a:extLst>
          </p:cNvPr>
          <p:cNvSpPr>
            <a:spLocks noGrp="1"/>
          </p:cNvSpPr>
          <p:nvPr>
            <p:ph sz="quarter" idx="4"/>
          </p:nvPr>
        </p:nvSpPr>
        <p:spPr>
          <a:xfrm>
            <a:off x="5788551" y="1598212"/>
            <a:ext cx="6403450" cy="5259787"/>
          </a:xfrm>
        </p:spPr>
        <p:txBody>
          <a:bodyPr>
            <a:normAutofit fontScale="25000" lnSpcReduction="20000"/>
          </a:bodyPr>
          <a:lstStyle/>
          <a:p>
            <a:r>
              <a:rPr lang="cs-CZ" sz="4900" dirty="0"/>
              <a:t>stravovací návyky  - výskyt ovlivní až z 35 %. </a:t>
            </a:r>
          </a:p>
          <a:p>
            <a:r>
              <a:rPr lang="cs-CZ" sz="4900" dirty="0"/>
              <a:t>riziko: nadbytek příjmu energie (obezita) </a:t>
            </a:r>
          </a:p>
          <a:p>
            <a:r>
              <a:rPr lang="cs-CZ" sz="4900" dirty="0"/>
              <a:t>nedostatek tělesného pohybu. </a:t>
            </a:r>
          </a:p>
          <a:p>
            <a:r>
              <a:rPr lang="cs-CZ" sz="4900" dirty="0"/>
              <a:t>konzumace většího týdenního množství sladkostí a pečiva u žen i u mužů, </a:t>
            </a:r>
          </a:p>
          <a:p>
            <a:r>
              <a:rPr lang="cs-CZ" sz="4900" dirty="0"/>
              <a:t>vyšší počet kostek cukru do šálku kávy, </a:t>
            </a:r>
          </a:p>
          <a:p>
            <a:r>
              <a:rPr lang="cs-CZ" sz="4900" dirty="0"/>
              <a:t>počet let pití vína (alkoholu vůbec),</a:t>
            </a:r>
          </a:p>
          <a:p>
            <a:r>
              <a:rPr lang="cs-CZ" sz="4900" dirty="0"/>
              <a:t> konzumace červeného masa či </a:t>
            </a:r>
          </a:p>
          <a:p>
            <a:r>
              <a:rPr lang="cs-CZ" sz="4900" dirty="0"/>
              <a:t>používání oleje na vaření nebo tuků obsahujících vyšší množství nenasycených mastných kyselin, jejichž konzumací dochází ke zvýšenému uvolňování žlučových kyselin, které mohou za určitých okolností působit kancerogenně. </a:t>
            </a:r>
          </a:p>
          <a:p>
            <a:r>
              <a:rPr lang="cs-CZ" sz="4900" dirty="0"/>
              <a:t>Naopak protektivně působí vyšší konzumace luštěnin, </a:t>
            </a:r>
            <a:r>
              <a:rPr lang="cs-CZ" sz="4900" dirty="0" err="1"/>
              <a:t>soji</a:t>
            </a:r>
            <a:r>
              <a:rPr lang="cs-CZ" sz="4900" dirty="0"/>
              <a:t>, vlákniny, mléčných výrobků, ovoce, zeleniny, umělého sladidla či medu. </a:t>
            </a:r>
          </a:p>
          <a:p>
            <a:r>
              <a:rPr lang="cs-CZ" sz="4900" dirty="0"/>
              <a:t>Obecně lze říci, že rizikovým faktorem je strava s nízkým obsahem vlákniny, neboť ta způsobuje zvětšení objemu stolice, zvyšuje peristaltiku střev a napomáhá tak pravidelnému vyprazdňování, navíc na sebe váže cholesterol. </a:t>
            </a:r>
          </a:p>
          <a:p>
            <a:r>
              <a:rPr lang="cs-CZ" sz="4900" dirty="0"/>
              <a:t>Také způsob přípravy stravy může hrát důležitou roli, je třeba vyvarovat se především grilování či smažení. </a:t>
            </a:r>
          </a:p>
          <a:p>
            <a:r>
              <a:rPr lang="cs-CZ" sz="4900" dirty="0"/>
              <a:t>Z dalších rizikových faktorů souvisejících s životním stylem je často diskutováno kouření. Vzhledem k tomu, že ovlivnitelné rizikové faktory zaujímají vysoké procento ve výskytu kolorektálního karcinomu a zároveň jsou nejsnáze ovlivnitelné, je velmi důležité, aby se zdravotnický personál snažil o dostatečnou edukaci v rámci primární prevence.</a:t>
            </a:r>
          </a:p>
          <a:p>
            <a:pPr marL="0" indent="0">
              <a:buNone/>
            </a:pPr>
            <a:endParaRPr lang="cs-CZ" dirty="0"/>
          </a:p>
        </p:txBody>
      </p:sp>
    </p:spTree>
    <p:extLst>
      <p:ext uri="{BB962C8B-B14F-4D97-AF65-F5344CB8AC3E}">
        <p14:creationId xmlns:p14="http://schemas.microsoft.com/office/powerpoint/2010/main" val="3948359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C1C26B-0835-410B-B408-EBD6EBAA0AED}"/>
              </a:ext>
            </a:extLst>
          </p:cNvPr>
          <p:cNvSpPr>
            <a:spLocks noGrp="1"/>
          </p:cNvSpPr>
          <p:nvPr>
            <p:ph type="title"/>
          </p:nvPr>
        </p:nvSpPr>
        <p:spPr/>
        <p:txBody>
          <a:bodyPr/>
          <a:lstStyle/>
          <a:p>
            <a:r>
              <a:rPr lang="cs-CZ" b="1" dirty="0"/>
              <a:t>Definice</a:t>
            </a:r>
            <a:br>
              <a:rPr lang="cs-CZ" dirty="0"/>
            </a:br>
            <a:endParaRPr lang="cs-CZ" dirty="0"/>
          </a:p>
        </p:txBody>
      </p:sp>
      <p:sp>
        <p:nvSpPr>
          <p:cNvPr id="3" name="Zástupný symbol pro obsah 2">
            <a:extLst>
              <a:ext uri="{FF2B5EF4-FFF2-40B4-BE49-F238E27FC236}">
                <a16:creationId xmlns:a16="http://schemas.microsoft.com/office/drawing/2014/main" id="{8042F4E8-08B4-429D-94E7-107CA46F472B}"/>
              </a:ext>
            </a:extLst>
          </p:cNvPr>
          <p:cNvSpPr>
            <a:spLocks noGrp="1"/>
          </p:cNvSpPr>
          <p:nvPr>
            <p:ph idx="1"/>
          </p:nvPr>
        </p:nvSpPr>
        <p:spPr/>
        <p:txBody>
          <a:bodyPr/>
          <a:lstStyle/>
          <a:p>
            <a:r>
              <a:rPr lang="cs-CZ" dirty="0"/>
              <a:t>Kolorektální karcinom je maligní nádor vycházející ze žlázového epitelu sliznice tlustého střeva a konečníku. Ve většině případů se jedná o adenokarcinom. Rozděluje se na invazivní a neinvazivní karcinom. 90 % karcinomů jsou sporadické, ostatní jsou hereditární (APC gen</a:t>
            </a:r>
            <a:r>
              <a:rPr lang="cs-CZ" i="1" dirty="0"/>
              <a:t>, </a:t>
            </a:r>
            <a:r>
              <a:rPr lang="cs-CZ" i="1" dirty="0" err="1"/>
              <a:t>adenomatous</a:t>
            </a:r>
            <a:r>
              <a:rPr lang="cs-CZ" i="1" dirty="0"/>
              <a:t> </a:t>
            </a:r>
            <a:r>
              <a:rPr lang="cs-CZ" i="1" dirty="0" err="1"/>
              <a:t>polyposis</a:t>
            </a:r>
            <a:r>
              <a:rPr lang="cs-CZ" i="1" dirty="0"/>
              <a:t> coli).</a:t>
            </a:r>
            <a:endParaRPr lang="cs-CZ" dirty="0"/>
          </a:p>
          <a:p>
            <a:pPr marL="0" indent="0">
              <a:buNone/>
            </a:pPr>
            <a:endParaRPr lang="cs-CZ" dirty="0"/>
          </a:p>
          <a:p>
            <a:endParaRPr lang="cs-CZ" dirty="0"/>
          </a:p>
        </p:txBody>
      </p:sp>
    </p:spTree>
    <p:extLst>
      <p:ext uri="{BB962C8B-B14F-4D97-AF65-F5344CB8AC3E}">
        <p14:creationId xmlns:p14="http://schemas.microsoft.com/office/powerpoint/2010/main" val="1263347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D8722-FC53-41CA-A43C-2483BEDECC9B}"/>
              </a:ext>
            </a:extLst>
          </p:cNvPr>
          <p:cNvSpPr>
            <a:spLocks noGrp="1"/>
          </p:cNvSpPr>
          <p:nvPr>
            <p:ph type="title"/>
          </p:nvPr>
        </p:nvSpPr>
        <p:spPr/>
        <p:txBody>
          <a:bodyPr/>
          <a:lstStyle/>
          <a:p>
            <a:r>
              <a:rPr lang="cs-CZ" b="1" dirty="0"/>
              <a:t>Jaké informace získáváme od pacienta?</a:t>
            </a:r>
            <a:br>
              <a:rPr lang="cs-CZ" b="1" dirty="0"/>
            </a:br>
            <a:endParaRPr lang="cs-CZ" b="1" dirty="0"/>
          </a:p>
        </p:txBody>
      </p:sp>
      <p:sp>
        <p:nvSpPr>
          <p:cNvPr id="3" name="Zástupný symbol pro obsah 2">
            <a:extLst>
              <a:ext uri="{FF2B5EF4-FFF2-40B4-BE49-F238E27FC236}">
                <a16:creationId xmlns:a16="http://schemas.microsoft.com/office/drawing/2014/main" id="{97990534-8F84-423C-B2FE-5DE42CED6328}"/>
              </a:ext>
            </a:extLst>
          </p:cNvPr>
          <p:cNvSpPr>
            <a:spLocks noGrp="1"/>
          </p:cNvSpPr>
          <p:nvPr>
            <p:ph idx="1"/>
          </p:nvPr>
        </p:nvSpPr>
        <p:spPr/>
        <p:txBody>
          <a:bodyPr>
            <a:normAutofit fontScale="85000" lnSpcReduction="20000"/>
          </a:bodyPr>
          <a:lstStyle/>
          <a:p>
            <a:pPr marL="0" indent="0">
              <a:buNone/>
            </a:pPr>
            <a:r>
              <a:rPr lang="cs-CZ" dirty="0"/>
              <a:t>• základní onemocnění pacient</a:t>
            </a:r>
          </a:p>
          <a:p>
            <a:pPr marL="0" indent="0">
              <a:buNone/>
            </a:pPr>
            <a:r>
              <a:rPr lang="cs-CZ" dirty="0"/>
              <a:t>• rodinná anamnéza (výskyt dědičných onemocnění u rodinných příslušníků)</a:t>
            </a:r>
          </a:p>
          <a:p>
            <a:pPr marL="0" indent="0">
              <a:buNone/>
            </a:pPr>
            <a:r>
              <a:rPr lang="cs-CZ" dirty="0"/>
              <a:t>• prodělaná onemocnění v minulosti</a:t>
            </a:r>
          </a:p>
          <a:p>
            <a:pPr marL="0" indent="0">
              <a:buNone/>
            </a:pPr>
            <a:r>
              <a:rPr lang="cs-CZ" dirty="0"/>
              <a:t>• zda pacient netrpí alergickou reakcí na dezinfekční prostředky, náplasti, potraviny, jiné látky, léky</a:t>
            </a:r>
          </a:p>
          <a:p>
            <a:r>
              <a:rPr lang="cs-CZ" dirty="0"/>
              <a:t>zda netrpí poruchami příjmu potravy, a naopak poruchou ve vyprazdňování</a:t>
            </a:r>
          </a:p>
          <a:p>
            <a:r>
              <a:rPr lang="cs-CZ" dirty="0"/>
              <a:t>zda pacient netrpí bolestmi, poruchou spánku</a:t>
            </a:r>
          </a:p>
          <a:p>
            <a:r>
              <a:rPr lang="cs-CZ" dirty="0"/>
              <a:t>sociální stav pacienta a víra</a:t>
            </a:r>
          </a:p>
          <a:p>
            <a:r>
              <a:rPr lang="cs-CZ" dirty="0"/>
              <a:t>pro získané informace můžeme využít různé hodnotící nástroje: (BMI, Nutriční </a:t>
            </a:r>
            <a:r>
              <a:rPr lang="cs-CZ" dirty="0" err="1"/>
              <a:t>screeing</a:t>
            </a:r>
            <a:r>
              <a:rPr lang="cs-CZ" dirty="0"/>
              <a:t>, škály)</a:t>
            </a:r>
          </a:p>
          <a:p>
            <a:r>
              <a:rPr lang="cs-CZ" dirty="0"/>
              <a:t>Etická komise</a:t>
            </a:r>
          </a:p>
          <a:p>
            <a:r>
              <a:rPr lang="cs-CZ" dirty="0"/>
              <a:t>GDPR</a:t>
            </a:r>
          </a:p>
        </p:txBody>
      </p:sp>
    </p:spTree>
    <p:extLst>
      <p:ext uri="{BB962C8B-B14F-4D97-AF65-F5344CB8AC3E}">
        <p14:creationId xmlns:p14="http://schemas.microsoft.com/office/powerpoint/2010/main" val="1051855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41769-5953-42E2-9400-F932FD924510}"/>
              </a:ext>
            </a:extLst>
          </p:cNvPr>
          <p:cNvSpPr>
            <a:spLocks noGrp="1"/>
          </p:cNvSpPr>
          <p:nvPr>
            <p:ph type="title"/>
          </p:nvPr>
        </p:nvSpPr>
        <p:spPr/>
        <p:txBody>
          <a:bodyPr/>
          <a:lstStyle/>
          <a:p>
            <a:r>
              <a:rPr lang="cs-CZ" b="1" dirty="0"/>
              <a:t>Symptomy</a:t>
            </a:r>
            <a:br>
              <a:rPr lang="cs-CZ" dirty="0"/>
            </a:br>
            <a:endParaRPr lang="cs-CZ" dirty="0"/>
          </a:p>
        </p:txBody>
      </p:sp>
      <p:sp>
        <p:nvSpPr>
          <p:cNvPr id="3" name="Zástupný symbol pro obsah 2">
            <a:extLst>
              <a:ext uri="{FF2B5EF4-FFF2-40B4-BE49-F238E27FC236}">
                <a16:creationId xmlns:a16="http://schemas.microsoft.com/office/drawing/2014/main" id="{79402B82-96B6-4088-ABED-DE7AEA49B026}"/>
              </a:ext>
            </a:extLst>
          </p:cNvPr>
          <p:cNvSpPr>
            <a:spLocks noGrp="1"/>
          </p:cNvSpPr>
          <p:nvPr>
            <p:ph idx="1"/>
          </p:nvPr>
        </p:nvSpPr>
        <p:spPr>
          <a:xfrm>
            <a:off x="159026" y="1825624"/>
            <a:ext cx="11194774" cy="5032375"/>
          </a:xfrm>
        </p:spPr>
        <p:txBody>
          <a:bodyPr>
            <a:normAutofit fontScale="70000" lnSpcReduction="20000"/>
          </a:bodyPr>
          <a:lstStyle/>
          <a:p>
            <a:pPr marL="0" indent="0">
              <a:buNone/>
            </a:pPr>
            <a:r>
              <a:rPr lang="cs-CZ" dirty="0"/>
              <a:t>Nebývají výrazné a mohou proto snadno uniknout pozornosti. </a:t>
            </a:r>
          </a:p>
          <a:p>
            <a:pPr marL="0" indent="0">
              <a:buNone/>
            </a:pPr>
            <a:r>
              <a:rPr lang="cs-CZ" dirty="0"/>
              <a:t>Zpočátku může nádor růst skrytě, asymptomaticky a později se začne manifestovat již v pokročilejším stádiu. Příznaky jsou podmíněny umístěním nádoru a také jeho velikostí. </a:t>
            </a:r>
          </a:p>
          <a:p>
            <a:pPr marL="0" indent="0">
              <a:buNone/>
            </a:pPr>
            <a:r>
              <a:rPr lang="cs-CZ" dirty="0"/>
              <a:t>Symptomy kolorektálního karcinomu mohou být zprvu nespecifické (únava, slabost, úbytek tělesné hmotnosti, zvýšené teploty).</a:t>
            </a:r>
          </a:p>
          <a:p>
            <a:pPr marL="0" indent="0">
              <a:buNone/>
            </a:pPr>
            <a:r>
              <a:rPr lang="cs-CZ" dirty="0"/>
              <a:t> Specifické příznaky se odvíjejí od lokalizace nádoru. Nádory umístěné v pravé části tlustého střeva jsou zpravidla dlouhou dobu bezpříznakové, obvykle se projeví anémií a hmatným útvarem v pravé části břicha. Nádory lokalizované v levé polovině střeva se projevují poruchami vyprazdňování, břišními kolikami a náhlou příhodou břišní. Mezi projevy postižení konečníku patří časté, někdy bolestivé, nutkání na stolici, příměs krvavého hlenu či čerstvé krve ve stolici, pocity nedostatečného vyprázdnění a průjmy. Pro určení diagnózy má největší význam zejména přítomnost těchto faktorů:</a:t>
            </a:r>
          </a:p>
          <a:p>
            <a:r>
              <a:rPr lang="cs-CZ" dirty="0"/>
              <a:t>věk (nad 50 let), </a:t>
            </a:r>
          </a:p>
          <a:p>
            <a:r>
              <a:rPr lang="cs-CZ" dirty="0"/>
              <a:t>rodinná zátěž, </a:t>
            </a:r>
          </a:p>
          <a:p>
            <a:r>
              <a:rPr lang="cs-CZ" dirty="0"/>
              <a:t>úbytek na váze,</a:t>
            </a:r>
          </a:p>
          <a:p>
            <a:r>
              <a:rPr lang="cs-CZ" dirty="0"/>
              <a:t>nález rezistence při vyšetření konečníku,</a:t>
            </a:r>
          </a:p>
          <a:p>
            <a:r>
              <a:rPr lang="cs-CZ" dirty="0"/>
              <a:t>krev ve stolici,</a:t>
            </a:r>
          </a:p>
          <a:p>
            <a:r>
              <a:rPr lang="cs-CZ" dirty="0"/>
              <a:t>průjem, zácpa, změna ve vyprazdňování, bolest.</a:t>
            </a:r>
          </a:p>
          <a:p>
            <a:endParaRPr lang="cs-CZ" dirty="0"/>
          </a:p>
        </p:txBody>
      </p:sp>
    </p:spTree>
    <p:extLst>
      <p:ext uri="{BB962C8B-B14F-4D97-AF65-F5344CB8AC3E}">
        <p14:creationId xmlns:p14="http://schemas.microsoft.com/office/powerpoint/2010/main" val="41166180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7B2498-B06B-4BEB-91A4-CBC4259F4F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DF09562-1CC5-469A-B7AF-6BD0BB905A52}"/>
              </a:ext>
            </a:extLst>
          </p:cNvPr>
          <p:cNvSpPr>
            <a:spLocks noGrp="1"/>
          </p:cNvSpPr>
          <p:nvPr>
            <p:ph idx="1"/>
          </p:nvPr>
        </p:nvSpPr>
        <p:spPr/>
        <p:txBody>
          <a:bodyPr/>
          <a:lstStyle/>
          <a:p>
            <a:r>
              <a:rPr lang="cs-CZ" dirty="0"/>
              <a:t>Tato symptomatologie, zvláště u dosud bezpříznakového pacienta ve věku nad 50 let je indikací k vyšetření tlustého střeva. </a:t>
            </a:r>
          </a:p>
          <a:p>
            <a:r>
              <a:rPr lang="cs-CZ" dirty="0"/>
              <a:t>Ani pokročilý nebo generalizovaný karcinom tlustého střeva nemusí mít střevní symptomatologii. </a:t>
            </a:r>
          </a:p>
          <a:p>
            <a:r>
              <a:rPr lang="cs-CZ" dirty="0"/>
              <a:t>Pacienta k lékaři přivedou obecné známky nádorového onemocnění – váhový úbytek, </a:t>
            </a:r>
            <a:r>
              <a:rPr lang="cs-CZ" dirty="0" err="1"/>
              <a:t>kachektizace</a:t>
            </a:r>
            <a:r>
              <a:rPr lang="cs-CZ" dirty="0"/>
              <a:t>, nechutenství, celková slabost, anémie.</a:t>
            </a:r>
          </a:p>
          <a:p>
            <a:r>
              <a:rPr lang="cs-CZ" dirty="0"/>
              <a:t> U těchto nemocných je již nádor často hmatný a jsou přítomny metastázy. </a:t>
            </a:r>
          </a:p>
          <a:p>
            <a:r>
              <a:rPr lang="cs-CZ" dirty="0"/>
              <a:t>Metastazování je hlavně do uzlin, jater a plic, méně často do kostí.</a:t>
            </a:r>
          </a:p>
        </p:txBody>
      </p:sp>
    </p:spTree>
    <p:extLst>
      <p:ext uri="{BB962C8B-B14F-4D97-AF65-F5344CB8AC3E}">
        <p14:creationId xmlns:p14="http://schemas.microsoft.com/office/powerpoint/2010/main" val="28205931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09C644-0A6F-4C47-AAAA-4DBC0B3761D4}"/>
              </a:ext>
            </a:extLst>
          </p:cNvPr>
          <p:cNvSpPr>
            <a:spLocks noGrp="1"/>
          </p:cNvSpPr>
          <p:nvPr>
            <p:ph type="title"/>
          </p:nvPr>
        </p:nvSpPr>
        <p:spPr/>
        <p:txBody>
          <a:bodyPr/>
          <a:lstStyle/>
          <a:p>
            <a:r>
              <a:rPr lang="cs-CZ" b="1" dirty="0" err="1"/>
              <a:t>Screening</a:t>
            </a:r>
            <a:br>
              <a:rPr lang="cs-CZ" dirty="0"/>
            </a:br>
            <a:endParaRPr lang="cs-CZ" dirty="0"/>
          </a:p>
        </p:txBody>
      </p:sp>
      <p:sp>
        <p:nvSpPr>
          <p:cNvPr id="3" name="Zástupný symbol pro obsah 2">
            <a:extLst>
              <a:ext uri="{FF2B5EF4-FFF2-40B4-BE49-F238E27FC236}">
                <a16:creationId xmlns:a16="http://schemas.microsoft.com/office/drawing/2014/main" id="{8505EBCA-E5E6-4521-86D3-0C8B039D2F10}"/>
              </a:ext>
            </a:extLst>
          </p:cNvPr>
          <p:cNvSpPr>
            <a:spLocks noGrp="1"/>
          </p:cNvSpPr>
          <p:nvPr>
            <p:ph idx="1"/>
          </p:nvPr>
        </p:nvSpPr>
        <p:spPr/>
        <p:txBody>
          <a:bodyPr/>
          <a:lstStyle/>
          <a:p>
            <a:r>
              <a:rPr lang="cs-CZ" dirty="0" err="1"/>
              <a:t>Screening</a:t>
            </a:r>
            <a:r>
              <a:rPr lang="cs-CZ" dirty="0"/>
              <a:t> vychází z Vyhlášky č. 70/2012 Sb., o preventivních prohlídkách. Spočívá ve stanovení okultního krvácení ve stolici speciálním testem u osob od 50 let věku; od 55 let věku je toto vyšetření možné nahradit doporučením k provedení screeningové kolonoskopie jednou za 10 let.</a:t>
            </a:r>
          </a:p>
          <a:p>
            <a:endParaRPr lang="cs-CZ" dirty="0"/>
          </a:p>
        </p:txBody>
      </p:sp>
    </p:spTree>
    <p:extLst>
      <p:ext uri="{BB962C8B-B14F-4D97-AF65-F5344CB8AC3E}">
        <p14:creationId xmlns:p14="http://schemas.microsoft.com/office/powerpoint/2010/main" val="14937503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EE3BB6-F1CC-46CE-8E4A-2EFEF67EA235}"/>
              </a:ext>
            </a:extLst>
          </p:cNvPr>
          <p:cNvSpPr>
            <a:spLocks noGrp="1"/>
          </p:cNvSpPr>
          <p:nvPr>
            <p:ph type="title"/>
          </p:nvPr>
        </p:nvSpPr>
        <p:spPr/>
        <p:txBody>
          <a:bodyPr/>
          <a:lstStyle/>
          <a:p>
            <a:r>
              <a:rPr lang="cs-CZ" dirty="0" err="1"/>
              <a:t>Screening</a:t>
            </a:r>
            <a:endParaRPr lang="cs-CZ" dirty="0"/>
          </a:p>
        </p:txBody>
      </p:sp>
      <p:sp>
        <p:nvSpPr>
          <p:cNvPr id="3" name="Zástupný symbol pro obsah 2">
            <a:extLst>
              <a:ext uri="{FF2B5EF4-FFF2-40B4-BE49-F238E27FC236}">
                <a16:creationId xmlns:a16="http://schemas.microsoft.com/office/drawing/2014/main" id="{AA5F8439-1A17-4A88-BDBE-9BA8BA09C8D0}"/>
              </a:ext>
            </a:extLst>
          </p:cNvPr>
          <p:cNvSpPr>
            <a:spLocks noGrp="1"/>
          </p:cNvSpPr>
          <p:nvPr>
            <p:ph idx="1"/>
          </p:nvPr>
        </p:nvSpPr>
        <p:spPr/>
        <p:txBody>
          <a:bodyPr>
            <a:normAutofit fontScale="92500" lnSpcReduction="10000"/>
          </a:bodyPr>
          <a:lstStyle/>
          <a:p>
            <a:r>
              <a:rPr lang="cs-CZ" dirty="0"/>
              <a:t>sporadického KRCA se u nás provádí od poloviny roku 2000. Sekundární prevenci lze rozdělit na dvě základní metody, </a:t>
            </a:r>
            <a:r>
              <a:rPr lang="cs-CZ" dirty="0" err="1"/>
              <a:t>screening</a:t>
            </a:r>
            <a:r>
              <a:rPr lang="cs-CZ" dirty="0"/>
              <a:t> bezpříznakových jedinců a dispenzarizaci dlouhodobě rizikových skupin. </a:t>
            </a:r>
            <a:r>
              <a:rPr lang="cs-CZ" dirty="0" err="1"/>
              <a:t>Screening</a:t>
            </a:r>
            <a:r>
              <a:rPr lang="cs-CZ" dirty="0"/>
              <a:t> bezpříznakových jedinců, tzn. jedinců s negativní rodinnou anamnézou, je určen pro osoby od 50 let věku. Sporadický kolorektální karcinom tvoří zhruba 80 % všech prokázaných kolorektálních karcinomů. Rizikové skupiny jsou ze </a:t>
            </a:r>
            <a:r>
              <a:rPr lang="cs-CZ" dirty="0" err="1"/>
              <a:t>screeningu</a:t>
            </a:r>
            <a:r>
              <a:rPr lang="cs-CZ" dirty="0"/>
              <a:t> KRCA vyjmuty a jejich sledování patří do rukou gastroenterologa. Konkrétně se jedná o osoby s pozitivní rodinnou anamnézou (rodiče, sourozenci nebo děti s diagnózou KRCA), dále osoby s familiární </a:t>
            </a:r>
            <a:r>
              <a:rPr lang="cs-CZ" dirty="0" err="1"/>
              <a:t>adenomatozní</a:t>
            </a:r>
            <a:r>
              <a:rPr lang="cs-CZ" dirty="0"/>
              <a:t> </a:t>
            </a:r>
            <a:r>
              <a:rPr lang="cs-CZ" dirty="0" err="1"/>
              <a:t>polypozou</a:t>
            </a:r>
            <a:r>
              <a:rPr lang="cs-CZ" dirty="0"/>
              <a:t>, specifickými střevními záněty, hereditárním </a:t>
            </a:r>
            <a:r>
              <a:rPr lang="cs-CZ" dirty="0" err="1"/>
              <a:t>nepolypozním</a:t>
            </a:r>
            <a:r>
              <a:rPr lang="cs-CZ" dirty="0"/>
              <a:t> KRCA (Lynchův syndrom) a dále ženy s anamnézou karcinomu ovarií, prsu či dělohy. </a:t>
            </a:r>
          </a:p>
        </p:txBody>
      </p:sp>
    </p:spTree>
    <p:extLst>
      <p:ext uri="{BB962C8B-B14F-4D97-AF65-F5344CB8AC3E}">
        <p14:creationId xmlns:p14="http://schemas.microsoft.com/office/powerpoint/2010/main" val="3877547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DA3A05-21D0-477C-942F-6E8C8F40B4C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2898A41-51B6-4853-B9D7-94C38C5A6A96}"/>
              </a:ext>
            </a:extLst>
          </p:cNvPr>
          <p:cNvSpPr>
            <a:spLocks noGrp="1"/>
          </p:cNvSpPr>
          <p:nvPr>
            <p:ph idx="1"/>
          </p:nvPr>
        </p:nvSpPr>
        <p:spPr/>
        <p:txBody>
          <a:bodyPr>
            <a:normAutofit fontScale="70000" lnSpcReduction="20000"/>
          </a:bodyPr>
          <a:lstStyle/>
          <a:p>
            <a:r>
              <a:rPr lang="cs-CZ" dirty="0"/>
              <a:t>Nízká účast populace ve </a:t>
            </a:r>
            <a:r>
              <a:rPr lang="cs-CZ" dirty="0" err="1"/>
              <a:t>screeningu</a:t>
            </a:r>
            <a:r>
              <a:rPr lang="cs-CZ" dirty="0"/>
              <a:t> mezi lety 2000–2008 vedla k hledání účinnějších strategií a screeningový program byl v roce 2008 podroben kritické analýze v obnovené komisi MZ ČR pro kolorektální karcinom. Důsledkem byl návrh inovačních opatření. Mezi tato opatření patří provádění TOKS v jednoročním intervalu pro věkovou skupinu 50-54 let, od 55 let v dvouročním intervalu. Dále je to zapojení registrujících lékařů v oboru gynekologie a porodnictví. V 55 letech věku se navíc otevírá pacientům možnost volby primární screeningové koloskopie (PSK), která může být v případě negativního výsledku zopakována za 10 let. Tyto změny přinesly pozitivní výsledky a statistika prokázala jak nárůst pokrytí cílové populace, tak nárůst TOKS. Vstup gynekologů do programu </a:t>
            </a:r>
            <a:r>
              <a:rPr lang="cs-CZ" dirty="0" err="1"/>
              <a:t>screeningu</a:t>
            </a:r>
            <a:r>
              <a:rPr lang="cs-CZ" dirty="0"/>
              <a:t> KRK se i přes počáteční obavy praktických lékařů ukázal jako přínosný, i když absolutní populační přínos zatím není vysoký (6,2 %). Jeho přínos se týká zejména mladších věkových kategorií žen (u nejmladších žen ve věkové kategorii 50–54 let gynekologové zajišťovali asi čtvrtinu vyšetření). Trendy současné doby ukazují odklon od testů guajakových směrem k testům imunochemickým, kde je prokázána vyšší </a:t>
            </a:r>
            <a:r>
              <a:rPr lang="cs-CZ" dirty="0" err="1"/>
              <a:t>compliance</a:t>
            </a:r>
            <a:r>
              <a:rPr lang="cs-CZ" dirty="0"/>
              <a:t> ze strany pacienta a tím i vyšší návratnost testů samotných. Existuje i významná část české populace, která dává přednost primární screeningové koloskopii ve věku 55 let, 10-20 % cílové skupiny obyvatel. V současné době se vedou i diskuze, zda zcela neukončit </a:t>
            </a:r>
            <a:r>
              <a:rPr lang="cs-CZ" dirty="0" err="1"/>
              <a:t>screening</a:t>
            </a:r>
            <a:r>
              <a:rPr lang="cs-CZ" dirty="0"/>
              <a:t> cestou guajakových testů, tento názor však nenachází pochopení především ze strany některých praktických lékařů. </a:t>
            </a:r>
          </a:p>
          <a:p>
            <a:r>
              <a:rPr lang="cs-CZ" dirty="0"/>
              <a:t> </a:t>
            </a:r>
          </a:p>
          <a:p>
            <a:endParaRPr lang="cs-CZ" dirty="0"/>
          </a:p>
        </p:txBody>
      </p:sp>
    </p:spTree>
    <p:extLst>
      <p:ext uri="{BB962C8B-B14F-4D97-AF65-F5344CB8AC3E}">
        <p14:creationId xmlns:p14="http://schemas.microsoft.com/office/powerpoint/2010/main" val="29002150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299036-31F0-4842-9DBA-27DDC24BE17F}"/>
              </a:ext>
            </a:extLst>
          </p:cNvPr>
          <p:cNvSpPr>
            <a:spLocks noGrp="1"/>
          </p:cNvSpPr>
          <p:nvPr>
            <p:ph type="title"/>
          </p:nvPr>
        </p:nvSpPr>
        <p:spPr/>
        <p:txBody>
          <a:bodyPr/>
          <a:lstStyle/>
          <a:p>
            <a:r>
              <a:rPr lang="cs-CZ" dirty="0"/>
              <a:t>Test na okultní krvácení </a:t>
            </a:r>
            <a:br>
              <a:rPr lang="cs-CZ" dirty="0"/>
            </a:br>
            <a:endParaRPr lang="cs-CZ" dirty="0"/>
          </a:p>
        </p:txBody>
      </p:sp>
      <p:sp>
        <p:nvSpPr>
          <p:cNvPr id="3" name="Zástupný symbol pro obsah 2">
            <a:extLst>
              <a:ext uri="{FF2B5EF4-FFF2-40B4-BE49-F238E27FC236}">
                <a16:creationId xmlns:a16="http://schemas.microsoft.com/office/drawing/2014/main" id="{47213C00-3C37-4C10-9E0E-CE6605DB5694}"/>
              </a:ext>
            </a:extLst>
          </p:cNvPr>
          <p:cNvSpPr>
            <a:spLocks noGrp="1"/>
          </p:cNvSpPr>
          <p:nvPr>
            <p:ph idx="1"/>
          </p:nvPr>
        </p:nvSpPr>
        <p:spPr/>
        <p:txBody>
          <a:bodyPr>
            <a:normAutofit fontScale="70000" lnSpcReduction="20000"/>
          </a:bodyPr>
          <a:lstStyle/>
          <a:p>
            <a:r>
              <a:rPr lang="cs-CZ" b="1" dirty="0"/>
              <a:t>Imunochemickým testům</a:t>
            </a:r>
            <a:r>
              <a:rPr lang="cs-CZ" dirty="0"/>
              <a:t> (kvalitativním či kvantitativním) je dávána přednost před </a:t>
            </a:r>
            <a:r>
              <a:rPr lang="cs-CZ" b="1" dirty="0"/>
              <a:t>testem guajakovým</a:t>
            </a:r>
            <a:r>
              <a:rPr lang="cs-CZ" dirty="0"/>
              <a:t>. Výhoda imunochemického testu je v jeho senzitivitě a specificitě při odebrání pouze jednoho vzorku a i ve výrazně lepší spolupráci ze strany pacienta (dietní restrikční opatření, hygienický aspekt). Imunochemický test je založen na detekci proteinu (lidského hemoglobinu) ve stolici pomocí monoklonální protilátky. Konkrétně se tenkou tyčinkou nanese vzorek stolice do odběrové lahvičky (3-6x zanoření do různých míst ve stolici), velikost odebrané stolice by měla odpovídat velikosti kuličky pepře. Vzorek se pak hodnotí v analyzátoru (výsledek je buď zobrazen na displeji jako pozitivní nebo negativní), nové přístroje ukazují i koncentraci hemoglobinu v daném vzorku. Nebo se nanáší na speciální tyčinku, kde na principu </a:t>
            </a:r>
            <a:r>
              <a:rPr lang="cs-CZ" dirty="0" err="1"/>
              <a:t>imunochromatografickém</a:t>
            </a:r>
            <a:r>
              <a:rPr lang="cs-CZ" dirty="0"/>
              <a:t> dojde v případě pozitivity k vybarvení dvou proužků, test je tedy hodnocen pouhým okem. Guajakový test je založen na </a:t>
            </a:r>
            <a:r>
              <a:rPr lang="cs-CZ" dirty="0" err="1"/>
              <a:t>pseudoperoxidázové</a:t>
            </a:r>
            <a:r>
              <a:rPr lang="cs-CZ" dirty="0"/>
              <a:t> reakci hemoglobinu (ke vzorku stolice se přikape činidlo a pozoruje se zabarvení stolice, v případě modré barvy je test pozitivní). Test je vyhodnocován pouhým okem a výsledné zbarvení není vždy přesvědčivé. Tento test je zatížen vysokou falešnou pozitivitou. Vzhledem k tomu, že se stolice odebírá tři po sobě jdoucí dny a je roztírána na okénka testové obálky, je zde nižší návratnost testů pro přímou manipulaci osob se stolicí. Další nevýhodou jsou i dietní opatření. </a:t>
            </a:r>
          </a:p>
          <a:p>
            <a:r>
              <a:rPr lang="cs-CZ" dirty="0"/>
              <a:t> </a:t>
            </a:r>
          </a:p>
          <a:p>
            <a:endParaRPr lang="cs-CZ" dirty="0"/>
          </a:p>
        </p:txBody>
      </p:sp>
    </p:spTree>
    <p:extLst>
      <p:ext uri="{BB962C8B-B14F-4D97-AF65-F5344CB8AC3E}">
        <p14:creationId xmlns:p14="http://schemas.microsoft.com/office/powerpoint/2010/main" val="720678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3D986D-9C4D-44F8-AD75-81C1BAB81EA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8366176-8F5B-40DC-B5AE-ACDE43562D62}"/>
              </a:ext>
            </a:extLst>
          </p:cNvPr>
          <p:cNvSpPr>
            <a:spLocks noGrp="1"/>
          </p:cNvSpPr>
          <p:nvPr>
            <p:ph idx="1"/>
          </p:nvPr>
        </p:nvSpPr>
        <p:spPr/>
        <p:txBody>
          <a:bodyPr/>
          <a:lstStyle/>
          <a:p>
            <a:r>
              <a:rPr lang="cs-CZ" dirty="0" err="1"/>
              <a:t>rimární</a:t>
            </a:r>
            <a:r>
              <a:rPr lang="cs-CZ" dirty="0"/>
              <a:t> screeningová koloskopie PSK </a:t>
            </a:r>
          </a:p>
          <a:p>
            <a:r>
              <a:rPr lang="cs-CZ" dirty="0"/>
              <a:t>Od roku 2009 je novou možností ve </a:t>
            </a:r>
            <a:r>
              <a:rPr lang="cs-CZ" dirty="0" err="1"/>
              <a:t>screeningu</a:t>
            </a:r>
            <a:r>
              <a:rPr lang="cs-CZ" dirty="0"/>
              <a:t> KRCA PSK, kterou může jedinec podstoupit ve věku 55 let, kdy má na výběr zvolit tuto variantu, nebo pokračovat v dvouletém intervalu v testech na okultní krvácení. PSK se provádí na akreditovaných pracovištích. V případě negativity PSK je </a:t>
            </a:r>
            <a:r>
              <a:rPr lang="cs-CZ" dirty="0" err="1"/>
              <a:t>screening</a:t>
            </a:r>
            <a:r>
              <a:rPr lang="cs-CZ" dirty="0"/>
              <a:t> na 10 let odložen, v případě pozitivity je další postup stanoven gastroenterologem na základě </a:t>
            </a:r>
            <a:r>
              <a:rPr lang="cs-CZ" dirty="0" err="1"/>
              <a:t>koloskopického</a:t>
            </a:r>
            <a:r>
              <a:rPr lang="cs-CZ" dirty="0"/>
              <a:t> vyšetření a histologie odebraného vzorku. </a:t>
            </a:r>
          </a:p>
          <a:p>
            <a:endParaRPr lang="cs-CZ" dirty="0"/>
          </a:p>
        </p:txBody>
      </p:sp>
    </p:spTree>
    <p:extLst>
      <p:ext uri="{BB962C8B-B14F-4D97-AF65-F5344CB8AC3E}">
        <p14:creationId xmlns:p14="http://schemas.microsoft.com/office/powerpoint/2010/main" val="12028014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EDF413-C73C-4845-A3C6-5F5DFAE4049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487829E-A9E3-46E4-86B0-20FB8720FBB3}"/>
              </a:ext>
            </a:extLst>
          </p:cNvPr>
          <p:cNvSpPr>
            <a:spLocks noGrp="1"/>
          </p:cNvSpPr>
          <p:nvPr>
            <p:ph idx="1"/>
          </p:nvPr>
        </p:nvSpPr>
        <p:spPr/>
        <p:txBody>
          <a:bodyPr>
            <a:normAutofit fontScale="70000" lnSpcReduction="20000"/>
          </a:bodyPr>
          <a:lstStyle/>
          <a:p>
            <a:r>
              <a:rPr lang="cs-CZ" dirty="0" err="1"/>
              <a:t>Screening</a:t>
            </a:r>
            <a:r>
              <a:rPr lang="cs-CZ" dirty="0"/>
              <a:t> u rizikových skupin </a:t>
            </a:r>
          </a:p>
          <a:p>
            <a:r>
              <a:rPr lang="cs-CZ" dirty="0"/>
              <a:t>Hlavní roli zde hrají dispenzární programy u osob s vysokým rizikem hereditárně </a:t>
            </a:r>
            <a:r>
              <a:rPr lang="cs-CZ" dirty="0" err="1"/>
              <a:t>polypózních</a:t>
            </a:r>
            <a:r>
              <a:rPr lang="cs-CZ" dirty="0"/>
              <a:t> syndromů tlustého střeva, kde základním vyšetřením je opakovaná koloskopie. Frekvence </a:t>
            </a:r>
            <a:r>
              <a:rPr lang="cs-CZ" dirty="0" err="1"/>
              <a:t>koloskopických</a:t>
            </a:r>
            <a:r>
              <a:rPr lang="cs-CZ" dirty="0"/>
              <a:t> kontrol je jednou ročně až jednou za dva roky. Iniciální </a:t>
            </a:r>
            <a:r>
              <a:rPr lang="cs-CZ" dirty="0" err="1"/>
              <a:t>koloskopické</a:t>
            </a:r>
            <a:r>
              <a:rPr lang="cs-CZ" dirty="0"/>
              <a:t> vyšetření provádíme mezi 20 a 30 rokem věku a po 40 roce provádíme jednou ročně. Dále je možné použít schéma, kdy u osoby s familiární zátěží provádíme iniciální </a:t>
            </a:r>
            <a:r>
              <a:rPr lang="cs-CZ" dirty="0" err="1"/>
              <a:t>koloskopické</a:t>
            </a:r>
            <a:r>
              <a:rPr lang="cs-CZ" dirty="0"/>
              <a:t> vyšetření o 5 let dříve, než se choroba manifestovala u příbuzného. Zde je důležité pečlivé vedení dispenzární péče těchto osob, jelikož je prokázán vliv na morbiditu a celkovou mortalitu na kolorektální karcinom. Nepostradatelnou metodou dispenzárních programů je též laboratorní diagnostika a především další multioborová spolupráce mezi praktickým lékařem, gastroenterologem, chirurgem, klinickým onkologem, genetickou laboratoří a </a:t>
            </a:r>
            <a:r>
              <a:rPr lang="cs-CZ" dirty="0" err="1"/>
              <a:t>radiodiagnostikem</a:t>
            </a:r>
            <a:r>
              <a:rPr lang="cs-CZ" dirty="0"/>
              <a:t>. Samostatnou skupinu tvoří endoskopická dispenzarizace u osob po primární resekci kolorektálního karcinomu, kde nastupuje intenzivní dispenzární program, který se skládá z častých lékařských kontrol, opakované rentgenologické kontroly hrudníku, sonografické vyšetření jater, kontrola onkologických </a:t>
            </a:r>
            <a:r>
              <a:rPr lang="cs-CZ" dirty="0" err="1"/>
              <a:t>markerů</a:t>
            </a:r>
            <a:r>
              <a:rPr lang="cs-CZ" dirty="0"/>
              <a:t> v krvi jako například stanovení </a:t>
            </a:r>
            <a:r>
              <a:rPr lang="cs-CZ" dirty="0" err="1"/>
              <a:t>karcinoembrionálního</a:t>
            </a:r>
            <a:r>
              <a:rPr lang="cs-CZ" dirty="0"/>
              <a:t> antigenu (CEA) a </a:t>
            </a:r>
            <a:r>
              <a:rPr lang="cs-CZ" dirty="0" err="1"/>
              <a:t>onkofetálních</a:t>
            </a:r>
            <a:r>
              <a:rPr lang="cs-CZ" dirty="0"/>
              <a:t> antigenů (CA 19-9). Důležitou roli má i opakovaná koloskopie. Dále jsou využívány způsoby vyšetření, jako jsou flexibilní </a:t>
            </a:r>
            <a:r>
              <a:rPr lang="cs-CZ" dirty="0" err="1"/>
              <a:t>sigmoideoskopie</a:t>
            </a:r>
            <a:r>
              <a:rPr lang="cs-CZ" dirty="0"/>
              <a:t> nebo virtuální </a:t>
            </a:r>
            <a:r>
              <a:rPr lang="cs-CZ" dirty="0" err="1"/>
              <a:t>kolografie</a:t>
            </a:r>
            <a:r>
              <a:rPr lang="cs-CZ" dirty="0"/>
              <a:t>.</a:t>
            </a:r>
          </a:p>
          <a:p>
            <a:endParaRPr lang="cs-CZ" dirty="0"/>
          </a:p>
        </p:txBody>
      </p:sp>
    </p:spTree>
    <p:extLst>
      <p:ext uri="{BB962C8B-B14F-4D97-AF65-F5344CB8AC3E}">
        <p14:creationId xmlns:p14="http://schemas.microsoft.com/office/powerpoint/2010/main" val="27512943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B7B4A-6EA8-438D-A249-B731194CFD5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D3856D5-F49E-4CC9-B50F-691187482E5B}"/>
              </a:ext>
            </a:extLst>
          </p:cNvPr>
          <p:cNvSpPr>
            <a:spLocks noGrp="1"/>
          </p:cNvSpPr>
          <p:nvPr>
            <p:ph idx="1"/>
          </p:nvPr>
        </p:nvSpPr>
        <p:spPr/>
        <p:txBody>
          <a:bodyPr>
            <a:normAutofit fontScale="62500" lnSpcReduction="20000"/>
          </a:bodyPr>
          <a:lstStyle/>
          <a:p>
            <a:r>
              <a:rPr lang="cs-CZ" b="1" dirty="0"/>
              <a:t>Diagnostika</a:t>
            </a:r>
            <a:endParaRPr lang="cs-CZ" dirty="0"/>
          </a:p>
          <a:p>
            <a:r>
              <a:rPr lang="cs-CZ" dirty="0"/>
              <a:t>Pro úspěšnou léčbu je zcela zásadní včasná diagnostika. V diagnostice nádorového onemocnění hraje velkou roli důkladná </a:t>
            </a:r>
            <a:r>
              <a:rPr lang="cs-CZ" b="1" dirty="0"/>
              <a:t>anamnéza</a:t>
            </a:r>
            <a:r>
              <a:rPr lang="cs-CZ" dirty="0"/>
              <a:t>, zaměřená i na výskyt nádorového onemocnění v rodině. Následuje odběr biologického materiálu, který je odesílán k rozboru. Standardní vyšetření krve se doplňuje o vyšetření nádorových </a:t>
            </a:r>
            <a:r>
              <a:rPr lang="cs-CZ" dirty="0" err="1"/>
              <a:t>markerů</a:t>
            </a:r>
            <a:r>
              <a:rPr lang="cs-CZ" dirty="0"/>
              <a:t> CEA (</a:t>
            </a:r>
            <a:r>
              <a:rPr lang="cs-CZ" dirty="0" err="1"/>
              <a:t>karcinoembryonální</a:t>
            </a:r>
            <a:r>
              <a:rPr lang="cs-CZ" dirty="0"/>
              <a:t> antigen), Ca 19-9, AFP (hepatocelulární karcinom). V dnešní době je k diagnostice kolorektálního karcinomu využívána celá řada vyšetřovacích metod. Nejvýznamnější roli má endoskopické vyšetření. Tomu vždy předchází klinické vyšetření, vyšetření per rektum. Z endoskopických metod se začíná rektoskopií, která je vždy doplněna </a:t>
            </a:r>
            <a:r>
              <a:rPr lang="cs-CZ" b="1" dirty="0"/>
              <a:t>koloskopií.</a:t>
            </a:r>
            <a:r>
              <a:rPr lang="cs-CZ" dirty="0"/>
              <a:t> Při koloskopii lze odebrat bioptický vzorek tkáně a odeslat na histologický rozbor. V návaznosti je možné provést endoskopickou ultrasonografii. Z rentgenových metod se nejčastěji využívá </a:t>
            </a:r>
            <a:r>
              <a:rPr lang="cs-CZ" dirty="0" err="1"/>
              <a:t>irigografie</a:t>
            </a:r>
            <a:r>
              <a:rPr lang="cs-CZ" dirty="0"/>
              <a:t> s kontrastní látkou. Počítačová tomografie (CT) informuje o stavu lymfatických uzlin a o postižení okolních orgánů. Doplňující diagnostika zahrnuje scintigrafii skeletu k vyloučení kostní generalizace, CT břicha ke zjištění metastáz v játrech, RTG plic k vyloučení plicního postižení, sonografie, MR.</a:t>
            </a:r>
          </a:p>
          <a:p>
            <a:r>
              <a:rPr lang="cs-CZ" dirty="0"/>
              <a:t>Diagnóza nádorů rekta je zvlášť snadná při digitálním vyšetření rekta a při rektoskopii.</a:t>
            </a:r>
          </a:p>
          <a:p>
            <a:r>
              <a:rPr lang="cs-CZ" dirty="0"/>
              <a:t>Prognóza onemocnění závisí na stupni postižení stěny střeva, uzlin a případně přítomnosti metastáz. Chirurgickou léčbu přežívá u nádorů klasifikovaných jako T1N0M0 pět let 90 % nemocných, u nádorů klasifikovaných jako T2N0M0 80 % nemocných. U pokročilejších nádorů se situace dramaticky mění. Pětileté přežití u nádorů klasifikovaných jako T2Nl a pokročilejších přežívá přes chirurgickou a veškerou adjuvantní léčbu pět let 35 % nemocných. S takto pokročilou formou přichází více jak 70 % nemocných. </a:t>
            </a:r>
          </a:p>
          <a:p>
            <a:endParaRPr lang="cs-CZ" dirty="0"/>
          </a:p>
        </p:txBody>
      </p:sp>
    </p:spTree>
    <p:extLst>
      <p:ext uri="{BB962C8B-B14F-4D97-AF65-F5344CB8AC3E}">
        <p14:creationId xmlns:p14="http://schemas.microsoft.com/office/powerpoint/2010/main" val="32198484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9EF387-A7B4-4EEF-8ED5-F1E7CB9789D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FDCE3BD-8802-4799-B03C-895D7D7E27D9}"/>
              </a:ext>
            </a:extLst>
          </p:cNvPr>
          <p:cNvSpPr>
            <a:spLocks noGrp="1"/>
          </p:cNvSpPr>
          <p:nvPr>
            <p:ph idx="1"/>
          </p:nvPr>
        </p:nvSpPr>
        <p:spPr/>
        <p:txBody>
          <a:bodyPr>
            <a:normAutofit fontScale="55000" lnSpcReduction="20000"/>
          </a:bodyPr>
          <a:lstStyle/>
          <a:p>
            <a:r>
              <a:rPr lang="cs-CZ" b="1" dirty="0" err="1"/>
              <a:t>erapie</a:t>
            </a:r>
            <a:endParaRPr lang="cs-CZ" dirty="0"/>
          </a:p>
          <a:p>
            <a:r>
              <a:rPr lang="cs-CZ" dirty="0"/>
              <a:t>Nádory tlustého střeva se primárně operují. Výkon, při kterém se vždy obnovuje kontinuita střeva anastomózou, spočívá v odstranění postižené části střeva, resekci přilehlého omenta a odstranění lymfatických uzlin a cév, které jdou vždy podél cév zásobujících příslušný segment kolon, nazýváme</a:t>
            </a:r>
            <a:r>
              <a:rPr lang="cs-CZ" b="1" dirty="0"/>
              <a:t> </a:t>
            </a:r>
            <a:r>
              <a:rPr lang="cs-CZ" b="1" dirty="0" err="1"/>
              <a:t>hemikolektomie</a:t>
            </a:r>
            <a:r>
              <a:rPr lang="cs-CZ" dirty="0"/>
              <a:t>. Rozlišujeme pravou a levou </a:t>
            </a:r>
            <a:r>
              <a:rPr lang="cs-CZ" dirty="0" err="1"/>
              <a:t>hemikolektomii</a:t>
            </a:r>
            <a:r>
              <a:rPr lang="cs-CZ" dirty="0"/>
              <a:t>, dále resekci </a:t>
            </a:r>
            <a:r>
              <a:rPr lang="cs-CZ" dirty="0" err="1"/>
              <a:t>transversa</a:t>
            </a:r>
            <a:r>
              <a:rPr lang="cs-CZ" dirty="0"/>
              <a:t> a resekci esovité kličky. Jaterní metastázy, je-li zachováno alespoň 30 % zdravého jaterního parenchymu, nejsou kontraindikací k provedení paliativní resekce.</a:t>
            </a:r>
          </a:p>
          <a:p>
            <a:r>
              <a:rPr lang="cs-CZ" dirty="0"/>
              <a:t>Akutní střevní neprůchodnost, zapříčiněnou nádorem kolon, lze řešit akutní resekcí s anastomózou, resekcí bez obnovení kontinuity a rekonstrukcí v druhé době, či založením </a:t>
            </a:r>
            <a:r>
              <a:rPr lang="cs-CZ" dirty="0" err="1"/>
              <a:t>stomie</a:t>
            </a:r>
            <a:r>
              <a:rPr lang="cs-CZ" dirty="0"/>
              <a:t> nad překážkou. Záleží na zkušenostech operujícího chirurga a celkovém stavu nemocného. </a:t>
            </a:r>
          </a:p>
          <a:p>
            <a:r>
              <a:rPr lang="cs-CZ" dirty="0"/>
              <a:t>Nádory rekta jsou relativně </a:t>
            </a:r>
            <a:r>
              <a:rPr lang="cs-CZ" dirty="0" err="1"/>
              <a:t>radiosenzitivní</a:t>
            </a:r>
            <a:r>
              <a:rPr lang="cs-CZ" dirty="0"/>
              <a:t>. Standardem je v současné době </a:t>
            </a:r>
            <a:r>
              <a:rPr lang="cs-CZ" dirty="0" err="1"/>
              <a:t>neoadjuvantní</a:t>
            </a:r>
            <a:r>
              <a:rPr lang="cs-CZ" dirty="0"/>
              <a:t> léčba </a:t>
            </a:r>
            <a:r>
              <a:rPr lang="cs-CZ" dirty="0" err="1"/>
              <a:t>předozářením</a:t>
            </a:r>
            <a:r>
              <a:rPr lang="cs-CZ" dirty="0"/>
              <a:t> a teprve poté následuje chirurgická léčba. Pooperační ozáření nezlepšuje osud nemocných. Chirurgické léčení spočívá buď v resekci s obnovením střevní kontinuity nebo </a:t>
            </a:r>
            <a:r>
              <a:rPr lang="cs-CZ" dirty="0" err="1"/>
              <a:t>abdominoperineální</a:t>
            </a:r>
            <a:r>
              <a:rPr lang="cs-CZ" dirty="0"/>
              <a:t> amputaci s trvalou kolostomií. Povaha výkonu záleží na vzdálenosti nádoru od análního okraje. U nádorů horní třetiny konečníku lze téměř vždy provést resekci. Stejně by měla být léčena i převážná většina nádorů střední třetiny konečníku. Nádory dolní třetiny konečníku končí obvykle odstraněním celého konečníku se založením </a:t>
            </a:r>
            <a:r>
              <a:rPr lang="cs-CZ" dirty="0" err="1"/>
              <a:t>stomie</a:t>
            </a:r>
            <a:r>
              <a:rPr lang="cs-CZ" dirty="0"/>
              <a:t>. Někdy je možno provést lokální excizi nádoru. Tento postup má však velice přísné indikace. U inoperabilních nádorů je možné upravit průchodnost střeva například laserovou </a:t>
            </a:r>
            <a:r>
              <a:rPr lang="cs-CZ" dirty="0" err="1"/>
              <a:t>vaporizací</a:t>
            </a:r>
            <a:r>
              <a:rPr lang="cs-CZ" dirty="0"/>
              <a:t> či zavedením stentu. Při neúspěchu této endoskopické </a:t>
            </a:r>
            <a:r>
              <a:rPr lang="cs-CZ" dirty="0" err="1"/>
              <a:t>paliace</a:t>
            </a:r>
            <a:r>
              <a:rPr lang="cs-CZ" dirty="0"/>
              <a:t> nebo u inkontinentních nemocných je třeba založit kolostomii nad nádorem. Jaterní metastázy kolorektálního karcinomu mají být léčeny chirurgickou resekcí, je-li to technicky možné. Mnohočetné </a:t>
            </a:r>
            <a:r>
              <a:rPr lang="cs-CZ" dirty="0" err="1"/>
              <a:t>neresekabilní</a:t>
            </a:r>
            <a:r>
              <a:rPr lang="cs-CZ" dirty="0"/>
              <a:t> metastázy je možno ošetřit laserovou hypertermií, radiofrekvenční ablací, či instilací cytotoxických roztoků (</a:t>
            </a:r>
            <a:r>
              <a:rPr lang="cs-CZ" dirty="0" err="1"/>
              <a:t>Ethanol</a:t>
            </a:r>
            <a:r>
              <a:rPr lang="cs-CZ" dirty="0"/>
              <a:t>) pod sonografickou či CT kontrolou. </a:t>
            </a:r>
          </a:p>
          <a:p>
            <a:r>
              <a:rPr lang="cs-CZ" dirty="0"/>
              <a:t> </a:t>
            </a:r>
          </a:p>
          <a:p>
            <a:endParaRPr lang="cs-CZ" dirty="0"/>
          </a:p>
        </p:txBody>
      </p:sp>
    </p:spTree>
    <p:extLst>
      <p:ext uri="{BB962C8B-B14F-4D97-AF65-F5344CB8AC3E}">
        <p14:creationId xmlns:p14="http://schemas.microsoft.com/office/powerpoint/2010/main" val="4158471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3531AB8-8CB9-41E7-91E4-80786EC663FB}"/>
              </a:ext>
            </a:extLst>
          </p:cNvPr>
          <p:cNvSpPr>
            <a:spLocks noGrp="1"/>
          </p:cNvSpPr>
          <p:nvPr>
            <p:ph type="title"/>
          </p:nvPr>
        </p:nvSpPr>
        <p:spPr/>
        <p:txBody>
          <a:bodyPr/>
          <a:lstStyle/>
          <a:p>
            <a:r>
              <a:rPr lang="cs-CZ" b="1" dirty="0"/>
              <a:t>Indikace k chirurgickému zákroku</a:t>
            </a:r>
            <a:br>
              <a:rPr lang="cs-CZ" dirty="0"/>
            </a:br>
            <a:endParaRPr lang="cs-CZ" dirty="0"/>
          </a:p>
        </p:txBody>
      </p:sp>
      <p:sp>
        <p:nvSpPr>
          <p:cNvPr id="3" name="Zástupný symbol pro obsah 2">
            <a:extLst>
              <a:ext uri="{FF2B5EF4-FFF2-40B4-BE49-F238E27FC236}">
                <a16:creationId xmlns:a16="http://schemas.microsoft.com/office/drawing/2014/main" id="{A67A183E-8301-42D7-8FCA-55FB413665DF}"/>
              </a:ext>
            </a:extLst>
          </p:cNvPr>
          <p:cNvSpPr>
            <a:spLocks noGrp="1"/>
          </p:cNvSpPr>
          <p:nvPr>
            <p:ph sz="half" idx="1"/>
          </p:nvPr>
        </p:nvSpPr>
        <p:spPr/>
        <p:txBody>
          <a:bodyPr>
            <a:normAutofit fontScale="62500" lnSpcReduction="20000"/>
          </a:bodyPr>
          <a:lstStyle/>
          <a:p>
            <a:pPr marL="0" indent="0">
              <a:buNone/>
            </a:pPr>
            <a:r>
              <a:rPr lang="cs-CZ" b="1" dirty="0"/>
              <a:t>neodkladné</a:t>
            </a:r>
            <a:r>
              <a:rPr lang="cs-CZ" dirty="0"/>
              <a:t> operace – pacient vyžaduje okamžitou pozornost, nemoc/poranění může být život ohrožující, </a:t>
            </a:r>
          </a:p>
          <a:p>
            <a:r>
              <a:rPr lang="cs-CZ" dirty="0"/>
              <a:t>silné krvácení</a:t>
            </a:r>
          </a:p>
          <a:p>
            <a:r>
              <a:rPr lang="cs-CZ" dirty="0"/>
              <a:t>obstrukce močového měchýře nebo střeva</a:t>
            </a:r>
          </a:p>
          <a:p>
            <a:r>
              <a:rPr lang="cs-CZ" dirty="0"/>
              <a:t>zlomeniny lebky</a:t>
            </a:r>
          </a:p>
          <a:p>
            <a:r>
              <a:rPr lang="cs-CZ" dirty="0"/>
              <a:t>střelné nebo bodné rány</a:t>
            </a:r>
          </a:p>
          <a:p>
            <a:r>
              <a:rPr lang="cs-CZ" dirty="0"/>
              <a:t>rozsáhlé popáleniny</a:t>
            </a:r>
          </a:p>
          <a:p>
            <a:pPr marL="0" indent="0">
              <a:buNone/>
            </a:pPr>
            <a:endParaRPr lang="cs-CZ" dirty="0"/>
          </a:p>
          <a:p>
            <a:pPr marL="0" indent="0">
              <a:buNone/>
            </a:pPr>
            <a:r>
              <a:rPr lang="cs-CZ" b="1" dirty="0"/>
              <a:t>naléhavé</a:t>
            </a:r>
            <a:r>
              <a:rPr lang="cs-CZ" dirty="0"/>
              <a:t> </a:t>
            </a:r>
            <a:r>
              <a:rPr lang="cs-CZ" dirty="0" err="1"/>
              <a:t>opetrace</a:t>
            </a:r>
            <a:r>
              <a:rPr lang="cs-CZ" dirty="0"/>
              <a:t> – pacient vyžaduje rychlou pozornost v průběhu 24–30 hodin</a:t>
            </a:r>
          </a:p>
          <a:p>
            <a:r>
              <a:rPr lang="cs-CZ" dirty="0"/>
              <a:t> akutní infekce žlučníku</a:t>
            </a:r>
          </a:p>
          <a:p>
            <a:r>
              <a:rPr lang="cs-CZ" dirty="0"/>
              <a:t>ledvinové nebo urogenitální kameny</a:t>
            </a:r>
          </a:p>
          <a:p>
            <a:endParaRPr lang="cs-CZ" dirty="0"/>
          </a:p>
        </p:txBody>
      </p:sp>
      <p:sp>
        <p:nvSpPr>
          <p:cNvPr id="5" name="Zástupný symbol pro obsah 4">
            <a:extLst>
              <a:ext uri="{FF2B5EF4-FFF2-40B4-BE49-F238E27FC236}">
                <a16:creationId xmlns:a16="http://schemas.microsoft.com/office/drawing/2014/main" id="{139230FB-C800-4DDC-8E67-C948C01AD349}"/>
              </a:ext>
            </a:extLst>
          </p:cNvPr>
          <p:cNvSpPr>
            <a:spLocks noGrp="1"/>
          </p:cNvSpPr>
          <p:nvPr>
            <p:ph sz="half" idx="2"/>
          </p:nvPr>
        </p:nvSpPr>
        <p:spPr>
          <a:xfrm>
            <a:off x="6172200" y="1825625"/>
            <a:ext cx="5694770" cy="4351338"/>
          </a:xfrm>
        </p:spPr>
        <p:txBody>
          <a:bodyPr>
            <a:normAutofit fontScale="62500" lnSpcReduction="20000"/>
          </a:bodyPr>
          <a:lstStyle/>
          <a:p>
            <a:pPr marL="0" indent="0">
              <a:buNone/>
            </a:pPr>
            <a:r>
              <a:rPr lang="cs-CZ" b="1" dirty="0"/>
              <a:t>Vyžadující </a:t>
            </a:r>
            <a:r>
              <a:rPr lang="cs-CZ" dirty="0"/>
              <a:t>operaci v průběhu pár týdnů nebo měsíců</a:t>
            </a:r>
          </a:p>
          <a:p>
            <a:r>
              <a:rPr lang="cs-CZ" dirty="0"/>
              <a:t>hyperplasie prostaty bez obstrukce močového měchýře</a:t>
            </a:r>
          </a:p>
          <a:p>
            <a:r>
              <a:rPr lang="cs-CZ" dirty="0"/>
              <a:t>porucha štítné žlázy</a:t>
            </a:r>
          </a:p>
          <a:p>
            <a:r>
              <a:rPr lang="cs-CZ" dirty="0"/>
              <a:t>šedý zákal</a:t>
            </a:r>
          </a:p>
          <a:p>
            <a:endParaRPr lang="cs-CZ" dirty="0"/>
          </a:p>
          <a:p>
            <a:pPr marL="0" indent="0">
              <a:buNone/>
            </a:pPr>
            <a:r>
              <a:rPr lang="cs-CZ" b="1" dirty="0"/>
              <a:t>Volitelné </a:t>
            </a:r>
            <a:r>
              <a:rPr lang="cs-CZ" dirty="0"/>
              <a:t>operace</a:t>
            </a:r>
            <a:r>
              <a:rPr lang="cs-CZ" b="1" dirty="0"/>
              <a:t> </a:t>
            </a:r>
            <a:r>
              <a:rPr lang="cs-CZ" dirty="0"/>
              <a:t>– pacient by měl podstoupit operaci, operační výkon není nutný, operace jsou plánované</a:t>
            </a:r>
          </a:p>
          <a:p>
            <a:r>
              <a:rPr lang="cs-CZ" dirty="0"/>
              <a:t>náprava jizev</a:t>
            </a:r>
          </a:p>
          <a:p>
            <a:r>
              <a:rPr lang="cs-CZ" dirty="0"/>
              <a:t>jednoduchá kýla</a:t>
            </a:r>
          </a:p>
          <a:p>
            <a:r>
              <a:rPr lang="cs-CZ" dirty="0"/>
              <a:t>malé vaginální operace</a:t>
            </a:r>
          </a:p>
          <a:p>
            <a:endParaRPr lang="cs-CZ" dirty="0"/>
          </a:p>
          <a:p>
            <a:pPr marL="0" indent="0">
              <a:buNone/>
            </a:pPr>
            <a:r>
              <a:rPr lang="cs-CZ" b="1" dirty="0"/>
              <a:t>Dobrovolné</a:t>
            </a:r>
            <a:r>
              <a:rPr lang="cs-CZ" dirty="0"/>
              <a:t> operace – rozhodnutí spočívá na pacientovi</a:t>
            </a:r>
          </a:p>
          <a:p>
            <a:r>
              <a:rPr lang="cs-CZ" dirty="0"/>
              <a:t>osobní preference </a:t>
            </a:r>
          </a:p>
          <a:p>
            <a:r>
              <a:rPr lang="cs-CZ" dirty="0"/>
              <a:t>kosmetické úpravy</a:t>
            </a:r>
          </a:p>
        </p:txBody>
      </p:sp>
    </p:spTree>
    <p:extLst>
      <p:ext uri="{BB962C8B-B14F-4D97-AF65-F5344CB8AC3E}">
        <p14:creationId xmlns:p14="http://schemas.microsoft.com/office/powerpoint/2010/main" val="13999567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475828-9F51-4FD2-82B0-CAE3BCB384B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948E760-7072-4ECD-9149-7A09AC5FBD29}"/>
              </a:ext>
            </a:extLst>
          </p:cNvPr>
          <p:cNvSpPr>
            <a:spLocks noGrp="1"/>
          </p:cNvSpPr>
          <p:nvPr>
            <p:ph idx="1"/>
          </p:nvPr>
        </p:nvSpPr>
        <p:spPr/>
        <p:txBody>
          <a:bodyPr>
            <a:normAutofit fontScale="77500" lnSpcReduction="20000"/>
          </a:bodyPr>
          <a:lstStyle/>
          <a:p>
            <a:r>
              <a:rPr lang="cs-CZ" dirty="0"/>
              <a:t>Nejčastěji prováděné chirurgické výkony:</a:t>
            </a:r>
          </a:p>
          <a:p>
            <a:r>
              <a:rPr lang="cs-CZ" dirty="0"/>
              <a:t>- U nádorů v pravém tračníku – pravostranná </a:t>
            </a:r>
            <a:r>
              <a:rPr lang="cs-CZ" dirty="0" err="1"/>
              <a:t>hemikolektomie</a:t>
            </a:r>
            <a:r>
              <a:rPr lang="cs-CZ" dirty="0"/>
              <a:t> a </a:t>
            </a:r>
            <a:r>
              <a:rPr lang="cs-CZ" dirty="0" err="1"/>
              <a:t>ileo</a:t>
            </a:r>
            <a:r>
              <a:rPr lang="cs-CZ" dirty="0"/>
              <a:t>-</a:t>
            </a:r>
            <a:r>
              <a:rPr lang="cs-CZ" dirty="0" err="1"/>
              <a:t>transverso</a:t>
            </a:r>
            <a:r>
              <a:rPr lang="cs-CZ" dirty="0"/>
              <a:t>-anastomóza.</a:t>
            </a:r>
          </a:p>
          <a:p>
            <a:r>
              <a:rPr lang="cs-CZ" dirty="0"/>
              <a:t>- U nádorů v polovině </a:t>
            </a:r>
            <a:r>
              <a:rPr lang="cs-CZ" dirty="0" err="1"/>
              <a:t>transverza</a:t>
            </a:r>
            <a:r>
              <a:rPr lang="cs-CZ" dirty="0"/>
              <a:t> se provádí resekce části </a:t>
            </a:r>
            <a:r>
              <a:rPr lang="cs-CZ" dirty="0" err="1"/>
              <a:t>transverza</a:t>
            </a:r>
            <a:r>
              <a:rPr lang="cs-CZ" dirty="0"/>
              <a:t> a end-to-end-</a:t>
            </a:r>
            <a:r>
              <a:rPr lang="cs-CZ" dirty="0" err="1"/>
              <a:t>anastommóza</a:t>
            </a:r>
            <a:r>
              <a:rPr lang="cs-CZ" dirty="0"/>
              <a:t>.</a:t>
            </a:r>
          </a:p>
          <a:p>
            <a:r>
              <a:rPr lang="cs-CZ" dirty="0"/>
              <a:t>- U nádorů v levé části tračníku se provádí levostranná </a:t>
            </a:r>
            <a:r>
              <a:rPr lang="cs-CZ" dirty="0" err="1"/>
              <a:t>hemikolektomie</a:t>
            </a:r>
            <a:r>
              <a:rPr lang="cs-CZ" dirty="0"/>
              <a:t> a </a:t>
            </a:r>
            <a:r>
              <a:rPr lang="cs-CZ" dirty="0" err="1"/>
              <a:t>transverzo</a:t>
            </a:r>
            <a:r>
              <a:rPr lang="cs-CZ" dirty="0"/>
              <a:t>-</a:t>
            </a:r>
            <a:r>
              <a:rPr lang="cs-CZ" dirty="0" err="1"/>
              <a:t>rekto</a:t>
            </a:r>
            <a:r>
              <a:rPr lang="cs-CZ" dirty="0"/>
              <a:t>-anastomóza.</a:t>
            </a:r>
          </a:p>
          <a:p>
            <a:r>
              <a:rPr lang="cs-CZ" dirty="0"/>
              <a:t>- U nádorů rekta se provádí nízká resekce konečníku bez amputace, či vytvoření </a:t>
            </a:r>
            <a:r>
              <a:rPr lang="cs-CZ" dirty="0" err="1"/>
              <a:t>pouche</a:t>
            </a:r>
            <a:r>
              <a:rPr lang="cs-CZ" dirty="0"/>
              <a:t> při totální kolektomii (náhrada konečníku tenkým střevem, z jehož koncové části se ušije vak anglicky </a:t>
            </a:r>
            <a:r>
              <a:rPr lang="cs-CZ" dirty="0" err="1"/>
              <a:t>pouch</a:t>
            </a:r>
            <a:r>
              <a:rPr lang="cs-CZ" dirty="0"/>
              <a:t> - vyslovuj </a:t>
            </a:r>
            <a:r>
              <a:rPr lang="cs-CZ" dirty="0" err="1"/>
              <a:t>pauč</a:t>
            </a:r>
            <a:r>
              <a:rPr lang="cs-CZ" dirty="0"/>
              <a:t>). Ten se přišije na svěrače a slouží jako rezervoár k zadržení stolice. Pouch umožní nechodit tak často na stolici, jako by tomu bylo, kdyby se tenké střevo našilo na svěrač hned bez vytvoření </a:t>
            </a:r>
            <a:r>
              <a:rPr lang="cs-CZ" dirty="0" err="1"/>
              <a:t>pouche</a:t>
            </a:r>
            <a:r>
              <a:rPr lang="cs-CZ" dirty="0"/>
              <a:t>. Operační postup: odstranění tlustého střeva, vytvoření </a:t>
            </a:r>
            <a:r>
              <a:rPr lang="cs-CZ" dirty="0" err="1"/>
              <a:t>stomie</a:t>
            </a:r>
            <a:r>
              <a:rPr lang="cs-CZ" dirty="0"/>
              <a:t> a </a:t>
            </a:r>
            <a:r>
              <a:rPr lang="cs-CZ" dirty="0" err="1"/>
              <a:t>pouche</a:t>
            </a:r>
            <a:r>
              <a:rPr lang="cs-CZ" dirty="0"/>
              <a:t>, po určité době zrušení ileostomie a obnova kontinuity (2-3 operace).</a:t>
            </a:r>
          </a:p>
          <a:p>
            <a:r>
              <a:rPr lang="cs-CZ" dirty="0"/>
              <a:t> </a:t>
            </a:r>
          </a:p>
          <a:p>
            <a:endParaRPr lang="cs-CZ" dirty="0"/>
          </a:p>
        </p:txBody>
      </p:sp>
    </p:spTree>
    <p:extLst>
      <p:ext uri="{BB962C8B-B14F-4D97-AF65-F5344CB8AC3E}">
        <p14:creationId xmlns:p14="http://schemas.microsoft.com/office/powerpoint/2010/main" val="2444070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AC7C54-9C61-4075-A9C5-1555110F53E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C5CD676-6C94-45DE-B134-83067FCBA727}"/>
              </a:ext>
            </a:extLst>
          </p:cNvPr>
          <p:cNvSpPr>
            <a:spLocks noGrp="1"/>
          </p:cNvSpPr>
          <p:nvPr>
            <p:ph idx="1"/>
          </p:nvPr>
        </p:nvSpPr>
        <p:spPr/>
        <p:txBody>
          <a:bodyPr>
            <a:normAutofit fontScale="92500" lnSpcReduction="20000"/>
          </a:bodyPr>
          <a:lstStyle/>
          <a:p>
            <a:r>
              <a:rPr lang="cs-CZ" dirty="0"/>
              <a:t>Chemoterapie </a:t>
            </a:r>
          </a:p>
          <a:p>
            <a:r>
              <a:rPr lang="cs-CZ" dirty="0"/>
              <a:t>Při chemoterapii jsou do těla pacienta vpravovány látky, které mají schopnost ničit nádorové buňky. Chemoterapeutika bývají používána často jako součást chirurgické terapie, buď jako </a:t>
            </a:r>
            <a:r>
              <a:rPr lang="cs-CZ" dirty="0" err="1"/>
              <a:t>neoadjuvance</a:t>
            </a:r>
            <a:r>
              <a:rPr lang="cs-CZ" dirty="0"/>
              <a:t> (tedy před výkonem), očekáváno je zmenšení nádoru, nebo jako </a:t>
            </a:r>
            <a:r>
              <a:rPr lang="cs-CZ" dirty="0" err="1"/>
              <a:t>adjuvance</a:t>
            </a:r>
            <a:r>
              <a:rPr lang="cs-CZ" dirty="0"/>
              <a:t> (tedy po výkonu) – o jejím použití je rozhodnuto na základě histologického vyšetření. Takto se snižuje riziko recidivy onemocnění a tím pádem se prodlužuje doba přežití. Ovšem chemoterapeutika nejsou namířena pouze proti nádorovým buňkám, ale také proti zdravým dělícím se buňkám, jejich používání </a:t>
            </a:r>
          </a:p>
          <a:p>
            <a:r>
              <a:rPr lang="cs-CZ" dirty="0"/>
              <a:t>má tudíž množství nežádoucích účinků a některými pacienty nejsou dobře snášena. Mezi nežádoucí účinky patří např. zvracení, alergická reakce, lokální nekróza, leukopenie či sterilita. </a:t>
            </a:r>
          </a:p>
          <a:p>
            <a:endParaRPr lang="cs-CZ" dirty="0"/>
          </a:p>
        </p:txBody>
      </p:sp>
    </p:spTree>
    <p:extLst>
      <p:ext uri="{BB962C8B-B14F-4D97-AF65-F5344CB8AC3E}">
        <p14:creationId xmlns:p14="http://schemas.microsoft.com/office/powerpoint/2010/main" val="1228251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0AE48D-4CAB-4C5D-A449-DD49D7DA93B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A7BC42D-FEF6-4C9A-B714-4FD7DF15A000}"/>
              </a:ext>
            </a:extLst>
          </p:cNvPr>
          <p:cNvSpPr>
            <a:spLocks noGrp="1"/>
          </p:cNvSpPr>
          <p:nvPr>
            <p:ph idx="1"/>
          </p:nvPr>
        </p:nvSpPr>
        <p:spPr/>
        <p:txBody>
          <a:bodyPr>
            <a:normAutofit lnSpcReduction="10000"/>
          </a:bodyPr>
          <a:lstStyle/>
          <a:p>
            <a:r>
              <a:rPr lang="cs-CZ" dirty="0"/>
              <a:t>Radioterapie </a:t>
            </a:r>
          </a:p>
          <a:p>
            <a:r>
              <a:rPr lang="cs-CZ" dirty="0"/>
              <a:t>Při radioterapii jsou buňky nádoru ničeny pomocí cíleného ozařování. Podobně jako chemoterapie se využívá před i po operaci. Jejím úkolem je zejména odstranění diseminovaných ložisek nádorových buněk v pánvi, které nelze odstranit chirurgicky, a v ovlivnění vlastního masy nádoru. Kolorektální karcinom je řazen mezi nádory s nižší citlivostí k záření. Radioterapie nabývá v posledních letech na významu především při terapii karcinomu rekta, vyšší oddíly nelze tímto způsobem ošetřit, neboť ostatní tkáň není schopna tolerovat dostatečnou dávku. </a:t>
            </a:r>
          </a:p>
          <a:p>
            <a:r>
              <a:rPr lang="cs-CZ" dirty="0"/>
              <a:t> </a:t>
            </a:r>
          </a:p>
        </p:txBody>
      </p:sp>
    </p:spTree>
    <p:extLst>
      <p:ext uri="{BB962C8B-B14F-4D97-AF65-F5344CB8AC3E}">
        <p14:creationId xmlns:p14="http://schemas.microsoft.com/office/powerpoint/2010/main" val="11428432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B498A-61CE-4E94-8C63-81406F6015D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7C89A3A-BFE3-460C-8AA2-2BFA9108D8D3}"/>
              </a:ext>
            </a:extLst>
          </p:cNvPr>
          <p:cNvSpPr>
            <a:spLocks noGrp="1"/>
          </p:cNvSpPr>
          <p:nvPr>
            <p:ph idx="1"/>
          </p:nvPr>
        </p:nvSpPr>
        <p:spPr/>
        <p:txBody>
          <a:bodyPr/>
          <a:lstStyle/>
          <a:p>
            <a:r>
              <a:rPr lang="cs-CZ" dirty="0" err="1"/>
              <a:t>iologická</a:t>
            </a:r>
            <a:r>
              <a:rPr lang="cs-CZ" dirty="0"/>
              <a:t> léčba </a:t>
            </a:r>
          </a:p>
          <a:p>
            <a:r>
              <a:rPr lang="cs-CZ" dirty="0"/>
              <a:t>Jedná se o cílenou terapii (</a:t>
            </a:r>
            <a:r>
              <a:rPr lang="cs-CZ" dirty="0" err="1"/>
              <a:t>targeted</a:t>
            </a:r>
            <a:r>
              <a:rPr lang="cs-CZ" dirty="0"/>
              <a:t> </a:t>
            </a:r>
            <a:r>
              <a:rPr lang="cs-CZ" dirty="0" err="1"/>
              <a:t>therapy</a:t>
            </a:r>
            <a:r>
              <a:rPr lang="cs-CZ" dirty="0"/>
              <a:t>), což znamená, že na rozdíl od chemoterapie, jejímž cílem je DNA společná všem buňkám, tedy i těm zdravým, je cílená terapie zaměřena na molekuly či procesy typické pro nádorové buňky. Vzniká tak nová generace léčiv, jejímž úkolem je zasažení buňky na úrovni regulačních a signálních proteinů. Tím se zvyšuje nejen efekt vlastního zásahu, ale současně se snižuje riziko výskytu závažných nežádoucích účinků, které léčbu chemoterapií bezesporu provázejí. Do klinické praxe jsou dnes schváleny dvě monoklonální protilátky – </a:t>
            </a:r>
            <a:r>
              <a:rPr lang="cs-CZ" dirty="0" err="1"/>
              <a:t>bevacizumab</a:t>
            </a:r>
            <a:r>
              <a:rPr lang="cs-CZ" dirty="0"/>
              <a:t> a </a:t>
            </a:r>
            <a:r>
              <a:rPr lang="cs-CZ" dirty="0" err="1"/>
              <a:t>cetuximab</a:t>
            </a:r>
            <a:r>
              <a:rPr lang="cs-CZ" dirty="0"/>
              <a:t>. </a:t>
            </a:r>
          </a:p>
          <a:p>
            <a:endParaRPr lang="cs-CZ" dirty="0"/>
          </a:p>
        </p:txBody>
      </p:sp>
    </p:spTree>
    <p:extLst>
      <p:ext uri="{BB962C8B-B14F-4D97-AF65-F5344CB8AC3E}">
        <p14:creationId xmlns:p14="http://schemas.microsoft.com/office/powerpoint/2010/main" val="1711772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32A6A-ECF1-4321-8155-FC24DDA4651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1A0C5DB-60E5-4E5C-A96C-227A20604097}"/>
              </a:ext>
            </a:extLst>
          </p:cNvPr>
          <p:cNvSpPr>
            <a:spLocks noGrp="1"/>
          </p:cNvSpPr>
          <p:nvPr>
            <p:ph idx="1"/>
          </p:nvPr>
        </p:nvSpPr>
        <p:spPr/>
        <p:txBody>
          <a:bodyPr>
            <a:normAutofit lnSpcReduction="10000"/>
          </a:bodyPr>
          <a:lstStyle/>
          <a:p>
            <a:r>
              <a:rPr lang="cs-CZ" dirty="0"/>
              <a:t>odpůrná terapie </a:t>
            </a:r>
          </a:p>
          <a:p>
            <a:r>
              <a:rPr lang="cs-CZ" dirty="0"/>
              <a:t>Chemoterapie a radioterapie způsobuje pacientům často velmi nepříjemné nežádoucí účinky, jež někteří hodnotí jako závažnější, než samotné základní onemocnění. Mezi nejčastější patří úporné zvracení, bolesti po lokální radioterapii, různé kožní projevy, vypadávání vlasů a další, jež velmi ovlivňují kvalitu života pacienta. Proto je snahou zúčastněného zdravotnického personálu tyto obtíže mírnit, nebo ještě lépe předcházet jim. Podpůrná terapie, založená především na antiemetické a analgetické medikaci, usiluje o co nejlepší zvládnutí nežádoucích účinků spojených s léčbou primárního onemocnění.</a:t>
            </a:r>
          </a:p>
          <a:p>
            <a:endParaRPr lang="cs-CZ" dirty="0"/>
          </a:p>
        </p:txBody>
      </p:sp>
    </p:spTree>
    <p:extLst>
      <p:ext uri="{BB962C8B-B14F-4D97-AF65-F5344CB8AC3E}">
        <p14:creationId xmlns:p14="http://schemas.microsoft.com/office/powerpoint/2010/main" val="13019921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08C4A1-2730-4F13-B016-66DCB47C7FE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7D1C121-645C-4A7D-92F7-26D3E8CECD31}"/>
              </a:ext>
            </a:extLst>
          </p:cNvPr>
          <p:cNvSpPr>
            <a:spLocks noGrp="1"/>
          </p:cNvSpPr>
          <p:nvPr>
            <p:ph idx="1"/>
          </p:nvPr>
        </p:nvSpPr>
        <p:spPr/>
        <p:txBody>
          <a:bodyPr>
            <a:normAutofit fontScale="25000" lnSpcReduction="20000"/>
          </a:bodyPr>
          <a:lstStyle/>
          <a:p>
            <a:r>
              <a:rPr lang="cs-CZ" dirty="0" err="1"/>
              <a:t>Stomie</a:t>
            </a:r>
            <a:r>
              <a:rPr lang="cs-CZ" dirty="0"/>
              <a:t> je vytvořené vyústění dutého orgánu přes stěnu tělní. Je vytvářena pro nemožnost obnovit kontinuitu tohoto orgánu, aby jeho obsah odcházel přirozenou</a:t>
            </a:r>
          </a:p>
          <a:p>
            <a:r>
              <a:rPr lang="cs-CZ" dirty="0"/>
              <a:t>cestou. </a:t>
            </a:r>
            <a:r>
              <a:rPr lang="cs-CZ" dirty="0" err="1"/>
              <a:t>Stomie</a:t>
            </a:r>
            <a:r>
              <a:rPr lang="cs-CZ" dirty="0"/>
              <a:t> dělíme podle různých hledisek.</a:t>
            </a:r>
          </a:p>
          <a:p>
            <a:r>
              <a:rPr lang="cs-CZ" dirty="0"/>
              <a:t> </a:t>
            </a:r>
          </a:p>
          <a:p>
            <a:r>
              <a:rPr lang="cs-CZ" dirty="0"/>
              <a:t>Podle doby trvání:</a:t>
            </a:r>
          </a:p>
          <a:p>
            <a:r>
              <a:rPr lang="cs-CZ" dirty="0"/>
              <a:t>- Trvalá </a:t>
            </a:r>
            <a:r>
              <a:rPr lang="cs-CZ" dirty="0" err="1"/>
              <a:t>stomie</a:t>
            </a:r>
            <a:r>
              <a:rPr lang="cs-CZ" dirty="0"/>
              <a:t> - nevratná, založena při závažných onemocněních či poškození svěrače, zůstává na celý zbytek života.</a:t>
            </a:r>
          </a:p>
          <a:p>
            <a:r>
              <a:rPr lang="cs-CZ" dirty="0"/>
              <a:t>- Dočasná - přechodná, na určitý čas, po odeznění onemocnění se zanoří zpět. Vytváří se z důvodu odlehčení střeva či snížení zátěže pro pacienty v těžkém stavu.</a:t>
            </a:r>
          </a:p>
          <a:p>
            <a:r>
              <a:rPr lang="cs-CZ" dirty="0"/>
              <a:t> </a:t>
            </a:r>
          </a:p>
          <a:p>
            <a:r>
              <a:rPr lang="cs-CZ" dirty="0"/>
              <a:t>Nejčastějším druhem vývodu je kolostomie, jde o souhrnný název pro vývody tlustého střeva. Řadíme ji mezi </a:t>
            </a:r>
            <a:r>
              <a:rPr lang="cs-CZ" dirty="0" err="1"/>
              <a:t>stomie</a:t>
            </a:r>
            <a:r>
              <a:rPr lang="cs-CZ" dirty="0"/>
              <a:t> derivační.</a:t>
            </a:r>
          </a:p>
          <a:p>
            <a:r>
              <a:rPr lang="cs-CZ" dirty="0"/>
              <a:t> </a:t>
            </a:r>
          </a:p>
          <a:p>
            <a:r>
              <a:rPr lang="cs-CZ" dirty="0"/>
              <a:t>Speciální názvy kolostomií se odvozují dle anatomické lokalizace:</a:t>
            </a:r>
          </a:p>
          <a:p>
            <a:r>
              <a:rPr lang="cs-CZ" dirty="0"/>
              <a:t>- </a:t>
            </a:r>
            <a:r>
              <a:rPr lang="cs-CZ" dirty="0" err="1"/>
              <a:t>Caecostomie</a:t>
            </a:r>
            <a:r>
              <a:rPr lang="cs-CZ" dirty="0"/>
              <a:t> - vývod slepého střeva. Bývá vytvářena v pravém podbřišku, většinou jako nástěnná a dočasná.</a:t>
            </a:r>
          </a:p>
          <a:p>
            <a:r>
              <a:rPr lang="cs-CZ" dirty="0"/>
              <a:t>- </a:t>
            </a:r>
            <a:r>
              <a:rPr lang="cs-CZ" dirty="0" err="1"/>
              <a:t>Transversostomie</a:t>
            </a:r>
            <a:r>
              <a:rPr lang="cs-CZ" dirty="0"/>
              <a:t> - vývod na příčném tračníku. Vytvářena vpravo nad pupkem, obvykle dvouhlavňová.</a:t>
            </a:r>
          </a:p>
          <a:p>
            <a:r>
              <a:rPr lang="cs-CZ" dirty="0"/>
              <a:t>- </a:t>
            </a:r>
            <a:r>
              <a:rPr lang="cs-CZ" dirty="0" err="1"/>
              <a:t>Sigmoideostomie</a:t>
            </a:r>
            <a:r>
              <a:rPr lang="cs-CZ" dirty="0"/>
              <a:t> - vývod esovité kličky. Bývá v levém dolním kvadrantu břišní stěny, pokud je odstraněn i svěrač, je trvalá.</a:t>
            </a:r>
          </a:p>
          <a:p>
            <a:r>
              <a:rPr lang="cs-CZ" dirty="0"/>
              <a:t> </a:t>
            </a:r>
          </a:p>
          <a:p>
            <a:r>
              <a:rPr lang="cs-CZ" dirty="0"/>
              <a:t>Dělení </a:t>
            </a:r>
            <a:r>
              <a:rPr lang="cs-CZ" dirty="0" err="1"/>
              <a:t>stomie</a:t>
            </a:r>
            <a:r>
              <a:rPr lang="cs-CZ" dirty="0"/>
              <a:t> dle konstrukce:</a:t>
            </a:r>
          </a:p>
          <a:p>
            <a:r>
              <a:rPr lang="cs-CZ" b="1" dirty="0"/>
              <a:t>- Nástěnná </a:t>
            </a:r>
            <a:r>
              <a:rPr lang="cs-CZ" b="1" dirty="0" err="1"/>
              <a:t>stomie</a:t>
            </a:r>
            <a:r>
              <a:rPr lang="cs-CZ" dirty="0"/>
              <a:t> je historicky nejstarší, užívá se k odlehčení střeva, většinou jako dočasná. Dnes se tento typ kolostomie téměř nedělá, derivace střevní pasáže není dokonalá. Typickým příkladem tohoto typu </a:t>
            </a:r>
            <a:r>
              <a:rPr lang="cs-CZ" dirty="0" err="1"/>
              <a:t>stomie</a:t>
            </a:r>
            <a:r>
              <a:rPr lang="cs-CZ" dirty="0"/>
              <a:t> je </a:t>
            </a:r>
            <a:r>
              <a:rPr lang="cs-CZ" dirty="0" err="1"/>
              <a:t>ceacostomie</a:t>
            </a:r>
            <a:r>
              <a:rPr lang="cs-CZ" dirty="0"/>
              <a:t>.</a:t>
            </a:r>
          </a:p>
          <a:p>
            <a:r>
              <a:rPr lang="cs-CZ" b="1" dirty="0"/>
              <a:t>- Axiální </a:t>
            </a:r>
            <a:r>
              <a:rPr lang="cs-CZ" b="1" dirty="0" err="1"/>
              <a:t>stomie</a:t>
            </a:r>
            <a:r>
              <a:rPr lang="cs-CZ" dirty="0"/>
              <a:t> (dvouhlavňová) se nejčastěji zakládá na </a:t>
            </a:r>
            <a:r>
              <a:rPr lang="cs-CZ" dirty="0" err="1"/>
              <a:t>sigmatu</a:t>
            </a:r>
            <a:r>
              <a:rPr lang="cs-CZ" dirty="0"/>
              <a:t>, </a:t>
            </a:r>
            <a:r>
              <a:rPr lang="cs-CZ" dirty="0" err="1"/>
              <a:t>transversu</a:t>
            </a:r>
            <a:r>
              <a:rPr lang="cs-CZ" dirty="0"/>
              <a:t> či ileu. Na </a:t>
            </a:r>
            <a:r>
              <a:rPr lang="cs-CZ" dirty="0" err="1"/>
              <a:t>stomii</a:t>
            </a:r>
            <a:r>
              <a:rPr lang="cs-CZ" dirty="0"/>
              <a:t> rozlišujeme přívodnou a odvodnou kličku střeva. Axiální </a:t>
            </a:r>
            <a:r>
              <a:rPr lang="cs-CZ" dirty="0" err="1"/>
              <a:t>stomii</a:t>
            </a:r>
            <a:r>
              <a:rPr lang="cs-CZ" dirty="0"/>
              <a:t> užíváme jako dočasné opatření k zabezpečení derivace střevního obsahu, dále jako urgentní opatření, kterým řešíme střevní neprůchodnost. Jako trvalá          </a:t>
            </a:r>
            <a:r>
              <a:rPr lang="cs-CZ" dirty="0" err="1"/>
              <a:t>stomie</a:t>
            </a:r>
            <a:r>
              <a:rPr lang="cs-CZ" dirty="0"/>
              <a:t> se zakládá u inoperabilních procesů, nebo tam, kde celkový stav nemocného a přidružená onemocnění neumožňují radikální chirurgický výkon.</a:t>
            </a:r>
          </a:p>
          <a:p>
            <a:r>
              <a:rPr lang="cs-CZ" b="1" dirty="0"/>
              <a:t>- Terminální </a:t>
            </a:r>
            <a:r>
              <a:rPr lang="cs-CZ" b="1" dirty="0" err="1"/>
              <a:t>stomie</a:t>
            </a:r>
            <a:r>
              <a:rPr lang="cs-CZ" dirty="0"/>
              <a:t> (jednohlavňová, koncová) se nejčastěji zakládá na </a:t>
            </a:r>
            <a:r>
              <a:rPr lang="cs-CZ" dirty="0" err="1"/>
              <a:t>sigmatu</a:t>
            </a:r>
            <a:r>
              <a:rPr lang="cs-CZ" dirty="0"/>
              <a:t> po amputaci aborálního zbytku střeva včetně konečníku. Někdy se provádí jako dočasné opatření při nutném krátkodobém vyřazení části střeva z provozu. Jako trvalá je tvořena při nemožnosti vytáhnout střevo před stěnu břišní pro nedostatečnou délku. Aborální část střeva je slepě uzavřena a konec tračníku se vyvede otvorem ve stěně břišní. </a:t>
            </a:r>
          </a:p>
          <a:p>
            <a:r>
              <a:rPr lang="cs-CZ" dirty="0"/>
              <a:t> </a:t>
            </a:r>
          </a:p>
          <a:p>
            <a:r>
              <a:rPr lang="cs-CZ" dirty="0" err="1"/>
              <a:t>Stomie</a:t>
            </a:r>
            <a:r>
              <a:rPr lang="cs-CZ" dirty="0"/>
              <a:t> vypadá jako kruhový otvor červené barvy o průměru 2 – 5 cm. Bývá nejčastěji v levém podbřišku. Její povrch je neustále vlhký a lesklý, vychází z ní větry a stolice.</a:t>
            </a:r>
          </a:p>
          <a:p>
            <a:r>
              <a:rPr lang="cs-CZ" dirty="0" err="1"/>
              <a:t>Stomie</a:t>
            </a:r>
            <a:r>
              <a:rPr lang="cs-CZ" dirty="0"/>
              <a:t> není citlivá na bolest, ale při ošetřování je třeba dbát opatrnosti, sliznice se snadno poraní a začne krvácet. Umístění může ovlivnit charakter střevního obsahu, čím blíže ke konečníku, tím je stolice tužší a méně objemná. Stolice a plyny odchází z vývodu samovolně (chybí nucení na stolici), ale po určité době se pacient naučí vyprazdňování celkem dobře ovládat.</a:t>
            </a:r>
          </a:p>
          <a:p>
            <a:endParaRPr lang="cs-CZ" dirty="0"/>
          </a:p>
        </p:txBody>
      </p:sp>
    </p:spTree>
    <p:extLst>
      <p:ext uri="{BB962C8B-B14F-4D97-AF65-F5344CB8AC3E}">
        <p14:creationId xmlns:p14="http://schemas.microsoft.com/office/powerpoint/2010/main" val="3388311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A46142-41FD-4A92-9498-0EB26F3FA35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5A29EBD-DA96-4F41-8ACC-E5CD5A8E9E2B}"/>
              </a:ext>
            </a:extLst>
          </p:cNvPr>
          <p:cNvSpPr>
            <a:spLocks noGrp="1"/>
          </p:cNvSpPr>
          <p:nvPr>
            <p:ph idx="1"/>
          </p:nvPr>
        </p:nvSpPr>
        <p:spPr/>
        <p:txBody>
          <a:bodyPr>
            <a:normAutofit fontScale="47500" lnSpcReduction="20000"/>
          </a:bodyPr>
          <a:lstStyle/>
          <a:p>
            <a:r>
              <a:rPr lang="cs-CZ" b="1" i="1" dirty="0"/>
              <a:t>Nekróza </a:t>
            </a:r>
            <a:r>
              <a:rPr lang="cs-CZ" b="1" i="1" dirty="0" err="1"/>
              <a:t>stomie</a:t>
            </a:r>
            <a:endParaRPr lang="cs-CZ" dirty="0"/>
          </a:p>
          <a:p>
            <a:r>
              <a:rPr lang="cs-CZ" dirty="0"/>
              <a:t>Nekróza střeva z porušení výživy při zakládání </a:t>
            </a:r>
            <a:r>
              <a:rPr lang="cs-CZ" dirty="0" err="1"/>
              <a:t>stomie</a:t>
            </a:r>
            <a:r>
              <a:rPr lang="cs-CZ" dirty="0"/>
              <a:t> nebo při velkém napětí střeva. Většinou je nutná nová operace, při které se provádí snesení odumřelého úseku střeva a vytvoření nové </a:t>
            </a:r>
            <a:r>
              <a:rPr lang="cs-CZ" dirty="0" err="1"/>
              <a:t>stomie</a:t>
            </a:r>
            <a:r>
              <a:rPr lang="cs-CZ" dirty="0"/>
              <a:t>.</a:t>
            </a:r>
          </a:p>
          <a:p>
            <a:r>
              <a:rPr lang="cs-CZ" b="1" i="1" dirty="0" err="1"/>
              <a:t>Retrakce</a:t>
            </a:r>
            <a:r>
              <a:rPr lang="cs-CZ" b="1" i="1" dirty="0"/>
              <a:t> </a:t>
            </a:r>
            <a:r>
              <a:rPr lang="cs-CZ" b="1" i="1" dirty="0" err="1"/>
              <a:t>stomie</a:t>
            </a:r>
            <a:r>
              <a:rPr lang="cs-CZ" b="1" i="1" dirty="0"/>
              <a:t> (vpadlá </a:t>
            </a:r>
            <a:r>
              <a:rPr lang="cs-CZ" b="1" i="1" dirty="0" err="1"/>
              <a:t>stomie</a:t>
            </a:r>
            <a:r>
              <a:rPr lang="cs-CZ" b="1" i="1" dirty="0"/>
              <a:t>)</a:t>
            </a:r>
            <a:endParaRPr lang="cs-CZ" dirty="0"/>
          </a:p>
          <a:p>
            <a:r>
              <a:rPr lang="cs-CZ" dirty="0"/>
              <a:t>Příčinou bývá úbytek nebo přírůstek na váze, infekce v okolí </a:t>
            </a:r>
            <a:r>
              <a:rPr lang="cs-CZ" dirty="0" err="1"/>
              <a:t>stomie</a:t>
            </a:r>
            <a:r>
              <a:rPr lang="cs-CZ" dirty="0"/>
              <a:t>, zúžení střeva při průchodu břišní stěnou, nebo vyšití </a:t>
            </a:r>
            <a:r>
              <a:rPr lang="cs-CZ" dirty="0" err="1"/>
              <a:t>stomie</a:t>
            </a:r>
            <a:r>
              <a:rPr lang="cs-CZ" dirty="0"/>
              <a:t> pod tahem. Řešení záleží na příčině a typu </a:t>
            </a:r>
            <a:r>
              <a:rPr lang="cs-CZ" dirty="0" err="1"/>
              <a:t>retrakce</a:t>
            </a:r>
            <a:r>
              <a:rPr lang="cs-CZ" dirty="0"/>
              <a:t>, řeší se individuálně. Lze použít konvexní podložky nebo vyrovnávací kroužky či jednodílný systém sáčků. Je také možné střevo operačně uvolnit a rekonstruovat </a:t>
            </a:r>
            <a:r>
              <a:rPr lang="cs-CZ" dirty="0" err="1"/>
              <a:t>stomii</a:t>
            </a:r>
            <a:r>
              <a:rPr lang="cs-CZ" dirty="0"/>
              <a:t>.</a:t>
            </a:r>
          </a:p>
          <a:p>
            <a:r>
              <a:rPr lang="cs-CZ" dirty="0"/>
              <a:t> </a:t>
            </a:r>
          </a:p>
          <a:p>
            <a:r>
              <a:rPr lang="cs-CZ" b="1" i="1" dirty="0"/>
              <a:t>Infekce </a:t>
            </a:r>
            <a:r>
              <a:rPr lang="cs-CZ" b="1" i="1" dirty="0" err="1"/>
              <a:t>stomie</a:t>
            </a:r>
            <a:endParaRPr lang="cs-CZ" dirty="0"/>
          </a:p>
          <a:p>
            <a:r>
              <a:rPr lang="cs-CZ" dirty="0"/>
              <a:t>Jestliže dojde až k rozvoji flegmony nebo </a:t>
            </a:r>
            <a:r>
              <a:rPr lang="cs-CZ" dirty="0" err="1"/>
              <a:t>abcesu</a:t>
            </a:r>
            <a:r>
              <a:rPr lang="cs-CZ" dirty="0"/>
              <a:t>, musí se ošetřit evakuací hnisavého sekretu. Lokálně se v dalším průběhu provádí proplachy, celkově se podávají antibiotika. Velice často vede tento stav k pozdním komplikacím.</a:t>
            </a:r>
          </a:p>
          <a:p>
            <a:r>
              <a:rPr lang="cs-CZ" dirty="0"/>
              <a:t> </a:t>
            </a:r>
          </a:p>
          <a:p>
            <a:r>
              <a:rPr lang="cs-CZ" b="1" i="1" dirty="0"/>
              <a:t>Stenóza </a:t>
            </a:r>
            <a:r>
              <a:rPr lang="cs-CZ" b="1" i="1" dirty="0" err="1"/>
              <a:t>stomie</a:t>
            </a:r>
            <a:endParaRPr lang="cs-CZ" dirty="0"/>
          </a:p>
          <a:p>
            <a:r>
              <a:rPr lang="cs-CZ" dirty="0"/>
              <a:t>Stenóza je obvykle výsledkem předchozích časných komplikací (</a:t>
            </a:r>
            <a:r>
              <a:rPr lang="cs-CZ" dirty="0" err="1"/>
              <a:t>infektu</a:t>
            </a:r>
            <a:r>
              <a:rPr lang="cs-CZ" dirty="0"/>
              <a:t> kolem </a:t>
            </a:r>
            <a:r>
              <a:rPr lang="cs-CZ" dirty="0" err="1"/>
              <a:t>stomie</a:t>
            </a:r>
            <a:r>
              <a:rPr lang="cs-CZ" dirty="0"/>
              <a:t>, či nekrózy přívodné kličky), které vedly k hojení per </a:t>
            </a:r>
            <a:r>
              <a:rPr lang="cs-CZ" dirty="0" err="1"/>
              <a:t>secundam</a:t>
            </a:r>
            <a:r>
              <a:rPr lang="cs-CZ" dirty="0"/>
              <a:t> a vzniku fibrózní tkáně kolem střevní kličky. Následkem stenózy je obtížné vyprazdňování tužší stolice a při velkém zúžení může dojít, až k rozvoji ileózního stavu. Prvotní léčba je opakovaná dilatace, která se provádí speciálními dilatátory. Tato metoda bývá často neúspěšná. Proto se přistupuje k </a:t>
            </a:r>
            <a:r>
              <a:rPr lang="cs-CZ" dirty="0" err="1"/>
              <a:t>reoperaci</a:t>
            </a:r>
            <a:r>
              <a:rPr lang="cs-CZ" dirty="0"/>
              <a:t>, při níž se jizva s ústím </a:t>
            </a:r>
            <a:r>
              <a:rPr lang="cs-CZ" dirty="0" err="1"/>
              <a:t>stomie</a:t>
            </a:r>
            <a:r>
              <a:rPr lang="cs-CZ" dirty="0"/>
              <a:t> </a:t>
            </a:r>
            <a:r>
              <a:rPr lang="cs-CZ" dirty="0" err="1"/>
              <a:t>exciduje</a:t>
            </a:r>
            <a:r>
              <a:rPr lang="cs-CZ" dirty="0"/>
              <a:t> a </a:t>
            </a:r>
            <a:r>
              <a:rPr lang="cs-CZ" dirty="0" err="1"/>
              <a:t>stomie</a:t>
            </a:r>
            <a:r>
              <a:rPr lang="cs-CZ" dirty="0"/>
              <a:t> se znovu vyšije.</a:t>
            </a:r>
          </a:p>
          <a:p>
            <a:r>
              <a:rPr lang="cs-CZ" dirty="0"/>
              <a:t>     </a:t>
            </a:r>
          </a:p>
          <a:p>
            <a:endParaRPr lang="cs-CZ" dirty="0"/>
          </a:p>
        </p:txBody>
      </p:sp>
    </p:spTree>
    <p:extLst>
      <p:ext uri="{BB962C8B-B14F-4D97-AF65-F5344CB8AC3E}">
        <p14:creationId xmlns:p14="http://schemas.microsoft.com/office/powerpoint/2010/main" val="40026179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3751C-A17E-42DF-A518-55503A2E51D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601CB20-90E6-4897-84C7-A02B8CD9A8D7}"/>
              </a:ext>
            </a:extLst>
          </p:cNvPr>
          <p:cNvSpPr>
            <a:spLocks noGrp="1"/>
          </p:cNvSpPr>
          <p:nvPr>
            <p:ph idx="1"/>
          </p:nvPr>
        </p:nvSpPr>
        <p:spPr/>
        <p:txBody>
          <a:bodyPr>
            <a:normAutofit fontScale="92500" lnSpcReduction="20000"/>
          </a:bodyPr>
          <a:lstStyle/>
          <a:p>
            <a:r>
              <a:rPr lang="cs-CZ" b="1" i="1" dirty="0" err="1"/>
              <a:t>rolaps</a:t>
            </a:r>
            <a:r>
              <a:rPr lang="cs-CZ" b="1" i="1" dirty="0"/>
              <a:t> </a:t>
            </a:r>
            <a:r>
              <a:rPr lang="cs-CZ" b="1" i="1" dirty="0" err="1"/>
              <a:t>stomie</a:t>
            </a:r>
            <a:r>
              <a:rPr lang="cs-CZ" b="1" i="1" dirty="0"/>
              <a:t> (vyhřezávání </a:t>
            </a:r>
            <a:r>
              <a:rPr lang="cs-CZ" b="1" i="1" dirty="0" err="1"/>
              <a:t>stomie</a:t>
            </a:r>
            <a:r>
              <a:rPr lang="cs-CZ" b="1" i="1" dirty="0"/>
              <a:t>)</a:t>
            </a:r>
            <a:endParaRPr lang="cs-CZ" dirty="0"/>
          </a:p>
          <a:p>
            <a:r>
              <a:rPr lang="cs-CZ" dirty="0"/>
              <a:t>Vyskytuje se nejčastěji u axiální </a:t>
            </a:r>
            <a:r>
              <a:rPr lang="cs-CZ" dirty="0" err="1"/>
              <a:t>stomie</a:t>
            </a:r>
            <a:r>
              <a:rPr lang="cs-CZ" dirty="0"/>
              <a:t>. Příčinou bývá příliš velký otvor ve stěně břišní, špatná fixace střeva nebo trvalé zvýšení nitrobřišního tlaku. Prolaps, který pacientům vadí nebo dochází k zánětu, se řeší operačně.</a:t>
            </a:r>
          </a:p>
          <a:p>
            <a:r>
              <a:rPr lang="cs-CZ" dirty="0"/>
              <a:t>   </a:t>
            </a:r>
          </a:p>
          <a:p>
            <a:r>
              <a:rPr lang="cs-CZ" b="1" i="1" dirty="0" err="1"/>
              <a:t>Parastomální</a:t>
            </a:r>
            <a:r>
              <a:rPr lang="cs-CZ" b="1" i="1" dirty="0"/>
              <a:t> hernie</a:t>
            </a:r>
            <a:endParaRPr lang="cs-CZ" dirty="0"/>
          </a:p>
          <a:p>
            <a:r>
              <a:rPr lang="cs-CZ" dirty="0" err="1"/>
              <a:t>Parastomální</a:t>
            </a:r>
            <a:r>
              <a:rPr lang="cs-CZ" dirty="0"/>
              <a:t> hernii nacházíme obvykle jako komplikaci terminální </a:t>
            </a:r>
            <a:r>
              <a:rPr lang="cs-CZ" dirty="0" err="1"/>
              <a:t>stomie</a:t>
            </a:r>
            <a:r>
              <a:rPr lang="cs-CZ" dirty="0"/>
              <a:t> po amputačních výkonech na konečníku. Příčinou je nedokonalá fixace kličky střeva k pobřišnici, případně nechtěná denervace svalu při zakládání </a:t>
            </a:r>
            <a:r>
              <a:rPr lang="cs-CZ" dirty="0" err="1"/>
              <a:t>stomie</a:t>
            </a:r>
            <a:r>
              <a:rPr lang="cs-CZ" dirty="0"/>
              <a:t>. </a:t>
            </a:r>
            <a:r>
              <a:rPr lang="cs-CZ" dirty="0" err="1"/>
              <a:t>Parastomální</a:t>
            </a:r>
            <a:r>
              <a:rPr lang="cs-CZ" dirty="0"/>
              <a:t> kýlu je třeba odlišit od prostého ochabnutí stěny kolem </a:t>
            </a:r>
            <a:r>
              <a:rPr lang="cs-CZ" dirty="0" err="1"/>
              <a:t>stomie</a:t>
            </a:r>
            <a:r>
              <a:rPr lang="cs-CZ" dirty="0"/>
              <a:t>, které se projeví vyklenutím stěny břišní i s kolostomií. Kýly se operují z důvodů znesnadnění přiložení </a:t>
            </a:r>
            <a:r>
              <a:rPr lang="cs-CZ" dirty="0" err="1"/>
              <a:t>stomické</a:t>
            </a:r>
            <a:r>
              <a:rPr lang="cs-CZ" dirty="0"/>
              <a:t> pomůcky. Někdy je nutné </a:t>
            </a:r>
            <a:r>
              <a:rPr lang="cs-CZ" dirty="0" err="1"/>
              <a:t>stomii</a:t>
            </a:r>
            <a:r>
              <a:rPr lang="cs-CZ" dirty="0"/>
              <a:t> uzavřít a vyšít na jiném neoslabeném místě břišní stěny.</a:t>
            </a:r>
          </a:p>
          <a:p>
            <a:endParaRPr lang="cs-CZ" dirty="0"/>
          </a:p>
        </p:txBody>
      </p:sp>
    </p:spTree>
    <p:extLst>
      <p:ext uri="{BB962C8B-B14F-4D97-AF65-F5344CB8AC3E}">
        <p14:creationId xmlns:p14="http://schemas.microsoft.com/office/powerpoint/2010/main" val="745621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B513A4-5984-4E17-845E-7E6833BA64B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A0B3E30-1FE4-45C5-A8C3-D20164C9633F}"/>
              </a:ext>
            </a:extLst>
          </p:cNvPr>
          <p:cNvSpPr>
            <a:spLocks noGrp="1"/>
          </p:cNvSpPr>
          <p:nvPr>
            <p:ph idx="1"/>
          </p:nvPr>
        </p:nvSpPr>
        <p:spPr/>
        <p:txBody>
          <a:bodyPr>
            <a:normAutofit fontScale="62500" lnSpcReduction="20000"/>
          </a:bodyPr>
          <a:lstStyle/>
          <a:p>
            <a:r>
              <a:rPr lang="cs-CZ" b="1" i="1" dirty="0"/>
              <a:t>Perforace (proděravění)</a:t>
            </a:r>
            <a:endParaRPr lang="cs-CZ" dirty="0"/>
          </a:p>
          <a:p>
            <a:r>
              <a:rPr lang="cs-CZ" dirty="0"/>
              <a:t>Je-li místo perforace blízko kůže, lze </a:t>
            </a:r>
            <a:r>
              <a:rPr lang="cs-CZ" dirty="0" err="1"/>
              <a:t>stomii</a:t>
            </a:r>
            <a:r>
              <a:rPr lang="cs-CZ" dirty="0"/>
              <a:t> uvolnit a střevo i s perforací vytáhnout před stěnu břišní, </a:t>
            </a:r>
            <a:r>
              <a:rPr lang="cs-CZ" dirty="0" err="1"/>
              <a:t>zresekovat</a:t>
            </a:r>
            <a:r>
              <a:rPr lang="cs-CZ" dirty="0"/>
              <a:t> a znovu vyšít. Pokud je perforace hluboko, provede se laparotomie. V případě pozdního ošetření perforace vzniká peritonitida s těžkými důsledky, někdy až smrtí pacienta.</a:t>
            </a:r>
          </a:p>
          <a:p>
            <a:r>
              <a:rPr lang="cs-CZ" dirty="0"/>
              <a:t> </a:t>
            </a:r>
          </a:p>
          <a:p>
            <a:r>
              <a:rPr lang="cs-CZ" b="1" i="1" dirty="0"/>
              <a:t>Krvácení ze </a:t>
            </a:r>
            <a:r>
              <a:rPr lang="cs-CZ" b="1" i="1" dirty="0" err="1"/>
              <a:t>stomie</a:t>
            </a:r>
            <a:endParaRPr lang="cs-CZ" dirty="0"/>
          </a:p>
          <a:p>
            <a:r>
              <a:rPr lang="cs-CZ" dirty="0"/>
              <a:t>Může vzniknout nešetrnou manipulací se </a:t>
            </a:r>
            <a:r>
              <a:rPr lang="cs-CZ" dirty="0" err="1"/>
              <a:t>stomií</a:t>
            </a:r>
            <a:r>
              <a:rPr lang="cs-CZ" dirty="0"/>
              <a:t>, nebo z lokálních příčin (zánět, nádor), či celkových příčin (užívání antikoagulačních léků, poruch srážlivosti, aj.). Příčina je podle charakteru odstraněna chirurgem nebo ve spolupráci s internisty a hematology.</a:t>
            </a:r>
          </a:p>
          <a:p>
            <a:r>
              <a:rPr lang="cs-CZ" dirty="0"/>
              <a:t> </a:t>
            </a:r>
          </a:p>
          <a:p>
            <a:r>
              <a:rPr lang="cs-CZ" b="1" i="1" dirty="0"/>
              <a:t>Macerace okolí </a:t>
            </a:r>
            <a:r>
              <a:rPr lang="cs-CZ" b="1" i="1" dirty="0" err="1"/>
              <a:t>stomie</a:t>
            </a:r>
            <a:endParaRPr lang="cs-CZ" dirty="0"/>
          </a:p>
          <a:p>
            <a:r>
              <a:rPr lang="cs-CZ" dirty="0"/>
              <a:t>Poškozené okolí </a:t>
            </a:r>
            <a:r>
              <a:rPr lang="cs-CZ" dirty="0" err="1"/>
              <a:t>stomie</a:t>
            </a:r>
            <a:r>
              <a:rPr lang="cs-CZ" dirty="0"/>
              <a:t> vzniklé zatékáním střevního obsahu na pokožku bývá spojeno s použitím nevhodné pomůcky nebo při nešetrném ošetření okolí </a:t>
            </a:r>
            <a:r>
              <a:rPr lang="cs-CZ" dirty="0" err="1"/>
              <a:t>stomie</a:t>
            </a:r>
            <a:r>
              <a:rPr lang="cs-CZ" dirty="0"/>
              <a:t>. Poškozené místo musí být očištěno od zbytků stolice a na pokožku se použije ochranný film a </a:t>
            </a:r>
            <a:r>
              <a:rPr lang="cs-CZ" dirty="0" err="1"/>
              <a:t>stomická</a:t>
            </a:r>
            <a:r>
              <a:rPr lang="cs-CZ" dirty="0"/>
              <a:t> pasta bez alkoholu. Zkontroluje se velikost </a:t>
            </a:r>
            <a:r>
              <a:rPr lang="cs-CZ" dirty="0" err="1"/>
              <a:t>stomie</a:t>
            </a:r>
            <a:r>
              <a:rPr lang="cs-CZ" dirty="0"/>
              <a:t> a průměr používané </a:t>
            </a:r>
            <a:r>
              <a:rPr lang="cs-CZ" dirty="0" err="1"/>
              <a:t>stomické</a:t>
            </a:r>
            <a:r>
              <a:rPr lang="cs-CZ" dirty="0"/>
              <a:t> pomůcky.</a:t>
            </a:r>
          </a:p>
          <a:p>
            <a:r>
              <a:rPr lang="cs-CZ" dirty="0"/>
              <a:t>   </a:t>
            </a:r>
          </a:p>
          <a:p>
            <a:endParaRPr lang="cs-CZ" dirty="0"/>
          </a:p>
        </p:txBody>
      </p:sp>
    </p:spTree>
    <p:extLst>
      <p:ext uri="{BB962C8B-B14F-4D97-AF65-F5344CB8AC3E}">
        <p14:creationId xmlns:p14="http://schemas.microsoft.com/office/powerpoint/2010/main" val="37344562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D4F303-6C34-4E78-8252-644DA640F580}"/>
              </a:ext>
            </a:extLst>
          </p:cNvPr>
          <p:cNvSpPr>
            <a:spLocks noGrp="1"/>
          </p:cNvSpPr>
          <p:nvPr>
            <p:ph type="title"/>
          </p:nvPr>
        </p:nvSpPr>
        <p:spPr/>
        <p:txBody>
          <a:bodyPr/>
          <a:lstStyle/>
          <a:p>
            <a:r>
              <a:rPr lang="cs-CZ" b="1" dirty="0"/>
              <a:t>3.2.2 Péče o </a:t>
            </a:r>
            <a:r>
              <a:rPr lang="cs-CZ" b="1" dirty="0" err="1"/>
              <a:t>stomii</a:t>
            </a:r>
            <a:endParaRPr lang="cs-CZ" dirty="0"/>
          </a:p>
        </p:txBody>
      </p:sp>
      <p:sp>
        <p:nvSpPr>
          <p:cNvPr id="3" name="Zástupný symbol pro obsah 2">
            <a:extLst>
              <a:ext uri="{FF2B5EF4-FFF2-40B4-BE49-F238E27FC236}">
                <a16:creationId xmlns:a16="http://schemas.microsoft.com/office/drawing/2014/main" id="{4E9D78B3-7F85-4362-BA58-CE87B7B5B0F4}"/>
              </a:ext>
            </a:extLst>
          </p:cNvPr>
          <p:cNvSpPr>
            <a:spLocks noGrp="1"/>
          </p:cNvSpPr>
          <p:nvPr>
            <p:ph idx="1"/>
          </p:nvPr>
        </p:nvSpPr>
        <p:spPr/>
        <p:txBody>
          <a:bodyPr>
            <a:normAutofit fontScale="77500" lnSpcReduction="20000"/>
          </a:bodyPr>
          <a:lstStyle/>
          <a:p>
            <a:r>
              <a:rPr lang="cs-CZ" dirty="0"/>
              <a:t>Péče o pacienta se založenou </a:t>
            </a:r>
            <a:r>
              <a:rPr lang="cs-CZ" dirty="0" err="1"/>
              <a:t>stomií</a:t>
            </a:r>
            <a:r>
              <a:rPr lang="cs-CZ" dirty="0"/>
              <a:t> vyžaduje vždy zcela individuální přístup </a:t>
            </a:r>
            <a:r>
              <a:rPr lang="cs-CZ" dirty="0" err="1"/>
              <a:t>stomické</a:t>
            </a:r>
            <a:r>
              <a:rPr lang="cs-CZ" dirty="0"/>
              <a:t> sestry. Předoperační péče je závislá od druhu operace, zda je akutní či plánovaná. </a:t>
            </a:r>
            <a:r>
              <a:rPr lang="cs-CZ" dirty="0" err="1"/>
              <a:t>Stomická</a:t>
            </a:r>
            <a:r>
              <a:rPr lang="cs-CZ" dirty="0"/>
              <a:t> sestra se setkává s pacientem, který by již měl být dostatečně informován lékařem. Přípravu dělíme na psychickou, kdy velmi citlivě a srozumitelně vysvětlujeme důvod a charakter výkonu dle kompetencí a technickou, kdy provedeme spolu s pacientem označení budoucího místa </a:t>
            </a:r>
            <a:r>
              <a:rPr lang="cs-CZ" dirty="0" err="1"/>
              <a:t>stomie</a:t>
            </a:r>
            <a:r>
              <a:rPr lang="cs-CZ" dirty="0"/>
              <a:t>.</a:t>
            </a:r>
          </a:p>
          <a:p>
            <a:r>
              <a:rPr lang="cs-CZ" dirty="0"/>
              <a:t> </a:t>
            </a:r>
          </a:p>
          <a:p>
            <a:r>
              <a:rPr lang="cs-CZ" dirty="0"/>
              <a:t>Zakreslení místa </a:t>
            </a:r>
            <a:r>
              <a:rPr lang="cs-CZ" dirty="0" err="1"/>
              <a:t>stomie</a:t>
            </a:r>
            <a:r>
              <a:rPr lang="cs-CZ" dirty="0"/>
              <a:t> je nesmírně důležitý krok </a:t>
            </a:r>
            <a:r>
              <a:rPr lang="cs-CZ" dirty="0" err="1"/>
              <a:t>stomické</a:t>
            </a:r>
            <a:r>
              <a:rPr lang="cs-CZ" dirty="0"/>
              <a:t> sestry, která operatérovi naznačí budoucí místo vyvedení střeva, aby následné ošetření </a:t>
            </a:r>
            <a:r>
              <a:rPr lang="cs-CZ" dirty="0" err="1"/>
              <a:t>stomie</a:t>
            </a:r>
            <a:r>
              <a:rPr lang="cs-CZ" dirty="0"/>
              <a:t> bylo bez větších technických komplikací (je třeba vyhnout se linii pasu, jizvám, kožním záhybům, kyčelní kosti). Provádí se následujícím způsobem: pacienta požádáme, aby stáhnul břišní svaly a vyhledáme </a:t>
            </a:r>
            <a:r>
              <a:rPr lang="cs-CZ" dirty="0" err="1"/>
              <a:t>musculus</a:t>
            </a:r>
            <a:r>
              <a:rPr lang="cs-CZ" dirty="0"/>
              <a:t> </a:t>
            </a:r>
            <a:r>
              <a:rPr lang="cs-CZ" dirty="0" err="1"/>
              <a:t>rectus</a:t>
            </a:r>
            <a:r>
              <a:rPr lang="cs-CZ" dirty="0"/>
              <a:t>. Zakreslíme tmavým fixem bod, přiložíme </a:t>
            </a:r>
            <a:r>
              <a:rPr lang="cs-CZ" dirty="0" err="1"/>
              <a:t>stomickou</a:t>
            </a:r>
            <a:r>
              <a:rPr lang="cs-CZ" dirty="0"/>
              <a:t> pomůcku a pacienta požádáme, aby střídavě seděl, chodil, předklonil se. Pacienta pozorujeme, zda jeho pohyb není omezen a zda pomůcka nevadí s ohledem na oděv.</a:t>
            </a:r>
          </a:p>
          <a:p>
            <a:r>
              <a:rPr lang="cs-CZ" dirty="0"/>
              <a:t>     </a:t>
            </a:r>
          </a:p>
          <a:p>
            <a:endParaRPr lang="cs-CZ" dirty="0"/>
          </a:p>
        </p:txBody>
      </p:sp>
    </p:spTree>
    <p:extLst>
      <p:ext uri="{BB962C8B-B14F-4D97-AF65-F5344CB8AC3E}">
        <p14:creationId xmlns:p14="http://schemas.microsoft.com/office/powerpoint/2010/main" val="354984377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101571</Words>
  <Application>Microsoft Office PowerPoint</Application>
  <PresentationFormat>Širokoúhlá obrazovka</PresentationFormat>
  <Paragraphs>4396</Paragraphs>
  <Slides>634</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634</vt:i4>
      </vt:variant>
    </vt:vector>
  </HeadingPairs>
  <TitlesOfParts>
    <vt:vector size="641" baseType="lpstr">
      <vt:lpstr>Arial</vt:lpstr>
      <vt:lpstr>Arial Narrow</vt:lpstr>
      <vt:lpstr>Calibri</vt:lpstr>
      <vt:lpstr>Calibri Light</vt:lpstr>
      <vt:lpstr>Century Gothic</vt:lpstr>
      <vt:lpstr>Wingdings</vt:lpstr>
      <vt:lpstr>Motiv Office</vt:lpstr>
      <vt:lpstr>Chirurgie</vt:lpstr>
      <vt:lpstr>Témata</vt:lpstr>
      <vt:lpstr>Vývoj chirurgie a její definice</vt:lpstr>
      <vt:lpstr>Dělení chirurgických oborů</vt:lpstr>
      <vt:lpstr>Operační výkony v chirurgii</vt:lpstr>
      <vt:lpstr>Základní chirurgické výkony</vt:lpstr>
      <vt:lpstr>Chirurgický výkon musí být vždy odůvodněn - indikován. </vt:lpstr>
      <vt:lpstr>Jaké informace získáváme od pacienta? </vt:lpstr>
      <vt:lpstr>Indikace k chirurgickému zákroku </vt:lpstr>
      <vt:lpstr>Intervence všeobecné sestry v průběhu posouzení pacienta před operací </vt:lpstr>
      <vt:lpstr>Preoperační období </vt:lpstr>
      <vt:lpstr>Doba operační</vt:lpstr>
      <vt:lpstr>Prezentace aplikace PowerPoint</vt:lpstr>
      <vt:lpstr>Oblasti fáze pooperační</vt:lpstr>
      <vt:lpstr>Rizikové faktory a vybrané komplikace chirurgických zákroků</vt:lpstr>
      <vt:lpstr>Pooperační komplikace</vt:lpstr>
      <vt:lpstr>1Vředová choroba gastroduodenální- peptický vřed </vt:lpstr>
      <vt:lpstr>Incidence vředové choroby</vt:lpstr>
      <vt:lpstr>Sekrece žaludeční šťávy</vt:lpstr>
      <vt:lpstr>Sekrece žaludeční šťávy</vt:lpstr>
      <vt:lpstr>Parietální buňka (HCl) – schéma protonové pumpy</vt:lpstr>
      <vt:lpstr>Prezentace aplikace PowerPoint</vt:lpstr>
      <vt:lpstr>Aktivace pepsinu</vt:lpstr>
      <vt:lpstr>Kolik je pH žaludku ? </vt:lpstr>
      <vt:lpstr>Vřed- slizniční defekt: jícen, žaludek, duodenum, tenké střevo</vt:lpstr>
      <vt:lpstr>Etiologie a patogeneze </vt:lpstr>
      <vt:lpstr>Etiopatogeneze onemocnění: nepoměr mezi</vt:lpstr>
      <vt:lpstr>Stresový vřed a Zollinger-Ellisonův syndrom</vt:lpstr>
      <vt:lpstr>Roztřiďte následující pojmy do  2 skupin- faktory</vt:lpstr>
      <vt:lpstr>Mechanismus vzniku žaludečního vředu</vt:lpstr>
      <vt:lpstr>Helicobacter pylori produkuje</vt:lpstr>
      <vt:lpstr>Helicobacter pylori produkuje</vt:lpstr>
      <vt:lpstr>Lokalizace vředu</vt:lpstr>
      <vt:lpstr>Hloubka vředu</vt:lpstr>
      <vt:lpstr>Klasifikace vředu</vt:lpstr>
      <vt:lpstr>Příznaky </vt:lpstr>
      <vt:lpstr>Klinické příznaky</vt:lpstr>
      <vt:lpstr>Dosaďte příznaky z předchozí tabulky</vt:lpstr>
      <vt:lpstr>Diagnostika</vt:lpstr>
      <vt:lpstr>Černá spodina žaludečního vředu při gastroskopii znamená ?</vt:lpstr>
      <vt:lpstr>Diferenciální diagnostika </vt:lpstr>
      <vt:lpstr>Terapie </vt:lpstr>
      <vt:lpstr>Terapie</vt:lpstr>
      <vt:lpstr>Režimová opatření u nemocných s vředovou chorobou </vt:lpstr>
      <vt:lpstr>Režimová opatření</vt:lpstr>
      <vt:lpstr>Farmakologická terapie</vt:lpstr>
      <vt:lpstr>Při průkazu Helicobacter pylori je třeba zahájit jeho eradikaci. Ta spočívá v podávání blokátorů protonové pumpy a kombinované antibiotické terapie.  Eradikace Helicobactera</vt:lpstr>
      <vt:lpstr>Jak dlouho trvá eradikace Helicobactera</vt:lpstr>
      <vt:lpstr>Léčba žaludečního vředu je zpočátku konzervativní</vt:lpstr>
      <vt:lpstr>Komplikace vředu</vt:lpstr>
      <vt:lpstr>Komplikace peptického vředu </vt:lpstr>
      <vt:lpstr>Komplikace peptického vředu</vt:lpstr>
      <vt:lpstr>Prezentace aplikace PowerPoint</vt:lpstr>
      <vt:lpstr>Vyjmenujte komplikace vředové choroby</vt:lpstr>
      <vt:lpstr>Prezentace aplikace PowerPoint</vt:lpstr>
      <vt:lpstr>Prezentace aplikace PowerPoint</vt:lpstr>
      <vt:lpstr>Prezentace aplikace PowerPoint</vt:lpstr>
      <vt:lpstr>2Nádor žaludku - epidemiologie</vt:lpstr>
      <vt:lpstr>Etiologie</vt:lpstr>
      <vt:lpstr>Dietní návyky </vt:lpstr>
      <vt:lpstr>Genetické predispozice </vt:lpstr>
      <vt:lpstr>Infekční agens </vt:lpstr>
      <vt:lpstr>Prekancerózy </vt:lpstr>
      <vt:lpstr>Klasifikace karcinomu žaludku a prognóza </vt:lpstr>
      <vt:lpstr>Prezentace aplikace PowerPoint</vt:lpstr>
      <vt:lpstr>Karcinom žaludku</vt:lpstr>
      <vt:lpstr>2.4 Klinická symptomatologie </vt:lpstr>
      <vt:lpstr>Diagnostika </vt:lpstr>
      <vt:lpstr>Prezentace aplikace PowerPoint</vt:lpstr>
      <vt:lpstr>Terapie karcinomu žaludku </vt:lpstr>
      <vt:lpstr>Chirurgická léčba </vt:lpstr>
      <vt:lpstr>Prezentace aplikace PowerPoint</vt:lpstr>
      <vt:lpstr>Konzervativní léčba </vt:lpstr>
      <vt:lpstr>2.7 Pooperační postresekční syndromy </vt:lpstr>
      <vt:lpstr>Prevence </vt:lpstr>
      <vt:lpstr>Nejčastější ošetřovatelské diagnózy: </vt:lpstr>
      <vt:lpstr>3. Kolorektální karcinom </vt:lpstr>
      <vt:lpstr>Rizikové faktory kolorektálního karcinomu</vt:lpstr>
      <vt:lpstr>Definice </vt:lpstr>
      <vt:lpstr>Symptomy </vt:lpstr>
      <vt:lpstr>Prezentace aplikace PowerPoint</vt:lpstr>
      <vt:lpstr>Screening </vt:lpstr>
      <vt:lpstr>Screening</vt:lpstr>
      <vt:lpstr>Prezentace aplikace PowerPoint</vt:lpstr>
      <vt:lpstr>Test na okultní krvácení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3.2.2 Péče o stomii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4 Ošetřovatelský proces u pacienta s apendicitidou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5Ošetřovatelský proces u pacienta s herniemi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6Ošetřovatelský proces u pacienta s ileozním stavem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7 Ošetřovatelský proces u pacienta s onemocněním žlučníku a žlučových cest </vt:lpstr>
      <vt:lpstr>Prezentace aplikace PowerPoint</vt:lpstr>
      <vt:lpstr>Cholecystolitiáza </vt:lpstr>
      <vt:lpstr>Choledocholitiáza </vt:lpstr>
      <vt:lpstr>Prezentace aplikace PowerPoint</vt:lpstr>
      <vt:lpstr>7.2 Zánětlivá onemocnění </vt:lpstr>
      <vt:lpstr>Prezentace aplikace PowerPoint</vt:lpstr>
      <vt:lpstr>Prezentace aplikace PowerPoint</vt:lpstr>
      <vt:lpstr>Prezentace aplikace PowerPoint</vt:lpstr>
      <vt:lpstr>7.3 Nádory žlučového systému </vt:lpstr>
      <vt:lpstr>Prezentace aplikace PowerPoint</vt:lpstr>
      <vt:lpstr>7.4 Diagnostika při onemocnění žlučových cest </vt:lpstr>
      <vt:lpstr>7.5 Léčba při onemocnění žlučových cest</vt:lpstr>
      <vt:lpstr>Prezentace aplikace PowerPoint</vt:lpstr>
      <vt:lpstr>Prezentace aplikace PowerPoint</vt:lpstr>
      <vt:lpstr>Prezentace aplikace PowerPoint</vt:lpstr>
      <vt:lpstr>8 Ošetřovatelský proces u pacienta s onemocněním pankreatu </vt:lpstr>
      <vt:lpstr>8.1.2 Etiologie </vt:lpstr>
      <vt:lpstr>Prezentace aplikace PowerPoint</vt:lpstr>
      <vt:lpstr>8.1.3 Patogeneze a patofyziologie </vt:lpstr>
      <vt:lpstr>Prezentace aplikace PowerPoint</vt:lpstr>
      <vt:lpstr>8.1.4 Klasifikace akutní pankreatitidy </vt:lpstr>
      <vt:lpstr>8.1.5 Diagnóza a klinický obraz </vt:lpstr>
      <vt:lpstr>Prezentace aplikace PowerPoint</vt:lpstr>
      <vt:lpstr>Prezentace aplikace PowerPoint</vt:lpstr>
      <vt:lpstr>Prezentace aplikace PowerPoint</vt:lpstr>
      <vt:lpstr>8.2 Léčba akutní pankreatitidy </vt:lpstr>
      <vt:lpstr>Prezentace aplikace PowerPoint</vt:lpstr>
      <vt:lpstr>Prezentace aplikace PowerPoint</vt:lpstr>
      <vt:lpstr>Prezentace aplikace PowerPoint</vt:lpstr>
      <vt:lpstr>8.2.2 Chirurgická léčba</vt:lpstr>
      <vt:lpstr>Prezentace aplikace PowerPoint</vt:lpstr>
      <vt:lpstr>8.3.1 Klinický obraz </vt:lpstr>
      <vt:lpstr>8.3.2 Diagnostika </vt:lpstr>
      <vt:lpstr>8.3.3 Léčba </vt:lpstr>
      <vt:lpstr>8.4 Karcinom pankreatu </vt:lpstr>
      <vt:lpstr>8.4.1 Patologie </vt:lpstr>
      <vt:lpstr>8.4.2 Klinický obraz </vt:lpstr>
      <vt:lpstr>8.4.3 Diagnostika </vt:lpstr>
      <vt:lpstr>8.4.4 Léčba </vt:lpstr>
      <vt:lpstr>8.5 Léčba bolesti </vt:lpstr>
      <vt:lpstr>Prezentace aplikace PowerPoint</vt:lpstr>
      <vt:lpstr>9 Ošetřovatelský proces u pacienta s Crohnovou nemocí </vt:lpstr>
      <vt:lpstr>Příčiny onemocnění </vt:lpstr>
      <vt:lpstr>Prezentace aplikace PowerPoint</vt:lpstr>
      <vt:lpstr>Prezentace aplikace PowerPoint</vt:lpstr>
      <vt:lpstr>Prezentace aplikace PowerPoint</vt:lpstr>
      <vt:lpstr>Prezentace aplikace PowerPoint</vt:lpstr>
      <vt:lpstr>9.2 Klinický průběh </vt:lpstr>
      <vt:lpstr>Prezentace aplikace PowerPoint</vt:lpstr>
      <vt:lpstr>Prezentace aplikace PowerPoint</vt:lpstr>
      <vt:lpstr>9.3 Diagnostika </vt:lpstr>
      <vt:lpstr>Prezentace aplikace PowerPoint</vt:lpstr>
      <vt:lpstr>Prezentace aplikace PowerPoint</vt:lpstr>
      <vt:lpstr>Prezentace aplikace PowerPoint</vt:lpstr>
      <vt:lpstr>9.4 Léčba </vt:lpstr>
      <vt:lpstr>9.4.1 Konzervativní léčba </vt:lpstr>
      <vt:lpstr>Prezentace aplikace PowerPoint</vt:lpstr>
      <vt:lpstr>Prezentace aplikace PowerPoint</vt:lpstr>
      <vt:lpstr>Prezentace aplikace PowerPoint</vt:lpstr>
      <vt:lpstr>Prezentace aplikace PowerPoint</vt:lpstr>
      <vt:lpstr>9.4.2 Chirurgická léčba </vt:lpstr>
      <vt:lpstr>Prezentace aplikace PowerPoint</vt:lpstr>
      <vt:lpstr>10 Ošetřovatelský proces u pacienta s chronickou ránou </vt:lpstr>
      <vt:lpstr>10.1 Historie ošetřování chronických ran</vt:lpstr>
      <vt:lpstr>10.2 Rozdělení chronických ran </vt:lpstr>
      <vt:lpstr>Prezentace aplikace PowerPoint</vt:lpstr>
      <vt:lpstr>Prezentace aplikace PowerPoint</vt:lpstr>
      <vt:lpstr>Prezentace aplikace PowerPoint</vt:lpstr>
      <vt:lpstr>Prezentace aplikace PowerPoint</vt:lpstr>
      <vt:lpstr>10.3 Typy hojení ran </vt:lpstr>
      <vt:lpstr>Prezentace aplikace PowerPoint</vt:lpstr>
      <vt:lpstr>Prezentace aplikace PowerPoint</vt:lpstr>
      <vt:lpstr>10.4 Terapeutická krytí rány </vt:lpstr>
      <vt:lpstr>10.4 Terapeutická krytí rány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10.5 Další léčebné postupy </vt:lpstr>
      <vt:lpstr>Prezentace aplikace PowerPoint</vt:lpstr>
      <vt:lpstr>Prezentace aplikace PowerPoint</vt:lpstr>
      <vt:lpstr>Prezentace aplikace PowerPoint</vt:lpstr>
      <vt:lpstr>10.6 Role sestry při péči o chronické rány </vt:lpstr>
      <vt:lpstr>10.7 Hojení ran a význam nutrice </vt:lpstr>
      <vt:lpstr>10.8 Komplikace při hojení ran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10.9 Ošetřovatelská péče u pacienta s chronickou ranou</vt:lpstr>
      <vt:lpstr>Prezentace aplikace PowerPoint</vt:lpstr>
      <vt:lpstr>Prezentace aplikace PowerPoint</vt:lpstr>
      <vt:lpstr>Prezentace aplikace PowerPoint</vt:lpstr>
      <vt:lpstr>11 Ošetřovatelský proces u pacienta s tromboflebitidou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12 Ošetřovatelský proces u pacienta s revmatoidní artritidou </vt:lpstr>
      <vt:lpstr>12.1 Dělení revmatických onemocnění </vt:lpstr>
      <vt:lpstr>Prezentace aplikace PowerPoint</vt:lpstr>
      <vt:lpstr>Prezentace aplikace PowerPoint</vt:lpstr>
      <vt:lpstr>12.2 Etiologie </vt:lpstr>
      <vt:lpstr>12.3 Diagnostika </vt:lpstr>
      <vt:lpstr>12.4.1 Revmatoidní artritida </vt:lpstr>
      <vt:lpstr>12.4.2 Systémová autoimunitní onemocněni pojiva </vt:lpstr>
      <vt:lpstr>12.4.3 Spondylartritidy </vt:lpstr>
      <vt:lpstr>Prezentace aplikace PowerPoint</vt:lpstr>
      <vt:lpstr>12.5 Degenerativní kloubní onemocnění </vt:lpstr>
      <vt:lpstr>12.6 Metabolická kostně-kloubní onemocnění </vt:lpstr>
      <vt:lpstr>12.7 Mimokloubní revmatismus </vt:lpstr>
      <vt:lpstr>12.8 Léčba revmatických chorob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13 Ošetřovatelský proces u pacienta s osteoartrózou </vt:lpstr>
      <vt:lpstr>Prezentace aplikace PowerPoint</vt:lpstr>
      <vt:lpstr>Prezentace aplikace PowerPoint</vt:lpstr>
      <vt:lpstr>Prezentace aplikace PowerPoint</vt:lpstr>
      <vt:lpstr>13.2 Klasifikace </vt:lpstr>
      <vt:lpstr>Léčba </vt:lpstr>
      <vt:lpstr>13.3 Konzervativní léčba </vt:lpstr>
      <vt:lpstr>Prezentace aplikace PowerPoint</vt:lpstr>
      <vt:lpstr>13.4 Chirurgická léčba </vt:lpstr>
      <vt:lpstr>Prezentace aplikace PowerPoint</vt:lpstr>
      <vt:lpstr>Prezentace aplikace PowerPoint</vt:lpstr>
      <vt:lpstr>Prezentace aplikace PowerPoint</vt:lpstr>
      <vt:lpstr>Obr. 3: RTG snímek kolenního kloubu s provedenou osteotomií vyrovnávající osu v kloubuZdroj: Jahoda, 2012 </vt:lpstr>
      <vt:lpstr>Prezentace aplikace PowerPoint</vt:lpstr>
      <vt:lpstr>Obr. 4: RTG snímek artrodézy - ztužení I. metatarzofalangeálního kloubu šrouby Zdroj: Jahoda, 2012   </vt:lpstr>
      <vt:lpstr>Prezentace aplikace PowerPoint</vt:lpstr>
      <vt:lpstr>Prezentace aplikace PowerPoint</vt:lpstr>
      <vt:lpstr>Prezentace aplikace PowerPoint</vt:lpstr>
      <vt:lpstr>Prezentace aplikace PowerPoint</vt:lpstr>
      <vt:lpstr>RTG snímek kyčelního kloubu s implantovanou cementovanou náhradou kyčelního kloubu. Jamka je z vysokomolekulárního polyethylenu, dřík z chromkobaltové slitiny, Zdroj: Jahoda, 2012 </vt:lpstr>
      <vt:lpstr>Prezentace aplikace PowerPoint</vt:lpstr>
      <vt:lpstr>Prezentace aplikace PowerPoint</vt:lpstr>
      <vt:lpstr>Obr. 7 a,b: RTG snímek kolenního kloubu s implantovanou hemiarhroplastikou Zdroj: Jahoda, 2012 </vt:lpstr>
      <vt:lpstr>Obr. 8a,b: RTG snímek kolenního kloubu s implantovanou kondylární náhradou SVL fixovanou kostním cementem Zdroj: Jahoda, 2012 </vt:lpstr>
      <vt:lpstr>14 Ošetřovatelský proces u pacienta po totální laryngektomii </vt:lpstr>
      <vt:lpstr>Anatomie hrtanu </vt:lpstr>
      <vt:lpstr>Funkce hrtanu </vt:lpstr>
      <vt:lpstr>Výskyt a příčiny </vt:lpstr>
      <vt:lpstr>Symptomy a klinický nález </vt:lpstr>
      <vt:lpstr>Prezentace aplikace PowerPoint</vt:lpstr>
      <vt:lpstr>Diagnostika </vt:lpstr>
      <vt:lpstr>Léčba </vt:lpstr>
      <vt:lpstr>Prezentace aplikace PowerPoint</vt:lpstr>
      <vt:lpstr>Prezentace aplikace PowerPoint</vt:lpstr>
      <vt:lpstr>Tracheostomie </vt:lpstr>
      <vt:lpstr>Tracheostomické kanyly </vt:lpstr>
      <vt:lpstr>Péče o tracheostoma a výměna tracheostomické kanyly </vt:lpstr>
      <vt:lpstr>Jícnový hlas - ruktus </vt:lpstr>
      <vt:lpstr>Hlasová protéza v tracheoezofageálním shuntu (píštěle) </vt:lpstr>
      <vt:lpstr>Elektrolarynx </vt:lpstr>
      <vt:lpstr>Kvalita života po totální laryngektomii </vt:lpstr>
      <vt:lpstr>Foniatrická péče </vt:lpstr>
      <vt:lpstr>Pomůcky zlepšující kvalitu života </vt:lpstr>
      <vt:lpstr>Sdružení osob s podobným postižením </vt:lpstr>
      <vt:lpstr>Nejčastější ošetřovatelské diagnózy </vt:lpstr>
      <vt:lpstr>15 Ošetřovatelský proces u pacienta s vertebrogenním algickým syndromem </vt:lpstr>
      <vt:lpstr>Etiologie </vt:lpstr>
      <vt:lpstr>Diagnostika </vt:lpstr>
      <vt:lpstr>Prezentace aplikace PowerPoint</vt:lpstr>
      <vt:lpstr>Prezentace aplikace PowerPoint</vt:lpstr>
      <vt:lpstr>Degenerativní onemocnění páteře </vt:lpstr>
      <vt:lpstr>Prezentace aplikace PowerPoint</vt:lpstr>
      <vt:lpstr>Prezentace aplikace PowerPoint</vt:lpstr>
      <vt:lpstr>Prezentace aplikace PowerPoint</vt:lpstr>
      <vt:lpstr>Obrázek 1 Schéma výhřezu meziobratlové ploténky</vt:lpstr>
      <vt:lpstr> Obrázek 2 Laterální výhřez meziobratlové ploténky na úrovni L 4/5 a L/S1 a mediální výhřez meziobratlové ploténky na úrovni L 4/5 </vt:lpstr>
      <vt:lpstr>Dorzální výhřez</vt:lpstr>
      <vt:lpstr>Laterální výhřez</vt:lpstr>
      <vt:lpstr>Prezentace aplikace PowerPoint</vt:lpstr>
      <vt:lpstr>Prezentace aplikace PowerPoint</vt:lpstr>
      <vt:lpstr>Zánětlivá onemocnění páteře </vt:lpstr>
      <vt:lpstr>Nádorová onemocnění </vt:lpstr>
      <vt:lpstr>Chronický algický vertebrogenní syndrom </vt:lpstr>
      <vt:lpstr>Prezentace aplikace PowerPoint</vt:lpstr>
      <vt:lpstr>Dermatomy</vt:lpstr>
      <vt:lpstr>Mobilní segment páteře</vt:lpstr>
      <vt:lpstr>Funkce zdravé ploténky</vt:lpstr>
      <vt:lpstr>Komplexní léčebná rehabilitace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Ošetřovatelská péče při chirurgické léčbě </vt:lpstr>
      <vt:lpstr>Prezentace aplikace PowerPoint</vt:lpstr>
      <vt:lpstr>16 Ošetřovatelský proces u pacienta s poraněním měkkého kolena </vt:lpstr>
      <vt:lpstr>Poranění vazů </vt:lpstr>
      <vt:lpstr>Prezentace aplikace PowerPoint</vt:lpstr>
      <vt:lpstr>Prezentace aplikace PowerPoint</vt:lpstr>
      <vt:lpstr>Obr.1:  Elastický návlek na kolenní kloub. Velmi oblíbená pomůcka, která však vůbec nestabilizuje kolenní kloub. Její funkcí je udržovat koleno v teple a jeho hlavní funkce spočívá v lepším cítění funkce kolenního kloubu. Zdroj: Donjoy, 2011    </vt:lpstr>
      <vt:lpstr>Prezentace aplikace PowerPoint</vt:lpstr>
      <vt:lpstr>Obr.5: Pooperační dlouhá ortéza kolenního kloubu. Zpevněná postranní dlahou s nastavitelným a též aretovatelným (zablokovatelným) dvouosým kloubem. Pomůcka, která pevně stabilizuje kolenní kloub. Užívá se v případě akutních nestabilit a v pooperační péči například po náhradách předního zkříženého vazu. Zdroj: Donjoy, 2011 </vt:lpstr>
      <vt:lpstr>Prezentace aplikace PowerPoint</vt:lpstr>
      <vt:lpstr>Poranění menisků </vt:lpstr>
      <vt:lpstr>Prezentace aplikace PowerPoint</vt:lpstr>
      <vt:lpstr>Artroskopie </vt:lpstr>
      <vt:lpstr>Osetrovatelska_pece_v_chirurgickych_oborech 17 Ošetřovatelský proces u pacienta s vrozeným vykloubením kyčelního kloubu </vt:lpstr>
      <vt:lpstr>Etiologie </vt:lpstr>
      <vt:lpstr>Diagnostika </vt:lpstr>
      <vt:lpstr>Obrázek 2 RTG snímek 4 měsíčního kojence s vyznačenou Hilgenreinerovou linií (horizontální), Ombrédanneovou linií (vertikání), Shentonovou křivkou a AC úhlem v oblasti pravého kyčelního kloubu. Zdroj: JAHODA, 2012 </vt:lpstr>
      <vt:lpstr>Léčení </vt:lpstr>
      <vt:lpstr>Prezentace aplikace PowerPoint</vt:lpstr>
      <vt:lpstr>Prezentace aplikace PowerPoint</vt:lpstr>
      <vt:lpstr>18 Ošetřovatelský proces u pacienta s frakturou horní a dolní končetiny </vt:lpstr>
      <vt:lpstr>Dělení zlomenin </vt:lpstr>
      <vt:lpstr>Prezentace aplikace PowerPoint</vt:lpstr>
      <vt:lpstr>Diagnóza zlomeniny </vt:lpstr>
      <vt:lpstr>Hojení zlomeniny </vt:lpstr>
      <vt:lpstr>Léčba zlomeniny </vt:lpstr>
      <vt:lpstr>Prezentace aplikace PowerPoint</vt:lpstr>
      <vt:lpstr>Prezentace aplikace PowerPoint</vt:lpstr>
      <vt:lpstr>Prezentace aplikace PowerPoint</vt:lpstr>
      <vt:lpstr>Prezentace aplikace PowerPoint</vt:lpstr>
      <vt:lpstr>Prezentace aplikace PowerPoint</vt:lpstr>
      <vt:lpstr>Horní končetina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Dolní končetina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19 Ošetřovatelský proces u pacienta po amputaci končetiny </vt:lpstr>
      <vt:lpstr>Indikace k amputaci </vt:lpstr>
      <vt:lpstr>Prezentace aplikace PowerPoint</vt:lpstr>
      <vt:lpstr>Chirurgické principy amputací </vt:lpstr>
      <vt:lpstr>Prezentace aplikace PowerPoint</vt:lpstr>
      <vt:lpstr>Prezentace aplikace PowerPoint</vt:lpstr>
      <vt:lpstr>Komplikace amputací </vt:lpstr>
      <vt:lpstr>Amputace u dětí </vt:lpstr>
      <vt:lpstr>Typy amputací </vt:lpstr>
      <vt:lpstr>Protézování </vt:lpstr>
      <vt:lpstr>Prezentace aplikace PowerPoint</vt:lpstr>
      <vt:lpstr>Prezentace aplikace PowerPoint</vt:lpstr>
      <vt:lpstr>Prezentace aplikace PowerPoint</vt:lpstr>
      <vt:lpstr>Prezentace aplikace PowerPoint</vt:lpstr>
      <vt:lpstr>Prezentace aplikace PowerPoint</vt:lpstr>
      <vt:lpstr>Rehabilitace po amputaci </vt:lpstr>
      <vt:lpstr>20 Ošetřovatelský proces u pacienta s osteomyelitidou </vt:lpstr>
      <vt:lpstr>Prezentace aplikace PowerPoint</vt:lpstr>
      <vt:lpstr>Prezentace aplikace PowerPoint</vt:lpstr>
      <vt:lpstr>Prezentace aplikace PowerPoint</vt:lpstr>
      <vt:lpstr>Prezentace aplikace PowerPoint</vt:lpstr>
      <vt:lpstr>Obr. 2: Schéma průplachové laváže</vt:lpstr>
      <vt:lpstr>Prezentace aplikace PowerPoint</vt:lpstr>
      <vt:lpstr>CT, CT 3D a RTG snímek chronické osteomyelitidy humeru s patrnou píštělí   </vt:lpstr>
      <vt:lpstr>Prezentace aplikace PowerPoint</vt:lpstr>
      <vt:lpstr>Prezentace aplikace PowerPoint</vt:lpstr>
      <vt:lpstr>Septická artritida </vt:lpstr>
      <vt:lpstr>Prezentace aplikace PowerPoint</vt:lpstr>
      <vt:lpstr>Prezentace aplikace PowerPoint</vt:lpstr>
      <vt:lpstr>Prezentace aplikace PowerPoint</vt:lpstr>
      <vt:lpstr>Prezentace aplikace PowerPoint</vt:lpstr>
      <vt:lpstr>21 Ošetřovatelský proces u pacienta s poraněním páteře </vt:lpstr>
      <vt:lpstr>Prezentace aplikace PowerPoint</vt:lpstr>
      <vt:lpstr>Prezentace aplikace PowerPoint</vt:lpstr>
      <vt:lpstr>Prezentace aplikace PowerPoint</vt:lpstr>
      <vt:lpstr>Úrazy páteře s poškozením míchy </vt:lpstr>
      <vt:lpstr>Prezentace aplikace PowerPoint</vt:lpstr>
      <vt:lpstr>Prezentace aplikace PowerPoint</vt:lpstr>
      <vt:lpstr>Prezentace aplikace PowerPoint</vt:lpstr>
      <vt:lpstr>Prezentace aplikace PowerPoint</vt:lpstr>
      <vt:lpstr>První pomoc </vt:lpstr>
      <vt:lpstr>Prezentace aplikace PowerPoint</vt:lpstr>
      <vt:lpstr>Diagnostika </vt:lpstr>
      <vt:lpstr>Prezentace aplikace PowerPoint</vt:lpstr>
      <vt:lpstr>Prezentace aplikace PowerPoint</vt:lpstr>
      <vt:lpstr>Léčba </vt:lpstr>
      <vt:lpstr>Chirurgická léčba </vt:lpstr>
      <vt:lpstr>Prezentace aplikace PowerPoint</vt:lpstr>
      <vt:lpstr>Konzervativní léčba </vt:lpstr>
      <vt:lpstr>Rehabilitace </vt:lpstr>
      <vt:lpstr>Rehabilitační ošetřovatelství </vt:lpstr>
      <vt:lpstr>Prezentace aplikace PowerPoint</vt:lpstr>
      <vt:lpstr>Prezentace aplikace PowerPoint</vt:lpstr>
      <vt:lpstr>Protetika </vt:lpstr>
      <vt:lpstr>Rehabilitace následného období a sociální integrace </vt:lpstr>
      <vt:lpstr>Prognóza </vt:lpstr>
      <vt:lpstr>Komplikace </vt:lpstr>
      <vt:lpstr>Prezentace aplikace PowerPoint</vt:lpstr>
      <vt:lpstr>Prezentace aplikace PowerPoint</vt:lpstr>
      <vt:lpstr>Prezentace aplikace PowerPoint</vt:lpstr>
      <vt:lpstr>Nejčastější ošetřovatelské diagnózy </vt:lpstr>
      <vt:lpstr>22 Ošetřovatelský proces u pacienta s úrazem mozku a míchy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23 Ošetřovatelský proces u pacienta s poruchou vědomí </vt:lpstr>
      <vt:lpstr>Kvantitativní poruchy vědomí </vt:lpstr>
      <vt:lpstr>Prezentace aplikace PowerPoint</vt:lpstr>
      <vt:lpstr>Specifické kvantitativní poruchy vědomí </vt:lpstr>
      <vt:lpstr>Prezentace aplikace PowerPoint</vt:lpstr>
      <vt:lpstr>Glasgowská stupnice hloubky bezvědomí </vt:lpstr>
      <vt:lpstr>Prezentace aplikace PowerPoint</vt:lpstr>
      <vt:lpstr>Prezentace aplikace PowerPoint</vt:lpstr>
      <vt:lpstr>Prezentace aplikace PowerPoint</vt:lpstr>
      <vt:lpstr>První pomoc u pacienta v bezvědomí </vt:lpstr>
      <vt:lpstr>Prezentace aplikace PowerPoint</vt:lpstr>
      <vt:lpstr>Kvalitativní poruchy vědomí</vt:lpstr>
      <vt:lpstr>24 Ošetřovatelský proces u pacienta s onemocněním prostaty </vt:lpstr>
      <vt:lpstr>Benigní hyperplazie prostaty </vt:lpstr>
      <vt:lpstr>Prezentace aplikace PowerPoint</vt:lpstr>
      <vt:lpstr>Prezentace aplikace PowerPoint</vt:lpstr>
      <vt:lpstr>Prostatitis </vt:lpstr>
      <vt:lpstr>Prezentace aplikace PowerPoint</vt:lpstr>
      <vt:lpstr>Prezentace aplikace PowerPoint</vt:lpstr>
      <vt:lpstr>Karcinom prostaty </vt:lpstr>
      <vt:lpstr>Prezentace aplikace PowerPoint</vt:lpstr>
      <vt:lpstr>Základní vyšetření </vt:lpstr>
      <vt:lpstr>Prezentace aplikace PowerPoint</vt:lpstr>
      <vt:lpstr> IPSS dotazník</vt:lpstr>
      <vt:lpstr>Rozšířené vyšetření </vt:lpstr>
      <vt:lpstr>Prezentace aplikace PowerPoint</vt:lpstr>
      <vt:lpstr>Prevence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25 Ošetřovatelský proces u pacienta s nádorem plic </vt:lpstr>
      <vt:lpstr>Rizikové faktory </vt:lpstr>
      <vt:lpstr>Prezentace aplikace PowerPoint</vt:lpstr>
      <vt:lpstr>Patologické formy karcinomu plic </vt:lpstr>
      <vt:lpstr>Karcinom epidermoidní (z plochých buněk – skvamózní) </vt:lpstr>
      <vt:lpstr>Adenokarcinom </vt:lpstr>
      <vt:lpstr>Bronchoalveolární karcinom </vt:lpstr>
      <vt:lpstr>Karcinom z velkých buněk (obrovskobuněčný karcinom) </vt:lpstr>
      <vt:lpstr>Adeno-epidermoidní karcinom (adenoskvamózní) </vt:lpstr>
      <vt:lpstr>Karcinoidy </vt:lpstr>
      <vt:lpstr>Karcinomy z bronchiálních žlázek </vt:lpstr>
      <vt:lpstr>Malobuněčný karcinom plic (karcinom z ovískových buněk) </vt:lpstr>
      <vt:lpstr>Nemalobuněčný karcinom plic </vt:lpstr>
      <vt:lpstr>Klinický obraz </vt:lpstr>
      <vt:lpstr>Diagnostika </vt:lpstr>
      <vt:lpstr>Rozvaha o operaci </vt:lpstr>
      <vt:lpstr>Vzdálené metastázy </vt:lpstr>
      <vt:lpstr>Nitrohrudní rozsev nádoru </vt:lpstr>
      <vt:lpstr>Buněčný typ nádoru </vt:lpstr>
      <vt:lpstr>Plicní a srdeční rezerva </vt:lpstr>
      <vt:lpstr>Chirurgická léčba plicních nádorů </vt:lpstr>
      <vt:lpstr>Důvody nízké operability </vt:lpstr>
      <vt:lpstr>Indikace a kontraindikace chirurgické léčby </vt:lpstr>
      <vt:lpstr>Onkologické kontraindikace </vt:lpstr>
      <vt:lpstr>Somatické kontraindikace </vt:lpstr>
      <vt:lpstr>Typy plicních operací </vt:lpstr>
      <vt:lpstr>Prezentace aplikace PowerPoint</vt:lpstr>
      <vt:lpstr>Rozšířené plicní výkony </vt:lpstr>
      <vt:lpstr>Provedení lobektomie </vt:lpstr>
      <vt:lpstr>Předoperační vyšetření </vt:lpstr>
      <vt:lpstr>Funkční vyšetření plic </vt:lpstr>
      <vt:lpstr>Prezentace aplikace PowerPoint</vt:lpstr>
      <vt:lpstr>Předoperační příprava </vt:lpstr>
      <vt:lpstr>Prezentace aplikace PowerPoint</vt:lpstr>
      <vt:lpstr>Pooperační komplikace </vt:lpstr>
      <vt:lpstr>Prezentace aplikace PowerPoint</vt:lpstr>
      <vt:lpstr>Metastatické nádory plic </vt:lpstr>
      <vt:lpstr>Prezentace aplikace PowerPoint</vt:lpstr>
      <vt:lpstr>Prezentace aplikace PowerPoint</vt:lpstr>
      <vt:lpstr>Transplantace plic </vt:lpstr>
      <vt:lpstr>Historie </vt:lpstr>
      <vt:lpstr>Indikační a kontraindikační kritéria k zařazení pacienta do transplantačního programu </vt:lpstr>
      <vt:lpstr>Onemocnění indikovaná k transplantaci plic </vt:lpstr>
      <vt:lpstr>Čekací listina </vt:lpstr>
      <vt:lpstr>Dárce a odběr plic </vt:lpstr>
      <vt:lpstr>Operace </vt:lpstr>
      <vt:lpstr>Pooperační péče </vt:lpstr>
      <vt:lpstr>Ambulantní péče </vt:lpstr>
      <vt:lpstr>Rejekce </vt:lpstr>
      <vt:lpstr>Závěr </vt:lpstr>
      <vt:lpstr>2​6 Ošetřovatelský proces u gerontologického pacienta na chirurgickém oddělení </vt:lpstr>
      <vt:lpstr>Prezentace aplikace PowerPoint</vt:lpstr>
      <vt:lpstr>Prezentace aplikace PowerPoint</vt:lpstr>
      <vt:lpstr>Předoperační anesteziologická příprava </vt:lpstr>
      <vt:lpstr>Klasifikace ASA (celkový stav pacienta před anestézií)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27 Ošetřovatelský proces u pacientky s karcinomem prsu </vt:lpstr>
      <vt:lpstr>Prezentace aplikace PowerPoint</vt:lpstr>
      <vt:lpstr>Prezentace aplikace PowerPoint</vt:lpstr>
      <vt:lpstr>Prezentace aplikace PowerPoint</vt:lpstr>
      <vt:lpstr>Rizika a příčiny onemocnění </vt:lpstr>
      <vt:lpstr>Prevence </vt:lpstr>
      <vt:lpstr>Prezentace aplikace PowerPoint</vt:lpstr>
      <vt:lpstr>Diagnostika </vt:lpstr>
      <vt:lpstr>Prezentace aplikace PowerPoint</vt:lpstr>
      <vt:lpstr>Prezentace aplikace PowerPoint</vt:lpstr>
      <vt:lpstr>Léčba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Nejčastější ošetřovatelské diagnózy </vt:lpstr>
      <vt:lpstr>Ošetřovatelská péče u onemocnění/ poranění hrudníku</vt:lpstr>
      <vt:lpstr>Prezentace aplikace PowerPoint</vt:lpstr>
      <vt:lpstr>Ošetřovatelská péče u onemocnění uropoetického systému</vt:lpstr>
      <vt:lpstr>Prezentace aplikace PowerPoint</vt:lpstr>
      <vt:lpstr>Prezentace aplikace PowerPoint</vt:lpstr>
      <vt:lpstr>Polytrauma</vt:lpstr>
      <vt:lpstr>Prezentace aplikace PowerPoint</vt:lpstr>
      <vt:lpstr>Prezentace aplikace PowerPoint</vt:lpstr>
      <vt:lpstr>Ošetřovatelská péče o pacienty s popáleninovým traumatem</vt:lpstr>
      <vt:lpstr>Prezentace aplikace PowerPoint</vt:lpstr>
      <vt:lpstr>I. Stupeň popálenin: erytém</vt:lpstr>
      <vt:lpstr>II.a stupeň popálenin</vt:lpstr>
      <vt:lpstr>II.b stupeň  popálenin</vt:lpstr>
      <vt:lpstr>III.Stupeň – eschara (příškvar)</vt:lpstr>
      <vt:lpstr>Zajištění těžce popáleného dítěte</vt:lpstr>
      <vt:lpstr>Infuzní terapie</vt:lpstr>
      <vt:lpstr>Výpočet množství tekutin pro i.v. terapii</vt:lpstr>
      <vt:lpstr>! Sepse</vt:lpstr>
      <vt:lpstr>Uvolňovací nářezy- fasciotomie</vt:lpstr>
      <vt:lpstr>Terapie </vt:lpstr>
      <vt:lpstr>Příprava transplantátu</vt:lpstr>
      <vt:lpstr>Meshování transplantátu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Chirurgie</dc:title>
  <dc:creator>Nejedlá Marie</dc:creator>
  <cp:lastModifiedBy>Nejedlá Marie</cp:lastModifiedBy>
  <cp:revision>70</cp:revision>
  <dcterms:created xsi:type="dcterms:W3CDTF">2025-02-12T09:08:47Z</dcterms:created>
  <dcterms:modified xsi:type="dcterms:W3CDTF">2026-02-20T10:45:38Z</dcterms:modified>
</cp:coreProperties>
</file>