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06" r:id="rId4"/>
    <p:sldId id="307" r:id="rId5"/>
    <p:sldId id="258" r:id="rId6"/>
    <p:sldId id="259" r:id="rId7"/>
    <p:sldId id="261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95" r:id="rId17"/>
    <p:sldId id="275" r:id="rId18"/>
    <p:sldId id="294" r:id="rId19"/>
    <p:sldId id="293" r:id="rId20"/>
    <p:sldId id="292" r:id="rId21"/>
    <p:sldId id="291" r:id="rId22"/>
    <p:sldId id="290" r:id="rId23"/>
    <p:sldId id="289" r:id="rId24"/>
    <p:sldId id="288" r:id="rId25"/>
    <p:sldId id="287" r:id="rId26"/>
    <p:sldId id="286" r:id="rId27"/>
    <p:sldId id="285" r:id="rId28"/>
    <p:sldId id="284" r:id="rId29"/>
    <p:sldId id="274" r:id="rId30"/>
    <p:sldId id="273" r:id="rId31"/>
    <p:sldId id="272" r:id="rId32"/>
    <p:sldId id="271" r:id="rId33"/>
    <p:sldId id="270" r:id="rId34"/>
    <p:sldId id="269" r:id="rId35"/>
    <p:sldId id="268" r:id="rId36"/>
    <p:sldId id="267" r:id="rId37"/>
    <p:sldId id="305" r:id="rId38"/>
    <p:sldId id="304" r:id="rId39"/>
    <p:sldId id="303" r:id="rId40"/>
    <p:sldId id="302" r:id="rId41"/>
    <p:sldId id="301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1D63-AA78-4E77-9A8A-84EDE2C12E18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85A78-DF39-4BF0-A498-E0F228CB15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8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85A78-DF39-4BF0-A498-E0F228CB153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14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AD799-7045-2E54-5BB6-D19EF8972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8ECA4E-D7AF-601D-EC84-3F306F471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0B8D44-A8B1-7E66-3FA2-754B5572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2B72ED-D515-7078-A048-ADA45F88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19B775-E785-4481-A774-78954F28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94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4B7B1-3572-6A3B-B661-1E0666BB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6B7986-8CAC-6741-472A-834570A42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06C892-1E75-1FB8-A5E5-0D013597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F3BE7C-6C49-39B2-9FAD-9ADDF36A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3117A8-D9E7-3E94-4603-A3E036B5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BFF652-337F-0DEE-863F-A9196B94B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454E84-7845-B59E-F6B2-749049389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6AFAD1-139F-B736-A654-191710B7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ADEB39-4E9B-7A18-1B4E-64CDE6DC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1AD4BC-2889-65EE-30B7-8F66512D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9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5AB54-CE56-7792-F7D2-6BA58064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0419D-4E82-0A58-71D6-588A4494C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F06C03-70CA-C6EC-5DB5-70B370D2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04AF5E-A384-44B3-B715-D7916CE1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977856-59C3-67EB-4436-FF598B11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37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9B6D7E-3D91-EC5E-DF64-DD1EDBAD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5A94FC-3125-275D-11C9-B27277F6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C6910F-1E5D-27E7-2C95-24E3A4BB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9D092D-493F-A2A3-2815-0E656BC1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3BE079-296F-0776-6BE1-6F5AB74C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3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947A2-2859-01F9-7790-C9CD7667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2DD87-573C-4DCA-05C4-05E10220B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B4CE18-5833-C0FB-2F37-10D256B68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9B720-FB0D-FA19-4DE1-20BAEC89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9501FE-4B7C-BDDD-8299-B378812A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4ABAB1-CB57-3A68-37EE-876549C6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6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F0670-C028-D37A-2DB8-9E934653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4F0AFE-EA0E-261C-8504-6F80497C2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19C8C5-1572-33A4-C330-4BAC6E22E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4874A-D54F-622E-8719-FE1B551C2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29D069-C8AB-D69D-FAF5-8A3835688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316A0EF-F3FA-A571-704B-38DFB260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8B4DA0-1C47-1EF0-40F8-5F7C6FFB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F16DDC-5D19-E3D0-4769-975851DE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82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632E5-64B5-DF26-DF8D-E2F9645A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B16816-0291-5754-A2C5-E5E6B2C9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6DAC77-E0ED-15E1-FF62-7789F8C6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8307F-B6D2-13C4-52A9-448DA087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2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226DF8-4970-5B7D-DF9D-E89A4056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623FBD-32FE-A877-BAA8-6D5A8163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D4BB43-BE68-A321-D6F2-36AC6B31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1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11340-F706-D856-EC2F-B7479540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7DDD8-8D96-5F4B-1F47-DCAF3C6A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9F30F2-AD3E-127B-256B-A54483D81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60F2D3-54F6-2548-1628-73955061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B08740-4323-4B0B-5ED7-77C1F201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80C7BF-6B82-5E47-9A83-FF9F2E24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19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CF626-65EA-8DF8-D5CB-C9051FEF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5DF548-47EC-B6A0-CD98-1194B49F6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A80D17-EE93-E679-CCBB-DD5B93884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2837CB-1A7E-5240-4432-DF847CBF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FF3BBA-D7C5-E7D6-6591-45A86E15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4598D2-66F6-198B-463E-54C5D8F9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98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6F9830-07F8-9234-C65C-FF3DBB64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A52C41-75BB-099D-3642-CAC0EAEFE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4EDF00-12AE-DD2C-8293-65CE880DB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52ED9B-7C13-4BC0-BE37-A8795F98688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577B1F-0B75-ABE2-E18D-A25FE1F90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038C44-9B30-FDFB-ABAF-BCBA99974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718EC3-6507-4F7E-A60E-D1A078C19A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kroskopický pohled na buňky">
            <a:extLst>
              <a:ext uri="{FF2B5EF4-FFF2-40B4-BE49-F238E27FC236}">
                <a16:creationId xmlns:a16="http://schemas.microsoft.com/office/drawing/2014/main" id="{2F93DE08-3B31-F2B1-2F07-2FC50C0B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F6718E-08C4-64C5-88C3-741EDC2D5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Nádory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0595F7-ED75-CBC2-F3A2-BA13D2015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Mudr. Marie Nejedlá</a:t>
            </a:r>
          </a:p>
        </p:txBody>
      </p:sp>
    </p:spTree>
    <p:extLst>
      <p:ext uri="{BB962C8B-B14F-4D97-AF65-F5344CB8AC3E}">
        <p14:creationId xmlns:p14="http://schemas.microsoft.com/office/powerpoint/2010/main" val="404590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676A60-A0FD-29B6-8968-F14433D1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7304A4-5184-CE29-AB83-9FF2632B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Autofit/>
          </a:bodyPr>
          <a:lstStyle/>
          <a:p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leukemie a lymfomy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leukemie jsou nádory krvetvorné kostní tkáně neboli kostní dřeně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Dělí se na myeloidní a lymfoidní a lymfomy, které vycházejí z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lymforetikulár­ní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tkáně (mízní uzliny)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další nádory – objevují se hodně ve věku 6 let, dále je lze odvodit až v 11. roce života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(např.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Wilmsův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 ledvin u dětí).</a:t>
            </a:r>
          </a:p>
          <a:p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Mezoteliom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choriokarcinom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6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122615-B092-C1A7-5373-382DC8B4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 err="1"/>
              <a:t>Staging</a:t>
            </a:r>
            <a:r>
              <a:rPr lang="cs-CZ" dirty="0"/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86DC7-D636-9550-B768-4180C8D39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K určení velikosti a rozšíření nádoru se užívá mezinárodní klasifikace, označovaná </a:t>
            </a:r>
            <a:r>
              <a:rPr lang="cs-CZ" sz="2200" b="1" dirty="0"/>
              <a:t>TNM klasifikace</a:t>
            </a:r>
            <a:r>
              <a:rPr lang="cs-CZ" sz="2200" dirty="0"/>
              <a:t>, kde:</a:t>
            </a:r>
          </a:p>
          <a:p>
            <a:r>
              <a:rPr lang="cs-CZ" sz="2200" dirty="0"/>
              <a:t>T znamená </a:t>
            </a:r>
            <a:r>
              <a:rPr lang="cs-CZ" sz="2200" b="1" dirty="0"/>
              <a:t>tumor</a:t>
            </a:r>
            <a:r>
              <a:rPr lang="cs-CZ" sz="2200" dirty="0"/>
              <a:t> a značí rozsah prvotního nádoru, dělí se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/>
              <a:t>T0</a:t>
            </a:r>
            <a:r>
              <a:rPr lang="cs-CZ" sz="2200" dirty="0"/>
              <a:t> – nepřítomnost primárního nádoru,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/>
              <a:t>Tis</a:t>
            </a:r>
            <a:r>
              <a:rPr lang="cs-CZ" sz="2200" dirty="0"/>
              <a:t> – </a:t>
            </a:r>
            <a:r>
              <a:rPr lang="cs-CZ" sz="2200" dirty="0" err="1"/>
              <a:t>carcinoma</a:t>
            </a:r>
            <a:r>
              <a:rPr lang="cs-CZ" sz="2200" dirty="0"/>
              <a:t> in </a:t>
            </a:r>
            <a:r>
              <a:rPr lang="cs-CZ" sz="2200" dirty="0" err="1"/>
              <a:t>situ</a:t>
            </a:r>
            <a:r>
              <a:rPr lang="cs-CZ" sz="2200" dirty="0"/>
              <a:t>, karcinom „sedící“ v místě, ještě regulovaný; ale postupně se jeho růst zrychluje a nabývá nádorové nezávislosti na okolí,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/>
              <a:t>T1, 2, 3, 4</a:t>
            </a:r>
            <a:r>
              <a:rPr lang="cs-CZ" sz="2200" dirty="0"/>
              <a:t> – postupné zvětšování nádoru,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/>
              <a:t>T(m)</a:t>
            </a:r>
            <a:r>
              <a:rPr lang="cs-CZ" sz="2200" dirty="0"/>
              <a:t> – více orgánů postiženo stádiem T1,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/>
              <a:t>TX</a:t>
            </a:r>
            <a:r>
              <a:rPr lang="cs-CZ" sz="2200" dirty="0"/>
              <a:t> – nelze posoudit velikost nádoru,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5" name="Obrázek 4" descr="Obsah obrázku text, skica, kreslené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39D9F87C-55C8-0814-6A61-9AED502C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88650"/>
            <a:ext cx="4788505" cy="3148442"/>
          </a:xfrm>
          <a:prstGeom prst="rect">
            <a:avLst/>
          </a:prstGeom>
        </p:spPr>
      </p:pic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9B600D-B9AD-0D72-2866-783950D8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Staging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CA88B-3201-DB0B-43F1-EC7C8EB6B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znamená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nodus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značí stav mízních uzlin (metastázy v uzlinách):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N0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bez postižení uzlin,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N1, 2, 3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rozsah postižení lymfatických uzlin,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NX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postižení uzlin nelze posoudit,</a:t>
            </a:r>
          </a:p>
          <a:p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2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256C1E-45E8-445B-E23E-D5414CA7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Staging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4A41A-B50B-63FA-E344-763853599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 znamená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metastázy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značí přítomnost vzdálených metastáz: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M0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chybí vzdálené metastázy,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M1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prokázané vzdálené metastázy, může se doplnit zkratkou orgánu, ve kterém jsou metastázy přítomné: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PUL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plic),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OSS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kostí),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HEP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jater),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mozku),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kůže),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LYM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vzdálených uzlin),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kostní dřeně),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PLER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pleury),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EYE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(do oka),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(jinam),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ABD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(břicho) – zkratky jsou převzaté z anglických názvů,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MX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o vzdálené metastázy nelze prokázat.</a:t>
            </a:r>
          </a:p>
          <a:p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21A41E-D40C-C33A-F2B3-4478DA04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Staging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9A0EB-7944-BA24-067C-20B21C75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 každou lokalizaci nádoru jsou dvě klasifikace: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předlékařská, stanovená na základě vyšetření, která se označuje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TNM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pooperační, která se značí 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pTNM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vychází z histologického hodnocení vyoperovaného orgánu.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Nevýhody TNM klasifikace spočívají v tom, že nehodnotí biologické vlastnosti nádoru a vztah mezi nádorem a organismem.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0FE1AE-EDB4-F16C-69AA-7CB8F1AA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CAD5A-1513-5ED4-8D4B-6CA17D4D5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148" y="2404792"/>
            <a:ext cx="8493703" cy="3456554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Grading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rozdělení nádorů do skupin podle buněčné zralosti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G1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velmi diferencovaný nádor,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G2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středně diferencovaný nádor,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G3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nediferencovaný nádor.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Nově se zavádí ještě doplňující symboly: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rozhodující operace se provádí po jiné léčebné metodě (např. po ozáření),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označuje místní nádorovou recidivu,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R0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zbytky nádoru nejsou,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R1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mikroskopický zbytek nádoru,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R2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větší zbytek nádoru.</a:t>
            </a:r>
          </a:p>
          <a:p>
            <a:pPr marL="0" indent="0">
              <a:buNone/>
            </a:pPr>
            <a:endParaRPr lang="cs-CZ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FE6517-9F8C-68F5-EEEC-CD30AC05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Etiologie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F362B-18D5-A1DC-1F64-3FF7D0E4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lnSpcReduction="10000"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Příčiny nádorového bujení nejsou přesně známy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podstatou je nekontrolovaná nadměrná buněčná proliferace, která neodpovídá vlastnostem zdravé tkáně.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počátku nádorového bujení stojí mutace dvou typů genů v buňkách, a to tzv. 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antionkogenů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které tlumí proliferaci a urychlují odumírání buněk a 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protoonkogenů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které stimulují proliferaci a zpomalují odumírání buněk.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Geneticky vyvolaná aktivace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protoonkogenů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nebo inaktivace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antionkogenů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naruší jejich vzájemnou křehkou rovnováhu a buněčná proliferace se vymkne kontrole.</a:t>
            </a:r>
          </a:p>
          <a:p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6C561D-D5C3-EB31-A555-90828674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Chemické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64D50-A748-0D1C-4986-7642390C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známa celá řada tzv.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karcinogenů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které jsou schopné vyvolat orgánově specifické onemocnění, např.: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tabákový kouř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dusíkaté sloučeniny v uzeninách nebo grilovaném mase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alkohol – ca jícnu a jater,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azbest ze stavebních materiálů – ca plic, pohrudnice a střeva,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zplodiny znečištěných průmyslových prostředí – ca jater,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toluen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C8F355-C553-EBFD-671A-DBEFAF71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b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Fyzikální faktory</a:t>
            </a:r>
            <a:b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0F977-1AC8-292F-4D3C-91714C3D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ionizující záření: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uvolňuje vnitřní energii, která poškozuje biologicky významné chemické vazby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UV záření se podílí na rozvoji karcinomů kůže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působení elektrického nebo magnetického pole se zkoumá.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E3EED6-4D63-A40A-4394-A8FF5313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Biologické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8C717-92B7-CA2C-29DC-F95CBED6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Autofit/>
          </a:bodyPr>
          <a:lstStyle/>
          <a:p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onkogenní viry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papillomavirus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retroviry (leukémie)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virus hepatitidy B (hepatocelulární karcinom)</a:t>
            </a:r>
          </a:p>
          <a:p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imunitní faktory: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infekce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HIV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vyšší výskyt nádorových onemocnění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Dále pak při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imunosupresi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při transplantacích nebo splenektomii se zvyšuje výskyt nádorových onemocnění.</a:t>
            </a:r>
          </a:p>
          <a:p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Stres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5C225-16F7-9646-5AD0-95CF72A9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Klasifikace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31735-D927-B7C3-4EC6-A3FE5763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cs-CZ" sz="2200" dirty="0"/>
              <a:t>Nádorová (syn. onkologická) onemocnění stojí na druhém místě v příčinách smrti u dětí i dospělých.</a:t>
            </a:r>
          </a:p>
          <a:p>
            <a:r>
              <a:rPr lang="cs-CZ" sz="2200" dirty="0"/>
              <a:t>Nádorem se rozumí autonomní růst buněk.</a:t>
            </a:r>
          </a:p>
          <a:p>
            <a:r>
              <a:rPr lang="cs-CZ" sz="2200" dirty="0"/>
              <a:t>Podle charakteru růstu lze tento</a:t>
            </a:r>
            <a:br>
              <a:rPr lang="cs-CZ" sz="2200" dirty="0"/>
            </a:br>
            <a:r>
              <a:rPr lang="cs-CZ" sz="2200" dirty="0"/>
              <a:t>bu­něčný exces rozdělit:</a:t>
            </a:r>
            <a:br>
              <a:rPr lang="cs-CZ" sz="2200" dirty="0"/>
            </a:br>
            <a:r>
              <a:rPr lang="cs-CZ" sz="2200" dirty="0"/>
              <a:t>na nádory nezhoubné (benigní)</a:t>
            </a:r>
          </a:p>
          <a:p>
            <a:pPr marL="0" indent="0">
              <a:buNone/>
            </a:pPr>
            <a:r>
              <a:rPr lang="cs-CZ" sz="2200" dirty="0"/>
              <a:t>   na nádory zhoubné (maligní)</a:t>
            </a:r>
          </a:p>
        </p:txBody>
      </p:sp>
      <p:pic>
        <p:nvPicPr>
          <p:cNvPr id="5" name="Obrázek 4" descr="Obsah obrázku Dětské kresby, srdce&#10;&#10;Obsah vygenerovaný umělou inteligencí může být nesprávný.">
            <a:extLst>
              <a:ext uri="{FF2B5EF4-FFF2-40B4-BE49-F238E27FC236}">
                <a16:creationId xmlns:a16="http://schemas.microsoft.com/office/drawing/2014/main" id="{0DAA400D-46EB-D70D-0A4C-87900CD7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13" y="2671434"/>
            <a:ext cx="5308260" cy="2534694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AD8FF8-E79E-2231-B4DC-0C4EE29E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Genetická dispozice: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C83215-FF33-4336-2EA4-61DFAC62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Vyšší náchylnost genů k mutacím a imunitní obrana.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CFEAEF-572C-F5AF-227A-D4882FA5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Diagnostika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6E10D-AA74-ADBA-B4D0-0CB86D1E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Včasné odhalení zhoubných nádorů je obtížné, neboť v počátečních stadiích nevyvolávají zpravidla bolest ani jiné obtíže či laboratorní změny.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pokročilém stavu, kdy je diagnostika snadná, je však již léčba neúspěšná.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Naději na zlepšení včasného záchytu nádoru je tzv.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screening neboli aktivní vyhledávání nádorového onemocnění v populaci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DAEA6F-B933-DBFB-3B05-A17949B5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b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Anamnéza</a:t>
            </a:r>
            <a:b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D6811-6ECE-BF2C-E101-44D8F5EF1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650865"/>
            <a:ext cx="8276026" cy="3320031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Osobní anamnéza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důležitý údaj od pacienta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neobvyklé gynekologické krvácení, krev ve stolici (natrávená –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meléna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čerstvá – enteroragie) a krev v moči (hematurie)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zřetelné nenádorové zvětšení prsou, výtoky z bradavky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nevolnost nebo střídání průjmu a zácpy,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dlouhodobý dráždivý kašel a krev ve sputu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výpadky zorného pole, ztráta sluchu, dvojité vidění, závratě, parestezie nebo poruchy hybnosti končetin, změny ve vnímání polohy,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bolest nejasného původu, která přetrvává navzdory analgetikům.</a:t>
            </a:r>
          </a:p>
          <a:p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Pracovní anamnéza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karcinogeny v pracovním prostředí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CDDD53-B052-5B19-556C-59066D4E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b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Celkové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vyšetření</a:t>
            </a:r>
            <a:b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9320AB-7E93-CC13-6BAF-562298C8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fontScale="25000" lnSpcReduction="20000"/>
          </a:bodyPr>
          <a:lstStyle/>
          <a:p>
            <a:r>
              <a:rPr lang="cs-CZ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Preventivní vyšetření zaměřit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krk a ústní dutinu</a:t>
            </a:r>
            <a:r>
              <a:rPr lang="cs-CZ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velikost uzlin a štítné žlázy, bílá místa – leukoplakie, které vznikají v místech chronického dráždění a jsou prekancerózou,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kůži a lymfatické uzliny</a:t>
            </a:r>
            <a:r>
              <a:rPr lang="cs-CZ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krvácející pihy nebo vředy, zvětšené mízní uzliny,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prsy žen</a:t>
            </a:r>
            <a:r>
              <a:rPr lang="cs-CZ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viz osobní anamnéza, prs se vyšetřuje po kvadrantech, pomyslných čtvrtinách,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vyšetření konečníku a prostaty per </a:t>
            </a:r>
            <a:r>
              <a:rPr lang="cs-CZ" sz="6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rectum</a:t>
            </a:r>
            <a:r>
              <a:rPr lang="cs-CZ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odběr stolice na okultní krvácení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gynekologické vyšetření</a:t>
            </a:r>
            <a:r>
              <a:rPr lang="cs-CZ" sz="6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odběr cytologie na vyšetření změn na děložním čípku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RTG S+P, KO, moč + sediment.</a:t>
            </a:r>
            <a:endParaRPr lang="cs-CZ" sz="6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6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063EF5-760E-6AEE-E6F6-35754A55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Laboratorní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6F5DC-8496-7065-695E-F6E380DAD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hematologické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počet zejména leukocytů, ale i erytrocytů, trombocytů, hematokrit a sedimentace se zjišťují nejen v důsledku onemocnění, ale i léčby.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onkomarkery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specifické vyšetření je stanovení tzv.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nádorových markerů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(syn.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onkomarkerů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Onkomarkery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jsou charakteristické pro určitý typ nádoru, např. alfa-fetoprotein pro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hepatokarcinom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(značka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AFP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6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63D0C4-5D0A-58EC-46D7-8C72850B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Endoskopie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B9DA50-B6F7-D4DD-04CA-49C3728FE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Umožňuje přehlednutí orgánů přímým pohledem pomocí ohebného nebo pevného endoskopu. Při jednom vyšetření je možné provést odběr tkáně na biopsii i malý operační výkon.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5D1EDF-2BE6-3372-362F-F5E92A52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RTG a 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4E418-60F6-742B-360E-92417336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 stanovení diagnózy nádorového onemocnění mají význam. Nativní RTG se používá ke stanovení nádorů kůže, plic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 je v současnosti běžným radiodiagnostickým vyšetřením.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CT se také provádí s použitím kontrastní látky.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8CA111-1F59-83BD-0A52-ADFED7FF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MR (magnetická rezonance)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5789CD-0C6F-1803-562E-DABAA3133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cs-CZ" sz="2200" dirty="0"/>
              <a:t>Zobrazovací metoda, která nevyužívá RTG záření, ale silné magnetické pole. </a:t>
            </a:r>
          </a:p>
          <a:p>
            <a:r>
              <a:rPr lang="cs-CZ" sz="2200" dirty="0"/>
              <a:t>Vyšetření se používá zejména na vyšetření mozku, míchy a oblasti pánve.</a:t>
            </a:r>
            <a:br>
              <a:rPr lang="cs-CZ" sz="2200" dirty="0"/>
            </a:br>
            <a:endParaRPr lang="cs-CZ" sz="2200" dirty="0"/>
          </a:p>
          <a:p>
            <a:r>
              <a:rPr lang="cs-CZ" sz="2200" dirty="0"/>
              <a:t>Nelze vyšetřit pacienty s kovovými implantáty (např. kardiostimulátory, kloubní náhrady).</a:t>
            </a:r>
          </a:p>
        </p:txBody>
      </p:sp>
      <p:pic>
        <p:nvPicPr>
          <p:cNvPr id="5" name="Obrázek 4" descr="Obsah obrázku Lékařské vybavení, lékařský, zdravotní péče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90345497-8D3B-994D-1322-F9CED369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505808"/>
            <a:ext cx="4788505" cy="3114127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2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66FC0-A00F-E291-7937-480D8B72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Ultrasonografie (ultrazvukové vyšetření)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DE3A1E-3054-DE8B-D4F4-FE0CD34D7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Má výhodu v rychlosti, dostupnosti, snadné technice a bezpečnosti.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Umožňuje zobrazení měkkých tkání.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Nejčastěji se využívá břicha, malého pánve, prsů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Umožňuje zobrazení cyst, solidních ložisek a zánětlivých změn.</a:t>
            </a:r>
          </a:p>
          <a:p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Radionuklidové vyšetření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15990A-1E90-8932-6581-7671ADC3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Léčba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3CDD8-0F63-E9D2-3B53-80EBDB1A6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cíle, kterého léčbou nádoru dosahujeme, se rozlišuje léčba:</a:t>
            </a:r>
          </a:p>
          <a:p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kurativní </a:t>
            </a:r>
          </a:p>
          <a:p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adjuvantní 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doplňuje nebo zvyšuje účinnost jiné základní metody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neoadjuvantní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např.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neoadjuvantní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chemoterapie, kdy se podávají cytostatika před vlastní operací nádoru s cílem zmenšit pokročilý tumor a zničit případné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mikrometastázy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aby se neoperabilní tumor stal operabilním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paliativní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odstraňuje se část nádoru nebo se podávají cytostatika</a:t>
            </a:r>
          </a:p>
          <a:p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podpůrná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upravuje a potlačuje vedlejší příznaky samotného nádorového onemocnění nebo léčby.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EBFAD1-7870-5AE4-E7B9-B331E163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b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nádory nezhoubné (benigní)</a:t>
            </a:r>
            <a:b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21EE4-D006-09BB-0310-60AC2CAC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Benigní nádor roste pomalu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bývá opouzdřený a dobře ohraničený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Obvykle je volně pohyblivý vůči podkladu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Nezhoubný nádor může mít zhoubný dopad v důsledku svého umístění.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9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012009-D639-7A7C-BAB0-6915AF1C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Chirurgická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59360-B1DE-65E0-E002-5E2FF79FA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radikální znamená odstranění příčiny onemocnění, tzn. nádoru. Provede se resekcí části orgánu nebo pokud je to anatomicky a funkčně možné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paliativní výkon znamená, že se neodstraní nádor, ale provede se výkon, který změní následky onemocnění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9CFDC-2D45-F198-8287-04976D42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Chemoterapie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2B307-CE63-215A-57FD-67643AF9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Chemoterapie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je léčba protinádorovými léky, které mají cytostatické účinky, tzn. zabraňují růstu a množení buněk, a nazývají se proto cytostatika. 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Svým účinkem nepoškozují však bohužel pouze nádorové buňky, ale i buňky zdravé, především leukocyty a střevní epitel.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Cytostatika se podávají nejčastěji perorálně nebo intravenózně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nežádoucích účinků se objevují nejčastěji: nauzea, zvracení, alopecie (anafylaktický šok,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exantém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horečka)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081137-2F5D-AA93-64CB-EF6138A3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CF3F6-B9B7-7828-16B3-9E6D88BA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léčba ionizujícím zářením, která je založena na citlivosti buněk k radiačnímu záření</a:t>
            </a:r>
          </a:p>
          <a:p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zevní ozáření</a:t>
            </a:r>
          </a:p>
          <a:p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brachyterapie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je vnitřní ozáření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radioizotopová léčba – pacientovi se podají izotopy radioaktivních látek, které se ve zvýšené míře vychytávají buňkami nádoru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intraoperační radioterapie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4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43D99B-6573-28E1-1AAA-925FA156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Nežádoucí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F11C3-093E-6B6E-6559-91576C92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reakce kůže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zarudnutí, suchost</a:t>
            </a:r>
          </a:p>
          <a:p>
            <a:r>
              <a:rPr lang="cs-CZ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reakce sliznic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psychická reakce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49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870780-BA57-033E-4876-00084072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Hormonální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9325B-2D9E-B494-8887-AC61F5BD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Používá se u nádorů, které jsou hormonálně závislé.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Principem takové léčby je odstranění nebo zablokování působení určitého hormonu.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Používají se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antiestrogenym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antiandrogeny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8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943740-AF99-AC9D-EF54-87C2FFCC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Imunologická 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B5D7C-5700-B7C8-6DAD-632E22DF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Cílem imunologické léčby je stimulovat lymfocyty a monocyty k vyšší aktivitě a tím k rozpoznávání nádorových (pro organismus cizích) buněk a zajištění jejich destrukce.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interferony</a:t>
            </a:r>
          </a:p>
          <a:p>
            <a:r>
              <a:rPr lang="cs-CZ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monoklonální protilátky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vážou se na specifické antigeny na povrchu nádorových buněk a označí je pro imunitní buňky.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0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E32EF5-34B3-D13B-7978-9C45E48C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Léčba bolesti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38E896-15DA-8B19-6CB2-9404C247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lnSpcReduction="10000"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Nemocný s nádorovým onemocněním trpí často dlouhodobou bolestí, která jej v případě neúspěšné léčby stále s vyšší intenzitou provází až do konce života.</a:t>
            </a:r>
          </a:p>
          <a:p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Základním přístupem v léčbě nádorové bolesti je třístupňový žebříček SZO z roku 1986, který byl upraven a zní: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stupeň: běžně dostupná a pomocné léky,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stupeň: slabé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opioidy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1. stupeň,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stupeň: silné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opioidy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adjuvancia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opioidů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77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7A6910-E293-5E6B-C8C0-0992CCC3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Léčba bolesti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43F61-C752-3A36-F735-549A06A9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Tato stupnice byla vytvořena pro léčbu nádorových bolestí, ale slouží i k léčbě chronických nenádorových bolestí (chronické bolesti zad, kloubů, bolesti hlavy – migrény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 onkologickou považujeme bolest, která trvá déle než 3 měsíce.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Veškeré analgetické léčivo se podává pravidelně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1B751D-7BDC-31DF-8FE1-E3CDFECB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Zásady léčby nádorové bolesti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B8E23-DB81-33E9-056F-71303B4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 fontScale="77500" lnSpcReduction="20000"/>
          </a:bodyPr>
          <a:lstStyle/>
          <a:p>
            <a:r>
              <a:rPr lang="cs-CZ" sz="2200" dirty="0"/>
              <a:t>Analgetika se zpravidla podávají u nádorů </a:t>
            </a:r>
            <a:r>
              <a:rPr lang="cs-CZ" sz="2200" dirty="0" err="1"/>
              <a:t>neoplastického</a:t>
            </a:r>
            <a:r>
              <a:rPr lang="cs-CZ" sz="2200" dirty="0"/>
              <a:t> typu</a:t>
            </a:r>
          </a:p>
          <a:p>
            <a:pPr>
              <a:buNone/>
            </a:pPr>
            <a:r>
              <a:rPr lang="cs-CZ" sz="2200" b="1" dirty="0" err="1"/>
              <a:t>neopioidní</a:t>
            </a:r>
            <a:r>
              <a:rPr lang="cs-CZ" sz="2200" b="1" dirty="0"/>
              <a:t> analgetika</a:t>
            </a:r>
            <a:br>
              <a:rPr lang="cs-CZ" sz="2200" dirty="0"/>
            </a:br>
            <a:r>
              <a:rPr lang="cs-CZ" sz="2200" dirty="0"/>
              <a:t>– salicyláty – Aspirin</a:t>
            </a:r>
          </a:p>
          <a:p>
            <a:pPr>
              <a:buNone/>
            </a:pPr>
            <a:r>
              <a:rPr lang="cs-CZ" sz="2200" dirty="0"/>
              <a:t>   deriváty </a:t>
            </a:r>
            <a:r>
              <a:rPr lang="cs-CZ" sz="2200" dirty="0" err="1"/>
              <a:t>kys</a:t>
            </a:r>
            <a:r>
              <a:rPr lang="cs-CZ" sz="2200" dirty="0"/>
              <a:t>. propionové – Ibuprofen</a:t>
            </a:r>
          </a:p>
          <a:p>
            <a:pPr>
              <a:buNone/>
            </a:pPr>
            <a:r>
              <a:rPr lang="cs-CZ" sz="2200" dirty="0"/>
              <a:t>   – ostatní – Paracetamol, </a:t>
            </a:r>
            <a:r>
              <a:rPr lang="cs-CZ" sz="2200" dirty="0" err="1"/>
              <a:t>Metamizol</a:t>
            </a:r>
            <a:r>
              <a:rPr lang="cs-CZ" sz="2200" dirty="0"/>
              <a:t> (</a:t>
            </a:r>
            <a:r>
              <a:rPr lang="cs-CZ" sz="2200" dirty="0" err="1"/>
              <a:t>Novalgin</a:t>
            </a:r>
            <a:r>
              <a:rPr lang="cs-CZ" sz="2200" dirty="0"/>
              <a:t>, </a:t>
            </a:r>
            <a:r>
              <a:rPr lang="cs-CZ" sz="2200" dirty="0" err="1"/>
              <a:t>Ketanol</a:t>
            </a:r>
            <a:endParaRPr lang="cs-CZ" sz="2200" dirty="0"/>
          </a:p>
          <a:p>
            <a:pPr>
              <a:buNone/>
            </a:pPr>
            <a:r>
              <a:rPr lang="cs-CZ" sz="2200" b="1" dirty="0"/>
              <a:t>b) </a:t>
            </a:r>
            <a:r>
              <a:rPr lang="cs-CZ" sz="2200" b="1" dirty="0" err="1"/>
              <a:t>neopioidní</a:t>
            </a:r>
            <a:r>
              <a:rPr lang="cs-CZ" sz="2200" b="1" dirty="0"/>
              <a:t> analgetika kombinovaná s kofeinem</a:t>
            </a:r>
            <a:r>
              <a:rPr lang="cs-CZ" sz="2200" dirty="0"/>
              <a:t> - </a:t>
            </a:r>
            <a:r>
              <a:rPr lang="cs-CZ" sz="2200" dirty="0" err="1"/>
              <a:t>Algifen</a:t>
            </a:r>
            <a:r>
              <a:rPr lang="cs-CZ" sz="2200" dirty="0"/>
              <a:t>,</a:t>
            </a:r>
          </a:p>
          <a:p>
            <a:pPr>
              <a:buNone/>
            </a:pPr>
            <a:r>
              <a:rPr lang="cs-CZ" sz="2200" b="1" dirty="0"/>
              <a:t>c) slabé </a:t>
            </a:r>
            <a:r>
              <a:rPr lang="cs-CZ" sz="2200" b="1" dirty="0" err="1"/>
              <a:t>opioidy</a:t>
            </a:r>
            <a:r>
              <a:rPr lang="cs-CZ" sz="2200" dirty="0"/>
              <a:t> – </a:t>
            </a:r>
            <a:r>
              <a:rPr lang="cs-CZ" sz="2200" dirty="0" err="1"/>
              <a:t>tramadol</a:t>
            </a:r>
            <a:r>
              <a:rPr lang="cs-CZ" sz="2200" dirty="0"/>
              <a:t> (</a:t>
            </a:r>
            <a:r>
              <a:rPr lang="cs-CZ" sz="2200" dirty="0" err="1"/>
              <a:t>Tramal</a:t>
            </a:r>
            <a:r>
              <a:rPr lang="cs-CZ" sz="2200" dirty="0"/>
              <a:t>), Kodein, </a:t>
            </a:r>
            <a:r>
              <a:rPr lang="cs-CZ" sz="2200" dirty="0" err="1"/>
              <a:t>Transtec</a:t>
            </a:r>
            <a:r>
              <a:rPr lang="cs-CZ" sz="2200" dirty="0"/>
              <a:t>/buprenorfin </a:t>
            </a:r>
          </a:p>
          <a:p>
            <a:pPr>
              <a:buNone/>
            </a:pPr>
            <a:r>
              <a:rPr lang="cs-CZ" sz="2200" b="1" dirty="0"/>
              <a:t>d) silné </a:t>
            </a:r>
            <a:r>
              <a:rPr lang="cs-CZ" sz="2200" b="1" dirty="0" err="1"/>
              <a:t>opioidy</a:t>
            </a:r>
            <a:r>
              <a:rPr lang="cs-CZ" sz="2200" dirty="0"/>
              <a:t> – morfin, </a:t>
            </a:r>
            <a:r>
              <a:rPr lang="cs-CZ" sz="2200" dirty="0" err="1"/>
              <a:t>oxykodon</a:t>
            </a:r>
            <a:r>
              <a:rPr lang="cs-CZ" sz="2200" dirty="0"/>
              <a:t>, metadon.</a:t>
            </a:r>
          </a:p>
          <a:p>
            <a:r>
              <a:rPr lang="cs-CZ" sz="2200" dirty="0"/>
              <a:t>Aplikují se buď ve formě tablet, čípků, kapek, injekcí nebo náplastí.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5" name="Obrázek 4" descr="Obsah obrázku text, Balení a označování, krabice&#10;&#10;Obsah vygenerovaný umělou inteligencí může být nesprávný.">
            <a:extLst>
              <a:ext uri="{FF2B5EF4-FFF2-40B4-BE49-F238E27FC236}">
                <a16:creationId xmlns:a16="http://schemas.microsoft.com/office/drawing/2014/main" id="{B28F4184-C18F-BC28-AD90-045EF6B8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01" y="2184914"/>
            <a:ext cx="3643237" cy="375591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3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59E72F-D1A3-F39E-AF8C-5D1FEF6F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Nežádoucí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E223B-6246-6D76-8E87-D1629F39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Zácpa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nevolnost a zvracení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ospalost, poruchy vnímání, apatie – vyžadují úpravu dávkování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vznik tolerance – postupné zvyšování dávky je nutné, ale má své riziko!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85CE08-BC47-72A9-DA14-13AFA347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nádory zhoubné (maligní)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A8A483-04F5-95F9-55DD-AD8C438A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Maligní nádor roste rychle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Bývá špatně ohraničený a často postrádá pouzdro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Obvykle není pohyblivý vůči okolní tkáni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Má schopnost tvořit dceřiná ložiska – metastazuje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Projevuje se celkovými příznaky, jako je úbytek hmotnosti (kachexie), chudokrevnost (anémie),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paraneoplastické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projevy, dlouhodobé zvýšení teploty (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subfebrilie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 noční pocení.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07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31CA13-9354-9841-659C-10D1B21F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Adjuvantní analgetika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F4D68-D148-FA78-ACC4-7640EC52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jsou léčiva, která nemají primárně analgetický účinek, ale zvyšují účinek </a:t>
            </a:r>
            <a:r>
              <a:rPr lang="cs-CZ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opioidů</a:t>
            </a: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nebo působí proti neuropatické bolesti (např. amitriptylin, antiepileptika, kortikosteroidy, antidepresiva).</a:t>
            </a:r>
          </a:p>
          <a:p>
            <a:r>
              <a:rPr lang="cs-CZ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Další metody léčby bolesti: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radioterapie – zejména při lokalizovaných bolestech způsobených nádorem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chemoterapie a hormonální léčba – u nádorů citlivých na tyto léčby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kortikosteroidy – snižují otoky, zánět, bolesti způsobené metastázami do kostí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</a:t>
            </a:r>
            <a:r>
              <a:rPr lang="cs-CZ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bisfosfonáty</a:t>
            </a: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snižují kostní bolest a riziko fraktur (např. při metastázách do kostí)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neurochirurgické výkony – např. blokáda nervových struktur, míšní léze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psychoterapie – důležitá součást komplexní péče, pomáhá zvládat bolest a strach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rehabilitace a fyzioterapie – pomáhá zlepšit pohyb a snížit bolest</a:t>
            </a:r>
            <a:b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• TENS – transkutánní elektrická nervová stimulace, nenávyková metoda.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3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4B03C3-FF47-8B53-8A50-55C8FCC9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Obecné zásady léčby bolesti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1A244A-18CA-DFDE-7B9D-7F2ECF44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Snažíme se co nejdéle vystačit s perorálním podáváním analgetika, v případě nutnosti injekčního podání je vhodné užít ke kontinuálnímu podávání analgetika inzulínovou pumpu.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špatně podávaná hypnotika, nevyspalý člověk snáší hůře bolest i projevy onemocnění.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Pokud trpí pacient úzkostí, strachem či depresí, podáváme anxiolytika (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Neurol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Xanax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Diazepam), antidepresiva (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Zoloft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silných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opioidů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zajišťujeme vyprazdňování podáváním projímadel, u nauzey a zvracení antiemetika.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Chirurgická léčba bolesti se používá u nemocných, kteří nereagují na léčbu analgetiky. Provádí se přetětí některých nervových drah na úrovni míchy.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5A00E9-C746-03AD-18DB-39592C7F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Metastazování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290F5-1595-ADD3-4CDE-B318B6CF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Metastazování: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vysílat do okolí dceřiná ložiska (metastáze). 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Metastazují hematogenně (cévním řečištěm)</a:t>
            </a:r>
          </a:p>
          <a:p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Lymfogenně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continuitatem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(přímým přestupem na okolní tkáně)</a:t>
            </a:r>
          </a:p>
          <a:p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Iatrogenně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Metastázování je znakem vysoce maligních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nádorů a maligní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lymfoproliferace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(leukémie, lymfomy).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1E8EFF-32C0-B520-50A7-4E39A0DC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Dělení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143DF-3FF2-6C80-4E99-FC6D39F0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typu tkáně (histologického druhu nádoru) - nazývá TYPING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rozsahu onemocnění, dělení se nazývá STAGING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míry ztráty diferenciace označované jako GRADING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7F2E04-D2A3-B02A-D512-0F9675FD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A579F-155E-2C16-9C1D-C8C77C5A9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druhu tkáně, ze které nádory vycházejí, se dělí do 8 skupin na nádory:</a:t>
            </a:r>
          </a:p>
          <a:p>
            <a:pPr>
              <a:buNone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a) 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mesenchymové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vycházejí z pojivové tkáně (z vaziva, tukové tkáně, chrupavky, cév, svalů a kostí) a rozlišujeme nádory: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benigní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jejich název se tvoří podle tkáně, ze které vycházejí a koncovky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např. lipom (z tukové tkáně), fibrom (z vaziva)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maligní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jejich název se tvoří z názvu tkáně, ze které vycházejí a koncovky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-sarkom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např.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liposarkom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fibrosarkom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chondrosarkom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90A7BB-255F-E9F5-55A0-34FC5F4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36D8A-5822-0303-05E1-46184DF0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epitelové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vycházejí z výstelkové nebo krycí tkáně (neboli epitelu) a jejich žláz.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Dělí se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benigní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papilomy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povrchového epitelu a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adenomy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ze žlázového epitelu.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maligní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karcinomy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které mohou vycházet z povrchového epitelu a nazývají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papilokarcinomy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nebo ze žlázového epitelu a nazývají se 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adenokarcinomy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0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AB8FD8-F683-A677-D0CC-19AFEC87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Typing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nádorů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43C37-8E06-9C5E-6EDE-1662FFC2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cs-CZ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neuroektodermové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které vycházejí z nervového systému a pokožky. Nádory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nervového systému se dělí na nádory CNS a periferního NS, do skupiny nádorů patří nádory z melanocytů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Benigní nádory z melanocytů se nazývají pigmentové névy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33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2381</Words>
  <Application>Microsoft Office PowerPoint</Application>
  <PresentationFormat>Širokoúhlá obrazovka</PresentationFormat>
  <Paragraphs>223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Aptos</vt:lpstr>
      <vt:lpstr>Aptos Display</vt:lpstr>
      <vt:lpstr>Arial</vt:lpstr>
      <vt:lpstr>Motiv Office</vt:lpstr>
      <vt:lpstr>Nádory</vt:lpstr>
      <vt:lpstr>Klasifikace nádorů</vt:lpstr>
      <vt:lpstr>  nádory nezhoubné (benigní)  </vt:lpstr>
      <vt:lpstr>nádory zhoubné (maligní)</vt:lpstr>
      <vt:lpstr>Metastazování</vt:lpstr>
      <vt:lpstr>Dělení nádorů</vt:lpstr>
      <vt:lpstr>Typing nádorů</vt:lpstr>
      <vt:lpstr>Typing nádorů</vt:lpstr>
      <vt:lpstr>Typing nádorů</vt:lpstr>
      <vt:lpstr>Typing nádorů</vt:lpstr>
      <vt:lpstr>Staging nádorů</vt:lpstr>
      <vt:lpstr>Staging nádorů</vt:lpstr>
      <vt:lpstr>Staging nádorů</vt:lpstr>
      <vt:lpstr>Staging nádorů</vt:lpstr>
      <vt:lpstr>Grading nádorů</vt:lpstr>
      <vt:lpstr>Etiologie nádorů</vt:lpstr>
      <vt:lpstr>Chemické faktory</vt:lpstr>
      <vt:lpstr> Fyzikální faktory </vt:lpstr>
      <vt:lpstr>Biologické faktory</vt:lpstr>
      <vt:lpstr>Genetická dispozice:</vt:lpstr>
      <vt:lpstr>Diagnostika nádorů</vt:lpstr>
      <vt:lpstr> Anamnéza </vt:lpstr>
      <vt:lpstr> Celkové vyšetření </vt:lpstr>
      <vt:lpstr>Laboratorní vyšetření</vt:lpstr>
      <vt:lpstr>Endoskopie</vt:lpstr>
      <vt:lpstr>RTG a CT</vt:lpstr>
      <vt:lpstr>MR (magnetická rezonance)</vt:lpstr>
      <vt:lpstr>Ultrasonografie (ultrazvukové vyšetření)</vt:lpstr>
      <vt:lpstr>Léčba nádorů</vt:lpstr>
      <vt:lpstr>Chirurgická léčba</vt:lpstr>
      <vt:lpstr>Chemoterapie</vt:lpstr>
      <vt:lpstr>Radioterapie</vt:lpstr>
      <vt:lpstr>Nežádoucí účinky</vt:lpstr>
      <vt:lpstr>Hormonální léčba</vt:lpstr>
      <vt:lpstr>Imunologická léčba</vt:lpstr>
      <vt:lpstr>Léčba bolesti</vt:lpstr>
      <vt:lpstr>Léčba bolesti</vt:lpstr>
      <vt:lpstr>Zásady léčby nádorové bolesti</vt:lpstr>
      <vt:lpstr>Nežádoucí účinky</vt:lpstr>
      <vt:lpstr>Adjuvantní analgetika</vt:lpstr>
      <vt:lpstr>Obecné zásady léčby bolesti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BIBA Vinetou</dc:creator>
  <cp:lastModifiedBy>BIBA Vinetou</cp:lastModifiedBy>
  <cp:revision>6</cp:revision>
  <dcterms:created xsi:type="dcterms:W3CDTF">2025-04-04T14:03:23Z</dcterms:created>
  <dcterms:modified xsi:type="dcterms:W3CDTF">2025-04-04T18:25:15Z</dcterms:modified>
</cp:coreProperties>
</file>