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306" r:id="rId4"/>
    <p:sldId id="307" r:id="rId5"/>
    <p:sldId id="258" r:id="rId6"/>
    <p:sldId id="259" r:id="rId7"/>
    <p:sldId id="261" r:id="rId8"/>
    <p:sldId id="283" r:id="rId9"/>
    <p:sldId id="282" r:id="rId10"/>
    <p:sldId id="281" r:id="rId11"/>
    <p:sldId id="280" r:id="rId12"/>
    <p:sldId id="279" r:id="rId13"/>
    <p:sldId id="278" r:id="rId14"/>
    <p:sldId id="277" r:id="rId15"/>
    <p:sldId id="276" r:id="rId16"/>
    <p:sldId id="295" r:id="rId17"/>
    <p:sldId id="275" r:id="rId18"/>
    <p:sldId id="294" r:id="rId19"/>
    <p:sldId id="293" r:id="rId20"/>
    <p:sldId id="292" r:id="rId21"/>
    <p:sldId id="291" r:id="rId22"/>
    <p:sldId id="290" r:id="rId23"/>
    <p:sldId id="289" r:id="rId24"/>
    <p:sldId id="288" r:id="rId25"/>
    <p:sldId id="287" r:id="rId26"/>
    <p:sldId id="286" r:id="rId27"/>
    <p:sldId id="285" r:id="rId28"/>
    <p:sldId id="284" r:id="rId29"/>
    <p:sldId id="274" r:id="rId30"/>
    <p:sldId id="273" r:id="rId31"/>
    <p:sldId id="272" r:id="rId32"/>
    <p:sldId id="271" r:id="rId33"/>
    <p:sldId id="270" r:id="rId34"/>
    <p:sldId id="269" r:id="rId35"/>
    <p:sldId id="268" r:id="rId36"/>
    <p:sldId id="267" r:id="rId37"/>
    <p:sldId id="305" r:id="rId38"/>
    <p:sldId id="304" r:id="rId39"/>
    <p:sldId id="303" r:id="rId40"/>
    <p:sldId id="302" r:id="rId41"/>
    <p:sldId id="301" r:id="rId4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1110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AC1D63-AA78-4E77-9A8A-84EDE2C12E18}" type="datetimeFigureOut">
              <a:rPr lang="cs-CZ" smtClean="0"/>
              <a:t>04.04.2025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85A78-DF39-4BF0-A498-E0F228CB15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6386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85A78-DF39-4BF0-A498-E0F228CB1536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4140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EAD799-7045-2E54-5BB6-D19EF8972A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18ECA4E-D7AF-601D-EC84-3F306F471A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20B8D44-A8B1-7E66-3FA2-754B5572F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2ED9B-7C13-4BC0-BE37-A8795F986889}" type="datetimeFigureOut">
              <a:rPr lang="cs-CZ" smtClean="0"/>
              <a:t>04.04.2025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72B72ED-D515-7078-A048-ADA45F889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619B775-E785-4481-A774-78954F286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18EC3-6507-4F7E-A60E-D1A078C19A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5947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F4B7B1-3572-6A3B-B661-1E0666BB8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56B7986-8CAC-6741-472A-834570A427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506C892-1E75-1FB8-A5E5-0D013597A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2ED9B-7C13-4BC0-BE37-A8795F986889}" type="datetimeFigureOut">
              <a:rPr lang="cs-CZ" smtClean="0"/>
              <a:t>04.04.2025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EF3BE7C-6C49-39B2-9FAD-9ADDF36A6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53117A8-D9E7-3E94-4603-A3E036B50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18EC3-6507-4F7E-A60E-D1A078C19A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563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DBFF652-337F-0DEE-863F-A9196B94BD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3454E84-7845-B59E-F6B2-749049389C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E6AFAD1-139F-B736-A654-191710B7A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2ED9B-7C13-4BC0-BE37-A8795F986889}" type="datetimeFigureOut">
              <a:rPr lang="cs-CZ" smtClean="0"/>
              <a:t>04.04.2025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4ADEB39-4E9B-7A18-1B4E-64CDE6DC2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41AD4BC-2889-65EE-30B7-8F66512DD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18EC3-6507-4F7E-A60E-D1A078C19A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8985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55AB54-CE56-7792-F7D2-6BA580641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BC0419D-4E82-0A58-71D6-588A4494C5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CF06C03-70CA-C6EC-5DB5-70B370D28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2ED9B-7C13-4BC0-BE37-A8795F986889}" type="datetimeFigureOut">
              <a:rPr lang="cs-CZ" smtClean="0"/>
              <a:t>04.04.2025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04AF5E-A384-44B3-B715-D7916CE1B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D977856-59C3-67EB-4436-FF598B119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18EC3-6507-4F7E-A60E-D1A078C19A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2371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9B6D7E-3D91-EC5E-DF64-DD1EDBAD4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A5A94FC-3125-275D-11C9-B27277F64D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8C6910F-1E5D-27E7-2C95-24E3A4BB7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2ED9B-7C13-4BC0-BE37-A8795F986889}" type="datetimeFigureOut">
              <a:rPr lang="cs-CZ" smtClean="0"/>
              <a:t>04.04.2025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29D092D-493F-A2A3-2815-0E656BC1B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13BE079-296F-0776-6BE1-6F5AB74CF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18EC3-6507-4F7E-A60E-D1A078C19A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3322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E947A2-2859-01F9-7790-C9CD76672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D2DD87-573C-4DCA-05C4-05E10220B2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BB4CE18-5833-C0FB-2F37-10D256B688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FA9B720-FB0D-FA19-4DE1-20BAEC890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2ED9B-7C13-4BC0-BE37-A8795F986889}" type="datetimeFigureOut">
              <a:rPr lang="cs-CZ" smtClean="0"/>
              <a:t>04.04.2025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B9501FE-4B7C-BDDD-8299-B378812AC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64ABAB1-CB57-3A68-37EE-876549C68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18EC3-6507-4F7E-A60E-D1A078C19A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668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9F0670-C028-D37A-2DB8-9E9346532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F4F0AFE-EA0E-261C-8504-6F80497C20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519C8C5-1572-33A4-C330-4BAC6E22E6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BE4874A-D54F-622E-8719-FE1B551C24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129D069-C8AB-D69D-FAF5-8A38356883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316A0EF-F3FA-A571-704B-38DFB2600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2ED9B-7C13-4BC0-BE37-A8795F986889}" type="datetimeFigureOut">
              <a:rPr lang="cs-CZ" smtClean="0"/>
              <a:t>04.04.2025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68B4DA0-1C47-1EF0-40F8-5F7C6FFBD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1F16DDC-5D19-E3D0-4769-975851DE6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18EC3-6507-4F7E-A60E-D1A078C19A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5824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2632E5-64B5-DF26-DF8D-E2F9645A8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4B16816-0291-5754-A2C5-E5E6B2C9B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2ED9B-7C13-4BC0-BE37-A8795F986889}" type="datetimeFigureOut">
              <a:rPr lang="cs-CZ" smtClean="0"/>
              <a:t>04.04.2025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66DAC77-E0ED-15E1-FF62-7789F8C6D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ED8307F-B6D2-13C4-52A9-448DA0875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18EC3-6507-4F7E-A60E-D1A078C19A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3235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5226DF8-4970-5B7D-DF9D-E89A4056D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2ED9B-7C13-4BC0-BE37-A8795F986889}" type="datetimeFigureOut">
              <a:rPr lang="cs-CZ" smtClean="0"/>
              <a:t>04.04.2025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B623FBD-32FE-A877-BAA8-6D5A8163B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BD4BB43-BE68-A321-D6F2-36AC6B311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18EC3-6507-4F7E-A60E-D1A078C19A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3212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111340-F706-D856-EC2F-B74795404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37DDD8-8D96-5F4B-1F47-DCAF3C6A8A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D9F30F2-AD3E-127B-256B-A54483D814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060F2D3-54F6-2548-1628-73955061A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2ED9B-7C13-4BC0-BE37-A8795F986889}" type="datetimeFigureOut">
              <a:rPr lang="cs-CZ" smtClean="0"/>
              <a:t>04.04.2025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1B08740-4323-4B0B-5ED7-77C1F201B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180C7BF-6B82-5E47-9A83-FF9F2E249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18EC3-6507-4F7E-A60E-D1A078C19A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3190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9CF626-65EA-8DF8-D5CB-C9051FEF1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F5DF548-47EC-B6A0-CD98-1194B49F60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FA80D17-EE93-E679-CCBB-DD5B938842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82837CB-1A7E-5240-4432-DF847CBF5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2ED9B-7C13-4BC0-BE37-A8795F986889}" type="datetimeFigureOut">
              <a:rPr lang="cs-CZ" smtClean="0"/>
              <a:t>04.04.2025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9FF3BBA-D7C5-E7D6-6591-45A86E15A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24598D2-66F6-198B-463E-54C5D8F93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18EC3-6507-4F7E-A60E-D1A078C19A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5989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B6F9830-07F8-9234-C65C-FF3DBB64D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3A52C41-75BB-099D-3642-CAC0EAEFE0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B4EDF00-12AE-DD2C-8293-65CE880DB0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52ED9B-7C13-4BC0-BE37-A8795F986889}" type="datetimeFigureOut">
              <a:rPr lang="cs-CZ" smtClean="0"/>
              <a:t>04.04.2025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7577B1F-0B75-ABE2-E18D-A25FE1F908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A038C44-9B30-FDFB-ABAF-BCBA999742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718EC3-6507-4F7E-A60E-D1A078C19A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2684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Mikroskopický pohled na buňky">
            <a:extLst>
              <a:ext uri="{FF2B5EF4-FFF2-40B4-BE49-F238E27FC236}">
                <a16:creationId xmlns:a16="http://schemas.microsoft.com/office/drawing/2014/main" id="{2F93DE08-3B31-F2B1-2F07-2FC50C0B73D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b="15730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BF6718E-08C4-64C5-88C3-741EDC2D50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Nádory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40595F7-ED75-CBC2-F3A2-BA13D2015D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Mudr. Marie Nejedlá</a:t>
            </a:r>
          </a:p>
        </p:txBody>
      </p:sp>
    </p:spTree>
    <p:extLst>
      <p:ext uri="{BB962C8B-B14F-4D97-AF65-F5344CB8AC3E}">
        <p14:creationId xmlns:p14="http://schemas.microsoft.com/office/powerpoint/2010/main" val="40459030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4676A60-A0FD-29B6-8968-F14433D18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cs-CZ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Typing</a:t>
            </a: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nádorů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E7304A4-5184-CE29-AB83-9FF2632BCB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987" y="2431765"/>
            <a:ext cx="8276026" cy="3320031"/>
          </a:xfrm>
        </p:spPr>
        <p:txBody>
          <a:bodyPr anchor="ctr">
            <a:noAutofit/>
          </a:bodyPr>
          <a:lstStyle/>
          <a:p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leukemie a lymfomy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leukemie jsou nádory krvetvorné kostní tkáně neboli kostní dřeně</a:t>
            </a: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Dělí se na myeloidní a lymfoidní a lymfomy, které vycházejí z </a:t>
            </a:r>
            <a:r>
              <a:rPr lang="cs-CZ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lymforetikulár­ní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tkáně (mízní uzliny) </a:t>
            </a: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další nádory – objevují se hodně ve věku 6 let, dále je lze odvodit až v 11. roce života</a:t>
            </a:r>
            <a:b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(např. </a:t>
            </a:r>
            <a:r>
              <a:rPr lang="cs-CZ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Wilmsův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nádor ledvin u dětí).</a:t>
            </a:r>
          </a:p>
          <a:p>
            <a:endParaRPr lang="cs-CZ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cs-CZ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Mezoteliom</a:t>
            </a:r>
            <a:endParaRPr lang="cs-CZ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cs-CZ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choriokarcinom</a:t>
            </a:r>
            <a:endParaRPr lang="cs-CZ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168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9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11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8122615-B092-C1A7-5373-382DC8B40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>
            <a:normAutofit/>
          </a:bodyPr>
          <a:lstStyle/>
          <a:p>
            <a:r>
              <a:rPr lang="cs-CZ" dirty="0" err="1"/>
              <a:t>Staging</a:t>
            </a:r>
            <a:r>
              <a:rPr lang="cs-CZ" dirty="0"/>
              <a:t> nádorů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186DC7-D636-9550-B768-4180C8D392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034" y="2198362"/>
            <a:ext cx="4958966" cy="3917773"/>
          </a:xfrm>
        </p:spPr>
        <p:txBody>
          <a:bodyPr>
            <a:normAutofit fontScale="92500" lnSpcReduction="20000"/>
          </a:bodyPr>
          <a:lstStyle/>
          <a:p>
            <a:r>
              <a:rPr lang="cs-CZ" sz="2200" dirty="0"/>
              <a:t>K určení velikosti a rozšíření nádoru se užívá mezinárodní klasifikace, označovaná </a:t>
            </a:r>
            <a:r>
              <a:rPr lang="cs-CZ" sz="2200" b="1" dirty="0"/>
              <a:t>TNM klasifikace</a:t>
            </a:r>
            <a:r>
              <a:rPr lang="cs-CZ" sz="2200" dirty="0"/>
              <a:t>, kde:</a:t>
            </a:r>
          </a:p>
          <a:p>
            <a:r>
              <a:rPr lang="cs-CZ" sz="2200" dirty="0"/>
              <a:t>T znamená </a:t>
            </a:r>
            <a:r>
              <a:rPr lang="cs-CZ" sz="2200" b="1" dirty="0"/>
              <a:t>tumor</a:t>
            </a:r>
            <a:r>
              <a:rPr lang="cs-CZ" sz="2200" dirty="0"/>
              <a:t> a značí rozsah prvotního nádoru, dělí se na: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 dirty="0"/>
              <a:t>T0</a:t>
            </a:r>
            <a:r>
              <a:rPr lang="cs-CZ" sz="2200" dirty="0"/>
              <a:t> – nepřítomnost primárního nádoru,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 dirty="0"/>
              <a:t>Tis</a:t>
            </a:r>
            <a:r>
              <a:rPr lang="cs-CZ" sz="2200" dirty="0"/>
              <a:t> – </a:t>
            </a:r>
            <a:r>
              <a:rPr lang="cs-CZ" sz="2200" dirty="0" err="1"/>
              <a:t>carcinoma</a:t>
            </a:r>
            <a:r>
              <a:rPr lang="cs-CZ" sz="2200" dirty="0"/>
              <a:t> in </a:t>
            </a:r>
            <a:r>
              <a:rPr lang="cs-CZ" sz="2200" dirty="0" err="1"/>
              <a:t>situ</a:t>
            </a:r>
            <a:r>
              <a:rPr lang="cs-CZ" sz="2200" dirty="0"/>
              <a:t>, karcinom „sedící“ v místě, ještě regulovaný; ale postupně se jeho růst zrychluje a nabývá nádorové nezávislosti na okolí,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 dirty="0"/>
              <a:t>T1, 2, 3, 4</a:t>
            </a:r>
            <a:r>
              <a:rPr lang="cs-CZ" sz="2200" dirty="0"/>
              <a:t> – postupné zvětšování nádoru,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 dirty="0"/>
              <a:t>T(m)</a:t>
            </a:r>
            <a:r>
              <a:rPr lang="cs-CZ" sz="2200" dirty="0"/>
              <a:t> – více orgánů postiženo stádiem T1,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 dirty="0"/>
              <a:t>TX</a:t>
            </a:r>
            <a:r>
              <a:rPr lang="cs-CZ" sz="2200" dirty="0"/>
              <a:t> – nelze posoudit velikost nádoru,</a:t>
            </a:r>
          </a:p>
          <a:p>
            <a:pPr marL="0" indent="0">
              <a:buNone/>
            </a:pPr>
            <a:endParaRPr lang="cs-CZ" sz="1700" dirty="0"/>
          </a:p>
        </p:txBody>
      </p:sp>
      <p:pic>
        <p:nvPicPr>
          <p:cNvPr id="5" name="Obrázek 4" descr="Obsah obrázku text, skica, kreslené, diagram&#10;&#10;Obsah vygenerovaný umělou inteligencí může být nesprávný.">
            <a:extLst>
              <a:ext uri="{FF2B5EF4-FFF2-40B4-BE49-F238E27FC236}">
                <a16:creationId xmlns:a16="http://schemas.microsoft.com/office/drawing/2014/main" id="{39D9F87C-55C8-0814-6A61-9AED502C0B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9367" y="2488650"/>
            <a:ext cx="4788505" cy="3148442"/>
          </a:xfrm>
          <a:prstGeom prst="rect">
            <a:avLst/>
          </a:prstGeom>
        </p:spPr>
      </p:pic>
      <p:sp>
        <p:nvSpPr>
          <p:cNvPr id="24" name="Freeform: Shape 13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195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B9B600D-B9AD-0D72-2866-783950D83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cs-CZ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Staging</a:t>
            </a: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nádorů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93CA88B-3201-DB0B-43F1-EC7C8EB6B5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987" y="2431765"/>
            <a:ext cx="8276026" cy="3320031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 znamená </a:t>
            </a: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nodus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 značí stav mízních uzlin (metastázy v uzlinách):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N0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bez postižení uzlin,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N1, 2, 3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rozsah postižení lymfatických uzlin,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NX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postižení uzlin nelze posoudit,</a:t>
            </a:r>
          </a:p>
          <a:p>
            <a:endParaRPr lang="cs-CZ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9204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3256C1E-45E8-445B-E23E-D5414CA7F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cs-CZ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Staging</a:t>
            </a: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nádorů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F44A41A-B50B-63FA-E344-7638535995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987" y="2431765"/>
            <a:ext cx="8276026" cy="3320031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 znamená </a:t>
            </a: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metastázy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 značí přítomnost vzdálených metastáz: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M0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chybí vzdálené metastázy,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M1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prokázané vzdálené metastázy, může se doplnit zkratkou orgánu, ve kterém jsou metastázy přítomné: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PUL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(do plic), </a:t>
            </a: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OSS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(do kostí), </a:t>
            </a: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HEP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(do jater), </a:t>
            </a: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BRA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(do mozku), </a:t>
            </a: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SKI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(do kůže), </a:t>
            </a: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LYM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(do vzdálených uzlin), </a:t>
            </a: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MAR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(do kostní dřeně), </a:t>
            </a: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PLER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(do pleury), </a:t>
            </a: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EYE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(do oka), </a:t>
            </a: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OTH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(jinam), </a:t>
            </a: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ABD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(břicho) – zkratky jsou převzaté z anglických názvů,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MX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o vzdálené metastázy nelze prokázat.</a:t>
            </a:r>
          </a:p>
          <a:p>
            <a:endParaRPr lang="cs-CZ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3382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F21A41E-D40C-C33A-F2B3-4478DA048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cs-CZ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Staging</a:t>
            </a: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nádorů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1B9A0EB-7944-BA24-067C-20B21C75BF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987" y="2431765"/>
            <a:ext cx="8276026" cy="3320031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 každou lokalizaci nádoru jsou dvě klasifikace:</a:t>
            </a:r>
            <a:endParaRPr lang="cs-CZ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předlékařská, stanovená na základě vyšetření, která se označuje </a:t>
            </a: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TNM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pooperační, která se značí </a:t>
            </a:r>
            <a:r>
              <a:rPr lang="cs-CZ" sz="22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pTNM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 vychází z histologického hodnocení vyoperovaného orgánu.</a:t>
            </a: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Nevýhody TNM klasifikace spočívají v tom, že nehodnotí biologické vlastnosti nádoru a vztah mezi nádorem a organismem.</a:t>
            </a:r>
          </a:p>
          <a:p>
            <a:pPr marL="0" indent="0">
              <a:buNone/>
            </a:pPr>
            <a:endParaRPr lang="cs-CZ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5544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80FE1AE-EDB4-F16C-69AA-7CB8F1AAB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cs-CZ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Grading</a:t>
            </a: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nádorů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1CCAD5A-1513-5ED4-8D4B-6CA17D4D5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9148" y="2404792"/>
            <a:ext cx="8493703" cy="3456554"/>
          </a:xfrm>
        </p:spPr>
        <p:txBody>
          <a:bodyPr anchor="ctr">
            <a:normAutofit fontScale="77500" lnSpcReduction="20000"/>
          </a:bodyPr>
          <a:lstStyle/>
          <a:p>
            <a:pPr>
              <a:buNone/>
            </a:pPr>
            <a:r>
              <a:rPr lang="cs-CZ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Grading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je rozdělení nádorů do skupin podle buněčné zralosti na: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G1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velmi diferencovaný nádor,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G2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středně diferencovaný nádor,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G3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nediferencovaný nádor.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None/>
            </a:pP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Nově se zavádí ještě doplňující symboly: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Y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rozhodující operace se provádí po jiné léčebné metodě (např. po ozáření),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označuje místní nádorovou recidivu,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R0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zbytky nádoru nejsou,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R1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mikroskopický zbytek nádoru,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R2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větší zbytek nádoru.</a:t>
            </a:r>
          </a:p>
          <a:p>
            <a:pPr marL="0" indent="0">
              <a:buNone/>
            </a:pPr>
            <a:endParaRPr lang="cs-CZ" sz="1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7168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7FE6517-9F8C-68F5-EEEC-CD30AC057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Etiologie nádorů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1CF362B-18D5-A1DC-1F64-3FF7D0E4DC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987" y="2431765"/>
            <a:ext cx="8276026" cy="3320031"/>
          </a:xfrm>
        </p:spPr>
        <p:txBody>
          <a:bodyPr anchor="ctr">
            <a:normAutofit lnSpcReduction="10000"/>
          </a:bodyPr>
          <a:lstStyle/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Příčiny nádorového bujení nejsou přesně známy</a:t>
            </a: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podstatou je nekontrolovaná nadměrná buněčná proliferace, která neodpovídá vlastnostem zdravé tkáně.</a:t>
            </a: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 počátku nádorového bujení stojí mutace dvou typů genů v buňkách, a to tzv. </a:t>
            </a:r>
            <a:r>
              <a:rPr lang="cs-CZ" sz="22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antionkogenů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které tlumí proliferaci a urychlují odumírání buněk a </a:t>
            </a:r>
            <a:r>
              <a:rPr lang="cs-CZ" sz="22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protoonkogenů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které stimulují proliferaci a zpomalují odumírání buněk.</a:t>
            </a: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Geneticky vyvolaná aktivace </a:t>
            </a:r>
            <a:r>
              <a:rPr lang="cs-CZ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protoonkogenů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nebo inaktivace </a:t>
            </a:r>
            <a:r>
              <a:rPr lang="cs-CZ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antionkogenů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naruší jejich vzájemnou křehkou rovnováhu a buněčná proliferace se vymkne kontrole.</a:t>
            </a:r>
          </a:p>
          <a:p>
            <a:endParaRPr lang="cs-CZ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6044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76C561D-D5C3-EB31-A555-908286749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Chemické faktory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E64D50-A748-0D1C-4986-7642390C4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987" y="2431765"/>
            <a:ext cx="8276026" cy="3320031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Je známa celá řada tzv. </a:t>
            </a: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karcinogenů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které jsou schopné vyvolat orgánově specifické onemocnění, např.: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tabákový kouř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dusíkaté sloučeniny v uzeninách nebo grilovaném mase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alkohol – ca jícnu a jater,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azbest ze stavebních materiálů – ca plic, pohrudnice a střeva,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zplodiny znečištěných průmyslových prostředí – ca jater,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toluen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6174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16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18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2C8F355-C553-EBFD-671A-DBEFAF71A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 fontScale="90000"/>
          </a:bodyPr>
          <a:lstStyle/>
          <a:p>
            <a:br>
              <a:rPr lang="cs-CZ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cs-CZ" sz="49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Fyzikální faktory</a:t>
            </a:r>
            <a:br>
              <a:rPr lang="cs-CZ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cs-CZ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70F977-1AC8-292F-4D3C-91714C3D54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987" y="2431765"/>
            <a:ext cx="8276026" cy="3320031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ionizující záření: </a:t>
            </a:r>
          </a:p>
          <a:p>
            <a:pPr marL="0" indent="0">
              <a:buNone/>
            </a:pP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uvolňuje vnitřní energii, která poškozuje biologicky významné chemické vazby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UV záření se podílí na rozvoji karcinomů kůže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 působení elektrického nebo magnetického pole se zkoumá.</a:t>
            </a:r>
          </a:p>
          <a:p>
            <a:pPr marL="0" indent="0">
              <a:buNone/>
            </a:pPr>
            <a:endParaRPr lang="cs-CZ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0" name="Freeform: Shape 20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9777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1E3EED6-4D63-A40A-4394-A8FF5313D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Biologické faktory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C8C717-92B7-CA2C-29DC-F95CBED6E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987" y="2431765"/>
            <a:ext cx="8276026" cy="3320031"/>
          </a:xfrm>
        </p:spPr>
        <p:txBody>
          <a:bodyPr anchor="ctr">
            <a:noAutofit/>
          </a:bodyPr>
          <a:lstStyle/>
          <a:p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onkogenní viry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</a:t>
            </a:r>
            <a:r>
              <a:rPr lang="cs-CZ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papillomavirus</a:t>
            </a:r>
            <a:endParaRPr lang="cs-CZ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retroviry (leukémie)</a:t>
            </a: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virus hepatitidy B (hepatocelulární karcinom)</a:t>
            </a:r>
          </a:p>
          <a:p>
            <a:endParaRPr lang="cs-CZ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imunitní faktory: </a:t>
            </a:r>
          </a:p>
          <a:p>
            <a:pPr marL="0" indent="0">
              <a:buNone/>
            </a:pP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 infekce </a:t>
            </a: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HIV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je vyšší výskyt nádorových onemocnění</a:t>
            </a: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Dále pak při </a:t>
            </a: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imunosupresi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při transplantacích nebo splenektomii se zvyšuje výskyt nádorových onemocnění.</a:t>
            </a:r>
          </a:p>
          <a:p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Stres</a:t>
            </a:r>
            <a:endParaRPr lang="cs-CZ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826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025C225-16F7-9646-5AD0-95CF72A98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>
            <a:normAutofit/>
          </a:bodyPr>
          <a:lstStyle/>
          <a:p>
            <a:r>
              <a:rPr lang="cs-CZ" dirty="0"/>
              <a:t>Klasifikace nádorů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1A31735-D927-B7C3-4EC6-A3FE57633C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034" y="2198362"/>
            <a:ext cx="4958966" cy="3917773"/>
          </a:xfrm>
        </p:spPr>
        <p:txBody>
          <a:bodyPr>
            <a:normAutofit/>
          </a:bodyPr>
          <a:lstStyle/>
          <a:p>
            <a:r>
              <a:rPr lang="cs-CZ" sz="2200" dirty="0"/>
              <a:t>Nádorová (syn. onkologická) onemocnění stojí na druhém místě v příčinách smrti u dětí i dospělých.</a:t>
            </a:r>
          </a:p>
          <a:p>
            <a:r>
              <a:rPr lang="cs-CZ" sz="2200" dirty="0"/>
              <a:t>Nádorem se rozumí autonomní růst buněk.</a:t>
            </a:r>
          </a:p>
          <a:p>
            <a:r>
              <a:rPr lang="cs-CZ" sz="2200" dirty="0"/>
              <a:t>Podle charakteru růstu lze tento</a:t>
            </a:r>
            <a:br>
              <a:rPr lang="cs-CZ" sz="2200" dirty="0"/>
            </a:br>
            <a:r>
              <a:rPr lang="cs-CZ" sz="2200" dirty="0"/>
              <a:t>bu­něčný exces rozdělit:</a:t>
            </a:r>
            <a:br>
              <a:rPr lang="cs-CZ" sz="2200" dirty="0"/>
            </a:br>
            <a:r>
              <a:rPr lang="cs-CZ" sz="2200" dirty="0"/>
              <a:t>na nádory nezhoubné (benigní)</a:t>
            </a:r>
          </a:p>
          <a:p>
            <a:pPr marL="0" indent="0">
              <a:buNone/>
            </a:pPr>
            <a:r>
              <a:rPr lang="cs-CZ" sz="2200" dirty="0"/>
              <a:t>   na nádory zhoubné (maligní)</a:t>
            </a:r>
          </a:p>
        </p:txBody>
      </p:sp>
      <p:pic>
        <p:nvPicPr>
          <p:cNvPr id="5" name="Obrázek 4" descr="Obsah obrázku Dětské kresby, srdce&#10;&#10;Obsah vygenerovaný umělou inteligencí může být nesprávný.">
            <a:extLst>
              <a:ext uri="{FF2B5EF4-FFF2-40B4-BE49-F238E27FC236}">
                <a16:creationId xmlns:a16="http://schemas.microsoft.com/office/drawing/2014/main" id="{0DAA400D-46EB-D70D-0A4C-87900CD71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9613" y="2671434"/>
            <a:ext cx="5308260" cy="2534694"/>
          </a:xfrm>
          <a:prstGeom prst="rect">
            <a:avLst/>
          </a:prstGeom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2493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4AD8FF8-E79E-2231-B4DC-0C4EE29E8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Genetická dispozice: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C83215-FF33-4336-2EA4-61DFAC626A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987" y="2431765"/>
            <a:ext cx="8276026" cy="3320031"/>
          </a:xfrm>
        </p:spPr>
        <p:txBody>
          <a:bodyPr anchor="ctr">
            <a:normAutofit/>
          </a:bodyPr>
          <a:lstStyle/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Vyšší náchylnost genů k mutacím a imunitní obrana.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269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DCFEAEF-572C-F5AF-227A-D4882FA57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Diagnostika nádorů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666E10D-AA74-ADBA-B4D0-0CB86D1E8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987" y="2431765"/>
            <a:ext cx="8276026" cy="3320031"/>
          </a:xfrm>
        </p:spPr>
        <p:txBody>
          <a:bodyPr anchor="ctr">
            <a:normAutofit/>
          </a:bodyPr>
          <a:lstStyle/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Včasné odhalení zhoubných nádorů je obtížné, neboť v počátečních stadiích nevyvolávají zpravidla bolest ani jiné obtíže či laboratorní změny.</a:t>
            </a: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 pokročilém stavu, kdy je diagnostika snadná, je však již léčba neúspěšná.</a:t>
            </a:r>
            <a:b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Naději na zlepšení včasného záchytu nádoru je tzv. </a:t>
            </a: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screening neboli aktivní vyhledávání nádorového onemocnění v populaci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955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DDAEA6F-B933-DBFB-3B05-A17949B57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 fontScale="90000"/>
          </a:bodyPr>
          <a:lstStyle/>
          <a:p>
            <a:br>
              <a:rPr lang="cs-CZ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cs-CZ" sz="49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Anamnéza</a:t>
            </a:r>
            <a:br>
              <a:rPr lang="cs-CZ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cs-CZ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4D6811-6ECE-BF2C-E101-44D8F5EF10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987" y="2650865"/>
            <a:ext cx="8276026" cy="3320031"/>
          </a:xfrm>
        </p:spPr>
        <p:txBody>
          <a:bodyPr anchor="ctr">
            <a:noAutofit/>
          </a:bodyPr>
          <a:lstStyle/>
          <a:p>
            <a:pPr>
              <a:buNone/>
            </a:pP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Osobní anamnéza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důležitý údaj od pacienta je: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neobvyklé gynekologické krvácení, krev ve stolici (natrávená – </a:t>
            </a:r>
            <a:r>
              <a:rPr lang="cs-CZ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meléna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 čerstvá – enteroragie) a krev v moči (hematurie)</a:t>
            </a: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zřetelné nenádorové zvětšení prsou, výtoky z bradavky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nevolnost nebo střídání průjmu a zácpy,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dlouhodobý dráždivý kašel a krev ve sputu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výpadky zorného pole, ztráta sluchu, dvojité vidění, závratě, parestezie nebo poruchy hybnosti končetin, změny ve vnímání polohy,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bolest nejasného původu, která přetrvává navzdory analgetikům.</a:t>
            </a:r>
          </a:p>
          <a:p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Pracovní anamnéza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karcinogeny v pracovním prostředí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0754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DCDDD53-B052-5B19-556C-59066D4EA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 fontScale="90000"/>
          </a:bodyPr>
          <a:lstStyle/>
          <a:p>
            <a:br>
              <a:rPr lang="cs-CZ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cs-CZ" sz="49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Celkové</a:t>
            </a: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vyšetření</a:t>
            </a:r>
            <a:br>
              <a:rPr lang="cs-CZ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cs-CZ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9320AB-7E93-CC13-6BAF-562298C8A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987" y="2431765"/>
            <a:ext cx="8276026" cy="3320031"/>
          </a:xfrm>
        </p:spPr>
        <p:txBody>
          <a:bodyPr anchor="ctr">
            <a:normAutofit fontScale="25000" lnSpcReduction="20000"/>
          </a:bodyPr>
          <a:lstStyle/>
          <a:p>
            <a:r>
              <a:rPr lang="cs-CZ" sz="6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Preventivní vyšetření zaměřit na: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6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krk a ústní dutinu</a:t>
            </a:r>
            <a:r>
              <a:rPr lang="cs-CZ" sz="6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velikost uzlin a štítné žlázy, bílá místa – leukoplakie, které vznikají v místech chronického dráždění a jsou prekancerózou,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6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kůži a lymfatické uzliny</a:t>
            </a:r>
            <a:r>
              <a:rPr lang="cs-CZ" sz="6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krvácející pihy nebo vředy, zvětšené mízní uzliny,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6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prsy žen</a:t>
            </a:r>
            <a:r>
              <a:rPr lang="cs-CZ" sz="6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viz osobní anamnéza, prs se vyšetřuje po kvadrantech, pomyslných čtvrtinách,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6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vyšetření konečníku a prostaty per </a:t>
            </a:r>
            <a:r>
              <a:rPr lang="cs-CZ" sz="68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rectum</a:t>
            </a:r>
            <a:r>
              <a:rPr lang="cs-CZ" sz="6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odběr stolice na okultní krvácení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6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gynekologické vyšetření</a:t>
            </a:r>
            <a:r>
              <a:rPr lang="cs-CZ" sz="6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odběr cytologie na vyšetření změn na děložním čípku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6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RTG S+P, KO, moč + sediment.</a:t>
            </a:r>
            <a:endParaRPr lang="cs-CZ" sz="6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cs-CZ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6864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C063EF5-760E-6AEE-E6F6-35754A55E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cs-CZ">
                <a:solidFill>
                  <a:schemeClr val="tx1">
                    <a:lumMod val="85000"/>
                    <a:lumOff val="15000"/>
                  </a:schemeClr>
                </a:solidFill>
              </a:rPr>
              <a:t>Laboratorní vyšetření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16F5DC-8496-7065-695E-F6E380DAD0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987" y="2431765"/>
            <a:ext cx="8276026" cy="3320031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hematologické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počet zejména leukocytů, ale i erytrocytů, trombocytů, hematokrit a sedimentace se zjišťují nejen v důsledku onemocnění, ale i léčby.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onkomarkery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specifické vyšetření je stanovení tzv. </a:t>
            </a: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nádorových markerů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(syn. </a:t>
            </a:r>
            <a:r>
              <a:rPr lang="cs-CZ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onkomarkerů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Onkomarkery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jsou charakteristické pro určitý typ nádoru, např. alfa-fetoprotein pro </a:t>
            </a:r>
            <a:r>
              <a:rPr lang="cs-CZ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hepatokarcinom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(značka </a:t>
            </a: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AFP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7268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863D0C4-5D0A-58EC-46D7-8C72850B6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Endoskopie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EB9DA50-B6F7-D4DD-04CA-49C3728FEA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987" y="2431765"/>
            <a:ext cx="8276026" cy="3320031"/>
          </a:xfrm>
        </p:spPr>
        <p:txBody>
          <a:bodyPr anchor="ctr">
            <a:normAutofit/>
          </a:bodyPr>
          <a:lstStyle/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Umožňuje přehlednutí orgánů přímým pohledem pomocí ohebného nebo pevného endoskopu. Při jednom vyšetření je možné provést odběr tkáně na biopsii i malý operační výkon.</a:t>
            </a:r>
          </a:p>
          <a:p>
            <a:pPr marL="0" indent="0">
              <a:buNone/>
            </a:pPr>
            <a:endParaRPr lang="cs-CZ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6973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B5D1EDF-2BE6-3372-362F-F5E92A521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RTG a CT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FE4E418-60F6-742B-360E-9241733668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987" y="2431765"/>
            <a:ext cx="8276026" cy="3320031"/>
          </a:xfrm>
        </p:spPr>
        <p:txBody>
          <a:bodyPr anchor="ctr">
            <a:normAutofit/>
          </a:bodyPr>
          <a:lstStyle/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 stanovení diagnózy nádorového onemocnění mají význam. Nativní RTG se používá ke stanovení nádorů kůže, plic</a:t>
            </a: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CT je v současnosti běžným radiodiagnostickým vyšetřením. </a:t>
            </a: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CT se také provádí s použitím kontrastní látky.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1567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A8CA111-1F59-83BD-0A52-ADFED7FFD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>
            <a:normAutofit/>
          </a:bodyPr>
          <a:lstStyle/>
          <a:p>
            <a:r>
              <a:rPr lang="cs-CZ" dirty="0"/>
              <a:t>MR (magnetická rezonance)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15789CD-0C6F-1803-562E-DABAA3133A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034" y="2198362"/>
            <a:ext cx="4958966" cy="3917773"/>
          </a:xfrm>
        </p:spPr>
        <p:txBody>
          <a:bodyPr>
            <a:normAutofit/>
          </a:bodyPr>
          <a:lstStyle/>
          <a:p>
            <a:r>
              <a:rPr lang="cs-CZ" sz="2200" dirty="0"/>
              <a:t>Zobrazovací metoda, která nevyužívá RTG záření, ale silné magnetické pole. </a:t>
            </a:r>
          </a:p>
          <a:p>
            <a:r>
              <a:rPr lang="cs-CZ" sz="2200" dirty="0"/>
              <a:t>Vyšetření se používá zejména na vyšetření mozku, míchy a oblasti pánve.</a:t>
            </a:r>
            <a:br>
              <a:rPr lang="cs-CZ" sz="2200" dirty="0"/>
            </a:br>
            <a:endParaRPr lang="cs-CZ" sz="2200" dirty="0"/>
          </a:p>
          <a:p>
            <a:r>
              <a:rPr lang="cs-CZ" sz="2200" dirty="0"/>
              <a:t>Nelze vyšetřit pacienty s kovovými implantáty (např. kardiostimulátory, kloubní náhrady).</a:t>
            </a:r>
          </a:p>
        </p:txBody>
      </p:sp>
      <p:pic>
        <p:nvPicPr>
          <p:cNvPr id="5" name="Obrázek 4" descr="Obsah obrázku Lékařské vybavení, lékařský, zdravotní péče, oblečení&#10;&#10;Obsah vygenerovaný umělou inteligencí může být nesprávný.">
            <a:extLst>
              <a:ext uri="{FF2B5EF4-FFF2-40B4-BE49-F238E27FC236}">
                <a16:creationId xmlns:a16="http://schemas.microsoft.com/office/drawing/2014/main" id="{90345497-8D3B-994D-1322-F9CED369C0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9367" y="2505808"/>
            <a:ext cx="4788505" cy="3114127"/>
          </a:xfrm>
          <a:prstGeom prst="rect">
            <a:avLst/>
          </a:prstGeom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2228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5F66FC0-A00F-E291-7937-480D8B725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Ultrasonografie (ultrazvukové vyšetření)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2DE3A1E-3054-DE8B-D4F4-FE0CD34D71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987" y="2431765"/>
            <a:ext cx="8276026" cy="3320031"/>
          </a:xfrm>
        </p:spPr>
        <p:txBody>
          <a:bodyPr anchor="ctr">
            <a:normAutofit/>
          </a:bodyPr>
          <a:lstStyle/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Má výhodu v rychlosti, dostupnosti, snadné technice a bezpečnosti.</a:t>
            </a: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Umožňuje zobrazení měkkých tkání.</a:t>
            </a:r>
            <a:b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Nejčastěji se využívá břicha, malého pánve, prsů</a:t>
            </a: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Umožňuje zobrazení cyst, solidních ložisek a zánětlivých změn.</a:t>
            </a:r>
          </a:p>
          <a:p>
            <a:endParaRPr lang="cs-CZ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cs-CZ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Radionuklidové vyšetření</a:t>
            </a:r>
          </a:p>
          <a:p>
            <a:pPr marL="0" indent="0">
              <a:buNone/>
            </a:pPr>
            <a:endParaRPr lang="cs-CZ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2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615990A-1E90-8932-6581-7671ADC3B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Léčba nádorů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D03CDD8-0F63-E9D2-3B53-80EBDB1A62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987" y="2431765"/>
            <a:ext cx="8276026" cy="3320031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Podle cíle, kterého léčbou nádoru dosahujeme, se rozlišuje léčba:</a:t>
            </a:r>
          </a:p>
          <a:p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kurativní </a:t>
            </a:r>
          </a:p>
          <a:p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adjuvantní 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– doplňuje nebo zvyšuje účinnost jiné základní metody </a:t>
            </a: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cs-CZ" sz="22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neoadjuvantní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např. </a:t>
            </a:r>
            <a:r>
              <a:rPr lang="cs-CZ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neoadjuvantní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chemoterapie, kdy se podávají cytostatika před vlastní operací nádoru s cílem zmenšit pokročilý tumor a zničit případné </a:t>
            </a:r>
            <a:r>
              <a:rPr lang="cs-CZ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mikrometastázy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aby se neoperabilní tumor stal operabilním</a:t>
            </a: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paliativní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odstraňuje se část nádoru nebo se podávají cytostatika</a:t>
            </a:r>
          </a:p>
          <a:p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podpůrná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upravuje a potlačuje vedlejší příznaky samotného nádorového onemocnění nebo léčby.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317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EEBFAD1-7870-5AE4-E7B9-B331E163E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 fontScale="90000"/>
          </a:bodyPr>
          <a:lstStyle/>
          <a:p>
            <a:br>
              <a:rPr lang="cs-CZ" altLang="cs-CZ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br>
              <a:rPr lang="cs-CZ" altLang="cs-CZ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cs-CZ" sz="49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nádory nezhoubné (benigní)</a:t>
            </a:r>
            <a:br>
              <a:rPr lang="cs-CZ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br>
              <a:rPr lang="cs-CZ" altLang="cs-CZ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cs-CZ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221EE4-D006-09BB-0310-60AC2CAC1A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987" y="2431765"/>
            <a:ext cx="8276026" cy="3320031"/>
          </a:xfrm>
        </p:spPr>
        <p:txBody>
          <a:bodyPr anchor="ctr">
            <a:normAutofit/>
          </a:bodyPr>
          <a:lstStyle/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Benigní nádor roste pomalu</a:t>
            </a: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bývá opouzdřený a dobře ohraničený</a:t>
            </a: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Obvykle je volně pohyblivý vůči podkladu </a:t>
            </a: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Nezhoubný nádor může mít zhoubný dopad v důsledku svého umístění.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8593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A012009-D639-7A7C-BAB0-6915AF1C2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Chirurgická léčba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659360-B1DE-65E0-E002-5E2FF79FA9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987" y="2431765"/>
            <a:ext cx="8276026" cy="332003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b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• radikální znamená odstranění příčiny onemocnění, tzn. nádoru. Provede se resekcí části orgánu nebo pokud je to anatomicky a funkčně možné </a:t>
            </a:r>
          </a:p>
          <a:p>
            <a:pPr marL="0" indent="0">
              <a:buNone/>
            </a:pP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• paliativní výkon znamená, že se neodstraní nádor, ale provede se výkon, který změní následky onemocnění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649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1A9CFDC-2D45-F198-8287-04976D427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Chemoterapie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352B307-CE63-215A-57FD-67643AF9B6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987" y="2431765"/>
            <a:ext cx="8276026" cy="332003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Chemoterapie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je léčba protinádorovými léky, které mají cytostatické účinky, tzn. zabraňují růstu a množení buněk, a nazývají se proto cytostatika. </a:t>
            </a:r>
          </a:p>
          <a:p>
            <a:pPr marL="0" indent="0">
              <a:buNone/>
            </a:pP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Svým účinkem nepoškozují však bohužel pouze nádorové buňky, ale i buňky zdravé, především leukocyty a střevní epitel.</a:t>
            </a:r>
          </a:p>
          <a:p>
            <a:pPr marL="0" indent="0">
              <a:buNone/>
            </a:pP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Cytostatika se podávají nejčastěji perorálně nebo intravenózně</a:t>
            </a:r>
          </a:p>
          <a:p>
            <a:pPr marL="0" indent="0">
              <a:buNone/>
            </a:pP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Z nežádoucích účinků se objevují nejčastěji: nauzea, zvracení, alopecie (anafylaktický šok, </a:t>
            </a:r>
            <a:r>
              <a:rPr lang="cs-CZ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exantém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horečka)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7056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4081137-2F5D-AA93-64CB-EF6138A3B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Radioterapie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1FCF3F6-B9B7-7828-16B3-9E6D88BA6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987" y="2431765"/>
            <a:ext cx="8276026" cy="3320031"/>
          </a:xfrm>
        </p:spPr>
        <p:txBody>
          <a:bodyPr anchor="ctr">
            <a:normAutofit/>
          </a:bodyPr>
          <a:lstStyle/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je léčba ionizujícím zářením, která je založena na citlivosti buněk k radiačnímu záření</a:t>
            </a:r>
          </a:p>
          <a:p>
            <a:endParaRPr lang="cs-CZ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zevní ozáření</a:t>
            </a:r>
          </a:p>
          <a:p>
            <a:r>
              <a:rPr lang="cs-CZ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brachyterapie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je vnitřní ozáření</a:t>
            </a: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radioizotopová léčba – pacientovi se podají izotopy radioaktivních látek, které se ve zvýšené míře vychytávají buňkami nádoru</a:t>
            </a: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intraoperační radioterapie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2743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843D99B-6573-28E1-1AAA-925FA1567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Nežádoucí účinky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CCF11C3-093E-6B6E-6559-91576C921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987" y="2431765"/>
            <a:ext cx="8276026" cy="3320031"/>
          </a:xfrm>
        </p:spPr>
        <p:txBody>
          <a:bodyPr anchor="ctr">
            <a:normAutofit/>
          </a:bodyPr>
          <a:lstStyle/>
          <a:p>
            <a:r>
              <a:rPr lang="cs-CZ" sz="2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reakce kůže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zarudnutí, suchost</a:t>
            </a:r>
          </a:p>
          <a:p>
            <a:r>
              <a:rPr lang="cs-CZ" sz="2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reakce sliznic</a:t>
            </a: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psychická reakce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6490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8870780-BA57-033E-4876-00084072F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Hormonální léčba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0B9325B-2D9E-B494-8887-AC61F5BDC8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987" y="2431765"/>
            <a:ext cx="8276026" cy="3320031"/>
          </a:xfrm>
        </p:spPr>
        <p:txBody>
          <a:bodyPr anchor="ctr">
            <a:normAutofit/>
          </a:bodyPr>
          <a:lstStyle/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Používá se u nádorů, které jsou hormonálně závislé. </a:t>
            </a: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Principem takové léčby je odstranění nebo zablokování působení určitého hormonu. </a:t>
            </a: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Používají se </a:t>
            </a:r>
            <a:r>
              <a:rPr lang="cs-CZ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antiestrogenym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cs-CZ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antiandrogeny</a:t>
            </a:r>
            <a:endParaRPr lang="cs-CZ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4483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4943740-AF99-AC9D-EF54-87C2FFCC0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Imunologická léčba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41B5D7C-5700-B7C8-6DAD-632E22DF4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987" y="2431765"/>
            <a:ext cx="8276026" cy="3320031"/>
          </a:xfrm>
        </p:spPr>
        <p:txBody>
          <a:bodyPr anchor="ctr">
            <a:normAutofit/>
          </a:bodyPr>
          <a:lstStyle/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Cílem imunologické léčby je stimulovat lymfocyty a monocyty k vyšší aktivitě a tím k rozpoznávání nádorových (pro organismus cizích) buněk a zajištění jejich destrukce.</a:t>
            </a: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cs-CZ" sz="2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interferony</a:t>
            </a:r>
          </a:p>
          <a:p>
            <a:r>
              <a:rPr lang="cs-CZ" sz="2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monoklonální protilátky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vážou se na specifické antigeny na povrchu nádorových buněk a označí je pro imunitní buňky. 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7806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FE32EF5-34B3-D13B-7978-9C45E48CC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Léčba bolesti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38E896-15DA-8B19-6CB2-9404C2472F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987" y="2431765"/>
            <a:ext cx="8276026" cy="3320031"/>
          </a:xfrm>
        </p:spPr>
        <p:txBody>
          <a:bodyPr anchor="ctr">
            <a:normAutofit lnSpcReduction="10000"/>
          </a:bodyPr>
          <a:lstStyle/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Nemocný s nádorovým onemocněním trpí často dlouhodobou bolestí, která jej v případě neúspěšné léčby stále s vyšší intenzitou provází až do konce života.</a:t>
            </a:r>
          </a:p>
          <a:p>
            <a:endParaRPr lang="cs-CZ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None/>
            </a:pP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Základním přístupem v léčbě nádorové bolesti je třístupňový žebříček SZO z roku 1986, který byl upraven a zní:</a:t>
            </a:r>
          </a:p>
          <a:p>
            <a:pPr>
              <a:buFont typeface="+mj-lt"/>
              <a:buAutoNum type="arabicPeriod"/>
            </a:pP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stupeň: běžně dostupná a pomocné léky,</a:t>
            </a:r>
          </a:p>
          <a:p>
            <a:pPr>
              <a:buFont typeface="+mj-lt"/>
              <a:buAutoNum type="arabicPeriod"/>
            </a:pP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stupeň: slabé </a:t>
            </a:r>
            <a:r>
              <a:rPr lang="cs-CZ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opioidy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 1. stupeň,</a:t>
            </a:r>
          </a:p>
          <a:p>
            <a:pPr>
              <a:buFont typeface="+mj-lt"/>
              <a:buAutoNum type="arabicPeriod"/>
            </a:pP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stupeň: silné </a:t>
            </a:r>
            <a:r>
              <a:rPr lang="cs-CZ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opioidy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 adjuvancia </a:t>
            </a:r>
            <a:r>
              <a:rPr lang="cs-CZ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opioidů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cs-CZ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2775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F7A6910-E293-5E6B-C8C0-0992CCC33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Léčba bolesti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A43F61-C752-3A36-F735-549A06A9DD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987" y="2431765"/>
            <a:ext cx="8276026" cy="3320031"/>
          </a:xfrm>
        </p:spPr>
        <p:txBody>
          <a:bodyPr anchor="ctr">
            <a:normAutofit/>
          </a:bodyPr>
          <a:lstStyle/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Tato stupnice byla vytvořena pro léčbu nádorových bolestí, ale slouží i k léčbě chronických nenádorových bolestí (chronické bolesti zad, kloubů, bolesti hlavy – migrény</a:t>
            </a: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za onkologickou považujeme bolest, která trvá déle než 3 měsíce.</a:t>
            </a: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Veškeré analgetické léčivo se podává pravidelně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9699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41B751D-7BDC-31DF-8FE1-E3CDFECBB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>
            <a:normAutofit/>
          </a:bodyPr>
          <a:lstStyle/>
          <a:p>
            <a:r>
              <a:rPr lang="cs-CZ" dirty="0"/>
              <a:t>Zásady léčby nádorové bolesti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18B8E23-DB81-33E9-056F-71303B4D54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034" y="2198362"/>
            <a:ext cx="4958966" cy="3917773"/>
          </a:xfrm>
        </p:spPr>
        <p:txBody>
          <a:bodyPr>
            <a:normAutofit fontScale="77500" lnSpcReduction="20000"/>
          </a:bodyPr>
          <a:lstStyle/>
          <a:p>
            <a:r>
              <a:rPr lang="cs-CZ" sz="2200" dirty="0"/>
              <a:t>Analgetika se zpravidla podávají u nádorů </a:t>
            </a:r>
            <a:r>
              <a:rPr lang="cs-CZ" sz="2200" dirty="0" err="1"/>
              <a:t>neoplastického</a:t>
            </a:r>
            <a:r>
              <a:rPr lang="cs-CZ" sz="2200" dirty="0"/>
              <a:t> typu</a:t>
            </a:r>
          </a:p>
          <a:p>
            <a:pPr>
              <a:buNone/>
            </a:pPr>
            <a:r>
              <a:rPr lang="cs-CZ" sz="2200" b="1" dirty="0" err="1"/>
              <a:t>neopioidní</a:t>
            </a:r>
            <a:r>
              <a:rPr lang="cs-CZ" sz="2200" b="1" dirty="0"/>
              <a:t> analgetika</a:t>
            </a:r>
            <a:br>
              <a:rPr lang="cs-CZ" sz="2200" dirty="0"/>
            </a:br>
            <a:r>
              <a:rPr lang="cs-CZ" sz="2200" dirty="0"/>
              <a:t>– salicyláty – Aspirin</a:t>
            </a:r>
          </a:p>
          <a:p>
            <a:pPr>
              <a:buNone/>
            </a:pPr>
            <a:r>
              <a:rPr lang="cs-CZ" sz="2200" dirty="0"/>
              <a:t>   deriváty </a:t>
            </a:r>
            <a:r>
              <a:rPr lang="cs-CZ" sz="2200" dirty="0" err="1"/>
              <a:t>kys</a:t>
            </a:r>
            <a:r>
              <a:rPr lang="cs-CZ" sz="2200" dirty="0"/>
              <a:t>. propionové – Ibuprofen</a:t>
            </a:r>
          </a:p>
          <a:p>
            <a:pPr>
              <a:buNone/>
            </a:pPr>
            <a:r>
              <a:rPr lang="cs-CZ" sz="2200" dirty="0"/>
              <a:t>   – ostatní – Paracetamol, </a:t>
            </a:r>
            <a:r>
              <a:rPr lang="cs-CZ" sz="2200" dirty="0" err="1"/>
              <a:t>Metamizol</a:t>
            </a:r>
            <a:r>
              <a:rPr lang="cs-CZ" sz="2200" dirty="0"/>
              <a:t> (</a:t>
            </a:r>
            <a:r>
              <a:rPr lang="cs-CZ" sz="2200" dirty="0" err="1"/>
              <a:t>Novalgin</a:t>
            </a:r>
            <a:r>
              <a:rPr lang="cs-CZ" sz="2200" dirty="0"/>
              <a:t>, </a:t>
            </a:r>
            <a:r>
              <a:rPr lang="cs-CZ" sz="2200" dirty="0" err="1"/>
              <a:t>Ketanol</a:t>
            </a:r>
            <a:endParaRPr lang="cs-CZ" sz="2200" dirty="0"/>
          </a:p>
          <a:p>
            <a:pPr>
              <a:buNone/>
            </a:pPr>
            <a:r>
              <a:rPr lang="cs-CZ" sz="2200" b="1" dirty="0"/>
              <a:t>b) </a:t>
            </a:r>
            <a:r>
              <a:rPr lang="cs-CZ" sz="2200" b="1" dirty="0" err="1"/>
              <a:t>neopioidní</a:t>
            </a:r>
            <a:r>
              <a:rPr lang="cs-CZ" sz="2200" b="1" dirty="0"/>
              <a:t> analgetika kombinovaná s kofeinem</a:t>
            </a:r>
            <a:r>
              <a:rPr lang="cs-CZ" sz="2200" dirty="0"/>
              <a:t> - </a:t>
            </a:r>
            <a:r>
              <a:rPr lang="cs-CZ" sz="2200" dirty="0" err="1"/>
              <a:t>Algifen</a:t>
            </a:r>
            <a:r>
              <a:rPr lang="cs-CZ" sz="2200" dirty="0"/>
              <a:t>,</a:t>
            </a:r>
          </a:p>
          <a:p>
            <a:pPr>
              <a:buNone/>
            </a:pPr>
            <a:r>
              <a:rPr lang="cs-CZ" sz="2200" b="1" dirty="0"/>
              <a:t>c) slabé </a:t>
            </a:r>
            <a:r>
              <a:rPr lang="cs-CZ" sz="2200" b="1" dirty="0" err="1"/>
              <a:t>opioidy</a:t>
            </a:r>
            <a:r>
              <a:rPr lang="cs-CZ" sz="2200" dirty="0"/>
              <a:t> – </a:t>
            </a:r>
            <a:r>
              <a:rPr lang="cs-CZ" sz="2200" dirty="0" err="1"/>
              <a:t>tramadol</a:t>
            </a:r>
            <a:r>
              <a:rPr lang="cs-CZ" sz="2200" dirty="0"/>
              <a:t> (</a:t>
            </a:r>
            <a:r>
              <a:rPr lang="cs-CZ" sz="2200" dirty="0" err="1"/>
              <a:t>Tramal</a:t>
            </a:r>
            <a:r>
              <a:rPr lang="cs-CZ" sz="2200" dirty="0"/>
              <a:t>), Kodein, </a:t>
            </a:r>
            <a:r>
              <a:rPr lang="cs-CZ" sz="2200" dirty="0" err="1"/>
              <a:t>Transtec</a:t>
            </a:r>
            <a:r>
              <a:rPr lang="cs-CZ" sz="2200" dirty="0"/>
              <a:t>/buprenorfin </a:t>
            </a:r>
          </a:p>
          <a:p>
            <a:pPr>
              <a:buNone/>
            </a:pPr>
            <a:r>
              <a:rPr lang="cs-CZ" sz="2200" b="1" dirty="0"/>
              <a:t>d) silné </a:t>
            </a:r>
            <a:r>
              <a:rPr lang="cs-CZ" sz="2200" b="1" dirty="0" err="1"/>
              <a:t>opioidy</a:t>
            </a:r>
            <a:r>
              <a:rPr lang="cs-CZ" sz="2200" dirty="0"/>
              <a:t> – morfin, </a:t>
            </a:r>
            <a:r>
              <a:rPr lang="cs-CZ" sz="2200" dirty="0" err="1"/>
              <a:t>oxykodon</a:t>
            </a:r>
            <a:r>
              <a:rPr lang="cs-CZ" sz="2200" dirty="0"/>
              <a:t>, metadon.</a:t>
            </a:r>
          </a:p>
          <a:p>
            <a:r>
              <a:rPr lang="cs-CZ" sz="2200" dirty="0"/>
              <a:t>Aplikují se buď ve formě tablet, čípků, kapek, injekcí nebo náplastí.</a:t>
            </a:r>
          </a:p>
          <a:p>
            <a:pPr marL="0" indent="0">
              <a:buNone/>
            </a:pPr>
            <a:endParaRPr lang="cs-CZ" sz="1400" dirty="0"/>
          </a:p>
        </p:txBody>
      </p:sp>
      <p:pic>
        <p:nvPicPr>
          <p:cNvPr id="5" name="Obrázek 4" descr="Obsah obrázku text, Balení a označování, krabice&#10;&#10;Obsah vygenerovaný umělou inteligencí může být nesprávný.">
            <a:extLst>
              <a:ext uri="{FF2B5EF4-FFF2-40B4-BE49-F238E27FC236}">
                <a16:creationId xmlns:a16="http://schemas.microsoft.com/office/drawing/2014/main" id="{B28F4184-C18F-BC28-AD90-045EF6B880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2001" y="2184914"/>
            <a:ext cx="3643237" cy="3755915"/>
          </a:xfrm>
          <a:prstGeom prst="rect">
            <a:avLst/>
          </a:prstGeom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7434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559E72F-D1A3-F39E-AF8C-5D1FEF6F7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Nežádoucí účinky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AE223B-6246-6D76-8E87-D1629F390B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987" y="2431765"/>
            <a:ext cx="8276026" cy="3320031"/>
          </a:xfrm>
        </p:spPr>
        <p:txBody>
          <a:bodyPr anchor="ctr">
            <a:normAutofit/>
          </a:bodyPr>
          <a:lstStyle/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Zácpa</a:t>
            </a: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nevolnost a zvracení</a:t>
            </a: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ospalost, poruchy vnímání, apatie – vyžadují úpravu dávkování</a:t>
            </a: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vznik tolerance – postupné zvyšování dávky je nutné, ale má své riziko!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829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585CE08-BC47-72A9-DA14-13AFA3479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nádory zhoubné (maligní)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4A8A483-04F5-95F9-55DD-AD8C438AC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987" y="2431765"/>
            <a:ext cx="8276026" cy="3320031"/>
          </a:xfrm>
        </p:spPr>
        <p:txBody>
          <a:bodyPr anchor="ctr">
            <a:normAutofit/>
          </a:bodyPr>
          <a:lstStyle/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Maligní nádor roste rychle </a:t>
            </a: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Bývá špatně ohraničený a často postrádá pouzdro</a:t>
            </a: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Obvykle není pohyblivý vůči okolní tkáni</a:t>
            </a: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Má schopnost tvořit dceřiná ložiska – metastazuje</a:t>
            </a: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Projevuje se celkovými příznaky, jako je úbytek hmotnosti (kachexie), chudokrevnost (anémie), </a:t>
            </a:r>
            <a:r>
              <a:rPr lang="cs-CZ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paraneoplastické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projevy, dlouhodobé zvýšení teploty (</a:t>
            </a:r>
            <a:r>
              <a:rPr lang="cs-CZ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subfebrilie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 a noční pocení.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0074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E31CA13-9354-9841-659C-10D1B21F6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Adjuvantní analgetika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9FF4D68-D148-FA78-ACC4-7640EC522D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987" y="2431765"/>
            <a:ext cx="8276026" cy="3320031"/>
          </a:xfrm>
        </p:spPr>
        <p:txBody>
          <a:bodyPr anchor="ctr">
            <a:normAutofit/>
          </a:bodyPr>
          <a:lstStyle/>
          <a:p>
            <a:r>
              <a:rPr lang="cs-CZ" sz="1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jsou léčiva, která nemají primárně analgetický účinek, ale zvyšují účinek </a:t>
            </a:r>
            <a:r>
              <a:rPr lang="cs-CZ" sz="17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opioidů</a:t>
            </a:r>
            <a:r>
              <a:rPr lang="cs-CZ" sz="1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nebo působí proti neuropatické bolesti (např. amitriptylin, antiepileptika, kortikosteroidy, antidepresiva).</a:t>
            </a:r>
          </a:p>
          <a:p>
            <a:r>
              <a:rPr lang="cs-CZ" sz="17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Další metody léčby bolesti:</a:t>
            </a:r>
            <a:br>
              <a:rPr lang="cs-CZ" sz="17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cs-CZ" sz="1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• radioterapie – zejména při lokalizovaných bolestech způsobených nádorem</a:t>
            </a:r>
            <a:br>
              <a:rPr lang="cs-CZ" sz="17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cs-CZ" sz="1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• chemoterapie a hormonální léčba – u nádorů citlivých na tyto léčby</a:t>
            </a:r>
            <a:br>
              <a:rPr lang="cs-CZ" sz="17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cs-CZ" sz="1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• kortikosteroidy – snižují otoky, zánět, bolesti způsobené metastázami do kostí</a:t>
            </a:r>
            <a:br>
              <a:rPr lang="cs-CZ" sz="17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cs-CZ" sz="1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• </a:t>
            </a:r>
            <a:r>
              <a:rPr lang="cs-CZ" sz="17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bisfosfonáty</a:t>
            </a:r>
            <a:r>
              <a:rPr lang="cs-CZ" sz="1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snižují kostní bolest a riziko fraktur (např. při metastázách do kostí)</a:t>
            </a:r>
            <a:br>
              <a:rPr lang="cs-CZ" sz="17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cs-CZ" sz="1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• neurochirurgické výkony – např. blokáda nervových struktur, míšní léze</a:t>
            </a:r>
            <a:br>
              <a:rPr lang="cs-CZ" sz="17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cs-CZ" sz="1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• psychoterapie – důležitá součást komplexní péče, pomáhá zvládat bolest a strach</a:t>
            </a:r>
            <a:br>
              <a:rPr lang="cs-CZ" sz="17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cs-CZ" sz="1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• rehabilitace a fyzioterapie – pomáhá zlepšit pohyb a snížit bolest</a:t>
            </a:r>
            <a:br>
              <a:rPr lang="cs-CZ" sz="17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cs-CZ" sz="1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• TENS – transkutánní elektrická nervová stimulace, nenávyková metoda.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2435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C4B03C3-FF47-8B53-8A50-55C8FCC96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Obecné zásady léčby bolesti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1A244A-18CA-DFDE-7B9D-7F2ECF4472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987" y="2431765"/>
            <a:ext cx="8276026" cy="3320031"/>
          </a:xfrm>
        </p:spPr>
        <p:txBody>
          <a:bodyPr anchor="ctr">
            <a:noAutofit/>
          </a:bodyPr>
          <a:lstStyle/>
          <a:p>
            <a:pPr>
              <a:buFont typeface="+mj-lt"/>
              <a:buAutoNum type="arabicPeriod"/>
            </a:pP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Snažíme se co nejdéle vystačit s perorálním podáváním analgetika, v případě nutnosti injekčního podání je vhodné užít ke kontinuálnímu podávání analgetika inzulínovou pumpu.</a:t>
            </a:r>
          </a:p>
          <a:p>
            <a:pPr>
              <a:buFont typeface="+mj-lt"/>
              <a:buAutoNum type="arabicPeriod"/>
            </a:pP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 špatně podávaná hypnotika, nevyspalý člověk snáší hůře bolest i projevy onemocnění.</a:t>
            </a:r>
          </a:p>
          <a:p>
            <a:pPr>
              <a:buFont typeface="+mj-lt"/>
              <a:buAutoNum type="arabicPeriod"/>
            </a:pP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Pokud trpí pacient úzkostí, strachem či depresí, podáváme anxiolytika (</a:t>
            </a:r>
            <a:r>
              <a:rPr lang="cs-CZ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Neurol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cs-CZ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Xanax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Diazepam), antidepresiva ( </a:t>
            </a:r>
            <a:r>
              <a:rPr lang="cs-CZ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Zoloft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</a:p>
          <a:p>
            <a:pPr>
              <a:buFont typeface="+mj-lt"/>
              <a:buAutoNum type="arabicPeriod"/>
            </a:pP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 silných </a:t>
            </a:r>
            <a:r>
              <a:rPr lang="cs-CZ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opioidů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zajišťujeme vyprazdňování podáváním projímadel, u nauzey a zvracení antiemetika.</a:t>
            </a:r>
          </a:p>
          <a:p>
            <a:pPr>
              <a:buFont typeface="+mj-lt"/>
              <a:buAutoNum type="arabicPeriod"/>
            </a:pP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Chirurgická léčba bolesti se používá u nemocných, kteří nereagují na léčbu analgetiky. Provádí se přetětí některých nervových drah na úrovni míchy.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979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85A00E9-C746-03AD-18DB-39592C7FC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Metastazování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7290F5-1595-ADD3-4CDE-B318B6CFAC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987" y="2431765"/>
            <a:ext cx="8276026" cy="3320031"/>
          </a:xfrm>
        </p:spPr>
        <p:txBody>
          <a:bodyPr anchor="ctr">
            <a:normAutofit/>
          </a:bodyPr>
          <a:lstStyle/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Metastazování:</a:t>
            </a:r>
            <a:b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– vysílat do okolí dceřiná ložiska (metastáze). </a:t>
            </a: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Metastazují hematogenně (cévním řečištěm)</a:t>
            </a:r>
          </a:p>
          <a:p>
            <a:r>
              <a:rPr lang="cs-CZ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Lymfogenně</a:t>
            </a:r>
            <a:endParaRPr lang="cs-CZ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per </a:t>
            </a:r>
            <a:r>
              <a:rPr lang="cs-CZ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continuitatem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(přímým přestupem na okolní tkáně)</a:t>
            </a:r>
          </a:p>
          <a:p>
            <a:r>
              <a:rPr lang="cs-CZ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Iatrogenně</a:t>
            </a:r>
            <a:endParaRPr lang="cs-CZ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Metastázování je znakem vysoce maligních</a:t>
            </a:r>
            <a:b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nádorů a maligní </a:t>
            </a:r>
            <a:r>
              <a:rPr lang="cs-CZ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lymfoproliferace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(leukémie, lymfomy).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608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41E8EFF-32C0-B520-50A7-4E39A0DC3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Dělení nádorů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6143DF-3FF2-6C80-4E99-FC6D39F09C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987" y="2431765"/>
            <a:ext cx="8276026" cy="3320031"/>
          </a:xfrm>
        </p:spPr>
        <p:txBody>
          <a:bodyPr anchor="ctr">
            <a:normAutofit/>
          </a:bodyPr>
          <a:lstStyle/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podle typu tkáně (histologického druhu nádoru) - nazývá TYPING</a:t>
            </a: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podle rozsahu onemocnění, dělení se nazývá STAGING</a:t>
            </a: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podle míry ztráty diferenciace označované jako GRADING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723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A7F2E04-D2A3-B02A-D512-0F9675FDB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cs-CZ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Typing</a:t>
            </a: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nádorů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6A579F-155E-2C16-9C1D-C8C77C5A9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987" y="2431765"/>
            <a:ext cx="8276026" cy="3320031"/>
          </a:xfrm>
        </p:spPr>
        <p:txBody>
          <a:bodyPr anchor="ctr">
            <a:noAutofit/>
          </a:bodyPr>
          <a:lstStyle/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Podle druhu tkáně, ze které nádory vycházejí, se dělí do 8 skupin na nádory:</a:t>
            </a:r>
          </a:p>
          <a:p>
            <a:pPr>
              <a:buNone/>
            </a:pP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a) </a:t>
            </a:r>
            <a:r>
              <a:rPr lang="cs-CZ" sz="22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mesenchymové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vycházejí z pojivové tkáně (z vaziva, tukové tkáně, chrupavky, cév, svalů a kostí) a rozlišujeme nádory: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benigní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jejich název se tvoří podle tkáně, ze které vycházejí a koncovky </a:t>
            </a: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-</a:t>
            </a:r>
            <a:r>
              <a:rPr lang="cs-CZ" sz="22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om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</a:t>
            </a:r>
            <a:b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např. lipom (z tukové tkáně), fibrom (z vaziva)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maligní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jejich název se tvoří z názvu tkáně, ze které vycházejí a koncovky </a:t>
            </a: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-sarkom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</a:t>
            </a:r>
            <a:b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např. </a:t>
            </a:r>
            <a:r>
              <a:rPr lang="cs-CZ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liposarkom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cs-CZ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fibrosarkom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cs-CZ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chondrosarkom</a:t>
            </a:r>
            <a:endParaRPr lang="cs-CZ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261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A90A7BB-255F-E9F5-55A0-34FC5F463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cs-CZ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Typing</a:t>
            </a: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nádorů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136D8A-5822-0303-05E1-46184DF0EF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987" y="2431765"/>
            <a:ext cx="8276026" cy="3320031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cs-CZ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</a:t>
            </a: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 epitelové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vycházejí z výstelkové nebo krycí tkáně (neboli epitelu) a jejich žláz.</a:t>
            </a:r>
            <a:b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Dělí se na: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benigní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</a:t>
            </a: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papilomy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z povrchového epitelu a </a:t>
            </a: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adenomy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ze žlázového epitelu.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maligní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</a:t>
            </a: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karcinomy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které mohou vycházet z povrchového epitelu a nazývají</a:t>
            </a:r>
            <a:b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se </a:t>
            </a:r>
            <a:r>
              <a:rPr lang="cs-CZ" sz="22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papilokarcinomy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nebo ze žlázového epitelu a nazývají se </a:t>
            </a:r>
            <a:r>
              <a:rPr lang="cs-CZ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adenokarcinomy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endParaRPr lang="cs-CZ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502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4AB8FD8-F683-A677-D0CC-19AFEC87F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cs-CZ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Typing</a:t>
            </a: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nádorů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943C37-8E06-9C5E-6EDE-1662FFC2DD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987" y="2431765"/>
            <a:ext cx="8276026" cy="3320031"/>
          </a:xfrm>
        </p:spPr>
        <p:txBody>
          <a:bodyPr anchor="ctr">
            <a:normAutofit/>
          </a:bodyPr>
          <a:lstStyle/>
          <a:p>
            <a:r>
              <a:rPr lang="cs-CZ" sz="22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neuroektodermové</a:t>
            </a: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které vycházejí z nervového systému a pokožky. Nádory</a:t>
            </a:r>
            <a:b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nervového systému se dělí na nádory CNS a periferního NS, do skupiny nádorů patří nádory z melanocytů</a:t>
            </a:r>
          </a:p>
          <a:p>
            <a:r>
              <a:rPr lang="cs-CZ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Benigní nádory z melanocytů se nazývají pigmentové névy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38332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2381</Words>
  <Application>Microsoft Office PowerPoint</Application>
  <PresentationFormat>Širokoúhlá obrazovka</PresentationFormat>
  <Paragraphs>223</Paragraphs>
  <Slides>41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41</vt:i4>
      </vt:variant>
    </vt:vector>
  </HeadingPairs>
  <TitlesOfParts>
    <vt:vector size="45" baseType="lpstr">
      <vt:lpstr>Aptos</vt:lpstr>
      <vt:lpstr>Aptos Display</vt:lpstr>
      <vt:lpstr>Arial</vt:lpstr>
      <vt:lpstr>Motiv Office</vt:lpstr>
      <vt:lpstr>Nádory</vt:lpstr>
      <vt:lpstr>Klasifikace nádorů</vt:lpstr>
      <vt:lpstr>  nádory nezhoubné (benigní)  </vt:lpstr>
      <vt:lpstr>nádory zhoubné (maligní)</vt:lpstr>
      <vt:lpstr>Metastazování</vt:lpstr>
      <vt:lpstr>Dělení nádorů</vt:lpstr>
      <vt:lpstr>Typing nádorů</vt:lpstr>
      <vt:lpstr>Typing nádorů</vt:lpstr>
      <vt:lpstr>Typing nádorů</vt:lpstr>
      <vt:lpstr>Typing nádorů</vt:lpstr>
      <vt:lpstr>Staging nádorů</vt:lpstr>
      <vt:lpstr>Staging nádorů</vt:lpstr>
      <vt:lpstr>Staging nádorů</vt:lpstr>
      <vt:lpstr>Staging nádorů</vt:lpstr>
      <vt:lpstr>Grading nádorů</vt:lpstr>
      <vt:lpstr>Etiologie nádorů</vt:lpstr>
      <vt:lpstr>Chemické faktory</vt:lpstr>
      <vt:lpstr> Fyzikální faktory </vt:lpstr>
      <vt:lpstr>Biologické faktory</vt:lpstr>
      <vt:lpstr>Genetická dispozice:</vt:lpstr>
      <vt:lpstr>Diagnostika nádorů</vt:lpstr>
      <vt:lpstr> Anamnéza </vt:lpstr>
      <vt:lpstr> Celkové vyšetření </vt:lpstr>
      <vt:lpstr>Laboratorní vyšetření</vt:lpstr>
      <vt:lpstr>Endoskopie</vt:lpstr>
      <vt:lpstr>RTG a CT</vt:lpstr>
      <vt:lpstr>MR (magnetická rezonance)</vt:lpstr>
      <vt:lpstr>Ultrasonografie (ultrazvukové vyšetření)</vt:lpstr>
      <vt:lpstr>Léčba nádorů</vt:lpstr>
      <vt:lpstr>Chirurgická léčba</vt:lpstr>
      <vt:lpstr>Chemoterapie</vt:lpstr>
      <vt:lpstr>Radioterapie</vt:lpstr>
      <vt:lpstr>Nežádoucí účinky</vt:lpstr>
      <vt:lpstr>Hormonální léčba</vt:lpstr>
      <vt:lpstr>Imunologická léčba</vt:lpstr>
      <vt:lpstr>Léčba bolesti</vt:lpstr>
      <vt:lpstr>Léčba bolesti</vt:lpstr>
      <vt:lpstr>Zásady léčby nádorové bolesti</vt:lpstr>
      <vt:lpstr>Nežádoucí účinky</vt:lpstr>
      <vt:lpstr>Adjuvantní analgetika</vt:lpstr>
      <vt:lpstr>Obecné zásady léčby bolesti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BIBA Vinetou</dc:creator>
  <cp:lastModifiedBy>BIBA Vinetou</cp:lastModifiedBy>
  <cp:revision>6</cp:revision>
  <dcterms:created xsi:type="dcterms:W3CDTF">2025-04-04T14:03:23Z</dcterms:created>
  <dcterms:modified xsi:type="dcterms:W3CDTF">2025-04-04T18:25:15Z</dcterms:modified>
</cp:coreProperties>
</file>