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34A57-95B4-41AA-BD59-05C353D22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1C1ACE-7CA8-45E7-8CFB-11C22484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B45FD3-6F8F-488E-BCC5-C642C430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B317C-B59E-4D64-957A-04273AB6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61DDC-56A0-43B8-BA6F-E4C4BDA0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8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44795-3B9D-403F-8B8C-A72D378A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C6F55E-D2FA-4928-96D5-78CA888AE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EE107A-2862-410B-B836-BF4EB64B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CF5B4D-A2D3-4630-A133-AA905C8F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68208-6BAF-4B5C-9AB6-56F62E5E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63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928DB7-6353-4761-B6BB-59CC8CBD3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FA9A90-650D-46A0-93B3-EDD558BBA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5E45ED-A52F-4975-8A2C-736E39AB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92541-CA75-460E-A637-5D394376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CB8523-0826-4ED3-A812-EB94E772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00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37CBD-EC24-4BCA-8EEC-6AAB7217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92B987-B1E8-490E-9B64-664DEAC9B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E3438-1907-43EF-9ABD-96CF3DFE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18AF4E-C083-4F65-9B8F-97FA6640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2412E3-1C5D-4174-8628-BB54E46B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94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7D351-CBD7-4B43-9BFC-B16EEECF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24F7E6-C91A-4CE3-B17E-0E5F516F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B8BD2-256E-4BE5-8769-C85DCE06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CA610D-D785-4207-977A-2B4112BF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8E14FE-F71E-449E-B731-D5AF4FC1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63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E8D18-CB27-4C52-8875-49DE64D0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9A3FC-EB59-45C7-82D9-9E28A8F86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02D6B45-AE33-4FDD-958E-4F482FF8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9BEA4D-12C0-485D-A317-B9C91EBC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9721C4-985A-4DDE-A552-712B7DAC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9B46EA-4401-440D-9744-902C519C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9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8E01F-A35B-4B1A-81DF-24B3534C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8574C20-DCF5-46E3-AD87-199F58B05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669323-420B-425F-9F7A-12C2EF2F8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70B42CF-967F-4EF5-B377-2E6BFC3DE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2344602-1B09-435D-8143-3A947E29E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76E222-625C-4B5E-84DF-92B72212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1BF7DB-696E-48F5-9863-43C4392B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760A83-9525-40DB-87DA-C4326F96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63B7A-65AE-4993-BE57-54468309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C2E1E8-32F6-41B8-9A62-B0205198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64127A-49FB-427F-9D33-EC1348E7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BE960A-A6E3-4539-A14C-6E08427E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7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8BA177-5261-42D8-BEF2-936DFFC2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F9A86C-C12B-43A8-BF65-3A1B3645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BF5925-BE1B-4960-ADB3-185D2494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92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BA731-569D-4DA5-AC1E-4D8969A4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9524B2-3BEA-4D96-8158-D93EA88B8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79F4D1-9388-4B50-813F-9F7B69C1F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330FEB-97FA-4866-B16D-6CFA81F9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C7B8E-29BA-45F9-B74F-53D6E5A6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46D684-A422-4714-A704-531DE5C2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26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2A36D-5920-43EA-B15F-332C6C50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1114A5-099D-4F9E-B981-05C18A280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356156D-A406-4E79-AB88-47E871417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D188BA-65EB-4F8F-A56C-0AB47066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E2D74D-FD8F-4F9B-AE35-AC20FFA0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F1D33D-D89B-4A13-A18A-A76DD1FC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06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FA37BA-A103-4CB4-B10E-8F98AE8E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3FF535-DD10-4EBB-8E09-A395A45C3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E7E9DF-A63B-4033-A0C7-C80373F5F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FA94-50A7-45C1-A757-DFAC51D4CEBB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581835-AD86-4822-A2DA-9A9D185F1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28D5DA-6BE8-47A4-A54D-99038381B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7BC5-F61A-43EB-B709-F4445017B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ovcr.cz/odz/zdrav/105/page0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vcr.cz/odz/zdrav/105/page00.html#_Ref53461723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E71CC-9687-4DBE-893E-FFE535FB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Operační přístupy v chirurgii</a:t>
            </a:r>
            <a:br>
              <a:rPr lang="cs-CZ" dirty="0"/>
            </a:br>
            <a:r>
              <a:rPr lang="cs-CZ" sz="2700" dirty="0">
                <a:hlinkClick r:id="rId2"/>
              </a:rPr>
              <a:t>https://www.vovcr.cz/odz/zdrav/105/page09.html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D554EC-F179-44F0-B8D7-3E47C60D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94" y="1386253"/>
            <a:ext cx="7083860" cy="48260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Základní metodou chirurgické léčby je chirurgický výkon neboli </a:t>
            </a:r>
            <a:r>
              <a:rPr lang="cs-CZ" i="1" dirty="0"/>
              <a:t>operace.</a:t>
            </a:r>
            <a:r>
              <a:rPr lang="cs-CZ" dirty="0"/>
              <a:t> Tyto lze provádět za účelem diagnostickým nebo terapeutickým. </a:t>
            </a:r>
          </a:p>
          <a:p>
            <a:pPr lvl="1"/>
            <a:r>
              <a:rPr lang="cs-CZ" dirty="0"/>
              <a:t>Operační výkony provádíme cestou </a:t>
            </a:r>
            <a:r>
              <a:rPr lang="cs-CZ" i="1" dirty="0"/>
              <a:t>krvavou</a:t>
            </a:r>
            <a:r>
              <a:rPr lang="cs-CZ" dirty="0"/>
              <a:t>, tzn. s porušením integrity kůže (např. punkce, incize, operační výkony s využitím endoskopických operačních přístrojů, trepanace aj.). </a:t>
            </a:r>
          </a:p>
          <a:p>
            <a:pPr lvl="1"/>
            <a:r>
              <a:rPr lang="cs-CZ" i="1" dirty="0"/>
              <a:t>Nekrvavé</a:t>
            </a:r>
            <a:r>
              <a:rPr lang="cs-CZ" dirty="0"/>
              <a:t> operace jsou výkony bez porušení celistvosti kůže. Volba operační techniky a přístupu by měla zajistit výkon co nejšetrnější pro nemocného.</a:t>
            </a:r>
          </a:p>
          <a:p>
            <a:r>
              <a:rPr lang="cs-CZ" dirty="0"/>
              <a:t>Chirurgické výkony s použitím krvavé cesty provádíme buď </a:t>
            </a:r>
          </a:p>
          <a:p>
            <a:pPr lvl="1"/>
            <a:r>
              <a:rPr lang="cs-CZ" dirty="0"/>
              <a:t>klasickým řezem </a:t>
            </a:r>
            <a:r>
              <a:rPr lang="cs-CZ" i="1" dirty="0"/>
              <a:t>–</a:t>
            </a:r>
            <a:r>
              <a:rPr lang="cs-CZ" dirty="0"/>
              <a:t> </a:t>
            </a:r>
            <a:r>
              <a:rPr lang="cs-CZ" b="1" i="1" dirty="0" err="1"/>
              <a:t>tomií</a:t>
            </a:r>
            <a:r>
              <a:rPr lang="cs-CZ" i="1" dirty="0"/>
              <a:t>,</a:t>
            </a:r>
            <a:r>
              <a:rPr lang="cs-CZ" dirty="0"/>
              <a:t> nebo dnes </a:t>
            </a:r>
          </a:p>
          <a:p>
            <a:pPr lvl="1"/>
            <a:r>
              <a:rPr lang="cs-CZ" dirty="0"/>
              <a:t>s využitím moderních endoskopických metod – </a:t>
            </a:r>
            <a:r>
              <a:rPr lang="cs-CZ" b="1" i="1" dirty="0" err="1"/>
              <a:t>skopicky</a:t>
            </a:r>
            <a:r>
              <a:rPr lang="cs-CZ" b="1" dirty="0"/>
              <a:t>.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Podle operované oblasti či orgánu pak přidáváme k těmto koncovkám předpony (např. laparotomie/laparoskopie – operační výkony v dutině břišní aj.)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52E439-1E97-4338-B250-B5D21DE7E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4"/>
          <a:stretch/>
        </p:blipFill>
        <p:spPr>
          <a:xfrm>
            <a:off x="8041810" y="132113"/>
            <a:ext cx="3424604" cy="32767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6A9373-F4B8-4AC8-843F-A49FDEFE2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5"/>
          <a:stretch/>
        </p:blipFill>
        <p:spPr>
          <a:xfrm>
            <a:off x="8041810" y="3338864"/>
            <a:ext cx="3505609" cy="3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4A7AA-513D-417B-A735-F44CA145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3" y="18255"/>
            <a:ext cx="10515600" cy="1325563"/>
          </a:xfrm>
        </p:spPr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4A2EEE-1C3D-40DA-BED3-7FE5DAAE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817533"/>
            <a:ext cx="6298975" cy="435133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Otorinolaryngologie</a:t>
            </a:r>
            <a:r>
              <a:rPr lang="cs-CZ" dirty="0"/>
              <a:t> je obor zabývající se především onemocněním ucha, nosu a krku. Do kompetencí tohoto oboru řadíme také některá onemocnění hlavy a krku. </a:t>
            </a:r>
          </a:p>
          <a:p>
            <a:r>
              <a:rPr lang="cs-CZ" dirty="0"/>
              <a:t>V rámci operační léčby je velmi často využíváno endoskopických metod, jejichž výhodou jsou možnosti terapeutické a diagnostické. Mezi ně řadíme například </a:t>
            </a:r>
            <a:r>
              <a:rPr lang="cs-CZ" b="1" i="1" dirty="0"/>
              <a:t>otoskopie</a:t>
            </a:r>
            <a:r>
              <a:rPr lang="cs-CZ" dirty="0"/>
              <a:t> (vyšetření uší), </a:t>
            </a:r>
            <a:r>
              <a:rPr lang="cs-CZ" b="1" i="1" dirty="0"/>
              <a:t>laryngoskopie</a:t>
            </a:r>
            <a:r>
              <a:rPr lang="cs-CZ" dirty="0"/>
              <a:t> (vyšetření hrtanu), </a:t>
            </a:r>
            <a:r>
              <a:rPr lang="cs-CZ" b="1" i="1" dirty="0"/>
              <a:t>rinoskopie</a:t>
            </a:r>
            <a:r>
              <a:rPr lang="cs-CZ" dirty="0"/>
              <a:t> (vyšetření nosních dutin) aj. Při onkologických onemocněních hrtanu jsou využívány operační přístupy, které jsou spojeny s vyvedením trachey na povrch těla – </a:t>
            </a:r>
            <a:r>
              <a:rPr lang="cs-CZ" i="1" dirty="0"/>
              <a:t>tracheostomií.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7D1A8F-57A0-4A1E-897E-F10FBF5F0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54" y="167992"/>
            <a:ext cx="3901440" cy="29260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0BD980-53D5-4A18-8E29-30263BFC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30" y="3238260"/>
            <a:ext cx="1964923" cy="19561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75E4BDB-31FE-43D8-BA30-32DC49D34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893" y="3238260"/>
            <a:ext cx="2018152" cy="195619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376BAB7-B1C6-42AB-869B-1264F21D4709}"/>
              </a:ext>
            </a:extLst>
          </p:cNvPr>
          <p:cNvSpPr txBox="1"/>
          <p:nvPr/>
        </p:nvSpPr>
        <p:spPr>
          <a:xfrm>
            <a:off x="7437930" y="5567320"/>
            <a:ext cx="18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Akutní zánět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F87BBF-CD85-4A56-A614-8D4A6B2E25A4}"/>
              </a:ext>
            </a:extLst>
          </p:cNvPr>
          <p:cNvSpPr txBox="1"/>
          <p:nvPr/>
        </p:nvSpPr>
        <p:spPr>
          <a:xfrm>
            <a:off x="10316983" y="5482828"/>
            <a:ext cx="175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Chronický zánět</a:t>
            </a:r>
          </a:p>
        </p:txBody>
      </p:sp>
    </p:spTree>
    <p:extLst>
      <p:ext uri="{BB962C8B-B14F-4D97-AF65-F5344CB8AC3E}">
        <p14:creationId xmlns:p14="http://schemas.microsoft.com/office/powerpoint/2010/main" val="265818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08230-711F-4AE5-AB73-CC7CE336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E1F690-8B6F-4EC4-967D-85F3A9D9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29" y="930596"/>
            <a:ext cx="3056542" cy="22894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158B6BB-AF66-48EA-947A-FC5DF9AEB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10" y="3637948"/>
            <a:ext cx="3422721" cy="302193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15BCE0-67C6-41D1-BF7D-CBAA3C5AC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6" y="2419244"/>
            <a:ext cx="3102959" cy="272967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D5BA147-4F80-4AAB-8DFE-A92C05F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93" y="80921"/>
            <a:ext cx="4353135" cy="65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79961-E59A-4211-9B5B-8BF8EECB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45" y="148162"/>
            <a:ext cx="10515600" cy="1325563"/>
          </a:xfrm>
        </p:spPr>
        <p:txBody>
          <a:bodyPr/>
          <a:lstStyle/>
          <a:p>
            <a:r>
              <a:rPr lang="cs-CZ" dirty="0"/>
              <a:t>Laparoskopický přístup k apendixu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04E7CC8-37FA-440C-8501-DD61AE3E0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81"/>
            <a:ext cx="3239673" cy="569131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5335511-5303-4CA4-A3FC-9695E0FBD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13043"/>
          <a:stretch/>
        </p:blipFill>
        <p:spPr>
          <a:xfrm>
            <a:off x="3447207" y="1755972"/>
            <a:ext cx="4827595" cy="359728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39307E2-003E-47D3-A828-A2B31B843B6F}"/>
              </a:ext>
            </a:extLst>
          </p:cNvPr>
          <p:cNvSpPr/>
          <p:nvPr/>
        </p:nvSpPr>
        <p:spPr>
          <a:xfrm>
            <a:off x="3447207" y="5843788"/>
            <a:ext cx="8682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Pooperační léčba zahrnuje preventivní ATB léčbu, klid na lůžku, dietu a dostatek tekutin. </a:t>
            </a:r>
          </a:p>
          <a:p>
            <a:r>
              <a:rPr lang="cs-CZ" dirty="0"/>
              <a:t>Po operaci 24 hodin nalačno, začíná se tekutinami a tekutou stravou a postupně se přidává tuhá strava.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E59D5F-13FD-4D93-B270-043BEB838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53" y="1076241"/>
            <a:ext cx="3649508" cy="2225309"/>
          </a:xfrm>
          <a:prstGeom prst="rect">
            <a:avLst/>
          </a:prstGeom>
        </p:spPr>
      </p:pic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4E3902A2-D48E-4809-8731-09D329E56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44" y="3354151"/>
            <a:ext cx="2603525" cy="2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3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C75F1-B87E-4B07-940D-9AD6AE51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přístupy do dutiny břišní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E2A369C-913E-4C97-AB50-57E2E2DFA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39" y="1485760"/>
            <a:ext cx="3347722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D7D6ECA-B0B1-48D3-B8C5-DC23332135D7}"/>
              </a:ext>
            </a:extLst>
          </p:cNvPr>
          <p:cNvSpPr txBox="1"/>
          <p:nvPr/>
        </p:nvSpPr>
        <p:spPr>
          <a:xfrm>
            <a:off x="752559" y="5777713"/>
            <a:ext cx="987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 1. šikmá laparotomie v podžebří – </a:t>
            </a:r>
            <a:r>
              <a:rPr lang="cs-CZ" dirty="0" err="1"/>
              <a:t>Kehrův</a:t>
            </a:r>
            <a:r>
              <a:rPr lang="cs-CZ" dirty="0"/>
              <a:t> řez, 2. dolní střední laparotomie, 3. </a:t>
            </a:r>
            <a:r>
              <a:rPr lang="cs-CZ" dirty="0" err="1"/>
              <a:t>Pfannensttielův</a:t>
            </a:r>
            <a:r>
              <a:rPr lang="cs-CZ" dirty="0"/>
              <a:t> řez (příčná </a:t>
            </a:r>
            <a:r>
              <a:rPr lang="cs-CZ" dirty="0" err="1"/>
              <a:t>suprapubická</a:t>
            </a:r>
            <a:r>
              <a:rPr lang="cs-CZ" dirty="0"/>
              <a:t> laparotomie), 4. </a:t>
            </a:r>
            <a:r>
              <a:rPr lang="cs-CZ" dirty="0" err="1"/>
              <a:t>kolární</a:t>
            </a:r>
            <a:r>
              <a:rPr lang="cs-CZ" dirty="0"/>
              <a:t> (límcový) řez, 5. horní střední laparotomie, 6. </a:t>
            </a:r>
            <a:r>
              <a:rPr lang="cs-CZ" dirty="0" err="1"/>
              <a:t>pararektální</a:t>
            </a:r>
            <a:r>
              <a:rPr lang="cs-CZ" dirty="0"/>
              <a:t> laparotomie, 7. </a:t>
            </a:r>
            <a:r>
              <a:rPr lang="cs-CZ" dirty="0" err="1"/>
              <a:t>lumbotomie</a:t>
            </a:r>
            <a:r>
              <a:rPr lang="cs-CZ" dirty="0"/>
              <a:t> </a:t>
            </a:r>
            <a:r>
              <a:rPr lang="cs-CZ" dirty="0">
                <a:hlinkClick r:id="rId3"/>
              </a:rPr>
              <a:t>[2]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82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26512-FCEA-4F67-BBC8-B0F8717E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přístupy do dutiny hrudní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C6AEE48-D477-4CAD-ABD1-EE0CC2DCB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58" y="1550496"/>
            <a:ext cx="3904283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E9378C6-8A8E-48A0-827F-EADC9EB9DD11}"/>
              </a:ext>
            </a:extLst>
          </p:cNvPr>
          <p:cNvSpPr txBox="1"/>
          <p:nvPr/>
        </p:nvSpPr>
        <p:spPr>
          <a:xfrm>
            <a:off x="1343278" y="5980014"/>
            <a:ext cx="925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 1. torakotomie laterální, 2. </a:t>
            </a:r>
            <a:r>
              <a:rPr lang="cs-CZ" dirty="0" err="1"/>
              <a:t>sternotomie</a:t>
            </a:r>
            <a:r>
              <a:rPr lang="cs-CZ" dirty="0"/>
              <a:t>, 3. torakotomie přední [2]</a:t>
            </a:r>
          </a:p>
        </p:txBody>
      </p:sp>
    </p:spTree>
    <p:extLst>
      <p:ext uri="{BB962C8B-B14F-4D97-AF65-F5344CB8AC3E}">
        <p14:creationId xmlns:p14="http://schemas.microsoft.com/office/powerpoint/2010/main" val="292560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6447C-2BD8-448A-AF13-E8936571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7" y="365125"/>
            <a:ext cx="10515600" cy="1325563"/>
          </a:xfrm>
        </p:spPr>
        <p:txBody>
          <a:bodyPr/>
          <a:lstStyle/>
          <a:p>
            <a:r>
              <a:rPr lang="cs-CZ" dirty="0"/>
              <a:t>Temporální kraniotomie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947C41-E0C9-467D-8F12-10E418FE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5664425" cy="5009517"/>
          </a:xfrm>
        </p:spPr>
        <p:txBody>
          <a:bodyPr>
            <a:normAutofit/>
          </a:bodyPr>
          <a:lstStyle/>
          <a:p>
            <a:r>
              <a:rPr lang="cs-CZ" dirty="0" err="1"/>
              <a:t>Kraniotraumata</a:t>
            </a:r>
            <a:r>
              <a:rPr lang="cs-CZ" dirty="0"/>
              <a:t> - poranění lebky a mozku. </a:t>
            </a:r>
          </a:p>
          <a:p>
            <a:r>
              <a:rPr lang="cs-CZ" dirty="0"/>
              <a:t>V případě maligní nitrolební hypertenze při nitrolebním krvácení v rámci prevence </a:t>
            </a:r>
            <a:r>
              <a:rPr lang="cs-CZ" i="1" dirty="0" err="1"/>
              <a:t>compartment</a:t>
            </a:r>
            <a:r>
              <a:rPr lang="cs-CZ" i="1" dirty="0"/>
              <a:t> syndromu</a:t>
            </a:r>
            <a:r>
              <a:rPr lang="cs-CZ" dirty="0"/>
              <a:t> (syndromu z útlaku) provádíme kraniotomii - otevření dutiny lební. </a:t>
            </a:r>
          </a:p>
          <a:p>
            <a:r>
              <a:rPr lang="cs-CZ" dirty="0"/>
              <a:t>Ta je lokalizována na straně útlaku - </a:t>
            </a:r>
            <a:r>
              <a:rPr lang="cs-CZ" i="1" dirty="0"/>
              <a:t>temporální kraniotomie</a:t>
            </a:r>
            <a:r>
              <a:rPr lang="cs-CZ" dirty="0"/>
              <a:t>. </a:t>
            </a:r>
          </a:p>
          <a:p>
            <a:r>
              <a:rPr lang="cs-CZ" dirty="0"/>
              <a:t>Lze </a:t>
            </a:r>
            <a:r>
              <a:rPr lang="cs-CZ"/>
              <a:t>provést i tzv</a:t>
            </a:r>
            <a:r>
              <a:rPr lang="cs-CZ" dirty="0"/>
              <a:t>. trepanační návrty. 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A7A371-C27C-4732-B5F9-0981DC857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81" y="101614"/>
            <a:ext cx="2873854" cy="34346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09BA93-307E-4CEC-AB41-F82F1478F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27" y="512190"/>
            <a:ext cx="3335765" cy="26134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B3CE400-C0CC-4612-BD96-BCBF98972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76" y="3997467"/>
            <a:ext cx="3312522" cy="24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2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428BE-4E7D-4FA3-9270-83C90BEE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3"/>
            <a:ext cx="10515600" cy="1325563"/>
          </a:xfrm>
        </p:spPr>
        <p:txBody>
          <a:bodyPr/>
          <a:lstStyle/>
          <a:p>
            <a:r>
              <a:rPr lang="cs-CZ" b="1" dirty="0"/>
              <a:t>LAVH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380428-1E10-4750-B60B-4532DA97C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10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Gynekologie je chirurgický obor, který využívá v léčbě přístupy endoskopické a laparotomické buď přes dutinu břišní, nebo vaginální cestou. Častým operačním řešením onemocnění dělohy je kombinovaný výkon - </a:t>
            </a:r>
            <a:r>
              <a:rPr lang="cs-CZ" b="1" i="1" dirty="0"/>
              <a:t>laparoskopicky asistovaná vaginální hysterektomie LAVH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C2475B-D7ED-44D4-BF2C-3B6BD2634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40" y="4178553"/>
            <a:ext cx="4628644" cy="2314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A4F90FA-820E-42D7-99B9-936B21389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6" y="3450295"/>
            <a:ext cx="6021149" cy="31761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3F938FF-CBD8-47C5-B514-FE3A23DB0FFB}"/>
              </a:ext>
            </a:extLst>
          </p:cNvPr>
          <p:cNvSpPr txBox="1"/>
          <p:nvPr/>
        </p:nvSpPr>
        <p:spPr>
          <a:xfrm>
            <a:off x="979136" y="3722336"/>
            <a:ext cx="270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I. Laparoskopická část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655AAD8-1FE6-411B-A188-A485C30A1B06}"/>
              </a:ext>
            </a:extLst>
          </p:cNvPr>
          <p:cNvSpPr txBox="1"/>
          <p:nvPr/>
        </p:nvSpPr>
        <p:spPr>
          <a:xfrm>
            <a:off x="4280687" y="3722336"/>
            <a:ext cx="257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II. Vaginální část</a:t>
            </a:r>
          </a:p>
        </p:txBody>
      </p:sp>
    </p:spTree>
    <p:extLst>
      <p:ext uri="{BB962C8B-B14F-4D97-AF65-F5344CB8AC3E}">
        <p14:creationId xmlns:p14="http://schemas.microsoft.com/office/powerpoint/2010/main" val="211643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095AC-E925-475F-9791-73FD650C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365125"/>
            <a:ext cx="10989658" cy="1325563"/>
          </a:xfrm>
        </p:spPr>
        <p:txBody>
          <a:bodyPr/>
          <a:lstStyle/>
          <a:p>
            <a:r>
              <a:rPr lang="cs-CZ" b="1" dirty="0"/>
              <a:t>URS, PEK,TURP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EC41ED-AD61-4ECC-8889-9D9BE043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53" y="1690688"/>
            <a:ext cx="6242331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Urologie je chirurgický obor, který často využívá při operační léčbě endoskopických metod. Mezi </a:t>
            </a:r>
            <a:r>
              <a:rPr lang="cs-CZ" i="1" dirty="0"/>
              <a:t>endoskopické</a:t>
            </a:r>
            <a:r>
              <a:rPr lang="cs-CZ" dirty="0"/>
              <a:t> metody řadíme např. </a:t>
            </a:r>
            <a:r>
              <a:rPr lang="cs-CZ" i="1" dirty="0"/>
              <a:t>cystoskopii</a:t>
            </a:r>
            <a:r>
              <a:rPr lang="cs-CZ" dirty="0"/>
              <a:t> (při ošetření močového měchýře), </a:t>
            </a:r>
            <a:r>
              <a:rPr lang="cs-CZ" dirty="0" err="1"/>
              <a:t>ureteroskopie</a:t>
            </a:r>
            <a:r>
              <a:rPr lang="cs-CZ" dirty="0"/>
              <a:t> UR).</a:t>
            </a:r>
          </a:p>
          <a:p>
            <a:r>
              <a:rPr lang="cs-CZ" dirty="0"/>
              <a:t>Další metody jsou tzv. </a:t>
            </a:r>
            <a:r>
              <a:rPr lang="cs-CZ" i="1" dirty="0"/>
              <a:t>perkutánní přístupy</a:t>
            </a:r>
            <a:r>
              <a:rPr lang="cs-CZ" dirty="0"/>
              <a:t> (přes kůži), kde můžeme zařadit </a:t>
            </a:r>
            <a:r>
              <a:rPr lang="cs-CZ" dirty="0" err="1"/>
              <a:t>např.PEK</a:t>
            </a:r>
            <a:r>
              <a:rPr lang="cs-CZ" dirty="0"/>
              <a:t> </a:t>
            </a:r>
            <a:r>
              <a:rPr lang="cs-CZ" b="1" i="1" dirty="0"/>
              <a:t>perkutánní extrakce konkrementu</a:t>
            </a:r>
            <a:r>
              <a:rPr lang="cs-CZ" dirty="0"/>
              <a:t> nebo</a:t>
            </a:r>
          </a:p>
          <a:p>
            <a:r>
              <a:rPr lang="cs-CZ" i="1" dirty="0" err="1"/>
              <a:t>transureterální</a:t>
            </a:r>
            <a:r>
              <a:rPr lang="cs-CZ" i="1" dirty="0"/>
              <a:t> výkony</a:t>
            </a:r>
            <a:r>
              <a:rPr lang="cs-CZ" dirty="0"/>
              <a:t> </a:t>
            </a:r>
            <a:r>
              <a:rPr lang="cs-CZ" b="1" dirty="0"/>
              <a:t>TURP</a:t>
            </a:r>
            <a:r>
              <a:rPr lang="cs-CZ" dirty="0"/>
              <a:t> – </a:t>
            </a:r>
            <a:r>
              <a:rPr lang="cs-CZ" b="1" i="1" dirty="0" err="1"/>
              <a:t>transureterální</a:t>
            </a:r>
            <a:r>
              <a:rPr lang="cs-CZ" b="1" i="1" dirty="0"/>
              <a:t> resekce prostaty</a:t>
            </a:r>
            <a:r>
              <a:rPr lang="cs-CZ" dirty="0"/>
              <a:t>. V urologii jsou dnes využívané také robotické operační postupy nebo léčba s pomocí ultrazvukových vln (např. při léčbě konkrementů ve vývodných cestách močových).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1D7181-121E-43B3-AB52-65BBFADEC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95" y="283221"/>
            <a:ext cx="4514513" cy="24964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ACEEB4-B9B3-41A6-92CA-423FC39B6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40" y="3263832"/>
            <a:ext cx="2824120" cy="19810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8DE952F-43DF-4A70-BD98-A67CE244B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30" y="2801312"/>
            <a:ext cx="2414966" cy="38395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78648D5-6D97-443D-B5D2-8987DD167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01" y="5357089"/>
            <a:ext cx="1593795" cy="13698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BE8E16B-5F9E-45E4-B4FE-DE483BE9E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0" y="5359557"/>
            <a:ext cx="1323048" cy="13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38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581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Operační přístupy v chirurgii https://www.vovcr.cz/odz/zdrav/105/page09.html </vt:lpstr>
      <vt:lpstr>Endoskopie</vt:lpstr>
      <vt:lpstr>Laryngoskopie</vt:lpstr>
      <vt:lpstr>Laparoskopický přístup k apendixu</vt:lpstr>
      <vt:lpstr>Operační přístupy do dutiny břišní</vt:lpstr>
      <vt:lpstr>Operační přístupy do dutiny hrudní</vt:lpstr>
      <vt:lpstr>Temporální kraniotomie</vt:lpstr>
      <vt:lpstr>LAVH</vt:lpstr>
      <vt:lpstr>URS, PEK,TURP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Operační přístupy v chirurgii https://www.vovcr.cz/odz/zdrav/105/page09.html </dc:title>
  <dc:creator>Nejedlá Marie</dc:creator>
  <cp:lastModifiedBy>Nejedlá Marie</cp:lastModifiedBy>
  <cp:revision>5</cp:revision>
  <dcterms:created xsi:type="dcterms:W3CDTF">2025-03-13T07:48:03Z</dcterms:created>
  <dcterms:modified xsi:type="dcterms:W3CDTF">2025-03-13T08:27:05Z</dcterms:modified>
</cp:coreProperties>
</file>