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64" r:id="rId8"/>
    <p:sldId id="268" r:id="rId9"/>
    <p:sldId id="269" r:id="rId10"/>
    <p:sldId id="270" r:id="rId11"/>
    <p:sldId id="271" r:id="rId12"/>
    <p:sldId id="259" r:id="rId13"/>
    <p:sldId id="260" r:id="rId14"/>
    <p:sldId id="261" r:id="rId15"/>
    <p:sldId id="262" r:id="rId16"/>
    <p:sldId id="263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393DF4-B980-4085-AAE5-1303DD56C2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0204CE3-50D9-49E3-9A90-8DCA7E7DE6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06F24DC-40BE-4466-BC6E-B162F0066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3D20-2505-4688-91EA-AE71209EC4B1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628D22B-E446-4149-A4F3-E74D52FC2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3D531C-D87F-423C-A351-8D69C0BD2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088A-0A51-4C4E-AA84-B3D304E489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5993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5BC4A3-700F-4D01-86FB-D9F7E2A53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F694A32-7AAB-4F32-BA2C-D4FA91889E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C7D7C8F-B5B7-4174-B859-5794C5A24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3D20-2505-4688-91EA-AE71209EC4B1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AFB5AE-7B55-49C9-8A19-00AEE1123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F65495-1713-4306-8110-7D6C1FF2C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088A-0A51-4C4E-AA84-B3D304E489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2548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F0F9F27-BA7C-4DC5-AE6B-5E26927A3D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40BE9FC-6B6E-4D9A-A58B-BC5DF541C9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433C587-D9D4-464B-99F3-1D79C34F6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3D20-2505-4688-91EA-AE71209EC4B1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2E1A85-0EC9-4E94-A49F-C519C751E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7A9A15F-A681-4056-9087-3365592FE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088A-0A51-4C4E-AA84-B3D304E489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275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BBB2ED-0533-426F-A74E-8BEA3B3A1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FF961D-A56F-4AFE-A817-E87AB52A5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7E9DFD-0A95-437D-AC48-F0B213A3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3D20-2505-4688-91EA-AE71209EC4B1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ADBFC15-67F7-45F7-86FA-30C9ED902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9D765A-4D58-4314-B294-AD95B7C00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088A-0A51-4C4E-AA84-B3D304E489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5627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E80B4E-BFB1-4E6E-AF69-FE18F4AA8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7DAA5B4-9D3F-446E-82A2-9804B30A4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E2F2F2C-F916-4A40-BFD1-CB443E702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3D20-2505-4688-91EA-AE71209EC4B1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D4D1931-214A-4112-86A6-32FA16059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B17C22-10F2-46DF-86A6-8D84DC022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088A-0A51-4C4E-AA84-B3D304E489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448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B8510D-F4B7-46E5-ABBD-A771BD429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C09EDE5-2EDC-446E-BBC8-89F3C267DC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67B9E516-1CA2-4FD3-9D37-63ABF44B59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2742D2E-2A78-45D7-BF17-7E2A6FA49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3D20-2505-4688-91EA-AE71209EC4B1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8130F94-9A0A-4E4D-872B-F18F8128D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6B910A0-FDA8-44E0-8E3E-565C85303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088A-0A51-4C4E-AA84-B3D304E489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8824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F79768-B5EE-4369-B530-789D622CB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CCC7208-775D-40BC-9366-A71320CEA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D584B0E-9480-4B52-AC79-55CEBEF2C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9C66A52-8094-4F2B-8353-C48DAD1F9A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D9808E7F-F530-4F3A-BCE3-82EBECDE94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F1E1B32-1E35-4EE0-9797-789A9FCAE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3D20-2505-4688-91EA-AE71209EC4B1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95EF4B7-473E-487A-8912-3A3720EAB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5652F32-AE3D-407F-904D-29CF98CD1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088A-0A51-4C4E-AA84-B3D304E489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1911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E7D43B-E9D7-4B31-88CD-5C5E2A0F1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4C88785-8C9C-4F03-9F23-762F17EDF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3D20-2505-4688-91EA-AE71209EC4B1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51B4C6B-050F-4D30-A8EF-B0BFF0527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8EC0B3E-3C3A-410D-BC78-870974AA1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088A-0A51-4C4E-AA84-B3D304E489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2174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466083B-3629-47BC-80E5-D3B15CC3D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3D20-2505-4688-91EA-AE71209EC4B1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715EA46-4BCD-497A-B267-1B7C465B8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EEE5913-45CD-4B64-8D9D-B134535B6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088A-0A51-4C4E-AA84-B3D304E489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668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92A64F-13DE-47A9-A5DE-F9A312C2C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118D0AC-B5A3-4D6C-82C1-1DF447FFE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C4180CFA-B413-493E-A342-5B20F54FB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68A0C40-7C83-4EE0-8B5C-9BD06837B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3D20-2505-4688-91EA-AE71209EC4B1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763FAC9-A070-42EF-AA7A-7691510A1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F78FFE1-F5A4-49E8-B29B-B84384288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088A-0A51-4C4E-AA84-B3D304E489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0807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D487AB-541E-4568-8951-0D15C3B6A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CFDA144-FE54-49C8-90E2-AC4D2113B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6197E7CC-79C8-4ED9-9864-D6D87EBF12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6B0D2C5-DEA0-4EA9-B26C-3C723F527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3D20-2505-4688-91EA-AE71209EC4B1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3E22235-817B-4826-A02A-6A6ED3818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1A5E961-70D4-4538-A3F5-1AB956AA5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088A-0A51-4C4E-AA84-B3D304E489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333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2BB2830-D141-4630-812C-670EB2F09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09578BC-9B25-4491-8DAD-96C4268B2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B22821-26F3-4E81-A612-AD97567EA0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13D20-2505-4688-91EA-AE71209EC4B1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2D0017E-FD75-4E82-8BFE-64352B9182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84A9009-CAFF-474D-ADBD-A477984ADD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7088A-0A51-4C4E-AA84-B3D304E489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82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ysio-pedia.com/Therapeutic_Interventions_for_Traumatic_Brain_Injur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google.com/websearch?p=aimod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2F2548-ECAB-4B9C-8884-58AE90019D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Poranění hlavy a mozku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4BD8D65-08FB-419E-8201-C9A7A0D64E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811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89E704-734E-4E28-B279-517DBAFE1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Podle vztahu k okolí (riziko infekce)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0C654D1-0FF5-4B39-B51A-A824D5DEED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Zavřené: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Kůže nad zlomeninou není porušena.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Otevřené (komplikované):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Existuje přímá komunikace mezi zlomeninou a vnějším prostředím (skrze kůži nebo dutiny). Hrozí vysoké riziko infekce (meningitidy).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Penetrující: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Dochází k protržení tvrdé pleny mozkové (</a:t>
            </a:r>
            <a:r>
              <a:rPr kumimoji="0" lang="cs-CZ" altLang="cs-CZ" sz="18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dura mater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), což může vést k úniku mozkomíšního moku.  </a:t>
            </a:r>
          </a:p>
        </p:txBody>
      </p:sp>
    </p:spTree>
    <p:extLst>
      <p:ext uri="{BB962C8B-B14F-4D97-AF65-F5344CB8AC3E}">
        <p14:creationId xmlns:p14="http://schemas.microsoft.com/office/powerpoint/2010/main" val="3878705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2B9889-2A2A-4B52-8AF3-73A8299D8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arovné</a:t>
            </a:r>
            <a:r>
              <a:rPr lang="cs-CZ" dirty="0"/>
              <a:t> známky pro fyzioterapeuta (tzv. </a:t>
            </a:r>
            <a:r>
              <a:rPr lang="cs-CZ" dirty="0" err="1"/>
              <a:t>Red</a:t>
            </a:r>
            <a:r>
              <a:rPr lang="cs-CZ" dirty="0"/>
              <a:t> </a:t>
            </a:r>
            <a:r>
              <a:rPr lang="cs-CZ" dirty="0" err="1"/>
              <a:t>Flags</a:t>
            </a:r>
            <a:r>
              <a:rPr lang="cs-CZ" dirty="0"/>
              <a:t>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1230E28-15BF-4717-B5C1-FE9D12C992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Brýlový hematom: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Modřiny kolem obou očí bez přímého úrazu obličeje.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Battleovo znamení: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Modřina za uchem nad processus mastoideus.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Likvorea: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Čirý výtok z nosu nebo ucha, který může zesílit při předklonu.  </a:t>
            </a:r>
          </a:p>
        </p:txBody>
      </p:sp>
    </p:spTree>
    <p:extLst>
      <p:ext uri="{BB962C8B-B14F-4D97-AF65-F5344CB8AC3E}">
        <p14:creationId xmlns:p14="http://schemas.microsoft.com/office/powerpoint/2010/main" val="2353356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FE97C4-F36F-4103-AA43-88CA73A97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Klinický obraz a symptomatologie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676E6A1-B5AB-4F9C-AF06-8EF5B4DC9E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Motorické poruchy: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Parézy, plegie, poruchy svalového tonu (spasticita), ataxie.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Kognitivní a senzorické poruchy: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Poruchy vědomí, paměti, pozornosti, řeči (afázie) a čití.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Autonomní dysfunkce: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Poruchy termoregulace, cirkulace a dýchání. </a:t>
            </a:r>
          </a:p>
        </p:txBody>
      </p:sp>
    </p:spTree>
    <p:extLst>
      <p:ext uri="{BB962C8B-B14F-4D97-AF65-F5344CB8AC3E}">
        <p14:creationId xmlns:p14="http://schemas.microsoft.com/office/powerpoint/2010/main" val="4226791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B14360-7EAC-4C40-970B-08CB6BA0A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Akutní fáze a vyšetření fyzioterapeutem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B58E2A9-48DA-4F5A-92C5-DAC97501D1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Neurologické vyšetření: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Hodnocení reflexů, svalového tonu (Ashworthova škála) a čití.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Hodnocení vědomí: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Rančo Los Amigos Scale (RLA) pro určení úrovně kognitivních funkcí.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Prevence sekundárních komplikací: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Polohování, dechová rehabilitace, prevence kontraktur a dekubitů. </a:t>
            </a:r>
          </a:p>
        </p:txBody>
      </p:sp>
    </p:spTree>
    <p:extLst>
      <p:ext uri="{BB962C8B-B14F-4D97-AF65-F5344CB8AC3E}">
        <p14:creationId xmlns:p14="http://schemas.microsoft.com/office/powerpoint/2010/main" val="199782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01C648-7EA3-40D3-AD36-DC560E311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Fyzioterapeutické postupy a metody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620F70B-5ED1-485C-AD81-2FA25ED706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124131"/>
            <a:ext cx="11588429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Neurofyziologické koncepty: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Bobath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koncept: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Inhibice patologických vzorců, facilitace normálního pohybu.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Vojtova metoda: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Reflexní lokomoce pro aktivaci motorických programů.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PNF (Proprioceptivní neuromuskulární facilitace):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Zlepšení svalové síly a koordinace.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Funkční trénink: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Nácvik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vertikalizace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sedu, stoje a chůze s pomůckami.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Moderní technologie: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Roboticky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asistovaná rehabilitace, virtuální realita a FES (funkční elektrická stimulace). </a:t>
            </a:r>
          </a:p>
        </p:txBody>
      </p:sp>
    </p:spTree>
    <p:extLst>
      <p:ext uri="{BB962C8B-B14F-4D97-AF65-F5344CB8AC3E}">
        <p14:creationId xmlns:p14="http://schemas.microsoft.com/office/powerpoint/2010/main" val="1806596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DD48F9-ABE8-47FD-807A-B29BE5242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Specifika </a:t>
            </a:r>
            <a:r>
              <a:rPr lang="cs-CZ" dirty="0" err="1"/>
              <a:t>neurorehabilitace</a:t>
            </a:r>
            <a:endParaRPr lang="cs-CZ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CAFCF55-F1A1-469D-B212-0D0C2CF644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Neuroplasticita: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Využití schopnosti mozku k reorganizaci a regeneraci neuronálních sítí.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Multidisciplinární přístup: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Spolupráce s ergoterapeutem, logopedem a psychologem.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Dlouhodobost a intenzita: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Význam včasného zahájení a pravidelnosti cvičení (minimálně 30–60 min denně). </a:t>
            </a:r>
          </a:p>
        </p:txBody>
      </p:sp>
    </p:spTree>
    <p:extLst>
      <p:ext uri="{BB962C8B-B14F-4D97-AF65-F5344CB8AC3E}">
        <p14:creationId xmlns:p14="http://schemas.microsoft.com/office/powerpoint/2010/main" val="3977313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45754B-1C0E-430C-A090-E6CA0777D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Prognóza a návrat do života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FF78E27-CA80-4863-B144-B4FE11DFE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Cíl:</a:t>
            </a:r>
            <a:r>
              <a:rPr lang="cs-CZ" dirty="0"/>
              <a:t> Maximální možná míra soběstačnosti v aktivitách denního života (ADL).</a:t>
            </a:r>
          </a:p>
          <a:p>
            <a:r>
              <a:rPr lang="cs-CZ" b="1" dirty="0"/>
              <a:t>Resocializace:</a:t>
            </a:r>
            <a:r>
              <a:rPr lang="cs-CZ" dirty="0"/>
              <a:t> Návrat do práce/školy a k volnočasovým aktivitám.</a:t>
            </a:r>
          </a:p>
          <a:p>
            <a:r>
              <a:rPr lang="cs-CZ" b="1" dirty="0"/>
              <a:t>Doporučené zdroje pro hlubší studium:</a:t>
            </a:r>
            <a:endParaRPr lang="cs-CZ" dirty="0"/>
          </a:p>
          <a:p>
            <a:r>
              <a:rPr lang="cs-CZ" dirty="0"/>
              <a:t>Portál pro odborníky ProLékaře.cz (</a:t>
            </a:r>
            <a:r>
              <a:rPr lang="cs-CZ" dirty="0" err="1"/>
              <a:t>Neurorehabilitace</a:t>
            </a:r>
            <a:r>
              <a:rPr lang="cs-CZ" dirty="0"/>
              <a:t> po těžkém poranění mozku).</a:t>
            </a:r>
          </a:p>
          <a:p>
            <a:r>
              <a:rPr lang="cs-CZ" dirty="0"/>
              <a:t>Podrobné metodiky na </a:t>
            </a:r>
            <a:r>
              <a:rPr lang="cs-CZ" dirty="0" err="1">
                <a:hlinkClick r:id="rId2"/>
              </a:rPr>
              <a:t>Physiopedia</a:t>
            </a:r>
            <a:r>
              <a:rPr lang="cs-CZ" dirty="0"/>
              <a:t> (anglicky).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9530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B8F000-D0B8-4D1F-BA4F-830958832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a epidemiologie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3C77EFD-27BA-4FFB-A2CC-DD1B0E4F9F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262630"/>
            <a:ext cx="9998314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Definice: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Kraniocerebrální trauma (KCT) – mechanické poškození lebky a nitrolebních struktur.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Statistiky: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Nejčastější příčiny (dopravní nehody, pády, sportovní úrazy).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Význam fyzioterapie: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Klíčová role v návratu k soběstačnosti a minimalizaci trvalých následků. </a:t>
            </a:r>
          </a:p>
        </p:txBody>
      </p:sp>
    </p:spTree>
    <p:extLst>
      <p:ext uri="{BB962C8B-B14F-4D97-AF65-F5344CB8AC3E}">
        <p14:creationId xmlns:p14="http://schemas.microsoft.com/office/powerpoint/2010/main" val="4147990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2D2964-A094-4C75-BD36-67A4F2C64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Klasifikace poranění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EE32CF9-B05B-46D5-91E5-B62045C637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431634"/>
            <a:ext cx="9698372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Dle mechanismu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Zavřená: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Nedochází k porušení integrity lebky a tvrdé pleny mozkové.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Otevřená: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Riziko infekce a přímého poškození mozkové tkáně.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Dle závažnosti (Glasgow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Coma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Scale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GCS)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Lehká (GCS 13–15) – např. komoce (otřes mozku).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Středně těžká (GCS 9–12) – např. kontuze (zhmoždění).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Těžká (GCS 3–8) – difúzní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axonální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poranění, bezvědomí nad 24h.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338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41DE47-1FB1-4C46-8A13-5166F12F0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Komoce mozku (</a:t>
            </a:r>
            <a:r>
              <a:rPr lang="it-IT" i="1" dirty="0"/>
              <a:t>Commotio cerebri</a:t>
            </a:r>
            <a:r>
              <a:rPr lang="it-IT" dirty="0"/>
              <a:t> – Otřes)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5B19DB7-3D4E-4177-9AE3-8F63B43B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jedná se o </a:t>
            </a:r>
            <a:r>
              <a:rPr lang="cs-CZ" b="1" dirty="0"/>
              <a:t>nejlehčí formu</a:t>
            </a:r>
            <a:r>
              <a:rPr lang="cs-CZ" dirty="0"/>
              <a:t> difúzního poranění mozku. Je to </a:t>
            </a:r>
            <a:r>
              <a:rPr lang="cs-CZ" b="1" dirty="0"/>
              <a:t>funkční porucha</a:t>
            </a:r>
            <a:r>
              <a:rPr lang="cs-CZ" dirty="0"/>
              <a:t> bez viditelného strukturálního poškození na CT.</a:t>
            </a:r>
          </a:p>
          <a:p>
            <a:r>
              <a:rPr lang="cs-CZ" b="1" dirty="0"/>
              <a:t>Charakteristika:</a:t>
            </a:r>
            <a:r>
              <a:rPr lang="cs-CZ" dirty="0"/>
              <a:t> Krátkodobé bezvědomí (sekundy až minuty, max. 30 min).</a:t>
            </a:r>
          </a:p>
          <a:p>
            <a:r>
              <a:rPr lang="cs-CZ" b="1" dirty="0"/>
              <a:t>Příznaky:</a:t>
            </a:r>
            <a:r>
              <a:rPr lang="cs-CZ" dirty="0"/>
              <a:t> Retrográdní amnézie (ztráta paměti na událost), nevolnost, zvracení, bolest hlavy, závratě.</a:t>
            </a:r>
          </a:p>
          <a:p>
            <a:r>
              <a:rPr lang="cs-CZ" b="1" dirty="0"/>
              <a:t>Následky:</a:t>
            </a:r>
            <a:r>
              <a:rPr lang="cs-CZ" dirty="0"/>
              <a:t> Plně reverzibilní. Může se rozvinout </a:t>
            </a:r>
            <a:r>
              <a:rPr lang="cs-CZ" i="1" dirty="0" err="1"/>
              <a:t>postkomoční</a:t>
            </a:r>
            <a:r>
              <a:rPr lang="cs-CZ" i="1" dirty="0"/>
              <a:t> syndrom</a:t>
            </a:r>
            <a:r>
              <a:rPr lang="cs-CZ" dirty="0"/>
              <a:t> (únava, nesoustředěnost).</a:t>
            </a:r>
          </a:p>
          <a:p>
            <a:r>
              <a:rPr lang="cs-CZ" b="1" dirty="0"/>
              <a:t>Význam pro FT:</a:t>
            </a:r>
            <a:r>
              <a:rPr lang="cs-CZ" dirty="0"/>
              <a:t> Klidový režim, postupná </a:t>
            </a:r>
            <a:r>
              <a:rPr lang="cs-CZ" dirty="0" err="1"/>
              <a:t>vertikalizace</a:t>
            </a:r>
            <a:r>
              <a:rPr lang="cs-CZ" dirty="0"/>
              <a:t> a sledování stability.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6623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ED86EF-F001-40E4-B607-0705493AB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Kontuze mozku (</a:t>
            </a:r>
            <a:r>
              <a:rPr lang="cs-CZ" i="1" dirty="0" err="1"/>
              <a:t>Contusio</a:t>
            </a:r>
            <a:r>
              <a:rPr lang="cs-CZ" i="1" dirty="0"/>
              <a:t> </a:t>
            </a:r>
            <a:r>
              <a:rPr lang="cs-CZ" i="1" dirty="0" err="1"/>
              <a:t>cerebri</a:t>
            </a:r>
            <a:r>
              <a:rPr lang="cs-CZ" dirty="0"/>
              <a:t> – Zhmoždění)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9EC085B-45C0-4BE8-AF1F-B2A3676D1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Závažnější, </a:t>
            </a:r>
            <a:r>
              <a:rPr lang="cs-CZ" b="1" dirty="0"/>
              <a:t>strukturální poranění</a:t>
            </a:r>
            <a:r>
              <a:rPr lang="cs-CZ" dirty="0"/>
              <a:t> mozkové tkáně. Dochází k ložiskovému poškození (krevní výrony, edém).</a:t>
            </a:r>
          </a:p>
          <a:p>
            <a:r>
              <a:rPr lang="cs-CZ" b="1" dirty="0"/>
              <a:t>Mechanismu:</a:t>
            </a:r>
            <a:r>
              <a:rPr lang="cs-CZ" dirty="0"/>
              <a:t> Často vzniká v místě nárazu (</a:t>
            </a:r>
            <a:r>
              <a:rPr lang="cs-CZ" i="1" dirty="0" err="1"/>
              <a:t>coup</a:t>
            </a:r>
            <a:r>
              <a:rPr lang="cs-CZ" dirty="0"/>
              <a:t>) i na protilehlé straně (</a:t>
            </a:r>
            <a:r>
              <a:rPr lang="cs-CZ" i="1" dirty="0" err="1"/>
              <a:t>contrecoup</a:t>
            </a:r>
            <a:r>
              <a:rPr lang="cs-CZ" dirty="0"/>
              <a:t>).</a:t>
            </a:r>
          </a:p>
          <a:p>
            <a:r>
              <a:rPr lang="cs-CZ" b="1" dirty="0"/>
              <a:t>Charakteristika:</a:t>
            </a:r>
            <a:r>
              <a:rPr lang="cs-CZ" dirty="0"/>
              <a:t> Delší bezvědomí (hodiny až dny). Nález je viditelný na CT/MRI.</a:t>
            </a:r>
          </a:p>
          <a:p>
            <a:r>
              <a:rPr lang="cs-CZ" b="1" dirty="0"/>
              <a:t>Příznaky:</a:t>
            </a:r>
            <a:r>
              <a:rPr lang="cs-CZ" dirty="0"/>
              <a:t> Ložiskové neurologické deficity (parézy, poruchy řeči, citlivosti) podle místa zásahu. Časté jsou epileptické záchvaty.</a:t>
            </a:r>
          </a:p>
          <a:p>
            <a:r>
              <a:rPr lang="cs-CZ" b="1" dirty="0"/>
              <a:t>Význam pro FT:</a:t>
            </a:r>
            <a:r>
              <a:rPr lang="cs-CZ" dirty="0"/>
              <a:t> Intenzivní </a:t>
            </a:r>
            <a:r>
              <a:rPr lang="cs-CZ" dirty="0" err="1"/>
              <a:t>neurorehabilitace</a:t>
            </a:r>
            <a:r>
              <a:rPr lang="cs-CZ" dirty="0"/>
              <a:t> zaměřená na konkrétní motorický výpadek.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0299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9937AB-A09A-414A-9B35-4AC4E7296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Komprese mozku (</a:t>
            </a:r>
            <a:r>
              <a:rPr lang="it-IT" i="1" dirty="0"/>
              <a:t>Compressio cerebri</a:t>
            </a:r>
            <a:r>
              <a:rPr lang="it-IT" dirty="0"/>
              <a:t> – Stlačení)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E1CA252-2805-4B9D-9CEF-9E9A2D1BD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b="1" dirty="0"/>
              <a:t>Kritický stav</a:t>
            </a:r>
            <a:r>
              <a:rPr lang="cs-CZ" dirty="0"/>
              <a:t>, kdy je mozková tkáň utlačována jinou strukturou v omezeném prostoru lebky.</a:t>
            </a:r>
          </a:p>
          <a:p>
            <a:r>
              <a:rPr lang="cs-CZ" b="1" dirty="0"/>
              <a:t>Příčiny:</a:t>
            </a:r>
            <a:r>
              <a:rPr lang="cs-CZ" dirty="0"/>
              <a:t> Nejčastěji nitrolební krvácení (epidurální, subdurální, </a:t>
            </a:r>
            <a:r>
              <a:rPr lang="cs-CZ" dirty="0" err="1"/>
              <a:t>intracerebrální</a:t>
            </a:r>
            <a:r>
              <a:rPr lang="cs-CZ" dirty="0"/>
              <a:t> hematom) nebo masivní edém (otok).</a:t>
            </a:r>
          </a:p>
          <a:p>
            <a:r>
              <a:rPr lang="cs-CZ" b="1" dirty="0"/>
              <a:t>Charakteristika:</a:t>
            </a:r>
            <a:r>
              <a:rPr lang="cs-CZ" dirty="0"/>
              <a:t> Typický je </a:t>
            </a:r>
            <a:r>
              <a:rPr lang="cs-CZ" b="1" dirty="0"/>
              <a:t>lucidní interval</a:t>
            </a:r>
            <a:r>
              <a:rPr lang="cs-CZ" dirty="0"/>
              <a:t> (přechodné zlepšení stavu po úrazu, po kterém následuje prudké zhoršení vědomí).</a:t>
            </a:r>
          </a:p>
          <a:p>
            <a:r>
              <a:rPr lang="cs-CZ" b="1" dirty="0"/>
              <a:t>Příznaky:</a:t>
            </a:r>
            <a:r>
              <a:rPr lang="cs-CZ" dirty="0"/>
              <a:t> Příznaky nitrolební hypertenze (silná bolest hlavy, bradykardie, </a:t>
            </a:r>
            <a:r>
              <a:rPr lang="cs-CZ" dirty="0" err="1"/>
              <a:t>anizokorie</a:t>
            </a:r>
            <a:r>
              <a:rPr lang="cs-CZ" dirty="0"/>
              <a:t> – nerovnost zornic).</a:t>
            </a:r>
          </a:p>
          <a:p>
            <a:r>
              <a:rPr lang="cs-CZ" b="1" dirty="0"/>
              <a:t>Význam pro FT:</a:t>
            </a:r>
            <a:r>
              <a:rPr lang="cs-CZ" dirty="0"/>
              <a:t> Kontraindikace rehabilitace v akutní fázi; nutný okamžitý neurochirurgický zákrok (dekomprese).</a:t>
            </a:r>
          </a:p>
          <a:p>
            <a:r>
              <a:rPr lang="cs-CZ" b="1" dirty="0"/>
              <a:t>Shrnutí pro rychlou orientaci:</a:t>
            </a:r>
            <a:endParaRPr lang="cs-CZ" dirty="0"/>
          </a:p>
          <a:p>
            <a:r>
              <a:rPr lang="cs-CZ" b="1" dirty="0"/>
              <a:t>Komoce</a:t>
            </a:r>
            <a:r>
              <a:rPr lang="cs-CZ" dirty="0"/>
              <a:t> = "vypnutý software" (dočasně).</a:t>
            </a:r>
          </a:p>
          <a:p>
            <a:r>
              <a:rPr lang="cs-CZ" b="1" dirty="0"/>
              <a:t>Kontuze</a:t>
            </a:r>
            <a:r>
              <a:rPr lang="cs-CZ" dirty="0"/>
              <a:t> = "poškozený hardware" (lokálně).</a:t>
            </a:r>
          </a:p>
          <a:p>
            <a:r>
              <a:rPr lang="cs-CZ" b="1" dirty="0"/>
              <a:t>Komprese</a:t>
            </a:r>
            <a:r>
              <a:rPr lang="cs-CZ" dirty="0"/>
              <a:t> = "hardware pod tlakem" (riziko uvíznutí mozkového kmene).</a:t>
            </a:r>
          </a:p>
          <a:p>
            <a:r>
              <a:rPr lang="cs-CZ" dirty="0"/>
              <a:t>Mám do prezentace doplnit i </a:t>
            </a:r>
            <a:r>
              <a:rPr lang="cs-CZ" b="1" dirty="0"/>
              <a:t>varovné příznaky</a:t>
            </a:r>
            <a:r>
              <a:rPr lang="cs-CZ" dirty="0"/>
              <a:t> (</a:t>
            </a:r>
            <a:r>
              <a:rPr lang="cs-CZ" dirty="0" err="1"/>
              <a:t>Red</a:t>
            </a:r>
            <a:r>
              <a:rPr lang="cs-CZ" dirty="0"/>
              <a:t> </a:t>
            </a:r>
            <a:r>
              <a:rPr lang="cs-CZ" dirty="0" err="1"/>
              <a:t>Flags</a:t>
            </a:r>
            <a:r>
              <a:rPr lang="cs-CZ" dirty="0"/>
              <a:t>), při kterých musí fyzioterapeut okamžitě přerušit terapii a volat lékaře?</a:t>
            </a:r>
          </a:p>
          <a:p>
            <a:r>
              <a:rPr lang="cs-CZ" dirty="0">
                <a:effectLst/>
              </a:rPr>
              <a:t>Pouze pro informační účely. Pokud potřebujete zdravotní radu nebo diagnózu, obraťte se na odborníka. Odpovědi od AI můžou obsahovat chyby. </a:t>
            </a:r>
            <a:r>
              <a:rPr lang="cs-CZ" dirty="0">
                <a:effectLst/>
                <a:hlinkClick r:id="rId2"/>
              </a:rPr>
              <a:t>Další informace</a:t>
            </a:r>
            <a:endParaRPr lang="cs-CZ" dirty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7518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7C9DE6-E468-410D-A5D4-9F584ECE9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>
                <a:effectLst/>
              </a:rPr>
              <a:t>Glasgow </a:t>
            </a:r>
            <a:r>
              <a:rPr lang="cs-CZ" sz="3200" b="1" dirty="0" err="1">
                <a:effectLst/>
              </a:rPr>
              <a:t>Coma</a:t>
            </a:r>
            <a:r>
              <a:rPr lang="cs-CZ" sz="3200" b="1" dirty="0">
                <a:effectLst/>
              </a:rPr>
              <a:t> </a:t>
            </a:r>
            <a:r>
              <a:rPr lang="cs-CZ" sz="3200" b="1" dirty="0" err="1">
                <a:effectLst/>
              </a:rPr>
              <a:t>Scale</a:t>
            </a:r>
            <a:r>
              <a:rPr lang="cs-CZ" sz="3200" b="1" dirty="0">
                <a:effectLst/>
              </a:rPr>
              <a:t> (GCS)</a:t>
            </a:r>
            <a:br>
              <a:rPr lang="cs-CZ" sz="3200" b="1" dirty="0">
                <a:effectLst/>
              </a:rPr>
            </a:br>
            <a:r>
              <a:rPr lang="cs-CZ" sz="3200" dirty="0"/>
              <a:t>je standardizovaná stupnice používaná k objektivnímu hodnocení hloubky bezvědomí a závažnosti poranění mozku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A769870-E551-4617-AC7F-BBA7A404319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b="1" dirty="0"/>
              <a:t>Otevírání očí (E – </a:t>
            </a:r>
            <a:r>
              <a:rPr lang="cs-CZ" b="1" dirty="0" err="1"/>
              <a:t>Eye</a:t>
            </a:r>
            <a:r>
              <a:rPr lang="cs-CZ" b="1" dirty="0"/>
              <a:t> </a:t>
            </a:r>
            <a:r>
              <a:rPr lang="cs-CZ" b="1" dirty="0" err="1"/>
              <a:t>opening</a:t>
            </a:r>
            <a:r>
              <a:rPr lang="cs-CZ" b="1" dirty="0"/>
              <a:t>)</a:t>
            </a:r>
          </a:p>
          <a:p>
            <a:r>
              <a:rPr lang="cs-CZ" dirty="0"/>
              <a:t>Sleduje se bdělost a reakce na vnější podněty. </a:t>
            </a:r>
          </a:p>
          <a:p>
            <a:r>
              <a:rPr lang="cs-CZ" b="1" dirty="0"/>
              <a:t>4 body:</a:t>
            </a:r>
            <a:r>
              <a:rPr lang="cs-CZ" dirty="0"/>
              <a:t> Spontánní otevírání očí.</a:t>
            </a:r>
          </a:p>
          <a:p>
            <a:r>
              <a:rPr lang="cs-CZ" b="1" dirty="0"/>
              <a:t>3 body:</a:t>
            </a:r>
            <a:r>
              <a:rPr lang="cs-CZ" dirty="0"/>
              <a:t> Otevírání očí na oslovení.</a:t>
            </a:r>
          </a:p>
          <a:p>
            <a:r>
              <a:rPr lang="cs-CZ" b="1" dirty="0"/>
              <a:t>2 body:</a:t>
            </a:r>
            <a:r>
              <a:rPr lang="cs-CZ" dirty="0"/>
              <a:t> Otevírání očí na bolestivý podnět.</a:t>
            </a:r>
          </a:p>
          <a:p>
            <a:r>
              <a:rPr lang="cs-CZ" b="1" dirty="0"/>
              <a:t>1 bod:</a:t>
            </a:r>
            <a:r>
              <a:rPr lang="cs-CZ" dirty="0"/>
              <a:t> Bez reakce.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Slovní odpověď (V – </a:t>
            </a:r>
            <a:r>
              <a:rPr lang="cs-CZ" b="1" dirty="0" err="1"/>
              <a:t>Verbal</a:t>
            </a:r>
            <a:r>
              <a:rPr lang="cs-CZ" b="1" dirty="0"/>
              <a:t> response)</a:t>
            </a:r>
          </a:p>
          <a:p>
            <a:r>
              <a:rPr lang="cs-CZ" dirty="0"/>
              <a:t>Hodnotí se kvalita řeči a orientace pacienta. </a:t>
            </a:r>
          </a:p>
          <a:p>
            <a:r>
              <a:rPr lang="cs-CZ" b="1" dirty="0"/>
              <a:t>5 bodů:</a:t>
            </a:r>
            <a:r>
              <a:rPr lang="cs-CZ" dirty="0"/>
              <a:t> Orientovaná, smysluplná řeč (pacient ví, kdo je, kde je a jaké je datum).</a:t>
            </a:r>
          </a:p>
          <a:p>
            <a:r>
              <a:rPr lang="cs-CZ" b="1" dirty="0"/>
              <a:t>4 body:</a:t>
            </a:r>
            <a:r>
              <a:rPr lang="cs-CZ" dirty="0"/>
              <a:t> Dezorientovaná řeč (zmatená konverzace).</a:t>
            </a:r>
          </a:p>
          <a:p>
            <a:r>
              <a:rPr lang="cs-CZ" b="1" dirty="0"/>
              <a:t>3 body:</a:t>
            </a:r>
            <a:r>
              <a:rPr lang="cs-CZ" dirty="0"/>
              <a:t> Nepřiléhavá slova (nesouvislá, vykřikovaná slova).</a:t>
            </a:r>
          </a:p>
          <a:p>
            <a:r>
              <a:rPr lang="cs-CZ" b="1" dirty="0"/>
              <a:t>2 body:</a:t>
            </a:r>
            <a:r>
              <a:rPr lang="cs-CZ" dirty="0"/>
              <a:t> Nesrozumitelné zvuky (sténání, mumlání).</a:t>
            </a:r>
          </a:p>
          <a:p>
            <a:r>
              <a:rPr lang="cs-CZ" b="1" dirty="0"/>
              <a:t>1 bod:</a:t>
            </a:r>
            <a:r>
              <a:rPr lang="cs-CZ" dirty="0"/>
              <a:t> Bez odpovědi.</a:t>
            </a:r>
          </a:p>
          <a:p>
            <a:r>
              <a:rPr lang="cs-CZ" i="1" dirty="0"/>
              <a:t>(U </a:t>
            </a:r>
            <a:r>
              <a:rPr lang="cs-CZ" i="1" dirty="0" err="1"/>
              <a:t>intubovaných</a:t>
            </a:r>
            <a:r>
              <a:rPr lang="cs-CZ" i="1" dirty="0"/>
              <a:t> pacientů se značí písmenem </a:t>
            </a:r>
            <a:r>
              <a:rPr lang="cs-CZ" b="1" i="1" dirty="0"/>
              <a:t>T</a:t>
            </a:r>
            <a:r>
              <a:rPr lang="cs-CZ" i="1" dirty="0"/>
              <a:t> – např. V1T).</a:t>
            </a:r>
            <a:r>
              <a:rPr lang="cs-CZ" dirty="0"/>
              <a:t> 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C1FFE29-F4A4-4313-B751-E5A4805424D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b="1" dirty="0"/>
              <a:t>Motorická odpověď (M – Motor response)</a:t>
            </a:r>
          </a:p>
          <a:p>
            <a:r>
              <a:rPr lang="cs-CZ" dirty="0"/>
              <a:t>Hodnotí se nejlepší pohybová reakce na výzvu nebo bolestivý podnět. </a:t>
            </a:r>
          </a:p>
          <a:p>
            <a:r>
              <a:rPr lang="cs-CZ" b="1" dirty="0"/>
              <a:t>6 bodů:</a:t>
            </a:r>
            <a:r>
              <a:rPr lang="cs-CZ" dirty="0"/>
              <a:t> Vyhoví výzvě (provede cílený pohyb na požádání).</a:t>
            </a:r>
          </a:p>
          <a:p>
            <a:r>
              <a:rPr lang="cs-CZ" b="1" dirty="0"/>
              <a:t>5 bodů:</a:t>
            </a:r>
            <a:r>
              <a:rPr lang="cs-CZ" dirty="0"/>
              <a:t> Lokalizuje bolest (cíleně se brání bolestivému podnětu).</a:t>
            </a:r>
          </a:p>
          <a:p>
            <a:r>
              <a:rPr lang="cs-CZ" b="1" dirty="0"/>
              <a:t>4 body:</a:t>
            </a:r>
            <a:r>
              <a:rPr lang="cs-CZ" dirty="0"/>
              <a:t> Úniková reakce (při bolesti odtahuje končetinu).</a:t>
            </a:r>
          </a:p>
          <a:p>
            <a:r>
              <a:rPr lang="cs-CZ" b="1" dirty="0"/>
              <a:t>3 body:</a:t>
            </a:r>
            <a:r>
              <a:rPr lang="cs-CZ" dirty="0"/>
              <a:t> Abnormální flexe (dekortikační rigidita – ohýbání končetin k tělu).</a:t>
            </a:r>
          </a:p>
          <a:p>
            <a:r>
              <a:rPr lang="cs-CZ" b="1" dirty="0"/>
              <a:t>2 body:</a:t>
            </a:r>
            <a:r>
              <a:rPr lang="cs-CZ" dirty="0"/>
              <a:t> Abnormální extenze (</a:t>
            </a:r>
            <a:r>
              <a:rPr lang="cs-CZ" dirty="0" err="1"/>
              <a:t>decerebrační</a:t>
            </a:r>
            <a:r>
              <a:rPr lang="cs-CZ" dirty="0"/>
              <a:t> rigidita – propínání končetin).</a:t>
            </a:r>
          </a:p>
          <a:p>
            <a:r>
              <a:rPr lang="cs-CZ" b="1" dirty="0"/>
              <a:t>1 bod:</a:t>
            </a:r>
            <a:r>
              <a:rPr lang="cs-CZ" dirty="0"/>
              <a:t> Bez reakce.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Interpretace výsledného skóre</a:t>
            </a:r>
          </a:p>
          <a:p>
            <a:r>
              <a:rPr lang="cs-CZ" dirty="0"/>
              <a:t>Celkový počet bodů se pohybuje v rozmezí </a:t>
            </a:r>
            <a:r>
              <a:rPr lang="cs-CZ" b="1" dirty="0"/>
              <a:t>3 až 15</a:t>
            </a:r>
            <a:r>
              <a:rPr lang="cs-CZ" dirty="0"/>
              <a:t>: </a:t>
            </a:r>
          </a:p>
          <a:p>
            <a:r>
              <a:rPr lang="cs-CZ" b="1" dirty="0"/>
              <a:t>15 – 13 bodů:</a:t>
            </a:r>
            <a:r>
              <a:rPr lang="cs-CZ" dirty="0"/>
              <a:t> Lehké poranění mozku (např. komoce).</a:t>
            </a:r>
          </a:p>
          <a:p>
            <a:r>
              <a:rPr lang="cs-CZ" b="1" dirty="0"/>
              <a:t>12 – 9 bodů:</a:t>
            </a:r>
            <a:r>
              <a:rPr lang="cs-CZ" dirty="0"/>
              <a:t> Středně těžké poranění mozku.</a:t>
            </a:r>
          </a:p>
          <a:p>
            <a:r>
              <a:rPr lang="cs-CZ" b="1" dirty="0"/>
              <a:t>8 – 3 body:</a:t>
            </a:r>
            <a:r>
              <a:rPr lang="cs-CZ" dirty="0"/>
              <a:t> Těžké poranění mozku (stav kómatu, pod 8 bodů se obvykle přistupuje k intubaci).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9143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3D367B3-EC9E-4655-B893-DF74262F5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Fraktury lebky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E44133A-A297-4C33-96B4-08A7811DF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Podle lokalizace (kde ke zlomenině došlo)</a:t>
            </a:r>
          </a:p>
          <a:p>
            <a:r>
              <a:rPr lang="cs-CZ" b="1" dirty="0"/>
              <a:t>Zlomeniny klenby (</a:t>
            </a:r>
            <a:r>
              <a:rPr lang="cs-CZ" b="1" dirty="0" err="1"/>
              <a:t>kalvy</a:t>
            </a:r>
            <a:r>
              <a:rPr lang="cs-CZ" b="1" dirty="0"/>
              <a:t>):</a:t>
            </a:r>
            <a:r>
              <a:rPr lang="cs-CZ" dirty="0"/>
              <a:t> Postihují horní a boční části lebky (např. kost čelní, temenní). Často jsou viditelné jako otok nebo tržná rána na hlavě.</a:t>
            </a:r>
          </a:p>
          <a:p>
            <a:r>
              <a:rPr lang="cs-CZ" b="1" dirty="0"/>
              <a:t>Zlomeniny </a:t>
            </a:r>
            <a:r>
              <a:rPr lang="cs-CZ" b="1" dirty="0" err="1"/>
              <a:t>baze</a:t>
            </a:r>
            <a:r>
              <a:rPr lang="cs-CZ" b="1" dirty="0"/>
              <a:t> (spodiny) lební:</a:t>
            </a:r>
            <a:r>
              <a:rPr lang="cs-CZ" dirty="0"/>
              <a:t> Závažnější poranění v hloubce lebky. Dělí se podle postižené jámy:</a:t>
            </a:r>
          </a:p>
          <a:p>
            <a:pPr lvl="1"/>
            <a:r>
              <a:rPr lang="cs-CZ" b="1" dirty="0"/>
              <a:t>Přední jáma:</a:t>
            </a:r>
            <a:r>
              <a:rPr lang="cs-CZ" dirty="0"/>
              <a:t> Často spojena s výtokem mozkomíšního moku z nosu (rinorea) a "brýlovým hematomem".</a:t>
            </a:r>
          </a:p>
          <a:p>
            <a:pPr lvl="1"/>
            <a:r>
              <a:rPr lang="cs-CZ" b="1" dirty="0"/>
              <a:t>Střední jáma:</a:t>
            </a:r>
            <a:r>
              <a:rPr lang="cs-CZ" dirty="0"/>
              <a:t> Může dojít k poškození sluchového nebo lícního nervu a výtoku moku z ucha (otorea).</a:t>
            </a:r>
          </a:p>
          <a:p>
            <a:pPr lvl="1"/>
            <a:r>
              <a:rPr lang="cs-CZ" b="1" dirty="0"/>
              <a:t>Zadní jáma:</a:t>
            </a:r>
            <a:r>
              <a:rPr lang="cs-CZ" dirty="0"/>
              <a:t> Riziko poškození mozkového kmene a mozečku.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2860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67DD85-EE54-456A-9896-57F3EDD2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Podle typu lomné linie (jak kost vypadá)</a:t>
            </a:r>
            <a:endParaRPr lang="cs-CZ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F675E3F-B8F2-45C2-9CBC-2631B8CC66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Lineární (fissury):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Jednoduché praskliny bez posunu kostních úlomků. Jsou nejčastější a často se hojí spontánně.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Tříštivé (kominutivní):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Kost je rozlomena na tři a více úlomků.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Vpáčeny (impresivní):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Úlomek kosti je zatlačen dovnitř směrem k mozku. Pokud je vpáčení větší než tloušťka kosti, bývá indikována operace k uvolnění tlaku na mozek.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Diastatické:</a:t>
            </a: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Dochází k rozestupu lebečních švů, typické zejména u kojenců a malých dětí.  </a:t>
            </a:r>
          </a:p>
        </p:txBody>
      </p:sp>
    </p:spTree>
    <p:extLst>
      <p:ext uri="{BB962C8B-B14F-4D97-AF65-F5344CB8AC3E}">
        <p14:creationId xmlns:p14="http://schemas.microsoft.com/office/powerpoint/2010/main" val="348179562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1363</Words>
  <Application>Microsoft Office PowerPoint</Application>
  <PresentationFormat>Širokoúhlá obrazovka</PresentationFormat>
  <Paragraphs>117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Motiv Office</vt:lpstr>
      <vt:lpstr>Poranění hlavy a mozku</vt:lpstr>
      <vt:lpstr>Úvod a epidemiologie</vt:lpstr>
      <vt:lpstr>Klasifikace poranění</vt:lpstr>
      <vt:lpstr>Komoce mozku (Commotio cerebri – Otřes)</vt:lpstr>
      <vt:lpstr>Kontuze mozku (Contusio cerebri – Zhmoždění)</vt:lpstr>
      <vt:lpstr>Komprese mozku (Compressio cerebri – Stlačení)</vt:lpstr>
      <vt:lpstr>Glasgow Coma Scale (GCS) je standardizovaná stupnice používaná k objektivnímu hodnocení hloubky bezvědomí a závažnosti poranění mozku</vt:lpstr>
      <vt:lpstr>Fraktury lebky</vt:lpstr>
      <vt:lpstr>Podle typu lomné linie (jak kost vypadá)</vt:lpstr>
      <vt:lpstr>Podle vztahu k okolí (riziko infekce)</vt:lpstr>
      <vt:lpstr>arovné známky pro fyzioterapeuta (tzv. Red Flags)</vt:lpstr>
      <vt:lpstr>Klinický obraz a symptomatologie</vt:lpstr>
      <vt:lpstr>Akutní fáze a vyšetření fyzioterapeutem</vt:lpstr>
      <vt:lpstr>Fyzioterapeutické postupy a metody</vt:lpstr>
      <vt:lpstr>Specifika neurorehabilitace</vt:lpstr>
      <vt:lpstr>Prognóza a návrat do života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Poranění hlavy a mozku</dc:title>
  <dc:creator>Nejedlá Marie</dc:creator>
  <cp:lastModifiedBy>Nejedlá Marie</cp:lastModifiedBy>
  <cp:revision>3</cp:revision>
  <dcterms:created xsi:type="dcterms:W3CDTF">2026-03-11T07:32:22Z</dcterms:created>
  <dcterms:modified xsi:type="dcterms:W3CDTF">2026-03-11T07:43:04Z</dcterms:modified>
</cp:coreProperties>
</file>