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</p:sldMasterIdLst>
  <p:notesMasterIdLst>
    <p:notesMasterId r:id="rId4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5" r:id="rId19"/>
    <p:sldId id="276" r:id="rId20"/>
    <p:sldId id="278" r:id="rId21"/>
    <p:sldId id="279" r:id="rId22"/>
    <p:sldId id="280" r:id="rId23"/>
    <p:sldId id="281" r:id="rId24"/>
    <p:sldId id="282" r:id="rId25"/>
    <p:sldId id="284" r:id="rId26"/>
    <p:sldId id="285" r:id="rId27"/>
    <p:sldId id="286" r:id="rId28"/>
    <p:sldId id="287" r:id="rId29"/>
    <p:sldId id="288" r:id="rId30"/>
    <p:sldId id="291" r:id="rId31"/>
    <p:sldId id="293" r:id="rId32"/>
    <p:sldId id="294" r:id="rId33"/>
    <p:sldId id="295" r:id="rId34"/>
    <p:sldId id="296" r:id="rId35"/>
    <p:sldId id="298" r:id="rId36"/>
    <p:sldId id="299" r:id="rId37"/>
    <p:sldId id="300" r:id="rId38"/>
    <p:sldId id="302" r:id="rId39"/>
    <p:sldId id="304" r:id="rId40"/>
    <p:sldId id="305" r:id="rId41"/>
    <p:sldId id="306" r:id="rId42"/>
    <p:sldId id="308" r:id="rId43"/>
    <p:sldId id="309" r:id="rId44"/>
    <p:sldId id="310" r:id="rId45"/>
  </p:sldIdLst>
  <p:sldSz cx="9906000" cy="6858000" type="A4"/>
  <p:notesSz cx="7086600" cy="94107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4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Klikněte pro přesun snímku</a:t>
            </a: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cs-CZ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Klikněte pro úpravu formátu komentářů</a:t>
            </a:r>
          </a:p>
        </p:txBody>
      </p:sp>
      <p:sp>
        <p:nvSpPr>
          <p:cNvPr id="9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cs-CZ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91" name="PlaceHolder 4"/>
          <p:cNvSpPr>
            <a:spLocks noGrp="1"/>
          </p:cNvSpPr>
          <p:nvPr>
            <p:ph type="dt" idx="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cs-CZ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cs-CZ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92" name="PlaceHolder 5"/>
          <p:cNvSpPr>
            <a:spLocks noGrp="1"/>
          </p:cNvSpPr>
          <p:nvPr>
            <p:ph type="ftr" idx="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cs-CZ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cs-CZ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93" name="PlaceHolder 6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cs-CZ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E8255379-1EB3-44BB-A25D-F5C4BFD419C6}" type="slidenum">
              <a:rPr lang="cs-CZ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fld>
            <a:endParaRPr lang="cs-CZ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2920" y="701640"/>
            <a:ext cx="5060160" cy="3502800"/>
          </a:xfrm>
          <a:prstGeom prst="rect">
            <a:avLst/>
          </a:prstGeom>
          <a:ln w="0">
            <a:noFill/>
          </a:ln>
        </p:spPr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914400" y="4484520"/>
            <a:ext cx="5244480" cy="4206240"/>
          </a:xfrm>
          <a:prstGeom prst="rect">
            <a:avLst/>
          </a:prstGeom>
          <a:noFill/>
          <a:ln w="9360">
            <a:noFill/>
          </a:ln>
        </p:spPr>
        <p:txBody>
          <a:bodyPr lIns="86760" tIns="43560" rIns="86760" bIns="43560" numCol="1" spcCol="0" anchor="t">
            <a:noAutofit/>
          </a:bodyPr>
          <a:lstStyle/>
          <a:p>
            <a:pPr indent="0">
              <a:buNone/>
            </a:pP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sldNum" idx="5"/>
          </p:nvPr>
        </p:nvSpPr>
        <p:spPr>
          <a:xfrm>
            <a:off x="4030560" y="8970840"/>
            <a:ext cx="3039480" cy="420120"/>
          </a:xfrm>
          <a:prstGeom prst="rect">
            <a:avLst/>
          </a:prstGeom>
          <a:noFill/>
          <a:ln w="9360">
            <a:noFill/>
          </a:ln>
        </p:spPr>
        <p:txBody>
          <a:bodyPr lIns="86760" tIns="43560" rIns="86760" bIns="43560" numCol="1" spcCol="0" anchor="b">
            <a:noAutofit/>
          </a:bodyPr>
          <a:lstStyle>
            <a:lvl1pPr indent="0" algn="r" defTabSz="868320">
              <a:lnSpc>
                <a:spcPct val="100000"/>
              </a:lnSpc>
              <a:buNone/>
              <a:tabLst>
                <a:tab pos="0" algn="l"/>
              </a:tabLst>
              <a:defRPr lang="en-US" sz="1100" b="0" u="none" strike="noStrike">
                <a:solidFill>
                  <a:schemeClr val="dk1"/>
                </a:solidFill>
                <a:effectLst/>
                <a:uFillTx/>
                <a:latin typeface="Times New Roman"/>
              </a:defRPr>
            </a:lvl1pPr>
          </a:lstStyle>
          <a:p>
            <a:pPr indent="0" algn="r" defTabSz="868320">
              <a:lnSpc>
                <a:spcPct val="100000"/>
              </a:lnSpc>
              <a:buNone/>
              <a:tabLst>
                <a:tab pos="0" algn="l"/>
              </a:tabLst>
            </a:pPr>
            <a:fld id="{C9A9E2DD-FBB3-4F77-98C1-DB9FB8431EA0}" type="slidenum">
              <a:rPr lang="en-US" sz="1100" b="0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16</a:t>
            </a:fld>
            <a:endParaRPr lang="cs-CZ" sz="11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2920" y="701640"/>
            <a:ext cx="5060160" cy="3502800"/>
          </a:xfrm>
          <a:prstGeom prst="rect">
            <a:avLst/>
          </a:prstGeom>
          <a:ln w="0">
            <a:noFill/>
          </a:ln>
        </p:spPr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914400" y="4484520"/>
            <a:ext cx="5244480" cy="4206240"/>
          </a:xfrm>
          <a:prstGeom prst="rect">
            <a:avLst/>
          </a:prstGeom>
          <a:noFill/>
          <a:ln w="9360">
            <a:noFill/>
          </a:ln>
        </p:spPr>
        <p:txBody>
          <a:bodyPr lIns="86760" tIns="43560" rIns="86760" bIns="43560" numCol="1" spcCol="0" anchor="t">
            <a:noAutofit/>
          </a:bodyPr>
          <a:lstStyle/>
          <a:p>
            <a:pPr indent="0">
              <a:buNone/>
            </a:pP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sldNum" idx="6"/>
          </p:nvPr>
        </p:nvSpPr>
        <p:spPr>
          <a:xfrm>
            <a:off x="4030560" y="8970840"/>
            <a:ext cx="3039480" cy="420120"/>
          </a:xfrm>
          <a:prstGeom prst="rect">
            <a:avLst/>
          </a:prstGeom>
          <a:noFill/>
          <a:ln w="9360">
            <a:noFill/>
          </a:ln>
        </p:spPr>
        <p:txBody>
          <a:bodyPr lIns="86760" tIns="43560" rIns="86760" bIns="43560" numCol="1" spcCol="0" anchor="b">
            <a:noAutofit/>
          </a:bodyPr>
          <a:lstStyle>
            <a:lvl1pPr indent="0" algn="r" defTabSz="868320">
              <a:lnSpc>
                <a:spcPct val="100000"/>
              </a:lnSpc>
              <a:buNone/>
              <a:tabLst>
                <a:tab pos="0" algn="l"/>
              </a:tabLst>
              <a:defRPr lang="en-US" sz="1100" b="0" u="none" strike="noStrike">
                <a:solidFill>
                  <a:schemeClr val="dk1"/>
                </a:solidFill>
                <a:effectLst/>
                <a:uFillTx/>
                <a:latin typeface="Times New Roman"/>
              </a:defRPr>
            </a:lvl1pPr>
          </a:lstStyle>
          <a:p>
            <a:pPr indent="0" algn="r" defTabSz="868320">
              <a:lnSpc>
                <a:spcPct val="100000"/>
              </a:lnSpc>
              <a:buNone/>
              <a:tabLst>
                <a:tab pos="0" algn="l"/>
              </a:tabLst>
            </a:pPr>
            <a:fld id="{11AEA086-0B31-4B01-AEEB-7F93E13FFD60}" type="slidenum">
              <a:rPr lang="en-US" sz="1100" b="0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23</a:t>
            </a:fld>
            <a:endParaRPr lang="cs-CZ" sz="11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812880" y="271800"/>
            <a:ext cx="86400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cs-CZ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cs-CZ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Záhlaví části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40"/>
          <p:cNvSpPr/>
          <p:nvPr/>
        </p:nvSpPr>
        <p:spPr>
          <a:xfrm>
            <a:off x="0" y="5950080"/>
            <a:ext cx="9905400" cy="907200"/>
          </a:xfrm>
          <a:prstGeom prst="rect">
            <a:avLst/>
          </a:prstGeom>
          <a:pattFill prst="wdUpDiag">
            <a:fgClr>
              <a:srgbClr val="00006E"/>
            </a:fgClr>
            <a:bgClr>
              <a:srgbClr val="FFFFFF"/>
            </a:bgClr>
          </a:patt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sp>
        <p:nvSpPr>
          <p:cNvPr id="62" name="AutoShape 39"/>
          <p:cNvSpPr/>
          <p:nvPr/>
        </p:nvSpPr>
        <p:spPr>
          <a:xfrm>
            <a:off x="201600" y="6058080"/>
            <a:ext cx="9503640" cy="681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cxnSp>
        <p:nvCxnSpPr>
          <p:cNvPr id="63" name="AutoShape 26"/>
          <p:cNvCxnSpPr/>
          <p:nvPr/>
        </p:nvCxnSpPr>
        <p:spPr>
          <a:xfrm>
            <a:off x="452160" y="3267000"/>
            <a:ext cx="720" cy="72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pic>
        <p:nvPicPr>
          <p:cNvPr id="64" name="Picture 8"/>
          <p:cNvPicPr/>
          <p:nvPr/>
        </p:nvPicPr>
        <p:blipFill>
          <a:blip r:embed="rId2"/>
          <a:stretch/>
        </p:blipFill>
        <p:spPr>
          <a:xfrm>
            <a:off x="415800" y="6093000"/>
            <a:ext cx="2628360" cy="602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82640" y="4406760"/>
            <a:ext cx="8419320" cy="1361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4000" b="1" u="none" strike="noStrike" cap="all">
                <a:solidFill>
                  <a:srgbClr val="00006E"/>
                </a:solidFill>
                <a:effectLst/>
                <a:uFillTx/>
                <a:latin typeface="Arial Black"/>
              </a:rPr>
              <a:t>Klepnutím lze upravit styl předlohy nadpisů.</a:t>
            </a:r>
            <a:endParaRPr lang="cs-CZ" sz="4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782640" y="2906640"/>
            <a:ext cx="8419320" cy="1499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b">
            <a:noAutofit/>
          </a:bodyPr>
          <a:lstStyle/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Klepnutím lze upravit styly předlohy textu.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40"/>
          <p:cNvSpPr/>
          <p:nvPr/>
        </p:nvSpPr>
        <p:spPr>
          <a:xfrm>
            <a:off x="0" y="5950080"/>
            <a:ext cx="9905400" cy="907200"/>
          </a:xfrm>
          <a:prstGeom prst="rect">
            <a:avLst/>
          </a:prstGeom>
          <a:pattFill prst="wdUpDiag">
            <a:fgClr>
              <a:srgbClr val="00006E"/>
            </a:fgClr>
            <a:bgClr>
              <a:srgbClr val="FFFFFF"/>
            </a:bgClr>
          </a:patt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sp>
        <p:nvSpPr>
          <p:cNvPr id="68" name="AutoShape 39"/>
          <p:cNvSpPr/>
          <p:nvPr/>
        </p:nvSpPr>
        <p:spPr>
          <a:xfrm>
            <a:off x="201600" y="6058080"/>
            <a:ext cx="9503640" cy="681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cxnSp>
        <p:nvCxnSpPr>
          <p:cNvPr id="69" name="AutoShape 26"/>
          <p:cNvCxnSpPr/>
          <p:nvPr/>
        </p:nvCxnSpPr>
        <p:spPr>
          <a:xfrm>
            <a:off x="452160" y="3267000"/>
            <a:ext cx="720" cy="72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pic>
        <p:nvPicPr>
          <p:cNvPr id="70" name="Picture 8"/>
          <p:cNvPicPr/>
          <p:nvPr/>
        </p:nvPicPr>
        <p:blipFill>
          <a:blip r:embed="rId2"/>
          <a:stretch/>
        </p:blipFill>
        <p:spPr>
          <a:xfrm>
            <a:off x="415800" y="6093000"/>
            <a:ext cx="2628360" cy="602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Klepnutím lze upravit styl předlohy nadpisů.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2520" y="1125360"/>
            <a:ext cx="451260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Klepnutím lze upravit styly předlohy textu.</a:t>
            </a:r>
            <a:endParaRPr lang="cs-CZ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79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Druhá úroveň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>
              <a:lnSpc>
                <a:spcPct val="100000"/>
              </a:lnSpc>
              <a:spcBef>
                <a:spcPts val="40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Třetí úroveň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>
              <a:lnSpc>
                <a:spcPct val="100000"/>
              </a:lnSpc>
              <a:spcBef>
                <a:spcPts val="36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Čtvrtá úroveň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>
              <a:lnSpc>
                <a:spcPct val="100000"/>
              </a:lnSpc>
              <a:spcBef>
                <a:spcPts val="36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Pátá úroveň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118120" y="1125360"/>
            <a:ext cx="45140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Klepnutím lze upravit styly předlohy textu.</a:t>
            </a:r>
            <a:endParaRPr lang="cs-CZ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79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Druhá úroveň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>
              <a:lnSpc>
                <a:spcPct val="100000"/>
              </a:lnSpc>
              <a:spcBef>
                <a:spcPts val="40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Třetí úroveň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>
              <a:lnSpc>
                <a:spcPct val="100000"/>
              </a:lnSpc>
              <a:spcBef>
                <a:spcPts val="36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Čtvrtá úroveň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>
              <a:lnSpc>
                <a:spcPct val="100000"/>
              </a:lnSpc>
              <a:spcBef>
                <a:spcPts val="36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Pátá úroveň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orovnání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40"/>
          <p:cNvSpPr/>
          <p:nvPr/>
        </p:nvSpPr>
        <p:spPr>
          <a:xfrm>
            <a:off x="0" y="5950080"/>
            <a:ext cx="9905400" cy="907200"/>
          </a:xfrm>
          <a:prstGeom prst="rect">
            <a:avLst/>
          </a:prstGeom>
          <a:pattFill prst="wdUpDiag">
            <a:fgClr>
              <a:srgbClr val="00006E"/>
            </a:fgClr>
            <a:bgClr>
              <a:srgbClr val="FFFFFF"/>
            </a:bgClr>
          </a:patt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sp>
        <p:nvSpPr>
          <p:cNvPr id="75" name="AutoShape 39"/>
          <p:cNvSpPr/>
          <p:nvPr/>
        </p:nvSpPr>
        <p:spPr>
          <a:xfrm>
            <a:off x="201600" y="6058080"/>
            <a:ext cx="9503640" cy="681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cxnSp>
        <p:nvCxnSpPr>
          <p:cNvPr id="76" name="AutoShape 26"/>
          <p:cNvCxnSpPr/>
          <p:nvPr/>
        </p:nvCxnSpPr>
        <p:spPr>
          <a:xfrm>
            <a:off x="452160" y="3267000"/>
            <a:ext cx="720" cy="72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pic>
        <p:nvPicPr>
          <p:cNvPr id="77" name="Picture 8"/>
          <p:cNvPicPr/>
          <p:nvPr/>
        </p:nvPicPr>
        <p:blipFill>
          <a:blip r:embed="rId2"/>
          <a:stretch/>
        </p:blipFill>
        <p:spPr>
          <a:xfrm>
            <a:off x="415800" y="6093000"/>
            <a:ext cx="2628360" cy="602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95360" y="274680"/>
            <a:ext cx="8914680" cy="114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Klepnutím lze upravit styl předlohy nadpisů.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95360" y="1535040"/>
            <a:ext cx="4376160" cy="639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b">
            <a:noAutofit/>
          </a:bodyPr>
          <a:lstStyle/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Klepnutím lze upravit styly předlohy textu.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95360" y="2174760"/>
            <a:ext cx="4376160" cy="3701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Klepnutím lze upravit styly předlohy textu.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0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Druhá úroveň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>
              <a:lnSpc>
                <a:spcPct val="100000"/>
              </a:lnSpc>
              <a:spcBef>
                <a:spcPts val="36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Třetí úroveň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>
              <a:lnSpc>
                <a:spcPct val="100000"/>
              </a:lnSpc>
              <a:spcBef>
                <a:spcPts val="32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Čtvrtá úroveň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>
              <a:lnSpc>
                <a:spcPct val="100000"/>
              </a:lnSpc>
              <a:spcBef>
                <a:spcPts val="32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Pátá úroveň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5032440" y="1535040"/>
            <a:ext cx="4377600" cy="639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b">
            <a:noAutofit/>
          </a:bodyPr>
          <a:lstStyle/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Klepnutím lze upravit styly předlohy textu.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5032440" y="2174760"/>
            <a:ext cx="4377600" cy="3701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Klepnutím lze upravit styly předlohy textu.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0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Druhá úroveň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>
              <a:lnSpc>
                <a:spcPct val="100000"/>
              </a:lnSpc>
              <a:spcBef>
                <a:spcPts val="36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Třetí úroveň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>
              <a:lnSpc>
                <a:spcPct val="100000"/>
              </a:lnSpc>
              <a:spcBef>
                <a:spcPts val="32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Čtvrtá úroveň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>
              <a:lnSpc>
                <a:spcPct val="100000"/>
              </a:lnSpc>
              <a:spcBef>
                <a:spcPts val="32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Pátá úroveň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40"/>
          <p:cNvSpPr/>
          <p:nvPr/>
        </p:nvSpPr>
        <p:spPr>
          <a:xfrm>
            <a:off x="0" y="5950080"/>
            <a:ext cx="9905400" cy="907200"/>
          </a:xfrm>
          <a:prstGeom prst="rect">
            <a:avLst/>
          </a:prstGeom>
          <a:pattFill prst="wdUpDiag">
            <a:fgClr>
              <a:srgbClr val="00006E"/>
            </a:fgClr>
            <a:bgClr>
              <a:srgbClr val="FFFFFF"/>
            </a:bgClr>
          </a:patt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sp>
        <p:nvSpPr>
          <p:cNvPr id="84" name="AutoShape 39"/>
          <p:cNvSpPr/>
          <p:nvPr/>
        </p:nvSpPr>
        <p:spPr>
          <a:xfrm>
            <a:off x="201600" y="6058080"/>
            <a:ext cx="9503640" cy="681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cxnSp>
        <p:nvCxnSpPr>
          <p:cNvPr id="85" name="AutoShape 26"/>
          <p:cNvCxnSpPr/>
          <p:nvPr/>
        </p:nvCxnSpPr>
        <p:spPr>
          <a:xfrm>
            <a:off x="452160" y="3267000"/>
            <a:ext cx="720" cy="72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pic>
        <p:nvPicPr>
          <p:cNvPr id="86" name="Picture 8"/>
          <p:cNvPicPr/>
          <p:nvPr/>
        </p:nvPicPr>
        <p:blipFill>
          <a:blip r:embed="rId2"/>
          <a:stretch/>
        </p:blipFill>
        <p:spPr>
          <a:xfrm>
            <a:off x="415800" y="6093000"/>
            <a:ext cx="2628360" cy="602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Klepnutím lze upravit styl předlohy nadpisů.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0"/>
          <p:cNvSpPr/>
          <p:nvPr/>
        </p:nvSpPr>
        <p:spPr>
          <a:xfrm>
            <a:off x="0" y="5950080"/>
            <a:ext cx="9905400" cy="907200"/>
          </a:xfrm>
          <a:prstGeom prst="rect">
            <a:avLst/>
          </a:prstGeom>
          <a:pattFill prst="wdUpDiag">
            <a:fgClr>
              <a:srgbClr val="00006E"/>
            </a:fgClr>
            <a:bgClr>
              <a:srgbClr val="FFFFFF"/>
            </a:bgClr>
          </a:patt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sp>
        <p:nvSpPr>
          <p:cNvPr id="16" name="AutoShape 39"/>
          <p:cNvSpPr/>
          <p:nvPr/>
        </p:nvSpPr>
        <p:spPr>
          <a:xfrm>
            <a:off x="201600" y="6058080"/>
            <a:ext cx="9503640" cy="681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cxnSp>
        <p:nvCxnSpPr>
          <p:cNvPr id="17" name="AutoShape 26"/>
          <p:cNvCxnSpPr/>
          <p:nvPr/>
        </p:nvCxnSpPr>
        <p:spPr>
          <a:xfrm>
            <a:off x="452160" y="3267000"/>
            <a:ext cx="720" cy="72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pic>
        <p:nvPicPr>
          <p:cNvPr id="18" name="Picture 8"/>
          <p:cNvPicPr/>
          <p:nvPr/>
        </p:nvPicPr>
        <p:blipFill>
          <a:blip r:embed="rId2"/>
          <a:stretch/>
        </p:blipFill>
        <p:spPr>
          <a:xfrm>
            <a:off x="415800" y="6093000"/>
            <a:ext cx="2628360" cy="602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bsah s titulkem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0"/>
          <p:cNvSpPr/>
          <p:nvPr/>
        </p:nvSpPr>
        <p:spPr>
          <a:xfrm>
            <a:off x="0" y="5950080"/>
            <a:ext cx="9905400" cy="907200"/>
          </a:xfrm>
          <a:prstGeom prst="rect">
            <a:avLst/>
          </a:prstGeom>
          <a:pattFill prst="wdUpDiag">
            <a:fgClr>
              <a:srgbClr val="00006E"/>
            </a:fgClr>
            <a:bgClr>
              <a:srgbClr val="FFFFFF"/>
            </a:bgClr>
          </a:patt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sp>
        <p:nvSpPr>
          <p:cNvPr id="20" name="AutoShape 39"/>
          <p:cNvSpPr/>
          <p:nvPr/>
        </p:nvSpPr>
        <p:spPr>
          <a:xfrm>
            <a:off x="201600" y="6058080"/>
            <a:ext cx="9503640" cy="681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cxnSp>
        <p:nvCxnSpPr>
          <p:cNvPr id="21" name="AutoShape 26"/>
          <p:cNvCxnSpPr/>
          <p:nvPr/>
        </p:nvCxnSpPr>
        <p:spPr>
          <a:xfrm>
            <a:off x="452160" y="3267000"/>
            <a:ext cx="720" cy="72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pic>
        <p:nvPicPr>
          <p:cNvPr id="22" name="Picture 8"/>
          <p:cNvPicPr/>
          <p:nvPr/>
        </p:nvPicPr>
        <p:blipFill>
          <a:blip r:embed="rId2"/>
          <a:stretch/>
        </p:blipFill>
        <p:spPr>
          <a:xfrm>
            <a:off x="415800" y="6093000"/>
            <a:ext cx="2628360" cy="602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95360" y="272880"/>
            <a:ext cx="3258360" cy="1161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Klepnutím lze upravit styl předlohy nadpisů.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3873600" y="272880"/>
            <a:ext cx="5536440" cy="5567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3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Klepnutím lze upravit styly předlohy textu.</a:t>
            </a:r>
            <a:endParaRPr lang="cs-CZ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561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Druhá úroveň</a:t>
            </a:r>
            <a:endParaRPr lang="cs-CZ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>
              <a:lnSpc>
                <a:spcPct val="100000"/>
              </a:lnSpc>
              <a:spcBef>
                <a:spcPts val="479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Třetí úroveň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>
              <a:lnSpc>
                <a:spcPct val="100000"/>
              </a:lnSpc>
              <a:spcBef>
                <a:spcPts val="40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Čtvrtá úroveň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>
              <a:lnSpc>
                <a:spcPct val="100000"/>
              </a:lnSpc>
              <a:spcBef>
                <a:spcPts val="40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Pátá úroveň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95360" y="1434960"/>
            <a:ext cx="3258360" cy="4405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cs-CZ" sz="1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Klepnutím lze upravit styly předlohy textu.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brázek s titulkem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0"/>
          <p:cNvSpPr/>
          <p:nvPr/>
        </p:nvSpPr>
        <p:spPr>
          <a:xfrm>
            <a:off x="0" y="5950080"/>
            <a:ext cx="9905400" cy="907200"/>
          </a:xfrm>
          <a:prstGeom prst="rect">
            <a:avLst/>
          </a:prstGeom>
          <a:pattFill prst="wdUpDiag">
            <a:fgClr>
              <a:srgbClr val="00006E"/>
            </a:fgClr>
            <a:bgClr>
              <a:srgbClr val="FFFFFF"/>
            </a:bgClr>
          </a:patt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sp>
        <p:nvSpPr>
          <p:cNvPr id="27" name="AutoShape 39"/>
          <p:cNvSpPr/>
          <p:nvPr/>
        </p:nvSpPr>
        <p:spPr>
          <a:xfrm>
            <a:off x="201600" y="6058080"/>
            <a:ext cx="9503640" cy="681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cxnSp>
        <p:nvCxnSpPr>
          <p:cNvPr id="28" name="AutoShape 26"/>
          <p:cNvCxnSpPr/>
          <p:nvPr/>
        </p:nvCxnSpPr>
        <p:spPr>
          <a:xfrm>
            <a:off x="452160" y="3267000"/>
            <a:ext cx="720" cy="72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pic>
        <p:nvPicPr>
          <p:cNvPr id="29" name="Picture 8"/>
          <p:cNvPicPr/>
          <p:nvPr/>
        </p:nvPicPr>
        <p:blipFill>
          <a:blip r:embed="rId2"/>
          <a:stretch/>
        </p:blipFill>
        <p:spPr>
          <a:xfrm>
            <a:off x="415800" y="6093000"/>
            <a:ext cx="2628360" cy="602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941480" y="4800600"/>
            <a:ext cx="5942880" cy="565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Klepnutím lze upravit styl předlohy nadpisů.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941480" y="612720"/>
            <a:ext cx="5942880" cy="4114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Klikněte pro úpravu formátu textu osnovy</a:t>
            </a:r>
            <a:endParaRPr lang="cs-CZ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Druhá úroveň</a:t>
            </a:r>
            <a:endParaRPr lang="cs-CZ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Třetí úroveň</a:t>
            </a:r>
            <a:endParaRPr lang="cs-CZ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Čtvrtá úroveň osnovy</a:t>
            </a:r>
            <a:endParaRPr lang="cs-CZ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Pátá úroveň osnovy</a:t>
            </a:r>
            <a:endParaRPr lang="cs-CZ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Šestá úroveň</a:t>
            </a:r>
            <a:endParaRPr lang="cs-CZ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Sedmá úroveň</a:t>
            </a:r>
            <a:endParaRPr lang="cs-CZ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1941480" y="5367240"/>
            <a:ext cx="5942880" cy="437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cs-CZ" sz="1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Klepnutím lze upravit styly předlohy textu.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40"/>
          <p:cNvSpPr/>
          <p:nvPr/>
        </p:nvSpPr>
        <p:spPr>
          <a:xfrm>
            <a:off x="0" y="5950080"/>
            <a:ext cx="9905400" cy="907200"/>
          </a:xfrm>
          <a:prstGeom prst="rect">
            <a:avLst/>
          </a:prstGeom>
          <a:pattFill prst="wdUpDiag">
            <a:fgClr>
              <a:srgbClr val="00006E"/>
            </a:fgClr>
            <a:bgClr>
              <a:srgbClr val="FFFFFF"/>
            </a:bgClr>
          </a:patt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sp>
        <p:nvSpPr>
          <p:cNvPr id="34" name="AutoShape 39"/>
          <p:cNvSpPr/>
          <p:nvPr/>
        </p:nvSpPr>
        <p:spPr>
          <a:xfrm>
            <a:off x="201600" y="6058080"/>
            <a:ext cx="9503640" cy="681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cxnSp>
        <p:nvCxnSpPr>
          <p:cNvPr id="35" name="AutoShape 26"/>
          <p:cNvCxnSpPr/>
          <p:nvPr/>
        </p:nvCxnSpPr>
        <p:spPr>
          <a:xfrm>
            <a:off x="452160" y="3267000"/>
            <a:ext cx="720" cy="72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pic>
        <p:nvPicPr>
          <p:cNvPr id="36" name="Picture 8"/>
          <p:cNvPicPr/>
          <p:nvPr/>
        </p:nvPicPr>
        <p:blipFill>
          <a:blip r:embed="rId2"/>
          <a:stretch/>
        </p:blipFill>
        <p:spPr>
          <a:xfrm>
            <a:off x="415800" y="6093000"/>
            <a:ext cx="2628360" cy="602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Klepnutím lze upravit styl předlohy nadpisů.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numCol="1" spcCol="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Klepnutím lze upravit styly předlohy textu.</a:t>
            </a:r>
            <a:endParaRPr lang="cs-CZ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79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Druhá úroveň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>
              <a:lnSpc>
                <a:spcPct val="100000"/>
              </a:lnSpc>
              <a:spcBef>
                <a:spcPts val="40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Třetí úroveň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>
              <a:lnSpc>
                <a:spcPct val="100000"/>
              </a:lnSpc>
              <a:spcBef>
                <a:spcPts val="36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Čtvrtá úroveň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>
              <a:lnSpc>
                <a:spcPct val="100000"/>
              </a:lnSpc>
              <a:spcBef>
                <a:spcPts val="32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Pátá úroveň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0"/>
          <p:cNvSpPr/>
          <p:nvPr/>
        </p:nvSpPr>
        <p:spPr>
          <a:xfrm>
            <a:off x="0" y="5950080"/>
            <a:ext cx="9905400" cy="907200"/>
          </a:xfrm>
          <a:prstGeom prst="rect">
            <a:avLst/>
          </a:prstGeom>
          <a:pattFill prst="wdUpDiag">
            <a:fgClr>
              <a:srgbClr val="00006E"/>
            </a:fgClr>
            <a:bgClr>
              <a:srgbClr val="FFFFFF"/>
            </a:bgClr>
          </a:patt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sp>
        <p:nvSpPr>
          <p:cNvPr id="40" name="AutoShape 39"/>
          <p:cNvSpPr/>
          <p:nvPr/>
        </p:nvSpPr>
        <p:spPr>
          <a:xfrm>
            <a:off x="201600" y="6058080"/>
            <a:ext cx="9503640" cy="681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cxnSp>
        <p:nvCxnSpPr>
          <p:cNvPr id="41" name="AutoShape 26"/>
          <p:cNvCxnSpPr/>
          <p:nvPr/>
        </p:nvCxnSpPr>
        <p:spPr>
          <a:xfrm>
            <a:off x="452160" y="3267000"/>
            <a:ext cx="720" cy="72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pic>
        <p:nvPicPr>
          <p:cNvPr id="42" name="Picture 8"/>
          <p:cNvPicPr/>
          <p:nvPr/>
        </p:nvPicPr>
        <p:blipFill>
          <a:blip r:embed="rId2"/>
          <a:stretch/>
        </p:blipFill>
        <p:spPr>
          <a:xfrm>
            <a:off x="415800" y="6093000"/>
            <a:ext cx="2628360" cy="602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7338960" y="404640"/>
            <a:ext cx="2293200" cy="500292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Klepnutím lze upravit styl předlohy nadpisů.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2520" y="404640"/>
            <a:ext cx="6733440" cy="500292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numCol="1" spcCol="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Klepnutím lze upravit styly předlohy textu.</a:t>
            </a:r>
            <a:endParaRPr lang="cs-CZ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79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Druhá úroveň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>
              <a:lnSpc>
                <a:spcPct val="100000"/>
              </a:lnSpc>
              <a:spcBef>
                <a:spcPts val="40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Třetí úroveň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>
              <a:lnSpc>
                <a:spcPct val="100000"/>
              </a:lnSpc>
              <a:spcBef>
                <a:spcPts val="36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Čtvrtá úroveň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>
              <a:lnSpc>
                <a:spcPct val="100000"/>
              </a:lnSpc>
              <a:spcBef>
                <a:spcPts val="32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Pátá úroveň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0"/>
          <p:cNvSpPr/>
          <p:nvPr/>
        </p:nvSpPr>
        <p:spPr>
          <a:xfrm>
            <a:off x="0" y="5950080"/>
            <a:ext cx="9905400" cy="907200"/>
          </a:xfrm>
          <a:prstGeom prst="rect">
            <a:avLst/>
          </a:prstGeom>
          <a:pattFill prst="wdUpDiag">
            <a:fgClr>
              <a:srgbClr val="00006E"/>
            </a:fgClr>
            <a:bgClr>
              <a:srgbClr val="FFFFFF"/>
            </a:bgClr>
          </a:patt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sp>
        <p:nvSpPr>
          <p:cNvPr id="46" name="AutoShape 39"/>
          <p:cNvSpPr/>
          <p:nvPr/>
        </p:nvSpPr>
        <p:spPr>
          <a:xfrm>
            <a:off x="201600" y="6058080"/>
            <a:ext cx="9503640" cy="681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cxnSp>
        <p:nvCxnSpPr>
          <p:cNvPr id="51" name="AutoShape 26"/>
          <p:cNvCxnSpPr/>
          <p:nvPr/>
        </p:nvCxnSpPr>
        <p:spPr>
          <a:xfrm>
            <a:off x="452160" y="3267000"/>
            <a:ext cx="720" cy="72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pic>
        <p:nvPicPr>
          <p:cNvPr id="52" name="Picture 8"/>
          <p:cNvPicPr/>
          <p:nvPr/>
        </p:nvPicPr>
        <p:blipFill>
          <a:blip r:embed="rId2"/>
          <a:stretch/>
        </p:blipFill>
        <p:spPr>
          <a:xfrm>
            <a:off x="415800" y="6093000"/>
            <a:ext cx="2628360" cy="602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Klepnutím lze upravit styl předlohy nadpisů.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Klepnutím lze upravit styly předlohy textu.</a:t>
            </a:r>
            <a:endParaRPr lang="cs-CZ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79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Druhá úroveň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>
              <a:lnSpc>
                <a:spcPct val="100000"/>
              </a:lnSpc>
              <a:spcBef>
                <a:spcPts val="40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Třetí úroveň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>
              <a:lnSpc>
                <a:spcPct val="100000"/>
              </a:lnSpc>
              <a:spcBef>
                <a:spcPts val="36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Čtvrtá úroveň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>
              <a:lnSpc>
                <a:spcPct val="100000"/>
              </a:lnSpc>
              <a:spcBef>
                <a:spcPts val="32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Pátá úroveň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dpis a obsah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0"/>
          <p:cNvSpPr/>
          <p:nvPr/>
        </p:nvSpPr>
        <p:spPr>
          <a:xfrm>
            <a:off x="0" y="5950080"/>
            <a:ext cx="9905400" cy="907200"/>
          </a:xfrm>
          <a:prstGeom prst="rect">
            <a:avLst/>
          </a:prstGeom>
          <a:pattFill prst="wdUpDiag">
            <a:fgClr>
              <a:srgbClr val="00006E"/>
            </a:fgClr>
            <a:bgClr>
              <a:srgbClr val="FFFFFF"/>
            </a:bgClr>
          </a:patt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sp>
        <p:nvSpPr>
          <p:cNvPr id="46" name="AutoShape 39"/>
          <p:cNvSpPr/>
          <p:nvPr/>
        </p:nvSpPr>
        <p:spPr>
          <a:xfrm>
            <a:off x="201600" y="6058080"/>
            <a:ext cx="9503640" cy="681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cxnSp>
        <p:nvCxnSpPr>
          <p:cNvPr id="47" name="AutoShape 26"/>
          <p:cNvCxnSpPr/>
          <p:nvPr/>
        </p:nvCxnSpPr>
        <p:spPr>
          <a:xfrm>
            <a:off x="452160" y="3267000"/>
            <a:ext cx="720" cy="72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pic>
        <p:nvPicPr>
          <p:cNvPr id="48" name="Picture 8"/>
          <p:cNvPicPr/>
          <p:nvPr/>
        </p:nvPicPr>
        <p:blipFill>
          <a:blip r:embed="rId2"/>
          <a:stretch/>
        </p:blipFill>
        <p:spPr>
          <a:xfrm>
            <a:off x="415800" y="6093000"/>
            <a:ext cx="2628360" cy="602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Klepnutím lze upravit styl předlohy nadpisů.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Klepnutím lze upravit styly předlohy textu.</a:t>
            </a:r>
            <a:endParaRPr lang="cs-CZ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79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Druhá úroveň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>
              <a:lnSpc>
                <a:spcPct val="100000"/>
              </a:lnSpc>
              <a:spcBef>
                <a:spcPts val="40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Třetí úroveň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>
              <a:lnSpc>
                <a:spcPct val="100000"/>
              </a:lnSpc>
              <a:spcBef>
                <a:spcPts val="36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Čtvrtá úroveň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>
              <a:lnSpc>
                <a:spcPct val="100000"/>
              </a:lnSpc>
              <a:spcBef>
                <a:spcPts val="32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Pátá úroveň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ýchozí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40"/>
          <p:cNvSpPr/>
          <p:nvPr/>
        </p:nvSpPr>
        <p:spPr>
          <a:xfrm>
            <a:off x="0" y="5950080"/>
            <a:ext cx="9905400" cy="907200"/>
          </a:xfrm>
          <a:prstGeom prst="rect">
            <a:avLst/>
          </a:prstGeom>
          <a:pattFill prst="wdUpDiag">
            <a:fgClr>
              <a:srgbClr val="00006E"/>
            </a:fgClr>
            <a:bgClr>
              <a:srgbClr val="FFFFFF"/>
            </a:bgClr>
          </a:patt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sp>
        <p:nvSpPr>
          <p:cNvPr id="56" name="AutoShape 39"/>
          <p:cNvSpPr/>
          <p:nvPr/>
        </p:nvSpPr>
        <p:spPr>
          <a:xfrm>
            <a:off x="201600" y="6058080"/>
            <a:ext cx="9503640" cy="681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cxnSp>
        <p:nvCxnSpPr>
          <p:cNvPr id="57" name="AutoShape 26"/>
          <p:cNvCxnSpPr/>
          <p:nvPr/>
        </p:nvCxnSpPr>
        <p:spPr>
          <a:xfrm>
            <a:off x="452160" y="3267000"/>
            <a:ext cx="720" cy="72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pic>
        <p:nvPicPr>
          <p:cNvPr id="58" name="Picture 8"/>
          <p:cNvPicPr/>
          <p:nvPr/>
        </p:nvPicPr>
        <p:blipFill>
          <a:blip r:embed="rId2"/>
          <a:stretch/>
        </p:blipFill>
        <p:spPr>
          <a:xfrm>
            <a:off x="415800" y="6093000"/>
            <a:ext cx="2628360" cy="602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Klepnutím lze upravit styl předlohy nadpisů.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Klepnutím lze upravit styly předlohy textu.</a:t>
            </a:r>
            <a:endParaRPr lang="cs-CZ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79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Druhá úroveň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>
              <a:lnSpc>
                <a:spcPct val="100000"/>
              </a:lnSpc>
              <a:spcBef>
                <a:spcPts val="40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Třetí úroveň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>
              <a:lnSpc>
                <a:spcPct val="100000"/>
              </a:lnSpc>
              <a:spcBef>
                <a:spcPts val="36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Čtvrtá úroveň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>
              <a:lnSpc>
                <a:spcPct val="100000"/>
              </a:lnSpc>
              <a:spcBef>
                <a:spcPts val="32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Pátá úroveň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 hidden="1"/>
          <p:cNvSpPr/>
          <p:nvPr/>
        </p:nvSpPr>
        <p:spPr>
          <a:xfrm>
            <a:off x="0" y="5950080"/>
            <a:ext cx="9905400" cy="907200"/>
          </a:xfrm>
          <a:prstGeom prst="rect">
            <a:avLst/>
          </a:prstGeom>
          <a:pattFill prst="wdUpDiag">
            <a:fgClr>
              <a:srgbClr val="00006E"/>
            </a:fgClr>
            <a:bgClr>
              <a:srgbClr val="FFFFFF"/>
            </a:bgClr>
          </a:patt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sp>
        <p:nvSpPr>
          <p:cNvPr id="3" name="AutoShape 39" hidden="1"/>
          <p:cNvSpPr/>
          <p:nvPr/>
        </p:nvSpPr>
        <p:spPr>
          <a:xfrm>
            <a:off x="201600" y="6058080"/>
            <a:ext cx="9503640" cy="681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cs-CZ" sz="2400" b="1" u="none" strike="noStrike">
              <a:solidFill>
                <a:srgbClr val="00006E"/>
              </a:solidFill>
              <a:effectLst/>
              <a:uFillTx/>
              <a:latin typeface="Arial Black"/>
            </a:endParaRPr>
          </a:p>
        </p:txBody>
      </p:sp>
      <p:cxnSp>
        <p:nvCxnSpPr>
          <p:cNvPr id="4" name="AutoShape 26"/>
          <p:cNvCxnSpPr/>
          <p:nvPr/>
        </p:nvCxnSpPr>
        <p:spPr>
          <a:xfrm>
            <a:off x="452160" y="3267000"/>
            <a:ext cx="720" cy="72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pic>
        <p:nvPicPr>
          <p:cNvPr id="5" name="Picture 8" hidden="1"/>
          <p:cNvPicPr/>
          <p:nvPr/>
        </p:nvPicPr>
        <p:blipFill>
          <a:blip r:embed="rId3"/>
          <a:stretch/>
        </p:blipFill>
        <p:spPr>
          <a:xfrm>
            <a:off x="415800" y="6093000"/>
            <a:ext cx="2628360" cy="602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" name="Picture 2"/>
          <p:cNvPicPr/>
          <p:nvPr/>
        </p:nvPicPr>
        <p:blipFill>
          <a:blip r:embed="rId4"/>
          <a:stretch/>
        </p:blipFill>
        <p:spPr>
          <a:xfrm>
            <a:off x="3297240" y="549360"/>
            <a:ext cx="3276000" cy="23011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7" name="Skupina 7"/>
          <p:cNvGrpSpPr/>
          <p:nvPr/>
        </p:nvGrpSpPr>
        <p:grpSpPr>
          <a:xfrm>
            <a:off x="1065240" y="549360"/>
            <a:ext cx="7740720" cy="934560"/>
            <a:chOff x="1065240" y="549360"/>
            <a:chExt cx="7740720" cy="934560"/>
          </a:xfrm>
        </p:grpSpPr>
        <p:sp>
          <p:nvSpPr>
            <p:cNvPr id="8" name="Rectangle 24"/>
            <p:cNvSpPr/>
            <p:nvPr/>
          </p:nvSpPr>
          <p:spPr>
            <a:xfrm>
              <a:off x="1065240" y="549360"/>
              <a:ext cx="3347280" cy="934200"/>
            </a:xfrm>
            <a:prstGeom prst="rect">
              <a:avLst/>
            </a:prstGeom>
            <a:gradFill rotWithShape="0">
              <a:gsLst>
                <a:gs pos="0">
                  <a:srgbClr val="000066">
                    <a:alpha val="40000"/>
                  </a:srgbClr>
                </a:gs>
                <a:gs pos="100000">
                  <a:srgbClr val="FFFFFF"/>
                </a:gs>
              </a:gsLst>
              <a:lin ang="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endParaRPr>
            </a:p>
          </p:txBody>
        </p:sp>
        <p:sp>
          <p:nvSpPr>
            <p:cNvPr id="9" name="Rectangle 25"/>
            <p:cNvSpPr/>
            <p:nvPr/>
          </p:nvSpPr>
          <p:spPr>
            <a:xfrm rot="10800000">
              <a:off x="5458680" y="549360"/>
              <a:ext cx="3347280" cy="934200"/>
            </a:xfrm>
            <a:prstGeom prst="rect">
              <a:avLst/>
            </a:prstGeom>
            <a:gradFill rotWithShape="0">
              <a:gsLst>
                <a:gs pos="0">
                  <a:srgbClr val="000066">
                    <a:alpha val="40000"/>
                  </a:srgbClr>
                </a:gs>
                <a:gs pos="100000">
                  <a:srgbClr val="FFFFFF"/>
                </a:gs>
              </a:gsLst>
              <a:lin ang="1080000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endParaRPr>
            </a:p>
          </p:txBody>
        </p:sp>
      </p:grpSp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12880" y="447120"/>
            <a:ext cx="8640000" cy="27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cs-CZ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Klikněte pro úpravu formátu textu nadpisu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ftr" idx="1"/>
          </p:nvPr>
        </p:nvSpPr>
        <p:spPr>
          <a:xfrm>
            <a:off x="762120" y="6400800"/>
            <a:ext cx="8381160" cy="22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cs-CZ" sz="1200" b="1" u="none" strike="noStrike">
                <a:solidFill>
                  <a:schemeClr val="dk1"/>
                </a:solidFill>
                <a:effectLst/>
                <a:uFillTx/>
                <a:latin typeface="Verdana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200" b="1" u="none" strike="noStrike">
                <a:solidFill>
                  <a:schemeClr val="dk1"/>
                </a:solidFill>
                <a:effectLst/>
                <a:uFillTx/>
                <a:latin typeface="Verdana"/>
              </a:rPr>
              <a:t>&lt;zápatí&gt;</a:t>
            </a:r>
            <a:endParaRPr lang="cs-CZ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short-url.org/1pyvn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2"/>
          <p:cNvSpPr/>
          <p:nvPr/>
        </p:nvSpPr>
        <p:spPr>
          <a:xfrm>
            <a:off x="344520" y="3387600"/>
            <a:ext cx="9179640" cy="133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20000"/>
              </a:lnSpc>
              <a:spcBef>
                <a:spcPts val="1120"/>
              </a:spcBef>
            </a:pPr>
            <a:r>
              <a:rPr lang="cs-CZ" sz="28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ÚVOD DO ERGOTERAPIE</a:t>
            </a:r>
            <a:br>
              <a:rPr sz="2800"/>
            </a:b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Mgr. Lucie Markovcová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Barthel Index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452520" y="900000"/>
            <a:ext cx="9179640" cy="450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Základní hodnocení </a:t>
            </a:r>
            <a:r>
              <a:rPr lang="cs-CZ" sz="2200" b="0" u="none" strike="noStrike" dirty="0" err="1">
                <a:solidFill>
                  <a:srgbClr val="00006E"/>
                </a:solidFill>
                <a:effectLst/>
                <a:uFillTx/>
                <a:latin typeface="Arial"/>
              </a:rPr>
              <a:t>pADL</a:t>
            </a:r>
            <a:r>
              <a:rPr lang="cs-CZ" sz="22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, rozpětí 0-100 bodů</a:t>
            </a:r>
            <a:endParaRPr lang="cs-CZ" sz="2200" b="0" u="none" strike="noStrike" dirty="0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None/>
            </a:pPr>
            <a:r>
              <a:rPr lang="cs-CZ" sz="22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0-40b vysoce závislý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None/>
            </a:pP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→ 45-60b střední závislost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None/>
            </a:pP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→ 65-95b lehká závislost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None/>
            </a:pP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→ 100b nezávislý 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hodnotí 10 aktivit: </a:t>
            </a: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příjem stravy, oblékání, koupání, osobní hygiena, kontinence moči a stolice, použití WC, přesuny, chůze, chůze po schodech 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! méně senzitivní →  2 pacienti mohou mít stejné skóre, ale funkční stav bude výrazně odlišný </a:t>
            </a: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(př. nezapne zip X téměř se neoblékne) 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1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Rozšířený </a:t>
            </a:r>
            <a:r>
              <a:rPr lang="cs-CZ" sz="2200" b="1" u="none" strike="noStrike" dirty="0" err="1">
                <a:solidFill>
                  <a:srgbClr val="00006E"/>
                </a:solidFill>
                <a:effectLst/>
                <a:uFillTx/>
                <a:latin typeface="Arial"/>
              </a:rPr>
              <a:t>Barthel</a:t>
            </a:r>
            <a:r>
              <a:rPr lang="cs-CZ" sz="2200" b="1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 Index</a:t>
            </a:r>
            <a:r>
              <a:rPr lang="cs-CZ" sz="2400" b="1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r>
              <a:rPr lang="cs-CZ" sz="24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– </a:t>
            </a: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hodnotí psychosociální položky, škála 0-90b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480" indent="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cs-CZ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ctr">
              <a:buNone/>
            </a:pP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5" name="Zástupný symbol pro obsah 3"/>
          <p:cNvPicPr/>
          <p:nvPr/>
        </p:nvPicPr>
        <p:blipFill>
          <a:blip r:embed="rId2"/>
          <a:srcRect l="33236" t="14992" r="37169" b="13486"/>
          <a:stretch/>
        </p:blipFill>
        <p:spPr>
          <a:xfrm>
            <a:off x="378720" y="304200"/>
            <a:ext cx="4481280" cy="5635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6" name="Obrázek 4"/>
          <p:cNvPicPr/>
          <p:nvPr/>
        </p:nvPicPr>
        <p:blipFill>
          <a:blip r:embed="rId3"/>
          <a:srcRect l="32409" t="14110" r="31219" b="4467"/>
          <a:stretch/>
        </p:blipFill>
        <p:spPr>
          <a:xfrm>
            <a:off x="4952880" y="233280"/>
            <a:ext cx="4500000" cy="56656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FIM (Funkční míra nezávislosti)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hodnotí </a:t>
            </a:r>
            <a:r>
              <a:rPr lang="cs-CZ" sz="22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13 motorických</a:t>
            </a: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a </a:t>
            </a:r>
            <a:r>
              <a:rPr lang="cs-CZ" sz="22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5 psychosociálních</a:t>
            </a: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(rozumění, exprese, sociální interakce, řešení problémů, paměť)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skóre 18 -126 bodů, u každé položky hodnotí 1-7 bodů 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7,6 bez asistence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5,4,3 asistence 1 osoby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 2,1 asistence 2 osob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buNone/>
            </a:pP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-360000">
              <a:lnSpc>
                <a:spcPct val="100000"/>
              </a:lnSpc>
              <a:buNone/>
            </a:pPr>
            <a:r>
              <a:rPr lang="cs-CZ" sz="18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r>
              <a:rPr lang="cs-CZ" sz="22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+</a:t>
            </a: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grafické zobrazení výsledků, podrobnější stanovení míry dopomoci,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-360000">
              <a:lnSpc>
                <a:spcPct val="100000"/>
              </a:lnSpc>
              <a:buNone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   hodnotí i psychosociální funkce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buNone/>
            </a:pPr>
            <a:r>
              <a:rPr lang="cs-CZ" sz="22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- </a:t>
            </a: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nutné zaškolení v administraci a bodování, potřeba licence 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ctr">
              <a:buNone/>
            </a:pP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0" name="Zástupný symbol pro obsah 4"/>
          <p:cNvPicPr/>
          <p:nvPr/>
        </p:nvPicPr>
        <p:blipFill>
          <a:blip r:embed="rId2"/>
          <a:srcRect t="5301" b="3053"/>
          <a:stretch/>
        </p:blipFill>
        <p:spPr>
          <a:xfrm>
            <a:off x="812880" y="220468"/>
            <a:ext cx="8396640" cy="5723132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WHO DAS II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452520" y="892440"/>
            <a:ext cx="9179640" cy="450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verze pro odborného testujícího pomocí otázek X verze pro samostatné zodpovězení respondentem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boduje 0-4 (0 = žádný problém)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36 otázek v následujících oblastech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porozumění a komunikace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 mobilita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sebeobsluha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 vztahy s lidmi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životní aktivity (domácnost, práce, škola)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účast (participace) ve společnosti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pos="0" algn="l"/>
              </a:tabLst>
            </a:pPr>
            <a:r>
              <a:rPr lang="cs-CZ" sz="1400" b="0" u="none" strike="noStrike">
                <a:solidFill>
                  <a:srgbClr val="0A0A0A"/>
                </a:solidFill>
                <a:effectLst/>
                <a:uFillTx/>
                <a:latin typeface="Arial"/>
              </a:rPr>
              <a:t> 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pos="0" algn="l"/>
              </a:tabLst>
            </a:pP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pos="0" algn="l"/>
              </a:tabLst>
            </a:pPr>
            <a:endParaRPr lang="cs-CZ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pos="0" algn="l"/>
              </a:tabLst>
            </a:pPr>
            <a:endParaRPr lang="cs-CZ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pos="0" algn="l"/>
              </a:tabLst>
            </a:pPr>
            <a:r>
              <a:rPr lang="cs-CZ" sz="1100" b="0" u="none" strike="noStrike">
                <a:solidFill>
                  <a:srgbClr val="0A0A0A"/>
                </a:solidFill>
                <a:effectLst/>
                <a:uFillTx/>
                <a:latin typeface="Arial"/>
              </a:rPr>
              <a:t>(ÚZIS, 2024)</a:t>
            </a:r>
            <a:endParaRPr lang="cs-CZ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3" name="Obrázek 3"/>
          <p:cNvPicPr/>
          <p:nvPr/>
        </p:nvPicPr>
        <p:blipFill>
          <a:blip r:embed="rId2"/>
          <a:srcRect l="15212" t="31906" r="17330" b="23575"/>
          <a:stretch/>
        </p:blipFill>
        <p:spPr>
          <a:xfrm>
            <a:off x="651600" y="4118040"/>
            <a:ext cx="4424760" cy="1641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4" name="Obrázek 4"/>
          <p:cNvPicPr/>
          <p:nvPr/>
        </p:nvPicPr>
        <p:blipFill>
          <a:blip r:embed="rId3"/>
          <a:srcRect l="15735" t="19554" r="18274" b="37738"/>
          <a:stretch/>
        </p:blipFill>
        <p:spPr>
          <a:xfrm>
            <a:off x="5117760" y="4132080"/>
            <a:ext cx="4242240" cy="16279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HORNÍ KONČETINA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360360" y="900000"/>
            <a:ext cx="9179640" cy="504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hodnotí se například postavení, vzhled, funkční schopnosti, AROM, PROM, svalová síla, úchopy, JM + grafomotorika, citlivost, svalové napětí atd.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testy hodnotící funkci: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Jebsen Taylor Hand Function Test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Modifikovaný Frenchayský test paže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Skóre vizuálního hodnocení funkčního úkolu ruky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Fügl-Meyer Test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Dynamometr Jamar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testy hodnotící jemnou motoriku: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Box and Block Test, Purdue Pegboard Test, Nine Hole Peg Test, ARAT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7" name="Google Shape;146;p27"/>
          <p:cNvPicPr/>
          <p:nvPr/>
        </p:nvPicPr>
        <p:blipFill>
          <a:blip r:embed="rId2"/>
          <a:stretch/>
        </p:blipFill>
        <p:spPr>
          <a:xfrm>
            <a:off x="1046160" y="4320000"/>
            <a:ext cx="2013840" cy="1508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8" name="Google Shape;144;p27"/>
          <p:cNvPicPr/>
          <p:nvPr/>
        </p:nvPicPr>
        <p:blipFill>
          <a:blip r:embed="rId3"/>
          <a:stretch/>
        </p:blipFill>
        <p:spPr>
          <a:xfrm>
            <a:off x="3850920" y="4320000"/>
            <a:ext cx="1909080" cy="1508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9" name="Google Shape;145;p27"/>
          <p:cNvPicPr/>
          <p:nvPr/>
        </p:nvPicPr>
        <p:blipFill>
          <a:blip r:embed="rId4"/>
          <a:stretch/>
        </p:blipFill>
        <p:spPr>
          <a:xfrm>
            <a:off x="6365160" y="4320000"/>
            <a:ext cx="2274840" cy="1500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/>
          </p:nvPr>
        </p:nvSpPr>
        <p:spPr>
          <a:xfrm>
            <a:off x="452520" y="188280"/>
            <a:ext cx="9179640" cy="576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8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JEBSEN TAYLOR HAND FUNCTION TEST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34440">
              <a:lnSpc>
                <a:spcPct val="100000"/>
              </a:lnSpc>
              <a:spcBef>
                <a:spcPts val="65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simulace využití HK při ADL, povinnou výbavou EDG pracovišť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344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7 subtestů: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psaní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simulace otáčení stránek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zvedání malých předmětů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simulace jedení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stavění kamenů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zvedání velkých lehkých + těžkých předmětů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3444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testují se obě HKK, měří se čas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916"/>
              </a:spcBef>
              <a:spcAft>
                <a:spcPts val="850"/>
              </a:spcAft>
              <a:buNone/>
              <a:tabLst>
                <a:tab pos="0" algn="l"/>
              </a:tabLst>
            </a:pPr>
            <a:r>
              <a:rPr lang="cs-CZ" sz="18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MODIFIKOVANÝ FRENCHAYSKÝ TEST PAŽE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34440">
              <a:lnSpc>
                <a:spcPct val="100000"/>
              </a:lnSpc>
              <a:spcBef>
                <a:spcPts val="65"/>
              </a:spcBef>
              <a:buClr>
                <a:srgbClr val="000066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simulace využití HK při ADL, využíván v rámci vyšetření spasticity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3444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Úkoly hodnoceny pomocí škály s 0 – 10 body: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</a:t>
            </a:r>
            <a:r>
              <a:rPr lang="cs-CZ" sz="1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uchopit a otevřít sklenici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narýsovat rovnou linku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uchopit velkou lahev/malou lahev/sklenici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sundat a vrátit kolíčky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učesat se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použít příbor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vymáčknout pastu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zametat 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3" name="Google Shape;162;p29"/>
          <p:cNvPicPr/>
          <p:nvPr/>
        </p:nvPicPr>
        <p:blipFill>
          <a:blip r:embed="rId3"/>
          <a:srcRect t="14314" b="14073"/>
          <a:stretch/>
        </p:blipFill>
        <p:spPr>
          <a:xfrm>
            <a:off x="6112800" y="840960"/>
            <a:ext cx="3067200" cy="2039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4" name="Obrázek 133"/>
          <p:cNvPicPr/>
          <p:nvPr/>
        </p:nvPicPr>
        <p:blipFill>
          <a:blip r:embed="rId4"/>
          <a:srcRect l="5435" t="4899" r="10234"/>
          <a:stretch/>
        </p:blipFill>
        <p:spPr>
          <a:xfrm>
            <a:off x="6120000" y="3714840"/>
            <a:ext cx="3060000" cy="2765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KOGNITIVNÍ FUNKCE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základní zhodnocení 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podrobně v neuropsychologickém vyšetření 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příklady testů: 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</a:t>
            </a: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MMSE – Minimental State Examination, licencovaný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MoCA – Montrealský kognitivní test, 3 verze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Adenbrookský kognitivní test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RBMT – Rivermead Behavioural Memory Test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ANALÝZA ČINNOSTI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52520" y="900000"/>
            <a:ext cx="9179640" cy="450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ÚCHOP SKLENICE S VODOU </a:t>
            </a:r>
            <a:endParaRPr lang="cs-CZ" sz="2000" b="0" u="none" strike="noStrike" dirty="0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349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jednotlivé kroky </a:t>
            </a:r>
            <a:endParaRPr lang="cs-CZ" sz="2000" b="0" u="none" strike="noStrike" dirty="0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pracovní prostředí</a:t>
            </a:r>
            <a:endParaRPr lang="cs-CZ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nároky činnosti </a:t>
            </a:r>
            <a:endParaRPr lang="cs-CZ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175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1800" b="0" i="1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senzomotorické</a:t>
            </a: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 - rozsah pohybu, aktivní pohyb, </a:t>
            </a:r>
            <a:r>
              <a:rPr lang="cs-CZ" sz="1800" b="0" u="none" strike="noStrike" dirty="0" err="1">
                <a:solidFill>
                  <a:srgbClr val="00006E"/>
                </a:solidFill>
                <a:effectLst/>
                <a:uFillTx/>
                <a:latin typeface="Arial"/>
              </a:rPr>
              <a:t>normotonus</a:t>
            </a: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, svalová síla, citlivost, koordinace pohybu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175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1800" b="0" i="1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kognitivní </a:t>
            </a: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- plán činnosti, cílení pohybu, pozornost, zrakově-prostorové schopnosti,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175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1800" b="0" i="1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psychosociální </a:t>
            </a: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- sociální chování, úklid prostředí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1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adaptace</a:t>
            </a:r>
            <a:r>
              <a:rPr lang="cs-CZ" sz="20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endParaRPr lang="cs-CZ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sklenice bez vody, užší průměr sklenice, protiskluzová podložka, přiblížení                 sklenice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1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stupňování </a:t>
            </a:r>
            <a:endParaRPr lang="cs-CZ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plná sklenice, úchop z vyvýšené pozice, změna polohy pacienta – stoj/sed…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Stanovení cílů + plánu terapie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52520" y="900000"/>
            <a:ext cx="9179640" cy="450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SMART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- stanovení cíle dle určitých zásad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08520">
              <a:lnSpc>
                <a:spcPct val="100000"/>
              </a:lnSpc>
              <a:spcBef>
                <a:spcPts val="632"/>
              </a:spcBef>
              <a:buClr>
                <a:srgbClr val="000066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S=specifický, M=měřitelný, A=akceptovaný, R=reálný, T=časově ohraničený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085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cs-CZ" sz="16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př. pacient bude za dobu 2 týdnů schopen samostatně uchopit 0,5l lahev paretickou končetinou 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349"/>
              </a:spcBef>
              <a:spcAft>
                <a:spcPts val="283"/>
              </a:spcAft>
              <a:buNone/>
              <a:tabLst>
                <a:tab pos="0" algn="l"/>
              </a:tabLst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GAS - 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stanoví se cíl, který je stupňovaný, kdy -1 odpovídá aktuálnímu stavu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65"/>
              </a:spcBef>
              <a:buNone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   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+2: pacientka provede úchop sklenice bez souhybu v běžném tempu 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spcBef>
                <a:spcPts val="65"/>
              </a:spcBef>
              <a:buNone/>
              <a:tabLst>
                <a:tab pos="0" algn="l"/>
              </a:tabLst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1: pacientka provede úchop sklenice bez souhybu trupu v pomalém tempu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0: pacientka provede úchop sklenice s malými souhyby trupu v pomalém tempu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-1: pacientka provede úchop sklenice s výraznými souhyby trupu v pomalém tempu 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-2: pacientka neprovede úchop sklenice ani se souhyby v pomalém tempu 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632"/>
              </a:spcBef>
              <a:buNone/>
              <a:tabLst>
                <a:tab pos="0" algn="l"/>
              </a:tabLst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 COPM 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= Kanadské hodnocení výkonu zaměstnání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08520">
              <a:lnSpc>
                <a:spcPct val="100000"/>
              </a:lnSpc>
              <a:spcBef>
                <a:spcPts val="632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definování problémových oblastí - hodnocení důležitosti (1-10) → vyhodnocení 5. hlavních  oblastí → bodování (výkon + spokojenost, 1-10) → kontrolní hodnocení 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Definice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„</a:t>
            </a:r>
            <a:r>
              <a:rPr lang="cs-CZ" sz="20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profese, která prostřednictvím smysluplného zaměstnávání usiluje o zachování a využívání schopností jedince potřebných pro zvládání běžných denních pracovních, zájmových a rekreačních činností u osob jakéhokoliv věku s různým typem postižení (fyzickým, smyslovým, psychickým, mentálním nebo sociální znevýhodněním). Podporuje maximálně možnou participaci jedince v běžném životě, přičemž respektuje plně jeho osobnost a možnosti. Pro podporu participace jedince využívá specifické metody a techniky, nácvik konkrétních dovedností, poradenství či přizpůsobení prostředí. Pojmem „zaměstnávání“ jsou myšleny veškeré činnosti, které člověk vykonává v průběhu života a jsou vnímány jako součást jeho identity. Primárním cílem ergoterapie je umožnit jedince účastnit se zaměstnávání, které jsou pro jeho život smysluplné a nepostradatelné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.“ (Česká asociace ergoterapeutů, 2008)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Stanovení cílů + plánu terapie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452520" y="900000"/>
            <a:ext cx="9179640" cy="450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krátkodobý X dlouhodobý cíl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důležitost spolupráce v rámci multidisciplinárního týmu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počet stanovených cílů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průběžné hodnocení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9" name="Zástupný symbol pro obsah 14"/>
          <p:cNvPicPr/>
          <p:nvPr/>
        </p:nvPicPr>
        <p:blipFill>
          <a:blip r:embed="rId2"/>
          <a:srcRect l="13181" t="10515" r="9459"/>
          <a:stretch/>
        </p:blipFill>
        <p:spPr>
          <a:xfrm rot="5400000">
            <a:off x="5760000" y="1979640"/>
            <a:ext cx="3960000" cy="360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0" name="Obrázek 1"/>
          <p:cNvPicPr/>
          <p:nvPr/>
        </p:nvPicPr>
        <p:blipFill>
          <a:blip r:embed="rId3"/>
          <a:srcRect t="6674" r="1908" b="9723"/>
          <a:stretch/>
        </p:blipFill>
        <p:spPr>
          <a:xfrm>
            <a:off x="432000" y="2520000"/>
            <a:ext cx="5069880" cy="3240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Zástupný symbol pro obsah 4"/>
          <p:cNvPicPr/>
          <p:nvPr/>
        </p:nvPicPr>
        <p:blipFill>
          <a:blip r:embed="rId2"/>
          <a:stretch/>
        </p:blipFill>
        <p:spPr>
          <a:xfrm>
            <a:off x="1349280" y="246960"/>
            <a:ext cx="7350840" cy="55130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TERAPEUTICKÉ PROSTŘEDKY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452520" y="900000"/>
            <a:ext cx="9179640" cy="461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hlavním terapeutickým prostředkem v ergoterapii je smysluplná činnost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či zaměstnávání (occupation), která dle AOTA zahrnuje: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864000" lvl="1" indent="-324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3 hlavní oblasti:</a:t>
            </a: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None/>
              <a:tabLst>
                <a:tab pos="0" algn="l"/>
              </a:tabLst>
            </a:pPr>
            <a:r>
              <a:rPr lang="cs-CZ" sz="18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18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sebeobslužné činnosti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(jídlo, oblékání, hygiena, manipulace s předměty…)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18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pracovní činnosti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(škola, domácnost, péče o rodinu, zaměstnání)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None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18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hra/zájmové činnosti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(sportovní aktivit, sociální aktivity...) 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175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18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3 složky výkonu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: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18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senzomotorické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(rozsah pohybu, svalová síla, jemná motorika, zrakově prostorové  schopnosti, reflexy…)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18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kognitivní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( paměť, pozornost, porozumění, řešení problémových situací...) 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None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</a:t>
            </a:r>
            <a:r>
              <a:rPr lang="cs-CZ" sz="18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sychosociální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(emoce, pocity, sebekontrola, skupinové interakce...) 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potřeba zohlednit pacientovi potřeby, role atd.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využívány různé přístupy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– biomechanický, neurovývojový, kompenzační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moderní přístroje se zpětnou vazbou: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VR, MYRO, ARMEO, AMADEO…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individuální X skupinové terapie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BIOMECHANICKÝ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452520" y="532440"/>
            <a:ext cx="9179640" cy="486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0">
              <a:lnSpc>
                <a:spcPct val="100000"/>
              </a:lnSpc>
              <a:spcBef>
                <a:spcPts val="1199"/>
              </a:spcBef>
              <a:buNone/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14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cílem obnova pohybu či jiné funkce a udržení dosavadních funkcí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– svalová síla, rychlost pohybu, výdrž v aktivním zapojení atd.  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testy hodnotící konkrétní komponenty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- Dynamometr Jamar, goniometrie, Purdue Pegboard, Jebsen Taylor atd. 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mezi konkrétní techniky řadíme například PIR, izotonická a izometrická cvičení, opakované pohyby…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None/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+ dobrá motivace pacienta – počty opakování, čas…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</p:txBody>
      </p:sp>
      <p:pic>
        <p:nvPicPr>
          <p:cNvPr id="156" name="Obrázek 155"/>
          <p:cNvPicPr/>
          <p:nvPr/>
        </p:nvPicPr>
        <p:blipFill>
          <a:blip r:embed="rId3"/>
          <a:stretch/>
        </p:blipFill>
        <p:spPr>
          <a:xfrm>
            <a:off x="7265520" y="2921040"/>
            <a:ext cx="2648520" cy="29685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NEUROVÝVOJOVÝ A SENZOMOTORICKÝ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43080">
              <a:lnSpc>
                <a:spcPct val="100000"/>
              </a:lnSpc>
              <a:spcBef>
                <a:spcPts val="14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vychází z principů řízení motoriky, neuromuskulární facilitace a senzorické integrace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využívají se senzorické a taktilně-kinestetické stimuly, které mají reflexně vliv na motorické provedení pohybu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0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předpokladem souhra muskuloskeletálního a neurologického systému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využití v primárně v neurologii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konkrétně např: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Bobath koncet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Mirror therapy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PANat dlahy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PNF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CIMT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Bazální stimulace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3" name="Obrázek 2"/>
          <p:cNvPicPr/>
          <p:nvPr/>
        </p:nvPicPr>
        <p:blipFill>
          <a:blip r:embed="rId2"/>
          <a:srcRect t="15148" b="13092"/>
          <a:stretch/>
        </p:blipFill>
        <p:spPr>
          <a:xfrm>
            <a:off x="4645080" y="3416760"/>
            <a:ext cx="4174920" cy="22464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KOMPENZAČNÍ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452520" y="891720"/>
            <a:ext cx="9288360" cy="450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43080">
              <a:lnSpc>
                <a:spcPct val="100000"/>
              </a:lnSpc>
              <a:spcBef>
                <a:spcPts val="1766"/>
              </a:spcBef>
              <a:spcAft>
                <a:spcPts val="567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cílem kompenzovat deficit, který aktuálně nelze vyřešit či odstranit, ale i tak udržet maximální soběstačnost pacienta 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v terapii využíváme: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úpravu prostředí, ale i samotného předmětu (materiál, průměr atd.)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sekundární úchopy (rozšířený, fixační pásky atd.)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dynamické ortézy + dlahování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6" name="Google Shape;154;p28"/>
          <p:cNvPicPr/>
          <p:nvPr/>
        </p:nvPicPr>
        <p:blipFill>
          <a:blip r:embed="rId2"/>
          <a:stretch/>
        </p:blipFill>
        <p:spPr>
          <a:xfrm>
            <a:off x="6527880" y="3240000"/>
            <a:ext cx="2677680" cy="2402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7" name="Google Shape;155;p28"/>
          <p:cNvPicPr/>
          <p:nvPr/>
        </p:nvPicPr>
        <p:blipFill>
          <a:blip r:embed="rId3"/>
          <a:stretch/>
        </p:blipFill>
        <p:spPr>
          <a:xfrm>
            <a:off x="657000" y="3240000"/>
            <a:ext cx="2677680" cy="2402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8" name="Google Shape;156;p28"/>
          <p:cNvPicPr/>
          <p:nvPr/>
        </p:nvPicPr>
        <p:blipFill>
          <a:blip r:embed="rId4"/>
          <a:stretch/>
        </p:blipFill>
        <p:spPr>
          <a:xfrm>
            <a:off x="3613680" y="3240000"/>
            <a:ext cx="2677680" cy="24022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2"/>
          <p:cNvSpPr/>
          <p:nvPr/>
        </p:nvSpPr>
        <p:spPr>
          <a:xfrm>
            <a:off x="344520" y="3387600"/>
            <a:ext cx="9179640" cy="133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20000"/>
              </a:lnSpc>
              <a:spcBef>
                <a:spcPts val="1120"/>
              </a:spcBef>
              <a:tabLst>
                <a:tab pos="0" algn="l"/>
              </a:tabLst>
            </a:pPr>
            <a:r>
              <a:rPr lang="cs-CZ" sz="28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ERGOTERAPIE U ZÍSKANÉHO POŠKOZENÍ MOZKU</a:t>
            </a:r>
            <a:br>
              <a:rPr sz="2800"/>
            </a:b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Mgr. Lucie Markovcová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ZÍSKANÉ POŠKOZENÍ MOZKU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= poškození mozku, které nevzniklo jako vrozené, dědičné či degenerativní onemocnění a zároveň nebylo vyvoláno porodním šokem </a:t>
            </a:r>
            <a:r>
              <a:rPr lang="cs-CZ" sz="1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(Brain Injury Association of America,  2022)</a:t>
            </a:r>
            <a:endParaRPr lang="cs-CZ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cévní mozkové příhody (hemoragická, ischemická)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175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jeden z nejčastějších důvodů hospitalizace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175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ischemická, hemoragická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kraniotraumata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následky nádorového onemocnění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zřízena cerebrovaskulární a iktová centra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  <a:ea typeface="Arial"/>
              </a:rPr>
              <a:t>→ komplexní diagnostika a léčba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  <a:ea typeface="Arial"/>
              </a:rPr>
              <a:t>→ stanovené konkrétní indikátory kvality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  <a:ea typeface="Arial"/>
              </a:rPr>
              <a:t>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  <a:ea typeface="Arial"/>
              </a:rPr>
              <a:t>* metoda FAST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2" name="Google Shape;237;p41"/>
          <p:cNvPicPr/>
          <p:nvPr/>
        </p:nvPicPr>
        <p:blipFill>
          <a:blip r:embed="rId2"/>
          <a:srcRect t="22751"/>
          <a:stretch/>
        </p:blipFill>
        <p:spPr>
          <a:xfrm>
            <a:off x="5915160" y="2340000"/>
            <a:ext cx="3898080" cy="4023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ZÍSKANÉ POŠKOZENÍ MOZKU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inden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klinický projev dle zasažené oblasti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=</a:t>
            </a:r>
            <a:r>
              <a:rPr lang="cs-CZ" sz="16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velká variabilita problematických oblastí 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porucha hybnosti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– paréza / plegie 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porucha svalového tonu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- hypertonus, hypotonus 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porucha citlivosti -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hypo/hyperestezie, anestezie, alodynie, parestezie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porucha kognitivních funkcí (včetně exekuce)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- paměť, pozornost, náhled,                 iniciace, logické myšlení, plánování…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narušené sociální dovednosti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- spolupráce ve skupině, adekvátní jednání…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poruchy řeči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- dysartrie, afázie…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poruchy polykání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smyslové poruchy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- zrak, sluch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poruchy percepčních funkcí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- porozumění, zrakově-prostorové schopnosti, apraxie,         neglect sy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poruchy taxe, koordinace končetin …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TERAPIE - HLAVNÍ OBLASTI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452520" y="872640"/>
            <a:ext cx="9179640" cy="4887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0">
              <a:lnSpc>
                <a:spcPct val="100000"/>
              </a:lnSpc>
              <a:buNone/>
            </a:pPr>
            <a:r>
              <a:rPr lang="cs-CZ" sz="18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1) aktivizace, podpora vědomí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857160" lvl="1" indent="-2858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BS, pasivní cvičení, stimulace, VR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None/>
            </a:pPr>
            <a:r>
              <a:rPr lang="cs-CZ" sz="18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2) mobilita a soběstačnost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2400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1600" b="0" u="sng" strike="noStrike">
                <a:solidFill>
                  <a:srgbClr val="00006E"/>
                </a:solidFill>
                <a:effectLst/>
                <a:uFillTx/>
                <a:latin typeface="Arial"/>
              </a:rPr>
              <a:t>trénink mobility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- BC (vertikalizace, bridging, opory, stimulace, guiding, handling...), výběr vhodné kompenzační pomůcky k lokomoci - tady už začíná spolupráce s fyzio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24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1600" b="0" u="sng" strike="noStrike">
                <a:solidFill>
                  <a:srgbClr val="00006E"/>
                </a:solidFill>
                <a:effectLst/>
                <a:uFillTx/>
                <a:latin typeface="Arial"/>
              </a:rPr>
              <a:t>trénink soběstačnosti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- opakovaný nácvik, využití vhodných kompenzačních pomůcek, úprava prostředí - zraková kontrola, stimulace k zapojení paretické strany 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None/>
            </a:pPr>
            <a:r>
              <a:rPr lang="cs-CZ" sz="18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3) horní končetina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1752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spasticita - prolongovaný strečink, RAP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1752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podpora funkce - zapojení do ADL, bimanuální cvičení/úchopy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1752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stimulace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175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dlahování + dynamické ortézy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None/>
            </a:pPr>
            <a:r>
              <a:rPr lang="cs-CZ" sz="18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4) kognitivní funkce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175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úkoly tužka-papír 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175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počítačové programy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175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modelové činnosti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175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kompenzační strategie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Kdo může být ergoterapeut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1716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2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Zákon č. 96/2004 Sb. O nelékařských zdravotnických povoláních</a:t>
            </a:r>
            <a:r>
              <a:rPr lang="cs-CZ" sz="14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= zákon o podmínkách získávání a uznávání způsobilosti k výkonu nelékařských zdravotnických povolání a k výkonu činností souvisejících s poskytováním zdravotní péče a o změně některých souvisejících zákonů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720000" indent="-360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absolvované studium dle podmínek získání odborné způsobilosti k výkonu povolání ergoterapeuta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720000" indent="-36000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za výkon povolání ergoterapeuta se považuje činnost v rámci preventivní, diagnostické nebo léčebné,  rehabilitační a paliativní péče v oboru ergoterapie.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buNone/>
            </a:pP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1716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2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Etický kodex ergoterapeuta</a:t>
            </a:r>
            <a:r>
              <a:rPr lang="cs-CZ" sz="1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= charakterizuje chování ergoterapeuta v každé oblasti ergoterapeutické praxe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vlastnosti ergoterapeuta, zodpovědnost k pacientům, týmová spolupráce, rozvoj odborných znalostí, propagace profese…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NEJČASTĚJI VYUŽÍVANÉ PŘÍSTUPY/TECHNIKY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Bobath koncept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Mirror Therapy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PANAT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JAS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CIMT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PNF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Dual-task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modelové činnosti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opakovaný nácvik konkrétní aktivity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robotika, přístroje se zpětnou vazbou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BOBATH KONCEPT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452520" y="900000"/>
            <a:ext cx="9179640" cy="450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= vyšetřovací a terapeutický koncept orientovaný na řešení pacientů s poruchou CNS, která vede k poruše funkce, pohybu a posturální kontroly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vychází z teorie neuroplasticity a schopnosti reorganizace mozku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terapie je symptomatická, zaměřena na poruchu funkce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v terapii se nejdříve inhibuje hypertonus a poté se nacvičuje funkce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využívá zapojení obou polovin těla do činností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3 hlavní oblasti: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axiální kontrola - vliv trupu na končetiny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automatické reakce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propojení proximálních a distálních částí končetin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BOBATH KONCEPT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452520" y="900000"/>
            <a:ext cx="9179640" cy="450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2580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cílem optimalizace funkce v maximální možné kvalitě na nejvyšší možné úrovni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32"/>
              </a:spcBef>
              <a:buNone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	→ facilitace pohybu vedoucí k funkci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632"/>
              </a:spcBef>
              <a:buNone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	→ inhibice patologických pohybových vzorců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632"/>
              </a:spcBef>
              <a:buNone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	→ omezení asociovaných reakcí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632"/>
              </a:spcBef>
              <a:buNone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	→ zlepšení posturální kontroly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632"/>
              </a:spcBef>
              <a:buNone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	→ zlepšení selektivních pohybů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632"/>
              </a:spcBef>
              <a:buNone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	→ samostatná kontrola jedince nad pohybem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25800">
              <a:lnSpc>
                <a:spcPct val="100000"/>
              </a:lnSpc>
              <a:spcBef>
                <a:spcPts val="1766"/>
              </a:spcBef>
              <a:spcAft>
                <a:spcPts val="567"/>
              </a:spcAft>
              <a:buClr>
                <a:srgbClr val="000066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techniky k ovlivnění svalového tonu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: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přenos váhy na postiženou stranu, mobilizace lopatky, polohování, aproximace, zevní opory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258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66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techniky proprioceptivní a taktilní stimulace: 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přenos váhy, placing = automatická adaptace svalů na posturální změnu, tapping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MIRROR THERAPY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452520" y="900000"/>
            <a:ext cx="9179640" cy="450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neinvazivní </a:t>
            </a:r>
            <a:r>
              <a:rPr lang="cs-CZ" sz="2000" b="0" u="none" strike="noStrike" dirty="0" err="1">
                <a:solidFill>
                  <a:srgbClr val="00006E"/>
                </a:solidFill>
                <a:effectLst/>
                <a:uFillTx/>
                <a:latin typeface="Arial"/>
              </a:rPr>
              <a:t>neurorehabilitační</a:t>
            </a:r>
            <a:r>
              <a:rPr lang="cs-CZ" sz="20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 metoda založena na </a:t>
            </a:r>
            <a:r>
              <a:rPr lang="cs-CZ" sz="2000" b="0" u="none" strike="noStrike" dirty="0" err="1">
                <a:solidFill>
                  <a:srgbClr val="00006E"/>
                </a:solidFill>
                <a:effectLst/>
                <a:uFillTx/>
                <a:latin typeface="Arial"/>
              </a:rPr>
              <a:t>neuroplasticitě</a:t>
            </a:r>
            <a:r>
              <a:rPr lang="cs-CZ" sz="20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 mozku </a:t>
            </a:r>
            <a:endParaRPr lang="cs-CZ" sz="2000" b="0" u="none" strike="noStrike" dirty="0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i="1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mechanismus účinku spojován s aktivací zrcadlových neuronů uložených </a:t>
            </a:r>
            <a:endParaRPr lang="cs-CZ" sz="2000" b="0" u="none" strike="noStrike" dirty="0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i="1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v obou hemisférách </a:t>
            </a:r>
            <a:endParaRPr lang="cs-CZ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na základě biofeedbacku z optické iluze dochází k funkční reorganizaci pohybu postižené končetiny v CNS → zlepšení komunikace mezi jednotlivými nervovými strukturami v rámci hemisfér </a:t>
            </a:r>
            <a:endParaRPr lang="cs-CZ" sz="2000" b="0" u="none" strike="noStrike" dirty="0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indikace: </a:t>
            </a:r>
            <a:endParaRPr lang="cs-CZ" sz="2000" b="0" u="none" strike="noStrike" dirty="0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175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neurologické diagnózy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175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fantomové bolesti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175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obnova pohybu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175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obnova citlivosti 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 !nutná schopnost udržení pozornosti</a:t>
            </a:r>
          </a:p>
          <a:p>
            <a:pPr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r>
              <a:rPr lang="cs-CZ" sz="2000" u="sng" dirty="0">
                <a:solidFill>
                  <a:srgbClr val="00006E"/>
                </a:solidFill>
                <a:latin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</a:t>
            </a:r>
            <a:r>
              <a:rPr lang="cs-CZ" sz="2000" u="sng" dirty="0">
                <a:latin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2000" dirty="0">
                <a:solidFill>
                  <a:srgbClr val="00006E"/>
                </a:solidFill>
                <a:latin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https://short-url.org/1pyvn</a:t>
            </a:r>
            <a:endParaRPr lang="cs-CZ" sz="2000" dirty="0">
              <a:solidFill>
                <a:srgbClr val="00006E"/>
              </a:solidFill>
              <a:latin typeface="Arial"/>
            </a:endParaRPr>
          </a:p>
          <a:p>
            <a:pPr marL="342900" indent="-342900">
              <a:lnSpc>
                <a:spcPct val="100000"/>
              </a:lnSpc>
              <a:spcBef>
                <a:spcPts val="1417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cs-CZ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2" name="Obrázek 4"/>
          <p:cNvPicPr/>
          <p:nvPr/>
        </p:nvPicPr>
        <p:blipFill>
          <a:blip r:embed="rId3"/>
          <a:srcRect r="34255" b="13086"/>
          <a:stretch/>
        </p:blipFill>
        <p:spPr>
          <a:xfrm rot="5400000">
            <a:off x="6288120" y="3019320"/>
            <a:ext cx="2760480" cy="27370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JAS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= joint active systems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spcBef>
                <a:spcPts val="1199"/>
              </a:spcBef>
              <a:buClr>
                <a:srgbClr val="000066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statické prolongované protahování (obousměrné)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dle protokolu aplikace 3x denně po dobu 30 minut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podpora spolupráce pacienta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dlaha dle konkrétního segmentu v různých velikostech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7" name="Google Shape;310;p53"/>
          <p:cNvPicPr/>
          <p:nvPr/>
        </p:nvPicPr>
        <p:blipFill>
          <a:blip r:embed="rId2"/>
          <a:stretch/>
        </p:blipFill>
        <p:spPr>
          <a:xfrm>
            <a:off x="933840" y="3209760"/>
            <a:ext cx="2032560" cy="1647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8" name="Google Shape;311;p53"/>
          <p:cNvPicPr/>
          <p:nvPr/>
        </p:nvPicPr>
        <p:blipFill>
          <a:blip r:embed="rId3"/>
          <a:stretch/>
        </p:blipFill>
        <p:spPr>
          <a:xfrm>
            <a:off x="3510360" y="3209760"/>
            <a:ext cx="2122920" cy="1647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9" name="Google Shape;312;p53"/>
          <p:cNvPicPr/>
          <p:nvPr/>
        </p:nvPicPr>
        <p:blipFill>
          <a:blip r:embed="rId4"/>
          <a:stretch/>
        </p:blipFill>
        <p:spPr>
          <a:xfrm>
            <a:off x="6177240" y="3177000"/>
            <a:ext cx="2044080" cy="16473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CIMT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452520" y="892440"/>
            <a:ext cx="9179640" cy="450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= terapie vynuceného používání horní končetiny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632"/>
              </a:spcBef>
              <a:buClr>
                <a:srgbClr val="000066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zejména neurologičtí pacienti s omezenou schopností aktivního pohybu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cs-CZ" sz="20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cílem zvýšení funkčního využití paretické horní končetiny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66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kontraindikací porucha hlubokého čití, plegie a porucha kognitivních fcí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→ zamezeno zapojení zdravé končetiny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→ shaping v režimu 30s/30s, kdy je celkem 10 kol + nácvik ADL aktivity +                samostatná aktivita pacienta v domácím prostředí s následným vyplněním          deníku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2" name="Google Shape;319;p54"/>
          <p:cNvPicPr/>
          <p:nvPr/>
        </p:nvPicPr>
        <p:blipFill>
          <a:blip r:embed="rId2"/>
          <a:stretch/>
        </p:blipFill>
        <p:spPr>
          <a:xfrm>
            <a:off x="2055960" y="3506040"/>
            <a:ext cx="6764040" cy="21585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MODELOVÉ ČINNOSTI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452520" y="900000"/>
            <a:ext cx="9179640" cy="450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trénink dílčích činností v simulovaném prostředí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zadání přesných a jasných instrukcí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stupňování obtížnosti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subjektivní zhodnocení po ukončení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př. simulace práce na PC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175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upravená klávesnice + myš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175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funkce Jedním prstem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175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…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5" name="Obrázek 204"/>
          <p:cNvPicPr/>
          <p:nvPr/>
        </p:nvPicPr>
        <p:blipFill>
          <a:blip r:embed="rId2"/>
          <a:stretch/>
        </p:blipFill>
        <p:spPr>
          <a:xfrm>
            <a:off x="253440" y="3780000"/>
            <a:ext cx="4606560" cy="1732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6" name="Obrázek 205"/>
          <p:cNvPicPr/>
          <p:nvPr/>
        </p:nvPicPr>
        <p:blipFill>
          <a:blip r:embed="rId3"/>
          <a:stretch/>
        </p:blipFill>
        <p:spPr>
          <a:xfrm>
            <a:off x="6300000" y="1207440"/>
            <a:ext cx="2297160" cy="2212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7" name="Obrázek 206"/>
          <p:cNvPicPr/>
          <p:nvPr/>
        </p:nvPicPr>
        <p:blipFill>
          <a:blip r:embed="rId4"/>
          <a:stretch/>
        </p:blipFill>
        <p:spPr>
          <a:xfrm>
            <a:off x="4946040" y="3780000"/>
            <a:ext cx="4686120" cy="16862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DUALTASK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360000">
              <a:lnSpc>
                <a:spcPct val="100000"/>
              </a:lnSpc>
              <a:spcBef>
                <a:spcPts val="40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kombinace motorické aktivity s úkolem na kognitivní funkce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>
              <a:lnSpc>
                <a:spcPct val="100000"/>
              </a:lnSpc>
              <a:spcBef>
                <a:spcPts val="40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velmi důležitý pro běžný život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>
              <a:lnSpc>
                <a:spcPct val="100000"/>
              </a:lnSpc>
              <a:spcBef>
                <a:spcPts val="40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zvýšení bezpečnosti pacienta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>
              <a:lnSpc>
                <a:spcPct val="100000"/>
              </a:lnSpc>
              <a:spcBef>
                <a:spcPts val="40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zvýšení obtížnosti aktivity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0">
              <a:lnSpc>
                <a:spcPct val="100000"/>
              </a:lnSpc>
              <a:spcBef>
                <a:spcPts val="400"/>
              </a:spcBef>
              <a:buNone/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>
              <a:lnSpc>
                <a:spcPct val="100000"/>
              </a:lnSpc>
              <a:spcBef>
                <a:spcPts val="400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0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př. šipky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cs-CZ" sz="16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zapojení obou HKK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zapojení HKK i DKK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po směru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proti směru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dle barev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zleva doprava a naopak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zdola nahoru … 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</p:txBody>
      </p:sp>
      <p:pic>
        <p:nvPicPr>
          <p:cNvPr id="211" name="Obrázek 3"/>
          <p:cNvPicPr/>
          <p:nvPr/>
        </p:nvPicPr>
        <p:blipFill>
          <a:blip r:embed="rId2"/>
          <a:srcRect l="29761" t="15874" r="32046" b="10346"/>
          <a:stretch/>
        </p:blipFill>
        <p:spPr>
          <a:xfrm>
            <a:off x="5133240" y="1800000"/>
            <a:ext cx="3326760" cy="38469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AFFOLTER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452520" y="900000"/>
            <a:ext cx="9179640" cy="450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indikace: 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175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pacienti s poruchou porozumění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1752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pacienti s poruchou vnímání svého těla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základní východiska: 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smyslové vnímání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důležitý hmat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zapojení taktilně-kinestetického systému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jedinec se nejlépe učí samotným prováděním činnosti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nejde pouze o výsledek, jde nám i o trénink té samotné funkce 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4308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zásady: 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využívat reálné pomůcky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během terapie nemluvíme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vyhýbat se "kouzlům"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AKUTNÍ FÁZE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452520" y="900000"/>
            <a:ext cx="9179640" cy="450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typicky více problematických oblastí naráz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(mobilita, řeč, hybnost končetin…)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pacient zpravidla na lůžkovém oddělení</a:t>
            </a:r>
            <a:r>
              <a:rPr lang="cs-CZ" sz="21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(JIP, akutní lůžka, následná lůžka)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diagnostika spíše pomocí kratších screeningových testů</a:t>
            </a:r>
            <a:r>
              <a:rPr lang="cs-CZ" sz="21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- MoCA, BI, FuglMeyer 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úzká spolupráce v rámci multidisciplinárního týmu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48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1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endParaRPr lang="cs-CZ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cílem:</a:t>
            </a:r>
            <a:r>
              <a:rPr lang="cs-CZ" sz="21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endParaRPr lang="cs-CZ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1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dosažení maximální možné soběstačnosti pacienta pro pokračování v další                péči/domů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prevence sekundárních změn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obnova pohybu bez nežádoucích souhybů (př. reaching bez souhybu trupu)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zabránit naučenému nepoužívání horní končetiny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Kde všude může ergoterapeut intervenovat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1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státní X soukromá sféra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spcBef>
                <a:spcPts val="1199"/>
              </a:spcBef>
              <a:buNone/>
              <a:tabLst>
                <a:tab pos="0" algn="l"/>
              </a:tabLst>
            </a:pP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1716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ambulantní a lůžková zdravotnická zařízení 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rehabilitační centra a ústavy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denní stacionáře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sociální sféra 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domovy pro seniory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služby domácí péče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osobní asistence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4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ergodiagnostická centra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SUBAKUTNÍ FÁZE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452520" y="900000"/>
            <a:ext cx="9179640" cy="450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pacient většinou již více soběstačný v pADL, byl v domácím prostředí, zná lépe své problematické oblasti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pacient zejména v rehabilitačním ústavu / stacionáři / ambulantním provozu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cílem: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dosažení maximální možné soběstačnosti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podpora v návratu k běžnému provádění aktivit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(postupné odstranění kompenzačních       mechanismů)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zvýšení kvality prováděného pohybu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postupné snížení zevní opory při lokomoci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zvýšení soběstačnosti v iADL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nácvik více specifických schopností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- precizní úchopy, grafomotorika, koordinace                (včetně bimanuální)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CHRONICKÁ FÁZE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452520" y="900000"/>
            <a:ext cx="9179640" cy="450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pacient většinou přichází s již konkrétní problematickou aktivitou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často hranice funkčního maxima, využíván kompenzační přístup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zejména ambulance, péče v domácím prostředí, rekondiční pobyty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cílem: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udržení/zlepšení dosaženého funkčního stavu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trénink iADL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zvýšení celkové kondice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edukace v důsledné autoterapii ! (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stále prevence vzniku sekundárních změn)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edukace a vybavení vhodnými KP v domácím prostředí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podpora/obnova motivace pacienta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úzká spolupráce s rodinou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návrat do práce a podpora sociálních vazeb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SPOLUPRÁCE V MULTIDISCIPLINÁRNÍM TÝMU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lékař a sestry, ergoterapeut a fyzioterapeut, ošetřující personál, logoped, sociální pracovník, psycholog, nutriční terapeut, farmaceut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0">
              <a:lnSpc>
                <a:spcPct val="100000"/>
              </a:lnSpc>
              <a:spcBef>
                <a:spcPts val="561"/>
              </a:spcBef>
              <a:buNone/>
            </a:pP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66"/>
              </a:buClr>
              <a:buFont typeface="Symbol" charset="2"/>
              <a:buChar char=""/>
            </a:pP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důležité: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 indent="0">
              <a:lnSpc>
                <a:spcPct val="100000"/>
              </a:lnSpc>
              <a:spcBef>
                <a:spcPts val="561"/>
              </a:spcBef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spolupráce s pacientem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0">
              <a:lnSpc>
                <a:spcPct val="100000"/>
              </a:lnSpc>
              <a:spcBef>
                <a:spcPts val="561"/>
              </a:spcBef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spolupráce s rodinou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0">
              <a:lnSpc>
                <a:spcPct val="100000"/>
              </a:lnSpc>
              <a:spcBef>
                <a:spcPts val="561"/>
              </a:spcBef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vymezení hranic profese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0">
              <a:lnSpc>
                <a:spcPct val="100000"/>
              </a:lnSpc>
              <a:spcBef>
                <a:spcPts val="561"/>
              </a:spcBef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časování terapie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0">
              <a:lnSpc>
                <a:spcPct val="100000"/>
              </a:lnSpc>
              <a:spcBef>
                <a:spcPts val="561"/>
              </a:spcBef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společná terapie v rámci týmu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0">
              <a:lnSpc>
                <a:spcPct val="100000"/>
              </a:lnSpc>
              <a:spcBef>
                <a:spcPts val="561"/>
              </a:spcBef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→ komunikace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0">
              <a:lnSpc>
                <a:spcPct val="100000"/>
              </a:lnSpc>
              <a:spcBef>
                <a:spcPts val="561"/>
              </a:spcBef>
              <a:buNone/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5903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DĚKUJI ZA POZORNOST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Ergoterapeutický proces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= specifický plán, charakterizuje práci a poskytuje strukturu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1) příjem pacienta 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- anamnéza, vstupní vyšetření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2) hodnocení 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- zde již stanovení problematických oblastí, zjištění schopností a zdrojů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3) plánování léčby/terapie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- definování cílů společně s pacientem, stanoven plán terapie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4) samotná léčba/terapie + pravidelné hodnocení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5) propuštění 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- závěrečná kontrola + doporučení, instruktáž k autoterapii / překlad do dalšího zařízení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  <a:ea typeface="Microsoft YaHei"/>
              </a:rPr>
              <a:t>ICF 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= </a:t>
            </a: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Mezinárodní klasifikace funkčních schopností a zdraví 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452520" y="764280"/>
            <a:ext cx="9179640" cy="5355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32000" lvl="1" indent="0">
              <a:lnSpc>
                <a:spcPct val="100000"/>
              </a:lnSpc>
              <a:spcBef>
                <a:spcPts val="1134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doplňuje MKN (Mezinárodní klasifikace nemocí)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cílem poskytnout </a:t>
            </a:r>
            <a:r>
              <a:rPr lang="cs-CZ" sz="20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systematické kódování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pro zdravotnický informační systém, stanovit společný jazyk a poskytnout statistické údaje osob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 disabilitou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umožňuje porovnávat mezi státy, zdravotnickými odvětvími a službami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4 základní komponenty hodnoceny pomocí základní škály: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6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b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= tělesné funkce,</a:t>
            </a:r>
            <a:r>
              <a:rPr lang="cs-CZ" sz="16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s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= tělesné struktury, </a:t>
            </a:r>
            <a:r>
              <a:rPr lang="cs-CZ" sz="16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= aktivity a participace, </a:t>
            </a:r>
            <a:r>
              <a:rPr lang="cs-CZ" sz="16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e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= faktory prostředí 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5" name="Google Shape;101;p20"/>
          <p:cNvPicPr/>
          <p:nvPr/>
        </p:nvPicPr>
        <p:blipFill>
          <a:blip r:embed="rId2"/>
          <a:stretch/>
        </p:blipFill>
        <p:spPr>
          <a:xfrm>
            <a:off x="1980000" y="3780000"/>
            <a:ext cx="6070680" cy="19119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  <a:ea typeface="Microsoft YaHei"/>
              </a:rPr>
              <a:t>ICF 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= </a:t>
            </a:r>
            <a:r>
              <a:rPr lang="cs-CZ" sz="22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Mezinárodní klasifikace funkčních schopností a zdraví </a:t>
            </a:r>
            <a:endParaRPr lang="cs-CZ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ergoterapeut hodnotí zejména “</a:t>
            </a:r>
            <a:r>
              <a:rPr lang="cs-CZ" sz="20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aktivity a participace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” , kde 2 kvalifikátory: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175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“</a:t>
            </a:r>
            <a:r>
              <a:rPr lang="cs-CZ" sz="18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výkon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” - jak pacient aktivitu zvládá v běžném prostředí i s pomůckou (chůze s chodítkem)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1752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“</a:t>
            </a:r>
            <a:r>
              <a:rPr lang="cs-CZ" sz="18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kapacita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” - co je pacient schopen provést bez vlivu prostředí (chůze bez chodítka)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1752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18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př. d530.00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= při používání toalety nemá jedinec žádné obtíže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0">
              <a:lnSpc>
                <a:spcPct val="100000"/>
              </a:lnSpc>
              <a:buNone/>
            </a:pP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(d530 = použití toalety, xxx.0x = výkon, xxx.x0 = kapacita)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0">
              <a:lnSpc>
                <a:spcPct val="100000"/>
              </a:lnSpc>
              <a:buNone/>
            </a:pP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dále hodnotí “</a:t>
            </a:r>
            <a:r>
              <a:rPr lang="cs-CZ" sz="20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faktory prostředí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”, kde je 1 kvalifikátor: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175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66"/>
              </a:buClr>
              <a:buFont typeface="Symbol" charset="2"/>
              <a:buChar char=""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stupnice 0-4 hodnotící míru facilitace či bariéry (facilitace značena pomocí + )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17520">
              <a:lnSpc>
                <a:spcPct val="100000"/>
              </a:lnSpc>
              <a:buClr>
                <a:srgbClr val="000066"/>
              </a:buClr>
              <a:buFont typeface="Symbol" charset="2"/>
              <a:buChar char=""/>
            </a:pPr>
            <a:r>
              <a:rPr lang="cs-CZ" sz="18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př. e.210.2 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= místo bydliště je pro daného jedince středně těžký problém </a:t>
            </a:r>
            <a:r>
              <a:rPr lang="cs-CZ" sz="16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(e210=fyzická geografie, kde jedinec bydlí, xxx.2 = středně těžká bariéra)</a:t>
            </a:r>
            <a:endParaRPr lang="cs-CZ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Hodnocení a vyšetření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2520" y="900000"/>
            <a:ext cx="9179640" cy="450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344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soběstačnost, funkce horní končetiny, kognitivní funkce, ergonomie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34440">
              <a:lnSpc>
                <a:spcPct val="100000"/>
              </a:lnSpc>
              <a:spcBef>
                <a:spcPts val="567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hodnocena interakce </a:t>
            </a:r>
            <a:r>
              <a:rPr lang="cs-CZ" sz="2000" b="0" i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jedinec - prostředí - zaměstnávání 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+ vliv kontextu (věk, celkový zdravotní stav, podpora okolí…)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34440">
              <a:lnSpc>
                <a:spcPct val="100000"/>
              </a:lnSpc>
              <a:spcBef>
                <a:spcPts val="567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2 přístupy: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106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shora-dolů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- od komplexní činnosti k jednotlivým komponentám (vhodnější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0">
              <a:lnSpc>
                <a:spcPct val="100000"/>
              </a:lnSpc>
              <a:buNone/>
            </a:pP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při kombinaci poruchy motoriky i kognitivních fcí...)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914400" lvl="1" indent="-31068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1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zdola-nahoru</a:t>
            </a: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r>
              <a:rPr lang="cs-CZ" sz="18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- od jednotlivých komponent ke komplexní činnosti a předpokládám schopnost generalizace naučené izolované dovednosti do komplexní aktivity (více v akutnější fázi onemocnění)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3444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objektivní i subjektivní metody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-3344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spolupráce s rodinou klienta (získání validních informací, podpora v návratu do domácího prostředí)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344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6E"/>
                </a:solidFill>
                <a:effectLst/>
                <a:uFillTx/>
                <a:latin typeface="Arial"/>
              </a:rPr>
              <a:t>výběr vhodné kompenzační pomůcky + edukace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812880" y="404640"/>
            <a:ext cx="864000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" sz="2400" b="1" u="none" strike="noStrike">
                <a:solidFill>
                  <a:srgbClr val="00006E"/>
                </a:solidFill>
                <a:effectLst/>
                <a:uFillTx/>
                <a:latin typeface="Arial Black"/>
              </a:rPr>
              <a:t>SOBĚSTAČNOST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452520" y="1125360"/>
            <a:ext cx="9179640" cy="428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57200" indent="-34308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hodnotí se “ADL” (</a:t>
            </a:r>
            <a:r>
              <a:rPr lang="cs-CZ" sz="2200" b="0" u="none" strike="noStrike" dirty="0" err="1">
                <a:solidFill>
                  <a:srgbClr val="00006E"/>
                </a:solidFill>
                <a:effectLst/>
                <a:uFillTx/>
                <a:latin typeface="Arial"/>
              </a:rPr>
              <a:t>activities</a:t>
            </a:r>
            <a:r>
              <a:rPr lang="cs-CZ" sz="22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r>
              <a:rPr lang="cs-CZ" sz="2200" b="0" u="none" strike="noStrike" dirty="0" err="1">
                <a:solidFill>
                  <a:srgbClr val="00006E"/>
                </a:solidFill>
                <a:effectLst/>
                <a:uFillTx/>
                <a:latin typeface="Arial"/>
              </a:rPr>
              <a:t>of</a:t>
            </a:r>
            <a:r>
              <a:rPr lang="cs-CZ" sz="22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r>
              <a:rPr lang="cs-CZ" sz="2200" b="0" u="none" strike="noStrike" dirty="0" err="1">
                <a:solidFill>
                  <a:srgbClr val="00006E"/>
                </a:solidFill>
                <a:effectLst/>
                <a:uFillTx/>
                <a:latin typeface="Arial"/>
              </a:rPr>
              <a:t>daily</a:t>
            </a:r>
            <a:r>
              <a:rPr lang="cs-CZ" sz="22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 </a:t>
            </a:r>
            <a:r>
              <a:rPr lang="cs-CZ" sz="2200" b="0" u="none" strike="noStrike" dirty="0" err="1">
                <a:solidFill>
                  <a:srgbClr val="00006E"/>
                </a:solidFill>
                <a:effectLst/>
                <a:uFillTx/>
                <a:latin typeface="Arial"/>
              </a:rPr>
              <a:t>living</a:t>
            </a:r>
            <a:r>
              <a:rPr lang="cs-CZ" sz="22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/všední denní činnosti)</a:t>
            </a:r>
            <a:endParaRPr lang="cs-CZ" sz="2200" b="0" u="none" strike="noStrike" dirty="0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None/>
            </a:pPr>
            <a:r>
              <a:rPr lang="cs-CZ" sz="22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→ </a:t>
            </a:r>
            <a:r>
              <a:rPr lang="cs-CZ" sz="2200" b="1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personální </a:t>
            </a: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- </a:t>
            </a:r>
            <a:r>
              <a:rPr lang="cs-CZ" sz="1800" b="0" u="none" strike="noStrike" dirty="0" err="1">
                <a:solidFill>
                  <a:srgbClr val="00006E"/>
                </a:solidFill>
                <a:effectLst/>
                <a:uFillTx/>
                <a:latin typeface="Arial"/>
              </a:rPr>
              <a:t>sebesycení</a:t>
            </a: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, osobní hygiena, koupání, oblékání, přesuny, 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457200" inden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None/>
            </a:pP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použití WC, chůze po rovině, chůze po schodech 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  <a:p>
            <a:pPr marL="360000" indent="-360000">
              <a:lnSpc>
                <a:spcPct val="100000"/>
              </a:lnSpc>
              <a:buNone/>
            </a:pPr>
            <a:r>
              <a:rPr lang="cs-CZ" sz="2200" b="1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      → instrumentální</a:t>
            </a:r>
            <a:r>
              <a:rPr lang="cs-CZ" sz="20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 - </a:t>
            </a:r>
            <a:r>
              <a:rPr lang="cs-CZ" sz="18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nakupování, péče o domácnost, péče o druhé, spravování  financí, úřady, funkční komunikace, transport, braní léků, manipulace s penězi</a:t>
            </a:r>
            <a:endParaRPr lang="cs-CZ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2200" b="0" u="none" strike="noStrike" dirty="0">
                <a:solidFill>
                  <a:srgbClr val="00006E"/>
                </a:solidFill>
                <a:effectLst/>
                <a:uFillTx/>
                <a:latin typeface="Arial"/>
              </a:rPr>
              <a:t>důležité hodnotit se stavem před</a:t>
            </a:r>
            <a:endParaRPr lang="cs-CZ" sz="2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199"/>
              </a:spcBef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10207</TotalTime>
  <Words>2929</Words>
  <Application>Microsoft Office PowerPoint</Application>
  <PresentationFormat>A4 (210 × 297 mm)</PresentationFormat>
  <Paragraphs>393</Paragraphs>
  <Slides>43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43</vt:i4>
      </vt:variant>
    </vt:vector>
  </HeadingPairs>
  <TitlesOfParts>
    <vt:vector size="53" baseType="lpstr">
      <vt:lpstr>Microsoft YaHei</vt:lpstr>
      <vt:lpstr>Arial</vt:lpstr>
      <vt:lpstr>Arial Black</vt:lpstr>
      <vt:lpstr>DejaVu Sans</vt:lpstr>
      <vt:lpstr>Symbol</vt:lpstr>
      <vt:lpstr>Times New Roman</vt:lpstr>
      <vt:lpstr>Verdana</vt:lpstr>
      <vt:lpstr>Wingdings</vt:lpstr>
      <vt:lpstr>Default Design</vt:lpstr>
      <vt:lpstr>Default Design</vt:lpstr>
      <vt:lpstr>Prezentace aplikace PowerPoint</vt:lpstr>
      <vt:lpstr>Definice</vt:lpstr>
      <vt:lpstr>Kdo může být ergoterapeut</vt:lpstr>
      <vt:lpstr>Kde všude může ergoterapeut intervenovat</vt:lpstr>
      <vt:lpstr>Ergoterapeutický proces</vt:lpstr>
      <vt:lpstr>ICF = Mezinárodní klasifikace funkčních schopností a zdraví </vt:lpstr>
      <vt:lpstr>ICF = Mezinárodní klasifikace funkčních schopností a zdraví </vt:lpstr>
      <vt:lpstr>Hodnocení a vyšetření</vt:lpstr>
      <vt:lpstr>SOBĚSTAČNOST</vt:lpstr>
      <vt:lpstr>Barthel Index</vt:lpstr>
      <vt:lpstr>Prezentace aplikace PowerPoint</vt:lpstr>
      <vt:lpstr>FIM (Funkční míra nezávislosti)</vt:lpstr>
      <vt:lpstr>Prezentace aplikace PowerPoint</vt:lpstr>
      <vt:lpstr>WHO DAS II</vt:lpstr>
      <vt:lpstr>HORNÍ KONČETINA</vt:lpstr>
      <vt:lpstr>Prezentace aplikace PowerPoint</vt:lpstr>
      <vt:lpstr>KOGNITIVNÍ FUNKCE</vt:lpstr>
      <vt:lpstr>ANALÝZA ČINNOSTI</vt:lpstr>
      <vt:lpstr>Stanovení cílů + plánu terapie</vt:lpstr>
      <vt:lpstr>Stanovení cílů + plánu terapie</vt:lpstr>
      <vt:lpstr>Prezentace aplikace PowerPoint</vt:lpstr>
      <vt:lpstr>TERAPEUTICKÉ PROSTŘEDKY</vt:lpstr>
      <vt:lpstr>BIOMECHANICKÝ</vt:lpstr>
      <vt:lpstr>NEUROVÝVOJOVÝ A SENZOMOTORICKÝ</vt:lpstr>
      <vt:lpstr>KOMPENZAČNÍ</vt:lpstr>
      <vt:lpstr>Prezentace aplikace PowerPoint</vt:lpstr>
      <vt:lpstr>ZÍSKANÉ POŠKOZENÍ MOZKU</vt:lpstr>
      <vt:lpstr>ZÍSKANÉ POŠKOZENÍ MOZKU</vt:lpstr>
      <vt:lpstr>TERAPIE - HLAVNÍ OBLASTI</vt:lpstr>
      <vt:lpstr>NEJČASTĚJI VYUŽÍVANÉ PŘÍSTUPY/TECHNIKY</vt:lpstr>
      <vt:lpstr>BOBATH KONCEPT</vt:lpstr>
      <vt:lpstr>BOBATH KONCEPT</vt:lpstr>
      <vt:lpstr>MIRROR THERAPY</vt:lpstr>
      <vt:lpstr>JAS</vt:lpstr>
      <vt:lpstr>CIMT</vt:lpstr>
      <vt:lpstr>MODELOVÉ ČINNOSTI</vt:lpstr>
      <vt:lpstr>DUALTASK</vt:lpstr>
      <vt:lpstr>AFFOLTER</vt:lpstr>
      <vt:lpstr>AKUTNÍ FÁZE</vt:lpstr>
      <vt:lpstr>SUBAKUTNÍ FÁZE</vt:lpstr>
      <vt:lpstr>CHRONICKÁ FÁZE</vt:lpstr>
      <vt:lpstr>SPOLUPRÁCE V MULTIDISCIPLINÁRNÍM TÝMU</vt:lpstr>
      <vt:lpstr>DĚKUJI ZA POZORNOST</vt:lpstr>
    </vt:vector>
  </TitlesOfParts>
  <Company>ÚVN Praha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*</dc:creator>
  <dc:description>vzorová PPT prezentace (světlý podklad)</dc:description>
  <cp:lastModifiedBy>Mgr. Lucie Markovcová</cp:lastModifiedBy>
  <cp:revision>622</cp:revision>
  <dcterms:created xsi:type="dcterms:W3CDTF">2003-10-30T13:49:32Z</dcterms:created>
  <dcterms:modified xsi:type="dcterms:W3CDTF">2026-05-13T06:15:06Z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13</vt:i4>
  </property>
  <property fmtid="{D5CDD505-2E9C-101B-9397-08002B2CF9AE}" pid="3" name="Notes">
    <vt:i4>4</vt:i4>
  </property>
  <property fmtid="{D5CDD505-2E9C-101B-9397-08002B2CF9AE}" pid="4" name="PresentationFormat">
    <vt:lpwstr>A4 (210 × 297 mm)</vt:lpwstr>
  </property>
  <property fmtid="{D5CDD505-2E9C-101B-9397-08002B2CF9AE}" pid="5" name="Slides">
    <vt:i4>59</vt:i4>
  </property>
  <property fmtid="{D5CDD505-2E9C-101B-9397-08002B2CF9AE}" pid="6" name="Zdroj">
    <vt:lpwstr>ÚVN Praha</vt:lpwstr>
  </property>
</Properties>
</file>