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sldIdLst>
    <p:sldId id="256" r:id="rId2"/>
    <p:sldId id="257" r:id="rId3"/>
    <p:sldId id="396" r:id="rId4"/>
    <p:sldId id="263" r:id="rId5"/>
    <p:sldId id="264" r:id="rId6"/>
    <p:sldId id="265" r:id="rId7"/>
    <p:sldId id="393" r:id="rId8"/>
    <p:sldId id="394" r:id="rId9"/>
    <p:sldId id="395" r:id="rId10"/>
    <p:sldId id="266" r:id="rId11"/>
    <p:sldId id="268" r:id="rId12"/>
    <p:sldId id="267" r:id="rId13"/>
    <p:sldId id="269" r:id="rId14"/>
    <p:sldId id="270" r:id="rId15"/>
    <p:sldId id="259" r:id="rId16"/>
    <p:sldId id="272" r:id="rId17"/>
    <p:sldId id="273" r:id="rId18"/>
    <p:sldId id="382" r:id="rId19"/>
    <p:sldId id="383" r:id="rId20"/>
    <p:sldId id="384" r:id="rId21"/>
    <p:sldId id="385" r:id="rId22"/>
    <p:sldId id="386" r:id="rId23"/>
    <p:sldId id="387" r:id="rId24"/>
    <p:sldId id="388" r:id="rId25"/>
    <p:sldId id="389" r:id="rId26"/>
    <p:sldId id="390" r:id="rId27"/>
    <p:sldId id="391" r:id="rId28"/>
    <p:sldId id="392" r:id="rId29"/>
    <p:sldId id="274" r:id="rId30"/>
    <p:sldId id="275" r:id="rId31"/>
    <p:sldId id="276" r:id="rId32"/>
    <p:sldId id="277" r:id="rId33"/>
    <p:sldId id="278" r:id="rId34"/>
    <p:sldId id="279" r:id="rId35"/>
    <p:sldId id="280" r:id="rId36"/>
    <p:sldId id="281" r:id="rId37"/>
    <p:sldId id="381"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298" r:id="rId53"/>
    <p:sldId id="299" r:id="rId54"/>
    <p:sldId id="300" r:id="rId55"/>
    <p:sldId id="301" r:id="rId56"/>
    <p:sldId id="302" r:id="rId57"/>
    <p:sldId id="341" r:id="rId58"/>
    <p:sldId id="303" r:id="rId59"/>
    <p:sldId id="342" r:id="rId60"/>
    <p:sldId id="343" r:id="rId61"/>
    <p:sldId id="304" r:id="rId62"/>
    <p:sldId id="305" r:id="rId63"/>
    <p:sldId id="306" r:id="rId64"/>
    <p:sldId id="307" r:id="rId65"/>
    <p:sldId id="339" r:id="rId66"/>
    <p:sldId id="344" r:id="rId67"/>
    <p:sldId id="345" r:id="rId68"/>
    <p:sldId id="347" r:id="rId69"/>
    <p:sldId id="348" r:id="rId70"/>
    <p:sldId id="349" r:id="rId71"/>
    <p:sldId id="398" r:id="rId72"/>
    <p:sldId id="434" r:id="rId73"/>
    <p:sldId id="399" r:id="rId74"/>
    <p:sldId id="400" r:id="rId75"/>
    <p:sldId id="401" r:id="rId76"/>
    <p:sldId id="402" r:id="rId77"/>
    <p:sldId id="403" r:id="rId78"/>
    <p:sldId id="404" r:id="rId79"/>
    <p:sldId id="405" r:id="rId80"/>
    <p:sldId id="406" r:id="rId81"/>
    <p:sldId id="407" r:id="rId82"/>
    <p:sldId id="410" r:id="rId83"/>
    <p:sldId id="411" r:id="rId84"/>
    <p:sldId id="408" r:id="rId85"/>
    <p:sldId id="409" r:id="rId86"/>
    <p:sldId id="412" r:id="rId87"/>
    <p:sldId id="355" r:id="rId88"/>
    <p:sldId id="357" r:id="rId89"/>
    <p:sldId id="356" r:id="rId90"/>
    <p:sldId id="358" r:id="rId91"/>
    <p:sldId id="359" r:id="rId92"/>
    <p:sldId id="360" r:id="rId93"/>
    <p:sldId id="361" r:id="rId94"/>
    <p:sldId id="362" r:id="rId95"/>
    <p:sldId id="363" r:id="rId96"/>
    <p:sldId id="364" r:id="rId97"/>
    <p:sldId id="413" r:id="rId98"/>
    <p:sldId id="414" r:id="rId99"/>
    <p:sldId id="415" r:id="rId100"/>
    <p:sldId id="433" r:id="rId101"/>
    <p:sldId id="416" r:id="rId102"/>
    <p:sldId id="417" r:id="rId103"/>
    <p:sldId id="418" r:id="rId104"/>
    <p:sldId id="419" r:id="rId105"/>
    <p:sldId id="420" r:id="rId106"/>
    <p:sldId id="421" r:id="rId107"/>
    <p:sldId id="422" r:id="rId108"/>
    <p:sldId id="380" r:id="rId109"/>
    <p:sldId id="379" r:id="rId110"/>
    <p:sldId id="423" r:id="rId111"/>
    <p:sldId id="424" r:id="rId112"/>
    <p:sldId id="425" r:id="rId113"/>
    <p:sldId id="426" r:id="rId114"/>
    <p:sldId id="427" r:id="rId115"/>
    <p:sldId id="428" r:id="rId116"/>
    <p:sldId id="429" r:id="rId117"/>
    <p:sldId id="430" r:id="rId118"/>
    <p:sldId id="431" r:id="rId119"/>
    <p:sldId id="432" r:id="rId120"/>
    <p:sldId id="351" r:id="rId121"/>
    <p:sldId id="352" r:id="rId122"/>
    <p:sldId id="354" r:id="rId123"/>
    <p:sldId id="261" r:id="rId1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CE99F-981F-4103-9031-02DF06F2AD6D}" v="198" dt="2026-03-29T14:47:10.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Petříček" userId="70c93b1a70b77b2a" providerId="LiveId" clId="{F45376C4-932C-45CF-A3A6-6144A34EB055}"/>
    <pc:docChg chg="undo custSel addSld delSld modSld sldOrd">
      <pc:chgData name="Martin Petříček" userId="70c93b1a70b77b2a" providerId="LiveId" clId="{F45376C4-932C-45CF-A3A6-6144A34EB055}" dt="2026-03-29T14:47:23.107" v="15174" actId="1076"/>
      <pc:docMkLst>
        <pc:docMk/>
      </pc:docMkLst>
      <pc:sldChg chg="addSp modSp new mod setBg">
        <pc:chgData name="Martin Petříček" userId="70c93b1a70b77b2a" providerId="LiveId" clId="{F45376C4-932C-45CF-A3A6-6144A34EB055}" dt="2026-03-22T09:10:19.402" v="12759" actId="114"/>
        <pc:sldMkLst>
          <pc:docMk/>
          <pc:sldMk cId="1865307584" sldId="256"/>
        </pc:sldMkLst>
        <pc:spChg chg="mod">
          <ac:chgData name="Martin Petříček" userId="70c93b1a70b77b2a" providerId="LiveId" clId="{F45376C4-932C-45CF-A3A6-6144A34EB055}" dt="2026-03-22T09:10:19.402" v="12759" actId="114"/>
          <ac:spMkLst>
            <pc:docMk/>
            <pc:sldMk cId="1865307584" sldId="256"/>
            <ac:spMk id="2" creationId="{39F212DE-5EAF-1264-010F-740312B26914}"/>
          </ac:spMkLst>
        </pc:spChg>
        <pc:spChg chg="mod">
          <ac:chgData name="Martin Petříček" userId="70c93b1a70b77b2a" providerId="LiveId" clId="{F45376C4-932C-45CF-A3A6-6144A34EB055}" dt="2026-03-22T09:00:14.885" v="12578" actId="255"/>
          <ac:spMkLst>
            <pc:docMk/>
            <pc:sldMk cId="1865307584" sldId="256"/>
            <ac:spMk id="3" creationId="{AB5934FE-8085-4E26-CAA8-C86693F07930}"/>
          </ac:spMkLst>
        </pc:spChg>
        <pc:spChg chg="add">
          <ac:chgData name="Martin Petříček" userId="70c93b1a70b77b2a" providerId="LiveId" clId="{F45376C4-932C-45CF-A3A6-6144A34EB055}" dt="2026-03-15T07:18:21.411" v="224" actId="26606"/>
          <ac:spMkLst>
            <pc:docMk/>
            <pc:sldMk cId="1865307584" sldId="256"/>
            <ac:spMk id="10" creationId="{AE220058-3FCE-496E-ADF2-D8A6961F39F6}"/>
          </ac:spMkLst>
        </pc:spChg>
        <pc:spChg chg="add">
          <ac:chgData name="Martin Petříček" userId="70c93b1a70b77b2a" providerId="LiveId" clId="{F45376C4-932C-45CF-A3A6-6144A34EB055}" dt="2026-03-15T07:18:21.411" v="224" actId="26606"/>
          <ac:spMkLst>
            <pc:docMk/>
            <pc:sldMk cId="1865307584" sldId="256"/>
            <ac:spMk id="14" creationId="{3E9C5090-7D25-41E3-A6D3-CCAEE505E785}"/>
          </ac:spMkLst>
        </pc:spChg>
        <pc:spChg chg="add">
          <ac:chgData name="Martin Petříček" userId="70c93b1a70b77b2a" providerId="LiveId" clId="{F45376C4-932C-45CF-A3A6-6144A34EB055}" dt="2026-03-15T07:18:21.411" v="224" actId="26606"/>
          <ac:spMkLst>
            <pc:docMk/>
            <pc:sldMk cId="1865307584" sldId="256"/>
            <ac:spMk id="16" creationId="{11BF8809-0DAC-41E5-A212-ACB4A01BE95B}"/>
          </ac:spMkLst>
        </pc:spChg>
        <pc:picChg chg="add mod">
          <ac:chgData name="Martin Petříček" userId="70c93b1a70b77b2a" providerId="LiveId" clId="{F45376C4-932C-45CF-A3A6-6144A34EB055}" dt="2026-03-15T07:18:21.411" v="224" actId="26606"/>
          <ac:picMkLst>
            <pc:docMk/>
            <pc:sldMk cId="1865307584" sldId="256"/>
            <ac:picMk id="5" creationId="{F3378F10-85D8-4ABA-0DC4-A65C3C569CFA}"/>
          </ac:picMkLst>
        </pc:picChg>
        <pc:cxnChg chg="add">
          <ac:chgData name="Martin Petříček" userId="70c93b1a70b77b2a" providerId="LiveId" clId="{F45376C4-932C-45CF-A3A6-6144A34EB055}" dt="2026-03-15T07:18:21.411" v="224" actId="26606"/>
          <ac:cxnSpMkLst>
            <pc:docMk/>
            <pc:sldMk cId="1865307584" sldId="256"/>
            <ac:cxnSpMk id="12" creationId="{E193F809-7E50-4AAD-8E26-878207931CB5}"/>
          </ac:cxnSpMkLst>
        </pc:cxnChg>
      </pc:sldChg>
      <pc:sldChg chg="modSp new mod">
        <pc:chgData name="Martin Petříček" userId="70c93b1a70b77b2a" providerId="LiveId" clId="{F45376C4-932C-45CF-A3A6-6144A34EB055}" dt="2026-03-22T09:09:16.028" v="12705" actId="20577"/>
        <pc:sldMkLst>
          <pc:docMk/>
          <pc:sldMk cId="3467437624" sldId="257"/>
        </pc:sldMkLst>
        <pc:spChg chg="mod">
          <ac:chgData name="Martin Petříček" userId="70c93b1a70b77b2a" providerId="LiveId" clId="{F45376C4-932C-45CF-A3A6-6144A34EB055}" dt="2026-03-22T09:02:19.535" v="12642" actId="20577"/>
          <ac:spMkLst>
            <pc:docMk/>
            <pc:sldMk cId="3467437624" sldId="257"/>
            <ac:spMk id="2" creationId="{9E4BE066-BF4A-F4C1-8B70-99D6EAFE564E}"/>
          </ac:spMkLst>
        </pc:spChg>
        <pc:spChg chg="mod">
          <ac:chgData name="Martin Petříček" userId="70c93b1a70b77b2a" providerId="LiveId" clId="{F45376C4-932C-45CF-A3A6-6144A34EB055}" dt="2026-03-22T09:09:16.028" v="12705" actId="20577"/>
          <ac:spMkLst>
            <pc:docMk/>
            <pc:sldMk cId="3467437624" sldId="257"/>
            <ac:spMk id="3" creationId="{2FB6F138-1EFB-F831-EDAF-9087BA6FA475}"/>
          </ac:spMkLst>
        </pc:spChg>
      </pc:sldChg>
      <pc:sldChg chg="modSp add mod">
        <pc:chgData name="Martin Petříček" userId="70c93b1a70b77b2a" providerId="LiveId" clId="{F45376C4-932C-45CF-A3A6-6144A34EB055}" dt="2026-03-15T08:50:31.109" v="3373" actId="20577"/>
        <pc:sldMkLst>
          <pc:docMk/>
          <pc:sldMk cId="1374742951" sldId="259"/>
        </pc:sldMkLst>
        <pc:spChg chg="mod">
          <ac:chgData name="Martin Petříček" userId="70c93b1a70b77b2a" providerId="LiveId" clId="{F45376C4-932C-45CF-A3A6-6144A34EB055}" dt="2026-03-15T08:48:09.258" v="3041" actId="20577"/>
          <ac:spMkLst>
            <pc:docMk/>
            <pc:sldMk cId="1374742951" sldId="259"/>
            <ac:spMk id="2" creationId="{76F74246-46D2-814F-E4D1-719F628AE41F}"/>
          </ac:spMkLst>
        </pc:spChg>
        <pc:spChg chg="mod">
          <ac:chgData name="Martin Petříček" userId="70c93b1a70b77b2a" providerId="LiveId" clId="{F45376C4-932C-45CF-A3A6-6144A34EB055}" dt="2026-03-15T08:50:31.109" v="3373" actId="20577"/>
          <ac:spMkLst>
            <pc:docMk/>
            <pc:sldMk cId="1374742951" sldId="259"/>
            <ac:spMk id="3" creationId="{81698E74-BE77-F966-0A35-ECEB956E7C1E}"/>
          </ac:spMkLst>
        </pc:spChg>
      </pc:sldChg>
      <pc:sldChg chg="modSp add del mod ord">
        <pc:chgData name="Martin Petříček" userId="70c93b1a70b77b2a" providerId="LiveId" clId="{F45376C4-932C-45CF-A3A6-6144A34EB055}" dt="2026-03-29T09:56:08.841" v="15092" actId="47"/>
        <pc:sldMkLst>
          <pc:docMk/>
          <pc:sldMk cId="577211456" sldId="260"/>
        </pc:sldMkLst>
        <pc:spChg chg="mod">
          <ac:chgData name="Martin Petříček" userId="70c93b1a70b77b2a" providerId="LiveId" clId="{F45376C4-932C-45CF-A3A6-6144A34EB055}" dt="2026-03-28T15:33:18.966" v="12802" actId="20577"/>
          <ac:spMkLst>
            <pc:docMk/>
            <pc:sldMk cId="577211456" sldId="260"/>
            <ac:spMk id="3" creationId="{B385F82D-F499-6F89-AB13-8A6653F45B10}"/>
          </ac:spMkLst>
        </pc:spChg>
      </pc:sldChg>
      <pc:sldChg chg="delSp modSp add mod">
        <pc:chgData name="Martin Petříček" userId="70c93b1a70b77b2a" providerId="LiveId" clId="{F45376C4-932C-45CF-A3A6-6144A34EB055}" dt="2026-03-22T08:58:49.946" v="12563" actId="27636"/>
        <pc:sldMkLst>
          <pc:docMk/>
          <pc:sldMk cId="1945893409" sldId="261"/>
        </pc:sldMkLst>
        <pc:spChg chg="mod">
          <ac:chgData name="Martin Petříček" userId="70c93b1a70b77b2a" providerId="LiveId" clId="{F45376C4-932C-45CF-A3A6-6144A34EB055}" dt="2026-03-22T08:58:49.946" v="12563" actId="27636"/>
          <ac:spMkLst>
            <pc:docMk/>
            <pc:sldMk cId="1945893409" sldId="261"/>
            <ac:spMk id="2" creationId="{38D24E44-FF90-4E26-170A-855D6F620743}"/>
          </ac:spMkLst>
        </pc:spChg>
      </pc:sldChg>
      <pc:sldChg chg="modSp add del mod ord">
        <pc:chgData name="Martin Petříček" userId="70c93b1a70b77b2a" providerId="LiveId" clId="{F45376C4-932C-45CF-A3A6-6144A34EB055}" dt="2026-03-29T09:57:36.028" v="15108" actId="47"/>
        <pc:sldMkLst>
          <pc:docMk/>
          <pc:sldMk cId="3917763673" sldId="262"/>
        </pc:sldMkLst>
      </pc:sldChg>
      <pc:sldChg chg="addSp delSp modSp add mod">
        <pc:chgData name="Martin Petříček" userId="70c93b1a70b77b2a" providerId="LiveId" clId="{F45376C4-932C-45CF-A3A6-6144A34EB055}" dt="2026-03-15T07:40:08.925" v="959" actId="6549"/>
        <pc:sldMkLst>
          <pc:docMk/>
          <pc:sldMk cId="3813824933" sldId="263"/>
        </pc:sldMkLst>
        <pc:spChg chg="mod">
          <ac:chgData name="Martin Petříček" userId="70c93b1a70b77b2a" providerId="LiveId" clId="{F45376C4-932C-45CF-A3A6-6144A34EB055}" dt="2026-03-15T07:40:08.925" v="959" actId="6549"/>
          <ac:spMkLst>
            <pc:docMk/>
            <pc:sldMk cId="3813824933" sldId="263"/>
            <ac:spMk id="3" creationId="{1BB0B806-33E6-A899-2033-6B28383A8A26}"/>
          </ac:spMkLst>
        </pc:spChg>
        <pc:picChg chg="add mod">
          <ac:chgData name="Martin Petříček" userId="70c93b1a70b77b2a" providerId="LiveId" clId="{F45376C4-932C-45CF-A3A6-6144A34EB055}" dt="2026-03-15T07:39:18.021" v="945" actId="1076"/>
          <ac:picMkLst>
            <pc:docMk/>
            <pc:sldMk cId="3813824933" sldId="263"/>
            <ac:picMk id="1026" creationId="{9B17B718-C445-4CF7-B45E-544499F7DB3C}"/>
          </ac:picMkLst>
        </pc:picChg>
        <pc:picChg chg="add mod">
          <ac:chgData name="Martin Petříček" userId="70c93b1a70b77b2a" providerId="LiveId" clId="{F45376C4-932C-45CF-A3A6-6144A34EB055}" dt="2026-03-15T07:39:39.431" v="950" actId="1076"/>
          <ac:picMkLst>
            <pc:docMk/>
            <pc:sldMk cId="3813824933" sldId="263"/>
            <ac:picMk id="1028" creationId="{C357F27D-60B1-7511-EB8B-859E591E32AD}"/>
          </ac:picMkLst>
        </pc:picChg>
        <pc:picChg chg="add mod">
          <ac:chgData name="Martin Petříček" userId="70c93b1a70b77b2a" providerId="LiveId" clId="{F45376C4-932C-45CF-A3A6-6144A34EB055}" dt="2026-03-15T07:39:54.035" v="953" actId="1076"/>
          <ac:picMkLst>
            <pc:docMk/>
            <pc:sldMk cId="3813824933" sldId="263"/>
            <ac:picMk id="1030" creationId="{00F60E70-8284-5545-625C-014B693DDE52}"/>
          </ac:picMkLst>
        </pc:picChg>
      </pc:sldChg>
      <pc:sldChg chg="delSp modSp add mod">
        <pc:chgData name="Martin Petříček" userId="70c93b1a70b77b2a" providerId="LiveId" clId="{F45376C4-932C-45CF-A3A6-6144A34EB055}" dt="2026-03-15T07:42:59.438" v="1327" actId="255"/>
        <pc:sldMkLst>
          <pc:docMk/>
          <pc:sldMk cId="3122802891" sldId="264"/>
        </pc:sldMkLst>
        <pc:spChg chg="mod">
          <ac:chgData name="Martin Petříček" userId="70c93b1a70b77b2a" providerId="LiveId" clId="{F45376C4-932C-45CF-A3A6-6144A34EB055}" dt="2026-03-15T07:42:59.438" v="1327" actId="255"/>
          <ac:spMkLst>
            <pc:docMk/>
            <pc:sldMk cId="3122802891" sldId="264"/>
            <ac:spMk id="3" creationId="{0F64371F-554F-157D-934B-AD3C41E500B3}"/>
          </ac:spMkLst>
        </pc:spChg>
      </pc:sldChg>
      <pc:sldChg chg="modSp add mod">
        <pc:chgData name="Martin Petříček" userId="70c93b1a70b77b2a" providerId="LiveId" clId="{F45376C4-932C-45CF-A3A6-6144A34EB055}" dt="2026-03-22T08:45:10.766" v="10987" actId="20577"/>
        <pc:sldMkLst>
          <pc:docMk/>
          <pc:sldMk cId="1847405872" sldId="265"/>
        </pc:sldMkLst>
        <pc:spChg chg="mod">
          <ac:chgData name="Martin Petříček" userId="70c93b1a70b77b2a" providerId="LiveId" clId="{F45376C4-932C-45CF-A3A6-6144A34EB055}" dt="2026-03-22T08:45:10.766" v="10987" actId="20577"/>
          <ac:spMkLst>
            <pc:docMk/>
            <pc:sldMk cId="1847405872" sldId="265"/>
            <ac:spMk id="3" creationId="{072680D0-231B-5384-58DF-FA0887F39FF5}"/>
          </ac:spMkLst>
        </pc:spChg>
      </pc:sldChg>
      <pc:sldChg chg="modSp add mod">
        <pc:chgData name="Martin Petříček" userId="70c93b1a70b77b2a" providerId="LiveId" clId="{F45376C4-932C-45CF-A3A6-6144A34EB055}" dt="2026-03-15T07:53:38.972" v="2174" actId="20577"/>
        <pc:sldMkLst>
          <pc:docMk/>
          <pc:sldMk cId="838853915" sldId="266"/>
        </pc:sldMkLst>
        <pc:spChg chg="mod">
          <ac:chgData name="Martin Petříček" userId="70c93b1a70b77b2a" providerId="LiveId" clId="{F45376C4-932C-45CF-A3A6-6144A34EB055}" dt="2026-03-15T07:53:38.972" v="2174" actId="20577"/>
          <ac:spMkLst>
            <pc:docMk/>
            <pc:sldMk cId="838853915" sldId="266"/>
            <ac:spMk id="3" creationId="{D151D242-B3C1-487E-37FD-9BEE698D74EC}"/>
          </ac:spMkLst>
        </pc:spChg>
      </pc:sldChg>
      <pc:sldChg chg="modSp add mod">
        <pc:chgData name="Martin Petříček" userId="70c93b1a70b77b2a" providerId="LiveId" clId="{F45376C4-932C-45CF-A3A6-6144A34EB055}" dt="2026-03-15T07:56:16.664" v="2463" actId="20577"/>
        <pc:sldMkLst>
          <pc:docMk/>
          <pc:sldMk cId="3360293684" sldId="267"/>
        </pc:sldMkLst>
        <pc:spChg chg="mod">
          <ac:chgData name="Martin Petříček" userId="70c93b1a70b77b2a" providerId="LiveId" clId="{F45376C4-932C-45CF-A3A6-6144A34EB055}" dt="2026-03-15T07:56:16.664" v="2463" actId="20577"/>
          <ac:spMkLst>
            <pc:docMk/>
            <pc:sldMk cId="3360293684" sldId="267"/>
            <ac:spMk id="3" creationId="{A2C00370-8EC9-04BD-E685-ADF5A307E566}"/>
          </ac:spMkLst>
        </pc:spChg>
      </pc:sldChg>
      <pc:sldChg chg="addSp delSp modSp add mod">
        <pc:chgData name="Martin Petříček" userId="70c93b1a70b77b2a" providerId="LiveId" clId="{F45376C4-932C-45CF-A3A6-6144A34EB055}" dt="2026-03-15T08:07:19.243" v="2790" actId="1076"/>
        <pc:sldMkLst>
          <pc:docMk/>
          <pc:sldMk cId="1987214876" sldId="268"/>
        </pc:sldMkLst>
        <pc:spChg chg="mod">
          <ac:chgData name="Martin Petříček" userId="70c93b1a70b77b2a" providerId="LiveId" clId="{F45376C4-932C-45CF-A3A6-6144A34EB055}" dt="2026-03-15T07:54:44.245" v="2289" actId="20577"/>
          <ac:spMkLst>
            <pc:docMk/>
            <pc:sldMk cId="1987214876" sldId="268"/>
            <ac:spMk id="3" creationId="{85D1DA82-F77A-9353-4F99-9D703A795112}"/>
          </ac:spMkLst>
        </pc:spChg>
        <pc:picChg chg="add mod">
          <ac:chgData name="Martin Petříček" userId="70c93b1a70b77b2a" providerId="LiveId" clId="{F45376C4-932C-45CF-A3A6-6144A34EB055}" dt="2026-03-15T08:07:19.243" v="2790" actId="1076"/>
          <ac:picMkLst>
            <pc:docMk/>
            <pc:sldMk cId="1987214876" sldId="268"/>
            <ac:picMk id="4100" creationId="{E567DFB7-542B-9759-A27D-0BE7D2171266}"/>
          </ac:picMkLst>
        </pc:picChg>
      </pc:sldChg>
      <pc:sldChg chg="modSp add mod">
        <pc:chgData name="Martin Petříček" userId="70c93b1a70b77b2a" providerId="LiveId" clId="{F45376C4-932C-45CF-A3A6-6144A34EB055}" dt="2026-03-15T07:58:06.703" v="2704" actId="20577"/>
        <pc:sldMkLst>
          <pc:docMk/>
          <pc:sldMk cId="1280505867" sldId="269"/>
        </pc:sldMkLst>
        <pc:spChg chg="mod">
          <ac:chgData name="Martin Petříček" userId="70c93b1a70b77b2a" providerId="LiveId" clId="{F45376C4-932C-45CF-A3A6-6144A34EB055}" dt="2026-03-15T07:58:06.703" v="2704" actId="20577"/>
          <ac:spMkLst>
            <pc:docMk/>
            <pc:sldMk cId="1280505867" sldId="269"/>
            <ac:spMk id="3" creationId="{8FC926A1-AE01-29BB-9E0D-7F6EDD3194D2}"/>
          </ac:spMkLst>
        </pc:spChg>
      </pc:sldChg>
      <pc:sldChg chg="modSp add mod">
        <pc:chgData name="Martin Petříček" userId="70c93b1a70b77b2a" providerId="LiveId" clId="{F45376C4-932C-45CF-A3A6-6144A34EB055}" dt="2026-03-15T08:10:29.807" v="3007" actId="20577"/>
        <pc:sldMkLst>
          <pc:docMk/>
          <pc:sldMk cId="2660104213" sldId="270"/>
        </pc:sldMkLst>
        <pc:spChg chg="mod">
          <ac:chgData name="Martin Petříček" userId="70c93b1a70b77b2a" providerId="LiveId" clId="{F45376C4-932C-45CF-A3A6-6144A34EB055}" dt="2026-03-15T08:10:29.807" v="3007" actId="20577"/>
          <ac:spMkLst>
            <pc:docMk/>
            <pc:sldMk cId="2660104213" sldId="270"/>
            <ac:spMk id="3" creationId="{9ED0E698-F82B-B0CE-D675-314B74947C95}"/>
          </ac:spMkLst>
        </pc:spChg>
      </pc:sldChg>
      <pc:sldChg chg="modSp add mod">
        <pc:chgData name="Martin Petříček" userId="70c93b1a70b77b2a" providerId="LiveId" clId="{F45376C4-932C-45CF-A3A6-6144A34EB055}" dt="2026-03-15T08:53:51.229" v="3702" actId="20577"/>
        <pc:sldMkLst>
          <pc:docMk/>
          <pc:sldMk cId="812794533" sldId="272"/>
        </pc:sldMkLst>
        <pc:spChg chg="mod">
          <ac:chgData name="Martin Petříček" userId="70c93b1a70b77b2a" providerId="LiveId" clId="{F45376C4-932C-45CF-A3A6-6144A34EB055}" dt="2026-03-15T08:53:51.229" v="3702" actId="20577"/>
          <ac:spMkLst>
            <pc:docMk/>
            <pc:sldMk cId="812794533" sldId="272"/>
            <ac:spMk id="3" creationId="{37E2A231-E9A1-B7DD-EE1D-840C12B543DD}"/>
          </ac:spMkLst>
        </pc:spChg>
      </pc:sldChg>
      <pc:sldChg chg="addSp modSp add mod">
        <pc:chgData name="Martin Petříček" userId="70c93b1a70b77b2a" providerId="LiveId" clId="{F45376C4-932C-45CF-A3A6-6144A34EB055}" dt="2026-03-15T16:04:51.008" v="7098" actId="20577"/>
        <pc:sldMkLst>
          <pc:docMk/>
          <pc:sldMk cId="1786173661" sldId="273"/>
        </pc:sldMkLst>
        <pc:spChg chg="mod">
          <ac:chgData name="Martin Petříček" userId="70c93b1a70b77b2a" providerId="LiveId" clId="{F45376C4-932C-45CF-A3A6-6144A34EB055}" dt="2026-03-15T16:04:51.008" v="7098" actId="20577"/>
          <ac:spMkLst>
            <pc:docMk/>
            <pc:sldMk cId="1786173661" sldId="273"/>
            <ac:spMk id="3" creationId="{3B769A08-B5AA-A6D7-4B24-C46ACA1CA075}"/>
          </ac:spMkLst>
        </pc:spChg>
        <pc:picChg chg="add mod">
          <ac:chgData name="Martin Petříček" userId="70c93b1a70b77b2a" providerId="LiveId" clId="{F45376C4-932C-45CF-A3A6-6144A34EB055}" dt="2026-03-15T15:52:48.152" v="6710" actId="1076"/>
          <ac:picMkLst>
            <pc:docMk/>
            <pc:sldMk cId="1786173661" sldId="273"/>
            <ac:picMk id="2050" creationId="{AE7075D7-D72C-7E23-9B98-D450290AF47C}"/>
          </ac:picMkLst>
        </pc:picChg>
      </pc:sldChg>
      <pc:sldChg chg="modSp add mod">
        <pc:chgData name="Martin Petříček" userId="70c93b1a70b77b2a" providerId="LiveId" clId="{F45376C4-932C-45CF-A3A6-6144A34EB055}" dt="2026-03-15T09:00:21.381" v="4306" actId="20577"/>
        <pc:sldMkLst>
          <pc:docMk/>
          <pc:sldMk cId="4220247837" sldId="274"/>
        </pc:sldMkLst>
        <pc:spChg chg="mod">
          <ac:chgData name="Martin Petříček" userId="70c93b1a70b77b2a" providerId="LiveId" clId="{F45376C4-932C-45CF-A3A6-6144A34EB055}" dt="2026-03-15T09:00:21.381" v="4306" actId="20577"/>
          <ac:spMkLst>
            <pc:docMk/>
            <pc:sldMk cId="4220247837" sldId="274"/>
            <ac:spMk id="3" creationId="{7A57AD76-4839-D3AF-1535-9B2B21AE9BD6}"/>
          </ac:spMkLst>
        </pc:spChg>
      </pc:sldChg>
      <pc:sldChg chg="modSp add mod">
        <pc:chgData name="Martin Petříček" userId="70c93b1a70b77b2a" providerId="LiveId" clId="{F45376C4-932C-45CF-A3A6-6144A34EB055}" dt="2026-03-15T09:04:20.240" v="4899" actId="20577"/>
        <pc:sldMkLst>
          <pc:docMk/>
          <pc:sldMk cId="227351853" sldId="275"/>
        </pc:sldMkLst>
        <pc:spChg chg="mod">
          <ac:chgData name="Martin Petříček" userId="70c93b1a70b77b2a" providerId="LiveId" clId="{F45376C4-932C-45CF-A3A6-6144A34EB055}" dt="2026-03-15T09:04:20.240" v="4899" actId="20577"/>
          <ac:spMkLst>
            <pc:docMk/>
            <pc:sldMk cId="227351853" sldId="275"/>
            <ac:spMk id="3" creationId="{7FFEFF87-70A8-38EF-DE96-F23A850621CB}"/>
          </ac:spMkLst>
        </pc:spChg>
      </pc:sldChg>
      <pc:sldChg chg="modSp add mod">
        <pc:chgData name="Martin Petříček" userId="70c93b1a70b77b2a" providerId="LiveId" clId="{F45376C4-932C-45CF-A3A6-6144A34EB055}" dt="2026-03-15T09:11:46.568" v="5190" actId="313"/>
        <pc:sldMkLst>
          <pc:docMk/>
          <pc:sldMk cId="260138108" sldId="276"/>
        </pc:sldMkLst>
        <pc:spChg chg="mod">
          <ac:chgData name="Martin Petříček" userId="70c93b1a70b77b2a" providerId="LiveId" clId="{F45376C4-932C-45CF-A3A6-6144A34EB055}" dt="2026-03-15T09:04:35.795" v="4930" actId="20577"/>
          <ac:spMkLst>
            <pc:docMk/>
            <pc:sldMk cId="260138108" sldId="276"/>
            <ac:spMk id="2" creationId="{1BD93EB9-63DB-CB33-06B8-4A9BDB44CE2D}"/>
          </ac:spMkLst>
        </pc:spChg>
        <pc:spChg chg="mod">
          <ac:chgData name="Martin Petříček" userId="70c93b1a70b77b2a" providerId="LiveId" clId="{F45376C4-932C-45CF-A3A6-6144A34EB055}" dt="2026-03-15T09:11:46.568" v="5190" actId="313"/>
          <ac:spMkLst>
            <pc:docMk/>
            <pc:sldMk cId="260138108" sldId="276"/>
            <ac:spMk id="3" creationId="{CAA08AD3-4342-6B01-6C78-B079F1516E69}"/>
          </ac:spMkLst>
        </pc:spChg>
      </pc:sldChg>
      <pc:sldChg chg="modSp add mod">
        <pc:chgData name="Martin Petříček" userId="70c93b1a70b77b2a" providerId="LiveId" clId="{F45376C4-932C-45CF-A3A6-6144A34EB055}" dt="2026-03-15T09:12:20.846" v="5252" actId="255"/>
        <pc:sldMkLst>
          <pc:docMk/>
          <pc:sldMk cId="4037859168" sldId="277"/>
        </pc:sldMkLst>
        <pc:spChg chg="mod">
          <ac:chgData name="Martin Petříček" userId="70c93b1a70b77b2a" providerId="LiveId" clId="{F45376C4-932C-45CF-A3A6-6144A34EB055}" dt="2026-03-15T09:12:20.846" v="5252" actId="255"/>
          <ac:spMkLst>
            <pc:docMk/>
            <pc:sldMk cId="4037859168" sldId="277"/>
            <ac:spMk id="3" creationId="{4CD12E95-31CF-297F-EECB-E94D2BAA8173}"/>
          </ac:spMkLst>
        </pc:spChg>
      </pc:sldChg>
      <pc:sldChg chg="addSp delSp modSp add mod">
        <pc:chgData name="Martin Petříček" userId="70c93b1a70b77b2a" providerId="LiveId" clId="{F45376C4-932C-45CF-A3A6-6144A34EB055}" dt="2026-03-15T09:13:11.282" v="5268" actId="20577"/>
        <pc:sldMkLst>
          <pc:docMk/>
          <pc:sldMk cId="4279694730" sldId="278"/>
        </pc:sldMkLst>
        <pc:spChg chg="add del mod">
          <ac:chgData name="Martin Petříček" userId="70c93b1a70b77b2a" providerId="LiveId" clId="{F45376C4-932C-45CF-A3A6-6144A34EB055}" dt="2026-03-15T09:13:11.282" v="5268" actId="20577"/>
          <ac:spMkLst>
            <pc:docMk/>
            <pc:sldMk cId="4279694730" sldId="278"/>
            <ac:spMk id="3" creationId="{54E0F57D-0453-4801-03C7-9D150634DE27}"/>
          </ac:spMkLst>
        </pc:spChg>
      </pc:sldChg>
      <pc:sldChg chg="modSp add mod">
        <pc:chgData name="Martin Petříček" userId="70c93b1a70b77b2a" providerId="LiveId" clId="{F45376C4-932C-45CF-A3A6-6144A34EB055}" dt="2026-03-15T09:17:42.265" v="5448" actId="20577"/>
        <pc:sldMkLst>
          <pc:docMk/>
          <pc:sldMk cId="2508284990" sldId="279"/>
        </pc:sldMkLst>
        <pc:spChg chg="mod">
          <ac:chgData name="Martin Petříček" userId="70c93b1a70b77b2a" providerId="LiveId" clId="{F45376C4-932C-45CF-A3A6-6144A34EB055}" dt="2026-03-15T09:17:42.265" v="5448" actId="20577"/>
          <ac:spMkLst>
            <pc:docMk/>
            <pc:sldMk cId="2508284990" sldId="279"/>
            <ac:spMk id="3" creationId="{CC6989F5-4C28-C698-EF1B-6E4259B93491}"/>
          </ac:spMkLst>
        </pc:spChg>
      </pc:sldChg>
      <pc:sldChg chg="modSp add mod">
        <pc:chgData name="Martin Petříček" userId="70c93b1a70b77b2a" providerId="LiveId" clId="{F45376C4-932C-45CF-A3A6-6144A34EB055}" dt="2026-03-15T09:21:40.612" v="6077" actId="20577"/>
        <pc:sldMkLst>
          <pc:docMk/>
          <pc:sldMk cId="3039242125" sldId="280"/>
        </pc:sldMkLst>
        <pc:spChg chg="mod">
          <ac:chgData name="Martin Petříček" userId="70c93b1a70b77b2a" providerId="LiveId" clId="{F45376C4-932C-45CF-A3A6-6144A34EB055}" dt="2026-03-15T09:21:40.612" v="6077" actId="20577"/>
          <ac:spMkLst>
            <pc:docMk/>
            <pc:sldMk cId="3039242125" sldId="280"/>
            <ac:spMk id="3" creationId="{79FAFCEC-53C3-F786-4C46-CE5803A837A8}"/>
          </ac:spMkLst>
        </pc:spChg>
      </pc:sldChg>
      <pc:sldChg chg="modSp add mod">
        <pc:chgData name="Martin Petříček" userId="70c93b1a70b77b2a" providerId="LiveId" clId="{F45376C4-932C-45CF-A3A6-6144A34EB055}" dt="2026-03-15T09:25:25.231" v="6167"/>
        <pc:sldMkLst>
          <pc:docMk/>
          <pc:sldMk cId="19798925" sldId="281"/>
        </pc:sldMkLst>
        <pc:spChg chg="mod">
          <ac:chgData name="Martin Petříček" userId="70c93b1a70b77b2a" providerId="LiveId" clId="{F45376C4-932C-45CF-A3A6-6144A34EB055}" dt="2026-03-15T09:25:25.231" v="6167"/>
          <ac:spMkLst>
            <pc:docMk/>
            <pc:sldMk cId="19798925" sldId="281"/>
            <ac:spMk id="3" creationId="{0E992334-168A-E809-83DA-E8583C900DC6}"/>
          </ac:spMkLst>
        </pc:spChg>
      </pc:sldChg>
      <pc:sldChg chg="modSp add mod">
        <pc:chgData name="Martin Petříček" userId="70c93b1a70b77b2a" providerId="LiveId" clId="{F45376C4-932C-45CF-A3A6-6144A34EB055}" dt="2026-03-28T15:42:32.689" v="12826" actId="20577"/>
        <pc:sldMkLst>
          <pc:docMk/>
          <pc:sldMk cId="0" sldId="298"/>
        </pc:sldMkLst>
        <pc:spChg chg="mod">
          <ac:chgData name="Martin Petříček" userId="70c93b1a70b77b2a" providerId="LiveId" clId="{F45376C4-932C-45CF-A3A6-6144A34EB055}" dt="2026-03-28T15:42:32.689" v="12826" actId="20577"/>
          <ac:spMkLst>
            <pc:docMk/>
            <pc:sldMk cId="0" sldId="298"/>
            <ac:spMk id="10242" creationId="{01CE511B-8DEC-7AE3-C84D-CC1370B57A9E}"/>
          </ac:spMkLst>
        </pc:spChg>
      </pc:sldChg>
      <pc:sldChg chg="add">
        <pc:chgData name="Martin Petříček" userId="70c93b1a70b77b2a" providerId="LiveId" clId="{F45376C4-932C-45CF-A3A6-6144A34EB055}" dt="2026-03-28T15:42:17.923" v="12803"/>
        <pc:sldMkLst>
          <pc:docMk/>
          <pc:sldMk cId="0" sldId="299"/>
        </pc:sldMkLst>
      </pc:sldChg>
      <pc:sldChg chg="add">
        <pc:chgData name="Martin Petříček" userId="70c93b1a70b77b2a" providerId="LiveId" clId="{F45376C4-932C-45CF-A3A6-6144A34EB055}" dt="2026-03-28T15:42:17.923" v="12803"/>
        <pc:sldMkLst>
          <pc:docMk/>
          <pc:sldMk cId="0" sldId="300"/>
        </pc:sldMkLst>
      </pc:sldChg>
      <pc:sldChg chg="add">
        <pc:chgData name="Martin Petříček" userId="70c93b1a70b77b2a" providerId="LiveId" clId="{F45376C4-932C-45CF-A3A6-6144A34EB055}" dt="2026-03-28T15:42:17.923" v="12803"/>
        <pc:sldMkLst>
          <pc:docMk/>
          <pc:sldMk cId="0" sldId="301"/>
        </pc:sldMkLst>
      </pc:sldChg>
      <pc:sldChg chg="add">
        <pc:chgData name="Martin Petříček" userId="70c93b1a70b77b2a" providerId="LiveId" clId="{F45376C4-932C-45CF-A3A6-6144A34EB055}" dt="2026-03-28T15:42:17.923" v="12803"/>
        <pc:sldMkLst>
          <pc:docMk/>
          <pc:sldMk cId="0" sldId="302"/>
        </pc:sldMkLst>
      </pc:sldChg>
      <pc:sldChg chg="add">
        <pc:chgData name="Martin Petříček" userId="70c93b1a70b77b2a" providerId="LiveId" clId="{F45376C4-932C-45CF-A3A6-6144A34EB055}" dt="2026-03-28T15:42:17.923" v="12803"/>
        <pc:sldMkLst>
          <pc:docMk/>
          <pc:sldMk cId="0" sldId="303"/>
        </pc:sldMkLst>
      </pc:sldChg>
      <pc:sldChg chg="add">
        <pc:chgData name="Martin Petříček" userId="70c93b1a70b77b2a" providerId="LiveId" clId="{F45376C4-932C-45CF-A3A6-6144A34EB055}" dt="2026-03-28T15:42:17.923" v="12803"/>
        <pc:sldMkLst>
          <pc:docMk/>
          <pc:sldMk cId="0" sldId="304"/>
        </pc:sldMkLst>
      </pc:sldChg>
      <pc:sldChg chg="add">
        <pc:chgData name="Martin Petříček" userId="70c93b1a70b77b2a" providerId="LiveId" clId="{F45376C4-932C-45CF-A3A6-6144A34EB055}" dt="2026-03-28T15:42:17.923" v="12803"/>
        <pc:sldMkLst>
          <pc:docMk/>
          <pc:sldMk cId="0" sldId="305"/>
        </pc:sldMkLst>
      </pc:sldChg>
      <pc:sldChg chg="modSp add">
        <pc:chgData name="Martin Petříček" userId="70c93b1a70b77b2a" providerId="LiveId" clId="{F45376C4-932C-45CF-A3A6-6144A34EB055}" dt="2026-03-29T14:46:54.892" v="15168" actId="1076"/>
        <pc:sldMkLst>
          <pc:docMk/>
          <pc:sldMk cId="0" sldId="306"/>
        </pc:sldMkLst>
        <pc:picChg chg="mod">
          <ac:chgData name="Martin Petříček" userId="70c93b1a70b77b2a" providerId="LiveId" clId="{F45376C4-932C-45CF-A3A6-6144A34EB055}" dt="2026-03-29T14:46:54.892" v="15168" actId="1076"/>
          <ac:picMkLst>
            <pc:docMk/>
            <pc:sldMk cId="0" sldId="306"/>
            <ac:picMk id="21508" creationId="{FDAF84FC-C945-C66B-275F-65A317072B18}"/>
          </ac:picMkLst>
        </pc:picChg>
      </pc:sldChg>
      <pc:sldChg chg="modSp add mod">
        <pc:chgData name="Martin Petříček" userId="70c93b1a70b77b2a" providerId="LiveId" clId="{F45376C4-932C-45CF-A3A6-6144A34EB055}" dt="2026-03-29T14:46:59.958" v="15170" actId="1076"/>
        <pc:sldMkLst>
          <pc:docMk/>
          <pc:sldMk cId="0" sldId="307"/>
        </pc:sldMkLst>
        <pc:spChg chg="mod">
          <ac:chgData name="Martin Petříček" userId="70c93b1a70b77b2a" providerId="LiveId" clId="{F45376C4-932C-45CF-A3A6-6144A34EB055}" dt="2026-03-28T15:42:18.125" v="12804" actId="27636"/>
          <ac:spMkLst>
            <pc:docMk/>
            <pc:sldMk cId="0" sldId="307"/>
            <ac:spMk id="22531" creationId="{249B7796-EE87-2D3E-CF37-B8ABA08456BD}"/>
          </ac:spMkLst>
        </pc:spChg>
        <pc:graphicFrameChg chg="mod">
          <ac:chgData name="Martin Petříček" userId="70c93b1a70b77b2a" providerId="LiveId" clId="{F45376C4-932C-45CF-A3A6-6144A34EB055}" dt="2026-03-29T14:46:59.958" v="15170" actId="1076"/>
          <ac:graphicFrameMkLst>
            <pc:docMk/>
            <pc:sldMk cId="0" sldId="307"/>
            <ac:graphicFrameMk id="22532" creationId="{F0249A0D-8420-C65F-29C8-D5A35DDCD442}"/>
          </ac:graphicFrameMkLst>
        </pc:graphicFrameChg>
      </pc:sldChg>
      <pc:sldChg chg="add">
        <pc:chgData name="Martin Petříček" userId="70c93b1a70b77b2a" providerId="LiveId" clId="{F45376C4-932C-45CF-A3A6-6144A34EB055}" dt="2026-03-28T15:42:17.923" v="12803"/>
        <pc:sldMkLst>
          <pc:docMk/>
          <pc:sldMk cId="0" sldId="339"/>
        </pc:sldMkLst>
      </pc:sldChg>
      <pc:sldChg chg="add">
        <pc:chgData name="Martin Petříček" userId="70c93b1a70b77b2a" providerId="LiveId" clId="{F45376C4-932C-45CF-A3A6-6144A34EB055}" dt="2026-03-28T15:42:17.923" v="12803"/>
        <pc:sldMkLst>
          <pc:docMk/>
          <pc:sldMk cId="0" sldId="341"/>
        </pc:sldMkLst>
      </pc:sldChg>
      <pc:sldChg chg="add">
        <pc:chgData name="Martin Petříček" userId="70c93b1a70b77b2a" providerId="LiveId" clId="{F45376C4-932C-45CF-A3A6-6144A34EB055}" dt="2026-03-28T15:42:17.923" v="12803"/>
        <pc:sldMkLst>
          <pc:docMk/>
          <pc:sldMk cId="0" sldId="342"/>
        </pc:sldMkLst>
      </pc:sldChg>
      <pc:sldChg chg="modSp add mod">
        <pc:chgData name="Martin Petříček" userId="70c93b1a70b77b2a" providerId="LiveId" clId="{F45376C4-932C-45CF-A3A6-6144A34EB055}" dt="2026-03-29T14:46:45.928" v="15167" actId="1076"/>
        <pc:sldMkLst>
          <pc:docMk/>
          <pc:sldMk cId="0" sldId="343"/>
        </pc:sldMkLst>
        <pc:spChg chg="mod">
          <ac:chgData name="Martin Petříček" userId="70c93b1a70b77b2a" providerId="LiveId" clId="{F45376C4-932C-45CF-A3A6-6144A34EB055}" dt="2026-03-29T14:46:45.928" v="15167" actId="1076"/>
          <ac:spMkLst>
            <pc:docMk/>
            <pc:sldMk cId="0" sldId="343"/>
            <ac:spMk id="18435" creationId="{01621050-CB9A-0786-DBE5-3E3473135794}"/>
          </ac:spMkLst>
        </pc:spChg>
      </pc:sldChg>
      <pc:sldChg chg="add">
        <pc:chgData name="Martin Petříček" userId="70c93b1a70b77b2a" providerId="LiveId" clId="{F45376C4-932C-45CF-A3A6-6144A34EB055}" dt="2026-03-28T15:42:17.923" v="12803"/>
        <pc:sldMkLst>
          <pc:docMk/>
          <pc:sldMk cId="0" sldId="344"/>
        </pc:sldMkLst>
      </pc:sldChg>
      <pc:sldChg chg="add">
        <pc:chgData name="Martin Petříček" userId="70c93b1a70b77b2a" providerId="LiveId" clId="{F45376C4-932C-45CF-A3A6-6144A34EB055}" dt="2026-03-28T15:42:17.923" v="12803"/>
        <pc:sldMkLst>
          <pc:docMk/>
          <pc:sldMk cId="0" sldId="345"/>
        </pc:sldMkLst>
      </pc:sldChg>
      <pc:sldChg chg="add">
        <pc:chgData name="Martin Petříček" userId="70c93b1a70b77b2a" providerId="LiveId" clId="{F45376C4-932C-45CF-A3A6-6144A34EB055}" dt="2026-03-28T15:42:17.923" v="12803"/>
        <pc:sldMkLst>
          <pc:docMk/>
          <pc:sldMk cId="0" sldId="347"/>
        </pc:sldMkLst>
      </pc:sldChg>
      <pc:sldChg chg="modSp add mod">
        <pc:chgData name="Martin Petříček" userId="70c93b1a70b77b2a" providerId="LiveId" clId="{F45376C4-932C-45CF-A3A6-6144A34EB055}" dt="2026-03-28T15:42:59.999" v="12827" actId="1076"/>
        <pc:sldMkLst>
          <pc:docMk/>
          <pc:sldMk cId="0" sldId="348"/>
        </pc:sldMkLst>
        <pc:graphicFrameChg chg="mod">
          <ac:chgData name="Martin Petříček" userId="70c93b1a70b77b2a" providerId="LiveId" clId="{F45376C4-932C-45CF-A3A6-6144A34EB055}" dt="2026-03-28T15:42:59.999" v="12827" actId="1076"/>
          <ac:graphicFrameMkLst>
            <pc:docMk/>
            <pc:sldMk cId="0" sldId="348"/>
            <ac:graphicFrameMk id="27652" creationId="{B039AF18-6975-8569-083C-2C9BDABDB595}"/>
          </ac:graphicFrameMkLst>
        </pc:graphicFrameChg>
      </pc:sldChg>
      <pc:sldChg chg="modSp add">
        <pc:chgData name="Martin Petříček" userId="70c93b1a70b77b2a" providerId="LiveId" clId="{F45376C4-932C-45CF-A3A6-6144A34EB055}" dt="2026-03-28T15:44:40.710" v="12869" actId="1076"/>
        <pc:sldMkLst>
          <pc:docMk/>
          <pc:sldMk cId="0" sldId="349"/>
        </pc:sldMkLst>
        <pc:picChg chg="mod">
          <ac:chgData name="Martin Petříček" userId="70c93b1a70b77b2a" providerId="LiveId" clId="{F45376C4-932C-45CF-A3A6-6144A34EB055}" dt="2026-03-28T15:44:40.710" v="12869" actId="1076"/>
          <ac:picMkLst>
            <pc:docMk/>
            <pc:sldMk cId="0" sldId="349"/>
            <ac:picMk id="28676" creationId="{8DF2FA64-2909-EE19-5BED-4958DF53DF80}"/>
          </ac:picMkLst>
        </pc:picChg>
      </pc:sldChg>
      <pc:sldChg chg="add">
        <pc:chgData name="Martin Petříček" userId="70c93b1a70b77b2a" providerId="LiveId" clId="{F45376C4-932C-45CF-A3A6-6144A34EB055}" dt="2026-03-29T09:58:36.820" v="15110"/>
        <pc:sldMkLst>
          <pc:docMk/>
          <pc:sldMk cId="0" sldId="351"/>
        </pc:sldMkLst>
      </pc:sldChg>
      <pc:sldChg chg="add">
        <pc:chgData name="Martin Petříček" userId="70c93b1a70b77b2a" providerId="LiveId" clId="{F45376C4-932C-45CF-A3A6-6144A34EB055}" dt="2026-03-29T09:58:36.820" v="15110"/>
        <pc:sldMkLst>
          <pc:docMk/>
          <pc:sldMk cId="0" sldId="352"/>
        </pc:sldMkLst>
      </pc:sldChg>
      <pc:sldChg chg="add">
        <pc:chgData name="Martin Petříček" userId="70c93b1a70b77b2a" providerId="LiveId" clId="{F45376C4-932C-45CF-A3A6-6144A34EB055}" dt="2026-03-29T09:58:36.820" v="15110"/>
        <pc:sldMkLst>
          <pc:docMk/>
          <pc:sldMk cId="0" sldId="354"/>
        </pc:sldMkLst>
      </pc:sldChg>
      <pc:sldChg chg="modSp add mod">
        <pc:chgData name="Martin Petříček" userId="70c93b1a70b77b2a" providerId="LiveId" clId="{F45376C4-932C-45CF-A3A6-6144A34EB055}" dt="2026-03-29T09:56:25.346" v="15094" actId="255"/>
        <pc:sldMkLst>
          <pc:docMk/>
          <pc:sldMk cId="0" sldId="355"/>
        </pc:sldMkLst>
        <pc:spChg chg="mod">
          <ac:chgData name="Martin Petříček" userId="70c93b1a70b77b2a" providerId="LiveId" clId="{F45376C4-932C-45CF-A3A6-6144A34EB055}" dt="2026-03-29T09:56:25.346" v="15094" actId="255"/>
          <ac:spMkLst>
            <pc:docMk/>
            <pc:sldMk cId="0" sldId="355"/>
            <ac:spMk id="9219" creationId="{A09DE31E-6400-1719-850A-B7D8DC0D9825}"/>
          </ac:spMkLst>
        </pc:spChg>
      </pc:sldChg>
      <pc:sldChg chg="modSp add mod">
        <pc:chgData name="Martin Petříček" userId="70c93b1a70b77b2a" providerId="LiveId" clId="{F45376C4-932C-45CF-A3A6-6144A34EB055}" dt="2026-03-29T09:56:34.020" v="15096" actId="255"/>
        <pc:sldMkLst>
          <pc:docMk/>
          <pc:sldMk cId="0" sldId="356"/>
        </pc:sldMkLst>
        <pc:spChg chg="mod">
          <ac:chgData name="Martin Petříček" userId="70c93b1a70b77b2a" providerId="LiveId" clId="{F45376C4-932C-45CF-A3A6-6144A34EB055}" dt="2026-03-29T09:56:34.020" v="15096" actId="255"/>
          <ac:spMkLst>
            <pc:docMk/>
            <pc:sldMk cId="0" sldId="356"/>
            <ac:spMk id="11267" creationId="{C537ED27-20A6-D32B-5A6F-CE79020EFDFA}"/>
          </ac:spMkLst>
        </pc:spChg>
      </pc:sldChg>
      <pc:sldChg chg="modSp add mod">
        <pc:chgData name="Martin Petříček" userId="70c93b1a70b77b2a" providerId="LiveId" clId="{F45376C4-932C-45CF-A3A6-6144A34EB055}" dt="2026-03-29T09:56:29.596" v="15095" actId="255"/>
        <pc:sldMkLst>
          <pc:docMk/>
          <pc:sldMk cId="0" sldId="357"/>
        </pc:sldMkLst>
        <pc:spChg chg="mod">
          <ac:chgData name="Martin Petříček" userId="70c93b1a70b77b2a" providerId="LiveId" clId="{F45376C4-932C-45CF-A3A6-6144A34EB055}" dt="2026-03-29T09:56:29.596" v="15095" actId="255"/>
          <ac:spMkLst>
            <pc:docMk/>
            <pc:sldMk cId="0" sldId="357"/>
            <ac:spMk id="10243" creationId="{DBF2FC82-DEB8-0876-B33F-0824CE716D3C}"/>
          </ac:spMkLst>
        </pc:spChg>
      </pc:sldChg>
      <pc:sldChg chg="modSp add mod">
        <pc:chgData name="Martin Petříček" userId="70c93b1a70b77b2a" providerId="LiveId" clId="{F45376C4-932C-45CF-A3A6-6144A34EB055}" dt="2026-03-29T09:56:38.390" v="15097" actId="255"/>
        <pc:sldMkLst>
          <pc:docMk/>
          <pc:sldMk cId="0" sldId="358"/>
        </pc:sldMkLst>
        <pc:spChg chg="mod">
          <ac:chgData name="Martin Petříček" userId="70c93b1a70b77b2a" providerId="LiveId" clId="{F45376C4-932C-45CF-A3A6-6144A34EB055}" dt="2026-03-29T09:56:38.390" v="15097" actId="255"/>
          <ac:spMkLst>
            <pc:docMk/>
            <pc:sldMk cId="0" sldId="358"/>
            <ac:spMk id="12291" creationId="{4ABF36F0-47D1-9334-CCFE-E93897661170}"/>
          </ac:spMkLst>
        </pc:spChg>
      </pc:sldChg>
      <pc:sldChg chg="modSp add mod">
        <pc:chgData name="Martin Petříček" userId="70c93b1a70b77b2a" providerId="LiveId" clId="{F45376C4-932C-45CF-A3A6-6144A34EB055}" dt="2026-03-29T09:56:44.042" v="15098" actId="255"/>
        <pc:sldMkLst>
          <pc:docMk/>
          <pc:sldMk cId="0" sldId="359"/>
        </pc:sldMkLst>
        <pc:spChg chg="mod">
          <ac:chgData name="Martin Petříček" userId="70c93b1a70b77b2a" providerId="LiveId" clId="{F45376C4-932C-45CF-A3A6-6144A34EB055}" dt="2026-03-29T09:56:44.042" v="15098" actId="255"/>
          <ac:spMkLst>
            <pc:docMk/>
            <pc:sldMk cId="0" sldId="359"/>
            <ac:spMk id="13315" creationId="{90C9CD49-4F0A-4F6C-F3A7-229880D63254}"/>
          </ac:spMkLst>
        </pc:spChg>
      </pc:sldChg>
      <pc:sldChg chg="modSp add mod">
        <pc:chgData name="Martin Petříček" userId="70c93b1a70b77b2a" providerId="LiveId" clId="{F45376C4-932C-45CF-A3A6-6144A34EB055}" dt="2026-03-29T09:56:53.768" v="15100" actId="255"/>
        <pc:sldMkLst>
          <pc:docMk/>
          <pc:sldMk cId="0" sldId="360"/>
        </pc:sldMkLst>
        <pc:spChg chg="mod">
          <ac:chgData name="Martin Petříček" userId="70c93b1a70b77b2a" providerId="LiveId" clId="{F45376C4-932C-45CF-A3A6-6144A34EB055}" dt="2026-03-29T09:56:53.768" v="15100" actId="255"/>
          <ac:spMkLst>
            <pc:docMk/>
            <pc:sldMk cId="0" sldId="360"/>
            <ac:spMk id="14339" creationId="{1D65BF19-790C-857C-CA49-C4D3694F974D}"/>
          </ac:spMkLst>
        </pc:spChg>
      </pc:sldChg>
      <pc:sldChg chg="modSp add mod">
        <pc:chgData name="Martin Petříček" userId="70c93b1a70b77b2a" providerId="LiveId" clId="{F45376C4-932C-45CF-A3A6-6144A34EB055}" dt="2026-03-29T09:56:58.452" v="15101" actId="255"/>
        <pc:sldMkLst>
          <pc:docMk/>
          <pc:sldMk cId="0" sldId="361"/>
        </pc:sldMkLst>
        <pc:spChg chg="mod">
          <ac:chgData name="Martin Petříček" userId="70c93b1a70b77b2a" providerId="LiveId" clId="{F45376C4-932C-45CF-A3A6-6144A34EB055}" dt="2026-03-29T09:56:58.452" v="15101" actId="255"/>
          <ac:spMkLst>
            <pc:docMk/>
            <pc:sldMk cId="0" sldId="361"/>
            <ac:spMk id="15363" creationId="{BE7D66E9-D518-CE14-CC98-29F6D5DCB3D7}"/>
          </ac:spMkLst>
        </pc:spChg>
      </pc:sldChg>
      <pc:sldChg chg="modSp add mod">
        <pc:chgData name="Martin Petříček" userId="70c93b1a70b77b2a" providerId="LiveId" clId="{F45376C4-932C-45CF-A3A6-6144A34EB055}" dt="2026-03-29T09:57:02.800" v="15102" actId="255"/>
        <pc:sldMkLst>
          <pc:docMk/>
          <pc:sldMk cId="0" sldId="362"/>
        </pc:sldMkLst>
        <pc:spChg chg="mod">
          <ac:chgData name="Martin Petříček" userId="70c93b1a70b77b2a" providerId="LiveId" clId="{F45376C4-932C-45CF-A3A6-6144A34EB055}" dt="2026-03-29T09:57:02.800" v="15102" actId="255"/>
          <ac:spMkLst>
            <pc:docMk/>
            <pc:sldMk cId="0" sldId="362"/>
            <ac:spMk id="16387" creationId="{FD83396E-DBA9-8D13-DDB0-96B2492AB5DE}"/>
          </ac:spMkLst>
        </pc:spChg>
      </pc:sldChg>
      <pc:sldChg chg="modSp add mod">
        <pc:chgData name="Martin Petříček" userId="70c93b1a70b77b2a" providerId="LiveId" clId="{F45376C4-932C-45CF-A3A6-6144A34EB055}" dt="2026-03-29T09:57:08.385" v="15103" actId="255"/>
        <pc:sldMkLst>
          <pc:docMk/>
          <pc:sldMk cId="0" sldId="363"/>
        </pc:sldMkLst>
        <pc:spChg chg="mod">
          <ac:chgData name="Martin Petříček" userId="70c93b1a70b77b2a" providerId="LiveId" clId="{F45376C4-932C-45CF-A3A6-6144A34EB055}" dt="2026-03-29T09:57:08.385" v="15103" actId="255"/>
          <ac:spMkLst>
            <pc:docMk/>
            <pc:sldMk cId="0" sldId="363"/>
            <ac:spMk id="17411" creationId="{BDBD9891-EA65-3B80-4AF9-ED376FABD237}"/>
          </ac:spMkLst>
        </pc:spChg>
      </pc:sldChg>
      <pc:sldChg chg="modSp add mod">
        <pc:chgData name="Martin Petříček" userId="70c93b1a70b77b2a" providerId="LiveId" clId="{F45376C4-932C-45CF-A3A6-6144A34EB055}" dt="2026-03-29T09:57:15.376" v="15104" actId="255"/>
        <pc:sldMkLst>
          <pc:docMk/>
          <pc:sldMk cId="0" sldId="364"/>
        </pc:sldMkLst>
        <pc:spChg chg="mod">
          <ac:chgData name="Martin Petříček" userId="70c93b1a70b77b2a" providerId="LiveId" clId="{F45376C4-932C-45CF-A3A6-6144A34EB055}" dt="2026-03-29T09:57:15.376" v="15104" actId="255"/>
          <ac:spMkLst>
            <pc:docMk/>
            <pc:sldMk cId="0" sldId="364"/>
            <ac:spMk id="18435" creationId="{381508E7-08BD-F85E-DEF4-54DA20BE9DB5}"/>
          </ac:spMkLst>
        </pc:spChg>
      </pc:sldChg>
      <pc:sldChg chg="modSp add">
        <pc:chgData name="Martin Petříček" userId="70c93b1a70b77b2a" providerId="LiveId" clId="{F45376C4-932C-45CF-A3A6-6144A34EB055}" dt="2026-03-15T09:23:34.525" v="6143"/>
        <pc:sldMkLst>
          <pc:docMk/>
          <pc:sldMk cId="0" sldId="365"/>
        </pc:sldMkLst>
        <pc:spChg chg="mod">
          <ac:chgData name="Martin Petříček" userId="70c93b1a70b77b2a" providerId="LiveId" clId="{F45376C4-932C-45CF-A3A6-6144A34EB055}" dt="2026-03-15T09:23:34.525" v="6143"/>
          <ac:spMkLst>
            <pc:docMk/>
            <pc:sldMk cId="0" sldId="365"/>
            <ac:spMk id="28674" creationId="{6C8954CC-8773-05B6-A8C0-0533AEEECA19}"/>
          </ac:spMkLst>
        </pc:spChg>
      </pc:sldChg>
      <pc:sldChg chg="modSp add">
        <pc:chgData name="Martin Petříček" userId="70c93b1a70b77b2a" providerId="LiveId" clId="{F45376C4-932C-45CF-A3A6-6144A34EB055}" dt="2026-03-15T09:23:38.070" v="6144"/>
        <pc:sldMkLst>
          <pc:docMk/>
          <pc:sldMk cId="0" sldId="366"/>
        </pc:sldMkLst>
        <pc:spChg chg="mod">
          <ac:chgData name="Martin Petříček" userId="70c93b1a70b77b2a" providerId="LiveId" clId="{F45376C4-932C-45CF-A3A6-6144A34EB055}" dt="2026-03-15T09:23:38.070" v="6144"/>
          <ac:spMkLst>
            <pc:docMk/>
            <pc:sldMk cId="0" sldId="366"/>
            <ac:spMk id="29698" creationId="{17ED450C-C8EE-FA03-D344-D60008FB8226}"/>
          </ac:spMkLst>
        </pc:spChg>
      </pc:sldChg>
      <pc:sldChg chg="modSp add">
        <pc:chgData name="Martin Petříček" userId="70c93b1a70b77b2a" providerId="LiveId" clId="{F45376C4-932C-45CF-A3A6-6144A34EB055}" dt="2026-03-15T09:23:41.008" v="6145"/>
        <pc:sldMkLst>
          <pc:docMk/>
          <pc:sldMk cId="0" sldId="367"/>
        </pc:sldMkLst>
        <pc:spChg chg="mod">
          <ac:chgData name="Martin Petříček" userId="70c93b1a70b77b2a" providerId="LiveId" clId="{F45376C4-932C-45CF-A3A6-6144A34EB055}" dt="2026-03-15T09:23:41.008" v="6145"/>
          <ac:spMkLst>
            <pc:docMk/>
            <pc:sldMk cId="0" sldId="367"/>
            <ac:spMk id="30722" creationId="{ECC7AD7E-F24E-83C3-32A3-54DC4CF2B887}"/>
          </ac:spMkLst>
        </pc:spChg>
      </pc:sldChg>
      <pc:sldChg chg="modSp add">
        <pc:chgData name="Martin Petříček" userId="70c93b1a70b77b2a" providerId="LiveId" clId="{F45376C4-932C-45CF-A3A6-6144A34EB055}" dt="2026-03-15T09:23:44.011" v="6146"/>
        <pc:sldMkLst>
          <pc:docMk/>
          <pc:sldMk cId="0" sldId="368"/>
        </pc:sldMkLst>
        <pc:spChg chg="mod">
          <ac:chgData name="Martin Petříček" userId="70c93b1a70b77b2a" providerId="LiveId" clId="{F45376C4-932C-45CF-A3A6-6144A34EB055}" dt="2026-03-15T09:23:44.011" v="6146"/>
          <ac:spMkLst>
            <pc:docMk/>
            <pc:sldMk cId="0" sldId="368"/>
            <ac:spMk id="31746" creationId="{016EC85D-894B-7AE9-69D7-73A0FDE86600}"/>
          </ac:spMkLst>
        </pc:spChg>
      </pc:sldChg>
      <pc:sldChg chg="modSp add">
        <pc:chgData name="Martin Petříček" userId="70c93b1a70b77b2a" providerId="LiveId" clId="{F45376C4-932C-45CF-A3A6-6144A34EB055}" dt="2026-03-15T09:23:46.767" v="6147"/>
        <pc:sldMkLst>
          <pc:docMk/>
          <pc:sldMk cId="0" sldId="369"/>
        </pc:sldMkLst>
        <pc:spChg chg="mod">
          <ac:chgData name="Martin Petříček" userId="70c93b1a70b77b2a" providerId="LiveId" clId="{F45376C4-932C-45CF-A3A6-6144A34EB055}" dt="2026-03-15T09:23:46.767" v="6147"/>
          <ac:spMkLst>
            <pc:docMk/>
            <pc:sldMk cId="0" sldId="369"/>
            <ac:spMk id="32770" creationId="{8C0E5485-9EBF-AA73-098C-F86A2EC61D11}"/>
          </ac:spMkLst>
        </pc:spChg>
      </pc:sldChg>
      <pc:sldChg chg="modSp add">
        <pc:chgData name="Martin Petříček" userId="70c93b1a70b77b2a" providerId="LiveId" clId="{F45376C4-932C-45CF-A3A6-6144A34EB055}" dt="2026-03-15T09:23:49.994" v="6148"/>
        <pc:sldMkLst>
          <pc:docMk/>
          <pc:sldMk cId="0" sldId="370"/>
        </pc:sldMkLst>
        <pc:spChg chg="mod">
          <ac:chgData name="Martin Petříček" userId="70c93b1a70b77b2a" providerId="LiveId" clId="{F45376C4-932C-45CF-A3A6-6144A34EB055}" dt="2026-03-15T09:23:49.994" v="6148"/>
          <ac:spMkLst>
            <pc:docMk/>
            <pc:sldMk cId="0" sldId="370"/>
            <ac:spMk id="33794" creationId="{1E3220EB-EEAD-2385-0DBE-F1EE626318F0}"/>
          </ac:spMkLst>
        </pc:spChg>
      </pc:sldChg>
      <pc:sldChg chg="modSp add mod">
        <pc:chgData name="Martin Petříček" userId="70c93b1a70b77b2a" providerId="LiveId" clId="{F45376C4-932C-45CF-A3A6-6144A34EB055}" dt="2026-03-15T09:24:22.267" v="6158" actId="948"/>
        <pc:sldMkLst>
          <pc:docMk/>
          <pc:sldMk cId="0" sldId="371"/>
        </pc:sldMkLst>
        <pc:spChg chg="mod">
          <ac:chgData name="Martin Petříček" userId="70c93b1a70b77b2a" providerId="LiveId" clId="{F45376C4-932C-45CF-A3A6-6144A34EB055}" dt="2026-03-15T09:24:22.267" v="6158" actId="948"/>
          <ac:spMkLst>
            <pc:docMk/>
            <pc:sldMk cId="0" sldId="371"/>
            <ac:spMk id="34819" creationId="{375CA39A-9D34-7B96-C6B8-9F1FC1B9C52E}"/>
          </ac:spMkLst>
        </pc:spChg>
      </pc:sldChg>
      <pc:sldChg chg="add">
        <pc:chgData name="Martin Petříček" userId="70c93b1a70b77b2a" providerId="LiveId" clId="{F45376C4-932C-45CF-A3A6-6144A34EB055}" dt="2026-03-15T09:24:04.356" v="6151"/>
        <pc:sldMkLst>
          <pc:docMk/>
          <pc:sldMk cId="0" sldId="372"/>
        </pc:sldMkLst>
      </pc:sldChg>
      <pc:sldChg chg="add">
        <pc:chgData name="Martin Petříček" userId="70c93b1a70b77b2a" providerId="LiveId" clId="{F45376C4-932C-45CF-A3A6-6144A34EB055}" dt="2026-03-15T09:24:04.356" v="6151"/>
        <pc:sldMkLst>
          <pc:docMk/>
          <pc:sldMk cId="0" sldId="373"/>
        </pc:sldMkLst>
      </pc:sldChg>
      <pc:sldChg chg="add">
        <pc:chgData name="Martin Petříček" userId="70c93b1a70b77b2a" providerId="LiveId" clId="{F45376C4-932C-45CF-A3A6-6144A34EB055}" dt="2026-03-15T09:24:04.356" v="6151"/>
        <pc:sldMkLst>
          <pc:docMk/>
          <pc:sldMk cId="0" sldId="374"/>
        </pc:sldMkLst>
      </pc:sldChg>
      <pc:sldChg chg="modSp add mod">
        <pc:chgData name="Martin Petříček" userId="70c93b1a70b77b2a" providerId="LiveId" clId="{F45376C4-932C-45CF-A3A6-6144A34EB055}" dt="2026-03-29T14:45:55.658" v="15165" actId="113"/>
        <pc:sldMkLst>
          <pc:docMk/>
          <pc:sldMk cId="0" sldId="375"/>
        </pc:sldMkLst>
        <pc:spChg chg="mod">
          <ac:chgData name="Martin Petříček" userId="70c93b1a70b77b2a" providerId="LiveId" clId="{F45376C4-932C-45CF-A3A6-6144A34EB055}" dt="2026-03-29T14:45:55.658" v="15165" actId="113"/>
          <ac:spMkLst>
            <pc:docMk/>
            <pc:sldMk cId="0" sldId="375"/>
            <ac:spMk id="38915" creationId="{0F518213-EB75-123C-36A5-506766FD415C}"/>
          </ac:spMkLst>
        </pc:spChg>
      </pc:sldChg>
      <pc:sldChg chg="modSp add">
        <pc:chgData name="Martin Petříček" userId="70c93b1a70b77b2a" providerId="LiveId" clId="{F45376C4-932C-45CF-A3A6-6144A34EB055}" dt="2026-03-29T14:46:23.778" v="15166"/>
        <pc:sldMkLst>
          <pc:docMk/>
          <pc:sldMk cId="0" sldId="376"/>
        </pc:sldMkLst>
        <pc:spChg chg="mod">
          <ac:chgData name="Martin Petříček" userId="70c93b1a70b77b2a" providerId="LiveId" clId="{F45376C4-932C-45CF-A3A6-6144A34EB055}" dt="2026-03-29T14:46:23.778" v="15166"/>
          <ac:spMkLst>
            <pc:docMk/>
            <pc:sldMk cId="0" sldId="376"/>
            <ac:spMk id="39939" creationId="{E5B0E453-6BE8-6A57-EAF4-EC7824A3716B}"/>
          </ac:spMkLst>
        </pc:spChg>
      </pc:sldChg>
      <pc:sldChg chg="add">
        <pc:chgData name="Martin Petříček" userId="70c93b1a70b77b2a" providerId="LiveId" clId="{F45376C4-932C-45CF-A3A6-6144A34EB055}" dt="2026-03-15T09:24:04.356" v="6151"/>
        <pc:sldMkLst>
          <pc:docMk/>
          <pc:sldMk cId="0" sldId="377"/>
        </pc:sldMkLst>
      </pc:sldChg>
      <pc:sldChg chg="add">
        <pc:chgData name="Martin Petříček" userId="70c93b1a70b77b2a" providerId="LiveId" clId="{F45376C4-932C-45CF-A3A6-6144A34EB055}" dt="2026-03-15T09:24:04.356" v="6151"/>
        <pc:sldMkLst>
          <pc:docMk/>
          <pc:sldMk cId="0" sldId="378"/>
        </pc:sldMkLst>
      </pc:sldChg>
      <pc:sldChg chg="add">
        <pc:chgData name="Martin Petříček" userId="70c93b1a70b77b2a" providerId="LiveId" clId="{F45376C4-932C-45CF-A3A6-6144A34EB055}" dt="2026-03-29T09:58:36.820" v="15110"/>
        <pc:sldMkLst>
          <pc:docMk/>
          <pc:sldMk cId="0" sldId="379"/>
        </pc:sldMkLst>
      </pc:sldChg>
      <pc:sldChg chg="add">
        <pc:chgData name="Martin Petříček" userId="70c93b1a70b77b2a" providerId="LiveId" clId="{F45376C4-932C-45CF-A3A6-6144A34EB055}" dt="2026-03-29T09:58:36.820" v="15110"/>
        <pc:sldMkLst>
          <pc:docMk/>
          <pc:sldMk cId="0" sldId="380"/>
        </pc:sldMkLst>
      </pc:sldChg>
      <pc:sldChg chg="modSp add">
        <pc:chgData name="Martin Petříček" userId="70c93b1a70b77b2a" providerId="LiveId" clId="{F45376C4-932C-45CF-A3A6-6144A34EB055}" dt="2026-03-15T09:23:07.786" v="6082"/>
        <pc:sldMkLst>
          <pc:docMk/>
          <pc:sldMk cId="0" sldId="381"/>
        </pc:sldMkLst>
        <pc:spChg chg="mod">
          <ac:chgData name="Martin Petříček" userId="70c93b1a70b77b2a" providerId="LiveId" clId="{F45376C4-932C-45CF-A3A6-6144A34EB055}" dt="2026-03-15T09:23:07.786" v="6082"/>
          <ac:spMkLst>
            <pc:docMk/>
            <pc:sldMk cId="0" sldId="381"/>
            <ac:spMk id="27650" creationId="{99CEF4CF-8EC3-CB2D-2FEB-E4BCD03D3A78}"/>
          </ac:spMkLst>
        </pc:spChg>
      </pc:sldChg>
      <pc:sldChg chg="addSp delSp modSp add mod">
        <pc:chgData name="Martin Petříček" userId="70c93b1a70b77b2a" providerId="LiveId" clId="{F45376C4-932C-45CF-A3A6-6144A34EB055}" dt="2026-03-15T16:09:16.518" v="7289" actId="20577"/>
        <pc:sldMkLst>
          <pc:docMk/>
          <pc:sldMk cId="2129796184" sldId="382"/>
        </pc:sldMkLst>
        <pc:spChg chg="mod">
          <ac:chgData name="Martin Petříček" userId="70c93b1a70b77b2a" providerId="LiveId" clId="{F45376C4-932C-45CF-A3A6-6144A34EB055}" dt="2026-03-15T16:09:16.518" v="7289" actId="20577"/>
          <ac:spMkLst>
            <pc:docMk/>
            <pc:sldMk cId="2129796184" sldId="382"/>
            <ac:spMk id="3" creationId="{044750E6-5F46-4DE6-7F0C-D115BED01E5D}"/>
          </ac:spMkLst>
        </pc:spChg>
        <pc:picChg chg="add mod">
          <ac:chgData name="Martin Petříček" userId="70c93b1a70b77b2a" providerId="LiveId" clId="{F45376C4-932C-45CF-A3A6-6144A34EB055}" dt="2026-03-15T15:52:43.142" v="6709" actId="1076"/>
          <ac:picMkLst>
            <pc:docMk/>
            <pc:sldMk cId="2129796184" sldId="382"/>
            <ac:picMk id="1026" creationId="{8659AD01-733D-A00E-B5B4-D930E106E01D}"/>
          </ac:picMkLst>
        </pc:picChg>
      </pc:sldChg>
      <pc:sldChg chg="addSp modSp add mod">
        <pc:chgData name="Martin Petříček" userId="70c93b1a70b77b2a" providerId="LiveId" clId="{F45376C4-932C-45CF-A3A6-6144A34EB055}" dt="2026-03-15T16:10:49.996" v="7522" actId="20577"/>
        <pc:sldMkLst>
          <pc:docMk/>
          <pc:sldMk cId="2215941065" sldId="383"/>
        </pc:sldMkLst>
        <pc:spChg chg="mod">
          <ac:chgData name="Martin Petříček" userId="70c93b1a70b77b2a" providerId="LiveId" clId="{F45376C4-932C-45CF-A3A6-6144A34EB055}" dt="2026-03-15T16:10:49.996" v="7522" actId="20577"/>
          <ac:spMkLst>
            <pc:docMk/>
            <pc:sldMk cId="2215941065" sldId="383"/>
            <ac:spMk id="3" creationId="{E7284FD2-DA47-5A7B-17BF-C0AC2E43D5B5}"/>
          </ac:spMkLst>
        </pc:spChg>
        <pc:picChg chg="add mod">
          <ac:chgData name="Martin Petříček" userId="70c93b1a70b77b2a" providerId="LiveId" clId="{F45376C4-932C-45CF-A3A6-6144A34EB055}" dt="2026-03-15T15:53:48.371" v="6717" actId="1076"/>
          <ac:picMkLst>
            <pc:docMk/>
            <pc:sldMk cId="2215941065" sldId="383"/>
            <ac:picMk id="2050" creationId="{D6217B88-0E9B-C898-5420-1E46EF493539}"/>
          </ac:picMkLst>
        </pc:picChg>
      </pc:sldChg>
      <pc:sldChg chg="addSp modSp add mod">
        <pc:chgData name="Martin Petříček" userId="70c93b1a70b77b2a" providerId="LiveId" clId="{F45376C4-932C-45CF-A3A6-6144A34EB055}" dt="2026-03-15T16:12:43.167" v="7843" actId="20577"/>
        <pc:sldMkLst>
          <pc:docMk/>
          <pc:sldMk cId="3312788317" sldId="384"/>
        </pc:sldMkLst>
        <pc:spChg chg="mod">
          <ac:chgData name="Martin Petříček" userId="70c93b1a70b77b2a" providerId="LiveId" clId="{F45376C4-932C-45CF-A3A6-6144A34EB055}" dt="2026-03-15T16:12:43.167" v="7843" actId="20577"/>
          <ac:spMkLst>
            <pc:docMk/>
            <pc:sldMk cId="3312788317" sldId="384"/>
            <ac:spMk id="3" creationId="{F57D0100-2E98-DC25-BDAC-4A588AB7C3DF}"/>
          </ac:spMkLst>
        </pc:spChg>
        <pc:picChg chg="add mod">
          <ac:chgData name="Martin Petříček" userId="70c93b1a70b77b2a" providerId="LiveId" clId="{F45376C4-932C-45CF-A3A6-6144A34EB055}" dt="2026-03-15T15:55:20.072" v="6806" actId="1076"/>
          <ac:picMkLst>
            <pc:docMk/>
            <pc:sldMk cId="3312788317" sldId="384"/>
            <ac:picMk id="3074" creationId="{EBD077D4-78BA-F484-CA4A-B0AF07CA96F2}"/>
          </ac:picMkLst>
        </pc:picChg>
      </pc:sldChg>
      <pc:sldChg chg="delSp modSp add mod">
        <pc:chgData name="Martin Petříček" userId="70c93b1a70b77b2a" providerId="LiveId" clId="{F45376C4-932C-45CF-A3A6-6144A34EB055}" dt="2026-03-22T07:42:15.605" v="8521" actId="14"/>
        <pc:sldMkLst>
          <pc:docMk/>
          <pc:sldMk cId="1839031202" sldId="385"/>
        </pc:sldMkLst>
        <pc:spChg chg="mod">
          <ac:chgData name="Martin Petříček" userId="70c93b1a70b77b2a" providerId="LiveId" clId="{F45376C4-932C-45CF-A3A6-6144A34EB055}" dt="2026-03-15T16:13:33.516" v="7889" actId="20577"/>
          <ac:spMkLst>
            <pc:docMk/>
            <pc:sldMk cId="1839031202" sldId="385"/>
            <ac:spMk id="2" creationId="{BEC85750-A1B2-B888-6F21-374EBA5AE03F}"/>
          </ac:spMkLst>
        </pc:spChg>
        <pc:spChg chg="mod">
          <ac:chgData name="Martin Petříček" userId="70c93b1a70b77b2a" providerId="LiveId" clId="{F45376C4-932C-45CF-A3A6-6144A34EB055}" dt="2026-03-22T07:42:15.605" v="8521" actId="14"/>
          <ac:spMkLst>
            <pc:docMk/>
            <pc:sldMk cId="1839031202" sldId="385"/>
            <ac:spMk id="3" creationId="{1361284F-A25A-CDCC-CD2F-1722F0C3FE8C}"/>
          </ac:spMkLst>
        </pc:spChg>
      </pc:sldChg>
      <pc:sldChg chg="modSp add mod">
        <pc:chgData name="Martin Petříček" userId="70c93b1a70b77b2a" providerId="LiveId" clId="{F45376C4-932C-45CF-A3A6-6144A34EB055}" dt="2026-03-22T07:58:57.453" v="8906" actId="20577"/>
        <pc:sldMkLst>
          <pc:docMk/>
          <pc:sldMk cId="3802636409" sldId="386"/>
        </pc:sldMkLst>
        <pc:spChg chg="mod">
          <ac:chgData name="Martin Petříček" userId="70c93b1a70b77b2a" providerId="LiveId" clId="{F45376C4-932C-45CF-A3A6-6144A34EB055}" dt="2026-03-22T07:42:36.491" v="8567" actId="20577"/>
          <ac:spMkLst>
            <pc:docMk/>
            <pc:sldMk cId="3802636409" sldId="386"/>
            <ac:spMk id="2" creationId="{183ABB55-698E-C606-B80B-4C149DEA2913}"/>
          </ac:spMkLst>
        </pc:spChg>
        <pc:spChg chg="mod">
          <ac:chgData name="Martin Petříček" userId="70c93b1a70b77b2a" providerId="LiveId" clId="{F45376C4-932C-45CF-A3A6-6144A34EB055}" dt="2026-03-22T07:58:57.453" v="8906" actId="20577"/>
          <ac:spMkLst>
            <pc:docMk/>
            <pc:sldMk cId="3802636409" sldId="386"/>
            <ac:spMk id="3" creationId="{1FFBFA6F-FC8E-0093-00BD-278C5FDF91AB}"/>
          </ac:spMkLst>
        </pc:spChg>
      </pc:sldChg>
      <pc:sldChg chg="modSp add mod">
        <pc:chgData name="Martin Petříček" userId="70c93b1a70b77b2a" providerId="LiveId" clId="{F45376C4-932C-45CF-A3A6-6144A34EB055}" dt="2026-03-22T08:06:48.273" v="9613" actId="20577"/>
        <pc:sldMkLst>
          <pc:docMk/>
          <pc:sldMk cId="1361517831" sldId="387"/>
        </pc:sldMkLst>
        <pc:spChg chg="mod">
          <ac:chgData name="Martin Petříček" userId="70c93b1a70b77b2a" providerId="LiveId" clId="{F45376C4-932C-45CF-A3A6-6144A34EB055}" dt="2026-03-22T07:59:24.280" v="8941" actId="20577"/>
          <ac:spMkLst>
            <pc:docMk/>
            <pc:sldMk cId="1361517831" sldId="387"/>
            <ac:spMk id="2" creationId="{D349AC97-B44C-D858-09D9-92713FF06678}"/>
          </ac:spMkLst>
        </pc:spChg>
        <pc:spChg chg="mod">
          <ac:chgData name="Martin Petříček" userId="70c93b1a70b77b2a" providerId="LiveId" clId="{F45376C4-932C-45CF-A3A6-6144A34EB055}" dt="2026-03-22T08:06:48.273" v="9613" actId="20577"/>
          <ac:spMkLst>
            <pc:docMk/>
            <pc:sldMk cId="1361517831" sldId="387"/>
            <ac:spMk id="3" creationId="{B3412457-37B1-3445-93C2-D8B8A343A17F}"/>
          </ac:spMkLst>
        </pc:spChg>
      </pc:sldChg>
      <pc:sldChg chg="modSp add mod">
        <pc:chgData name="Martin Petříček" userId="70c93b1a70b77b2a" providerId="LiveId" clId="{F45376C4-932C-45CF-A3A6-6144A34EB055}" dt="2026-03-22T08:15:20.446" v="10443" actId="20577"/>
        <pc:sldMkLst>
          <pc:docMk/>
          <pc:sldMk cId="847891427" sldId="388"/>
        </pc:sldMkLst>
        <pc:spChg chg="mod">
          <ac:chgData name="Martin Petříček" userId="70c93b1a70b77b2a" providerId="LiveId" clId="{F45376C4-932C-45CF-A3A6-6144A34EB055}" dt="2026-03-22T08:07:35.904" v="9644" actId="20577"/>
          <ac:spMkLst>
            <pc:docMk/>
            <pc:sldMk cId="847891427" sldId="388"/>
            <ac:spMk id="2" creationId="{59825623-4E0F-F68E-29E8-63AD2E85A516}"/>
          </ac:spMkLst>
        </pc:spChg>
        <pc:spChg chg="mod">
          <ac:chgData name="Martin Petříček" userId="70c93b1a70b77b2a" providerId="LiveId" clId="{F45376C4-932C-45CF-A3A6-6144A34EB055}" dt="2026-03-22T08:15:20.446" v="10443" actId="20577"/>
          <ac:spMkLst>
            <pc:docMk/>
            <pc:sldMk cId="847891427" sldId="388"/>
            <ac:spMk id="3" creationId="{30E5B1F7-D346-CF5B-7C5E-0E4035C72D99}"/>
          </ac:spMkLst>
        </pc:spChg>
      </pc:sldChg>
      <pc:sldChg chg="modSp add mod">
        <pc:chgData name="Martin Petříček" userId="70c93b1a70b77b2a" providerId="LiveId" clId="{F45376C4-932C-45CF-A3A6-6144A34EB055}" dt="2026-03-22T08:37:31.583" v="10552" actId="20577"/>
        <pc:sldMkLst>
          <pc:docMk/>
          <pc:sldMk cId="327670242" sldId="389"/>
        </pc:sldMkLst>
        <pc:spChg chg="mod">
          <ac:chgData name="Martin Petříček" userId="70c93b1a70b77b2a" providerId="LiveId" clId="{F45376C4-932C-45CF-A3A6-6144A34EB055}" dt="2026-03-22T08:37:31.583" v="10552" actId="20577"/>
          <ac:spMkLst>
            <pc:docMk/>
            <pc:sldMk cId="327670242" sldId="389"/>
            <ac:spMk id="3" creationId="{7CC44902-4680-FADB-581B-FC12CC5FFC19}"/>
          </ac:spMkLst>
        </pc:spChg>
      </pc:sldChg>
      <pc:sldChg chg="modSp add mod">
        <pc:chgData name="Martin Petříček" userId="70c93b1a70b77b2a" providerId="LiveId" clId="{F45376C4-932C-45CF-A3A6-6144A34EB055}" dt="2026-03-22T08:38:48.094" v="10588" actId="20577"/>
        <pc:sldMkLst>
          <pc:docMk/>
          <pc:sldMk cId="1693205156" sldId="390"/>
        </pc:sldMkLst>
        <pc:spChg chg="mod">
          <ac:chgData name="Martin Petříček" userId="70c93b1a70b77b2a" providerId="LiveId" clId="{F45376C4-932C-45CF-A3A6-6144A34EB055}" dt="2026-03-22T08:38:48.094" v="10588" actId="20577"/>
          <ac:spMkLst>
            <pc:docMk/>
            <pc:sldMk cId="1693205156" sldId="390"/>
            <ac:spMk id="3" creationId="{6138572A-5FF0-6157-1BFF-6D0F96A5C57B}"/>
          </ac:spMkLst>
        </pc:spChg>
      </pc:sldChg>
      <pc:sldChg chg="modSp add mod">
        <pc:chgData name="Martin Petříček" userId="70c93b1a70b77b2a" providerId="LiveId" clId="{F45376C4-932C-45CF-A3A6-6144A34EB055}" dt="2026-03-22T08:40:48.207" v="10656" actId="20577"/>
        <pc:sldMkLst>
          <pc:docMk/>
          <pc:sldMk cId="3554376145" sldId="391"/>
        </pc:sldMkLst>
        <pc:spChg chg="mod">
          <ac:chgData name="Martin Petříček" userId="70c93b1a70b77b2a" providerId="LiveId" clId="{F45376C4-932C-45CF-A3A6-6144A34EB055}" dt="2026-03-22T08:40:48.207" v="10656" actId="20577"/>
          <ac:spMkLst>
            <pc:docMk/>
            <pc:sldMk cId="3554376145" sldId="391"/>
            <ac:spMk id="3" creationId="{A6B3D829-C8D5-4695-084E-EC30AE061C59}"/>
          </ac:spMkLst>
        </pc:spChg>
      </pc:sldChg>
      <pc:sldChg chg="modSp add mod">
        <pc:chgData name="Martin Petříček" userId="70c93b1a70b77b2a" providerId="LiveId" clId="{F45376C4-932C-45CF-A3A6-6144A34EB055}" dt="2026-03-22T08:42:14.697" v="10689" actId="20577"/>
        <pc:sldMkLst>
          <pc:docMk/>
          <pc:sldMk cId="3063919018" sldId="392"/>
        </pc:sldMkLst>
        <pc:spChg chg="mod">
          <ac:chgData name="Martin Petříček" userId="70c93b1a70b77b2a" providerId="LiveId" clId="{F45376C4-932C-45CF-A3A6-6144A34EB055}" dt="2026-03-22T08:42:14.697" v="10689" actId="20577"/>
          <ac:spMkLst>
            <pc:docMk/>
            <pc:sldMk cId="3063919018" sldId="392"/>
            <ac:spMk id="3" creationId="{16365D48-7462-7F7D-F7FD-2332BB57EF07}"/>
          </ac:spMkLst>
        </pc:spChg>
      </pc:sldChg>
      <pc:sldChg chg="modSp add mod">
        <pc:chgData name="Martin Petříček" userId="70c93b1a70b77b2a" providerId="LiveId" clId="{F45376C4-932C-45CF-A3A6-6144A34EB055}" dt="2026-03-22T08:49:42.696" v="11702" actId="20577"/>
        <pc:sldMkLst>
          <pc:docMk/>
          <pc:sldMk cId="1700306506" sldId="393"/>
        </pc:sldMkLst>
        <pc:spChg chg="mod">
          <ac:chgData name="Martin Petříček" userId="70c93b1a70b77b2a" providerId="LiveId" clId="{F45376C4-932C-45CF-A3A6-6144A34EB055}" dt="2026-03-22T08:49:42.696" v="11702" actId="20577"/>
          <ac:spMkLst>
            <pc:docMk/>
            <pc:sldMk cId="1700306506" sldId="393"/>
            <ac:spMk id="3" creationId="{E243EBE0-FEAD-4B14-C857-90B063E2356A}"/>
          </ac:spMkLst>
        </pc:spChg>
      </pc:sldChg>
      <pc:sldChg chg="modSp add mod">
        <pc:chgData name="Martin Petříček" userId="70c93b1a70b77b2a" providerId="LiveId" clId="{F45376C4-932C-45CF-A3A6-6144A34EB055}" dt="2026-03-22T08:54:10.847" v="12114" actId="20577"/>
        <pc:sldMkLst>
          <pc:docMk/>
          <pc:sldMk cId="3732863267" sldId="394"/>
        </pc:sldMkLst>
        <pc:spChg chg="mod">
          <ac:chgData name="Martin Petříček" userId="70c93b1a70b77b2a" providerId="LiveId" clId="{F45376C4-932C-45CF-A3A6-6144A34EB055}" dt="2026-03-22T08:54:10.847" v="12114" actId="20577"/>
          <ac:spMkLst>
            <pc:docMk/>
            <pc:sldMk cId="3732863267" sldId="394"/>
            <ac:spMk id="3" creationId="{F10B65DF-9723-D3C8-3F1E-A76C4506C9FF}"/>
          </ac:spMkLst>
        </pc:spChg>
      </pc:sldChg>
      <pc:sldChg chg="modSp add mod">
        <pc:chgData name="Martin Petříček" userId="70c93b1a70b77b2a" providerId="LiveId" clId="{F45376C4-932C-45CF-A3A6-6144A34EB055}" dt="2026-03-22T08:57:11.253" v="12511" actId="20577"/>
        <pc:sldMkLst>
          <pc:docMk/>
          <pc:sldMk cId="3418203080" sldId="395"/>
        </pc:sldMkLst>
        <pc:spChg chg="mod">
          <ac:chgData name="Martin Petříček" userId="70c93b1a70b77b2a" providerId="LiveId" clId="{F45376C4-932C-45CF-A3A6-6144A34EB055}" dt="2026-03-22T08:57:11.253" v="12511" actId="20577"/>
          <ac:spMkLst>
            <pc:docMk/>
            <pc:sldMk cId="3418203080" sldId="395"/>
            <ac:spMk id="3" creationId="{F867896E-0697-1278-526D-90F50DD71FAC}"/>
          </ac:spMkLst>
        </pc:spChg>
      </pc:sldChg>
      <pc:sldChg chg="add">
        <pc:chgData name="Martin Petříček" userId="70c93b1a70b77b2a" providerId="LiveId" clId="{F45376C4-932C-45CF-A3A6-6144A34EB055}" dt="2026-03-22T09:00:36.847" v="12580"/>
        <pc:sldMkLst>
          <pc:docMk/>
          <pc:sldMk cId="259067396" sldId="396"/>
        </pc:sldMkLst>
      </pc:sldChg>
      <pc:sldChg chg="add del ord">
        <pc:chgData name="Martin Petříček" userId="70c93b1a70b77b2a" providerId="LiveId" clId="{F45376C4-932C-45CF-A3A6-6144A34EB055}" dt="2026-03-29T09:58:09.286" v="15109" actId="47"/>
        <pc:sldMkLst>
          <pc:docMk/>
          <pc:sldMk cId="676826694" sldId="397"/>
        </pc:sldMkLst>
      </pc:sldChg>
      <pc:sldChg chg="modSp add del mod ord">
        <pc:chgData name="Martin Petříček" userId="70c93b1a70b77b2a" providerId="LiveId" clId="{F45376C4-932C-45CF-A3A6-6144A34EB055}" dt="2026-03-28T15:43:11.813" v="12832" actId="47"/>
        <pc:sldMkLst>
          <pc:docMk/>
          <pc:sldMk cId="2735235310" sldId="398"/>
        </pc:sldMkLst>
        <pc:spChg chg="mod">
          <ac:chgData name="Martin Petříček" userId="70c93b1a70b77b2a" providerId="LiveId" clId="{F45376C4-932C-45CF-A3A6-6144A34EB055}" dt="2026-03-28T15:43:09.640" v="12831" actId="20577"/>
          <ac:spMkLst>
            <pc:docMk/>
            <pc:sldMk cId="2735235310" sldId="398"/>
            <ac:spMk id="3" creationId="{0450B4AF-C464-ED6A-24FF-F51AF032EE0C}"/>
          </ac:spMkLst>
        </pc:spChg>
      </pc:sldChg>
      <pc:sldChg chg="addSp delSp modSp add mod">
        <pc:chgData name="Martin Petříček" userId="70c93b1a70b77b2a" providerId="LiveId" clId="{F45376C4-932C-45CF-A3A6-6144A34EB055}" dt="2026-03-29T14:47:23.107" v="15174" actId="1076"/>
        <pc:sldMkLst>
          <pc:docMk/>
          <pc:sldMk cId="4255659657" sldId="398"/>
        </pc:sldMkLst>
        <pc:spChg chg="mod">
          <ac:chgData name="Martin Petříček" userId="70c93b1a70b77b2a" providerId="LiveId" clId="{F45376C4-932C-45CF-A3A6-6144A34EB055}" dt="2026-03-29T14:47:23.107" v="15174" actId="1076"/>
          <ac:spMkLst>
            <pc:docMk/>
            <pc:sldMk cId="4255659657" sldId="398"/>
            <ac:spMk id="2" creationId="{D573A26B-BDDB-DAF9-F329-2B3749A44EE2}"/>
          </ac:spMkLst>
        </pc:spChg>
        <pc:spChg chg="del mod">
          <ac:chgData name="Martin Petříček" userId="70c93b1a70b77b2a" providerId="LiveId" clId="{F45376C4-932C-45CF-A3A6-6144A34EB055}" dt="2026-03-29T14:47:16.813" v="15172" actId="478"/>
          <ac:spMkLst>
            <pc:docMk/>
            <pc:sldMk cId="4255659657" sldId="398"/>
            <ac:spMk id="3" creationId="{F686A374-46F3-B100-05A5-A0069104B9FF}"/>
          </ac:spMkLst>
        </pc:spChg>
        <pc:spChg chg="add del mod">
          <ac:chgData name="Martin Petříček" userId="70c93b1a70b77b2a" providerId="LiveId" clId="{F45376C4-932C-45CF-A3A6-6144A34EB055}" dt="2026-03-29T14:47:18.218" v="15173" actId="478"/>
          <ac:spMkLst>
            <pc:docMk/>
            <pc:sldMk cId="4255659657" sldId="398"/>
            <ac:spMk id="5" creationId="{7F2DDD67-65E2-ABD9-297D-D97A96B736EB}"/>
          </ac:spMkLst>
        </pc:spChg>
      </pc:sldChg>
      <pc:sldChg chg="modSp add mod">
        <pc:chgData name="Martin Petříček" userId="70c93b1a70b77b2a" providerId="LiveId" clId="{F45376C4-932C-45CF-A3A6-6144A34EB055}" dt="2026-03-28T15:53:05.505" v="13270" actId="948"/>
        <pc:sldMkLst>
          <pc:docMk/>
          <pc:sldMk cId="812064580" sldId="399"/>
        </pc:sldMkLst>
        <pc:spChg chg="mod">
          <ac:chgData name="Martin Petříček" userId="70c93b1a70b77b2a" providerId="LiveId" clId="{F45376C4-932C-45CF-A3A6-6144A34EB055}" dt="2026-03-28T15:53:05.505" v="13270" actId="948"/>
          <ac:spMkLst>
            <pc:docMk/>
            <pc:sldMk cId="812064580" sldId="399"/>
            <ac:spMk id="3" creationId="{5607E27E-98DB-9F42-D3D0-AA84D9697E9E}"/>
          </ac:spMkLst>
        </pc:spChg>
      </pc:sldChg>
      <pc:sldChg chg="modSp add mod">
        <pc:chgData name="Martin Petříček" userId="70c93b1a70b77b2a" providerId="LiveId" clId="{F45376C4-932C-45CF-A3A6-6144A34EB055}" dt="2026-03-28T16:11:42.283" v="13612" actId="20577"/>
        <pc:sldMkLst>
          <pc:docMk/>
          <pc:sldMk cId="3133122390" sldId="400"/>
        </pc:sldMkLst>
        <pc:spChg chg="mod">
          <ac:chgData name="Martin Petříček" userId="70c93b1a70b77b2a" providerId="LiveId" clId="{F45376C4-932C-45CF-A3A6-6144A34EB055}" dt="2026-03-28T16:11:42.283" v="13612" actId="20577"/>
          <ac:spMkLst>
            <pc:docMk/>
            <pc:sldMk cId="3133122390" sldId="400"/>
            <ac:spMk id="3" creationId="{132EABB6-B77F-66A7-2D38-33D151D8E2C1}"/>
          </ac:spMkLst>
        </pc:spChg>
      </pc:sldChg>
      <pc:sldChg chg="modSp add mod">
        <pc:chgData name="Martin Petříček" userId="70c93b1a70b77b2a" providerId="LiveId" clId="{F45376C4-932C-45CF-A3A6-6144A34EB055}" dt="2026-03-29T08:04:59.103" v="14203" actId="20577"/>
        <pc:sldMkLst>
          <pc:docMk/>
          <pc:sldMk cId="4030508999" sldId="401"/>
        </pc:sldMkLst>
        <pc:spChg chg="mod">
          <ac:chgData name="Martin Petříček" userId="70c93b1a70b77b2a" providerId="LiveId" clId="{F45376C4-932C-45CF-A3A6-6144A34EB055}" dt="2026-03-29T08:04:59.103" v="14203" actId="20577"/>
          <ac:spMkLst>
            <pc:docMk/>
            <pc:sldMk cId="4030508999" sldId="401"/>
            <ac:spMk id="3" creationId="{34A89968-F228-AA60-1A39-E229D32E3707}"/>
          </ac:spMkLst>
        </pc:spChg>
      </pc:sldChg>
      <pc:sldChg chg="modSp add mod">
        <pc:chgData name="Martin Petříček" userId="70c93b1a70b77b2a" providerId="LiveId" clId="{F45376C4-932C-45CF-A3A6-6144A34EB055}" dt="2026-03-29T09:31:11.517" v="14483" actId="20577"/>
        <pc:sldMkLst>
          <pc:docMk/>
          <pc:sldMk cId="1955942622" sldId="402"/>
        </pc:sldMkLst>
        <pc:spChg chg="mod">
          <ac:chgData name="Martin Petříček" userId="70c93b1a70b77b2a" providerId="LiveId" clId="{F45376C4-932C-45CF-A3A6-6144A34EB055}" dt="2026-03-29T09:31:11.517" v="14483" actId="20577"/>
          <ac:spMkLst>
            <pc:docMk/>
            <pc:sldMk cId="1955942622" sldId="402"/>
            <ac:spMk id="3" creationId="{D7F147E7-32D2-AEF3-3774-F11D67FB4703}"/>
          </ac:spMkLst>
        </pc:spChg>
      </pc:sldChg>
      <pc:sldChg chg="modSp add mod">
        <pc:chgData name="Martin Petříček" userId="70c93b1a70b77b2a" providerId="LiveId" clId="{F45376C4-932C-45CF-A3A6-6144A34EB055}" dt="2026-03-29T09:32:59.624" v="14767" actId="20577"/>
        <pc:sldMkLst>
          <pc:docMk/>
          <pc:sldMk cId="2405449373" sldId="403"/>
        </pc:sldMkLst>
        <pc:spChg chg="mod">
          <ac:chgData name="Martin Petříček" userId="70c93b1a70b77b2a" providerId="LiveId" clId="{F45376C4-932C-45CF-A3A6-6144A34EB055}" dt="2026-03-29T09:32:59.624" v="14767" actId="20577"/>
          <ac:spMkLst>
            <pc:docMk/>
            <pc:sldMk cId="2405449373" sldId="403"/>
            <ac:spMk id="3" creationId="{859292A1-A1DC-98FF-E1A5-116C9DDF8E52}"/>
          </ac:spMkLst>
        </pc:spChg>
      </pc:sldChg>
      <pc:sldChg chg="modSp add mod">
        <pc:chgData name="Martin Petříček" userId="70c93b1a70b77b2a" providerId="LiveId" clId="{F45376C4-932C-45CF-A3A6-6144A34EB055}" dt="2026-03-29T09:34:53.106" v="14819" actId="113"/>
        <pc:sldMkLst>
          <pc:docMk/>
          <pc:sldMk cId="3186574082" sldId="404"/>
        </pc:sldMkLst>
        <pc:spChg chg="mod">
          <ac:chgData name="Martin Petříček" userId="70c93b1a70b77b2a" providerId="LiveId" clId="{F45376C4-932C-45CF-A3A6-6144A34EB055}" dt="2026-03-29T09:34:53.106" v="14819" actId="113"/>
          <ac:spMkLst>
            <pc:docMk/>
            <pc:sldMk cId="3186574082" sldId="404"/>
            <ac:spMk id="3" creationId="{1C76939E-D081-68CF-AD53-4CD1FDAEEDB6}"/>
          </ac:spMkLst>
        </pc:spChg>
      </pc:sldChg>
      <pc:sldChg chg="modSp add mod">
        <pc:chgData name="Martin Petříček" userId="70c93b1a70b77b2a" providerId="LiveId" clId="{F45376C4-932C-45CF-A3A6-6144A34EB055}" dt="2026-03-29T09:35:31.966" v="14830" actId="20577"/>
        <pc:sldMkLst>
          <pc:docMk/>
          <pc:sldMk cId="281332296" sldId="405"/>
        </pc:sldMkLst>
        <pc:spChg chg="mod">
          <ac:chgData name="Martin Petříček" userId="70c93b1a70b77b2a" providerId="LiveId" clId="{F45376C4-932C-45CF-A3A6-6144A34EB055}" dt="2026-03-29T09:35:31.966" v="14830" actId="20577"/>
          <ac:spMkLst>
            <pc:docMk/>
            <pc:sldMk cId="281332296" sldId="405"/>
            <ac:spMk id="3" creationId="{ACF3508A-E92B-5C7B-8EA1-23CB2E721E23}"/>
          </ac:spMkLst>
        </pc:spChg>
      </pc:sldChg>
      <pc:sldChg chg="modSp add mod">
        <pc:chgData name="Martin Petříček" userId="70c93b1a70b77b2a" providerId="LiveId" clId="{F45376C4-932C-45CF-A3A6-6144A34EB055}" dt="2026-03-29T09:36:13.958" v="14854" actId="113"/>
        <pc:sldMkLst>
          <pc:docMk/>
          <pc:sldMk cId="2685335598" sldId="406"/>
        </pc:sldMkLst>
        <pc:spChg chg="mod">
          <ac:chgData name="Martin Petříček" userId="70c93b1a70b77b2a" providerId="LiveId" clId="{F45376C4-932C-45CF-A3A6-6144A34EB055}" dt="2026-03-29T09:36:13.958" v="14854" actId="113"/>
          <ac:spMkLst>
            <pc:docMk/>
            <pc:sldMk cId="2685335598" sldId="406"/>
            <ac:spMk id="3" creationId="{02D1DF7C-2C11-2F1B-3469-F716AFF75AA4}"/>
          </ac:spMkLst>
        </pc:spChg>
      </pc:sldChg>
      <pc:sldChg chg="modSp add mod">
        <pc:chgData name="Martin Petříček" userId="70c93b1a70b77b2a" providerId="LiveId" clId="{F45376C4-932C-45CF-A3A6-6144A34EB055}" dt="2026-03-29T09:50:03.881" v="14959" actId="20577"/>
        <pc:sldMkLst>
          <pc:docMk/>
          <pc:sldMk cId="3940005378" sldId="407"/>
        </pc:sldMkLst>
        <pc:spChg chg="mod">
          <ac:chgData name="Martin Petříček" userId="70c93b1a70b77b2a" providerId="LiveId" clId="{F45376C4-932C-45CF-A3A6-6144A34EB055}" dt="2026-03-29T09:50:03.881" v="14959" actId="20577"/>
          <ac:spMkLst>
            <pc:docMk/>
            <pc:sldMk cId="3940005378" sldId="407"/>
            <ac:spMk id="3" creationId="{393BB23D-B891-D8C0-210C-58BE14F8BB70}"/>
          </ac:spMkLst>
        </pc:spChg>
      </pc:sldChg>
      <pc:sldChg chg="modSp add mod">
        <pc:chgData name="Martin Petříček" userId="70c93b1a70b77b2a" providerId="LiveId" clId="{F45376C4-932C-45CF-A3A6-6144A34EB055}" dt="2026-03-29T09:52:36.784" v="15044" actId="20577"/>
        <pc:sldMkLst>
          <pc:docMk/>
          <pc:sldMk cId="557175792" sldId="408"/>
        </pc:sldMkLst>
        <pc:spChg chg="mod">
          <ac:chgData name="Martin Petříček" userId="70c93b1a70b77b2a" providerId="LiveId" clId="{F45376C4-932C-45CF-A3A6-6144A34EB055}" dt="2026-03-29T09:52:36.784" v="15044" actId="20577"/>
          <ac:spMkLst>
            <pc:docMk/>
            <pc:sldMk cId="557175792" sldId="408"/>
            <ac:spMk id="3" creationId="{DB79A226-99B3-42A3-D4DF-1E84CAC1B290}"/>
          </ac:spMkLst>
        </pc:spChg>
      </pc:sldChg>
      <pc:sldChg chg="modSp add mod">
        <pc:chgData name="Martin Petříček" userId="70c93b1a70b77b2a" providerId="LiveId" clId="{F45376C4-932C-45CF-A3A6-6144A34EB055}" dt="2026-03-29T09:54:19.323" v="15090" actId="20577"/>
        <pc:sldMkLst>
          <pc:docMk/>
          <pc:sldMk cId="846304330" sldId="409"/>
        </pc:sldMkLst>
        <pc:spChg chg="mod">
          <ac:chgData name="Martin Petříček" userId="70c93b1a70b77b2a" providerId="LiveId" clId="{F45376C4-932C-45CF-A3A6-6144A34EB055}" dt="2026-03-29T09:54:19.323" v="15090" actId="20577"/>
          <ac:spMkLst>
            <pc:docMk/>
            <pc:sldMk cId="846304330" sldId="409"/>
            <ac:spMk id="3" creationId="{B18CB499-A017-7604-967E-E214E2A6B820}"/>
          </ac:spMkLst>
        </pc:spChg>
      </pc:sldChg>
      <pc:sldChg chg="modSp add mod">
        <pc:chgData name="Martin Petříček" userId="70c93b1a70b77b2a" providerId="LiveId" clId="{F45376C4-932C-45CF-A3A6-6144A34EB055}" dt="2026-03-29T09:50:55.495" v="14994" actId="20577"/>
        <pc:sldMkLst>
          <pc:docMk/>
          <pc:sldMk cId="536542259" sldId="410"/>
        </pc:sldMkLst>
        <pc:spChg chg="mod">
          <ac:chgData name="Martin Petříček" userId="70c93b1a70b77b2a" providerId="LiveId" clId="{F45376C4-932C-45CF-A3A6-6144A34EB055}" dt="2026-03-29T09:50:55.495" v="14994" actId="20577"/>
          <ac:spMkLst>
            <pc:docMk/>
            <pc:sldMk cId="536542259" sldId="410"/>
            <ac:spMk id="3" creationId="{35E537D8-373A-737C-35FE-778AD171E087}"/>
          </ac:spMkLst>
        </pc:spChg>
      </pc:sldChg>
      <pc:sldChg chg="modSp add mod">
        <pc:chgData name="Martin Petříček" userId="70c93b1a70b77b2a" providerId="LiveId" clId="{F45376C4-932C-45CF-A3A6-6144A34EB055}" dt="2026-03-29T09:52:11.606" v="15033" actId="20577"/>
        <pc:sldMkLst>
          <pc:docMk/>
          <pc:sldMk cId="725895947" sldId="411"/>
        </pc:sldMkLst>
        <pc:spChg chg="mod">
          <ac:chgData name="Martin Petříček" userId="70c93b1a70b77b2a" providerId="LiveId" clId="{F45376C4-932C-45CF-A3A6-6144A34EB055}" dt="2026-03-29T09:52:11.606" v="15033" actId="20577"/>
          <ac:spMkLst>
            <pc:docMk/>
            <pc:sldMk cId="725895947" sldId="411"/>
            <ac:spMk id="3" creationId="{3F89BA54-0EC0-9EBB-557C-1BE8D38218CD}"/>
          </ac:spMkLst>
        </pc:spChg>
      </pc:sldChg>
      <pc:sldChg chg="modSp add mod">
        <pc:chgData name="Martin Petříček" userId="70c93b1a70b77b2a" providerId="LiveId" clId="{F45376C4-932C-45CF-A3A6-6144A34EB055}" dt="2026-03-29T09:56:15.760" v="15093" actId="255"/>
        <pc:sldMkLst>
          <pc:docMk/>
          <pc:sldMk cId="0" sldId="412"/>
        </pc:sldMkLst>
        <pc:spChg chg="mod">
          <ac:chgData name="Martin Petříček" userId="70c93b1a70b77b2a" providerId="LiveId" clId="{F45376C4-932C-45CF-A3A6-6144A34EB055}" dt="2026-03-29T09:56:15.760" v="15093" actId="255"/>
          <ac:spMkLst>
            <pc:docMk/>
            <pc:sldMk cId="0" sldId="412"/>
            <ac:spMk id="8195" creationId="{2E6998DD-4CE2-3B33-DF8C-48D46843549C}"/>
          </ac:spMkLst>
        </pc:spChg>
      </pc:sldChg>
      <pc:sldChg chg="modSp add mod">
        <pc:chgData name="Martin Petříček" userId="70c93b1a70b77b2a" providerId="LiveId" clId="{F45376C4-932C-45CF-A3A6-6144A34EB055}" dt="2026-03-29T09:57:20.511" v="15105" actId="255"/>
        <pc:sldMkLst>
          <pc:docMk/>
          <pc:sldMk cId="0" sldId="413"/>
        </pc:sldMkLst>
        <pc:spChg chg="mod">
          <ac:chgData name="Martin Petříček" userId="70c93b1a70b77b2a" providerId="LiveId" clId="{F45376C4-932C-45CF-A3A6-6144A34EB055}" dt="2026-03-29T09:57:20.511" v="15105" actId="255"/>
          <ac:spMkLst>
            <pc:docMk/>
            <pc:sldMk cId="0" sldId="413"/>
            <ac:spMk id="19459" creationId="{40225AAA-834F-551C-B264-99792B9677DB}"/>
          </ac:spMkLst>
        </pc:spChg>
      </pc:sldChg>
      <pc:sldChg chg="modSp add">
        <pc:chgData name="Martin Petříček" userId="70c93b1a70b77b2a" providerId="LiveId" clId="{F45376C4-932C-45CF-A3A6-6144A34EB055}" dt="2026-03-29T09:57:24.208" v="15106" actId="1076"/>
        <pc:sldMkLst>
          <pc:docMk/>
          <pc:sldMk cId="0" sldId="414"/>
        </pc:sldMkLst>
        <pc:picChg chg="mod">
          <ac:chgData name="Martin Petříček" userId="70c93b1a70b77b2a" providerId="LiveId" clId="{F45376C4-932C-45CF-A3A6-6144A34EB055}" dt="2026-03-29T09:57:24.208" v="15106" actId="1076"/>
          <ac:picMkLst>
            <pc:docMk/>
            <pc:sldMk cId="0" sldId="414"/>
            <ac:picMk id="20484" creationId="{780EA496-C62D-6EE0-0DFA-4C8836600748}"/>
          </ac:picMkLst>
        </pc:picChg>
      </pc:sldChg>
      <pc:sldChg chg="modSp add mod">
        <pc:chgData name="Martin Petříček" userId="70c93b1a70b77b2a" providerId="LiveId" clId="{F45376C4-932C-45CF-A3A6-6144A34EB055}" dt="2026-03-29T09:57:30.992" v="15107" actId="255"/>
        <pc:sldMkLst>
          <pc:docMk/>
          <pc:sldMk cId="0" sldId="415"/>
        </pc:sldMkLst>
        <pc:spChg chg="mod">
          <ac:chgData name="Martin Petříček" userId="70c93b1a70b77b2a" providerId="LiveId" clId="{F45376C4-932C-45CF-A3A6-6144A34EB055}" dt="2026-03-29T09:57:30.992" v="15107" actId="255"/>
          <ac:spMkLst>
            <pc:docMk/>
            <pc:sldMk cId="0" sldId="415"/>
            <ac:spMk id="8195" creationId="{4A029600-524C-E2D1-FA2D-08B3410BC1C7}"/>
          </ac:spMkLst>
        </pc:spChg>
      </pc:sldChg>
      <pc:sldChg chg="add">
        <pc:chgData name="Martin Petříček" userId="70c93b1a70b77b2a" providerId="LiveId" clId="{F45376C4-932C-45CF-A3A6-6144A34EB055}" dt="2026-03-29T09:58:36.820" v="15110"/>
        <pc:sldMkLst>
          <pc:docMk/>
          <pc:sldMk cId="0" sldId="416"/>
        </pc:sldMkLst>
      </pc:sldChg>
      <pc:sldChg chg="add">
        <pc:chgData name="Martin Petříček" userId="70c93b1a70b77b2a" providerId="LiveId" clId="{F45376C4-932C-45CF-A3A6-6144A34EB055}" dt="2026-03-29T09:58:36.820" v="15110"/>
        <pc:sldMkLst>
          <pc:docMk/>
          <pc:sldMk cId="0" sldId="417"/>
        </pc:sldMkLst>
      </pc:sldChg>
      <pc:sldChg chg="add">
        <pc:chgData name="Martin Petříček" userId="70c93b1a70b77b2a" providerId="LiveId" clId="{F45376C4-932C-45CF-A3A6-6144A34EB055}" dt="2026-03-29T09:58:36.820" v="15110"/>
        <pc:sldMkLst>
          <pc:docMk/>
          <pc:sldMk cId="0" sldId="418"/>
        </pc:sldMkLst>
      </pc:sldChg>
      <pc:sldChg chg="modSp add mod">
        <pc:chgData name="Martin Petříček" userId="70c93b1a70b77b2a" providerId="LiveId" clId="{F45376C4-932C-45CF-A3A6-6144A34EB055}" dt="2026-03-29T09:58:36.968" v="15111" actId="27636"/>
        <pc:sldMkLst>
          <pc:docMk/>
          <pc:sldMk cId="0" sldId="419"/>
        </pc:sldMkLst>
        <pc:spChg chg="mod">
          <ac:chgData name="Martin Petříček" userId="70c93b1a70b77b2a" providerId="LiveId" clId="{F45376C4-932C-45CF-A3A6-6144A34EB055}" dt="2026-03-29T09:58:36.968" v="15111" actId="27636"/>
          <ac:spMkLst>
            <pc:docMk/>
            <pc:sldMk cId="0" sldId="419"/>
            <ac:spMk id="27651" creationId="{26C01A4C-2B29-87B4-9EE0-30A6B6093A75}"/>
          </ac:spMkLst>
        </pc:spChg>
      </pc:sldChg>
      <pc:sldChg chg="add">
        <pc:chgData name="Martin Petříček" userId="70c93b1a70b77b2a" providerId="LiveId" clId="{F45376C4-932C-45CF-A3A6-6144A34EB055}" dt="2026-03-29T09:58:36.820" v="15110"/>
        <pc:sldMkLst>
          <pc:docMk/>
          <pc:sldMk cId="0" sldId="420"/>
        </pc:sldMkLst>
      </pc:sldChg>
      <pc:sldChg chg="add">
        <pc:chgData name="Martin Petříček" userId="70c93b1a70b77b2a" providerId="LiveId" clId="{F45376C4-932C-45CF-A3A6-6144A34EB055}" dt="2026-03-29T09:58:36.820" v="15110"/>
        <pc:sldMkLst>
          <pc:docMk/>
          <pc:sldMk cId="0" sldId="421"/>
        </pc:sldMkLst>
      </pc:sldChg>
      <pc:sldChg chg="add">
        <pc:chgData name="Martin Petříček" userId="70c93b1a70b77b2a" providerId="LiveId" clId="{F45376C4-932C-45CF-A3A6-6144A34EB055}" dt="2026-03-29T09:58:36.820" v="15110"/>
        <pc:sldMkLst>
          <pc:docMk/>
          <pc:sldMk cId="0" sldId="422"/>
        </pc:sldMkLst>
      </pc:sldChg>
      <pc:sldChg chg="add">
        <pc:chgData name="Martin Petříček" userId="70c93b1a70b77b2a" providerId="LiveId" clId="{F45376C4-932C-45CF-A3A6-6144A34EB055}" dt="2026-03-29T09:58:36.820" v="15110"/>
        <pc:sldMkLst>
          <pc:docMk/>
          <pc:sldMk cId="0" sldId="423"/>
        </pc:sldMkLst>
      </pc:sldChg>
      <pc:sldChg chg="add">
        <pc:chgData name="Martin Petříček" userId="70c93b1a70b77b2a" providerId="LiveId" clId="{F45376C4-932C-45CF-A3A6-6144A34EB055}" dt="2026-03-29T09:58:36.820" v="15110"/>
        <pc:sldMkLst>
          <pc:docMk/>
          <pc:sldMk cId="0" sldId="424"/>
        </pc:sldMkLst>
      </pc:sldChg>
      <pc:sldChg chg="add">
        <pc:chgData name="Martin Petříček" userId="70c93b1a70b77b2a" providerId="LiveId" clId="{F45376C4-932C-45CF-A3A6-6144A34EB055}" dt="2026-03-29T09:58:36.820" v="15110"/>
        <pc:sldMkLst>
          <pc:docMk/>
          <pc:sldMk cId="0" sldId="425"/>
        </pc:sldMkLst>
      </pc:sldChg>
      <pc:sldChg chg="add">
        <pc:chgData name="Martin Petříček" userId="70c93b1a70b77b2a" providerId="LiveId" clId="{F45376C4-932C-45CF-A3A6-6144A34EB055}" dt="2026-03-29T09:58:36.820" v="15110"/>
        <pc:sldMkLst>
          <pc:docMk/>
          <pc:sldMk cId="0" sldId="426"/>
        </pc:sldMkLst>
      </pc:sldChg>
      <pc:sldChg chg="modSp add mod">
        <pc:chgData name="Martin Petříček" userId="70c93b1a70b77b2a" providerId="LiveId" clId="{F45376C4-932C-45CF-A3A6-6144A34EB055}" dt="2026-03-29T09:59:23.059" v="15159" actId="20577"/>
        <pc:sldMkLst>
          <pc:docMk/>
          <pc:sldMk cId="0" sldId="427"/>
        </pc:sldMkLst>
        <pc:spChg chg="mod">
          <ac:chgData name="Martin Petříček" userId="70c93b1a70b77b2a" providerId="LiveId" clId="{F45376C4-932C-45CF-A3A6-6144A34EB055}" dt="2026-03-29T09:59:23.059" v="15159" actId="20577"/>
          <ac:spMkLst>
            <pc:docMk/>
            <pc:sldMk cId="0" sldId="427"/>
            <ac:spMk id="37891" creationId="{A8D9A808-2632-0A95-BE88-0D504CBEA580}"/>
          </ac:spMkLst>
        </pc:spChg>
      </pc:sldChg>
      <pc:sldChg chg="add">
        <pc:chgData name="Martin Petříček" userId="70c93b1a70b77b2a" providerId="LiveId" clId="{F45376C4-932C-45CF-A3A6-6144A34EB055}" dt="2026-03-29T09:58:36.820" v="15110"/>
        <pc:sldMkLst>
          <pc:docMk/>
          <pc:sldMk cId="0" sldId="428"/>
        </pc:sldMkLst>
      </pc:sldChg>
      <pc:sldChg chg="modSp add">
        <pc:chgData name="Martin Petříček" userId="70c93b1a70b77b2a" providerId="LiveId" clId="{F45376C4-932C-45CF-A3A6-6144A34EB055}" dt="2026-03-29T09:59:28.272" v="15162" actId="1076"/>
        <pc:sldMkLst>
          <pc:docMk/>
          <pc:sldMk cId="0" sldId="429"/>
        </pc:sldMkLst>
        <pc:picChg chg="mod">
          <ac:chgData name="Martin Petříček" userId="70c93b1a70b77b2a" providerId="LiveId" clId="{F45376C4-932C-45CF-A3A6-6144A34EB055}" dt="2026-03-29T09:59:28.272" v="15162" actId="1076"/>
          <ac:picMkLst>
            <pc:docMk/>
            <pc:sldMk cId="0" sldId="429"/>
            <ac:picMk id="39940" creationId="{0D9F7B1A-F15F-FD05-464C-CF25805AD50C}"/>
          </ac:picMkLst>
        </pc:picChg>
      </pc:sldChg>
      <pc:sldChg chg="add">
        <pc:chgData name="Martin Petříček" userId="70c93b1a70b77b2a" providerId="LiveId" clId="{F45376C4-932C-45CF-A3A6-6144A34EB055}" dt="2026-03-29T09:58:36.820" v="15110"/>
        <pc:sldMkLst>
          <pc:docMk/>
          <pc:sldMk cId="0" sldId="430"/>
        </pc:sldMkLst>
      </pc:sldChg>
      <pc:sldChg chg="add">
        <pc:chgData name="Martin Petříček" userId="70c93b1a70b77b2a" providerId="LiveId" clId="{F45376C4-932C-45CF-A3A6-6144A34EB055}" dt="2026-03-29T09:58:36.820" v="15110"/>
        <pc:sldMkLst>
          <pc:docMk/>
          <pc:sldMk cId="0" sldId="431"/>
        </pc:sldMkLst>
      </pc:sldChg>
      <pc:sldChg chg="add">
        <pc:chgData name="Martin Petříček" userId="70c93b1a70b77b2a" providerId="LiveId" clId="{F45376C4-932C-45CF-A3A6-6144A34EB055}" dt="2026-03-29T09:58:36.820" v="15110"/>
        <pc:sldMkLst>
          <pc:docMk/>
          <pc:sldMk cId="0" sldId="432"/>
        </pc:sldMkLst>
      </pc:sldChg>
      <pc:sldChg chg="delSp modSp add mod">
        <pc:chgData name="Martin Petříček" userId="70c93b1a70b77b2a" providerId="LiveId" clId="{F45376C4-932C-45CF-A3A6-6144A34EB055}" dt="2026-03-29T09:59:02.898" v="15143" actId="1076"/>
        <pc:sldMkLst>
          <pc:docMk/>
          <pc:sldMk cId="1481822707" sldId="433"/>
        </pc:sldMkLst>
        <pc:spChg chg="del mod">
          <ac:chgData name="Martin Petříček" userId="70c93b1a70b77b2a" providerId="LiveId" clId="{F45376C4-932C-45CF-A3A6-6144A34EB055}" dt="2026-03-29T09:59:00.813" v="15142" actId="478"/>
          <ac:spMkLst>
            <pc:docMk/>
            <pc:sldMk cId="1481822707" sldId="433"/>
            <ac:spMk id="8195" creationId="{00D26529-8DB0-945D-8CCA-EE394E9BD6A7}"/>
          </ac:spMkLst>
        </pc:spChg>
        <pc:spChg chg="mod">
          <ac:chgData name="Martin Petříček" userId="70c93b1a70b77b2a" providerId="LiveId" clId="{F45376C4-932C-45CF-A3A6-6144A34EB055}" dt="2026-03-29T09:59:02.898" v="15143" actId="1076"/>
          <ac:spMkLst>
            <pc:docMk/>
            <pc:sldMk cId="1481822707" sldId="433"/>
            <ac:spMk id="21506" creationId="{7DA7D2CC-2A2C-3368-D97D-BC150AD7EDD9}"/>
          </ac:spMkLst>
        </pc:spChg>
      </pc:sldChg>
      <pc:sldChg chg="add">
        <pc:chgData name="Martin Petříček" userId="70c93b1a70b77b2a" providerId="LiveId" clId="{F45376C4-932C-45CF-A3A6-6144A34EB055}" dt="2026-03-29T14:47:10.641" v="15171"/>
        <pc:sldMkLst>
          <pc:docMk/>
          <pc:sldMk cId="945221798" sldId="434"/>
        </pc:sldMkLst>
      </pc:sldChg>
    </pc:docChg>
  </pc:docChgLst>
  <pc:docChgLst>
    <pc:chgData name="Martin Petříček" userId="70c93b1a70b77b2a" providerId="LiveId" clId="{7965A8A7-B097-4F8B-B201-5CF9891A7E54}"/>
    <pc:docChg chg="modSld">
      <pc:chgData name="Martin Petříček" userId="70c93b1a70b77b2a" providerId="LiveId" clId="{7965A8A7-B097-4F8B-B201-5CF9891A7E54}" dt="2026-03-23T08:28:46.439" v="1" actId="255"/>
      <pc:docMkLst>
        <pc:docMk/>
      </pc:docMkLst>
      <pc:sldChg chg="modSp mod">
        <pc:chgData name="Martin Petříček" userId="70c93b1a70b77b2a" providerId="LiveId" clId="{7965A8A7-B097-4F8B-B201-5CF9891A7E54}" dt="2026-03-23T08:28:46.439" v="1" actId="255"/>
        <pc:sldMkLst>
          <pc:docMk/>
          <pc:sldMk cId="2660104213" sldId="270"/>
        </pc:sldMkLst>
        <pc:spChg chg="mod">
          <ac:chgData name="Martin Petříček" userId="70c93b1a70b77b2a" providerId="LiveId" clId="{7965A8A7-B097-4F8B-B201-5CF9891A7E54}" dt="2026-03-23T08:28:46.439" v="1" actId="255"/>
          <ac:spMkLst>
            <pc:docMk/>
            <pc:sldMk cId="2660104213" sldId="270"/>
            <ac:spMk id="3" creationId="{9ED0E698-F82B-B0CE-D675-314B74947C95}"/>
          </ac:spMkLst>
        </pc:spChg>
      </pc:sldChg>
      <pc:sldChg chg="modSp mod">
        <pc:chgData name="Martin Petříček" userId="70c93b1a70b77b2a" providerId="LiveId" clId="{7965A8A7-B097-4F8B-B201-5CF9891A7E54}" dt="2026-03-23T08:26:52.541" v="0" actId="255"/>
        <pc:sldMkLst>
          <pc:docMk/>
          <pc:sldMk cId="1700306506" sldId="393"/>
        </pc:sldMkLst>
        <pc:spChg chg="mod">
          <ac:chgData name="Martin Petříček" userId="70c93b1a70b77b2a" providerId="LiveId" clId="{7965A8A7-B097-4F8B-B201-5CF9891A7E54}" dt="2026-03-23T08:26:52.541" v="0" actId="255"/>
          <ac:spMkLst>
            <pc:docMk/>
            <pc:sldMk cId="1700306506" sldId="393"/>
            <ac:spMk id="3" creationId="{E243EBE0-FEAD-4B14-C857-90B063E235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21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170341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300387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407502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FB1A623-3D8B-4E95-8F11-EEA76AD52EE1}" type="datetimeFigureOut">
              <a:rPr lang="cs-CZ" smtClean="0"/>
              <a:t>29.03.2026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D99B4-E483-4101-A57D-D9EBAC24B1C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FB1A623-3D8B-4E95-8F11-EEA76AD52EE1}" type="datetimeFigureOut">
              <a:rPr lang="cs-CZ" smtClean="0"/>
              <a:t>29.03.2026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429464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9728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1792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FB1A623-3D8B-4E95-8F11-EEA76AD52EE1}" type="datetimeFigureOut">
              <a:rPr lang="cs-CZ" smtClean="0"/>
              <a:t>29.03.2026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234439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FB1A623-3D8B-4E95-8F11-EEA76AD52EE1}" type="datetimeFigureOut">
              <a:rPr lang="cs-CZ" smtClean="0"/>
              <a:t>29.03.2026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215857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B1A623-3D8B-4E95-8F11-EEA76AD52EE1}" type="datetimeFigureOut">
              <a:rPr lang="cs-CZ" smtClean="0"/>
              <a:t>29.03.2026</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134421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B1A623-3D8B-4E95-8F11-EEA76AD52EE1}" type="datetimeFigureOut">
              <a:rPr lang="cs-CZ" smtClean="0"/>
              <a:t>29.03.2026</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1D99B4-E483-4101-A57D-D9EBAC24B1C9}" type="slidenum">
              <a:rPr lang="cs-CZ" smtClean="0"/>
              <a:t>‹#›</a:t>
            </a:fld>
            <a:endParaRPr lang="cs-CZ"/>
          </a:p>
        </p:txBody>
      </p:sp>
    </p:spTree>
    <p:extLst>
      <p:ext uri="{BB962C8B-B14F-4D97-AF65-F5344CB8AC3E}">
        <p14:creationId xmlns:p14="http://schemas.microsoft.com/office/powerpoint/2010/main" val="23212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FB1A623-3D8B-4E95-8F11-EEA76AD52EE1}" type="datetimeFigureOut">
              <a:rPr lang="cs-CZ" smtClean="0"/>
              <a:t>29.03.2026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1D99B4-E483-4101-A57D-D9EBAC24B1C9}" type="slidenum">
              <a:rPr lang="cs-CZ" smtClean="0"/>
              <a:t>‹#›</a:t>
            </a:fld>
            <a:endParaRPr lang="cs-CZ"/>
          </a:p>
        </p:txBody>
      </p:sp>
    </p:spTree>
    <p:extLst>
      <p:ext uri="{BB962C8B-B14F-4D97-AF65-F5344CB8AC3E}">
        <p14:creationId xmlns:p14="http://schemas.microsoft.com/office/powerpoint/2010/main" val="240755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B1A623-3D8B-4E95-8F11-EEA76AD52EE1}" type="datetimeFigureOut">
              <a:rPr lang="cs-CZ" smtClean="0"/>
              <a:t>29.03.2026</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1D99B4-E483-4101-A57D-D9EBAC24B1C9}"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35921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 Id="rId9" Type="http://schemas.openxmlformats.org/officeDocument/2006/relationships/image" Target="../media/image19.wmf"/></Relationships>
</file>

<file path=ppt/slides/_rels/slide6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39F212DE-5EAF-1264-010F-740312B26914}"/>
              </a:ext>
            </a:extLst>
          </p:cNvPr>
          <p:cNvSpPr>
            <a:spLocks noGrp="1"/>
          </p:cNvSpPr>
          <p:nvPr>
            <p:ph type="ctrTitle"/>
          </p:nvPr>
        </p:nvSpPr>
        <p:spPr>
          <a:xfrm>
            <a:off x="3836505" y="758951"/>
            <a:ext cx="7132320" cy="3435653"/>
          </a:xfrm>
        </p:spPr>
        <p:txBody>
          <a:bodyPr>
            <a:normAutofit/>
          </a:bodyPr>
          <a:lstStyle/>
          <a:p>
            <a:r>
              <a:rPr lang="cs-CZ" sz="5400" dirty="0"/>
              <a:t>Management, ekonomika a  pojišťovnictví</a:t>
            </a:r>
            <a:br>
              <a:rPr lang="cs-CZ" sz="5400" dirty="0"/>
            </a:br>
            <a:r>
              <a:rPr lang="cs-CZ" sz="4000" i="1" dirty="0"/>
              <a:t>(část ekonomika a pojišťovnictví)</a:t>
            </a:r>
          </a:p>
        </p:txBody>
      </p:sp>
      <p:sp>
        <p:nvSpPr>
          <p:cNvPr id="3" name="Podnadpis 2">
            <a:extLst>
              <a:ext uri="{FF2B5EF4-FFF2-40B4-BE49-F238E27FC236}">
                <a16:creationId xmlns:a16="http://schemas.microsoft.com/office/drawing/2014/main" id="{AB5934FE-8085-4E26-CAA8-C86693F07930}"/>
              </a:ext>
            </a:extLst>
          </p:cNvPr>
          <p:cNvSpPr>
            <a:spLocks noGrp="1"/>
          </p:cNvSpPr>
          <p:nvPr>
            <p:ph type="subTitle" idx="1"/>
          </p:nvPr>
        </p:nvSpPr>
        <p:spPr>
          <a:xfrm>
            <a:off x="3836504" y="4455620"/>
            <a:ext cx="7321946" cy="1143000"/>
          </a:xfrm>
        </p:spPr>
        <p:txBody>
          <a:bodyPr>
            <a:noAutofit/>
          </a:bodyPr>
          <a:lstStyle/>
          <a:p>
            <a:r>
              <a:rPr lang="cs-CZ" sz="3200" cap="none" dirty="0"/>
              <a:t>doc. Ing. Martin Petříček, Ph.D., MBA</a:t>
            </a:r>
          </a:p>
          <a:p>
            <a:r>
              <a:rPr lang="cs-CZ" sz="3200" cap="none" dirty="0"/>
              <a:t>petricek@vszdrav.cz</a:t>
            </a:r>
          </a:p>
        </p:txBody>
      </p:sp>
      <p:pic>
        <p:nvPicPr>
          <p:cNvPr id="5" name="Obrázek 4">
            <a:extLst>
              <a:ext uri="{FF2B5EF4-FFF2-40B4-BE49-F238E27FC236}">
                <a16:creationId xmlns:a16="http://schemas.microsoft.com/office/drawing/2014/main" id="{F3378F10-85D8-4ABA-0DC4-A65C3C569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18" y="1941838"/>
            <a:ext cx="2449486" cy="2455625"/>
          </a:xfrm>
          <a:prstGeom prst="rect">
            <a:avLst/>
          </a:prstGeom>
        </p:spPr>
      </p:pic>
      <p:sp>
        <p:nvSpPr>
          <p:cNvPr id="14" name="Rectangle 1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6" name="Rectangle 1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186530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D64CE-1A42-634D-FD6F-E736DD8B02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7B183D7-2C20-CE48-515E-EFFA742F686D}"/>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D151D242-B3C1-487E-37FD-9BEE698D74EC}"/>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3 základní modely financování zdravotnictví</a:t>
            </a:r>
          </a:p>
          <a:p>
            <a:pPr lvl="1" indent="-180000">
              <a:buFont typeface="Arial" panose="020B0604020202020204" pitchFamily="34" charset="0"/>
              <a:buChar char="•"/>
            </a:pPr>
            <a:r>
              <a:rPr lang="cs-CZ" dirty="0">
                <a:solidFill>
                  <a:schemeClr val="tx1"/>
                </a:solidFill>
              </a:rPr>
              <a:t>Primárně ze státního rozpočtu</a:t>
            </a:r>
          </a:p>
          <a:p>
            <a:pPr lvl="2" indent="-180000">
              <a:buFont typeface="Arial" panose="020B0604020202020204" pitchFamily="34" charset="0"/>
              <a:buChar char="•"/>
            </a:pPr>
            <a:r>
              <a:rPr lang="cs-CZ" dirty="0">
                <a:solidFill>
                  <a:schemeClr val="tx1"/>
                </a:solidFill>
              </a:rPr>
              <a:t>Národní zdravotní služba</a:t>
            </a:r>
          </a:p>
          <a:p>
            <a:pPr lvl="2" indent="-180000">
              <a:buFont typeface="Arial" panose="020B0604020202020204" pitchFamily="34" charset="0"/>
              <a:buChar char="•"/>
            </a:pPr>
            <a:r>
              <a:rPr lang="cs-CZ" dirty="0">
                <a:solidFill>
                  <a:schemeClr val="tx1"/>
                </a:solidFill>
              </a:rPr>
              <a:t>Vybíraná jediná platba (typově; daň)</a:t>
            </a:r>
          </a:p>
          <a:p>
            <a:pPr lvl="1" indent="-180000">
              <a:buFont typeface="Arial" panose="020B0604020202020204" pitchFamily="34" charset="0"/>
              <a:buChar char="•"/>
            </a:pPr>
            <a:r>
              <a:rPr lang="cs-CZ" dirty="0">
                <a:solidFill>
                  <a:schemeClr val="tx1"/>
                </a:solidFill>
              </a:rPr>
              <a:t>Primárně ze zdravotního pojištění</a:t>
            </a:r>
          </a:p>
          <a:p>
            <a:pPr lvl="2" indent="-180000">
              <a:buFont typeface="Arial" panose="020B0604020202020204" pitchFamily="34" charset="0"/>
              <a:buChar char="•"/>
            </a:pPr>
            <a:r>
              <a:rPr lang="cs-CZ" dirty="0">
                <a:solidFill>
                  <a:schemeClr val="tx1"/>
                </a:solidFill>
              </a:rPr>
              <a:t>Pojistné se sdružuje do fondů (obdoba daní a rozpočtu)</a:t>
            </a:r>
          </a:p>
          <a:p>
            <a:pPr lvl="2" indent="-180000">
              <a:buFont typeface="Arial" panose="020B0604020202020204" pitchFamily="34" charset="0"/>
              <a:buChar char="•"/>
            </a:pPr>
            <a:r>
              <a:rPr lang="cs-CZ" dirty="0">
                <a:solidFill>
                  <a:schemeClr val="tx1"/>
                </a:solidFill>
              </a:rPr>
              <a:t>Přispěvatelé: zaměstnanci, zaměstnavatelé, OSVČ, státní pojištěnci (pojistné platí stát)</a:t>
            </a:r>
          </a:p>
          <a:p>
            <a:pPr lvl="1" indent="-180000">
              <a:buFont typeface="Arial" panose="020B0604020202020204" pitchFamily="34" charset="0"/>
              <a:buChar char="•"/>
            </a:pPr>
            <a:r>
              <a:rPr lang="cs-CZ" dirty="0">
                <a:solidFill>
                  <a:schemeClr val="tx1"/>
                </a:solidFill>
              </a:rPr>
              <a:t>Primárně ze zdrojů pacientů</a:t>
            </a:r>
          </a:p>
          <a:p>
            <a:pPr lvl="2" indent="-180000">
              <a:buFont typeface="Arial" panose="020B0604020202020204" pitchFamily="34" charset="0"/>
              <a:buChar char="•"/>
            </a:pPr>
            <a:r>
              <a:rPr lang="cs-CZ" dirty="0">
                <a:solidFill>
                  <a:schemeClr val="tx1"/>
                </a:solidFill>
              </a:rPr>
              <a:t>Stát financuje zdravotní služby jen pro určité skupiny obyvatelstva</a:t>
            </a:r>
          </a:p>
          <a:p>
            <a:pPr lvl="2" indent="-180000">
              <a:buFont typeface="Arial" panose="020B0604020202020204" pitchFamily="34" charset="0"/>
              <a:buChar char="•"/>
            </a:pPr>
            <a:r>
              <a:rPr lang="cs-CZ" dirty="0">
                <a:solidFill>
                  <a:schemeClr val="tx1"/>
                </a:solidFill>
              </a:rPr>
              <a:t>Vlastní prostředky, komerční pojištění</a:t>
            </a:r>
          </a:p>
          <a:p>
            <a:pPr lvl="2" indent="-180000">
              <a:buFont typeface="Arial" panose="020B0604020202020204" pitchFamily="34" charset="0"/>
              <a:buChar char="•"/>
            </a:pPr>
            <a:r>
              <a:rPr lang="cs-CZ" dirty="0">
                <a:solidFill>
                  <a:schemeClr val="tx1"/>
                </a:solidFill>
              </a:rPr>
              <a:t>Typické pro USA</a:t>
            </a:r>
          </a:p>
        </p:txBody>
      </p:sp>
    </p:spTree>
    <p:extLst>
      <p:ext uri="{BB962C8B-B14F-4D97-AF65-F5344CB8AC3E}">
        <p14:creationId xmlns:p14="http://schemas.microsoft.com/office/powerpoint/2010/main" val="8388539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D75E-BF06-23E6-E639-BBD82E6946E1}"/>
            </a:ext>
          </a:extLst>
        </p:cNvPr>
        <p:cNvGrpSpPr/>
        <p:nvPr/>
      </p:nvGrpSpPr>
      <p:grpSpPr>
        <a:xfrm>
          <a:off x="0" y="0"/>
          <a:ext cx="0" cy="0"/>
          <a:chOff x="0" y="0"/>
          <a:chExt cx="0" cy="0"/>
        </a:xfrm>
      </p:grpSpPr>
      <p:sp>
        <p:nvSpPr>
          <p:cNvPr id="21506" name="Nadpis 1">
            <a:extLst>
              <a:ext uri="{FF2B5EF4-FFF2-40B4-BE49-F238E27FC236}">
                <a16:creationId xmlns:a16="http://schemas.microsoft.com/office/drawing/2014/main" id="{7DA7D2CC-2A2C-3368-D97D-BC150AD7EDD9}"/>
              </a:ext>
            </a:extLst>
          </p:cNvPr>
          <p:cNvSpPr>
            <a:spLocks noGrp="1"/>
          </p:cNvSpPr>
          <p:nvPr>
            <p:ph type="title"/>
          </p:nvPr>
        </p:nvSpPr>
        <p:spPr>
          <a:xfrm>
            <a:off x="1066800" y="2380874"/>
            <a:ext cx="10058400" cy="1450757"/>
          </a:xfrm>
        </p:spPr>
        <p:txBody>
          <a:bodyPr/>
          <a:lstStyle/>
          <a:p>
            <a:r>
              <a:rPr lang="cs-CZ" altLang="cs-CZ" dirty="0"/>
              <a:t>Životní cyklus podniku</a:t>
            </a:r>
          </a:p>
        </p:txBody>
      </p:sp>
    </p:spTree>
    <p:extLst>
      <p:ext uri="{BB962C8B-B14F-4D97-AF65-F5344CB8AC3E}">
        <p14:creationId xmlns:p14="http://schemas.microsoft.com/office/powerpoint/2010/main" val="14818227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EE371546-6A16-0BFC-E04B-F01684F4EC32}"/>
              </a:ext>
            </a:extLst>
          </p:cNvPr>
          <p:cNvSpPr>
            <a:spLocks noGrp="1"/>
          </p:cNvSpPr>
          <p:nvPr>
            <p:ph type="title"/>
          </p:nvPr>
        </p:nvSpPr>
        <p:spPr/>
        <p:txBody>
          <a:bodyPr/>
          <a:lstStyle/>
          <a:p>
            <a:r>
              <a:rPr lang="cs-CZ" altLang="cs-CZ"/>
              <a:t>Založení podniku</a:t>
            </a:r>
          </a:p>
        </p:txBody>
      </p:sp>
      <p:sp>
        <p:nvSpPr>
          <p:cNvPr id="24579" name="Zástupný symbol pro obsah 2">
            <a:extLst>
              <a:ext uri="{FF2B5EF4-FFF2-40B4-BE49-F238E27FC236}">
                <a16:creationId xmlns:a16="http://schemas.microsoft.com/office/drawing/2014/main" id="{85F8A692-99F8-D0CD-7EBE-F39F58DEE6BD}"/>
              </a:ext>
            </a:extLst>
          </p:cNvPr>
          <p:cNvSpPr>
            <a:spLocks noGrp="1"/>
          </p:cNvSpPr>
          <p:nvPr>
            <p:ph idx="1"/>
          </p:nvPr>
        </p:nvSpPr>
        <p:spPr/>
        <p:txBody>
          <a:bodyPr/>
          <a:lstStyle/>
          <a:p>
            <a:r>
              <a:rPr lang="cs-CZ" altLang="cs-CZ"/>
              <a:t>Podnikatelský záměr</a:t>
            </a:r>
          </a:p>
          <a:p>
            <a:pPr lvl="1"/>
            <a:r>
              <a:rPr lang="cs-CZ" altLang="cs-CZ"/>
              <a:t>Cílem zjistit možnosti založení nového podniku</a:t>
            </a:r>
          </a:p>
          <a:p>
            <a:pPr lvl="1"/>
            <a:r>
              <a:rPr lang="cs-CZ" altLang="cs-CZ"/>
              <a:t>Klíčový výstup je průzkum trhu</a:t>
            </a:r>
          </a:p>
          <a:p>
            <a:r>
              <a:rPr lang="cs-CZ" altLang="cs-CZ"/>
              <a:t>Podnikatelský plán</a:t>
            </a:r>
          </a:p>
          <a:p>
            <a:pPr lvl="1"/>
            <a:r>
              <a:rPr lang="cs-CZ" altLang="cs-CZ"/>
              <a:t>Cílem naplánovat jednotlivé kroky založení nového podniku</a:t>
            </a:r>
          </a:p>
          <a:p>
            <a:pPr lvl="1"/>
            <a:r>
              <a:rPr lang="cs-CZ" altLang="cs-CZ"/>
              <a:t>Klíčový výstup je finanční plán</a:t>
            </a:r>
            <a:br>
              <a:rPr lang="cs-CZ" altLang="cs-CZ"/>
            </a:br>
            <a:endParaRPr lang="cs-CZ" altLang="cs-CZ"/>
          </a:p>
          <a:p>
            <a:pPr lvl="1"/>
            <a:endParaRPr lang="cs-CZ" altLang="cs-CZ"/>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2A6C7851-FFB0-044B-6089-80439C9F76FA}"/>
              </a:ext>
            </a:extLst>
          </p:cNvPr>
          <p:cNvSpPr>
            <a:spLocks noGrp="1"/>
          </p:cNvSpPr>
          <p:nvPr>
            <p:ph type="title"/>
          </p:nvPr>
        </p:nvSpPr>
        <p:spPr/>
        <p:txBody>
          <a:bodyPr/>
          <a:lstStyle/>
          <a:p>
            <a:r>
              <a:rPr lang="cs-CZ" altLang="cs-CZ"/>
              <a:t>Založení podniku</a:t>
            </a:r>
          </a:p>
        </p:txBody>
      </p:sp>
      <p:sp>
        <p:nvSpPr>
          <p:cNvPr id="25603" name="Zástupný symbol pro obsah 2">
            <a:extLst>
              <a:ext uri="{FF2B5EF4-FFF2-40B4-BE49-F238E27FC236}">
                <a16:creationId xmlns:a16="http://schemas.microsoft.com/office/drawing/2014/main" id="{72BE35AC-1786-048D-0138-7E15F4AB0851}"/>
              </a:ext>
            </a:extLst>
          </p:cNvPr>
          <p:cNvSpPr>
            <a:spLocks noGrp="1"/>
          </p:cNvSpPr>
          <p:nvPr>
            <p:ph idx="1"/>
          </p:nvPr>
        </p:nvSpPr>
        <p:spPr/>
        <p:txBody>
          <a:bodyPr/>
          <a:lstStyle/>
          <a:p>
            <a:r>
              <a:rPr lang="cs-CZ" altLang="cs-CZ"/>
              <a:t>Věcné předpoklady</a:t>
            </a:r>
          </a:p>
          <a:p>
            <a:pPr lvl="1"/>
            <a:r>
              <a:rPr lang="cs-CZ" altLang="cs-CZ"/>
              <a:t>Pracovní síla, majetková báze, …</a:t>
            </a:r>
          </a:p>
          <a:p>
            <a:r>
              <a:rPr lang="cs-CZ" altLang="cs-CZ"/>
              <a:t>Řídící předpoklady</a:t>
            </a:r>
          </a:p>
          <a:p>
            <a:pPr lvl="1"/>
            <a:r>
              <a:rPr lang="cs-CZ" altLang="cs-CZ"/>
              <a:t>Vrcholový management (cíle, plánování, rozhodování, realizace, analýza, kontrola)</a:t>
            </a:r>
          </a:p>
          <a:p>
            <a:pPr lvl="1"/>
            <a:r>
              <a:rPr lang="cs-CZ" altLang="cs-CZ"/>
              <a:t>Nástroje řízení, organizační struktury,…</a:t>
            </a:r>
          </a:p>
          <a:p>
            <a:r>
              <a:rPr lang="cs-CZ" altLang="cs-CZ"/>
              <a:t>Volba vhodné právní formy</a:t>
            </a:r>
            <a:br>
              <a:rPr lang="cs-CZ" altLang="cs-CZ"/>
            </a:br>
            <a:endParaRPr lang="cs-CZ" altLang="cs-CZ"/>
          </a:p>
          <a:p>
            <a:pPr lvl="1"/>
            <a:endParaRPr lang="cs-CZ" altLang="cs-CZ"/>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CB070541-C7E0-E28B-1F17-9EF0117732D4}"/>
              </a:ext>
            </a:extLst>
          </p:cNvPr>
          <p:cNvSpPr>
            <a:spLocks noGrp="1"/>
          </p:cNvSpPr>
          <p:nvPr>
            <p:ph type="title"/>
          </p:nvPr>
        </p:nvSpPr>
        <p:spPr/>
        <p:txBody>
          <a:bodyPr/>
          <a:lstStyle/>
          <a:p>
            <a:r>
              <a:rPr lang="cs-CZ" altLang="cs-CZ"/>
              <a:t>Založení podniku</a:t>
            </a:r>
          </a:p>
        </p:txBody>
      </p:sp>
      <p:sp>
        <p:nvSpPr>
          <p:cNvPr id="26627" name="Zástupný symbol pro obsah 2">
            <a:extLst>
              <a:ext uri="{FF2B5EF4-FFF2-40B4-BE49-F238E27FC236}">
                <a16:creationId xmlns:a16="http://schemas.microsoft.com/office/drawing/2014/main" id="{35CE2085-522D-56F6-2295-C562116E5D92}"/>
              </a:ext>
            </a:extLst>
          </p:cNvPr>
          <p:cNvSpPr>
            <a:spLocks noGrp="1"/>
          </p:cNvSpPr>
          <p:nvPr>
            <p:ph idx="1"/>
          </p:nvPr>
        </p:nvSpPr>
        <p:spPr/>
        <p:txBody>
          <a:bodyPr/>
          <a:lstStyle/>
          <a:p>
            <a:r>
              <a:rPr lang="cs-CZ" altLang="cs-CZ"/>
              <a:t>Podnikatelský záměr (zakladatelský projekt)</a:t>
            </a:r>
          </a:p>
          <a:p>
            <a:pPr lvl="1"/>
            <a:r>
              <a:rPr lang="cs-CZ" altLang="cs-CZ"/>
              <a:t>Vymezení základních cílů podnikání</a:t>
            </a:r>
          </a:p>
          <a:p>
            <a:pPr lvl="1"/>
            <a:r>
              <a:rPr lang="cs-CZ" altLang="cs-CZ"/>
              <a:t>Marketingová analýza</a:t>
            </a:r>
          </a:p>
          <a:p>
            <a:pPr lvl="1"/>
            <a:r>
              <a:rPr lang="cs-CZ" altLang="cs-CZ"/>
              <a:t>Specifikace trhu, na který podnik vstupuje včetně popisu konkurence</a:t>
            </a:r>
          </a:p>
          <a:p>
            <a:pPr lvl="1"/>
            <a:r>
              <a:rPr lang="cs-CZ" altLang="cs-CZ"/>
              <a:t>Způsob založení podniku</a:t>
            </a:r>
          </a:p>
          <a:p>
            <a:pPr lvl="1"/>
            <a:r>
              <a:rPr lang="cs-CZ" altLang="cs-CZ"/>
              <a:t>Rozpočet zdrojů a potřeb včetně možnosti jejich získání (rozvaha, výsledovka, výkaz CF, rozdělení zisku)</a:t>
            </a:r>
          </a:p>
          <a:p>
            <a:pPr lvl="1"/>
            <a:r>
              <a:rPr lang="cs-CZ" altLang="cs-CZ"/>
              <a:t>Daňové zatížení</a:t>
            </a:r>
            <a:br>
              <a:rPr lang="cs-CZ" altLang="cs-CZ"/>
            </a:br>
            <a:endParaRPr lang="cs-CZ" altLang="cs-CZ"/>
          </a:p>
          <a:p>
            <a:pPr lvl="1"/>
            <a:endParaRPr lang="cs-CZ" altLang="cs-CZ"/>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BAE0927A-080D-5D1B-3E9D-AA5D7B72FCCE}"/>
              </a:ext>
            </a:extLst>
          </p:cNvPr>
          <p:cNvSpPr>
            <a:spLocks noGrp="1"/>
          </p:cNvSpPr>
          <p:nvPr>
            <p:ph type="title"/>
          </p:nvPr>
        </p:nvSpPr>
        <p:spPr/>
        <p:txBody>
          <a:bodyPr/>
          <a:lstStyle/>
          <a:p>
            <a:r>
              <a:rPr lang="cs-CZ" altLang="cs-CZ"/>
              <a:t>Založení podniku</a:t>
            </a:r>
          </a:p>
        </p:txBody>
      </p:sp>
      <p:sp>
        <p:nvSpPr>
          <p:cNvPr id="27651" name="Zástupný symbol pro obsah 2">
            <a:extLst>
              <a:ext uri="{FF2B5EF4-FFF2-40B4-BE49-F238E27FC236}">
                <a16:creationId xmlns:a16="http://schemas.microsoft.com/office/drawing/2014/main" id="{26C01A4C-2B29-87B4-9EE0-30A6B6093A75}"/>
              </a:ext>
            </a:extLst>
          </p:cNvPr>
          <p:cNvSpPr>
            <a:spLocks noGrp="1"/>
          </p:cNvSpPr>
          <p:nvPr>
            <p:ph idx="1"/>
          </p:nvPr>
        </p:nvSpPr>
        <p:spPr>
          <a:xfrm>
            <a:off x="1981200" y="1989138"/>
            <a:ext cx="8229600" cy="4324350"/>
          </a:xfrm>
        </p:spPr>
        <p:txBody>
          <a:bodyPr>
            <a:normAutofit fontScale="92500" lnSpcReduction="10000"/>
          </a:bodyPr>
          <a:lstStyle/>
          <a:p>
            <a:r>
              <a:rPr lang="cs-CZ" altLang="cs-CZ"/>
              <a:t>Podnikatelský plán</a:t>
            </a:r>
          </a:p>
          <a:p>
            <a:pPr lvl="1"/>
            <a:r>
              <a:rPr lang="cs-CZ" altLang="cs-CZ"/>
              <a:t>Části podnikatelského plánu</a:t>
            </a:r>
          </a:p>
          <a:p>
            <a:pPr lvl="2"/>
            <a:r>
              <a:rPr lang="cs-CZ" altLang="cs-CZ" sz="2000"/>
              <a:t>Titulní strana s představením společnosti</a:t>
            </a:r>
          </a:p>
          <a:p>
            <a:pPr lvl="2"/>
            <a:r>
              <a:rPr lang="cs-CZ" altLang="cs-CZ" sz="2000"/>
              <a:t>Shrnutí</a:t>
            </a:r>
          </a:p>
          <a:p>
            <a:pPr lvl="2"/>
            <a:r>
              <a:rPr lang="cs-CZ" altLang="cs-CZ" sz="2000"/>
              <a:t>Profesní a osobní údaje o vlastnících firmy</a:t>
            </a:r>
          </a:p>
          <a:p>
            <a:pPr lvl="2"/>
            <a:r>
              <a:rPr lang="cs-CZ" altLang="cs-CZ" sz="2000"/>
              <a:t>Popis podniku</a:t>
            </a:r>
          </a:p>
          <a:p>
            <a:pPr lvl="2"/>
            <a:r>
              <a:rPr lang="cs-CZ" altLang="cs-CZ" sz="2000"/>
              <a:t>Popis podnikatelské příležitosti</a:t>
            </a:r>
          </a:p>
          <a:p>
            <a:pPr lvl="2"/>
            <a:r>
              <a:rPr lang="cs-CZ" altLang="cs-CZ" sz="2000"/>
              <a:t>Popis výrobku, služby</a:t>
            </a:r>
          </a:p>
          <a:p>
            <a:pPr lvl="2"/>
            <a:r>
              <a:rPr lang="cs-CZ" altLang="cs-CZ" sz="2000"/>
              <a:t>Zajištění potřebných vstupů a dodavatelů</a:t>
            </a:r>
          </a:p>
          <a:p>
            <a:pPr lvl="2"/>
            <a:r>
              <a:rPr lang="cs-CZ" altLang="cs-CZ" sz="2000"/>
              <a:t>Postavení firmy na trhu, konkurence a marketing</a:t>
            </a:r>
          </a:p>
          <a:p>
            <a:pPr lvl="2"/>
            <a:r>
              <a:rPr lang="cs-CZ" altLang="cs-CZ" sz="2000"/>
              <a:t>Personální zdroje</a:t>
            </a:r>
          </a:p>
          <a:p>
            <a:pPr lvl="2"/>
            <a:r>
              <a:rPr lang="cs-CZ" altLang="cs-CZ" sz="2000"/>
              <a:t>Finanční plán</a:t>
            </a:r>
          </a:p>
          <a:p>
            <a:pPr lvl="2"/>
            <a:r>
              <a:rPr lang="cs-CZ" altLang="cs-CZ" sz="2000"/>
              <a:t>Rizika projektu (často analýza SWOT)</a:t>
            </a:r>
            <a:br>
              <a:rPr lang="cs-CZ" altLang="cs-CZ"/>
            </a:br>
            <a:endParaRPr lang="cs-CZ" altLang="cs-CZ"/>
          </a:p>
          <a:p>
            <a:pPr lvl="1"/>
            <a:endParaRPr lang="cs-CZ" altLang="cs-CZ"/>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B137CCAF-95D7-FC6E-6481-97B94EF91FEA}"/>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1C930F2C-9B69-7226-6C53-424000A3D7A2}"/>
              </a:ext>
            </a:extLst>
          </p:cNvPr>
          <p:cNvSpPr>
            <a:spLocks noGrp="1"/>
          </p:cNvSpPr>
          <p:nvPr>
            <p:ph idx="1"/>
          </p:nvPr>
        </p:nvSpPr>
        <p:spPr>
          <a:xfrm>
            <a:off x="1981200" y="1989138"/>
            <a:ext cx="8229600" cy="4324350"/>
          </a:xfrm>
        </p:spPr>
        <p:txBody>
          <a:bodyPr/>
          <a:lstStyle/>
          <a:p>
            <a:r>
              <a:rPr lang="cs-CZ" altLang="cs-CZ"/>
              <a:t>Podnikatelský plán</a:t>
            </a:r>
          </a:p>
          <a:p>
            <a:pPr lvl="1"/>
            <a:r>
              <a:rPr lang="cs-CZ" altLang="cs-CZ"/>
              <a:t>Shrnutí</a:t>
            </a:r>
          </a:p>
          <a:p>
            <a:pPr lvl="2"/>
            <a:r>
              <a:rPr lang="cs-CZ" altLang="cs-CZ"/>
              <a:t>Záměr – stručně popsat zaměření podnikání, charakterizovat produkt, službu, definovat velikost trhu a cílovou skupinu zákazníků.</a:t>
            </a:r>
          </a:p>
          <a:p>
            <a:pPr lvl="2"/>
            <a:r>
              <a:rPr lang="cs-CZ" altLang="cs-CZ"/>
              <a:t>Faktory úspěchu – vyzdvihnout přednosti projektu, popsat vaši konkurenční výhodu, čím se odlišíte od ostatních a přidanou hodnotu pro zákazníka.</a:t>
            </a:r>
          </a:p>
          <a:p>
            <a:pPr lvl="2"/>
            <a:r>
              <a:rPr lang="cs-CZ" altLang="cs-CZ"/>
              <a:t>Podnikové cíle – specifikovat vizi a strategii, jak jí dosáhnete, stanovit si dlouhodobé i krátkodobé podnikatelské cíle. </a:t>
            </a:r>
            <a:br>
              <a:rPr lang="cs-CZ" altLang="cs-CZ"/>
            </a:br>
            <a:endParaRPr lang="cs-CZ" altLang="cs-CZ"/>
          </a:p>
          <a:p>
            <a:pPr lvl="1"/>
            <a:endParaRPr lang="cs-CZ" altLang="cs-CZ"/>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1FDDB54B-6759-1379-3A08-769B60CE62AE}"/>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95E6D721-6C12-E559-465B-3014E023CF90}"/>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Popis podniku</a:t>
            </a:r>
          </a:p>
          <a:p>
            <a:pPr lvl="2">
              <a:defRPr/>
            </a:pPr>
            <a:r>
              <a:rPr lang="cs-CZ" altLang="cs-CZ" dirty="0"/>
              <a:t>Forma podnikání</a:t>
            </a:r>
          </a:p>
          <a:p>
            <a:pPr lvl="2">
              <a:defRPr/>
            </a:pPr>
            <a:r>
              <a:rPr lang="cs-CZ" altLang="cs-CZ" dirty="0"/>
              <a:t>Lokalita, provozovna</a:t>
            </a:r>
          </a:p>
          <a:p>
            <a:pPr lvl="2">
              <a:defRPr/>
            </a:pPr>
            <a:r>
              <a:rPr lang="cs-CZ" altLang="cs-CZ" dirty="0"/>
              <a:t>Způsob vedení účetnictví</a:t>
            </a:r>
          </a:p>
          <a:p>
            <a:pPr lvl="1">
              <a:defRPr/>
            </a:pPr>
            <a:r>
              <a:rPr lang="cs-CZ" altLang="cs-CZ" dirty="0"/>
              <a:t>Popis výrobku nebo služby</a:t>
            </a:r>
          </a:p>
          <a:p>
            <a:pPr lvl="1">
              <a:defRPr/>
            </a:pPr>
            <a:r>
              <a:rPr lang="cs-CZ" altLang="cs-CZ" dirty="0"/>
              <a:t>Vstupy, dodavatelé</a:t>
            </a:r>
          </a:p>
          <a:p>
            <a:pPr lvl="1">
              <a:defRPr/>
            </a:pPr>
            <a:r>
              <a:rPr lang="cs-CZ" altLang="cs-CZ" dirty="0"/>
              <a:t>Časový harmonogram</a:t>
            </a:r>
          </a:p>
          <a:p>
            <a:pPr lvl="1">
              <a:defRPr/>
            </a:pPr>
            <a:r>
              <a:rPr lang="cs-CZ" altLang="cs-CZ" dirty="0"/>
              <a:t>Cena, personální zajištění</a:t>
            </a:r>
          </a:p>
          <a:p>
            <a:pPr lvl="1">
              <a:defRPr/>
            </a:pPr>
            <a:r>
              <a:rPr lang="cs-CZ" altLang="cs-CZ" dirty="0"/>
              <a:t>Finanční plán</a:t>
            </a:r>
          </a:p>
          <a:p>
            <a:pPr lvl="2">
              <a:defRPr/>
            </a:pPr>
            <a:r>
              <a:rPr lang="cs-CZ" altLang="cs-CZ" dirty="0"/>
              <a:t>Nutné odlišit od finančního plánu při existenci firmy</a:t>
            </a:r>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2ED0C878-B4B0-91F8-EEC2-7DD239FAB0F0}"/>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DA3F1BCB-2ADE-B2EE-797C-4794C6EE0995}"/>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Obecně řečeno tvoří zakladatelský rozpočet a tzv. provozní rozpočet</a:t>
            </a:r>
          </a:p>
          <a:p>
            <a:pPr lvl="2">
              <a:defRPr/>
            </a:pPr>
            <a:r>
              <a:rPr lang="cs-CZ" altLang="cs-CZ" dirty="0"/>
              <a:t>Zpravidla 3 „budoucí stavy světa“ (optimistická, neutrální a pesimistická varianta)</a:t>
            </a:r>
          </a:p>
          <a:p>
            <a:pPr lvl="3">
              <a:defRPr/>
            </a:pPr>
            <a:r>
              <a:rPr lang="cs-CZ" altLang="cs-CZ" dirty="0"/>
              <a:t>Nutné stanovit kritéria, dle kterých jsou stavy odlišeny</a:t>
            </a:r>
          </a:p>
          <a:p>
            <a:pPr lvl="2">
              <a:defRPr/>
            </a:pPr>
            <a:r>
              <a:rPr lang="cs-CZ" altLang="cs-CZ" dirty="0"/>
              <a:t>Klíčový je odhad tržeb – ze kterého se zpravidla vychází pro stanovení ostatních položek</a:t>
            </a:r>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6929F542-3133-FC26-60C2-663782A6D3CA}"/>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B2E81A3D-BA53-F1AF-2935-CBA677B8734E}"/>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Při odhadu tržeb:</a:t>
            </a:r>
          </a:p>
          <a:p>
            <a:pPr lvl="3">
              <a:defRPr/>
            </a:pPr>
            <a:r>
              <a:rPr lang="cs-CZ" altLang="cs-CZ" dirty="0"/>
              <a:t>Nepoužíváme cenu jako prostý aritmetický průměr</a:t>
            </a:r>
          </a:p>
          <a:p>
            <a:pPr lvl="3">
              <a:defRPr/>
            </a:pPr>
            <a:r>
              <a:rPr lang="cs-CZ" altLang="cs-CZ" dirty="0"/>
              <a:t>Neodhadujeme na základě chování „celého lidstva“</a:t>
            </a:r>
          </a:p>
          <a:p>
            <a:pPr lvl="3">
              <a:defRPr/>
            </a:pPr>
            <a:r>
              <a:rPr lang="cs-CZ" altLang="cs-CZ" dirty="0"/>
              <a:t>Respektujeme čas a dobu, kdy se podnik teprve „rozjíždí“</a:t>
            </a:r>
          </a:p>
          <a:p>
            <a:pPr lvl="3">
              <a:defRPr/>
            </a:pPr>
            <a:r>
              <a:rPr lang="cs-CZ" altLang="cs-CZ" dirty="0"/>
              <a:t>Nejsme optimističtí</a:t>
            </a:r>
          </a:p>
          <a:p>
            <a:pPr lvl="3">
              <a:defRPr/>
            </a:pPr>
            <a:r>
              <a:rPr lang="cs-CZ" altLang="cs-CZ" dirty="0"/>
              <a:t>Musíme počítat s variantou, že se něco pokazí – </a:t>
            </a:r>
            <a:r>
              <a:rPr lang="cs-CZ" altLang="cs-CZ" u="sng" dirty="0"/>
              <a:t>nejsme</a:t>
            </a:r>
            <a:r>
              <a:rPr lang="cs-CZ" altLang="cs-CZ" dirty="0"/>
              <a:t> schopni odhadnout vše, zakomponovat všechny veličiny, události a jiné vlivy</a:t>
            </a:r>
          </a:p>
          <a:p>
            <a:pPr lvl="3">
              <a:defRPr/>
            </a:pPr>
            <a:endParaRPr lang="cs-CZ" altLang="cs-CZ" dirty="0"/>
          </a:p>
          <a:p>
            <a:pPr lvl="2">
              <a:defRPr/>
            </a:pPr>
            <a:endParaRPr lang="cs-CZ" altLang="cs-CZ" dirty="0"/>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F962D936-F8D3-4C44-AF8E-430E9D765C98}"/>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6B83CFF3-D2A3-8955-CC37-7562FA43A5FE}"/>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Pracuje zejména se sestavením plánovaných základních výkazů</a:t>
            </a:r>
          </a:p>
          <a:p>
            <a:pPr lvl="3">
              <a:defRPr/>
            </a:pPr>
            <a:r>
              <a:rPr lang="cs-CZ" altLang="cs-CZ" dirty="0"/>
              <a:t>Plánovaná rozvaha</a:t>
            </a:r>
          </a:p>
          <a:p>
            <a:pPr lvl="3">
              <a:defRPr/>
            </a:pPr>
            <a:r>
              <a:rPr lang="cs-CZ" altLang="cs-CZ" dirty="0"/>
              <a:t>Plánovaný výkaz zisku a ztráty</a:t>
            </a:r>
          </a:p>
          <a:p>
            <a:pPr lvl="3">
              <a:defRPr/>
            </a:pPr>
            <a:r>
              <a:rPr lang="cs-CZ" altLang="cs-CZ" dirty="0"/>
              <a:t>Plánovaný výkaz o CF</a:t>
            </a:r>
          </a:p>
          <a:p>
            <a:pPr lvl="3">
              <a:defRPr/>
            </a:pPr>
            <a:r>
              <a:rPr lang="cs-CZ" altLang="cs-CZ" dirty="0"/>
              <a:t>Potřebné příjmy a výdaje před začátkem podnikání</a:t>
            </a:r>
          </a:p>
          <a:p>
            <a:pPr lvl="2">
              <a:defRPr/>
            </a:pPr>
            <a:r>
              <a:rPr lang="cs-CZ" altLang="cs-CZ" dirty="0"/>
              <a:t>Roční plánovaná výsledovka</a:t>
            </a:r>
          </a:p>
          <a:p>
            <a:pPr lvl="2">
              <a:defRPr/>
            </a:pPr>
            <a:r>
              <a:rPr lang="cs-CZ" altLang="cs-CZ" dirty="0"/>
              <a:t>Očekávané příjmy a výdaj po roce podnikání</a:t>
            </a:r>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C1A4-E837-E470-7A0D-F8CF6ED0D8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590673-B96D-DAD3-6BD1-1B6E80D2E432}"/>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85D1DA82-F77A-9353-4F99-9D703A795112}"/>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Makroekonomická odbočka (koloběh finančních prostředků v ekonomice)</a:t>
            </a:r>
          </a:p>
        </p:txBody>
      </p:sp>
      <p:pic>
        <p:nvPicPr>
          <p:cNvPr id="4100" name="Picture 4" descr="Role knihovny v ekonomickém prostředí informační společnosti | Ikaros">
            <a:extLst>
              <a:ext uri="{FF2B5EF4-FFF2-40B4-BE49-F238E27FC236}">
                <a16:creationId xmlns:a16="http://schemas.microsoft.com/office/drawing/2014/main" id="{E567DFB7-542B-9759-A27D-0BE7D2171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385" y="2551163"/>
            <a:ext cx="57626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148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CA6DEB3A-C571-0793-E817-9D46BA305982}"/>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B88F774A-0DC7-040F-47AF-2F4E45F56A78}"/>
              </a:ext>
            </a:extLst>
          </p:cNvPr>
          <p:cNvSpPr>
            <a:spLocks noGrp="1"/>
          </p:cNvSpPr>
          <p:nvPr>
            <p:ph idx="1"/>
          </p:nvPr>
        </p:nvSpPr>
        <p:spPr>
          <a:xfrm>
            <a:off x="1981200" y="1989138"/>
            <a:ext cx="8229600" cy="4324350"/>
          </a:xfrm>
        </p:spPr>
        <p:txBody>
          <a:bodyPr/>
          <a:lstStyle/>
          <a:p>
            <a:pPr>
              <a:defRPr/>
            </a:pPr>
            <a:r>
              <a:rPr lang="cs-CZ" altLang="cs-CZ" dirty="0"/>
              <a:t>Podnikatelský plán</a:t>
            </a:r>
          </a:p>
          <a:p>
            <a:pPr lvl="1">
              <a:defRPr/>
            </a:pPr>
            <a:r>
              <a:rPr lang="cs-CZ" altLang="cs-CZ" dirty="0"/>
              <a:t>Finanční plán</a:t>
            </a:r>
          </a:p>
          <a:p>
            <a:pPr lvl="2">
              <a:defRPr/>
            </a:pPr>
            <a:r>
              <a:rPr lang="cs-CZ" altLang="cs-CZ" dirty="0"/>
              <a:t>Metody</a:t>
            </a:r>
          </a:p>
          <a:p>
            <a:pPr lvl="3">
              <a:defRPr/>
            </a:pPr>
            <a:r>
              <a:rPr lang="cs-CZ" altLang="cs-CZ" dirty="0"/>
              <a:t>Intuitivní</a:t>
            </a:r>
          </a:p>
          <a:p>
            <a:pPr lvl="3">
              <a:defRPr/>
            </a:pPr>
            <a:r>
              <a:rPr lang="cs-CZ" altLang="cs-CZ" dirty="0"/>
              <a:t>Statistická (proporcionální růst majetku, závazků a nákladů ve vztahu k tržbám; regresní analýza)</a:t>
            </a:r>
          </a:p>
          <a:p>
            <a:pPr lvl="3">
              <a:defRPr/>
            </a:pPr>
            <a:r>
              <a:rPr lang="cs-CZ" altLang="cs-CZ" dirty="0"/>
              <a:t>Procentuální podíl na tržbách</a:t>
            </a:r>
          </a:p>
          <a:p>
            <a:pPr lvl="3">
              <a:defRPr/>
            </a:pPr>
            <a:r>
              <a:rPr lang="cs-CZ" altLang="cs-CZ" dirty="0"/>
              <a:t>Kauzální (4 veličiny)</a:t>
            </a:r>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D980BFC2-E4F1-BF64-8B04-4EF0031804E8}"/>
              </a:ext>
            </a:extLst>
          </p:cNvPr>
          <p:cNvSpPr>
            <a:spLocks noGrp="1"/>
          </p:cNvSpPr>
          <p:nvPr>
            <p:ph type="title"/>
          </p:nvPr>
        </p:nvSpPr>
        <p:spPr/>
        <p:txBody>
          <a:bodyPr/>
          <a:lstStyle/>
          <a:p>
            <a:r>
              <a:rPr lang="cs-CZ" altLang="cs-CZ"/>
              <a:t>Založení podniku</a:t>
            </a:r>
          </a:p>
        </p:txBody>
      </p:sp>
      <p:sp>
        <p:nvSpPr>
          <p:cNvPr id="28675" name="Zástupný symbol pro obsah 2">
            <a:extLst>
              <a:ext uri="{FF2B5EF4-FFF2-40B4-BE49-F238E27FC236}">
                <a16:creationId xmlns:a16="http://schemas.microsoft.com/office/drawing/2014/main" id="{44FF2E34-8714-C4AE-0EF4-BAE5F1268327}"/>
              </a:ext>
            </a:extLst>
          </p:cNvPr>
          <p:cNvSpPr>
            <a:spLocks noGrp="1"/>
          </p:cNvSpPr>
          <p:nvPr>
            <p:ph idx="1"/>
          </p:nvPr>
        </p:nvSpPr>
        <p:spPr>
          <a:xfrm>
            <a:off x="1981200" y="1989138"/>
            <a:ext cx="8229600" cy="4324350"/>
          </a:xfrm>
        </p:spPr>
        <p:txBody>
          <a:bodyPr/>
          <a:lstStyle/>
          <a:p>
            <a:pPr lvl="4">
              <a:defRPr/>
            </a:pPr>
            <a:r>
              <a:rPr lang="cs-CZ" dirty="0"/>
              <a:t>1) Vstupní data vychází ze tří zdrojů – z údajů o současném majetku společnosti a jeho dosavadních výsledcích hospodaření, z výstupů ostatních ekonomických podnikových plánů a zdrojem je makroekonomická prognóza o vývoji makroekonomických ukazatelů</a:t>
            </a:r>
          </a:p>
          <a:p>
            <a:pPr lvl="4">
              <a:defRPr/>
            </a:pPr>
            <a:r>
              <a:rPr lang="cs-CZ" dirty="0"/>
              <a:t>2) Veličiny vyjadřují žádoucí hodnoty některých ukazatelů v oblasti likvidity, obratovosti majetku a nákladovosti</a:t>
            </a:r>
          </a:p>
          <a:p>
            <a:pPr lvl="4">
              <a:defRPr/>
            </a:pPr>
            <a:r>
              <a:rPr lang="cs-CZ" dirty="0"/>
              <a:t>3) Výstupní žádoucí veličiny tvoří všechny ostatní veličiny v plánové podobě účetních výkazů, které se vypočítají pomocí určitého vzorce, do něhož se dosadí vstupní nebo žádoucí veličiny určitých ukazatelů</a:t>
            </a:r>
          </a:p>
          <a:p>
            <a:pPr lvl="4">
              <a:defRPr/>
            </a:pPr>
            <a:r>
              <a:rPr lang="cs-CZ" dirty="0"/>
              <a:t>4) Kontrolní veličiny sledují, zda hodnota výsledku hospodaření vypočtená v plánovém výkazu odpovídá hodnotě z plánové rozvahy</a:t>
            </a:r>
            <a:endParaRPr lang="cs-CZ" altLang="cs-CZ" dirty="0"/>
          </a:p>
          <a:p>
            <a:pPr lvl="1">
              <a:defRPr/>
            </a:pPr>
            <a:endParaRPr lang="cs-CZ" altLang="cs-CZ" dirty="0"/>
          </a:p>
          <a:p>
            <a:pPr lvl="2">
              <a:defRPr/>
            </a:pPr>
            <a:endParaRPr lang="cs-CZ" altLang="cs-CZ" dirty="0"/>
          </a:p>
          <a:p>
            <a:pPr marL="703263" lvl="2" indent="0">
              <a:buNone/>
              <a:defRPr/>
            </a:pPr>
            <a:br>
              <a:rPr lang="cs-CZ" altLang="cs-CZ" dirty="0"/>
            </a:br>
            <a:endParaRPr lang="cs-CZ" altLang="cs-CZ" dirty="0"/>
          </a:p>
          <a:p>
            <a:pPr lvl="1">
              <a:defRPr/>
            </a:pPr>
            <a:endParaRPr lang="cs-CZ" alt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5D5DAB3B-23CF-5F0B-E173-310982FB77FD}"/>
              </a:ext>
            </a:extLst>
          </p:cNvPr>
          <p:cNvSpPr>
            <a:spLocks noGrp="1"/>
          </p:cNvSpPr>
          <p:nvPr>
            <p:ph type="title"/>
          </p:nvPr>
        </p:nvSpPr>
        <p:spPr/>
        <p:txBody>
          <a:bodyPr/>
          <a:lstStyle/>
          <a:p>
            <a:r>
              <a:rPr lang="cs-CZ" altLang="cs-CZ"/>
              <a:t>Založení podniku</a:t>
            </a:r>
          </a:p>
        </p:txBody>
      </p:sp>
      <p:sp>
        <p:nvSpPr>
          <p:cNvPr id="35843" name="Zástupný symbol pro obsah 2">
            <a:extLst>
              <a:ext uri="{FF2B5EF4-FFF2-40B4-BE49-F238E27FC236}">
                <a16:creationId xmlns:a16="http://schemas.microsoft.com/office/drawing/2014/main" id="{7A16B5D2-B5F0-4028-559D-3388D77419A6}"/>
              </a:ext>
            </a:extLst>
          </p:cNvPr>
          <p:cNvSpPr>
            <a:spLocks noGrp="1"/>
          </p:cNvSpPr>
          <p:nvPr>
            <p:ph idx="1"/>
          </p:nvPr>
        </p:nvSpPr>
        <p:spPr/>
        <p:txBody>
          <a:bodyPr/>
          <a:lstStyle/>
          <a:p>
            <a:r>
              <a:rPr lang="cs-CZ" altLang="cs-CZ"/>
              <a:t>Zakladatelský rozpočet</a:t>
            </a:r>
          </a:p>
          <a:p>
            <a:pPr lvl="1"/>
            <a:r>
              <a:rPr lang="cs-CZ" altLang="cs-CZ"/>
              <a:t>Cílem je definovat množství zdrojů potřebných pro podnikání</a:t>
            </a:r>
          </a:p>
          <a:p>
            <a:pPr lvl="1"/>
            <a:r>
              <a:rPr lang="cs-CZ" altLang="cs-CZ"/>
              <a:t>Definovat také možnosti financování</a:t>
            </a:r>
          </a:p>
          <a:p>
            <a:pPr lvl="1"/>
            <a:r>
              <a:rPr lang="cs-CZ" altLang="cs-CZ"/>
              <a:t>Určit předpokládaný vývoj v budoucích obdobích</a:t>
            </a:r>
          </a:p>
          <a:p>
            <a:pPr lvl="1"/>
            <a:r>
              <a:rPr lang="cs-CZ" altLang="cs-CZ"/>
              <a:t>Obsah:</a:t>
            </a:r>
          </a:p>
          <a:p>
            <a:pPr lvl="2"/>
            <a:r>
              <a:rPr lang="cs-CZ" altLang="cs-CZ" b="1"/>
              <a:t>Počáteční rozvaha</a:t>
            </a:r>
          </a:p>
          <a:p>
            <a:pPr lvl="2"/>
            <a:r>
              <a:rPr lang="cs-CZ" altLang="cs-CZ" b="1"/>
              <a:t>Rozpočtová výsledovka (dle odhadů)</a:t>
            </a:r>
          </a:p>
          <a:p>
            <a:pPr lvl="2"/>
            <a:r>
              <a:rPr lang="cs-CZ" altLang="cs-CZ"/>
              <a:t>Cash flow (včetně splátek úvěrů)</a:t>
            </a:r>
          </a:p>
          <a:p>
            <a:pPr lvl="2"/>
            <a:r>
              <a:rPr lang="cs-CZ" altLang="cs-CZ"/>
              <a:t>Konečná rozvaha</a:t>
            </a:r>
          </a:p>
          <a:p>
            <a:pPr lvl="1"/>
            <a:endParaRPr lang="cs-CZ" altLang="cs-CZ"/>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99F3A2E7-DB2C-5184-E155-0AC175C4442C}"/>
              </a:ext>
            </a:extLst>
          </p:cNvPr>
          <p:cNvSpPr>
            <a:spLocks noGrp="1"/>
          </p:cNvSpPr>
          <p:nvPr>
            <p:ph type="title"/>
          </p:nvPr>
        </p:nvSpPr>
        <p:spPr/>
        <p:txBody>
          <a:bodyPr/>
          <a:lstStyle/>
          <a:p>
            <a:r>
              <a:rPr lang="cs-CZ" altLang="cs-CZ"/>
              <a:t>Založení podniku</a:t>
            </a:r>
          </a:p>
        </p:txBody>
      </p:sp>
      <p:sp>
        <p:nvSpPr>
          <p:cNvPr id="36867" name="Zástupný symbol pro obsah 2">
            <a:extLst>
              <a:ext uri="{FF2B5EF4-FFF2-40B4-BE49-F238E27FC236}">
                <a16:creationId xmlns:a16="http://schemas.microsoft.com/office/drawing/2014/main" id="{7894C273-F863-B934-20DC-4EF1B8A060E7}"/>
              </a:ext>
            </a:extLst>
          </p:cNvPr>
          <p:cNvSpPr>
            <a:spLocks noGrp="1"/>
          </p:cNvSpPr>
          <p:nvPr>
            <p:ph idx="1"/>
          </p:nvPr>
        </p:nvSpPr>
        <p:spPr/>
        <p:txBody>
          <a:bodyPr/>
          <a:lstStyle/>
          <a:p>
            <a:r>
              <a:rPr lang="cs-CZ" altLang="cs-CZ"/>
              <a:t>Zakladatelský rozpočet</a:t>
            </a:r>
          </a:p>
          <a:p>
            <a:pPr lvl="1"/>
            <a:r>
              <a:rPr lang="cs-CZ" altLang="cs-CZ"/>
              <a:t>Rozpočet zpravidla pro otevření + první období (měsíc) fungování</a:t>
            </a:r>
          </a:p>
          <a:p>
            <a:pPr lvl="1"/>
            <a:r>
              <a:rPr lang="cs-CZ" altLang="cs-CZ"/>
              <a:t>Soupis veškerého majetku</a:t>
            </a:r>
          </a:p>
          <a:p>
            <a:pPr lvl="1"/>
            <a:r>
              <a:rPr lang="cs-CZ" altLang="cs-CZ"/>
              <a:t>Nutné zahrnout rezervu (např. 10 % z částek, které byly odhadovány a nejsme si jimi jisti)</a:t>
            </a:r>
          </a:p>
          <a:p>
            <a:pPr lvl="1"/>
            <a:endParaRPr lang="cs-CZ" altLang="cs-CZ"/>
          </a:p>
          <a:p>
            <a:pPr lvl="1"/>
            <a:endParaRPr lang="cs-CZ" altLang="cs-CZ"/>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13F0C3B3-1F8E-7F05-BEB2-19AFBA6F41D9}"/>
              </a:ext>
            </a:extLst>
          </p:cNvPr>
          <p:cNvSpPr>
            <a:spLocks noGrp="1"/>
          </p:cNvSpPr>
          <p:nvPr>
            <p:ph type="title"/>
          </p:nvPr>
        </p:nvSpPr>
        <p:spPr/>
        <p:txBody>
          <a:bodyPr/>
          <a:lstStyle/>
          <a:p>
            <a:r>
              <a:rPr lang="cs-CZ" altLang="cs-CZ"/>
              <a:t>Založení podniku</a:t>
            </a:r>
          </a:p>
        </p:txBody>
      </p:sp>
      <p:sp>
        <p:nvSpPr>
          <p:cNvPr id="37891" name="Zástupný symbol pro obsah 2">
            <a:extLst>
              <a:ext uri="{FF2B5EF4-FFF2-40B4-BE49-F238E27FC236}">
                <a16:creationId xmlns:a16="http://schemas.microsoft.com/office/drawing/2014/main" id="{A8D9A808-2632-0A95-BE88-0D504CBEA580}"/>
              </a:ext>
            </a:extLst>
          </p:cNvPr>
          <p:cNvSpPr>
            <a:spLocks noGrp="1"/>
          </p:cNvSpPr>
          <p:nvPr>
            <p:ph idx="1"/>
          </p:nvPr>
        </p:nvSpPr>
        <p:spPr/>
        <p:txBody>
          <a:bodyPr/>
          <a:lstStyle/>
          <a:p>
            <a:r>
              <a:rPr lang="cs-CZ" altLang="cs-CZ" dirty="0"/>
              <a:t>Hodnocení podnikatelského plánu</a:t>
            </a:r>
          </a:p>
          <a:p>
            <a:pPr lvl="1"/>
            <a:r>
              <a:rPr lang="cs-CZ" altLang="cs-CZ" dirty="0"/>
              <a:t>Vhodné stanovit bod zvratu (viz dříve)</a:t>
            </a:r>
          </a:p>
          <a:p>
            <a:pPr lvl="1"/>
            <a:r>
              <a:rPr lang="cs-CZ" altLang="cs-CZ" dirty="0"/>
              <a:t>Vyhodnotit pomocí všeobecně používaného ukazatele jako jsou rentability či návratnost</a:t>
            </a:r>
          </a:p>
          <a:p>
            <a:pPr lvl="1"/>
            <a:endParaRPr lang="cs-CZ" alt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B46EC975-0745-E102-BBD0-557ECA4C016A}"/>
              </a:ext>
            </a:extLst>
          </p:cNvPr>
          <p:cNvSpPr>
            <a:spLocks noGrp="1"/>
          </p:cNvSpPr>
          <p:nvPr>
            <p:ph type="title"/>
          </p:nvPr>
        </p:nvSpPr>
        <p:spPr/>
        <p:txBody>
          <a:bodyPr/>
          <a:lstStyle/>
          <a:p>
            <a:r>
              <a:rPr lang="cs-CZ" altLang="cs-CZ"/>
              <a:t>Růst a stabilizace</a:t>
            </a:r>
          </a:p>
        </p:txBody>
      </p:sp>
      <p:sp>
        <p:nvSpPr>
          <p:cNvPr id="38915" name="Zástupný symbol pro obsah 2">
            <a:extLst>
              <a:ext uri="{FF2B5EF4-FFF2-40B4-BE49-F238E27FC236}">
                <a16:creationId xmlns:a16="http://schemas.microsoft.com/office/drawing/2014/main" id="{BCFD0335-04D7-E32C-BD4E-6B824BD7E73D}"/>
              </a:ext>
            </a:extLst>
          </p:cNvPr>
          <p:cNvSpPr>
            <a:spLocks noGrp="1"/>
          </p:cNvSpPr>
          <p:nvPr>
            <p:ph idx="1"/>
          </p:nvPr>
        </p:nvSpPr>
        <p:spPr/>
        <p:txBody>
          <a:bodyPr/>
          <a:lstStyle/>
          <a:p>
            <a:r>
              <a:rPr lang="cs-CZ" altLang="cs-CZ" sz="2400"/>
              <a:t>Podnik rozšiřuje objem prodeje</a:t>
            </a:r>
          </a:p>
          <a:p>
            <a:r>
              <a:rPr lang="cs-CZ" altLang="cs-CZ" sz="2400"/>
              <a:t>Potřeba dodatečných investic</a:t>
            </a:r>
          </a:p>
          <a:p>
            <a:r>
              <a:rPr lang="cs-CZ" altLang="cs-CZ" sz="2400"/>
              <a:t>Pro růst firmy je typický okamžik tzv. bodu zvratu (viz dále)</a:t>
            </a:r>
          </a:p>
          <a:p>
            <a:r>
              <a:rPr lang="cs-CZ" altLang="cs-CZ" sz="2400"/>
              <a:t>Trvalý růst, který je pro podnik žádoucí dosáhnout, představuje takový růst tržeb, při kterém nevznikají další dodatečné nároky na externí financování firmy</a:t>
            </a:r>
          </a:p>
          <a:p>
            <a:r>
              <a:rPr lang="cs-CZ" altLang="cs-CZ"/>
              <a:t>Překonání fáze růstu: stabilní CF z provozní činnosti</a:t>
            </a:r>
            <a:br>
              <a:rPr lang="cs-CZ" altLang="cs-CZ"/>
            </a:br>
            <a:endParaRPr lang="cs-CZ" altLang="cs-CZ"/>
          </a:p>
          <a:p>
            <a:pPr lvl="1"/>
            <a:endParaRPr lang="cs-CZ" altLang="cs-CZ"/>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E141DD2B-C7AA-239C-8360-314F79177CDA}"/>
              </a:ext>
            </a:extLst>
          </p:cNvPr>
          <p:cNvSpPr>
            <a:spLocks noGrp="1"/>
          </p:cNvSpPr>
          <p:nvPr>
            <p:ph type="title"/>
          </p:nvPr>
        </p:nvSpPr>
        <p:spPr/>
        <p:txBody>
          <a:bodyPr/>
          <a:lstStyle/>
          <a:p>
            <a:r>
              <a:rPr lang="cs-CZ" altLang="cs-CZ"/>
              <a:t>Růst a stabilizace</a:t>
            </a:r>
          </a:p>
        </p:txBody>
      </p:sp>
      <p:sp>
        <p:nvSpPr>
          <p:cNvPr id="39939" name="Zástupný symbol pro obsah 2">
            <a:extLst>
              <a:ext uri="{FF2B5EF4-FFF2-40B4-BE49-F238E27FC236}">
                <a16:creationId xmlns:a16="http://schemas.microsoft.com/office/drawing/2014/main" id="{D795E346-0BF8-9B1B-D0DB-2B2C59510256}"/>
              </a:ext>
            </a:extLst>
          </p:cNvPr>
          <p:cNvSpPr>
            <a:spLocks noGrp="1"/>
          </p:cNvSpPr>
          <p:nvPr>
            <p:ph idx="1"/>
          </p:nvPr>
        </p:nvSpPr>
        <p:spPr/>
        <p:txBody>
          <a:bodyPr/>
          <a:lstStyle/>
          <a:p>
            <a:r>
              <a:rPr lang="cs-CZ" altLang="cs-CZ" sz="2400"/>
              <a:t>Zánik podniku ve fázi růstu</a:t>
            </a:r>
            <a:br>
              <a:rPr lang="cs-CZ" altLang="cs-CZ"/>
            </a:br>
            <a:endParaRPr lang="cs-CZ" altLang="cs-CZ"/>
          </a:p>
          <a:p>
            <a:pPr lvl="1"/>
            <a:endParaRPr lang="cs-CZ" altLang="cs-CZ"/>
          </a:p>
        </p:txBody>
      </p:sp>
      <p:pic>
        <p:nvPicPr>
          <p:cNvPr id="39940" name="Obrázek 1">
            <a:extLst>
              <a:ext uri="{FF2B5EF4-FFF2-40B4-BE49-F238E27FC236}">
                <a16:creationId xmlns:a16="http://schemas.microsoft.com/office/drawing/2014/main" id="{0D9F7B1A-F15F-FD05-464C-CF25805AD5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1522" y="2787752"/>
            <a:ext cx="4548956" cy="29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EF372B27-2B48-022D-EE9E-C35E634B97A7}"/>
              </a:ext>
            </a:extLst>
          </p:cNvPr>
          <p:cNvSpPr>
            <a:spLocks noGrp="1"/>
          </p:cNvSpPr>
          <p:nvPr>
            <p:ph type="title"/>
          </p:nvPr>
        </p:nvSpPr>
        <p:spPr/>
        <p:txBody>
          <a:bodyPr/>
          <a:lstStyle/>
          <a:p>
            <a:r>
              <a:rPr lang="cs-CZ" altLang="cs-CZ"/>
              <a:t>Krize a sanace</a:t>
            </a:r>
          </a:p>
        </p:txBody>
      </p:sp>
      <p:sp>
        <p:nvSpPr>
          <p:cNvPr id="40963" name="Zástupný symbol pro obsah 2">
            <a:extLst>
              <a:ext uri="{FF2B5EF4-FFF2-40B4-BE49-F238E27FC236}">
                <a16:creationId xmlns:a16="http://schemas.microsoft.com/office/drawing/2014/main" id="{C7579754-A5C8-4A57-09E6-76C2FEDD931F}"/>
              </a:ext>
            </a:extLst>
          </p:cNvPr>
          <p:cNvSpPr>
            <a:spLocks noGrp="1"/>
          </p:cNvSpPr>
          <p:nvPr>
            <p:ph idx="1"/>
          </p:nvPr>
        </p:nvSpPr>
        <p:spPr/>
        <p:txBody>
          <a:bodyPr/>
          <a:lstStyle/>
          <a:p>
            <a:r>
              <a:rPr lang="cs-CZ" altLang="cs-CZ" sz="2400"/>
              <a:t>Základní podmínkou pro trvalou existenci podniku, která je mimo jiné například obsažena i v účetnictví nebo při oceňování podniku, je tzv. going concern princip.</a:t>
            </a:r>
          </a:p>
          <a:p>
            <a:r>
              <a:rPr lang="cs-CZ" altLang="cs-CZ" sz="2400"/>
              <a:t>Trvale může existovat jen ten podnik, který permanentně reaguje na podněty a změny přicházející jak zvnějšku, tak i zevnitř podniku</a:t>
            </a:r>
          </a:p>
          <a:p>
            <a:r>
              <a:rPr lang="cs-CZ" altLang="cs-CZ" sz="2400"/>
              <a:t>management řízení změn</a:t>
            </a:r>
          </a:p>
          <a:p>
            <a:r>
              <a:rPr lang="cs-CZ" altLang="cs-CZ" sz="2400" b="1"/>
              <a:t>Sanací (turnaround)</a:t>
            </a:r>
            <a:r>
              <a:rPr lang="cs-CZ" altLang="cs-CZ" sz="2400"/>
              <a:t> se rozumí </a:t>
            </a:r>
            <a:r>
              <a:rPr lang="cs-CZ" altLang="cs-CZ" sz="2400" b="1"/>
              <a:t>soubor opatření</a:t>
            </a:r>
            <a:r>
              <a:rPr lang="cs-CZ" altLang="cs-CZ" sz="2400"/>
              <a:t> přijímaných ze strany </a:t>
            </a:r>
            <a:r>
              <a:rPr lang="cs-CZ" altLang="cs-CZ" sz="2400" u="sng"/>
              <a:t>vedení</a:t>
            </a:r>
            <a:r>
              <a:rPr lang="cs-CZ" altLang="cs-CZ" sz="2400"/>
              <a:t> </a:t>
            </a:r>
            <a:r>
              <a:rPr lang="cs-CZ" altLang="cs-CZ" sz="2400" u="sng"/>
              <a:t>podniku</a:t>
            </a:r>
            <a:r>
              <a:rPr lang="cs-CZ" altLang="cs-CZ" sz="2400"/>
              <a:t>, jejichž smyslem je zásadní </a:t>
            </a:r>
            <a:r>
              <a:rPr lang="cs-CZ" altLang="cs-CZ" sz="2400" u="sng"/>
              <a:t>ozdravení a obnova finanční výkonnosti</a:t>
            </a:r>
            <a:r>
              <a:rPr lang="cs-CZ" altLang="cs-CZ" sz="2400"/>
              <a:t> a prosperity firmy.</a:t>
            </a:r>
            <a:br>
              <a:rPr lang="cs-CZ" altLang="cs-CZ"/>
            </a:br>
            <a:endParaRPr lang="cs-CZ" altLang="cs-CZ"/>
          </a:p>
          <a:p>
            <a:pPr lvl="1"/>
            <a:endParaRPr lang="cs-CZ" altLang="cs-CZ"/>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D7B7A521-9724-06E0-25F4-7AA1D9AF37BE}"/>
              </a:ext>
            </a:extLst>
          </p:cNvPr>
          <p:cNvSpPr>
            <a:spLocks noGrp="1"/>
          </p:cNvSpPr>
          <p:nvPr>
            <p:ph type="title"/>
          </p:nvPr>
        </p:nvSpPr>
        <p:spPr/>
        <p:txBody>
          <a:bodyPr/>
          <a:lstStyle/>
          <a:p>
            <a:r>
              <a:rPr lang="cs-CZ" altLang="cs-CZ"/>
              <a:t>Krize a sanace</a:t>
            </a:r>
          </a:p>
        </p:txBody>
      </p:sp>
      <p:sp>
        <p:nvSpPr>
          <p:cNvPr id="41987" name="Zástupný symbol pro obsah 2">
            <a:extLst>
              <a:ext uri="{FF2B5EF4-FFF2-40B4-BE49-F238E27FC236}">
                <a16:creationId xmlns:a16="http://schemas.microsoft.com/office/drawing/2014/main" id="{1D402917-DBD6-DE8B-CAF5-3E32B89FA129}"/>
              </a:ext>
            </a:extLst>
          </p:cNvPr>
          <p:cNvSpPr>
            <a:spLocks noGrp="1"/>
          </p:cNvSpPr>
          <p:nvPr>
            <p:ph idx="1"/>
          </p:nvPr>
        </p:nvSpPr>
        <p:spPr/>
        <p:txBody>
          <a:bodyPr/>
          <a:lstStyle/>
          <a:p>
            <a:r>
              <a:rPr lang="cs-CZ" altLang="cs-CZ" u="sng"/>
              <a:t>Kdy hovoříme o úpadku podniku:</a:t>
            </a:r>
            <a:endParaRPr lang="cs-CZ" altLang="cs-CZ"/>
          </a:p>
          <a:p>
            <a:pPr lvl="1"/>
            <a:r>
              <a:rPr lang="cs-CZ" altLang="cs-CZ"/>
              <a:t>podnik je dlouhodobě ztrátový a je dlouhodobě platebně neschopný</a:t>
            </a:r>
          </a:p>
          <a:p>
            <a:pPr lvl="1"/>
            <a:r>
              <a:rPr lang="cs-CZ" altLang="cs-CZ"/>
              <a:t>podnik se vyznačuje dílčími problémy</a:t>
            </a:r>
          </a:p>
          <a:p>
            <a:pPr lvl="2"/>
            <a:r>
              <a:rPr lang="cs-CZ" altLang="cs-CZ"/>
              <a:t>pokles objemu výkonů</a:t>
            </a:r>
          </a:p>
          <a:p>
            <a:pPr lvl="2"/>
            <a:r>
              <a:rPr lang="cs-CZ" altLang="cs-CZ"/>
              <a:t>vznik nepříznivého sociálního klimatu ve společnosti</a:t>
            </a:r>
          </a:p>
          <a:p>
            <a:pPr lvl="2"/>
            <a:r>
              <a:rPr lang="cs-CZ" altLang="cs-CZ"/>
              <a:t>trvalá platební neschopnost</a:t>
            </a:r>
          </a:p>
          <a:p>
            <a:pPr lvl="1"/>
            <a:r>
              <a:rPr lang="cs-CZ" altLang="cs-CZ"/>
              <a:t>podnik naráží na nedostatek kapitálu</a:t>
            </a:r>
          </a:p>
          <a:p>
            <a:pPr lvl="1"/>
            <a:endParaRPr lang="cs-CZ" altLang="cs-CZ"/>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8AFC4E8E-6C89-87E1-C169-AE0E83E787BF}"/>
              </a:ext>
            </a:extLst>
          </p:cNvPr>
          <p:cNvSpPr>
            <a:spLocks noGrp="1"/>
          </p:cNvSpPr>
          <p:nvPr>
            <p:ph type="title"/>
          </p:nvPr>
        </p:nvSpPr>
        <p:spPr/>
        <p:txBody>
          <a:bodyPr/>
          <a:lstStyle/>
          <a:p>
            <a:r>
              <a:rPr lang="cs-CZ" altLang="cs-CZ"/>
              <a:t>Krize a sanace</a:t>
            </a:r>
          </a:p>
        </p:txBody>
      </p:sp>
      <p:sp>
        <p:nvSpPr>
          <p:cNvPr id="43011" name="Zástupný symbol pro obsah 2">
            <a:extLst>
              <a:ext uri="{FF2B5EF4-FFF2-40B4-BE49-F238E27FC236}">
                <a16:creationId xmlns:a16="http://schemas.microsoft.com/office/drawing/2014/main" id="{0488D236-A45D-1139-FC28-71B811A9B21E}"/>
              </a:ext>
            </a:extLst>
          </p:cNvPr>
          <p:cNvSpPr>
            <a:spLocks noGrp="1"/>
          </p:cNvSpPr>
          <p:nvPr>
            <p:ph idx="1"/>
          </p:nvPr>
        </p:nvSpPr>
        <p:spPr/>
        <p:txBody>
          <a:bodyPr/>
          <a:lstStyle/>
          <a:p>
            <a:r>
              <a:rPr lang="cs-CZ" altLang="cs-CZ" sz="2400"/>
              <a:t>Úpadek probíhá dlouhodoběji a proto lez vypozorovat určité fáze úpadku:</a:t>
            </a:r>
          </a:p>
          <a:p>
            <a:pPr lvl="1"/>
            <a:r>
              <a:rPr lang="cs-CZ" altLang="cs-CZ" sz="2400"/>
              <a:t>1) pokles objemů výkonů</a:t>
            </a:r>
          </a:p>
          <a:p>
            <a:pPr lvl="1"/>
            <a:r>
              <a:rPr lang="cs-CZ" altLang="cs-CZ" sz="2400"/>
              <a:t>2) pokles rentability</a:t>
            </a:r>
          </a:p>
          <a:p>
            <a:pPr lvl="1"/>
            <a:r>
              <a:rPr lang="cs-CZ" altLang="cs-CZ" sz="2400"/>
              <a:t>3) zvýšená potřeba pracovního kapitálu</a:t>
            </a:r>
          </a:p>
          <a:p>
            <a:pPr lvl="1"/>
            <a:r>
              <a:rPr lang="cs-CZ" altLang="cs-CZ" sz="2400"/>
              <a:t>4) zhoršení kapitálové struktury</a:t>
            </a:r>
          </a:p>
          <a:p>
            <a:pPr lvl="1"/>
            <a:r>
              <a:rPr lang="cs-CZ" altLang="cs-CZ" sz="2400"/>
              <a:t>5) trvalá platební neschopnost - nedostatečná likvidita podniku</a:t>
            </a:r>
          </a:p>
          <a:p>
            <a:r>
              <a:rPr lang="cs-CZ" altLang="cs-CZ" sz="2400"/>
              <a:t>Prvním krokem při sanaci podniku je stanovení anamnézy. Nejznámější jsou metody predikce finanční tísně: Altmanův model, Kralickův Quicktest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4D8E-4A40-75D3-7A13-32A1061873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4E009E-B2D9-CDBA-8B66-8136B1290676}"/>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A2C00370-8EC9-04BD-E685-ADF5A307E566}"/>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2 vs. 3 subjekty ve zdravotnictví</a:t>
            </a:r>
          </a:p>
          <a:p>
            <a:pPr indent="-180000">
              <a:buFont typeface="Arial" panose="020B0604020202020204" pitchFamily="34" charset="0"/>
              <a:buChar char="•"/>
            </a:pPr>
            <a:r>
              <a:rPr lang="cs-CZ" dirty="0">
                <a:solidFill>
                  <a:schemeClr val="tx1"/>
                </a:solidFill>
              </a:rPr>
              <a:t>2 subjekty (výrobci, spotřebitelé)</a:t>
            </a:r>
          </a:p>
          <a:p>
            <a:pPr indent="-180000">
              <a:buFont typeface="Arial" panose="020B0604020202020204" pitchFamily="34" charset="0"/>
              <a:buChar char="•"/>
            </a:pPr>
            <a:r>
              <a:rPr lang="cs-CZ" dirty="0">
                <a:solidFill>
                  <a:schemeClr val="tx1"/>
                </a:solidFill>
              </a:rPr>
              <a:t>3 subjekty (poskytovatelé služeb, příjemci služeb, plátci služeb)</a:t>
            </a:r>
          </a:p>
          <a:p>
            <a:pPr indent="-180000">
              <a:buFont typeface="Arial" panose="020B0604020202020204" pitchFamily="34" charset="0"/>
              <a:buChar char="•"/>
            </a:pPr>
            <a:r>
              <a:rPr lang="cs-CZ" dirty="0">
                <a:solidFill>
                  <a:schemeClr val="tx1"/>
                </a:solidFill>
              </a:rPr>
              <a:t>=&gt; tento fakt narušuje běžné tržní principy</a:t>
            </a:r>
          </a:p>
        </p:txBody>
      </p:sp>
    </p:spTree>
    <p:extLst>
      <p:ext uri="{BB962C8B-B14F-4D97-AF65-F5344CB8AC3E}">
        <p14:creationId xmlns:p14="http://schemas.microsoft.com/office/powerpoint/2010/main" val="33602936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8086B6B-F492-512F-7FDC-6BEDDCF4CC8F}"/>
              </a:ext>
            </a:extLst>
          </p:cNvPr>
          <p:cNvSpPr>
            <a:spLocks noGrp="1"/>
          </p:cNvSpPr>
          <p:nvPr>
            <p:ph type="title"/>
          </p:nvPr>
        </p:nvSpPr>
        <p:spPr/>
        <p:txBody>
          <a:bodyPr/>
          <a:lstStyle/>
          <a:p>
            <a:r>
              <a:rPr lang="cs-CZ" altLang="cs-CZ"/>
              <a:t>Krize a sanace</a:t>
            </a:r>
          </a:p>
        </p:txBody>
      </p:sp>
      <p:sp>
        <p:nvSpPr>
          <p:cNvPr id="44035" name="Zástupný symbol pro obsah 2">
            <a:extLst>
              <a:ext uri="{FF2B5EF4-FFF2-40B4-BE49-F238E27FC236}">
                <a16:creationId xmlns:a16="http://schemas.microsoft.com/office/drawing/2014/main" id="{F6F41A8D-405F-4FB2-F435-E099A1C945AB}"/>
              </a:ext>
            </a:extLst>
          </p:cNvPr>
          <p:cNvSpPr>
            <a:spLocks noGrp="1"/>
          </p:cNvSpPr>
          <p:nvPr>
            <p:ph idx="1"/>
          </p:nvPr>
        </p:nvSpPr>
        <p:spPr/>
        <p:txBody>
          <a:bodyPr/>
          <a:lstStyle/>
          <a:p>
            <a:r>
              <a:rPr lang="cs-CZ" altLang="cs-CZ" sz="2400"/>
              <a:t>Možné příčiny krize</a:t>
            </a:r>
          </a:p>
          <a:p>
            <a:pPr lvl="1"/>
            <a:r>
              <a:rPr lang="cs-CZ" altLang="cs-CZ" sz="2200" b="1"/>
              <a:t>interní</a:t>
            </a:r>
            <a:endParaRPr lang="cs-CZ" altLang="cs-CZ" sz="2200"/>
          </a:p>
          <a:p>
            <a:pPr lvl="1"/>
            <a:r>
              <a:rPr lang="cs-CZ" altLang="cs-CZ" sz="2200"/>
              <a:t>faktory, které podnik sám může a měl by ovlivňovat, důležitým předpokladem k tomuto faktu je trvalá a důsledná analýza podniku</a:t>
            </a:r>
          </a:p>
          <a:p>
            <a:pPr lvl="1"/>
            <a:r>
              <a:rPr lang="cs-CZ" altLang="cs-CZ" sz="2200"/>
              <a:t>trvale klesající objem výkonů</a:t>
            </a:r>
          </a:p>
          <a:p>
            <a:pPr lvl="1"/>
            <a:r>
              <a:rPr lang="cs-CZ" altLang="cs-CZ" sz="2200"/>
              <a:t>chyby v řízení podniku</a:t>
            </a:r>
          </a:p>
          <a:p>
            <a:pPr lvl="1"/>
            <a:r>
              <a:rPr lang="cs-CZ" altLang="cs-CZ" sz="2200"/>
              <a:t>problémy s likviditou</a:t>
            </a:r>
          </a:p>
          <a:p>
            <a:pPr lvl="1"/>
            <a:r>
              <a:rPr lang="cs-CZ" altLang="cs-CZ" sz="2200"/>
              <a:t>snižování ziskové marže a rentability podniku</a:t>
            </a:r>
          </a:p>
          <a:p>
            <a:endParaRPr lang="cs-CZ" altLang="cs-CZ" sz="24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6260839E-D515-0802-4DE3-CD8A1C60ABD4}"/>
              </a:ext>
            </a:extLst>
          </p:cNvPr>
          <p:cNvSpPr>
            <a:spLocks noGrp="1"/>
          </p:cNvSpPr>
          <p:nvPr>
            <p:ph type="title"/>
          </p:nvPr>
        </p:nvSpPr>
        <p:spPr/>
        <p:txBody>
          <a:bodyPr/>
          <a:lstStyle/>
          <a:p>
            <a:r>
              <a:rPr lang="cs-CZ" altLang="cs-CZ"/>
              <a:t>Krize a sanace</a:t>
            </a:r>
          </a:p>
        </p:txBody>
      </p:sp>
      <p:sp>
        <p:nvSpPr>
          <p:cNvPr id="45059" name="Zástupný symbol pro obsah 2">
            <a:extLst>
              <a:ext uri="{FF2B5EF4-FFF2-40B4-BE49-F238E27FC236}">
                <a16:creationId xmlns:a16="http://schemas.microsoft.com/office/drawing/2014/main" id="{6FDEDBD3-D0EB-DD0A-9D16-03A6B6399A42}"/>
              </a:ext>
            </a:extLst>
          </p:cNvPr>
          <p:cNvSpPr>
            <a:spLocks noGrp="1"/>
          </p:cNvSpPr>
          <p:nvPr>
            <p:ph idx="1"/>
          </p:nvPr>
        </p:nvSpPr>
        <p:spPr/>
        <p:txBody>
          <a:bodyPr/>
          <a:lstStyle/>
          <a:p>
            <a:r>
              <a:rPr lang="cs-CZ" altLang="cs-CZ" sz="2400"/>
              <a:t>Možné příčiny krize</a:t>
            </a:r>
          </a:p>
          <a:p>
            <a:pPr lvl="1"/>
            <a:r>
              <a:rPr lang="cs-CZ" altLang="cs-CZ" sz="2200" b="1"/>
              <a:t>externí</a:t>
            </a:r>
            <a:endParaRPr lang="cs-CZ" altLang="cs-CZ" sz="2200"/>
          </a:p>
          <a:p>
            <a:pPr lvl="1"/>
            <a:r>
              <a:rPr lang="cs-CZ" altLang="cs-CZ" sz="2200"/>
              <a:t>činitele, které podnik sám ovlivnit nemůže ale mají zásadní dopad na celkovou hospodářskou situaci podniku</a:t>
            </a:r>
          </a:p>
          <a:p>
            <a:pPr lvl="1"/>
            <a:r>
              <a:rPr lang="cs-CZ" altLang="cs-CZ" sz="2200"/>
              <a:t>politické faktory</a:t>
            </a:r>
          </a:p>
          <a:p>
            <a:pPr lvl="1"/>
            <a:r>
              <a:rPr lang="cs-CZ" altLang="cs-CZ" sz="2200"/>
              <a:t>ekonomické faktory</a:t>
            </a:r>
          </a:p>
          <a:p>
            <a:pPr lvl="1"/>
            <a:r>
              <a:rPr lang="cs-CZ" altLang="cs-CZ" sz="2200"/>
              <a:t>finanční faktory</a:t>
            </a:r>
          </a:p>
          <a:p>
            <a:pPr lvl="1"/>
            <a:r>
              <a:rPr lang="cs-CZ" altLang="cs-CZ" sz="2200"/>
              <a:t>měnové faktory</a:t>
            </a:r>
          </a:p>
          <a:p>
            <a:pPr lvl="1"/>
            <a:r>
              <a:rPr lang="cs-CZ" altLang="cs-CZ" sz="2200"/>
              <a:t>daňové a právní faktory</a:t>
            </a:r>
          </a:p>
          <a:p>
            <a:pPr lvl="1"/>
            <a:r>
              <a:rPr lang="cs-CZ" altLang="cs-CZ" sz="2200"/>
              <a:t>sociální faktory</a:t>
            </a:r>
          </a:p>
          <a:p>
            <a:endParaRPr lang="cs-CZ" altLang="cs-CZ" sz="24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70B61890-F0C1-C8D9-7C3B-FD9BB78DF138}"/>
              </a:ext>
            </a:extLst>
          </p:cNvPr>
          <p:cNvSpPr>
            <a:spLocks noGrp="1"/>
          </p:cNvSpPr>
          <p:nvPr>
            <p:ph type="title"/>
          </p:nvPr>
        </p:nvSpPr>
        <p:spPr/>
        <p:txBody>
          <a:bodyPr/>
          <a:lstStyle/>
          <a:p>
            <a:r>
              <a:rPr lang="cs-CZ" altLang="cs-CZ"/>
              <a:t>Zrušení a zánik</a:t>
            </a:r>
          </a:p>
        </p:txBody>
      </p:sp>
      <p:sp>
        <p:nvSpPr>
          <p:cNvPr id="46083" name="Zástupný symbol pro obsah 2">
            <a:extLst>
              <a:ext uri="{FF2B5EF4-FFF2-40B4-BE49-F238E27FC236}">
                <a16:creationId xmlns:a16="http://schemas.microsoft.com/office/drawing/2014/main" id="{AE14B799-033B-3638-2AC4-A932831FB499}"/>
              </a:ext>
            </a:extLst>
          </p:cNvPr>
          <p:cNvSpPr>
            <a:spLocks noGrp="1"/>
          </p:cNvSpPr>
          <p:nvPr>
            <p:ph idx="1"/>
          </p:nvPr>
        </p:nvSpPr>
        <p:spPr/>
        <p:txBody>
          <a:bodyPr/>
          <a:lstStyle/>
          <a:p>
            <a:r>
              <a:rPr lang="cs-CZ" altLang="cs-CZ" sz="2400"/>
              <a:t>Podnik zaniká ke dni výmazu z obchodního rejstříku</a:t>
            </a:r>
          </a:p>
          <a:p>
            <a:r>
              <a:rPr lang="cs-CZ" altLang="cs-CZ" sz="2400"/>
              <a:t>Věcně a časově však zániku předchází jeho zrušení</a:t>
            </a:r>
          </a:p>
          <a:p>
            <a:pPr lvl="1"/>
            <a:r>
              <a:rPr lang="cs-CZ" altLang="cs-CZ" sz="2200"/>
              <a:t>Zrušení s likvidací</a:t>
            </a:r>
          </a:p>
          <a:p>
            <a:pPr lvl="2"/>
            <a:r>
              <a:rPr lang="cs-CZ" altLang="cs-CZ" sz="2000"/>
              <a:t>Likvidátor</a:t>
            </a:r>
          </a:p>
          <a:p>
            <a:pPr lvl="2"/>
            <a:r>
              <a:rPr lang="cs-CZ" altLang="cs-CZ" sz="2000"/>
              <a:t>Konkurs a vyrovnání</a:t>
            </a:r>
          </a:p>
          <a:p>
            <a:pPr lvl="1"/>
            <a:r>
              <a:rPr lang="cs-CZ" altLang="cs-CZ" sz="2200"/>
              <a:t>Zrušení bez likvidace </a:t>
            </a:r>
          </a:p>
          <a:p>
            <a:pPr lvl="2"/>
            <a:r>
              <a:rPr lang="cs-CZ" altLang="cs-CZ" sz="2000"/>
              <a:t>obchodní jmění přechází na </a:t>
            </a:r>
            <a:r>
              <a:rPr lang="cs-CZ" altLang="cs-CZ" sz="2000" u="sng"/>
              <a:t>právního nástupce</a:t>
            </a:r>
            <a:r>
              <a:rPr lang="cs-CZ" altLang="cs-CZ" sz="2000"/>
              <a:t> (sloučení, splynutí, rozdělení)</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A0B26-10AB-BA85-F576-BACE913EB88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D24E44-FF90-4E26-170A-855D6F620743}"/>
              </a:ext>
            </a:extLst>
          </p:cNvPr>
          <p:cNvSpPr>
            <a:spLocks noGrp="1"/>
          </p:cNvSpPr>
          <p:nvPr>
            <p:ph type="title"/>
          </p:nvPr>
        </p:nvSpPr>
        <p:spPr>
          <a:xfrm>
            <a:off x="1066800" y="1978243"/>
            <a:ext cx="10058400" cy="1944828"/>
          </a:xfrm>
        </p:spPr>
        <p:txBody>
          <a:bodyPr>
            <a:normAutofit/>
          </a:bodyPr>
          <a:lstStyle/>
          <a:p>
            <a:pPr algn="ctr"/>
            <a:r>
              <a:rPr lang="cs-CZ" dirty="0"/>
              <a:t>Děkuji za pozornost</a:t>
            </a:r>
            <a:br>
              <a:rPr lang="cs-CZ" dirty="0"/>
            </a:br>
            <a:br>
              <a:rPr lang="cs-CZ" dirty="0"/>
            </a:br>
            <a:r>
              <a:rPr lang="cs-CZ" sz="3200" dirty="0"/>
              <a:t>petricek@vszdrav.cz</a:t>
            </a:r>
          </a:p>
        </p:txBody>
      </p:sp>
    </p:spTree>
    <p:extLst>
      <p:ext uri="{BB962C8B-B14F-4D97-AF65-F5344CB8AC3E}">
        <p14:creationId xmlns:p14="http://schemas.microsoft.com/office/powerpoint/2010/main" val="194589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7A26B-6719-24B4-9923-4C617EE564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5290505-F20C-014C-D991-66674ADCAB68}"/>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8FC926A1-AE01-29BB-9E0D-7F6EDD3194D2}"/>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Státní správa v ČR</a:t>
            </a:r>
          </a:p>
          <a:p>
            <a:pPr lvl="1" indent="-180000">
              <a:buFont typeface="Arial" panose="020B0604020202020204" pitchFamily="34" charset="0"/>
              <a:buChar char="•"/>
            </a:pPr>
            <a:r>
              <a:rPr lang="cs-CZ" dirty="0">
                <a:solidFill>
                  <a:schemeClr val="tx1"/>
                </a:solidFill>
              </a:rPr>
              <a:t>Ministerstvo zdravotnictví</a:t>
            </a:r>
          </a:p>
          <a:p>
            <a:pPr lvl="1" indent="-180000">
              <a:buFont typeface="Arial" panose="020B0604020202020204" pitchFamily="34" charset="0"/>
              <a:buChar char="•"/>
            </a:pPr>
            <a:r>
              <a:rPr lang="cs-CZ" dirty="0">
                <a:solidFill>
                  <a:schemeClr val="tx1"/>
                </a:solidFill>
              </a:rPr>
              <a:t>Státní zdravotní ústav</a:t>
            </a:r>
          </a:p>
          <a:p>
            <a:pPr lvl="1" indent="-180000">
              <a:buFont typeface="Arial" panose="020B0604020202020204" pitchFamily="34" charset="0"/>
              <a:buChar char="•"/>
            </a:pPr>
            <a:r>
              <a:rPr lang="cs-CZ" dirty="0">
                <a:solidFill>
                  <a:schemeClr val="tx1"/>
                </a:solidFill>
              </a:rPr>
              <a:t>Státní ústav pro kontrolu léčiv</a:t>
            </a:r>
          </a:p>
          <a:p>
            <a:pPr lvl="1" indent="-180000">
              <a:buFont typeface="Arial" panose="020B0604020202020204" pitchFamily="34" charset="0"/>
              <a:buChar char="•"/>
            </a:pPr>
            <a:r>
              <a:rPr lang="cs-CZ" dirty="0">
                <a:solidFill>
                  <a:schemeClr val="tx1"/>
                </a:solidFill>
              </a:rPr>
              <a:t>Ústav zdravotních informací a statistiky</a:t>
            </a:r>
          </a:p>
          <a:p>
            <a:pPr lvl="1" indent="-180000">
              <a:buFont typeface="Arial" panose="020B0604020202020204" pitchFamily="34" charset="0"/>
              <a:buChar char="•"/>
            </a:pPr>
            <a:r>
              <a:rPr lang="cs-CZ" dirty="0">
                <a:solidFill>
                  <a:schemeClr val="tx1"/>
                </a:solidFill>
              </a:rPr>
              <a:t>Ústav leteckého zdravotnictví</a:t>
            </a:r>
          </a:p>
          <a:p>
            <a:pPr lvl="1" indent="-180000">
              <a:buFont typeface="Arial" panose="020B0604020202020204" pitchFamily="34" charset="0"/>
              <a:buChar char="•"/>
            </a:pPr>
            <a:r>
              <a:rPr lang="cs-CZ" dirty="0">
                <a:solidFill>
                  <a:schemeClr val="tx1"/>
                </a:solidFill>
              </a:rPr>
              <a:t>Hygienické stanice</a:t>
            </a:r>
          </a:p>
          <a:p>
            <a:pPr lvl="1" indent="-180000">
              <a:buFont typeface="Arial" panose="020B0604020202020204" pitchFamily="34" charset="0"/>
              <a:buChar char="•"/>
            </a:pPr>
            <a:r>
              <a:rPr lang="cs-CZ" dirty="0">
                <a:solidFill>
                  <a:schemeClr val="tx1"/>
                </a:solidFill>
              </a:rPr>
              <a:t>Zdravotní ústavy</a:t>
            </a: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128050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05FA-0496-DE7F-37E0-41E98E41C2E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C28E1F-C278-0B07-BD9F-CF1997A0CB09}"/>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9ED0E698-F82B-B0CE-D675-314B74947C9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Zdravotní pojišťovny</a:t>
            </a:r>
          </a:p>
          <a:p>
            <a:pPr lvl="1" indent="-180000">
              <a:buFont typeface="Arial" panose="020B0604020202020204" pitchFamily="34" charset="0"/>
              <a:buChar char="•"/>
            </a:pPr>
            <a:r>
              <a:rPr lang="cs-CZ" sz="2000" dirty="0">
                <a:solidFill>
                  <a:schemeClr val="tx1"/>
                </a:solidFill>
              </a:rPr>
              <a:t>Zřizovány zákonem</a:t>
            </a:r>
          </a:p>
          <a:p>
            <a:pPr lvl="1" indent="-180000">
              <a:buFont typeface="Arial" panose="020B0604020202020204" pitchFamily="34" charset="0"/>
              <a:buChar char="•"/>
            </a:pPr>
            <a:r>
              <a:rPr lang="cs-CZ" sz="2000" dirty="0">
                <a:solidFill>
                  <a:schemeClr val="tx1"/>
                </a:solidFill>
              </a:rPr>
              <a:t>Výběr pojistného</a:t>
            </a:r>
          </a:p>
          <a:p>
            <a:pPr lvl="2" indent="-180000">
              <a:buFont typeface="Arial" panose="020B0604020202020204" pitchFamily="34" charset="0"/>
              <a:buChar char="•"/>
            </a:pPr>
            <a:r>
              <a:rPr lang="cs-CZ" sz="2000" dirty="0">
                <a:solidFill>
                  <a:schemeClr val="tx1"/>
                </a:solidFill>
              </a:rPr>
              <a:t>FO s trvalým pobytem v ČR</a:t>
            </a:r>
          </a:p>
          <a:p>
            <a:pPr lvl="2" indent="-180000">
              <a:buFont typeface="Arial" panose="020B0604020202020204" pitchFamily="34" charset="0"/>
              <a:buChar char="•"/>
            </a:pPr>
            <a:r>
              <a:rPr lang="cs-CZ" sz="2000" dirty="0">
                <a:solidFill>
                  <a:schemeClr val="tx1"/>
                </a:solidFill>
              </a:rPr>
              <a:t>Cizinci pracující u zaměstnavatele se sídlem v ČR</a:t>
            </a:r>
          </a:p>
          <a:p>
            <a:pPr lvl="1" indent="-180000">
              <a:buFont typeface="Arial" panose="020B0604020202020204" pitchFamily="34" charset="0"/>
              <a:buChar char="•"/>
            </a:pPr>
            <a:r>
              <a:rPr lang="cs-CZ" sz="2000" dirty="0">
                <a:solidFill>
                  <a:schemeClr val="tx1"/>
                </a:solidFill>
              </a:rPr>
              <a:t>Úhrady výkonů</a:t>
            </a:r>
          </a:p>
          <a:p>
            <a:pPr lvl="2" indent="-180000">
              <a:buFont typeface="Arial" panose="020B0604020202020204" pitchFamily="34" charset="0"/>
              <a:buChar char="•"/>
            </a:pPr>
            <a:r>
              <a:rPr lang="cs-CZ" sz="2000" dirty="0">
                <a:solidFill>
                  <a:schemeClr val="tx1"/>
                </a:solidFill>
              </a:rPr>
              <a:t>Za poskytovanou zdravotní službu zdravotnickými zařízeními</a:t>
            </a:r>
          </a:p>
          <a:p>
            <a:pPr lvl="2" indent="-180000">
              <a:buFont typeface="Arial" panose="020B0604020202020204" pitchFamily="34" charset="0"/>
              <a:buChar char="•"/>
            </a:pPr>
            <a:r>
              <a:rPr lang="cs-CZ" sz="2000" dirty="0">
                <a:solidFill>
                  <a:schemeClr val="tx1"/>
                </a:solidFill>
              </a:rPr>
              <a:t>Smluvní vztah</a:t>
            </a:r>
          </a:p>
        </p:txBody>
      </p:sp>
    </p:spTree>
    <p:extLst>
      <p:ext uri="{BB962C8B-B14F-4D97-AF65-F5344CB8AC3E}">
        <p14:creationId xmlns:p14="http://schemas.microsoft.com/office/powerpoint/2010/main" val="266010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E9A4-7661-8C51-E073-9FF86A0DF22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F74246-46D2-814F-E4D1-719F628AE41F}"/>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81698E74-BE77-F966-0A35-ECEB956E7C1E}"/>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Hlavní zdroj nepřímého financování zdravotní péče</a:t>
            </a:r>
          </a:p>
          <a:p>
            <a:pPr indent="-180000">
              <a:buFont typeface="Arial" panose="020B0604020202020204" pitchFamily="34" charset="0"/>
              <a:buChar char="•"/>
            </a:pPr>
            <a:r>
              <a:rPr lang="cs-CZ" dirty="0">
                <a:solidFill>
                  <a:schemeClr val="tx1"/>
                </a:solidFill>
              </a:rPr>
              <a:t>Systém, který se stále vyvíjí</a:t>
            </a:r>
          </a:p>
          <a:p>
            <a:pPr indent="-180000">
              <a:buFont typeface="Arial" panose="020B0604020202020204" pitchFamily="34" charset="0"/>
              <a:buChar char="•"/>
            </a:pPr>
            <a:r>
              <a:rPr lang="cs-CZ" dirty="0">
                <a:solidFill>
                  <a:schemeClr val="tx1"/>
                </a:solidFill>
              </a:rPr>
              <a:t>Zákonné pojištění v ČR</a:t>
            </a:r>
          </a:p>
          <a:p>
            <a:pPr lvl="1" indent="-180000">
              <a:buFont typeface="Arial" panose="020B0604020202020204" pitchFamily="34" charset="0"/>
              <a:buChar char="•"/>
            </a:pPr>
            <a:r>
              <a:rPr lang="cs-CZ" dirty="0">
                <a:solidFill>
                  <a:schemeClr val="tx1"/>
                </a:solidFill>
              </a:rPr>
              <a:t>Zdravotní pojištění</a:t>
            </a:r>
          </a:p>
          <a:p>
            <a:pPr lvl="2" indent="-180000">
              <a:buFont typeface="Arial" panose="020B0604020202020204" pitchFamily="34" charset="0"/>
              <a:buChar char="•"/>
            </a:pPr>
            <a:r>
              <a:rPr lang="cs-CZ" dirty="0">
                <a:solidFill>
                  <a:schemeClr val="tx1"/>
                </a:solidFill>
              </a:rPr>
              <a:t>Krytí nákladů na zdravotní služby</a:t>
            </a:r>
          </a:p>
          <a:p>
            <a:pPr lvl="2" indent="-180000">
              <a:buFont typeface="Arial" panose="020B0604020202020204" pitchFamily="34" charset="0"/>
              <a:buChar char="•"/>
            </a:pPr>
            <a:r>
              <a:rPr lang="cs-CZ" dirty="0">
                <a:solidFill>
                  <a:schemeClr val="tx1"/>
                </a:solidFill>
              </a:rPr>
              <a:t>Úhrada (či částečná) nákladů na léky</a:t>
            </a:r>
          </a:p>
          <a:p>
            <a:pPr lvl="1" indent="-180000">
              <a:buFont typeface="Arial" panose="020B0604020202020204" pitchFamily="34" charset="0"/>
              <a:buChar char="•"/>
            </a:pPr>
            <a:r>
              <a:rPr lang="cs-CZ" dirty="0">
                <a:solidFill>
                  <a:schemeClr val="tx1"/>
                </a:solidFill>
              </a:rPr>
              <a:t>Sociální pojištění</a:t>
            </a:r>
          </a:p>
          <a:p>
            <a:pPr lvl="2" indent="-180000">
              <a:buFont typeface="Arial" panose="020B0604020202020204" pitchFamily="34" charset="0"/>
              <a:buChar char="•"/>
            </a:pPr>
            <a:r>
              <a:rPr lang="cs-CZ" dirty="0">
                <a:solidFill>
                  <a:schemeClr val="tx1"/>
                </a:solidFill>
              </a:rPr>
              <a:t>Důchodové pojištění</a:t>
            </a:r>
          </a:p>
          <a:p>
            <a:pPr lvl="2" indent="-180000">
              <a:buFont typeface="Arial" panose="020B0604020202020204" pitchFamily="34" charset="0"/>
              <a:buChar char="•"/>
            </a:pPr>
            <a:r>
              <a:rPr lang="cs-CZ" dirty="0">
                <a:solidFill>
                  <a:schemeClr val="tx1"/>
                </a:solidFill>
              </a:rPr>
              <a:t>Nemocenské pojištění</a:t>
            </a:r>
          </a:p>
          <a:p>
            <a:pPr lvl="2" indent="-180000">
              <a:buFont typeface="Arial" panose="020B0604020202020204" pitchFamily="34" charset="0"/>
              <a:buChar char="•"/>
            </a:pPr>
            <a:r>
              <a:rPr lang="cs-CZ" dirty="0">
                <a:solidFill>
                  <a:schemeClr val="tx1"/>
                </a:solidFill>
              </a:rPr>
              <a:t>Příspěvek na státní politiku zaměstnanosti</a:t>
            </a:r>
          </a:p>
        </p:txBody>
      </p:sp>
    </p:spTree>
    <p:extLst>
      <p:ext uri="{BB962C8B-B14F-4D97-AF65-F5344CB8AC3E}">
        <p14:creationId xmlns:p14="http://schemas.microsoft.com/office/powerpoint/2010/main" val="137474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40386-B816-9183-19C2-74BEF9DF1A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9A36852-7CD7-DA55-0A0E-79D3782FAA5C}"/>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37E2A231-E9A1-B7DD-EE1D-840C12B543DD}"/>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Zdravotní pojištění vs. daň</a:t>
            </a:r>
          </a:p>
          <a:p>
            <a:pPr lvl="1" indent="-180000">
              <a:buFont typeface="Arial" panose="020B0604020202020204" pitchFamily="34" charset="0"/>
              <a:buChar char="•"/>
            </a:pPr>
            <a:r>
              <a:rPr lang="cs-CZ" dirty="0">
                <a:solidFill>
                  <a:schemeClr val="tx1"/>
                </a:solidFill>
              </a:rPr>
              <a:t>Jedná se o povinnou platbu, nesoucí prvky pojištění ve smyslu existence tzv. pojistné události</a:t>
            </a:r>
          </a:p>
          <a:p>
            <a:pPr lvl="1" indent="-180000">
              <a:buFont typeface="Arial" panose="020B0604020202020204" pitchFamily="34" charset="0"/>
              <a:buChar char="•"/>
            </a:pPr>
            <a:r>
              <a:rPr lang="cs-CZ" dirty="0">
                <a:solidFill>
                  <a:schemeClr val="tx1"/>
                </a:solidFill>
              </a:rPr>
              <a:t>Pojistná událost je nejistá, nahodilá, budoucí a pojistitelná</a:t>
            </a:r>
          </a:p>
          <a:p>
            <a:pPr lvl="1" indent="-180000">
              <a:buFont typeface="Arial" panose="020B0604020202020204" pitchFamily="34" charset="0"/>
              <a:buChar char="•"/>
            </a:pPr>
            <a:r>
              <a:rPr lang="cs-CZ" dirty="0">
                <a:solidFill>
                  <a:schemeClr val="tx1"/>
                </a:solidFill>
              </a:rPr>
              <a:t>Nejedná se tak o daň ve smyslu výběru</a:t>
            </a:r>
          </a:p>
          <a:p>
            <a:pPr lvl="1" indent="-180000">
              <a:buFont typeface="Arial" panose="020B0604020202020204" pitchFamily="34" charset="0"/>
              <a:buChar char="•"/>
            </a:pPr>
            <a:r>
              <a:rPr lang="cs-CZ" dirty="0">
                <a:solidFill>
                  <a:schemeClr val="tx1"/>
                </a:solidFill>
              </a:rPr>
              <a:t>Jedná se však povinnou platbu „vynucovanou“ státem</a:t>
            </a:r>
          </a:p>
        </p:txBody>
      </p:sp>
    </p:spTree>
    <p:extLst>
      <p:ext uri="{BB962C8B-B14F-4D97-AF65-F5344CB8AC3E}">
        <p14:creationId xmlns:p14="http://schemas.microsoft.com/office/powerpoint/2010/main" val="81279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147D-20BE-831C-9B2E-D72B6DD2AD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A4F832-57DC-FD90-31AE-01B970874569}"/>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3B769A08-B5AA-A6D7-4B24-C46ACA1CA07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Systémy zdravotního pojištění</a:t>
            </a:r>
          </a:p>
          <a:p>
            <a:pPr lvl="1" indent="-180000">
              <a:buFont typeface="Arial" panose="020B0604020202020204" pitchFamily="34" charset="0"/>
              <a:buChar char="•"/>
            </a:pPr>
            <a:r>
              <a:rPr lang="cs-CZ" dirty="0">
                <a:solidFill>
                  <a:schemeClr val="tx1"/>
                </a:solidFill>
              </a:rPr>
              <a:t>Povinné (statutární) – téměř výhradně v Evropě</a:t>
            </a:r>
          </a:p>
          <a:p>
            <a:pPr lvl="1" indent="-180000">
              <a:buFont typeface="Arial" panose="020B0604020202020204" pitchFamily="34" charset="0"/>
              <a:buChar char="•"/>
            </a:pPr>
            <a:r>
              <a:rPr lang="cs-CZ" dirty="0">
                <a:solidFill>
                  <a:schemeClr val="tx1"/>
                </a:solidFill>
              </a:rPr>
              <a:t>Dobrovolné – chápáno pouze jako doplněk</a:t>
            </a:r>
          </a:p>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err="1">
                <a:solidFill>
                  <a:schemeClr val="tx1"/>
                </a:solidFill>
              </a:rPr>
              <a:t>Beveridgeův</a:t>
            </a:r>
            <a:r>
              <a:rPr lang="cs-CZ" dirty="0">
                <a:solidFill>
                  <a:schemeClr val="tx1"/>
                </a:solidFill>
              </a:rPr>
              <a:t> model</a:t>
            </a:r>
          </a:p>
          <a:p>
            <a:pPr lvl="2" indent="-180000">
              <a:buFont typeface="Arial" panose="020B0604020202020204" pitchFamily="34" charset="0"/>
              <a:buChar char="•"/>
            </a:pPr>
            <a:r>
              <a:rPr lang="cs-CZ" dirty="0">
                <a:solidFill>
                  <a:schemeClr val="tx1"/>
                </a:solidFill>
              </a:rPr>
              <a:t>William Henry </a:t>
            </a:r>
            <a:r>
              <a:rPr lang="cs-CZ" dirty="0" err="1">
                <a:solidFill>
                  <a:schemeClr val="tx1"/>
                </a:solidFill>
              </a:rPr>
              <a:t>Beveridge</a:t>
            </a:r>
            <a:r>
              <a:rPr lang="cs-CZ" dirty="0">
                <a:solidFill>
                  <a:schemeClr val="tx1"/>
                </a:solidFill>
              </a:rPr>
              <a:t> (1879 – 1963), britský ekonom a politik</a:t>
            </a:r>
          </a:p>
          <a:p>
            <a:pPr lvl="2" indent="-180000">
              <a:buFont typeface="Arial" panose="020B0604020202020204" pitchFamily="34" charset="0"/>
              <a:buChar char="•"/>
            </a:pPr>
            <a:r>
              <a:rPr lang="cs-CZ" dirty="0" err="1">
                <a:solidFill>
                  <a:schemeClr val="tx1"/>
                </a:solidFill>
              </a:rPr>
              <a:t>Welfare</a:t>
            </a:r>
            <a:r>
              <a:rPr lang="cs-CZ" dirty="0">
                <a:solidFill>
                  <a:schemeClr val="tx1"/>
                </a:solidFill>
              </a:rPr>
              <a:t> </a:t>
            </a:r>
            <a:r>
              <a:rPr lang="cs-CZ" dirty="0" err="1">
                <a:solidFill>
                  <a:schemeClr val="tx1"/>
                </a:solidFill>
              </a:rPr>
              <a:t>state</a:t>
            </a:r>
            <a:endParaRPr lang="cs-CZ" dirty="0">
              <a:solidFill>
                <a:schemeClr val="tx1"/>
              </a:solidFill>
            </a:endParaRPr>
          </a:p>
          <a:p>
            <a:pPr lvl="2" indent="-180000">
              <a:buFont typeface="Arial" panose="020B0604020202020204" pitchFamily="34" charset="0"/>
              <a:buChar char="•"/>
            </a:pPr>
            <a:r>
              <a:rPr lang="cs-CZ" dirty="0">
                <a:solidFill>
                  <a:schemeClr val="tx1"/>
                </a:solidFill>
              </a:rPr>
              <a:t>Na jeho základě založena britská </a:t>
            </a:r>
            <a:r>
              <a:rPr lang="cs-CZ" dirty="0" err="1">
                <a:solidFill>
                  <a:schemeClr val="tx1"/>
                </a:solidFill>
              </a:rPr>
              <a:t>National</a:t>
            </a:r>
            <a:r>
              <a:rPr lang="cs-CZ" dirty="0">
                <a:solidFill>
                  <a:schemeClr val="tx1"/>
                </a:solidFill>
              </a:rPr>
              <a:t> </a:t>
            </a:r>
            <a:r>
              <a:rPr lang="cs-CZ" dirty="0" err="1">
                <a:solidFill>
                  <a:schemeClr val="tx1"/>
                </a:solidFill>
              </a:rPr>
              <a:t>Health</a:t>
            </a:r>
            <a:r>
              <a:rPr lang="cs-CZ" dirty="0">
                <a:solidFill>
                  <a:schemeClr val="tx1"/>
                </a:solidFill>
              </a:rPr>
              <a:t> </a:t>
            </a:r>
            <a:r>
              <a:rPr lang="cs-CZ" dirty="0" err="1">
                <a:solidFill>
                  <a:schemeClr val="tx1"/>
                </a:solidFill>
              </a:rPr>
              <a:t>Services</a:t>
            </a:r>
            <a:endParaRPr lang="cs-CZ" dirty="0">
              <a:solidFill>
                <a:schemeClr val="tx1"/>
              </a:solidFill>
            </a:endParaRPr>
          </a:p>
          <a:p>
            <a:pPr lvl="2" indent="-180000">
              <a:buFont typeface="Arial" panose="020B0604020202020204" pitchFamily="34" charset="0"/>
              <a:buChar char="•"/>
            </a:pPr>
            <a:r>
              <a:rPr lang="cs-CZ" dirty="0">
                <a:solidFill>
                  <a:schemeClr val="tx1"/>
                </a:solidFill>
              </a:rPr>
              <a:t>Také autorem </a:t>
            </a:r>
            <a:r>
              <a:rPr lang="cs-CZ" dirty="0" err="1">
                <a:solidFill>
                  <a:schemeClr val="tx1"/>
                </a:solidFill>
              </a:rPr>
              <a:t>Beveridgeovy</a:t>
            </a:r>
            <a:r>
              <a:rPr lang="cs-CZ" dirty="0">
                <a:solidFill>
                  <a:schemeClr val="tx1"/>
                </a:solidFill>
              </a:rPr>
              <a:t> křivky</a:t>
            </a:r>
          </a:p>
          <a:p>
            <a:pPr lvl="2" indent="-180000">
              <a:buFont typeface="Arial" panose="020B0604020202020204" pitchFamily="34" charset="0"/>
              <a:buChar char="•"/>
            </a:pPr>
            <a:r>
              <a:rPr lang="cs-CZ" dirty="0">
                <a:solidFill>
                  <a:schemeClr val="tx1"/>
                </a:solidFill>
              </a:rPr>
              <a:t>Financování je zajištěno formou daní (tedy skrze státní rozpočet)</a:t>
            </a:r>
          </a:p>
          <a:p>
            <a:pPr lvl="2" indent="-180000">
              <a:buFont typeface="Arial" panose="020B0604020202020204" pitchFamily="34" charset="0"/>
              <a:buChar char="•"/>
            </a:pPr>
            <a:r>
              <a:rPr lang="cs-CZ" dirty="0">
                <a:solidFill>
                  <a:schemeClr val="tx1"/>
                </a:solidFill>
              </a:rPr>
              <a:t>Stát zřizuje orgány na úrovni státní nebo regionální správy</a:t>
            </a:r>
          </a:p>
          <a:p>
            <a:pPr lvl="2" indent="-180000">
              <a:buFont typeface="Arial" panose="020B0604020202020204" pitchFamily="34" charset="0"/>
              <a:buChar char="•"/>
            </a:pPr>
            <a:r>
              <a:rPr lang="cs-CZ" dirty="0">
                <a:solidFill>
                  <a:schemeClr val="tx1"/>
                </a:solidFill>
              </a:rPr>
              <a:t>Ty </a:t>
            </a:r>
            <a:r>
              <a:rPr lang="cs-CZ" dirty="0" err="1">
                <a:solidFill>
                  <a:schemeClr val="tx1"/>
                </a:solidFill>
              </a:rPr>
              <a:t>nasmlouvávají</a:t>
            </a:r>
            <a:r>
              <a:rPr lang="cs-CZ" dirty="0">
                <a:solidFill>
                  <a:schemeClr val="tx1"/>
                </a:solidFill>
              </a:rPr>
              <a:t> rozsah a strukturu zdravotní péče u zdravotnických zařízení</a:t>
            </a:r>
          </a:p>
          <a:p>
            <a:pPr lvl="2" indent="-180000">
              <a:buFont typeface="Arial" panose="020B0604020202020204" pitchFamily="34" charset="0"/>
              <a:buChar char="•"/>
            </a:pPr>
            <a:r>
              <a:rPr lang="cs-CZ" dirty="0">
                <a:solidFill>
                  <a:schemeClr val="tx1"/>
                </a:solidFill>
              </a:rPr>
              <a:t>Zdravotnická zařízení mohou být státní nebo soukromá</a:t>
            </a:r>
          </a:p>
        </p:txBody>
      </p:sp>
      <p:pic>
        <p:nvPicPr>
          <p:cNvPr id="2050" name="Picture 2">
            <a:extLst>
              <a:ext uri="{FF2B5EF4-FFF2-40B4-BE49-F238E27FC236}">
                <a16:creationId xmlns:a16="http://schemas.microsoft.com/office/drawing/2014/main" id="{AE7075D7-D72C-7E23-9B98-D450290AF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4046" y="2828386"/>
            <a:ext cx="1037391" cy="161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7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291F8-669F-0463-A01F-628ABAB3FF0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B6437E-9E0C-B9E4-473F-0548887E466A}"/>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044750E6-5F46-4DE6-7F0C-D115BED01E5D}"/>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err="1">
                <a:solidFill>
                  <a:schemeClr val="tx1"/>
                </a:solidFill>
              </a:rPr>
              <a:t>Douglasův</a:t>
            </a:r>
            <a:r>
              <a:rPr lang="cs-CZ" dirty="0">
                <a:solidFill>
                  <a:schemeClr val="tx1"/>
                </a:solidFill>
              </a:rPr>
              <a:t> model</a:t>
            </a:r>
          </a:p>
          <a:p>
            <a:pPr lvl="2" indent="-180000">
              <a:buFont typeface="Arial" panose="020B0604020202020204" pitchFamily="34" charset="0"/>
              <a:buChar char="•"/>
            </a:pPr>
            <a:r>
              <a:rPr lang="cs-CZ" dirty="0">
                <a:solidFill>
                  <a:schemeClr val="tx1"/>
                </a:solidFill>
              </a:rPr>
              <a:t>Thomas Clement Douglas (1904 – 1986)</a:t>
            </a:r>
          </a:p>
          <a:p>
            <a:pPr lvl="2" indent="-180000">
              <a:buFont typeface="Arial" panose="020B0604020202020204" pitchFamily="34" charset="0"/>
              <a:buChar char="•"/>
            </a:pPr>
            <a:r>
              <a:rPr lang="cs-CZ" dirty="0" err="1">
                <a:solidFill>
                  <a:schemeClr val="tx1"/>
                </a:solidFill>
              </a:rPr>
              <a:t>Podmodel</a:t>
            </a:r>
            <a:r>
              <a:rPr lang="cs-CZ" dirty="0">
                <a:solidFill>
                  <a:schemeClr val="tx1"/>
                </a:solidFill>
              </a:rPr>
              <a:t> </a:t>
            </a:r>
            <a:r>
              <a:rPr lang="cs-CZ" dirty="0" err="1">
                <a:solidFill>
                  <a:schemeClr val="tx1"/>
                </a:solidFill>
              </a:rPr>
              <a:t>Beveridgeova</a:t>
            </a:r>
            <a:r>
              <a:rPr lang="cs-CZ" dirty="0">
                <a:solidFill>
                  <a:schemeClr val="tx1"/>
                </a:solidFill>
              </a:rPr>
              <a:t> modelu</a:t>
            </a:r>
          </a:p>
          <a:p>
            <a:pPr lvl="2" indent="-180000">
              <a:buFont typeface="Arial" panose="020B0604020202020204" pitchFamily="34" charset="0"/>
              <a:buChar char="•"/>
            </a:pPr>
            <a:r>
              <a:rPr lang="cs-CZ" dirty="0">
                <a:solidFill>
                  <a:schemeClr val="tx1"/>
                </a:solidFill>
              </a:rPr>
              <a:t>Uplatňuje se v zemích Britského společenství</a:t>
            </a:r>
          </a:p>
          <a:p>
            <a:pPr lvl="2" indent="-180000">
              <a:buFont typeface="Arial" panose="020B0604020202020204" pitchFamily="34" charset="0"/>
              <a:buChar char="•"/>
            </a:pPr>
            <a:r>
              <a:rPr lang="cs-CZ" dirty="0">
                <a:solidFill>
                  <a:schemeClr val="tx1"/>
                </a:solidFill>
              </a:rPr>
              <a:t>Jednotlivé vlády řeší nasmlouvání a úhradu zdravotní péče</a:t>
            </a:r>
          </a:p>
        </p:txBody>
      </p:sp>
      <p:pic>
        <p:nvPicPr>
          <p:cNvPr id="1026" name="Picture 2">
            <a:extLst>
              <a:ext uri="{FF2B5EF4-FFF2-40B4-BE49-F238E27FC236}">
                <a16:creationId xmlns:a16="http://schemas.microsoft.com/office/drawing/2014/main" id="{8659AD01-733D-A00E-B5B4-D930E106E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766" y="2035276"/>
            <a:ext cx="1255020" cy="167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9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FFE64-4E06-08DD-D108-AED040E29D5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F4DB3C-7504-08AD-5ACD-27969BB30EC0}"/>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E7284FD2-DA47-5A7B-17BF-C0AC2E43D5B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err="1">
                <a:solidFill>
                  <a:schemeClr val="tx1"/>
                </a:solidFill>
              </a:rPr>
              <a:t>Semaškův</a:t>
            </a:r>
            <a:r>
              <a:rPr lang="cs-CZ" dirty="0">
                <a:solidFill>
                  <a:schemeClr val="tx1"/>
                </a:solidFill>
              </a:rPr>
              <a:t> model</a:t>
            </a:r>
          </a:p>
          <a:p>
            <a:pPr lvl="2" indent="-180000">
              <a:buFont typeface="Arial" panose="020B0604020202020204" pitchFamily="34" charset="0"/>
              <a:buChar char="•"/>
            </a:pPr>
            <a:r>
              <a:rPr lang="cs-CZ" dirty="0">
                <a:solidFill>
                  <a:schemeClr val="tx1"/>
                </a:solidFill>
              </a:rPr>
              <a:t>Nikolaj Alexandrovič </a:t>
            </a:r>
            <a:r>
              <a:rPr lang="cs-CZ" dirty="0" err="1">
                <a:solidFill>
                  <a:schemeClr val="tx1"/>
                </a:solidFill>
              </a:rPr>
              <a:t>Semaško</a:t>
            </a:r>
            <a:r>
              <a:rPr lang="cs-CZ" dirty="0">
                <a:solidFill>
                  <a:schemeClr val="tx1"/>
                </a:solidFill>
              </a:rPr>
              <a:t> (1874 – 1949)</a:t>
            </a:r>
          </a:p>
          <a:p>
            <a:pPr lvl="2" indent="-180000">
              <a:buFont typeface="Arial" panose="020B0604020202020204" pitchFamily="34" charset="0"/>
              <a:buChar char="•"/>
            </a:pPr>
            <a:r>
              <a:rPr lang="cs-CZ" dirty="0" err="1">
                <a:solidFill>
                  <a:schemeClr val="tx1"/>
                </a:solidFill>
              </a:rPr>
              <a:t>Podmodel</a:t>
            </a:r>
            <a:r>
              <a:rPr lang="cs-CZ" dirty="0">
                <a:solidFill>
                  <a:schemeClr val="tx1"/>
                </a:solidFill>
              </a:rPr>
              <a:t> </a:t>
            </a:r>
            <a:r>
              <a:rPr lang="cs-CZ" dirty="0" err="1">
                <a:solidFill>
                  <a:schemeClr val="tx1"/>
                </a:solidFill>
              </a:rPr>
              <a:t>Beveridgeova</a:t>
            </a:r>
            <a:r>
              <a:rPr lang="cs-CZ" dirty="0">
                <a:solidFill>
                  <a:schemeClr val="tx1"/>
                </a:solidFill>
              </a:rPr>
              <a:t> modelu</a:t>
            </a:r>
          </a:p>
          <a:p>
            <a:pPr lvl="2" indent="-180000">
              <a:buFont typeface="Arial" panose="020B0604020202020204" pitchFamily="34" charset="0"/>
              <a:buChar char="•"/>
            </a:pPr>
            <a:r>
              <a:rPr lang="cs-CZ" dirty="0">
                <a:solidFill>
                  <a:schemeClr val="tx1"/>
                </a:solidFill>
              </a:rPr>
              <a:t>Podstatou je zestátnění zdravotnických zařízení</a:t>
            </a:r>
          </a:p>
          <a:p>
            <a:pPr lvl="2" indent="-180000">
              <a:buFont typeface="Arial" panose="020B0604020202020204" pitchFamily="34" charset="0"/>
              <a:buChar char="•"/>
            </a:pPr>
            <a:r>
              <a:rPr lang="cs-CZ" dirty="0">
                <a:solidFill>
                  <a:schemeClr val="tx1"/>
                </a:solidFill>
              </a:rPr>
              <a:t>Byl aplikován v bývalých socialistických zemích (včetně Československa do 90. let)</a:t>
            </a:r>
          </a:p>
          <a:p>
            <a:pPr lvl="2" indent="-180000">
              <a:buFont typeface="Arial" panose="020B0604020202020204" pitchFamily="34" charset="0"/>
              <a:buChar char="•"/>
            </a:pPr>
            <a:r>
              <a:rPr lang="cs-CZ" dirty="0">
                <a:solidFill>
                  <a:schemeClr val="tx1"/>
                </a:solidFill>
              </a:rPr>
              <a:t>Zdravotnická zařízení byla zřizována státem jako rozpočtové či příspěvkové organizace</a:t>
            </a:r>
          </a:p>
          <a:p>
            <a:pPr lvl="2" indent="-180000">
              <a:buFont typeface="Arial" panose="020B0604020202020204" pitchFamily="34" charset="0"/>
              <a:buChar char="•"/>
            </a:pPr>
            <a:endParaRPr lang="cs-CZ" dirty="0">
              <a:solidFill>
                <a:schemeClr val="tx1"/>
              </a:solidFill>
            </a:endParaRPr>
          </a:p>
        </p:txBody>
      </p:sp>
      <p:pic>
        <p:nvPicPr>
          <p:cNvPr id="2050" name="Picture 2">
            <a:extLst>
              <a:ext uri="{FF2B5EF4-FFF2-40B4-BE49-F238E27FC236}">
                <a16:creationId xmlns:a16="http://schemas.microsoft.com/office/drawing/2014/main" id="{D6217B88-0E9B-C898-5420-1E46EF493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630" y="2182762"/>
            <a:ext cx="1300298" cy="183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4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BE066-BF4A-F4C1-8B70-99D6EAFE564E}"/>
              </a:ext>
            </a:extLst>
          </p:cNvPr>
          <p:cNvSpPr>
            <a:spLocks noGrp="1"/>
          </p:cNvSpPr>
          <p:nvPr>
            <p:ph type="title"/>
          </p:nvPr>
        </p:nvSpPr>
        <p:spPr/>
        <p:txBody>
          <a:bodyPr/>
          <a:lstStyle/>
          <a:p>
            <a:r>
              <a:rPr lang="cs-CZ" dirty="0"/>
              <a:t>Základní informace</a:t>
            </a:r>
          </a:p>
        </p:txBody>
      </p:sp>
      <p:sp>
        <p:nvSpPr>
          <p:cNvPr id="3" name="Zástupný obsah 2">
            <a:extLst>
              <a:ext uri="{FF2B5EF4-FFF2-40B4-BE49-F238E27FC236}">
                <a16:creationId xmlns:a16="http://schemas.microsoft.com/office/drawing/2014/main" id="{2FB6F138-1EFB-F831-EDAF-9087BA6FA47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Literatura</a:t>
            </a:r>
          </a:p>
          <a:p>
            <a:pPr lvl="1" indent="-180000">
              <a:buFont typeface="Arial" panose="020B0604020202020204" pitchFamily="34" charset="0"/>
              <a:buChar char="•"/>
            </a:pPr>
            <a:r>
              <a:rPr lang="cs-CZ" dirty="0">
                <a:solidFill>
                  <a:schemeClr val="tx1"/>
                </a:solidFill>
              </a:rPr>
              <a:t>Studijní opora</a:t>
            </a:r>
          </a:p>
          <a:p>
            <a:pPr lvl="1" indent="-180000">
              <a:buFont typeface="Arial" panose="020B0604020202020204" pitchFamily="34" charset="0"/>
              <a:buChar char="•"/>
            </a:pPr>
            <a:r>
              <a:rPr lang="cs-CZ" dirty="0">
                <a:solidFill>
                  <a:schemeClr val="tx1"/>
                </a:solidFill>
              </a:rPr>
              <a:t>ŠUPŠÁKOVÁ, P. </a:t>
            </a:r>
            <a:r>
              <a:rPr lang="cs-CZ" i="1" dirty="0">
                <a:solidFill>
                  <a:schemeClr val="tx1"/>
                </a:solidFill>
              </a:rPr>
              <a:t>Řízení rizik při poskytování zdravotních služeb: manuál pro praxi</a:t>
            </a:r>
            <a:r>
              <a:rPr lang="cs-CZ" dirty="0">
                <a:solidFill>
                  <a:schemeClr val="tx1"/>
                </a:solidFill>
              </a:rPr>
              <a:t>. Praha: Grada, 2017. ISBN 978-80-271-0062-0.</a:t>
            </a:r>
          </a:p>
          <a:p>
            <a:pPr lvl="1" indent="-180000">
              <a:buFont typeface="Arial" panose="020B0604020202020204" pitchFamily="34" charset="0"/>
              <a:buChar char="•"/>
            </a:pPr>
            <a:r>
              <a:rPr lang="cs-CZ" dirty="0">
                <a:solidFill>
                  <a:schemeClr val="tx1"/>
                </a:solidFill>
              </a:rPr>
              <a:t>NAHODIL, František. </a:t>
            </a:r>
            <a:r>
              <a:rPr lang="cs-CZ" i="1" dirty="0">
                <a:solidFill>
                  <a:schemeClr val="tx1"/>
                </a:solidFill>
              </a:rPr>
              <a:t>Veřejná správa a financování veřejného sektoru</a:t>
            </a:r>
            <a:r>
              <a:rPr lang="cs-CZ" dirty="0">
                <a:solidFill>
                  <a:schemeClr val="tx1"/>
                </a:solidFill>
              </a:rPr>
              <a:t>. Plzeň: Vydavatelství a nakladatelství Aleš Čeněk, 2014. ISBN 978-80-7380-536-4.</a:t>
            </a:r>
          </a:p>
          <a:p>
            <a:pPr lvl="1" indent="-180000">
              <a:buFont typeface="Arial" panose="020B0604020202020204" pitchFamily="34" charset="0"/>
              <a:buChar char="•"/>
            </a:pPr>
            <a:r>
              <a:rPr lang="cs-CZ" dirty="0">
                <a:solidFill>
                  <a:schemeClr val="tx1"/>
                </a:solidFill>
              </a:rPr>
              <a:t>PETŘÍČEK, Martin a kol. </a:t>
            </a:r>
            <a:r>
              <a:rPr lang="cs-CZ" i="1" dirty="0">
                <a:solidFill>
                  <a:schemeClr val="tx1"/>
                </a:solidFill>
              </a:rPr>
              <a:t>Hospodaření podniku v sektoru služeb.</a:t>
            </a:r>
            <a:r>
              <a:rPr lang="cs-CZ" dirty="0">
                <a:solidFill>
                  <a:schemeClr val="tx1"/>
                </a:solidFill>
              </a:rPr>
              <a:t> 1. vydání. Praha: </a:t>
            </a:r>
            <a:r>
              <a:rPr lang="cs-CZ" dirty="0" err="1">
                <a:solidFill>
                  <a:schemeClr val="tx1"/>
                </a:solidFill>
              </a:rPr>
              <a:t>Extrasystem</a:t>
            </a:r>
            <a:r>
              <a:rPr lang="cs-CZ" dirty="0">
                <a:solidFill>
                  <a:schemeClr val="tx1"/>
                </a:solidFill>
              </a:rPr>
              <a:t>, 2019. 312 s. Ediční řada Ekonomie a marketing. ISBN 978-80-87570-42-5.</a:t>
            </a:r>
          </a:p>
          <a:p>
            <a:pPr lvl="1" indent="-180000">
              <a:buFont typeface="Arial" panose="020B0604020202020204" pitchFamily="34" charset="0"/>
              <a:buChar char="•"/>
            </a:pPr>
            <a:r>
              <a:rPr lang="cs-CZ" dirty="0">
                <a:solidFill>
                  <a:schemeClr val="tx1"/>
                </a:solidFill>
              </a:rPr>
              <a:t>Příslušné zákony</a:t>
            </a:r>
          </a:p>
          <a:p>
            <a:pPr indent="-180000">
              <a:buFont typeface="Arial" panose="020B0604020202020204" pitchFamily="34" charset="0"/>
              <a:buChar char="•"/>
            </a:pPr>
            <a:r>
              <a:rPr lang="cs-CZ" dirty="0">
                <a:solidFill>
                  <a:schemeClr val="tx1"/>
                </a:solidFill>
              </a:rPr>
              <a:t>Metody hodnocení</a:t>
            </a:r>
          </a:p>
          <a:p>
            <a:pPr lvl="1" indent="-180000">
              <a:buFont typeface="Arial" panose="020B0604020202020204" pitchFamily="34" charset="0"/>
              <a:buChar char="•"/>
            </a:pPr>
            <a:r>
              <a:rPr lang="cs-CZ" dirty="0">
                <a:solidFill>
                  <a:schemeClr val="tx1"/>
                </a:solidFill>
              </a:rPr>
              <a:t>Docházka 80 %</a:t>
            </a:r>
          </a:p>
          <a:p>
            <a:pPr lvl="1" indent="-180000">
              <a:buFont typeface="Arial" panose="020B0604020202020204" pitchFamily="34" charset="0"/>
              <a:buChar char="•"/>
            </a:pPr>
            <a:r>
              <a:rPr lang="cs-CZ" dirty="0">
                <a:solidFill>
                  <a:schemeClr val="tx1"/>
                </a:solidFill>
              </a:rPr>
              <a:t>Zápočtový test (min. 70% úspěšnost)</a:t>
            </a:r>
          </a:p>
        </p:txBody>
      </p:sp>
    </p:spTree>
    <p:extLst>
      <p:ext uri="{BB962C8B-B14F-4D97-AF65-F5344CB8AC3E}">
        <p14:creationId xmlns:p14="http://schemas.microsoft.com/office/powerpoint/2010/main" val="3467437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321C0-E740-830C-EEF8-CE1B9551E8B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EDBE0F2-1DAB-0FE7-5F7A-C362AC4E81FB}"/>
              </a:ext>
            </a:extLst>
          </p:cNvPr>
          <p:cNvSpPr>
            <a:spLocks noGrp="1"/>
          </p:cNvSpPr>
          <p:nvPr>
            <p:ph type="title"/>
          </p:nvPr>
        </p:nvSpPr>
        <p:spPr/>
        <p:txBody>
          <a:bodyPr/>
          <a:lstStyle/>
          <a:p>
            <a:r>
              <a:rPr lang="cs-CZ" dirty="0"/>
              <a:t>Zdravotní pojištění</a:t>
            </a:r>
          </a:p>
        </p:txBody>
      </p:sp>
      <p:sp>
        <p:nvSpPr>
          <p:cNvPr id="3" name="Zástupný obsah 2">
            <a:extLst>
              <a:ext uri="{FF2B5EF4-FFF2-40B4-BE49-F238E27FC236}">
                <a16:creationId xmlns:a16="http://schemas.microsoft.com/office/drawing/2014/main" id="{F57D0100-2E98-DC25-BDAC-4A588AB7C3DF}"/>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Základní modely statutárního zdravotního pojištění</a:t>
            </a:r>
          </a:p>
          <a:p>
            <a:pPr lvl="1" indent="-180000">
              <a:buFont typeface="Arial" panose="020B0604020202020204" pitchFamily="34" charset="0"/>
              <a:buChar char="•"/>
            </a:pPr>
            <a:r>
              <a:rPr lang="cs-CZ" dirty="0">
                <a:solidFill>
                  <a:schemeClr val="tx1"/>
                </a:solidFill>
              </a:rPr>
              <a:t>Bismarckův model</a:t>
            </a:r>
          </a:p>
          <a:p>
            <a:pPr lvl="2" indent="-180000">
              <a:buFont typeface="Arial" panose="020B0604020202020204" pitchFamily="34" charset="0"/>
              <a:buChar char="•"/>
            </a:pPr>
            <a:r>
              <a:rPr lang="cs-CZ" dirty="0">
                <a:solidFill>
                  <a:schemeClr val="tx1"/>
                </a:solidFill>
              </a:rPr>
              <a:t>Otto Eduard Leopold von Bismarck-</a:t>
            </a:r>
            <a:r>
              <a:rPr lang="cs-CZ" dirty="0" err="1">
                <a:solidFill>
                  <a:schemeClr val="tx1"/>
                </a:solidFill>
              </a:rPr>
              <a:t>Schoenhausen</a:t>
            </a:r>
            <a:r>
              <a:rPr lang="cs-CZ" dirty="0">
                <a:solidFill>
                  <a:schemeClr val="tx1"/>
                </a:solidFill>
              </a:rPr>
              <a:t> (1815 – 1898)</a:t>
            </a:r>
          </a:p>
          <a:p>
            <a:pPr lvl="2" indent="-180000">
              <a:buFont typeface="Arial" panose="020B0604020202020204" pitchFamily="34" charset="0"/>
              <a:buChar char="•"/>
            </a:pPr>
            <a:r>
              <a:rPr lang="cs-CZ" dirty="0">
                <a:solidFill>
                  <a:schemeClr val="tx1"/>
                </a:solidFill>
              </a:rPr>
              <a:t>Oproti </a:t>
            </a:r>
            <a:r>
              <a:rPr lang="cs-CZ" dirty="0" err="1">
                <a:solidFill>
                  <a:schemeClr val="tx1"/>
                </a:solidFill>
              </a:rPr>
              <a:t>Beveridgeově</a:t>
            </a:r>
            <a:r>
              <a:rPr lang="cs-CZ" dirty="0">
                <a:solidFill>
                  <a:schemeClr val="tx1"/>
                </a:solidFill>
              </a:rPr>
              <a:t> modelu je postaven na odvodech pojistného</a:t>
            </a:r>
          </a:p>
          <a:p>
            <a:pPr lvl="2" indent="-180000">
              <a:buFont typeface="Arial" panose="020B0604020202020204" pitchFamily="34" charset="0"/>
              <a:buChar char="•"/>
            </a:pPr>
            <a:r>
              <a:rPr lang="cs-CZ" dirty="0">
                <a:solidFill>
                  <a:schemeClr val="tx1"/>
                </a:solidFill>
              </a:rPr>
              <a:t>Tyto platby se váží na výrobní faktor práce (zaměstnanci, OSVČ) a státní pojištěnce</a:t>
            </a:r>
          </a:p>
          <a:p>
            <a:pPr lvl="2" indent="-180000">
              <a:buFont typeface="Arial" panose="020B0604020202020204" pitchFamily="34" charset="0"/>
              <a:buChar char="•"/>
            </a:pPr>
            <a:r>
              <a:rPr lang="cs-CZ" dirty="0">
                <a:solidFill>
                  <a:schemeClr val="tx1"/>
                </a:solidFill>
              </a:rPr>
              <a:t>V systému jsou samostatné zdravotní pojišťovny</a:t>
            </a:r>
          </a:p>
          <a:p>
            <a:pPr lvl="2" indent="-180000">
              <a:buFont typeface="Arial" panose="020B0604020202020204" pitchFamily="34" charset="0"/>
              <a:buChar char="•"/>
            </a:pPr>
            <a:r>
              <a:rPr lang="cs-CZ" dirty="0">
                <a:solidFill>
                  <a:schemeClr val="tx1"/>
                </a:solidFill>
              </a:rPr>
              <a:t>Tyto pojišťovny </a:t>
            </a:r>
            <a:r>
              <a:rPr lang="cs-CZ" dirty="0" err="1">
                <a:solidFill>
                  <a:schemeClr val="tx1"/>
                </a:solidFill>
              </a:rPr>
              <a:t>nasmlouvávají</a:t>
            </a:r>
            <a:r>
              <a:rPr lang="cs-CZ" dirty="0">
                <a:solidFill>
                  <a:schemeClr val="tx1"/>
                </a:solidFill>
              </a:rPr>
              <a:t> rozsah a formu úhradu zdravotní péče</a:t>
            </a:r>
          </a:p>
          <a:p>
            <a:pPr lvl="2" indent="-180000">
              <a:buFont typeface="Arial" panose="020B0604020202020204" pitchFamily="34" charset="0"/>
              <a:buChar char="•"/>
            </a:pPr>
            <a:endParaRPr lang="cs-CZ" dirty="0">
              <a:solidFill>
                <a:schemeClr val="tx1"/>
              </a:solidFill>
            </a:endParaRPr>
          </a:p>
        </p:txBody>
      </p:sp>
      <p:pic>
        <p:nvPicPr>
          <p:cNvPr id="3074" name="Picture 2">
            <a:extLst>
              <a:ext uri="{FF2B5EF4-FFF2-40B4-BE49-F238E27FC236}">
                <a16:creationId xmlns:a16="http://schemas.microsoft.com/office/drawing/2014/main" id="{EBD077D4-78BA-F484-CA4A-B0AF07CA9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515" y="2042379"/>
            <a:ext cx="1361232" cy="202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8C6E-0339-CDF6-E146-81F93B0602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EC85750-A1B2-B888-6F21-374EBA5AE03F}"/>
              </a:ext>
            </a:extLst>
          </p:cNvPr>
          <p:cNvSpPr>
            <a:spLocks noGrp="1"/>
          </p:cNvSpPr>
          <p:nvPr>
            <p:ph type="title"/>
          </p:nvPr>
        </p:nvSpPr>
        <p:spPr/>
        <p:txBody>
          <a:bodyPr/>
          <a:lstStyle/>
          <a:p>
            <a:r>
              <a:rPr lang="cs-CZ" dirty="0"/>
              <a:t>Pojistné produkty ve zdravotním pojištění</a:t>
            </a:r>
          </a:p>
        </p:txBody>
      </p:sp>
      <p:sp>
        <p:nvSpPr>
          <p:cNvPr id="3" name="Zástupný obsah 2">
            <a:extLst>
              <a:ext uri="{FF2B5EF4-FFF2-40B4-BE49-F238E27FC236}">
                <a16:creationId xmlns:a16="http://schemas.microsoft.com/office/drawing/2014/main" id="{1361284F-A25A-CDCC-CD2F-1722F0C3FE8C}"/>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Pojistný produkt určuje rozsah zdravotní péče kryté zdravotním pojištěním a vymezuje podmínky její úhrady ze strany zdravotních pojišťoven</a:t>
            </a:r>
          </a:p>
          <a:p>
            <a:pPr indent="-180000">
              <a:buFont typeface="Arial" panose="020B0604020202020204" pitchFamily="34" charset="0"/>
              <a:buChar char="•"/>
            </a:pPr>
            <a:r>
              <a:rPr lang="cs-CZ" dirty="0">
                <a:solidFill>
                  <a:schemeClr val="tx1"/>
                </a:solidFill>
              </a:rPr>
              <a:t>Zpravidla velmi široké vymezení, často vyjmuty estetické výkony či alternativní medicínské postupy</a:t>
            </a:r>
          </a:p>
          <a:p>
            <a:pPr indent="-180000">
              <a:buFont typeface="Arial" panose="020B0604020202020204" pitchFamily="34" charset="0"/>
              <a:buChar char="•"/>
            </a:pPr>
            <a:r>
              <a:rPr lang="cs-CZ" dirty="0">
                <a:solidFill>
                  <a:schemeClr val="tx1"/>
                </a:solidFill>
              </a:rPr>
              <a:t>V podmínkách ČR široké pojetí; vyjímány některé postupy či zdravotní prostředky (nadstandardy)</a:t>
            </a:r>
          </a:p>
          <a:p>
            <a:pPr indent="-180000">
              <a:buFont typeface="Arial" panose="020B0604020202020204" pitchFamily="34" charset="0"/>
              <a:buChar char="•"/>
            </a:pPr>
            <a:r>
              <a:rPr lang="cs-CZ" dirty="0">
                <a:solidFill>
                  <a:schemeClr val="tx1"/>
                </a:solidFill>
              </a:rPr>
              <a:t>U hrazení léků bylo vymezení zpočátku užší</a:t>
            </a:r>
          </a:p>
          <a:p>
            <a:pPr lvl="1" indent="-180000">
              <a:buFont typeface="Arial" panose="020B0604020202020204" pitchFamily="34" charset="0"/>
              <a:buChar char="•"/>
            </a:pPr>
            <a:r>
              <a:rPr lang="cs-CZ" dirty="0">
                <a:solidFill>
                  <a:schemeClr val="tx1"/>
                </a:solidFill>
              </a:rPr>
              <a:t>Léky hrazené ze zdravotního pojištění</a:t>
            </a:r>
          </a:p>
          <a:p>
            <a:pPr lvl="1" indent="-180000">
              <a:buFont typeface="Arial" panose="020B0604020202020204" pitchFamily="34" charset="0"/>
              <a:buChar char="•"/>
            </a:pPr>
            <a:r>
              <a:rPr lang="cs-CZ" dirty="0">
                <a:solidFill>
                  <a:schemeClr val="tx1"/>
                </a:solidFill>
              </a:rPr>
              <a:t>Léky částečně hrazené ze zdravotního pojištění</a:t>
            </a:r>
          </a:p>
          <a:p>
            <a:pPr lvl="1" indent="-180000">
              <a:buFont typeface="Arial" panose="020B0604020202020204" pitchFamily="34" charset="0"/>
              <a:buChar char="•"/>
            </a:pPr>
            <a:r>
              <a:rPr lang="cs-CZ" dirty="0">
                <a:solidFill>
                  <a:schemeClr val="tx1"/>
                </a:solidFill>
              </a:rPr>
              <a:t>Léky nehrazené ze zdravotního pojištění (i když je lékař doporučí/předepíše)</a:t>
            </a:r>
          </a:p>
          <a:p>
            <a:pPr indent="-180000">
              <a:buFont typeface="Arial" panose="020B0604020202020204" pitchFamily="34" charset="0"/>
              <a:buChar char="•"/>
            </a:pPr>
            <a:r>
              <a:rPr lang="cs-CZ" dirty="0">
                <a:solidFill>
                  <a:schemeClr val="tx1"/>
                </a:solidFill>
              </a:rPr>
              <a:t>Obdoba platí u zdravotnických prostředků</a:t>
            </a:r>
          </a:p>
        </p:txBody>
      </p:sp>
    </p:spTree>
    <p:extLst>
      <p:ext uri="{BB962C8B-B14F-4D97-AF65-F5344CB8AC3E}">
        <p14:creationId xmlns:p14="http://schemas.microsoft.com/office/powerpoint/2010/main" val="183903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4582-CC11-6BAB-99A4-6243F3CB26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83ABB55-698E-C606-B80B-4C149DEA2913}"/>
              </a:ext>
            </a:extLst>
          </p:cNvPr>
          <p:cNvSpPr>
            <a:spLocks noGrp="1"/>
          </p:cNvSpPr>
          <p:nvPr>
            <p:ph type="title"/>
          </p:nvPr>
        </p:nvSpPr>
        <p:spPr/>
        <p:txBody>
          <a:bodyPr/>
          <a:lstStyle/>
          <a:p>
            <a:r>
              <a:rPr lang="cs-CZ" dirty="0"/>
              <a:t>Princip solidarity ve zdravotním pojištění</a:t>
            </a:r>
          </a:p>
        </p:txBody>
      </p:sp>
      <p:sp>
        <p:nvSpPr>
          <p:cNvPr id="3" name="Zástupný obsah 2">
            <a:extLst>
              <a:ext uri="{FF2B5EF4-FFF2-40B4-BE49-F238E27FC236}">
                <a16:creationId xmlns:a16="http://schemas.microsoft.com/office/drawing/2014/main" id="{1FFBFA6F-FC8E-0093-00BD-278C5FDF91AB}"/>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Solidarita je podstatnou všech pojistných systémů</a:t>
            </a:r>
          </a:p>
          <a:p>
            <a:pPr indent="-180000">
              <a:buFont typeface="Arial" panose="020B0604020202020204" pitchFamily="34" charset="0"/>
              <a:buChar char="•"/>
            </a:pPr>
            <a:r>
              <a:rPr lang="cs-CZ" dirty="0">
                <a:solidFill>
                  <a:schemeClr val="tx1"/>
                </a:solidFill>
              </a:rPr>
              <a:t>Na krytí rizika se podílejí účastníci příspěvky do fondu</a:t>
            </a:r>
          </a:p>
          <a:p>
            <a:pPr indent="-180000">
              <a:buFont typeface="Arial" panose="020B0604020202020204" pitchFamily="34" charset="0"/>
              <a:buChar char="•"/>
            </a:pPr>
            <a:r>
              <a:rPr lang="cs-CZ" dirty="0">
                <a:solidFill>
                  <a:schemeClr val="tx1"/>
                </a:solidFill>
              </a:rPr>
              <a:t>Z fondu jsou hrazeny prostředky těm, kteří využijí pojistnou událost</a:t>
            </a:r>
          </a:p>
          <a:p>
            <a:pPr indent="-180000">
              <a:buFont typeface="Arial" panose="020B0604020202020204" pitchFamily="34" charset="0"/>
              <a:buChar char="•"/>
            </a:pPr>
            <a:r>
              <a:rPr lang="cs-CZ" dirty="0">
                <a:solidFill>
                  <a:schemeClr val="tx1"/>
                </a:solidFill>
              </a:rPr>
              <a:t>Solidarit ve zdravotním pojištění ČR</a:t>
            </a:r>
          </a:p>
          <a:p>
            <a:pPr lvl="1" indent="-180000">
              <a:buFont typeface="Arial" panose="020B0604020202020204" pitchFamily="34" charset="0"/>
              <a:buChar char="•"/>
            </a:pPr>
            <a:r>
              <a:rPr lang="cs-CZ" dirty="0">
                <a:solidFill>
                  <a:schemeClr val="tx1"/>
                </a:solidFill>
              </a:rPr>
              <a:t>Solidarita zdravých s nemocnými</a:t>
            </a:r>
          </a:p>
          <a:p>
            <a:pPr lvl="1" indent="-180000">
              <a:buFont typeface="Arial" panose="020B0604020202020204" pitchFamily="34" charset="0"/>
              <a:buChar char="•"/>
            </a:pPr>
            <a:r>
              <a:rPr lang="cs-CZ" dirty="0">
                <a:solidFill>
                  <a:schemeClr val="tx1"/>
                </a:solidFill>
              </a:rPr>
              <a:t>Solidarita mladších se staršími</a:t>
            </a:r>
          </a:p>
          <a:p>
            <a:pPr lvl="1" indent="-180000">
              <a:buFont typeface="Arial" panose="020B0604020202020204" pitchFamily="34" charset="0"/>
              <a:buChar char="•"/>
            </a:pPr>
            <a:r>
              <a:rPr lang="cs-CZ" dirty="0">
                <a:solidFill>
                  <a:schemeClr val="tx1"/>
                </a:solidFill>
              </a:rPr>
              <a:t>Solidarita bohatých s chudými</a:t>
            </a:r>
          </a:p>
        </p:txBody>
      </p:sp>
    </p:spTree>
    <p:extLst>
      <p:ext uri="{BB962C8B-B14F-4D97-AF65-F5344CB8AC3E}">
        <p14:creationId xmlns:p14="http://schemas.microsoft.com/office/powerpoint/2010/main" val="380263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6599B-503E-B2E8-313C-3575D0A1CA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49AC97-B44C-D858-09D9-92713FF06678}"/>
              </a:ext>
            </a:extLst>
          </p:cNvPr>
          <p:cNvSpPr>
            <a:spLocks noGrp="1"/>
          </p:cNvSpPr>
          <p:nvPr>
            <p:ph type="title"/>
          </p:nvPr>
        </p:nvSpPr>
        <p:spPr/>
        <p:txBody>
          <a:bodyPr/>
          <a:lstStyle/>
          <a:p>
            <a:r>
              <a:rPr lang="cs-CZ" dirty="0"/>
              <a:t>Pojistné na zdravotní pojištění</a:t>
            </a:r>
          </a:p>
        </p:txBody>
      </p:sp>
      <p:sp>
        <p:nvSpPr>
          <p:cNvPr id="3" name="Zástupný obsah 2">
            <a:extLst>
              <a:ext uri="{FF2B5EF4-FFF2-40B4-BE49-F238E27FC236}">
                <a16:creationId xmlns:a16="http://schemas.microsoft.com/office/drawing/2014/main" id="{B3412457-37B1-3445-93C2-D8B8A343A17F}"/>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dirty="0">
                <a:solidFill>
                  <a:schemeClr val="tx1"/>
                </a:solidFill>
              </a:rPr>
              <a:t>Průběžný systém financování</a:t>
            </a:r>
          </a:p>
          <a:p>
            <a:pPr indent="-180000">
              <a:buFont typeface="Arial" panose="020B0604020202020204" pitchFamily="34" charset="0"/>
              <a:buChar char="•"/>
            </a:pPr>
            <a:r>
              <a:rPr lang="cs-CZ" dirty="0">
                <a:solidFill>
                  <a:schemeClr val="tx1"/>
                </a:solidFill>
              </a:rPr>
              <a:t>V Bismarckově modelu je procentní sazba pojistného stanovena obvykle jako pevná a daná zákonem.</a:t>
            </a:r>
          </a:p>
          <a:p>
            <a:pPr indent="-180000">
              <a:buFont typeface="Arial" panose="020B0604020202020204" pitchFamily="34" charset="0"/>
              <a:buChar char="•"/>
            </a:pPr>
            <a:r>
              <a:rPr lang="cs-CZ" dirty="0">
                <a:solidFill>
                  <a:schemeClr val="tx1"/>
                </a:solidFill>
              </a:rPr>
              <a:t>Při stanovení výše pojistného se nepřihlíží k rizikovým faktorům (věk, pohlaví, zdravotní anamnéza atp.)</a:t>
            </a:r>
          </a:p>
          <a:p>
            <a:pPr indent="-180000">
              <a:buFont typeface="Arial" panose="020B0604020202020204" pitchFamily="34" charset="0"/>
              <a:buChar char="•"/>
            </a:pPr>
            <a:r>
              <a:rPr lang="cs-CZ" dirty="0">
                <a:solidFill>
                  <a:schemeClr val="tx1"/>
                </a:solidFill>
              </a:rPr>
              <a:t>Pojistné se dělí mezi zaměstnance a zaměstnavatele</a:t>
            </a:r>
          </a:p>
          <a:p>
            <a:pPr lvl="1" indent="-180000">
              <a:buFont typeface="Arial" panose="020B0604020202020204" pitchFamily="34" charset="0"/>
              <a:buChar char="•"/>
            </a:pPr>
            <a:r>
              <a:rPr lang="cs-CZ" dirty="0">
                <a:solidFill>
                  <a:schemeClr val="tx1"/>
                </a:solidFill>
              </a:rPr>
              <a:t>13,5 % z příjmů pojištěnce</a:t>
            </a:r>
          </a:p>
          <a:p>
            <a:pPr lvl="2" indent="-180000">
              <a:buFont typeface="Arial" panose="020B0604020202020204" pitchFamily="34" charset="0"/>
              <a:buChar char="•"/>
            </a:pPr>
            <a:r>
              <a:rPr lang="cs-CZ" dirty="0">
                <a:solidFill>
                  <a:schemeClr val="tx1"/>
                </a:solidFill>
              </a:rPr>
              <a:t>9 % odvádí zaměstnavatel</a:t>
            </a:r>
          </a:p>
          <a:p>
            <a:pPr lvl="2" indent="-180000">
              <a:buFont typeface="Arial" panose="020B0604020202020204" pitchFamily="34" charset="0"/>
              <a:buChar char="•"/>
            </a:pPr>
            <a:r>
              <a:rPr lang="cs-CZ" dirty="0">
                <a:solidFill>
                  <a:schemeClr val="tx1"/>
                </a:solidFill>
              </a:rPr>
              <a:t>4,5 % odvádí zaměstnanec</a:t>
            </a:r>
          </a:p>
          <a:p>
            <a:pPr lvl="1" indent="-180000">
              <a:buFont typeface="Arial" panose="020B0604020202020204" pitchFamily="34" charset="0"/>
              <a:buChar char="•"/>
            </a:pPr>
            <a:r>
              <a:rPr lang="cs-CZ" dirty="0">
                <a:solidFill>
                  <a:schemeClr val="tx1"/>
                </a:solidFill>
              </a:rPr>
              <a:t>OSVČ platí první rok činnosti minimální zálohu (v roce 2026 3 306 CZK měsíčně); poté dle výše příjmu</a:t>
            </a:r>
          </a:p>
          <a:p>
            <a:pPr indent="-180000">
              <a:buFont typeface="Arial" panose="020B0604020202020204" pitchFamily="34" charset="0"/>
              <a:buChar char="•"/>
            </a:pPr>
            <a:r>
              <a:rPr lang="cs-CZ" dirty="0">
                <a:solidFill>
                  <a:schemeClr val="tx1"/>
                </a:solidFill>
              </a:rPr>
              <a:t>Za státní pojištěnce platí zdravotní pojištění stát (děti, studenti, důchodce atp.); často však spotřebovávají většinu ze systému poskytování zdravotní péče</a:t>
            </a:r>
          </a:p>
        </p:txBody>
      </p:sp>
    </p:spTree>
    <p:extLst>
      <p:ext uri="{BB962C8B-B14F-4D97-AF65-F5344CB8AC3E}">
        <p14:creationId xmlns:p14="http://schemas.microsoft.com/office/powerpoint/2010/main" val="136151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E0086-2315-DEE9-5CF1-8401E1B2B1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9825623-4E0F-F68E-29E8-63AD2E85A516}"/>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30E5B1F7-D346-CF5B-7C5E-0E4035C72D99}"/>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dirty="0">
                <a:solidFill>
                  <a:schemeClr val="tx1"/>
                </a:solidFill>
              </a:rPr>
              <a:t>Evropský pojištěnec (v rámci EU) má nárok na případnou nutnou a neodkladnou zdravotní péči poskytnutou v zemích EU.</a:t>
            </a:r>
          </a:p>
          <a:p>
            <a:pPr indent="-180000">
              <a:buFont typeface="Arial" panose="020B0604020202020204" pitchFamily="34" charset="0"/>
              <a:buChar char="•"/>
            </a:pPr>
            <a:r>
              <a:rPr lang="cs-CZ" dirty="0">
                <a:solidFill>
                  <a:schemeClr val="tx1"/>
                </a:solidFill>
              </a:rPr>
              <a:t>Přesto platí, že zdravotnictví spadá do tzv. výlučné působnosti EU – ponecháno v působnosti národních vlád členských států.</a:t>
            </a:r>
          </a:p>
          <a:p>
            <a:pPr indent="-180000">
              <a:buFont typeface="Arial" panose="020B0604020202020204" pitchFamily="34" charset="0"/>
              <a:buChar char="•"/>
            </a:pPr>
            <a:r>
              <a:rPr lang="cs-CZ" dirty="0">
                <a:solidFill>
                  <a:schemeClr val="tx1"/>
                </a:solidFill>
              </a:rPr>
              <a:t>Občan členského státu EU má nárok na poskytnutí zdravotní péče na účet své zdravotní pojišťovny na území kteréhokoli členského státu EU za stejných podmínek, jako pojištěnec daného státu.</a:t>
            </a:r>
          </a:p>
          <a:p>
            <a:pPr indent="-180000">
              <a:buFont typeface="Arial" panose="020B0604020202020204" pitchFamily="34" charset="0"/>
              <a:buChar char="•"/>
            </a:pPr>
            <a:r>
              <a:rPr lang="cs-CZ" dirty="0">
                <a:solidFill>
                  <a:schemeClr val="tx1"/>
                </a:solidFill>
              </a:rPr>
              <a:t>Systém „spoluúčasti“ se tedy řídí pravidly členské země (je možné dofinancovat privátním zdravotním pojištěním)</a:t>
            </a:r>
          </a:p>
          <a:p>
            <a:pPr indent="-180000">
              <a:buFont typeface="Arial" panose="020B0604020202020204" pitchFamily="34" charset="0"/>
              <a:buChar char="•"/>
            </a:pPr>
            <a:r>
              <a:rPr lang="cs-CZ" dirty="0">
                <a:solidFill>
                  <a:schemeClr val="tx1"/>
                </a:solidFill>
              </a:rPr>
              <a:t>Může nastat situace nutné úhrady úkonu v členské zemi – po návratu do ČR vzniká nárok na proplacení od zdravotní pojišťovny (vyjma spoluúčasti)</a:t>
            </a:r>
          </a:p>
          <a:p>
            <a:pPr indent="-180000">
              <a:buFont typeface="Arial" panose="020B0604020202020204" pitchFamily="34" charset="0"/>
              <a:buChar char="•"/>
            </a:pPr>
            <a:r>
              <a:rPr lang="cs-CZ" dirty="0">
                <a:solidFill>
                  <a:schemeClr val="tx1"/>
                </a:solidFill>
              </a:rPr>
              <a:t>Rozsah nároku však není pro všechny osoby stejný (viz dále)</a:t>
            </a:r>
          </a:p>
        </p:txBody>
      </p:sp>
    </p:spTree>
    <p:extLst>
      <p:ext uri="{BB962C8B-B14F-4D97-AF65-F5344CB8AC3E}">
        <p14:creationId xmlns:p14="http://schemas.microsoft.com/office/powerpoint/2010/main" val="84789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3A15-D09D-360D-9416-73AFA6A4AA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9BD69D6-1829-125E-8A1B-75351E5662AB}"/>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7CC44902-4680-FADB-581B-FC12CC5FFC19}"/>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Turisté</a:t>
            </a:r>
          </a:p>
          <a:p>
            <a:pPr lvl="1" indent="-180000">
              <a:buFont typeface="Arial" panose="020B0604020202020204" pitchFamily="34" charset="0"/>
              <a:buChar char="•"/>
            </a:pPr>
            <a:r>
              <a:rPr lang="cs-CZ" dirty="0"/>
              <a:t>pojištěnec české zdravotní pojišťovny v členském státě EU je ošetřen na konto svého zdravotního pojištění za stejných podmínek, jako místní pojištěnci</a:t>
            </a:r>
          </a:p>
          <a:p>
            <a:pPr indent="-180000">
              <a:buFont typeface="Arial" panose="020B0604020202020204" pitchFamily="34" charset="0"/>
              <a:buChar char="•"/>
            </a:pPr>
            <a:r>
              <a:rPr lang="cs-CZ" dirty="0">
                <a:solidFill>
                  <a:schemeClr val="tx1"/>
                </a:solidFill>
              </a:rPr>
              <a:t>Studenti studující v členském státě EU</a:t>
            </a:r>
          </a:p>
          <a:p>
            <a:pPr lvl="1" indent="-180000">
              <a:buFont typeface="Arial" panose="020B0604020202020204" pitchFamily="34" charset="0"/>
              <a:buChar char="•"/>
            </a:pPr>
            <a:r>
              <a:rPr lang="cs-CZ" dirty="0"/>
              <a:t>Po dobu studia mají studenti (a i jejich rodinní příslušníci - manžel, manželka, děti, pobývají-li se studentem společně v zahraničí) nárok na poskytnutí veškeré nutné zdravotní péče v zahraničí na konto zdravotního pojištění.</a:t>
            </a:r>
          </a:p>
          <a:p>
            <a:pPr lvl="1" indent="-180000">
              <a:buFont typeface="Arial" panose="020B0604020202020204" pitchFamily="34" charset="0"/>
              <a:buChar char="•"/>
            </a:pPr>
            <a:r>
              <a:rPr lang="cs-CZ" dirty="0"/>
              <a:t>Před vycestováním do členského státu EU za účelem studia musí student předložit své zdravotní pojišťovně rozhodnutí Ministerstva školství, mládeže a tělovýchovy o tom, že škola, na které bude studovat v zahraničí, je postavena na roveň studia v České republice (tedy, že se jedná o skutečné dlouhodobé studium, nikoliv např. jen o kurs).</a:t>
            </a:r>
          </a:p>
          <a:p>
            <a:pPr lvl="1"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2767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18B15-9D2E-E0B6-683E-1901A458C1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5C5231-2283-24E0-7497-6F078F0ACF73}"/>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6138572A-5FF0-6157-1BFF-6D0F96A5C57B}"/>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Vyslaní pracovníci</a:t>
            </a:r>
            <a:endParaRPr lang="cs-CZ" dirty="0"/>
          </a:p>
          <a:p>
            <a:pPr lvl="1" indent="-180000">
              <a:buFont typeface="Arial" panose="020B0604020202020204" pitchFamily="34" charset="0"/>
              <a:buChar char="•"/>
            </a:pPr>
            <a:r>
              <a:rPr lang="cs-CZ" dirty="0"/>
              <a:t>zaměstnance, který je zaměstnán v České republice a kterého jeho zaměstnavatel vyslal plnit pracovní úkoly do jiného členského státu EU</a:t>
            </a:r>
          </a:p>
          <a:p>
            <a:pPr lvl="1" indent="-180000">
              <a:buFont typeface="Arial" panose="020B0604020202020204" pitchFamily="34" charset="0"/>
              <a:buChar char="•"/>
            </a:pPr>
            <a:r>
              <a:rPr lang="cs-CZ" dirty="0"/>
              <a:t>Takový zaměstnanec stále podléhá českým právním předpisům o zdravotním pojištění, avšak to maximálně po dobu 12 měsíců</a:t>
            </a:r>
          </a:p>
          <a:p>
            <a:pPr lvl="1" indent="-180000">
              <a:buFont typeface="Arial" panose="020B0604020202020204" pitchFamily="34" charset="0"/>
              <a:buChar char="•"/>
            </a:pPr>
            <a:r>
              <a:rPr lang="cs-CZ" dirty="0"/>
              <a:t>Vyslaný pracovník má v zemi svého pracovního působení nárok na veškerou zdravotní péči. Ta je hrazena z jeho českého zdravotního pojištění.</a:t>
            </a:r>
          </a:p>
          <a:p>
            <a:pPr lvl="1" indent="-180000">
              <a:buFont typeface="Arial" panose="020B0604020202020204" pitchFamily="34" charset="0"/>
              <a:buChar char="•"/>
            </a:pPr>
            <a:r>
              <a:rPr lang="cs-CZ" dirty="0"/>
              <a:t>Ve státě, kam je vyslán, zdravotní pojištění neplatí, protože za vykonanou práci je odměňován svým původním zaměstnavatelem v České republice a také zde je mu z jeho mzdy hrazeno pojistné na zdravotní pojištění. </a:t>
            </a:r>
            <a:endParaRPr lang="cs-CZ" dirty="0">
              <a:solidFill>
                <a:schemeClr val="tx1"/>
              </a:solidFill>
            </a:endParaRPr>
          </a:p>
        </p:txBody>
      </p:sp>
    </p:spTree>
    <p:extLst>
      <p:ext uri="{BB962C8B-B14F-4D97-AF65-F5344CB8AC3E}">
        <p14:creationId xmlns:p14="http://schemas.microsoft.com/office/powerpoint/2010/main" val="169320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7CA12-B8ED-5720-EE99-8F02EAF23D5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270A6B9-A85C-8EA5-48BD-FDAD605B1D60}"/>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A6B3D829-C8D5-4695-084E-EC30AE061C59}"/>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dirty="0">
                <a:solidFill>
                  <a:schemeClr val="tx1"/>
                </a:solidFill>
              </a:rPr>
              <a:t>Přeshraniční pracovníci (</a:t>
            </a:r>
            <a:r>
              <a:rPr lang="cs-CZ" dirty="0" err="1">
                <a:solidFill>
                  <a:schemeClr val="tx1"/>
                </a:solidFill>
              </a:rPr>
              <a:t>pendleři</a:t>
            </a:r>
            <a:r>
              <a:rPr lang="cs-CZ" dirty="0">
                <a:solidFill>
                  <a:schemeClr val="tx1"/>
                </a:solidFill>
              </a:rPr>
              <a:t>)</a:t>
            </a:r>
          </a:p>
          <a:p>
            <a:pPr lvl="1" indent="-180000">
              <a:buFont typeface="Arial" panose="020B0604020202020204" pitchFamily="34" charset="0"/>
              <a:buChar char="•"/>
            </a:pPr>
            <a:r>
              <a:rPr lang="cs-CZ" dirty="0"/>
              <a:t>bydlí v České republice, ale zaměstnán je (nebo podniká)v jiném členském státu EU. Do svého bydliště se nejméně jedenkrát týdně vrací</a:t>
            </a:r>
          </a:p>
          <a:p>
            <a:pPr lvl="1" indent="-180000">
              <a:buFont typeface="Arial" panose="020B0604020202020204" pitchFamily="34" charset="0"/>
              <a:buChar char="•"/>
            </a:pPr>
            <a:r>
              <a:rPr lang="cs-CZ" dirty="0"/>
              <a:t>Přeshraniční pracovník musí svůj záměr pracovat nebo podnikat v zahraničí oznámit předem své zdravotní pojišťovně, u které byl dosud pojištěn, pokud chce čerpat zdravotní péči ve státě svého pracovního působení a i v České republice.</a:t>
            </a:r>
          </a:p>
          <a:p>
            <a:pPr lvl="1" indent="-180000">
              <a:buFont typeface="Arial" panose="020B0604020202020204" pitchFamily="34" charset="0"/>
              <a:buChar char="•"/>
            </a:pPr>
            <a:r>
              <a:rPr lang="cs-CZ" dirty="0">
                <a:solidFill>
                  <a:schemeClr val="tx1"/>
                </a:solidFill>
              </a:rPr>
              <a:t>V takovém případě nemusí pak platit pojistné na zdravotním pojištění v České republice, neboť zde nemá příjem. Česká zdravotní pojišťovna vystaví takovému pracovníkovi potvrzení o registraci, a to nejdéle na dobu 6 měsíců.</a:t>
            </a:r>
          </a:p>
          <a:p>
            <a:pPr lvl="1" indent="-180000">
              <a:buFont typeface="Arial" panose="020B0604020202020204" pitchFamily="34" charset="0"/>
              <a:buChar char="•"/>
            </a:pPr>
            <a:r>
              <a:rPr lang="cs-CZ" dirty="0"/>
              <a:t>Přeshraniční pracovník si ve státě svého pracovního působení zvolí zdravotní pojišťovnu (jedná-li se o stát s Bismarckovým modelem zdravotního pojištění). U ní si pak také platí pojistné na zdravotní pojištění za podmínek platných v daném státě. Z tohoto zdravotního pojištění je mu také hrazena zdravotní péče tam poskytnutá.</a:t>
            </a:r>
          </a:p>
          <a:p>
            <a:pPr lvl="1" indent="-180000">
              <a:buFont typeface="Arial" panose="020B0604020202020204" pitchFamily="34" charset="0"/>
              <a:buChar char="•"/>
            </a:pPr>
            <a:r>
              <a:rPr lang="cs-CZ" dirty="0"/>
              <a:t>V České republice má pak nárok na poskytování zdravotní péče hrazené jeho zahraniční zdravotní pojišťovnou.</a:t>
            </a:r>
            <a:endParaRPr lang="cs-CZ" dirty="0">
              <a:solidFill>
                <a:schemeClr val="tx1"/>
              </a:solidFill>
            </a:endParaRPr>
          </a:p>
          <a:p>
            <a:pPr lvl="1"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55437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755F-E864-4D08-A9CE-4F58807EDF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EB9F810-0DAE-E94D-C447-70CBB22EC40C}"/>
              </a:ext>
            </a:extLst>
          </p:cNvPr>
          <p:cNvSpPr>
            <a:spLocks noGrp="1"/>
          </p:cNvSpPr>
          <p:nvPr>
            <p:ph type="title"/>
          </p:nvPr>
        </p:nvSpPr>
        <p:spPr/>
        <p:txBody>
          <a:bodyPr/>
          <a:lstStyle/>
          <a:p>
            <a:r>
              <a:rPr lang="cs-CZ" dirty="0"/>
              <a:t>Zdravotní pojištění v rámci EU</a:t>
            </a:r>
          </a:p>
        </p:txBody>
      </p:sp>
      <p:sp>
        <p:nvSpPr>
          <p:cNvPr id="3" name="Zástupný obsah 2">
            <a:extLst>
              <a:ext uri="{FF2B5EF4-FFF2-40B4-BE49-F238E27FC236}">
                <a16:creationId xmlns:a16="http://schemas.microsoft.com/office/drawing/2014/main" id="{16365D48-7462-7F7D-F7FD-2332BB57EF07}"/>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Důchodci</a:t>
            </a:r>
          </a:p>
          <a:p>
            <a:pPr lvl="1" indent="-180000">
              <a:buFont typeface="Arial" panose="020B0604020202020204" pitchFamily="34" charset="0"/>
              <a:buChar char="•"/>
            </a:pPr>
            <a:r>
              <a:rPr lang="cs-CZ" dirty="0"/>
              <a:t>Rozhodne-li se důchodce žijící v České republice přestěhovat se do jiného členského státu EU, musí o tom předem informovat svoji zdravotní pojišťovnu.</a:t>
            </a:r>
          </a:p>
          <a:p>
            <a:pPr lvl="1" indent="-180000">
              <a:buFont typeface="Arial" panose="020B0604020202020204" pitchFamily="34" charset="0"/>
              <a:buChar char="•"/>
            </a:pPr>
            <a:r>
              <a:rPr lang="cs-CZ" dirty="0"/>
              <a:t>Zároveň ji informuje i o tom, zda s ním vycestují i jeho rodinní příslušníci a jaká je jejich situace z hlediska zdravotního pojištění (zda za ně hradí pojistné stát apod.).</a:t>
            </a:r>
          </a:p>
          <a:p>
            <a:pPr lvl="1" indent="-180000">
              <a:buFont typeface="Arial" panose="020B0604020202020204" pitchFamily="34" charset="0"/>
              <a:buChar char="•"/>
            </a:pPr>
            <a:r>
              <a:rPr lang="cs-CZ" dirty="0"/>
              <a:t>V zemi svého pobytu má pak důchodce nárok na veškerou zdravotní péči jako tamní důchodci.</a:t>
            </a:r>
          </a:p>
          <a:p>
            <a:pPr lvl="1" indent="-180000">
              <a:buFont typeface="Arial" panose="020B0604020202020204" pitchFamily="34" charset="0"/>
              <a:buChar char="•"/>
            </a:pPr>
            <a:r>
              <a:rPr lang="cs-CZ" dirty="0"/>
              <a:t>Nadále je však pojištěncem České zdravotní pojišťovny a pojistné za něj hradí český stát. Česká zdravotní pojišťovna bude zahraniční institucí, která důchodce zaregistrovala, hradit náklady na jeho zdravotní péči, a to jednou za celý rok.</a:t>
            </a:r>
          </a:p>
          <a:p>
            <a:pPr lvl="1" indent="-180000">
              <a:buFont typeface="Arial" panose="020B0604020202020204" pitchFamily="34" charset="0"/>
              <a:buChar char="•"/>
            </a:pPr>
            <a:r>
              <a:rPr lang="cs-CZ" dirty="0"/>
              <a:t>Pokud takový důchodce přijede zpět na návštěvu do České republiky, má zde nárok pouze na nutnou (nikoliv veškerou) hrazenou zdravotní péči.</a:t>
            </a:r>
          </a:p>
          <a:p>
            <a:pPr lvl="1"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063919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FEDB9-7833-C2FF-A3D7-DE590B742A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9C72305-1195-1C5E-69B0-8A9B6F83BD39}"/>
              </a:ext>
            </a:extLst>
          </p:cNvPr>
          <p:cNvSpPr>
            <a:spLocks noGrp="1"/>
          </p:cNvSpPr>
          <p:nvPr>
            <p:ph type="title"/>
          </p:nvPr>
        </p:nvSpPr>
        <p:spPr/>
        <p:txBody>
          <a:bodyPr/>
          <a:lstStyle/>
          <a:p>
            <a:r>
              <a:rPr lang="cs-CZ" dirty="0"/>
              <a:t>Poskytovatele zdravotnických služeb</a:t>
            </a:r>
          </a:p>
        </p:txBody>
      </p:sp>
      <p:sp>
        <p:nvSpPr>
          <p:cNvPr id="3" name="Zástupný obsah 2">
            <a:extLst>
              <a:ext uri="{FF2B5EF4-FFF2-40B4-BE49-F238E27FC236}">
                <a16:creationId xmlns:a16="http://schemas.microsoft.com/office/drawing/2014/main" id="{7A57AD76-4839-D3AF-1535-9B2B21AE9BD6}"/>
              </a:ext>
            </a:extLst>
          </p:cNvPr>
          <p:cNvSpPr>
            <a:spLocks noGrp="1"/>
          </p:cNvSpPr>
          <p:nvPr>
            <p:ph idx="1"/>
          </p:nvPr>
        </p:nvSpPr>
        <p:spPr/>
        <p:txBody>
          <a:bodyPr>
            <a:normAutofit fontScale="92500" lnSpcReduction="20000"/>
          </a:bodyPr>
          <a:lstStyle/>
          <a:p>
            <a:pPr indent="-180000">
              <a:buFont typeface="Arial" panose="020B0604020202020204" pitchFamily="34" charset="0"/>
              <a:buChar char="•"/>
            </a:pPr>
            <a:r>
              <a:rPr lang="cs-CZ" dirty="0">
                <a:solidFill>
                  <a:schemeClr val="tx1"/>
                </a:solidFill>
              </a:rPr>
              <a:t>Upraveno také Zákonem o zdravotních službách (372/2011 Sb.)</a:t>
            </a:r>
          </a:p>
          <a:p>
            <a:pPr indent="-180000">
              <a:buFont typeface="Arial" panose="020B0604020202020204" pitchFamily="34" charset="0"/>
              <a:buChar char="•"/>
            </a:pPr>
            <a:r>
              <a:rPr lang="cs-CZ" dirty="0">
                <a:solidFill>
                  <a:schemeClr val="tx1"/>
                </a:solidFill>
              </a:rPr>
              <a:t>Poskytovatelem zdravotních služeb se rozumí fyzická nebo právnická osoba, která má oprávnění k poskytování zdravotních služeb podle tohoto zákona.</a:t>
            </a:r>
          </a:p>
          <a:p>
            <a:pPr indent="-180000">
              <a:buFont typeface="Arial" panose="020B0604020202020204" pitchFamily="34" charset="0"/>
              <a:buChar char="•"/>
            </a:pPr>
            <a:r>
              <a:rPr lang="cs-CZ" dirty="0">
                <a:solidFill>
                  <a:schemeClr val="tx1"/>
                </a:solidFill>
              </a:rPr>
              <a:t>Zdravotní služby</a:t>
            </a:r>
          </a:p>
          <a:p>
            <a:pPr lvl="1" indent="-180000">
              <a:buFont typeface="Arial" panose="020B0604020202020204" pitchFamily="34" charset="0"/>
              <a:buChar char="•"/>
            </a:pPr>
            <a:r>
              <a:rPr lang="cs-CZ" dirty="0">
                <a:solidFill>
                  <a:schemeClr val="tx1"/>
                </a:solidFill>
              </a:rPr>
              <a:t>Poskytování zdravotní péče</a:t>
            </a:r>
          </a:p>
          <a:p>
            <a:pPr lvl="1" indent="-180000">
              <a:buFont typeface="Arial" panose="020B0604020202020204" pitchFamily="34" charset="0"/>
              <a:buChar char="•"/>
            </a:pPr>
            <a:r>
              <a:rPr lang="cs-CZ" dirty="0">
                <a:solidFill>
                  <a:schemeClr val="tx1"/>
                </a:solidFill>
              </a:rPr>
              <a:t>Konzultační služby k léčebnému postupu</a:t>
            </a:r>
          </a:p>
          <a:p>
            <a:pPr lvl="1" indent="-180000">
              <a:buFont typeface="Arial" panose="020B0604020202020204" pitchFamily="34" charset="0"/>
              <a:buChar char="•"/>
            </a:pPr>
            <a:r>
              <a:rPr lang="cs-CZ" dirty="0">
                <a:solidFill>
                  <a:schemeClr val="tx1"/>
                </a:solidFill>
              </a:rPr>
              <a:t>Nakládání s tělem zemřelého</a:t>
            </a:r>
          </a:p>
          <a:p>
            <a:pPr lvl="1" indent="-180000">
              <a:buFont typeface="Arial" panose="020B0604020202020204" pitchFamily="34" charset="0"/>
              <a:buChar char="•"/>
            </a:pPr>
            <a:r>
              <a:rPr lang="cs-CZ" dirty="0">
                <a:solidFill>
                  <a:schemeClr val="tx1"/>
                </a:solidFill>
              </a:rPr>
              <a:t>Zdravotnická záchranná služba</a:t>
            </a:r>
          </a:p>
          <a:p>
            <a:pPr lvl="1" indent="-180000">
              <a:buFont typeface="Arial" panose="020B0604020202020204" pitchFamily="34" charset="0"/>
              <a:buChar char="•"/>
            </a:pPr>
            <a:r>
              <a:rPr lang="cs-CZ" dirty="0">
                <a:solidFill>
                  <a:schemeClr val="tx1"/>
                </a:solidFill>
              </a:rPr>
              <a:t>Zdravotnická dopravní služba (přeprava pacientů, zemřelého pacienta, transplantace,…)</a:t>
            </a:r>
          </a:p>
          <a:p>
            <a:pPr lvl="1" indent="-180000">
              <a:buFont typeface="Arial" panose="020B0604020202020204" pitchFamily="34" charset="0"/>
              <a:buChar char="•"/>
            </a:pPr>
            <a:r>
              <a:rPr lang="cs-CZ" dirty="0">
                <a:solidFill>
                  <a:schemeClr val="tx1"/>
                </a:solidFill>
              </a:rPr>
              <a:t>Přeprava pacientů neodkladné péče</a:t>
            </a:r>
          </a:p>
          <a:p>
            <a:pPr lvl="1" indent="-180000">
              <a:buFont typeface="Arial" panose="020B0604020202020204" pitchFamily="34" charset="0"/>
              <a:buChar char="•"/>
            </a:pPr>
            <a:r>
              <a:rPr lang="cs-CZ" dirty="0">
                <a:solidFill>
                  <a:schemeClr val="tx1"/>
                </a:solidFill>
              </a:rPr>
              <a:t>Služby odběrových zařízení nebo tkáňových zařízení</a:t>
            </a:r>
          </a:p>
          <a:p>
            <a:pPr lvl="1" indent="-180000">
              <a:buFont typeface="Arial" panose="020B0604020202020204" pitchFamily="34" charset="0"/>
              <a:buChar char="•"/>
            </a:pPr>
            <a:r>
              <a:rPr lang="cs-CZ" dirty="0">
                <a:solidFill>
                  <a:schemeClr val="tx1"/>
                </a:solidFill>
              </a:rPr>
              <a:t>Transfuzní služby</a:t>
            </a:r>
          </a:p>
          <a:p>
            <a:pPr lvl="1" indent="-180000">
              <a:buFont typeface="Arial" panose="020B0604020202020204" pitchFamily="34" charset="0"/>
              <a:buChar char="•"/>
            </a:pPr>
            <a:r>
              <a:rPr lang="cs-CZ" dirty="0">
                <a:solidFill>
                  <a:schemeClr val="tx1"/>
                </a:solidFill>
              </a:rPr>
              <a:t>Protialkoholní a </a:t>
            </a:r>
            <a:r>
              <a:rPr lang="cs-CZ" dirty="0" err="1">
                <a:solidFill>
                  <a:schemeClr val="tx1"/>
                </a:solidFill>
              </a:rPr>
              <a:t>protitoxikomanická</a:t>
            </a:r>
            <a:r>
              <a:rPr lang="cs-CZ" dirty="0">
                <a:solidFill>
                  <a:schemeClr val="tx1"/>
                </a:solidFill>
              </a:rPr>
              <a:t> záchytná služba</a:t>
            </a:r>
          </a:p>
          <a:p>
            <a:pPr lvl="1" indent="-180000">
              <a:buFont typeface="Arial" panose="020B0604020202020204" pitchFamily="34" charset="0"/>
              <a:buChar char="•"/>
            </a:pPr>
            <a:r>
              <a:rPr lang="cs-CZ" dirty="0">
                <a:solidFill>
                  <a:schemeClr val="tx1"/>
                </a:solidFill>
              </a:rPr>
              <a:t>Pohotovostní služba</a:t>
            </a: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422024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0873-B10A-504F-5EBF-FB8F7534D7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8CD91B9-8E47-789B-8255-7C30DC03FAEF}"/>
              </a:ext>
            </a:extLst>
          </p:cNvPr>
          <p:cNvSpPr>
            <a:spLocks noGrp="1"/>
          </p:cNvSpPr>
          <p:nvPr>
            <p:ph type="title"/>
          </p:nvPr>
        </p:nvSpPr>
        <p:spPr/>
        <p:txBody>
          <a:bodyPr/>
          <a:lstStyle/>
          <a:p>
            <a:r>
              <a:rPr lang="cs-CZ" dirty="0"/>
              <a:t>Struktura kurzu</a:t>
            </a:r>
          </a:p>
        </p:txBody>
      </p:sp>
      <p:sp>
        <p:nvSpPr>
          <p:cNvPr id="3" name="Zástupný obsah 2">
            <a:extLst>
              <a:ext uri="{FF2B5EF4-FFF2-40B4-BE49-F238E27FC236}">
                <a16:creationId xmlns:a16="http://schemas.microsoft.com/office/drawing/2014/main" id="{A08DD2B0-F4BA-572C-7B2E-4D0ED67275F8}"/>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Zdravotnictví v tržním hospodářství</a:t>
            </a:r>
          </a:p>
          <a:p>
            <a:pPr indent="-180000">
              <a:buFont typeface="Arial" panose="020B0604020202020204" pitchFamily="34" charset="0"/>
              <a:buChar char="•"/>
            </a:pPr>
            <a:r>
              <a:rPr lang="cs-CZ" dirty="0">
                <a:solidFill>
                  <a:schemeClr val="tx1"/>
                </a:solidFill>
              </a:rPr>
              <a:t>Zdravotní pojištění a pojistné</a:t>
            </a:r>
          </a:p>
          <a:p>
            <a:pPr indent="-180000">
              <a:buFont typeface="Arial" panose="020B0604020202020204" pitchFamily="34" charset="0"/>
              <a:buChar char="•"/>
            </a:pPr>
            <a:r>
              <a:rPr lang="cs-CZ" dirty="0">
                <a:solidFill>
                  <a:schemeClr val="tx1"/>
                </a:solidFill>
              </a:rPr>
              <a:t>Poskytovatelé zdravotnických služeb (volba formy)</a:t>
            </a:r>
          </a:p>
          <a:p>
            <a:pPr indent="-180000">
              <a:buFont typeface="Arial" panose="020B0604020202020204" pitchFamily="34" charset="0"/>
              <a:buChar char="•"/>
            </a:pPr>
            <a:r>
              <a:rPr lang="cs-CZ" dirty="0">
                <a:solidFill>
                  <a:schemeClr val="tx1"/>
                </a:solidFill>
              </a:rPr>
              <a:t>Výkaznictví</a:t>
            </a:r>
          </a:p>
          <a:p>
            <a:pPr indent="-180000">
              <a:buFont typeface="Arial" panose="020B0604020202020204" pitchFamily="34" charset="0"/>
              <a:buChar char="•"/>
            </a:pPr>
            <a:r>
              <a:rPr lang="cs-CZ" dirty="0">
                <a:solidFill>
                  <a:schemeClr val="tx1"/>
                </a:solidFill>
              </a:rPr>
              <a:t>Kapitálová struktura</a:t>
            </a:r>
          </a:p>
          <a:p>
            <a:pPr indent="-180000">
              <a:buFont typeface="Arial" panose="020B0604020202020204" pitchFamily="34" charset="0"/>
              <a:buChar char="•"/>
            </a:pPr>
            <a:r>
              <a:rPr lang="cs-CZ" dirty="0">
                <a:solidFill>
                  <a:schemeClr val="tx1"/>
                </a:solidFill>
              </a:rPr>
              <a:t>Náklady, výnosy a zisk</a:t>
            </a:r>
          </a:p>
        </p:txBody>
      </p:sp>
    </p:spTree>
    <p:extLst>
      <p:ext uri="{BB962C8B-B14F-4D97-AF65-F5344CB8AC3E}">
        <p14:creationId xmlns:p14="http://schemas.microsoft.com/office/powerpoint/2010/main" val="259067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0753-303E-CD8E-8F51-CD8281B62E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0BCAC31-2B85-5C59-7AA5-1E3969112761}"/>
              </a:ext>
            </a:extLst>
          </p:cNvPr>
          <p:cNvSpPr>
            <a:spLocks noGrp="1"/>
          </p:cNvSpPr>
          <p:nvPr>
            <p:ph type="title"/>
          </p:nvPr>
        </p:nvSpPr>
        <p:spPr/>
        <p:txBody>
          <a:bodyPr/>
          <a:lstStyle/>
          <a:p>
            <a:r>
              <a:rPr lang="cs-CZ" dirty="0"/>
              <a:t>Poskytovatele zdravotnických služeb</a:t>
            </a:r>
          </a:p>
        </p:txBody>
      </p:sp>
      <p:sp>
        <p:nvSpPr>
          <p:cNvPr id="3" name="Zástupný obsah 2">
            <a:extLst>
              <a:ext uri="{FF2B5EF4-FFF2-40B4-BE49-F238E27FC236}">
                <a16:creationId xmlns:a16="http://schemas.microsoft.com/office/drawing/2014/main" id="{7FFEFF87-70A8-38EF-DE96-F23A850621CB}"/>
              </a:ext>
            </a:extLst>
          </p:cNvPr>
          <p:cNvSpPr>
            <a:spLocks noGrp="1"/>
          </p:cNvSpPr>
          <p:nvPr>
            <p:ph idx="1"/>
          </p:nvPr>
        </p:nvSpPr>
        <p:spPr/>
        <p:txBody>
          <a:bodyPr>
            <a:normAutofit/>
          </a:bodyPr>
          <a:lstStyle/>
          <a:p>
            <a:pPr indent="-180000">
              <a:buFont typeface="Arial" panose="020B0604020202020204" pitchFamily="34" charset="0"/>
              <a:buChar char="•"/>
            </a:pPr>
            <a:r>
              <a:rPr lang="cs-CZ" dirty="0">
                <a:solidFill>
                  <a:schemeClr val="tx1"/>
                </a:solidFill>
              </a:rPr>
              <a:t>Poskytovatelé zdravotnických služeb</a:t>
            </a:r>
          </a:p>
          <a:p>
            <a:pPr lvl="1" indent="-180000">
              <a:buFont typeface="Arial" panose="020B0604020202020204" pitchFamily="34" charset="0"/>
              <a:buChar char="•"/>
            </a:pPr>
            <a:r>
              <a:rPr lang="cs-CZ" dirty="0">
                <a:solidFill>
                  <a:schemeClr val="tx1"/>
                </a:solidFill>
              </a:rPr>
              <a:t>Dle zřizovatele</a:t>
            </a:r>
          </a:p>
          <a:p>
            <a:pPr lvl="2" indent="-180000">
              <a:buFont typeface="Arial" panose="020B0604020202020204" pitchFamily="34" charset="0"/>
              <a:buChar char="•"/>
            </a:pPr>
            <a:r>
              <a:rPr lang="cs-CZ" dirty="0">
                <a:solidFill>
                  <a:schemeClr val="tx1"/>
                </a:solidFill>
              </a:rPr>
              <a:t>Státní zdravotnická zařízení (zřizovatelem je stát, např. fakultní nemocnice)</a:t>
            </a:r>
          </a:p>
          <a:p>
            <a:pPr lvl="2" indent="-180000">
              <a:buFont typeface="Arial" panose="020B0604020202020204" pitchFamily="34" charset="0"/>
              <a:buChar char="•"/>
            </a:pPr>
            <a:r>
              <a:rPr lang="cs-CZ" dirty="0">
                <a:solidFill>
                  <a:schemeClr val="tx1"/>
                </a:solidFill>
              </a:rPr>
              <a:t>Nestátní zdravotnická zařízení (zřizovatelem je jiný subjekt – kraje, obce, církev, soukromý subjekt atp.)</a:t>
            </a:r>
          </a:p>
          <a:p>
            <a:pPr lvl="1" indent="-180000">
              <a:buFont typeface="Arial" panose="020B0604020202020204" pitchFamily="34" charset="0"/>
              <a:buChar char="•"/>
            </a:pPr>
            <a:r>
              <a:rPr lang="cs-CZ" dirty="0">
                <a:solidFill>
                  <a:schemeClr val="tx1"/>
                </a:solidFill>
              </a:rPr>
              <a:t>Dle formy</a:t>
            </a:r>
          </a:p>
          <a:p>
            <a:pPr lvl="2" indent="-180000">
              <a:buFont typeface="Arial" panose="020B0604020202020204" pitchFamily="34" charset="0"/>
              <a:buChar char="•"/>
            </a:pPr>
            <a:r>
              <a:rPr lang="cs-CZ" dirty="0">
                <a:solidFill>
                  <a:schemeClr val="tx1"/>
                </a:solidFill>
              </a:rPr>
              <a:t>Ambulantní zdravotní péče (poskytování zdravotní péče, při které není třeba hospitalizace)</a:t>
            </a:r>
          </a:p>
          <a:p>
            <a:pPr lvl="2" indent="-180000">
              <a:buFont typeface="Arial" panose="020B0604020202020204" pitchFamily="34" charset="0"/>
              <a:buChar char="•"/>
            </a:pPr>
            <a:r>
              <a:rPr lang="cs-CZ" dirty="0">
                <a:solidFill>
                  <a:schemeClr val="tx1"/>
                </a:solidFill>
              </a:rPr>
              <a:t>Lůžková zdravotní péče (poskytování zdravotní péče, při které je nezbytná hospitalizace)</a:t>
            </a:r>
          </a:p>
          <a:p>
            <a:pPr lvl="1" indent="-180000">
              <a:buFont typeface="Arial" panose="020B0604020202020204" pitchFamily="34" charset="0"/>
              <a:buChar char="•"/>
            </a:pPr>
            <a:r>
              <a:rPr lang="cs-CZ" dirty="0">
                <a:solidFill>
                  <a:schemeClr val="tx1"/>
                </a:solidFill>
              </a:rPr>
              <a:t>Dle právní formy</a:t>
            </a:r>
          </a:p>
          <a:p>
            <a:pPr lvl="2" indent="-180000">
              <a:buFont typeface="Arial" panose="020B0604020202020204" pitchFamily="34" charset="0"/>
              <a:buChar char="•"/>
            </a:pPr>
            <a:r>
              <a:rPr lang="cs-CZ" dirty="0">
                <a:solidFill>
                  <a:schemeClr val="tx1"/>
                </a:solidFill>
              </a:rPr>
              <a:t>Fyzické osoby – podnikatelé</a:t>
            </a:r>
          </a:p>
          <a:p>
            <a:pPr lvl="2" indent="-180000">
              <a:buFont typeface="Arial" panose="020B0604020202020204" pitchFamily="34" charset="0"/>
              <a:buChar char="•"/>
            </a:pPr>
            <a:r>
              <a:rPr lang="cs-CZ" dirty="0">
                <a:solidFill>
                  <a:schemeClr val="tx1"/>
                </a:solidFill>
              </a:rPr>
              <a:t>Obchodní závody</a:t>
            </a:r>
          </a:p>
          <a:p>
            <a:pPr lvl="2" indent="-180000">
              <a:buFont typeface="Arial" panose="020B0604020202020204" pitchFamily="34" charset="0"/>
              <a:buChar char="•"/>
            </a:pPr>
            <a:r>
              <a:rPr lang="cs-CZ" dirty="0">
                <a:solidFill>
                  <a:schemeClr val="tx1"/>
                </a:solidFill>
              </a:rPr>
              <a:t>Příspěvkové organizace</a:t>
            </a:r>
          </a:p>
          <a:p>
            <a:pPr lvl="2" indent="-180000">
              <a:buFont typeface="Arial" panose="020B0604020202020204" pitchFamily="34" charset="0"/>
              <a:buChar char="•"/>
            </a:pPr>
            <a:r>
              <a:rPr lang="cs-CZ" dirty="0">
                <a:solidFill>
                  <a:schemeClr val="tx1"/>
                </a:solidFill>
              </a:rPr>
              <a:t>Ostatní poskytovatelé</a:t>
            </a:r>
          </a:p>
        </p:txBody>
      </p:sp>
    </p:spTree>
    <p:extLst>
      <p:ext uri="{BB962C8B-B14F-4D97-AF65-F5344CB8AC3E}">
        <p14:creationId xmlns:p14="http://schemas.microsoft.com/office/powerpoint/2010/main" val="227351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07B1-6501-1C1F-ADED-147BDB3790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D93EB9-63DB-CB33-06B8-4A9BDB44CE2D}"/>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CAA08AD3-4342-6B01-6C78-B079F1516E69}"/>
              </a:ext>
            </a:extLst>
          </p:cNvPr>
          <p:cNvSpPr>
            <a:spLocks noGrp="1"/>
          </p:cNvSpPr>
          <p:nvPr>
            <p:ph idx="1"/>
          </p:nvPr>
        </p:nvSpPr>
        <p:spPr/>
        <p:txBody>
          <a:bodyPr>
            <a:normAutofit lnSpcReduction="10000"/>
          </a:bodyPr>
          <a:lstStyle/>
          <a:p>
            <a:pPr indent="-180000">
              <a:buFont typeface="Arial" panose="020B0604020202020204" pitchFamily="34" charset="0"/>
              <a:buChar char="•"/>
            </a:pPr>
            <a:r>
              <a:rPr lang="cs-CZ" sz="1800" dirty="0">
                <a:solidFill>
                  <a:schemeClr val="tx1"/>
                </a:solidFill>
              </a:rPr>
              <a:t>Fyzické osoby</a:t>
            </a:r>
          </a:p>
          <a:p>
            <a:pPr lvl="1"/>
            <a:r>
              <a:rPr lang="cs-CZ" altLang="cs-CZ" dirty="0">
                <a:solidFill>
                  <a:schemeClr val="tx1"/>
                </a:solidFill>
              </a:rPr>
              <a:t>Živnostenské oprávnění (výpis z ŽR)</a:t>
            </a:r>
          </a:p>
          <a:p>
            <a:pPr lvl="1"/>
            <a:r>
              <a:rPr lang="cs-CZ" altLang="cs-CZ" dirty="0">
                <a:solidFill>
                  <a:schemeClr val="tx1"/>
                </a:solidFill>
              </a:rPr>
              <a:t>Klasifikace živností</a:t>
            </a:r>
          </a:p>
          <a:p>
            <a:pPr lvl="2"/>
            <a:r>
              <a:rPr lang="cs-CZ" altLang="cs-CZ" sz="1800" dirty="0">
                <a:solidFill>
                  <a:schemeClr val="tx1"/>
                </a:solidFill>
              </a:rPr>
              <a:t>Ohlašovací (odborná způsobilost)</a:t>
            </a:r>
          </a:p>
          <a:p>
            <a:pPr lvl="3"/>
            <a:r>
              <a:rPr lang="cs-CZ" altLang="cs-CZ" sz="1800" dirty="0">
                <a:solidFill>
                  <a:schemeClr val="tx1"/>
                </a:solidFill>
              </a:rPr>
              <a:t>Volné</a:t>
            </a:r>
          </a:p>
          <a:p>
            <a:pPr lvl="3"/>
            <a:r>
              <a:rPr lang="cs-CZ" altLang="cs-CZ" sz="1800" dirty="0">
                <a:solidFill>
                  <a:schemeClr val="tx1"/>
                </a:solidFill>
              </a:rPr>
              <a:t>Řemeslné</a:t>
            </a:r>
          </a:p>
          <a:p>
            <a:pPr lvl="3"/>
            <a:r>
              <a:rPr lang="cs-CZ" altLang="cs-CZ" sz="1800" dirty="0">
                <a:solidFill>
                  <a:schemeClr val="tx1"/>
                </a:solidFill>
              </a:rPr>
              <a:t>Vázané</a:t>
            </a:r>
          </a:p>
          <a:p>
            <a:pPr lvl="2"/>
            <a:r>
              <a:rPr lang="cs-CZ" altLang="cs-CZ" sz="1800" dirty="0">
                <a:solidFill>
                  <a:schemeClr val="tx1"/>
                </a:solidFill>
              </a:rPr>
              <a:t>Koncesované </a:t>
            </a:r>
          </a:p>
          <a:p>
            <a:pPr lvl="1"/>
            <a:r>
              <a:rPr lang="cs-CZ" altLang="cs-CZ" dirty="0">
                <a:solidFill>
                  <a:schemeClr val="tx1"/>
                </a:solidFill>
              </a:rPr>
              <a:t>Podmínky</a:t>
            </a:r>
          </a:p>
          <a:p>
            <a:pPr lvl="2"/>
            <a:r>
              <a:rPr lang="cs-CZ" altLang="cs-CZ" sz="1800" dirty="0">
                <a:solidFill>
                  <a:schemeClr val="tx1"/>
                </a:solidFill>
              </a:rPr>
              <a:t>všeobecné (svéprávnost, bezúhonnost)</a:t>
            </a:r>
          </a:p>
          <a:p>
            <a:pPr lvl="2"/>
            <a:r>
              <a:rPr lang="cs-CZ" altLang="cs-CZ" sz="1800" dirty="0">
                <a:solidFill>
                  <a:schemeClr val="tx1"/>
                </a:solidFill>
              </a:rPr>
              <a:t>specifické</a:t>
            </a:r>
            <a:endParaRPr lang="cs-CZ" sz="1800" dirty="0">
              <a:solidFill>
                <a:schemeClr val="tx1"/>
              </a:solidFill>
            </a:endParaRPr>
          </a:p>
          <a:p>
            <a:pPr lvl="1" indent="-180000">
              <a:buFont typeface="Arial" panose="020B0604020202020204" pitchFamily="34" charset="0"/>
              <a:buChar char="•"/>
            </a:pPr>
            <a:r>
              <a:rPr lang="cs-CZ" dirty="0">
                <a:solidFill>
                  <a:schemeClr val="tx1"/>
                </a:solidFill>
              </a:rPr>
              <a:t>Výkon samostatného lékařského povolání není živností</a:t>
            </a:r>
          </a:p>
          <a:p>
            <a:pPr lvl="2" indent="-180000">
              <a:buFont typeface="Arial" panose="020B0604020202020204" pitchFamily="34" charset="0"/>
              <a:buChar char="•"/>
            </a:pPr>
            <a:r>
              <a:rPr lang="cs-CZ" dirty="0">
                <a:solidFill>
                  <a:schemeClr val="tx1"/>
                </a:solidFill>
              </a:rPr>
              <a:t>Jedná se o tzv. „jiné podnikání“</a:t>
            </a:r>
          </a:p>
        </p:txBody>
      </p:sp>
    </p:spTree>
    <p:extLst>
      <p:ext uri="{BB962C8B-B14F-4D97-AF65-F5344CB8AC3E}">
        <p14:creationId xmlns:p14="http://schemas.microsoft.com/office/powerpoint/2010/main" val="26013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32BC-2F39-0A94-755C-EECF0CAC32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2DBD8A8-D557-F105-FE46-6ADC3ACC2951}"/>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4CD12E95-31CF-297F-EECB-E94D2BAA8173}"/>
              </a:ext>
            </a:extLst>
          </p:cNvPr>
          <p:cNvSpPr>
            <a:spLocks noGrp="1"/>
          </p:cNvSpPr>
          <p:nvPr>
            <p:ph idx="1"/>
          </p:nvPr>
        </p:nvSpPr>
        <p:spPr/>
        <p:txBody>
          <a:bodyPr>
            <a:normAutofit/>
          </a:bodyPr>
          <a:lstStyle/>
          <a:p>
            <a:pPr lvl="1" indent="-180000">
              <a:buFont typeface="Arial" panose="020B0604020202020204" pitchFamily="34" charset="0"/>
              <a:buChar char="•"/>
            </a:pPr>
            <a:r>
              <a:rPr lang="cs-CZ" dirty="0">
                <a:solidFill>
                  <a:schemeClr val="tx1"/>
                </a:solidFill>
              </a:rPr>
              <a:t>Jiné podnikání mimo živnostenský zákon</a:t>
            </a:r>
          </a:p>
          <a:p>
            <a:pPr lvl="2" indent="-180000">
              <a:buFont typeface="Arial" panose="020B0604020202020204" pitchFamily="34" charset="0"/>
              <a:buChar char="•"/>
            </a:pPr>
            <a:r>
              <a:rPr lang="cs-CZ" sz="1600" dirty="0">
                <a:solidFill>
                  <a:schemeClr val="tx1"/>
                </a:solidFill>
              </a:rPr>
              <a:t>Nepodlého živnostenskému zákonu, ale jiným zákonům</a:t>
            </a:r>
          </a:p>
          <a:p>
            <a:pPr lvl="2" indent="-180000">
              <a:buFont typeface="Arial" panose="020B0604020202020204" pitchFamily="34" charset="0"/>
              <a:buChar char="•"/>
            </a:pPr>
            <a:r>
              <a:rPr lang="cs-CZ" sz="1600" dirty="0">
                <a:solidFill>
                  <a:schemeClr val="tx1"/>
                </a:solidFill>
              </a:rPr>
              <a:t>Svobodná povolání</a:t>
            </a:r>
          </a:p>
          <a:p>
            <a:pPr lvl="3" indent="-180000">
              <a:buFont typeface="Arial" panose="020B0604020202020204" pitchFamily="34" charset="0"/>
              <a:buChar char="•"/>
            </a:pPr>
            <a:r>
              <a:rPr lang="cs-CZ" sz="1600" dirty="0">
                <a:solidFill>
                  <a:schemeClr val="tx1"/>
                </a:solidFill>
              </a:rPr>
              <a:t>Činnosti fyzických osob, které jsou umělci, vědci, literáty, nebo poskytují odborné služby (např. advokáti, notáři, daňoví poradci, auditoři, lékaři, architekti, soudní znalci, tlumočníci).</a:t>
            </a:r>
          </a:p>
          <a:p>
            <a:pPr lvl="2" indent="-180000">
              <a:buFont typeface="Arial" panose="020B0604020202020204" pitchFamily="34" charset="0"/>
              <a:buChar char="•"/>
            </a:pPr>
            <a:r>
              <a:rPr lang="cs-CZ" sz="1600" dirty="0">
                <a:solidFill>
                  <a:schemeClr val="tx1"/>
                </a:solidFill>
              </a:rPr>
              <a:t>Zemědělská výroba</a:t>
            </a:r>
          </a:p>
          <a:p>
            <a:pPr lvl="3" indent="-180000">
              <a:buFont typeface="Arial" panose="020B0604020202020204" pitchFamily="34" charset="0"/>
              <a:buChar char="•"/>
            </a:pPr>
            <a:r>
              <a:rPr lang="cs-CZ" sz="1600" dirty="0">
                <a:solidFill>
                  <a:schemeClr val="tx1"/>
                </a:solidFill>
              </a:rPr>
              <a:t>Samostatně hospodařící rolníci, kteří jsou zapsáni v evidenci podle zvláštního předpisu.</a:t>
            </a:r>
          </a:p>
          <a:p>
            <a:pPr lvl="2" indent="-180000">
              <a:buFont typeface="Arial" panose="020B0604020202020204" pitchFamily="34" charset="0"/>
              <a:buChar char="•"/>
            </a:pPr>
            <a:r>
              <a:rPr lang="cs-CZ" sz="1600" dirty="0">
                <a:solidFill>
                  <a:schemeClr val="tx1"/>
                </a:solidFill>
              </a:rPr>
              <a:t>Autorské činnosti</a:t>
            </a:r>
          </a:p>
          <a:p>
            <a:pPr lvl="3" indent="-180000">
              <a:buFont typeface="Arial" panose="020B0604020202020204" pitchFamily="34" charset="0"/>
              <a:buChar char="•"/>
            </a:pPr>
            <a:r>
              <a:rPr lang="cs-CZ" sz="1600" dirty="0">
                <a:solidFill>
                  <a:schemeClr val="tx1"/>
                </a:solidFill>
              </a:rPr>
              <a:t>Činnost umělců a tvůrců, kteří vytvářejí díla dle autorského zákona (např. spisovatelé, malíři).</a:t>
            </a:r>
          </a:p>
          <a:p>
            <a:pPr lvl="2" indent="-180000">
              <a:buFont typeface="Arial" panose="020B0604020202020204" pitchFamily="34" charset="0"/>
              <a:buChar char="•"/>
            </a:pPr>
            <a:r>
              <a:rPr lang="cs-CZ" sz="1600" dirty="0">
                <a:solidFill>
                  <a:schemeClr val="tx1"/>
                </a:solidFill>
              </a:rPr>
              <a:t>Činnost makléřů a některých poradců</a:t>
            </a:r>
          </a:p>
          <a:p>
            <a:pPr lvl="3" indent="-180000">
              <a:buFont typeface="Arial" panose="020B0604020202020204" pitchFamily="34" charset="0"/>
              <a:buChar char="•"/>
            </a:pPr>
            <a:r>
              <a:rPr lang="cs-CZ" sz="1600" dirty="0">
                <a:solidFill>
                  <a:schemeClr val="tx1"/>
                </a:solidFill>
              </a:rPr>
              <a:t>V určitých případech se může jednat o činnost mimo režim živnostenského zákona.</a:t>
            </a:r>
          </a:p>
          <a:p>
            <a:pPr lvl="2" indent="-180000">
              <a:buFont typeface="Arial" panose="020B0604020202020204" pitchFamily="34" charset="0"/>
              <a:buChar char="•"/>
            </a:pPr>
            <a:r>
              <a:rPr lang="cs-CZ" sz="1600" dirty="0">
                <a:solidFill>
                  <a:schemeClr val="tx1"/>
                </a:solidFill>
              </a:rPr>
              <a:t>Provozování soukromých škol a zdravotnických zařízení</a:t>
            </a:r>
          </a:p>
          <a:p>
            <a:pPr lvl="3" indent="-180000">
              <a:buFont typeface="Arial" panose="020B0604020202020204" pitchFamily="34" charset="0"/>
              <a:buChar char="•"/>
            </a:pPr>
            <a:r>
              <a:rPr lang="cs-CZ" sz="1600" dirty="0">
                <a:solidFill>
                  <a:schemeClr val="tx1"/>
                </a:solidFill>
              </a:rPr>
              <a:t>Podnikání v oblasti školství či zdravotnictví. </a:t>
            </a:r>
          </a:p>
        </p:txBody>
      </p:sp>
    </p:spTree>
    <p:extLst>
      <p:ext uri="{BB962C8B-B14F-4D97-AF65-F5344CB8AC3E}">
        <p14:creationId xmlns:p14="http://schemas.microsoft.com/office/powerpoint/2010/main" val="4037859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0DE37-43C2-AF6C-87A0-1A60A15BE4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7066C2-22DC-93C3-AB6D-7466EF29766E}"/>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54E0F57D-0453-4801-03C7-9D150634DE27}"/>
              </a:ext>
            </a:extLst>
          </p:cNvPr>
          <p:cNvSpPr>
            <a:spLocks noGrp="1"/>
          </p:cNvSpPr>
          <p:nvPr>
            <p:ph idx="1"/>
          </p:nvPr>
        </p:nvSpPr>
        <p:spPr/>
        <p:txBody>
          <a:bodyPr>
            <a:normAutofit/>
          </a:bodyPr>
          <a:lstStyle/>
          <a:p>
            <a:pPr lvl="1" indent="-180000">
              <a:buFont typeface="Arial" panose="020B0604020202020204" pitchFamily="34" charset="0"/>
              <a:buChar char="•"/>
            </a:pPr>
            <a:r>
              <a:rPr lang="cs-CZ" sz="1600" dirty="0">
                <a:solidFill>
                  <a:schemeClr val="tx1"/>
                </a:solidFill>
              </a:rPr>
              <a:t>Klíčové rozdíly od živnosti:</a:t>
            </a:r>
          </a:p>
          <a:p>
            <a:pPr lvl="1" indent="-180000">
              <a:buFont typeface="Arial" panose="020B0604020202020204" pitchFamily="34" charset="0"/>
              <a:buChar char="•"/>
            </a:pPr>
            <a:r>
              <a:rPr lang="cs-CZ" sz="1600" dirty="0">
                <a:solidFill>
                  <a:schemeClr val="tx1"/>
                </a:solidFill>
              </a:rPr>
              <a:t>Oprávnění: Místo živnostenského listu je nutná např. registrace u profesní komory, rozhodnutí o povolení (pro soukromé školy) či evidence (zemědělci).</a:t>
            </a:r>
          </a:p>
          <a:p>
            <a:pPr lvl="1" indent="-180000">
              <a:buFont typeface="Arial" panose="020B0604020202020204" pitchFamily="34" charset="0"/>
              <a:buChar char="•"/>
            </a:pPr>
            <a:r>
              <a:rPr lang="cs-CZ" sz="1600" dirty="0">
                <a:solidFill>
                  <a:schemeClr val="tx1"/>
                </a:solidFill>
              </a:rPr>
              <a:t>Registrace: Často se nezapisují do živnostenského rejstříku, ale do jiných evidencí.</a:t>
            </a:r>
          </a:p>
          <a:p>
            <a:pPr lvl="1" indent="-180000">
              <a:buFont typeface="Arial" panose="020B0604020202020204" pitchFamily="34" charset="0"/>
              <a:buChar char="•"/>
            </a:pPr>
            <a:r>
              <a:rPr lang="cs-CZ" sz="1600" dirty="0">
                <a:solidFill>
                  <a:schemeClr val="tx1"/>
                </a:solidFill>
              </a:rPr>
              <a:t>Zdanění: Příjmy se uvádějí v daňovém přiznání (obvykle dle § 7 zákona o daních z příjmů), ale specifika se mohou lišit.</a:t>
            </a:r>
          </a:p>
          <a:p>
            <a:pPr lvl="1" indent="-180000">
              <a:buFont typeface="Arial" panose="020B0604020202020204" pitchFamily="34" charset="0"/>
              <a:buChar char="•"/>
            </a:pPr>
            <a:endParaRPr lang="cs-CZ" sz="1600" dirty="0">
              <a:solidFill>
                <a:schemeClr val="tx1"/>
              </a:solidFill>
            </a:endParaRPr>
          </a:p>
          <a:p>
            <a:pPr lvl="1" indent="-180000">
              <a:buFont typeface="Arial" panose="020B0604020202020204" pitchFamily="34" charset="0"/>
              <a:buChar char="•"/>
            </a:pPr>
            <a:r>
              <a:rPr lang="cs-CZ" sz="1600" dirty="0">
                <a:solidFill>
                  <a:schemeClr val="tx1"/>
                </a:solidFill>
              </a:rPr>
              <a:t>Společné znaky:</a:t>
            </a:r>
          </a:p>
          <a:p>
            <a:pPr lvl="1" indent="-180000">
              <a:buFont typeface="Arial" panose="020B0604020202020204" pitchFamily="34" charset="0"/>
              <a:buChar char="•"/>
            </a:pPr>
            <a:r>
              <a:rPr lang="cs-CZ" sz="1600" dirty="0">
                <a:solidFill>
                  <a:schemeClr val="tx1"/>
                </a:solidFill>
              </a:rPr>
              <a:t>I pro tyto činnosti platí, že pokud je vykonáváte soustavně, samostatně a s cílem dosáhnout zisk, jste považováni za podnikatele dle občanského zákoníku.</a:t>
            </a:r>
          </a:p>
        </p:txBody>
      </p:sp>
    </p:spTree>
    <p:extLst>
      <p:ext uri="{BB962C8B-B14F-4D97-AF65-F5344CB8AC3E}">
        <p14:creationId xmlns:p14="http://schemas.microsoft.com/office/powerpoint/2010/main" val="4279694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50F2-D3D3-C66B-41F3-2A6B353F94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35DE03F-3A77-7651-6612-28B0A4F1CF0A}"/>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CC6989F5-4C28-C698-EF1B-6E4259B93491}"/>
              </a:ext>
            </a:extLst>
          </p:cNvPr>
          <p:cNvSpPr>
            <a:spLocks noGrp="1"/>
          </p:cNvSpPr>
          <p:nvPr>
            <p:ph idx="1"/>
          </p:nvPr>
        </p:nvSpPr>
        <p:spPr/>
        <p:txBody>
          <a:bodyPr>
            <a:normAutofit/>
          </a:bodyPr>
          <a:lstStyle/>
          <a:p>
            <a:pPr lvl="1" indent="-180000">
              <a:buFont typeface="Arial" panose="020B0604020202020204" pitchFamily="34" charset="0"/>
              <a:buChar char="•"/>
            </a:pPr>
            <a:r>
              <a:rPr lang="cs-CZ" sz="1600" dirty="0">
                <a:solidFill>
                  <a:schemeClr val="tx1"/>
                </a:solidFill>
              </a:rPr>
              <a:t>Podmínky k udělení oprávní k poskytování zdravotních služeb pro FO</a:t>
            </a:r>
          </a:p>
          <a:p>
            <a:pPr lvl="2" indent="-180000">
              <a:buFont typeface="Arial" panose="020B0604020202020204" pitchFamily="34" charset="0"/>
              <a:buChar char="•"/>
            </a:pPr>
            <a:r>
              <a:rPr lang="cs-CZ" sz="1200" dirty="0">
                <a:solidFill>
                  <a:schemeClr val="tx1"/>
                </a:solidFill>
              </a:rPr>
              <a:t>a) dosáhla věku 18 let,</a:t>
            </a:r>
          </a:p>
          <a:p>
            <a:pPr lvl="2" indent="-180000">
              <a:buFont typeface="Arial" panose="020B0604020202020204" pitchFamily="34" charset="0"/>
              <a:buChar char="•"/>
            </a:pPr>
            <a:r>
              <a:rPr lang="cs-CZ" sz="1200" dirty="0">
                <a:solidFill>
                  <a:schemeClr val="tx1"/>
                </a:solidFill>
              </a:rPr>
              <a:t>b) je plně svéprávná,</a:t>
            </a:r>
          </a:p>
          <a:p>
            <a:pPr lvl="2" indent="-180000">
              <a:buFont typeface="Arial" panose="020B0604020202020204" pitchFamily="34" charset="0"/>
              <a:buChar char="•"/>
            </a:pPr>
            <a:r>
              <a:rPr lang="cs-CZ" sz="1200" dirty="0">
                <a:solidFill>
                  <a:schemeClr val="tx1"/>
                </a:solidFill>
              </a:rPr>
              <a:t>c) je bezúhonná,</a:t>
            </a:r>
          </a:p>
          <a:p>
            <a:pPr lvl="2" indent="-180000">
              <a:buFont typeface="Arial" panose="020B0604020202020204" pitchFamily="34" charset="0"/>
              <a:buChar char="•"/>
            </a:pPr>
            <a:r>
              <a:rPr lang="cs-CZ" sz="1200" dirty="0">
                <a:solidFill>
                  <a:schemeClr val="tx1"/>
                </a:solidFill>
              </a:rPr>
              <a:t>d) je držitelem povolení k pobytu na území České republiky, pokud má povinnost takové povolení mít,</a:t>
            </a:r>
          </a:p>
          <a:p>
            <a:pPr lvl="2" indent="-180000">
              <a:buFont typeface="Arial" panose="020B0604020202020204" pitchFamily="34" charset="0"/>
              <a:buChar char="•"/>
            </a:pPr>
            <a:r>
              <a:rPr lang="cs-CZ" sz="1200" dirty="0">
                <a:solidFill>
                  <a:schemeClr val="tx1"/>
                </a:solidFill>
              </a:rPr>
              <a:t>e) je způsobilá k samostatnému výkonu zdravotnického povolání v oboru zdravotní péče, kterou bude poskytovat jako zdravotní službu a je členem komory, jestliže členství v komoře je podmínkou pro výkon tohoto povolání, nebo ustanovila odborného zástupce,</a:t>
            </a:r>
          </a:p>
          <a:p>
            <a:pPr lvl="2" indent="-180000">
              <a:buFont typeface="Arial" panose="020B0604020202020204" pitchFamily="34" charset="0"/>
              <a:buChar char="•"/>
            </a:pPr>
            <a:r>
              <a:rPr lang="cs-CZ" sz="1200" dirty="0">
                <a:solidFill>
                  <a:schemeClr val="tx1"/>
                </a:solidFill>
              </a:rPr>
              <a:t>f) je oprávněna užívat k poskytování zdravotních služeb zdravotnické zařízení (viz dále), které splňuje požadavky na technické a věcné vybavení,</a:t>
            </a:r>
          </a:p>
          <a:p>
            <a:pPr lvl="2" indent="-180000">
              <a:buFont typeface="Arial" panose="020B0604020202020204" pitchFamily="34" charset="0"/>
              <a:buChar char="•"/>
            </a:pPr>
            <a:r>
              <a:rPr lang="cs-CZ" sz="1200" dirty="0">
                <a:solidFill>
                  <a:schemeClr val="tx1"/>
                </a:solidFill>
              </a:rPr>
              <a:t>g) jsou splněny požadavky na personální zabezpečení poskytovaných zdravotních služeb,</a:t>
            </a:r>
          </a:p>
          <a:p>
            <a:pPr lvl="2" indent="-180000">
              <a:buFont typeface="Arial" panose="020B0604020202020204" pitchFamily="34" charset="0"/>
              <a:buChar char="•"/>
            </a:pPr>
            <a:r>
              <a:rPr lang="cs-CZ" sz="1200" dirty="0">
                <a:solidFill>
                  <a:schemeClr val="tx1"/>
                </a:solidFill>
              </a:rPr>
              <a:t>h) Státní ústav pro kontrolu léčiv vydal souhlasné závazné stanovisko podle § 15 odst. 2, jde-li o poskytování lékárenské péče,</a:t>
            </a:r>
          </a:p>
          <a:p>
            <a:pPr lvl="2" indent="-180000">
              <a:buFont typeface="Arial" panose="020B0604020202020204" pitchFamily="34" charset="0"/>
              <a:buChar char="•"/>
            </a:pPr>
            <a:r>
              <a:rPr lang="cs-CZ" sz="1200" dirty="0">
                <a:solidFill>
                  <a:schemeClr val="tx1"/>
                </a:solidFill>
              </a:rPr>
              <a:t>i) orgán ochrany veřejného zdraví schválil provozní řád zdravotnického zařízení podle zákona o ochraně veřejného zdraví,</a:t>
            </a:r>
          </a:p>
          <a:p>
            <a:pPr lvl="2" indent="-180000">
              <a:buFont typeface="Arial" panose="020B0604020202020204" pitchFamily="34" charset="0"/>
              <a:buChar char="•"/>
            </a:pPr>
            <a:r>
              <a:rPr lang="cs-CZ" sz="1200" dirty="0">
                <a:solidFill>
                  <a:schemeClr val="tx1"/>
                </a:solidFill>
              </a:rPr>
              <a:t>j) ministerstvo vydalo rozhodnutí o udělení povolení podle § 15 odst. 3, jde-li o poskytování lázeňské léčebně rehabilitační péče,</a:t>
            </a:r>
          </a:p>
          <a:p>
            <a:pPr lvl="2" indent="-180000">
              <a:buFont typeface="Arial" panose="020B0604020202020204" pitchFamily="34" charset="0"/>
              <a:buChar char="•"/>
            </a:pPr>
            <a:r>
              <a:rPr lang="cs-CZ" sz="1200" dirty="0">
                <a:solidFill>
                  <a:schemeClr val="tx1"/>
                </a:solidFill>
              </a:rPr>
              <a:t>k) splňuje podmínky podle § 11 odst. 8, jde-li o poskytování sociálně-zdravotní lůžkové péče podle § 9 odst. 2 písm. e) nebo ošetřovatelské péče v zařízeních sociálních služeb podle § 10 odst. 1 písm. c),</a:t>
            </a:r>
          </a:p>
          <a:p>
            <a:pPr lvl="2" indent="-180000">
              <a:buFont typeface="Arial" panose="020B0604020202020204" pitchFamily="34" charset="0"/>
              <a:buChar char="•"/>
            </a:pPr>
            <a:r>
              <a:rPr lang="cs-CZ" sz="1200" dirty="0">
                <a:solidFill>
                  <a:schemeClr val="tx1"/>
                </a:solidFill>
              </a:rPr>
              <a:t>l) netrvá žádná z překážek pro udělení oprávnění uvedených v § 17 písm. a) až f),</a:t>
            </a:r>
          </a:p>
          <a:p>
            <a:pPr lvl="2" indent="-180000">
              <a:buFont typeface="Arial" panose="020B0604020202020204" pitchFamily="34" charset="0"/>
              <a:buChar char="•"/>
            </a:pPr>
            <a:r>
              <a:rPr lang="cs-CZ" sz="1200" dirty="0">
                <a:solidFill>
                  <a:schemeClr val="tx1"/>
                </a:solidFill>
              </a:rPr>
              <a:t>m) je splněna podmínka podle § 44d, jde-li o centrum duševního zdraví,</a:t>
            </a:r>
          </a:p>
          <a:p>
            <a:pPr lvl="2" indent="-180000">
              <a:buFont typeface="Arial" panose="020B0604020202020204" pitchFamily="34" charset="0"/>
              <a:buChar char="•"/>
            </a:pPr>
            <a:r>
              <a:rPr lang="cs-CZ" sz="1200" dirty="0">
                <a:solidFill>
                  <a:schemeClr val="tx1"/>
                </a:solidFill>
              </a:rPr>
              <a:t>n) jsou splněny podmínky podle § 44g odst. 2 a 3, jde-li o urgentní příjem.</a:t>
            </a:r>
          </a:p>
        </p:txBody>
      </p:sp>
    </p:spTree>
    <p:extLst>
      <p:ext uri="{BB962C8B-B14F-4D97-AF65-F5344CB8AC3E}">
        <p14:creationId xmlns:p14="http://schemas.microsoft.com/office/powerpoint/2010/main" val="2508284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2760B-72A4-8492-EDAF-3AB44F6FBE5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E806BF-0FE9-85C9-1EA4-7B010DBA336B}"/>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79FAFCEC-53C3-F786-4C46-CE5803A837A8}"/>
              </a:ext>
            </a:extLst>
          </p:cNvPr>
          <p:cNvSpPr>
            <a:spLocks noGrp="1"/>
          </p:cNvSpPr>
          <p:nvPr>
            <p:ph idx="1"/>
          </p:nvPr>
        </p:nvSpPr>
        <p:spPr/>
        <p:txBody>
          <a:bodyPr>
            <a:normAutofit lnSpcReduction="10000"/>
          </a:bodyPr>
          <a:lstStyle/>
          <a:p>
            <a:pPr lvl="1" indent="-180000">
              <a:buFont typeface="Arial" panose="020B0604020202020204" pitchFamily="34" charset="0"/>
              <a:buChar char="•"/>
            </a:pPr>
            <a:r>
              <a:rPr lang="cs-CZ" sz="2000" dirty="0">
                <a:solidFill>
                  <a:schemeClr val="tx1"/>
                </a:solidFill>
              </a:rPr>
              <a:t>Podmínky pro zdravotnické zařízení</a:t>
            </a:r>
          </a:p>
          <a:p>
            <a:pPr lvl="2" indent="-180000">
              <a:buFont typeface="Arial" panose="020B0604020202020204" pitchFamily="34" charset="0"/>
              <a:buChar char="•"/>
            </a:pPr>
            <a:r>
              <a:rPr lang="cs-CZ" sz="1600" dirty="0">
                <a:solidFill>
                  <a:schemeClr val="tx1"/>
                </a:solidFill>
              </a:rPr>
              <a:t>Registrace u odboru zdravotnictví příslušného krajského úřadu</a:t>
            </a:r>
          </a:p>
          <a:p>
            <a:pPr lvl="2" indent="-180000">
              <a:buFont typeface="Arial" panose="020B0604020202020204" pitchFamily="34" charset="0"/>
              <a:buChar char="•"/>
            </a:pPr>
            <a:r>
              <a:rPr lang="cs-CZ" sz="1600" dirty="0">
                <a:solidFill>
                  <a:schemeClr val="tx1"/>
                </a:solidFill>
              </a:rPr>
              <a:t>Povinné pojištění odpovědnosti</a:t>
            </a:r>
          </a:p>
          <a:p>
            <a:pPr lvl="2" indent="-180000">
              <a:buFont typeface="Arial" panose="020B0604020202020204" pitchFamily="34" charset="0"/>
              <a:buChar char="•"/>
            </a:pPr>
            <a:r>
              <a:rPr lang="cs-CZ" sz="1600" dirty="0">
                <a:solidFill>
                  <a:schemeClr val="tx1"/>
                </a:solidFill>
              </a:rPr>
              <a:t>Smlouva s určitým okruhem zdravotnických pojišťoven</a:t>
            </a:r>
          </a:p>
          <a:p>
            <a:pPr lvl="2" indent="-180000">
              <a:buFont typeface="Arial" panose="020B0604020202020204" pitchFamily="34" charset="0"/>
              <a:buChar char="•"/>
            </a:pPr>
            <a:r>
              <a:rPr lang="cs-CZ" sz="1600" dirty="0">
                <a:solidFill>
                  <a:schemeClr val="tx1"/>
                </a:solidFill>
              </a:rPr>
              <a:t>Patřičná vybavenost a hygienické požadavky</a:t>
            </a:r>
          </a:p>
          <a:p>
            <a:pPr lvl="1" indent="-180000">
              <a:buFont typeface="Arial" panose="020B0604020202020204" pitchFamily="34" charset="0"/>
              <a:buChar char="•"/>
            </a:pPr>
            <a:r>
              <a:rPr lang="cs-CZ" sz="2000" dirty="0">
                <a:solidFill>
                  <a:schemeClr val="tx1"/>
                </a:solidFill>
              </a:rPr>
              <a:t>Provozovatel zdravotnického zařízení musí plnit (zejména)</a:t>
            </a:r>
          </a:p>
          <a:p>
            <a:pPr lvl="2" indent="-180000">
              <a:buFont typeface="Arial" panose="020B0604020202020204" pitchFamily="34" charset="0"/>
              <a:buChar char="•"/>
            </a:pPr>
            <a:r>
              <a:rPr lang="cs-CZ" sz="1600" dirty="0">
                <a:solidFill>
                  <a:schemeClr val="tx1"/>
                </a:solidFill>
              </a:rPr>
              <a:t>Přidělené IČO</a:t>
            </a:r>
          </a:p>
          <a:p>
            <a:pPr lvl="2" indent="-180000">
              <a:buFont typeface="Arial" panose="020B0604020202020204" pitchFamily="34" charset="0"/>
              <a:buChar char="•"/>
            </a:pPr>
            <a:r>
              <a:rPr lang="cs-CZ" sz="1600" dirty="0">
                <a:solidFill>
                  <a:schemeClr val="tx1"/>
                </a:solidFill>
              </a:rPr>
              <a:t>Registrace u správce daně (FÚ)</a:t>
            </a:r>
          </a:p>
          <a:p>
            <a:pPr lvl="2" indent="-180000">
              <a:buFont typeface="Arial" panose="020B0604020202020204" pitchFamily="34" charset="0"/>
              <a:buChar char="•"/>
            </a:pPr>
            <a:r>
              <a:rPr lang="cs-CZ" sz="1600" dirty="0">
                <a:solidFill>
                  <a:schemeClr val="tx1"/>
                </a:solidFill>
              </a:rPr>
              <a:t>Registrace u zdravotní pojišťovny jako účastník povinného zdravotního pojištění</a:t>
            </a:r>
          </a:p>
          <a:p>
            <a:pPr lvl="2" indent="-180000">
              <a:buFont typeface="Arial" panose="020B0604020202020204" pitchFamily="34" charset="0"/>
              <a:buChar char="•"/>
            </a:pPr>
            <a:r>
              <a:rPr lang="cs-CZ" sz="1600" dirty="0">
                <a:solidFill>
                  <a:schemeClr val="tx1"/>
                </a:solidFill>
              </a:rPr>
              <a:t>Registrace u správy sociálního zabezpečení</a:t>
            </a:r>
          </a:p>
          <a:p>
            <a:pPr lvl="2" indent="-180000">
              <a:buFont typeface="Arial" panose="020B0604020202020204" pitchFamily="34" charset="0"/>
              <a:buChar char="•"/>
            </a:pPr>
            <a:r>
              <a:rPr lang="cs-CZ" sz="1600" dirty="0">
                <a:solidFill>
                  <a:schemeClr val="tx1"/>
                </a:solidFill>
              </a:rPr>
              <a:t>Běžný účet u banky</a:t>
            </a:r>
          </a:p>
          <a:p>
            <a:pPr lvl="2" indent="-180000">
              <a:buFont typeface="Arial" panose="020B0604020202020204" pitchFamily="34" charset="0"/>
              <a:buChar char="•"/>
            </a:pPr>
            <a:r>
              <a:rPr lang="cs-CZ" sz="1600" dirty="0">
                <a:solidFill>
                  <a:schemeClr val="tx1"/>
                </a:solidFill>
              </a:rPr>
              <a:t>Vedení účetnictví nebo daňové evidence</a:t>
            </a:r>
          </a:p>
          <a:p>
            <a:pPr lvl="2" indent="-180000">
              <a:buFont typeface="Arial" panose="020B0604020202020204" pitchFamily="34" charset="0"/>
              <a:buChar char="•"/>
            </a:pPr>
            <a:r>
              <a:rPr lang="cs-CZ" sz="1600" dirty="0">
                <a:solidFill>
                  <a:schemeClr val="tx1"/>
                </a:solidFill>
              </a:rPr>
              <a:t>Plnit povinnosti dané zákony ve vazbě na daně</a:t>
            </a:r>
          </a:p>
          <a:p>
            <a:pPr lvl="2" indent="-180000">
              <a:buFont typeface="Arial" panose="020B0604020202020204" pitchFamily="34" charset="0"/>
              <a:buChar char="•"/>
            </a:pPr>
            <a:r>
              <a:rPr lang="cs-CZ" sz="1600" dirty="0">
                <a:solidFill>
                  <a:schemeClr val="tx1"/>
                </a:solidFill>
              </a:rPr>
              <a:t>Plnit další povinnosti uložené právními předpisy</a:t>
            </a:r>
          </a:p>
        </p:txBody>
      </p:sp>
    </p:spTree>
    <p:extLst>
      <p:ext uri="{BB962C8B-B14F-4D97-AF65-F5344CB8AC3E}">
        <p14:creationId xmlns:p14="http://schemas.microsoft.com/office/powerpoint/2010/main" val="3039242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3F4D7-51EC-2031-EEAC-CC3C187326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5B51BBA-A060-6219-3CE1-AD149835894A}"/>
              </a:ext>
            </a:extLst>
          </p:cNvPr>
          <p:cNvSpPr>
            <a:spLocks noGrp="1"/>
          </p:cNvSpPr>
          <p:nvPr>
            <p:ph type="title"/>
          </p:nvPr>
        </p:nvSpPr>
        <p:spPr/>
        <p:txBody>
          <a:bodyPr/>
          <a:lstStyle/>
          <a:p>
            <a:r>
              <a:rPr lang="cs-CZ" dirty="0"/>
              <a:t>Poskytovatele zdravotnických služeb – členění dle právní formy</a:t>
            </a:r>
          </a:p>
        </p:txBody>
      </p:sp>
      <p:sp>
        <p:nvSpPr>
          <p:cNvPr id="3" name="Zástupný obsah 2">
            <a:extLst>
              <a:ext uri="{FF2B5EF4-FFF2-40B4-BE49-F238E27FC236}">
                <a16:creationId xmlns:a16="http://schemas.microsoft.com/office/drawing/2014/main" id="{0E992334-168A-E809-83DA-E8583C900DC6}"/>
              </a:ext>
            </a:extLst>
          </p:cNvPr>
          <p:cNvSpPr>
            <a:spLocks noGrp="1"/>
          </p:cNvSpPr>
          <p:nvPr>
            <p:ph idx="1"/>
          </p:nvPr>
        </p:nvSpPr>
        <p:spPr/>
        <p:txBody>
          <a:bodyPr>
            <a:normAutofit/>
          </a:bodyPr>
          <a:lstStyle/>
          <a:p>
            <a:pPr lvl="1" indent="-180000">
              <a:buFont typeface="Arial" panose="020B0604020202020204" pitchFamily="34" charset="0"/>
              <a:buChar char="•"/>
            </a:pPr>
            <a:r>
              <a:rPr lang="cs-CZ" sz="2000" dirty="0">
                <a:solidFill>
                  <a:schemeClr val="tx1"/>
                </a:solidFill>
              </a:rPr>
              <a:t>Termín obchodní závod vs. podnik vs. podnikatel</a:t>
            </a:r>
          </a:p>
          <a:p>
            <a:pPr lvl="1" indent="-180000">
              <a:buFont typeface="Arial" panose="020B0604020202020204" pitchFamily="34" charset="0"/>
              <a:buChar char="•"/>
            </a:pPr>
            <a:r>
              <a:rPr lang="cs-CZ" sz="2000" dirty="0">
                <a:solidFill>
                  <a:schemeClr val="tx1"/>
                </a:solidFill>
              </a:rPr>
              <a:t>V ZOK je podnik chápán jako objekt právních vztahů. Podnikem se rozumí soubor hmotných, jakož i osobních a nehmotných složek podnikání. K podniku náleží věci, práva a jiné majetkové hodnoty, které patří provozovateli podniku a slouží k provozování podniku nebo vzhledem ke své povaze mají tomuto účelu sloužit.</a:t>
            </a:r>
          </a:p>
          <a:p>
            <a:pPr lvl="1" indent="-180000">
              <a:buFont typeface="Arial" panose="020B0604020202020204" pitchFamily="34" charset="0"/>
              <a:buChar char="•"/>
            </a:pPr>
            <a:r>
              <a:rPr lang="cs-CZ" sz="2000" dirty="0">
                <a:solidFill>
                  <a:schemeClr val="tx1"/>
                </a:solidFill>
              </a:rPr>
              <a:t>V ZOK je používán termín: obchodní závod</a:t>
            </a:r>
          </a:p>
          <a:p>
            <a:pPr lvl="1" indent="-180000">
              <a:buFont typeface="Arial" panose="020B0604020202020204" pitchFamily="34" charset="0"/>
              <a:buChar char="•"/>
            </a:pPr>
            <a:r>
              <a:rPr lang="cs-CZ" sz="2000" dirty="0">
                <a:solidFill>
                  <a:schemeClr val="tx1"/>
                </a:solidFill>
              </a:rPr>
              <a:t>G. WUEHE definuje podnik jako plánovitě organizovanou hospodářskou jednotku, v níž se zhotovují a prodávají věcné statky a služby. Definice vymezuje podnik jako komplexní objekt, který je předmětem zkoumání různých vědeckých disciplín.</a:t>
            </a:r>
          </a:p>
          <a:p>
            <a:pPr lvl="1" indent="-180000">
              <a:buFont typeface="Arial" panose="020B0604020202020204" pitchFamily="34" charset="0"/>
              <a:buChar char="•"/>
            </a:pPr>
            <a:r>
              <a:rPr lang="cs-CZ" sz="2000" dirty="0">
                <a:solidFill>
                  <a:schemeClr val="tx1"/>
                </a:solidFill>
              </a:rPr>
              <a:t>Jiná definice nahlíží na podnik jako na kombinaci výrobních činitelů (práce, investiční majetek a materiál + čtvrtý (tzv. dispozitivní faktor): řízení podniku), s jejichž pomocí vlastníci podniku chtějí dosáhnout konkrétních cílů.</a:t>
            </a:r>
          </a:p>
          <a:p>
            <a:pPr lvl="1" indent="-180000">
              <a:buFont typeface="Arial" panose="020B0604020202020204" pitchFamily="34" charset="0"/>
              <a:buChar char="•"/>
            </a:pPr>
            <a:endParaRPr lang="cs-CZ" sz="1600" dirty="0">
              <a:solidFill>
                <a:schemeClr val="tx1"/>
              </a:solidFill>
            </a:endParaRPr>
          </a:p>
        </p:txBody>
      </p:sp>
    </p:spTree>
    <p:extLst>
      <p:ext uri="{BB962C8B-B14F-4D97-AF65-F5344CB8AC3E}">
        <p14:creationId xmlns:p14="http://schemas.microsoft.com/office/powerpoint/2010/main" val="19798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99CEF4CF-8EC3-CB2D-2FEB-E4BCD03D3A78}"/>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27651" name="Zástupný symbol pro obsah 2">
            <a:extLst>
              <a:ext uri="{FF2B5EF4-FFF2-40B4-BE49-F238E27FC236}">
                <a16:creationId xmlns:a16="http://schemas.microsoft.com/office/drawing/2014/main" id="{8A08E276-6644-5CE9-F77E-12EDB3CD482C}"/>
              </a:ext>
            </a:extLst>
          </p:cNvPr>
          <p:cNvSpPr>
            <a:spLocks noGrp="1"/>
          </p:cNvSpPr>
          <p:nvPr>
            <p:ph idx="1"/>
          </p:nvPr>
        </p:nvSpPr>
        <p:spPr/>
        <p:txBody>
          <a:bodyPr/>
          <a:lstStyle/>
          <a:p>
            <a:r>
              <a:rPr lang="cs-CZ" altLang="cs-CZ"/>
              <a:t>Obecné orgány podniků</a:t>
            </a:r>
          </a:p>
          <a:p>
            <a:pPr lvl="1"/>
            <a:r>
              <a:rPr lang="cs-CZ" altLang="cs-CZ" sz="2000"/>
              <a:t>Nejvyšší orgán</a:t>
            </a:r>
          </a:p>
          <a:p>
            <a:pPr lvl="1"/>
            <a:r>
              <a:rPr lang="cs-CZ" altLang="cs-CZ" sz="2000"/>
              <a:t>Statutární orgán</a:t>
            </a:r>
          </a:p>
          <a:p>
            <a:pPr lvl="1"/>
            <a:r>
              <a:rPr lang="cs-CZ" altLang="cs-CZ" sz="2000"/>
              <a:t>Kontrolní orgán</a:t>
            </a:r>
          </a:p>
          <a:p>
            <a:endParaRPr lang="cs-CZ" altLang="cs-CZ"/>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6C8954CC-8773-05B6-A8C0-0533AEEECA19}"/>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 name="Zástupný symbol pro obsah 2">
            <a:extLst>
              <a:ext uri="{FF2B5EF4-FFF2-40B4-BE49-F238E27FC236}">
                <a16:creationId xmlns:a16="http://schemas.microsoft.com/office/drawing/2014/main" id="{B252FCFA-0493-492E-1B4F-D73CE68D1261}"/>
              </a:ext>
            </a:extLst>
          </p:cNvPr>
          <p:cNvSpPr>
            <a:spLocks noGrp="1"/>
          </p:cNvSpPr>
          <p:nvPr>
            <p:ph sz="half" idx="1"/>
          </p:nvPr>
        </p:nvSpPr>
        <p:spPr>
          <a:xfrm>
            <a:off x="1981200" y="2249488"/>
            <a:ext cx="4038600" cy="4525962"/>
          </a:xfrm>
        </p:spPr>
        <p:txBody>
          <a:bodyPr/>
          <a:lstStyle/>
          <a:p>
            <a:pPr marL="109537" indent="0">
              <a:buNone/>
              <a:defRPr/>
            </a:pPr>
            <a:r>
              <a:rPr lang="cs-CZ" u="sng" dirty="0"/>
              <a:t>Veřejná obchodní společnost</a:t>
            </a:r>
          </a:p>
          <a:p>
            <a:pPr>
              <a:defRPr/>
            </a:pPr>
            <a:r>
              <a:rPr lang="cs-CZ" dirty="0"/>
              <a:t>Podnikání minimálně dvou osob, ručí společně</a:t>
            </a:r>
          </a:p>
          <a:p>
            <a:pPr>
              <a:defRPr/>
            </a:pPr>
            <a:r>
              <a:rPr lang="cs-CZ" dirty="0"/>
              <a:t>Podíly stejné (případně ve společenské smlouvě dohodnuto jinak)</a:t>
            </a:r>
          </a:p>
          <a:p>
            <a:pPr>
              <a:defRPr/>
            </a:pPr>
            <a:r>
              <a:rPr lang="cs-CZ" dirty="0"/>
              <a:t>K rozhodování ve všech věcech společnosti je zapotřebí souhlasu všech společníků, ledaže společenská smlouva určí jinak.</a:t>
            </a:r>
          </a:p>
          <a:p>
            <a:pPr>
              <a:defRPr/>
            </a:pPr>
            <a:r>
              <a:rPr lang="cs-CZ" dirty="0"/>
              <a:t>Zisk a ztráta se dělí mezi společníky rovným dílem.</a:t>
            </a:r>
          </a:p>
          <a:p>
            <a:pPr lvl="1">
              <a:defRPr/>
            </a:pPr>
            <a:endParaRPr lang="cs-CZ" dirty="0"/>
          </a:p>
        </p:txBody>
      </p:sp>
      <p:sp>
        <p:nvSpPr>
          <p:cNvPr id="5" name="Zástupný symbol pro obsah 4">
            <a:extLst>
              <a:ext uri="{FF2B5EF4-FFF2-40B4-BE49-F238E27FC236}">
                <a16:creationId xmlns:a16="http://schemas.microsoft.com/office/drawing/2014/main" id="{2A0854DE-E480-5D8B-8D6E-8366BA75B029}"/>
              </a:ext>
            </a:extLst>
          </p:cNvPr>
          <p:cNvSpPr>
            <a:spLocks noGrp="1"/>
          </p:cNvSpPr>
          <p:nvPr>
            <p:ph sz="half" idx="2"/>
          </p:nvPr>
        </p:nvSpPr>
        <p:spPr>
          <a:xfrm>
            <a:off x="6172200" y="2249488"/>
            <a:ext cx="4038600" cy="4525962"/>
          </a:xfrm>
        </p:spPr>
        <p:txBody>
          <a:bodyPr/>
          <a:lstStyle/>
          <a:p>
            <a:pPr marL="109537" indent="0">
              <a:buNone/>
              <a:defRPr/>
            </a:pPr>
            <a:r>
              <a:rPr lang="cs-CZ" u="sng" dirty="0"/>
              <a:t>Komanditní společnost</a:t>
            </a:r>
          </a:p>
          <a:p>
            <a:pPr>
              <a:defRPr/>
            </a:pPr>
            <a:r>
              <a:rPr lang="cs-CZ" sz="1800" dirty="0"/>
              <a:t>Komanditista (ručí za dluhy omezeně)</a:t>
            </a:r>
          </a:p>
          <a:p>
            <a:pPr>
              <a:defRPr/>
            </a:pPr>
            <a:r>
              <a:rPr lang="cs-CZ" sz="1800" dirty="0"/>
              <a:t>Komplementář (ručí za dluhy neomezeně)</a:t>
            </a:r>
          </a:p>
          <a:p>
            <a:pPr>
              <a:defRPr/>
            </a:pPr>
            <a:r>
              <a:rPr lang="cs-CZ" sz="1800" dirty="0"/>
              <a:t>Podíly komanditistů se určují podle poměru jejich vkladů.</a:t>
            </a:r>
          </a:p>
          <a:p>
            <a:pPr>
              <a:defRPr/>
            </a:pPr>
            <a:r>
              <a:rPr lang="cs-CZ" sz="1800" dirty="0"/>
              <a:t>Statutárním orgánem společnosti jsou všichni komplementáři</a:t>
            </a:r>
          </a:p>
          <a:p>
            <a:pPr>
              <a:defRPr/>
            </a:pPr>
            <a:r>
              <a:rPr lang="cs-CZ" sz="1800" dirty="0"/>
              <a:t>Zisk a ztráta se dělí mezi komanditisty a komplementáře. Neurčí-li společenská smlouva jiné dělení, dělí se zisk a ztráta mezi společnost a komplementáře na polovinu.</a:t>
            </a:r>
          </a:p>
          <a:p>
            <a:pPr>
              <a:defRPr/>
            </a:pP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17ED450C-C8EE-FA03-D344-D60008FB8226}"/>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29699" name="Zástupný symbol pro obsah 2">
            <a:extLst>
              <a:ext uri="{FF2B5EF4-FFF2-40B4-BE49-F238E27FC236}">
                <a16:creationId xmlns:a16="http://schemas.microsoft.com/office/drawing/2014/main" id="{668727AE-6D3D-9195-7018-BE3C076B8B90}"/>
              </a:ext>
            </a:extLst>
          </p:cNvPr>
          <p:cNvSpPr>
            <a:spLocks noGrp="1"/>
          </p:cNvSpPr>
          <p:nvPr>
            <p:ph idx="1"/>
          </p:nvPr>
        </p:nvSpPr>
        <p:spPr/>
        <p:txBody>
          <a:bodyPr/>
          <a:lstStyle/>
          <a:p>
            <a:r>
              <a:rPr lang="cs-CZ" altLang="cs-CZ"/>
              <a:t>Společnost s ručením omezeným</a:t>
            </a:r>
          </a:p>
          <a:p>
            <a:pPr lvl="1"/>
            <a:r>
              <a:rPr lang="cs-CZ" altLang="cs-CZ"/>
              <a:t>společnost, za jejíž dluhy ručí společníci společně a nerozdílně do výše, v jaké nesplnili vkladové povinnosti podle stavu zapsaného v obchodním rejstříku v době, kdy byli věřitelem vyzváni k plnění.</a:t>
            </a:r>
          </a:p>
          <a:p>
            <a:pPr lvl="1"/>
            <a:r>
              <a:rPr lang="cs-CZ" altLang="cs-CZ"/>
              <a:t>Orgány společnosti</a:t>
            </a:r>
          </a:p>
          <a:p>
            <a:pPr lvl="2"/>
            <a:r>
              <a:rPr lang="cs-CZ" altLang="cs-CZ"/>
              <a:t>Valná hromada</a:t>
            </a:r>
          </a:p>
          <a:p>
            <a:pPr lvl="2"/>
            <a:r>
              <a:rPr lang="cs-CZ" altLang="cs-CZ"/>
              <a:t>Jednatel (statutární orgán)</a:t>
            </a:r>
          </a:p>
          <a:p>
            <a:pPr lvl="2"/>
            <a:r>
              <a:rPr lang="cs-CZ" altLang="cs-CZ"/>
              <a:t>Dozorčí rada (pokud stanoví zakladatelský dokument)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F73A-CAAC-2B1D-DAD0-4E226FAB05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A8BD85-0EAC-0242-A1D7-9D6A12CCB7E7}"/>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1BB0B806-33E6-A899-2033-6B28383A8A26}"/>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Tržní ekonomika, základní předpoklady fungování trhu</a:t>
            </a:r>
          </a:p>
          <a:p>
            <a:pPr lvl="1" indent="-180000">
              <a:buFont typeface="Arial" panose="020B0604020202020204" pitchFamily="34" charset="0"/>
              <a:buChar char="•"/>
            </a:pPr>
            <a:r>
              <a:rPr lang="cs-CZ" dirty="0">
                <a:solidFill>
                  <a:schemeClr val="tx1"/>
                </a:solidFill>
              </a:rPr>
              <a:t>Adam Smith</a:t>
            </a:r>
          </a:p>
          <a:p>
            <a:pPr lvl="2" indent="-180000">
              <a:buFont typeface="Arial" panose="020B0604020202020204" pitchFamily="34" charset="0"/>
              <a:buChar char="•"/>
            </a:pPr>
            <a:r>
              <a:rPr lang="cs-CZ" sz="1800" dirty="0">
                <a:solidFill>
                  <a:schemeClr val="tx1"/>
                </a:solidFill>
              </a:rPr>
              <a:t>Neviditelná ruka trhu</a:t>
            </a:r>
          </a:p>
          <a:p>
            <a:pPr lvl="1" indent="-180000">
              <a:buFont typeface="Arial" panose="020B0604020202020204" pitchFamily="34" charset="0"/>
              <a:buChar char="•"/>
            </a:pPr>
            <a:r>
              <a:rPr lang="cs-CZ" dirty="0">
                <a:solidFill>
                  <a:schemeClr val="tx1"/>
                </a:solidFill>
              </a:rPr>
              <a:t>J. B. </a:t>
            </a:r>
            <a:r>
              <a:rPr lang="cs-CZ" dirty="0" err="1">
                <a:solidFill>
                  <a:schemeClr val="tx1"/>
                </a:solidFill>
              </a:rPr>
              <a:t>Say</a:t>
            </a:r>
            <a:r>
              <a:rPr lang="cs-CZ" dirty="0">
                <a:solidFill>
                  <a:schemeClr val="tx1"/>
                </a:solidFill>
              </a:rPr>
              <a:t> </a:t>
            </a:r>
          </a:p>
          <a:p>
            <a:pPr lvl="2" indent="-180000">
              <a:buFont typeface="Arial" panose="020B0604020202020204" pitchFamily="34" charset="0"/>
              <a:buChar char="•"/>
            </a:pPr>
            <a:r>
              <a:rPr lang="cs-CZ" sz="1800" dirty="0" err="1">
                <a:solidFill>
                  <a:schemeClr val="tx1"/>
                </a:solidFill>
              </a:rPr>
              <a:t>Sayův</a:t>
            </a:r>
            <a:r>
              <a:rPr lang="cs-CZ" sz="1800" dirty="0">
                <a:solidFill>
                  <a:schemeClr val="tx1"/>
                </a:solidFill>
              </a:rPr>
              <a:t> zákon trhů</a:t>
            </a:r>
          </a:p>
          <a:p>
            <a:pPr lvl="1" indent="-180000">
              <a:buFont typeface="Arial" panose="020B0604020202020204" pitchFamily="34" charset="0"/>
              <a:buChar char="•"/>
            </a:pPr>
            <a:r>
              <a:rPr lang="cs-CZ" dirty="0">
                <a:solidFill>
                  <a:schemeClr val="tx1"/>
                </a:solidFill>
              </a:rPr>
              <a:t>Alfred </a:t>
            </a:r>
            <a:r>
              <a:rPr lang="cs-CZ" dirty="0" err="1">
                <a:solidFill>
                  <a:schemeClr val="tx1"/>
                </a:solidFill>
              </a:rPr>
              <a:t>Marshall</a:t>
            </a:r>
            <a:endParaRPr lang="cs-CZ" dirty="0">
              <a:solidFill>
                <a:schemeClr val="tx1"/>
              </a:solidFill>
            </a:endParaRPr>
          </a:p>
          <a:p>
            <a:pPr lvl="2" indent="-180000">
              <a:buFont typeface="Arial" panose="020B0604020202020204" pitchFamily="34" charset="0"/>
              <a:buChar char="•"/>
            </a:pPr>
            <a:r>
              <a:rPr lang="cs-CZ" sz="1800" dirty="0">
                <a:solidFill>
                  <a:schemeClr val="tx1"/>
                </a:solidFill>
              </a:rPr>
              <a:t>Formování nabídky a poptávky na trhu</a:t>
            </a:r>
          </a:p>
        </p:txBody>
      </p:sp>
      <p:pic>
        <p:nvPicPr>
          <p:cNvPr id="1026" name="Picture 2">
            <a:extLst>
              <a:ext uri="{FF2B5EF4-FFF2-40B4-BE49-F238E27FC236}">
                <a16:creationId xmlns:a16="http://schemas.microsoft.com/office/drawing/2014/main" id="{9B17B718-C445-4CF7-B45E-544499F7D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379" y="1845734"/>
            <a:ext cx="1288949" cy="1923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357F27D-60B1-7511-EB8B-859E591E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456" y="2807290"/>
            <a:ext cx="1469013" cy="1751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0F60E70-8284-5545-625C-014B693DD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0156" y="3998196"/>
            <a:ext cx="1240130" cy="175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24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ECC7AD7E-F24E-83C3-32A3-54DC4CF2B887}"/>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0723" name="Zástupný symbol pro obsah 2">
            <a:extLst>
              <a:ext uri="{FF2B5EF4-FFF2-40B4-BE49-F238E27FC236}">
                <a16:creationId xmlns:a16="http://schemas.microsoft.com/office/drawing/2014/main" id="{A484F7D5-90D2-762F-260E-D7B670D5F796}"/>
              </a:ext>
            </a:extLst>
          </p:cNvPr>
          <p:cNvSpPr>
            <a:spLocks noGrp="1"/>
          </p:cNvSpPr>
          <p:nvPr>
            <p:ph idx="1"/>
          </p:nvPr>
        </p:nvSpPr>
        <p:spPr/>
        <p:txBody>
          <a:bodyPr/>
          <a:lstStyle/>
          <a:p>
            <a:r>
              <a:rPr lang="cs-CZ" altLang="cs-CZ"/>
              <a:t>Společnost s ručením omezeným</a:t>
            </a:r>
          </a:p>
          <a:p>
            <a:pPr lvl="1"/>
            <a:r>
              <a:rPr lang="cs-CZ" altLang="cs-CZ" sz="2000"/>
              <a:t>Podíl na společnosti</a:t>
            </a:r>
          </a:p>
          <a:p>
            <a:pPr lvl="2"/>
            <a:r>
              <a:rPr lang="cs-CZ" altLang="cs-CZ" sz="2000"/>
              <a:t>Jedna osoba může vlastnit více než jeden podíl</a:t>
            </a:r>
          </a:p>
          <a:p>
            <a:pPr lvl="2"/>
            <a:r>
              <a:rPr lang="cs-CZ" altLang="cs-CZ" sz="2000"/>
              <a:t>Převod podílu vtěleného do kmenového listu (cenný papír „na řad“)</a:t>
            </a:r>
          </a:p>
          <a:p>
            <a:pPr lvl="2"/>
            <a:r>
              <a:rPr lang="cs-CZ" altLang="cs-CZ" sz="2000"/>
              <a:t>Možnost větší váhy hlasů některých podílů nebo přednostní právo na výplatu zisku</a:t>
            </a:r>
          </a:p>
          <a:p>
            <a:pPr lvl="1"/>
            <a:r>
              <a:rPr lang="cs-CZ" altLang="cs-CZ" sz="2000"/>
              <a:t>Základní kapitál</a:t>
            </a:r>
          </a:p>
          <a:p>
            <a:pPr lvl="2"/>
            <a:r>
              <a:rPr lang="cs-CZ" altLang="cs-CZ" sz="2000"/>
              <a:t>min. výše CZK 1,-</a:t>
            </a:r>
          </a:p>
          <a:p>
            <a:pPr lvl="2"/>
            <a:r>
              <a:rPr lang="cs-CZ" altLang="cs-CZ" sz="2000"/>
              <a:t>ochranu věřitelů zajišťují kromě ustanovení o správě majetku společnosti a odpovědnosti také pravidla o testu insolvence, které společnosti zakazují poskytovat určitá plnění v případě, že by si tím způsobila úpadek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016EC85D-894B-7AE9-69D7-73A0FDE86600}"/>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1747" name="Zástupný symbol pro obsah 2">
            <a:extLst>
              <a:ext uri="{FF2B5EF4-FFF2-40B4-BE49-F238E27FC236}">
                <a16:creationId xmlns:a16="http://schemas.microsoft.com/office/drawing/2014/main" id="{A8A81860-2380-DC2C-098C-20F746AE906E}"/>
              </a:ext>
            </a:extLst>
          </p:cNvPr>
          <p:cNvSpPr>
            <a:spLocks noGrp="1"/>
          </p:cNvSpPr>
          <p:nvPr>
            <p:ph idx="1"/>
          </p:nvPr>
        </p:nvSpPr>
        <p:spPr/>
        <p:txBody>
          <a:bodyPr/>
          <a:lstStyle/>
          <a:p>
            <a:r>
              <a:rPr lang="cs-CZ" altLang="cs-CZ"/>
              <a:t>Akciová společnost</a:t>
            </a:r>
          </a:p>
          <a:p>
            <a:pPr lvl="1"/>
            <a:r>
              <a:rPr lang="cs-CZ" altLang="cs-CZ" sz="2000"/>
              <a:t>akcionáři se na ní podílejí poskytnutým kapitálem, přičemž samotný chod řídí profesionální management</a:t>
            </a:r>
          </a:p>
          <a:p>
            <a:pPr lvl="1"/>
            <a:r>
              <a:rPr lang="cs-CZ" altLang="cs-CZ" sz="2000"/>
              <a:t>Základní kapitál</a:t>
            </a:r>
          </a:p>
          <a:p>
            <a:pPr lvl="2"/>
            <a:r>
              <a:rPr lang="cs-CZ" altLang="cs-CZ" sz="1800"/>
              <a:t>min. CZK 2.000.000,- (EUR 80.000,-)</a:t>
            </a:r>
          </a:p>
          <a:p>
            <a:pPr lvl="1"/>
            <a:r>
              <a:rPr lang="cs-CZ" altLang="cs-CZ" sz="2000"/>
              <a:t>K založení akciové společnosti se vyžaduje přijetí stanov, které obsahují:</a:t>
            </a:r>
          </a:p>
          <a:p>
            <a:pPr lvl="2"/>
            <a:r>
              <a:rPr lang="cs-CZ" altLang="cs-CZ" sz="2000"/>
              <a:t>firmu a předmět podnikání nebo činnosti, výši základního kapitálu, počet akcií, jejich jmenovitou hodnotu, počet hlasů spojených s jednou akcií a způsob hlasování na valné hromadě, údaj o tom, který ze systémů vnitřní struktury společnosti byl zvolen, atd. (viz § 250 Zákon č. 90/2012 Sb.)</a:t>
            </a:r>
          </a:p>
          <a:p>
            <a:pPr lvl="1"/>
            <a:endParaRPr lang="cs-CZ" alt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8C0E5485-9EBF-AA73-098C-F86A2EC61D11}"/>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2771" name="Zástupný symbol pro obsah 2">
            <a:extLst>
              <a:ext uri="{FF2B5EF4-FFF2-40B4-BE49-F238E27FC236}">
                <a16:creationId xmlns:a16="http://schemas.microsoft.com/office/drawing/2014/main" id="{9FD1A764-F5D4-F806-F2A2-1ED69237E673}"/>
              </a:ext>
            </a:extLst>
          </p:cNvPr>
          <p:cNvSpPr>
            <a:spLocks noGrp="1"/>
          </p:cNvSpPr>
          <p:nvPr>
            <p:ph idx="1"/>
          </p:nvPr>
        </p:nvSpPr>
        <p:spPr/>
        <p:txBody>
          <a:bodyPr/>
          <a:lstStyle/>
          <a:p>
            <a:r>
              <a:rPr lang="cs-CZ" altLang="cs-CZ"/>
              <a:t>Akciová společnost</a:t>
            </a:r>
          </a:p>
          <a:p>
            <a:pPr lvl="1"/>
            <a:r>
              <a:rPr lang="cs-CZ" altLang="cs-CZ" sz="2000"/>
              <a:t>Orgány společnosti</a:t>
            </a:r>
          </a:p>
          <a:p>
            <a:pPr lvl="2"/>
            <a:r>
              <a:rPr lang="cs-CZ" altLang="cs-CZ" sz="2000"/>
              <a:t>Dualistický systém</a:t>
            </a:r>
          </a:p>
          <a:p>
            <a:pPr lvl="3"/>
            <a:r>
              <a:rPr lang="cs-CZ" altLang="cs-CZ" sz="2000"/>
              <a:t>Valná hromada</a:t>
            </a:r>
          </a:p>
          <a:p>
            <a:pPr lvl="3"/>
            <a:r>
              <a:rPr lang="cs-CZ" altLang="cs-CZ" sz="2000"/>
              <a:t>Představenstvo</a:t>
            </a:r>
          </a:p>
          <a:p>
            <a:pPr lvl="3"/>
            <a:r>
              <a:rPr lang="cs-CZ" altLang="cs-CZ" sz="2000"/>
              <a:t>Dozorčí rada</a:t>
            </a:r>
          </a:p>
          <a:p>
            <a:pPr lvl="2"/>
            <a:r>
              <a:rPr lang="cs-CZ" altLang="cs-CZ" sz="2000"/>
              <a:t>Monistický systém</a:t>
            </a:r>
          </a:p>
          <a:p>
            <a:pPr lvl="3"/>
            <a:r>
              <a:rPr lang="cs-CZ" altLang="cs-CZ" sz="2000"/>
              <a:t>Valná hromada</a:t>
            </a:r>
          </a:p>
          <a:p>
            <a:pPr lvl="3"/>
            <a:r>
              <a:rPr lang="cs-CZ" altLang="cs-CZ" sz="2000"/>
              <a:t>Správní rada</a:t>
            </a:r>
          </a:p>
          <a:p>
            <a:pPr lvl="3"/>
            <a:r>
              <a:rPr lang="cs-CZ" altLang="cs-CZ" sz="2000"/>
              <a:t>Statutární ředitel</a:t>
            </a:r>
          </a:p>
          <a:p>
            <a:pPr lvl="1"/>
            <a:endParaRPr lang="cs-CZ" alt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1E3220EB-EEAD-2385-0DBE-F1EE626318F0}"/>
              </a:ext>
            </a:extLst>
          </p:cNvPr>
          <p:cNvSpPr>
            <a:spLocks noGrp="1"/>
          </p:cNvSpPr>
          <p:nvPr>
            <p:ph type="title"/>
          </p:nvPr>
        </p:nvSpPr>
        <p:spPr/>
        <p:txBody>
          <a:bodyPr/>
          <a:lstStyle/>
          <a:p>
            <a:r>
              <a:rPr lang="cs-CZ" dirty="0"/>
              <a:t>Poskytovatele zdravotnických služeb – členění dle právní formy</a:t>
            </a:r>
            <a:endParaRPr lang="cs-CZ" altLang="cs-CZ" dirty="0"/>
          </a:p>
        </p:txBody>
      </p:sp>
      <p:sp>
        <p:nvSpPr>
          <p:cNvPr id="33795" name="Zástupný symbol pro obsah 2">
            <a:extLst>
              <a:ext uri="{FF2B5EF4-FFF2-40B4-BE49-F238E27FC236}">
                <a16:creationId xmlns:a16="http://schemas.microsoft.com/office/drawing/2014/main" id="{8FFC8835-1B68-CB1D-E225-150C44B887D5}"/>
              </a:ext>
            </a:extLst>
          </p:cNvPr>
          <p:cNvSpPr>
            <a:spLocks noGrp="1"/>
          </p:cNvSpPr>
          <p:nvPr>
            <p:ph idx="1"/>
          </p:nvPr>
        </p:nvSpPr>
        <p:spPr/>
        <p:txBody>
          <a:bodyPr/>
          <a:lstStyle/>
          <a:p>
            <a:r>
              <a:rPr lang="cs-CZ" altLang="cs-CZ"/>
              <a:t>Akciová společnost</a:t>
            </a:r>
          </a:p>
          <a:p>
            <a:pPr lvl="1"/>
            <a:r>
              <a:rPr lang="cs-CZ" altLang="cs-CZ" sz="2000"/>
              <a:t>Klíčové změny v ZOK</a:t>
            </a:r>
          </a:p>
          <a:p>
            <a:pPr lvl="2"/>
            <a:r>
              <a:rPr lang="cs-CZ" altLang="cs-CZ" sz="2000"/>
              <a:t>Upouští se od možnosti založení na základě veřejné nabídky</a:t>
            </a:r>
          </a:p>
          <a:p>
            <a:pPr lvl="2"/>
            <a:r>
              <a:rPr lang="cs-CZ" altLang="cs-CZ" sz="2000"/>
              <a:t>Rezervní fond již není povinný</a:t>
            </a:r>
          </a:p>
          <a:p>
            <a:pPr lvl="2"/>
            <a:r>
              <a:rPr lang="cs-CZ" altLang="cs-CZ" sz="2000"/>
              <a:t>Založení = přijetí stanov</a:t>
            </a:r>
          </a:p>
          <a:p>
            <a:pPr lvl="2"/>
            <a:r>
              <a:rPr lang="cs-CZ" altLang="cs-CZ" sz="2000"/>
              <a:t>Vznik = zápis do OŘ</a:t>
            </a:r>
          </a:p>
          <a:p>
            <a:pPr lvl="2"/>
            <a:r>
              <a:rPr lang="cs-CZ" altLang="cs-CZ" sz="2000"/>
              <a:t>Kusové akcie</a:t>
            </a:r>
          </a:p>
          <a:p>
            <a:pPr lvl="3"/>
            <a:r>
              <a:rPr lang="cs-CZ" altLang="cs-CZ" sz="1800"/>
              <a:t>Nemají jmenovitou hodnotu</a:t>
            </a:r>
          </a:p>
          <a:p>
            <a:pPr lvl="3"/>
            <a:r>
              <a:rPr lang="cs-CZ" altLang="cs-CZ" sz="1800"/>
              <a:t>Představují podíl na ZK</a:t>
            </a:r>
          </a:p>
          <a:p>
            <a:pPr lvl="3"/>
            <a:r>
              <a:rPr lang="cs-CZ" altLang="cs-CZ" sz="1800"/>
              <a:t>ZK / počet kusových akcií</a:t>
            </a:r>
          </a:p>
          <a:p>
            <a:pPr lvl="3"/>
            <a:r>
              <a:rPr lang="cs-CZ" altLang="cs-CZ" sz="1800"/>
              <a:t>Společnost si vybere typ akcií (jen kusové nebo jen s nominální hodnotou)</a:t>
            </a:r>
          </a:p>
          <a:p>
            <a:pPr lvl="1"/>
            <a:endParaRPr lang="cs-CZ" alt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a:extLst>
              <a:ext uri="{FF2B5EF4-FFF2-40B4-BE49-F238E27FC236}">
                <a16:creationId xmlns:a16="http://schemas.microsoft.com/office/drawing/2014/main" id="{E7AF9F78-EFB0-27D5-F6CA-835E11B65ED4}"/>
              </a:ext>
            </a:extLst>
          </p:cNvPr>
          <p:cNvSpPr>
            <a:spLocks noGrp="1"/>
          </p:cNvSpPr>
          <p:nvPr>
            <p:ph type="title"/>
          </p:nvPr>
        </p:nvSpPr>
        <p:spPr/>
        <p:txBody>
          <a:bodyPr/>
          <a:lstStyle/>
          <a:p>
            <a:r>
              <a:rPr lang="cs-CZ" altLang="cs-CZ" dirty="0"/>
              <a:t>Některé aspekty právních forem podnikání rozhodné pro její volbu</a:t>
            </a:r>
          </a:p>
        </p:txBody>
      </p:sp>
      <p:sp>
        <p:nvSpPr>
          <p:cNvPr id="34819" name="Zástupný symbol pro obsah 2">
            <a:extLst>
              <a:ext uri="{FF2B5EF4-FFF2-40B4-BE49-F238E27FC236}">
                <a16:creationId xmlns:a16="http://schemas.microsoft.com/office/drawing/2014/main" id="{375CA39A-9D34-7B96-C6B8-9F1FC1B9C52E}"/>
              </a:ext>
            </a:extLst>
          </p:cNvPr>
          <p:cNvSpPr>
            <a:spLocks noGrp="1"/>
          </p:cNvSpPr>
          <p:nvPr>
            <p:ph idx="1"/>
          </p:nvPr>
        </p:nvSpPr>
        <p:spPr/>
        <p:txBody>
          <a:bodyPr>
            <a:normAutofit fontScale="92500" lnSpcReduction="20000"/>
          </a:bodyPr>
          <a:lstStyle/>
          <a:p>
            <a:pPr indent="-180000">
              <a:buFont typeface="Arial" panose="020B0604020202020204" pitchFamily="34" charset="0"/>
              <a:buChar char="•"/>
            </a:pPr>
            <a:r>
              <a:rPr lang="cs-CZ" altLang="cs-CZ" dirty="0"/>
              <a:t>způsob a rozsah ručení</a:t>
            </a:r>
          </a:p>
          <a:p>
            <a:pPr indent="-180000">
              <a:buFont typeface="Arial" panose="020B0604020202020204" pitchFamily="34" charset="0"/>
              <a:buChar char="•"/>
            </a:pPr>
            <a:r>
              <a:rPr lang="cs-CZ" altLang="cs-CZ" dirty="0"/>
              <a:t>oprávnění k řízení (tj. zastupování podniku navenek, vedení podniku, možnost spolurozhodování, apod.</a:t>
            </a:r>
          </a:p>
          <a:p>
            <a:pPr indent="-180000">
              <a:buFont typeface="Arial" panose="020B0604020202020204" pitchFamily="34" charset="0"/>
              <a:buChar char="•"/>
            </a:pPr>
            <a:r>
              <a:rPr lang="cs-CZ" altLang="cs-CZ" dirty="0"/>
              <a:t>počet zakladatelů</a:t>
            </a:r>
          </a:p>
          <a:p>
            <a:pPr indent="-180000">
              <a:buFont typeface="Arial" panose="020B0604020202020204" pitchFamily="34" charset="0"/>
              <a:buChar char="•"/>
            </a:pPr>
            <a:r>
              <a:rPr lang="cs-CZ" altLang="cs-CZ" dirty="0"/>
              <a:t>nároky na počáteční kapitál</a:t>
            </a:r>
          </a:p>
          <a:p>
            <a:pPr indent="-180000">
              <a:buFont typeface="Arial" panose="020B0604020202020204" pitchFamily="34" charset="0"/>
              <a:buChar char="•"/>
            </a:pPr>
            <a:r>
              <a:rPr lang="cs-CZ" altLang="cs-CZ" dirty="0"/>
              <a:t>administrativní náročnost založení podniku a rozsah výdajů spojených se založením a provozováním podniku</a:t>
            </a:r>
          </a:p>
          <a:p>
            <a:pPr indent="-180000">
              <a:buFont typeface="Arial" panose="020B0604020202020204" pitchFamily="34" charset="0"/>
              <a:buChar char="•"/>
            </a:pPr>
            <a:r>
              <a:rPr lang="cs-CZ" altLang="cs-CZ" dirty="0"/>
              <a:t>účast na zisku (ztrátě)</a:t>
            </a:r>
          </a:p>
          <a:p>
            <a:pPr indent="-180000">
              <a:buFont typeface="Arial" panose="020B0604020202020204" pitchFamily="34" charset="0"/>
              <a:buChar char="•"/>
            </a:pPr>
            <a:r>
              <a:rPr lang="cs-CZ" altLang="cs-CZ" dirty="0"/>
              <a:t>finanční možnosti, zvláště přístup k cizím zdrojům</a:t>
            </a:r>
          </a:p>
          <a:p>
            <a:pPr indent="-180000">
              <a:buFont typeface="Arial" panose="020B0604020202020204" pitchFamily="34" charset="0"/>
              <a:buChar char="•"/>
            </a:pPr>
            <a:r>
              <a:rPr lang="cs-CZ" altLang="cs-CZ" dirty="0"/>
              <a:t>daňové zatížení</a:t>
            </a:r>
          </a:p>
          <a:p>
            <a:pPr indent="-180000">
              <a:buFont typeface="Arial" panose="020B0604020202020204" pitchFamily="34" charset="0"/>
              <a:buChar char="•"/>
            </a:pPr>
            <a:r>
              <a:rPr lang="cs-CZ" altLang="cs-CZ" dirty="0" err="1"/>
              <a:t>zveřejňovací</a:t>
            </a:r>
            <a:r>
              <a:rPr lang="cs-CZ" altLang="cs-CZ" dirty="0"/>
              <a:t> povinnost</a:t>
            </a:r>
          </a:p>
          <a:p>
            <a:endParaRPr lang="cs-CZ" altLang="cs-CZ" dirty="0"/>
          </a:p>
          <a:p>
            <a:endParaRPr lang="cs-CZ" alt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a:extLst>
              <a:ext uri="{FF2B5EF4-FFF2-40B4-BE49-F238E27FC236}">
                <a16:creationId xmlns:a16="http://schemas.microsoft.com/office/drawing/2014/main" id="{6F1066FD-AB18-A266-D355-80ABE6CD3C24}"/>
              </a:ext>
            </a:extLst>
          </p:cNvPr>
          <p:cNvSpPr>
            <a:spLocks noGrp="1"/>
          </p:cNvSpPr>
          <p:nvPr>
            <p:ph type="title"/>
          </p:nvPr>
        </p:nvSpPr>
        <p:spPr/>
        <p:txBody>
          <a:bodyPr/>
          <a:lstStyle/>
          <a:p>
            <a:r>
              <a:rPr lang="cs-CZ" altLang="cs-CZ"/>
              <a:t>Členění podniků</a:t>
            </a:r>
          </a:p>
        </p:txBody>
      </p:sp>
      <p:sp>
        <p:nvSpPr>
          <p:cNvPr id="35843" name="Zástupný symbol pro obsah 2">
            <a:extLst>
              <a:ext uri="{FF2B5EF4-FFF2-40B4-BE49-F238E27FC236}">
                <a16:creationId xmlns:a16="http://schemas.microsoft.com/office/drawing/2014/main" id="{B383060E-B8B7-39BD-5BCC-EB4525E7DAA3}"/>
              </a:ext>
            </a:extLst>
          </p:cNvPr>
          <p:cNvSpPr>
            <a:spLocks noGrp="1"/>
          </p:cNvSpPr>
          <p:nvPr>
            <p:ph idx="1"/>
          </p:nvPr>
        </p:nvSpPr>
        <p:spPr/>
        <p:txBody>
          <a:bodyPr/>
          <a:lstStyle/>
          <a:p>
            <a:r>
              <a:rPr lang="cs-CZ" altLang="cs-CZ"/>
              <a:t>Podle sektorů</a:t>
            </a:r>
          </a:p>
          <a:p>
            <a:pPr lvl="1"/>
            <a:r>
              <a:rPr lang="cs-CZ" altLang="cs-CZ" sz="2000"/>
              <a:t>Sektor zemědělství</a:t>
            </a:r>
          </a:p>
          <a:p>
            <a:pPr lvl="2"/>
            <a:r>
              <a:rPr lang="cs-CZ" altLang="cs-CZ" sz="2000"/>
              <a:t>vlastní zemědělství, rybolov a lesní hospodářství</a:t>
            </a:r>
          </a:p>
          <a:p>
            <a:pPr lvl="1"/>
            <a:r>
              <a:rPr lang="cs-CZ" altLang="cs-CZ" sz="2000"/>
              <a:t>Sektor průmyslu</a:t>
            </a:r>
          </a:p>
          <a:p>
            <a:pPr lvl="2"/>
            <a:r>
              <a:rPr lang="cs-CZ" altLang="cs-CZ" sz="2000"/>
              <a:t>těžební a zpracovatelský průmysl, výrobu a distribuci elektrické energie, plynu a vody, navíc i stavebnictví</a:t>
            </a:r>
          </a:p>
          <a:p>
            <a:pPr lvl="1"/>
            <a:r>
              <a:rPr lang="cs-CZ" altLang="cs-CZ" sz="2000"/>
              <a:t>Sektor služeb</a:t>
            </a:r>
          </a:p>
          <a:p>
            <a:pPr lvl="2"/>
            <a:r>
              <a:rPr lang="cs-CZ" altLang="cs-CZ" sz="2000"/>
              <a:t>obchod, peněžnictví a pojišťovnictví, dopravu, skladování a spoje, školství, zdravotnictví, veterinární a sociální činnost a ostatní služby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3BE3EED8-4694-B483-8EB7-E1FB65E89413}"/>
              </a:ext>
            </a:extLst>
          </p:cNvPr>
          <p:cNvSpPr>
            <a:spLocks noGrp="1"/>
          </p:cNvSpPr>
          <p:nvPr>
            <p:ph type="title"/>
          </p:nvPr>
        </p:nvSpPr>
        <p:spPr/>
        <p:txBody>
          <a:bodyPr/>
          <a:lstStyle/>
          <a:p>
            <a:r>
              <a:rPr lang="cs-CZ" altLang="cs-CZ"/>
              <a:t>Členění podniků</a:t>
            </a:r>
          </a:p>
        </p:txBody>
      </p:sp>
      <p:sp>
        <p:nvSpPr>
          <p:cNvPr id="36867" name="Zástupný symbol pro obsah 2">
            <a:extLst>
              <a:ext uri="{FF2B5EF4-FFF2-40B4-BE49-F238E27FC236}">
                <a16:creationId xmlns:a16="http://schemas.microsoft.com/office/drawing/2014/main" id="{591C9B9D-344D-3B74-215B-9953F16B6187}"/>
              </a:ext>
            </a:extLst>
          </p:cNvPr>
          <p:cNvSpPr>
            <a:spLocks noGrp="1"/>
          </p:cNvSpPr>
          <p:nvPr>
            <p:ph idx="1"/>
          </p:nvPr>
        </p:nvSpPr>
        <p:spPr/>
        <p:txBody>
          <a:bodyPr/>
          <a:lstStyle/>
          <a:p>
            <a:r>
              <a:rPr lang="cs-CZ" altLang="cs-CZ"/>
              <a:t>Podle velikosti</a:t>
            </a:r>
          </a:p>
          <a:p>
            <a:pPr lvl="1"/>
            <a:r>
              <a:rPr lang="cs-CZ" altLang="cs-CZ" sz="2000"/>
              <a:t>mikro podniky</a:t>
            </a:r>
          </a:p>
          <a:p>
            <a:pPr lvl="1"/>
            <a:r>
              <a:rPr lang="cs-CZ" altLang="cs-CZ" sz="2000"/>
              <a:t>malé podniky</a:t>
            </a:r>
          </a:p>
          <a:p>
            <a:pPr lvl="1"/>
            <a:r>
              <a:rPr lang="cs-CZ" altLang="cs-CZ" sz="2000"/>
              <a:t>střední podniky</a:t>
            </a:r>
          </a:p>
          <a:p>
            <a:pPr lvl="1"/>
            <a:r>
              <a:rPr lang="cs-CZ" altLang="cs-CZ" sz="2000"/>
              <a:t>velké podniky</a:t>
            </a:r>
          </a:p>
          <a:p>
            <a:pPr lvl="1"/>
            <a:r>
              <a:rPr lang="cs-CZ" altLang="cs-CZ" sz="2000" u="sng"/>
              <a:t>Metody měření</a:t>
            </a:r>
          </a:p>
          <a:p>
            <a:pPr lvl="2"/>
            <a:r>
              <a:rPr lang="cs-CZ" altLang="cs-CZ" sz="2000"/>
              <a:t>Ukazatele podnikových výkonů (tržby, výnosy popř. obrat)</a:t>
            </a:r>
          </a:p>
          <a:p>
            <a:pPr lvl="2"/>
            <a:r>
              <a:rPr lang="cs-CZ" altLang="cs-CZ" sz="2000"/>
              <a:t>Ukazatele související s podnikovou kapacitou (popř. podmiňující podnikovou kapacitu): počet pracovníků, velikost prodejní plochy, počet míst u stolu u gastronomických podniků)</a:t>
            </a:r>
          </a:p>
          <a:p>
            <a:pPr lvl="2"/>
            <a:r>
              <a:rPr lang="cs-CZ" altLang="cs-CZ" sz="2000"/>
              <a:t>Velikost majetku podniku (velikost aktiv podniku)</a:t>
            </a:r>
          </a:p>
          <a:p>
            <a:pPr lvl="2"/>
            <a:endParaRPr lang="cs-CZ" altLang="cs-CZ" u="sng"/>
          </a:p>
          <a:p>
            <a:pPr lvl="1"/>
            <a:endParaRPr lang="cs-CZ" alt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a:extLst>
              <a:ext uri="{FF2B5EF4-FFF2-40B4-BE49-F238E27FC236}">
                <a16:creationId xmlns:a16="http://schemas.microsoft.com/office/drawing/2014/main" id="{067756A2-835A-B3A4-43C9-4389A069E213}"/>
              </a:ext>
            </a:extLst>
          </p:cNvPr>
          <p:cNvSpPr>
            <a:spLocks noGrp="1"/>
          </p:cNvSpPr>
          <p:nvPr>
            <p:ph type="title"/>
          </p:nvPr>
        </p:nvSpPr>
        <p:spPr/>
        <p:txBody>
          <a:bodyPr/>
          <a:lstStyle/>
          <a:p>
            <a:r>
              <a:rPr lang="cs-CZ" altLang="cs-CZ"/>
              <a:t>Členění podniků</a:t>
            </a:r>
          </a:p>
        </p:txBody>
      </p:sp>
      <p:sp>
        <p:nvSpPr>
          <p:cNvPr id="37891" name="Zástupný symbol pro obsah 2">
            <a:extLst>
              <a:ext uri="{FF2B5EF4-FFF2-40B4-BE49-F238E27FC236}">
                <a16:creationId xmlns:a16="http://schemas.microsoft.com/office/drawing/2014/main" id="{9C21F80F-4D99-5F66-B08D-E29CAB37AC38}"/>
              </a:ext>
            </a:extLst>
          </p:cNvPr>
          <p:cNvSpPr>
            <a:spLocks noGrp="1"/>
          </p:cNvSpPr>
          <p:nvPr>
            <p:ph idx="1"/>
          </p:nvPr>
        </p:nvSpPr>
        <p:spPr/>
        <p:txBody>
          <a:bodyPr/>
          <a:lstStyle/>
          <a:p>
            <a:r>
              <a:rPr lang="cs-CZ" altLang="cs-CZ" dirty="0"/>
              <a:t>Podle velikosti – měření dle EU</a:t>
            </a:r>
          </a:p>
          <a:p>
            <a:pPr lvl="1"/>
            <a:r>
              <a:rPr lang="cs-CZ" altLang="cs-CZ" sz="2000" dirty="0"/>
              <a:t>Mikropodnik - zaměstnává méně než 10 osob a jeho roční obrat a roční bilanční úhrn nepřevyšuje 2 milióny EUR (dále se člení do tříd a) 0 - 1 osoba, b) 2 - 9 osob)</a:t>
            </a:r>
          </a:p>
          <a:p>
            <a:pPr lvl="1"/>
            <a:r>
              <a:rPr lang="cs-CZ" altLang="cs-CZ" sz="2000" dirty="0"/>
              <a:t>Malý podnik - zaměstnává 10 až 49 osob a jeho roční obrat a roční bilanční úhrn (aktiva) nepřevyšuje 10 miliónů EUR</a:t>
            </a:r>
          </a:p>
          <a:p>
            <a:pPr lvl="1"/>
            <a:r>
              <a:rPr lang="cs-CZ" altLang="cs-CZ" sz="2000" dirty="0"/>
              <a:t>Střední podnik - zaměstnává 50 až 249 osob, jeho roční bilanční úhrn nepřevyšuje 43 mil. EUR a roční  obrat nepřevyšuje 50 mil. EUR</a:t>
            </a:r>
          </a:p>
          <a:p>
            <a:pPr lvl="1"/>
            <a:r>
              <a:rPr lang="cs-CZ" altLang="cs-CZ" sz="2000" dirty="0"/>
              <a:t>Velký podnik - zaměstnává 250 a více osob atd.</a:t>
            </a:r>
          </a:p>
          <a:p>
            <a:pPr lvl="1"/>
            <a:endParaRPr lang="cs-CZ" altLang="cs-CZ" sz="2000" dirty="0"/>
          </a:p>
          <a:p>
            <a:pPr lvl="2"/>
            <a:endParaRPr lang="cs-CZ" altLang="cs-CZ" u="sng" dirty="0"/>
          </a:p>
          <a:p>
            <a:pPr lvl="1"/>
            <a:endParaRPr lang="cs-CZ" alt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5CD009D1-EEAE-61FC-F41E-1CBA3880F3EE}"/>
              </a:ext>
            </a:extLst>
          </p:cNvPr>
          <p:cNvSpPr>
            <a:spLocks noGrp="1"/>
          </p:cNvSpPr>
          <p:nvPr>
            <p:ph type="title"/>
          </p:nvPr>
        </p:nvSpPr>
        <p:spPr/>
        <p:txBody>
          <a:bodyPr/>
          <a:lstStyle/>
          <a:p>
            <a:r>
              <a:rPr lang="cs-CZ" altLang="cs-CZ"/>
              <a:t>Členění podniků</a:t>
            </a:r>
          </a:p>
        </p:txBody>
      </p:sp>
      <p:sp>
        <p:nvSpPr>
          <p:cNvPr id="38915" name="Zástupný symbol pro obsah 2">
            <a:extLst>
              <a:ext uri="{FF2B5EF4-FFF2-40B4-BE49-F238E27FC236}">
                <a16:creationId xmlns:a16="http://schemas.microsoft.com/office/drawing/2014/main" id="{0F518213-EB75-123C-36A5-506766FD415C}"/>
              </a:ext>
            </a:extLst>
          </p:cNvPr>
          <p:cNvSpPr>
            <a:spLocks noGrp="1"/>
          </p:cNvSpPr>
          <p:nvPr>
            <p:ph idx="1"/>
          </p:nvPr>
        </p:nvSpPr>
        <p:spPr/>
        <p:txBody>
          <a:bodyPr/>
          <a:lstStyle/>
          <a:p>
            <a:pPr>
              <a:defRPr/>
            </a:pPr>
            <a:r>
              <a:rPr lang="en-GB" altLang="en-US" sz="1800" dirty="0" err="1"/>
              <a:t>Kritéria</a:t>
            </a:r>
            <a:r>
              <a:rPr lang="en-GB" altLang="en-US" sz="1800" dirty="0"/>
              <a:t>:</a:t>
            </a:r>
            <a:endParaRPr lang="cs-CZ" altLang="en-US" sz="1800" dirty="0"/>
          </a:p>
          <a:p>
            <a:pPr lvl="1">
              <a:defRPr/>
            </a:pPr>
            <a:r>
              <a:rPr lang="en-GB" altLang="en-US" sz="1600" dirty="0" err="1"/>
              <a:t>hodnota</a:t>
            </a:r>
            <a:r>
              <a:rPr lang="en-GB" altLang="en-US" sz="1600" dirty="0"/>
              <a:t> </a:t>
            </a:r>
            <a:r>
              <a:rPr lang="en-GB" altLang="en-US" sz="1600" dirty="0" err="1"/>
              <a:t>aktiv</a:t>
            </a:r>
            <a:r>
              <a:rPr lang="en-GB" altLang="en-US" sz="1600" dirty="0"/>
              <a:t> – </a:t>
            </a:r>
            <a:r>
              <a:rPr lang="en-GB" altLang="en-US" sz="1600" dirty="0" err="1"/>
              <a:t>rozumí</a:t>
            </a:r>
            <a:r>
              <a:rPr lang="en-GB" altLang="en-US" sz="1600" dirty="0"/>
              <a:t> se </a:t>
            </a:r>
            <a:r>
              <a:rPr lang="en-GB" altLang="en-US" sz="1600" dirty="0" err="1"/>
              <a:t>jimi</a:t>
            </a:r>
            <a:r>
              <a:rPr lang="en-GB" altLang="en-US" sz="1600" dirty="0"/>
              <a:t> </a:t>
            </a:r>
            <a:r>
              <a:rPr lang="en-GB" altLang="en-US" sz="1600" dirty="0" err="1"/>
              <a:t>aktiva</a:t>
            </a:r>
            <a:r>
              <a:rPr lang="en-GB" altLang="en-US" sz="1600" dirty="0"/>
              <a:t> </a:t>
            </a:r>
            <a:r>
              <a:rPr lang="en-GB" altLang="en-US" sz="1600" dirty="0" err="1"/>
              <a:t>celkem</a:t>
            </a:r>
            <a:r>
              <a:rPr lang="en-GB" altLang="en-US" sz="1600" dirty="0"/>
              <a:t>, </a:t>
            </a:r>
            <a:r>
              <a:rPr lang="en-GB" altLang="en-US" sz="1600" dirty="0" err="1"/>
              <a:t>tj</a:t>
            </a:r>
            <a:r>
              <a:rPr lang="en-GB" altLang="en-US" sz="1600" dirty="0"/>
              <a:t>. </a:t>
            </a:r>
            <a:r>
              <a:rPr lang="en-GB" altLang="en-US" sz="1600" dirty="0" err="1"/>
              <a:t>úhrn</a:t>
            </a:r>
            <a:r>
              <a:rPr lang="en-GB" altLang="en-US" sz="1600" dirty="0"/>
              <a:t> </a:t>
            </a:r>
            <a:r>
              <a:rPr lang="en-GB" altLang="en-US" sz="1600" dirty="0" err="1"/>
              <a:t>aktiv</a:t>
            </a:r>
            <a:r>
              <a:rPr lang="en-GB" altLang="en-US" sz="1600" dirty="0"/>
              <a:t> </a:t>
            </a:r>
            <a:r>
              <a:rPr lang="en-GB" altLang="en-US" sz="1600" dirty="0" err="1"/>
              <a:t>zjištěný</a:t>
            </a:r>
            <a:r>
              <a:rPr lang="en-GB" altLang="en-US" sz="1600" dirty="0"/>
              <a:t> z </a:t>
            </a:r>
            <a:r>
              <a:rPr lang="en-GB" altLang="en-US" sz="1600" dirty="0" err="1"/>
              <a:t>rozvahy</a:t>
            </a:r>
            <a:r>
              <a:rPr lang="en-GB" altLang="en-US" sz="1600" dirty="0"/>
              <a:t> v </a:t>
            </a:r>
            <a:r>
              <a:rPr lang="en-GB" altLang="en-US" sz="1600" dirty="0" err="1"/>
              <a:t>ocenění</a:t>
            </a:r>
            <a:r>
              <a:rPr lang="en-GB" altLang="en-US" sz="1600" dirty="0"/>
              <a:t> </a:t>
            </a:r>
            <a:r>
              <a:rPr lang="en-GB" altLang="en-US" sz="1600" dirty="0" err="1"/>
              <a:t>neupraveném</a:t>
            </a:r>
            <a:r>
              <a:rPr lang="en-GB" altLang="en-US" sz="1600" dirty="0"/>
              <a:t> o </a:t>
            </a:r>
            <a:r>
              <a:rPr lang="en-GB" altLang="en-US" sz="1600" dirty="0" err="1"/>
              <a:t>rezervy</a:t>
            </a:r>
            <a:r>
              <a:rPr lang="en-GB" altLang="en-US" sz="1600" dirty="0"/>
              <a:t>, </a:t>
            </a:r>
            <a:r>
              <a:rPr lang="en-GB" altLang="en-US" sz="1600" dirty="0" err="1"/>
              <a:t>opravné</a:t>
            </a:r>
            <a:r>
              <a:rPr lang="en-GB" altLang="en-US" sz="1600" dirty="0"/>
              <a:t> </a:t>
            </a:r>
            <a:r>
              <a:rPr lang="en-GB" altLang="en-US" sz="1600" dirty="0" err="1"/>
              <a:t>položky</a:t>
            </a:r>
            <a:r>
              <a:rPr lang="en-GB" altLang="en-US" sz="1600" dirty="0"/>
              <a:t> a </a:t>
            </a:r>
            <a:r>
              <a:rPr lang="en-GB" altLang="en-US" sz="1600" dirty="0" err="1"/>
              <a:t>odpisy</a:t>
            </a:r>
            <a:r>
              <a:rPr lang="en-GB" altLang="en-US" sz="1600" dirty="0"/>
              <a:t> </a:t>
            </a:r>
            <a:r>
              <a:rPr lang="en-GB" altLang="en-US" sz="1600" dirty="0" err="1"/>
              <a:t>majetku</a:t>
            </a:r>
            <a:r>
              <a:rPr lang="en-GB" altLang="en-US" sz="1600" dirty="0"/>
              <a:t>,</a:t>
            </a:r>
            <a:endParaRPr lang="cs-CZ" altLang="en-US" sz="1600" dirty="0"/>
          </a:p>
          <a:p>
            <a:pPr lvl="1">
              <a:defRPr/>
            </a:pPr>
            <a:r>
              <a:rPr lang="en-GB" altLang="en-US" dirty="0" err="1"/>
              <a:t>čistý</a:t>
            </a:r>
            <a:r>
              <a:rPr lang="en-GB" altLang="en-US" dirty="0"/>
              <a:t> </a:t>
            </a:r>
            <a:r>
              <a:rPr lang="en-GB" altLang="en-US" dirty="0" err="1"/>
              <a:t>obrat</a:t>
            </a:r>
            <a:r>
              <a:rPr lang="en-GB" altLang="en-US" dirty="0"/>
              <a:t> – </a:t>
            </a:r>
            <a:r>
              <a:rPr lang="en-GB" altLang="en-US" dirty="0" err="1"/>
              <a:t>posuzuje</a:t>
            </a:r>
            <a:r>
              <a:rPr lang="en-GB" altLang="en-US" dirty="0"/>
              <a:t> se </a:t>
            </a:r>
            <a:r>
              <a:rPr lang="en-GB" altLang="en-US" dirty="0" err="1"/>
              <a:t>roční</a:t>
            </a:r>
            <a:r>
              <a:rPr lang="en-GB" altLang="en-US" dirty="0"/>
              <a:t> </a:t>
            </a:r>
            <a:r>
              <a:rPr lang="en-GB" altLang="en-US" dirty="0" err="1"/>
              <a:t>úhrn</a:t>
            </a:r>
            <a:r>
              <a:rPr lang="en-GB" altLang="en-US" dirty="0"/>
              <a:t> </a:t>
            </a:r>
            <a:r>
              <a:rPr lang="en-GB" altLang="en-US" dirty="0" err="1"/>
              <a:t>čistého</a:t>
            </a:r>
            <a:r>
              <a:rPr lang="en-GB" altLang="en-US" dirty="0"/>
              <a:t> </a:t>
            </a:r>
            <a:r>
              <a:rPr lang="en-GB" altLang="en-US" dirty="0" err="1"/>
              <a:t>obratu</a:t>
            </a:r>
            <a:r>
              <a:rPr lang="en-GB" altLang="en-US" dirty="0"/>
              <a:t>, </a:t>
            </a:r>
            <a:r>
              <a:rPr lang="en-GB" altLang="en-US" dirty="0" err="1"/>
              <a:t>tj</a:t>
            </a:r>
            <a:r>
              <a:rPr lang="en-GB" altLang="en-US" dirty="0"/>
              <a:t>. </a:t>
            </a:r>
            <a:r>
              <a:rPr lang="en-GB" altLang="en-US" dirty="0" err="1"/>
              <a:t>výše</a:t>
            </a:r>
            <a:r>
              <a:rPr lang="en-GB" altLang="en-US" dirty="0"/>
              <a:t> </a:t>
            </a:r>
            <a:r>
              <a:rPr lang="en-GB" altLang="en-US" dirty="0" err="1"/>
              <a:t>výnosů</a:t>
            </a:r>
            <a:r>
              <a:rPr lang="en-GB" altLang="en-US" dirty="0"/>
              <a:t> </a:t>
            </a:r>
            <a:r>
              <a:rPr lang="en-GB" altLang="en-US" dirty="0" err="1"/>
              <a:t>snížená</a:t>
            </a:r>
            <a:r>
              <a:rPr lang="en-GB" altLang="en-US" dirty="0"/>
              <a:t> o </a:t>
            </a:r>
            <a:r>
              <a:rPr lang="en-GB" altLang="en-US" dirty="0" err="1"/>
              <a:t>prodejní</a:t>
            </a:r>
            <a:r>
              <a:rPr lang="en-GB" altLang="en-US" dirty="0"/>
              <a:t> </a:t>
            </a:r>
            <a:r>
              <a:rPr lang="en-GB" altLang="en-US" dirty="0" err="1"/>
              <a:t>slevy</a:t>
            </a:r>
            <a:r>
              <a:rPr lang="en-GB" altLang="en-US" dirty="0"/>
              <a:t>, </a:t>
            </a:r>
            <a:r>
              <a:rPr lang="en-GB" altLang="en-US" dirty="0" err="1"/>
              <a:t>dělená</a:t>
            </a:r>
            <a:r>
              <a:rPr lang="en-GB" altLang="en-US" dirty="0"/>
              <a:t> </a:t>
            </a:r>
            <a:r>
              <a:rPr lang="en-GB" altLang="en-US" dirty="0" err="1"/>
              <a:t>počtem</a:t>
            </a:r>
            <a:r>
              <a:rPr lang="en-GB" altLang="en-US" dirty="0"/>
              <a:t> </a:t>
            </a:r>
            <a:r>
              <a:rPr lang="en-GB" altLang="en-US" dirty="0" err="1"/>
              <a:t>započatých</a:t>
            </a:r>
            <a:r>
              <a:rPr lang="en-GB" altLang="en-US" dirty="0"/>
              <a:t> </a:t>
            </a:r>
            <a:r>
              <a:rPr lang="en-GB" altLang="en-US" dirty="0" err="1"/>
              <a:t>měsíců</a:t>
            </a:r>
            <a:r>
              <a:rPr lang="en-GB" altLang="en-US" dirty="0"/>
              <a:t>, </a:t>
            </a:r>
            <a:r>
              <a:rPr lang="en-GB" altLang="en-US" dirty="0" err="1"/>
              <a:t>po</a:t>
            </a:r>
            <a:r>
              <a:rPr lang="en-GB" altLang="en-US" dirty="0"/>
              <a:t> </a:t>
            </a:r>
            <a:r>
              <a:rPr lang="en-GB" altLang="en-US" dirty="0" err="1"/>
              <a:t>které</a:t>
            </a:r>
            <a:r>
              <a:rPr lang="en-GB" altLang="en-US" dirty="0"/>
              <a:t> </a:t>
            </a:r>
            <a:r>
              <a:rPr lang="en-GB" altLang="en-US" dirty="0" err="1"/>
              <a:t>trvalo</a:t>
            </a:r>
            <a:r>
              <a:rPr lang="en-GB" altLang="en-US" dirty="0"/>
              <a:t> </a:t>
            </a:r>
            <a:r>
              <a:rPr lang="en-GB" altLang="en-US" dirty="0" err="1"/>
              <a:t>účetní</a:t>
            </a:r>
            <a:r>
              <a:rPr lang="en-GB" altLang="en-US" dirty="0"/>
              <a:t> </a:t>
            </a:r>
            <a:r>
              <a:rPr lang="en-GB" altLang="en-US" dirty="0" err="1"/>
              <a:t>období</a:t>
            </a:r>
            <a:r>
              <a:rPr lang="en-GB" altLang="en-US" dirty="0"/>
              <a:t>, a </a:t>
            </a:r>
            <a:r>
              <a:rPr lang="en-GB" altLang="en-US" dirty="0" err="1"/>
              <a:t>vynásobená</a:t>
            </a:r>
            <a:r>
              <a:rPr lang="en-GB" altLang="en-US" dirty="0"/>
              <a:t> </a:t>
            </a:r>
            <a:r>
              <a:rPr lang="en-GB" altLang="en-US" dirty="0" err="1"/>
              <a:t>dvanácti</a:t>
            </a:r>
            <a:r>
              <a:rPr lang="en-GB" altLang="en-US" dirty="0"/>
              <a:t>,</a:t>
            </a:r>
            <a:endParaRPr lang="cs-CZ" altLang="en-US" dirty="0"/>
          </a:p>
          <a:p>
            <a:pPr lvl="1">
              <a:defRPr/>
            </a:pPr>
            <a:r>
              <a:rPr lang="en-GB" altLang="en-US" dirty="0" err="1"/>
              <a:t>průměrný</a:t>
            </a:r>
            <a:r>
              <a:rPr lang="en-GB" altLang="en-US" dirty="0"/>
              <a:t> </a:t>
            </a:r>
            <a:r>
              <a:rPr lang="en-GB" altLang="en-US" dirty="0" err="1"/>
              <a:t>počet</a:t>
            </a:r>
            <a:r>
              <a:rPr lang="en-GB" altLang="en-US" dirty="0"/>
              <a:t> </a:t>
            </a:r>
            <a:r>
              <a:rPr lang="en-GB" altLang="en-US" dirty="0" err="1"/>
              <a:t>zaměstnanců</a:t>
            </a:r>
            <a:r>
              <a:rPr lang="en-GB" altLang="en-US" dirty="0"/>
              <a:t> – </a:t>
            </a:r>
            <a:r>
              <a:rPr lang="en-GB" altLang="en-US" dirty="0" err="1"/>
              <a:t>průměrný</a:t>
            </a:r>
            <a:r>
              <a:rPr lang="en-GB" altLang="en-US" dirty="0"/>
              <a:t> </a:t>
            </a:r>
            <a:r>
              <a:rPr lang="en-GB" altLang="en-US" dirty="0" err="1"/>
              <a:t>přepočtený</a:t>
            </a:r>
            <a:r>
              <a:rPr lang="en-GB" altLang="en-US" dirty="0"/>
              <a:t> </a:t>
            </a:r>
            <a:r>
              <a:rPr lang="en-GB" altLang="en-US" dirty="0" err="1"/>
              <a:t>evidenční</a:t>
            </a:r>
            <a:r>
              <a:rPr lang="en-GB" altLang="en-US" dirty="0"/>
              <a:t> </a:t>
            </a:r>
            <a:r>
              <a:rPr lang="en-GB" altLang="en-US" dirty="0" err="1"/>
              <a:t>počet</a:t>
            </a:r>
            <a:r>
              <a:rPr lang="en-GB" altLang="en-US" dirty="0"/>
              <a:t> </a:t>
            </a:r>
            <a:r>
              <a:rPr lang="en-GB" altLang="en-US" dirty="0" err="1"/>
              <a:t>zaměstnanců</a:t>
            </a:r>
            <a:r>
              <a:rPr lang="en-GB" altLang="en-US" dirty="0"/>
              <a:t> </a:t>
            </a:r>
            <a:r>
              <a:rPr lang="en-GB" altLang="en-US" dirty="0" err="1"/>
              <a:t>podle</a:t>
            </a:r>
            <a:r>
              <a:rPr lang="en-GB" altLang="en-US" dirty="0"/>
              <a:t> </a:t>
            </a:r>
            <a:r>
              <a:rPr lang="en-GB" altLang="en-US" dirty="0" err="1"/>
              <a:t>metodiky</a:t>
            </a:r>
            <a:r>
              <a:rPr lang="en-GB" altLang="en-US" dirty="0"/>
              <a:t> </a:t>
            </a:r>
            <a:r>
              <a:rPr lang="en-GB" altLang="en-US" dirty="0" err="1"/>
              <a:t>Českého</a:t>
            </a:r>
            <a:r>
              <a:rPr lang="en-GB" altLang="en-US" dirty="0"/>
              <a:t> </a:t>
            </a:r>
            <a:r>
              <a:rPr lang="en-GB" altLang="en-US" dirty="0" err="1"/>
              <a:t>statistického</a:t>
            </a:r>
            <a:r>
              <a:rPr lang="en-GB" altLang="en-US" dirty="0"/>
              <a:t> </a:t>
            </a:r>
            <a:r>
              <a:rPr lang="en-GB" altLang="en-US" dirty="0" err="1"/>
              <a:t>úřadu</a:t>
            </a:r>
            <a:r>
              <a:rPr lang="en-GB" altLang="en-US" dirty="0"/>
              <a:t>.</a:t>
            </a:r>
          </a:p>
          <a:p>
            <a:pPr>
              <a:defRPr/>
            </a:pPr>
            <a:endParaRPr lang="cs-CZ" altLang="en-US" sz="1800" dirty="0"/>
          </a:p>
          <a:p>
            <a:pPr marL="109537" indent="0">
              <a:buNone/>
              <a:defRPr/>
            </a:pPr>
            <a:r>
              <a:rPr lang="en-GB" altLang="en-US" sz="1800" dirty="0"/>
              <a:t> </a:t>
            </a:r>
            <a:br>
              <a:rPr lang="en-GB" altLang="en-US" sz="1800" dirty="0"/>
            </a:br>
            <a:r>
              <a:rPr lang="en-GB" altLang="en-US" sz="1800" dirty="0"/>
              <a:t>Do </a:t>
            </a:r>
            <a:r>
              <a:rPr lang="en-GB" altLang="en-US" sz="1800" dirty="0" err="1"/>
              <a:t>příslušné</a:t>
            </a:r>
            <a:r>
              <a:rPr lang="en-GB" altLang="en-US" sz="1800" dirty="0"/>
              <a:t> </a:t>
            </a:r>
            <a:r>
              <a:rPr lang="en-GB" altLang="en-US" sz="1800" dirty="0" err="1"/>
              <a:t>kategorie</a:t>
            </a:r>
            <a:r>
              <a:rPr lang="en-GB" altLang="en-US" sz="1800" dirty="0"/>
              <a:t> je </a:t>
            </a:r>
            <a:r>
              <a:rPr lang="en-GB" altLang="en-US" sz="1800" dirty="0" err="1"/>
              <a:t>účetní</a:t>
            </a:r>
            <a:r>
              <a:rPr lang="en-GB" altLang="en-US" sz="1800" dirty="0"/>
              <a:t> </a:t>
            </a:r>
            <a:r>
              <a:rPr lang="en-GB" altLang="en-US" sz="1800" dirty="0" err="1"/>
              <a:t>jednotka</a:t>
            </a:r>
            <a:r>
              <a:rPr lang="en-GB" altLang="en-US" sz="1800" dirty="0"/>
              <a:t> </a:t>
            </a:r>
            <a:r>
              <a:rPr lang="en-GB" altLang="en-US" sz="1800" dirty="0" err="1"/>
              <a:t>zařazena</a:t>
            </a:r>
            <a:r>
              <a:rPr lang="en-GB" altLang="en-US" sz="1800" dirty="0"/>
              <a:t>, </a:t>
            </a:r>
            <a:r>
              <a:rPr lang="en-GB" altLang="en-US" sz="1800" dirty="0" err="1"/>
              <a:t>pokud</a:t>
            </a:r>
            <a:r>
              <a:rPr lang="en-GB" altLang="en-US" sz="1800" dirty="0"/>
              <a:t> </a:t>
            </a:r>
            <a:r>
              <a:rPr lang="en-GB" altLang="en-US" sz="1800" dirty="0" err="1"/>
              <a:t>dosáhne</a:t>
            </a:r>
            <a:r>
              <a:rPr lang="en-GB" altLang="en-US" sz="1800" dirty="0"/>
              <a:t> (</a:t>
            </a:r>
            <a:r>
              <a:rPr lang="en-GB" altLang="en-US" sz="1800" dirty="0" err="1"/>
              <a:t>překročí</a:t>
            </a:r>
            <a:r>
              <a:rPr lang="en-GB" altLang="en-US" sz="1800" dirty="0"/>
              <a:t>) </a:t>
            </a:r>
            <a:r>
              <a:rPr lang="en-GB" altLang="en-US" sz="1800" dirty="0" err="1"/>
              <a:t>alespoň</a:t>
            </a:r>
            <a:r>
              <a:rPr lang="en-GB" altLang="en-US" sz="1800" dirty="0"/>
              <a:t> </a:t>
            </a:r>
            <a:r>
              <a:rPr lang="en-GB" altLang="en-US" sz="1800" dirty="0" err="1"/>
              <a:t>dvě</a:t>
            </a:r>
            <a:r>
              <a:rPr lang="en-GB" altLang="en-US" sz="1800" dirty="0"/>
              <a:t> z </a:t>
            </a:r>
            <a:r>
              <a:rPr lang="en-GB" altLang="en-US" sz="1800" dirty="0" err="1"/>
              <a:t>těchto</a:t>
            </a:r>
            <a:r>
              <a:rPr lang="en-GB" altLang="en-US" sz="1800" dirty="0"/>
              <a:t> </a:t>
            </a:r>
            <a:r>
              <a:rPr lang="en-GB" altLang="en-US" sz="1800" dirty="0" err="1"/>
              <a:t>tří</a:t>
            </a:r>
            <a:r>
              <a:rPr lang="en-GB" altLang="en-US" sz="1800" dirty="0"/>
              <a:t> </a:t>
            </a:r>
            <a:r>
              <a:rPr lang="en-GB" altLang="en-US" sz="1800" dirty="0" err="1"/>
              <a:t>kritérií</a:t>
            </a:r>
            <a:r>
              <a:rPr lang="en-GB" altLang="en-US" sz="1800" dirty="0"/>
              <a:t>.</a:t>
            </a:r>
            <a:endParaRPr lang="cs-CZ" altLang="cs-CZ" sz="1800" dirty="0"/>
          </a:p>
          <a:p>
            <a:pPr lvl="2">
              <a:defRPr/>
            </a:pPr>
            <a:endParaRPr lang="cs-CZ" altLang="cs-CZ" sz="1800" u="sng" dirty="0"/>
          </a:p>
          <a:p>
            <a:pPr lvl="1">
              <a:defRPr/>
            </a:pPr>
            <a:endParaRPr lang="cs-CZ" alt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B54E0C0A-D4E8-8F56-B846-A5173E1CBDB8}"/>
              </a:ext>
            </a:extLst>
          </p:cNvPr>
          <p:cNvSpPr>
            <a:spLocks noGrp="1"/>
          </p:cNvSpPr>
          <p:nvPr>
            <p:ph type="title"/>
          </p:nvPr>
        </p:nvSpPr>
        <p:spPr/>
        <p:txBody>
          <a:bodyPr/>
          <a:lstStyle/>
          <a:p>
            <a:r>
              <a:rPr lang="cs-CZ" altLang="cs-CZ"/>
              <a:t>Členění podniků</a:t>
            </a:r>
          </a:p>
        </p:txBody>
      </p:sp>
      <p:sp>
        <p:nvSpPr>
          <p:cNvPr id="39939" name="Zástupný symbol pro obsah 2">
            <a:extLst>
              <a:ext uri="{FF2B5EF4-FFF2-40B4-BE49-F238E27FC236}">
                <a16:creationId xmlns:a16="http://schemas.microsoft.com/office/drawing/2014/main" id="{E5B0E453-6BE8-6A57-EAF4-EC7824A3716B}"/>
              </a:ext>
            </a:extLst>
          </p:cNvPr>
          <p:cNvSpPr>
            <a:spLocks noGrp="1"/>
          </p:cNvSpPr>
          <p:nvPr>
            <p:ph idx="1"/>
          </p:nvPr>
        </p:nvSpPr>
        <p:spPr/>
        <p:txBody>
          <a:bodyPr/>
          <a:lstStyle/>
          <a:p>
            <a:r>
              <a:rPr lang="cs-CZ" altLang="cs-CZ" dirty="0"/>
              <a:t>Podle činnosti</a:t>
            </a:r>
          </a:p>
          <a:p>
            <a:pPr lvl="1"/>
            <a:r>
              <a:rPr lang="cs-CZ" altLang="cs-CZ" dirty="0"/>
              <a:t>CZ-NACE (dříve OKEČ)</a:t>
            </a:r>
          </a:p>
          <a:p>
            <a:pPr lvl="1"/>
            <a:r>
              <a:rPr lang="cs-CZ" altLang="cs-CZ" sz="2000" dirty="0"/>
              <a:t>Klasifikace ekonomických činností</a:t>
            </a:r>
          </a:p>
          <a:p>
            <a:pPr lvl="1"/>
            <a:r>
              <a:rPr lang="cs-CZ" altLang="cs-CZ" sz="2000" dirty="0"/>
              <a:t>Statistická klasifikace ekonomických činností (NACE – </a:t>
            </a:r>
            <a:r>
              <a:rPr lang="cs-CZ" altLang="cs-CZ" sz="2000" dirty="0" err="1"/>
              <a:t>Nomenclature</a:t>
            </a:r>
            <a:r>
              <a:rPr lang="cs-CZ" altLang="cs-CZ" sz="2000" dirty="0"/>
              <a:t> </a:t>
            </a:r>
            <a:r>
              <a:rPr lang="cs-CZ" altLang="cs-CZ" sz="2000" dirty="0" err="1"/>
              <a:t>générale</a:t>
            </a:r>
            <a:r>
              <a:rPr lang="cs-CZ" altLang="cs-CZ" sz="2000" dirty="0"/>
              <a:t> des </a:t>
            </a:r>
            <a:r>
              <a:rPr lang="cs-CZ" altLang="cs-CZ" sz="2000" dirty="0" err="1"/>
              <a:t>Activités</a:t>
            </a:r>
            <a:r>
              <a:rPr lang="cs-CZ" altLang="cs-CZ" sz="2000" dirty="0"/>
              <a:t> </a:t>
            </a:r>
            <a:r>
              <a:rPr lang="cs-CZ" altLang="cs-CZ" sz="2000" dirty="0" err="1"/>
              <a:t>économiques</a:t>
            </a:r>
            <a:r>
              <a:rPr lang="cs-CZ" altLang="cs-CZ" sz="2000" dirty="0"/>
              <a:t> </a:t>
            </a:r>
            <a:r>
              <a:rPr lang="cs-CZ" altLang="cs-CZ" sz="2000" dirty="0" err="1"/>
              <a:t>dans</a:t>
            </a:r>
            <a:r>
              <a:rPr lang="cs-CZ" altLang="cs-CZ" sz="2000" dirty="0"/>
              <a:t> les </a:t>
            </a:r>
            <a:r>
              <a:rPr lang="cs-CZ" altLang="cs-CZ" sz="2000" dirty="0" err="1"/>
              <a:t>Communautés</a:t>
            </a:r>
            <a:r>
              <a:rPr lang="cs-CZ" altLang="cs-CZ" sz="2000" dirty="0"/>
              <a:t> </a:t>
            </a:r>
            <a:r>
              <a:rPr lang="cs-CZ" altLang="cs-CZ" sz="2000" dirty="0" err="1"/>
              <a:t>Européennes</a:t>
            </a:r>
            <a:r>
              <a:rPr lang="cs-CZ" altLang="cs-CZ" sz="2000" dirty="0"/>
              <a:t>) se používá v Evropě od roku 1970.</a:t>
            </a:r>
          </a:p>
          <a:p>
            <a:pPr lvl="1"/>
            <a:r>
              <a:rPr lang="cs-CZ" altLang="cs-CZ" sz="2000" dirty="0"/>
              <a:t>Klasifikace vytváří rámec pro statistická data o činnostech v mnoha ekonomických oblastech.</a:t>
            </a:r>
          </a:p>
          <a:p>
            <a:pPr lvl="1"/>
            <a:r>
              <a:rPr lang="cs-CZ" altLang="cs-CZ" sz="2000" dirty="0"/>
              <a:t>Odvozená česká verze se jmenuje CZ-NACE.</a:t>
            </a:r>
          </a:p>
          <a:p>
            <a:pPr lvl="1"/>
            <a:r>
              <a:rPr lang="cs-CZ" altLang="cs-CZ" sz="2000" dirty="0"/>
              <a:t>Klasifikace CZ-NACE byla v ČR zavedena od 1. ledna 2008 a nahradila do té doby používanou Odvětvovou klasifikaci ekonomických činností (OKEČ).</a:t>
            </a:r>
          </a:p>
          <a:p>
            <a:pPr lvl="1"/>
            <a:r>
              <a:rPr lang="cs-CZ" altLang="cs-CZ" sz="2000" dirty="0"/>
              <a:t>Metodika INFA (</a:t>
            </a:r>
            <a:r>
              <a:rPr lang="en-US" altLang="en-US" sz="2000" dirty="0"/>
              <a:t>https://mpo.gov.cz/benchmarking/infa.html</a:t>
            </a:r>
            <a:r>
              <a:rPr lang="cs-CZ" altLang="en-US" sz="2000" dirty="0"/>
              <a:t>)</a:t>
            </a:r>
            <a:endParaRPr lang="cs-CZ" altLang="cs-CZ" sz="2000" dirty="0"/>
          </a:p>
          <a:p>
            <a:pPr lvl="2"/>
            <a:endParaRPr lang="cs-CZ" altLang="cs-CZ" u="sng" dirty="0"/>
          </a:p>
          <a:p>
            <a:pPr lvl="1"/>
            <a:endParaRPr lang="cs-CZ" alt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341A1-7E5B-FC2E-D8BA-0BC6303F89B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82B292-E639-27A1-01C4-C7364B1365A1}"/>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0F64371F-554F-157D-934B-AD3C41E500B3}"/>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Trh jako interakce nabídky a poptávky</a:t>
            </a:r>
          </a:p>
          <a:p>
            <a:pPr indent="-180000">
              <a:buFont typeface="Arial" panose="020B0604020202020204" pitchFamily="34" charset="0"/>
              <a:buChar char="•"/>
            </a:pPr>
            <a:r>
              <a:rPr lang="cs-CZ" dirty="0">
                <a:solidFill>
                  <a:schemeClr val="tx1"/>
                </a:solidFill>
              </a:rPr>
              <a:t>Tržní selhání a role státu</a:t>
            </a:r>
          </a:p>
          <a:p>
            <a:pPr lvl="1" indent="-180000">
              <a:buFont typeface="Arial" panose="020B0604020202020204" pitchFamily="34" charset="0"/>
              <a:buChar char="•"/>
            </a:pPr>
            <a:r>
              <a:rPr lang="cs-CZ" dirty="0">
                <a:solidFill>
                  <a:schemeClr val="tx1"/>
                </a:solidFill>
              </a:rPr>
              <a:t>Externality</a:t>
            </a:r>
          </a:p>
          <a:p>
            <a:pPr lvl="1" indent="-180000">
              <a:buFont typeface="Arial" panose="020B0604020202020204" pitchFamily="34" charset="0"/>
              <a:buChar char="•"/>
            </a:pPr>
            <a:r>
              <a:rPr lang="cs-CZ" dirty="0">
                <a:solidFill>
                  <a:schemeClr val="tx1"/>
                </a:solidFill>
              </a:rPr>
              <a:t>Veřejné statky (a příčiny jejich vzniku)</a:t>
            </a:r>
          </a:p>
          <a:p>
            <a:pPr lvl="2" indent="-180000">
              <a:buFont typeface="Arial" panose="020B0604020202020204" pitchFamily="34" charset="0"/>
              <a:buChar char="•"/>
            </a:pPr>
            <a:r>
              <a:rPr lang="cs-CZ" sz="1800" dirty="0">
                <a:solidFill>
                  <a:schemeClr val="tx1"/>
                </a:solidFill>
              </a:rPr>
              <a:t>Nevylučitelnost ze spotřeby (morální aspekt)</a:t>
            </a:r>
          </a:p>
          <a:p>
            <a:pPr lvl="2" indent="-180000">
              <a:buFont typeface="Arial" panose="020B0604020202020204" pitchFamily="34" charset="0"/>
              <a:buChar char="•"/>
            </a:pPr>
            <a:r>
              <a:rPr lang="cs-CZ" sz="1800" dirty="0">
                <a:solidFill>
                  <a:schemeClr val="tx1"/>
                </a:solidFill>
              </a:rPr>
              <a:t>Nízká konkurence ve spotřebě</a:t>
            </a:r>
          </a:p>
          <a:p>
            <a:pPr lvl="2" indent="-180000">
              <a:buFont typeface="Arial" panose="020B0604020202020204" pitchFamily="34" charset="0"/>
              <a:buChar char="•"/>
            </a:pPr>
            <a:r>
              <a:rPr lang="cs-CZ" sz="1800" dirty="0">
                <a:solidFill>
                  <a:schemeClr val="tx1"/>
                </a:solidFill>
              </a:rPr>
              <a:t>Problém černého pasažéra</a:t>
            </a:r>
          </a:p>
          <a:p>
            <a:pPr lvl="2" indent="-180000">
              <a:buFont typeface="Arial" panose="020B0604020202020204" pitchFamily="34" charset="0"/>
              <a:buChar char="•"/>
            </a:pPr>
            <a:r>
              <a:rPr lang="cs-CZ" sz="1800" dirty="0">
                <a:solidFill>
                  <a:schemeClr val="tx1"/>
                </a:solidFill>
              </a:rPr>
              <a:t>Vysoké náklady na vyloučení</a:t>
            </a:r>
          </a:p>
          <a:p>
            <a:pPr lvl="2" indent="-180000">
              <a:buFont typeface="Arial" panose="020B0604020202020204" pitchFamily="34" charset="0"/>
              <a:buChar char="•"/>
            </a:pPr>
            <a:r>
              <a:rPr lang="cs-CZ" sz="1800" dirty="0">
                <a:solidFill>
                  <a:schemeClr val="tx1"/>
                </a:solidFill>
              </a:rPr>
              <a:t>Nutnost kolektivního financování</a:t>
            </a:r>
          </a:p>
          <a:p>
            <a:pPr lvl="1" indent="-180000">
              <a:buFont typeface="Arial" panose="020B0604020202020204" pitchFamily="34" charset="0"/>
              <a:buChar char="•"/>
            </a:pPr>
            <a:r>
              <a:rPr lang="cs-CZ" dirty="0">
                <a:solidFill>
                  <a:schemeClr val="tx1"/>
                </a:solidFill>
              </a:rPr>
              <a:t>Nedokonalá konkurence</a:t>
            </a:r>
          </a:p>
          <a:p>
            <a:pPr lvl="1" indent="-180000">
              <a:buFont typeface="Arial" panose="020B0604020202020204" pitchFamily="34" charset="0"/>
              <a:buChar char="•"/>
            </a:pPr>
            <a:r>
              <a:rPr lang="cs-CZ" dirty="0">
                <a:solidFill>
                  <a:schemeClr val="tx1"/>
                </a:solidFill>
              </a:rPr>
              <a:t>Asymetrické informace</a:t>
            </a:r>
          </a:p>
        </p:txBody>
      </p:sp>
    </p:spTree>
    <p:extLst>
      <p:ext uri="{BB962C8B-B14F-4D97-AF65-F5344CB8AC3E}">
        <p14:creationId xmlns:p14="http://schemas.microsoft.com/office/powerpoint/2010/main" val="3122802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F2522B7E-0DF6-7817-AB17-FA0F925FA7FA}"/>
              </a:ext>
            </a:extLst>
          </p:cNvPr>
          <p:cNvSpPr>
            <a:spLocks noGrp="1"/>
          </p:cNvSpPr>
          <p:nvPr>
            <p:ph type="title"/>
          </p:nvPr>
        </p:nvSpPr>
        <p:spPr/>
        <p:txBody>
          <a:bodyPr/>
          <a:lstStyle/>
          <a:p>
            <a:r>
              <a:rPr lang="cs-CZ" altLang="cs-CZ"/>
              <a:t>Členění podniků</a:t>
            </a:r>
          </a:p>
        </p:txBody>
      </p:sp>
      <p:sp>
        <p:nvSpPr>
          <p:cNvPr id="40963" name="Zástupný symbol pro obsah 2">
            <a:extLst>
              <a:ext uri="{FF2B5EF4-FFF2-40B4-BE49-F238E27FC236}">
                <a16:creationId xmlns:a16="http://schemas.microsoft.com/office/drawing/2014/main" id="{525EF455-9A57-3778-CD66-0A6E367F7E21}"/>
              </a:ext>
            </a:extLst>
          </p:cNvPr>
          <p:cNvSpPr>
            <a:spLocks noGrp="1"/>
          </p:cNvSpPr>
          <p:nvPr>
            <p:ph idx="1"/>
          </p:nvPr>
        </p:nvSpPr>
        <p:spPr/>
        <p:txBody>
          <a:bodyPr/>
          <a:lstStyle/>
          <a:p>
            <a:r>
              <a:rPr lang="cs-CZ" altLang="cs-CZ"/>
              <a:t>Podle typu výroby</a:t>
            </a:r>
          </a:p>
          <a:p>
            <a:pPr lvl="1"/>
            <a:r>
              <a:rPr lang="cs-CZ" altLang="cs-CZ" sz="2000"/>
              <a:t>týká se jen podniků výrobních</a:t>
            </a:r>
          </a:p>
          <a:p>
            <a:pPr lvl="1"/>
            <a:r>
              <a:rPr lang="cs-CZ" altLang="cs-CZ" sz="2000"/>
              <a:t>Výroba na zakázku</a:t>
            </a:r>
          </a:p>
          <a:p>
            <a:pPr lvl="1"/>
            <a:r>
              <a:rPr lang="cs-CZ" altLang="cs-CZ" sz="2000"/>
              <a:t>Výroba vázaná hromadná (kromě hlavního výrobku je vyráběn ještě jeden nebo více výrobků sdružených nebo vedlejších)</a:t>
            </a:r>
          </a:p>
          <a:p>
            <a:pPr lvl="1"/>
            <a:r>
              <a:rPr lang="cs-CZ" altLang="cs-CZ" sz="2000"/>
              <a:t>Výroba pružná hromadná</a:t>
            </a:r>
          </a:p>
          <a:p>
            <a:pPr lvl="1"/>
            <a:r>
              <a:rPr lang="cs-CZ" altLang="cs-CZ" sz="2000"/>
              <a:t>Výroba plynulá (nepřetržitý sled časově stejných pracovních úkonů)</a:t>
            </a:r>
          </a:p>
          <a:p>
            <a:pPr lvl="2"/>
            <a:endParaRPr lang="cs-CZ" altLang="cs-CZ" u="sng"/>
          </a:p>
          <a:p>
            <a:pPr lvl="1"/>
            <a:endParaRPr lang="cs-CZ" altLang="cs-C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3DA1709E-73DB-5A35-6B77-93B5228F369D}"/>
              </a:ext>
            </a:extLst>
          </p:cNvPr>
          <p:cNvSpPr>
            <a:spLocks noGrp="1"/>
          </p:cNvSpPr>
          <p:nvPr>
            <p:ph type="title"/>
          </p:nvPr>
        </p:nvSpPr>
        <p:spPr/>
        <p:txBody>
          <a:bodyPr/>
          <a:lstStyle/>
          <a:p>
            <a:r>
              <a:rPr lang="cs-CZ" altLang="cs-CZ"/>
              <a:t>Členění podniků</a:t>
            </a:r>
          </a:p>
        </p:txBody>
      </p:sp>
      <p:sp>
        <p:nvSpPr>
          <p:cNvPr id="41987" name="Zástupný symbol pro obsah 2">
            <a:extLst>
              <a:ext uri="{FF2B5EF4-FFF2-40B4-BE49-F238E27FC236}">
                <a16:creationId xmlns:a16="http://schemas.microsoft.com/office/drawing/2014/main" id="{C67090A7-B953-C709-9F23-5C58881D82B0}"/>
              </a:ext>
            </a:extLst>
          </p:cNvPr>
          <p:cNvSpPr>
            <a:spLocks noGrp="1"/>
          </p:cNvSpPr>
          <p:nvPr>
            <p:ph idx="1"/>
          </p:nvPr>
        </p:nvSpPr>
        <p:spPr/>
        <p:txBody>
          <a:bodyPr/>
          <a:lstStyle/>
          <a:p>
            <a:r>
              <a:rPr lang="cs-CZ" altLang="cs-CZ"/>
              <a:t>Podle konkurenčního prostředí</a:t>
            </a:r>
          </a:p>
          <a:p>
            <a:pPr lvl="1"/>
            <a:r>
              <a:rPr lang="cs-CZ" altLang="cs-CZ" sz="2000"/>
              <a:t>Konkurence: hospodářská soutěž mezi výrobci zboží (popř. mezi poskytovateli služeb)o nejvýhodnější podmínky výroby a odbytu</a:t>
            </a:r>
          </a:p>
          <a:p>
            <a:pPr lvl="1"/>
            <a:r>
              <a:rPr lang="cs-CZ" altLang="cs-CZ" sz="2000"/>
              <a:t>Dokonalá konkurence: taková tržní struktura, kdy na trhu působí velké množství malých firem, z nichž žádná nemá významný podíl na trhu a nemůže tedy výrazně ovlivnit cenu</a:t>
            </a:r>
          </a:p>
          <a:p>
            <a:pPr lvl="1"/>
            <a:r>
              <a:rPr lang="cs-CZ" altLang="cs-CZ" sz="2000"/>
              <a:t>Nedokonalá konkurence:</a:t>
            </a:r>
          </a:p>
          <a:p>
            <a:pPr lvl="2"/>
            <a:r>
              <a:rPr lang="cs-CZ" altLang="cs-CZ" sz="1800"/>
              <a:t>monopol (jediná firma tvoří celou nabídku odvětví – může stanovit cenu svých výrobků). Běžně se vyskytuje tzv. přirozený monopol, někdy pak tzv. administrativní monopol</a:t>
            </a:r>
          </a:p>
          <a:p>
            <a:pPr lvl="2"/>
            <a:r>
              <a:rPr lang="cs-CZ" altLang="cs-CZ" sz="2000"/>
              <a:t>oligopol, který je nejběžnějším typem tržní struktury v současnosti (malý počet firem vyrábějících celou nebo převážnou většinu nabídky odvětví)</a:t>
            </a:r>
          </a:p>
          <a:p>
            <a:pPr lvl="1"/>
            <a:endParaRPr lang="cs-CZ" altLang="cs-CZ" u="sng"/>
          </a:p>
          <a:p>
            <a:pPr lvl="1"/>
            <a:endParaRPr lang="cs-CZ" altLang="cs-CZ"/>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01CE511B-8DEC-7AE3-C84D-CC1370B57A9E}"/>
              </a:ext>
            </a:extLst>
          </p:cNvPr>
          <p:cNvSpPr>
            <a:spLocks noGrp="1"/>
          </p:cNvSpPr>
          <p:nvPr>
            <p:ph type="title"/>
          </p:nvPr>
        </p:nvSpPr>
        <p:spPr/>
        <p:txBody>
          <a:bodyPr/>
          <a:lstStyle/>
          <a:p>
            <a:r>
              <a:rPr lang="cs-CZ" altLang="cs-CZ" dirty="0"/>
              <a:t>Náklady podniku - efektivnost podniku</a:t>
            </a:r>
          </a:p>
        </p:txBody>
      </p:sp>
      <p:sp>
        <p:nvSpPr>
          <p:cNvPr id="10243" name="Zástupný symbol pro obsah 2">
            <a:extLst>
              <a:ext uri="{FF2B5EF4-FFF2-40B4-BE49-F238E27FC236}">
                <a16:creationId xmlns:a16="http://schemas.microsoft.com/office/drawing/2014/main" id="{9945FAC8-4D24-DEA7-DE50-A9901A8DBA5C}"/>
              </a:ext>
            </a:extLst>
          </p:cNvPr>
          <p:cNvSpPr>
            <a:spLocks noGrp="1"/>
          </p:cNvSpPr>
          <p:nvPr>
            <p:ph idx="1"/>
          </p:nvPr>
        </p:nvSpPr>
        <p:spPr/>
        <p:txBody>
          <a:bodyPr/>
          <a:lstStyle/>
          <a:p>
            <a:r>
              <a:rPr lang="cs-CZ" altLang="cs-CZ"/>
              <a:t>Ekonomická efektivnost podniku</a:t>
            </a:r>
          </a:p>
          <a:p>
            <a:pPr lvl="1"/>
            <a:r>
              <a:rPr lang="cs-CZ" altLang="cs-CZ"/>
              <a:t>Účinnost v širokém slova smyslu</a:t>
            </a:r>
          </a:p>
          <a:p>
            <a:pPr lvl="1"/>
            <a:r>
              <a:rPr lang="cs-CZ" altLang="cs-CZ"/>
              <a:t>Poměr mezi vstupy do určitého systému a výstupy z něho</a:t>
            </a:r>
          </a:p>
          <a:p>
            <a:endParaRPr lang="cs-CZ" altLang="cs-CZ"/>
          </a:p>
          <a:p>
            <a:pPr lvl="1"/>
            <a:endParaRPr lang="cs-CZ" altLang="cs-CZ"/>
          </a:p>
        </p:txBody>
      </p:sp>
      <p:pic>
        <p:nvPicPr>
          <p:cNvPr id="10244" name="Obrázek 1">
            <a:extLst>
              <a:ext uri="{FF2B5EF4-FFF2-40B4-BE49-F238E27FC236}">
                <a16:creationId xmlns:a16="http://schemas.microsoft.com/office/drawing/2014/main" id="{21FFC0B9-298D-460A-26A8-365A3429FC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4454525"/>
            <a:ext cx="68135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9F4A2B11-CF5D-451E-2931-32132EF019B6}"/>
              </a:ext>
            </a:extLst>
          </p:cNvPr>
          <p:cNvSpPr>
            <a:spLocks noGrp="1"/>
          </p:cNvSpPr>
          <p:nvPr>
            <p:ph type="title"/>
          </p:nvPr>
        </p:nvSpPr>
        <p:spPr/>
        <p:txBody>
          <a:bodyPr/>
          <a:lstStyle/>
          <a:p>
            <a:r>
              <a:rPr lang="cs-CZ" altLang="cs-CZ"/>
              <a:t>Měření ekonomické efektivnosti</a:t>
            </a:r>
          </a:p>
        </p:txBody>
      </p:sp>
      <p:sp>
        <p:nvSpPr>
          <p:cNvPr id="11267" name="Zástupný symbol pro obsah 2">
            <a:extLst>
              <a:ext uri="{FF2B5EF4-FFF2-40B4-BE49-F238E27FC236}">
                <a16:creationId xmlns:a16="http://schemas.microsoft.com/office/drawing/2014/main" id="{E3277CCB-AF8A-AEC0-383F-33218E1496D0}"/>
              </a:ext>
            </a:extLst>
          </p:cNvPr>
          <p:cNvSpPr>
            <a:spLocks noGrp="1"/>
          </p:cNvSpPr>
          <p:nvPr>
            <p:ph idx="1"/>
          </p:nvPr>
        </p:nvSpPr>
        <p:spPr/>
        <p:txBody>
          <a:bodyPr/>
          <a:lstStyle/>
          <a:p>
            <a:r>
              <a:rPr lang="cs-CZ" altLang="cs-CZ" sz="1800"/>
              <a:t>Vstupy</a:t>
            </a:r>
          </a:p>
          <a:p>
            <a:pPr lvl="1"/>
            <a:r>
              <a:rPr lang="cs-CZ" altLang="cs-CZ"/>
              <a:t>Náklady - hodnotou výrobních faktorů spotřebovaných na daný výstup</a:t>
            </a:r>
          </a:p>
          <a:p>
            <a:pPr lvl="1"/>
            <a:r>
              <a:rPr lang="cs-CZ" altLang="cs-CZ"/>
              <a:t>kapitál</a:t>
            </a:r>
          </a:p>
          <a:p>
            <a:r>
              <a:rPr lang="cs-CZ" altLang="cs-CZ" sz="1800"/>
              <a:t>Výstupy</a:t>
            </a:r>
          </a:p>
          <a:p>
            <a:pPr lvl="1"/>
            <a:r>
              <a:rPr lang="cs-CZ" altLang="cs-CZ"/>
              <a:t>Výnosy - souhrn hodnot všech statků vyrobených za určité období</a:t>
            </a:r>
          </a:p>
          <a:p>
            <a:pPr lvl="1"/>
            <a:r>
              <a:rPr lang="cs-CZ" altLang="cs-CZ"/>
              <a:t>zisk</a:t>
            </a:r>
          </a:p>
          <a:p>
            <a:r>
              <a:rPr lang="cs-CZ" altLang="cs-CZ" sz="1800"/>
              <a:t>Ukazatel nákladovosti</a:t>
            </a:r>
          </a:p>
          <a:p>
            <a:r>
              <a:rPr lang="cs-CZ" altLang="cs-CZ" sz="1800"/>
              <a:t>Ukazatel využití kapitálu</a:t>
            </a:r>
          </a:p>
          <a:p>
            <a:r>
              <a:rPr lang="cs-CZ" altLang="cs-CZ" sz="1800"/>
              <a:t>Ukazatel rentability</a:t>
            </a:r>
          </a:p>
          <a:p>
            <a:r>
              <a:rPr lang="cs-CZ" altLang="cs-CZ" sz="1800"/>
              <a:t>…</a:t>
            </a:r>
            <a:endParaRPr lang="cs-CZ" altLang="cs-CZ"/>
          </a:p>
          <a:p>
            <a:pPr lvl="1"/>
            <a:endParaRPr lang="cs-CZ" altLang="cs-CZ"/>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6CB36847-095D-4BCB-9C08-07C050BC6067}"/>
              </a:ext>
            </a:extLst>
          </p:cNvPr>
          <p:cNvSpPr>
            <a:spLocks noGrp="1"/>
          </p:cNvSpPr>
          <p:nvPr>
            <p:ph type="title"/>
          </p:nvPr>
        </p:nvSpPr>
        <p:spPr/>
        <p:txBody>
          <a:bodyPr/>
          <a:lstStyle/>
          <a:p>
            <a:r>
              <a:rPr lang="cs-CZ" altLang="cs-CZ"/>
              <a:t>Náklady podniku</a:t>
            </a:r>
          </a:p>
        </p:txBody>
      </p:sp>
      <p:sp>
        <p:nvSpPr>
          <p:cNvPr id="12291" name="Zástupný symbol pro obsah 2">
            <a:extLst>
              <a:ext uri="{FF2B5EF4-FFF2-40B4-BE49-F238E27FC236}">
                <a16:creationId xmlns:a16="http://schemas.microsoft.com/office/drawing/2014/main" id="{09C38767-C7CE-202E-4729-C9994129D0D9}"/>
              </a:ext>
            </a:extLst>
          </p:cNvPr>
          <p:cNvSpPr>
            <a:spLocks noGrp="1"/>
          </p:cNvSpPr>
          <p:nvPr>
            <p:ph idx="1"/>
          </p:nvPr>
        </p:nvSpPr>
        <p:spPr/>
        <p:txBody>
          <a:bodyPr/>
          <a:lstStyle/>
          <a:p>
            <a:r>
              <a:rPr lang="cs-CZ" altLang="cs-CZ"/>
              <a:t>Náklady jsou nahlíženy z ekonomického a účetního pojetí</a:t>
            </a:r>
          </a:p>
          <a:p>
            <a:r>
              <a:rPr lang="cs-CZ" altLang="cs-CZ"/>
              <a:t>Účetní</a:t>
            </a:r>
          </a:p>
          <a:p>
            <a:pPr lvl="1"/>
            <a:r>
              <a:rPr lang="cs-CZ" altLang="cs-CZ"/>
              <a:t>peněžně vyjádřená spotřeba (popř. opotřebení) výrobních faktorů účelně vynaložených na tvorbu podnikových výnosů</a:t>
            </a:r>
          </a:p>
          <a:p>
            <a:r>
              <a:rPr lang="cs-CZ" altLang="cs-CZ"/>
              <a:t>Ekonomické</a:t>
            </a:r>
          </a:p>
          <a:p>
            <a:pPr lvl="1"/>
            <a:r>
              <a:rPr lang="cs-CZ" altLang="cs-CZ"/>
              <a:t>vč. oportunitních nákladů (převážně ušlá mzda, úroky z vlastního kapitálu použitého v podnikání, …)</a:t>
            </a:r>
          </a:p>
          <a:p>
            <a:endParaRPr lang="cs-CZ" altLang="cs-CZ"/>
          </a:p>
          <a:p>
            <a:pPr lvl="1"/>
            <a:endParaRPr lang="cs-CZ" altLang="cs-CZ"/>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44393B4A-E97A-4305-320A-CF1B6F967337}"/>
              </a:ext>
            </a:extLst>
          </p:cNvPr>
          <p:cNvSpPr>
            <a:spLocks noGrp="1"/>
          </p:cNvSpPr>
          <p:nvPr>
            <p:ph type="title"/>
          </p:nvPr>
        </p:nvSpPr>
        <p:spPr/>
        <p:txBody>
          <a:bodyPr/>
          <a:lstStyle/>
          <a:p>
            <a:r>
              <a:rPr lang="cs-CZ" altLang="cs-CZ"/>
              <a:t>Náklady podniku</a:t>
            </a:r>
          </a:p>
        </p:txBody>
      </p:sp>
      <p:sp>
        <p:nvSpPr>
          <p:cNvPr id="13315" name="Zástupný symbol pro obsah 2">
            <a:extLst>
              <a:ext uri="{FF2B5EF4-FFF2-40B4-BE49-F238E27FC236}">
                <a16:creationId xmlns:a16="http://schemas.microsoft.com/office/drawing/2014/main" id="{FB320665-7D87-7E3F-AD45-455B42B94D1E}"/>
              </a:ext>
            </a:extLst>
          </p:cNvPr>
          <p:cNvSpPr>
            <a:spLocks noGrp="1"/>
          </p:cNvSpPr>
          <p:nvPr>
            <p:ph idx="1"/>
          </p:nvPr>
        </p:nvSpPr>
        <p:spPr/>
        <p:txBody>
          <a:bodyPr/>
          <a:lstStyle/>
          <a:p>
            <a:r>
              <a:rPr lang="cs-CZ" altLang="cs-CZ"/>
              <a:t>Časové rozlišení</a:t>
            </a:r>
          </a:p>
          <a:p>
            <a:pPr lvl="1"/>
            <a:r>
              <a:rPr lang="cs-CZ" altLang="cs-CZ" sz="2000"/>
              <a:t>rozdělení nákladů do těch účetních období, s nimiž časově a věcně souvisejí</a:t>
            </a:r>
          </a:p>
          <a:p>
            <a:pPr lvl="2"/>
            <a:r>
              <a:rPr lang="cs-CZ" altLang="cs-CZ" sz="2000"/>
              <a:t>Časové rozlišení v širším pojetí zahrnuje i situace, kdy neznáme přesně všechny tři níže uvedené parametry</a:t>
            </a:r>
          </a:p>
          <a:p>
            <a:pPr lvl="2"/>
            <a:r>
              <a:rPr lang="cs-CZ" altLang="cs-CZ" sz="2000"/>
              <a:t>Pro časové rozlišení v užším pojetí je charakteristické, že účetní jednotce jsou známé tři parametry:</a:t>
            </a:r>
          </a:p>
          <a:p>
            <a:pPr lvl="3"/>
            <a:r>
              <a:rPr lang="cs-CZ" altLang="cs-CZ" sz="2000"/>
              <a:t>účel (na co byl nebo bude vynaložen náklad resp. z čeho vznikl nebo vznikne výnos)</a:t>
            </a:r>
          </a:p>
          <a:p>
            <a:pPr lvl="3"/>
            <a:r>
              <a:rPr lang="cs-CZ" altLang="cs-CZ" sz="2000"/>
              <a:t>částka (jaká je hodnota nákladu nebo výnosu, který musí účetní jednotka časově rozlišovat)</a:t>
            </a:r>
          </a:p>
          <a:p>
            <a:pPr lvl="3"/>
            <a:r>
              <a:rPr lang="cs-CZ" altLang="cs-CZ" sz="2000"/>
              <a:t>období (do kterých účetních období a v jakém poměru se musí příslušný náklad nebo výnos rozdělit)</a:t>
            </a:r>
          </a:p>
          <a:p>
            <a:endParaRPr lang="cs-CZ" altLang="cs-CZ"/>
          </a:p>
          <a:p>
            <a:endParaRPr lang="cs-CZ" altLang="cs-CZ"/>
          </a:p>
          <a:p>
            <a:pPr lvl="1"/>
            <a:endParaRPr lang="cs-CZ" altLang="cs-CZ"/>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9CF1FDAA-090A-7B12-4B84-280719E71F1A}"/>
              </a:ext>
            </a:extLst>
          </p:cNvPr>
          <p:cNvSpPr>
            <a:spLocks noGrp="1"/>
          </p:cNvSpPr>
          <p:nvPr>
            <p:ph type="title"/>
          </p:nvPr>
        </p:nvSpPr>
        <p:spPr/>
        <p:txBody>
          <a:bodyPr/>
          <a:lstStyle/>
          <a:p>
            <a:r>
              <a:rPr lang="cs-CZ" altLang="cs-CZ"/>
              <a:t>Náklady podniku</a:t>
            </a:r>
          </a:p>
        </p:txBody>
      </p:sp>
      <p:sp>
        <p:nvSpPr>
          <p:cNvPr id="16387" name="Zástupný symbol pro obsah 2">
            <a:extLst>
              <a:ext uri="{FF2B5EF4-FFF2-40B4-BE49-F238E27FC236}">
                <a16:creationId xmlns:a16="http://schemas.microsoft.com/office/drawing/2014/main" id="{DD319D1A-5C4B-1033-A256-DF43576C1562}"/>
              </a:ext>
            </a:extLst>
          </p:cNvPr>
          <p:cNvSpPr>
            <a:spLocks noGrp="1"/>
          </p:cNvSpPr>
          <p:nvPr>
            <p:ph idx="1"/>
          </p:nvPr>
        </p:nvSpPr>
        <p:spPr/>
        <p:txBody>
          <a:bodyPr/>
          <a:lstStyle/>
          <a:p>
            <a:pPr>
              <a:defRPr/>
            </a:pPr>
            <a:r>
              <a:rPr lang="cs-CZ" dirty="0"/>
              <a:t>Výdaje</a:t>
            </a:r>
          </a:p>
          <a:p>
            <a:pPr lvl="1">
              <a:defRPr/>
            </a:pPr>
            <a:r>
              <a:rPr lang="cs-CZ" sz="2000" dirty="0"/>
              <a:t>úbytek peněžních fondů (hotovosti, stavu bankovních účtů)</a:t>
            </a:r>
          </a:p>
          <a:p>
            <a:pPr>
              <a:defRPr/>
            </a:pPr>
            <a:r>
              <a:rPr lang="cs-CZ" dirty="0"/>
              <a:t>Třídění nákladů</a:t>
            </a:r>
          </a:p>
          <a:p>
            <a:pPr marL="868362" lvl="1" indent="-457200">
              <a:buFont typeface="+mj-lt"/>
              <a:buAutoNum type="arabicPeriod"/>
              <a:defRPr/>
            </a:pPr>
            <a:r>
              <a:rPr lang="cs-CZ" altLang="cs-CZ" sz="2000" dirty="0"/>
              <a:t>Druhové členění nákladů - vychází z výrobních faktorů (co bylo spotřebováno)</a:t>
            </a:r>
          </a:p>
          <a:p>
            <a:pPr marL="868362" lvl="1" indent="-457200">
              <a:buFont typeface="+mj-lt"/>
              <a:buAutoNum type="arabicPeriod"/>
              <a:defRPr/>
            </a:pPr>
            <a:r>
              <a:rPr lang="cs-CZ" altLang="cs-CZ" sz="2000" dirty="0"/>
              <a:t>Účelové členění nákladů – jednak podle útvarů a dále podle výkonů (kalkulační třídění nákladů)</a:t>
            </a:r>
          </a:p>
          <a:p>
            <a:pPr marL="962025" lvl="2" indent="-285750">
              <a:buFontTx/>
              <a:buChar char="-"/>
              <a:defRPr/>
            </a:pPr>
            <a:r>
              <a:rPr lang="cs-CZ" altLang="cs-CZ" sz="1800" dirty="0"/>
              <a:t>Podle místa vzniku a odpovědnosti – nákladová střediska</a:t>
            </a:r>
          </a:p>
          <a:p>
            <a:pPr marL="962025" lvl="2" indent="-285750">
              <a:buFontTx/>
              <a:buChar char="-"/>
              <a:defRPr/>
            </a:pPr>
            <a:r>
              <a:rPr lang="cs-CZ" altLang="cs-CZ" sz="1800" dirty="0"/>
              <a:t>Podle výkonů (kalkulační) – manažerské účetnictví</a:t>
            </a:r>
          </a:p>
          <a:p>
            <a:pPr marL="109537" indent="0">
              <a:buNone/>
              <a:defRPr/>
            </a:pPr>
            <a:endParaRPr lang="cs-CZ" altLang="cs-CZ" dirty="0"/>
          </a:p>
          <a:p>
            <a:pPr>
              <a:defRPr/>
            </a:pPr>
            <a:endParaRPr lang="cs-CZ" altLang="cs-CZ" dirty="0"/>
          </a:p>
          <a:p>
            <a:pPr lvl="1">
              <a:defRPr/>
            </a:pPr>
            <a:endParaRPr lang="cs-CZ" alt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16AD566C-FDC7-70A3-8642-F93F3201ABFB}"/>
              </a:ext>
            </a:extLst>
          </p:cNvPr>
          <p:cNvSpPr>
            <a:spLocks noGrp="1"/>
          </p:cNvSpPr>
          <p:nvPr>
            <p:ph type="title"/>
          </p:nvPr>
        </p:nvSpPr>
        <p:spPr/>
        <p:txBody>
          <a:bodyPr/>
          <a:lstStyle/>
          <a:p>
            <a:r>
              <a:rPr lang="cs-CZ" altLang="cs-CZ"/>
              <a:t>Náklady podniku</a:t>
            </a:r>
          </a:p>
        </p:txBody>
      </p:sp>
      <p:sp>
        <p:nvSpPr>
          <p:cNvPr id="16387" name="Zástupný symbol pro obsah 2">
            <a:extLst>
              <a:ext uri="{FF2B5EF4-FFF2-40B4-BE49-F238E27FC236}">
                <a16:creationId xmlns:a16="http://schemas.microsoft.com/office/drawing/2014/main" id="{E1E4DC26-D83C-E0DD-55D1-DBC81C4A5CC9}"/>
              </a:ext>
            </a:extLst>
          </p:cNvPr>
          <p:cNvSpPr>
            <a:spLocks noGrp="1"/>
          </p:cNvSpPr>
          <p:nvPr>
            <p:ph idx="1"/>
          </p:nvPr>
        </p:nvSpPr>
        <p:spPr/>
        <p:txBody>
          <a:bodyPr/>
          <a:lstStyle/>
          <a:p>
            <a:pPr>
              <a:defRPr/>
            </a:pPr>
            <a:r>
              <a:rPr lang="cs-CZ" dirty="0"/>
              <a:t>Třídění nákladů</a:t>
            </a:r>
          </a:p>
          <a:p>
            <a:pPr marL="868362" lvl="1" indent="-457200">
              <a:buFont typeface="+mj-lt"/>
              <a:buAutoNum type="arabicPeriod"/>
              <a:defRPr/>
            </a:pPr>
            <a:r>
              <a:rPr lang="cs-CZ" altLang="cs-CZ" sz="2000" dirty="0"/>
              <a:t>Členění nákladů podle závislosti na změnách objemu výroby – na náklady fixní a náklady variabilní</a:t>
            </a:r>
          </a:p>
          <a:p>
            <a:pPr marL="868362" lvl="1" indent="-457200">
              <a:buFont typeface="+mj-lt"/>
              <a:buAutoNum type="arabicPeriod"/>
              <a:defRPr/>
            </a:pPr>
            <a:r>
              <a:rPr lang="cs-CZ" altLang="cs-CZ" sz="2000" dirty="0"/>
              <a:t>Členění nákladů podle podnikových funkcí – náklady na pořízení, skladování, výrobu, odbyt a správu</a:t>
            </a:r>
          </a:p>
          <a:p>
            <a:pPr marL="868362" lvl="1" indent="-457200">
              <a:buFont typeface="+mj-lt"/>
              <a:buAutoNum type="arabicPeriod"/>
              <a:defRPr/>
            </a:pPr>
            <a:r>
              <a:rPr lang="cs-CZ" altLang="cs-CZ" sz="2000" dirty="0"/>
              <a:t>Náklady oportunitní (alternativní, popř. tzv. náklady ušlých příležitostí)</a:t>
            </a:r>
          </a:p>
          <a:p>
            <a:pPr marL="868362" lvl="1" indent="-457200">
              <a:buFont typeface="+mj-lt"/>
              <a:buAutoNum type="arabicPeriod"/>
              <a:defRPr/>
            </a:pPr>
            <a:r>
              <a:rPr lang="cs-CZ" altLang="cs-CZ" sz="2000" dirty="0"/>
              <a:t>Náklady přírůstkové, změnové– zejména pak tzv. náklady marginální </a:t>
            </a:r>
          </a:p>
          <a:p>
            <a:pPr>
              <a:defRPr/>
            </a:pPr>
            <a:endParaRPr lang="cs-CZ" altLang="cs-CZ" dirty="0"/>
          </a:p>
          <a:p>
            <a:pPr>
              <a:defRPr/>
            </a:pPr>
            <a:endParaRPr lang="cs-CZ" altLang="cs-CZ" dirty="0"/>
          </a:p>
          <a:p>
            <a:pPr lvl="1">
              <a:defRPr/>
            </a:pPr>
            <a:endParaRPr lang="cs-CZ" alt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A18D3E6B-6FA4-251E-AB3F-123B3C54C0D6}"/>
              </a:ext>
            </a:extLst>
          </p:cNvPr>
          <p:cNvSpPr>
            <a:spLocks noGrp="1"/>
          </p:cNvSpPr>
          <p:nvPr>
            <p:ph type="title"/>
          </p:nvPr>
        </p:nvSpPr>
        <p:spPr/>
        <p:txBody>
          <a:bodyPr/>
          <a:lstStyle/>
          <a:p>
            <a:r>
              <a:rPr lang="cs-CZ" altLang="cs-CZ"/>
              <a:t>Náklady podniku</a:t>
            </a:r>
          </a:p>
        </p:txBody>
      </p:sp>
      <p:sp>
        <p:nvSpPr>
          <p:cNvPr id="16387" name="Zástupný symbol pro obsah 2">
            <a:extLst>
              <a:ext uri="{FF2B5EF4-FFF2-40B4-BE49-F238E27FC236}">
                <a16:creationId xmlns:a16="http://schemas.microsoft.com/office/drawing/2014/main" id="{E7E626C0-AE20-559A-2B35-5B9003C2FC5A}"/>
              </a:ext>
            </a:extLst>
          </p:cNvPr>
          <p:cNvSpPr>
            <a:spLocks noGrp="1"/>
          </p:cNvSpPr>
          <p:nvPr>
            <p:ph idx="1"/>
          </p:nvPr>
        </p:nvSpPr>
        <p:spPr/>
        <p:txBody>
          <a:bodyPr/>
          <a:lstStyle/>
          <a:p>
            <a:r>
              <a:rPr lang="cs-CZ" altLang="cs-CZ"/>
              <a:t>Druhové členění (prvotní)</a:t>
            </a:r>
          </a:p>
          <a:p>
            <a:pPr lvl="1"/>
            <a:r>
              <a:rPr lang="cs-CZ" altLang="cs-CZ"/>
              <a:t>Provozní</a:t>
            </a:r>
          </a:p>
          <a:p>
            <a:pPr lvl="2"/>
            <a:r>
              <a:rPr lang="cs-CZ" altLang="cs-CZ"/>
              <a:t>Spotřebované nákupy (materiál, suroviny, …)</a:t>
            </a:r>
          </a:p>
          <a:p>
            <a:pPr lvl="2"/>
            <a:r>
              <a:rPr lang="cs-CZ" altLang="cs-CZ"/>
              <a:t>Služby (energie, opravy, cestovné, …)</a:t>
            </a:r>
          </a:p>
          <a:p>
            <a:pPr lvl="2"/>
            <a:r>
              <a:rPr lang="cs-CZ" altLang="cs-CZ"/>
              <a:t>Osobní náklady (mzdy, platy, …)</a:t>
            </a:r>
          </a:p>
          <a:p>
            <a:pPr lvl="2"/>
            <a:r>
              <a:rPr lang="cs-CZ" altLang="cs-CZ"/>
              <a:t>Daně a poplatky</a:t>
            </a:r>
          </a:p>
          <a:p>
            <a:pPr lvl="2"/>
            <a:r>
              <a:rPr lang="cs-CZ" altLang="cs-CZ"/>
              <a:t>Jiné provozní náklady</a:t>
            </a:r>
          </a:p>
          <a:p>
            <a:pPr lvl="2"/>
            <a:r>
              <a:rPr lang="cs-CZ" altLang="cs-CZ"/>
              <a:t>Odpisy, rezervy, NPO</a:t>
            </a:r>
          </a:p>
          <a:p>
            <a:pPr lvl="1"/>
            <a:r>
              <a:rPr lang="cs-CZ" altLang="cs-CZ"/>
              <a:t>Finanční</a:t>
            </a:r>
          </a:p>
          <a:p>
            <a:pPr lvl="1"/>
            <a:r>
              <a:rPr lang="cs-CZ" altLang="cs-CZ"/>
              <a:t>(Mimořádné)</a:t>
            </a:r>
          </a:p>
          <a:p>
            <a:endParaRPr lang="cs-CZ" altLang="cs-CZ"/>
          </a:p>
          <a:p>
            <a:endParaRPr lang="cs-CZ" altLang="cs-CZ"/>
          </a:p>
          <a:p>
            <a:pPr lvl="1"/>
            <a:endParaRPr lang="cs-CZ" altLang="cs-C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947EF25F-7D75-4A00-D1A2-31684709DE8B}"/>
              </a:ext>
            </a:extLst>
          </p:cNvPr>
          <p:cNvSpPr>
            <a:spLocks noGrp="1"/>
          </p:cNvSpPr>
          <p:nvPr>
            <p:ph type="title"/>
          </p:nvPr>
        </p:nvSpPr>
        <p:spPr/>
        <p:txBody>
          <a:bodyPr/>
          <a:lstStyle/>
          <a:p>
            <a:r>
              <a:rPr lang="cs-CZ" altLang="cs-CZ"/>
              <a:t>Náklady podniku</a:t>
            </a:r>
          </a:p>
        </p:txBody>
      </p:sp>
      <p:sp>
        <p:nvSpPr>
          <p:cNvPr id="17411" name="Zástupný symbol pro obsah 2">
            <a:extLst>
              <a:ext uri="{FF2B5EF4-FFF2-40B4-BE49-F238E27FC236}">
                <a16:creationId xmlns:a16="http://schemas.microsoft.com/office/drawing/2014/main" id="{5EBDEDAB-1A96-FCF1-B5B6-B8403DE7D560}"/>
              </a:ext>
            </a:extLst>
          </p:cNvPr>
          <p:cNvSpPr>
            <a:spLocks noGrp="1"/>
          </p:cNvSpPr>
          <p:nvPr>
            <p:ph idx="1"/>
          </p:nvPr>
        </p:nvSpPr>
        <p:spPr/>
        <p:txBody>
          <a:bodyPr/>
          <a:lstStyle/>
          <a:p>
            <a:r>
              <a:rPr lang="cs-CZ" altLang="cs-CZ"/>
              <a:t>Kalkulační členění nákladů</a:t>
            </a:r>
          </a:p>
          <a:p>
            <a:pPr lvl="1"/>
            <a:r>
              <a:rPr lang="cs-CZ" altLang="cs-CZ"/>
              <a:t>Na co byly náklady vynaloženy</a:t>
            </a:r>
          </a:p>
          <a:p>
            <a:pPr lvl="1"/>
            <a:r>
              <a:rPr lang="cs-CZ" altLang="cs-CZ"/>
              <a:t>Přímé – souvisí přímo s určitým druhem výkonu</a:t>
            </a:r>
          </a:p>
          <a:p>
            <a:pPr lvl="2"/>
            <a:r>
              <a:rPr lang="cs-CZ" altLang="cs-CZ"/>
              <a:t>Jednicové náklady</a:t>
            </a:r>
          </a:p>
          <a:p>
            <a:pPr lvl="2"/>
            <a:r>
              <a:rPr lang="cs-CZ" altLang="cs-CZ"/>
              <a:t>Přímé režijní náklady</a:t>
            </a:r>
          </a:p>
          <a:p>
            <a:pPr lvl="1"/>
            <a:r>
              <a:rPr lang="cs-CZ" altLang="cs-CZ"/>
              <a:t>Nepřímé – souvisí s více druhy výkonů a zabezpečují chod podniku jako celek</a:t>
            </a:r>
          </a:p>
          <a:p>
            <a:pPr lvl="2"/>
            <a:endParaRPr lang="cs-CZ" altLang="cs-CZ"/>
          </a:p>
          <a:p>
            <a:endParaRPr lang="cs-CZ" altLang="cs-CZ"/>
          </a:p>
          <a:p>
            <a:endParaRPr lang="cs-CZ" altLang="cs-CZ"/>
          </a:p>
          <a:p>
            <a:pPr lvl="1"/>
            <a:endParaRPr lang="cs-CZ" alt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2B456-1D4E-DB0B-9DDB-EC7F804165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0BAF2C2-2355-CF55-F57C-B17D31CEEC42}"/>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072680D0-231B-5384-58DF-FA0887F39FF5}"/>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Postavení zdravotnictví v systému tržního hospodářství</a:t>
            </a:r>
          </a:p>
          <a:p>
            <a:pPr lvl="1" indent="-180000">
              <a:buFont typeface="Arial" panose="020B0604020202020204" pitchFamily="34" charset="0"/>
              <a:buChar char="•"/>
            </a:pPr>
            <a:r>
              <a:rPr lang="cs-CZ" dirty="0">
                <a:solidFill>
                  <a:schemeClr val="tx1"/>
                </a:solidFill>
              </a:rPr>
              <a:t>Není typickým veřejným statkem/službou</a:t>
            </a:r>
          </a:p>
          <a:p>
            <a:pPr lvl="1" indent="-180000">
              <a:buFont typeface="Arial" panose="020B0604020202020204" pitchFamily="34" charset="0"/>
              <a:buChar char="•"/>
            </a:pPr>
            <a:r>
              <a:rPr lang="cs-CZ" dirty="0">
                <a:solidFill>
                  <a:schemeClr val="tx1"/>
                </a:solidFill>
              </a:rPr>
              <a:t>V mnoha systémech je však (spolu)financováno z veřejných zdrojů</a:t>
            </a:r>
          </a:p>
          <a:p>
            <a:pPr lvl="1" indent="-180000">
              <a:buFont typeface="Arial" panose="020B0604020202020204" pitchFamily="34" charset="0"/>
              <a:buChar char="•"/>
            </a:pPr>
            <a:r>
              <a:rPr lang="cs-CZ" dirty="0">
                <a:solidFill>
                  <a:schemeClr val="tx1"/>
                </a:solidFill>
              </a:rPr>
              <a:t>V mnoha systémech je řízeno centrálně (vládou)</a:t>
            </a:r>
          </a:p>
        </p:txBody>
      </p:sp>
    </p:spTree>
    <p:extLst>
      <p:ext uri="{BB962C8B-B14F-4D97-AF65-F5344CB8AC3E}">
        <p14:creationId xmlns:p14="http://schemas.microsoft.com/office/powerpoint/2010/main" val="1847405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000C1F8-E335-C3E0-6234-8F4D63801482}"/>
              </a:ext>
            </a:extLst>
          </p:cNvPr>
          <p:cNvSpPr>
            <a:spLocks noGrp="1"/>
          </p:cNvSpPr>
          <p:nvPr>
            <p:ph type="title"/>
          </p:nvPr>
        </p:nvSpPr>
        <p:spPr/>
        <p:txBody>
          <a:bodyPr/>
          <a:lstStyle/>
          <a:p>
            <a:r>
              <a:rPr lang="cs-CZ" altLang="cs-CZ"/>
              <a:t>Náklady podniku</a:t>
            </a:r>
          </a:p>
        </p:txBody>
      </p:sp>
      <p:sp>
        <p:nvSpPr>
          <p:cNvPr id="18435" name="Zástupný symbol pro obsah 2">
            <a:extLst>
              <a:ext uri="{FF2B5EF4-FFF2-40B4-BE49-F238E27FC236}">
                <a16:creationId xmlns:a16="http://schemas.microsoft.com/office/drawing/2014/main" id="{01621050-CB9A-0786-DBE5-3E3473135794}"/>
              </a:ext>
            </a:extLst>
          </p:cNvPr>
          <p:cNvSpPr>
            <a:spLocks noGrp="1"/>
          </p:cNvSpPr>
          <p:nvPr>
            <p:ph idx="1"/>
          </p:nvPr>
        </p:nvSpPr>
        <p:spPr>
          <a:xfrm>
            <a:off x="1981200" y="1812157"/>
            <a:ext cx="8229600" cy="4584700"/>
          </a:xfrm>
        </p:spPr>
        <p:txBody>
          <a:bodyPr/>
          <a:lstStyle/>
          <a:p>
            <a:r>
              <a:rPr lang="cs-CZ" altLang="cs-CZ" dirty="0"/>
              <a:t>Kalkulace nákladů</a:t>
            </a:r>
          </a:p>
          <a:p>
            <a:pPr lvl="1"/>
            <a:r>
              <a:rPr lang="cs-CZ" altLang="cs-CZ" dirty="0"/>
              <a:t>Kalkulační jednice (všeobecný kalkulační vzorec)</a:t>
            </a:r>
          </a:p>
          <a:p>
            <a:pPr lvl="2"/>
            <a:r>
              <a:rPr lang="cs-CZ" altLang="cs-CZ" sz="2000" dirty="0"/>
              <a:t>1. přímý materiál</a:t>
            </a:r>
          </a:p>
          <a:p>
            <a:pPr lvl="2"/>
            <a:r>
              <a:rPr lang="cs-CZ" altLang="cs-CZ" sz="2000" dirty="0"/>
              <a:t>2. přímé mzdy</a:t>
            </a:r>
          </a:p>
          <a:p>
            <a:pPr lvl="2"/>
            <a:r>
              <a:rPr lang="cs-CZ" altLang="cs-CZ" sz="2000" dirty="0"/>
              <a:t>3. ostatní přímé náklady</a:t>
            </a:r>
          </a:p>
          <a:p>
            <a:pPr lvl="2"/>
            <a:r>
              <a:rPr lang="cs-CZ" altLang="cs-CZ" sz="2000" dirty="0"/>
              <a:t>4. Provozní režie</a:t>
            </a:r>
          </a:p>
          <a:p>
            <a:pPr lvl="2"/>
            <a:r>
              <a:rPr lang="cs-CZ" altLang="cs-CZ" sz="2000" dirty="0"/>
              <a:t>= vlastní náklady výroby</a:t>
            </a:r>
          </a:p>
          <a:p>
            <a:pPr lvl="2"/>
            <a:r>
              <a:rPr lang="cs-CZ" altLang="cs-CZ" sz="2000" dirty="0"/>
              <a:t>5. správní režie</a:t>
            </a:r>
          </a:p>
          <a:p>
            <a:pPr lvl="2"/>
            <a:r>
              <a:rPr lang="cs-CZ" altLang="cs-CZ" sz="2000" dirty="0"/>
              <a:t>= vlastní náklady výkonu</a:t>
            </a:r>
          </a:p>
          <a:p>
            <a:pPr lvl="2"/>
            <a:r>
              <a:rPr lang="cs-CZ" altLang="cs-CZ" sz="2000" dirty="0"/>
              <a:t>6. odbytové náklady</a:t>
            </a:r>
          </a:p>
          <a:p>
            <a:pPr lvl="2"/>
            <a:r>
              <a:rPr lang="cs-CZ" altLang="cs-CZ" sz="2000" dirty="0"/>
              <a:t>= úplné vlastní náklady výkonu</a:t>
            </a:r>
          </a:p>
          <a:p>
            <a:pPr lvl="2"/>
            <a:r>
              <a:rPr lang="cs-CZ" altLang="cs-CZ" sz="2000" dirty="0"/>
              <a:t>7. zisk</a:t>
            </a:r>
          </a:p>
          <a:p>
            <a:pPr lvl="2"/>
            <a:r>
              <a:rPr lang="cs-CZ" altLang="cs-CZ" sz="2000" dirty="0"/>
              <a:t>= cena výkonu</a:t>
            </a:r>
          </a:p>
          <a:p>
            <a:pPr lvl="2"/>
            <a:endParaRPr lang="cs-CZ" altLang="cs-CZ" dirty="0"/>
          </a:p>
          <a:p>
            <a:endParaRPr lang="cs-CZ" altLang="cs-CZ" dirty="0"/>
          </a:p>
          <a:p>
            <a:endParaRPr lang="cs-CZ" altLang="cs-CZ" dirty="0"/>
          </a:p>
          <a:p>
            <a:pPr lvl="1"/>
            <a:endParaRPr lang="cs-CZ" alt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13147FFB-AA0C-F08D-1CCF-0677165FBF18}"/>
              </a:ext>
            </a:extLst>
          </p:cNvPr>
          <p:cNvSpPr>
            <a:spLocks noGrp="1"/>
          </p:cNvSpPr>
          <p:nvPr>
            <p:ph type="title"/>
          </p:nvPr>
        </p:nvSpPr>
        <p:spPr/>
        <p:txBody>
          <a:bodyPr/>
          <a:lstStyle/>
          <a:p>
            <a:r>
              <a:rPr lang="cs-CZ" altLang="cs-CZ"/>
              <a:t>Výnosy podniku</a:t>
            </a:r>
          </a:p>
        </p:txBody>
      </p:sp>
      <p:sp>
        <p:nvSpPr>
          <p:cNvPr id="19459" name="Zástupný symbol pro obsah 2">
            <a:extLst>
              <a:ext uri="{FF2B5EF4-FFF2-40B4-BE49-F238E27FC236}">
                <a16:creationId xmlns:a16="http://schemas.microsoft.com/office/drawing/2014/main" id="{22D3A3A4-BDB6-5E3E-2F3A-A0AB03734082}"/>
              </a:ext>
            </a:extLst>
          </p:cNvPr>
          <p:cNvSpPr>
            <a:spLocks noGrp="1"/>
          </p:cNvSpPr>
          <p:nvPr>
            <p:ph idx="1"/>
          </p:nvPr>
        </p:nvSpPr>
        <p:spPr/>
        <p:txBody>
          <a:bodyPr/>
          <a:lstStyle/>
          <a:p>
            <a:r>
              <a:rPr lang="cs-CZ" altLang="cs-CZ"/>
              <a:t>Tržby za vlastní výkony a zboží</a:t>
            </a:r>
          </a:p>
          <a:p>
            <a:r>
              <a:rPr lang="cs-CZ" altLang="cs-CZ"/>
              <a:t>Změna stavu vnitropodnikových zásob</a:t>
            </a:r>
          </a:p>
          <a:p>
            <a:r>
              <a:rPr lang="cs-CZ" altLang="cs-CZ"/>
              <a:t>Aktivace (materiálu, zboží atd.)</a:t>
            </a:r>
          </a:p>
          <a:p>
            <a:r>
              <a:rPr lang="cs-CZ" altLang="cs-CZ"/>
              <a:t>Jiné provozní výnosy (tržby z prodeje dlouhodobého majetku, materiálu, přijaté penále atd.)</a:t>
            </a:r>
          </a:p>
          <a:p>
            <a:r>
              <a:rPr lang="cs-CZ" altLang="cs-CZ"/>
              <a:t>Finanční výnosy (z prodeje cenných papírů, přijaté úroky)</a:t>
            </a:r>
          </a:p>
          <a:p>
            <a:r>
              <a:rPr lang="cs-CZ" altLang="cs-CZ"/>
              <a:t>Mimořádné výnosy</a:t>
            </a:r>
          </a:p>
          <a:p>
            <a:endParaRPr lang="cs-CZ" altLang="cs-CZ"/>
          </a:p>
          <a:p>
            <a:endParaRPr lang="cs-CZ" altLang="cs-CZ"/>
          </a:p>
          <a:p>
            <a:pPr lvl="1"/>
            <a:endParaRPr lang="cs-CZ" altLang="cs-CZ"/>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BBF78B72-5663-20AF-B611-EE92DA0B76DF}"/>
              </a:ext>
            </a:extLst>
          </p:cNvPr>
          <p:cNvSpPr>
            <a:spLocks noGrp="1"/>
          </p:cNvSpPr>
          <p:nvPr>
            <p:ph type="title"/>
          </p:nvPr>
        </p:nvSpPr>
        <p:spPr/>
        <p:txBody>
          <a:bodyPr/>
          <a:lstStyle/>
          <a:p>
            <a:r>
              <a:rPr lang="cs-CZ" altLang="cs-CZ"/>
              <a:t>Výsledek hospodaření</a:t>
            </a:r>
          </a:p>
        </p:txBody>
      </p:sp>
      <p:sp>
        <p:nvSpPr>
          <p:cNvPr id="20483" name="Zástupný symbol pro obsah 2">
            <a:extLst>
              <a:ext uri="{FF2B5EF4-FFF2-40B4-BE49-F238E27FC236}">
                <a16:creationId xmlns:a16="http://schemas.microsoft.com/office/drawing/2014/main" id="{A4D34526-85D3-3E6F-33B5-7D5FB7C5B5D1}"/>
              </a:ext>
            </a:extLst>
          </p:cNvPr>
          <p:cNvSpPr>
            <a:spLocks noGrp="1"/>
          </p:cNvSpPr>
          <p:nvPr>
            <p:ph idx="1"/>
          </p:nvPr>
        </p:nvSpPr>
        <p:spPr/>
        <p:txBody>
          <a:bodyPr/>
          <a:lstStyle/>
          <a:p>
            <a:r>
              <a:rPr lang="cs-CZ" altLang="cs-CZ" sz="2400"/>
              <a:t>Hospodářský výsledek vzniká jako rozdíl mezi výnosy a náklady:</a:t>
            </a:r>
          </a:p>
          <a:p>
            <a:pPr lvl="1"/>
            <a:r>
              <a:rPr lang="cs-CZ" altLang="cs-CZ" sz="2400"/>
              <a:t>v případě, že výnosy jsou větší než náklady tak vzniká zisk</a:t>
            </a:r>
          </a:p>
          <a:p>
            <a:pPr lvl="1"/>
            <a:r>
              <a:rPr lang="cs-CZ" altLang="cs-CZ" sz="2400"/>
              <a:t>pokud se výnosy rovnají nákladům, tak hospodářský výsledek je nulový</a:t>
            </a:r>
          </a:p>
          <a:p>
            <a:pPr lvl="1"/>
            <a:r>
              <a:rPr lang="cs-CZ" altLang="cs-CZ" sz="2400"/>
              <a:t>pokud výnosy jsou menší než náklady, tak vzniká ztráta</a:t>
            </a:r>
          </a:p>
          <a:p>
            <a:r>
              <a:rPr lang="cs-CZ" altLang="cs-CZ" sz="2400"/>
              <a:t>Výnosy i náklady závisí na realizovaném obratu a můžeme si je vyjádřit např. jako lineární funkce obratu</a:t>
            </a:r>
          </a:p>
          <a:p>
            <a:endParaRPr lang="cs-CZ" altLang="cs-CZ"/>
          </a:p>
          <a:p>
            <a:endParaRPr lang="cs-CZ" altLang="cs-CZ"/>
          </a:p>
          <a:p>
            <a:pPr lvl="1"/>
            <a:endParaRPr lang="cs-CZ" altLang="cs-CZ"/>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0C7D3626-D390-3501-1386-10D7137CCB97}"/>
              </a:ext>
            </a:extLst>
          </p:cNvPr>
          <p:cNvSpPr>
            <a:spLocks noGrp="1"/>
          </p:cNvSpPr>
          <p:nvPr>
            <p:ph type="title"/>
          </p:nvPr>
        </p:nvSpPr>
        <p:spPr/>
        <p:txBody>
          <a:bodyPr/>
          <a:lstStyle/>
          <a:p>
            <a:r>
              <a:rPr lang="cs-CZ" altLang="cs-CZ"/>
              <a:t>Bod zvratu</a:t>
            </a:r>
          </a:p>
        </p:txBody>
      </p:sp>
      <p:sp>
        <p:nvSpPr>
          <p:cNvPr id="21507" name="Zástupný symbol pro obsah 2">
            <a:extLst>
              <a:ext uri="{FF2B5EF4-FFF2-40B4-BE49-F238E27FC236}">
                <a16:creationId xmlns:a16="http://schemas.microsoft.com/office/drawing/2014/main" id="{F40CA39A-05E3-9E62-F2A0-3826BD76DA6E}"/>
              </a:ext>
            </a:extLst>
          </p:cNvPr>
          <p:cNvSpPr>
            <a:spLocks noGrp="1"/>
          </p:cNvSpPr>
          <p:nvPr>
            <p:ph idx="1"/>
          </p:nvPr>
        </p:nvSpPr>
        <p:spPr/>
        <p:txBody>
          <a:bodyPr/>
          <a:lstStyle/>
          <a:p>
            <a:endParaRPr lang="cs-CZ" altLang="cs-CZ"/>
          </a:p>
          <a:p>
            <a:endParaRPr lang="cs-CZ" altLang="cs-CZ"/>
          </a:p>
          <a:p>
            <a:pPr lvl="1"/>
            <a:endParaRPr lang="cs-CZ" altLang="cs-CZ"/>
          </a:p>
        </p:txBody>
      </p:sp>
      <p:pic>
        <p:nvPicPr>
          <p:cNvPr id="21508" name="Obrázek 4">
            <a:extLst>
              <a:ext uri="{FF2B5EF4-FFF2-40B4-BE49-F238E27FC236}">
                <a16:creationId xmlns:a16="http://schemas.microsoft.com/office/drawing/2014/main" id="{FDAF84FC-C945-C66B-275F-65A317072B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1785" y="1845734"/>
            <a:ext cx="63373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8A69362F-98C6-6C9E-BE1E-6123C680357B}"/>
              </a:ext>
            </a:extLst>
          </p:cNvPr>
          <p:cNvSpPr>
            <a:spLocks noGrp="1"/>
          </p:cNvSpPr>
          <p:nvPr>
            <p:ph type="title"/>
          </p:nvPr>
        </p:nvSpPr>
        <p:spPr/>
        <p:txBody>
          <a:bodyPr/>
          <a:lstStyle/>
          <a:p>
            <a:r>
              <a:rPr lang="cs-CZ" altLang="cs-CZ"/>
              <a:t>Bod zvratu</a:t>
            </a:r>
          </a:p>
        </p:txBody>
      </p:sp>
      <p:sp>
        <p:nvSpPr>
          <p:cNvPr id="22531" name="Zástupný symbol pro obsah 2">
            <a:extLst>
              <a:ext uri="{FF2B5EF4-FFF2-40B4-BE49-F238E27FC236}">
                <a16:creationId xmlns:a16="http://schemas.microsoft.com/office/drawing/2014/main" id="{249B7796-EE87-2D3E-CF37-B8ABA08456BD}"/>
              </a:ext>
            </a:extLst>
          </p:cNvPr>
          <p:cNvSpPr>
            <a:spLocks noGrp="1"/>
          </p:cNvSpPr>
          <p:nvPr>
            <p:ph idx="1"/>
          </p:nvPr>
        </p:nvSpPr>
        <p:spPr/>
        <p:txBody>
          <a:bodyPr>
            <a:normAutofit fontScale="85000" lnSpcReduction="20000"/>
          </a:bodyPr>
          <a:lstStyle/>
          <a:p>
            <a:endParaRPr lang="cs-CZ" altLang="cs-CZ" sz="2400" i="1"/>
          </a:p>
          <a:p>
            <a:endParaRPr lang="cs-CZ" altLang="cs-CZ" sz="2400" i="1"/>
          </a:p>
          <a:p>
            <a:endParaRPr lang="cs-CZ" altLang="cs-CZ" sz="2400" i="1"/>
          </a:p>
          <a:p>
            <a:endParaRPr lang="cs-CZ" altLang="cs-CZ" sz="2400" i="1"/>
          </a:p>
          <a:p>
            <a:r>
              <a:rPr lang="cs-CZ" altLang="cs-CZ" sz="2400" i="1"/>
              <a:t>kde:  x … vyrobené (a prodané množství)</a:t>
            </a:r>
          </a:p>
          <a:p>
            <a:pPr>
              <a:buFontTx/>
              <a:buNone/>
            </a:pPr>
            <a:r>
              <a:rPr lang="cs-CZ" altLang="cs-CZ" sz="2400" i="1"/>
              <a:t>            p … cena v Kč</a:t>
            </a:r>
          </a:p>
          <a:p>
            <a:pPr>
              <a:buFontTx/>
              <a:buNone/>
            </a:pPr>
            <a:r>
              <a:rPr lang="cs-CZ" altLang="cs-CZ" sz="2400" i="1"/>
              <a:t>            a … fixní náklady v Kč</a:t>
            </a:r>
          </a:p>
          <a:p>
            <a:pPr>
              <a:buFontTx/>
              <a:buNone/>
            </a:pPr>
            <a:r>
              <a:rPr lang="cs-CZ" altLang="cs-CZ" sz="2400" i="1"/>
              <a:t>            b … koeficient variabilních nákladů</a:t>
            </a:r>
          </a:p>
          <a:p>
            <a:pPr>
              <a:buFontTx/>
              <a:buNone/>
            </a:pPr>
            <a:r>
              <a:rPr lang="cs-CZ" altLang="cs-CZ" sz="2400" i="1"/>
              <a:t>		p – b … příspěvek na úhradu fixních nákladů</a:t>
            </a:r>
          </a:p>
          <a:p>
            <a:pPr>
              <a:buFontTx/>
              <a:buNone/>
            </a:pPr>
            <a:r>
              <a:rPr lang="cs-CZ" altLang="cs-CZ" sz="2400" i="1"/>
              <a:t>            </a:t>
            </a:r>
            <a:endParaRPr lang="cs-CZ" altLang="cs-CZ" sz="2400"/>
          </a:p>
          <a:p>
            <a:endParaRPr lang="cs-CZ" altLang="cs-CZ"/>
          </a:p>
          <a:p>
            <a:endParaRPr lang="cs-CZ" altLang="cs-CZ"/>
          </a:p>
          <a:p>
            <a:pPr lvl="1"/>
            <a:endParaRPr lang="cs-CZ" altLang="cs-CZ"/>
          </a:p>
        </p:txBody>
      </p:sp>
      <p:graphicFrame>
        <p:nvGraphicFramePr>
          <p:cNvPr id="22532" name="Objekt 1">
            <a:extLst>
              <a:ext uri="{FF2B5EF4-FFF2-40B4-BE49-F238E27FC236}">
                <a16:creationId xmlns:a16="http://schemas.microsoft.com/office/drawing/2014/main" id="{F0249A0D-8420-C65F-29C8-D5A35DDCD442}"/>
              </a:ext>
            </a:extLst>
          </p:cNvPr>
          <p:cNvGraphicFramePr>
            <a:graphicFrameLocks noChangeAspect="1"/>
          </p:cNvGraphicFramePr>
          <p:nvPr>
            <p:extLst>
              <p:ext uri="{D42A27DB-BD31-4B8C-83A1-F6EECF244321}">
                <p14:modId xmlns:p14="http://schemas.microsoft.com/office/powerpoint/2010/main" val="3056893992"/>
              </p:ext>
            </p:extLst>
          </p:nvPr>
        </p:nvGraphicFramePr>
        <p:xfrm>
          <a:off x="1945353" y="2057041"/>
          <a:ext cx="1709738" cy="1106488"/>
        </p:xfrm>
        <a:graphic>
          <a:graphicData uri="http://schemas.openxmlformats.org/presentationml/2006/ole">
            <mc:AlternateContent xmlns:mc="http://schemas.openxmlformats.org/markup-compatibility/2006">
              <mc:Choice xmlns:v="urn:schemas-microsoft-com:vml" Requires="v">
                <p:oleObj name="Rovnice" r:id="rId2" imgW="647700" imgH="419100" progId="Equation.3">
                  <p:embed/>
                </p:oleObj>
              </mc:Choice>
              <mc:Fallback>
                <p:oleObj name="Rovnice" r:id="rId2" imgW="647700" imgH="419100" progId="Equation.3">
                  <p:embed/>
                  <p:pic>
                    <p:nvPicPr>
                      <p:cNvPr id="22532" name="Objekt 1">
                        <a:extLst>
                          <a:ext uri="{FF2B5EF4-FFF2-40B4-BE49-F238E27FC236}">
                            <a16:creationId xmlns:a16="http://schemas.microsoft.com/office/drawing/2014/main" id="{F0249A0D-8420-C65F-29C8-D5A35DDCD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353" y="2057041"/>
                        <a:ext cx="1709738"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CCFF33E4-6B9C-C99F-A754-93F4AFA95C17}"/>
              </a:ext>
            </a:extLst>
          </p:cNvPr>
          <p:cNvSpPr>
            <a:spLocks noGrp="1"/>
          </p:cNvSpPr>
          <p:nvPr>
            <p:ph type="title"/>
          </p:nvPr>
        </p:nvSpPr>
        <p:spPr/>
        <p:txBody>
          <a:bodyPr/>
          <a:lstStyle/>
          <a:p>
            <a:r>
              <a:rPr lang="cs-CZ" altLang="cs-CZ"/>
              <a:t>Odhad velikosti fixních nákladů</a:t>
            </a:r>
          </a:p>
        </p:txBody>
      </p:sp>
      <p:sp>
        <p:nvSpPr>
          <p:cNvPr id="23555" name="Zástupný symbol pro obsah 2">
            <a:extLst>
              <a:ext uri="{FF2B5EF4-FFF2-40B4-BE49-F238E27FC236}">
                <a16:creationId xmlns:a16="http://schemas.microsoft.com/office/drawing/2014/main" id="{F17FE1EA-0186-5F24-FC37-C6F5A2F0D3D0}"/>
              </a:ext>
            </a:extLst>
          </p:cNvPr>
          <p:cNvSpPr>
            <a:spLocks noGrp="1"/>
          </p:cNvSpPr>
          <p:nvPr>
            <p:ph idx="1"/>
          </p:nvPr>
        </p:nvSpPr>
        <p:spPr/>
        <p:txBody>
          <a:bodyPr/>
          <a:lstStyle/>
          <a:p>
            <a:r>
              <a:rPr lang="cs-CZ" altLang="cs-CZ" sz="2400"/>
              <a:t>Metoda postupná</a:t>
            </a:r>
          </a:p>
          <a:p>
            <a:pPr lvl="1"/>
            <a:r>
              <a:rPr lang="cs-CZ" altLang="cs-CZ" sz="2200"/>
              <a:t>Klasifikační analýza</a:t>
            </a:r>
          </a:p>
          <a:p>
            <a:r>
              <a:rPr lang="cs-CZ" altLang="cs-CZ" sz="2400"/>
              <a:t>Metoda dvou období (TC = FC + AVC * Q)</a:t>
            </a:r>
          </a:p>
          <a:p>
            <a:r>
              <a:rPr lang="cs-CZ" altLang="cs-CZ" sz="2400"/>
              <a:t>Metoda regresní (TC, Q v grafu bodu zvratu)</a:t>
            </a:r>
          </a:p>
          <a:p>
            <a:endParaRPr lang="cs-CZ" altLang="cs-CZ" sz="2400"/>
          </a:p>
          <a:p>
            <a:r>
              <a:rPr lang="cs-CZ" altLang="cs-CZ" sz="2400"/>
              <a:t>Doporučeno kombinovat více metod, resp. opakovat výstupy z jedné metody</a:t>
            </a:r>
          </a:p>
          <a:p>
            <a:pPr>
              <a:buFontTx/>
              <a:buNone/>
            </a:pPr>
            <a:r>
              <a:rPr lang="cs-CZ" altLang="cs-CZ" sz="2400" i="1"/>
              <a:t>            </a:t>
            </a:r>
            <a:endParaRPr lang="cs-CZ" altLang="cs-CZ" sz="2400"/>
          </a:p>
          <a:p>
            <a:endParaRPr lang="cs-CZ" altLang="cs-CZ"/>
          </a:p>
          <a:p>
            <a:endParaRPr lang="cs-CZ" altLang="cs-CZ"/>
          </a:p>
          <a:p>
            <a:pPr lvl="1"/>
            <a:endParaRPr lang="cs-CZ" altLang="cs-CZ"/>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a:extLst>
              <a:ext uri="{FF2B5EF4-FFF2-40B4-BE49-F238E27FC236}">
                <a16:creationId xmlns:a16="http://schemas.microsoft.com/office/drawing/2014/main" id="{2D4AADB2-70ED-75AC-BF42-2D7BFCA35148}"/>
              </a:ext>
            </a:extLst>
          </p:cNvPr>
          <p:cNvSpPr>
            <a:spLocks noGrp="1"/>
          </p:cNvSpPr>
          <p:nvPr>
            <p:ph type="title"/>
          </p:nvPr>
        </p:nvSpPr>
        <p:spPr/>
        <p:txBody>
          <a:bodyPr/>
          <a:lstStyle/>
          <a:p>
            <a:r>
              <a:rPr lang="cs-CZ" altLang="cs-CZ"/>
              <a:t>Bod zvratu</a:t>
            </a:r>
          </a:p>
        </p:txBody>
      </p:sp>
      <p:sp>
        <p:nvSpPr>
          <p:cNvPr id="24579" name="Zástupný symbol pro obsah 2">
            <a:extLst>
              <a:ext uri="{FF2B5EF4-FFF2-40B4-BE49-F238E27FC236}">
                <a16:creationId xmlns:a16="http://schemas.microsoft.com/office/drawing/2014/main" id="{37508867-1CF7-5E23-2158-E8F2C49BE658}"/>
              </a:ext>
            </a:extLst>
          </p:cNvPr>
          <p:cNvSpPr>
            <a:spLocks noGrp="1"/>
          </p:cNvSpPr>
          <p:nvPr>
            <p:ph idx="1"/>
          </p:nvPr>
        </p:nvSpPr>
        <p:spPr/>
        <p:txBody>
          <a:bodyPr/>
          <a:lstStyle/>
          <a:p>
            <a:r>
              <a:rPr lang="cs-CZ" altLang="cs-CZ" sz="2400"/>
              <a:t>Kritické využití výrobní kapacity</a:t>
            </a:r>
            <a:endParaRPr lang="cs-CZ" altLang="cs-CZ" sz="2200"/>
          </a:p>
          <a:p>
            <a:pPr lvl="1"/>
            <a:endParaRPr lang="cs-CZ" altLang="cs-CZ" sz="2200"/>
          </a:p>
          <a:p>
            <a:pPr lvl="1"/>
            <a:r>
              <a:rPr lang="cs-CZ" altLang="cs-CZ" sz="2200"/>
              <a:t> </a:t>
            </a:r>
          </a:p>
          <a:p>
            <a:endParaRPr lang="cs-CZ" altLang="cs-CZ" sz="2400"/>
          </a:p>
          <a:p>
            <a:r>
              <a:rPr lang="cs-CZ" altLang="cs-CZ" sz="2400"/>
              <a:t>Minimální zisk</a:t>
            </a:r>
          </a:p>
          <a:p>
            <a:pPr lvl="1"/>
            <a:endParaRPr lang="cs-CZ" altLang="cs-CZ" sz="2200"/>
          </a:p>
          <a:p>
            <a:pPr lvl="1"/>
            <a:r>
              <a:rPr lang="cs-CZ" altLang="cs-CZ" sz="2200"/>
              <a:t> </a:t>
            </a:r>
          </a:p>
          <a:p>
            <a:pPr lvl="1"/>
            <a:endParaRPr lang="cs-CZ" altLang="cs-CZ" sz="2200"/>
          </a:p>
          <a:p>
            <a:pPr>
              <a:buFontTx/>
              <a:buNone/>
            </a:pPr>
            <a:r>
              <a:rPr lang="cs-CZ" altLang="cs-CZ" sz="2400" i="1"/>
              <a:t>            </a:t>
            </a:r>
            <a:endParaRPr lang="cs-CZ" altLang="cs-CZ" sz="2400"/>
          </a:p>
          <a:p>
            <a:endParaRPr lang="cs-CZ" altLang="cs-CZ"/>
          </a:p>
          <a:p>
            <a:endParaRPr lang="cs-CZ" altLang="cs-CZ"/>
          </a:p>
          <a:p>
            <a:pPr lvl="1"/>
            <a:endParaRPr lang="cs-CZ" altLang="cs-CZ"/>
          </a:p>
        </p:txBody>
      </p:sp>
      <p:graphicFrame>
        <p:nvGraphicFramePr>
          <p:cNvPr id="24580" name="Objekt 1">
            <a:extLst>
              <a:ext uri="{FF2B5EF4-FFF2-40B4-BE49-F238E27FC236}">
                <a16:creationId xmlns:a16="http://schemas.microsoft.com/office/drawing/2014/main" id="{8346E7D9-221B-C12E-D3E0-138A5B92197F}"/>
              </a:ext>
            </a:extLst>
          </p:cNvPr>
          <p:cNvGraphicFramePr>
            <a:graphicFrameLocks noChangeAspect="1"/>
          </p:cNvGraphicFramePr>
          <p:nvPr/>
        </p:nvGraphicFramePr>
        <p:xfrm>
          <a:off x="2782888" y="2924176"/>
          <a:ext cx="2024062" cy="682625"/>
        </p:xfrm>
        <a:graphic>
          <a:graphicData uri="http://schemas.openxmlformats.org/presentationml/2006/ole">
            <mc:AlternateContent xmlns:mc="http://schemas.openxmlformats.org/markup-compatibility/2006">
              <mc:Choice xmlns:v="urn:schemas-microsoft-com:vml" Requires="v">
                <p:oleObj name="Equation" r:id="rId2" imgW="1167893" imgH="393529" progId="Equation.DSMT4">
                  <p:embed/>
                </p:oleObj>
              </mc:Choice>
              <mc:Fallback>
                <p:oleObj name="Equation" r:id="rId2" imgW="1167893" imgH="393529" progId="Equation.DSMT4">
                  <p:embed/>
                  <p:pic>
                    <p:nvPicPr>
                      <p:cNvPr id="24580" name="Objekt 1">
                        <a:extLst>
                          <a:ext uri="{FF2B5EF4-FFF2-40B4-BE49-F238E27FC236}">
                            <a16:creationId xmlns:a16="http://schemas.microsoft.com/office/drawing/2014/main" id="{8346E7D9-221B-C12E-D3E0-138A5B921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2924176"/>
                        <a:ext cx="2024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kt 2">
            <a:extLst>
              <a:ext uri="{FF2B5EF4-FFF2-40B4-BE49-F238E27FC236}">
                <a16:creationId xmlns:a16="http://schemas.microsoft.com/office/drawing/2014/main" id="{BED744A1-9D2F-4F00-C3C9-B6524598CF37}"/>
              </a:ext>
            </a:extLst>
          </p:cNvPr>
          <p:cNvGraphicFramePr>
            <a:graphicFrameLocks noChangeAspect="1"/>
          </p:cNvGraphicFramePr>
          <p:nvPr/>
        </p:nvGraphicFramePr>
        <p:xfrm>
          <a:off x="2782888" y="4437063"/>
          <a:ext cx="2024062" cy="652462"/>
        </p:xfrm>
        <a:graphic>
          <a:graphicData uri="http://schemas.openxmlformats.org/presentationml/2006/ole">
            <mc:AlternateContent xmlns:mc="http://schemas.openxmlformats.org/markup-compatibility/2006">
              <mc:Choice xmlns:v="urn:schemas-microsoft-com:vml" Requires="v">
                <p:oleObj name="Equation" r:id="rId4" imgW="1218671" imgH="393529" progId="Equation.DSMT4">
                  <p:embed/>
                </p:oleObj>
              </mc:Choice>
              <mc:Fallback>
                <p:oleObj name="Equation" r:id="rId4" imgW="1218671" imgH="393529" progId="Equation.DSMT4">
                  <p:embed/>
                  <p:pic>
                    <p:nvPicPr>
                      <p:cNvPr id="24581" name="Objekt 2">
                        <a:extLst>
                          <a:ext uri="{FF2B5EF4-FFF2-40B4-BE49-F238E27FC236}">
                            <a16:creationId xmlns:a16="http://schemas.microsoft.com/office/drawing/2014/main" id="{BED744A1-9D2F-4F00-C3C9-B6524598C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4437063"/>
                        <a:ext cx="20240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F1A1F8CA-7042-8537-A49E-0A8E057932D3}"/>
              </a:ext>
            </a:extLst>
          </p:cNvPr>
          <p:cNvSpPr>
            <a:spLocks noGrp="1"/>
          </p:cNvSpPr>
          <p:nvPr>
            <p:ph type="title"/>
          </p:nvPr>
        </p:nvSpPr>
        <p:spPr/>
        <p:txBody>
          <a:bodyPr/>
          <a:lstStyle/>
          <a:p>
            <a:r>
              <a:rPr lang="cs-CZ" altLang="cs-CZ"/>
              <a:t>Bod zvratu</a:t>
            </a:r>
          </a:p>
        </p:txBody>
      </p:sp>
      <p:sp>
        <p:nvSpPr>
          <p:cNvPr id="25603" name="Zástupný symbol pro obsah 2">
            <a:extLst>
              <a:ext uri="{FF2B5EF4-FFF2-40B4-BE49-F238E27FC236}">
                <a16:creationId xmlns:a16="http://schemas.microsoft.com/office/drawing/2014/main" id="{B9E64780-2F11-86AA-9621-1F1B4A134E3F}"/>
              </a:ext>
            </a:extLst>
          </p:cNvPr>
          <p:cNvSpPr>
            <a:spLocks noGrp="1"/>
          </p:cNvSpPr>
          <p:nvPr>
            <p:ph idx="1"/>
          </p:nvPr>
        </p:nvSpPr>
        <p:spPr/>
        <p:txBody>
          <a:bodyPr/>
          <a:lstStyle/>
          <a:p>
            <a:r>
              <a:rPr lang="cs-CZ" altLang="cs-CZ" sz="2400"/>
              <a:t>Limit variabilních nákladů</a:t>
            </a:r>
          </a:p>
          <a:p>
            <a:endParaRPr lang="cs-CZ" altLang="cs-CZ" sz="2400"/>
          </a:p>
          <a:p>
            <a:endParaRPr lang="cs-CZ" altLang="cs-CZ" sz="2400"/>
          </a:p>
          <a:p>
            <a:r>
              <a:rPr lang="cs-CZ" altLang="cs-CZ" sz="2400"/>
              <a:t>Limit fixních nákladů</a:t>
            </a:r>
          </a:p>
          <a:p>
            <a:endParaRPr lang="cs-CZ" altLang="cs-CZ" sz="2400"/>
          </a:p>
          <a:p>
            <a:endParaRPr lang="cs-CZ" altLang="cs-CZ" sz="2400"/>
          </a:p>
          <a:p>
            <a:r>
              <a:rPr lang="cs-CZ" altLang="cs-CZ" sz="2400"/>
              <a:t>Minimální výše ceny (absolutní zisk, rentabilita)</a:t>
            </a:r>
          </a:p>
          <a:p>
            <a:endParaRPr lang="cs-CZ" altLang="cs-CZ"/>
          </a:p>
          <a:p>
            <a:endParaRPr lang="cs-CZ" altLang="cs-CZ"/>
          </a:p>
          <a:p>
            <a:pPr lvl="1"/>
            <a:endParaRPr lang="cs-CZ" altLang="cs-CZ"/>
          </a:p>
        </p:txBody>
      </p:sp>
      <p:graphicFrame>
        <p:nvGraphicFramePr>
          <p:cNvPr id="25604" name="Objekt 3">
            <a:extLst>
              <a:ext uri="{FF2B5EF4-FFF2-40B4-BE49-F238E27FC236}">
                <a16:creationId xmlns:a16="http://schemas.microsoft.com/office/drawing/2014/main" id="{E3BABE63-B905-E3CB-3954-66C973E433ED}"/>
              </a:ext>
            </a:extLst>
          </p:cNvPr>
          <p:cNvGraphicFramePr>
            <a:graphicFrameLocks noChangeAspect="1"/>
          </p:cNvGraphicFramePr>
          <p:nvPr/>
        </p:nvGraphicFramePr>
        <p:xfrm>
          <a:off x="2566989" y="2708276"/>
          <a:ext cx="2293937" cy="708025"/>
        </p:xfrm>
        <a:graphic>
          <a:graphicData uri="http://schemas.openxmlformats.org/presentationml/2006/ole">
            <mc:AlternateContent xmlns:mc="http://schemas.openxmlformats.org/markup-compatibility/2006">
              <mc:Choice xmlns:v="urn:schemas-microsoft-com:vml" Requires="v">
                <p:oleObj name="Equation" r:id="rId2" imgW="1358900" imgH="419100" progId="Equation.DSMT4">
                  <p:embed/>
                </p:oleObj>
              </mc:Choice>
              <mc:Fallback>
                <p:oleObj name="Equation" r:id="rId2" imgW="1358900" imgH="419100" progId="Equation.DSMT4">
                  <p:embed/>
                  <p:pic>
                    <p:nvPicPr>
                      <p:cNvPr id="25604" name="Objekt 3">
                        <a:extLst>
                          <a:ext uri="{FF2B5EF4-FFF2-40B4-BE49-F238E27FC236}">
                            <a16:creationId xmlns:a16="http://schemas.microsoft.com/office/drawing/2014/main" id="{E3BABE63-B905-E3CB-3954-66C973E43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2708276"/>
                        <a:ext cx="2293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kt 4">
            <a:extLst>
              <a:ext uri="{FF2B5EF4-FFF2-40B4-BE49-F238E27FC236}">
                <a16:creationId xmlns:a16="http://schemas.microsoft.com/office/drawing/2014/main" id="{5C968579-4E7D-A4E2-9994-09D7BFAA2E92}"/>
              </a:ext>
            </a:extLst>
          </p:cNvPr>
          <p:cNvGraphicFramePr>
            <a:graphicFrameLocks noChangeAspect="1"/>
          </p:cNvGraphicFramePr>
          <p:nvPr/>
        </p:nvGraphicFramePr>
        <p:xfrm>
          <a:off x="2566989" y="4076701"/>
          <a:ext cx="2968625" cy="449263"/>
        </p:xfrm>
        <a:graphic>
          <a:graphicData uri="http://schemas.openxmlformats.org/presentationml/2006/ole">
            <mc:AlternateContent xmlns:mc="http://schemas.openxmlformats.org/markup-compatibility/2006">
              <mc:Choice xmlns:v="urn:schemas-microsoft-com:vml" Requires="v">
                <p:oleObj name="Equation" r:id="rId4" imgW="1511300" imgH="228600" progId="Equation.DSMT4">
                  <p:embed/>
                </p:oleObj>
              </mc:Choice>
              <mc:Fallback>
                <p:oleObj name="Equation" r:id="rId4" imgW="1511300" imgH="228600" progId="Equation.DSMT4">
                  <p:embed/>
                  <p:pic>
                    <p:nvPicPr>
                      <p:cNvPr id="25605" name="Objekt 4">
                        <a:extLst>
                          <a:ext uri="{FF2B5EF4-FFF2-40B4-BE49-F238E27FC236}">
                            <a16:creationId xmlns:a16="http://schemas.microsoft.com/office/drawing/2014/main" id="{5C968579-4E7D-A4E2-9994-09D7BFAA2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9" y="4076701"/>
                        <a:ext cx="29686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6" name="Objekt 5">
            <a:extLst>
              <a:ext uri="{FF2B5EF4-FFF2-40B4-BE49-F238E27FC236}">
                <a16:creationId xmlns:a16="http://schemas.microsoft.com/office/drawing/2014/main" id="{83786CB9-0FC5-B86F-7A87-F74C225DC13C}"/>
              </a:ext>
            </a:extLst>
          </p:cNvPr>
          <p:cNvGraphicFramePr>
            <a:graphicFrameLocks noChangeAspect="1"/>
          </p:cNvGraphicFramePr>
          <p:nvPr/>
        </p:nvGraphicFramePr>
        <p:xfrm>
          <a:off x="2566988" y="5243513"/>
          <a:ext cx="2246312" cy="692150"/>
        </p:xfrm>
        <a:graphic>
          <a:graphicData uri="http://schemas.openxmlformats.org/presentationml/2006/ole">
            <mc:AlternateContent xmlns:mc="http://schemas.openxmlformats.org/markup-compatibility/2006">
              <mc:Choice xmlns:v="urn:schemas-microsoft-com:vml" Requires="v">
                <p:oleObj name="Equation" r:id="rId6" imgW="1358900" imgH="419100" progId="Equation.DSMT4">
                  <p:embed/>
                </p:oleObj>
              </mc:Choice>
              <mc:Fallback>
                <p:oleObj name="Equation" r:id="rId6" imgW="1358900" imgH="419100" progId="Equation.DSMT4">
                  <p:embed/>
                  <p:pic>
                    <p:nvPicPr>
                      <p:cNvPr id="25606" name="Objekt 5">
                        <a:extLst>
                          <a:ext uri="{FF2B5EF4-FFF2-40B4-BE49-F238E27FC236}">
                            <a16:creationId xmlns:a16="http://schemas.microsoft.com/office/drawing/2014/main" id="{83786CB9-0FC5-B86F-7A87-F74C225DC1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988" y="5243513"/>
                        <a:ext cx="22463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kt 6">
            <a:extLst>
              <a:ext uri="{FF2B5EF4-FFF2-40B4-BE49-F238E27FC236}">
                <a16:creationId xmlns:a16="http://schemas.microsoft.com/office/drawing/2014/main" id="{62FDE64A-6248-FD0C-ABB5-5E7C2D0D656A}"/>
              </a:ext>
            </a:extLst>
          </p:cNvPr>
          <p:cNvGraphicFramePr>
            <a:graphicFrameLocks noChangeAspect="1"/>
          </p:cNvGraphicFramePr>
          <p:nvPr/>
        </p:nvGraphicFramePr>
        <p:xfrm>
          <a:off x="5535613" y="5241925"/>
          <a:ext cx="2000250" cy="693738"/>
        </p:xfrm>
        <a:graphic>
          <a:graphicData uri="http://schemas.openxmlformats.org/presentationml/2006/ole">
            <mc:AlternateContent xmlns:mc="http://schemas.openxmlformats.org/markup-compatibility/2006">
              <mc:Choice xmlns:v="urn:schemas-microsoft-com:vml" Requires="v">
                <p:oleObj name="Equation" r:id="rId8" imgW="1206500" imgH="419100" progId="Equation.DSMT4">
                  <p:embed/>
                </p:oleObj>
              </mc:Choice>
              <mc:Fallback>
                <p:oleObj name="Equation" r:id="rId8" imgW="1206500" imgH="419100" progId="Equation.DSMT4">
                  <p:embed/>
                  <p:pic>
                    <p:nvPicPr>
                      <p:cNvPr id="25607" name="Objekt 6">
                        <a:extLst>
                          <a:ext uri="{FF2B5EF4-FFF2-40B4-BE49-F238E27FC236}">
                            <a16:creationId xmlns:a16="http://schemas.microsoft.com/office/drawing/2014/main" id="{62FDE64A-6248-FD0C-ABB5-5E7C2D0D65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5613" y="5241925"/>
                        <a:ext cx="20002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5037D926-F290-62AF-F1A0-CEEC39C1547E}"/>
              </a:ext>
            </a:extLst>
          </p:cNvPr>
          <p:cNvSpPr>
            <a:spLocks noGrp="1"/>
          </p:cNvSpPr>
          <p:nvPr>
            <p:ph type="title"/>
          </p:nvPr>
        </p:nvSpPr>
        <p:spPr/>
        <p:txBody>
          <a:bodyPr/>
          <a:lstStyle/>
          <a:p>
            <a:r>
              <a:rPr lang="cs-CZ" altLang="cs-CZ"/>
              <a:t>Bod zvratu – více výrobků</a:t>
            </a:r>
          </a:p>
        </p:txBody>
      </p:sp>
      <p:sp>
        <p:nvSpPr>
          <p:cNvPr id="26627" name="Zástupný symbol pro obsah 2">
            <a:extLst>
              <a:ext uri="{FF2B5EF4-FFF2-40B4-BE49-F238E27FC236}">
                <a16:creationId xmlns:a16="http://schemas.microsoft.com/office/drawing/2014/main" id="{1EA7E1E5-9557-6EB2-7823-0C49E71FB47E}"/>
              </a:ext>
            </a:extLst>
          </p:cNvPr>
          <p:cNvSpPr>
            <a:spLocks noGrp="1"/>
          </p:cNvSpPr>
          <p:nvPr>
            <p:ph idx="1"/>
          </p:nvPr>
        </p:nvSpPr>
        <p:spPr/>
        <p:txBody>
          <a:bodyPr/>
          <a:lstStyle/>
          <a:p>
            <a:r>
              <a:rPr lang="cs-CZ" altLang="cs-CZ" sz="2400"/>
              <a:t>Neprovádí se v kusech produkce, ale v tržbách</a:t>
            </a:r>
          </a:p>
          <a:p>
            <a:r>
              <a:rPr lang="cs-CZ" altLang="cs-CZ" sz="2400"/>
              <a:t>Výpočet vychází z variabilních nákladů, případně z průměrné ceny (viz příklad)</a:t>
            </a:r>
          </a:p>
          <a:p>
            <a:r>
              <a:rPr lang="cs-CZ" altLang="cs-CZ" sz="2400"/>
              <a:t>FC = 30 000 000 CZK</a:t>
            </a:r>
          </a:p>
          <a:p>
            <a:endParaRPr lang="cs-CZ" altLang="cs-CZ"/>
          </a:p>
          <a:p>
            <a:endParaRPr lang="cs-CZ" altLang="cs-CZ"/>
          </a:p>
          <a:p>
            <a:pPr lvl="1"/>
            <a:endParaRPr lang="cs-CZ" altLang="cs-CZ"/>
          </a:p>
        </p:txBody>
      </p:sp>
      <p:pic>
        <p:nvPicPr>
          <p:cNvPr id="26628" name="Obrázek 7">
            <a:extLst>
              <a:ext uri="{FF2B5EF4-FFF2-40B4-BE49-F238E27FC236}">
                <a16:creationId xmlns:a16="http://schemas.microsoft.com/office/drawing/2014/main" id="{568E01D6-CBC4-BE82-1F5C-DA60ECF83E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60800"/>
            <a:ext cx="79629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2D530FF2-751E-D765-4953-66725AC66DA2}"/>
              </a:ext>
            </a:extLst>
          </p:cNvPr>
          <p:cNvSpPr>
            <a:spLocks noGrp="1"/>
          </p:cNvSpPr>
          <p:nvPr>
            <p:ph type="title"/>
          </p:nvPr>
        </p:nvSpPr>
        <p:spPr/>
        <p:txBody>
          <a:bodyPr/>
          <a:lstStyle/>
          <a:p>
            <a:r>
              <a:rPr lang="cs-CZ" altLang="cs-CZ"/>
              <a:t>Bod zvratu – více výrobků</a:t>
            </a:r>
          </a:p>
        </p:txBody>
      </p:sp>
      <p:sp>
        <p:nvSpPr>
          <p:cNvPr id="27651" name="Zástupný symbol pro obsah 2">
            <a:extLst>
              <a:ext uri="{FF2B5EF4-FFF2-40B4-BE49-F238E27FC236}">
                <a16:creationId xmlns:a16="http://schemas.microsoft.com/office/drawing/2014/main" id="{EBC0D621-7446-2750-0763-ECF325E3EF33}"/>
              </a:ext>
            </a:extLst>
          </p:cNvPr>
          <p:cNvSpPr>
            <a:spLocks noGrp="1"/>
          </p:cNvSpPr>
          <p:nvPr>
            <p:ph idx="1"/>
          </p:nvPr>
        </p:nvSpPr>
        <p:spPr/>
        <p:txBody>
          <a:bodyPr/>
          <a:lstStyle/>
          <a:p>
            <a:r>
              <a:rPr lang="cs-CZ" altLang="cs-CZ" sz="2400"/>
              <a:t>Výše tržeb, při které podnik dosáhne bodu zvratu:</a:t>
            </a:r>
          </a:p>
          <a:p>
            <a:r>
              <a:rPr lang="cs-CZ" altLang="cs-CZ" sz="2400"/>
              <a:t>Nutné stanovit variabilní náklady na 1 CZK</a:t>
            </a:r>
          </a:p>
          <a:p>
            <a:endParaRPr lang="cs-CZ" altLang="cs-CZ"/>
          </a:p>
          <a:p>
            <a:r>
              <a:rPr lang="cs-CZ" altLang="cs-CZ"/>
              <a:t>VC(tržby) = 41 780 000/74 630 000 = 0,56</a:t>
            </a:r>
          </a:p>
          <a:p>
            <a:r>
              <a:rPr lang="cs-CZ" altLang="cs-CZ"/>
              <a:t>PÚFC = 0,44</a:t>
            </a:r>
          </a:p>
          <a:p>
            <a:r>
              <a:rPr lang="cs-CZ" altLang="cs-CZ"/>
              <a:t>BEP(CZK) = FC / (1-VC) = 30 000 000 / 0,44 =</a:t>
            </a:r>
          </a:p>
          <a:p>
            <a:r>
              <a:rPr lang="cs-CZ" altLang="cs-CZ"/>
              <a:t>= 68 181 818,- CZK</a:t>
            </a:r>
          </a:p>
          <a:p>
            <a:pPr lvl="1"/>
            <a:endParaRPr lang="cs-CZ" altLang="cs-CZ"/>
          </a:p>
        </p:txBody>
      </p:sp>
      <p:graphicFrame>
        <p:nvGraphicFramePr>
          <p:cNvPr id="27652" name="Objekt 1">
            <a:extLst>
              <a:ext uri="{FF2B5EF4-FFF2-40B4-BE49-F238E27FC236}">
                <a16:creationId xmlns:a16="http://schemas.microsoft.com/office/drawing/2014/main" id="{B039AF18-6975-8569-083C-2C9BDABDB595}"/>
              </a:ext>
            </a:extLst>
          </p:cNvPr>
          <p:cNvGraphicFramePr>
            <a:graphicFrameLocks noChangeAspect="1"/>
          </p:cNvGraphicFramePr>
          <p:nvPr>
            <p:extLst>
              <p:ext uri="{D42A27DB-BD31-4B8C-83A1-F6EECF244321}">
                <p14:modId xmlns:p14="http://schemas.microsoft.com/office/powerpoint/2010/main" val="2483756562"/>
              </p:ext>
            </p:extLst>
          </p:nvPr>
        </p:nvGraphicFramePr>
        <p:xfrm>
          <a:off x="3335440" y="2712883"/>
          <a:ext cx="1573212" cy="609600"/>
        </p:xfrm>
        <a:graphic>
          <a:graphicData uri="http://schemas.openxmlformats.org/presentationml/2006/ole">
            <mc:AlternateContent xmlns:mc="http://schemas.openxmlformats.org/markup-compatibility/2006">
              <mc:Choice xmlns:v="urn:schemas-microsoft-com:vml" Requires="v">
                <p:oleObj name="Equation" r:id="rId2" imgW="1016000" imgH="393700" progId="Equation.DSMT4">
                  <p:embed/>
                </p:oleObj>
              </mc:Choice>
              <mc:Fallback>
                <p:oleObj name="Equation" r:id="rId2" imgW="1016000" imgH="393700" progId="Equation.DSMT4">
                  <p:embed/>
                  <p:pic>
                    <p:nvPicPr>
                      <p:cNvPr id="27652" name="Objekt 1">
                        <a:extLst>
                          <a:ext uri="{FF2B5EF4-FFF2-40B4-BE49-F238E27FC236}">
                            <a16:creationId xmlns:a16="http://schemas.microsoft.com/office/drawing/2014/main" id="{B039AF18-6975-8569-083C-2C9BDABDB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440" y="2712883"/>
                        <a:ext cx="15732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9783-4CB6-A725-72B5-3390887E97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5A4BA9-78D3-CADD-E622-16A732B340E0}"/>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E243EBE0-FEAD-4B14-C857-90B063E2356A}"/>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Veřejná správa</a:t>
            </a:r>
          </a:p>
          <a:p>
            <a:pPr lvl="1" indent="-180000">
              <a:buFont typeface="Arial" panose="020B0604020202020204" pitchFamily="34" charset="0"/>
              <a:buChar char="•"/>
            </a:pPr>
            <a:r>
              <a:rPr lang="cs-CZ" dirty="0">
                <a:solidFill>
                  <a:schemeClr val="tx1"/>
                </a:solidFill>
              </a:rPr>
              <a:t>Veřejný sektor</a:t>
            </a:r>
          </a:p>
          <a:p>
            <a:pPr lvl="2" indent="-180000">
              <a:buFont typeface="Arial" panose="020B0604020202020204" pitchFamily="34" charset="0"/>
              <a:buChar char="•"/>
            </a:pPr>
            <a:r>
              <a:rPr lang="cs-CZ" sz="1800" dirty="0">
                <a:solidFill>
                  <a:schemeClr val="tx1"/>
                </a:solidFill>
              </a:rPr>
              <a:t>Součást národního hospodářství</a:t>
            </a:r>
          </a:p>
          <a:p>
            <a:pPr lvl="2" indent="-180000">
              <a:buFont typeface="Arial" panose="020B0604020202020204" pitchFamily="34" charset="0"/>
              <a:buChar char="•"/>
            </a:pPr>
            <a:r>
              <a:rPr lang="cs-CZ" sz="1800" dirty="0">
                <a:solidFill>
                  <a:schemeClr val="tx1"/>
                </a:solidFill>
              </a:rPr>
              <a:t>Statky a služby utvářeny za účelem uspokojení kolektivních potřeb</a:t>
            </a:r>
          </a:p>
          <a:p>
            <a:pPr lvl="2" indent="-180000">
              <a:buFont typeface="Arial" panose="020B0604020202020204" pitchFamily="34" charset="0"/>
              <a:buChar char="•"/>
            </a:pPr>
            <a:r>
              <a:rPr lang="cs-CZ" sz="1800" dirty="0">
                <a:solidFill>
                  <a:schemeClr val="tx1"/>
                </a:solidFill>
              </a:rPr>
              <a:t>Péče o zdraví, vnitřní a vnější bezpečnost, vzdělávání, kultura atp.</a:t>
            </a:r>
          </a:p>
          <a:p>
            <a:pPr lvl="1" indent="-180000">
              <a:buFont typeface="Arial" panose="020B0604020202020204" pitchFamily="34" charset="0"/>
              <a:buChar char="•"/>
            </a:pPr>
            <a:r>
              <a:rPr lang="cs-CZ" dirty="0">
                <a:solidFill>
                  <a:schemeClr val="tx1"/>
                </a:solidFill>
              </a:rPr>
              <a:t>Veřejná správa</a:t>
            </a:r>
          </a:p>
          <a:p>
            <a:pPr lvl="2" indent="-180000">
              <a:buFont typeface="Arial" panose="020B0604020202020204" pitchFamily="34" charset="0"/>
              <a:buChar char="•"/>
            </a:pPr>
            <a:r>
              <a:rPr lang="cs-CZ" sz="1800" dirty="0">
                <a:solidFill>
                  <a:schemeClr val="tx1"/>
                </a:solidFill>
              </a:rPr>
              <a:t>Veřejný sektor je reprezentován veřejnou správou</a:t>
            </a:r>
          </a:p>
          <a:p>
            <a:pPr lvl="2" indent="-180000">
              <a:buFont typeface="Arial" panose="020B0604020202020204" pitchFamily="34" charset="0"/>
              <a:buChar char="•"/>
            </a:pPr>
            <a:r>
              <a:rPr lang="cs-CZ" sz="1800" dirty="0">
                <a:solidFill>
                  <a:schemeClr val="tx1"/>
                </a:solidFill>
              </a:rPr>
              <a:t>Systém subjektů veřejného sektoru, který zahrnuje instituce s centrální působností (Parlament, ministerstva atp.) a instituce s územní působností (krajské samosprávy, samosprávy obcí atp.)</a:t>
            </a:r>
          </a:p>
          <a:p>
            <a:pPr lvl="1" indent="-180000">
              <a:buFont typeface="Arial" panose="020B0604020202020204" pitchFamily="34" charset="0"/>
              <a:buChar char="•"/>
            </a:pPr>
            <a:r>
              <a:rPr lang="cs-CZ" dirty="0">
                <a:solidFill>
                  <a:schemeClr val="tx1"/>
                </a:solidFill>
              </a:rPr>
              <a:t>Veřejné finance</a:t>
            </a:r>
          </a:p>
          <a:p>
            <a:pPr lvl="2" indent="-180000">
              <a:buFont typeface="Arial" panose="020B0604020202020204" pitchFamily="34" charset="0"/>
              <a:buChar char="•"/>
            </a:pPr>
            <a:r>
              <a:rPr lang="cs-CZ" sz="1800" dirty="0">
                <a:solidFill>
                  <a:schemeClr val="tx1"/>
                </a:solidFill>
              </a:rPr>
              <a:t>Vztahy a toky financí mezi institucemi veřejné správy a ostatními ekonomickými subjekty</a:t>
            </a:r>
          </a:p>
          <a:p>
            <a:pPr lvl="2" indent="-180000">
              <a:buFont typeface="Arial" panose="020B0604020202020204" pitchFamily="34" charset="0"/>
              <a:buChar char="•"/>
            </a:pPr>
            <a:r>
              <a:rPr lang="cs-CZ" sz="1800" dirty="0">
                <a:solidFill>
                  <a:schemeClr val="tx1"/>
                </a:solidFill>
              </a:rPr>
              <a:t>Nástroj veřejného sektoru (fiskální politika)</a:t>
            </a:r>
          </a:p>
        </p:txBody>
      </p:sp>
    </p:spTree>
    <p:extLst>
      <p:ext uri="{BB962C8B-B14F-4D97-AF65-F5344CB8AC3E}">
        <p14:creationId xmlns:p14="http://schemas.microsoft.com/office/powerpoint/2010/main" val="1700306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78E13064-5ABC-7A56-6295-45B160697618}"/>
              </a:ext>
            </a:extLst>
          </p:cNvPr>
          <p:cNvSpPr>
            <a:spLocks noGrp="1"/>
          </p:cNvSpPr>
          <p:nvPr>
            <p:ph type="title"/>
          </p:nvPr>
        </p:nvSpPr>
        <p:spPr/>
        <p:txBody>
          <a:bodyPr/>
          <a:lstStyle/>
          <a:p>
            <a:r>
              <a:rPr lang="cs-CZ" altLang="cs-CZ"/>
              <a:t>Bod zvratu – více výrobků</a:t>
            </a:r>
          </a:p>
        </p:txBody>
      </p:sp>
      <p:sp>
        <p:nvSpPr>
          <p:cNvPr id="28675" name="Zástupný symbol pro obsah 2">
            <a:extLst>
              <a:ext uri="{FF2B5EF4-FFF2-40B4-BE49-F238E27FC236}">
                <a16:creationId xmlns:a16="http://schemas.microsoft.com/office/drawing/2014/main" id="{9D522977-1676-6F5B-935D-37B8392D41DF}"/>
              </a:ext>
            </a:extLst>
          </p:cNvPr>
          <p:cNvSpPr>
            <a:spLocks noGrp="1"/>
          </p:cNvSpPr>
          <p:nvPr>
            <p:ph idx="1"/>
          </p:nvPr>
        </p:nvSpPr>
        <p:spPr/>
        <p:txBody>
          <a:bodyPr/>
          <a:lstStyle/>
          <a:p>
            <a:r>
              <a:rPr lang="cs-CZ" altLang="cs-CZ" sz="2400"/>
              <a:t>Podíl jednotlivých výrobků</a:t>
            </a:r>
            <a:endParaRPr lang="cs-CZ" altLang="cs-CZ"/>
          </a:p>
          <a:p>
            <a:pPr lvl="1"/>
            <a:endParaRPr lang="cs-CZ" altLang="cs-CZ"/>
          </a:p>
        </p:txBody>
      </p:sp>
      <p:pic>
        <p:nvPicPr>
          <p:cNvPr id="28676" name="Obrázek 4">
            <a:extLst>
              <a:ext uri="{FF2B5EF4-FFF2-40B4-BE49-F238E27FC236}">
                <a16:creationId xmlns:a16="http://schemas.microsoft.com/office/drawing/2014/main" id="{8DF2FA64-2909-EE19-5BED-4958DF53DF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0544" y="2665106"/>
            <a:ext cx="540861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2241B-8A66-2CEF-8D63-79F512433CC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73A26B-BDDB-DAF9-F329-2B3749A44EE2}"/>
              </a:ext>
            </a:extLst>
          </p:cNvPr>
          <p:cNvSpPr>
            <a:spLocks noGrp="1"/>
          </p:cNvSpPr>
          <p:nvPr>
            <p:ph type="title"/>
          </p:nvPr>
        </p:nvSpPr>
        <p:spPr>
          <a:xfrm>
            <a:off x="1156273" y="1820435"/>
            <a:ext cx="10058400" cy="1450757"/>
          </a:xfrm>
        </p:spPr>
        <p:txBody>
          <a:bodyPr/>
          <a:lstStyle/>
          <a:p>
            <a:r>
              <a:rPr lang="cs-CZ" dirty="0"/>
              <a:t>Úhrady nákladů zdravotních služeb</a:t>
            </a:r>
          </a:p>
        </p:txBody>
      </p:sp>
    </p:spTree>
    <p:extLst>
      <p:ext uri="{BB962C8B-B14F-4D97-AF65-F5344CB8AC3E}">
        <p14:creationId xmlns:p14="http://schemas.microsoft.com/office/powerpoint/2010/main" val="4255659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37B5A-1BFF-CF9A-9F9A-C4AC8D4110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ADD8144-213B-ACD5-E054-98969276EC16}"/>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971114A1-ABE0-787D-0051-A5FF0D1406F8}"/>
              </a:ext>
            </a:extLst>
          </p:cNvPr>
          <p:cNvSpPr>
            <a:spLocks noGrp="1"/>
          </p:cNvSpPr>
          <p:nvPr>
            <p:ph idx="1"/>
          </p:nvPr>
        </p:nvSpPr>
        <p:spPr/>
        <p:txBody>
          <a:bodyPr/>
          <a:lstStyle/>
          <a:p>
            <a:pPr marL="0" indent="0">
              <a:buNone/>
            </a:pPr>
            <a:r>
              <a:rPr lang="cs-CZ" dirty="0">
                <a:solidFill>
                  <a:schemeClr val="tx1"/>
                </a:solidFill>
              </a:rPr>
              <a:t>Úhradový mechanismus nákladů se stále vyvíjí</a:t>
            </a:r>
          </a:p>
          <a:p>
            <a:pPr marL="0" indent="0">
              <a:buNone/>
            </a:pPr>
            <a:r>
              <a:rPr lang="cs-CZ" dirty="0">
                <a:solidFill>
                  <a:schemeClr val="tx1"/>
                </a:solidFill>
              </a:rPr>
              <a:t>Systém úhrady by měl splňovat následující:</a:t>
            </a:r>
          </a:p>
          <a:p>
            <a:pPr indent="-216000">
              <a:buFont typeface="Arial" panose="020B0604020202020204" pitchFamily="34" charset="0"/>
              <a:buChar char="•"/>
            </a:pPr>
            <a:r>
              <a:rPr lang="cs-CZ" dirty="0">
                <a:solidFill>
                  <a:schemeClr val="tx1"/>
                </a:solidFill>
              </a:rPr>
              <a:t>Zabránění </a:t>
            </a:r>
            <a:r>
              <a:rPr lang="cs-CZ" dirty="0" err="1">
                <a:solidFill>
                  <a:schemeClr val="tx1"/>
                </a:solidFill>
              </a:rPr>
              <a:t>nadporudkce</a:t>
            </a:r>
            <a:endParaRPr lang="cs-CZ" dirty="0">
              <a:solidFill>
                <a:schemeClr val="tx1"/>
              </a:solidFill>
            </a:endParaRPr>
          </a:p>
          <a:p>
            <a:pPr indent="-216000">
              <a:buFont typeface="Arial" panose="020B0604020202020204" pitchFamily="34" charset="0"/>
              <a:buChar char="•"/>
            </a:pPr>
            <a:r>
              <a:rPr lang="cs-CZ" dirty="0">
                <a:solidFill>
                  <a:schemeClr val="tx1"/>
                </a:solidFill>
              </a:rPr>
              <a:t>Motivace k prevenci</a:t>
            </a:r>
          </a:p>
          <a:p>
            <a:pPr indent="-216000">
              <a:buFont typeface="Arial" panose="020B0604020202020204" pitchFamily="34" charset="0"/>
              <a:buChar char="•"/>
            </a:pPr>
            <a:r>
              <a:rPr lang="cs-CZ" dirty="0">
                <a:solidFill>
                  <a:schemeClr val="tx1"/>
                </a:solidFill>
              </a:rPr>
              <a:t>Administrativně jednoduchý</a:t>
            </a:r>
          </a:p>
          <a:p>
            <a:pPr indent="-216000">
              <a:buFont typeface="Arial" panose="020B0604020202020204" pitchFamily="34" charset="0"/>
              <a:buChar char="•"/>
            </a:pPr>
            <a:r>
              <a:rPr lang="cs-CZ" dirty="0">
                <a:solidFill>
                  <a:schemeClr val="tx1"/>
                </a:solidFill>
              </a:rPr>
              <a:t>Minimalizace prostoru pro podvodné jednání</a:t>
            </a:r>
          </a:p>
          <a:p>
            <a:pPr indent="-216000">
              <a:buFont typeface="Arial" panose="020B0604020202020204" pitchFamily="34" charset="0"/>
              <a:buChar char="•"/>
            </a:pPr>
            <a:r>
              <a:rPr lang="cs-CZ" dirty="0">
                <a:solidFill>
                  <a:schemeClr val="tx1"/>
                </a:solidFill>
              </a:rPr>
              <a:t>Uspokojení nároků pacientů dle „běžných“ standardů</a:t>
            </a:r>
          </a:p>
        </p:txBody>
      </p:sp>
    </p:spTree>
    <p:extLst>
      <p:ext uri="{BB962C8B-B14F-4D97-AF65-F5344CB8AC3E}">
        <p14:creationId xmlns:p14="http://schemas.microsoft.com/office/powerpoint/2010/main" val="945221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967A4-2783-8315-A57C-B74D4230033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6D200BF-04B4-280C-65E9-35A0E6D2CEF8}"/>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5607E27E-98DB-9F42-D3D0-AA84D9697E9E}"/>
              </a:ext>
            </a:extLst>
          </p:cNvPr>
          <p:cNvSpPr>
            <a:spLocks noGrp="1"/>
          </p:cNvSpPr>
          <p:nvPr>
            <p:ph idx="1"/>
          </p:nvPr>
        </p:nvSpPr>
        <p:spPr/>
        <p:txBody>
          <a:bodyPr/>
          <a:lstStyle/>
          <a:p>
            <a:pPr marL="0" indent="0">
              <a:buNone/>
            </a:pPr>
            <a:r>
              <a:rPr lang="cs-CZ" dirty="0">
                <a:solidFill>
                  <a:schemeClr val="tx1"/>
                </a:solidFill>
              </a:rPr>
              <a:t>Základní mechanismy</a:t>
            </a:r>
          </a:p>
          <a:p>
            <a:pPr indent="-216000">
              <a:buFont typeface="Arial" panose="020B0604020202020204" pitchFamily="34" charset="0"/>
              <a:buChar char="•"/>
            </a:pPr>
            <a:r>
              <a:rPr lang="cs-CZ" dirty="0">
                <a:solidFill>
                  <a:schemeClr val="tx1"/>
                </a:solidFill>
              </a:rPr>
              <a:t>Výkonový systém</a:t>
            </a:r>
          </a:p>
          <a:p>
            <a:pPr indent="-216000">
              <a:buFont typeface="Arial" panose="020B0604020202020204" pitchFamily="34" charset="0"/>
              <a:buChar char="•"/>
            </a:pPr>
            <a:r>
              <a:rPr lang="cs-CZ" dirty="0">
                <a:solidFill>
                  <a:schemeClr val="tx1"/>
                </a:solidFill>
              </a:rPr>
              <a:t>Systém paušálů</a:t>
            </a:r>
          </a:p>
          <a:p>
            <a:pPr indent="-216000">
              <a:buFont typeface="Arial" panose="020B0604020202020204" pitchFamily="34" charset="0"/>
              <a:buChar char="•"/>
            </a:pPr>
            <a:r>
              <a:rPr lang="cs-CZ" dirty="0">
                <a:solidFill>
                  <a:schemeClr val="tx1"/>
                </a:solidFill>
              </a:rPr>
              <a:t>Kapitační platba</a:t>
            </a:r>
          </a:p>
        </p:txBody>
      </p:sp>
    </p:spTree>
    <p:extLst>
      <p:ext uri="{BB962C8B-B14F-4D97-AF65-F5344CB8AC3E}">
        <p14:creationId xmlns:p14="http://schemas.microsoft.com/office/powerpoint/2010/main" val="812064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CCF2F-A7EC-DBCE-5FF7-23C782094D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59ED20D-13E6-7D2E-2D7D-9FE46CEA2153}"/>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132EABB6-B77F-66A7-2D38-33D151D8E2C1}"/>
              </a:ext>
            </a:extLst>
          </p:cNvPr>
          <p:cNvSpPr>
            <a:spLocks noGrp="1"/>
          </p:cNvSpPr>
          <p:nvPr>
            <p:ph idx="1"/>
          </p:nvPr>
        </p:nvSpPr>
        <p:spPr/>
        <p:txBody>
          <a:bodyPr/>
          <a:lstStyle/>
          <a:p>
            <a:pPr marL="0" indent="0">
              <a:buNone/>
            </a:pPr>
            <a:r>
              <a:rPr lang="cs-CZ" dirty="0">
                <a:solidFill>
                  <a:schemeClr val="tx1"/>
                </a:solidFill>
              </a:rPr>
              <a:t>Výkonový systém</a:t>
            </a:r>
          </a:p>
          <a:p>
            <a:pPr indent="-216000">
              <a:buFont typeface="Arial" panose="020B0604020202020204" pitchFamily="34" charset="0"/>
              <a:buChar char="•"/>
            </a:pPr>
            <a:r>
              <a:rPr lang="cs-CZ" dirty="0">
                <a:solidFill>
                  <a:schemeClr val="tx1"/>
                </a:solidFill>
              </a:rPr>
              <a:t>Převažující v úvodu fungování systému</a:t>
            </a:r>
          </a:p>
          <a:p>
            <a:pPr indent="-216000">
              <a:buFont typeface="Arial" panose="020B0604020202020204" pitchFamily="34" charset="0"/>
              <a:buChar char="•"/>
            </a:pPr>
            <a:r>
              <a:rPr lang="cs-CZ" dirty="0">
                <a:solidFill>
                  <a:schemeClr val="tx1"/>
                </a:solidFill>
              </a:rPr>
              <a:t>Založen na identifikaci zdravotnických výkonů (více než 4000 položek)</a:t>
            </a:r>
          </a:p>
          <a:p>
            <a:pPr indent="-216000">
              <a:buFont typeface="Arial" panose="020B0604020202020204" pitchFamily="34" charset="0"/>
              <a:buChar char="•"/>
            </a:pPr>
            <a:r>
              <a:rPr lang="cs-CZ" dirty="0">
                <a:solidFill>
                  <a:schemeClr val="tx1"/>
                </a:solidFill>
              </a:rPr>
              <a:t>Výkony jsou oceněny body (z důvodu inflace) a bodům je přiřazena peněžní hodnota</a:t>
            </a:r>
          </a:p>
          <a:p>
            <a:pPr indent="-216000">
              <a:buFont typeface="Arial" panose="020B0604020202020204" pitchFamily="34" charset="0"/>
              <a:buChar char="•"/>
            </a:pPr>
            <a:r>
              <a:rPr lang="cs-CZ" dirty="0">
                <a:solidFill>
                  <a:schemeClr val="tx1"/>
                </a:solidFill>
              </a:rPr>
              <a:t>Poskytovatelé mnohdy maximalizovali vykazované výkony</a:t>
            </a:r>
          </a:p>
          <a:p>
            <a:pPr indent="-216000">
              <a:buFont typeface="Arial" panose="020B0604020202020204" pitchFamily="34" charset="0"/>
              <a:buChar char="•"/>
            </a:pPr>
            <a:r>
              <a:rPr lang="cs-CZ" dirty="0">
                <a:solidFill>
                  <a:schemeClr val="tx1"/>
                </a:solidFill>
              </a:rPr>
              <a:t>Honba za body destabilizovala systém v druhé polovině 90. let v ČR</a:t>
            </a:r>
          </a:p>
        </p:txBody>
      </p:sp>
    </p:spTree>
    <p:extLst>
      <p:ext uri="{BB962C8B-B14F-4D97-AF65-F5344CB8AC3E}">
        <p14:creationId xmlns:p14="http://schemas.microsoft.com/office/powerpoint/2010/main" val="3133122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265BE-BCE3-FA8B-FA74-81D33D5CF4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9866873-AE8B-E8EB-24D3-EB4295FC9633}"/>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4A89968-F228-AA60-1A39-E229D32E3707}"/>
              </a:ext>
            </a:extLst>
          </p:cNvPr>
          <p:cNvSpPr>
            <a:spLocks noGrp="1"/>
          </p:cNvSpPr>
          <p:nvPr>
            <p:ph idx="1"/>
          </p:nvPr>
        </p:nvSpPr>
        <p:spPr/>
        <p:txBody>
          <a:bodyPr/>
          <a:lstStyle/>
          <a:p>
            <a:pPr marL="0" indent="0">
              <a:buNone/>
            </a:pPr>
            <a:r>
              <a:rPr lang="cs-CZ" dirty="0">
                <a:solidFill>
                  <a:schemeClr val="tx1"/>
                </a:solidFill>
              </a:rPr>
              <a:t>Systém paušálů</a:t>
            </a:r>
          </a:p>
          <a:p>
            <a:pPr indent="-216000">
              <a:buFont typeface="Arial" panose="020B0604020202020204" pitchFamily="34" charset="0"/>
              <a:buChar char="•"/>
            </a:pPr>
            <a:r>
              <a:rPr lang="cs-CZ" dirty="0">
                <a:solidFill>
                  <a:schemeClr val="tx1"/>
                </a:solidFill>
              </a:rPr>
              <a:t>Ohodnocení určitého komplexu výkonů spojených do jedné jednotky úhrady</a:t>
            </a:r>
          </a:p>
          <a:p>
            <a:pPr indent="-216000">
              <a:buFont typeface="Arial" panose="020B0604020202020204" pitchFamily="34" charset="0"/>
              <a:buChar char="•"/>
            </a:pPr>
            <a:r>
              <a:rPr lang="cs-CZ" dirty="0">
                <a:solidFill>
                  <a:schemeClr val="tx1"/>
                </a:solidFill>
              </a:rPr>
              <a:t>např. den v lůžkovém zařízení</a:t>
            </a:r>
          </a:p>
          <a:p>
            <a:pPr indent="-216000">
              <a:buFont typeface="Arial" panose="020B0604020202020204" pitchFamily="34" charset="0"/>
              <a:buChar char="•"/>
            </a:pPr>
            <a:r>
              <a:rPr lang="cs-CZ" dirty="0">
                <a:solidFill>
                  <a:schemeClr val="tx1"/>
                </a:solidFill>
              </a:rPr>
              <a:t>Zvláštní případový paušál (DRG – </a:t>
            </a:r>
            <a:r>
              <a:rPr lang="cs-CZ" dirty="0" err="1">
                <a:solidFill>
                  <a:schemeClr val="tx1"/>
                </a:solidFill>
              </a:rPr>
              <a:t>Diagnostic</a:t>
            </a:r>
            <a:r>
              <a:rPr lang="cs-CZ" dirty="0">
                <a:solidFill>
                  <a:schemeClr val="tx1"/>
                </a:solidFill>
              </a:rPr>
              <a:t> </a:t>
            </a:r>
            <a:r>
              <a:rPr lang="cs-CZ" dirty="0" err="1">
                <a:solidFill>
                  <a:schemeClr val="tx1"/>
                </a:solidFill>
              </a:rPr>
              <a:t>Related</a:t>
            </a:r>
            <a:r>
              <a:rPr lang="cs-CZ" dirty="0">
                <a:solidFill>
                  <a:schemeClr val="tx1"/>
                </a:solidFill>
              </a:rPr>
              <a:t> </a:t>
            </a:r>
            <a:r>
              <a:rPr lang="cs-CZ" dirty="0" err="1">
                <a:solidFill>
                  <a:schemeClr val="tx1"/>
                </a:solidFill>
              </a:rPr>
              <a:t>Groups</a:t>
            </a:r>
            <a:r>
              <a:rPr lang="cs-CZ" dirty="0">
                <a:solidFill>
                  <a:schemeClr val="tx1"/>
                </a:solidFill>
              </a:rPr>
              <a:t>)</a:t>
            </a:r>
          </a:p>
          <a:p>
            <a:pPr lvl="1" indent="-216000">
              <a:buFont typeface="Arial" panose="020B0604020202020204" pitchFamily="34" charset="0"/>
              <a:buChar char="•"/>
            </a:pPr>
            <a:r>
              <a:rPr lang="cs-CZ" dirty="0">
                <a:solidFill>
                  <a:schemeClr val="tx1"/>
                </a:solidFill>
              </a:rPr>
              <a:t>Agregace péče do klinicky i ekonomicky homogenních skupin</a:t>
            </a:r>
          </a:p>
          <a:p>
            <a:pPr lvl="1" indent="-216000">
              <a:buFont typeface="Arial" panose="020B0604020202020204" pitchFamily="34" charset="0"/>
              <a:buChar char="•"/>
            </a:pPr>
            <a:r>
              <a:rPr lang="cs-CZ" dirty="0">
                <a:solidFill>
                  <a:schemeClr val="tx1"/>
                </a:solidFill>
              </a:rPr>
              <a:t>Léčba pacienta je klasifikována do segmentů (hlavní diagnóza, vedlejší diagnózy, poskytnuté výkony, věk, pohlaví apod.)</a:t>
            </a:r>
          </a:p>
          <a:p>
            <a:pPr lvl="1" indent="-216000">
              <a:buFont typeface="Arial" panose="020B0604020202020204" pitchFamily="34" charset="0"/>
              <a:buChar char="•"/>
            </a:pPr>
            <a:r>
              <a:rPr lang="cs-CZ" dirty="0">
                <a:solidFill>
                  <a:schemeClr val="tx1"/>
                </a:solidFill>
              </a:rPr>
              <a:t>Skupiny se pak dále dělí dle složitosti průběhu (bez komplikací, s komplikacemi, s většími komplikacemi)</a:t>
            </a:r>
          </a:p>
          <a:p>
            <a:pPr lvl="1" indent="-216000">
              <a:buFont typeface="Arial" panose="020B0604020202020204" pitchFamily="34" charset="0"/>
              <a:buChar char="•"/>
            </a:pPr>
            <a:r>
              <a:rPr lang="cs-CZ" dirty="0">
                <a:solidFill>
                  <a:schemeClr val="tx1"/>
                </a:solidFill>
              </a:rPr>
              <a:t>Případy ve skupinách mají být klinicky i nákladově podobné</a:t>
            </a:r>
          </a:p>
        </p:txBody>
      </p:sp>
    </p:spTree>
    <p:extLst>
      <p:ext uri="{BB962C8B-B14F-4D97-AF65-F5344CB8AC3E}">
        <p14:creationId xmlns:p14="http://schemas.microsoft.com/office/powerpoint/2010/main" val="40305089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8AF34-FCE4-BA37-157A-6E835CE1F61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E34336A-B230-F250-7683-5DD0DCE060A0}"/>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D7F147E7-32D2-AEF3-3774-F11D67FB4703}"/>
              </a:ext>
            </a:extLst>
          </p:cNvPr>
          <p:cNvSpPr>
            <a:spLocks noGrp="1"/>
          </p:cNvSpPr>
          <p:nvPr>
            <p:ph idx="1"/>
          </p:nvPr>
        </p:nvSpPr>
        <p:spPr/>
        <p:txBody>
          <a:bodyPr/>
          <a:lstStyle/>
          <a:p>
            <a:pPr marL="0" indent="0">
              <a:buNone/>
            </a:pPr>
            <a:r>
              <a:rPr lang="cs-CZ" dirty="0">
                <a:solidFill>
                  <a:schemeClr val="tx1"/>
                </a:solidFill>
              </a:rPr>
              <a:t>Kapitační platba</a:t>
            </a:r>
          </a:p>
          <a:p>
            <a:pPr indent="-216000">
              <a:buFont typeface="Arial" panose="020B0604020202020204" pitchFamily="34" charset="0"/>
              <a:buChar char="•"/>
            </a:pPr>
            <a:r>
              <a:rPr lang="cs-CZ" dirty="0">
                <a:solidFill>
                  <a:schemeClr val="tx1"/>
                </a:solidFill>
              </a:rPr>
              <a:t>Zvláštní případ paušálních plateb</a:t>
            </a:r>
          </a:p>
          <a:p>
            <a:pPr indent="-216000">
              <a:buFont typeface="Arial" panose="020B0604020202020204" pitchFamily="34" charset="0"/>
              <a:buChar char="•"/>
            </a:pPr>
            <a:r>
              <a:rPr lang="cs-CZ" dirty="0">
                <a:solidFill>
                  <a:schemeClr val="tx1"/>
                </a:solidFill>
              </a:rPr>
              <a:t>Pevná částka plateb poskytovateli za každého pojištěnce, kterého má ve své dlouhodobé péči a to bez ohledu na to, jaký rozsah zdravotní péče pojištěnec čerpá (zdravý/nemocný)</a:t>
            </a:r>
          </a:p>
          <a:p>
            <a:pPr indent="-216000">
              <a:buFont typeface="Arial" panose="020B0604020202020204" pitchFamily="34" charset="0"/>
              <a:buChar char="•"/>
            </a:pPr>
            <a:r>
              <a:rPr lang="cs-CZ" dirty="0">
                <a:solidFill>
                  <a:schemeClr val="tx1"/>
                </a:solidFill>
              </a:rPr>
              <a:t>Typický pro praktické lékaře</a:t>
            </a:r>
          </a:p>
        </p:txBody>
      </p:sp>
    </p:spTree>
    <p:extLst>
      <p:ext uri="{BB962C8B-B14F-4D97-AF65-F5344CB8AC3E}">
        <p14:creationId xmlns:p14="http://schemas.microsoft.com/office/powerpoint/2010/main" val="19559426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981B1-CA6E-A12D-BFB2-2479241EE2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D670B0-7F8F-A53D-0336-E4F179B72159}"/>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859292A1-A1DC-98FF-E1A5-116C9DDF8E52}"/>
              </a:ext>
            </a:extLst>
          </p:cNvPr>
          <p:cNvSpPr>
            <a:spLocks noGrp="1"/>
          </p:cNvSpPr>
          <p:nvPr>
            <p:ph idx="1"/>
          </p:nvPr>
        </p:nvSpPr>
        <p:spPr/>
        <p:txBody>
          <a:bodyPr/>
          <a:lstStyle/>
          <a:p>
            <a:pPr marL="0" indent="0">
              <a:buNone/>
            </a:pPr>
            <a:r>
              <a:rPr lang="cs-CZ" dirty="0">
                <a:solidFill>
                  <a:schemeClr val="tx1"/>
                </a:solidFill>
              </a:rPr>
              <a:t>Úhrada za výkony</a:t>
            </a:r>
          </a:p>
          <a:p>
            <a:pPr indent="-216000">
              <a:buFont typeface="Arial" panose="020B0604020202020204" pitchFamily="34" charset="0"/>
              <a:buChar char="•"/>
            </a:pPr>
            <a:r>
              <a:rPr lang="cs-CZ" dirty="0">
                <a:solidFill>
                  <a:schemeClr val="tx1"/>
                </a:solidFill>
              </a:rPr>
              <a:t>Úhradová vyhláška</a:t>
            </a:r>
          </a:p>
          <a:p>
            <a:pPr lvl="1" indent="-216000">
              <a:buFont typeface="Arial" panose="020B0604020202020204" pitchFamily="34" charset="0"/>
              <a:buChar char="•"/>
            </a:pPr>
            <a:r>
              <a:rPr lang="cs-CZ" dirty="0">
                <a:solidFill>
                  <a:schemeClr val="tx1"/>
                </a:solidFill>
              </a:rPr>
              <a:t>Vydává MZČR</a:t>
            </a:r>
          </a:p>
          <a:p>
            <a:pPr lvl="1" indent="-216000">
              <a:buFont typeface="Arial" panose="020B0604020202020204" pitchFamily="34" charset="0"/>
              <a:buChar char="•"/>
            </a:pPr>
            <a:r>
              <a:rPr lang="cs-CZ" dirty="0">
                <a:solidFill>
                  <a:schemeClr val="tx1"/>
                </a:solidFill>
              </a:rPr>
              <a:t>Stanoví se hodnota bodu</a:t>
            </a:r>
          </a:p>
          <a:p>
            <a:pPr lvl="1" indent="-216000">
              <a:buFont typeface="Arial" panose="020B0604020202020204" pitchFamily="34" charset="0"/>
              <a:buChar char="•"/>
            </a:pPr>
            <a:r>
              <a:rPr lang="cs-CZ" dirty="0">
                <a:solidFill>
                  <a:schemeClr val="tx1"/>
                </a:solidFill>
              </a:rPr>
              <a:t>Stanoví výši úhrad hrazených ze zdravotního pojištění</a:t>
            </a:r>
          </a:p>
          <a:p>
            <a:pPr lvl="1" indent="-216000">
              <a:buFont typeface="Arial" panose="020B0604020202020204" pitchFamily="34" charset="0"/>
              <a:buChar char="•"/>
            </a:pPr>
            <a:r>
              <a:rPr lang="cs-CZ" dirty="0">
                <a:solidFill>
                  <a:schemeClr val="tx1"/>
                </a:solidFill>
              </a:rPr>
              <a:t>Stanoví regulační omezení</a:t>
            </a:r>
          </a:p>
          <a:p>
            <a:pPr lvl="1" indent="-216000">
              <a:buFont typeface="Arial" panose="020B0604020202020204" pitchFamily="34" charset="0"/>
              <a:buChar char="•"/>
            </a:pPr>
            <a:r>
              <a:rPr lang="cs-CZ" dirty="0">
                <a:solidFill>
                  <a:schemeClr val="tx1"/>
                </a:solidFill>
              </a:rPr>
              <a:t>Vyhláška se používá, pokud se poskytovatelé a zdravotní pojišťovny na výši úhrady nedohodnou</a:t>
            </a:r>
          </a:p>
        </p:txBody>
      </p:sp>
    </p:spTree>
    <p:extLst>
      <p:ext uri="{BB962C8B-B14F-4D97-AF65-F5344CB8AC3E}">
        <p14:creationId xmlns:p14="http://schemas.microsoft.com/office/powerpoint/2010/main" val="2405449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7CCB-EA7B-094D-0B89-BCB19CAE17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D526D3F-57E6-5CC3-3993-63D5CE79FB5B}"/>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1C76939E-D081-68CF-AD53-4CD1FDAEEDB6}"/>
              </a:ext>
            </a:extLst>
          </p:cNvPr>
          <p:cNvSpPr>
            <a:spLocks noGrp="1"/>
          </p:cNvSpPr>
          <p:nvPr>
            <p:ph idx="1"/>
          </p:nvPr>
        </p:nvSpPr>
        <p:spPr/>
        <p:txBody>
          <a:bodyPr>
            <a:normAutofit fontScale="92500" lnSpcReduction="10000"/>
          </a:bodyPr>
          <a:lstStyle/>
          <a:p>
            <a:pPr marL="0" indent="0">
              <a:buNone/>
            </a:pPr>
            <a:r>
              <a:rPr lang="cs-CZ" b="1" dirty="0">
                <a:solidFill>
                  <a:schemeClr val="tx1"/>
                </a:solidFill>
              </a:rPr>
              <a:t>Lůžková zdravotnická zařízení</a:t>
            </a:r>
          </a:p>
          <a:p>
            <a:pPr marL="0" indent="0">
              <a:buNone/>
            </a:pPr>
            <a:r>
              <a:rPr lang="cs-CZ" dirty="0">
                <a:solidFill>
                  <a:schemeClr val="tx1"/>
                </a:solidFill>
              </a:rPr>
              <a:t>Nemocnice</a:t>
            </a:r>
          </a:p>
          <a:p>
            <a:pPr marL="0" indent="0">
              <a:buNone/>
            </a:pPr>
            <a:r>
              <a:rPr lang="cs-CZ" dirty="0">
                <a:solidFill>
                  <a:schemeClr val="tx1"/>
                </a:solidFill>
              </a:rPr>
              <a:t>Nemocnice jsou velmi složitá zdravotnická zařízení, která poskytují lůžkovou zdravotní péči, ale často i péči ambulantní a i některé doplňkové zdravotní služby. Kromě toho některé nemocnice provozují i následnou zdravotní péči, nejčastěji ve formě léčebny dlouhodobě nemocných (LDN). Této složitosti a strukturovanosti zdravotní péče v nemocnicích odpovídá i složitost úhradových mechanismů. Pro každý druh poskytované zdravotní péče přitom platí odlišný úhradový mechanismus.</a:t>
            </a:r>
          </a:p>
          <a:p>
            <a:pPr marL="0" indent="0">
              <a:buNone/>
            </a:pPr>
            <a:r>
              <a:rPr lang="cs-CZ" dirty="0">
                <a:solidFill>
                  <a:schemeClr val="tx1"/>
                </a:solidFill>
              </a:rPr>
              <a:t>Obecně úhrada základní zdravotní péče poskytované v nemocnicích při použití metody DRG zahrnuje tyto složky:</a:t>
            </a:r>
          </a:p>
          <a:p>
            <a:pPr marL="0" indent="0">
              <a:buNone/>
            </a:pPr>
            <a:r>
              <a:rPr lang="cs-CZ" dirty="0">
                <a:solidFill>
                  <a:schemeClr val="tx1"/>
                </a:solidFill>
              </a:rPr>
              <a:t>a) individuálně sjednanou složku úhrady</a:t>
            </a:r>
          </a:p>
          <a:p>
            <a:pPr marL="0" indent="0">
              <a:buNone/>
            </a:pPr>
            <a:r>
              <a:rPr lang="cs-CZ" dirty="0">
                <a:solidFill>
                  <a:schemeClr val="tx1"/>
                </a:solidFill>
              </a:rPr>
              <a:t>b) případový paušál</a:t>
            </a:r>
          </a:p>
          <a:p>
            <a:pPr marL="0" indent="0">
              <a:buNone/>
            </a:pPr>
            <a:r>
              <a:rPr lang="cs-CZ" dirty="0">
                <a:solidFill>
                  <a:schemeClr val="tx1"/>
                </a:solidFill>
              </a:rPr>
              <a:t>c) ambulantní složku úhrady</a:t>
            </a:r>
          </a:p>
          <a:p>
            <a:pPr marL="0" indent="0">
              <a:buNone/>
            </a:pPr>
            <a:endParaRPr lang="cs-CZ" dirty="0">
              <a:solidFill>
                <a:schemeClr val="tx1"/>
              </a:solidFill>
            </a:endParaRPr>
          </a:p>
        </p:txBody>
      </p:sp>
    </p:spTree>
    <p:extLst>
      <p:ext uri="{BB962C8B-B14F-4D97-AF65-F5344CB8AC3E}">
        <p14:creationId xmlns:p14="http://schemas.microsoft.com/office/powerpoint/2010/main" val="3186574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40D2-E999-A89E-C48D-839F791D36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9EDB8B-BFE5-BBFB-DE95-4BCAA7CDFAB7}"/>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ACF3508A-E92B-5C7B-8EA1-23CB2E721E23}"/>
              </a:ext>
            </a:extLst>
          </p:cNvPr>
          <p:cNvSpPr>
            <a:spLocks noGrp="1"/>
          </p:cNvSpPr>
          <p:nvPr>
            <p:ph idx="1"/>
          </p:nvPr>
        </p:nvSpPr>
        <p:spPr/>
        <p:txBody>
          <a:bodyPr>
            <a:normAutofit/>
          </a:bodyPr>
          <a:lstStyle/>
          <a:p>
            <a:pPr marL="0" indent="0">
              <a:buNone/>
            </a:pPr>
            <a:r>
              <a:rPr lang="cs-CZ" b="1" dirty="0">
                <a:solidFill>
                  <a:schemeClr val="tx1"/>
                </a:solidFill>
              </a:rPr>
              <a:t>Lůžková zdravotnická zařízení</a:t>
            </a:r>
          </a:p>
          <a:p>
            <a:pPr marL="0" indent="0">
              <a:buNone/>
            </a:pPr>
            <a:r>
              <a:rPr lang="cs-CZ" dirty="0"/>
              <a:t>Léčebny dlouhodobě nemocných</a:t>
            </a:r>
          </a:p>
          <a:p>
            <a:pPr marL="0" indent="0">
              <a:buNone/>
            </a:pPr>
            <a:r>
              <a:rPr lang="cs-CZ" dirty="0"/>
              <a:t>Na pracovištích zdravotnických zařízení poskytujících následnou lůžkovou péči či dlouhodobou lůžkovou péči se jako úhradový mechanismus uplatňuje tzv. </a:t>
            </a:r>
            <a:r>
              <a:rPr lang="cs-CZ" b="1" dirty="0"/>
              <a:t>paušál pobytového dne. </a:t>
            </a:r>
            <a:r>
              <a:rPr lang="cs-CZ" dirty="0"/>
              <a:t>Paušální sazba za jeden den hospitalizace se stanoví zvlášť pro každou kategorii pacientů a typ ošetřovacího dne. Sazba paušálu zahrnuje i režii přiřazenou k ošetřovacímu dni. Některé zdravotní výkony se hradí podle seznamu výkonů. Pro zařízení hospicového typu se stanoví odlišná hodnota bodu, než pro ostatní zařízení typu LDN. Pro všechna lůžková zařízení následné péče je stanoveno regulační opatření pro celkovou úhradu léčivých přípravků a zdravotnických prostředků. </a:t>
            </a:r>
            <a:endParaRPr lang="cs-CZ" dirty="0">
              <a:solidFill>
                <a:schemeClr val="tx1"/>
              </a:solidFill>
            </a:endParaRPr>
          </a:p>
        </p:txBody>
      </p:sp>
    </p:spTree>
    <p:extLst>
      <p:ext uri="{BB962C8B-B14F-4D97-AF65-F5344CB8AC3E}">
        <p14:creationId xmlns:p14="http://schemas.microsoft.com/office/powerpoint/2010/main" val="28133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42FD-62EF-A6B6-C33A-803F08A456C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AAAD253-1BB2-D7FB-0188-71950336FEDE}"/>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F10B65DF-9723-D3C8-3F1E-A76C4506C9FF}"/>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Důvody existence veřejného sektoru</a:t>
            </a:r>
          </a:p>
          <a:p>
            <a:pPr lvl="1" indent="-180000">
              <a:buFont typeface="Arial" panose="020B0604020202020204" pitchFamily="34" charset="0"/>
              <a:buChar char="•"/>
            </a:pPr>
            <a:r>
              <a:rPr lang="cs-CZ" dirty="0">
                <a:solidFill>
                  <a:schemeClr val="tx1"/>
                </a:solidFill>
              </a:rPr>
              <a:t>Tendence k monopolizaci trhu (regulace monopolních trhů)</a:t>
            </a:r>
          </a:p>
          <a:p>
            <a:pPr lvl="1" indent="-180000">
              <a:buFont typeface="Arial" panose="020B0604020202020204" pitchFamily="34" charset="0"/>
              <a:buChar char="•"/>
            </a:pPr>
            <a:r>
              <a:rPr lang="cs-CZ" dirty="0">
                <a:solidFill>
                  <a:schemeClr val="tx1"/>
                </a:solidFill>
              </a:rPr>
              <a:t>Zajištění tvorby veřejných statků (bez veřejných zdrojů by nevznikly – park)</a:t>
            </a:r>
          </a:p>
          <a:p>
            <a:pPr lvl="1" indent="-180000">
              <a:buFont typeface="Arial" panose="020B0604020202020204" pitchFamily="34" charset="0"/>
              <a:buChar char="•"/>
            </a:pPr>
            <a:r>
              <a:rPr lang="cs-CZ" dirty="0">
                <a:solidFill>
                  <a:schemeClr val="tx1"/>
                </a:solidFill>
              </a:rPr>
              <a:t>Existence externalit</a:t>
            </a:r>
          </a:p>
          <a:p>
            <a:pPr lvl="1" indent="-180000">
              <a:buFont typeface="Arial" panose="020B0604020202020204" pitchFamily="34" charset="0"/>
              <a:buChar char="•"/>
            </a:pPr>
            <a:r>
              <a:rPr lang="cs-CZ" dirty="0">
                <a:solidFill>
                  <a:schemeClr val="tx1"/>
                </a:solidFill>
              </a:rPr>
              <a:t>Existence neúplných trhů (nedostatečná nabídka za tržních podmínek z důvodu rizika zhroucení trhu)</a:t>
            </a:r>
          </a:p>
          <a:p>
            <a:pPr lvl="1" indent="-180000">
              <a:buFont typeface="Arial" panose="020B0604020202020204" pitchFamily="34" charset="0"/>
              <a:buChar char="•"/>
            </a:pPr>
            <a:r>
              <a:rPr lang="cs-CZ" dirty="0">
                <a:solidFill>
                  <a:schemeClr val="tx1"/>
                </a:solidFill>
              </a:rPr>
              <a:t>Nedostatek informací</a:t>
            </a:r>
          </a:p>
          <a:p>
            <a:pPr lvl="1" indent="-180000">
              <a:buFont typeface="Arial" panose="020B0604020202020204" pitchFamily="34" charset="0"/>
              <a:buChar char="•"/>
            </a:pPr>
            <a:r>
              <a:rPr lang="cs-CZ" dirty="0">
                <a:solidFill>
                  <a:schemeClr val="tx1"/>
                </a:solidFill>
              </a:rPr>
              <a:t>Makroekonomické projevy tržního selhávání (výkyvy trhů)</a:t>
            </a: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7328632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AF47-1866-B3DE-61A1-4F2BEBFB129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E6A7D4-42A2-F70D-A212-0A5954E70ED4}"/>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02D1DF7C-2C11-2F1B-3469-F716AFF75AA4}"/>
              </a:ext>
            </a:extLst>
          </p:cNvPr>
          <p:cNvSpPr>
            <a:spLocks noGrp="1"/>
          </p:cNvSpPr>
          <p:nvPr>
            <p:ph idx="1"/>
          </p:nvPr>
        </p:nvSpPr>
        <p:spPr/>
        <p:txBody>
          <a:bodyPr>
            <a:normAutofit fontScale="92500" lnSpcReduction="20000"/>
          </a:bodyPr>
          <a:lstStyle/>
          <a:p>
            <a:pPr marL="0" indent="0">
              <a:buNone/>
            </a:pPr>
            <a:r>
              <a:rPr lang="cs-CZ" b="1" dirty="0">
                <a:solidFill>
                  <a:schemeClr val="tx1"/>
                </a:solidFill>
              </a:rPr>
              <a:t>Lůžková zdravotnická zařízení</a:t>
            </a:r>
          </a:p>
          <a:p>
            <a:pPr marL="0" indent="0">
              <a:buNone/>
            </a:pPr>
            <a:r>
              <a:rPr lang="cs-CZ" dirty="0"/>
              <a:t>Lázně</a:t>
            </a:r>
          </a:p>
          <a:p>
            <a:pPr marL="0" indent="0">
              <a:buNone/>
            </a:pPr>
            <a:r>
              <a:rPr lang="cs-CZ" dirty="0"/>
              <a:t>V lázeňských zdravotnických zařízeních se úhrady poskytnuté zdravotní péče realizují na základě úhradového paušálu, a to paušálu tzv. </a:t>
            </a:r>
            <a:r>
              <a:rPr lang="cs-CZ" b="1" dirty="0"/>
              <a:t>pobytového dne. </a:t>
            </a:r>
            <a:r>
              <a:rPr lang="cs-CZ" dirty="0"/>
              <a:t>Lázeňská péče je poskytována buď jako komplexní, nebo příspěvková. </a:t>
            </a:r>
            <a:r>
              <a:rPr lang="cs-CZ" b="1" dirty="0"/>
              <a:t>Komplexní lázeňská péče </a:t>
            </a:r>
            <a:r>
              <a:rPr lang="cs-CZ" dirty="0"/>
              <a:t>navazuje na akutní zdravotní péči a jejím účelem je realizovat doléčovací proces v prostředí, které je nákladově méně náročné, než prostředí akutní lůžkové péče. Lázeňský pobyt je v takovém případě pokračováním akutního léčebného procesu, a proto tento pobyt nejde na konto nároku pacienta na dovolenou, ale je realizován v režimu pracovní neschopnosti. Pacient také musí dodržovat stanovený lázeňský režim, který je režimem práce neschopných. Paušál pobytového dne zahrnuje </a:t>
            </a:r>
            <a:r>
              <a:rPr lang="cs-CZ" b="1" dirty="0"/>
              <a:t>tři samostatné složky</a:t>
            </a:r>
            <a:r>
              <a:rPr lang="cs-CZ" dirty="0"/>
              <a:t>, ze kterých se skládá komplexní lázeňská péče. Jedná se o složku:</a:t>
            </a:r>
          </a:p>
          <a:p>
            <a:pPr>
              <a:buFontTx/>
              <a:buChar char="-"/>
            </a:pPr>
            <a:r>
              <a:rPr lang="cs-CZ" dirty="0"/>
              <a:t>ubytování-</a:t>
            </a:r>
          </a:p>
          <a:p>
            <a:pPr>
              <a:buFontTx/>
              <a:buChar char="-"/>
            </a:pPr>
            <a:r>
              <a:rPr lang="cs-CZ" dirty="0"/>
              <a:t>stravování-</a:t>
            </a:r>
          </a:p>
          <a:p>
            <a:pPr>
              <a:buFontTx/>
              <a:buChar char="-"/>
            </a:pPr>
            <a:r>
              <a:rPr lang="cs-CZ" dirty="0"/>
              <a:t>léčení. </a:t>
            </a:r>
            <a:endParaRPr lang="cs-CZ" dirty="0">
              <a:solidFill>
                <a:schemeClr val="tx1"/>
              </a:solidFill>
            </a:endParaRPr>
          </a:p>
        </p:txBody>
      </p:sp>
    </p:spTree>
    <p:extLst>
      <p:ext uri="{BB962C8B-B14F-4D97-AF65-F5344CB8AC3E}">
        <p14:creationId xmlns:p14="http://schemas.microsoft.com/office/powerpoint/2010/main" val="2685335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BC6B1-A4B7-2228-77CC-FB6B3DE40E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5537C8D-66AD-6DFD-79EE-801F9EC21C1E}"/>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93BB23D-B891-D8C0-210C-58BE14F8BB70}"/>
              </a:ext>
            </a:extLst>
          </p:cNvPr>
          <p:cNvSpPr>
            <a:spLocks noGrp="1"/>
          </p:cNvSpPr>
          <p:nvPr>
            <p:ph idx="1"/>
          </p:nvPr>
        </p:nvSpPr>
        <p:spPr/>
        <p:txBody>
          <a:bodyPr>
            <a:normAutofit/>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Praktičtí lékaři</a:t>
            </a:r>
          </a:p>
          <a:p>
            <a:pPr marL="0" indent="0">
              <a:buNone/>
            </a:pPr>
            <a:r>
              <a:rPr lang="cs-CZ" dirty="0">
                <a:solidFill>
                  <a:schemeClr val="tx1"/>
                </a:solidFill>
              </a:rPr>
              <a:t>Praktičtí lékaři provádějí základní vyšetření pacienta v případě akutního zdravotního </a:t>
            </a:r>
            <a:r>
              <a:rPr lang="cs-CZ" dirty="0" err="1">
                <a:solidFill>
                  <a:schemeClr val="tx1"/>
                </a:solidFill>
              </a:rPr>
              <a:t>diskonfortu</a:t>
            </a:r>
            <a:r>
              <a:rPr lang="cs-CZ" dirty="0">
                <a:solidFill>
                  <a:schemeClr val="tx1"/>
                </a:solidFill>
              </a:rPr>
              <a:t>, stanovují základní diagnózu, provádějí obvyklou léčbu chronických stavů, provádějí preventivní zdravotní péči (očkování),koordinují poskytování odborné zdravotní péče apod.</a:t>
            </a:r>
          </a:p>
        </p:txBody>
      </p:sp>
    </p:spTree>
    <p:extLst>
      <p:ext uri="{BB962C8B-B14F-4D97-AF65-F5344CB8AC3E}">
        <p14:creationId xmlns:p14="http://schemas.microsoft.com/office/powerpoint/2010/main" val="39400053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6E5B-351F-6975-0D26-E05C46FF43D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9C7BF0B-E035-04EE-9B84-F4AAFE9FDF5C}"/>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5E537D8-373A-737C-35FE-778AD171E087}"/>
              </a:ext>
            </a:extLst>
          </p:cNvPr>
          <p:cNvSpPr>
            <a:spLocks noGrp="1"/>
          </p:cNvSpPr>
          <p:nvPr>
            <p:ph idx="1"/>
          </p:nvPr>
        </p:nvSpPr>
        <p:spPr/>
        <p:txBody>
          <a:bodyPr>
            <a:normAutofit lnSpcReduction="10000"/>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Praktičtí lékaři</a:t>
            </a:r>
          </a:p>
          <a:p>
            <a:pPr marL="0" indent="0">
              <a:buNone/>
            </a:pPr>
            <a:r>
              <a:rPr lang="cs-CZ" dirty="0">
                <a:solidFill>
                  <a:schemeClr val="tx1"/>
                </a:solidFill>
              </a:rPr>
              <a:t>Praktičtí lékaři provádějí tři druhy vyšetření</a:t>
            </a:r>
          </a:p>
          <a:p>
            <a:pPr marL="0" indent="0">
              <a:buNone/>
            </a:pPr>
            <a:r>
              <a:rPr lang="cs-CZ" dirty="0">
                <a:solidFill>
                  <a:schemeClr val="tx1"/>
                </a:solidFill>
              </a:rPr>
              <a:t>a) Komplexní - to slouží ke stanovení základní diagnózy v případě akutního zdravotního </a:t>
            </a:r>
            <a:r>
              <a:rPr lang="cs-CZ" dirty="0" err="1">
                <a:solidFill>
                  <a:schemeClr val="tx1"/>
                </a:solidFill>
              </a:rPr>
              <a:t>diskonfortu</a:t>
            </a:r>
            <a:r>
              <a:rPr lang="cs-CZ" dirty="0">
                <a:solidFill>
                  <a:schemeClr val="tx1"/>
                </a:solidFill>
              </a:rPr>
              <a:t>, ke stanovení základní diagnózy, základní medikace, popř. je v rámci něho pacient odeslán na odborné vyšetření na specializované pracoviště či do nemocničního zdravotního zařízení</a:t>
            </a:r>
          </a:p>
          <a:p>
            <a:pPr marL="0" indent="0">
              <a:buNone/>
            </a:pPr>
            <a:r>
              <a:rPr lang="cs-CZ" dirty="0">
                <a:solidFill>
                  <a:schemeClr val="tx1"/>
                </a:solidFill>
              </a:rPr>
              <a:t>b) Kontrolní - jedná se o následné vyšetření ke kontrole průběhu nemoci, k potvrzení či ke změně diagnózy a i k pokračování nebo ke změně medikace. V případě zhoršení zdravotního stavu může být pacient odeslán na specializované pracoviště, ať už ambulantní nebo lůžkové.</a:t>
            </a:r>
          </a:p>
          <a:p>
            <a:pPr marL="0" indent="0">
              <a:buNone/>
            </a:pPr>
            <a:r>
              <a:rPr lang="cs-CZ" dirty="0">
                <a:solidFill>
                  <a:schemeClr val="tx1"/>
                </a:solidFill>
              </a:rPr>
              <a:t>c) cílené - jedná se o odborné vyšetření, pokud k takovému má praktický lékař potřebné vybavení. V tomto případě jde o výkon, který je hrazen podle bodového systému výkonů.</a:t>
            </a:r>
          </a:p>
        </p:txBody>
      </p:sp>
    </p:spTree>
    <p:extLst>
      <p:ext uri="{BB962C8B-B14F-4D97-AF65-F5344CB8AC3E}">
        <p14:creationId xmlns:p14="http://schemas.microsoft.com/office/powerpoint/2010/main" val="5365422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5E9A-AB1C-77FF-C254-0531C08C81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6D5891-DF0D-D23B-8E2E-E2651BCCF51E}"/>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3F89BA54-0EC0-9EBB-557C-1BE8D38218CD}"/>
              </a:ext>
            </a:extLst>
          </p:cNvPr>
          <p:cNvSpPr>
            <a:spLocks noGrp="1"/>
          </p:cNvSpPr>
          <p:nvPr>
            <p:ph idx="1"/>
          </p:nvPr>
        </p:nvSpPr>
        <p:spPr/>
        <p:txBody>
          <a:bodyPr>
            <a:normAutofit fontScale="85000" lnSpcReduction="20000"/>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Praktičtí lékaři</a:t>
            </a:r>
          </a:p>
          <a:p>
            <a:pPr marL="0" indent="0">
              <a:buNone/>
            </a:pPr>
            <a:r>
              <a:rPr lang="cs-CZ" dirty="0">
                <a:solidFill>
                  <a:schemeClr val="tx1"/>
                </a:solidFill>
              </a:rPr>
              <a:t>Obecně je zdravotní péče poskytovaná praktickými lékaři hrazena kombinovanou kapitačně výkonovou platbou, popř. podle sazebníku výkonů. Vychází se přitom ze základní kapitační platby na jednoho tzv. přepočteného pojištěnce, kterého vede praktický lékař ve své evidenci. Tato základní kapitační platba činí cca50 Kč (tzv. kapitační sazba) na jednoho registrovaného pojištěnce za měsíc. Může být stanovena diferencovaně v závislosti na počtu ordinačních dnů a hodin v týdnu, rozsahu ordinační doby v jednotlivých dnech, na systému na objednávání pacientů apod. podle podmínek konkrétní zdravotní pojišťovny.</a:t>
            </a:r>
          </a:p>
          <a:p>
            <a:pPr marL="0" indent="0">
              <a:buNone/>
            </a:pPr>
            <a:r>
              <a:rPr lang="cs-CZ" dirty="0">
                <a:solidFill>
                  <a:schemeClr val="tx1"/>
                </a:solidFill>
              </a:rPr>
              <a:t>Výše kapitační platby je dále diferencována podle věku pacienta různými koeficienty pro věkové skupiny od narození v intervalu po pěti letech věku, přičemž věková skupina nad 85 se již dále nediferencuje. Nejnižší koeficient, a to 0,9 je stanoven pro věkovou skupinu 20-24 let. Koeficient 1 je stanoven pro věkovou skupinu 15-19 let. U věkové skupiny 85 let a více je koeficient 3,4. Vidíme tedy nárůst léčebné náročnosti a s ní spojené nákladnosti ve stáří, a to především od věku 70 let, kdy pro věkovou skupinu 70-74 let je koeficient 2.</a:t>
            </a:r>
          </a:p>
          <a:p>
            <a:pPr marL="0" indent="0">
              <a:buNone/>
            </a:pPr>
            <a:r>
              <a:rPr lang="cs-CZ" dirty="0">
                <a:solidFill>
                  <a:schemeClr val="tx1"/>
                </a:solidFill>
              </a:rPr>
              <a:t>Další složkou plateb praktickým lékařům je platba za určité zdravotní výkony. Zdravotní pojišťovny stanoví seznam těchto výkonů. Ty jsou pak hrazeny podle sazebníků výkonů v rámci bodového ohodnocení. Proto hovoříme o kombinované kapitačně výkonové platbě.</a:t>
            </a:r>
          </a:p>
        </p:txBody>
      </p:sp>
    </p:spTree>
    <p:extLst>
      <p:ext uri="{BB962C8B-B14F-4D97-AF65-F5344CB8AC3E}">
        <p14:creationId xmlns:p14="http://schemas.microsoft.com/office/powerpoint/2010/main" val="725895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45A0-1C33-1081-3071-144F833A40D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6F7B801-7FB6-B7DB-D77C-ED30EAF5ACC1}"/>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DB79A226-99B3-42A3-D4DF-1E84CAC1B290}"/>
              </a:ext>
            </a:extLst>
          </p:cNvPr>
          <p:cNvSpPr>
            <a:spLocks noGrp="1"/>
          </p:cNvSpPr>
          <p:nvPr>
            <p:ph idx="1"/>
          </p:nvPr>
        </p:nvSpPr>
        <p:spPr/>
        <p:txBody>
          <a:bodyPr>
            <a:normAutofit/>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Ambulantní specialisté</a:t>
            </a:r>
          </a:p>
          <a:p>
            <a:pPr marL="0" indent="0">
              <a:buNone/>
            </a:pPr>
            <a:r>
              <a:rPr lang="cs-CZ" dirty="0">
                <a:solidFill>
                  <a:schemeClr val="tx1"/>
                </a:solidFill>
              </a:rPr>
              <a:t>Pro specializovanou ambulantní péči se úhrady provádějí s použitím seznamu výkonů s příslušnou hodnotou. Jedná se tedy o výkonový systém úhrad. Hodnoty bodu jsou diferencovány podle jednotlivých druhů odborností.</a:t>
            </a:r>
          </a:p>
          <a:p>
            <a:pPr marL="0" indent="0">
              <a:buNone/>
            </a:pPr>
            <a:r>
              <a:rPr lang="cs-CZ" dirty="0">
                <a:solidFill>
                  <a:schemeClr val="tx1"/>
                </a:solidFill>
              </a:rPr>
              <a:t>Vedle vykázaných výkonů mají ambulantní specialisté nárok na proplacení zvlášť účtovaných léků a zvlášť účtovaného materiálu. I pro ně platí řada regulačních opatření, a to jak na předepsané léčivé přípravky, tak na vyžádanou péči v příslušných odbornostech.</a:t>
            </a:r>
          </a:p>
        </p:txBody>
      </p:sp>
    </p:spTree>
    <p:extLst>
      <p:ext uri="{BB962C8B-B14F-4D97-AF65-F5344CB8AC3E}">
        <p14:creationId xmlns:p14="http://schemas.microsoft.com/office/powerpoint/2010/main" val="5571757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9663-8D76-D153-DA8D-545422D60E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A22021C-2386-62E0-6969-BFA45279F261}"/>
              </a:ext>
            </a:extLst>
          </p:cNvPr>
          <p:cNvSpPr>
            <a:spLocks noGrp="1"/>
          </p:cNvSpPr>
          <p:nvPr>
            <p:ph type="title"/>
          </p:nvPr>
        </p:nvSpPr>
        <p:spPr/>
        <p:txBody>
          <a:bodyPr/>
          <a:lstStyle/>
          <a:p>
            <a:r>
              <a:rPr lang="cs-CZ" dirty="0"/>
              <a:t>Úhrady nákladů zdravotních služeb</a:t>
            </a:r>
          </a:p>
        </p:txBody>
      </p:sp>
      <p:sp>
        <p:nvSpPr>
          <p:cNvPr id="3" name="Zástupný obsah 2">
            <a:extLst>
              <a:ext uri="{FF2B5EF4-FFF2-40B4-BE49-F238E27FC236}">
                <a16:creationId xmlns:a16="http://schemas.microsoft.com/office/drawing/2014/main" id="{B18CB499-A017-7604-967E-E214E2A6B820}"/>
              </a:ext>
            </a:extLst>
          </p:cNvPr>
          <p:cNvSpPr>
            <a:spLocks noGrp="1"/>
          </p:cNvSpPr>
          <p:nvPr>
            <p:ph idx="1"/>
          </p:nvPr>
        </p:nvSpPr>
        <p:spPr/>
        <p:txBody>
          <a:bodyPr>
            <a:normAutofit/>
          </a:bodyPr>
          <a:lstStyle/>
          <a:p>
            <a:pPr marL="0" indent="0">
              <a:buNone/>
            </a:pPr>
            <a:r>
              <a:rPr lang="cs-CZ" b="1" dirty="0">
                <a:solidFill>
                  <a:schemeClr val="tx1"/>
                </a:solidFill>
              </a:rPr>
              <a:t>Ambulantní zdravotnická zařízení</a:t>
            </a:r>
          </a:p>
          <a:p>
            <a:pPr marL="0" indent="0">
              <a:buNone/>
            </a:pPr>
            <a:r>
              <a:rPr lang="cs-CZ" dirty="0">
                <a:solidFill>
                  <a:schemeClr val="tx1"/>
                </a:solidFill>
              </a:rPr>
              <a:t>Stomatologové</a:t>
            </a:r>
          </a:p>
          <a:p>
            <a:pPr marL="0" indent="0">
              <a:buNone/>
            </a:pPr>
            <a:r>
              <a:rPr lang="cs-CZ" dirty="0">
                <a:solidFill>
                  <a:schemeClr val="tx1"/>
                </a:solidFill>
              </a:rPr>
              <a:t>Stomatologové mají své zdravotní služby hrazeny výkonovým způsobem. Avšak způsob úhrad jejich péče je velmi atypický a svým způsobem nesystémový. Není realizován prostřednictvím bodového systému, jako ostatní druhy úhrad založené na výkonovém úhradovém mechanismu, ale na zvláštním stomatologickém sazebníku výkonů. V něm nejsou výkony ohodnoceny v bodech, ale přímo v korunovém vyjádření. Česká stomatologická komora si tento systém prosadila již v roce 1997. Jejich způsob úhrad je tedy pro poskytovatele mnohem srozumitelnější a přehlednější, než klasický systém úhrad pomocí bodového vyjádření výkonů. Tento systém má tedy mnoho příznivců, což však nic nemění na tom, že je to řešení zcela nesystémové v rámci celého systému úhrad ve zdravotnictví.</a:t>
            </a:r>
          </a:p>
          <a:p>
            <a:pPr marL="0" indent="0">
              <a:buNone/>
            </a:pPr>
            <a:r>
              <a:rPr lang="cs-CZ" dirty="0">
                <a:solidFill>
                  <a:schemeClr val="tx1"/>
                </a:solidFill>
              </a:rPr>
              <a:t>Více viz studijní opora</a:t>
            </a:r>
          </a:p>
        </p:txBody>
      </p:sp>
    </p:spTree>
    <p:extLst>
      <p:ext uri="{BB962C8B-B14F-4D97-AF65-F5344CB8AC3E}">
        <p14:creationId xmlns:p14="http://schemas.microsoft.com/office/powerpoint/2010/main" val="846304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4CCB62E7-9F8E-E835-6E37-1540AA643DA8}"/>
              </a:ext>
            </a:extLst>
          </p:cNvPr>
          <p:cNvSpPr>
            <a:spLocks noGrp="1"/>
          </p:cNvSpPr>
          <p:nvPr>
            <p:ph type="title"/>
          </p:nvPr>
        </p:nvSpPr>
        <p:spPr/>
        <p:txBody>
          <a:bodyPr/>
          <a:lstStyle/>
          <a:p>
            <a:r>
              <a:rPr lang="cs-CZ" altLang="cs-CZ"/>
              <a:t>Majetková a kapitálová výstavba</a:t>
            </a:r>
          </a:p>
        </p:txBody>
      </p:sp>
      <p:sp>
        <p:nvSpPr>
          <p:cNvPr id="8195" name="Zástupný symbol pro obsah 2">
            <a:extLst>
              <a:ext uri="{FF2B5EF4-FFF2-40B4-BE49-F238E27FC236}">
                <a16:creationId xmlns:a16="http://schemas.microsoft.com/office/drawing/2014/main" id="{2E6998DD-4CE2-3B33-DF8C-48D46843549C}"/>
              </a:ext>
            </a:extLst>
          </p:cNvPr>
          <p:cNvSpPr>
            <a:spLocks noGrp="1"/>
          </p:cNvSpPr>
          <p:nvPr>
            <p:ph idx="1"/>
          </p:nvPr>
        </p:nvSpPr>
        <p:spPr/>
        <p:txBody>
          <a:bodyPr/>
          <a:lstStyle/>
          <a:p>
            <a:pPr marL="165100" indent="-457200"/>
            <a:r>
              <a:rPr lang="cs-CZ" altLang="cs-CZ" sz="2800" dirty="0"/>
              <a:t>Majetek podniku</a:t>
            </a:r>
          </a:p>
          <a:p>
            <a:pPr marL="722313" lvl="2" indent="-457200"/>
            <a:r>
              <a:rPr lang="cs-CZ" altLang="cs-CZ" sz="2800" dirty="0"/>
              <a:t>Hospodářské prostředky, aktiva</a:t>
            </a:r>
          </a:p>
          <a:p>
            <a:pPr marL="165100" indent="-457200"/>
            <a:r>
              <a:rPr lang="cs-CZ" altLang="cs-CZ" sz="2800" dirty="0"/>
              <a:t>Kapitál</a:t>
            </a:r>
          </a:p>
          <a:p>
            <a:pPr marL="722313" lvl="2" indent="-457200"/>
            <a:r>
              <a:rPr lang="cs-CZ" altLang="cs-CZ" sz="2800" dirty="0"/>
              <a:t>Finanční zdroje, pasiva</a:t>
            </a:r>
          </a:p>
          <a:p>
            <a:pPr marL="165100"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819A88BD-B1B1-2CB7-3210-099DBC16E239}"/>
              </a:ext>
            </a:extLst>
          </p:cNvPr>
          <p:cNvSpPr>
            <a:spLocks noGrp="1"/>
          </p:cNvSpPr>
          <p:nvPr>
            <p:ph type="title"/>
          </p:nvPr>
        </p:nvSpPr>
        <p:spPr/>
        <p:txBody>
          <a:bodyPr/>
          <a:lstStyle/>
          <a:p>
            <a:r>
              <a:rPr lang="cs-CZ" altLang="cs-CZ"/>
              <a:t>Majetková a kapitálová výstavba</a:t>
            </a:r>
          </a:p>
        </p:txBody>
      </p:sp>
      <p:sp>
        <p:nvSpPr>
          <p:cNvPr id="9219" name="Zástupný symbol pro obsah 2">
            <a:extLst>
              <a:ext uri="{FF2B5EF4-FFF2-40B4-BE49-F238E27FC236}">
                <a16:creationId xmlns:a16="http://schemas.microsoft.com/office/drawing/2014/main" id="{A09DE31E-6400-1719-850A-B7D8DC0D9825}"/>
              </a:ext>
            </a:extLst>
          </p:cNvPr>
          <p:cNvSpPr>
            <a:spLocks noGrp="1"/>
          </p:cNvSpPr>
          <p:nvPr>
            <p:ph idx="1"/>
          </p:nvPr>
        </p:nvSpPr>
        <p:spPr/>
        <p:txBody>
          <a:bodyPr/>
          <a:lstStyle/>
          <a:p>
            <a:pPr marL="165100" indent="-457200"/>
            <a:r>
              <a:rPr lang="cs-CZ" altLang="cs-CZ" sz="3000" dirty="0"/>
              <a:t>Majetková struktura</a:t>
            </a:r>
          </a:p>
          <a:p>
            <a:pPr marL="722313" lvl="2" indent="-457200"/>
            <a:r>
              <a:rPr lang="cs-CZ" altLang="cs-CZ" sz="1800" dirty="0"/>
              <a:t>Dlouhodobý majetek</a:t>
            </a:r>
          </a:p>
          <a:p>
            <a:pPr marL="979488" lvl="3" indent="-457200"/>
            <a:r>
              <a:rPr lang="cs-CZ" altLang="cs-CZ" sz="1800" dirty="0"/>
              <a:t>Hmotný (pozor: od 2021 je min. cena DHM 80 tis. CZK)</a:t>
            </a:r>
          </a:p>
          <a:p>
            <a:pPr marL="979488" lvl="3" indent="-457200"/>
            <a:r>
              <a:rPr lang="cs-CZ" altLang="cs-CZ" sz="1800" dirty="0"/>
              <a:t>Nehmotný (min. cena 60 tis. CZK)</a:t>
            </a:r>
          </a:p>
          <a:p>
            <a:pPr marL="979488" lvl="3" indent="-457200"/>
            <a:r>
              <a:rPr lang="cs-CZ" altLang="cs-CZ" sz="1800" dirty="0"/>
              <a:t>Finanční</a:t>
            </a:r>
          </a:p>
          <a:p>
            <a:pPr marL="722313" lvl="2" indent="-457200"/>
            <a:r>
              <a:rPr lang="cs-CZ" altLang="cs-CZ" sz="1800" dirty="0"/>
              <a:t>Oběžný majetek</a:t>
            </a:r>
          </a:p>
          <a:p>
            <a:pPr marL="979488" lvl="3" indent="-457200"/>
            <a:r>
              <a:rPr lang="cs-CZ" altLang="cs-CZ" sz="1800" dirty="0"/>
              <a:t>Věcná podoba (zásoby)</a:t>
            </a:r>
          </a:p>
          <a:p>
            <a:pPr marL="979488" lvl="3" indent="-457200"/>
            <a:r>
              <a:rPr lang="cs-CZ" altLang="cs-CZ" sz="1800" dirty="0"/>
              <a:t>Peněžní podoba (pohledávky, CP, peníze, NPO)</a:t>
            </a:r>
          </a:p>
          <a:p>
            <a:pPr marL="165100"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EF6F694D-0CBE-CC2D-D6AB-48E5F5BDD578}"/>
              </a:ext>
            </a:extLst>
          </p:cNvPr>
          <p:cNvSpPr>
            <a:spLocks noGrp="1"/>
          </p:cNvSpPr>
          <p:nvPr>
            <p:ph type="title"/>
          </p:nvPr>
        </p:nvSpPr>
        <p:spPr/>
        <p:txBody>
          <a:bodyPr/>
          <a:lstStyle/>
          <a:p>
            <a:r>
              <a:rPr lang="cs-CZ" altLang="cs-CZ"/>
              <a:t>Majetková a kapitálová výstavba</a:t>
            </a:r>
          </a:p>
        </p:txBody>
      </p:sp>
      <p:sp>
        <p:nvSpPr>
          <p:cNvPr id="10243" name="Zástupný symbol pro obsah 2">
            <a:extLst>
              <a:ext uri="{FF2B5EF4-FFF2-40B4-BE49-F238E27FC236}">
                <a16:creationId xmlns:a16="http://schemas.microsoft.com/office/drawing/2014/main" id="{DBF2FC82-DEB8-0876-B33F-0824CE716D3C}"/>
              </a:ext>
            </a:extLst>
          </p:cNvPr>
          <p:cNvSpPr>
            <a:spLocks noGrp="1"/>
          </p:cNvSpPr>
          <p:nvPr>
            <p:ph idx="1"/>
          </p:nvPr>
        </p:nvSpPr>
        <p:spPr/>
        <p:txBody>
          <a:bodyPr/>
          <a:lstStyle/>
          <a:p>
            <a:pPr marL="165100" indent="-457200"/>
            <a:r>
              <a:rPr lang="cs-CZ" altLang="cs-CZ" sz="3000" dirty="0"/>
              <a:t>Oběžný majetek</a:t>
            </a:r>
          </a:p>
          <a:p>
            <a:pPr marL="722313" lvl="2" indent="-457200"/>
            <a:r>
              <a:rPr lang="cs-CZ" altLang="cs-CZ" sz="1800" dirty="0"/>
              <a:t>Rychlost obratu</a:t>
            </a:r>
          </a:p>
          <a:p>
            <a:pPr marL="722313" lvl="2" indent="-457200"/>
            <a:r>
              <a:rPr lang="cs-CZ" altLang="cs-CZ" sz="1800" dirty="0"/>
              <a:t>Likvidita</a:t>
            </a:r>
          </a:p>
          <a:p>
            <a:pPr marL="722313" lvl="2" indent="-457200"/>
            <a:r>
              <a:rPr lang="cs-CZ" altLang="cs-CZ" sz="1800" dirty="0"/>
              <a:t>Solventnost</a:t>
            </a:r>
          </a:p>
          <a:p>
            <a:pPr marL="722313" lvl="2" indent="-457200"/>
            <a:r>
              <a:rPr lang="cs-CZ" altLang="cs-CZ" sz="1800" dirty="0"/>
              <a:t>Výše je ovlivněna</a:t>
            </a:r>
          </a:p>
          <a:p>
            <a:pPr marL="979488" lvl="3" indent="-457200"/>
            <a:r>
              <a:rPr lang="cs-CZ" altLang="cs-CZ" sz="1800" dirty="0"/>
              <a:t>typem výroby, délkou výrobního cyklu, možnostmi zásobování, druhem zpracovávaných materiálů, šíří vyráběného sortimentu,…</a:t>
            </a:r>
          </a:p>
          <a:p>
            <a:pPr marL="722313" lvl="2" indent="-457200"/>
            <a:r>
              <a:rPr lang="cs-CZ" altLang="cs-CZ" sz="1800" dirty="0"/>
              <a:t>Optimální výše</a:t>
            </a:r>
          </a:p>
          <a:p>
            <a:pPr marL="979488" lvl="3" indent="-457200"/>
            <a:r>
              <a:rPr lang="cs-CZ" altLang="cs-CZ" sz="1800" dirty="0"/>
              <a:t>taková, kdy je zabezpečen chod podniku s co nejnižšími náklady</a:t>
            </a:r>
          </a:p>
          <a:p>
            <a:pPr marL="165100"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D246CCEF-8AE7-8712-59E3-FA44D47FFAA5}"/>
              </a:ext>
            </a:extLst>
          </p:cNvPr>
          <p:cNvSpPr>
            <a:spLocks noGrp="1"/>
          </p:cNvSpPr>
          <p:nvPr>
            <p:ph type="title"/>
          </p:nvPr>
        </p:nvSpPr>
        <p:spPr/>
        <p:txBody>
          <a:bodyPr/>
          <a:lstStyle/>
          <a:p>
            <a:r>
              <a:rPr lang="cs-CZ" altLang="cs-CZ"/>
              <a:t>Majetková a kapitálová výstavba</a:t>
            </a:r>
          </a:p>
        </p:txBody>
      </p:sp>
      <p:sp>
        <p:nvSpPr>
          <p:cNvPr id="11267" name="Zástupný symbol pro obsah 2">
            <a:extLst>
              <a:ext uri="{FF2B5EF4-FFF2-40B4-BE49-F238E27FC236}">
                <a16:creationId xmlns:a16="http://schemas.microsoft.com/office/drawing/2014/main" id="{C537ED27-20A6-D32B-5A6F-CE79020EFDFA}"/>
              </a:ext>
            </a:extLst>
          </p:cNvPr>
          <p:cNvSpPr>
            <a:spLocks noGrp="1"/>
          </p:cNvSpPr>
          <p:nvPr>
            <p:ph idx="1"/>
          </p:nvPr>
        </p:nvSpPr>
        <p:spPr/>
        <p:txBody>
          <a:bodyPr/>
          <a:lstStyle/>
          <a:p>
            <a:pPr marL="165100" indent="-457200"/>
            <a:r>
              <a:rPr lang="cs-CZ" altLang="cs-CZ" sz="3000" dirty="0"/>
              <a:t>Majetková struktura je ovlivněna</a:t>
            </a:r>
          </a:p>
          <a:p>
            <a:pPr marL="722313" lvl="2" indent="-457200"/>
            <a:r>
              <a:rPr lang="cs-CZ" altLang="cs-CZ" sz="1800" dirty="0"/>
              <a:t>odvětvím a typem podniku</a:t>
            </a:r>
          </a:p>
          <a:p>
            <a:pPr marL="722313" lvl="2" indent="-457200"/>
            <a:r>
              <a:rPr lang="cs-CZ" altLang="cs-CZ" sz="1800" dirty="0"/>
              <a:t>finanční politikou podniku</a:t>
            </a:r>
          </a:p>
          <a:p>
            <a:pPr marL="722313" lvl="2" indent="-457200"/>
            <a:r>
              <a:rPr lang="cs-CZ" altLang="cs-CZ" sz="1800" dirty="0"/>
              <a:t>obchodním záměrem a cílem podniku</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ED9D-B6E9-9AAE-1784-6C76EE9787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1463E7A-99D2-1866-9432-EF735211B355}"/>
              </a:ext>
            </a:extLst>
          </p:cNvPr>
          <p:cNvSpPr>
            <a:spLocks noGrp="1"/>
          </p:cNvSpPr>
          <p:nvPr>
            <p:ph type="title"/>
          </p:nvPr>
        </p:nvSpPr>
        <p:spPr/>
        <p:txBody>
          <a:bodyPr/>
          <a:lstStyle/>
          <a:p>
            <a:r>
              <a:rPr lang="cs-CZ" dirty="0"/>
              <a:t>Zdravotnictví v tržním hospodářství</a:t>
            </a:r>
          </a:p>
        </p:txBody>
      </p:sp>
      <p:sp>
        <p:nvSpPr>
          <p:cNvPr id="3" name="Zástupný obsah 2">
            <a:extLst>
              <a:ext uri="{FF2B5EF4-FFF2-40B4-BE49-F238E27FC236}">
                <a16:creationId xmlns:a16="http://schemas.microsoft.com/office/drawing/2014/main" id="{F867896E-0697-1278-526D-90F50DD71FAC}"/>
              </a:ext>
            </a:extLst>
          </p:cNvPr>
          <p:cNvSpPr>
            <a:spLocks noGrp="1"/>
          </p:cNvSpPr>
          <p:nvPr>
            <p:ph idx="1"/>
          </p:nvPr>
        </p:nvSpPr>
        <p:spPr/>
        <p:txBody>
          <a:bodyPr/>
          <a:lstStyle/>
          <a:p>
            <a:pPr indent="-180000">
              <a:buFont typeface="Arial" panose="020B0604020202020204" pitchFamily="34" charset="0"/>
              <a:buChar char="•"/>
            </a:pPr>
            <a:r>
              <a:rPr lang="cs-CZ" dirty="0">
                <a:solidFill>
                  <a:schemeClr val="tx1"/>
                </a:solidFill>
              </a:rPr>
              <a:t>Hlavní funkce veřejného sektoru</a:t>
            </a:r>
          </a:p>
          <a:p>
            <a:pPr lvl="1" indent="-180000">
              <a:buFont typeface="Arial" panose="020B0604020202020204" pitchFamily="34" charset="0"/>
              <a:buChar char="•"/>
            </a:pPr>
            <a:r>
              <a:rPr lang="cs-CZ" dirty="0">
                <a:solidFill>
                  <a:schemeClr val="tx1"/>
                </a:solidFill>
              </a:rPr>
              <a:t>Alokační funkce</a:t>
            </a:r>
          </a:p>
          <a:p>
            <a:pPr lvl="2" indent="-180000">
              <a:buFont typeface="Arial" panose="020B0604020202020204" pitchFamily="34" charset="0"/>
              <a:buChar char="•"/>
            </a:pPr>
            <a:r>
              <a:rPr lang="cs-CZ" dirty="0">
                <a:solidFill>
                  <a:schemeClr val="tx1"/>
                </a:solidFill>
              </a:rPr>
              <a:t>Rozdělování zdrojů mezi soukromé a veřejné ekonomické statky</a:t>
            </a:r>
          </a:p>
          <a:p>
            <a:pPr lvl="1" indent="-180000">
              <a:buFont typeface="Arial" panose="020B0604020202020204" pitchFamily="34" charset="0"/>
              <a:buChar char="•"/>
            </a:pPr>
            <a:r>
              <a:rPr lang="cs-CZ" dirty="0">
                <a:solidFill>
                  <a:schemeClr val="tx1"/>
                </a:solidFill>
              </a:rPr>
              <a:t>Redistribuční funkce</a:t>
            </a:r>
          </a:p>
          <a:p>
            <a:pPr lvl="2" indent="-180000">
              <a:buFont typeface="Arial" panose="020B0604020202020204" pitchFamily="34" charset="0"/>
              <a:buChar char="•"/>
            </a:pPr>
            <a:r>
              <a:rPr lang="cs-CZ" dirty="0">
                <a:solidFill>
                  <a:schemeClr val="tx1"/>
                </a:solidFill>
              </a:rPr>
              <a:t>Souvisí s nerovnoměrným rozdělením a rozdělováním důchodů a bohatství</a:t>
            </a:r>
          </a:p>
          <a:p>
            <a:pPr lvl="1" indent="-180000">
              <a:buFont typeface="Arial" panose="020B0604020202020204" pitchFamily="34" charset="0"/>
              <a:buChar char="•"/>
            </a:pPr>
            <a:r>
              <a:rPr lang="cs-CZ" dirty="0">
                <a:solidFill>
                  <a:schemeClr val="tx1"/>
                </a:solidFill>
              </a:rPr>
              <a:t>Stabilizační funkce</a:t>
            </a:r>
          </a:p>
          <a:p>
            <a:pPr lvl="2" indent="-180000">
              <a:buFont typeface="Arial" panose="020B0604020202020204" pitchFamily="34" charset="0"/>
              <a:buChar char="•"/>
            </a:pPr>
            <a:r>
              <a:rPr lang="cs-CZ" dirty="0">
                <a:solidFill>
                  <a:schemeClr val="tx1"/>
                </a:solidFill>
              </a:rPr>
              <a:t>Hospodářské cykly</a:t>
            </a:r>
          </a:p>
          <a:p>
            <a:pPr lvl="1" indent="-180000">
              <a:buFont typeface="Arial" panose="020B0604020202020204" pitchFamily="34" charset="0"/>
              <a:buChar char="•"/>
            </a:pPr>
            <a:r>
              <a:rPr lang="cs-CZ" dirty="0">
                <a:solidFill>
                  <a:schemeClr val="tx1"/>
                </a:solidFill>
              </a:rPr>
              <a:t>Regulační funkce</a:t>
            </a:r>
          </a:p>
          <a:p>
            <a:pPr lvl="2" indent="-180000">
              <a:buFont typeface="Arial" panose="020B0604020202020204" pitchFamily="34" charset="0"/>
              <a:buChar char="•"/>
            </a:pPr>
            <a:r>
              <a:rPr lang="cs-CZ" dirty="0">
                <a:solidFill>
                  <a:schemeClr val="tx1"/>
                </a:solidFill>
              </a:rPr>
              <a:t>Omezování nebo stimulace objemu produkce</a:t>
            </a:r>
          </a:p>
          <a:p>
            <a:pPr lvl="2" indent="-180000">
              <a:buFont typeface="Arial" panose="020B0604020202020204" pitchFamily="34" charset="0"/>
              <a:buChar char="•"/>
            </a:pPr>
            <a:r>
              <a:rPr lang="cs-CZ" dirty="0">
                <a:solidFill>
                  <a:schemeClr val="tx1"/>
                </a:solidFill>
              </a:rPr>
              <a:t>Regulace fúzí, předcházení poškození spotřebitelů, výkup klíčových </a:t>
            </a:r>
            <a:r>
              <a:rPr lang="cs-CZ">
                <a:solidFill>
                  <a:schemeClr val="tx1"/>
                </a:solidFill>
              </a:rPr>
              <a:t>komodit atp.</a:t>
            </a:r>
            <a:endParaRPr lang="cs-CZ" dirty="0">
              <a:solidFill>
                <a:schemeClr val="tx1"/>
              </a:solidFill>
            </a:endParaRPr>
          </a:p>
          <a:p>
            <a:pPr indent="-180000">
              <a:buFont typeface="Arial" panose="020B0604020202020204" pitchFamily="34" charset="0"/>
              <a:buChar char="•"/>
            </a:pPr>
            <a:endParaRPr lang="cs-CZ" dirty="0">
              <a:solidFill>
                <a:schemeClr val="tx1"/>
              </a:solidFill>
            </a:endParaRPr>
          </a:p>
        </p:txBody>
      </p:sp>
    </p:spTree>
    <p:extLst>
      <p:ext uri="{BB962C8B-B14F-4D97-AF65-F5344CB8AC3E}">
        <p14:creationId xmlns:p14="http://schemas.microsoft.com/office/powerpoint/2010/main" val="34182030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FD96CAC4-5E10-1FC9-57BB-B966A5F2E728}"/>
              </a:ext>
            </a:extLst>
          </p:cNvPr>
          <p:cNvSpPr>
            <a:spLocks noGrp="1"/>
          </p:cNvSpPr>
          <p:nvPr>
            <p:ph type="title"/>
          </p:nvPr>
        </p:nvSpPr>
        <p:spPr/>
        <p:txBody>
          <a:bodyPr/>
          <a:lstStyle/>
          <a:p>
            <a:r>
              <a:rPr lang="cs-CZ" altLang="cs-CZ"/>
              <a:t>Majetková a kapitálová výstavba</a:t>
            </a:r>
          </a:p>
        </p:txBody>
      </p:sp>
      <p:sp>
        <p:nvSpPr>
          <p:cNvPr id="12291" name="Zástupný symbol pro obsah 2">
            <a:extLst>
              <a:ext uri="{FF2B5EF4-FFF2-40B4-BE49-F238E27FC236}">
                <a16:creationId xmlns:a16="http://schemas.microsoft.com/office/drawing/2014/main" id="{4ABF36F0-47D1-9334-CCFE-E93897661170}"/>
              </a:ext>
            </a:extLst>
          </p:cNvPr>
          <p:cNvSpPr>
            <a:spLocks noGrp="1"/>
          </p:cNvSpPr>
          <p:nvPr>
            <p:ph idx="1"/>
          </p:nvPr>
        </p:nvSpPr>
        <p:spPr/>
        <p:txBody>
          <a:bodyPr/>
          <a:lstStyle/>
          <a:p>
            <a:pPr marL="165100" indent="-457200"/>
            <a:r>
              <a:rPr lang="cs-CZ" altLang="cs-CZ" sz="3000" dirty="0"/>
              <a:t>Kapitálová struktura</a:t>
            </a:r>
          </a:p>
          <a:p>
            <a:pPr marL="722313" lvl="2" indent="-457200"/>
            <a:r>
              <a:rPr lang="cs-CZ" altLang="cs-CZ" sz="1800" dirty="0"/>
              <a:t>Vlastní kapitál</a:t>
            </a:r>
          </a:p>
          <a:p>
            <a:pPr marL="722313" lvl="2" indent="-457200"/>
            <a:r>
              <a:rPr lang="cs-CZ" altLang="cs-CZ" sz="1800" dirty="0"/>
              <a:t>Cizí kapitál</a:t>
            </a:r>
          </a:p>
          <a:p>
            <a:pPr marL="722313" lvl="2" indent="-457200"/>
            <a:r>
              <a:rPr lang="cs-CZ" altLang="cs-CZ" sz="1800" dirty="0"/>
              <a:t>Celková velikost (stanovena v zakladatelském rozpočtu) závisí na</a:t>
            </a:r>
          </a:p>
          <a:p>
            <a:pPr marL="979488" lvl="3" indent="-457200"/>
            <a:r>
              <a:rPr lang="cs-CZ" altLang="cs-CZ" sz="1800" dirty="0"/>
              <a:t>Právní formě</a:t>
            </a:r>
          </a:p>
          <a:p>
            <a:pPr marL="979488" lvl="3" indent="-457200"/>
            <a:r>
              <a:rPr lang="cs-CZ" altLang="cs-CZ" sz="1800" dirty="0"/>
              <a:t>Velikosti podniku</a:t>
            </a:r>
          </a:p>
          <a:p>
            <a:pPr marL="979488" lvl="3" indent="-457200"/>
            <a:r>
              <a:rPr lang="cs-CZ" altLang="cs-CZ" sz="1800" dirty="0"/>
              <a:t>Stupni mechanizaci (technologické vyspělosti)</a:t>
            </a:r>
          </a:p>
          <a:p>
            <a:pPr marL="979488" lvl="3" indent="-457200"/>
            <a:r>
              <a:rPr lang="cs-CZ" altLang="cs-CZ" sz="1800" dirty="0"/>
              <a:t>Rychlosti obratu kapitálu</a:t>
            </a:r>
          </a:p>
          <a:p>
            <a:pPr marL="979488" lvl="3" indent="-457200"/>
            <a:r>
              <a:rPr lang="cs-CZ" altLang="cs-CZ" sz="1800" dirty="0"/>
              <a:t>Organizaci odbytu, …</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6509EF9E-71FE-E6D8-3592-FA94BCE6AB7D}"/>
              </a:ext>
            </a:extLst>
          </p:cNvPr>
          <p:cNvSpPr>
            <a:spLocks noGrp="1"/>
          </p:cNvSpPr>
          <p:nvPr>
            <p:ph type="title"/>
          </p:nvPr>
        </p:nvSpPr>
        <p:spPr/>
        <p:txBody>
          <a:bodyPr/>
          <a:lstStyle/>
          <a:p>
            <a:r>
              <a:rPr lang="cs-CZ" altLang="cs-CZ"/>
              <a:t>Majetková a kapitálová výstavba</a:t>
            </a:r>
          </a:p>
        </p:txBody>
      </p:sp>
      <p:sp>
        <p:nvSpPr>
          <p:cNvPr id="13315" name="Zástupný symbol pro obsah 2">
            <a:extLst>
              <a:ext uri="{FF2B5EF4-FFF2-40B4-BE49-F238E27FC236}">
                <a16:creationId xmlns:a16="http://schemas.microsoft.com/office/drawing/2014/main" id="{90C9CD49-4F0A-4F6C-F3A7-229880D63254}"/>
              </a:ext>
            </a:extLst>
          </p:cNvPr>
          <p:cNvSpPr>
            <a:spLocks noGrp="1"/>
          </p:cNvSpPr>
          <p:nvPr>
            <p:ph idx="1"/>
          </p:nvPr>
        </p:nvSpPr>
        <p:spPr/>
        <p:txBody>
          <a:bodyPr/>
          <a:lstStyle/>
          <a:p>
            <a:pPr marL="165100" indent="-457200"/>
            <a:r>
              <a:rPr lang="cs-CZ" altLang="cs-CZ" sz="3000" dirty="0"/>
              <a:t>Kapitálová struktura</a:t>
            </a:r>
          </a:p>
          <a:p>
            <a:pPr marL="722313" lvl="2" indent="-457200"/>
            <a:r>
              <a:rPr lang="cs-CZ" altLang="cs-CZ" sz="1800" dirty="0"/>
              <a:t>Optimální struktura kapitálu</a:t>
            </a:r>
          </a:p>
          <a:p>
            <a:pPr marL="979488" lvl="3" indent="-457200"/>
            <a:r>
              <a:rPr lang="cs-CZ" altLang="cs-CZ" sz="1800" dirty="0"/>
              <a:t>Překapitalizovaný podnik</a:t>
            </a:r>
          </a:p>
          <a:p>
            <a:pPr marL="979488" lvl="3" indent="-457200"/>
            <a:r>
              <a:rPr lang="cs-CZ" altLang="cs-CZ" sz="1800" dirty="0" err="1"/>
              <a:t>Podkapitalizovaný</a:t>
            </a:r>
            <a:r>
              <a:rPr lang="cs-CZ" altLang="cs-CZ" sz="1800" dirty="0"/>
              <a:t> podnik</a:t>
            </a:r>
          </a:p>
          <a:p>
            <a:pPr marL="979488" lvl="3" indent="-457200"/>
            <a:r>
              <a:rPr lang="cs-CZ" altLang="cs-CZ" sz="1800" dirty="0"/>
              <a:t>WACC (</a:t>
            </a:r>
            <a:r>
              <a:rPr lang="cs-CZ" altLang="cs-CZ" sz="1800" dirty="0" err="1"/>
              <a:t>Weighted</a:t>
            </a:r>
            <a:r>
              <a:rPr lang="cs-CZ" altLang="cs-CZ" sz="1800" dirty="0"/>
              <a:t> </a:t>
            </a:r>
            <a:r>
              <a:rPr lang="cs-CZ" altLang="cs-CZ" sz="1800" dirty="0" err="1"/>
              <a:t>Average</a:t>
            </a:r>
            <a:r>
              <a:rPr lang="cs-CZ" altLang="cs-CZ" sz="1800" dirty="0"/>
              <a:t> </a:t>
            </a:r>
            <a:r>
              <a:rPr lang="cs-CZ" altLang="cs-CZ" sz="1800" dirty="0" err="1"/>
              <a:t>Cost</a:t>
            </a:r>
            <a:r>
              <a:rPr lang="cs-CZ" altLang="cs-CZ" sz="1800" dirty="0"/>
              <a:t> </a:t>
            </a:r>
            <a:r>
              <a:rPr lang="cs-CZ" altLang="cs-CZ" sz="1800" dirty="0" err="1"/>
              <a:t>of</a:t>
            </a:r>
            <a:r>
              <a:rPr lang="cs-CZ" altLang="cs-CZ" sz="1800" dirty="0"/>
              <a:t> </a:t>
            </a:r>
            <a:r>
              <a:rPr lang="cs-CZ" altLang="cs-CZ" sz="1800" dirty="0" err="1"/>
              <a:t>Capital</a:t>
            </a:r>
            <a:r>
              <a:rPr lang="cs-CZ" altLang="cs-CZ" sz="1800" dirty="0"/>
              <a:t>; průměrné vážené náklady celkového kapitálu)</a:t>
            </a:r>
          </a:p>
          <a:p>
            <a:pPr marL="979488" lvl="3"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7598EE57-A8E8-8F45-8FBA-93E55DE553C7}"/>
              </a:ext>
            </a:extLst>
          </p:cNvPr>
          <p:cNvSpPr>
            <a:spLocks noGrp="1"/>
          </p:cNvSpPr>
          <p:nvPr>
            <p:ph type="title"/>
          </p:nvPr>
        </p:nvSpPr>
        <p:spPr/>
        <p:txBody>
          <a:bodyPr/>
          <a:lstStyle/>
          <a:p>
            <a:r>
              <a:rPr lang="cs-CZ" altLang="cs-CZ"/>
              <a:t>Majetková a kapitálová výstavba</a:t>
            </a:r>
          </a:p>
        </p:txBody>
      </p:sp>
      <p:sp>
        <p:nvSpPr>
          <p:cNvPr id="14339" name="Zástupný symbol pro obsah 2">
            <a:extLst>
              <a:ext uri="{FF2B5EF4-FFF2-40B4-BE49-F238E27FC236}">
                <a16:creationId xmlns:a16="http://schemas.microsoft.com/office/drawing/2014/main" id="{1D65BF19-790C-857C-CA49-C4D3694F974D}"/>
              </a:ext>
            </a:extLst>
          </p:cNvPr>
          <p:cNvSpPr>
            <a:spLocks noGrp="1"/>
          </p:cNvSpPr>
          <p:nvPr>
            <p:ph idx="1"/>
          </p:nvPr>
        </p:nvSpPr>
        <p:spPr/>
        <p:txBody>
          <a:bodyPr/>
          <a:lstStyle/>
          <a:p>
            <a:pPr marL="165100" indent="-457200"/>
            <a:r>
              <a:rPr lang="cs-CZ" altLang="cs-CZ" sz="2800" dirty="0"/>
              <a:t>Vlastní kapitál - peněžité i nepeněžité vklady</a:t>
            </a:r>
          </a:p>
          <a:p>
            <a:pPr marL="722313" lvl="2" indent="-457200"/>
            <a:r>
              <a:rPr lang="cs-CZ" altLang="cs-CZ" sz="1800" dirty="0"/>
              <a:t>Základní kapitál (akcie, vklady,…)</a:t>
            </a:r>
          </a:p>
          <a:p>
            <a:pPr marL="979488" lvl="3" indent="-457200"/>
            <a:r>
              <a:rPr lang="cs-CZ" altLang="cs-CZ" sz="1800" dirty="0"/>
              <a:t>Efektivní způsob zvýšení hodnoty</a:t>
            </a:r>
          </a:p>
          <a:p>
            <a:pPr marL="979488" lvl="3" indent="-457200"/>
            <a:r>
              <a:rPr lang="cs-CZ" altLang="cs-CZ" sz="1800" dirty="0"/>
              <a:t>Deklaratorní způsob zvýšení hodnoty</a:t>
            </a:r>
          </a:p>
          <a:p>
            <a:pPr marL="722313" lvl="2" indent="-457200"/>
            <a:r>
              <a:rPr lang="cs-CZ" altLang="cs-CZ" sz="1800" dirty="0"/>
              <a:t>Kapitálové fondy (emisní ážio, dotace,…)</a:t>
            </a:r>
          </a:p>
          <a:p>
            <a:pPr marL="722313" lvl="2" indent="-457200"/>
            <a:r>
              <a:rPr lang="cs-CZ" altLang="cs-CZ" sz="1800" dirty="0"/>
              <a:t>Fondy ze zisku (povinné, dobrovolné)</a:t>
            </a:r>
          </a:p>
          <a:p>
            <a:pPr marL="722313" lvl="2" indent="-457200"/>
            <a:r>
              <a:rPr lang="cs-CZ" altLang="cs-CZ" sz="1800" dirty="0"/>
              <a:t>Nerozdělený VH minulých let (část zisku po odvodu daní, která se nerozděluje mezi majitele)</a:t>
            </a:r>
          </a:p>
          <a:p>
            <a:pPr marL="722313" lvl="2" indent="-457200"/>
            <a:r>
              <a:rPr lang="cs-CZ" altLang="cs-CZ" sz="1800" dirty="0"/>
              <a:t>VH běžného účetního období</a:t>
            </a:r>
          </a:p>
          <a:p>
            <a:pPr marL="722313" lvl="2" indent="-457200"/>
            <a:endParaRPr lang="cs-CZ" altLang="cs-CZ" dirty="0"/>
          </a:p>
          <a:p>
            <a:pPr marL="979488" lvl="3" indent="-457200"/>
            <a:endParaRPr lang="cs-CZ" altLang="cs-CZ" dirty="0"/>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8D20CF37-8AEB-66EA-E039-C05DF57EC1B8}"/>
              </a:ext>
            </a:extLst>
          </p:cNvPr>
          <p:cNvSpPr>
            <a:spLocks noGrp="1"/>
          </p:cNvSpPr>
          <p:nvPr>
            <p:ph type="title"/>
          </p:nvPr>
        </p:nvSpPr>
        <p:spPr/>
        <p:txBody>
          <a:bodyPr/>
          <a:lstStyle/>
          <a:p>
            <a:r>
              <a:rPr lang="cs-CZ" altLang="cs-CZ"/>
              <a:t>Majetková a kapitálová výstavba</a:t>
            </a:r>
          </a:p>
        </p:txBody>
      </p:sp>
      <p:sp>
        <p:nvSpPr>
          <p:cNvPr id="15363" name="Zástupný symbol pro obsah 2">
            <a:extLst>
              <a:ext uri="{FF2B5EF4-FFF2-40B4-BE49-F238E27FC236}">
                <a16:creationId xmlns:a16="http://schemas.microsoft.com/office/drawing/2014/main" id="{BE7D66E9-D518-CE14-CC98-29F6D5DCB3D7}"/>
              </a:ext>
            </a:extLst>
          </p:cNvPr>
          <p:cNvSpPr>
            <a:spLocks noGrp="1"/>
          </p:cNvSpPr>
          <p:nvPr>
            <p:ph idx="1"/>
          </p:nvPr>
        </p:nvSpPr>
        <p:spPr/>
        <p:txBody>
          <a:bodyPr/>
          <a:lstStyle/>
          <a:p>
            <a:pPr marL="165100" indent="-457200"/>
            <a:r>
              <a:rPr lang="cs-CZ" altLang="cs-CZ" sz="3000" dirty="0"/>
              <a:t>Cizí kapitál</a:t>
            </a:r>
            <a:endParaRPr lang="cs-CZ" altLang="cs-CZ" dirty="0"/>
          </a:p>
          <a:p>
            <a:pPr marL="979488" lvl="3" indent="-457200"/>
            <a:r>
              <a:rPr lang="cs-CZ" altLang="cs-CZ" sz="1800" dirty="0"/>
              <a:t>Závazek, který musí podnik v určité době splatit</a:t>
            </a:r>
          </a:p>
          <a:p>
            <a:pPr marL="979488" lvl="3" indent="-457200"/>
            <a:r>
              <a:rPr lang="cs-CZ" altLang="cs-CZ" sz="1800" dirty="0"/>
              <a:t>Krátkodobý a dlouhodobý cizí kapitál</a:t>
            </a:r>
          </a:p>
          <a:p>
            <a:pPr marL="979488" lvl="3" indent="-457200"/>
            <a:r>
              <a:rPr lang="cs-CZ" altLang="cs-CZ" sz="1800" dirty="0"/>
              <a:t>Cenou cizího kapitálu je úrok</a:t>
            </a:r>
          </a:p>
          <a:p>
            <a:pPr marL="979488" lvl="3" indent="-457200"/>
            <a:r>
              <a:rPr lang="cs-CZ" altLang="cs-CZ" sz="1800" dirty="0"/>
              <a:t>Cizí kapitál je obvykle levnější, než kapitál vlastní</a:t>
            </a:r>
          </a:p>
          <a:p>
            <a:pPr marL="979488" lvl="3" indent="-457200"/>
            <a:r>
              <a:rPr lang="cs-CZ" altLang="cs-CZ" sz="1800" dirty="0"/>
              <a:t>Finanční páka (Jedná se o zvyšování rentability vlastních zdrojů použitím cizího kapitálu)</a:t>
            </a:r>
          </a:p>
          <a:p>
            <a:pPr marL="979488" lvl="3" indent="-457200"/>
            <a:r>
              <a:rPr lang="cs-CZ" altLang="cs-CZ" sz="1800" dirty="0"/>
              <a:t>Daňový štít</a:t>
            </a:r>
          </a:p>
          <a:p>
            <a:pPr marL="1189038" lvl="4" indent="-457200"/>
            <a:r>
              <a:rPr lang="cs-CZ" altLang="cs-CZ" sz="1800" dirty="0"/>
              <a:t>Úroky z cizího kapitálu jsou součástí nákladů a tím snižují zisk</a:t>
            </a:r>
          </a:p>
          <a:p>
            <a:pPr marL="1189038" lvl="4" indent="-457200"/>
            <a:r>
              <a:rPr lang="cs-CZ" altLang="cs-CZ" sz="1800" dirty="0" err="1"/>
              <a:t>kd</a:t>
            </a:r>
            <a:r>
              <a:rPr lang="cs-CZ" altLang="cs-CZ" sz="1800" dirty="0"/>
              <a:t> = </a:t>
            </a:r>
            <a:r>
              <a:rPr lang="cs-CZ" altLang="cs-CZ" sz="1800" dirty="0" err="1"/>
              <a:t>kd</a:t>
            </a:r>
            <a:r>
              <a:rPr lang="cs-CZ" altLang="cs-CZ" sz="1800" dirty="0"/>
              <a:t> * (1 – t)</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715B3C23-06C3-0265-4679-84CBF4DBC7C3}"/>
              </a:ext>
            </a:extLst>
          </p:cNvPr>
          <p:cNvSpPr>
            <a:spLocks noGrp="1"/>
          </p:cNvSpPr>
          <p:nvPr>
            <p:ph type="title"/>
          </p:nvPr>
        </p:nvSpPr>
        <p:spPr/>
        <p:txBody>
          <a:bodyPr/>
          <a:lstStyle/>
          <a:p>
            <a:r>
              <a:rPr lang="cs-CZ" altLang="cs-CZ"/>
              <a:t>Majetková a kapitálová výstavba</a:t>
            </a:r>
          </a:p>
        </p:txBody>
      </p:sp>
      <p:sp>
        <p:nvSpPr>
          <p:cNvPr id="16387" name="Zástupný symbol pro obsah 2">
            <a:extLst>
              <a:ext uri="{FF2B5EF4-FFF2-40B4-BE49-F238E27FC236}">
                <a16:creationId xmlns:a16="http://schemas.microsoft.com/office/drawing/2014/main" id="{FD83396E-DBA9-8D13-DDB0-96B2492AB5DE}"/>
              </a:ext>
            </a:extLst>
          </p:cNvPr>
          <p:cNvSpPr>
            <a:spLocks noGrp="1"/>
          </p:cNvSpPr>
          <p:nvPr>
            <p:ph idx="1"/>
          </p:nvPr>
        </p:nvSpPr>
        <p:spPr/>
        <p:txBody>
          <a:bodyPr/>
          <a:lstStyle/>
          <a:p>
            <a:pPr marL="165100" indent="-457200"/>
            <a:r>
              <a:rPr lang="cs-CZ" altLang="cs-CZ" sz="3000" dirty="0"/>
              <a:t>Cizí kapitál - pro</a:t>
            </a:r>
            <a:endParaRPr lang="cs-CZ" altLang="cs-CZ" dirty="0"/>
          </a:p>
          <a:p>
            <a:pPr marL="979488" lvl="3" indent="-457200"/>
            <a:r>
              <a:rPr lang="cs-CZ" altLang="cs-CZ" sz="1800" dirty="0"/>
              <a:t>Nedostatek kapitálu vlastního</a:t>
            </a:r>
          </a:p>
          <a:p>
            <a:pPr marL="979488" lvl="3" indent="-457200"/>
            <a:r>
              <a:rPr lang="cs-CZ" altLang="cs-CZ" sz="1800" dirty="0"/>
              <a:t>Diverzifikace použitého kapitálu</a:t>
            </a:r>
          </a:p>
          <a:p>
            <a:pPr marL="979488" lvl="3" indent="-457200"/>
            <a:r>
              <a:rPr lang="cs-CZ" altLang="cs-CZ" sz="1800" dirty="0"/>
              <a:t>Použitím cizího kapitálu nevznikají poskytovateli žádná práva v přímém řízení podniku</a:t>
            </a:r>
          </a:p>
          <a:p>
            <a:pPr marL="979488" lvl="3" indent="-457200"/>
            <a:r>
              <a:rPr lang="cs-CZ" altLang="cs-CZ" sz="1800" dirty="0"/>
              <a:t>Cizí kapitál je většinou levnější, než kapitál vlastní</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9ACF4525-5BD8-286E-D0F2-B3EB9836EBBF}"/>
              </a:ext>
            </a:extLst>
          </p:cNvPr>
          <p:cNvSpPr>
            <a:spLocks noGrp="1"/>
          </p:cNvSpPr>
          <p:nvPr>
            <p:ph type="title"/>
          </p:nvPr>
        </p:nvSpPr>
        <p:spPr/>
        <p:txBody>
          <a:bodyPr/>
          <a:lstStyle/>
          <a:p>
            <a:r>
              <a:rPr lang="cs-CZ" altLang="cs-CZ"/>
              <a:t>Majetková a kapitálová výstavba</a:t>
            </a:r>
          </a:p>
        </p:txBody>
      </p:sp>
      <p:sp>
        <p:nvSpPr>
          <p:cNvPr id="17411" name="Zástupný symbol pro obsah 2">
            <a:extLst>
              <a:ext uri="{FF2B5EF4-FFF2-40B4-BE49-F238E27FC236}">
                <a16:creationId xmlns:a16="http://schemas.microsoft.com/office/drawing/2014/main" id="{BDBD9891-EA65-3B80-4AF9-ED376FABD237}"/>
              </a:ext>
            </a:extLst>
          </p:cNvPr>
          <p:cNvSpPr>
            <a:spLocks noGrp="1"/>
          </p:cNvSpPr>
          <p:nvPr>
            <p:ph idx="1"/>
          </p:nvPr>
        </p:nvSpPr>
        <p:spPr/>
        <p:txBody>
          <a:bodyPr/>
          <a:lstStyle/>
          <a:p>
            <a:pPr marL="165100" indent="-457200"/>
            <a:r>
              <a:rPr lang="cs-CZ" altLang="cs-CZ" sz="3000" dirty="0"/>
              <a:t>Cizí kapitál - proti</a:t>
            </a:r>
            <a:endParaRPr lang="cs-CZ" altLang="cs-CZ" dirty="0"/>
          </a:p>
          <a:p>
            <a:pPr marL="979488" lvl="3" indent="-457200"/>
            <a:r>
              <a:rPr lang="cs-CZ" altLang="cs-CZ" sz="1800" dirty="0"/>
              <a:t>Cizí kapitál zvyšuje zadluženost a tím snižuje finanční stabilitu podniku</a:t>
            </a:r>
          </a:p>
          <a:p>
            <a:pPr marL="979488" lvl="3" indent="-457200"/>
            <a:r>
              <a:rPr lang="cs-CZ" altLang="cs-CZ" sz="1800" dirty="0"/>
              <a:t>Každý další dluh je dražší a obtížnější na získání</a:t>
            </a:r>
          </a:p>
          <a:p>
            <a:pPr marL="979488" lvl="3" indent="-457200"/>
            <a:r>
              <a:rPr lang="cs-CZ" altLang="cs-CZ" sz="1800" dirty="0"/>
              <a:t>Vysoký podíl cizího kapitálu omezuje jednání managementu, které je částečně přizpůsobeno věřitelům</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3CDAF5BC-7AA5-596D-5F10-08E555364034}"/>
              </a:ext>
            </a:extLst>
          </p:cNvPr>
          <p:cNvSpPr>
            <a:spLocks noGrp="1"/>
          </p:cNvSpPr>
          <p:nvPr>
            <p:ph type="title"/>
          </p:nvPr>
        </p:nvSpPr>
        <p:spPr/>
        <p:txBody>
          <a:bodyPr/>
          <a:lstStyle/>
          <a:p>
            <a:r>
              <a:rPr lang="cs-CZ" altLang="cs-CZ"/>
              <a:t>Majetková a kapitálová výstavba</a:t>
            </a:r>
          </a:p>
        </p:txBody>
      </p:sp>
      <p:sp>
        <p:nvSpPr>
          <p:cNvPr id="18435" name="Zástupný symbol pro obsah 2">
            <a:extLst>
              <a:ext uri="{FF2B5EF4-FFF2-40B4-BE49-F238E27FC236}">
                <a16:creationId xmlns:a16="http://schemas.microsoft.com/office/drawing/2014/main" id="{381508E7-08BD-F85E-DEF4-54DA20BE9DB5}"/>
              </a:ext>
            </a:extLst>
          </p:cNvPr>
          <p:cNvSpPr>
            <a:spLocks noGrp="1"/>
          </p:cNvSpPr>
          <p:nvPr>
            <p:ph idx="1"/>
          </p:nvPr>
        </p:nvSpPr>
        <p:spPr/>
        <p:txBody>
          <a:bodyPr/>
          <a:lstStyle/>
          <a:p>
            <a:pPr marL="165100" indent="-457200"/>
            <a:r>
              <a:rPr lang="cs-CZ" altLang="cs-CZ" sz="3000" dirty="0"/>
              <a:t>Celkový kapitál - náklady</a:t>
            </a:r>
            <a:endParaRPr lang="cs-CZ" altLang="cs-CZ" dirty="0"/>
          </a:p>
          <a:p>
            <a:pPr marL="979488" lvl="3" indent="-457200"/>
            <a:r>
              <a:rPr lang="cs-CZ" altLang="cs-CZ" sz="1800" dirty="0"/>
              <a:t>Cizí kapitál</a:t>
            </a:r>
          </a:p>
          <a:p>
            <a:pPr marL="1189038" lvl="4" indent="-457200"/>
            <a:r>
              <a:rPr lang="cs-CZ" altLang="cs-CZ" sz="1800" dirty="0"/>
              <a:t>Úrok</a:t>
            </a:r>
          </a:p>
          <a:p>
            <a:pPr marL="1189038" lvl="4" indent="-457200"/>
            <a:r>
              <a:rPr lang="cs-CZ" altLang="cs-CZ" sz="1800" dirty="0"/>
              <a:t>Vliv daňového štítu</a:t>
            </a:r>
          </a:p>
          <a:p>
            <a:pPr marL="979488" lvl="3" indent="-457200"/>
            <a:r>
              <a:rPr lang="cs-CZ" altLang="cs-CZ" sz="1800" dirty="0"/>
              <a:t>Vlastní kapitál</a:t>
            </a:r>
          </a:p>
          <a:p>
            <a:pPr marL="1189038" lvl="4" indent="-457200"/>
            <a:r>
              <a:rPr lang="cs-CZ" altLang="cs-CZ" sz="1800" dirty="0"/>
              <a:t>Dividendy</a:t>
            </a:r>
          </a:p>
          <a:p>
            <a:pPr marL="1189038" lvl="4" indent="-457200"/>
            <a:r>
              <a:rPr lang="cs-CZ" altLang="cs-CZ" sz="1800" dirty="0"/>
              <a:t>Alternativní použití cizího kapitálu</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9ECE1CCA-8317-1505-640B-00FC63E4C901}"/>
              </a:ext>
            </a:extLst>
          </p:cNvPr>
          <p:cNvSpPr>
            <a:spLocks noGrp="1"/>
          </p:cNvSpPr>
          <p:nvPr>
            <p:ph type="title"/>
          </p:nvPr>
        </p:nvSpPr>
        <p:spPr/>
        <p:txBody>
          <a:bodyPr/>
          <a:lstStyle/>
          <a:p>
            <a:r>
              <a:rPr lang="cs-CZ" altLang="cs-CZ"/>
              <a:t>Majetková a kapitálová výstavba</a:t>
            </a:r>
          </a:p>
        </p:txBody>
      </p:sp>
      <p:sp>
        <p:nvSpPr>
          <p:cNvPr id="19459" name="Zástupný symbol pro obsah 2">
            <a:extLst>
              <a:ext uri="{FF2B5EF4-FFF2-40B4-BE49-F238E27FC236}">
                <a16:creationId xmlns:a16="http://schemas.microsoft.com/office/drawing/2014/main" id="{40225AAA-834F-551C-B264-99792B9677DB}"/>
              </a:ext>
            </a:extLst>
          </p:cNvPr>
          <p:cNvSpPr>
            <a:spLocks noGrp="1"/>
          </p:cNvSpPr>
          <p:nvPr>
            <p:ph idx="1"/>
          </p:nvPr>
        </p:nvSpPr>
        <p:spPr/>
        <p:txBody>
          <a:bodyPr/>
          <a:lstStyle/>
          <a:p>
            <a:pPr marL="165100" indent="-457200"/>
            <a:r>
              <a:rPr lang="cs-CZ" altLang="cs-CZ" sz="3000" dirty="0"/>
              <a:t>WACC</a:t>
            </a:r>
            <a:endParaRPr lang="cs-CZ" altLang="cs-CZ" dirty="0"/>
          </a:p>
          <a:p>
            <a:pPr marL="979488" lvl="3" indent="-457200"/>
            <a:r>
              <a:rPr lang="cs-CZ" altLang="cs-CZ" sz="1800" dirty="0"/>
              <a:t>WACC = </a:t>
            </a:r>
            <a:r>
              <a:rPr lang="cs-CZ" altLang="cs-CZ" sz="1800" dirty="0" err="1"/>
              <a:t>Wd</a:t>
            </a:r>
            <a:r>
              <a:rPr lang="cs-CZ" altLang="cs-CZ" sz="1800" dirty="0"/>
              <a:t> * </a:t>
            </a:r>
            <a:r>
              <a:rPr lang="cs-CZ" altLang="cs-CZ" sz="1800" dirty="0" err="1"/>
              <a:t>Kd</a:t>
            </a:r>
            <a:r>
              <a:rPr lang="cs-CZ" altLang="cs-CZ" sz="1800" dirty="0"/>
              <a:t> (1 – t) + Ws * Ks</a:t>
            </a:r>
          </a:p>
          <a:p>
            <a:pPr marL="1189038" lvl="4" indent="-457200"/>
            <a:r>
              <a:rPr lang="cs-CZ" altLang="cs-CZ" sz="1800" dirty="0" err="1"/>
              <a:t>Kd</a:t>
            </a:r>
            <a:r>
              <a:rPr lang="cs-CZ" altLang="cs-CZ" sz="1800" dirty="0"/>
              <a:t> – náklady CK</a:t>
            </a:r>
          </a:p>
          <a:p>
            <a:pPr marL="1189038" lvl="4" indent="-457200"/>
            <a:r>
              <a:rPr lang="cs-CZ" altLang="cs-CZ" sz="1800" dirty="0"/>
              <a:t>Ks – náklady VK</a:t>
            </a:r>
          </a:p>
          <a:p>
            <a:pPr marL="1189038" lvl="4" indent="-457200"/>
            <a:r>
              <a:rPr lang="cs-CZ" altLang="cs-CZ" sz="1800" dirty="0" err="1"/>
              <a:t>Wd</a:t>
            </a:r>
            <a:r>
              <a:rPr lang="cs-CZ" altLang="cs-CZ" sz="1800" dirty="0"/>
              <a:t>, Ws – váhy jednotlivých kapitálových složek</a:t>
            </a:r>
          </a:p>
          <a:p>
            <a:pPr marL="0" lvl="1" indent="0">
              <a:buNone/>
            </a:pPr>
            <a:endParaRPr lang="cs-CZ" altLang="cs-CZ" sz="2000" dirty="0"/>
          </a:p>
          <a:p>
            <a:pPr marL="0" lvl="1" indent="0">
              <a:buNone/>
            </a:pPr>
            <a:endParaRPr lang="cs-CZ" altLang="cs-CZ" sz="2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D4702D12-C5BF-8B45-652C-5929EE12D3C7}"/>
              </a:ext>
            </a:extLst>
          </p:cNvPr>
          <p:cNvSpPr>
            <a:spLocks noGrp="1"/>
          </p:cNvSpPr>
          <p:nvPr>
            <p:ph type="title"/>
          </p:nvPr>
        </p:nvSpPr>
        <p:spPr/>
        <p:txBody>
          <a:bodyPr/>
          <a:lstStyle/>
          <a:p>
            <a:r>
              <a:rPr lang="cs-CZ" altLang="cs-CZ"/>
              <a:t>Majetková a kapitálová výstavba</a:t>
            </a:r>
          </a:p>
        </p:txBody>
      </p:sp>
      <p:sp>
        <p:nvSpPr>
          <p:cNvPr id="20483" name="Zástupný symbol pro obsah 2">
            <a:extLst>
              <a:ext uri="{FF2B5EF4-FFF2-40B4-BE49-F238E27FC236}">
                <a16:creationId xmlns:a16="http://schemas.microsoft.com/office/drawing/2014/main" id="{25E76680-196D-DAA3-07AF-360245D731E4}"/>
              </a:ext>
            </a:extLst>
          </p:cNvPr>
          <p:cNvSpPr>
            <a:spLocks noGrp="1"/>
          </p:cNvSpPr>
          <p:nvPr>
            <p:ph idx="1"/>
          </p:nvPr>
        </p:nvSpPr>
        <p:spPr/>
        <p:txBody>
          <a:bodyPr/>
          <a:lstStyle/>
          <a:p>
            <a:pPr marL="165100" indent="-457200"/>
            <a:r>
              <a:rPr lang="cs-CZ" altLang="cs-CZ" sz="3000"/>
              <a:t>WACC</a:t>
            </a:r>
            <a:endParaRPr lang="cs-CZ" altLang="cs-CZ"/>
          </a:p>
          <a:p>
            <a:pPr marL="0" lvl="1" indent="0">
              <a:buNone/>
            </a:pPr>
            <a:endParaRPr lang="cs-CZ" altLang="cs-CZ" sz="2000"/>
          </a:p>
          <a:p>
            <a:pPr marL="0" lvl="1" indent="0">
              <a:buNone/>
            </a:pPr>
            <a:endParaRPr lang="cs-CZ" altLang="cs-CZ" sz="2000"/>
          </a:p>
        </p:txBody>
      </p:sp>
      <p:pic>
        <p:nvPicPr>
          <p:cNvPr id="20484" name="Obrázek 1">
            <a:extLst>
              <a:ext uri="{FF2B5EF4-FFF2-40B4-BE49-F238E27FC236}">
                <a16:creationId xmlns:a16="http://schemas.microsoft.com/office/drawing/2014/main" id="{780EA496-C62D-6EE0-0DFA-4C88366007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799" y="2361126"/>
            <a:ext cx="809783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68EF9B23-6C48-92CC-42EC-FC8A65944649}"/>
              </a:ext>
            </a:extLst>
          </p:cNvPr>
          <p:cNvSpPr>
            <a:spLocks noGrp="1"/>
          </p:cNvSpPr>
          <p:nvPr>
            <p:ph type="title"/>
          </p:nvPr>
        </p:nvSpPr>
        <p:spPr/>
        <p:txBody>
          <a:bodyPr/>
          <a:lstStyle/>
          <a:p>
            <a:r>
              <a:rPr lang="cs-CZ" altLang="cs-CZ"/>
              <a:t>Majetková a kapitálová výstavba</a:t>
            </a:r>
          </a:p>
        </p:txBody>
      </p:sp>
      <p:sp>
        <p:nvSpPr>
          <p:cNvPr id="8195" name="Zástupný symbol pro obsah 2">
            <a:extLst>
              <a:ext uri="{FF2B5EF4-FFF2-40B4-BE49-F238E27FC236}">
                <a16:creationId xmlns:a16="http://schemas.microsoft.com/office/drawing/2014/main" id="{4A029600-524C-E2D1-FA2D-08B3410BC1C7}"/>
              </a:ext>
            </a:extLst>
          </p:cNvPr>
          <p:cNvSpPr>
            <a:spLocks noGrp="1"/>
          </p:cNvSpPr>
          <p:nvPr>
            <p:ph idx="1"/>
          </p:nvPr>
        </p:nvSpPr>
        <p:spPr/>
        <p:txBody>
          <a:bodyPr/>
          <a:lstStyle/>
          <a:p>
            <a:pPr marL="165100" indent="-457200">
              <a:defRPr/>
            </a:pPr>
            <a:r>
              <a:rPr lang="cs-CZ" altLang="cs-CZ" sz="3000" dirty="0"/>
              <a:t>WACC</a:t>
            </a:r>
          </a:p>
          <a:p>
            <a:pPr lvl="1">
              <a:defRPr/>
            </a:pPr>
            <a:r>
              <a:rPr lang="cs-CZ" altLang="cs-CZ" sz="2000" dirty="0"/>
              <a:t>Cizí kapitál je </a:t>
            </a:r>
            <a:r>
              <a:rPr lang="cs-CZ" altLang="cs-CZ" sz="2000" u="sng" dirty="0"/>
              <a:t>většinou</a:t>
            </a:r>
            <a:r>
              <a:rPr lang="cs-CZ" altLang="cs-CZ" sz="2000" dirty="0"/>
              <a:t> levnější než kapitál vlastní</a:t>
            </a:r>
          </a:p>
          <a:p>
            <a:pPr lvl="2">
              <a:defRPr/>
            </a:pPr>
            <a:r>
              <a:rPr lang="cs-CZ" altLang="cs-CZ" sz="2000" dirty="0"/>
              <a:t>Věřitele postupují menší riziko než majitelé akcií</a:t>
            </a:r>
          </a:p>
          <a:p>
            <a:pPr lvl="2">
              <a:defRPr/>
            </a:pPr>
            <a:r>
              <a:rPr lang="cs-CZ" altLang="cs-CZ" sz="2000" dirty="0"/>
              <a:t>Úrok z cizího kapitálu je daňově uznatelný náklad</a:t>
            </a:r>
          </a:p>
          <a:p>
            <a:pPr lvl="1">
              <a:defRPr/>
            </a:pPr>
            <a:r>
              <a:rPr lang="cs-CZ" altLang="cs-CZ" sz="2000" dirty="0"/>
              <a:t>WACC nejdříve v důsledku nižších nákladů dluhu a nízkého podílu dluhu klesají</a:t>
            </a:r>
          </a:p>
          <a:p>
            <a:pPr lvl="1">
              <a:defRPr/>
            </a:pPr>
            <a:r>
              <a:rPr lang="cs-CZ" altLang="cs-CZ" sz="2000" dirty="0"/>
              <a:t>Růst začínají v důsledku rostoucího podílu dluhu – tedy rostoucí náklady dluhu</a:t>
            </a:r>
          </a:p>
          <a:p>
            <a:pPr lvl="1">
              <a:defRPr/>
            </a:pPr>
            <a:r>
              <a:rPr lang="cs-CZ" altLang="cs-CZ" sz="2000" dirty="0"/>
              <a:t>Při růstu zadlužení věřitelé i majitelé akcií postupují vyšší riziko</a:t>
            </a:r>
          </a:p>
          <a:p>
            <a:pPr marL="457200" lvl="1" indent="-457200">
              <a:defRPr/>
            </a:pPr>
            <a:endParaRPr lang="cs-CZ" altLang="cs-CZ" dirty="0"/>
          </a:p>
          <a:p>
            <a:pPr marL="0" lvl="1" indent="0">
              <a:buNone/>
              <a:defRPr/>
            </a:pPr>
            <a:endParaRPr lang="cs-CZ" altLang="cs-CZ" sz="2000" dirty="0"/>
          </a:p>
          <a:p>
            <a:pPr marL="0" lvl="1" indent="0">
              <a:buNone/>
              <a:defRPr/>
            </a:pPr>
            <a:endParaRPr lang="cs-CZ" altLang="cs-CZ" sz="2000" dirty="0"/>
          </a:p>
        </p:txBody>
      </p:sp>
    </p:spTree>
  </p:cSld>
  <p:clrMapOvr>
    <a:masterClrMapping/>
  </p:clrMapOvr>
</p:sld>
</file>

<file path=ppt/theme/theme1.xml><?xml version="1.0" encoding="utf-8"?>
<a:theme xmlns:a="http://schemas.openxmlformats.org/drawingml/2006/main" name="Retrospektiva">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445</TotalTime>
  <Words>7712</Words>
  <Application>Microsoft Office PowerPoint</Application>
  <PresentationFormat>Širokoúhlá obrazovka</PresentationFormat>
  <Paragraphs>992</Paragraphs>
  <Slides>123</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2</vt:i4>
      </vt:variant>
      <vt:variant>
        <vt:lpstr>Nadpisy snímků</vt:lpstr>
      </vt:variant>
      <vt:variant>
        <vt:i4>123</vt:i4>
      </vt:variant>
    </vt:vector>
  </HeadingPairs>
  <TitlesOfParts>
    <vt:vector size="129" baseType="lpstr">
      <vt:lpstr>Arial</vt:lpstr>
      <vt:lpstr>Calibri</vt:lpstr>
      <vt:lpstr>Calibri Light</vt:lpstr>
      <vt:lpstr>Retrospektiva</vt:lpstr>
      <vt:lpstr>Rovnice</vt:lpstr>
      <vt:lpstr>Equation</vt:lpstr>
      <vt:lpstr>Management, ekonomika a  pojišťovnictví (část ekonomika a pojišťovnictví)</vt:lpstr>
      <vt:lpstr>Základní informace</vt:lpstr>
      <vt:lpstr>Struktura kurzu</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Zdravotnictví v tržním hospodářství</vt:lpstr>
      <vt:lpstr>Zdravotní pojištění</vt:lpstr>
      <vt:lpstr>Zdravotní pojištění</vt:lpstr>
      <vt:lpstr>Zdravotní pojištění</vt:lpstr>
      <vt:lpstr>Zdravotní pojištění</vt:lpstr>
      <vt:lpstr>Zdravotní pojištění</vt:lpstr>
      <vt:lpstr>Zdravotní pojištění</vt:lpstr>
      <vt:lpstr>Pojistné produkty ve zdravotním pojištění</vt:lpstr>
      <vt:lpstr>Princip solidarity ve zdravotním pojištění</vt:lpstr>
      <vt:lpstr>Pojistné na zdravotní pojištění</vt:lpstr>
      <vt:lpstr>Zdravotní pojištění v rámci EU</vt:lpstr>
      <vt:lpstr>Zdravotní pojištění v rámci EU</vt:lpstr>
      <vt:lpstr>Zdravotní pojištění v rámci EU</vt:lpstr>
      <vt:lpstr>Zdravotní pojištění v rámci EU</vt:lpstr>
      <vt:lpstr>Zdravotní pojištění v rámci EU</vt:lpstr>
      <vt:lpstr>Poskytovatele zdravotnických služeb</vt:lpstr>
      <vt:lpstr>Poskytovatele zdravotnických služeb</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Poskytovatele zdravotnických služeb – členění dle právní formy</vt:lpstr>
      <vt:lpstr>Některé aspekty právních forem podnikání rozhodné pro její volbu</vt:lpstr>
      <vt:lpstr>Členění podniků</vt:lpstr>
      <vt:lpstr>Členění podniků</vt:lpstr>
      <vt:lpstr>Členění podniků</vt:lpstr>
      <vt:lpstr>Členění podniků</vt:lpstr>
      <vt:lpstr>Členění podniků</vt:lpstr>
      <vt:lpstr>Členění podniků</vt:lpstr>
      <vt:lpstr>Členění podniků</vt:lpstr>
      <vt:lpstr>Náklady podniku - efektivnost podniku</vt:lpstr>
      <vt:lpstr>Měření ekonomické efektivnosti</vt:lpstr>
      <vt:lpstr>Náklady podniku</vt:lpstr>
      <vt:lpstr>Náklady podniku</vt:lpstr>
      <vt:lpstr>Náklady podniku</vt:lpstr>
      <vt:lpstr>Náklady podniku</vt:lpstr>
      <vt:lpstr>Náklady podniku</vt:lpstr>
      <vt:lpstr>Náklady podniku</vt:lpstr>
      <vt:lpstr>Náklady podniku</vt:lpstr>
      <vt:lpstr>Výnosy podniku</vt:lpstr>
      <vt:lpstr>Výsledek hospodaření</vt:lpstr>
      <vt:lpstr>Bod zvratu</vt:lpstr>
      <vt:lpstr>Bod zvratu</vt:lpstr>
      <vt:lpstr>Odhad velikosti fixních nákladů</vt:lpstr>
      <vt:lpstr>Bod zvratu</vt:lpstr>
      <vt:lpstr>Bod zvratu</vt:lpstr>
      <vt:lpstr>Bod zvratu – více výrobků</vt:lpstr>
      <vt:lpstr>Bod zvratu – více výrobků</vt:lpstr>
      <vt:lpstr>Bod zvratu – více výrobků</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Úhrady nákladů zdravotních služeb</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Majetková a kapitálová výstavba</vt:lpstr>
      <vt:lpstr>Životní cyklus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Založení podniku</vt:lpstr>
      <vt:lpstr>Růst a stabilizace</vt:lpstr>
      <vt:lpstr>Růst a stabilizace</vt:lpstr>
      <vt:lpstr>Krize a sanace</vt:lpstr>
      <vt:lpstr>Krize a sanace</vt:lpstr>
      <vt:lpstr>Krize a sanace</vt:lpstr>
      <vt:lpstr>Krize a sanace</vt:lpstr>
      <vt:lpstr>Krize a sanace</vt:lpstr>
      <vt:lpstr>Zrušení a zánik</vt:lpstr>
      <vt:lpstr>Děkuji za pozornost  petricek@vszdrav.cz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Petříček</dc:creator>
  <cp:lastModifiedBy>Martin Petříček</cp:lastModifiedBy>
  <cp:revision>1</cp:revision>
  <dcterms:created xsi:type="dcterms:W3CDTF">2026-03-15T07:12:44Z</dcterms:created>
  <dcterms:modified xsi:type="dcterms:W3CDTF">2026-03-29T14:47:31Z</dcterms:modified>
</cp:coreProperties>
</file>