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A1DFB2-5C56-4369-A2E5-D9C737DCE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F6F1799-D574-48E3-AE16-49306EC66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BA35F6-962D-458A-8553-36291059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4C1F4D-36D1-44A7-97A1-23A413977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436DC0-CABC-4A57-B306-544BF53A1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857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A27E27-A0E1-410F-8328-42F82FC00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530FC18-D316-4B14-A3C8-3AEAB80A0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05D2C4-CCDC-441B-BF74-153BCC7BE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B978A6C-AD92-47F3-80C0-EF95576F6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DB51B2-20AB-4B14-8CFE-3ECC8B7B4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190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C0DC624-BFE4-4D99-9CD6-574089D27B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AD42A1A-4703-4C98-8D4D-B2C80BA04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65BD1-EBA5-445C-8BBA-C65CCB8D6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88AF84-790A-4E73-B1F0-82FD250C6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368E7B-D3D0-4F40-BDBA-48E752618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765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DBE4A8-BC4D-4C08-AE7A-A9F5857F0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E278B51-3D0B-486C-8663-0AB25BF6B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B953D8-5928-42C9-A455-FA0F00ED4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8F35C7-758F-45CC-A715-D939BE9E5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7D9D12-F3C2-48E3-A667-BC161C5DD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72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8D2534-4222-4D71-9350-72CCD0EA0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017BC26-8EA2-40E6-8285-ABD9E9D7D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C5E22D-E0D0-43C7-A98C-D17BE7104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1F16863-00B4-41FC-8F89-7A10FB154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A81593-92A9-4F48-8041-D2AF76FB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227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A6468F-B391-40A9-B1D0-BDE35BB76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A4F0E6-1F10-4FE4-98DF-52085A17D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7A33B30-5E45-4DC8-9686-AB0C5CC61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2FD281-D886-43B9-B123-1979070A3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415BCC-53B3-4A7D-9EDC-DA9E7E99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8021968-4D22-4F45-B399-F52632C1B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47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A3D2CD-EE05-46E5-B2C7-CCF24827D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1CD0733-7E11-4918-AE90-A47AC82D6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6D9F0D2-2EB0-4C9E-9886-D1DBEE631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BB183C0-8C43-4A6E-AD47-FF28C9FE4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E7403B5-ACED-4E77-8E62-AA206503F5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8240FEC-6BB9-4043-96D2-5EF511CB5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BD3E0B7-2A4E-4D39-9B12-BC3459CCA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F722F5D-B701-4DC5-A963-411C0B5B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32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A2F9BF-BB30-454F-98D6-BFB286913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9C9694C-A023-4136-91ED-6106A980C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B36C3E1-412A-4FF5-8718-717A3651A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A73046-2D9E-403B-BD2E-6D00C5424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1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4DB1271-FC9C-4C64-9682-D6B8267F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BF1F137-D2BB-42C8-84A4-9B5B7A327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09027A-1701-4500-9E97-860525017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614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B4F8EC-7F8D-41C8-AA72-19E42D526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CB2A19-CB90-4471-A683-D3D9B0E04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AAE99BA1-ADE5-4B2E-B21A-66B31B5A3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DBA818C-BA54-4357-A5F8-81B6D319C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7722401-A482-4264-9EB7-3D7C8D42C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896A3C3-E6C0-4922-8838-33C895477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631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388194-040C-48B8-B33F-9E2A2F0C0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11DABC2-F45F-4EA5-BF43-16FE4E23C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63664C3-729F-491D-84D5-559E33466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D8B6F33-B1E1-457C-BAE4-0C3E667AE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33A74D-BF00-42F4-B38B-EB4D6D98C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FA0D78C-87D3-42FD-A18A-3F16A4DFF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873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2779EF6-980D-4DE1-9778-0F0EA59DB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05A73E5-801D-4EB5-B7BF-4EDD6D81A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26F4508-03E6-4E84-9728-174DE0ADE9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F82E3-83C5-4192-9762-33E2D7045304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AC22A5-505E-4705-9D95-CABA3AD69D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4E5ACD3-3E0F-4C80-B918-393FD45A4B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9F759-EBAA-4CC4-AF17-DB400419C5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13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505213-3295-402E-A8C9-87AC086B1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Onemocnění ledvin a močových cest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31D097-0486-455F-9486-B554DE58F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6118" y="1213805"/>
            <a:ext cx="5833683" cy="5397387"/>
          </a:xfrm>
        </p:spPr>
        <p:txBody>
          <a:bodyPr>
            <a:noAutofit/>
          </a:bodyPr>
          <a:lstStyle/>
          <a:p>
            <a:r>
              <a:rPr lang="cs-CZ" sz="1200" dirty="0"/>
              <a:t>A) Vývojové poruchy:</a:t>
            </a:r>
          </a:p>
          <a:p>
            <a:r>
              <a:rPr lang="cs-CZ" sz="1200" dirty="0"/>
              <a:t>- Ageneze - neslučitelná se životem.</a:t>
            </a:r>
          </a:p>
          <a:p>
            <a:r>
              <a:rPr lang="cs-CZ" sz="1200" dirty="0"/>
              <a:t>- Koláčová ledvina - srůstají póly k sobě.</a:t>
            </a:r>
          </a:p>
          <a:p>
            <a:r>
              <a:rPr lang="cs-CZ" sz="1200" dirty="0"/>
              <a:t>- Podkovovitá ledvina.</a:t>
            </a:r>
          </a:p>
          <a:p>
            <a:r>
              <a:rPr lang="cs-CZ" sz="1200" dirty="0"/>
              <a:t>- Bloudivá ledvina - dojde ke změně polohy ledviny v těle.</a:t>
            </a:r>
          </a:p>
          <a:p>
            <a:r>
              <a:rPr lang="cs-CZ" sz="1200" dirty="0"/>
              <a:t>- Cysty:</a:t>
            </a:r>
          </a:p>
          <a:p>
            <a:r>
              <a:rPr lang="cs-CZ" sz="1200" dirty="0"/>
              <a:t>- </a:t>
            </a:r>
            <a:r>
              <a:rPr lang="cs-CZ" sz="1200" dirty="0" err="1"/>
              <a:t>polycystóza</a:t>
            </a:r>
            <a:r>
              <a:rPr lang="cs-CZ" sz="1200" dirty="0"/>
              <a:t>,</a:t>
            </a:r>
          </a:p>
          <a:p>
            <a:r>
              <a:rPr lang="cs-CZ" sz="1200" dirty="0"/>
              <a:t>- infantilní </a:t>
            </a:r>
            <a:r>
              <a:rPr lang="cs-CZ" sz="1200" dirty="0" err="1"/>
              <a:t>cystóza</a:t>
            </a:r>
            <a:r>
              <a:rPr lang="cs-CZ" sz="1200" dirty="0"/>
              <a:t> ledvin - končí smrtí po narození,</a:t>
            </a:r>
          </a:p>
          <a:p>
            <a:r>
              <a:rPr lang="cs-CZ" sz="1200" dirty="0"/>
              <a:t>- </a:t>
            </a:r>
            <a:r>
              <a:rPr lang="cs-CZ" sz="1200" dirty="0" err="1"/>
              <a:t>adultní</a:t>
            </a:r>
            <a:r>
              <a:rPr lang="cs-CZ" sz="1200" dirty="0"/>
              <a:t> </a:t>
            </a:r>
            <a:r>
              <a:rPr lang="cs-CZ" sz="1200" dirty="0" err="1"/>
              <a:t>cystóza</a:t>
            </a:r>
            <a:r>
              <a:rPr lang="cs-CZ" sz="1200" dirty="0"/>
              <a:t> - projeví se sníženou renální funkcí až v dospělém věku, prosté cysty – ½ obyvatel</a:t>
            </a:r>
          </a:p>
          <a:p>
            <a:r>
              <a:rPr lang="cs-CZ" sz="1200" dirty="0"/>
              <a:t>nad 50 let je má, jsou získané.</a:t>
            </a:r>
          </a:p>
          <a:p>
            <a:r>
              <a:rPr lang="cs-CZ" sz="1200" dirty="0"/>
              <a:t>B) Cirkulační poruchy:</a:t>
            </a:r>
          </a:p>
          <a:p>
            <a:r>
              <a:rPr lang="cs-CZ" sz="1200" dirty="0"/>
              <a:t>1) </a:t>
            </a:r>
            <a:r>
              <a:rPr lang="cs-CZ" sz="1200" dirty="0" err="1"/>
              <a:t>Renovaskulární</a:t>
            </a:r>
            <a:r>
              <a:rPr lang="cs-CZ" sz="1200" dirty="0"/>
              <a:t> hypertenze:</a:t>
            </a:r>
          </a:p>
          <a:p>
            <a:r>
              <a:rPr lang="cs-CZ" sz="1200" dirty="0"/>
              <a:t>- stav, kdy vidíme stenózu renální arterie, to zaviní snížení krevního tlaku v aferentní arteriole a</a:t>
            </a:r>
          </a:p>
          <a:p>
            <a:r>
              <a:rPr lang="cs-CZ" sz="1200" dirty="0"/>
              <a:t>snížení tlaku v glomerulech, tím dojde ke zvýšení sekrece reninu a celkovému zvýšení tlaku.</a:t>
            </a:r>
          </a:p>
          <a:p>
            <a:r>
              <a:rPr lang="cs-CZ" sz="1200" dirty="0"/>
              <a:t>2) Vaskulární nefroskleróza:</a:t>
            </a:r>
          </a:p>
          <a:p>
            <a:r>
              <a:rPr lang="cs-CZ" sz="1200" dirty="0"/>
              <a:t>- na ledvinách jizvy ve tvaru V,</a:t>
            </a:r>
          </a:p>
          <a:p>
            <a:r>
              <a:rPr lang="cs-CZ" sz="1200" dirty="0"/>
              <a:t>- makroskopicky jsou ledviny zvětšené, povrch je granulovaný, v pánvičce bují tuková tkáň.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9CE0185-5A95-4376-9280-F3519AF951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399922"/>
            <a:ext cx="5833683" cy="5397387"/>
          </a:xfrm>
        </p:spPr>
        <p:txBody>
          <a:bodyPr>
            <a:normAutofit fontScale="40000" lnSpcReduction="20000"/>
          </a:bodyPr>
          <a:lstStyle/>
          <a:p>
            <a:r>
              <a:rPr lang="cs-CZ" dirty="0"/>
              <a:t>3) Maligní nefroskleróza:</a:t>
            </a:r>
          </a:p>
          <a:p>
            <a:r>
              <a:rPr lang="cs-CZ" dirty="0"/>
              <a:t>- projeví se hematurií a proteinurií,</a:t>
            </a:r>
          </a:p>
          <a:p>
            <a:r>
              <a:rPr lang="cs-CZ" dirty="0"/>
              <a:t>obor Zdravotnický záchranář – Vnitřní lékařství a neodkladná péče v interních oborech</a:t>
            </a:r>
          </a:p>
          <a:p>
            <a:r>
              <a:rPr lang="cs-CZ" dirty="0"/>
              <a:t>Stránka 55 z 154</a:t>
            </a:r>
          </a:p>
          <a:p>
            <a:r>
              <a:rPr lang="cs-CZ" dirty="0"/>
              <a:t>- vede k akutnímu selhání ledvin - ledviny jsou bledé, zvětšené s tečkovitým krvácením na povrchu,</a:t>
            </a:r>
          </a:p>
          <a:p>
            <a:r>
              <a:rPr lang="cs-CZ" dirty="0"/>
              <a:t>- podkladem choroby je </a:t>
            </a:r>
            <a:r>
              <a:rPr lang="cs-CZ" dirty="0" err="1"/>
              <a:t>fibrinoidní</a:t>
            </a:r>
            <a:r>
              <a:rPr lang="cs-CZ" dirty="0"/>
              <a:t> nekróza.</a:t>
            </a:r>
          </a:p>
          <a:p>
            <a:r>
              <a:rPr lang="cs-CZ" dirty="0"/>
              <a:t>4) Ischemie ledvin:</a:t>
            </a:r>
          </a:p>
          <a:p>
            <a:r>
              <a:rPr lang="cs-CZ" dirty="0"/>
              <a:t>- při šoku,</a:t>
            </a:r>
          </a:p>
          <a:p>
            <a:r>
              <a:rPr lang="cs-CZ" dirty="0"/>
              <a:t>- je akutní tubulární nekróza,</a:t>
            </a:r>
          </a:p>
          <a:p>
            <a:r>
              <a:rPr lang="cs-CZ" dirty="0"/>
              <a:t>- šoková ledvina je bledá, zduřelá s krvácením v kůře,</a:t>
            </a:r>
          </a:p>
          <a:p>
            <a:r>
              <a:rPr lang="cs-CZ" dirty="0"/>
              <a:t>- klinicky se projeví anurií a selháním ledvin.</a:t>
            </a:r>
          </a:p>
          <a:p>
            <a:r>
              <a:rPr lang="cs-CZ" dirty="0"/>
              <a:t>A) oboustranná nekróza kůry: komplikace porodu u žen s eklampsií,</a:t>
            </a:r>
          </a:p>
          <a:p>
            <a:r>
              <a:rPr lang="cs-CZ" dirty="0"/>
              <a:t>B) hemolytický uremický syndrom:</a:t>
            </a:r>
          </a:p>
          <a:p>
            <a:r>
              <a:rPr lang="cs-CZ" dirty="0"/>
              <a:t>- akutní syndrom u dětí předškolního věku, podkladem je vznik četných hyalinních trombů, dochází</a:t>
            </a:r>
          </a:p>
          <a:p>
            <a:r>
              <a:rPr lang="cs-CZ" dirty="0"/>
              <a:t>k renálnímu selhání, reverzibilní stav.</a:t>
            </a:r>
          </a:p>
          <a:p>
            <a:r>
              <a:rPr lang="cs-CZ" dirty="0"/>
              <a:t>Infarkt ledviny: vyvolán embolií, trombózou přívodné tepny, jde o koagulační nekrózu, rozsah závisí</a:t>
            </a:r>
          </a:p>
          <a:p>
            <a:r>
              <a:rPr lang="cs-CZ" dirty="0"/>
              <a:t>na kalibru postižené tepny, hojí se zjizvením.</a:t>
            </a:r>
          </a:p>
          <a:p>
            <a:r>
              <a:rPr lang="cs-CZ" dirty="0"/>
              <a:t>Hemoragická </a:t>
            </a:r>
            <a:r>
              <a:rPr lang="cs-CZ" dirty="0" err="1"/>
              <a:t>infarzace</a:t>
            </a:r>
            <a:r>
              <a:rPr lang="cs-CZ" dirty="0"/>
              <a:t>: vzniká trombózou renální žíly.</a:t>
            </a:r>
          </a:p>
          <a:p>
            <a:r>
              <a:rPr lang="cs-CZ" dirty="0"/>
              <a:t>Cyanotická indurace: při chronické venostáze (u selhání pravého srdce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96048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</Words>
  <Application>Microsoft Office PowerPoint</Application>
  <PresentationFormat>Širokoúhlá obrazovka</PresentationFormat>
  <Paragraphs>37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Onemocnění ledvin a močových cest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Onemocnění ledvin a močových cest</dc:title>
  <dc:creator>Nejedlá Marie</dc:creator>
  <cp:lastModifiedBy>Nejedlá Marie</cp:lastModifiedBy>
  <cp:revision>2</cp:revision>
  <dcterms:created xsi:type="dcterms:W3CDTF">2025-02-20T09:23:58Z</dcterms:created>
  <dcterms:modified xsi:type="dcterms:W3CDTF">2025-02-20T14:19:46Z</dcterms:modified>
</cp:coreProperties>
</file>