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2" r:id="rId27"/>
    <p:sldId id="283" r:id="rId28"/>
    <p:sldId id="284" r:id="rId29"/>
    <p:sldId id="285" r:id="rId30"/>
    <p:sldId id="280" r:id="rId31"/>
    <p:sldId id="288" r:id="rId32"/>
    <p:sldId id="287" r:id="rId33"/>
    <p:sldId id="286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5" r:id="rId50"/>
    <p:sldId id="333" r:id="rId51"/>
    <p:sldId id="332" r:id="rId52"/>
    <p:sldId id="334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15" r:id="rId63"/>
    <p:sldId id="323" r:id="rId64"/>
    <p:sldId id="322" r:id="rId65"/>
    <p:sldId id="321" r:id="rId66"/>
    <p:sldId id="320" r:id="rId67"/>
    <p:sldId id="319" r:id="rId68"/>
    <p:sldId id="317" r:id="rId69"/>
    <p:sldId id="318" r:id="rId70"/>
    <p:sldId id="316" r:id="rId71"/>
    <p:sldId id="329" r:id="rId72"/>
    <p:sldId id="328" r:id="rId73"/>
    <p:sldId id="327" r:id="rId74"/>
    <p:sldId id="326" r:id="rId75"/>
    <p:sldId id="325" r:id="rId76"/>
    <p:sldId id="331" r:id="rId7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1110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7AFA36-2EA7-DF54-69AA-01B81DC304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4E49028-191C-CF75-1C56-2A779CE6A8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73AD17E-6D5F-9835-1AB9-D84F34D11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DF42C-0503-4701-925E-A4BF9DD3B412}" type="datetimeFigureOut">
              <a:rPr lang="cs-CZ" smtClean="0"/>
              <a:t>04.04.2025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E806790-535E-2658-E309-EBC393853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E51E995-769B-9C9F-6B8F-382ED264A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10A6C-9089-4B87-9D6B-B77C73D9CA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4963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0F73E8-CA09-BA7A-D054-12B0658BD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0AFADA8-B5CD-9111-F9EC-17F7509E8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57893AD-86F0-3879-BA28-E9C578381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DF42C-0503-4701-925E-A4BF9DD3B412}" type="datetimeFigureOut">
              <a:rPr lang="cs-CZ" smtClean="0"/>
              <a:t>04.04.2025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9AE6F28-057A-8016-414A-43AC0DB64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F27FA59-B370-34B4-B8FF-FD4593185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10A6C-9089-4B87-9D6B-B77C73D9CA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1478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07BC15F-F180-8513-1390-B286240368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F386F22-4D56-9980-98B6-3CC2E6D17B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C88D453-21DB-D1AA-0303-F8FADDD11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DF42C-0503-4701-925E-A4BF9DD3B412}" type="datetimeFigureOut">
              <a:rPr lang="cs-CZ" smtClean="0"/>
              <a:t>04.04.2025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F12724A-1682-7CC5-6852-A69C19439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F7032B5-0B11-C257-9BE2-94FBEA28C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10A6C-9089-4B87-9D6B-B77C73D9CA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5906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5E7A98-2071-7211-898E-5EAFD62ED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4C0F1B-AC0E-7B5A-74E9-4888F6C953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B9A6C61-EAB2-25B4-244B-54760AF0E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DF42C-0503-4701-925E-A4BF9DD3B412}" type="datetimeFigureOut">
              <a:rPr lang="cs-CZ" smtClean="0"/>
              <a:t>04.04.2025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286B789-3F8A-CC12-BF10-1D42B66DA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9EB13D6-EF18-B663-D910-104CD8BBA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10A6C-9089-4B87-9D6B-B77C73D9CA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5961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8F27E4-E911-6221-C232-0D3E1C2CC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D3802B6-FEC2-6083-DFB4-DE5F5A9C60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B4ADDD0-A872-4E6F-47C6-3C0319AA4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DF42C-0503-4701-925E-A4BF9DD3B412}" type="datetimeFigureOut">
              <a:rPr lang="cs-CZ" smtClean="0"/>
              <a:t>04.04.2025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4AA5E6A-B945-CC3C-960E-50A51228F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721845B-2D31-CD13-4768-DBB90C94D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10A6C-9089-4B87-9D6B-B77C73D9CA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8050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062E34-C6E3-2451-8326-7BBCA9D78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3BB071-A76C-0D5C-A7A1-D70AF5C4CC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6CE3FD5-19DB-6BF3-09DE-A06AA49472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CF5949A-932E-E9FB-12EC-562C0432C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DF42C-0503-4701-925E-A4BF9DD3B412}" type="datetimeFigureOut">
              <a:rPr lang="cs-CZ" smtClean="0"/>
              <a:t>04.04.2025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E72BDB1-BE11-3732-BCF0-75A9845CB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23D9C5E-4E5A-0DC2-3FB5-A812D00F4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10A6C-9089-4B87-9D6B-B77C73D9CA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2791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F58E55-6CA3-B3B5-F3B0-BA5F477C3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FAB312A-044A-0E39-EB41-C1A7BFF27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4BF2509-B16A-6732-7FA2-16955747E0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763CF1F-8D56-06BB-6367-4737E6EF58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0B560C3-DD56-0877-A9E8-36C8FF6510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28D420F-2F96-B3F6-2C8F-79A6DC203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DF42C-0503-4701-925E-A4BF9DD3B412}" type="datetimeFigureOut">
              <a:rPr lang="cs-CZ" smtClean="0"/>
              <a:t>04.04.2025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753133C-2A58-155B-4661-9E8649227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42F0534-C899-B2BE-E3EA-09C7BA812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10A6C-9089-4B87-9D6B-B77C73D9CA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818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326894-F7EB-B7E3-22CF-5A1321159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58D4679-F7C7-0CE2-051D-C9DE6F82A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DF42C-0503-4701-925E-A4BF9DD3B412}" type="datetimeFigureOut">
              <a:rPr lang="cs-CZ" smtClean="0"/>
              <a:t>04.04.2025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5FE9391-1D93-23B6-7085-A71A1DE1B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0D8CF12-7EA3-41E1-9269-45D318447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10A6C-9089-4B87-9D6B-B77C73D9CA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3369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77FF344-0213-D9C8-E57C-697CF6B0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DF42C-0503-4701-925E-A4BF9DD3B412}" type="datetimeFigureOut">
              <a:rPr lang="cs-CZ" smtClean="0"/>
              <a:t>04.04.2025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85F289E-6F2B-B8B1-AEDB-E0C996C6E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87F5169-4167-50DF-49EB-CE7278BEB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10A6C-9089-4B87-9D6B-B77C73D9CA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5943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BD1F0B-2EED-5E81-04B1-15168C7D0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837E3D-4347-1063-46F4-69F9DC969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05BB834-677B-6C51-71DC-AEA5488FE7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07FFC47-BCE2-1072-D69C-5A28E7DF4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DF42C-0503-4701-925E-A4BF9DD3B412}" type="datetimeFigureOut">
              <a:rPr lang="cs-CZ" smtClean="0"/>
              <a:t>04.04.2025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35C5EEB-239B-9E53-56FB-101B229EF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D58B269-0E34-337E-DBEF-268F5255C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10A6C-9089-4B87-9D6B-B77C73D9CA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40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F90515-A77A-BDE0-6984-07FB926FF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9A76BF9-EB6B-0643-8F6A-3B7C142C91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E70B404-FC4F-24A0-F94A-87C06BF808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FCC2E9C-874D-6387-7B60-76BAAAF58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DF42C-0503-4701-925E-A4BF9DD3B412}" type="datetimeFigureOut">
              <a:rPr lang="cs-CZ" smtClean="0"/>
              <a:t>04.04.2025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828FA13-ADA2-A19A-E4B0-87FA32750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88A2F96-0563-FBA0-CD30-7F6A6A32E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10A6C-9089-4B87-9D6B-B77C73D9CA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590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DF65098-DC28-7E75-4AE0-4730C1F4C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676383C-72D8-5F69-2CDA-2159B0ED89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7F07986-F12A-E040-374D-EF1B06C738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5ADF42C-0503-4701-925E-A4BF9DD3B412}" type="datetimeFigureOut">
              <a:rPr lang="cs-CZ" smtClean="0"/>
              <a:t>04.04.2025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3AADC56-BE6A-A694-1E45-DB87F70275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F8944C1-4571-791A-3535-97A0EAF736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B310A6C-9089-4B87-9D6B-B77C73D9CA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6862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6">
            <a:extLst>
              <a:ext uri="{FF2B5EF4-FFF2-40B4-BE49-F238E27FC236}">
                <a16:creationId xmlns:a16="http://schemas.microsoft.com/office/drawing/2014/main" id="{32D45EE4-C4F0-4F72-B1C6-39F596D13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18">
            <a:extLst>
              <a:ext uri="{FF2B5EF4-FFF2-40B4-BE49-F238E27FC236}">
                <a16:creationId xmlns:a16="http://schemas.microsoft.com/office/drawing/2014/main" id="{8C459BAD-4279-4A9D-B0C5-662C5F5ED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3203463" y="-2060461"/>
            <a:ext cx="5649003" cy="10651671"/>
          </a:xfrm>
          <a:custGeom>
            <a:avLst/>
            <a:gdLst>
              <a:gd name="connsiteX0" fmla="*/ 0 w 5649003"/>
              <a:gd name="connsiteY0" fmla="*/ 5325836 h 10651671"/>
              <a:gd name="connsiteX1" fmla="*/ 2824502 w 5649003"/>
              <a:gd name="connsiteY1" fmla="*/ 0 h 10651671"/>
              <a:gd name="connsiteX2" fmla="*/ 5649004 w 5649003"/>
              <a:gd name="connsiteY2" fmla="*/ 5325836 h 10651671"/>
              <a:gd name="connsiteX3" fmla="*/ 2824502 w 5649003"/>
              <a:gd name="connsiteY3" fmla="*/ 10651672 h 10651671"/>
              <a:gd name="connsiteX4" fmla="*/ 0 w 5649003"/>
              <a:gd name="connsiteY4" fmla="*/ 5325836 h 10651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49003" h="10651671" fill="none" extrusionOk="0">
                <a:moveTo>
                  <a:pt x="0" y="5325836"/>
                </a:moveTo>
                <a:cubicBezTo>
                  <a:pt x="186946" y="2320485"/>
                  <a:pt x="1438121" y="-52385"/>
                  <a:pt x="2824502" y="0"/>
                </a:cubicBezTo>
                <a:cubicBezTo>
                  <a:pt x="4703838" y="-43168"/>
                  <a:pt x="5583840" y="2369660"/>
                  <a:pt x="5649004" y="5325836"/>
                </a:cubicBezTo>
                <a:cubicBezTo>
                  <a:pt x="5518761" y="8289338"/>
                  <a:pt x="4285196" y="10894014"/>
                  <a:pt x="2824502" y="10651672"/>
                </a:cubicBezTo>
                <a:cubicBezTo>
                  <a:pt x="1536945" y="11016699"/>
                  <a:pt x="142947" y="8418643"/>
                  <a:pt x="0" y="5325836"/>
                </a:cubicBezTo>
                <a:close/>
              </a:path>
              <a:path w="5649003" h="10651671" stroke="0" extrusionOk="0">
                <a:moveTo>
                  <a:pt x="0" y="5325836"/>
                </a:moveTo>
                <a:cubicBezTo>
                  <a:pt x="-54350" y="2332108"/>
                  <a:pt x="1351726" y="167869"/>
                  <a:pt x="2824502" y="0"/>
                </a:cubicBezTo>
                <a:cubicBezTo>
                  <a:pt x="4182679" y="-143942"/>
                  <a:pt x="5672665" y="2549517"/>
                  <a:pt x="5649004" y="5325836"/>
                </a:cubicBezTo>
                <a:cubicBezTo>
                  <a:pt x="5518596" y="8280244"/>
                  <a:pt x="4081190" y="10622204"/>
                  <a:pt x="2824502" y="10651672"/>
                </a:cubicBezTo>
                <a:cubicBezTo>
                  <a:pt x="1216708" y="10537144"/>
                  <a:pt x="-100850" y="8264979"/>
                  <a:pt x="0" y="5325836"/>
                </a:cubicBezTo>
                <a:close/>
              </a:path>
            </a:pathLst>
          </a:custGeom>
          <a:solidFill>
            <a:schemeClr val="accent2"/>
          </a:solidFill>
          <a:ln w="57150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63743190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5C8C3C8-8302-CB77-692F-2187154F97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6544" y="1911096"/>
            <a:ext cx="8055864" cy="2076651"/>
          </a:xfrm>
        </p:spPr>
        <p:txBody>
          <a:bodyPr anchor="b">
            <a:normAutofit/>
          </a:bodyPr>
          <a:lstStyle/>
          <a:p>
            <a:r>
              <a:rPr lang="cs-CZ" sz="6600">
                <a:solidFill>
                  <a:srgbClr val="FFFFFF"/>
                </a:solidFill>
              </a:rPr>
              <a:t>Onemocnění pohybového aparátu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05CF605-9816-B7FC-2B36-401EA27D02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27832" y="4353507"/>
            <a:ext cx="5733288" cy="93268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Mudr. Marie Nejedlá </a:t>
            </a:r>
          </a:p>
        </p:txBody>
      </p:sp>
      <p:sp>
        <p:nvSpPr>
          <p:cNvPr id="25" name="sketch line">
            <a:extLst>
              <a:ext uri="{FF2B5EF4-FFF2-40B4-BE49-F238E27FC236}">
                <a16:creationId xmlns:a16="http://schemas.microsoft.com/office/drawing/2014/main" id="{0953BC39-9D68-40BE-BF3C-5C4EB782AF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17349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03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645267C-F8CC-53CF-DD42-FE5DF57DE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cs-CZ" sz="5400" b="1"/>
              <a:t>Etiologie</a:t>
            </a:r>
            <a:endParaRPr lang="cs-CZ" sz="5400"/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BAB866-A962-A913-6EBC-962763C44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br>
              <a:rPr lang="cs-CZ" sz="2200"/>
            </a:br>
            <a:endParaRPr lang="cs-CZ" sz="2200"/>
          </a:p>
          <a:p>
            <a:r>
              <a:rPr lang="cs-CZ" sz="2200" i="1"/>
              <a:t>primární</a:t>
            </a:r>
            <a:r>
              <a:rPr lang="cs-CZ" sz="2200"/>
              <a:t> (tzv. idiopatické) – jsou způsobené asi trvalým přetěžováním kloubů při obezitě, náročném sportu nebo vlivem špatné výživy, kouření, alkoholu, apod.,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i="1"/>
              <a:t>sekundární</a:t>
            </a:r>
            <a:r>
              <a:rPr lang="cs-CZ" sz="2200"/>
              <a:t> – vznikají na podkladě jiného onemocnění, nejčastěji úrazu, Perthesovy choroby, vývojové dysplazie kyčlí nebo aseptické nekrózy hlavice femuru. </a:t>
            </a:r>
          </a:p>
          <a:p>
            <a:endParaRPr lang="cs-CZ" sz="2200"/>
          </a:p>
        </p:txBody>
      </p:sp>
    </p:spTree>
    <p:extLst>
      <p:ext uri="{BB962C8B-B14F-4D97-AF65-F5344CB8AC3E}">
        <p14:creationId xmlns:p14="http://schemas.microsoft.com/office/powerpoint/2010/main" val="3213367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9D9AFD5-4095-BDBF-F4FC-ED52F1A06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br>
              <a:rPr lang="cs-CZ" sz="5400" b="1"/>
            </a:br>
            <a:r>
              <a:rPr lang="cs-CZ" sz="5400" b="1"/>
              <a:t>Klinický obraz</a:t>
            </a:r>
            <a:br>
              <a:rPr lang="cs-CZ" sz="5400"/>
            </a:br>
            <a:endParaRPr lang="cs-CZ" sz="5400"/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E67604-1AF9-381B-7F59-A0036B816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200"/>
              <a:t>ranní startovací bolest,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/>
              <a:t>bolestivé a šetřící kulhání,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/>
              <a:t>omezený rozsah pohybu až ankylóza (nehybnost),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/>
              <a:t>u kolenního kloubu bolest při chůzi do schodů, hydrop v kloubu (výpotek), uvolnění vazů,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/>
              <a:t>deformity kloubů až subluxace nebo luxace na malých kloubech.</a:t>
            </a:r>
          </a:p>
          <a:p>
            <a:endParaRPr lang="cs-CZ" sz="2200"/>
          </a:p>
        </p:txBody>
      </p:sp>
    </p:spTree>
    <p:extLst>
      <p:ext uri="{BB962C8B-B14F-4D97-AF65-F5344CB8AC3E}">
        <p14:creationId xmlns:p14="http://schemas.microsoft.com/office/powerpoint/2010/main" val="2385210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E84495E-14EB-DD79-5E81-C9EBF9503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br>
              <a:rPr lang="cs-CZ" sz="5000" b="1"/>
            </a:br>
            <a:r>
              <a:rPr lang="cs-CZ" sz="5000" b="1"/>
              <a:t>Diagnostika</a:t>
            </a:r>
            <a:br>
              <a:rPr lang="cs-CZ" sz="5000"/>
            </a:br>
            <a:endParaRPr lang="cs-CZ" sz="5000"/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4ECE1F-4DD5-8DB9-118F-BAF5F219C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200" b="1"/>
              <a:t>rtg</a:t>
            </a:r>
            <a:r>
              <a:rPr lang="cs-CZ" sz="2200"/>
              <a:t>: zúžení až zánik kloubní štěrbiny, cysty pod chrupavkou, deformace hlavice, osteofyty.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b="1"/>
              <a:t>MR</a:t>
            </a:r>
            <a:r>
              <a:rPr lang="cs-CZ" sz="2200"/>
              <a:t>: používá se k průkazu nekróz.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b="1"/>
              <a:t>artroskopie</a:t>
            </a:r>
            <a:r>
              <a:rPr lang="cs-CZ" sz="2200"/>
              <a:t>: přímý pohled do kloubu ke zhodnocení poškození chrupavky a kloubní štěrbiny.</a:t>
            </a:r>
          </a:p>
          <a:p>
            <a:endParaRPr lang="cs-CZ" sz="2200"/>
          </a:p>
        </p:txBody>
      </p:sp>
    </p:spTree>
    <p:extLst>
      <p:ext uri="{BB962C8B-B14F-4D97-AF65-F5344CB8AC3E}">
        <p14:creationId xmlns:p14="http://schemas.microsoft.com/office/powerpoint/2010/main" val="745699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7C9CF01-7D1D-81C6-1DB5-9BE54D447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br>
              <a:rPr lang="cs-CZ" sz="5400" b="1"/>
            </a:br>
            <a:r>
              <a:rPr lang="cs-CZ" sz="5400" b="1"/>
              <a:t>Terapie</a:t>
            </a:r>
            <a:br>
              <a:rPr lang="cs-CZ" sz="5400"/>
            </a:br>
            <a:endParaRPr lang="cs-CZ" sz="5400"/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DDE1A3-E6FE-8D60-F615-A36440B83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>
              <a:buNone/>
            </a:pPr>
            <a:endParaRPr lang="cs-CZ" sz="2200"/>
          </a:p>
          <a:p>
            <a:pPr>
              <a:buFont typeface="Arial" panose="020B0604020202020204" pitchFamily="34" charset="0"/>
              <a:buChar char="•"/>
            </a:pPr>
            <a:r>
              <a:rPr lang="cs-CZ" sz="2200" b="1"/>
              <a:t>Chirurgická</a:t>
            </a:r>
            <a:r>
              <a:rPr lang="cs-CZ" sz="2200"/>
              <a:t> – operace, při které se nahradí kloub vlastní (nebo jeho část) kloubem umělým, se nazývá aloplastika a nový kloub se nazývá endoprotéza.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b="1"/>
              <a:t>Farmakologická</a:t>
            </a:r>
            <a:r>
              <a:rPr lang="cs-CZ" sz="2200"/>
              <a:t> – chondroprotektiva (glukosamin, kyselina hyaluronová – Hyalgan, želatina), nesteroidní antirevmatika, kortikoidy do kloubu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b="1"/>
              <a:t>Protetická</a:t>
            </a:r>
            <a:r>
              <a:rPr lang="cs-CZ" sz="2200"/>
              <a:t> – náhrada vlastního kloubu umělým – endoprotézou.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b="1"/>
              <a:t>Rehabilitační</a:t>
            </a:r>
            <a:r>
              <a:rPr lang="cs-CZ" sz="2200"/>
              <a:t> – fyzikální léčba, cvičení.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b="1"/>
              <a:t>Lázeňská</a:t>
            </a:r>
            <a:r>
              <a:rPr lang="cs-CZ" sz="2200"/>
              <a:t> – cvičení, plavání.</a:t>
            </a:r>
          </a:p>
        </p:txBody>
      </p:sp>
    </p:spTree>
    <p:extLst>
      <p:ext uri="{BB962C8B-B14F-4D97-AF65-F5344CB8AC3E}">
        <p14:creationId xmlns:p14="http://schemas.microsoft.com/office/powerpoint/2010/main" val="3184915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A039A11-18D6-1140-B7D8-79CF3E677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cs-CZ" sz="5400"/>
              <a:t>Osteomyelitida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1C2D36-EE6F-C0D8-CCC9-35798E90F0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sv-SE" sz="2200"/>
              <a:t>Osteomyelitida je infekční zánět kosti.</a:t>
            </a:r>
            <a:endParaRPr lang="cs-CZ" sz="2200"/>
          </a:p>
          <a:p>
            <a:r>
              <a:rPr lang="cs-CZ" sz="2200"/>
              <a:t>Infekce se šíří v diafýze nebo metafýze a proniká dále pod periost za vzniku abscesu </a:t>
            </a:r>
          </a:p>
          <a:p>
            <a:r>
              <a:rPr lang="cs-CZ" sz="2200"/>
              <a:t>Rozdělujeme na akutní a chronické formy</a:t>
            </a:r>
          </a:p>
          <a:p>
            <a:pPr marL="0" indent="0">
              <a:buNone/>
            </a:pPr>
            <a:endParaRPr lang="cs-CZ" sz="220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3E77955-A331-2E8D-5604-C82AC6F876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3088" y="640080"/>
            <a:ext cx="4810887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118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E817C2E-BA7D-513B-3A36-23BF64751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br>
              <a:rPr lang="cs-CZ" sz="5400"/>
            </a:br>
            <a:r>
              <a:rPr lang="cs-CZ" sz="5400"/>
              <a:t>Etiologie</a:t>
            </a:r>
            <a:br>
              <a:rPr lang="cs-CZ" sz="5400"/>
            </a:br>
            <a:endParaRPr lang="cs-CZ" sz="54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8922B0-3334-8A2E-4D52-9A0264972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marL="514350" indent="-514350">
              <a:buAutoNum type="alphaLcParenR"/>
            </a:pPr>
            <a:r>
              <a:rPr lang="cs-CZ" sz="2200" b="1"/>
              <a:t>nespecifické</a:t>
            </a:r>
            <a:r>
              <a:rPr lang="cs-CZ" sz="2200"/>
              <a:t>: příčinou bývá </a:t>
            </a:r>
            <a:r>
              <a:rPr lang="cs-CZ" sz="2200" i="1"/>
              <a:t>Staphylococcus aureus</a:t>
            </a:r>
            <a:r>
              <a:rPr lang="cs-CZ" sz="2200"/>
              <a:t> nebo </a:t>
            </a:r>
            <a:r>
              <a:rPr lang="cs-CZ" sz="2200" i="1"/>
              <a:t>Haemophilus influenzae</a:t>
            </a:r>
            <a:r>
              <a:rPr lang="cs-CZ" sz="2200"/>
              <a:t>,</a:t>
            </a:r>
            <a:br>
              <a:rPr lang="cs-CZ" sz="2200"/>
            </a:br>
            <a:r>
              <a:rPr lang="cs-CZ" sz="2200"/>
              <a:t>cesta vstupu do kosti je hematogenní (krví) z jiného ložiska v těle, ránou při otevřené zlomenině či při operaci</a:t>
            </a:r>
          </a:p>
          <a:p>
            <a:pPr marL="0" indent="0">
              <a:buNone/>
            </a:pPr>
            <a:r>
              <a:rPr lang="cs-CZ" sz="2200" b="1"/>
              <a:t>b) specifické</a:t>
            </a:r>
            <a:r>
              <a:rPr lang="cs-CZ" sz="2200"/>
              <a:t>: příčinou je </a:t>
            </a:r>
            <a:r>
              <a:rPr lang="cs-CZ" sz="2200" i="1"/>
              <a:t>Mycobacterium tuberculosis</a:t>
            </a:r>
            <a:r>
              <a:rPr lang="cs-CZ" sz="2200"/>
              <a:t>, které vyvolává TBC.</a:t>
            </a:r>
            <a:br>
              <a:rPr lang="cs-CZ" sz="2200"/>
            </a:br>
            <a:r>
              <a:rPr lang="cs-CZ" sz="2200"/>
              <a:t>Cesta vstupu do kosti je hematogenní z plicní TBC (viz onemocnění páteře).</a:t>
            </a:r>
          </a:p>
          <a:p>
            <a:pPr marL="0" indent="0">
              <a:buNone/>
            </a:pPr>
            <a:endParaRPr lang="cs-CZ" sz="2200"/>
          </a:p>
        </p:txBody>
      </p:sp>
    </p:spTree>
    <p:extLst>
      <p:ext uri="{BB962C8B-B14F-4D97-AF65-F5344CB8AC3E}">
        <p14:creationId xmlns:p14="http://schemas.microsoft.com/office/powerpoint/2010/main" val="10510303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57F1E99-5729-9ED5-62F7-2C7D0D90F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br>
              <a:rPr lang="cs-CZ" sz="5400" b="1"/>
            </a:br>
            <a:r>
              <a:rPr lang="cs-CZ" sz="5400" b="1"/>
              <a:t>Klinický obraz</a:t>
            </a:r>
            <a:br>
              <a:rPr lang="cs-CZ" sz="5400"/>
            </a:br>
            <a:endParaRPr lang="cs-CZ" sz="54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0E5474-A8B2-C1DB-65FF-6F60972BB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200"/>
              <a:t>bolest, zduření a zarudnutí v místě abscesu,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/>
              <a:t>horečka, schvácenost,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/>
              <a:t>u zánětu po operaci vzniká hematom, který vytéká z rány,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/>
              <a:t>zlomenina se nehojí.</a:t>
            </a:r>
          </a:p>
          <a:p>
            <a:pPr marL="0" indent="0">
              <a:buNone/>
            </a:pPr>
            <a:endParaRPr lang="cs-CZ" sz="2200"/>
          </a:p>
        </p:txBody>
      </p:sp>
    </p:spTree>
    <p:extLst>
      <p:ext uri="{BB962C8B-B14F-4D97-AF65-F5344CB8AC3E}">
        <p14:creationId xmlns:p14="http://schemas.microsoft.com/office/powerpoint/2010/main" val="19000972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275781F-359F-E554-994D-80F6A4101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cs-CZ" sz="5400"/>
              <a:t>Komplikace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E451D5-99D8-1E35-2798-9DEB54754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cs-CZ" sz="2200"/>
              <a:t>u dětí je nebezpečí postižení růstové chrupavky s následným zkrácením končetiny během růstu</a:t>
            </a:r>
          </a:p>
          <a:p>
            <a:r>
              <a:rPr lang="cs-CZ" sz="2200"/>
              <a:t> u dospělých hrozí riziko vzniku patologických zlomenin.</a:t>
            </a:r>
          </a:p>
          <a:p>
            <a:r>
              <a:rPr lang="cs-CZ" sz="2200"/>
              <a:t>V obou případech je možnost metastazování infekce krevní cestou do jiných orgánů.</a:t>
            </a:r>
          </a:p>
          <a:p>
            <a:pPr marL="0" indent="0">
              <a:buNone/>
            </a:pPr>
            <a:endParaRPr lang="cs-CZ" sz="2200"/>
          </a:p>
        </p:txBody>
      </p:sp>
    </p:spTree>
    <p:extLst>
      <p:ext uri="{BB962C8B-B14F-4D97-AF65-F5344CB8AC3E}">
        <p14:creationId xmlns:p14="http://schemas.microsoft.com/office/powerpoint/2010/main" val="15068348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087317F-0586-CAA0-B2EC-B42B3AD4E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cs-CZ" sz="5400"/>
              <a:t>Diagnostika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4EEA35-797E-93D3-A3FF-71D150EDF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cs-CZ" sz="2200"/>
              <a:t>a) </a:t>
            </a:r>
            <a:r>
              <a:rPr lang="cs-CZ" sz="2200" b="1"/>
              <a:t>přístrojová</a:t>
            </a:r>
            <a:r>
              <a:rPr lang="cs-CZ" sz="2200"/>
              <a:t>: rtg </a:t>
            </a:r>
            <a:br>
              <a:rPr lang="cs-CZ" sz="2200"/>
            </a:br>
            <a:r>
              <a:rPr lang="cs-CZ" sz="2200"/>
              <a:t>b) </a:t>
            </a:r>
            <a:r>
              <a:rPr lang="cs-CZ" sz="2200" b="1"/>
              <a:t>laboratorní</a:t>
            </a:r>
            <a:r>
              <a:rPr lang="cs-CZ" sz="2200"/>
              <a:t>: vysoká FW, leukocytóza, nález bakterií při kultivaci krve (pozitivní hemokultura).</a:t>
            </a:r>
          </a:p>
        </p:txBody>
      </p:sp>
    </p:spTree>
    <p:extLst>
      <p:ext uri="{BB962C8B-B14F-4D97-AF65-F5344CB8AC3E}">
        <p14:creationId xmlns:p14="http://schemas.microsoft.com/office/powerpoint/2010/main" val="27776600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41A79A0-F658-8195-BE5F-79068AE27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cs-CZ" sz="5400"/>
              <a:t>Terapie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F51AE1-4CAE-B25C-0D3E-5094B4108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cs-CZ" sz="2200"/>
              <a:t>a) </a:t>
            </a:r>
            <a:r>
              <a:rPr lang="cs-CZ" sz="2200" b="1"/>
              <a:t>akutní zánět</a:t>
            </a:r>
            <a:r>
              <a:rPr lang="cs-CZ" sz="2200"/>
              <a:t>: po operaci revize rány, u zánětu zavřeného otevřít kost (trepanace).</a:t>
            </a:r>
            <a:br>
              <a:rPr lang="cs-CZ" sz="2200"/>
            </a:br>
            <a:r>
              <a:rPr lang="cs-CZ" sz="2200"/>
              <a:t>V obou případech laváž (výplach) rány a odstranění nekrotické tkáně, baktericidní ATB místně i celkově a klid na lůžku; znehybnění postižené části na dlaze,</a:t>
            </a:r>
          </a:p>
          <a:p>
            <a:r>
              <a:rPr lang="cs-CZ" sz="2200"/>
              <a:t>b) </a:t>
            </a:r>
            <a:r>
              <a:rPr lang="cs-CZ" sz="2200" b="1"/>
              <a:t>chronický zánět</a:t>
            </a:r>
            <a:r>
              <a:rPr lang="cs-CZ" sz="2200"/>
              <a:t>: odstranit všechny úlomky rozpadlé kosti a ložisko vyčistit (tzv. exkochleace – vyškrábání).</a:t>
            </a:r>
            <a:br>
              <a:rPr lang="cs-CZ" sz="2200"/>
            </a:br>
            <a:r>
              <a:rPr lang="cs-CZ" sz="2200"/>
              <a:t>Další postup je stejný jako u akutního zánětu, důležité je posílit imunitu.</a:t>
            </a:r>
          </a:p>
          <a:p>
            <a:endParaRPr lang="cs-CZ" sz="2200"/>
          </a:p>
        </p:txBody>
      </p:sp>
    </p:spTree>
    <p:extLst>
      <p:ext uri="{BB962C8B-B14F-4D97-AF65-F5344CB8AC3E}">
        <p14:creationId xmlns:p14="http://schemas.microsoft.com/office/powerpoint/2010/main" val="3218181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4D3CF89-EB85-2F3E-617E-7F7F0298B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cs-CZ" sz="5400"/>
              <a:t>Anamnéza: 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0222C1-65D1-CAD9-97D0-5E6D81004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cs-CZ" sz="2200"/>
              <a:t>Osobní: </a:t>
            </a:r>
          </a:p>
          <a:p>
            <a:pPr marL="0" indent="0">
              <a:buNone/>
            </a:pPr>
            <a:r>
              <a:rPr lang="cs-CZ" sz="2200"/>
              <a:t>Prodělaná onemocnění, operace, úrazy…</a:t>
            </a:r>
          </a:p>
          <a:p>
            <a:r>
              <a:rPr lang="cs-CZ" sz="2200"/>
              <a:t>Rodinná: </a:t>
            </a:r>
          </a:p>
          <a:p>
            <a:pPr marL="0" indent="0">
              <a:buNone/>
            </a:pPr>
            <a:r>
              <a:rPr lang="cs-CZ" sz="2200"/>
              <a:t>Metabolická, zánětlivá, degenerativní, nádorová onemocnění</a:t>
            </a:r>
          </a:p>
          <a:p>
            <a:r>
              <a:rPr lang="cs-CZ" sz="2200"/>
              <a:t>Pracovní: </a:t>
            </a:r>
          </a:p>
          <a:p>
            <a:r>
              <a:rPr lang="cs-CZ" sz="2200"/>
              <a:t>Nynější onemocnění: </a:t>
            </a:r>
          </a:p>
          <a:p>
            <a:pPr marL="0" indent="0">
              <a:buNone/>
            </a:pPr>
            <a:r>
              <a:rPr lang="cs-CZ" sz="2200"/>
              <a:t>Co přivádí pacienta k lékaři</a:t>
            </a:r>
          </a:p>
        </p:txBody>
      </p:sp>
    </p:spTree>
    <p:extLst>
      <p:ext uri="{BB962C8B-B14F-4D97-AF65-F5344CB8AC3E}">
        <p14:creationId xmlns:p14="http://schemas.microsoft.com/office/powerpoint/2010/main" val="6566959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BAFA03F-708B-82F5-F1E9-55FEA1E72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cs-CZ" sz="5400"/>
              <a:t>Revmatoidní artritida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20EC78-E5EC-2079-77F7-73E3CE9FE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cs-CZ" sz="2000"/>
              <a:t>primárně autoimunitní zánět synoviální výstelky kloubů a šlach, který se hojí granulační tkání.</a:t>
            </a:r>
          </a:p>
          <a:p>
            <a:r>
              <a:rPr lang="cs-CZ" sz="2000"/>
              <a:t>Spouštěcím faktorem zánětu je streptokoková či mykoplazmová, virová infekce</a:t>
            </a:r>
          </a:p>
          <a:p>
            <a:r>
              <a:rPr lang="cs-CZ" sz="2000"/>
              <a:t>Klíčovým patologickým prvkem je vznik zánětu synovie – synovitida</a:t>
            </a:r>
          </a:p>
        </p:txBody>
      </p:sp>
      <p:pic>
        <p:nvPicPr>
          <p:cNvPr id="5" name="Obrázek 4" descr="Obsah obrázku prst, palec, osoba, interiér&#10;&#10;Obsah vygenerovaný umělou inteligencí může být nesprávný.">
            <a:extLst>
              <a:ext uri="{FF2B5EF4-FFF2-40B4-BE49-F238E27FC236}">
                <a16:creationId xmlns:a16="http://schemas.microsoft.com/office/drawing/2014/main" id="{A4C0AF40-B0D9-1B4D-40DD-3CFF0DCF31C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05" r="35454" b="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636762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4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3C34D30-C97C-5A14-74C0-F698C13D9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cs-CZ" sz="5400"/>
              <a:t>Etiologie a autoimunita</a:t>
            </a:r>
          </a:p>
        </p:txBody>
      </p:sp>
      <p:sp>
        <p:nvSpPr>
          <p:cNvPr id="2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F27485-943A-81C7-812D-142C24FCC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cs-CZ" sz="2200"/>
              <a:t>Narušení rovnováhy složek pojivového tkáně.</a:t>
            </a:r>
          </a:p>
        </p:txBody>
      </p:sp>
    </p:spTree>
    <p:extLst>
      <p:ext uri="{BB962C8B-B14F-4D97-AF65-F5344CB8AC3E}">
        <p14:creationId xmlns:p14="http://schemas.microsoft.com/office/powerpoint/2010/main" val="39454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F611A26-D060-CF24-89C6-6097E3360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cs-CZ" sz="5400"/>
              <a:t>Klinický obraz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B01802E-18EB-8403-C205-869EDB78A98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126418" y="552091"/>
            <a:ext cx="6224335" cy="543153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endParaRPr kumimoji="0" lang="cs-CZ" altLang="cs-CZ" sz="2200" b="1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endParaRPr lang="cs-CZ" altLang="cs-CZ" sz="2200" b="1"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endParaRPr kumimoji="0" lang="cs-CZ" altLang="cs-CZ" sz="2200" b="1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2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ranní ztuhlost</a:t>
            </a:r>
            <a:r>
              <a:rPr lang="cs-CZ" altLang="cs-CZ" sz="2200">
                <a:latin typeface="Arial" panose="020B0604020202020204" pitchFamily="34" charset="0"/>
              </a:rPr>
              <a:t> -</a:t>
            </a:r>
            <a:r>
              <a:rPr kumimoji="0" lang="cs-CZ" altLang="cs-CZ" sz="22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 trvá, než startovací bolest (po rozhýbání se bolest zmírňuje</a:t>
            </a:r>
            <a:endParaRPr lang="cs-CZ" altLang="cs-CZ" sz="2200"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2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otok a bolestivost malých kloubů</a:t>
            </a:r>
            <a:endParaRPr kumimoji="0" lang="cs-CZ" altLang="cs-CZ" sz="22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2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symetrické postižení</a:t>
            </a:r>
            <a:r>
              <a:rPr kumimoji="0" lang="cs-CZ" altLang="cs-CZ" sz="22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,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2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subfebrilie</a:t>
            </a:r>
            <a:r>
              <a:rPr kumimoji="0" lang="cs-CZ" altLang="cs-CZ" sz="22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, únava, slabost, hubnutí,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2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u neléčeného zánětu postupně vzniká deformace</a:t>
            </a:r>
          </a:p>
        </p:txBody>
      </p:sp>
    </p:spTree>
    <p:extLst>
      <p:ext uri="{BB962C8B-B14F-4D97-AF65-F5344CB8AC3E}">
        <p14:creationId xmlns:p14="http://schemas.microsoft.com/office/powerpoint/2010/main" val="1528401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15F4FBA-D2EF-2A8C-1D54-56EDB90BC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cs-CZ" sz="5400"/>
              <a:t>Diagnostika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EA2890-5175-5B9E-6BF2-D7B751CE8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cs-CZ" sz="2200"/>
              <a:t>a) </a:t>
            </a:r>
            <a:r>
              <a:rPr lang="cs-CZ" sz="2200" b="1"/>
              <a:t>klinická</a:t>
            </a:r>
            <a:r>
              <a:rPr lang="cs-CZ" sz="2200"/>
              <a:t>: dle deformace, zduření kloubní štěrbiny, osteoporózy</a:t>
            </a:r>
            <a:br>
              <a:rPr lang="cs-CZ" sz="2200"/>
            </a:br>
            <a:r>
              <a:rPr lang="cs-CZ" sz="2200"/>
              <a:t>b) </a:t>
            </a:r>
            <a:r>
              <a:rPr lang="cs-CZ" sz="2200" b="1"/>
              <a:t>laboratorní</a:t>
            </a:r>
            <a:r>
              <a:rPr lang="cs-CZ" sz="2200"/>
              <a:t>: zvýšení FW, CRP, leukocyty, pozitivní revmatoidní faktor, ASLO (antistreptolysin O), autoprotilátky,</a:t>
            </a:r>
            <a:br>
              <a:rPr lang="cs-CZ" sz="2200"/>
            </a:br>
            <a:r>
              <a:rPr lang="cs-CZ" sz="2200"/>
              <a:t>c) </a:t>
            </a:r>
            <a:r>
              <a:rPr lang="cs-CZ" sz="2200" b="1"/>
              <a:t>radiologická</a:t>
            </a:r>
            <a:r>
              <a:rPr lang="cs-CZ" sz="2200"/>
              <a:t>: rentgenový snímek, případně magnetická rezonance.</a:t>
            </a:r>
          </a:p>
        </p:txBody>
      </p:sp>
    </p:spTree>
    <p:extLst>
      <p:ext uri="{BB962C8B-B14F-4D97-AF65-F5344CB8AC3E}">
        <p14:creationId xmlns:p14="http://schemas.microsoft.com/office/powerpoint/2010/main" val="19412777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46018BB-7BA0-F0D5-5E04-6D9C2FD37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cs-CZ" sz="5400"/>
              <a:t>Terapie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958961A-26E4-4901-E581-ADEF102C8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200" b="1"/>
              <a:t>farmakologická</a:t>
            </a:r>
            <a:r>
              <a:rPr lang="cs-CZ" sz="2200"/>
              <a:t>: nesteroidní antirevmatika (Diklofenak, Ibalgin, Olfen, Ketazon),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b="1"/>
              <a:t>kortikoidy</a:t>
            </a:r>
            <a:r>
              <a:rPr lang="cs-CZ" sz="2200"/>
              <a:t> – protizánětlivý efekt, imunosuprese,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b="1"/>
              <a:t>chondroprotektiva</a:t>
            </a:r>
            <a:r>
              <a:rPr lang="cs-CZ" sz="2200"/>
              <a:t> – obnova a výživa synoviální výstelky zmírní bolest a zlepší rozsah pohybu,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b="1"/>
              <a:t>artrodéza</a:t>
            </a:r>
            <a:r>
              <a:rPr lang="cs-CZ" sz="2200"/>
              <a:t>: ztužení kloubu,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b="1"/>
              <a:t>aloplastika</a:t>
            </a:r>
            <a:r>
              <a:rPr lang="cs-CZ" sz="2200"/>
              <a:t>: náhrada kloubu umělým.</a:t>
            </a:r>
          </a:p>
          <a:p>
            <a:endParaRPr lang="cs-CZ" sz="2200"/>
          </a:p>
        </p:txBody>
      </p:sp>
    </p:spTree>
    <p:extLst>
      <p:ext uri="{BB962C8B-B14F-4D97-AF65-F5344CB8AC3E}">
        <p14:creationId xmlns:p14="http://schemas.microsoft.com/office/powerpoint/2010/main" val="36732162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7857C95-E6F9-8D37-2F69-46FCFD7C8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cs-CZ" sz="5000"/>
              <a:t>Autoimunitní choroby pojiva - kolagenózy</a:t>
            </a: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F2BB69-F639-AF17-4C41-86FDE5C36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cs-CZ" sz="2200"/>
              <a:t>Kolagenózy jsou difuzní choroby pojiva, které vznikají na autoimunitním podkladě.</a:t>
            </a:r>
          </a:p>
          <a:p>
            <a:r>
              <a:rPr lang="cs-CZ" sz="2200"/>
              <a:t>dochází vlivem zánětu k poškození různých tkání včetně pojivových</a:t>
            </a:r>
          </a:p>
          <a:p>
            <a:r>
              <a:rPr lang="cs-CZ" sz="2200"/>
              <a:t>vzniká v důsledku poruchy klonální eliminace T-lymfocytů specifických proti vlastním antigenům</a:t>
            </a:r>
          </a:p>
        </p:txBody>
      </p:sp>
    </p:spTree>
    <p:extLst>
      <p:ext uri="{BB962C8B-B14F-4D97-AF65-F5344CB8AC3E}">
        <p14:creationId xmlns:p14="http://schemas.microsoft.com/office/powerpoint/2010/main" val="15221181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3284D81-F6F1-EDC2-B9EB-04F0450DD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cs-CZ" sz="5400"/>
              <a:t>Etiologie a genetika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D90159-187B-9ED8-E723-94757DD82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cs-CZ" sz="2200"/>
              <a:t>autoimunitní původ</a:t>
            </a:r>
          </a:p>
          <a:p>
            <a:r>
              <a:rPr lang="cs-CZ" sz="2200"/>
              <a:t>genetická dispozice (haplotypy HLA – hlavně DR3 a DR4, vyšší výskyt u žen)</a:t>
            </a:r>
          </a:p>
        </p:txBody>
      </p:sp>
    </p:spTree>
    <p:extLst>
      <p:ext uri="{BB962C8B-B14F-4D97-AF65-F5344CB8AC3E}">
        <p14:creationId xmlns:p14="http://schemas.microsoft.com/office/powerpoint/2010/main" val="9517039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CE5108D-99AC-C9E0-9EE0-F3BB838D0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cs-CZ" sz="5400"/>
              <a:t>Klinický obraz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1654F7-842C-F9CD-7F2B-417C2B032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cs-CZ" sz="2200"/>
              <a:t>velmi variabilní</a:t>
            </a:r>
          </a:p>
          <a:p>
            <a:r>
              <a:rPr lang="cs-CZ" sz="2200"/>
              <a:t>Dlouhodobé subfebrilie nebo teploty, únava</a:t>
            </a:r>
          </a:p>
          <a:p>
            <a:r>
              <a:rPr lang="cs-CZ" sz="2200"/>
              <a:t>Malátnost</a:t>
            </a:r>
          </a:p>
          <a:p>
            <a:r>
              <a:rPr lang="cs-CZ" sz="2200"/>
              <a:t>Artralgie</a:t>
            </a:r>
          </a:p>
          <a:p>
            <a:r>
              <a:rPr lang="cs-CZ" sz="2200"/>
              <a:t>Myalgie</a:t>
            </a:r>
          </a:p>
          <a:p>
            <a:r>
              <a:rPr lang="cs-CZ" sz="2200"/>
              <a:t>Exantém - vyrážka</a:t>
            </a:r>
          </a:p>
          <a:p>
            <a:r>
              <a:rPr lang="cs-CZ" sz="2200"/>
              <a:t>bolest hlavy</a:t>
            </a:r>
          </a:p>
          <a:p>
            <a:r>
              <a:rPr lang="cs-CZ" sz="2200"/>
              <a:t>ztráta hmotnosti</a:t>
            </a:r>
          </a:p>
        </p:txBody>
      </p:sp>
    </p:spTree>
    <p:extLst>
      <p:ext uri="{BB962C8B-B14F-4D97-AF65-F5344CB8AC3E}">
        <p14:creationId xmlns:p14="http://schemas.microsoft.com/office/powerpoint/2010/main" val="20102401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7F285D8-F17A-AC6D-8F18-6D86627D6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cs-CZ" sz="5000"/>
              <a:t>Průběh onemocnění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4AF4B9-358F-F1AE-D726-9885E917C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cs-CZ" sz="2200"/>
              <a:t>a) </a:t>
            </a:r>
            <a:r>
              <a:rPr lang="cs-CZ" sz="2200" b="1"/>
              <a:t>jednofázový se sklonem k uzdravení</a:t>
            </a:r>
            <a:r>
              <a:rPr lang="cs-CZ" sz="2200"/>
              <a:t> (revmatická horečka, poststreptokoková glomerulonefritida, imunokomplexové vaskulitidy),</a:t>
            </a:r>
            <a:br>
              <a:rPr lang="cs-CZ" sz="2200"/>
            </a:br>
            <a:r>
              <a:rPr lang="cs-CZ" sz="2200"/>
              <a:t>b) </a:t>
            </a:r>
            <a:r>
              <a:rPr lang="cs-CZ" sz="2200" b="1"/>
              <a:t>vlnovitý s remisemi a exacerbacemi</a:t>
            </a:r>
            <a:r>
              <a:rPr lang="cs-CZ" sz="2200"/>
              <a:t> (např. SLE),</a:t>
            </a:r>
            <a:br>
              <a:rPr lang="cs-CZ" sz="2200"/>
            </a:br>
            <a:r>
              <a:rPr lang="cs-CZ" sz="2200"/>
              <a:t>c) </a:t>
            </a:r>
            <a:r>
              <a:rPr lang="cs-CZ" sz="2200" b="1"/>
              <a:t>progredující chronické choroby</a:t>
            </a:r>
            <a:r>
              <a:rPr lang="cs-CZ" sz="2200"/>
              <a:t>,</a:t>
            </a:r>
            <a:br>
              <a:rPr lang="cs-CZ" sz="2200"/>
            </a:br>
            <a:r>
              <a:rPr lang="cs-CZ" sz="2200"/>
              <a:t>d) </a:t>
            </a:r>
            <a:r>
              <a:rPr lang="cs-CZ" sz="2200" b="1"/>
              <a:t>systémové imunopatologické choroby</a:t>
            </a:r>
            <a:r>
              <a:rPr lang="cs-CZ" sz="2200"/>
              <a:t>,</a:t>
            </a:r>
            <a:br>
              <a:rPr lang="cs-CZ" sz="2200"/>
            </a:br>
            <a:r>
              <a:rPr lang="cs-CZ" sz="2200"/>
              <a:t>e) </a:t>
            </a:r>
            <a:r>
              <a:rPr lang="cs-CZ" sz="2200" b="1"/>
              <a:t>orgánově specifické imunopatologické choroby</a:t>
            </a:r>
            <a:r>
              <a:rPr lang="cs-CZ" sz="22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86088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10564C2-B0B5-641E-5881-5B3B48F64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cs-CZ" sz="5400"/>
              <a:t>Diagnostika a Terapie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155134-0902-215A-5623-4666DA19D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cs-CZ" sz="2200" b="1"/>
              <a:t>Laboratorní</a:t>
            </a:r>
            <a:r>
              <a:rPr lang="cs-CZ" sz="2200"/>
              <a:t>: FW, hypochromní anemie,↑ CRP – cirkulující imunokomplexy).</a:t>
            </a:r>
          </a:p>
          <a:p>
            <a:endParaRPr lang="cs-CZ" sz="2200"/>
          </a:p>
          <a:p>
            <a:pPr>
              <a:buFont typeface="Arial" panose="020B0604020202020204" pitchFamily="34" charset="0"/>
              <a:buChar char="•"/>
            </a:pPr>
            <a:r>
              <a:rPr lang="cs-CZ" sz="2200" b="1"/>
              <a:t>Imunosupresiva</a:t>
            </a:r>
            <a:r>
              <a:rPr lang="cs-CZ" sz="2200"/>
              <a:t> – glukokortikoidy.</a:t>
            </a:r>
          </a:p>
          <a:p>
            <a:r>
              <a:rPr lang="cs-CZ" sz="2200" b="1"/>
              <a:t>Cytostatika</a:t>
            </a:r>
            <a:endParaRPr lang="cs-CZ" sz="2200"/>
          </a:p>
          <a:p>
            <a:pPr marL="0" indent="0">
              <a:buNone/>
            </a:pPr>
            <a:endParaRPr lang="cs-CZ" sz="2200"/>
          </a:p>
        </p:txBody>
      </p:sp>
    </p:spTree>
    <p:extLst>
      <p:ext uri="{BB962C8B-B14F-4D97-AF65-F5344CB8AC3E}">
        <p14:creationId xmlns:p14="http://schemas.microsoft.com/office/powerpoint/2010/main" val="2097939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0D16668-72A2-AA13-519E-16EC21163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cs-CZ" sz="5400"/>
              <a:t>Fyzikální vyšetření 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454C06-C41D-0513-2844-07C3DFC58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cs-CZ" sz="2200"/>
              <a:t>Celkové vyšetření: </a:t>
            </a:r>
          </a:p>
          <a:p>
            <a:pPr marL="0" indent="0">
              <a:buNone/>
            </a:pPr>
            <a:r>
              <a:rPr lang="cs-CZ" sz="2200"/>
              <a:t>Stejné jako v interním lékařství, se zaměřením na FF, tvarové odchylky kostí, citlivost kůže a funkci smyslů</a:t>
            </a:r>
          </a:p>
          <a:p>
            <a:r>
              <a:rPr lang="cs-CZ" sz="2200"/>
              <a:t>Příčina onemocnění nemusí být ortopedická, ale i neurologická. </a:t>
            </a:r>
          </a:p>
          <a:p>
            <a:r>
              <a:rPr lang="cs-CZ" sz="2200"/>
              <a:t>Vyšetřujeme podle  – pohledem, pohmatem, poklepem, poslechem</a:t>
            </a:r>
          </a:p>
        </p:txBody>
      </p:sp>
    </p:spTree>
    <p:extLst>
      <p:ext uri="{BB962C8B-B14F-4D97-AF65-F5344CB8AC3E}">
        <p14:creationId xmlns:p14="http://schemas.microsoft.com/office/powerpoint/2010/main" val="34431324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1075ABA-BDC4-1D0C-72A1-B0A87C606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cs-CZ" sz="5000"/>
              <a:t>Autoimunitní choroby pojiva - kolagenózy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30E5EC-A682-E1D2-2A88-D554E088F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cs-CZ" sz="2000" b="1"/>
              <a:t>Autoimunitní imunopatologické stavy</a:t>
            </a:r>
            <a:r>
              <a:rPr lang="cs-CZ" sz="2000"/>
              <a:t> (5–7 % populace) se dělí na: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b="1"/>
              <a:t>systémové imunopatologické stavy</a:t>
            </a:r>
            <a:r>
              <a:rPr lang="cs-CZ" sz="2000"/>
              <a:t> (revmatické choroby a vaskulitidy),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b="1"/>
              <a:t>orgánově specifické</a:t>
            </a:r>
            <a:r>
              <a:rPr lang="cs-CZ" sz="2000"/>
              <a:t> (např. tyreoiditida, diabetes, roztroušená skleróza).</a:t>
            </a:r>
          </a:p>
          <a:p>
            <a:pPr>
              <a:buNone/>
            </a:pPr>
            <a:endParaRPr lang="cs-CZ" sz="2000" b="1"/>
          </a:p>
          <a:p>
            <a:pPr marL="0" indent="0">
              <a:buNone/>
            </a:pPr>
            <a:r>
              <a:rPr lang="cs-CZ" sz="2000" b="1"/>
              <a:t>Autoimunitní choroby pojivové tkáně (kolagenózy)</a:t>
            </a:r>
            <a:endParaRPr lang="cs-CZ" sz="2000"/>
          </a:p>
          <a:p>
            <a:pPr>
              <a:buFont typeface="Arial" panose="020B0604020202020204" pitchFamily="34" charset="0"/>
              <a:buChar char="•"/>
            </a:pPr>
            <a:r>
              <a:rPr lang="cs-CZ" sz="2000"/>
              <a:t>systémový lupus erythematodes (SLE),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/>
              <a:t>revmatoidní artritida (RA)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/>
              <a:t>sklerodermie,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/>
              <a:t>dermatomyozitida a polymyozitida,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/>
              <a:t>Sjögrenův syndrom.</a:t>
            </a:r>
          </a:p>
          <a:p>
            <a:pPr marL="0" indent="0">
              <a:buNone/>
            </a:pPr>
            <a:endParaRPr lang="cs-CZ" sz="2000"/>
          </a:p>
        </p:txBody>
      </p:sp>
    </p:spTree>
    <p:extLst>
      <p:ext uri="{BB962C8B-B14F-4D97-AF65-F5344CB8AC3E}">
        <p14:creationId xmlns:p14="http://schemas.microsoft.com/office/powerpoint/2010/main" val="23106543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A445112-6CAE-7BAA-D710-D1D434C84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cs-CZ" sz="3800"/>
              <a:t>Systémový lupus erythematodes - (SLE)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685C21-9049-B461-6781-6833E9A34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cs-CZ" sz="2000" dirty="0"/>
              <a:t>autoimunitní systémové onemocnění pojiva, které postihuje především kůži, klouby, ledviny, srdce, CNS a plíce.</a:t>
            </a:r>
          </a:p>
          <a:p>
            <a:r>
              <a:rPr lang="cs-CZ" sz="2000" dirty="0"/>
              <a:t>vyznačuje hyperaktivitou B lymfocytů, které produkují autoprotilátky proti běžným proteinům jádra a cytoplazmy</a:t>
            </a:r>
          </a:p>
          <a:p>
            <a:r>
              <a:rPr lang="cs-CZ" sz="2000" dirty="0"/>
              <a:t>SLE má chronický </a:t>
            </a:r>
            <a:r>
              <a:rPr lang="cs-CZ" sz="2000" dirty="0" err="1"/>
              <a:t>relabující</a:t>
            </a:r>
            <a:r>
              <a:rPr lang="cs-CZ" sz="2000" dirty="0"/>
              <a:t> průběh s obdobími klidu a exacerbací. Mezi komplikace patří sekundární </a:t>
            </a:r>
            <a:r>
              <a:rPr lang="cs-CZ" sz="2000" dirty="0" err="1"/>
              <a:t>antifosfolipidový</a:t>
            </a:r>
            <a:r>
              <a:rPr lang="cs-CZ" sz="2000" dirty="0"/>
              <a:t> syndrom.</a:t>
            </a:r>
          </a:p>
          <a:p>
            <a:endParaRPr lang="cs-CZ" sz="20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014A142-5A40-4A8B-7CB5-2AF0D5C521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048" y="1970971"/>
            <a:ext cx="5458968" cy="291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5958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4B25EF8-9D14-5B81-ADCE-D26252193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cs-CZ" sz="5400"/>
              <a:t>Etiologie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968CC2F-F303-E2EB-1AF1-407B781EB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cs-CZ" sz="2200"/>
              <a:t>nejasná (genetická zátěž, infekční agens, hormony, epigenetika). Onemocnění se častěji vyskytuje u žen v reprodukčním věku.</a:t>
            </a:r>
          </a:p>
          <a:p>
            <a:r>
              <a:rPr lang="cs-CZ" sz="2200"/>
              <a:t> SLE je asociován s přítomností alel HLA DR2 a DR3.</a:t>
            </a:r>
          </a:p>
        </p:txBody>
      </p:sp>
    </p:spTree>
    <p:extLst>
      <p:ext uri="{BB962C8B-B14F-4D97-AF65-F5344CB8AC3E}">
        <p14:creationId xmlns:p14="http://schemas.microsoft.com/office/powerpoint/2010/main" val="24155950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7FD4D95-A309-474D-9EB6-C183C395D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cs-CZ" sz="5400" b="1"/>
              <a:t>Klinický obraz</a:t>
            </a:r>
            <a:r>
              <a:rPr lang="cs-CZ" sz="5400"/>
              <a:t> 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CD5D6D-6561-CB0F-DB19-E8C81C7C1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z="2200" b="1"/>
              <a:t>kožní forma</a:t>
            </a:r>
            <a:r>
              <a:rPr lang="cs-CZ" sz="2200"/>
              <a:t>: v obličeji motýlovitý exantém, ložiska podobná lupénce  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200" b="1"/>
              <a:t>kloubní forma</a:t>
            </a:r>
            <a:r>
              <a:rPr lang="cs-CZ" sz="2200"/>
              <a:t>: artralgie, artritida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200" b="1"/>
              <a:t>ledvinná forma</a:t>
            </a:r>
            <a:r>
              <a:rPr lang="cs-CZ" sz="2200"/>
              <a:t>: glomerulonefritida až selhání ledvin, proteinurie, hematurie,</a:t>
            </a:r>
          </a:p>
          <a:p>
            <a:pPr>
              <a:buFont typeface="+mj-lt"/>
              <a:buAutoNum type="arabicPeriod"/>
            </a:pPr>
            <a:r>
              <a:rPr lang="cs-CZ" sz="2200" b="1"/>
              <a:t>kardiopulmonální forma</a:t>
            </a:r>
            <a:r>
              <a:rPr lang="cs-CZ" sz="2200"/>
              <a:t>: fibrinózní perikarditida, endokarditida, pleuritida</a:t>
            </a:r>
          </a:p>
          <a:p>
            <a:pPr>
              <a:buFont typeface="+mj-lt"/>
              <a:buAutoNum type="arabicPeriod"/>
            </a:pPr>
            <a:r>
              <a:rPr lang="cs-CZ" sz="2200" b="1"/>
              <a:t>hematologická forma</a:t>
            </a:r>
            <a:r>
              <a:rPr lang="cs-CZ" sz="2200"/>
              <a:t>: anémie, leukopenie, trombocytopenie,</a:t>
            </a:r>
          </a:p>
          <a:p>
            <a:pPr>
              <a:buFont typeface="+mj-lt"/>
              <a:buAutoNum type="arabicPeriod"/>
            </a:pPr>
            <a:r>
              <a:rPr lang="cs-CZ" sz="2200" b="1"/>
              <a:t>neurologická forma</a:t>
            </a:r>
            <a:r>
              <a:rPr lang="cs-CZ" sz="2200"/>
              <a:t>: psychózy, křeče, CMP, neuropatie,</a:t>
            </a:r>
          </a:p>
          <a:p>
            <a:pPr>
              <a:buFont typeface="+mj-lt"/>
              <a:buAutoNum type="arabicPeriod"/>
            </a:pPr>
            <a:r>
              <a:rPr lang="cs-CZ" sz="2200" b="1"/>
              <a:t>gastrointestinální forma</a:t>
            </a:r>
            <a:r>
              <a:rPr lang="cs-CZ" sz="2200"/>
              <a:t>: hepatosplenomegalie, peritonitida, pankreatitida.</a:t>
            </a:r>
          </a:p>
        </p:txBody>
      </p:sp>
    </p:spTree>
    <p:extLst>
      <p:ext uri="{BB962C8B-B14F-4D97-AF65-F5344CB8AC3E}">
        <p14:creationId xmlns:p14="http://schemas.microsoft.com/office/powerpoint/2010/main" val="28643564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7F76717-3693-6957-4072-660D5CE83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cs-CZ" sz="5400"/>
              <a:t>Diagnostika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207A0B-AF29-94A0-EE47-5C31122F3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marL="514350" indent="-514350">
              <a:buAutoNum type="alphaLcParenR"/>
            </a:pPr>
            <a:r>
              <a:rPr lang="cs-CZ" sz="2000" b="1"/>
              <a:t>anamnéza a klinické příznaky</a:t>
            </a:r>
            <a:r>
              <a:rPr lang="cs-CZ" sz="2000"/>
              <a:t>,</a:t>
            </a:r>
            <a:br>
              <a:rPr lang="cs-CZ" sz="2000"/>
            </a:br>
            <a:endParaRPr lang="cs-CZ" sz="2000"/>
          </a:p>
          <a:p>
            <a:pPr marL="514350" indent="-514350">
              <a:buAutoNum type="alphaLcParenR"/>
            </a:pPr>
            <a:r>
              <a:rPr lang="cs-CZ" sz="2000"/>
              <a:t>b) </a:t>
            </a:r>
            <a:r>
              <a:rPr lang="cs-CZ" sz="2000" b="1"/>
              <a:t>laboratorně</a:t>
            </a:r>
            <a:r>
              <a:rPr lang="cs-CZ" sz="200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/>
              <a:t>sérologie: autoprotilátky ANA (antinukleární protilátky),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/>
              <a:t>snížení komplementu C3, C4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/>
              <a:t>antifosfolipidové protilátky – ACLA (antifosfolipidové protilátky)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/>
              <a:t>hematologický obraz – anémie, leukopenie, trombocytopenie,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/>
              <a:t>moč: proteinurie, hematurie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/>
              <a:t>biopsie postižených orgánů (např. ledvin) – nutná pro potvrzení diagnózy,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/>
              <a:t>další zobrazovací a funkční vyšetření dle lokalizace postižení.</a:t>
            </a:r>
          </a:p>
        </p:txBody>
      </p:sp>
    </p:spTree>
    <p:extLst>
      <p:ext uri="{BB962C8B-B14F-4D97-AF65-F5344CB8AC3E}">
        <p14:creationId xmlns:p14="http://schemas.microsoft.com/office/powerpoint/2010/main" val="489843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F1253F2-F65C-3AB8-4C9F-ED95A41DA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cs-CZ" sz="5400" b="1"/>
              <a:t>LE-buňky</a:t>
            </a:r>
            <a:endParaRPr lang="cs-CZ" sz="54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66687C-9D38-5716-5084-F3C5E8304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cs-CZ" sz="2200"/>
              <a:t>Jsou to asi 2–3× zvětšené granulocyty, které mají v cytoplazmě zbytky fagocytovaných buněčných jader. </a:t>
            </a:r>
          </a:p>
          <a:p>
            <a:r>
              <a:rPr lang="cs-CZ" sz="2200"/>
              <a:t>Vyskytují se často u lupus erythematodes, chronické polyartritidy a ostatních kolagenóz. </a:t>
            </a:r>
          </a:p>
          <a:p>
            <a:r>
              <a:rPr lang="cs-CZ" sz="2200"/>
              <a:t>Vznikají, pokud jsou přítomny antinukleární protilátky (antinukleární faktor) proti jádru vlastních buněk, prokazují se mikroskopicky nebo imunofluorescenčně či LE-latex fixačním testem.</a:t>
            </a:r>
          </a:p>
          <a:p>
            <a:pPr marL="0" indent="0">
              <a:buNone/>
            </a:pPr>
            <a:endParaRPr lang="cs-CZ" sz="2200"/>
          </a:p>
        </p:txBody>
      </p:sp>
    </p:spTree>
    <p:extLst>
      <p:ext uri="{BB962C8B-B14F-4D97-AF65-F5344CB8AC3E}">
        <p14:creationId xmlns:p14="http://schemas.microsoft.com/office/powerpoint/2010/main" val="35125675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0A49DF2-AFD7-665E-45B0-4D18FCB16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cs-CZ" sz="5400"/>
              <a:t>Terapie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3DEE72-CB0D-0375-FD06-D7BDC7B28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cs-CZ" sz="2200"/>
              <a:t>a) </a:t>
            </a:r>
            <a:r>
              <a:rPr lang="cs-CZ" sz="2200" b="1"/>
              <a:t>útlum autoprotilátek</a:t>
            </a:r>
            <a:r>
              <a:rPr lang="cs-CZ" sz="220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b="1"/>
              <a:t>glukokortikoidy</a:t>
            </a:r>
            <a:endParaRPr lang="cs-CZ" sz="2200"/>
          </a:p>
          <a:p>
            <a:pPr>
              <a:buFont typeface="Arial" panose="020B0604020202020204" pitchFamily="34" charset="0"/>
              <a:buChar char="•"/>
            </a:pPr>
            <a:r>
              <a:rPr lang="cs-CZ" sz="2200" b="1"/>
              <a:t>cyklofosfamid</a:t>
            </a:r>
            <a:r>
              <a:rPr lang="cs-CZ" sz="2200"/>
              <a:t> per os, i.v.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b="1"/>
              <a:t>cyklosporin A</a:t>
            </a:r>
            <a:r>
              <a:rPr lang="cs-CZ" sz="2200"/>
              <a:t> – u nefrotického syndromu,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b="1"/>
              <a:t>antimalarika</a:t>
            </a:r>
            <a:r>
              <a:rPr lang="cs-CZ" sz="2200"/>
              <a:t> </a:t>
            </a:r>
          </a:p>
          <a:p>
            <a:pPr marL="0" indent="0">
              <a:buNone/>
            </a:pPr>
            <a:endParaRPr lang="cs-CZ" sz="2200"/>
          </a:p>
          <a:p>
            <a:pPr marL="0" indent="0">
              <a:buNone/>
            </a:pPr>
            <a:r>
              <a:rPr lang="cs-CZ" sz="2200"/>
              <a:t>b) </a:t>
            </a:r>
            <a:r>
              <a:rPr lang="cs-CZ" sz="2200" b="1"/>
              <a:t>analgetika a antipyretika</a:t>
            </a:r>
            <a:r>
              <a:rPr lang="cs-CZ" sz="2200"/>
              <a:t> (mají zároveň antiflogistický účinek),</a:t>
            </a:r>
            <a:br>
              <a:rPr lang="cs-CZ" sz="2200"/>
            </a:br>
            <a:r>
              <a:rPr lang="cs-CZ" sz="2200"/>
              <a:t>c) </a:t>
            </a:r>
            <a:r>
              <a:rPr lang="cs-CZ" sz="2200" b="1"/>
              <a:t>orgánově specifické léky</a:t>
            </a:r>
            <a:r>
              <a:rPr lang="cs-CZ" sz="2200"/>
              <a:t>.</a:t>
            </a:r>
          </a:p>
          <a:p>
            <a:pPr marL="0" indent="0">
              <a:buNone/>
            </a:pPr>
            <a:endParaRPr lang="cs-CZ" sz="2200"/>
          </a:p>
        </p:txBody>
      </p:sp>
    </p:spTree>
    <p:extLst>
      <p:ext uri="{BB962C8B-B14F-4D97-AF65-F5344CB8AC3E}">
        <p14:creationId xmlns:p14="http://schemas.microsoft.com/office/powerpoint/2010/main" val="16104897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938076A-5A17-8454-9555-BCA12C75A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cs-CZ" sz="5000"/>
              <a:t>Sjögrenův syndrom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FEBAB4-82A4-7175-1F70-01909A357A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cs-CZ" sz="2200"/>
              <a:t>autoimunitní onemocnění, které se vyskytuje samostatně nebo provází SLE, RA, sklerodermii, PM, chronickou hepatitidu a je charakterizované zánětem až zánikem exokrinních žláz (slinných, slzných)</a:t>
            </a:r>
          </a:p>
          <a:p>
            <a:endParaRPr lang="cs-CZ" sz="220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63EDBA1-8424-C191-2A73-E8DDBDA06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048" y="2344030"/>
            <a:ext cx="5458968" cy="216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8180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0A96C66-D174-D6BE-FE95-E47306AA1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cs-CZ" sz="5400"/>
              <a:t>Klinický obraz a terapie 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0534C4-F352-13F3-C010-F169A7403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cs-CZ" sz="2200"/>
              <a:t>Zánět slinných žláz – bolestivé zduření po stranách tváří – není zánik žlázy </a:t>
            </a:r>
          </a:p>
          <a:p>
            <a:r>
              <a:rPr lang="cs-CZ" sz="2200"/>
              <a:t>suchost v ústech a rtů</a:t>
            </a:r>
          </a:p>
          <a:p>
            <a:r>
              <a:rPr lang="cs-CZ" sz="2200"/>
              <a:t>časté pití při jídle</a:t>
            </a:r>
          </a:p>
          <a:p>
            <a:r>
              <a:rPr lang="cs-CZ" sz="2200"/>
              <a:t>zánět spojivek (suchá keratokonjunktivitida), který se projeví pálením očí</a:t>
            </a:r>
          </a:p>
          <a:p>
            <a:r>
              <a:rPr lang="cs-CZ" sz="2200"/>
              <a:t>světloplachostí a suchostí kůže.</a:t>
            </a:r>
          </a:p>
          <a:p>
            <a:endParaRPr lang="cs-CZ" sz="2200"/>
          </a:p>
          <a:p>
            <a:r>
              <a:rPr lang="cs-CZ" sz="2200"/>
              <a:t>Substituce slz a slin a glukokortikoidy.</a:t>
            </a:r>
          </a:p>
        </p:txBody>
      </p:sp>
    </p:spTree>
    <p:extLst>
      <p:ext uri="{BB962C8B-B14F-4D97-AF65-F5344CB8AC3E}">
        <p14:creationId xmlns:p14="http://schemas.microsoft.com/office/powerpoint/2010/main" val="32374444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B1B6816-E1F3-DAB5-BBE6-188E83BCE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cs-CZ" sz="5000"/>
              <a:t>Mimokloubní revmatismus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C42F74-A46F-1F5D-12C1-D1776F252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cs-CZ" sz="2200" b="1"/>
              <a:t>Klinický obraz</a:t>
            </a:r>
            <a:r>
              <a:rPr lang="cs-CZ" sz="2200"/>
              <a:t> </a:t>
            </a:r>
          </a:p>
          <a:p>
            <a:pPr>
              <a:buNone/>
            </a:pPr>
            <a:r>
              <a:rPr lang="cs-CZ" sz="2200"/>
              <a:t>Revmatoza se zánětlivým infiltrátem v podkoží nad úponem, nad bursami nebo ve svalových obalech se projevují jako: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b="1"/>
              <a:t>entezopatie</a:t>
            </a:r>
            <a:r>
              <a:rPr lang="cs-CZ" sz="2200"/>
              <a:t> – zánět v oblasti úponu šlach,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b="1"/>
              <a:t>bursitidy</a:t>
            </a:r>
            <a:r>
              <a:rPr lang="cs-CZ" sz="2200"/>
              <a:t> – zánět burzy, tíhových váčků,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b="1"/>
              <a:t>myozitidy</a:t>
            </a:r>
            <a:r>
              <a:rPr lang="cs-CZ" sz="2200"/>
              <a:t> – záněty svalů,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b="1"/>
              <a:t>fascitidy</a:t>
            </a:r>
            <a:r>
              <a:rPr lang="cs-CZ" sz="2200"/>
              <a:t> – záněty svalových obalů,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b="1"/>
              <a:t>algický syndrom</a:t>
            </a:r>
            <a:r>
              <a:rPr lang="cs-CZ" sz="220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b="1"/>
              <a:t>úžinové syndromy</a:t>
            </a:r>
            <a:r>
              <a:rPr lang="cs-CZ" sz="220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b="1"/>
              <a:t>tendinitidy</a:t>
            </a:r>
            <a:r>
              <a:rPr lang="cs-CZ" sz="220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b="1"/>
              <a:t>Epikondylitidy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b="1"/>
              <a:t>svalové dystrofie</a:t>
            </a:r>
            <a:r>
              <a:rPr lang="cs-CZ" sz="2200"/>
              <a:t> a </a:t>
            </a:r>
            <a:r>
              <a:rPr lang="cs-CZ" sz="2200" b="1"/>
              <a:t>myopatie</a:t>
            </a:r>
            <a:r>
              <a:rPr lang="cs-CZ" sz="220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541835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D5EE2AF-4329-3B03-CB62-4D1302F9F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cs-CZ" sz="5400"/>
              <a:t>Pohledem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D5347D-8554-D0A3-0CE4-91B06A97F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cs-CZ" sz="2000"/>
              <a:t>Celkový pohled na pacienta</a:t>
            </a:r>
          </a:p>
          <a:p>
            <a:r>
              <a:rPr lang="cs-CZ" sz="2000"/>
              <a:t>Hlava: </a:t>
            </a:r>
          </a:p>
          <a:p>
            <a:pPr marL="0" indent="0">
              <a:buNone/>
            </a:pPr>
            <a:r>
              <a:rPr lang="cs-CZ" sz="2000"/>
              <a:t>Tvar, velikost – malá hlava = mikrocefalie</a:t>
            </a:r>
          </a:p>
          <a:p>
            <a:pPr marL="0" indent="0">
              <a:buNone/>
            </a:pPr>
            <a:r>
              <a:rPr lang="cs-CZ" sz="2000"/>
              <a:t>                 - velká hlava = makrocefalie (hydrocefalus) </a:t>
            </a:r>
          </a:p>
          <a:p>
            <a:r>
              <a:rPr lang="cs-CZ" sz="2000"/>
              <a:t>Krk: </a:t>
            </a:r>
          </a:p>
          <a:p>
            <a:pPr marL="0" indent="0">
              <a:buNone/>
            </a:pPr>
            <a:r>
              <a:rPr lang="cs-CZ" sz="2000"/>
              <a:t>Délka, zkrácený kývač – torticollis</a:t>
            </a:r>
          </a:p>
          <a:p>
            <a:r>
              <a:rPr lang="cs-CZ" sz="2000"/>
              <a:t>Hrudník: </a:t>
            </a:r>
          </a:p>
          <a:p>
            <a:pPr marL="0" indent="0">
              <a:buNone/>
            </a:pPr>
            <a:r>
              <a:rPr lang="cs-CZ" sz="2000"/>
              <a:t>Tvar – atletický, pyknický, patologický (hrb neboli gibbus)</a:t>
            </a:r>
          </a:p>
          <a:p>
            <a:r>
              <a:rPr lang="cs-CZ" sz="2000"/>
              <a:t>Páteř:</a:t>
            </a:r>
          </a:p>
          <a:p>
            <a:pPr marL="0" indent="0">
              <a:buNone/>
            </a:pPr>
            <a:r>
              <a:rPr lang="cs-CZ" sz="2000"/>
              <a:t>Kyfóza, lordóza, skolióza, deformace k jedné straně</a:t>
            </a:r>
          </a:p>
          <a:p>
            <a:r>
              <a:rPr lang="cs-CZ" sz="2000"/>
              <a:t>Charakter chůze:</a:t>
            </a:r>
          </a:p>
        </p:txBody>
      </p:sp>
    </p:spTree>
    <p:extLst>
      <p:ext uri="{BB962C8B-B14F-4D97-AF65-F5344CB8AC3E}">
        <p14:creationId xmlns:p14="http://schemas.microsoft.com/office/powerpoint/2010/main" val="26606851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2E77C34-F8E3-38D8-19D0-F24039451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cs-CZ" sz="5400"/>
              <a:t>Diagnostika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D69400-18C6-9388-0616-20F783469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cs-CZ" sz="2200"/>
              <a:t>a) </a:t>
            </a:r>
            <a:r>
              <a:rPr lang="cs-CZ" sz="2200" b="1"/>
              <a:t>Laboratorně</a:t>
            </a:r>
            <a:r>
              <a:rPr lang="cs-CZ" sz="220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/>
              <a:t>FW, CRP,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/>
              <a:t>biochemie: minerály (Ca, P), glykémie, funkce štítné žlázy,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/>
              <a:t>revmatologické testy: RF (revmatoidní faktor), ANA (antinukleární protilátky).</a:t>
            </a:r>
          </a:p>
          <a:p>
            <a:pPr>
              <a:buNone/>
            </a:pPr>
            <a:r>
              <a:rPr lang="cs-CZ" sz="2200"/>
              <a:t>b) </a:t>
            </a:r>
            <a:r>
              <a:rPr lang="cs-CZ" sz="2200" b="1"/>
              <a:t>Zobrazovací metody</a:t>
            </a:r>
            <a:r>
              <a:rPr lang="cs-CZ" sz="220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/>
              <a:t>RTG, UZ, MRI.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/>
              <a:t>Klinické testy: testy kloubní flexibility, funkční testy.</a:t>
            </a:r>
          </a:p>
          <a:p>
            <a:endParaRPr lang="cs-CZ" sz="2200"/>
          </a:p>
        </p:txBody>
      </p:sp>
    </p:spTree>
    <p:extLst>
      <p:ext uri="{BB962C8B-B14F-4D97-AF65-F5344CB8AC3E}">
        <p14:creationId xmlns:p14="http://schemas.microsoft.com/office/powerpoint/2010/main" val="38430924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6B60088-29B1-0188-895E-0C57AB17C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cs-CZ" sz="5400"/>
              <a:t>Terapie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28C85A-346A-12E3-82F2-D44FEA061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cs-CZ" sz="2200"/>
              <a:t>Zásadní je </a:t>
            </a:r>
            <a:r>
              <a:rPr lang="cs-CZ" sz="2200" b="1"/>
              <a:t>rehabilitace</a:t>
            </a:r>
            <a:r>
              <a:rPr lang="cs-CZ" sz="2200"/>
              <a:t> – odstranění přetížení, fyzikální terapie, masáže, trakce, elektroléčba, správné držení těla a cvičení.</a:t>
            </a:r>
          </a:p>
          <a:p>
            <a:pPr>
              <a:buFont typeface="+mj-lt"/>
              <a:buAutoNum type="arabicPeriod"/>
            </a:pPr>
            <a:r>
              <a:rPr lang="cs-CZ" sz="2200" b="1"/>
              <a:t>Farmakologická léčba</a:t>
            </a:r>
            <a:endParaRPr lang="cs-CZ" sz="2200"/>
          </a:p>
          <a:p>
            <a:pPr>
              <a:buFont typeface="Arial" panose="020B0604020202020204" pitchFamily="34" charset="0"/>
              <a:buChar char="•"/>
            </a:pPr>
            <a:r>
              <a:rPr lang="cs-CZ" sz="2200"/>
              <a:t>analgetika (Paracetamol, Metamizol),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/>
              <a:t>nesteroidní antiflogistika (Ibalgin, Aulin, Diclofenac aj.),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/>
              <a:t>myorelaxancia – u bolestí svalového původu (Sirdalud,),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/>
              <a:t>antidepresiva (Amitriptylin),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/>
              <a:t>v indikovaných případech kortikoidy nebo obstřiky (Diproforte), vitaminy skupiny B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b="1"/>
              <a:t>Chirurgická léčba</a:t>
            </a:r>
            <a:r>
              <a:rPr lang="cs-CZ" sz="2200"/>
              <a:t> – v indikovaných případech podle postižení a etiologie.</a:t>
            </a:r>
          </a:p>
          <a:p>
            <a:endParaRPr lang="cs-CZ" sz="2200"/>
          </a:p>
        </p:txBody>
      </p:sp>
    </p:spTree>
    <p:extLst>
      <p:ext uri="{BB962C8B-B14F-4D97-AF65-F5344CB8AC3E}">
        <p14:creationId xmlns:p14="http://schemas.microsoft.com/office/powerpoint/2010/main" val="38817651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34F9709-67EC-2023-A634-D9964D1E1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br>
              <a:rPr lang="cs-CZ" sz="3000" b="1"/>
            </a:br>
            <a:r>
              <a:rPr lang="cs-CZ" sz="3000" b="1"/>
              <a:t>Sklerodermie</a:t>
            </a:r>
            <a:br>
              <a:rPr lang="cs-CZ" sz="3000" b="1"/>
            </a:br>
            <a:endParaRPr lang="cs-CZ" sz="3000"/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231ACC-4BA9-BD79-7744-5466BF775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cs-CZ" sz="2200"/>
              <a:t>difuzní onemocnění pojiva, které postihuje kůži a vnitřní orgány fibrotizací sklerotického typu.</a:t>
            </a:r>
          </a:p>
          <a:p>
            <a:r>
              <a:rPr lang="cs-CZ" sz="2200" b="1"/>
              <a:t>Příčiny</a:t>
            </a:r>
            <a:br>
              <a:rPr lang="cs-CZ" sz="2200"/>
            </a:br>
            <a:r>
              <a:rPr lang="cs-CZ" sz="2200"/>
              <a:t>Neznámé, významnou roli hraje autoimunita, tvorba vlastních buněk, genetika a poškození cév. Výskyt specifických protilátek.</a:t>
            </a:r>
          </a:p>
          <a:p>
            <a:endParaRPr lang="cs-CZ" sz="2200"/>
          </a:p>
          <a:p>
            <a:pPr marL="0" indent="0">
              <a:buNone/>
            </a:pPr>
            <a:endParaRPr lang="cs-CZ" sz="2200"/>
          </a:p>
          <a:p>
            <a:pPr marL="0" indent="0">
              <a:buNone/>
            </a:pPr>
            <a:endParaRPr lang="cs-CZ" sz="220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7A101D9-7101-A88B-4605-5E1938243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048" y="2255322"/>
            <a:ext cx="5458968" cy="234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4559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B5B4AF0-FB18-ACFB-DAB5-27A3DD108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cs-CZ" sz="5400"/>
              <a:t>Klinický průběh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B5645B-942E-68F8-A2F8-BDD34170A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>
              <a:buFont typeface="+mj-lt"/>
              <a:buAutoNum type="arabicPeriod"/>
            </a:pPr>
            <a:r>
              <a:rPr lang="cs-CZ" sz="1700" b="1"/>
              <a:t>Kůže</a:t>
            </a:r>
            <a:r>
              <a:rPr lang="cs-CZ" sz="1700"/>
              <a:t> – sklerotizující revmatické onemocnění, postihující kůži, projevuje se chladnými končetinami:</a:t>
            </a:r>
          </a:p>
          <a:p>
            <a:pPr marL="742950" lvl="1" indent="-285750">
              <a:buFont typeface="+mj-lt"/>
              <a:buAutoNum type="arabicPeriod"/>
            </a:pPr>
            <a:r>
              <a:rPr lang="cs-CZ" sz="1700" b="1"/>
              <a:t>Raynaudův fenomén</a:t>
            </a:r>
            <a:r>
              <a:rPr lang="cs-CZ" sz="1700"/>
              <a:t> – na podkladě ztluštění a postižení kapilárního řečiště až ischemií prstů, někdy až gangréna</a:t>
            </a:r>
          </a:p>
          <a:p>
            <a:pPr marL="742950" lvl="1" indent="-285750">
              <a:buFont typeface="+mj-lt"/>
              <a:buAutoNum type="arabicPeriod"/>
            </a:pPr>
            <a:r>
              <a:rPr lang="cs-CZ" sz="1700" b="1"/>
              <a:t>kalcinóza</a:t>
            </a:r>
            <a:r>
              <a:rPr lang="cs-CZ" sz="1700"/>
              <a:t> – podkožní ložiska vápenatých solí;</a:t>
            </a:r>
          </a:p>
          <a:p>
            <a:pPr marL="742950" lvl="1" indent="-285750">
              <a:buFont typeface="+mj-lt"/>
              <a:buAutoNum type="arabicPeriod"/>
            </a:pPr>
            <a:r>
              <a:rPr lang="cs-CZ" sz="1700" b="1"/>
              <a:t>teleangiektazie</a:t>
            </a:r>
            <a:r>
              <a:rPr lang="cs-CZ" sz="1700"/>
              <a:t> – drobné rozšířené cévky;</a:t>
            </a:r>
          </a:p>
          <a:p>
            <a:pPr marL="742950" lvl="1" indent="-285750">
              <a:buFont typeface="+mj-lt"/>
              <a:buAutoNum type="arabicPeriod"/>
            </a:pPr>
            <a:r>
              <a:rPr lang="cs-CZ" sz="1700" b="1"/>
              <a:t>sklerodaktylie</a:t>
            </a:r>
            <a:r>
              <a:rPr lang="cs-CZ" sz="1700"/>
              <a:t> – postižení kůže rukou a prstů, tuhnutí kůže;</a:t>
            </a:r>
          </a:p>
          <a:p>
            <a:pPr marL="742950" lvl="1" indent="-285750">
              <a:buFont typeface="+mj-lt"/>
              <a:buAutoNum type="arabicPeriod"/>
            </a:pPr>
            <a:r>
              <a:rPr lang="cs-CZ" sz="1700" b="1"/>
              <a:t>maskovitý vzhled</a:t>
            </a:r>
            <a:r>
              <a:rPr lang="cs-CZ" sz="1700"/>
              <a:t> – tuhnutí kůže na tváři, ztráta mimiky.</a:t>
            </a:r>
          </a:p>
          <a:p>
            <a:pPr>
              <a:buFont typeface="+mj-lt"/>
              <a:buAutoNum type="arabicPeriod" startAt="2"/>
            </a:pPr>
            <a:r>
              <a:rPr lang="cs-CZ" sz="1700" b="1"/>
              <a:t>Plíce</a:t>
            </a:r>
            <a:r>
              <a:rPr lang="cs-CZ" sz="1700"/>
              <a:t> – dušnost, poruchy bronchopulmonální cirkulace, plicní hypertenze.</a:t>
            </a:r>
          </a:p>
          <a:p>
            <a:pPr>
              <a:buFont typeface="+mj-lt"/>
              <a:buAutoNum type="arabicPeriod" startAt="2"/>
            </a:pPr>
            <a:r>
              <a:rPr lang="cs-CZ" sz="1700" b="1"/>
              <a:t>Srdce</a:t>
            </a:r>
            <a:r>
              <a:rPr lang="cs-CZ" sz="1700"/>
              <a:t> – fibróza myokardu, poruchy převodního systému.</a:t>
            </a:r>
          </a:p>
          <a:p>
            <a:pPr>
              <a:buFont typeface="+mj-lt"/>
              <a:buAutoNum type="arabicPeriod" startAt="2"/>
            </a:pPr>
            <a:r>
              <a:rPr lang="cs-CZ" sz="1700" b="1"/>
              <a:t>GIT</a:t>
            </a:r>
            <a:r>
              <a:rPr lang="cs-CZ" sz="1700"/>
              <a:t> – dysfagie, reflux, porucha pasáže</a:t>
            </a:r>
          </a:p>
          <a:p>
            <a:pPr>
              <a:buFont typeface="+mj-lt"/>
              <a:buAutoNum type="arabicPeriod" startAt="2"/>
            </a:pPr>
            <a:r>
              <a:rPr lang="cs-CZ" sz="1700" b="1"/>
              <a:t>Ledviny</a:t>
            </a:r>
            <a:r>
              <a:rPr lang="cs-CZ" sz="1700"/>
              <a:t> – hypertenze, až maligní hypertenzní krize, renální selhání.</a:t>
            </a:r>
          </a:p>
          <a:p>
            <a:pPr marL="742950" lvl="1" indent="-285750">
              <a:buFont typeface="+mj-lt"/>
              <a:buAutoNum type="arabicPeriod"/>
            </a:pPr>
            <a:endParaRPr lang="cs-CZ" sz="1700"/>
          </a:p>
          <a:p>
            <a:endParaRPr lang="cs-CZ" sz="1700"/>
          </a:p>
        </p:txBody>
      </p:sp>
    </p:spTree>
    <p:extLst>
      <p:ext uri="{BB962C8B-B14F-4D97-AF65-F5344CB8AC3E}">
        <p14:creationId xmlns:p14="http://schemas.microsoft.com/office/powerpoint/2010/main" val="38419377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9B9E1A4-B979-7614-5EE2-67E3F33DF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cs-CZ" sz="5400"/>
              <a:t>Diagnostika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85BAA1-3D51-1F96-7643-D6193F9D7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200" b="1"/>
              <a:t>anamnéza a klinické vyšetření</a:t>
            </a:r>
            <a:r>
              <a:rPr lang="cs-CZ" sz="2200"/>
              <a:t>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b="1"/>
              <a:t>Raynaudův fenomén</a:t>
            </a:r>
            <a:r>
              <a:rPr lang="cs-CZ" sz="2200"/>
              <a:t>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b="1"/>
              <a:t>specifické autoprotilátky</a:t>
            </a:r>
            <a:r>
              <a:rPr lang="cs-CZ" sz="2200"/>
              <a:t> (ANA)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b="1"/>
              <a:t>biopsie kůže</a:t>
            </a:r>
            <a:r>
              <a:rPr lang="cs-CZ" sz="2200"/>
              <a:t>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b="1"/>
              <a:t>zobrazovací metody</a:t>
            </a:r>
            <a:r>
              <a:rPr lang="cs-CZ" sz="2200"/>
              <a:t> – RTG, funkční vyšetření plic.</a:t>
            </a:r>
          </a:p>
          <a:p>
            <a:endParaRPr lang="cs-CZ" sz="2200"/>
          </a:p>
        </p:txBody>
      </p:sp>
    </p:spTree>
    <p:extLst>
      <p:ext uri="{BB962C8B-B14F-4D97-AF65-F5344CB8AC3E}">
        <p14:creationId xmlns:p14="http://schemas.microsoft.com/office/powerpoint/2010/main" val="26422260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22BA9B2-EF0C-CE6D-D8A8-49A0508D2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br>
              <a:rPr lang="cs-CZ" sz="5400" b="1"/>
            </a:br>
            <a:r>
              <a:rPr lang="cs-CZ" sz="5400" b="1"/>
              <a:t>Terapie</a:t>
            </a:r>
            <a:br>
              <a:rPr lang="cs-CZ" sz="5400"/>
            </a:br>
            <a:endParaRPr lang="cs-CZ" sz="54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F6E6C4-F2E9-CC72-B3C5-FEAD76A4C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200" b="1"/>
              <a:t>kortikoidy a imunosupresiva</a:t>
            </a:r>
            <a:r>
              <a:rPr lang="cs-CZ" sz="2200"/>
              <a:t>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b="1"/>
              <a:t>vazodilatancia</a:t>
            </a:r>
            <a:r>
              <a:rPr lang="cs-CZ" sz="2200"/>
              <a:t> – nifedipin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b="1"/>
              <a:t>inhibitory ACE</a:t>
            </a:r>
            <a:r>
              <a:rPr lang="cs-CZ" sz="2200"/>
              <a:t> – (renální postižení),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b="1"/>
              <a:t>inhibitory protonové pumpy</a:t>
            </a:r>
            <a:r>
              <a:rPr lang="cs-CZ" sz="2200"/>
              <a:t> – při refluxu,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b="1"/>
              <a:t>rehabilitace rukou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b="1"/>
              <a:t>chirurgické řešení komplikací</a:t>
            </a:r>
            <a:r>
              <a:rPr lang="cs-CZ" sz="2200"/>
              <a:t> – např. kalcinóz nebo ulcerací na končetinách.</a:t>
            </a:r>
          </a:p>
          <a:p>
            <a:pPr marL="0" indent="0">
              <a:buNone/>
            </a:pPr>
            <a:endParaRPr lang="cs-CZ" sz="2200"/>
          </a:p>
        </p:txBody>
      </p:sp>
    </p:spTree>
    <p:extLst>
      <p:ext uri="{BB962C8B-B14F-4D97-AF65-F5344CB8AC3E}">
        <p14:creationId xmlns:p14="http://schemas.microsoft.com/office/powerpoint/2010/main" val="25342923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EDAD48A-659B-963E-119B-3265EAE44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cs-CZ" sz="3400"/>
              <a:t>Polymyozitida a dermatomyozitida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8866F3-A38A-7BE0-ABB6-E3381C9C8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cs-CZ" sz="2200"/>
              <a:t>Polymyozitida je zánětlivé onemocnění svalů neznámé příčiny.</a:t>
            </a:r>
          </a:p>
          <a:p>
            <a:r>
              <a:rPr lang="cs-CZ" sz="2200"/>
              <a:t>Záněty svalů vedou někdy k atrofii a náhradě vazivem. Postiženy jsou obvykle svaly, zvláště šíjové a kůže nad nimi. U dermatomyozitidy je výskyt většinou u žen a častý je paraneoplastický výskyt.</a:t>
            </a:r>
          </a:p>
          <a:p>
            <a:endParaRPr lang="cs-CZ" sz="2200" b="1"/>
          </a:p>
          <a:p>
            <a:r>
              <a:rPr lang="cs-CZ" sz="2200" b="1"/>
              <a:t>Etiologie</a:t>
            </a:r>
            <a:br>
              <a:rPr lang="cs-CZ" sz="2200"/>
            </a:br>
            <a:r>
              <a:rPr lang="cs-CZ" sz="2200"/>
              <a:t>Neznámá</a:t>
            </a:r>
          </a:p>
        </p:txBody>
      </p:sp>
    </p:spTree>
    <p:extLst>
      <p:ext uri="{BB962C8B-B14F-4D97-AF65-F5344CB8AC3E}">
        <p14:creationId xmlns:p14="http://schemas.microsoft.com/office/powerpoint/2010/main" val="15202960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FDE65FF-FCE5-7196-55CC-58CEBF50A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cs-CZ" sz="5400"/>
              <a:t>Klinický obraz a Diagnostika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9E22CF-1C77-8D21-80C0-FA89A5720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200"/>
              <a:t>slabost svalová v důsledku postižení svalových vláken,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/>
              <a:t>bolest svalů při pohybu, palpačně bolestivé svaly,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/>
              <a:t>zvýšená únava, teplota, někdy exantém na kůži,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/>
              <a:t>dysfagie při postižení svalů hltanu,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/>
              <a:t>dysartrie při postižení svalů jazyka.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200"/>
          </a:p>
          <a:p>
            <a:pPr>
              <a:buFont typeface="Arial" panose="020B0604020202020204" pitchFamily="34" charset="0"/>
              <a:buChar char="•"/>
            </a:pPr>
            <a:r>
              <a:rPr lang="cs-CZ" sz="2200"/>
              <a:t>laboratorně: zvýšené svalové enzymy (CK, Mb) a myoglobin, EMG – známky svalové denervace,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/>
              <a:t>biopsie svalu,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/>
              <a:t>MRI.</a:t>
            </a:r>
          </a:p>
          <a:p>
            <a:pPr marL="0" indent="0">
              <a:buNone/>
            </a:pPr>
            <a:endParaRPr lang="cs-CZ" sz="2200"/>
          </a:p>
          <a:p>
            <a:endParaRPr lang="cs-CZ" sz="2200"/>
          </a:p>
        </p:txBody>
      </p:sp>
    </p:spTree>
    <p:extLst>
      <p:ext uri="{BB962C8B-B14F-4D97-AF65-F5344CB8AC3E}">
        <p14:creationId xmlns:p14="http://schemas.microsoft.com/office/powerpoint/2010/main" val="17283967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D059F2F-51DB-5BD7-DE52-2E488994B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cs-CZ" sz="5400"/>
              <a:t>Terapie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F47E1F6-74F7-BF35-B0C8-5AE480F89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cs-CZ" sz="2200"/>
              <a:t>Prednison, imunosupresivní preparáty, plazmaferéza, fyzioterapie (!!! prevence atrofie a ztuhlosti).</a:t>
            </a:r>
          </a:p>
        </p:txBody>
      </p:sp>
    </p:spTree>
    <p:extLst>
      <p:ext uri="{BB962C8B-B14F-4D97-AF65-F5344CB8AC3E}">
        <p14:creationId xmlns:p14="http://schemas.microsoft.com/office/powerpoint/2010/main" val="14031581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990DC88-E3D4-6AC7-11BF-65CF12A9B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cs-CZ" sz="4600"/>
              <a:t>Degenerativní onemocnění páteře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0900DF-E5ED-B207-D1BA-9C5F27232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cs-CZ" sz="2200" b="1"/>
              <a:t>Bolesti bederní páteře</a:t>
            </a:r>
          </a:p>
          <a:p>
            <a:r>
              <a:rPr lang="cs-CZ" sz="2200"/>
              <a:t>Vertebrogenní algický (bolestivý) páteřní syndrom, který je projevem somatického onemocnění páteře, zejména degenerativního.</a:t>
            </a:r>
          </a:p>
        </p:txBody>
      </p:sp>
    </p:spTree>
    <p:extLst>
      <p:ext uri="{BB962C8B-B14F-4D97-AF65-F5344CB8AC3E}">
        <p14:creationId xmlns:p14="http://schemas.microsoft.com/office/powerpoint/2010/main" val="1861603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CC1F31C-BB03-36FF-D353-428317037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cs-CZ" sz="5400"/>
              <a:t>Pohmatem, poklepem, poslechem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8D7821-13A8-CD46-BC26-81AFC9ACE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cs-CZ" sz="2200"/>
              <a:t>Končetiny:</a:t>
            </a:r>
          </a:p>
          <a:p>
            <a:pPr marL="0" indent="0">
              <a:buNone/>
            </a:pPr>
            <a:r>
              <a:rPr lang="cs-CZ" sz="2200"/>
              <a:t>Svalový tonus, edémy, hydrops</a:t>
            </a:r>
          </a:p>
          <a:p>
            <a:r>
              <a:rPr lang="cs-CZ" sz="2200"/>
              <a:t>Páteř:</a:t>
            </a:r>
          </a:p>
          <a:p>
            <a:pPr marL="0" indent="0">
              <a:buNone/>
            </a:pPr>
            <a:r>
              <a:rPr lang="cs-CZ" sz="2200"/>
              <a:t>Vyhmatáváme trnové výběžky (bolestivost)</a:t>
            </a:r>
          </a:p>
          <a:p>
            <a:pPr marL="0" indent="0">
              <a:buNone/>
            </a:pPr>
            <a:r>
              <a:rPr lang="cs-CZ" sz="2200"/>
              <a:t>Přítomnost svalových spazmů (kontraktur) po stranách páteře</a:t>
            </a:r>
          </a:p>
          <a:p>
            <a:pPr marL="0" indent="0">
              <a:buNone/>
            </a:pPr>
            <a:endParaRPr lang="cs-CZ" sz="2200"/>
          </a:p>
          <a:p>
            <a:r>
              <a:rPr lang="cs-CZ" sz="2200"/>
              <a:t>Poklepem:</a:t>
            </a:r>
          </a:p>
          <a:p>
            <a:pPr marL="0" indent="0">
              <a:buNone/>
            </a:pPr>
            <a:r>
              <a:rPr lang="cs-CZ" sz="2200"/>
              <a:t>Bolestivost hlavy a obratlových trnů</a:t>
            </a:r>
          </a:p>
          <a:p>
            <a:r>
              <a:rPr lang="cs-CZ" sz="2200"/>
              <a:t>Poslechem:</a:t>
            </a:r>
          </a:p>
          <a:p>
            <a:pPr marL="0" indent="0">
              <a:buNone/>
            </a:pPr>
            <a:r>
              <a:rPr lang="cs-CZ" sz="2200"/>
              <a:t>Lupání (menisky), záněty šlach, artóza</a:t>
            </a:r>
          </a:p>
          <a:p>
            <a:pPr marL="0" indent="0">
              <a:buNone/>
            </a:pPr>
            <a:endParaRPr lang="cs-CZ" sz="2200"/>
          </a:p>
          <a:p>
            <a:pPr marL="0" indent="0">
              <a:buNone/>
            </a:pPr>
            <a:endParaRPr lang="cs-CZ" sz="2200"/>
          </a:p>
        </p:txBody>
      </p:sp>
    </p:spTree>
    <p:extLst>
      <p:ext uri="{BB962C8B-B14F-4D97-AF65-F5344CB8AC3E}">
        <p14:creationId xmlns:p14="http://schemas.microsoft.com/office/powerpoint/2010/main" val="1442966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A017880-9FB9-6C6F-0FE3-FF4C5C017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cs-CZ" sz="5400"/>
              <a:t>Klinický obraz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E096DC-AA80-ED28-F05A-E1A1DABD5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200"/>
              <a:t>bolesti páteře, které nutí dotyčného pacienta vyhledat lékaře,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/>
              <a:t>omezení pohybu,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/>
              <a:t>výpadek citlivosti, poruchy močení, stolice, svalů, atrofie, motorické oslabení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/>
              <a:t>svalové spasmy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/>
              <a:t>pozitivní nález při testech (např. Lasegueův příznak).</a:t>
            </a:r>
          </a:p>
          <a:p>
            <a:endParaRPr lang="cs-CZ" sz="2200"/>
          </a:p>
        </p:txBody>
      </p:sp>
    </p:spTree>
    <p:extLst>
      <p:ext uri="{BB962C8B-B14F-4D97-AF65-F5344CB8AC3E}">
        <p14:creationId xmlns:p14="http://schemas.microsoft.com/office/powerpoint/2010/main" val="188543261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8C9F4FC-3D65-F71C-C78C-09048C015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cs-CZ" sz="5400"/>
              <a:t>Diagnostika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E8E390-5DB2-27B2-90C9-8F43E2BBE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cs-CZ" sz="2200"/>
              <a:t>a) </a:t>
            </a:r>
            <a:r>
              <a:rPr lang="cs-CZ" sz="2200" b="1"/>
              <a:t>laboratorně</a:t>
            </a:r>
            <a:endParaRPr lang="cs-CZ" sz="2200"/>
          </a:p>
          <a:p>
            <a:pPr>
              <a:buFont typeface="Arial" panose="020B0604020202020204" pitchFamily="34" charset="0"/>
              <a:buChar char="•"/>
            </a:pPr>
            <a:r>
              <a:rPr lang="cs-CZ" sz="2200"/>
              <a:t>FW, CRP,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/>
              <a:t>odběr moči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/>
              <a:t>revmatologické testy: RF, ANA.</a:t>
            </a:r>
          </a:p>
          <a:p>
            <a:pPr>
              <a:buNone/>
            </a:pPr>
            <a:r>
              <a:rPr lang="cs-CZ" sz="2200"/>
              <a:t>b) </a:t>
            </a:r>
            <a:r>
              <a:rPr lang="cs-CZ" sz="2200" b="1"/>
              <a:t>zobrazovací metody</a:t>
            </a:r>
            <a:endParaRPr lang="cs-CZ" sz="2200"/>
          </a:p>
          <a:p>
            <a:pPr>
              <a:buFont typeface="Arial" panose="020B0604020202020204" pitchFamily="34" charset="0"/>
              <a:buChar char="•"/>
            </a:pPr>
            <a:r>
              <a:rPr lang="cs-CZ" sz="2200"/>
              <a:t>RTG, MRI, CT páteře.</a:t>
            </a:r>
          </a:p>
          <a:p>
            <a:pPr>
              <a:buNone/>
            </a:pPr>
            <a:r>
              <a:rPr lang="cs-CZ" sz="2200"/>
              <a:t>c) </a:t>
            </a:r>
            <a:r>
              <a:rPr lang="cs-CZ" sz="2200" b="1"/>
              <a:t>neurologické vyšetření</a:t>
            </a:r>
            <a:endParaRPr lang="cs-CZ" sz="2200"/>
          </a:p>
          <a:p>
            <a:pPr>
              <a:buFont typeface="Arial" panose="020B0604020202020204" pitchFamily="34" charset="0"/>
              <a:buChar char="•"/>
            </a:pPr>
            <a:r>
              <a:rPr lang="cs-CZ" sz="2200"/>
              <a:t>testování reflexů, napětí svalového aparátu, funkce stabilizačního systému páteře.</a:t>
            </a:r>
          </a:p>
          <a:p>
            <a:pPr marL="0" indent="0">
              <a:buNone/>
            </a:pPr>
            <a:endParaRPr lang="cs-CZ" sz="2200"/>
          </a:p>
        </p:txBody>
      </p:sp>
    </p:spTree>
    <p:extLst>
      <p:ext uri="{BB962C8B-B14F-4D97-AF65-F5344CB8AC3E}">
        <p14:creationId xmlns:p14="http://schemas.microsoft.com/office/powerpoint/2010/main" val="27564929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FC75782-2470-D239-8103-06DAEF3CD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cs-CZ" sz="5400"/>
              <a:t>Terapie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501D27-258B-E28D-B661-9F6ABDB74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>
              <a:buFont typeface="+mj-lt"/>
              <a:buAutoNum type="arabicPeriod"/>
            </a:pPr>
            <a:r>
              <a:rPr lang="cs-CZ" sz="2200" b="1"/>
              <a:t>Farmakologická léčba</a:t>
            </a:r>
            <a:endParaRPr lang="cs-CZ" sz="2200"/>
          </a:p>
          <a:p>
            <a:pPr>
              <a:buFont typeface="Arial" panose="020B0604020202020204" pitchFamily="34" charset="0"/>
              <a:buChar char="•"/>
            </a:pPr>
            <a:r>
              <a:rPr lang="cs-CZ" sz="2200"/>
              <a:t>analgetika (Paracetamol)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/>
              <a:t>nesteroidní antiflogistika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/>
              <a:t>Myorelaxancia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/>
              <a:t>u těžkých bolestí opiáty (Tramal)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/>
              <a:t>obstřiky bolestivých míst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/>
              <a:t>vitaminy B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b="1"/>
              <a:t>Chirurgická léčba</a:t>
            </a:r>
            <a:endParaRPr lang="cs-CZ" sz="2200"/>
          </a:p>
          <a:p>
            <a:pPr>
              <a:buFont typeface="Arial" panose="020B0604020202020204" pitchFamily="34" charset="0"/>
              <a:buChar char="•"/>
            </a:pPr>
            <a:r>
              <a:rPr lang="cs-CZ" sz="2200"/>
              <a:t>při těžkých výhřezech, útlaku míšních struktur, ztrátě čití a hybnosti dolních končetin – provádí se dekomprese nervových struktur</a:t>
            </a:r>
          </a:p>
        </p:txBody>
      </p:sp>
    </p:spTree>
    <p:extLst>
      <p:ext uri="{BB962C8B-B14F-4D97-AF65-F5344CB8AC3E}">
        <p14:creationId xmlns:p14="http://schemas.microsoft.com/office/powerpoint/2010/main" val="19451439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6DB974E-B68E-B364-DEFB-9D0CE0ECF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cs-CZ" sz="5000"/>
              <a:t>Skolióza (bočitost páteře)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4653DF-48C5-C9B5-0E90-6CB3FC176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cs-CZ" sz="1700"/>
              <a:t>Skolióza znamená vybočení páteře do strany, které je provázeno rotací obratlů.</a:t>
            </a:r>
          </a:p>
          <a:p>
            <a:r>
              <a:rPr lang="pl-PL" sz="1700"/>
              <a:t>Vybočením páteře do strany s rotací obratlů</a:t>
            </a:r>
            <a:endParaRPr lang="cs-CZ" sz="1700"/>
          </a:p>
          <a:p>
            <a:r>
              <a:rPr lang="cs-CZ" sz="1700"/>
              <a:t>Deformovaný hrudník utlačuje srdce a plíce</a:t>
            </a:r>
          </a:p>
          <a:p>
            <a:r>
              <a:rPr lang="cs-CZ" sz="1700" b="1"/>
              <a:t>Klinický obraz</a:t>
            </a:r>
            <a:br>
              <a:rPr lang="cs-CZ" sz="1700"/>
            </a:br>
            <a:r>
              <a:rPr lang="cs-CZ" sz="1700"/>
              <a:t>Deformace páteře, bolesti zad, dušnost, poruchy srdeční činnosti.</a:t>
            </a:r>
          </a:p>
          <a:p>
            <a:r>
              <a:rPr lang="cs-CZ" sz="1700" b="1"/>
              <a:t>Etiologie</a:t>
            </a:r>
            <a:br>
              <a:rPr lang="cs-CZ" sz="1700"/>
            </a:br>
            <a:r>
              <a:rPr lang="cs-CZ" sz="1700"/>
              <a:t>Vrozená vývojová vada, neznámá příčina, úraz, zánět, metabolická nebo neurogenní onemocnění.</a:t>
            </a:r>
          </a:p>
          <a:p>
            <a:pPr marL="0" indent="0">
              <a:buNone/>
            </a:pPr>
            <a:endParaRPr lang="cs-CZ" sz="170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A11DE51-847A-0981-D222-33CC3C4B55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048" y="1279531"/>
            <a:ext cx="5458968" cy="429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14868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02B9814-7132-66CF-2EA6-419FE0934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cs-CZ" sz="5400"/>
              <a:t>Diagnostika a Terapie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316AB5-7CC5-5579-4285-FC56F4C90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200" b="1"/>
              <a:t>fyzikální vyšetření</a:t>
            </a:r>
            <a:r>
              <a:rPr lang="cs-CZ" sz="2200"/>
              <a:t>: vyšetřuje se pohledem pacienta svlečeného do pasu, v předklonu, kdy se vytvoří vlivem asymetrie podél páteře val (hrb),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b="1"/>
              <a:t>rtg snímek</a:t>
            </a:r>
            <a:r>
              <a:rPr lang="cs-CZ" sz="2200"/>
              <a:t> a funkční snímky v různém stupni předklonu.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200"/>
          </a:p>
          <a:p>
            <a:r>
              <a:rPr lang="cs-CZ" sz="2200"/>
              <a:t>Podle závažnosti vady, která se hodnotí stupněm zakřivení páteře, rehabilitace (cvičení).</a:t>
            </a:r>
          </a:p>
          <a:p>
            <a:pPr marL="0" indent="0">
              <a:buNone/>
            </a:pPr>
            <a:endParaRPr lang="cs-CZ" sz="2200"/>
          </a:p>
          <a:p>
            <a:pPr marL="0" indent="0">
              <a:buNone/>
            </a:pPr>
            <a:endParaRPr lang="cs-CZ" sz="2200"/>
          </a:p>
          <a:p>
            <a:pPr marL="0" indent="0">
              <a:buNone/>
            </a:pPr>
            <a:endParaRPr lang="cs-CZ" sz="2200"/>
          </a:p>
          <a:p>
            <a:pPr marL="0" indent="0">
              <a:buNone/>
            </a:pPr>
            <a:endParaRPr lang="cs-CZ" sz="2200"/>
          </a:p>
        </p:txBody>
      </p:sp>
    </p:spTree>
    <p:extLst>
      <p:ext uri="{BB962C8B-B14F-4D97-AF65-F5344CB8AC3E}">
        <p14:creationId xmlns:p14="http://schemas.microsoft.com/office/powerpoint/2010/main" val="169007393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93D6B71-6F34-64F2-8AB0-F532FADE1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cs-CZ" sz="5000"/>
              <a:t>Scheuermannova choroba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1AB231-FC01-2137-0C4F-68F2BEEAA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cs-CZ" sz="1900"/>
              <a:t>klínovité zdeformování obratlových těl následkem jejich změknutí.</a:t>
            </a:r>
          </a:p>
          <a:p>
            <a:r>
              <a:rPr lang="cs-CZ" sz="1900"/>
              <a:t>Dochází k Změknutí obratlů, které způsobí jejich klínovitou deformaci</a:t>
            </a:r>
          </a:p>
          <a:p>
            <a:r>
              <a:rPr lang="cs-CZ" sz="1900"/>
              <a:t>typický „kovbojský postoji“</a:t>
            </a:r>
          </a:p>
          <a:p>
            <a:endParaRPr lang="cs-CZ" sz="1900" b="1"/>
          </a:p>
          <a:p>
            <a:r>
              <a:rPr lang="cs-CZ" sz="1900" b="1"/>
              <a:t>Etiologie</a:t>
            </a:r>
            <a:br>
              <a:rPr lang="cs-CZ" sz="1900"/>
            </a:br>
            <a:r>
              <a:rPr lang="cs-CZ" sz="1900"/>
              <a:t>Pravděpodobně porucha rovnováhy mezi pohlavními a růstovými hormony v pubertě s následným změknutím a klínovitým zdeformováním obratlových těl.</a:t>
            </a:r>
          </a:p>
          <a:p>
            <a:pPr marL="0" indent="0">
              <a:buNone/>
            </a:pPr>
            <a:endParaRPr lang="cs-CZ" sz="1900"/>
          </a:p>
          <a:p>
            <a:endParaRPr lang="cs-CZ" sz="190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85A4C08-7056-DAFB-A8C3-90DCE58B9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9336" y="640080"/>
            <a:ext cx="5438392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0133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E322698-FC76-7332-9E33-3352BF68C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cs-CZ" sz="5400"/>
              <a:t>Klinický obraz, Diagnostika a Terapie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18E19A-F5B7-7FD3-CB0C-D53691728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cs-CZ" sz="2200"/>
              <a:t>RTG v projekci hrudní</a:t>
            </a:r>
          </a:p>
          <a:p>
            <a:pPr marL="0" indent="0">
              <a:buNone/>
            </a:pPr>
            <a:endParaRPr lang="cs-CZ" sz="2200"/>
          </a:p>
          <a:p>
            <a:pPr>
              <a:buFont typeface="Arial" panose="020B0604020202020204" pitchFamily="34" charset="0"/>
              <a:buChar char="•"/>
            </a:pPr>
            <a:r>
              <a:rPr lang="cs-CZ" sz="2200" b="1"/>
              <a:t>rehabilitace</a:t>
            </a:r>
            <a:r>
              <a:rPr lang="cs-CZ" sz="2200"/>
              <a:t> – cvičení s posílením ochablých zádových svalů</a:t>
            </a:r>
          </a:p>
          <a:p>
            <a:pPr marL="0" indent="0">
              <a:buNone/>
            </a:pPr>
            <a:endParaRPr lang="cs-CZ" sz="2200"/>
          </a:p>
          <a:p>
            <a:pPr>
              <a:buFont typeface="Arial" panose="020B0604020202020204" pitchFamily="34" charset="0"/>
              <a:buChar char="•"/>
            </a:pPr>
            <a:r>
              <a:rPr lang="cs-CZ" sz="2200"/>
              <a:t>v těžkých případech operace,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b="1"/>
              <a:t>léčba v sádrovém lůžku je zastaralá</a:t>
            </a:r>
            <a:r>
              <a:rPr lang="cs-CZ" sz="2200"/>
              <a:t>.</a:t>
            </a:r>
          </a:p>
          <a:p>
            <a:pPr marL="0" indent="0">
              <a:buNone/>
            </a:pPr>
            <a:endParaRPr lang="cs-CZ" sz="2200"/>
          </a:p>
        </p:txBody>
      </p:sp>
    </p:spTree>
    <p:extLst>
      <p:ext uri="{BB962C8B-B14F-4D97-AF65-F5344CB8AC3E}">
        <p14:creationId xmlns:p14="http://schemas.microsoft.com/office/powerpoint/2010/main" val="421906170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12FA94F-D3A7-969D-C27F-FDD135132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cs-CZ" sz="5000"/>
              <a:t>Osteoporóza (řídnutí kostí)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E5AD64-E281-6C43-52CC-D8AC2279F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cs-CZ" sz="2200"/>
              <a:t>Osteoporóza je řídnutí kostí, charakterizované rovnoměrným úbytkem organické i anorganické složky kosti.</a:t>
            </a:r>
          </a:p>
          <a:p>
            <a:r>
              <a:rPr lang="pl-PL" sz="2200"/>
              <a:t>vzniká z poruchy kostního metabolismu</a:t>
            </a:r>
            <a:endParaRPr lang="cs-CZ" sz="2200"/>
          </a:p>
          <a:p>
            <a:r>
              <a:rPr lang="cs-CZ" sz="2200"/>
              <a:t>Kosti jsou křehké a snadno se lámou. </a:t>
            </a:r>
          </a:p>
          <a:p>
            <a:r>
              <a:rPr lang="cs-CZ" sz="2200"/>
              <a:t>Tím se zvyšuje riziko vzniku zlomeniny.</a:t>
            </a:r>
          </a:p>
          <a:p>
            <a:endParaRPr lang="cs-CZ" sz="2200"/>
          </a:p>
          <a:p>
            <a:endParaRPr lang="cs-CZ" sz="220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849FE51-4C07-6BC3-8058-AD372C327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048" y="1184000"/>
            <a:ext cx="5458968" cy="44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42127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F0A307F-E07B-1F11-22ED-0BED5400B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cs-CZ" sz="5400"/>
              <a:t>Etiologie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A7B85B-594C-98AA-AE2F-6EEA76F98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cs-CZ" sz="2200"/>
              <a:t>a) </a:t>
            </a:r>
            <a:r>
              <a:rPr lang="cs-CZ" sz="2200" b="1"/>
              <a:t>primární osteoporóza</a:t>
            </a:r>
            <a:r>
              <a:rPr lang="cs-CZ" sz="220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/>
              <a:t>senilní (typická pro starší lidi),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/>
              <a:t>postklimakterická, u žen po menopauze, vzniká z nedostatku estrogenu,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/>
              <a:t>s úbytkem vápníku (kalcia) v potravě.</a:t>
            </a:r>
          </a:p>
          <a:p>
            <a:pPr>
              <a:buNone/>
            </a:pPr>
            <a:r>
              <a:rPr lang="cs-CZ" sz="2200"/>
              <a:t>b) </a:t>
            </a:r>
            <a:r>
              <a:rPr lang="cs-CZ" sz="2200" b="1"/>
              <a:t>sekundární osteoporóza</a:t>
            </a:r>
            <a:r>
              <a:rPr lang="cs-CZ" sz="220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/>
              <a:t>dlouhodobé imobilizace, kouření, léky (kortikoidy, antiepileptika, heparin, cytostatika), alkohol, steroidy, hormony,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/>
              <a:t>z dlouhodobého onemocnění, které zhoršuje vstřebávání vápníku z kostí (Cushingův syndrom)</a:t>
            </a:r>
          </a:p>
        </p:txBody>
      </p:sp>
    </p:spTree>
    <p:extLst>
      <p:ext uri="{BB962C8B-B14F-4D97-AF65-F5344CB8AC3E}">
        <p14:creationId xmlns:p14="http://schemas.microsoft.com/office/powerpoint/2010/main" val="421305796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309B9E2-DEDC-88D7-214C-64E430F1B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cs-CZ" sz="5400"/>
              <a:t>Klinický obraz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ABF7F9-E0A5-003B-26F4-04246C4DB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200"/>
              <a:t>bolest v zádech (osteoporóza postihuje hlavně obratle), která se zvyšuje při zatížení nebo stání,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/>
              <a:t>typicky senilní (u starších lidí); snadno dojde např. k </a:t>
            </a:r>
            <a:r>
              <a:rPr lang="cs-CZ" sz="2200" b="1"/>
              <a:t>kompresivní zlomenině obratlů</a:t>
            </a:r>
            <a:r>
              <a:rPr lang="cs-CZ" sz="2200"/>
              <a:t>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/>
              <a:t>projevuje se často až při první patologické zlomenině (nejčastěji zlomeniny krčku femuru, obratlů, distálního předloktí).</a:t>
            </a:r>
          </a:p>
          <a:p>
            <a:pPr marL="0" indent="0">
              <a:buNone/>
            </a:pPr>
            <a:endParaRPr lang="cs-CZ" sz="2200"/>
          </a:p>
        </p:txBody>
      </p:sp>
    </p:spTree>
    <p:extLst>
      <p:ext uri="{BB962C8B-B14F-4D97-AF65-F5344CB8AC3E}">
        <p14:creationId xmlns:p14="http://schemas.microsoft.com/office/powerpoint/2010/main" val="144305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16E7A07-E1E8-8175-41F6-42964AC59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cs-CZ" sz="4600"/>
              <a:t>Vyšetření kloubní pohyblivosti (goniometrie) 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D13C69-F591-1B48-3DAA-D52C40E04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cs-CZ" sz="2200"/>
              <a:t>Znamená stanovení rozsahu pohybu. </a:t>
            </a:r>
          </a:p>
          <a:p>
            <a:r>
              <a:rPr lang="cs-CZ" sz="2200"/>
              <a:t>Vycházíme z nulového postavení</a:t>
            </a:r>
          </a:p>
          <a:p>
            <a:r>
              <a:rPr lang="cs-CZ" sz="2200"/>
              <a:t>Rozsah pohybu se uvádí ve stupních</a:t>
            </a:r>
          </a:p>
          <a:p>
            <a:r>
              <a:rPr lang="cs-CZ" sz="2200"/>
              <a:t>Srovnává se pohyb obou končetin</a:t>
            </a:r>
          </a:p>
          <a:p>
            <a:r>
              <a:rPr lang="cs-CZ" sz="2200"/>
              <a:t>Zjišťujeme rozsah jak aktivní, tak pasivní i v závislosti na bolesti</a:t>
            </a:r>
          </a:p>
          <a:p>
            <a:r>
              <a:rPr lang="cs-CZ" sz="2200"/>
              <a:t>Rozsah je přiměřený, hypermobilní, menší nebo žádný</a:t>
            </a:r>
          </a:p>
          <a:p>
            <a:endParaRPr lang="cs-CZ" sz="2200"/>
          </a:p>
          <a:p>
            <a:r>
              <a:rPr lang="cs-CZ" sz="2200"/>
              <a:t>Měření končetin:</a:t>
            </a:r>
          </a:p>
          <a:p>
            <a:pPr marL="0" indent="0">
              <a:buNone/>
            </a:pPr>
            <a:r>
              <a:rPr lang="cs-CZ" sz="2200"/>
              <a:t>Osové úchylky DK – frontální, sagitální</a:t>
            </a:r>
          </a:p>
          <a:p>
            <a:pPr marL="0" indent="0">
              <a:buNone/>
            </a:pPr>
            <a:r>
              <a:rPr lang="cs-CZ" sz="2200"/>
              <a:t>Obvod končetin – stehno, lýtko, paže, čéška atd…</a:t>
            </a:r>
          </a:p>
        </p:txBody>
      </p:sp>
    </p:spTree>
    <p:extLst>
      <p:ext uri="{BB962C8B-B14F-4D97-AF65-F5344CB8AC3E}">
        <p14:creationId xmlns:p14="http://schemas.microsoft.com/office/powerpoint/2010/main" val="387291842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FD0F4B9-28E0-93BC-870B-0FBAD385A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cs-CZ" sz="5400"/>
              <a:t>Diagnostika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676B0D-E0B0-151F-B539-6DEC61F12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cs-CZ" sz="2200"/>
              <a:t>Osteodenzitometrie je vyšetření, kterým se určuje hustota kostní hmoty (BMD – Bone Mineral Density). </a:t>
            </a:r>
          </a:p>
          <a:p>
            <a:r>
              <a:rPr lang="cs-CZ" sz="2200"/>
              <a:t>zmenšená mineralizace znamená osteopenii.</a:t>
            </a:r>
            <a:br>
              <a:rPr lang="cs-CZ" sz="2200"/>
            </a:br>
            <a:r>
              <a:rPr lang="cs-CZ" sz="2200"/>
              <a:t>Při zlomeninách se používá RTG. </a:t>
            </a:r>
          </a:p>
        </p:txBody>
      </p:sp>
    </p:spTree>
    <p:extLst>
      <p:ext uri="{BB962C8B-B14F-4D97-AF65-F5344CB8AC3E}">
        <p14:creationId xmlns:p14="http://schemas.microsoft.com/office/powerpoint/2010/main" val="176845798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C74A7DD-6BAB-DDBF-B039-DAACF6A3A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cs-CZ" sz="5400"/>
              <a:t>Terapie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DFCBC5-8492-80CC-484A-865E76229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cs-CZ" sz="2200"/>
              <a:t>vitamin D – vigantol </a:t>
            </a:r>
          </a:p>
          <a:p>
            <a:r>
              <a:rPr lang="cs-CZ" sz="2200"/>
              <a:t>estrogenová léčba</a:t>
            </a:r>
          </a:p>
          <a:p>
            <a:r>
              <a:rPr lang="cs-CZ" sz="2200"/>
              <a:t>Bisfosfonáty</a:t>
            </a:r>
          </a:p>
          <a:p>
            <a:r>
              <a:rPr lang="cs-CZ" sz="2200"/>
              <a:t>kalcitonin</a:t>
            </a:r>
          </a:p>
        </p:txBody>
      </p:sp>
    </p:spTree>
    <p:extLst>
      <p:ext uri="{BB962C8B-B14F-4D97-AF65-F5344CB8AC3E}">
        <p14:creationId xmlns:p14="http://schemas.microsoft.com/office/powerpoint/2010/main" val="141106758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69130C2-F958-3AEA-8E84-705F47891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br>
              <a:rPr lang="cs-CZ" sz="2200" b="1"/>
            </a:br>
            <a:r>
              <a:rPr lang="cs-CZ" sz="2200" b="1"/>
              <a:t>Osteomalacie</a:t>
            </a:r>
            <a:br>
              <a:rPr lang="cs-CZ" sz="2200" b="1"/>
            </a:br>
            <a:r>
              <a:rPr lang="cs-CZ" sz="2200" i="1"/>
              <a:t>(syn. rachitida, křivice, avitaminóza D)</a:t>
            </a:r>
            <a:br>
              <a:rPr lang="cs-CZ" sz="2200"/>
            </a:br>
            <a:endParaRPr lang="cs-CZ" sz="2200"/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60E471-853A-95C1-9D86-41863AB98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cs-CZ" sz="1700" dirty="0"/>
              <a:t>Osteomalacie je měknutí kostí, způsobené nedostatečnou mineralizací kosti.</a:t>
            </a:r>
          </a:p>
          <a:p>
            <a:r>
              <a:rPr lang="cs-CZ" sz="1700" dirty="0"/>
              <a:t>U dospělých se onemocnění nazývá </a:t>
            </a:r>
            <a:r>
              <a:rPr lang="cs-CZ" sz="1700" b="1" dirty="0"/>
              <a:t>osteomalacie</a:t>
            </a:r>
            <a:r>
              <a:rPr lang="cs-CZ" sz="1700" dirty="0"/>
              <a:t>, u kojenců </a:t>
            </a:r>
            <a:r>
              <a:rPr lang="cs-CZ" sz="1700" b="1" dirty="0"/>
              <a:t>rachitida</a:t>
            </a:r>
            <a:r>
              <a:rPr lang="cs-CZ" sz="1700" dirty="0"/>
              <a:t>. </a:t>
            </a:r>
          </a:p>
          <a:p>
            <a:pPr>
              <a:buNone/>
            </a:pPr>
            <a:r>
              <a:rPr lang="cs-CZ" sz="1700" b="1" dirty="0"/>
              <a:t>Etiologie</a:t>
            </a:r>
            <a:br>
              <a:rPr lang="cs-CZ" sz="1700" dirty="0"/>
            </a:br>
            <a:r>
              <a:rPr lang="cs-CZ" sz="1700" dirty="0"/>
              <a:t>Příčiny nedostatku vápníku a fosforu v kostech: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700" b="1" dirty="0"/>
              <a:t>zevní</a:t>
            </a:r>
            <a:r>
              <a:rPr lang="cs-CZ" sz="1700" dirty="0"/>
              <a:t>: nízký příjem vápníku ve stravě nebo nedostatek vitamínu D, který zajišťuje jeho vstřebání nebo snížený účinek účinné složky vitamínu D – jeho aktivní formy, chybí působení PTH (parathormonu),</a:t>
            </a:r>
          </a:p>
          <a:p>
            <a:pPr marL="0" indent="0">
              <a:buNone/>
            </a:pPr>
            <a:endParaRPr lang="cs-CZ" sz="17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1929FCB-54AE-B491-8998-CE1C3D31F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2760" y="640080"/>
            <a:ext cx="3771544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99974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A343606-BD7E-3D7D-71DE-482EDAE1E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cs-CZ" sz="5400"/>
              <a:t>Klinický obraz a Diagnostika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3BD7A0-0EE3-CD33-2E69-FDF7DC2CE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200"/>
              <a:t>typické změny na kostech, často deformity obratlů, které se projeví kyfózou páteře, deformity pánve, deformity končetin u dětí a jejich zkrácení nebo ohnutí,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/>
              <a:t>bolesti kostí a svalová slabost, typický je symetrický svalový úbytek dolních končetin se zvýšenou dráždivostí.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200"/>
          </a:p>
          <a:p>
            <a:pPr>
              <a:buFont typeface="Arial" panose="020B0604020202020204" pitchFamily="34" charset="0"/>
              <a:buChar char="•"/>
            </a:pPr>
            <a:r>
              <a:rPr lang="cs-CZ" sz="2200" b="1"/>
              <a:t>RTG</a:t>
            </a:r>
            <a:r>
              <a:rPr lang="cs-CZ" sz="2200"/>
              <a:t> – bolest a přidružené snímky</a:t>
            </a:r>
          </a:p>
        </p:txBody>
      </p:sp>
    </p:spTree>
    <p:extLst>
      <p:ext uri="{BB962C8B-B14F-4D97-AF65-F5344CB8AC3E}">
        <p14:creationId xmlns:p14="http://schemas.microsoft.com/office/powerpoint/2010/main" val="85235140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D5B53FE-0429-1AF4-18D6-676C72D3A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cs-CZ" sz="5400"/>
              <a:t>Terapie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41CD64-5430-7D07-0AD5-EC5642ACC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200"/>
              <a:t>podávání vápníku a vitamínu D,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/>
              <a:t>v české dětské populaci se preventivně podávají pravidelně kapky nebo kapsle s vitamínem D3 do 1 roku věku.</a:t>
            </a:r>
          </a:p>
          <a:p>
            <a:pPr marL="0" indent="0">
              <a:buNone/>
            </a:pPr>
            <a:endParaRPr lang="cs-CZ" sz="2200"/>
          </a:p>
        </p:txBody>
      </p:sp>
    </p:spTree>
    <p:extLst>
      <p:ext uri="{BB962C8B-B14F-4D97-AF65-F5344CB8AC3E}">
        <p14:creationId xmlns:p14="http://schemas.microsoft.com/office/powerpoint/2010/main" val="11772947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A948547-4CB4-636D-A47F-9F4853EC1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cs-CZ" sz="5000"/>
              <a:t>Osteoartróza v oblasti páteře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4E453F-9066-CC80-2560-EC3480F66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cs-CZ" sz="2200"/>
              <a:t>Spondylartróza je degenerativní onemocnění meziobratlových kloubů.</a:t>
            </a:r>
            <a:br>
              <a:rPr lang="cs-CZ" sz="2200"/>
            </a:br>
            <a:r>
              <a:rPr lang="cs-CZ" sz="2200"/>
              <a:t>Spondylóza je degenerativní postižení obratlových těl.</a:t>
            </a:r>
          </a:p>
          <a:p>
            <a:pPr marL="0" indent="0">
              <a:buNone/>
            </a:pPr>
            <a:endParaRPr lang="cs-CZ" sz="2200"/>
          </a:p>
          <a:p>
            <a:pPr marL="0" indent="0">
              <a:buNone/>
            </a:pPr>
            <a:r>
              <a:rPr lang="cs-CZ" sz="2200"/>
              <a:t> Při spondylartróze (osteoartróze v oblasti páteře) vznikají na meziobratlových kloubech výrůstky</a:t>
            </a:r>
          </a:p>
          <a:p>
            <a:pPr marL="0" indent="0">
              <a:buNone/>
            </a:pPr>
            <a:endParaRPr lang="cs-CZ" sz="2200"/>
          </a:p>
          <a:p>
            <a:pPr marL="0" indent="0">
              <a:buNone/>
            </a:pPr>
            <a:r>
              <a:rPr lang="cs-CZ" sz="2200"/>
              <a:t>Při spondylóze degenerují obratlová těla. Po jejich stranách vznikají obloukovité výrůstky, které se v konečném stadiu mohou spojit, což vede k zúžení obratlové štěrbiny.</a:t>
            </a:r>
          </a:p>
        </p:txBody>
      </p:sp>
    </p:spTree>
    <p:extLst>
      <p:ext uri="{BB962C8B-B14F-4D97-AF65-F5344CB8AC3E}">
        <p14:creationId xmlns:p14="http://schemas.microsoft.com/office/powerpoint/2010/main" val="258128491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57999FC-EADA-7BFC-2D6A-96438F424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cs-CZ" sz="5400"/>
              <a:t>Etiologie, Klinický obraz a Diagnostika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B61512-08F9-B7DB-50B8-F4D1FBEB1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cs-CZ" sz="2200"/>
              <a:t>Neznámá.</a:t>
            </a:r>
            <a:br>
              <a:rPr lang="cs-CZ" sz="2200"/>
            </a:br>
            <a:r>
              <a:rPr lang="cs-CZ" sz="2200"/>
              <a:t>Přetížení páteře sportem, poškození obratlů úrazem, metabolická onemocnění, zánětlivá, úseky.</a:t>
            </a:r>
          </a:p>
          <a:p>
            <a:endParaRPr lang="cs-CZ" sz="2200"/>
          </a:p>
          <a:p>
            <a:r>
              <a:rPr lang="cs-CZ" sz="2200"/>
              <a:t>Začíná nenápadně bolestí, které se v klidu lepší, později silné kořenové bolesti, které vystřelují podle drážděného nervu.</a:t>
            </a:r>
          </a:p>
          <a:p>
            <a:endParaRPr lang="cs-CZ" sz="2200"/>
          </a:p>
          <a:p>
            <a:r>
              <a:rPr lang="cs-CZ" sz="2200"/>
              <a:t>RTG a neurologické vyšetření: podle propagace bolesti je určena lokalizace.</a:t>
            </a:r>
          </a:p>
        </p:txBody>
      </p:sp>
    </p:spTree>
    <p:extLst>
      <p:ext uri="{BB962C8B-B14F-4D97-AF65-F5344CB8AC3E}">
        <p14:creationId xmlns:p14="http://schemas.microsoft.com/office/powerpoint/2010/main" val="250769698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C36605A-AE50-F5CB-F331-BB8B489E9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cs-CZ" sz="5400"/>
              <a:t>Terapie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C0C304-22F5-D3CC-C082-32D3D9BBC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cs-CZ" sz="2200"/>
              <a:t>zpočátku konzervativní: </a:t>
            </a:r>
          </a:p>
          <a:p>
            <a:r>
              <a:rPr lang="cs-CZ" sz="2200"/>
              <a:t>rehabilitace</a:t>
            </a:r>
          </a:p>
          <a:p>
            <a:r>
              <a:rPr lang="cs-CZ" sz="2200"/>
              <a:t>vitamíny</a:t>
            </a:r>
          </a:p>
          <a:p>
            <a:r>
              <a:rPr lang="cs-CZ" sz="2200"/>
              <a:t>analgetika</a:t>
            </a:r>
          </a:p>
          <a:p>
            <a:r>
              <a:rPr lang="cs-CZ" sz="2200"/>
              <a:t>protizánětlivé přípravky</a:t>
            </a:r>
          </a:p>
          <a:p>
            <a:r>
              <a:rPr lang="cs-CZ" sz="2200"/>
              <a:t>kyselina hyaluronová</a:t>
            </a:r>
          </a:p>
        </p:txBody>
      </p:sp>
    </p:spTree>
    <p:extLst>
      <p:ext uri="{BB962C8B-B14F-4D97-AF65-F5344CB8AC3E}">
        <p14:creationId xmlns:p14="http://schemas.microsoft.com/office/powerpoint/2010/main" val="398107468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1C25BCB-5734-17F4-9682-51EF58772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cs-CZ" sz="5400"/>
              <a:t>Diskopatie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FB4D38-958E-5250-A809-5CDBFC33C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nl-NL" sz="2200"/>
              <a:t>Diskopatie je degenerativní onemocnění meziobratlových plotének.</a:t>
            </a:r>
            <a:endParaRPr lang="cs-CZ" sz="2200"/>
          </a:p>
          <a:p>
            <a:r>
              <a:rPr lang="cs-CZ" sz="2200" b="1"/>
              <a:t>Příčiny</a:t>
            </a:r>
            <a:br>
              <a:rPr lang="cs-CZ" sz="2200"/>
            </a:br>
            <a:r>
              <a:rPr lang="cs-CZ" sz="2200"/>
              <a:t>Degenerace meziobratlové ploténky je její nedostatečná hydratace, výživa nebo přetěžování.</a:t>
            </a:r>
          </a:p>
        </p:txBody>
      </p:sp>
    </p:spTree>
    <p:extLst>
      <p:ext uri="{BB962C8B-B14F-4D97-AF65-F5344CB8AC3E}">
        <p14:creationId xmlns:p14="http://schemas.microsoft.com/office/powerpoint/2010/main" val="47224038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357C6F3-D56F-492C-8DB7-94FE0957B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cs-CZ" sz="5400" b="1"/>
              <a:t>Klinický obraz</a:t>
            </a:r>
            <a:br>
              <a:rPr lang="cs-CZ" sz="5400"/>
            </a:br>
            <a:endParaRPr lang="cs-CZ" sz="54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9EF6DC6-1734-D2ED-639D-C9C54856C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cs-CZ" sz="2200"/>
              <a:t>Bolest zad, často vystřelující do dolní končetiny při výhřezu bederní ploténky, při výhřezu krční ploténky vystřeluje bolest do horní končetiny. Může být přítomno brnění nebo porucha hybnosti, citlivosti, případně i ochrnutí. Bolest se může zhoršovat kašlem, kýchnutím nebo pohybem. Často bývá přítomen pozitivní Lasegueův příznak (bolest při zvedání natažené dolní končetiny vleže). Výhřez nejčastěji postihuje úseky L4–L5 a L5–S1.</a:t>
            </a:r>
          </a:p>
        </p:txBody>
      </p:sp>
    </p:spTree>
    <p:extLst>
      <p:ext uri="{BB962C8B-B14F-4D97-AF65-F5344CB8AC3E}">
        <p14:creationId xmlns:p14="http://schemas.microsoft.com/office/powerpoint/2010/main" val="667367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80488A6-688A-FBBE-1F4A-CFFF74CD1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cs-CZ" sz="5400"/>
              <a:t>Přístrojové vyšetřovací metody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33913A-C7CA-1558-773A-60CBD5EFE5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cs-CZ" sz="2200"/>
              <a:t>Artroskopie:</a:t>
            </a:r>
          </a:p>
          <a:p>
            <a:pPr marL="0" indent="0">
              <a:buNone/>
            </a:pPr>
            <a:r>
              <a:rPr lang="cs-CZ" sz="2200"/>
              <a:t>Endoskopická vyšetřovací metoda</a:t>
            </a:r>
          </a:p>
          <a:p>
            <a:pPr marL="0" indent="0">
              <a:buNone/>
            </a:pPr>
            <a:r>
              <a:rPr lang="cs-CZ" sz="2200"/>
              <a:t>RTG:</a:t>
            </a:r>
          </a:p>
          <a:p>
            <a:pPr marL="0" indent="0">
              <a:buNone/>
            </a:pPr>
            <a:r>
              <a:rPr lang="cs-CZ" sz="2200"/>
              <a:t>Nativní -  provádí se předozadní a boční snímek</a:t>
            </a:r>
          </a:p>
          <a:p>
            <a:pPr marL="0" indent="0">
              <a:buNone/>
            </a:pPr>
            <a:r>
              <a:rPr lang="cs-CZ" sz="2200"/>
              <a:t>CT - zejména u úrazů páteře a pánve, ke zjišťování denzity</a:t>
            </a:r>
          </a:p>
          <a:p>
            <a:pPr marL="0" indent="0">
              <a:buNone/>
            </a:pPr>
            <a:r>
              <a:rPr lang="cs-CZ" sz="2200"/>
              <a:t>Artrografie -  je rtg kontrastní vyšetření kloubu </a:t>
            </a:r>
          </a:p>
          <a:p>
            <a:pPr marL="0" indent="0">
              <a:buNone/>
            </a:pPr>
            <a:r>
              <a:rPr lang="cs-CZ" sz="2200"/>
              <a:t>Angiografie – slouží k odhalení porušené tepny</a:t>
            </a:r>
          </a:p>
          <a:p>
            <a:r>
              <a:rPr lang="cs-CZ" sz="2200"/>
              <a:t>MR – k odhalení poranění měkkých tkání</a:t>
            </a:r>
          </a:p>
          <a:p>
            <a:r>
              <a:rPr lang="cs-CZ" sz="2200"/>
              <a:t>USG -  vrozená vývojová dysplazie kyčlí</a:t>
            </a:r>
          </a:p>
          <a:p>
            <a:pPr marL="0" indent="0">
              <a:buNone/>
            </a:pPr>
            <a:endParaRPr lang="cs-CZ" sz="2200"/>
          </a:p>
        </p:txBody>
      </p:sp>
    </p:spTree>
    <p:extLst>
      <p:ext uri="{BB962C8B-B14F-4D97-AF65-F5344CB8AC3E}">
        <p14:creationId xmlns:p14="http://schemas.microsoft.com/office/powerpoint/2010/main" val="413877034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C2E9C95-44E5-0F58-8C66-91B3A9F76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cs-CZ" sz="5400"/>
              <a:t>Terapie a Diagnostika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4F03A3-601B-C2B3-7421-E9CD35137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cs-CZ" sz="2200"/>
              <a:t>V některých případech je léčba konzervativní, i když trvalou úlevu od bolesti zajistí jen neurochirurgická operace s odstraněním vyhřezlé ploténky.</a:t>
            </a:r>
          </a:p>
          <a:p>
            <a:endParaRPr lang="cs-CZ" sz="2200"/>
          </a:p>
          <a:p>
            <a:pPr>
              <a:buFont typeface="Arial" panose="020B0604020202020204" pitchFamily="34" charset="0"/>
              <a:buChar char="•"/>
            </a:pPr>
            <a:r>
              <a:rPr lang="cs-CZ" sz="2200" b="1"/>
              <a:t>RTG, MR, CT</a:t>
            </a:r>
            <a:r>
              <a:rPr lang="cs-CZ" sz="2200"/>
              <a:t>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b="1"/>
              <a:t>neurologické vyšetření</a:t>
            </a:r>
            <a:r>
              <a:rPr lang="cs-CZ" sz="2200"/>
              <a:t>.</a:t>
            </a:r>
          </a:p>
          <a:p>
            <a:pPr marL="0" indent="0">
              <a:buNone/>
            </a:pPr>
            <a:endParaRPr lang="cs-CZ" sz="2200"/>
          </a:p>
        </p:txBody>
      </p:sp>
    </p:spTree>
    <p:extLst>
      <p:ext uri="{BB962C8B-B14F-4D97-AF65-F5344CB8AC3E}">
        <p14:creationId xmlns:p14="http://schemas.microsoft.com/office/powerpoint/2010/main" val="380327233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61A5BFA-817D-B78F-A1F6-4F39CA5DC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cs-CZ" sz="5400"/>
              <a:t>Spondylartritida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BAFFD7-CAC3-3DCA-D096-B5EF3AC44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pPr>
              <a:buNone/>
            </a:pPr>
            <a:r>
              <a:rPr lang="cs-CZ" sz="2000"/>
              <a:t>(</a:t>
            </a:r>
            <a:r>
              <a:rPr lang="cs-CZ" sz="2000" i="1"/>
              <a:t>syn. ankylozující spondylartritida, morbus Bechtěrev, Bechtěrevova choroba</a:t>
            </a:r>
            <a:r>
              <a:rPr lang="cs-CZ" sz="2000"/>
              <a:t>)</a:t>
            </a:r>
          </a:p>
          <a:p>
            <a:r>
              <a:rPr lang="cs-CZ" sz="2000" b="1"/>
              <a:t>Definice</a:t>
            </a:r>
            <a:br>
              <a:rPr lang="cs-CZ" sz="2000"/>
            </a:br>
            <a:r>
              <a:rPr lang="cs-CZ" sz="2000"/>
              <a:t>Spondylartritida je zánětlivé onemocnění páteře, které postihuje páteřní klouby, vazy a meziobratlové ploténky.</a:t>
            </a:r>
          </a:p>
          <a:p>
            <a:r>
              <a:rPr lang="cs-CZ" sz="2000"/>
              <a:t>nemocnění nejasné etiologie, které vede k postupnému srůstání obratlů (ankylozující spondylartritida)</a:t>
            </a:r>
          </a:p>
          <a:p>
            <a:pPr marL="0" indent="0">
              <a:buNone/>
            </a:pPr>
            <a:endParaRPr lang="cs-CZ" sz="200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64062DF-B8BC-68CC-980B-5FB97A557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5820" y="640080"/>
            <a:ext cx="3165424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96494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15EEACE-07C5-E4E5-51CD-B1549454A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cs-CZ" sz="5400"/>
              <a:t>Etiologie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3A1C9E-127C-2C21-904B-C64DBF85B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cs-CZ" sz="2200"/>
              <a:t>Autoimunitní základ, genetická predispozice</a:t>
            </a:r>
          </a:p>
          <a:p>
            <a:pPr marL="0" indent="0">
              <a:buNone/>
            </a:pPr>
            <a:br>
              <a:rPr lang="cs-CZ" sz="2200"/>
            </a:br>
            <a:endParaRPr lang="cs-CZ" sz="2200"/>
          </a:p>
          <a:p>
            <a:r>
              <a:rPr lang="cs-CZ" sz="2200"/>
              <a:t>Onemocnění začíná často v mladším věku, převážně u mužů</a:t>
            </a:r>
          </a:p>
          <a:p>
            <a:r>
              <a:rPr lang="cs-CZ" sz="2200"/>
              <a:t>má chronický průběh s bolestmi zad </a:t>
            </a:r>
          </a:p>
          <a:p>
            <a:r>
              <a:rPr lang="cs-CZ" sz="2200"/>
              <a:t>omezením hybnosti a nakonec úplným ztuhnutím páteře.</a:t>
            </a:r>
          </a:p>
          <a:p>
            <a:endParaRPr lang="cs-CZ" sz="2200"/>
          </a:p>
        </p:txBody>
      </p:sp>
    </p:spTree>
    <p:extLst>
      <p:ext uri="{BB962C8B-B14F-4D97-AF65-F5344CB8AC3E}">
        <p14:creationId xmlns:p14="http://schemas.microsoft.com/office/powerpoint/2010/main" val="265972534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A9F09B5-0AC9-33A3-4D85-EEC1E49F8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cs-CZ" sz="5400"/>
              <a:t>Klinický obraz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E75A7A-EE58-3E63-E505-91B7278F3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200" i="1"/>
              <a:t>bolest v oblasti beder</a:t>
            </a:r>
            <a:r>
              <a:rPr lang="cs-CZ" sz="2200"/>
              <a:t>, především ráno (zánětlivá bolest páteře), která se po rozhýbání zmírní,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/>
              <a:t>typické držení těla (schýlený postoj),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/>
              <a:t>únava, subfebrilie, ztráta chuti k jídlu, váhový úbytek,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/>
              <a:t>postižení dalších kloubů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i="1"/>
              <a:t>extraartikulární projevy</a:t>
            </a:r>
            <a:endParaRPr lang="cs-CZ" sz="2200"/>
          </a:p>
        </p:txBody>
      </p:sp>
    </p:spTree>
    <p:extLst>
      <p:ext uri="{BB962C8B-B14F-4D97-AF65-F5344CB8AC3E}">
        <p14:creationId xmlns:p14="http://schemas.microsoft.com/office/powerpoint/2010/main" val="422602555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E6EFB9F-2DDD-2526-E079-27911A06E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br>
              <a:rPr lang="cs-CZ" sz="5000" b="1"/>
            </a:br>
            <a:r>
              <a:rPr lang="cs-CZ" sz="5000" b="1"/>
              <a:t>Diagnostika a Terapie</a:t>
            </a:r>
            <a:br>
              <a:rPr lang="cs-CZ" sz="5000"/>
            </a:br>
            <a:endParaRPr lang="cs-CZ" sz="50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66B2BF-A2E7-581A-8E3C-8B4FCB28F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200"/>
              <a:t>anamnéza, fyzikální vyšetření, RTG sakroiliakálních kloubů,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/>
              <a:t>laboratoř: zvýšené zánětlivé parametry (FW, CRP)</a:t>
            </a:r>
          </a:p>
          <a:p>
            <a:pPr marL="0" indent="0">
              <a:buNone/>
            </a:pPr>
            <a:endParaRPr lang="cs-CZ" sz="2200"/>
          </a:p>
          <a:p>
            <a:pPr>
              <a:buFont typeface="Arial" panose="020B0604020202020204" pitchFamily="34" charset="0"/>
              <a:buChar char="•"/>
            </a:pPr>
            <a:r>
              <a:rPr lang="cs-CZ" sz="2200"/>
              <a:t>nesteroidní antirevmatika,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b="1"/>
              <a:t>armakologická léčba</a:t>
            </a:r>
            <a:r>
              <a:rPr lang="cs-CZ" sz="2200"/>
              <a:t>: antirevmatika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b="1"/>
              <a:t>chirurgická léčba</a:t>
            </a:r>
            <a:r>
              <a:rPr lang="cs-CZ" sz="2200"/>
              <a:t>: u ankylózy lze docílit částečné hybnosti.</a:t>
            </a:r>
          </a:p>
          <a:p>
            <a:pPr marL="0" indent="0">
              <a:buNone/>
            </a:pPr>
            <a:endParaRPr lang="cs-CZ" sz="2200"/>
          </a:p>
          <a:p>
            <a:pPr marL="0" indent="0">
              <a:buNone/>
            </a:pPr>
            <a:endParaRPr lang="cs-CZ" sz="2200"/>
          </a:p>
        </p:txBody>
      </p:sp>
    </p:spTree>
    <p:extLst>
      <p:ext uri="{BB962C8B-B14F-4D97-AF65-F5344CB8AC3E}">
        <p14:creationId xmlns:p14="http://schemas.microsoft.com/office/powerpoint/2010/main" val="167496278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2B7D456-E122-24FA-A9A7-5D7C4B24C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cs-CZ" sz="5000"/>
              <a:t>TBC obratlů (lidově kostižer)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67A838-A453-6A59-E4CE-403B96768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cs-CZ" sz="1900"/>
              <a:t>Na páteři postihuje TBC obvykle dvě sousední těla obratlů</a:t>
            </a:r>
          </a:p>
          <a:p>
            <a:r>
              <a:rPr lang="cs-CZ" sz="1900"/>
              <a:t>Vedle obratlů vznikají paravertebrální abscesy, které vyvolávají kořenové (vystřelující) bolesti nebo parézy</a:t>
            </a:r>
          </a:p>
          <a:p>
            <a:r>
              <a:rPr lang="cs-CZ" sz="1900"/>
              <a:t>Hrozí nebezpečí rozpadu obratlů a ochrnutí.</a:t>
            </a:r>
          </a:p>
          <a:p>
            <a:endParaRPr lang="cs-CZ" sz="1900"/>
          </a:p>
          <a:p>
            <a:r>
              <a:rPr lang="cs-CZ" sz="1900" b="1"/>
              <a:t>Etiologie</a:t>
            </a:r>
            <a:br>
              <a:rPr lang="cs-CZ" sz="1900"/>
            </a:br>
            <a:r>
              <a:rPr lang="cs-CZ" sz="1900"/>
              <a:t>Tuberkulóza obratlů vzniká hematogenním (krví) rozsevem plicní TBC.</a:t>
            </a:r>
          </a:p>
          <a:p>
            <a:pPr marL="0" indent="0">
              <a:buNone/>
            </a:pPr>
            <a:endParaRPr lang="cs-CZ" sz="190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3344376-2102-5C49-2FF6-0F5F1E2AA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048" y="1204471"/>
            <a:ext cx="5458968" cy="444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4603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1C79E98-438D-D6C8-79AA-3358BC596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cs-CZ" sz="5400"/>
              <a:t>Klinický obraz, Diagnostika a Terapie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80BFED-D32F-DD2D-E4AA-2A080EB22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cs-CZ" sz="2200"/>
              <a:t>Kořenové (vystřelující) bolesti zad, parézy, celkové příznaky: subfebrilie, noční pocení, únava, FW je zvýšená, je lymfocytóza, ochrnutí hrozí u rozpadu obratlů.</a:t>
            </a:r>
          </a:p>
          <a:p>
            <a:endParaRPr lang="cs-CZ" sz="2200" b="1"/>
          </a:p>
          <a:p>
            <a:r>
              <a:rPr lang="cs-CZ" sz="2200" b="1"/>
              <a:t>RTG</a:t>
            </a:r>
            <a:r>
              <a:rPr lang="cs-CZ" sz="2200"/>
              <a:t>: osteolytická ložiska dvou sousedních obratlů,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b="1"/>
              <a:t>CT a MR</a:t>
            </a:r>
            <a:r>
              <a:rPr lang="cs-CZ" sz="2200"/>
              <a:t>: abscesy.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200"/>
          </a:p>
          <a:p>
            <a:pPr>
              <a:buFont typeface="Arial" panose="020B0604020202020204" pitchFamily="34" charset="0"/>
              <a:buChar char="•"/>
            </a:pPr>
            <a:r>
              <a:rPr lang="cs-CZ" sz="2200"/>
              <a:t>Antituberkulotika, nošení korzetu ke zpevnění hrudníku, chirurgická terapie ke zpevnění obratlů. Nakažené osoby podléhají povinnému hlášení a jsou dispenzarizovány.</a:t>
            </a:r>
          </a:p>
        </p:txBody>
      </p:sp>
    </p:spTree>
    <p:extLst>
      <p:ext uri="{BB962C8B-B14F-4D97-AF65-F5344CB8AC3E}">
        <p14:creationId xmlns:p14="http://schemas.microsoft.com/office/powerpoint/2010/main" val="4121443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4F52A65-599D-69AB-D330-661FB59F2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cs-CZ" sz="5400"/>
              <a:t>Laboratorní vyšetření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FC9607-A532-CF1A-EF2D-69DEEBDED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cs-CZ" sz="2200"/>
              <a:t>Mikrobiologické vyšetření: se provádí při podezření na infekční zánět odebírá se výpotek, krev, hnis </a:t>
            </a:r>
          </a:p>
          <a:p>
            <a:r>
              <a:rPr lang="cs-CZ" sz="2200"/>
              <a:t>Biopsie: se provádí k odlišení zánětu a nádoru vzorek se získává punkcí či vyříznutím při operaci </a:t>
            </a:r>
          </a:p>
          <a:p>
            <a:r>
              <a:rPr lang="cs-CZ" sz="2200"/>
              <a:t>FW, CRP, leukocyty , mukoproteiny, ASLO:</a:t>
            </a:r>
          </a:p>
          <a:p>
            <a:pPr marL="0" indent="0">
              <a:buNone/>
            </a:pPr>
            <a:r>
              <a:rPr lang="cs-CZ" sz="2200"/>
              <a:t> (antistreptolyzin je protilátka proti streptokokům, která poškozuje pojivo)  </a:t>
            </a:r>
          </a:p>
        </p:txBody>
      </p:sp>
    </p:spTree>
    <p:extLst>
      <p:ext uri="{BB962C8B-B14F-4D97-AF65-F5344CB8AC3E}">
        <p14:creationId xmlns:p14="http://schemas.microsoft.com/office/powerpoint/2010/main" val="3187941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1C1B7F6-5A82-FEB4-7766-73DC225D5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cs-CZ" sz="5400"/>
              <a:t>Artróza </a:t>
            </a:r>
          </a:p>
        </p:txBody>
      </p:sp>
      <p:sp>
        <p:nvSpPr>
          <p:cNvPr id="29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E8CA9B9-C5CC-9E85-DB52-948DC1FE5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cs-CZ" sz="2000"/>
              <a:t>Degenerativní postižení kloubů, které vede k omezení pohybu v kloubu </a:t>
            </a:r>
          </a:p>
          <a:p>
            <a:r>
              <a:rPr lang="cs-CZ" sz="2000"/>
              <a:t>dochází k poškození chrupavky, vznikají ulcerace, odlupuje se</a:t>
            </a:r>
          </a:p>
          <a:p>
            <a:r>
              <a:rPr lang="cs-CZ" sz="2000"/>
              <a:t>v kloubní štěrbině dochází k odklízení odlupující se chrupavky pomocí enzymů, ty však chrupavku dále poškozují. Dochází tak k vzniku výrůstků Tzv. Osteofytů</a:t>
            </a:r>
          </a:p>
          <a:p>
            <a:r>
              <a:rPr lang="cs-CZ" sz="2000"/>
              <a:t>Coxartróza, gonartróza </a:t>
            </a:r>
          </a:p>
          <a:p>
            <a:endParaRPr lang="cs-CZ" sz="2000"/>
          </a:p>
        </p:txBody>
      </p:sp>
      <p:pic>
        <p:nvPicPr>
          <p:cNvPr id="5" name="Obrázek 4" descr="Obsah obrázku kloub&#10;&#10;Obsah vygenerovaný umělou inteligencí může být nesprávný.">
            <a:extLst>
              <a:ext uri="{FF2B5EF4-FFF2-40B4-BE49-F238E27FC236}">
                <a16:creationId xmlns:a16="http://schemas.microsoft.com/office/drawing/2014/main" id="{46221F4F-E3F1-0919-4C0D-2768A09EA4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048" y="1839075"/>
            <a:ext cx="5458968" cy="317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23786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3518</Words>
  <Application>Microsoft Office PowerPoint</Application>
  <PresentationFormat>Širokoúhlá obrazovka</PresentationFormat>
  <Paragraphs>446</Paragraphs>
  <Slides>76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76</vt:i4>
      </vt:variant>
    </vt:vector>
  </HeadingPairs>
  <TitlesOfParts>
    <vt:vector size="80" baseType="lpstr">
      <vt:lpstr>Aptos</vt:lpstr>
      <vt:lpstr>Aptos Display</vt:lpstr>
      <vt:lpstr>Arial</vt:lpstr>
      <vt:lpstr>Motiv Office</vt:lpstr>
      <vt:lpstr>Onemocnění pohybového aparátu </vt:lpstr>
      <vt:lpstr>Anamnéza: </vt:lpstr>
      <vt:lpstr>Fyzikální vyšetření </vt:lpstr>
      <vt:lpstr>Pohledem</vt:lpstr>
      <vt:lpstr>Pohmatem, poklepem, poslechem</vt:lpstr>
      <vt:lpstr>Vyšetření kloubní pohyblivosti (goniometrie) </vt:lpstr>
      <vt:lpstr>Přístrojové vyšetřovací metody</vt:lpstr>
      <vt:lpstr>Laboratorní vyšetření</vt:lpstr>
      <vt:lpstr>Artróza </vt:lpstr>
      <vt:lpstr>Etiologie</vt:lpstr>
      <vt:lpstr> Klinický obraz </vt:lpstr>
      <vt:lpstr> Diagnostika </vt:lpstr>
      <vt:lpstr> Terapie </vt:lpstr>
      <vt:lpstr>Osteomyelitida</vt:lpstr>
      <vt:lpstr> Etiologie </vt:lpstr>
      <vt:lpstr> Klinický obraz </vt:lpstr>
      <vt:lpstr>Komplikace</vt:lpstr>
      <vt:lpstr>Diagnostika</vt:lpstr>
      <vt:lpstr>Terapie</vt:lpstr>
      <vt:lpstr>Revmatoidní artritida</vt:lpstr>
      <vt:lpstr>Etiologie a autoimunita</vt:lpstr>
      <vt:lpstr>Klinický obraz</vt:lpstr>
      <vt:lpstr>Diagnostika</vt:lpstr>
      <vt:lpstr>Terapie</vt:lpstr>
      <vt:lpstr>Autoimunitní choroby pojiva - kolagenózy</vt:lpstr>
      <vt:lpstr>Etiologie a genetika</vt:lpstr>
      <vt:lpstr>Klinický obraz</vt:lpstr>
      <vt:lpstr>Průběh onemocnění</vt:lpstr>
      <vt:lpstr>Diagnostika a Terapie</vt:lpstr>
      <vt:lpstr>Autoimunitní choroby pojiva - kolagenózy</vt:lpstr>
      <vt:lpstr>Systémový lupus erythematodes - (SLE)</vt:lpstr>
      <vt:lpstr>Etiologie</vt:lpstr>
      <vt:lpstr>Klinický obraz </vt:lpstr>
      <vt:lpstr>Diagnostika</vt:lpstr>
      <vt:lpstr>LE-buňky</vt:lpstr>
      <vt:lpstr>Terapie</vt:lpstr>
      <vt:lpstr>Sjögrenův syndrom</vt:lpstr>
      <vt:lpstr>Klinický obraz a terapie </vt:lpstr>
      <vt:lpstr>Mimokloubní revmatismus</vt:lpstr>
      <vt:lpstr>Diagnostika</vt:lpstr>
      <vt:lpstr>Terapie</vt:lpstr>
      <vt:lpstr> Sklerodermie </vt:lpstr>
      <vt:lpstr>Klinický průběh</vt:lpstr>
      <vt:lpstr>Diagnostika</vt:lpstr>
      <vt:lpstr> Terapie </vt:lpstr>
      <vt:lpstr>Polymyozitida a dermatomyozitida</vt:lpstr>
      <vt:lpstr>Klinický obraz a Diagnostika</vt:lpstr>
      <vt:lpstr>Terapie</vt:lpstr>
      <vt:lpstr>Degenerativní onemocnění páteře</vt:lpstr>
      <vt:lpstr>Klinický obraz</vt:lpstr>
      <vt:lpstr>Diagnostika</vt:lpstr>
      <vt:lpstr>Terapie</vt:lpstr>
      <vt:lpstr>Skolióza (bočitost páteře)</vt:lpstr>
      <vt:lpstr>Diagnostika a Terapie</vt:lpstr>
      <vt:lpstr>Scheuermannova choroba</vt:lpstr>
      <vt:lpstr>Klinický obraz, Diagnostika a Terapie</vt:lpstr>
      <vt:lpstr>Osteoporóza (řídnutí kostí)</vt:lpstr>
      <vt:lpstr>Etiologie</vt:lpstr>
      <vt:lpstr>Klinický obraz</vt:lpstr>
      <vt:lpstr>Diagnostika</vt:lpstr>
      <vt:lpstr>Terapie</vt:lpstr>
      <vt:lpstr> Osteomalacie (syn. rachitida, křivice, avitaminóza D) </vt:lpstr>
      <vt:lpstr>Klinický obraz a Diagnostika</vt:lpstr>
      <vt:lpstr>Terapie</vt:lpstr>
      <vt:lpstr>Osteoartróza v oblasti páteře</vt:lpstr>
      <vt:lpstr>Etiologie, Klinický obraz a Diagnostika</vt:lpstr>
      <vt:lpstr>Terapie</vt:lpstr>
      <vt:lpstr>Diskopatie</vt:lpstr>
      <vt:lpstr>Klinický obraz </vt:lpstr>
      <vt:lpstr>Terapie a Diagnostika</vt:lpstr>
      <vt:lpstr>Spondylartritida</vt:lpstr>
      <vt:lpstr>Etiologie</vt:lpstr>
      <vt:lpstr>Klinický obraz</vt:lpstr>
      <vt:lpstr> Diagnostika a Terapie </vt:lpstr>
      <vt:lpstr>TBC obratlů (lidově kostižer)</vt:lpstr>
      <vt:lpstr>Klinický obraz, Diagnostika a Terapie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BIBA Vinetou</dc:creator>
  <cp:lastModifiedBy>BIBA Vinetou</cp:lastModifiedBy>
  <cp:revision>4</cp:revision>
  <dcterms:created xsi:type="dcterms:W3CDTF">2025-04-03T14:58:46Z</dcterms:created>
  <dcterms:modified xsi:type="dcterms:W3CDTF">2025-04-04T05:52:15Z</dcterms:modified>
</cp:coreProperties>
</file>