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2" r:id="rId2"/>
    <p:sldId id="340" r:id="rId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92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A94CAE-2D3F-4F07-96EE-171DCAED10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DE5F634-1214-465E-8987-695B9424B0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694ED80-4671-4CE4-99CD-E45707CD7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CB88-4B8A-457D-B303-BCDE0C12498A}" type="datetimeFigureOut">
              <a:rPr lang="cs-CZ" smtClean="0"/>
              <a:t>04.04.2025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AF9CE3D-B4A6-44FE-9117-6F4C08D9F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936D47D-F6D7-422D-A966-92397ED57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6C684-F52D-4A13-A996-52AC5D1B902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5171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F3107AB-EEF5-403C-A068-FCD6CFAB0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8636450-453D-4764-838E-E330FD0C97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6F5BB61-8731-4DAF-9DF7-BB40C7CCB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CB88-4B8A-457D-B303-BCDE0C12498A}" type="datetimeFigureOut">
              <a:rPr lang="cs-CZ" smtClean="0"/>
              <a:t>04.04.2025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CA96624-249A-45B0-90FF-EE2985C33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31DD9EE-B581-4C3E-8185-183AAD868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6C684-F52D-4A13-A996-52AC5D1B902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5366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A5CF8A07-5ADB-43A6-9E1A-99E4553451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D8EAE18-C4A9-470F-A2E0-7E7B28BB0B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C3B3036-9EBB-4C58-93EC-8F0B1C2DF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CB88-4B8A-457D-B303-BCDE0C12498A}" type="datetimeFigureOut">
              <a:rPr lang="cs-CZ" smtClean="0"/>
              <a:t>04.04.2025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1C00A5B-079D-4FF6-AAF3-840408E3E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B7C9C43-917E-45B5-BB52-A2601C649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6C684-F52D-4A13-A996-52AC5D1B902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6817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C9E9A8-B51F-4793-AA53-DFD857A5E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8D1D735-6629-43D6-8F60-77A1052565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73CB77D-7636-4FAD-B9C7-8C3892FFC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CB88-4B8A-457D-B303-BCDE0C12498A}" type="datetimeFigureOut">
              <a:rPr lang="cs-CZ" smtClean="0"/>
              <a:t>04.04.2025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A91263D-3B72-47BC-A352-CF2030904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058E501-4FAA-4545-8A89-A6A7D4EA7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6C684-F52D-4A13-A996-52AC5D1B902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0792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AD7442A-C6FC-4DE9-8CD9-EF50C7848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0CFD6F42-5E76-466E-B609-F37E8202A2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8A65771-BCD3-423D-8E78-D52246E91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CB88-4B8A-457D-B303-BCDE0C12498A}" type="datetimeFigureOut">
              <a:rPr lang="cs-CZ" smtClean="0"/>
              <a:t>04.04.2025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15A8BF3-BC69-4917-9F06-1C16AA182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58A2F94-0345-4D1F-ADAA-60CEACFF8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6C684-F52D-4A13-A996-52AC5D1B902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459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78F0BD-9CDB-42BD-9CC1-DD5A9734A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AE6ECCC-977D-41A1-8D25-D7FD50489C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CEBB70DD-397A-43F4-AFDC-BA14875CDE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326E5BE-58E3-47C4-83D6-3C81F32E2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CB88-4B8A-457D-B303-BCDE0C12498A}" type="datetimeFigureOut">
              <a:rPr lang="cs-CZ" smtClean="0"/>
              <a:t>04.04.2025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B3127AC-E479-465E-9253-9CAD4A156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64245D4-5A86-4A96-804E-47D2B1711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6C684-F52D-4A13-A996-52AC5D1B902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1563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D9E8593-C4A9-4E7A-A772-510544ECA3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E660BE88-2D56-402D-8F69-50CFD21C1C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ECE84611-4DA4-4060-A82D-15601FBF07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51FFD73C-47B1-4A8E-A009-324D59782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883958A4-FC8D-4879-BAD7-9C4F02CCDB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C76A8620-D9D8-4F66-B008-83CB36234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CB88-4B8A-457D-B303-BCDE0C12498A}" type="datetimeFigureOut">
              <a:rPr lang="cs-CZ" smtClean="0"/>
              <a:t>04.04.2025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4E8F37CC-92F8-4D27-81ED-BA202C7A7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420CBFFC-F0A5-4D3C-8E5B-72429A748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6C684-F52D-4A13-A996-52AC5D1B902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2727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017C513-9F96-4EF2-BDA8-4E1EDC202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FE0FDADA-A32F-4E9B-8E51-FC155045F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CB88-4B8A-457D-B303-BCDE0C12498A}" type="datetimeFigureOut">
              <a:rPr lang="cs-CZ" smtClean="0"/>
              <a:t>04.04.2025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985F35CE-5385-42BE-B27F-096F85DD7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086B122-11D3-4815-A0BB-E2081F256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6C684-F52D-4A13-A996-52AC5D1B902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8845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61F11E1-6571-47ED-A682-92F28A1EC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CB88-4B8A-457D-B303-BCDE0C12498A}" type="datetimeFigureOut">
              <a:rPr lang="cs-CZ" smtClean="0"/>
              <a:t>04.04.2025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C6A35E1D-7B08-4819-AE79-53452BF15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9AF4723-6B7C-4380-930F-5FDB525A9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6C684-F52D-4A13-A996-52AC5D1B902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7250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E20748-0A97-4900-8A43-AB20850EE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2EF0D78-E9C0-4AA0-B4E8-467A7B1822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42D54102-212B-4BD8-AAA0-DDDC28C11F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7B8E003-3A87-47FC-86D0-2E2CA48F6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CB88-4B8A-457D-B303-BCDE0C12498A}" type="datetimeFigureOut">
              <a:rPr lang="cs-CZ" smtClean="0"/>
              <a:t>04.04.2025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034D090-0908-4376-814E-18CA8E0D9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9A6E76D-DD37-4CDB-A540-8D7F8E10E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6C684-F52D-4A13-A996-52AC5D1B902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911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8A23D95-E132-4E2A-9346-6BEDBD097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042C70AE-4BDE-4655-BDDF-C1A7E75B06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1FD72487-EA6B-455D-8FA1-4CBACDD328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5666FDA-C572-4F66-AB59-7221EC564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CB88-4B8A-457D-B303-BCDE0C12498A}" type="datetimeFigureOut">
              <a:rPr lang="cs-CZ" smtClean="0"/>
              <a:t>04.04.2025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E9E6EF5-D7AA-4924-A0CB-0F922AC4B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37BA4CF-1910-40CB-9D62-182DADBCB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6C684-F52D-4A13-A996-52AC5D1B902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9837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24B6EB9C-3100-4221-8282-721A9BC03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739F737D-1195-4907-9D3C-82D99581A8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11949EF-3A60-4956-B7AA-ED0447DB02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7CB88-4B8A-457D-B303-BCDE0C12498A}" type="datetimeFigureOut">
              <a:rPr lang="cs-CZ" smtClean="0"/>
              <a:t>04.04.2025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36BB597-A166-4F9E-BA8D-5923962326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33AF475-31EE-400C-BAD0-054C0153BD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6C684-F52D-4A13-A996-52AC5D1B902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29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94DEF1-9BC9-4E50-85A4-1A8E7FA71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Nádory ledvin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89DF4FD-8B20-4B48-99EF-CA85D5903B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b="1" dirty="0"/>
              <a:t>Benigní</a:t>
            </a:r>
            <a:r>
              <a:rPr lang="cs-CZ" dirty="0"/>
              <a:t>: </a:t>
            </a:r>
            <a:r>
              <a:rPr lang="cs-CZ" dirty="0" err="1"/>
              <a:t>angiomyolipom</a:t>
            </a:r>
            <a:r>
              <a:rPr lang="cs-CZ" dirty="0"/>
              <a:t>, fibrom, hemangiom, </a:t>
            </a:r>
            <a:r>
              <a:rPr lang="cs-CZ" dirty="0" err="1"/>
              <a:t>leiomyom</a:t>
            </a:r>
            <a:r>
              <a:rPr lang="cs-CZ" dirty="0"/>
              <a:t>.</a:t>
            </a:r>
          </a:p>
          <a:p>
            <a:r>
              <a:rPr lang="cs-CZ" b="1" dirty="0"/>
              <a:t>Zhoubné</a:t>
            </a:r>
            <a:r>
              <a:rPr lang="cs-CZ" dirty="0"/>
              <a:t>: adenokarcinom, </a:t>
            </a:r>
            <a:r>
              <a:rPr lang="cs-CZ" dirty="0" err="1"/>
              <a:t>Grawitzův</a:t>
            </a:r>
            <a:r>
              <a:rPr lang="cs-CZ" dirty="0"/>
              <a:t> tumor, </a:t>
            </a:r>
            <a:r>
              <a:rPr lang="cs-CZ" dirty="0" err="1"/>
              <a:t>Wilmsův</a:t>
            </a:r>
            <a:r>
              <a:rPr lang="cs-CZ" dirty="0"/>
              <a:t> tumor.</a:t>
            </a:r>
          </a:p>
          <a:p>
            <a:pPr lvl="1"/>
            <a:r>
              <a:rPr lang="cs-CZ" dirty="0"/>
              <a:t>Adenokarcinom a </a:t>
            </a:r>
            <a:r>
              <a:rPr lang="cs-CZ" dirty="0" err="1"/>
              <a:t>Grawitzův</a:t>
            </a:r>
            <a:r>
              <a:rPr lang="cs-CZ" dirty="0"/>
              <a:t> tumor: vyrůstají z buněk proximálního tubulu.</a:t>
            </a:r>
          </a:p>
          <a:p>
            <a:pPr marL="0" indent="0">
              <a:buNone/>
            </a:pPr>
            <a:r>
              <a:rPr lang="cs-CZ" b="1" dirty="0"/>
              <a:t>Klinický obraz</a:t>
            </a:r>
          </a:p>
          <a:p>
            <a:r>
              <a:rPr lang="cs-CZ" dirty="0"/>
              <a:t>triádová bolest, hmatný tumor, hematurie,</a:t>
            </a:r>
          </a:p>
          <a:p>
            <a:r>
              <a:rPr lang="cs-CZ" dirty="0"/>
              <a:t>časté jsou </a:t>
            </a:r>
            <a:r>
              <a:rPr lang="cs-CZ" dirty="0" err="1"/>
              <a:t>paraneoplastické</a:t>
            </a:r>
            <a:r>
              <a:rPr lang="cs-CZ" dirty="0"/>
              <a:t> projevy: teploty, anémie, hypertenze,</a:t>
            </a:r>
          </a:p>
          <a:p>
            <a:r>
              <a:rPr lang="cs-CZ" dirty="0" err="1"/>
              <a:t>hyperkalcémie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b="1" dirty="0"/>
              <a:t>Prognóza: </a:t>
            </a:r>
            <a:r>
              <a:rPr lang="cs-CZ" dirty="0"/>
              <a:t>5 let po radikální nefrektomii přežívá asi 50–70 % pacientů s tumorem ohraničeným na</a:t>
            </a:r>
          </a:p>
          <a:p>
            <a:r>
              <a:rPr lang="cs-CZ" dirty="0"/>
              <a:t>parenchymu ledvin, ale asi jen 15–35 % nemocných s postižením lymfatických uzlin.</a:t>
            </a:r>
          </a:p>
          <a:p>
            <a:pPr marL="0" indent="0">
              <a:buNone/>
            </a:pPr>
            <a:r>
              <a:rPr lang="cs-CZ" b="1" dirty="0"/>
              <a:t>Léčba</a:t>
            </a:r>
            <a:r>
              <a:rPr lang="cs-CZ" dirty="0"/>
              <a:t>: primárně chirurgická, dále chemoterapie.</a:t>
            </a:r>
          </a:p>
          <a:p>
            <a:r>
              <a:rPr lang="cs-CZ" dirty="0" err="1"/>
              <a:t>Wilmsův</a:t>
            </a:r>
            <a:r>
              <a:rPr lang="cs-CZ" dirty="0"/>
              <a:t> tumor (</a:t>
            </a:r>
            <a:r>
              <a:rPr lang="cs-CZ" dirty="0" err="1"/>
              <a:t>nefroblastom</a:t>
            </a:r>
            <a:r>
              <a:rPr lang="cs-CZ" dirty="0"/>
              <a:t>) - nádor dětského věku, velmi často hmatný, dosti častá je i bolest a</a:t>
            </a:r>
          </a:p>
          <a:p>
            <a:r>
              <a:rPr lang="cs-CZ" dirty="0"/>
              <a:t>hypertenze, poměrně vzácná hematurie.</a:t>
            </a:r>
          </a:p>
          <a:p>
            <a:pPr marL="0" indent="0">
              <a:buNone/>
            </a:pPr>
            <a:r>
              <a:rPr lang="cs-CZ" b="1" dirty="0"/>
              <a:t>Léčba</a:t>
            </a:r>
            <a:r>
              <a:rPr lang="cs-CZ" dirty="0"/>
              <a:t>: je chirurgická, následovaná chemoterapií, event. i radioterapií.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DEB824BB-20CC-464C-AB73-51938861AF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4381" y="492100"/>
            <a:ext cx="2246130" cy="3132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8378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2A5F3FB-8537-4727-BCA3-D827D171A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Nádory odvodných močových cest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0642C76-78CC-4E4B-A026-A11B07006C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err="1"/>
              <a:t>Uroteliální</a:t>
            </a:r>
            <a:r>
              <a:rPr lang="cs-CZ" dirty="0"/>
              <a:t> tumory:</a:t>
            </a:r>
          </a:p>
          <a:p>
            <a:r>
              <a:rPr lang="cs-CZ" dirty="0"/>
              <a:t>většinou z přechodných buněk epitelu moč cest, močový měchýř, pánvičky a ureteru, karcinom</a:t>
            </a:r>
          </a:p>
          <a:p>
            <a:r>
              <a:rPr lang="cs-CZ" dirty="0"/>
              <a:t>ureteru a pánvičky. Výskyt zejména u kuřáků, a pacientů s abúzem analgetik.</a:t>
            </a:r>
          </a:p>
          <a:p>
            <a:pPr marL="0" indent="0">
              <a:buNone/>
            </a:pPr>
            <a:r>
              <a:rPr lang="cs-CZ" b="1" dirty="0"/>
              <a:t>Klinický obraz: </a:t>
            </a:r>
            <a:r>
              <a:rPr lang="cs-CZ" dirty="0"/>
              <a:t>obvyklým projevem je výskyt makroskopické nebo mikroskopické hematurie.</a:t>
            </a:r>
          </a:p>
          <a:p>
            <a:pPr marL="0" indent="0">
              <a:buNone/>
            </a:pPr>
            <a:r>
              <a:rPr lang="cs-CZ" b="1" dirty="0"/>
              <a:t>Diagnostika: </a:t>
            </a:r>
            <a:r>
              <a:rPr lang="cs-CZ" dirty="0"/>
              <a:t>cystoskopie, eventuálně retrográdní pyelografie či </a:t>
            </a:r>
            <a:r>
              <a:rPr lang="cs-CZ" dirty="0" err="1"/>
              <a:t>ureteroskopie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b="1" dirty="0"/>
              <a:t>Léčba</a:t>
            </a:r>
            <a:r>
              <a:rPr lang="cs-CZ" dirty="0"/>
              <a:t>: karcinom pánvičky a ureteru (radikální </a:t>
            </a:r>
            <a:r>
              <a:rPr lang="cs-CZ" dirty="0" err="1"/>
              <a:t>nefroreterektomie</a:t>
            </a:r>
            <a:r>
              <a:rPr lang="cs-CZ" dirty="0"/>
              <a:t>), karcinom močového měchýře</a:t>
            </a:r>
          </a:p>
          <a:p>
            <a:r>
              <a:rPr lang="cs-CZ" dirty="0"/>
              <a:t>(resekce tumoru), doplněná opakovanými cystickými kontrolami. Metastázi do ledvin - nejsou vzácné,</a:t>
            </a:r>
          </a:p>
          <a:p>
            <a:r>
              <a:rPr lang="cs-CZ" dirty="0"/>
              <a:t>ale klinicky méně. Nejčastěji u karcinomu plic, žaludku, prsu. Lokálně i kolorektální karcinom nebo</a:t>
            </a:r>
          </a:p>
          <a:p>
            <a:r>
              <a:rPr lang="cs-CZ" dirty="0"/>
              <a:t>karcinom pankreatu</a:t>
            </a:r>
          </a:p>
        </p:txBody>
      </p:sp>
    </p:spTree>
    <p:extLst>
      <p:ext uri="{BB962C8B-B14F-4D97-AF65-F5344CB8AC3E}">
        <p14:creationId xmlns:p14="http://schemas.microsoft.com/office/powerpoint/2010/main" val="410858924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244</Words>
  <Application>Microsoft Office PowerPoint</Application>
  <PresentationFormat>Širokoúhlá obrazovka</PresentationFormat>
  <Paragraphs>24</Paragraphs>
  <Slides>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Motiv Office</vt:lpstr>
      <vt:lpstr>Nádory ledvin </vt:lpstr>
      <vt:lpstr>Nádory odvodných močových cest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Nejedlá Marie</dc:creator>
  <cp:lastModifiedBy>Nejedlá Marie</cp:lastModifiedBy>
  <cp:revision>3</cp:revision>
  <dcterms:created xsi:type="dcterms:W3CDTF">2025-02-20T09:29:45Z</dcterms:created>
  <dcterms:modified xsi:type="dcterms:W3CDTF">2025-04-04T10:21:50Z</dcterms:modified>
</cp:coreProperties>
</file>