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6" r:id="rId4"/>
    <p:sldId id="277" r:id="rId5"/>
    <p:sldId id="278" r:id="rId6"/>
    <p:sldId id="281" r:id="rId7"/>
    <p:sldId id="280" r:id="rId8"/>
    <p:sldId id="279" r:id="rId9"/>
    <p:sldId id="282" r:id="rId10"/>
    <p:sldId id="284" r:id="rId11"/>
    <p:sldId id="283" r:id="rId12"/>
    <p:sldId id="287" r:id="rId13"/>
    <p:sldId id="286" r:id="rId14"/>
    <p:sldId id="285" r:id="rId15"/>
    <p:sldId id="290" r:id="rId16"/>
    <p:sldId id="289" r:id="rId17"/>
    <p:sldId id="288" r:id="rId18"/>
    <p:sldId id="294" r:id="rId19"/>
    <p:sldId id="293" r:id="rId20"/>
    <p:sldId id="292" r:id="rId21"/>
    <p:sldId id="298" r:id="rId22"/>
    <p:sldId id="299" r:id="rId23"/>
    <p:sldId id="291" r:id="rId24"/>
    <p:sldId id="297" r:id="rId25"/>
    <p:sldId id="296" r:id="rId26"/>
    <p:sldId id="295" r:id="rId27"/>
    <p:sldId id="300" r:id="rId28"/>
    <p:sldId id="301" r:id="rId29"/>
    <p:sldId id="302" r:id="rId30"/>
    <p:sldId id="342" r:id="rId31"/>
    <p:sldId id="343" r:id="rId32"/>
    <p:sldId id="345" r:id="rId33"/>
    <p:sldId id="346" r:id="rId34"/>
    <p:sldId id="303" r:id="rId35"/>
    <p:sldId id="304" r:id="rId36"/>
    <p:sldId id="305" r:id="rId37"/>
    <p:sldId id="306" r:id="rId38"/>
    <p:sldId id="309" r:id="rId39"/>
    <p:sldId id="308" r:id="rId40"/>
    <p:sldId id="307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31" r:id="rId52"/>
    <p:sldId id="327" r:id="rId53"/>
    <p:sldId id="328" r:id="rId54"/>
    <p:sldId id="330" r:id="rId55"/>
    <p:sldId id="329" r:id="rId56"/>
    <p:sldId id="332" r:id="rId57"/>
    <p:sldId id="335" r:id="rId58"/>
    <p:sldId id="334" r:id="rId59"/>
    <p:sldId id="333" r:id="rId60"/>
    <p:sldId id="338" r:id="rId61"/>
    <p:sldId id="337" r:id="rId62"/>
    <p:sldId id="341" r:id="rId63"/>
    <p:sldId id="320" r:id="rId64"/>
    <p:sldId id="321" r:id="rId65"/>
    <p:sldId id="322" r:id="rId66"/>
    <p:sldId id="323" r:id="rId67"/>
    <p:sldId id="275" r:id="rId6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8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1B683-85C5-7647-3162-8C7EC23F0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528F308-02BC-9401-2604-B38174FD5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195377-441F-BA4F-3FF7-DE7202FE1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53BB85-F558-6FF0-80A7-A058460CA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FE152A-A64E-C534-BF76-AE0802FC2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28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5D569F-697F-3C8A-953C-311312E8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199870-D7EC-99CD-5732-A4750346B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8FA001-4A5D-B008-62D2-55A0D3F1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1FEEAD-4878-7A69-0251-648A3A2F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47444D-6EDB-2BD5-76B2-AC3C34CA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19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69CCAE2-54E5-5665-1883-1E373CD8DE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40502C9-EF98-FACD-9152-C11E876C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4FC7F3-A3F1-FD2A-D8D9-6DD15079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1BA3DB-B81E-F004-64C3-128395920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AEE702-74FC-0CDC-A366-10140203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55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A77702-6185-99C5-6653-2C053EB9E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E16B13-3562-915B-B778-9D43F1ADC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4381D5-AA90-281C-77A9-9E2431ED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8AD3E7-D90B-059A-A77D-7D06D735F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78C13C-8A27-E435-AD59-91B21352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16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B394C1-B4C6-809A-DA2B-3A8487D66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373C32-7008-DEF9-0DC2-C8DF97173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8555E5-196E-3DA9-1CD0-A259AB8B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4749853-44F6-CD46-E76E-A39D8444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59CD00-9969-A547-9934-7FC49E4B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494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59BBA-85B0-6B18-DCC0-0EC9855A5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9D1136-B827-EA44-B929-8418E81B5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B42F78-3053-BA1D-6F4D-22CF787B7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11BDEE2-84CA-8FB6-71AE-42CD1EF0D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97B9AB-ACB3-D213-D916-15EFE370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1C34853-416E-B261-2C9D-EB0C2AE31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139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1462D-9E97-140E-D436-E9D46F91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109B0E-0025-E1BC-D68A-E1B35CA0F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5558DF-F981-582D-2343-72CEDDF5B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891A603-D9D2-0804-A1F4-BD9216AC6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12C71F-AAE2-EEE9-110A-35E988DED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7156318-8D14-683D-C487-4747F357E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D75F5D4-7B01-DAE5-FD1B-6666F08F9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558C3D8-1597-3CAB-009F-13DCFB94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3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6862F5-00A3-EA38-0533-50F18ADC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7C78467-EEE6-DCCE-422E-C3E21F4B8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FA32C4-C4DB-24FF-EC5B-1B010A60D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24F24C-C699-029A-E2A0-ACDE137A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362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B3F0AEA-3D16-1DA5-25A0-408594D3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F07B93-78BA-E9E6-71D6-8AADEA088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BF1B60-EB61-3308-9E10-56F6CD00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45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8CE037-E98B-C3A2-0465-04F309D8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7265E8-C508-1544-C3F9-8541DBEF6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D49CDD-0890-0743-0592-94E218536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21EB7D-4181-13AC-CE10-F9DF9F3B3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967343-3F0E-F8FD-C0F2-0CE5CE79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35A800-C05E-A8C1-6F6A-C2C79739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18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59F419-514D-C183-D89D-14D9CA0C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CCF40FF-8C58-495D-5A4F-72E73C8B3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6C354A-66A6-A666-5311-50F2123F7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2C5EB5-F146-8731-EE8F-1741E6FB5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B0D8A11-967E-63F2-67C8-7834AD08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136F94-7046-795D-2370-58E6C8F9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67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F969FD3-89EC-ED4D-1160-33CF1BF8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6B5C93-E6C7-FEDF-FC62-F874DCA2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3B72F6-F9EA-ECF1-9EB5-5406842AD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855A2-19CB-4BC3-B64F-349260875B9C}" type="datetimeFigureOut">
              <a:rPr lang="cs-CZ" smtClean="0"/>
              <a:t>14.05.2026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9EBD65A-DBD8-647C-E297-4377D7593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F07ADC-3337-25C6-CD63-0F58ACB40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67A9F-3342-4CA3-9BC5-170076291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699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r>
              <a:rPr lang="cs-CZ" sz="4500" dirty="0"/>
              <a:t>Ošetřovatelská péče v pediatrii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cs-CZ" sz="2800"/>
              <a:t>MUDr. Nikola Tichá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E795-0A40-2EA8-E56C-E29707D25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832F63-643B-C277-E185-A21B96314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032E8E-5A73-B488-6350-AA76DC32A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5F3390-43DD-EE3C-7E44-84EF9FA28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07D76A-67F3-C23A-147F-63F372E3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kardiovaskulárního systému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99033D-E9B2-F6B3-DA6A-7144023A4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2" descr="http://vyuka.zsjarose.cz/data/swic/lessons/663.jpg">
            <a:extLst>
              <a:ext uri="{FF2B5EF4-FFF2-40B4-BE49-F238E27FC236}">
                <a16:creationId xmlns:a16="http://schemas.microsoft.com/office/drawing/2014/main" id="{8F1152C3-3D3A-6976-5D86-91EE1F7D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56" y="2135820"/>
            <a:ext cx="3578544" cy="460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6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D3085-7B69-9227-9542-B523F1BB9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CAC07C4-33DD-A1C6-5D82-221597851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0AA83D-165D-D6DF-6709-4C44F065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B4C8056-7861-A946-677C-D7446701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15E5DD-2BDC-249D-3256-978AB9B7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/>
              <a:t>Vrozené vady srdce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1DBA18-01B1-783E-CF67-9F4DE0578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8C4815-99EA-1618-D81C-052A13F5D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b="1" i="0" u="none" strike="noStrike" dirty="0" err="1">
                <a:solidFill>
                  <a:srgbClr val="000000"/>
                </a:solidFill>
                <a:effectLst/>
              </a:rPr>
              <a:t>Acyanotické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defekt septa síní/komor (ASD, VSD), perzistující </a:t>
            </a:r>
            <a:r>
              <a:rPr lang="cs-CZ" sz="2000" b="0" i="0" u="none" strike="noStrike" dirty="0" err="1">
                <a:solidFill>
                  <a:srgbClr val="000000"/>
                </a:solidFill>
                <a:effectLst/>
              </a:rPr>
              <a:t>ductus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u="none" strike="noStrike" dirty="0" err="1">
                <a:solidFill>
                  <a:srgbClr val="000000"/>
                </a:solidFill>
                <a:effectLst/>
              </a:rPr>
              <a:t>arteriosus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 (PDA)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Příznaky: dušnost, neprospívání, časté infekce</a:t>
            </a:r>
          </a:p>
          <a:p>
            <a:pPr marL="0" indent="0" algn="l">
              <a:buNone/>
            </a:pPr>
            <a:r>
              <a:rPr lang="cs-CZ" sz="2000" b="1" i="0" u="none" strike="noStrike" dirty="0">
                <a:solidFill>
                  <a:srgbClr val="000000"/>
                </a:solidFill>
                <a:effectLst/>
              </a:rPr>
              <a:t>Cyanotické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cs-CZ" sz="2000" b="0" i="0" u="none" strike="noStrike" dirty="0" err="1">
                <a:solidFill>
                  <a:srgbClr val="000000"/>
                </a:solidFill>
                <a:effectLst/>
              </a:rPr>
              <a:t>Fallotova</a:t>
            </a: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 tetralogie, transpozice velkých tepen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000" b="0" i="0" u="none" strike="noStrike" dirty="0">
                <a:solidFill>
                  <a:srgbClr val="000000"/>
                </a:solidFill>
                <a:effectLst/>
              </a:rPr>
              <a:t>Příznaky: cyanóza, šelest, hypoxické záchvaty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C795F98-AE09-37F2-24C7-EAC9D2F09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54" t="31291" r="11738" b="31306"/>
          <a:stretch/>
        </p:blipFill>
        <p:spPr>
          <a:xfrm>
            <a:off x="7980422" y="2667620"/>
            <a:ext cx="3742186" cy="392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59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952BE-164D-0D69-61D2-AE3338CFD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525C36-093E-4229-7561-C0696F77E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C7733FE-6854-4C6D-AE46-C760879D4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E5F039-52B3-CFF9-236F-BF1737F3C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5CA3F0-C427-F4E2-11DD-2BC53B451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/>
              <a:t>Vrozené vady srdce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D57531-0834-7E12-6ADC-8A28E3E35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A8B4A0-C30D-2771-6518-03233944B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sledování saturace, barvy kůže, příznaků srdečního selhání, pomoc při vyšetřeních (ECHO, EKG), příprava na operace, podpora rodičů.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Cyanóza rtů, akrální cyanóza mimo chlad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Tachykardie, dušnost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Špatné prospívání</a:t>
            </a:r>
          </a:p>
          <a:p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35B19F-FCBB-EA8F-9190-446ED266E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3" t="23224" r="16934" b="22994"/>
          <a:stretch/>
        </p:blipFill>
        <p:spPr>
          <a:xfrm>
            <a:off x="4127035" y="4439393"/>
            <a:ext cx="4435076" cy="22075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6B10570-ABCD-B3C6-7745-7E989FE906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34" t="28847" r="8378" b="36195"/>
          <a:stretch/>
        </p:blipFill>
        <p:spPr>
          <a:xfrm>
            <a:off x="8652535" y="3130270"/>
            <a:ext cx="3449041" cy="25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23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3E3C7-4F06-0DB1-CE7A-6BD50E581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535730-96E0-FF1E-6527-A8EAFC3C3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A977E3-C770-19A1-4CC2-6C1750E19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C0D40E-6265-D6A3-57E2-CCEE36580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9C5D05-72B6-D602-7F81-5B5862BE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Získaná onemocnění srdce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27E10D-4141-D07D-1E45-2787A9AB8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C9AEFC-DB43-32AF-E6FA-AB66F0457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Revmatická karditida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komplikace streptokokové angíny, postihuje chlopně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 err="1">
                <a:solidFill>
                  <a:srgbClr val="000000"/>
                </a:solidFill>
                <a:effectLst/>
              </a:rPr>
              <a:t>Kawasakiho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 nemoc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vaskulitida, riziko aneurysmat koronárních tepen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Myokarditida, endokarditida, perikarditida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obvykle infekční původ, projevy srdečního selhání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Sestra: sledování horečky, srdeční akce, laboratorních markerů, pomoc při podávání ATB či imunoglobulinů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745687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A5630-606A-34F5-51CE-97905212F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D29154B-D093-1384-5089-44C021DDA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EE992F5-2BA6-7AED-6579-2C76773EA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F5BD56D-EA5F-B202-B2B9-88244C1F1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A70719-F6BE-1F07-EB97-089952616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Poruchy rytmu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D2A616-8992-A67A-D017-81E9097F6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EF8E52-0DAB-F024-FF5C-16CD4DB0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SVT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nejčastější u dětí, projevuje se palpitacemi, bledostí, dušností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 err="1">
                <a:solidFill>
                  <a:srgbClr val="000000"/>
                </a:solidFill>
                <a:effectLst/>
              </a:rPr>
              <a:t>Bradyarytmie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, AV blok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– mohou vést k synkopám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Sestra: sledování EKG křivky, saturace, rozpoznání akutního zhoršení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2EB8EF-66A9-4055-E159-C6EA92D07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" t="64048" r="66590" b="22750"/>
          <a:stretch/>
        </p:blipFill>
        <p:spPr>
          <a:xfrm>
            <a:off x="498834" y="3950660"/>
            <a:ext cx="3988327" cy="108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C386C8-41E4-C9D4-4D0E-AB495C20B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" t="41314" r="59409" b="47685"/>
          <a:stretch/>
        </p:blipFill>
        <p:spPr>
          <a:xfrm>
            <a:off x="5561610" y="3814558"/>
            <a:ext cx="5914013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84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7477D-7B69-0C3D-9EFE-D9E5A6360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512C6C-C725-6564-4727-C21CE64F7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636206-F4DE-4443-2B1E-751B5FE30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1CD940-8AF0-DD03-DF31-760967BC1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5DB48C-F7AA-F2E8-3D05-33FA359FB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Srdeční selhání u dětí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0AE4-03F7-6106-5B8D-8A6F37B92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029722-08AD-4712-174A-5FC1526E5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Projevy: tachypnoe, pocení při kojení, hepatomegalie, špatný růst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Ošetřovatelská opatření: klidový režim, polohování, sledování hmotnosti a diurézy, edukace o podávání léků (diuretika, digoxin)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88898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2C85F-CE6B-C658-B1A8-D0670554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EBAFC16-CDFB-9E79-046A-0608906EF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ACCB385-B9C0-8389-D889-4D2E5B091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120686-FD48-1673-E09A-A5E4C5B8A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9FD290D-916E-9C61-E190-CE67058C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Hypertenze u dětí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AB97EE-6C45-7DDB-1D3C-C07A2C69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95D802-084A-84BD-B00B-BD33C9A5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Vždy vyžaduje důkladné vyšetření (na rozdíl od dospělých často sekundární – ledviny, endokrinopatie)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Sestra: správné měření TK, zaznamenávání hodnot, motivace k režimovým opatřením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5159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3F18D-80E7-F344-5588-6F87C7529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1326A6-55CD-B3B7-91EF-A5B52C1B5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ADE683-38B0-5F5C-CE3F-6321813DA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3CA42E-A23C-1BAB-CAC8-6DE58C5F8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E8EF42D-EFDC-4455-45A5-89776D39B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Role sestry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9439EB-CA00-F55C-900D-F5A1C6564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5B5C1E-EB9D-0E9B-C6F3-C24235C08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Aktivní sledování příznaků (cyanóza, tachypnoe, pocení, únava)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Správná technika měření TK, saturace, EKG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Péče po kardiochirurgických výkonech: sledování krvácení, infekce, hydratace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Edukace rodičů: příznaky zhoršení, nutnost kontroly, adherence k léčbě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Včasné rozpoznání a správná péče mohou zásadně ovlivnit prognózu dítěte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Sestry jsou klíčovým článkem mezi lékařem, dítětem a rodiči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C1BAB5-A969-051E-1618-42944A9FF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0" t="27379" r="5934" b="33507"/>
          <a:stretch/>
        </p:blipFill>
        <p:spPr>
          <a:xfrm>
            <a:off x="8971959" y="4642699"/>
            <a:ext cx="2541320" cy="19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99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B3268-ACFE-D109-FB70-4E3FBAB51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C1F3E29-520F-25B2-7D4C-63FF6CEAC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1738018-7F0A-7D4D-D6C4-4CE5A20A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76E2C19-EE8F-7352-5148-CB005C9CF9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ADA373B-8729-41F1-1CAA-D0EFBCD0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urogenitálního traktu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270D94-5DA2-9F73-D8E7-2562AF1B1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83EC3A-8D53-1C5E-721C-6D4533487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4"/>
            <a:ext cx="11063830" cy="4495131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Teorie: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Časté infekce močových cest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Vrozené vady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hydronefróza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hypospadie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Enuréza (noční pomočování)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Praxe: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Odběr moči správnou technikou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diurézy (počítání plen, měření)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pitném režimu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Horečka nejasného původu u kojence → vždy myslet na IMC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Hematurie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Oligurie, anurie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5E4CA4-644B-CEB4-8840-EBF1FE7B7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44" t="33002" r="7614" b="45485"/>
          <a:stretch/>
        </p:blipFill>
        <p:spPr>
          <a:xfrm>
            <a:off x="6755585" y="2371067"/>
            <a:ext cx="4913146" cy="222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71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5EC60-9322-BB56-B6AC-8D8ADFEFA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0C984A-136D-B808-E334-5AE000F6C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65B0A8-2FF3-FDEF-41B0-C7E0EEDB9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EF0C2E1-C61A-E02B-7E1E-AF35A1407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B89C15-7BF9-84DF-CF83-95F6CF0A5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Časté infekce močových cest (IMC)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272381-9A62-539D-7348-4DFED77E2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99CD77-8A05-429D-19EC-2DAD340C1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742405" cy="4511755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Výskyt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zejména u kojenců a batolat, častější u dívek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horečka, neklid, zvracení, průjem, u větších dětí dysurie, časté močení, bolest břicha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Komplikace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možnost postižení ledvin (pyelonefritida), jizvení parenchymu → riziko hypertenze a chronického onemocnění ledvin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sledovat celkový stav dítěte, informovat o nutnosti včasného vyšetření moči, poučit rodiče o dodržování léčby ATB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523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E06A6-718B-3E9D-93CE-664BCBE63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43404A-EB3B-FB40-84B5-569928E1D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E9935-3E03-82E7-516C-F735C9136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B37FF9-45E1-76E1-D544-D3BB73C30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A884A0-38B6-F93E-3149-F6CF0066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/>
              <a:t>Osnova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32325-DA06-B6CF-67F7-9C378351E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9CD0A-0ADE-12B8-3778-EB05ACDB8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853" y="2168792"/>
            <a:ext cx="10784158" cy="439484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000000"/>
                </a:solidFill>
                <a:effectLst/>
              </a:rPr>
              <a:t>Rozdělení a typy postižení – smyslové vady, tělesná postižení, mentální a kombinované vady</a:t>
            </a:r>
          </a:p>
          <a:p>
            <a:r>
              <a:rPr lang="cs-CZ" sz="2400" dirty="0">
                <a:solidFill>
                  <a:srgbClr val="000000"/>
                </a:solidFill>
                <a:effectLst/>
              </a:rPr>
              <a:t>Onemocnění kardiovaskulárního systému</a:t>
            </a:r>
          </a:p>
          <a:p>
            <a:r>
              <a:rPr lang="cs-CZ" sz="2400" dirty="0">
                <a:solidFill>
                  <a:srgbClr val="000000"/>
                </a:solidFill>
                <a:effectLst/>
              </a:rPr>
              <a:t>Onemocnění urogenitálního traktu</a:t>
            </a:r>
          </a:p>
          <a:p>
            <a:r>
              <a:rPr lang="cs-CZ" sz="2400" dirty="0">
                <a:solidFill>
                  <a:srgbClr val="000000"/>
                </a:solidFill>
                <a:effectLst/>
              </a:rPr>
              <a:t>Onemocnění trávicího ústrojí</a:t>
            </a:r>
          </a:p>
          <a:p>
            <a:r>
              <a:rPr lang="cs-CZ" sz="2400" dirty="0">
                <a:solidFill>
                  <a:srgbClr val="000000"/>
                </a:solidFill>
                <a:effectLst/>
              </a:rPr>
              <a:t>Onemocnění pohybového aparátu</a:t>
            </a:r>
          </a:p>
          <a:p>
            <a:r>
              <a:rPr lang="cs-CZ" sz="2400" dirty="0">
                <a:solidFill>
                  <a:srgbClr val="000000"/>
                </a:solidFill>
                <a:effectLst/>
              </a:rPr>
              <a:t>Onemocnění nervového systému</a:t>
            </a:r>
          </a:p>
          <a:p>
            <a:r>
              <a:rPr lang="cs-CZ" sz="2400" dirty="0"/>
              <a:t>Praktické tipy (</a:t>
            </a:r>
            <a:r>
              <a:rPr lang="cs-CZ" sz="2400" dirty="0" err="1"/>
              <a:t>Handling</a:t>
            </a:r>
            <a:r>
              <a:rPr lang="cs-CZ" sz="2400" dirty="0"/>
              <a:t>, první pomoc, anamnéza v pediatrii, specifická vyšetření, komunikace s rodiči)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60318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8F34F-19CD-3C06-DC88-6368A9304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F9DB3A-4253-D8CE-4EE6-01AC3A0F6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1B1A93-A170-8773-1AAD-36D8167BB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D265BD-713F-96D1-994F-6B96A6B9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DF04F-8A97-0850-1193-68BB0FEC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Časté infekce močových cest (IMC)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166A38-B214-07B7-BF03-EF9E14E05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85DD0D-CD67-CFEF-F493-146A2A423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1167447" cy="459488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Infekce dolních močových cest (cystitida)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Typická lokalizace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močový měchýř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(u větších dětí, které to umí popsat):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dysurie (pálení při močení),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polakisurie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(časté močení po malých porcích), urgence, někdy inkontinence, bolest podbřišku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kojenců často jen neklid, odmítání jídla, někdy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subfebrilie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Celkový stav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dítě většinou není toxicky nemocné, nemá výraznou alteraci celkového stavu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Moč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zakalená, může zapáchat, někdy mikroskopická hematurie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Komplikace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obvykle méně závažné, ale riziko přechodu infekce do horních cest, pokud není léčeno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7625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7F124-675A-D607-1422-03D2AD3C9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21E8DB-85F9-3DFC-6B67-29C6B1780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1F1610-D683-155B-6B00-B49BD6676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2E87573-91B0-A5C5-A498-B841B02C6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1B236A-6D05-0632-CEA0-3F6D3FB4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Časté infekce močových cest (IMC)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0BBD1C-33B5-7B98-3410-4437ADB8C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AF2D95-A45E-6E4A-238E-341835DE0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1167447" cy="459488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Akutní pyelonefritida (APN)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Typická lokalizace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ledvinná pánvička a parenchym.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horečka ≥38 °C bez jiného zřejmého zdroje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bolest boku nebo bederní krajiny (u malých dětí nespecifické – pláč, křik při manipulaci)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nauzea, zvracení, průjem → někdy mylně hodnoceno jako gastroenteritida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Celkový stav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často alterován, dítě působí nemocně, únava, nechutenství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Moč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pyurie (leukocyty), bakteriurie, někdy makroskopická hematurie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Komplikace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riziko jizevnatých změn na ledvinách, pozdější hypertenze, chronické selhání ledvin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30698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E32A1-ED93-530E-6FE9-4DA13809C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6493A7-958F-328C-EFB5-E1C25E434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05DFBB-32DF-5F80-EC37-A72F6CC02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3FC23E-5D8A-8D2D-D990-778ABA8B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5B255E6-B6A4-DC1F-FD48-7E4B1F46F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Časté infekce močových cest (IMC)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C19F34-B23E-DA43-3DD9-3F2F760D8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245D28-A8EE-7633-1587-48628B9B6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1167447" cy="459488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Shrnutí pro sestry – orientační rozlišovací znaky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Cystitida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→ časté močení, pálení, spíše mírné příznaky, bez vysokých horeček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Pyelonefritida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→ horečka, bolesti beder/boku, zvracení, celkově nemocné dítě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Praktický význam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při 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horečce nejasného původu u kojence nebo batolete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vždy myslet na APN a zajistit vyšetření moči!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467694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C0E4-75A4-F9C1-18C7-07ECF78EB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94C00D3-6A84-DCCD-E0EE-B32EFB5D2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9B81B6-C0D5-BBA7-7FBA-2901FEB30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F7ABA5-1FA3-A73B-F95F-3A80FE03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D5DA49-F0DF-ECAE-D450-DD34E11F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Vrozené vady (</a:t>
            </a:r>
            <a:r>
              <a:rPr lang="cs-CZ" sz="4000" i="0" u="none" strike="noStrike" dirty="0" err="1">
                <a:solidFill>
                  <a:srgbClr val="000000"/>
                </a:solidFill>
                <a:effectLst/>
              </a:rPr>
              <a:t>hydronefróza</a:t>
            </a:r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sz="4000" i="0" u="none" strike="noStrike" dirty="0" err="1">
                <a:solidFill>
                  <a:srgbClr val="000000"/>
                </a:solidFill>
                <a:effectLst/>
              </a:rPr>
              <a:t>hypospadie</a:t>
            </a:r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7FD304-0F57-BE60-896C-344DBDCF5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17B2C6-FEAD-5E3B-7F22-CF1C5F3C3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3695020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dirty="0" err="1">
                <a:solidFill>
                  <a:srgbClr val="000000"/>
                </a:solidFill>
                <a:effectLst/>
              </a:rPr>
              <a:t>Hydronefróza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rozšíření pánvičky a kalichů v ledvině, může být asymptomatická, ale i vést k infekcím a poškození ledvin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 err="1">
                <a:solidFill>
                  <a:srgbClr val="000000"/>
                </a:solidFill>
                <a:effectLst/>
              </a:rPr>
              <a:t>Hypospadie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vyústění močové trubice mimo špičku penisu, často spojeno s poruchou močení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sledování vývoje močení, kontrola močových infekcí, podpora rodiny před a po chirurgickém výkonu, zajištění správné hygieny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E57652-F358-D742-A33C-E8A3621E9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8" t="34804" r="44894" b="45974"/>
          <a:stretch/>
        </p:blipFill>
        <p:spPr>
          <a:xfrm>
            <a:off x="1582598" y="4696887"/>
            <a:ext cx="3594045" cy="20188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F6526D-4D30-27CF-D423-BE57AE1D41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32" t="42781" r="9905" b="32284"/>
          <a:stretch/>
        </p:blipFill>
        <p:spPr>
          <a:xfrm>
            <a:off x="6558477" y="4696887"/>
            <a:ext cx="3285504" cy="201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4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2148D-28E2-0600-6C51-9FD4A4653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8561DAB-FB4A-5DF9-EA50-338574D0D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7750498-13DA-B45A-D1D7-0613A91B3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BDF430-9EFB-73B3-B09F-16BD2EDC7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BAEB90-35E0-018D-2756-0B6A6648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Enuréza (noční pomočování)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149B87-B037-8CE3-6231-8EB7A890A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136782-91F1-25CD-08A6-FFB83D4C6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Primární enuréza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dítě nikdy nebylo „suché“ – často nezralost CNS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Sekundární enuréza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opětovné pomočování po období sucha – může být psychická příčina, infekce, anatomická vada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empatie, podpora dítěte a rodičů (nevinit, nestresovat dítě), doporučení režimových opatření (omezit tekutiny před spaním, pravidelné močení)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622330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667E6-B207-C330-37F3-77E41AB01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6EDAE76-30BE-6E47-1D0D-DF9F3B9B9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740AFE-EC76-3955-ADF4-6906DA72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FC813A4-1D72-4D84-1D50-13F66A132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7636CF-7C18-36D7-C033-4D000FED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Odběr moči správnou technikou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0D029A-7CF6-FA8E-F59A-168DE9CA3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53BCE5-9732-A13A-DEF4-E01D95678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3695020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Kojenci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odběr do sterilního sáčku, event. katetrizace nebo </a:t>
            </a:r>
            <a:r>
              <a:rPr lang="cs-CZ" sz="2400" b="0" i="0" u="none" strike="noStrike" dirty="0" err="1">
                <a:solidFill>
                  <a:srgbClr val="000000"/>
                </a:solidFill>
                <a:effectLst/>
              </a:rPr>
              <a:t>suprapubická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 punkce při nutnosti sterilního vzorku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Starší děti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střední proud moči, po omytí genitálií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Chyby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kontaminace moči → falešně pozitivní nálezy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vysvětlit rodičům postup, dbát na hygienu, zajistit správné označení vzorku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2849EA-A335-24D9-7DE9-1AB293AAB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76" t="30069" r="12198" b="35462"/>
          <a:stretch/>
        </p:blipFill>
        <p:spPr>
          <a:xfrm>
            <a:off x="7100890" y="4477332"/>
            <a:ext cx="2098528" cy="21917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6D1568-E1FB-AD35-90BB-051313D88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70" t="31536" r="4558" b="32039"/>
          <a:stretch/>
        </p:blipFill>
        <p:spPr>
          <a:xfrm>
            <a:off x="3048552" y="4477332"/>
            <a:ext cx="323274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2AD8E-B5F4-3944-BC26-1DF90AC28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649C1F-89D2-442B-8915-110773B2C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298E89-55D0-F94F-628D-CD823B4F2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22FC53-A8FD-E219-E38F-414CAA80F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37BD6A-1617-8505-8686-743C07041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Sledování diurézy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C18D0F-160B-08EA-6093-5F100E998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FAF70B-48C3-F688-76C7-CE8D51FE6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Kojenci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počítání počtu pomočených plen, orientačně 6–8 mokrých plen/24 hod. je norma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Hospitalizované děti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měření objemu moči (do sběrných sáčků, cévkování, odměrné nádoby)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Význam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včasný záchyt oligurie (snížené močení) nebo anurie (zástava močení)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pravidelně zapisovat do dokumentace, sledovat i barvu a zápach moči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08758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8FE42-B611-9224-828B-91D59E2F7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504051-A23D-5A0C-FE4A-111710652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3B7D6F-5F80-81CA-5B02-A4BA26E2B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94B3E4-87BD-6ACF-21FA-E75B0D0F3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B7420-1613-43E2-9154-04A0A7C06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Edukace rodičů o pitném režimu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EEA346-D9EB-F63C-81B4-9B60CBF1C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7BA796-E7F4-BB80-1926-AAF0CB40E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Prevence IMC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dostatečný příjem tekutin, pravidelné močení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Správný pitný režim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cca 100–120 ml/kg/den u kojenců, u starších dětí dle věku a hmotnosti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Nevhodné nápoje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slazené limonády, nadměrné množství džusů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vysvětlit rodičům význam hydratace, učit děti chodit na toaletu pravidelně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938923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1D762-BE8C-657E-1010-708707612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A56E1FD-AC51-D9A0-4ED8-15EA133A6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A687B1B-017B-BA9F-6BE4-9BB5E4CD3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088778C-8151-3FE0-740C-1F860FC4B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466246-0751-9570-487B-ED70A305B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Varovné signály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46D5C3-7846-0753-F3D0-D93C94E20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2FD8CE-52E6-90C9-A64B-8AE4F529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4179246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Horečka nejasného původu u kojence → vždy myslet na IMC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Dítě s horečkou bez jiných příznaků musí mít vyšetřenou moč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Role sestry: upozornit lékaře, zajistit odběr moči</a:t>
            </a:r>
          </a:p>
          <a:p>
            <a:pPr marL="0" indent="0" algn="l">
              <a:buNone/>
            </a:pP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Hematurie (krev v moči)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Viditelná (makroskopická) nebo jen laboratorní nález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Vždy důvod k vyšetření, může jít o infekci, kámen, zranění, </a:t>
            </a:r>
            <a:r>
              <a:rPr lang="cs-CZ" sz="2600" b="0" i="0" u="none" strike="noStrike" dirty="0" err="1">
                <a:solidFill>
                  <a:srgbClr val="000000"/>
                </a:solidFill>
                <a:effectLst/>
              </a:rPr>
              <a:t>glomerulopatii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Oligurie, anurie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Oligurie: výrazně snížené množství moči (&lt;0,5 ml/kg/hod)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Anurie: úplná zástava tvorby moči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Akutní stav – nutno urgentně řešit, může jít o obstrukci nebo selhání ledvin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Role sestry: přesně sledovat a zaznamenávat diurézu, okamžitě hlásit lékaři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222743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818A6-F46C-17F0-314A-C745F7E65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67BA33B-572D-800C-DDB4-CCBFB6F9C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B8FAE1-6A39-6268-4A8E-14FBC88B3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1CF460-2B29-6018-D236-71BE6A252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B66F58-D54D-3036-28F9-ACE1D5C2B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trávicího ústrojí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B45A9-4F1C-CA32-F8BA-60C8BDBA9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DFCCDF-E507-5113-79FD-A645A7CAE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500671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cs-CZ" sz="3100" b="1" i="0" u="none" strike="noStrike" dirty="0">
                <a:solidFill>
                  <a:srgbClr val="000000"/>
                </a:solidFill>
                <a:effectLst/>
              </a:rPr>
              <a:t>Teorie:</a:t>
            </a:r>
            <a:endParaRPr lang="cs-CZ" sz="31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Reflux, koliky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Průjmy, zvracení, dehydratace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Celiakie, potravinové alergie aj.</a:t>
            </a:r>
          </a:p>
          <a:p>
            <a:pPr marL="0" indent="0" algn="l">
              <a:buNone/>
            </a:pPr>
            <a:r>
              <a:rPr lang="cs-CZ" sz="3100" b="1" i="0" u="none" strike="noStrike" dirty="0">
                <a:solidFill>
                  <a:srgbClr val="000000"/>
                </a:solidFill>
                <a:effectLst/>
              </a:rPr>
              <a:t>Praxe:</a:t>
            </a:r>
            <a:endParaRPr lang="cs-CZ" sz="31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Posouzení stolice (frekvence, barva, konzistence)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Podávání rehydratačních roztoků dle ordinace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Edukace o dietních opatřeních</a:t>
            </a:r>
          </a:p>
          <a:p>
            <a:pPr marL="0" indent="0" algn="l">
              <a:buNone/>
            </a:pPr>
            <a:r>
              <a:rPr lang="cs-CZ" sz="3100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sz="31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Krev ve stolici, </a:t>
            </a:r>
            <a:r>
              <a:rPr lang="cs-CZ" sz="3100" b="0" i="0" u="none" strike="noStrike" dirty="0" err="1">
                <a:solidFill>
                  <a:srgbClr val="000000"/>
                </a:solidFill>
                <a:effectLst/>
              </a:rPr>
              <a:t>meléna</a:t>
            </a:r>
            <a:endParaRPr lang="cs-CZ" sz="31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Opakované zvracení, žlučové zvratky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3100" b="0" i="0" u="none" strike="noStrike" dirty="0">
                <a:solidFill>
                  <a:srgbClr val="000000"/>
                </a:solidFill>
                <a:effectLst/>
              </a:rPr>
              <a:t>Rychlá dehydratace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21105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35795-E813-1462-AA51-0F84B4198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DC922E-899F-83E6-B3F3-A0231F1CF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2757ED2-67E8-3472-F667-148715145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896DF56-CB5B-9ADF-0302-929BA228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60EACC-3DFB-C402-C4E7-AEA221E24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Akutní stavy, které sestra pozná jako první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4D7547-6C8E-6175-CB8F-02B6FEF39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11174A-4BC9-5A45-5E87-94ACE31A4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562" y="2168792"/>
            <a:ext cx="11047956" cy="4488791"/>
          </a:xfrm>
        </p:spPr>
        <p:txBody>
          <a:bodyPr>
            <a:normAutofit fontScale="85000" lnSpcReduction="20000"/>
          </a:bodyPr>
          <a:lstStyle/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Dušnost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známky: zatahování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jugula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mezižeber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stridor, tachypnoe, cyanóza, neschopnost mluvit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první pomoc: zajistit volné dýchací cesty, sedící poloha, kyslík, volat lékaře</a:t>
            </a:r>
          </a:p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Laryngitida / astma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typický štěkavý kašel, inspirační stridor → sestra volí klidné prostředí, zvlhčený vzduch, nechat dítě v náručí rodiče.</a:t>
            </a:r>
          </a:p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Febrilní křeče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typicky při horečce kolem 38–39 °C u batolat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zachovat klid, položit na bok, zajistit průchodnost DC, časovat křeč, volat lékaře</a:t>
            </a:r>
          </a:p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Dehydratace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suché sliznice, pláč bez slz, snížený turgor, málo pomočených plen, apatie</a:t>
            </a:r>
          </a:p>
          <a:p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Poruchy vědomí, šok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bledost, chladné akry, tachykardie, prodloužený kapilární návrat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okamžitě hlásit lékaři, zahájit základní podpůrná opatření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04773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10B1-67B2-DEFC-989D-51FE26F2A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22F045-1CCF-1F43-3580-B09770656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4AA635-2C7A-A20C-2ADD-026642419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E2F890C-434C-8E6C-3174-DE9D69528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17C58B-D807-D665-82B9-C31CF61C4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trávicího ústrojí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C325FA-521F-DEBF-D379-77DBC391C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0DEF583-6FB8-7493-EC32-C6B24C3C6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12" y="2185442"/>
            <a:ext cx="11505775" cy="42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28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FC7A2-6E30-A887-24BD-89F044852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A948C2-9C62-0BCC-AC71-4CC5EC9B5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5F80BF-66CA-65E4-B0A0-CF0D40F7E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ABC9F7-6283-6202-2C20-551FBF1F9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FA769B-A252-9F41-ACE8-08377541F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trávicího ústrojí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79723-2D20-81C8-CE74-5EFBE0DC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320358-B370-051D-D0EF-FDDC3FCBD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500671"/>
          </a:xfrm>
        </p:spPr>
        <p:txBody>
          <a:bodyPr>
            <a:normAutofit/>
          </a:bodyPr>
          <a:lstStyle/>
          <a:p>
            <a:r>
              <a:rPr lang="en-US" sz="2400" b="1" dirty="0" err="1">
                <a:ea typeface="Aptos Display" pitchFamily="34" charset="-122"/>
                <a:cs typeface="Aptos Display" pitchFamily="34" charset="-120"/>
              </a:rPr>
              <a:t>Trávicí</a:t>
            </a:r>
            <a:r>
              <a:rPr lang="en-US" sz="2400" b="1" dirty="0"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400" b="1" dirty="0" err="1">
                <a:ea typeface="Aptos Display" pitchFamily="34" charset="-122"/>
                <a:cs typeface="Aptos Display" pitchFamily="34" charset="-120"/>
              </a:rPr>
              <a:t>ústrojí</a:t>
            </a:r>
            <a:r>
              <a:rPr lang="en-US" sz="2400" b="1" dirty="0"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400" b="1" dirty="0" err="1">
                <a:ea typeface="Aptos Display" pitchFamily="34" charset="-122"/>
                <a:cs typeface="Aptos Display" pitchFamily="34" charset="-120"/>
              </a:rPr>
              <a:t>novorozence</a:t>
            </a:r>
            <a:r>
              <a:rPr lang="en-US" sz="2400" b="1" dirty="0">
                <a:ea typeface="Aptos Display" pitchFamily="34" charset="-122"/>
                <a:cs typeface="Aptos Display" pitchFamily="34" charset="-120"/>
              </a:rPr>
              <a:t>: co je </a:t>
            </a:r>
            <a:r>
              <a:rPr lang="en-US" sz="2400" b="1" dirty="0" err="1">
                <a:ea typeface="Aptos Display" pitchFamily="34" charset="-122"/>
                <a:cs typeface="Aptos Display" pitchFamily="34" charset="-120"/>
              </a:rPr>
              <a:t>klíčové</a:t>
            </a:r>
            <a:endParaRPr lang="en-US" sz="2400" dirty="0"/>
          </a:p>
          <a:p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D24813-C5A4-853B-A367-DB4D2531B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347" y="2629496"/>
            <a:ext cx="9509170" cy="39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68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4038A-AEA6-13C7-CB35-C1B318867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1E761C-1E31-B71B-2478-0C09854E4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DCC6E2-3290-3475-7A24-7A2EB7D2F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73DC561-7892-14CB-F89A-AE2D469D9D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AAF34F-F584-D87A-72F7-CA2BEFA1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trávicího ústrojí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E695AE-9866-E8BC-4D2F-6495BA911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ED03BB-3CB4-DF8F-4296-DDA289854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500671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Zvracení</a:t>
            </a:r>
            <a:r>
              <a:rPr lang="en-US" sz="2400" b="1" dirty="0"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: </a:t>
            </a:r>
            <a:r>
              <a:rPr lang="en-US" sz="2400" b="1" dirty="0" err="1"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praktické</a:t>
            </a:r>
            <a:r>
              <a:rPr lang="en-US" sz="2400" b="1" dirty="0"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400" b="1" dirty="0" err="1"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rozlišení</a:t>
            </a:r>
            <a:endParaRPr lang="en-US" sz="2400" dirty="0"/>
          </a:p>
          <a:p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6A1D790-49C5-92FF-A38B-AC613CFF1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93" y="2769637"/>
            <a:ext cx="10908678" cy="370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4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BFD4C-1208-2640-DD01-34BDD8E9B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B57CDB3-8ECA-157E-0326-D2F278CA9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63C4367-3F93-EA0C-8922-C38D1C89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902FB5-7842-7D60-5D94-C64B340C7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1EC353-1D07-7E51-F983-A06ABB18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trávicího ústrojí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C695AF-2CA2-ECCF-851C-F82F1F2D9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986EF8-C685-6CE3-592C-4AD494814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500671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Vrozené</a:t>
            </a:r>
            <a:r>
              <a:rPr lang="en-US" sz="2400" b="1" dirty="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2400" b="1" dirty="0" err="1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vady</a:t>
            </a:r>
            <a:r>
              <a:rPr lang="en-US" sz="2400" b="1" dirty="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a </a:t>
            </a:r>
            <a:r>
              <a:rPr lang="en-US" sz="2400" b="1" dirty="0" err="1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neprůchodnost</a:t>
            </a:r>
            <a:r>
              <a:rPr lang="en-US" sz="2400" b="1" dirty="0">
                <a:solidFill>
                  <a:srgbClr val="16324F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GIT</a:t>
            </a:r>
            <a:endParaRPr lang="en-US" sz="2400" dirty="0"/>
          </a:p>
          <a:p>
            <a:endParaRPr lang="cs-CZ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2243B34-C24B-68FC-C2E4-9E46C76A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96" y="2698864"/>
            <a:ext cx="10853208" cy="407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265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51BB1-4EFE-668F-B4F7-CF43B596D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836AB1-42C3-A943-7D6D-1853F1748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03A6B8-7AAF-978C-66FA-C87E9EEFE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D752B11-108C-A0F1-581A-F0F1E52BD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4B911A-1B01-4B74-A2DE-6097EE5F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Reflux (</a:t>
            </a:r>
            <a:r>
              <a:rPr lang="cs-CZ" sz="4000" i="0" u="none" strike="noStrike" dirty="0" err="1">
                <a:solidFill>
                  <a:srgbClr val="000000"/>
                </a:solidFill>
                <a:effectLst/>
              </a:rPr>
              <a:t>gastroezofageální</a:t>
            </a:r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 reflux – GER)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C014F3-417B-6D71-68F0-F5181022E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570999-67B8-E305-F348-046D874DD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50621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Fyziologický reflux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běžný u kojenců – z nezralosti dolního jícnového svěrače, často projevený </a:t>
            </a:r>
            <a:r>
              <a:rPr lang="cs-CZ" sz="2400" b="0" i="0" u="none" strike="noStrike" dirty="0" err="1">
                <a:solidFill>
                  <a:srgbClr val="000000"/>
                </a:solidFill>
                <a:effectLst/>
              </a:rPr>
              <a:t>ublinkáváním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 po jídle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Patologický reflux (GERD)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časté zvracení, neprospívání, podrážděnost, kašel, apnoické pauzy, zánět jícnu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polohování po krmení (pravý bok, zvýšená poloha hlavy),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menší a častější dávky,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hmotnosti,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správné manipulaci po jídle</a:t>
            </a:r>
          </a:p>
          <a:p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92382F-9290-0B0E-673A-E492F7022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70" t="34804" r="4711" b="33995"/>
          <a:stretch/>
        </p:blipFill>
        <p:spPr>
          <a:xfrm>
            <a:off x="7359535" y="5080085"/>
            <a:ext cx="2636322" cy="1515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6D595FC-BE1A-E16F-ACDE-15CA1976B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15" t="34804" r="3183" b="40596"/>
          <a:stretch/>
        </p:blipFill>
        <p:spPr>
          <a:xfrm>
            <a:off x="8874036" y="3548444"/>
            <a:ext cx="2992581" cy="11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72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7E0D5-4A7B-2963-B2F1-890440A15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9B3AFD7-033B-EF88-4DA1-46107FA7C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EF61712-550B-D11F-0C97-E1DE34082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1DEE84-82BE-D426-D537-7F02002FD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09BC37-171C-5CA9-AF00-96275B45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Koliky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5E9CD7-D941-5186-9670-25AB667CC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901A4A-A524-189D-9198-D94AA6662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334417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Definice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epizody neutišitelného pláče u jinak zdravého kojence (tzv. „pravidlo tří“ – více než 3 hodiny denně, více než 3 dny v týdnu, déle než 3 týdny)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plynatost, nezralý trávicí trakt, přejídání, citlivost na mléčné bílkoviny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vhodných technikách nošení a polohování,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masáže bříška, teplo na bříško,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kontrola krmení (správné přisátí, vyprázdnění prsu, vhodná savička)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604741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EA341-EEBB-A024-3312-84F2FE5E1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5C5BD7-5989-70BC-E9D1-AF9CEB0A0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113068-D717-5D73-474D-23B2B135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EFABC1E-8BDB-7B9D-938B-D2882B6BD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4DF1AC9-270C-688E-0641-9BB86CA0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Průjmy, zvracení, dehydratace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93B859-FDC5-DC63-918E-249955C4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8B5FF3-3A30-367F-5F5E-9B235DE9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infekční (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rotaviry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adenoviry, bakterie), dietní chyby, intolerance laktózy, antibiotická léčba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Riziko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dehydratace, acidóza, ztráty elektrolytů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počtu stolic, zvracení, hmotnosti, diurézy,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podávání rehydratačních roztoků (ORS),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rodičů o pitném režimu, vhodné stravě, varovných příznacích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328115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4A76D-9E62-7A01-7D92-20310CC52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971ED2-E19F-DDAD-460A-1CD81D17D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2D7A44C-0225-E751-7740-2A8F7F685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9CF223-EF46-A505-2802-109B8D186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82A0C6-4362-3B9B-B19F-417EFFCA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Celiakie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50D572-612E-D3F4-EFC8-979B1963C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448B3A-4DE9-39E2-9F55-90759DEDA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Autoimunitní onemocnění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vyvolané lepkem (gliadinem)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nadýmání, průjmy, neprospívání, únava, anémie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Diagnóza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protilátky (anti-TG2, EMA), biopsie tenkého střeva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Léčba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celoživotní bezlepková dieta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edukace o dietě, prevence kontaminace lepkem, motivace dítěte i rodičů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608279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46DC7-9C81-11CC-30B2-3532A3BE9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513418-9F8B-FB89-BA26-D6F42256A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F988906-DF51-6B53-417F-6CE4BAC68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A54C36D-3550-9B87-91BF-583E10EE6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3FBC71-B48B-D3E4-263C-D0A9DD7B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Potravinové alergie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27B289-1B31-0F85-97B9-DBF808BC6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5BE0A2-E1C6-39DC-9078-5781E6B08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Nejčastější alergeny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kravské mléko, vejce, ořechy, ryby, sója, pšenice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kopřivka, zvracení, průjem, ekzém, někdy až anafylaxe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sledování po expozici potravině, zajištění diety dle ordinace, edukace o čtení etiket a o první pomoci při alergické reakci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5825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4C3EC-68D2-DF99-9511-310F14CD1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32F485-03C4-2973-DC39-3686EA31F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7D031B-9450-21D9-C785-54E892AD3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80F9ED0-E5E6-DEF3-9C4F-61158EA4A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2DF11B-3B98-BBAA-3FBF-8BE5E4849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Zácpa (obstipace)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FFD036-23AE-7EBE-6C43-732F9E45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A5CA7B-510D-0B6A-976B-DF1DB38BB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4428628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Velmi častý problém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často funkční, bez organické příčiny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nevhodná strava (málo vlákniny, tekutin), potlačování nucení na stolici, změny režimu (školka, škola), stres, někdy anální trhlina → bolest při vyprazdňování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tuhá stolice, dlouhé intervaly, bolest břicha, nechutenství, někdy paradoxní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enkopréza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pitném režimu, vláknině, pohybu, pravidelném vyprazdňování,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stolice, úleva po klystýru či čípku dle ordinace,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prevence recidiv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02673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F2214-A846-039E-D9CB-B66DA3E1D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DA36E3-E805-240A-2748-F40FA8152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1661DE-2D8E-09AD-C0AC-7F7C3D12B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32520AB-F56C-87B2-1504-F58085D42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8E3D11-B886-A6A5-30B8-9EF4F04E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Základy podávání léků dětem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22126-BA19-7CCE-34AF-A2ECD6DAD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59D4DD-8B9F-FE5E-9811-13F5F4EC4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14449" cy="4517297"/>
          </a:xfrm>
        </p:spPr>
        <p:txBody>
          <a:bodyPr>
            <a:normAutofit fontScale="92500" lnSpcReduction="20000"/>
          </a:bodyPr>
          <a:lstStyle/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Lékové formy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kojenci: kapky, sirupy, čípky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starší děti: tablety, </a:t>
            </a:r>
            <a:r>
              <a:rPr lang="cs-CZ" sz="2600" b="0" i="0" u="none" strike="noStrike" dirty="0" err="1">
                <a:solidFill>
                  <a:srgbClr val="000000"/>
                </a:solidFill>
                <a:effectLst/>
              </a:rPr>
              <a:t>dispergovatelné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 tablety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Technika podání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kapky/sirup: vsedě, do tváře, ne do krku (riziko aspirace)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čípek: vsunout špičkou napřed, přidržet hýždě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inhalace: vysvětlit dítěti formou hry, použít masku vs. náustek podle věku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Nejčastější chyby rodičů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nesprávné dávkování antipyretik (dávají podle věku, ne podle hmotnosti)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střídání ibuprofen/paracetamol v příliš krátkém intervalu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drcení tablet, které se nesmí drtit (</a:t>
            </a:r>
            <a:r>
              <a:rPr lang="cs-CZ" sz="2600" b="0" i="0" u="none" strike="noStrike" dirty="0" err="1">
                <a:solidFill>
                  <a:srgbClr val="000000"/>
                </a:solidFill>
                <a:effectLst/>
              </a:rPr>
              <a:t>enterosolventní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, retardované)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: edukovat rodiče → jak správně podávat, kdy znovu podat, kdy vyhledat lékaře.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440900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0B05-666D-D0B2-3816-3A20BE3AB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F05D3-FA03-1323-C5FD-6C42CD00B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C2611B7-364E-2C07-7180-F960E713C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8580EBA-DC08-298F-6676-863A2CE41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DEB710-F2E3-0AF9-0707-1E70D7288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 fontScale="90000"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Nespecifické střevní záněty (IBD – Crohnova choroba, ulcerózní kolitida)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38629-BE22-72BD-8A9B-82AF7F510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0E11B7-2618-F418-C5F1-246618D59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 fontScale="925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Chronická onemocnění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s autoimunitní složkou, postihují GIT různě hluboko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Crohnova choroba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postihuje jakoukoli část GIT, segmentálně,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transmuralně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Ulcerózní kolitida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– postihuje tlusté střevo, kontinuálně, omezeně na sliznici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chronické průjmy (někdy s krví), bolest břicha, úbytek hmotnosti, opoždění růstu.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Léčba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kortikoidy, imunosupresiva, biologická léčba, nutriční podpora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výživy a hmotnosti, kontrola stolice, pomoc s dodržováním léčby,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psychická podpora (chronické onemocnění, často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relabující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),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edukace o dietních opatřeních a hygieně rukou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602031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E206D-8B4E-EED9-27D5-3BD1E27B8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72D531-D5E9-FBF8-CF13-72E31C44D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C70E95-803B-8B02-3690-0FDE383EC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AF8768-D0EA-662C-3478-DD4B56814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4E797C-3B12-E32E-DF74-666CBCBAA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Laktózová intolerance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2B774-6C15-AAE0-E6F9-6BF6D9CB5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103F22-1065-63D4-FD75-5F5861781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Nedostatek enzymu laktázy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→ neschopnost trávit mléčný cukr (laktózu)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nadýmání, bolesti břicha, průjem po konzumaci mléka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vysvětlit zásady bezlaktózové diety, sledovat příjem vápníku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762752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6C645-5A34-0F2A-F607-63D1E8194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1FECE89-68A8-8BD7-F06E-7B43DECF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88E27EC-A443-8F61-3165-F7533A17B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A87834-8BEE-5F17-7302-8A8E54A966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B60C3D-4356-B878-1CF8-2C0D05459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Akutní apendicitida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7552D6-3A4A-6538-3A4C-AF6044220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0580B3-26C6-26DA-D473-B72A79FED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Nejčastější chirurgická příčina akutního břicha u dětí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bolest břicha (typicky přechází do pravého hypogastria), nechutenství, zvracení, </a:t>
            </a:r>
            <a:r>
              <a:rPr lang="cs-CZ" sz="2400" b="0" i="0" u="none" strike="noStrike" dirty="0" err="1">
                <a:solidFill>
                  <a:srgbClr val="000000"/>
                </a:solidFill>
                <a:effectLst/>
              </a:rPr>
              <a:t>subfebrilie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sledování bolesti a vitálních funkcí,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nepodávat nic per os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příprava na chirurgické vyšetření / operaci,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pooperační péče (sledování drénu, teploty, střevní pasáže)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55865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95727-5E00-1A44-A624-9BB5E5363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CB69F67-C26F-DF05-A439-C71F512166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BD1A84-2356-39FB-7488-685736D4D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FCF32A-C456-1964-C240-5EF4AD578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61B8B8-4AE4-389A-D766-E2C05CE96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Funkční bolesti břicha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AC3B43-5678-8BEC-3B53-32A7249AF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99DC09-DE69-5D26-B2E4-192B1652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Časté u školních dětí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, bez organického podkladu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Souvisí se stresem, školou, psychikou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empatický přístup, vyloučení závažné příčiny, spolupráce s rodiči a psychologem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430986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A9B99-D7F6-FD37-424E-AE8F8BA90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3D1DB5E-45A6-5F5F-0CDF-93ACB34A6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3DBBF5D-E61B-7B6C-26E2-AA1937A8E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D26A6E3-2F55-63BB-31F8-C029C2796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353FEC-396E-02F8-FD18-9EC798CA4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Akutní gastroenteritida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F3FB5A-9FD6-D244-A0C4-BA680481A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D8A761-32F2-2B50-AC80-400BC2EEA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Virová (nejčastěji </a:t>
            </a:r>
            <a:r>
              <a:rPr lang="cs-CZ" sz="2400" b="1" i="0" u="none" strike="noStrike" dirty="0" err="1">
                <a:solidFill>
                  <a:srgbClr val="000000"/>
                </a:solidFill>
                <a:effectLst/>
              </a:rPr>
              <a:t>rotavirus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cs-CZ" sz="2400" b="1" i="0" u="none" strike="noStrike" dirty="0" err="1">
                <a:solidFill>
                  <a:srgbClr val="000000"/>
                </a:solidFill>
                <a:effectLst/>
              </a:rPr>
              <a:t>norovirus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)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 nebo bakteriální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Příznaky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zvracení, průjem, horečka, bolesti břicha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Riziko dehydratace!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rehydratace, hygiena, izolace při hospitalizaci, dezinfekce pomůcek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83799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71AF-51EC-D10A-00A7-9881EE5B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B912DD-B16D-EB7B-D2FF-88E1B5610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8EAF9A7-BAC6-3EE5-A485-DE68D8229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C63ED3-EEBB-376D-06F4-D3D5B1E5A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E85C74-82AB-A088-F514-2595A091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Malabsorpční syndromy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C6074B-C112-A985-E86C-1CF9251D5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830D28-BCE1-917B-5915-1048BA85A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Porucha vstřebávání živin ve střevě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Příčiny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celiakie, cystická fibróza, </a:t>
            </a:r>
            <a:r>
              <a:rPr lang="cs-CZ" sz="2400" b="0" i="0" u="none" strike="noStrike" dirty="0" err="1">
                <a:solidFill>
                  <a:srgbClr val="000000"/>
                </a:solidFill>
                <a:effectLst/>
              </a:rPr>
              <a:t>postinfekční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 poškození sliznice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Projevy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neprospívání, mastná stolice (steatorea), nadýmání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sledování výživy, edukace o nutriční podpoře, spolupráce s nutriční terapeutkou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56003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9A042-EDB7-9A86-42B2-F3B807AFF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3F7CCD-1DEF-D01E-35FF-5D86ABAB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5EAE98A-F80D-C953-7FC6-D09691E5A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6373A5-8184-AD56-F1F5-477113CD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C1E248-A08E-F99A-6449-F59D0C76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/>
              <a:t>PRAXE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F33356-47D9-536E-B72E-100965EC0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3C6A9-B200-0371-C36E-99AB8DFFD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/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Posouzení stolice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Frekvence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u kojenců široce variabilní (od několikrát denně po 1× za 2–3 dny)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Barva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žlutá u kojených, hnědá u dětí na umělé výživě; bílá, černá nebo krvavá stolice = varovný příznak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Konzistence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hodnocení podle Bristolské škály (u starších dětí)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zapisovat změny, informovat lékaře o patologických nálezech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2475F19-17CB-8734-010E-7083D4416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04" t="43025" r="7461" b="32529"/>
          <a:stretch/>
        </p:blipFill>
        <p:spPr>
          <a:xfrm>
            <a:off x="4225157" y="4799753"/>
            <a:ext cx="3741686" cy="19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06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F063-051F-07D6-43F2-F01D3D3AC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AB2CEB9-D2D5-2A05-471C-8389C294C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0BC4CC-0EDD-C9B3-DE8E-F9A962EF2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3860C57-B183-16B1-7505-8D619F554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1B4347-BC83-1EC9-2315-F7D38181F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Podávání rehydratačních roztoků dle ordinace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E40FF4-9DFF-842D-66AC-8D90B9411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1D4B47-5473-3011-0F82-ECE78DDE4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Zásady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časté malé dávky (1–2 lžičky každých pár minut), zejména při zvracení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Cíl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doplnění vody i iontů – orální rehydratační roztoky mají správné složení (Na, K, glukóza)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Péče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sledovat toleranci, kontrolovat diurézu, upravovat množství dle stavu dítěte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0962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7EA9E-FC78-35A0-CE96-46B8A99E7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133D9-AF40-C745-E3EC-390E731DC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FE7135-0BFF-8211-E1B8-372CD6EBA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6537AF-F81F-F656-3854-7FB82AF22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19FC03-1C10-B7D0-4490-FE77DF06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Edukace o dietních opatřeních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B4E40F-50AF-EF89-61C0-E3B8953BF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DBB819-DCA0-D897-B2BF-DEEA14EA9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Při průjmu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lehce stravitelná dieta (mrkev, rýže, banán, suchary)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Při zvracení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klidový režim, začít tekutinami, pak lehká strava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Celiakie a alergie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vysvětlit princip eliminační diety, jak číst etikety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Role sestry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: trpělivé vysvětlování, podpora </a:t>
            </a:r>
            <a:r>
              <a:rPr lang="cs-CZ" sz="2400" b="0" i="0" u="none" strike="noStrike" dirty="0" err="1">
                <a:solidFill>
                  <a:srgbClr val="000000"/>
                </a:solidFill>
                <a:effectLst/>
              </a:rPr>
              <a:t>compliance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 rodičů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5945576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87AA6-A2F6-AAA7-F2C0-2A2071A8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5C3A323-E64F-C1C4-42CA-FE53C4BD3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0C72F6-B951-7864-DF8C-2A76C354C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169D958-9010-E9EC-A982-06D442DB8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DDAC67-4343-A1B3-A6E2-F217B40C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Varovné signály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A192CF-2CDD-8BE6-FFBF-B194FE1F0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41635-B9D1-DD99-7860-E4CEED940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Krev ve stolici, </a:t>
            </a:r>
            <a:r>
              <a:rPr lang="cs-CZ" b="1" i="0" u="none" strike="noStrike" dirty="0" err="1">
                <a:solidFill>
                  <a:srgbClr val="000000"/>
                </a:solidFill>
                <a:effectLst/>
              </a:rPr>
              <a:t>meléna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 (černá, dehtovitá stolice)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může znamenat krvácení z GIT, invaginaci, ulceraci → nutná lékařská kontrola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Opakované zvracení, žlučové zvratky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varovné pro střevní obstrukci (např.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volvulus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, atrézie, stenóza) – akutní stav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Rychlá dehydratace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příznaky: suché sliznice, vpadlá fontanela, snížená diuréza, apatie, chladné akry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nutná rehydratace perorální nebo intravenózní dle ordinace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role sestry: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včas rozpoznat, hlásit lékaři, monitorovat vitální funkce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238397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43BD-2663-B58A-F08D-3C410B90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C180B6A-0D12-12BF-7500-F78241902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34FFBDA-FEB9-432E-FF6C-C41AC85A3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05584D-4481-41F6-2859-6D67F3EDF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F5E082-BE67-6DD6-DD4A-D374D779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Ošetřovatelská péče odlišná od dospělých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724F25-63E0-F7DE-9EED-E146112DC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2A21D-5327-BA19-EDE2-042D237B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5"/>
            <a:ext cx="10882613" cy="4356584"/>
          </a:xfrm>
        </p:spPr>
        <p:txBody>
          <a:bodyPr>
            <a:normAutofit fontScale="92500" lnSpcReduction="10000"/>
          </a:bodyPr>
          <a:lstStyle/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Měření vitálních funkcí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teplota: rektálně, axilárně, bezkontaktně (věková doporučení)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tlak: správná šířka manžety!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saturace: prstík, u malých dětí ušní lalůček / nožička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Odběr moči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u kojenců sáček, ale vysoké riziko kontaminace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u febrilního dítěte – nutné sterilně (katetrizace, punkce)</a:t>
            </a:r>
          </a:p>
          <a:p>
            <a:r>
              <a:rPr lang="cs-CZ" sz="2600" b="1" i="0" u="none" strike="noStrike" dirty="0" err="1">
                <a:solidFill>
                  <a:srgbClr val="000000"/>
                </a:solidFill>
                <a:effectLst/>
              </a:rPr>
              <a:t>Kanylace</a:t>
            </a: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 a žíly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obtížnější, menší průměr, riziko extravazace → častá kontrola místa vpichu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Polohování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prevence syndromu zploštělé hlavičky, změna poloh, bříško v bdělém stavu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056381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BD6A5-5631-C5B9-AEE4-21CDA5A8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D439A5-068E-F76B-EF5D-E0F58D781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5E831D9-2A7B-244B-0424-AF84E445B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E1B6C53-0307-74BE-7258-E6C57C1D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783EEB-0DF3-32A3-A20F-F44906EE7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017F7-1A5C-796E-1A4F-79B855110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D45AC-21E7-7104-D449-B82C17EE3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Teorie: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Vrozené vady (vrozená kyčelní dysplazie, pes </a:t>
            </a:r>
            <a:r>
              <a:rPr lang="cs-CZ" sz="2400" b="0" i="0" u="none" strike="noStrike" dirty="0" err="1">
                <a:solidFill>
                  <a:srgbClr val="000000"/>
                </a:solidFill>
                <a:effectLst/>
              </a:rPr>
              <a:t>equinovarus</a:t>
            </a: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Úrazy, zlomeniny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Obezita a poruchy držení těla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Praxe: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Správné polohování kojenců (prevence deformit)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Péče o sádru, ortézu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Podpora pohybu přiměřeného věku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Náhlá bolest kloubu, omezení hybnosti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Asymetrie končetin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Horečka u dítěte s bolestí kloubu → myslet na septickou artritidu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963623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964A2-266C-C77B-B195-6242C7657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3A1785-369D-FAD4-2D51-7F4851953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7F8529-9DB5-2A8F-4B43-5C7F6254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C75E9A-A8C6-D1A2-D014-EF9819253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20BE04D-27E0-468B-CCC8-838DE764E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1AD8D8-001C-C563-FD97-BCFC74274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7E77D4-646A-AB39-6DBE-68F09A56A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924" y="2059427"/>
            <a:ext cx="9736788" cy="44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69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32037-3E5C-F1D2-1170-66123E63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CD751A6-DA81-EA39-A50C-E1BF3AD8F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8BD111-29EE-150C-CDFD-277592645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57792F-875B-2B78-1872-D63C02424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C164A4A-B9E4-856C-F326-0CE863279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0F56CE-B9B1-BC6A-8FD9-5AED49F73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978F63-A65D-03FC-438F-7D9880AC0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Proč</a:t>
            </a:r>
            <a:r>
              <a:rPr lang="en-US" sz="2400" b="1" dirty="0"/>
              <a:t> je </a:t>
            </a:r>
            <a:r>
              <a:rPr lang="en-US" sz="2400" b="1" dirty="0" err="1"/>
              <a:t>pohybový</a:t>
            </a:r>
            <a:r>
              <a:rPr lang="en-US" sz="2400" b="1" dirty="0"/>
              <a:t> </a:t>
            </a:r>
            <a:r>
              <a:rPr lang="en-US" sz="2400" b="1" dirty="0" err="1"/>
              <a:t>aparát</a:t>
            </a:r>
            <a:r>
              <a:rPr lang="en-US" sz="2400" b="1" dirty="0"/>
              <a:t> </a:t>
            </a:r>
            <a:r>
              <a:rPr lang="en-US" sz="2400" b="1" dirty="0" err="1"/>
              <a:t>důležitý</a:t>
            </a:r>
            <a:r>
              <a:rPr lang="en-US" sz="2400" b="1" dirty="0"/>
              <a:t> </a:t>
            </a:r>
            <a:r>
              <a:rPr lang="en-US" sz="2400" b="1" dirty="0" err="1"/>
              <a:t>už</a:t>
            </a:r>
            <a:r>
              <a:rPr lang="en-US" sz="2400" b="1" dirty="0"/>
              <a:t> v </a:t>
            </a:r>
            <a:r>
              <a:rPr lang="en-US" sz="2400" b="1" dirty="0" err="1"/>
              <a:t>porodnici</a:t>
            </a:r>
            <a:r>
              <a:rPr lang="en-US" sz="2400" b="1" dirty="0"/>
              <a:t>?</a:t>
            </a:r>
            <a:endParaRPr lang="en-US" sz="2400" dirty="0"/>
          </a:p>
          <a:p>
            <a:pPr marL="0" indent="0" algn="l">
              <a:buNone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C7FFB1-A8BC-6207-7414-93D417184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" y="2615649"/>
            <a:ext cx="9703724" cy="41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3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638A-F4A8-4C04-C525-621E3DADA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CE0E54-93CA-CA6C-DBC8-B8068707F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90C611-1CE6-8330-97D1-293FF7A4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E3F280F-1C09-CB19-2686-6FF6AA152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2A615E-5EF3-5050-72B3-F22A33236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95E9BD-2631-9603-A254-573E62D58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55132B-D90B-4A1D-6EC8-2DFB5A27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Základní</a:t>
            </a:r>
            <a:r>
              <a:rPr lang="en-US" sz="2400" b="1" dirty="0"/>
              <a:t> </a:t>
            </a:r>
            <a:r>
              <a:rPr lang="en-US" sz="2400" b="1" dirty="0" err="1"/>
              <a:t>klinický</a:t>
            </a:r>
            <a:r>
              <a:rPr lang="en-US" sz="2400" b="1" dirty="0"/>
              <a:t> </a:t>
            </a:r>
            <a:r>
              <a:rPr lang="en-US" sz="2400" b="1" dirty="0" err="1"/>
              <a:t>postup</a:t>
            </a:r>
            <a:r>
              <a:rPr lang="en-US" sz="2400" b="1" dirty="0"/>
              <a:t>: od </a:t>
            </a:r>
            <a:r>
              <a:rPr lang="en-US" sz="2400" b="1" dirty="0" err="1"/>
              <a:t>pozorování</a:t>
            </a:r>
            <a:r>
              <a:rPr lang="en-US" sz="2400" b="1" dirty="0"/>
              <a:t> k </a:t>
            </a:r>
            <a:r>
              <a:rPr lang="en-US" sz="2400" b="1" dirty="0" err="1"/>
              <a:t>předání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32B61FC-B6FE-DD20-1CBC-41833A882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55" y="2720166"/>
            <a:ext cx="11393354" cy="390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8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816B9-21B9-FCCF-1A1F-0D3623B12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9B18646-9C15-E4BC-B8FB-F4149079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6361B06-6109-9CAD-ECA7-18AB380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6FCF23E-06B9-CC88-BBD4-94341DD63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812B8F-2219-6DD6-79C1-F4D8C49EA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EDF332-F7BF-93F9-70FC-2709BFBC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DF58AA-2C68-AD62-96C3-1293E9AA5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204136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Vývojová</a:t>
            </a:r>
            <a:r>
              <a:rPr lang="en-US" sz="2400" b="1" dirty="0"/>
              <a:t> </a:t>
            </a:r>
            <a:r>
              <a:rPr lang="en-US" sz="2400" b="1" dirty="0" err="1"/>
              <a:t>dysplazie</a:t>
            </a:r>
            <a:r>
              <a:rPr lang="en-US" sz="2400" b="1" dirty="0"/>
              <a:t> </a:t>
            </a:r>
            <a:r>
              <a:rPr lang="en-US" sz="2400" b="1" dirty="0" err="1"/>
              <a:t>kyčelního</a:t>
            </a:r>
            <a:r>
              <a:rPr lang="en-US" sz="2400" b="1" dirty="0"/>
              <a:t> </a:t>
            </a:r>
            <a:r>
              <a:rPr lang="en-US" sz="2400" b="1" dirty="0" err="1"/>
              <a:t>kloubu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4148D4-F711-AD50-C8A2-3A9ABC8D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37" y="2560320"/>
            <a:ext cx="8671525" cy="40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08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BBA5E-D0E7-4CAF-939D-F3E630882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2918E3-DE6B-CFC5-3908-8F6CB8B4C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715E638-D879-E192-6CDA-E8F9814AD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CC6EFC-E401-6D8A-E4A1-5D2874CEF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263B39-61FE-212F-4B10-3BD12853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9BF7FE-A815-8237-A706-564F95BC0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380FD3-81C1-FE05-11BB-4006F73F0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/>
              <a:t>Screening </a:t>
            </a:r>
            <a:r>
              <a:rPr lang="en-US" sz="2400" b="1" dirty="0" err="1"/>
              <a:t>kyčlí</a:t>
            </a:r>
            <a:r>
              <a:rPr lang="en-US" sz="2400" b="1" dirty="0"/>
              <a:t>: </a:t>
            </a:r>
            <a:r>
              <a:rPr lang="en-US" sz="2400" b="1" dirty="0" err="1"/>
              <a:t>praktické</a:t>
            </a:r>
            <a:r>
              <a:rPr lang="en-US" sz="2400" b="1" dirty="0"/>
              <a:t> body pro </a:t>
            </a:r>
            <a:r>
              <a:rPr lang="en-US" sz="2400" b="1" dirty="0" err="1"/>
              <a:t>porodní</a:t>
            </a:r>
            <a:r>
              <a:rPr lang="en-US" sz="2400" b="1" dirty="0"/>
              <a:t> </a:t>
            </a:r>
            <a:r>
              <a:rPr lang="en-US" sz="2400" b="1" dirty="0" err="1"/>
              <a:t>asistentku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B7A446F-51D2-621D-8948-5A7166C6E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91" y="2704508"/>
            <a:ext cx="10961716" cy="41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126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91ECD-93D0-A8A8-C15B-322FDDE7B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AFCF74-7629-1E29-7CB8-0B654863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EE7BED0-DD5B-4E88-1B87-0293C3C47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41B194A-2753-E42E-A528-B4565E39B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A03D22-95C9-246C-1179-DE8072E2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9F5DB0-5889-CBCA-99BD-919B3F94C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40443C-F741-19C1-7ABC-2DF82FCC8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/>
              <a:t>Pes equinovarus a </a:t>
            </a:r>
            <a:r>
              <a:rPr lang="en-US" sz="2400" b="1" dirty="0" err="1"/>
              <a:t>další</a:t>
            </a:r>
            <a:r>
              <a:rPr lang="en-US" sz="2400" b="1" dirty="0"/>
              <a:t> deformity </a:t>
            </a:r>
            <a:r>
              <a:rPr lang="en-US" sz="2400" b="1" dirty="0" err="1"/>
              <a:t>nohou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28DE41-0985-2B94-82C5-CAF64F1B7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954" y="2557604"/>
            <a:ext cx="8948091" cy="41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528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EAEE9-BB8C-F030-D48D-72896007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EEE40C-59F3-9E38-E27A-B4F5A8222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E9BB22D-F663-3C73-4DDC-3CA7E022C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EDFF19-C0EC-47F3-8C3B-783A21C1A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CE5EC0-0475-8DD4-E4F6-DC8B70BC8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D2082C-E545-C3B8-755C-31E37A91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88345-352B-916D-D47E-65F31D5E8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Tortikolis</a:t>
            </a:r>
            <a:r>
              <a:rPr lang="en-US" sz="2400" b="1" dirty="0"/>
              <a:t>, </a:t>
            </a:r>
            <a:r>
              <a:rPr lang="en-US" sz="2400" b="1" dirty="0" err="1"/>
              <a:t>plagiocefalie</a:t>
            </a:r>
            <a:r>
              <a:rPr lang="en-US" sz="2400" b="1" dirty="0"/>
              <a:t> a </a:t>
            </a:r>
            <a:r>
              <a:rPr lang="en-US" sz="2400" b="1" dirty="0" err="1"/>
              <a:t>polohové</a:t>
            </a:r>
            <a:r>
              <a:rPr lang="en-US" sz="2400" b="1" dirty="0"/>
              <a:t> </a:t>
            </a:r>
            <a:r>
              <a:rPr lang="en-US" sz="2400" b="1" dirty="0" err="1"/>
              <a:t>odchylky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1BD12B-9EE7-07E0-8098-0F5C86CA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706" y="2683734"/>
            <a:ext cx="9432587" cy="407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62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FDDA9-9A15-041B-8A94-A09EC4AD9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02C1FD1-94A4-502B-3BFB-67158D3FC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F04A72-7746-72F8-D04E-5D94E887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503DE95-662A-99DA-B19B-47B46225E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A490EC-7A22-1347-D153-264D175A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D88841-4D85-003E-ED34-69736C23B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BEE3BD-63FB-2392-0BFA-2812390A1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Porodní</a:t>
            </a:r>
            <a:r>
              <a:rPr lang="en-US" sz="2400" b="1" dirty="0"/>
              <a:t> trauma </a:t>
            </a:r>
            <a:r>
              <a:rPr lang="en-US" sz="2400" b="1" dirty="0" err="1"/>
              <a:t>pohybového</a:t>
            </a:r>
            <a:r>
              <a:rPr lang="en-US" sz="2400" b="1" dirty="0"/>
              <a:t> </a:t>
            </a:r>
            <a:r>
              <a:rPr lang="en-US" sz="2400" b="1" dirty="0" err="1"/>
              <a:t>aparátu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DEAD1A-0FAF-232E-2097-214A09DF3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26" y="2698427"/>
            <a:ext cx="10668747" cy="405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131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F6BA5-6E21-BADE-77D1-0A59E3AA5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E0ED52-BEAF-A027-817B-B8BC9EAD9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09C46A7-E270-46FA-5CED-65D39B334C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251FBB7-77D5-CB82-38EA-0538D6944A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56ADB66-5844-DEC3-97F4-FACE302F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2C683-D777-9D05-A24A-7C7D3CCA9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059394-4690-A22E-13FD-714A24CB9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Neuromuskulární</a:t>
            </a:r>
            <a:r>
              <a:rPr lang="en-US" sz="2400" b="1" dirty="0"/>
              <a:t> a </a:t>
            </a:r>
            <a:r>
              <a:rPr lang="en-US" sz="2400" b="1" dirty="0" err="1"/>
              <a:t>neurologické</a:t>
            </a:r>
            <a:r>
              <a:rPr lang="en-US" sz="2400" b="1" dirty="0"/>
              <a:t> </a:t>
            </a:r>
            <a:r>
              <a:rPr lang="en-US" sz="2400" b="1" dirty="0" err="1"/>
              <a:t>souvislosti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E929B7-DFFB-D432-78B3-3AB60D68B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056" y="2655199"/>
            <a:ext cx="9579888" cy="40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52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5052-AFE7-0A73-7FCB-E289DD918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B95DEA-1FF2-8F7F-1C0C-79184277F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25C176-D5AE-FEEC-5D75-87AF1A7B4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0944B1C-1F1C-1396-00AC-7783FDD3B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BE32AA0-C9C8-E55A-DE28-B831D38B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Preventivní péče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948A4D-B8DA-F116-E41F-E8206ADD5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321A3-F7DF-9820-6054-9C8FA8E4B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980703" cy="4506214"/>
          </a:xfrm>
        </p:spPr>
        <p:txBody>
          <a:bodyPr>
            <a:normAutofit/>
          </a:bodyPr>
          <a:lstStyle/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Očkování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základní schéma (</a:t>
            </a:r>
            <a:r>
              <a:rPr lang="cs-CZ" sz="2600" b="0" i="0" u="none" strike="noStrike" dirty="0" err="1">
                <a:solidFill>
                  <a:srgbClr val="000000"/>
                </a:solidFill>
                <a:effectLst/>
              </a:rPr>
              <a:t>hexavakcína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, MMR, HPV)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běžné reakce: zarudnutí, teplota, bolestivost → doporučený postup (chlazení, antipyretikum)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Preventivní prohlídky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růst (percentilové grafy), psychomotorický vývoj, smysly (sluch, zrak)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sestra často provádí měření, orientační testy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Edukace rodičů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zásady výživy (kojení, příkrmy, pitný režim)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bezpečnost (autosedačky, prevence úrazů, popáleniny)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932094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718E7-6C6F-14B9-69F2-DE4900282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FB918D0-639A-925E-0885-4163F2F46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2AF1E1E-309A-3682-7DA5-CD4D08CC1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C84AF2D-26B1-4EC0-816D-C42FDA15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38A758E-4B85-8C22-9BDC-D3E4970CE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7CA40-0743-6E2C-B3E9-564E3C880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0C7241-397A-084C-7D57-AD20D8F12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Systémová</a:t>
            </a:r>
            <a:r>
              <a:rPr lang="en-US" sz="2400" b="1" dirty="0"/>
              <a:t> a </a:t>
            </a:r>
            <a:r>
              <a:rPr lang="en-US" sz="2400" b="1" dirty="0" err="1"/>
              <a:t>vzácná</a:t>
            </a:r>
            <a:r>
              <a:rPr lang="en-US" sz="2400" b="1" dirty="0"/>
              <a:t> </a:t>
            </a:r>
            <a:r>
              <a:rPr lang="en-US" sz="2400" b="1" dirty="0" err="1"/>
              <a:t>onemocnění</a:t>
            </a:r>
            <a:r>
              <a:rPr lang="en-US" sz="2400" b="1" dirty="0"/>
              <a:t> </a:t>
            </a:r>
            <a:r>
              <a:rPr lang="en-US" sz="2400" b="1" dirty="0" err="1"/>
              <a:t>skeletu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147C96E-A54D-AF07-A099-2240A5A22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550" y="2567445"/>
            <a:ext cx="8679556" cy="413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56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1E976-C174-F043-9A78-CA19B9DD8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1EB89C-FD9E-3BD7-9B59-27781CD15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FB21168-E5CE-8D6E-77FD-204AAF0BC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B4AF228-2D44-E84B-E2F8-5A4654FF3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1BE836-5E01-2F80-CB95-6270D014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3DA585-A684-20F9-F9DD-7CBEF9997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3D3A491-7C73-AB80-9EDD-0547B53F6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Varovné</a:t>
            </a:r>
            <a:r>
              <a:rPr lang="en-US" sz="2400" b="1" dirty="0"/>
              <a:t> </a:t>
            </a:r>
            <a:r>
              <a:rPr lang="en-US" sz="2400" b="1" dirty="0" err="1"/>
              <a:t>známky</a:t>
            </a:r>
            <a:r>
              <a:rPr lang="en-US" sz="2400" b="1" dirty="0"/>
              <a:t>: </a:t>
            </a:r>
            <a:r>
              <a:rPr lang="en-US" sz="2400" b="1" dirty="0" err="1"/>
              <a:t>kdy</a:t>
            </a:r>
            <a:r>
              <a:rPr lang="en-US" sz="2400" b="1" dirty="0"/>
              <a:t> </a:t>
            </a:r>
            <a:r>
              <a:rPr lang="en-US" sz="2400" b="1" dirty="0" err="1"/>
              <a:t>volat</a:t>
            </a:r>
            <a:r>
              <a:rPr lang="en-US" sz="2400" b="1" dirty="0"/>
              <a:t> </a:t>
            </a:r>
            <a:r>
              <a:rPr lang="en-US" sz="2400" b="1" dirty="0" err="1"/>
              <a:t>lékaře</a:t>
            </a:r>
            <a:r>
              <a:rPr lang="en-US" sz="2400" b="1" dirty="0"/>
              <a:t> </a:t>
            </a:r>
            <a:r>
              <a:rPr lang="en-US" sz="2400" b="1" dirty="0" err="1"/>
              <a:t>ihned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A3DA1F-13C2-9B96-E3C5-E2C3BF84E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31" y="2560320"/>
            <a:ext cx="9930938" cy="42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568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95939-F850-3B00-61EF-9209A31E0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905233-27E7-B0C7-91DB-8DB3AAC30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58A9C1-8518-4DB0-4222-563CACBF0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8FDFBB-EBB0-7592-3BDA-91F8AC139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F09E70-CE96-0A94-D42E-730D65085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pohybového aparátu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5650CC-436F-9D20-4387-0299E56C9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A6686E-429A-2FA8-7B3B-81D747CB6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Šetrná</a:t>
            </a:r>
            <a:r>
              <a:rPr lang="en-US" sz="2400" b="1" dirty="0"/>
              <a:t> </a:t>
            </a:r>
            <a:r>
              <a:rPr lang="en-US" sz="2400" b="1" dirty="0" err="1"/>
              <a:t>manipulace</a:t>
            </a:r>
            <a:r>
              <a:rPr lang="en-US" sz="2400" b="1" dirty="0"/>
              <a:t> a </a:t>
            </a:r>
            <a:r>
              <a:rPr lang="en-US" sz="2400" b="1" dirty="0" err="1"/>
              <a:t>polohování</a:t>
            </a: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solidFill>
                  <a:srgbClr val="111827"/>
                </a:solidFill>
              </a:rPr>
              <a:t>• </a:t>
            </a:r>
            <a:r>
              <a:rPr lang="en-US" sz="2400" dirty="0" err="1">
                <a:solidFill>
                  <a:srgbClr val="111827"/>
                </a:solidFill>
              </a:rPr>
              <a:t>zvedat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dítě</a:t>
            </a:r>
            <a:r>
              <a:rPr lang="en-US" sz="2400" dirty="0">
                <a:solidFill>
                  <a:srgbClr val="111827"/>
                </a:solidFill>
              </a:rPr>
              <a:t> s </a:t>
            </a:r>
            <a:r>
              <a:rPr lang="en-US" sz="2400" dirty="0" err="1">
                <a:solidFill>
                  <a:srgbClr val="111827"/>
                </a:solidFill>
              </a:rPr>
              <a:t>oporou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hlavy</a:t>
            </a:r>
            <a:r>
              <a:rPr lang="en-US" sz="2400" dirty="0">
                <a:solidFill>
                  <a:srgbClr val="111827"/>
                </a:solidFill>
              </a:rPr>
              <a:t>, </a:t>
            </a:r>
            <a:r>
              <a:rPr lang="en-US" sz="2400" dirty="0" err="1">
                <a:solidFill>
                  <a:srgbClr val="111827"/>
                </a:solidFill>
              </a:rPr>
              <a:t>trupu</a:t>
            </a:r>
            <a:r>
              <a:rPr lang="en-US" sz="2400" dirty="0">
                <a:solidFill>
                  <a:srgbClr val="111827"/>
                </a:solidFill>
              </a:rPr>
              <a:t> a </a:t>
            </a:r>
            <a:r>
              <a:rPr lang="en-US" sz="2400" dirty="0" err="1">
                <a:solidFill>
                  <a:srgbClr val="111827"/>
                </a:solidFill>
              </a:rPr>
              <a:t>pánve</a:t>
            </a:r>
            <a:r>
              <a:rPr lang="en-US" sz="2400" dirty="0">
                <a:solidFill>
                  <a:srgbClr val="111827"/>
                </a:solidFill>
              </a:rPr>
              <a:t>; </a:t>
            </a:r>
            <a:r>
              <a:rPr lang="en-US" sz="2400" dirty="0" err="1">
                <a:solidFill>
                  <a:srgbClr val="111827"/>
                </a:solidFill>
              </a:rPr>
              <a:t>nekývat</a:t>
            </a:r>
            <a:r>
              <a:rPr lang="en-US" sz="2400" dirty="0">
                <a:solidFill>
                  <a:srgbClr val="111827"/>
                </a:solidFill>
              </a:rPr>
              <a:t> a </a:t>
            </a:r>
            <a:r>
              <a:rPr lang="en-US" sz="2400" dirty="0" err="1">
                <a:solidFill>
                  <a:srgbClr val="111827"/>
                </a:solidFill>
              </a:rPr>
              <a:t>netahat</a:t>
            </a:r>
            <a:r>
              <a:rPr lang="en-US" sz="2400" dirty="0">
                <a:solidFill>
                  <a:srgbClr val="111827"/>
                </a:solidFill>
              </a:rPr>
              <a:t> za </a:t>
            </a:r>
            <a:r>
              <a:rPr lang="en-US" sz="2400" dirty="0" err="1">
                <a:solidFill>
                  <a:srgbClr val="111827"/>
                </a:solidFill>
              </a:rPr>
              <a:t>končetiny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111827"/>
                </a:solidFill>
              </a:rPr>
              <a:t>• </a:t>
            </a:r>
            <a:r>
              <a:rPr lang="en-US" sz="2400" dirty="0" err="1">
                <a:solidFill>
                  <a:srgbClr val="111827"/>
                </a:solidFill>
              </a:rPr>
              <a:t>přebalovat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přes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bok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nebo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jemným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podsunutím</a:t>
            </a:r>
            <a:r>
              <a:rPr lang="en-US" sz="2400" dirty="0">
                <a:solidFill>
                  <a:srgbClr val="111827"/>
                </a:solidFill>
              </a:rPr>
              <a:t>, ne </a:t>
            </a:r>
            <a:r>
              <a:rPr lang="en-US" sz="2400" dirty="0" err="1">
                <a:solidFill>
                  <a:srgbClr val="111827"/>
                </a:solidFill>
              </a:rPr>
              <a:t>prudkým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zvedáním</a:t>
            </a:r>
            <a:r>
              <a:rPr lang="en-US" sz="2400" dirty="0">
                <a:solidFill>
                  <a:srgbClr val="111827"/>
                </a:solidFill>
              </a:rPr>
              <a:t> za </a:t>
            </a:r>
            <a:r>
              <a:rPr lang="en-US" sz="2400" dirty="0" err="1">
                <a:solidFill>
                  <a:srgbClr val="111827"/>
                </a:solidFill>
              </a:rPr>
              <a:t>kotníky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111827"/>
                </a:solidFill>
              </a:rPr>
              <a:t>• u </a:t>
            </a:r>
            <a:r>
              <a:rPr lang="en-US" sz="2400" dirty="0" err="1">
                <a:solidFill>
                  <a:srgbClr val="111827"/>
                </a:solidFill>
              </a:rPr>
              <a:t>podezření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na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frakturu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minimalizovat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manipulaci</a:t>
            </a:r>
            <a:r>
              <a:rPr lang="en-US" sz="2400" dirty="0">
                <a:solidFill>
                  <a:srgbClr val="111827"/>
                </a:solidFill>
              </a:rPr>
              <a:t> a </a:t>
            </a:r>
            <a:r>
              <a:rPr lang="en-US" sz="2400" dirty="0" err="1">
                <a:solidFill>
                  <a:srgbClr val="111827"/>
                </a:solidFill>
              </a:rPr>
              <a:t>čekat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na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pokyn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lékaře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111827"/>
                </a:solidFill>
              </a:rPr>
              <a:t>• </a:t>
            </a:r>
            <a:r>
              <a:rPr lang="en-US" sz="2400" dirty="0" err="1">
                <a:solidFill>
                  <a:srgbClr val="111827"/>
                </a:solidFill>
              </a:rPr>
              <a:t>střídat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polohy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podle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stavu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dítěte</a:t>
            </a:r>
            <a:r>
              <a:rPr lang="en-US" sz="2400" dirty="0">
                <a:solidFill>
                  <a:srgbClr val="111827"/>
                </a:solidFill>
              </a:rPr>
              <a:t> a </a:t>
            </a:r>
            <a:r>
              <a:rPr lang="en-US" sz="2400" dirty="0" err="1">
                <a:solidFill>
                  <a:srgbClr val="111827"/>
                </a:solidFill>
              </a:rPr>
              <a:t>podporovat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symetrii</a:t>
            </a:r>
            <a:r>
              <a:rPr lang="en-US" sz="2400" dirty="0">
                <a:solidFill>
                  <a:srgbClr val="111827"/>
                </a:solidFill>
              </a:rPr>
              <a:t> bez </a:t>
            </a:r>
            <a:r>
              <a:rPr lang="en-US" sz="2400" dirty="0" err="1">
                <a:solidFill>
                  <a:srgbClr val="111827"/>
                </a:solidFill>
              </a:rPr>
              <a:t>násilného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narovnávání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111827"/>
                </a:solidFill>
              </a:rPr>
              <a:t>• </a:t>
            </a:r>
            <a:r>
              <a:rPr lang="en-US" sz="2400" dirty="0" err="1">
                <a:solidFill>
                  <a:srgbClr val="111827"/>
                </a:solidFill>
              </a:rPr>
              <a:t>rodičům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ukázat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manipulaci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prakticky</a:t>
            </a:r>
            <a:r>
              <a:rPr lang="en-US" sz="2400" dirty="0">
                <a:solidFill>
                  <a:srgbClr val="111827"/>
                </a:solidFill>
              </a:rPr>
              <a:t>, ne </a:t>
            </a:r>
            <a:r>
              <a:rPr lang="en-US" sz="2400" dirty="0" err="1">
                <a:solidFill>
                  <a:srgbClr val="111827"/>
                </a:solidFill>
              </a:rPr>
              <a:t>pouze</a:t>
            </a:r>
            <a:r>
              <a:rPr lang="en-US" sz="2400" dirty="0">
                <a:solidFill>
                  <a:srgbClr val="111827"/>
                </a:solidFill>
              </a:rPr>
              <a:t> </a:t>
            </a:r>
            <a:r>
              <a:rPr lang="en-US" sz="2400" dirty="0" err="1">
                <a:solidFill>
                  <a:srgbClr val="111827"/>
                </a:solidFill>
              </a:rPr>
              <a:t>slovně</a:t>
            </a:r>
            <a:endParaRPr lang="en-US" sz="2400" dirty="0"/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7564048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CF627-FDE9-8B09-6AED-2C9DDB926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2BC5DA-6A37-1989-D49C-8614E3A5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A7EBE8-56E4-D596-9215-F8C913ECE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73C8E6B-BF5A-6706-2676-BEFDBEC3D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B99E6D-5AF5-65CA-CE3D-A09E28144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Onemocnění nervového systému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A49CAE-BBFA-D562-BDD1-80859EFA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2275E8-6E73-FC09-B86E-2AD690630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445253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Teorie: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Epilepsie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DMO (dětská mozková obrna)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Migrény u dětí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Nádory CNS (vzácné, ale závažné)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Praxe: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Péče o dítě s epilepsií (zajištění bezpečí při záchvatu)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Rehabilitační pomůcky u DMO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Podpora školní docházky a adaptace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Křeče, porucha vědomí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Rychlý nystagmus, poruchy chůze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Zvracení po ránu, bolesti hlavy → možné zvýšené ICP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2796464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1420-B077-016B-F84C-72359AB48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8C3D6A-E549-17A8-4330-8A6A77678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B66631-E8B9-7954-593C-B71CE26CC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AD9609-ABBC-15C8-AACB-09501E6E6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C8EE86-3487-A9CC-8DC9-FFCFEDEB3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Praktické tipy v pediatrii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3595F5-74BB-DA65-4453-E4029100F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55BC51-6506-FBD8-7465-5747D572C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664156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cs-CZ" sz="2400" b="1" i="0" u="none" strike="noStrike" dirty="0" err="1">
                <a:solidFill>
                  <a:srgbClr val="000000"/>
                </a:solidFill>
                <a:effectLst/>
              </a:rPr>
              <a:t>Handling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 (péče o dítě):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Jemná manipulace, jistota, klid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Nikdy netahat za ruce, hlídat hlavičku u kojence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První pomoc: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Febrilní křeče: položit na bok, zajistit dýchací cesty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Dušnost: sedící poloha, klidné prostředí, volat lékaře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Anafylaxe: volat pomoc, připravit adrenalin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Anamnéza v pediatrii: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Vždy přes rodiče + pozorování dítěte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Vývojová anamnéza, rodinná anamnéza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Specifická vyšetření: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Orientační testy sluchu, zraku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Růstové grafy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Psychomotorický vývoj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0954319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A13E5-0180-4AB3-CFA4-BC5E81399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F727D20-0585-BCE7-C12A-F709C1F61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C07BC76-5717-08C4-973D-0F16300AF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1D680C-2868-6F44-9048-DB72FF91F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F575E64-5ED1-E8AA-6DB0-D4BBA372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KPR u dětí (základy)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B6CC83-4A91-ECE5-3EBB-155E9A785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AC8780-681E-A8E9-CE00-F2913D65F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664156"/>
          </a:xfrm>
        </p:spPr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Rozdíly oproti dospělým: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nejčastější příčina zástavy = respirační selhání, ne srdeční</a:t>
            </a: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Postup (BLS – bez pomůcek):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Zhodnoť vědomí a dýchání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Pokud dítě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nedýchá normálně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→ 5 úvodních vdechů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Poté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30 : 2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(komprese : vdechy), pokud je zachránce sám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U dvou zachránců </a:t>
            </a: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15 : 2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Technika kompresí:</a:t>
            </a:r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kojenci: 2 prsty pod sternem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děti: 1 dlaň (větší děti 2 dlaně jako u dospělých)</a:t>
            </a: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Hloubka: cca 1/3 hrudníku, frekvence 100–120/min</a:t>
            </a:r>
          </a:p>
          <a:p>
            <a:pPr marL="0" indent="0" algn="l">
              <a:buNone/>
            </a:pP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Pokud je dostupný AED → použít co nejdříve (dětské elektrody, pokud jsou)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8902265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F6A75-D8C7-DE80-860A-AB841A5D3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DB3C5F3-AE3F-A22C-BC11-BAF5D6CA9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C80D82-B9C2-7BD2-F2E4-5B5DB4DDE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5DED83-639D-6FDA-B824-AFA7B0E8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B71612A-4F1D-47B8-BFE8-E0CEE5F66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Dušení (obstrukce DC cizím tělesem)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B99010-E583-F339-6D86-BC78B653B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E4ED76-871B-070E-AEB4-E821D3599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4" y="2193844"/>
            <a:ext cx="10882613" cy="466415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Rozlišení: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1" u="none" strike="noStrike" dirty="0">
                <a:solidFill>
                  <a:srgbClr val="000000"/>
                </a:solidFill>
                <a:effectLst/>
              </a:rPr>
              <a:t>Lehká obstrukce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dítě kašle, dýchá, vydává zvuk → povzbuzovat ke kašli, nezasahovat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0" i="1" u="none" strike="noStrike" dirty="0">
                <a:solidFill>
                  <a:srgbClr val="000000"/>
                </a:solidFill>
                <a:effectLst/>
              </a:rPr>
              <a:t>Těžká obstrukce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: neschopnost kašlat, tichý, modrá, lapá po dechu → okamžitě zasahovat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Postup podle věku: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Kojenec (&lt; 1 rok):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5 úderů mezi lopatky → pokud neúčinné, 5 stlačení hrudníku (jako KPR, ale pomaleji)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Dítě (&gt; 1 rok):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5 úderů mezi lopatky → pokud neúčinné,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Heimlichův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manévr (záklon a tlak do břicha pod sternem)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Pokud dítě ztratí vědomí → zahájit KPR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824489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1154-050B-FF5B-8C74-48A8C930E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E4B37E4-DF6A-E387-1150-AFC256E1B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1E692D-AA8E-967D-D860-E68D12DE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33CA1D-8304-35DE-F877-3F5C0D6B9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6E874-CB83-C689-6D5A-AA85F576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/>
              <a:t>Vyšetření dítěte a spolupráce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031C21-160D-F302-35D7-665EBC448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281CA7-EB6F-BB20-35A2-5C4CC27E7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54" y="2193845"/>
            <a:ext cx="10168128" cy="3695020"/>
          </a:xfrm>
        </p:spPr>
        <p:txBody>
          <a:bodyPr>
            <a:normAutofit fontScale="92500" lnSpcReduction="10000"/>
          </a:bodyPr>
          <a:lstStyle/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Přístup k dítěti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: vždy se představit, oslovit dítě jménem, přiměřeně věku vysvětlit, co se bude dít.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Zapojení rodičů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: dítě se vyšetřuje v jejich přítomnosti, u malých dětí na klíně.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Techniky uklidnění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: hračky, písničky, obrázky, dovolit dítěti něco držet, využití "hra na doktora".</a:t>
            </a:r>
          </a:p>
          <a:p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Praktické tipy</a:t>
            </a: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postupovat od nejméně nepříjemného vyšetření k nejvíce (poslech → bříško → uši, krk).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respektovat spánek kojence – vyšetřit, když spí, pokud je to možné.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nikdy nelhat („nebude to bolet“), raději „bude to píchnutí, ale rychlé“.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68232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72C9-6B45-D86D-4597-EA886121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0E7FD56-A718-82EF-FDC9-3E54CE6B2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5F85C1-2683-0BB8-88C7-9AA534F5E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2BB001-F9C1-8FCB-EBC2-74676CCA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0DA54C-DC17-2627-5D0C-3875F8A8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Varovné signály – kdy okamžitě hlásit lékaři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88C9FE-9705-C2C9-1B6E-292837124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12183B-1B2D-4842-ACB9-796D9E56C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neprospívání (váha stagnuje nebo klesá)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dítě je apatické, nereaguje, nezvykle spavé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opoždění vývoje (např. nesedí ve 12 měsících, nemluví ve 2 letech)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opakované nebo závažné infekce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podezření na týrání: nesoulad mezi úrazem a vysvětlením rodičů, vícečetné hematomy v různém stádiu hojení, dítě se bojí kontaktu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63665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B29EB-4677-E229-25A0-9D837C473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10C62D-44FF-BB10-ECB0-DFF15CD6D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E3E149-AC27-1BAA-C2A5-A81E17941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778B5DA-007C-D8A3-CEF1-4565B0AAD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1175C6-69D6-975C-6220-260777F00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i="0" u="none" strike="noStrike" dirty="0">
                <a:solidFill>
                  <a:srgbClr val="000000"/>
                </a:solidFill>
                <a:effectLst/>
              </a:rPr>
              <a:t>Teoretický přehled typů postižení</a:t>
            </a:r>
            <a:endParaRPr lang="cs-CZ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858F6D-1ECA-F9A8-D5B4-F01E580DA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C0B317-F1E0-45A5-1095-737041294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4"/>
            <a:ext cx="11167446" cy="45006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Smyslové vady: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Poruchy sluchu (hluchota, nedoslýchavost)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Poruchy zraku (snížená ostrost, slepota)</a:t>
            </a:r>
          </a:p>
          <a:p>
            <a:pPr marL="0" indent="0" algn="l">
              <a:buNone/>
            </a:pP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Tělesná postižení: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Dětská mozková obrna (DMO)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Vady končetin (např. amputace, vrozené deformace)</a:t>
            </a:r>
          </a:p>
          <a:p>
            <a:pPr marL="0" indent="0" algn="l">
              <a:buNone/>
            </a:pP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Mentální postižení: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Lehká až těžká mentální retardace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Poruchy autistického spektra (PAS)</a:t>
            </a:r>
          </a:p>
          <a:p>
            <a:pPr marL="0" indent="0" algn="l">
              <a:buNone/>
            </a:pPr>
            <a:r>
              <a:rPr lang="cs-CZ" sz="2600" b="1" i="0" u="none" strike="noStrike" dirty="0">
                <a:solidFill>
                  <a:srgbClr val="000000"/>
                </a:solidFill>
                <a:effectLst/>
              </a:rPr>
              <a:t>Kombinované vady:</a:t>
            </a:r>
            <a:endParaRPr lang="cs-CZ" sz="26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600" b="0" i="0" u="none" strike="noStrike" dirty="0">
                <a:solidFill>
                  <a:srgbClr val="000000"/>
                </a:solidFill>
                <a:effectLst/>
              </a:rPr>
              <a:t>Kombinace výše uvedených postižení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590243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CD2AB-528D-A57E-495D-021CCD65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A3B1D8-B68B-3DFC-E802-AF3C0EF84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C00B3D4-F6A4-C43A-DE04-8FD8D5CD3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943122-F40C-55B5-FEDB-E6EE82497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DC52CE-A85B-26BF-33B6-599BF701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cs-CZ" sz="4000" dirty="0"/>
              <a:t>Praxe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245E04-FD99-95C0-6A38-52732EF6A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708C9B-4B4E-21FD-B050-6DD7D5D8E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995" y="2193845"/>
            <a:ext cx="10168128" cy="369502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Úprava komunikace (mluvit zřetelně, využít pomůcky)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Pomoc při pohybu a sebeobsluze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Podpora rodičů</a:t>
            </a: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Varovné signály:</a:t>
            </a:r>
            <a:endParaRPr lang="cs-CZ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Nereaguje na zvuk, světlo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Výrazné opoždění vývoje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400" b="0" i="0" u="none" strike="noStrike" dirty="0">
                <a:solidFill>
                  <a:srgbClr val="000000"/>
                </a:solidFill>
                <a:effectLst/>
              </a:rPr>
              <a:t>Náhlé zhoršení stavu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044585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3477</Words>
  <Application>Microsoft Office PowerPoint</Application>
  <PresentationFormat>Širokoúhlá obrazovka</PresentationFormat>
  <Paragraphs>414</Paragraphs>
  <Slides>67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Aptos Display</vt:lpstr>
      <vt:lpstr>Arial</vt:lpstr>
      <vt:lpstr>Calibri</vt:lpstr>
      <vt:lpstr>Calibri Light</vt:lpstr>
      <vt:lpstr>Motiv Office</vt:lpstr>
      <vt:lpstr>Ošetřovatelská péče v pediatrii</vt:lpstr>
      <vt:lpstr>Osnova</vt:lpstr>
      <vt:lpstr>Akutní stavy, které sestra pozná jako první</vt:lpstr>
      <vt:lpstr>Základy podávání léků dětem</vt:lpstr>
      <vt:lpstr>Ošetřovatelská péče odlišná od dospělých</vt:lpstr>
      <vt:lpstr>Preventivní péče</vt:lpstr>
      <vt:lpstr>Varovné signály – kdy okamžitě hlásit lékaři</vt:lpstr>
      <vt:lpstr>Teoretický přehled typů postižení</vt:lpstr>
      <vt:lpstr>Praxe</vt:lpstr>
      <vt:lpstr>Onemocnění kardiovaskulárního systému</vt:lpstr>
      <vt:lpstr>Vrozené vady srdce</vt:lpstr>
      <vt:lpstr>Vrozené vady srdce</vt:lpstr>
      <vt:lpstr>Získaná onemocnění srdce</vt:lpstr>
      <vt:lpstr>Poruchy rytmu</vt:lpstr>
      <vt:lpstr>Srdeční selhání u dětí</vt:lpstr>
      <vt:lpstr>Hypertenze u dětí</vt:lpstr>
      <vt:lpstr>Role sestry</vt:lpstr>
      <vt:lpstr>Onemocnění urogenitálního traktu</vt:lpstr>
      <vt:lpstr>Časté infekce močových cest (IMC)</vt:lpstr>
      <vt:lpstr>Časté infekce močových cest (IMC)</vt:lpstr>
      <vt:lpstr>Časté infekce močových cest (IMC)</vt:lpstr>
      <vt:lpstr>Časté infekce močových cest (IMC)</vt:lpstr>
      <vt:lpstr>Vrozené vady (hydronefróza, hypospadie)</vt:lpstr>
      <vt:lpstr>Enuréza (noční pomočování)</vt:lpstr>
      <vt:lpstr>Odběr moči správnou technikou</vt:lpstr>
      <vt:lpstr>Sledování diurézy</vt:lpstr>
      <vt:lpstr>Edukace rodičů o pitném režimu</vt:lpstr>
      <vt:lpstr>Varovné signály</vt:lpstr>
      <vt:lpstr>Onemocnění trávicího ústrojí</vt:lpstr>
      <vt:lpstr>Onemocnění trávicího ústrojí</vt:lpstr>
      <vt:lpstr>Onemocnění trávicího ústrojí</vt:lpstr>
      <vt:lpstr>Onemocnění trávicího ústrojí</vt:lpstr>
      <vt:lpstr>Onemocnění trávicího ústrojí</vt:lpstr>
      <vt:lpstr>Reflux (gastroezofageální reflux – GER)</vt:lpstr>
      <vt:lpstr>Koliky</vt:lpstr>
      <vt:lpstr>Průjmy, zvracení, dehydratace</vt:lpstr>
      <vt:lpstr>Celiakie</vt:lpstr>
      <vt:lpstr>Potravinové alergie</vt:lpstr>
      <vt:lpstr>Zácpa (obstipace)</vt:lpstr>
      <vt:lpstr>Nespecifické střevní záněty (IBD – Crohnova choroba, ulcerózní kolitida)</vt:lpstr>
      <vt:lpstr>Laktózová intolerance</vt:lpstr>
      <vt:lpstr>Akutní apendicitida</vt:lpstr>
      <vt:lpstr>Funkční bolesti břicha</vt:lpstr>
      <vt:lpstr>Akutní gastroenteritida</vt:lpstr>
      <vt:lpstr>Malabsorpční syndromy</vt:lpstr>
      <vt:lpstr>PRAXE</vt:lpstr>
      <vt:lpstr>Podávání rehydratačních roztoků dle ordinace</vt:lpstr>
      <vt:lpstr>Edukace o dietních opatřeních</vt:lpstr>
      <vt:lpstr>Varovné signály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pohybového aparátu</vt:lpstr>
      <vt:lpstr>Onemocnění nervového systému</vt:lpstr>
      <vt:lpstr>Praktické tipy v pediatrii</vt:lpstr>
      <vt:lpstr>KPR u dětí (základy)</vt:lpstr>
      <vt:lpstr>Dušení (obstrukce DC cizím tělesem)</vt:lpstr>
      <vt:lpstr>Vyšetření dítěte a spolupráce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Nikola Tichá</dc:creator>
  <cp:lastModifiedBy>Nikola Tichá</cp:lastModifiedBy>
  <cp:revision>2</cp:revision>
  <dcterms:created xsi:type="dcterms:W3CDTF">2026-05-13T23:46:13Z</dcterms:created>
  <dcterms:modified xsi:type="dcterms:W3CDTF">2026-05-14T08:40:20Z</dcterms:modified>
</cp:coreProperties>
</file>