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4" r:id="rId3"/>
    <p:sldId id="276" r:id="rId4"/>
    <p:sldId id="273" r:id="rId5"/>
    <p:sldId id="275" r:id="rId6"/>
    <p:sldId id="277" r:id="rId7"/>
    <p:sldId id="279" r:id="rId8"/>
    <p:sldId id="280" r:id="rId9"/>
    <p:sldId id="278" r:id="rId10"/>
    <p:sldId id="282" r:id="rId11"/>
    <p:sldId id="281" r:id="rId12"/>
    <p:sldId id="283" r:id="rId13"/>
    <p:sldId id="284" r:id="rId14"/>
    <p:sldId id="286" r:id="rId15"/>
    <p:sldId id="285" r:id="rId16"/>
    <p:sldId id="288" r:id="rId17"/>
    <p:sldId id="287" r:id="rId18"/>
    <p:sldId id="290" r:id="rId19"/>
    <p:sldId id="289" r:id="rId20"/>
    <p:sldId id="292" r:id="rId21"/>
    <p:sldId id="29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0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2B0B-5875-473F-901E-577775D008F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2D97-8AFD-4DEB-ADDF-1A2076BFB9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89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F2D97-8AFD-4DEB-ADDF-1A2076BFB9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CC3A8-EF81-1E07-CED8-C69D8131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429201-8EE8-0669-80AD-A6C38F8F0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A25E9-2D33-E480-BAAF-9D53AA38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62916-74FA-6870-BA40-63367BB9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B3615D-0F4A-D86C-CEDA-8432E8DC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DAD28-CF58-7F13-0053-77BDA387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361A73-3416-1A98-DB80-32726DB67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95B50-0A2B-1B9D-444D-014C376A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DE32BE-71DB-7966-2181-99897935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A2882-27B0-DE94-03BA-AC6D4FF9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3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202279-3EE9-822A-D008-242B5738B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EF63E1-E0F0-1965-41CA-CC1A6AB7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7AC89-C59E-6E0F-FB33-0F65AD2C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EE1907-1CBF-9415-84A0-930E55E6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7E028-D4D3-DAA1-ADB5-97086DD7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66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01C96-F0EC-59A2-A3ED-6B090F31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D28BA-C2C5-5067-4C05-550C0D9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C7FAC-377B-90B7-F95B-75347F93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D4D9C6-2504-775C-53C4-AE156BB9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18922B-EE3D-43E4-E8FA-946750F9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ADCF6-4788-C0B8-A279-36997D16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E0BF9-CFB6-E433-5405-4BE54FA9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B4AD03-9DDE-684C-E3B8-BC18A791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63A699-4AFD-8189-957E-582F766E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EE92C2-2969-F17D-EAC2-2505F813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5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54710-CE4F-C850-EF6E-C9F7F4F7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536C4-5B26-4DE1-87F3-FB4AABBD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F75938-713B-606E-7E42-351CC53F2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BD813A-3C9C-6D07-D38E-F30CB8E7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095320-48A5-2901-D4E5-1E5034E3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0DF58-064A-5266-917E-168B87F6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B4F35-16A1-E7E9-1364-EEB15358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D525A-E16B-74AA-8837-704CF445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437833-0756-CF03-51CB-41DA754BB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02C588-9FF9-6357-E670-834E34C2A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5FE951-6A88-45EF-1016-BB155BA75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C37890-9CA2-F58C-57B7-F03AD2AC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2E3242-E756-4916-0425-8FD854BB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6DD36A-BD17-CB7B-34D4-9DD3F2D7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A7308-9910-85FC-699F-84C74BF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2BCB45-1AEE-6474-B969-1DE23B08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C56F23-03F4-64FC-8B9A-2C3B15C5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0C5091-849D-06B5-6E80-72F1220B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1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3A3817-89DF-1474-B376-FF00F3BC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2A0854-8B8B-CC68-45E7-6C26A420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FEA82B-E1BE-8701-0073-FF7F7C9F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45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67057-FBF8-7625-9C28-EDEE798A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9887C-8E3E-96D7-13B4-42539037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6463DF-9F33-5758-53F1-18B2BBEC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4F644C-7FDA-C452-F6A4-DDB31662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A2E73-07B2-676B-DBD7-2BA982BE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4E9BEB-70F3-699F-11B0-C1EABDB9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7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695C3-5A0D-6019-D16B-CC90E5A2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FC771F-76D0-E80C-FD16-80F82EE2E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D022E5-63B2-B1C8-FE60-C0527CC8A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707C6E-362F-3161-CDA3-CD1EC033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69B18D-8E1D-D92B-6225-B7972C5A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5208C0-727B-8083-D337-BCDB5A79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98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F6E51F-0279-9CCE-85D0-767D62BE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7FBB07-3DB9-F431-134A-D200F6BB5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209BF5-D713-A1A1-A526-BC912589A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3F59-A075-40C3-9123-0A73654CDBC9}" type="datetimeFigureOut">
              <a:rPr lang="cs-CZ" smtClean="0"/>
              <a:t>14.05.2026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CFBE1-6E99-83DC-CC98-92AD41425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7FF27-D268-A343-2518-D76190BD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EE86-1262-4659-863B-130915B2C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78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4500" dirty="0"/>
              <a:t>Ošetřovatelská péče v pediatrii</a:t>
            </a:r>
            <a:br>
              <a:rPr lang="cs-CZ" sz="4500" dirty="0"/>
            </a:br>
            <a:br>
              <a:rPr lang="cs-CZ" sz="4500" dirty="0"/>
            </a:br>
            <a:r>
              <a:rPr lang="cs-CZ" sz="3600" dirty="0"/>
              <a:t>Fyziologický novorozenec</a:t>
            </a:r>
            <a:br>
              <a:rPr lang="cs-CZ" sz="3600" dirty="0"/>
            </a:br>
            <a:r>
              <a:rPr lang="cs-CZ" sz="3600" dirty="0"/>
              <a:t>Stupně diferencované péče o novorozence</a:t>
            </a:r>
            <a:endParaRPr lang="cs-CZ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/>
              <a:t>MUDr. Nikola Tichá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F9F5-85D4-6C08-1E3B-82E22DA7D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C2C020-5622-FDF1-2B13-4D404CC6D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49CE1B-C160-C487-0980-BB59DD02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86428D-1BCA-50C7-0DA8-78507886E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43452D-5A57-EF1A-19A0-FBE3A3D3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Fyziologický novorozenec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E3051-24BD-CB9D-B61D-8B014D991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E3332-CC00-4787-ECA2-C9A7598C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90782"/>
            <a:ext cx="10168128" cy="4497977"/>
          </a:xfrm>
        </p:spPr>
        <p:txBody>
          <a:bodyPr>
            <a:normAutofit/>
          </a:bodyPr>
          <a:lstStyle/>
          <a:p>
            <a:r>
              <a:rPr lang="cs-CZ" sz="2200" dirty="0"/>
              <a:t>Základní kritéria </a:t>
            </a:r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gestační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stáří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37+0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až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4</a:t>
            </a:r>
            <a:r>
              <a:rPr lang="cs-CZ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0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+6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porodní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hmotnost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přiměřená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věku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nekomplikovaný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porod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dobrá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adaptace</a:t>
            </a:r>
            <a:endParaRPr lang="cs-CZ" dirty="0"/>
          </a:p>
          <a:p>
            <a:pPr lvl="2"/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bez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klinických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známek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onemocnění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stabilní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dech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oběh</a:t>
            </a:r>
            <a:endParaRPr lang="en-US" dirty="0"/>
          </a:p>
          <a:p>
            <a:r>
              <a:rPr lang="cs-CZ" sz="2200" dirty="0"/>
              <a:t>Další kritéria</a:t>
            </a:r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růžová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barva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dobrý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tonus a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aktivita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spontánní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dýchání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bez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gruntingu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zatahování</a:t>
            </a:r>
            <a:endParaRPr lang="cs-CZ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efektivní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termoregulace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při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standardní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péči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zahájené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sání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/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kontakt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kůži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podle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stavu</a:t>
            </a:r>
            <a:endParaRPr lang="cs-CZ" dirty="0"/>
          </a:p>
          <a:p>
            <a:pPr lvl="2"/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normální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močení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odchod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smolky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v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očekávaném</a:t>
            </a: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čase</a:t>
            </a:r>
            <a:endParaRPr lang="en-US" dirty="0"/>
          </a:p>
          <a:p>
            <a:endParaRPr lang="cs-CZ" sz="2200" dirty="0"/>
          </a:p>
        </p:txBody>
      </p:sp>
      <p:sp>
        <p:nvSpPr>
          <p:cNvPr id="4" name="Text 12">
            <a:extLst>
              <a:ext uri="{FF2B5EF4-FFF2-40B4-BE49-F238E27FC236}">
                <a16:creationId xmlns:a16="http://schemas.microsoft.com/office/drawing/2014/main" id="{E3006E0C-F3F5-FC32-6985-48CFF41E867E}"/>
              </a:ext>
            </a:extLst>
          </p:cNvPr>
          <p:cNvSpPr/>
          <p:nvPr/>
        </p:nvSpPr>
        <p:spPr>
          <a:xfrm>
            <a:off x="975360" y="6309360"/>
            <a:ext cx="10241280" cy="502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C0392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Pozor: “donošený” neznamená automaticky “fyziologický”. Klinický stav má přednost před kategorií podle týdne nebo hmotnosti.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ADCF-073F-B63A-AA77-ACD2E9EB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53C33F-0314-5449-32A4-8BE0EEF33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78F42-26C9-3AF5-BB07-39DB64B66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4FB48D-43E3-798E-160E-C4DA3EAC7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10D67-736D-8547-C235-80F37BF7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Poporodní adaptace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99770-C161-915C-ED56-B4C3B234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CDE9423-7D7B-61AC-2844-FD9607D2FD8C}"/>
              </a:ext>
            </a:extLst>
          </p:cNvPr>
          <p:cNvSpPr/>
          <p:nvPr/>
        </p:nvSpPr>
        <p:spPr>
          <a:xfrm>
            <a:off x="724989" y="2270317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Dýchání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cs-CZ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ychlé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rozvinutí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plic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pravidelné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dýchání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bez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apnoí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výrazné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námahy</a:t>
            </a:r>
            <a:endParaRPr lang="en-US" sz="1800" dirty="0"/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491C138D-CF26-487E-49A2-1D9677C814BB}"/>
              </a:ext>
            </a:extLst>
          </p:cNvPr>
          <p:cNvSpPr/>
          <p:nvPr/>
        </p:nvSpPr>
        <p:spPr>
          <a:xfrm>
            <a:off x="730868" y="2263191"/>
            <a:ext cx="73152" cy="1417320"/>
          </a:xfrm>
          <a:prstGeom prst="rect">
            <a:avLst/>
          </a:prstGeom>
          <a:solidFill>
            <a:srgbClr val="457B9D"/>
          </a:solidFill>
          <a:ln w="12700">
            <a:solidFill>
              <a:srgbClr val="457B9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7DB5C5B6-2B5C-07F9-3F3D-3F2E3A896736}"/>
              </a:ext>
            </a:extLst>
          </p:cNvPr>
          <p:cNvSpPr/>
          <p:nvPr/>
        </p:nvSpPr>
        <p:spPr>
          <a:xfrm>
            <a:off x="767444" y="4164439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Teplota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cs-CZ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revence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ztrát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tepla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osušení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čepička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/deka,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kůži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vyhřáté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lůžko</a:t>
            </a:r>
            <a:endParaRPr lang="en-US" sz="1800" dirty="0"/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3D89AC5B-4056-D539-656F-0EB22A5C2A45}"/>
              </a:ext>
            </a:extLst>
          </p:cNvPr>
          <p:cNvSpPr/>
          <p:nvPr/>
        </p:nvSpPr>
        <p:spPr>
          <a:xfrm>
            <a:off x="761567" y="4177358"/>
            <a:ext cx="73152" cy="141732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ECE29417-680E-9511-D44D-B3B3E5FBAE81}"/>
              </a:ext>
            </a:extLst>
          </p:cNvPr>
          <p:cNvSpPr/>
          <p:nvPr/>
        </p:nvSpPr>
        <p:spPr>
          <a:xfrm>
            <a:off x="6138672" y="2263191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Oběh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cs-CZ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řechod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mimoděložní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cirkulaci</a:t>
            </a:r>
            <a:r>
              <a:rPr lang="cs-CZ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– uzávěr fetálních zkratů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dobrá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perfuze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růžová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centrální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barva</a:t>
            </a:r>
            <a:endParaRPr lang="en-US" sz="1800" dirty="0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9DD509D4-B9BF-4409-DFEC-7AABCBBCDA21}"/>
              </a:ext>
            </a:extLst>
          </p:cNvPr>
          <p:cNvSpPr/>
          <p:nvPr/>
        </p:nvSpPr>
        <p:spPr>
          <a:xfrm>
            <a:off x="6138672" y="2269316"/>
            <a:ext cx="73152" cy="1417320"/>
          </a:xfrm>
          <a:prstGeom prst="rect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8BAEC70C-E130-E45D-64C8-7D75347DAA72}"/>
              </a:ext>
            </a:extLst>
          </p:cNvPr>
          <p:cNvSpPr/>
          <p:nvPr/>
        </p:nvSpPr>
        <p:spPr>
          <a:xfrm>
            <a:off x="6138672" y="4181692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Metabolismus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cs-CZ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tabilizace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glykemie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časné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kojení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sledování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rizikových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dětí</a:t>
            </a:r>
            <a:endParaRPr lang="en-US" sz="18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981E41C6-98F0-6C6A-B513-174D42D7AC60}"/>
              </a:ext>
            </a:extLst>
          </p:cNvPr>
          <p:cNvSpPr/>
          <p:nvPr/>
        </p:nvSpPr>
        <p:spPr>
          <a:xfrm>
            <a:off x="6171765" y="4164439"/>
            <a:ext cx="73152" cy="141732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26B7FC-66F6-72B3-9AFC-17409B9EBEE7}"/>
              </a:ext>
            </a:extLst>
          </p:cNvPr>
          <p:cNvSpPr txBox="1"/>
          <p:nvPr/>
        </p:nvSpPr>
        <p:spPr>
          <a:xfrm>
            <a:off x="300663" y="6010696"/>
            <a:ext cx="11590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Nejčastější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chyby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v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praxi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: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nedostatečná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prevence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hypotermie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opožděná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reakce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dechovou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tíseň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zaměnění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“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spavosti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” za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normální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chování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09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B498-7CAD-A029-4B53-60A18128E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6294F7-8A7A-865E-5883-C09510EE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1412E-7F62-6B5B-9C48-6E4CE584F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55FCC7-FBC5-4A36-9E36-19643613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3B3593-2B27-4492-6A23-07BBB695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Ošetření novorozence po porodu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5F0F8-EE8E-7622-17CA-FBB22068B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A5952-13B8-9620-1C08-5F764902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89414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V prvních minutách po porodu:</a:t>
            </a:r>
          </a:p>
          <a:p>
            <a:endParaRPr lang="cs-CZ" sz="2200" dirty="0"/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1C200D74-2F69-9A9D-5256-5EBB7E2965F2}"/>
              </a:ext>
            </a:extLst>
          </p:cNvPr>
          <p:cNvSpPr/>
          <p:nvPr/>
        </p:nvSpPr>
        <p:spPr>
          <a:xfrm>
            <a:off x="901017" y="2842489"/>
            <a:ext cx="621792" cy="62179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B46D9CDE-92B0-54BC-B349-1FA01CB046AB}"/>
              </a:ext>
            </a:extLst>
          </p:cNvPr>
          <p:cNvSpPr/>
          <p:nvPr/>
        </p:nvSpPr>
        <p:spPr>
          <a:xfrm>
            <a:off x="1729523" y="3153385"/>
            <a:ext cx="2057400" cy="0"/>
          </a:xfrm>
          <a:prstGeom prst="line">
            <a:avLst/>
          </a:prstGeom>
          <a:noFill/>
          <a:ln w="25400">
            <a:solidFill>
              <a:srgbClr val="CBD5E0"/>
            </a:solidFill>
            <a:prstDash val="solid"/>
            <a:tailEnd type="triangle"/>
          </a:ln>
        </p:spPr>
        <p:txBody>
          <a:bodyPr/>
          <a:lstStyle/>
          <a:p>
            <a:endParaRPr lang="cs-CZ"/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2AC866EA-4638-E97D-14D9-1E53FB044519}"/>
              </a:ext>
            </a:extLst>
          </p:cNvPr>
          <p:cNvSpPr/>
          <p:nvPr/>
        </p:nvSpPr>
        <p:spPr>
          <a:xfrm>
            <a:off x="4040056" y="2842489"/>
            <a:ext cx="621792" cy="62179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62A3BF36-5B93-1D60-198E-E37DBC6B2A76}"/>
              </a:ext>
            </a:extLst>
          </p:cNvPr>
          <p:cNvSpPr/>
          <p:nvPr/>
        </p:nvSpPr>
        <p:spPr>
          <a:xfrm>
            <a:off x="4829052" y="3153385"/>
            <a:ext cx="2057400" cy="0"/>
          </a:xfrm>
          <a:prstGeom prst="line">
            <a:avLst/>
          </a:prstGeom>
          <a:noFill/>
          <a:ln w="25400">
            <a:solidFill>
              <a:srgbClr val="CBD5E0"/>
            </a:solidFill>
            <a:prstDash val="solid"/>
            <a:tailEnd type="triangle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56FB2E69-13AF-5649-75CA-01FEB4D20AF7}"/>
              </a:ext>
            </a:extLst>
          </p:cNvPr>
          <p:cNvSpPr/>
          <p:nvPr/>
        </p:nvSpPr>
        <p:spPr>
          <a:xfrm>
            <a:off x="7044765" y="2817223"/>
            <a:ext cx="621792" cy="62179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CE11D626-4069-E72C-859D-5268D366B886}"/>
              </a:ext>
            </a:extLst>
          </p:cNvPr>
          <p:cNvSpPr/>
          <p:nvPr/>
        </p:nvSpPr>
        <p:spPr>
          <a:xfrm>
            <a:off x="7808105" y="3128119"/>
            <a:ext cx="2057400" cy="0"/>
          </a:xfrm>
          <a:prstGeom prst="line">
            <a:avLst/>
          </a:prstGeom>
          <a:noFill/>
          <a:ln w="25400">
            <a:solidFill>
              <a:srgbClr val="CBD5E0"/>
            </a:solidFill>
            <a:prstDash val="solid"/>
            <a:tailEnd type="triangle"/>
          </a:ln>
        </p:spPr>
        <p:txBody>
          <a:bodyPr/>
          <a:lstStyle/>
          <a:p>
            <a:endParaRPr lang="cs-CZ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AB1F7526-4AD8-1608-EF22-8CF85FFB4ADE}"/>
              </a:ext>
            </a:extLst>
          </p:cNvPr>
          <p:cNvSpPr/>
          <p:nvPr/>
        </p:nvSpPr>
        <p:spPr>
          <a:xfrm>
            <a:off x="10116312" y="2786059"/>
            <a:ext cx="621792" cy="62179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11B53D5-ED71-9AAD-F9C4-48D1B7484975}"/>
              </a:ext>
            </a:extLst>
          </p:cNvPr>
          <p:cNvSpPr txBox="1"/>
          <p:nvPr/>
        </p:nvSpPr>
        <p:spPr>
          <a:xfrm>
            <a:off x="9672353" y="3534507"/>
            <a:ext cx="150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observace</a:t>
            </a:r>
            <a:endParaRPr lang="en-US" sz="18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3538AE-4272-248C-1B99-06796A12CAD1}"/>
              </a:ext>
            </a:extLst>
          </p:cNvPr>
          <p:cNvSpPr txBox="1"/>
          <p:nvPr/>
        </p:nvSpPr>
        <p:spPr>
          <a:xfrm>
            <a:off x="3598941" y="3522081"/>
            <a:ext cx="1504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pupečník</a:t>
            </a:r>
            <a:endParaRPr lang="en-US" sz="18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8C68374-B73E-A206-2E5E-B73E9209FEDA}"/>
              </a:ext>
            </a:extLst>
          </p:cNvPr>
          <p:cNvSpPr txBox="1"/>
          <p:nvPr/>
        </p:nvSpPr>
        <p:spPr>
          <a:xfrm>
            <a:off x="6373499" y="3544439"/>
            <a:ext cx="187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identifikace</a:t>
            </a:r>
            <a:endParaRPr lang="en-US" sz="18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CA0415-ADEB-0E83-61C0-C4138D360F3F}"/>
              </a:ext>
            </a:extLst>
          </p:cNvPr>
          <p:cNvSpPr txBox="1"/>
          <p:nvPr/>
        </p:nvSpPr>
        <p:spPr>
          <a:xfrm>
            <a:off x="558209" y="3534507"/>
            <a:ext cx="1297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teplo</a:t>
            </a:r>
            <a:endParaRPr lang="en-US" sz="18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243F7D-68D5-38E5-1FCC-BC09CCE6A984}"/>
              </a:ext>
            </a:extLst>
          </p:cNvPr>
          <p:cNvSpPr txBox="1"/>
          <p:nvPr/>
        </p:nvSpPr>
        <p:spPr>
          <a:xfrm>
            <a:off x="207264" y="3975486"/>
            <a:ext cx="2173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osušte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kontakt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kůži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zakrytí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čepička</a:t>
            </a:r>
            <a:endParaRPr lang="en-US" sz="14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3D5E10B-C29D-E5A5-AD02-A03371AC043B}"/>
              </a:ext>
            </a:extLst>
          </p:cNvPr>
          <p:cNvSpPr txBox="1"/>
          <p:nvPr/>
        </p:nvSpPr>
        <p:spPr>
          <a:xfrm>
            <a:off x="3264121" y="3975486"/>
            <a:ext cx="2173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bezpečné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přerušení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zvyklostí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kontrola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krvácení</a:t>
            </a:r>
            <a:endParaRPr lang="en-US" sz="1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213FC44-9C5A-4502-A459-AA0EB72E7627}"/>
              </a:ext>
            </a:extLst>
          </p:cNvPr>
          <p:cNvSpPr txBox="1"/>
          <p:nvPr/>
        </p:nvSpPr>
        <p:spPr>
          <a:xfrm>
            <a:off x="6096000" y="4016176"/>
            <a:ext cx="26352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náramek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kontrola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údajů</a:t>
            </a:r>
            <a:r>
              <a:rPr lang="cs-CZ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-jméno a příjmení, jméno matky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dokumentace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času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porodu</a:t>
            </a:r>
            <a:endParaRPr lang="en-US" sz="14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8EC3063-C53F-C927-278A-AE04B06CC978}"/>
              </a:ext>
            </a:extLst>
          </p:cNvPr>
          <p:cNvSpPr txBox="1"/>
          <p:nvPr/>
        </p:nvSpPr>
        <p:spPr>
          <a:xfrm>
            <a:off x="9305109" y="4016176"/>
            <a:ext cx="2173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barva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dech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tonus, Apgar,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první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4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přisátí</a:t>
            </a:r>
            <a:endParaRPr lang="en-US" sz="14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ED49BB9-40BA-F42E-2A90-EF3D9F1381C3}"/>
              </a:ext>
            </a:extLst>
          </p:cNvPr>
          <p:cNvSpPr txBox="1"/>
          <p:nvPr/>
        </p:nvSpPr>
        <p:spPr>
          <a:xfrm>
            <a:off x="368372" y="4966562"/>
            <a:ext cx="11662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U fyziologického porodu a správné poporodní adaptace novorozence provádí ošetření dětská sestra/porodní asistentka, v případě komplikací a u porodu císařským řezem musí být přítomen lékař </a:t>
            </a:r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6FA0EB2E-8158-2DDD-10FE-9C63C6F6551B}"/>
              </a:ext>
            </a:extLst>
          </p:cNvPr>
          <p:cNvSpPr/>
          <p:nvPr/>
        </p:nvSpPr>
        <p:spPr>
          <a:xfrm>
            <a:off x="832471" y="5736233"/>
            <a:ext cx="996696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Princip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péče</a:t>
            </a:r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U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stabilního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dítěte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podporujeme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bonding a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kojení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Vyšetření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měření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se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načasují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tak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aby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nenarušily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adaptaci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pokud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klinický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stav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nevyžaduje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okamžitou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intervenci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AC1830A7-8122-B34E-9920-2FF4B8293216}"/>
              </a:ext>
            </a:extLst>
          </p:cNvPr>
          <p:cNvSpPr/>
          <p:nvPr/>
        </p:nvSpPr>
        <p:spPr>
          <a:xfrm>
            <a:off x="835152" y="5734130"/>
            <a:ext cx="73152" cy="1051560"/>
          </a:xfrm>
          <a:prstGeom prst="rect">
            <a:avLst/>
          </a:prstGeom>
          <a:solidFill>
            <a:srgbClr val="2C7A7B"/>
          </a:solidFill>
          <a:ln w="12700">
            <a:solidFill>
              <a:srgbClr val="2C7A7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1E8BD-B358-5E64-B399-D3A38581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4D839C-7904-A5F2-3B1F-67A99AB00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DD405E-8178-C2FC-9C9E-71A146DA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3AEAD-8806-010E-05F4-3361CFDA3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05C4A3-9D07-1947-2051-0737DCF0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Hodnocení po porodu: co sleduje porodní asistentka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75D98D-C41A-3030-EE96-3EA82814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F63C1EE-F0D5-C6AC-797C-C45310BFA889}"/>
              </a:ext>
            </a:extLst>
          </p:cNvPr>
          <p:cNvSpPr/>
          <p:nvPr/>
        </p:nvSpPr>
        <p:spPr>
          <a:xfrm>
            <a:off x="626850" y="2317350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Apgar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skóre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Hodnotí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adaptaci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v 1., 5.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stavu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10.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minutě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Nízké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skóre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je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signál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k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intenzivnějšímu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sledování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vyšetření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09CAD47C-BA43-F897-BC3E-B2924F9504DA}"/>
              </a:ext>
            </a:extLst>
          </p:cNvPr>
          <p:cNvSpPr/>
          <p:nvPr/>
        </p:nvSpPr>
        <p:spPr>
          <a:xfrm>
            <a:off x="4381500" y="2319962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Vitální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funkce</a:t>
            </a: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Dýchání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srdeční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akce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barva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perfuze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Hodnotí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se trend, ne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jen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jedno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číslo</a:t>
            </a:r>
            <a:r>
              <a:rPr lang="en-US" sz="14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400" dirty="0"/>
          </a:p>
          <a:p>
            <a:pPr marL="0" indent="0" algn="l">
              <a:buNone/>
            </a:pPr>
            <a:endParaRPr lang="cs-CZ" sz="1800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b="1" dirty="0">
              <a:solidFill>
                <a:srgbClr val="203A5F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E231EB7F-A4BC-271C-7941-4B29C5D035EE}"/>
              </a:ext>
            </a:extLst>
          </p:cNvPr>
          <p:cNvSpPr/>
          <p:nvPr/>
        </p:nvSpPr>
        <p:spPr>
          <a:xfrm>
            <a:off x="8136150" y="2317350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Celkový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vzhled</a:t>
            </a:r>
            <a:endParaRPr lang="cs-CZ" b="1" dirty="0"/>
          </a:p>
          <a:p>
            <a:endParaRPr lang="cs-CZ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Tonus,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aktivita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pláč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sání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symetrie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pohybů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přítomnost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poranění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vrozené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vady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3C9EE9CF-FC0C-B522-50D2-1494726B8496}"/>
              </a:ext>
            </a:extLst>
          </p:cNvPr>
          <p:cNvSpPr/>
          <p:nvPr/>
        </p:nvSpPr>
        <p:spPr>
          <a:xfrm>
            <a:off x="626850" y="4214078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Základní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antropometrie</a:t>
            </a:r>
            <a:endParaRPr lang="en-US" sz="1800" dirty="0"/>
          </a:p>
          <a:p>
            <a:pPr marL="0" indent="0" algn="l">
              <a:buNone/>
            </a:pPr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Hmotnost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délka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obvod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hlavy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;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porovnání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s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gestačním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stářím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záznam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do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dokumentace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646DBF18-290E-FB22-53AC-FB5BAD881988}"/>
              </a:ext>
            </a:extLst>
          </p:cNvPr>
          <p:cNvSpPr/>
          <p:nvPr/>
        </p:nvSpPr>
        <p:spPr>
          <a:xfrm>
            <a:off x="4381500" y="4214078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Eliminace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Močení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odchod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smolky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sledujeme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v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prvních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hodinách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/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dnech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;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odchylky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hlásíme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standardu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600" dirty="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44D01768-FB64-5BD7-2FC6-2724B2AF2691}"/>
              </a:ext>
            </a:extLst>
          </p:cNvPr>
          <p:cNvSpPr/>
          <p:nvPr/>
        </p:nvSpPr>
        <p:spPr>
          <a:xfrm>
            <a:off x="8136150" y="4205587"/>
            <a:ext cx="342900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ikterus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Barva,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hydratace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známky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infekce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/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krvácení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časný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intenzivní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ikterus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600" dirty="0"/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66F37244-460D-2071-7E1F-BAAF69495D0F}"/>
              </a:ext>
            </a:extLst>
          </p:cNvPr>
          <p:cNvSpPr/>
          <p:nvPr/>
        </p:nvSpPr>
        <p:spPr>
          <a:xfrm>
            <a:off x="626850" y="2310224"/>
            <a:ext cx="73152" cy="1645920"/>
          </a:xfrm>
          <a:prstGeom prst="rect">
            <a:avLst/>
          </a:prstGeom>
          <a:solidFill>
            <a:srgbClr val="457B9D"/>
          </a:solidFill>
          <a:ln w="12700">
            <a:solidFill>
              <a:srgbClr val="457B9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8" name="Shape 9">
            <a:extLst>
              <a:ext uri="{FF2B5EF4-FFF2-40B4-BE49-F238E27FC236}">
                <a16:creationId xmlns:a16="http://schemas.microsoft.com/office/drawing/2014/main" id="{E31BC62D-DAF8-E361-BDC3-467148341E88}"/>
              </a:ext>
            </a:extLst>
          </p:cNvPr>
          <p:cNvSpPr/>
          <p:nvPr/>
        </p:nvSpPr>
        <p:spPr>
          <a:xfrm>
            <a:off x="4381500" y="2317350"/>
            <a:ext cx="73152" cy="1645920"/>
          </a:xfrm>
          <a:prstGeom prst="rect">
            <a:avLst/>
          </a:prstGeom>
          <a:solidFill>
            <a:srgbClr val="2C7A7B"/>
          </a:solidFill>
          <a:ln w="12700">
            <a:solidFill>
              <a:srgbClr val="2C7A7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9" name="Shape 13">
            <a:extLst>
              <a:ext uri="{FF2B5EF4-FFF2-40B4-BE49-F238E27FC236}">
                <a16:creationId xmlns:a16="http://schemas.microsoft.com/office/drawing/2014/main" id="{62DB61A2-2690-0D91-57A2-2319E5638EF7}"/>
              </a:ext>
            </a:extLst>
          </p:cNvPr>
          <p:cNvSpPr/>
          <p:nvPr/>
        </p:nvSpPr>
        <p:spPr>
          <a:xfrm>
            <a:off x="8136753" y="2310224"/>
            <a:ext cx="73152" cy="1645920"/>
          </a:xfrm>
          <a:prstGeom prst="rect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6FC0ECE0-4E54-2770-A346-58088B70C5B8}"/>
              </a:ext>
            </a:extLst>
          </p:cNvPr>
          <p:cNvSpPr/>
          <p:nvPr/>
        </p:nvSpPr>
        <p:spPr>
          <a:xfrm>
            <a:off x="637133" y="4247562"/>
            <a:ext cx="62869" cy="1612437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346B1765-63D1-2B0C-1B9E-17960D16F3C5}"/>
              </a:ext>
            </a:extLst>
          </p:cNvPr>
          <p:cNvSpPr/>
          <p:nvPr/>
        </p:nvSpPr>
        <p:spPr>
          <a:xfrm>
            <a:off x="4384330" y="4205586"/>
            <a:ext cx="70322" cy="164592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4" name="Shape 25">
            <a:extLst>
              <a:ext uri="{FF2B5EF4-FFF2-40B4-BE49-F238E27FC236}">
                <a16:creationId xmlns:a16="http://schemas.microsoft.com/office/drawing/2014/main" id="{D86AA498-BEBA-B426-E507-8B8E3FE29616}"/>
              </a:ext>
            </a:extLst>
          </p:cNvPr>
          <p:cNvSpPr/>
          <p:nvPr/>
        </p:nvSpPr>
        <p:spPr>
          <a:xfrm>
            <a:off x="8137356" y="4214078"/>
            <a:ext cx="72549" cy="1637428"/>
          </a:xfrm>
          <a:prstGeom prst="rect">
            <a:avLst/>
          </a:prstGeom>
          <a:solidFill>
            <a:srgbClr val="7B2CBF"/>
          </a:solidFill>
          <a:ln w="12700">
            <a:solidFill>
              <a:srgbClr val="7B2CB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A5A48D2-FD6A-F10C-7DC1-A078C5F75159}"/>
              </a:ext>
            </a:extLst>
          </p:cNvPr>
          <p:cNvSpPr txBox="1"/>
          <p:nvPr/>
        </p:nvSpPr>
        <p:spPr>
          <a:xfrm>
            <a:off x="207917" y="6108194"/>
            <a:ext cx="11776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Záznam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musí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být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časovaný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: co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bylo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pozorováno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kdy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jaká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byla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intervence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jak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dítě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reagovalo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812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B490E-7535-EAD1-F355-B447CAADD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B5CC53-9312-A061-5731-BFC9C1501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4CFEA3-52C4-B50F-649A-2E5EADEFF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042C5-1A53-8ABB-477D-DDFD67B9D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E1E181-93B1-6FEE-C7AE-535FA75F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Bonding</a:t>
            </a:r>
            <a:r>
              <a:rPr lang="cs-CZ" sz="4000" dirty="0"/>
              <a:t>, </a:t>
            </a:r>
            <a:r>
              <a:rPr lang="cs-CZ" sz="4000" dirty="0" err="1"/>
              <a:t>rooming</a:t>
            </a:r>
            <a:r>
              <a:rPr lang="cs-CZ" sz="4000" dirty="0"/>
              <a:t>-in a kojení jako součást fyziologické péče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B84EE-DCE4-0271-81DF-0AC00A256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064F09C8-DAA3-7DF2-CBA9-D71968186A09}"/>
              </a:ext>
            </a:extLst>
          </p:cNvPr>
          <p:cNvSpPr/>
          <p:nvPr/>
        </p:nvSpPr>
        <p:spPr>
          <a:xfrm>
            <a:off x="566928" y="2400300"/>
            <a:ext cx="352044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Kontakt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kůži</a:t>
            </a:r>
            <a:endParaRPr lang="cs-CZ" sz="18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Podporuje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termoregulaci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stabilizaci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dýchání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začátek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kojení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Vyžaduje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trvalou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bezpečnou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polohu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dohled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4DBBBCEE-831B-4BA6-35ED-4218FAA368DB}"/>
              </a:ext>
            </a:extLst>
          </p:cNvPr>
          <p:cNvSpPr/>
          <p:nvPr/>
        </p:nvSpPr>
        <p:spPr>
          <a:xfrm>
            <a:off x="8104632" y="2404219"/>
            <a:ext cx="352044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Kojení</a:t>
            </a:r>
            <a:endParaRPr lang="cs-CZ" sz="18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První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přisátí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stavu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dítěte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matky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Hodnotíme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polohu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přisátí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efektivitu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sání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riziko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hypoglykémie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A7F396C-63DA-D3FF-C15C-EB4BB7F2632C}"/>
              </a:ext>
            </a:extLst>
          </p:cNvPr>
          <p:cNvSpPr/>
          <p:nvPr/>
        </p:nvSpPr>
        <p:spPr>
          <a:xfrm>
            <a:off x="4335781" y="2400300"/>
            <a:ext cx="352044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Rooming-in</a:t>
            </a:r>
            <a:endParaRPr lang="cs-CZ" sz="18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Matka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jsou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spolu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personál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sleduje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adaptaci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dítěte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schopnost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matky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reagovat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potřeby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novorozence</a:t>
            </a:r>
            <a:r>
              <a:rPr lang="en-US" sz="18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BA54F86-FF97-3CB6-96C2-32F442632F0E}"/>
              </a:ext>
            </a:extLst>
          </p:cNvPr>
          <p:cNvSpPr/>
          <p:nvPr/>
        </p:nvSpPr>
        <p:spPr>
          <a:xfrm>
            <a:off x="566928" y="2400300"/>
            <a:ext cx="73152" cy="2057400"/>
          </a:xfrm>
          <a:prstGeom prst="rect">
            <a:avLst/>
          </a:prstGeom>
          <a:solidFill>
            <a:srgbClr val="2C7A7B"/>
          </a:solidFill>
          <a:ln w="12700">
            <a:solidFill>
              <a:srgbClr val="2C7A7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D4921412-32DA-7FCF-7F47-C94E2CAB9AF2}"/>
              </a:ext>
            </a:extLst>
          </p:cNvPr>
          <p:cNvSpPr/>
          <p:nvPr/>
        </p:nvSpPr>
        <p:spPr>
          <a:xfrm>
            <a:off x="4338394" y="2400300"/>
            <a:ext cx="73152" cy="2057400"/>
          </a:xfrm>
          <a:prstGeom prst="rect">
            <a:avLst/>
          </a:prstGeom>
          <a:solidFill>
            <a:srgbClr val="457B9D"/>
          </a:solidFill>
          <a:ln w="12700">
            <a:solidFill>
              <a:srgbClr val="457B9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Shape 13">
            <a:extLst>
              <a:ext uri="{FF2B5EF4-FFF2-40B4-BE49-F238E27FC236}">
                <a16:creationId xmlns:a16="http://schemas.microsoft.com/office/drawing/2014/main" id="{E8B570D8-F1D6-1646-469E-054FA1FA9BC0}"/>
              </a:ext>
            </a:extLst>
          </p:cNvPr>
          <p:cNvSpPr/>
          <p:nvPr/>
        </p:nvSpPr>
        <p:spPr>
          <a:xfrm>
            <a:off x="8124445" y="2404219"/>
            <a:ext cx="73152" cy="205740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1C092A-DEFD-E923-0B46-A856248ECCE3}"/>
              </a:ext>
            </a:extLst>
          </p:cNvPr>
          <p:cNvSpPr txBox="1"/>
          <p:nvPr/>
        </p:nvSpPr>
        <p:spPr>
          <a:xfrm>
            <a:off x="558209" y="5103852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Bezpečnostní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minimum</a:t>
            </a:r>
            <a:endParaRPr lang="en-US" sz="1800" dirty="0"/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9A33E758-726F-0AE4-5E2F-8C3FCAFC3076}"/>
              </a:ext>
            </a:extLst>
          </p:cNvPr>
          <p:cNvSpPr/>
          <p:nvPr/>
        </p:nvSpPr>
        <p:spPr>
          <a:xfrm>
            <a:off x="640079" y="5558543"/>
            <a:ext cx="11252345" cy="104603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 v kontaktu kůže na kůži musí být viditelné, s volnými dýchacími cestami, dobrým zabarvením a pravidelným dýcháním. Únava matky, analgezie/anestezie nebo nejistý stav dítěte vyžaduje častější kontrolu</a:t>
            </a:r>
            <a:r>
              <a:rPr lang="en-US" sz="145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221912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CCA6-9112-8F9A-C79C-C70FE094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173525-5B68-FA19-EF7F-3D29B010B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A484EE-0FB7-B04D-7BA2-4944662E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93ABBE-20D0-0B81-7AA0-8B1D4031E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EA31EC-2E65-54F2-89D3-13F51CE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Ošetření novorozence po porodu</a:t>
            </a:r>
            <a:endParaRPr lang="cs-CZ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2256C-029D-DA5F-AF70-AFBE9749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78A23-133B-D764-E9E7-E7B41883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Následuje:</a:t>
            </a:r>
          </a:p>
          <a:p>
            <a:pPr lvl="1"/>
            <a:r>
              <a:rPr lang="cs-CZ" dirty="0"/>
              <a:t>Váha a délka (</a:t>
            </a:r>
            <a:r>
              <a:rPr lang="cs-CZ" dirty="0" err="1"/>
              <a:t>bodymetr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Obvod hlavičky (páskový metr)</a:t>
            </a:r>
          </a:p>
          <a:p>
            <a:pPr lvl="2"/>
            <a:r>
              <a:rPr lang="cs-CZ" dirty="0"/>
              <a:t>V nejdelším </a:t>
            </a:r>
            <a:r>
              <a:rPr lang="cs-CZ" dirty="0" err="1"/>
              <a:t>okcipitofrontálním</a:t>
            </a:r>
            <a:r>
              <a:rPr lang="cs-CZ" dirty="0"/>
              <a:t> obvodu</a:t>
            </a:r>
          </a:p>
          <a:p>
            <a:pPr lvl="1"/>
            <a:r>
              <a:rPr lang="cs-CZ" dirty="0"/>
              <a:t>Do 24 hod vyšetřen </a:t>
            </a:r>
            <a:r>
              <a:rPr lang="cs-CZ" dirty="0" err="1"/>
              <a:t>neonatologem</a:t>
            </a:r>
            <a:r>
              <a:rPr lang="cs-CZ" dirty="0"/>
              <a:t> nebo pediatrem</a:t>
            </a:r>
          </a:p>
          <a:p>
            <a:pPr lvl="1"/>
            <a:endParaRPr lang="cs-CZ" dirty="0"/>
          </a:p>
          <a:p>
            <a:endParaRPr lang="cs-CZ" sz="2200" dirty="0"/>
          </a:p>
        </p:txBody>
      </p:sp>
      <p:pic>
        <p:nvPicPr>
          <p:cNvPr id="4" name="Picture 2" descr="Infant Length Measurement Video">
            <a:extLst>
              <a:ext uri="{FF2B5EF4-FFF2-40B4-BE49-F238E27FC236}">
                <a16:creationId xmlns:a16="http://schemas.microsoft.com/office/drawing/2014/main" id="{26E6DE83-C1CF-8B22-BEA0-90B1448C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9670" y="2195416"/>
            <a:ext cx="3078178" cy="1732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62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599AE-BD3E-BBB9-07F6-DE99AC4C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DC07-0279-57AA-11EC-1CC0AF9AE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E9532-EAC7-9A8C-6B1E-ED3AA4746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168DD2-A8F2-C5B0-DFAE-87BBE773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C02C88-B8B3-E1FD-D6A5-C4F5B1D9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Preventivní péče a screeningová vyšetření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468D97-4A40-2AA7-1B31-D03B2BF0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5CE83093-B8D1-0550-9096-911B21F0825C}"/>
              </a:ext>
            </a:extLst>
          </p:cNvPr>
          <p:cNvSpPr/>
          <p:nvPr/>
        </p:nvSpPr>
        <p:spPr>
          <a:xfrm>
            <a:off x="558209" y="2378747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Novorozenecký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laboratorní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screening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odběr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suché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kapky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krve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platného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metodického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postupu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lokálního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standardu</a:t>
            </a:r>
            <a:endParaRPr lang="en-US" sz="16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BF880A8-E53F-C454-183F-BA4EA79229ED}"/>
              </a:ext>
            </a:extLst>
          </p:cNvPr>
          <p:cNvSpPr/>
          <p:nvPr/>
        </p:nvSpPr>
        <p:spPr>
          <a:xfrm>
            <a:off x="6556248" y="2378747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Prevence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krvácivé</a:t>
            </a:r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nemoci</a:t>
            </a:r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vitamin K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ordinace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standardu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pracoviště</a:t>
            </a:r>
            <a:r>
              <a:rPr lang="cs-CZ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- </a:t>
            </a:r>
            <a:r>
              <a:rPr lang="cs-CZ" sz="1600" dirty="0"/>
              <a:t>1mg </a:t>
            </a:r>
            <a:r>
              <a:rPr lang="cs-CZ" sz="1600" dirty="0" err="1"/>
              <a:t>i.m</a:t>
            </a:r>
            <a:r>
              <a:rPr lang="cs-CZ" sz="1600" dirty="0"/>
              <a:t>. nebo 2mg </a:t>
            </a:r>
            <a:r>
              <a:rPr lang="cs-CZ" sz="1600" dirty="0" err="1"/>
              <a:t>p.o</a:t>
            </a:r>
            <a:r>
              <a:rPr lang="cs-CZ" sz="1600" dirty="0"/>
              <a:t>. 1x týdně na 12 týdnů</a:t>
            </a:r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B2CA60A-4A9A-BB95-C036-15FB604B34DC}"/>
              </a:ext>
            </a:extLst>
          </p:cNvPr>
          <p:cNvSpPr/>
          <p:nvPr/>
        </p:nvSpPr>
        <p:spPr>
          <a:xfrm>
            <a:off x="566928" y="3585754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Screening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sluchu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vyšetření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otoakustických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emisí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/ AABR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organizace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pracoviště</a:t>
            </a:r>
            <a:endParaRPr lang="en-US" sz="16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EE976C0C-9D77-F8FE-16B5-B874DFF967D4}"/>
              </a:ext>
            </a:extLst>
          </p:cNvPr>
          <p:cNvSpPr/>
          <p:nvPr/>
        </p:nvSpPr>
        <p:spPr>
          <a:xfrm>
            <a:off x="6556248" y="3578628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Profylaxe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očí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/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infekcí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r>
              <a:rPr lang="cs-CZ" sz="1600" dirty="0"/>
              <a:t>Vykapání spojivkového vaku očními kapkami s dezinfekčním roztokem (</a:t>
            </a:r>
            <a:r>
              <a:rPr lang="cs-CZ" sz="1600" dirty="0" err="1"/>
              <a:t>kredeizace</a:t>
            </a:r>
            <a:r>
              <a:rPr lang="cs-CZ" sz="1600" dirty="0"/>
              <a:t>)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endParaRPr lang="cs-CZ" sz="1600" dirty="0"/>
          </a:p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E8BB130E-185C-7886-7A2D-34C246A9CA1E}"/>
              </a:ext>
            </a:extLst>
          </p:cNvPr>
          <p:cNvSpPr/>
          <p:nvPr/>
        </p:nvSpPr>
        <p:spPr>
          <a:xfrm>
            <a:off x="566928" y="4792761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Ortopedický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screening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klinické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vyšetření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kyčlí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plán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ultrazvukové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kontroly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doporučení</a:t>
            </a:r>
            <a:endParaRPr lang="en-US" sz="1600" dirty="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43B11207-41E2-7B18-EF6A-B6466F083B84}"/>
              </a:ext>
            </a:extLst>
          </p:cNvPr>
          <p:cNvSpPr/>
          <p:nvPr/>
        </p:nvSpPr>
        <p:spPr>
          <a:xfrm>
            <a:off x="6556248" y="4792761"/>
            <a:ext cx="5166360" cy="969264"/>
          </a:xfrm>
          <a:prstGeom prst="roundRect">
            <a:avLst>
              <a:gd name="adj" fmla="val 7547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Edukace</a:t>
            </a:r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rodičů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kojení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eliminace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ikterus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bezpečný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spánek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kontroly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po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propuštění</a:t>
            </a:r>
            <a:endParaRPr lang="en-US" sz="1600" dirty="0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9A09C886-EC66-C98E-E51D-12BF80A18D46}"/>
              </a:ext>
            </a:extLst>
          </p:cNvPr>
          <p:cNvSpPr/>
          <p:nvPr/>
        </p:nvSpPr>
        <p:spPr>
          <a:xfrm>
            <a:off x="566928" y="2378747"/>
            <a:ext cx="73152" cy="969264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A4C9AA25-DCD0-185F-6BCC-B84EE8D643BE}"/>
              </a:ext>
            </a:extLst>
          </p:cNvPr>
          <p:cNvSpPr/>
          <p:nvPr/>
        </p:nvSpPr>
        <p:spPr>
          <a:xfrm>
            <a:off x="566928" y="3578628"/>
            <a:ext cx="73152" cy="969264"/>
          </a:xfrm>
          <a:prstGeom prst="rect">
            <a:avLst/>
          </a:prstGeom>
          <a:solidFill>
            <a:srgbClr val="457B9D"/>
          </a:solidFill>
          <a:ln w="12700">
            <a:solidFill>
              <a:srgbClr val="457B9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320CD4D2-3C7D-F1A7-A0C1-4C3CCA31F927}"/>
              </a:ext>
            </a:extLst>
          </p:cNvPr>
          <p:cNvSpPr/>
          <p:nvPr/>
        </p:nvSpPr>
        <p:spPr>
          <a:xfrm>
            <a:off x="566928" y="4792761"/>
            <a:ext cx="73152" cy="969264"/>
          </a:xfrm>
          <a:prstGeom prst="rect">
            <a:avLst/>
          </a:prstGeom>
          <a:solidFill>
            <a:srgbClr val="2C7A7B"/>
          </a:solidFill>
          <a:ln w="12700">
            <a:solidFill>
              <a:srgbClr val="2C7A7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Shape 17">
            <a:extLst>
              <a:ext uri="{FF2B5EF4-FFF2-40B4-BE49-F238E27FC236}">
                <a16:creationId xmlns:a16="http://schemas.microsoft.com/office/drawing/2014/main" id="{6BF91771-CBA4-76DB-3665-F25E4F8FA450}"/>
              </a:ext>
            </a:extLst>
          </p:cNvPr>
          <p:cNvSpPr/>
          <p:nvPr/>
        </p:nvSpPr>
        <p:spPr>
          <a:xfrm>
            <a:off x="6556248" y="2370315"/>
            <a:ext cx="73152" cy="969264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8" name="Shape 21">
            <a:extLst>
              <a:ext uri="{FF2B5EF4-FFF2-40B4-BE49-F238E27FC236}">
                <a16:creationId xmlns:a16="http://schemas.microsoft.com/office/drawing/2014/main" id="{A6F0D6B2-CD4B-C6D2-64EB-18F5B9B2405E}"/>
              </a:ext>
            </a:extLst>
          </p:cNvPr>
          <p:cNvSpPr/>
          <p:nvPr/>
        </p:nvSpPr>
        <p:spPr>
          <a:xfrm>
            <a:off x="6556248" y="3585754"/>
            <a:ext cx="73152" cy="969264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9" name="Shape 25">
            <a:extLst>
              <a:ext uri="{FF2B5EF4-FFF2-40B4-BE49-F238E27FC236}">
                <a16:creationId xmlns:a16="http://schemas.microsoft.com/office/drawing/2014/main" id="{A13CB7FD-8D50-4C11-463A-59736F5466F5}"/>
              </a:ext>
            </a:extLst>
          </p:cNvPr>
          <p:cNvSpPr/>
          <p:nvPr/>
        </p:nvSpPr>
        <p:spPr>
          <a:xfrm>
            <a:off x="6556248" y="4792761"/>
            <a:ext cx="73152" cy="969264"/>
          </a:xfrm>
          <a:prstGeom prst="rect">
            <a:avLst/>
          </a:prstGeom>
          <a:solidFill>
            <a:srgbClr val="7B2CBF"/>
          </a:solidFill>
          <a:ln w="12700">
            <a:solidFill>
              <a:srgbClr val="7B2CB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28">
            <a:extLst>
              <a:ext uri="{FF2B5EF4-FFF2-40B4-BE49-F238E27FC236}">
                <a16:creationId xmlns:a16="http://schemas.microsoft.com/office/drawing/2014/main" id="{9B6DCFF6-5C3F-E029-7D38-937DF37F8019}"/>
              </a:ext>
            </a:extLst>
          </p:cNvPr>
          <p:cNvSpPr/>
          <p:nvPr/>
        </p:nvSpPr>
        <p:spPr>
          <a:xfrm>
            <a:off x="1021292" y="6242740"/>
            <a:ext cx="10241280" cy="34747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Screening je účinný jen tehdy, když je správně proveden, zaznamenán a je zajištěna návaznost výsledku.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8367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4330-F0F9-4F89-AA9D-D128F7CB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367EAC-F8F3-F2DC-ED9E-C655FFD2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471B5C-F424-8181-566F-E87A14E57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254890-8AD1-EC57-694C-AA4E73BB8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A1ED9D-6B74-4C17-F49F-53DC17F9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Novorozenecký laboratorní screening (NLS)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B53D2-2587-79E7-988B-DAEAE00A6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3DFBA-E61E-3E73-9288-B7F6ACC2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odběr suché kapky</a:t>
            </a:r>
          </a:p>
          <a:p>
            <a:pPr lvl="2"/>
            <a:r>
              <a:rPr lang="cs-CZ" sz="1800" dirty="0"/>
              <a:t>Mezi 48.-72. hodinou života novorozence</a:t>
            </a:r>
          </a:p>
          <a:p>
            <a:pPr lvl="2"/>
            <a:r>
              <a:rPr lang="cs-CZ" sz="1800" dirty="0"/>
              <a:t>Incize patičky → kapka krve na filtrační papírek → po zaschnutí odeslání do </a:t>
            </a:r>
          </a:p>
          <a:p>
            <a:pPr marL="914400" lvl="2" indent="0">
              <a:buNone/>
            </a:pPr>
            <a:r>
              <a:rPr lang="cs-CZ" sz="1800" dirty="0"/>
              <a:t>příslušné laboratoře</a:t>
            </a:r>
          </a:p>
          <a:p>
            <a:pPr lvl="1"/>
            <a:endParaRPr lang="cs-CZ" sz="1800" dirty="0"/>
          </a:p>
        </p:txBody>
      </p:sp>
      <p:pic>
        <p:nvPicPr>
          <p:cNvPr id="4" name="Obrázek 3" descr="Obsah obrázku kresba, skica, text, Dětské kresby&#10;&#10;Obsah vygenerovaný umělou inteligencí může být nesprávný.">
            <a:extLst>
              <a:ext uri="{FF2B5EF4-FFF2-40B4-BE49-F238E27FC236}">
                <a16:creationId xmlns:a16="http://schemas.microsoft.com/office/drawing/2014/main" id="{1CE8A464-B37D-D40D-82B8-CB7DFD69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16" y="3949661"/>
            <a:ext cx="2184190" cy="2807763"/>
          </a:xfrm>
          <a:prstGeom prst="rect">
            <a:avLst/>
          </a:prstGeom>
        </p:spPr>
      </p:pic>
      <p:pic>
        <p:nvPicPr>
          <p:cNvPr id="5" name="Obrázek 4" descr="Obsah obrázku text, menu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CA6FE96D-D455-FD18-D401-68CD54E1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645" y="2062475"/>
            <a:ext cx="2428116" cy="4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2DCCF-FC83-1532-C464-F1DDE748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FF4FF3-4368-A257-4F10-2B48BD0E0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FDD06-67FF-CD3E-7F97-D66EC1D08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1CE7E6-E906-59BC-7F0A-1982DBAAC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27711E-5C14-FB36-476E-55AD264E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Kdy fyziologický průběh končí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DD147-2FAD-8035-2935-5C8402C1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46376C7-3CD3-9F65-3DA2-8E8F25064E83}"/>
              </a:ext>
            </a:extLst>
          </p:cNvPr>
          <p:cNvSpPr/>
          <p:nvPr/>
        </p:nvSpPr>
        <p:spPr>
          <a:xfrm>
            <a:off x="558209" y="2372215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pPr marL="0" indent="0" algn="l">
              <a:buNone/>
            </a:pPr>
            <a:r>
              <a:rPr lang="cs-CZ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        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tachypnoe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grunting,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zatahování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apnoe</a:t>
            </a:r>
            <a:endParaRPr lang="en-US" sz="16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4DD5A93-9B44-C815-6440-45FD85D88DD5}"/>
              </a:ext>
            </a:extLst>
          </p:cNvPr>
          <p:cNvSpPr/>
          <p:nvPr/>
        </p:nvSpPr>
        <p:spPr>
          <a:xfrm>
            <a:off x="558209" y="3227832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pPr marL="0" indent="0" algn="l">
              <a:buNone/>
            </a:pPr>
            <a:r>
              <a:rPr lang="cs-CZ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         </a:t>
            </a:r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93BAB29-31C5-20E3-52F3-FF8754087E23}"/>
              </a:ext>
            </a:extLst>
          </p:cNvPr>
          <p:cNvSpPr/>
          <p:nvPr/>
        </p:nvSpPr>
        <p:spPr>
          <a:xfrm>
            <a:off x="566928" y="4087368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5B48505-1460-303C-6387-C91BF2A869E4}"/>
              </a:ext>
            </a:extLst>
          </p:cNvPr>
          <p:cNvSpPr/>
          <p:nvPr/>
        </p:nvSpPr>
        <p:spPr>
          <a:xfrm>
            <a:off x="558209" y="4942985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EEBD3BEA-80CE-B9E4-534E-B21B12A0CE88}"/>
              </a:ext>
            </a:extLst>
          </p:cNvPr>
          <p:cNvSpPr/>
          <p:nvPr/>
        </p:nvSpPr>
        <p:spPr>
          <a:xfrm>
            <a:off x="6784848" y="2372215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CAD9408C-4428-0002-13EE-3FFB984FE8A5}"/>
              </a:ext>
            </a:extLst>
          </p:cNvPr>
          <p:cNvSpPr/>
          <p:nvPr/>
        </p:nvSpPr>
        <p:spPr>
          <a:xfrm>
            <a:off x="6784848" y="3227832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B09358F2-3C00-C78D-F052-C8523B1C6F7E}"/>
              </a:ext>
            </a:extLst>
          </p:cNvPr>
          <p:cNvSpPr/>
          <p:nvPr/>
        </p:nvSpPr>
        <p:spPr>
          <a:xfrm>
            <a:off x="6784848" y="4087368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B9F0A654-AB88-A074-E503-B0F46E411272}"/>
              </a:ext>
            </a:extLst>
          </p:cNvPr>
          <p:cNvSpPr/>
          <p:nvPr/>
        </p:nvSpPr>
        <p:spPr>
          <a:xfrm>
            <a:off x="6784848" y="4942985"/>
            <a:ext cx="4937760" cy="621792"/>
          </a:xfrm>
          <a:prstGeom prst="roundRect">
            <a:avLst>
              <a:gd name="adj" fmla="val 8824"/>
            </a:avLst>
          </a:prstGeom>
          <a:solidFill>
            <a:srgbClr val="FFFFFF"/>
          </a:solidFill>
          <a:ln w="12700">
            <a:solidFill>
              <a:srgbClr val="F5C6C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CA668079-2386-1354-FEB7-505197347CB3}"/>
              </a:ext>
            </a:extLst>
          </p:cNvPr>
          <p:cNvSpPr/>
          <p:nvPr/>
        </p:nvSpPr>
        <p:spPr>
          <a:xfrm>
            <a:off x="663592" y="2503171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17" name="Shape 5">
            <a:extLst>
              <a:ext uri="{FF2B5EF4-FFF2-40B4-BE49-F238E27FC236}">
                <a16:creationId xmlns:a16="http://schemas.microsoft.com/office/drawing/2014/main" id="{748731FA-EFA0-7EC8-07AC-097176751BD1}"/>
              </a:ext>
            </a:extLst>
          </p:cNvPr>
          <p:cNvSpPr/>
          <p:nvPr/>
        </p:nvSpPr>
        <p:spPr>
          <a:xfrm>
            <a:off x="664463" y="3385239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E8219E53-56D3-D7B7-BDDB-B3E6E73164B0}"/>
              </a:ext>
            </a:extLst>
          </p:cNvPr>
          <p:cNvSpPr/>
          <p:nvPr/>
        </p:nvSpPr>
        <p:spPr>
          <a:xfrm>
            <a:off x="663592" y="4240856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72933C26-559D-1F8F-3A3A-98F2C634E71B}"/>
              </a:ext>
            </a:extLst>
          </p:cNvPr>
          <p:cNvSpPr/>
          <p:nvPr/>
        </p:nvSpPr>
        <p:spPr>
          <a:xfrm>
            <a:off x="663592" y="5098433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38F0BC37-A165-46CD-507B-416FA0B0DBA1}"/>
              </a:ext>
            </a:extLst>
          </p:cNvPr>
          <p:cNvSpPr/>
          <p:nvPr/>
        </p:nvSpPr>
        <p:spPr>
          <a:xfrm>
            <a:off x="6888480" y="2527663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DFAC2F94-3C78-8807-8BF9-E9C7055FFB89}"/>
              </a:ext>
            </a:extLst>
          </p:cNvPr>
          <p:cNvSpPr/>
          <p:nvPr/>
        </p:nvSpPr>
        <p:spPr>
          <a:xfrm>
            <a:off x="6888480" y="3385239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2D833F5F-0F7E-66A3-BD7C-149EB2BC73DE}"/>
              </a:ext>
            </a:extLst>
          </p:cNvPr>
          <p:cNvSpPr/>
          <p:nvPr/>
        </p:nvSpPr>
        <p:spPr>
          <a:xfrm>
            <a:off x="6888480" y="4252613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23" name="Shape 5">
            <a:extLst>
              <a:ext uri="{FF2B5EF4-FFF2-40B4-BE49-F238E27FC236}">
                <a16:creationId xmlns:a16="http://schemas.microsoft.com/office/drawing/2014/main" id="{B2DC3494-6EAB-3178-C26C-D8292B8F97E7}"/>
              </a:ext>
            </a:extLst>
          </p:cNvPr>
          <p:cNvSpPr/>
          <p:nvPr/>
        </p:nvSpPr>
        <p:spPr>
          <a:xfrm>
            <a:off x="6888480" y="5098433"/>
            <a:ext cx="310896" cy="310896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!</a:t>
            </a:r>
            <a:endParaRPr lang="en-US" sz="18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81FE2AA-1223-2E1D-111C-24542FE02079}"/>
              </a:ext>
            </a:extLst>
          </p:cNvPr>
          <p:cNvSpPr txBox="1"/>
          <p:nvPr/>
        </p:nvSpPr>
        <p:spPr>
          <a:xfrm>
            <a:off x="1013667" y="3347416"/>
            <a:ext cx="465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hypotonie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křeče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porucha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vědomí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výrazná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letargie</a:t>
            </a:r>
            <a:endParaRPr lang="en-US" sz="16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1F56830-14EF-751C-488D-8742011C71B4}"/>
              </a:ext>
            </a:extLst>
          </p:cNvPr>
          <p:cNvSpPr txBox="1"/>
          <p:nvPr/>
        </p:nvSpPr>
        <p:spPr>
          <a:xfrm>
            <a:off x="1013667" y="4208145"/>
            <a:ext cx="4164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hypoglykémie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riziko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s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klinickými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příznaky</a:t>
            </a:r>
            <a:endParaRPr lang="en-US" sz="16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E1167A7-3997-C2AD-BADF-B86FF0938514}"/>
              </a:ext>
            </a:extLst>
          </p:cNvPr>
          <p:cNvSpPr txBox="1"/>
          <p:nvPr/>
        </p:nvSpPr>
        <p:spPr>
          <a:xfrm>
            <a:off x="1013667" y="5070775"/>
            <a:ext cx="3909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časný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výrazný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ikterus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krvácení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petechie</a:t>
            </a:r>
            <a:endParaRPr lang="en-US" sz="16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7A4574B-6E35-F788-99C7-556D9E6AF112}"/>
              </a:ext>
            </a:extLst>
          </p:cNvPr>
          <p:cNvSpPr txBox="1"/>
          <p:nvPr/>
        </p:nvSpPr>
        <p:spPr>
          <a:xfrm>
            <a:off x="7243354" y="2496140"/>
            <a:ext cx="404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centrální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cyanóza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špatná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perfuze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šedá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barva</a:t>
            </a:r>
            <a:endParaRPr lang="en-US" sz="16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419BEB4-566B-10C4-A6F9-3EB3C71126A4}"/>
              </a:ext>
            </a:extLst>
          </p:cNvPr>
          <p:cNvSpPr txBox="1"/>
          <p:nvPr/>
        </p:nvSpPr>
        <p:spPr>
          <a:xfrm>
            <a:off x="7255765" y="3372970"/>
            <a:ext cx="43878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mimo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normu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opakovaná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nestabilita</a:t>
            </a:r>
            <a:endParaRPr lang="en-US" sz="1600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CA09A39-31B5-EFB1-945E-8BD8D269F513}"/>
              </a:ext>
            </a:extLst>
          </p:cNvPr>
          <p:cNvSpPr txBox="1"/>
          <p:nvPr/>
        </p:nvSpPr>
        <p:spPr>
          <a:xfrm>
            <a:off x="7243354" y="4245103"/>
            <a:ext cx="4466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odmítání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krmení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zvracení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žluč</a:t>
            </a:r>
            <a:r>
              <a:rPr lang="cs-CZ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distenze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břicha</a:t>
            </a:r>
            <a:endParaRPr lang="en-US" sz="16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FCE01-7B4D-79A0-E9E4-6F674ABC4917}"/>
              </a:ext>
            </a:extLst>
          </p:cNvPr>
          <p:cNvSpPr txBox="1"/>
          <p:nvPr/>
        </p:nvSpPr>
        <p:spPr>
          <a:xfrm>
            <a:off x="7243354" y="5060991"/>
            <a:ext cx="3648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podezření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infekci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nebo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vrozenou</a:t>
            </a:r>
            <a:r>
              <a:rPr lang="en-US" sz="1600" b="1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b="1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vadu</a:t>
            </a:r>
            <a:endParaRPr lang="en-US" sz="1600" dirty="0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33C47741-F0E9-5523-14A4-FA2989582B4F}"/>
              </a:ext>
            </a:extLst>
          </p:cNvPr>
          <p:cNvSpPr/>
          <p:nvPr/>
        </p:nvSpPr>
        <p:spPr>
          <a:xfrm>
            <a:off x="975360" y="6174812"/>
            <a:ext cx="102412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Pravidlo pro předání: popište konkrétní změnu + čas + hodnotu + reakci po intervenci.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390880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7A3B-B4C9-FBC8-2BE2-2B788551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FA5E3F-2CE1-C117-8F91-BD6D325D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9674A2-CB2F-4922-9B1F-4E279C82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3D36A81-5C43-214F-F806-B5691FB0C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4D00A8-B1DB-1911-9CD9-EA867EBF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Stupně diferencované péče v ČR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0110B2-C05C-1B71-BBF6-709B688FF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64C5C8A-CE12-D3F5-A72D-5E015D10A049}"/>
              </a:ext>
            </a:extLst>
          </p:cNvPr>
          <p:cNvSpPr/>
          <p:nvPr/>
        </p:nvSpPr>
        <p:spPr>
          <a:xfrm>
            <a:off x="558209" y="2430997"/>
            <a:ext cx="3154680" cy="329184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8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I. </a:t>
            </a:r>
            <a:r>
              <a:rPr lang="en-US" sz="18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cs-CZ" sz="1800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dirty="0">
              <a:solidFill>
                <a:srgbClr val="17202A"/>
              </a:solidFill>
              <a:latin typeface="DejaVu Sans" pitchFamily="34" charset="0"/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základní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péče</a:t>
            </a:r>
            <a:endParaRPr lang="en-US" sz="1600" dirty="0"/>
          </a:p>
          <a:p>
            <a:pPr marL="0" indent="0" algn="l">
              <a:buNone/>
            </a:pPr>
            <a:endParaRPr lang="en-US" sz="1600" dirty="0"/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fyziologičtí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novorozenci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nekomplikovaná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poporodní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adaptace</a:t>
            </a:r>
            <a:endParaRPr lang="en-US" sz="16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24089307-9DD6-1984-AFCA-36A28720BEB5}"/>
              </a:ext>
            </a:extLst>
          </p:cNvPr>
          <p:cNvSpPr/>
          <p:nvPr/>
        </p:nvSpPr>
        <p:spPr>
          <a:xfrm>
            <a:off x="8567927" y="2430997"/>
            <a:ext cx="3154680" cy="329184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III.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intenzivní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péče</a:t>
            </a:r>
            <a:endParaRPr lang="en-US" sz="1600" dirty="0"/>
          </a:p>
          <a:p>
            <a:pPr marL="0" indent="0" algn="l">
              <a:buNone/>
            </a:pPr>
            <a:endParaRPr lang="en-US" sz="1600" dirty="0"/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kriticky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nemocní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velmi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/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extremně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nezralí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novorozenci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;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ventilace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specializovaná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diagnostika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léčba</a:t>
            </a:r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972FC5D-66E9-3C05-F58A-32998F84EB21}"/>
              </a:ext>
            </a:extLst>
          </p:cNvPr>
          <p:cNvSpPr/>
          <p:nvPr/>
        </p:nvSpPr>
        <p:spPr>
          <a:xfrm>
            <a:off x="4563068" y="2430997"/>
            <a:ext cx="3154680" cy="3291840"/>
          </a:xfrm>
          <a:prstGeom prst="roundRect">
            <a:avLst>
              <a:gd name="adj" fmla="val 2319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II.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intermediární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péče</a:t>
            </a:r>
            <a:endParaRPr lang="en-US" sz="1600" dirty="0"/>
          </a:p>
          <a:p>
            <a:pPr marL="0" indent="0" algn="l">
              <a:buNone/>
            </a:pPr>
            <a:endParaRPr lang="en-US" sz="1600" dirty="0"/>
          </a:p>
          <a:p>
            <a:pPr marL="0" indent="0" algn="l">
              <a:buNone/>
            </a:pP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novorozenci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se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středním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rizikem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;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stabilní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nezralost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monitorace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léčba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možností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pracoviště</a:t>
            </a:r>
            <a:endParaRPr lang="en-US" sz="16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2320F24-11A5-18D5-A9FA-4E13BF7BF523}"/>
              </a:ext>
            </a:extLst>
          </p:cNvPr>
          <p:cNvSpPr/>
          <p:nvPr/>
        </p:nvSpPr>
        <p:spPr>
          <a:xfrm>
            <a:off x="553698" y="2430997"/>
            <a:ext cx="73152" cy="329184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CB2EE8A0-4B9A-C8C5-D418-F1C1DF69CA80}"/>
              </a:ext>
            </a:extLst>
          </p:cNvPr>
          <p:cNvSpPr/>
          <p:nvPr/>
        </p:nvSpPr>
        <p:spPr>
          <a:xfrm>
            <a:off x="4563068" y="2430997"/>
            <a:ext cx="73152" cy="329184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Shape 13">
            <a:extLst>
              <a:ext uri="{FF2B5EF4-FFF2-40B4-BE49-F238E27FC236}">
                <a16:creationId xmlns:a16="http://schemas.microsoft.com/office/drawing/2014/main" id="{CC3CA027-BB6B-A8EB-05B5-663E48CAF9E9}"/>
              </a:ext>
            </a:extLst>
          </p:cNvPr>
          <p:cNvSpPr/>
          <p:nvPr/>
        </p:nvSpPr>
        <p:spPr>
          <a:xfrm>
            <a:off x="8567927" y="2430997"/>
            <a:ext cx="73152" cy="329184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6">
            <a:extLst>
              <a:ext uri="{FF2B5EF4-FFF2-40B4-BE49-F238E27FC236}">
                <a16:creationId xmlns:a16="http://schemas.microsoft.com/office/drawing/2014/main" id="{8EE43A20-4BA9-D081-838A-C26E81A51201}"/>
              </a:ext>
            </a:extLst>
          </p:cNvPr>
          <p:cNvSpPr/>
          <p:nvPr/>
        </p:nvSpPr>
        <p:spPr>
          <a:xfrm>
            <a:off x="626850" y="6135028"/>
            <a:ext cx="10287000" cy="53035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Systém je regionální a třístupňový. Cílem je, aby dítě bylo od začátku na pracovišti odpovídajícím jeho riziku a aktuálnímu stavu.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12738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9FE1E-505D-698C-CD31-571A501A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Cíle prezentace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E0EC9-F8A3-8E9E-DA4A-77DEBDFA4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201058"/>
            <a:ext cx="10168128" cy="3695020"/>
          </a:xfrm>
        </p:spPr>
        <p:txBody>
          <a:bodyPr>
            <a:normAutofit/>
          </a:bodyPr>
          <a:lstStyle/>
          <a:p>
            <a:r>
              <a:rPr lang="cs-CZ" sz="2400" dirty="0"/>
              <a:t>Charakterizovat fyziologického novorozence -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Umět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popsat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znaky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dobré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poporodní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adaptace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základní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parametry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fyziologického</a:t>
            </a:r>
            <a:r>
              <a:rPr lang="en-US" sz="2400" dirty="0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latin typeface="+mj-lt"/>
                <a:ea typeface="DejaVu Sans" pitchFamily="34" charset="-122"/>
                <a:cs typeface="DejaVu Sans" pitchFamily="34" charset="-120"/>
              </a:rPr>
              <a:t>novorozence</a:t>
            </a:r>
            <a:endParaRPr lang="cs-CZ" sz="2400" dirty="0">
              <a:latin typeface="+mj-lt"/>
            </a:endParaRPr>
          </a:p>
          <a:p>
            <a:r>
              <a:rPr lang="cs-CZ" sz="2400" dirty="0"/>
              <a:t>Popsat základní potřeby a péči</a:t>
            </a:r>
          </a:p>
          <a:p>
            <a:r>
              <a:rPr lang="cs-CZ" sz="2400" dirty="0"/>
              <a:t>Seznámit se s vyšetřením a hodnocením novorozence</a:t>
            </a:r>
          </a:p>
          <a:p>
            <a:r>
              <a:rPr lang="cs-CZ" sz="2400" dirty="0"/>
              <a:t>Vysvětlit stupně diferencované péče o novorozence </a:t>
            </a:r>
          </a:p>
          <a:p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Zařadit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do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odpovídajícího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stupně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diferencované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péče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předat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informaci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týmu</a:t>
            </a:r>
            <a:endParaRPr lang="cs-CZ" sz="2400" dirty="0"/>
          </a:p>
          <a:p>
            <a:endParaRPr lang="cs-CZ" sz="2200" dirty="0"/>
          </a:p>
        </p:txBody>
      </p:sp>
      <p:sp>
        <p:nvSpPr>
          <p:cNvPr id="4" name="Shape 18">
            <a:extLst>
              <a:ext uri="{FF2B5EF4-FFF2-40B4-BE49-F238E27FC236}">
                <a16:creationId xmlns:a16="http://schemas.microsoft.com/office/drawing/2014/main" id="{4FE21BE7-E6B9-44FC-83D3-A7E50152DD4C}"/>
              </a:ext>
            </a:extLst>
          </p:cNvPr>
          <p:cNvSpPr/>
          <p:nvPr/>
        </p:nvSpPr>
        <p:spPr>
          <a:xfrm>
            <a:off x="8942832" y="4986052"/>
            <a:ext cx="2468880" cy="566928"/>
          </a:xfrm>
          <a:prstGeom prst="chevron">
            <a:avLst/>
          </a:prstGeom>
          <a:solidFill>
            <a:srgbClr val="D7F0EA"/>
          </a:solidFill>
          <a:ln w="12700">
            <a:solidFill>
              <a:srgbClr val="D7F0EA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2C7A7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sledovat</a:t>
            </a:r>
            <a:endParaRPr lang="en-US" sz="1600" dirty="0"/>
          </a:p>
        </p:txBody>
      </p:sp>
      <p:sp>
        <p:nvSpPr>
          <p:cNvPr id="5" name="Shape 20">
            <a:extLst>
              <a:ext uri="{FF2B5EF4-FFF2-40B4-BE49-F238E27FC236}">
                <a16:creationId xmlns:a16="http://schemas.microsoft.com/office/drawing/2014/main" id="{63BD7B3D-2C5E-9BB1-35CD-D6CA70D2CE54}"/>
              </a:ext>
            </a:extLst>
          </p:cNvPr>
          <p:cNvSpPr/>
          <p:nvPr/>
        </p:nvSpPr>
        <p:spPr>
          <a:xfrm>
            <a:off x="8942832" y="5612614"/>
            <a:ext cx="2468880" cy="566928"/>
          </a:xfrm>
          <a:prstGeom prst="chevron">
            <a:avLst/>
          </a:prstGeom>
          <a:solidFill>
            <a:srgbClr val="FBE7D8"/>
          </a:solidFill>
          <a:ln w="12700">
            <a:solidFill>
              <a:srgbClr val="FBE7D8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E76F51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hodnotit</a:t>
            </a:r>
            <a:endParaRPr lang="en-US" sz="1600" dirty="0"/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A1143B85-C794-5A89-A649-593A85C4ADA3}"/>
              </a:ext>
            </a:extLst>
          </p:cNvPr>
          <p:cNvSpPr/>
          <p:nvPr/>
        </p:nvSpPr>
        <p:spPr>
          <a:xfrm>
            <a:off x="8942832" y="6239177"/>
            <a:ext cx="2468880" cy="566928"/>
          </a:xfrm>
          <a:prstGeom prst="chevron">
            <a:avLst/>
          </a:prstGeom>
          <a:solidFill>
            <a:srgbClr val="E8F0FE"/>
          </a:solidFill>
          <a:ln w="12700">
            <a:solidFill>
              <a:srgbClr val="E8F0FE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457B9D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předat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396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F8EE-83A6-7E73-E4D3-88E299B2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E805D0-C24E-3D8B-F080-9913E0150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7284EB-359B-906E-5592-651DC4FD3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CB17CC-4BB7-2D39-E49B-FC9822EC7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D2067C-0658-AEF7-880D-2D91415C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Role porodní asistentky podle stupně péče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9563A-61CA-AE1C-7BAF-480D8CD6C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3319C95E-75D4-C0DE-1839-3C7FC045C398}"/>
              </a:ext>
            </a:extLst>
          </p:cNvPr>
          <p:cNvSpPr/>
          <p:nvPr/>
        </p:nvSpPr>
        <p:spPr>
          <a:xfrm>
            <a:off x="558209" y="2487168"/>
            <a:ext cx="3337560" cy="3383280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I.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podpora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bondingu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kojení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pravidelná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observace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vitálních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známek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edukace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rodičů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zachycení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prvních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odchylek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včasné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hlášení</a:t>
            </a:r>
            <a:endParaRPr lang="en-US" sz="1600" dirty="0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F846B65A-D2CC-F489-2FA0-06CCCC3704CC}"/>
              </a:ext>
            </a:extLst>
          </p:cNvPr>
          <p:cNvSpPr/>
          <p:nvPr/>
        </p:nvSpPr>
        <p:spPr>
          <a:xfrm>
            <a:off x="8385048" y="2487168"/>
            <a:ext cx="3337560" cy="3383280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III.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cs-CZ" sz="16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stabilizace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do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příjezdu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týmu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/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transportu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přesná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dokumentace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času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intervencí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komunikace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s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rodiči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týmem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podpora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mateřského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mléka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kontaktu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stavu</a:t>
            </a:r>
            <a:endParaRPr lang="en-US" sz="16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3899B12-7FA9-9AC4-BCB3-F8DF872AFE4A}"/>
              </a:ext>
            </a:extLst>
          </p:cNvPr>
          <p:cNvSpPr/>
          <p:nvPr/>
        </p:nvSpPr>
        <p:spPr>
          <a:xfrm>
            <a:off x="4470105" y="2480042"/>
            <a:ext cx="3337560" cy="3383280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II. </a:t>
            </a:r>
            <a:r>
              <a:rPr lang="en-US" sz="1600" b="1" dirty="0" err="1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stupeň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častější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monitoring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dle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ordinace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glykemie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teplota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příjem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eliminace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spolupráce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fototerapii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oxygenoterapii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výživě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•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příprava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na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případný</a:t>
            </a:r>
            <a:r>
              <a:rPr lang="en-US" sz="16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6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překlad</a:t>
            </a:r>
            <a:endParaRPr lang="en-US" sz="16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E661032-C3B7-75FF-A0A3-6D58C0D523CF}"/>
              </a:ext>
            </a:extLst>
          </p:cNvPr>
          <p:cNvSpPr/>
          <p:nvPr/>
        </p:nvSpPr>
        <p:spPr>
          <a:xfrm>
            <a:off x="566928" y="2487168"/>
            <a:ext cx="73152" cy="338328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AE407668-1283-D4EC-96E3-1B20D4F3C340}"/>
              </a:ext>
            </a:extLst>
          </p:cNvPr>
          <p:cNvSpPr/>
          <p:nvPr/>
        </p:nvSpPr>
        <p:spPr>
          <a:xfrm>
            <a:off x="4470105" y="2480042"/>
            <a:ext cx="73152" cy="338328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Shape 13">
            <a:extLst>
              <a:ext uri="{FF2B5EF4-FFF2-40B4-BE49-F238E27FC236}">
                <a16:creationId xmlns:a16="http://schemas.microsoft.com/office/drawing/2014/main" id="{6A37F768-6425-B363-8EE8-746E51E3D00B}"/>
              </a:ext>
            </a:extLst>
          </p:cNvPr>
          <p:cNvSpPr/>
          <p:nvPr/>
        </p:nvSpPr>
        <p:spPr>
          <a:xfrm>
            <a:off x="8385048" y="2480042"/>
            <a:ext cx="73152" cy="33832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6">
            <a:extLst>
              <a:ext uri="{FF2B5EF4-FFF2-40B4-BE49-F238E27FC236}">
                <a16:creationId xmlns:a16="http://schemas.microsoft.com/office/drawing/2014/main" id="{CB17B928-8ABE-200C-756B-787C548277C8}"/>
              </a:ext>
            </a:extLst>
          </p:cNvPr>
          <p:cNvSpPr/>
          <p:nvPr/>
        </p:nvSpPr>
        <p:spPr>
          <a:xfrm>
            <a:off x="846473" y="6238821"/>
            <a:ext cx="10241280" cy="4572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2C7A7B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Porodní asistentka je klíčová pro kontinuitu: vidí změny v čase a propojuje matku, dítě a neonatologický tým.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176410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269E-87A2-7BD8-9AD6-F6F7CA2E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E65552-DDB6-EDD1-EB3E-75E9C28CF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465B44-87C0-B8B1-3966-728FE4433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FA3045-1A0C-4BA2-7559-97773887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EDE3AB-303C-6A53-AB76-9D0A3E64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Závěr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81432-438B-B6EE-725B-91FD74811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3D5BA-A396-83D1-CFFB-B795CD5C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Fyziologický novorozenec vyžaduje komplexní, ale standardní péči</a:t>
            </a:r>
          </a:p>
          <a:p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Fyziologický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novorozenec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je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stabilní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donošené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dítě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bez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známek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poruchy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adaptace</a:t>
            </a:r>
            <a:endParaRPr lang="cs-CZ" sz="2400" dirty="0">
              <a:solidFill>
                <a:srgbClr val="17202A"/>
              </a:solidFill>
              <a:ea typeface="DejaVu Sans" pitchFamily="34" charset="-122"/>
              <a:cs typeface="DejaVu Sans" pitchFamily="34" charset="-120"/>
            </a:endParaRPr>
          </a:p>
          <a:p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První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hodiny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vyžadují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aktivní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observaci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nikoli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jen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rutinní</a:t>
            </a:r>
            <a:r>
              <a:rPr lang="en-US" sz="2400" dirty="0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dirty="0" err="1">
                <a:solidFill>
                  <a:srgbClr val="17202A"/>
                </a:solidFill>
                <a:ea typeface="DejaVu Sans" pitchFamily="34" charset="-122"/>
                <a:cs typeface="DejaVu Sans" pitchFamily="34" charset="-120"/>
              </a:rPr>
              <a:t>úkony</a:t>
            </a:r>
            <a:endParaRPr lang="en-US" sz="2400" dirty="0"/>
          </a:p>
          <a:p>
            <a:r>
              <a:rPr lang="cs-CZ" sz="2400" dirty="0"/>
              <a:t>Diferencovaná péče umožňuje optimální léčbu dle stavu dítěte</a:t>
            </a:r>
          </a:p>
          <a:p>
            <a:r>
              <a:rPr lang="cs-CZ" sz="2400" dirty="0"/>
              <a:t>Důležitá je spolupráce zdravotnického týmu</a:t>
            </a:r>
          </a:p>
          <a:p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Varovné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signály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dýchání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barvy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tonu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teploty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krmení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je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nutné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předávat</a:t>
            </a:r>
            <a:r>
              <a:rPr lang="en-US" sz="2400" b="1" dirty="0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2400" b="1" dirty="0" err="1">
                <a:solidFill>
                  <a:srgbClr val="C0392B"/>
                </a:solidFill>
                <a:ea typeface="DejaVu Sans" pitchFamily="34" charset="-122"/>
                <a:cs typeface="DejaVu Sans" pitchFamily="34" charset="-120"/>
              </a:rPr>
              <a:t>ihned</a:t>
            </a:r>
            <a:endParaRPr lang="en-US" sz="2400" dirty="0"/>
          </a:p>
          <a:p>
            <a:endParaRPr lang="cs-CZ" sz="28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75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C033-F6DE-A19D-221D-E5A24655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4EE7A1-9C8C-ACDC-5D8F-F9699914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0396B0-104E-8E83-724C-56664C87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B5B36-2C1E-706E-D08E-23A20AAFB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A8FCDB-4F2E-14F6-9B24-8447B19C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Definice novorozence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07F19-688F-AB44-DE17-411BD2A6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7FB4A-82E5-3480-5278-5FB3E982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Novorozenec: </a:t>
            </a:r>
            <a:r>
              <a:rPr lang="pl-PL" sz="2400" dirty="0"/>
              <a:t>dítě od narození do 28. dne života</a:t>
            </a:r>
          </a:p>
          <a:p>
            <a:r>
              <a:rPr lang="cs-CZ" sz="2400" dirty="0"/>
              <a:t>Fyziologický novorozenec: narozen v termínu (37.–41. týden)</a:t>
            </a:r>
          </a:p>
          <a:p>
            <a:r>
              <a:rPr lang="cs-CZ" sz="2400" dirty="0"/>
              <a:t>Bez známek patologie a adaptovaný na extrauterinní prostředí</a:t>
            </a:r>
          </a:p>
          <a:p>
            <a:endParaRPr lang="cs-CZ" sz="2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CE6D68-4137-7798-AFD9-318E981FAEBC}"/>
              </a:ext>
            </a:extLst>
          </p:cNvPr>
          <p:cNvSpPr txBox="1"/>
          <p:nvPr/>
        </p:nvSpPr>
        <p:spPr>
          <a:xfrm>
            <a:off x="498834" y="5001736"/>
            <a:ext cx="11469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Fyziologický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novorozenec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je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stabilní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dítě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po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nekomplikovaném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porodu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Přesto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vyžaduje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aktivní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observaci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: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prvních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24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hodin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rozhoduje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o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zachycení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poruch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adaptace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hypoglykémie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infekce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,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ikteru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a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obtíží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 s </a:t>
            </a:r>
            <a:r>
              <a:rPr lang="en-US" sz="1800" dirty="0" err="1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krmením</a:t>
            </a:r>
            <a:r>
              <a:rPr lang="en-US" sz="1800" dirty="0">
                <a:solidFill>
                  <a:srgbClr val="17202A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.</a:t>
            </a:r>
            <a:endParaRPr lang="en-US" sz="1800" dirty="0"/>
          </a:p>
        </p:txBody>
      </p:sp>
      <p:sp>
        <p:nvSpPr>
          <p:cNvPr id="6" name="Text 16">
            <a:extLst>
              <a:ext uri="{FF2B5EF4-FFF2-40B4-BE49-F238E27FC236}">
                <a16:creationId xmlns:a16="http://schemas.microsoft.com/office/drawing/2014/main" id="{FF845114-063C-496D-0477-745E87D77233}"/>
              </a:ext>
            </a:extLst>
          </p:cNvPr>
          <p:cNvSpPr/>
          <p:nvPr/>
        </p:nvSpPr>
        <p:spPr>
          <a:xfrm>
            <a:off x="566928" y="4580684"/>
            <a:ext cx="2743200" cy="3291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203A5F"/>
                </a:solidFill>
                <a:latin typeface="DejaVu Sans" pitchFamily="34" charset="0"/>
                <a:ea typeface="DejaVu Sans" pitchFamily="34" charset="-122"/>
                <a:cs typeface="DejaVu Sans" pitchFamily="34" charset="-120"/>
              </a:rPr>
              <a:t>Hlavní myšlenka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301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2CFE79-3E37-BD91-C586-B4326220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Novorozenec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35AD6-4109-0A69-058B-7FF41096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3120"/>
            <a:ext cx="10168128" cy="4597399"/>
          </a:xfrm>
        </p:spPr>
        <p:txBody>
          <a:bodyPr>
            <a:normAutofit/>
          </a:bodyPr>
          <a:lstStyle/>
          <a:p>
            <a:r>
              <a:rPr lang="cs-CZ" sz="2400" dirty="0"/>
              <a:t>Novorozence můžeme rozdělovat dle kritérií:</a:t>
            </a:r>
          </a:p>
          <a:p>
            <a:pPr lvl="2"/>
            <a:r>
              <a:rPr lang="cs-CZ" sz="1800" dirty="0"/>
              <a:t>Dosažené gestační stáří při porodu</a:t>
            </a:r>
          </a:p>
          <a:p>
            <a:pPr lvl="2"/>
            <a:r>
              <a:rPr lang="cs-CZ" sz="1800" dirty="0"/>
              <a:t>Porodní hmotnost absolutně</a:t>
            </a:r>
          </a:p>
          <a:p>
            <a:pPr lvl="2"/>
            <a:r>
              <a:rPr lang="cs-CZ" sz="1800" dirty="0"/>
              <a:t>Porodní hmotnost vztažená ke gestačnímu věku </a:t>
            </a:r>
          </a:p>
          <a:p>
            <a:r>
              <a:rPr lang="cs-CZ" sz="2400" dirty="0"/>
              <a:t>Dosažené gestační stáří při porodu: </a:t>
            </a:r>
          </a:p>
          <a:p>
            <a:pPr lvl="2"/>
            <a:r>
              <a:rPr lang="cs-CZ" sz="1800" dirty="0"/>
              <a:t>Přenášený novorozenec</a:t>
            </a:r>
          </a:p>
          <a:p>
            <a:pPr lvl="2"/>
            <a:r>
              <a:rPr lang="cs-CZ" sz="1800" dirty="0"/>
              <a:t>Donošený novorozenec</a:t>
            </a:r>
          </a:p>
          <a:p>
            <a:pPr lvl="2"/>
            <a:r>
              <a:rPr lang="cs-CZ" sz="1800" dirty="0"/>
              <a:t>Nedonošený novorozenec</a:t>
            </a:r>
          </a:p>
          <a:p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7DCEA0C-5DAA-6361-3B15-6EECC654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5724"/>
              </p:ext>
            </p:extLst>
          </p:nvPr>
        </p:nvGraphicFramePr>
        <p:xfrm>
          <a:off x="5085080" y="3912291"/>
          <a:ext cx="6997323" cy="27882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32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89">
                <a:tc>
                  <a:txBody>
                    <a:bodyPr/>
                    <a:lstStyle/>
                    <a:p>
                      <a:r>
                        <a:rPr lang="cs-CZ" sz="1100" b="1" dirty="0"/>
                        <a:t>Kategorie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Gestační týden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Fyzikální nález</a:t>
                      </a:r>
                    </a:p>
                  </a:txBody>
                  <a:tcPr marL="46182" marR="46182" marT="23091" marB="230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70">
                <a:tc>
                  <a:txBody>
                    <a:bodyPr/>
                    <a:lstStyle/>
                    <a:p>
                      <a:r>
                        <a:rPr lang="cs-CZ" sz="1100" b="1"/>
                        <a:t>Přenášený novorozenec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≥ 42 + 0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suchá olupující se kůže, často mekoniem zkalená plodová voda, zeleně imbibovaný pupečník, dlouhé nehty</a:t>
                      </a:r>
                    </a:p>
                  </a:txBody>
                  <a:tcPr marL="46182" marR="46182" marT="23091" marB="230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70">
                <a:tc>
                  <a:txBody>
                    <a:bodyPr/>
                    <a:lstStyle/>
                    <a:p>
                      <a:r>
                        <a:rPr lang="cs-CZ" sz="1100" b="1"/>
                        <a:t>Donošený novorozenec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37 + 0 až 41 + 6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čistá kůže bez mázku či lanuga, dobré rýhování dlaní a plosek, vytvořené chrupavky (ušní boltce, nos) a bradavky, zralý vzhled genitálu</a:t>
                      </a:r>
                    </a:p>
                  </a:txBody>
                  <a:tcPr marL="46182" marR="46182" marT="23091" marB="230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997">
                <a:tc>
                  <a:txBody>
                    <a:bodyPr/>
                    <a:lstStyle/>
                    <a:p>
                      <a:r>
                        <a:rPr lang="cs-CZ" sz="1100" b="1" dirty="0"/>
                        <a:t>Nedonošený novorozenec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≤ 36 + 6</a:t>
                      </a: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nezralá kůže s mázkem či lanugem, </a:t>
                      </a:r>
                      <a:r>
                        <a:rPr lang="cs-CZ" sz="1100" dirty="0" err="1"/>
                        <a:t>ev</a:t>
                      </a:r>
                      <a:r>
                        <a:rPr lang="cs-CZ" sz="1100" dirty="0"/>
                        <a:t>. prosáklá červená; nezralé chrupavky (uši, nos), nezralý genitál, chybí rýhování dlaní a plosek, poddajný hrudník, snížený svalový tonus apod.</a:t>
                      </a:r>
                    </a:p>
                  </a:txBody>
                  <a:tcPr marL="46182" marR="46182" marT="23091" marB="230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7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FD37A-53E5-E779-1FE0-B36EB33AD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D9F6-C2DA-DADA-E897-7088A75DC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27C8EF-F67E-4F6E-5A95-0D54F23C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76A7E3-9958-FCC3-3197-7C4E6242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D5E307-C4A0-3EA7-FC78-3E83160C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Novorozenec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99DB6-9409-D0BD-D290-B0A476C5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C4724-4F4A-F8B7-6517-E5CB445D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Porodní hmotnost absolutně: </a:t>
            </a:r>
          </a:p>
          <a:p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946EE38-F44F-2407-F507-F0FA788C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73938"/>
              </p:ext>
            </p:extLst>
          </p:nvPr>
        </p:nvGraphicFramePr>
        <p:xfrm>
          <a:off x="3377306" y="2636519"/>
          <a:ext cx="5529252" cy="4064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6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55">
                <a:tc>
                  <a:txBody>
                    <a:bodyPr/>
                    <a:lstStyle/>
                    <a:p>
                      <a:r>
                        <a:rPr lang="cs-CZ" sz="1100" b="1" dirty="0"/>
                        <a:t>Hmotnost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Kategorie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r>
                        <a:rPr lang="cs-CZ" sz="1100"/>
                        <a:t>≥ 4000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makrosomie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55">
                <a:tc>
                  <a:txBody>
                    <a:bodyPr/>
                    <a:lstStyle/>
                    <a:p>
                      <a:r>
                        <a:rPr lang="cs-CZ" sz="1100"/>
                        <a:t>2500–3999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normální hmotnost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r>
                        <a:rPr lang="cs-CZ" sz="1100" dirty="0"/>
                        <a:t>pod 2500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nízká porodní hmotnost (LBW – low birth weight)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388">
                <a:tc>
                  <a:txBody>
                    <a:bodyPr/>
                    <a:lstStyle/>
                    <a:p>
                      <a:r>
                        <a:rPr lang="cs-CZ" sz="1100"/>
                        <a:t>pod 1500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velmi nízká porodní hmotnost (VLBW – very low birth weight)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88">
                <a:tc>
                  <a:txBody>
                    <a:bodyPr/>
                    <a:lstStyle/>
                    <a:p>
                      <a:r>
                        <a:rPr lang="cs-CZ" sz="1100"/>
                        <a:t>pod 1000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extrémně nízká porodní hmotnost (ELBW – extremely low birth weight)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388">
                <a:tc>
                  <a:txBody>
                    <a:bodyPr/>
                    <a:lstStyle/>
                    <a:p>
                      <a:r>
                        <a:rPr lang="cs-CZ" sz="1100"/>
                        <a:t>pod 750 g</a:t>
                      </a:r>
                    </a:p>
                  </a:txBody>
                  <a:tcPr marL="82939" marR="82939" marT="41469" marB="41469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neuvěřitelně nízká porodní hmotnost (ILBW – </a:t>
                      </a:r>
                      <a:r>
                        <a:rPr lang="cs-CZ" sz="1100" dirty="0" err="1"/>
                        <a:t>incredibly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low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birth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weight</a:t>
                      </a:r>
                      <a:r>
                        <a:rPr lang="cs-CZ" sz="1100" dirty="0"/>
                        <a:t>)</a:t>
                      </a:r>
                    </a:p>
                  </a:txBody>
                  <a:tcPr marL="82939" marR="82939" marT="41469" marB="414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8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7D8E-0998-387C-5171-CE493B4D0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EBBCB14-06C3-F7A1-B9D7-EBA3F045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CB2846-0E25-01F1-F589-E85DB4AA6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25CB5D-DDAF-8F19-B072-93D289030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4516D-12D6-9381-34D7-D55252BC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Novorozenec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8459F-E888-BD45-67CA-D32D7AB19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A5BEA-6D13-994A-B08D-B798994C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pPr marL="342900" lvl="2" indent="-342900"/>
            <a:r>
              <a:rPr lang="cs-CZ" sz="2400" dirty="0"/>
              <a:t>Porodní hmotnost vztažená ke gestačnímu věku:</a:t>
            </a:r>
          </a:p>
          <a:p>
            <a:pPr marL="1714500" lvl="5" indent="-342900"/>
            <a:r>
              <a:rPr lang="cs-CZ" dirty="0"/>
              <a:t>Hypotrofický novorozenec</a:t>
            </a:r>
          </a:p>
          <a:p>
            <a:pPr marL="1714500" lvl="5" indent="-342900"/>
            <a:r>
              <a:rPr lang="cs-CZ" dirty="0" err="1"/>
              <a:t>Eutrofický</a:t>
            </a:r>
            <a:r>
              <a:rPr lang="cs-CZ" dirty="0"/>
              <a:t> novorozenec</a:t>
            </a:r>
          </a:p>
          <a:p>
            <a:pPr marL="1714500" lvl="5" indent="-342900"/>
            <a:r>
              <a:rPr lang="cs-CZ" dirty="0"/>
              <a:t>Hypertrofický novorozenec </a:t>
            </a:r>
          </a:p>
          <a:p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3A62750-619A-585F-0CE2-6BA9BD89C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67333"/>
              </p:ext>
            </p:extLst>
          </p:nvPr>
        </p:nvGraphicFramePr>
        <p:xfrm>
          <a:off x="2145942" y="3855719"/>
          <a:ext cx="8107380" cy="2844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63">
                <a:tc>
                  <a:txBody>
                    <a:bodyPr/>
                    <a:lstStyle/>
                    <a:p>
                      <a:r>
                        <a:rPr lang="cs-CZ" sz="1100" b="1" dirty="0"/>
                        <a:t>Kategorie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Percentil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Příčiny</a:t>
                      </a:r>
                    </a:p>
                  </a:txBody>
                  <a:tcPr marL="40640" marR="40640" marT="20320" marB="203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118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Hypotrofický</a:t>
                      </a:r>
                      <a:r>
                        <a:rPr lang="en-US" sz="1100" b="1" dirty="0"/>
                        <a:t> (SGA – small for gestational age)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pod 5. percentil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 err="1"/>
                        <a:t>maternální</a:t>
                      </a:r>
                      <a:r>
                        <a:rPr lang="cs-CZ" sz="1100" dirty="0"/>
                        <a:t> (onemocnění, např. kardiovaskulární či autoimunitní, podvýživa, kouření, alkohol) </a:t>
                      </a:r>
                    </a:p>
                    <a:p>
                      <a:r>
                        <a:rPr lang="cs-CZ" sz="1100" b="1" dirty="0"/>
                        <a:t>porodnické</a:t>
                      </a:r>
                      <a:r>
                        <a:rPr lang="cs-CZ" sz="1100" dirty="0"/>
                        <a:t> (</a:t>
                      </a:r>
                      <a:r>
                        <a:rPr lang="cs-CZ" sz="1100" dirty="0" err="1"/>
                        <a:t>preeklampsie</a:t>
                      </a:r>
                      <a:r>
                        <a:rPr lang="cs-CZ" sz="1100" dirty="0"/>
                        <a:t>, insuficience placenty, chybění pupeční arterie) </a:t>
                      </a:r>
                    </a:p>
                    <a:p>
                      <a:r>
                        <a:rPr lang="cs-CZ" sz="1100" b="1" dirty="0"/>
                        <a:t>fetální</a:t>
                      </a:r>
                      <a:r>
                        <a:rPr lang="cs-CZ" sz="1100" dirty="0"/>
                        <a:t> (vrozené vady, zejm. srdeční, některé syndromy, např. </a:t>
                      </a:r>
                      <a:r>
                        <a:rPr lang="cs-CZ" sz="1100" dirty="0" err="1"/>
                        <a:t>Silverův</a:t>
                      </a:r>
                      <a:r>
                        <a:rPr lang="cs-CZ" sz="1100" dirty="0"/>
                        <a:t>–</a:t>
                      </a:r>
                      <a:r>
                        <a:rPr lang="cs-CZ" sz="1100" dirty="0" err="1"/>
                        <a:t>Russellův</a:t>
                      </a:r>
                      <a:r>
                        <a:rPr lang="cs-CZ" sz="1100" dirty="0"/>
                        <a:t> syndrom)</a:t>
                      </a:r>
                    </a:p>
                  </a:txBody>
                  <a:tcPr marL="40640" marR="40640" marT="20320" marB="203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r>
                        <a:rPr lang="en-US" sz="1100" b="1"/>
                        <a:t>Eutrofický (AGA – appropriate for gestational age)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5.–95. percentil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—</a:t>
                      </a:r>
                    </a:p>
                  </a:txBody>
                  <a:tcPr marL="40640" marR="40640" marT="20320" marB="203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130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Hypertrofický</a:t>
                      </a:r>
                      <a:r>
                        <a:rPr lang="en-US" sz="1100" b="1" dirty="0"/>
                        <a:t> (LGA – large for gestational age)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nad 95. percentil</a:t>
                      </a:r>
                    </a:p>
                  </a:txBody>
                  <a:tcPr marL="40640" marR="40640" marT="20320" marB="20320"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 err="1"/>
                        <a:t>maternální</a:t>
                      </a:r>
                      <a:r>
                        <a:rPr lang="cs-CZ" sz="1100" dirty="0"/>
                        <a:t> (diabetes) </a:t>
                      </a:r>
                    </a:p>
                    <a:p>
                      <a:r>
                        <a:rPr lang="cs-CZ" sz="1100" b="1" dirty="0"/>
                        <a:t>fetální</a:t>
                      </a:r>
                      <a:r>
                        <a:rPr lang="cs-CZ" sz="1100" dirty="0"/>
                        <a:t> (syndromy, např. </a:t>
                      </a:r>
                      <a:r>
                        <a:rPr lang="cs-CZ" sz="1100" dirty="0" err="1"/>
                        <a:t>Beckwithův</a:t>
                      </a:r>
                      <a:r>
                        <a:rPr lang="cs-CZ" sz="1100" dirty="0"/>
                        <a:t>–</a:t>
                      </a:r>
                      <a:r>
                        <a:rPr lang="cs-CZ" sz="1100" dirty="0" err="1"/>
                        <a:t>Wiedemannův</a:t>
                      </a:r>
                      <a:r>
                        <a:rPr lang="cs-CZ" sz="1100" dirty="0"/>
                        <a:t> syndrom) </a:t>
                      </a:r>
                    </a:p>
                    <a:p>
                      <a:r>
                        <a:rPr lang="cs-CZ" sz="1100" b="1" dirty="0"/>
                        <a:t>hydrops plodu </a:t>
                      </a:r>
                      <a:r>
                        <a:rPr lang="cs-CZ" sz="1100" dirty="0"/>
                        <a:t>(</a:t>
                      </a:r>
                      <a:r>
                        <a:rPr lang="cs-CZ" sz="1100" dirty="0" err="1"/>
                        <a:t>Rh</a:t>
                      </a:r>
                      <a:r>
                        <a:rPr lang="cs-CZ" sz="1100" dirty="0"/>
                        <a:t> inkompatibilita, TORCH infekce, oběhové selhání plodu, chronická hypoxie)</a:t>
                      </a:r>
                    </a:p>
                  </a:txBody>
                  <a:tcPr marL="40640" marR="40640" marT="20320" marB="203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693F-FDF6-191E-5E20-94273806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B45750-1211-88F9-6503-80BC0BDDC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3F9B70-1223-64FB-EBA1-DC21F55E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B92265-5B56-4589-CB79-83B40876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301FE-E384-C71E-8EA4-6409DE04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Gestační stáří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865F4-BBDA-FEC1-5117-06ED84513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6EC4C-6D07-CF50-8C9F-F3E59536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V dosažených týdnech dnech </a:t>
            </a:r>
          </a:p>
          <a:p>
            <a:r>
              <a:rPr lang="cs-CZ" sz="2400" dirty="0"/>
              <a:t>Normální termín porodu= 40+0</a:t>
            </a:r>
          </a:p>
          <a:p>
            <a:r>
              <a:rPr lang="cs-CZ" sz="2400" dirty="0"/>
              <a:t>Dle data poslední menstruace nebo dle UZ vyšetření v I. trimestru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8023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4CF8B-BE96-3D7F-405B-8351C2EE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13B30-A376-F3F2-B50A-F1421EA1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5CE0D9-67BF-9B2E-992F-FE49B129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AA93D6-DA23-6D6D-35EA-D2568E00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3CE7C6-E64A-DF41-899F-E40DABB7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Základní charakteristiky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F96BE-1DE4-BD53-1C18-8D1666CD5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B66A2-91B5-4F1D-E40C-CED1D2F0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Hmotnost: 2500–4000 g</a:t>
            </a:r>
          </a:p>
          <a:p>
            <a:r>
              <a:rPr lang="cs-CZ" sz="2400" dirty="0"/>
              <a:t>Délka: 47–55 cm</a:t>
            </a:r>
          </a:p>
          <a:p>
            <a:r>
              <a:rPr lang="cs-CZ" sz="2400" dirty="0"/>
              <a:t>Obvod hlavy: 32–38 cm</a:t>
            </a:r>
          </a:p>
          <a:p>
            <a:r>
              <a:rPr lang="cs-CZ" sz="2400" dirty="0" err="1"/>
              <a:t>Apgar</a:t>
            </a:r>
            <a:r>
              <a:rPr lang="cs-CZ" sz="2400" dirty="0"/>
              <a:t> skóre: 9–10 bodů v 10. minutě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8546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876B-5136-A7AA-E51D-A88AD4B4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3A0D88-806E-3924-06DE-B86C4A82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6DE70E-92CD-4939-835D-17FF26A1B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B32E4C-D4FF-75A3-6D91-8B4276ABC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594BC8-7D4F-E8F4-A936-FA0D0B87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APGAR skóre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E84D6-2491-750D-ABCE-45E0E3A99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AD7AB-8B71-ED8F-8310-AEBA4804A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2542"/>
            <a:ext cx="10168128" cy="4497977"/>
          </a:xfrm>
        </p:spPr>
        <p:txBody>
          <a:bodyPr>
            <a:normAutofit/>
          </a:bodyPr>
          <a:lstStyle/>
          <a:p>
            <a:r>
              <a:rPr lang="cs-CZ" sz="2400" dirty="0"/>
              <a:t>Hodnocení: 1., 5. a 10. minuta od narození </a:t>
            </a:r>
          </a:p>
          <a:p>
            <a:r>
              <a:rPr lang="cs-CZ" sz="2400" dirty="0"/>
              <a:t>Kritéria: barva, puls, dýchání, grimasa, aktivita, </a:t>
            </a:r>
          </a:p>
          <a:p>
            <a:r>
              <a:rPr lang="cs-CZ" sz="2400" dirty="0"/>
              <a:t>8–10 bodů = fyziologický stav</a:t>
            </a:r>
          </a:p>
          <a:p>
            <a:r>
              <a:rPr lang="cs-CZ" sz="2400" dirty="0"/>
              <a:t>5 a méně bodu = vysoká mortalita a morbidita</a:t>
            </a:r>
          </a:p>
          <a:p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58F7AA1-96AC-26BA-B556-6519D7452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0399"/>
              </p:ext>
            </p:extLst>
          </p:nvPr>
        </p:nvGraphicFramePr>
        <p:xfrm>
          <a:off x="2059936" y="4333289"/>
          <a:ext cx="8279392" cy="211111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6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Kritérium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/>
                        <a:t>2 body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1 bod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0 bodů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82">
                <a:tc>
                  <a:txBody>
                    <a:bodyPr/>
                    <a:lstStyle/>
                    <a:p>
                      <a:r>
                        <a:rPr lang="cs-CZ" sz="1100" b="1" dirty="0"/>
                        <a:t>Vzhled, barva kůže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růžová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u="none" strike="noStrike" dirty="0"/>
                        <a:t>akrocyanóza</a:t>
                      </a:r>
                      <a:endParaRPr lang="cs-CZ" sz="1100" dirty="0"/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bledá nebo modrá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69">
                <a:tc>
                  <a:txBody>
                    <a:bodyPr/>
                    <a:lstStyle/>
                    <a:p>
                      <a:r>
                        <a:rPr lang="cs-CZ" sz="1100" b="1" dirty="0"/>
                        <a:t>Akce srdeční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nad 100/min.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pod 100/min. (</a:t>
                      </a:r>
                      <a:r>
                        <a:rPr lang="cs-CZ" sz="1100" u="none" strike="noStrike" dirty="0"/>
                        <a:t>bradykardie</a:t>
                      </a:r>
                      <a:r>
                        <a:rPr lang="cs-CZ" sz="1100" dirty="0"/>
                        <a:t>)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pod 60/min. (asystolie)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34">
                <a:tc>
                  <a:txBody>
                    <a:bodyPr/>
                    <a:lstStyle/>
                    <a:p>
                      <a:r>
                        <a:rPr lang="cs-CZ" sz="1100" b="1" dirty="0"/>
                        <a:t>Dýchání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silný křik (eupnoe)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nepravidelné, pomalé (bradypnoe)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žádné (</a:t>
                      </a:r>
                      <a:r>
                        <a:rPr lang="cs-CZ" sz="1100" u="none" strike="noStrike" dirty="0"/>
                        <a:t>apnoe</a:t>
                      </a:r>
                      <a:r>
                        <a:rPr lang="cs-CZ" sz="1100" dirty="0"/>
                        <a:t>)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69">
                <a:tc>
                  <a:txBody>
                    <a:bodyPr/>
                    <a:lstStyle/>
                    <a:p>
                      <a:r>
                        <a:rPr lang="cs-CZ" sz="1100" b="1" dirty="0"/>
                        <a:t>Tonus, spontánní aktivita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aktivní pohyby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slabá flexe končetin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bez pohybu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cs-CZ" sz="1100" b="1" dirty="0"/>
                        <a:t>Reakce na podráždění (grimasy při odsávání nosu)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kašel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protažení/stažení obličeje</a:t>
                      </a:r>
                    </a:p>
                  </a:txBody>
                  <a:tcPr marL="75259" marR="75259" marT="37630" marB="3763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žádné</a:t>
                      </a:r>
                    </a:p>
                  </a:txBody>
                  <a:tcPr marL="75259" marR="75259" marT="37630" marB="376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1704</Words>
  <Application>Microsoft Office PowerPoint</Application>
  <PresentationFormat>Širokoúhlá obrazovka</PresentationFormat>
  <Paragraphs>283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Motiv Office</vt:lpstr>
      <vt:lpstr>Ošetřovatelská péče v pediatrii  Fyziologický novorozenec Stupně diferencované péče o novorozence</vt:lpstr>
      <vt:lpstr>Cíle prezentace</vt:lpstr>
      <vt:lpstr>Definice novorozence</vt:lpstr>
      <vt:lpstr>Novorozenec</vt:lpstr>
      <vt:lpstr>Novorozenec</vt:lpstr>
      <vt:lpstr>Novorozenec</vt:lpstr>
      <vt:lpstr>Gestační stáří</vt:lpstr>
      <vt:lpstr>Základní charakteristiky</vt:lpstr>
      <vt:lpstr>APGAR skóre</vt:lpstr>
      <vt:lpstr>Fyziologický novorozenec</vt:lpstr>
      <vt:lpstr>Poporodní adaptace</vt:lpstr>
      <vt:lpstr>Ošetření novorozence po porodu</vt:lpstr>
      <vt:lpstr>Hodnocení po porodu: co sleduje porodní asistentka</vt:lpstr>
      <vt:lpstr>Bonding, rooming-in a kojení jako součást fyziologické péče</vt:lpstr>
      <vt:lpstr>Ošetření novorozence po porodu</vt:lpstr>
      <vt:lpstr>Preventivní péče a screeningová vyšetření</vt:lpstr>
      <vt:lpstr>Novorozenecký laboratorní screening (NLS)</vt:lpstr>
      <vt:lpstr>Kdy fyziologický průběh končí</vt:lpstr>
      <vt:lpstr>Stupně diferencované péče v ČR</vt:lpstr>
      <vt:lpstr>Role porodní asistentky podle stupně péče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 Tichá</dc:creator>
  <cp:lastModifiedBy>Nikola Tichá</cp:lastModifiedBy>
  <cp:revision>2</cp:revision>
  <dcterms:created xsi:type="dcterms:W3CDTF">2026-05-13T21:28:25Z</dcterms:created>
  <dcterms:modified xsi:type="dcterms:W3CDTF">2026-05-14T08:41:11Z</dcterms:modified>
</cp:coreProperties>
</file>