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58" r:id="rId4"/>
    <p:sldId id="289" r:id="rId5"/>
    <p:sldId id="294" r:id="rId6"/>
    <p:sldId id="259" r:id="rId7"/>
    <p:sldId id="276" r:id="rId8"/>
    <p:sldId id="277" r:id="rId9"/>
    <p:sldId id="279" r:id="rId10"/>
    <p:sldId id="280" r:id="rId11"/>
    <p:sldId id="278" r:id="rId12"/>
    <p:sldId id="302" r:id="rId13"/>
    <p:sldId id="281" r:id="rId14"/>
    <p:sldId id="288" r:id="rId15"/>
    <p:sldId id="285" r:id="rId16"/>
    <p:sldId id="304" r:id="rId17"/>
    <p:sldId id="291" r:id="rId18"/>
    <p:sldId id="286" r:id="rId19"/>
    <p:sldId id="287" r:id="rId20"/>
    <p:sldId id="292" r:id="rId21"/>
    <p:sldId id="293" r:id="rId22"/>
    <p:sldId id="295" r:id="rId23"/>
    <p:sldId id="296" r:id="rId24"/>
    <p:sldId id="297" r:id="rId25"/>
    <p:sldId id="298" r:id="rId26"/>
    <p:sldId id="300" r:id="rId27"/>
    <p:sldId id="301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03" d="100"/>
          <a:sy n="103" d="100"/>
        </p:scale>
        <p:origin x="1880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16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69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93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93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24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6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4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94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5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54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45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F8F7-B75F-44D1-B6F5-FA1C326D065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48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819"/>
            <a:ext cx="7772400" cy="1336386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Fyziologické těhotenství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627815"/>
            <a:ext cx="6400800" cy="1593273"/>
          </a:xfrm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Těhotenské a hormonální změny</a:t>
            </a:r>
          </a:p>
          <a:p>
            <a:r>
              <a:rPr lang="cs-CZ" sz="2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Životospráva v těhotenství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53086"/>
            <a:ext cx="2000250" cy="200025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3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Ovulace – uvolnění </a:t>
            </a:r>
            <a:r>
              <a:rPr lang="cs-CZ" dirty="0" err="1"/>
              <a:t>oocytu</a:t>
            </a:r>
            <a:r>
              <a:rPr lang="cs-CZ" dirty="0"/>
              <a:t> z Graafova folikulu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Ejakulace – transport spermií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Oplození, </a:t>
            </a:r>
            <a:r>
              <a:rPr lang="cs-CZ" dirty="0" err="1"/>
              <a:t>akrozomální</a:t>
            </a:r>
            <a:r>
              <a:rPr lang="cs-CZ" dirty="0"/>
              <a:t> reakce, zygota (</a:t>
            </a:r>
            <a:r>
              <a:rPr lang="cs-CZ" dirty="0" err="1"/>
              <a:t>xx</a:t>
            </a:r>
            <a:r>
              <a:rPr lang="cs-CZ" dirty="0"/>
              <a:t>, </a:t>
            </a:r>
            <a:r>
              <a:rPr lang="cs-CZ" dirty="0" err="1"/>
              <a:t>xy</a:t>
            </a:r>
            <a:r>
              <a:rPr lang="cs-CZ" dirty="0"/>
              <a:t>)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Nidace, deciduální reakce, </a:t>
            </a:r>
            <a:r>
              <a:rPr lang="cs-CZ" dirty="0" err="1"/>
              <a:t>histiotrofé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Corpus luteum </a:t>
            </a:r>
            <a:r>
              <a:rPr lang="cs-CZ" dirty="0" err="1"/>
              <a:t>graviditatis</a:t>
            </a:r>
            <a:r>
              <a:rPr lang="cs-CZ" dirty="0"/>
              <a:t> – </a:t>
            </a:r>
            <a:r>
              <a:rPr lang="cs-CZ" dirty="0" err="1"/>
              <a:t>hGG</a:t>
            </a:r>
            <a:r>
              <a:rPr lang="cs-CZ" dirty="0"/>
              <a:t>, Progesteron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45" name="Obrázek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7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4" y="2746994"/>
            <a:ext cx="8502438" cy="3994374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Placenta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47" name="Obrázek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7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4607024" y="3429000"/>
            <a:ext cx="1980000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567245" y="4149000"/>
            <a:ext cx="198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24794" y="4869000"/>
            <a:ext cx="198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3826768" cy="4137323"/>
          </a:xfrm>
        </p:spPr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Vývoj placenty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Morfologie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66" name="Obrázek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1" y="5013176"/>
            <a:ext cx="1562100" cy="14573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24" y="4653136"/>
            <a:ext cx="1638300" cy="1485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24" y="3789040"/>
            <a:ext cx="19812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8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66" name="Obrázek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  <p:sp>
        <p:nvSpPr>
          <p:cNvPr id="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Funkce placenty: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b="1" i="1" dirty="0"/>
              <a:t>Výměna krevních plynů</a:t>
            </a:r>
            <a:r>
              <a:rPr lang="cs-CZ" dirty="0"/>
              <a:t> (nízká arteriovenózní diference – transport kyslíku u plodu je usnadněn fetálním hemoglobinem a vyšší tepovou frekvencí)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b="1" i="1" dirty="0"/>
              <a:t>Dodávka živin</a:t>
            </a:r>
            <a:r>
              <a:rPr lang="cs-CZ" dirty="0"/>
              <a:t> od matky k plodu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b="1" i="1" dirty="0"/>
              <a:t>Exkrece</a:t>
            </a:r>
            <a:r>
              <a:rPr lang="cs-CZ" dirty="0"/>
              <a:t> degradačních produktů metabolismu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b="1" i="1" dirty="0"/>
              <a:t>Hormonální produkce:</a:t>
            </a:r>
            <a:r>
              <a:rPr lang="cs-CZ" dirty="0"/>
              <a:t> </a:t>
            </a:r>
            <a:r>
              <a:rPr lang="cs-CZ" dirty="0" err="1"/>
              <a:t>proteohormony</a:t>
            </a:r>
            <a:r>
              <a:rPr lang="cs-CZ" dirty="0"/>
              <a:t> a steroidy (choriový gonadotropin, placentární </a:t>
            </a:r>
            <a:r>
              <a:rPr lang="cs-CZ" dirty="0" err="1"/>
              <a:t>laktogen</a:t>
            </a:r>
            <a:r>
              <a:rPr lang="cs-CZ" dirty="0"/>
              <a:t>, choriový tyreotropin, estrogeny, progesteron)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b="1" i="1" dirty="0"/>
              <a:t>Imunologická</a:t>
            </a:r>
            <a:r>
              <a:rPr lang="cs-CZ" dirty="0"/>
              <a:t> bariéra</a:t>
            </a:r>
          </a:p>
        </p:txBody>
      </p:sp>
    </p:spTree>
    <p:extLst>
      <p:ext uri="{BB962C8B-B14F-4D97-AF65-F5344CB8AC3E}">
        <p14:creationId xmlns:p14="http://schemas.microsoft.com/office/powerpoint/2010/main" val="270871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- 28. týden gravidity</a:t>
            </a: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975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51806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3598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92807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01630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80839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68059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825666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748464" y="24683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04864"/>
            <a:ext cx="8953500" cy="857250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323528" y="2780928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220072" y="2780927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</p:spTree>
    <p:extLst>
      <p:ext uri="{BB962C8B-B14F-4D97-AF65-F5344CB8AC3E}">
        <p14:creationId xmlns:p14="http://schemas.microsoft.com/office/powerpoint/2010/main" val="408534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Růst a diferenciace tkání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Fetální krevní oběh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GIT, močový systém, dýchací systém – </a:t>
            </a:r>
            <a:r>
              <a:rPr lang="cs-CZ" dirty="0" err="1"/>
              <a:t>surfaktant</a:t>
            </a:r>
            <a:r>
              <a:rPr lang="cs-CZ" dirty="0"/>
              <a:t>, pohyby plodu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Labilní poloha plodu, fyziologický </a:t>
            </a:r>
            <a:r>
              <a:rPr lang="cs-CZ" dirty="0" err="1"/>
              <a:t>polyhydramnion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Potrat do 500 g (plod bez vitálních projevů)</a:t>
            </a:r>
          </a:p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975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51806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3598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2807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01630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80839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68059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25666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748464" y="117224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953500" cy="85725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323528" y="1484784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220072" y="1484783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</p:spTree>
    <p:extLst>
      <p:ext uri="{BB962C8B-B14F-4D97-AF65-F5344CB8AC3E}">
        <p14:creationId xmlns:p14="http://schemas.microsoft.com/office/powerpoint/2010/main" val="2465905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0" y="1989138"/>
            <a:ext cx="6157310" cy="4464050"/>
          </a:xfrm>
        </p:spPr>
      </p:pic>
      <p:sp>
        <p:nvSpPr>
          <p:cNvPr id="9" name="TextovéPole 8"/>
          <p:cNvSpPr txBox="1"/>
          <p:nvPr/>
        </p:nvSpPr>
        <p:spPr>
          <a:xfrm>
            <a:off x="11975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51806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3598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2807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01630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80839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68059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25666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748464" y="117224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953500" cy="85725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323528" y="1484784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220072" y="1484783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2060848"/>
            <a:ext cx="2346387" cy="44644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3794" y="2276872"/>
            <a:ext cx="21119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/>
              <a:t>1 žíla – </a:t>
            </a:r>
            <a:r>
              <a:rPr lang="cs-CZ" b="1" dirty="0"/>
              <a:t>okysličená krev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/>
              <a:t>2 tepny – </a:t>
            </a:r>
            <a:r>
              <a:rPr lang="cs-CZ" b="1" dirty="0"/>
              <a:t>odkysličená krev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venosus</a:t>
            </a: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ovale</a:t>
            </a: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 err="1"/>
              <a:t>Ductuc</a:t>
            </a:r>
            <a:r>
              <a:rPr lang="cs-CZ" dirty="0"/>
              <a:t> </a:t>
            </a:r>
            <a:r>
              <a:rPr lang="cs-CZ" dirty="0" err="1"/>
              <a:t>arteriosus</a:t>
            </a:r>
            <a:r>
              <a:rPr lang="cs-CZ" dirty="0"/>
              <a:t> </a:t>
            </a:r>
            <a:r>
              <a:rPr lang="cs-CZ" dirty="0" err="1"/>
              <a:t>Botalli</a:t>
            </a: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dirty="0"/>
              <a:t>Fetální hemoglobin </a:t>
            </a:r>
            <a:r>
              <a:rPr lang="cs-CZ" dirty="0" err="1"/>
              <a:t>HbF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1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Anabolická fáze: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lipogeneze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růst prsů a dělohy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normální či vyšší senzitivita k insulinu, po 24. t.t. naopak resistence k insulinu - OGTT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975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51806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3598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2807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01630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80839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68059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25666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748464" y="117224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953500" cy="85725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323528" y="1484784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220072" y="1484783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</p:spTree>
    <p:extLst>
      <p:ext uri="{BB962C8B-B14F-4D97-AF65-F5344CB8AC3E}">
        <p14:creationId xmlns:p14="http://schemas.microsoft.com/office/powerpoint/2010/main" val="2456370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04864"/>
            <a:ext cx="8953500" cy="85725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28. </a:t>
            </a:r>
            <a:r>
              <a:rPr lang="cs-CZ" sz="29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- 42. </a:t>
            </a:r>
            <a:r>
              <a:rPr lang="cs-CZ" sz="2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týden gravidity</a:t>
            </a: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975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51806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3598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92807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01630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80839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68059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825666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748464" y="24683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23528" y="2780928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220072" y="2780927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884368" y="27809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MATURITA</a:t>
            </a:r>
          </a:p>
        </p:txBody>
      </p:sp>
    </p:spTree>
    <p:extLst>
      <p:ext uri="{BB962C8B-B14F-4D97-AF65-F5344CB8AC3E}">
        <p14:creationId xmlns:p14="http://schemas.microsoft.com/office/powerpoint/2010/main" val="1917405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953500" cy="8572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Maturace tkání, růst plodu, úbytek plodové vody v závěru gravidity, stočení plodu do podélné polohy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Vývoj DDS, zkrácení a prosáknutí hrdla děložního</a:t>
            </a:r>
          </a:p>
          <a:p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1975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51806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13598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92807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01630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80839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68059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825666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23528" y="1484784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220072" y="1484783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7884368" y="148478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MATURITA</a:t>
            </a:r>
          </a:p>
        </p:txBody>
      </p:sp>
    </p:spTree>
    <p:extLst>
      <p:ext uri="{BB962C8B-B14F-4D97-AF65-F5344CB8AC3E}">
        <p14:creationId xmlns:p14="http://schemas.microsoft.com/office/powerpoint/2010/main" val="244151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délník 49"/>
          <p:cNvSpPr/>
          <p:nvPr/>
        </p:nvSpPr>
        <p:spPr>
          <a:xfrm>
            <a:off x="323528" y="4869160"/>
            <a:ext cx="8447534" cy="1080120"/>
          </a:xfrm>
          <a:prstGeom prst="rect">
            <a:avLst/>
          </a:prstGeom>
          <a:solidFill>
            <a:schemeClr val="bg2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323528" y="3717032"/>
            <a:ext cx="8447534" cy="108012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323528" y="2564904"/>
            <a:ext cx="8447534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1728192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Známky těhotenství: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Diagnóza těhotenství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115616" y="13120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5"/>
                </a:solidFill>
              </a:rPr>
              <a:t>5+0</a:t>
            </a:r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1523925" y="2564904"/>
            <a:ext cx="7259316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Nejisté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 – Ptyalismus, vomitus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matutinus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emesis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gravidarum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, zvětšení prsou…</a:t>
            </a: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1559843" y="3717032"/>
            <a:ext cx="7223398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Pravděpodobné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amenorrhoea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hyperpigmentace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, strie, růst dělohy</a:t>
            </a:r>
          </a:p>
        </p:txBody>
      </p:sp>
      <p:sp>
        <p:nvSpPr>
          <p:cNvPr id="34" name="Zástupný symbol pro obsah 2"/>
          <p:cNvSpPr txBox="1">
            <a:spLocks/>
          </p:cNvSpPr>
          <p:nvPr/>
        </p:nvSpPr>
        <p:spPr>
          <a:xfrm>
            <a:off x="1559843" y="5013175"/>
            <a:ext cx="7223398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Jisté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hCG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, ultrazvuk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8" y="2723964"/>
            <a:ext cx="762000" cy="76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43264"/>
            <a:ext cx="762000" cy="76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8" y="3861048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2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953500" cy="8572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Katabolická fáze:</a:t>
            </a:r>
            <a:r>
              <a:rPr lang="cs-CZ" dirty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vyšší nároky plodu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lipolýza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rezistence k insulinu</a:t>
            </a:r>
          </a:p>
          <a:p>
            <a:pPr>
              <a:buClr>
                <a:schemeClr val="bg1">
                  <a:lumMod val="75000"/>
                </a:schemeClr>
              </a:buClr>
            </a:pP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1975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51806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13598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92807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01630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80839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68059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825666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23528" y="1484784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220072" y="1484783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7884368" y="148478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MATURITA</a:t>
            </a:r>
          </a:p>
        </p:txBody>
      </p:sp>
    </p:spTree>
    <p:extLst>
      <p:ext uri="{BB962C8B-B14F-4D97-AF65-F5344CB8AC3E}">
        <p14:creationId xmlns:p14="http://schemas.microsoft.com/office/powerpoint/2010/main" val="129531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8953500" cy="8572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Přípravné období k porodu, relaxace </a:t>
            </a:r>
            <a:r>
              <a:rPr lang="cs-CZ" dirty="0" err="1"/>
              <a:t>ligament</a:t>
            </a:r>
            <a:r>
              <a:rPr lang="cs-CZ" dirty="0"/>
              <a:t>, prosáknutí pánve, </a:t>
            </a:r>
            <a:r>
              <a:rPr lang="cs-CZ" dirty="0" err="1"/>
              <a:t>dolores</a:t>
            </a:r>
            <a:r>
              <a:rPr lang="cs-CZ" dirty="0"/>
              <a:t> </a:t>
            </a:r>
            <a:r>
              <a:rPr lang="cs-CZ" dirty="0" err="1"/>
              <a:t>praesagientes</a:t>
            </a:r>
            <a:r>
              <a:rPr lang="cs-CZ" dirty="0"/>
              <a:t>, porodnický fluor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Prematurita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Donošené těhotenství (maturita), termín porodu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postmaturita</a:t>
            </a:r>
            <a:endParaRPr lang="cs-CZ" dirty="0"/>
          </a:p>
          <a:p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1975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51806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13598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92807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01630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808390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680598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8256662" y="11714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23528" y="1484784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220072" y="1484783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7884368" y="148478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MATURITA</a:t>
            </a:r>
          </a:p>
        </p:txBody>
      </p:sp>
    </p:spTree>
    <p:extLst>
      <p:ext uri="{BB962C8B-B14F-4D97-AF65-F5344CB8AC3E}">
        <p14:creationId xmlns:p14="http://schemas.microsoft.com/office/powerpoint/2010/main" val="3500555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Mateřské změny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Rodidla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hypertrofie a hyperplazie dělohy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zvýšení průtoku z 50 ml na 500 ml/min!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isthmus</a:t>
            </a:r>
            <a:r>
              <a:rPr lang="cs-CZ" dirty="0"/>
              <a:t> </a:t>
            </a:r>
            <a:r>
              <a:rPr lang="cs-CZ" dirty="0" err="1"/>
              <a:t>uteri</a:t>
            </a:r>
            <a:r>
              <a:rPr lang="cs-CZ" dirty="0"/>
              <a:t> –DDS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Braxtonovy-Hicksovy</a:t>
            </a:r>
            <a:r>
              <a:rPr lang="cs-CZ" dirty="0"/>
              <a:t> kontrakce 15/den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vagina – hypertrofie, dilatace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937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Mateřské změny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Krev a oběh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Dýchání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GIT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Močový systém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Kožní změny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Prsy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Metabolismus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Otoky – </a:t>
            </a:r>
            <a:r>
              <a:rPr lang="cs-CZ" dirty="0" err="1"/>
              <a:t>perimaleolární</a:t>
            </a:r>
            <a:r>
              <a:rPr lang="cs-CZ" dirty="0"/>
              <a:t> fyziologické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5" y="1539176"/>
            <a:ext cx="5437813" cy="36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10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Hormonální změny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hCG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hCS</a:t>
            </a:r>
            <a:r>
              <a:rPr lang="cs-CZ" dirty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progesteron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estrogen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prostaglandiny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hypertyreoza</a:t>
            </a:r>
            <a:r>
              <a:rPr lang="cs-CZ" dirty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/>
              <a:t>hyperparatyreoza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24" y="2204864"/>
            <a:ext cx="4809744" cy="27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6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293096"/>
            <a:ext cx="8208912" cy="72008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Životospráva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Těhotenství jako zátěž pro organismus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Strava – </a:t>
            </a:r>
            <a:r>
              <a:rPr lang="cs-CZ" dirty="0" err="1"/>
              <a:t>Fe</a:t>
            </a:r>
            <a:r>
              <a:rPr lang="cs-CZ" dirty="0"/>
              <a:t>, k. listová (400 </a:t>
            </a:r>
            <a:r>
              <a:rPr lang="cs-CZ" dirty="0" err="1"/>
              <a:t>ug</a:t>
            </a:r>
            <a:r>
              <a:rPr lang="cs-CZ" dirty="0"/>
              <a:t> – 3 měsíce před plánovanou koncepcí), B12 (vegetariánky), Jod, vápník, proteiny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Spánek, cvičení, pohlavní styk</a:t>
            </a:r>
          </a:p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endParaRPr lang="cs-CZ" dirty="0"/>
          </a:p>
          <a:p>
            <a:pPr>
              <a:buClr>
                <a:schemeClr val="bg1"/>
              </a:buClr>
              <a:buFont typeface="Calibri" panose="020F0502020204030204" pitchFamily="34" charset="0"/>
              <a:buChar char="×"/>
            </a:pPr>
            <a:r>
              <a:rPr lang="cs-CZ" dirty="0">
                <a:solidFill>
                  <a:schemeClr val="bg1"/>
                </a:solidFill>
              </a:rPr>
              <a:t>Kouření, drogy, alkohol, teratogeny – vit. A!</a:t>
            </a:r>
          </a:p>
        </p:txBody>
      </p:sp>
    </p:spTree>
    <p:extLst>
      <p:ext uri="{BB962C8B-B14F-4D97-AF65-F5344CB8AC3E}">
        <p14:creationId xmlns:p14="http://schemas.microsoft.com/office/powerpoint/2010/main" val="1586803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Rekapitulace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 - 40. týden gravidity</a:t>
            </a: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04864"/>
            <a:ext cx="8953500" cy="857250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11975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51806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13598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92807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01630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80839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768059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825666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8748464" y="24683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23528" y="2780928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220072" y="2780927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7884368" y="27809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MATURITA</a:t>
            </a:r>
          </a:p>
        </p:txBody>
      </p:sp>
    </p:spTree>
    <p:extLst>
      <p:ext uri="{BB962C8B-B14F-4D97-AF65-F5344CB8AC3E}">
        <p14:creationId xmlns:p14="http://schemas.microsoft.com/office/powerpoint/2010/main" val="2321822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242392"/>
            <a:ext cx="5715000" cy="5715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419872" y="270892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69989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/>
        </p:nvSpPr>
        <p:spPr>
          <a:xfrm>
            <a:off x="323528" y="2780928"/>
            <a:ext cx="8447534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2996951"/>
            <a:ext cx="7223398" cy="864097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85000"/>
                </a:schemeClr>
              </a:buClr>
              <a:buNone/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Datace těhotenství, termín porodu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23528" y="4221088"/>
            <a:ext cx="8447534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1547664" y="4437111"/>
            <a:ext cx="7223398" cy="86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>
                  <a:lumMod val="85000"/>
                </a:schemeClr>
              </a:buClr>
              <a:buNone/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40 gestačních týdnů, 3 trimestry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2" y="2939988"/>
            <a:ext cx="762000" cy="762000"/>
          </a:xfrm>
          <a:prstGeom prst="rect">
            <a:avLst/>
          </a:prstGeom>
        </p:spPr>
      </p:pic>
      <p:pic>
        <p:nvPicPr>
          <p:cNvPr id="55" name="Obrázek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80148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6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 - 12. týden gravidity</a:t>
            </a: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1975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51806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213598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92807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501630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808390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7680598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8256662" y="24676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8748464" y="24683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323528" y="2780928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5220072" y="2780927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57" name="Obrázek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04864"/>
            <a:ext cx="895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8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Menstruace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Ovulace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Fertilizace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Nidace, implantace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Embryogeneze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>
                <a:ea typeface="Verdana" panose="020B0604030504040204" pitchFamily="34" charset="0"/>
                <a:cs typeface="Verdana" panose="020B0604030504040204" pitchFamily="34" charset="0"/>
              </a:rPr>
              <a:t>Fetogeneze</a:t>
            </a:r>
            <a:endParaRPr lang="cs-CZ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45" name="Obrázek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3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Menstruační cyklus: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fáze menstruace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fáze proliferační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ovulace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fáze sekrečn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13" y="2708920"/>
            <a:ext cx="4688751" cy="269134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4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Ovariální cyklus: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fáze folikulární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</a:rPr>
              <a:t>ovulace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 err="1">
                <a:ea typeface="Verdana" panose="020B0604030504040204" pitchFamily="34" charset="0"/>
                <a:cs typeface="Verdana" panose="020B0604030504040204" pitchFamily="34" charset="0"/>
              </a:rPr>
              <a:t>luteální</a:t>
            </a:r>
            <a:endParaRPr lang="cs-CZ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1975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0+0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551806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2+0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13598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10+0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92807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14+0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01630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24+0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808390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28+0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7680598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37+0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8256662" y="131550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40+0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8748464" y="1316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42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23528" y="1628800"/>
            <a:ext cx="469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POTRAT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220072" y="1628799"/>
            <a:ext cx="242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PREMATURITA</a:t>
            </a: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95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7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85000"/>
                </a:schemeClr>
              </a:buClr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Oogeneze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Základ </a:t>
            </a:r>
            <a:r>
              <a:rPr lang="cs-CZ" dirty="0" err="1"/>
              <a:t>oocytů</a:t>
            </a:r>
            <a:r>
              <a:rPr lang="cs-CZ" dirty="0"/>
              <a:t> v embryonálním období, zástava v profázi prvního meiotického </a:t>
            </a:r>
            <a:r>
              <a:rPr lang="cs-CZ" dirty="0" err="1"/>
              <a:t>dělění</a:t>
            </a:r>
            <a:endParaRPr lang="cs-CZ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Dokončení dělení při ovulaci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Z jedné </a:t>
            </a:r>
            <a:r>
              <a:rPr lang="cs-CZ" dirty="0" err="1"/>
              <a:t>oogonie</a:t>
            </a:r>
            <a:r>
              <a:rPr lang="cs-CZ" dirty="0"/>
              <a:t> jeden </a:t>
            </a:r>
            <a:r>
              <a:rPr lang="cs-CZ" dirty="0" err="1"/>
              <a:t>oocyt</a:t>
            </a:r>
            <a:r>
              <a:rPr lang="cs-CZ" dirty="0"/>
              <a:t> a tři pólová tělíska – 1 x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Vliv toxicity prostředí, stárnutí organismu, infekcí, celkových onemocnění</a:t>
            </a:r>
          </a:p>
        </p:txBody>
      </p:sp>
    </p:spTree>
    <p:extLst>
      <p:ext uri="{BB962C8B-B14F-4D97-AF65-F5344CB8AC3E}">
        <p14:creationId xmlns:p14="http://schemas.microsoft.com/office/powerpoint/2010/main" val="208862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457200" y="125252"/>
            <a:ext cx="8229600" cy="11435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Trimestr</a:t>
            </a:r>
            <a:br>
              <a:rPr lang="cs-CZ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2400" b="1" dirty="0">
                <a:solidFill>
                  <a:schemeClr val="tx2"/>
                </a:solidFill>
              </a:rPr>
            </a:br>
            <a:endParaRPr lang="cs-CZ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Spermiogeneze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Vznik spermií ze spermatogonií, celoživotní produkce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Z jedné spermatogonie 4 spermie, 2 x a 2 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Uskladnění v nadvarleti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cs-CZ" dirty="0"/>
              <a:t>Spermiogram – kvalita a kvantita spermií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76" y="3501008"/>
            <a:ext cx="7824204" cy="39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33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1">
      <a:dk1>
        <a:srgbClr val="0F243E"/>
      </a:dk1>
      <a:lt1>
        <a:sysClr val="window" lastClr="FFFFFF"/>
      </a:lt1>
      <a:dk2>
        <a:srgbClr val="299F2F"/>
      </a:dk2>
      <a:lt2>
        <a:srgbClr val="D1FB83"/>
      </a:lt2>
      <a:accent1>
        <a:srgbClr val="79E2E7"/>
      </a:accent1>
      <a:accent2>
        <a:srgbClr val="FF8885"/>
      </a:accent2>
      <a:accent3>
        <a:srgbClr val="7EF284"/>
      </a:accent3>
      <a:accent4>
        <a:srgbClr val="FFBD8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839</Words>
  <Application>Microsoft Macintosh PowerPoint</Application>
  <PresentationFormat>Předvádění na obrazovce (4:3)</PresentationFormat>
  <Paragraphs>340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Verdana</vt:lpstr>
      <vt:lpstr>Motiv systému Office</vt:lpstr>
      <vt:lpstr>Fyziologické těhotenství</vt:lpstr>
      <vt:lpstr>Diagnóza těhotenství  </vt:lpstr>
      <vt:lpstr>Prezentace aplikace PowerPoint</vt:lpstr>
      <vt:lpstr>I. Trimestr 0. - 12. týden gravidity </vt:lpstr>
      <vt:lpstr>I. Trimestr  </vt:lpstr>
      <vt:lpstr>I. Trimestr  </vt:lpstr>
      <vt:lpstr>I. Trimestr  </vt:lpstr>
      <vt:lpstr>I. Trimestr  </vt:lpstr>
      <vt:lpstr>I. Trimestr  </vt:lpstr>
      <vt:lpstr>I. Trimestr  </vt:lpstr>
      <vt:lpstr>I. Trimestr  </vt:lpstr>
      <vt:lpstr>I. Trimestr  </vt:lpstr>
      <vt:lpstr>I. Trimestr  </vt:lpstr>
      <vt:lpstr>II. Trimestr 12. - 28. týden gravidity </vt:lpstr>
      <vt:lpstr>II. Trimestr  </vt:lpstr>
      <vt:lpstr>II. Trimestr  </vt:lpstr>
      <vt:lpstr>II. Trimestr  </vt:lpstr>
      <vt:lpstr>III. Trimestr 28. - 42. týden gravidity </vt:lpstr>
      <vt:lpstr>III. Trimestr  </vt:lpstr>
      <vt:lpstr>III. Trimestr  </vt:lpstr>
      <vt:lpstr>III. Trimestr  </vt:lpstr>
      <vt:lpstr>Mateřské změny  </vt:lpstr>
      <vt:lpstr>Mateřské změny  </vt:lpstr>
      <vt:lpstr>Hormonální změny  </vt:lpstr>
      <vt:lpstr>Životospráva  </vt:lpstr>
      <vt:lpstr>Rekapitulace 0. - 40. týden gravidity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Fyziologické těhotenství</dc:title>
  <dc:creator>kučeři</dc:creator>
  <cp:lastModifiedBy>Kristina Magdalena Waagnerová</cp:lastModifiedBy>
  <cp:revision>76</cp:revision>
  <dcterms:created xsi:type="dcterms:W3CDTF">2015-02-02T18:47:54Z</dcterms:created>
  <dcterms:modified xsi:type="dcterms:W3CDTF">2025-03-03T19:29:40Z</dcterms:modified>
</cp:coreProperties>
</file>