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9" r:id="rId6"/>
    <p:sldId id="266" r:id="rId7"/>
    <p:sldId id="267" r:id="rId8"/>
    <p:sldId id="268" r:id="rId9"/>
    <p:sldId id="288" r:id="rId10"/>
    <p:sldId id="271" r:id="rId11"/>
    <p:sldId id="272" r:id="rId12"/>
    <p:sldId id="273" r:id="rId13"/>
    <p:sldId id="274" r:id="rId14"/>
    <p:sldId id="279" r:id="rId15"/>
    <p:sldId id="275" r:id="rId16"/>
    <p:sldId id="295" r:id="rId17"/>
    <p:sldId id="276" r:id="rId18"/>
    <p:sldId id="277" r:id="rId19"/>
    <p:sldId id="293" r:id="rId20"/>
    <p:sldId id="278" r:id="rId21"/>
    <p:sldId id="290" r:id="rId22"/>
    <p:sldId id="280" r:id="rId23"/>
    <p:sldId id="281" r:id="rId24"/>
    <p:sldId id="282" r:id="rId25"/>
    <p:sldId id="291" r:id="rId26"/>
    <p:sldId id="283" r:id="rId27"/>
    <p:sldId id="294" r:id="rId28"/>
    <p:sldId id="284" r:id="rId29"/>
    <p:sldId id="292" r:id="rId30"/>
    <p:sldId id="285" r:id="rId31"/>
    <p:sldId id="286" r:id="rId32"/>
    <p:sldId id="287" r:id="rId33"/>
    <p:sldId id="289" r:id="rId3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785"/>
    <a:srgbClr val="79E2E7"/>
    <a:srgbClr val="94C600"/>
    <a:srgbClr val="29ABE2"/>
    <a:srgbClr val="00B050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16.2.2015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image" Target="../media/image20.png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g"/><Relationship Id="rId4" Type="http://schemas.openxmlformats.org/officeDocument/2006/relationships/image" Target="../media/image37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Prenatální péče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17.2.2015</a:t>
            </a:r>
            <a:endParaRPr lang="cs-CZ" dirty="0"/>
          </a:p>
        </p:txBody>
      </p:sp>
      <p:pic>
        <p:nvPicPr>
          <p:cNvPr id="17" name="Zástupný symbol pro obrázek 1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Nepravidelná </a:t>
            </a:r>
            <a:r>
              <a:rPr lang="cs-CZ" dirty="0" smtClean="0"/>
              <a:t>vyšetření - I. trimestr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4528" y="1268760"/>
            <a:ext cx="7982272" cy="5040560"/>
          </a:xfrm>
        </p:spPr>
        <p:txBody>
          <a:bodyPr/>
          <a:lstStyle/>
          <a:p>
            <a:r>
              <a:rPr lang="cs-CZ" dirty="0"/>
              <a:t>Laboratorní vyšetření</a:t>
            </a:r>
          </a:p>
          <a:p>
            <a:endParaRPr lang="cs-CZ" dirty="0" smtClean="0"/>
          </a:p>
          <a:p>
            <a:r>
              <a:rPr lang="cs-CZ" dirty="0" smtClean="0"/>
              <a:t>Biochemický </a:t>
            </a:r>
            <a:r>
              <a:rPr lang="cs-CZ" dirty="0" err="1"/>
              <a:t>screening</a:t>
            </a:r>
            <a:r>
              <a:rPr lang="cs-CZ" dirty="0"/>
              <a:t> vrozených vývojových vad</a:t>
            </a:r>
          </a:p>
          <a:p>
            <a:endParaRPr lang="cs-CZ" dirty="0" smtClean="0"/>
          </a:p>
          <a:p>
            <a:r>
              <a:rPr lang="cs-CZ" dirty="0" smtClean="0"/>
              <a:t>UZ (kombinovaný </a:t>
            </a:r>
            <a:r>
              <a:rPr lang="cs-CZ" dirty="0" err="1" smtClean="0"/>
              <a:t>screening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26840"/>
            <a:ext cx="762000" cy="76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2348880"/>
            <a:ext cx="762000" cy="76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3573016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1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Laboratorní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Stanovení krevní skupiny, </a:t>
            </a:r>
            <a:r>
              <a:rPr lang="cs-CZ" dirty="0" err="1"/>
              <a:t>Rh</a:t>
            </a:r>
            <a:r>
              <a:rPr lang="cs-CZ" dirty="0"/>
              <a:t> faktoru</a:t>
            </a:r>
          </a:p>
          <a:p>
            <a:r>
              <a:rPr lang="cs-CZ" dirty="0" err="1"/>
              <a:t>Screening</a:t>
            </a:r>
            <a:r>
              <a:rPr lang="cs-CZ" dirty="0"/>
              <a:t> nepravidelných </a:t>
            </a:r>
            <a:r>
              <a:rPr lang="cs-CZ" dirty="0" err="1"/>
              <a:t>antierytrocytárních</a:t>
            </a:r>
            <a:r>
              <a:rPr lang="cs-CZ" dirty="0"/>
              <a:t> protilátek, krevní obraz (</a:t>
            </a:r>
            <a:r>
              <a:rPr lang="cs-CZ" dirty="0" err="1"/>
              <a:t>ery</a:t>
            </a:r>
            <a:r>
              <a:rPr lang="cs-CZ" dirty="0"/>
              <a:t>, </a:t>
            </a:r>
            <a:r>
              <a:rPr lang="cs-CZ" dirty="0" err="1"/>
              <a:t>leu</a:t>
            </a:r>
            <a:r>
              <a:rPr lang="cs-CZ" dirty="0"/>
              <a:t>, </a:t>
            </a:r>
            <a:r>
              <a:rPr lang="cs-CZ" dirty="0" err="1"/>
              <a:t>plt</a:t>
            </a:r>
            <a:r>
              <a:rPr lang="cs-CZ" dirty="0"/>
              <a:t>, </a:t>
            </a:r>
            <a:r>
              <a:rPr lang="cs-CZ" dirty="0" err="1" smtClean="0"/>
              <a:t>Hb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err="1"/>
              <a:t>Serologie</a:t>
            </a:r>
            <a:r>
              <a:rPr lang="cs-CZ" dirty="0"/>
              <a:t> HIV, syfilis, </a:t>
            </a:r>
            <a:r>
              <a:rPr lang="cs-CZ" dirty="0" err="1"/>
              <a:t>HBsAg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821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Biochemický </a:t>
            </a:r>
            <a:r>
              <a:rPr lang="cs-CZ" dirty="0" err="1"/>
              <a:t>screening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mateřský </a:t>
            </a:r>
            <a:r>
              <a:rPr lang="cs-CZ" dirty="0"/>
              <a:t>sérový těhotenský placentární protein- A (MS-PAPP-A- </a:t>
            </a:r>
            <a:r>
              <a:rPr lang="cs-CZ" dirty="0" err="1"/>
              <a:t>maternal</a:t>
            </a:r>
            <a:r>
              <a:rPr lang="cs-CZ" dirty="0"/>
              <a:t> </a:t>
            </a:r>
            <a:r>
              <a:rPr lang="cs-CZ" dirty="0" err="1"/>
              <a:t>serum</a:t>
            </a:r>
            <a:r>
              <a:rPr lang="cs-CZ" dirty="0"/>
              <a:t> </a:t>
            </a:r>
            <a:r>
              <a:rPr lang="cs-CZ" dirty="0" err="1"/>
              <a:t>Pregnancy-associated</a:t>
            </a:r>
            <a:r>
              <a:rPr lang="cs-CZ" dirty="0"/>
              <a:t> plasma protein </a:t>
            </a:r>
            <a:r>
              <a:rPr lang="cs-CZ" dirty="0" smtClean="0"/>
              <a:t>A)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snížení 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cs-CZ" dirty="0" err="1" smtClean="0"/>
              <a:t>hCG</a:t>
            </a:r>
            <a:r>
              <a:rPr lang="cs-CZ" dirty="0" smtClean="0"/>
              <a:t>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zvýšení </a:t>
            </a:r>
            <a:r>
              <a:rPr lang="cs-CZ" dirty="0" smtClean="0"/>
              <a:t>&gt; </a:t>
            </a:r>
            <a:r>
              <a:rPr lang="cs-CZ" dirty="0"/>
              <a:t>2 </a:t>
            </a:r>
            <a:r>
              <a:rPr lang="cs-CZ" dirty="0" smtClean="0"/>
              <a:t>MOM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249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Ultrazvuk v I</a:t>
            </a:r>
            <a:r>
              <a:rPr lang="cs-CZ" dirty="0" smtClean="0"/>
              <a:t>. trimestru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5.-7. t.t. – diagnóza těhotenství, počet plodů, CRL, výška děložní sliznice</a:t>
            </a:r>
          </a:p>
          <a:p>
            <a:r>
              <a:rPr lang="cs-CZ" dirty="0"/>
              <a:t>11.-14. t.t. -  počet plodů, </a:t>
            </a:r>
            <a:r>
              <a:rPr lang="cs-CZ" dirty="0" err="1"/>
              <a:t>chorionicita</a:t>
            </a:r>
            <a:r>
              <a:rPr lang="cs-CZ" dirty="0"/>
              <a:t> a </a:t>
            </a:r>
            <a:r>
              <a:rPr lang="cs-CZ" dirty="0" err="1" smtClean="0"/>
              <a:t>amnionicita</a:t>
            </a:r>
            <a:r>
              <a:rPr lang="cs-CZ" dirty="0"/>
              <a:t>, vitalita, biometrie, minor </a:t>
            </a:r>
            <a:r>
              <a:rPr lang="cs-CZ" dirty="0" err="1"/>
              <a:t>markery</a:t>
            </a:r>
            <a:r>
              <a:rPr lang="cs-CZ" dirty="0"/>
              <a:t> VVV (</a:t>
            </a:r>
            <a:r>
              <a:rPr lang="cs-CZ" dirty="0" err="1"/>
              <a:t>nuchální</a:t>
            </a:r>
            <a:r>
              <a:rPr lang="cs-CZ" dirty="0"/>
              <a:t> </a:t>
            </a:r>
            <a:r>
              <a:rPr lang="cs-CZ" dirty="0" err="1"/>
              <a:t>translucence</a:t>
            </a:r>
            <a:r>
              <a:rPr lang="cs-CZ" dirty="0"/>
              <a:t>, nosní kůstka, reverzní tok v </a:t>
            </a:r>
            <a:r>
              <a:rPr lang="cs-CZ" dirty="0" err="1"/>
              <a:t>ductus</a:t>
            </a:r>
            <a:r>
              <a:rPr lang="cs-CZ" dirty="0"/>
              <a:t> </a:t>
            </a:r>
            <a:r>
              <a:rPr lang="cs-CZ" dirty="0" err="1"/>
              <a:t>venosus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478" y="4437112"/>
            <a:ext cx="3148874" cy="22482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370" y="4437112"/>
            <a:ext cx="3310374" cy="224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14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Nepravidelná vyšetření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II. Trimestr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2137420"/>
            <a:ext cx="8953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8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Nepravidelná </a:t>
            </a:r>
            <a:r>
              <a:rPr lang="cs-CZ" dirty="0" smtClean="0"/>
              <a:t>vyšetření - II. trimestr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504056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Triple test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UZ </a:t>
            </a:r>
            <a:r>
              <a:rPr lang="cs-CZ" dirty="0"/>
              <a:t>(20+0 až 22+0)</a:t>
            </a:r>
          </a:p>
          <a:p>
            <a:endParaRPr lang="cs-CZ" dirty="0" smtClean="0"/>
          </a:p>
          <a:p>
            <a:r>
              <a:rPr lang="cs-CZ" dirty="0" smtClean="0"/>
              <a:t>OGTT </a:t>
            </a:r>
            <a:r>
              <a:rPr lang="cs-CZ" dirty="0"/>
              <a:t>(24. -28. t.t.)</a:t>
            </a:r>
          </a:p>
          <a:p>
            <a:endParaRPr lang="cs-CZ" dirty="0" smtClean="0"/>
          </a:p>
          <a:p>
            <a:r>
              <a:rPr lang="cs-CZ" dirty="0" smtClean="0"/>
              <a:t>Profylaxe </a:t>
            </a:r>
            <a:r>
              <a:rPr lang="cs-CZ" dirty="0" err="1"/>
              <a:t>RhD</a:t>
            </a:r>
            <a:r>
              <a:rPr lang="cs-CZ" dirty="0"/>
              <a:t> </a:t>
            </a:r>
            <a:r>
              <a:rPr lang="cs-CZ" dirty="0" err="1"/>
              <a:t>aloimunizace</a:t>
            </a:r>
            <a:r>
              <a:rPr lang="cs-CZ" dirty="0"/>
              <a:t> u </a:t>
            </a:r>
            <a:r>
              <a:rPr lang="cs-CZ" dirty="0" err="1"/>
              <a:t>RhD</a:t>
            </a:r>
            <a:r>
              <a:rPr lang="cs-CZ" dirty="0"/>
              <a:t> negativních žen</a:t>
            </a:r>
          </a:p>
          <a:p>
            <a:endParaRPr lang="cs-CZ" dirty="0" smtClean="0"/>
          </a:p>
          <a:p>
            <a:r>
              <a:rPr lang="cs-CZ" dirty="0" smtClean="0"/>
              <a:t>Preventivní </a:t>
            </a:r>
            <a:r>
              <a:rPr lang="cs-CZ" dirty="0"/>
              <a:t>dentální prohlídka</a:t>
            </a:r>
          </a:p>
          <a:p>
            <a:endParaRPr lang="cs-CZ" dirty="0" smtClean="0"/>
          </a:p>
          <a:p>
            <a:r>
              <a:rPr lang="cs-CZ" dirty="0" smtClean="0"/>
              <a:t>Interní </a:t>
            </a:r>
            <a:r>
              <a:rPr lang="cs-CZ" dirty="0"/>
              <a:t>vyšetření + EKG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40" y="2060848"/>
            <a:ext cx="762000" cy="762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0" y="4831680"/>
            <a:ext cx="762000" cy="762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0" y="5691336"/>
            <a:ext cx="762000" cy="76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60" y="1109534"/>
            <a:ext cx="763200" cy="7632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60" y="3889936"/>
            <a:ext cx="763200" cy="7632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40" y="2924944"/>
            <a:ext cx="763200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27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Triple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Alfafetoprotein</a:t>
            </a:r>
            <a:r>
              <a:rPr lang="cs-CZ" dirty="0" smtClean="0"/>
              <a:t> – pokles u chromozom. aberací                                   - vzestup u rozštěpových vad</a:t>
            </a:r>
          </a:p>
          <a:p>
            <a:endParaRPr lang="cs-CZ" dirty="0" smtClean="0"/>
          </a:p>
          <a:p>
            <a:r>
              <a:rPr lang="cs-CZ" dirty="0" err="1" smtClean="0"/>
              <a:t>hGC</a:t>
            </a:r>
            <a:r>
              <a:rPr lang="cs-CZ" dirty="0" smtClean="0"/>
              <a:t> – vzestup u </a:t>
            </a:r>
            <a:r>
              <a:rPr lang="cs-CZ" dirty="0" err="1" smtClean="0"/>
              <a:t>m.Down</a:t>
            </a:r>
            <a:r>
              <a:rPr lang="cs-CZ" dirty="0" smtClean="0"/>
              <a:t>, pokles u </a:t>
            </a:r>
            <a:r>
              <a:rPr lang="cs-CZ" dirty="0" err="1" smtClean="0"/>
              <a:t>m.Edwards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Estriol – pokles</a:t>
            </a:r>
          </a:p>
          <a:p>
            <a:endParaRPr lang="cs-CZ" dirty="0"/>
          </a:p>
          <a:p>
            <a:r>
              <a:rPr lang="cs-CZ" dirty="0" smtClean="0"/>
              <a:t>Záchyt 65% chromozom. vad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25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 v II. trimestru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počet plodů</a:t>
            </a:r>
          </a:p>
          <a:p>
            <a:r>
              <a:rPr lang="cs-CZ" dirty="0"/>
              <a:t>vitalita</a:t>
            </a:r>
          </a:p>
          <a:p>
            <a:r>
              <a:rPr lang="cs-CZ" dirty="0"/>
              <a:t>biometrie</a:t>
            </a:r>
          </a:p>
          <a:p>
            <a:r>
              <a:rPr lang="cs-CZ" dirty="0"/>
              <a:t>morfologie</a:t>
            </a:r>
          </a:p>
          <a:p>
            <a:r>
              <a:rPr lang="cs-CZ" dirty="0"/>
              <a:t>lokalizace placenty</a:t>
            </a:r>
          </a:p>
          <a:p>
            <a:r>
              <a:rPr lang="cs-CZ" dirty="0"/>
              <a:t>množství plodové </a:t>
            </a:r>
            <a:r>
              <a:rPr lang="cs-CZ" dirty="0" smtClean="0"/>
              <a:t>vody</a:t>
            </a:r>
          </a:p>
          <a:p>
            <a:r>
              <a:rPr lang="cs-CZ" dirty="0"/>
              <a:t>m</a:t>
            </a:r>
            <a:r>
              <a:rPr lang="cs-CZ" dirty="0" smtClean="0"/>
              <a:t>inor </a:t>
            </a:r>
            <a:r>
              <a:rPr lang="cs-CZ" dirty="0" err="1" smtClean="0"/>
              <a:t>markery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269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Screening</a:t>
            </a:r>
            <a:r>
              <a:rPr lang="cs-CZ" dirty="0"/>
              <a:t> gestačního diabetu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Gestační diabetes = rizika pro matku i pro plod</a:t>
            </a:r>
          </a:p>
          <a:p>
            <a:r>
              <a:rPr lang="cs-CZ" b="1" dirty="0" err="1" smtClean="0">
                <a:solidFill>
                  <a:srgbClr val="00B050"/>
                </a:solidFill>
              </a:rPr>
              <a:t>I.trimestr</a:t>
            </a:r>
            <a:r>
              <a:rPr lang="cs-CZ" b="1" dirty="0" smtClean="0">
                <a:solidFill>
                  <a:srgbClr val="00B050"/>
                </a:solidFill>
              </a:rPr>
              <a:t>: </a:t>
            </a:r>
          </a:p>
          <a:p>
            <a:pPr marL="0" indent="0">
              <a:buNone/>
            </a:pPr>
            <a:r>
              <a:rPr lang="cs-CZ" dirty="0" smtClean="0"/>
              <a:t>   - glykemie nalačno opakovaně 5,1-6,9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marL="0" indent="0">
              <a:buNone/>
            </a:pPr>
            <a:r>
              <a:rPr lang="cs-CZ" dirty="0" smtClean="0"/>
              <a:t>   - zjevný DM – glykemie nalačno nad 7,0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r>
              <a:rPr lang="cs-CZ" b="1" dirty="0" err="1">
                <a:solidFill>
                  <a:srgbClr val="00B050"/>
                </a:solidFill>
              </a:rPr>
              <a:t>II.trimestr</a:t>
            </a:r>
            <a:r>
              <a:rPr lang="cs-CZ" dirty="0" smtClean="0"/>
              <a:t> – tříbodový 75 g </a:t>
            </a:r>
            <a:r>
              <a:rPr lang="cs-CZ" dirty="0" err="1" smtClean="0"/>
              <a:t>oGTT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- glykemie nalačno nad 5,1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marL="0" indent="0">
              <a:buNone/>
            </a:pPr>
            <a:r>
              <a:rPr lang="cs-CZ" dirty="0" smtClean="0"/>
              <a:t>   - glykemie v 60.minutě nad 10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marL="0" indent="0">
              <a:buNone/>
            </a:pPr>
            <a:r>
              <a:rPr lang="cs-CZ" dirty="0" smtClean="0"/>
              <a:t>   - glykemie ve 120. min nad 8,5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83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Screening</a:t>
            </a:r>
            <a:r>
              <a:rPr lang="cs-CZ" dirty="0" smtClean="0"/>
              <a:t> gestačního diabetu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Laboratoř informuje těhotnou o výsledku </a:t>
            </a:r>
            <a:r>
              <a:rPr lang="cs-CZ" dirty="0" err="1"/>
              <a:t>screeningu</a:t>
            </a:r>
            <a:r>
              <a:rPr lang="cs-CZ" dirty="0"/>
              <a:t> na místě, gynekologa písemně.</a:t>
            </a:r>
          </a:p>
          <a:p>
            <a:r>
              <a:rPr lang="cs-CZ" dirty="0" smtClean="0"/>
              <a:t>Podle </a:t>
            </a:r>
            <a:r>
              <a:rPr lang="cs-CZ" dirty="0"/>
              <a:t>výsledků </a:t>
            </a:r>
            <a:r>
              <a:rPr lang="cs-CZ" dirty="0" err="1"/>
              <a:t>oGTT</a:t>
            </a:r>
            <a:r>
              <a:rPr lang="cs-CZ" dirty="0"/>
              <a:t> nelze spolehlivě soudit, zda bude porucha pouze </a:t>
            </a:r>
            <a:r>
              <a:rPr lang="cs-CZ" dirty="0" smtClean="0"/>
              <a:t>mírná, kompenzovaná </a:t>
            </a:r>
            <a:r>
              <a:rPr lang="cs-CZ" dirty="0"/>
              <a:t>dietou, </a:t>
            </a:r>
            <a:r>
              <a:rPr lang="cs-CZ" dirty="0" err="1" smtClean="0"/>
              <a:t>metforminem</a:t>
            </a:r>
            <a:r>
              <a:rPr lang="cs-CZ" dirty="0" smtClean="0"/>
              <a:t>, či </a:t>
            </a:r>
            <a:r>
              <a:rPr lang="cs-CZ" dirty="0"/>
              <a:t>zda bude nutná terapie inzulínem, proto všechny těhotné s </a:t>
            </a:r>
            <a:r>
              <a:rPr lang="cs-CZ" dirty="0" smtClean="0"/>
              <a:t>GDM odesílá </a:t>
            </a:r>
            <a:r>
              <a:rPr lang="cs-CZ" dirty="0"/>
              <a:t>gynekolog bez časové prodlevy na diabetologii. Diabetolog zajišťuje další </a:t>
            </a:r>
            <a:r>
              <a:rPr lang="cs-CZ" dirty="0" smtClean="0"/>
              <a:t>péči včetně </a:t>
            </a:r>
            <a:r>
              <a:rPr lang="cs-CZ" dirty="0"/>
              <a:t>pravidelného </a:t>
            </a:r>
            <a:r>
              <a:rPr lang="cs-CZ" dirty="0" err="1"/>
              <a:t>selfmonitoringu</a:t>
            </a:r>
            <a:r>
              <a:rPr lang="cs-CZ" dirty="0"/>
              <a:t> glykémií na glukometru.</a:t>
            </a:r>
          </a:p>
          <a:p>
            <a:r>
              <a:rPr lang="cs-CZ" dirty="0" smtClean="0"/>
              <a:t>Test </a:t>
            </a:r>
            <a:r>
              <a:rPr lang="cs-CZ" dirty="0" err="1"/>
              <a:t>oGTT</a:t>
            </a:r>
            <a:r>
              <a:rPr lang="cs-CZ" dirty="0"/>
              <a:t> je pouze diagnostický a neslouží ke sledování GDM v těhotenství.</a:t>
            </a:r>
          </a:p>
          <a:p>
            <a:r>
              <a:rPr lang="cs-CZ" dirty="0" smtClean="0"/>
              <a:t>Jednou </a:t>
            </a:r>
            <a:r>
              <a:rPr lang="cs-CZ" dirty="0"/>
              <a:t>vzniklá porucha do konce těhotenství nezmizí, naopak má vlivem rostoucí </a:t>
            </a:r>
            <a:r>
              <a:rPr lang="cs-CZ" dirty="0" smtClean="0"/>
              <a:t>hladiny těhotenských </a:t>
            </a:r>
            <a:r>
              <a:rPr lang="cs-CZ" dirty="0"/>
              <a:t>hormonů tendenci se zhoršovat.</a:t>
            </a:r>
          </a:p>
          <a:p>
            <a:r>
              <a:rPr lang="cs-CZ" dirty="0" smtClean="0"/>
              <a:t>Opakování </a:t>
            </a:r>
            <a:r>
              <a:rPr lang="cs-CZ" dirty="0" err="1"/>
              <a:t>oGTT</a:t>
            </a:r>
            <a:r>
              <a:rPr lang="cs-CZ" dirty="0"/>
              <a:t> má opodstatnění pouze v případě chybně provedeného testu.</a:t>
            </a:r>
          </a:p>
        </p:txBody>
      </p:sp>
    </p:spTree>
    <p:extLst>
      <p:ext uri="{BB962C8B-B14F-4D97-AF65-F5344CB8AC3E}">
        <p14:creationId xmlns:p14="http://schemas.microsoft.com/office/powerpoint/2010/main" val="97613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Doporučené postupy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Zásady dispenzární péče ve fyziologickém těhotenství</a:t>
            </a:r>
          </a:p>
          <a:p>
            <a:r>
              <a:rPr lang="cs-CZ" dirty="0"/>
              <a:t>Provádění </a:t>
            </a:r>
            <a:r>
              <a:rPr lang="cs-CZ" dirty="0" err="1"/>
              <a:t>screeningu</a:t>
            </a:r>
            <a:r>
              <a:rPr lang="cs-CZ" dirty="0"/>
              <a:t> poruch glukozové tolerance</a:t>
            </a:r>
          </a:p>
          <a:p>
            <a:r>
              <a:rPr lang="cs-CZ" dirty="0"/>
              <a:t>Diagnostika a léčba streptokoků skupiny B</a:t>
            </a:r>
          </a:p>
          <a:p>
            <a:r>
              <a:rPr lang="cs-CZ" dirty="0"/>
              <a:t>Doporučení k provádění prevence </a:t>
            </a:r>
            <a:r>
              <a:rPr lang="cs-CZ" dirty="0" err="1"/>
              <a:t>RhD</a:t>
            </a:r>
            <a:r>
              <a:rPr lang="cs-CZ" dirty="0"/>
              <a:t> </a:t>
            </a:r>
            <a:r>
              <a:rPr lang="cs-CZ" dirty="0" err="1"/>
              <a:t>aloimunizace</a:t>
            </a:r>
            <a:r>
              <a:rPr lang="cs-CZ" dirty="0"/>
              <a:t> u </a:t>
            </a:r>
            <a:r>
              <a:rPr lang="cs-CZ" dirty="0" err="1"/>
              <a:t>RhD</a:t>
            </a:r>
            <a:r>
              <a:rPr lang="cs-CZ" dirty="0"/>
              <a:t> negativních žen</a:t>
            </a:r>
          </a:p>
          <a:p>
            <a:r>
              <a:rPr lang="cs-CZ" dirty="0"/>
              <a:t>Pravidelná UZ vyšetření v průběhu prenatální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6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ráze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136852"/>
            <a:ext cx="3628882" cy="25492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RhD</a:t>
            </a:r>
            <a:r>
              <a:rPr lang="cs-CZ" dirty="0"/>
              <a:t> profylaxe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331236"/>
              </p:ext>
            </p:extLst>
          </p:nvPr>
        </p:nvGraphicFramePr>
        <p:xfrm>
          <a:off x="539552" y="1124744"/>
          <a:ext cx="5184576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1008112"/>
                <a:gridCol w="944496"/>
                <a:gridCol w="1223454"/>
                <a:gridCol w="1072410"/>
              </a:tblGrid>
              <a:tr h="4259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Skupina 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Skupina 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Skupina AB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Skupina 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19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Erytrocyty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722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Protilátky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722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Antigeny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56792"/>
            <a:ext cx="720080" cy="786403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5" y="1566317"/>
            <a:ext cx="720080" cy="786403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554" y="1556792"/>
            <a:ext cx="717430" cy="783509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56792"/>
            <a:ext cx="720080" cy="786403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443438"/>
            <a:ext cx="720080" cy="786404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5" y="2420888"/>
            <a:ext cx="720081" cy="786404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505212"/>
            <a:ext cx="648072" cy="707764"/>
          </a:xfrm>
          <a:prstGeom prst="rect">
            <a:avLst/>
          </a:prstGeom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542" y="2515446"/>
            <a:ext cx="906789" cy="69753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363191"/>
            <a:ext cx="859652" cy="641873"/>
          </a:xfrm>
          <a:prstGeom prst="rect">
            <a:avLst/>
          </a:prstGeom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635" y="3356992"/>
            <a:ext cx="836232" cy="624386"/>
          </a:xfrm>
          <a:prstGeom prst="rect">
            <a:avLst/>
          </a:prstGeom>
        </p:spPr>
      </p:pic>
      <p:pic>
        <p:nvPicPr>
          <p:cNvPr id="20" name="Obrázek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611" y="3313629"/>
            <a:ext cx="952381" cy="711111"/>
          </a:xfrm>
          <a:prstGeom prst="rect">
            <a:avLst/>
          </a:prstGeom>
        </p:spPr>
      </p:pic>
      <p:pic>
        <p:nvPicPr>
          <p:cNvPr id="21" name="Obrázek 2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542" y="3328571"/>
            <a:ext cx="906789" cy="677069"/>
          </a:xfrm>
          <a:prstGeom prst="rect">
            <a:avLst/>
          </a:prstGeom>
        </p:spPr>
      </p:pic>
      <p:graphicFrame>
        <p:nvGraphicFramePr>
          <p:cNvPr id="22" name="Tabulk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028786"/>
              </p:ext>
            </p:extLst>
          </p:nvPr>
        </p:nvGraphicFramePr>
        <p:xfrm>
          <a:off x="5868144" y="1124744"/>
          <a:ext cx="2520280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343044"/>
                <a:gridCol w="1177236"/>
              </a:tblGrid>
              <a:tr h="425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RhD</a:t>
                      </a:r>
                      <a:r>
                        <a:rPr lang="cs-CZ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+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RhD</a:t>
                      </a:r>
                      <a:r>
                        <a:rPr lang="cs-CZ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1916"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7227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žádné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7227"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žádné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24" name="Obrázek 2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556792"/>
            <a:ext cx="864096" cy="813267"/>
          </a:xfrm>
          <a:prstGeom prst="rect">
            <a:avLst/>
          </a:prstGeom>
        </p:spPr>
      </p:pic>
      <p:sp>
        <p:nvSpPr>
          <p:cNvPr id="25" name="TextovéPole 24"/>
          <p:cNvSpPr txBox="1"/>
          <p:nvPr/>
        </p:nvSpPr>
        <p:spPr>
          <a:xfrm>
            <a:off x="6424557" y="17787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D</a:t>
            </a:r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422" y="2552152"/>
            <a:ext cx="523875" cy="523875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680" y="1498784"/>
            <a:ext cx="979736" cy="92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9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RhD</a:t>
            </a:r>
            <a:r>
              <a:rPr lang="cs-CZ" dirty="0" smtClean="0"/>
              <a:t> profylaxe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Podání Imunoglobulinu anti-D </a:t>
            </a:r>
            <a:r>
              <a:rPr lang="cs-CZ" sz="35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Rh</a:t>
            </a:r>
            <a:r>
              <a:rPr lang="cs-CZ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-negativním ženám s negativním titrem anti-D protilátek ve 28. t.t. 250 </a:t>
            </a:r>
            <a:r>
              <a:rPr lang="cs-CZ" sz="35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ug</a:t>
            </a:r>
            <a:r>
              <a:rPr lang="cs-CZ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35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i.m</a:t>
            </a:r>
            <a:r>
              <a:rPr lang="cs-CZ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jako profylaxe </a:t>
            </a:r>
            <a:r>
              <a:rPr lang="cs-CZ" sz="35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aloimunizace</a:t>
            </a:r>
            <a:r>
              <a:rPr lang="cs-CZ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plodu</a:t>
            </a:r>
          </a:p>
          <a:p>
            <a:endParaRPr lang="cs-CZ" dirty="0"/>
          </a:p>
          <a:p>
            <a:r>
              <a:rPr lang="cs-CZ" dirty="0" smtClean="0"/>
              <a:t>Další indikace podání anti-D: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I. trimestr:</a:t>
            </a:r>
            <a:r>
              <a:rPr lang="cs-CZ" dirty="0" smtClean="0"/>
              <a:t> UUT, </a:t>
            </a:r>
            <a:r>
              <a:rPr lang="cs-CZ" dirty="0" err="1" smtClean="0"/>
              <a:t>spont</a:t>
            </a:r>
            <a:r>
              <a:rPr lang="cs-CZ" dirty="0" smtClean="0"/>
              <a:t>. AB, EUG, biopsie </a:t>
            </a:r>
            <a:r>
              <a:rPr lang="cs-CZ" dirty="0" err="1" smtClean="0"/>
              <a:t>choria</a:t>
            </a:r>
            <a:r>
              <a:rPr lang="cs-CZ" dirty="0" smtClean="0"/>
              <a:t>, molární gravidita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II. a III. trimestr: </a:t>
            </a:r>
            <a:r>
              <a:rPr lang="cs-CZ" dirty="0" smtClean="0"/>
              <a:t>AMC, fetální výkony, indukovaný abort, IU smrt plodu, břišní poranění, porodnické krvácení, pokus o zevní obrat konce pánevního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Porod</a:t>
            </a:r>
            <a:r>
              <a:rPr lang="cs-CZ" dirty="0" smtClean="0"/>
              <a:t> </a:t>
            </a:r>
            <a:r>
              <a:rPr lang="cs-CZ" dirty="0" err="1" smtClean="0"/>
              <a:t>RhD</a:t>
            </a:r>
            <a:r>
              <a:rPr lang="cs-CZ" dirty="0" smtClean="0"/>
              <a:t> pozitivního plodu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Do 72 hod po události</a:t>
            </a:r>
            <a:r>
              <a:rPr lang="cs-CZ" b="1" dirty="0" smtClean="0">
                <a:solidFill>
                  <a:srgbClr val="00B050"/>
                </a:solidFill>
              </a:rPr>
              <a:t>.</a:t>
            </a:r>
            <a:endParaRPr lang="cs-C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68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Nepravidelná vyšetření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III. Trimestr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2137420"/>
            <a:ext cx="8953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Nepravidelná </a:t>
            </a:r>
            <a:r>
              <a:rPr lang="cs-CZ" dirty="0" smtClean="0"/>
              <a:t>vyšetření - III. trimestr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5040560"/>
          </a:xfrm>
        </p:spPr>
        <p:txBody>
          <a:bodyPr/>
          <a:lstStyle/>
          <a:p>
            <a:r>
              <a:rPr lang="cs-CZ" dirty="0"/>
              <a:t>Laboratorní vyš. – KO, </a:t>
            </a:r>
            <a:r>
              <a:rPr lang="cs-CZ" dirty="0" err="1" smtClean="0"/>
              <a:t>serologie</a:t>
            </a:r>
            <a:r>
              <a:rPr lang="cs-CZ" dirty="0" smtClean="0"/>
              <a:t> Syfilis zatím rutinně, HIV </a:t>
            </a:r>
            <a:r>
              <a:rPr lang="cs-CZ" dirty="0"/>
              <a:t>a </a:t>
            </a:r>
            <a:r>
              <a:rPr lang="cs-CZ" dirty="0" err="1"/>
              <a:t>HBsAg</a:t>
            </a:r>
            <a:r>
              <a:rPr lang="cs-CZ" dirty="0"/>
              <a:t> </a:t>
            </a:r>
            <a:r>
              <a:rPr lang="cs-CZ" dirty="0" smtClean="0"/>
              <a:t>fakultativně (32</a:t>
            </a:r>
            <a:r>
              <a:rPr lang="cs-CZ" dirty="0"/>
              <a:t>. t.t.)</a:t>
            </a:r>
          </a:p>
          <a:p>
            <a:endParaRPr lang="cs-CZ" dirty="0" smtClean="0"/>
          </a:p>
          <a:p>
            <a:r>
              <a:rPr lang="cs-CZ" dirty="0" smtClean="0"/>
              <a:t>UZ </a:t>
            </a:r>
            <a:r>
              <a:rPr lang="cs-CZ" dirty="0"/>
              <a:t>(30.-32. t.t.)</a:t>
            </a:r>
          </a:p>
          <a:p>
            <a:endParaRPr lang="cs-CZ" dirty="0" smtClean="0"/>
          </a:p>
          <a:p>
            <a:r>
              <a:rPr lang="cs-CZ" dirty="0" err="1" smtClean="0"/>
              <a:t>Screening</a:t>
            </a:r>
            <a:r>
              <a:rPr lang="cs-CZ" dirty="0" smtClean="0"/>
              <a:t> </a:t>
            </a:r>
            <a:r>
              <a:rPr lang="cs-CZ" dirty="0" err="1"/>
              <a:t>Streptococcus</a:t>
            </a:r>
            <a:r>
              <a:rPr lang="cs-CZ" dirty="0"/>
              <a:t> </a:t>
            </a:r>
            <a:r>
              <a:rPr lang="cs-CZ" dirty="0" err="1"/>
              <a:t>Agalactiae</a:t>
            </a:r>
            <a:r>
              <a:rPr lang="cs-CZ" dirty="0"/>
              <a:t> (35.-38.t.t.)</a:t>
            </a:r>
          </a:p>
          <a:p>
            <a:endParaRPr lang="cs-CZ" dirty="0" smtClean="0"/>
          </a:p>
          <a:p>
            <a:r>
              <a:rPr lang="cs-CZ" dirty="0" smtClean="0"/>
              <a:t>CTG </a:t>
            </a:r>
            <a:r>
              <a:rPr lang="cs-CZ" dirty="0"/>
              <a:t>(od 38. t.t., po termínu porodu dvakrát týdně)</a:t>
            </a: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2852936"/>
            <a:ext cx="762000" cy="762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1442864"/>
            <a:ext cx="762000" cy="7620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08" y="5258088"/>
            <a:ext cx="763200" cy="7632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4077072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50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Ultrazvuk ve III. trimestru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počet plodů, vitalita</a:t>
            </a:r>
          </a:p>
          <a:p>
            <a:r>
              <a:rPr lang="cs-CZ" dirty="0"/>
              <a:t>poloha, postavení – rizikové a patologické polohy</a:t>
            </a:r>
          </a:p>
          <a:p>
            <a:r>
              <a:rPr lang="cs-CZ" dirty="0"/>
              <a:t>Biometrie – </a:t>
            </a:r>
            <a:r>
              <a:rPr lang="cs-CZ" dirty="0" err="1"/>
              <a:t>eutrof</a:t>
            </a:r>
            <a:r>
              <a:rPr lang="cs-CZ" dirty="0"/>
              <a:t>, </a:t>
            </a:r>
            <a:r>
              <a:rPr lang="cs-CZ" dirty="0" err="1"/>
              <a:t>hypertrof</a:t>
            </a:r>
            <a:r>
              <a:rPr lang="cs-CZ" dirty="0"/>
              <a:t>, </a:t>
            </a:r>
            <a:r>
              <a:rPr lang="cs-CZ" dirty="0" err="1"/>
              <a:t>hypotrof</a:t>
            </a:r>
            <a:r>
              <a:rPr lang="cs-CZ" dirty="0"/>
              <a:t> – SGA, IUGR</a:t>
            </a:r>
          </a:p>
          <a:p>
            <a:r>
              <a:rPr lang="cs-CZ" dirty="0"/>
              <a:t>lokalizace placenty </a:t>
            </a:r>
          </a:p>
          <a:p>
            <a:r>
              <a:rPr lang="cs-CZ" dirty="0"/>
              <a:t>množství plodové vody – </a:t>
            </a:r>
            <a:r>
              <a:rPr lang="cs-CZ" dirty="0" err="1"/>
              <a:t>oligohydramnion</a:t>
            </a:r>
            <a:r>
              <a:rPr lang="cs-CZ" dirty="0"/>
              <a:t>, </a:t>
            </a:r>
            <a:r>
              <a:rPr lang="cs-CZ" dirty="0" err="1"/>
              <a:t>polyhydramnion</a:t>
            </a:r>
            <a:endParaRPr lang="cs-CZ" dirty="0"/>
          </a:p>
          <a:p>
            <a:r>
              <a:rPr lang="cs-CZ" dirty="0" err="1"/>
              <a:t>flowmetrie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602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Ultrazvuk ve III. trimestru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336" y="1268413"/>
            <a:ext cx="5285327" cy="5040312"/>
          </a:xfrm>
        </p:spPr>
      </p:pic>
    </p:spTree>
    <p:extLst>
      <p:ext uri="{BB962C8B-B14F-4D97-AF65-F5344CB8AC3E}">
        <p14:creationId xmlns:p14="http://schemas.microsoft.com/office/powerpoint/2010/main" val="3741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Screening</a:t>
            </a:r>
            <a:r>
              <a:rPr lang="cs-CZ" dirty="0"/>
              <a:t> streptokoků </a:t>
            </a:r>
            <a:r>
              <a:rPr lang="cs-CZ" dirty="0" err="1"/>
              <a:t>sk</a:t>
            </a:r>
            <a:r>
              <a:rPr lang="cs-CZ" dirty="0"/>
              <a:t>. 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Rektovaginální</a:t>
            </a:r>
            <a:r>
              <a:rPr lang="cs-CZ" dirty="0" smtClean="0"/>
              <a:t> stěr, kultivace </a:t>
            </a:r>
            <a:r>
              <a:rPr lang="cs-CZ" dirty="0"/>
              <a:t>z pochvy 35.-.38. t.t.</a:t>
            </a:r>
          </a:p>
          <a:p>
            <a:r>
              <a:rPr lang="cs-CZ" dirty="0" err="1"/>
              <a:t>Streptococcus</a:t>
            </a:r>
            <a:r>
              <a:rPr lang="cs-CZ" dirty="0"/>
              <a:t> </a:t>
            </a:r>
            <a:r>
              <a:rPr lang="cs-CZ" dirty="0" err="1"/>
              <a:t>Agalactiae</a:t>
            </a:r>
            <a:r>
              <a:rPr lang="cs-CZ" dirty="0"/>
              <a:t> </a:t>
            </a:r>
            <a:r>
              <a:rPr lang="cs-CZ" dirty="0" smtClean="0"/>
              <a:t>= streptokok skupiny B, GBS</a:t>
            </a:r>
          </a:p>
          <a:p>
            <a:r>
              <a:rPr lang="cs-CZ" dirty="0" smtClean="0"/>
              <a:t>Kolonizace pochvy 6-35 %</a:t>
            </a:r>
          </a:p>
          <a:p>
            <a:r>
              <a:rPr lang="cs-CZ" dirty="0" smtClean="0"/>
              <a:t>Novorozenecká mortalita 5-20%! – prvních 24 hod ohrožení života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perakutní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pneumonií či sepsí</a:t>
            </a:r>
            <a:r>
              <a:rPr lang="cs-CZ" dirty="0" smtClean="0"/>
              <a:t>, pozdní meningitidou, osteomyelitidou</a:t>
            </a:r>
          </a:p>
          <a:p>
            <a:r>
              <a:rPr lang="cs-CZ" dirty="0" smtClean="0"/>
              <a:t>RF: </a:t>
            </a:r>
            <a:r>
              <a:rPr lang="cs-CZ" dirty="0" err="1" smtClean="0"/>
              <a:t>prematurita</a:t>
            </a:r>
            <a:r>
              <a:rPr lang="cs-CZ" dirty="0" smtClean="0"/>
              <a:t>!! Odtok plodové vody více než 12 hod před porodem! Horečka! Anamnéza porodu plodu s ranou invazivní infekcí!</a:t>
            </a:r>
          </a:p>
          <a:p>
            <a:r>
              <a:rPr lang="cs-CZ" dirty="0" smtClean="0"/>
              <a:t>Při pozitivitě: záznam do průkazky, alergie na ATB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293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Screening</a:t>
            </a:r>
            <a:r>
              <a:rPr lang="cs-CZ" dirty="0" smtClean="0"/>
              <a:t> streptokoků </a:t>
            </a:r>
            <a:r>
              <a:rPr lang="cs-CZ" dirty="0" err="1" smtClean="0"/>
              <a:t>sk</a:t>
            </a:r>
            <a:r>
              <a:rPr lang="cs-CZ" dirty="0" smtClean="0"/>
              <a:t>. B – KDY ATB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U GBS pozitivních žen:</a:t>
            </a:r>
          </a:p>
          <a:p>
            <a:r>
              <a:rPr lang="cs-CZ" dirty="0" smtClean="0"/>
              <a:t>1) incipientní porod</a:t>
            </a:r>
          </a:p>
          <a:p>
            <a:r>
              <a:rPr lang="cs-CZ" dirty="0" smtClean="0"/>
              <a:t>2) PROM (předčasný odtok plodové vody) + ihned provokace porodu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Neznámé GBS do 37.t.t.:</a:t>
            </a:r>
            <a:r>
              <a:rPr lang="cs-CZ" dirty="0" smtClean="0"/>
              <a:t> ATB do výsledku KTC</a:t>
            </a:r>
          </a:p>
          <a:p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ATB první volby Penicilin (5 MIU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i.v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., dále 2 MIU á 4 hod, dále á 6 hod do porodu)</a:t>
            </a:r>
          </a:p>
          <a:p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Při alergii cefalosporiny,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klindamycin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rezervní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vankomycin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1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Nonstress</a:t>
            </a:r>
            <a:r>
              <a:rPr lang="cs-CZ" dirty="0"/>
              <a:t>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38. t.t</a:t>
            </a:r>
            <a:r>
              <a:rPr lang="cs-CZ" dirty="0" smtClean="0"/>
              <a:t>. jednou týdně, </a:t>
            </a:r>
            <a:r>
              <a:rPr lang="cs-CZ" dirty="0"/>
              <a:t>po termínu porodu dvakrát týdně</a:t>
            </a:r>
          </a:p>
          <a:p>
            <a:r>
              <a:rPr lang="cs-CZ" dirty="0"/>
              <a:t>Hodnocení srdeční frekvence plodu a jejích změn v závislosti na pohybech plodu, zevní stimulace či děložní činnosti</a:t>
            </a:r>
          </a:p>
          <a:p>
            <a:r>
              <a:rPr lang="cs-CZ" dirty="0"/>
              <a:t>Záznam fyziologický, suspektní a patologický</a:t>
            </a:r>
          </a:p>
          <a:p>
            <a:r>
              <a:rPr lang="cs-CZ" dirty="0"/>
              <a:t>Záchyt ohrožení plodu, včasné ukončení těhotenství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17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Nonstress</a:t>
            </a:r>
            <a:r>
              <a:rPr lang="cs-CZ" dirty="0" smtClean="0"/>
              <a:t> test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5" y="836712"/>
            <a:ext cx="3648405" cy="2736304"/>
          </a:xfr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717032"/>
            <a:ext cx="3583192" cy="290750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592" y="3717033"/>
            <a:ext cx="3988193" cy="290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91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Prenatální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Těhotné s nízkým rizikem</a:t>
            </a:r>
          </a:p>
          <a:p>
            <a:pPr lvl="1"/>
            <a:r>
              <a:rPr lang="cs-CZ" dirty="0"/>
              <a:t>Do 36. t.t. á 4-6 týdnů</a:t>
            </a:r>
          </a:p>
          <a:p>
            <a:pPr lvl="1"/>
            <a:r>
              <a:rPr lang="cs-CZ" dirty="0"/>
              <a:t>Od 37. t.t. jednou týdně</a:t>
            </a:r>
          </a:p>
          <a:p>
            <a:r>
              <a:rPr lang="cs-CZ" dirty="0"/>
              <a:t>Těhotné se středním rizikem (normální výsledky, ale vyžadující opakování)</a:t>
            </a:r>
          </a:p>
          <a:p>
            <a:r>
              <a:rPr lang="cs-CZ" dirty="0"/>
              <a:t>Těhotné s vysokým rizikem (přítomnost patologických klinických nebo lb hodnot)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63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Speciální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Odběr choriových klků – </a:t>
            </a:r>
            <a:r>
              <a:rPr lang="cs-CZ" dirty="0" err="1"/>
              <a:t>extraembryonální</a:t>
            </a:r>
            <a:r>
              <a:rPr lang="cs-CZ" dirty="0"/>
              <a:t> tkáň</a:t>
            </a:r>
          </a:p>
          <a:p>
            <a:r>
              <a:rPr lang="cs-CZ" dirty="0" err="1"/>
              <a:t>Amniocentéza</a:t>
            </a:r>
            <a:r>
              <a:rPr lang="cs-CZ" dirty="0"/>
              <a:t> – buňky plodu</a:t>
            </a:r>
          </a:p>
          <a:p>
            <a:r>
              <a:rPr lang="cs-CZ" dirty="0" err="1"/>
              <a:t>Kordocentéza</a:t>
            </a:r>
            <a:r>
              <a:rPr lang="cs-CZ" dirty="0"/>
              <a:t> – pupečníková krev</a:t>
            </a:r>
          </a:p>
          <a:p>
            <a:r>
              <a:rPr lang="cs-CZ" dirty="0"/>
              <a:t>Fetoskopie a fetální </a:t>
            </a:r>
            <a:r>
              <a:rPr lang="cs-CZ" dirty="0" smtClean="0"/>
              <a:t>výkony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731" y="3717032"/>
            <a:ext cx="3916693" cy="29375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39" y="3717032"/>
            <a:ext cx="3553596" cy="29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9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41862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Vyšetření </a:t>
            </a:r>
            <a:r>
              <a:rPr lang="cs-CZ" dirty="0" smtClean="0"/>
              <a:t>pravidelná </a:t>
            </a:r>
            <a:r>
              <a:rPr lang="cs-CZ" dirty="0"/>
              <a:t>a nepravidelná</a:t>
            </a:r>
          </a:p>
          <a:p>
            <a:r>
              <a:rPr lang="cs-CZ" sz="3000" b="1" dirty="0">
                <a:solidFill>
                  <a:srgbClr val="00B050"/>
                </a:solidFill>
              </a:rPr>
              <a:t>I. Trimestr: </a:t>
            </a:r>
            <a:r>
              <a:rPr lang="cs-CZ" dirty="0"/>
              <a:t>LB, UZ, genetický </a:t>
            </a:r>
            <a:r>
              <a:rPr lang="cs-CZ" dirty="0" err="1"/>
              <a:t>screening</a:t>
            </a:r>
            <a:endParaRPr lang="cs-CZ" dirty="0"/>
          </a:p>
          <a:p>
            <a:pPr lvl="1"/>
            <a:r>
              <a:rPr lang="cs-CZ" dirty="0"/>
              <a:t>ev. CVS, AMC</a:t>
            </a:r>
          </a:p>
          <a:p>
            <a:r>
              <a:rPr lang="cs-CZ" sz="3000" b="1" dirty="0">
                <a:solidFill>
                  <a:srgbClr val="00B050"/>
                </a:solidFill>
              </a:rPr>
              <a:t>II. Trimestr: </a:t>
            </a:r>
            <a:r>
              <a:rPr lang="cs-CZ" dirty="0"/>
              <a:t>triple test, UZ, OGTT, </a:t>
            </a:r>
            <a:r>
              <a:rPr lang="cs-CZ" dirty="0" err="1" smtClean="0"/>
              <a:t>RhD</a:t>
            </a:r>
            <a:r>
              <a:rPr lang="cs-CZ" dirty="0" smtClean="0"/>
              <a:t> </a:t>
            </a:r>
            <a:r>
              <a:rPr lang="cs-CZ" dirty="0"/>
              <a:t>profylaxe</a:t>
            </a:r>
          </a:p>
          <a:p>
            <a:r>
              <a:rPr lang="cs-CZ" sz="3000" b="1" dirty="0">
                <a:solidFill>
                  <a:srgbClr val="00B050"/>
                </a:solidFill>
              </a:rPr>
              <a:t>III. Trimestr: </a:t>
            </a:r>
            <a:r>
              <a:rPr lang="cs-CZ" dirty="0"/>
              <a:t>LB, UZ, CTG, KTC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13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35896" y="2700209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Děkuji za pozornost </a:t>
            </a:r>
            <a:endParaRPr lang="cs-CZ" sz="3200" b="1" dirty="0">
              <a:solidFill>
                <a:srgbClr val="00B050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6632" y="1242392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02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Vyšetření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1556792"/>
            <a:ext cx="8208912" cy="1224136"/>
          </a:xfrm>
          <a:prstGeom prst="rect">
            <a:avLst/>
          </a:prstGeom>
          <a:solidFill>
            <a:schemeClr val="bg2"/>
          </a:solidFill>
          <a:ln w="12700">
            <a:solidFill>
              <a:srgbClr val="94C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475656" y="1836113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Pravidelná</a:t>
            </a:r>
            <a:r>
              <a:rPr lang="cs-CZ" sz="3200" dirty="0">
                <a:latin typeface="Arial Narrow" panose="020B0606020202030204" pitchFamily="34" charset="0"/>
              </a:rPr>
              <a:t> </a:t>
            </a:r>
            <a:r>
              <a:rPr lang="cs-CZ" sz="2800" dirty="0">
                <a:latin typeface="Arial Narrow" panose="020B0606020202030204" pitchFamily="34" charset="0"/>
              </a:rPr>
              <a:t>– </a:t>
            </a:r>
            <a:r>
              <a:rPr lang="cs-CZ" sz="2800" dirty="0" smtClean="0">
                <a:latin typeface="Arial Narrow" panose="020B0606020202030204" pitchFamily="34" charset="0"/>
              </a:rPr>
              <a:t>Při </a:t>
            </a:r>
            <a:r>
              <a:rPr lang="cs-CZ" sz="2800" dirty="0">
                <a:latin typeface="Arial Narrow" panose="020B0606020202030204" pitchFamily="34" charset="0"/>
              </a:rPr>
              <a:t>každé </a:t>
            </a:r>
            <a:r>
              <a:rPr lang="cs-CZ" sz="2800" dirty="0" smtClean="0">
                <a:latin typeface="Arial Narrow" panose="020B0606020202030204" pitchFamily="34" charset="0"/>
              </a:rPr>
              <a:t>kontrole</a:t>
            </a:r>
            <a:endParaRPr lang="cs-CZ" sz="3200" dirty="0">
              <a:latin typeface="Arial Narrow" panose="020B060602020203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67544" y="2852936"/>
            <a:ext cx="8208912" cy="1224136"/>
          </a:xfrm>
          <a:prstGeom prst="rect">
            <a:avLst/>
          </a:prstGeom>
          <a:solidFill>
            <a:srgbClr val="79E2E7"/>
          </a:solidFill>
          <a:ln w="12700">
            <a:solidFill>
              <a:srgbClr val="29AB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475656" y="3132257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Nepravidelná</a:t>
            </a:r>
            <a:r>
              <a:rPr lang="cs-CZ" sz="3200" dirty="0">
                <a:latin typeface="Arial Narrow" panose="020B0606020202030204" pitchFamily="34" charset="0"/>
              </a:rPr>
              <a:t> </a:t>
            </a:r>
            <a:r>
              <a:rPr lang="cs-CZ" sz="2800" dirty="0">
                <a:latin typeface="Arial Narrow" panose="020B0606020202030204" pitchFamily="34" charset="0"/>
              </a:rPr>
              <a:t>– </a:t>
            </a:r>
            <a:r>
              <a:rPr lang="cs-CZ" sz="2800" dirty="0" smtClean="0">
                <a:latin typeface="Arial Narrow" panose="020B0606020202030204" pitchFamily="34" charset="0"/>
              </a:rPr>
              <a:t>Pouze </a:t>
            </a:r>
            <a:r>
              <a:rPr lang="cs-CZ" sz="2800" dirty="0">
                <a:latin typeface="Arial Narrow" panose="020B0606020202030204" pitchFamily="34" charset="0"/>
              </a:rPr>
              <a:t>v určitém týdnu </a:t>
            </a:r>
            <a:r>
              <a:rPr lang="cs-CZ" sz="2800" dirty="0" smtClean="0">
                <a:latin typeface="Arial Narrow" panose="020B0606020202030204" pitchFamily="34" charset="0"/>
              </a:rPr>
              <a:t>těhotenství</a:t>
            </a:r>
            <a:endParaRPr lang="cs-CZ" sz="2800" dirty="0">
              <a:latin typeface="Arial Narrow" panose="020B0606020202030204" pitchFamily="34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47500"/>
            <a:ext cx="762000" cy="76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043644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Pravidelná vyšetření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061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Pravidelná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50405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Anamnéza, vyhodnocení rizika</a:t>
            </a:r>
          </a:p>
          <a:p>
            <a:endParaRPr lang="cs-CZ" dirty="0" smtClean="0"/>
          </a:p>
          <a:p>
            <a:r>
              <a:rPr lang="cs-CZ" dirty="0" smtClean="0"/>
              <a:t>Chemická </a:t>
            </a:r>
            <a:r>
              <a:rPr lang="cs-CZ" dirty="0"/>
              <a:t>analýza moči</a:t>
            </a:r>
          </a:p>
          <a:p>
            <a:endParaRPr lang="cs-CZ" dirty="0" smtClean="0"/>
          </a:p>
          <a:p>
            <a:r>
              <a:rPr lang="cs-CZ" dirty="0" smtClean="0"/>
              <a:t>Kontrola </a:t>
            </a:r>
            <a:r>
              <a:rPr lang="cs-CZ" dirty="0"/>
              <a:t>krevního tlaku a přírůstku hmotnosti</a:t>
            </a:r>
          </a:p>
          <a:p>
            <a:endParaRPr lang="cs-CZ" dirty="0" smtClean="0"/>
          </a:p>
          <a:p>
            <a:r>
              <a:rPr lang="cs-CZ" dirty="0" err="1" smtClean="0"/>
              <a:t>Bimanuální</a:t>
            </a:r>
            <a:r>
              <a:rPr lang="cs-CZ" dirty="0" smtClean="0"/>
              <a:t> </a:t>
            </a:r>
            <a:r>
              <a:rPr lang="cs-CZ" dirty="0"/>
              <a:t>vaginální vyšetření, cervix skóre</a:t>
            </a:r>
          </a:p>
          <a:p>
            <a:endParaRPr lang="cs-CZ" dirty="0" smtClean="0"/>
          </a:p>
          <a:p>
            <a:r>
              <a:rPr lang="cs-CZ" dirty="0" smtClean="0"/>
              <a:t>Detekce </a:t>
            </a:r>
            <a:r>
              <a:rPr lang="cs-CZ" dirty="0"/>
              <a:t>známek vitality plodu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3284984"/>
            <a:ext cx="762000" cy="762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16" y="2204864"/>
            <a:ext cx="762000" cy="762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395192"/>
            <a:ext cx="762000" cy="7620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5475312"/>
            <a:ext cx="762000" cy="76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8" y="1124744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05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Pravidelná vyšetření - anamnéza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Gravidita, parita, věk, gestační týden</a:t>
            </a:r>
          </a:p>
          <a:p>
            <a:r>
              <a:rPr lang="cs-CZ" dirty="0"/>
              <a:t>Rodinná anamnéza – ICHS, DM, nádory, jiná závažná onemocnění</a:t>
            </a:r>
          </a:p>
          <a:p>
            <a:r>
              <a:rPr lang="cs-CZ" dirty="0"/>
              <a:t>Osobní anamnéza – nemoci, operace</a:t>
            </a:r>
          </a:p>
          <a:p>
            <a:r>
              <a:rPr lang="cs-CZ" dirty="0"/>
              <a:t>Gynekologická anamnéza – předchozí těhotenství a porody, zákroky na čípku, herpes </a:t>
            </a:r>
            <a:r>
              <a:rPr lang="cs-CZ" dirty="0" err="1"/>
              <a:t>genitalis</a:t>
            </a:r>
            <a:r>
              <a:rPr lang="cs-CZ" dirty="0"/>
              <a:t>, jiné</a:t>
            </a:r>
          </a:p>
          <a:p>
            <a:r>
              <a:rPr lang="cs-CZ" dirty="0"/>
              <a:t>Průběh stávající gravidity - nepravidelnosti těhotenství</a:t>
            </a:r>
          </a:p>
          <a:p>
            <a:r>
              <a:rPr lang="cs-CZ" dirty="0"/>
              <a:t>Subjektivní data: PP, bolesti, odtok VP, krvácení, výtok, nauzea, </a:t>
            </a:r>
            <a:r>
              <a:rPr lang="cs-CZ" dirty="0" err="1"/>
              <a:t>cefalea</a:t>
            </a:r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716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Pravidelná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Výška, váha, krevní tlak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preeklampsie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gestační hypertenze, velký plod)</a:t>
            </a:r>
          </a:p>
          <a:p>
            <a:r>
              <a:rPr lang="cs-CZ" dirty="0"/>
              <a:t>Analýza moči – proteinurie, </a:t>
            </a:r>
            <a:r>
              <a:rPr lang="cs-CZ" dirty="0" smtClean="0"/>
              <a:t>glykosurie, ketonurie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hyperemesis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preeklampsie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diabetes, infekce)</a:t>
            </a:r>
          </a:p>
          <a:p>
            <a:r>
              <a:rPr lang="cs-CZ" dirty="0"/>
              <a:t>Cervix skóre – délka, tuhost, uzavření, umístění, naléhání velké části plodu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(hrozící předčasný porod, připravenost k indukci porodu)</a:t>
            </a:r>
          </a:p>
          <a:p>
            <a:r>
              <a:rPr lang="cs-CZ" dirty="0"/>
              <a:t>Vitalita plodu – pohyby, UZ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45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Nepravidelná vyšetření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I. Trimestr</a:t>
            </a:r>
          </a:p>
          <a:p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2137420"/>
            <a:ext cx="8953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56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1138</Words>
  <Application>Microsoft Office PowerPoint</Application>
  <PresentationFormat>Předvádění na obrazovce (4:3)</PresentationFormat>
  <Paragraphs>193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Motiv systému Office</vt:lpstr>
      <vt:lpstr>Prenatální péče</vt:lpstr>
      <vt:lpstr>Doporučené postupy</vt:lpstr>
      <vt:lpstr>Prenatální péče</vt:lpstr>
      <vt:lpstr>Vyšetření</vt:lpstr>
      <vt:lpstr>Pravidelná vyšetření</vt:lpstr>
      <vt:lpstr>Pravidelná vyšetření</vt:lpstr>
      <vt:lpstr>Pravidelná vyšetření - anamnéza</vt:lpstr>
      <vt:lpstr>Pravidelná vyšetření</vt:lpstr>
      <vt:lpstr>Nepravidelná vyšetření</vt:lpstr>
      <vt:lpstr>Nepravidelná vyšetření - I. trimestr</vt:lpstr>
      <vt:lpstr>Laboratorní vyšetření</vt:lpstr>
      <vt:lpstr>Biochemický screening</vt:lpstr>
      <vt:lpstr>Ultrazvuk v I. trimestru</vt:lpstr>
      <vt:lpstr>Nepravidelná vyšetření</vt:lpstr>
      <vt:lpstr>Nepravidelná vyšetření - II. trimestr</vt:lpstr>
      <vt:lpstr>Triple test</vt:lpstr>
      <vt:lpstr>UZ v II. trimestru</vt:lpstr>
      <vt:lpstr>Screening gestačního diabetu</vt:lpstr>
      <vt:lpstr>Screening gestačního diabetu</vt:lpstr>
      <vt:lpstr>RhD profylaxe</vt:lpstr>
      <vt:lpstr>RhD profylaxe</vt:lpstr>
      <vt:lpstr>Nepravidelná vyšetření</vt:lpstr>
      <vt:lpstr>Nepravidelná vyšetření - III. trimestr</vt:lpstr>
      <vt:lpstr>Ultrazvuk ve III. trimestru</vt:lpstr>
      <vt:lpstr>Ultrazvuk ve III. trimestru</vt:lpstr>
      <vt:lpstr>Screening streptokoků sk. B</vt:lpstr>
      <vt:lpstr>Screening streptokoků sk. B – KDY ATB</vt:lpstr>
      <vt:lpstr>Nonstress test</vt:lpstr>
      <vt:lpstr>Nonstress test</vt:lpstr>
      <vt:lpstr>Speciální vyšetření</vt:lpstr>
      <vt:lpstr>Rekapitulace</vt:lpstr>
      <vt:lpstr>Rekapitulace</vt:lpstr>
      <vt:lpstr>Prezentace aplikace PowerPoint</vt:lpstr>
    </vt:vector>
  </TitlesOfParts>
  <Company>Pražská energetika,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kučeři</cp:lastModifiedBy>
  <cp:revision>88</cp:revision>
  <dcterms:created xsi:type="dcterms:W3CDTF">2015-02-10T12:34:11Z</dcterms:created>
  <dcterms:modified xsi:type="dcterms:W3CDTF">2015-02-16T19:24:45Z</dcterms:modified>
</cp:coreProperties>
</file>