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embeddedFontLst>
    <p:embeddedFont>
      <p:font typeface="Play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YxLTK1G602tHrR5DseA4G4taq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1"/>
  </p:normalViewPr>
  <p:slideViewPr>
    <p:cSldViewPr snapToGrid="0">
      <p:cViewPr varScale="1">
        <p:scale>
          <a:sx n="116" d="100"/>
          <a:sy n="116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9" name="Google Shape;109;p4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4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Obranná a reparativní odpověď organismu na jeho poškození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Lokální reakce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Systémová reakce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Cíl: ohraničit poškozené ložisko, eliminovat šíření patogenu, stimulovat imunitní odpověď, opravit zničenou tkáň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" descr="Obsah obrázku kresba, ilustrace, Kreslený film, klipart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7575" y="1164292"/>
            <a:ext cx="3185903" cy="4561162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4"/>
          <p:cNvSpPr txBox="1"/>
          <p:nvPr/>
        </p:nvSpPr>
        <p:spPr>
          <a:xfrm>
            <a:off x="755484" y="400050"/>
            <a:ext cx="3009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Zánět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0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314" name="Google Shape;314;p20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20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0"/>
          <p:cNvPicPr preferRelativeResize="0"/>
          <p:nvPr/>
        </p:nvPicPr>
        <p:blipFill rotWithShape="1">
          <a:blip r:embed="rId3">
            <a:alphaModFix/>
          </a:blip>
          <a:srcRect l="3174" t="15172" r="4183" b="12551"/>
          <a:stretch/>
        </p:blipFill>
        <p:spPr>
          <a:xfrm>
            <a:off x="261494" y="1505491"/>
            <a:ext cx="3537522" cy="2366183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0" name="Google Shape;320;p20"/>
          <p:cNvPicPr preferRelativeResize="0"/>
          <p:nvPr/>
        </p:nvPicPr>
        <p:blipFill rotWithShape="1">
          <a:blip r:embed="rId4">
            <a:alphaModFix/>
          </a:blip>
          <a:srcRect l="1595" t="13824" r="2635" b="4316"/>
          <a:stretch/>
        </p:blipFill>
        <p:spPr>
          <a:xfrm>
            <a:off x="3988866" y="1499233"/>
            <a:ext cx="3834567" cy="2378699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1" name="Google Shape;321;p20"/>
          <p:cNvPicPr preferRelativeResize="0"/>
          <p:nvPr/>
        </p:nvPicPr>
        <p:blipFill rotWithShape="1">
          <a:blip r:embed="rId5">
            <a:alphaModFix/>
          </a:blip>
          <a:srcRect l="4323" t="25149" r="5784"/>
          <a:stretch/>
        </p:blipFill>
        <p:spPr>
          <a:xfrm>
            <a:off x="8013283" y="1509011"/>
            <a:ext cx="3739306" cy="2359142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2" name="Google Shape;322;p20"/>
          <p:cNvPicPr preferRelativeResize="0"/>
          <p:nvPr/>
        </p:nvPicPr>
        <p:blipFill rotWithShape="1">
          <a:blip r:embed="rId6">
            <a:alphaModFix/>
          </a:blip>
          <a:srcRect l="2446" t="3300" r="1723" b="4650"/>
          <a:stretch/>
        </p:blipFill>
        <p:spPr>
          <a:xfrm>
            <a:off x="261494" y="4071868"/>
            <a:ext cx="3092376" cy="2377282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3" name="Google Shape;323;p20"/>
          <p:cNvPicPr preferRelativeResize="0"/>
          <p:nvPr/>
        </p:nvPicPr>
        <p:blipFill rotWithShape="1">
          <a:blip r:embed="rId7">
            <a:alphaModFix/>
          </a:blip>
          <a:srcRect l="5414" t="25890" r="1968"/>
          <a:stretch/>
        </p:blipFill>
        <p:spPr>
          <a:xfrm>
            <a:off x="3515598" y="4071160"/>
            <a:ext cx="3750911" cy="2378699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0"/>
          <p:cNvPicPr preferRelativeResize="0"/>
          <p:nvPr/>
        </p:nvPicPr>
        <p:blipFill rotWithShape="1">
          <a:blip r:embed="rId8">
            <a:alphaModFix/>
          </a:blip>
          <a:srcRect l="20483" t="27522" r="15409"/>
          <a:stretch/>
        </p:blipFill>
        <p:spPr>
          <a:xfrm>
            <a:off x="7428238" y="4065815"/>
            <a:ext cx="4324351" cy="2389388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5" name="Google Shape;325;p20"/>
          <p:cNvSpPr txBox="1"/>
          <p:nvPr/>
        </p:nvSpPr>
        <p:spPr>
          <a:xfrm>
            <a:off x="779694" y="923270"/>
            <a:ext cx="43296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Komplikace</a:t>
            </a:r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779694" y="400050"/>
            <a:ext cx="4406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Hojení ran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5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1" name="Google Shape;121;p5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5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Infekce (bakterie, viry, paraziti, houby)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Autoimunita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Neživé příčiny (nekróza, cizorodé látky)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 descr="Obsah obrázku obraz, umění, oranžová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042" y="1633537"/>
            <a:ext cx="5420264" cy="3590925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" name="Google Shape;127;p5"/>
          <p:cNvSpPr txBox="1"/>
          <p:nvPr/>
        </p:nvSpPr>
        <p:spPr>
          <a:xfrm>
            <a:off x="755484" y="400050"/>
            <a:ext cx="3009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Příčiny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33" name="Google Shape;133;p6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6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Mikroskopické: vazodilatace, migrace leukocytů, aktivace koagulace, aktivace bolesti)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Makroskopické: Rubor, calor, dolor, tumor, functio laesa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Systémové: Horečka, vyplavení kortikoidů (stresová reakce) – až septický šok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 descr="Obsah obrázku text, diagram, snímek obrazovky, grafický design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4271" y="1087085"/>
            <a:ext cx="3336270" cy="4715576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6"/>
          <p:cNvSpPr txBox="1"/>
          <p:nvPr/>
        </p:nvSpPr>
        <p:spPr>
          <a:xfrm>
            <a:off x="755484" y="400050"/>
            <a:ext cx="3009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Projevy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7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45" name="Google Shape;145;p7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7"/>
          <p:cNvSpPr txBox="1"/>
          <p:nvPr/>
        </p:nvSpPr>
        <p:spPr>
          <a:xfrm>
            <a:off x="755475" y="1668827"/>
            <a:ext cx="3702600" cy="4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Kauzální: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Chirurgická: incize abscesu a drenáž, resekce nekróz, odstranění poškozeného or</a:t>
            </a:r>
            <a:r>
              <a:rPr lang="cs-CZ" sz="1800">
                <a:solidFill>
                  <a:srgbClr val="FFFFFF"/>
                </a:solidFill>
              </a:rPr>
              <a:t>gánu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Farmakologická: antibiotika, antivirotika, antimykotika, antiparazitika, kortikoi</a:t>
            </a:r>
            <a:r>
              <a:rPr lang="cs-CZ" sz="1800">
                <a:solidFill>
                  <a:srgbClr val="FFFFFF"/>
                </a:solidFill>
              </a:rPr>
              <a:t>dy, biologická léčba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Symptomatická: antipyretika, analgetika, hydratace, výživa </a:t>
            </a:r>
            <a:endParaRPr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7" descr="Obsah obrázku lékařský, Lékařské vybavení, zdravotní péče, Léčebná procedura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 l="2649" r="449" b="2119"/>
          <a:stretch/>
        </p:blipFill>
        <p:spPr>
          <a:xfrm>
            <a:off x="6207344" y="1244598"/>
            <a:ext cx="5204962" cy="4400550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7"/>
          <p:cNvSpPr txBox="1"/>
          <p:nvPr/>
        </p:nvSpPr>
        <p:spPr>
          <a:xfrm>
            <a:off x="755484" y="400050"/>
            <a:ext cx="3009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Terapie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47" name="Google Shape;247;p15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15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– 3 dny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Zástava krvácení, vyčištění rány od nečistot a nekrózy, zahájení zánětlivé reakce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Zarudnutí, otok, bolest, někdy sekrece</a:t>
            </a:r>
            <a:endParaRPr/>
          </a:p>
        </p:txBody>
      </p:sp>
      <p:pic>
        <p:nvPicPr>
          <p:cNvPr id="252" name="Google Shape;252;p15" descr="Obsah obrázku osoba, kůže, břicho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8516" y="1857375"/>
            <a:ext cx="5588000" cy="3143250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3" name="Google Shape;253;p15"/>
          <p:cNvSpPr txBox="1"/>
          <p:nvPr/>
        </p:nvSpPr>
        <p:spPr>
          <a:xfrm>
            <a:off x="779694" y="923270"/>
            <a:ext cx="43296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Zánětlivá (exsudativní) fáze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779694" y="400050"/>
            <a:ext cx="4406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Fyziologické hojení ran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6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0" name="Google Shape;260;p16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16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Začíná 4. den, trvá několik týdnů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Granulační tkáň, neoangiogeneze, kolagenová vlákna</a:t>
            </a:r>
            <a:endParaRPr/>
          </a:p>
        </p:txBody>
      </p:sp>
      <p:pic>
        <p:nvPicPr>
          <p:cNvPr id="265" name="Google Shape;265;p16" descr="Obsah obrázku osoba, kůže, Maso, detail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 t="17084" r="16745" b="10277"/>
          <a:stretch/>
        </p:blipFill>
        <p:spPr>
          <a:xfrm>
            <a:off x="6350361" y="1236641"/>
            <a:ext cx="5061945" cy="4416464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6" name="Google Shape;266;p16"/>
          <p:cNvSpPr txBox="1"/>
          <p:nvPr/>
        </p:nvSpPr>
        <p:spPr>
          <a:xfrm>
            <a:off x="779694" y="923270"/>
            <a:ext cx="43296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Granulační (proliferační) fáze</a:t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779694" y="400050"/>
            <a:ext cx="4406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Fyziologické hojení ran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73" name="Google Shape;273;p17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17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Konečná fáze, rána uzavřena nově vytvořeným epitelem (kůží)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Různé trvání, překryv jednotlivých fází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Tvorba definitivní jizvy</a:t>
            </a:r>
            <a:endParaRPr/>
          </a:p>
        </p:txBody>
      </p:sp>
      <p:pic>
        <p:nvPicPr>
          <p:cNvPr id="278" name="Google Shape;278;p17" descr="Obsah obrázku osoba, hřebík, Maso, prst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 l="5821" t="25254" r="10556" b="5832"/>
          <a:stretch/>
        </p:blipFill>
        <p:spPr>
          <a:xfrm>
            <a:off x="6997952" y="1381487"/>
            <a:ext cx="3755773" cy="4126771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9" name="Google Shape;279;p17"/>
          <p:cNvSpPr txBox="1"/>
          <p:nvPr/>
        </p:nvSpPr>
        <p:spPr>
          <a:xfrm>
            <a:off x="779694" y="923270"/>
            <a:ext cx="43296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Epitelizační fáze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779694" y="400050"/>
            <a:ext cx="4406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Fyziologické hojení ran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8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86" name="Google Shape;286;p18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8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Infekce rány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Nekróza (odumření tkáně)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Gangréna (sekundárně změněná nekróza) – suchá, vlhká</a:t>
            </a:r>
            <a:endParaRPr/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3">
            <a:alphaModFix/>
          </a:blip>
          <a:srcRect l="2624" t="7799" r="2746" b="4875"/>
          <a:stretch/>
        </p:blipFill>
        <p:spPr>
          <a:xfrm>
            <a:off x="5743574" y="1471877"/>
            <a:ext cx="3448051" cy="2042848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2" name="Google Shape;29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308611" y="3060058"/>
            <a:ext cx="2156900" cy="3834490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18"/>
          <p:cNvSpPr txBox="1"/>
          <p:nvPr/>
        </p:nvSpPr>
        <p:spPr>
          <a:xfrm>
            <a:off x="779694" y="923270"/>
            <a:ext cx="43296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Komplikace</a:t>
            </a:r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779694" y="400050"/>
            <a:ext cx="4406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Hojení ran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9"/>
          <p:cNvGrpSpPr/>
          <p:nvPr/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300" name="Google Shape;300;p19"/>
            <p:cNvSpPr/>
            <p:nvPr/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>
              <a:gsLst>
                <a:gs pos="0">
                  <a:srgbClr val="78206E"/>
                </a:gs>
                <a:gs pos="60000">
                  <a:srgbClr val="D86CCC">
                    <a:alpha val="0"/>
                  </a:srgbClr>
                </a:gs>
                <a:gs pos="100000">
                  <a:srgbClr val="D86CCC">
                    <a:alpha val="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>
              <a:gsLst>
                <a:gs pos="0">
                  <a:srgbClr val="F2A982">
                    <a:alpha val="77647"/>
                  </a:srgbClr>
                </a:gs>
                <a:gs pos="3000">
                  <a:srgbClr val="F2A982">
                    <a:alpha val="77647"/>
                  </a:srgbClr>
                </a:gs>
                <a:gs pos="42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 rot="-54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rgbClr val="A02B93">
                    <a:alpha val="85882"/>
                  </a:srgbClr>
                </a:gs>
                <a:gs pos="57000">
                  <a:srgbClr val="E97132">
                    <a:alpha val="0"/>
                  </a:srgbClr>
                </a:gs>
                <a:gs pos="100000">
                  <a:srgbClr val="E97132">
                    <a:alpha val="0"/>
                  </a:srgbClr>
                </a:gs>
              </a:gsLst>
              <a:lin ang="1380000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19"/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9" descr="Obsah obrázku Maso, zranění, žíla, osoba&#10;&#10;Obsah vygenerovaný umělou inteligencí může být nesprávný."/>
          <p:cNvPicPr preferRelativeResize="0"/>
          <p:nvPr/>
        </p:nvPicPr>
        <p:blipFill rotWithShape="1">
          <a:blip r:embed="rId3">
            <a:alphaModFix/>
          </a:blip>
          <a:srcRect l="3185" t="17338" r="11057" b="12590"/>
          <a:stretch/>
        </p:blipFill>
        <p:spPr>
          <a:xfrm>
            <a:off x="368770" y="1838325"/>
            <a:ext cx="5208522" cy="3181349"/>
          </a:xfrm>
          <a:prstGeom prst="rect">
            <a:avLst/>
          </a:prstGeom>
          <a:noFill/>
          <a:ln w="57150" cap="flat" cmpd="sng">
            <a:solidFill>
              <a:srgbClr val="AA40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6" name="Google Shape;306;p19" descr="Obsah obrázku osoba, Maso, žíla, hřebík&#10;&#10;Obsah vygenerovaný umělou inteligencí může být nesprávný."/>
          <p:cNvPicPr preferRelativeResize="0"/>
          <p:nvPr/>
        </p:nvPicPr>
        <p:blipFill rotWithShape="1">
          <a:blip r:embed="rId4">
            <a:alphaModFix/>
          </a:blip>
          <a:srcRect l="4152" t="11287" r="33995" b="6473"/>
          <a:stretch/>
        </p:blipFill>
        <p:spPr>
          <a:xfrm rot="5400000">
            <a:off x="7096921" y="609039"/>
            <a:ext cx="3181350" cy="5639920"/>
          </a:xfrm>
          <a:prstGeom prst="rect">
            <a:avLst/>
          </a:prstGeom>
          <a:noFill/>
          <a:ln w="57150" cap="flat" cmpd="sng">
            <a:solidFill>
              <a:srgbClr val="EA835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7" name="Google Shape;307;p19"/>
          <p:cNvSpPr txBox="1"/>
          <p:nvPr/>
        </p:nvSpPr>
        <p:spPr>
          <a:xfrm>
            <a:off x="779694" y="923270"/>
            <a:ext cx="43296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Komplikace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779694" y="400050"/>
            <a:ext cx="4406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Hojení ran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Širokoúhlá obrazovka</PresentationFormat>
  <Paragraphs>54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Kučera Lukáš</dc:creator>
  <cp:lastModifiedBy>Kristina Magdalena Waagnerová</cp:lastModifiedBy>
  <cp:revision>1</cp:revision>
  <dcterms:created xsi:type="dcterms:W3CDTF">2024-07-01T18:15:10Z</dcterms:created>
  <dcterms:modified xsi:type="dcterms:W3CDTF">2026-04-20T19:50:58Z</dcterms:modified>
</cp:coreProperties>
</file>