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74" r:id="rId3"/>
    <p:sldId id="273" r:id="rId4"/>
    <p:sldId id="276" r:id="rId5"/>
    <p:sldId id="275" r:id="rId6"/>
    <p:sldId id="277" r:id="rId7"/>
    <p:sldId id="278" r:id="rId8"/>
    <p:sldId id="259" r:id="rId9"/>
    <p:sldId id="260" r:id="rId10"/>
    <p:sldId id="279" r:id="rId11"/>
    <p:sldId id="28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B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64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92883-F27F-4A6A-ABFD-49E735E2DDCE}" type="datetimeFigureOut">
              <a:rPr lang="cs-CZ" smtClean="0"/>
              <a:t>06.03.2026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DED619-9DAD-43B8-8FAB-E901961191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6298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cs-CZ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cs-CZ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Psychoterapeutické metody v práci PA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Lenka Emrová, Ph.D.</a:t>
            </a:r>
          </a:p>
          <a:p>
            <a:r>
              <a:rPr lang="cs-CZ" dirty="0"/>
              <a:t>1. přednáška</a:t>
            </a:r>
          </a:p>
        </p:txBody>
      </p:sp>
    </p:spTree>
    <p:extLst>
      <p:ext uri="{BB962C8B-B14F-4D97-AF65-F5344CB8AC3E}">
        <p14:creationId xmlns:p14="http://schemas.microsoft.com/office/powerpoint/2010/main" val="248842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41071" y="22920"/>
            <a:ext cx="8911687" cy="1280890"/>
          </a:xfrm>
        </p:spPr>
        <p:txBody>
          <a:bodyPr/>
          <a:lstStyle/>
          <a:p>
            <a:r>
              <a:rPr lang="cs-CZ" dirty="0"/>
              <a:t>Psychologické směry - psychoterapie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2009661" y="663365"/>
            <a:ext cx="9774506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cs-CZ" b="1" dirty="0"/>
              <a:t>Hlubinná psychoterapie </a:t>
            </a:r>
            <a:r>
              <a:rPr lang="cs-CZ" dirty="0"/>
              <a:t>(</a:t>
            </a:r>
            <a:r>
              <a:rPr lang="cs-CZ" dirty="0" err="1"/>
              <a:t>Jungiánská</a:t>
            </a:r>
            <a:r>
              <a:rPr lang="cs-CZ" dirty="0"/>
              <a:t>, </a:t>
            </a:r>
            <a:r>
              <a:rPr lang="cs-CZ" dirty="0" err="1"/>
              <a:t>Adlerovská</a:t>
            </a:r>
            <a:r>
              <a:rPr lang="cs-CZ" dirty="0"/>
              <a:t>, Psychoanalýza, Otto Rank psychoterapie porodního traumatu)</a:t>
            </a:r>
          </a:p>
          <a:p>
            <a:r>
              <a:rPr lang="cs-CZ" b="1" dirty="0"/>
              <a:t>Dynamická terapie </a:t>
            </a:r>
            <a:r>
              <a:rPr lang="cs-CZ" dirty="0"/>
              <a:t>(Horneyová, </a:t>
            </a:r>
            <a:r>
              <a:rPr lang="cs-CZ" dirty="0" err="1"/>
              <a:t>Sullivan</a:t>
            </a:r>
            <a:r>
              <a:rPr lang="cs-CZ" dirty="0"/>
              <a:t>)</a:t>
            </a:r>
          </a:p>
        </p:txBody>
      </p:sp>
      <p:sp>
        <p:nvSpPr>
          <p:cNvPr id="5" name="TextovéPole 4"/>
          <p:cNvSpPr txBox="1"/>
          <p:nvPr/>
        </p:nvSpPr>
        <p:spPr>
          <a:xfrm>
            <a:off x="2009661" y="1657338"/>
            <a:ext cx="9774506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 err="1"/>
              <a:t>Ericksonovská</a:t>
            </a:r>
            <a:r>
              <a:rPr lang="cs-CZ" dirty="0"/>
              <a:t> hypnoterapie, </a:t>
            </a:r>
            <a:r>
              <a:rPr lang="cs-CZ" dirty="0" err="1"/>
              <a:t>hypnoporod</a:t>
            </a: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2009661" y="2135661"/>
            <a:ext cx="9774506" cy="92333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Behaviorální (</a:t>
            </a:r>
            <a:r>
              <a:rPr lang="cs-CZ" dirty="0" err="1">
                <a:solidFill>
                  <a:schemeClr val="bg1"/>
                </a:solidFill>
              </a:rPr>
              <a:t>Wolpe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  <a:p>
            <a:r>
              <a:rPr lang="cs-CZ" dirty="0">
                <a:solidFill>
                  <a:schemeClr val="bg1"/>
                </a:solidFill>
              </a:rPr>
              <a:t>Kognitivní terapie (racionálně emoční terapie </a:t>
            </a:r>
            <a:r>
              <a:rPr lang="cs-CZ" dirty="0" err="1">
                <a:solidFill>
                  <a:schemeClr val="bg1"/>
                </a:solidFill>
              </a:rPr>
              <a:t>Ellise</a:t>
            </a:r>
            <a:r>
              <a:rPr lang="cs-CZ" dirty="0">
                <a:solidFill>
                  <a:schemeClr val="bg1"/>
                </a:solidFill>
              </a:rPr>
              <a:t>, kognitivní terapie Becka, </a:t>
            </a:r>
          </a:p>
          <a:p>
            <a:r>
              <a:rPr lang="cs-CZ" dirty="0">
                <a:solidFill>
                  <a:schemeClr val="bg1"/>
                </a:solidFill>
              </a:rPr>
              <a:t>kognitivně behaviorální terapie)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009661" y="3140843"/>
            <a:ext cx="9774506" cy="64633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Komunikační terapie (</a:t>
            </a:r>
            <a:r>
              <a:rPr lang="cs-CZ" dirty="0" err="1">
                <a:solidFill>
                  <a:schemeClr val="bg1"/>
                </a:solidFill>
              </a:rPr>
              <a:t>Watzlawick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  <a:p>
            <a:r>
              <a:rPr lang="cs-CZ" dirty="0" err="1">
                <a:solidFill>
                  <a:schemeClr val="bg1"/>
                </a:solidFill>
              </a:rPr>
              <a:t>Gestalt</a:t>
            </a:r>
            <a:r>
              <a:rPr lang="cs-CZ" dirty="0">
                <a:solidFill>
                  <a:schemeClr val="bg1"/>
                </a:solidFill>
              </a:rPr>
              <a:t> terapie (</a:t>
            </a:r>
            <a:r>
              <a:rPr lang="cs-CZ" dirty="0" err="1">
                <a:solidFill>
                  <a:schemeClr val="bg1"/>
                </a:solidFill>
              </a:rPr>
              <a:t>Perls</a:t>
            </a:r>
            <a:r>
              <a:rPr lang="cs-CZ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009661" y="3869026"/>
            <a:ext cx="9774507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Existenciální a humanistická terapie (</a:t>
            </a:r>
            <a:r>
              <a:rPr lang="cs-CZ" dirty="0" err="1">
                <a:solidFill>
                  <a:schemeClr val="bg1"/>
                </a:solidFill>
              </a:rPr>
              <a:t>daseinsanalýza</a:t>
            </a:r>
            <a:r>
              <a:rPr lang="cs-CZ" dirty="0">
                <a:solidFill>
                  <a:schemeClr val="bg1"/>
                </a:solidFill>
              </a:rPr>
              <a:t>, logoterapie, humanistická terapie)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2009661" y="4583979"/>
            <a:ext cx="9774506" cy="369332"/>
          </a:xfrm>
          <a:prstGeom prst="rect">
            <a:avLst/>
          </a:prstGeom>
          <a:solidFill>
            <a:srgbClr val="68B343"/>
          </a:solidFill>
        </p:spPr>
        <p:txBody>
          <a:bodyPr wrap="square" rtlCol="0">
            <a:spAutoFit/>
          </a:bodyPr>
          <a:lstStyle/>
          <a:p>
            <a:r>
              <a:rPr lang="cs-CZ" dirty="0" err="1">
                <a:solidFill>
                  <a:schemeClr val="bg1"/>
                </a:solidFill>
              </a:rPr>
              <a:t>Rogersovská</a:t>
            </a:r>
            <a:r>
              <a:rPr lang="cs-CZ" dirty="0">
                <a:solidFill>
                  <a:schemeClr val="bg1"/>
                </a:solidFill>
              </a:rPr>
              <a:t> terapie, </a:t>
            </a:r>
            <a:r>
              <a:rPr lang="cs-CZ" dirty="0" err="1">
                <a:solidFill>
                  <a:schemeClr val="bg1"/>
                </a:solidFill>
              </a:rPr>
              <a:t>encounterové</a:t>
            </a:r>
            <a:r>
              <a:rPr lang="cs-CZ" dirty="0">
                <a:solidFill>
                  <a:schemeClr val="bg1"/>
                </a:solidFill>
              </a:rPr>
              <a:t> skupiny</a:t>
            </a:r>
          </a:p>
        </p:txBody>
      </p:sp>
      <p:sp>
        <p:nvSpPr>
          <p:cNvPr id="11" name="TextovéPole 10"/>
          <p:cNvSpPr txBox="1"/>
          <p:nvPr/>
        </p:nvSpPr>
        <p:spPr>
          <a:xfrm>
            <a:off x="2009661" y="5038368"/>
            <a:ext cx="9774506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cs-CZ" dirty="0" err="1"/>
              <a:t>Bálintoské</a:t>
            </a:r>
            <a:r>
              <a:rPr lang="cs-CZ" dirty="0"/>
              <a:t> skupiny</a:t>
            </a:r>
          </a:p>
        </p:txBody>
      </p:sp>
      <p:sp>
        <p:nvSpPr>
          <p:cNvPr id="12" name="TextovéPole 11"/>
          <p:cNvSpPr txBox="1"/>
          <p:nvPr/>
        </p:nvSpPr>
        <p:spPr>
          <a:xfrm>
            <a:off x="2009661" y="5473970"/>
            <a:ext cx="9774506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dirty="0"/>
              <a:t>Supervize</a:t>
            </a:r>
          </a:p>
        </p:txBody>
      </p:sp>
      <p:sp>
        <p:nvSpPr>
          <p:cNvPr id="14" name="TextovéPole 13"/>
          <p:cNvSpPr txBox="1"/>
          <p:nvPr/>
        </p:nvSpPr>
        <p:spPr>
          <a:xfrm>
            <a:off x="2009661" y="5909572"/>
            <a:ext cx="9774506" cy="646331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Expresivní terapie (muzikoterapie, taneční a pohybová terapie, arteterapie, psychodrama..)</a:t>
            </a:r>
          </a:p>
        </p:txBody>
      </p:sp>
    </p:spTree>
    <p:extLst>
      <p:ext uri="{BB962C8B-B14F-4D97-AF65-F5344CB8AC3E}">
        <p14:creationId xmlns:p14="http://schemas.microsoft.com/office/powerpoint/2010/main" val="4082422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85AF5F-A259-408E-1FE0-EBCFB47B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Literatura: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78A693-5EEA-B626-654B-98F339BD6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2735" y="1642188"/>
            <a:ext cx="9451877" cy="4269034"/>
          </a:xfrm>
        </p:spPr>
        <p:txBody>
          <a:bodyPr>
            <a:normAutofit lnSpcReduction="10000"/>
          </a:bodyPr>
          <a:lstStyle/>
          <a:p>
            <a:r>
              <a:rPr lang="cs-CZ" dirty="0" err="1"/>
              <a:t>Balint</a:t>
            </a:r>
            <a:r>
              <a:rPr lang="cs-CZ" dirty="0"/>
              <a:t>, M. (2014). </a:t>
            </a:r>
            <a:r>
              <a:rPr lang="cs-CZ" i="1" dirty="0"/>
              <a:t>Lékař, jeho pacient a nemoc</a:t>
            </a:r>
            <a:r>
              <a:rPr lang="cs-CZ" dirty="0"/>
              <a:t>. Grada.</a:t>
            </a:r>
          </a:p>
          <a:p>
            <a:r>
              <a:rPr lang="cs-CZ" dirty="0"/>
              <a:t>Beck, J. S. (2011). </a:t>
            </a:r>
            <a:r>
              <a:rPr lang="cs-CZ" i="1" dirty="0"/>
              <a:t>Kognitivně behaviorální terapie: Základy a další rozvoj</a:t>
            </a:r>
            <a:r>
              <a:rPr lang="cs-CZ" dirty="0"/>
              <a:t>. Portál.</a:t>
            </a:r>
          </a:p>
          <a:p>
            <a:r>
              <a:rPr lang="cs-CZ" dirty="0"/>
              <a:t>Dick-</a:t>
            </a:r>
            <a:r>
              <a:rPr lang="cs-CZ" dirty="0" err="1"/>
              <a:t>Read</a:t>
            </a:r>
            <a:r>
              <a:rPr lang="cs-CZ" dirty="0"/>
              <a:t>, G. (2013). </a:t>
            </a:r>
            <a:r>
              <a:rPr lang="cs-CZ" i="1" dirty="0"/>
              <a:t>Přirozený porod</a:t>
            </a:r>
            <a:r>
              <a:rPr lang="cs-CZ" dirty="0"/>
              <a:t>.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Woman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.</a:t>
            </a:r>
          </a:p>
          <a:p>
            <a:r>
              <a:rPr lang="cs-CZ" dirty="0" err="1"/>
              <a:t>Gaskin</a:t>
            </a:r>
            <a:r>
              <a:rPr lang="cs-CZ" dirty="0"/>
              <a:t>, I. M. (2012). </a:t>
            </a:r>
            <a:r>
              <a:rPr lang="cs-CZ" i="1" dirty="0"/>
              <a:t>Průvodce přirozeným porodem</a:t>
            </a:r>
            <a:r>
              <a:rPr lang="cs-CZ" dirty="0"/>
              <a:t>.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Woman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.</a:t>
            </a:r>
          </a:p>
          <a:p>
            <a:r>
              <a:rPr lang="cs-CZ" dirty="0" err="1"/>
              <a:t>Odent</a:t>
            </a:r>
            <a:r>
              <a:rPr lang="cs-CZ" dirty="0"/>
              <a:t>, M. (2013). </a:t>
            </a:r>
            <a:r>
              <a:rPr lang="cs-CZ" i="1" dirty="0"/>
              <a:t>Zrození přirozeného porodu</a:t>
            </a:r>
            <a:r>
              <a:rPr lang="cs-CZ" dirty="0"/>
              <a:t>. Argo.</a:t>
            </a:r>
          </a:p>
          <a:p>
            <a:r>
              <a:rPr lang="cs-CZ" dirty="0" err="1"/>
              <a:t>Odent</a:t>
            </a:r>
            <a:r>
              <a:rPr lang="cs-CZ" dirty="0"/>
              <a:t>, M. (2014). </a:t>
            </a:r>
            <a:r>
              <a:rPr lang="cs-CZ" i="1" dirty="0"/>
              <a:t>Láska jako věda</a:t>
            </a:r>
            <a:r>
              <a:rPr lang="cs-CZ" dirty="0"/>
              <a:t>.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Woman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.</a:t>
            </a:r>
          </a:p>
          <a:p>
            <a:r>
              <a:rPr lang="cs-CZ" dirty="0" err="1"/>
              <a:t>Rankl</a:t>
            </a:r>
            <a:r>
              <a:rPr lang="cs-CZ" dirty="0"/>
              <a:t>, I. (2019). </a:t>
            </a:r>
            <a:r>
              <a:rPr lang="cs-CZ" i="1" dirty="0"/>
              <a:t>Psychologie porodního traumatu</a:t>
            </a:r>
            <a:r>
              <a:rPr lang="cs-CZ" dirty="0"/>
              <a:t>. Portál.</a:t>
            </a:r>
          </a:p>
          <a:p>
            <a:r>
              <a:rPr lang="cs-CZ" dirty="0" err="1"/>
              <a:t>Rogers</a:t>
            </a:r>
            <a:r>
              <a:rPr lang="cs-CZ" dirty="0"/>
              <a:t>, C. R. (2014). </a:t>
            </a:r>
            <a:r>
              <a:rPr lang="cs-CZ" i="1" dirty="0"/>
              <a:t>Způsob bytí</a:t>
            </a:r>
            <a:r>
              <a:rPr lang="cs-CZ" dirty="0"/>
              <a:t>. Portál.</a:t>
            </a:r>
          </a:p>
          <a:p>
            <a:r>
              <a:rPr lang="cs-CZ" dirty="0"/>
              <a:t>Rosenberg, M. B. (2016). </a:t>
            </a:r>
            <a:r>
              <a:rPr lang="cs-CZ" i="1" dirty="0"/>
              <a:t>Nenásilná komunikace: Jazyk života</a:t>
            </a:r>
            <a:r>
              <a:rPr lang="cs-CZ" dirty="0"/>
              <a:t>. Portál.</a:t>
            </a:r>
          </a:p>
          <a:p>
            <a:r>
              <a:rPr lang="cs-CZ" dirty="0"/>
              <a:t>Schmid, V. (2018). </a:t>
            </a:r>
            <a:r>
              <a:rPr lang="cs-CZ" i="1" dirty="0"/>
              <a:t>Zdravé těhotenství, přirozený porod</a:t>
            </a:r>
            <a:r>
              <a:rPr lang="cs-CZ" dirty="0"/>
              <a:t>.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Woman</a:t>
            </a:r>
            <a:r>
              <a:rPr lang="cs-CZ" dirty="0"/>
              <a:t> </a:t>
            </a:r>
            <a:r>
              <a:rPr lang="cs-CZ" dirty="0" err="1"/>
              <a:t>Press</a:t>
            </a:r>
            <a:r>
              <a:rPr lang="cs-CZ" dirty="0"/>
              <a:t>.</a:t>
            </a:r>
          </a:p>
          <a:p>
            <a:r>
              <a:rPr lang="cs-CZ" dirty="0" err="1"/>
              <a:t>Siegel</a:t>
            </a:r>
            <a:r>
              <a:rPr lang="cs-CZ" dirty="0"/>
              <a:t>, D. J. (2014). </a:t>
            </a:r>
            <a:r>
              <a:rPr lang="cs-CZ" i="1" dirty="0" err="1"/>
              <a:t>Mindful</a:t>
            </a:r>
            <a:r>
              <a:rPr lang="cs-CZ" i="1" dirty="0"/>
              <a:t> mozek</a:t>
            </a:r>
            <a:r>
              <a:rPr lang="cs-CZ" dirty="0"/>
              <a:t>. Portál.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4893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Pojem psychoterapie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b="1" dirty="0"/>
              <a:t>Obor </a:t>
            </a:r>
          </a:p>
          <a:p>
            <a:pPr lvl="1"/>
            <a:r>
              <a:rPr lang="cs-CZ" dirty="0"/>
              <a:t>obor interdisciplinární, </a:t>
            </a:r>
          </a:p>
          <a:p>
            <a:pPr lvl="1"/>
            <a:r>
              <a:rPr lang="cs-CZ" dirty="0"/>
              <a:t>vědní disciplína, </a:t>
            </a:r>
          </a:p>
          <a:p>
            <a:pPr lvl="1"/>
            <a:r>
              <a:rPr lang="cs-CZ" dirty="0"/>
              <a:t>empirická a aplikovaná věda, která se dělí na část obecnou (teorie, metody a výzkumná data) a speciální (aplikace na jednotlivé druhy poruch). </a:t>
            </a:r>
          </a:p>
          <a:p>
            <a:r>
              <a:rPr lang="cs-CZ" b="1" dirty="0"/>
              <a:t>Činnost</a:t>
            </a:r>
          </a:p>
          <a:p>
            <a:pPr lvl="1"/>
            <a:r>
              <a:rPr lang="cs-CZ" dirty="0"/>
              <a:t>Psychoterapie je léčebná činnost, </a:t>
            </a:r>
          </a:p>
          <a:p>
            <a:pPr lvl="1"/>
            <a:r>
              <a:rPr lang="cs-CZ" dirty="0"/>
              <a:t>léčebné působení, </a:t>
            </a:r>
          </a:p>
          <a:p>
            <a:pPr lvl="1"/>
            <a:r>
              <a:rPr lang="cs-CZ" dirty="0"/>
              <a:t>specializovaná metoda léčení nebo soubor léčebných metod.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29014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a cíle psychoterapie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2592925" y="1635617"/>
            <a:ext cx="8915400" cy="4932427"/>
          </a:xfrm>
        </p:spPr>
        <p:txBody>
          <a:bodyPr/>
          <a:lstStyle/>
          <a:p>
            <a:r>
              <a:rPr lang="cs-CZ" dirty="0"/>
              <a:t>„Každá psychoterapie se snaží pomocí psychologických prostředků zprostředkovat člověku, který přichází do terapie, poznání toho, co se s ním děje a čemu většinou on nerozumí. Každá terapie se snaží umožnit takovému člověku dosáhnout nějaké změny, která vychází přímo z něj a z jeho vlastní zkušenosti. Je důležité, aby lépe rozuměl sám sobě i druhým.“ </a:t>
            </a:r>
          </a:p>
          <a:p>
            <a:pPr marL="3657600" lvl="8" indent="0">
              <a:buNone/>
            </a:pPr>
            <a:r>
              <a:rPr lang="cs-CZ" dirty="0"/>
              <a:t>Ján </a:t>
            </a:r>
            <a:r>
              <a:rPr lang="cs-CZ" dirty="0" err="1"/>
              <a:t>Praško</a:t>
            </a:r>
            <a:r>
              <a:rPr lang="cs-CZ" dirty="0"/>
              <a:t>, Hovory o psychoterapii, 2001</a:t>
            </a:r>
          </a:p>
          <a:p>
            <a:pPr marL="3657600" lvl="8" indent="0">
              <a:buNone/>
            </a:pPr>
            <a:endParaRPr lang="cs-CZ" dirty="0"/>
          </a:p>
          <a:p>
            <a:pPr marL="400050" indent="-285750"/>
            <a:r>
              <a:rPr lang="cs-CZ" dirty="0"/>
              <a:t>Cílem psychoterapie je </a:t>
            </a:r>
          </a:p>
          <a:p>
            <a:pPr marL="800100" lvl="1"/>
            <a:r>
              <a:rPr lang="cs-CZ" dirty="0"/>
              <a:t>odstranění chorobných příznaků</a:t>
            </a:r>
          </a:p>
          <a:p>
            <a:pPr marL="800100" lvl="1"/>
            <a:r>
              <a:rPr lang="cs-CZ" dirty="0"/>
              <a:t>reedukace, resocializace, reorganizace, restrukturace, rozvoj či integrace pacientovy osobnosti.</a:t>
            </a:r>
          </a:p>
        </p:txBody>
      </p:sp>
    </p:spTree>
    <p:extLst>
      <p:ext uri="{BB962C8B-B14F-4D97-AF65-F5344CB8AC3E}">
        <p14:creationId xmlns:p14="http://schemas.microsoft.com/office/powerpoint/2010/main" val="9477713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Kdo provádí psychoterapii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/>
              <a:t>Odborná psychoterapie</a:t>
            </a:r>
          </a:p>
          <a:p>
            <a:pPr lvl="1"/>
            <a:r>
              <a:rPr lang="cs-CZ" dirty="0"/>
              <a:t>Kvalifikovaný pracovník s ukončeným VŠ vzděláním psychologického či jiného směru</a:t>
            </a:r>
          </a:p>
          <a:p>
            <a:pPr lvl="1"/>
            <a:r>
              <a:rPr lang="cs-CZ" dirty="0"/>
              <a:t>Absolvent některého z psychoterapeutických výcviků </a:t>
            </a:r>
          </a:p>
          <a:p>
            <a:pPr lvl="1"/>
            <a:r>
              <a:rPr lang="cs-CZ" dirty="0"/>
              <a:t>2-4-5 letý výcvik u akreditovaného institutu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cs-CZ" dirty="0"/>
              <a:t>Podpůrná psychoterapie </a:t>
            </a:r>
          </a:p>
          <a:p>
            <a:pPr lvl="1"/>
            <a:r>
              <a:rPr lang="cs-CZ" dirty="0"/>
              <a:t>Podpůrná psychoterapie se nesnaží měnit osobnost, spíše poskytuje porozumění, podporu a pomoc.</a:t>
            </a:r>
          </a:p>
          <a:p>
            <a:pPr lvl="1"/>
            <a:r>
              <a:rPr lang="cs-CZ" dirty="0"/>
              <a:t>Zdravotník či jiné pomáhající profese</a:t>
            </a:r>
          </a:p>
          <a:p>
            <a:pPr lvl="1"/>
            <a:r>
              <a:rPr lang="cs-CZ" dirty="0"/>
              <a:t>2 letý výcvik u akreditovaného institutu</a:t>
            </a:r>
          </a:p>
        </p:txBody>
      </p:sp>
    </p:spTree>
    <p:extLst>
      <p:ext uri="{BB962C8B-B14F-4D97-AF65-F5344CB8AC3E}">
        <p14:creationId xmlns:p14="http://schemas.microsoft.com/office/powerpoint/2010/main" val="1297224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Psychoterapie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54321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Psychoterapie je léčebné působení psychologickými prostředky, ke kterým patří slova, rozhovor, neverbální chování, podněcování emocí, vytvoření terapeutického stavu, sugesce, učení, aj. </a:t>
            </a:r>
          </a:p>
          <a:p>
            <a:r>
              <a:rPr lang="cs-CZ" dirty="0"/>
              <a:t>Psychoterapie je léčebné působení na nemoc, poruchu nebo anomálii.</a:t>
            </a:r>
          </a:p>
          <a:p>
            <a:r>
              <a:rPr lang="cs-CZ" dirty="0"/>
              <a:t>Působí na psychiku a prostřednictvím psychiky na celý organismus nemocného. </a:t>
            </a:r>
          </a:p>
          <a:p>
            <a:r>
              <a:rPr lang="cs-CZ" dirty="0"/>
              <a:t>Je to cílevědomé působení na duševní procesy, funkce a stavy, na osobnost a její vztahy, na poruchy a činitele, které poruchy vyvolávají. </a:t>
            </a:r>
          </a:p>
          <a:p>
            <a:r>
              <a:rPr lang="cs-CZ" dirty="0"/>
              <a:t>Psychoterapie </a:t>
            </a:r>
          </a:p>
          <a:p>
            <a:pPr lvl="1"/>
            <a:r>
              <a:rPr lang="cs-CZ" dirty="0"/>
              <a:t>má odstranit nebo zmírnit potíže a podle možnosti i jejich příčiny. </a:t>
            </a:r>
          </a:p>
          <a:p>
            <a:pPr lvl="1"/>
            <a:r>
              <a:rPr lang="cs-CZ" dirty="0"/>
              <a:t>má vést k obnovení zdraví, k poznání a omezení sebezničujícího chování, k účelnému zvládání problémů, konfliktů a životních úkolů. </a:t>
            </a:r>
          </a:p>
          <a:p>
            <a:pPr lvl="1"/>
            <a:r>
              <a:rPr lang="cs-CZ" dirty="0"/>
              <a:t>má vést k naplňování životního smyslu, k pocitu vyrovnanosti a spokojenosti. </a:t>
            </a:r>
          </a:p>
          <a:p>
            <a:r>
              <a:rPr lang="cs-CZ" dirty="0"/>
              <a:t>V průběhu psychoterapie dochází ke změnám v prožívání a chování pacienta. </a:t>
            </a:r>
          </a:p>
        </p:txBody>
      </p:sp>
    </p:spTree>
    <p:extLst>
      <p:ext uri="{BB962C8B-B14F-4D97-AF65-F5344CB8AC3E}">
        <p14:creationId xmlns:p14="http://schemas.microsoft.com/office/powerpoint/2010/main" val="37187163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psychoterapie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48496"/>
            <a:ext cx="8915400" cy="499700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cs-CZ" b="1" dirty="0"/>
              <a:t>Podle přístupu na:</a:t>
            </a:r>
          </a:p>
          <a:p>
            <a:r>
              <a:rPr lang="cs-CZ" b="1" dirty="0"/>
              <a:t>direktivní </a:t>
            </a:r>
            <a:r>
              <a:rPr lang="cs-CZ" dirty="0"/>
              <a:t>- terapeut usměrňuje pacientovo myšlení, postoje a chování. Dává mu příkazy a rady, vyžaduje splnění určitých úkolů a cvičení. Používají dynamické směry, př. psychoanalýza, kognitivně-behaviorální pst, lékař ví co je pro pacienta nejlepší, je expertem na jeho duševní život</a:t>
            </a:r>
          </a:p>
          <a:p>
            <a:r>
              <a:rPr lang="cs-CZ" b="1" dirty="0"/>
              <a:t>nedirektivní </a:t>
            </a:r>
            <a:r>
              <a:rPr lang="cs-CZ" dirty="0"/>
              <a:t>- terapeut má neutrální postoj. Tím podněcuje pacienta ke slovní, emoční, nebo činnostní produkci. Je spíše katalytickým činitelem. Vytváří příznivou atmosféru pro pacientovu </a:t>
            </a:r>
            <a:r>
              <a:rPr lang="cs-CZ" dirty="0" err="1"/>
              <a:t>sebeexploraci</a:t>
            </a:r>
            <a:r>
              <a:rPr lang="cs-CZ" dirty="0"/>
              <a:t>. Zastává většina humanistických a fenomenologických přístupů, zde terapeut nevystupuje </a:t>
            </a:r>
            <a:r>
              <a:rPr lang="cs-CZ" dirty="0" err="1"/>
              <a:t>apriori</a:t>
            </a:r>
            <a:r>
              <a:rPr lang="cs-CZ" dirty="0"/>
              <a:t> jako expert na duševní zdraví klienta, naopak nejlepším expertem na svůj duševní život je klient sám, jde tu o důvěru v člověka, pozitivní představa o přirozenosti člověka, vytvoření podmínek k emočnímu vyjádření, práce s tělem, naslouchání, lze nastartovat sebe </a:t>
            </a:r>
            <a:r>
              <a:rPr lang="cs-CZ" dirty="0" err="1"/>
              <a:t>úzdravný</a:t>
            </a:r>
            <a:r>
              <a:rPr lang="cs-CZ" dirty="0"/>
              <a:t> proces, člověk se uzdraví de facto sám</a:t>
            </a:r>
          </a:p>
          <a:p>
            <a:r>
              <a:rPr lang="cs-CZ" b="1" dirty="0"/>
              <a:t>symptomatickou</a:t>
            </a:r>
            <a:r>
              <a:rPr lang="cs-CZ" dirty="0"/>
              <a:t> – terapeut se zaměřuje na chorobný příznak, např. </a:t>
            </a:r>
            <a:r>
              <a:rPr lang="cs-CZ" dirty="0" err="1"/>
              <a:t>fóbii</a:t>
            </a:r>
            <a:r>
              <a:rPr lang="cs-CZ" dirty="0"/>
              <a:t>, kognitivní a behaviorální směry</a:t>
            </a:r>
          </a:p>
          <a:p>
            <a:r>
              <a:rPr lang="cs-CZ" b="1" dirty="0"/>
              <a:t>podpůrnou</a:t>
            </a:r>
            <a:r>
              <a:rPr lang="cs-CZ" dirty="0"/>
              <a:t> – terapeut se nesnaží  měnit osobnost. Poskytuje porozumění, podporu a pomoc osobnosti takové, jaká je. </a:t>
            </a:r>
          </a:p>
          <a:p>
            <a:r>
              <a:rPr lang="cs-CZ" b="1" dirty="0"/>
              <a:t>rekonstrukční </a:t>
            </a:r>
            <a:r>
              <a:rPr lang="cs-CZ" dirty="0"/>
              <a:t>se snaží o přestavbu složek osobnosti – změny a zásahy do osobnosti jsou závažnější. Patří sem převážně hlubinné směry</a:t>
            </a:r>
          </a:p>
          <a:p>
            <a:r>
              <a:rPr lang="cs-CZ" b="1" dirty="0"/>
              <a:t>reedukační</a:t>
            </a:r>
            <a:r>
              <a:rPr lang="cs-CZ" dirty="0"/>
              <a:t> – pomáhá pacientovi úspěšně zvládnout jeho potíže a problémy, ale nesnaží se o rekonstrukci osobnosti</a:t>
            </a:r>
          </a:p>
        </p:txBody>
      </p:sp>
    </p:spTree>
    <p:extLst>
      <p:ext uri="{BB962C8B-B14F-4D97-AF65-F5344CB8AC3E}">
        <p14:creationId xmlns:p14="http://schemas.microsoft.com/office/powerpoint/2010/main" val="4239350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Dělení psychoterapie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Podle počtu účastníků dělíme psychoterapii na </a:t>
            </a:r>
          </a:p>
          <a:p>
            <a:r>
              <a:rPr lang="cs-CZ" dirty="0"/>
              <a:t>individuální, </a:t>
            </a:r>
          </a:p>
          <a:p>
            <a:r>
              <a:rPr lang="cs-CZ" dirty="0"/>
              <a:t>hromadnou - terapeut působí upravenými metodami individuální psychoterapie na více pacientů současně. </a:t>
            </a:r>
          </a:p>
          <a:p>
            <a:r>
              <a:rPr lang="cs-CZ" dirty="0"/>
              <a:t>Skupinovou, která využívá k terapeutickým účelům dynamiky vztahů vznikajících mezi členy plánovitě vytvořené psychoterapeutické skupiny</a:t>
            </a:r>
          </a:p>
          <a:p>
            <a:r>
              <a:rPr lang="cs-CZ" dirty="0"/>
              <a:t>Párovou a rodinnou</a:t>
            </a:r>
          </a:p>
        </p:txBody>
      </p:sp>
    </p:spTree>
    <p:extLst>
      <p:ext uri="{BB962C8B-B14F-4D97-AF65-F5344CB8AC3E}">
        <p14:creationId xmlns:p14="http://schemas.microsoft.com/office/powerpoint/2010/main" val="19431630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Dělení psychoterapie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cs-CZ" altLang="cs-CZ" sz="2400" dirty="0"/>
              <a:t>Podle příslušnosti k základním psychologickým směrům na </a:t>
            </a:r>
          </a:p>
          <a:p>
            <a:pPr>
              <a:lnSpc>
                <a:spcPct val="90000"/>
              </a:lnSpc>
            </a:pPr>
            <a:r>
              <a:rPr lang="cs-CZ" altLang="cs-CZ" sz="2400" b="1" dirty="0"/>
              <a:t>dynamickou,</a:t>
            </a:r>
            <a:r>
              <a:rPr lang="cs-CZ" altLang="cs-CZ" sz="2400" dirty="0"/>
              <a:t> která se zabývá vlivy minulých zážitků a nevědomých procesů na současné potíže. </a:t>
            </a:r>
          </a:p>
          <a:p>
            <a:pPr>
              <a:lnSpc>
                <a:spcPct val="90000"/>
              </a:lnSpc>
            </a:pPr>
            <a:r>
              <a:rPr lang="cs-CZ" altLang="cs-CZ" sz="2400" b="1" dirty="0"/>
              <a:t>kognitivně-behaviorální</a:t>
            </a:r>
            <a:r>
              <a:rPr lang="cs-CZ" altLang="cs-CZ" sz="2400" dirty="0"/>
              <a:t>, která učí překonávat současné problémy a potíže nácvikem žádoucího chování a myšlení. </a:t>
            </a:r>
          </a:p>
          <a:p>
            <a:pPr>
              <a:lnSpc>
                <a:spcPct val="90000"/>
              </a:lnSpc>
            </a:pPr>
            <a:r>
              <a:rPr lang="cs-CZ" altLang="cs-CZ" sz="2400" b="1" dirty="0"/>
              <a:t>humanistickou</a:t>
            </a:r>
            <a:r>
              <a:rPr lang="cs-CZ" altLang="cs-CZ" sz="2400" dirty="0"/>
              <a:t>, která  se zabývá sebe uskutečňováním, vnitřním prožíváním, vlastními možnostmi a naplňováním  životního smyslu. </a:t>
            </a:r>
          </a:p>
        </p:txBody>
      </p:sp>
    </p:spTree>
    <p:extLst>
      <p:ext uri="{BB962C8B-B14F-4D97-AF65-F5344CB8AC3E}">
        <p14:creationId xmlns:p14="http://schemas.microsoft.com/office/powerpoint/2010/main" val="1341011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/>
              <a:t>Společné faktory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altLang="cs-CZ" sz="2400" dirty="0"/>
              <a:t>Vztah naplněný důvěrou a vřelostí (úcta, zájem, porozumění, respekt)</a:t>
            </a:r>
          </a:p>
          <a:p>
            <a:r>
              <a:rPr lang="cs-CZ" altLang="cs-CZ" sz="2400" dirty="0"/>
              <a:t>Uklidnění a podpora</a:t>
            </a:r>
          </a:p>
          <a:p>
            <a:r>
              <a:rPr lang="cs-CZ" altLang="cs-CZ" sz="2400" dirty="0"/>
              <a:t>Akceptující prostředí – sdělení, převedení pocitů do slov</a:t>
            </a:r>
          </a:p>
          <a:p>
            <a:r>
              <a:rPr lang="cs-CZ" altLang="cs-CZ" sz="2400" dirty="0"/>
              <a:t>Zpevňování adaptivních reakcí</a:t>
            </a:r>
          </a:p>
          <a:p>
            <a:r>
              <a:rPr lang="cs-CZ" altLang="cs-CZ" sz="2400" dirty="0"/>
              <a:t>Porozumění neboli vhled – vysvětlení příčin, změna je možná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2150771" y="5539657"/>
            <a:ext cx="8222123" cy="1200329"/>
          </a:xfrm>
          <a:prstGeom prst="rect">
            <a:avLst/>
          </a:prstGeom>
          <a:solidFill>
            <a:srgbClr val="00B0F0"/>
          </a:solidFill>
        </p:spPr>
        <p:txBody>
          <a:bodyPr wrap="none" rtlCol="0">
            <a:spAutoFit/>
          </a:bodyPr>
          <a:lstStyle/>
          <a:p>
            <a:r>
              <a:rPr lang="cs-CZ" dirty="0">
                <a:solidFill>
                  <a:schemeClr val="bg1"/>
                </a:solidFill>
              </a:rPr>
              <a:t>společné faktory mají asi 30% podíl na celkovém terapeutickém efektu, </a:t>
            </a:r>
          </a:p>
          <a:p>
            <a:r>
              <a:rPr lang="cs-CZ" dirty="0">
                <a:solidFill>
                  <a:schemeClr val="bg1"/>
                </a:solidFill>
              </a:rPr>
              <a:t>faktory mimo terapii 40%, vliv očekávání 15%, </a:t>
            </a:r>
          </a:p>
          <a:p>
            <a:r>
              <a:rPr lang="cs-CZ" dirty="0">
                <a:solidFill>
                  <a:schemeClr val="bg1"/>
                </a:solidFill>
              </a:rPr>
              <a:t>specifický účinek použitých postupů a metod 15 %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1161468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493</TotalTime>
  <Words>1023</Words>
  <Application>Microsoft Office PowerPoint</Application>
  <PresentationFormat>Širokoúhlá obrazovka</PresentationFormat>
  <Paragraphs>92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6" baseType="lpstr">
      <vt:lpstr>Arial</vt:lpstr>
      <vt:lpstr>Calibri</vt:lpstr>
      <vt:lpstr>Century Gothic</vt:lpstr>
      <vt:lpstr>Wingdings 3</vt:lpstr>
      <vt:lpstr>Stébla</vt:lpstr>
      <vt:lpstr>Psychoterapeutické metody v práci PA</vt:lpstr>
      <vt:lpstr>Pojem psychoterapie</vt:lpstr>
      <vt:lpstr>Definice a cíle psychoterapie</vt:lpstr>
      <vt:lpstr>Kdo provádí psychoterapii</vt:lpstr>
      <vt:lpstr>Psychoterapie</vt:lpstr>
      <vt:lpstr>Dělení psychoterapie</vt:lpstr>
      <vt:lpstr>Dělení psychoterapie</vt:lpstr>
      <vt:lpstr>Dělení psychoterapie</vt:lpstr>
      <vt:lpstr>Společné faktory</vt:lpstr>
      <vt:lpstr>Psychologické směry - psychoterapie</vt:lpstr>
      <vt:lpstr>Literatura: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Psychoterapeutické metody v práci PA</dc:title>
  <dc:creator>Lenka Emrova</dc:creator>
  <cp:lastModifiedBy>Emrova, Lenka</cp:lastModifiedBy>
  <cp:revision>29</cp:revision>
  <dcterms:created xsi:type="dcterms:W3CDTF">2018-03-04T17:03:48Z</dcterms:created>
  <dcterms:modified xsi:type="dcterms:W3CDTF">2026-03-06T11:37:36Z</dcterms:modified>
</cp:coreProperties>
</file>