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72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1948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DEB9-40F6-4990-B2AE-76C881E21087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F5327-57EA-4220-A208-C76DA7962CA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9BAB32-7AB3-48DE-A86D-176BE6A26C84}" type="datetimeFigureOut">
              <a:rPr lang="cs-CZ" smtClean="0"/>
              <a:pPr/>
              <a:t>13.03.2026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F72A8A-87D5-4A0E-8026-8DC9FFDE26A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User:Shaz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Výchova k reprodukčnímu zdraví</a:t>
            </a:r>
            <a:br>
              <a:rPr lang="cs-CZ" dirty="0"/>
            </a:br>
            <a:br>
              <a:rPr lang="cs-CZ" dirty="0"/>
            </a:br>
            <a:r>
              <a:rPr lang="cs-CZ" sz="2000" dirty="0"/>
              <a:t>doc. MUDr. Lidmila Hamplová, PhD.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cs-CZ" dirty="0"/>
          </a:p>
          <a:p>
            <a:pPr algn="ctr"/>
            <a:r>
              <a:rPr lang="cs-CZ" sz="2800" dirty="0"/>
              <a:t>              </a:t>
            </a:r>
            <a:r>
              <a:rPr lang="cs-CZ" sz="1100" dirty="0"/>
              <a:t>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/>
              <a:t>Bezdotykové sexuální zneužívání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exhibicionismus</a:t>
            </a:r>
          </a:p>
          <a:p>
            <a:pPr lvl="1"/>
            <a:r>
              <a:rPr lang="cs-CZ" dirty="0" err="1"/>
              <a:t>harassment</a:t>
            </a:r>
            <a:r>
              <a:rPr lang="cs-CZ" dirty="0"/>
              <a:t>, který představuje znepokojování a zneklidňování dítěte slovními výpady, </a:t>
            </a:r>
            <a:r>
              <a:rPr lang="pl-PL" dirty="0"/>
              <a:t>tisknutím k sobě a poplacáváním po zadku se sexuálním kontextem</a:t>
            </a:r>
          </a:p>
          <a:p>
            <a:pPr lvl="1"/>
            <a:r>
              <a:rPr lang="cs-CZ" dirty="0"/>
              <a:t>obscénní telefonické hovory</a:t>
            </a:r>
          </a:p>
          <a:p>
            <a:pPr lvl="1"/>
            <a:r>
              <a:rPr lang="cs-CZ" dirty="0"/>
              <a:t>přinucení dítěte k obnažení, fotografování a natáčení video nahrávky, k prohlížení si časopisů s pornografií </a:t>
            </a:r>
            <a:br>
              <a:rPr lang="cs-CZ" dirty="0"/>
            </a:br>
            <a:r>
              <a:rPr lang="cs-CZ" dirty="0"/>
              <a:t>a sledování pornofilmů</a:t>
            </a:r>
          </a:p>
          <a:p>
            <a:pPr lvl="1"/>
            <a:endParaRPr lang="cs-CZ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Reprodukční zdraví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Schopnost ženy otěhotnět, donosit a porodit zdravé dítě</a:t>
            </a:r>
          </a:p>
          <a:p>
            <a:r>
              <a:rPr lang="cs-CZ" dirty="0"/>
              <a:t>V dospívání může být ohroženo</a:t>
            </a:r>
          </a:p>
          <a:p>
            <a:r>
              <a:rPr lang="cs-CZ" dirty="0"/>
              <a:t>Důležitá je znalost fungování menstruačního cyklu</a:t>
            </a:r>
          </a:p>
          <a:p>
            <a:endParaRPr lang="cs-CZ" dirty="0"/>
          </a:p>
        </p:txBody>
      </p:sp>
      <p:pic>
        <p:nvPicPr>
          <p:cNvPr id="1027" name="Picture 3" descr="C:\Users\Jana\Desktop\700px-Order_of_changes_in_ovary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645024"/>
            <a:ext cx="4059762" cy="2784881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2555776" y="6237312"/>
            <a:ext cx="413927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Shazz</a:t>
            </a:r>
            <a:r>
              <a:rPr lang="cs-CZ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file" tooltip="User:Shazz"/>
              </a:rPr>
              <a:t>,</a:t>
            </a:r>
            <a:r>
              <a:rPr lang="cs-CZ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8.9.2011, http://commons.wikimedia.org/wiki/File:Order_of_changes_in_ovary.svg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Budoucí mateřství může ohrozit: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Předčasné zahájení sexuálního života</a:t>
            </a:r>
          </a:p>
          <a:p>
            <a:r>
              <a:rPr lang="cs-CZ" dirty="0"/>
              <a:t>Těhotenství mladistvých</a:t>
            </a:r>
          </a:p>
          <a:p>
            <a:r>
              <a:rPr lang="cs-CZ" dirty="0"/>
              <a:t>Umělé potraty (samostatná kapitola)</a:t>
            </a:r>
          </a:p>
          <a:p>
            <a:r>
              <a:rPr lang="cs-CZ" dirty="0"/>
              <a:t>Promiskuita - především u prostitutek</a:t>
            </a:r>
          </a:p>
          <a:p>
            <a:r>
              <a:rPr lang="cs-CZ" dirty="0"/>
              <a:t>Nemoci přenosné pohlavním stykem(samostatná kapitola)</a:t>
            </a:r>
          </a:p>
          <a:p>
            <a:r>
              <a:rPr lang="cs-CZ" dirty="0"/>
              <a:t>Gynekologické záněty v oblasti malé pánve</a:t>
            </a:r>
          </a:p>
          <a:p>
            <a:r>
              <a:rPr lang="cs-CZ" dirty="0"/>
              <a:t>Sexuální zneužívání v dětství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Předčasné zahájení sexuálního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Nezralost biologická</a:t>
            </a:r>
          </a:p>
          <a:p>
            <a:pPr lvl="1"/>
            <a:r>
              <a:rPr lang="cs-CZ" dirty="0"/>
              <a:t>pohlavní orgány dospívajících dívek nejsou vybaveny ochranou proti pohlavním nemocem a proti mikrobiálním zánětům</a:t>
            </a:r>
          </a:p>
          <a:p>
            <a:r>
              <a:rPr lang="cs-CZ" u="sng" dirty="0"/>
              <a:t>Nezralost psychická</a:t>
            </a:r>
          </a:p>
          <a:p>
            <a:pPr lvl="1"/>
            <a:r>
              <a:rPr lang="cs-CZ" dirty="0"/>
              <a:t>neschopnost samostatně se starat o již narozené dítě (pokračuje vývoj osobnosti, utváří se hodnotový systém)</a:t>
            </a:r>
          </a:p>
          <a:p>
            <a:r>
              <a:rPr lang="cs-CZ" u="sng" dirty="0"/>
              <a:t>Nezralost sociální</a:t>
            </a:r>
          </a:p>
          <a:p>
            <a:pPr lvl="1"/>
            <a:r>
              <a:rPr lang="cs-CZ" dirty="0"/>
              <a:t>neschopnost finančně zajistit již narozené dítě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Těhotenství mladistvých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Rizikové pro matku</a:t>
            </a:r>
          </a:p>
          <a:p>
            <a:pPr lvl="1"/>
            <a:r>
              <a:rPr lang="cs-CZ" dirty="0"/>
              <a:t>zdravotní komplikace v těhotenství, při  a po porodu, anemie (chudokrevnost)</a:t>
            </a:r>
          </a:p>
          <a:p>
            <a:pPr lvl="1"/>
            <a:r>
              <a:rPr lang="cs-CZ" dirty="0"/>
              <a:t>omezení sociálního a profesionálního vývoje</a:t>
            </a:r>
          </a:p>
          <a:p>
            <a:pPr lvl="1"/>
            <a:r>
              <a:rPr lang="cs-CZ" dirty="0"/>
              <a:t>sociální izolace</a:t>
            </a:r>
          </a:p>
          <a:p>
            <a:pPr lvl="1"/>
            <a:r>
              <a:rPr lang="cs-CZ" dirty="0"/>
              <a:t>zpravidla absence otce dítěte</a:t>
            </a:r>
          </a:p>
          <a:p>
            <a:r>
              <a:rPr lang="cs-CZ" dirty="0"/>
              <a:t>Rizikové pro dítě</a:t>
            </a:r>
          </a:p>
          <a:p>
            <a:pPr lvl="1"/>
            <a:r>
              <a:rPr lang="cs-CZ" dirty="0"/>
              <a:t>častější nedonošenost</a:t>
            </a:r>
          </a:p>
          <a:p>
            <a:pPr lvl="1"/>
            <a:r>
              <a:rPr lang="cs-CZ" dirty="0"/>
              <a:t>častější poruchy socializace dítěte</a:t>
            </a:r>
          </a:p>
          <a:p>
            <a:pPr lvl="1"/>
            <a:r>
              <a:rPr lang="cs-CZ" dirty="0"/>
              <a:t>časté poporodní komplikace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Nedonošené dítě</a:t>
            </a:r>
          </a:p>
        </p:txBody>
      </p:sp>
      <p:pic>
        <p:nvPicPr>
          <p:cNvPr id="2050" name="Picture 2" descr="C:\Users\Jana\Desktop\Mom_and_Premature_Baby_at_Kapiolan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4600946" cy="3096344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251520" y="53012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800" dirty="0" err="1"/>
              <a:t>Polihale</a:t>
            </a:r>
            <a:r>
              <a:rPr lang="cs-CZ" sz="800" dirty="0"/>
              <a:t>,8.9.2011,http://translate.google.cz/#cs/en/nedono%C5%A1en%C3%A9%20d%C3%ADt%C4%9B</a:t>
            </a:r>
          </a:p>
        </p:txBody>
      </p:sp>
      <p:pic>
        <p:nvPicPr>
          <p:cNvPr id="2051" name="Picture 3" descr="C:\Users\Jana\Desktop\450px-Premature_infant_with_ventila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124744"/>
            <a:ext cx="3759882" cy="5013176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4788024" y="6093296"/>
            <a:ext cx="454804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ceejayoz</a:t>
            </a:r>
            <a:r>
              <a:rPr lang="cs-CZ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,8.9.2011, http://commons.wikimedia.org/wiki/File:Premature_infant_with_ventilator.jpg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Sexuální zneužívání v dětství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je nepatřičné vystavení dítěte pohlavnímu kontaktu, činnosti </a:t>
            </a:r>
            <a:br>
              <a:rPr lang="cs-CZ" dirty="0"/>
            </a:br>
            <a:r>
              <a:rPr lang="cs-CZ" dirty="0"/>
              <a:t>či chování</a:t>
            </a:r>
          </a:p>
          <a:p>
            <a:r>
              <a:rPr lang="cs-CZ" dirty="0"/>
              <a:t>zahrnuje jakékoliv pohlavní dotýkání, styk či vykořisťování kýmkoliv, komu bylo dítě svěřeno do péče, a nebo kýmkoliv, kdo dítě zneužívá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</p:txBody>
      </p:sp>
      <p:pic>
        <p:nvPicPr>
          <p:cNvPr id="3074" name="Picture 2" descr="C:\Users\Jana\Desktop\Martin_Van_Maele_-_La_Grande_Danse_macabre_des_vifs_-_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916832"/>
            <a:ext cx="3151540" cy="4278108"/>
          </a:xfrm>
          <a:prstGeom prst="rect">
            <a:avLst/>
          </a:prstGeom>
          <a:noFill/>
        </p:spPr>
      </p:pic>
      <p:sp>
        <p:nvSpPr>
          <p:cNvPr id="10" name="Obdélník 9"/>
          <p:cNvSpPr/>
          <p:nvPr/>
        </p:nvSpPr>
        <p:spPr>
          <a:xfrm>
            <a:off x="4644008" y="6365557"/>
            <a:ext cx="56886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" dirty="0"/>
              <a:t>Martin van </a:t>
            </a:r>
            <a:r>
              <a:rPr lang="cs-CZ" sz="800" dirty="0" err="1"/>
              <a:t>Maële</a:t>
            </a:r>
            <a:r>
              <a:rPr lang="cs-CZ" sz="800" dirty="0"/>
              <a:t>, 8.9.2011, http://commons.wikimedia.org/wiki/File:Martin_Van_Maele_-_La_Grande_Danse_macabre_des_vifs_-_28.jpg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Následky:</a:t>
            </a:r>
          </a:p>
          <a:p>
            <a:pPr lvl="1"/>
            <a:r>
              <a:rPr lang="cs-CZ" dirty="0"/>
              <a:t>urychlení psychosexuálního vývoje  </a:t>
            </a:r>
          </a:p>
          <a:p>
            <a:pPr lvl="1"/>
            <a:r>
              <a:rPr lang="cs-CZ" dirty="0"/>
              <a:t>později promiskuitnější a rizikovější sexuální chování</a:t>
            </a:r>
          </a:p>
          <a:p>
            <a:pPr lvl="1"/>
            <a:r>
              <a:rPr lang="cs-CZ" dirty="0"/>
              <a:t>častější zkušenosti s komerčním sexem </a:t>
            </a:r>
          </a:p>
          <a:p>
            <a:pPr lvl="1"/>
            <a:r>
              <a:rPr lang="cs-CZ" dirty="0"/>
              <a:t>nevěra  v manželství </a:t>
            </a:r>
          </a:p>
          <a:p>
            <a:pPr lvl="1" algn="just"/>
            <a:r>
              <a:rPr lang="cs-CZ" dirty="0"/>
              <a:t>zkušenosti se sexuálním násilím </a:t>
            </a:r>
          </a:p>
          <a:p>
            <a:pPr lvl="1"/>
            <a:r>
              <a:rPr lang="cs-CZ" dirty="0"/>
              <a:t>častější homosexuální zkušenosti </a:t>
            </a:r>
          </a:p>
          <a:p>
            <a:pPr lvl="1" algn="just"/>
            <a:r>
              <a:rPr lang="cs-CZ" dirty="0"/>
              <a:t>vyšší výskyt sexuálních poruch a menší spokojenost </a:t>
            </a:r>
            <a:br>
              <a:rPr lang="cs-CZ" dirty="0"/>
            </a:br>
            <a:r>
              <a:rPr lang="cs-CZ" dirty="0"/>
              <a:t>se sexuálním životem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sexuálního zneužívání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Dotykové sexuální zneužívání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dítě  je dospělým obtěžováno, líbáno a osaháváno</a:t>
            </a:r>
          </a:p>
          <a:p>
            <a:pPr lvl="1"/>
            <a:r>
              <a:rPr lang="cs-CZ" dirty="0"/>
              <a:t>sexuální útok, často za užití síly</a:t>
            </a:r>
          </a:p>
          <a:p>
            <a:pPr lvl="1"/>
            <a:r>
              <a:rPr lang="cs-CZ" dirty="0"/>
              <a:t>znásilnění</a:t>
            </a:r>
          </a:p>
          <a:p>
            <a:pPr lvl="1"/>
            <a:r>
              <a:rPr lang="cs-CZ" dirty="0"/>
              <a:t>incest</a:t>
            </a:r>
          </a:p>
          <a:p>
            <a:pPr lvl="1" algn="just"/>
            <a:r>
              <a:rPr lang="cs-CZ" dirty="0"/>
              <a:t>komerční sexuální zneužívání, jenž mívá formu dětské pornografie, dětské prostituce a </a:t>
            </a:r>
            <a:r>
              <a:rPr lang="pl-PL" dirty="0"/>
              <a:t>obchodu s dětmi </a:t>
            </a:r>
            <a:br>
              <a:rPr lang="pl-PL" dirty="0"/>
            </a:br>
            <a:r>
              <a:rPr lang="pl-PL" dirty="0"/>
              <a:t>za účelem sexuálního zneužívání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983</TotalTime>
  <Words>464</Words>
  <Application>Microsoft Office PowerPoint</Application>
  <PresentationFormat>Předvádění na obrazovce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Tok</vt:lpstr>
      <vt:lpstr>Výchova k reprodukčnímu zdraví  doc. MUDr. Lidmila Hamplová, PhD. </vt:lpstr>
      <vt:lpstr>Reprodukční zdraví</vt:lpstr>
      <vt:lpstr>Budoucí mateřství může ohrozit:</vt:lpstr>
      <vt:lpstr>Předčasné zahájení sexuálního života</vt:lpstr>
      <vt:lpstr>Těhotenství mladistvých</vt:lpstr>
      <vt:lpstr>Nedonošené dítě</vt:lpstr>
      <vt:lpstr>Sexuální zneužívání v dětství</vt:lpstr>
      <vt:lpstr>Prezentace aplikace PowerPoint</vt:lpstr>
      <vt:lpstr>Formy sexuálního zneužívání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Reprodukční zdraví  a  plánované rodičovství</dc:title>
  <dc:creator>Jana</dc:creator>
  <cp:lastModifiedBy>Hamplová Lidmila</cp:lastModifiedBy>
  <cp:revision>106</cp:revision>
  <dcterms:created xsi:type="dcterms:W3CDTF">2011-04-19T07:17:55Z</dcterms:created>
  <dcterms:modified xsi:type="dcterms:W3CDTF">2026-03-13T11:01:43Z</dcterms:modified>
</cp:coreProperties>
</file>