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76" r:id="rId4"/>
    <p:sldId id="258" r:id="rId5"/>
    <p:sldId id="478" r:id="rId6"/>
    <p:sldId id="259" r:id="rId7"/>
    <p:sldId id="260" r:id="rId8"/>
    <p:sldId id="261" r:id="rId9"/>
    <p:sldId id="262" r:id="rId10"/>
    <p:sldId id="479" r:id="rId11"/>
    <p:sldId id="263" r:id="rId12"/>
    <p:sldId id="480" r:id="rId13"/>
    <p:sldId id="264" r:id="rId14"/>
    <p:sldId id="265" r:id="rId15"/>
    <p:sldId id="481" r:id="rId16"/>
    <p:sldId id="266" r:id="rId17"/>
    <p:sldId id="267" r:id="rId18"/>
    <p:sldId id="268" r:id="rId19"/>
    <p:sldId id="269" r:id="rId20"/>
    <p:sldId id="270" r:id="rId21"/>
    <p:sldId id="271" r:id="rId22"/>
    <p:sldId id="272" r:id="rId23"/>
    <p:sldId id="273" r:id="rId24"/>
    <p:sldId id="482" r:id="rId25"/>
    <p:sldId id="274" r:id="rId26"/>
    <p:sldId id="275" r:id="rId27"/>
    <p:sldId id="276" r:id="rId28"/>
    <p:sldId id="277" r:id="rId29"/>
    <p:sldId id="278" r:id="rId30"/>
    <p:sldId id="279" r:id="rId31"/>
    <p:sldId id="280" r:id="rId32"/>
    <p:sldId id="483" r:id="rId33"/>
    <p:sldId id="281" r:id="rId34"/>
    <p:sldId id="489" r:id="rId35"/>
    <p:sldId id="490" r:id="rId36"/>
    <p:sldId id="492" r:id="rId37"/>
    <p:sldId id="282" r:id="rId38"/>
    <p:sldId id="484" r:id="rId39"/>
    <p:sldId id="493" r:id="rId40"/>
    <p:sldId id="283" r:id="rId41"/>
    <p:sldId id="495" r:id="rId42"/>
    <p:sldId id="494" r:id="rId43"/>
    <p:sldId id="485" r:id="rId44"/>
    <p:sldId id="284" r:id="rId45"/>
    <p:sldId id="486" r:id="rId46"/>
    <p:sldId id="285" r:id="rId47"/>
    <p:sldId id="487" r:id="rId48"/>
    <p:sldId id="498" r:id="rId49"/>
    <p:sldId id="496" r:id="rId50"/>
    <p:sldId id="286" r:id="rId51"/>
    <p:sldId id="497" r:id="rId52"/>
    <p:sldId id="287" r:id="rId53"/>
    <p:sldId id="288" r:id="rId54"/>
    <p:sldId id="499" r:id="rId55"/>
    <p:sldId id="289" r:id="rId56"/>
    <p:sldId id="290" r:id="rId57"/>
    <p:sldId id="291" r:id="rId58"/>
    <p:sldId id="500" r:id="rId59"/>
    <p:sldId id="501" r:id="rId60"/>
    <p:sldId id="292" r:id="rId61"/>
    <p:sldId id="293" r:id="rId62"/>
    <p:sldId id="502" r:id="rId63"/>
    <p:sldId id="294" r:id="rId64"/>
    <p:sldId id="295" r:id="rId65"/>
    <p:sldId id="296" r:id="rId66"/>
    <p:sldId id="506" r:id="rId67"/>
    <p:sldId id="297" r:id="rId68"/>
    <p:sldId id="507" r:id="rId69"/>
    <p:sldId id="298" r:id="rId70"/>
    <p:sldId id="299" r:id="rId71"/>
    <p:sldId id="300" r:id="rId72"/>
    <p:sldId id="508" r:id="rId73"/>
    <p:sldId id="301" r:id="rId74"/>
    <p:sldId id="302" r:id="rId75"/>
    <p:sldId id="488" r:id="rId76"/>
    <p:sldId id="303" r:id="rId77"/>
    <p:sldId id="304" r:id="rId78"/>
    <p:sldId id="305" r:id="rId79"/>
    <p:sldId id="306" r:id="rId80"/>
    <p:sldId id="536" r:id="rId81"/>
    <p:sldId id="307" r:id="rId82"/>
    <p:sldId id="308" r:id="rId83"/>
    <p:sldId id="309" r:id="rId84"/>
    <p:sldId id="310" r:id="rId85"/>
    <p:sldId id="311" r:id="rId86"/>
    <p:sldId id="503" r:id="rId87"/>
    <p:sldId id="312" r:id="rId88"/>
    <p:sldId id="504" r:id="rId89"/>
    <p:sldId id="509" r:id="rId90"/>
    <p:sldId id="313" r:id="rId91"/>
    <p:sldId id="314" r:id="rId92"/>
    <p:sldId id="510" r:id="rId93"/>
    <p:sldId id="315" r:id="rId94"/>
    <p:sldId id="511" r:id="rId95"/>
    <p:sldId id="316" r:id="rId96"/>
    <p:sldId id="512" r:id="rId97"/>
    <p:sldId id="317" r:id="rId98"/>
    <p:sldId id="513" r:id="rId99"/>
    <p:sldId id="318" r:id="rId100"/>
    <p:sldId id="319" r:id="rId101"/>
    <p:sldId id="514" r:id="rId102"/>
    <p:sldId id="320" r:id="rId103"/>
    <p:sldId id="321" r:id="rId104"/>
    <p:sldId id="322" r:id="rId105"/>
    <p:sldId id="323" r:id="rId106"/>
    <p:sldId id="515" r:id="rId107"/>
    <p:sldId id="324" r:id="rId108"/>
    <p:sldId id="325" r:id="rId109"/>
    <p:sldId id="326" r:id="rId110"/>
    <p:sldId id="516" r:id="rId111"/>
    <p:sldId id="327" r:id="rId112"/>
    <p:sldId id="517" r:id="rId113"/>
    <p:sldId id="328" r:id="rId114"/>
    <p:sldId id="329" r:id="rId115"/>
    <p:sldId id="330" r:id="rId116"/>
    <p:sldId id="518" r:id="rId117"/>
    <p:sldId id="331" r:id="rId118"/>
    <p:sldId id="332" r:id="rId119"/>
    <p:sldId id="333" r:id="rId120"/>
    <p:sldId id="334" r:id="rId121"/>
    <p:sldId id="519" r:id="rId122"/>
    <p:sldId id="335" r:id="rId123"/>
    <p:sldId id="336" r:id="rId124"/>
    <p:sldId id="520" r:id="rId125"/>
    <p:sldId id="337" r:id="rId126"/>
    <p:sldId id="338" r:id="rId127"/>
    <p:sldId id="521" r:id="rId128"/>
    <p:sldId id="339" r:id="rId129"/>
    <p:sldId id="340" r:id="rId130"/>
    <p:sldId id="341" r:id="rId131"/>
    <p:sldId id="342" r:id="rId132"/>
    <p:sldId id="522" r:id="rId133"/>
    <p:sldId id="343" r:id="rId134"/>
    <p:sldId id="344" r:id="rId135"/>
    <p:sldId id="345" r:id="rId136"/>
    <p:sldId id="346" r:id="rId137"/>
    <p:sldId id="347" r:id="rId138"/>
    <p:sldId id="523" r:id="rId139"/>
    <p:sldId id="348" r:id="rId140"/>
    <p:sldId id="349" r:id="rId141"/>
    <p:sldId id="350" r:id="rId142"/>
    <p:sldId id="351" r:id="rId143"/>
    <p:sldId id="352" r:id="rId144"/>
    <p:sldId id="353" r:id="rId145"/>
    <p:sldId id="354" r:id="rId146"/>
    <p:sldId id="355" r:id="rId147"/>
    <p:sldId id="356" r:id="rId148"/>
    <p:sldId id="357" r:id="rId149"/>
    <p:sldId id="524" r:id="rId150"/>
    <p:sldId id="359" r:id="rId151"/>
    <p:sldId id="360" r:id="rId152"/>
    <p:sldId id="361" r:id="rId153"/>
    <p:sldId id="525" r:id="rId154"/>
    <p:sldId id="362" r:id="rId155"/>
    <p:sldId id="363" r:id="rId156"/>
    <p:sldId id="364" r:id="rId157"/>
    <p:sldId id="526" r:id="rId158"/>
    <p:sldId id="365" r:id="rId159"/>
    <p:sldId id="527" r:id="rId160"/>
    <p:sldId id="366" r:id="rId161"/>
    <p:sldId id="367" r:id="rId162"/>
    <p:sldId id="368" r:id="rId163"/>
    <p:sldId id="528" r:id="rId164"/>
    <p:sldId id="369" r:id="rId165"/>
    <p:sldId id="370" r:id="rId166"/>
    <p:sldId id="371" r:id="rId167"/>
    <p:sldId id="372" r:id="rId168"/>
    <p:sldId id="373" r:id="rId169"/>
    <p:sldId id="374" r:id="rId170"/>
    <p:sldId id="375" r:id="rId171"/>
    <p:sldId id="376" r:id="rId172"/>
    <p:sldId id="529" r:id="rId173"/>
    <p:sldId id="377" r:id="rId174"/>
    <p:sldId id="378" r:id="rId175"/>
    <p:sldId id="530" r:id="rId176"/>
    <p:sldId id="379" r:id="rId177"/>
    <p:sldId id="380" r:id="rId178"/>
    <p:sldId id="381" r:id="rId179"/>
    <p:sldId id="382" r:id="rId180"/>
    <p:sldId id="383" r:id="rId181"/>
    <p:sldId id="384" r:id="rId182"/>
    <p:sldId id="385" r:id="rId183"/>
    <p:sldId id="386" r:id="rId184"/>
    <p:sldId id="387" r:id="rId185"/>
    <p:sldId id="388" r:id="rId186"/>
    <p:sldId id="389" r:id="rId187"/>
    <p:sldId id="390" r:id="rId188"/>
    <p:sldId id="391" r:id="rId189"/>
    <p:sldId id="392" r:id="rId190"/>
    <p:sldId id="393" r:id="rId191"/>
    <p:sldId id="394" r:id="rId192"/>
    <p:sldId id="395" r:id="rId193"/>
    <p:sldId id="396" r:id="rId194"/>
    <p:sldId id="397" r:id="rId195"/>
    <p:sldId id="398" r:id="rId196"/>
    <p:sldId id="399" r:id="rId197"/>
    <p:sldId id="400" r:id="rId198"/>
    <p:sldId id="401" r:id="rId199"/>
    <p:sldId id="402" r:id="rId200"/>
    <p:sldId id="403" r:id="rId201"/>
    <p:sldId id="531" r:id="rId202"/>
    <p:sldId id="404" r:id="rId203"/>
    <p:sldId id="405" r:id="rId204"/>
    <p:sldId id="406" r:id="rId205"/>
    <p:sldId id="407" r:id="rId206"/>
    <p:sldId id="408" r:id="rId207"/>
    <p:sldId id="409" r:id="rId208"/>
    <p:sldId id="410" r:id="rId209"/>
    <p:sldId id="411" r:id="rId210"/>
    <p:sldId id="412" r:id="rId211"/>
    <p:sldId id="413" r:id="rId212"/>
    <p:sldId id="414" r:id="rId213"/>
    <p:sldId id="532" r:id="rId214"/>
    <p:sldId id="415" r:id="rId215"/>
    <p:sldId id="416" r:id="rId216"/>
    <p:sldId id="417" r:id="rId217"/>
    <p:sldId id="418" r:id="rId218"/>
    <p:sldId id="419" r:id="rId219"/>
    <p:sldId id="420" r:id="rId220"/>
    <p:sldId id="422" r:id="rId221"/>
    <p:sldId id="423" r:id="rId222"/>
    <p:sldId id="424" r:id="rId223"/>
    <p:sldId id="425" r:id="rId224"/>
    <p:sldId id="426" r:id="rId225"/>
    <p:sldId id="427" r:id="rId226"/>
    <p:sldId id="428" r:id="rId227"/>
    <p:sldId id="429" r:id="rId228"/>
    <p:sldId id="430" r:id="rId229"/>
    <p:sldId id="533" r:id="rId230"/>
    <p:sldId id="431" r:id="rId231"/>
    <p:sldId id="534" r:id="rId232"/>
    <p:sldId id="432" r:id="rId233"/>
    <p:sldId id="433" r:id="rId234"/>
    <p:sldId id="434" r:id="rId235"/>
    <p:sldId id="435" r:id="rId236"/>
    <p:sldId id="436" r:id="rId237"/>
    <p:sldId id="437" r:id="rId238"/>
    <p:sldId id="438" r:id="rId239"/>
    <p:sldId id="439" r:id="rId240"/>
    <p:sldId id="440" r:id="rId241"/>
    <p:sldId id="441" r:id="rId242"/>
    <p:sldId id="442" r:id="rId243"/>
    <p:sldId id="443" r:id="rId244"/>
    <p:sldId id="444" r:id="rId245"/>
    <p:sldId id="505" r:id="rId246"/>
    <p:sldId id="445" r:id="rId247"/>
    <p:sldId id="446" r:id="rId248"/>
    <p:sldId id="447" r:id="rId249"/>
    <p:sldId id="448" r:id="rId250"/>
    <p:sldId id="449" r:id="rId251"/>
    <p:sldId id="450" r:id="rId252"/>
    <p:sldId id="451" r:id="rId253"/>
    <p:sldId id="452" r:id="rId254"/>
    <p:sldId id="453" r:id="rId255"/>
    <p:sldId id="454" r:id="rId256"/>
    <p:sldId id="455" r:id="rId257"/>
    <p:sldId id="456" r:id="rId258"/>
    <p:sldId id="457" r:id="rId259"/>
    <p:sldId id="458" r:id="rId260"/>
    <p:sldId id="535" r:id="rId261"/>
    <p:sldId id="459" r:id="rId262"/>
    <p:sldId id="460" r:id="rId263"/>
    <p:sldId id="461" r:id="rId264"/>
    <p:sldId id="462" r:id="rId265"/>
    <p:sldId id="463" r:id="rId266"/>
    <p:sldId id="464" r:id="rId267"/>
    <p:sldId id="465" r:id="rId268"/>
    <p:sldId id="466" r:id="rId269"/>
    <p:sldId id="467" r:id="rId270"/>
    <p:sldId id="468" r:id="rId271"/>
    <p:sldId id="469" r:id="rId272"/>
    <p:sldId id="470" r:id="rId273"/>
    <p:sldId id="471" r:id="rId274"/>
    <p:sldId id="472" r:id="rId275"/>
    <p:sldId id="473" r:id="rId276"/>
    <p:sldId id="474" r:id="rId27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83" d="100"/>
          <a:sy n="83" d="100"/>
        </p:scale>
        <p:origin x="595" y="77"/>
      </p:cViewPr>
      <p:guideLst/>
    </p:cSldViewPr>
  </p:slideViewPr>
  <p:notesTextViewPr>
    <p:cViewPr>
      <p:scale>
        <a:sx n="1" d="1"/>
        <a:sy n="1" d="1"/>
      </p:scale>
      <p:origin x="0" y="0"/>
    </p:cViewPr>
  </p:notesTextViewPr>
  <p:sorterViewPr>
    <p:cViewPr>
      <p:scale>
        <a:sx n="100" d="100"/>
        <a:sy n="100" d="100"/>
      </p:scale>
      <p:origin x="0" y="-95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presProps" Target="pres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319406-14FC-49A9-9999-CF7415D2A61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672439B-26DB-44EF-9839-572535DAA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627C3CA-1E78-429C-BD36-FC3978C48524}"/>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A3A908AB-EBDF-4082-86BC-810B3859C5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DE89863-AA0F-4C31-BF13-3F72C68B9B8D}"/>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9885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C36E6-83CD-44D9-9545-C226C227F98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BC51DB3-E8B6-409E-9C16-177F1D24150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64BD0E3-89EC-4A1E-9F87-FFBC682C6386}"/>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417FD897-8683-4C4B-9911-DCD72320E4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2BB48-4EC1-48C9-9D4C-7C7A2D6BDAE2}"/>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11445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E17779A-0CFB-487E-BCDD-F8670871F53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ADEECB5-8455-4EA8-8A5B-990DDC251EB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673E2C9-153E-495E-9215-22B210B3B0FA}"/>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804B779E-5419-4CDC-87F3-DDF0941991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6C0D2C-EE78-48A7-85EF-528882228AE6}"/>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3856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31BB6-4350-4DE5-8A28-B78500AB67F7}"/>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36A3B49-581A-4B5F-B8DF-63469BF1024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993D38-534B-4FB1-8C67-F2FFF202C251}"/>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128F5368-62DA-4FEA-A3AE-EDB0FE5DD0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7BF9C5-FCA9-4038-AFC9-98245AB8BBEC}"/>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61309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094CB-5698-416A-B5F7-DE78959C638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6432E4A-2B48-4010-A956-21418A3ED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B1CCA71-6E45-465D-BE46-D102CD39B5EE}"/>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2526DFC9-6DB4-4FCF-847D-CE2A6B81A9A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1AD34DD-2D83-440D-8B1F-45847DDE18A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44447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24108-3A14-4B49-9FCE-161BF3A2DD7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5D9AC62-B18C-4A3C-8652-9A98A1FC5C4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BC5368-A4AD-42B7-8697-3E878D7FD133}"/>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656854C-7324-4830-90BD-E81AB6CF04A0}"/>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6" name="Zástupný symbol pro zápatí 5">
            <a:extLst>
              <a:ext uri="{FF2B5EF4-FFF2-40B4-BE49-F238E27FC236}">
                <a16:creationId xmlns:a16="http://schemas.microsoft.com/office/drawing/2014/main" id="{CBB64960-BFF2-48A6-9CBC-F789EE421C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28BD84F-5EDA-490B-8C0E-C0B99422F1B5}"/>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36239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F1932B-14D8-46FA-9DDE-8C2F5BC6AC4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934BCCF-14E9-4155-8EF9-AF441372B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514C3F18-200F-4CC3-8A73-5FB1DF84D17A}"/>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20935C-5652-4DA7-B818-F48B0C014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A62DFD5-0C44-434A-B261-7690190FEF1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F80763-3EAF-441B-B960-A16B4654E6F7}"/>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8" name="Zástupný symbol pro zápatí 7">
            <a:extLst>
              <a:ext uri="{FF2B5EF4-FFF2-40B4-BE49-F238E27FC236}">
                <a16:creationId xmlns:a16="http://schemas.microsoft.com/office/drawing/2014/main" id="{275F732B-1624-4B0B-B4B5-193787CAAAF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A358126-4002-488E-8A0A-F2C33735D1AA}"/>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10285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3C39D-E02A-4296-929E-A8CEC932AC5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5CC5FB0-5631-4FE0-B76F-174D5EFC5994}"/>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4" name="Zástupný symbol pro zápatí 3">
            <a:extLst>
              <a:ext uri="{FF2B5EF4-FFF2-40B4-BE49-F238E27FC236}">
                <a16:creationId xmlns:a16="http://schemas.microsoft.com/office/drawing/2014/main" id="{D118414E-9992-44EE-99BC-786F6BC8C48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B7F8161-1F70-4C1E-A9AC-C6EBCC23E84B}"/>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459938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3EE88FE-6C78-498A-B8F4-70B64307C678}"/>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3" name="Zástupný symbol pro zápatí 2">
            <a:extLst>
              <a:ext uri="{FF2B5EF4-FFF2-40B4-BE49-F238E27FC236}">
                <a16:creationId xmlns:a16="http://schemas.microsoft.com/office/drawing/2014/main" id="{4B3AAC8D-7E69-4A68-8BD2-F814182B896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68D2BC1-601E-4CB0-8EE6-1E68D7B41E4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0275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47FB0-7E79-42D3-B79A-28AA281EC1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2FC380C-3493-4E01-8853-BEEE067D4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819F5AD-BA7E-45E8-8F4C-74AC73CA8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B51C81D-4B73-417A-AE18-375489E6B333}"/>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6" name="Zástupný symbol pro zápatí 5">
            <a:extLst>
              <a:ext uri="{FF2B5EF4-FFF2-40B4-BE49-F238E27FC236}">
                <a16:creationId xmlns:a16="http://schemas.microsoft.com/office/drawing/2014/main" id="{C00AE90F-2DFF-474B-AB4A-E2CF61847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178E0B3-C19E-4262-B2E5-0CDA6D5C980F}"/>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673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1121A-C073-4517-AB84-1BBCA1975C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1940AFA-B8A7-41E3-92AD-8A74723BA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EB75C6D6-22B9-4DC3-9079-9A29320A2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0B00437-E851-4FC9-AA48-8B7AF2E15A88}"/>
              </a:ext>
            </a:extLst>
          </p:cNvPr>
          <p:cNvSpPr>
            <a:spLocks noGrp="1"/>
          </p:cNvSpPr>
          <p:nvPr>
            <p:ph type="dt" sz="half" idx="10"/>
          </p:nvPr>
        </p:nvSpPr>
        <p:spPr/>
        <p:txBody>
          <a:bodyPr/>
          <a:lstStyle/>
          <a:p>
            <a:fld id="{BE5A3DD3-8CC4-4D72-B58E-36207838CCE3}" type="datetimeFigureOut">
              <a:rPr lang="cs-CZ" smtClean="0"/>
              <a:t>19.11.2025</a:t>
            </a:fld>
            <a:endParaRPr lang="cs-CZ"/>
          </a:p>
        </p:txBody>
      </p:sp>
      <p:sp>
        <p:nvSpPr>
          <p:cNvPr id="6" name="Zástupný symbol pro zápatí 5">
            <a:extLst>
              <a:ext uri="{FF2B5EF4-FFF2-40B4-BE49-F238E27FC236}">
                <a16:creationId xmlns:a16="http://schemas.microsoft.com/office/drawing/2014/main" id="{54B672E8-3FD8-45AB-88A3-D9F1EF9257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21F6844-770C-47E5-8CA8-155072279E4E}"/>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27007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1240CA-BB88-43F6-B2FD-A27DC41C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E8C20848-AF94-4543-96A9-8AE83C5F5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99C9AF-2F77-4BB1-99DE-0740BA40C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3DD3-8CC4-4D72-B58E-36207838CCE3}" type="datetimeFigureOut">
              <a:rPr lang="cs-CZ" smtClean="0"/>
              <a:t>19.11.2025</a:t>
            </a:fld>
            <a:endParaRPr lang="cs-CZ"/>
          </a:p>
        </p:txBody>
      </p:sp>
      <p:sp>
        <p:nvSpPr>
          <p:cNvPr id="5" name="Zástupný symbol pro zápatí 4">
            <a:extLst>
              <a:ext uri="{FF2B5EF4-FFF2-40B4-BE49-F238E27FC236}">
                <a16:creationId xmlns:a16="http://schemas.microsoft.com/office/drawing/2014/main" id="{DE5F57B0-7042-44C9-AD03-788B1B26B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6A615A0-987D-40ED-AFB1-A173C1F70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AD58D-04F0-459B-B6AD-862297F11D3B}" type="slidenum">
              <a:rPr lang="cs-CZ" smtClean="0"/>
              <a:t>‹#›</a:t>
            </a:fld>
            <a:endParaRPr lang="cs-CZ"/>
          </a:p>
        </p:txBody>
      </p:sp>
    </p:spTree>
    <p:extLst>
      <p:ext uri="{BB962C8B-B14F-4D97-AF65-F5344CB8AC3E}">
        <p14:creationId xmlns:p14="http://schemas.microsoft.com/office/powerpoint/2010/main" val="3716624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0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10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1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hyperlink" Target="https://is.vszdrav.cz/auth/do/vsz/podklady/vyziva_a_dietetika.qwarp?prejit=50915" TargetMode="External"/><Relationship Id="rId3" Type="http://schemas.openxmlformats.org/officeDocument/2006/relationships/hyperlink" Target="https://is.vszdrav.cz/auth/do/vsz/podklady/vyziva_a_dietetika.qwarp?prejit=50905" TargetMode="External"/><Relationship Id="rId7" Type="http://schemas.openxmlformats.org/officeDocument/2006/relationships/hyperlink" Target="https://is.vszdrav.cz/auth/do/vsz/podklady/vyziva_a_dietetika.qwarp?prejit=50913" TargetMode="External"/><Relationship Id="rId2" Type="http://schemas.openxmlformats.org/officeDocument/2006/relationships/hyperlink" Target="https://is.vszdrav.cz/auth/do/vsz/podklady/vyziva_a_dietetika.qwarp?prejit=50903" TargetMode="External"/><Relationship Id="rId1" Type="http://schemas.openxmlformats.org/officeDocument/2006/relationships/slideLayout" Target="../slideLayouts/slideLayout2.xml"/><Relationship Id="rId6" Type="http://schemas.openxmlformats.org/officeDocument/2006/relationships/hyperlink" Target="https://is.vszdrav.cz/auth/do/vsz/podklady/vyziva_a_dietetika.qwarp?prejit=50911" TargetMode="External"/><Relationship Id="rId5" Type="http://schemas.openxmlformats.org/officeDocument/2006/relationships/hyperlink" Target="https://is.vszdrav.cz/auth/do/vsz/podklady/vyziva_a_dietetika.qwarp?prejit=50909" TargetMode="External"/><Relationship Id="rId4" Type="http://schemas.openxmlformats.org/officeDocument/2006/relationships/hyperlink" Target="https://is.vszdrav.cz/auth/do/vsz/podklady/vyziva_a_dietetika.qwarp?prejit=50907"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cs.lapetiteepicerievegan.fr/article/different_kinds_of_pasta"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webstaurantstore.com/article/572/types-of-potatoes.html"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search?q=%C5%BEampiony+a+vitam%C3%ADn+D&amp;rlz=1C1GCEA_enCZ1128CZ1128&amp;oq=%C5%BEampiony+a+vitam%C3%ADn+D&amp;gs_lcrp=EgZjaHJvbWUyBggAEEUYOTIHCAEQIRigATIHCAIQIRigAdIBCTc0MjBqMGoxNagCCLACAQ&amp;sourceid=chrome&amp;ie=UTF-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s.wikipedia.org/wiki/Ebers%C5%AFv_papyrus#Extern%C3%AD_odkazy"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731009-211C-43D2-89F9-E407C8539BC0}"/>
              </a:ext>
            </a:extLst>
          </p:cNvPr>
          <p:cNvSpPr>
            <a:spLocks noGrp="1"/>
          </p:cNvSpPr>
          <p:nvPr>
            <p:ph type="ctrTitle"/>
          </p:nvPr>
        </p:nvSpPr>
        <p:spPr/>
        <p:txBody>
          <a:bodyPr/>
          <a:lstStyle/>
          <a:p>
            <a:r>
              <a:rPr lang="cs-CZ" dirty="0"/>
              <a:t>Výživa a dietetika</a:t>
            </a:r>
          </a:p>
        </p:txBody>
      </p:sp>
      <p:sp>
        <p:nvSpPr>
          <p:cNvPr id="3" name="Podnadpis 2">
            <a:extLst>
              <a:ext uri="{FF2B5EF4-FFF2-40B4-BE49-F238E27FC236}">
                <a16:creationId xmlns:a16="http://schemas.microsoft.com/office/drawing/2014/main" id="{39B908FB-BCAD-4AF6-BD72-0085E14DF73C}"/>
              </a:ext>
            </a:extLst>
          </p:cNvPr>
          <p:cNvSpPr>
            <a:spLocks noGrp="1"/>
          </p:cNvSpPr>
          <p:nvPr>
            <p:ph type="subTitle" idx="1"/>
          </p:nvPr>
        </p:nvSpPr>
        <p:spPr/>
        <p:txBody>
          <a:bodyPr/>
          <a:lstStyle/>
          <a:p>
            <a:endParaRPr lang="cs-CZ" dirty="0"/>
          </a:p>
          <a:p>
            <a:endParaRPr lang="cs-CZ" dirty="0"/>
          </a:p>
          <a:p>
            <a:r>
              <a:rPr lang="cs-CZ" dirty="0"/>
              <a:t>Marie Nejedlá</a:t>
            </a:r>
          </a:p>
          <a:p>
            <a:endParaRPr lang="cs-CZ" dirty="0"/>
          </a:p>
          <a:p>
            <a:endParaRPr lang="cs-CZ" dirty="0"/>
          </a:p>
        </p:txBody>
      </p:sp>
      <p:pic>
        <p:nvPicPr>
          <p:cNvPr id="4" name="x_x_obrázek 1" descr="VSZ_logo">
            <a:extLst>
              <a:ext uri="{FF2B5EF4-FFF2-40B4-BE49-F238E27FC236}">
                <a16:creationId xmlns:a16="http://schemas.microsoft.com/office/drawing/2014/main" id="{5D674130-C007-48EE-BB4E-292BD12E7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25" y="5349875"/>
            <a:ext cx="1050349" cy="10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84C7B4B6-1274-42A6-B586-9625C3CD3130}"/>
              </a:ext>
            </a:extLst>
          </p:cNvPr>
          <p:cNvSpPr/>
          <p:nvPr/>
        </p:nvSpPr>
        <p:spPr>
          <a:xfrm>
            <a:off x="2860222" y="429994"/>
            <a:ext cx="6096000" cy="646331"/>
          </a:xfrm>
          <a:prstGeom prst="rect">
            <a:avLst/>
          </a:prstGeom>
        </p:spPr>
        <p:txBody>
          <a:bodyPr>
            <a:spAutoFit/>
          </a:bodyPr>
          <a:lstStyle/>
          <a:p>
            <a:pPr algn="ctr">
              <a:spcAft>
                <a:spcPts val="0"/>
              </a:spcAft>
            </a:pPr>
            <a:r>
              <a:rPr lang="cs-CZ" b="1" dirty="0">
                <a:solidFill>
                  <a:srgbClr val="0C64C0"/>
                </a:solidFill>
                <a:latin typeface="Calibri" panose="020F0502020204030204" pitchFamily="34" charset="0"/>
                <a:ea typeface="Calibri" panose="020F0502020204030204" pitchFamily="34" charset="0"/>
              </a:rPr>
              <a:t>Vysoká škola zdravotnická, o. p. s.</a:t>
            </a:r>
            <a:endParaRPr lang="cs-CZ" sz="1600" dirty="0">
              <a:latin typeface="Calibri" panose="020F0502020204030204" pitchFamily="34" charset="0"/>
              <a:ea typeface="Calibri" panose="020F0502020204030204" pitchFamily="34" charset="0"/>
            </a:endParaRPr>
          </a:p>
          <a:p>
            <a:pPr algn="ctr">
              <a:spcAft>
                <a:spcPts val="0"/>
              </a:spcAft>
            </a:pPr>
            <a:r>
              <a:rPr lang="cs-CZ" dirty="0">
                <a:solidFill>
                  <a:srgbClr val="000000"/>
                </a:solidFill>
                <a:latin typeface="Calibri" panose="020F0502020204030204" pitchFamily="34" charset="0"/>
                <a:ea typeface="Calibri" panose="020F0502020204030204" pitchFamily="34" charset="0"/>
              </a:rPr>
              <a:t>Duškova 7, 150 00 Praha 5</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1331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38848-F272-49C1-8B97-A56ABD6A66E3}"/>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5" name="Zástupný symbol pro obsah 4">
            <a:extLst>
              <a:ext uri="{FF2B5EF4-FFF2-40B4-BE49-F238E27FC236}">
                <a16:creationId xmlns:a16="http://schemas.microsoft.com/office/drawing/2014/main" id="{3D191BBE-8844-45F4-B9E1-6E5C931EA4CE}"/>
              </a:ext>
            </a:extLst>
          </p:cNvPr>
          <p:cNvSpPr>
            <a:spLocks noGrp="1"/>
          </p:cNvSpPr>
          <p:nvPr>
            <p:ph idx="1"/>
          </p:nvPr>
        </p:nvSpPr>
        <p:spPr>
          <a:xfrm>
            <a:off x="0" y="1825624"/>
            <a:ext cx="12349316" cy="5115949"/>
          </a:xfrm>
        </p:spPr>
        <p:txBody>
          <a:bodyPr>
            <a:normAutofit fontScale="92500"/>
          </a:bodyPr>
          <a:lstStyle/>
          <a:p>
            <a:pPr marL="0" indent="0">
              <a:buNone/>
            </a:pPr>
            <a:r>
              <a:rPr lang="cs-CZ" dirty="0">
                <a:solidFill>
                  <a:srgbClr val="0070C0"/>
                </a:solidFill>
              </a:rPr>
              <a:t>Uveďte jednu informaci, kterou jste již znali dříve</a:t>
            </a:r>
          </a:p>
          <a:p>
            <a:r>
              <a:rPr lang="cs-CZ" dirty="0">
                <a:solidFill>
                  <a:srgbClr val="0070C0"/>
                </a:solidFill>
              </a:rPr>
              <a:t>………………………………………………………………………………………………………………………………………………………………………………………………………………………………………………………………………………..…</a:t>
            </a:r>
          </a:p>
          <a:p>
            <a:endParaRPr lang="cs-CZ" dirty="0">
              <a:solidFill>
                <a:srgbClr val="0070C0"/>
              </a:solidFill>
            </a:endParaRPr>
          </a:p>
          <a:p>
            <a:pPr marL="0" indent="0">
              <a:buNone/>
            </a:pPr>
            <a:r>
              <a:rPr lang="cs-CZ" dirty="0">
                <a:solidFill>
                  <a:srgbClr val="0070C0"/>
                </a:solidFill>
              </a:rPr>
              <a:t>Uveďte jednu informaci, která pro Vás byla nová?</a:t>
            </a:r>
          </a:p>
          <a:p>
            <a:r>
              <a:rPr lang="cs-CZ" dirty="0">
                <a:solidFill>
                  <a:srgbClr val="0070C0"/>
                </a:solidFill>
              </a:rPr>
              <a:t>…………………………………………………………………………………………………………………….……….….……..</a:t>
            </a:r>
          </a:p>
          <a:p>
            <a:endParaRPr lang="cs-CZ" dirty="0">
              <a:solidFill>
                <a:srgbClr val="0070C0"/>
              </a:solidFill>
            </a:endParaRPr>
          </a:p>
          <a:p>
            <a:endParaRPr lang="cs-CZ" dirty="0">
              <a:solidFill>
                <a:srgbClr val="0070C0"/>
              </a:solidFill>
            </a:endParaRPr>
          </a:p>
          <a:p>
            <a:pPr marL="0" indent="0">
              <a:buNone/>
            </a:pPr>
            <a:r>
              <a:rPr lang="cs-CZ" dirty="0">
                <a:solidFill>
                  <a:srgbClr val="0070C0"/>
                </a:solidFill>
              </a:rPr>
              <a:t>Uveďte jednu informaci, která Vám připadá zajímavá? </a:t>
            </a:r>
          </a:p>
          <a:p>
            <a:r>
              <a:rPr lang="cs-CZ" dirty="0">
                <a:solidFill>
                  <a:srgbClr val="0070C0"/>
                </a:solidFill>
              </a:rPr>
              <a:t>……………………………………………………………………………………………………………….………………………..</a:t>
            </a:r>
          </a:p>
        </p:txBody>
      </p:sp>
    </p:spTree>
    <p:extLst>
      <p:ext uri="{BB962C8B-B14F-4D97-AF65-F5344CB8AC3E}">
        <p14:creationId xmlns:p14="http://schemas.microsoft.com/office/powerpoint/2010/main" val="9813219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80B0D-AEFC-4A46-9651-497BCE18525D}"/>
              </a:ext>
            </a:extLst>
          </p:cNvPr>
          <p:cNvSpPr>
            <a:spLocks noGrp="1"/>
          </p:cNvSpPr>
          <p:nvPr>
            <p:ph type="title"/>
          </p:nvPr>
        </p:nvSpPr>
        <p:spPr/>
        <p:txBody>
          <a:bodyPr/>
          <a:lstStyle/>
          <a:p>
            <a:r>
              <a:rPr lang="cs-CZ" b="1" dirty="0"/>
              <a:t>Vláknina</a:t>
            </a:r>
            <a:br>
              <a:rPr lang="cs-CZ" dirty="0"/>
            </a:br>
            <a:endParaRPr lang="cs-CZ" dirty="0"/>
          </a:p>
        </p:txBody>
      </p:sp>
      <p:sp>
        <p:nvSpPr>
          <p:cNvPr id="3" name="Zástupný symbol pro obsah 2">
            <a:extLst>
              <a:ext uri="{FF2B5EF4-FFF2-40B4-BE49-F238E27FC236}">
                <a16:creationId xmlns:a16="http://schemas.microsoft.com/office/drawing/2014/main" id="{8B805CA9-461E-42AC-A93B-BA025DEDFB1B}"/>
              </a:ext>
            </a:extLst>
          </p:cNvPr>
          <p:cNvSpPr>
            <a:spLocks noGrp="1"/>
          </p:cNvSpPr>
          <p:nvPr>
            <p:ph idx="1"/>
          </p:nvPr>
        </p:nvSpPr>
        <p:spPr>
          <a:xfrm>
            <a:off x="1" y="2457449"/>
            <a:ext cx="12254592" cy="4310743"/>
          </a:xfrm>
        </p:spPr>
        <p:txBody>
          <a:bodyPr>
            <a:normAutofit fontScale="92500" lnSpcReduction="20000"/>
          </a:bodyPr>
          <a:lstStyle/>
          <a:p>
            <a:r>
              <a:rPr lang="cs-CZ" dirty="0"/>
              <a:t>V polymerní enterální výživě</a:t>
            </a:r>
          </a:p>
          <a:p>
            <a:r>
              <a:rPr lang="cs-CZ" b="1" dirty="0"/>
              <a:t>KI</a:t>
            </a:r>
            <a:r>
              <a:rPr lang="cs-CZ" dirty="0"/>
              <a:t>  při zúžení střevního lumen, těžké exacerbace střevních zánětů </a:t>
            </a:r>
          </a:p>
          <a:p>
            <a:r>
              <a:rPr lang="cs-CZ" dirty="0" err="1"/>
              <a:t>prebiotický</a:t>
            </a:r>
            <a:r>
              <a:rPr lang="cs-CZ" dirty="0"/>
              <a:t> efekt </a:t>
            </a:r>
          </a:p>
          <a:p>
            <a:r>
              <a:rPr lang="cs-CZ" dirty="0"/>
              <a:t>redukce průjmu i zácpy. </a:t>
            </a:r>
          </a:p>
          <a:p>
            <a:r>
              <a:rPr lang="cs-CZ" b="1" dirty="0"/>
              <a:t>Rozpustná</a:t>
            </a:r>
            <a:r>
              <a:rPr lang="cs-CZ" dirty="0"/>
              <a:t>: v tenkém střevě </a:t>
            </a:r>
            <a:r>
              <a:rPr lang="cs-CZ" b="1" dirty="0"/>
              <a:t>snižuje resorpci tuku, cukru a hladinu cholesterolu.</a:t>
            </a:r>
            <a:r>
              <a:rPr lang="cs-CZ" dirty="0"/>
              <a:t> </a:t>
            </a:r>
          </a:p>
          <a:p>
            <a:r>
              <a:rPr lang="cs-CZ" b="1" dirty="0"/>
              <a:t>Nerozpustná</a:t>
            </a:r>
            <a:r>
              <a:rPr lang="cs-CZ" dirty="0"/>
              <a:t>: </a:t>
            </a:r>
          </a:p>
          <a:p>
            <a:pPr lvl="1"/>
            <a:r>
              <a:rPr lang="cs-CZ" dirty="0"/>
              <a:t>v tenkém střevě se nemění a neabsorbuje se,</a:t>
            </a:r>
          </a:p>
          <a:p>
            <a:pPr lvl="1"/>
            <a:r>
              <a:rPr lang="cs-CZ" dirty="0"/>
              <a:t>působí až v tlustém střevě, </a:t>
            </a:r>
          </a:p>
          <a:p>
            <a:pPr lvl="1"/>
            <a:r>
              <a:rPr lang="cs-CZ" dirty="0"/>
              <a:t>zkracuje čas průchodu trávicím traktem a </a:t>
            </a:r>
          </a:p>
          <a:p>
            <a:pPr lvl="1"/>
            <a:r>
              <a:rPr lang="cs-CZ" dirty="0"/>
              <a:t>zvyšuje objem stolice. </a:t>
            </a:r>
          </a:p>
          <a:p>
            <a:pPr lvl="1"/>
            <a:r>
              <a:rPr lang="cs-CZ" dirty="0"/>
              <a:t>měla by být podávána jako prevence a léčba zácpy i průjmu při dlouhodobém podávání enterální výživy. </a:t>
            </a:r>
          </a:p>
        </p:txBody>
      </p:sp>
      <p:pic>
        <p:nvPicPr>
          <p:cNvPr id="6" name="Obrázek 5">
            <a:extLst>
              <a:ext uri="{FF2B5EF4-FFF2-40B4-BE49-F238E27FC236}">
                <a16:creationId xmlns:a16="http://schemas.microsoft.com/office/drawing/2014/main" id="{83FA38B9-D226-4A82-B68E-A0CA2C03F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313" y="41502"/>
            <a:ext cx="2917371" cy="2917371"/>
          </a:xfrm>
          <a:prstGeom prst="rect">
            <a:avLst/>
          </a:prstGeom>
        </p:spPr>
      </p:pic>
      <p:pic>
        <p:nvPicPr>
          <p:cNvPr id="8" name="Obrázek 7">
            <a:extLst>
              <a:ext uri="{FF2B5EF4-FFF2-40B4-BE49-F238E27FC236}">
                <a16:creationId xmlns:a16="http://schemas.microsoft.com/office/drawing/2014/main" id="{59A88312-D290-45E4-BAA6-284FC232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 y="939658"/>
            <a:ext cx="2183949" cy="1517792"/>
          </a:xfrm>
          <a:prstGeom prst="rect">
            <a:avLst/>
          </a:prstGeom>
        </p:spPr>
      </p:pic>
      <p:pic>
        <p:nvPicPr>
          <p:cNvPr id="10" name="Obrázek 9">
            <a:extLst>
              <a:ext uri="{FF2B5EF4-FFF2-40B4-BE49-F238E27FC236}">
                <a16:creationId xmlns:a16="http://schemas.microsoft.com/office/drawing/2014/main" id="{6D52ACFE-3B42-4417-902E-E3364CCD6D33}"/>
              </a:ext>
            </a:extLst>
          </p:cNvPr>
          <p:cNvPicPr>
            <a:picLocks noChangeAspect="1"/>
          </p:cNvPicPr>
          <p:nvPr/>
        </p:nvPicPr>
        <p:blipFill rotWithShape="1">
          <a:blip r:embed="rId4">
            <a:extLst>
              <a:ext uri="{28A0092B-C50C-407E-A947-70E740481C1C}">
                <a14:useLocalDpi xmlns:a14="http://schemas.microsoft.com/office/drawing/2010/main" val="0"/>
              </a:ext>
            </a:extLst>
          </a:blip>
          <a:srcRect l="6408" t="4178" r="5818" b="19373"/>
          <a:stretch/>
        </p:blipFill>
        <p:spPr>
          <a:xfrm>
            <a:off x="6096000" y="156524"/>
            <a:ext cx="3040924" cy="2648547"/>
          </a:xfrm>
          <a:prstGeom prst="rect">
            <a:avLst/>
          </a:prstGeom>
        </p:spPr>
      </p:pic>
    </p:spTree>
    <p:extLst>
      <p:ext uri="{BB962C8B-B14F-4D97-AF65-F5344CB8AC3E}">
        <p14:creationId xmlns:p14="http://schemas.microsoft.com/office/powerpoint/2010/main" val="26721271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0AE1E4-D0FA-4F2D-A8B9-88B8F57D268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B15692F-AE71-4148-B950-A289CA604C3E}"/>
              </a:ext>
            </a:extLst>
          </p:cNvPr>
          <p:cNvSpPr>
            <a:spLocks noGrp="1"/>
          </p:cNvSpPr>
          <p:nvPr>
            <p:ph idx="1"/>
          </p:nvPr>
        </p:nvSpPr>
        <p:spPr/>
        <p:txBody>
          <a:bodyPr/>
          <a:lstStyle/>
          <a:p>
            <a:r>
              <a:rPr lang="cs-CZ" dirty="0">
                <a:solidFill>
                  <a:srgbClr val="0070C0"/>
                </a:solidFill>
              </a:rPr>
              <a:t>Kdy je vhodná  podávání nerozpustná vláknina?</a:t>
            </a:r>
          </a:p>
        </p:txBody>
      </p:sp>
    </p:spTree>
    <p:extLst>
      <p:ext uri="{BB962C8B-B14F-4D97-AF65-F5344CB8AC3E}">
        <p14:creationId xmlns:p14="http://schemas.microsoft.com/office/powerpoint/2010/main" val="31274257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5E6AA-3066-46C0-89BE-934F9BA80144}"/>
              </a:ext>
            </a:extLst>
          </p:cNvPr>
          <p:cNvSpPr>
            <a:spLocks noGrp="1"/>
          </p:cNvSpPr>
          <p:nvPr>
            <p:ph type="title"/>
          </p:nvPr>
        </p:nvSpPr>
        <p:spPr/>
        <p:txBody>
          <a:bodyPr/>
          <a:lstStyle/>
          <a:p>
            <a:r>
              <a:rPr lang="cs-CZ" b="1" dirty="0"/>
              <a:t>Modulární dietetika</a:t>
            </a:r>
            <a:br>
              <a:rPr lang="cs-CZ" dirty="0"/>
            </a:br>
            <a:endParaRPr lang="cs-CZ" dirty="0"/>
          </a:p>
        </p:txBody>
      </p:sp>
      <p:sp>
        <p:nvSpPr>
          <p:cNvPr id="3" name="Zástupný symbol pro obsah 2">
            <a:extLst>
              <a:ext uri="{FF2B5EF4-FFF2-40B4-BE49-F238E27FC236}">
                <a16:creationId xmlns:a16="http://schemas.microsoft.com/office/drawing/2014/main" id="{174A158D-74F6-4B43-B1D7-C102CA19EA17}"/>
              </a:ext>
            </a:extLst>
          </p:cNvPr>
          <p:cNvSpPr>
            <a:spLocks noGrp="1"/>
          </p:cNvSpPr>
          <p:nvPr>
            <p:ph sz="half" idx="1"/>
          </p:nvPr>
        </p:nvSpPr>
        <p:spPr>
          <a:xfrm>
            <a:off x="0" y="1396094"/>
            <a:ext cx="6408963" cy="5184320"/>
          </a:xfrm>
        </p:spPr>
        <p:txBody>
          <a:bodyPr>
            <a:normAutofit lnSpcReduction="10000"/>
          </a:bodyPr>
          <a:lstStyle/>
          <a:p>
            <a:r>
              <a:rPr lang="cs-CZ" dirty="0"/>
              <a:t>Jednosložková specifická skupina </a:t>
            </a:r>
            <a:r>
              <a:rPr lang="cs-CZ" b="1" dirty="0"/>
              <a:t>enterální klinické výživy </a:t>
            </a:r>
          </a:p>
          <a:p>
            <a:r>
              <a:rPr lang="cs-CZ" dirty="0"/>
              <a:t>obohacování stravy či enterální výživy konkrétním </a:t>
            </a:r>
            <a:r>
              <a:rPr lang="cs-CZ" dirty="0" err="1"/>
              <a:t>makronutrientem</a:t>
            </a:r>
            <a:r>
              <a:rPr lang="cs-CZ" dirty="0"/>
              <a:t>, případně ke smíchání izolovaných substrátů tak, aby se dosáhlo požadovaného poměru živin. </a:t>
            </a:r>
          </a:p>
          <a:p>
            <a:r>
              <a:rPr lang="cs-CZ" dirty="0"/>
              <a:t>Modifikuje vlastnosti nebo zvýší obsah </a:t>
            </a:r>
            <a:r>
              <a:rPr lang="cs-CZ" b="1" dirty="0"/>
              <a:t>nejčastěji bílkovin </a:t>
            </a:r>
            <a:r>
              <a:rPr lang="cs-CZ" dirty="0"/>
              <a:t>beze změny chuťových vlastností a objemu. </a:t>
            </a:r>
          </a:p>
          <a:p>
            <a:r>
              <a:rPr lang="cs-CZ" dirty="0"/>
              <a:t>Při poruchách polykání k zahuštění -  zvyšují množství bílkovin či preparát zahustí.</a:t>
            </a:r>
          </a:p>
          <a:p>
            <a:endParaRPr lang="cs-CZ" dirty="0"/>
          </a:p>
        </p:txBody>
      </p:sp>
      <p:pic>
        <p:nvPicPr>
          <p:cNvPr id="9" name="Zástupný symbol pro obsah 8">
            <a:extLst>
              <a:ext uri="{FF2B5EF4-FFF2-40B4-BE49-F238E27FC236}">
                <a16:creationId xmlns:a16="http://schemas.microsoft.com/office/drawing/2014/main" id="{D47D6889-1F68-4CE1-963F-E0E388F73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54194" y="2666282"/>
            <a:ext cx="2998388" cy="2245897"/>
          </a:xfrm>
        </p:spPr>
      </p:pic>
      <p:pic>
        <p:nvPicPr>
          <p:cNvPr id="6" name="Obrázek 5">
            <a:extLst>
              <a:ext uri="{FF2B5EF4-FFF2-40B4-BE49-F238E27FC236}">
                <a16:creationId xmlns:a16="http://schemas.microsoft.com/office/drawing/2014/main" id="{84BEB90D-419E-4699-9BA5-D7F36F50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522" y="1739824"/>
            <a:ext cx="2463841" cy="4098812"/>
          </a:xfrm>
          <a:prstGeom prst="rect">
            <a:avLst/>
          </a:prstGeom>
        </p:spPr>
      </p:pic>
    </p:spTree>
    <p:extLst>
      <p:ext uri="{BB962C8B-B14F-4D97-AF65-F5344CB8AC3E}">
        <p14:creationId xmlns:p14="http://schemas.microsoft.com/office/powerpoint/2010/main" val="2126938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6CF59-50E3-4319-AC66-341870F8AC4B}"/>
              </a:ext>
            </a:extLst>
          </p:cNvPr>
          <p:cNvSpPr>
            <a:spLocks noGrp="1"/>
          </p:cNvSpPr>
          <p:nvPr>
            <p:ph type="title"/>
          </p:nvPr>
        </p:nvSpPr>
        <p:spPr>
          <a:xfrm>
            <a:off x="214991" y="1016115"/>
            <a:ext cx="9133116" cy="293914"/>
          </a:xfrm>
        </p:spPr>
        <p:txBody>
          <a:bodyPr>
            <a:noAutofit/>
          </a:bodyPr>
          <a:lstStyle/>
          <a:p>
            <a:r>
              <a:rPr lang="cs-CZ" sz="4000" b="1" dirty="0"/>
              <a:t>Nejčastěji užívané přípravky enterální výživy</a:t>
            </a:r>
            <a:br>
              <a:rPr lang="cs-CZ" sz="4000" dirty="0"/>
            </a:br>
            <a:br>
              <a:rPr lang="cs-CZ" sz="4000" dirty="0"/>
            </a:br>
            <a:endParaRPr lang="cs-CZ" sz="4000" dirty="0"/>
          </a:p>
        </p:txBody>
      </p:sp>
      <p:graphicFrame>
        <p:nvGraphicFramePr>
          <p:cNvPr id="4" name="Zástupný symbol pro obsah 3">
            <a:extLst>
              <a:ext uri="{FF2B5EF4-FFF2-40B4-BE49-F238E27FC236}">
                <a16:creationId xmlns:a16="http://schemas.microsoft.com/office/drawing/2014/main" id="{947A5A76-47A6-4BC2-9966-186A9B56B64A}"/>
              </a:ext>
            </a:extLst>
          </p:cNvPr>
          <p:cNvGraphicFramePr>
            <a:graphicFrameLocks noGrp="1"/>
          </p:cNvGraphicFramePr>
          <p:nvPr>
            <p:ph idx="1"/>
            <p:extLst>
              <p:ext uri="{D42A27DB-BD31-4B8C-83A1-F6EECF244321}">
                <p14:modId xmlns:p14="http://schemas.microsoft.com/office/powerpoint/2010/main" val="2723409133"/>
              </p:ext>
            </p:extLst>
          </p:nvPr>
        </p:nvGraphicFramePr>
        <p:xfrm>
          <a:off x="318407" y="1575707"/>
          <a:ext cx="10972798" cy="5282291"/>
        </p:xfrm>
        <a:graphic>
          <a:graphicData uri="http://schemas.openxmlformats.org/drawingml/2006/table">
            <a:tbl>
              <a:tblPr/>
              <a:tblGrid>
                <a:gridCol w="2548521">
                  <a:extLst>
                    <a:ext uri="{9D8B030D-6E8A-4147-A177-3AD203B41FA5}">
                      <a16:colId xmlns:a16="http://schemas.microsoft.com/office/drawing/2014/main" val="2738896608"/>
                    </a:ext>
                  </a:extLst>
                </a:gridCol>
                <a:gridCol w="2137922">
                  <a:extLst>
                    <a:ext uri="{9D8B030D-6E8A-4147-A177-3AD203B41FA5}">
                      <a16:colId xmlns:a16="http://schemas.microsoft.com/office/drawing/2014/main" val="1407931005"/>
                    </a:ext>
                  </a:extLst>
                </a:gridCol>
                <a:gridCol w="1741490">
                  <a:extLst>
                    <a:ext uri="{9D8B030D-6E8A-4147-A177-3AD203B41FA5}">
                      <a16:colId xmlns:a16="http://schemas.microsoft.com/office/drawing/2014/main" val="2511511415"/>
                    </a:ext>
                  </a:extLst>
                </a:gridCol>
                <a:gridCol w="1599908">
                  <a:extLst>
                    <a:ext uri="{9D8B030D-6E8A-4147-A177-3AD203B41FA5}">
                      <a16:colId xmlns:a16="http://schemas.microsoft.com/office/drawing/2014/main" val="118432945"/>
                    </a:ext>
                  </a:extLst>
                </a:gridCol>
                <a:gridCol w="2944957">
                  <a:extLst>
                    <a:ext uri="{9D8B030D-6E8A-4147-A177-3AD203B41FA5}">
                      <a16:colId xmlns:a16="http://schemas.microsoft.com/office/drawing/2014/main" val="204801519"/>
                    </a:ext>
                  </a:extLst>
                </a:gridCol>
              </a:tblGrid>
              <a:tr h="449558">
                <a:tc>
                  <a:txBody>
                    <a:bodyPr/>
                    <a:lstStyle/>
                    <a:p>
                      <a:r>
                        <a:rPr lang="cs-CZ" sz="1400" b="1" dirty="0" err="1"/>
                        <a:t>Sipping</a:t>
                      </a:r>
                      <a:r>
                        <a:rPr lang="cs-CZ" sz="1400" b="1" dirty="0"/>
                        <a:t>-popíjení</a:t>
                      </a:r>
                      <a:endParaRPr lang="cs-CZ" sz="1400" dirty="0"/>
                    </a:p>
                  </a:txBody>
                  <a:tcPr marL="0" marR="0" marT="0" marB="0" anchor="ctr">
                    <a:lnL>
                      <a:noFill/>
                    </a:lnL>
                    <a:lnR>
                      <a:noFill/>
                    </a:lnR>
                    <a:lnT>
                      <a:noFill/>
                    </a:lnT>
                    <a:lnB>
                      <a:noFill/>
                    </a:lnB>
                  </a:tcPr>
                </a:tc>
                <a:tc>
                  <a:txBody>
                    <a:bodyPr/>
                    <a:lstStyle/>
                    <a:p>
                      <a:r>
                        <a:rPr lang="cs-CZ" sz="1400" b="1"/>
                        <a:t>Polymerní sondová</a:t>
                      </a:r>
                      <a:endParaRPr lang="cs-CZ" sz="1400"/>
                    </a:p>
                  </a:txBody>
                  <a:tcPr marL="0" marR="0" marT="0" marB="0" anchor="ctr">
                    <a:lnL>
                      <a:noFill/>
                    </a:lnL>
                    <a:lnR>
                      <a:noFill/>
                    </a:lnR>
                    <a:lnT>
                      <a:noFill/>
                    </a:lnT>
                    <a:lnB>
                      <a:noFill/>
                    </a:lnB>
                  </a:tcPr>
                </a:tc>
                <a:tc>
                  <a:txBody>
                    <a:bodyPr/>
                    <a:lstStyle/>
                    <a:p>
                      <a:r>
                        <a:rPr lang="cs-CZ" sz="1400" b="1"/>
                        <a:t>Oligomerní sondová</a:t>
                      </a:r>
                      <a:endParaRPr lang="cs-CZ" sz="1400"/>
                    </a:p>
                  </a:txBody>
                  <a:tcPr marL="0" marR="0" marT="0" marB="0" anchor="ctr">
                    <a:lnL>
                      <a:noFill/>
                    </a:lnL>
                    <a:lnR>
                      <a:noFill/>
                    </a:lnR>
                    <a:lnT>
                      <a:noFill/>
                    </a:lnT>
                    <a:lnB>
                      <a:noFill/>
                    </a:lnB>
                  </a:tcPr>
                </a:tc>
                <a:tc>
                  <a:txBody>
                    <a:bodyPr/>
                    <a:lstStyle/>
                    <a:p>
                      <a:r>
                        <a:rPr lang="cs-CZ" sz="1400" b="1"/>
                        <a:t>Imunomodulační</a:t>
                      </a:r>
                      <a:endParaRPr lang="cs-CZ" sz="1400"/>
                    </a:p>
                  </a:txBody>
                  <a:tcPr marL="0" marR="0" marT="0" marB="0" anchor="ctr">
                    <a:lnL>
                      <a:noFill/>
                    </a:lnL>
                    <a:lnR>
                      <a:noFill/>
                    </a:lnR>
                    <a:lnT>
                      <a:noFill/>
                    </a:lnT>
                    <a:lnB>
                      <a:noFill/>
                    </a:lnB>
                  </a:tcPr>
                </a:tc>
                <a:tc>
                  <a:txBody>
                    <a:bodyPr/>
                    <a:lstStyle/>
                    <a:p>
                      <a:r>
                        <a:rPr lang="cs-CZ" sz="1400" b="1"/>
                        <a:t>Speciální </a:t>
                      </a:r>
                      <a:endParaRPr lang="cs-CZ" sz="1400"/>
                    </a:p>
                  </a:txBody>
                  <a:tcPr marL="0" marR="0" marT="0" marB="0" anchor="ctr">
                    <a:lnL>
                      <a:noFill/>
                    </a:lnL>
                    <a:lnR>
                      <a:noFill/>
                    </a:lnR>
                    <a:lnT>
                      <a:noFill/>
                    </a:lnT>
                    <a:lnB>
                      <a:noFill/>
                    </a:lnB>
                  </a:tcPr>
                </a:tc>
                <a:extLst>
                  <a:ext uri="{0D108BD9-81ED-4DB2-BD59-A6C34878D82A}">
                    <a16:rowId xmlns:a16="http://schemas.microsoft.com/office/drawing/2014/main" val="4153239266"/>
                  </a:ext>
                </a:extLst>
              </a:tr>
              <a:tr h="224778">
                <a:tc>
                  <a:txBody>
                    <a:bodyPr/>
                    <a:lstStyle/>
                    <a:p>
                      <a:r>
                        <a:rPr lang="cs-CZ" sz="1400" dirty="0" err="1"/>
                        <a:t>Nutridrink</a:t>
                      </a:r>
                      <a:endParaRPr lang="cs-CZ" sz="1400" dirty="0"/>
                    </a:p>
                  </a:txBody>
                  <a:tcPr marL="0" marR="0" marT="0" marB="0" anchor="ctr">
                    <a:lnL>
                      <a:noFill/>
                    </a:lnL>
                    <a:lnR>
                      <a:noFill/>
                    </a:lnR>
                    <a:lnT>
                      <a:noFill/>
                    </a:lnT>
                    <a:lnB>
                      <a:noFill/>
                    </a:lnB>
                  </a:tcPr>
                </a:tc>
                <a:tc>
                  <a:txBody>
                    <a:bodyPr/>
                    <a:lstStyle/>
                    <a:p>
                      <a:r>
                        <a:rPr lang="cs-CZ" sz="1400" dirty="0" err="1"/>
                        <a:t>Nutrison</a:t>
                      </a:r>
                      <a:r>
                        <a:rPr lang="cs-CZ" sz="1400" dirty="0"/>
                        <a:t> Standard</a:t>
                      </a:r>
                    </a:p>
                  </a:txBody>
                  <a:tcPr marL="0" marR="0" marT="0" marB="0" anchor="ctr">
                    <a:lnL>
                      <a:noFill/>
                    </a:lnL>
                    <a:lnR>
                      <a:noFill/>
                    </a:lnR>
                    <a:lnT>
                      <a:noFill/>
                    </a:lnT>
                    <a:lnB>
                      <a:noFill/>
                    </a:lnB>
                  </a:tcPr>
                </a:tc>
                <a:tc rowSpan="2">
                  <a:txBody>
                    <a:bodyPr/>
                    <a:lstStyle/>
                    <a:p>
                      <a:r>
                        <a:rPr lang="cs-CZ" sz="1400"/>
                        <a:t>Nutrison advanced peptison</a:t>
                      </a:r>
                    </a:p>
                  </a:txBody>
                  <a:tcPr marL="0" marR="0" marT="0" marB="0" anchor="ctr">
                    <a:lnL>
                      <a:noFill/>
                    </a:lnL>
                    <a:lnR>
                      <a:noFill/>
                    </a:lnR>
                    <a:lnT>
                      <a:noFill/>
                    </a:lnT>
                    <a:lnB>
                      <a:noFill/>
                    </a:lnB>
                  </a:tcPr>
                </a:tc>
                <a:tc>
                  <a:txBody>
                    <a:bodyPr/>
                    <a:lstStyle/>
                    <a:p>
                      <a:r>
                        <a:rPr lang="cs-CZ" sz="1400"/>
                        <a:t>Oral Impact</a:t>
                      </a:r>
                    </a:p>
                  </a:txBody>
                  <a:tcPr marL="0" marR="0" marT="0" marB="0" anchor="ctr">
                    <a:lnL>
                      <a:noFill/>
                    </a:lnL>
                    <a:lnR>
                      <a:noFill/>
                    </a:lnR>
                    <a:lnT>
                      <a:noFill/>
                    </a:lnT>
                    <a:lnB>
                      <a:noFill/>
                    </a:lnB>
                  </a:tcPr>
                </a:tc>
                <a:tc rowSpan="2">
                  <a:txBody>
                    <a:bodyPr/>
                    <a:lstStyle/>
                    <a:p>
                      <a:r>
                        <a:rPr lang="en-US" sz="1400"/>
                        <a:t>Nutrion advanced Protin</a:t>
                      </a:r>
                    </a:p>
                    <a:p>
                      <a:r>
                        <a:rPr lang="en-US" sz="1400"/>
                        <a:t>(stresový poměr živin)</a:t>
                      </a:r>
                    </a:p>
                  </a:txBody>
                  <a:tcPr marL="0" marR="0" marT="0" marB="0" anchor="ctr">
                    <a:lnL>
                      <a:noFill/>
                    </a:lnL>
                    <a:lnR>
                      <a:noFill/>
                    </a:lnR>
                    <a:lnT>
                      <a:noFill/>
                    </a:lnT>
                    <a:lnB>
                      <a:noFill/>
                    </a:lnB>
                  </a:tcPr>
                </a:tc>
                <a:extLst>
                  <a:ext uri="{0D108BD9-81ED-4DB2-BD59-A6C34878D82A}">
                    <a16:rowId xmlns:a16="http://schemas.microsoft.com/office/drawing/2014/main" val="514025680"/>
                  </a:ext>
                </a:extLst>
              </a:tr>
              <a:tr h="449558">
                <a:tc>
                  <a:txBody>
                    <a:bodyPr/>
                    <a:lstStyle/>
                    <a:p>
                      <a:r>
                        <a:rPr lang="cs-CZ" sz="1400"/>
                        <a:t>Nutridrink Multifibre</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Multifibre</a:t>
                      </a:r>
                      <a:endParaRPr lang="cs-CZ" sz="1400" dirty="0"/>
                    </a:p>
                  </a:txBody>
                  <a:tcPr marL="0" marR="0" marT="0" marB="0" anchor="ctr">
                    <a:lnL>
                      <a:noFill/>
                    </a:lnL>
                    <a:lnR>
                      <a:noFill/>
                    </a:lnR>
                    <a:lnT>
                      <a:noFill/>
                    </a:lnT>
                    <a:lnB>
                      <a:noFill/>
                    </a:lnB>
                  </a:tcPr>
                </a:tc>
                <a:tc vMerge="1">
                  <a:txBody>
                    <a:bodyPr/>
                    <a:lstStyle/>
                    <a:p>
                      <a:endParaRPr lang="cs-CZ"/>
                    </a:p>
                  </a:txBody>
                  <a:tcPr/>
                </a:tc>
                <a:tc>
                  <a:txBody>
                    <a:bodyPr/>
                    <a:lstStyle/>
                    <a:p>
                      <a:r>
                        <a:rPr lang="cs-CZ" sz="1400"/>
                        <a:t>Impact Enteral</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798349910"/>
                  </a:ext>
                </a:extLst>
              </a:tr>
              <a:tr h="337167">
                <a:tc>
                  <a:txBody>
                    <a:bodyPr/>
                    <a:lstStyle/>
                    <a:p>
                      <a:r>
                        <a:rPr lang="cs-CZ" sz="1400"/>
                        <a:t>Nutridrink protein</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energy</a:t>
                      </a:r>
                      <a:endParaRPr lang="cs-CZ" sz="1400" dirty="0"/>
                    </a:p>
                  </a:txBody>
                  <a:tcPr marL="0" marR="0" marT="0" marB="0" anchor="ctr">
                    <a:lnL>
                      <a:noFill/>
                    </a:lnL>
                    <a:lnR>
                      <a:noFill/>
                    </a:lnR>
                    <a:lnT>
                      <a:noFill/>
                    </a:lnT>
                    <a:lnB>
                      <a:noFill/>
                    </a:lnB>
                  </a:tcPr>
                </a:tc>
                <a:tc>
                  <a:txBody>
                    <a:bodyPr/>
                    <a:lstStyle/>
                    <a:p>
                      <a:r>
                        <a:rPr lang="cs-CZ" sz="1400"/>
                        <a:t>Novasource Peptide</a:t>
                      </a:r>
                    </a:p>
                  </a:txBody>
                  <a:tcPr marL="0" marR="0" marT="0" marB="0" anchor="ctr">
                    <a:lnL>
                      <a:noFill/>
                    </a:lnL>
                    <a:lnR>
                      <a:noFill/>
                    </a:lnR>
                    <a:lnT>
                      <a:noFill/>
                    </a:lnT>
                    <a:lnB>
                      <a:noFill/>
                    </a:lnB>
                  </a:tcPr>
                </a:tc>
                <a:tc>
                  <a:txBody>
                    <a:bodyPr/>
                    <a:lstStyle/>
                    <a:p>
                      <a:r>
                        <a:rPr lang="cs-CZ" sz="1400"/>
                        <a:t>Supportan</a:t>
                      </a:r>
                    </a:p>
                  </a:txBody>
                  <a:tcPr marL="0" marR="0" marT="0" marB="0" anchor="ctr">
                    <a:lnL>
                      <a:noFill/>
                    </a:lnL>
                    <a:lnR>
                      <a:noFill/>
                    </a:lnR>
                    <a:lnT>
                      <a:noFill/>
                    </a:lnT>
                    <a:lnB>
                      <a:noFill/>
                    </a:lnB>
                  </a:tcPr>
                </a:tc>
                <a:tc>
                  <a:txBody>
                    <a:bodyPr/>
                    <a:lstStyle/>
                    <a:p>
                      <a:r>
                        <a:rPr lang="cs-CZ" sz="1400"/>
                        <a:t>Cubison (vyšší obsah bílkovin a Zn)</a:t>
                      </a:r>
                    </a:p>
                  </a:txBody>
                  <a:tcPr marL="0" marR="0" marT="0" marB="0" anchor="ctr">
                    <a:lnL>
                      <a:noFill/>
                    </a:lnL>
                    <a:lnR>
                      <a:noFill/>
                    </a:lnR>
                    <a:lnT>
                      <a:noFill/>
                    </a:lnT>
                    <a:lnB>
                      <a:noFill/>
                    </a:lnB>
                  </a:tcPr>
                </a:tc>
                <a:extLst>
                  <a:ext uri="{0D108BD9-81ED-4DB2-BD59-A6C34878D82A}">
                    <a16:rowId xmlns:a16="http://schemas.microsoft.com/office/drawing/2014/main" val="2401779929"/>
                  </a:ext>
                </a:extLst>
              </a:tr>
              <a:tr h="337167">
                <a:tc>
                  <a:txBody>
                    <a:bodyPr/>
                    <a:lstStyle/>
                    <a:p>
                      <a:r>
                        <a:rPr lang="cs-CZ" sz="1400"/>
                        <a:t>Diasip</a:t>
                      </a:r>
                    </a:p>
                  </a:txBody>
                  <a:tcPr marL="0" marR="0" marT="0" marB="0" anchor="ctr">
                    <a:lnL>
                      <a:noFill/>
                    </a:lnL>
                    <a:lnR>
                      <a:noFill/>
                    </a:lnR>
                    <a:lnT>
                      <a:noFill/>
                    </a:lnT>
                    <a:lnB>
                      <a:noFill/>
                    </a:lnB>
                  </a:tcPr>
                </a:tc>
                <a:tc>
                  <a:txBody>
                    <a:bodyPr/>
                    <a:lstStyle/>
                    <a:p>
                      <a:r>
                        <a:rPr lang="cs-CZ" sz="1400" dirty="0" err="1"/>
                        <a:t>Isosource</a:t>
                      </a:r>
                      <a:r>
                        <a:rPr lang="cs-CZ" sz="1400" dirty="0"/>
                        <a:t> Standard</a:t>
                      </a:r>
                    </a:p>
                  </a:txBody>
                  <a:tcPr marL="0" marR="0" marT="0" marB="0" anchor="ctr">
                    <a:lnL>
                      <a:noFill/>
                    </a:lnL>
                    <a:lnR>
                      <a:noFill/>
                    </a:lnR>
                    <a:lnT>
                      <a:noFill/>
                    </a:lnT>
                    <a:lnB>
                      <a:noFill/>
                    </a:lnB>
                  </a:tcPr>
                </a:tc>
                <a:tc>
                  <a:txBody>
                    <a:bodyPr/>
                    <a:lstStyle/>
                    <a:p>
                      <a:r>
                        <a:rPr lang="cs-CZ" sz="1400" dirty="0" err="1"/>
                        <a:t>Survimed</a:t>
                      </a:r>
                      <a:r>
                        <a:rPr lang="cs-CZ" sz="1400" dirty="0"/>
                        <a:t> OPD</a:t>
                      </a:r>
                    </a:p>
                  </a:txBody>
                  <a:tcPr marL="0" marR="0" marT="0" marB="0" anchor="ctr">
                    <a:lnL>
                      <a:noFill/>
                    </a:lnL>
                    <a:lnR>
                      <a:noFill/>
                    </a:lnR>
                    <a:lnT>
                      <a:noFill/>
                    </a:lnT>
                    <a:lnB>
                      <a:noFill/>
                    </a:lnB>
                  </a:tcPr>
                </a:tc>
                <a:tc>
                  <a:txBody>
                    <a:bodyPr/>
                    <a:lstStyle/>
                    <a:p>
                      <a:r>
                        <a:rPr lang="cs-CZ" sz="1400"/>
                        <a:t>Reconvan</a:t>
                      </a:r>
                    </a:p>
                  </a:txBody>
                  <a:tcPr marL="0" marR="0" marT="0" marB="0" anchor="ctr">
                    <a:lnL>
                      <a:noFill/>
                    </a:lnL>
                    <a:lnR>
                      <a:noFill/>
                    </a:lnR>
                    <a:lnT>
                      <a:noFill/>
                    </a:lnT>
                    <a:lnB>
                      <a:noFill/>
                    </a:lnB>
                  </a:tcPr>
                </a:tc>
                <a:tc>
                  <a:txBody>
                    <a:bodyPr/>
                    <a:lstStyle/>
                    <a:p>
                      <a:r>
                        <a:rPr lang="cs-CZ" sz="1400"/>
                        <a:t>Diason Low Energy (diabetická)</a:t>
                      </a:r>
                    </a:p>
                  </a:txBody>
                  <a:tcPr marL="0" marR="0" marT="0" marB="0" anchor="ctr">
                    <a:lnL>
                      <a:noFill/>
                    </a:lnL>
                    <a:lnR>
                      <a:noFill/>
                    </a:lnR>
                    <a:lnT>
                      <a:noFill/>
                    </a:lnT>
                    <a:lnB>
                      <a:noFill/>
                    </a:lnB>
                  </a:tcPr>
                </a:tc>
                <a:extLst>
                  <a:ext uri="{0D108BD9-81ED-4DB2-BD59-A6C34878D82A}">
                    <a16:rowId xmlns:a16="http://schemas.microsoft.com/office/drawing/2014/main" val="3657542922"/>
                  </a:ext>
                </a:extLst>
              </a:tr>
              <a:tr h="224778">
                <a:tc>
                  <a:txBody>
                    <a:bodyPr/>
                    <a:lstStyle/>
                    <a:p>
                      <a:r>
                        <a:rPr lang="cs-CZ" sz="1400"/>
                        <a:t>Cubitan</a:t>
                      </a:r>
                    </a:p>
                  </a:txBody>
                  <a:tcPr marL="0" marR="0" marT="0" marB="0" anchor="ctr">
                    <a:lnL>
                      <a:noFill/>
                    </a:lnL>
                    <a:lnR>
                      <a:noFill/>
                    </a:lnR>
                    <a:lnT>
                      <a:noFill/>
                    </a:lnT>
                    <a:lnB>
                      <a:noFill/>
                    </a:lnB>
                  </a:tcPr>
                </a:tc>
                <a:tc>
                  <a:txBody>
                    <a:bodyPr/>
                    <a:lstStyle/>
                    <a:p>
                      <a:r>
                        <a:rPr lang="cs-CZ" sz="1400"/>
                        <a:t>Isosource Fiber</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Prosure</a:t>
                      </a:r>
                    </a:p>
                  </a:txBody>
                  <a:tcPr marL="0" marR="0" marT="0" marB="0" anchor="ctr">
                    <a:lnL>
                      <a:noFill/>
                    </a:lnL>
                    <a:lnR>
                      <a:noFill/>
                    </a:lnR>
                    <a:lnT>
                      <a:noFill/>
                    </a:lnT>
                    <a:lnB>
                      <a:noFill/>
                    </a:lnB>
                  </a:tcPr>
                </a:tc>
                <a:tc rowSpan="2">
                  <a:txBody>
                    <a:bodyPr/>
                    <a:lstStyle/>
                    <a:p>
                      <a:r>
                        <a:rPr lang="cs-CZ" sz="1400"/>
                        <a:t>Novasource GI Conrol</a:t>
                      </a:r>
                    </a:p>
                    <a:p>
                      <a:r>
                        <a:rPr lang="cs-CZ" sz="1400"/>
                        <a:t>(vláknina, nižší osmolalita)</a:t>
                      </a:r>
                    </a:p>
                  </a:txBody>
                  <a:tcPr marL="0" marR="0" marT="0" marB="0" anchor="ctr">
                    <a:lnL>
                      <a:noFill/>
                    </a:lnL>
                    <a:lnR>
                      <a:noFill/>
                    </a:lnR>
                    <a:lnT>
                      <a:noFill/>
                    </a:lnT>
                    <a:lnB>
                      <a:noFill/>
                    </a:lnB>
                  </a:tcPr>
                </a:tc>
                <a:extLst>
                  <a:ext uri="{0D108BD9-81ED-4DB2-BD59-A6C34878D82A}">
                    <a16:rowId xmlns:a16="http://schemas.microsoft.com/office/drawing/2014/main" val="3365739418"/>
                  </a:ext>
                </a:extLst>
              </a:tr>
              <a:tr h="337167">
                <a:tc>
                  <a:txBody>
                    <a:bodyPr/>
                    <a:lstStyle/>
                    <a:p>
                      <a:r>
                        <a:rPr lang="cs-CZ" sz="1400"/>
                        <a:t>Resource 2,0 kcal</a:t>
                      </a:r>
                    </a:p>
                  </a:txBody>
                  <a:tcPr marL="0" marR="0" marT="0" marB="0" anchor="ctr">
                    <a:lnL>
                      <a:noFill/>
                    </a:lnL>
                    <a:lnR>
                      <a:noFill/>
                    </a:lnR>
                    <a:lnT>
                      <a:noFill/>
                    </a:lnT>
                    <a:lnB>
                      <a:noFill/>
                    </a:lnB>
                  </a:tcPr>
                </a:tc>
                <a:tc>
                  <a:txBody>
                    <a:bodyPr/>
                    <a:lstStyle/>
                    <a:p>
                      <a:r>
                        <a:rPr lang="cs-CZ" sz="1400"/>
                        <a:t>Novasource Forte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3738131159"/>
                  </a:ext>
                </a:extLst>
              </a:tr>
              <a:tr h="337167">
                <a:tc>
                  <a:txBody>
                    <a:bodyPr/>
                    <a:lstStyle/>
                    <a:p>
                      <a:r>
                        <a:rPr lang="cs-CZ" sz="1400"/>
                        <a:t>Resource 2,0 kcal fibre</a:t>
                      </a:r>
                    </a:p>
                  </a:txBody>
                  <a:tcPr marL="0" marR="0" marT="0" marB="0" anchor="ctr">
                    <a:lnL>
                      <a:noFill/>
                    </a:lnL>
                    <a:lnR>
                      <a:noFill/>
                    </a:lnR>
                    <a:lnT>
                      <a:noFill/>
                    </a:lnT>
                    <a:lnB>
                      <a:noFill/>
                    </a:lnB>
                  </a:tcPr>
                </a:tc>
                <a:tc>
                  <a:txBody>
                    <a:bodyPr/>
                    <a:lstStyle/>
                    <a:p>
                      <a:r>
                        <a:rPr lang="cs-CZ" sz="1400"/>
                        <a:t>Fresubin Original</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rowSpan="2">
                  <a:txBody>
                    <a:bodyPr/>
                    <a:lstStyle/>
                    <a:p>
                      <a:r>
                        <a:rPr lang="cs-CZ" sz="1400"/>
                        <a:t>Novasource Start</a:t>
                      </a:r>
                    </a:p>
                    <a:p>
                      <a:r>
                        <a:rPr lang="cs-CZ" sz="1400"/>
                        <a:t>(hypokalorická s vlákninou)</a:t>
                      </a:r>
                    </a:p>
                  </a:txBody>
                  <a:tcPr marL="0" marR="0" marT="0" marB="0" anchor="ctr">
                    <a:lnL>
                      <a:noFill/>
                    </a:lnL>
                    <a:lnR>
                      <a:noFill/>
                    </a:lnR>
                    <a:lnT>
                      <a:noFill/>
                    </a:lnT>
                    <a:lnB>
                      <a:noFill/>
                    </a:lnB>
                  </a:tcPr>
                </a:tc>
                <a:extLst>
                  <a:ext uri="{0D108BD9-81ED-4DB2-BD59-A6C34878D82A}">
                    <a16:rowId xmlns:a16="http://schemas.microsoft.com/office/drawing/2014/main" val="1216785792"/>
                  </a:ext>
                </a:extLst>
              </a:tr>
              <a:tr h="337167">
                <a:tc>
                  <a:txBody>
                    <a:bodyPr/>
                    <a:lstStyle/>
                    <a:p>
                      <a:r>
                        <a:rPr lang="cs-CZ" sz="1400"/>
                        <a:t>Resource Protein drink</a:t>
                      </a:r>
                    </a:p>
                  </a:txBody>
                  <a:tcPr marL="0" marR="0" marT="0" marB="0" anchor="ctr">
                    <a:lnL>
                      <a:noFill/>
                    </a:lnL>
                    <a:lnR>
                      <a:noFill/>
                    </a:lnR>
                    <a:lnT>
                      <a:noFill/>
                    </a:lnT>
                    <a:lnB>
                      <a:noFill/>
                    </a:lnB>
                  </a:tcPr>
                </a:tc>
                <a:tc>
                  <a:txBody>
                    <a:bodyPr/>
                    <a:lstStyle/>
                    <a:p>
                      <a:r>
                        <a:rPr lang="cs-CZ" sz="1400"/>
                        <a:t>Fresoubin Original Fibre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955369870"/>
                  </a:ext>
                </a:extLst>
              </a:tr>
              <a:tr h="224778">
                <a:tc>
                  <a:txBody>
                    <a:bodyPr/>
                    <a:lstStyle/>
                    <a:p>
                      <a:r>
                        <a:rPr lang="cs-CZ" sz="1400"/>
                        <a:t>Isosource Standard</a:t>
                      </a:r>
                    </a:p>
                  </a:txBody>
                  <a:tcPr marL="0" marR="0" marT="0" marB="0" anchor="ctr">
                    <a:lnL>
                      <a:noFill/>
                    </a:lnL>
                    <a:lnR>
                      <a:noFill/>
                    </a:lnR>
                    <a:lnT>
                      <a:noFill/>
                    </a:lnT>
                    <a:lnB>
                      <a:noFill/>
                    </a:lnB>
                  </a:tcPr>
                </a:tc>
                <a:tc>
                  <a:txBody>
                    <a:bodyPr/>
                    <a:lstStyle/>
                    <a:p>
                      <a:r>
                        <a:rPr lang="cs-CZ" sz="1400"/>
                        <a:t>Fresubin HP energy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Oxepa (omega 3 MK)</a:t>
                      </a:r>
                    </a:p>
                  </a:txBody>
                  <a:tcPr marL="0" marR="0" marT="0" marB="0" anchor="ctr">
                    <a:lnL>
                      <a:noFill/>
                    </a:lnL>
                    <a:lnR>
                      <a:noFill/>
                    </a:lnR>
                    <a:lnT>
                      <a:noFill/>
                    </a:lnT>
                    <a:lnB>
                      <a:noFill/>
                    </a:lnB>
                  </a:tcPr>
                </a:tc>
                <a:extLst>
                  <a:ext uri="{0D108BD9-81ED-4DB2-BD59-A6C34878D82A}">
                    <a16:rowId xmlns:a16="http://schemas.microsoft.com/office/drawing/2014/main" val="3194838190"/>
                  </a:ext>
                </a:extLst>
              </a:tr>
              <a:tr h="449558">
                <a:tc>
                  <a:txBody>
                    <a:bodyPr/>
                    <a:lstStyle/>
                    <a:p>
                      <a:r>
                        <a:rPr lang="cs-CZ" sz="1400"/>
                        <a:t>Fresubin original drink</a:t>
                      </a:r>
                    </a:p>
                  </a:txBody>
                  <a:tcPr marL="0" marR="0" marT="0" marB="0" anchor="ctr">
                    <a:lnL>
                      <a:noFill/>
                    </a:lnL>
                    <a:lnR>
                      <a:noFill/>
                    </a:lnR>
                    <a:lnT>
                      <a:noFill/>
                    </a:lnT>
                    <a:lnB>
                      <a:noFill/>
                    </a:lnB>
                  </a:tcPr>
                </a:tc>
                <a:tc>
                  <a:txBody>
                    <a:bodyPr/>
                    <a:lstStyle/>
                    <a:p>
                      <a:r>
                        <a:rPr lang="cs-CZ" sz="1400"/>
                        <a:t>Pulmocare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err="1"/>
                        <a:t>Fresubin</a:t>
                      </a:r>
                      <a:r>
                        <a:rPr lang="cs-CZ" sz="1400" dirty="0"/>
                        <a:t> </a:t>
                      </a:r>
                      <a:r>
                        <a:rPr lang="cs-CZ" sz="1400" dirty="0" err="1"/>
                        <a:t>Hepa</a:t>
                      </a:r>
                      <a:r>
                        <a:rPr lang="cs-CZ" sz="1400" dirty="0"/>
                        <a:t> (rozvětvené AK VLI</a:t>
                      </a:r>
                    </a:p>
                  </a:txBody>
                  <a:tcPr marL="0" marR="0" marT="0" marB="0" anchor="ctr">
                    <a:lnL>
                      <a:noFill/>
                    </a:lnL>
                    <a:lnR>
                      <a:noFill/>
                    </a:lnR>
                    <a:lnT>
                      <a:noFill/>
                    </a:lnT>
                    <a:lnB>
                      <a:noFill/>
                    </a:lnB>
                  </a:tcPr>
                </a:tc>
                <a:extLst>
                  <a:ext uri="{0D108BD9-81ED-4DB2-BD59-A6C34878D82A}">
                    <a16:rowId xmlns:a16="http://schemas.microsoft.com/office/drawing/2014/main" val="1776688320"/>
                  </a:ext>
                </a:extLst>
              </a:tr>
              <a:tr h="337167">
                <a:tc>
                  <a:txBody>
                    <a:bodyPr/>
                    <a:lstStyle/>
                    <a:p>
                      <a:r>
                        <a:rPr lang="cs-CZ" sz="1400"/>
                        <a:t>Fresubin energyfibre drink</a:t>
                      </a:r>
                    </a:p>
                  </a:txBody>
                  <a:tcPr marL="0" marR="0" marT="0" marB="0" anchor="ctr">
                    <a:lnL>
                      <a:noFill/>
                    </a:lnL>
                    <a:lnR>
                      <a:noFill/>
                    </a:lnR>
                    <a:lnT>
                      <a:noFill/>
                    </a:lnT>
                    <a:lnB>
                      <a:noFill/>
                    </a:lnB>
                  </a:tcPr>
                </a:tc>
                <a:tc>
                  <a:txBody>
                    <a:bodyPr/>
                    <a:lstStyle/>
                    <a:p>
                      <a:r>
                        <a:rPr lang="cs-CZ" sz="1400"/>
                        <a:t>Jevity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Intestamin</a:t>
                      </a:r>
                      <a:r>
                        <a:rPr lang="cs-CZ" sz="1400" dirty="0"/>
                        <a:t> (</a:t>
                      </a:r>
                      <a:r>
                        <a:rPr lang="cs-CZ" sz="1400" dirty="0" err="1"/>
                        <a:t>glutamin</a:t>
                      </a:r>
                      <a:r>
                        <a:rPr lang="cs-CZ" sz="1400" dirty="0"/>
                        <a:t>)</a:t>
                      </a:r>
                    </a:p>
                  </a:txBody>
                  <a:tcPr marL="0" marR="0" marT="0" marB="0" anchor="ctr">
                    <a:lnL>
                      <a:noFill/>
                    </a:lnL>
                    <a:lnR>
                      <a:noFill/>
                    </a:lnR>
                    <a:lnT>
                      <a:noFill/>
                    </a:lnT>
                    <a:lnB>
                      <a:noFill/>
                    </a:lnB>
                  </a:tcPr>
                </a:tc>
                <a:extLst>
                  <a:ext uri="{0D108BD9-81ED-4DB2-BD59-A6C34878D82A}">
                    <a16:rowId xmlns:a16="http://schemas.microsoft.com/office/drawing/2014/main" val="885535360"/>
                  </a:ext>
                </a:extLst>
              </a:tr>
              <a:tr h="449558">
                <a:tc>
                  <a:txBody>
                    <a:bodyPr/>
                    <a:lstStyle/>
                    <a:p>
                      <a:r>
                        <a:rPr lang="cs-CZ" sz="1400"/>
                        <a:t>Fresubin protein energy drink</a:t>
                      </a:r>
                    </a:p>
                  </a:txBody>
                  <a:tcPr marL="0" marR="0" marT="0" marB="0" anchor="ctr">
                    <a:lnL>
                      <a:noFill/>
                    </a:lnL>
                    <a:lnR>
                      <a:noFill/>
                    </a:lnR>
                    <a:lnT>
                      <a:noFill/>
                    </a:lnT>
                    <a:lnB>
                      <a:noFill/>
                    </a:lnB>
                  </a:tcPr>
                </a:tc>
                <a:tc>
                  <a:txBody>
                    <a:bodyPr/>
                    <a:lstStyle/>
                    <a:p>
                      <a:r>
                        <a:rPr lang="cs-CZ" sz="1400"/>
                        <a:t>Jevity plus HP</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Nepro</a:t>
                      </a:r>
                      <a:r>
                        <a:rPr lang="cs-CZ" sz="1400" dirty="0"/>
                        <a:t> (2 kcal/ml, nízký obsah K, P)</a:t>
                      </a:r>
                    </a:p>
                  </a:txBody>
                  <a:tcPr marL="0" marR="0" marT="0" marB="0" anchor="ctr">
                    <a:lnL>
                      <a:noFill/>
                    </a:lnL>
                    <a:lnR>
                      <a:noFill/>
                    </a:lnR>
                    <a:lnT>
                      <a:noFill/>
                    </a:lnT>
                    <a:lnB>
                      <a:noFill/>
                    </a:lnB>
                  </a:tcPr>
                </a:tc>
                <a:extLst>
                  <a:ext uri="{0D108BD9-81ED-4DB2-BD59-A6C34878D82A}">
                    <a16:rowId xmlns:a16="http://schemas.microsoft.com/office/drawing/2014/main" val="190439275"/>
                  </a:ext>
                </a:extLst>
              </a:tr>
              <a:tr h="337167">
                <a:tc>
                  <a:txBody>
                    <a:bodyPr/>
                    <a:lstStyle/>
                    <a:p>
                      <a:r>
                        <a:rPr lang="cs-CZ" sz="1400"/>
                        <a:t>Supportan srink</a:t>
                      </a:r>
                    </a:p>
                  </a:txBody>
                  <a:tcPr marL="0" marR="0" marT="0" marB="0" anchor="ctr">
                    <a:lnL>
                      <a:noFill/>
                    </a:lnL>
                    <a:lnR>
                      <a:noFill/>
                    </a:lnR>
                    <a:lnT>
                      <a:noFill/>
                    </a:lnT>
                    <a:lnB>
                      <a:noFill/>
                    </a:lnB>
                  </a:tcPr>
                </a:tc>
                <a:tc>
                  <a:txBody>
                    <a:bodyPr/>
                    <a:lstStyle/>
                    <a:p>
                      <a:r>
                        <a:rPr lang="cs-CZ" sz="1400"/>
                        <a:t>Osmolite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Glucerna</a:t>
                      </a:r>
                      <a:r>
                        <a:rPr lang="cs-CZ" sz="1400" dirty="0"/>
                        <a:t> (diabetická izokalorická)</a:t>
                      </a:r>
                    </a:p>
                  </a:txBody>
                  <a:tcPr marL="0" marR="0" marT="0" marB="0" anchor="ctr">
                    <a:lnL>
                      <a:noFill/>
                    </a:lnL>
                    <a:lnR>
                      <a:noFill/>
                    </a:lnR>
                    <a:lnT>
                      <a:noFill/>
                    </a:lnT>
                    <a:lnB>
                      <a:noFill/>
                    </a:lnB>
                  </a:tcPr>
                </a:tc>
                <a:extLst>
                  <a:ext uri="{0D108BD9-81ED-4DB2-BD59-A6C34878D82A}">
                    <a16:rowId xmlns:a16="http://schemas.microsoft.com/office/drawing/2014/main" val="3298460349"/>
                  </a:ext>
                </a:extLst>
              </a:tr>
              <a:tr h="224778">
                <a:tc>
                  <a:txBody>
                    <a:bodyPr/>
                    <a:lstStyle/>
                    <a:p>
                      <a:r>
                        <a:rPr lang="cs-CZ" sz="1400"/>
                        <a:t>Diben drink</a:t>
                      </a:r>
                    </a:p>
                  </a:txBody>
                  <a:tcPr marL="0" marR="0" marT="0" marB="0" anchor="ctr">
                    <a:lnL>
                      <a:noFill/>
                    </a:lnL>
                    <a:lnR>
                      <a:noFill/>
                    </a:lnR>
                    <a:lnT>
                      <a:noFill/>
                    </a:lnT>
                    <a:lnB>
                      <a:noFill/>
                    </a:lnB>
                  </a:tcPr>
                </a:tc>
                <a:tc>
                  <a:txBody>
                    <a:bodyPr/>
                    <a:lstStyle/>
                    <a:p>
                      <a:r>
                        <a:rPr lang="cs-CZ" sz="1400"/>
                        <a:t>Osmolite Hlcal</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76916215"/>
                  </a:ext>
                </a:extLst>
              </a:tr>
              <a:tr h="224778">
                <a:tc>
                  <a:txBody>
                    <a:bodyPr/>
                    <a:lstStyle/>
                    <a:p>
                      <a:r>
                        <a:rPr lang="cs-CZ" sz="1400"/>
                        <a:t>Prosure, Ensue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81108645"/>
                  </a:ext>
                </a:extLst>
              </a:tr>
            </a:tbl>
          </a:graphicData>
        </a:graphic>
      </p:graphicFrame>
      <p:sp>
        <p:nvSpPr>
          <p:cNvPr id="5" name="Rectangle 1">
            <a:extLst>
              <a:ext uri="{FF2B5EF4-FFF2-40B4-BE49-F238E27FC236}">
                <a16:creationId xmlns:a16="http://schemas.microsoft.com/office/drawing/2014/main" id="{DAC7C1DA-C78D-454F-87AB-0F14736B8DE6}"/>
              </a:ext>
            </a:extLst>
          </p:cNvPr>
          <p:cNvSpPr>
            <a:spLocks noChangeArrowheads="1"/>
          </p:cNvSpPr>
          <p:nvPr/>
        </p:nvSpPr>
        <p:spPr bwMode="auto">
          <a:xfrm>
            <a:off x="-15758755" y="-461665"/>
            <a:ext cx="320629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Dastych, 2012, s. 153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p:txBody>
      </p:sp>
      <p:pic>
        <p:nvPicPr>
          <p:cNvPr id="7" name="Obrázek 6">
            <a:extLst>
              <a:ext uri="{FF2B5EF4-FFF2-40B4-BE49-F238E27FC236}">
                <a16:creationId xmlns:a16="http://schemas.microsoft.com/office/drawing/2014/main" id="{F906EA66-8AFE-49EA-84BA-4C9CA48D0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84" y="3894363"/>
            <a:ext cx="3597276" cy="2697957"/>
          </a:xfrm>
          <a:prstGeom prst="rect">
            <a:avLst/>
          </a:prstGeom>
        </p:spPr>
      </p:pic>
    </p:spTree>
    <p:extLst>
      <p:ext uri="{BB962C8B-B14F-4D97-AF65-F5344CB8AC3E}">
        <p14:creationId xmlns:p14="http://schemas.microsoft.com/office/powerpoint/2010/main" val="4183386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B1416-F873-4F50-B01A-DF727D63FEF2}"/>
              </a:ext>
            </a:extLst>
          </p:cNvPr>
          <p:cNvSpPr>
            <a:spLocks noGrp="1"/>
          </p:cNvSpPr>
          <p:nvPr>
            <p:ph type="title"/>
          </p:nvPr>
        </p:nvSpPr>
        <p:spPr>
          <a:xfrm>
            <a:off x="0" y="365125"/>
            <a:ext cx="8147957" cy="1325563"/>
          </a:xfrm>
        </p:spPr>
        <p:txBody>
          <a:bodyPr>
            <a:normAutofit fontScale="90000"/>
          </a:bodyPr>
          <a:lstStyle/>
          <a:p>
            <a:r>
              <a:rPr lang="cs-CZ" b="1" dirty="0"/>
              <a:t>3.2 Způsoby aplikace enterální výživy</a:t>
            </a:r>
            <a:br>
              <a:rPr lang="cs-CZ" b="1" dirty="0"/>
            </a:br>
            <a:endParaRPr lang="cs-CZ" dirty="0"/>
          </a:p>
        </p:txBody>
      </p:sp>
      <p:sp>
        <p:nvSpPr>
          <p:cNvPr id="3" name="Zástupný symbol pro obsah 2">
            <a:extLst>
              <a:ext uri="{FF2B5EF4-FFF2-40B4-BE49-F238E27FC236}">
                <a16:creationId xmlns:a16="http://schemas.microsoft.com/office/drawing/2014/main" id="{8732FAFA-13FA-457D-B097-0E47B15978D4}"/>
              </a:ext>
            </a:extLst>
          </p:cNvPr>
          <p:cNvSpPr>
            <a:spLocks noGrp="1"/>
          </p:cNvSpPr>
          <p:nvPr>
            <p:ph idx="1"/>
          </p:nvPr>
        </p:nvSpPr>
        <p:spPr>
          <a:xfrm>
            <a:off x="38100" y="1690688"/>
            <a:ext cx="11740243" cy="4828268"/>
          </a:xfrm>
        </p:spPr>
        <p:txBody>
          <a:bodyPr>
            <a:normAutofit/>
          </a:bodyPr>
          <a:lstStyle/>
          <a:p>
            <a:r>
              <a:rPr lang="cs-CZ" dirty="0"/>
              <a:t>do různých částí GIT </a:t>
            </a:r>
            <a:r>
              <a:rPr lang="cs-CZ" dirty="0" err="1"/>
              <a:t>p.o</a:t>
            </a:r>
            <a:r>
              <a:rPr lang="cs-CZ" dirty="0"/>
              <a:t>./ sondou</a:t>
            </a:r>
          </a:p>
          <a:p>
            <a:r>
              <a:rPr lang="cs-CZ" dirty="0"/>
              <a:t>způsob podání musí zohlednit indikaci, předpokládanou délku aplikace, celkový stav nemocného a jeho prognózu. </a:t>
            </a:r>
          </a:p>
          <a:p>
            <a:r>
              <a:rPr lang="cs-CZ" dirty="0"/>
              <a:t>aplikuje se ve </a:t>
            </a:r>
            <a:r>
              <a:rPr lang="cs-CZ" b="1" dirty="0" err="1"/>
              <a:t>Fowlerově</a:t>
            </a:r>
            <a:r>
              <a:rPr lang="cs-CZ" b="1" dirty="0"/>
              <a:t> poloze</a:t>
            </a:r>
            <a:r>
              <a:rPr lang="cs-CZ" dirty="0"/>
              <a:t>. </a:t>
            </a:r>
          </a:p>
          <a:p>
            <a:r>
              <a:rPr lang="cs-CZ" dirty="0"/>
              <a:t>nejjednodušší a fyziologický je </a:t>
            </a:r>
            <a:r>
              <a:rPr lang="cs-CZ" dirty="0" err="1"/>
              <a:t>p.o</a:t>
            </a:r>
            <a:r>
              <a:rPr lang="cs-CZ" dirty="0"/>
              <a:t>. - </a:t>
            </a:r>
            <a:r>
              <a:rPr lang="cs-CZ" dirty="0" err="1"/>
              <a:t>sipping</a:t>
            </a:r>
            <a:r>
              <a:rPr lang="cs-CZ" dirty="0"/>
              <a:t>. </a:t>
            </a:r>
          </a:p>
          <a:p>
            <a:r>
              <a:rPr lang="cs-CZ" dirty="0"/>
              <a:t>pokud pacient není schopen požít celou dávku enterální výživy </a:t>
            </a:r>
            <a:r>
              <a:rPr lang="cs-CZ" dirty="0" err="1"/>
              <a:t>p.o</a:t>
            </a:r>
            <a:r>
              <a:rPr lang="cs-CZ" dirty="0"/>
              <a:t>., </a:t>
            </a:r>
          </a:p>
          <a:p>
            <a:pPr lvl="1"/>
            <a:r>
              <a:rPr lang="cs-CZ" dirty="0"/>
              <a:t>sonda do žaludku nebo do první kličky jejuna</a:t>
            </a:r>
          </a:p>
          <a:p>
            <a:pPr lvl="1"/>
            <a:r>
              <a:rPr lang="cs-CZ" dirty="0"/>
              <a:t>více jak 6-8 týdnů sonda přes punkční perkutánní endoskopickou gastrostomii - PEG.</a:t>
            </a:r>
          </a:p>
          <a:p>
            <a:pPr lvl="1"/>
            <a:r>
              <a:rPr lang="cs-CZ" dirty="0"/>
              <a:t>v případě gastrostomie lze zavést její cestou </a:t>
            </a:r>
          </a:p>
          <a:p>
            <a:pPr marL="457200" lvl="1" indent="0">
              <a:buNone/>
            </a:pPr>
            <a:r>
              <a:rPr lang="cs-CZ" dirty="0"/>
              <a:t>   také jejunální sondou. </a:t>
            </a:r>
          </a:p>
          <a:p>
            <a:pPr marL="0" indent="0">
              <a:buNone/>
            </a:pPr>
            <a:endParaRPr lang="cs-CZ" dirty="0"/>
          </a:p>
        </p:txBody>
      </p:sp>
      <p:pic>
        <p:nvPicPr>
          <p:cNvPr id="6" name="Obrázek 5">
            <a:extLst>
              <a:ext uri="{FF2B5EF4-FFF2-40B4-BE49-F238E27FC236}">
                <a16:creationId xmlns:a16="http://schemas.microsoft.com/office/drawing/2014/main" id="{81E6318F-4E4C-4203-95F5-10F959C7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43" y="365125"/>
            <a:ext cx="2045016" cy="1734911"/>
          </a:xfrm>
          <a:prstGeom prst="rect">
            <a:avLst/>
          </a:prstGeom>
        </p:spPr>
      </p:pic>
      <p:pic>
        <p:nvPicPr>
          <p:cNvPr id="8" name="Obrázek 7">
            <a:extLst>
              <a:ext uri="{FF2B5EF4-FFF2-40B4-BE49-F238E27FC236}">
                <a16:creationId xmlns:a16="http://schemas.microsoft.com/office/drawing/2014/main" id="{9A663441-FCF6-4058-AFAA-45C259AF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645" y="374593"/>
            <a:ext cx="2343000" cy="1757250"/>
          </a:xfrm>
          <a:prstGeom prst="rect">
            <a:avLst/>
          </a:prstGeom>
        </p:spPr>
      </p:pic>
      <p:pic>
        <p:nvPicPr>
          <p:cNvPr id="10" name="Obrázek 9">
            <a:extLst>
              <a:ext uri="{FF2B5EF4-FFF2-40B4-BE49-F238E27FC236}">
                <a16:creationId xmlns:a16="http://schemas.microsoft.com/office/drawing/2014/main" id="{CFE09885-6F7C-417E-A0AB-7072444B2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771" y="2841880"/>
            <a:ext cx="2093395" cy="1500925"/>
          </a:xfrm>
          <a:prstGeom prst="rect">
            <a:avLst/>
          </a:prstGeom>
        </p:spPr>
      </p:pic>
      <p:pic>
        <p:nvPicPr>
          <p:cNvPr id="12" name="Obrázek 11">
            <a:extLst>
              <a:ext uri="{FF2B5EF4-FFF2-40B4-BE49-F238E27FC236}">
                <a16:creationId xmlns:a16="http://schemas.microsoft.com/office/drawing/2014/main" id="{6EF33AE5-B5C1-4832-996B-42CC27EFC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187" y="5477825"/>
            <a:ext cx="3985350" cy="1314860"/>
          </a:xfrm>
          <a:prstGeom prst="rect">
            <a:avLst/>
          </a:prstGeom>
        </p:spPr>
      </p:pic>
      <p:pic>
        <p:nvPicPr>
          <p:cNvPr id="14" name="Obrázek 13">
            <a:extLst>
              <a:ext uri="{FF2B5EF4-FFF2-40B4-BE49-F238E27FC236}">
                <a16:creationId xmlns:a16="http://schemas.microsoft.com/office/drawing/2014/main" id="{55FE5FC6-5518-4D9E-AE80-7063B4B8C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802" y="5396593"/>
            <a:ext cx="1801437" cy="1461407"/>
          </a:xfrm>
          <a:prstGeom prst="rect">
            <a:avLst/>
          </a:prstGeom>
        </p:spPr>
      </p:pic>
    </p:spTree>
    <p:extLst>
      <p:ext uri="{BB962C8B-B14F-4D97-AF65-F5344CB8AC3E}">
        <p14:creationId xmlns:p14="http://schemas.microsoft.com/office/powerpoint/2010/main" val="5234364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40E92-B84D-4911-B9A7-36A98F019848}"/>
              </a:ext>
            </a:extLst>
          </p:cNvPr>
          <p:cNvSpPr>
            <a:spLocks noGrp="1"/>
          </p:cNvSpPr>
          <p:nvPr>
            <p:ph type="title"/>
          </p:nvPr>
        </p:nvSpPr>
        <p:spPr>
          <a:xfrm>
            <a:off x="113510" y="0"/>
            <a:ext cx="6466904" cy="1325563"/>
          </a:xfrm>
        </p:spPr>
        <p:txBody>
          <a:bodyPr/>
          <a:lstStyle/>
          <a:p>
            <a:r>
              <a:rPr lang="cs-CZ" dirty="0"/>
              <a:t>Přístupy pro enterální výživu</a:t>
            </a:r>
          </a:p>
        </p:txBody>
      </p:sp>
      <p:graphicFrame>
        <p:nvGraphicFramePr>
          <p:cNvPr id="4" name="Zástupný symbol pro obsah 3">
            <a:extLst>
              <a:ext uri="{FF2B5EF4-FFF2-40B4-BE49-F238E27FC236}">
                <a16:creationId xmlns:a16="http://schemas.microsoft.com/office/drawing/2014/main" id="{9CF5DD96-960D-47E0-9295-88C713B622BB}"/>
              </a:ext>
            </a:extLst>
          </p:cNvPr>
          <p:cNvGraphicFramePr>
            <a:graphicFrameLocks noGrp="1"/>
          </p:cNvGraphicFramePr>
          <p:nvPr>
            <p:ph idx="1"/>
            <p:extLst>
              <p:ext uri="{D42A27DB-BD31-4B8C-83A1-F6EECF244321}">
                <p14:modId xmlns:p14="http://schemas.microsoft.com/office/powerpoint/2010/main" val="2154001671"/>
              </p:ext>
            </p:extLst>
          </p:nvPr>
        </p:nvGraphicFramePr>
        <p:xfrm>
          <a:off x="310246" y="1261754"/>
          <a:ext cx="6555917" cy="5411880"/>
        </p:xfrm>
        <a:graphic>
          <a:graphicData uri="http://schemas.openxmlformats.org/drawingml/2006/table">
            <a:tbl>
              <a:tblPr/>
              <a:tblGrid>
                <a:gridCol w="2581008">
                  <a:extLst>
                    <a:ext uri="{9D8B030D-6E8A-4147-A177-3AD203B41FA5}">
                      <a16:colId xmlns:a16="http://schemas.microsoft.com/office/drawing/2014/main" val="2197716092"/>
                    </a:ext>
                  </a:extLst>
                </a:gridCol>
                <a:gridCol w="1104632">
                  <a:extLst>
                    <a:ext uri="{9D8B030D-6E8A-4147-A177-3AD203B41FA5}">
                      <a16:colId xmlns:a16="http://schemas.microsoft.com/office/drawing/2014/main" val="494841425"/>
                    </a:ext>
                  </a:extLst>
                </a:gridCol>
                <a:gridCol w="1894729">
                  <a:extLst>
                    <a:ext uri="{9D8B030D-6E8A-4147-A177-3AD203B41FA5}">
                      <a16:colId xmlns:a16="http://schemas.microsoft.com/office/drawing/2014/main" val="3323401748"/>
                    </a:ext>
                  </a:extLst>
                </a:gridCol>
                <a:gridCol w="975548">
                  <a:extLst>
                    <a:ext uri="{9D8B030D-6E8A-4147-A177-3AD203B41FA5}">
                      <a16:colId xmlns:a16="http://schemas.microsoft.com/office/drawing/2014/main" val="3924866844"/>
                    </a:ext>
                  </a:extLst>
                </a:gridCol>
              </a:tblGrid>
              <a:tr h="346611">
                <a:tc gridSpan="4">
                  <a:txBody>
                    <a:bodyPr/>
                    <a:lstStyle/>
                    <a:p>
                      <a:r>
                        <a:rPr lang="cs-CZ" sz="2400" b="1"/>
                        <a:t>Enterální výživa</a:t>
                      </a:r>
                      <a:endParaRPr lang="cs-CZ" sz="24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261066401"/>
                  </a:ext>
                </a:extLst>
              </a:tr>
              <a:tr h="259958">
                <a:tc gridSpan="4">
                  <a:txBody>
                    <a:bodyPr/>
                    <a:lstStyle/>
                    <a:p>
                      <a:r>
                        <a:rPr lang="cs-CZ" sz="1800" b="1" dirty="0"/>
                        <a:t>Perorální nutriční doplňky</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59724062"/>
                  </a:ext>
                </a:extLst>
              </a:tr>
              <a:tr h="259958">
                <a:tc rowSpan="12">
                  <a:txBody>
                    <a:bodyPr/>
                    <a:lstStyle/>
                    <a:p>
                      <a:r>
                        <a:rPr lang="cs-CZ" sz="2400" dirty="0"/>
                        <a:t> </a:t>
                      </a:r>
                    </a:p>
                    <a:p>
                      <a:r>
                        <a:rPr lang="cs-CZ" sz="2400" dirty="0"/>
                        <a:t> </a:t>
                      </a:r>
                    </a:p>
                    <a:p>
                      <a:r>
                        <a:rPr lang="cs-CZ" sz="2400" dirty="0"/>
                        <a:t> </a:t>
                      </a:r>
                    </a:p>
                    <a:p>
                      <a:r>
                        <a:rPr lang="cs-CZ" sz="2400" b="1" dirty="0"/>
                        <a:t> </a:t>
                      </a:r>
                      <a:endParaRPr lang="cs-CZ" sz="2400" dirty="0"/>
                    </a:p>
                    <a:p>
                      <a:r>
                        <a:rPr lang="cs-CZ" sz="2400" b="1" dirty="0"/>
                        <a:t> </a:t>
                      </a:r>
                      <a:endParaRPr lang="cs-CZ" sz="2400" dirty="0"/>
                    </a:p>
                    <a:p>
                      <a:r>
                        <a:rPr lang="cs-CZ" sz="2400" b="1" dirty="0"/>
                        <a:t> </a:t>
                      </a:r>
                      <a:endParaRPr lang="cs-CZ" sz="2400" dirty="0"/>
                    </a:p>
                    <a:p>
                      <a:r>
                        <a:rPr lang="cs-CZ" sz="2400" b="1" dirty="0" err="1"/>
                        <a:t>Sondová</a:t>
                      </a:r>
                      <a:r>
                        <a:rPr lang="cs-CZ" sz="2400" b="1" dirty="0"/>
                        <a:t> výživa</a:t>
                      </a:r>
                      <a:endParaRPr lang="cs-CZ" sz="2400" dirty="0"/>
                    </a:p>
                  </a:txBody>
                  <a:tcPr marL="0" marR="0" marT="0" marB="0">
                    <a:lnL>
                      <a:noFill/>
                    </a:lnL>
                    <a:lnR>
                      <a:noFill/>
                    </a:lnR>
                    <a:lnT>
                      <a:noFill/>
                    </a:lnT>
                    <a:lnB>
                      <a:noFill/>
                    </a:lnB>
                  </a:tcPr>
                </a:tc>
                <a:tc rowSpan="6">
                  <a:txBody>
                    <a:bodyPr/>
                    <a:lstStyle/>
                    <a:p>
                      <a:r>
                        <a:rPr lang="cs-CZ" sz="1800" b="1" dirty="0"/>
                        <a:t> </a:t>
                      </a:r>
                      <a:endParaRPr lang="cs-CZ" sz="1800" dirty="0"/>
                    </a:p>
                    <a:p>
                      <a:r>
                        <a:rPr lang="cs-CZ" sz="1800" b="1" dirty="0"/>
                        <a:t>Gastrická</a:t>
                      </a:r>
                      <a:endParaRPr lang="cs-CZ" sz="1800" dirty="0"/>
                    </a:p>
                  </a:txBody>
                  <a:tcPr marL="0" marR="0" marT="0" marB="0">
                    <a:lnL>
                      <a:noFill/>
                    </a:lnL>
                    <a:lnR>
                      <a:noFill/>
                    </a:lnR>
                    <a:lnT>
                      <a:noFill/>
                    </a:lnT>
                    <a:lnB>
                      <a:noFill/>
                    </a:lnB>
                  </a:tcPr>
                </a:tc>
                <a:tc gridSpan="2">
                  <a:txBody>
                    <a:bodyPr/>
                    <a:lstStyle/>
                    <a:p>
                      <a:r>
                        <a:rPr lang="cs-CZ" sz="1800"/>
                        <a:t>nazogastrická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1272194041"/>
                  </a:ext>
                </a:extLst>
              </a:tr>
              <a:tr h="259958">
                <a:tc vMerge="1">
                  <a:txBody>
                    <a:bodyPr/>
                    <a:lstStyle/>
                    <a:p>
                      <a:endParaRPr lang="cs-CZ"/>
                    </a:p>
                  </a:txBody>
                  <a:tcPr/>
                </a:tc>
                <a:tc vMerge="1">
                  <a:txBody>
                    <a:bodyPr/>
                    <a:lstStyle/>
                    <a:p>
                      <a:endParaRPr lang="cs-CZ"/>
                    </a:p>
                  </a:txBody>
                  <a:tcPr/>
                </a:tc>
                <a:tc gridSpan="2">
                  <a:txBody>
                    <a:bodyPr/>
                    <a:lstStyle/>
                    <a:p>
                      <a:r>
                        <a:rPr lang="cs-CZ" sz="1800"/>
                        <a:t>faryngostomie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65372236"/>
                  </a:ext>
                </a:extLst>
              </a:tr>
              <a:tr h="259958">
                <a:tc vMerge="1">
                  <a:txBody>
                    <a:bodyPr/>
                    <a:lstStyle/>
                    <a:p>
                      <a:endParaRPr lang="cs-CZ"/>
                    </a:p>
                  </a:txBody>
                  <a:tcPr/>
                </a:tc>
                <a:tc vMerge="1">
                  <a:txBody>
                    <a:bodyPr/>
                    <a:lstStyle/>
                    <a:p>
                      <a:endParaRPr lang="cs-CZ"/>
                    </a:p>
                  </a:txBody>
                  <a:tcPr/>
                </a:tc>
                <a:tc gridSpan="2">
                  <a:txBody>
                    <a:bodyPr/>
                    <a:lstStyle/>
                    <a:p>
                      <a:r>
                        <a:rPr lang="cs-CZ" sz="1800"/>
                        <a:t>ezofagostomie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773548074"/>
                  </a:ext>
                </a:extLst>
              </a:tr>
              <a:tr h="819064">
                <a:tc vMerge="1">
                  <a:txBody>
                    <a:bodyPr/>
                    <a:lstStyle/>
                    <a:p>
                      <a:endParaRPr lang="cs-CZ"/>
                    </a:p>
                  </a:txBody>
                  <a:tcPr/>
                </a:tc>
                <a:tc vMerge="1">
                  <a:txBody>
                    <a:bodyPr/>
                    <a:lstStyle/>
                    <a:p>
                      <a:endParaRPr lang="cs-CZ"/>
                    </a:p>
                  </a:txBody>
                  <a:tcPr/>
                </a:tc>
                <a:tc rowSpan="3">
                  <a:txBody>
                    <a:bodyPr/>
                    <a:lstStyle/>
                    <a:p>
                      <a:r>
                        <a:rPr lang="cs-CZ" sz="1800" dirty="0"/>
                        <a:t> </a:t>
                      </a:r>
                    </a:p>
                    <a:p>
                      <a:r>
                        <a:rPr lang="cs-CZ" sz="1800" dirty="0"/>
                        <a:t>gastrostomie</a:t>
                      </a:r>
                    </a:p>
                    <a:p>
                      <a:r>
                        <a:rPr lang="cs-CZ" sz="1800" dirty="0"/>
                        <a:t> </a:t>
                      </a:r>
                    </a:p>
                  </a:txBody>
                  <a:tcPr marL="0" marR="0" marT="0" marB="0">
                    <a:lnL>
                      <a:noFill/>
                    </a:lnL>
                    <a:lnR>
                      <a:noFill/>
                    </a:lnR>
                    <a:lnT>
                      <a:noFill/>
                    </a:lnT>
                    <a:lnB>
                      <a:noFill/>
                    </a:lnB>
                  </a:tcPr>
                </a:tc>
                <a:tc>
                  <a:txBody>
                    <a:bodyPr/>
                    <a:lstStyle/>
                    <a:p>
                      <a:r>
                        <a:rPr lang="cs-CZ" sz="1100"/>
                        <a:t>perkutánní endoskopická (PEG)</a:t>
                      </a:r>
                      <a:endParaRPr lang="cs-CZ" sz="2000" dirty="0"/>
                    </a:p>
                  </a:txBody>
                  <a:tcPr marL="0" marR="0" marT="0" marB="0">
                    <a:lnL>
                      <a:noFill/>
                    </a:lnL>
                    <a:lnR>
                      <a:noFill/>
                    </a:lnR>
                    <a:lnT>
                      <a:noFill/>
                    </a:lnT>
                    <a:lnB>
                      <a:noFill/>
                    </a:lnB>
                  </a:tcPr>
                </a:tc>
                <a:extLst>
                  <a:ext uri="{0D108BD9-81ED-4DB2-BD59-A6C34878D82A}">
                    <a16:rowId xmlns:a16="http://schemas.microsoft.com/office/drawing/2014/main" val="254240341"/>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radiologicky asistovaná</a:t>
                      </a:r>
                      <a:endParaRPr lang="cs-CZ" dirty="0"/>
                    </a:p>
                  </a:txBody>
                  <a:tcPr marL="0" marR="0" marT="0" marB="0">
                    <a:lnL>
                      <a:noFill/>
                    </a:lnL>
                    <a:lnR>
                      <a:noFill/>
                    </a:lnR>
                    <a:lnT>
                      <a:noFill/>
                    </a:lnT>
                    <a:lnB>
                      <a:noFill/>
                    </a:lnB>
                  </a:tcPr>
                </a:tc>
                <a:extLst>
                  <a:ext uri="{0D108BD9-81ED-4DB2-BD59-A6C34878D82A}">
                    <a16:rowId xmlns:a16="http://schemas.microsoft.com/office/drawing/2014/main" val="2878776692"/>
                  </a:ext>
                </a:extLst>
              </a:tr>
              <a:tr h="333693">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chirurgická</a:t>
                      </a:r>
                      <a:endParaRPr lang="cs-CZ" dirty="0"/>
                    </a:p>
                  </a:txBody>
                  <a:tcPr marL="0" marR="0" marT="0" marB="0">
                    <a:lnL>
                      <a:noFill/>
                    </a:lnL>
                    <a:lnR>
                      <a:noFill/>
                    </a:lnR>
                    <a:lnT>
                      <a:noFill/>
                    </a:lnT>
                    <a:lnB>
                      <a:noFill/>
                    </a:lnB>
                  </a:tcPr>
                </a:tc>
                <a:extLst>
                  <a:ext uri="{0D108BD9-81ED-4DB2-BD59-A6C34878D82A}">
                    <a16:rowId xmlns:a16="http://schemas.microsoft.com/office/drawing/2014/main" val="3857736723"/>
                  </a:ext>
                </a:extLst>
              </a:tr>
              <a:tr h="259958">
                <a:tc vMerge="1">
                  <a:txBody>
                    <a:bodyPr/>
                    <a:lstStyle/>
                    <a:p>
                      <a:endParaRPr lang="cs-CZ"/>
                    </a:p>
                  </a:txBody>
                  <a:tcPr/>
                </a:tc>
                <a:tc rowSpan="2">
                  <a:txBody>
                    <a:bodyPr/>
                    <a:lstStyle/>
                    <a:p>
                      <a:r>
                        <a:rPr lang="cs-CZ" sz="1800" b="1"/>
                        <a:t>Duodenální</a:t>
                      </a:r>
                      <a:endParaRPr lang="cs-CZ" sz="1800"/>
                    </a:p>
                  </a:txBody>
                  <a:tcPr marL="0" marR="0" marT="0" marB="0">
                    <a:lnL>
                      <a:noFill/>
                    </a:lnL>
                    <a:lnR>
                      <a:noFill/>
                    </a:lnR>
                    <a:lnT>
                      <a:noFill/>
                    </a:lnT>
                    <a:lnB>
                      <a:noFill/>
                    </a:lnB>
                  </a:tcPr>
                </a:tc>
                <a:tc gridSpan="2">
                  <a:txBody>
                    <a:bodyPr/>
                    <a:lstStyle/>
                    <a:p>
                      <a:r>
                        <a:rPr lang="cs-CZ" sz="1800" dirty="0"/>
                        <a:t> </a:t>
                      </a:r>
                      <a:r>
                        <a:rPr lang="cs-CZ" sz="1800" dirty="0" err="1"/>
                        <a:t>nazoduodenální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15726139"/>
                  </a:ext>
                </a:extLst>
              </a:tr>
              <a:tr h="259958">
                <a:tc vMerge="1">
                  <a:txBody>
                    <a:bodyPr/>
                    <a:lstStyle/>
                    <a:p>
                      <a:endParaRPr lang="cs-CZ"/>
                    </a:p>
                  </a:txBody>
                  <a:tcPr/>
                </a:tc>
                <a:tc vMerge="1">
                  <a:txBody>
                    <a:bodyPr/>
                    <a:lstStyle/>
                    <a:p>
                      <a:endParaRPr lang="cs-CZ"/>
                    </a:p>
                  </a:txBody>
                  <a:tcPr/>
                </a:tc>
                <a:tc gridSpan="2">
                  <a:txBody>
                    <a:bodyPr/>
                    <a:lstStyle/>
                    <a:p>
                      <a:r>
                        <a:rPr lang="cs-CZ" sz="1800" dirty="0" err="1"/>
                        <a:t>extendovaná</a:t>
                      </a:r>
                      <a:r>
                        <a:rPr lang="cs-CZ" sz="1800" dirty="0"/>
                        <a:t> gastrostomie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88688723"/>
                  </a:ext>
                </a:extLst>
              </a:tr>
              <a:tr h="259958">
                <a:tc vMerge="1">
                  <a:txBody>
                    <a:bodyPr/>
                    <a:lstStyle/>
                    <a:p>
                      <a:endParaRPr lang="cs-CZ"/>
                    </a:p>
                  </a:txBody>
                  <a:tcPr/>
                </a:tc>
                <a:tc rowSpan="4">
                  <a:txBody>
                    <a:bodyPr/>
                    <a:lstStyle/>
                    <a:p>
                      <a:r>
                        <a:rPr lang="cs-CZ" sz="1800" b="1" dirty="0"/>
                        <a:t> </a:t>
                      </a:r>
                      <a:endParaRPr lang="cs-CZ" sz="1800" dirty="0"/>
                    </a:p>
                    <a:p>
                      <a:r>
                        <a:rPr lang="cs-CZ" sz="1800" b="1" dirty="0"/>
                        <a:t>Jejunální</a:t>
                      </a:r>
                      <a:endParaRPr lang="cs-CZ" sz="1800" dirty="0"/>
                    </a:p>
                  </a:txBody>
                  <a:tcPr marL="0" marR="0" marT="0" marB="0">
                    <a:lnL>
                      <a:noFill/>
                    </a:lnL>
                    <a:lnR>
                      <a:noFill/>
                    </a:lnR>
                    <a:lnT>
                      <a:noFill/>
                    </a:lnT>
                    <a:lnB>
                      <a:noFill/>
                    </a:lnB>
                  </a:tcPr>
                </a:tc>
                <a:tc gridSpan="2">
                  <a:txBody>
                    <a:bodyPr/>
                    <a:lstStyle/>
                    <a:p>
                      <a:r>
                        <a:rPr lang="cs-CZ" sz="1800" dirty="0" err="1"/>
                        <a:t>nazojejunální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549531722"/>
                  </a:ext>
                </a:extLst>
              </a:tr>
              <a:tr h="259958">
                <a:tc vMerge="1">
                  <a:txBody>
                    <a:bodyPr/>
                    <a:lstStyle/>
                    <a:p>
                      <a:endParaRPr lang="cs-CZ"/>
                    </a:p>
                  </a:txBody>
                  <a:tcPr/>
                </a:tc>
                <a:tc vMerge="1">
                  <a:txBody>
                    <a:bodyPr/>
                    <a:lstStyle/>
                    <a:p>
                      <a:endParaRPr lang="cs-CZ"/>
                    </a:p>
                  </a:txBody>
                  <a:tcPr/>
                </a:tc>
                <a:tc gridSpan="2">
                  <a:txBody>
                    <a:bodyPr/>
                    <a:lstStyle/>
                    <a:p>
                      <a:r>
                        <a:rPr lang="cs-CZ" sz="1800" dirty="0"/>
                        <a:t>perkutánní (J-PEG)</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3452356217"/>
                  </a:ext>
                </a:extLst>
              </a:tr>
              <a:tr h="364029">
                <a:tc vMerge="1">
                  <a:txBody>
                    <a:bodyPr/>
                    <a:lstStyle/>
                    <a:p>
                      <a:endParaRPr lang="cs-CZ"/>
                    </a:p>
                  </a:txBody>
                  <a:tcPr/>
                </a:tc>
                <a:tc vMerge="1">
                  <a:txBody>
                    <a:bodyPr/>
                    <a:lstStyle/>
                    <a:p>
                      <a:endParaRPr lang="cs-CZ"/>
                    </a:p>
                  </a:txBody>
                  <a:tcPr/>
                </a:tc>
                <a:tc rowSpan="2">
                  <a:txBody>
                    <a:bodyPr/>
                    <a:lstStyle/>
                    <a:p>
                      <a:r>
                        <a:rPr lang="cs-CZ" sz="1800" dirty="0"/>
                        <a:t>chirurgická</a:t>
                      </a:r>
                    </a:p>
                  </a:txBody>
                  <a:tcPr marL="0" marR="0" marT="0" marB="0">
                    <a:lnL>
                      <a:noFill/>
                    </a:lnL>
                    <a:lnR>
                      <a:noFill/>
                    </a:lnR>
                    <a:lnT>
                      <a:noFill/>
                    </a:lnT>
                    <a:lnB>
                      <a:noFill/>
                    </a:lnB>
                  </a:tcPr>
                </a:tc>
                <a:tc>
                  <a:txBody>
                    <a:bodyPr/>
                    <a:lstStyle/>
                    <a:p>
                      <a:r>
                        <a:rPr lang="cs-CZ" sz="1100"/>
                        <a:t>přímý přístup</a:t>
                      </a:r>
                      <a:endParaRPr lang="cs-CZ" sz="2000" dirty="0"/>
                    </a:p>
                  </a:txBody>
                  <a:tcPr marL="0" marR="0" marT="0" marB="0">
                    <a:lnL>
                      <a:noFill/>
                    </a:lnL>
                    <a:lnR>
                      <a:noFill/>
                    </a:lnR>
                    <a:lnT>
                      <a:noFill/>
                    </a:lnT>
                    <a:lnB>
                      <a:noFill/>
                    </a:lnB>
                  </a:tcPr>
                </a:tc>
                <a:extLst>
                  <a:ext uri="{0D108BD9-81ED-4DB2-BD59-A6C34878D82A}">
                    <a16:rowId xmlns:a16="http://schemas.microsoft.com/office/drawing/2014/main" val="2398565697"/>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Katétrová, tenkou jehlou</a:t>
                      </a:r>
                      <a:endParaRPr lang="cs-CZ" dirty="0"/>
                    </a:p>
                  </a:txBody>
                  <a:tcPr marL="0" marR="0" marT="0" marB="0">
                    <a:lnL>
                      <a:noFill/>
                    </a:lnL>
                    <a:lnR>
                      <a:noFill/>
                    </a:lnR>
                    <a:lnT>
                      <a:noFill/>
                    </a:lnT>
                    <a:lnB>
                      <a:noFill/>
                    </a:lnB>
                  </a:tcPr>
                </a:tc>
                <a:extLst>
                  <a:ext uri="{0D108BD9-81ED-4DB2-BD59-A6C34878D82A}">
                    <a16:rowId xmlns:a16="http://schemas.microsoft.com/office/drawing/2014/main" val="2033616026"/>
                  </a:ext>
                </a:extLst>
              </a:tr>
            </a:tbl>
          </a:graphicData>
        </a:graphic>
      </p:graphicFrame>
      <p:sp>
        <p:nvSpPr>
          <p:cNvPr id="5" name="Rectangle 1">
            <a:extLst>
              <a:ext uri="{FF2B5EF4-FFF2-40B4-BE49-F238E27FC236}">
                <a16:creationId xmlns:a16="http://schemas.microsoft.com/office/drawing/2014/main" id="{3BAF9E34-5B1B-4A5C-AE73-C966E7B0FB8E}"/>
              </a:ext>
            </a:extLst>
          </p:cNvPr>
          <p:cNvSpPr>
            <a:spLocks noChangeArrowheads="1"/>
          </p:cNvSpPr>
          <p:nvPr/>
        </p:nvSpPr>
        <p:spPr bwMode="auto">
          <a:xfrm>
            <a:off x="-72348885" y="0"/>
            <a:ext cx="16703403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7" name="Obrázek 6">
            <a:extLst>
              <a:ext uri="{FF2B5EF4-FFF2-40B4-BE49-F238E27FC236}">
                <a16:creationId xmlns:a16="http://schemas.microsoft.com/office/drawing/2014/main" id="{2A40EB84-89E5-4036-B918-68836CB6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64" y="1444902"/>
            <a:ext cx="4327072" cy="4045138"/>
          </a:xfrm>
          <a:prstGeom prst="rect">
            <a:avLst/>
          </a:prstGeom>
        </p:spPr>
      </p:pic>
    </p:spTree>
    <p:extLst>
      <p:ext uri="{BB962C8B-B14F-4D97-AF65-F5344CB8AC3E}">
        <p14:creationId xmlns:p14="http://schemas.microsoft.com/office/powerpoint/2010/main" val="41630829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EA63B-B5C8-418A-BA62-FCEA69A0E6D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385DCFF-B3C5-4956-94C8-6CC94D2136F5}"/>
              </a:ext>
            </a:extLst>
          </p:cNvPr>
          <p:cNvSpPr>
            <a:spLocks noGrp="1"/>
          </p:cNvSpPr>
          <p:nvPr>
            <p:ph idx="1"/>
          </p:nvPr>
        </p:nvSpPr>
        <p:spPr/>
        <p:txBody>
          <a:bodyPr/>
          <a:lstStyle/>
          <a:p>
            <a:r>
              <a:rPr lang="cs-CZ" dirty="0">
                <a:solidFill>
                  <a:srgbClr val="0070C0"/>
                </a:solidFill>
              </a:rPr>
              <a:t>Jaké jsou přístupy pro enterální výživu?</a:t>
            </a:r>
          </a:p>
        </p:txBody>
      </p:sp>
    </p:spTree>
    <p:extLst>
      <p:ext uri="{BB962C8B-B14F-4D97-AF65-F5344CB8AC3E}">
        <p14:creationId xmlns:p14="http://schemas.microsoft.com/office/powerpoint/2010/main" val="2188960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EFB7AA-3F52-47EC-AD41-BAA0B8D9CF4D}"/>
              </a:ext>
            </a:extLst>
          </p:cNvPr>
          <p:cNvSpPr>
            <a:spLocks noGrp="1"/>
          </p:cNvSpPr>
          <p:nvPr>
            <p:ph type="title"/>
          </p:nvPr>
        </p:nvSpPr>
        <p:spPr>
          <a:xfrm>
            <a:off x="204106" y="-138792"/>
            <a:ext cx="8033657" cy="1325563"/>
          </a:xfrm>
        </p:spPr>
        <p:txBody>
          <a:bodyPr/>
          <a:lstStyle/>
          <a:p>
            <a:r>
              <a:rPr lang="cs-CZ" b="1" dirty="0" err="1"/>
              <a:t>Sipping</a:t>
            </a:r>
            <a:r>
              <a:rPr lang="cs-CZ" b="1" dirty="0"/>
              <a:t>  - enterální výživa k popíjení</a:t>
            </a:r>
            <a:endParaRPr lang="cs-CZ" dirty="0"/>
          </a:p>
        </p:txBody>
      </p:sp>
      <p:pic>
        <p:nvPicPr>
          <p:cNvPr id="7" name="Obrázek 6">
            <a:extLst>
              <a:ext uri="{FF2B5EF4-FFF2-40B4-BE49-F238E27FC236}">
                <a16:creationId xmlns:a16="http://schemas.microsoft.com/office/drawing/2014/main" id="{73CDFCF2-A6A1-4FFC-9584-EE79497ACE82}"/>
              </a:ext>
            </a:extLst>
          </p:cNvPr>
          <p:cNvPicPr>
            <a:picLocks noChangeAspect="1"/>
          </p:cNvPicPr>
          <p:nvPr/>
        </p:nvPicPr>
        <p:blipFill rotWithShape="1">
          <a:blip r:embed="rId2">
            <a:extLst>
              <a:ext uri="{28A0092B-C50C-407E-A947-70E740481C1C}">
                <a14:useLocalDpi xmlns:a14="http://schemas.microsoft.com/office/drawing/2010/main" val="0"/>
              </a:ext>
            </a:extLst>
          </a:blip>
          <a:srcRect l="7576" t="2428"/>
          <a:stretch/>
        </p:blipFill>
        <p:spPr>
          <a:xfrm>
            <a:off x="8090807" y="2702379"/>
            <a:ext cx="4400552" cy="4155621"/>
          </a:xfrm>
          <a:prstGeom prst="rect">
            <a:avLst/>
          </a:prstGeom>
        </p:spPr>
      </p:pic>
      <p:sp>
        <p:nvSpPr>
          <p:cNvPr id="3" name="Zástupný symbol pro obsah 2">
            <a:extLst>
              <a:ext uri="{FF2B5EF4-FFF2-40B4-BE49-F238E27FC236}">
                <a16:creationId xmlns:a16="http://schemas.microsoft.com/office/drawing/2014/main" id="{164ADD05-96C0-4026-9E73-D2A15B370C65}"/>
              </a:ext>
            </a:extLst>
          </p:cNvPr>
          <p:cNvSpPr>
            <a:spLocks noGrp="1"/>
          </p:cNvSpPr>
          <p:nvPr>
            <p:ph idx="1"/>
          </p:nvPr>
        </p:nvSpPr>
        <p:spPr>
          <a:xfrm>
            <a:off x="0" y="710293"/>
            <a:ext cx="11870871" cy="6090557"/>
          </a:xfrm>
        </p:spPr>
        <p:txBody>
          <a:bodyPr>
            <a:normAutofit fontScale="62500" lnSpcReduction="20000"/>
          </a:bodyPr>
          <a:lstStyle/>
          <a:p>
            <a:pPr marL="0" indent="0">
              <a:buNone/>
            </a:pPr>
            <a:br>
              <a:rPr lang="cs-CZ" dirty="0"/>
            </a:br>
            <a:r>
              <a:rPr lang="cs-CZ" dirty="0"/>
              <a:t>nemocný popíjí tekuté, polymerní, nutričně definované, ochucené přípravky, které obsahují buď jednotlivé živiny, nebo všechny složky výživy (bílkoviny, sacharidy, tuky, vitaminy, minerály a stopové prvky). </a:t>
            </a:r>
          </a:p>
          <a:p>
            <a:pPr marL="0" indent="0">
              <a:buNone/>
            </a:pPr>
            <a:r>
              <a:rPr lang="cs-CZ" dirty="0"/>
              <a:t>snadno vstřebatelné i pro nemocné s poruchami resorpce. </a:t>
            </a:r>
          </a:p>
          <a:p>
            <a:pPr marL="0" indent="0">
              <a:buNone/>
            </a:pPr>
            <a:r>
              <a:rPr lang="cs-CZ" dirty="0"/>
              <a:t>doplňková výživa o denním kalorickém příjmu 300-600 kcal při běžném perorálním příjmu k řešení malnutričního stavu. </a:t>
            </a:r>
          </a:p>
          <a:p>
            <a:pPr marL="0" indent="0">
              <a:buNone/>
            </a:pPr>
            <a:r>
              <a:rPr lang="cs-CZ" dirty="0"/>
              <a:t>v některých případech kompletní enterální výživa (např. u Crohnovy choroby, u potravinové alergie). </a:t>
            </a:r>
          </a:p>
          <a:p>
            <a:pPr marL="0" indent="0">
              <a:buNone/>
            </a:pPr>
            <a:r>
              <a:rPr lang="cs-CZ" dirty="0"/>
              <a:t>přípravky ochucené či neochucené, kalorická hustota 1,5–2 kcal/ml, některé obsahují vlákninu, mohou být obohaceny o proteiny, podání se nesmí křížit s příjmem obvyklé stravy. </a:t>
            </a:r>
          </a:p>
          <a:p>
            <a:pPr marL="0" indent="0">
              <a:buNone/>
            </a:pPr>
            <a:r>
              <a:rPr lang="cs-CZ" dirty="0"/>
              <a:t>většina má sladkou příchuť nebo jsou také ve formě džusu nebo jogurtového nápoje, na trhu jsou i neutrální verze. </a:t>
            </a:r>
          </a:p>
          <a:p>
            <a:pPr marL="0" indent="0">
              <a:buNone/>
            </a:pPr>
            <a:r>
              <a:rPr lang="cs-CZ" dirty="0"/>
              <a:t>optimálně by mělo být 200 ml enterálního přípravku vypito v průběhu </a:t>
            </a:r>
          </a:p>
          <a:p>
            <a:pPr marL="0" indent="0">
              <a:buNone/>
            </a:pPr>
            <a:r>
              <a:rPr lang="cs-CZ" dirty="0"/>
              <a:t>10–15 minut. Přípravky je dobré podávat vychlazené – chutnají lépe. </a:t>
            </a:r>
          </a:p>
          <a:p>
            <a:pPr marL="0" indent="0">
              <a:buNone/>
            </a:pPr>
            <a:r>
              <a:rPr lang="cs-CZ" dirty="0"/>
              <a:t>můžou se přelít do hrnku či skleničky, popřípadě naředit, pokud by připadaly </a:t>
            </a:r>
          </a:p>
          <a:p>
            <a:pPr marL="0" indent="0">
              <a:buNone/>
            </a:pPr>
            <a:r>
              <a:rPr lang="cs-CZ" dirty="0"/>
              <a:t>pacientovi husté. </a:t>
            </a:r>
          </a:p>
          <a:p>
            <a:pPr marL="0" indent="0">
              <a:buNone/>
            </a:pPr>
            <a:r>
              <a:rPr lang="cs-CZ" dirty="0" err="1"/>
              <a:t>sipping</a:t>
            </a:r>
            <a:r>
              <a:rPr lang="cs-CZ" dirty="0"/>
              <a:t> v nemocnicích napomáhá rekonvalescenci nemocných, snižuje rizika </a:t>
            </a:r>
          </a:p>
          <a:p>
            <a:pPr marL="0" indent="0">
              <a:buNone/>
            </a:pPr>
            <a:r>
              <a:rPr lang="cs-CZ" dirty="0"/>
              <a:t>malnutrice, zkracuje hospitalizaci a výskyt komplikací např. u starších nemocných </a:t>
            </a:r>
          </a:p>
          <a:p>
            <a:pPr marL="0" indent="0">
              <a:buNone/>
            </a:pPr>
            <a:r>
              <a:rPr lang="cs-CZ" dirty="0"/>
              <a:t>po zlomenině krčku femuru. </a:t>
            </a:r>
          </a:p>
          <a:p>
            <a:pPr marL="0" indent="0">
              <a:buNone/>
            </a:pPr>
            <a:r>
              <a:rPr lang="cs-CZ" dirty="0"/>
              <a:t>u onkologických pacientů v domácím prostředí zpomaluje rozvoj podvýživy a snižuje </a:t>
            </a:r>
          </a:p>
          <a:p>
            <a:pPr marL="0" indent="0">
              <a:buNone/>
            </a:pPr>
            <a:r>
              <a:rPr lang="cs-CZ" dirty="0"/>
              <a:t>komplikace protinádorové léčby. Asi 10 % pacientů s indikací k plné enterální výživě je </a:t>
            </a:r>
          </a:p>
          <a:p>
            <a:pPr marL="0" indent="0">
              <a:buNone/>
            </a:pPr>
            <a:r>
              <a:rPr lang="cs-CZ" dirty="0"/>
              <a:t>schopno tuto dávku popíjet. </a:t>
            </a:r>
          </a:p>
          <a:p>
            <a:pPr marL="0" indent="0">
              <a:buNone/>
            </a:pPr>
            <a:r>
              <a:rPr lang="cs-CZ" dirty="0"/>
              <a:t>dávka plné enterální výživy je obvykle 2000 ml enterálního přípravku.</a:t>
            </a:r>
          </a:p>
        </p:txBody>
      </p:sp>
    </p:spTree>
    <p:extLst>
      <p:ext uri="{BB962C8B-B14F-4D97-AF65-F5344CB8AC3E}">
        <p14:creationId xmlns:p14="http://schemas.microsoft.com/office/powerpoint/2010/main" val="1573608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885A9-334F-457D-AEC6-E1A86F6C5EF7}"/>
              </a:ext>
            </a:extLst>
          </p:cNvPr>
          <p:cNvSpPr>
            <a:spLocks noGrp="1"/>
          </p:cNvSpPr>
          <p:nvPr>
            <p:ph type="title"/>
          </p:nvPr>
        </p:nvSpPr>
        <p:spPr>
          <a:xfrm>
            <a:off x="141513" y="63046"/>
            <a:ext cx="5954486" cy="1325563"/>
          </a:xfrm>
        </p:spPr>
        <p:txBody>
          <a:bodyPr>
            <a:normAutofit fontScale="90000"/>
          </a:bodyPr>
          <a:lstStyle/>
          <a:p>
            <a:r>
              <a:rPr lang="cs-CZ" b="1" dirty="0" err="1"/>
              <a:t>Nazogastrická</a:t>
            </a:r>
            <a:r>
              <a:rPr lang="cs-CZ" b="1" dirty="0"/>
              <a:t> sonda (NGS)</a:t>
            </a:r>
            <a:br>
              <a:rPr lang="cs-CZ" dirty="0"/>
            </a:br>
            <a:endParaRPr lang="cs-CZ" dirty="0"/>
          </a:p>
        </p:txBody>
      </p:sp>
      <p:sp>
        <p:nvSpPr>
          <p:cNvPr id="3" name="Zástupný symbol pro obsah 2">
            <a:extLst>
              <a:ext uri="{FF2B5EF4-FFF2-40B4-BE49-F238E27FC236}">
                <a16:creationId xmlns:a16="http://schemas.microsoft.com/office/drawing/2014/main" id="{4AC0A3AA-0DE4-4970-9B1C-0EDB1A54030D}"/>
              </a:ext>
            </a:extLst>
          </p:cNvPr>
          <p:cNvSpPr>
            <a:spLocks noGrp="1"/>
          </p:cNvSpPr>
          <p:nvPr>
            <p:ph idx="1"/>
          </p:nvPr>
        </p:nvSpPr>
        <p:spPr>
          <a:xfrm>
            <a:off x="0" y="1126672"/>
            <a:ext cx="12191999" cy="5731328"/>
          </a:xfrm>
        </p:spPr>
        <p:txBody>
          <a:bodyPr>
            <a:normAutofit fontScale="55000" lnSpcReduction="20000"/>
          </a:bodyPr>
          <a:lstStyle/>
          <a:p>
            <a:r>
              <a:rPr lang="cs-CZ" dirty="0"/>
              <a:t>Přes zavedenou NGS se do se žaludku podává enterální výživa. </a:t>
            </a:r>
          </a:p>
          <a:p>
            <a:r>
              <a:rPr lang="cs-CZ" dirty="0"/>
              <a:t>Sondy z polyvinylchloridu (PVC), polyuretanu či silikonového kaučuku. </a:t>
            </a:r>
          </a:p>
          <a:p>
            <a:r>
              <a:rPr lang="cs-CZ" dirty="0"/>
              <a:t>Nejčastěji používaný vstup do GIT při zahajování enterální výživy z důvodu nemožnosti příjmu potravy. </a:t>
            </a:r>
          </a:p>
          <a:p>
            <a:r>
              <a:rPr lang="cs-CZ" dirty="0"/>
              <a:t>Používá se na nezbytně dlouhou dobu, obvykle na 2 týdny, polyuretanové sondy možno ponechat až 3 měsíce - sondu vyměňovat/ nahradit trvalým vstupem, kterým je PEG. </a:t>
            </a:r>
          </a:p>
          <a:p>
            <a:r>
              <a:rPr lang="cs-CZ" dirty="0"/>
              <a:t>Zavádí se nosem či ústy, má široký lumen, je nepohodlná a může v nose tlakem na sliznici vytvořit dekubity. </a:t>
            </a:r>
          </a:p>
          <a:p>
            <a:r>
              <a:rPr lang="cs-CZ" dirty="0"/>
              <a:t>Každá z těchto sond měří 75-120 cm. </a:t>
            </a:r>
          </a:p>
          <a:p>
            <a:r>
              <a:rPr lang="cs-CZ" dirty="0" err="1"/>
              <a:t>Toušťka</a:t>
            </a:r>
            <a:r>
              <a:rPr lang="cs-CZ" dirty="0"/>
              <a:t> sondy se obvykle označuje 12-20 Fr (</a:t>
            </a:r>
            <a:r>
              <a:rPr lang="cs-CZ" dirty="0" err="1"/>
              <a:t>French</a:t>
            </a:r>
            <a:r>
              <a:rPr lang="cs-CZ" dirty="0"/>
              <a:t>) nebo shodná stupnice CH (</a:t>
            </a:r>
            <a:r>
              <a:rPr lang="cs-CZ" dirty="0" err="1"/>
              <a:t>Charriere</a:t>
            </a:r>
            <a:r>
              <a:rPr lang="cs-CZ" dirty="0"/>
              <a:t>). </a:t>
            </a:r>
          </a:p>
          <a:p>
            <a:r>
              <a:rPr lang="cs-CZ" b="1" dirty="0"/>
              <a:t>Konce sondy jsou označeny podle velikosti barevně trychtýřovitým konektorem</a:t>
            </a:r>
            <a:r>
              <a:rPr lang="cs-CZ" dirty="0"/>
              <a:t>, který umožňuje </a:t>
            </a:r>
            <a:r>
              <a:rPr lang="cs-CZ" b="1" dirty="0"/>
              <a:t>nasazení </a:t>
            </a:r>
            <a:r>
              <a:rPr lang="cs-CZ" b="1" dirty="0" err="1"/>
              <a:t>Janettovy</a:t>
            </a:r>
            <a:r>
              <a:rPr lang="cs-CZ" b="1" dirty="0"/>
              <a:t> stříkačky </a:t>
            </a:r>
            <a:r>
              <a:rPr lang="cs-CZ" dirty="0"/>
              <a:t>k aplikaci výživy či připojení ke sběrnému systému. </a:t>
            </a:r>
          </a:p>
          <a:p>
            <a:r>
              <a:rPr lang="cs-CZ" dirty="0"/>
              <a:t>Správná délka NGS odpovídá vzdálenosti od kořene nosu k ušnímu lalůčku po konec mečovitého výběžku sterna. </a:t>
            </a:r>
          </a:p>
          <a:p>
            <a:r>
              <a:rPr lang="cs-CZ" dirty="0"/>
              <a:t>Naměřenou délku buď dostatečně výrazně označíme, v případě graduovaných sond si zapamatujeme a zaznamenáme příslušné číslo. </a:t>
            </a:r>
          </a:p>
          <a:p>
            <a:r>
              <a:rPr lang="cs-CZ" dirty="0"/>
              <a:t>Označení navíc umožňuje následné denní kontroly pozice sondy. </a:t>
            </a:r>
          </a:p>
          <a:p>
            <a:r>
              <a:rPr lang="cs-CZ" dirty="0"/>
              <a:t>Nejpřesnější kontrolou polohy zavedení sondy je provedení RTG.</a:t>
            </a:r>
          </a:p>
          <a:p>
            <a:r>
              <a:rPr lang="cs-CZ" dirty="0"/>
              <a:t>V klinické praxi se považuje za nejspolehlivější kontrolu  odsátí žaludečního obsahu se změřením pH, které má být pod 4,0. </a:t>
            </a:r>
          </a:p>
          <a:p>
            <a:r>
              <a:rPr lang="cs-CZ" dirty="0"/>
              <a:t>Hodnoty pH v rozmezí 4,0–6,0 mohou poukazovat na umístění sondy v duodenu (svědčit o tom může i světle žlutá nebo hnědozelená barva aspirovaného obsahu).</a:t>
            </a:r>
          </a:p>
          <a:p>
            <a:r>
              <a:rPr lang="cs-CZ" dirty="0"/>
              <a:t>Neutrální či lehce alkalické hodnoty (6,0-8,0) svědčí o aspiraci tekutiny z dýchacích cest.</a:t>
            </a:r>
          </a:p>
          <a:p>
            <a:r>
              <a:rPr lang="cs-CZ" dirty="0"/>
              <a:t>Délka zavedení sondy vždy záleží na konkrétním výrobci, jeho doporučeních, standardech zařízení a samozřejmě na aktuálním stavu nemocného. </a:t>
            </a:r>
          </a:p>
          <a:p>
            <a:r>
              <a:rPr lang="cs-CZ" dirty="0"/>
              <a:t>Výživa se do NGS se aplikuje ve  </a:t>
            </a:r>
            <a:r>
              <a:rPr lang="cs-CZ" dirty="0" err="1"/>
              <a:t>Fowlerové</a:t>
            </a:r>
            <a:r>
              <a:rPr lang="cs-CZ" dirty="0"/>
              <a:t> poloze, aby se zabránilo aspiraci,  zůstat 15-30 min po podání výživy. Před podáváním nové dávky je třeba odsát žaludeční obsah. </a:t>
            </a:r>
            <a:r>
              <a:rPr lang="cs-CZ" dirty="0" err="1"/>
              <a:t>Nazogastrickou</a:t>
            </a:r>
            <a:r>
              <a:rPr lang="cs-CZ" dirty="0"/>
              <a:t> sondu je nutné udržovat průchodnou, proplachovat sterilní vodou, černým či zeleným čajem, měnit její polohu v nose, správně fixovat, dbát na prevenci vzniku dekubitů.</a:t>
            </a:r>
          </a:p>
          <a:p>
            <a:endParaRPr lang="cs-CZ" dirty="0"/>
          </a:p>
          <a:p>
            <a:pPr marL="0" indent="0">
              <a:buNone/>
            </a:pPr>
            <a:endParaRPr lang="cs-CZ" dirty="0"/>
          </a:p>
        </p:txBody>
      </p:sp>
      <p:pic>
        <p:nvPicPr>
          <p:cNvPr id="6" name="Obrázek 5">
            <a:extLst>
              <a:ext uri="{FF2B5EF4-FFF2-40B4-BE49-F238E27FC236}">
                <a16:creationId xmlns:a16="http://schemas.microsoft.com/office/drawing/2014/main" id="{230B8AB6-7143-412C-9E44-49A6161B12DA}"/>
              </a:ext>
            </a:extLst>
          </p:cNvPr>
          <p:cNvPicPr>
            <a:picLocks noChangeAspect="1"/>
          </p:cNvPicPr>
          <p:nvPr/>
        </p:nvPicPr>
        <p:blipFill rotWithShape="1">
          <a:blip r:embed="rId2">
            <a:extLst>
              <a:ext uri="{28A0092B-C50C-407E-A947-70E740481C1C}">
                <a14:useLocalDpi xmlns:a14="http://schemas.microsoft.com/office/drawing/2010/main" val="0"/>
              </a:ext>
            </a:extLst>
          </a:blip>
          <a:srcRect l="15826" t="13669" r="14420" b="13669"/>
          <a:stretch/>
        </p:blipFill>
        <p:spPr>
          <a:xfrm>
            <a:off x="10529390" y="1"/>
            <a:ext cx="1658717" cy="1727880"/>
          </a:xfrm>
          <a:prstGeom prst="rect">
            <a:avLst/>
          </a:prstGeom>
        </p:spPr>
      </p:pic>
      <p:sp>
        <p:nvSpPr>
          <p:cNvPr id="9" name="TextovéPole 8">
            <a:extLst>
              <a:ext uri="{FF2B5EF4-FFF2-40B4-BE49-F238E27FC236}">
                <a16:creationId xmlns:a16="http://schemas.microsoft.com/office/drawing/2014/main" id="{97349249-4D9F-4373-8925-A415A4023B31}"/>
              </a:ext>
            </a:extLst>
          </p:cNvPr>
          <p:cNvSpPr txBox="1"/>
          <p:nvPr/>
        </p:nvSpPr>
        <p:spPr>
          <a:xfrm>
            <a:off x="8466364" y="307294"/>
            <a:ext cx="1763486" cy="1325563"/>
          </a:xfrm>
          <a:prstGeom prst="rect">
            <a:avLst/>
          </a:prstGeom>
          <a:noFill/>
        </p:spPr>
        <p:txBody>
          <a:bodyPr wrap="square" rtlCol="0">
            <a:spAutoFit/>
          </a:bodyPr>
          <a:lstStyle/>
          <a:p>
            <a:endParaRPr lang="cs-CZ" dirty="0"/>
          </a:p>
        </p:txBody>
      </p:sp>
      <p:pic>
        <p:nvPicPr>
          <p:cNvPr id="11" name="Obrázek 10">
            <a:extLst>
              <a:ext uri="{FF2B5EF4-FFF2-40B4-BE49-F238E27FC236}">
                <a16:creationId xmlns:a16="http://schemas.microsoft.com/office/drawing/2014/main" id="{4DFB5655-7B79-4DB2-A3F9-28B3C92A6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64" y="307294"/>
            <a:ext cx="1420586" cy="1420586"/>
          </a:xfrm>
          <a:prstGeom prst="rect">
            <a:avLst/>
          </a:prstGeom>
        </p:spPr>
      </p:pic>
      <p:pic>
        <p:nvPicPr>
          <p:cNvPr id="13" name="Obrázek 12">
            <a:extLst>
              <a:ext uri="{FF2B5EF4-FFF2-40B4-BE49-F238E27FC236}">
                <a16:creationId xmlns:a16="http://schemas.microsoft.com/office/drawing/2014/main" id="{1580CD10-DB89-4B8A-BB28-AFC69443F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73" y="0"/>
            <a:ext cx="2915817" cy="1632857"/>
          </a:xfrm>
          <a:prstGeom prst="rect">
            <a:avLst/>
          </a:prstGeom>
        </p:spPr>
      </p:pic>
    </p:spTree>
    <p:extLst>
      <p:ext uri="{BB962C8B-B14F-4D97-AF65-F5344CB8AC3E}">
        <p14:creationId xmlns:p14="http://schemas.microsoft.com/office/powerpoint/2010/main" val="2977273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a:extLst>
              <a:ext uri="{FF2B5EF4-FFF2-40B4-BE49-F238E27FC236}">
                <a16:creationId xmlns:a16="http://schemas.microsoft.com/office/drawing/2014/main" id="{75C562FE-037C-447A-B8DC-EB3BCCAAC74C}"/>
              </a:ext>
            </a:extLst>
          </p:cNvPr>
          <p:cNvSpPr>
            <a:spLocks noGrp="1"/>
          </p:cNvSpPr>
          <p:nvPr>
            <p:ph type="body" idx="1"/>
          </p:nvPr>
        </p:nvSpPr>
        <p:spPr>
          <a:xfrm>
            <a:off x="499270" y="257755"/>
            <a:ext cx="5157787" cy="823912"/>
          </a:xfrm>
        </p:spPr>
        <p:txBody>
          <a:bodyPr/>
          <a:lstStyle/>
          <a:p>
            <a:r>
              <a:rPr lang="cs-CZ" dirty="0" err="1"/>
              <a:t>Nazoduodenální</a:t>
            </a:r>
            <a:r>
              <a:rPr lang="cs-CZ" dirty="0"/>
              <a:t> sonda (NDS)</a:t>
            </a:r>
          </a:p>
          <a:p>
            <a:endParaRPr lang="cs-CZ" dirty="0"/>
          </a:p>
        </p:txBody>
      </p:sp>
      <p:sp>
        <p:nvSpPr>
          <p:cNvPr id="3" name="Zástupný symbol pro obsah 2">
            <a:extLst>
              <a:ext uri="{FF2B5EF4-FFF2-40B4-BE49-F238E27FC236}">
                <a16:creationId xmlns:a16="http://schemas.microsoft.com/office/drawing/2014/main" id="{8F42C6AD-ED09-4EB3-A46F-597A4E3FFA11}"/>
              </a:ext>
            </a:extLst>
          </p:cNvPr>
          <p:cNvSpPr>
            <a:spLocks noGrp="1"/>
          </p:cNvSpPr>
          <p:nvPr>
            <p:ph sz="half" idx="2"/>
          </p:nvPr>
        </p:nvSpPr>
        <p:spPr>
          <a:xfrm>
            <a:off x="136527" y="1028209"/>
            <a:ext cx="5883275" cy="4952244"/>
          </a:xfrm>
        </p:spPr>
        <p:txBody>
          <a:bodyPr>
            <a:normAutofit fontScale="55000" lnSpcReduction="20000"/>
          </a:bodyPr>
          <a:lstStyle/>
          <a:p>
            <a:r>
              <a:rPr lang="cs-CZ" dirty="0"/>
              <a:t>zavádí se ústy či přes nos do dvanáctníku (duodena). </a:t>
            </a:r>
          </a:p>
          <a:p>
            <a:r>
              <a:rPr lang="cs-CZ" dirty="0"/>
              <a:t>uložení se kontroluje RTG nebo endoskopicky. </a:t>
            </a:r>
          </a:p>
          <a:p>
            <a:r>
              <a:rPr lang="cs-CZ" dirty="0"/>
              <a:t>na konci čtyři otvory, což je jediná odlišnost od sondy </a:t>
            </a:r>
            <a:r>
              <a:rPr lang="cs-CZ" dirty="0" err="1"/>
              <a:t>nazogastrické</a:t>
            </a:r>
            <a:r>
              <a:rPr lang="cs-CZ" dirty="0"/>
              <a:t>. </a:t>
            </a:r>
          </a:p>
          <a:p>
            <a:r>
              <a:rPr lang="cs-CZ" dirty="0"/>
              <a:t>Postup zavedení a podávání enterální výživy je obdobný se zavedením NZG.</a:t>
            </a:r>
          </a:p>
          <a:p>
            <a:pPr marL="0" indent="0">
              <a:buNone/>
            </a:pPr>
            <a:endParaRPr lang="cs-CZ" dirty="0"/>
          </a:p>
          <a:p>
            <a:endParaRPr lang="cs-CZ" dirty="0"/>
          </a:p>
        </p:txBody>
      </p:sp>
      <p:sp>
        <p:nvSpPr>
          <p:cNvPr id="6" name="Zástupný symbol pro text 5">
            <a:extLst>
              <a:ext uri="{FF2B5EF4-FFF2-40B4-BE49-F238E27FC236}">
                <a16:creationId xmlns:a16="http://schemas.microsoft.com/office/drawing/2014/main" id="{034962F5-38FB-4B8A-B785-39301E0E0202}"/>
              </a:ext>
            </a:extLst>
          </p:cNvPr>
          <p:cNvSpPr>
            <a:spLocks noGrp="1"/>
          </p:cNvSpPr>
          <p:nvPr>
            <p:ph type="body" sz="quarter" idx="3"/>
          </p:nvPr>
        </p:nvSpPr>
        <p:spPr>
          <a:xfrm>
            <a:off x="6216343" y="301846"/>
            <a:ext cx="5183188" cy="823912"/>
          </a:xfrm>
        </p:spPr>
        <p:txBody>
          <a:bodyPr/>
          <a:lstStyle/>
          <a:p>
            <a:r>
              <a:rPr lang="cs-CZ" dirty="0" err="1"/>
              <a:t>Nazojejunální</a:t>
            </a:r>
            <a:r>
              <a:rPr lang="cs-CZ" dirty="0"/>
              <a:t> sonda (NJS)</a:t>
            </a:r>
          </a:p>
          <a:p>
            <a:endParaRPr lang="cs-CZ" dirty="0"/>
          </a:p>
        </p:txBody>
      </p:sp>
      <p:sp>
        <p:nvSpPr>
          <p:cNvPr id="7" name="Zástupný symbol pro obsah 6">
            <a:extLst>
              <a:ext uri="{FF2B5EF4-FFF2-40B4-BE49-F238E27FC236}">
                <a16:creationId xmlns:a16="http://schemas.microsoft.com/office/drawing/2014/main" id="{C91C2857-A258-4AC6-A246-847A07F1F3B0}"/>
              </a:ext>
            </a:extLst>
          </p:cNvPr>
          <p:cNvSpPr>
            <a:spLocks noGrp="1"/>
          </p:cNvSpPr>
          <p:nvPr>
            <p:ph sz="quarter" idx="4"/>
          </p:nvPr>
        </p:nvSpPr>
        <p:spPr>
          <a:xfrm>
            <a:off x="6096000" y="804515"/>
            <a:ext cx="6036129" cy="6053485"/>
          </a:xfrm>
        </p:spPr>
        <p:txBody>
          <a:bodyPr>
            <a:normAutofit fontScale="55000" lnSpcReduction="20000"/>
          </a:bodyPr>
          <a:lstStyle/>
          <a:p>
            <a:r>
              <a:rPr lang="cs-CZ" dirty="0" err="1"/>
              <a:t>nazojejunální</a:t>
            </a:r>
            <a:r>
              <a:rPr lang="cs-CZ" dirty="0"/>
              <a:t> sonda je druhým nejčastějším vstupem do gastrointestinálního traktu sloužící ke </a:t>
            </a:r>
            <a:r>
              <a:rPr lang="cs-CZ" b="1" dirty="0"/>
              <a:t>kontinuálnímu podávání </a:t>
            </a:r>
            <a:r>
              <a:rPr lang="cs-CZ" dirty="0"/>
              <a:t>enterální výživy. </a:t>
            </a:r>
          </a:p>
          <a:p>
            <a:r>
              <a:rPr lang="cs-CZ" dirty="0"/>
              <a:t>u spolupracujících pacientů je zavedení obdobné jako u </a:t>
            </a:r>
            <a:r>
              <a:rPr lang="cs-CZ" dirty="0" err="1"/>
              <a:t>nazogastrické</a:t>
            </a:r>
            <a:r>
              <a:rPr lang="cs-CZ" dirty="0"/>
              <a:t> sondy.</a:t>
            </a:r>
          </a:p>
          <a:p>
            <a:r>
              <a:rPr lang="cs-CZ" dirty="0"/>
              <a:t>sonda může být do jejuna zavedena několika způsoby: </a:t>
            </a:r>
          </a:p>
          <a:p>
            <a:pPr lvl="1"/>
            <a:r>
              <a:rPr lang="cs-CZ" dirty="0"/>
              <a:t>spontánním zaplavením peristaltikou střeva,</a:t>
            </a:r>
          </a:p>
          <a:p>
            <a:pPr lvl="1"/>
            <a:r>
              <a:rPr lang="cs-CZ" dirty="0"/>
              <a:t>zavedením pod RTG/endoskopickou kontrolou/</a:t>
            </a:r>
            <a:r>
              <a:rPr lang="cs-CZ" dirty="0" err="1"/>
              <a:t>peroperačně</a:t>
            </a:r>
            <a:r>
              <a:rPr lang="cs-CZ" dirty="0"/>
              <a:t>. </a:t>
            </a:r>
          </a:p>
          <a:p>
            <a:r>
              <a:rPr lang="cs-CZ" dirty="0"/>
              <a:t>sonda se fixuje nad nosem a za uchem nebo přes čelo. </a:t>
            </a:r>
          </a:p>
          <a:p>
            <a:r>
              <a:rPr lang="cs-CZ" dirty="0"/>
              <a:t>Při podávání výživy za </a:t>
            </a:r>
            <a:r>
              <a:rPr lang="cs-CZ" dirty="0" err="1"/>
              <a:t>Treitzovu</a:t>
            </a:r>
            <a:r>
              <a:rPr lang="cs-CZ" dirty="0"/>
              <a:t> řasu se výrazně snižuje riziko regurgitace enterální výživy a tím riziko zvracení a aspirace. </a:t>
            </a:r>
          </a:p>
          <a:p>
            <a:r>
              <a:rPr lang="cs-CZ" dirty="0"/>
              <a:t>Pokud je nutné enterální výživu podávat do tenkého střeva déle, je namístě provedení </a:t>
            </a:r>
            <a:r>
              <a:rPr lang="cs-CZ" b="1" dirty="0" err="1"/>
              <a:t>jejunostomie</a:t>
            </a:r>
            <a:r>
              <a:rPr lang="cs-CZ" b="1" dirty="0"/>
              <a:t>, </a:t>
            </a:r>
            <a:r>
              <a:rPr lang="cs-CZ" dirty="0"/>
              <a:t>nejčastěji chirurgické, méně často endoskopicky asistované, eventuálně perkutánní </a:t>
            </a:r>
            <a:r>
              <a:rPr lang="cs-CZ" b="1" dirty="0" err="1"/>
              <a:t>gastrojejunostomie</a:t>
            </a:r>
            <a:r>
              <a:rPr lang="cs-CZ" dirty="0"/>
              <a:t>. </a:t>
            </a:r>
          </a:p>
          <a:p>
            <a:r>
              <a:rPr lang="cs-CZ" dirty="0"/>
              <a:t>Speciálním typem sondy je tzv. </a:t>
            </a:r>
            <a:r>
              <a:rPr lang="cs-CZ" b="1" dirty="0" err="1"/>
              <a:t>biluminální</a:t>
            </a:r>
            <a:r>
              <a:rPr lang="cs-CZ" b="1" dirty="0"/>
              <a:t> sonda </a:t>
            </a:r>
            <a:r>
              <a:rPr lang="cs-CZ" dirty="0"/>
              <a:t>s gastrickou a jejunální částí, umožňující současně podávat výživu do tenkého střeva a odsávat stagnující žaludeční obsah. </a:t>
            </a:r>
          </a:p>
          <a:p>
            <a:r>
              <a:rPr lang="cs-CZ" dirty="0"/>
              <a:t>Tyto sondy také slouží k podávání enterální výživy do tenkého střeva u pacientů s </a:t>
            </a:r>
            <a:r>
              <a:rPr lang="cs-CZ" dirty="0" err="1"/>
              <a:t>gastroparézou</a:t>
            </a:r>
            <a:r>
              <a:rPr lang="cs-CZ" dirty="0"/>
              <a:t>, nejčastěji jde o pacienty s těžkou akutní pankreatitidou. Do žaludku lze enterální výživu podávat bolusově i kontinuálně, do tenkého střeva pouze kontinuálně gravitačním setem nebo lépe enterální pumpou. Podáváme výživné přípravky farmaceutického charakteru, nutričně a chemicky definované. </a:t>
            </a:r>
          </a:p>
          <a:p>
            <a:r>
              <a:rPr lang="cs-CZ" dirty="0"/>
              <a:t>Výživa je aplikovaná pomocí pumpy pro enterální výživu kontinuálně 24 hodin nebo cyklicky s nočním klidem za sterilních podmínek. </a:t>
            </a:r>
          </a:p>
          <a:p>
            <a:r>
              <a:rPr lang="cs-CZ" dirty="0"/>
              <a:t>Sonda se pravidelně proplachuje sterilní </a:t>
            </a:r>
            <a:r>
              <a:rPr lang="cs-CZ" dirty="0" err="1"/>
              <a:t>aquou</a:t>
            </a:r>
            <a:r>
              <a:rPr lang="cs-CZ" dirty="0"/>
              <a:t>. Nemocný může být tímto způsobem vyživován i </a:t>
            </a:r>
            <a:r>
              <a:rPr lang="cs-CZ" b="1" dirty="0"/>
              <a:t>několik měsíců </a:t>
            </a:r>
            <a:r>
              <a:rPr lang="cs-CZ" dirty="0"/>
              <a:t>a může být se </a:t>
            </a:r>
            <a:r>
              <a:rPr lang="cs-CZ" b="1" dirty="0"/>
              <a:t>sondou propuštěn domů</a:t>
            </a:r>
            <a:r>
              <a:rPr lang="cs-CZ" dirty="0"/>
              <a:t>, proto je žádoucí, aby se o sondu i enterální pumpu naučil pečovat on sám nebo jeho příbuzní.</a:t>
            </a:r>
          </a:p>
          <a:p>
            <a:endParaRPr lang="cs-CZ" dirty="0"/>
          </a:p>
        </p:txBody>
      </p:sp>
      <p:pic>
        <p:nvPicPr>
          <p:cNvPr id="10" name="Obrázek 9">
            <a:extLst>
              <a:ext uri="{FF2B5EF4-FFF2-40B4-BE49-F238E27FC236}">
                <a16:creationId xmlns:a16="http://schemas.microsoft.com/office/drawing/2014/main" id="{A30FE27E-0D0E-4961-91B9-0E57854F0165}"/>
              </a:ext>
            </a:extLst>
          </p:cNvPr>
          <p:cNvPicPr>
            <a:picLocks noChangeAspect="1"/>
          </p:cNvPicPr>
          <p:nvPr/>
        </p:nvPicPr>
        <p:blipFill rotWithShape="1">
          <a:blip r:embed="rId2">
            <a:extLst>
              <a:ext uri="{28A0092B-C50C-407E-A947-70E740481C1C}">
                <a14:useLocalDpi xmlns:a14="http://schemas.microsoft.com/office/drawing/2010/main" val="0"/>
              </a:ext>
            </a:extLst>
          </a:blip>
          <a:srcRect l="5805" t="2007" r="2575" b="12133"/>
          <a:stretch/>
        </p:blipFill>
        <p:spPr>
          <a:xfrm>
            <a:off x="499270" y="2427923"/>
            <a:ext cx="4728255" cy="3323229"/>
          </a:xfrm>
          <a:prstGeom prst="rect">
            <a:avLst/>
          </a:prstGeom>
        </p:spPr>
      </p:pic>
    </p:spTree>
    <p:extLst>
      <p:ext uri="{BB962C8B-B14F-4D97-AF65-F5344CB8AC3E}">
        <p14:creationId xmlns:p14="http://schemas.microsoft.com/office/powerpoint/2010/main" val="180748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F651A-D0E3-4EE9-AAD4-3263E02A9957}"/>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9B6D78EF-CEB1-4F0E-84B4-2562A59C107E}"/>
              </a:ext>
            </a:extLst>
          </p:cNvPr>
          <p:cNvSpPr>
            <a:spLocks noGrp="1"/>
          </p:cNvSpPr>
          <p:nvPr>
            <p:ph idx="1"/>
          </p:nvPr>
        </p:nvSpPr>
        <p:spPr>
          <a:xfrm>
            <a:off x="0" y="1335314"/>
            <a:ext cx="12123964" cy="5522685"/>
          </a:xfrm>
        </p:spPr>
        <p:txBody>
          <a:bodyPr>
            <a:normAutofit fontScale="92500" lnSpcReduction="20000"/>
          </a:bodyPr>
          <a:lstStyle/>
          <a:p>
            <a:r>
              <a:rPr lang="cs-CZ" b="1" dirty="0"/>
              <a:t>Vývoj ve 20. století</a:t>
            </a:r>
            <a:endParaRPr lang="cs-CZ" dirty="0"/>
          </a:p>
          <a:p>
            <a:r>
              <a:rPr lang="cs-CZ" dirty="0"/>
              <a:t>1. pol. 20. stol.: hl. pozornost podvýživa a malnutrice s jasnými příznaky nedostatku živin. – </a:t>
            </a:r>
            <a:r>
              <a:rPr lang="cs-CZ" b="1" dirty="0">
                <a:solidFill>
                  <a:srgbClr val="0070C0"/>
                </a:solidFill>
              </a:rPr>
              <a:t>na které nemoci lidé nejvíce umírali ? Obecně a příklady.</a:t>
            </a:r>
          </a:p>
          <a:p>
            <a:r>
              <a:rPr lang="cs-CZ" dirty="0"/>
              <a:t>Tato situace vedla, v období první i druhé světové války vědce k výzkumu množství živin potřebného k udržení dobrého zdravotního stavu populace, který se stal podkladem pro výživové doporučené dávky. </a:t>
            </a:r>
          </a:p>
          <a:p>
            <a:r>
              <a:rPr lang="cs-CZ" dirty="0"/>
              <a:t>V 50. letech se problematika přesunula do rozvojových zemí, zatímco v Evropě a Severní Americe vedl pokrok zemědělství. </a:t>
            </a:r>
          </a:p>
          <a:p>
            <a:r>
              <a:rPr lang="cs-CZ" dirty="0"/>
              <a:t>Do poloviny 60. let panovalo, že zdravá strava má vysoký obsah bílkovin, tuků a málo vlákniny. </a:t>
            </a:r>
          </a:p>
          <a:p>
            <a:r>
              <a:rPr lang="cs-CZ" b="1" dirty="0"/>
              <a:t>Dennis </a:t>
            </a:r>
            <a:r>
              <a:rPr lang="cs-CZ" b="1" dirty="0" err="1"/>
              <a:t>Burkitt</a:t>
            </a:r>
            <a:r>
              <a:rPr lang="cs-CZ" b="1" dirty="0"/>
              <a:t> </a:t>
            </a:r>
            <a:r>
              <a:rPr lang="cs-CZ" dirty="0"/>
              <a:t>přispěl k jejímu objevu. V roce 1962 popsal, že díky požívání stravy, s vysokým obsahem vlákniny trpí Afričani na venkově mnohem nižším výskytem rakoviny tlustého střeva než Američané nebo Evropané. </a:t>
            </a:r>
          </a:p>
          <a:p>
            <a:r>
              <a:rPr lang="cs-CZ" dirty="0"/>
              <a:t>S rozvojem poznání souvislosti výživy a výskytem civilizačních onemocnění vzniká v poslední dekádě 20. století požadavek na potraviny, které by kromě živin podporovaly i zdraví populace a byly účinné v prevenci onemocnění.</a:t>
            </a:r>
          </a:p>
          <a:p>
            <a:endParaRPr lang="cs-CZ" dirty="0"/>
          </a:p>
        </p:txBody>
      </p:sp>
    </p:spTree>
    <p:extLst>
      <p:ext uri="{BB962C8B-B14F-4D97-AF65-F5344CB8AC3E}">
        <p14:creationId xmlns:p14="http://schemas.microsoft.com/office/powerpoint/2010/main" val="3274461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7AC966C-9105-4DC0-8839-FE94736EDFC7}"/>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1F345572-29F8-4541-9843-D31A4E10BED0}"/>
              </a:ext>
            </a:extLst>
          </p:cNvPr>
          <p:cNvSpPr>
            <a:spLocks noGrp="1"/>
          </p:cNvSpPr>
          <p:nvPr>
            <p:ph idx="1"/>
          </p:nvPr>
        </p:nvSpPr>
        <p:spPr/>
        <p:txBody>
          <a:bodyPr/>
          <a:lstStyle/>
          <a:p>
            <a:r>
              <a:rPr lang="cs-CZ" dirty="0">
                <a:solidFill>
                  <a:srgbClr val="0070C0"/>
                </a:solidFill>
              </a:rPr>
              <a:t>Jaký je rozdíl mezi použitím </a:t>
            </a:r>
            <a:r>
              <a:rPr lang="cs-CZ" dirty="0" err="1">
                <a:solidFill>
                  <a:srgbClr val="0070C0"/>
                </a:solidFill>
              </a:rPr>
              <a:t>nazogastrické</a:t>
            </a:r>
            <a:r>
              <a:rPr lang="cs-CZ" dirty="0">
                <a:solidFill>
                  <a:srgbClr val="0070C0"/>
                </a:solidFill>
              </a:rPr>
              <a:t> a </a:t>
            </a:r>
            <a:r>
              <a:rPr lang="cs-CZ" dirty="0" err="1">
                <a:solidFill>
                  <a:srgbClr val="0070C0"/>
                </a:solidFill>
              </a:rPr>
              <a:t>nazojejunální</a:t>
            </a:r>
            <a:r>
              <a:rPr lang="cs-CZ" dirty="0">
                <a:solidFill>
                  <a:srgbClr val="0070C0"/>
                </a:solidFill>
              </a:rPr>
              <a:t> sondy?</a:t>
            </a:r>
          </a:p>
        </p:txBody>
      </p:sp>
    </p:spTree>
    <p:extLst>
      <p:ext uri="{BB962C8B-B14F-4D97-AF65-F5344CB8AC3E}">
        <p14:creationId xmlns:p14="http://schemas.microsoft.com/office/powerpoint/2010/main" val="19501638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2D564-6F82-4BB4-B655-701CF5E59EC0}"/>
              </a:ext>
            </a:extLst>
          </p:cNvPr>
          <p:cNvSpPr>
            <a:spLocks noGrp="1"/>
          </p:cNvSpPr>
          <p:nvPr>
            <p:ph type="title"/>
          </p:nvPr>
        </p:nvSpPr>
        <p:spPr>
          <a:xfrm>
            <a:off x="111578" y="422275"/>
            <a:ext cx="6754586" cy="1325563"/>
          </a:xfrm>
        </p:spPr>
        <p:txBody>
          <a:bodyPr>
            <a:normAutofit fontScale="90000"/>
          </a:bodyPr>
          <a:lstStyle/>
          <a:p>
            <a:r>
              <a:rPr lang="cs-CZ" b="1" dirty="0"/>
              <a:t>Perkutánní endoskopická gastrostomie (PEG)</a:t>
            </a:r>
            <a:br>
              <a:rPr lang="cs-CZ" dirty="0"/>
            </a:br>
            <a:endParaRPr lang="cs-CZ" dirty="0"/>
          </a:p>
        </p:txBody>
      </p:sp>
      <p:sp>
        <p:nvSpPr>
          <p:cNvPr id="3" name="Zástupný symbol pro obsah 2">
            <a:extLst>
              <a:ext uri="{FF2B5EF4-FFF2-40B4-BE49-F238E27FC236}">
                <a16:creationId xmlns:a16="http://schemas.microsoft.com/office/drawing/2014/main" id="{2CC1DDA8-611C-489E-951D-50D890DA431A}"/>
              </a:ext>
            </a:extLst>
          </p:cNvPr>
          <p:cNvSpPr>
            <a:spLocks noGrp="1"/>
          </p:cNvSpPr>
          <p:nvPr>
            <p:ph idx="1"/>
          </p:nvPr>
        </p:nvSpPr>
        <p:spPr>
          <a:xfrm>
            <a:off x="-1" y="1387930"/>
            <a:ext cx="12074979" cy="5470070"/>
          </a:xfrm>
        </p:spPr>
        <p:txBody>
          <a:bodyPr>
            <a:normAutofit fontScale="55000" lnSpcReduction="20000"/>
          </a:bodyPr>
          <a:lstStyle/>
          <a:p>
            <a:r>
              <a:rPr lang="cs-CZ" dirty="0"/>
              <a:t>Perkutánní endoskopická gastrostomie </a:t>
            </a:r>
          </a:p>
          <a:p>
            <a:r>
              <a:rPr lang="cs-CZ" dirty="0"/>
              <a:t>zavedení nutriční sondy přímo do žaludku břišní stěnou pomocí </a:t>
            </a:r>
            <a:r>
              <a:rPr lang="cs-CZ" b="1" dirty="0"/>
              <a:t>endoskopie</a:t>
            </a:r>
            <a:r>
              <a:rPr lang="cs-CZ" dirty="0"/>
              <a:t>. </a:t>
            </a:r>
          </a:p>
          <a:p>
            <a:r>
              <a:rPr lang="cs-CZ" dirty="0" err="1"/>
              <a:t>dlouhodob</a:t>
            </a:r>
            <a:r>
              <a:rPr lang="cs-CZ" dirty="0"/>
              <a:t> podávání enterální výživy (více než 4-6 týdnů). </a:t>
            </a:r>
          </a:p>
          <a:p>
            <a:r>
              <a:rPr lang="cs-CZ" dirty="0"/>
              <a:t>První PEG byl zaveden v roce 1980 u dítěte. Od té doby téměř nahradil chirurgickou gastrostomii. </a:t>
            </a:r>
          </a:p>
          <a:p>
            <a:r>
              <a:rPr lang="cs-CZ" dirty="0"/>
              <a:t>PEG se zavádí „</a:t>
            </a:r>
            <a:r>
              <a:rPr lang="cs-CZ" dirty="0" err="1"/>
              <a:t>push</a:t>
            </a:r>
            <a:r>
              <a:rPr lang="cs-CZ" dirty="0"/>
              <a:t>“ nebo „</a:t>
            </a:r>
            <a:r>
              <a:rPr lang="cs-CZ" dirty="0" err="1"/>
              <a:t>pull</a:t>
            </a:r>
            <a:r>
              <a:rPr lang="cs-CZ" dirty="0"/>
              <a:t>“ metodou. </a:t>
            </a:r>
          </a:p>
          <a:p>
            <a:r>
              <a:rPr lang="cs-CZ" dirty="0"/>
              <a:t>Vyžaduje možnost provedení horní endoskopie, fyziologické hodnoty koagulačních parametrů a trombocytů. </a:t>
            </a:r>
          </a:p>
          <a:p>
            <a:r>
              <a:rPr lang="cs-CZ" dirty="0"/>
              <a:t>Zavádí se za aseptických podmínek a ošetřuje se jako chirurgická rána. </a:t>
            </a:r>
          </a:p>
          <a:p>
            <a:r>
              <a:rPr lang="cs-CZ" dirty="0"/>
              <a:t>Doba provedení výkonu nepřesahuje 20–30 minut. Prvních 24 hodin se nesmí podávat žádná výživa. </a:t>
            </a:r>
          </a:p>
          <a:p>
            <a:r>
              <a:rPr lang="cs-CZ" dirty="0"/>
              <a:t>Teprve poté je možné do sondy začít dle ordinace lékaře aplikovat výživu polymerní, oligomerní nebo speciální. </a:t>
            </a:r>
          </a:p>
          <a:p>
            <a:r>
              <a:rPr lang="cs-CZ" dirty="0"/>
              <a:t>Enterální výživu je možné podávat kontinuálně nebo bolusově.</a:t>
            </a:r>
          </a:p>
          <a:p>
            <a:r>
              <a:rPr lang="cs-CZ" dirty="0"/>
              <a:t>Při bolusovém podávání se aplikuje max. 200-300 ml výživy každé 2-3 hod, bez nočního podávání. Před každým bolusem odsajeme obsah žaludku, který zpátky vrátíme a aplikujeme jen zbylé množství do daného předpokládaného množství, např. když chceme aplikovat 200 ml a odsajeme 50 ml, potom vrátíme odsátých 50 ml a nově aplikujeme jen 150 ml. </a:t>
            </a:r>
          </a:p>
          <a:p>
            <a:r>
              <a:rPr lang="cs-CZ" dirty="0"/>
              <a:t>Bolusy se dávají v poloze v polosedě, aby se zabránilo aspiraci. </a:t>
            </a:r>
          </a:p>
          <a:p>
            <a:r>
              <a:rPr lang="cs-CZ" dirty="0"/>
              <a:t>Podávání kontinuální snižuje riziko aspirace a předchází ucpání sondy. Po každé aplikaci živin je nutné sondu propláchnout hořkým či zeleným čajem, případně vodou. </a:t>
            </a:r>
          </a:p>
          <a:p>
            <a:r>
              <a:rPr lang="cs-CZ" dirty="0"/>
              <a:t>Převazy provádíme klasickým převazovým materiálem minimálně 1x denně, nebo při znečištění. Pokud je zvoleno krytí </a:t>
            </a:r>
            <a:r>
              <a:rPr lang="cs-CZ" dirty="0" err="1"/>
              <a:t>semipermiabilní</a:t>
            </a:r>
            <a:r>
              <a:rPr lang="cs-CZ" dirty="0"/>
              <a:t> fólií, je možné vpich převazovat každý třetí den. Veškeré ošetření musí být zaznamenáno v ošetřovatelské dokumentaci. Při převazu postupujeme následovně za aseptických postupů – dezinfekce okolí, vyčištění sterilním materiálem, překryt sterilním gázovým čtvercem nebo </a:t>
            </a:r>
            <a:r>
              <a:rPr lang="cs-CZ" dirty="0" err="1"/>
              <a:t>semipermiabilní</a:t>
            </a:r>
            <a:r>
              <a:rPr lang="cs-CZ" dirty="0"/>
              <a:t> fólií, fixace náplastí. U setu pro perkutánní gastroskopickou gastrostomii je důležitý fixační terč, který musí mít ideální napětí, v případě vysokého napětí je riziko vzniku dekubitu ve stěně žaludku a v případě nedostatečného napětí je riziko podávání výživy do peritoneální dutiny s hrozící následnou peritonitidou. Po 14 dnech od zavedení PEG a dále jednou za týden provádíme </a:t>
            </a:r>
            <a:r>
              <a:rPr lang="cs-CZ" b="1" dirty="0"/>
              <a:t>rotaci setu</a:t>
            </a:r>
            <a:r>
              <a:rPr lang="cs-CZ" dirty="0"/>
              <a:t>. Sonda se zasune o 2-3cm, otočí se o 360 stupňů, znovu se vytáhne a pod tahem zafixuje. </a:t>
            </a:r>
          </a:p>
          <a:p>
            <a:endParaRPr lang="cs-CZ" dirty="0"/>
          </a:p>
        </p:txBody>
      </p:sp>
      <p:pic>
        <p:nvPicPr>
          <p:cNvPr id="6" name="Obrázek 5">
            <a:extLst>
              <a:ext uri="{FF2B5EF4-FFF2-40B4-BE49-F238E27FC236}">
                <a16:creationId xmlns:a16="http://schemas.microsoft.com/office/drawing/2014/main" id="{4100B827-6D90-44FF-BE3A-1D991A7C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577" y="65314"/>
            <a:ext cx="2188143" cy="2188143"/>
          </a:xfrm>
          <a:prstGeom prst="rect">
            <a:avLst/>
          </a:prstGeom>
        </p:spPr>
      </p:pic>
      <p:pic>
        <p:nvPicPr>
          <p:cNvPr id="8" name="Obrázek 7">
            <a:extLst>
              <a:ext uri="{FF2B5EF4-FFF2-40B4-BE49-F238E27FC236}">
                <a16:creationId xmlns:a16="http://schemas.microsoft.com/office/drawing/2014/main" id="{7FC1D758-20ED-448D-A57A-3CF2B4C1C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043" y="-1"/>
            <a:ext cx="3189513" cy="4196443"/>
          </a:xfrm>
          <a:prstGeom prst="rect">
            <a:avLst/>
          </a:prstGeom>
        </p:spPr>
      </p:pic>
    </p:spTree>
    <p:extLst>
      <p:ext uri="{BB962C8B-B14F-4D97-AF65-F5344CB8AC3E}">
        <p14:creationId xmlns:p14="http://schemas.microsoft.com/office/powerpoint/2010/main" val="21223636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0EBAC9-CC02-4130-A774-FF5EF2D6BBF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302B08-790E-4178-89B5-535DC0C611AA}"/>
              </a:ext>
            </a:extLst>
          </p:cNvPr>
          <p:cNvSpPr>
            <a:spLocks noGrp="1"/>
          </p:cNvSpPr>
          <p:nvPr>
            <p:ph idx="1"/>
          </p:nvPr>
        </p:nvSpPr>
        <p:spPr/>
        <p:txBody>
          <a:bodyPr/>
          <a:lstStyle/>
          <a:p>
            <a:r>
              <a:rPr lang="cs-CZ" dirty="0">
                <a:solidFill>
                  <a:srgbClr val="0070C0"/>
                </a:solidFill>
              </a:rPr>
              <a:t>Vysvětlete, co je PEG</a:t>
            </a:r>
          </a:p>
        </p:txBody>
      </p:sp>
    </p:spTree>
    <p:extLst>
      <p:ext uri="{BB962C8B-B14F-4D97-AF65-F5344CB8AC3E}">
        <p14:creationId xmlns:p14="http://schemas.microsoft.com/office/powerpoint/2010/main" val="31196453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BB0144-3D2E-4F23-B7E1-8C2D86E28547}"/>
              </a:ext>
            </a:extLst>
          </p:cNvPr>
          <p:cNvSpPr>
            <a:spLocks noGrp="1"/>
          </p:cNvSpPr>
          <p:nvPr>
            <p:ph type="title"/>
          </p:nvPr>
        </p:nvSpPr>
        <p:spPr/>
        <p:txBody>
          <a:bodyPr/>
          <a:lstStyle/>
          <a:p>
            <a:br>
              <a:rPr lang="cs-CZ" dirty="0"/>
            </a:br>
            <a:endParaRPr lang="cs-CZ" dirty="0"/>
          </a:p>
        </p:txBody>
      </p:sp>
      <p:sp>
        <p:nvSpPr>
          <p:cNvPr id="5" name="Zástupný symbol pro text 4">
            <a:extLst>
              <a:ext uri="{FF2B5EF4-FFF2-40B4-BE49-F238E27FC236}">
                <a16:creationId xmlns:a16="http://schemas.microsoft.com/office/drawing/2014/main" id="{D9FACCFA-56B3-4E41-AF0A-DD4E23CEF878}"/>
              </a:ext>
            </a:extLst>
          </p:cNvPr>
          <p:cNvSpPr>
            <a:spLocks noGrp="1"/>
          </p:cNvSpPr>
          <p:nvPr>
            <p:ph type="body" idx="1"/>
          </p:nvPr>
        </p:nvSpPr>
        <p:spPr>
          <a:xfrm>
            <a:off x="839788" y="668337"/>
            <a:ext cx="5157787" cy="823912"/>
          </a:xfrm>
        </p:spPr>
        <p:txBody>
          <a:bodyPr>
            <a:normAutofit/>
          </a:bodyPr>
          <a:lstStyle/>
          <a:p>
            <a:r>
              <a:rPr lang="cs-CZ" sz="3600" dirty="0"/>
              <a:t>Indikace PEG</a:t>
            </a:r>
          </a:p>
        </p:txBody>
      </p:sp>
      <p:sp>
        <p:nvSpPr>
          <p:cNvPr id="3" name="Zástupný symbol pro obsah 2">
            <a:extLst>
              <a:ext uri="{FF2B5EF4-FFF2-40B4-BE49-F238E27FC236}">
                <a16:creationId xmlns:a16="http://schemas.microsoft.com/office/drawing/2014/main" id="{038C866D-DF41-4E17-9767-DF764B538097}"/>
              </a:ext>
            </a:extLst>
          </p:cNvPr>
          <p:cNvSpPr>
            <a:spLocks noGrp="1"/>
          </p:cNvSpPr>
          <p:nvPr>
            <p:ph sz="half" idx="2"/>
          </p:nvPr>
        </p:nvSpPr>
        <p:spPr/>
        <p:txBody>
          <a:bodyPr>
            <a:normAutofit/>
          </a:bodyPr>
          <a:lstStyle/>
          <a:p>
            <a:r>
              <a:rPr lang="cs-CZ" dirty="0"/>
              <a:t>- nádorová kachexie, </a:t>
            </a:r>
          </a:p>
          <a:p>
            <a:r>
              <a:rPr lang="cs-CZ" dirty="0"/>
              <a:t>- tumory v oblasti nosu, krku,</a:t>
            </a:r>
          </a:p>
          <a:p>
            <a:r>
              <a:rPr lang="cs-CZ" dirty="0"/>
              <a:t>- neurologické poruchy polykání,</a:t>
            </a:r>
          </a:p>
          <a:p>
            <a:r>
              <a:rPr lang="cs-CZ" dirty="0"/>
              <a:t>- </a:t>
            </a:r>
            <a:r>
              <a:rPr lang="cs-CZ" dirty="0" err="1"/>
              <a:t>polytraumata</a:t>
            </a:r>
            <a:r>
              <a:rPr lang="cs-CZ" dirty="0"/>
              <a:t>,</a:t>
            </a:r>
          </a:p>
          <a:p>
            <a:r>
              <a:rPr lang="cs-CZ" dirty="0"/>
              <a:t>- dlouhodobé bezvědomí aj. </a:t>
            </a:r>
          </a:p>
          <a:p>
            <a:endParaRPr lang="cs-CZ" dirty="0"/>
          </a:p>
          <a:p>
            <a:endParaRPr lang="cs-CZ" dirty="0"/>
          </a:p>
        </p:txBody>
      </p:sp>
      <p:sp>
        <p:nvSpPr>
          <p:cNvPr id="6" name="Zástupný symbol pro text 5">
            <a:extLst>
              <a:ext uri="{FF2B5EF4-FFF2-40B4-BE49-F238E27FC236}">
                <a16:creationId xmlns:a16="http://schemas.microsoft.com/office/drawing/2014/main" id="{A87F5A56-4508-4FDE-A241-99908F5EABED}"/>
              </a:ext>
            </a:extLst>
          </p:cNvPr>
          <p:cNvSpPr>
            <a:spLocks noGrp="1"/>
          </p:cNvSpPr>
          <p:nvPr>
            <p:ph type="body" sz="quarter" idx="3"/>
          </p:nvPr>
        </p:nvSpPr>
        <p:spPr>
          <a:xfrm>
            <a:off x="6172200" y="1027906"/>
            <a:ext cx="5183188" cy="823912"/>
          </a:xfrm>
        </p:spPr>
        <p:txBody>
          <a:bodyPr/>
          <a:lstStyle/>
          <a:p>
            <a:r>
              <a:rPr lang="cs-CZ" sz="3600" dirty="0"/>
              <a:t>Kontraindikace PEG</a:t>
            </a:r>
          </a:p>
          <a:p>
            <a:endParaRPr lang="cs-CZ" dirty="0"/>
          </a:p>
        </p:txBody>
      </p:sp>
      <p:sp>
        <p:nvSpPr>
          <p:cNvPr id="7" name="Zástupný symbol pro obsah 6">
            <a:extLst>
              <a:ext uri="{FF2B5EF4-FFF2-40B4-BE49-F238E27FC236}">
                <a16:creationId xmlns:a16="http://schemas.microsoft.com/office/drawing/2014/main" id="{1FE58FA2-D756-4754-B056-46B8A5C95E07}"/>
              </a:ext>
            </a:extLst>
          </p:cNvPr>
          <p:cNvSpPr>
            <a:spLocks noGrp="1"/>
          </p:cNvSpPr>
          <p:nvPr>
            <p:ph sz="quarter" idx="4"/>
          </p:nvPr>
        </p:nvSpPr>
        <p:spPr/>
        <p:txBody>
          <a:bodyPr>
            <a:normAutofit/>
          </a:bodyPr>
          <a:lstStyle/>
          <a:p>
            <a:r>
              <a:rPr lang="cs-CZ" dirty="0"/>
              <a:t>- poruchy krevní srážlivosti,</a:t>
            </a:r>
          </a:p>
          <a:p>
            <a:r>
              <a:rPr lang="cs-CZ" dirty="0"/>
              <a:t>- sepse,</a:t>
            </a:r>
          </a:p>
          <a:p>
            <a:r>
              <a:rPr lang="cs-CZ" dirty="0"/>
              <a:t>- peritonitida,</a:t>
            </a:r>
          </a:p>
          <a:p>
            <a:r>
              <a:rPr lang="cs-CZ" dirty="0"/>
              <a:t>- imunodeficience,</a:t>
            </a:r>
          </a:p>
          <a:p>
            <a:r>
              <a:rPr lang="cs-CZ" dirty="0"/>
              <a:t>- ulcerace, tumor žaludku,</a:t>
            </a:r>
          </a:p>
          <a:p>
            <a:r>
              <a:rPr lang="cs-CZ" dirty="0"/>
              <a:t>- akutní pankreatitida,</a:t>
            </a:r>
          </a:p>
          <a:p>
            <a:r>
              <a:rPr lang="cs-CZ" dirty="0"/>
              <a:t>- peritoneální dialýza aj.</a:t>
            </a:r>
          </a:p>
          <a:p>
            <a:endParaRPr lang="cs-CZ" dirty="0"/>
          </a:p>
        </p:txBody>
      </p:sp>
    </p:spTree>
    <p:extLst>
      <p:ext uri="{BB962C8B-B14F-4D97-AF65-F5344CB8AC3E}">
        <p14:creationId xmlns:p14="http://schemas.microsoft.com/office/powerpoint/2010/main" val="1541099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327B4-1294-488B-982B-66E17CD5FFC5}"/>
              </a:ext>
            </a:extLst>
          </p:cNvPr>
          <p:cNvSpPr>
            <a:spLocks noGrp="1"/>
          </p:cNvSpPr>
          <p:nvPr>
            <p:ph type="title"/>
          </p:nvPr>
        </p:nvSpPr>
        <p:spPr/>
        <p:txBody>
          <a:bodyPr/>
          <a:lstStyle/>
          <a:p>
            <a:r>
              <a:rPr lang="cs-CZ" b="1" dirty="0"/>
              <a:t>Perkutánní endoskopická </a:t>
            </a:r>
            <a:r>
              <a:rPr lang="cs-CZ" b="1" dirty="0" err="1"/>
              <a:t>jejunostomie</a:t>
            </a:r>
            <a:r>
              <a:rPr lang="cs-CZ" b="1" dirty="0"/>
              <a:t> (J-PEG)</a:t>
            </a:r>
            <a:br>
              <a:rPr lang="cs-CZ" dirty="0"/>
            </a:br>
            <a:endParaRPr lang="cs-CZ" dirty="0"/>
          </a:p>
        </p:txBody>
      </p:sp>
      <p:sp>
        <p:nvSpPr>
          <p:cNvPr id="3" name="Zástupný symbol pro obsah 2">
            <a:extLst>
              <a:ext uri="{FF2B5EF4-FFF2-40B4-BE49-F238E27FC236}">
                <a16:creationId xmlns:a16="http://schemas.microsoft.com/office/drawing/2014/main" id="{75EE1871-B98B-4452-AA11-4F3B881C9A90}"/>
              </a:ext>
            </a:extLst>
          </p:cNvPr>
          <p:cNvSpPr>
            <a:spLocks noGrp="1"/>
          </p:cNvSpPr>
          <p:nvPr>
            <p:ph idx="1"/>
          </p:nvPr>
        </p:nvSpPr>
        <p:spPr>
          <a:xfrm>
            <a:off x="163286" y="1200150"/>
            <a:ext cx="11895364" cy="5657850"/>
          </a:xfrm>
        </p:spPr>
        <p:txBody>
          <a:bodyPr>
            <a:normAutofit fontScale="70000" lnSpcReduction="20000"/>
          </a:bodyPr>
          <a:lstStyle/>
          <a:p>
            <a:r>
              <a:rPr lang="cs-CZ" dirty="0"/>
              <a:t>Sonda je v těchto případech zavedena do tenkého střeva za </a:t>
            </a:r>
            <a:r>
              <a:rPr lang="cs-CZ" dirty="0" err="1"/>
              <a:t>Treitzovu</a:t>
            </a:r>
            <a:r>
              <a:rPr lang="cs-CZ" dirty="0"/>
              <a:t> řasu. Podáváme nutričně a chemicky definované farmaceuticky vyrobené přípravky. Nároky na ošetřování, kvalitu a podávání enterální výživy jsou zde vyšší. Sterilní enterální výživa se podává kontinuálně nebo intermitentně, nelze podávat bolusově. Sondu nelze proplachovat čajem, ale pouze sterilní </a:t>
            </a:r>
            <a:r>
              <a:rPr lang="cs-CZ" dirty="0" err="1"/>
              <a:t>aquou</a:t>
            </a:r>
            <a:r>
              <a:rPr lang="cs-CZ" dirty="0"/>
              <a:t>.</a:t>
            </a:r>
          </a:p>
          <a:p>
            <a:endParaRPr lang="cs-CZ" dirty="0"/>
          </a:p>
          <a:p>
            <a:r>
              <a:rPr lang="cs-CZ" b="1" dirty="0"/>
              <a:t>Způsoby podání enterální výživy</a:t>
            </a:r>
            <a:endParaRPr lang="cs-CZ" dirty="0"/>
          </a:p>
          <a:p>
            <a:r>
              <a:rPr lang="cs-CZ" dirty="0"/>
              <a:t>Podávání enterální výživy sondou či gastrostomií a </a:t>
            </a:r>
            <a:r>
              <a:rPr lang="cs-CZ" dirty="0" err="1"/>
              <a:t>jejunostomií</a:t>
            </a:r>
            <a:r>
              <a:rPr lang="cs-CZ" dirty="0"/>
              <a:t> je prováděno ve čtyřech různých režimech. Kontinuální podávání je možné za pomocí enterální pumpy, nebo gravitačního setu.</a:t>
            </a:r>
          </a:p>
          <a:p>
            <a:r>
              <a:rPr lang="cs-CZ" b="1" dirty="0"/>
              <a:t>1. Bolusové podávání </a:t>
            </a:r>
            <a:r>
              <a:rPr lang="cs-CZ" dirty="0"/>
              <a:t>– využíváme při aplikaci do </a:t>
            </a:r>
            <a:r>
              <a:rPr lang="cs-CZ" dirty="0" err="1"/>
              <a:t>nazogastrické</a:t>
            </a:r>
            <a:r>
              <a:rPr lang="cs-CZ" dirty="0"/>
              <a:t> sondy a gastrostomie. Výhodou je absence potřeby setu nebo pumpy pro kontinuální podávání. Nevýhodou je, že větší jednorázové množství potravy bývá hůře tolerováno. Před každým podáním je potřeba zkontrolovat stagnační obsah v žaludku, poté je požadované množství enterální výživy pomalu aplikováno </a:t>
            </a:r>
            <a:r>
              <a:rPr lang="cs-CZ" dirty="0" err="1"/>
              <a:t>Janettovou</a:t>
            </a:r>
            <a:r>
              <a:rPr lang="cs-CZ" dirty="0"/>
              <a:t> stříkačkou. Obvykle aplikujeme 200-300 ml po třech hodinách s noční pauzou.</a:t>
            </a:r>
          </a:p>
          <a:p>
            <a:r>
              <a:rPr lang="cs-CZ" b="1" dirty="0"/>
              <a:t>2. Kontinuální podávání </a:t>
            </a:r>
            <a:r>
              <a:rPr lang="cs-CZ" dirty="0"/>
              <a:t>– enterální výživa je podávána nepřerušovaně s možnou noční pauzou 4-6 hodin. Výživu lze podat do všech úseků gastrointestinálního traktu. Nejčastěji využíváme při aplikaci do duodena a jejuna, přes enterální pumpu, eventuálně gravitační set.</a:t>
            </a:r>
          </a:p>
          <a:p>
            <a:r>
              <a:rPr lang="cs-CZ" b="1" dirty="0"/>
              <a:t>3. Kontinuální noční </a:t>
            </a:r>
            <a:r>
              <a:rPr lang="cs-CZ" dirty="0"/>
              <a:t>– tento režim je používán nejčastěji u systému domácí enterální výživy, aby nemocný nebyl přes den omezován ve svých běžných aktivitách. Výživu je možné podávat pouze v noci. </a:t>
            </a:r>
          </a:p>
          <a:p>
            <a:r>
              <a:rPr lang="cs-CZ" b="1" dirty="0"/>
              <a:t>4. Intermitentní</a:t>
            </a:r>
            <a:r>
              <a:rPr lang="cs-CZ" dirty="0"/>
              <a:t> – při tomto režimu se podává enterální výživa ve střídavých intervalech - 3 hodiny kontinuální podávání a 2 hodiny pauza. Tento cyklus se opakuje celých 24 hodin.</a:t>
            </a:r>
          </a:p>
          <a:p>
            <a:endParaRPr lang="cs-CZ" dirty="0"/>
          </a:p>
        </p:txBody>
      </p:sp>
    </p:spTree>
    <p:extLst>
      <p:ext uri="{BB962C8B-B14F-4D97-AF65-F5344CB8AC3E}">
        <p14:creationId xmlns:p14="http://schemas.microsoft.com/office/powerpoint/2010/main" val="35932478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73EBD-58FA-48B5-9ACB-262376E03F8A}"/>
              </a:ext>
            </a:extLst>
          </p:cNvPr>
          <p:cNvSpPr>
            <a:spLocks noGrp="1"/>
          </p:cNvSpPr>
          <p:nvPr>
            <p:ph type="title"/>
          </p:nvPr>
        </p:nvSpPr>
        <p:spPr/>
        <p:txBody>
          <a:bodyPr/>
          <a:lstStyle/>
          <a:p>
            <a:r>
              <a:rPr lang="cs-CZ" b="1" dirty="0"/>
              <a:t>Technika podání enterální výživy </a:t>
            </a:r>
            <a:br>
              <a:rPr lang="cs-CZ" dirty="0"/>
            </a:br>
            <a:endParaRPr lang="cs-CZ" dirty="0"/>
          </a:p>
        </p:txBody>
      </p:sp>
      <p:sp>
        <p:nvSpPr>
          <p:cNvPr id="3" name="Zástupný symbol pro obsah 2">
            <a:extLst>
              <a:ext uri="{FF2B5EF4-FFF2-40B4-BE49-F238E27FC236}">
                <a16:creationId xmlns:a16="http://schemas.microsoft.com/office/drawing/2014/main" id="{4D8B0107-232B-48F4-849B-64653342CAF8}"/>
              </a:ext>
            </a:extLst>
          </p:cNvPr>
          <p:cNvSpPr>
            <a:spLocks noGrp="1"/>
          </p:cNvSpPr>
          <p:nvPr>
            <p:ph idx="1"/>
          </p:nvPr>
        </p:nvSpPr>
        <p:spPr>
          <a:xfrm>
            <a:off x="0" y="1330778"/>
            <a:ext cx="8163539" cy="5459257"/>
          </a:xfrm>
        </p:spPr>
        <p:txBody>
          <a:bodyPr>
            <a:normAutofit fontScale="85000" lnSpcReduction="20000"/>
          </a:bodyPr>
          <a:lstStyle/>
          <a:p>
            <a:r>
              <a:rPr lang="cs-CZ" dirty="0"/>
              <a:t>Pro kontinuální a intermitentní režim lze využít enterální pumpy nebo gravitačního spádu. </a:t>
            </a:r>
          </a:p>
          <a:p>
            <a:r>
              <a:rPr lang="cs-CZ" b="1" dirty="0"/>
              <a:t>Gravitační technika </a:t>
            </a:r>
            <a:r>
              <a:rPr lang="cs-CZ" dirty="0"/>
              <a:t>nejjednodušší způsobu stabilizovaných nemocných. Nevýhodou je nerovnoměrné podání přípravku, silnější průměr sondy a vyšší náchylnost k jejímu ucpání či přívodného setu. Gravitační sety využívají gravitační energie. Regulace průtoku je ovlivněna výškou umístění rezervoáru výživy, dá se korigovat tlačkou. Množství enterální výživy, které je schopno při pouhém gravitačním spádu protéci, je omezené. Gravitační podání je navíc velmi citlivé na změnu polohy pacienta. </a:t>
            </a:r>
          </a:p>
          <a:p>
            <a:r>
              <a:rPr lang="cs-CZ" b="1" dirty="0"/>
              <a:t>Enterální pumpy </a:t>
            </a:r>
            <a:r>
              <a:rPr lang="cs-CZ" dirty="0"/>
              <a:t>umožňuji přesné a bezpečné dávkování enterálních přípravků různé hustoty a různého objemu, obvykle programované, mohou přivádět výživu dle zvoleného režimu. Většina vybavena </a:t>
            </a:r>
            <a:r>
              <a:rPr lang="cs-CZ" b="1" dirty="0"/>
              <a:t>zvukovým a světelným alarmem</a:t>
            </a:r>
            <a:r>
              <a:rPr lang="cs-CZ" dirty="0"/>
              <a:t>, který se spustí v případě ucpání sondy, odchylky od skutečně podaného objemu od objemu nastaveného, ukončení náplně enterálního vaku či zavzdušnění přívodního enterálního setu, který je napojen k sondě. </a:t>
            </a:r>
          </a:p>
          <a:p>
            <a:endParaRPr lang="cs-CZ" dirty="0"/>
          </a:p>
        </p:txBody>
      </p:sp>
      <p:pic>
        <p:nvPicPr>
          <p:cNvPr id="9" name="Obrázek 8">
            <a:extLst>
              <a:ext uri="{FF2B5EF4-FFF2-40B4-BE49-F238E27FC236}">
                <a16:creationId xmlns:a16="http://schemas.microsoft.com/office/drawing/2014/main" id="{1BB098A2-291B-4E99-BE18-5C2F428A3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247" y="5161261"/>
            <a:ext cx="1524000" cy="1628775"/>
          </a:xfrm>
          <a:prstGeom prst="rect">
            <a:avLst/>
          </a:prstGeom>
        </p:spPr>
      </p:pic>
      <p:sp>
        <p:nvSpPr>
          <p:cNvPr id="10" name="Obdélník 9">
            <a:extLst>
              <a:ext uri="{FF2B5EF4-FFF2-40B4-BE49-F238E27FC236}">
                <a16:creationId xmlns:a16="http://schemas.microsoft.com/office/drawing/2014/main" id="{7177D62D-A1BA-4C03-B360-F79F849A3A64}"/>
              </a:ext>
            </a:extLst>
          </p:cNvPr>
          <p:cNvSpPr/>
          <p:nvPr/>
        </p:nvSpPr>
        <p:spPr>
          <a:xfrm>
            <a:off x="6227116" y="6327635"/>
            <a:ext cx="1773884" cy="369332"/>
          </a:xfrm>
          <a:prstGeom prst="rect">
            <a:avLst/>
          </a:prstGeom>
        </p:spPr>
        <p:txBody>
          <a:bodyPr wrap="none">
            <a:spAutoFit/>
          </a:bodyPr>
          <a:lstStyle/>
          <a:p>
            <a:r>
              <a:rPr lang="cs-CZ" b="1" i="1" dirty="0"/>
              <a:t>enterální pumpa</a:t>
            </a:r>
            <a:endParaRPr lang="cs-CZ" dirty="0"/>
          </a:p>
        </p:txBody>
      </p:sp>
      <p:pic>
        <p:nvPicPr>
          <p:cNvPr id="12" name="Obrázek 11">
            <a:extLst>
              <a:ext uri="{FF2B5EF4-FFF2-40B4-BE49-F238E27FC236}">
                <a16:creationId xmlns:a16="http://schemas.microsoft.com/office/drawing/2014/main" id="{1726B449-2632-437A-A813-AE909498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538" y="5094587"/>
            <a:ext cx="2209800" cy="1695450"/>
          </a:xfrm>
          <a:prstGeom prst="rect">
            <a:avLst/>
          </a:prstGeom>
        </p:spPr>
      </p:pic>
      <p:sp>
        <p:nvSpPr>
          <p:cNvPr id="13" name="Obdélník 12">
            <a:extLst>
              <a:ext uri="{FF2B5EF4-FFF2-40B4-BE49-F238E27FC236}">
                <a16:creationId xmlns:a16="http://schemas.microsoft.com/office/drawing/2014/main" id="{641B263F-DDA9-4FF4-87A8-DF9D71393E04}"/>
              </a:ext>
            </a:extLst>
          </p:cNvPr>
          <p:cNvSpPr/>
          <p:nvPr/>
        </p:nvSpPr>
        <p:spPr>
          <a:xfrm>
            <a:off x="9440739" y="4725255"/>
            <a:ext cx="2666307" cy="369332"/>
          </a:xfrm>
          <a:prstGeom prst="rect">
            <a:avLst/>
          </a:prstGeom>
        </p:spPr>
        <p:txBody>
          <a:bodyPr wrap="none">
            <a:spAutoFit/>
          </a:bodyPr>
          <a:lstStyle/>
          <a:p>
            <a:r>
              <a:rPr lang="cs-CZ" b="1" i="1" dirty="0"/>
              <a:t>enterální pumpa se setem</a:t>
            </a:r>
            <a:endParaRPr lang="cs-CZ" dirty="0"/>
          </a:p>
        </p:txBody>
      </p:sp>
      <p:pic>
        <p:nvPicPr>
          <p:cNvPr id="5" name="Obrázek 4">
            <a:extLst>
              <a:ext uri="{FF2B5EF4-FFF2-40B4-BE49-F238E27FC236}">
                <a16:creationId xmlns:a16="http://schemas.microsoft.com/office/drawing/2014/main" id="{6D44A04F-CEB4-4CA4-AEBB-3FAFD5F0BEA6}"/>
              </a:ext>
            </a:extLst>
          </p:cNvPr>
          <p:cNvPicPr>
            <a:picLocks noChangeAspect="1"/>
          </p:cNvPicPr>
          <p:nvPr/>
        </p:nvPicPr>
        <p:blipFill rotWithShape="1">
          <a:blip r:embed="rId4">
            <a:extLst>
              <a:ext uri="{28A0092B-C50C-407E-A947-70E740481C1C}">
                <a14:useLocalDpi xmlns:a14="http://schemas.microsoft.com/office/drawing/2010/main" val="0"/>
              </a:ext>
            </a:extLst>
          </a:blip>
          <a:srcRect l="4737" t="5400" b="3171"/>
          <a:stretch/>
        </p:blipFill>
        <p:spPr>
          <a:xfrm>
            <a:off x="8680627" y="1330779"/>
            <a:ext cx="3477674" cy="2781403"/>
          </a:xfrm>
          <a:prstGeom prst="rect">
            <a:avLst/>
          </a:prstGeom>
        </p:spPr>
      </p:pic>
    </p:spTree>
    <p:extLst>
      <p:ext uri="{BB962C8B-B14F-4D97-AF65-F5344CB8AC3E}">
        <p14:creationId xmlns:p14="http://schemas.microsoft.com/office/powerpoint/2010/main" val="2372473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83CDA-3C5B-4D08-8D3B-DF5EE770B35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C979A03-08EC-4949-907F-CC48F6FD4A32}"/>
              </a:ext>
            </a:extLst>
          </p:cNvPr>
          <p:cNvSpPr>
            <a:spLocks noGrp="1"/>
          </p:cNvSpPr>
          <p:nvPr>
            <p:ph idx="1"/>
          </p:nvPr>
        </p:nvSpPr>
        <p:spPr/>
        <p:txBody>
          <a:bodyPr/>
          <a:lstStyle/>
          <a:p>
            <a:r>
              <a:rPr lang="cs-CZ" dirty="0">
                <a:solidFill>
                  <a:srgbClr val="0070C0"/>
                </a:solidFill>
              </a:rPr>
              <a:t>Jaký je rozdíl mezi gravitačním technikou a enterální pumpou při podání enterální výživy?</a:t>
            </a:r>
          </a:p>
        </p:txBody>
      </p:sp>
    </p:spTree>
    <p:extLst>
      <p:ext uri="{BB962C8B-B14F-4D97-AF65-F5344CB8AC3E}">
        <p14:creationId xmlns:p14="http://schemas.microsoft.com/office/powerpoint/2010/main" val="36529211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DEDC5-6126-46A3-8D65-F4F60C2189F7}"/>
              </a:ext>
            </a:extLst>
          </p:cNvPr>
          <p:cNvSpPr>
            <a:spLocks noGrp="1"/>
          </p:cNvSpPr>
          <p:nvPr>
            <p:ph type="title"/>
          </p:nvPr>
        </p:nvSpPr>
        <p:spPr/>
        <p:txBody>
          <a:bodyPr/>
          <a:lstStyle/>
          <a:p>
            <a:r>
              <a:rPr lang="cs-CZ" b="1" dirty="0"/>
              <a:t>Domácí podávání enterální výživy</a:t>
            </a:r>
            <a:br>
              <a:rPr lang="cs-CZ" dirty="0"/>
            </a:br>
            <a:endParaRPr lang="cs-CZ" dirty="0"/>
          </a:p>
        </p:txBody>
      </p:sp>
      <p:sp>
        <p:nvSpPr>
          <p:cNvPr id="3" name="Zástupný symbol pro obsah 2">
            <a:extLst>
              <a:ext uri="{FF2B5EF4-FFF2-40B4-BE49-F238E27FC236}">
                <a16:creationId xmlns:a16="http://schemas.microsoft.com/office/drawing/2014/main" id="{D8305B3F-65C1-4B94-A22D-CDE8B98F2009}"/>
              </a:ext>
            </a:extLst>
          </p:cNvPr>
          <p:cNvSpPr>
            <a:spLocks noGrp="1"/>
          </p:cNvSpPr>
          <p:nvPr>
            <p:ph idx="1"/>
          </p:nvPr>
        </p:nvSpPr>
        <p:spPr>
          <a:xfrm>
            <a:off x="-1" y="1151164"/>
            <a:ext cx="11985171" cy="5706835"/>
          </a:xfrm>
        </p:spPr>
        <p:txBody>
          <a:bodyPr>
            <a:normAutofit lnSpcReduction="10000"/>
          </a:bodyPr>
          <a:lstStyle/>
          <a:p>
            <a:r>
              <a:rPr lang="cs-CZ" b="1" dirty="0" err="1"/>
              <a:t>Sipping</a:t>
            </a:r>
            <a:r>
              <a:rPr lang="cs-CZ" b="1" dirty="0"/>
              <a:t>: </a:t>
            </a:r>
            <a:r>
              <a:rPr lang="cs-CZ" dirty="0"/>
              <a:t>preskripci přípravků pro tento způsob enterální výživy zajišťuje</a:t>
            </a:r>
          </a:p>
          <a:p>
            <a:pPr lvl="1"/>
            <a:r>
              <a:rPr lang="cs-CZ" dirty="0"/>
              <a:t>lékař (výhledově s atestací z klinické výživy), </a:t>
            </a:r>
          </a:p>
          <a:p>
            <a:pPr lvl="1"/>
            <a:r>
              <a:rPr lang="cs-CZ" dirty="0"/>
              <a:t>respektive ošetřující lékař na jeho písemné doporučení. </a:t>
            </a:r>
          </a:p>
          <a:p>
            <a:r>
              <a:rPr lang="cs-CZ" dirty="0"/>
              <a:t>K hodnocení efektu nutné pravidelné kontroly </a:t>
            </a:r>
          </a:p>
          <a:p>
            <a:pPr lvl="1"/>
            <a:r>
              <a:rPr lang="cs-CZ" dirty="0"/>
              <a:t>v intervalech 6–8 týdnů se sledováním antropometrických ukazatelů (váha, obvod paže, kožní řasa) a </a:t>
            </a:r>
          </a:p>
          <a:p>
            <a:pPr lvl="1"/>
            <a:r>
              <a:rPr lang="cs-CZ" dirty="0"/>
              <a:t>základních biochemických ukazatelů v 3–6 měsíčních intervalech. </a:t>
            </a:r>
          </a:p>
          <a:p>
            <a:r>
              <a:rPr lang="cs-CZ" dirty="0"/>
              <a:t>Nutriční ambulance musí zajistit edukaci pacienta, případně rodinných příslušníků v provádění enterální výživy, péči o vstup do gastrointestinálního traktu. Pacienti musí být vybaveni informačními materiály a kontakty pro případ vzniku komplikací. </a:t>
            </a:r>
          </a:p>
          <a:p>
            <a:r>
              <a:rPr lang="cs-CZ" dirty="0"/>
              <a:t>Nemocní dostávají potřebné pomůcky: sety k enterální výživě, pumpy, stojan. Převazy PEGU provádí sami nemocní, popřípadě agentury domácí ošetřovatelské péče.</a:t>
            </a:r>
          </a:p>
          <a:p>
            <a:endParaRPr lang="cs-CZ" dirty="0"/>
          </a:p>
        </p:txBody>
      </p:sp>
    </p:spTree>
    <p:extLst>
      <p:ext uri="{BB962C8B-B14F-4D97-AF65-F5344CB8AC3E}">
        <p14:creationId xmlns:p14="http://schemas.microsoft.com/office/powerpoint/2010/main" val="33009854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7FD5F-A3BE-45AC-88EE-BC6DEBF83A89}"/>
              </a:ext>
            </a:extLst>
          </p:cNvPr>
          <p:cNvSpPr>
            <a:spLocks noGrp="1"/>
          </p:cNvSpPr>
          <p:nvPr>
            <p:ph type="title"/>
          </p:nvPr>
        </p:nvSpPr>
        <p:spPr/>
        <p:txBody>
          <a:bodyPr/>
          <a:lstStyle/>
          <a:p>
            <a:r>
              <a:rPr lang="cs-CZ" b="1" dirty="0"/>
              <a:t>3.3 Komplikace při aplikaci enterální výživy</a:t>
            </a:r>
            <a:br>
              <a:rPr lang="cs-CZ" b="1" dirty="0"/>
            </a:br>
            <a:endParaRPr lang="cs-CZ" dirty="0"/>
          </a:p>
        </p:txBody>
      </p:sp>
      <p:sp>
        <p:nvSpPr>
          <p:cNvPr id="3" name="Zástupný symbol pro obsah 2">
            <a:extLst>
              <a:ext uri="{FF2B5EF4-FFF2-40B4-BE49-F238E27FC236}">
                <a16:creationId xmlns:a16="http://schemas.microsoft.com/office/drawing/2014/main" id="{94FE757F-59D4-40F0-90C0-600E03369050}"/>
              </a:ext>
            </a:extLst>
          </p:cNvPr>
          <p:cNvSpPr>
            <a:spLocks noGrp="1"/>
          </p:cNvSpPr>
          <p:nvPr>
            <p:ph idx="1"/>
          </p:nvPr>
        </p:nvSpPr>
        <p:spPr>
          <a:xfrm>
            <a:off x="-114300" y="1412422"/>
            <a:ext cx="12107636" cy="5723164"/>
          </a:xfrm>
        </p:spPr>
        <p:txBody>
          <a:bodyPr>
            <a:normAutofit fontScale="77500" lnSpcReduction="20000"/>
          </a:bodyPr>
          <a:lstStyle/>
          <a:p>
            <a:pPr marL="0" indent="0">
              <a:buNone/>
            </a:pPr>
            <a:r>
              <a:rPr lang="cs-CZ" b="1" dirty="0"/>
              <a:t> </a:t>
            </a:r>
            <a:endParaRPr lang="cs-CZ" dirty="0"/>
          </a:p>
          <a:p>
            <a:pPr marL="0" indent="0">
              <a:buNone/>
            </a:pPr>
            <a:r>
              <a:rPr lang="cs-CZ" b="1" dirty="0"/>
              <a:t>1. Mechanické </a:t>
            </a:r>
            <a:r>
              <a:rPr lang="cs-CZ" dirty="0"/>
              <a:t>– vznikají vlivem prostředků, jimiž je enterální výživa realizována. Do této skupiny řadíme </a:t>
            </a:r>
            <a:r>
              <a:rPr lang="cs-CZ" b="1" dirty="0"/>
              <a:t>nemožnost zavedení sondy</a:t>
            </a:r>
            <a:r>
              <a:rPr lang="cs-CZ" dirty="0"/>
              <a:t>, </a:t>
            </a:r>
            <a:r>
              <a:rPr lang="cs-CZ" b="1" dirty="0"/>
              <a:t>chybné umístění sondy</a:t>
            </a:r>
            <a:r>
              <a:rPr lang="cs-CZ" dirty="0"/>
              <a:t>, </a:t>
            </a:r>
            <a:r>
              <a:rPr lang="cs-CZ" b="1" dirty="0"/>
              <a:t>ucpání či vytažení sondy</a:t>
            </a:r>
            <a:r>
              <a:rPr lang="cs-CZ" dirty="0"/>
              <a:t>, </a:t>
            </a:r>
            <a:r>
              <a:rPr lang="cs-CZ" b="1" dirty="0"/>
              <a:t>komplikace vyplývající ze zavedení sondy </a:t>
            </a:r>
            <a:r>
              <a:rPr lang="cs-CZ" dirty="0"/>
              <a:t>(poranění sliznice, krvácení, perforace </a:t>
            </a:r>
            <a:r>
              <a:rPr lang="cs-CZ" dirty="0" err="1"/>
              <a:t>hypopharyngu</a:t>
            </a:r>
            <a:r>
              <a:rPr lang="cs-CZ" dirty="0"/>
              <a:t>, jícnu, žaludku) či </a:t>
            </a:r>
            <a:r>
              <a:rPr lang="cs-CZ" b="1" dirty="0"/>
              <a:t>gastrostomie</a:t>
            </a:r>
            <a:r>
              <a:rPr lang="cs-CZ" dirty="0"/>
              <a:t> (krvácení, perforace jícnu, žaludku, poranění nitrobřišních struktur, nitrobřišní infekce). </a:t>
            </a:r>
            <a:r>
              <a:rPr lang="cs-CZ" b="1" dirty="0"/>
              <a:t>Dekubity</a:t>
            </a:r>
            <a:r>
              <a:rPr lang="cs-CZ" dirty="0"/>
              <a:t>, </a:t>
            </a:r>
            <a:r>
              <a:rPr lang="cs-CZ" b="1" dirty="0"/>
              <a:t>dráždění sliznice s krvácením</a:t>
            </a:r>
            <a:r>
              <a:rPr lang="cs-CZ" dirty="0"/>
              <a:t>, </a:t>
            </a:r>
            <a:r>
              <a:rPr lang="cs-CZ" b="1" dirty="0"/>
              <a:t>ulcerace až nekrózy </a:t>
            </a:r>
            <a:r>
              <a:rPr lang="cs-CZ" dirty="0"/>
              <a:t>představují problémy vznikající mechanickým tlakem zavedené sondy v celém jejím průběhu. Objevit se může </a:t>
            </a:r>
            <a:r>
              <a:rPr lang="cs-CZ" b="1" dirty="0"/>
              <a:t>obtékání gastrostomie</a:t>
            </a:r>
            <a:r>
              <a:rPr lang="cs-CZ" dirty="0"/>
              <a:t>, </a:t>
            </a:r>
            <a:r>
              <a:rPr lang="cs-CZ" b="1" dirty="0"/>
              <a:t>záněty kůže </a:t>
            </a:r>
            <a:r>
              <a:rPr lang="cs-CZ" dirty="0"/>
              <a:t>a </a:t>
            </a:r>
            <a:r>
              <a:rPr lang="cs-CZ" b="1" dirty="0"/>
              <a:t>břišní stěny </a:t>
            </a:r>
            <a:r>
              <a:rPr lang="cs-CZ" dirty="0"/>
              <a:t>kolem zavedeného gastrostomického katétru. Nezanedbatelná je také možnost </a:t>
            </a:r>
            <a:r>
              <a:rPr lang="cs-CZ" b="1" dirty="0"/>
              <a:t>aspirace</a:t>
            </a:r>
            <a:r>
              <a:rPr lang="cs-CZ" dirty="0"/>
              <a:t>, jejímž následkem může být rozvoj těžké aspirační bronchopneumonie až respiračního selhání. </a:t>
            </a:r>
          </a:p>
          <a:p>
            <a:pPr marL="0" indent="0">
              <a:buNone/>
            </a:pPr>
            <a:r>
              <a:rPr lang="cs-CZ" b="1" dirty="0"/>
              <a:t> </a:t>
            </a:r>
            <a:endParaRPr lang="cs-CZ" dirty="0"/>
          </a:p>
          <a:p>
            <a:pPr marL="0" indent="0">
              <a:buNone/>
            </a:pPr>
            <a:r>
              <a:rPr lang="cs-CZ" b="1" dirty="0"/>
              <a:t>2. Gastrointestinální </a:t>
            </a:r>
            <a:r>
              <a:rPr lang="cs-CZ" dirty="0"/>
              <a:t>– vykytují se nejčastěji. Mnohdy vyžadují dočasnou redukcí dávky, změnu režimu podávání či přechodné přerušení aplikace enterální výživy. Po zahájení podávání jsou u senzitivnějších nemocných popisovány </a:t>
            </a:r>
            <a:r>
              <a:rPr lang="cs-CZ" b="1" dirty="0"/>
              <a:t>dyspeptické potíže </a:t>
            </a:r>
            <a:r>
              <a:rPr lang="cs-CZ" dirty="0"/>
              <a:t>(nadýmání, nauzea, regurgitace, zvracení, křeče, bolesti břicha, zácpa, aj.). Tyto potíže pomůže zmírnit: změna typu přípravku, úprava časového harmonogramu, zařazení vlákniny do výživy nemocného a současné podávaní </a:t>
            </a:r>
            <a:r>
              <a:rPr lang="cs-CZ" b="1" dirty="0" err="1"/>
              <a:t>prokinetik</a:t>
            </a:r>
            <a:r>
              <a:rPr lang="cs-CZ" b="1" dirty="0"/>
              <a:t> </a:t>
            </a:r>
            <a:r>
              <a:rPr lang="cs-CZ" dirty="0"/>
              <a:t>(např. </a:t>
            </a:r>
            <a:r>
              <a:rPr lang="cs-CZ" dirty="0" err="1"/>
              <a:t>Cerucal</a:t>
            </a:r>
            <a:r>
              <a:rPr lang="cs-CZ" dirty="0"/>
              <a:t>, </a:t>
            </a:r>
            <a:r>
              <a:rPr lang="cs-CZ" dirty="0" err="1"/>
              <a:t>Degan</a:t>
            </a:r>
            <a:r>
              <a:rPr lang="cs-CZ" dirty="0"/>
              <a:t>). Až 20 % enterálně živených nemocných může trpět </a:t>
            </a:r>
            <a:r>
              <a:rPr lang="cs-CZ" b="1" dirty="0"/>
              <a:t>průjmem</a:t>
            </a:r>
            <a:r>
              <a:rPr lang="cs-CZ" dirty="0"/>
              <a:t>, i když ne vždy lze s jistotou konstatovat, že souvisí právě s podávanou výživou. Je nutné vyloučit infekční příčinu. Poté snižujeme dávku enterální výživy, zpomalíme rychlost podávání, nebo  se pokusíme snížit osmolalitu přípravků naředěním fyziologickým roztokem. Nezbytné je vysazení léků urychlujících střevní pasáž. Po zvládnutí této komplikace je obvykle změněno schéma podávání enterální výživy, může dojít k obměně přípravků či zařazení enterální formule s vlákninou. K dalším komplikacím například řadíme: </a:t>
            </a:r>
            <a:r>
              <a:rPr lang="cs-CZ" b="1" dirty="0"/>
              <a:t>regurgitace žaludečního obsahu</a:t>
            </a:r>
            <a:r>
              <a:rPr lang="cs-CZ" dirty="0"/>
              <a:t>, </a:t>
            </a:r>
            <a:r>
              <a:rPr lang="cs-CZ" b="1" dirty="0"/>
              <a:t>laktózová intolerance</a:t>
            </a:r>
            <a:r>
              <a:rPr lang="cs-CZ" dirty="0"/>
              <a:t>, </a:t>
            </a:r>
            <a:r>
              <a:rPr lang="cs-CZ" b="1" dirty="0" err="1"/>
              <a:t>gastroezofageální</a:t>
            </a:r>
            <a:r>
              <a:rPr lang="cs-CZ" b="1" dirty="0"/>
              <a:t> reflux</a:t>
            </a:r>
            <a:r>
              <a:rPr lang="cs-CZ" dirty="0"/>
              <a:t>, </a:t>
            </a:r>
            <a:r>
              <a:rPr lang="cs-CZ" b="1" dirty="0"/>
              <a:t>krvácení do gastrointestinálního traktu</a:t>
            </a:r>
            <a:r>
              <a:rPr lang="cs-CZ" dirty="0"/>
              <a:t>.</a:t>
            </a:r>
          </a:p>
          <a:p>
            <a:endParaRPr lang="cs-CZ" dirty="0"/>
          </a:p>
        </p:txBody>
      </p:sp>
    </p:spTree>
    <p:extLst>
      <p:ext uri="{BB962C8B-B14F-4D97-AF65-F5344CB8AC3E}">
        <p14:creationId xmlns:p14="http://schemas.microsoft.com/office/powerpoint/2010/main" val="25018566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37D7A-D88E-41D8-B143-402B52CE2151}"/>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28964BB9-CC2C-40EF-8E5A-7CACE81FF5DD}"/>
              </a:ext>
            </a:extLst>
          </p:cNvPr>
          <p:cNvSpPr>
            <a:spLocks noGrp="1"/>
          </p:cNvSpPr>
          <p:nvPr>
            <p:ph idx="1"/>
          </p:nvPr>
        </p:nvSpPr>
        <p:spPr>
          <a:xfrm>
            <a:off x="-1" y="1510394"/>
            <a:ext cx="12034157" cy="5470070"/>
          </a:xfrm>
        </p:spPr>
        <p:txBody>
          <a:bodyPr>
            <a:normAutofit fontScale="77500" lnSpcReduction="20000"/>
          </a:bodyPr>
          <a:lstStyle/>
          <a:p>
            <a:pPr marL="0" indent="0">
              <a:buNone/>
            </a:pPr>
            <a:r>
              <a:rPr lang="cs-CZ" b="1" dirty="0"/>
              <a:t>3. Metabolické </a:t>
            </a:r>
            <a:r>
              <a:rPr lang="cs-CZ" dirty="0"/>
              <a:t>– komplikace mohou vzniknout při nesprávném dávkování a sledování. Zde převládají </a:t>
            </a:r>
            <a:r>
              <a:rPr lang="cs-CZ" b="1" dirty="0"/>
              <a:t>poruchy vodního </a:t>
            </a:r>
            <a:r>
              <a:rPr lang="cs-CZ" dirty="0"/>
              <a:t>a </a:t>
            </a:r>
            <a:r>
              <a:rPr lang="cs-CZ" b="1" dirty="0" err="1"/>
              <a:t>minerálového</a:t>
            </a:r>
            <a:r>
              <a:rPr lang="cs-CZ" b="1" dirty="0"/>
              <a:t> hospodářství</a:t>
            </a:r>
            <a:r>
              <a:rPr lang="cs-CZ" dirty="0"/>
              <a:t>, </a:t>
            </a:r>
            <a:r>
              <a:rPr lang="cs-CZ" b="1" dirty="0"/>
              <a:t>kolísání hladiny cukru v krvi</a:t>
            </a:r>
            <a:r>
              <a:rPr lang="cs-CZ" dirty="0"/>
              <a:t>, u diabetiku až dekompenzace diabetu. Méně často se můžeme setkat s komplikacemi dumping a </a:t>
            </a:r>
            <a:r>
              <a:rPr lang="cs-CZ" dirty="0" err="1"/>
              <a:t>refeeding</a:t>
            </a:r>
            <a:r>
              <a:rPr lang="cs-CZ" dirty="0"/>
              <a:t> syndrom.</a:t>
            </a:r>
          </a:p>
          <a:p>
            <a:r>
              <a:rPr lang="cs-CZ" b="1" dirty="0"/>
              <a:t>Dumping syndrom</a:t>
            </a:r>
            <a:r>
              <a:rPr lang="cs-CZ" dirty="0"/>
              <a:t> – je vyznačován skupinou potíži, které souvisí s rychlým přesunem nezpracovaného obsahu žaludku do tenkého střeva. Nemocný jej může vnímat jako pocit křečí a tlaku v epigastriu s </a:t>
            </a:r>
            <a:r>
              <a:rPr lang="cs-CZ" dirty="0" err="1"/>
              <a:t>prekolapsovým</a:t>
            </a:r>
            <a:r>
              <a:rPr lang="cs-CZ" dirty="0"/>
              <a:t> stavem doprovázeným opocením a tachykardií, únavou a nauzeou. Tyto potíže se vyskytují nejčastěji u pacientů po chirurgických výkonech na žaludku, které vyřazují či poškozují funkci pylorického svěrače. Objevit se může i při aplikaci enterální výživy, pokud je podávána ve velkých bolusech přímo do tenkého střeva. Tento jev lze eliminovat medikamentózně (</a:t>
            </a:r>
            <a:r>
              <a:rPr lang="cs-CZ" dirty="0" err="1"/>
              <a:t>anticholinergika</a:t>
            </a:r>
            <a:r>
              <a:rPr lang="cs-CZ" dirty="0"/>
              <a:t>, beta-blokátory), kontinuálním podáváním výživy a snížením osmolality enterálního přípravků.</a:t>
            </a:r>
          </a:p>
          <a:p>
            <a:r>
              <a:rPr lang="cs-CZ" b="1" dirty="0" err="1"/>
              <a:t>Refeeding</a:t>
            </a:r>
            <a:r>
              <a:rPr lang="cs-CZ" b="1" dirty="0"/>
              <a:t> syndrom </a:t>
            </a:r>
            <a:r>
              <a:rPr lang="cs-CZ" dirty="0"/>
              <a:t>(realimentační syndrom) – bývá pozorován u nemocných, kteří jsou podvyživení, a vlivem akutního onemocnění u nich převládá katabolický typ metabolismu, a zároveň je u nich zahájena aplikace výživy příliš rychle a agresivně. Organizmus s vyčerpanými zásobami </a:t>
            </a:r>
            <a:r>
              <a:rPr lang="cs-CZ" dirty="0" err="1"/>
              <a:t>mikronutrientů</a:t>
            </a:r>
            <a:r>
              <a:rPr lang="cs-CZ" dirty="0"/>
              <a:t> i </a:t>
            </a:r>
            <a:r>
              <a:rPr lang="cs-CZ" dirty="0" err="1"/>
              <a:t>makronutrientů</a:t>
            </a:r>
            <a:r>
              <a:rPr lang="cs-CZ" dirty="0"/>
              <a:t> a metabolismem redukovaným na úspornou úroveň není schopen zpracovat příliš velké množství výživy. Tento stav se projevuje zvýšenými nároky na respirační, oběhový i gastrointestinální systém a v těžkých případech může nemocného ohrozit na životě. Preventivně lze předcházet realimentačnímu syndromu </a:t>
            </a:r>
            <a:r>
              <a:rPr lang="cs-CZ" b="1" dirty="0"/>
              <a:t>postupným</a:t>
            </a:r>
            <a:r>
              <a:rPr lang="cs-CZ" dirty="0"/>
              <a:t> </a:t>
            </a:r>
            <a:r>
              <a:rPr lang="cs-CZ" b="1" dirty="0"/>
              <a:t>zatěžováním </a:t>
            </a:r>
            <a:r>
              <a:rPr lang="cs-CZ" dirty="0"/>
              <a:t>organizmu v rámci zvyšování energetického příjmu enterální výživy. Souběžně je ale nutné sledovat laboratorní a klinické projevy deficitu </a:t>
            </a:r>
            <a:r>
              <a:rPr lang="cs-CZ" dirty="0" err="1"/>
              <a:t>mikronutrientů</a:t>
            </a:r>
            <a:r>
              <a:rPr lang="cs-CZ" dirty="0"/>
              <a:t> i </a:t>
            </a:r>
            <a:r>
              <a:rPr lang="cs-CZ" dirty="0" err="1"/>
              <a:t>makronutrientů</a:t>
            </a:r>
            <a:r>
              <a:rPr lang="cs-CZ" dirty="0"/>
              <a:t>.</a:t>
            </a:r>
          </a:p>
          <a:p>
            <a:endParaRPr lang="cs-CZ" dirty="0"/>
          </a:p>
        </p:txBody>
      </p:sp>
    </p:spTree>
    <p:extLst>
      <p:ext uri="{BB962C8B-B14F-4D97-AF65-F5344CB8AC3E}">
        <p14:creationId xmlns:p14="http://schemas.microsoft.com/office/powerpoint/2010/main" val="124962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6BF295-DBF0-405D-A906-C1C85DCF0C89}"/>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180AA18A-B185-4FC8-866A-6A6A03C73B2A}"/>
              </a:ext>
            </a:extLst>
          </p:cNvPr>
          <p:cNvSpPr>
            <a:spLocks noGrp="1"/>
          </p:cNvSpPr>
          <p:nvPr>
            <p:ph idx="1"/>
          </p:nvPr>
        </p:nvSpPr>
        <p:spPr/>
        <p:txBody>
          <a:bodyPr/>
          <a:lstStyle/>
          <a:p>
            <a:r>
              <a:rPr lang="cs-CZ" dirty="0"/>
              <a:t>Uveďte jednu zajímavost z předchozí stránky</a:t>
            </a:r>
          </a:p>
        </p:txBody>
      </p:sp>
    </p:spTree>
    <p:extLst>
      <p:ext uri="{BB962C8B-B14F-4D97-AF65-F5344CB8AC3E}">
        <p14:creationId xmlns:p14="http://schemas.microsoft.com/office/powerpoint/2010/main" val="4496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F3FB9-50DB-4581-BF20-55741A8A77FC}"/>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02AB2D6F-3DB5-45E3-A3EC-1FC250C744B6}"/>
              </a:ext>
            </a:extLst>
          </p:cNvPr>
          <p:cNvSpPr>
            <a:spLocks noGrp="1"/>
          </p:cNvSpPr>
          <p:nvPr>
            <p:ph idx="1"/>
          </p:nvPr>
        </p:nvSpPr>
        <p:spPr>
          <a:xfrm>
            <a:off x="0" y="1825625"/>
            <a:ext cx="11353800" cy="4351338"/>
          </a:xfrm>
        </p:spPr>
        <p:txBody>
          <a:bodyPr/>
          <a:lstStyle/>
          <a:p>
            <a:pPr marL="0" indent="0">
              <a:buNone/>
            </a:pPr>
            <a:r>
              <a:rPr lang="cs-CZ" b="1" dirty="0"/>
              <a:t>4. infekční: </a:t>
            </a:r>
            <a:r>
              <a:rPr lang="cs-CZ" dirty="0"/>
              <a:t>většina enterálních přípravků je vhodným prostředím pro pomnožení mikroorganizmů a zvláště pro oslabené nemocné v prostředí intenzivní péče. </a:t>
            </a:r>
          </a:p>
          <a:p>
            <a:pPr marL="0" indent="0">
              <a:buNone/>
            </a:pPr>
            <a:r>
              <a:rPr lang="cs-CZ" dirty="0"/>
              <a:t>U nemocných, kteří jsou enterálně živeni, je vyšší riziko infekčních komplikací v prostředí intenzivní péče než u nemocných na standardním oddělení. Malnutrice a imunologický deficit zvyšuje toto riziko. </a:t>
            </a:r>
          </a:p>
          <a:p>
            <a:pPr marL="0" indent="0">
              <a:buNone/>
            </a:pPr>
            <a:r>
              <a:rPr lang="cs-CZ" b="1" dirty="0"/>
              <a:t>Průjem, infekce respiračního i trávicího systému, septický stav, lokální infekce v místě vpichu (PEG, PEJ).</a:t>
            </a:r>
          </a:p>
          <a:p>
            <a:endParaRPr lang="cs-CZ" dirty="0"/>
          </a:p>
        </p:txBody>
      </p:sp>
    </p:spTree>
    <p:extLst>
      <p:ext uri="{BB962C8B-B14F-4D97-AF65-F5344CB8AC3E}">
        <p14:creationId xmlns:p14="http://schemas.microsoft.com/office/powerpoint/2010/main" val="10660138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5FD28A-D951-48BE-BC2E-2406DBDDA3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97662FC-29A0-4A6C-A1BE-1A687E4FFD8E}"/>
              </a:ext>
            </a:extLst>
          </p:cNvPr>
          <p:cNvSpPr>
            <a:spLocks noGrp="1"/>
          </p:cNvSpPr>
          <p:nvPr>
            <p:ph idx="1"/>
          </p:nvPr>
        </p:nvSpPr>
        <p:spPr/>
        <p:txBody>
          <a:bodyPr/>
          <a:lstStyle/>
          <a:p>
            <a:r>
              <a:rPr lang="cs-CZ" dirty="0">
                <a:solidFill>
                  <a:srgbClr val="0070C0"/>
                </a:solidFill>
              </a:rPr>
              <a:t>Jaké typy komplikací se při podání enterální výživy mohou vyskytnout?</a:t>
            </a:r>
          </a:p>
        </p:txBody>
      </p:sp>
    </p:spTree>
    <p:extLst>
      <p:ext uri="{BB962C8B-B14F-4D97-AF65-F5344CB8AC3E}">
        <p14:creationId xmlns:p14="http://schemas.microsoft.com/office/powerpoint/2010/main" val="36060526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599A2-73E5-458C-B1FB-C2972D803951}"/>
              </a:ext>
            </a:extLst>
          </p:cNvPr>
          <p:cNvSpPr>
            <a:spLocks noGrp="1"/>
          </p:cNvSpPr>
          <p:nvPr>
            <p:ph type="title"/>
          </p:nvPr>
        </p:nvSpPr>
        <p:spPr>
          <a:xfrm>
            <a:off x="838200" y="62365"/>
            <a:ext cx="4754336" cy="1325563"/>
          </a:xfrm>
        </p:spPr>
        <p:txBody>
          <a:bodyPr/>
          <a:lstStyle/>
          <a:p>
            <a:r>
              <a:rPr lang="cs-CZ" b="1" dirty="0"/>
              <a:t>4Parenterální výživa</a:t>
            </a:r>
          </a:p>
        </p:txBody>
      </p:sp>
      <p:sp>
        <p:nvSpPr>
          <p:cNvPr id="3" name="Zástupný symbol pro obsah 2">
            <a:extLst>
              <a:ext uri="{FF2B5EF4-FFF2-40B4-BE49-F238E27FC236}">
                <a16:creationId xmlns:a16="http://schemas.microsoft.com/office/drawing/2014/main" id="{69BD598E-99C9-48E4-9F96-410FA34EB5AD}"/>
              </a:ext>
            </a:extLst>
          </p:cNvPr>
          <p:cNvSpPr>
            <a:spLocks noGrp="1"/>
          </p:cNvSpPr>
          <p:nvPr>
            <p:ph idx="1"/>
          </p:nvPr>
        </p:nvSpPr>
        <p:spPr>
          <a:xfrm>
            <a:off x="122464" y="1469571"/>
            <a:ext cx="12069536" cy="5323114"/>
          </a:xfrm>
        </p:spPr>
        <p:txBody>
          <a:bodyPr>
            <a:normAutofit fontScale="55000" lnSpcReduction="20000"/>
          </a:bodyPr>
          <a:lstStyle/>
          <a:p>
            <a:r>
              <a:rPr lang="cs-CZ" sz="2900" dirty="0"/>
              <a:t>podávání výživných roztoků přímo do krevního řečiště. </a:t>
            </a:r>
          </a:p>
          <a:p>
            <a:r>
              <a:rPr lang="cs-CZ" sz="2900" dirty="0"/>
              <a:t>od 60. let minulého století stala život zachraňujícím postupem pro většinu nemocných se selháním funkce střeva. </a:t>
            </a:r>
          </a:p>
          <a:p>
            <a:r>
              <a:rPr lang="cs-CZ" sz="2900" dirty="0"/>
              <a:t>Postupně se parenterální výživa stala účinnou formou nutriční podpory pro většinu nemocných, kteří nemohou být živeni gastrointestinálním traktem. </a:t>
            </a:r>
          </a:p>
          <a:p>
            <a:r>
              <a:rPr lang="cs-CZ" sz="2900" dirty="0"/>
              <a:t>Pokroky parenterální výživy v posledních letech: </a:t>
            </a:r>
          </a:p>
          <a:p>
            <a:pPr lvl="1"/>
            <a:r>
              <a:rPr lang="cs-CZ" sz="2900" dirty="0"/>
              <a:t>podávání nových tukových emulzí a úhradu </a:t>
            </a:r>
            <a:r>
              <a:rPr lang="cs-CZ" sz="2900" dirty="0" err="1"/>
              <a:t>glutaminu</a:t>
            </a:r>
            <a:r>
              <a:rPr lang="cs-CZ" sz="2900" dirty="0"/>
              <a:t> s cílem podpořit imunitní funkce a snížit výskyt infekčních komplikací. </a:t>
            </a:r>
          </a:p>
          <a:p>
            <a:r>
              <a:rPr lang="cs-CZ" sz="2900" dirty="0"/>
              <a:t>Infekční a metabolické komplikace představují i dnes rizika, pro která je zcela nezbytné parenterální výživu správně indikovat a přísně dodržovat zásady bezpečné praxe jejího podání. </a:t>
            </a:r>
          </a:p>
          <a:p>
            <a:r>
              <a:rPr lang="cs-CZ" sz="2900" dirty="0"/>
              <a:t>Standardy bezpečné praxe obsahují zásady </a:t>
            </a:r>
            <a:r>
              <a:rPr lang="cs-CZ" sz="2900" b="1" dirty="0"/>
              <a:t>aseptické přípravy </a:t>
            </a:r>
            <a:r>
              <a:rPr lang="cs-CZ" sz="2900" dirty="0"/>
              <a:t>směsi pro parenterální výživu, </a:t>
            </a:r>
            <a:r>
              <a:rPr lang="cs-CZ" sz="2900" b="1" dirty="0"/>
              <a:t>aseptické manipulace </a:t>
            </a:r>
            <a:r>
              <a:rPr lang="cs-CZ" sz="2900" dirty="0"/>
              <a:t>při jejím podávání, respektování kompatibility směsí i adekvátního dávkování živin. </a:t>
            </a:r>
          </a:p>
          <a:p>
            <a:r>
              <a:rPr lang="cs-CZ" sz="2900" dirty="0"/>
              <a:t>Přestože parenterální výživa dnes umožňuje překlenout dlouhá období nemožnosti výživy enterální, její současné složení zdaleka není ideální. Tomu zřejmě odpovídá omezená účinnost této léčby v mnoha různých klinických situacích a také nežádoucí účinky, které její podání mohou provázet. Do budoucna je proto nadále třeba hledat postupy, které zvýší bezpečnost a účinnost této formy nutriční podpory. </a:t>
            </a:r>
          </a:p>
          <a:p>
            <a:r>
              <a:rPr lang="cs-CZ" sz="2900" dirty="0"/>
              <a:t>Při plánování umělé parenterální výživy je důležité stanovit nedostatky dosavadní výživy po stránce kvalitativní i kvantitativní. Cílem je upravit stávající nebo hrozící nedostatečnou výživu. Volba způsobu výživy závisí také na povaze základního onemocnění a jeho předpokládanému vývoji. Cíl nutriční podpory se pak logicky zaměřuje na prevenci nebo minimalizaci ztráty svalové hmoty a zachování normální orgánové funkce, tlumení nebo zpomalení rozvoje malnutrice a katabolismu a také zabránění negativních účinků umělé výživy. </a:t>
            </a:r>
          </a:p>
          <a:p>
            <a:r>
              <a:rPr lang="cs-CZ" sz="2900" b="1" dirty="0"/>
              <a:t> </a:t>
            </a:r>
            <a:r>
              <a:rPr lang="cs-CZ" sz="2900" dirty="0"/>
              <a:t>Tuková emulze </a:t>
            </a:r>
            <a:r>
              <a:rPr lang="cs-CZ" sz="2900" dirty="0" err="1"/>
              <a:t>Nutramin</a:t>
            </a:r>
            <a:r>
              <a:rPr lang="cs-CZ" sz="2900" dirty="0"/>
              <a:t> P® 20% a </a:t>
            </a:r>
            <a:r>
              <a:rPr lang="cs-CZ" sz="2900" dirty="0" err="1"/>
              <a:t>Nutramin</a:t>
            </a:r>
            <a:r>
              <a:rPr lang="cs-CZ" sz="2900" dirty="0"/>
              <a:t> MCT® 20% obsahující sójový, v případě MCT také kokosový olej. </a:t>
            </a:r>
          </a:p>
          <a:p>
            <a:r>
              <a:rPr lang="cs-CZ" sz="2900" dirty="0"/>
              <a:t>Další vývoj tukových emulzí byl v ČR potlačen, a tak jsou v praxi tyto přípravky nahrazeny zahraničními emulzemi s již výhodnějšími vlastnostmi. </a:t>
            </a:r>
          </a:p>
          <a:p>
            <a:r>
              <a:rPr lang="cs-CZ" sz="2900" dirty="0"/>
              <a:t>Příprava </a:t>
            </a:r>
            <a:r>
              <a:rPr lang="cs-CZ" sz="2900" b="1" dirty="0" err="1"/>
              <a:t>magistraliter</a:t>
            </a:r>
            <a:r>
              <a:rPr lang="cs-CZ" sz="2900" b="1" dirty="0"/>
              <a:t> </a:t>
            </a:r>
            <a:r>
              <a:rPr lang="cs-CZ" sz="2900" dirty="0"/>
              <a:t>parenterální výživy typu </a:t>
            </a:r>
            <a:r>
              <a:rPr lang="cs-CZ" sz="2900" dirty="0" err="1"/>
              <a:t>all</a:t>
            </a:r>
            <a:r>
              <a:rPr lang="cs-CZ" sz="2900" dirty="0"/>
              <a:t>-In-</a:t>
            </a:r>
            <a:r>
              <a:rPr lang="cs-CZ" sz="2900" dirty="0" err="1"/>
              <a:t>one</a:t>
            </a:r>
            <a:r>
              <a:rPr lang="cs-CZ" sz="2900" dirty="0"/>
              <a:t> začala v ČR v první polovině 90. let po reorganizaci oddělení přípravy sterilních léčiv nemocničních lékáren, zejména v jejich technickém a personálním zabezpečení. Tato příprava neustále přervává.</a:t>
            </a:r>
          </a:p>
          <a:p>
            <a:endParaRPr lang="cs-CZ" sz="2900" dirty="0"/>
          </a:p>
          <a:p>
            <a:endParaRPr lang="cs-CZ" dirty="0"/>
          </a:p>
        </p:txBody>
      </p:sp>
    </p:spTree>
    <p:extLst>
      <p:ext uri="{BB962C8B-B14F-4D97-AF65-F5344CB8AC3E}">
        <p14:creationId xmlns:p14="http://schemas.microsoft.com/office/powerpoint/2010/main" val="23406859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DC200-9390-4A34-A539-BC6E3BB507F1}"/>
              </a:ext>
            </a:extLst>
          </p:cNvPr>
          <p:cNvSpPr>
            <a:spLocks noGrp="1"/>
          </p:cNvSpPr>
          <p:nvPr>
            <p:ph type="title"/>
          </p:nvPr>
        </p:nvSpPr>
        <p:spPr/>
        <p:txBody>
          <a:bodyPr/>
          <a:lstStyle/>
          <a:p>
            <a:r>
              <a:rPr lang="cs-CZ" b="1" dirty="0"/>
              <a:t>Indikace parenterální výživy</a:t>
            </a:r>
            <a:br>
              <a:rPr lang="cs-CZ" dirty="0"/>
            </a:br>
            <a:endParaRPr lang="cs-CZ" dirty="0"/>
          </a:p>
        </p:txBody>
      </p:sp>
      <p:sp>
        <p:nvSpPr>
          <p:cNvPr id="3" name="Zástupný symbol pro obsah 2">
            <a:extLst>
              <a:ext uri="{FF2B5EF4-FFF2-40B4-BE49-F238E27FC236}">
                <a16:creationId xmlns:a16="http://schemas.microsoft.com/office/drawing/2014/main" id="{AE072A78-2A81-4864-990C-2246AE689A43}"/>
              </a:ext>
            </a:extLst>
          </p:cNvPr>
          <p:cNvSpPr>
            <a:spLocks noGrp="1"/>
          </p:cNvSpPr>
          <p:nvPr>
            <p:ph sz="half" idx="1"/>
          </p:nvPr>
        </p:nvSpPr>
        <p:spPr>
          <a:xfrm>
            <a:off x="89807" y="1825625"/>
            <a:ext cx="5929993" cy="4836432"/>
          </a:xfrm>
        </p:spPr>
        <p:txBody>
          <a:bodyPr>
            <a:normAutofit fontScale="85000" lnSpcReduction="20000"/>
          </a:bodyPr>
          <a:lstStyle/>
          <a:p>
            <a:r>
              <a:rPr lang="cs-CZ" dirty="0" err="1"/>
              <a:t>P.o</a:t>
            </a:r>
            <a:r>
              <a:rPr lang="cs-CZ" dirty="0"/>
              <a:t>. příjem potravy není možný a enterální výživa není účinná/kontraindikována/netolerována </a:t>
            </a:r>
          </a:p>
          <a:p>
            <a:r>
              <a:rPr lang="cs-CZ" dirty="0"/>
              <a:t>- operace GIT</a:t>
            </a:r>
          </a:p>
          <a:p>
            <a:r>
              <a:rPr lang="cs-CZ" dirty="0"/>
              <a:t>- exacerbace idiopatických střevních zánětů</a:t>
            </a:r>
          </a:p>
          <a:p>
            <a:r>
              <a:rPr lang="cs-CZ" dirty="0"/>
              <a:t>- operace většího rozsahu</a:t>
            </a:r>
          </a:p>
          <a:p>
            <a:r>
              <a:rPr lang="cs-CZ" dirty="0"/>
              <a:t>- malnutrice</a:t>
            </a:r>
          </a:p>
          <a:p>
            <a:r>
              <a:rPr lang="cs-CZ" dirty="0"/>
              <a:t>- malabsorpce</a:t>
            </a:r>
          </a:p>
          <a:p>
            <a:r>
              <a:rPr lang="cs-CZ" dirty="0"/>
              <a:t>- mentální anorexie</a:t>
            </a:r>
          </a:p>
          <a:p>
            <a:r>
              <a:rPr lang="cs-CZ" dirty="0"/>
              <a:t>- organická anorexie</a:t>
            </a:r>
          </a:p>
          <a:p>
            <a:r>
              <a:rPr lang="cs-CZ" dirty="0"/>
              <a:t>- trauma</a:t>
            </a:r>
          </a:p>
          <a:p>
            <a:r>
              <a:rPr lang="cs-CZ" dirty="0"/>
              <a:t>- trauma hlavy</a:t>
            </a:r>
          </a:p>
          <a:p>
            <a:endParaRPr lang="cs-CZ" dirty="0"/>
          </a:p>
        </p:txBody>
      </p:sp>
      <p:sp>
        <p:nvSpPr>
          <p:cNvPr id="4" name="Zástupný symbol pro obsah 3">
            <a:extLst>
              <a:ext uri="{FF2B5EF4-FFF2-40B4-BE49-F238E27FC236}">
                <a16:creationId xmlns:a16="http://schemas.microsoft.com/office/drawing/2014/main" id="{2B052FB9-D9F5-41F0-AE93-83DAD4AD3D66}"/>
              </a:ext>
            </a:extLst>
          </p:cNvPr>
          <p:cNvSpPr>
            <a:spLocks noGrp="1"/>
          </p:cNvSpPr>
          <p:nvPr>
            <p:ph sz="half" idx="2"/>
          </p:nvPr>
        </p:nvSpPr>
        <p:spPr>
          <a:xfrm>
            <a:off x="6172199" y="1825625"/>
            <a:ext cx="5796643" cy="4730296"/>
          </a:xfrm>
        </p:spPr>
        <p:txBody>
          <a:bodyPr>
            <a:normAutofit fontScale="85000" lnSpcReduction="20000"/>
          </a:bodyPr>
          <a:lstStyle/>
          <a:p>
            <a:r>
              <a:rPr lang="cs-CZ" dirty="0"/>
              <a:t>- </a:t>
            </a:r>
            <a:r>
              <a:rPr lang="cs-CZ" dirty="0" err="1"/>
              <a:t>polytrauma</a:t>
            </a:r>
            <a:endParaRPr lang="cs-CZ" dirty="0"/>
          </a:p>
          <a:p>
            <a:r>
              <a:rPr lang="cs-CZ" dirty="0"/>
              <a:t>- popáleniny </a:t>
            </a:r>
          </a:p>
          <a:p>
            <a:r>
              <a:rPr lang="cs-CZ" dirty="0"/>
              <a:t>- ileózní stavy</a:t>
            </a:r>
          </a:p>
          <a:p>
            <a:r>
              <a:rPr lang="cs-CZ" dirty="0"/>
              <a:t>- peritonitida</a:t>
            </a:r>
          </a:p>
          <a:p>
            <a:r>
              <a:rPr lang="cs-CZ" dirty="0"/>
              <a:t>- jaterní selhání</a:t>
            </a:r>
          </a:p>
          <a:p>
            <a:r>
              <a:rPr lang="cs-CZ" dirty="0"/>
              <a:t>- renální selhání</a:t>
            </a:r>
          </a:p>
          <a:p>
            <a:r>
              <a:rPr lang="cs-CZ" dirty="0"/>
              <a:t>- digestivní poruchy</a:t>
            </a:r>
          </a:p>
          <a:p>
            <a:r>
              <a:rPr lang="cs-CZ" dirty="0"/>
              <a:t>- těžká akutní pankreatitida</a:t>
            </a:r>
          </a:p>
          <a:p>
            <a:r>
              <a:rPr lang="cs-CZ" dirty="0"/>
              <a:t>- po transplantacích orgánů</a:t>
            </a:r>
          </a:p>
          <a:p>
            <a:r>
              <a:rPr lang="cs-CZ" dirty="0"/>
              <a:t>- při chemoterapii, radioterapii</a:t>
            </a:r>
          </a:p>
          <a:p>
            <a:r>
              <a:rPr lang="cs-CZ" dirty="0"/>
              <a:t>- střevní záněty (Crohnova choroba, ulcerózní kolitida).</a:t>
            </a:r>
          </a:p>
          <a:p>
            <a:endParaRPr lang="cs-CZ" dirty="0"/>
          </a:p>
        </p:txBody>
      </p:sp>
    </p:spTree>
    <p:extLst>
      <p:ext uri="{BB962C8B-B14F-4D97-AF65-F5344CB8AC3E}">
        <p14:creationId xmlns:p14="http://schemas.microsoft.com/office/powerpoint/2010/main" val="36773817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89BADB5-69D2-44D4-AB66-28609A523859}"/>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CAD91843-6CDD-4AFF-858B-D2A18A91DEF4}"/>
              </a:ext>
            </a:extLst>
          </p:cNvPr>
          <p:cNvSpPr>
            <a:spLocks noGrp="1"/>
          </p:cNvSpPr>
          <p:nvPr>
            <p:ph idx="1"/>
          </p:nvPr>
        </p:nvSpPr>
        <p:spPr/>
        <p:txBody>
          <a:bodyPr/>
          <a:lstStyle/>
          <a:p>
            <a:r>
              <a:rPr lang="cs-CZ" dirty="0">
                <a:solidFill>
                  <a:srgbClr val="0070C0"/>
                </a:solidFill>
              </a:rPr>
              <a:t>Kdy je indikovaná parenterální výživa?</a:t>
            </a:r>
          </a:p>
        </p:txBody>
      </p:sp>
    </p:spTree>
    <p:extLst>
      <p:ext uri="{BB962C8B-B14F-4D97-AF65-F5344CB8AC3E}">
        <p14:creationId xmlns:p14="http://schemas.microsoft.com/office/powerpoint/2010/main" val="14600008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41DA2-7625-4D2C-A0C7-97C84E0E4252}"/>
              </a:ext>
            </a:extLst>
          </p:cNvPr>
          <p:cNvSpPr>
            <a:spLocks noGrp="1"/>
          </p:cNvSpPr>
          <p:nvPr>
            <p:ph type="title"/>
          </p:nvPr>
        </p:nvSpPr>
        <p:spPr>
          <a:xfrm>
            <a:off x="0" y="185512"/>
            <a:ext cx="10515600" cy="1169760"/>
          </a:xfrm>
        </p:spPr>
        <p:txBody>
          <a:bodyPr>
            <a:normAutofit fontScale="90000"/>
          </a:bodyPr>
          <a:lstStyle/>
          <a:p>
            <a:r>
              <a:rPr lang="cs-CZ" b="1" dirty="0"/>
              <a:t>Kontraindikace parenterální výživy </a:t>
            </a:r>
            <a:br>
              <a:rPr lang="cs-CZ" dirty="0"/>
            </a:br>
            <a:endParaRPr lang="cs-CZ" dirty="0"/>
          </a:p>
        </p:txBody>
      </p:sp>
      <p:sp>
        <p:nvSpPr>
          <p:cNvPr id="3" name="Zástupný symbol pro obsah 2">
            <a:extLst>
              <a:ext uri="{FF2B5EF4-FFF2-40B4-BE49-F238E27FC236}">
                <a16:creationId xmlns:a16="http://schemas.microsoft.com/office/drawing/2014/main" id="{B1DA7B36-01F0-4327-BD97-5F432BC683DD}"/>
              </a:ext>
            </a:extLst>
          </p:cNvPr>
          <p:cNvSpPr>
            <a:spLocks noGrp="1"/>
          </p:cNvSpPr>
          <p:nvPr>
            <p:ph idx="1"/>
          </p:nvPr>
        </p:nvSpPr>
        <p:spPr>
          <a:xfrm>
            <a:off x="73479" y="1825625"/>
            <a:ext cx="12025991" cy="4351338"/>
          </a:xfrm>
        </p:spPr>
        <p:txBody>
          <a:bodyPr>
            <a:normAutofit/>
          </a:bodyPr>
          <a:lstStyle/>
          <a:p>
            <a:r>
              <a:rPr lang="cs-CZ" dirty="0"/>
              <a:t>absolutní KI: funkční GIT se schopností přijímat a zpracovávat jednotlivé složky potravy a současně celkový stav pacienta, který umožňuje enterální výživu. </a:t>
            </a:r>
          </a:p>
          <a:p>
            <a:r>
              <a:rPr lang="cs-CZ" dirty="0"/>
              <a:t>další KI:</a:t>
            </a:r>
          </a:p>
          <a:p>
            <a:pPr marL="0" indent="0">
              <a:buNone/>
            </a:pPr>
            <a:r>
              <a:rPr lang="cs-CZ" dirty="0"/>
              <a:t>- terminální stadium choroby</a:t>
            </a:r>
          </a:p>
          <a:p>
            <a:pPr marL="0" indent="0">
              <a:buNone/>
            </a:pPr>
            <a:r>
              <a:rPr lang="cs-CZ" dirty="0"/>
              <a:t>- bezprostřední období po operacích</a:t>
            </a:r>
          </a:p>
          <a:p>
            <a:pPr marL="0" indent="0">
              <a:buNone/>
            </a:pPr>
            <a:r>
              <a:rPr lang="cs-CZ" dirty="0"/>
              <a:t>- bezprostřední období po těžkých traumatech</a:t>
            </a:r>
          </a:p>
          <a:p>
            <a:pPr marL="0" indent="0">
              <a:buNone/>
            </a:pPr>
            <a:r>
              <a:rPr lang="cs-CZ" dirty="0"/>
              <a:t>- těžký šokový stav s tkáňovou hypoxií a těžkou acidózou</a:t>
            </a:r>
          </a:p>
          <a:p>
            <a:endParaRPr lang="cs-CZ" dirty="0"/>
          </a:p>
        </p:txBody>
      </p:sp>
    </p:spTree>
    <p:extLst>
      <p:ext uri="{BB962C8B-B14F-4D97-AF65-F5344CB8AC3E}">
        <p14:creationId xmlns:p14="http://schemas.microsoft.com/office/powerpoint/2010/main" val="14836209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B98C7-8BFB-43B3-A451-A20F7F9D8299}"/>
              </a:ext>
            </a:extLst>
          </p:cNvPr>
          <p:cNvSpPr>
            <a:spLocks noGrp="1"/>
          </p:cNvSpPr>
          <p:nvPr>
            <p:ph type="title"/>
          </p:nvPr>
        </p:nvSpPr>
        <p:spPr>
          <a:xfrm>
            <a:off x="136071" y="144690"/>
            <a:ext cx="6109607" cy="1325563"/>
          </a:xfrm>
        </p:spPr>
        <p:txBody>
          <a:bodyPr/>
          <a:lstStyle/>
          <a:p>
            <a:r>
              <a:rPr lang="cs-CZ" b="1" dirty="0"/>
              <a:t>Dělení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00459CA-E2D7-401A-93A9-881402CBDDF1}"/>
              </a:ext>
            </a:extLst>
          </p:cNvPr>
          <p:cNvSpPr>
            <a:spLocks noGrp="1"/>
          </p:cNvSpPr>
          <p:nvPr>
            <p:ph idx="1"/>
          </p:nvPr>
        </p:nvSpPr>
        <p:spPr>
          <a:xfrm>
            <a:off x="195942" y="1010995"/>
            <a:ext cx="11157857" cy="5927271"/>
          </a:xfrm>
        </p:spPr>
        <p:txBody>
          <a:bodyPr>
            <a:normAutofit fontScale="62500" lnSpcReduction="20000"/>
          </a:bodyPr>
          <a:lstStyle/>
          <a:p>
            <a:pPr marL="0" indent="0">
              <a:buNone/>
            </a:pPr>
            <a:r>
              <a:rPr lang="cs-CZ" b="1" dirty="0"/>
              <a:t>1</a:t>
            </a:r>
            <a:r>
              <a:rPr lang="cs-CZ" sz="3200" b="1" dirty="0"/>
              <a:t>. Podle formy</a:t>
            </a:r>
            <a:endParaRPr lang="cs-CZ" sz="3200" dirty="0"/>
          </a:p>
          <a:p>
            <a:r>
              <a:rPr lang="cs-CZ" sz="3200" dirty="0"/>
              <a:t>parenterální z jednotlivých lahví (</a:t>
            </a:r>
            <a:r>
              <a:rPr lang="cs-CZ" sz="3200" dirty="0" err="1"/>
              <a:t>multi-bottle</a:t>
            </a:r>
            <a:r>
              <a:rPr lang="cs-CZ" sz="3200" dirty="0"/>
              <a:t> systém)</a:t>
            </a:r>
          </a:p>
          <a:p>
            <a:r>
              <a:rPr lang="cs-CZ" sz="3200" dirty="0"/>
              <a:t>systém </a:t>
            </a:r>
            <a:r>
              <a:rPr lang="cs-CZ" sz="3200" dirty="0" err="1"/>
              <a:t>all</a:t>
            </a:r>
            <a:r>
              <a:rPr lang="cs-CZ" sz="3200" dirty="0"/>
              <a:t>-in-</a:t>
            </a:r>
            <a:r>
              <a:rPr lang="cs-CZ" sz="3200" dirty="0" err="1"/>
              <a:t>one</a:t>
            </a:r>
            <a:r>
              <a:rPr lang="cs-CZ" sz="3200" dirty="0"/>
              <a:t>.</a:t>
            </a:r>
          </a:p>
          <a:p>
            <a:pPr marL="0" indent="0">
              <a:buNone/>
            </a:pPr>
            <a:r>
              <a:rPr lang="cs-CZ" sz="3200" b="1" dirty="0"/>
              <a:t>2. Podle místa podání</a:t>
            </a:r>
            <a:endParaRPr lang="cs-CZ" sz="3200" dirty="0"/>
          </a:p>
          <a:p>
            <a:r>
              <a:rPr lang="cs-CZ" sz="3200" dirty="0"/>
              <a:t>periferní výživa (do periferních žil)</a:t>
            </a:r>
          </a:p>
          <a:p>
            <a:r>
              <a:rPr lang="cs-CZ" sz="3200" dirty="0"/>
              <a:t>centrální výživa (podávaná do centrálních žil)</a:t>
            </a:r>
          </a:p>
          <a:p>
            <a:pPr marL="0" indent="0">
              <a:buNone/>
            </a:pPr>
            <a:r>
              <a:rPr lang="cs-CZ" sz="3200" b="1" dirty="0"/>
              <a:t>3. Podle složení</a:t>
            </a:r>
            <a:endParaRPr lang="cs-CZ" sz="3200" dirty="0"/>
          </a:p>
          <a:p>
            <a:r>
              <a:rPr lang="cs-CZ" sz="3200" b="1" dirty="0"/>
              <a:t>doplňková</a:t>
            </a:r>
            <a:r>
              <a:rPr lang="cs-CZ" sz="3200" dirty="0"/>
              <a:t> parenterální výživa (nepokryje celou denní potřebu pacienta ve všech nutričních složkách; část přijímané energie a živin se aplikuje </a:t>
            </a:r>
            <a:r>
              <a:rPr lang="cs-CZ" sz="3200" dirty="0" err="1"/>
              <a:t>i.v</a:t>
            </a:r>
            <a:r>
              <a:rPr lang="cs-CZ" sz="3200" dirty="0"/>
              <a:t> a část se přijímá </a:t>
            </a:r>
            <a:r>
              <a:rPr lang="cs-CZ" sz="3200" dirty="0" err="1"/>
              <a:t>p.o</a:t>
            </a:r>
            <a:r>
              <a:rPr lang="cs-CZ" sz="3200" dirty="0"/>
              <a:t>. nebo enterální výživa</a:t>
            </a:r>
          </a:p>
          <a:p>
            <a:r>
              <a:rPr lang="cs-CZ" sz="3200" dirty="0"/>
              <a:t>- </a:t>
            </a:r>
            <a:r>
              <a:rPr lang="cs-CZ" sz="3200" b="1" dirty="0"/>
              <a:t>totální </a:t>
            </a:r>
            <a:r>
              <a:rPr lang="cs-CZ" sz="3200" dirty="0"/>
              <a:t>parenterální výživa je hlavním zdrojem energie a doplňuje všechny složky výživy i dlouhodobě   </a:t>
            </a:r>
          </a:p>
          <a:p>
            <a:r>
              <a:rPr lang="cs-CZ" sz="3200" dirty="0"/>
              <a:t>- </a:t>
            </a:r>
            <a:r>
              <a:rPr lang="cs-CZ" sz="3200" b="1" dirty="0"/>
              <a:t>speciální orgánově specifická výživa </a:t>
            </a:r>
            <a:r>
              <a:rPr lang="cs-CZ" sz="3200" dirty="0"/>
              <a:t>takzvaná „dinase </a:t>
            </a:r>
            <a:r>
              <a:rPr lang="cs-CZ" sz="3200" dirty="0" err="1"/>
              <a:t>specific</a:t>
            </a:r>
            <a:r>
              <a:rPr lang="cs-CZ" sz="3200" dirty="0"/>
              <a:t>“ (parenterální výživa, která vedle základních energetických a nutričních substrátů obsahuje i specifické nutriční substráty s farmakologickým účinkem – </a:t>
            </a:r>
            <a:r>
              <a:rPr lang="cs-CZ" sz="3200" dirty="0" err="1"/>
              <a:t>glutamin</a:t>
            </a:r>
            <a:r>
              <a:rPr lang="cs-CZ" sz="3200" dirty="0"/>
              <a:t>, omega-3- mastné kyseliny apod.).</a:t>
            </a:r>
          </a:p>
          <a:p>
            <a:pPr marL="0" indent="0">
              <a:buNone/>
            </a:pPr>
            <a:r>
              <a:rPr lang="cs-CZ" sz="3200" b="1" dirty="0"/>
              <a:t>4. Podle délky podávání</a:t>
            </a:r>
            <a:endParaRPr lang="cs-CZ" sz="3200" dirty="0"/>
          </a:p>
          <a:p>
            <a:r>
              <a:rPr lang="cs-CZ" sz="3200" dirty="0"/>
              <a:t>- </a:t>
            </a:r>
            <a:r>
              <a:rPr lang="cs-CZ" sz="3200" b="1" dirty="0"/>
              <a:t>krátkodobá</a:t>
            </a:r>
            <a:r>
              <a:rPr lang="cs-CZ" sz="3200" dirty="0"/>
              <a:t> určena k překlenutí dočasné patologie v oblasti GIT v jiné dočasné indikaci</a:t>
            </a:r>
          </a:p>
          <a:p>
            <a:r>
              <a:rPr lang="cs-CZ" sz="3200" dirty="0"/>
              <a:t>- </a:t>
            </a:r>
            <a:r>
              <a:rPr lang="cs-CZ" sz="3200" b="1" dirty="0"/>
              <a:t>dlouhodobá </a:t>
            </a:r>
            <a:r>
              <a:rPr lang="cs-CZ" sz="3200" dirty="0"/>
              <a:t>u pacientů s těžkým poškozením GIT, jehož stav neumožňuje dlouhodobě či </a:t>
            </a:r>
          </a:p>
          <a:p>
            <a:pPr marL="0" indent="0">
              <a:buNone/>
            </a:pPr>
            <a:r>
              <a:rPr lang="cs-CZ" sz="3200" dirty="0"/>
              <a:t>      trvalé efektivní vstřebávání a využití živin.</a:t>
            </a:r>
          </a:p>
          <a:p>
            <a:endParaRPr lang="cs-CZ" dirty="0"/>
          </a:p>
        </p:txBody>
      </p:sp>
      <p:pic>
        <p:nvPicPr>
          <p:cNvPr id="5" name="Obrázek 4">
            <a:extLst>
              <a:ext uri="{FF2B5EF4-FFF2-40B4-BE49-F238E27FC236}">
                <a16:creationId xmlns:a16="http://schemas.microsoft.com/office/drawing/2014/main" id="{27A8D67E-BF69-407B-ABFE-0D4E9B634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423" y="0"/>
            <a:ext cx="3147506" cy="3019409"/>
          </a:xfrm>
          <a:prstGeom prst="rect">
            <a:avLst/>
          </a:prstGeom>
        </p:spPr>
      </p:pic>
      <p:pic>
        <p:nvPicPr>
          <p:cNvPr id="7" name="Obrázek 6">
            <a:extLst>
              <a:ext uri="{FF2B5EF4-FFF2-40B4-BE49-F238E27FC236}">
                <a16:creationId xmlns:a16="http://schemas.microsoft.com/office/drawing/2014/main" id="{8184E411-01D1-4CD6-BC2D-E79B107B2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96" y="807471"/>
            <a:ext cx="2655114" cy="2124091"/>
          </a:xfrm>
          <a:prstGeom prst="rect">
            <a:avLst/>
          </a:prstGeom>
        </p:spPr>
      </p:pic>
      <p:pic>
        <p:nvPicPr>
          <p:cNvPr id="9" name="Obrázek 8">
            <a:extLst>
              <a:ext uri="{FF2B5EF4-FFF2-40B4-BE49-F238E27FC236}">
                <a16:creationId xmlns:a16="http://schemas.microsoft.com/office/drawing/2014/main" id="{541FDA0C-276B-464E-9C99-143174C7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82" y="1900042"/>
            <a:ext cx="1406618" cy="1031519"/>
          </a:xfrm>
          <a:prstGeom prst="rect">
            <a:avLst/>
          </a:prstGeom>
        </p:spPr>
      </p:pic>
      <p:pic>
        <p:nvPicPr>
          <p:cNvPr id="11" name="Obrázek 10">
            <a:extLst>
              <a:ext uri="{FF2B5EF4-FFF2-40B4-BE49-F238E27FC236}">
                <a16:creationId xmlns:a16="http://schemas.microsoft.com/office/drawing/2014/main" id="{FCB4BAAB-1111-4D01-9566-4B848A76685A}"/>
              </a:ext>
            </a:extLst>
          </p:cNvPr>
          <p:cNvPicPr>
            <a:picLocks noChangeAspect="1"/>
          </p:cNvPicPr>
          <p:nvPr/>
        </p:nvPicPr>
        <p:blipFill rotWithShape="1">
          <a:blip r:embed="rId5">
            <a:extLst>
              <a:ext uri="{28A0092B-C50C-407E-A947-70E740481C1C}">
                <a14:useLocalDpi xmlns:a14="http://schemas.microsoft.com/office/drawing/2010/main" val="0"/>
              </a:ext>
            </a:extLst>
          </a:blip>
          <a:srcRect l="7048" r="5088"/>
          <a:stretch/>
        </p:blipFill>
        <p:spPr>
          <a:xfrm>
            <a:off x="9813471" y="4737880"/>
            <a:ext cx="2313215" cy="1974539"/>
          </a:xfrm>
          <a:prstGeom prst="rect">
            <a:avLst/>
          </a:prstGeom>
        </p:spPr>
      </p:pic>
    </p:spTree>
    <p:extLst>
      <p:ext uri="{BB962C8B-B14F-4D97-AF65-F5344CB8AC3E}">
        <p14:creationId xmlns:p14="http://schemas.microsoft.com/office/powerpoint/2010/main" val="38503959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F931C-0C98-4618-9FC4-C77B97248F3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2E87D4-C2B7-47C0-A9E2-BCC2B3185BE1}"/>
              </a:ext>
            </a:extLst>
          </p:cNvPr>
          <p:cNvSpPr>
            <a:spLocks noGrp="1"/>
          </p:cNvSpPr>
          <p:nvPr>
            <p:ph idx="1"/>
          </p:nvPr>
        </p:nvSpPr>
        <p:spPr/>
        <p:txBody>
          <a:bodyPr/>
          <a:lstStyle/>
          <a:p>
            <a:r>
              <a:rPr lang="cs-CZ" dirty="0">
                <a:solidFill>
                  <a:srgbClr val="0070C0"/>
                </a:solidFill>
              </a:rPr>
              <a:t>Jaký je rozdíl mezi </a:t>
            </a:r>
            <a:r>
              <a:rPr lang="cs-CZ" dirty="0" err="1">
                <a:solidFill>
                  <a:srgbClr val="0070C0"/>
                </a:solidFill>
              </a:rPr>
              <a:t>multi</a:t>
            </a:r>
            <a:r>
              <a:rPr lang="cs-CZ" dirty="0">
                <a:solidFill>
                  <a:srgbClr val="0070C0"/>
                </a:solidFill>
              </a:rPr>
              <a:t> </a:t>
            </a:r>
            <a:r>
              <a:rPr lang="cs-CZ" dirty="0" err="1">
                <a:solidFill>
                  <a:srgbClr val="0070C0"/>
                </a:solidFill>
              </a:rPr>
              <a:t>bottle</a:t>
            </a:r>
            <a:r>
              <a:rPr lang="cs-CZ" dirty="0">
                <a:solidFill>
                  <a:srgbClr val="0070C0"/>
                </a:solidFill>
              </a:rPr>
              <a:t> a </a:t>
            </a:r>
            <a:r>
              <a:rPr lang="cs-CZ" dirty="0" err="1">
                <a:solidFill>
                  <a:srgbClr val="0070C0"/>
                </a:solidFill>
              </a:rPr>
              <a:t>all</a:t>
            </a:r>
            <a:r>
              <a:rPr lang="cs-CZ" dirty="0">
                <a:solidFill>
                  <a:srgbClr val="0070C0"/>
                </a:solidFill>
              </a:rPr>
              <a:t> in </a:t>
            </a:r>
            <a:r>
              <a:rPr lang="cs-CZ" dirty="0" err="1">
                <a:solidFill>
                  <a:srgbClr val="0070C0"/>
                </a:solidFill>
              </a:rPr>
              <a:t>one</a:t>
            </a:r>
            <a:r>
              <a:rPr lang="cs-CZ" dirty="0">
                <a:solidFill>
                  <a:srgbClr val="0070C0"/>
                </a:solidFill>
              </a:rPr>
              <a:t> parenterální výživou?</a:t>
            </a:r>
          </a:p>
        </p:txBody>
      </p:sp>
    </p:spTree>
    <p:extLst>
      <p:ext uri="{BB962C8B-B14F-4D97-AF65-F5344CB8AC3E}">
        <p14:creationId xmlns:p14="http://schemas.microsoft.com/office/powerpoint/2010/main" val="4426654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A20F6-75AB-4146-BDB3-90A5F572E799}"/>
              </a:ext>
            </a:extLst>
          </p:cNvPr>
          <p:cNvSpPr>
            <a:spLocks noGrp="1"/>
          </p:cNvSpPr>
          <p:nvPr>
            <p:ph type="title"/>
          </p:nvPr>
        </p:nvSpPr>
        <p:spPr>
          <a:xfrm>
            <a:off x="106136" y="365125"/>
            <a:ext cx="11247664" cy="1325563"/>
          </a:xfrm>
        </p:spPr>
        <p:txBody>
          <a:bodyPr>
            <a:normAutofit fontScale="90000"/>
          </a:bodyPr>
          <a:lstStyle/>
          <a:p>
            <a:r>
              <a:rPr lang="cs-CZ" b="1" dirty="0"/>
              <a:t>Monitorování pacienta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203D4CA-1018-47C2-8C31-92A380B2B9D5}"/>
              </a:ext>
            </a:extLst>
          </p:cNvPr>
          <p:cNvSpPr>
            <a:spLocks noGrp="1"/>
          </p:cNvSpPr>
          <p:nvPr>
            <p:ph idx="1"/>
          </p:nvPr>
        </p:nvSpPr>
        <p:spPr>
          <a:xfrm>
            <a:off x="106136" y="1825625"/>
            <a:ext cx="12085864" cy="4351338"/>
          </a:xfrm>
        </p:spPr>
        <p:txBody>
          <a:bodyPr>
            <a:normAutofit fontScale="85000" lnSpcReduction="20000"/>
          </a:bodyPr>
          <a:lstStyle/>
          <a:p>
            <a:r>
              <a:rPr lang="cs-CZ" dirty="0"/>
              <a:t>pravidelné sledování tělesné hmotnosti, tolerance zvolené dávky parenterální výživy a provádění biochemických vyšetření dle klinického stavu pacienta.</a:t>
            </a:r>
          </a:p>
          <a:p>
            <a:endParaRPr lang="cs-CZ" dirty="0"/>
          </a:p>
          <a:p>
            <a:pPr marL="0" indent="0">
              <a:buNone/>
            </a:pPr>
            <a:r>
              <a:rPr lang="cs-CZ" b="1" dirty="0"/>
              <a:t>zaměřujeme se zejména na</a:t>
            </a:r>
            <a:endParaRPr lang="cs-CZ" dirty="0"/>
          </a:p>
          <a:p>
            <a:r>
              <a:rPr lang="cs-CZ" dirty="0"/>
              <a:t>kontrolu zavedení a funkčnosti cévních přístupů</a:t>
            </a:r>
          </a:p>
          <a:p>
            <a:r>
              <a:rPr lang="cs-CZ" dirty="0"/>
              <a:t>klinický obraz pacienta: vědomí, TT, TK, TF, hydratace, otoky</a:t>
            </a:r>
          </a:p>
          <a:p>
            <a:r>
              <a:rPr lang="cs-CZ" dirty="0"/>
              <a:t>nutriční subjektivní parametry </a:t>
            </a:r>
          </a:p>
          <a:p>
            <a:r>
              <a:rPr lang="cs-CZ" dirty="0"/>
              <a:t>antropometrické ukazatele: hmotnost, týdenní měření obvodu paže na nedominantní končetině, kožní řasa</a:t>
            </a:r>
          </a:p>
          <a:p>
            <a:r>
              <a:rPr lang="cs-CZ" dirty="0"/>
              <a:t>tolerance výživy,</a:t>
            </a:r>
          </a:p>
          <a:p>
            <a:r>
              <a:rPr lang="cs-CZ" dirty="0"/>
              <a:t>bilance tekutin,</a:t>
            </a:r>
          </a:p>
          <a:p>
            <a:r>
              <a:rPr lang="cs-CZ" dirty="0"/>
              <a:t>laboratorní ukazatele.</a:t>
            </a:r>
          </a:p>
          <a:p>
            <a:endParaRPr lang="cs-CZ" dirty="0"/>
          </a:p>
        </p:txBody>
      </p:sp>
    </p:spTree>
    <p:extLst>
      <p:ext uri="{BB962C8B-B14F-4D97-AF65-F5344CB8AC3E}">
        <p14:creationId xmlns:p14="http://schemas.microsoft.com/office/powerpoint/2010/main" val="3574062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54B85-BFC3-4B25-A04E-9601C8775EF4}"/>
              </a:ext>
            </a:extLst>
          </p:cNvPr>
          <p:cNvSpPr>
            <a:spLocks noGrp="1"/>
          </p:cNvSpPr>
          <p:nvPr>
            <p:ph type="title"/>
          </p:nvPr>
        </p:nvSpPr>
        <p:spPr/>
        <p:txBody>
          <a:bodyPr>
            <a:normAutofit fontScale="90000"/>
          </a:bodyPr>
          <a:lstStyle/>
          <a:p>
            <a:r>
              <a:rPr lang="cs-CZ" b="1" dirty="0"/>
              <a:t>Laboratorní ukazatele nutričního stavu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877773B3-5DF0-43F4-8886-122B1CD590E8}"/>
              </a:ext>
            </a:extLst>
          </p:cNvPr>
          <p:cNvSpPr>
            <a:spLocks noGrp="1"/>
          </p:cNvSpPr>
          <p:nvPr>
            <p:ph sz="half" idx="1"/>
          </p:nvPr>
        </p:nvSpPr>
        <p:spPr>
          <a:xfrm>
            <a:off x="73479" y="2898321"/>
            <a:ext cx="6022521" cy="3714750"/>
          </a:xfrm>
        </p:spPr>
        <p:txBody>
          <a:bodyPr>
            <a:normAutofit/>
          </a:bodyPr>
          <a:lstStyle/>
          <a:p>
            <a:pPr marL="0" indent="0">
              <a:buNone/>
            </a:pPr>
            <a:r>
              <a:rPr lang="cs-CZ" dirty="0"/>
              <a:t>u </a:t>
            </a:r>
            <a:r>
              <a:rPr lang="cs-CZ" b="1" dirty="0"/>
              <a:t>stabilizovaných</a:t>
            </a:r>
            <a:r>
              <a:rPr lang="cs-CZ" dirty="0"/>
              <a:t> pacientů</a:t>
            </a:r>
          </a:p>
          <a:p>
            <a:r>
              <a:rPr lang="cs-CZ" dirty="0" err="1"/>
              <a:t>prealbumin</a:t>
            </a:r>
            <a:r>
              <a:rPr lang="cs-CZ" dirty="0"/>
              <a:t>, nejvhodnější k posouzení efektivity, 1-2x týdně</a:t>
            </a:r>
          </a:p>
          <a:p>
            <a:r>
              <a:rPr lang="cs-CZ" dirty="0"/>
              <a:t>albumin 1x týdně</a:t>
            </a:r>
          </a:p>
          <a:p>
            <a:r>
              <a:rPr lang="cs-CZ" dirty="0"/>
              <a:t>transferin- záleží na stavu </a:t>
            </a:r>
            <a:r>
              <a:rPr lang="cs-CZ" dirty="0" err="1"/>
              <a:t>Fe</a:t>
            </a:r>
            <a:r>
              <a:rPr lang="cs-CZ" dirty="0"/>
              <a:t> v plazmě</a:t>
            </a:r>
          </a:p>
          <a:p>
            <a:r>
              <a:rPr lang="cs-CZ" dirty="0"/>
              <a:t>KO 1-2x/d, po stabilizaci 3x týdně</a:t>
            </a:r>
          </a:p>
          <a:p>
            <a:r>
              <a:rPr lang="cs-CZ" dirty="0"/>
              <a:t>C-reaktivní protein 1-2x denně</a:t>
            </a:r>
          </a:p>
          <a:p>
            <a:endParaRPr lang="cs-CZ" dirty="0"/>
          </a:p>
        </p:txBody>
      </p:sp>
      <p:sp>
        <p:nvSpPr>
          <p:cNvPr id="4" name="Zástupný symbol pro obsah 3">
            <a:extLst>
              <a:ext uri="{FF2B5EF4-FFF2-40B4-BE49-F238E27FC236}">
                <a16:creationId xmlns:a16="http://schemas.microsoft.com/office/drawing/2014/main" id="{E5FACF69-CCD6-4095-9331-FB54030E1B23}"/>
              </a:ext>
            </a:extLst>
          </p:cNvPr>
          <p:cNvSpPr>
            <a:spLocks noGrp="1"/>
          </p:cNvSpPr>
          <p:nvPr>
            <p:ph sz="half" idx="2"/>
          </p:nvPr>
        </p:nvSpPr>
        <p:spPr>
          <a:xfrm>
            <a:off x="6294664" y="1572532"/>
            <a:ext cx="5181600" cy="4351338"/>
          </a:xfrm>
        </p:spPr>
        <p:txBody>
          <a:bodyPr>
            <a:normAutofit/>
          </a:bodyPr>
          <a:lstStyle/>
          <a:p>
            <a:r>
              <a:rPr lang="cs-CZ" dirty="0"/>
              <a:t>glykémie cca 1x denně</a:t>
            </a:r>
          </a:p>
          <a:p>
            <a:r>
              <a:rPr lang="cs-CZ" dirty="0"/>
              <a:t>ionty cca 1x denně</a:t>
            </a:r>
          </a:p>
          <a:p>
            <a:r>
              <a:rPr lang="cs-CZ" dirty="0"/>
              <a:t>urea, kreatinin 1x denně</a:t>
            </a:r>
          </a:p>
          <a:p>
            <a:r>
              <a:rPr lang="cs-CZ" dirty="0"/>
              <a:t>kalcium, fosfor, hořčík 1x/d</a:t>
            </a:r>
          </a:p>
          <a:p>
            <a:r>
              <a:rPr lang="cs-CZ" dirty="0"/>
              <a:t>TAG 3x týdně</a:t>
            </a:r>
          </a:p>
          <a:p>
            <a:r>
              <a:rPr lang="cs-CZ" dirty="0"/>
              <a:t>jaterní testy 3x týdně</a:t>
            </a:r>
          </a:p>
          <a:p>
            <a:r>
              <a:rPr lang="cs-CZ" dirty="0"/>
              <a:t>Bilirubin 1xtýdně</a:t>
            </a:r>
          </a:p>
          <a:p>
            <a:r>
              <a:rPr lang="cs-CZ" dirty="0"/>
              <a:t>celková bílkovina 1x týdně</a:t>
            </a:r>
          </a:p>
          <a:p>
            <a:endParaRPr lang="cs-CZ" dirty="0"/>
          </a:p>
        </p:txBody>
      </p:sp>
    </p:spTree>
    <p:extLst>
      <p:ext uri="{BB962C8B-B14F-4D97-AF65-F5344CB8AC3E}">
        <p14:creationId xmlns:p14="http://schemas.microsoft.com/office/powerpoint/2010/main" val="27186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4FCE-BD26-46B2-9E72-6FA2C7845441}"/>
              </a:ext>
            </a:extLst>
          </p:cNvPr>
          <p:cNvSpPr>
            <a:spLocks noGrp="1"/>
          </p:cNvSpPr>
          <p:nvPr>
            <p:ph type="title"/>
          </p:nvPr>
        </p:nvSpPr>
        <p:spPr>
          <a:xfrm>
            <a:off x="838200" y="217715"/>
            <a:ext cx="10515600" cy="1325563"/>
          </a:xfrm>
        </p:spPr>
        <p:txBody>
          <a:bodyPr>
            <a:normAutofit fontScale="90000"/>
          </a:bodyPr>
          <a:lstStyle/>
          <a:p>
            <a:r>
              <a:rPr lang="cs-CZ" b="1" dirty="0"/>
              <a:t>2 Energie a živiny      Základní složky potravin</a:t>
            </a:r>
            <a:br>
              <a:rPr lang="cs-CZ" b="1" dirty="0"/>
            </a:br>
            <a:br>
              <a:rPr lang="cs-CZ" b="1" dirty="0"/>
            </a:br>
            <a:endParaRPr lang="cs-CZ" dirty="0"/>
          </a:p>
        </p:txBody>
      </p:sp>
      <p:sp>
        <p:nvSpPr>
          <p:cNvPr id="3" name="Zástupný symbol pro obsah 2">
            <a:extLst>
              <a:ext uri="{FF2B5EF4-FFF2-40B4-BE49-F238E27FC236}">
                <a16:creationId xmlns:a16="http://schemas.microsoft.com/office/drawing/2014/main" id="{DFFB48B1-41E5-4CE1-92AC-2840BF3A27E1}"/>
              </a:ext>
            </a:extLst>
          </p:cNvPr>
          <p:cNvSpPr>
            <a:spLocks noGrp="1"/>
          </p:cNvSpPr>
          <p:nvPr>
            <p:ph idx="1"/>
          </p:nvPr>
        </p:nvSpPr>
        <p:spPr>
          <a:xfrm>
            <a:off x="0" y="693964"/>
            <a:ext cx="12192000" cy="6164036"/>
          </a:xfrm>
        </p:spPr>
        <p:txBody>
          <a:bodyPr>
            <a:normAutofit fontScale="32500" lnSpcReduction="20000"/>
          </a:bodyPr>
          <a:lstStyle/>
          <a:p>
            <a:r>
              <a:rPr lang="cs-CZ" sz="3400" b="1" dirty="0"/>
              <a:t>2.1 </a:t>
            </a:r>
            <a:r>
              <a:rPr lang="cs-CZ" sz="3400" dirty="0"/>
              <a:t>Základní složky stravy se označují jako živiny neboli nutrienty. Dělí se na </a:t>
            </a:r>
            <a:r>
              <a:rPr lang="cs-CZ" sz="3400" b="1" dirty="0" err="1"/>
              <a:t>makronutrienty</a:t>
            </a:r>
            <a:r>
              <a:rPr lang="cs-CZ" sz="3400" dirty="0"/>
              <a:t> a </a:t>
            </a:r>
            <a:r>
              <a:rPr lang="cs-CZ" sz="3400" b="1" dirty="0" err="1"/>
              <a:t>mikronutrienty</a:t>
            </a:r>
            <a:r>
              <a:rPr lang="cs-CZ" sz="3400" dirty="0"/>
              <a:t>. K nositelům energie patří </a:t>
            </a:r>
            <a:r>
              <a:rPr lang="cs-CZ" sz="3400" dirty="0" err="1"/>
              <a:t>makronutrienty</a:t>
            </a:r>
            <a:r>
              <a:rPr lang="cs-CZ" sz="3400" dirty="0"/>
              <a:t>. Řadí se k nim </a:t>
            </a:r>
            <a:r>
              <a:rPr lang="cs-CZ" sz="3400" b="1" dirty="0"/>
              <a:t>cukry</a:t>
            </a:r>
            <a:r>
              <a:rPr lang="cs-CZ" sz="3400" dirty="0"/>
              <a:t>, </a:t>
            </a:r>
            <a:r>
              <a:rPr lang="cs-CZ" sz="3400" b="1" dirty="0"/>
              <a:t>tuky</a:t>
            </a:r>
            <a:r>
              <a:rPr lang="cs-CZ" sz="3400" dirty="0"/>
              <a:t>, </a:t>
            </a:r>
            <a:r>
              <a:rPr lang="cs-CZ" sz="3400" b="1" dirty="0"/>
              <a:t>bílkoviny</a:t>
            </a:r>
            <a:r>
              <a:rPr lang="cs-CZ" sz="3400" dirty="0"/>
              <a:t> a</a:t>
            </a:r>
            <a:r>
              <a:rPr lang="cs-CZ" sz="3400" b="1" dirty="0"/>
              <a:t> alkohol</a:t>
            </a:r>
            <a:r>
              <a:rPr lang="cs-CZ" sz="3400" dirty="0"/>
              <a:t>. </a:t>
            </a:r>
            <a:r>
              <a:rPr lang="cs-CZ" sz="3400" dirty="0" err="1"/>
              <a:t>Mikronutrienty</a:t>
            </a:r>
            <a:r>
              <a:rPr lang="cs-CZ" sz="3400" dirty="0"/>
              <a:t> dělíme na </a:t>
            </a:r>
            <a:r>
              <a:rPr lang="cs-CZ" sz="3400" b="1" dirty="0"/>
              <a:t>vitaminy</a:t>
            </a:r>
            <a:r>
              <a:rPr lang="cs-CZ" sz="3400" dirty="0"/>
              <a:t> a </a:t>
            </a:r>
            <a:r>
              <a:rPr lang="cs-CZ" sz="3400" b="1" dirty="0"/>
              <a:t>minerální látky</a:t>
            </a:r>
            <a:r>
              <a:rPr lang="cs-CZ" sz="3400" dirty="0"/>
              <a:t>. Podle přijímaného množství se dále dělí na </a:t>
            </a:r>
            <a:r>
              <a:rPr lang="cs-CZ" sz="3400" b="1" dirty="0" err="1"/>
              <a:t>makroelementy</a:t>
            </a:r>
            <a:r>
              <a:rPr lang="cs-CZ" sz="3400" dirty="0"/>
              <a:t> (vyšší dávky než 100 mg/den), </a:t>
            </a:r>
            <a:r>
              <a:rPr lang="cs-CZ" sz="3400" b="1" dirty="0"/>
              <a:t>mikroelementy</a:t>
            </a:r>
            <a:r>
              <a:rPr lang="cs-CZ" sz="3400" dirty="0"/>
              <a:t> (denní dávky do 100 mg) a </a:t>
            </a:r>
            <a:r>
              <a:rPr lang="cs-CZ" sz="3400" b="1" dirty="0"/>
              <a:t>stopové prvky</a:t>
            </a:r>
            <a:r>
              <a:rPr lang="cs-CZ" sz="3400" dirty="0"/>
              <a:t> (mikrogramové denní dávky).</a:t>
            </a:r>
          </a:p>
          <a:p>
            <a:endParaRPr lang="cs-CZ" sz="3400" dirty="0"/>
          </a:p>
          <a:p>
            <a:r>
              <a:rPr lang="cs-CZ" sz="3400" b="1" dirty="0"/>
              <a:t>Cukry (sacharidy)</a:t>
            </a:r>
            <a:endParaRPr lang="cs-CZ" sz="3400" dirty="0"/>
          </a:p>
          <a:p>
            <a:r>
              <a:rPr lang="cs-CZ" sz="3400" dirty="0"/>
              <a:t>Cukry jsou podstatnou součástí potravy. Dělí se podle počtu cukerných jednotek vázaných v molekule se sacharidy na monosacharidy, oligosacharidy, polysacharidy a složené komplexní sacharidy, které obsahují i jiné sloučeniny například lipidy, peptidy, proteiny. Podle počtu atomů uhlíků rozeznáváme triózy, tetrózy, pentózy, hexózy aj. Cukry vznikají v přírodě fotosyntézou. Jejich zdrojem v potravě jsou, kromě mléka, i potraviny rostlinného původu. Jsou celosvětově dostupné a cenově přínosné. </a:t>
            </a:r>
          </a:p>
          <a:p>
            <a:endParaRPr lang="cs-CZ" sz="3400" dirty="0"/>
          </a:p>
          <a:p>
            <a:r>
              <a:rPr lang="cs-CZ" sz="3400" b="1" dirty="0"/>
              <a:t>1. Monosacharidy – </a:t>
            </a:r>
            <a:r>
              <a:rPr lang="cs-CZ" sz="3400" dirty="0"/>
              <a:t>obsahují pouze jednu cukernou jednotku. Mezi hlavní zástupce patří </a:t>
            </a:r>
            <a:r>
              <a:rPr lang="cs-CZ" sz="3400" b="1" dirty="0"/>
              <a:t>glukóza</a:t>
            </a:r>
            <a:r>
              <a:rPr lang="cs-CZ" sz="3400" dirty="0"/>
              <a:t> a </a:t>
            </a:r>
            <a:r>
              <a:rPr lang="cs-CZ" sz="3400" b="1" dirty="0"/>
              <a:t>fruktóza</a:t>
            </a:r>
            <a:r>
              <a:rPr lang="cs-CZ" sz="3400" dirty="0"/>
              <a:t>, které se nejčastěji vyskytují ve většině potravin. Oba cukry jsou zastoupeny v ovoci, kde jejich obsah značně kolísá v závislosti na druhu ovoce, stupni zralosti, podmínkách skladování a zpracování. Dále jsou obsaženy v medu, víně, zelenině, luštěninách a vaječném bílku. V potravinách se taktéž vyskytují v malém množství, další monosacharidy jako je </a:t>
            </a:r>
            <a:r>
              <a:rPr lang="cs-CZ" sz="3400" b="1" dirty="0"/>
              <a:t>galaktóza, manóza, ribóza, xylóza </a:t>
            </a:r>
            <a:r>
              <a:rPr lang="cs-CZ" sz="3400" dirty="0"/>
              <a:t>a</a:t>
            </a:r>
            <a:r>
              <a:rPr lang="cs-CZ" sz="3400" b="1" dirty="0"/>
              <a:t> arabinóza.</a:t>
            </a:r>
            <a:endParaRPr lang="cs-CZ" sz="3400" dirty="0"/>
          </a:p>
          <a:p>
            <a:endParaRPr lang="cs-CZ" sz="3400" dirty="0"/>
          </a:p>
          <a:p>
            <a:r>
              <a:rPr lang="cs-CZ" sz="3400" b="1" dirty="0"/>
              <a:t>Glukóza </a:t>
            </a:r>
            <a:r>
              <a:rPr lang="cs-CZ" sz="3400" dirty="0"/>
              <a:t>je základním energetickým substrátem metabolismu každé buňky lidského organizmu. Její aerobní oxidací vzniká v konečné fázi oxid uhličitý, energie a voda. Glukóza je nepostradatelná pro některé tkáně, které nejsou schopny normální oxidace v mitochondriích. Jedná se především o buňky dřeně ledvin, červené a bílé krvinky. Pro centrální nervový systém představuje glukóza výhradní zdroj energie zastupitelný pouze ketolátkami v případě hladovění. Neglukózové monosacharidy, jako je fruktóza či galaktóza, jsou metabolizovány v játrech, kde často slouží jako substrát pro glukózu. </a:t>
            </a:r>
          </a:p>
          <a:p>
            <a:endParaRPr lang="cs-CZ" sz="3400" dirty="0"/>
          </a:p>
          <a:p>
            <a:r>
              <a:rPr lang="cs-CZ" sz="3400" b="1" dirty="0"/>
              <a:t>2. Oligosacharidy </a:t>
            </a:r>
            <a:r>
              <a:rPr lang="cs-CZ" sz="3400" dirty="0"/>
              <a:t>– jsou cukry složené z 2–10 cukerných jednotek</a:t>
            </a:r>
            <a:r>
              <a:rPr lang="cs-CZ" sz="3400" b="1" dirty="0"/>
              <a:t>. </a:t>
            </a:r>
            <a:r>
              <a:rPr lang="cs-CZ" sz="3400" dirty="0"/>
              <a:t>Většinou mají sladkou chuť a rozpouští se ve vodě. Dělíme je na </a:t>
            </a:r>
            <a:r>
              <a:rPr lang="cs-CZ" sz="3400" b="1" dirty="0"/>
              <a:t>disacharidy</a:t>
            </a:r>
            <a:r>
              <a:rPr lang="cs-CZ" sz="3400" dirty="0"/>
              <a:t> a </a:t>
            </a:r>
            <a:r>
              <a:rPr lang="cs-CZ" sz="3400" b="1" dirty="0"/>
              <a:t>trisacharidy</a:t>
            </a:r>
            <a:r>
              <a:rPr lang="cs-CZ" sz="3400" dirty="0"/>
              <a:t>. Významné jsou zejména disacharidy, které obsahují 2 cukerné jednotky. Řadí se k nim sacharóza, laktóza, maltóza.</a:t>
            </a:r>
            <a:r>
              <a:rPr lang="cs-CZ" sz="3400" b="1" dirty="0"/>
              <a:t> Sacharóza</a:t>
            </a:r>
            <a:r>
              <a:rPr lang="cs-CZ" sz="3400" dirty="0"/>
              <a:t> (řepný cukr) – vyskytuje se v cukrové řepě, třtině, ovoci a zelenině. </a:t>
            </a:r>
            <a:r>
              <a:rPr lang="cs-CZ" sz="3400" b="1" dirty="0"/>
              <a:t>Laktóza </a:t>
            </a:r>
            <a:r>
              <a:rPr lang="cs-CZ" sz="3400" dirty="0"/>
              <a:t>(mléčný cukr) – obsažen v mléce savců. Získává se ze syrovátky, je méně sladká a rozpustná ve vodě. </a:t>
            </a:r>
            <a:r>
              <a:rPr lang="cs-CZ" sz="3400" b="1" dirty="0"/>
              <a:t>Maltóza (sladový cukr) </a:t>
            </a:r>
            <a:r>
              <a:rPr lang="cs-CZ" sz="3400" dirty="0"/>
              <a:t>- vzniká štěpením škrobu v obilovinách, v přírodě se volně nevyskytuje. Trisacharidy</a:t>
            </a:r>
            <a:r>
              <a:rPr lang="cs-CZ" sz="3400" b="1" dirty="0"/>
              <a:t> </a:t>
            </a:r>
            <a:r>
              <a:rPr lang="cs-CZ" sz="3400" dirty="0"/>
              <a:t>obsahují 3-10 cukerných jednotek. Řadíme k nim </a:t>
            </a:r>
            <a:r>
              <a:rPr lang="cs-CZ" sz="3400" b="1" dirty="0"/>
              <a:t>rafinózu </a:t>
            </a:r>
            <a:r>
              <a:rPr lang="cs-CZ" sz="3400" dirty="0"/>
              <a:t>a  </a:t>
            </a:r>
            <a:r>
              <a:rPr lang="cs-CZ" sz="3400" b="1" dirty="0" err="1"/>
              <a:t>stachyózu</a:t>
            </a:r>
            <a:r>
              <a:rPr lang="cs-CZ" sz="3400" dirty="0"/>
              <a:t>.</a:t>
            </a:r>
          </a:p>
          <a:p>
            <a:endParaRPr lang="cs-CZ" sz="3400" dirty="0"/>
          </a:p>
          <a:p>
            <a:r>
              <a:rPr lang="cs-CZ" sz="3400" b="1" dirty="0"/>
              <a:t>3. Polysacharidy – </a:t>
            </a:r>
            <a:r>
              <a:rPr lang="cs-CZ" sz="3400" dirty="0"/>
              <a:t>obsahují více než 10 cukerných jednotek. Z výživového hlediska se dělí na </a:t>
            </a:r>
            <a:r>
              <a:rPr lang="cs-CZ" sz="3400" b="1" dirty="0"/>
              <a:t>využitelné </a:t>
            </a:r>
            <a:r>
              <a:rPr lang="cs-CZ" sz="3400" dirty="0"/>
              <a:t>(stravitelné) a </a:t>
            </a:r>
            <a:r>
              <a:rPr lang="cs-CZ" sz="3400" b="1" dirty="0"/>
              <a:t>nevyužitelné </a:t>
            </a:r>
            <a:r>
              <a:rPr lang="cs-CZ" sz="3400" dirty="0"/>
              <a:t>(nestravitelné), které se označují jako potravinová </a:t>
            </a:r>
            <a:r>
              <a:rPr lang="cs-CZ" sz="3400" b="1" dirty="0"/>
              <a:t>vláknina</a:t>
            </a:r>
            <a:r>
              <a:rPr lang="cs-CZ" sz="3400" dirty="0"/>
              <a:t> (celulóza, hemicelulóza, pektiny a </a:t>
            </a:r>
            <a:r>
              <a:rPr lang="cs-CZ" sz="3400" dirty="0" err="1"/>
              <a:t>lygnin</a:t>
            </a:r>
            <a:r>
              <a:rPr lang="cs-CZ" sz="3400" dirty="0"/>
              <a:t>). Mezi </a:t>
            </a:r>
            <a:r>
              <a:rPr lang="cs-CZ" sz="3400" b="1" dirty="0"/>
              <a:t>stravitelné</a:t>
            </a:r>
            <a:r>
              <a:rPr lang="cs-CZ" sz="3400" dirty="0"/>
              <a:t> patří většina polysacharidů škrobové povahy, které jsou při trávení v lidském organizmu štěpeny na oligosacharidy a monosacharidy. Jsou využívány jako zdroj energie. Řadíme k nim škrob a glykogen. </a:t>
            </a:r>
            <a:r>
              <a:rPr lang="cs-CZ" sz="3400" b="1" dirty="0"/>
              <a:t>Škrob </a:t>
            </a:r>
            <a:r>
              <a:rPr lang="cs-CZ" sz="3400" dirty="0"/>
              <a:t>se skládá z velkého počtu molekul a glukózy. Je hlavním polysacharidem rostlinných potravin. Vyskytuje se v bramborách, obilovinách i luštěninách. </a:t>
            </a:r>
            <a:r>
              <a:rPr lang="cs-CZ" sz="3400" b="1" dirty="0"/>
              <a:t>Glykogen </a:t>
            </a:r>
            <a:r>
              <a:rPr lang="cs-CZ" sz="3400" dirty="0"/>
              <a:t>je živočišný škrob, který se ve větším množství vyskytuje v játrech i svalech. Ve vodě není rozpustný. </a:t>
            </a:r>
            <a:r>
              <a:rPr lang="cs-CZ" sz="3400" b="1" dirty="0"/>
              <a:t>Vlákninu</a:t>
            </a:r>
            <a:r>
              <a:rPr lang="cs-CZ" sz="3400" dirty="0"/>
              <a:t> dělíme podle účinku na rozpustnou a nerozpustnou. </a:t>
            </a:r>
            <a:r>
              <a:rPr lang="cs-CZ" sz="3400" b="1" dirty="0"/>
              <a:t>Rozpustná vláknina </a:t>
            </a:r>
            <a:r>
              <a:rPr lang="cs-CZ" sz="3400" dirty="0"/>
              <a:t>je obsažena v luštěninách, obilovinách a ovoci.</a:t>
            </a:r>
            <a:r>
              <a:rPr lang="cs-CZ" sz="3400" b="1" dirty="0"/>
              <a:t> </a:t>
            </a:r>
            <a:r>
              <a:rPr lang="cs-CZ" sz="3400" dirty="0"/>
              <a:t>Zpomaluje rychlost pasáže gastrointestinálním traktem. V tenkém střevě omezuje absorpci některých živin a zpomaluje rychlost vstřebávání glukózy, čímž se snižuje vzestup glykémie. Má rovněž </a:t>
            </a:r>
            <a:r>
              <a:rPr lang="cs-CZ" sz="3400" dirty="0" err="1"/>
              <a:t>hypocholesterolemický</a:t>
            </a:r>
            <a:r>
              <a:rPr lang="cs-CZ" sz="3400" dirty="0"/>
              <a:t> účinek. </a:t>
            </a:r>
            <a:r>
              <a:rPr lang="cs-CZ" sz="3400" b="1" dirty="0"/>
              <a:t>Nerozpustná vláknina </a:t>
            </a:r>
            <a:r>
              <a:rPr lang="cs-CZ" sz="3400" dirty="0"/>
              <a:t>zvyšuje objem stolice, tím zřeďuje koncentraci toxických látek a zkracuje vyprazdňování stolice tlustým střevem. Omezuje kontakt a vstřebávání toxických látek s buňkami tlustého střeva. Do jisté míry má i hrubou mechanickou čistící funkci ve střevě. Zdrojem je ovoce a zelenina. Denní dávka vlákniny představuje </a:t>
            </a:r>
            <a:r>
              <a:rPr lang="cs-CZ" sz="3400" b="1" dirty="0"/>
              <a:t>30 g</a:t>
            </a:r>
            <a:r>
              <a:rPr lang="cs-CZ" sz="3400" dirty="0"/>
              <a:t>. </a:t>
            </a:r>
            <a:r>
              <a:rPr lang="cs-CZ" sz="3400" b="1" dirty="0"/>
              <a:t>Celulóza </a:t>
            </a:r>
            <a:r>
              <a:rPr lang="cs-CZ" sz="3400" dirty="0"/>
              <a:t>je nejrozšířenější organická molekula v přírodě a má v rostlinných buňkách strukturální funkci. Je značně rezistentní i vůči mikrobiální hydrolýze. </a:t>
            </a:r>
            <a:r>
              <a:rPr lang="cs-CZ" sz="3400" b="1" dirty="0"/>
              <a:t>Hemicelulózy</a:t>
            </a:r>
            <a:r>
              <a:rPr lang="cs-CZ" sz="3400" dirty="0"/>
              <a:t> jsou rezistentní méně. </a:t>
            </a:r>
            <a:r>
              <a:rPr lang="cs-CZ" sz="3400" b="1" dirty="0"/>
              <a:t>Pektin</a:t>
            </a:r>
            <a:r>
              <a:rPr lang="cs-CZ" sz="3400" dirty="0"/>
              <a:t> je převládajícím polysacharidem v ovoci. </a:t>
            </a:r>
            <a:r>
              <a:rPr lang="cs-CZ" sz="3400" b="1" dirty="0"/>
              <a:t>Inulin</a:t>
            </a:r>
            <a:r>
              <a:rPr lang="cs-CZ" sz="3400" dirty="0"/>
              <a:t> se nejčastěji vyskytuje v česneku, cibuli, černém kořenu, pampelišce. </a:t>
            </a:r>
            <a:r>
              <a:rPr lang="cs-CZ" sz="3400" b="1" dirty="0"/>
              <a:t>Lignin</a:t>
            </a:r>
            <a:r>
              <a:rPr lang="cs-CZ" sz="3400" dirty="0"/>
              <a:t>, jako nesacharidová dřevnatá komponenta vlákniny, se nachází v otrubách, semenech ovoce a lidským organizmem prochází intaktní. </a:t>
            </a:r>
          </a:p>
          <a:p>
            <a:endParaRPr lang="cs-CZ" sz="3400" dirty="0"/>
          </a:p>
          <a:p>
            <a:r>
              <a:rPr lang="cs-CZ" sz="3400" dirty="0"/>
              <a:t>Nejméně vydatnými zdroji cukrů jsou potraviny rostlinného původu a jejich výrobky (ovoce, zelenina, brambory, obiloviny, luštěniny, med, cukr, pečivo apod.). Asi 75 % příjmu energie, zajišťované cukry, poskytují stravitelné polysacharidy a zbývajících 25 % monosacharidy s oligosacharidy. </a:t>
            </a:r>
          </a:p>
          <a:p>
            <a:endParaRPr lang="cs-CZ" dirty="0"/>
          </a:p>
          <a:p>
            <a:endParaRPr lang="cs-CZ" dirty="0"/>
          </a:p>
        </p:txBody>
      </p:sp>
    </p:spTree>
    <p:extLst>
      <p:ext uri="{BB962C8B-B14F-4D97-AF65-F5344CB8AC3E}">
        <p14:creationId xmlns:p14="http://schemas.microsoft.com/office/powerpoint/2010/main" val="7546582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5DFCD7-813B-41EE-B864-87B9E7263D72}"/>
              </a:ext>
            </a:extLst>
          </p:cNvPr>
          <p:cNvSpPr>
            <a:spLocks noGrp="1"/>
          </p:cNvSpPr>
          <p:nvPr>
            <p:ph type="title"/>
          </p:nvPr>
        </p:nvSpPr>
        <p:spPr/>
        <p:txBody>
          <a:bodyPr/>
          <a:lstStyle/>
          <a:p>
            <a:r>
              <a:rPr lang="cs-CZ" dirty="0"/>
              <a:t>Parenterální výživa</a:t>
            </a:r>
          </a:p>
        </p:txBody>
      </p:sp>
      <p:sp>
        <p:nvSpPr>
          <p:cNvPr id="5" name="Zástupný symbol pro text 4">
            <a:extLst>
              <a:ext uri="{FF2B5EF4-FFF2-40B4-BE49-F238E27FC236}">
                <a16:creationId xmlns:a16="http://schemas.microsoft.com/office/drawing/2014/main" id="{C0B7299D-FE3A-4684-9530-237E6E2F7172}"/>
              </a:ext>
            </a:extLst>
          </p:cNvPr>
          <p:cNvSpPr>
            <a:spLocks noGrp="1"/>
          </p:cNvSpPr>
          <p:nvPr>
            <p:ph type="body" idx="1"/>
          </p:nvPr>
        </p:nvSpPr>
        <p:spPr/>
        <p:txBody>
          <a:bodyPr/>
          <a:lstStyle/>
          <a:p>
            <a:r>
              <a:rPr lang="cs-CZ" dirty="0"/>
              <a:t>Výhody parenterální výživy</a:t>
            </a:r>
          </a:p>
          <a:p>
            <a:endParaRPr lang="cs-CZ" dirty="0"/>
          </a:p>
        </p:txBody>
      </p:sp>
      <p:sp>
        <p:nvSpPr>
          <p:cNvPr id="3" name="Zástupný symbol pro obsah 2">
            <a:extLst>
              <a:ext uri="{FF2B5EF4-FFF2-40B4-BE49-F238E27FC236}">
                <a16:creationId xmlns:a16="http://schemas.microsoft.com/office/drawing/2014/main" id="{9D815D9B-9165-4DA0-BE5E-8BD63DE72AF9}"/>
              </a:ext>
            </a:extLst>
          </p:cNvPr>
          <p:cNvSpPr>
            <a:spLocks noGrp="1"/>
          </p:cNvSpPr>
          <p:nvPr>
            <p:ph sz="half" idx="2"/>
          </p:nvPr>
        </p:nvSpPr>
        <p:spPr>
          <a:xfrm>
            <a:off x="1" y="3570286"/>
            <a:ext cx="5157787" cy="2838677"/>
          </a:xfrm>
        </p:spPr>
        <p:txBody>
          <a:bodyPr>
            <a:normAutofit fontScale="47500" lnSpcReduction="20000"/>
          </a:bodyPr>
          <a:lstStyle/>
          <a:p>
            <a:r>
              <a:rPr lang="cs-CZ" sz="4200" dirty="0"/>
              <a:t>rychlá reakce na změny v </a:t>
            </a:r>
            <a:r>
              <a:rPr lang="cs-CZ" sz="4200" dirty="0" err="1"/>
              <a:t>minerálovém</a:t>
            </a:r>
            <a:r>
              <a:rPr lang="cs-CZ" sz="4200" dirty="0"/>
              <a:t> a vodním hospodářství – na základě těchto změn jsme následně schopni ovlivnit složení podávané výživy.</a:t>
            </a:r>
          </a:p>
          <a:p>
            <a:endParaRPr lang="cs-CZ" dirty="0"/>
          </a:p>
          <a:p>
            <a:endParaRPr lang="cs-CZ" dirty="0"/>
          </a:p>
        </p:txBody>
      </p:sp>
      <p:sp>
        <p:nvSpPr>
          <p:cNvPr id="6" name="Zástupný symbol pro text 5">
            <a:extLst>
              <a:ext uri="{FF2B5EF4-FFF2-40B4-BE49-F238E27FC236}">
                <a16:creationId xmlns:a16="http://schemas.microsoft.com/office/drawing/2014/main" id="{36747597-86AE-4F3B-AB4A-95DE7BA44BF3}"/>
              </a:ext>
            </a:extLst>
          </p:cNvPr>
          <p:cNvSpPr>
            <a:spLocks noGrp="1"/>
          </p:cNvSpPr>
          <p:nvPr>
            <p:ph type="body" sz="quarter" idx="3"/>
          </p:nvPr>
        </p:nvSpPr>
        <p:spPr/>
        <p:txBody>
          <a:bodyPr/>
          <a:lstStyle/>
          <a:p>
            <a:r>
              <a:rPr lang="cs-CZ" dirty="0"/>
              <a:t>Nevýhody parenterální výživy</a:t>
            </a:r>
          </a:p>
          <a:p>
            <a:endParaRPr lang="cs-CZ" dirty="0"/>
          </a:p>
        </p:txBody>
      </p:sp>
      <p:sp>
        <p:nvSpPr>
          <p:cNvPr id="7" name="Zástupný symbol pro obsah 6">
            <a:extLst>
              <a:ext uri="{FF2B5EF4-FFF2-40B4-BE49-F238E27FC236}">
                <a16:creationId xmlns:a16="http://schemas.microsoft.com/office/drawing/2014/main" id="{E3EC0DA6-A7BB-4D3C-B6FA-AADCF4AB3F03}"/>
              </a:ext>
            </a:extLst>
          </p:cNvPr>
          <p:cNvSpPr>
            <a:spLocks noGrp="1"/>
          </p:cNvSpPr>
          <p:nvPr>
            <p:ph sz="quarter" idx="4"/>
          </p:nvPr>
        </p:nvSpPr>
        <p:spPr>
          <a:xfrm>
            <a:off x="6019801" y="2171700"/>
            <a:ext cx="6267449" cy="4686300"/>
          </a:xfrm>
        </p:spPr>
        <p:txBody>
          <a:bodyPr>
            <a:normAutofit fontScale="47500" lnSpcReduction="20000"/>
          </a:bodyPr>
          <a:lstStyle/>
          <a:p>
            <a:r>
              <a:rPr lang="cs-CZ" sz="4200" dirty="0"/>
              <a:t>snižování obranyschopnosti organizmu - parenterální výživa je imunosupresivní a je zatížena větším počtem infekčních komplikací ve srovnání s enterální výživou. </a:t>
            </a:r>
          </a:p>
          <a:p>
            <a:r>
              <a:rPr lang="cs-CZ" sz="4200" dirty="0"/>
              <a:t>Proto se všude tam, kde je to možné, využívá přednostně výživa enterální.</a:t>
            </a:r>
          </a:p>
          <a:p>
            <a:r>
              <a:rPr lang="cs-CZ" sz="4200" b="1" dirty="0"/>
              <a:t>Omezení parenterální výživy </a:t>
            </a:r>
            <a:endParaRPr lang="cs-CZ" sz="4200" dirty="0"/>
          </a:p>
          <a:p>
            <a:r>
              <a:rPr lang="cs-CZ" sz="4200" dirty="0"/>
              <a:t>limitace přívodu tekutin u pacientů s kardiálním selháním či u anurických pacientů s renálním selháním. </a:t>
            </a:r>
          </a:p>
          <a:p>
            <a:r>
              <a:rPr lang="cs-CZ" sz="4200" dirty="0"/>
              <a:t>U tohoto onemocnění je rovněž třeba omezit přísun kalia. </a:t>
            </a:r>
          </a:p>
          <a:p>
            <a:r>
              <a:rPr lang="cs-CZ" sz="4200" dirty="0"/>
              <a:t>Na množství natria je třeba hledět u pacientů s vyjádřeným kardiálním a </a:t>
            </a:r>
            <a:r>
              <a:rPr lang="cs-CZ" sz="4200" dirty="0" err="1"/>
              <a:t>hepatálním</a:t>
            </a:r>
            <a:r>
              <a:rPr lang="cs-CZ" sz="4200" dirty="0"/>
              <a:t> selháním. </a:t>
            </a:r>
          </a:p>
          <a:p>
            <a:r>
              <a:rPr lang="cs-CZ" sz="4200" dirty="0"/>
              <a:t>Nutriční aminokyselinové směsi je vhodné u pacientů s renální insuficiencí a </a:t>
            </a:r>
            <a:r>
              <a:rPr lang="cs-CZ" sz="4200" dirty="0" err="1"/>
              <a:t>hepatálním</a:t>
            </a:r>
            <a:r>
              <a:rPr lang="cs-CZ" sz="4200" dirty="0"/>
              <a:t> selháním nahradit roztoky speciálně určenými pro tyto stavy. </a:t>
            </a:r>
          </a:p>
          <a:p>
            <a:pPr marL="0" indent="0">
              <a:buNone/>
            </a:pPr>
            <a:endParaRPr lang="cs-CZ" dirty="0"/>
          </a:p>
        </p:txBody>
      </p:sp>
    </p:spTree>
    <p:extLst>
      <p:ext uri="{BB962C8B-B14F-4D97-AF65-F5344CB8AC3E}">
        <p14:creationId xmlns:p14="http://schemas.microsoft.com/office/powerpoint/2010/main" val="32406409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8671-678F-4AA3-8D57-97C72A7B25F9}"/>
              </a:ext>
            </a:extLst>
          </p:cNvPr>
          <p:cNvSpPr>
            <a:spLocks noGrp="1"/>
          </p:cNvSpPr>
          <p:nvPr>
            <p:ph type="title"/>
          </p:nvPr>
        </p:nvSpPr>
        <p:spPr/>
        <p:txBody>
          <a:bodyPr/>
          <a:lstStyle/>
          <a:p>
            <a:r>
              <a:rPr lang="cs-CZ" b="1" dirty="0"/>
              <a:t>Etické problémy parenterální výživy </a:t>
            </a:r>
            <a:br>
              <a:rPr lang="cs-CZ" dirty="0"/>
            </a:br>
            <a:endParaRPr lang="cs-CZ" dirty="0"/>
          </a:p>
        </p:txBody>
      </p:sp>
      <p:sp>
        <p:nvSpPr>
          <p:cNvPr id="3" name="Zástupný symbol pro obsah 2">
            <a:extLst>
              <a:ext uri="{FF2B5EF4-FFF2-40B4-BE49-F238E27FC236}">
                <a16:creationId xmlns:a16="http://schemas.microsoft.com/office/drawing/2014/main" id="{D3C5B64D-A8F8-4820-8C9E-DDE9B13C8DF1}"/>
              </a:ext>
            </a:extLst>
          </p:cNvPr>
          <p:cNvSpPr>
            <a:spLocks noGrp="1"/>
          </p:cNvSpPr>
          <p:nvPr>
            <p:ph idx="1"/>
          </p:nvPr>
        </p:nvSpPr>
        <p:spPr>
          <a:xfrm>
            <a:off x="138792" y="1825625"/>
            <a:ext cx="12053207" cy="4351338"/>
          </a:xfrm>
        </p:spPr>
        <p:txBody>
          <a:bodyPr>
            <a:normAutofit fontScale="92500" lnSpcReduction="10000"/>
          </a:bodyPr>
          <a:lstStyle/>
          <a:p>
            <a:r>
              <a:rPr lang="cs-CZ" dirty="0"/>
              <a:t>onkologičtí pacienti - diskutováno zahájení parenterální výživy u terminálních stavů nemocných. </a:t>
            </a:r>
          </a:p>
          <a:p>
            <a:r>
              <a:rPr lang="cs-CZ" dirty="0"/>
              <a:t>Rozhodně zahájit v následujících případech:</a:t>
            </a:r>
          </a:p>
          <a:p>
            <a:pPr lvl="1"/>
            <a:r>
              <a:rPr lang="cs-CZ" dirty="0"/>
              <a:t>zkrácení doby hojení a rekonvalescence, </a:t>
            </a:r>
          </a:p>
          <a:p>
            <a:pPr lvl="1"/>
            <a:r>
              <a:rPr lang="cs-CZ" dirty="0"/>
              <a:t>prodloužení délky života bez utrpení, </a:t>
            </a:r>
          </a:p>
          <a:p>
            <a:pPr lvl="1"/>
            <a:r>
              <a:rPr lang="cs-CZ" dirty="0"/>
              <a:t>překlenutí období s nedostatečným příjmem potravy a tekutin, </a:t>
            </a:r>
          </a:p>
          <a:p>
            <a:pPr lvl="1"/>
            <a:r>
              <a:rPr lang="cs-CZ" dirty="0"/>
              <a:t>náhrada chybějících složek výživy před paliativním chirurgickým výkonem.</a:t>
            </a:r>
          </a:p>
          <a:p>
            <a:r>
              <a:rPr lang="cs-CZ" dirty="0"/>
              <a:t>u ostatních indikací vždy individuální přístup. </a:t>
            </a:r>
          </a:p>
          <a:p>
            <a:r>
              <a:rPr lang="cs-CZ" dirty="0"/>
              <a:t>Parenterální výživa má své místo v léčbě nemocných s maligním onemocněním- ale </a:t>
            </a:r>
            <a:r>
              <a:rPr lang="cs-CZ" dirty="0" err="1"/>
              <a:t>hepatopatie</a:t>
            </a:r>
            <a:r>
              <a:rPr lang="cs-CZ" dirty="0"/>
              <a:t>, střevní klid, podvýživa, opakované </a:t>
            </a:r>
            <a:r>
              <a:rPr lang="cs-CZ" dirty="0" err="1"/>
              <a:t>katetrové</a:t>
            </a:r>
            <a:r>
              <a:rPr lang="cs-CZ" dirty="0"/>
              <a:t> sepse, střevní atrofie (přerůstání bakterií ve střevě s translokací do cévního řečiště- bakteriemie, </a:t>
            </a:r>
            <a:r>
              <a:rPr lang="cs-CZ" dirty="0" err="1"/>
              <a:t>hyperglykemia</a:t>
            </a:r>
            <a:r>
              <a:rPr lang="cs-CZ" dirty="0"/>
              <a:t> při podávání vyšších dávek </a:t>
            </a:r>
            <a:r>
              <a:rPr lang="cs-CZ" dirty="0" err="1"/>
              <a:t>Glu</a:t>
            </a:r>
            <a:r>
              <a:rPr lang="cs-CZ" dirty="0"/>
              <a:t>.</a:t>
            </a:r>
          </a:p>
        </p:txBody>
      </p:sp>
    </p:spTree>
    <p:extLst>
      <p:ext uri="{BB962C8B-B14F-4D97-AF65-F5344CB8AC3E}">
        <p14:creationId xmlns:p14="http://schemas.microsoft.com/office/powerpoint/2010/main" val="20550972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C7F42-8BE7-4103-857B-30C70A3CF6F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86B60FD-0957-4154-A32C-D7E42946DB22}"/>
              </a:ext>
            </a:extLst>
          </p:cNvPr>
          <p:cNvSpPr>
            <a:spLocks noGrp="1"/>
          </p:cNvSpPr>
          <p:nvPr>
            <p:ph idx="1"/>
          </p:nvPr>
        </p:nvSpPr>
        <p:spPr/>
        <p:txBody>
          <a:bodyPr/>
          <a:lstStyle/>
          <a:p>
            <a:r>
              <a:rPr lang="cs-CZ" dirty="0">
                <a:solidFill>
                  <a:srgbClr val="0070C0"/>
                </a:solidFill>
              </a:rPr>
              <a:t>Kdy je vhodné podávání parenterální výživy?</a:t>
            </a:r>
          </a:p>
        </p:txBody>
      </p:sp>
    </p:spTree>
    <p:extLst>
      <p:ext uri="{BB962C8B-B14F-4D97-AF65-F5344CB8AC3E}">
        <p14:creationId xmlns:p14="http://schemas.microsoft.com/office/powerpoint/2010/main" val="14124331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62404-6D69-4338-9E0B-759A3EEBA96C}"/>
              </a:ext>
            </a:extLst>
          </p:cNvPr>
          <p:cNvSpPr>
            <a:spLocks noGrp="1"/>
          </p:cNvSpPr>
          <p:nvPr>
            <p:ph type="title"/>
          </p:nvPr>
        </p:nvSpPr>
        <p:spPr/>
        <p:txBody>
          <a:bodyPr/>
          <a:lstStyle/>
          <a:p>
            <a:r>
              <a:rPr lang="cs-CZ" b="1" dirty="0"/>
              <a:t>4.1 Přípravky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7580C4DF-CD4A-4E3F-9367-89F49A2A14A7}"/>
              </a:ext>
            </a:extLst>
          </p:cNvPr>
          <p:cNvSpPr>
            <a:spLocks noGrp="1"/>
          </p:cNvSpPr>
          <p:nvPr>
            <p:ph idx="1"/>
          </p:nvPr>
        </p:nvSpPr>
        <p:spPr>
          <a:xfrm>
            <a:off x="1" y="1167493"/>
            <a:ext cx="12192000" cy="5690507"/>
          </a:xfrm>
        </p:spPr>
        <p:txBody>
          <a:bodyPr>
            <a:normAutofit fontScale="62500" lnSpcReduction="20000"/>
          </a:bodyPr>
          <a:lstStyle/>
          <a:p>
            <a:r>
              <a:rPr lang="cs-CZ" b="1" dirty="0"/>
              <a:t>glukóza</a:t>
            </a:r>
            <a:r>
              <a:rPr lang="cs-CZ" dirty="0"/>
              <a:t>, </a:t>
            </a:r>
            <a:r>
              <a:rPr lang="cs-CZ" b="1" dirty="0"/>
              <a:t>lipidové emulze </a:t>
            </a:r>
            <a:r>
              <a:rPr lang="cs-CZ" dirty="0"/>
              <a:t>a </a:t>
            </a:r>
            <a:r>
              <a:rPr lang="cs-CZ" b="1" dirty="0"/>
              <a:t>roztoky aminokyselin</a:t>
            </a:r>
            <a:r>
              <a:rPr lang="cs-CZ" dirty="0"/>
              <a:t>. </a:t>
            </a:r>
          </a:p>
          <a:p>
            <a:r>
              <a:rPr lang="cs-CZ" b="1" dirty="0"/>
              <a:t>minerály</a:t>
            </a:r>
            <a:r>
              <a:rPr lang="cs-CZ" dirty="0"/>
              <a:t>, </a:t>
            </a:r>
            <a:r>
              <a:rPr lang="cs-CZ" b="1" dirty="0"/>
              <a:t>vitaminy</a:t>
            </a:r>
            <a:r>
              <a:rPr lang="cs-CZ" dirty="0"/>
              <a:t> a </a:t>
            </a:r>
            <a:r>
              <a:rPr lang="cs-CZ" b="1" dirty="0"/>
              <a:t>stopové prvky</a:t>
            </a:r>
            <a:r>
              <a:rPr lang="cs-CZ" dirty="0"/>
              <a:t>.</a:t>
            </a:r>
          </a:p>
          <a:p>
            <a:r>
              <a:rPr lang="cs-CZ" dirty="0"/>
              <a:t>vzhledem k </a:t>
            </a:r>
            <a:r>
              <a:rPr lang="cs-CZ" dirty="0" err="1"/>
              <a:t>i.v</a:t>
            </a:r>
            <a:r>
              <a:rPr lang="cs-CZ" dirty="0"/>
              <a:t>. podání musí být roztoky přísně sterilní. </a:t>
            </a:r>
          </a:p>
          <a:p>
            <a:r>
              <a:rPr lang="cs-CZ" dirty="0"/>
              <a:t>vyráběna ve farmaceutických firmách ve skleněných nebo plastových lahvích jako jednotlivé nutriční složky, nebo je již hotová výživa </a:t>
            </a:r>
            <a:r>
              <a:rPr lang="cs-CZ" dirty="0" err="1"/>
              <a:t>all</a:t>
            </a:r>
            <a:r>
              <a:rPr lang="cs-CZ" dirty="0"/>
              <a:t>-in-</a:t>
            </a:r>
            <a:r>
              <a:rPr lang="cs-CZ" dirty="0" err="1"/>
              <a:t>one</a:t>
            </a:r>
            <a:r>
              <a:rPr lang="cs-CZ" dirty="0"/>
              <a:t> - dvou nebo tříkomorové vaky. </a:t>
            </a:r>
          </a:p>
          <a:p>
            <a:r>
              <a:rPr lang="cs-CZ" dirty="0"/>
              <a:t>Systémy </a:t>
            </a:r>
            <a:r>
              <a:rPr lang="cs-CZ" dirty="0" err="1"/>
              <a:t>all</a:t>
            </a:r>
            <a:r>
              <a:rPr lang="cs-CZ" dirty="0"/>
              <a:t>-in-</a:t>
            </a:r>
            <a:r>
              <a:rPr lang="cs-CZ" dirty="0" err="1"/>
              <a:t>one</a:t>
            </a:r>
            <a:r>
              <a:rPr lang="cs-CZ" dirty="0"/>
              <a:t> také připravovány v nemocničních lékárnách přesně podle potřeby jednotlivých pacientů. </a:t>
            </a:r>
          </a:p>
          <a:p>
            <a:pPr marL="0" indent="0">
              <a:buNone/>
            </a:pPr>
            <a:endParaRPr lang="cs-CZ" dirty="0"/>
          </a:p>
          <a:p>
            <a:r>
              <a:rPr lang="cs-CZ" dirty="0"/>
              <a:t>Parenterální výživou je nutné zajistit aplikaci </a:t>
            </a:r>
            <a:r>
              <a:rPr lang="cs-CZ" b="1" dirty="0"/>
              <a:t>vody</a:t>
            </a:r>
            <a:r>
              <a:rPr lang="cs-CZ" dirty="0"/>
              <a:t>, která je součástí všech přípravků. </a:t>
            </a:r>
          </a:p>
          <a:p>
            <a:r>
              <a:rPr lang="cs-CZ" dirty="0"/>
              <a:t>Jako </a:t>
            </a:r>
            <a:r>
              <a:rPr lang="cs-CZ" b="1" dirty="0"/>
              <a:t>sacharidový zdroj </a:t>
            </a:r>
            <a:r>
              <a:rPr lang="cs-CZ" dirty="0"/>
              <a:t>energie : </a:t>
            </a:r>
            <a:r>
              <a:rPr lang="cs-CZ" b="1" dirty="0"/>
              <a:t>glukóza</a:t>
            </a:r>
            <a:r>
              <a:rPr lang="cs-CZ" dirty="0"/>
              <a:t>, všechny ostatní cukry byly vyloučeny. </a:t>
            </a:r>
          </a:p>
          <a:p>
            <a:pPr lvl="1"/>
            <a:r>
              <a:rPr lang="cs-CZ" dirty="0">
                <a:solidFill>
                  <a:srgbClr val="0070C0"/>
                </a:solidFill>
              </a:rPr>
              <a:t>Do periferní žíly </a:t>
            </a:r>
            <a:r>
              <a:rPr lang="cs-CZ" dirty="0" err="1">
                <a:solidFill>
                  <a:srgbClr val="0070C0"/>
                </a:solidFill>
              </a:rPr>
              <a:t>glu</a:t>
            </a:r>
            <a:r>
              <a:rPr lang="cs-CZ" dirty="0">
                <a:solidFill>
                  <a:srgbClr val="0070C0"/>
                </a:solidFill>
              </a:rPr>
              <a:t> max. jako 10% roztok.</a:t>
            </a:r>
            <a:r>
              <a:rPr lang="cs-CZ" dirty="0"/>
              <a:t> </a:t>
            </a:r>
          </a:p>
          <a:p>
            <a:pPr lvl="1"/>
            <a:r>
              <a:rPr lang="cs-CZ" dirty="0"/>
              <a:t>Do CŽK je možno podat vyšší koncentrace, tedy 20% a 40%. </a:t>
            </a:r>
          </a:p>
          <a:p>
            <a:pPr lvl="1"/>
            <a:r>
              <a:rPr lang="cs-CZ" dirty="0"/>
              <a:t>Podáváme-li výživu ve vaku, často korigujeme hladinu glykemie </a:t>
            </a:r>
            <a:r>
              <a:rPr lang="cs-CZ" dirty="0">
                <a:solidFill>
                  <a:srgbClr val="0070C0"/>
                </a:solidFill>
              </a:rPr>
              <a:t>současnou aplikaci inzulinu </a:t>
            </a:r>
            <a:r>
              <a:rPr lang="cs-CZ" dirty="0"/>
              <a:t>v lineárním dávkovači nebo pravidelnou aplikaci </a:t>
            </a:r>
            <a:r>
              <a:rPr lang="cs-CZ" dirty="0">
                <a:solidFill>
                  <a:srgbClr val="0070C0"/>
                </a:solidFill>
              </a:rPr>
              <a:t>krátkodobého inzulinu subkutánně</a:t>
            </a:r>
            <a:r>
              <a:rPr lang="cs-CZ" dirty="0"/>
              <a:t>. </a:t>
            </a:r>
          </a:p>
          <a:p>
            <a:r>
              <a:rPr lang="cs-CZ" b="1" dirty="0"/>
              <a:t>Lipidové emulze </a:t>
            </a:r>
            <a:r>
              <a:rPr lang="cs-CZ" dirty="0"/>
              <a:t>10% a 20% roztoky. </a:t>
            </a:r>
          </a:p>
          <a:p>
            <a:pPr lvl="1"/>
            <a:r>
              <a:rPr lang="cs-CZ" dirty="0"/>
              <a:t>Malý objem obsahuje velké množství energie s porovnáním se sacharidy. </a:t>
            </a:r>
          </a:p>
          <a:p>
            <a:pPr lvl="1"/>
            <a:r>
              <a:rPr lang="cs-CZ" dirty="0"/>
              <a:t>Jejich osmolalita je nízká, lze je podávat i do periferních žil.</a:t>
            </a:r>
          </a:p>
          <a:p>
            <a:r>
              <a:rPr lang="cs-CZ" dirty="0"/>
              <a:t> </a:t>
            </a:r>
            <a:r>
              <a:rPr lang="cs-CZ" b="1" dirty="0"/>
              <a:t>Roztoky aminokyselin </a:t>
            </a:r>
            <a:r>
              <a:rPr lang="cs-CZ" dirty="0"/>
              <a:t>přináší </a:t>
            </a:r>
          </a:p>
          <a:p>
            <a:pPr lvl="1"/>
            <a:r>
              <a:rPr lang="cs-CZ" dirty="0"/>
              <a:t>stavební složky pro tělesné bílkoviny (enzymy, imunoglobuliny, srážecí faktory, strukturální proteiny, transportní proteiny apod.).</a:t>
            </a:r>
          </a:p>
          <a:p>
            <a:pPr lvl="1"/>
            <a:r>
              <a:rPr lang="cs-CZ" dirty="0"/>
              <a:t>obvykle 10% a 15%. </a:t>
            </a:r>
          </a:p>
          <a:p>
            <a:pPr lvl="1"/>
            <a:r>
              <a:rPr lang="cs-CZ" dirty="0"/>
              <a:t>ke krytí potřeby bílkovin a energie. </a:t>
            </a:r>
          </a:p>
          <a:p>
            <a:pPr lvl="1"/>
            <a:r>
              <a:rPr lang="cs-CZ" dirty="0"/>
              <a:t>základní roztoky obsahují většinu aminokyselinového spektra. Speciální roztoky pak obsahují většinou aminokyseliny větvené, </a:t>
            </a:r>
            <a:r>
              <a:rPr lang="cs-CZ" dirty="0" err="1"/>
              <a:t>glutamin</a:t>
            </a:r>
            <a:r>
              <a:rPr lang="cs-CZ" dirty="0"/>
              <a:t>, </a:t>
            </a:r>
            <a:r>
              <a:rPr lang="cs-CZ" dirty="0" err="1"/>
              <a:t>taurin</a:t>
            </a:r>
            <a:r>
              <a:rPr lang="cs-CZ" dirty="0"/>
              <a:t> a další směsi zvlášť konstruované pro určité situace například selhání ledvin, jater. </a:t>
            </a:r>
          </a:p>
          <a:p>
            <a:endParaRPr lang="cs-CZ" dirty="0"/>
          </a:p>
        </p:txBody>
      </p:sp>
    </p:spTree>
    <p:extLst>
      <p:ext uri="{BB962C8B-B14F-4D97-AF65-F5344CB8AC3E}">
        <p14:creationId xmlns:p14="http://schemas.microsoft.com/office/powerpoint/2010/main" val="31130571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875B8-2738-4F15-82E9-7AE3489B7C93}"/>
              </a:ext>
            </a:extLst>
          </p:cNvPr>
          <p:cNvSpPr>
            <a:spLocks noGrp="1"/>
          </p:cNvSpPr>
          <p:nvPr>
            <p:ph type="title"/>
          </p:nvPr>
        </p:nvSpPr>
        <p:spPr>
          <a:xfrm>
            <a:off x="114299" y="365125"/>
            <a:ext cx="11764737" cy="1325563"/>
          </a:xfrm>
        </p:spPr>
        <p:txBody>
          <a:bodyPr>
            <a:normAutofit fontScale="90000"/>
          </a:bodyPr>
          <a:lstStyle/>
          <a:p>
            <a:r>
              <a:rPr lang="cs-CZ" b="1" dirty="0"/>
              <a:t>Parenterální výživa „</a:t>
            </a:r>
            <a:r>
              <a:rPr lang="cs-CZ" b="1" dirty="0" err="1"/>
              <a:t>multi-bottle</a:t>
            </a:r>
            <a:r>
              <a:rPr lang="cs-CZ" b="1" dirty="0"/>
              <a:t>“ systémem  a „</a:t>
            </a:r>
            <a:r>
              <a:rPr lang="cs-CZ" b="1" dirty="0" err="1"/>
              <a:t>all</a:t>
            </a:r>
            <a:r>
              <a:rPr lang="cs-CZ" b="1" dirty="0"/>
              <a:t> in </a:t>
            </a:r>
            <a:r>
              <a:rPr lang="cs-CZ" b="1" dirty="0" err="1"/>
              <a:t>one</a:t>
            </a:r>
            <a:r>
              <a:rPr lang="cs-CZ" b="1" dirty="0"/>
              <a:t>“</a:t>
            </a:r>
            <a:br>
              <a:rPr lang="cs-CZ" dirty="0"/>
            </a:br>
            <a:endParaRPr lang="cs-CZ" dirty="0"/>
          </a:p>
        </p:txBody>
      </p:sp>
      <p:sp>
        <p:nvSpPr>
          <p:cNvPr id="3" name="Zástupný symbol pro obsah 2">
            <a:extLst>
              <a:ext uri="{FF2B5EF4-FFF2-40B4-BE49-F238E27FC236}">
                <a16:creationId xmlns:a16="http://schemas.microsoft.com/office/drawing/2014/main" id="{58F5D7AB-6981-4BA2-9197-C838B4A48A1F}"/>
              </a:ext>
            </a:extLst>
          </p:cNvPr>
          <p:cNvSpPr>
            <a:spLocks noGrp="1"/>
          </p:cNvSpPr>
          <p:nvPr>
            <p:ph idx="1"/>
          </p:nvPr>
        </p:nvSpPr>
        <p:spPr>
          <a:xfrm>
            <a:off x="1" y="1265464"/>
            <a:ext cx="9720941" cy="5666015"/>
          </a:xfrm>
        </p:spPr>
        <p:txBody>
          <a:bodyPr>
            <a:normAutofit fontScale="32500" lnSpcReduction="20000"/>
          </a:bodyPr>
          <a:lstStyle/>
          <a:p>
            <a:endParaRPr lang="cs-CZ" dirty="0"/>
          </a:p>
          <a:p>
            <a:pPr marL="0" indent="0">
              <a:buNone/>
            </a:pPr>
            <a:r>
              <a:rPr lang="cs-CZ" sz="4200" b="1" dirty="0"/>
              <a:t>„</a:t>
            </a:r>
            <a:r>
              <a:rPr lang="cs-CZ" sz="4200" b="1" dirty="0" err="1"/>
              <a:t>multi-bottle</a:t>
            </a:r>
            <a:r>
              <a:rPr lang="cs-CZ" sz="4200" b="1" dirty="0"/>
              <a:t>“ systémem </a:t>
            </a:r>
          </a:p>
          <a:p>
            <a:r>
              <a:rPr lang="cs-CZ" sz="3800" dirty="0"/>
              <a:t>Jednotlivé složky výživy podávány odděleně, tzn. v jednotlivých láhvích. </a:t>
            </a:r>
          </a:p>
          <a:p>
            <a:r>
              <a:rPr lang="cs-CZ" sz="3800" dirty="0"/>
              <a:t>Systém zahrnuje podání 6-8 láhví komerčně připravených roztoků/den</a:t>
            </a:r>
          </a:p>
          <a:p>
            <a:r>
              <a:rPr lang="cs-CZ" sz="3800" dirty="0"/>
              <a:t>Logicky je tento systému značně zatěžující pro personál, dochází při něm k vysoké spotřebě zdravotnického materiálu (infuzní soupravy, dezinfekce, spojky) a současně při zvýšeném počtu manipulací s roztoky, infuzními sety a katétry hrozí zvýšený počet mechanických i septických komplikací. </a:t>
            </a:r>
          </a:p>
          <a:p>
            <a:r>
              <a:rPr lang="cs-CZ" sz="3800" dirty="0"/>
              <a:t>Ze všech těchto důvodů se od tohoto systému postupně víceméně upustilo a je nahrazován </a:t>
            </a:r>
            <a:r>
              <a:rPr lang="cs-CZ" sz="3800" b="1" dirty="0"/>
              <a:t>modernějším</a:t>
            </a:r>
            <a:r>
              <a:rPr lang="cs-CZ" sz="3800" dirty="0"/>
              <a:t> systémem „</a:t>
            </a:r>
            <a:r>
              <a:rPr lang="cs-CZ" sz="3800" dirty="0" err="1"/>
              <a:t>all</a:t>
            </a:r>
            <a:r>
              <a:rPr lang="cs-CZ" sz="3800" dirty="0"/>
              <a:t> - in – </a:t>
            </a:r>
            <a:r>
              <a:rPr lang="cs-CZ" sz="3800" dirty="0" err="1"/>
              <a:t>one</a:t>
            </a:r>
            <a:r>
              <a:rPr lang="cs-CZ" sz="3800" dirty="0"/>
              <a:t>“. </a:t>
            </a:r>
          </a:p>
          <a:p>
            <a:pPr marL="0" indent="0">
              <a:buNone/>
            </a:pPr>
            <a:endParaRPr lang="cs-CZ" dirty="0"/>
          </a:p>
          <a:p>
            <a:pPr marL="0" indent="0">
              <a:buNone/>
            </a:pPr>
            <a:r>
              <a:rPr lang="cs-CZ" sz="4200" b="1" dirty="0"/>
              <a:t>Parenterální výživa systémem „</a:t>
            </a:r>
            <a:r>
              <a:rPr lang="cs-CZ" sz="4200" b="1" dirty="0" err="1"/>
              <a:t>all</a:t>
            </a:r>
            <a:r>
              <a:rPr lang="cs-CZ" sz="4200" b="1" dirty="0"/>
              <a:t>–in–</a:t>
            </a:r>
            <a:r>
              <a:rPr lang="cs-CZ" sz="4200" b="1" dirty="0" err="1"/>
              <a:t>one</a:t>
            </a:r>
            <a:r>
              <a:rPr lang="cs-CZ" sz="4200" b="1" dirty="0"/>
              <a:t>“ </a:t>
            </a:r>
            <a:endParaRPr lang="cs-CZ" sz="4200" dirty="0"/>
          </a:p>
          <a:p>
            <a:r>
              <a:rPr lang="cs-CZ" sz="3700" dirty="0"/>
              <a:t>Snazší manipulace </a:t>
            </a:r>
          </a:p>
          <a:p>
            <a:r>
              <a:rPr lang="cs-CZ" sz="3700" dirty="0"/>
              <a:t>Menší riziko komplikací: snižuje se riziko vstupu infekce, příznivější pro pacienta, pohodlnější pro personál. </a:t>
            </a:r>
          </a:p>
          <a:p>
            <a:r>
              <a:rPr lang="cs-CZ" sz="3700" dirty="0"/>
              <a:t>Vak kape obvykle 24 hodin. při podávání se využívají infuzní pumpy. </a:t>
            </a:r>
          </a:p>
          <a:p>
            <a:r>
              <a:rPr lang="cs-CZ" sz="3700" dirty="0"/>
              <a:t>Existují komerčně vyráběné dvoukomorové nebo tříkomorové vaky, kde ke smíchání jednotlivých komor dochází těsně před podáním výživy, nebo se připravuji vaky centrálně v nemocničních lékárnách. </a:t>
            </a:r>
          </a:p>
          <a:p>
            <a:r>
              <a:rPr lang="cs-CZ" sz="3700" dirty="0"/>
              <a:t>Pro přípravu vaku musí být superčisté prostředí. </a:t>
            </a:r>
          </a:p>
          <a:p>
            <a:r>
              <a:rPr lang="cs-CZ" sz="3700" dirty="0"/>
              <a:t>Lékárna musí být vybavena boxem s laminárním prouděním vzduchu, musí mít vyškolené zastupitelné odborníky, kteří budou schopni vak připravit podle rozpisu lékaře </a:t>
            </a:r>
            <a:r>
              <a:rPr lang="cs-CZ" sz="3700" dirty="0" err="1"/>
              <a:t>nutricionisty</a:t>
            </a:r>
            <a:r>
              <a:rPr lang="cs-CZ" sz="3700" dirty="0"/>
              <a:t>. Míchání roztoků do vaků má svá pevná pravidla, která se nesmějí porušit, aby výsledná směs byla správná. </a:t>
            </a:r>
          </a:p>
          <a:p>
            <a:r>
              <a:rPr lang="cs-CZ" sz="3700" b="1" dirty="0"/>
              <a:t>Dvoukomorové vaky </a:t>
            </a:r>
            <a:r>
              <a:rPr lang="cs-CZ" sz="3700" dirty="0"/>
              <a:t>mají v jedné komoře </a:t>
            </a:r>
            <a:r>
              <a:rPr lang="cs-CZ" sz="3700" b="1" dirty="0"/>
              <a:t>glukózu </a:t>
            </a:r>
            <a:r>
              <a:rPr lang="cs-CZ" sz="3700" dirty="0"/>
              <a:t>a v druhé komoře roztok </a:t>
            </a:r>
            <a:r>
              <a:rPr lang="cs-CZ" sz="3700" b="1" dirty="0"/>
              <a:t>aminokyselin</a:t>
            </a:r>
            <a:r>
              <a:rPr lang="cs-CZ" sz="3700" dirty="0"/>
              <a:t>. Stlačením vaku dojde k přerušení přepážky mezi komorami a smícháním obsahu obou komor. Do těchto vaků lze přidávat tukové emulze, vitaminy a stopové prvky. </a:t>
            </a:r>
            <a:r>
              <a:rPr lang="cs-CZ" sz="3700" b="1" dirty="0"/>
              <a:t>Tříkomorové vaky</a:t>
            </a:r>
            <a:r>
              <a:rPr lang="cs-CZ" sz="3700" dirty="0"/>
              <a:t> mají v jedné komoře </a:t>
            </a:r>
            <a:r>
              <a:rPr lang="cs-CZ" sz="3700" b="1" dirty="0"/>
              <a:t>glukózu</a:t>
            </a:r>
            <a:r>
              <a:rPr lang="cs-CZ" sz="3700" dirty="0"/>
              <a:t>. Ve druhé </a:t>
            </a:r>
            <a:r>
              <a:rPr lang="cs-CZ" sz="3700" b="1" dirty="0"/>
              <a:t>aminokyseliny,</a:t>
            </a:r>
            <a:r>
              <a:rPr lang="cs-CZ" sz="3700" dirty="0"/>
              <a:t> ve třetí </a:t>
            </a:r>
            <a:r>
              <a:rPr lang="cs-CZ" sz="3700" b="1" dirty="0"/>
              <a:t>tukovou emulzi</a:t>
            </a:r>
            <a:r>
              <a:rPr lang="cs-CZ" sz="3700" dirty="0"/>
              <a:t>. </a:t>
            </a:r>
          </a:p>
          <a:p>
            <a:r>
              <a:rPr lang="cs-CZ" sz="3700" dirty="0"/>
              <a:t>Stlačením vaku dojde ke smíchání všech tří komor. Vitaminy a stopové prvky lze přidávat podobně jako do dvoukomorových vaků. </a:t>
            </a:r>
          </a:p>
          <a:p>
            <a:r>
              <a:rPr lang="cs-CZ" sz="3700" dirty="0"/>
              <a:t>Výhodou těchto parenterálních přípravků je současné podávání všech základních živin, což lépe simuluje běžný režim příjmu potravy. Každý vak se pro každého nehodí, je třeba individuálně vybírat a respektovat, co pacient potřebuje. Při zahajování parenterální výživy můžeme začít </a:t>
            </a:r>
            <a:r>
              <a:rPr lang="cs-CZ" sz="3700" dirty="0" err="1"/>
              <a:t>hypokalorickým</a:t>
            </a:r>
            <a:r>
              <a:rPr lang="cs-CZ" sz="3700" dirty="0"/>
              <a:t> režimem. </a:t>
            </a:r>
          </a:p>
          <a:p>
            <a:r>
              <a:rPr lang="cs-CZ" sz="3700" dirty="0"/>
              <a:t>Postupně je vhodné výživu měnit tak, aby pacientovi vyhovovala.</a:t>
            </a:r>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16539361-25C7-4D21-B79A-2868D3C3D590}"/>
              </a:ext>
            </a:extLst>
          </p:cNvPr>
          <p:cNvPicPr>
            <a:picLocks noChangeAspect="1"/>
          </p:cNvPicPr>
          <p:nvPr/>
        </p:nvPicPr>
        <p:blipFill>
          <a:blip r:embed="rId2"/>
          <a:stretch>
            <a:fillRect/>
          </a:stretch>
        </p:blipFill>
        <p:spPr>
          <a:xfrm>
            <a:off x="9919607" y="4470394"/>
            <a:ext cx="1616529" cy="2093692"/>
          </a:xfrm>
          <a:prstGeom prst="rect">
            <a:avLst/>
          </a:prstGeom>
        </p:spPr>
      </p:pic>
      <p:pic>
        <p:nvPicPr>
          <p:cNvPr id="9" name="Obrázek 8">
            <a:extLst>
              <a:ext uri="{FF2B5EF4-FFF2-40B4-BE49-F238E27FC236}">
                <a16:creationId xmlns:a16="http://schemas.microsoft.com/office/drawing/2014/main" id="{664767F4-AF0E-41D7-9085-1FCCA90314C7}"/>
              </a:ext>
            </a:extLst>
          </p:cNvPr>
          <p:cNvPicPr>
            <a:picLocks noChangeAspect="1"/>
          </p:cNvPicPr>
          <p:nvPr/>
        </p:nvPicPr>
        <p:blipFill>
          <a:blip r:embed="rId3"/>
          <a:stretch>
            <a:fillRect/>
          </a:stretch>
        </p:blipFill>
        <p:spPr>
          <a:xfrm>
            <a:off x="9760957" y="1115607"/>
            <a:ext cx="2316744" cy="2795085"/>
          </a:xfrm>
          <a:prstGeom prst="rect">
            <a:avLst/>
          </a:prstGeom>
        </p:spPr>
      </p:pic>
    </p:spTree>
    <p:extLst>
      <p:ext uri="{BB962C8B-B14F-4D97-AF65-F5344CB8AC3E}">
        <p14:creationId xmlns:p14="http://schemas.microsoft.com/office/powerpoint/2010/main" val="32711754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A88F0-7273-4678-819E-51653FD28317}"/>
              </a:ext>
            </a:extLst>
          </p:cNvPr>
          <p:cNvSpPr>
            <a:spLocks noGrp="1"/>
          </p:cNvSpPr>
          <p:nvPr>
            <p:ph type="title"/>
          </p:nvPr>
        </p:nvSpPr>
        <p:spPr>
          <a:xfrm>
            <a:off x="138793" y="365125"/>
            <a:ext cx="11215007" cy="1325563"/>
          </a:xfrm>
        </p:spPr>
        <p:txBody>
          <a:bodyPr>
            <a:normAutofit/>
          </a:bodyPr>
          <a:lstStyle/>
          <a:p>
            <a:r>
              <a:rPr lang="cs-CZ" sz="2800" b="1" dirty="0"/>
              <a:t>Přehled nejčastěji užívaných přípravků parenterální výživy </a:t>
            </a:r>
            <a:r>
              <a:rPr lang="cs-CZ" sz="2800" b="1" dirty="0" err="1"/>
              <a:t>all</a:t>
            </a:r>
            <a:r>
              <a:rPr lang="cs-CZ" sz="2800" b="1" dirty="0"/>
              <a:t>-in-</a:t>
            </a:r>
            <a:r>
              <a:rPr lang="cs-CZ" sz="2800" b="1" dirty="0" err="1"/>
              <a:t>one</a:t>
            </a:r>
            <a:br>
              <a:rPr lang="cs-CZ" sz="2800" dirty="0"/>
            </a:br>
            <a:endParaRPr lang="cs-CZ" sz="2800" dirty="0"/>
          </a:p>
        </p:txBody>
      </p:sp>
      <p:sp>
        <p:nvSpPr>
          <p:cNvPr id="3" name="Zástupný symbol pro obsah 2">
            <a:extLst>
              <a:ext uri="{FF2B5EF4-FFF2-40B4-BE49-F238E27FC236}">
                <a16:creationId xmlns:a16="http://schemas.microsoft.com/office/drawing/2014/main" id="{E1EEBDCB-C1A6-46C2-BD83-09661D9F28A9}"/>
              </a:ext>
            </a:extLst>
          </p:cNvPr>
          <p:cNvSpPr>
            <a:spLocks noGrp="1"/>
          </p:cNvSpPr>
          <p:nvPr>
            <p:ph idx="1"/>
          </p:nvPr>
        </p:nvSpPr>
        <p:spPr>
          <a:xfrm>
            <a:off x="204107" y="1825624"/>
            <a:ext cx="11813722" cy="5032375"/>
          </a:xfrm>
        </p:spPr>
        <p:txBody>
          <a:bodyPr/>
          <a:lstStyle/>
          <a:p>
            <a:pPr marL="0" indent="0">
              <a:buNone/>
            </a:pPr>
            <a:endParaRPr lang="cs-CZ" dirty="0"/>
          </a:p>
        </p:txBody>
      </p:sp>
      <p:graphicFrame>
        <p:nvGraphicFramePr>
          <p:cNvPr id="4" name="Tabulka 3">
            <a:extLst>
              <a:ext uri="{FF2B5EF4-FFF2-40B4-BE49-F238E27FC236}">
                <a16:creationId xmlns:a16="http://schemas.microsoft.com/office/drawing/2014/main" id="{59F6226C-CF49-444F-BA5C-7C1189098B9A}"/>
              </a:ext>
            </a:extLst>
          </p:cNvPr>
          <p:cNvGraphicFramePr>
            <a:graphicFrameLocks noGrp="1"/>
          </p:cNvGraphicFramePr>
          <p:nvPr>
            <p:extLst>
              <p:ext uri="{D42A27DB-BD31-4B8C-83A1-F6EECF244321}">
                <p14:modId xmlns:p14="http://schemas.microsoft.com/office/powerpoint/2010/main" val="4251178561"/>
              </p:ext>
            </p:extLst>
          </p:nvPr>
        </p:nvGraphicFramePr>
        <p:xfrm>
          <a:off x="713972" y="2475896"/>
          <a:ext cx="7352341" cy="4382104"/>
        </p:xfrm>
        <a:graphic>
          <a:graphicData uri="http://schemas.openxmlformats.org/drawingml/2006/table">
            <a:tbl>
              <a:tblPr/>
              <a:tblGrid>
                <a:gridCol w="2436469">
                  <a:extLst>
                    <a:ext uri="{9D8B030D-6E8A-4147-A177-3AD203B41FA5}">
                      <a16:colId xmlns:a16="http://schemas.microsoft.com/office/drawing/2014/main" val="3773490419"/>
                    </a:ext>
                  </a:extLst>
                </a:gridCol>
                <a:gridCol w="2457936">
                  <a:extLst>
                    <a:ext uri="{9D8B030D-6E8A-4147-A177-3AD203B41FA5}">
                      <a16:colId xmlns:a16="http://schemas.microsoft.com/office/drawing/2014/main" val="1196319954"/>
                    </a:ext>
                  </a:extLst>
                </a:gridCol>
                <a:gridCol w="2457936">
                  <a:extLst>
                    <a:ext uri="{9D8B030D-6E8A-4147-A177-3AD203B41FA5}">
                      <a16:colId xmlns:a16="http://schemas.microsoft.com/office/drawing/2014/main" val="3672211724"/>
                    </a:ext>
                  </a:extLst>
                </a:gridCol>
              </a:tblGrid>
              <a:tr h="414413">
                <a:tc>
                  <a:txBody>
                    <a:bodyPr/>
                    <a:lstStyle/>
                    <a:p>
                      <a:endParaRPr lang="cs-CZ" sz="1400"/>
                    </a:p>
                  </a:txBody>
                  <a:tcPr marL="0" marR="0" marT="0" marB="0">
                    <a:lnL>
                      <a:noFill/>
                    </a:lnL>
                    <a:lnR>
                      <a:noFill/>
                    </a:lnR>
                    <a:lnT>
                      <a:noFill/>
                    </a:lnT>
                    <a:lnB>
                      <a:noFill/>
                    </a:lnB>
                  </a:tcPr>
                </a:tc>
                <a:tc>
                  <a:txBody>
                    <a:bodyPr/>
                    <a:lstStyle/>
                    <a:p>
                      <a:r>
                        <a:rPr lang="cs-CZ" sz="1400" b="1"/>
                        <a:t>Dvoukomorové vaky</a:t>
                      </a:r>
                      <a:endParaRPr lang="cs-CZ" sz="1400"/>
                    </a:p>
                  </a:txBody>
                  <a:tcPr marL="0" marR="0" marT="0" marB="0">
                    <a:lnL>
                      <a:noFill/>
                    </a:lnL>
                    <a:lnR>
                      <a:noFill/>
                    </a:lnR>
                    <a:lnT>
                      <a:noFill/>
                    </a:lnT>
                    <a:lnB>
                      <a:noFill/>
                    </a:lnB>
                  </a:tcPr>
                </a:tc>
                <a:tc>
                  <a:txBody>
                    <a:bodyPr/>
                    <a:lstStyle/>
                    <a:p>
                      <a:r>
                        <a:rPr lang="cs-CZ" sz="1400" b="1"/>
                        <a:t>Tříkomorové vaky</a:t>
                      </a:r>
                      <a:endParaRPr lang="cs-CZ" sz="1400"/>
                    </a:p>
                  </a:txBody>
                  <a:tcPr marL="0" marR="0" marT="0" marB="0">
                    <a:lnL>
                      <a:noFill/>
                    </a:lnL>
                    <a:lnR>
                      <a:noFill/>
                    </a:lnR>
                    <a:lnT>
                      <a:noFill/>
                    </a:lnT>
                    <a:lnB>
                      <a:noFill/>
                    </a:lnB>
                  </a:tcPr>
                </a:tc>
                <a:extLst>
                  <a:ext uri="{0D108BD9-81ED-4DB2-BD59-A6C34878D82A}">
                    <a16:rowId xmlns:a16="http://schemas.microsoft.com/office/drawing/2014/main" val="2682111025"/>
                  </a:ext>
                </a:extLst>
              </a:tr>
              <a:tr h="207207">
                <a:tc>
                  <a:txBody>
                    <a:bodyPr/>
                    <a:lstStyle/>
                    <a:p>
                      <a:r>
                        <a:rPr lang="cs-CZ" sz="1400"/>
                        <a:t> </a:t>
                      </a:r>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extLst>
                  <a:ext uri="{0D108BD9-81ED-4DB2-BD59-A6C34878D82A}">
                    <a16:rowId xmlns:a16="http://schemas.microsoft.com/office/drawing/2014/main" val="299315636"/>
                  </a:ext>
                </a:extLst>
              </a:tr>
              <a:tr h="414413">
                <a:tc rowSpan="11">
                  <a:txBody>
                    <a:bodyPr/>
                    <a:lstStyle/>
                    <a:p>
                      <a:r>
                        <a:rPr lang="cs-CZ" sz="1400" b="1"/>
                        <a:t> </a:t>
                      </a:r>
                      <a:endParaRPr lang="cs-CZ" sz="1400"/>
                    </a:p>
                    <a:p>
                      <a:r>
                        <a:rPr lang="cs-CZ" sz="1400" b="1"/>
                        <a:t> </a:t>
                      </a:r>
                      <a:endParaRPr lang="cs-CZ" sz="1400"/>
                    </a:p>
                    <a:p>
                      <a:r>
                        <a:rPr lang="cs-CZ" sz="1400" b="1"/>
                        <a:t> </a:t>
                      </a:r>
                      <a:endParaRPr lang="cs-CZ" sz="1400"/>
                    </a:p>
                    <a:p>
                      <a:r>
                        <a:rPr lang="cs-CZ" sz="1400" b="1"/>
                        <a:t> </a:t>
                      </a:r>
                      <a:endParaRPr lang="cs-CZ" sz="1400"/>
                    </a:p>
                    <a:p>
                      <a:r>
                        <a:rPr lang="cs-CZ" sz="1400" b="1"/>
                        <a:t>zástupci roztoků</a:t>
                      </a:r>
                      <a:endParaRPr lang="cs-CZ" sz="1400"/>
                    </a:p>
                    <a:p>
                      <a:r>
                        <a:rPr lang="cs-CZ" sz="1400" b="1"/>
                        <a:t>all-in-one</a:t>
                      </a:r>
                      <a:endParaRPr lang="cs-CZ" sz="1400"/>
                    </a:p>
                  </a:txBody>
                  <a:tcPr marL="0" marR="0" marT="0" marB="0">
                    <a:lnL>
                      <a:noFill/>
                    </a:lnL>
                    <a:lnR>
                      <a:noFill/>
                    </a:lnR>
                    <a:lnT>
                      <a:noFill/>
                    </a:lnT>
                    <a:lnB>
                      <a:noFill/>
                    </a:lnB>
                  </a:tcPr>
                </a:tc>
                <a:tc>
                  <a:txBody>
                    <a:bodyPr/>
                    <a:lstStyle/>
                    <a:p>
                      <a:r>
                        <a:rPr lang="cs-CZ" sz="1400"/>
                        <a:t>Aminomix 1 Novum</a:t>
                      </a:r>
                    </a:p>
                  </a:txBody>
                  <a:tcPr marL="0" marR="0" marT="0" marB="0">
                    <a:lnL>
                      <a:noFill/>
                    </a:lnL>
                    <a:lnR>
                      <a:noFill/>
                    </a:lnR>
                    <a:lnT>
                      <a:noFill/>
                    </a:lnT>
                    <a:lnB>
                      <a:noFill/>
                    </a:lnB>
                  </a:tcPr>
                </a:tc>
                <a:tc>
                  <a:txBody>
                    <a:bodyPr/>
                    <a:lstStyle/>
                    <a:p>
                      <a:r>
                        <a:rPr lang="cs-CZ" sz="1400"/>
                        <a:t>Kabiven</a:t>
                      </a:r>
                    </a:p>
                  </a:txBody>
                  <a:tcPr marL="0" marR="0" marT="0" marB="0">
                    <a:lnL>
                      <a:noFill/>
                    </a:lnL>
                    <a:lnR>
                      <a:noFill/>
                    </a:lnR>
                    <a:lnT>
                      <a:noFill/>
                    </a:lnT>
                    <a:lnB>
                      <a:noFill/>
                    </a:lnB>
                  </a:tcPr>
                </a:tc>
                <a:extLst>
                  <a:ext uri="{0D108BD9-81ED-4DB2-BD59-A6C34878D82A}">
                    <a16:rowId xmlns:a16="http://schemas.microsoft.com/office/drawing/2014/main" val="1690098302"/>
                  </a:ext>
                </a:extLst>
              </a:tr>
              <a:tr h="414413">
                <a:tc vMerge="1">
                  <a:txBody>
                    <a:bodyPr/>
                    <a:lstStyle/>
                    <a:p>
                      <a:endParaRPr lang="cs-CZ"/>
                    </a:p>
                  </a:txBody>
                  <a:tcPr/>
                </a:tc>
                <a:tc>
                  <a:txBody>
                    <a:bodyPr/>
                    <a:lstStyle/>
                    <a:p>
                      <a:r>
                        <a:rPr lang="cs-CZ" sz="1400"/>
                        <a:t>Aminomix 2 Novum</a:t>
                      </a:r>
                    </a:p>
                  </a:txBody>
                  <a:tcPr marL="0" marR="0" marT="0" marB="0">
                    <a:lnL>
                      <a:noFill/>
                    </a:lnL>
                    <a:lnR>
                      <a:noFill/>
                    </a:lnR>
                    <a:lnT>
                      <a:noFill/>
                    </a:lnT>
                    <a:lnB>
                      <a:noFill/>
                    </a:lnB>
                  </a:tcPr>
                </a:tc>
                <a:tc>
                  <a:txBody>
                    <a:bodyPr/>
                    <a:lstStyle/>
                    <a:p>
                      <a:r>
                        <a:rPr lang="cs-CZ" sz="1400"/>
                        <a:t>Kabiven peripheral</a:t>
                      </a:r>
                    </a:p>
                  </a:txBody>
                  <a:tcPr marL="0" marR="0" marT="0" marB="0">
                    <a:lnL>
                      <a:noFill/>
                    </a:lnL>
                    <a:lnR>
                      <a:noFill/>
                    </a:lnR>
                    <a:lnT>
                      <a:noFill/>
                    </a:lnT>
                    <a:lnB>
                      <a:noFill/>
                    </a:lnB>
                  </a:tcPr>
                </a:tc>
                <a:extLst>
                  <a:ext uri="{0D108BD9-81ED-4DB2-BD59-A6C34878D82A}">
                    <a16:rowId xmlns:a16="http://schemas.microsoft.com/office/drawing/2014/main" val="18670448"/>
                  </a:ext>
                </a:extLst>
              </a:tr>
              <a:tr h="414413">
                <a:tc vMerge="1">
                  <a:txBody>
                    <a:bodyPr/>
                    <a:lstStyle/>
                    <a:p>
                      <a:endParaRPr lang="cs-CZ"/>
                    </a:p>
                  </a:txBody>
                  <a:tcPr/>
                </a:tc>
                <a:tc>
                  <a:txBody>
                    <a:bodyPr/>
                    <a:lstStyle/>
                    <a:p>
                      <a:r>
                        <a:rPr lang="cs-CZ" sz="1400"/>
                        <a:t>Aminomix 3 Novum</a:t>
                      </a:r>
                    </a:p>
                  </a:txBody>
                  <a:tcPr marL="0" marR="0" marT="0" marB="0">
                    <a:lnL>
                      <a:noFill/>
                    </a:lnL>
                    <a:lnR>
                      <a:noFill/>
                    </a:lnR>
                    <a:lnT>
                      <a:noFill/>
                    </a:lnT>
                    <a:lnB>
                      <a:noFill/>
                    </a:lnB>
                  </a:tcPr>
                </a:tc>
                <a:tc>
                  <a:txBody>
                    <a:bodyPr/>
                    <a:lstStyle/>
                    <a:p>
                      <a:r>
                        <a:rPr lang="cs-CZ" sz="1400"/>
                        <a:t>Nutriflex lipid peri</a:t>
                      </a:r>
                    </a:p>
                  </a:txBody>
                  <a:tcPr marL="0" marR="0" marT="0" marB="0">
                    <a:lnL>
                      <a:noFill/>
                    </a:lnL>
                    <a:lnR>
                      <a:noFill/>
                    </a:lnR>
                    <a:lnT>
                      <a:noFill/>
                    </a:lnT>
                    <a:lnB>
                      <a:noFill/>
                    </a:lnB>
                  </a:tcPr>
                </a:tc>
                <a:extLst>
                  <a:ext uri="{0D108BD9-81ED-4DB2-BD59-A6C34878D82A}">
                    <a16:rowId xmlns:a16="http://schemas.microsoft.com/office/drawing/2014/main" val="1977925736"/>
                  </a:ext>
                </a:extLst>
              </a:tr>
              <a:tr h="414413">
                <a:tc vMerge="1">
                  <a:txBody>
                    <a:bodyPr/>
                    <a:lstStyle/>
                    <a:p>
                      <a:endParaRPr lang="cs-CZ"/>
                    </a:p>
                  </a:txBody>
                  <a:tcPr/>
                </a:tc>
                <a:tc>
                  <a:txBody>
                    <a:bodyPr/>
                    <a:lstStyle/>
                    <a:p>
                      <a:r>
                        <a:rPr lang="cs-CZ" sz="1400"/>
                        <a:t>Clinimix N9</a:t>
                      </a:r>
                    </a:p>
                  </a:txBody>
                  <a:tcPr marL="0" marR="0" marT="0" marB="0">
                    <a:lnL>
                      <a:noFill/>
                    </a:lnL>
                    <a:lnR>
                      <a:noFill/>
                    </a:lnR>
                    <a:lnT>
                      <a:noFill/>
                    </a:lnT>
                    <a:lnB>
                      <a:noFill/>
                    </a:lnB>
                  </a:tcPr>
                </a:tc>
                <a:tc>
                  <a:txBody>
                    <a:bodyPr/>
                    <a:lstStyle/>
                    <a:p>
                      <a:r>
                        <a:rPr lang="cs-CZ" sz="1400"/>
                        <a:t>Nutriflex lipid plus</a:t>
                      </a:r>
                    </a:p>
                  </a:txBody>
                  <a:tcPr marL="0" marR="0" marT="0" marB="0">
                    <a:lnL>
                      <a:noFill/>
                    </a:lnL>
                    <a:lnR>
                      <a:noFill/>
                    </a:lnR>
                    <a:lnT>
                      <a:noFill/>
                    </a:lnT>
                    <a:lnB>
                      <a:noFill/>
                    </a:lnB>
                  </a:tcPr>
                </a:tc>
                <a:extLst>
                  <a:ext uri="{0D108BD9-81ED-4DB2-BD59-A6C34878D82A}">
                    <a16:rowId xmlns:a16="http://schemas.microsoft.com/office/drawing/2014/main" val="746163522"/>
                  </a:ext>
                </a:extLst>
              </a:tr>
              <a:tr h="414413">
                <a:tc vMerge="1">
                  <a:txBody>
                    <a:bodyPr/>
                    <a:lstStyle/>
                    <a:p>
                      <a:endParaRPr lang="cs-CZ"/>
                    </a:p>
                  </a:txBody>
                  <a:tcPr/>
                </a:tc>
                <a:tc>
                  <a:txBody>
                    <a:bodyPr/>
                    <a:lstStyle/>
                    <a:p>
                      <a:r>
                        <a:rPr lang="cs-CZ" sz="1400"/>
                        <a:t>Clinimix N14</a:t>
                      </a:r>
                    </a:p>
                  </a:txBody>
                  <a:tcPr marL="0" marR="0" marT="0" marB="0">
                    <a:lnL>
                      <a:noFill/>
                    </a:lnL>
                    <a:lnR>
                      <a:noFill/>
                    </a:lnR>
                    <a:lnT>
                      <a:noFill/>
                    </a:lnT>
                    <a:lnB>
                      <a:noFill/>
                    </a:lnB>
                  </a:tcPr>
                </a:tc>
                <a:tc>
                  <a:txBody>
                    <a:bodyPr/>
                    <a:lstStyle/>
                    <a:p>
                      <a:r>
                        <a:rPr lang="cs-CZ" sz="1400"/>
                        <a:t>Nutriflex lipid special</a:t>
                      </a:r>
                    </a:p>
                  </a:txBody>
                  <a:tcPr marL="0" marR="0" marT="0" marB="0">
                    <a:lnL>
                      <a:noFill/>
                    </a:lnL>
                    <a:lnR>
                      <a:noFill/>
                    </a:lnR>
                    <a:lnT>
                      <a:noFill/>
                    </a:lnT>
                    <a:lnB>
                      <a:noFill/>
                    </a:lnB>
                  </a:tcPr>
                </a:tc>
                <a:extLst>
                  <a:ext uri="{0D108BD9-81ED-4DB2-BD59-A6C34878D82A}">
                    <a16:rowId xmlns:a16="http://schemas.microsoft.com/office/drawing/2014/main" val="3660989933"/>
                  </a:ext>
                </a:extLst>
              </a:tr>
              <a:tr h="207207">
                <a:tc vMerge="1">
                  <a:txBody>
                    <a:bodyPr/>
                    <a:lstStyle/>
                    <a:p>
                      <a:endParaRPr lang="cs-CZ"/>
                    </a:p>
                  </a:txBody>
                  <a:tcPr/>
                </a:tc>
                <a:tc>
                  <a:txBody>
                    <a:bodyPr/>
                    <a:lstStyle/>
                    <a:p>
                      <a:r>
                        <a:rPr lang="cs-CZ" sz="1400"/>
                        <a:t>Clinimix N17</a:t>
                      </a:r>
                    </a:p>
                  </a:txBody>
                  <a:tcPr marL="0" marR="0" marT="0" marB="0">
                    <a:lnL>
                      <a:noFill/>
                    </a:lnL>
                    <a:lnR>
                      <a:noFill/>
                    </a:lnR>
                    <a:lnT>
                      <a:noFill/>
                    </a:lnT>
                    <a:lnB>
                      <a:noFill/>
                    </a:lnB>
                  </a:tcPr>
                </a:tc>
                <a:tc>
                  <a:txBody>
                    <a:bodyPr/>
                    <a:lstStyle/>
                    <a:p>
                      <a:r>
                        <a:rPr lang="cs-CZ" sz="1400"/>
                        <a:t>OliClinomel N4</a:t>
                      </a:r>
                    </a:p>
                  </a:txBody>
                  <a:tcPr marL="0" marR="0" marT="0" marB="0">
                    <a:lnL>
                      <a:noFill/>
                    </a:lnL>
                    <a:lnR>
                      <a:noFill/>
                    </a:lnR>
                    <a:lnT>
                      <a:noFill/>
                    </a:lnT>
                    <a:lnB>
                      <a:noFill/>
                    </a:lnB>
                  </a:tcPr>
                </a:tc>
                <a:extLst>
                  <a:ext uri="{0D108BD9-81ED-4DB2-BD59-A6C34878D82A}">
                    <a16:rowId xmlns:a16="http://schemas.microsoft.com/office/drawing/2014/main" val="391693441"/>
                  </a:ext>
                </a:extLst>
              </a:tr>
              <a:tr h="207207">
                <a:tc vMerge="1">
                  <a:txBody>
                    <a:bodyPr/>
                    <a:lstStyle/>
                    <a:p>
                      <a:endParaRPr lang="cs-CZ"/>
                    </a:p>
                  </a:txBody>
                  <a:tcPr/>
                </a:tc>
                <a:tc>
                  <a:txBody>
                    <a:bodyPr/>
                    <a:lstStyle/>
                    <a:p>
                      <a:r>
                        <a:rPr lang="cs-CZ" sz="1400"/>
                        <a:t>Nutriflex basal</a:t>
                      </a:r>
                    </a:p>
                  </a:txBody>
                  <a:tcPr marL="0" marR="0" marT="0" marB="0">
                    <a:lnL>
                      <a:noFill/>
                    </a:lnL>
                    <a:lnR>
                      <a:noFill/>
                    </a:lnR>
                    <a:lnT>
                      <a:noFill/>
                    </a:lnT>
                    <a:lnB>
                      <a:noFill/>
                    </a:lnB>
                  </a:tcPr>
                </a:tc>
                <a:tc>
                  <a:txBody>
                    <a:bodyPr/>
                    <a:lstStyle/>
                    <a:p>
                      <a:r>
                        <a:rPr lang="cs-CZ" sz="1400"/>
                        <a:t>OliClinomel N6</a:t>
                      </a:r>
                    </a:p>
                  </a:txBody>
                  <a:tcPr marL="0" marR="0" marT="0" marB="0">
                    <a:lnL>
                      <a:noFill/>
                    </a:lnL>
                    <a:lnR>
                      <a:noFill/>
                    </a:lnR>
                    <a:lnT>
                      <a:noFill/>
                    </a:lnT>
                    <a:lnB>
                      <a:noFill/>
                    </a:lnB>
                  </a:tcPr>
                </a:tc>
                <a:extLst>
                  <a:ext uri="{0D108BD9-81ED-4DB2-BD59-A6C34878D82A}">
                    <a16:rowId xmlns:a16="http://schemas.microsoft.com/office/drawing/2014/main" val="1234229768"/>
                  </a:ext>
                </a:extLst>
              </a:tr>
              <a:tr h="207207">
                <a:tc vMerge="1">
                  <a:txBody>
                    <a:bodyPr/>
                    <a:lstStyle/>
                    <a:p>
                      <a:endParaRPr lang="cs-CZ"/>
                    </a:p>
                  </a:txBody>
                  <a:tcPr/>
                </a:tc>
                <a:tc>
                  <a:txBody>
                    <a:bodyPr/>
                    <a:lstStyle/>
                    <a:p>
                      <a:r>
                        <a:rPr lang="cs-CZ" sz="1400"/>
                        <a:t>Nutriflex peri</a:t>
                      </a:r>
                    </a:p>
                  </a:txBody>
                  <a:tcPr marL="0" marR="0" marT="0" marB="0">
                    <a:lnL>
                      <a:noFill/>
                    </a:lnL>
                    <a:lnR>
                      <a:noFill/>
                    </a:lnR>
                    <a:lnT>
                      <a:noFill/>
                    </a:lnT>
                    <a:lnB>
                      <a:noFill/>
                    </a:lnB>
                  </a:tcPr>
                </a:tc>
                <a:tc>
                  <a:txBody>
                    <a:bodyPr/>
                    <a:lstStyle/>
                    <a:p>
                      <a:r>
                        <a:rPr lang="cs-CZ" sz="1400"/>
                        <a:t>OliClinomel N7</a:t>
                      </a:r>
                    </a:p>
                  </a:txBody>
                  <a:tcPr marL="0" marR="0" marT="0" marB="0">
                    <a:lnL>
                      <a:noFill/>
                    </a:lnL>
                    <a:lnR>
                      <a:noFill/>
                    </a:lnR>
                    <a:lnT>
                      <a:noFill/>
                    </a:lnT>
                    <a:lnB>
                      <a:noFill/>
                    </a:lnB>
                  </a:tcPr>
                </a:tc>
                <a:extLst>
                  <a:ext uri="{0D108BD9-81ED-4DB2-BD59-A6C34878D82A}">
                    <a16:rowId xmlns:a16="http://schemas.microsoft.com/office/drawing/2014/main" val="691279229"/>
                  </a:ext>
                </a:extLst>
              </a:tr>
              <a:tr h="207207">
                <a:tc vMerge="1">
                  <a:txBody>
                    <a:bodyPr/>
                    <a:lstStyle/>
                    <a:p>
                      <a:endParaRPr lang="cs-CZ"/>
                    </a:p>
                  </a:txBody>
                  <a:tcPr/>
                </a:tc>
                <a:tc>
                  <a:txBody>
                    <a:bodyPr/>
                    <a:lstStyle/>
                    <a:p>
                      <a:r>
                        <a:rPr lang="cs-CZ" sz="1400"/>
                        <a:t>Nutriflex plus</a:t>
                      </a:r>
                    </a:p>
                  </a:txBody>
                  <a:tcPr marL="0" marR="0" marT="0" marB="0">
                    <a:lnL>
                      <a:noFill/>
                    </a:lnL>
                    <a:lnR>
                      <a:noFill/>
                    </a:lnR>
                    <a:lnT>
                      <a:noFill/>
                    </a:lnT>
                    <a:lnB>
                      <a:noFill/>
                    </a:lnB>
                  </a:tcPr>
                </a:tc>
                <a:tc>
                  <a:txBody>
                    <a:bodyPr/>
                    <a:lstStyle/>
                    <a:p>
                      <a:r>
                        <a:rPr lang="cs-CZ" sz="1400"/>
                        <a:t>OliClinomel N8</a:t>
                      </a:r>
                    </a:p>
                  </a:txBody>
                  <a:tcPr marL="0" marR="0" marT="0" marB="0">
                    <a:lnL>
                      <a:noFill/>
                    </a:lnL>
                    <a:lnR>
                      <a:noFill/>
                    </a:lnR>
                    <a:lnT>
                      <a:noFill/>
                    </a:lnT>
                    <a:lnB>
                      <a:noFill/>
                    </a:lnB>
                  </a:tcPr>
                </a:tc>
                <a:extLst>
                  <a:ext uri="{0D108BD9-81ED-4DB2-BD59-A6C34878D82A}">
                    <a16:rowId xmlns:a16="http://schemas.microsoft.com/office/drawing/2014/main" val="1726150174"/>
                  </a:ext>
                </a:extLst>
              </a:tr>
              <a:tr h="414413">
                <a:tc vMerge="1">
                  <a:txBody>
                    <a:bodyPr/>
                    <a:lstStyle/>
                    <a:p>
                      <a:endParaRPr lang="cs-CZ"/>
                    </a:p>
                  </a:txBody>
                  <a:tcPr/>
                </a:tc>
                <a:tc>
                  <a:txBody>
                    <a:bodyPr/>
                    <a:lstStyle/>
                    <a:p>
                      <a:r>
                        <a:rPr lang="cs-CZ" sz="1400"/>
                        <a:t>Nutriflex special</a:t>
                      </a:r>
                    </a:p>
                  </a:txBody>
                  <a:tcPr marL="0" marR="0" marT="0" marB="0">
                    <a:lnL>
                      <a:noFill/>
                    </a:lnL>
                    <a:lnR>
                      <a:noFill/>
                    </a:lnR>
                    <a:lnT>
                      <a:noFill/>
                    </a:lnT>
                    <a:lnB>
                      <a:noFill/>
                    </a:lnB>
                  </a:tcPr>
                </a:tc>
                <a:tc>
                  <a:txBody>
                    <a:bodyPr/>
                    <a:lstStyle/>
                    <a:p>
                      <a:r>
                        <a:rPr lang="cs-CZ" sz="1400"/>
                        <a:t>StruktoKabiven </a:t>
                      </a:r>
                    </a:p>
                  </a:txBody>
                  <a:tcPr marL="0" marR="0" marT="0" marB="0">
                    <a:lnL>
                      <a:noFill/>
                    </a:lnL>
                    <a:lnR>
                      <a:noFill/>
                    </a:lnR>
                    <a:lnT>
                      <a:noFill/>
                    </a:lnT>
                    <a:lnB>
                      <a:noFill/>
                    </a:lnB>
                  </a:tcPr>
                </a:tc>
                <a:extLst>
                  <a:ext uri="{0D108BD9-81ED-4DB2-BD59-A6C34878D82A}">
                    <a16:rowId xmlns:a16="http://schemas.microsoft.com/office/drawing/2014/main" val="3597111774"/>
                  </a:ext>
                </a:extLst>
              </a:tr>
              <a:tr h="414413">
                <a:tc vMerge="1">
                  <a:txBody>
                    <a:bodyPr/>
                    <a:lstStyle/>
                    <a:p>
                      <a:endParaRPr lang="cs-CZ"/>
                    </a:p>
                  </a:txBody>
                  <a:tcPr/>
                </a:tc>
                <a:tc>
                  <a:txBody>
                    <a:bodyPr/>
                    <a:lstStyle/>
                    <a:p>
                      <a:r>
                        <a:rPr lang="cs-CZ" sz="1400"/>
                        <a:t> </a:t>
                      </a:r>
                    </a:p>
                  </a:txBody>
                  <a:tcPr marL="0" marR="0" marT="0" marB="0">
                    <a:lnL>
                      <a:noFill/>
                    </a:lnL>
                    <a:lnR>
                      <a:noFill/>
                    </a:lnR>
                    <a:lnT>
                      <a:noFill/>
                    </a:lnT>
                    <a:lnB>
                      <a:noFill/>
                    </a:lnB>
                  </a:tcPr>
                </a:tc>
                <a:tc>
                  <a:txBody>
                    <a:bodyPr/>
                    <a:lstStyle/>
                    <a:p>
                      <a:r>
                        <a:rPr lang="cs-CZ" sz="1400" dirty="0" err="1"/>
                        <a:t>StruktoKabiven</a:t>
                      </a:r>
                      <a:r>
                        <a:rPr lang="cs-CZ" sz="1400" dirty="0"/>
                        <a:t> </a:t>
                      </a:r>
                      <a:r>
                        <a:rPr lang="cs-CZ" sz="1400" dirty="0" err="1"/>
                        <a:t>peripheral</a:t>
                      </a:r>
                      <a:endParaRPr lang="cs-CZ" sz="1400" dirty="0"/>
                    </a:p>
                  </a:txBody>
                  <a:tcPr marL="0" marR="0" marT="0" marB="0">
                    <a:lnL>
                      <a:noFill/>
                    </a:lnL>
                    <a:lnR>
                      <a:noFill/>
                    </a:lnR>
                    <a:lnT>
                      <a:noFill/>
                    </a:lnT>
                    <a:lnB>
                      <a:noFill/>
                    </a:lnB>
                  </a:tcPr>
                </a:tc>
                <a:extLst>
                  <a:ext uri="{0D108BD9-81ED-4DB2-BD59-A6C34878D82A}">
                    <a16:rowId xmlns:a16="http://schemas.microsoft.com/office/drawing/2014/main" val="1028047146"/>
                  </a:ext>
                </a:extLst>
              </a:tr>
            </a:tbl>
          </a:graphicData>
        </a:graphic>
      </p:graphicFrame>
      <p:sp>
        <p:nvSpPr>
          <p:cNvPr id="5" name="Rectangle 1">
            <a:extLst>
              <a:ext uri="{FF2B5EF4-FFF2-40B4-BE49-F238E27FC236}">
                <a16:creationId xmlns:a16="http://schemas.microsoft.com/office/drawing/2014/main" id="{46C268BA-16A2-4B5B-87B3-42161BB5C7A6}"/>
              </a:ext>
            </a:extLst>
          </p:cNvPr>
          <p:cNvSpPr>
            <a:spLocks noChangeArrowheads="1"/>
          </p:cNvSpPr>
          <p:nvPr/>
        </p:nvSpPr>
        <p:spPr bwMode="auto">
          <a:xfrm>
            <a:off x="713694" y="2475420"/>
            <a:ext cx="27282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3018052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B4E26-9C6D-4D73-924A-EFD9FBAC59AD}"/>
              </a:ext>
            </a:extLst>
          </p:cNvPr>
          <p:cNvSpPr>
            <a:spLocks noGrp="1"/>
          </p:cNvSpPr>
          <p:nvPr>
            <p:ph type="title"/>
          </p:nvPr>
        </p:nvSpPr>
        <p:spPr/>
        <p:txBody>
          <a:bodyPr/>
          <a:lstStyle/>
          <a:p>
            <a:r>
              <a:rPr lang="cs-CZ" b="1" dirty="0"/>
              <a:t>4.2 Způsoby aplikace parenterální výživy</a:t>
            </a:r>
            <a:br>
              <a:rPr lang="cs-CZ" b="1" dirty="0"/>
            </a:br>
            <a:endParaRPr lang="cs-CZ" dirty="0"/>
          </a:p>
        </p:txBody>
      </p:sp>
      <p:sp>
        <p:nvSpPr>
          <p:cNvPr id="4" name="Zástupný symbol pro text 3">
            <a:extLst>
              <a:ext uri="{FF2B5EF4-FFF2-40B4-BE49-F238E27FC236}">
                <a16:creationId xmlns:a16="http://schemas.microsoft.com/office/drawing/2014/main" id="{85DCEAE9-7793-4989-975B-5E371433C2F1}"/>
              </a:ext>
            </a:extLst>
          </p:cNvPr>
          <p:cNvSpPr>
            <a:spLocks noGrp="1"/>
          </p:cNvSpPr>
          <p:nvPr>
            <p:ph type="body" idx="1"/>
          </p:nvPr>
        </p:nvSpPr>
        <p:spPr>
          <a:xfrm>
            <a:off x="122464" y="1681163"/>
            <a:ext cx="5875111" cy="823912"/>
          </a:xfrm>
        </p:spPr>
        <p:txBody>
          <a:bodyPr/>
          <a:lstStyle/>
          <a:p>
            <a:r>
              <a:rPr lang="cs-CZ" dirty="0"/>
              <a:t>Periferní parenterální výživa </a:t>
            </a:r>
          </a:p>
          <a:p>
            <a:endParaRPr lang="cs-CZ" dirty="0"/>
          </a:p>
        </p:txBody>
      </p:sp>
      <p:sp>
        <p:nvSpPr>
          <p:cNvPr id="3" name="Zástupný symbol pro obsah 2">
            <a:extLst>
              <a:ext uri="{FF2B5EF4-FFF2-40B4-BE49-F238E27FC236}">
                <a16:creationId xmlns:a16="http://schemas.microsoft.com/office/drawing/2014/main" id="{EB27AA34-38C6-4161-9FE0-79A41F2034AE}"/>
              </a:ext>
            </a:extLst>
          </p:cNvPr>
          <p:cNvSpPr>
            <a:spLocks noGrp="1"/>
          </p:cNvSpPr>
          <p:nvPr>
            <p:ph sz="half" idx="2"/>
          </p:nvPr>
        </p:nvSpPr>
        <p:spPr>
          <a:xfrm>
            <a:off x="122464" y="2139044"/>
            <a:ext cx="6071963" cy="4718956"/>
          </a:xfrm>
        </p:spPr>
        <p:txBody>
          <a:bodyPr>
            <a:normAutofit fontScale="62500" lnSpcReduction="20000"/>
          </a:bodyPr>
          <a:lstStyle/>
          <a:p>
            <a:pPr marL="0" indent="0">
              <a:buNone/>
            </a:pPr>
            <a:endParaRPr lang="cs-CZ" dirty="0"/>
          </a:p>
          <a:p>
            <a:r>
              <a:rPr lang="cs-CZ" dirty="0"/>
              <a:t>maximální osmolalita dodávané výživy by měla být do   </a:t>
            </a:r>
            <a:r>
              <a:rPr lang="cs-CZ" b="1" dirty="0"/>
              <a:t>600-800 </a:t>
            </a:r>
            <a:r>
              <a:rPr lang="cs-CZ" b="1" dirty="0" err="1"/>
              <a:t>mosmol</a:t>
            </a:r>
            <a:r>
              <a:rPr lang="cs-CZ" b="1" dirty="0"/>
              <a:t>/l .</a:t>
            </a:r>
            <a:r>
              <a:rPr lang="cs-CZ" dirty="0"/>
              <a:t> Tato podmínka vyžaduje výživu ředit a tím dodávat pacientovi velké objemy tekutin. </a:t>
            </a:r>
          </a:p>
          <a:p>
            <a:r>
              <a:rPr lang="cs-CZ" dirty="0"/>
              <a:t>Periferní přístup při podávání do 7 dnů. </a:t>
            </a:r>
          </a:p>
          <a:p>
            <a:r>
              <a:rPr lang="cs-CZ" dirty="0"/>
              <a:t>Vzhledem k </a:t>
            </a:r>
            <a:r>
              <a:rPr lang="cs-CZ" dirty="0" err="1"/>
              <a:t>hyperosmolalitě</a:t>
            </a:r>
            <a:r>
              <a:rPr lang="cs-CZ" dirty="0"/>
              <a:t> podávaných roztoků a trvalému mechanickému dráždění je periferní žíla ohrožena lokálním zánětem-flebitidou. </a:t>
            </a:r>
          </a:p>
          <a:p>
            <a:r>
              <a:rPr lang="cs-CZ" dirty="0"/>
              <a:t>Periferní přístup - eliminující riziko centrální katetrizace- se využívá zejména v případech, </a:t>
            </a:r>
          </a:p>
          <a:p>
            <a:pPr lvl="1"/>
            <a:r>
              <a:rPr lang="cs-CZ" dirty="0"/>
              <a:t>kdy není možná katetrizace centrálních žil, nebo </a:t>
            </a:r>
          </a:p>
          <a:p>
            <a:pPr lvl="1"/>
            <a:r>
              <a:rPr lang="cs-CZ" dirty="0"/>
              <a:t>během přechodného období při katétrové sepsi či bakteriémii, kdy chceme zabránit následné infekci centrálního katétru. </a:t>
            </a:r>
          </a:p>
          <a:p>
            <a:pPr marL="0" indent="0">
              <a:buNone/>
            </a:pPr>
            <a:endParaRPr lang="cs-CZ" dirty="0"/>
          </a:p>
          <a:p>
            <a:pPr marL="0" indent="0">
              <a:buNone/>
            </a:pPr>
            <a:endParaRPr lang="cs-CZ" dirty="0"/>
          </a:p>
          <a:p>
            <a:endParaRPr lang="cs-CZ" dirty="0"/>
          </a:p>
        </p:txBody>
      </p:sp>
      <p:sp>
        <p:nvSpPr>
          <p:cNvPr id="5" name="Zástupný symbol pro text 4">
            <a:extLst>
              <a:ext uri="{FF2B5EF4-FFF2-40B4-BE49-F238E27FC236}">
                <a16:creationId xmlns:a16="http://schemas.microsoft.com/office/drawing/2014/main" id="{F5B36381-2FF6-441A-A990-C10E670BE524}"/>
              </a:ext>
            </a:extLst>
          </p:cNvPr>
          <p:cNvSpPr>
            <a:spLocks noGrp="1"/>
          </p:cNvSpPr>
          <p:nvPr>
            <p:ph type="body" sz="quarter" idx="3"/>
          </p:nvPr>
        </p:nvSpPr>
        <p:spPr>
          <a:xfrm>
            <a:off x="6096000" y="1257302"/>
            <a:ext cx="5973536" cy="823912"/>
          </a:xfrm>
        </p:spPr>
        <p:txBody>
          <a:bodyPr/>
          <a:lstStyle/>
          <a:p>
            <a:r>
              <a:rPr lang="cs-CZ" dirty="0"/>
              <a:t>Přístupové cesty periferní parenterální výživy</a:t>
            </a:r>
          </a:p>
          <a:p>
            <a:endParaRPr lang="cs-CZ" dirty="0"/>
          </a:p>
        </p:txBody>
      </p:sp>
      <p:sp>
        <p:nvSpPr>
          <p:cNvPr id="6" name="Zástupný symbol pro obsah 5">
            <a:extLst>
              <a:ext uri="{FF2B5EF4-FFF2-40B4-BE49-F238E27FC236}">
                <a16:creationId xmlns:a16="http://schemas.microsoft.com/office/drawing/2014/main" id="{1632A178-F464-49C4-AAA5-3DFC12D5C3CE}"/>
              </a:ext>
            </a:extLst>
          </p:cNvPr>
          <p:cNvSpPr>
            <a:spLocks noGrp="1"/>
          </p:cNvSpPr>
          <p:nvPr>
            <p:ph sz="quarter" idx="4"/>
          </p:nvPr>
        </p:nvSpPr>
        <p:spPr>
          <a:xfrm>
            <a:off x="6172200" y="1918607"/>
            <a:ext cx="6019800" cy="4882243"/>
          </a:xfrm>
        </p:spPr>
        <p:txBody>
          <a:bodyPr>
            <a:normAutofit fontScale="62500" lnSpcReduction="20000"/>
          </a:bodyPr>
          <a:lstStyle/>
          <a:p>
            <a:r>
              <a:rPr lang="cs-CZ" dirty="0"/>
              <a:t>povrchové žíly horních končetin –</a:t>
            </a:r>
          </a:p>
          <a:p>
            <a:pPr lvl="1"/>
            <a:r>
              <a:rPr lang="cs-CZ" dirty="0"/>
              <a:t>nejčastěji </a:t>
            </a:r>
            <a:r>
              <a:rPr lang="cs-CZ" dirty="0" err="1"/>
              <a:t>vena</a:t>
            </a:r>
            <a:r>
              <a:rPr lang="cs-CZ" dirty="0"/>
              <a:t> </a:t>
            </a:r>
            <a:r>
              <a:rPr lang="cs-CZ" dirty="0" err="1"/>
              <a:t>cephalica</a:t>
            </a:r>
            <a:r>
              <a:rPr lang="cs-CZ" dirty="0"/>
              <a:t> a </a:t>
            </a:r>
            <a:r>
              <a:rPr lang="cs-CZ" dirty="0" err="1"/>
              <a:t>vena</a:t>
            </a:r>
            <a:r>
              <a:rPr lang="cs-CZ" dirty="0"/>
              <a:t> </a:t>
            </a:r>
            <a:r>
              <a:rPr lang="cs-CZ" dirty="0" err="1"/>
              <a:t>basilica</a:t>
            </a:r>
            <a:endParaRPr lang="cs-CZ" dirty="0"/>
          </a:p>
          <a:p>
            <a:pPr lvl="1"/>
            <a:r>
              <a:rPr lang="cs-CZ" dirty="0"/>
              <a:t>kubitální jamka</a:t>
            </a:r>
          </a:p>
          <a:p>
            <a:pPr lvl="1"/>
            <a:r>
              <a:rPr lang="cs-CZ" dirty="0"/>
              <a:t>žíly předloktí</a:t>
            </a:r>
          </a:p>
          <a:p>
            <a:pPr lvl="1"/>
            <a:r>
              <a:rPr lang="cs-CZ" dirty="0"/>
              <a:t>výjimečně i hřbetu ruky. </a:t>
            </a:r>
          </a:p>
          <a:p>
            <a:r>
              <a:rPr lang="cs-CZ" dirty="0"/>
              <a:t>žíly dolních končetin nejsou pro </a:t>
            </a:r>
            <a:r>
              <a:rPr lang="cs-CZ" dirty="0" err="1"/>
              <a:t>kanylaci</a:t>
            </a:r>
            <a:r>
              <a:rPr lang="cs-CZ" dirty="0"/>
              <a:t> doporučované pro riziko </a:t>
            </a:r>
            <a:r>
              <a:rPr lang="cs-CZ" dirty="0" err="1"/>
              <a:t>tromboflebitdy</a:t>
            </a:r>
            <a:r>
              <a:rPr lang="cs-CZ" dirty="0"/>
              <a:t>. </a:t>
            </a:r>
          </a:p>
          <a:p>
            <a:r>
              <a:rPr lang="cs-CZ" dirty="0"/>
              <a:t>Tolerance tekutin, které jsou přiváděny do periferní žíly, závisí na osmolalitě roztoku, pH a rychlosti roztoku. </a:t>
            </a:r>
          </a:p>
          <a:p>
            <a:r>
              <a:rPr lang="cs-CZ" dirty="0"/>
              <a:t>Důležitý je i materiál, ze kterého je katétr nebo kanyla vyrobená. </a:t>
            </a:r>
          </a:p>
          <a:p>
            <a:r>
              <a:rPr lang="cs-CZ" dirty="0"/>
              <a:t>Lepší jsou silikonové nebo polyuretanové než teflonové nebo katétry z PVC. </a:t>
            </a:r>
          </a:p>
          <a:p>
            <a:r>
              <a:rPr lang="cs-CZ" dirty="0"/>
              <a:t>U tenčích kanyl vzniká méně komplikací, zatímco kanyla širší, která </a:t>
            </a:r>
            <a:r>
              <a:rPr lang="cs-CZ" dirty="0" err="1"/>
              <a:t>obturuje</a:t>
            </a:r>
            <a:r>
              <a:rPr lang="cs-CZ" dirty="0"/>
              <a:t> téměř lumen tenké žíly má obvykle krátkou životnost. </a:t>
            </a:r>
          </a:p>
          <a:p>
            <a:r>
              <a:rPr lang="cs-CZ" dirty="0"/>
              <a:t>Hypertonické roztoky působí flebitidu, bolest a trombotické komplikace. Je proto vhodné </a:t>
            </a:r>
            <a:r>
              <a:rPr lang="cs-CZ" b="1" dirty="0"/>
              <a:t>přidání tukových emulzí</a:t>
            </a:r>
            <a:r>
              <a:rPr lang="cs-CZ" dirty="0"/>
              <a:t>, které zvyšují objem, významně snižují osmolalitu a působí protektivně na endotel žíly.</a:t>
            </a:r>
          </a:p>
        </p:txBody>
      </p:sp>
    </p:spTree>
    <p:extLst>
      <p:ext uri="{BB962C8B-B14F-4D97-AF65-F5344CB8AC3E}">
        <p14:creationId xmlns:p14="http://schemas.microsoft.com/office/powerpoint/2010/main" val="10393372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74292-C0AC-44D7-B4BF-E7EC130D6B33}"/>
              </a:ext>
            </a:extLst>
          </p:cNvPr>
          <p:cNvSpPr>
            <a:spLocks noGrp="1"/>
          </p:cNvSpPr>
          <p:nvPr>
            <p:ph type="title"/>
          </p:nvPr>
        </p:nvSpPr>
        <p:spPr>
          <a:xfrm>
            <a:off x="163286" y="365125"/>
            <a:ext cx="11190514" cy="1325563"/>
          </a:xfrm>
        </p:spPr>
        <p:txBody>
          <a:bodyPr>
            <a:normAutofit fontScale="90000"/>
          </a:bodyPr>
          <a:lstStyle/>
          <a:p>
            <a:r>
              <a:rPr lang="cs-CZ" b="1" dirty="0"/>
              <a:t>Výhody a kontraindikace periferní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E32113DF-1513-497C-9A26-5E5ACD5AD706}"/>
              </a:ext>
            </a:extLst>
          </p:cNvPr>
          <p:cNvSpPr>
            <a:spLocks noGrp="1"/>
          </p:cNvSpPr>
          <p:nvPr>
            <p:ph idx="1"/>
          </p:nvPr>
        </p:nvSpPr>
        <p:spPr>
          <a:xfrm>
            <a:off x="0" y="1045030"/>
            <a:ext cx="12192000" cy="5812970"/>
          </a:xfrm>
        </p:spPr>
        <p:txBody>
          <a:bodyPr>
            <a:normAutofit fontScale="62500" lnSpcReduction="20000"/>
          </a:bodyPr>
          <a:lstStyle/>
          <a:p>
            <a:r>
              <a:rPr lang="cs-CZ" dirty="0"/>
              <a:t>snadný přístup do žilního systému, časné rozeznání komplikací v místě zavedení periferní kanyly a eliminace komplikací spojených s případným zaváděním centrálního katétru.</a:t>
            </a:r>
          </a:p>
          <a:p>
            <a:pPr marL="0" indent="0">
              <a:buNone/>
            </a:pPr>
            <a:endParaRPr lang="cs-CZ" dirty="0"/>
          </a:p>
          <a:p>
            <a:pPr marL="0" indent="0">
              <a:buNone/>
            </a:pPr>
            <a:r>
              <a:rPr lang="cs-CZ" b="1" dirty="0"/>
              <a:t>Kontraindikace periferní parenterální výživy </a:t>
            </a:r>
            <a:endParaRPr lang="cs-CZ" dirty="0"/>
          </a:p>
          <a:p>
            <a:r>
              <a:rPr lang="cs-CZ" dirty="0"/>
              <a:t>Kontraindikací periferního přístupu mohou být </a:t>
            </a:r>
          </a:p>
          <a:p>
            <a:pPr lvl="1"/>
            <a:r>
              <a:rPr lang="cs-CZ" dirty="0"/>
              <a:t>anatomické poměry u konkrétního pacienta, </a:t>
            </a:r>
          </a:p>
          <a:p>
            <a:pPr lvl="1"/>
            <a:r>
              <a:rPr lang="cs-CZ" dirty="0"/>
              <a:t>nepřístupnost povrchových žil z hlediska tenkého průsvitu či příliš nerovného průběhu žil. </a:t>
            </a:r>
          </a:p>
          <a:p>
            <a:pPr lvl="1"/>
            <a:r>
              <a:rPr lang="cs-CZ" dirty="0"/>
              <a:t>při potřebě vysokého energetického příjmu, neboť osmolalita roztoků musí být menší než 800 </a:t>
            </a:r>
            <a:r>
              <a:rPr lang="cs-CZ" dirty="0" err="1"/>
              <a:t>mosm</a:t>
            </a:r>
            <a:r>
              <a:rPr lang="cs-CZ" dirty="0"/>
              <a:t>/l. V těchto případech je potom nutno přistoupit k zavedení centrálního žilního katétru a podávání centrální parenterální výživy. </a:t>
            </a:r>
          </a:p>
          <a:p>
            <a:endParaRPr lang="cs-CZ" dirty="0"/>
          </a:p>
          <a:p>
            <a:pPr marL="0" indent="0">
              <a:buNone/>
            </a:pPr>
            <a:r>
              <a:rPr lang="cs-CZ" b="1" dirty="0"/>
              <a:t>Centrální parenterální výživa </a:t>
            </a:r>
            <a:endParaRPr lang="cs-CZ" dirty="0"/>
          </a:p>
          <a:p>
            <a:r>
              <a:rPr lang="cs-CZ" dirty="0" err="1"/>
              <a:t>Kanylacre</a:t>
            </a:r>
            <a:r>
              <a:rPr lang="cs-CZ" dirty="0"/>
              <a:t> centrální žíly - je-li třeba </a:t>
            </a:r>
          </a:p>
          <a:p>
            <a:pPr lvl="1"/>
            <a:r>
              <a:rPr lang="cs-CZ" dirty="0"/>
              <a:t>podávat roztoky vyšších koncentrací,</a:t>
            </a:r>
          </a:p>
          <a:p>
            <a:pPr lvl="1"/>
            <a:r>
              <a:rPr lang="cs-CZ" dirty="0"/>
              <a:t>při nutnosti tekutinové resuscitace pacienta, nebo </a:t>
            </a:r>
          </a:p>
          <a:p>
            <a:pPr lvl="1"/>
            <a:r>
              <a:rPr lang="cs-CZ" dirty="0"/>
              <a:t>pokud u pacienta předpokládáme nutnost delší nutriční podpory. </a:t>
            </a:r>
          </a:p>
          <a:p>
            <a:pPr marL="0" indent="0">
              <a:buNone/>
            </a:pPr>
            <a:endParaRPr lang="cs-CZ" dirty="0"/>
          </a:p>
          <a:p>
            <a:pPr marL="0" indent="0">
              <a:buNone/>
            </a:pPr>
            <a:r>
              <a:rPr lang="cs-CZ" b="1" dirty="0"/>
              <a:t>Přístupové cesty do centrálního žilního systému </a:t>
            </a:r>
            <a:endParaRPr lang="cs-CZ" dirty="0"/>
          </a:p>
          <a:p>
            <a:r>
              <a:rPr lang="cs-CZ" dirty="0"/>
              <a:t>V současné době je nejvíce využíváno zavádění katétru do horní duté žíly cestou </a:t>
            </a:r>
            <a:r>
              <a:rPr lang="cs-CZ" b="1" dirty="0"/>
              <a:t>v. </a:t>
            </a:r>
            <a:r>
              <a:rPr lang="cs-CZ" b="1" dirty="0" err="1"/>
              <a:t>subclavia</a:t>
            </a:r>
            <a:r>
              <a:rPr lang="cs-CZ" dirty="0"/>
              <a:t>, popřípadě </a:t>
            </a:r>
            <a:r>
              <a:rPr lang="cs-CZ" b="1" dirty="0"/>
              <a:t>v. </a:t>
            </a:r>
            <a:r>
              <a:rPr lang="cs-CZ" b="1" dirty="0" err="1"/>
              <a:t>jugularis</a:t>
            </a:r>
            <a:r>
              <a:rPr lang="cs-CZ" b="1" dirty="0"/>
              <a:t> interna</a:t>
            </a:r>
            <a:r>
              <a:rPr lang="cs-CZ" dirty="0"/>
              <a:t>. Nejrizikovější z hlediska trombotických komplikací je přístup přes </a:t>
            </a:r>
            <a:r>
              <a:rPr lang="cs-CZ" b="1" dirty="0"/>
              <a:t>v. </a:t>
            </a:r>
            <a:r>
              <a:rPr lang="cs-CZ" b="1" dirty="0" err="1"/>
              <a:t>femoralis</a:t>
            </a:r>
            <a:r>
              <a:rPr lang="cs-CZ" dirty="0"/>
              <a:t>, využívá se proto minimálně a to pouze v případě, kdy není technicky možné použít </a:t>
            </a:r>
            <a:r>
              <a:rPr lang="cs-CZ" dirty="0" err="1"/>
              <a:t>v.c.s</a:t>
            </a:r>
            <a:r>
              <a:rPr lang="cs-CZ" dirty="0"/>
              <a:t>. nebo v. </a:t>
            </a:r>
            <a:r>
              <a:rPr lang="cs-CZ" dirty="0" err="1"/>
              <a:t>subclavia</a:t>
            </a:r>
            <a:r>
              <a:rPr lang="cs-CZ" dirty="0"/>
              <a:t>. </a:t>
            </a:r>
          </a:p>
          <a:p>
            <a:r>
              <a:rPr lang="cs-CZ" dirty="0"/>
              <a:t>Vzhledem k tomu, že při katetrizaci centrálních žil může dojít k závažným komplikacím, musí být zavedení katétru opravdu indikované. </a:t>
            </a:r>
          </a:p>
          <a:p>
            <a:endParaRPr lang="cs-CZ" dirty="0"/>
          </a:p>
          <a:p>
            <a:endParaRPr lang="cs-CZ" dirty="0"/>
          </a:p>
        </p:txBody>
      </p:sp>
      <p:pic>
        <p:nvPicPr>
          <p:cNvPr id="5" name="Obrázek 4">
            <a:extLst>
              <a:ext uri="{FF2B5EF4-FFF2-40B4-BE49-F238E27FC236}">
                <a16:creationId xmlns:a16="http://schemas.microsoft.com/office/drawing/2014/main" id="{E15B8D37-5068-48C3-8E57-59F7B8769BCA}"/>
              </a:ext>
            </a:extLst>
          </p:cNvPr>
          <p:cNvPicPr>
            <a:picLocks noChangeAspect="1"/>
          </p:cNvPicPr>
          <p:nvPr/>
        </p:nvPicPr>
        <p:blipFill>
          <a:blip r:embed="rId2"/>
          <a:stretch>
            <a:fillRect/>
          </a:stretch>
        </p:blipFill>
        <p:spPr>
          <a:xfrm>
            <a:off x="8614682" y="1273627"/>
            <a:ext cx="2471964" cy="1632857"/>
          </a:xfrm>
          <a:prstGeom prst="rect">
            <a:avLst/>
          </a:prstGeom>
        </p:spPr>
      </p:pic>
      <p:pic>
        <p:nvPicPr>
          <p:cNvPr id="7" name="Obrázek 6">
            <a:extLst>
              <a:ext uri="{FF2B5EF4-FFF2-40B4-BE49-F238E27FC236}">
                <a16:creationId xmlns:a16="http://schemas.microsoft.com/office/drawing/2014/main" id="{E595700F-333D-4776-A68E-BF64D1F027F3}"/>
              </a:ext>
            </a:extLst>
          </p:cNvPr>
          <p:cNvPicPr>
            <a:picLocks noChangeAspect="1"/>
          </p:cNvPicPr>
          <p:nvPr/>
        </p:nvPicPr>
        <p:blipFill>
          <a:blip r:embed="rId3"/>
          <a:stretch>
            <a:fillRect/>
          </a:stretch>
        </p:blipFill>
        <p:spPr>
          <a:xfrm>
            <a:off x="8224891" y="3139237"/>
            <a:ext cx="3270423" cy="2396152"/>
          </a:xfrm>
          <a:prstGeom prst="rect">
            <a:avLst/>
          </a:prstGeom>
        </p:spPr>
      </p:pic>
    </p:spTree>
    <p:extLst>
      <p:ext uri="{BB962C8B-B14F-4D97-AF65-F5344CB8AC3E}">
        <p14:creationId xmlns:p14="http://schemas.microsoft.com/office/powerpoint/2010/main" val="13145775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E4D95-0639-4738-AABD-507724CA124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F4E7FA-3984-4F04-8B97-32FF1E6DBCD0}"/>
              </a:ext>
            </a:extLst>
          </p:cNvPr>
          <p:cNvSpPr>
            <a:spLocks noGrp="1"/>
          </p:cNvSpPr>
          <p:nvPr>
            <p:ph idx="1"/>
          </p:nvPr>
        </p:nvSpPr>
        <p:spPr/>
        <p:txBody>
          <a:bodyPr/>
          <a:lstStyle/>
          <a:p>
            <a:r>
              <a:rPr lang="cs-CZ" dirty="0">
                <a:solidFill>
                  <a:srgbClr val="0070C0"/>
                </a:solidFill>
              </a:rPr>
              <a:t>Jakým způsobem se může aplikovat parenterální výživa?</a:t>
            </a:r>
          </a:p>
        </p:txBody>
      </p:sp>
    </p:spTree>
    <p:extLst>
      <p:ext uri="{BB962C8B-B14F-4D97-AF65-F5344CB8AC3E}">
        <p14:creationId xmlns:p14="http://schemas.microsoft.com/office/powerpoint/2010/main" val="37152009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01CD8-F08D-4EC7-9F2F-7F04F0CC8601}"/>
              </a:ext>
            </a:extLst>
          </p:cNvPr>
          <p:cNvSpPr>
            <a:spLocks noGrp="1"/>
          </p:cNvSpPr>
          <p:nvPr>
            <p:ph type="title"/>
          </p:nvPr>
        </p:nvSpPr>
        <p:spPr>
          <a:xfrm>
            <a:off x="228599" y="365125"/>
            <a:ext cx="11634107" cy="1325563"/>
          </a:xfrm>
        </p:spPr>
        <p:txBody>
          <a:bodyPr/>
          <a:lstStyle/>
          <a:p>
            <a:r>
              <a:rPr lang="cs-CZ" b="1" dirty="0"/>
              <a:t>Péče o centrální žilní katétr (CŽK)</a:t>
            </a:r>
            <a:br>
              <a:rPr lang="cs-CZ" dirty="0"/>
            </a:br>
            <a:endParaRPr lang="cs-CZ" dirty="0"/>
          </a:p>
        </p:txBody>
      </p:sp>
      <p:sp>
        <p:nvSpPr>
          <p:cNvPr id="3" name="Zástupný symbol pro obsah 2">
            <a:extLst>
              <a:ext uri="{FF2B5EF4-FFF2-40B4-BE49-F238E27FC236}">
                <a16:creationId xmlns:a16="http://schemas.microsoft.com/office/drawing/2014/main" id="{96F6E5B1-A419-4CD3-AAE9-A32C040932B7}"/>
              </a:ext>
            </a:extLst>
          </p:cNvPr>
          <p:cNvSpPr>
            <a:spLocks noGrp="1"/>
          </p:cNvSpPr>
          <p:nvPr>
            <p:ph idx="1"/>
          </p:nvPr>
        </p:nvSpPr>
        <p:spPr>
          <a:xfrm>
            <a:off x="0" y="1257300"/>
            <a:ext cx="12192000" cy="5600700"/>
          </a:xfrm>
        </p:spPr>
        <p:txBody>
          <a:bodyPr>
            <a:normAutofit fontScale="77500" lnSpcReduction="20000"/>
          </a:bodyPr>
          <a:lstStyle/>
          <a:p>
            <a:r>
              <a:rPr lang="cs-CZ" dirty="0"/>
              <a:t>Po zavedení katétru je nezbytná RTG kontrola jeho umístění, přičemž současně zjišťujeme případnou přítomnost pneumotoraxu či tekutiny v pleurální dutině. </a:t>
            </a:r>
          </a:p>
          <a:p>
            <a:pPr marL="0" indent="0">
              <a:buNone/>
            </a:pPr>
            <a:r>
              <a:rPr lang="cs-CZ" b="1" dirty="0"/>
              <a:t>Ošetřovatelská péče o CŽK </a:t>
            </a:r>
          </a:p>
          <a:p>
            <a:r>
              <a:rPr lang="cs-CZ" dirty="0"/>
              <a:t>Převaz místa vpichu je nutné provést vždy za přísně aseptických podmínek a ošetřovatelských standardů nemocnice, případně zvyklosti oddělení. </a:t>
            </a:r>
          </a:p>
          <a:p>
            <a:r>
              <a:rPr lang="cs-CZ" dirty="0"/>
              <a:t>Vyústění katétru na kůži musí být sterilně kryto netransparentním, transparentním nebo speciálním krytím. Sterilní převaz je proveden striktně dezinfekcí místa vyústění, fixací a výměnou sterilního krytí.</a:t>
            </a:r>
          </a:p>
          <a:p>
            <a:r>
              <a:rPr lang="cs-CZ" b="1" dirty="0"/>
              <a:t>Netransparentní krytí </a:t>
            </a:r>
            <a:r>
              <a:rPr lang="cs-CZ" dirty="0"/>
              <a:t>– při krytí místa vstupu katétru savými textilními čtverci se převaz provádí jednou za </a:t>
            </a:r>
            <a:r>
              <a:rPr lang="cs-CZ" b="1" dirty="0"/>
              <a:t>24 hodin </a:t>
            </a:r>
            <a:r>
              <a:rPr lang="cs-CZ" dirty="0"/>
              <a:t>s inspekcí místa vstupu katétru.</a:t>
            </a:r>
          </a:p>
          <a:p>
            <a:r>
              <a:rPr lang="cs-CZ" b="1" dirty="0"/>
              <a:t>Transparentní krytí </a:t>
            </a:r>
            <a:r>
              <a:rPr lang="cs-CZ" dirty="0"/>
              <a:t>- pokud je katétr kryt semipermeabilní folií, je možné převaz provádět po </a:t>
            </a:r>
            <a:r>
              <a:rPr lang="cs-CZ" b="1" dirty="0"/>
              <a:t>48–72 hodinách</a:t>
            </a:r>
            <a:r>
              <a:rPr lang="cs-CZ" dirty="0"/>
              <a:t>, pokud je místo vstupu katétru do kůže a oblast kolem fixačních stehů klidné. </a:t>
            </a:r>
          </a:p>
          <a:p>
            <a:r>
              <a:rPr lang="cs-CZ" dirty="0"/>
              <a:t>Speciální krytí – výměna se provádí podle doporučení výrobce. Převazový materiál vyměňujeme okamžitě při znečištění, zvlhnutí, prosakování krve a uvolnění sterilního krytí. </a:t>
            </a:r>
            <a:r>
              <a:rPr lang="cs-CZ" b="1" dirty="0"/>
              <a:t>V době mezi jednotlivými aplikacemi je nutné, aby byl centrální katétr dobře uzavřen.</a:t>
            </a:r>
            <a:r>
              <a:rPr lang="cs-CZ" dirty="0"/>
              <a:t> V opačném případě by docházelo ke </a:t>
            </a:r>
            <a:r>
              <a:rPr lang="cs-CZ" b="1" dirty="0"/>
              <a:t>zpětnému toku krve, nebo by byl pacient ohrožen vzduchovou embolií</a:t>
            </a:r>
            <a:r>
              <a:rPr lang="cs-CZ" dirty="0"/>
              <a:t>. K zásadním pravidlům péče o CŽK patří co největší omezení rozpojování infuzních linek, neboť každá manipulace znamená zvýšené riziko kontaminace infuzního roztoku. Při rozpojování linky je třeba dodržovat přísně aseptický přístup a spojky před i po rozpojení ošetřit dezinfekčním roztokem. </a:t>
            </a:r>
          </a:p>
          <a:p>
            <a:endParaRPr lang="cs-CZ" dirty="0"/>
          </a:p>
        </p:txBody>
      </p:sp>
    </p:spTree>
    <p:extLst>
      <p:ext uri="{BB962C8B-B14F-4D97-AF65-F5344CB8AC3E}">
        <p14:creationId xmlns:p14="http://schemas.microsoft.com/office/powerpoint/2010/main" val="420898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8346C81-DA0A-4117-9D8E-DC09943A683C}"/>
              </a:ext>
            </a:extLst>
          </p:cNvPr>
          <p:cNvSpPr>
            <a:spLocks noGrp="1"/>
          </p:cNvSpPr>
          <p:nvPr>
            <p:ph type="title"/>
          </p:nvPr>
        </p:nvSpPr>
        <p:spPr>
          <a:xfrm>
            <a:off x="838200" y="88486"/>
            <a:ext cx="10515600" cy="1325563"/>
          </a:xfrm>
        </p:spPr>
        <p:txBody>
          <a:bodyPr/>
          <a:lstStyle/>
          <a:p>
            <a:r>
              <a:rPr lang="cs-CZ" b="1" dirty="0"/>
              <a:t>Glykemický index potravin</a:t>
            </a:r>
            <a:br>
              <a:rPr lang="cs-CZ" dirty="0"/>
            </a:br>
            <a:endParaRPr lang="cs-CZ" dirty="0"/>
          </a:p>
        </p:txBody>
      </p:sp>
      <p:sp>
        <p:nvSpPr>
          <p:cNvPr id="3" name="Zástupný symbol pro obsah 2">
            <a:extLst>
              <a:ext uri="{FF2B5EF4-FFF2-40B4-BE49-F238E27FC236}">
                <a16:creationId xmlns:a16="http://schemas.microsoft.com/office/drawing/2014/main" id="{2E335EE7-A626-4BE8-9A78-8B6F54DB8453}"/>
              </a:ext>
            </a:extLst>
          </p:cNvPr>
          <p:cNvSpPr>
            <a:spLocks noGrp="1"/>
          </p:cNvSpPr>
          <p:nvPr>
            <p:ph sz="half" idx="1"/>
          </p:nvPr>
        </p:nvSpPr>
        <p:spPr>
          <a:xfrm>
            <a:off x="78657" y="751268"/>
            <a:ext cx="7112717" cy="6003477"/>
          </a:xfrm>
        </p:spPr>
        <p:txBody>
          <a:bodyPr>
            <a:normAutofit fontScale="40000" lnSpcReduction="20000"/>
          </a:bodyPr>
          <a:lstStyle/>
          <a:p>
            <a:r>
              <a:rPr lang="cs-CZ" sz="3500" dirty="0"/>
              <a:t>1997 schválila WHO glykemický index jako metodu kategorizace sacharidů podle jejich metabolického vlivu. </a:t>
            </a:r>
          </a:p>
          <a:p>
            <a:r>
              <a:rPr lang="cs-CZ" sz="3500" dirty="0"/>
              <a:t>GI udává, </a:t>
            </a:r>
            <a:r>
              <a:rPr lang="cs-CZ" sz="3500" b="1" dirty="0"/>
              <a:t>do jaké míry je sacharidová potravina schopna zvýšit hladinu cukru v krvi</a:t>
            </a:r>
            <a:r>
              <a:rPr lang="cs-CZ" sz="3500" dirty="0"/>
              <a:t>. </a:t>
            </a:r>
          </a:p>
          <a:p>
            <a:r>
              <a:rPr lang="cs-CZ" sz="3500" dirty="0"/>
              <a:t>Zvýšení hladiny cukru v krvi provokuje slinivku břišní k vyplavení hormonu inzulinu.</a:t>
            </a:r>
          </a:p>
          <a:p>
            <a:r>
              <a:rPr lang="cs-CZ" sz="3500" dirty="0"/>
              <a:t>Čím více hladina cukru po jídle stoupne, tím více inzulinu je zapotřebí. </a:t>
            </a:r>
          </a:p>
          <a:p>
            <a:r>
              <a:rPr lang="cs-CZ" sz="3500" dirty="0"/>
              <a:t>Dochází tak ke střídání velmi vysoké a velmi nízké glykemie, což je pro organizmus velký nápor. </a:t>
            </a:r>
          </a:p>
          <a:p>
            <a:r>
              <a:rPr lang="cs-CZ" sz="3500" dirty="0"/>
              <a:t>Chronická konzumace potravin s vysokým GI zvyšuje pravděpodobnost KVO,DM II. typu a některých typů rakoviny. </a:t>
            </a:r>
          </a:p>
          <a:p>
            <a:r>
              <a:rPr lang="cs-CZ" sz="3500" dirty="0"/>
              <a:t>Kromě toho vede k obezitě, protože inzulin je </a:t>
            </a:r>
            <a:r>
              <a:rPr lang="cs-CZ" sz="3500" b="1" dirty="0"/>
              <a:t>„</a:t>
            </a:r>
            <a:r>
              <a:rPr lang="cs-CZ" sz="3500" b="1" dirty="0" err="1"/>
              <a:t>tukotvorný</a:t>
            </a:r>
            <a:r>
              <a:rPr lang="cs-CZ" sz="3500" b="1" dirty="0"/>
              <a:t>“</a:t>
            </a:r>
            <a:r>
              <a:rPr lang="cs-CZ" sz="3500" dirty="0"/>
              <a:t> hormon. </a:t>
            </a:r>
          </a:p>
          <a:p>
            <a:r>
              <a:rPr lang="cs-CZ" sz="3500" dirty="0"/>
              <a:t>Prudké zvýšení hladiny cukru v krvi po jídle vede k poklesu HDL cholesterolu, zvýšení hladiny TAG v krvi, stoupá tendence k tvorbě krevních sraženin. </a:t>
            </a:r>
          </a:p>
          <a:p>
            <a:r>
              <a:rPr lang="cs-CZ" sz="3500" dirty="0"/>
              <a:t>Negativní dopad mají potraviny s vysokým glykemickým indexem i na psychiku citlivějších lidí. </a:t>
            </a:r>
          </a:p>
          <a:p>
            <a:r>
              <a:rPr lang="cs-CZ" sz="3500" dirty="0"/>
              <a:t>Nadměrný pokles hladiny cukru v krvi u nich způsobuje hypoglykemii, která je doprovázena nepříjemnými pocity podrážděnosti, nervozity či hladu a vede k další konzumaci většinou sladkého, které člověka sice těchto pocitů zbaví, ale opět rozvrátí hladinu cukru v krvi. </a:t>
            </a:r>
          </a:p>
          <a:p>
            <a:r>
              <a:rPr lang="cs-CZ" sz="3500" dirty="0"/>
              <a:t>Glykemický index nelze vypočítat z množství živin, je nutno se spolehnout na experimenty. </a:t>
            </a:r>
          </a:p>
          <a:p>
            <a:r>
              <a:rPr lang="cs-CZ" sz="3500" dirty="0"/>
              <a:t>Testovaným osobám je odebrána nejprve glykemie nalačno a pak se podává testovaná potravina. Ta musí obsahovat 50 g sacharidů. Poté se každých 15 minut v první hodině a 30 minut ve druhé hodině sledují hladiny cukru v krvi. Zjištěné hodnoty se zadají do grafu a porovnají s referenční potravinou (používá se bílý chléb nebo glukóza). </a:t>
            </a:r>
          </a:p>
          <a:p>
            <a:r>
              <a:rPr lang="cs-CZ" sz="3500" dirty="0"/>
              <a:t>Čím více vlákniny potravina obsahuje, tím nižší je její GI. Čím déle se vaří rýže nebo těstoviny, tím více –hůře- index stoupá. </a:t>
            </a:r>
          </a:p>
          <a:p>
            <a:r>
              <a:rPr lang="cs-CZ" sz="3500" dirty="0"/>
              <a:t>Nejnižší hodnoty GI má zelenina. </a:t>
            </a:r>
          </a:p>
          <a:p>
            <a:r>
              <a:rPr lang="cs-CZ" sz="3500" dirty="0"/>
              <a:t>Pokud se ke každému jídlu přidá zelenina, index pokrmu se sníží.</a:t>
            </a:r>
          </a:p>
          <a:p>
            <a:endParaRPr lang="cs-CZ" sz="3500" dirty="0"/>
          </a:p>
          <a:p>
            <a:endParaRPr lang="cs-CZ" dirty="0"/>
          </a:p>
        </p:txBody>
      </p:sp>
      <p:pic>
        <p:nvPicPr>
          <p:cNvPr id="7" name="Zástupný symbol pro obsah 6">
            <a:extLst>
              <a:ext uri="{FF2B5EF4-FFF2-40B4-BE49-F238E27FC236}">
                <a16:creationId xmlns:a16="http://schemas.microsoft.com/office/drawing/2014/main" id="{AF301859-EB78-4B16-AA8F-0F2505226B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883" y="103255"/>
            <a:ext cx="4162425" cy="3609975"/>
          </a:xfrm>
        </p:spPr>
      </p:pic>
      <p:pic>
        <p:nvPicPr>
          <p:cNvPr id="13" name="Obrázek 12">
            <a:extLst>
              <a:ext uri="{FF2B5EF4-FFF2-40B4-BE49-F238E27FC236}">
                <a16:creationId xmlns:a16="http://schemas.microsoft.com/office/drawing/2014/main" id="{C8792C57-EE9A-4643-80FA-9B16CA10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8" y="3944302"/>
            <a:ext cx="4162425" cy="2913698"/>
          </a:xfrm>
          <a:prstGeom prst="rect">
            <a:avLst/>
          </a:prstGeom>
        </p:spPr>
      </p:pic>
    </p:spTree>
    <p:extLst>
      <p:ext uri="{BB962C8B-B14F-4D97-AF65-F5344CB8AC3E}">
        <p14:creationId xmlns:p14="http://schemas.microsoft.com/office/powerpoint/2010/main" val="3785787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9A78D-0964-4307-802F-A12F3514D22E}"/>
              </a:ext>
            </a:extLst>
          </p:cNvPr>
          <p:cNvSpPr>
            <a:spLocks noGrp="1"/>
          </p:cNvSpPr>
          <p:nvPr>
            <p:ph type="title"/>
          </p:nvPr>
        </p:nvSpPr>
        <p:spPr>
          <a:xfrm>
            <a:off x="-65315" y="365125"/>
            <a:ext cx="12042321" cy="1325563"/>
          </a:xfrm>
        </p:spPr>
        <p:txBody>
          <a:bodyPr/>
          <a:lstStyle/>
          <a:p>
            <a:r>
              <a:rPr lang="cs-CZ" b="1" dirty="0"/>
              <a:t>Výhody centrálního žilního katétru (CŽK)</a:t>
            </a:r>
            <a:br>
              <a:rPr lang="cs-CZ" dirty="0"/>
            </a:br>
            <a:endParaRPr lang="cs-CZ" dirty="0"/>
          </a:p>
        </p:txBody>
      </p:sp>
      <p:sp>
        <p:nvSpPr>
          <p:cNvPr id="3" name="Zástupný symbol pro obsah 2">
            <a:extLst>
              <a:ext uri="{FF2B5EF4-FFF2-40B4-BE49-F238E27FC236}">
                <a16:creationId xmlns:a16="http://schemas.microsoft.com/office/drawing/2014/main" id="{B120C037-16E5-45C0-8B3F-77606E423634}"/>
              </a:ext>
            </a:extLst>
          </p:cNvPr>
          <p:cNvSpPr>
            <a:spLocks noGrp="1"/>
          </p:cNvSpPr>
          <p:nvPr>
            <p:ph idx="1"/>
          </p:nvPr>
        </p:nvSpPr>
        <p:spPr>
          <a:xfrm>
            <a:off x="73479" y="1825624"/>
            <a:ext cx="12042321" cy="5032375"/>
          </a:xfrm>
        </p:spPr>
        <p:txBody>
          <a:bodyPr>
            <a:normAutofit/>
          </a:bodyPr>
          <a:lstStyle/>
          <a:p>
            <a:endParaRPr lang="cs-CZ" dirty="0"/>
          </a:p>
          <a:p>
            <a:r>
              <a:rPr lang="cs-CZ" dirty="0"/>
              <a:t>Při zavedení CŽK máme k dispozici okamžitý přístup do žilního systém</a:t>
            </a:r>
          </a:p>
          <a:p>
            <a:pPr lvl="1"/>
            <a:r>
              <a:rPr lang="cs-CZ" dirty="0"/>
              <a:t>možno podávat vysoce koncentrované roztoky, </a:t>
            </a:r>
          </a:p>
          <a:p>
            <a:pPr lvl="1"/>
            <a:r>
              <a:rPr lang="cs-CZ" dirty="0"/>
              <a:t>vysoké objemy tekutin a </a:t>
            </a:r>
          </a:p>
          <a:p>
            <a:pPr lvl="1"/>
            <a:r>
              <a:rPr lang="cs-CZ" dirty="0"/>
              <a:t>sledovat </a:t>
            </a:r>
            <a:r>
              <a:rPr lang="cs-CZ" dirty="0" err="1"/>
              <a:t>hemodynamické</a:t>
            </a:r>
            <a:r>
              <a:rPr lang="cs-CZ" dirty="0"/>
              <a:t> parametry, </a:t>
            </a:r>
          </a:p>
          <a:p>
            <a:pPr lvl="1"/>
            <a:r>
              <a:rPr lang="cs-CZ" dirty="0"/>
              <a:t>umožňuje i měření centrálního žilního tlaku. </a:t>
            </a:r>
          </a:p>
          <a:p>
            <a:pPr lvl="1"/>
            <a:r>
              <a:rPr lang="cs-CZ" dirty="0"/>
              <a:t>dlouhodobého používání v řádu týdnů, ale podle druhu katétru i mnoho let. </a:t>
            </a:r>
          </a:p>
          <a:p>
            <a:pPr lvl="1"/>
            <a:r>
              <a:rPr lang="cs-CZ" dirty="0"/>
              <a:t>v současné době nejužívanější jsou polyuretanové, popřípadě silikonové katétry s hladkým povrchem, které s dobou zavedení neztrácejí svoji pružnost a povrchovou nepřilnavost.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3134814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D5A2F-19EE-4A36-8B3E-AA2109C91897}"/>
              </a:ext>
            </a:extLst>
          </p:cNvPr>
          <p:cNvSpPr>
            <a:spLocks noGrp="1"/>
          </p:cNvSpPr>
          <p:nvPr>
            <p:ph type="title"/>
          </p:nvPr>
        </p:nvSpPr>
        <p:spPr>
          <a:xfrm>
            <a:off x="-97971" y="365125"/>
            <a:ext cx="11985171" cy="1325563"/>
          </a:xfrm>
        </p:spPr>
        <p:txBody>
          <a:bodyPr>
            <a:normAutofit/>
          </a:bodyPr>
          <a:lstStyle/>
          <a:p>
            <a:r>
              <a:rPr lang="cs-CZ" b="1" dirty="0"/>
              <a:t>Katétry používané pro domácí parenterální výživu</a:t>
            </a:r>
            <a:br>
              <a:rPr lang="cs-CZ" dirty="0"/>
            </a:br>
            <a:endParaRPr lang="cs-CZ" dirty="0"/>
          </a:p>
        </p:txBody>
      </p:sp>
      <p:sp>
        <p:nvSpPr>
          <p:cNvPr id="3" name="Zástupný symbol pro obsah 2">
            <a:extLst>
              <a:ext uri="{FF2B5EF4-FFF2-40B4-BE49-F238E27FC236}">
                <a16:creationId xmlns:a16="http://schemas.microsoft.com/office/drawing/2014/main" id="{75F207AC-D927-40D0-B3CC-FA784360E427}"/>
              </a:ext>
            </a:extLst>
          </p:cNvPr>
          <p:cNvSpPr>
            <a:spLocks noGrp="1"/>
          </p:cNvSpPr>
          <p:nvPr>
            <p:ph idx="1"/>
          </p:nvPr>
        </p:nvSpPr>
        <p:spPr>
          <a:xfrm>
            <a:off x="-1" y="1102178"/>
            <a:ext cx="12132129" cy="5690507"/>
          </a:xfrm>
        </p:spPr>
        <p:txBody>
          <a:bodyPr>
            <a:normAutofit fontScale="55000" lnSpcReduction="20000"/>
          </a:bodyPr>
          <a:lstStyle/>
          <a:p>
            <a:endParaRPr lang="cs-CZ" b="1" dirty="0"/>
          </a:p>
          <a:p>
            <a:r>
              <a:rPr lang="cs-CZ" dirty="0"/>
              <a:t>Katétry používané pro domácí parenterální výživu jsou obvykle typu </a:t>
            </a:r>
            <a:r>
              <a:rPr lang="cs-CZ" b="1" dirty="0" err="1"/>
              <a:t>Broviakova</a:t>
            </a:r>
            <a:r>
              <a:rPr lang="cs-CZ" dirty="0"/>
              <a:t> nebo </a:t>
            </a:r>
            <a:r>
              <a:rPr lang="cs-CZ" b="1" dirty="0" err="1"/>
              <a:t>Hickmanova</a:t>
            </a:r>
            <a:r>
              <a:rPr lang="cs-CZ" dirty="0"/>
              <a:t> katétru zaváděného přes podkožní tunel. Dále se používá implantace </a:t>
            </a:r>
            <a:r>
              <a:rPr lang="cs-CZ" b="1" dirty="0"/>
              <a:t>podkožního portu. </a:t>
            </a:r>
            <a:r>
              <a:rPr lang="cs-CZ" dirty="0"/>
              <a:t>Tento vstup vyžaduje vytvoření podkožní kapsy, do níž je port implantován. Ten je umístěn laterálně od okraje sterna a je fixován k fascii prsního svalu. Port je překrytý speciální umělohmotnou membránou, která dovoluje opakované punkce speciální jehlou - až 3000x. Toto zařízení se po vytažení jehly opět uzavře a nedovolí zpětný tok krve do podkoží. </a:t>
            </a:r>
            <a:r>
              <a:rPr lang="cs-CZ" dirty="0" err="1"/>
              <a:t>Implantovatelný</a:t>
            </a:r>
            <a:r>
              <a:rPr lang="cs-CZ" dirty="0"/>
              <a:t> port poskytuje nemocnému v období mezi aplikací roztoků větší volnost možných aktivit a svobody pohybu. Nevýhodou je menší flexibilita opatření při poškození portu a jeho výměně a dále malá úspěšnost při uzavření portu tukovými usazeninami nebo při uzavřeni trombózou. </a:t>
            </a:r>
          </a:p>
          <a:p>
            <a:endParaRPr lang="cs-CZ" b="1" dirty="0"/>
          </a:p>
          <a:p>
            <a:endParaRPr lang="cs-CZ" b="1" dirty="0"/>
          </a:p>
          <a:p>
            <a:pPr marL="0" indent="0">
              <a:buNone/>
            </a:pPr>
            <a:r>
              <a:rPr lang="cs-CZ" b="1" dirty="0"/>
              <a:t>Podávání parenterální výživy cestou </a:t>
            </a:r>
            <a:r>
              <a:rPr lang="cs-CZ" b="1" dirty="0" err="1"/>
              <a:t>Hickmanova</a:t>
            </a:r>
            <a:r>
              <a:rPr lang="cs-CZ" b="1" dirty="0"/>
              <a:t> katétru </a:t>
            </a:r>
            <a:endParaRPr lang="cs-CZ" dirty="0"/>
          </a:p>
          <a:p>
            <a:r>
              <a:rPr lang="cs-CZ" dirty="0"/>
              <a:t>Za účelem podávání dlouhodobé domácí parenterální výživy je nejčastěji využíván </a:t>
            </a:r>
            <a:r>
              <a:rPr lang="cs-CZ" dirty="0" err="1"/>
              <a:t>Hickmanův</a:t>
            </a:r>
            <a:r>
              <a:rPr lang="cs-CZ" dirty="0"/>
              <a:t> katétr zaváděný přes podkožní tunel a opatřený manžetou, která proroste </a:t>
            </a:r>
          </a:p>
          <a:p>
            <a:r>
              <a:rPr lang="cs-CZ" dirty="0"/>
              <a:t>do podkoží a následně brání průniku infekce podél katétru (tato metoda snižuje septické i mechanické komplikace). Tento typ katétru může být zaveden v žilním systému pacienta velmi dlouhou dobu (řádově roky). Katétr zavádí chirurg na operačním sálku v lokálním znecitlivění. Z podkoží je katétr vyveden v nadbřišku. Tato lokalizace zajišťuje snadnou dostupnost katétru samotným pacientem a tím usnadňuje jeho obsluhu. Pro pacienta je katétr životně důležitý, a proto je nutné věnovat maximální pozornost jeho správnému ošetření. Hlavní význam při jakékoliv manipulaci s katétrem klademe na aseptický přístup.</a:t>
            </a:r>
          </a:p>
          <a:p>
            <a:pPr marL="0" indent="0">
              <a:buNone/>
            </a:pPr>
            <a:endParaRPr lang="cs-CZ" dirty="0"/>
          </a:p>
          <a:p>
            <a:pPr marL="0" indent="0">
              <a:buNone/>
            </a:pPr>
            <a:r>
              <a:rPr lang="cs-CZ" b="1" dirty="0"/>
              <a:t>Podávání parenterální výživy cestou venózního portu </a:t>
            </a:r>
            <a:endParaRPr lang="cs-CZ" dirty="0"/>
          </a:p>
          <a:p>
            <a:r>
              <a:rPr lang="cs-CZ" dirty="0"/>
              <a:t>Venózní port je systém, který umožňuje uzavřený přístup do centrální žíly technikou podkožní injekce. Porty jsou zaváděny v lokálním znecitlivění a jsou umístěny v podkoží spíše blíže hrudní kosti. Systém Port je tvořen katétrem zaváděným do horní duté žíly a implantovanou podkožní komůrkou krytou speciální silikonovou membránou, která umožňuje opakované punkce speciální jehlou (až dva tisíce vpichů), aniž by došlo k porušení nepropustnosti systému. Porty dovolují nepřerušovanou dlouhodobou léčbu nebo parenterální výživu a v období mezi aplikací roztoků poskytují pacientům větší svobodu pohybu a možnost libovolných aktivit. Nezbytnou podmínkou domácí parenterální výživy je předchozí důkladná edukace pacienta a rodiny, popřípadě zajištění tohoto podávání profesionální agenturou zaměřenou na domácí péči. </a:t>
            </a:r>
          </a:p>
          <a:p>
            <a:endParaRPr lang="cs-CZ" dirty="0"/>
          </a:p>
        </p:txBody>
      </p:sp>
    </p:spTree>
    <p:extLst>
      <p:ext uri="{BB962C8B-B14F-4D97-AF65-F5344CB8AC3E}">
        <p14:creationId xmlns:p14="http://schemas.microsoft.com/office/powerpoint/2010/main" val="2293969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DF76E-CAC4-42AA-A5D4-68B2C8FAC4F7}"/>
              </a:ext>
            </a:extLst>
          </p:cNvPr>
          <p:cNvSpPr>
            <a:spLocks noGrp="1"/>
          </p:cNvSpPr>
          <p:nvPr>
            <p:ph type="title"/>
          </p:nvPr>
        </p:nvSpPr>
        <p:spPr>
          <a:xfrm>
            <a:off x="0" y="365125"/>
            <a:ext cx="12009664" cy="1325563"/>
          </a:xfrm>
        </p:spPr>
        <p:txBody>
          <a:bodyPr/>
          <a:lstStyle/>
          <a:p>
            <a:r>
              <a:rPr lang="cs-CZ" b="1" dirty="0"/>
              <a:t>Domácí parenterální výživa</a:t>
            </a:r>
            <a:br>
              <a:rPr lang="cs-CZ" dirty="0"/>
            </a:br>
            <a:endParaRPr lang="cs-CZ" dirty="0"/>
          </a:p>
        </p:txBody>
      </p:sp>
      <p:sp>
        <p:nvSpPr>
          <p:cNvPr id="3" name="Zástupný symbol pro obsah 2">
            <a:extLst>
              <a:ext uri="{FF2B5EF4-FFF2-40B4-BE49-F238E27FC236}">
                <a16:creationId xmlns:a16="http://schemas.microsoft.com/office/drawing/2014/main" id="{CA9270EA-A454-4284-8852-14D62315CFBF}"/>
              </a:ext>
            </a:extLst>
          </p:cNvPr>
          <p:cNvSpPr>
            <a:spLocks noGrp="1"/>
          </p:cNvSpPr>
          <p:nvPr>
            <p:ph idx="1"/>
          </p:nvPr>
        </p:nvSpPr>
        <p:spPr>
          <a:xfrm>
            <a:off x="114299" y="1825625"/>
            <a:ext cx="12205607" cy="4958896"/>
          </a:xfrm>
        </p:spPr>
        <p:txBody>
          <a:bodyPr>
            <a:normAutofit fontScale="85000" lnSpcReduction="20000"/>
          </a:bodyPr>
          <a:lstStyle/>
          <a:p>
            <a:r>
              <a:rPr lang="cs-CZ" dirty="0"/>
              <a:t>Domácí péče je pro řadu pacientů vhodnou alternativou k hospitalizaci, neboť jim poskytuje pobyt v důvěrně známém prostředí, fyzickou blízkost a psychickou podporu nejbližších členů rodiny. Tento druh léčby lze zvolit na základě doporučení ošetřujícího lékaře. Vývoj nákladů segmentu domácí zdravotní péče ukazuje na neustále vzrůstající tendenci nákladů vynaložených z fondu zdravotního pojištění na tento typ zdravotní péče.</a:t>
            </a:r>
          </a:p>
          <a:p>
            <a:r>
              <a:rPr lang="cs-CZ" b="1" dirty="0"/>
              <a:t>Domácí parenterální výživa </a:t>
            </a:r>
            <a:r>
              <a:rPr lang="cs-CZ" dirty="0"/>
              <a:t>se používá především tam, kde lze očekávat dlouhodobou výživu parenterální cestou. Je vynikající alternativou pro pacienty, kteří jsou na ní závislí, neboť kombinuje komfort domácího prostředí s nemocničním typem výživy. Nejčastější indikací k tomuto typu výživy je malnutrice při syndromu krátkého střeva, popřípadě těžké formy střevních zánětů, akutní pankreatitida či obstrukce při nádorových onemocněních zažívacího traktu. Výživa je podávána ve formě předem připravených 2-3 litrových vaků, které obsahují veškeré složky důležité pro zajištění metabolických nároků organizmu. Výživu si většinou aplikuje pacient v noci (sám, nebo s pomocí rodiny), přičemž správnou rychlost podání zajišťuje infuzní pumpa. Pacienti jsou sledováni v nutriční ambulanci nutričním týmem nemocnice, který se skládá z lékaře, specializované všeobecné sestry a nutriční terapeutky. Kontroly jsou realizovány většinou 1x nebo 2x týdně, kdy je pacient zásoben vaky pro parenterální výživu a veškerým materiálem (dezinfekce, obvazový materiál, sety, roušky, rukavice atd.).</a:t>
            </a:r>
          </a:p>
          <a:p>
            <a:endParaRPr lang="cs-CZ" dirty="0"/>
          </a:p>
        </p:txBody>
      </p:sp>
    </p:spTree>
    <p:extLst>
      <p:ext uri="{BB962C8B-B14F-4D97-AF65-F5344CB8AC3E}">
        <p14:creationId xmlns:p14="http://schemas.microsoft.com/office/powerpoint/2010/main" val="21257220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55EC1-D418-4F68-B6D0-D65C0802088F}"/>
              </a:ext>
            </a:extLst>
          </p:cNvPr>
          <p:cNvSpPr>
            <a:spLocks noGrp="1"/>
          </p:cNvSpPr>
          <p:nvPr>
            <p:ph type="title"/>
          </p:nvPr>
        </p:nvSpPr>
        <p:spPr>
          <a:xfrm>
            <a:off x="-1" y="365125"/>
            <a:ext cx="12034157" cy="1325563"/>
          </a:xfrm>
        </p:spPr>
        <p:txBody>
          <a:bodyPr>
            <a:normAutofit/>
          </a:bodyPr>
          <a:lstStyle/>
          <a:p>
            <a:r>
              <a:rPr lang="cs-CZ" b="1" dirty="0"/>
              <a:t>Zajištění dlouhodobé domácí parenterální výživy v ČR </a:t>
            </a:r>
            <a:br>
              <a:rPr lang="cs-CZ" dirty="0"/>
            </a:br>
            <a:endParaRPr lang="cs-CZ" dirty="0"/>
          </a:p>
        </p:txBody>
      </p:sp>
      <p:sp>
        <p:nvSpPr>
          <p:cNvPr id="3" name="Zástupný symbol pro obsah 2">
            <a:extLst>
              <a:ext uri="{FF2B5EF4-FFF2-40B4-BE49-F238E27FC236}">
                <a16:creationId xmlns:a16="http://schemas.microsoft.com/office/drawing/2014/main" id="{3E93AD78-1B7C-4D24-9551-6CBD5AE81B37}"/>
              </a:ext>
            </a:extLst>
          </p:cNvPr>
          <p:cNvSpPr>
            <a:spLocks noGrp="1"/>
          </p:cNvSpPr>
          <p:nvPr>
            <p:ph idx="1"/>
          </p:nvPr>
        </p:nvSpPr>
        <p:spPr>
          <a:xfrm>
            <a:off x="228599" y="1825625"/>
            <a:ext cx="11732079" cy="4950732"/>
          </a:xfrm>
        </p:spPr>
        <p:txBody>
          <a:bodyPr>
            <a:normAutofit fontScale="70000" lnSpcReduction="20000"/>
          </a:bodyPr>
          <a:lstStyle/>
          <a:p>
            <a:r>
              <a:rPr lang="cs-CZ" dirty="0"/>
              <a:t>V roce 1979 byl profesorem Zadákem a jeho spolupracovníky založen Výbor pro parenterální a enterální výživu, následně potom v roce 1985 vznikla v bývalém Československu Společnost parenterální a enterální výživy. V současné době funguje </a:t>
            </a:r>
            <a:r>
              <a:rPr lang="cs-CZ" b="1" dirty="0"/>
              <a:t>Česká společnost pro klinickou výživu a metabolickou péči </a:t>
            </a:r>
            <a:r>
              <a:rPr lang="cs-CZ" dirty="0"/>
              <a:t>a je oficiálně registrována při </a:t>
            </a:r>
            <a:r>
              <a:rPr lang="cs-CZ" b="1" dirty="0"/>
              <a:t>České lékařské společnosti J.E. Purkyně</a:t>
            </a:r>
            <a:r>
              <a:rPr lang="cs-CZ" dirty="0"/>
              <a:t>. V rámci této společnosti působí v České republice Skupina pro domácí parenterální výživu sdružující všechna centra, jež poskytují tento typ péče. Celkově se domácí parenterální výživou zabývají nutriční centra a poskytují jak ambulantní, tak i návaznou lůžkovou péči. Od roku 2008 funguje v ČR občanské sdružení „Život bez střeva“.</a:t>
            </a:r>
          </a:p>
          <a:p>
            <a:r>
              <a:rPr lang="cs-CZ" dirty="0"/>
              <a:t>Toto sdružení bylo založeno samotnými pacienty. Jeho hlavními úkoly jsou: </a:t>
            </a:r>
          </a:p>
          <a:p>
            <a:r>
              <a:rPr lang="cs-CZ" dirty="0"/>
              <a:t>a) pomoc pacientům a jejich rodinám při překonávání každodenních problémů, </a:t>
            </a:r>
          </a:p>
          <a:p>
            <a:r>
              <a:rPr lang="cs-CZ" dirty="0"/>
              <a:t>b) vytváření podmínek pro vzájemnou komunikaci a výměnu zkušeností mezi lékaři a pacienty, </a:t>
            </a:r>
          </a:p>
          <a:p>
            <a:r>
              <a:rPr lang="cs-CZ" dirty="0"/>
              <a:t>c) získávání a předávání informací o možných finančních příspěvcích, </a:t>
            </a:r>
          </a:p>
          <a:p>
            <a:r>
              <a:rPr lang="cs-CZ" dirty="0"/>
              <a:t>d) vydávání a distribuce nezbytných výchovných a osvětových materiálů, </a:t>
            </a:r>
          </a:p>
          <a:p>
            <a:r>
              <a:rPr lang="cs-CZ" dirty="0"/>
              <a:t>e) podílení se na organizování společných dovolených a na pořádání letních táborů pro takto postižené děti. </a:t>
            </a:r>
          </a:p>
          <a:p>
            <a:r>
              <a:rPr lang="cs-CZ" dirty="0"/>
              <a:t> </a:t>
            </a:r>
          </a:p>
          <a:p>
            <a:r>
              <a:rPr lang="cs-CZ" dirty="0"/>
              <a:t>Domácí parenterální výživa je plně hrazena z prostředků veřejného zdravotního pojištění. Tato úhrada zahrnuje nejen výživové vaky, ale i všechny potřebné pomůcky nezbytné pro aplikaci výživy.</a:t>
            </a:r>
          </a:p>
          <a:p>
            <a:r>
              <a:rPr lang="cs-CZ" dirty="0"/>
              <a:t> </a:t>
            </a:r>
          </a:p>
          <a:p>
            <a:endParaRPr lang="cs-CZ" dirty="0"/>
          </a:p>
        </p:txBody>
      </p:sp>
    </p:spTree>
    <p:extLst>
      <p:ext uri="{BB962C8B-B14F-4D97-AF65-F5344CB8AC3E}">
        <p14:creationId xmlns:p14="http://schemas.microsoft.com/office/powerpoint/2010/main" val="10664731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BBDA9-1B6F-4937-ABAD-C7615BDFEA47}"/>
              </a:ext>
            </a:extLst>
          </p:cNvPr>
          <p:cNvSpPr>
            <a:spLocks noGrp="1"/>
          </p:cNvSpPr>
          <p:nvPr>
            <p:ph type="title"/>
          </p:nvPr>
        </p:nvSpPr>
        <p:spPr/>
        <p:txBody>
          <a:bodyPr/>
          <a:lstStyle/>
          <a:p>
            <a:r>
              <a:rPr lang="cs-CZ" b="1" dirty="0"/>
              <a:t>4.3 Komplikace při aplikaci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5EFC2C66-57B0-403C-B3B6-E6D995CCD5CD}"/>
              </a:ext>
            </a:extLst>
          </p:cNvPr>
          <p:cNvSpPr>
            <a:spLocks noGrp="1"/>
          </p:cNvSpPr>
          <p:nvPr>
            <p:ph idx="1"/>
          </p:nvPr>
        </p:nvSpPr>
        <p:spPr>
          <a:xfrm>
            <a:off x="-1" y="1347106"/>
            <a:ext cx="12091307" cy="5510893"/>
          </a:xfrm>
        </p:spPr>
        <p:txBody>
          <a:bodyPr>
            <a:normAutofit fontScale="85000" lnSpcReduction="20000"/>
          </a:bodyPr>
          <a:lstStyle/>
          <a:p>
            <a:r>
              <a:rPr lang="cs-CZ" dirty="0"/>
              <a:t>Počáteční nadšení z aplikace parenterální výživy však bylo vystřídáno poznáním doprovázejících nevýhod, mezi nimiž i v dnešní době účinných antimikrobiálních léků dominují infekční komplikace. Jednou z nejčastěji zvažovaných příčin zvýšeného výskytu katétrových i jiných infekcí bývá imunosupresivní efekt tukové komponenty výživy. Komplikace lze rozdělit do několika skupin. Různé příznaky se mohou překrývat a řadit do více skupin najednou.</a:t>
            </a:r>
          </a:p>
          <a:p>
            <a:pPr marL="0" indent="0">
              <a:buNone/>
            </a:pPr>
            <a:endParaRPr lang="cs-CZ" dirty="0"/>
          </a:p>
          <a:p>
            <a:r>
              <a:rPr lang="cs-CZ" b="1" dirty="0"/>
              <a:t>Komplikace periferní parenterální výživy </a:t>
            </a:r>
            <a:endParaRPr lang="cs-CZ" dirty="0"/>
          </a:p>
          <a:p>
            <a:r>
              <a:rPr lang="cs-CZ" dirty="0"/>
              <a:t>Při zavádění periferního žilního katétru může dojít k </a:t>
            </a:r>
            <a:r>
              <a:rPr lang="cs-CZ" b="1" dirty="0"/>
              <a:t>alergické reakci </a:t>
            </a:r>
            <a:r>
              <a:rPr lang="cs-CZ" dirty="0"/>
              <a:t>na dezinfekční prostředek - tomu se snažíme předcházet pečlivým sběrem dat pacientovy anamnézy a vyvarováním se použití jodových preparátů. V místě vpichu může vzniknout </a:t>
            </a:r>
            <a:r>
              <a:rPr lang="cs-CZ" b="1" dirty="0"/>
              <a:t>hematom</a:t>
            </a:r>
            <a:r>
              <a:rPr lang="cs-CZ" dirty="0"/>
              <a:t> podkoží při poranění žíly, popřípadě při nesnadné </a:t>
            </a:r>
            <a:r>
              <a:rPr lang="cs-CZ" dirty="0" err="1"/>
              <a:t>kanylaci</a:t>
            </a:r>
            <a:r>
              <a:rPr lang="cs-CZ" dirty="0"/>
              <a:t> může dojít k </a:t>
            </a:r>
            <a:r>
              <a:rPr lang="cs-CZ" b="1" dirty="0"/>
              <a:t>poranění nervu </a:t>
            </a:r>
            <a:r>
              <a:rPr lang="cs-CZ" dirty="0"/>
              <a:t>zejména v kubitální žíle. Podávání roztoků do periferní žíly působí dráždivě na žilní stěnu, může vzniknout </a:t>
            </a:r>
            <a:r>
              <a:rPr lang="cs-CZ" b="1" dirty="0"/>
              <a:t>zánět</a:t>
            </a:r>
            <a:r>
              <a:rPr lang="cs-CZ" dirty="0"/>
              <a:t> spojený výraznou lokální bolestivostí - flebitida, popřípadě </a:t>
            </a:r>
            <a:r>
              <a:rPr lang="cs-CZ" b="1" dirty="0"/>
              <a:t>trombotické komplikace</a:t>
            </a:r>
            <a:r>
              <a:rPr lang="cs-CZ" dirty="0"/>
              <a:t>. Vzácně může dojít i k </a:t>
            </a:r>
            <a:r>
              <a:rPr lang="cs-CZ" b="1" dirty="0"/>
              <a:t>embolii</a:t>
            </a:r>
            <a:r>
              <a:rPr lang="cs-CZ" dirty="0"/>
              <a:t>. Zánětlivé komplikace při podávání periferní parenterální výživy kromě osmolarity ovlivňuje ještě pH podávaných roztoků, rychlost infuze, materiál kanyly (dobře tolerované jsou katétry polyuretanové a silikonové) a její průměr - kanyla, která téměř vyplňuje průsvit cévy je z hlediska zánětlivých komplikací nevhodná. Při nedostatečném dodržování aseptického přístupu může dojít při aplikaci parenterální výživy k zavlečení infekčního agens, při nadměrném přívodu tekutin hrozí </a:t>
            </a:r>
            <a:r>
              <a:rPr lang="cs-CZ" b="1" dirty="0"/>
              <a:t>oběhové selhání</a:t>
            </a:r>
            <a:r>
              <a:rPr lang="cs-CZ" dirty="0"/>
              <a:t>.</a:t>
            </a:r>
          </a:p>
          <a:p>
            <a:endParaRPr lang="cs-CZ" dirty="0"/>
          </a:p>
          <a:p>
            <a:endParaRPr lang="cs-CZ" dirty="0"/>
          </a:p>
        </p:txBody>
      </p:sp>
    </p:spTree>
    <p:extLst>
      <p:ext uri="{BB962C8B-B14F-4D97-AF65-F5344CB8AC3E}">
        <p14:creationId xmlns:p14="http://schemas.microsoft.com/office/powerpoint/2010/main" val="17835538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C3CB3-F3F1-40FD-8A2D-5997C12B50A6}"/>
              </a:ext>
            </a:extLst>
          </p:cNvPr>
          <p:cNvSpPr>
            <a:spLocks noGrp="1"/>
          </p:cNvSpPr>
          <p:nvPr>
            <p:ph type="title"/>
          </p:nvPr>
        </p:nvSpPr>
        <p:spPr>
          <a:xfrm>
            <a:off x="171450" y="365125"/>
            <a:ext cx="11764736" cy="1325563"/>
          </a:xfrm>
        </p:spPr>
        <p:txBody>
          <a:bodyPr/>
          <a:lstStyle/>
          <a:p>
            <a:r>
              <a:rPr lang="cs-CZ" b="1" dirty="0"/>
              <a:t>Komplikace centrální parenterální výživy </a:t>
            </a:r>
            <a:br>
              <a:rPr lang="cs-CZ" dirty="0"/>
            </a:br>
            <a:endParaRPr lang="cs-CZ" dirty="0"/>
          </a:p>
        </p:txBody>
      </p:sp>
      <p:sp>
        <p:nvSpPr>
          <p:cNvPr id="3" name="Zástupný symbol pro obsah 2">
            <a:extLst>
              <a:ext uri="{FF2B5EF4-FFF2-40B4-BE49-F238E27FC236}">
                <a16:creationId xmlns:a16="http://schemas.microsoft.com/office/drawing/2014/main" id="{66470789-B902-499B-884A-089257BC0667}"/>
              </a:ext>
            </a:extLst>
          </p:cNvPr>
          <p:cNvSpPr>
            <a:spLocks noGrp="1"/>
          </p:cNvSpPr>
          <p:nvPr>
            <p:ph idx="1"/>
          </p:nvPr>
        </p:nvSpPr>
        <p:spPr>
          <a:xfrm>
            <a:off x="81643" y="1036864"/>
            <a:ext cx="12110357" cy="5821136"/>
          </a:xfrm>
        </p:spPr>
        <p:txBody>
          <a:bodyPr>
            <a:normAutofit fontScale="55000" lnSpcReduction="20000"/>
          </a:bodyPr>
          <a:lstStyle/>
          <a:p>
            <a:r>
              <a:rPr lang="cs-CZ" sz="3300" b="1" dirty="0"/>
              <a:t>alergie</a:t>
            </a:r>
            <a:r>
              <a:rPr lang="cs-CZ" sz="3300" dirty="0"/>
              <a:t> na dezinfekční prostředek či na lokální anestetikum a komplikace  </a:t>
            </a:r>
            <a:r>
              <a:rPr lang="cs-CZ" sz="3300" b="1" dirty="0"/>
              <a:t>mechanické</a:t>
            </a:r>
            <a:r>
              <a:rPr lang="cs-CZ" sz="3300" dirty="0"/>
              <a:t>, </a:t>
            </a:r>
            <a:r>
              <a:rPr lang="cs-CZ" sz="3300" b="1" dirty="0"/>
              <a:t>metabolické</a:t>
            </a:r>
            <a:r>
              <a:rPr lang="cs-CZ" sz="3300" dirty="0"/>
              <a:t> a </a:t>
            </a:r>
            <a:r>
              <a:rPr lang="cs-CZ" sz="3300" b="1" dirty="0"/>
              <a:t>infekční</a:t>
            </a:r>
            <a:r>
              <a:rPr lang="cs-CZ" sz="3300" dirty="0"/>
              <a:t>.</a:t>
            </a:r>
          </a:p>
          <a:p>
            <a:pPr marL="0" indent="0">
              <a:buNone/>
            </a:pPr>
            <a:r>
              <a:rPr lang="cs-CZ" sz="3300" b="1" dirty="0"/>
              <a:t>1. Mechanické</a:t>
            </a:r>
            <a:endParaRPr lang="cs-CZ" sz="3300" dirty="0"/>
          </a:p>
          <a:p>
            <a:r>
              <a:rPr lang="cs-CZ" sz="3300" b="1" dirty="0"/>
              <a:t>Nemožnost zavedení katétru </a:t>
            </a:r>
            <a:r>
              <a:rPr lang="cs-CZ" sz="3300" dirty="0"/>
              <a:t>– odlišné anatomické poměry žil; kolaps centrálních žil u hypovolemie; nevhodný výběr katétru apod.</a:t>
            </a:r>
          </a:p>
          <a:p>
            <a:r>
              <a:rPr lang="cs-CZ" sz="3300" b="1" dirty="0"/>
              <a:t>Chybně zavedený katétr </a:t>
            </a:r>
            <a:r>
              <a:rPr lang="cs-CZ" sz="3300" dirty="0"/>
              <a:t>- při proniknutí katétru až do srdeční komory vznikají poruchy srdečního rytmu vlivem dráždění; při kontaktu se stěnou síně hrozí vznik trombózy; při proniknutí žilní stěnou do pleurální dutiny hrozí aplikace roztoků </a:t>
            </a:r>
            <a:r>
              <a:rPr lang="cs-CZ" sz="3300" dirty="0" err="1"/>
              <a:t>intrapleurálně</a:t>
            </a:r>
            <a:r>
              <a:rPr lang="cs-CZ" sz="3300" dirty="0"/>
              <a:t>.</a:t>
            </a:r>
          </a:p>
          <a:p>
            <a:r>
              <a:rPr lang="cs-CZ" sz="3300" b="1" dirty="0"/>
              <a:t>Punkce či protržení tepny </a:t>
            </a:r>
            <a:r>
              <a:rPr lang="cs-CZ" sz="3300" dirty="0"/>
              <a:t>ohrožuje pacienta rychle vznikajícím hematomem a hrozícím vykrvácením; pozdní komplikací může být vznik arteriovenózní píštěle.</a:t>
            </a:r>
          </a:p>
          <a:p>
            <a:r>
              <a:rPr lang="cs-CZ" sz="3300" b="1" dirty="0"/>
              <a:t>Embolizace části katétru </a:t>
            </a:r>
            <a:r>
              <a:rPr lang="cs-CZ" sz="3300" dirty="0"/>
              <a:t>- může k ní dojít při seříznutí katétru během zavádění, hrozí pak riziko trombózy; infekce či poruchy srdečního rytmu při zaplavání katétru do srdečních dutin.</a:t>
            </a:r>
          </a:p>
          <a:p>
            <a:r>
              <a:rPr lang="cs-CZ" sz="3300" b="1" dirty="0"/>
              <a:t>Poranění nervových struktur </a:t>
            </a:r>
            <a:r>
              <a:rPr lang="cs-CZ" sz="3300" dirty="0"/>
              <a:t>(především </a:t>
            </a:r>
            <a:r>
              <a:rPr lang="cs-CZ" sz="3300" dirty="0" err="1"/>
              <a:t>nervus</a:t>
            </a:r>
            <a:r>
              <a:rPr lang="cs-CZ" sz="3300" dirty="0"/>
              <a:t> </a:t>
            </a:r>
            <a:r>
              <a:rPr lang="cs-CZ" sz="3300" dirty="0" err="1"/>
              <a:t>phrenicus</a:t>
            </a:r>
            <a:r>
              <a:rPr lang="cs-CZ" sz="3300" dirty="0"/>
              <a:t>, </a:t>
            </a:r>
            <a:r>
              <a:rPr lang="cs-CZ" sz="3300" dirty="0" err="1"/>
              <a:t>nervus</a:t>
            </a:r>
            <a:r>
              <a:rPr lang="cs-CZ" sz="3300" dirty="0"/>
              <a:t> vagus, </a:t>
            </a:r>
            <a:r>
              <a:rPr lang="cs-CZ" sz="3300" dirty="0" err="1"/>
              <a:t>nervus</a:t>
            </a:r>
            <a:r>
              <a:rPr lang="cs-CZ" sz="3300" dirty="0"/>
              <a:t> </a:t>
            </a:r>
            <a:r>
              <a:rPr lang="cs-CZ" sz="3300" dirty="0" err="1"/>
              <a:t>reccurens</a:t>
            </a:r>
            <a:r>
              <a:rPr lang="cs-CZ" sz="3300" dirty="0"/>
              <a:t> a plexus </a:t>
            </a:r>
            <a:r>
              <a:rPr lang="cs-CZ" sz="3300" dirty="0" err="1"/>
              <a:t>brachialis</a:t>
            </a:r>
            <a:r>
              <a:rPr lang="cs-CZ" sz="3300" dirty="0"/>
              <a:t>) - tato poranění se projevují charakteristickými neurologickými příznaky.</a:t>
            </a:r>
          </a:p>
          <a:p>
            <a:r>
              <a:rPr lang="cs-CZ" sz="3300" b="1" dirty="0"/>
              <a:t>Žilní trombóza </a:t>
            </a:r>
            <a:r>
              <a:rPr lang="cs-CZ" sz="3300" dirty="0"/>
              <a:t>je rovněž poměrně častou komplikací; asymptomatické trombózy jsou velmi časté; drobnější trombózy v okolí kanyly se vyskytují až v 50 % případů; trombotická komplikace se může také komplikovat s infekcí kanyly a vznikne infekční trombus.</a:t>
            </a:r>
          </a:p>
          <a:p>
            <a:r>
              <a:rPr lang="cs-CZ" sz="3300" b="1" dirty="0"/>
              <a:t>Vzduchová embolie</a:t>
            </a:r>
            <a:r>
              <a:rPr lang="cs-CZ" sz="3300" dirty="0"/>
              <a:t> – preventivně se provádí punkce žíly v </a:t>
            </a:r>
            <a:r>
              <a:rPr lang="cs-CZ" sz="3300" dirty="0" err="1"/>
              <a:t>Trendelenburgově</a:t>
            </a:r>
            <a:r>
              <a:rPr lang="cs-CZ" sz="3300" dirty="0"/>
              <a:t> poloze; punkční systém musí být uzavřený, aby tak zabránil vstupu vzduchu do cévního systému.</a:t>
            </a:r>
          </a:p>
          <a:p>
            <a:r>
              <a:rPr lang="cs-CZ" sz="3300" b="1" dirty="0"/>
              <a:t>Zablokování katétru </a:t>
            </a:r>
            <a:r>
              <a:rPr lang="cs-CZ" sz="3300" dirty="0"/>
              <a:t>trombem, fibrinem nebo tukovou sraženinou - často vzniká u zavedených velmi tenkých katétrů; je naprosto nepřípustné pokoušet se zprůchodnit katétr tlakem za použití injekční stříkačky.</a:t>
            </a:r>
          </a:p>
          <a:p>
            <a:r>
              <a:rPr lang="cs-CZ" sz="3300" b="1" dirty="0" err="1"/>
              <a:t>Pneumothorax</a:t>
            </a:r>
            <a:r>
              <a:rPr lang="cs-CZ" sz="3300" b="1" dirty="0"/>
              <a:t> </a:t>
            </a:r>
            <a:r>
              <a:rPr lang="cs-CZ" sz="3300" dirty="0"/>
              <a:t>- nejčastější komplikace při </a:t>
            </a:r>
            <a:r>
              <a:rPr lang="cs-CZ" sz="3300" dirty="0" err="1"/>
              <a:t>kanylaci</a:t>
            </a:r>
            <a:r>
              <a:rPr lang="cs-CZ" sz="3300" dirty="0"/>
              <a:t>, především při obtížném zavádění katétru; po každé </a:t>
            </a:r>
            <a:r>
              <a:rPr lang="cs-CZ" sz="3300" dirty="0" err="1"/>
              <a:t>kanylaci</a:t>
            </a:r>
            <a:r>
              <a:rPr lang="cs-CZ" sz="3300" dirty="0"/>
              <a:t> centrální žíly (véna </a:t>
            </a:r>
            <a:r>
              <a:rPr lang="cs-CZ" sz="3300" dirty="0" err="1"/>
              <a:t>subclavia</a:t>
            </a:r>
            <a:r>
              <a:rPr lang="cs-CZ" sz="3300" dirty="0"/>
              <a:t> či </a:t>
            </a:r>
            <a:r>
              <a:rPr lang="cs-CZ" sz="3300" dirty="0" err="1"/>
              <a:t>juguláris</a:t>
            </a:r>
            <a:r>
              <a:rPr lang="cs-CZ" sz="3300" dirty="0"/>
              <a:t>) je pečlivé sledování pacienta, hlavně auskultační metodou (musí probíhat pečlivě a v krátkých časových intervalech); důležitá je také rentgenová kontrola.</a:t>
            </a:r>
          </a:p>
          <a:p>
            <a:endParaRPr lang="cs-CZ" dirty="0"/>
          </a:p>
        </p:txBody>
      </p:sp>
    </p:spTree>
    <p:extLst>
      <p:ext uri="{BB962C8B-B14F-4D97-AF65-F5344CB8AC3E}">
        <p14:creationId xmlns:p14="http://schemas.microsoft.com/office/powerpoint/2010/main" val="348568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5B4BC-A431-40B2-957D-0EDDD48E7ED8}"/>
              </a:ext>
            </a:extLst>
          </p:cNvPr>
          <p:cNvSpPr>
            <a:spLocks noGrp="1"/>
          </p:cNvSpPr>
          <p:nvPr>
            <p:ph type="title"/>
          </p:nvPr>
        </p:nvSpPr>
        <p:spPr>
          <a:xfrm>
            <a:off x="0" y="365125"/>
            <a:ext cx="12192000"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78A63DCF-1A75-4505-82FF-3FA75B6D01ED}"/>
              </a:ext>
            </a:extLst>
          </p:cNvPr>
          <p:cNvSpPr>
            <a:spLocks noGrp="1"/>
          </p:cNvSpPr>
          <p:nvPr>
            <p:ph idx="1"/>
          </p:nvPr>
        </p:nvSpPr>
        <p:spPr>
          <a:xfrm>
            <a:off x="81643" y="1453242"/>
            <a:ext cx="12017828" cy="5404757"/>
          </a:xfrm>
        </p:spPr>
        <p:txBody>
          <a:bodyPr>
            <a:normAutofit fontScale="47500" lnSpcReduction="20000"/>
          </a:bodyPr>
          <a:lstStyle/>
          <a:p>
            <a:pPr marL="0" indent="0">
              <a:buNone/>
            </a:pPr>
            <a:r>
              <a:rPr lang="cs-CZ" b="1" dirty="0"/>
              <a:t>2. Metabolické </a:t>
            </a:r>
            <a:endParaRPr lang="cs-CZ" dirty="0"/>
          </a:p>
          <a:p>
            <a:r>
              <a:rPr lang="cs-CZ" sz="3300" b="1" dirty="0" err="1"/>
              <a:t>Overfeeding</a:t>
            </a:r>
            <a:r>
              <a:rPr lang="cs-CZ" sz="3300" b="1" dirty="0"/>
              <a:t> syndrom </a:t>
            </a:r>
            <a:r>
              <a:rPr lang="cs-CZ" sz="3300" dirty="0"/>
              <a:t>- přetížení nutričními substráty - může být absolutní nebo relativní. Absolutní přetížení se objevuje u pacientů, kteří jsou v katabolickém stavu, ale nemají žádné výrazné projevy malnutrice a dlouhodobé deprivace přívodu výživy a dostávají vysoké dávky nutričních substrátů. Relativní přetížení se projevuje u nemocných, kteří jsou výrazně malnutriční, delší dobu trpěli nedostatečným přívodem energie a pak byli </a:t>
            </a:r>
            <a:r>
              <a:rPr lang="cs-CZ" sz="3300" dirty="0" err="1"/>
              <a:t>realimentováni</a:t>
            </a:r>
            <a:r>
              <a:rPr lang="cs-CZ" sz="3300" dirty="0"/>
              <a:t>. Pro tento typ přetížení se někdy používá pojem </a:t>
            </a:r>
            <a:r>
              <a:rPr lang="cs-CZ" sz="3300" b="1" dirty="0"/>
              <a:t>realimentační syndrom</a:t>
            </a:r>
            <a:r>
              <a:rPr lang="cs-CZ" sz="3300" dirty="0"/>
              <a:t>. Důsledkem </a:t>
            </a:r>
            <a:r>
              <a:rPr lang="cs-CZ" sz="3300" dirty="0" err="1"/>
              <a:t>hyperalimentace</a:t>
            </a:r>
            <a:r>
              <a:rPr lang="cs-CZ" sz="3300" dirty="0"/>
              <a:t> je </a:t>
            </a:r>
            <a:r>
              <a:rPr lang="cs-CZ" sz="3300" dirty="0" err="1"/>
              <a:t>hyperkapnie</a:t>
            </a:r>
            <a:r>
              <a:rPr lang="cs-CZ" sz="3300" dirty="0"/>
              <a:t>, zvýšená jaterní </a:t>
            </a:r>
            <a:r>
              <a:rPr lang="cs-CZ" sz="3300" dirty="0" err="1"/>
              <a:t>lipogeneze</a:t>
            </a:r>
            <a:r>
              <a:rPr lang="cs-CZ" sz="3300" dirty="0"/>
              <a:t>, steatóza jater a kosterního svalstva, hyperglykémie, abnormality metabolizmu iontů, zhoršená fagocytóza a zvýšení energetické potřeby.,</a:t>
            </a:r>
          </a:p>
          <a:p>
            <a:r>
              <a:rPr lang="cs-CZ" sz="3300" b="1" dirty="0"/>
              <a:t>Přetížení glukózou a porucha glukózové tolerance </a:t>
            </a:r>
            <a:r>
              <a:rPr lang="cs-CZ" sz="3300" dirty="0"/>
              <a:t>- nadměrný přívod glukózy může být absolutní nebo při glukózové intoleranci. Bývá vyvolán buď agresivními infuzemi hypertonické glukózy, nebo může dojít k relativnímu přetížení u nemocných s diabetem nebo s poruchou glukózové tolerance v průběhu stresu. </a:t>
            </a:r>
          </a:p>
          <a:p>
            <a:r>
              <a:rPr lang="cs-CZ" sz="3300" b="1" dirty="0" err="1"/>
              <a:t>Dysbalance</a:t>
            </a:r>
            <a:r>
              <a:rPr lang="cs-CZ" sz="3300" b="1" dirty="0"/>
              <a:t> a chybění některých aminokyselin</a:t>
            </a:r>
            <a:r>
              <a:rPr lang="cs-CZ" sz="3300" dirty="0"/>
              <a:t> - nesprávný poměr aminokyselin v roztocích používaných pro parenterální výživu způsobuje zhoršení proteosyntézy a mohou vnikat i závažnější toxické projevy. Nadměrný přívod aminokyselin zhoršuje stav nemocných s jaterní nedostatečností, nevyvážené roztoky mají za následek poruchu acidobazické rovnováhy a </a:t>
            </a:r>
            <a:r>
              <a:rPr lang="cs-CZ" sz="3300" dirty="0" err="1"/>
              <a:t>aminoacidourii</a:t>
            </a:r>
            <a:r>
              <a:rPr lang="cs-CZ" sz="3300" dirty="0"/>
              <a:t> (vylučování aminokyselin močí).</a:t>
            </a:r>
          </a:p>
          <a:p>
            <a:r>
              <a:rPr lang="cs-CZ" sz="3300" b="1" dirty="0"/>
              <a:t>Poruchy metabolismu lipidů </a:t>
            </a:r>
            <a:r>
              <a:rPr lang="cs-CZ" sz="3300" dirty="0"/>
              <a:t>- deficit esenciálních mastných kyselin se může projevit při používání tukových emulzí tehdy, jestliže je nemocný v závažném katabolickém stavu. Deficitu lze zabránit přívodem 10-15 g </a:t>
            </a:r>
            <a:r>
              <a:rPr lang="cs-CZ" sz="3300" dirty="0" err="1"/>
              <a:t>polynesaturovaných</a:t>
            </a:r>
            <a:r>
              <a:rPr lang="cs-CZ" sz="3300" dirty="0"/>
              <a:t> mastných kyselin denně ve formě tukové emulze.</a:t>
            </a:r>
          </a:p>
          <a:p>
            <a:r>
              <a:rPr lang="cs-CZ" sz="3300" b="1" dirty="0"/>
              <a:t>Karenční stavy </a:t>
            </a:r>
            <a:r>
              <a:rPr lang="cs-CZ" sz="3300" dirty="0"/>
              <a:t>- při úplné parenterální výživě se mohou někdy vyvinout deficity stopových prvků, může docházet také k deficitu některých esenciálních mastných kyselin. Poměrně časté jsou také karence části vitamínů. Specifická potřeba vitamínů je ve stresu, při infekčních chorobách, po těžkých operacích a traumatech. Nejčastější deficit je u pacientů v kritickém stavu vyjádřen u vitamínů B</a:t>
            </a:r>
            <a:r>
              <a:rPr lang="cs-CZ" sz="3300" baseline="-25000" dirty="0"/>
              <a:t>1</a:t>
            </a:r>
            <a:r>
              <a:rPr lang="cs-CZ" sz="3300" dirty="0"/>
              <a:t>, B</a:t>
            </a:r>
            <a:r>
              <a:rPr lang="cs-CZ" sz="3300" baseline="-25000" dirty="0"/>
              <a:t>2</a:t>
            </a:r>
            <a:r>
              <a:rPr lang="cs-CZ" sz="3300" dirty="0"/>
              <a:t> a C.</a:t>
            </a:r>
          </a:p>
          <a:p>
            <a:r>
              <a:rPr lang="cs-CZ" sz="3300" b="1" dirty="0"/>
              <a:t>Poškození jaterních funkcí </a:t>
            </a:r>
            <a:r>
              <a:rPr lang="cs-CZ" sz="3300" dirty="0"/>
              <a:t>- při úplné parenterální výživě se</a:t>
            </a:r>
            <a:r>
              <a:rPr lang="cs-CZ" sz="3300" b="1" dirty="0"/>
              <a:t> </a:t>
            </a:r>
            <a:r>
              <a:rPr lang="cs-CZ" sz="3300" dirty="0"/>
              <a:t>tato porucha projevuje </a:t>
            </a:r>
            <a:r>
              <a:rPr lang="cs-CZ" sz="3300" dirty="0" err="1"/>
              <a:t>hepatomegálií</a:t>
            </a:r>
            <a:r>
              <a:rPr lang="cs-CZ" sz="3300" dirty="0"/>
              <a:t>, vzestupem aktivity jaterních enzymů, někdy cholestázou a ikterem.</a:t>
            </a:r>
          </a:p>
          <a:p>
            <a:r>
              <a:rPr lang="cs-CZ" sz="3300" dirty="0"/>
              <a:t>K dalším metabolickým komplikacím patří například </a:t>
            </a:r>
            <a:r>
              <a:rPr lang="cs-CZ" sz="3300" b="1" dirty="0" err="1"/>
              <a:t>hyperosmolární</a:t>
            </a:r>
            <a:r>
              <a:rPr lang="cs-CZ" sz="3300" b="1" dirty="0"/>
              <a:t> syndrom</a:t>
            </a:r>
            <a:r>
              <a:rPr lang="cs-CZ" sz="3300" dirty="0"/>
              <a:t> z nadbytku natria či přiváděné glukózy, </a:t>
            </a:r>
            <a:r>
              <a:rPr lang="cs-CZ" sz="3300" b="1" dirty="0"/>
              <a:t>hypoglykemie</a:t>
            </a:r>
            <a:r>
              <a:rPr lang="cs-CZ" sz="3300" dirty="0"/>
              <a:t> při nadbytku inzulinu v podávaném roztoku, </a:t>
            </a:r>
            <a:r>
              <a:rPr lang="cs-CZ" sz="3300" b="1" dirty="0"/>
              <a:t>metabolická acidóza </a:t>
            </a:r>
            <a:r>
              <a:rPr lang="cs-CZ" sz="3300" dirty="0"/>
              <a:t>u nevyvážených roztoků. Po úplné parenterální výživě lze někdy pozorovat </a:t>
            </a:r>
            <a:r>
              <a:rPr lang="cs-CZ" sz="3300" b="1" dirty="0" err="1"/>
              <a:t>osteopenickou</a:t>
            </a:r>
            <a:r>
              <a:rPr lang="cs-CZ" sz="3300" b="1" dirty="0"/>
              <a:t> kostní chorobu</a:t>
            </a:r>
            <a:r>
              <a:rPr lang="cs-CZ" sz="3300" dirty="0"/>
              <a:t>, vyšší </a:t>
            </a:r>
            <a:r>
              <a:rPr lang="cs-CZ" sz="3300" b="1" dirty="0"/>
              <a:t>výskyt žlučových kamenů</a:t>
            </a:r>
            <a:r>
              <a:rPr lang="cs-CZ" sz="3300" dirty="0"/>
              <a:t>.</a:t>
            </a:r>
          </a:p>
          <a:p>
            <a:pPr marL="0" indent="0">
              <a:buNone/>
            </a:pPr>
            <a:endParaRPr lang="cs-CZ" dirty="0"/>
          </a:p>
          <a:p>
            <a:endParaRPr lang="cs-CZ" dirty="0"/>
          </a:p>
        </p:txBody>
      </p:sp>
    </p:spTree>
    <p:extLst>
      <p:ext uri="{BB962C8B-B14F-4D97-AF65-F5344CB8AC3E}">
        <p14:creationId xmlns:p14="http://schemas.microsoft.com/office/powerpoint/2010/main" val="21564355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99234-AA65-484E-9F54-C6223257398E}"/>
              </a:ext>
            </a:extLst>
          </p:cNvPr>
          <p:cNvSpPr>
            <a:spLocks noGrp="1"/>
          </p:cNvSpPr>
          <p:nvPr>
            <p:ph type="title"/>
          </p:nvPr>
        </p:nvSpPr>
        <p:spPr>
          <a:xfrm>
            <a:off x="122463" y="365125"/>
            <a:ext cx="11723915"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344DA3FC-F482-42E3-AF41-C268F8E0C589}"/>
              </a:ext>
            </a:extLst>
          </p:cNvPr>
          <p:cNvSpPr>
            <a:spLocks noGrp="1"/>
          </p:cNvSpPr>
          <p:nvPr>
            <p:ph idx="1"/>
          </p:nvPr>
        </p:nvSpPr>
        <p:spPr>
          <a:xfrm>
            <a:off x="1" y="1273630"/>
            <a:ext cx="12192000" cy="5584370"/>
          </a:xfrm>
        </p:spPr>
        <p:txBody>
          <a:bodyPr>
            <a:normAutofit fontScale="32500" lnSpcReduction="20000"/>
          </a:bodyPr>
          <a:lstStyle/>
          <a:p>
            <a:pPr marL="0" indent="0">
              <a:buNone/>
            </a:pPr>
            <a:r>
              <a:rPr lang="cs-CZ" sz="4900" b="1" dirty="0"/>
              <a:t>3. Infekční</a:t>
            </a:r>
            <a:endParaRPr lang="cs-CZ" sz="4900" dirty="0"/>
          </a:p>
          <a:p>
            <a:r>
              <a:rPr lang="cs-CZ" sz="4900" dirty="0"/>
              <a:t>Jednou z nejnebezpečnějších komplikací je </a:t>
            </a:r>
            <a:r>
              <a:rPr lang="cs-CZ" sz="4900" b="1" dirty="0"/>
              <a:t>katétrová sepse</a:t>
            </a:r>
            <a:r>
              <a:rPr lang="cs-CZ" sz="4900" dirty="0"/>
              <a:t>. Má řadu příčin. Působí doba zavedení katétru, počet lumen, četnost používání katétru, umístění katétru, použitý materiál, přístup k ošetřování katétru i základní onemocnění pacienta. Horečka u nemocného, která nemá identifikovaný zdroj infekce, vede vždy k podezření na kanylovou sepsi. Vstup infekce cestou kanyl může být zprostředkována buď infekcí na povrchu kanyl nebo skrze lumen, či obojí cestou. </a:t>
            </a:r>
          </a:p>
          <a:p>
            <a:endParaRPr lang="cs-CZ" dirty="0"/>
          </a:p>
          <a:p>
            <a:pPr marL="0" indent="0">
              <a:buNone/>
            </a:pPr>
            <a:r>
              <a:rPr lang="cs-CZ" sz="4000" b="1" dirty="0"/>
              <a:t>Příčiny </a:t>
            </a:r>
            <a:r>
              <a:rPr lang="cs-CZ" sz="4000" b="1" dirty="0" err="1"/>
              <a:t>extraluminální</a:t>
            </a:r>
            <a:r>
              <a:rPr lang="cs-CZ" sz="4000" b="1" dirty="0"/>
              <a:t> infekce</a:t>
            </a:r>
            <a:endParaRPr lang="cs-CZ" sz="4000" dirty="0"/>
          </a:p>
          <a:p>
            <a:r>
              <a:rPr lang="cs-CZ" sz="4000" dirty="0"/>
              <a:t>hematogenní osídlení povrchu kanyly při bakteriémii z jiného zdroje u nemocného</a:t>
            </a:r>
          </a:p>
          <a:p>
            <a:r>
              <a:rPr lang="cs-CZ" sz="4000" dirty="0"/>
              <a:t>migrace mikroorganismů z povrchu kůže, zvláště z místa vpichu podél kanyly do lumenu žíly</a:t>
            </a:r>
          </a:p>
          <a:p>
            <a:r>
              <a:rPr lang="cs-CZ" sz="4000" dirty="0"/>
              <a:t>přímá infekce zavlečená při zavádění kanyly</a:t>
            </a:r>
          </a:p>
          <a:p>
            <a:pPr marL="0" indent="0">
              <a:buNone/>
            </a:pPr>
            <a:r>
              <a:rPr lang="cs-CZ" sz="4000" dirty="0"/>
              <a:t> </a:t>
            </a:r>
          </a:p>
          <a:p>
            <a:pPr marL="0" indent="0">
              <a:buNone/>
            </a:pPr>
            <a:r>
              <a:rPr lang="cs-CZ" sz="4000" b="1" dirty="0"/>
              <a:t>Příčiny </a:t>
            </a:r>
            <a:r>
              <a:rPr lang="cs-CZ" sz="4000" b="1" dirty="0" err="1"/>
              <a:t>endoluminální</a:t>
            </a:r>
            <a:r>
              <a:rPr lang="cs-CZ" sz="4000" b="1" dirty="0"/>
              <a:t> infekce</a:t>
            </a:r>
            <a:endParaRPr lang="cs-CZ" sz="4000" dirty="0"/>
          </a:p>
          <a:p>
            <a:r>
              <a:rPr lang="cs-CZ" sz="4000" dirty="0"/>
              <a:t>kontaminace nutričních směsí při jejich přípravě, přidávání léků a </a:t>
            </a:r>
            <a:r>
              <a:rPr lang="cs-CZ" sz="4000" dirty="0" err="1"/>
              <a:t>přidavných</a:t>
            </a:r>
            <a:r>
              <a:rPr lang="cs-CZ" sz="4000" dirty="0"/>
              <a:t> látek</a:t>
            </a:r>
          </a:p>
          <a:p>
            <a:r>
              <a:rPr lang="cs-CZ" sz="4000" dirty="0"/>
              <a:t>používání kanyly pro jiné účely než je samotná parenterální výživa</a:t>
            </a:r>
          </a:p>
          <a:p>
            <a:r>
              <a:rPr lang="cs-CZ" sz="4000" dirty="0"/>
              <a:t>časté napojování infuzí</a:t>
            </a:r>
          </a:p>
          <a:p>
            <a:r>
              <a:rPr lang="cs-CZ" sz="4000" dirty="0"/>
              <a:t>netěsnící </a:t>
            </a:r>
            <a:r>
              <a:rPr lang="cs-CZ" sz="4000" dirty="0" err="1"/>
              <a:t>bezjehlové</a:t>
            </a:r>
            <a:r>
              <a:rPr lang="cs-CZ" sz="4000" dirty="0"/>
              <a:t> vstupy, poškození setů, infuzních ramp a linek</a:t>
            </a:r>
          </a:p>
          <a:p>
            <a:r>
              <a:rPr lang="cs-CZ" sz="4000" dirty="0"/>
              <a:t>infekce v oblasti kónusu kanyly</a:t>
            </a:r>
          </a:p>
          <a:p>
            <a:endParaRPr lang="cs-CZ" sz="4000" dirty="0"/>
          </a:p>
          <a:p>
            <a:r>
              <a:rPr lang="cs-CZ" sz="4000" dirty="0"/>
              <a:t>Kanylová sepse je většinou potvrzena při nálezu identického mikroorganizmu při odběru na kultivaci </a:t>
            </a:r>
            <a:r>
              <a:rPr lang="cs-CZ" sz="4000" b="1" dirty="0"/>
              <a:t>z krve </a:t>
            </a:r>
            <a:r>
              <a:rPr lang="cs-CZ" sz="4000" dirty="0"/>
              <a:t>a </a:t>
            </a:r>
            <a:r>
              <a:rPr lang="cs-CZ" sz="4000" b="1" dirty="0"/>
              <a:t>kanyly</a:t>
            </a:r>
            <a:r>
              <a:rPr lang="cs-CZ" sz="4000" dirty="0"/>
              <a:t>. Kanylová sepse může mít místní i celkové příznaky a probíhá pod tímto klinickým obrazem:</a:t>
            </a:r>
          </a:p>
          <a:p>
            <a:pPr lvl="1"/>
            <a:r>
              <a:rPr lang="cs-CZ" sz="3600" dirty="0"/>
              <a:t>zarudnutí v okolí místa vpichu, případně v okolí a v průběhu tunelu; hnis vytékající z místa vstupu kanyl do podkoží; palpace v oblasti zavedení může být citlivá až bolestivá,</a:t>
            </a:r>
          </a:p>
          <a:p>
            <a:pPr lvl="1"/>
            <a:r>
              <a:rPr lang="cs-CZ" sz="3600" dirty="0"/>
              <a:t>sepse s horečkou dosahující až 40 °C; třesavka; zimnice; chronická infekce kanyly probíhá jako subfebrilní stav, který se ale může rychle zvrátit do septického šoku s projevy multiorgánového selhání.</a:t>
            </a:r>
          </a:p>
          <a:p>
            <a:endParaRPr lang="cs-CZ" sz="4000" dirty="0"/>
          </a:p>
          <a:p>
            <a:endParaRPr lang="cs-CZ" dirty="0"/>
          </a:p>
        </p:txBody>
      </p:sp>
    </p:spTree>
    <p:extLst>
      <p:ext uri="{BB962C8B-B14F-4D97-AF65-F5344CB8AC3E}">
        <p14:creationId xmlns:p14="http://schemas.microsoft.com/office/powerpoint/2010/main" val="27518417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1500E-828B-4628-8228-C340CF346169}"/>
              </a:ext>
            </a:extLst>
          </p:cNvPr>
          <p:cNvSpPr>
            <a:spLocks noGrp="1"/>
          </p:cNvSpPr>
          <p:nvPr>
            <p:ph type="title"/>
          </p:nvPr>
        </p:nvSpPr>
        <p:spPr/>
        <p:txBody>
          <a:bodyPr/>
          <a:lstStyle/>
          <a:p>
            <a:r>
              <a:rPr lang="cs-CZ" b="1" dirty="0"/>
              <a:t>Kanylová sepse</a:t>
            </a:r>
          </a:p>
        </p:txBody>
      </p:sp>
      <p:sp>
        <p:nvSpPr>
          <p:cNvPr id="3" name="Zástupný symbol pro obsah 2">
            <a:extLst>
              <a:ext uri="{FF2B5EF4-FFF2-40B4-BE49-F238E27FC236}">
                <a16:creationId xmlns:a16="http://schemas.microsoft.com/office/drawing/2014/main" id="{A01CD72A-B75D-497D-AB52-D39676F260A9}"/>
              </a:ext>
            </a:extLst>
          </p:cNvPr>
          <p:cNvSpPr>
            <a:spLocks noGrp="1"/>
          </p:cNvSpPr>
          <p:nvPr>
            <p:ph idx="1"/>
          </p:nvPr>
        </p:nvSpPr>
        <p:spPr>
          <a:xfrm>
            <a:off x="155121" y="1420586"/>
            <a:ext cx="11789229" cy="5437413"/>
          </a:xfrm>
        </p:spPr>
        <p:txBody>
          <a:bodyPr>
            <a:normAutofit fontScale="55000" lnSpcReduction="20000"/>
          </a:bodyPr>
          <a:lstStyle/>
          <a:p>
            <a:pPr marL="0" indent="0">
              <a:buNone/>
            </a:pPr>
            <a:r>
              <a:rPr lang="cs-CZ" sz="3300" dirty="0"/>
              <a:t>Velkým rizikem kanylové sepse je </a:t>
            </a:r>
            <a:r>
              <a:rPr lang="cs-CZ" sz="3300" b="1" dirty="0"/>
              <a:t>usídlení cirkulujících bakterií na srdečních chlopních </a:t>
            </a:r>
            <a:r>
              <a:rPr lang="cs-CZ" sz="3300" dirty="0"/>
              <a:t>a </a:t>
            </a:r>
            <a:r>
              <a:rPr lang="cs-CZ" sz="3300" b="1" dirty="0"/>
              <a:t>vznik </a:t>
            </a:r>
            <a:r>
              <a:rPr lang="cs-CZ" sz="3300" b="1" dirty="0" err="1"/>
              <a:t>nitrosrdečních</a:t>
            </a:r>
            <a:r>
              <a:rPr lang="cs-CZ" sz="3300" b="1" dirty="0"/>
              <a:t> vegetací</a:t>
            </a:r>
            <a:r>
              <a:rPr lang="cs-CZ" sz="3300" dirty="0"/>
              <a:t>. </a:t>
            </a:r>
          </a:p>
          <a:p>
            <a:r>
              <a:rPr lang="cs-CZ" sz="3300" dirty="0"/>
              <a:t>Při vstupu mikroorganizmů do krevního oběhu se objeví rychlý vzestup teploty, třesavka, někdy nauzea, zvracení, poruchy vidění, arytmie, krvácení z GIT, respirační a renální selhání jako projevy syndromu multiorgánového selhání. </a:t>
            </a:r>
          </a:p>
          <a:p>
            <a:r>
              <a:rPr lang="cs-CZ" sz="3300" dirty="0"/>
              <a:t>Místní použití antibiotika, antimikrobiálně chráněné katétry a manžety impregnované kovovým stříbrem mají prokazatelný efekt, avšak nejdůležitější je precizní práce všeobecných sester při ošetřování katétru podle ošetřovatelských standardů za aseptických postupů.</a:t>
            </a:r>
          </a:p>
          <a:p>
            <a:pPr marL="0" indent="0">
              <a:buNone/>
            </a:pPr>
            <a:endParaRPr lang="cs-CZ" sz="3300" dirty="0"/>
          </a:p>
          <a:p>
            <a:pPr marL="0" indent="0">
              <a:buNone/>
            </a:pPr>
            <a:r>
              <a:rPr lang="cs-CZ" sz="3300" dirty="0"/>
              <a:t>Indikace k odstranění centrálního žilního katétru</a:t>
            </a:r>
          </a:p>
          <a:p>
            <a:r>
              <a:rPr lang="cs-CZ" sz="3300" dirty="0"/>
              <a:t>bolest vztahující se k zavedenému katétru</a:t>
            </a:r>
          </a:p>
          <a:p>
            <a:r>
              <a:rPr lang="cs-CZ" sz="3300" dirty="0"/>
              <a:t>zánětlivé známky v průběhu žíly v oblasti zavedeného katétru</a:t>
            </a:r>
          </a:p>
          <a:p>
            <a:r>
              <a:rPr lang="cs-CZ" sz="3300" dirty="0"/>
              <a:t>horečka nejasné etiologie </a:t>
            </a:r>
          </a:p>
          <a:p>
            <a:r>
              <a:rPr lang="cs-CZ" sz="3300" dirty="0"/>
              <a:t>známky neprůchodnosti katétru</a:t>
            </a:r>
          </a:p>
          <a:p>
            <a:r>
              <a:rPr lang="cs-CZ" sz="3300" dirty="0"/>
              <a:t>jednostranný otok horní končetiny </a:t>
            </a:r>
          </a:p>
          <a:p>
            <a:r>
              <a:rPr lang="cs-CZ" sz="3300" dirty="0"/>
              <a:t>katétrová embolie</a:t>
            </a:r>
          </a:p>
          <a:p>
            <a:r>
              <a:rPr lang="cs-CZ" sz="3300" dirty="0"/>
              <a:t>poškozená či zlomená zevní část katétru </a:t>
            </a:r>
          </a:p>
          <a:p>
            <a:r>
              <a:rPr lang="cs-CZ" sz="3300" dirty="0"/>
              <a:t>známky možné perforace žíly</a:t>
            </a:r>
          </a:p>
          <a:p>
            <a:r>
              <a:rPr lang="cs-CZ" sz="3300" dirty="0"/>
              <a:t>srdeční tamponáda aj.</a:t>
            </a:r>
          </a:p>
          <a:p>
            <a:endParaRPr lang="cs-CZ" dirty="0"/>
          </a:p>
        </p:txBody>
      </p:sp>
      <p:pic>
        <p:nvPicPr>
          <p:cNvPr id="6" name="Obrázek 5">
            <a:extLst>
              <a:ext uri="{FF2B5EF4-FFF2-40B4-BE49-F238E27FC236}">
                <a16:creationId xmlns:a16="http://schemas.microsoft.com/office/drawing/2014/main" id="{25C0D457-179B-4DAC-AB39-D0A79FBE6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06" y="2850389"/>
            <a:ext cx="4989244" cy="3756381"/>
          </a:xfrm>
          <a:prstGeom prst="rect">
            <a:avLst/>
          </a:prstGeom>
        </p:spPr>
      </p:pic>
    </p:spTree>
    <p:extLst>
      <p:ext uri="{BB962C8B-B14F-4D97-AF65-F5344CB8AC3E}">
        <p14:creationId xmlns:p14="http://schemas.microsoft.com/office/powerpoint/2010/main" val="41166283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E0F54-F8BE-4B99-8837-E5B1BB82360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6E27361-64A1-45A0-BA28-A34AC6C61FAB}"/>
              </a:ext>
            </a:extLst>
          </p:cNvPr>
          <p:cNvSpPr>
            <a:spLocks noGrp="1"/>
          </p:cNvSpPr>
          <p:nvPr>
            <p:ph idx="1"/>
          </p:nvPr>
        </p:nvSpPr>
        <p:spPr/>
        <p:txBody>
          <a:bodyPr/>
          <a:lstStyle/>
          <a:p>
            <a:r>
              <a:rPr lang="cs-CZ" dirty="0">
                <a:solidFill>
                  <a:srgbClr val="0070C0"/>
                </a:solidFill>
              </a:rPr>
              <a:t>Jaké mohou  </a:t>
            </a:r>
            <a:r>
              <a:rPr lang="cs-CZ" dirty="0" err="1">
                <a:solidFill>
                  <a:srgbClr val="0070C0"/>
                </a:solidFill>
              </a:rPr>
              <a:t>nasta</a:t>
            </a:r>
            <a:r>
              <a:rPr lang="cs-CZ" dirty="0">
                <a:solidFill>
                  <a:srgbClr val="0070C0"/>
                </a:solidFill>
              </a:rPr>
              <a:t> komplikace při podávání parenterální výživy?</a:t>
            </a:r>
          </a:p>
        </p:txBody>
      </p:sp>
    </p:spTree>
    <p:extLst>
      <p:ext uri="{BB962C8B-B14F-4D97-AF65-F5344CB8AC3E}">
        <p14:creationId xmlns:p14="http://schemas.microsoft.com/office/powerpoint/2010/main" val="327719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3998ED6-BD1B-458B-91EE-E574AA271FF2}"/>
              </a:ext>
            </a:extLst>
          </p:cNvPr>
          <p:cNvSpPr>
            <a:spLocks noGrp="1"/>
          </p:cNvSpPr>
          <p:nvPr>
            <p:ph type="title"/>
          </p:nvPr>
        </p:nvSpPr>
        <p:spPr>
          <a:xfrm>
            <a:off x="88490" y="365125"/>
            <a:ext cx="12024852" cy="1325563"/>
          </a:xfrm>
        </p:spPr>
        <p:txBody>
          <a:bodyPr/>
          <a:lstStyle/>
          <a:p>
            <a:r>
              <a:rPr lang="cs-CZ" dirty="0">
                <a:solidFill>
                  <a:srgbClr val="0070C0"/>
                </a:solidFill>
              </a:rPr>
              <a:t>Navrhněte jídelníček na 1 den, aby měl nízký GI</a:t>
            </a:r>
          </a:p>
        </p:txBody>
      </p:sp>
      <p:sp>
        <p:nvSpPr>
          <p:cNvPr id="6" name="Zástupný symbol pro obsah 5">
            <a:extLst>
              <a:ext uri="{FF2B5EF4-FFF2-40B4-BE49-F238E27FC236}">
                <a16:creationId xmlns:a16="http://schemas.microsoft.com/office/drawing/2014/main" id="{A2DF4589-0F48-43E3-8C0A-25261FF88EE8}"/>
              </a:ext>
            </a:extLst>
          </p:cNvPr>
          <p:cNvSpPr>
            <a:spLocks noGrp="1"/>
          </p:cNvSpPr>
          <p:nvPr>
            <p:ph idx="1"/>
          </p:nvPr>
        </p:nvSpPr>
        <p:spPr>
          <a:xfrm>
            <a:off x="186813" y="1825624"/>
            <a:ext cx="11166987" cy="4879975"/>
          </a:xfrm>
        </p:spPr>
        <p:txBody>
          <a:bodyPr/>
          <a:lstStyle/>
          <a:p>
            <a:r>
              <a:rPr lang="cs-CZ" dirty="0">
                <a:solidFill>
                  <a:srgbClr val="0070C0"/>
                </a:solidFill>
              </a:rPr>
              <a:t>Snídaně</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Oběd</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Večeře</a:t>
            </a:r>
          </a:p>
          <a:p>
            <a:pPr marL="0" indent="0">
              <a:buNone/>
            </a:pPr>
            <a:endParaRPr lang="cs-CZ" dirty="0"/>
          </a:p>
        </p:txBody>
      </p:sp>
    </p:spTree>
    <p:extLst>
      <p:ext uri="{BB962C8B-B14F-4D97-AF65-F5344CB8AC3E}">
        <p14:creationId xmlns:p14="http://schemas.microsoft.com/office/powerpoint/2010/main" val="25477314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358DF-AB13-4E74-9C34-5801ABFD21E9}"/>
              </a:ext>
            </a:extLst>
          </p:cNvPr>
          <p:cNvSpPr>
            <a:spLocks noGrp="1"/>
          </p:cNvSpPr>
          <p:nvPr>
            <p:ph type="title"/>
          </p:nvPr>
        </p:nvSpPr>
        <p:spPr/>
        <p:txBody>
          <a:bodyPr/>
          <a:lstStyle/>
          <a:p>
            <a:r>
              <a:rPr lang="cs-CZ" b="1" dirty="0"/>
              <a:t>Porovnání enterální a parenterální výživy</a:t>
            </a:r>
          </a:p>
        </p:txBody>
      </p:sp>
      <p:graphicFrame>
        <p:nvGraphicFramePr>
          <p:cNvPr id="4" name="Zástupný symbol pro obsah 3">
            <a:extLst>
              <a:ext uri="{FF2B5EF4-FFF2-40B4-BE49-F238E27FC236}">
                <a16:creationId xmlns:a16="http://schemas.microsoft.com/office/drawing/2014/main" id="{6B39506B-0632-4E49-AE8B-3D7BB865E162}"/>
              </a:ext>
            </a:extLst>
          </p:cNvPr>
          <p:cNvGraphicFramePr>
            <a:graphicFrameLocks noGrp="1"/>
          </p:cNvGraphicFramePr>
          <p:nvPr>
            <p:ph idx="1"/>
            <p:extLst>
              <p:ext uri="{D42A27DB-BD31-4B8C-83A1-F6EECF244321}">
                <p14:modId xmlns:p14="http://schemas.microsoft.com/office/powerpoint/2010/main" val="3951389183"/>
              </p:ext>
            </p:extLst>
          </p:nvPr>
        </p:nvGraphicFramePr>
        <p:xfrm>
          <a:off x="2196193" y="1502229"/>
          <a:ext cx="6964136" cy="5212561"/>
        </p:xfrm>
        <a:graphic>
          <a:graphicData uri="http://schemas.openxmlformats.org/drawingml/2006/table">
            <a:tbl>
              <a:tblPr/>
              <a:tblGrid>
                <a:gridCol w="1281674">
                  <a:extLst>
                    <a:ext uri="{9D8B030D-6E8A-4147-A177-3AD203B41FA5}">
                      <a16:colId xmlns:a16="http://schemas.microsoft.com/office/drawing/2014/main" val="2877001664"/>
                    </a:ext>
                  </a:extLst>
                </a:gridCol>
                <a:gridCol w="2574688">
                  <a:extLst>
                    <a:ext uri="{9D8B030D-6E8A-4147-A177-3AD203B41FA5}">
                      <a16:colId xmlns:a16="http://schemas.microsoft.com/office/drawing/2014/main" val="214298581"/>
                    </a:ext>
                  </a:extLst>
                </a:gridCol>
                <a:gridCol w="3107774">
                  <a:extLst>
                    <a:ext uri="{9D8B030D-6E8A-4147-A177-3AD203B41FA5}">
                      <a16:colId xmlns:a16="http://schemas.microsoft.com/office/drawing/2014/main" val="1645493438"/>
                    </a:ext>
                  </a:extLst>
                </a:gridCol>
              </a:tblGrid>
              <a:tr h="254244">
                <a:tc>
                  <a:txBody>
                    <a:bodyPr/>
                    <a:lstStyle/>
                    <a:p>
                      <a:r>
                        <a:rPr lang="cs-CZ" sz="1800" b="1" dirty="0"/>
                        <a:t>Výživa</a:t>
                      </a:r>
                      <a:endParaRPr lang="cs-CZ" sz="1800" dirty="0"/>
                    </a:p>
                  </a:txBody>
                  <a:tcPr marL="0" marR="0" marT="0" marB="0">
                    <a:lnL>
                      <a:noFill/>
                    </a:lnL>
                    <a:lnR>
                      <a:noFill/>
                    </a:lnR>
                    <a:lnT>
                      <a:noFill/>
                    </a:lnT>
                    <a:lnB>
                      <a:noFill/>
                    </a:lnB>
                  </a:tcPr>
                </a:tc>
                <a:tc>
                  <a:txBody>
                    <a:bodyPr/>
                    <a:lstStyle/>
                    <a:p>
                      <a:r>
                        <a:rPr lang="cs-CZ" sz="1800" b="1" dirty="0"/>
                        <a:t>Výhody</a:t>
                      </a:r>
                      <a:endParaRPr lang="cs-CZ" sz="1800" dirty="0"/>
                    </a:p>
                  </a:txBody>
                  <a:tcPr marL="0" marR="0" marT="0" marB="0" anchor="ctr">
                    <a:lnL>
                      <a:noFill/>
                    </a:lnL>
                    <a:lnR>
                      <a:noFill/>
                    </a:lnR>
                    <a:lnT>
                      <a:noFill/>
                    </a:lnT>
                    <a:lnB>
                      <a:noFill/>
                    </a:lnB>
                  </a:tcPr>
                </a:tc>
                <a:tc>
                  <a:txBody>
                    <a:bodyPr/>
                    <a:lstStyle/>
                    <a:p>
                      <a:r>
                        <a:rPr lang="cs-CZ" sz="1800" b="1"/>
                        <a:t>Nevýhody</a:t>
                      </a:r>
                      <a:endParaRPr lang="cs-CZ" sz="1800"/>
                    </a:p>
                  </a:txBody>
                  <a:tcPr marL="0" marR="0" marT="0" marB="0" anchor="ctr">
                    <a:lnL>
                      <a:noFill/>
                    </a:lnL>
                    <a:lnR>
                      <a:noFill/>
                    </a:lnR>
                    <a:lnT>
                      <a:noFill/>
                    </a:lnT>
                    <a:lnB>
                      <a:noFill/>
                    </a:lnB>
                  </a:tcPr>
                </a:tc>
                <a:extLst>
                  <a:ext uri="{0D108BD9-81ED-4DB2-BD59-A6C34878D82A}">
                    <a16:rowId xmlns:a16="http://schemas.microsoft.com/office/drawing/2014/main" val="3929676134"/>
                  </a:ext>
                </a:extLst>
              </a:tr>
              <a:tr h="1975297">
                <a:tc>
                  <a:txBody>
                    <a:bodyPr/>
                    <a:lstStyle/>
                    <a:p>
                      <a:r>
                        <a:rPr lang="cs-CZ" sz="1800" b="1"/>
                        <a:t>Enterální </a:t>
                      </a:r>
                      <a:endParaRPr lang="cs-CZ" sz="1800"/>
                    </a:p>
                  </a:txBody>
                  <a:tcPr marL="0" marR="0" marT="0" marB="0" anchor="ctr">
                    <a:lnL>
                      <a:noFill/>
                    </a:lnL>
                    <a:lnR>
                      <a:noFill/>
                    </a:lnR>
                    <a:lnT>
                      <a:noFill/>
                    </a:lnT>
                    <a:lnB>
                      <a:noFill/>
                    </a:lnB>
                  </a:tcPr>
                </a:tc>
                <a:tc>
                  <a:txBody>
                    <a:bodyPr/>
                    <a:lstStyle/>
                    <a:p>
                      <a:r>
                        <a:rPr lang="cs-CZ" sz="1800" dirty="0"/>
                        <a:t>- fyziologická cesta </a:t>
                      </a:r>
                    </a:p>
                    <a:p>
                      <a:r>
                        <a:rPr lang="cs-CZ" sz="1800" dirty="0"/>
                        <a:t>- zachována výživa střeva</a:t>
                      </a:r>
                    </a:p>
                    <a:p>
                      <a:r>
                        <a:rPr lang="cs-CZ" sz="1800" dirty="0"/>
                        <a:t>- nižší náklady</a:t>
                      </a:r>
                    </a:p>
                    <a:p>
                      <a:r>
                        <a:rPr lang="cs-CZ" sz="1800" dirty="0"/>
                        <a:t>- minimální riziko komplikací </a:t>
                      </a:r>
                    </a:p>
                  </a:txBody>
                  <a:tcPr marL="0" marR="0" marT="0" marB="0">
                    <a:lnL>
                      <a:noFill/>
                    </a:lnL>
                    <a:lnR>
                      <a:noFill/>
                    </a:lnR>
                    <a:lnT>
                      <a:noFill/>
                    </a:lnT>
                    <a:lnB>
                      <a:noFill/>
                    </a:lnB>
                  </a:tcPr>
                </a:tc>
                <a:tc>
                  <a:txBody>
                    <a:bodyPr/>
                    <a:lstStyle/>
                    <a:p>
                      <a:r>
                        <a:rPr lang="cs-CZ" sz="1800" dirty="0"/>
                        <a:t>- průjmy</a:t>
                      </a:r>
                    </a:p>
                    <a:p>
                      <a:r>
                        <a:rPr lang="cs-CZ" sz="1800" dirty="0"/>
                        <a:t>- zvracení</a:t>
                      </a:r>
                    </a:p>
                    <a:p>
                      <a:r>
                        <a:rPr lang="cs-CZ" sz="1800" dirty="0"/>
                        <a:t>- riziko aspirace</a:t>
                      </a:r>
                    </a:p>
                  </a:txBody>
                  <a:tcPr marL="0" marR="0" marT="0" marB="0">
                    <a:lnL>
                      <a:noFill/>
                    </a:lnL>
                    <a:lnR>
                      <a:noFill/>
                    </a:lnR>
                    <a:lnT>
                      <a:noFill/>
                    </a:lnT>
                    <a:lnB>
                      <a:noFill/>
                    </a:lnB>
                  </a:tcPr>
                </a:tc>
                <a:extLst>
                  <a:ext uri="{0D108BD9-81ED-4DB2-BD59-A6C34878D82A}">
                    <a16:rowId xmlns:a16="http://schemas.microsoft.com/office/drawing/2014/main" val="2906917221"/>
                  </a:ext>
                </a:extLst>
              </a:tr>
              <a:tr h="2962944">
                <a:tc>
                  <a:txBody>
                    <a:bodyPr/>
                    <a:lstStyle/>
                    <a:p>
                      <a:r>
                        <a:rPr lang="cs-CZ" sz="1800" b="1"/>
                        <a:t>Parenterální   </a:t>
                      </a:r>
                      <a:endParaRPr lang="cs-CZ" sz="1800"/>
                    </a:p>
                  </a:txBody>
                  <a:tcPr marL="0" marR="0" marT="0" marB="0" anchor="ctr">
                    <a:lnL>
                      <a:noFill/>
                    </a:lnL>
                    <a:lnR>
                      <a:noFill/>
                    </a:lnR>
                    <a:lnT>
                      <a:noFill/>
                    </a:lnT>
                    <a:lnB>
                      <a:noFill/>
                    </a:lnB>
                  </a:tcPr>
                </a:tc>
                <a:tc>
                  <a:txBody>
                    <a:bodyPr/>
                    <a:lstStyle/>
                    <a:p>
                      <a:r>
                        <a:rPr lang="cs-CZ" sz="1800"/>
                        <a:t>- definovaný přísun jednotlivých živin</a:t>
                      </a:r>
                    </a:p>
                    <a:p>
                      <a:r>
                        <a:rPr lang="cs-CZ" sz="1800"/>
                        <a:t>- rychlá úprava případného metabolického rozvratu</a:t>
                      </a:r>
                    </a:p>
                    <a:p>
                      <a:r>
                        <a:rPr lang="cs-CZ" sz="1800"/>
                        <a:t>- lze i při úplném chybění tenkého střeva</a:t>
                      </a:r>
                    </a:p>
                  </a:txBody>
                  <a:tcPr marL="0" marR="0" marT="0" marB="0">
                    <a:lnL>
                      <a:noFill/>
                    </a:lnL>
                    <a:lnR>
                      <a:noFill/>
                    </a:lnR>
                    <a:lnT>
                      <a:noFill/>
                    </a:lnT>
                    <a:lnB>
                      <a:noFill/>
                    </a:lnB>
                  </a:tcPr>
                </a:tc>
                <a:tc>
                  <a:txBody>
                    <a:bodyPr/>
                    <a:lstStyle/>
                    <a:p>
                      <a:r>
                        <a:rPr lang="cs-CZ" sz="1800" dirty="0"/>
                        <a:t>- nefyziologický přístup</a:t>
                      </a:r>
                    </a:p>
                    <a:p>
                      <a:r>
                        <a:rPr lang="cs-CZ" sz="1800" dirty="0"/>
                        <a:t>- vyšší náklady</a:t>
                      </a:r>
                    </a:p>
                    <a:p>
                      <a:r>
                        <a:rPr lang="cs-CZ" sz="1800" dirty="0"/>
                        <a:t>- komplikace (při zavádění katétru, </a:t>
                      </a:r>
                    </a:p>
                    <a:p>
                      <a:r>
                        <a:rPr lang="cs-CZ" sz="1800" dirty="0"/>
                        <a:t>- metabolické, septické, jaterní insuficience)</a:t>
                      </a:r>
                    </a:p>
                  </a:txBody>
                  <a:tcPr marL="0" marR="0" marT="0" marB="0">
                    <a:lnL>
                      <a:noFill/>
                    </a:lnL>
                    <a:lnR>
                      <a:noFill/>
                    </a:lnR>
                    <a:lnT>
                      <a:noFill/>
                    </a:lnT>
                    <a:lnB>
                      <a:noFill/>
                    </a:lnB>
                  </a:tcPr>
                </a:tc>
                <a:extLst>
                  <a:ext uri="{0D108BD9-81ED-4DB2-BD59-A6C34878D82A}">
                    <a16:rowId xmlns:a16="http://schemas.microsoft.com/office/drawing/2014/main" val="2076702851"/>
                  </a:ext>
                </a:extLst>
              </a:tr>
            </a:tbl>
          </a:graphicData>
        </a:graphic>
      </p:graphicFrame>
      <p:sp>
        <p:nvSpPr>
          <p:cNvPr id="5" name="Rectangle 1">
            <a:extLst>
              <a:ext uri="{FF2B5EF4-FFF2-40B4-BE49-F238E27FC236}">
                <a16:creationId xmlns:a16="http://schemas.microsoft.com/office/drawing/2014/main" id="{B3712B77-5829-4062-BC50-D33698C8D3EF}"/>
              </a:ext>
            </a:extLst>
          </p:cNvPr>
          <p:cNvSpPr>
            <a:spLocks noChangeArrowheads="1"/>
          </p:cNvSpPr>
          <p:nvPr/>
        </p:nvSpPr>
        <p:spPr bwMode="auto">
          <a:xfrm>
            <a:off x="-10048694" y="0"/>
            <a:ext cx="2883061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590648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750DD-5200-47F6-8904-7E6904D31343}"/>
              </a:ext>
            </a:extLst>
          </p:cNvPr>
          <p:cNvSpPr>
            <a:spLocks noGrp="1"/>
          </p:cNvSpPr>
          <p:nvPr>
            <p:ph type="title"/>
          </p:nvPr>
        </p:nvSpPr>
        <p:spPr/>
        <p:txBody>
          <a:bodyPr/>
          <a:lstStyle/>
          <a:p>
            <a:r>
              <a:rPr lang="cs-CZ" b="1" dirty="0"/>
              <a:t>Sestra a umělá výživa</a:t>
            </a:r>
            <a:br>
              <a:rPr lang="cs-CZ" dirty="0"/>
            </a:br>
            <a:endParaRPr lang="cs-CZ" dirty="0"/>
          </a:p>
        </p:txBody>
      </p:sp>
      <p:sp>
        <p:nvSpPr>
          <p:cNvPr id="3" name="Zástupný symbol pro obsah 2">
            <a:extLst>
              <a:ext uri="{FF2B5EF4-FFF2-40B4-BE49-F238E27FC236}">
                <a16:creationId xmlns:a16="http://schemas.microsoft.com/office/drawing/2014/main" id="{BB8B7E80-2251-49FF-8F03-C18BB7E69817}"/>
              </a:ext>
            </a:extLst>
          </p:cNvPr>
          <p:cNvSpPr>
            <a:spLocks noGrp="1"/>
          </p:cNvSpPr>
          <p:nvPr>
            <p:ph idx="1"/>
          </p:nvPr>
        </p:nvSpPr>
        <p:spPr>
          <a:xfrm>
            <a:off x="-1" y="1273630"/>
            <a:ext cx="12132129" cy="5584370"/>
          </a:xfrm>
        </p:spPr>
        <p:txBody>
          <a:bodyPr>
            <a:normAutofit lnSpcReduction="10000"/>
          </a:bodyPr>
          <a:lstStyle/>
          <a:p>
            <a:pPr marL="0" indent="0">
              <a:buNone/>
            </a:pPr>
            <a:endParaRPr lang="cs-CZ" dirty="0"/>
          </a:p>
          <a:p>
            <a:pPr marL="0" indent="0">
              <a:buNone/>
            </a:pPr>
            <a:r>
              <a:rPr lang="cs-CZ" dirty="0"/>
              <a:t>Sestra zhodnotí u nemocných jejich zdravotní stav výživy, a jakým směrem se výživa nemocného ubírá. </a:t>
            </a:r>
          </a:p>
          <a:p>
            <a:pPr marL="0" indent="0">
              <a:buNone/>
            </a:pPr>
            <a:r>
              <a:rPr lang="cs-CZ" dirty="0"/>
              <a:t>Toto posuzování provádí pomocí výživové anamnézy, která je součástí ošetřovatelské anamnézy a která obsahuje údaje o denním příjmu stravy, tekutin, o úbytku hmotnosti a o problémech nemocného s výživou. </a:t>
            </a:r>
          </a:p>
          <a:p>
            <a:pPr marL="0" indent="0">
              <a:buNone/>
            </a:pPr>
            <a:r>
              <a:rPr lang="cs-CZ" dirty="0"/>
              <a:t>Dále sestra sleduje klinické příznaky, jako indikátory stavu výživy, posouzením stavu kůže, nehtů, vlasů, sliznic atd. </a:t>
            </a:r>
          </a:p>
          <a:p>
            <a:pPr marL="0" indent="0">
              <a:buNone/>
            </a:pPr>
            <a:r>
              <a:rPr lang="cs-CZ" dirty="0"/>
              <a:t>Sledování laboratorních hodnot pomáhá sestře určit subklinické poruchy výživy u nemocného. P</a:t>
            </a:r>
          </a:p>
          <a:p>
            <a:pPr marL="0" indent="0">
              <a:buNone/>
            </a:pPr>
            <a:r>
              <a:rPr lang="cs-CZ" dirty="0" err="1"/>
              <a:t>odáním</a:t>
            </a:r>
            <a:r>
              <a:rPr lang="cs-CZ" dirty="0"/>
              <a:t> parenterální výživy je sestra schopná zabezpečit kalorický a nutriční příjem u nemocných v dobrém stavu výživy, kteří ale nejsou a nebudou schopni přijímat potravu po dobu více než 3 dny.</a:t>
            </a:r>
          </a:p>
          <a:p>
            <a:endParaRPr lang="cs-CZ" dirty="0"/>
          </a:p>
        </p:txBody>
      </p:sp>
    </p:spTree>
    <p:extLst>
      <p:ext uri="{BB962C8B-B14F-4D97-AF65-F5344CB8AC3E}">
        <p14:creationId xmlns:p14="http://schemas.microsoft.com/office/powerpoint/2010/main" val="182746105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DD7E5-69F1-4799-9DE0-78BA6383E627}"/>
              </a:ext>
            </a:extLst>
          </p:cNvPr>
          <p:cNvSpPr>
            <a:spLocks noGrp="1"/>
          </p:cNvSpPr>
          <p:nvPr>
            <p:ph type="title"/>
          </p:nvPr>
        </p:nvSpPr>
        <p:spPr>
          <a:xfrm>
            <a:off x="800100" y="86859"/>
            <a:ext cx="10515600"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B2FFF59A-3FA8-4935-B58A-D02017A01BFD}"/>
              </a:ext>
            </a:extLst>
          </p:cNvPr>
          <p:cNvSpPr>
            <a:spLocks noGrp="1"/>
          </p:cNvSpPr>
          <p:nvPr>
            <p:ph idx="1"/>
          </p:nvPr>
        </p:nvSpPr>
        <p:spPr>
          <a:xfrm>
            <a:off x="0" y="1412422"/>
            <a:ext cx="12115800" cy="5445578"/>
          </a:xfrm>
        </p:spPr>
        <p:txBody>
          <a:bodyPr>
            <a:normAutofit fontScale="92500" lnSpcReduction="20000"/>
          </a:bodyPr>
          <a:lstStyle/>
          <a:p>
            <a:r>
              <a:rPr lang="cs-CZ" b="1" dirty="0"/>
              <a:t>Hygiena výživy </a:t>
            </a:r>
            <a:r>
              <a:rPr lang="cs-CZ" dirty="0"/>
              <a:t>sleduje vliv potravy jako specifického faktoru životních podmínek na zdraví populace v konkrétních životních a pracovních podmínkách. </a:t>
            </a:r>
          </a:p>
          <a:p>
            <a:pPr lvl="1"/>
            <a:r>
              <a:rPr lang="cs-CZ" dirty="0"/>
              <a:t>Preferuje požadavky na zabezpečení takové </a:t>
            </a:r>
            <a:r>
              <a:rPr lang="cs-CZ" b="1" dirty="0"/>
              <a:t>výživy, která by podporovala a posilovala dobrý zdravotní stav, tělesný vývoj, odolnost, biologickou aktivitu, prodloužení aktivního života i pocity subjektivní pohody lidí. </a:t>
            </a:r>
          </a:p>
          <a:p>
            <a:pPr lvl="1"/>
            <a:r>
              <a:rPr lang="cs-CZ" dirty="0"/>
              <a:t>sleduje též </a:t>
            </a:r>
            <a:r>
              <a:rPr lang="cs-CZ" b="1" dirty="0"/>
              <a:t>zdravotní nezávadnost potravin </a:t>
            </a:r>
            <a:r>
              <a:rPr lang="cs-CZ" dirty="0"/>
              <a:t>a </a:t>
            </a:r>
            <a:r>
              <a:rPr lang="cs-CZ" b="1" dirty="0"/>
              <a:t>předmětů běžného užívání</a:t>
            </a:r>
            <a:r>
              <a:rPr lang="cs-CZ" dirty="0"/>
              <a:t>. </a:t>
            </a:r>
          </a:p>
          <a:p>
            <a:pPr marL="457200" lvl="1" indent="0">
              <a:buNone/>
            </a:pPr>
            <a:r>
              <a:rPr lang="cs-CZ" b="1" dirty="0"/>
              <a:t>Hygiena výživy </a:t>
            </a:r>
            <a:r>
              <a:rPr lang="cs-CZ" dirty="0"/>
              <a:t>se zabývá se</a:t>
            </a:r>
          </a:p>
          <a:p>
            <a:r>
              <a:rPr lang="cs-CZ" b="1" dirty="0"/>
              <a:t>studiem vzájemných souvislostí </a:t>
            </a:r>
            <a:r>
              <a:rPr lang="cs-CZ" dirty="0"/>
              <a:t>mezi životními podmínkami, životním prostředím a zdravotním stavem populace</a:t>
            </a:r>
          </a:p>
          <a:p>
            <a:r>
              <a:rPr lang="cs-CZ" b="1" dirty="0"/>
              <a:t>epidemiemi</a:t>
            </a:r>
            <a:r>
              <a:rPr lang="cs-CZ" dirty="0"/>
              <a:t> </a:t>
            </a:r>
            <a:r>
              <a:rPr lang="cs-CZ" dirty="0" err="1"/>
              <a:t>inf</a:t>
            </a:r>
            <a:r>
              <a:rPr lang="cs-CZ" dirty="0"/>
              <a:t>. a </a:t>
            </a:r>
            <a:r>
              <a:rPr lang="cs-CZ" dirty="0" err="1"/>
              <a:t>neinf</a:t>
            </a:r>
            <a:r>
              <a:rPr lang="cs-CZ" dirty="0"/>
              <a:t>. chorob: nemocí hromadného výskytu, zejména nemocí srdce a cév, zhoubných nádorů, alergií, nemocí respiračních, úrazů a nemocí pohybového ústrojí, nemocí alimentárních, poruch a onemocnění raného období dětského věku,</a:t>
            </a:r>
          </a:p>
          <a:p>
            <a:r>
              <a:rPr lang="cs-CZ" dirty="0"/>
              <a:t>rozhodujícími faktory způsobu života, jako jsou zejména výživové zvyklosti, autoagresivní návyky a chování, tělesná aktivita, </a:t>
            </a:r>
            <a:r>
              <a:rPr lang="cs-CZ" b="1" dirty="0"/>
              <a:t>rizikové faktory</a:t>
            </a:r>
          </a:p>
          <a:p>
            <a:r>
              <a:rPr lang="cs-CZ" b="1" dirty="0"/>
              <a:t>kvalitou a zdravotní nezávadností pokrmů </a:t>
            </a:r>
            <a:r>
              <a:rPr lang="cs-CZ" dirty="0"/>
              <a:t>vyráběných a podávaných ve stravovacích službách, a předmětů běžného užívání, účastí při tvorbě hygienických limitů určujících zdravotní nezávadnost potravin a monitorování dietární expozice člověka. </a:t>
            </a:r>
          </a:p>
          <a:p>
            <a:endParaRPr lang="cs-CZ" dirty="0"/>
          </a:p>
        </p:txBody>
      </p:sp>
      <p:pic>
        <p:nvPicPr>
          <p:cNvPr id="6" name="Obrázek 5">
            <a:extLst>
              <a:ext uri="{FF2B5EF4-FFF2-40B4-BE49-F238E27FC236}">
                <a16:creationId xmlns:a16="http://schemas.microsoft.com/office/drawing/2014/main" id="{E2A0C0B7-A7C1-4DC2-A39C-DE993A726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006" y="86859"/>
            <a:ext cx="2254493" cy="1262516"/>
          </a:xfrm>
          <a:prstGeom prst="rect">
            <a:avLst/>
          </a:prstGeom>
        </p:spPr>
      </p:pic>
      <p:pic>
        <p:nvPicPr>
          <p:cNvPr id="9" name="Obrázek 8">
            <a:extLst>
              <a:ext uri="{FF2B5EF4-FFF2-40B4-BE49-F238E27FC236}">
                <a16:creationId xmlns:a16="http://schemas.microsoft.com/office/drawing/2014/main" id="{9C8F0775-5F49-4613-8001-26D0F35A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807" y="5217"/>
            <a:ext cx="1834242" cy="1375682"/>
          </a:xfrm>
          <a:prstGeom prst="rect">
            <a:avLst/>
          </a:prstGeom>
        </p:spPr>
      </p:pic>
      <p:pic>
        <p:nvPicPr>
          <p:cNvPr id="11" name="Obrázek 10">
            <a:extLst>
              <a:ext uri="{FF2B5EF4-FFF2-40B4-BE49-F238E27FC236}">
                <a16:creationId xmlns:a16="http://schemas.microsoft.com/office/drawing/2014/main" id="{E913784B-9D15-4859-92A8-93310E514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357" y="0"/>
            <a:ext cx="1834242" cy="1398877"/>
          </a:xfrm>
          <a:prstGeom prst="rect">
            <a:avLst/>
          </a:prstGeom>
        </p:spPr>
      </p:pic>
    </p:spTree>
    <p:extLst>
      <p:ext uri="{BB962C8B-B14F-4D97-AF65-F5344CB8AC3E}">
        <p14:creationId xmlns:p14="http://schemas.microsoft.com/office/powerpoint/2010/main" val="29603458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19DB1-9C91-44C4-87FD-C9925AD469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B5B6B1-8147-4299-AAF9-C0201A2F0505}"/>
              </a:ext>
            </a:extLst>
          </p:cNvPr>
          <p:cNvSpPr>
            <a:spLocks noGrp="1"/>
          </p:cNvSpPr>
          <p:nvPr>
            <p:ph idx="1"/>
          </p:nvPr>
        </p:nvSpPr>
        <p:spPr/>
        <p:txBody>
          <a:bodyPr/>
          <a:lstStyle/>
          <a:p>
            <a:r>
              <a:rPr lang="cs-CZ" dirty="0">
                <a:solidFill>
                  <a:srgbClr val="0070C0"/>
                </a:solidFill>
              </a:rPr>
              <a:t>čím se zabývá hygiena výživy?</a:t>
            </a:r>
          </a:p>
          <a:p>
            <a:endParaRPr lang="cs-CZ" dirty="0">
              <a:solidFill>
                <a:srgbClr val="0070C0"/>
              </a:solidFill>
            </a:endParaRPr>
          </a:p>
          <a:p>
            <a:r>
              <a:rPr lang="cs-CZ" dirty="0">
                <a:solidFill>
                  <a:srgbClr val="0070C0"/>
                </a:solidFill>
              </a:rPr>
              <a:t>Jaký orgán řeší hygienu výživy?</a:t>
            </a:r>
          </a:p>
          <a:p>
            <a:endParaRPr lang="cs-CZ" dirty="0">
              <a:solidFill>
                <a:srgbClr val="0070C0"/>
              </a:solidFill>
            </a:endParaRPr>
          </a:p>
          <a:p>
            <a:pPr marL="0" indent="0">
              <a:buNone/>
            </a:pPr>
            <a:endParaRPr lang="cs-CZ" dirty="0">
              <a:solidFill>
                <a:srgbClr val="0070C0"/>
              </a:solidFill>
            </a:endParaRPr>
          </a:p>
        </p:txBody>
      </p:sp>
    </p:spTree>
    <p:extLst>
      <p:ext uri="{BB962C8B-B14F-4D97-AF65-F5344CB8AC3E}">
        <p14:creationId xmlns:p14="http://schemas.microsoft.com/office/powerpoint/2010/main" val="38378139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A7C8E-2CDD-494B-80AB-CF6B9C4CA469}"/>
              </a:ext>
            </a:extLst>
          </p:cNvPr>
          <p:cNvSpPr>
            <a:spLocks noGrp="1"/>
          </p:cNvSpPr>
          <p:nvPr>
            <p:ph type="title"/>
          </p:nvPr>
        </p:nvSpPr>
        <p:spPr>
          <a:xfrm>
            <a:off x="204108" y="365125"/>
            <a:ext cx="3837214"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4FD066AA-0306-486B-A6FC-74493E5C3434}"/>
              </a:ext>
            </a:extLst>
          </p:cNvPr>
          <p:cNvSpPr>
            <a:spLocks noGrp="1"/>
          </p:cNvSpPr>
          <p:nvPr>
            <p:ph idx="1"/>
          </p:nvPr>
        </p:nvSpPr>
        <p:spPr>
          <a:xfrm>
            <a:off x="65314" y="1428750"/>
            <a:ext cx="12126686" cy="5339443"/>
          </a:xfrm>
        </p:spPr>
        <p:txBody>
          <a:bodyPr>
            <a:normAutofit fontScale="47500" lnSpcReduction="20000"/>
          </a:bodyPr>
          <a:lstStyle/>
          <a:p>
            <a:pPr marL="0" indent="0">
              <a:buNone/>
            </a:pPr>
            <a:r>
              <a:rPr lang="cs-CZ" b="1" dirty="0"/>
              <a:t>státní zdravotní dozor - krajské hygienické stanice</a:t>
            </a:r>
          </a:p>
          <a:p>
            <a:pPr marL="0" indent="0">
              <a:buNone/>
            </a:pPr>
            <a:r>
              <a:rPr lang="cs-CZ" dirty="0"/>
              <a:t>sledují, zda jsou plněny </a:t>
            </a:r>
            <a:r>
              <a:rPr lang="cs-CZ" b="1" dirty="0"/>
              <a:t>povinnosti osob provozujících a vykonávajících činnosti ve stravovacích službách</a:t>
            </a:r>
            <a:r>
              <a:rPr lang="cs-CZ" dirty="0"/>
              <a:t>. </a:t>
            </a:r>
          </a:p>
          <a:p>
            <a:pPr marL="0" indent="0">
              <a:buNone/>
            </a:pPr>
            <a:r>
              <a:rPr lang="cs-CZ" dirty="0"/>
              <a:t>- Právnických i fyzických </a:t>
            </a:r>
          </a:p>
          <a:p>
            <a:pPr marL="0" indent="0">
              <a:buNone/>
            </a:pPr>
            <a:r>
              <a:rPr lang="cs-CZ" dirty="0"/>
              <a:t>V případech zjištění </a:t>
            </a:r>
            <a:r>
              <a:rPr lang="cs-CZ" b="1" dirty="0"/>
              <a:t>porušení povinností </a:t>
            </a:r>
            <a:r>
              <a:rPr lang="cs-CZ" dirty="0"/>
              <a:t>těchto osob řeší krajské hygienické stanice, odbory hygieny výživy přestupky a </a:t>
            </a:r>
            <a:r>
              <a:rPr lang="cs-CZ" b="1" dirty="0"/>
              <a:t>správní delikty. </a:t>
            </a:r>
          </a:p>
          <a:p>
            <a:pPr marL="0" indent="0">
              <a:buNone/>
            </a:pPr>
            <a:r>
              <a:rPr lang="cs-CZ" dirty="0"/>
              <a:t>Do uvedené působnosti spadá </a:t>
            </a:r>
            <a:r>
              <a:rPr lang="cs-CZ" b="1" dirty="0"/>
              <a:t>dohled nad </a:t>
            </a:r>
          </a:p>
          <a:p>
            <a:pPr marL="0" indent="0">
              <a:buNone/>
            </a:pPr>
            <a:r>
              <a:rPr lang="cs-CZ" b="1" dirty="0"/>
              <a:t>zařízeními společného stravování</a:t>
            </a:r>
            <a:r>
              <a:rPr lang="cs-CZ" dirty="0"/>
              <a:t>, </a:t>
            </a:r>
          </a:p>
          <a:p>
            <a:pPr marL="0" indent="0">
              <a:buNone/>
            </a:pPr>
            <a:r>
              <a:rPr lang="cs-CZ" b="1" dirty="0"/>
              <a:t>osobní a provozní hygienou v prodejnách a výrobnách potravin, supermarketech, </a:t>
            </a:r>
            <a:r>
              <a:rPr lang="cs-CZ" dirty="0"/>
              <a:t>prodejnách drogerie, </a:t>
            </a:r>
          </a:p>
          <a:p>
            <a:pPr marL="0" indent="0">
              <a:buNone/>
            </a:pPr>
            <a:r>
              <a:rPr lang="cs-CZ" dirty="0"/>
              <a:t>výrobnách kosmetiky, </a:t>
            </a:r>
          </a:p>
          <a:p>
            <a:pPr marL="0" indent="0">
              <a:buNone/>
            </a:pPr>
            <a:r>
              <a:rPr lang="cs-CZ" dirty="0"/>
              <a:t>nad potravinami při výskytu alimentárních onemocnění a kosmetických výrobků, </a:t>
            </a:r>
          </a:p>
          <a:p>
            <a:pPr marL="0" indent="0">
              <a:buNone/>
            </a:pPr>
            <a:r>
              <a:rPr lang="cs-CZ" dirty="0"/>
              <a:t>výrobků přicházejících do přímého styku s potravinami a hraček pro děti do 3 let věku. </a:t>
            </a:r>
          </a:p>
          <a:p>
            <a:pPr marL="0" indent="0">
              <a:buNone/>
            </a:pPr>
            <a:r>
              <a:rPr lang="cs-CZ" dirty="0"/>
              <a:t>K další činnosti oboru patří vydávání </a:t>
            </a:r>
            <a:r>
              <a:rPr lang="cs-CZ" b="1" dirty="0"/>
              <a:t>stanovisek k projektovým dokumentacím a kolaudacím staveb </a:t>
            </a:r>
            <a:r>
              <a:rPr lang="cs-CZ" dirty="0"/>
              <a:t>zařízení společného stravování, supermarketů, obchodních domů, prodejen potravin, výroben potravin, prodejních stánků, prodejen drogerie a výroben kosmetických prostředků. </a:t>
            </a:r>
          </a:p>
          <a:p>
            <a:pPr marL="0" indent="0">
              <a:buNone/>
            </a:pPr>
            <a:r>
              <a:rPr lang="cs-CZ" dirty="0"/>
              <a:t>V oboru se také provádí zkoušky ověřování znalostí osob činných </a:t>
            </a:r>
            <a:r>
              <a:rPr lang="cs-CZ" b="1" dirty="0"/>
              <a:t>při výrobě a uvádění potravin a pokrmů do oběhu </a:t>
            </a:r>
            <a:r>
              <a:rPr lang="cs-CZ" dirty="0"/>
              <a:t>a </a:t>
            </a:r>
            <a:r>
              <a:rPr lang="cs-CZ" b="1" dirty="0"/>
              <a:t>při certifikaci kosmetických prostředků. </a:t>
            </a:r>
          </a:p>
          <a:p>
            <a:pPr marL="0" indent="0">
              <a:buNone/>
            </a:pPr>
            <a:r>
              <a:rPr lang="cs-CZ" dirty="0"/>
              <a:t>Zároveň kontroluje dodržování zákazu kouření o opatřeních k ochraně před škodami působenými tabákovými výrobky, alkoholem a jinými návykovými látkami a o změně souvisejících zákonů, ve znění pozdějších předpisů, poskytuje informace o zdravotně závadných potravinách, pokrmech a nepotravinářských nebezpečných výrobcích. </a:t>
            </a:r>
          </a:p>
          <a:p>
            <a:pPr marL="0" indent="0">
              <a:buNone/>
            </a:pPr>
            <a:r>
              <a:rPr lang="cs-CZ" dirty="0"/>
              <a:t>Podílí se na zajištění nutriční politiky v oblasti výživy, připravuje podklady rozhodnutí orgánu ochrany veřejného zdraví na úseku činností epidemiologicky závažných při výrobě a při uvádění potravin do oběhu, s výjimkou přepravy a skladování balených potravin a ve stravovacích službách. </a:t>
            </a:r>
          </a:p>
          <a:p>
            <a:pPr marL="0" indent="0">
              <a:buNone/>
            </a:pPr>
            <a:r>
              <a:rPr lang="cs-CZ" dirty="0"/>
              <a:t>Po vstupu do EU bylo zrušeno v řadě případů povinné schvalování výrobků před jejich uvedením na trh a povinnost uvádět na trh bezpečné výrobky. Opatření odpovídající pravdivým informacím byla přenesena na osoby, které výrobky uvádějí na trh. Výrobky jsou následně kontrolovány po jejich uvedení na trh, což klade na pracovníky tohoto oboru velké nároky, protože jakékoliv přijaté opatření musí být odůvodněno zhodnocením rizika. </a:t>
            </a:r>
          </a:p>
          <a:p>
            <a:pPr marL="0" indent="0">
              <a:buNone/>
            </a:pPr>
            <a:r>
              <a:rPr lang="cs-CZ" dirty="0"/>
              <a:t>V neposlední řadě podává informace o výrobcích nebezpečných nebo z nebezpečnosti podezřelých, jsou předávány Evropské komisi a ostatním členským státům prostřednictvím komunitárních systémů varování – RASFF (systém rychlého varování pro potraviny a krmiva) a RAPEX (systém informací pro nepotravinářské výrobky), kde informace musí být zpracovány předepsaným způsobem a musí být doložena dokumentace o provedené kontrole. Orgány ochrany veřejného zdraví jsou povinny šetřit všechna hlášení o výskytu nebezpečných výrobků, obdržená v systému RASFF a RAPEX a o výsledku šetření předat informace. </a:t>
            </a:r>
          </a:p>
          <a:p>
            <a:pPr marL="0" indent="0">
              <a:buNone/>
            </a:pPr>
            <a:endParaRPr lang="cs-CZ" dirty="0"/>
          </a:p>
          <a:p>
            <a:endParaRPr lang="cs-CZ" dirty="0"/>
          </a:p>
        </p:txBody>
      </p:sp>
      <p:pic>
        <p:nvPicPr>
          <p:cNvPr id="6" name="Obrázek 5">
            <a:extLst>
              <a:ext uri="{FF2B5EF4-FFF2-40B4-BE49-F238E27FC236}">
                <a16:creationId xmlns:a16="http://schemas.microsoft.com/office/drawing/2014/main" id="{7D76A2E8-B993-41D0-AF94-4F88BBFAF246}"/>
              </a:ext>
            </a:extLst>
          </p:cNvPr>
          <p:cNvPicPr>
            <a:picLocks noChangeAspect="1"/>
          </p:cNvPicPr>
          <p:nvPr/>
        </p:nvPicPr>
        <p:blipFill rotWithShape="1">
          <a:blip r:embed="rId2">
            <a:extLst>
              <a:ext uri="{28A0092B-C50C-407E-A947-70E740481C1C}">
                <a14:useLocalDpi xmlns:a14="http://schemas.microsoft.com/office/drawing/2010/main" val="0"/>
              </a:ext>
            </a:extLst>
          </a:blip>
          <a:srcRect l="21397" t="5820" r="20698" b="6179"/>
          <a:stretch/>
        </p:blipFill>
        <p:spPr>
          <a:xfrm>
            <a:off x="10425793" y="0"/>
            <a:ext cx="1530395" cy="2325800"/>
          </a:xfrm>
          <a:prstGeom prst="rect">
            <a:avLst/>
          </a:prstGeom>
        </p:spPr>
      </p:pic>
      <p:pic>
        <p:nvPicPr>
          <p:cNvPr id="9" name="Obrázek 8">
            <a:extLst>
              <a:ext uri="{FF2B5EF4-FFF2-40B4-BE49-F238E27FC236}">
                <a16:creationId xmlns:a16="http://schemas.microsoft.com/office/drawing/2014/main" id="{D5A48316-9144-4096-814C-7651E479D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93" y="277586"/>
            <a:ext cx="2705100" cy="1685925"/>
          </a:xfrm>
          <a:prstGeom prst="rect">
            <a:avLst/>
          </a:prstGeom>
        </p:spPr>
      </p:pic>
      <p:pic>
        <p:nvPicPr>
          <p:cNvPr id="11" name="Obrázek 10">
            <a:extLst>
              <a:ext uri="{FF2B5EF4-FFF2-40B4-BE49-F238E27FC236}">
                <a16:creationId xmlns:a16="http://schemas.microsoft.com/office/drawing/2014/main" id="{25E879E5-9D19-4318-A085-C1F0C8EF3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936" y="2506437"/>
            <a:ext cx="2327220" cy="1543048"/>
          </a:xfrm>
          <a:prstGeom prst="rect">
            <a:avLst/>
          </a:prstGeom>
        </p:spPr>
      </p:pic>
      <p:pic>
        <p:nvPicPr>
          <p:cNvPr id="13" name="Obrázek 12">
            <a:extLst>
              <a:ext uri="{FF2B5EF4-FFF2-40B4-BE49-F238E27FC236}">
                <a16:creationId xmlns:a16="http://schemas.microsoft.com/office/drawing/2014/main" id="{D6F9BBA7-1F65-4BAA-8F88-6DFE7E7C8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156" y="2506437"/>
            <a:ext cx="2595844" cy="1507555"/>
          </a:xfrm>
          <a:prstGeom prst="rect">
            <a:avLst/>
          </a:prstGeom>
        </p:spPr>
      </p:pic>
    </p:spTree>
    <p:extLst>
      <p:ext uri="{BB962C8B-B14F-4D97-AF65-F5344CB8AC3E}">
        <p14:creationId xmlns:p14="http://schemas.microsoft.com/office/powerpoint/2010/main" val="3174411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0B4769-5A1A-4FC6-8E46-7511495F2FA0}"/>
              </a:ext>
            </a:extLst>
          </p:cNvPr>
          <p:cNvSpPr>
            <a:spLocks noGrp="1"/>
          </p:cNvSpPr>
          <p:nvPr>
            <p:ph type="title"/>
          </p:nvPr>
        </p:nvSpPr>
        <p:spPr>
          <a:xfrm>
            <a:off x="130629" y="365125"/>
            <a:ext cx="12132128" cy="1325563"/>
          </a:xfrm>
        </p:spPr>
        <p:txBody>
          <a:bodyPr/>
          <a:lstStyle/>
          <a:p>
            <a:r>
              <a:rPr lang="cs-CZ" dirty="0"/>
              <a:t>Hygiena výživy - prevence nemocí</a:t>
            </a:r>
          </a:p>
        </p:txBody>
      </p:sp>
      <p:sp>
        <p:nvSpPr>
          <p:cNvPr id="3" name="Zástupný symbol pro obsah 2">
            <a:extLst>
              <a:ext uri="{FF2B5EF4-FFF2-40B4-BE49-F238E27FC236}">
                <a16:creationId xmlns:a16="http://schemas.microsoft.com/office/drawing/2014/main" id="{48B103D2-8267-445B-ACDC-A32B0A50B73B}"/>
              </a:ext>
            </a:extLst>
          </p:cNvPr>
          <p:cNvSpPr>
            <a:spLocks noGrp="1"/>
          </p:cNvSpPr>
          <p:nvPr>
            <p:ph idx="1"/>
          </p:nvPr>
        </p:nvSpPr>
        <p:spPr>
          <a:xfrm>
            <a:off x="57151" y="1825624"/>
            <a:ext cx="8433706" cy="5032375"/>
          </a:xfrm>
        </p:spPr>
        <p:txBody>
          <a:bodyPr>
            <a:normAutofit fontScale="85000" lnSpcReduction="20000"/>
          </a:bodyPr>
          <a:lstStyle/>
          <a:p>
            <a:r>
              <a:rPr lang="cs-CZ" dirty="0"/>
              <a:t>1. Formulace výživových doporučení pro různé jedince a populace. Obvykle jsou formulována výživová doporučení </a:t>
            </a:r>
            <a:r>
              <a:rPr lang="cs-CZ" b="1" dirty="0"/>
              <a:t>podle věku, pohlaví a pracovní zátěže</a:t>
            </a:r>
            <a:r>
              <a:rPr lang="cs-CZ" dirty="0"/>
              <a:t>. Dále jsou vydávána výživová doporučení </a:t>
            </a:r>
            <a:r>
              <a:rPr lang="cs-CZ" b="1" dirty="0"/>
              <a:t>pro školní jídelny</a:t>
            </a:r>
            <a:r>
              <a:rPr lang="cs-CZ" dirty="0"/>
              <a:t>. Bývá definováno % živin v dietě s cílem dosáhnout </a:t>
            </a:r>
            <a:r>
              <a:rPr lang="cs-CZ" b="1" dirty="0"/>
              <a:t>snížení výskytu závažných onemocnění</a:t>
            </a:r>
            <a:r>
              <a:rPr lang="cs-CZ" dirty="0"/>
              <a:t>. V doporučeních jsou také často využívány </a:t>
            </a:r>
            <a:r>
              <a:rPr lang="cs-CZ" b="1" dirty="0"/>
              <a:t>potravinové pyramidy</a:t>
            </a:r>
            <a:r>
              <a:rPr lang="cs-CZ" dirty="0"/>
              <a:t>.</a:t>
            </a:r>
          </a:p>
          <a:p>
            <a:r>
              <a:rPr lang="cs-CZ" dirty="0"/>
              <a:t>2. </a:t>
            </a:r>
            <a:r>
              <a:rPr lang="cs-CZ" b="1" dirty="0"/>
              <a:t>Hodnocení výživy populačních skupin</a:t>
            </a:r>
            <a:r>
              <a:rPr lang="cs-CZ" dirty="0"/>
              <a:t>. Je sledován výskyt </a:t>
            </a:r>
            <a:r>
              <a:rPr lang="cs-CZ" b="1" dirty="0"/>
              <a:t>obezity</a:t>
            </a:r>
            <a:r>
              <a:rPr lang="cs-CZ" dirty="0"/>
              <a:t> a poruch výživy, často se sleduje spotřeba, a to sledováním prodeje potravin či pomocí </a:t>
            </a:r>
            <a:r>
              <a:rPr lang="cs-CZ" b="1" dirty="0" err="1"/>
              <a:t>dietologických</a:t>
            </a:r>
            <a:r>
              <a:rPr lang="cs-CZ" b="1" dirty="0"/>
              <a:t> dotazníků (Studie individuální spotřeby potravin)</a:t>
            </a:r>
            <a:r>
              <a:rPr lang="cs-CZ" dirty="0"/>
              <a:t>.</a:t>
            </a:r>
          </a:p>
          <a:p>
            <a:r>
              <a:rPr lang="cs-CZ" dirty="0"/>
              <a:t>3. Sledování </a:t>
            </a:r>
            <a:r>
              <a:rPr lang="cs-CZ" b="1" dirty="0"/>
              <a:t>hygienických zásad při práci s potravinami </a:t>
            </a:r>
            <a:r>
              <a:rPr lang="cs-CZ" dirty="0"/>
              <a:t>a úpravy zákonů. Touto formou je občanům za použití </a:t>
            </a:r>
            <a:r>
              <a:rPr lang="cs-CZ" b="1" dirty="0"/>
              <a:t>pravidelných kontrol </a:t>
            </a:r>
            <a:r>
              <a:rPr lang="cs-CZ" dirty="0"/>
              <a:t>garantován prodej zdravých potravin. Důslednost těchto aktivit řízených hygienickou službou vidíme v pravidelných kontrolách. V zákoně je stanovena i </a:t>
            </a:r>
            <a:r>
              <a:rPr lang="cs-CZ" b="1" dirty="0"/>
              <a:t>nutnost popisu výrobku s uvedením výživových hodnot na obalu</a:t>
            </a:r>
            <a:r>
              <a:rPr lang="cs-CZ" dirty="0"/>
              <a:t>.</a:t>
            </a:r>
          </a:p>
          <a:p>
            <a:endParaRPr lang="cs-CZ" dirty="0"/>
          </a:p>
        </p:txBody>
      </p:sp>
      <p:pic>
        <p:nvPicPr>
          <p:cNvPr id="6" name="Obrázek 5">
            <a:extLst>
              <a:ext uri="{FF2B5EF4-FFF2-40B4-BE49-F238E27FC236}">
                <a16:creationId xmlns:a16="http://schemas.microsoft.com/office/drawing/2014/main" id="{68D89933-651C-45FF-AC8A-B402EEF5C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242" y="110217"/>
            <a:ext cx="3448049" cy="2216603"/>
          </a:xfrm>
          <a:prstGeom prst="rect">
            <a:avLst/>
          </a:prstGeom>
        </p:spPr>
      </p:pic>
      <p:pic>
        <p:nvPicPr>
          <p:cNvPr id="8" name="Obrázek 7">
            <a:extLst>
              <a:ext uri="{FF2B5EF4-FFF2-40B4-BE49-F238E27FC236}">
                <a16:creationId xmlns:a16="http://schemas.microsoft.com/office/drawing/2014/main" id="{18CFE244-0567-4090-99B8-7D54A9402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57" y="3149066"/>
            <a:ext cx="3701143" cy="2583397"/>
          </a:xfrm>
          <a:prstGeom prst="rect">
            <a:avLst/>
          </a:prstGeom>
        </p:spPr>
      </p:pic>
    </p:spTree>
    <p:extLst>
      <p:ext uri="{BB962C8B-B14F-4D97-AF65-F5344CB8AC3E}">
        <p14:creationId xmlns:p14="http://schemas.microsoft.com/office/powerpoint/2010/main" val="5872331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C1E9B-F05D-4E8E-9E4D-49672E2D5687}"/>
              </a:ext>
            </a:extLst>
          </p:cNvPr>
          <p:cNvSpPr>
            <a:spLocks noGrp="1"/>
          </p:cNvSpPr>
          <p:nvPr>
            <p:ph type="title"/>
          </p:nvPr>
        </p:nvSpPr>
        <p:spPr/>
        <p:txBody>
          <a:bodyPr/>
          <a:lstStyle/>
          <a:p>
            <a:r>
              <a:rPr lang="cs-CZ" b="1" dirty="0"/>
              <a:t>Obecná výživová doporučení</a:t>
            </a:r>
            <a:br>
              <a:rPr lang="cs-CZ" dirty="0"/>
            </a:br>
            <a:endParaRPr lang="cs-CZ" dirty="0"/>
          </a:p>
        </p:txBody>
      </p:sp>
      <p:sp>
        <p:nvSpPr>
          <p:cNvPr id="3" name="Zástupný symbol pro obsah 2">
            <a:extLst>
              <a:ext uri="{FF2B5EF4-FFF2-40B4-BE49-F238E27FC236}">
                <a16:creationId xmlns:a16="http://schemas.microsoft.com/office/drawing/2014/main" id="{63B6FA3C-B8AC-4B99-946D-2237D0FB5FAC}"/>
              </a:ext>
            </a:extLst>
          </p:cNvPr>
          <p:cNvSpPr>
            <a:spLocks noGrp="1"/>
          </p:cNvSpPr>
          <p:nvPr>
            <p:ph idx="1"/>
          </p:nvPr>
        </p:nvSpPr>
        <p:spPr>
          <a:xfrm>
            <a:off x="-97971" y="1825624"/>
            <a:ext cx="12189278" cy="4967061"/>
          </a:xfrm>
        </p:spPr>
        <p:txBody>
          <a:bodyPr>
            <a:normAutofit fontScale="77500" lnSpcReduction="20000"/>
          </a:bodyPr>
          <a:lstStyle/>
          <a:p>
            <a:r>
              <a:rPr lang="cs-CZ" dirty="0"/>
              <a:t>Hlavní nutriční cíle, jichž je třeba v Evropě a Severní Americe dosáhnout, popisují dokumenty WHO. Jde například o </a:t>
            </a:r>
            <a:r>
              <a:rPr lang="cs-CZ" b="1" dirty="0"/>
              <a:t>Globální strategii výživy, fyzické aktivity a zdraví</a:t>
            </a:r>
            <a:r>
              <a:rPr lang="cs-CZ" dirty="0"/>
              <a:t>, která shrnuje z hlediska výživy populace pět hlavních nutričních cílů.</a:t>
            </a:r>
          </a:p>
          <a:p>
            <a:endParaRPr lang="cs-CZ" dirty="0"/>
          </a:p>
          <a:p>
            <a:r>
              <a:rPr lang="cs-CZ" dirty="0"/>
              <a:t>1. Dosáhnout energetické rovnováhy a zdravé hmotnosti.</a:t>
            </a:r>
          </a:p>
          <a:p>
            <a:r>
              <a:rPr lang="cs-CZ" dirty="0"/>
              <a:t>2. Omezit příjem energie z tuků a posunout spotřebu nasycených mastných kyselin směrem k nenasyceným, vyloučit trans-formy mastných kyselin.</a:t>
            </a:r>
          </a:p>
          <a:p>
            <a:r>
              <a:rPr lang="cs-CZ" dirty="0"/>
              <a:t>3. Zvýšit potřebu ovoce a zeleniny, luštěnin, celozrnných obilovin a ořechů.</a:t>
            </a:r>
          </a:p>
          <a:p>
            <a:r>
              <a:rPr lang="cs-CZ" dirty="0"/>
              <a:t>4. Omezit příjem volných cukrů.</a:t>
            </a:r>
          </a:p>
          <a:p>
            <a:r>
              <a:rPr lang="cs-CZ" dirty="0"/>
              <a:t>5. Omezit spotřebu soli, </a:t>
            </a:r>
            <a:r>
              <a:rPr lang="cs-CZ" dirty="0" err="1"/>
              <a:t>jodizovat</a:t>
            </a:r>
            <a:r>
              <a:rPr lang="cs-CZ" dirty="0"/>
              <a:t> sůl</a:t>
            </a:r>
          </a:p>
          <a:p>
            <a:r>
              <a:rPr lang="cs-CZ" dirty="0"/>
              <a:t>Tato tvrzení vycházejí a jsou v souladu s většinou doporučení mezinárodních vědeckých institucí a společností, zabývajících se kardiovaskulárními a nádorovými chorobami, obezitou či diabetem </a:t>
            </a:r>
            <a:r>
              <a:rPr lang="cs-CZ" dirty="0" err="1"/>
              <a:t>mellitem</a:t>
            </a:r>
            <a:r>
              <a:rPr lang="cs-CZ" dirty="0"/>
              <a:t>. Jejich společným rysem jsou kromě výše uvedených cílů také různě detailně zpracovaná doporučení vzájemného zastoupení </a:t>
            </a:r>
            <a:r>
              <a:rPr lang="cs-CZ" dirty="0" err="1"/>
              <a:t>makronutrientů</a:t>
            </a:r>
            <a:r>
              <a:rPr lang="cs-CZ" dirty="0"/>
              <a:t>, doporučení vzájemného zastoupení tříd mastných kyselin, vlákniny v potravě v primární prevenci a případně i v léčbě těchto chorob.</a:t>
            </a:r>
          </a:p>
          <a:p>
            <a:endParaRPr lang="cs-CZ" dirty="0"/>
          </a:p>
        </p:txBody>
      </p:sp>
    </p:spTree>
    <p:extLst>
      <p:ext uri="{BB962C8B-B14F-4D97-AF65-F5344CB8AC3E}">
        <p14:creationId xmlns:p14="http://schemas.microsoft.com/office/powerpoint/2010/main" val="32863999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DD793-D3B4-4EE0-B36A-A9B1B58383C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F499DDA-92AF-4DB6-B031-587CE8DC0F18}"/>
              </a:ext>
            </a:extLst>
          </p:cNvPr>
          <p:cNvSpPr>
            <a:spLocks noGrp="1"/>
          </p:cNvSpPr>
          <p:nvPr>
            <p:ph idx="1"/>
          </p:nvPr>
        </p:nvSpPr>
        <p:spPr/>
        <p:txBody>
          <a:bodyPr/>
          <a:lstStyle/>
          <a:p>
            <a:r>
              <a:rPr lang="cs-CZ" dirty="0">
                <a:solidFill>
                  <a:srgbClr val="0070C0"/>
                </a:solidFill>
              </a:rPr>
              <a:t>Jaké jsou zásady obecných výživových doporučení?</a:t>
            </a:r>
          </a:p>
        </p:txBody>
      </p:sp>
    </p:spTree>
    <p:extLst>
      <p:ext uri="{BB962C8B-B14F-4D97-AF65-F5344CB8AC3E}">
        <p14:creationId xmlns:p14="http://schemas.microsoft.com/office/powerpoint/2010/main" val="25813045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B9E7-F757-4634-9540-BEE846CCBA8B}"/>
              </a:ext>
            </a:extLst>
          </p:cNvPr>
          <p:cNvSpPr>
            <a:spLocks noGrp="1"/>
          </p:cNvSpPr>
          <p:nvPr>
            <p:ph type="title"/>
          </p:nvPr>
        </p:nvSpPr>
        <p:spPr>
          <a:xfrm>
            <a:off x="130629" y="365125"/>
            <a:ext cx="11223171" cy="1325563"/>
          </a:xfrm>
        </p:spPr>
        <p:txBody>
          <a:bodyPr/>
          <a:lstStyle/>
          <a:p>
            <a:r>
              <a:rPr lang="cs-CZ" b="1" dirty="0"/>
              <a:t>Druhy stravy</a:t>
            </a:r>
            <a:br>
              <a:rPr lang="cs-CZ" dirty="0"/>
            </a:br>
            <a:endParaRPr lang="cs-CZ" dirty="0"/>
          </a:p>
        </p:txBody>
      </p:sp>
      <p:sp>
        <p:nvSpPr>
          <p:cNvPr id="3" name="Zástupný symbol pro obsah 2">
            <a:extLst>
              <a:ext uri="{FF2B5EF4-FFF2-40B4-BE49-F238E27FC236}">
                <a16:creationId xmlns:a16="http://schemas.microsoft.com/office/drawing/2014/main" id="{E0390F63-CB2A-4133-AF5A-AC8707AD8D3B}"/>
              </a:ext>
            </a:extLst>
          </p:cNvPr>
          <p:cNvSpPr>
            <a:spLocks noGrp="1"/>
          </p:cNvSpPr>
          <p:nvPr>
            <p:ph idx="1"/>
          </p:nvPr>
        </p:nvSpPr>
        <p:spPr>
          <a:xfrm>
            <a:off x="102036" y="1334319"/>
            <a:ext cx="12224704" cy="5447154"/>
          </a:xfrm>
        </p:spPr>
        <p:txBody>
          <a:bodyPr>
            <a:normAutofit fontScale="32500" lnSpcReduction="20000"/>
          </a:bodyPr>
          <a:lstStyle/>
          <a:p>
            <a:pPr marL="0" indent="0">
              <a:buNone/>
            </a:pPr>
            <a:r>
              <a:rPr lang="cs-CZ" dirty="0"/>
              <a:t>Rozlišuje se strava smíšená, syrová, vegetariánská, kyselinotvorná a zásadotvorná, makrobiotická.</a:t>
            </a:r>
          </a:p>
          <a:p>
            <a:r>
              <a:rPr lang="cs-CZ" b="1" dirty="0"/>
              <a:t>Strava smíšená </a:t>
            </a:r>
            <a:r>
              <a:rPr lang="cs-CZ" dirty="0"/>
              <a:t>je pro člověka přirozená a odpovídá jeho fyziologickým potřebám. Správně vyvážená strava musí mít správný poměr základních organických živin. </a:t>
            </a:r>
          </a:p>
          <a:p>
            <a:r>
              <a:rPr lang="cs-CZ" dirty="0"/>
              <a:t>Strava smíšená musí být pestrá a musí obsahovat 5 různých skupin potravin.</a:t>
            </a:r>
          </a:p>
          <a:p>
            <a:r>
              <a:rPr lang="cs-CZ" b="1" dirty="0"/>
              <a:t>Maso, masné výrobky a vejce</a:t>
            </a:r>
            <a:r>
              <a:rPr lang="cs-CZ" dirty="0"/>
              <a:t> - mají krýt asi l0 % celodenní energie.</a:t>
            </a:r>
          </a:p>
          <a:p>
            <a:r>
              <a:rPr lang="cs-CZ" b="1" dirty="0"/>
              <a:t>Mléko a mléčné výrobky</a:t>
            </a:r>
            <a:r>
              <a:rPr lang="cs-CZ" dirty="0"/>
              <a:t> - mají tvořit asi l5 % celodenního energie.</a:t>
            </a:r>
          </a:p>
          <a:p>
            <a:r>
              <a:rPr lang="cs-CZ" b="1" dirty="0"/>
              <a:t>Obiloviny a luštěniny</a:t>
            </a:r>
            <a:r>
              <a:rPr lang="cs-CZ" dirty="0"/>
              <a:t> - tvoří asi 35 % celodenní energie.</a:t>
            </a:r>
          </a:p>
          <a:p>
            <a:r>
              <a:rPr lang="cs-CZ" b="1" dirty="0"/>
              <a:t>Zelenina, ovoce a brambory</a:t>
            </a:r>
            <a:r>
              <a:rPr lang="cs-CZ" dirty="0"/>
              <a:t> - tvoří asi l5 % celodenní energie. </a:t>
            </a:r>
          </a:p>
          <a:p>
            <a:r>
              <a:rPr lang="cs-CZ" b="1" dirty="0"/>
              <a:t>Tuky a cukr</a:t>
            </a:r>
            <a:r>
              <a:rPr lang="cs-CZ" dirty="0"/>
              <a:t> - jsou zdrojem energetické hodnoty, mají tvořit asi 25 % příjmu. </a:t>
            </a:r>
          </a:p>
          <a:p>
            <a:r>
              <a:rPr lang="cs-CZ" dirty="0"/>
              <a:t>Strava má být plnohodnotná. Nevyrovnanost v jednotlivých složkách potravy může být příčinou různých problémů.</a:t>
            </a:r>
          </a:p>
          <a:p>
            <a:pPr marL="0" indent="0">
              <a:buNone/>
            </a:pPr>
            <a:r>
              <a:rPr lang="cs-CZ" b="1" dirty="0"/>
              <a:t>Syrová strava</a:t>
            </a:r>
            <a:endParaRPr lang="cs-CZ" dirty="0"/>
          </a:p>
          <a:p>
            <a:r>
              <a:rPr lang="cs-CZ" dirty="0"/>
              <a:t>Při tepelném zpracování potravy se u některých potravin ničí biologická hodnota (některé vitaminy). Je to hlavně u rostlinné stravy, zejména u ovoce a zeleniny. </a:t>
            </a:r>
            <a:br>
              <a:rPr lang="cs-CZ" dirty="0"/>
            </a:br>
            <a:r>
              <a:rPr lang="cs-CZ" dirty="0"/>
              <a:t>Z živočišné potravy se v syrovém stavu používá mléko a mléčné výrobky. Syrová strava se dnes používá jako doplněk stravy.</a:t>
            </a:r>
          </a:p>
          <a:p>
            <a:pPr marL="0" indent="0">
              <a:buNone/>
            </a:pPr>
            <a:r>
              <a:rPr lang="cs-CZ" b="1" dirty="0"/>
              <a:t>Vegetariánská strava</a:t>
            </a:r>
            <a:endParaRPr lang="cs-CZ" dirty="0"/>
          </a:p>
          <a:p>
            <a:r>
              <a:rPr lang="cs-CZ" dirty="0"/>
              <a:t>Je strava zaměřená na rostlinné potraviny. Ze stravy se vylučuje hlavně maso. Názory na tento druh stravy se do jisté míry liší.</a:t>
            </a:r>
          </a:p>
          <a:p>
            <a:r>
              <a:rPr lang="cs-CZ" dirty="0"/>
              <a:t>- </a:t>
            </a:r>
            <a:r>
              <a:rPr lang="cs-CZ" b="1" dirty="0"/>
              <a:t>vegani </a:t>
            </a:r>
            <a:r>
              <a:rPr lang="cs-CZ" dirty="0"/>
              <a:t>- totální vegetariáni, ze stravy vylučují všechny živočišné potraviny včetně medu,</a:t>
            </a:r>
          </a:p>
          <a:p>
            <a:r>
              <a:rPr lang="cs-CZ" dirty="0"/>
              <a:t>- </a:t>
            </a:r>
            <a:r>
              <a:rPr lang="cs-CZ" b="1" dirty="0" err="1"/>
              <a:t>vitariáni</a:t>
            </a:r>
            <a:r>
              <a:rPr lang="cs-CZ" b="1" dirty="0"/>
              <a:t> </a:t>
            </a:r>
            <a:r>
              <a:rPr lang="cs-CZ" dirty="0"/>
              <a:t>- konzumují pouze syrovou rostlinnou stravu,</a:t>
            </a:r>
          </a:p>
          <a:p>
            <a:r>
              <a:rPr lang="cs-CZ" dirty="0"/>
              <a:t>- </a:t>
            </a:r>
            <a:r>
              <a:rPr lang="cs-CZ" b="1" dirty="0" err="1"/>
              <a:t>laktovegetariáni</a:t>
            </a:r>
            <a:r>
              <a:rPr lang="cs-CZ" dirty="0"/>
              <a:t> - kromě rostlinné stravy konzumují mléko a mléčné výrobky,</a:t>
            </a:r>
          </a:p>
          <a:p>
            <a:r>
              <a:rPr lang="cs-CZ" dirty="0"/>
              <a:t>-</a:t>
            </a:r>
            <a:r>
              <a:rPr lang="cs-CZ" b="1" dirty="0"/>
              <a:t> </a:t>
            </a:r>
            <a:r>
              <a:rPr lang="cs-CZ" b="1" dirty="0" err="1"/>
              <a:t>laktoovovegetariáni</a:t>
            </a:r>
            <a:r>
              <a:rPr lang="cs-CZ" b="1" dirty="0"/>
              <a:t> </a:t>
            </a:r>
            <a:r>
              <a:rPr lang="cs-CZ" dirty="0"/>
              <a:t>- strava obohacena o mléko, mléčné výrobky a vejce,</a:t>
            </a:r>
          </a:p>
          <a:p>
            <a:r>
              <a:rPr lang="cs-CZ" dirty="0"/>
              <a:t>- </a:t>
            </a:r>
            <a:r>
              <a:rPr lang="cs-CZ" b="1" dirty="0" err="1"/>
              <a:t>semivegetariáni</a:t>
            </a:r>
            <a:r>
              <a:rPr lang="cs-CZ" dirty="0"/>
              <a:t> - konzumují ryby a drůbež, jde o přechod mezi stravou vegetariánskou a smíšenou.</a:t>
            </a:r>
          </a:p>
          <a:p>
            <a:pPr marL="0" indent="0">
              <a:buNone/>
            </a:pPr>
            <a:r>
              <a:rPr lang="cs-CZ" b="1" dirty="0"/>
              <a:t>Kyselinotvorná a zásadotvorná strava</a:t>
            </a:r>
            <a:endParaRPr lang="cs-CZ" dirty="0"/>
          </a:p>
          <a:p>
            <a:r>
              <a:rPr lang="cs-CZ" dirty="0"/>
              <a:t>Jde o názor, že stravou je možné ovlivnit chemickou reakci tělesných tekutin. Strava, o které se předpokládalo, že působí zásaditě je tzv. zásadotvorná (zelenina, ovoce). Strava, o které se tvrdilo, že vytváří kyselé prostředí, se nazývala kyselinotvorná (maso, vejce, obiloviny). Později se ukázalo, že strava nemůže výrazně ovlivnit chemickou reakci krve a ostatních tělních tekutin.</a:t>
            </a:r>
          </a:p>
          <a:p>
            <a:pPr marL="0" indent="0">
              <a:buNone/>
            </a:pPr>
            <a:r>
              <a:rPr lang="cs-CZ" b="1" dirty="0"/>
              <a:t>Makrobiotika</a:t>
            </a:r>
            <a:endParaRPr lang="cs-CZ" dirty="0"/>
          </a:p>
          <a:p>
            <a:r>
              <a:rPr lang="cs-CZ" dirty="0"/>
              <a:t>Makrobiotika patří mezi výživové směry, které se v praxi projevují v mnoha formách. Vychází z taoistické filozofie založené na staročínských vše vesmírných prasilách JIN a JANG (+ a -). Podle tohoto principu je nutriční hodnota každé potraviny určována poměrem jin a jang. Ideální poměr jin a jang má obilné zrno, a proto tvoří základ makrobiotické stravy. Za zakladatele makrobiotiky se považuje japonský filozof </a:t>
            </a:r>
            <a:r>
              <a:rPr lang="cs-CZ" b="1" dirty="0"/>
              <a:t>G. </a:t>
            </a:r>
            <a:r>
              <a:rPr lang="cs-CZ" b="1" dirty="0" err="1"/>
              <a:t>Oshawa</a:t>
            </a:r>
            <a:r>
              <a:rPr lang="cs-CZ" b="1" dirty="0"/>
              <a:t> (1893–1966)</a:t>
            </a:r>
            <a:r>
              <a:rPr lang="cs-CZ" dirty="0"/>
              <a:t>.</a:t>
            </a:r>
            <a:r>
              <a:rPr lang="cs-CZ" b="1" dirty="0"/>
              <a:t> </a:t>
            </a:r>
            <a:r>
              <a:rPr lang="cs-CZ" dirty="0"/>
              <a:t>Klasická makrobiotika májí několik stupňů od zcela jednostranné obilné stravy, až ke stravě pestřejší, kde základem je také obilí. Ze stravy se téměř vylučují veškeré živočišné produkty, saláty, ovoce a sladké pokrmy. Na minimum se omezuje také přívod vody. Podle teorie makrobiotiky je možné léčit různá onemocnění. Většina principů tohoto učení je v rozporu s vědeckými poznatky. Strava neobsahuje dostatečné množství plnohodnotných bílkovin, vápníku, železa, vitamínu C, D a B</a:t>
            </a:r>
            <a:r>
              <a:rPr lang="cs-CZ" baseline="-25000" dirty="0"/>
              <a:t>12</a:t>
            </a:r>
            <a:r>
              <a:rPr lang="cs-CZ" dirty="0"/>
              <a:t>. Z těchto důvodů je nutné před přísnou makrobiotikou varovat. Doporučuje se jako doplněk běžné výživy, která může účinně přispět k vyrovnání jejích nedostatků.</a:t>
            </a:r>
          </a:p>
          <a:p>
            <a:endParaRPr lang="cs-CZ" dirty="0"/>
          </a:p>
        </p:txBody>
      </p:sp>
      <p:pic>
        <p:nvPicPr>
          <p:cNvPr id="6" name="Obrázek 5">
            <a:extLst>
              <a:ext uri="{FF2B5EF4-FFF2-40B4-BE49-F238E27FC236}">
                <a16:creationId xmlns:a16="http://schemas.microsoft.com/office/drawing/2014/main" id="{1D78AB93-222A-4B81-AA34-E70367ADF267}"/>
              </a:ext>
            </a:extLst>
          </p:cNvPr>
          <p:cNvPicPr>
            <a:picLocks noChangeAspect="1"/>
          </p:cNvPicPr>
          <p:nvPr/>
        </p:nvPicPr>
        <p:blipFill rotWithShape="1">
          <a:blip r:embed="rId2">
            <a:extLst>
              <a:ext uri="{28A0092B-C50C-407E-A947-70E740481C1C}">
                <a14:useLocalDpi xmlns:a14="http://schemas.microsoft.com/office/drawing/2010/main" val="0"/>
              </a:ext>
            </a:extLst>
          </a:blip>
          <a:srcRect l="226" t="3759" b="6566"/>
          <a:stretch/>
        </p:blipFill>
        <p:spPr>
          <a:xfrm>
            <a:off x="8531678" y="76528"/>
            <a:ext cx="3611335" cy="1825751"/>
          </a:xfrm>
          <a:prstGeom prst="rect">
            <a:avLst/>
          </a:prstGeom>
        </p:spPr>
      </p:pic>
    </p:spTree>
    <p:extLst>
      <p:ext uri="{BB962C8B-B14F-4D97-AF65-F5344CB8AC3E}">
        <p14:creationId xmlns:p14="http://schemas.microsoft.com/office/powerpoint/2010/main" val="9405143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C0EC5-E0D2-4DFE-A452-58CED989660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1560752-01D6-44D7-BD8C-931B51F4013D}"/>
              </a:ext>
            </a:extLst>
          </p:cNvPr>
          <p:cNvSpPr>
            <a:spLocks noGrp="1"/>
          </p:cNvSpPr>
          <p:nvPr>
            <p:ph idx="1"/>
          </p:nvPr>
        </p:nvSpPr>
        <p:spPr/>
        <p:txBody>
          <a:bodyPr>
            <a:normAutofit/>
          </a:bodyPr>
          <a:lstStyle/>
          <a:p>
            <a:r>
              <a:rPr lang="cs-CZ" dirty="0"/>
              <a:t>Kdo konzumuje z následujících skupin vejce? označte</a:t>
            </a:r>
          </a:p>
          <a:p>
            <a:r>
              <a:rPr lang="cs-CZ" dirty="0"/>
              <a:t>- vegani </a:t>
            </a:r>
          </a:p>
          <a:p>
            <a:r>
              <a:rPr lang="cs-CZ" dirty="0"/>
              <a:t>- </a:t>
            </a:r>
            <a:r>
              <a:rPr lang="cs-CZ" dirty="0" err="1"/>
              <a:t>vitariáni</a:t>
            </a:r>
            <a:r>
              <a:rPr lang="cs-CZ" dirty="0"/>
              <a:t> </a:t>
            </a:r>
          </a:p>
          <a:p>
            <a:r>
              <a:rPr lang="cs-CZ" dirty="0"/>
              <a:t>- </a:t>
            </a:r>
            <a:r>
              <a:rPr lang="cs-CZ" dirty="0" err="1"/>
              <a:t>laktovegetariáni</a:t>
            </a:r>
            <a:r>
              <a:rPr lang="cs-CZ" dirty="0"/>
              <a:t> </a:t>
            </a:r>
          </a:p>
          <a:p>
            <a:r>
              <a:rPr lang="cs-CZ" dirty="0"/>
              <a:t>- </a:t>
            </a:r>
            <a:r>
              <a:rPr lang="cs-CZ" dirty="0" err="1"/>
              <a:t>laktoovovegetariáni</a:t>
            </a:r>
            <a:r>
              <a:rPr lang="cs-CZ" dirty="0"/>
              <a:t> </a:t>
            </a:r>
          </a:p>
          <a:p>
            <a:r>
              <a:rPr lang="cs-CZ" dirty="0"/>
              <a:t>- </a:t>
            </a:r>
            <a:r>
              <a:rPr lang="cs-CZ" dirty="0" err="1"/>
              <a:t>semivegetariáni</a:t>
            </a:r>
            <a:r>
              <a:rPr lang="cs-CZ" dirty="0"/>
              <a:t> </a:t>
            </a:r>
          </a:p>
          <a:p>
            <a:pPr marL="0" indent="0">
              <a:buNone/>
            </a:pPr>
            <a:endParaRPr lang="cs-CZ" dirty="0"/>
          </a:p>
        </p:txBody>
      </p:sp>
    </p:spTree>
    <p:extLst>
      <p:ext uri="{BB962C8B-B14F-4D97-AF65-F5344CB8AC3E}">
        <p14:creationId xmlns:p14="http://schemas.microsoft.com/office/powerpoint/2010/main" val="116808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C5DAD8-7A97-4E92-A30F-1795A2184464}"/>
              </a:ext>
            </a:extLst>
          </p:cNvPr>
          <p:cNvSpPr>
            <a:spLocks noGrp="1"/>
          </p:cNvSpPr>
          <p:nvPr>
            <p:ph type="title"/>
          </p:nvPr>
        </p:nvSpPr>
        <p:spPr>
          <a:xfrm>
            <a:off x="176981" y="365125"/>
            <a:ext cx="11838038" cy="1325563"/>
          </a:xfrm>
        </p:spPr>
        <p:txBody>
          <a:bodyPr>
            <a:normAutofit fontScale="90000"/>
          </a:bodyPr>
          <a:lstStyle/>
          <a:p>
            <a:r>
              <a:rPr lang="cs-CZ" dirty="0"/>
              <a:t>U koho by měl být glykemický index sledován nejvíce ?</a:t>
            </a:r>
            <a:br>
              <a:rPr lang="cs-CZ" dirty="0"/>
            </a:br>
            <a:endParaRPr lang="cs-CZ" dirty="0"/>
          </a:p>
        </p:txBody>
      </p:sp>
      <p:sp>
        <p:nvSpPr>
          <p:cNvPr id="3" name="Zástupný symbol pro obsah 2">
            <a:extLst>
              <a:ext uri="{FF2B5EF4-FFF2-40B4-BE49-F238E27FC236}">
                <a16:creationId xmlns:a16="http://schemas.microsoft.com/office/drawing/2014/main" id="{D0F776F8-07C6-44A4-9C42-B6678FC7D345}"/>
              </a:ext>
            </a:extLst>
          </p:cNvPr>
          <p:cNvSpPr>
            <a:spLocks noGrp="1"/>
          </p:cNvSpPr>
          <p:nvPr>
            <p:ph idx="1"/>
          </p:nvPr>
        </p:nvSpPr>
        <p:spPr>
          <a:xfrm>
            <a:off x="106136" y="1825625"/>
            <a:ext cx="12085864" cy="4779282"/>
          </a:xfrm>
        </p:spPr>
        <p:txBody>
          <a:bodyPr>
            <a:normAutofit/>
          </a:bodyPr>
          <a:lstStyle/>
          <a:p>
            <a:r>
              <a:rPr lang="cs-CZ" dirty="0"/>
              <a:t>Každému zdravému člověku prospěje strava s nižším GI</a:t>
            </a:r>
          </a:p>
          <a:p>
            <a:r>
              <a:rPr lang="cs-CZ" dirty="0"/>
              <a:t>Obézním usnadní a zefektivní redukční režim. </a:t>
            </a:r>
          </a:p>
          <a:p>
            <a:r>
              <a:rPr lang="cs-CZ" dirty="0"/>
              <a:t>Diabetikům pomůže kompenzovat jejich stav a oddálit vznik nežádoucích komplikací. </a:t>
            </a:r>
          </a:p>
          <a:p>
            <a:r>
              <a:rPr lang="cs-CZ" dirty="0"/>
              <a:t>Velmi vhodné je sledovat tento ukazatel i u lidí, v jejichž rodině se vyskytují kardiovaskulární choroby. </a:t>
            </a:r>
          </a:p>
          <a:p>
            <a:endParaRPr lang="cs-CZ" dirty="0"/>
          </a:p>
        </p:txBody>
      </p:sp>
    </p:spTree>
    <p:extLst>
      <p:ext uri="{BB962C8B-B14F-4D97-AF65-F5344CB8AC3E}">
        <p14:creationId xmlns:p14="http://schemas.microsoft.com/office/powerpoint/2010/main" val="10906568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849B4-455F-47B5-8156-F33B754121D3}"/>
              </a:ext>
            </a:extLst>
          </p:cNvPr>
          <p:cNvSpPr>
            <a:spLocks noGrp="1"/>
          </p:cNvSpPr>
          <p:nvPr>
            <p:ph type="title"/>
          </p:nvPr>
        </p:nvSpPr>
        <p:spPr>
          <a:xfrm>
            <a:off x="153054" y="365125"/>
            <a:ext cx="7566366" cy="1325563"/>
          </a:xfrm>
        </p:spPr>
        <p:txBody>
          <a:bodyPr>
            <a:normAutofit fontScale="90000"/>
          </a:bodyPr>
          <a:lstStyle/>
          <a:p>
            <a:r>
              <a:rPr lang="cs-CZ" b="1" dirty="0"/>
              <a:t>Skladování a </a:t>
            </a:r>
            <a:br>
              <a:rPr lang="cs-CZ" b="1" dirty="0"/>
            </a:br>
            <a:r>
              <a:rPr lang="cs-CZ" b="1" dirty="0"/>
              <a:t>ošetřování potravin</a:t>
            </a:r>
            <a:br>
              <a:rPr lang="cs-CZ" dirty="0"/>
            </a:br>
            <a:endParaRPr lang="cs-CZ" dirty="0"/>
          </a:p>
        </p:txBody>
      </p:sp>
      <p:sp>
        <p:nvSpPr>
          <p:cNvPr id="3" name="Zástupný symbol pro obsah 2">
            <a:extLst>
              <a:ext uri="{FF2B5EF4-FFF2-40B4-BE49-F238E27FC236}">
                <a16:creationId xmlns:a16="http://schemas.microsoft.com/office/drawing/2014/main" id="{649859E7-D28A-43A9-8BDD-AA3C8035644C}"/>
              </a:ext>
            </a:extLst>
          </p:cNvPr>
          <p:cNvSpPr>
            <a:spLocks noGrp="1"/>
          </p:cNvSpPr>
          <p:nvPr>
            <p:ph idx="1"/>
          </p:nvPr>
        </p:nvSpPr>
        <p:spPr>
          <a:xfrm>
            <a:off x="0" y="1947636"/>
            <a:ext cx="12034158" cy="5032375"/>
          </a:xfrm>
        </p:spPr>
        <p:txBody>
          <a:bodyPr>
            <a:normAutofit fontScale="55000" lnSpcReduction="20000"/>
          </a:bodyPr>
          <a:lstStyle/>
          <a:p>
            <a:r>
              <a:rPr lang="cs-CZ" dirty="0"/>
              <a:t>Cílem</a:t>
            </a:r>
            <a:r>
              <a:rPr lang="cs-CZ" b="1" dirty="0"/>
              <a:t> </a:t>
            </a:r>
            <a:r>
              <a:rPr lang="cs-CZ" dirty="0"/>
              <a:t>je prodloužit trvanlivost potravin. </a:t>
            </a:r>
          </a:p>
          <a:p>
            <a:r>
              <a:rPr lang="cs-CZ" dirty="0"/>
              <a:t>Způsob skladování potravin ovlivňuje jejich kvalitu i zdravotní nezávadnost. </a:t>
            </a:r>
          </a:p>
          <a:p>
            <a:r>
              <a:rPr lang="cs-CZ" dirty="0"/>
              <a:t>Mezi hlavní činitelé, které v průběhu skladování mohou potraviny negativně ovlivnit, patří: vlhkost, teplota vzduchu, způsob uložení, hygiena.</a:t>
            </a:r>
          </a:p>
          <a:p>
            <a:pPr marL="0" indent="0">
              <a:buNone/>
            </a:pPr>
            <a:endParaRPr lang="cs-CZ" dirty="0"/>
          </a:p>
          <a:p>
            <a:pPr marL="0" indent="0">
              <a:buNone/>
            </a:pPr>
            <a:r>
              <a:rPr lang="cs-CZ" b="1" dirty="0"/>
              <a:t>Druhy skladů</a:t>
            </a:r>
          </a:p>
          <a:p>
            <a:r>
              <a:rPr lang="cs-CZ" b="1" dirty="0"/>
              <a:t>Suché sklady </a:t>
            </a:r>
            <a:r>
              <a:rPr lang="cs-CZ" dirty="0"/>
              <a:t>- teplota kolem 18 °C. Používají se na skladování obilovin, cukru, oleje, pochutin. Okna jsou opatřena síťovinou proti prachu a hmyzu.</a:t>
            </a:r>
          </a:p>
          <a:p>
            <a:r>
              <a:rPr lang="cs-CZ" b="1" dirty="0"/>
              <a:t>Chladné sklady </a:t>
            </a:r>
            <a:r>
              <a:rPr lang="cs-CZ" dirty="0"/>
              <a:t>- jsou ve sklepních prostorách, ve kterých se udržuje přirozeně nízká teplota a vysoká vlhkost vzduchu při dokonalém větrání. Používají se na skladování brambor, zeleniny, ovoce, rostlinných olejů, vajec, kompotů a nápojů.</a:t>
            </a:r>
          </a:p>
          <a:p>
            <a:r>
              <a:rPr lang="cs-CZ" b="1" dirty="0"/>
              <a:t>Chlazené sklady </a:t>
            </a:r>
            <a:r>
              <a:rPr lang="cs-CZ" dirty="0"/>
              <a:t>- chladnice, chladicí boxy, teplota kolem 10 °C. Skladují se potraviny, které se při vyšších teplotách rychle znehodnocují například maso, drůbež, zvěřina, mléčné výrobky, cukrářské výrobky - vše je uloženo odděleně.</a:t>
            </a:r>
          </a:p>
          <a:p>
            <a:r>
              <a:rPr lang="cs-CZ" b="1" dirty="0"/>
              <a:t>Mrazicí sklady </a:t>
            </a:r>
            <a:r>
              <a:rPr lang="cs-CZ" dirty="0"/>
              <a:t>- teplota -18 °C až -22 °C. Mražené potraviny je možné skladovat dlouhodobě.</a:t>
            </a:r>
          </a:p>
          <a:p>
            <a:pPr marL="0" indent="0">
              <a:buNone/>
            </a:pPr>
            <a:endParaRPr lang="cs-CZ" dirty="0"/>
          </a:p>
          <a:p>
            <a:pPr marL="0" indent="0">
              <a:buNone/>
            </a:pPr>
            <a:r>
              <a:rPr lang="cs-CZ" b="1" dirty="0"/>
              <a:t>Zásady správného skladování</a:t>
            </a:r>
            <a:endParaRPr lang="cs-CZ" dirty="0"/>
          </a:p>
          <a:p>
            <a:r>
              <a:rPr lang="cs-CZ" dirty="0"/>
              <a:t>Potraviny skladujeme podle vlastností ve vhodném druhu skladu (nutné je znát jejich složení). Jakost potravin je nutné pravidelně kontrolovat. Zpracovávají se nejprve potraviny déle skladované, aby neprošla </a:t>
            </a:r>
            <a:r>
              <a:rPr lang="cs-CZ" b="1" dirty="0"/>
              <a:t>záruční lhůta</a:t>
            </a:r>
            <a:r>
              <a:rPr lang="cs-CZ" dirty="0"/>
              <a:t>. Narušené a vadné potraviny se musí ze skladu odstranit. Zároveň </a:t>
            </a:r>
            <a:r>
              <a:rPr lang="cs-CZ" b="1" dirty="0"/>
              <a:t>aromatické potraviny se skladují odděleně </a:t>
            </a:r>
            <a:r>
              <a:rPr lang="cs-CZ" dirty="0"/>
              <a:t>(například koření). Teplota a vlhkost skladu se kontroluje a upravuje vhodným způsobem (větráním) a při skladování je nutné důsledně dodržovat </a:t>
            </a:r>
            <a:r>
              <a:rPr lang="cs-CZ" b="1" dirty="0"/>
              <a:t>pravidla hygieny</a:t>
            </a:r>
            <a:r>
              <a:rPr lang="cs-CZ" dirty="0"/>
              <a:t>. Záruční lhůta potravin je doba, po kterou výrobce ručí za kvalitu potravin. </a:t>
            </a:r>
          </a:p>
          <a:p>
            <a:r>
              <a:rPr lang="cs-CZ" dirty="0"/>
              <a:t>Na etiketě výrobku se uvádí datum výroby a datum spotřeby.</a:t>
            </a:r>
          </a:p>
          <a:p>
            <a:pPr marL="0" indent="0">
              <a:buNone/>
            </a:pPr>
            <a:endParaRPr lang="cs-CZ" dirty="0"/>
          </a:p>
        </p:txBody>
      </p:sp>
      <p:pic>
        <p:nvPicPr>
          <p:cNvPr id="6" name="Obrázek 5">
            <a:extLst>
              <a:ext uri="{FF2B5EF4-FFF2-40B4-BE49-F238E27FC236}">
                <a16:creationId xmlns:a16="http://schemas.microsoft.com/office/drawing/2014/main" id="{1D8CD6F0-7DC6-4F80-A3A3-AF4E908B2504}"/>
              </a:ext>
            </a:extLst>
          </p:cNvPr>
          <p:cNvPicPr>
            <a:picLocks noChangeAspect="1"/>
          </p:cNvPicPr>
          <p:nvPr/>
        </p:nvPicPr>
        <p:blipFill rotWithShape="1">
          <a:blip r:embed="rId2">
            <a:extLst>
              <a:ext uri="{28A0092B-C50C-407E-A947-70E740481C1C}">
                <a14:useLocalDpi xmlns:a14="http://schemas.microsoft.com/office/drawing/2010/main" val="0"/>
              </a:ext>
            </a:extLst>
          </a:blip>
          <a:srcRect l="4345" t="8525" r="6429" b="8610"/>
          <a:stretch/>
        </p:blipFill>
        <p:spPr>
          <a:xfrm>
            <a:off x="5673009" y="0"/>
            <a:ext cx="3437294" cy="2394177"/>
          </a:xfrm>
          <a:prstGeom prst="rect">
            <a:avLst/>
          </a:prstGeom>
        </p:spPr>
      </p:pic>
      <p:pic>
        <p:nvPicPr>
          <p:cNvPr id="8" name="Obrázek 7">
            <a:extLst>
              <a:ext uri="{FF2B5EF4-FFF2-40B4-BE49-F238E27FC236}">
                <a16:creationId xmlns:a16="http://schemas.microsoft.com/office/drawing/2014/main" id="{34D03F00-5727-4B8F-844C-40BE8ADF2033}"/>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6137" r="6450" b="3497"/>
          <a:stretch/>
        </p:blipFill>
        <p:spPr>
          <a:xfrm>
            <a:off x="9244128" y="0"/>
            <a:ext cx="2790030" cy="2310493"/>
          </a:xfrm>
          <a:prstGeom prst="rect">
            <a:avLst/>
          </a:prstGeom>
        </p:spPr>
      </p:pic>
    </p:spTree>
    <p:extLst>
      <p:ext uri="{BB962C8B-B14F-4D97-AF65-F5344CB8AC3E}">
        <p14:creationId xmlns:p14="http://schemas.microsoft.com/office/powerpoint/2010/main" val="18928273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A2BE1-9041-4503-862C-2EFEA7C9A617}"/>
              </a:ext>
            </a:extLst>
          </p:cNvPr>
          <p:cNvSpPr>
            <a:spLocks noGrp="1"/>
          </p:cNvSpPr>
          <p:nvPr>
            <p:ph type="title"/>
          </p:nvPr>
        </p:nvSpPr>
        <p:spPr>
          <a:xfrm>
            <a:off x="114300" y="365125"/>
            <a:ext cx="11239500" cy="1325563"/>
          </a:xfrm>
        </p:spPr>
        <p:txBody>
          <a:bodyPr/>
          <a:lstStyle/>
          <a:p>
            <a:r>
              <a:rPr lang="cs-CZ" b="1" dirty="0"/>
              <a:t>Nákazy z potravin</a:t>
            </a:r>
            <a:br>
              <a:rPr lang="cs-CZ" dirty="0"/>
            </a:br>
            <a:endParaRPr lang="cs-CZ" dirty="0"/>
          </a:p>
        </p:txBody>
      </p:sp>
      <p:sp>
        <p:nvSpPr>
          <p:cNvPr id="3" name="Zástupný symbol pro obsah 2">
            <a:extLst>
              <a:ext uri="{FF2B5EF4-FFF2-40B4-BE49-F238E27FC236}">
                <a16:creationId xmlns:a16="http://schemas.microsoft.com/office/drawing/2014/main" id="{C2AA6A7A-F9E6-4A46-9D4A-7E53CD4B0B16}"/>
              </a:ext>
            </a:extLst>
          </p:cNvPr>
          <p:cNvSpPr>
            <a:spLocks noGrp="1"/>
          </p:cNvSpPr>
          <p:nvPr>
            <p:ph idx="1"/>
          </p:nvPr>
        </p:nvSpPr>
        <p:spPr>
          <a:xfrm>
            <a:off x="-1" y="1825625"/>
            <a:ext cx="11919857" cy="4885418"/>
          </a:xfrm>
        </p:spPr>
        <p:txBody>
          <a:bodyPr>
            <a:normAutofit fontScale="77500" lnSpcReduction="20000"/>
          </a:bodyPr>
          <a:lstStyle/>
          <a:p>
            <a:r>
              <a:rPr lang="cs-CZ" dirty="0"/>
              <a:t>způsobené zejména</a:t>
            </a:r>
          </a:p>
          <a:p>
            <a:r>
              <a:rPr lang="cs-CZ" dirty="0"/>
              <a:t>- mikroorganizmy (bakterie, viry), </a:t>
            </a:r>
          </a:p>
          <a:p>
            <a:r>
              <a:rPr lang="cs-CZ" dirty="0"/>
              <a:t>- masem nemocných zvířat,</a:t>
            </a:r>
          </a:p>
          <a:p>
            <a:r>
              <a:rPr lang="cs-CZ" dirty="0"/>
              <a:t>- infekcemi přenášenými parazity. </a:t>
            </a:r>
          </a:p>
          <a:p>
            <a:pPr marL="0" indent="0">
              <a:buNone/>
            </a:pPr>
            <a:endParaRPr lang="cs-CZ" dirty="0"/>
          </a:p>
          <a:p>
            <a:r>
              <a:rPr lang="cs-CZ" dirty="0"/>
              <a:t>Zdrojem nákazy může být člověk (nemocný, bacilonosič), ale i vnější prostředí. Poživatinami přenášené nakažlivé nemoci se nazývají </a:t>
            </a:r>
            <a:r>
              <a:rPr lang="cs-CZ" b="1" dirty="0"/>
              <a:t>alimentární infekce</a:t>
            </a:r>
            <a:r>
              <a:rPr lang="cs-CZ" dirty="0"/>
              <a:t>.</a:t>
            </a:r>
            <a:r>
              <a:rPr lang="cs-CZ" b="1" dirty="0"/>
              <a:t> </a:t>
            </a:r>
            <a:r>
              <a:rPr lang="cs-CZ" dirty="0"/>
              <a:t>Nákaza poživatiny může být</a:t>
            </a:r>
            <a:r>
              <a:rPr lang="cs-CZ" b="1" dirty="0"/>
              <a:t> </a:t>
            </a:r>
            <a:r>
              <a:rPr lang="cs-CZ" dirty="0"/>
              <a:t>přímá nebo druhotná. </a:t>
            </a:r>
          </a:p>
          <a:p>
            <a:r>
              <a:rPr lang="cs-CZ" b="1" dirty="0"/>
              <a:t>Přímá (primární) nákaza </a:t>
            </a:r>
            <a:r>
              <a:rPr lang="cs-CZ" dirty="0"/>
              <a:t>– pochází-li potravina z nemocného zvířete (např. tuberkulóza, slintavka).</a:t>
            </a:r>
          </a:p>
          <a:p>
            <a:r>
              <a:rPr lang="cs-CZ" b="1" dirty="0"/>
              <a:t>Druhotná (sekundární) nákaza </a:t>
            </a:r>
            <a:r>
              <a:rPr lang="cs-CZ" dirty="0"/>
              <a:t>– do nezávadné potraviny se při styku s vnějším prostředím dostanou choroboplodné zárodky, a to při skladování, zpracování, přepravě, prodeji. K těmto infekcím patří salmonelóza, břišní tyfus, úplavice, infekční zánět jater, botulismus. Mnoho virových a bakteriálních onemocnění se může přenášet potravinami při nedodržení hygienických podmínek a špatné veterinární kontrole. K hromadným infekčním onemocněním patří břišní tyfus, salmonelóza, stafylokoková toxikóza, botulismus, dyzentérie, infekční zánět jater.</a:t>
            </a:r>
          </a:p>
          <a:p>
            <a:endParaRPr lang="cs-CZ" dirty="0"/>
          </a:p>
        </p:txBody>
      </p:sp>
    </p:spTree>
    <p:extLst>
      <p:ext uri="{BB962C8B-B14F-4D97-AF65-F5344CB8AC3E}">
        <p14:creationId xmlns:p14="http://schemas.microsoft.com/office/powerpoint/2010/main" val="24665963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A7FB1-2671-477E-8EED-718FDFDB012B}"/>
              </a:ext>
            </a:extLst>
          </p:cNvPr>
          <p:cNvSpPr>
            <a:spLocks noGrp="1"/>
          </p:cNvSpPr>
          <p:nvPr>
            <p:ph type="title"/>
          </p:nvPr>
        </p:nvSpPr>
        <p:spPr>
          <a:xfrm>
            <a:off x="0" y="365125"/>
            <a:ext cx="12192000" cy="1325563"/>
          </a:xfrm>
        </p:spPr>
        <p:txBody>
          <a:bodyPr>
            <a:normAutofit fontScale="90000"/>
          </a:bodyPr>
          <a:lstStyle/>
          <a:p>
            <a:r>
              <a:rPr lang="cs-CZ" b="1" dirty="0"/>
              <a:t>Hygienické požadavky na přípravu a výrobu pokrmů, jejich rozvoz, přeprava, skladování, označování a uvádění do oběhu v průběhu stravování</a:t>
            </a:r>
            <a:br>
              <a:rPr lang="cs-CZ" dirty="0"/>
            </a:br>
            <a:endParaRPr lang="cs-CZ" dirty="0"/>
          </a:p>
        </p:txBody>
      </p:sp>
      <p:sp>
        <p:nvSpPr>
          <p:cNvPr id="3" name="Zástupný symbol pro obsah 2">
            <a:extLst>
              <a:ext uri="{FF2B5EF4-FFF2-40B4-BE49-F238E27FC236}">
                <a16:creationId xmlns:a16="http://schemas.microsoft.com/office/drawing/2014/main" id="{248513DF-918F-4E5C-AD4F-291A4D500680}"/>
              </a:ext>
            </a:extLst>
          </p:cNvPr>
          <p:cNvSpPr>
            <a:spLocks noGrp="1"/>
          </p:cNvSpPr>
          <p:nvPr>
            <p:ph idx="1"/>
          </p:nvPr>
        </p:nvSpPr>
        <p:spPr>
          <a:xfrm>
            <a:off x="97971" y="1861457"/>
            <a:ext cx="11870872" cy="4927827"/>
          </a:xfrm>
        </p:spPr>
        <p:txBody>
          <a:bodyPr>
            <a:normAutofit fontScale="62500" lnSpcReduction="20000"/>
          </a:bodyPr>
          <a:lstStyle/>
          <a:p>
            <a:r>
              <a:rPr lang="cs-CZ" b="1" dirty="0"/>
              <a:t>Teplé pokrmy </a:t>
            </a:r>
            <a:r>
              <a:rPr lang="cs-CZ" dirty="0"/>
              <a:t>se uvádějí do oběhu tak, aby se dostaly ke spotřebiteli co nejdříve, a to za teploty nejméně +60 °C. Teplým pokrmem se rozumí potravina kuchyňsky upravená ke konzumaci v teplém stavu, nebo udržovaná v teplém stavu po dobu uvádění do oběhu, rozvozu nebo přepravy. </a:t>
            </a:r>
          </a:p>
          <a:p>
            <a:r>
              <a:rPr lang="cs-CZ" b="1" dirty="0"/>
              <a:t>Pokrmy nevydané ve lhůtě</a:t>
            </a:r>
            <a:r>
              <a:rPr lang="cs-CZ" dirty="0"/>
              <a:t>, která byla určena osobou provozující stravovací službu v rámci postupů založených na zásadách kritických bodů, nelze dále skladovat, opakovaně ohřívat ani dodatečně zchlazovat nebo zmrazovat. </a:t>
            </a:r>
          </a:p>
          <a:p>
            <a:r>
              <a:rPr lang="cs-CZ" b="1" dirty="0"/>
              <a:t>Dietní pokrmy </a:t>
            </a:r>
            <a:r>
              <a:rPr lang="cs-CZ" dirty="0"/>
              <a:t>se označují druhem diety. Jde-li o zchlazené nebo zmrazené pokrmy, musí výrobce uvést na obalu, nebo dodacím listu skladovací podmínky a způsob ohřevu.</a:t>
            </a:r>
            <a:endParaRPr lang="cs-CZ" b="1" dirty="0"/>
          </a:p>
          <a:p>
            <a:r>
              <a:rPr lang="cs-CZ" b="1" dirty="0"/>
              <a:t>Chlazeným pokrmem </a:t>
            </a:r>
            <a:r>
              <a:rPr lang="cs-CZ" dirty="0"/>
              <a:t>se rozumí teplý nebo studený pokrm, který byl po ukončení výroby neprodleně zchlazen na teplotu +4 °C a nižší ve všech částech pokrmu. </a:t>
            </a:r>
          </a:p>
          <a:p>
            <a:r>
              <a:rPr lang="cs-CZ" b="1" dirty="0"/>
              <a:t>Zmrazeným pokrmem </a:t>
            </a:r>
            <a:r>
              <a:rPr lang="cs-CZ" dirty="0"/>
              <a:t>se rozumí pokrm, který byl po ukončení výroby neprodleně zmražen na teplotu -18 °C a nižší ve všech částech pokrmu. </a:t>
            </a:r>
          </a:p>
          <a:p>
            <a:r>
              <a:rPr lang="cs-CZ" b="1" dirty="0"/>
              <a:t>Studené pokrmy a nebalené cukrářské výrobky</a:t>
            </a:r>
            <a:r>
              <a:rPr lang="cs-CZ" dirty="0"/>
              <a:t>, které jsou podávány v rámci stravovací služby, se na skupinové balení označují názvem, údajem o množství porcí (kusů) a datem, popřípadě hodinou použitelnosti.</a:t>
            </a:r>
          </a:p>
          <a:p>
            <a:r>
              <a:rPr lang="cs-CZ" dirty="0"/>
              <a:t> </a:t>
            </a:r>
            <a:r>
              <a:rPr lang="cs-CZ" b="1" dirty="0"/>
              <a:t>Studeným pokrmem</a:t>
            </a:r>
            <a:r>
              <a:rPr lang="cs-CZ" dirty="0"/>
              <a:t> se rozumí potravina kuchyňsky upravená ke konzumaci za studena a uchovávaná v chladu po dobu uvádění do stravovacího provozu, rozvozu nebo přepravy. V provozovně vyrobené polotovary a rozpracované pokrmy musí být při skladování vhodným způsobem označeny datem výroby a spotřeby. Při expedici ke zpracování mimo provozovnu, ve které byly vyrobeny, se označují a obalu nebo dodacím listů obchodní firmou nebo názvem výrobce a jeho sídlem. </a:t>
            </a:r>
            <a:r>
              <a:rPr lang="cs-CZ" b="1" dirty="0"/>
              <a:t>Polotovarem</a:t>
            </a:r>
            <a:r>
              <a:rPr lang="cs-CZ" dirty="0"/>
              <a:t> se rozumí kuchyňsky upravená potravina určená pouze k tepelnému zpracování. </a:t>
            </a:r>
          </a:p>
          <a:p>
            <a:r>
              <a:rPr lang="cs-CZ" b="1" dirty="0"/>
              <a:t>Rozpracovaným pokrmem </a:t>
            </a:r>
            <a:r>
              <a:rPr lang="cs-CZ" dirty="0"/>
              <a:t>se rozumí kuchyňsky opracovaná potravina ve všech fázích přípravy a výroby určená k další kuchyňské úpravě před konzumací v teplém nebo studeném stavu.</a:t>
            </a:r>
          </a:p>
          <a:p>
            <a:endParaRPr lang="cs-CZ" dirty="0"/>
          </a:p>
          <a:p>
            <a:endParaRPr lang="cs-CZ" dirty="0"/>
          </a:p>
        </p:txBody>
      </p:sp>
    </p:spTree>
    <p:extLst>
      <p:ext uri="{BB962C8B-B14F-4D97-AF65-F5344CB8AC3E}">
        <p14:creationId xmlns:p14="http://schemas.microsoft.com/office/powerpoint/2010/main" val="39756147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33D9E-E558-4B26-954A-185E4593CEB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F4E46A7-012E-42D7-807D-ECB8F1FA2367}"/>
              </a:ext>
            </a:extLst>
          </p:cNvPr>
          <p:cNvSpPr>
            <a:spLocks noGrp="1"/>
          </p:cNvSpPr>
          <p:nvPr>
            <p:ph idx="1"/>
          </p:nvPr>
        </p:nvSpPr>
        <p:spPr/>
        <p:txBody>
          <a:bodyPr/>
          <a:lstStyle/>
          <a:p>
            <a:r>
              <a:rPr lang="cs-CZ" dirty="0">
                <a:solidFill>
                  <a:srgbClr val="0070C0"/>
                </a:solidFill>
              </a:rPr>
              <a:t>Co je chlazený pokrm?</a:t>
            </a:r>
          </a:p>
        </p:txBody>
      </p:sp>
    </p:spTree>
    <p:extLst>
      <p:ext uri="{BB962C8B-B14F-4D97-AF65-F5344CB8AC3E}">
        <p14:creationId xmlns:p14="http://schemas.microsoft.com/office/powerpoint/2010/main" val="28753661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44C70-BEFB-43F3-B73B-679BFFD0E2A1}"/>
              </a:ext>
            </a:extLst>
          </p:cNvPr>
          <p:cNvSpPr>
            <a:spLocks noGrp="1"/>
          </p:cNvSpPr>
          <p:nvPr>
            <p:ph type="title"/>
          </p:nvPr>
        </p:nvSpPr>
        <p:spPr/>
        <p:txBody>
          <a:bodyPr/>
          <a:lstStyle/>
          <a:p>
            <a:r>
              <a:rPr lang="cs-CZ" b="1" dirty="0"/>
              <a:t>Hygiena oběhu a zpracování potravin a pokrmů</a:t>
            </a:r>
            <a:br>
              <a:rPr lang="cs-CZ" dirty="0"/>
            </a:br>
            <a:endParaRPr lang="cs-CZ" dirty="0"/>
          </a:p>
        </p:txBody>
      </p:sp>
      <p:sp>
        <p:nvSpPr>
          <p:cNvPr id="3" name="Zástupný symbol pro obsah 2">
            <a:extLst>
              <a:ext uri="{FF2B5EF4-FFF2-40B4-BE49-F238E27FC236}">
                <a16:creationId xmlns:a16="http://schemas.microsoft.com/office/drawing/2014/main" id="{D38C4F20-6B86-4BEA-A418-9F1248AE09B9}"/>
              </a:ext>
            </a:extLst>
          </p:cNvPr>
          <p:cNvSpPr>
            <a:spLocks noGrp="1"/>
          </p:cNvSpPr>
          <p:nvPr>
            <p:ph sz="half" idx="1"/>
          </p:nvPr>
        </p:nvSpPr>
        <p:spPr>
          <a:xfrm>
            <a:off x="89807" y="1257300"/>
            <a:ext cx="5929993" cy="5543550"/>
          </a:xfrm>
        </p:spPr>
        <p:txBody>
          <a:bodyPr>
            <a:normAutofit fontScale="55000" lnSpcReduction="20000"/>
          </a:bodyPr>
          <a:lstStyle/>
          <a:p>
            <a:r>
              <a:rPr lang="cs-CZ" dirty="0"/>
              <a:t>Tato péče začíná při posuzování projektů závodů společného stravování. Posuzuje se účelnost a maximální kapacita závodu. Maximální kapacita určuje počet jídel nebo strávníků, které může stravovací zařízení zvládnout při dodržení hygienických požadavků. Posuzuje se umístění stravovacího zařízení, okolí, vzdálenost od strávníků. Posuzuje se pět hlavních </a:t>
            </a:r>
            <a:r>
              <a:rPr lang="cs-CZ" b="1" dirty="0"/>
              <a:t>provozních částí:</a:t>
            </a:r>
            <a:endParaRPr lang="cs-CZ" dirty="0"/>
          </a:p>
          <a:p>
            <a:r>
              <a:rPr lang="cs-CZ" dirty="0"/>
              <a:t>1. konzumační část,</a:t>
            </a:r>
          </a:p>
          <a:p>
            <a:r>
              <a:rPr lang="cs-CZ" dirty="0"/>
              <a:t>2. výrobní část (přípravny, dokončovací místnost, výdejna, umývárny, sklady nádobí a další),</a:t>
            </a:r>
          </a:p>
          <a:p>
            <a:r>
              <a:rPr lang="cs-CZ" dirty="0"/>
              <a:t>3. skladovací část (sklady potravin, obalů, inventáře, odpadků a ostatní sklady),</a:t>
            </a:r>
          </a:p>
          <a:p>
            <a:r>
              <a:rPr lang="cs-CZ" dirty="0"/>
              <a:t>4. administrativní a hygienická část (kanceláře, šatny, umývárny, WC, jídelna pro personál),</a:t>
            </a:r>
          </a:p>
          <a:p>
            <a:r>
              <a:rPr lang="cs-CZ" dirty="0"/>
              <a:t>5. technické příslušenství (topení, větrání, zásobování vodou, kanalizace, zásobování energií a vybavení inventářem).</a:t>
            </a:r>
          </a:p>
          <a:p>
            <a:pPr marL="0" indent="0">
              <a:buNone/>
            </a:pPr>
            <a:endParaRPr lang="cs-CZ" dirty="0"/>
          </a:p>
          <a:p>
            <a:r>
              <a:rPr lang="cs-CZ" dirty="0"/>
              <a:t>Všichni pracovníci musí dodržovat hygienické a epidemiologické požadavky:</a:t>
            </a:r>
          </a:p>
          <a:p>
            <a:r>
              <a:rPr lang="cs-CZ" dirty="0"/>
              <a:t>- pracovníci jsou povinni se zúčastnit pravidelných lékařských prohlídek,</a:t>
            </a:r>
          </a:p>
          <a:p>
            <a:r>
              <a:rPr lang="cs-CZ" dirty="0"/>
              <a:t>- každý pracovník musí mít zdravotní průkaz,</a:t>
            </a:r>
          </a:p>
          <a:p>
            <a:r>
              <a:rPr lang="cs-CZ" dirty="0"/>
              <a:t>- dodržovat osobní čistotu a pečovat o pracovní oděv.</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039E5792-087E-4B45-9F9D-A69F6B641014}"/>
              </a:ext>
            </a:extLst>
          </p:cNvPr>
          <p:cNvSpPr>
            <a:spLocks noGrp="1"/>
          </p:cNvSpPr>
          <p:nvPr>
            <p:ph sz="half" idx="2"/>
          </p:nvPr>
        </p:nvSpPr>
        <p:spPr>
          <a:xfrm>
            <a:off x="6172200" y="1110344"/>
            <a:ext cx="5608864" cy="5690506"/>
          </a:xfrm>
        </p:spPr>
        <p:txBody>
          <a:bodyPr>
            <a:normAutofit fontScale="55000" lnSpcReduction="20000"/>
          </a:bodyPr>
          <a:lstStyle/>
          <a:p>
            <a:pPr marL="0" indent="0">
              <a:buNone/>
            </a:pPr>
            <a:r>
              <a:rPr lang="cs-CZ" b="1" dirty="0"/>
              <a:t>Hygiena provozu společného stravování</a:t>
            </a:r>
            <a:endParaRPr lang="cs-CZ" dirty="0"/>
          </a:p>
          <a:p>
            <a:r>
              <a:rPr lang="cs-CZ" dirty="0"/>
              <a:t>- vchod pro strávníky musí být oddělen od vchodu pro personál,</a:t>
            </a:r>
          </a:p>
          <a:p>
            <a:r>
              <a:rPr lang="cs-CZ" dirty="0"/>
              <a:t>- východ z jídelny má být dostatečně široký a prostorný,</a:t>
            </a:r>
          </a:p>
          <a:p>
            <a:r>
              <a:rPr lang="cs-CZ" dirty="0"/>
              <a:t>- záchody pro hosty a pro zaměstnance musí být oddělené a správně vybavené,</a:t>
            </a:r>
          </a:p>
          <a:p>
            <a:r>
              <a:rPr lang="cs-CZ" dirty="0"/>
              <a:t>- v přípravnách oddělený čistý a špinavý provoz,</a:t>
            </a:r>
          </a:p>
          <a:p>
            <a:r>
              <a:rPr lang="cs-CZ" dirty="0"/>
              <a:t>- vstup do provozní a výrobní části musí být správně označen,</a:t>
            </a:r>
          </a:p>
          <a:p>
            <a:r>
              <a:rPr lang="cs-CZ" dirty="0"/>
              <a:t>- pro sklady potravin jsou vypracovány přesné požadavky podle typu skladu,</a:t>
            </a:r>
          </a:p>
          <a:p>
            <a:r>
              <a:rPr lang="cs-CZ" dirty="0"/>
              <a:t>- místnosti na skladování a zpracování potravin se smí používat pouze pro tento účel,</a:t>
            </a:r>
          </a:p>
          <a:p>
            <a:r>
              <a:rPr lang="cs-CZ" dirty="0"/>
              <a:t>- stěny mají být omyvatelné,</a:t>
            </a:r>
          </a:p>
          <a:p>
            <a:r>
              <a:rPr lang="cs-CZ" dirty="0"/>
              <a:t>- dodržovat správný postup při mytí nádobí,</a:t>
            </a:r>
          </a:p>
          <a:p>
            <a:r>
              <a:rPr lang="cs-CZ" dirty="0"/>
              <a:t>- místnosti mají být správně osvětlené, vytápěné a dostatečně větrané,</a:t>
            </a:r>
          </a:p>
          <a:p>
            <a:r>
              <a:rPr lang="cs-CZ" dirty="0"/>
              <a:t>- elektrická instalace a plynová zařízení musí být provedena podle předpisů,</a:t>
            </a:r>
          </a:p>
          <a:p>
            <a:r>
              <a:rPr lang="cs-CZ" dirty="0"/>
              <a:t>- k dispozici musí být dobře vybavená lékárnička pro poskytnutí první pomoci,</a:t>
            </a:r>
          </a:p>
          <a:p>
            <a:r>
              <a:rPr lang="cs-CZ" dirty="0"/>
              <a:t>- pravidelně odstraňovat odpadky z jídel a potravin, chránit před hmyzem a hlodavci.</a:t>
            </a:r>
          </a:p>
          <a:p>
            <a:endParaRPr lang="cs-CZ" dirty="0"/>
          </a:p>
        </p:txBody>
      </p:sp>
    </p:spTree>
    <p:extLst>
      <p:ext uri="{BB962C8B-B14F-4D97-AF65-F5344CB8AC3E}">
        <p14:creationId xmlns:p14="http://schemas.microsoft.com/office/powerpoint/2010/main" val="8725769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72F79-C533-42C3-9739-29E7CB708165}"/>
              </a:ext>
            </a:extLst>
          </p:cNvPr>
          <p:cNvSpPr>
            <a:spLocks noGrp="1"/>
          </p:cNvSpPr>
          <p:nvPr>
            <p:ph type="title"/>
          </p:nvPr>
        </p:nvSpPr>
        <p:spPr>
          <a:xfrm>
            <a:off x="0" y="365125"/>
            <a:ext cx="12009664" cy="1325563"/>
          </a:xfrm>
        </p:spPr>
        <p:txBody>
          <a:bodyPr>
            <a:noAutofit/>
          </a:bodyPr>
          <a:lstStyle/>
          <a:p>
            <a:r>
              <a:rPr lang="cs-CZ" sz="3600" b="1" dirty="0"/>
              <a:t>Pro provozování stravovacích služeb, výrobu potravin a ve zdravotnických zařízeních platí například tyto zásady osobní hygieny</a:t>
            </a:r>
            <a:br>
              <a:rPr lang="cs-CZ" sz="3600" b="1" dirty="0"/>
            </a:br>
            <a:endParaRPr lang="cs-CZ" sz="3600" b="1" dirty="0"/>
          </a:p>
        </p:txBody>
      </p:sp>
      <p:sp>
        <p:nvSpPr>
          <p:cNvPr id="3" name="Zástupný symbol pro obsah 2">
            <a:extLst>
              <a:ext uri="{FF2B5EF4-FFF2-40B4-BE49-F238E27FC236}">
                <a16:creationId xmlns:a16="http://schemas.microsoft.com/office/drawing/2014/main" id="{0472D23C-E549-4758-8DC9-7CAD1C4A387E}"/>
              </a:ext>
            </a:extLst>
          </p:cNvPr>
          <p:cNvSpPr>
            <a:spLocks noGrp="1"/>
          </p:cNvSpPr>
          <p:nvPr>
            <p:ph idx="1"/>
          </p:nvPr>
        </p:nvSpPr>
        <p:spPr>
          <a:xfrm>
            <a:off x="-1" y="1825624"/>
            <a:ext cx="11919857" cy="5032375"/>
          </a:xfrm>
        </p:spPr>
        <p:txBody>
          <a:bodyPr>
            <a:normAutofit fontScale="85000" lnSpcReduction="20000"/>
          </a:bodyPr>
          <a:lstStyle/>
          <a:p>
            <a:r>
              <a:rPr lang="cs-CZ" dirty="0"/>
              <a:t>- </a:t>
            </a:r>
            <a:r>
              <a:rPr lang="cs-CZ" b="1" dirty="0"/>
              <a:t>peče o tělesnou čistotu </a:t>
            </a:r>
            <a:r>
              <a:rPr lang="cs-CZ" dirty="0"/>
              <a:t>před započetím vlastní práce, při přechodu z nečisté práce na čistou (například úklid, hrubá příprava), po použití WC, po manipulaci s odpady a při každém znečištění si umýt ruce v teplé vodě s použitím vhodného mycího, popřípadě dezinfekčního prostředku,</a:t>
            </a:r>
          </a:p>
          <a:p>
            <a:r>
              <a:rPr lang="cs-CZ" dirty="0"/>
              <a:t>- </a:t>
            </a:r>
            <a:r>
              <a:rPr lang="cs-CZ" b="1" dirty="0"/>
              <a:t>nošení čistých osobních ochranných prostředků </a:t>
            </a:r>
            <a:r>
              <a:rPr lang="cs-CZ" dirty="0"/>
              <a:t>odpovídajících charakteru činnosti, zejména pracovní oděv, pracovní obuv a pokrývku hlavy při výrobě potravin a pokrmů. Udržování pracovního oděvu v čistotě a jeho vyměňování podle potřeby v průběhu směny. Při pracovní činnosti vyžadující vysoký stupeň čistoty nebo při vyšším riziku kontaminace používání jednorázových ochranných rukavic a ústní roušky,</a:t>
            </a:r>
          </a:p>
          <a:p>
            <a:r>
              <a:rPr lang="cs-CZ" dirty="0"/>
              <a:t>- </a:t>
            </a:r>
            <a:r>
              <a:rPr lang="cs-CZ" b="1" dirty="0"/>
              <a:t>neopouštění provozovny </a:t>
            </a:r>
            <a:r>
              <a:rPr lang="cs-CZ" dirty="0"/>
              <a:t>v průběhu pracovní doby v pracovním oděvu a v pracovní obuvi,</a:t>
            </a:r>
          </a:p>
          <a:p>
            <a:r>
              <a:rPr lang="cs-CZ" dirty="0"/>
              <a:t>- </a:t>
            </a:r>
            <a:r>
              <a:rPr lang="cs-CZ" b="1" dirty="0"/>
              <a:t>vyloučení jakéhokoliv nehygienického chování </a:t>
            </a:r>
            <a:r>
              <a:rPr lang="cs-CZ" dirty="0"/>
              <a:t>(například kouření, úpravy vlasů a nehtů),</a:t>
            </a:r>
          </a:p>
          <a:p>
            <a:r>
              <a:rPr lang="cs-CZ" dirty="0"/>
              <a:t>- </a:t>
            </a:r>
            <a:r>
              <a:rPr lang="cs-CZ" b="1" dirty="0"/>
              <a:t>zajištění péče o ruce, nehty na rukou </a:t>
            </a:r>
            <a:r>
              <a:rPr lang="cs-CZ" dirty="0"/>
              <a:t>ostříhané na krátko, čisté, bez lakování, na rukou nenosit ozdobné předměty. </a:t>
            </a:r>
          </a:p>
          <a:p>
            <a:r>
              <a:rPr lang="cs-CZ" dirty="0"/>
              <a:t>- </a:t>
            </a:r>
            <a:r>
              <a:rPr lang="cs-CZ" b="1" dirty="0"/>
              <a:t>používání čistých a dezinfikovaných umyvadel</a:t>
            </a:r>
            <a:r>
              <a:rPr lang="cs-CZ" dirty="0"/>
              <a:t> k umývání pro každého zákazníka, pacienta,</a:t>
            </a:r>
          </a:p>
          <a:p>
            <a:r>
              <a:rPr lang="cs-CZ" dirty="0"/>
              <a:t>- </a:t>
            </a:r>
            <a:r>
              <a:rPr lang="cs-CZ" b="1" dirty="0"/>
              <a:t>při náhodné kontaminaci </a:t>
            </a:r>
            <a:r>
              <a:rPr lang="cs-CZ" dirty="0"/>
              <a:t>pokožky zaměstnance nebo pacienta biologickým materiálem provedení dezinfekce dezinfekčním přípravkem s </a:t>
            </a:r>
            <a:r>
              <a:rPr lang="cs-CZ" dirty="0" err="1"/>
              <a:t>virucidním</a:t>
            </a:r>
            <a:r>
              <a:rPr lang="cs-CZ" dirty="0"/>
              <a:t> účinkem aj.</a:t>
            </a:r>
          </a:p>
          <a:p>
            <a:endParaRPr lang="cs-CZ" dirty="0"/>
          </a:p>
        </p:txBody>
      </p:sp>
    </p:spTree>
    <p:extLst>
      <p:ext uri="{BB962C8B-B14F-4D97-AF65-F5344CB8AC3E}">
        <p14:creationId xmlns:p14="http://schemas.microsoft.com/office/powerpoint/2010/main" val="27202131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4FD4F-F96E-4F09-B3CF-7512995BB565}"/>
              </a:ext>
            </a:extLst>
          </p:cNvPr>
          <p:cNvSpPr>
            <a:spLocks noGrp="1"/>
          </p:cNvSpPr>
          <p:nvPr>
            <p:ph type="title"/>
          </p:nvPr>
        </p:nvSpPr>
        <p:spPr/>
        <p:txBody>
          <a:bodyPr>
            <a:normAutofit fontScale="90000"/>
          </a:bodyPr>
          <a:lstStyle/>
          <a:p>
            <a:r>
              <a:rPr lang="cs-CZ" b="1" dirty="0"/>
              <a:t>5.1 Příprava a podávání stravy v domácím prostředí</a:t>
            </a:r>
            <a:br>
              <a:rPr lang="cs-CZ" b="1" dirty="0"/>
            </a:br>
            <a:endParaRPr lang="cs-CZ" dirty="0"/>
          </a:p>
        </p:txBody>
      </p:sp>
      <p:sp>
        <p:nvSpPr>
          <p:cNvPr id="3" name="Zástupný symbol pro obsah 2">
            <a:extLst>
              <a:ext uri="{FF2B5EF4-FFF2-40B4-BE49-F238E27FC236}">
                <a16:creationId xmlns:a16="http://schemas.microsoft.com/office/drawing/2014/main" id="{BD21F6DC-584B-41E2-AE66-E77E3EFCB2ED}"/>
              </a:ext>
            </a:extLst>
          </p:cNvPr>
          <p:cNvSpPr>
            <a:spLocks noGrp="1"/>
          </p:cNvSpPr>
          <p:nvPr>
            <p:ph idx="1"/>
          </p:nvPr>
        </p:nvSpPr>
        <p:spPr>
          <a:xfrm>
            <a:off x="114299" y="1825625"/>
            <a:ext cx="11625943" cy="4958896"/>
          </a:xfrm>
        </p:spPr>
        <p:txBody>
          <a:bodyPr>
            <a:normAutofit fontScale="92500" lnSpcReduction="10000"/>
          </a:bodyPr>
          <a:lstStyle/>
          <a:p>
            <a:r>
              <a:rPr lang="cs-CZ" dirty="0"/>
              <a:t>Zdravé výživové návyky se utvářejí již od útlého dětství v rodině a měly by být posilovány ve školských zařízeních. U dospělé populace by se měli na výživové prevenci nejvíce podílet praktičtí lékaři a sestry v jejich ordinacích. Nejdůležitějším motivem ke změně výživových zvyklostí bývá pro ně nemoc. Domácí stravování s sebou nese mnohé výhody. V první řadě přesně víme, z jakých surovin jídlo připravujeme a tedy co jíme. Nečekají na nás žádná překvapení v podobě přemíry </a:t>
            </a:r>
            <a:r>
              <a:rPr lang="cs-CZ" dirty="0" err="1"/>
              <a:t>konzervantů</a:t>
            </a:r>
            <a:r>
              <a:rPr lang="cs-CZ" dirty="0"/>
              <a:t> nebo nevhodných přísad. Také máme úplnou kontrolu nad množstvím jídla, které sníme. Na talíř si připravíme přesně tolik jídla, kolik potřebujeme a zároveň máme zcela volnou ruku v nahrazování surovin z daného receptu surovinami zdravějšími. Nedílnou výhodou domácího stravování je také značná finanční úspora, kterou v dnešní době ocení nejedna domácnost. Domácí stravování je přínosné nejen pro dospělé, pacienty v domácím prostředí, ale také pro děti. Jsou to ty samé návyky, jež mohou zlepšit nebo také zásadním způsobem zhoršit jejich životní styl i zdraví v dospělosti.</a:t>
            </a:r>
          </a:p>
          <a:p>
            <a:endParaRPr lang="cs-CZ" dirty="0"/>
          </a:p>
          <a:p>
            <a:endParaRPr lang="cs-CZ" dirty="0"/>
          </a:p>
          <a:p>
            <a:endParaRPr lang="cs-CZ" dirty="0"/>
          </a:p>
        </p:txBody>
      </p:sp>
    </p:spTree>
    <p:extLst>
      <p:ext uri="{BB962C8B-B14F-4D97-AF65-F5344CB8AC3E}">
        <p14:creationId xmlns:p14="http://schemas.microsoft.com/office/powerpoint/2010/main" val="40635724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4B862-816B-45E1-8270-3CAC5F63318B}"/>
              </a:ext>
            </a:extLst>
          </p:cNvPr>
          <p:cNvSpPr>
            <a:spLocks noGrp="1"/>
          </p:cNvSpPr>
          <p:nvPr>
            <p:ph type="title"/>
          </p:nvPr>
        </p:nvSpPr>
        <p:spPr/>
        <p:txBody>
          <a:bodyPr>
            <a:normAutofit fontScale="90000"/>
          </a:bodyPr>
          <a:lstStyle/>
          <a:p>
            <a:r>
              <a:rPr lang="cs-CZ" b="1" dirty="0"/>
              <a:t>5.2 Příprava a podávání stravy v nemocničním prostředí</a:t>
            </a:r>
            <a:br>
              <a:rPr lang="cs-CZ" b="1" dirty="0"/>
            </a:br>
            <a:endParaRPr lang="cs-CZ" dirty="0"/>
          </a:p>
        </p:txBody>
      </p:sp>
      <p:sp>
        <p:nvSpPr>
          <p:cNvPr id="3" name="Zástupný symbol pro obsah 2">
            <a:extLst>
              <a:ext uri="{FF2B5EF4-FFF2-40B4-BE49-F238E27FC236}">
                <a16:creationId xmlns:a16="http://schemas.microsoft.com/office/drawing/2014/main" id="{ECB9E3A4-69FA-4191-80AF-26B5A65FCB64}"/>
              </a:ext>
            </a:extLst>
          </p:cNvPr>
          <p:cNvSpPr>
            <a:spLocks noGrp="1"/>
          </p:cNvSpPr>
          <p:nvPr>
            <p:ph idx="1"/>
          </p:nvPr>
        </p:nvSpPr>
        <p:spPr>
          <a:xfrm>
            <a:off x="130629" y="1825624"/>
            <a:ext cx="11985171" cy="4975225"/>
          </a:xfrm>
        </p:spPr>
        <p:txBody>
          <a:bodyPr>
            <a:normAutofit fontScale="92500" lnSpcReduction="10000"/>
          </a:bodyPr>
          <a:lstStyle/>
          <a:p>
            <a:r>
              <a:rPr lang="cs-CZ" dirty="0"/>
              <a:t>Stravování v nemocnicích má své limity. Obvykle se jedná o limity finanční, ale i o personální a organizační. Stravovací režim by měl být ošetřen standardem péče. Je v něm stanoven čas pro podávání snídaně, oběda a večeře. Tomu jsou přizpůsobeny časy rozvozu stravy na jednotlivá oddělení. Svačiny, druhé večeře, přídavky jsou obvykle distribuovány společně s některým hlavním jídlem, někdy samostatným rozvozem. Stanovení a dodržování režimu stravování je důležité pro celkovou organizaci práce na odděleních. Jídlo je pro pacienty nejen základní potřebou, ale i určitě zpříjemnění pobytu v nemocnici. Pacienti vědí, ve kterých intervalech se mají těšit. V rámci léčebného procesu, tekuté výživy ústy a výživy aplikované gastrickou sondou, lze pokrmy poskytovat v individuálním režimu za předpokladu zachování jejich zdravotní nezávadnosti. Tekutou výživu podávanou ústy je nutno připravovat na samostatném pracovišti stavebně odděleném od jiných provozů. Tekutá výživa pro podávání ústy se připravuje a podává zásadně čerstvá. Pro enterální výživu gastrickou sondou se využívá komerčně vyráběných enterálních přípravků (viz podkapitola 3.1).</a:t>
            </a:r>
          </a:p>
          <a:p>
            <a:pPr marL="0" indent="0">
              <a:buNone/>
            </a:pPr>
            <a:endParaRPr lang="cs-CZ" dirty="0"/>
          </a:p>
          <a:p>
            <a:endParaRPr lang="cs-CZ" dirty="0"/>
          </a:p>
        </p:txBody>
      </p:sp>
    </p:spTree>
    <p:extLst>
      <p:ext uri="{BB962C8B-B14F-4D97-AF65-F5344CB8AC3E}">
        <p14:creationId xmlns:p14="http://schemas.microsoft.com/office/powerpoint/2010/main" val="16111100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BBF002B-608A-4374-9036-1FE2F168BC3D}"/>
              </a:ext>
            </a:extLst>
          </p:cNvPr>
          <p:cNvSpPr>
            <a:spLocks noGrp="1"/>
          </p:cNvSpPr>
          <p:nvPr>
            <p:ph idx="1"/>
          </p:nvPr>
        </p:nvSpPr>
        <p:spPr>
          <a:xfrm>
            <a:off x="384597" y="255090"/>
            <a:ext cx="10969203" cy="6561703"/>
          </a:xfrm>
        </p:spPr>
        <p:txBody>
          <a:bodyPr>
            <a:normAutofit fontScale="62500" lnSpcReduction="20000"/>
          </a:bodyPr>
          <a:lstStyle/>
          <a:p>
            <a:pPr marL="0" indent="0">
              <a:buNone/>
            </a:pPr>
            <a:r>
              <a:rPr lang="cs-CZ" b="1" dirty="0"/>
              <a:t>Hygienické požadavky na přípravu a podávání pokrmů v rámci zdravotní péče</a:t>
            </a:r>
            <a:endParaRPr lang="cs-CZ" dirty="0"/>
          </a:p>
          <a:p>
            <a:r>
              <a:rPr lang="cs-CZ" b="1" dirty="0"/>
              <a:t>Mateřské mléko</a:t>
            </a:r>
            <a:endParaRPr lang="cs-CZ" dirty="0"/>
          </a:p>
          <a:p>
            <a:r>
              <a:rPr lang="cs-CZ" b="1" dirty="0"/>
              <a:t>Banky</a:t>
            </a:r>
            <a:r>
              <a:rPr lang="cs-CZ" dirty="0"/>
              <a:t> mateřského mléka a </a:t>
            </a:r>
            <a:r>
              <a:rPr lang="cs-CZ" b="1" dirty="0"/>
              <a:t>sběrny</a:t>
            </a:r>
            <a:r>
              <a:rPr lang="cs-CZ" dirty="0"/>
              <a:t> mateřského mléka jsou povinné zajistit jeho kvalitu a zdravotní nezávadnost.  Banka mateřského mléka je pracoviště provádějící sběr, kontrolu zdravotní nezávadnosti, skladování a distribuci mateřského mléka mimo vlastní zdravotnické zařízení. Sběrnou mateřského mléka je pracoviště provádějící sběr, kontrolu zdravotní nezávadnosti a skladování mateřského mléka pouze pro potřebu vlastního zdravotnického zařízení.</a:t>
            </a:r>
          </a:p>
          <a:p>
            <a:r>
              <a:rPr lang="cs-CZ" dirty="0"/>
              <a:t> </a:t>
            </a:r>
          </a:p>
          <a:p>
            <a:r>
              <a:rPr lang="cs-CZ" dirty="0"/>
              <a:t>Požadavky na manipulaci s mateřským mlékem:</a:t>
            </a:r>
          </a:p>
          <a:p>
            <a:r>
              <a:rPr lang="cs-CZ" dirty="0"/>
              <a:t>- čerstvé mateřské mléko bez pasterace (pouze matka pro vlastní dítě) musí být skladováno při teplotě +4 °C a spotřebováno do 24 hodin, </a:t>
            </a:r>
          </a:p>
          <a:p>
            <a:r>
              <a:rPr lang="cs-CZ" dirty="0"/>
              <a:t>- v ostatních případech musí být mateřské mléko vždy pasterováno.</a:t>
            </a:r>
          </a:p>
          <a:p>
            <a:r>
              <a:rPr lang="cs-CZ" dirty="0"/>
              <a:t>Pasterované mateřské mléko musí být skladováno při teplotě +4 °C a spotřebováno do 48 hodin. Pasterace musí probíhat při teplotě nejméně +62,5 °C po dobu 30 minut. Po pasteraci se mléko bez prodlení zchladí na teplotu +4 °C. Takto ošetřené mléko musí být označeno datem pasterace a datem spotřeby. Kontrola zdravotní nezávadnosti mléka musí být prováděna před pasterací a po pasteraci. Mražené pasterované mateřské mléko musí být skladováno při teplotě -18 °C a spotřebováno nejdéle do 3 měsíců. Zmrazení mléka na teplotu -18 °C musí být provedeno co nejrychleji a nejúčinněji. Takto ošetřené mléko musí být označeno datem pasterace a datem spotřeby. Rozmrazování mateřského mléka je možno provádět buď v chladicím zařízení při teplotě nejvýše + 4 °C, nebo pod studenou tekoucí vodou. Rozmrazené mléko musí být skladováno při teplotě +4 °C a musí být spotřebováno nejdéle do 24 hodin od vyskladnění z mrazícího zařízení. K rozmrazování nesmí být použito mikrovlnné zařízení. Rozmrazené mléko musí být označeno datem a hodinou vyskladnění z mrazicího zařízení. Ohřev mateřského mléka se provádí ve vodní lázni do teploty +37 °C. K ohřevu nesmí být použito taktéž mikrovlnné zařízení, distribuce mateřského mléka musí být zajištěna tak, aby nedošlo k porušení teplotního řetězce ošetřeného mléka. Mateřské mléko nespotřebované ve stanovené lhůtě, či jednou rozmrazené se nesmí znovu mrazit, chladit a dále použít pro výživu kojenců. Při použití infuzní pumpy pro krmení nedonošených dětí se musí stříkačka s mateřským mlékem měnit po 4 hodinách.</a:t>
            </a:r>
          </a:p>
          <a:p>
            <a:endParaRPr lang="cs-CZ" dirty="0"/>
          </a:p>
        </p:txBody>
      </p:sp>
    </p:spTree>
    <p:extLst>
      <p:ext uri="{BB962C8B-B14F-4D97-AF65-F5344CB8AC3E}">
        <p14:creationId xmlns:p14="http://schemas.microsoft.com/office/powerpoint/2010/main" val="20692944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12D05-0318-4914-94B1-153F02AAE3FF}"/>
              </a:ext>
            </a:extLst>
          </p:cNvPr>
          <p:cNvSpPr>
            <a:spLocks noGrp="1"/>
          </p:cNvSpPr>
          <p:nvPr>
            <p:ph type="title"/>
          </p:nvPr>
        </p:nvSpPr>
        <p:spPr/>
        <p:txBody>
          <a:bodyPr/>
          <a:lstStyle/>
          <a:p>
            <a:r>
              <a:rPr lang="cs-CZ" b="1" dirty="0"/>
              <a:t>Kojenecká strava</a:t>
            </a:r>
            <a:br>
              <a:rPr lang="cs-CZ" dirty="0"/>
            </a:br>
            <a:endParaRPr lang="cs-CZ" dirty="0"/>
          </a:p>
        </p:txBody>
      </p:sp>
      <p:sp>
        <p:nvSpPr>
          <p:cNvPr id="3" name="Zástupný symbol pro obsah 2">
            <a:extLst>
              <a:ext uri="{FF2B5EF4-FFF2-40B4-BE49-F238E27FC236}">
                <a16:creationId xmlns:a16="http://schemas.microsoft.com/office/drawing/2014/main" id="{84BBFE28-EF56-44A3-8CDF-893439E2F210}"/>
              </a:ext>
            </a:extLst>
          </p:cNvPr>
          <p:cNvSpPr>
            <a:spLocks noGrp="1"/>
          </p:cNvSpPr>
          <p:nvPr>
            <p:ph idx="1"/>
          </p:nvPr>
        </p:nvSpPr>
        <p:spPr>
          <a:xfrm>
            <a:off x="321806" y="1825625"/>
            <a:ext cx="11479056" cy="4885208"/>
          </a:xfrm>
        </p:spPr>
        <p:txBody>
          <a:bodyPr>
            <a:normAutofit fontScale="92500" lnSpcReduction="20000"/>
          </a:bodyPr>
          <a:lstStyle/>
          <a:p>
            <a:r>
              <a:rPr lang="cs-CZ" dirty="0"/>
              <a:t>Pro přípravu kojenecké stravy lze používat jen vodu, která splňuje požadavky stanovené pro balenou kojeneckou vodu nebo balenou stolní vodu, označenou jako "vhodná pro přípravu kojenecké stravy a nápojů". </a:t>
            </a:r>
          </a:p>
          <a:p>
            <a:r>
              <a:rPr lang="cs-CZ" dirty="0"/>
              <a:t>Kojenecká strava musí být pro </a:t>
            </a:r>
            <a:r>
              <a:rPr lang="cs-CZ" b="1" dirty="0"/>
              <a:t>denní stravování </a:t>
            </a:r>
            <a:r>
              <a:rPr lang="cs-CZ" dirty="0"/>
              <a:t>připravována vždy jako čerstvá. Lahvičky, do kterých se kojenecká strava plní, musí být sterilní, ihned po jejich uzavření musí být distribuovány v krytých, hygienicky vyhovujících přepravkách. </a:t>
            </a:r>
          </a:p>
          <a:p>
            <a:r>
              <a:rPr lang="cs-CZ" dirty="0"/>
              <a:t>Pro </a:t>
            </a:r>
            <a:r>
              <a:rPr lang="cs-CZ" b="1" dirty="0"/>
              <a:t>noční stravování </a:t>
            </a:r>
            <a:r>
              <a:rPr lang="cs-CZ" dirty="0"/>
              <a:t>lze mléčnou kojeneckou stravu uchovávat nejdéle 8 hodin, a to ve vyčleněné chladničce při teplotě do +4 °C. </a:t>
            </a:r>
          </a:p>
          <a:p>
            <a:r>
              <a:rPr lang="cs-CZ" dirty="0"/>
              <a:t>Pro přepravu na dislokovaná pracoviště a pro noční stravování musí být po naplnění lahviček kojenecká strava zchlazena na teplotu nejvýše +4 °C. do 60 minut u hutné kojenecké stravy a do 30 minut u tekuté kojenecké stravy. </a:t>
            </a:r>
          </a:p>
          <a:p>
            <a:r>
              <a:rPr lang="cs-CZ" dirty="0"/>
              <a:t>Přepravní obaly musí při distribuci zajistit teplotu stravy nejvýše +4 °C. Ohřev se provádí v lahvičkách bezprostředně před krmením do teploty +37 °C ve všech částech pokrmu rovnoměrně v celém objemu stravy. </a:t>
            </a:r>
          </a:p>
          <a:p>
            <a:endParaRPr lang="cs-CZ" dirty="0"/>
          </a:p>
        </p:txBody>
      </p:sp>
    </p:spTree>
    <p:extLst>
      <p:ext uri="{BB962C8B-B14F-4D97-AF65-F5344CB8AC3E}">
        <p14:creationId xmlns:p14="http://schemas.microsoft.com/office/powerpoint/2010/main" val="1471513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0D328-71A6-4B56-B3D0-4C662D121045}"/>
              </a:ext>
            </a:extLst>
          </p:cNvPr>
          <p:cNvSpPr>
            <a:spLocks noGrp="1"/>
          </p:cNvSpPr>
          <p:nvPr>
            <p:ph type="title"/>
          </p:nvPr>
        </p:nvSpPr>
        <p:spPr>
          <a:xfrm>
            <a:off x="838200" y="0"/>
            <a:ext cx="10515600" cy="1325563"/>
          </a:xfrm>
        </p:spPr>
        <p:txBody>
          <a:bodyPr/>
          <a:lstStyle/>
          <a:p>
            <a:r>
              <a:rPr lang="cs-CZ" b="1" dirty="0"/>
              <a:t>Lipidy – </a:t>
            </a:r>
            <a:r>
              <a:rPr lang="cs-CZ" b="1" dirty="0">
                <a:solidFill>
                  <a:srgbClr val="0070C0"/>
                </a:solidFill>
              </a:rPr>
              <a:t>napište hlavní funkce tuků</a:t>
            </a:r>
            <a:endParaRPr lang="cs-CZ" dirty="0">
              <a:solidFill>
                <a:srgbClr val="0070C0"/>
              </a:solidFill>
            </a:endParaRPr>
          </a:p>
        </p:txBody>
      </p:sp>
      <p:sp>
        <p:nvSpPr>
          <p:cNvPr id="3" name="Zástupný symbol pro obsah 2">
            <a:extLst>
              <a:ext uri="{FF2B5EF4-FFF2-40B4-BE49-F238E27FC236}">
                <a16:creationId xmlns:a16="http://schemas.microsoft.com/office/drawing/2014/main" id="{E06EAB61-91C9-4631-A471-642A71AD2438}"/>
              </a:ext>
            </a:extLst>
          </p:cNvPr>
          <p:cNvSpPr>
            <a:spLocks noGrp="1"/>
          </p:cNvSpPr>
          <p:nvPr>
            <p:ph idx="1"/>
          </p:nvPr>
        </p:nvSpPr>
        <p:spPr>
          <a:xfrm>
            <a:off x="838200" y="877455"/>
            <a:ext cx="10515600" cy="5980545"/>
          </a:xfrm>
        </p:spPr>
        <p:txBody>
          <a:bodyPr>
            <a:normAutofit fontScale="55000" lnSpcReduction="20000"/>
          </a:bodyPr>
          <a:lstStyle/>
          <a:p>
            <a:endParaRPr lang="cs-CZ" dirty="0"/>
          </a:p>
          <a:p>
            <a:r>
              <a:rPr lang="cs-CZ" dirty="0"/>
              <a:t>Tuky jsou organické sloučeniny málo rozpustné ve vodě. </a:t>
            </a:r>
          </a:p>
          <a:p>
            <a:r>
              <a:rPr lang="cs-CZ" dirty="0"/>
              <a:t>V biologických systémech zastupují především funkci zásobních energetických jednotek a jsou stavební součástí buněčných membrán. </a:t>
            </a:r>
          </a:p>
          <a:p>
            <a:r>
              <a:rPr lang="cs-CZ" dirty="0"/>
              <a:t>V přijímané potravě přispívají k podstatnému zvyšování celkově přijaté energie, až dvojnásobně, v porovnání s cukry i bílkovinami.</a:t>
            </a:r>
          </a:p>
          <a:p>
            <a:r>
              <a:rPr lang="cs-CZ" dirty="0"/>
              <a:t>Navíc zvyšují chuť stravy udržováním vůně a ovlivňováním jejich konzistence. </a:t>
            </a:r>
          </a:p>
          <a:p>
            <a:r>
              <a:rPr lang="cs-CZ" dirty="0"/>
              <a:t>Ve střevě usnadňují vstřebávání vitamínů rozpustných v tucích. </a:t>
            </a:r>
          </a:p>
          <a:p>
            <a:r>
              <a:rPr lang="cs-CZ" dirty="0"/>
              <a:t>Tuky se dělí na nepolární, představované triglyceridy (TG) a polární, představované fosfolipidy a steroly. </a:t>
            </a:r>
          </a:p>
          <a:p>
            <a:r>
              <a:rPr lang="cs-CZ" b="1" dirty="0"/>
              <a:t>Triglyceridy</a:t>
            </a:r>
            <a:r>
              <a:rPr lang="cs-CZ" dirty="0"/>
              <a:t> jsou mastné kyseliny (MK) esterově vázané na glycerol. Tvoří hlavní zásobárnu energie. U člověka i jiných obratlovců jsou uskladněny ve specifických buňkách – adipocytech, kdy kapénky triglyceridu vyplňují téměř celou buňku. </a:t>
            </a:r>
          </a:p>
          <a:p>
            <a:r>
              <a:rPr lang="cs-CZ" dirty="0"/>
              <a:t>Vzhledem k tomu, že na sebe neváží vodu, představují v malém objemu ideální zásobní metabolické palivo pro většinu eukaryotických buněk. Subkutánní </a:t>
            </a:r>
            <a:r>
              <a:rPr lang="cs-CZ" dirty="0" err="1"/>
              <a:t>adipocytární</a:t>
            </a:r>
            <a:r>
              <a:rPr lang="cs-CZ" dirty="0"/>
              <a:t> tkáň navíc slouží k tepelné izolaci organismu. V rostlinách jsou triglyceridy hlavní součást přijímaných tuků. Rostlinné oleje, mléčné produkty a živočišný tuk jsou směsi jednoduchých a smíšených triglyceridů. Trávením a hydrolýzou se z nich uvolňují volné mastné kyseliny, které slouží jako zdroj energie. </a:t>
            </a:r>
          </a:p>
          <a:p>
            <a:r>
              <a:rPr lang="cs-CZ" b="1" dirty="0"/>
              <a:t>Mastné kyseliny</a:t>
            </a:r>
            <a:r>
              <a:rPr lang="cs-CZ" dirty="0"/>
              <a:t> se dále dělí podle počtu dvojných vazeb na </a:t>
            </a:r>
            <a:r>
              <a:rPr lang="cs-CZ" b="1" dirty="0"/>
              <a:t>nasycené</a:t>
            </a:r>
            <a:r>
              <a:rPr lang="cs-CZ" dirty="0"/>
              <a:t> neboli saturované, </a:t>
            </a:r>
            <a:r>
              <a:rPr lang="cs-CZ" b="1" dirty="0"/>
              <a:t>na </a:t>
            </a:r>
            <a:r>
              <a:rPr lang="cs-CZ" b="1" dirty="0" err="1"/>
              <a:t>monoenové</a:t>
            </a:r>
            <a:r>
              <a:rPr lang="cs-CZ" dirty="0"/>
              <a:t> s jednou dvojnou vazbou a </a:t>
            </a:r>
            <a:r>
              <a:rPr lang="cs-CZ" b="1" dirty="0"/>
              <a:t>polyenové</a:t>
            </a:r>
            <a:r>
              <a:rPr lang="cs-CZ" dirty="0"/>
              <a:t> s více dvojnými vazbami. Podle počtu atomů uhlíků se vyčleňují na mastné kyseliny s krátkým řetězcem, které obsahují méně než 6 atomů uhlíku a také s dlouhým řetězcem od 7 do 22 uhlíků. Délka řetězce a zastoupení nenasycených vazeb v mastných kyselinách rozhoduje o fyzikálních vlastnostech triglyceridu. Proto jsou při pokojové teplotě rostlinné oleje tekuté a živočišné tuky obsahující pouze nasycené mastné kyseliny tuhé. Tuky jsou náchylné při dlouhodobé expozici kyslíku ke žluknutí, v tomto stavu nejsou poživatelné. </a:t>
            </a:r>
          </a:p>
          <a:p>
            <a:r>
              <a:rPr lang="cs-CZ" b="1" dirty="0"/>
              <a:t>Esenciální mastné kyseliny</a:t>
            </a:r>
            <a:r>
              <a:rPr lang="cs-CZ" dirty="0"/>
              <a:t> obsahují více dvojných vazeb. V organizmu nemohou být syntetizovány. Hrají podstatnou roli ve výživě u rychle se vyvíjejícího mozku v raném dětském věku včetně nedonošených dětí – tvoří až 50 % suché hmotnosti mozku. Bohatě jsou zastoupeny v mateřském mléce. Jejich nedostatek v potravě se projevuje zpomaleným růstem, změnami na kůži, nehtech, vlasech, játrech, ledvinách. Přísun těchto mastných kyselin pomáhá snižovat hladinu cholesterolu. </a:t>
            </a:r>
          </a:p>
          <a:p>
            <a:r>
              <a:rPr lang="cs-CZ" b="1" dirty="0"/>
              <a:t>Steroly </a:t>
            </a:r>
            <a:r>
              <a:rPr lang="cs-CZ" dirty="0"/>
              <a:t>se nacházejí ve formě cholesterolu v potravinách živočišného původu. Existuji rozdíly jeho vstřebávání ze stravy. Nejsilnější dietní determinantou hladiny krevního cholesterolu je obsah nasycených mastných kyselin. Vlastní obsah cholesterolu má v dietě pouze menší význam. Cholesterol tvoří součást buněčných membrán. Jeho hladina v krvi je určena ze 2/3 jeho tvorbou v organizmu. Třetina ovlivňuje množství přijímané stravou.</a:t>
            </a:r>
          </a:p>
          <a:p>
            <a:endParaRPr lang="cs-CZ" dirty="0"/>
          </a:p>
        </p:txBody>
      </p:sp>
    </p:spTree>
    <p:extLst>
      <p:ext uri="{BB962C8B-B14F-4D97-AF65-F5344CB8AC3E}">
        <p14:creationId xmlns:p14="http://schemas.microsoft.com/office/powerpoint/2010/main" val="40407751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F809CD-792E-4625-BE60-49D39C62B983}"/>
              </a:ext>
            </a:extLst>
          </p:cNvPr>
          <p:cNvSpPr>
            <a:spLocks noGrp="1"/>
          </p:cNvSpPr>
          <p:nvPr>
            <p:ph type="title"/>
          </p:nvPr>
        </p:nvSpPr>
        <p:spPr/>
        <p:txBody>
          <a:bodyPr/>
          <a:lstStyle/>
          <a:p>
            <a:r>
              <a:rPr lang="cs-CZ" b="1" dirty="0"/>
              <a:t>Zásady podávání stravy nemocným </a:t>
            </a:r>
            <a:br>
              <a:rPr lang="cs-CZ" dirty="0"/>
            </a:br>
            <a:endParaRPr lang="cs-CZ" dirty="0"/>
          </a:p>
        </p:txBody>
      </p:sp>
      <p:sp>
        <p:nvSpPr>
          <p:cNvPr id="3" name="Zástupný symbol pro obsah 2">
            <a:extLst>
              <a:ext uri="{FF2B5EF4-FFF2-40B4-BE49-F238E27FC236}">
                <a16:creationId xmlns:a16="http://schemas.microsoft.com/office/drawing/2014/main" id="{633E513E-2D2C-4681-AB09-4DF80D7491AE}"/>
              </a:ext>
            </a:extLst>
          </p:cNvPr>
          <p:cNvSpPr>
            <a:spLocks noGrp="1"/>
          </p:cNvSpPr>
          <p:nvPr>
            <p:ph idx="1"/>
          </p:nvPr>
        </p:nvSpPr>
        <p:spPr>
          <a:xfrm>
            <a:off x="179614" y="1825624"/>
            <a:ext cx="11772900" cy="5146675"/>
          </a:xfrm>
        </p:spPr>
        <p:txBody>
          <a:bodyPr>
            <a:normAutofit fontScale="85000" lnSpcReduction="20000"/>
          </a:bodyPr>
          <a:lstStyle/>
          <a:p>
            <a:r>
              <a:rPr lang="cs-CZ" dirty="0"/>
              <a:t>- jídlo podáváme v pravidelných časových intervalech 3x anebo 5x denně. Pokud se jídlo podává 3x denně pacient se snídaní dostane svačinu a s obědem taktéž. </a:t>
            </a:r>
          </a:p>
          <a:p>
            <a:r>
              <a:rPr lang="cs-CZ" dirty="0"/>
              <a:t>- před roznášením jídla zkontrolujeme u každého pacienta předepsanou dietu v dokumentaci a zjistíme, zda nemá nějaká omezení (například různá vyšetření, chirurgický výkon, nic per os),</a:t>
            </a:r>
          </a:p>
          <a:p>
            <a:r>
              <a:rPr lang="cs-CZ" dirty="0"/>
              <a:t>- ležícím pacientům umožníme, aby si mohli umýt ruce, a dáme je do zvýšené polohy,</a:t>
            </a:r>
          </a:p>
          <a:p>
            <a:r>
              <a:rPr lang="cs-CZ" dirty="0"/>
              <a:t>- jídlo servírujeme v čistém plášti či zástěře, v rukavicích a pokrývce hlavy,</a:t>
            </a:r>
          </a:p>
          <a:p>
            <a:r>
              <a:rPr lang="cs-CZ" dirty="0"/>
              <a:t>- tekutiny dáme do šálku, polévku do hlubokých talířů anebo misky, hlavní jídlo na plytký talíř, kompot do kompotové misky,</a:t>
            </a:r>
          </a:p>
          <a:p>
            <a:r>
              <a:rPr lang="cs-CZ" dirty="0"/>
              <a:t>- k jídlu vždy dáváme kompletní příbor, </a:t>
            </a:r>
          </a:p>
          <a:p>
            <a:r>
              <a:rPr lang="cs-CZ" dirty="0"/>
              <a:t>- zabezpečíme, aby pacient dostal vždy teplé jídlo,</a:t>
            </a:r>
          </a:p>
          <a:p>
            <a:r>
              <a:rPr lang="cs-CZ" dirty="0"/>
              <a:t>- jídlo roznášíme na podnosech,</a:t>
            </a:r>
          </a:p>
          <a:p>
            <a:r>
              <a:rPr lang="cs-CZ" dirty="0"/>
              <a:t>- jídlo má být esteticky upraveno,</a:t>
            </a:r>
          </a:p>
          <a:p>
            <a:r>
              <a:rPr lang="cs-CZ" dirty="0"/>
              <a:t>- pacientovi popřejeme dobrou chuť.</a:t>
            </a:r>
          </a:p>
          <a:p>
            <a:pPr marL="0" indent="0">
              <a:buNone/>
            </a:pPr>
            <a:endParaRPr lang="cs-CZ" dirty="0"/>
          </a:p>
          <a:p>
            <a:endParaRPr lang="cs-CZ" dirty="0"/>
          </a:p>
        </p:txBody>
      </p:sp>
    </p:spTree>
    <p:extLst>
      <p:ext uri="{BB962C8B-B14F-4D97-AF65-F5344CB8AC3E}">
        <p14:creationId xmlns:p14="http://schemas.microsoft.com/office/powerpoint/2010/main" val="40459870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A73328-E887-4B1D-952B-B2CE486E46A2}"/>
              </a:ext>
            </a:extLst>
          </p:cNvPr>
          <p:cNvSpPr>
            <a:spLocks noGrp="1"/>
          </p:cNvSpPr>
          <p:nvPr>
            <p:ph type="title"/>
          </p:nvPr>
        </p:nvSpPr>
        <p:spPr/>
        <p:txBody>
          <a:bodyPr/>
          <a:lstStyle/>
          <a:p>
            <a:r>
              <a:rPr lang="cs-CZ" b="1" dirty="0"/>
              <a:t>Stravu rozdáváme pacientům v tomto pořadí </a:t>
            </a:r>
            <a:br>
              <a:rPr lang="cs-CZ" dirty="0"/>
            </a:br>
            <a:endParaRPr lang="cs-CZ" dirty="0"/>
          </a:p>
        </p:txBody>
      </p:sp>
      <p:sp>
        <p:nvSpPr>
          <p:cNvPr id="3" name="Zástupný symbol pro obsah 2">
            <a:extLst>
              <a:ext uri="{FF2B5EF4-FFF2-40B4-BE49-F238E27FC236}">
                <a16:creationId xmlns:a16="http://schemas.microsoft.com/office/drawing/2014/main" id="{E718BB08-4E9D-4CB6-8E73-2174CAEAD1CD}"/>
              </a:ext>
            </a:extLst>
          </p:cNvPr>
          <p:cNvSpPr>
            <a:spLocks noGrp="1"/>
          </p:cNvSpPr>
          <p:nvPr>
            <p:ph sz="half" idx="1"/>
          </p:nvPr>
        </p:nvSpPr>
        <p:spPr>
          <a:xfrm>
            <a:off x="220436" y="1902279"/>
            <a:ext cx="5799364" cy="4776106"/>
          </a:xfrm>
        </p:spPr>
        <p:txBody>
          <a:bodyPr>
            <a:normAutofit fontScale="32500" lnSpcReduction="20000"/>
          </a:bodyPr>
          <a:lstStyle/>
          <a:p>
            <a:r>
              <a:rPr lang="cs-CZ" sz="4900" b="1" dirty="0"/>
              <a:t>1. chodící pacienti </a:t>
            </a:r>
            <a:r>
              <a:rPr lang="cs-CZ" sz="4900" dirty="0"/>
              <a:t>–</a:t>
            </a:r>
            <a:r>
              <a:rPr lang="cs-CZ" sz="4900" b="1" dirty="0"/>
              <a:t> </a:t>
            </a:r>
            <a:r>
              <a:rPr lang="cs-CZ" sz="4900" dirty="0"/>
              <a:t>stravují se v jídelně anebo jídelním koutě (mají být útulné, kulturní, esteticky upravené – ubrus, váza s květy na stole apod.),</a:t>
            </a:r>
          </a:p>
          <a:p>
            <a:r>
              <a:rPr lang="cs-CZ" sz="4900" b="1" dirty="0"/>
              <a:t>2. pacienti s omezenou pohyblivostí </a:t>
            </a:r>
            <a:r>
              <a:rPr lang="cs-CZ" sz="4900" dirty="0"/>
              <a:t>–</a:t>
            </a:r>
            <a:r>
              <a:rPr lang="cs-CZ" sz="4900" b="1" dirty="0"/>
              <a:t> </a:t>
            </a:r>
            <a:r>
              <a:rPr lang="cs-CZ" sz="4900" dirty="0"/>
              <a:t>pomůžeme, usadíme je ke stolu na pokoji, </a:t>
            </a:r>
          </a:p>
          <a:p>
            <a:r>
              <a:rPr lang="cs-CZ" sz="4900" b="1" dirty="0"/>
              <a:t>3. ležící pacienti, kteří se mohou najíst sami </a:t>
            </a:r>
            <a:r>
              <a:rPr lang="cs-CZ" sz="4900" dirty="0"/>
              <a:t>–</a:t>
            </a:r>
            <a:r>
              <a:rPr lang="cs-CZ" sz="4900" b="1" dirty="0"/>
              <a:t> </a:t>
            </a:r>
            <a:r>
              <a:rPr lang="cs-CZ" sz="4900" dirty="0"/>
              <a:t>umožníme jim umýt si ruce, pomůžeme jim posadit se, pod záda dáme polštář, jídlo položíme na jídelní stolek, který přisuneme k posteli pacienta. Pokud pacient nemůže spustit končetiny, zvedneme hlavový panel postele a stolek zasuneme až do postele. Pod bradu pacientovi dáme podložku (ochrana oděvu). Pokud je pacient nevidomý, jídlo upravíme na talíři tak, aby se dalo popsat ručičkami hodin, </a:t>
            </a:r>
          </a:p>
          <a:p>
            <a:r>
              <a:rPr lang="cs-CZ" sz="4900" b="1" dirty="0"/>
              <a:t>4. ležící pacienti, které je potřeba krmit </a:t>
            </a:r>
            <a:r>
              <a:rPr lang="cs-CZ" sz="4900" dirty="0"/>
              <a:t>–</a:t>
            </a:r>
            <a:r>
              <a:rPr lang="cs-CZ" sz="4900" b="1" dirty="0"/>
              <a:t> </a:t>
            </a:r>
            <a:r>
              <a:rPr lang="cs-CZ" sz="4900" dirty="0"/>
              <a:t>jídlo jim podáváme nakonec, abychom na ně měli dostatek času. </a:t>
            </a:r>
          </a:p>
          <a:p>
            <a:endParaRPr lang="cs-CZ" sz="4900" dirty="0"/>
          </a:p>
          <a:p>
            <a:r>
              <a:rPr lang="cs-CZ" sz="4900" dirty="0"/>
              <a:t>Množství přijaté stravy a tekutin zaznamenáváme do dokumentace pacienta. Sledujeme a zaznamenáváme především u geriatrických pacientů, imobilních pacientů, u pacientů v terminálním stadiu onemocnění, u pacientů, kteří mají problémy s výživou</a:t>
            </a:r>
            <a:r>
              <a:rPr lang="cs-CZ" sz="4900" b="1" dirty="0"/>
              <a:t> </a:t>
            </a:r>
            <a:r>
              <a:rPr lang="cs-CZ" sz="4900" dirty="0"/>
              <a:t>(kachexie, anorexie, obezita).</a:t>
            </a:r>
          </a:p>
          <a:p>
            <a:pPr marL="0" indent="0">
              <a:buNone/>
            </a:pPr>
            <a:r>
              <a:rPr lang="cs-CZ" sz="4000" b="1" dirty="0"/>
              <a:t> </a:t>
            </a:r>
            <a:endParaRPr lang="cs-CZ" sz="4000" dirty="0"/>
          </a:p>
          <a:p>
            <a:pPr marL="0" indent="0">
              <a:buNone/>
            </a:pPr>
            <a:endParaRPr lang="cs-CZ" dirty="0"/>
          </a:p>
        </p:txBody>
      </p:sp>
      <p:sp>
        <p:nvSpPr>
          <p:cNvPr id="4" name="Zástupný symbol pro obsah 3">
            <a:extLst>
              <a:ext uri="{FF2B5EF4-FFF2-40B4-BE49-F238E27FC236}">
                <a16:creationId xmlns:a16="http://schemas.microsoft.com/office/drawing/2014/main" id="{6AC08182-EE66-46A0-B656-02ED08D3D9C4}"/>
              </a:ext>
            </a:extLst>
          </p:cNvPr>
          <p:cNvSpPr>
            <a:spLocks noGrp="1"/>
          </p:cNvSpPr>
          <p:nvPr>
            <p:ph sz="half" idx="2"/>
          </p:nvPr>
        </p:nvSpPr>
        <p:spPr>
          <a:xfrm>
            <a:off x="6172199" y="1191986"/>
            <a:ext cx="5861957" cy="5486399"/>
          </a:xfrm>
        </p:spPr>
        <p:txBody>
          <a:bodyPr>
            <a:normAutofit fontScale="32500" lnSpcReduction="20000"/>
          </a:bodyPr>
          <a:lstStyle/>
          <a:p>
            <a:r>
              <a:rPr lang="cs-CZ" sz="4000" b="1" dirty="0"/>
              <a:t>Podávání stravy ležícím nemocným</a:t>
            </a:r>
            <a:endParaRPr lang="cs-CZ" sz="4000" dirty="0"/>
          </a:p>
          <a:p>
            <a:r>
              <a:rPr lang="cs-CZ" sz="4000" dirty="0"/>
              <a:t>- pacienta posadíme, upravíme polohu,</a:t>
            </a:r>
          </a:p>
          <a:p>
            <a:r>
              <a:rPr lang="cs-CZ" sz="4000" dirty="0"/>
              <a:t>- pokud má umělý chrup, vytáhneme ho, umyjeme a vložíme do úst,</a:t>
            </a:r>
          </a:p>
          <a:p>
            <a:r>
              <a:rPr lang="cs-CZ" sz="4000" dirty="0"/>
              <a:t>- jídlo má být teplé a upravené, krájíme ho před očima pacienta, </a:t>
            </a:r>
          </a:p>
          <a:p>
            <a:r>
              <a:rPr lang="cs-CZ" sz="4000" dirty="0"/>
              <a:t>- pacienta se zeptáme, v jakém pořadí chce jídlo jíst, </a:t>
            </a:r>
          </a:p>
          <a:p>
            <a:r>
              <a:rPr lang="cs-CZ" sz="4000" dirty="0"/>
              <a:t>- pacientovi dáme najevo, že máme pro něj dostatek času, </a:t>
            </a:r>
          </a:p>
          <a:p>
            <a:r>
              <a:rPr lang="cs-CZ" sz="4000" dirty="0"/>
              <a:t>- lžíci plníme polévkou do poloviny, hlavní jídlo vkládáme do úst po malých soustech, </a:t>
            </a:r>
          </a:p>
          <a:p>
            <a:r>
              <a:rPr lang="cs-CZ" sz="4000" dirty="0"/>
              <a:t>- pacienta neuháníme, necháme mu dostatek času na rozkousání a spolknutí sousta, </a:t>
            </a:r>
          </a:p>
          <a:p>
            <a:r>
              <a:rPr lang="cs-CZ" sz="4000" dirty="0"/>
              <a:t>- pacientovi nabízíme často tekutiny, které podáváme ve sklenici nebo slámkou,</a:t>
            </a:r>
          </a:p>
          <a:p>
            <a:r>
              <a:rPr lang="cs-CZ" sz="4000" dirty="0"/>
              <a:t>- suchou stravu po domluvě s pacientem můžeme nalámat do mléka, čaje či kávy, </a:t>
            </a:r>
          </a:p>
          <a:p>
            <a:r>
              <a:rPr lang="cs-CZ" sz="4000" dirty="0"/>
              <a:t>- během jídla s pacientem komunikujeme a povzbuzujeme ho, aby snědl co nejvíce, </a:t>
            </a:r>
          </a:p>
          <a:p>
            <a:r>
              <a:rPr lang="cs-CZ" sz="4000" dirty="0"/>
              <a:t>- po najezení umožníme pacientovi umýt si ruce, napít se, vypláchnout si ústa, umýt zuby apod.,</a:t>
            </a:r>
          </a:p>
          <a:p>
            <a:r>
              <a:rPr lang="cs-CZ" sz="4000" dirty="0"/>
              <a:t>- pokud pacient odmítá přijímat stravu, hlásíme to lékaři,</a:t>
            </a:r>
          </a:p>
          <a:p>
            <a:r>
              <a:rPr lang="cs-CZ" sz="4000" dirty="0"/>
              <a:t>- pacienti, u kterých hrozí riziko aspirace, anebo nemohou při jídle sedět, podává stravu sestra.</a:t>
            </a:r>
          </a:p>
          <a:p>
            <a:endParaRPr lang="cs-CZ" dirty="0"/>
          </a:p>
        </p:txBody>
      </p:sp>
    </p:spTree>
    <p:extLst>
      <p:ext uri="{BB962C8B-B14F-4D97-AF65-F5344CB8AC3E}">
        <p14:creationId xmlns:p14="http://schemas.microsoft.com/office/powerpoint/2010/main" val="5411350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CAAAF0-C646-4132-A145-D1CA38EFA3CA}"/>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7092FF4F-3136-4B71-A99D-0C94A2E745D1}"/>
              </a:ext>
            </a:extLst>
          </p:cNvPr>
          <p:cNvSpPr>
            <a:spLocks noGrp="1"/>
          </p:cNvSpPr>
          <p:nvPr>
            <p:ph idx="1"/>
          </p:nvPr>
        </p:nvSpPr>
        <p:spPr/>
        <p:txBody>
          <a:bodyPr/>
          <a:lstStyle/>
          <a:p>
            <a:r>
              <a:rPr lang="cs-CZ" dirty="0">
                <a:solidFill>
                  <a:srgbClr val="0070C0"/>
                </a:solidFill>
              </a:rPr>
              <a:t>V jakém pořadí se rozdává pacientům strava?</a:t>
            </a:r>
          </a:p>
        </p:txBody>
      </p:sp>
    </p:spTree>
    <p:extLst>
      <p:ext uri="{BB962C8B-B14F-4D97-AF65-F5344CB8AC3E}">
        <p14:creationId xmlns:p14="http://schemas.microsoft.com/office/powerpoint/2010/main" val="34556788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6344E-2B71-43B4-A17A-CD75E502B337}"/>
              </a:ext>
            </a:extLst>
          </p:cNvPr>
          <p:cNvSpPr>
            <a:spLocks noGrp="1"/>
          </p:cNvSpPr>
          <p:nvPr>
            <p:ph type="title"/>
          </p:nvPr>
        </p:nvSpPr>
        <p:spPr>
          <a:xfrm>
            <a:off x="65313" y="365125"/>
            <a:ext cx="12066815" cy="1325563"/>
          </a:xfrm>
        </p:spPr>
        <p:txBody>
          <a:bodyPr>
            <a:normAutofit fontScale="90000"/>
          </a:bodyPr>
          <a:lstStyle/>
          <a:p>
            <a:r>
              <a:rPr lang="cs-CZ" b="1" dirty="0"/>
              <a:t>Příprava a podávání umělé výživy v nemocničním prostředí </a:t>
            </a:r>
            <a:br>
              <a:rPr lang="cs-CZ" dirty="0"/>
            </a:br>
            <a:endParaRPr lang="cs-CZ" dirty="0"/>
          </a:p>
        </p:txBody>
      </p:sp>
      <p:sp>
        <p:nvSpPr>
          <p:cNvPr id="3" name="Zástupný symbol pro obsah 2">
            <a:extLst>
              <a:ext uri="{FF2B5EF4-FFF2-40B4-BE49-F238E27FC236}">
                <a16:creationId xmlns:a16="http://schemas.microsoft.com/office/drawing/2014/main" id="{957AE43D-ECF2-4896-A49D-83CEBEB8874D}"/>
              </a:ext>
            </a:extLst>
          </p:cNvPr>
          <p:cNvSpPr>
            <a:spLocks noGrp="1"/>
          </p:cNvSpPr>
          <p:nvPr>
            <p:ph idx="1"/>
          </p:nvPr>
        </p:nvSpPr>
        <p:spPr>
          <a:xfrm>
            <a:off x="204107" y="1338944"/>
            <a:ext cx="11764736" cy="5453742"/>
          </a:xfrm>
        </p:spPr>
        <p:txBody>
          <a:bodyPr>
            <a:normAutofit fontScale="55000" lnSpcReduction="20000"/>
          </a:bodyPr>
          <a:lstStyle/>
          <a:p>
            <a:r>
              <a:rPr lang="cs-CZ" dirty="0"/>
              <a:t>V nemocničním prostředí se často můžeme setkat s pacienty, kteří nemohou za jakýchkoli podmínek přijímat stravu ústy. V tomto případě se zahajuje jiný způsob podávání výživy. Setkáváme s podáváním enterální (kapitola 3) a parenterální výživy (kapitola 4), zejména v intenzivní péči. V nemocničním zařízení zajišťuje péči o umělou výživu pacienta </a:t>
            </a:r>
            <a:r>
              <a:rPr lang="cs-CZ" b="1" dirty="0"/>
              <a:t>nutriční tým</a:t>
            </a:r>
            <a:r>
              <a:rPr lang="cs-CZ" dirty="0"/>
              <a:t>. </a:t>
            </a:r>
          </a:p>
          <a:p>
            <a:pPr marL="0" indent="0">
              <a:buNone/>
            </a:pPr>
            <a:endParaRPr lang="cs-CZ" dirty="0"/>
          </a:p>
          <a:p>
            <a:r>
              <a:rPr lang="cs-CZ" b="1" dirty="0"/>
              <a:t>Nutriční tým </a:t>
            </a:r>
            <a:endParaRPr lang="cs-CZ" dirty="0"/>
          </a:p>
          <a:p>
            <a:r>
              <a:rPr lang="cs-CZ" dirty="0"/>
              <a:t>Podávání nutriční podpory koordinuje a metodicky řídí nutriční tým zdravotnických zařízení. Nutriční tým je interdisciplinární skupina, jejíž členové mají hlavní zodpovědnost za úroveň nutriční podpory v nemocnici.</a:t>
            </a:r>
          </a:p>
          <a:p>
            <a:pPr marL="0" indent="0">
              <a:buNone/>
            </a:pPr>
            <a:endParaRPr lang="cs-CZ" dirty="0"/>
          </a:p>
          <a:p>
            <a:r>
              <a:rPr lang="cs-CZ" b="1" dirty="0"/>
              <a:t>Úkoly nutričního týmu</a:t>
            </a:r>
          </a:p>
          <a:p>
            <a:r>
              <a:rPr lang="cs-CZ" dirty="0"/>
              <a:t>1. Vyhledávat nemocné ohrožené malnutricí a těžkým katabolizmem a zajišťovat jejich nutriční podporu.</a:t>
            </a:r>
          </a:p>
          <a:p>
            <a:r>
              <a:rPr lang="cs-CZ" dirty="0"/>
              <a:t>2. Pravidelně konzultovat nejhodnější postup a vést dokumentaci nutriční podpory u jednotlivých pacientů.</a:t>
            </a:r>
          </a:p>
          <a:p>
            <a:r>
              <a:rPr lang="cs-CZ" dirty="0"/>
              <a:t>3. Kontrolovat dodržování ordinací nutriční podpory na jednotlivých odděleních.</a:t>
            </a:r>
          </a:p>
          <a:p>
            <a:r>
              <a:rPr lang="cs-CZ" dirty="0"/>
              <a:t>4. Dohlížet na racionální využití prostředků nutriční podpory.</a:t>
            </a:r>
          </a:p>
          <a:p>
            <a:r>
              <a:rPr lang="cs-CZ" dirty="0"/>
              <a:t>5. Zajistit tam, kde je to nutné, pokračování nutriční podpory po propuštění z nemocnice.</a:t>
            </a:r>
          </a:p>
          <a:p>
            <a:r>
              <a:rPr lang="cs-CZ" dirty="0"/>
              <a:t>6. Provádět edukaci v nutriční podpoře u mladších kolegů a lékařů na odděleních, kam členové nutričního týmu chodí na konzilia.</a:t>
            </a:r>
          </a:p>
          <a:p>
            <a:r>
              <a:rPr lang="cs-CZ" dirty="0"/>
              <a:t>7. Podílet se na pregraduální výuce studentů v oblasti umělé výživy a nutriční podpory obecně.</a:t>
            </a:r>
          </a:p>
          <a:p>
            <a:r>
              <a:rPr lang="cs-CZ" dirty="0"/>
              <a:t>8. Podílet se na výzkumu a zavádění nových poznatků do klinické praxe.</a:t>
            </a:r>
          </a:p>
          <a:p>
            <a:r>
              <a:rPr lang="cs-CZ" dirty="0"/>
              <a:t>9. Spolupracovat při zajišťování, rozdělování a účelném využití finančních prostředků na umělou výživu v nemocnici (Zadák, 2008, s. 475-476).</a:t>
            </a:r>
          </a:p>
          <a:p>
            <a:endParaRPr lang="cs-CZ" dirty="0"/>
          </a:p>
        </p:txBody>
      </p:sp>
    </p:spTree>
    <p:extLst>
      <p:ext uri="{BB962C8B-B14F-4D97-AF65-F5344CB8AC3E}">
        <p14:creationId xmlns:p14="http://schemas.microsoft.com/office/powerpoint/2010/main" val="13340582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F7B0B-2A81-4AA3-8F2D-860DA1611EC5}"/>
              </a:ext>
            </a:extLst>
          </p:cNvPr>
          <p:cNvSpPr>
            <a:spLocks noGrp="1"/>
          </p:cNvSpPr>
          <p:nvPr>
            <p:ph type="title"/>
          </p:nvPr>
        </p:nvSpPr>
        <p:spPr>
          <a:xfrm>
            <a:off x="106135" y="365125"/>
            <a:ext cx="11911693" cy="1325563"/>
          </a:xfrm>
        </p:spPr>
        <p:txBody>
          <a:bodyPr/>
          <a:lstStyle/>
          <a:p>
            <a:r>
              <a:rPr lang="cs-CZ" b="1" dirty="0"/>
              <a:t>Mezi členy nutričního týmu patří</a:t>
            </a:r>
            <a:br>
              <a:rPr lang="cs-CZ" dirty="0"/>
            </a:br>
            <a:endParaRPr lang="cs-CZ" dirty="0"/>
          </a:p>
        </p:txBody>
      </p:sp>
      <p:sp>
        <p:nvSpPr>
          <p:cNvPr id="3" name="Zástupný symbol pro obsah 2">
            <a:extLst>
              <a:ext uri="{FF2B5EF4-FFF2-40B4-BE49-F238E27FC236}">
                <a16:creationId xmlns:a16="http://schemas.microsoft.com/office/drawing/2014/main" id="{538AD002-3018-4EC6-A059-0EA45195E493}"/>
              </a:ext>
            </a:extLst>
          </p:cNvPr>
          <p:cNvSpPr>
            <a:spLocks noGrp="1"/>
          </p:cNvSpPr>
          <p:nvPr>
            <p:ph idx="1"/>
          </p:nvPr>
        </p:nvSpPr>
        <p:spPr>
          <a:xfrm>
            <a:off x="-106136" y="1191986"/>
            <a:ext cx="12298136" cy="5666013"/>
          </a:xfrm>
        </p:spPr>
        <p:txBody>
          <a:bodyPr>
            <a:normAutofit fontScale="55000" lnSpcReduction="20000"/>
          </a:bodyPr>
          <a:lstStyle/>
          <a:p>
            <a:r>
              <a:rPr lang="cs-CZ" b="1" dirty="0"/>
              <a:t>Vedoucí nutričního týmu </a:t>
            </a:r>
            <a:r>
              <a:rPr lang="cs-CZ" dirty="0"/>
              <a:t>– lékař, který má licenci pro klinickou výživu a metabolickou péči. Je zodpovědný za dohled nad zaváděním centrálních intravenózních katétrů, jejich správné ošetřování a využívání perkutánních sond. Má plnou zodpovědnost za dobrou spolupráci mezi ostatními členy nutričního týmu. Vedoucí nutričního týmu zodpovídá též za vedení správné dokumentace a zpracování dat. </a:t>
            </a:r>
          </a:p>
          <a:p>
            <a:r>
              <a:rPr lang="cs-CZ" b="1" dirty="0"/>
              <a:t>Nutriční sestra</a:t>
            </a:r>
            <a:r>
              <a:rPr lang="cs-CZ" dirty="0"/>
              <a:t> - sestra specializovaná na nutriční péči. Musí ovládat ošetřovatelskou problematiku parenterální a enterální výživy, sledovat pacienta </a:t>
            </a:r>
          </a:p>
          <a:p>
            <a:r>
              <a:rPr lang="cs-CZ" dirty="0"/>
              <a:t>z hlediska nutričních a funkčních ukazatelů. </a:t>
            </a:r>
          </a:p>
          <a:p>
            <a:r>
              <a:rPr lang="cs-CZ" b="1" dirty="0"/>
              <a:t>Nutriční terapeut/</a:t>
            </a:r>
            <a:r>
              <a:rPr lang="cs-CZ" b="1" dirty="0" err="1"/>
              <a:t>ka</a:t>
            </a:r>
            <a:r>
              <a:rPr lang="cs-CZ" dirty="0"/>
              <a:t> - je primárně zodpovědná za nutriční stav nemocného a využití možnosti kombinovat umělou výživu s perorálním příjmem. Mezi hlavní povinnosti nutričního terapeuta patří:</a:t>
            </a:r>
          </a:p>
          <a:p>
            <a:r>
              <a:rPr lang="cs-CZ" dirty="0"/>
              <a:t>- stanovovat příjem potravy a vypočítávat ze zjištěného příjmu konkrétní denní příjem bílkovin, energie a všech dostupných komponent výživy,</a:t>
            </a:r>
          </a:p>
          <a:p>
            <a:r>
              <a:rPr lang="cs-CZ" dirty="0"/>
              <a:t>- sledovat nutriční stav nemocného a získávat potřebná data pro indikování přechodu z perorálního příjmu na umělou výživu,</a:t>
            </a:r>
          </a:p>
          <a:p>
            <a:r>
              <a:rPr lang="cs-CZ" dirty="0"/>
              <a:t>-vyhledávat pacienty ohrožené malnutrici a včas upozorňovat na možnosti přechodu na enterální výživu, případně z analýzy příjmu potravy dát podnět k zahájení parenterální výživy,</a:t>
            </a:r>
          </a:p>
          <a:p>
            <a:r>
              <a:rPr lang="cs-CZ" dirty="0"/>
              <a:t>- vést přesnou dokumentaci o typu výživy, toleranci apod.</a:t>
            </a:r>
          </a:p>
          <a:p>
            <a:r>
              <a:rPr lang="cs-CZ" dirty="0"/>
              <a:t>- dohlížet nad dietními standardy v nemocnici </a:t>
            </a:r>
          </a:p>
          <a:p>
            <a:r>
              <a:rPr lang="cs-CZ" b="1" dirty="0"/>
              <a:t>Lékárník</a:t>
            </a:r>
            <a:r>
              <a:rPr lang="cs-CZ" dirty="0"/>
              <a:t> – plní v nutričním týmu řadu důležitých úkolů, například je zodpovědný za definici nutričních formulí typu </a:t>
            </a:r>
            <a:r>
              <a:rPr lang="cs-CZ" dirty="0" err="1"/>
              <a:t>all</a:t>
            </a:r>
            <a:r>
              <a:rPr lang="cs-CZ" dirty="0"/>
              <a:t>-in-</a:t>
            </a:r>
            <a:r>
              <a:rPr lang="cs-CZ" dirty="0" err="1"/>
              <a:t>one</a:t>
            </a:r>
            <a:r>
              <a:rPr lang="cs-CZ" dirty="0"/>
              <a:t>, za sterilní přípravu směsí a jejich stabilitu, konzultuje s lékaři nutričního týmu vhodnost komponent přidávaných do směsí, radí členům nutričního týmu v ekonomických otázkách. </a:t>
            </a:r>
          </a:p>
          <a:p>
            <a:r>
              <a:rPr lang="cs-CZ" b="1" dirty="0"/>
              <a:t>Biochemik</a:t>
            </a:r>
            <a:r>
              <a:rPr lang="cs-CZ" dirty="0"/>
              <a:t> – zajišťuje a hodnotí laboratorní testy důležité pro zahájení umělé výživy a sledování její bezpečnosti a účinnosti. </a:t>
            </a:r>
          </a:p>
          <a:p>
            <a:r>
              <a:rPr lang="cs-CZ" b="1" dirty="0"/>
              <a:t>Mikrobiolog </a:t>
            </a:r>
            <a:r>
              <a:rPr lang="cs-CZ" dirty="0"/>
              <a:t>– musí mít trvalý a těsný kontakt s nutričním týmem, který pracuje podle předem připraveného protokolu péče pro centrální katétr tak, aby se ve spolupráci s mikrobiologem předešlo pozdější léčbě katétrové sepse. Rychlé vyšetření pacienta a dostupnost kultivačních výsledků a informace o citlivosti na antibiotika jsou základní předpoklady pro léčbu febrilního pacienta, který dostává parenterální výživu.</a:t>
            </a:r>
          </a:p>
          <a:p>
            <a:r>
              <a:rPr lang="cs-CZ" dirty="0"/>
              <a:t>Ke zhodnocení nutričního stavu nemocných mají zdravotnická zařízení vypracovaný systém nutričního </a:t>
            </a:r>
            <a:r>
              <a:rPr lang="cs-CZ" dirty="0" err="1"/>
              <a:t>screeningu</a:t>
            </a:r>
            <a:r>
              <a:rPr lang="cs-CZ" dirty="0"/>
              <a:t>. O každém podání parenterální nutriční podpory rozhoduje lékař na základě posouzení zdravotního stavu nemocného (výsledky </a:t>
            </a:r>
            <a:r>
              <a:rPr lang="cs-CZ" dirty="0" err="1"/>
              <a:t>screeningu</a:t>
            </a:r>
            <a:r>
              <a:rPr lang="cs-CZ" dirty="0"/>
              <a:t>), výsledků laboratorního vyšetření a ošetřovatelských informací sestry (pocit žízně, množství přijímaných tekutin, pocení). </a:t>
            </a:r>
          </a:p>
          <a:p>
            <a:endParaRPr lang="cs-CZ" dirty="0"/>
          </a:p>
        </p:txBody>
      </p:sp>
    </p:spTree>
    <p:extLst>
      <p:ext uri="{BB962C8B-B14F-4D97-AF65-F5344CB8AC3E}">
        <p14:creationId xmlns:p14="http://schemas.microsoft.com/office/powerpoint/2010/main" val="36903519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FAF0C-41EF-42EA-B519-C536A500BB5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6D7DC9F-429F-42E2-94F5-BDA01FE62100}"/>
              </a:ext>
            </a:extLst>
          </p:cNvPr>
          <p:cNvSpPr>
            <a:spLocks noGrp="1"/>
          </p:cNvSpPr>
          <p:nvPr>
            <p:ph idx="1"/>
          </p:nvPr>
        </p:nvSpPr>
        <p:spPr/>
        <p:txBody>
          <a:bodyPr/>
          <a:lstStyle/>
          <a:p>
            <a:r>
              <a:rPr lang="cs-CZ" dirty="0">
                <a:solidFill>
                  <a:srgbClr val="0070C0"/>
                </a:solidFill>
              </a:rPr>
              <a:t>Kdo tvoří nutriční tým?</a:t>
            </a:r>
          </a:p>
        </p:txBody>
      </p:sp>
    </p:spTree>
    <p:extLst>
      <p:ext uri="{BB962C8B-B14F-4D97-AF65-F5344CB8AC3E}">
        <p14:creationId xmlns:p14="http://schemas.microsoft.com/office/powerpoint/2010/main" val="3863059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500E55-1D31-48C2-8D57-AFEB26CA8E12}"/>
              </a:ext>
            </a:extLst>
          </p:cNvPr>
          <p:cNvSpPr>
            <a:spLocks noGrp="1"/>
          </p:cNvSpPr>
          <p:nvPr>
            <p:ph type="title"/>
          </p:nvPr>
        </p:nvSpPr>
        <p:spPr>
          <a:xfrm>
            <a:off x="239827" y="122464"/>
            <a:ext cx="5685064" cy="1325563"/>
          </a:xfrm>
        </p:spPr>
        <p:txBody>
          <a:bodyPr>
            <a:normAutofit fontScale="90000"/>
          </a:bodyPr>
          <a:lstStyle/>
          <a:p>
            <a:r>
              <a:rPr lang="cs-CZ" b="1" dirty="0"/>
              <a:t>6 Poruchy příjmu potravy</a:t>
            </a:r>
            <a:br>
              <a:rPr lang="cs-CZ" b="1" dirty="0"/>
            </a:br>
            <a:endParaRPr lang="cs-CZ" dirty="0"/>
          </a:p>
        </p:txBody>
      </p:sp>
      <p:sp>
        <p:nvSpPr>
          <p:cNvPr id="3" name="Zástupný symbol pro obsah 2">
            <a:extLst>
              <a:ext uri="{FF2B5EF4-FFF2-40B4-BE49-F238E27FC236}">
                <a16:creationId xmlns:a16="http://schemas.microsoft.com/office/drawing/2014/main" id="{8C03F1E5-B8D8-4FDF-AE00-7DB16FDD5875}"/>
              </a:ext>
            </a:extLst>
          </p:cNvPr>
          <p:cNvSpPr>
            <a:spLocks noGrp="1"/>
          </p:cNvSpPr>
          <p:nvPr>
            <p:ph idx="1"/>
          </p:nvPr>
        </p:nvSpPr>
        <p:spPr>
          <a:xfrm>
            <a:off x="65314" y="1483633"/>
            <a:ext cx="12249150" cy="5437414"/>
          </a:xfrm>
        </p:spPr>
        <p:txBody>
          <a:bodyPr>
            <a:normAutofit fontScale="55000" lnSpcReduction="20000"/>
          </a:bodyPr>
          <a:lstStyle/>
          <a:p>
            <a:pPr marL="0" indent="0">
              <a:buNone/>
            </a:pPr>
            <a:r>
              <a:rPr lang="cs-CZ" sz="3800" dirty="0"/>
              <a:t> psychická onemocnění, kam řadíme </a:t>
            </a:r>
            <a:r>
              <a:rPr lang="cs-CZ" sz="3800" b="1" dirty="0"/>
              <a:t>záchvatovité přejídání</a:t>
            </a:r>
            <a:r>
              <a:rPr lang="cs-CZ" sz="3800" dirty="0"/>
              <a:t>, </a:t>
            </a:r>
            <a:r>
              <a:rPr lang="cs-CZ" sz="3800" b="1" dirty="0"/>
              <a:t>mentální anorexii </a:t>
            </a:r>
            <a:r>
              <a:rPr lang="cs-CZ" sz="3800" dirty="0"/>
              <a:t>a </a:t>
            </a:r>
            <a:r>
              <a:rPr lang="cs-CZ" sz="3800" b="1" dirty="0"/>
              <a:t>bulimii</a:t>
            </a:r>
            <a:r>
              <a:rPr lang="cs-CZ" sz="3800" dirty="0"/>
              <a:t>. O poruše příjmu potravy hovoříme tehdy, když člověk </a:t>
            </a:r>
            <a:r>
              <a:rPr lang="cs-CZ" sz="3800" b="1" dirty="0"/>
              <a:t>používá jídlo k řešení svých emocionálních problémů.</a:t>
            </a:r>
            <a:r>
              <a:rPr lang="cs-CZ" sz="3800" dirty="0"/>
              <a:t> V obtížné situaci se snaží ulevit svým pocitům pomocí jídla. Pro člověka, trpícího poruchou příjmu potravy přestává jídlo být jednou ze součástí jeho života, ale stává se pro něj „peklem“.</a:t>
            </a:r>
          </a:p>
          <a:p>
            <a:r>
              <a:rPr lang="cs-CZ" sz="3800" b="1" dirty="0"/>
              <a:t>Záchvatovité přejídání </a:t>
            </a:r>
            <a:r>
              <a:rPr lang="cs-CZ" sz="3800" dirty="0"/>
              <a:t>– lidé trpící touto poruchou </a:t>
            </a:r>
            <a:r>
              <a:rPr lang="cs-CZ" sz="3800" b="1" dirty="0"/>
              <a:t>konzumují obrovská množství jídla, i když právě nemají hlad. </a:t>
            </a:r>
            <a:endParaRPr lang="cs-CZ" sz="3800" dirty="0"/>
          </a:p>
          <a:p>
            <a:r>
              <a:rPr lang="cs-CZ" sz="3800" b="1" dirty="0"/>
              <a:t>Mentální anorexie </a:t>
            </a:r>
            <a:r>
              <a:rPr lang="cs-CZ" sz="3800" dirty="0"/>
              <a:t>- lidé drží tak </a:t>
            </a:r>
            <a:r>
              <a:rPr lang="cs-CZ" sz="3800" b="1" dirty="0"/>
              <a:t>přísné diety, že nakonec váží méně než 85 % své normální tělesné hmotnosti</a:t>
            </a:r>
            <a:r>
              <a:rPr lang="cs-CZ" sz="3800" dirty="0"/>
              <a:t> a doslova umírají hladem</a:t>
            </a:r>
          </a:p>
          <a:p>
            <a:r>
              <a:rPr lang="cs-CZ" sz="3800" b="1" dirty="0"/>
              <a:t>Mentální bulimie – </a:t>
            </a:r>
            <a:r>
              <a:rPr lang="cs-CZ" sz="3800" dirty="0"/>
              <a:t>lidé trpící záchvaty přejídání, při kterých člověk během velmi krátké doby </a:t>
            </a:r>
            <a:r>
              <a:rPr lang="cs-CZ" sz="3800" b="1" dirty="0"/>
              <a:t>sní velké množství jídla, kterého se vzápětí snaží zbavit pročišťováním pomocí zvracení nebo projímadel</a:t>
            </a:r>
            <a:endParaRPr lang="cs-CZ" sz="3800" dirty="0"/>
          </a:p>
          <a:p>
            <a:r>
              <a:rPr lang="cs-CZ" sz="3800" dirty="0"/>
              <a:t>nejčastěji v období dospívání - vrcholí snahy o </a:t>
            </a:r>
            <a:r>
              <a:rPr lang="cs-CZ" sz="3800" dirty="0" err="1"/>
              <a:t>sebepřijetí</a:t>
            </a:r>
            <a:r>
              <a:rPr lang="cs-CZ" sz="3800" dirty="0"/>
              <a:t> a získání nezávislosti</a:t>
            </a:r>
          </a:p>
          <a:p>
            <a:r>
              <a:rPr lang="cs-CZ" sz="3800" dirty="0"/>
              <a:t>pocity nejistoty a zmatku</a:t>
            </a:r>
          </a:p>
          <a:p>
            <a:r>
              <a:rPr lang="cs-CZ" sz="3800" dirty="0"/>
              <a:t>tlak médií, propagujících vyhublost, jako symbol sexuální přitažlivosti a záruku profesionálního úspěchu. </a:t>
            </a:r>
          </a:p>
          <a:p>
            <a:r>
              <a:rPr lang="cs-CZ" sz="3800" dirty="0"/>
              <a:t>kombinací určitých tělesných, psychologických či sociálně-kulturních faktorů, se porucha příjmu potravy může stát jedním z řešení stresujícího období dospívání. </a:t>
            </a:r>
          </a:p>
          <a:p>
            <a:r>
              <a:rPr lang="cs-CZ" sz="3800" dirty="0"/>
              <a:t>zpočátku přísné diety, ale to, co mělo původně přinést řešení (dieta, zvracení, vyhublost) se stává pastí. </a:t>
            </a:r>
          </a:p>
          <a:p>
            <a:r>
              <a:rPr lang="cs-CZ" sz="3800" dirty="0"/>
              <a:t>nadměrné cvičení nebo zvracení dávají člověku zpočátku pocit, že se dokáže kontrolovat a vytvářejí iluzi úspěchu, dokonce i zvýšeného sebevědomí. </a:t>
            </a:r>
          </a:p>
          <a:p>
            <a:pPr marL="0" indent="0">
              <a:buNone/>
            </a:pPr>
            <a:endParaRPr lang="cs-CZ" dirty="0"/>
          </a:p>
        </p:txBody>
      </p:sp>
      <p:pic>
        <p:nvPicPr>
          <p:cNvPr id="6" name="Obrázek 5">
            <a:extLst>
              <a:ext uri="{FF2B5EF4-FFF2-40B4-BE49-F238E27FC236}">
                <a16:creationId xmlns:a16="http://schemas.microsoft.com/office/drawing/2014/main" id="{BB165172-548C-43A1-B7CE-A4F11AD54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26" y="128783"/>
            <a:ext cx="1196747" cy="1234653"/>
          </a:xfrm>
          <a:prstGeom prst="rect">
            <a:avLst/>
          </a:prstGeom>
        </p:spPr>
      </p:pic>
    </p:spTree>
    <p:extLst>
      <p:ext uri="{BB962C8B-B14F-4D97-AF65-F5344CB8AC3E}">
        <p14:creationId xmlns:p14="http://schemas.microsoft.com/office/powerpoint/2010/main" val="15386251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78ED-1395-4254-86DF-B012E8E2D294}"/>
              </a:ext>
            </a:extLst>
          </p:cNvPr>
          <p:cNvSpPr>
            <a:spLocks noGrp="1"/>
          </p:cNvSpPr>
          <p:nvPr>
            <p:ph type="title"/>
          </p:nvPr>
        </p:nvSpPr>
        <p:spPr>
          <a:xfrm>
            <a:off x="0" y="365125"/>
            <a:ext cx="12050486" cy="1325563"/>
          </a:xfrm>
        </p:spPr>
        <p:txBody>
          <a:bodyPr/>
          <a:lstStyle/>
          <a:p>
            <a:r>
              <a:rPr lang="cs-CZ" b="1" dirty="0"/>
              <a:t>Etiologie a komorbidita poruch potravy</a:t>
            </a:r>
            <a:br>
              <a:rPr lang="cs-CZ" dirty="0"/>
            </a:br>
            <a:endParaRPr lang="cs-CZ" dirty="0"/>
          </a:p>
        </p:txBody>
      </p:sp>
      <p:sp>
        <p:nvSpPr>
          <p:cNvPr id="3" name="Zástupný symbol pro obsah 2">
            <a:extLst>
              <a:ext uri="{FF2B5EF4-FFF2-40B4-BE49-F238E27FC236}">
                <a16:creationId xmlns:a16="http://schemas.microsoft.com/office/drawing/2014/main" id="{556A573A-706E-4334-B0EE-3CE430408A64}"/>
              </a:ext>
            </a:extLst>
          </p:cNvPr>
          <p:cNvSpPr>
            <a:spLocks noGrp="1"/>
          </p:cNvSpPr>
          <p:nvPr>
            <p:ph idx="1"/>
          </p:nvPr>
        </p:nvSpPr>
        <p:spPr>
          <a:xfrm>
            <a:off x="73479" y="1167494"/>
            <a:ext cx="12254592" cy="5690506"/>
          </a:xfrm>
        </p:spPr>
        <p:txBody>
          <a:bodyPr>
            <a:normAutofit/>
          </a:bodyPr>
          <a:lstStyle/>
          <a:p>
            <a:r>
              <a:rPr lang="cs-CZ" dirty="0"/>
              <a:t>V minulosti bylo v souladu s určitými dobovými tématy a koncepty duševního zdraví </a:t>
            </a:r>
          </a:p>
          <a:p>
            <a:r>
              <a:rPr lang="cs-CZ" dirty="0"/>
              <a:t>za klíč k řešení problému poruch příjmu potravy pokládáno téměř vše od </a:t>
            </a:r>
            <a:r>
              <a:rPr lang="cs-CZ" b="1" dirty="0" err="1"/>
              <a:t>neurohumorálních</a:t>
            </a:r>
            <a:r>
              <a:rPr lang="cs-CZ" b="1" dirty="0"/>
              <a:t> poruch</a:t>
            </a:r>
            <a:r>
              <a:rPr lang="cs-CZ" dirty="0"/>
              <a:t>, přes </a:t>
            </a:r>
            <a:r>
              <a:rPr lang="cs-CZ" b="1" dirty="0"/>
              <a:t>vztah matky a dítěte</a:t>
            </a:r>
            <a:r>
              <a:rPr lang="cs-CZ" dirty="0"/>
              <a:t>, až po </a:t>
            </a:r>
            <a:r>
              <a:rPr lang="cs-CZ" b="1" dirty="0"/>
              <a:t>narušené rodinné vztahy</a:t>
            </a:r>
            <a:r>
              <a:rPr lang="cs-CZ" dirty="0"/>
              <a:t>. </a:t>
            </a:r>
          </a:p>
          <a:p>
            <a:r>
              <a:rPr lang="cs-CZ" dirty="0"/>
              <a:t>Téměř vždy jde o určitou konstelaci vlivu různých sociokulturních a rodinných faktorů, nepříznivých životních událostí, osobnostních rysů, vývojových a biologických faktorů. </a:t>
            </a:r>
          </a:p>
          <a:p>
            <a:r>
              <a:rPr lang="cs-CZ" dirty="0"/>
              <a:t>V osobní a rodinné anamnéze pacientů s mentální anorexií a bulimií se můžeme setkat jen s některými nespecifickými rizikovými faktory, které se často vyskytují i u jiných duševních poruch. </a:t>
            </a:r>
          </a:p>
          <a:p>
            <a:r>
              <a:rPr lang="cs-CZ" dirty="0"/>
              <a:t>Většina autorů však zdůrazňuje přítomnost různých faktorů a hovoří o biopsychosociálních faktorech poruch příjmu potravy. </a:t>
            </a:r>
          </a:p>
          <a:p>
            <a:endParaRPr lang="cs-CZ" dirty="0"/>
          </a:p>
        </p:txBody>
      </p:sp>
    </p:spTree>
    <p:extLst>
      <p:ext uri="{BB962C8B-B14F-4D97-AF65-F5344CB8AC3E}">
        <p14:creationId xmlns:p14="http://schemas.microsoft.com/office/powerpoint/2010/main" val="38429477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66C27-EF41-4802-B940-924DDBCFA9E6}"/>
              </a:ext>
            </a:extLst>
          </p:cNvPr>
          <p:cNvSpPr>
            <a:spLocks noGrp="1"/>
          </p:cNvSpPr>
          <p:nvPr>
            <p:ph type="title"/>
          </p:nvPr>
        </p:nvSpPr>
        <p:spPr/>
        <p:txBody>
          <a:bodyPr/>
          <a:lstStyle/>
          <a:p>
            <a:r>
              <a:rPr lang="cs-CZ" b="1" dirty="0"/>
              <a:t>Sociální a kulturní faktory</a:t>
            </a:r>
            <a:br>
              <a:rPr lang="cs-CZ" dirty="0"/>
            </a:br>
            <a:endParaRPr lang="cs-CZ" dirty="0"/>
          </a:p>
        </p:txBody>
      </p:sp>
      <p:sp>
        <p:nvSpPr>
          <p:cNvPr id="3" name="Zástupný symbol pro obsah 2">
            <a:extLst>
              <a:ext uri="{FF2B5EF4-FFF2-40B4-BE49-F238E27FC236}">
                <a16:creationId xmlns:a16="http://schemas.microsoft.com/office/drawing/2014/main" id="{85CB5C31-84C5-40E7-9579-5A0668361284}"/>
              </a:ext>
            </a:extLst>
          </p:cNvPr>
          <p:cNvSpPr>
            <a:spLocks noGrp="1"/>
          </p:cNvSpPr>
          <p:nvPr>
            <p:ph idx="1"/>
          </p:nvPr>
        </p:nvSpPr>
        <p:spPr>
          <a:xfrm>
            <a:off x="-114301" y="1265464"/>
            <a:ext cx="12205607" cy="5592535"/>
          </a:xfrm>
        </p:spPr>
        <p:txBody>
          <a:bodyPr>
            <a:normAutofit fontScale="55000" lnSpcReduction="20000"/>
          </a:bodyPr>
          <a:lstStyle/>
          <a:p>
            <a:r>
              <a:rPr lang="cs-CZ" sz="2900" dirty="0"/>
              <a:t>Mnozí autoři se domnívají, že podstata problémů poruch příjmu potravy je v rychle měnící se kultuře, která nekriticky oslavuje vyhublou štíhlost a nadměrnou sebekontrolu. </a:t>
            </a:r>
          </a:p>
          <a:p>
            <a:r>
              <a:rPr lang="cs-CZ" sz="2900" dirty="0"/>
              <a:t>Z argumentů, které podporují tuto hypotézu je především rostoucí incidence poruch příjmu potravy v zemích „západního světa“, především u baletek, modelek a v kulturách, které se po druhé světové válce snažily rychle přizpůsobit západnímu stylu. </a:t>
            </a:r>
          </a:p>
          <a:p>
            <a:r>
              <a:rPr lang="cs-CZ" sz="2900" dirty="0"/>
              <a:t>Na možný vztah mezi incidencí mentální anorexie a sociálním tlakem poukázal </a:t>
            </a:r>
            <a:r>
              <a:rPr lang="cs-CZ" sz="2900" dirty="0" err="1"/>
              <a:t>Ryle</a:t>
            </a:r>
            <a:r>
              <a:rPr lang="cs-CZ" sz="2900" dirty="0"/>
              <a:t> už v roce 1939. Především to byla H. </a:t>
            </a:r>
            <a:r>
              <a:rPr lang="cs-CZ" sz="2900" dirty="0" err="1"/>
              <a:t>Bruch</a:t>
            </a:r>
            <a:r>
              <a:rPr lang="cs-CZ" sz="2900" dirty="0"/>
              <a:t> (1978), která připomenula, že módní ideál nepřímým způsobem má dosah na lehce ovlivnitelné adolescenty. Ti pak ve štíhlosti vidí cestu ke kráse a úspěchu a sebekontrolu spojují s kontrolou tělesné hmotnosti.  Úspěch a štíhlost považují za nejdůležitější stránku fyzické přitažlivosti. V poslední době jsou médii agresivněji prezentované štíhlé ideály krásy jako například stále více vyhublé modelky. </a:t>
            </a:r>
          </a:p>
          <a:p>
            <a:r>
              <a:rPr lang="cs-CZ" sz="2900" dirty="0"/>
              <a:t>Mnohé reklamy a oznamovací prostředky vzbuzují u žen falešnou představu o tom, že vše je možné a jak je jednoduché zhubnout. Zároveň poskytují nesmyslná, nepravdivá a často i nebezpečná doporučení. V takovém společenském prostředí je nezvládnutí diety a mírná nadváha vnímaná jako selhání a v mnohých případech vedou k sociální diskriminaci, izolaci a sníženému sebevědomí. </a:t>
            </a:r>
          </a:p>
          <a:p>
            <a:r>
              <a:rPr lang="cs-CZ" sz="2900" dirty="0"/>
              <a:t>Naopak předsudky vůči obézním se podle některých autorů stalo kulturním fenoménem. </a:t>
            </a:r>
          </a:p>
          <a:p>
            <a:r>
              <a:rPr lang="cs-CZ" sz="2900" dirty="0"/>
              <a:t>Obézní lidé jsou představováni jako leniví, hloupí a škaredí. Speciální předsudky vůči obézním ženám jsou mnohem větší než k obézním mužům. </a:t>
            </a:r>
          </a:p>
          <a:p>
            <a:r>
              <a:rPr lang="cs-CZ" sz="2900" dirty="0"/>
              <a:t>Sociální a kulturní tlaky na dodržování štíhlosti jsou v rozporu nejen s biologickou variabilitou a přirozeností lidského těla, ale i oslabují sebevědomí žen, kterým jsou předkládány úplně nerealistické cíle a  vzory. Tyto postoje a kognitivní vzory potom lehce vyústí do nadměrné kontroly tělesné hmotnosti. K dalším sociálně-kulturním faktorům, které jsou uváděné ve spojitosti s rozvojem poruch příjmu potravy, patří kladený vysoký tlak na ženy, který souvisí se širší škálou profesionálního uplatnění. Ženy si totiž musí udržet přirozenou přitažlivost a současně se velmi rychle adaptovat požadavkům profesionálního úspěchu a výkonu.</a:t>
            </a:r>
          </a:p>
          <a:p>
            <a:r>
              <a:rPr lang="cs-CZ" sz="2900" dirty="0"/>
              <a:t> Mentální anorexie a mentální bulimie jsou považované za kulturní podmíněné syndromy. Významný je nejen vliv médií, sociálních hodnot těla a vzhledu. Dále jsou to kulturní, sociální a zdravotní vlivy významu jídla, měnící se životní styl, role a postavení ženy ve společnosti. </a:t>
            </a:r>
          </a:p>
          <a:p>
            <a:r>
              <a:rPr lang="cs-CZ" sz="2900" dirty="0"/>
              <a:t>V neposlední řadě je to mnoho dalších, nespecifikovaných, sociálních vlivů, jakými jsou zvýšená sociální úzkost, soutěživost, snížená sebekontrola, úpadek jídelní kultury – fast foody apod.  </a:t>
            </a:r>
          </a:p>
          <a:p>
            <a:endParaRPr lang="cs-CZ" dirty="0"/>
          </a:p>
        </p:txBody>
      </p:sp>
    </p:spTree>
    <p:extLst>
      <p:ext uri="{BB962C8B-B14F-4D97-AF65-F5344CB8AC3E}">
        <p14:creationId xmlns:p14="http://schemas.microsoft.com/office/powerpoint/2010/main" val="33013760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A98A2-9177-46BB-A0A1-8A852E2C9F13}"/>
              </a:ext>
            </a:extLst>
          </p:cNvPr>
          <p:cNvSpPr>
            <a:spLocks noGrp="1"/>
          </p:cNvSpPr>
          <p:nvPr>
            <p:ph type="title"/>
          </p:nvPr>
        </p:nvSpPr>
        <p:spPr/>
        <p:txBody>
          <a:bodyPr/>
          <a:lstStyle/>
          <a:p>
            <a:r>
              <a:rPr lang="cs-CZ" b="1" dirty="0"/>
              <a:t>Biologické faktory</a:t>
            </a:r>
            <a:br>
              <a:rPr lang="cs-CZ" dirty="0"/>
            </a:br>
            <a:endParaRPr lang="cs-CZ" dirty="0"/>
          </a:p>
        </p:txBody>
      </p:sp>
      <p:sp>
        <p:nvSpPr>
          <p:cNvPr id="3" name="Zástupný symbol pro obsah 2">
            <a:extLst>
              <a:ext uri="{FF2B5EF4-FFF2-40B4-BE49-F238E27FC236}">
                <a16:creationId xmlns:a16="http://schemas.microsoft.com/office/drawing/2014/main" id="{130D9FB0-6B8E-4EB7-942E-FF6A0FC70B66}"/>
              </a:ext>
            </a:extLst>
          </p:cNvPr>
          <p:cNvSpPr>
            <a:spLocks noGrp="1"/>
          </p:cNvSpPr>
          <p:nvPr>
            <p:ph idx="1"/>
          </p:nvPr>
        </p:nvSpPr>
        <p:spPr/>
        <p:txBody>
          <a:bodyPr>
            <a:normAutofit fontScale="62500" lnSpcReduction="20000"/>
          </a:bodyPr>
          <a:lstStyle/>
          <a:p>
            <a:pPr marL="0" indent="0">
              <a:buNone/>
            </a:pPr>
            <a:r>
              <a:rPr lang="cs-CZ" b="1" dirty="0"/>
              <a:t>Ženské pohlaví</a:t>
            </a:r>
            <a:endParaRPr lang="cs-CZ" dirty="0"/>
          </a:p>
          <a:p>
            <a:r>
              <a:rPr lang="cs-CZ" dirty="0"/>
              <a:t>Jeden z nejvýznamnějších faktorů pro rozvoj poruch příjmu potravy je ženské pohlaví. Riziko vzniku mentální anorexie je u žen několika násobně větší. Ženské tělo je důležitější a proporce těla žen hrají jinou úlohu než u muže. K nejdramatičtějším tělesným a psychickým změnám, které mohou být významné z aspektu vzniku poruch příjmu potravy, dochází v průběhu </a:t>
            </a:r>
            <a:r>
              <a:rPr lang="cs-CZ" b="1" dirty="0"/>
              <a:t>puberty</a:t>
            </a:r>
            <a:r>
              <a:rPr lang="cs-CZ" dirty="0"/>
              <a:t> a </a:t>
            </a:r>
            <a:r>
              <a:rPr lang="cs-CZ" b="1" dirty="0"/>
              <a:t>adolescence</a:t>
            </a:r>
            <a:r>
              <a:rPr lang="cs-CZ" dirty="0"/>
              <a:t>. V této životní etapě dochází k rychlému tělesnému růstu, což je spojeno s přibýváním tukových zásob. Toto může znamenat pro dospívající děvčata velkou katastrofu. Z hlediska etiologie poruch příjmu potravy je významný čas </a:t>
            </a:r>
            <a:r>
              <a:rPr lang="cs-CZ" b="1" dirty="0"/>
              <a:t>nástupu puberty</a:t>
            </a:r>
            <a:r>
              <a:rPr lang="cs-CZ" dirty="0"/>
              <a:t>. Tyto děvčata bývají totiž menší a silnější a proto se více zabývají svou postavou. V souvislosti s ženským pohlavím nesmíme zapomenout ani na takzvanou „biologii býti ženou“, která bývá často spojena se stejně významným rizikem vzniku poruch příjmu potravy, jakými jsou společenské a kulturní požadavky na ženskou roli.</a:t>
            </a:r>
          </a:p>
          <a:p>
            <a:pPr marL="0" indent="0">
              <a:buNone/>
            </a:pPr>
            <a:endParaRPr lang="cs-CZ" dirty="0"/>
          </a:p>
          <a:p>
            <a:pPr marL="0" indent="0">
              <a:buNone/>
            </a:pPr>
            <a:r>
              <a:rPr lang="cs-CZ" b="1" dirty="0"/>
              <a:t>Tělesná hmotnost</a:t>
            </a:r>
            <a:endParaRPr lang="cs-CZ" dirty="0"/>
          </a:p>
          <a:p>
            <a:r>
              <a:rPr lang="cs-CZ" dirty="0"/>
              <a:t>S narůstající hmotností úměrně roste u žen nespokojenost s vlastním tělem a tím se zvyšuje riziko redukčních diet a bulimie. Je známé, že při úbytku tělesné hmotnosti se ztrácí tuková i svalová hmota. Méně se však ví o situaci při opakujícím se kolísání hmotnosti, kdy se předpokládá, že tuk se získává rychleji. Mentální anorexie a bulimie se nejvíce objevují v životních obdobích, která jsou spojena s dramatickými tělesnými změnami (dospívání nebo těhotenství), proto mají často bulimici a anorektici v anamnéze uvedenou nadváhu nebo obezitu či naopak vyhublost v rodině.</a:t>
            </a:r>
          </a:p>
          <a:p>
            <a:endParaRPr lang="cs-CZ" dirty="0"/>
          </a:p>
        </p:txBody>
      </p:sp>
    </p:spTree>
    <p:extLst>
      <p:ext uri="{BB962C8B-B14F-4D97-AF65-F5344CB8AC3E}">
        <p14:creationId xmlns:p14="http://schemas.microsoft.com/office/powerpoint/2010/main" val="1986630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ABFD6-EDAF-404F-8F4F-9B4006F34DC0}"/>
              </a:ext>
            </a:extLst>
          </p:cNvPr>
          <p:cNvSpPr>
            <a:spLocks noGrp="1"/>
          </p:cNvSpPr>
          <p:nvPr>
            <p:ph type="title"/>
          </p:nvPr>
        </p:nvSpPr>
        <p:spPr>
          <a:xfrm>
            <a:off x="838200" y="365125"/>
            <a:ext cx="10515600" cy="761711"/>
          </a:xfrm>
        </p:spPr>
        <p:txBody>
          <a:bodyPr>
            <a:normAutofit fontScale="90000"/>
          </a:bodyPr>
          <a:lstStyle/>
          <a:p>
            <a:r>
              <a:rPr lang="cs-CZ" dirty="0"/>
              <a:t>Rozdělení tuků podle původu</a:t>
            </a:r>
            <a:br>
              <a:rPr lang="cs-CZ" dirty="0"/>
            </a:br>
            <a:endParaRPr lang="cs-CZ" dirty="0"/>
          </a:p>
        </p:txBody>
      </p:sp>
      <p:sp>
        <p:nvSpPr>
          <p:cNvPr id="3" name="Zástupný symbol pro obsah 2">
            <a:extLst>
              <a:ext uri="{FF2B5EF4-FFF2-40B4-BE49-F238E27FC236}">
                <a16:creationId xmlns:a16="http://schemas.microsoft.com/office/drawing/2014/main" id="{E309E885-BB5F-486B-AFB5-7AE6A4F93391}"/>
              </a:ext>
            </a:extLst>
          </p:cNvPr>
          <p:cNvSpPr>
            <a:spLocks noGrp="1"/>
          </p:cNvSpPr>
          <p:nvPr>
            <p:ph idx="1"/>
          </p:nvPr>
        </p:nvSpPr>
        <p:spPr>
          <a:xfrm>
            <a:off x="101599" y="849745"/>
            <a:ext cx="11720945" cy="6008256"/>
          </a:xfrm>
        </p:spPr>
        <p:txBody>
          <a:bodyPr>
            <a:normAutofit fontScale="62500" lnSpcReduction="20000"/>
          </a:bodyPr>
          <a:lstStyle/>
          <a:p>
            <a:pPr marL="0" indent="0">
              <a:buNone/>
            </a:pPr>
            <a:r>
              <a:rPr lang="cs-CZ" b="1" dirty="0"/>
              <a:t>Tuky rostlinného původu</a:t>
            </a:r>
            <a:endParaRPr lang="cs-CZ" dirty="0"/>
          </a:p>
          <a:p>
            <a:r>
              <a:rPr lang="cs-CZ" dirty="0"/>
              <a:t>Člověk potřebuje k životu takové tuky, které jsou organizmu prospěšné v omezeném, respektive doporučeném množství.</a:t>
            </a:r>
          </a:p>
          <a:p>
            <a:r>
              <a:rPr lang="cs-CZ" dirty="0"/>
              <a:t>Rostlinné tuky jsou významné tím, že neobsahují škodlivý cholesterol, ale naopak organismu prospěšné rostlinné steroly, které blokují vstřebávání cholesterolu v tenkém střevě. </a:t>
            </a:r>
          </a:p>
          <a:p>
            <a:r>
              <a:rPr lang="cs-CZ" dirty="0"/>
              <a:t>Tukové spektrum obsahují ořechy v omezeném množství, avokádo, semena, sójové boby a panenské oleje. Vzhledem k tomu, že je příjem rostlinných sterolů potravou nedostatečný, jsou přidávány do některých průmyslově vyráběných produktů.</a:t>
            </a:r>
          </a:p>
          <a:p>
            <a:pPr marL="0" indent="0">
              <a:buNone/>
            </a:pPr>
            <a:r>
              <a:rPr lang="cs-CZ" b="1" dirty="0"/>
              <a:t>Tuky živočišného původu</a:t>
            </a:r>
            <a:endParaRPr lang="cs-CZ" dirty="0"/>
          </a:p>
          <a:p>
            <a:r>
              <a:rPr lang="cs-CZ" dirty="0"/>
              <a:t>Živočišné tuky jsou jedním z hlavních zdrojů nasycených tuků, které by se měly v potravě objevovat co nejméně. </a:t>
            </a:r>
          </a:p>
          <a:p>
            <a:r>
              <a:rPr lang="cs-CZ" dirty="0"/>
              <a:t>Mezi živočišné tuky řadíme máslo, sádlo, lůj, rybí tuk –výjimka- vhodný jíst denně. </a:t>
            </a:r>
          </a:p>
          <a:p>
            <a:r>
              <a:rPr lang="cs-CZ" dirty="0"/>
              <a:t>Vejce obsahují i důležité fosfolipidy, jejichž působením je negativní vliv cholesterolu částečně neutralizován. Vejce naopak obsahují řadu tělu prospěšných látek.</a:t>
            </a:r>
          </a:p>
          <a:p>
            <a:r>
              <a:rPr lang="cs-CZ" dirty="0"/>
              <a:t>Složení tuku a jeho obsah v jakémkoli mase je ovlivňován mnoha různými faktory včetně druhu krmení zvířat. Nepříznivé složení tuku a jeho zvýšené množství v potravě podporuje riziko výskytu mnohých závažných chorob.</a:t>
            </a:r>
          </a:p>
          <a:p>
            <a:pPr marL="0" indent="0">
              <a:buNone/>
            </a:pPr>
            <a:r>
              <a:rPr lang="cs-CZ" dirty="0"/>
              <a:t> </a:t>
            </a:r>
          </a:p>
          <a:p>
            <a:r>
              <a:rPr lang="cs-CZ" dirty="0"/>
              <a:t>Podle výskytu rozdělujeme tuky na zjevné a skryté:</a:t>
            </a:r>
          </a:p>
          <a:p>
            <a:r>
              <a:rPr lang="cs-CZ" b="1" dirty="0"/>
              <a:t>Zjevné </a:t>
            </a:r>
            <a:r>
              <a:rPr lang="cs-CZ" dirty="0"/>
              <a:t>– tuk na mazání, při tepelné úpravě apod.</a:t>
            </a:r>
          </a:p>
          <a:p>
            <a:r>
              <a:rPr lang="cs-CZ" b="1" dirty="0"/>
              <a:t>Skryté </a:t>
            </a:r>
            <a:r>
              <a:rPr lang="cs-CZ" dirty="0"/>
              <a:t>– tučné sýry, maso, uzeniny</a:t>
            </a:r>
          </a:p>
          <a:p>
            <a:endParaRPr lang="cs-CZ" dirty="0"/>
          </a:p>
          <a:p>
            <a:r>
              <a:rPr lang="cs-CZ" dirty="0"/>
              <a:t>Tuky jsou pro správnou výživu člověka nepostradatelné, ale jejich nadměrná konzumace může dotyčnému škodit. Nevhodné složení přijímaných tuků významně zvyšuje riziko obezity, kardiovaskulárních onemocnění, cukrovky ap. </a:t>
            </a:r>
          </a:p>
          <a:p>
            <a:endParaRPr lang="cs-CZ" dirty="0"/>
          </a:p>
        </p:txBody>
      </p:sp>
    </p:spTree>
    <p:extLst>
      <p:ext uri="{BB962C8B-B14F-4D97-AF65-F5344CB8AC3E}">
        <p14:creationId xmlns:p14="http://schemas.microsoft.com/office/powerpoint/2010/main" val="36166041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5AADD81-677B-46D0-9E07-010C95568071}"/>
              </a:ext>
            </a:extLst>
          </p:cNvPr>
          <p:cNvSpPr>
            <a:spLocks noGrp="1"/>
          </p:cNvSpPr>
          <p:nvPr>
            <p:ph idx="1"/>
          </p:nvPr>
        </p:nvSpPr>
        <p:spPr>
          <a:xfrm>
            <a:off x="-1" y="122464"/>
            <a:ext cx="11911693" cy="6629400"/>
          </a:xfrm>
        </p:spPr>
        <p:txBody>
          <a:bodyPr>
            <a:normAutofit fontScale="77500" lnSpcReduction="20000"/>
          </a:bodyPr>
          <a:lstStyle/>
          <a:p>
            <a:pPr marL="0" indent="0">
              <a:buNone/>
            </a:pPr>
            <a:r>
              <a:rPr lang="cs-CZ" b="1" dirty="0"/>
              <a:t>Menstruační cyklus</a:t>
            </a:r>
            <a:endParaRPr lang="cs-CZ" dirty="0"/>
          </a:p>
          <a:p>
            <a:r>
              <a:rPr lang="cs-CZ" dirty="0"/>
              <a:t>Podle některých autorů zabývajících se poruchami příjmu potravy může nepravidelnost menstruačního cyklu v některých případech souviset se vznikem anorexie. Kromě nízkého příjmu energie sehrává významnou úlohou i nižší příjem bílkovin a emoční stres, což vede k endokrinním změnám a amenorei, po které následuje ztráta tělesné hmotnosti. </a:t>
            </a:r>
          </a:p>
          <a:p>
            <a:pPr marL="0" indent="0">
              <a:buNone/>
            </a:pPr>
            <a:r>
              <a:rPr lang="cs-CZ" dirty="0"/>
              <a:t> </a:t>
            </a:r>
          </a:p>
          <a:p>
            <a:pPr marL="0" indent="0">
              <a:buNone/>
            </a:pPr>
            <a:r>
              <a:rPr lang="cs-CZ" b="1" dirty="0"/>
              <a:t>Puberta</a:t>
            </a:r>
            <a:endParaRPr lang="cs-CZ" dirty="0"/>
          </a:p>
          <a:p>
            <a:r>
              <a:rPr lang="cs-CZ" dirty="0"/>
              <a:t>Nejtypičtějším obdobím vzniku mentální anorexie a bulimie je období puberty. Důležitou úlohu zde sehrává především osobnost jedince. Vnitřní nejistota dospívajících děvčat sehrává významnou úlohu při vzniku poruch příjmu potravy. Malnutrice spojena s mentální anorexií však velmi často přeruší fyzický vývoj. Zastavuje se tělesný růst a mohou se vyskytovat i jiné projevy zastavení puberty podle toho, kdy nemoc propukne. Určitou roli při vzniku poruch příjmu potravy sehrávají i negativní emoce (podrážděnost, labilita, změny nálad), které často provázejí hormonální změny v pubertě. Pubertu a dospívání je možné považovat za období kumulace různých rizikových faktorů, které mohou být spojené s mimořádným stresem.</a:t>
            </a:r>
          </a:p>
          <a:p>
            <a:endParaRPr lang="cs-CZ" dirty="0"/>
          </a:p>
          <a:p>
            <a:pPr marL="0" indent="0">
              <a:buNone/>
            </a:pPr>
            <a:r>
              <a:rPr lang="cs-CZ" b="1" dirty="0"/>
              <a:t>Životní události</a:t>
            </a:r>
            <a:endParaRPr lang="cs-CZ" dirty="0"/>
          </a:p>
          <a:p>
            <a:r>
              <a:rPr lang="cs-CZ" dirty="0"/>
              <a:t>Různé životní události a situace jsou považovány za významné predisponující anebo spouštěcí faktory poruch příjmu potravy. Nejčastější příčiny onemocnění, které samotní pacienti udávají, jsou různé narážky na obezitu a tělesný vzhled, sexuální či jiné konflikty, významné životní změny, osobní neúspěchy, problémy v rodině, nebo dokonce odloučení od rodiny. Většinou se jedná o události související s narušením rodinných nebo sociálních vztahů, ale i s léčbou nějakých zdravotních problémů. </a:t>
            </a:r>
          </a:p>
          <a:p>
            <a:endParaRPr lang="cs-CZ" dirty="0"/>
          </a:p>
          <a:p>
            <a:endParaRPr lang="cs-CZ" dirty="0"/>
          </a:p>
        </p:txBody>
      </p:sp>
    </p:spTree>
    <p:extLst>
      <p:ext uri="{BB962C8B-B14F-4D97-AF65-F5344CB8AC3E}">
        <p14:creationId xmlns:p14="http://schemas.microsoft.com/office/powerpoint/2010/main" val="17024383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CFAE23-8C62-4F44-8CF6-08F35445C008}"/>
              </a:ext>
            </a:extLst>
          </p:cNvPr>
          <p:cNvSpPr>
            <a:spLocks noGrp="1"/>
          </p:cNvSpPr>
          <p:nvPr>
            <p:ph idx="1"/>
          </p:nvPr>
        </p:nvSpPr>
        <p:spPr>
          <a:xfrm>
            <a:off x="195943" y="400050"/>
            <a:ext cx="11870871" cy="6368143"/>
          </a:xfrm>
        </p:spPr>
        <p:txBody>
          <a:bodyPr>
            <a:normAutofit fontScale="77500" lnSpcReduction="20000"/>
          </a:bodyPr>
          <a:lstStyle/>
          <a:p>
            <a:pPr marL="0" indent="0">
              <a:buNone/>
            </a:pPr>
            <a:r>
              <a:rPr lang="cs-CZ" b="1" dirty="0"/>
              <a:t>Rodinné a genetické faktory</a:t>
            </a:r>
            <a:endParaRPr lang="cs-CZ" dirty="0"/>
          </a:p>
          <a:p>
            <a:r>
              <a:rPr lang="cs-CZ" dirty="0"/>
              <a:t>Velká část pacientů, jejich rodin i terapeutů popisuje rozvoj a začátek poruch příjmu potravy v obdobích různých životních událostí. Už samotný výskyt anorexie je v rodinném kontextu nejbližších příbuzných ženského pohlaví pokládaná za velmi významný rizikový faktor. Matky anorektiček bývají popisované jako velmi dominantní a často nespokojené, což vede k patologickým požadavkům na jejich děti. Rodiny</a:t>
            </a:r>
            <a:r>
              <a:rPr lang="cs-CZ" b="1" dirty="0"/>
              <a:t> </a:t>
            </a:r>
            <a:r>
              <a:rPr lang="cs-CZ" dirty="0"/>
              <a:t>s anorektickými dětmi jsou charakterizované jako rigidní, vyhýbající se konfliktům, jejich řešením a zároveň těžce vyjadřují svoje pocity. Často přichází ke spojení dítěte s jedním z rodičů a vyloučení toho druhého na okraj. Nedostatky ve fungování rodiny se považují za rozhodující z hlediska vzniku a rozvoje poruch osobnosti. I když zatím nejsou jednoznačné důkazy o míře a mechanizmu genetické podmíněnosti poruchy příjmu potravy, je dokázané, že jedinci s pozitivní anorektickou anebo bulimickou rodinnou historií mají vyšší sklon k dodržování rigidních diet (KRCH, 2005).</a:t>
            </a:r>
          </a:p>
          <a:p>
            <a:pPr marL="0" indent="0">
              <a:buNone/>
            </a:pPr>
            <a:endParaRPr lang="cs-CZ" dirty="0"/>
          </a:p>
          <a:p>
            <a:pPr marL="0" indent="0">
              <a:buNone/>
            </a:pPr>
            <a:r>
              <a:rPr lang="cs-CZ" b="1" dirty="0"/>
              <a:t>Emocionální faktory</a:t>
            </a:r>
            <a:endParaRPr lang="cs-CZ" dirty="0"/>
          </a:p>
          <a:p>
            <a:r>
              <a:rPr lang="cs-CZ" dirty="0"/>
              <a:t>U pacientů s poruchami příjmu potravy se velmi často vyskytují deprese a úzkostné stavy. Většina depresivních a úzkostných příznaků je přímo spojena s obavami o postavu a tělesnou hmotnost. Symptomy deprese jsou vysvětlené jako důsledky různých zdravotních, psychických a sociálních problémů spojených s malnutricí a poruchami sebekontroly. Většina depresivních a úzkostných příznaků je přímo spojena s obavami o postavu a tělesnou hmotnost. Časté pocity méněcennosti u bulimiků souvisí se selháním kontroly nad příjmem potravy a s neschopností dosáhnout přijatelné tělesné hmotnosti, jakou by si přáli. U anorektiků jsou nejčastější zaznamenané depresivní a obsedantní příznaky. Některé výsledky studií naznačují, že depresivní rysy a afektivní porucha mohou hrát důležitou úlohu jako predisponující faktor poruch přijímání potravy (KRCH, 2005).</a:t>
            </a:r>
          </a:p>
          <a:p>
            <a:endParaRPr lang="cs-CZ" dirty="0"/>
          </a:p>
        </p:txBody>
      </p:sp>
    </p:spTree>
    <p:extLst>
      <p:ext uri="{BB962C8B-B14F-4D97-AF65-F5344CB8AC3E}">
        <p14:creationId xmlns:p14="http://schemas.microsoft.com/office/powerpoint/2010/main" val="41869116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49AAF35-F572-4455-B5AF-262D19CB5A32}"/>
              </a:ext>
            </a:extLst>
          </p:cNvPr>
          <p:cNvSpPr>
            <a:spLocks noGrp="1"/>
          </p:cNvSpPr>
          <p:nvPr>
            <p:ph idx="1"/>
          </p:nvPr>
        </p:nvSpPr>
        <p:spPr>
          <a:xfrm>
            <a:off x="0" y="89806"/>
            <a:ext cx="12192000" cy="6768193"/>
          </a:xfrm>
        </p:spPr>
        <p:txBody>
          <a:bodyPr>
            <a:normAutofit fontScale="85000" lnSpcReduction="20000"/>
          </a:bodyPr>
          <a:lstStyle/>
          <a:p>
            <a:pPr marL="0" indent="0">
              <a:buNone/>
            </a:pPr>
            <a:r>
              <a:rPr lang="cs-CZ" b="1" dirty="0"/>
              <a:t>Osobnost</a:t>
            </a:r>
            <a:endParaRPr lang="cs-CZ" dirty="0"/>
          </a:p>
          <a:p>
            <a:r>
              <a:rPr lang="cs-CZ" dirty="0"/>
              <a:t>Někteří autoři uvádějí, že jádrem patologických příčin poruch příjmu potravy jsou určité osobnostní rysy nebo specifické poruchy osobnosti. Typičtí anorektici se zaměřuje na dosažení úspěchu, dodržující společenské normy a rodinné hodnoty. Chybí jim ovšem fantazie, vynalézavost a nezávislost. Více kontrolují vlastní emoční chování, respektují společenské a etické normy, jsou přitom méně asertivní. U bulimiku je typická afektivní </a:t>
            </a:r>
            <a:r>
              <a:rPr lang="cs-CZ" dirty="0" err="1"/>
              <a:t>instabilita</a:t>
            </a:r>
            <a:r>
              <a:rPr lang="cs-CZ" dirty="0"/>
              <a:t> a snížená sebekontrola. Hodnocení psychického stavu pacientů s poruchami příjmu potravy může ovšem výrazně ovlivnit psychiatrická hospitalizace, stejně jako i různé psychické a endokrinní abnormality způsobené nutriční nerovnováhou a hladověním. Pomocí výzkumu bylo dokázáno, že anorektičtí pacienti trpí neurotismem, introverzí a úzkostí. Myšlenky na jídlo jsou paradoxně posilňované hladověním. Jedinci trpící poruchami příjmu potravy, jsou vnitřně velmi heterogenní. Často jsou u nich přítomné hysterické rysy, egocentrismus, nízké sebevědomí, přecitlivělost, narcistická porucha osobnosti anebo sociální úzkost. </a:t>
            </a:r>
          </a:p>
          <a:p>
            <a:pPr marL="0" indent="0">
              <a:buNone/>
            </a:pPr>
            <a:endParaRPr lang="cs-CZ" dirty="0"/>
          </a:p>
          <a:p>
            <a:pPr marL="0" indent="0">
              <a:buNone/>
            </a:pPr>
            <a:r>
              <a:rPr lang="cs-CZ" b="1" dirty="0"/>
              <a:t>Závislost na psychoaktivních látkách</a:t>
            </a:r>
            <a:endParaRPr lang="cs-CZ" dirty="0"/>
          </a:p>
          <a:p>
            <a:r>
              <a:rPr lang="cs-CZ" dirty="0"/>
              <a:t>Oslabení sebekontroly, impulzivita, nutkavost nebo nezdrženlivost jsou psychické charakteristiky, které se vyskytují často v souvislosti s abúzem psychoaktivních látek, a jsou typické i při poruchách příjmu potravy. Obě tyto poruchy narušují psychický i sociální život nemocných a jsou spojené s nadměrným zájmem o danou substanci (jídlo, alkohol apod.). Často je přivádějí do izolace a k podvádění. Přejídání se, stejně jako i psychoaktivní látky, jsou používané ke kontrolování emocí a zvládnutí stresu. V obou dvou případech pacienti trpí pocitem neschopnosti přerušit návyk, nekompetentnosti v terapii, ke které jsou velmi často ambivalentní. Alkohol a cigarety se často používají na zahnání hladu a snížení chuti do jídla. Jisté je, že obě poruchy dokonale narušují psychickou pohodu a sociální fungování. </a:t>
            </a:r>
          </a:p>
          <a:p>
            <a:endParaRPr lang="cs-CZ" dirty="0"/>
          </a:p>
        </p:txBody>
      </p:sp>
    </p:spTree>
    <p:extLst>
      <p:ext uri="{BB962C8B-B14F-4D97-AF65-F5344CB8AC3E}">
        <p14:creationId xmlns:p14="http://schemas.microsoft.com/office/powerpoint/2010/main" val="17622240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92281-4639-4029-8A76-B6C9A5CF9900}"/>
              </a:ext>
            </a:extLst>
          </p:cNvPr>
          <p:cNvSpPr>
            <a:spLocks noGrp="1"/>
          </p:cNvSpPr>
          <p:nvPr>
            <p:ph type="title"/>
          </p:nvPr>
        </p:nvSpPr>
        <p:spPr/>
        <p:txBody>
          <a:bodyPr/>
          <a:lstStyle/>
          <a:p>
            <a:r>
              <a:rPr lang="cs-CZ" b="1" dirty="0"/>
              <a:t>Klinický obraz</a:t>
            </a:r>
            <a:br>
              <a:rPr lang="cs-CZ" dirty="0"/>
            </a:br>
            <a:endParaRPr lang="cs-CZ" dirty="0"/>
          </a:p>
        </p:txBody>
      </p:sp>
      <p:sp>
        <p:nvSpPr>
          <p:cNvPr id="3" name="Zástupný symbol pro obsah 2">
            <a:extLst>
              <a:ext uri="{FF2B5EF4-FFF2-40B4-BE49-F238E27FC236}">
                <a16:creationId xmlns:a16="http://schemas.microsoft.com/office/drawing/2014/main" id="{5B168435-3C23-4FDD-9A8E-6E0008A6057B}"/>
              </a:ext>
            </a:extLst>
          </p:cNvPr>
          <p:cNvSpPr>
            <a:spLocks noGrp="1"/>
          </p:cNvSpPr>
          <p:nvPr>
            <p:ph idx="1"/>
          </p:nvPr>
        </p:nvSpPr>
        <p:spPr>
          <a:xfrm>
            <a:off x="172676" y="1279376"/>
            <a:ext cx="11745920" cy="5474626"/>
          </a:xfrm>
        </p:spPr>
        <p:txBody>
          <a:bodyPr>
            <a:normAutofit fontScale="92500" lnSpcReduction="20000"/>
          </a:bodyPr>
          <a:lstStyle/>
          <a:p>
            <a:r>
              <a:rPr lang="cs-CZ" dirty="0"/>
              <a:t>Klinický obraz se ve 30-40 % případů mentální anorexie mění v bulimický typ a více než polovina pacientů s mentální bulimií uvádí kratší nebo delší období anorexie v anamnéze. </a:t>
            </a:r>
          </a:p>
          <a:p>
            <a:r>
              <a:rPr lang="cs-CZ" dirty="0"/>
              <a:t>Přibližně 10 až 20 % nemocných s poruchou příjmu potravy zůstává nezlepšeno a postupně přibývají další psychopatologie a zdravotní obtíže.</a:t>
            </a:r>
          </a:p>
          <a:p>
            <a:r>
              <a:rPr lang="cs-CZ" dirty="0"/>
              <a:t> Poruchy příjmu potravy mohou způsobovat řadu zdravotních komplikací, které souvisí především s váhovým úbytkem a nedostatečnou výživou nebo jsou důsledky zvracení, nadužívání projímadel nebo diuretik. </a:t>
            </a:r>
          </a:p>
          <a:p>
            <a:r>
              <a:rPr lang="cs-CZ" dirty="0"/>
              <a:t>Velká část nemocných má různé srdeční obtíže, které jsou způsobeny snížením bazálního metabolismu nebo souvisí s narušením elektrolytové rovnováhy u pacientek, které zvrací. </a:t>
            </a:r>
          </a:p>
          <a:p>
            <a:r>
              <a:rPr lang="cs-CZ" dirty="0"/>
              <a:t>Častým důsledkem váhového úbytku je citlivost na chlad, únavnost, poruchy cirkulace a osteoporóza. </a:t>
            </a:r>
          </a:p>
          <a:p>
            <a:r>
              <a:rPr lang="cs-CZ" dirty="0"/>
              <a:t>Nebezpečí podvýživy a dehydratace výrazně vzrůstá s klesajícím věkem a klesající tělesnou hmotností nemocného. </a:t>
            </a:r>
          </a:p>
          <a:p>
            <a:endParaRPr lang="cs-CZ" dirty="0"/>
          </a:p>
        </p:txBody>
      </p:sp>
    </p:spTree>
    <p:extLst>
      <p:ext uri="{BB962C8B-B14F-4D97-AF65-F5344CB8AC3E}">
        <p14:creationId xmlns:p14="http://schemas.microsoft.com/office/powerpoint/2010/main" val="18145967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99E47-D263-44C0-BD35-5FEB8598C910}"/>
              </a:ext>
            </a:extLst>
          </p:cNvPr>
          <p:cNvSpPr>
            <a:spLocks noGrp="1"/>
          </p:cNvSpPr>
          <p:nvPr>
            <p:ph type="title"/>
          </p:nvPr>
        </p:nvSpPr>
        <p:spPr/>
        <p:txBody>
          <a:bodyPr/>
          <a:lstStyle/>
          <a:p>
            <a:r>
              <a:rPr lang="cs-CZ" b="1" dirty="0"/>
              <a:t>Léčba poruch příjmu potravy </a:t>
            </a:r>
            <a:br>
              <a:rPr lang="cs-CZ" dirty="0"/>
            </a:br>
            <a:endParaRPr lang="cs-CZ" dirty="0"/>
          </a:p>
        </p:txBody>
      </p:sp>
      <p:sp>
        <p:nvSpPr>
          <p:cNvPr id="3" name="Zástupný symbol pro obsah 2">
            <a:extLst>
              <a:ext uri="{FF2B5EF4-FFF2-40B4-BE49-F238E27FC236}">
                <a16:creationId xmlns:a16="http://schemas.microsoft.com/office/drawing/2014/main" id="{68138457-37CA-4910-BE99-C9E1CD5FEA4A}"/>
              </a:ext>
            </a:extLst>
          </p:cNvPr>
          <p:cNvSpPr>
            <a:spLocks noGrp="1"/>
          </p:cNvSpPr>
          <p:nvPr>
            <p:ph idx="1"/>
          </p:nvPr>
        </p:nvSpPr>
        <p:spPr>
          <a:xfrm>
            <a:off x="0" y="1102179"/>
            <a:ext cx="12191999" cy="5821135"/>
          </a:xfrm>
        </p:spPr>
        <p:txBody>
          <a:bodyPr>
            <a:normAutofit fontScale="77500" lnSpcReduction="20000"/>
          </a:bodyPr>
          <a:lstStyle/>
          <a:p>
            <a:r>
              <a:rPr lang="cs-CZ" dirty="0"/>
              <a:t>Podstata léčby poruch příjmu potravy spočívá ve všestranném přístupu, který bere v úvahu heterogennost nemocných s poruchami příjmu potravy a jejich rozdílné biologické, psychologické a sociální potřeby. </a:t>
            </a:r>
          </a:p>
          <a:p>
            <a:r>
              <a:rPr lang="cs-CZ" dirty="0"/>
              <a:t>změna nevhodných postojů a návyků, a na </a:t>
            </a:r>
          </a:p>
          <a:p>
            <a:r>
              <a:rPr lang="cs-CZ" dirty="0"/>
              <a:t>potlačení vlivů, které je posilují nebo brání potřebné změně. </a:t>
            </a:r>
          </a:p>
          <a:p>
            <a:r>
              <a:rPr lang="cs-CZ" dirty="0"/>
              <a:t>Nemocnému je nabízená maximální zodpovědnost v léčbě, </a:t>
            </a:r>
          </a:p>
          <a:p>
            <a:r>
              <a:rPr lang="cs-CZ" dirty="0"/>
              <a:t>je posilováno jeho sebevědomí a </a:t>
            </a:r>
          </a:p>
          <a:p>
            <a:r>
              <a:rPr lang="cs-CZ" dirty="0"/>
              <a:t>pozitivní zkušenost s vlastním tělem. </a:t>
            </a:r>
          </a:p>
          <a:p>
            <a:r>
              <a:rPr lang="cs-CZ" dirty="0"/>
              <a:t>Možnost léčebných postupů, hlavně psychoterapeutických, se v posledních letech výrazně rozšířila. </a:t>
            </a:r>
          </a:p>
          <a:p>
            <a:r>
              <a:rPr lang="cs-CZ" dirty="0"/>
              <a:t>Terapie poruch příjmu potravy se v poslední době přiklání k používání různých terapeutických přístupů s ohledem na klinické rysy pacienta a podle jeho reakcí na jednotlivé druhy poskytované léčby. </a:t>
            </a:r>
          </a:p>
          <a:p>
            <a:r>
              <a:rPr lang="cs-CZ" dirty="0"/>
              <a:t>Nejčastěji je používaná psychoterapie ve spojení s farmakoterapií. </a:t>
            </a:r>
          </a:p>
          <a:p>
            <a:r>
              <a:rPr lang="cs-CZ" dirty="0"/>
              <a:t>Prvořadým cílem léčby je změnit jídelní chování pacienta, oslabovat jeho nevhodná očekávání, a v případě vyhublosti zvýšit jeho tělesnou hmotnost. </a:t>
            </a:r>
          </a:p>
          <a:p>
            <a:r>
              <a:rPr lang="cs-CZ" dirty="0"/>
              <a:t>Pacient se postupně učí neustupovat strachu z tloušťky, vydržet nepříjemné pocity spojené s příjmem potravy a relativizovat nepřiměřené ambice týkající se sebekontroly, jídla i tělesných proporcí.</a:t>
            </a:r>
          </a:p>
          <a:p>
            <a:endParaRPr lang="cs-CZ" dirty="0"/>
          </a:p>
        </p:txBody>
      </p:sp>
    </p:spTree>
    <p:extLst>
      <p:ext uri="{BB962C8B-B14F-4D97-AF65-F5344CB8AC3E}">
        <p14:creationId xmlns:p14="http://schemas.microsoft.com/office/powerpoint/2010/main" val="10501874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7D24DA-6916-4913-9760-7141D48C7970}"/>
              </a:ext>
            </a:extLst>
          </p:cNvPr>
          <p:cNvSpPr>
            <a:spLocks noGrp="1"/>
          </p:cNvSpPr>
          <p:nvPr>
            <p:ph type="title"/>
          </p:nvPr>
        </p:nvSpPr>
        <p:spPr/>
        <p:txBody>
          <a:bodyPr/>
          <a:lstStyle/>
          <a:p>
            <a:r>
              <a:rPr lang="cs-CZ" b="1" dirty="0"/>
              <a:t>Hospitalizace</a:t>
            </a:r>
            <a:br>
              <a:rPr lang="cs-CZ" dirty="0"/>
            </a:br>
            <a:endParaRPr lang="cs-CZ" dirty="0"/>
          </a:p>
        </p:txBody>
      </p:sp>
      <p:sp>
        <p:nvSpPr>
          <p:cNvPr id="3" name="Zástupný symbol pro obsah 2">
            <a:extLst>
              <a:ext uri="{FF2B5EF4-FFF2-40B4-BE49-F238E27FC236}">
                <a16:creationId xmlns:a16="http://schemas.microsoft.com/office/drawing/2014/main" id="{5ED830DB-301F-4B4D-BE2D-73473CF6BA28}"/>
              </a:ext>
            </a:extLst>
          </p:cNvPr>
          <p:cNvSpPr>
            <a:spLocks noGrp="1"/>
          </p:cNvSpPr>
          <p:nvPr>
            <p:ph idx="1"/>
          </p:nvPr>
        </p:nvSpPr>
        <p:spPr>
          <a:xfrm>
            <a:off x="-106137" y="1191986"/>
            <a:ext cx="12123965" cy="5666013"/>
          </a:xfrm>
        </p:spPr>
        <p:txBody>
          <a:bodyPr>
            <a:normAutofit fontScale="62500" lnSpcReduction="20000"/>
          </a:bodyPr>
          <a:lstStyle/>
          <a:p>
            <a:r>
              <a:rPr lang="cs-CZ" dirty="0"/>
              <a:t>Nejčastějším důvodem k hospitalizaci nemocných s poruchami příjmu potravy je potřeba jejich lékařské stabilizace. V těchto případech je z lékařského hlediska nemocniční léčba nutná, ale nemusí to automaticky znamenat, že se pacient vyléčí. Závazek aktivní spolupráce pacienta je ovšem nevyhnutelný v případě, že hospitalizace je zamýšlená jako důležitý krok v procesu uzdravení. Součástí procesu uzdravení je také pobyt v nemocnici a není zaměřený pouze na fyzickou stránku onemocnění. Soustřeďuje se i na psychické problémy, které poruchu příjmu potravy udržují nebo s ní souvisejí. Získat pacienta k aktivní spolupráci vyžaduje často velmi velké úsilí ve všech fázích léčebného procesu. Při rozhodování o potřebě hospitalizace pacientů s poruchami příjmu potravy existuje několik obecných pravidel. Patří k nim: </a:t>
            </a:r>
          </a:p>
          <a:p>
            <a:r>
              <a:rPr lang="cs-CZ" dirty="0"/>
              <a:t>- nezbytný  návrat k normální tělesné hmotnosti nebo přerušení trvalého úbytku hmotnosti u vyhublých pacientů,</a:t>
            </a:r>
          </a:p>
          <a:p>
            <a:r>
              <a:rPr lang="cs-CZ" dirty="0"/>
              <a:t>- přerušení záchvatu přejídání se, zvracení nebo zneužívaní projímadel v případech, které jsou spojené s vážnými somatickými komplikacemi nebo představují vážné zdravotní ohrožení,</a:t>
            </a:r>
          </a:p>
          <a:p>
            <a:r>
              <a:rPr lang="cs-CZ" dirty="0"/>
              <a:t>- zhodnocení a léčba jiných, potencionálně vážných zdravotních těžkostí,</a:t>
            </a:r>
          </a:p>
          <a:p>
            <a:r>
              <a:rPr lang="cs-CZ" dirty="0"/>
              <a:t>- léčba některých přidružených stavů jakými je těžká deprese, riziko sebepoškozování anebo zneužívání psychoaktivních látek,</a:t>
            </a:r>
          </a:p>
          <a:p>
            <a:r>
              <a:rPr lang="cs-CZ" dirty="0"/>
              <a:t>- pacient nereaguje na aktuální psychologickou léčbu.</a:t>
            </a:r>
          </a:p>
          <a:p>
            <a:pPr marL="0" indent="0">
              <a:buNone/>
            </a:pPr>
            <a:endParaRPr lang="cs-CZ" dirty="0"/>
          </a:p>
          <a:p>
            <a:r>
              <a:rPr lang="cs-CZ" dirty="0"/>
              <a:t>Délka hospitalizace závisí od počtu týdnů nebo měsíců, které jsou nutné k získání alespoň 90 % cílové tělesné váhy. Za předpokladu optimální spolupráce je doporučena rychlost hmotnostního přírůstku okolo jednoho až jednoho a půl kilogramu za týden. Krátkodobá hospitalizace není vhodná pro vyhublé pacienty s mentální anorexií, které je třeba postupně </a:t>
            </a:r>
            <a:r>
              <a:rPr lang="cs-CZ" dirty="0" err="1"/>
              <a:t>realimentovat</a:t>
            </a:r>
            <a:r>
              <a:rPr lang="cs-CZ" dirty="0"/>
              <a:t>. Denní stacionář nebo částečná hospitalizace je pro většinu nemocných výhodnější formou terapie. Tyto programy jsou nesporně ekonomicky výhodnější než plná hospitalizace a zároveň nemocnému nabízejí bezproblémový přechod mezi hospitalizací a ambulantní péčí. Existují různé modely denních léčebných programů, které mají mnoho společných znaků s programy pro hospitalizované pacienty. Hlavní rozdíl je v tom, že pacienti nezůstávají v nemocnici přes noc. </a:t>
            </a:r>
          </a:p>
          <a:p>
            <a:endParaRPr lang="cs-CZ" dirty="0"/>
          </a:p>
        </p:txBody>
      </p:sp>
    </p:spTree>
    <p:extLst>
      <p:ext uri="{BB962C8B-B14F-4D97-AF65-F5344CB8AC3E}">
        <p14:creationId xmlns:p14="http://schemas.microsoft.com/office/powerpoint/2010/main" val="34413191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66B17B1-C48B-4182-8661-278031F06600}"/>
              </a:ext>
            </a:extLst>
          </p:cNvPr>
          <p:cNvSpPr>
            <a:spLocks noGrp="1"/>
          </p:cNvSpPr>
          <p:nvPr>
            <p:ph idx="1"/>
          </p:nvPr>
        </p:nvSpPr>
        <p:spPr>
          <a:xfrm>
            <a:off x="0" y="432708"/>
            <a:ext cx="12192000" cy="6425292"/>
          </a:xfrm>
        </p:spPr>
        <p:txBody>
          <a:bodyPr>
            <a:normAutofit fontScale="85000" lnSpcReduction="20000"/>
          </a:bodyPr>
          <a:lstStyle/>
          <a:p>
            <a:pPr marL="0" indent="0">
              <a:buNone/>
            </a:pPr>
            <a:r>
              <a:rPr lang="cs-CZ" b="1" dirty="0"/>
              <a:t>Ambulantní lékařská péče</a:t>
            </a:r>
            <a:endParaRPr lang="cs-CZ" dirty="0"/>
          </a:p>
          <a:p>
            <a:r>
              <a:rPr lang="cs-CZ" dirty="0"/>
              <a:t>Existují někteří chroničtí nebo nespolupracující pacienti, kteří přešli už několika různými formami léčby a dospěli k tomu, kdy už nechtějí podstoupit další léčbu nebo souhlasí s tím, že další psychoterapie má jen velmi malou naději na úspěch. V těchto případech je třeba uvažovat o „lékařské péči“, která má jiný cíl od psychoterapie. Tato lékařská péče se nezaměřuje na „překonání poruch příjmu potravy“, ale na návrat pacienta do stavu somatické a psychické stability. Může být vykonávaná individuálně nebo ve skupině s týdenními konzultacemi a lékařským dohledem. Lékaři by měli kontrolovat i tělesnou váhu, elektrolyty a jiná životně důležitá kritéria zdravotního stavu.</a:t>
            </a:r>
          </a:p>
          <a:p>
            <a:pPr marL="0" indent="0">
              <a:buNone/>
            </a:pPr>
            <a:r>
              <a:rPr lang="cs-CZ" dirty="0"/>
              <a:t> </a:t>
            </a:r>
          </a:p>
          <a:p>
            <a:pPr marL="0" indent="0">
              <a:buNone/>
            </a:pPr>
            <a:r>
              <a:rPr lang="cs-CZ" b="1" dirty="0"/>
              <a:t>Rodinná terapie</a:t>
            </a:r>
            <a:endParaRPr lang="cs-CZ" dirty="0"/>
          </a:p>
          <a:p>
            <a:r>
              <a:rPr lang="cs-CZ" dirty="0"/>
              <a:t>Léčbou první volby u mladých pacientů a u některých pacientů žijících se svou rodinou je rodinná terapie. V případech, kde jsou v popředí rodinné konflikty</a:t>
            </a:r>
            <a:r>
              <a:rPr lang="cs-CZ" b="1" dirty="0"/>
              <a:t>, </a:t>
            </a:r>
            <a:r>
              <a:rPr lang="cs-CZ" dirty="0"/>
              <a:t>by měla být rodinná terapie</a:t>
            </a:r>
            <a:r>
              <a:rPr lang="cs-CZ" b="1" dirty="0"/>
              <a:t> </a:t>
            </a:r>
            <a:r>
              <a:rPr lang="cs-CZ" dirty="0"/>
              <a:t>považovaná za vhodný doplněk k individuální terapii i u starších pacientů. I když rodinná terapie není základním způsobem léčby, může být podrobné rodinné vyšetření velmi důležité pro plné porozumění některých specifických problémů a pro práci s nimi. Rodinní terapeuti jsou přesvědčeni, že poruchy příjmu potravy často odrážejí určité dysfunkční role, konflikty nebo interakční vzorce v rodině. K doporučení rodinné terapie u mladých pacientů existují teoretické i praktické důvody. Z vyloženě praktického hlediska pacient bydlící doma se svými rodiči má tu výhodu, že příbuzní se o to více snaží podporovat terapeutický cíl. Rodinná terapie může být včleněna do dlouhodobějšího léčebného plánu. </a:t>
            </a:r>
          </a:p>
          <a:p>
            <a:pPr marL="0" indent="0">
              <a:buNone/>
            </a:pPr>
            <a:r>
              <a:rPr lang="cs-CZ" dirty="0"/>
              <a:t> </a:t>
            </a:r>
          </a:p>
          <a:p>
            <a:endParaRPr lang="cs-CZ" dirty="0"/>
          </a:p>
        </p:txBody>
      </p:sp>
    </p:spTree>
    <p:extLst>
      <p:ext uri="{BB962C8B-B14F-4D97-AF65-F5344CB8AC3E}">
        <p14:creationId xmlns:p14="http://schemas.microsoft.com/office/powerpoint/2010/main" val="27748241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EAF2083-2909-40F6-83D7-ED1B44E80627}"/>
              </a:ext>
            </a:extLst>
          </p:cNvPr>
          <p:cNvSpPr>
            <a:spLocks noGrp="1"/>
          </p:cNvSpPr>
          <p:nvPr>
            <p:ph idx="1"/>
          </p:nvPr>
        </p:nvSpPr>
        <p:spPr>
          <a:xfrm>
            <a:off x="73479" y="440870"/>
            <a:ext cx="11960678" cy="6237515"/>
          </a:xfrm>
        </p:spPr>
        <p:txBody>
          <a:bodyPr>
            <a:normAutofit fontScale="70000" lnSpcReduction="20000"/>
          </a:bodyPr>
          <a:lstStyle/>
          <a:p>
            <a:pPr marL="0" indent="0">
              <a:buNone/>
            </a:pPr>
            <a:r>
              <a:rPr lang="cs-CZ" b="1" dirty="0"/>
              <a:t>Psychoterapie</a:t>
            </a:r>
            <a:endParaRPr lang="cs-CZ" dirty="0"/>
          </a:p>
          <a:p>
            <a:r>
              <a:rPr lang="cs-CZ" dirty="0"/>
              <a:t>Psychoterapie se stala běžně uznávanou léčbou mentální anorexie i bulimie. Individuální psychoterapie je terapií doporučovanou těm pacientům, pro které není vzhledem k jejich věku vhodná rodinná terapie a kteří mají středně těžké až vážné příznaky. Psychoterapie vytvořena </a:t>
            </a:r>
            <a:r>
              <a:rPr lang="cs-CZ" b="1" dirty="0" err="1"/>
              <a:t>Fairburnem</a:t>
            </a:r>
            <a:r>
              <a:rPr lang="cs-CZ" dirty="0"/>
              <a:t> a jeho spolupracovníky zdůrazňuje pro mentální bulimii následující hlavní body: </a:t>
            </a:r>
          </a:p>
          <a:p>
            <a:r>
              <a:rPr lang="cs-CZ" dirty="0"/>
              <a:t>vedení záznamů o jídle a záchvatech přejídání se, </a:t>
            </a:r>
          </a:p>
          <a:p>
            <a:r>
              <a:rPr lang="cs-CZ" dirty="0"/>
              <a:t>změna schématu stravovacího chování se - pravidelné vážení, </a:t>
            </a:r>
          </a:p>
          <a:p>
            <a:r>
              <a:rPr lang="cs-CZ" dirty="0"/>
              <a:t>zavedení prevence relapsu.</a:t>
            </a:r>
          </a:p>
          <a:p>
            <a:r>
              <a:rPr lang="cs-CZ" dirty="0"/>
              <a:t>U mentální anorexie trvá psychoterapie obvykle déle než u mentální bulimie a kognitivní intervence se zaměřují na širší cíle, které obsahují různé osobní a interpersonální oblasti. Do dlouhodobé psychoterapie se často začleňují i prvky interpersonální a rodinné terapie. </a:t>
            </a:r>
          </a:p>
          <a:p>
            <a:pPr marL="0" indent="0">
              <a:buNone/>
            </a:pPr>
            <a:r>
              <a:rPr lang="cs-CZ" b="1" dirty="0"/>
              <a:t> </a:t>
            </a:r>
            <a:endParaRPr lang="cs-CZ" dirty="0"/>
          </a:p>
          <a:p>
            <a:pPr marL="0" indent="0">
              <a:buNone/>
            </a:pPr>
            <a:r>
              <a:rPr lang="cs-CZ" b="1" dirty="0"/>
              <a:t>Kognitivně-behaviorální terapie</a:t>
            </a:r>
            <a:endParaRPr lang="cs-CZ" dirty="0"/>
          </a:p>
          <a:p>
            <a:r>
              <a:rPr lang="cs-CZ" dirty="0"/>
              <a:t>Kognitivně-behaviorální terapie (KBT) představuje jeden ze základních směrů současné psychoterapie, který zhruba v 70. letech 20. století vznikl integrací přístupů behaviorální a kognitivní terapie. KBT vychází z teorie, že příčnou problémů je nevhodné chování a myšlení, které je naučené a udržované vnějšími a vnitřními faktory. V terapii se může klient toto chybné chování a myšlení odnaučit, přeučit nebo se může naučit novým, vhodnějším způsobům řešení problému. Kromě změny chování se terapie zaměřuje na ovlivňování emocí a kognitivních procesů, které jsou s nežádoucími projevy spjaty. KBT se stala běžně uznávanou léčbou mentální bulimie a vytváří teoretické základy pro značnou část léčby mentální anorexie. Individuální KBT je terapií doporučovanou těm pacientům, pro které není vzhledem k jejich věku vhodná rodinná terapie a kteří mají středně těžké až vážné příznaky. </a:t>
            </a:r>
          </a:p>
          <a:p>
            <a:endParaRPr lang="cs-CZ" dirty="0"/>
          </a:p>
        </p:txBody>
      </p:sp>
    </p:spTree>
    <p:extLst>
      <p:ext uri="{BB962C8B-B14F-4D97-AF65-F5344CB8AC3E}">
        <p14:creationId xmlns:p14="http://schemas.microsoft.com/office/powerpoint/2010/main" val="17663817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67F8C22-147F-4FA0-BC81-7AA5A28AD940}"/>
              </a:ext>
            </a:extLst>
          </p:cNvPr>
          <p:cNvSpPr>
            <a:spLocks noGrp="1"/>
          </p:cNvSpPr>
          <p:nvPr>
            <p:ph idx="1"/>
          </p:nvPr>
        </p:nvSpPr>
        <p:spPr>
          <a:xfrm>
            <a:off x="65314" y="310242"/>
            <a:ext cx="12126686" cy="6662057"/>
          </a:xfrm>
        </p:spPr>
        <p:txBody>
          <a:bodyPr>
            <a:normAutofit fontScale="85000" lnSpcReduction="20000"/>
          </a:bodyPr>
          <a:lstStyle/>
          <a:p>
            <a:pPr marL="0" indent="0">
              <a:buNone/>
            </a:pPr>
            <a:r>
              <a:rPr lang="cs-CZ" b="1" dirty="0"/>
              <a:t>Interpersonální psychoterapie</a:t>
            </a:r>
            <a:endParaRPr lang="cs-CZ" dirty="0"/>
          </a:p>
          <a:p>
            <a:r>
              <a:rPr lang="cs-CZ" dirty="0"/>
              <a:t>Věnuje pozornost současným mezilidským vztahům jako zdroji potíží pacienta. Vede pacienta k objevení a pochopení souvislostí mezi jeho příznaky a mezilidskými vztahy a pak k poznání, jak se na problémových, konfliktních, frustrujících či traumatizujících vztazích sám podílí svými vlastními postoji a reakcemi, svým způsobem prožívání a chování. Tato metoda věnuje pozornost i tomu, z čeho současné nevhodné reakce v mezilidských vztazích vyplývají, jak se na nich podílí nedostatečně nebo nevhodně zpracované zážitky z minulosti. </a:t>
            </a:r>
          </a:p>
          <a:p>
            <a:pPr marL="0" indent="0">
              <a:buNone/>
            </a:pPr>
            <a:r>
              <a:rPr lang="cs-CZ" b="1" dirty="0"/>
              <a:t> </a:t>
            </a:r>
            <a:endParaRPr lang="cs-CZ" dirty="0"/>
          </a:p>
          <a:p>
            <a:pPr marL="0" indent="0">
              <a:buNone/>
            </a:pPr>
            <a:r>
              <a:rPr lang="cs-CZ" b="1" dirty="0"/>
              <a:t>Farmakoterapie</a:t>
            </a:r>
            <a:endParaRPr lang="cs-CZ" dirty="0"/>
          </a:p>
          <a:p>
            <a:r>
              <a:rPr lang="cs-CZ" dirty="0"/>
              <a:t>Převažuje všeobecný názor, že nejvhodnější kombinací při léčbě poruch příjmu potravy je psychoterapie s farmakoterapií. O farmakoterapii by se mělo uvažovat hlavně u mentální bulimie nebo u záchvatovitého přejídání se, když neuspěje kognitivně behaviorální terapie. Doporučuje se proto, aby farmakoterapie u pacientů s mentální bulimií nebyla hlavním způsobem terapie z těchto důvodů: </a:t>
            </a:r>
          </a:p>
          <a:p>
            <a:r>
              <a:rPr lang="cs-CZ" dirty="0"/>
              <a:t>účinnost psychologických intervencí,</a:t>
            </a:r>
          </a:p>
          <a:p>
            <a:r>
              <a:rPr lang="cs-CZ" dirty="0"/>
              <a:t>riziko vedlejších účinků léků,</a:t>
            </a:r>
          </a:p>
          <a:p>
            <a:r>
              <a:rPr lang="cs-CZ" dirty="0"/>
              <a:t>vysoké procento relapsů po vysazení léků.</a:t>
            </a:r>
          </a:p>
          <a:p>
            <a:r>
              <a:rPr lang="cs-CZ" dirty="0"/>
              <a:t>Antidepresiva by se měly brát jako vhodný doplněk pro pacienty s anorexií a bulimií u kterých není účinná psychosociální terapie.</a:t>
            </a:r>
          </a:p>
          <a:p>
            <a:endParaRPr lang="cs-CZ" dirty="0"/>
          </a:p>
        </p:txBody>
      </p:sp>
    </p:spTree>
    <p:extLst>
      <p:ext uri="{BB962C8B-B14F-4D97-AF65-F5344CB8AC3E}">
        <p14:creationId xmlns:p14="http://schemas.microsoft.com/office/powerpoint/2010/main" val="16118550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54A7F41-6426-4CB9-B319-7DC52903F383}"/>
              </a:ext>
            </a:extLst>
          </p:cNvPr>
          <p:cNvSpPr>
            <a:spLocks noGrp="1"/>
          </p:cNvSpPr>
          <p:nvPr>
            <p:ph idx="1"/>
          </p:nvPr>
        </p:nvSpPr>
        <p:spPr>
          <a:xfrm>
            <a:off x="179613" y="236764"/>
            <a:ext cx="11895365" cy="6498772"/>
          </a:xfrm>
        </p:spPr>
        <p:txBody>
          <a:bodyPr>
            <a:normAutofit fontScale="92500" lnSpcReduction="20000"/>
          </a:bodyPr>
          <a:lstStyle/>
          <a:p>
            <a:pPr marL="0" indent="0">
              <a:buNone/>
            </a:pPr>
            <a:r>
              <a:rPr lang="cs-CZ" b="1" dirty="0"/>
              <a:t>Záchvatovité přejídání</a:t>
            </a:r>
            <a:endParaRPr lang="cs-CZ" dirty="0"/>
          </a:p>
          <a:p>
            <a:r>
              <a:rPr lang="cs-CZ" dirty="0"/>
              <a:t>Neexistuje žádný jednoduchý test, pomocí kterého bychom mohli s určitostí zjistit, zda někdo trpí záchvatovitým přejídáním. </a:t>
            </a:r>
            <a:r>
              <a:rPr lang="cs-CZ" b="1" dirty="0"/>
              <a:t>Jedna z definic záchvatovitého přejídání uvádí, že celý den postižené osoby se točí kolem jídla. Téměř všechny její nejintenzivnější pocity - strach, pocit viny, očekávání, potěšení - souvisejí s jídlem. </a:t>
            </a:r>
            <a:r>
              <a:rPr lang="cs-CZ" dirty="0"/>
              <a:t>Těší se na jídlo, cítí se provinile, protože snědla něco sladkého, bojí se, že se přestane ovládat a bude mít záchvat přejídání. Záchvat přejídání znamená konzumaci velkého množství jídla během krátkého časového období. </a:t>
            </a:r>
            <a:r>
              <a:rPr lang="cs-CZ" b="1" dirty="0"/>
              <a:t>Postižená osoba pokračuje v jídle i potom, co utišila svůj hlad.</a:t>
            </a:r>
            <a:r>
              <a:rPr lang="cs-CZ" dirty="0"/>
              <a:t> Když nakonec přece jen přestanou jíst, je jim už většinou nevolno a cítí se plně. Nedokáží se ale zastavit dřív, dokud nesnědí to své určité množství jídla. Jiní prostě jedí obrovské porce jídla nebo jedí velmi často. </a:t>
            </a:r>
            <a:r>
              <a:rPr lang="cs-CZ" b="1" dirty="0"/>
              <a:t>Jedí způsobem, který vypadá poměrně normálně, ale jejich vztah k jídlu neurčuje hlad nebo snad dokonce potěšení z jídla, ale je ovládán úzkostí, strachem, pocitem frustrace nebo hněvu. </a:t>
            </a:r>
            <a:r>
              <a:rPr lang="cs-CZ" dirty="0"/>
              <a:t>Při záchvatovitém přejídání lidé obvykle </a:t>
            </a:r>
            <a:r>
              <a:rPr lang="cs-CZ" b="1" dirty="0"/>
              <a:t>nemívají z jídla žádné zvláštní potěšení, po jídle se cítí provinile a zahanbeně. </a:t>
            </a:r>
            <a:r>
              <a:rPr lang="cs-CZ" dirty="0"/>
              <a:t> </a:t>
            </a:r>
            <a:r>
              <a:rPr lang="cs-CZ" b="1" dirty="0"/>
              <a:t>Někdy cítí, že způsob, kterým jedí, je dokladem jejich naprostého nedostatku sebekontroly, dokladem, že svůj život nezvládají.</a:t>
            </a:r>
            <a:r>
              <a:rPr lang="cs-CZ" dirty="0"/>
              <a:t> Někdy mají pocit méněcennosti nebo závisti vůči lidem, kteří vypadají, že si s jídlem dovedou poradit lépe. Záchvatovité přejídání může zároveň znamenat nutkavé dodržování diet. Pro postižené osoby je jídlo zdrojem strachu a úzkosti, jejich veškeré úvahy a prožitky se soustřeďují na jídlo.</a:t>
            </a:r>
          </a:p>
          <a:p>
            <a:endParaRPr lang="cs-CZ" dirty="0"/>
          </a:p>
        </p:txBody>
      </p:sp>
    </p:spTree>
    <p:extLst>
      <p:ext uri="{BB962C8B-B14F-4D97-AF65-F5344CB8AC3E}">
        <p14:creationId xmlns:p14="http://schemas.microsoft.com/office/powerpoint/2010/main" val="101020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EC9A4-0E73-4B9C-8AEB-A779C530C03C}"/>
              </a:ext>
            </a:extLst>
          </p:cNvPr>
          <p:cNvSpPr>
            <a:spLocks noGrp="1"/>
          </p:cNvSpPr>
          <p:nvPr>
            <p:ph type="title"/>
          </p:nvPr>
        </p:nvSpPr>
        <p:spPr>
          <a:xfrm>
            <a:off x="838200" y="78798"/>
            <a:ext cx="10515600" cy="1325563"/>
          </a:xfrm>
        </p:spPr>
        <p:txBody>
          <a:bodyPr/>
          <a:lstStyle/>
          <a:p>
            <a:r>
              <a:rPr lang="cs-CZ" b="1" dirty="0"/>
              <a:t>Bílkoviny - proteiny</a:t>
            </a:r>
            <a:br>
              <a:rPr lang="cs-CZ" dirty="0"/>
            </a:br>
            <a:endParaRPr lang="cs-CZ" dirty="0"/>
          </a:p>
        </p:txBody>
      </p:sp>
      <p:sp>
        <p:nvSpPr>
          <p:cNvPr id="3" name="Zástupný symbol pro obsah 2">
            <a:extLst>
              <a:ext uri="{FF2B5EF4-FFF2-40B4-BE49-F238E27FC236}">
                <a16:creationId xmlns:a16="http://schemas.microsoft.com/office/drawing/2014/main" id="{062D5FEA-3BD0-4FE8-8906-052CAD4A6338}"/>
              </a:ext>
            </a:extLst>
          </p:cNvPr>
          <p:cNvSpPr>
            <a:spLocks noGrp="1"/>
          </p:cNvSpPr>
          <p:nvPr>
            <p:ph idx="1"/>
          </p:nvPr>
        </p:nvSpPr>
        <p:spPr>
          <a:xfrm>
            <a:off x="249382" y="757382"/>
            <a:ext cx="11739418" cy="6100618"/>
          </a:xfrm>
        </p:spPr>
        <p:txBody>
          <a:bodyPr>
            <a:normAutofit fontScale="55000" lnSpcReduction="20000"/>
          </a:bodyPr>
          <a:lstStyle/>
          <a:p>
            <a:r>
              <a:rPr lang="cs-CZ" dirty="0"/>
              <a:t>Bílkoviny tvoří strukturu živých organizmů. </a:t>
            </a:r>
          </a:p>
          <a:p>
            <a:r>
              <a:rPr lang="cs-CZ" dirty="0"/>
              <a:t>Patří k základním biologickým makromolekulám, které jsou složené z polypeptidových řetězců a obsahují 100-2000 aminokyselinových zbytků spojených peptidovou vazbou. </a:t>
            </a:r>
          </a:p>
          <a:p>
            <a:r>
              <a:rPr lang="cs-CZ" dirty="0"/>
              <a:t>K dalším funkcím bílkovin patří výživa, molekulární transport, motilita, imunita, řízení metabolismu a řada jiných. </a:t>
            </a:r>
          </a:p>
          <a:p>
            <a:r>
              <a:rPr lang="cs-CZ" dirty="0"/>
              <a:t>Potravou přijímané bílkoviny jsou nezbytné pro zdroj </a:t>
            </a:r>
            <a:r>
              <a:rPr lang="cs-CZ" b="1" dirty="0"/>
              <a:t>dusíku</a:t>
            </a:r>
            <a:r>
              <a:rPr lang="cs-CZ" dirty="0"/>
              <a:t>, </a:t>
            </a:r>
            <a:r>
              <a:rPr lang="cs-CZ" b="1" dirty="0"/>
              <a:t>síry</a:t>
            </a:r>
            <a:r>
              <a:rPr lang="cs-CZ" dirty="0"/>
              <a:t> a </a:t>
            </a:r>
            <a:r>
              <a:rPr lang="cs-CZ" b="1" dirty="0"/>
              <a:t>esenciálních aminokyselin</a:t>
            </a:r>
            <a:r>
              <a:rPr lang="cs-CZ" dirty="0"/>
              <a:t>, které si lidský organizmus není schopen sám vytvořit. </a:t>
            </a:r>
          </a:p>
          <a:p>
            <a:r>
              <a:rPr lang="cs-CZ" dirty="0"/>
              <a:t>Po příjmu bílkovin dochází k vstřebávání aminokyselin v tenkém střevě, ke zvýšení aktuálních zásob použitelných pro spojení vlastních bílkovin, a tím zpomalení rychlosti celotělového bílkovinného poklesu. </a:t>
            </a:r>
          </a:p>
          <a:p>
            <a:r>
              <a:rPr lang="cs-CZ" dirty="0"/>
              <a:t>Při posuzování kvality přijímaných bílkovin v potravě je důležité definovat výživovou hodnotu, která je daná zastoupením aminokyselin a jejich využitelnosti. </a:t>
            </a:r>
          </a:p>
          <a:p>
            <a:r>
              <a:rPr lang="cs-CZ" dirty="0"/>
              <a:t>Výživová hodnota každé bílkoviny se určuje pomocí tzv. </a:t>
            </a:r>
            <a:r>
              <a:rPr lang="cs-CZ" b="1" dirty="0"/>
              <a:t>aminokyselinového skóre</a:t>
            </a:r>
            <a:r>
              <a:rPr lang="cs-CZ" dirty="0"/>
              <a:t>. To představuje poměrné zastoupení konkrétní esenciální aminokyseliny ve vyšetřované bílkovině a srovnává se s jejím zastoupením v ideálním (referenčním) proteinu například vaječné bílkovině. </a:t>
            </a:r>
          </a:p>
          <a:p>
            <a:r>
              <a:rPr lang="cs-CZ" dirty="0"/>
              <a:t>Kvalitu bílkovin lze hodnotit dalšími způsoby</a:t>
            </a:r>
          </a:p>
          <a:p>
            <a:pPr lvl="1"/>
            <a:r>
              <a:rPr lang="cs-CZ" dirty="0"/>
              <a:t>například zjištěním zadrženého dusíku, </a:t>
            </a:r>
          </a:p>
          <a:p>
            <a:pPr lvl="1"/>
            <a:r>
              <a:rPr lang="cs-CZ" dirty="0"/>
              <a:t>čistá využitelnost bílkoviny, biologická hodnota a stravitelnost,</a:t>
            </a:r>
          </a:p>
          <a:p>
            <a:pPr lvl="1"/>
            <a:r>
              <a:rPr lang="cs-CZ" dirty="0"/>
              <a:t>účinný poměr proteinů, </a:t>
            </a:r>
          </a:p>
          <a:p>
            <a:pPr lvl="1"/>
            <a:r>
              <a:rPr lang="cs-CZ" dirty="0"/>
              <a:t>aminokyselinový index apod. </a:t>
            </a:r>
          </a:p>
          <a:p>
            <a:r>
              <a:rPr lang="cs-CZ" dirty="0"/>
              <a:t>Za hlavní zdroje bílkovin, v ekonomicky vyspělých zemích, považujeme maso, mléko, sýry, mléčné výrobky, vejce, luštěniny, obiloviny, brambory a zeleninu. </a:t>
            </a:r>
          </a:p>
          <a:p>
            <a:r>
              <a:rPr lang="cs-CZ" dirty="0"/>
              <a:t>Podle původu rozdělujeme bílkoviny na </a:t>
            </a:r>
            <a:r>
              <a:rPr lang="cs-CZ" b="1" dirty="0"/>
              <a:t>rostlinné </a:t>
            </a:r>
            <a:r>
              <a:rPr lang="cs-CZ" dirty="0"/>
              <a:t>a </a:t>
            </a:r>
            <a:r>
              <a:rPr lang="cs-CZ" b="1" dirty="0"/>
              <a:t>živočišné</a:t>
            </a:r>
            <a:r>
              <a:rPr lang="cs-CZ" dirty="0"/>
              <a:t>. </a:t>
            </a:r>
          </a:p>
          <a:p>
            <a:r>
              <a:rPr lang="cs-CZ" dirty="0"/>
              <a:t>U smíšené potravy </a:t>
            </a:r>
            <a:r>
              <a:rPr lang="cs-CZ" b="1" dirty="0"/>
              <a:t>kryjí živočišné zdroje</a:t>
            </a:r>
            <a:r>
              <a:rPr lang="cs-CZ" dirty="0"/>
              <a:t> zhruba </a:t>
            </a:r>
            <a:r>
              <a:rPr lang="cs-CZ" b="1" dirty="0"/>
              <a:t>65 %</a:t>
            </a:r>
            <a:r>
              <a:rPr lang="cs-CZ" dirty="0"/>
              <a:t> celkového příjmu bílkovin. Obsahují vyšší obsah esenciálních aminokyselin a jsou lépe vstřebatelné. </a:t>
            </a:r>
          </a:p>
          <a:p>
            <a:r>
              <a:rPr lang="cs-CZ" b="1" dirty="0"/>
              <a:t>Rostlinné zdroje </a:t>
            </a:r>
            <a:r>
              <a:rPr lang="cs-CZ" dirty="0"/>
              <a:t>pokrývají přibližně </a:t>
            </a:r>
            <a:r>
              <a:rPr lang="cs-CZ" b="1" dirty="0"/>
              <a:t>45 % </a:t>
            </a:r>
            <a:r>
              <a:rPr lang="cs-CZ" dirty="0"/>
              <a:t>celkového příjmu bílkovin, z toho </a:t>
            </a:r>
            <a:r>
              <a:rPr lang="cs-CZ" b="1" dirty="0"/>
              <a:t>20 % </a:t>
            </a:r>
            <a:r>
              <a:rPr lang="cs-CZ" dirty="0"/>
              <a:t>kryjí </a:t>
            </a:r>
            <a:r>
              <a:rPr lang="cs-CZ" b="1" dirty="0"/>
              <a:t>obiloviny</a:t>
            </a:r>
            <a:r>
              <a:rPr lang="cs-CZ" dirty="0"/>
              <a:t>. </a:t>
            </a:r>
          </a:p>
          <a:p>
            <a:r>
              <a:rPr lang="cs-CZ" dirty="0"/>
              <a:t>Odlišuji se od živočišných tím, že jsou obvykle omezeny v aminokyselinách, tzn., že určitá aminokyselina není přítomná vůbec nebo koncentračně v minimálním množství. V případě hrazení bílkovin pouze rostlinnými zdroji je nutné požívat stravu pestrou a vzájemně kombinovat jednotlivé zdroje. </a:t>
            </a:r>
          </a:p>
          <a:p>
            <a:endParaRPr lang="cs-CZ" dirty="0"/>
          </a:p>
        </p:txBody>
      </p:sp>
    </p:spTree>
    <p:extLst>
      <p:ext uri="{BB962C8B-B14F-4D97-AF65-F5344CB8AC3E}">
        <p14:creationId xmlns:p14="http://schemas.microsoft.com/office/powerpoint/2010/main" val="24581732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0F970-8273-4A5C-BD8B-B78CDA1F1F15}"/>
              </a:ext>
            </a:extLst>
          </p:cNvPr>
          <p:cNvSpPr>
            <a:spLocks noGrp="1"/>
          </p:cNvSpPr>
          <p:nvPr>
            <p:ph type="title"/>
          </p:nvPr>
        </p:nvSpPr>
        <p:spPr/>
        <p:txBody>
          <a:bodyPr/>
          <a:lstStyle/>
          <a:p>
            <a:r>
              <a:rPr lang="cs-CZ" b="1" dirty="0"/>
              <a:t>Příznaky záchvatovitého přejídání – postižený</a:t>
            </a:r>
            <a:br>
              <a:rPr lang="cs-CZ" b="1" dirty="0"/>
            </a:br>
            <a:endParaRPr lang="cs-CZ" dirty="0"/>
          </a:p>
        </p:txBody>
      </p:sp>
      <p:sp>
        <p:nvSpPr>
          <p:cNvPr id="3" name="Zástupný symbol pro obsah 2">
            <a:extLst>
              <a:ext uri="{FF2B5EF4-FFF2-40B4-BE49-F238E27FC236}">
                <a16:creationId xmlns:a16="http://schemas.microsoft.com/office/drawing/2014/main" id="{763D6706-9176-4B01-84F2-A610554D3AF6}"/>
              </a:ext>
            </a:extLst>
          </p:cNvPr>
          <p:cNvSpPr>
            <a:spLocks noGrp="1"/>
          </p:cNvSpPr>
          <p:nvPr>
            <p:ph sz="half" idx="1"/>
          </p:nvPr>
        </p:nvSpPr>
        <p:spPr>
          <a:xfrm>
            <a:off x="214993" y="1175656"/>
            <a:ext cx="5804807" cy="5625193"/>
          </a:xfrm>
        </p:spPr>
        <p:txBody>
          <a:bodyPr>
            <a:normAutofit fontScale="55000" lnSpcReduction="20000"/>
          </a:bodyPr>
          <a:lstStyle/>
          <a:p>
            <a:r>
              <a:rPr lang="cs-CZ" dirty="0"/>
              <a:t>- tajně nakupuje a konzumuje jídlo,</a:t>
            </a:r>
          </a:p>
          <a:p>
            <a:r>
              <a:rPr lang="cs-CZ" dirty="0"/>
              <a:t>- je zahanbený, pokud je spatřen při jídle,</a:t>
            </a:r>
          </a:p>
          <a:p>
            <a:r>
              <a:rPr lang="cs-CZ" dirty="0"/>
              <a:t>- konzumuje neobvykle velké množství jídla, například celé dorty nebo více chodů najednou,</a:t>
            </a:r>
          </a:p>
          <a:p>
            <a:r>
              <a:rPr lang="cs-CZ" dirty="0"/>
              <a:t>- neustále jí, denně více než tři hlavní jídla a dvě svačiny,</a:t>
            </a:r>
          </a:p>
          <a:p>
            <a:r>
              <a:rPr lang="cs-CZ" dirty="0"/>
              <a:t>- často jí i tehdy, když je úplně plný,</a:t>
            </a:r>
          </a:p>
          <a:p>
            <a:r>
              <a:rPr lang="cs-CZ" dirty="0"/>
              <a:t>- reaguje jídlem na špatné nebo dobré zprávy,</a:t>
            </a:r>
          </a:p>
          <a:p>
            <a:r>
              <a:rPr lang="cs-CZ" dirty="0"/>
              <a:t>- jí, když se nudí, když je nervózní, frustrovaný, rozzlobený nebo osamělý,</a:t>
            </a:r>
          </a:p>
          <a:p>
            <a:r>
              <a:rPr lang="cs-CZ" dirty="0"/>
              <a:t>- celý den si plánuje úplně nebo hlavně podle jídla, </a:t>
            </a:r>
          </a:p>
          <a:p>
            <a:r>
              <a:rPr lang="cs-CZ" dirty="0"/>
              <a:t>- má přátele, se kterými ho spojují jenom společné aktivity, související s jídlem,</a:t>
            </a:r>
          </a:p>
          <a:p>
            <a:r>
              <a:rPr lang="cs-CZ" dirty="0"/>
              <a:t>- má zvláštní rituály, které se týkají potravin a jídla,</a:t>
            </a:r>
          </a:p>
          <a:p>
            <a:r>
              <a:rPr lang="cs-CZ" dirty="0"/>
              <a:t>- bojí se zůstat sám s jídlem,</a:t>
            </a:r>
          </a:p>
          <a:p>
            <a:r>
              <a:rPr lang="cs-CZ" dirty="0"/>
              <a:t>- má silné pocity viny nebo zahanbení ve vztahu k potravinám a jídlu,</a:t>
            </a:r>
          </a:p>
          <a:p>
            <a:r>
              <a:rPr lang="cs-CZ" dirty="0"/>
              <a:t>- střídá období těžkého přejídání s obdobím přísné diety,</a:t>
            </a:r>
          </a:p>
          <a:p>
            <a:r>
              <a:rPr lang="cs-CZ" dirty="0"/>
              <a:t>- neustále se bojí, že bude tlustý.</a:t>
            </a:r>
          </a:p>
          <a:p>
            <a:r>
              <a:rPr lang="cs-CZ" dirty="0"/>
              <a:t>                                 </a:t>
            </a:r>
          </a:p>
        </p:txBody>
      </p:sp>
      <p:sp>
        <p:nvSpPr>
          <p:cNvPr id="4" name="Zástupný symbol pro obsah 3">
            <a:extLst>
              <a:ext uri="{FF2B5EF4-FFF2-40B4-BE49-F238E27FC236}">
                <a16:creationId xmlns:a16="http://schemas.microsoft.com/office/drawing/2014/main" id="{9BD9A30F-E970-4D29-8334-194872EBF6BC}"/>
              </a:ext>
            </a:extLst>
          </p:cNvPr>
          <p:cNvSpPr>
            <a:spLocks noGrp="1"/>
          </p:cNvSpPr>
          <p:nvPr>
            <p:ph sz="half" idx="2"/>
          </p:nvPr>
        </p:nvSpPr>
        <p:spPr>
          <a:xfrm>
            <a:off x="6172199" y="1175656"/>
            <a:ext cx="5804807" cy="5625193"/>
          </a:xfrm>
        </p:spPr>
        <p:txBody>
          <a:bodyPr>
            <a:normAutofit fontScale="55000" lnSpcReduction="20000"/>
          </a:bodyPr>
          <a:lstStyle/>
          <a:p>
            <a:r>
              <a:rPr lang="cs-CZ" dirty="0"/>
              <a:t>Záchvatovitým </a:t>
            </a:r>
            <a:r>
              <a:rPr lang="cs-CZ" b="1" dirty="0"/>
              <a:t>přejídáním trpí převážně ženy</a:t>
            </a:r>
            <a:r>
              <a:rPr lang="cs-CZ" dirty="0"/>
              <a:t>. Porucha se objevuje u lidí všech věkových skupin. Někdy se v rodinách přenáší jako navyklý způsob reakce v určitých emocionálních chvílích, zatímco v jiných rodinách se vyvine pouze u jednoho z členů. Záchvatovité přejídání prochází různými společenskými i kulturními vrstvami. </a:t>
            </a:r>
            <a:r>
              <a:rPr lang="cs-CZ" b="1" dirty="0"/>
              <a:t>Není určováno množstvím jídla nebo tělesnou hmotností, ale způsobem, jakým se člověk ve svém životě vypořádává s jídlem, potravinami a tělesnou hmotností.</a:t>
            </a:r>
            <a:endParaRPr lang="cs-CZ" dirty="0"/>
          </a:p>
          <a:p>
            <a:r>
              <a:rPr lang="cs-CZ" b="1" dirty="0"/>
              <a:t>Zdravotní důsledky záchvatovitého přejídání:</a:t>
            </a:r>
            <a:endParaRPr lang="cs-CZ" dirty="0"/>
          </a:p>
          <a:p>
            <a:r>
              <a:rPr lang="cs-CZ" dirty="0"/>
              <a:t>- obezita-hmotnost alespoň o 25 % vyšší než je normální tělesná hmotnost (dle BMI),</a:t>
            </a:r>
          </a:p>
          <a:p>
            <a:r>
              <a:rPr lang="cs-CZ" dirty="0"/>
              <a:t>- diabetes </a:t>
            </a:r>
            <a:r>
              <a:rPr lang="cs-CZ" dirty="0" err="1"/>
              <a:t>mellitus</a:t>
            </a:r>
            <a:r>
              <a:rPr lang="cs-CZ" dirty="0"/>
              <a:t>,</a:t>
            </a:r>
          </a:p>
          <a:p>
            <a:r>
              <a:rPr lang="cs-CZ" dirty="0"/>
              <a:t>- problémy se srdcem, s krevním oběhem, s tlakem,</a:t>
            </a:r>
          </a:p>
          <a:p>
            <a:r>
              <a:rPr lang="cs-CZ" dirty="0"/>
              <a:t>- náchylnost k infarktu myokardu,</a:t>
            </a:r>
          </a:p>
          <a:p>
            <a:r>
              <a:rPr lang="cs-CZ" dirty="0"/>
              <a:t>- náchylnost k cévní mozkové mrtvici,</a:t>
            </a:r>
          </a:p>
          <a:p>
            <a:r>
              <a:rPr lang="cs-CZ" dirty="0"/>
              <a:t>- problémy s pohyblivostí,</a:t>
            </a:r>
          </a:p>
          <a:p>
            <a:r>
              <a:rPr lang="cs-CZ" dirty="0"/>
              <a:t>- nebezpečí vyústění choroby v další poruchy příjmu potravy - anorexie či bulimie.</a:t>
            </a:r>
          </a:p>
          <a:p>
            <a:r>
              <a:rPr lang="cs-CZ" b="1" dirty="0"/>
              <a:t>Poruchy výživy</a:t>
            </a:r>
            <a:endParaRPr lang="cs-CZ" dirty="0"/>
          </a:p>
          <a:p>
            <a:r>
              <a:rPr lang="cs-CZ" dirty="0"/>
              <a:t>Poruchy výživy jsou v dnešní společnosti jeden z nejčastějších problémů. Poruchy příjmu potravy úzce souvisí s ostatním poruchami výživy, které hraji významnou roli v etiologii poruch příjmu potravy. Následující podkapitoly představují nejčastěji se vyskytující poruchy výživy včetně mentální anorexie a bulimie. </a:t>
            </a:r>
          </a:p>
          <a:p>
            <a:endParaRPr lang="cs-CZ" dirty="0"/>
          </a:p>
        </p:txBody>
      </p:sp>
    </p:spTree>
    <p:extLst>
      <p:ext uri="{BB962C8B-B14F-4D97-AF65-F5344CB8AC3E}">
        <p14:creationId xmlns:p14="http://schemas.microsoft.com/office/powerpoint/2010/main" val="37670341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5CB55-E058-4C02-8BB5-A168B8809C29}"/>
              </a:ext>
            </a:extLst>
          </p:cNvPr>
          <p:cNvSpPr>
            <a:spLocks noGrp="1"/>
          </p:cNvSpPr>
          <p:nvPr>
            <p:ph type="title"/>
          </p:nvPr>
        </p:nvSpPr>
        <p:spPr/>
        <p:txBody>
          <a:bodyPr/>
          <a:lstStyle/>
          <a:p>
            <a:r>
              <a:rPr lang="cs-CZ" b="1" dirty="0"/>
              <a:t>6.1 Mentální anorexie</a:t>
            </a:r>
            <a:br>
              <a:rPr lang="cs-CZ" b="1" dirty="0"/>
            </a:br>
            <a:endParaRPr lang="cs-CZ" dirty="0"/>
          </a:p>
        </p:txBody>
      </p:sp>
      <p:sp>
        <p:nvSpPr>
          <p:cNvPr id="3" name="Zástupný symbol pro obsah 2">
            <a:extLst>
              <a:ext uri="{FF2B5EF4-FFF2-40B4-BE49-F238E27FC236}">
                <a16:creationId xmlns:a16="http://schemas.microsoft.com/office/drawing/2014/main" id="{49F7DEFC-BAEB-41B0-BD81-C0AC5A083C8B}"/>
              </a:ext>
            </a:extLst>
          </p:cNvPr>
          <p:cNvSpPr>
            <a:spLocks noGrp="1"/>
          </p:cNvSpPr>
          <p:nvPr>
            <p:ph idx="1"/>
          </p:nvPr>
        </p:nvSpPr>
        <p:spPr/>
        <p:txBody>
          <a:bodyPr>
            <a:normAutofit fontScale="62500" lnSpcReduction="20000"/>
          </a:bodyPr>
          <a:lstStyle/>
          <a:p>
            <a:pPr marL="0" indent="0">
              <a:buNone/>
            </a:pPr>
            <a:endParaRPr lang="cs-CZ" dirty="0"/>
          </a:p>
          <a:p>
            <a:r>
              <a:rPr lang="cs-CZ" dirty="0"/>
              <a:t>Mentální anorexie je porucha charakterizována zejména </a:t>
            </a:r>
            <a:r>
              <a:rPr lang="cs-CZ" b="1" dirty="0"/>
              <a:t>úmyslným snižováním tělesné hmotnosti</a:t>
            </a:r>
            <a:r>
              <a:rPr lang="cs-CZ" dirty="0"/>
              <a:t>. Jedná se o psychogenní poruchu. Hlavním příznakem je změna postoje k příjmu potravy. Je narušeno vnímání hladu a sytosti. Mentální anorexie</a:t>
            </a:r>
            <a:r>
              <a:rPr lang="cs-CZ" b="1" dirty="0"/>
              <a:t> </a:t>
            </a:r>
            <a:r>
              <a:rPr lang="cs-CZ" dirty="0"/>
              <a:t>se někdy objevuje v podobě </a:t>
            </a:r>
            <a:r>
              <a:rPr lang="cs-CZ" b="1" dirty="0"/>
              <a:t>infantilní anorexie</a:t>
            </a:r>
            <a:r>
              <a:rPr lang="cs-CZ" dirty="0"/>
              <a:t> u dětí předškolního věku. Onemocnění postihuje především dívky a ženy ve věku </a:t>
            </a:r>
            <a:r>
              <a:rPr lang="cs-CZ" b="1" dirty="0"/>
              <a:t>13 až 20 let</a:t>
            </a:r>
            <a:r>
              <a:rPr lang="cs-CZ" dirty="0"/>
              <a:t>, ale postupně dochází ke snižování věkové hranice postižených. Výjimečně se může porucha objevit i po čtyřicítce či padesátce. V současné době je zaznamenáván výskyt této nemoci také u chlapců a mužů. </a:t>
            </a:r>
          </a:p>
          <a:p>
            <a:r>
              <a:rPr lang="cs-CZ" dirty="0"/>
              <a:t>K příčině onemocnění někdy stačí výskyt obezity v rodině, dívka má strach, aby nedopadla jako její rodiče, tak začíná svůj příjem potravy kontrolovat. Predisponujícím faktorem je také struktura rodiny. Zpravidla se jedna o rigidní organizaci rodiny, kde její členové ve snížené míře vyjadřují své emoce. Rodina není moc schopna řešit konfliktní situace. Taktéž se může jednat o dívku, na kterou rodiče nemají čas, je bezproblémová a tímto způsobem se snaží na sebe upoutat pozornost. Většinou se jedná o dívky, které jsou poslušné, úspěšné v oblasti školní i zájmové, často usilují o dokonalost a jsou velmi zodpovědné. </a:t>
            </a:r>
          </a:p>
          <a:p>
            <a:r>
              <a:rPr lang="cs-CZ" dirty="0"/>
              <a:t>Zpočátku onemocnění se dívky snaží zabránit ztloustnutí. Často se jedná pouze o domnělé přibývání na hmotnosti nebo o fyziologický vývoj sekundárních pohlavních znaků. Pacientky odmítají jídlo, až se u nich vyvine nechutenství. Anorektici neodmítají jídlo proto, že by neměli chuť, ale proto, že nechtějí jíst. Jejich averze k jídlu je projevem nesmiřitelného a narušeného postoje ke své tělesné hmotnosti, proporcím a k obezitě. </a:t>
            </a:r>
          </a:p>
          <a:p>
            <a:r>
              <a:rPr lang="cs-CZ" dirty="0"/>
              <a:t> </a:t>
            </a:r>
          </a:p>
          <a:p>
            <a:endParaRPr lang="cs-CZ" dirty="0"/>
          </a:p>
        </p:txBody>
      </p:sp>
    </p:spTree>
    <p:extLst>
      <p:ext uri="{BB962C8B-B14F-4D97-AF65-F5344CB8AC3E}">
        <p14:creationId xmlns:p14="http://schemas.microsoft.com/office/powerpoint/2010/main" val="26169451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EACB7-8B61-4A9D-B519-53FA2D6D4B87}"/>
              </a:ext>
            </a:extLst>
          </p:cNvPr>
          <p:cNvSpPr>
            <a:spLocks noGrp="1"/>
          </p:cNvSpPr>
          <p:nvPr>
            <p:ph type="title"/>
          </p:nvPr>
        </p:nvSpPr>
        <p:spPr>
          <a:xfrm>
            <a:off x="-1" y="365125"/>
            <a:ext cx="12532179" cy="1325563"/>
          </a:xfrm>
        </p:spPr>
        <p:txBody>
          <a:bodyPr/>
          <a:lstStyle/>
          <a:p>
            <a:r>
              <a:rPr lang="cs-CZ" dirty="0"/>
              <a:t>Diagnostická kritéria mentální anorexie lze shrnout do </a:t>
            </a:r>
            <a:r>
              <a:rPr lang="cs-CZ" b="1" dirty="0"/>
              <a:t>tří základních znaků</a:t>
            </a:r>
            <a:endParaRPr lang="cs-CZ" dirty="0"/>
          </a:p>
        </p:txBody>
      </p:sp>
      <p:sp>
        <p:nvSpPr>
          <p:cNvPr id="3" name="Zástupný symbol pro obsah 2">
            <a:extLst>
              <a:ext uri="{FF2B5EF4-FFF2-40B4-BE49-F238E27FC236}">
                <a16:creationId xmlns:a16="http://schemas.microsoft.com/office/drawing/2014/main" id="{EABAD336-468F-415C-9229-4096EAF4868F}"/>
              </a:ext>
            </a:extLst>
          </p:cNvPr>
          <p:cNvSpPr>
            <a:spLocks noGrp="1"/>
          </p:cNvSpPr>
          <p:nvPr>
            <p:ph idx="1"/>
          </p:nvPr>
        </p:nvSpPr>
        <p:spPr>
          <a:xfrm>
            <a:off x="-1" y="1825624"/>
            <a:ext cx="12107637" cy="5032375"/>
          </a:xfrm>
        </p:spPr>
        <p:txBody>
          <a:bodyPr>
            <a:normAutofit fontScale="70000" lnSpcReduction="20000"/>
          </a:bodyPr>
          <a:lstStyle/>
          <a:p>
            <a:pPr marL="0" indent="0">
              <a:buNone/>
            </a:pPr>
            <a:endParaRPr lang="cs-CZ" dirty="0"/>
          </a:p>
          <a:p>
            <a:r>
              <a:rPr lang="cs-CZ" dirty="0"/>
              <a:t>1. Aktivní udržování abnormálně nízké tělesné hmotnosti (pod patnáct procent normální tělesné váhy, což u starších dívek odpovídá váze nižší než 17,5 BMI).</a:t>
            </a:r>
          </a:p>
          <a:p>
            <a:r>
              <a:rPr lang="cs-CZ" dirty="0"/>
              <a:t>2. Strach z tloušťky trvající přes velmi nízkou tělesnou hmotnost.</a:t>
            </a:r>
          </a:p>
          <a:p>
            <a:r>
              <a:rPr lang="cs-CZ" dirty="0"/>
              <a:t>3. Amenorea u žen - pokud neužívají hormonální přípravky (KRCH, 2008, s. 22).</a:t>
            </a:r>
          </a:p>
          <a:p>
            <a:r>
              <a:rPr lang="cs-CZ" dirty="0"/>
              <a:t> </a:t>
            </a:r>
          </a:p>
          <a:p>
            <a:r>
              <a:rPr lang="cs-CZ" dirty="0"/>
              <a:t>Diagnostická kritéria </a:t>
            </a:r>
            <a:r>
              <a:rPr lang="cs-CZ" b="1" dirty="0"/>
              <a:t>dle DSM-IV</a:t>
            </a:r>
            <a:r>
              <a:rPr lang="cs-CZ" dirty="0"/>
              <a:t> (americká národní klasifikace mentálních poruch):</a:t>
            </a:r>
          </a:p>
          <a:p>
            <a:r>
              <a:rPr lang="cs-CZ" dirty="0"/>
              <a:t>1. Odmítání udržet si vyšší tělesnou hmotnost než je minimální úroveň pro danou věkovou skupinu a výšku (například hubnutí, jehož důsledkem je pokles a udržení hmotnosti o 15 % pod odpovídající normou), nebo nedostatečný váhový přírůstek během růstu (jehož důsledkem je tělesná hmotnost o 15 % nižší, než je norma odpovídající výšce a věku).</a:t>
            </a:r>
          </a:p>
          <a:p>
            <a:r>
              <a:rPr lang="cs-CZ" dirty="0"/>
              <a:t>2. Intenzivní obava (strach) z přibírání na váze a ze ztloustnutí, a to i v případě, že jsou pacientky velmi vyhublé.</a:t>
            </a:r>
          </a:p>
          <a:p>
            <a:r>
              <a:rPr lang="cs-CZ" dirty="0"/>
              <a:t>3. Narušené vnímání vlastního těla (tělesné hmotnosti a tvaru postavy), nepřiměřený vliv tvaru postavy a hmotnosti na vlastní sebehodnocení, nebo popírání závažnosti vlastní nízké tělesné hmotnosti.</a:t>
            </a:r>
          </a:p>
          <a:p>
            <a:r>
              <a:rPr lang="cs-CZ" dirty="0"/>
              <a:t>4. U žen absence minimálně tři měsíce za sebou následujících menstruačních cyklů, pokud není další důvod vynechání menstruace (primární nebo sekundární amenorea). (Za amenoreu je považován stav, kdy žena má menstruaci pouze při podávání hormonů, například estrogenu) (KRCH, 2005, s. 17).</a:t>
            </a:r>
          </a:p>
          <a:p>
            <a:endParaRPr lang="cs-CZ" dirty="0"/>
          </a:p>
          <a:p>
            <a:endParaRPr lang="cs-CZ" dirty="0"/>
          </a:p>
        </p:txBody>
      </p:sp>
    </p:spTree>
    <p:extLst>
      <p:ext uri="{BB962C8B-B14F-4D97-AF65-F5344CB8AC3E}">
        <p14:creationId xmlns:p14="http://schemas.microsoft.com/office/powerpoint/2010/main" val="20211004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A9ACD-5B70-4C8C-A435-A90BB61384DF}"/>
              </a:ext>
            </a:extLst>
          </p:cNvPr>
          <p:cNvSpPr>
            <a:spLocks noGrp="1"/>
          </p:cNvSpPr>
          <p:nvPr>
            <p:ph type="title"/>
          </p:nvPr>
        </p:nvSpPr>
        <p:spPr>
          <a:xfrm>
            <a:off x="337457" y="275318"/>
            <a:ext cx="11517086" cy="1325563"/>
          </a:xfrm>
        </p:spPr>
        <p:txBody>
          <a:bodyPr/>
          <a:lstStyle/>
          <a:p>
            <a:r>
              <a:rPr lang="cs-CZ" b="1" dirty="0"/>
              <a:t>Klinické příznaky</a:t>
            </a:r>
            <a:br>
              <a:rPr lang="cs-CZ" dirty="0"/>
            </a:br>
            <a:endParaRPr lang="cs-CZ" dirty="0"/>
          </a:p>
        </p:txBody>
      </p:sp>
      <p:sp>
        <p:nvSpPr>
          <p:cNvPr id="3" name="Zástupný symbol pro obsah 2">
            <a:extLst>
              <a:ext uri="{FF2B5EF4-FFF2-40B4-BE49-F238E27FC236}">
                <a16:creationId xmlns:a16="http://schemas.microsoft.com/office/drawing/2014/main" id="{90A986E7-FF45-42D1-8CC6-99DE132C6984}"/>
              </a:ext>
            </a:extLst>
          </p:cNvPr>
          <p:cNvSpPr>
            <a:spLocks noGrp="1"/>
          </p:cNvSpPr>
          <p:nvPr>
            <p:ph idx="1"/>
          </p:nvPr>
        </p:nvSpPr>
        <p:spPr>
          <a:xfrm>
            <a:off x="146957" y="1110344"/>
            <a:ext cx="11928022" cy="5747656"/>
          </a:xfrm>
        </p:spPr>
        <p:txBody>
          <a:bodyPr>
            <a:normAutofit fontScale="55000" lnSpcReduction="20000"/>
          </a:bodyPr>
          <a:lstStyle/>
          <a:p>
            <a:r>
              <a:rPr lang="cs-CZ" dirty="0"/>
              <a:t>V počátcích se organizmus přizpůsobuje sníženému příjmu potravy. Sníží se především tvorba bílkovin a metabolický obrat. Objeví se hypotermie, bradykardie, hypotenze, </a:t>
            </a:r>
            <a:r>
              <a:rPr lang="cs-CZ" dirty="0" err="1"/>
              <a:t>hypokalémie</a:t>
            </a:r>
            <a:r>
              <a:rPr lang="cs-CZ" dirty="0"/>
              <a:t>. Mění se endokrinní funkce, což se následně projeví </a:t>
            </a:r>
            <a:br>
              <a:rPr lang="cs-CZ" dirty="0"/>
            </a:br>
            <a:r>
              <a:rPr lang="cs-CZ" dirty="0"/>
              <a:t>i v dalších příznacích, například se objevuje ztráta menstruačního cyklu. Postupně se snižuje tělesná hmotnost, mnohdy ve finále dosahuje hodnot okolo 30 kg i méně. Klesá sexuální apetit. Objevuje se suchá kůže. </a:t>
            </a:r>
          </a:p>
          <a:p>
            <a:pPr marL="0" indent="0">
              <a:buNone/>
            </a:pPr>
            <a:endParaRPr lang="cs-CZ" dirty="0"/>
          </a:p>
          <a:p>
            <a:r>
              <a:rPr lang="cs-CZ" b="1" dirty="0"/>
              <a:t>Průvodní znaky anorexie:</a:t>
            </a:r>
          </a:p>
          <a:p>
            <a:r>
              <a:rPr lang="cs-CZ" dirty="0"/>
              <a:t>- ztráta 15 a více procent z normální tělesné hmotnosti,</a:t>
            </a:r>
          </a:p>
          <a:p>
            <a:r>
              <a:rPr lang="cs-CZ" dirty="0"/>
              <a:t>- pravidelný denní příjem nižší než 1 000 kalorií,</a:t>
            </a:r>
          </a:p>
          <a:p>
            <a:r>
              <a:rPr lang="cs-CZ" dirty="0"/>
              <a:t>- ztráta menstruace (běžný průvodní znak hladovění, protože tělo si nemůže dovolit </a:t>
            </a:r>
          </a:p>
          <a:p>
            <a:r>
              <a:rPr lang="cs-CZ" dirty="0"/>
              <a:t>  ztrácet živiny menstruačním krvácením),</a:t>
            </a:r>
          </a:p>
          <a:p>
            <a:r>
              <a:rPr lang="cs-CZ" dirty="0"/>
              <a:t>- odmítání udržet si minimální tělesnou hmotnost (snaha zhubnout i přes nízkou tělesnou hmotnost),</a:t>
            </a:r>
          </a:p>
          <a:p>
            <a:r>
              <a:rPr lang="cs-CZ" dirty="0"/>
              <a:t>- jídlo je vnímáno jako nepřítel,</a:t>
            </a:r>
          </a:p>
          <a:p>
            <a:r>
              <a:rPr lang="cs-CZ" dirty="0"/>
              <a:t>- pocit, že dieta ovládla celý život dotyčné osoby,</a:t>
            </a:r>
          </a:p>
          <a:p>
            <a:r>
              <a:rPr lang="cs-CZ" dirty="0"/>
              <a:t>- neustálé cvičení, někdy i pozdě v noci nebo v jinou zvláštní dobu,</a:t>
            </a:r>
          </a:p>
          <a:p>
            <a:r>
              <a:rPr lang="cs-CZ" dirty="0"/>
              <a:t>- procházení při jídle,</a:t>
            </a:r>
          </a:p>
          <a:p>
            <a:r>
              <a:rPr lang="cs-CZ" dirty="0"/>
              <a:t>- osoba hned po jídle (nebo pokud byla donucena jíst) pospíchá od stolu, aby mohla zvracet,</a:t>
            </a:r>
          </a:p>
          <a:p>
            <a:r>
              <a:rPr lang="cs-CZ" dirty="0"/>
              <a:t>- záchvaty přejídání anebo období přejídání a následného pročišťování, střídaná obdobím hladovění,</a:t>
            </a:r>
          </a:p>
          <a:p>
            <a:r>
              <a:rPr lang="cs-CZ" dirty="0"/>
              <a:t>- neustálý strach z přibývání na váze,</a:t>
            </a:r>
          </a:p>
          <a:p>
            <a:r>
              <a:rPr lang="cs-CZ" dirty="0"/>
              <a:t>- dotyčná osoba si o sobě myslí, že je tlustá, i když jiní tento názor nesdílejí,</a:t>
            </a:r>
          </a:p>
          <a:p>
            <a:r>
              <a:rPr lang="cs-CZ" dirty="0"/>
              <a:t>- intenzivní strach z nadváhy, i když dotyčná osoba není silná, nebo dokonce ztrácí váhu apod.</a:t>
            </a:r>
          </a:p>
          <a:p>
            <a:endParaRPr lang="cs-CZ" dirty="0"/>
          </a:p>
        </p:txBody>
      </p:sp>
    </p:spTree>
    <p:extLst>
      <p:ext uri="{BB962C8B-B14F-4D97-AF65-F5344CB8AC3E}">
        <p14:creationId xmlns:p14="http://schemas.microsoft.com/office/powerpoint/2010/main" val="10680840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B8070A-2AE4-46C9-9552-8003B2006CC1}"/>
              </a:ext>
            </a:extLst>
          </p:cNvPr>
          <p:cNvSpPr>
            <a:spLocks noGrp="1"/>
          </p:cNvSpPr>
          <p:nvPr>
            <p:ph type="title"/>
          </p:nvPr>
        </p:nvSpPr>
        <p:spPr/>
        <p:txBody>
          <a:bodyPr/>
          <a:lstStyle/>
          <a:p>
            <a:r>
              <a:rPr lang="cs-CZ" b="1" dirty="0"/>
              <a:t>Následky spojené s mentální anorexií</a:t>
            </a:r>
            <a:br>
              <a:rPr lang="cs-CZ" dirty="0"/>
            </a:br>
            <a:endParaRPr lang="cs-CZ" dirty="0"/>
          </a:p>
        </p:txBody>
      </p:sp>
      <p:sp>
        <p:nvSpPr>
          <p:cNvPr id="3" name="Zástupný symbol pro obsah 2">
            <a:extLst>
              <a:ext uri="{FF2B5EF4-FFF2-40B4-BE49-F238E27FC236}">
                <a16:creationId xmlns:a16="http://schemas.microsoft.com/office/drawing/2014/main" id="{0B805D28-5A1F-4312-918B-7A08CA217EA7}"/>
              </a:ext>
            </a:extLst>
          </p:cNvPr>
          <p:cNvSpPr>
            <a:spLocks noGrp="1"/>
          </p:cNvSpPr>
          <p:nvPr>
            <p:ph idx="1"/>
          </p:nvPr>
        </p:nvSpPr>
        <p:spPr>
          <a:xfrm>
            <a:off x="-1" y="1298121"/>
            <a:ext cx="12328071" cy="5412922"/>
          </a:xfrm>
        </p:spPr>
        <p:txBody>
          <a:bodyPr>
            <a:normAutofit fontScale="55000" lnSpcReduction="20000"/>
          </a:bodyPr>
          <a:lstStyle/>
          <a:p>
            <a:endParaRPr lang="cs-CZ" dirty="0"/>
          </a:p>
          <a:p>
            <a:r>
              <a:rPr lang="cs-CZ" dirty="0"/>
              <a:t>V rodinách postižených mentální anorexii jsou velmi často narušené rodinné vztahy. Nemocný se uzavírá sám do sebe, dochází k sociální osamělosti a narušení přátelských vztahů. Dívky bývají depresivní. Tento stav je velmi úzce spjat s hladověním. Často se objevují poruchy spánku a koncentrace. Hladovění vede k nedostatku živin a vitaminů. Nastává celkové oslabení obranyschopnosti organizmu. Dochází k odvápnění kosti, což má za následek časté zlomeniny. Menstruace bývá nepravidelná a může její úplné vymizení. Dívky bývají zimomřivé, trpí nízkým tlakem a mají sníženou teplotu. Objevují se srdeční potíže, nepravidelný tep, arytmie. Častá bývá zvýšená kazivost zubů, lámání nehtů a vlasů, zažloutlá a praskající pleť.</a:t>
            </a:r>
          </a:p>
          <a:p>
            <a:pPr marL="0" indent="0">
              <a:buNone/>
            </a:pPr>
            <a:endParaRPr lang="cs-CZ" dirty="0"/>
          </a:p>
          <a:p>
            <a:r>
              <a:rPr lang="cs-CZ" b="1" dirty="0"/>
              <a:t>Léčba</a:t>
            </a:r>
            <a:endParaRPr lang="cs-CZ" dirty="0"/>
          </a:p>
          <a:p>
            <a:r>
              <a:rPr lang="cs-CZ" dirty="0"/>
              <a:t>Léčba je velmi zdlouhavá a komplikovaná. Mnohdy bez úspěchu. Některé stavy končí v psychosomatické invaliditě, popřípadě smrtí. Při léčbě je nepostradatelná mezioborová spolupráce – lékař, psycholog, sestra, nutriční terapeut a další. Usilujeme o změnu ve vnímání sama sebe, změnu postoje k jídlu, nabytí sebevědomí a nezávislosti. Využívá se psychoterapeutických metod. Pacienty se snažíme odpoutat od zvýšené pozornosti ke svému chování za účelem hubnutí. </a:t>
            </a:r>
          </a:p>
          <a:p>
            <a:pPr marL="0" indent="0">
              <a:buNone/>
            </a:pPr>
            <a:endParaRPr lang="cs-CZ" dirty="0"/>
          </a:p>
          <a:p>
            <a:r>
              <a:rPr lang="cs-CZ" dirty="0"/>
              <a:t>Léčebná výživa a její úkoly:</a:t>
            </a:r>
          </a:p>
          <a:p>
            <a:r>
              <a:rPr lang="cs-CZ" dirty="0"/>
              <a:t>- úprava vodního a elektrolytového hospodářství,</a:t>
            </a:r>
          </a:p>
          <a:p>
            <a:r>
              <a:rPr lang="cs-CZ" dirty="0"/>
              <a:t>- pravidelný příjem potravy,</a:t>
            </a:r>
          </a:p>
          <a:p>
            <a:r>
              <a:rPr lang="cs-CZ" dirty="0"/>
              <a:t>- zastavení úbytků tělesné hmotnosti,</a:t>
            </a:r>
          </a:p>
          <a:p>
            <a:r>
              <a:rPr lang="cs-CZ" dirty="0"/>
              <a:t>- respektovat pacientovy preferované potraviny,</a:t>
            </a:r>
          </a:p>
          <a:p>
            <a:r>
              <a:rPr lang="cs-CZ" dirty="0"/>
              <a:t>- zvýšení příjmu bílkovin, vitaminů a minerálních látek,</a:t>
            </a:r>
          </a:p>
          <a:p>
            <a:r>
              <a:rPr lang="cs-CZ" dirty="0"/>
              <a:t>- motivace k dodržování dietních opatření, zaměření na hodnotnou stravu,</a:t>
            </a:r>
          </a:p>
          <a:p>
            <a:r>
              <a:rPr lang="cs-CZ" dirty="0"/>
              <a:t>- v případě potřeby zahájit jiné formy výživy (enterální výživy, parenterální výživa).</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1971781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DFF0-62A1-47B9-B120-C257AD2048A5}"/>
              </a:ext>
            </a:extLst>
          </p:cNvPr>
          <p:cNvSpPr>
            <a:spLocks noGrp="1"/>
          </p:cNvSpPr>
          <p:nvPr>
            <p:ph type="title"/>
          </p:nvPr>
        </p:nvSpPr>
        <p:spPr/>
        <p:txBody>
          <a:bodyPr/>
          <a:lstStyle/>
          <a:p>
            <a:r>
              <a:rPr lang="cs-CZ" b="1" dirty="0"/>
              <a:t>6.2 Mentální bulimie</a:t>
            </a:r>
            <a:br>
              <a:rPr lang="cs-CZ" b="1" dirty="0"/>
            </a:br>
            <a:endParaRPr lang="cs-CZ" dirty="0"/>
          </a:p>
        </p:txBody>
      </p:sp>
      <p:sp>
        <p:nvSpPr>
          <p:cNvPr id="3" name="Zástupný symbol pro obsah 2">
            <a:extLst>
              <a:ext uri="{FF2B5EF4-FFF2-40B4-BE49-F238E27FC236}">
                <a16:creationId xmlns:a16="http://schemas.microsoft.com/office/drawing/2014/main" id="{C2BEF308-1AA4-4814-8D4C-1E138D5FEB94}"/>
              </a:ext>
            </a:extLst>
          </p:cNvPr>
          <p:cNvSpPr>
            <a:spLocks noGrp="1"/>
          </p:cNvSpPr>
          <p:nvPr>
            <p:ph idx="1"/>
          </p:nvPr>
        </p:nvSpPr>
        <p:spPr>
          <a:xfrm>
            <a:off x="81643" y="1232806"/>
            <a:ext cx="12181114" cy="5519057"/>
          </a:xfrm>
        </p:spPr>
        <p:txBody>
          <a:bodyPr>
            <a:normAutofit fontScale="62500" lnSpcReduction="20000"/>
          </a:bodyPr>
          <a:lstStyle/>
          <a:p>
            <a:r>
              <a:rPr lang="cs-CZ" dirty="0"/>
              <a:t>Mentální bulimie patří taktéž k psychogenním poruchám. Onemocnění postihuje především dívky a ženy ve věku </a:t>
            </a:r>
            <a:r>
              <a:rPr lang="cs-CZ" b="1" dirty="0"/>
              <a:t>14 až 30 let</a:t>
            </a:r>
            <a:r>
              <a:rPr lang="cs-CZ" dirty="0"/>
              <a:t>, výjimečně se objeví i v pozdějším věku. </a:t>
            </a:r>
          </a:p>
          <a:p>
            <a:r>
              <a:rPr lang="cs-CZ" dirty="0"/>
              <a:t>Prvotní příčiny a predisponující faktory jsou velmi podobné mentální anorexii. Pro mentální bulimii jsou charakteristické opakované záchvaty přejídání, spojené s přehnanou kontrolou tělesné hmotnosti, po nichž následuje uměle vyvolané zvracení. Pocit přejedení se je ale velmi relativní. Přes dramatický prožitek ztráty kontroly nad jídlem a přejedením je ze záznamů pacientů někdy zřejmé, že snědli jen o něco víc, než chtěli nebo než byli zvyklí jíst. Subjektivní pocit ztráty kontroly nad jídlem je proto významnějším znakem přejedení než zkonzumované množství jídla. </a:t>
            </a:r>
          </a:p>
          <a:p>
            <a:pPr marL="0" indent="0">
              <a:buNone/>
            </a:pPr>
            <a:endParaRPr lang="cs-CZ" dirty="0"/>
          </a:p>
          <a:p>
            <a:r>
              <a:rPr lang="cs-CZ" dirty="0"/>
              <a:t>Pro stanovení diagnózy mentální bulimie je třeba vyloučit primární poruchu horní části trávicího traktu vedoucí ke zvracení a neurologickou poruchu. Při diagnostikování mentální bulimie je velmi důležité vyloučit jakékoliv somatické a psychické onemocnění. Nutkání k přejedení se a pocity ztráty kontroly nad sebou a jídlem se mohou také objevovat u  pacientek s depresivními poruchami. Častá je také přítomnost bulimie při závislosti na alkoholu.</a:t>
            </a:r>
          </a:p>
          <a:p>
            <a:pPr marL="0" indent="0">
              <a:buNone/>
            </a:pPr>
            <a:endParaRPr lang="cs-CZ" dirty="0"/>
          </a:p>
          <a:p>
            <a:r>
              <a:rPr lang="cs-CZ" dirty="0"/>
              <a:t>K určení diagnózy mentální bulimie je třeba především </a:t>
            </a:r>
            <a:r>
              <a:rPr lang="cs-CZ" b="1" dirty="0"/>
              <a:t>tří základních znaků</a:t>
            </a:r>
            <a:r>
              <a:rPr lang="cs-CZ" dirty="0"/>
              <a:t>:</a:t>
            </a:r>
          </a:p>
          <a:p>
            <a:r>
              <a:rPr lang="cs-CZ" dirty="0"/>
              <a:t>1. Opakující se epizody přejídání. Z jídelních záznamů některých pacientek je zřejmé, že často snědí jen o něco víc, než by chtěly nebo než jsou zvyklé jíst. Navyklé, opakované zvracení však většinou vede ke konzumaci stále většího množství jídla.</a:t>
            </a:r>
          </a:p>
          <a:p>
            <a:r>
              <a:rPr lang="cs-CZ" dirty="0"/>
              <a:t>2. Opakující se nepřiměřená nadměrná kontrola tělesné hmotnosti, což kromě vyvolaného zvracení, zneužívání projímadel a léků na odvodnění zahrnuje také opakující se hladovky a nadměrné cvičení. Pro diagnózu mentální bulimie tedy není nezbytné zvracení nebo užívání projímadel.</a:t>
            </a:r>
          </a:p>
          <a:p>
            <a:r>
              <a:rPr lang="cs-CZ" dirty="0"/>
              <a:t>3. Přítomnost charakterizovaného a nadměrného zájmu o tělesný vzhled a tělesnou hmotnost. V závislosti na těchto hodnotách se pohybuje i sebehodnocení nemocného (KRCH, 2008, s. 22).</a:t>
            </a:r>
          </a:p>
          <a:p>
            <a:endParaRPr lang="cs-CZ" dirty="0"/>
          </a:p>
        </p:txBody>
      </p:sp>
    </p:spTree>
    <p:extLst>
      <p:ext uri="{BB962C8B-B14F-4D97-AF65-F5344CB8AC3E}">
        <p14:creationId xmlns:p14="http://schemas.microsoft.com/office/powerpoint/2010/main" val="2996835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05C24B-30C0-426E-89E2-0544579F3BD5}"/>
              </a:ext>
            </a:extLst>
          </p:cNvPr>
          <p:cNvSpPr>
            <a:spLocks noGrp="1"/>
          </p:cNvSpPr>
          <p:nvPr>
            <p:ph type="title"/>
          </p:nvPr>
        </p:nvSpPr>
        <p:spPr>
          <a:xfrm>
            <a:off x="-57151" y="365125"/>
            <a:ext cx="11977007" cy="1325563"/>
          </a:xfrm>
        </p:spPr>
        <p:txBody>
          <a:bodyPr>
            <a:normAutofit fontScale="90000"/>
          </a:bodyPr>
          <a:lstStyle/>
          <a:p>
            <a:r>
              <a:rPr lang="cs-CZ" b="1" dirty="0"/>
              <a:t>Diagnostická kritéria dle DSM-IV (americká národní klasifikace mentálních poruch)</a:t>
            </a:r>
            <a:br>
              <a:rPr lang="cs-CZ" dirty="0"/>
            </a:br>
            <a:endParaRPr lang="cs-CZ" dirty="0"/>
          </a:p>
        </p:txBody>
      </p:sp>
      <p:sp>
        <p:nvSpPr>
          <p:cNvPr id="3" name="Zástupný symbol pro obsah 2">
            <a:extLst>
              <a:ext uri="{FF2B5EF4-FFF2-40B4-BE49-F238E27FC236}">
                <a16:creationId xmlns:a16="http://schemas.microsoft.com/office/drawing/2014/main" id="{5165DDB2-3A78-4A20-802B-C4DC928C1666}"/>
              </a:ext>
            </a:extLst>
          </p:cNvPr>
          <p:cNvSpPr>
            <a:spLocks noGrp="1"/>
          </p:cNvSpPr>
          <p:nvPr>
            <p:ph idx="1"/>
          </p:nvPr>
        </p:nvSpPr>
        <p:spPr>
          <a:xfrm>
            <a:off x="114300" y="1543050"/>
            <a:ext cx="11977006" cy="5200649"/>
          </a:xfrm>
        </p:spPr>
        <p:txBody>
          <a:bodyPr>
            <a:normAutofit fontScale="62500" lnSpcReduction="20000"/>
          </a:bodyPr>
          <a:lstStyle/>
          <a:p>
            <a:r>
              <a:rPr lang="cs-CZ" dirty="0"/>
              <a:t>1. Opakující se epizody záchvatového přejídání. Epizodu záchvatového přejídání (</a:t>
            </a:r>
            <a:r>
              <a:rPr lang="cs-CZ" dirty="0" err="1"/>
              <a:t>binge</a:t>
            </a:r>
            <a:r>
              <a:rPr lang="cs-CZ" dirty="0"/>
              <a:t> </a:t>
            </a:r>
            <a:r>
              <a:rPr lang="cs-CZ" dirty="0" err="1"/>
              <a:t>eating</a:t>
            </a:r>
            <a:r>
              <a:rPr lang="cs-CZ" dirty="0"/>
              <a:t>) charakterizuje:</a:t>
            </a:r>
          </a:p>
          <a:p>
            <a:r>
              <a:rPr lang="cs-CZ" dirty="0"/>
              <a:t>- konzumace mnohem většího množství jídla během určitého souvislého časového úseku (například během dvou hodin), než by většina lidí dokázala sníst ve stejné době.</a:t>
            </a:r>
          </a:p>
          <a:p>
            <a:r>
              <a:rPr lang="cs-CZ" dirty="0"/>
              <a:t>- pocit ztráty kontroly nad jídlem během této epizody (například pocit, že nemohu přestat nebo rozhodovat o tom, co a v jakém množství jím).</a:t>
            </a:r>
          </a:p>
          <a:p>
            <a:r>
              <a:rPr lang="cs-CZ" dirty="0"/>
              <a:t>2. Opakované nepřiměřené kompenzační chování, jehož cílem je zabránit zvýšení hmotnosti, například vyvolané zvracení, zneužívání laxativ, diuretik nebo jiných léků, hladovky, cvičení v nadměrné míře.</a:t>
            </a:r>
          </a:p>
          <a:p>
            <a:r>
              <a:rPr lang="cs-CZ" dirty="0"/>
              <a:t>3. Minimálně dvě epizody záchvatového přejídání týdně po dobu alespoň tří měsíců.</a:t>
            </a:r>
          </a:p>
          <a:p>
            <a:r>
              <a:rPr lang="cs-CZ" dirty="0"/>
              <a:t>4. Sebehodnocení nepřiměřeně závislé na tvaru postavy a tělesné hmotnosti.</a:t>
            </a:r>
          </a:p>
          <a:p>
            <a:r>
              <a:rPr lang="cs-CZ" dirty="0"/>
              <a:t>5. Porucha se nevyskytuje jen výhradně během epizod mentální anorexie (KRCH, 2005, s. 19).</a:t>
            </a:r>
          </a:p>
          <a:p>
            <a:pPr marL="0" indent="0">
              <a:buNone/>
            </a:pPr>
            <a:r>
              <a:rPr lang="cs-CZ" dirty="0"/>
              <a:t> </a:t>
            </a:r>
          </a:p>
          <a:p>
            <a:pPr marL="0" indent="0">
              <a:buNone/>
            </a:pPr>
            <a:r>
              <a:rPr lang="cs-CZ" b="1" dirty="0"/>
              <a:t>Klinické příznaky</a:t>
            </a:r>
            <a:endParaRPr lang="cs-CZ" dirty="0"/>
          </a:p>
          <a:p>
            <a:r>
              <a:rPr lang="cs-CZ" dirty="0"/>
              <a:t>Objevují se takzvané „žravé epizody“. Dochází k destrukci jídelního chování. Jedná se mnohdy o ženy, které úspěšně zhubly, pak opět nabyly na tělesné hmotnosti, a proto trpí výčitkami a pocitem viny za tento stav. Zůstávají sexuálně aktivní. Objevuje se sklon k nadměrnému požívání alkoholu. Mají vyšší sebevražedné sklony. Bulimici často pocházejí z nestabilních a konfliktních rodin. Jedná se zpravidla o citově ochuzené a impulzivní osobnosti, které neumějí vyjádřit své negativní pocity. Při diagnostice zohledňujeme frekvenci žravých epizod. Po dobu tří měsíců se objevují dvě epizody týdně. Tyto epizody představují i jakousi zátěž ve financích, protože dochází ke konzumaci všeho, co je dostupné. V extrémních případech může dojít k prásknutí žaludku. Následují výčitky a vyvolané zvracení. V důsledku opakovaného zvracení kyseliny chlorovodíková způsobuje erozi zubní skloviny a zánět jícnu. Časté je zneužívání diuretik a </a:t>
            </a:r>
            <a:r>
              <a:rPr lang="cs-CZ" dirty="0" err="1"/>
              <a:t>laxantiv</a:t>
            </a:r>
            <a:r>
              <a:rPr lang="cs-CZ" dirty="0"/>
              <a:t>. </a:t>
            </a:r>
          </a:p>
          <a:p>
            <a:endParaRPr lang="cs-CZ" dirty="0"/>
          </a:p>
        </p:txBody>
      </p:sp>
    </p:spTree>
    <p:extLst>
      <p:ext uri="{BB962C8B-B14F-4D97-AF65-F5344CB8AC3E}">
        <p14:creationId xmlns:p14="http://schemas.microsoft.com/office/powerpoint/2010/main" val="3628720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C19B-B49B-4F69-AAB4-B131CBDDCB2D}"/>
              </a:ext>
            </a:extLst>
          </p:cNvPr>
          <p:cNvSpPr>
            <a:spLocks noGrp="1"/>
          </p:cNvSpPr>
          <p:nvPr>
            <p:ph type="title"/>
          </p:nvPr>
        </p:nvSpPr>
        <p:spPr>
          <a:xfrm>
            <a:off x="0" y="365125"/>
            <a:ext cx="12192000" cy="1325563"/>
          </a:xfrm>
        </p:spPr>
        <p:txBody>
          <a:bodyPr/>
          <a:lstStyle/>
          <a:p>
            <a:r>
              <a:rPr lang="cs-CZ" dirty="0"/>
              <a:t>K dalším možným příznakům bulimie řadíme</a:t>
            </a:r>
            <a:br>
              <a:rPr lang="cs-CZ" dirty="0"/>
            </a:br>
            <a:endParaRPr lang="cs-CZ" dirty="0"/>
          </a:p>
        </p:txBody>
      </p:sp>
      <p:sp>
        <p:nvSpPr>
          <p:cNvPr id="3" name="Zástupný symbol pro obsah 2">
            <a:extLst>
              <a:ext uri="{FF2B5EF4-FFF2-40B4-BE49-F238E27FC236}">
                <a16:creationId xmlns:a16="http://schemas.microsoft.com/office/drawing/2014/main" id="{E4799A4E-993A-43A6-AF14-DE15697193E3}"/>
              </a:ext>
            </a:extLst>
          </p:cNvPr>
          <p:cNvSpPr>
            <a:spLocks noGrp="1"/>
          </p:cNvSpPr>
          <p:nvPr>
            <p:ph idx="1"/>
          </p:nvPr>
        </p:nvSpPr>
        <p:spPr>
          <a:xfrm>
            <a:off x="70757" y="1289957"/>
            <a:ext cx="12192000" cy="5494564"/>
          </a:xfrm>
        </p:spPr>
        <p:txBody>
          <a:bodyPr>
            <a:normAutofit fontScale="62500" lnSpcReduction="20000"/>
          </a:bodyPr>
          <a:lstStyle/>
          <a:p>
            <a:r>
              <a:rPr lang="cs-CZ" dirty="0"/>
              <a:t>- deprese,</a:t>
            </a:r>
          </a:p>
          <a:p>
            <a:r>
              <a:rPr lang="cs-CZ" dirty="0"/>
              <a:t>- pocity viny,</a:t>
            </a:r>
          </a:p>
          <a:p>
            <a:r>
              <a:rPr lang="cs-CZ" dirty="0"/>
              <a:t>- strach, že nedokáže přestat jíst,</a:t>
            </a:r>
          </a:p>
          <a:p>
            <a:r>
              <a:rPr lang="cs-CZ" dirty="0"/>
              <a:t>- strach jíst bez následujícího pročišťování nebo jiné kompenzace,</a:t>
            </a:r>
          </a:p>
          <a:p>
            <a:r>
              <a:rPr lang="cs-CZ" dirty="0"/>
              <a:t>- strach, že ztratí sebeovládání, pokud jde o jídlo,</a:t>
            </a:r>
          </a:p>
          <a:p>
            <a:r>
              <a:rPr lang="cs-CZ" dirty="0"/>
              <a:t>- odsuzování sebe sama po záchvatu přejídání,</a:t>
            </a:r>
          </a:p>
          <a:p>
            <a:r>
              <a:rPr lang="cs-CZ" dirty="0"/>
              <a:t>- nepravidelná menstruace,</a:t>
            </a:r>
          </a:p>
          <a:p>
            <a:r>
              <a:rPr lang="cs-CZ" dirty="0"/>
              <a:t>- neobvyklé výkyvy tělesné hmotnosti,</a:t>
            </a:r>
          </a:p>
          <a:p>
            <a:r>
              <a:rPr lang="cs-CZ" dirty="0"/>
              <a:t>- oteklé slinné žlázy (tvář vypadá odule),</a:t>
            </a:r>
          </a:p>
          <a:p>
            <a:r>
              <a:rPr lang="cs-CZ" dirty="0"/>
              <a:t>- bolesti v dutině břišní, nadýmání aj.</a:t>
            </a:r>
          </a:p>
          <a:p>
            <a:pPr marL="0" indent="0">
              <a:buNone/>
            </a:pPr>
            <a:endParaRPr lang="cs-CZ" dirty="0"/>
          </a:p>
          <a:p>
            <a:pPr marL="0" indent="0">
              <a:buNone/>
            </a:pPr>
            <a:r>
              <a:rPr lang="cs-CZ" b="1" dirty="0"/>
              <a:t>Následky spojené s mentální bulimií </a:t>
            </a:r>
            <a:endParaRPr lang="cs-CZ" dirty="0"/>
          </a:p>
          <a:p>
            <a:r>
              <a:rPr lang="cs-CZ" dirty="0"/>
              <a:t>Pro nemocné trpící bulimií je typická emoční labilita, depresivní prožívání se suicidálními sklony. Časté je sebepoškozování. Většina depresivních příznaků je spojena s obavami o postavu. Pocity sebelítosti, viny a rostoucí apatie vyúsťuje ve společenské problémy. To vše se promítá do vztahu mezi rodinnými příslušníky, kamarády a celém společenském okolí. Mentální bulimie může vést k mnoha zdravotním komplikacím. Opakovaným zvracením se do úst dostávají žaludeční kyseliny, které způsobují poškození chrupu. Dochází k různým poškozením v důsledku zvracení – zranění krku a jícnu způsobené prstem či předmětem, kterým se vyvolává zvracení. Může dojít ke spolknutí předmětu nebo prasknutí jícnu. Dochází k otoku slinných žláz, což vzbuzuje dojem oteklého obličeje. </a:t>
            </a:r>
          </a:p>
          <a:p>
            <a:endParaRPr lang="cs-CZ" dirty="0"/>
          </a:p>
        </p:txBody>
      </p:sp>
    </p:spTree>
    <p:extLst>
      <p:ext uri="{BB962C8B-B14F-4D97-AF65-F5344CB8AC3E}">
        <p14:creationId xmlns:p14="http://schemas.microsoft.com/office/powerpoint/2010/main" val="15290631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25D09-D5D6-425B-987A-FE242CA32811}"/>
              </a:ext>
            </a:extLst>
          </p:cNvPr>
          <p:cNvSpPr>
            <a:spLocks noGrp="1"/>
          </p:cNvSpPr>
          <p:nvPr>
            <p:ph type="title"/>
          </p:nvPr>
        </p:nvSpPr>
        <p:spPr/>
        <p:txBody>
          <a:bodyPr/>
          <a:lstStyle/>
          <a:p>
            <a:r>
              <a:rPr lang="cs-CZ" b="1" dirty="0"/>
              <a:t>Léčba</a:t>
            </a:r>
            <a:br>
              <a:rPr lang="cs-CZ" dirty="0"/>
            </a:br>
            <a:endParaRPr lang="cs-CZ" dirty="0"/>
          </a:p>
        </p:txBody>
      </p:sp>
      <p:sp>
        <p:nvSpPr>
          <p:cNvPr id="3" name="Zástupný symbol pro obsah 2">
            <a:extLst>
              <a:ext uri="{FF2B5EF4-FFF2-40B4-BE49-F238E27FC236}">
                <a16:creationId xmlns:a16="http://schemas.microsoft.com/office/drawing/2014/main" id="{7723E367-5368-47F6-BEA9-1AE2DE499216}"/>
              </a:ext>
            </a:extLst>
          </p:cNvPr>
          <p:cNvSpPr>
            <a:spLocks noGrp="1"/>
          </p:cNvSpPr>
          <p:nvPr>
            <p:ph idx="1"/>
          </p:nvPr>
        </p:nvSpPr>
        <p:spPr/>
        <p:txBody>
          <a:bodyPr>
            <a:normAutofit lnSpcReduction="10000"/>
          </a:bodyPr>
          <a:lstStyle/>
          <a:p>
            <a:r>
              <a:rPr lang="cs-CZ" dirty="0"/>
              <a:t>mezioborová spolupráce a psychoterapie. </a:t>
            </a:r>
          </a:p>
          <a:p>
            <a:r>
              <a:rPr lang="cs-CZ" dirty="0"/>
              <a:t>Pacienta je nutné monitorovat z hlediska dodržování redukčního režimu a </a:t>
            </a:r>
          </a:p>
          <a:p>
            <a:r>
              <a:rPr lang="cs-CZ" dirty="0"/>
              <a:t>působit na něho motivačně tím, že snížení hmotnosti těla zlepší jeho představy o svém vzhledu se současným snížením metabolických a orgánových komplikací obezity, které zhoršuji zdravotní stav.</a:t>
            </a:r>
          </a:p>
          <a:p>
            <a:r>
              <a:rPr lang="cs-CZ" dirty="0"/>
              <a:t>Usilujeme o změnu postoje k jídlu. </a:t>
            </a:r>
          </a:p>
          <a:p>
            <a:r>
              <a:rPr lang="cs-CZ" dirty="0"/>
              <a:t>Stravovací režim je postaven na třech denních jídlech. </a:t>
            </a:r>
          </a:p>
          <a:p>
            <a:r>
              <a:rPr lang="cs-CZ" dirty="0"/>
              <a:t>Pacienta učíme reagovat na vlastní negativní pocity. </a:t>
            </a:r>
          </a:p>
          <a:p>
            <a:r>
              <a:rPr lang="cs-CZ" dirty="0"/>
              <a:t>Podstatná je taktéž léčba depresivních stavů.</a:t>
            </a:r>
          </a:p>
          <a:p>
            <a:endParaRPr lang="cs-CZ" dirty="0"/>
          </a:p>
        </p:txBody>
      </p:sp>
    </p:spTree>
    <p:extLst>
      <p:ext uri="{BB962C8B-B14F-4D97-AF65-F5344CB8AC3E}">
        <p14:creationId xmlns:p14="http://schemas.microsoft.com/office/powerpoint/2010/main" val="27441758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86EFFC-E7C1-4645-B341-239C1145C798}"/>
              </a:ext>
            </a:extLst>
          </p:cNvPr>
          <p:cNvSpPr>
            <a:spLocks noGrp="1"/>
          </p:cNvSpPr>
          <p:nvPr>
            <p:ph type="title"/>
          </p:nvPr>
        </p:nvSpPr>
        <p:spPr>
          <a:xfrm>
            <a:off x="269422" y="0"/>
            <a:ext cx="11108871" cy="1325563"/>
          </a:xfrm>
        </p:spPr>
        <p:txBody>
          <a:bodyPr/>
          <a:lstStyle/>
          <a:p>
            <a:r>
              <a:rPr lang="cs-CZ" b="1" dirty="0"/>
              <a:t>Srovnání mentální anorexie a mentální bulimie</a:t>
            </a:r>
          </a:p>
        </p:txBody>
      </p:sp>
      <p:graphicFrame>
        <p:nvGraphicFramePr>
          <p:cNvPr id="4" name="Zástupný symbol pro obsah 3">
            <a:extLst>
              <a:ext uri="{FF2B5EF4-FFF2-40B4-BE49-F238E27FC236}">
                <a16:creationId xmlns:a16="http://schemas.microsoft.com/office/drawing/2014/main" id="{EBC84B7A-E698-478B-A45E-35FFCDBD74CB}"/>
              </a:ext>
            </a:extLst>
          </p:cNvPr>
          <p:cNvGraphicFramePr>
            <a:graphicFrameLocks noGrp="1"/>
          </p:cNvGraphicFramePr>
          <p:nvPr>
            <p:ph idx="1"/>
            <p:extLst>
              <p:ext uri="{D42A27DB-BD31-4B8C-83A1-F6EECF244321}">
                <p14:modId xmlns:p14="http://schemas.microsoft.com/office/powerpoint/2010/main" val="193401397"/>
              </p:ext>
            </p:extLst>
          </p:nvPr>
        </p:nvGraphicFramePr>
        <p:xfrm>
          <a:off x="1681844" y="1188073"/>
          <a:ext cx="7225391" cy="5669927"/>
        </p:xfrm>
        <a:graphic>
          <a:graphicData uri="http://schemas.openxmlformats.org/drawingml/2006/table">
            <a:tbl>
              <a:tblPr/>
              <a:tblGrid>
                <a:gridCol w="2326443">
                  <a:extLst>
                    <a:ext uri="{9D8B030D-6E8A-4147-A177-3AD203B41FA5}">
                      <a16:colId xmlns:a16="http://schemas.microsoft.com/office/drawing/2014/main" val="25445999"/>
                    </a:ext>
                  </a:extLst>
                </a:gridCol>
                <a:gridCol w="2449474">
                  <a:extLst>
                    <a:ext uri="{9D8B030D-6E8A-4147-A177-3AD203B41FA5}">
                      <a16:colId xmlns:a16="http://schemas.microsoft.com/office/drawing/2014/main" val="3018984420"/>
                    </a:ext>
                  </a:extLst>
                </a:gridCol>
                <a:gridCol w="2449474">
                  <a:extLst>
                    <a:ext uri="{9D8B030D-6E8A-4147-A177-3AD203B41FA5}">
                      <a16:colId xmlns:a16="http://schemas.microsoft.com/office/drawing/2014/main" val="2237716153"/>
                    </a:ext>
                  </a:extLst>
                </a:gridCol>
              </a:tblGrid>
              <a:tr h="224084">
                <a:tc>
                  <a:txBody>
                    <a:bodyPr/>
                    <a:lstStyle/>
                    <a:p>
                      <a:r>
                        <a:rPr lang="cs-CZ" sz="1400" b="1"/>
                        <a:t>Mentální anorexie</a:t>
                      </a:r>
                      <a:endParaRPr lang="cs-CZ" sz="1400"/>
                    </a:p>
                  </a:txBody>
                  <a:tcPr marL="0" marR="0" marT="0" marB="0">
                    <a:lnL>
                      <a:noFill/>
                    </a:lnL>
                    <a:lnR>
                      <a:noFill/>
                    </a:lnR>
                    <a:lnT>
                      <a:noFill/>
                    </a:lnT>
                    <a:lnB>
                      <a:noFill/>
                    </a:lnB>
                  </a:tcPr>
                </a:tc>
                <a:tc>
                  <a:txBody>
                    <a:bodyPr/>
                    <a:lstStyle/>
                    <a:p>
                      <a:r>
                        <a:rPr lang="cs-CZ" sz="1400" b="1"/>
                        <a:t>Mentální bulimie</a:t>
                      </a:r>
                      <a:endParaRPr lang="cs-CZ" sz="1400"/>
                    </a:p>
                  </a:txBody>
                  <a:tcPr marL="0" marR="0" marT="0" marB="0">
                    <a:lnL>
                      <a:noFill/>
                    </a:lnL>
                    <a:lnR>
                      <a:noFill/>
                    </a:lnR>
                    <a:lnT>
                      <a:noFill/>
                    </a:lnT>
                    <a:lnB>
                      <a:noFill/>
                    </a:lnB>
                  </a:tcPr>
                </a:tc>
                <a:tc>
                  <a:txBody>
                    <a:bodyPr/>
                    <a:lstStyle/>
                    <a:p>
                      <a:endParaRPr lang="cs-CZ" sz="1400"/>
                    </a:p>
                  </a:txBody>
                  <a:tcPr marL="30861" marR="30861" marT="15430" marB="15430">
                    <a:lnL>
                      <a:noFill/>
                    </a:lnL>
                  </a:tcPr>
                </a:tc>
                <a:extLst>
                  <a:ext uri="{0D108BD9-81ED-4DB2-BD59-A6C34878D82A}">
                    <a16:rowId xmlns:a16="http://schemas.microsoft.com/office/drawing/2014/main" val="1635489824"/>
                  </a:ext>
                </a:extLst>
              </a:tr>
              <a:tr h="112042">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B>
                      <a:noFill/>
                    </a:lnB>
                  </a:tcPr>
                </a:tc>
                <a:extLst>
                  <a:ext uri="{0D108BD9-81ED-4DB2-BD59-A6C34878D82A}">
                    <a16:rowId xmlns:a16="http://schemas.microsoft.com/office/drawing/2014/main" val="3643010189"/>
                  </a:ext>
                </a:extLst>
              </a:tr>
              <a:tr h="560208">
                <a:tc>
                  <a:txBody>
                    <a:bodyPr/>
                    <a:lstStyle/>
                    <a:p>
                      <a:r>
                        <a:rPr lang="cs-CZ" sz="1400" b="1"/>
                        <a:t>Pokles hmotnosti</a:t>
                      </a:r>
                      <a:endParaRPr lang="cs-CZ" sz="1400"/>
                    </a:p>
                  </a:txBody>
                  <a:tcPr marL="0" marR="0" marT="0" marB="0">
                    <a:lnL>
                      <a:noFill/>
                    </a:lnL>
                    <a:lnR>
                      <a:noFill/>
                    </a:lnR>
                    <a:lnT>
                      <a:noFill/>
                    </a:lnT>
                    <a:lnB>
                      <a:noFill/>
                    </a:lnB>
                  </a:tcPr>
                </a:tc>
                <a:tc>
                  <a:txBody>
                    <a:bodyPr/>
                    <a:lstStyle/>
                    <a:p>
                      <a:r>
                        <a:rPr lang="cs-CZ" sz="1400"/>
                        <a:t>výrazný nebo zastavení váhového přírůstku u dětí</a:t>
                      </a:r>
                    </a:p>
                  </a:txBody>
                  <a:tcPr marL="0" marR="0" marT="0" marB="0">
                    <a:lnL>
                      <a:noFill/>
                    </a:lnL>
                    <a:lnR>
                      <a:noFill/>
                    </a:lnR>
                    <a:lnT>
                      <a:noFill/>
                    </a:lnT>
                    <a:lnB>
                      <a:noFill/>
                    </a:lnB>
                  </a:tcPr>
                </a:tc>
                <a:tc>
                  <a:txBody>
                    <a:bodyPr/>
                    <a:lstStyle/>
                    <a:p>
                      <a:r>
                        <a:rPr lang="cs-CZ" sz="1400"/>
                        <a:t>mírný pokles nebo naopak zvýšení hmotnosti</a:t>
                      </a:r>
                    </a:p>
                  </a:txBody>
                  <a:tcPr marL="0" marR="0" marT="0" marB="0">
                    <a:lnL>
                      <a:noFill/>
                    </a:lnL>
                    <a:lnR>
                      <a:noFill/>
                    </a:lnR>
                    <a:lnT>
                      <a:noFill/>
                    </a:lnT>
                    <a:lnB>
                      <a:noFill/>
                    </a:lnB>
                  </a:tcPr>
                </a:tc>
                <a:extLst>
                  <a:ext uri="{0D108BD9-81ED-4DB2-BD59-A6C34878D82A}">
                    <a16:rowId xmlns:a16="http://schemas.microsoft.com/office/drawing/2014/main" val="4029085992"/>
                  </a:ext>
                </a:extLst>
              </a:tr>
              <a:tr h="560208">
                <a:tc>
                  <a:txBody>
                    <a:bodyPr/>
                    <a:lstStyle/>
                    <a:p>
                      <a:r>
                        <a:rPr lang="cs-CZ" sz="1400" b="1"/>
                        <a:t>Amenorea</a:t>
                      </a:r>
                      <a:endParaRPr lang="cs-CZ" sz="1400"/>
                    </a:p>
                  </a:txBody>
                  <a:tcPr marL="0" marR="0" marT="0" marB="0">
                    <a:lnL>
                      <a:noFill/>
                    </a:lnL>
                    <a:lnR>
                      <a:noFill/>
                    </a:lnR>
                    <a:lnT>
                      <a:noFill/>
                    </a:lnT>
                    <a:lnB>
                      <a:noFill/>
                    </a:lnB>
                  </a:tcPr>
                </a:tc>
                <a:tc>
                  <a:txBody>
                    <a:bodyPr/>
                    <a:lstStyle/>
                    <a:p>
                      <a:r>
                        <a:rPr lang="cs-CZ" sz="1400"/>
                        <a:t>60-100 %, podle poklesu hmotnosti a hormonální substituce</a:t>
                      </a:r>
                    </a:p>
                  </a:txBody>
                  <a:tcPr marL="0" marR="0" marT="0" marB="0">
                    <a:lnL>
                      <a:noFill/>
                    </a:lnL>
                    <a:lnR>
                      <a:noFill/>
                    </a:lnR>
                    <a:lnT>
                      <a:noFill/>
                    </a:lnT>
                    <a:lnB>
                      <a:noFill/>
                    </a:lnB>
                  </a:tcPr>
                </a:tc>
                <a:tc>
                  <a:txBody>
                    <a:bodyPr/>
                    <a:lstStyle/>
                    <a:p>
                      <a:r>
                        <a:rPr lang="cs-CZ" sz="1400"/>
                        <a:t>10-30 %</a:t>
                      </a:r>
                    </a:p>
                  </a:txBody>
                  <a:tcPr marL="0" marR="0" marT="0" marB="0">
                    <a:lnL>
                      <a:noFill/>
                    </a:lnL>
                    <a:lnR>
                      <a:noFill/>
                    </a:lnR>
                    <a:lnT>
                      <a:noFill/>
                    </a:lnT>
                    <a:lnB>
                      <a:noFill/>
                    </a:lnB>
                  </a:tcPr>
                </a:tc>
                <a:extLst>
                  <a:ext uri="{0D108BD9-81ED-4DB2-BD59-A6C34878D82A}">
                    <a16:rowId xmlns:a16="http://schemas.microsoft.com/office/drawing/2014/main" val="2086055020"/>
                  </a:ext>
                </a:extLst>
              </a:tr>
              <a:tr h="224084">
                <a:tc>
                  <a:txBody>
                    <a:bodyPr/>
                    <a:lstStyle/>
                    <a:p>
                      <a:r>
                        <a:rPr lang="cs-CZ" sz="1400" b="1"/>
                        <a:t>Navozené zvracení</a:t>
                      </a:r>
                      <a:endParaRPr lang="cs-CZ" sz="1400"/>
                    </a:p>
                  </a:txBody>
                  <a:tcPr marL="0" marR="0" marT="0" marB="0">
                    <a:lnL>
                      <a:noFill/>
                    </a:lnL>
                    <a:lnR>
                      <a:noFill/>
                    </a:lnR>
                    <a:lnT>
                      <a:noFill/>
                    </a:lnT>
                    <a:lnB>
                      <a:noFill/>
                    </a:lnB>
                  </a:tcPr>
                </a:tc>
                <a:tc>
                  <a:txBody>
                    <a:bodyPr/>
                    <a:lstStyle/>
                    <a:p>
                      <a:r>
                        <a:rPr lang="cs-CZ" sz="1400"/>
                        <a:t>15-30 %</a:t>
                      </a:r>
                    </a:p>
                  </a:txBody>
                  <a:tcPr marL="0" marR="0" marT="0" marB="0">
                    <a:lnL>
                      <a:noFill/>
                    </a:lnL>
                    <a:lnR>
                      <a:noFill/>
                    </a:lnR>
                    <a:lnT>
                      <a:noFill/>
                    </a:lnT>
                    <a:lnB>
                      <a:noFill/>
                    </a:lnB>
                  </a:tcPr>
                </a:tc>
                <a:tc>
                  <a:txBody>
                    <a:bodyPr/>
                    <a:lstStyle/>
                    <a:p>
                      <a:r>
                        <a:rPr lang="cs-CZ" sz="1400"/>
                        <a:t>75-90 %</a:t>
                      </a:r>
                    </a:p>
                  </a:txBody>
                  <a:tcPr marL="0" marR="0" marT="0" marB="0">
                    <a:lnL>
                      <a:noFill/>
                    </a:lnL>
                    <a:lnR>
                      <a:noFill/>
                    </a:lnR>
                    <a:lnT>
                      <a:noFill/>
                    </a:lnT>
                    <a:lnB>
                      <a:noFill/>
                    </a:lnB>
                  </a:tcPr>
                </a:tc>
                <a:extLst>
                  <a:ext uri="{0D108BD9-81ED-4DB2-BD59-A6C34878D82A}">
                    <a16:rowId xmlns:a16="http://schemas.microsoft.com/office/drawing/2014/main" val="1820949391"/>
                  </a:ext>
                </a:extLst>
              </a:tr>
              <a:tr h="112042">
                <a:tc>
                  <a:txBody>
                    <a:bodyPr/>
                    <a:lstStyle/>
                    <a:p>
                      <a:r>
                        <a:rPr lang="cs-CZ" sz="1400" b="1"/>
                        <a:t>Sebekontrola</a:t>
                      </a:r>
                      <a:endParaRPr lang="cs-CZ" sz="1400"/>
                    </a:p>
                  </a:txBody>
                  <a:tcPr marL="0" marR="0" marT="0" marB="0">
                    <a:lnL>
                      <a:noFill/>
                    </a:lnL>
                    <a:lnR>
                      <a:noFill/>
                    </a:lnR>
                    <a:lnT>
                      <a:noFill/>
                    </a:lnT>
                    <a:lnB>
                      <a:noFill/>
                    </a:lnB>
                  </a:tcPr>
                </a:tc>
                <a:tc>
                  <a:txBody>
                    <a:bodyPr/>
                    <a:lstStyle/>
                    <a:p>
                      <a:r>
                        <a:rPr lang="cs-CZ" sz="1400"/>
                        <a:t>vystupňovaná</a:t>
                      </a:r>
                    </a:p>
                  </a:txBody>
                  <a:tcPr marL="0" marR="0" marT="0" marB="0">
                    <a:lnL>
                      <a:noFill/>
                    </a:lnL>
                    <a:lnR>
                      <a:noFill/>
                    </a:lnR>
                    <a:lnT>
                      <a:noFill/>
                    </a:lnT>
                    <a:lnB>
                      <a:noFill/>
                    </a:lnB>
                  </a:tcPr>
                </a:tc>
                <a:tc>
                  <a:txBody>
                    <a:bodyPr/>
                    <a:lstStyle/>
                    <a:p>
                      <a:r>
                        <a:rPr lang="cs-CZ" sz="1400" dirty="0"/>
                        <a:t>oslabená</a:t>
                      </a:r>
                    </a:p>
                  </a:txBody>
                  <a:tcPr marL="0" marR="0" marT="0" marB="0">
                    <a:lnL>
                      <a:noFill/>
                    </a:lnL>
                    <a:lnR>
                      <a:noFill/>
                    </a:lnR>
                    <a:lnT>
                      <a:noFill/>
                    </a:lnT>
                    <a:lnB>
                      <a:noFill/>
                    </a:lnB>
                  </a:tcPr>
                </a:tc>
                <a:extLst>
                  <a:ext uri="{0D108BD9-81ED-4DB2-BD59-A6C34878D82A}">
                    <a16:rowId xmlns:a16="http://schemas.microsoft.com/office/drawing/2014/main" val="4006883073"/>
                  </a:ext>
                </a:extLst>
              </a:tr>
              <a:tr h="672251">
                <a:tc>
                  <a:txBody>
                    <a:bodyPr/>
                    <a:lstStyle/>
                    <a:p>
                      <a:r>
                        <a:rPr lang="cs-CZ" sz="1400" b="1"/>
                        <a:t>Jídelní chování</a:t>
                      </a:r>
                      <a:endParaRPr lang="cs-CZ" sz="1400"/>
                    </a:p>
                  </a:txBody>
                  <a:tcPr marL="0" marR="0" marT="0" marB="0">
                    <a:lnL>
                      <a:noFill/>
                    </a:lnL>
                    <a:lnR>
                      <a:noFill/>
                    </a:lnR>
                    <a:lnT>
                      <a:noFill/>
                    </a:lnT>
                    <a:lnB>
                      <a:noFill/>
                    </a:lnB>
                  </a:tcPr>
                </a:tc>
                <a:tc>
                  <a:txBody>
                    <a:bodyPr/>
                    <a:lstStyle/>
                    <a:p>
                      <a:r>
                        <a:rPr lang="cs-CZ" sz="1400"/>
                        <a:t>pomalé jídelní tempo, malá sousta, vybíravost, nízký příjem tekutin</a:t>
                      </a:r>
                    </a:p>
                  </a:txBody>
                  <a:tcPr marL="0" marR="0" marT="0" marB="0">
                    <a:lnL>
                      <a:noFill/>
                    </a:lnL>
                    <a:lnR>
                      <a:noFill/>
                    </a:lnR>
                    <a:lnT>
                      <a:noFill/>
                    </a:lnT>
                    <a:lnB>
                      <a:noFill/>
                    </a:lnB>
                  </a:tcPr>
                </a:tc>
                <a:tc>
                  <a:txBody>
                    <a:bodyPr/>
                    <a:lstStyle/>
                    <a:p>
                      <a:r>
                        <a:rPr lang="cs-CZ" sz="1400"/>
                        <a:t>spíše rychlejší jídelní tempo, větší sousta, obvykle velký příjem tekutin</a:t>
                      </a:r>
                    </a:p>
                  </a:txBody>
                  <a:tcPr marL="0" marR="0" marT="0" marB="0">
                    <a:lnL>
                      <a:noFill/>
                    </a:lnL>
                    <a:lnR>
                      <a:noFill/>
                    </a:lnR>
                    <a:lnT>
                      <a:noFill/>
                    </a:lnT>
                    <a:lnB>
                      <a:noFill/>
                    </a:lnB>
                  </a:tcPr>
                </a:tc>
                <a:extLst>
                  <a:ext uri="{0D108BD9-81ED-4DB2-BD59-A6C34878D82A}">
                    <a16:rowId xmlns:a16="http://schemas.microsoft.com/office/drawing/2014/main" val="802260157"/>
                  </a:ext>
                </a:extLst>
              </a:tr>
              <a:tr h="336126">
                <a:tc>
                  <a:txBody>
                    <a:bodyPr/>
                    <a:lstStyle/>
                    <a:p>
                      <a:r>
                        <a:rPr lang="cs-CZ" sz="1400" b="1"/>
                        <a:t>Počátek obtíží</a:t>
                      </a:r>
                      <a:endParaRPr lang="cs-CZ" sz="1400"/>
                    </a:p>
                  </a:txBody>
                  <a:tcPr marL="0" marR="0" marT="0" marB="0">
                    <a:lnL>
                      <a:noFill/>
                    </a:lnL>
                    <a:lnR>
                      <a:noFill/>
                    </a:lnR>
                    <a:lnT>
                      <a:noFill/>
                    </a:lnT>
                    <a:lnB>
                      <a:noFill/>
                    </a:lnB>
                  </a:tcPr>
                </a:tc>
                <a:tc>
                  <a:txBody>
                    <a:bodyPr/>
                    <a:lstStyle/>
                    <a:p>
                      <a:r>
                        <a:rPr lang="cs-CZ" sz="1400" dirty="0"/>
                        <a:t>13-20 rok, výjimečně později</a:t>
                      </a:r>
                    </a:p>
                  </a:txBody>
                  <a:tcPr marL="0" marR="0" marT="0" marB="0">
                    <a:lnL>
                      <a:noFill/>
                    </a:lnL>
                    <a:lnR>
                      <a:noFill/>
                    </a:lnR>
                    <a:lnT>
                      <a:noFill/>
                    </a:lnT>
                    <a:lnB>
                      <a:noFill/>
                    </a:lnB>
                  </a:tcPr>
                </a:tc>
                <a:tc>
                  <a:txBody>
                    <a:bodyPr/>
                    <a:lstStyle/>
                    <a:p>
                      <a:r>
                        <a:rPr lang="cs-CZ" sz="1400" dirty="0"/>
                        <a:t>14-30 rok, výjimečně dříve</a:t>
                      </a:r>
                    </a:p>
                  </a:txBody>
                  <a:tcPr marL="0" marR="0" marT="0" marB="0">
                    <a:lnL>
                      <a:noFill/>
                    </a:lnL>
                    <a:lnR>
                      <a:noFill/>
                    </a:lnR>
                    <a:lnT>
                      <a:noFill/>
                    </a:lnT>
                    <a:lnB>
                      <a:noFill/>
                    </a:lnB>
                  </a:tcPr>
                </a:tc>
                <a:extLst>
                  <a:ext uri="{0D108BD9-81ED-4DB2-BD59-A6C34878D82A}">
                    <a16:rowId xmlns:a16="http://schemas.microsoft.com/office/drawing/2014/main" val="2828445898"/>
                  </a:ext>
                </a:extLst>
              </a:tr>
              <a:tr h="336126">
                <a:tc>
                  <a:txBody>
                    <a:bodyPr/>
                    <a:lstStyle/>
                    <a:p>
                      <a:r>
                        <a:rPr lang="cs-CZ" sz="1400" b="1"/>
                        <a:t>Pohlaví nemocných ženy: muži</a:t>
                      </a:r>
                      <a:endParaRPr lang="cs-CZ" sz="1400"/>
                    </a:p>
                  </a:txBody>
                  <a:tcPr marL="0" marR="0" marT="0" marB="0">
                    <a:lnL>
                      <a:noFill/>
                    </a:lnL>
                    <a:lnR>
                      <a:noFill/>
                    </a:lnR>
                    <a:lnT>
                      <a:noFill/>
                    </a:lnT>
                    <a:lnB>
                      <a:noFill/>
                    </a:lnB>
                  </a:tcPr>
                </a:tc>
                <a:tc>
                  <a:txBody>
                    <a:bodyPr/>
                    <a:lstStyle/>
                    <a:p>
                      <a:r>
                        <a:rPr lang="cs-CZ" sz="1400"/>
                        <a:t>(10-15):1</a:t>
                      </a:r>
                    </a:p>
                  </a:txBody>
                  <a:tcPr marL="0" marR="0" marT="0" marB="0">
                    <a:lnL>
                      <a:noFill/>
                    </a:lnL>
                    <a:lnR>
                      <a:noFill/>
                    </a:lnR>
                    <a:lnT>
                      <a:noFill/>
                    </a:lnT>
                    <a:lnB>
                      <a:noFill/>
                    </a:lnB>
                  </a:tcPr>
                </a:tc>
                <a:tc>
                  <a:txBody>
                    <a:bodyPr/>
                    <a:lstStyle/>
                    <a:p>
                      <a:r>
                        <a:rPr lang="cs-CZ" sz="1400"/>
                        <a:t>20:1</a:t>
                      </a:r>
                    </a:p>
                  </a:txBody>
                  <a:tcPr marL="0" marR="0" marT="0" marB="0">
                    <a:lnL>
                      <a:noFill/>
                    </a:lnL>
                    <a:lnR>
                      <a:noFill/>
                    </a:lnR>
                    <a:lnT>
                      <a:noFill/>
                    </a:lnT>
                    <a:lnB>
                      <a:noFill/>
                    </a:lnB>
                  </a:tcPr>
                </a:tc>
                <a:extLst>
                  <a:ext uri="{0D108BD9-81ED-4DB2-BD59-A6C34878D82A}">
                    <a16:rowId xmlns:a16="http://schemas.microsoft.com/office/drawing/2014/main" val="943852171"/>
                  </a:ext>
                </a:extLst>
              </a:tr>
              <a:tr h="560208">
                <a:tc>
                  <a:txBody>
                    <a:bodyPr/>
                    <a:lstStyle/>
                    <a:p>
                      <a:r>
                        <a:rPr lang="cs-CZ" sz="1400" b="1"/>
                        <a:t>Výskyt v rizikové populaci (ženy 15-30 let)</a:t>
                      </a:r>
                      <a:endParaRPr lang="cs-CZ" sz="1400"/>
                    </a:p>
                  </a:txBody>
                  <a:tcPr marL="0" marR="0" marT="0" marB="0">
                    <a:lnL>
                      <a:noFill/>
                    </a:lnL>
                    <a:lnR>
                      <a:noFill/>
                    </a:lnR>
                    <a:lnT>
                      <a:noFill/>
                    </a:lnT>
                    <a:lnB>
                      <a:noFill/>
                    </a:lnB>
                  </a:tcPr>
                </a:tc>
                <a:tc>
                  <a:txBody>
                    <a:bodyPr/>
                    <a:lstStyle/>
                    <a:p>
                      <a:r>
                        <a:rPr lang="cs-CZ" sz="1400"/>
                        <a:t>0,5-0,8 %</a:t>
                      </a:r>
                    </a:p>
                  </a:txBody>
                  <a:tcPr marL="0" marR="0" marT="0" marB="0">
                    <a:lnL>
                      <a:noFill/>
                    </a:lnL>
                    <a:lnR>
                      <a:noFill/>
                    </a:lnR>
                    <a:lnT>
                      <a:noFill/>
                    </a:lnT>
                    <a:lnB>
                      <a:noFill/>
                    </a:lnB>
                  </a:tcPr>
                </a:tc>
                <a:tc>
                  <a:txBody>
                    <a:bodyPr/>
                    <a:lstStyle/>
                    <a:p>
                      <a:r>
                        <a:rPr lang="cs-CZ" sz="1400"/>
                        <a:t>2,5-6 %</a:t>
                      </a:r>
                    </a:p>
                  </a:txBody>
                  <a:tcPr marL="0" marR="0" marT="0" marB="0">
                    <a:lnL>
                      <a:noFill/>
                    </a:lnL>
                    <a:lnR>
                      <a:noFill/>
                    </a:lnR>
                    <a:lnT>
                      <a:noFill/>
                    </a:lnT>
                    <a:lnB>
                      <a:noFill/>
                    </a:lnB>
                  </a:tcPr>
                </a:tc>
                <a:extLst>
                  <a:ext uri="{0D108BD9-81ED-4DB2-BD59-A6C34878D82A}">
                    <a16:rowId xmlns:a16="http://schemas.microsoft.com/office/drawing/2014/main" val="246900994"/>
                  </a:ext>
                </a:extLst>
              </a:tr>
              <a:tr h="112042">
                <a:tc>
                  <a:txBody>
                    <a:bodyPr/>
                    <a:lstStyle/>
                    <a:p>
                      <a:r>
                        <a:rPr lang="cs-CZ" sz="1400" b="1"/>
                        <a:t>Deprese</a:t>
                      </a:r>
                      <a:endParaRPr lang="cs-CZ" sz="1400"/>
                    </a:p>
                  </a:txBody>
                  <a:tcPr marL="0" marR="0" marT="0" marB="0">
                    <a:lnL>
                      <a:noFill/>
                    </a:lnL>
                    <a:lnR>
                      <a:noFill/>
                    </a:lnR>
                    <a:lnT>
                      <a:noFill/>
                    </a:lnT>
                    <a:lnB>
                      <a:noFill/>
                    </a:lnB>
                  </a:tcPr>
                </a:tc>
                <a:tc>
                  <a:txBody>
                    <a:bodyPr/>
                    <a:lstStyle/>
                    <a:p>
                      <a:r>
                        <a:rPr lang="cs-CZ" sz="1400"/>
                        <a:t>10-60 %</a:t>
                      </a:r>
                    </a:p>
                  </a:txBody>
                  <a:tcPr marL="0" marR="0" marT="0" marB="0">
                    <a:lnL>
                      <a:noFill/>
                    </a:lnL>
                    <a:lnR>
                      <a:noFill/>
                    </a:lnR>
                    <a:lnT>
                      <a:noFill/>
                    </a:lnT>
                    <a:lnB>
                      <a:noFill/>
                    </a:lnB>
                  </a:tcPr>
                </a:tc>
                <a:tc>
                  <a:txBody>
                    <a:bodyPr/>
                    <a:lstStyle/>
                    <a:p>
                      <a:r>
                        <a:rPr lang="cs-CZ" sz="1400"/>
                        <a:t>20-90 %</a:t>
                      </a:r>
                    </a:p>
                  </a:txBody>
                  <a:tcPr marL="0" marR="0" marT="0" marB="0">
                    <a:lnL>
                      <a:noFill/>
                    </a:lnL>
                    <a:lnR>
                      <a:noFill/>
                    </a:lnR>
                    <a:lnT>
                      <a:noFill/>
                    </a:lnT>
                    <a:lnB>
                      <a:noFill/>
                    </a:lnB>
                  </a:tcPr>
                </a:tc>
                <a:extLst>
                  <a:ext uri="{0D108BD9-81ED-4DB2-BD59-A6C34878D82A}">
                    <a16:rowId xmlns:a16="http://schemas.microsoft.com/office/drawing/2014/main" val="597985363"/>
                  </a:ext>
                </a:extLst>
              </a:tr>
              <a:tr h="224084">
                <a:tc>
                  <a:txBody>
                    <a:bodyPr/>
                    <a:lstStyle/>
                    <a:p>
                      <a:r>
                        <a:rPr lang="cs-CZ" sz="1400" b="1"/>
                        <a:t>Užívání alkoholu</a:t>
                      </a:r>
                      <a:endParaRPr lang="cs-CZ" sz="1400"/>
                    </a:p>
                  </a:txBody>
                  <a:tcPr marL="0" marR="0" marT="0" marB="0">
                    <a:lnL>
                      <a:noFill/>
                    </a:lnL>
                    <a:lnR>
                      <a:noFill/>
                    </a:lnR>
                    <a:lnT>
                      <a:noFill/>
                    </a:lnT>
                    <a:lnB>
                      <a:noFill/>
                    </a:lnB>
                  </a:tcPr>
                </a:tc>
                <a:tc>
                  <a:txBody>
                    <a:bodyPr/>
                    <a:lstStyle/>
                    <a:p>
                      <a:r>
                        <a:rPr lang="cs-CZ" sz="1400"/>
                        <a:t>výjimečně</a:t>
                      </a:r>
                    </a:p>
                  </a:txBody>
                  <a:tcPr marL="0" marR="0" marT="0" marB="0">
                    <a:lnL>
                      <a:noFill/>
                    </a:lnL>
                    <a:lnR>
                      <a:noFill/>
                    </a:lnR>
                    <a:lnT>
                      <a:noFill/>
                    </a:lnT>
                    <a:lnB>
                      <a:noFill/>
                    </a:lnB>
                  </a:tcPr>
                </a:tc>
                <a:tc>
                  <a:txBody>
                    <a:bodyPr/>
                    <a:lstStyle/>
                    <a:p>
                      <a:r>
                        <a:rPr lang="cs-CZ" sz="1400"/>
                        <a:t>často</a:t>
                      </a:r>
                    </a:p>
                  </a:txBody>
                  <a:tcPr marL="0" marR="0" marT="0" marB="0">
                    <a:lnL>
                      <a:noFill/>
                    </a:lnL>
                    <a:lnR>
                      <a:noFill/>
                    </a:lnR>
                    <a:lnT>
                      <a:noFill/>
                    </a:lnT>
                    <a:lnB>
                      <a:noFill/>
                    </a:lnB>
                  </a:tcPr>
                </a:tc>
                <a:extLst>
                  <a:ext uri="{0D108BD9-81ED-4DB2-BD59-A6C34878D82A}">
                    <a16:rowId xmlns:a16="http://schemas.microsoft.com/office/drawing/2014/main" val="2330614744"/>
                  </a:ext>
                </a:extLst>
              </a:tr>
              <a:tr h="224084">
                <a:tc>
                  <a:txBody>
                    <a:bodyPr/>
                    <a:lstStyle/>
                    <a:p>
                      <a:r>
                        <a:rPr lang="cs-CZ" sz="1400" b="1"/>
                        <a:t>Významné zlepšení</a:t>
                      </a:r>
                      <a:endParaRPr lang="cs-CZ" sz="1400"/>
                    </a:p>
                  </a:txBody>
                  <a:tcPr marL="0" marR="0" marT="0" marB="0">
                    <a:lnL>
                      <a:noFill/>
                    </a:lnL>
                    <a:lnR>
                      <a:noFill/>
                    </a:lnR>
                    <a:lnT>
                      <a:noFill/>
                    </a:lnT>
                    <a:lnB>
                      <a:noFill/>
                    </a:lnB>
                  </a:tcPr>
                </a:tc>
                <a:tc>
                  <a:txBody>
                    <a:bodyPr/>
                    <a:lstStyle/>
                    <a:p>
                      <a:r>
                        <a:rPr lang="cs-CZ" sz="1400"/>
                        <a:t>20-75 %</a:t>
                      </a:r>
                    </a:p>
                  </a:txBody>
                  <a:tcPr marL="0" marR="0" marT="0" marB="0">
                    <a:lnL>
                      <a:noFill/>
                    </a:lnL>
                    <a:lnR>
                      <a:noFill/>
                    </a:lnR>
                    <a:lnT>
                      <a:noFill/>
                    </a:lnT>
                    <a:lnB>
                      <a:noFill/>
                    </a:lnB>
                  </a:tcPr>
                </a:tc>
                <a:tc>
                  <a:txBody>
                    <a:bodyPr/>
                    <a:lstStyle/>
                    <a:p>
                      <a:r>
                        <a:rPr lang="cs-CZ" sz="1400"/>
                        <a:t>60-85 %</a:t>
                      </a:r>
                    </a:p>
                  </a:txBody>
                  <a:tcPr marL="0" marR="0" marT="0" marB="0">
                    <a:lnL>
                      <a:noFill/>
                    </a:lnL>
                    <a:lnR>
                      <a:noFill/>
                    </a:lnR>
                    <a:lnT>
                      <a:noFill/>
                    </a:lnT>
                    <a:lnB>
                      <a:noFill/>
                    </a:lnB>
                  </a:tcPr>
                </a:tc>
                <a:extLst>
                  <a:ext uri="{0D108BD9-81ED-4DB2-BD59-A6C34878D82A}">
                    <a16:rowId xmlns:a16="http://schemas.microsoft.com/office/drawing/2014/main" val="564404729"/>
                  </a:ext>
                </a:extLst>
              </a:tr>
              <a:tr h="560208">
                <a:tc>
                  <a:txBody>
                    <a:bodyPr/>
                    <a:lstStyle/>
                    <a:p>
                      <a:r>
                        <a:rPr lang="cs-CZ" sz="1400" b="1"/>
                        <a:t>Náhled chorobnosti</a:t>
                      </a:r>
                      <a:endParaRPr lang="cs-CZ" sz="1400"/>
                    </a:p>
                  </a:txBody>
                  <a:tcPr marL="0" marR="0" marT="0" marB="0">
                    <a:lnL>
                      <a:noFill/>
                    </a:lnL>
                    <a:lnR>
                      <a:noFill/>
                    </a:lnR>
                    <a:lnT>
                      <a:noFill/>
                    </a:lnT>
                    <a:lnB>
                      <a:noFill/>
                    </a:lnB>
                  </a:tcPr>
                </a:tc>
                <a:tc>
                  <a:txBody>
                    <a:bodyPr/>
                    <a:lstStyle/>
                    <a:p>
                      <a:r>
                        <a:rPr lang="cs-CZ" sz="1400"/>
                        <a:t>minimální, vzrůstá s rostoucími obtížemi</a:t>
                      </a:r>
                    </a:p>
                  </a:txBody>
                  <a:tcPr marL="0" marR="0" marT="0" marB="0">
                    <a:lnL>
                      <a:noFill/>
                    </a:lnL>
                    <a:lnR>
                      <a:noFill/>
                    </a:lnR>
                    <a:lnT>
                      <a:noFill/>
                    </a:lnT>
                    <a:lnB>
                      <a:noFill/>
                    </a:lnB>
                  </a:tcPr>
                </a:tc>
                <a:tc>
                  <a:txBody>
                    <a:bodyPr/>
                    <a:lstStyle/>
                    <a:p>
                      <a:r>
                        <a:rPr lang="cs-CZ" sz="1400"/>
                        <a:t>zvýrazněný v případě přejídání, nízký v případě diet</a:t>
                      </a:r>
                    </a:p>
                  </a:txBody>
                  <a:tcPr marL="0" marR="0" marT="0" marB="0">
                    <a:lnL>
                      <a:noFill/>
                    </a:lnL>
                    <a:lnR>
                      <a:noFill/>
                    </a:lnR>
                    <a:lnT>
                      <a:noFill/>
                    </a:lnT>
                    <a:lnB>
                      <a:noFill/>
                    </a:lnB>
                  </a:tcPr>
                </a:tc>
                <a:extLst>
                  <a:ext uri="{0D108BD9-81ED-4DB2-BD59-A6C34878D82A}">
                    <a16:rowId xmlns:a16="http://schemas.microsoft.com/office/drawing/2014/main" val="4084306089"/>
                  </a:ext>
                </a:extLst>
              </a:tr>
              <a:tr h="448168">
                <a:tc>
                  <a:txBody>
                    <a:bodyPr/>
                    <a:lstStyle/>
                    <a:p>
                      <a:r>
                        <a:rPr lang="cs-CZ" sz="1400" b="1"/>
                        <a:t>Motivace k léčbě</a:t>
                      </a:r>
                      <a:endParaRPr lang="cs-CZ" sz="1400"/>
                    </a:p>
                  </a:txBody>
                  <a:tcPr marL="0" marR="0" marT="0" marB="0">
                    <a:lnL>
                      <a:noFill/>
                    </a:lnL>
                    <a:lnR>
                      <a:noFill/>
                    </a:lnR>
                    <a:lnT>
                      <a:noFill/>
                    </a:lnT>
                    <a:lnB>
                      <a:noFill/>
                    </a:lnB>
                  </a:tcPr>
                </a:tc>
                <a:tc>
                  <a:txBody>
                    <a:bodyPr/>
                    <a:lstStyle/>
                    <a:p>
                      <a:r>
                        <a:rPr lang="pl-PL" sz="1400"/>
                        <a:t>z donucení obtížemi nebo okolím</a:t>
                      </a:r>
                    </a:p>
                  </a:txBody>
                  <a:tcPr marL="0" marR="0" marT="0" marB="0">
                    <a:lnL>
                      <a:noFill/>
                    </a:lnL>
                    <a:lnR>
                      <a:noFill/>
                    </a:lnR>
                    <a:lnT>
                      <a:noFill/>
                    </a:lnT>
                    <a:lnB>
                      <a:noFill/>
                    </a:lnB>
                  </a:tcPr>
                </a:tc>
                <a:tc>
                  <a:txBody>
                    <a:bodyPr/>
                    <a:lstStyle/>
                    <a:p>
                      <a:r>
                        <a:rPr lang="cs-CZ" sz="1400" dirty="0"/>
                        <a:t>snaha zbavit se přejídání, někdy snaha zhubnout</a:t>
                      </a:r>
                    </a:p>
                  </a:txBody>
                  <a:tcPr marL="0" marR="0" marT="0" marB="0">
                    <a:lnL>
                      <a:noFill/>
                    </a:lnL>
                    <a:lnR>
                      <a:noFill/>
                    </a:lnR>
                    <a:lnT>
                      <a:noFill/>
                    </a:lnT>
                    <a:lnB>
                      <a:noFill/>
                    </a:lnB>
                  </a:tcPr>
                </a:tc>
                <a:extLst>
                  <a:ext uri="{0D108BD9-81ED-4DB2-BD59-A6C34878D82A}">
                    <a16:rowId xmlns:a16="http://schemas.microsoft.com/office/drawing/2014/main" val="1290567034"/>
                  </a:ext>
                </a:extLst>
              </a:tr>
            </a:tbl>
          </a:graphicData>
        </a:graphic>
      </p:graphicFrame>
      <p:sp>
        <p:nvSpPr>
          <p:cNvPr id="5" name="Rectangle 1">
            <a:extLst>
              <a:ext uri="{FF2B5EF4-FFF2-40B4-BE49-F238E27FC236}">
                <a16:creationId xmlns:a16="http://schemas.microsoft.com/office/drawing/2014/main" id="{35744E65-C127-46D1-8C1D-15F721E02558}"/>
              </a:ext>
            </a:extLst>
          </p:cNvPr>
          <p:cNvSpPr>
            <a:spLocks noChangeArrowheads="1"/>
          </p:cNvSpPr>
          <p:nvPr/>
        </p:nvSpPr>
        <p:spPr bwMode="auto">
          <a:xfrm>
            <a:off x="-33064631" y="0"/>
            <a:ext cx="636300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73782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40000" lnSpcReduction="20000"/>
          </a:bodyPr>
          <a:lstStyle/>
          <a:p>
            <a:r>
              <a:rPr lang="cs-CZ" sz="4200" b="1" dirty="0"/>
              <a:t>Dieta </a:t>
            </a:r>
          </a:p>
          <a:p>
            <a:pPr lvl="1"/>
            <a:r>
              <a:rPr lang="cs-CZ" sz="3800" dirty="0"/>
              <a:t>lékařem předepsaný a doporučovaný stravovací režim.</a:t>
            </a:r>
          </a:p>
          <a:p>
            <a:pPr lvl="1"/>
            <a:r>
              <a:rPr lang="cs-CZ" sz="3800" dirty="0"/>
              <a:t>v mezinárodní terminologii se strava označuje jako dieta.</a:t>
            </a:r>
          </a:p>
          <a:p>
            <a:pPr marL="0" indent="0">
              <a:buNone/>
            </a:pPr>
            <a:endParaRPr lang="cs-CZ" sz="4200" dirty="0"/>
          </a:p>
          <a:p>
            <a:r>
              <a:rPr lang="cs-CZ" sz="4200" b="1" dirty="0"/>
              <a:t>Dietní systém –</a:t>
            </a:r>
            <a:r>
              <a:rPr lang="cs-CZ" sz="4200" dirty="0"/>
              <a:t> seznam diet řazených podle čísel či písmen, který slouží pro realizaci léčebné výživy ve zdravotnických, sociálních a dalších zařízeních, Z 13 + S 9 + </a:t>
            </a:r>
            <a:r>
              <a:rPr lang="cs-CZ" sz="4200" dirty="0" err="1"/>
              <a:t>ind</a:t>
            </a:r>
            <a:r>
              <a:rPr lang="cs-CZ" sz="4200" dirty="0"/>
              <a:t>.</a:t>
            </a:r>
          </a:p>
          <a:p>
            <a:pPr marL="0" indent="0">
              <a:buNone/>
            </a:pPr>
            <a:endParaRPr lang="cs-CZ" sz="4200" dirty="0"/>
          </a:p>
          <a:p>
            <a:r>
              <a:rPr lang="cs-CZ" sz="4200" b="1" dirty="0"/>
              <a:t>Dietologie –</a:t>
            </a:r>
            <a:r>
              <a:rPr lang="cs-CZ" sz="4200" dirty="0"/>
              <a:t> lékařský obor zabývající se prevencí, diagnostikou a léčbou onemocnění vycházející z chybných stravovacích návyků. </a:t>
            </a:r>
          </a:p>
          <a:p>
            <a:pPr marL="0" indent="0">
              <a:buNone/>
            </a:pPr>
            <a:endParaRPr lang="cs-CZ" sz="4200" dirty="0"/>
          </a:p>
          <a:p>
            <a:r>
              <a:rPr lang="cs-CZ" sz="4200" b="1" dirty="0" err="1"/>
              <a:t>Dietoterapie</a:t>
            </a:r>
            <a:r>
              <a:rPr lang="cs-CZ" sz="4200" b="1" dirty="0"/>
              <a:t> – </a:t>
            </a:r>
            <a:r>
              <a:rPr lang="cs-CZ" sz="4200" dirty="0"/>
              <a:t>léčba dietou – speciálně upravenou stravou.</a:t>
            </a:r>
          </a:p>
          <a:p>
            <a:pPr marL="0" indent="0">
              <a:buNone/>
            </a:pPr>
            <a:endParaRPr lang="cs-CZ" sz="4200" dirty="0"/>
          </a:p>
          <a:p>
            <a:r>
              <a:rPr lang="cs-CZ" sz="4200" b="1" dirty="0"/>
              <a:t>Doporučená denní dávka (DDD) – </a:t>
            </a:r>
            <a:r>
              <a:rPr lang="cs-CZ" sz="4200" dirty="0"/>
              <a:t>potřebný individuální příjem živin, který je považován‚ za dostatečný v každé věkové kategorii.</a:t>
            </a:r>
          </a:p>
          <a:p>
            <a:endParaRPr lang="cs-CZ" sz="4200" dirty="0"/>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481693"/>
            <a:ext cx="5954486" cy="6237514"/>
          </a:xfrm>
        </p:spPr>
        <p:txBody>
          <a:bodyPr>
            <a:normAutofit fontScale="40000" lnSpcReduction="20000"/>
          </a:bodyPr>
          <a:lstStyle/>
          <a:p>
            <a:r>
              <a:rPr lang="cs-CZ" sz="4200" b="1" dirty="0"/>
              <a:t>Enterální výživa –</a:t>
            </a:r>
            <a:r>
              <a:rPr lang="cs-CZ" sz="4200" dirty="0"/>
              <a:t> podávání farmaceuticky připravených roztoků perorálně, či sondou do zažívacího traktu.</a:t>
            </a:r>
          </a:p>
          <a:p>
            <a:endParaRPr lang="cs-CZ" sz="4200" dirty="0"/>
          </a:p>
          <a:p>
            <a:r>
              <a:rPr lang="cs-CZ" sz="4200" b="1" dirty="0"/>
              <a:t>Fyziologická výživa – </a:t>
            </a:r>
            <a:r>
              <a:rPr lang="cs-CZ" sz="4200" dirty="0"/>
              <a:t>zabývá se fyziologickými potřebami člověka. </a:t>
            </a:r>
          </a:p>
          <a:p>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endParaRPr lang="cs-CZ" sz="4200" dirty="0"/>
          </a:p>
          <a:p>
            <a:r>
              <a:rPr lang="cs-CZ" sz="4200" b="1" dirty="0"/>
              <a:t>Klinická výživa – </a:t>
            </a:r>
            <a:r>
              <a:rPr lang="cs-CZ" sz="4200" dirty="0"/>
              <a:t>řeší problémy nemocného jedince.</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endParaRPr lang="cs-CZ" dirty="0"/>
          </a:p>
        </p:txBody>
      </p:sp>
    </p:spTree>
    <p:extLst>
      <p:ext uri="{BB962C8B-B14F-4D97-AF65-F5344CB8AC3E}">
        <p14:creationId xmlns:p14="http://schemas.microsoft.com/office/powerpoint/2010/main" val="290998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4FB3-8CC2-4784-8B7E-741EDDDD3A34}"/>
              </a:ext>
            </a:extLst>
          </p:cNvPr>
          <p:cNvSpPr>
            <a:spLocks noGrp="1"/>
          </p:cNvSpPr>
          <p:nvPr>
            <p:ph type="title"/>
          </p:nvPr>
        </p:nvSpPr>
        <p:spPr>
          <a:xfrm>
            <a:off x="838200" y="0"/>
            <a:ext cx="10515600"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7EF6CDF7-D8D3-4BCE-9BD8-E6256C450596}"/>
              </a:ext>
            </a:extLst>
          </p:cNvPr>
          <p:cNvSpPr>
            <a:spLocks noGrp="1"/>
          </p:cNvSpPr>
          <p:nvPr>
            <p:ph idx="1"/>
          </p:nvPr>
        </p:nvSpPr>
        <p:spPr>
          <a:xfrm>
            <a:off x="138545" y="969818"/>
            <a:ext cx="11757891" cy="5888182"/>
          </a:xfrm>
        </p:spPr>
        <p:txBody>
          <a:bodyPr>
            <a:normAutofit fontScale="40000" lnSpcReduction="20000"/>
          </a:bodyPr>
          <a:lstStyle/>
          <a:p>
            <a:r>
              <a:rPr lang="cs-CZ" sz="6000" b="1" dirty="0">
                <a:solidFill>
                  <a:srgbClr val="0070C0"/>
                </a:solidFill>
              </a:rPr>
              <a:t>Napište do tabulky svůj jídelníček za poslední 3 dny a porovnejte jej s obsahem vitamínů a minerálů: měli jste dostatečný příjem, snížený nebo zcela chybějící ?</a:t>
            </a:r>
          </a:p>
          <a:p>
            <a:r>
              <a:rPr lang="cs-CZ" sz="3300" dirty="0"/>
              <a:t>Vitaminy představují organické neenergetické látky, které organismus člověka bezpodmínečně potřebuje a nedokáže si je syntetizovat. </a:t>
            </a:r>
          </a:p>
          <a:p>
            <a:r>
              <a:rPr lang="cs-CZ" sz="3300" dirty="0"/>
              <a:t>Jedná se o esenciální (důležité) látky, které jsou nevyhnutelné pro správný průběh látkové přeměny v organizmu.  </a:t>
            </a:r>
          </a:p>
          <a:p>
            <a:r>
              <a:rPr lang="cs-CZ" sz="3300" dirty="0"/>
              <a:t>Z funkčního hlediska jde většinou o součásti některých koenzymů, které spolu s bílkovinnou molekulou vytvářejí komplexní enzymy. </a:t>
            </a:r>
          </a:p>
          <a:p>
            <a:r>
              <a:rPr lang="cs-CZ" sz="3300" dirty="0"/>
              <a:t>Ty jsou pak zapojeny do většiny základních metabolických procesů</a:t>
            </a:r>
          </a:p>
          <a:p>
            <a:r>
              <a:rPr lang="cs-CZ" sz="3300" dirty="0"/>
              <a:t>S jedinou výjimkou vitaminu D musí být dodávány průběžně potravou v dostatečné dávce. </a:t>
            </a:r>
          </a:p>
          <a:p>
            <a:r>
              <a:rPr lang="cs-CZ" sz="3300" dirty="0"/>
              <a:t>Potřeba vitamínů se mění a je závislá na věku, pohlaví, množství uvolněné energie, na druhu potravy aj. </a:t>
            </a:r>
          </a:p>
          <a:p>
            <a:r>
              <a:rPr lang="cs-CZ" sz="3300" dirty="0"/>
              <a:t>Vyšší příjem vitaminů oproti běžné populaci potřebuji </a:t>
            </a:r>
          </a:p>
          <a:p>
            <a:pPr lvl="1"/>
            <a:r>
              <a:rPr lang="cs-CZ" sz="2900" dirty="0"/>
              <a:t>děti a těhotné ženy</a:t>
            </a:r>
          </a:p>
          <a:p>
            <a:pPr lvl="1"/>
            <a:r>
              <a:rPr lang="cs-CZ" sz="2900" dirty="0"/>
              <a:t>při  výskytu infekčních onemocnění, </a:t>
            </a:r>
          </a:p>
          <a:p>
            <a:pPr lvl="1"/>
            <a:r>
              <a:rPr lang="cs-CZ" sz="2900" dirty="0"/>
              <a:t>zvýšené námaze, stresových situacích a nedostatku odpočinku. </a:t>
            </a:r>
          </a:p>
          <a:p>
            <a:r>
              <a:rPr lang="cs-CZ" sz="3300" dirty="0"/>
              <a:t>Vitamíny dělíme na dvě hlavní skupiny. </a:t>
            </a:r>
          </a:p>
          <a:p>
            <a:r>
              <a:rPr lang="cs-CZ" sz="3300" b="1" dirty="0"/>
              <a:t>Vitaminy rozpustné v tucích  </a:t>
            </a:r>
            <a:r>
              <a:rPr lang="cs-CZ" sz="3300" dirty="0"/>
              <a:t>- A, E, D, K  a </a:t>
            </a:r>
          </a:p>
          <a:p>
            <a:r>
              <a:rPr lang="cs-CZ" sz="3300" b="1" dirty="0"/>
              <a:t>vitaminy rozpustné ve vodě</a:t>
            </a:r>
            <a:r>
              <a:rPr lang="cs-CZ" sz="3300" dirty="0"/>
              <a:t>. Řadíme k nim komplex vitaminů B (tiamin, riboflavin, pyridoxin a kobalamin, niacin, kyselinu listovou, biotin, kyselinu pantotenovou) a vitamín C.</a:t>
            </a:r>
          </a:p>
          <a:p>
            <a:r>
              <a:rPr lang="cs-CZ" sz="3300" b="1" dirty="0"/>
              <a:t>Avitaminóza </a:t>
            </a:r>
            <a:r>
              <a:rPr lang="cs-CZ" sz="3300" dirty="0"/>
              <a:t>– absolutní nedostatek některého z vitaminu, způsobuje závažné morfologické a funkční poruchy orgánů.</a:t>
            </a:r>
          </a:p>
          <a:p>
            <a:r>
              <a:rPr lang="cs-CZ" sz="3300" b="1" dirty="0"/>
              <a:t>Hypovitaminóza</a:t>
            </a:r>
            <a:r>
              <a:rPr lang="cs-CZ" sz="3300" dirty="0"/>
              <a:t> – chorobný stav způsobený částečným nedostatkem určitého vitaminu, jedná se o lehčí stupeň avitaminózy. Projevuje se nespecifickými příznaky jako je únava, snížená odolnost, krvácení z dásní apod.</a:t>
            </a:r>
          </a:p>
          <a:p>
            <a:r>
              <a:rPr lang="cs-CZ" sz="3300" b="1" dirty="0"/>
              <a:t>Hypervitaminóza</a:t>
            </a:r>
            <a:r>
              <a:rPr lang="cs-CZ" sz="3300" dirty="0"/>
              <a:t> – chorobný stav způsobený předávkováním vitaminů. Dochází k jejich přílišnému nahromadění v těle. Týká se především vitamínů rozpustných v tucích, které mají v nadměrném množství toxické účinky. Naopak vitaminy rozpustné ve vodě se při jejich nadměrném příjmu rychlé vylučuji močí, proto nedojde k předávkování. </a:t>
            </a:r>
          </a:p>
          <a:p>
            <a:r>
              <a:rPr lang="cs-CZ" sz="3300" b="1" dirty="0"/>
              <a:t>Provitamin </a:t>
            </a:r>
            <a:r>
              <a:rPr lang="cs-CZ" sz="3300" dirty="0"/>
              <a:t>- látka, kterou živočichové dokáží přeměnit na vlastní vitamin. Výjimkou je vitamin A, jehož provitamin se nachází převážně v rostlinách.</a:t>
            </a:r>
          </a:p>
          <a:p>
            <a:endParaRPr lang="cs-CZ" dirty="0"/>
          </a:p>
        </p:txBody>
      </p:sp>
    </p:spTree>
    <p:extLst>
      <p:ext uri="{BB962C8B-B14F-4D97-AF65-F5344CB8AC3E}">
        <p14:creationId xmlns:p14="http://schemas.microsoft.com/office/powerpoint/2010/main" val="36845353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9E8A0-C22C-441B-B866-EE206C706367}"/>
              </a:ext>
            </a:extLst>
          </p:cNvPr>
          <p:cNvSpPr>
            <a:spLocks noGrp="1"/>
          </p:cNvSpPr>
          <p:nvPr>
            <p:ph type="title"/>
          </p:nvPr>
        </p:nvSpPr>
        <p:spPr/>
        <p:txBody>
          <a:bodyPr/>
          <a:lstStyle/>
          <a:p>
            <a:r>
              <a:rPr lang="cs-CZ" b="1" dirty="0"/>
              <a:t>6.3 Malnutrice</a:t>
            </a:r>
            <a:br>
              <a:rPr lang="cs-CZ" b="1" dirty="0"/>
            </a:br>
            <a:endParaRPr lang="cs-CZ" dirty="0"/>
          </a:p>
        </p:txBody>
      </p:sp>
      <p:sp>
        <p:nvSpPr>
          <p:cNvPr id="3" name="Zástupný symbol pro obsah 2">
            <a:extLst>
              <a:ext uri="{FF2B5EF4-FFF2-40B4-BE49-F238E27FC236}">
                <a16:creationId xmlns:a16="http://schemas.microsoft.com/office/drawing/2014/main" id="{AD863BCD-1CB7-4393-AACE-20C8400765DF}"/>
              </a:ext>
            </a:extLst>
          </p:cNvPr>
          <p:cNvSpPr>
            <a:spLocks noGrp="1"/>
          </p:cNvSpPr>
          <p:nvPr>
            <p:ph idx="1"/>
          </p:nvPr>
        </p:nvSpPr>
        <p:spPr>
          <a:xfrm>
            <a:off x="-81643" y="1069522"/>
            <a:ext cx="12213772" cy="5788478"/>
          </a:xfrm>
        </p:spPr>
        <p:txBody>
          <a:bodyPr>
            <a:normAutofit fontScale="62500" lnSpcReduction="20000"/>
          </a:bodyPr>
          <a:lstStyle/>
          <a:p>
            <a:r>
              <a:rPr lang="cs-CZ" dirty="0"/>
              <a:t>Malnutrice je komplexní problém, který lze posuzovat ze strany medicínské, organizační či ekonomické. </a:t>
            </a:r>
          </a:p>
          <a:p>
            <a:r>
              <a:rPr lang="cs-CZ" dirty="0"/>
              <a:t>Ze strany medicínské je to otázka diagnostiky, její klinické důsledky a léčba. </a:t>
            </a:r>
          </a:p>
          <a:p>
            <a:r>
              <a:rPr lang="cs-CZ" dirty="0"/>
              <a:t>Ze stránky organizační je nutné rozdělit diagnostiku i léčbu malnutrice mezi jednotlivé subjekty zdravotní péče (lékaře, nutriční terapeuty, všeobecné sestry) a zorganizovat </a:t>
            </a:r>
            <a:r>
              <a:rPr lang="cs-CZ" dirty="0" err="1"/>
              <a:t>screening</a:t>
            </a:r>
            <a:r>
              <a:rPr lang="cs-CZ" dirty="0"/>
              <a:t> malnutrice v nemocnici. Malnutrice je, podle definice používané odbornými společnostmi, stav výživy, kdy deficit, ale i přebytek nebo nerovnováha energie, proteinů a ostatních </a:t>
            </a:r>
            <a:r>
              <a:rPr lang="cs-CZ" dirty="0" err="1"/>
              <a:t>nutrientů</a:t>
            </a:r>
            <a:r>
              <a:rPr lang="cs-CZ" dirty="0"/>
              <a:t>, způsobuje měřitelné vedlejší účinky na tkáně či formu těla, jeho funkce a výsledný klinický stav. </a:t>
            </a:r>
          </a:p>
          <a:p>
            <a:r>
              <a:rPr lang="cs-CZ" dirty="0"/>
              <a:t>Malnutrici tedy dělíme na </a:t>
            </a:r>
            <a:r>
              <a:rPr lang="cs-CZ" b="1" dirty="0"/>
              <a:t>podvýživu, obezitu a nedostatek jednotlivých </a:t>
            </a:r>
            <a:r>
              <a:rPr lang="cs-CZ" b="1" dirty="0" err="1"/>
              <a:t>mikronutrientů</a:t>
            </a:r>
            <a:r>
              <a:rPr lang="cs-CZ" dirty="0"/>
              <a:t>. Nicméně v praxi se setkáváme s malnutricí spíše jako se souhrnným označením pro </a:t>
            </a:r>
            <a:r>
              <a:rPr lang="cs-CZ" b="1" dirty="0"/>
              <a:t>podvýživu</a:t>
            </a:r>
            <a:r>
              <a:rPr lang="cs-CZ" dirty="0"/>
              <a:t>, kterou se zabývá následující text. Adaptace organizmu na nedostatek živin se zásadně liší s ohledem na vyvolávající příčinu nedostatku živin. </a:t>
            </a:r>
          </a:p>
          <a:p>
            <a:pPr marL="0" indent="0">
              <a:buNone/>
            </a:pPr>
            <a:endParaRPr lang="cs-CZ" dirty="0"/>
          </a:p>
          <a:p>
            <a:r>
              <a:rPr lang="cs-CZ" dirty="0"/>
              <a:t>Mezi nejčastější </a:t>
            </a:r>
            <a:r>
              <a:rPr lang="cs-CZ" b="1" dirty="0"/>
              <a:t>příčiny </a:t>
            </a:r>
            <a:r>
              <a:rPr lang="cs-CZ" dirty="0"/>
              <a:t>vzniku podvýživy patří</a:t>
            </a:r>
          </a:p>
          <a:p>
            <a:r>
              <a:rPr lang="cs-CZ" dirty="0"/>
              <a:t>- snížený perorální příjem stravy (například nechutenství, poruchy vědomí, poruchy polykacího aktu, snížená sebeobsluha),</a:t>
            </a:r>
          </a:p>
          <a:p>
            <a:r>
              <a:rPr lang="cs-CZ" dirty="0"/>
              <a:t>- porucha vstřebávání (syndrom krátkého střeva, nespecifické střevní záněty),</a:t>
            </a:r>
          </a:p>
          <a:p>
            <a:r>
              <a:rPr lang="cs-CZ" dirty="0"/>
              <a:t>- poruchy trávení, zažívání (stavy po gastrektomii, </a:t>
            </a:r>
            <a:r>
              <a:rPr lang="cs-CZ" dirty="0" err="1"/>
              <a:t>pankreatobiliární</a:t>
            </a:r>
            <a:r>
              <a:rPr lang="cs-CZ" dirty="0"/>
              <a:t> nedostatečnost),</a:t>
            </a:r>
          </a:p>
          <a:p>
            <a:r>
              <a:rPr lang="cs-CZ" dirty="0"/>
              <a:t>- metabolické poruchy (</a:t>
            </a:r>
            <a:r>
              <a:rPr lang="cs-CZ" dirty="0" err="1"/>
              <a:t>hepatálním</a:t>
            </a:r>
            <a:r>
              <a:rPr lang="cs-CZ" dirty="0"/>
              <a:t>, renální, kardiální nedostatečnost),</a:t>
            </a:r>
          </a:p>
          <a:p>
            <a:r>
              <a:rPr lang="cs-CZ" dirty="0"/>
              <a:t>- zvýšené energetické nároky a ztráty (píštěle, endokrinopatie, sepse, trauma, operace, onkologická onemocnění),</a:t>
            </a:r>
          </a:p>
          <a:p>
            <a:r>
              <a:rPr lang="cs-CZ" dirty="0"/>
              <a:t>- psychické faktory (bolest, úzkost, strach, cizí prostředí),</a:t>
            </a:r>
          </a:p>
          <a:p>
            <a:r>
              <a:rPr lang="cs-CZ" dirty="0"/>
              <a:t>- léčebné faktory (agresivní medikamentózní léčbě, operační a jiné léčebné zákroky),</a:t>
            </a:r>
          </a:p>
          <a:p>
            <a:r>
              <a:rPr lang="cs-CZ" dirty="0"/>
              <a:t>- režimové faktory (nevhodný denní režim, náročný vyšetřovací program vyžadující‚ lačnění),</a:t>
            </a:r>
          </a:p>
          <a:p>
            <a:r>
              <a:rPr lang="cs-CZ" dirty="0"/>
              <a:t>- věk. </a:t>
            </a:r>
          </a:p>
          <a:p>
            <a:endParaRPr lang="cs-CZ" dirty="0"/>
          </a:p>
        </p:txBody>
      </p:sp>
    </p:spTree>
    <p:extLst>
      <p:ext uri="{BB962C8B-B14F-4D97-AF65-F5344CB8AC3E}">
        <p14:creationId xmlns:p14="http://schemas.microsoft.com/office/powerpoint/2010/main" val="5766755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66183C-E203-4075-BBEC-FB303BFC0DD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BEFDE6-B3F0-4A8C-84BC-CAD058F50232}"/>
              </a:ext>
            </a:extLst>
          </p:cNvPr>
          <p:cNvSpPr>
            <a:spLocks noGrp="1"/>
          </p:cNvSpPr>
          <p:nvPr>
            <p:ph idx="1"/>
          </p:nvPr>
        </p:nvSpPr>
        <p:spPr/>
        <p:txBody>
          <a:bodyPr/>
          <a:lstStyle/>
          <a:p>
            <a:r>
              <a:rPr lang="cs-CZ" dirty="0">
                <a:solidFill>
                  <a:srgbClr val="0070C0"/>
                </a:solidFill>
              </a:rPr>
              <a:t>Jaké existují typy malnutrice?</a:t>
            </a:r>
          </a:p>
        </p:txBody>
      </p:sp>
    </p:spTree>
    <p:extLst>
      <p:ext uri="{BB962C8B-B14F-4D97-AF65-F5344CB8AC3E}">
        <p14:creationId xmlns:p14="http://schemas.microsoft.com/office/powerpoint/2010/main" val="89264623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B611E13-8BF6-4F47-8D6F-5B8480DCD065}"/>
              </a:ext>
            </a:extLst>
          </p:cNvPr>
          <p:cNvSpPr>
            <a:spLocks noGrp="1"/>
          </p:cNvSpPr>
          <p:nvPr>
            <p:ph idx="1"/>
          </p:nvPr>
        </p:nvSpPr>
        <p:spPr>
          <a:xfrm>
            <a:off x="146957" y="326570"/>
            <a:ext cx="11903529" cy="6531429"/>
          </a:xfrm>
        </p:spPr>
        <p:txBody>
          <a:bodyPr>
            <a:normAutofit fontScale="85000" lnSpcReduction="20000"/>
          </a:bodyPr>
          <a:lstStyle/>
          <a:p>
            <a:r>
              <a:rPr lang="cs-CZ" dirty="0"/>
              <a:t>Adaptace na dlouhodobé, tzv. </a:t>
            </a:r>
            <a:r>
              <a:rPr lang="cs-CZ" b="1" dirty="0"/>
              <a:t>prosté hladovění </a:t>
            </a:r>
            <a:r>
              <a:rPr lang="cs-CZ" dirty="0"/>
              <a:t>je zcela odlišná od hladovění za kritických podmínek tzv. </a:t>
            </a:r>
            <a:r>
              <a:rPr lang="cs-CZ" b="1" dirty="0"/>
              <a:t>stresové hladovění</a:t>
            </a:r>
            <a:r>
              <a:rPr lang="cs-CZ" dirty="0"/>
              <a:t>.  Podle toho se také dělí na dva </a:t>
            </a:r>
            <a:r>
              <a:rPr lang="cs-CZ" b="1" dirty="0"/>
              <a:t>typy malnutrice</a:t>
            </a:r>
            <a:r>
              <a:rPr lang="cs-CZ" dirty="0"/>
              <a:t>: </a:t>
            </a:r>
            <a:r>
              <a:rPr lang="cs-CZ" dirty="0" err="1"/>
              <a:t>marantický</a:t>
            </a:r>
            <a:r>
              <a:rPr lang="cs-CZ" dirty="0"/>
              <a:t> a </a:t>
            </a:r>
            <a:r>
              <a:rPr lang="cs-CZ" dirty="0" err="1"/>
              <a:t>kwashiorkorový</a:t>
            </a:r>
            <a:r>
              <a:rPr lang="cs-CZ" dirty="0"/>
              <a:t>. </a:t>
            </a:r>
          </a:p>
          <a:p>
            <a:endParaRPr lang="cs-CZ" dirty="0"/>
          </a:p>
          <a:p>
            <a:pPr marL="0" indent="0">
              <a:buNone/>
            </a:pPr>
            <a:r>
              <a:rPr lang="cs-CZ" b="1" dirty="0" err="1"/>
              <a:t>Marantický</a:t>
            </a:r>
            <a:r>
              <a:rPr lang="cs-CZ" b="1" dirty="0"/>
              <a:t> typ</a:t>
            </a:r>
            <a:endParaRPr lang="cs-CZ" dirty="0"/>
          </a:p>
          <a:p>
            <a:r>
              <a:rPr lang="cs-CZ" dirty="0"/>
              <a:t>Pokud se jedná o nedostatečný příjem energie, pak hovoříme o </a:t>
            </a:r>
            <a:r>
              <a:rPr lang="cs-CZ" b="1" dirty="0" err="1"/>
              <a:t>marantickém</a:t>
            </a:r>
            <a:r>
              <a:rPr lang="cs-CZ" b="1" dirty="0"/>
              <a:t> typu (energetická malnutrice, prosté hladovění)</a:t>
            </a:r>
            <a:r>
              <a:rPr lang="cs-CZ" dirty="0"/>
              <a:t>, který je charakteristický postupným symetrickým váhovým úbytkem vedoucím ke kachexii. Jde o častý typ podvýživy způsobený řadou příčin: u starších pacientů, z mechanických poruch příjmu potravy (defektní chrup, špatná zubní protéza), postižení slinných žláz, onemocnění dutiny ústní, hltanu, jícnu, trávicího traktu, jater, intolerance potravy při malabsorpčním syndromu, mentální anorexie a bulimie, poruchy příjmu potravy u dalších psychiatrických onemocnění (schizofrenie, těžké depresivní poruchy, demence, paranoia s odmítáním potravy). Z patogenetického hlediska dochází u </a:t>
            </a:r>
            <a:r>
              <a:rPr lang="cs-CZ" b="1" dirty="0" err="1"/>
              <a:t>marantického</a:t>
            </a:r>
            <a:r>
              <a:rPr lang="cs-CZ" b="1" dirty="0"/>
              <a:t> hladovění </a:t>
            </a:r>
            <a:r>
              <a:rPr lang="cs-CZ" dirty="0"/>
              <a:t>(není vyvoláno stresem, infekcí, poraněním apod.) k řadě adaptačních mechanismů, které regulují dopad hladovění na organizmus</a:t>
            </a:r>
            <a:r>
              <a:rPr lang="cs-CZ" b="1" dirty="0"/>
              <a:t>. </a:t>
            </a:r>
            <a:r>
              <a:rPr lang="cs-CZ" dirty="0"/>
              <a:t>Relativně záhy se vyčerpají zásoby jaterního a svalového glykogenu, který poskytuje rychlý zdroj energie. Zvyšuje se tvorba glukózy. Postupně klesá sekrece inzulínu a stoupá sekrece </a:t>
            </a:r>
            <a:r>
              <a:rPr lang="cs-CZ" dirty="0" err="1"/>
              <a:t>glukagonu</a:t>
            </a:r>
            <a:r>
              <a:rPr lang="cs-CZ" dirty="0"/>
              <a:t>, </a:t>
            </a:r>
            <a:r>
              <a:rPr lang="cs-CZ" dirty="0" err="1"/>
              <a:t>hydrokortizonu</a:t>
            </a:r>
            <a:r>
              <a:rPr lang="cs-CZ" dirty="0"/>
              <a:t>, katecholaminů. Organizmus </a:t>
            </a:r>
            <a:r>
              <a:rPr lang="cs-CZ" dirty="0" err="1"/>
              <a:t>katabolizuje</a:t>
            </a:r>
            <a:r>
              <a:rPr lang="cs-CZ" dirty="0"/>
              <a:t> asi 75 gramů bílkovin za den, játra syntetizují glukoneogenezí glukózu pro potřeby mozku a periferních tkání z mastných kyselin a glycerolu, získaných z tukové tkáně. Pokud hladovění pokračuje, dochází k dalším adaptačním a metabolickým změnám. Snižuje se celkový energetický výdej, a to až o 40 % snížením bazálního metabolismu a tělesné aktivity. </a:t>
            </a:r>
          </a:p>
          <a:p>
            <a:endParaRPr lang="cs-CZ" dirty="0"/>
          </a:p>
        </p:txBody>
      </p:sp>
    </p:spTree>
    <p:extLst>
      <p:ext uri="{BB962C8B-B14F-4D97-AF65-F5344CB8AC3E}">
        <p14:creationId xmlns:p14="http://schemas.microsoft.com/office/powerpoint/2010/main" val="12846353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E884E32-75CE-4E5A-83D7-64CD8D701E8D}"/>
              </a:ext>
            </a:extLst>
          </p:cNvPr>
          <p:cNvSpPr>
            <a:spLocks noGrp="1"/>
          </p:cNvSpPr>
          <p:nvPr>
            <p:ph idx="1"/>
          </p:nvPr>
        </p:nvSpPr>
        <p:spPr>
          <a:xfrm>
            <a:off x="-57150" y="187779"/>
            <a:ext cx="12107636" cy="6580414"/>
          </a:xfrm>
        </p:spPr>
        <p:txBody>
          <a:bodyPr>
            <a:normAutofit fontScale="92500"/>
          </a:bodyPr>
          <a:lstStyle/>
          <a:p>
            <a:pPr marL="0" indent="0">
              <a:buNone/>
            </a:pPr>
            <a:r>
              <a:rPr lang="cs-CZ" b="1" dirty="0" err="1"/>
              <a:t>Kwashiorkorový</a:t>
            </a:r>
            <a:r>
              <a:rPr lang="cs-CZ" b="1" dirty="0"/>
              <a:t> typ</a:t>
            </a:r>
            <a:endParaRPr lang="cs-CZ" dirty="0"/>
          </a:p>
          <a:p>
            <a:r>
              <a:rPr lang="cs-CZ" dirty="0"/>
              <a:t>Druhým závažnějším typem je </a:t>
            </a:r>
            <a:r>
              <a:rPr lang="cs-CZ" b="1" dirty="0" err="1"/>
              <a:t>kwashiorkorový</a:t>
            </a:r>
            <a:r>
              <a:rPr lang="cs-CZ" b="1" dirty="0"/>
              <a:t> typ (proteinová malnutrice, stresové hladovění) </a:t>
            </a:r>
            <a:r>
              <a:rPr lang="cs-CZ" dirty="0"/>
              <a:t>způsobený především nedostatkem a rychlým odbouráváním bílkovin. Odbourávána je v tomto případě zejména svalová hmota a obvykle je relativně zachována velká část tukových zásob. Tento typ hladovění bývá provázen vznikem otoků, takže nemocní nemusí na první pohled jevit známky podvýživy. Za stresové hladovění je zodpovědná především systémová zánětlivá odpověď, charakterizována vyplavením stresových hormonů a prozánětlivých </a:t>
            </a:r>
            <a:r>
              <a:rPr lang="cs-CZ" dirty="0" err="1"/>
              <a:t>cytokinů</a:t>
            </a:r>
            <a:r>
              <a:rPr lang="cs-CZ" dirty="0"/>
              <a:t> (látky bílkovinného charakteru). U pacientů v těžkém stavu dominuje typ druhý, který pokud není včas zachycen a intervenován, bývá spojen s fatálními důsledky. </a:t>
            </a:r>
          </a:p>
          <a:p>
            <a:pPr marL="0" indent="0">
              <a:buNone/>
            </a:pPr>
            <a:endParaRPr lang="cs-CZ" dirty="0"/>
          </a:p>
          <a:p>
            <a:pPr marL="0" indent="0">
              <a:buNone/>
            </a:pPr>
            <a:r>
              <a:rPr lang="cs-CZ" dirty="0"/>
              <a:t>V nemocnici se často setkáváme s kombinací obou typu malnutrice tzv. </a:t>
            </a:r>
            <a:r>
              <a:rPr lang="cs-CZ" b="1" dirty="0"/>
              <a:t>protein-energetická malnutrice </a:t>
            </a:r>
            <a:r>
              <a:rPr lang="cs-CZ" dirty="0"/>
              <a:t>způsobena jak sníženým příjmem, tak zvýšeným katabolismem. Někdy se dělí malnutrice jednoduše jen na </a:t>
            </a:r>
            <a:r>
              <a:rPr lang="cs-CZ" b="1" dirty="0"/>
              <a:t>nekomplikovanou (nestresové hladovění) </a:t>
            </a:r>
            <a:r>
              <a:rPr lang="cs-CZ" dirty="0"/>
              <a:t>a na </a:t>
            </a:r>
            <a:r>
              <a:rPr lang="cs-CZ" b="1" dirty="0"/>
              <a:t>stresovou (stresové hladovění).</a:t>
            </a:r>
            <a:r>
              <a:rPr lang="cs-CZ" dirty="0"/>
              <a:t> Srovnání prosté a stresové malnutrice jsou shrnuta v tabulce 7. Pokud chybí jen některá složka výživy, která nemá charakter </a:t>
            </a:r>
            <a:r>
              <a:rPr lang="cs-CZ" dirty="0" err="1"/>
              <a:t>makronutrientu</a:t>
            </a:r>
            <a:r>
              <a:rPr lang="cs-CZ" dirty="0"/>
              <a:t>, jako například vitamin nebo stopový prvek, pak hovoříme o </a:t>
            </a:r>
            <a:r>
              <a:rPr lang="cs-CZ" b="1" dirty="0"/>
              <a:t>karenci.</a:t>
            </a:r>
            <a:endParaRPr lang="cs-CZ" dirty="0"/>
          </a:p>
          <a:p>
            <a:endParaRPr lang="cs-CZ" dirty="0"/>
          </a:p>
        </p:txBody>
      </p:sp>
    </p:spTree>
    <p:extLst>
      <p:ext uri="{BB962C8B-B14F-4D97-AF65-F5344CB8AC3E}">
        <p14:creationId xmlns:p14="http://schemas.microsoft.com/office/powerpoint/2010/main" val="12333197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A2125-3CD2-427F-87CC-19597C53EB80}"/>
              </a:ext>
            </a:extLst>
          </p:cNvPr>
          <p:cNvSpPr>
            <a:spLocks noGrp="1"/>
          </p:cNvSpPr>
          <p:nvPr>
            <p:ph type="title"/>
          </p:nvPr>
        </p:nvSpPr>
        <p:spPr/>
        <p:txBody>
          <a:bodyPr/>
          <a:lstStyle/>
          <a:p>
            <a:r>
              <a:rPr lang="cs-CZ" b="1" dirty="0"/>
              <a:t>S</a:t>
            </a:r>
            <a:r>
              <a:rPr lang="fr-FR" b="1" dirty="0"/>
              <a:t>rovnání prosté a stresové malnutrice</a:t>
            </a:r>
            <a:endParaRPr lang="cs-CZ" b="1" dirty="0"/>
          </a:p>
        </p:txBody>
      </p:sp>
      <p:graphicFrame>
        <p:nvGraphicFramePr>
          <p:cNvPr id="4" name="Zástupný symbol pro obsah 3">
            <a:extLst>
              <a:ext uri="{FF2B5EF4-FFF2-40B4-BE49-F238E27FC236}">
                <a16:creationId xmlns:a16="http://schemas.microsoft.com/office/drawing/2014/main" id="{FE4C16F5-8FEB-4D29-8F8B-5E89BAC4302C}"/>
              </a:ext>
            </a:extLst>
          </p:cNvPr>
          <p:cNvGraphicFramePr>
            <a:graphicFrameLocks noGrp="1"/>
          </p:cNvGraphicFramePr>
          <p:nvPr>
            <p:ph idx="1"/>
            <p:extLst>
              <p:ext uri="{D42A27DB-BD31-4B8C-83A1-F6EECF244321}">
                <p14:modId xmlns:p14="http://schemas.microsoft.com/office/powerpoint/2010/main" val="1942406805"/>
              </p:ext>
            </p:extLst>
          </p:nvPr>
        </p:nvGraphicFramePr>
        <p:xfrm>
          <a:off x="1208314" y="1806734"/>
          <a:ext cx="7690757" cy="4795690"/>
        </p:xfrm>
        <a:graphic>
          <a:graphicData uri="http://schemas.openxmlformats.org/drawingml/2006/table">
            <a:tbl>
              <a:tblPr/>
              <a:tblGrid>
                <a:gridCol w="2316071">
                  <a:extLst>
                    <a:ext uri="{9D8B030D-6E8A-4147-A177-3AD203B41FA5}">
                      <a16:colId xmlns:a16="http://schemas.microsoft.com/office/drawing/2014/main" val="616899340"/>
                    </a:ext>
                  </a:extLst>
                </a:gridCol>
                <a:gridCol w="2675015">
                  <a:extLst>
                    <a:ext uri="{9D8B030D-6E8A-4147-A177-3AD203B41FA5}">
                      <a16:colId xmlns:a16="http://schemas.microsoft.com/office/drawing/2014/main" val="2670804416"/>
                    </a:ext>
                  </a:extLst>
                </a:gridCol>
                <a:gridCol w="2699671">
                  <a:extLst>
                    <a:ext uri="{9D8B030D-6E8A-4147-A177-3AD203B41FA5}">
                      <a16:colId xmlns:a16="http://schemas.microsoft.com/office/drawing/2014/main" val="743278655"/>
                    </a:ext>
                  </a:extLst>
                </a:gridCol>
              </a:tblGrid>
              <a:tr h="528340">
                <a:tc>
                  <a:txBody>
                    <a:bodyPr/>
                    <a:lstStyle/>
                    <a:p>
                      <a:endParaRPr lang="cs-CZ" sz="1800"/>
                    </a:p>
                  </a:txBody>
                  <a:tcPr marL="0" marR="0" marT="0" marB="0">
                    <a:lnL>
                      <a:noFill/>
                    </a:lnL>
                    <a:lnR>
                      <a:noFill/>
                    </a:lnR>
                    <a:lnT>
                      <a:noFill/>
                    </a:lnT>
                    <a:lnB>
                      <a:noFill/>
                    </a:lnB>
                  </a:tcPr>
                </a:tc>
                <a:tc>
                  <a:txBody>
                    <a:bodyPr/>
                    <a:lstStyle/>
                    <a:p>
                      <a:r>
                        <a:rPr lang="cs-CZ" sz="2000" b="1" dirty="0"/>
                        <a:t>Prostá malnutrice</a:t>
                      </a:r>
                      <a:endParaRPr lang="cs-CZ" sz="2000" dirty="0"/>
                    </a:p>
                  </a:txBody>
                  <a:tcPr marL="0" marR="0" marT="0" marB="0">
                    <a:lnL>
                      <a:noFill/>
                    </a:lnL>
                    <a:lnR>
                      <a:noFill/>
                    </a:lnR>
                    <a:lnT>
                      <a:noFill/>
                    </a:lnT>
                    <a:lnB>
                      <a:noFill/>
                    </a:lnB>
                  </a:tcPr>
                </a:tc>
                <a:tc>
                  <a:txBody>
                    <a:bodyPr/>
                    <a:lstStyle/>
                    <a:p>
                      <a:r>
                        <a:rPr lang="cs-CZ" sz="2000" b="1"/>
                        <a:t>Stresová malnutrice</a:t>
                      </a:r>
                      <a:endParaRPr lang="cs-CZ" sz="2000"/>
                    </a:p>
                  </a:txBody>
                  <a:tcPr marL="0" marR="0" marT="0" marB="0">
                    <a:lnL>
                      <a:noFill/>
                    </a:lnL>
                    <a:lnR>
                      <a:noFill/>
                    </a:lnR>
                    <a:lnT>
                      <a:noFill/>
                    </a:lnT>
                    <a:lnB>
                      <a:noFill/>
                    </a:lnB>
                  </a:tcPr>
                </a:tc>
                <a:extLst>
                  <a:ext uri="{0D108BD9-81ED-4DB2-BD59-A6C34878D82A}">
                    <a16:rowId xmlns:a16="http://schemas.microsoft.com/office/drawing/2014/main" val="1842661760"/>
                  </a:ext>
                </a:extLst>
              </a:tr>
              <a:tr h="266464">
                <a:tc>
                  <a:txBody>
                    <a:bodyPr/>
                    <a:lstStyle/>
                    <a:p>
                      <a:r>
                        <a:rPr lang="cs-CZ" sz="1800"/>
                        <a:t> </a:t>
                      </a:r>
                    </a:p>
                  </a:txBody>
                  <a:tcPr marL="0" marR="0" marT="0" marB="0">
                    <a:lnL>
                      <a:noFill/>
                    </a:lnL>
                    <a:lnR>
                      <a:noFill/>
                    </a:lnR>
                    <a:lnT>
                      <a:noFill/>
                    </a:lnT>
                    <a:lnB>
                      <a:noFill/>
                    </a:lnB>
                  </a:tcPr>
                </a:tc>
                <a:tc>
                  <a:txBody>
                    <a:bodyPr/>
                    <a:lstStyle/>
                    <a:p>
                      <a:r>
                        <a:rPr lang="cs-CZ" sz="2000" b="1" dirty="0"/>
                        <a:t> </a:t>
                      </a:r>
                      <a:endParaRPr lang="cs-CZ" sz="2000" dirty="0"/>
                    </a:p>
                  </a:txBody>
                  <a:tcPr marL="0" marR="0" marT="0" marB="0">
                    <a:lnL>
                      <a:noFill/>
                    </a:lnL>
                    <a:lnR>
                      <a:noFill/>
                    </a:lnR>
                    <a:lnT>
                      <a:noFill/>
                    </a:lnT>
                    <a:lnB>
                      <a:noFill/>
                    </a:lnB>
                  </a:tcPr>
                </a:tc>
                <a:tc>
                  <a:txBody>
                    <a:bodyPr/>
                    <a:lstStyle/>
                    <a:p>
                      <a:r>
                        <a:rPr lang="cs-CZ" sz="2000" b="1"/>
                        <a:t> </a:t>
                      </a:r>
                      <a:endParaRPr lang="cs-CZ" sz="2000"/>
                    </a:p>
                  </a:txBody>
                  <a:tcPr marL="0" marR="0" marT="0" marB="0">
                    <a:lnL>
                      <a:noFill/>
                    </a:lnL>
                    <a:lnR>
                      <a:noFill/>
                    </a:lnR>
                    <a:lnT>
                      <a:noFill/>
                    </a:lnT>
                    <a:lnB>
                      <a:noFill/>
                    </a:lnB>
                  </a:tcPr>
                </a:tc>
                <a:extLst>
                  <a:ext uri="{0D108BD9-81ED-4DB2-BD59-A6C34878D82A}">
                    <a16:rowId xmlns:a16="http://schemas.microsoft.com/office/drawing/2014/main" val="634969656"/>
                  </a:ext>
                </a:extLst>
              </a:tr>
              <a:tr h="528340">
                <a:tc>
                  <a:txBody>
                    <a:bodyPr/>
                    <a:lstStyle/>
                    <a:p>
                      <a:r>
                        <a:rPr lang="cs-CZ" sz="1800" b="1" dirty="0"/>
                        <a:t>Vznik</a:t>
                      </a:r>
                      <a:endParaRPr lang="cs-CZ" sz="1800" dirty="0"/>
                    </a:p>
                  </a:txBody>
                  <a:tcPr marL="0" marR="0" marT="0" marB="0">
                    <a:lnL>
                      <a:noFill/>
                    </a:lnL>
                    <a:lnR>
                      <a:noFill/>
                    </a:lnR>
                    <a:lnT>
                      <a:noFill/>
                    </a:lnT>
                    <a:lnB>
                      <a:noFill/>
                    </a:lnB>
                  </a:tcPr>
                </a:tc>
                <a:tc>
                  <a:txBody>
                    <a:bodyPr/>
                    <a:lstStyle/>
                    <a:p>
                      <a:r>
                        <a:rPr lang="cs-CZ" sz="2000" dirty="0"/>
                        <a:t>týdny až měsíce</a:t>
                      </a:r>
                    </a:p>
                  </a:txBody>
                  <a:tcPr marL="0" marR="0" marT="0" marB="0">
                    <a:lnL>
                      <a:noFill/>
                    </a:lnL>
                    <a:lnR>
                      <a:noFill/>
                    </a:lnR>
                    <a:lnT>
                      <a:noFill/>
                    </a:lnT>
                    <a:lnB>
                      <a:noFill/>
                    </a:lnB>
                  </a:tcPr>
                </a:tc>
                <a:tc>
                  <a:txBody>
                    <a:bodyPr/>
                    <a:lstStyle/>
                    <a:p>
                      <a:r>
                        <a:rPr lang="cs-CZ" sz="2000"/>
                        <a:t>dny</a:t>
                      </a:r>
                    </a:p>
                  </a:txBody>
                  <a:tcPr marL="0" marR="0" marT="0" marB="0">
                    <a:lnL>
                      <a:noFill/>
                    </a:lnL>
                    <a:lnR>
                      <a:noFill/>
                    </a:lnR>
                    <a:lnT>
                      <a:noFill/>
                    </a:lnT>
                    <a:lnB>
                      <a:noFill/>
                    </a:lnB>
                  </a:tcPr>
                </a:tc>
                <a:extLst>
                  <a:ext uri="{0D108BD9-81ED-4DB2-BD59-A6C34878D82A}">
                    <a16:rowId xmlns:a16="http://schemas.microsoft.com/office/drawing/2014/main" val="3031867205"/>
                  </a:ext>
                </a:extLst>
              </a:tr>
              <a:tr h="528340">
                <a:tc>
                  <a:txBody>
                    <a:bodyPr/>
                    <a:lstStyle/>
                    <a:p>
                      <a:r>
                        <a:rPr lang="cs-CZ" sz="1800" b="1"/>
                        <a:t>Hmotnost</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normální až zvýšená</a:t>
                      </a:r>
                    </a:p>
                  </a:txBody>
                  <a:tcPr marL="0" marR="0" marT="0" marB="0">
                    <a:lnL>
                      <a:noFill/>
                    </a:lnL>
                    <a:lnR>
                      <a:noFill/>
                    </a:lnR>
                    <a:lnT>
                      <a:noFill/>
                    </a:lnT>
                    <a:lnB>
                      <a:noFill/>
                    </a:lnB>
                  </a:tcPr>
                </a:tc>
                <a:extLst>
                  <a:ext uri="{0D108BD9-81ED-4DB2-BD59-A6C34878D82A}">
                    <a16:rowId xmlns:a16="http://schemas.microsoft.com/office/drawing/2014/main" val="3898578321"/>
                  </a:ext>
                </a:extLst>
              </a:tr>
              <a:tr h="792510">
                <a:tc>
                  <a:txBody>
                    <a:bodyPr/>
                    <a:lstStyle/>
                    <a:p>
                      <a:r>
                        <a:rPr lang="cs-CZ" sz="1800" b="1"/>
                        <a:t>Tuková hmota</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snížená, normální i zvýšená</a:t>
                      </a:r>
                    </a:p>
                  </a:txBody>
                  <a:tcPr marL="0" marR="0" marT="0" marB="0">
                    <a:lnL>
                      <a:noFill/>
                    </a:lnL>
                    <a:lnR>
                      <a:noFill/>
                    </a:lnR>
                    <a:lnT>
                      <a:noFill/>
                    </a:lnT>
                    <a:lnB>
                      <a:noFill/>
                    </a:lnB>
                  </a:tcPr>
                </a:tc>
                <a:extLst>
                  <a:ext uri="{0D108BD9-81ED-4DB2-BD59-A6C34878D82A}">
                    <a16:rowId xmlns:a16="http://schemas.microsoft.com/office/drawing/2014/main" val="2679375031"/>
                  </a:ext>
                </a:extLst>
              </a:tr>
              <a:tr h="528340">
                <a:tc>
                  <a:txBody>
                    <a:bodyPr/>
                    <a:lstStyle/>
                    <a:p>
                      <a:r>
                        <a:rPr lang="cs-CZ" sz="1800" b="1"/>
                        <a:t>Svalová hmota</a:t>
                      </a:r>
                      <a:endParaRPr lang="cs-CZ" sz="1800"/>
                    </a:p>
                  </a:txBody>
                  <a:tcPr marL="0" marR="0" marT="0" marB="0">
                    <a:lnL>
                      <a:noFill/>
                    </a:lnL>
                    <a:lnR>
                      <a:noFill/>
                    </a:lnR>
                    <a:lnT>
                      <a:noFill/>
                    </a:lnT>
                    <a:lnB>
                      <a:noFill/>
                    </a:lnB>
                  </a:tcPr>
                </a:tc>
                <a:tc>
                  <a:txBody>
                    <a:bodyPr/>
                    <a:lstStyle/>
                    <a:p>
                      <a:r>
                        <a:rPr lang="cs-CZ" sz="2000" dirty="0"/>
                        <a:t>jen mírně snížená</a:t>
                      </a:r>
                    </a:p>
                  </a:txBody>
                  <a:tcPr marL="0" marR="0" marT="0" marB="0">
                    <a:lnL>
                      <a:noFill/>
                    </a:lnL>
                    <a:lnR>
                      <a:noFill/>
                    </a:lnR>
                    <a:lnT>
                      <a:noFill/>
                    </a:lnT>
                    <a:lnB>
                      <a:noFill/>
                    </a:lnB>
                  </a:tcPr>
                </a:tc>
                <a:tc>
                  <a:txBody>
                    <a:bodyPr/>
                    <a:lstStyle/>
                    <a:p>
                      <a:r>
                        <a:rPr lang="cs-CZ" sz="2000"/>
                        <a:t>velmi snížená</a:t>
                      </a:r>
                    </a:p>
                  </a:txBody>
                  <a:tcPr marL="0" marR="0" marT="0" marB="0">
                    <a:lnL>
                      <a:noFill/>
                    </a:lnL>
                    <a:lnR>
                      <a:noFill/>
                    </a:lnR>
                    <a:lnT>
                      <a:noFill/>
                    </a:lnT>
                    <a:lnB>
                      <a:noFill/>
                    </a:lnB>
                  </a:tcPr>
                </a:tc>
                <a:extLst>
                  <a:ext uri="{0D108BD9-81ED-4DB2-BD59-A6C34878D82A}">
                    <a16:rowId xmlns:a16="http://schemas.microsoft.com/office/drawing/2014/main" val="2277048526"/>
                  </a:ext>
                </a:extLst>
              </a:tr>
              <a:tr h="528340">
                <a:tc>
                  <a:txBody>
                    <a:bodyPr/>
                    <a:lstStyle/>
                    <a:p>
                      <a:r>
                        <a:rPr lang="cs-CZ" sz="1800" b="1"/>
                        <a:t>Sérové bílkoviny</a:t>
                      </a:r>
                      <a:endParaRPr lang="cs-CZ" sz="1800"/>
                    </a:p>
                  </a:txBody>
                  <a:tcPr marL="0" marR="0" marT="0" marB="0">
                    <a:lnL>
                      <a:noFill/>
                    </a:lnL>
                    <a:lnR>
                      <a:noFill/>
                    </a:lnR>
                    <a:lnT>
                      <a:noFill/>
                    </a:lnT>
                    <a:lnB>
                      <a:noFill/>
                    </a:lnB>
                  </a:tcPr>
                </a:tc>
                <a:tc>
                  <a:txBody>
                    <a:bodyPr/>
                    <a:lstStyle/>
                    <a:p>
                      <a:r>
                        <a:rPr lang="cs-CZ" sz="2000" dirty="0"/>
                        <a:t>normální</a:t>
                      </a:r>
                    </a:p>
                  </a:txBody>
                  <a:tcPr marL="0" marR="0" marT="0" marB="0">
                    <a:lnL>
                      <a:noFill/>
                    </a:lnL>
                    <a:lnR>
                      <a:noFill/>
                    </a:lnR>
                    <a:lnT>
                      <a:noFill/>
                    </a:lnT>
                    <a:lnB>
                      <a:noFill/>
                    </a:lnB>
                  </a:tcPr>
                </a:tc>
                <a:tc>
                  <a:txBody>
                    <a:bodyPr/>
                    <a:lstStyle/>
                    <a:p>
                      <a:r>
                        <a:rPr lang="cs-CZ" sz="2000" dirty="0"/>
                        <a:t>výrazně snížené</a:t>
                      </a:r>
                    </a:p>
                  </a:txBody>
                  <a:tcPr marL="0" marR="0" marT="0" marB="0">
                    <a:lnL>
                      <a:noFill/>
                    </a:lnL>
                    <a:lnR>
                      <a:noFill/>
                    </a:lnR>
                    <a:lnT>
                      <a:noFill/>
                    </a:lnT>
                    <a:lnB>
                      <a:noFill/>
                    </a:lnB>
                  </a:tcPr>
                </a:tc>
                <a:extLst>
                  <a:ext uri="{0D108BD9-81ED-4DB2-BD59-A6C34878D82A}">
                    <a16:rowId xmlns:a16="http://schemas.microsoft.com/office/drawing/2014/main" val="531834977"/>
                  </a:ext>
                </a:extLst>
              </a:tr>
              <a:tr h="528340">
                <a:tc>
                  <a:txBody>
                    <a:bodyPr/>
                    <a:lstStyle/>
                    <a:p>
                      <a:r>
                        <a:rPr lang="cs-CZ" sz="1800" b="1"/>
                        <a:t>Proteiny akutní fáze</a:t>
                      </a:r>
                      <a:endParaRPr lang="cs-CZ" sz="1800"/>
                    </a:p>
                  </a:txBody>
                  <a:tcPr marL="0" marR="0" marT="0" marB="0">
                    <a:lnL>
                      <a:noFill/>
                    </a:lnL>
                    <a:lnR>
                      <a:noFill/>
                    </a:lnR>
                    <a:lnT>
                      <a:noFill/>
                    </a:lnT>
                    <a:lnB>
                      <a:noFill/>
                    </a:lnB>
                  </a:tcPr>
                </a:tc>
                <a:tc>
                  <a:txBody>
                    <a:bodyPr/>
                    <a:lstStyle/>
                    <a:p>
                      <a:r>
                        <a:rPr lang="cs-CZ" sz="2000"/>
                        <a:t>normální</a:t>
                      </a:r>
                    </a:p>
                  </a:txBody>
                  <a:tcPr marL="0" marR="0" marT="0" marB="0">
                    <a:lnL>
                      <a:noFill/>
                    </a:lnL>
                    <a:lnR>
                      <a:noFill/>
                    </a:lnR>
                    <a:lnT>
                      <a:noFill/>
                    </a:lnT>
                    <a:lnB>
                      <a:noFill/>
                    </a:lnB>
                  </a:tcPr>
                </a:tc>
                <a:tc>
                  <a:txBody>
                    <a:bodyPr/>
                    <a:lstStyle/>
                    <a:p>
                      <a:r>
                        <a:rPr lang="cs-CZ" sz="2000" dirty="0"/>
                        <a:t>zvýšené</a:t>
                      </a:r>
                    </a:p>
                  </a:txBody>
                  <a:tcPr marL="0" marR="0" marT="0" marB="0">
                    <a:lnL>
                      <a:noFill/>
                    </a:lnL>
                    <a:lnR>
                      <a:noFill/>
                    </a:lnR>
                    <a:lnT>
                      <a:noFill/>
                    </a:lnT>
                    <a:lnB>
                      <a:noFill/>
                    </a:lnB>
                  </a:tcPr>
                </a:tc>
                <a:extLst>
                  <a:ext uri="{0D108BD9-81ED-4DB2-BD59-A6C34878D82A}">
                    <a16:rowId xmlns:a16="http://schemas.microsoft.com/office/drawing/2014/main" val="802318585"/>
                  </a:ext>
                </a:extLst>
              </a:tr>
              <a:tr h="528340">
                <a:tc>
                  <a:txBody>
                    <a:bodyPr/>
                    <a:lstStyle/>
                    <a:p>
                      <a:r>
                        <a:rPr lang="cs-CZ" sz="1800" b="1" dirty="0"/>
                        <a:t>Příklad</a:t>
                      </a:r>
                      <a:endParaRPr lang="cs-CZ" sz="1800" dirty="0"/>
                    </a:p>
                  </a:txBody>
                  <a:tcPr marL="0" marR="0" marT="0" marB="0">
                    <a:lnL>
                      <a:noFill/>
                    </a:lnL>
                    <a:lnR>
                      <a:noFill/>
                    </a:lnR>
                    <a:lnT>
                      <a:noFill/>
                    </a:lnT>
                    <a:lnB>
                      <a:noFill/>
                    </a:lnB>
                  </a:tcPr>
                </a:tc>
                <a:tc>
                  <a:txBody>
                    <a:bodyPr/>
                    <a:lstStyle/>
                    <a:p>
                      <a:r>
                        <a:rPr lang="cs-CZ" sz="2000"/>
                        <a:t>stařecká kachexie</a:t>
                      </a:r>
                    </a:p>
                  </a:txBody>
                  <a:tcPr marL="0" marR="0" marT="0" marB="0">
                    <a:lnL>
                      <a:noFill/>
                    </a:lnL>
                    <a:lnR>
                      <a:noFill/>
                    </a:lnR>
                    <a:lnT>
                      <a:noFill/>
                    </a:lnT>
                    <a:lnB>
                      <a:noFill/>
                    </a:lnB>
                  </a:tcPr>
                </a:tc>
                <a:tc>
                  <a:txBody>
                    <a:bodyPr/>
                    <a:lstStyle/>
                    <a:p>
                      <a:r>
                        <a:rPr lang="cs-CZ" sz="2000" dirty="0"/>
                        <a:t>sepse, trauma</a:t>
                      </a:r>
                    </a:p>
                  </a:txBody>
                  <a:tcPr marL="0" marR="0" marT="0" marB="0">
                    <a:lnL>
                      <a:noFill/>
                    </a:lnL>
                    <a:lnR>
                      <a:noFill/>
                    </a:lnR>
                    <a:lnT>
                      <a:noFill/>
                    </a:lnT>
                    <a:lnB>
                      <a:noFill/>
                    </a:lnB>
                  </a:tcPr>
                </a:tc>
                <a:extLst>
                  <a:ext uri="{0D108BD9-81ED-4DB2-BD59-A6C34878D82A}">
                    <a16:rowId xmlns:a16="http://schemas.microsoft.com/office/drawing/2014/main" val="1372236983"/>
                  </a:ext>
                </a:extLst>
              </a:tr>
            </a:tbl>
          </a:graphicData>
        </a:graphic>
      </p:graphicFrame>
      <p:sp>
        <p:nvSpPr>
          <p:cNvPr id="5" name="Rectangle 1">
            <a:extLst>
              <a:ext uri="{FF2B5EF4-FFF2-40B4-BE49-F238E27FC236}">
                <a16:creationId xmlns:a16="http://schemas.microsoft.com/office/drawing/2014/main" id="{FD3B5005-1C3B-438F-B2EA-DEFC9811F789}"/>
              </a:ext>
            </a:extLst>
          </p:cNvPr>
          <p:cNvSpPr>
            <a:spLocks noChangeArrowheads="1"/>
          </p:cNvSpPr>
          <p:nvPr/>
        </p:nvSpPr>
        <p:spPr bwMode="auto">
          <a:xfrm>
            <a:off x="-10684183" y="-184666"/>
            <a:ext cx="26858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Křemen et al., 2009, s. 15</a:t>
            </a:r>
          </a:p>
        </p:txBody>
      </p:sp>
    </p:spTree>
    <p:extLst>
      <p:ext uri="{BB962C8B-B14F-4D97-AF65-F5344CB8AC3E}">
        <p14:creationId xmlns:p14="http://schemas.microsoft.com/office/powerpoint/2010/main" val="40333593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0E1C8-C6F3-45FE-9B99-A8BDB2D5CAB2}"/>
              </a:ext>
            </a:extLst>
          </p:cNvPr>
          <p:cNvSpPr>
            <a:spLocks noGrp="1"/>
          </p:cNvSpPr>
          <p:nvPr>
            <p:ph type="title"/>
          </p:nvPr>
        </p:nvSpPr>
        <p:spPr>
          <a:xfrm>
            <a:off x="342900" y="365125"/>
            <a:ext cx="11010900" cy="1325563"/>
          </a:xfrm>
        </p:spPr>
        <p:txBody>
          <a:bodyPr/>
          <a:lstStyle/>
          <a:p>
            <a:r>
              <a:rPr lang="cs-CZ" b="1" dirty="0"/>
              <a:t>Diagnostika malnutrice </a:t>
            </a:r>
            <a:br>
              <a:rPr lang="cs-CZ" dirty="0"/>
            </a:br>
            <a:endParaRPr lang="cs-CZ" dirty="0"/>
          </a:p>
        </p:txBody>
      </p:sp>
      <p:sp>
        <p:nvSpPr>
          <p:cNvPr id="3" name="Zástupný symbol pro obsah 2">
            <a:extLst>
              <a:ext uri="{FF2B5EF4-FFF2-40B4-BE49-F238E27FC236}">
                <a16:creationId xmlns:a16="http://schemas.microsoft.com/office/drawing/2014/main" id="{59F40ECE-563B-4290-9FBB-1B8B2147D7B6}"/>
              </a:ext>
            </a:extLst>
          </p:cNvPr>
          <p:cNvSpPr>
            <a:spLocks noGrp="1"/>
          </p:cNvSpPr>
          <p:nvPr>
            <p:ph idx="1"/>
          </p:nvPr>
        </p:nvSpPr>
        <p:spPr>
          <a:xfrm>
            <a:off x="146957" y="1825624"/>
            <a:ext cx="11928022" cy="4926239"/>
          </a:xfrm>
        </p:spPr>
        <p:txBody>
          <a:bodyPr>
            <a:normAutofit fontScale="92500" lnSpcReduction="10000"/>
          </a:bodyPr>
          <a:lstStyle/>
          <a:p>
            <a:r>
              <a:rPr lang="cs-CZ" dirty="0"/>
              <a:t>Malnutrice je komplexní problém, který postihuje více orgánů či orgánových systémů, proto je nutné ji diagnostikovat pomocí kombinace různých metod. Při hodnocení podvýživy jsou využívány dvě metody – </a:t>
            </a:r>
            <a:r>
              <a:rPr lang="cs-CZ" dirty="0" err="1"/>
              <a:t>screening</a:t>
            </a:r>
            <a:r>
              <a:rPr lang="cs-CZ" dirty="0"/>
              <a:t> (vyhledávání rizikových nemocných) a </a:t>
            </a:r>
            <a:r>
              <a:rPr lang="cs-CZ" dirty="0" err="1"/>
              <a:t>assessment</a:t>
            </a:r>
            <a:r>
              <a:rPr lang="cs-CZ" dirty="0"/>
              <a:t> (objektivní hodnocení podvýživy). Nutriční </a:t>
            </a:r>
            <a:r>
              <a:rPr lang="cs-CZ" dirty="0" err="1"/>
              <a:t>screening</a:t>
            </a:r>
            <a:r>
              <a:rPr lang="cs-CZ" dirty="0"/>
              <a:t> by měl být součástí prvního kontaktu s pacientem a vstupního vyšetření.</a:t>
            </a:r>
          </a:p>
          <a:p>
            <a:pPr marL="0" indent="0">
              <a:buNone/>
            </a:pPr>
            <a:endParaRPr lang="cs-CZ" dirty="0"/>
          </a:p>
          <a:p>
            <a:r>
              <a:rPr lang="cs-CZ" b="1" dirty="0"/>
              <a:t>Nutriční anamnéza</a:t>
            </a:r>
            <a:endParaRPr lang="cs-CZ" dirty="0"/>
          </a:p>
          <a:p>
            <a:r>
              <a:rPr lang="cs-CZ" dirty="0"/>
              <a:t>Základním diagnostickým předpokladem je pečlivě a detailně odebraná nutriční anamnéza. Cíleně zjišťujeme dlouhodobé stravovací návyky a jejich změny, hodnotíme dynamiku vývoje tělesné hmotnosti. Alarmující je nechtěný pokles váhy již o 5 % za poslední 3 měsíce. Ptáme se na změny chuti k jídlu, negativní pocity při přijímání stravy či na poruchy polykání a vyprazdňování. Pominout nelze i na výskyt zvracení, průjmu nebo zácpy. Zajímáme se o pitný režim. V celé řadě případů je nutné nutriční anamnézu doplnit objektivními údaji od rodinných příslušníků. </a:t>
            </a:r>
          </a:p>
          <a:p>
            <a:endParaRPr lang="cs-CZ" dirty="0"/>
          </a:p>
        </p:txBody>
      </p:sp>
    </p:spTree>
    <p:extLst>
      <p:ext uri="{BB962C8B-B14F-4D97-AF65-F5344CB8AC3E}">
        <p14:creationId xmlns:p14="http://schemas.microsoft.com/office/powerpoint/2010/main" val="28815446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07857CE-A8C1-49A7-B520-D357BFC52A19}"/>
              </a:ext>
            </a:extLst>
          </p:cNvPr>
          <p:cNvSpPr>
            <a:spLocks noGrp="1"/>
          </p:cNvSpPr>
          <p:nvPr>
            <p:ph idx="1"/>
          </p:nvPr>
        </p:nvSpPr>
        <p:spPr>
          <a:xfrm>
            <a:off x="0" y="0"/>
            <a:ext cx="12192000" cy="6727371"/>
          </a:xfrm>
        </p:spPr>
        <p:txBody>
          <a:bodyPr>
            <a:normAutofit fontScale="85000" lnSpcReduction="20000"/>
          </a:bodyPr>
          <a:lstStyle/>
          <a:p>
            <a:pPr marL="0" indent="0">
              <a:buNone/>
            </a:pPr>
            <a:r>
              <a:rPr lang="cs-CZ" b="1" dirty="0"/>
              <a:t>Fyzikální vyšetření</a:t>
            </a:r>
            <a:endParaRPr lang="cs-CZ" dirty="0"/>
          </a:p>
          <a:p>
            <a:r>
              <a:rPr lang="cs-CZ" dirty="0"/>
              <a:t>Základním krokem fyzikálního vyšetření je co nejpřesnější stanovení tělesné hmotnosti a výšky. Získané aktuální údaje porovnáváme s tabulkovými hodnotami, případně využijeme k výpočtu nejrůznějších indexů, které přispívají k přesnějšímu zhodnocení nutričního stavu. V současné době je nejužívanějším indexem </a:t>
            </a:r>
            <a:r>
              <a:rPr lang="cs-CZ" b="1" dirty="0"/>
              <a:t>Body </a:t>
            </a:r>
            <a:r>
              <a:rPr lang="cs-CZ" b="1" dirty="0" err="1"/>
              <a:t>Mass</a:t>
            </a:r>
            <a:r>
              <a:rPr lang="cs-CZ" b="1" dirty="0"/>
              <a:t> Index (BMI)</a:t>
            </a:r>
            <a:r>
              <a:rPr lang="cs-CZ" dirty="0"/>
              <a:t>. Ten vyjadřuje hmotnost připadající na čtverečný metr plochy těla. </a:t>
            </a:r>
          </a:p>
          <a:p>
            <a:r>
              <a:rPr lang="cs-CZ" dirty="0"/>
              <a:t>Fyzikální vyšetření doplňujeme </a:t>
            </a:r>
            <a:r>
              <a:rPr lang="cs-CZ" b="1" dirty="0"/>
              <a:t>antropometrickým hodnocením</a:t>
            </a:r>
            <a:r>
              <a:rPr lang="cs-CZ" dirty="0"/>
              <a:t>. Posuzujeme stav svalové a tukové tkáně, které závisí na aktuálním stavu výživy (měření tloušťky kožní řasy, obvod svaloviny paže).</a:t>
            </a:r>
          </a:p>
          <a:p>
            <a:pPr marL="0" indent="0">
              <a:buNone/>
            </a:pPr>
            <a:r>
              <a:rPr lang="cs-CZ" b="1" dirty="0"/>
              <a:t> </a:t>
            </a:r>
            <a:endParaRPr lang="cs-CZ" dirty="0"/>
          </a:p>
          <a:p>
            <a:pPr marL="0" indent="0">
              <a:buNone/>
            </a:pPr>
            <a:r>
              <a:rPr lang="cs-CZ" b="1" dirty="0"/>
              <a:t>Laboratorní diagnostika</a:t>
            </a:r>
            <a:endParaRPr lang="cs-CZ" dirty="0"/>
          </a:p>
          <a:p>
            <a:r>
              <a:rPr lang="cs-CZ" dirty="0"/>
              <a:t>Nejčastěji užívaným biochemickým parametrem je stanovení hladiny celkové bílkoviny a albuminu v krevním séru. Větší význam mají další sérové proteiny zvláště </a:t>
            </a:r>
            <a:r>
              <a:rPr lang="cs-CZ" dirty="0" err="1"/>
              <a:t>prealbumin</a:t>
            </a:r>
            <a:r>
              <a:rPr lang="cs-CZ" dirty="0"/>
              <a:t> a transferin. Další ukazatele, které mohou napovědět a přispět k diagnostice podvýživy, jsou snížené hladiny cholesterolu, T3 i T4, kreatininu. Z hematologických vyšetření může signalizovat malnutrici snížený absolutní počet lymfocytů a anémie. </a:t>
            </a:r>
          </a:p>
          <a:p>
            <a:pPr marL="0" indent="0">
              <a:buNone/>
            </a:pPr>
            <a:r>
              <a:rPr lang="cs-CZ" b="1" dirty="0"/>
              <a:t>Imunologické vyšetření</a:t>
            </a:r>
            <a:endParaRPr lang="cs-CZ" dirty="0"/>
          </a:p>
          <a:p>
            <a:r>
              <a:rPr lang="cs-CZ" dirty="0"/>
              <a:t>Na malnutrici upozorní i vyšetření imunologické. Někdy je možné hodnotit i stav imunitních funkcí, například měřením sérových koncentrací imunoglobulinů, lymfocytů nebo kožními testy. Kromě již výše zmíněných lymfocytů zaznamenáváme výrazně sníženou reakci na intradermálně aplikované antigeny – například histamin. </a:t>
            </a:r>
          </a:p>
          <a:p>
            <a:endParaRPr lang="cs-CZ" dirty="0"/>
          </a:p>
        </p:txBody>
      </p:sp>
    </p:spTree>
    <p:extLst>
      <p:ext uri="{BB962C8B-B14F-4D97-AF65-F5344CB8AC3E}">
        <p14:creationId xmlns:p14="http://schemas.microsoft.com/office/powerpoint/2010/main" val="37208100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1F549-5F61-41EF-B361-BE6CD9465CB2}"/>
              </a:ext>
            </a:extLst>
          </p:cNvPr>
          <p:cNvSpPr>
            <a:spLocks noGrp="1"/>
          </p:cNvSpPr>
          <p:nvPr>
            <p:ph type="title"/>
          </p:nvPr>
        </p:nvSpPr>
        <p:spPr/>
        <p:txBody>
          <a:bodyPr>
            <a:normAutofit fontScale="90000"/>
          </a:bodyPr>
          <a:lstStyle/>
          <a:p>
            <a:r>
              <a:rPr lang="cs-CZ" b="1" dirty="0"/>
              <a:t>Klinický obraz a změny organizmu při malnutrici</a:t>
            </a:r>
            <a:br>
              <a:rPr lang="cs-CZ" dirty="0"/>
            </a:br>
            <a:endParaRPr lang="cs-CZ" dirty="0"/>
          </a:p>
        </p:txBody>
      </p:sp>
      <p:sp>
        <p:nvSpPr>
          <p:cNvPr id="3" name="Zástupný symbol pro obsah 2">
            <a:extLst>
              <a:ext uri="{FF2B5EF4-FFF2-40B4-BE49-F238E27FC236}">
                <a16:creationId xmlns:a16="http://schemas.microsoft.com/office/drawing/2014/main" id="{20BF7C55-1BD1-48F4-884B-512610A7D224}"/>
              </a:ext>
            </a:extLst>
          </p:cNvPr>
          <p:cNvSpPr>
            <a:spLocks noGrp="1"/>
          </p:cNvSpPr>
          <p:nvPr>
            <p:ph idx="1"/>
          </p:nvPr>
        </p:nvSpPr>
        <p:spPr>
          <a:xfrm>
            <a:off x="-130629" y="1200150"/>
            <a:ext cx="12189279" cy="5763985"/>
          </a:xfrm>
        </p:spPr>
        <p:txBody>
          <a:bodyPr>
            <a:normAutofit fontScale="92500" lnSpcReduction="10000"/>
          </a:bodyPr>
          <a:lstStyle/>
          <a:p>
            <a:r>
              <a:rPr lang="cs-CZ" dirty="0"/>
              <a:t>Postižení organizmu podvýživou představuje složitý problém postihující celou řadu tělesných funkcí a metabolických pochodů. Dochází k postižení kardiovaskulárního systému. V </a:t>
            </a:r>
            <a:r>
              <a:rPr lang="cs-CZ" dirty="0" err="1"/>
              <a:t>extremním</a:t>
            </a:r>
            <a:r>
              <a:rPr lang="cs-CZ" dirty="0"/>
              <a:t> případě může vést až k srdečnímu selhávání. Velmi závažný důsledek může mít postižení dýchacího svalstva, jehož bílkoviny jsou spotřebovávány ke krytí energetických potřeb. Slabost dýchacího svalstva nedovoluje vyvinout dostatečnou sílu pro efektivní dýchání. Snadno se rozvíjí těžké plicní infekce, jejichž průběh bývá ovlivněn i postižením imunitního systému. Vzniklé infekce mohou mít závažnější průběh, špatně reagují na příslušnou terapii a dále zhoršují celkový stav pacienta. V oblasti trávicího traktu se zhoršuje motilita, zpomalena je obnova střevního epitelu, čímž je poškozena úloha střeva. Navíc je tímto způsobem oslabena střevní bariéra s možným průnikem bakterií do krevního oběhu a rozvojem těžkých septických komplikací. Klesají koncentrace sérových bílkovin. Nízké hladiny albuminu dále postihují transportní funkcí krve, klesá podíl na bílkoviny vázaných hormonů, enzymů, mediátorů či léčiv. Oslabené kosterní svalstvo snižuje možnou tělesnou aktivitu, která je limitována kardiovaskulárními a respiračními potížemi. Takto postižený pacient se stává imobilním a sama imobilizace dále oslabuje kosterní svalstvo.</a:t>
            </a:r>
          </a:p>
          <a:p>
            <a:endParaRPr lang="cs-CZ" dirty="0"/>
          </a:p>
        </p:txBody>
      </p:sp>
    </p:spTree>
    <p:extLst>
      <p:ext uri="{BB962C8B-B14F-4D97-AF65-F5344CB8AC3E}">
        <p14:creationId xmlns:p14="http://schemas.microsoft.com/office/powerpoint/2010/main" val="7171052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C4D4A-17E2-4050-9D5B-7FBE8693B529}"/>
              </a:ext>
            </a:extLst>
          </p:cNvPr>
          <p:cNvSpPr>
            <a:spLocks noGrp="1"/>
          </p:cNvSpPr>
          <p:nvPr>
            <p:ph type="title"/>
          </p:nvPr>
        </p:nvSpPr>
        <p:spPr/>
        <p:txBody>
          <a:bodyPr/>
          <a:lstStyle/>
          <a:p>
            <a:r>
              <a:rPr lang="cs-CZ" b="1" dirty="0"/>
              <a:t>Léčba malnutrice</a:t>
            </a:r>
            <a:br>
              <a:rPr lang="cs-CZ" dirty="0"/>
            </a:br>
            <a:endParaRPr lang="cs-CZ" dirty="0"/>
          </a:p>
        </p:txBody>
      </p:sp>
      <p:sp>
        <p:nvSpPr>
          <p:cNvPr id="3" name="Zástupný symbol pro obsah 2">
            <a:extLst>
              <a:ext uri="{FF2B5EF4-FFF2-40B4-BE49-F238E27FC236}">
                <a16:creationId xmlns:a16="http://schemas.microsoft.com/office/drawing/2014/main" id="{37F49ADC-DD32-43B9-A2E7-126FD08A4D08}"/>
              </a:ext>
            </a:extLst>
          </p:cNvPr>
          <p:cNvSpPr>
            <a:spLocks noGrp="1"/>
          </p:cNvSpPr>
          <p:nvPr>
            <p:ph idx="1"/>
          </p:nvPr>
        </p:nvSpPr>
        <p:spPr>
          <a:xfrm>
            <a:off x="114301" y="1159329"/>
            <a:ext cx="11911692" cy="5625192"/>
          </a:xfrm>
        </p:spPr>
        <p:txBody>
          <a:bodyPr>
            <a:normAutofit fontScale="85000" lnSpcReduction="20000"/>
          </a:bodyPr>
          <a:lstStyle/>
          <a:p>
            <a:r>
              <a:rPr lang="cs-CZ" dirty="0"/>
              <a:t>Cílem léčby je zastavit a zvrátit pokles hmotnosti. Nejprve je nutné upravit případné poruchy vodního a elektrolytového metabolismu. Léčba závisí hlavně na tom, co malnutrici způsobilo. Pokud se jedná například o podvýživu způsobenou nějakým onemocněním, je třeba hlavní onemocnění vyléčit a současně pacientovi zajistit </a:t>
            </a:r>
            <a:r>
              <a:rPr lang="cs-CZ" b="1" dirty="0"/>
              <a:t>nejoptimálnější přísun živin.</a:t>
            </a:r>
            <a:r>
              <a:rPr lang="cs-CZ" dirty="0"/>
              <a:t> Při léčbě malnutrice je nutné zajistit </a:t>
            </a:r>
            <a:r>
              <a:rPr lang="cs-CZ" b="1" dirty="0"/>
              <a:t>denní energetickou potřebu </a:t>
            </a:r>
            <a:r>
              <a:rPr lang="cs-CZ" dirty="0"/>
              <a:t>pacienta tak, abychom dosáhli dostatečného příjmu. Léčba malnutrice je jednoduchá, pokud je včas diagnostikována. Malnutrici lze předcházet úpravou dietních a výživových opatření v průběhu diagnostických vyšetření či terapeutických intervencí. Strategie výživy per os spočívá především v zavedení pravidelného stravovacího režimu. Zpočátku postačí pokrytí základní energetické potřeby. Později je vhodné energetický příjem postupně zvyšovat. Pokud nestačí úprava diety a přídavky k ní a trávicí trakt je funkční, podáváme enterální výživu. Parenterální výživa je podávána v případech, že je třeba rychlé úpravy malnutrice, případně není-li trávicí trakt funkční. Postupně je nutné provádět edukaci stravovacích návyků ve smyslu kvantity i kvality. U hospitalizovaných pacientů, kteří začínají ubývat na váze, je důležité konzultovat stav s nutričním terapeutem daného nemocničního zařízení, který pacientovi zajistí vhodné podmínky pro kvalitní výživu. Největší problém s léčbou je ovšem u pacientů, kteří trpí psychickou poruchou a jídlo vědomě odmítají. Zda je na místě </a:t>
            </a:r>
            <a:r>
              <a:rPr lang="cs-CZ" b="1" dirty="0"/>
              <a:t>péče psychologa </a:t>
            </a:r>
            <a:r>
              <a:rPr lang="cs-CZ" dirty="0"/>
              <a:t>(psychiatra), který spolu s nutričním terapeutem pracuje na zvýšení tělesné hmotnosti postiženého, jeho odpovídající výživě a také na vyléčení onemocnění. V těžších případech jsou tito pacienti hospitalizování na příslušných klinikách, kde mají zajištěn trvalý dohled nad příjmem potravy a zároveň docházejí na konzultace s psychologem, skupinové terapie a podobně.</a:t>
            </a:r>
          </a:p>
          <a:p>
            <a:endParaRPr lang="cs-CZ" dirty="0"/>
          </a:p>
        </p:txBody>
      </p:sp>
    </p:spTree>
    <p:extLst>
      <p:ext uri="{BB962C8B-B14F-4D97-AF65-F5344CB8AC3E}">
        <p14:creationId xmlns:p14="http://schemas.microsoft.com/office/powerpoint/2010/main" val="5299912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557E3-12D7-4FD9-981E-5FB90B870C29}"/>
              </a:ext>
            </a:extLst>
          </p:cNvPr>
          <p:cNvSpPr>
            <a:spLocks noGrp="1"/>
          </p:cNvSpPr>
          <p:nvPr>
            <p:ph type="title"/>
          </p:nvPr>
        </p:nvSpPr>
        <p:spPr/>
        <p:txBody>
          <a:bodyPr/>
          <a:lstStyle/>
          <a:p>
            <a:r>
              <a:rPr lang="cs-CZ" b="1" dirty="0"/>
              <a:t>Následky malnutrice</a:t>
            </a:r>
            <a:br>
              <a:rPr lang="cs-CZ" dirty="0"/>
            </a:br>
            <a:endParaRPr lang="cs-CZ" dirty="0"/>
          </a:p>
        </p:txBody>
      </p:sp>
      <p:sp>
        <p:nvSpPr>
          <p:cNvPr id="3" name="Zástupný symbol pro obsah 2">
            <a:extLst>
              <a:ext uri="{FF2B5EF4-FFF2-40B4-BE49-F238E27FC236}">
                <a16:creationId xmlns:a16="http://schemas.microsoft.com/office/drawing/2014/main" id="{158FF87A-17D5-4DB2-9AC8-F5DA9DF5808B}"/>
              </a:ext>
            </a:extLst>
          </p:cNvPr>
          <p:cNvSpPr>
            <a:spLocks noGrp="1"/>
          </p:cNvSpPr>
          <p:nvPr>
            <p:ph idx="1"/>
          </p:nvPr>
        </p:nvSpPr>
        <p:spPr>
          <a:xfrm>
            <a:off x="-1" y="1134836"/>
            <a:ext cx="12091307" cy="5723163"/>
          </a:xfrm>
        </p:spPr>
        <p:txBody>
          <a:bodyPr>
            <a:normAutofit fontScale="92500" lnSpcReduction="10000"/>
          </a:bodyPr>
          <a:lstStyle/>
          <a:p>
            <a:r>
              <a:rPr lang="cs-CZ" dirty="0"/>
              <a:t>Malnutrice výrazně zhoršuje průběh onemocnění a zvyšuje procento komplikací spojených s hospitalizací, prodlužuje pobyt v nemocnici a může být i příčinou úmrtí nemocného. Mezi nejzávažnější důsledky malnutrice patří úbytek dýchacích a kosterních svalů (zvýšení rizika bronchopneumonie, hypoventilace, prodloužení umělé plicní ventilace), úbytek nebo nedostatek plazmatických bílkovin, poruchy vnitřního prostředí i další orgánové komplikace (například </a:t>
            </a:r>
            <a:r>
              <a:rPr lang="cs-CZ" dirty="0" err="1"/>
              <a:t>hepatopatie</a:t>
            </a:r>
            <a:r>
              <a:rPr lang="cs-CZ" dirty="0"/>
              <a:t>, kardiomyopatie, </a:t>
            </a:r>
            <a:r>
              <a:rPr lang="cs-CZ" dirty="0" err="1"/>
              <a:t>pankreatopatie</a:t>
            </a:r>
            <a:r>
              <a:rPr lang="cs-CZ" dirty="0"/>
              <a:t>, narušení střevní sliznice). Rovněž dochází k poruchám imunitního systému, poklesu syntézy imunoglobulinů a výraznému zvýšení rizik a závažných infekčních komplikací, zhoršenému hojení rán apod. Jsou pozorovány poruchy endokrinních funkcí (hypotyreóza, hyperglykemie), termoregulace či krvetvorby. Z uvedených faktu vyplývá, že malnutrici je nutné včas diagnostikovat a zajistit cílenou nutriční péči, o kterou se ve spolupráci s ošetřujícím lékařem musí podílet erudovaný nutriční terapeut. Na vznik malnutrice je nutné pomýšlet již při zahájení hospitalizace a je potřeba kalkulovat i se zvýšenými nároky na výživu v průběhu závažného onemocnění. V optimálním případě lze malnutrici léčebnými opatřeními zcela předejít. Je potřeba si uvědomit, že je poměrně snadné udržet dobré nutriční podmínky, ale je velmi obtížné a časově náročné </a:t>
            </a:r>
            <a:r>
              <a:rPr lang="cs-CZ" dirty="0" err="1"/>
              <a:t>realimentovat</a:t>
            </a:r>
            <a:r>
              <a:rPr lang="cs-CZ" dirty="0"/>
              <a:t> podvyživeného nemocného. </a:t>
            </a:r>
          </a:p>
          <a:p>
            <a:endParaRPr lang="cs-CZ" dirty="0"/>
          </a:p>
        </p:txBody>
      </p:sp>
    </p:spTree>
    <p:extLst>
      <p:ext uri="{BB962C8B-B14F-4D97-AF65-F5344CB8AC3E}">
        <p14:creationId xmlns:p14="http://schemas.microsoft.com/office/powerpoint/2010/main" val="3731555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A7D0F-7198-4AFA-9A97-C186FD66FCAF}"/>
              </a:ext>
            </a:extLst>
          </p:cNvPr>
          <p:cNvSpPr>
            <a:spLocks noGrp="1"/>
          </p:cNvSpPr>
          <p:nvPr>
            <p:ph type="title"/>
          </p:nvPr>
        </p:nvSpPr>
        <p:spPr>
          <a:xfrm>
            <a:off x="98323" y="365125"/>
            <a:ext cx="11828206"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9B053CB0-B68A-463F-9939-E372928D89B7}"/>
              </a:ext>
            </a:extLst>
          </p:cNvPr>
          <p:cNvSpPr>
            <a:spLocks noGrp="1"/>
          </p:cNvSpPr>
          <p:nvPr>
            <p:ph idx="1"/>
          </p:nvPr>
        </p:nvSpPr>
        <p:spPr>
          <a:xfrm>
            <a:off x="98323" y="1357745"/>
            <a:ext cx="12093677" cy="5397016"/>
          </a:xfrm>
        </p:spPr>
        <p:txBody>
          <a:bodyPr>
            <a:normAutofit fontScale="62500" lnSpcReduction="20000"/>
          </a:bodyPr>
          <a:lstStyle/>
          <a:p>
            <a:r>
              <a:rPr lang="cs-CZ" b="1" dirty="0"/>
              <a:t>Vitamin A (retinol) </a:t>
            </a:r>
            <a:r>
              <a:rPr lang="cs-CZ" dirty="0"/>
              <a:t>- je důležitý především pro tvorbu zrakového pigmentu na zabezpečení správného vidění. Dále má význam pro stavbu a udrženi zdravého stavu kůže, sliznic. Ovlivňuje imunitu, reprodukci i růst. Zásoba tohoto vitaminu je v játrech.</a:t>
            </a:r>
            <a:r>
              <a:rPr lang="cs-CZ" b="1" dirty="0"/>
              <a:t> </a:t>
            </a:r>
            <a:r>
              <a:rPr lang="cs-CZ" dirty="0"/>
              <a:t>V hotové formě se nachází v živočišných potravinách. Zdroje: rybí tuk, vnitřnosti, vaječný žloutek, máslo, mléko. V rostlinách se nachází jako </a:t>
            </a:r>
            <a:r>
              <a:rPr lang="cs-CZ" b="1" dirty="0"/>
              <a:t>provitamin (beta-karoten)</a:t>
            </a:r>
            <a:r>
              <a:rPr lang="cs-CZ" dirty="0"/>
              <a:t> v mrkvi, meruňkách, žlutém melounu, rajčatech, kapustě, špenátu, paprice aj. Nedostatek vitaminu A způsobuje onemocnění očí, změny na kůži a sliznici. Naopak jeho nadbytek vykazuje toxické účinky projevující se svěděním kůže, bolestmi, vypadáváním vlasů, suchosti sliznic a poruchou koordinace pohybů.</a:t>
            </a:r>
          </a:p>
          <a:p>
            <a:endParaRPr lang="cs-CZ" dirty="0"/>
          </a:p>
          <a:p>
            <a:r>
              <a:rPr lang="cs-CZ" b="1" dirty="0"/>
              <a:t>Vitamin B </a:t>
            </a:r>
            <a:r>
              <a:rPr lang="cs-CZ" dirty="0"/>
              <a:t>– jedná se o takzvaný </a:t>
            </a:r>
            <a:r>
              <a:rPr lang="cs-CZ" b="1" dirty="0"/>
              <a:t>B komplex</a:t>
            </a:r>
            <a:r>
              <a:rPr lang="cs-CZ" dirty="0"/>
              <a:t> vitaminu, protože se často vyskytuji jednotlivé vitaminy komplexu v potravě pohromadě. Používá se přibližně 16 jejich zástupců. Mezi nejzákladnější vitaminy B komplexu patří tiamin, riboflavin, niacin, kyselina pantotenová, pyridoxin, kobalamin a kyselina listová. Při nedostatku vitaminu B dochází k nedostatečnému metabolismu cukrů. Zdroje: obiloviny a jejich výrobky, rýže, ořechy, hrách, brokolice, losos, tuňák, sýry, vejce, vnitřnosti, maso, droždí.</a:t>
            </a:r>
          </a:p>
          <a:p>
            <a:endParaRPr lang="cs-CZ" dirty="0"/>
          </a:p>
          <a:p>
            <a:r>
              <a:rPr lang="cs-CZ" b="1" dirty="0"/>
              <a:t>Vitamin B</a:t>
            </a:r>
            <a:r>
              <a:rPr lang="cs-CZ" b="1" baseline="-25000" dirty="0"/>
              <a:t>1</a:t>
            </a:r>
            <a:r>
              <a:rPr lang="cs-CZ" b="1" dirty="0"/>
              <a:t> (tiamin) </a:t>
            </a:r>
            <a:r>
              <a:rPr lang="cs-CZ" dirty="0"/>
              <a:t>– uvolňuje se v tenkém střevě v průběhu trávení. Má významnou úlohu jako koenzym v látkové přeměně sacharidů. Ovlivňuje vedení nervových vzruchů. Jeho nedostatek způsobuje onemocnění </a:t>
            </a:r>
            <a:r>
              <a:rPr lang="cs-CZ" b="1" dirty="0"/>
              <a:t>beri-beri</a:t>
            </a:r>
            <a:r>
              <a:rPr lang="cs-CZ" dirty="0"/>
              <a:t> (vyčerpanost, anorexie), a laktátovou acidózu. Zdroje: kvasnice, obiloviny, listová zelenina, brambory, luštěniny, oříšky, mléko, maso (hovězí, vepřové), ryby, játra, </a:t>
            </a:r>
          </a:p>
          <a:p>
            <a:pPr marL="0" indent="0">
              <a:buNone/>
            </a:pPr>
            <a:endParaRPr lang="cs-CZ" dirty="0"/>
          </a:p>
          <a:p>
            <a:r>
              <a:rPr lang="cs-CZ" b="1" dirty="0"/>
              <a:t>Vitamin B</a:t>
            </a:r>
            <a:r>
              <a:rPr lang="cs-CZ" b="1" baseline="-25000" dirty="0"/>
              <a:t>2</a:t>
            </a:r>
            <a:r>
              <a:rPr lang="cs-CZ" b="1" dirty="0"/>
              <a:t> (riboflavin) </a:t>
            </a:r>
            <a:r>
              <a:rPr lang="cs-CZ" dirty="0"/>
              <a:t>- podporuje růst a obnovu buněk, zasahuje do látkové výměny, tlumí chuť na sladké. Je důležitým koenzymem v metabolismu glukózy, mastných kyselin a </a:t>
            </a:r>
            <a:r>
              <a:rPr lang="cs-CZ" dirty="0" err="1"/>
              <a:t>purínu</a:t>
            </a:r>
            <a:r>
              <a:rPr lang="cs-CZ" dirty="0"/>
              <a:t>. Podílí se na mnohých dalších biochemických reakcích. Nedostatek vitaminu B</a:t>
            </a:r>
            <a:r>
              <a:rPr lang="cs-CZ" baseline="-25000" dirty="0"/>
              <a:t>2</a:t>
            </a:r>
            <a:r>
              <a:rPr lang="cs-CZ" dirty="0"/>
              <a:t> způsobuje bolestivé vřídky a pupínky na rtech, záněty v dutině ústní i na kůži, neuropsychické změny, a narušení krvetvorby. Naše strava ho obsahuje dostatek, proto je výskyt obtíži minimální. Zdroje: podobné komplexu B, dále mléko, vejce, droždí, ryby, listová zelenina.</a:t>
            </a:r>
          </a:p>
          <a:p>
            <a:endParaRPr lang="cs-CZ" dirty="0"/>
          </a:p>
          <a:p>
            <a:endParaRPr lang="cs-CZ" dirty="0"/>
          </a:p>
        </p:txBody>
      </p:sp>
    </p:spTree>
    <p:extLst>
      <p:ext uri="{BB962C8B-B14F-4D97-AF65-F5344CB8AC3E}">
        <p14:creationId xmlns:p14="http://schemas.microsoft.com/office/powerpoint/2010/main" val="7855207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E7523-84F7-4CF0-B08A-6E4FADA91488}"/>
              </a:ext>
            </a:extLst>
          </p:cNvPr>
          <p:cNvSpPr>
            <a:spLocks noGrp="1"/>
          </p:cNvSpPr>
          <p:nvPr>
            <p:ph type="title"/>
          </p:nvPr>
        </p:nvSpPr>
        <p:spPr/>
        <p:txBody>
          <a:bodyPr/>
          <a:lstStyle/>
          <a:p>
            <a:r>
              <a:rPr lang="cs-CZ" b="1" dirty="0"/>
              <a:t>6.4 Kachexie</a:t>
            </a:r>
            <a:br>
              <a:rPr lang="cs-CZ" b="1" dirty="0"/>
            </a:br>
            <a:endParaRPr lang="cs-CZ" dirty="0"/>
          </a:p>
        </p:txBody>
      </p:sp>
      <p:sp>
        <p:nvSpPr>
          <p:cNvPr id="3" name="Zástupný symbol pro obsah 2">
            <a:extLst>
              <a:ext uri="{FF2B5EF4-FFF2-40B4-BE49-F238E27FC236}">
                <a16:creationId xmlns:a16="http://schemas.microsoft.com/office/drawing/2014/main" id="{AD84660A-8420-4EA7-80AB-D1BBFACA128B}"/>
              </a:ext>
            </a:extLst>
          </p:cNvPr>
          <p:cNvSpPr>
            <a:spLocks noGrp="1"/>
          </p:cNvSpPr>
          <p:nvPr>
            <p:ph idx="1"/>
          </p:nvPr>
        </p:nvSpPr>
        <p:spPr>
          <a:xfrm>
            <a:off x="187779" y="1265464"/>
            <a:ext cx="11764735" cy="5347607"/>
          </a:xfrm>
        </p:spPr>
        <p:txBody>
          <a:bodyPr>
            <a:normAutofit fontScale="85000" lnSpcReduction="20000"/>
          </a:bodyPr>
          <a:lstStyle/>
          <a:p>
            <a:r>
              <a:rPr lang="cs-CZ" dirty="0"/>
              <a:t>Pro pokročilá stádia poruch způsobených nedostatkem bílkovin a energie používáme termín kachexie. Jedná se o těžkou formu podvýživy. Nejvyšší stupeň kachexie se označuje jako </a:t>
            </a:r>
            <a:r>
              <a:rPr lang="cs-CZ" b="1" dirty="0"/>
              <a:t>marasmus</a:t>
            </a:r>
            <a:r>
              <a:rPr lang="cs-CZ" dirty="0"/>
              <a:t>. Pojem kachexie bývá s termínem malnutrice zaměňován a používá se především v souvislosti s konkrétní příčinou podvýživy, např. kachexie nádorová, kardiální, hypofyzární, tuberkulózní apod.</a:t>
            </a:r>
            <a:r>
              <a:rPr lang="cs-CZ" b="1" dirty="0"/>
              <a:t> </a:t>
            </a:r>
            <a:r>
              <a:rPr lang="cs-CZ" dirty="0"/>
              <a:t>Asi nejčastěji se vyskytuje </a:t>
            </a:r>
            <a:r>
              <a:rPr lang="cs-CZ" b="1" dirty="0"/>
              <a:t>nádorová kachexie</a:t>
            </a:r>
            <a:r>
              <a:rPr lang="cs-CZ" dirty="0"/>
              <a:t>, která se vyskytuje až v 50 procentech, a má značný podíl na </a:t>
            </a:r>
            <a:r>
              <a:rPr lang="cs-CZ" b="1" dirty="0"/>
              <a:t>morbiditě</a:t>
            </a:r>
            <a:r>
              <a:rPr lang="cs-CZ" dirty="0"/>
              <a:t> a </a:t>
            </a:r>
            <a:r>
              <a:rPr lang="cs-CZ" b="1" dirty="0"/>
              <a:t>mortalitě</a:t>
            </a:r>
            <a:r>
              <a:rPr lang="cs-CZ" dirty="0"/>
              <a:t> onkologicky nemocných. Příčiny jsou komplexní. Dominantní úlohu sehrává vlastní nádorové onemocnění, které ovlivňuje stav výživy jednak z místních příčin (např. karcinom jícnu), ale i celkovými příčinami, především nádorovou anorexií. Metabolismus nádorových buněk je energeticky náročný a odčerpává bílkoviny a tuky z periferních tkání pro jaterní glukoneogenezi. Tento proces postupně vyústí v nádorovou kachexii. Malnutrice navíc zhoršuje toleranci protinádorové léčby, která dále zhoršuje využití živin inhibicí důležitých enzymů v trávicím ústrojí, což vede k malabsorpci sacharidů, tuků a vitaminů. Anorexie, nevolnost a zvracení po chemoterapii dále přispívají k prohloubení nádorové kachexie. Dalšími nepříznivými faktory může být zánět dutiny ústní, suchost v ústech a kvasinkové infekce dutiny ústní a jícnu. Do tohoto bludného kruhu prohlubující se malnutrice je třeba včas zasáhnout umělou výživou. </a:t>
            </a:r>
            <a:r>
              <a:rPr lang="cs-CZ" b="1" dirty="0"/>
              <a:t>Kardiální kachexie </a:t>
            </a:r>
            <a:r>
              <a:rPr lang="cs-CZ" dirty="0"/>
              <a:t>je komplikací pokročilých stadií srdečního selhání, a to především pravostranného, které vede k anorexii díky jaternímu a střevnímu prokrvení. Kardiální kachexie může vyvolávat podezření na přítomnost maligního onemocnění. Kardiologičtí pacienti v malnutrici jednoznačně patří mezi skupiny vhodné k nutriční intervenci.</a:t>
            </a:r>
          </a:p>
        </p:txBody>
      </p:sp>
    </p:spTree>
    <p:extLst>
      <p:ext uri="{BB962C8B-B14F-4D97-AF65-F5344CB8AC3E}">
        <p14:creationId xmlns:p14="http://schemas.microsoft.com/office/powerpoint/2010/main" val="19455412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9F7F8-847F-4D7F-8766-C97AF177C60E}"/>
              </a:ext>
            </a:extLst>
          </p:cNvPr>
          <p:cNvSpPr>
            <a:spLocks noGrp="1"/>
          </p:cNvSpPr>
          <p:nvPr>
            <p:ph type="title"/>
          </p:nvPr>
        </p:nvSpPr>
        <p:spPr/>
        <p:txBody>
          <a:bodyPr/>
          <a:lstStyle/>
          <a:p>
            <a:r>
              <a:rPr lang="cs-CZ" b="1" dirty="0"/>
              <a:t>6.5 Obezita</a:t>
            </a:r>
            <a:br>
              <a:rPr lang="cs-CZ" b="1" dirty="0"/>
            </a:br>
            <a:endParaRPr lang="cs-CZ" dirty="0"/>
          </a:p>
        </p:txBody>
      </p:sp>
      <p:sp>
        <p:nvSpPr>
          <p:cNvPr id="3" name="Zástupný symbol pro obsah 2">
            <a:extLst>
              <a:ext uri="{FF2B5EF4-FFF2-40B4-BE49-F238E27FC236}">
                <a16:creationId xmlns:a16="http://schemas.microsoft.com/office/drawing/2014/main" id="{480F72D3-B64E-4A68-986B-3A7796081D57}"/>
              </a:ext>
            </a:extLst>
          </p:cNvPr>
          <p:cNvSpPr>
            <a:spLocks noGrp="1"/>
          </p:cNvSpPr>
          <p:nvPr>
            <p:ph idx="1"/>
          </p:nvPr>
        </p:nvSpPr>
        <p:spPr>
          <a:xfrm>
            <a:off x="130629" y="1094014"/>
            <a:ext cx="12061371" cy="5666015"/>
          </a:xfrm>
        </p:spPr>
        <p:txBody>
          <a:bodyPr>
            <a:normAutofit fontScale="40000" lnSpcReduction="20000"/>
          </a:bodyPr>
          <a:lstStyle/>
          <a:p>
            <a:r>
              <a:rPr lang="cs-CZ" dirty="0"/>
              <a:t>Obezita patří v současné době k nejzávažnějším problémům v průmyslově vyspělých zemích. Každoročně se zvyšuje procento populace trpící obezitou. Stále častěji jsou postiženy mladší jedinci a děti. Obezitou se rozumí vyšší stupeň nadváhy. Definuje se jako </a:t>
            </a:r>
            <a:r>
              <a:rPr lang="cs-CZ" b="1" dirty="0"/>
              <a:t>nahromadění tukové tkáně, která vzniká pozitivní energetickou bilancí</a:t>
            </a:r>
            <a:r>
              <a:rPr lang="cs-CZ" dirty="0"/>
              <a:t>. Je to stav, kdy jedinec přijímá stravou větší množství energie než je schopen spotřebovat. Tato nadbytečná část přijaté energie se ukládá ve formě zásobního tuku. Obézní jedinci mají obvykle malý objem svalové hmoty, způsobený kombinací nekvalitní výživy (nadbytek cukrů a tuků) a nedostatkem pohybové aktivity. Obezita vzniká </a:t>
            </a:r>
            <a:r>
              <a:rPr lang="cs-CZ" b="1" dirty="0"/>
              <a:t>interakcí genetických a zevních faktorů</a:t>
            </a:r>
            <a:r>
              <a:rPr lang="cs-CZ" dirty="0"/>
              <a:t>. Normální podíl tuku v ženském těle je 25-30 % a u mužů 20-25 %.</a:t>
            </a:r>
          </a:p>
          <a:p>
            <a:endParaRPr lang="cs-CZ" dirty="0"/>
          </a:p>
          <a:p>
            <a:pPr marL="0" indent="0">
              <a:buNone/>
            </a:pPr>
            <a:r>
              <a:rPr lang="cs-CZ" b="1" dirty="0"/>
              <a:t>Příčiny vzniku obezity</a:t>
            </a:r>
            <a:endParaRPr lang="cs-CZ" dirty="0"/>
          </a:p>
          <a:p>
            <a:r>
              <a:rPr lang="cs-CZ" dirty="0"/>
              <a:t>Nejčastější příčinou nadváhy a její závažnější formy obezity je </a:t>
            </a:r>
            <a:r>
              <a:rPr lang="cs-CZ" b="1" dirty="0"/>
              <a:t>nerovnováha mezi příjmem a výdejem energie</a:t>
            </a:r>
            <a:r>
              <a:rPr lang="cs-CZ" dirty="0"/>
              <a:t>. Tato nerovnováha může být zapříčiněná: </a:t>
            </a:r>
            <a:r>
              <a:rPr lang="cs-CZ" b="1" dirty="0"/>
              <a:t>nadměrným příjmem energie </a:t>
            </a:r>
            <a:r>
              <a:rPr lang="cs-CZ" dirty="0"/>
              <a:t>- hlavně zvýšeným příjmem tuků – mají dvakrát více energie, než bílkoviny a cukry nebo </a:t>
            </a:r>
            <a:r>
              <a:rPr lang="cs-CZ" b="1" dirty="0"/>
              <a:t>nedostatečným výdejem energie</a:t>
            </a:r>
            <a:r>
              <a:rPr lang="cs-CZ" dirty="0"/>
              <a:t> – většinou způsobený nedostatkem tělesné aktivity a sedavým způsobem života. Ve většině případů se jedná o kombinaci obou výše zmíněných příčin. Na příčině vzniku obezity se podílejí například níže uvedené rizikové faktory.</a:t>
            </a:r>
          </a:p>
          <a:p>
            <a:pPr marL="0" indent="0">
              <a:buNone/>
            </a:pPr>
            <a:r>
              <a:rPr lang="cs-CZ" b="1" dirty="0"/>
              <a:t>Genetické dispozice</a:t>
            </a:r>
            <a:endParaRPr lang="cs-CZ" dirty="0"/>
          </a:p>
          <a:p>
            <a:r>
              <a:rPr lang="cs-CZ" dirty="0"/>
              <a:t>U dětí obézních rodičů je pravděpodobnost vzniku obezity mnohem vyšší než u potomků rodičů s normální hmotností. Pokud jsou obézní oba rodiče, je pravděpodobnost výskytu obezity u jejich potomka velmi vysoká. Je možné toto riziko snížit zvýšeným dodržováním správných stravovacích návyků a dostatkem pohybové aktivity.</a:t>
            </a:r>
          </a:p>
          <a:p>
            <a:endParaRPr lang="cs-CZ" dirty="0"/>
          </a:p>
          <a:p>
            <a:pPr marL="0" indent="0">
              <a:buNone/>
            </a:pPr>
            <a:r>
              <a:rPr lang="cs-CZ" b="1" dirty="0"/>
              <a:t>Hormonální vlivy</a:t>
            </a:r>
            <a:endParaRPr lang="cs-CZ" dirty="0"/>
          </a:p>
          <a:p>
            <a:r>
              <a:rPr lang="cs-CZ" dirty="0"/>
              <a:t>Často je jim přisuzována odpovědnost za vznik obezity, ale účastní se na něm v méně než 1 % případů. Je to především díky snížené funkci štítné žlázy a zvýšenou hladinou hormonů kůry nadledvin.</a:t>
            </a:r>
          </a:p>
          <a:p>
            <a:endParaRPr lang="cs-CZ" dirty="0"/>
          </a:p>
          <a:p>
            <a:pPr marL="0" indent="0">
              <a:buNone/>
            </a:pPr>
            <a:r>
              <a:rPr lang="cs-CZ" b="1" dirty="0"/>
              <a:t>Metabolické vlivy</a:t>
            </a:r>
            <a:endParaRPr lang="cs-CZ" dirty="0"/>
          </a:p>
          <a:p>
            <a:r>
              <a:rPr lang="cs-CZ" dirty="0"/>
              <a:t>Energetické nároky organizmu určuje jeho tělesná hmotnost, pohlaví a stupeň tělesné aktivity. Existují individuální, převážně geneticky kódované faktory, které energetickou rovnováhu narušují. To je důvodem toho, že se obezita může objevit i u lidí, kteří skutečně nekonzumující více jídla jako ostatní. Tito lidé by se měli více pohybovat a dávat si větší pozor na skladbu svého jídelníčku.</a:t>
            </a:r>
          </a:p>
          <a:p>
            <a:pPr marL="0" indent="0">
              <a:buNone/>
            </a:pPr>
            <a:r>
              <a:rPr lang="cs-CZ" b="1" dirty="0"/>
              <a:t>Léky</a:t>
            </a:r>
            <a:endParaRPr lang="cs-CZ" dirty="0"/>
          </a:p>
          <a:p>
            <a:r>
              <a:rPr lang="cs-CZ" dirty="0"/>
              <a:t>Některé léky mohou zvyšovat chuť k jídlu a přispívat tak k rozvoji nadváhy. Patří k nim antidepresiva, neuroleptika, kortikoidy a jiné.</a:t>
            </a:r>
          </a:p>
          <a:p>
            <a:endParaRPr lang="cs-CZ" dirty="0"/>
          </a:p>
          <a:p>
            <a:pPr marL="0" indent="0">
              <a:buNone/>
            </a:pPr>
            <a:r>
              <a:rPr lang="cs-CZ" b="1" dirty="0"/>
              <a:t>Psychogenní faktory a jídelní zvyklosti</a:t>
            </a:r>
            <a:endParaRPr lang="cs-CZ" dirty="0"/>
          </a:p>
          <a:p>
            <a:r>
              <a:rPr lang="cs-CZ" dirty="0"/>
              <a:t>U obézních lidí muže dojít ke zvýšení příjmu potravy v závislosti na zevních signálech a emočním vypětí (reakce na stres, napěti, deprese, osamělost). Tělesná hmotnost závisí na stravovacích zvyklostech. V rodině se člověk naučí nevhodným stravovacím návykům, díky nim pak musí bojovat s nadbytečnými kilogramy. Vrůstající počet případů obezity je v největší míře přičítán životnímu stylu s nedostatkem pohybu a tedy nedostatečným energetickým výdejem a nedostatečně kvalitě výživy. </a:t>
            </a:r>
          </a:p>
          <a:p>
            <a:endParaRPr lang="cs-CZ" dirty="0"/>
          </a:p>
          <a:p>
            <a:endParaRPr lang="cs-CZ" dirty="0"/>
          </a:p>
          <a:p>
            <a:endParaRPr lang="cs-CZ" dirty="0"/>
          </a:p>
        </p:txBody>
      </p:sp>
    </p:spTree>
    <p:extLst>
      <p:ext uri="{BB962C8B-B14F-4D97-AF65-F5344CB8AC3E}">
        <p14:creationId xmlns:p14="http://schemas.microsoft.com/office/powerpoint/2010/main" val="8530319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17AA6-5A30-483F-9301-0ED9C9B11F46}"/>
              </a:ext>
            </a:extLst>
          </p:cNvPr>
          <p:cNvSpPr>
            <a:spLocks noGrp="1"/>
          </p:cNvSpPr>
          <p:nvPr>
            <p:ph type="title"/>
          </p:nvPr>
        </p:nvSpPr>
        <p:spPr/>
        <p:txBody>
          <a:bodyPr/>
          <a:lstStyle/>
          <a:p>
            <a:r>
              <a:rPr lang="cs-CZ" b="1" dirty="0"/>
              <a:t>Obezita u dětí</a:t>
            </a:r>
            <a:br>
              <a:rPr lang="cs-CZ" dirty="0"/>
            </a:br>
            <a:endParaRPr lang="cs-CZ" dirty="0"/>
          </a:p>
        </p:txBody>
      </p:sp>
      <p:sp>
        <p:nvSpPr>
          <p:cNvPr id="3" name="Zástupný symbol pro obsah 2">
            <a:extLst>
              <a:ext uri="{FF2B5EF4-FFF2-40B4-BE49-F238E27FC236}">
                <a16:creationId xmlns:a16="http://schemas.microsoft.com/office/drawing/2014/main" id="{4719313C-DC46-4A18-B958-13A05DD77A14}"/>
              </a:ext>
            </a:extLst>
          </p:cNvPr>
          <p:cNvSpPr>
            <a:spLocks noGrp="1"/>
          </p:cNvSpPr>
          <p:nvPr>
            <p:ph idx="1"/>
          </p:nvPr>
        </p:nvSpPr>
        <p:spPr>
          <a:xfrm>
            <a:off x="155121" y="1352097"/>
            <a:ext cx="11723915" cy="5358946"/>
          </a:xfrm>
        </p:spPr>
        <p:txBody>
          <a:bodyPr>
            <a:normAutofit fontScale="62500" lnSpcReduction="20000"/>
          </a:bodyPr>
          <a:lstStyle/>
          <a:p>
            <a:r>
              <a:rPr lang="cs-CZ" dirty="0"/>
              <a:t>Nejhůře se upravuje obezita získaná v prvních letech života při překrmování dítěte. Obezita již v dětském věku představuje zdravotní rizika – zatížení kosterního svalstva a svalového systému, což vede k vybočení páteře, v některých případech se objevuje hypertenze. Neopomenutelné jsou psychické změny, ke kterým u obézních dětí dochází. Mnoho obézních dětí trpí pocity méněcennosti. </a:t>
            </a:r>
          </a:p>
          <a:p>
            <a:r>
              <a:rPr lang="cs-CZ" dirty="0"/>
              <a:t>Dítě se stáhne do ústraní, aby se vyhnulo posměchu žáků. Dívky si uvědomují, že jsou pro chlapce méně atraktivní. </a:t>
            </a:r>
          </a:p>
          <a:p>
            <a:r>
              <a:rPr lang="cs-CZ" dirty="0"/>
              <a:t>Otylé děti nejvíce trápí pohyb a ze školních předmětů je to tělesná výchova. </a:t>
            </a:r>
          </a:p>
          <a:p>
            <a:r>
              <a:rPr lang="cs-CZ" dirty="0"/>
              <a:t>Aby se dítě vyhnulo posměchu žáků, odmítá se pohybovat, neboť je neobratné má špatné známky z tělesné výchovy. I učitelé jim někdy dávají najevo svou nespokojenost, tím se prohlubuje averze otylých dětí k pohybovým aktivitám, které by tak moc potřebovalo. </a:t>
            </a:r>
          </a:p>
          <a:p>
            <a:r>
              <a:rPr lang="cs-CZ" dirty="0"/>
              <a:t>Rodiče často tvrdí, že jejich obézní děti jí málo. Spíše se ale jedná o jídelní chaos. Děti často nesnídají, údajně nemají čas, nejsou na snídaně zvyklé. Oběd ve školní jídelně se někdy vymyká dietním normám. </a:t>
            </a:r>
          </a:p>
          <a:p>
            <a:r>
              <a:rPr lang="cs-CZ" dirty="0"/>
              <a:t>Některé děti oběd odmítají, takže přijdou vyhladovělé domů a teprve tam snědí „vše co najdou“. Často se jedná o různé sušenky, čokolády, bonbóny. </a:t>
            </a:r>
          </a:p>
          <a:p>
            <a:r>
              <a:rPr lang="cs-CZ" dirty="0"/>
              <a:t>Velkým nešvarem je pití sladkých nápojů. V těchto rodinách dochází k nadměrné konzumaci jídla k večeři. Vyšší je také konzumace různých pochutin večer při sledování televize. </a:t>
            </a:r>
          </a:p>
          <a:p>
            <a:r>
              <a:rPr lang="cs-CZ" dirty="0"/>
              <a:t>Z tohoto důvodu je dobré, upravit stravovací návyky celé rodiny. D</a:t>
            </a:r>
          </a:p>
          <a:p>
            <a:r>
              <a:rPr lang="cs-CZ" dirty="0" err="1"/>
              <a:t>ítě</a:t>
            </a:r>
            <a:r>
              <a:rPr lang="cs-CZ" dirty="0"/>
              <a:t> se musí naučit jíst 5krát denně. Dítě musí během dne dostávat všechny potřebné látky. Předcházet dětské obezitě můžeme tedy tím, že zamezíme špatnému osvojení stravovacích a pohybových návyků. Pokud jsou již nevhodné návyky osvojeny, měly by být za včas změněny. Neměli bychom doufat, že dítě z obezity vyroste.</a:t>
            </a:r>
          </a:p>
          <a:p>
            <a:endParaRPr lang="cs-CZ" dirty="0"/>
          </a:p>
          <a:p>
            <a:endParaRPr lang="cs-CZ" dirty="0"/>
          </a:p>
        </p:txBody>
      </p:sp>
    </p:spTree>
    <p:extLst>
      <p:ext uri="{BB962C8B-B14F-4D97-AF65-F5344CB8AC3E}">
        <p14:creationId xmlns:p14="http://schemas.microsoft.com/office/powerpoint/2010/main" val="6067172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E514AC-CE24-4B0C-8026-898F48DF6CF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6A63A48-CA4C-4C9E-9EE3-4E1E178D9025}"/>
              </a:ext>
            </a:extLst>
          </p:cNvPr>
          <p:cNvSpPr>
            <a:spLocks noGrp="1"/>
          </p:cNvSpPr>
          <p:nvPr>
            <p:ph idx="1"/>
          </p:nvPr>
        </p:nvSpPr>
        <p:spPr/>
        <p:txBody>
          <a:bodyPr/>
          <a:lstStyle/>
          <a:p>
            <a:r>
              <a:rPr lang="cs-CZ" dirty="0">
                <a:solidFill>
                  <a:srgbClr val="0070C0"/>
                </a:solidFill>
              </a:rPr>
              <a:t>Jaké jsou příčiny obezity?</a:t>
            </a:r>
          </a:p>
        </p:txBody>
      </p:sp>
    </p:spTree>
    <p:extLst>
      <p:ext uri="{BB962C8B-B14F-4D97-AF65-F5344CB8AC3E}">
        <p14:creationId xmlns:p14="http://schemas.microsoft.com/office/powerpoint/2010/main" val="7378996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26C2307-B9EA-4272-B18B-7E97806443FF}"/>
              </a:ext>
            </a:extLst>
          </p:cNvPr>
          <p:cNvSpPr>
            <a:spLocks noGrp="1"/>
          </p:cNvSpPr>
          <p:nvPr>
            <p:ph idx="1"/>
          </p:nvPr>
        </p:nvSpPr>
        <p:spPr>
          <a:xfrm>
            <a:off x="0" y="163286"/>
            <a:ext cx="12287250" cy="6694714"/>
          </a:xfrm>
        </p:spPr>
        <p:txBody>
          <a:bodyPr>
            <a:normAutofit fontScale="92500" lnSpcReduction="10000"/>
          </a:bodyPr>
          <a:lstStyle/>
          <a:p>
            <a:pPr marL="0" indent="0">
              <a:buNone/>
            </a:pPr>
            <a:r>
              <a:rPr lang="cs-CZ" b="1" dirty="0"/>
              <a:t>Diagnostika obezity</a:t>
            </a:r>
            <a:endParaRPr lang="cs-CZ" dirty="0"/>
          </a:p>
          <a:p>
            <a:r>
              <a:rPr lang="cs-CZ" dirty="0"/>
              <a:t>Obezitu nejčastěji posuzujeme podle BMI (body </a:t>
            </a:r>
            <a:r>
              <a:rPr lang="cs-CZ" dirty="0" err="1"/>
              <a:t>mass</a:t>
            </a:r>
            <a:r>
              <a:rPr lang="cs-CZ" dirty="0"/>
              <a:t> index). Nadváha je definována rozmezím 26-35 kg/m</a:t>
            </a:r>
            <a:r>
              <a:rPr lang="cs-CZ" baseline="30000" dirty="0"/>
              <a:t>2 </a:t>
            </a:r>
            <a:r>
              <a:rPr lang="cs-CZ" dirty="0"/>
              <a:t>pro muže a hodnotami 27-35 kg/m</a:t>
            </a:r>
            <a:r>
              <a:rPr lang="cs-CZ" baseline="30000" dirty="0"/>
              <a:t>2 </a:t>
            </a:r>
            <a:r>
              <a:rPr lang="cs-CZ" dirty="0"/>
              <a:t>pro ženy. Těžká obezita je pak dána hodnotami BMI větší než 35 kg/m</a:t>
            </a:r>
            <a:r>
              <a:rPr lang="cs-CZ" baseline="30000" dirty="0"/>
              <a:t>2</a:t>
            </a:r>
            <a:r>
              <a:rPr lang="cs-CZ" dirty="0"/>
              <a:t> (viz kapitola č. 7).</a:t>
            </a:r>
          </a:p>
          <a:p>
            <a:endParaRPr lang="cs-CZ" dirty="0"/>
          </a:p>
          <a:p>
            <a:pPr marL="0" indent="0">
              <a:buNone/>
            </a:pPr>
            <a:r>
              <a:rPr lang="cs-CZ" b="1" dirty="0"/>
              <a:t>Léčba obezity</a:t>
            </a:r>
            <a:endParaRPr lang="cs-CZ" dirty="0"/>
          </a:p>
          <a:p>
            <a:r>
              <a:rPr lang="cs-CZ" dirty="0"/>
              <a:t>Léčba obezity je založena na změně stravovacích návyků a zvýšení pohybové aktivity. Jednoznačně je nutné </a:t>
            </a:r>
            <a:r>
              <a:rPr lang="cs-CZ" b="1" dirty="0"/>
              <a:t>snížit celkový energetický příjem</a:t>
            </a:r>
            <a:r>
              <a:rPr lang="cs-CZ" dirty="0"/>
              <a:t>. To znamená omezit příjem tuků a cukrů, ale také alkoholu, zejména piva. Je žádoucí zvýšit příjem zeleniny, ovoce a kvalitní bílkoviny, zvýšit i příjem neslazených tekutin. Dále je nutné zvýšit výdej energie pohybovou aktivitou. Podstatně lepší výsledky přináší pravidelná fyzická aktivita, cvičení, změněný životní styl. K omezení energetického příjmu mohou pomoci i léky. Ty mohou blokovat aktivitu gastrické a pankreatické lipázy a snížit tak množství tuků vstřebatelných ve střevě. Zamezí se tak nadbytečnému příjmu substrátů, jež mají nejvyšší energetickou hodnotu. Další skupina léků je založena na potlačení pocitu hladu. Chirurgická léčba je indikována v případech, kdy u obézního selhala konzervativní léčba i přes snahu samotného nemocného. K nejčastějším výkonům patří bandáž žaludku. Do komplexní léčby obézního pacienta patří i kognitivně behaviorální přístup prováděný psychology. Lázeňské krátkodobé pobyty mají význam pro edukaci a nastartování procesu hubnutí.</a:t>
            </a:r>
          </a:p>
          <a:p>
            <a:endParaRPr lang="cs-CZ" dirty="0"/>
          </a:p>
        </p:txBody>
      </p:sp>
    </p:spTree>
    <p:extLst>
      <p:ext uri="{BB962C8B-B14F-4D97-AF65-F5344CB8AC3E}">
        <p14:creationId xmlns:p14="http://schemas.microsoft.com/office/powerpoint/2010/main" val="36788816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67A4E2-53D0-4A94-A008-4134F511273C}"/>
              </a:ext>
            </a:extLst>
          </p:cNvPr>
          <p:cNvSpPr>
            <a:spLocks noGrp="1"/>
          </p:cNvSpPr>
          <p:nvPr>
            <p:ph type="title"/>
          </p:nvPr>
        </p:nvSpPr>
        <p:spPr/>
        <p:txBody>
          <a:bodyPr/>
          <a:lstStyle/>
          <a:p>
            <a:r>
              <a:rPr lang="cs-CZ" b="1" dirty="0"/>
              <a:t>7 Hodnocení stavu výživy a nutriční </a:t>
            </a:r>
            <a:r>
              <a:rPr lang="cs-CZ" b="1" dirty="0" err="1"/>
              <a:t>screening</a:t>
            </a:r>
            <a:br>
              <a:rPr lang="cs-CZ" b="1" dirty="0"/>
            </a:br>
            <a:endParaRPr lang="cs-CZ" dirty="0"/>
          </a:p>
        </p:txBody>
      </p:sp>
      <p:sp>
        <p:nvSpPr>
          <p:cNvPr id="3" name="Zástupný symbol pro obsah 2">
            <a:extLst>
              <a:ext uri="{FF2B5EF4-FFF2-40B4-BE49-F238E27FC236}">
                <a16:creationId xmlns:a16="http://schemas.microsoft.com/office/drawing/2014/main" id="{29F95192-1E08-454E-BD5F-6D1816546E9F}"/>
              </a:ext>
            </a:extLst>
          </p:cNvPr>
          <p:cNvSpPr>
            <a:spLocks noGrp="1"/>
          </p:cNvSpPr>
          <p:nvPr>
            <p:ph idx="1"/>
          </p:nvPr>
        </p:nvSpPr>
        <p:spPr>
          <a:xfrm>
            <a:off x="-114300" y="1412421"/>
            <a:ext cx="12306300" cy="5347608"/>
          </a:xfrm>
        </p:spPr>
        <p:txBody>
          <a:bodyPr>
            <a:normAutofit fontScale="70000" lnSpcReduction="20000"/>
          </a:bodyPr>
          <a:lstStyle/>
          <a:p>
            <a:r>
              <a:rPr lang="cs-CZ" dirty="0"/>
              <a:t>Jedním z hlavních úkolů, jenž by měl zajišťovat celý nutriční tým ve spolupráci s konkrétními pracovišti, je včasný záchyt pacientů potencionálně ohrožených podvýživou a hlavně pacientů se známkami již rozvinuté malnutrice s cílem co nejdříve zahájit nutriční podporu. Každý, kdo se s poruchami výživy v klinické praxi setkává, musí být schopen zhodnotit nutriční stav pacienta a rozhodnout, zda je nutriční intervence nutná, zda je třeba pacienta hospitalizovat, zda stačí ambulantní péče nebo jestli nemocný vyžaduje péči specializované, například metabolické jednotky. </a:t>
            </a:r>
          </a:p>
          <a:p>
            <a:pPr marL="0" indent="0">
              <a:buNone/>
            </a:pPr>
            <a:endParaRPr lang="cs-CZ" dirty="0"/>
          </a:p>
          <a:p>
            <a:r>
              <a:rPr lang="cs-CZ" dirty="0"/>
              <a:t>Pro hodnocení stavu výživy jsou využívány dvě metody – </a:t>
            </a:r>
            <a:r>
              <a:rPr lang="cs-CZ" b="1" dirty="0"/>
              <a:t>objektivní hodnocení výživy</a:t>
            </a:r>
            <a:r>
              <a:rPr lang="cs-CZ" dirty="0"/>
              <a:t> a </a:t>
            </a:r>
            <a:r>
              <a:rPr lang="cs-CZ" b="1" dirty="0" err="1"/>
              <a:t>screening</a:t>
            </a:r>
            <a:r>
              <a:rPr lang="cs-CZ" dirty="0"/>
              <a:t> (vyhledávání rizikových nemocných).</a:t>
            </a:r>
          </a:p>
          <a:p>
            <a:r>
              <a:rPr lang="cs-CZ" b="1" dirty="0"/>
              <a:t>Hodnocení stavu výživy </a:t>
            </a:r>
            <a:endParaRPr lang="cs-CZ" dirty="0"/>
          </a:p>
          <a:p>
            <a:r>
              <a:rPr lang="cs-CZ" dirty="0"/>
              <a:t>Stav výživy je nutné hodnotit komplexně nejen na základě </a:t>
            </a:r>
            <a:r>
              <a:rPr lang="cs-CZ" b="1" dirty="0"/>
              <a:t>anamnézy</a:t>
            </a:r>
            <a:r>
              <a:rPr lang="cs-CZ" dirty="0"/>
              <a:t>, antropometrických a laboratorních hodnot, ale také na základě posouzení aktuálního příjmu potravy, tekutinové bilance, funkčních testů a řady dalších parametrů. Aby bylo možné spolehlivě zhodnotit nutriční stav pacienta, musí být použitá cela řada funkčních testů, jejichž výsledky se hodnotí s vědomím vlivu na základní onemocnění a další přidružené faktory. Klinické zhodnocení, tj. důkladná anamnéza a fyzikální vyšetření, zůstává základem posouzení nutričního stavu. Můžou identifikovat  rizikové faktory malnutrice - poruchy polykání, předchozí operace na zažívacím traktu, alkoholismus, hospitalismus, nízkou sociální adaptabilitu, neschopnost nebo nemožnost připravit kvalitní stravu, stres aj. Dalším důležitým aspektem anamnézy je zhodnocení dietních návyků včetně analýzy pacientova jídelníčku. Informace získané od pacienta jsou závislé na jeho spolupráci, mohou odhalit i škodlivé návyky a přinejmenším donutit pacienta přemýšlet o svém dietním režimu. Důkladná anamnéza může lékaře upozornit na možné nutriční deficity.</a:t>
            </a:r>
          </a:p>
          <a:p>
            <a:endParaRPr lang="cs-CZ" dirty="0"/>
          </a:p>
        </p:txBody>
      </p:sp>
    </p:spTree>
    <p:extLst>
      <p:ext uri="{BB962C8B-B14F-4D97-AF65-F5344CB8AC3E}">
        <p14:creationId xmlns:p14="http://schemas.microsoft.com/office/powerpoint/2010/main" val="101822126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14C5C34-5230-463D-8657-7FB5E941A634}"/>
              </a:ext>
            </a:extLst>
          </p:cNvPr>
          <p:cNvSpPr>
            <a:spLocks noGrp="1"/>
          </p:cNvSpPr>
          <p:nvPr>
            <p:ph idx="1"/>
          </p:nvPr>
        </p:nvSpPr>
        <p:spPr>
          <a:xfrm>
            <a:off x="-1" y="171450"/>
            <a:ext cx="12262757" cy="6506936"/>
          </a:xfrm>
        </p:spPr>
        <p:txBody>
          <a:bodyPr>
            <a:normAutofit fontScale="92500" lnSpcReduction="20000"/>
          </a:bodyPr>
          <a:lstStyle/>
          <a:p>
            <a:r>
              <a:rPr lang="cs-CZ" b="1" dirty="0"/>
              <a:t>Fyzikální vyšetření</a:t>
            </a:r>
            <a:endParaRPr lang="cs-CZ" dirty="0"/>
          </a:p>
          <a:p>
            <a:r>
              <a:rPr lang="cs-CZ" dirty="0"/>
              <a:t>Při fyzikálním vyšetření je nutné vyšetřit tělesnou hmotnost a výšku pacienta, porovnat s ideální hmotností, případně použit některý z </a:t>
            </a:r>
            <a:r>
              <a:rPr lang="cs-CZ" dirty="0" err="1"/>
              <a:t>váhovýškových</a:t>
            </a:r>
            <a:r>
              <a:rPr lang="cs-CZ" dirty="0"/>
              <a:t> indexů (například BMI) a srovnat s hodnotami odpovídajícímu věku a pohlaví.</a:t>
            </a:r>
          </a:p>
          <a:p>
            <a:pPr marL="0" indent="0">
              <a:buNone/>
            </a:pPr>
            <a:endParaRPr lang="cs-CZ" dirty="0"/>
          </a:p>
          <a:p>
            <a:r>
              <a:rPr lang="cs-CZ" b="1" dirty="0"/>
              <a:t>Antropometrická vyšetření</a:t>
            </a:r>
            <a:endParaRPr lang="cs-CZ" dirty="0"/>
          </a:p>
          <a:p>
            <a:r>
              <a:rPr lang="cs-CZ" dirty="0"/>
              <a:t>Fyzikální vyšetření lze doplnit antropometrickým vyšetřením. Tyto vyšetření jsou jednoduché, neinvazivní a patří k levným metodám sledování nutričního stavu vhodné zejména pro ambulantní sledování. Jejich měření může pomoci objektivizovat míru postižení u daného jedince. </a:t>
            </a:r>
            <a:r>
              <a:rPr lang="cs-CZ" b="1" dirty="0"/>
              <a:t>Tělesná hmotnost </a:t>
            </a:r>
            <a:r>
              <a:rPr lang="cs-CZ" dirty="0"/>
              <a:t>je použitelná při dlouhodobém sledování jednoho pacienta. Pro iniciální zhodnocení nutričního stavu tak vhodná není. Lepším parametrem je tzv. </a:t>
            </a:r>
            <a:r>
              <a:rPr lang="cs-CZ" b="1" dirty="0"/>
              <a:t>body </a:t>
            </a:r>
            <a:r>
              <a:rPr lang="cs-CZ" b="1" dirty="0" err="1"/>
              <a:t>mass</a:t>
            </a:r>
            <a:r>
              <a:rPr lang="cs-CZ" b="1" dirty="0"/>
              <a:t> index </a:t>
            </a:r>
            <a:r>
              <a:rPr lang="cs-CZ" dirty="0"/>
              <a:t>(BMI), podíl tělesné hmotnosti a druhé mocniny tělesné výšky. Stejně jednoduchým parametrem je hodnocení </a:t>
            </a:r>
            <a:r>
              <a:rPr lang="cs-CZ" b="1" dirty="0"/>
              <a:t>obvodu paže</a:t>
            </a:r>
            <a:r>
              <a:rPr lang="cs-CZ" dirty="0"/>
              <a:t>. Používá se k posouzení svalové hmoty. Normální hodnoty pro dospělou mužskou populaci jsou </a:t>
            </a:r>
            <a:r>
              <a:rPr lang="cs-CZ" b="1" dirty="0"/>
              <a:t>29 cm </a:t>
            </a:r>
            <a:r>
              <a:rPr lang="cs-CZ" dirty="0"/>
              <a:t>a více a pro ženy minimálně </a:t>
            </a:r>
            <a:r>
              <a:rPr lang="cs-CZ" b="1" dirty="0"/>
              <a:t>28 cm. </a:t>
            </a:r>
            <a:r>
              <a:rPr lang="cs-CZ" dirty="0"/>
              <a:t>Alarmujícími hodnotami k možné podvýživě jsou hodnoty </a:t>
            </a:r>
            <a:r>
              <a:rPr lang="cs-CZ" b="1" dirty="0"/>
              <a:t>pod 19,5 cm </a:t>
            </a:r>
            <a:r>
              <a:rPr lang="cs-CZ" dirty="0"/>
              <a:t>u muže a </a:t>
            </a:r>
            <a:r>
              <a:rPr lang="cs-CZ" b="1" dirty="0"/>
              <a:t>15,5 cm </a:t>
            </a:r>
            <a:r>
              <a:rPr lang="cs-CZ" dirty="0"/>
              <a:t>u ženy. Často užívanými měřeními jsou vyšetření </a:t>
            </a:r>
            <a:r>
              <a:rPr lang="cs-CZ" b="1" dirty="0"/>
              <a:t>tloušťky kožních řas</a:t>
            </a:r>
            <a:r>
              <a:rPr lang="cs-CZ" dirty="0"/>
              <a:t> </a:t>
            </a:r>
            <a:r>
              <a:rPr lang="cs-CZ" dirty="0" err="1"/>
              <a:t>kaliperem</a:t>
            </a:r>
            <a:r>
              <a:rPr lang="cs-CZ" dirty="0"/>
              <a:t>, určující množství podkožního tuku. Používají se buď čtyři, nebo deset měření. Součet tloušťky kožních řas informuje dobře o množství podkožního tuku. Orientačně lze měřit pouze tloušťku kožní řasy nad tricepsem. Standardní hodnoty jsou u muže minimálně </a:t>
            </a:r>
            <a:r>
              <a:rPr lang="cs-CZ" b="1" dirty="0"/>
              <a:t>12 mm </a:t>
            </a:r>
            <a:r>
              <a:rPr lang="cs-CZ" dirty="0"/>
              <a:t>a u ženy </a:t>
            </a:r>
            <a:r>
              <a:rPr lang="cs-CZ" b="1" dirty="0"/>
              <a:t>16 mm</a:t>
            </a:r>
            <a:r>
              <a:rPr lang="cs-CZ" dirty="0"/>
              <a:t>. Pro podvýživu svědčí hodnoty </a:t>
            </a:r>
            <a:r>
              <a:rPr lang="cs-CZ" b="1" dirty="0"/>
              <a:t>pod 7,5</a:t>
            </a:r>
            <a:r>
              <a:rPr lang="cs-CZ" dirty="0"/>
              <a:t> </a:t>
            </a:r>
            <a:r>
              <a:rPr lang="cs-CZ" b="1" dirty="0"/>
              <a:t>mm</a:t>
            </a:r>
            <a:r>
              <a:rPr lang="cs-CZ" dirty="0"/>
              <a:t> u mužů a </a:t>
            </a:r>
            <a:r>
              <a:rPr lang="cs-CZ" b="1" dirty="0"/>
              <a:t>pod 10 mm </a:t>
            </a:r>
            <a:r>
              <a:rPr lang="cs-CZ" dirty="0"/>
              <a:t>u žen.</a:t>
            </a:r>
          </a:p>
          <a:p>
            <a:endParaRPr lang="cs-CZ" dirty="0"/>
          </a:p>
        </p:txBody>
      </p:sp>
    </p:spTree>
    <p:extLst>
      <p:ext uri="{BB962C8B-B14F-4D97-AF65-F5344CB8AC3E}">
        <p14:creationId xmlns:p14="http://schemas.microsoft.com/office/powerpoint/2010/main" val="38368835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745DDF8-705F-4C6A-AC45-6BD369145B51}"/>
              </a:ext>
            </a:extLst>
          </p:cNvPr>
          <p:cNvSpPr>
            <a:spLocks noGrp="1"/>
          </p:cNvSpPr>
          <p:nvPr>
            <p:ph idx="1"/>
          </p:nvPr>
        </p:nvSpPr>
        <p:spPr>
          <a:xfrm>
            <a:off x="97971" y="89807"/>
            <a:ext cx="12094028" cy="6768193"/>
          </a:xfrm>
        </p:spPr>
        <p:txBody>
          <a:bodyPr>
            <a:normAutofit fontScale="77500" lnSpcReduction="20000"/>
          </a:bodyPr>
          <a:lstStyle/>
          <a:p>
            <a:r>
              <a:rPr lang="cs-CZ" b="1" dirty="0"/>
              <a:t>Body </a:t>
            </a:r>
            <a:r>
              <a:rPr lang="cs-CZ" b="1" dirty="0" err="1"/>
              <a:t>Mass</a:t>
            </a:r>
            <a:r>
              <a:rPr lang="cs-CZ" b="1" dirty="0"/>
              <a:t> Index (BMI)</a:t>
            </a:r>
            <a:endParaRPr lang="cs-CZ" dirty="0"/>
          </a:p>
          <a:p>
            <a:r>
              <a:rPr lang="cs-CZ" dirty="0"/>
              <a:t>Body </a:t>
            </a:r>
            <a:r>
              <a:rPr lang="cs-CZ" dirty="0" err="1"/>
              <a:t>mass</a:t>
            </a:r>
            <a:r>
              <a:rPr lang="cs-CZ" dirty="0"/>
              <a:t> index vyjadřuje hmotnost připadající na čtverečný metr plochy těla.</a:t>
            </a:r>
          </a:p>
          <a:p>
            <a:pPr marL="0" indent="0">
              <a:buNone/>
            </a:pPr>
            <a:endParaRPr lang="cs-CZ" dirty="0"/>
          </a:p>
          <a:p>
            <a:r>
              <a:rPr lang="cs-CZ" b="1" dirty="0"/>
              <a:t>BMI=hmotnost (kg)/výška</a:t>
            </a:r>
            <a:r>
              <a:rPr lang="cs-CZ" b="1" baseline="30000" dirty="0"/>
              <a:t>2</a:t>
            </a:r>
            <a:r>
              <a:rPr lang="cs-CZ" b="1" dirty="0"/>
              <a:t> v (m</a:t>
            </a:r>
            <a:r>
              <a:rPr lang="cs-CZ" b="1" baseline="30000" dirty="0"/>
              <a:t>2</a:t>
            </a:r>
            <a:r>
              <a:rPr lang="cs-CZ" b="1" dirty="0"/>
              <a:t>)</a:t>
            </a:r>
            <a:endParaRPr lang="cs-CZ" dirty="0"/>
          </a:p>
          <a:p>
            <a:pPr marL="0" indent="0">
              <a:buNone/>
            </a:pPr>
            <a:endParaRPr lang="cs-CZ" dirty="0"/>
          </a:p>
          <a:p>
            <a:r>
              <a:rPr lang="cs-CZ" dirty="0"/>
              <a:t>Normální hodnoty se pohybuj mezi 20-25. Pokles </a:t>
            </a:r>
            <a:r>
              <a:rPr lang="cs-CZ" b="1" dirty="0"/>
              <a:t>pod 20 </a:t>
            </a:r>
            <a:r>
              <a:rPr lang="cs-CZ" dirty="0"/>
              <a:t>indikuje nízkou tělesnou hmotnost, při hodnotách </a:t>
            </a:r>
            <a:r>
              <a:rPr lang="cs-CZ" b="1" dirty="0"/>
              <a:t>pod 18 </a:t>
            </a:r>
            <a:r>
              <a:rPr lang="cs-CZ" dirty="0"/>
              <a:t>se již hovoří o těžké podvýživě. Hodnoty v rozmezí </a:t>
            </a:r>
            <a:r>
              <a:rPr lang="cs-CZ" b="1" dirty="0"/>
              <a:t>25-30 </a:t>
            </a:r>
            <a:r>
              <a:rPr lang="cs-CZ" dirty="0"/>
              <a:t>svědčí pro nadváhu, </a:t>
            </a:r>
            <a:r>
              <a:rPr lang="cs-CZ" b="1" dirty="0"/>
              <a:t>30-35 </a:t>
            </a:r>
            <a:r>
              <a:rPr lang="cs-CZ" dirty="0"/>
              <a:t>pro obezitu 1. stupně, </a:t>
            </a:r>
            <a:r>
              <a:rPr lang="cs-CZ" b="1" dirty="0"/>
              <a:t>35-40 </a:t>
            </a:r>
            <a:r>
              <a:rPr lang="cs-CZ" dirty="0"/>
              <a:t>pro obezitu 2. stupně a hodnota </a:t>
            </a:r>
            <a:r>
              <a:rPr lang="cs-CZ" b="1" dirty="0"/>
              <a:t>nad 40 </a:t>
            </a:r>
            <a:r>
              <a:rPr lang="cs-CZ" dirty="0"/>
              <a:t>poukazuje na obezit 3. stupně.</a:t>
            </a:r>
          </a:p>
          <a:p>
            <a:pPr marL="0" indent="0">
              <a:buNone/>
            </a:pPr>
            <a:endParaRPr lang="cs-CZ" dirty="0"/>
          </a:p>
          <a:p>
            <a:r>
              <a:rPr lang="cs-CZ" b="1" dirty="0"/>
              <a:t>Funkční testy</a:t>
            </a:r>
            <a:endParaRPr lang="cs-CZ" dirty="0"/>
          </a:p>
          <a:p>
            <a:r>
              <a:rPr lang="cs-CZ" dirty="0"/>
              <a:t>Mezi svalové funkční testy patří </a:t>
            </a:r>
            <a:r>
              <a:rPr lang="cs-CZ" b="1" dirty="0"/>
              <a:t>dynamometrie</a:t>
            </a:r>
            <a:r>
              <a:rPr lang="cs-CZ" dirty="0"/>
              <a:t> (měření svalové síly stisku ruky) a </a:t>
            </a:r>
            <a:r>
              <a:rPr lang="cs-CZ" b="1" dirty="0"/>
              <a:t>posouzení funkce dýchacího aparátu</a:t>
            </a:r>
            <a:r>
              <a:rPr lang="cs-CZ" dirty="0"/>
              <a:t> měření FEV (objem výdechu), či </a:t>
            </a:r>
            <a:r>
              <a:rPr lang="cs-CZ" b="1" dirty="0"/>
              <a:t>testy přímé svalové stimulace</a:t>
            </a:r>
            <a:r>
              <a:rPr lang="cs-CZ" dirty="0"/>
              <a:t>. Všechny tyto testy jsou závislé na spolupráci nemocného. Nelze zapomínat na klinické hodnocení vývoje stavu a hojení operačních ran. Cílem takto komplexního posouzení a vyšetření je identifikace rizikového pacienta.</a:t>
            </a:r>
          </a:p>
          <a:p>
            <a:pPr marL="0" indent="0">
              <a:buNone/>
            </a:pPr>
            <a:endParaRPr lang="cs-CZ" dirty="0"/>
          </a:p>
          <a:p>
            <a:r>
              <a:rPr lang="cs-CZ" b="1" dirty="0"/>
              <a:t>Měření tělesného složení</a:t>
            </a:r>
            <a:endParaRPr lang="cs-CZ" dirty="0"/>
          </a:p>
          <a:p>
            <a:r>
              <a:rPr lang="cs-CZ" dirty="0"/>
              <a:t>Měření tělesného složení nabývá na významu v posledních letech s rozvojem metody </a:t>
            </a:r>
            <a:r>
              <a:rPr lang="cs-CZ" b="1" dirty="0"/>
              <a:t>elektrické </a:t>
            </a:r>
            <a:r>
              <a:rPr lang="cs-CZ" b="1" dirty="0" err="1"/>
              <a:t>bioimedance</a:t>
            </a:r>
            <a:r>
              <a:rPr lang="cs-CZ" dirty="0"/>
              <a:t>. Ta umožňuje stanovit </a:t>
            </a:r>
            <a:r>
              <a:rPr lang="cs-CZ" b="1" dirty="0"/>
              <a:t>množství tělesného tuku </a:t>
            </a:r>
            <a:r>
              <a:rPr lang="cs-CZ" dirty="0"/>
              <a:t>a </a:t>
            </a:r>
            <a:r>
              <a:rPr lang="cs-CZ" b="1" dirty="0"/>
              <a:t>zbytek tělesného obsahu </a:t>
            </a:r>
            <a:r>
              <a:rPr lang="cs-CZ" dirty="0"/>
              <a:t>tzv. tuku prostou tělesnou hmotu, která se stává z celkové tělesné tekutiny, tělesného proteinu a kostních minerálů (stanovené duální rentgenovou absorpční fotometrii). Dále lze metodou </a:t>
            </a:r>
            <a:r>
              <a:rPr lang="cs-CZ" b="1" dirty="0"/>
              <a:t>multifrekvenční </a:t>
            </a:r>
            <a:r>
              <a:rPr lang="cs-CZ" b="1" dirty="0" err="1"/>
              <a:t>mpendometrie</a:t>
            </a:r>
            <a:r>
              <a:rPr lang="cs-CZ" b="1" dirty="0"/>
              <a:t> </a:t>
            </a:r>
            <a:r>
              <a:rPr lang="cs-CZ" dirty="0"/>
              <a:t>určit i množství extracelulární tekutiny. </a:t>
            </a:r>
          </a:p>
          <a:p>
            <a:endParaRPr lang="cs-CZ" dirty="0"/>
          </a:p>
          <a:p>
            <a:endParaRPr lang="cs-CZ" dirty="0"/>
          </a:p>
        </p:txBody>
      </p:sp>
    </p:spTree>
    <p:extLst>
      <p:ext uri="{BB962C8B-B14F-4D97-AF65-F5344CB8AC3E}">
        <p14:creationId xmlns:p14="http://schemas.microsoft.com/office/powerpoint/2010/main" val="20760758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D975662-B398-4802-AEBC-160CD403A2EB}"/>
              </a:ext>
            </a:extLst>
          </p:cNvPr>
          <p:cNvSpPr>
            <a:spLocks noGrp="1"/>
          </p:cNvSpPr>
          <p:nvPr>
            <p:ph idx="1"/>
          </p:nvPr>
        </p:nvSpPr>
        <p:spPr>
          <a:xfrm>
            <a:off x="0" y="89806"/>
            <a:ext cx="12192000" cy="6768193"/>
          </a:xfrm>
        </p:spPr>
        <p:txBody>
          <a:bodyPr>
            <a:normAutofit fontScale="62500" lnSpcReduction="20000"/>
          </a:bodyPr>
          <a:lstStyle/>
          <a:p>
            <a:r>
              <a:rPr lang="cs-CZ" b="1" dirty="0"/>
              <a:t>Laboratorní diagnostika</a:t>
            </a:r>
            <a:endParaRPr lang="cs-CZ" dirty="0"/>
          </a:p>
          <a:p>
            <a:r>
              <a:rPr lang="cs-CZ" dirty="0"/>
              <a:t>Jedná se o jednoduché a poměrně levné vyšetření. Nejčastěji užívaným biochemickým parametrem je stanovení hladiny </a:t>
            </a:r>
            <a:r>
              <a:rPr lang="cs-CZ" b="1" dirty="0"/>
              <a:t>celkové bílkoviny </a:t>
            </a:r>
            <a:r>
              <a:rPr lang="cs-CZ" dirty="0"/>
              <a:t>a </a:t>
            </a:r>
            <a:r>
              <a:rPr lang="cs-CZ" b="1" dirty="0"/>
              <a:t>albuminu </a:t>
            </a:r>
            <a:r>
              <a:rPr lang="cs-CZ" dirty="0"/>
              <a:t>v krevním séru. Větší význam mají další sérové proteiny zvláště </a:t>
            </a:r>
            <a:r>
              <a:rPr lang="cs-CZ" b="1" dirty="0" err="1"/>
              <a:t>prealbumin</a:t>
            </a:r>
            <a:r>
              <a:rPr lang="cs-CZ" b="1" dirty="0"/>
              <a:t> </a:t>
            </a:r>
            <a:r>
              <a:rPr lang="cs-CZ" dirty="0"/>
              <a:t>a </a:t>
            </a:r>
            <a:r>
              <a:rPr lang="cs-CZ" b="1" dirty="0"/>
              <a:t>transferin</a:t>
            </a:r>
            <a:r>
              <a:rPr lang="cs-CZ" dirty="0"/>
              <a:t>. Součástí jsou i </a:t>
            </a:r>
            <a:r>
              <a:rPr lang="cs-CZ" b="1" dirty="0"/>
              <a:t>hematologické odběry </a:t>
            </a:r>
            <a:r>
              <a:rPr lang="cs-CZ" dirty="0"/>
              <a:t>krevního séra. Při vyšetření krevního obrazu a diferenciálního rozpočtů leukocytů hodnotíme absolutní počet lymfocytů. Laboratorní diagnostiku podrobněji doplňuje kapitola 3 a 4 (laboratorní diagnostika u enterální a parenterální výživy).</a:t>
            </a:r>
          </a:p>
          <a:p>
            <a:pPr marL="0" indent="0">
              <a:buNone/>
            </a:pPr>
            <a:r>
              <a:rPr lang="cs-CZ" b="1" dirty="0"/>
              <a:t> </a:t>
            </a:r>
            <a:endParaRPr lang="cs-CZ" dirty="0"/>
          </a:p>
          <a:p>
            <a:r>
              <a:rPr lang="cs-CZ" b="1" dirty="0"/>
              <a:t>Imunologické parametry</a:t>
            </a:r>
            <a:endParaRPr lang="cs-CZ" dirty="0"/>
          </a:p>
          <a:p>
            <a:r>
              <a:rPr lang="cs-CZ" dirty="0"/>
              <a:t>Někdy je možné hodnotit i stav imunitních funkcí, například měřením sérových koncentrací imunoglobulinů, CD4 a CD8 lymfocytů nebo kožními testy.</a:t>
            </a:r>
          </a:p>
          <a:p>
            <a:pPr marL="0" indent="0">
              <a:buNone/>
            </a:pPr>
            <a:endParaRPr lang="cs-CZ" dirty="0"/>
          </a:p>
          <a:p>
            <a:r>
              <a:rPr lang="cs-CZ" b="1" dirty="0"/>
              <a:t>Nutriční </a:t>
            </a:r>
            <a:r>
              <a:rPr lang="cs-CZ" b="1" dirty="0" err="1"/>
              <a:t>screening</a:t>
            </a:r>
            <a:endParaRPr lang="cs-CZ" dirty="0"/>
          </a:p>
          <a:p>
            <a:r>
              <a:rPr lang="cs-CZ" dirty="0"/>
              <a:t>Nutriční </a:t>
            </a:r>
            <a:r>
              <a:rPr lang="cs-CZ" dirty="0" err="1"/>
              <a:t>screening</a:t>
            </a:r>
            <a:r>
              <a:rPr lang="cs-CZ" dirty="0"/>
              <a:t> by měl být součástí prvního kontaktu s pacientem a jeho vstupního vyšetření. Zásadní výhodou je, že k jeho provedení stačí pouze jednoduchý dotazník, který by měl sloužit k rychlému zhodnocení rizika či tíže již přítomné malnutrice. Jako přínos se doporučuje zařadit tento dotazník do </a:t>
            </a:r>
            <a:r>
              <a:rPr lang="cs-CZ" b="1" dirty="0"/>
              <a:t>příjmové ošetřovatelské dokumentace</a:t>
            </a:r>
            <a:r>
              <a:rPr lang="cs-CZ" dirty="0"/>
              <a:t>. Screeningový proces by měl být jednoduchý, rychlý, ale současně schopný odhalit maximum pacientů s malnutricí či jejím rizikem. Hodnotíme v něm současný stav výživy, dynamiku jeho změn, schopnost samostatného příjmu potravy a závažnost celkového stavu nemocného. Na základě tohoto vyšetření můžeme vyselektovat pacienty ohrožené malnutrici a věnovat jim zvýšenou pozornost. Lze pak určit primární míru nutriční podpory nebo nutnost spolupráce s lékařem </a:t>
            </a:r>
            <a:r>
              <a:rPr lang="cs-CZ" dirty="0" err="1"/>
              <a:t>nutricionistou</a:t>
            </a:r>
            <a:r>
              <a:rPr lang="cs-CZ" dirty="0"/>
              <a:t>.</a:t>
            </a:r>
          </a:p>
          <a:p>
            <a:pPr marL="0" indent="0">
              <a:buNone/>
            </a:pPr>
            <a:endParaRPr lang="cs-CZ" dirty="0"/>
          </a:p>
          <a:p>
            <a:r>
              <a:rPr lang="cs-CZ" dirty="0"/>
              <a:t>V roce 2003 byl vypracován společnosti ESPEN (</a:t>
            </a:r>
            <a:r>
              <a:rPr lang="cs-CZ" dirty="0" err="1"/>
              <a:t>The</a:t>
            </a:r>
            <a:r>
              <a:rPr lang="cs-CZ" dirty="0"/>
              <a:t> </a:t>
            </a:r>
            <a:r>
              <a:rPr lang="cs-CZ" dirty="0" err="1"/>
              <a:t>European</a:t>
            </a:r>
            <a:r>
              <a:rPr lang="cs-CZ" dirty="0"/>
              <a:t> Society </a:t>
            </a:r>
            <a:r>
              <a:rPr lang="cs-CZ" dirty="0" err="1"/>
              <a:t>for</a:t>
            </a:r>
            <a:r>
              <a:rPr lang="cs-CZ" dirty="0"/>
              <a:t> </a:t>
            </a:r>
            <a:r>
              <a:rPr lang="cs-CZ" dirty="0" err="1"/>
              <a:t>Clinical</a:t>
            </a:r>
            <a:r>
              <a:rPr lang="cs-CZ" dirty="0"/>
              <a:t> </a:t>
            </a:r>
            <a:r>
              <a:rPr lang="cs-CZ" dirty="0" err="1"/>
              <a:t>Nutrition</a:t>
            </a:r>
            <a:r>
              <a:rPr lang="cs-CZ" dirty="0"/>
              <a:t> and </a:t>
            </a:r>
            <a:r>
              <a:rPr lang="cs-CZ" dirty="0" err="1"/>
              <a:t>Metabolism</a:t>
            </a:r>
            <a:r>
              <a:rPr lang="cs-CZ" dirty="0"/>
              <a:t>) nutriční </a:t>
            </a:r>
            <a:r>
              <a:rPr lang="cs-CZ" dirty="0" err="1"/>
              <a:t>screening</a:t>
            </a:r>
            <a:r>
              <a:rPr lang="cs-CZ" dirty="0"/>
              <a:t> pod názvem </a:t>
            </a:r>
            <a:r>
              <a:rPr lang="cs-CZ" b="1" dirty="0" err="1"/>
              <a:t>Nutritional</a:t>
            </a:r>
            <a:r>
              <a:rPr lang="cs-CZ" b="1" dirty="0"/>
              <a:t> Risk </a:t>
            </a:r>
            <a:r>
              <a:rPr lang="cs-CZ" b="1" dirty="0" err="1"/>
              <a:t>Screening</a:t>
            </a:r>
            <a:r>
              <a:rPr lang="cs-CZ" b="1" dirty="0"/>
              <a:t> (NRS 2002)</a:t>
            </a:r>
            <a:r>
              <a:rPr lang="cs-CZ" dirty="0"/>
              <a:t> jako „</a:t>
            </a:r>
            <a:r>
              <a:rPr lang="cs-CZ" dirty="0" err="1"/>
              <a:t>guidelines</a:t>
            </a:r>
            <a:r>
              <a:rPr lang="cs-CZ" dirty="0"/>
              <a:t>“ pro provedení jednoduchého </a:t>
            </a:r>
            <a:r>
              <a:rPr lang="cs-CZ" dirty="0" err="1"/>
              <a:t>screeningu</a:t>
            </a:r>
            <a:r>
              <a:rPr lang="cs-CZ" dirty="0"/>
              <a:t> v široké klinické praxi. Podstata je ve vyplnění základního dotazníku v rámci ošetřovatelského posouzení všeobecnou sestrou ve spolupráci s pacientem. Velmi důležité je při příjmu pacienta zvážit a ne se ho pouze zeptat kolik váží. Dle doporučení se nejprve vyplní první část – iniciální </a:t>
            </a:r>
            <a:r>
              <a:rPr lang="cs-CZ" dirty="0" err="1"/>
              <a:t>screening</a:t>
            </a:r>
            <a:r>
              <a:rPr lang="cs-CZ" dirty="0"/>
              <a:t>, skládající se ze čtyř otázek (tabulka č. 9).</a:t>
            </a:r>
          </a:p>
          <a:p>
            <a:endParaRPr lang="cs-CZ" dirty="0"/>
          </a:p>
        </p:txBody>
      </p:sp>
    </p:spTree>
    <p:extLst>
      <p:ext uri="{BB962C8B-B14F-4D97-AF65-F5344CB8AC3E}">
        <p14:creationId xmlns:p14="http://schemas.microsoft.com/office/powerpoint/2010/main" val="39869107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9E499-5FE5-426C-91BF-DDFFBC0A1797}"/>
              </a:ext>
            </a:extLst>
          </p:cNvPr>
          <p:cNvSpPr>
            <a:spLocks noGrp="1"/>
          </p:cNvSpPr>
          <p:nvPr>
            <p:ph type="title"/>
          </p:nvPr>
        </p:nvSpPr>
        <p:spPr>
          <a:xfrm>
            <a:off x="838200" y="58170"/>
            <a:ext cx="10515600" cy="1325563"/>
          </a:xfrm>
        </p:spPr>
        <p:txBody>
          <a:bodyPr/>
          <a:lstStyle/>
          <a:p>
            <a:r>
              <a:rPr lang="cs-CZ" b="1" dirty="0" err="1"/>
              <a:t>Nutritional</a:t>
            </a:r>
            <a:r>
              <a:rPr lang="cs-CZ" b="1" dirty="0"/>
              <a:t> Risk </a:t>
            </a:r>
            <a:r>
              <a:rPr lang="cs-CZ" b="1" dirty="0" err="1"/>
              <a:t>Screening</a:t>
            </a:r>
            <a:r>
              <a:rPr lang="cs-CZ" b="1" dirty="0"/>
              <a:t> - iniciální</a:t>
            </a:r>
          </a:p>
        </p:txBody>
      </p:sp>
      <p:graphicFrame>
        <p:nvGraphicFramePr>
          <p:cNvPr id="4" name="Zástupný symbol pro obsah 3">
            <a:extLst>
              <a:ext uri="{FF2B5EF4-FFF2-40B4-BE49-F238E27FC236}">
                <a16:creationId xmlns:a16="http://schemas.microsoft.com/office/drawing/2014/main" id="{318F0A2C-2F9B-43F3-B0B8-CBCCA349D966}"/>
              </a:ext>
            </a:extLst>
          </p:cNvPr>
          <p:cNvGraphicFramePr>
            <a:graphicFrameLocks noGrp="1"/>
          </p:cNvGraphicFramePr>
          <p:nvPr>
            <p:ph idx="1"/>
            <p:extLst>
              <p:ext uri="{D42A27DB-BD31-4B8C-83A1-F6EECF244321}">
                <p14:modId xmlns:p14="http://schemas.microsoft.com/office/powerpoint/2010/main" val="355431510"/>
              </p:ext>
            </p:extLst>
          </p:nvPr>
        </p:nvGraphicFramePr>
        <p:xfrm>
          <a:off x="1518558" y="1107167"/>
          <a:ext cx="7739743" cy="4794326"/>
        </p:xfrm>
        <a:graphic>
          <a:graphicData uri="http://schemas.openxmlformats.org/drawingml/2006/table">
            <a:tbl>
              <a:tblPr/>
              <a:tblGrid>
                <a:gridCol w="514270">
                  <a:extLst>
                    <a:ext uri="{9D8B030D-6E8A-4147-A177-3AD203B41FA5}">
                      <a16:colId xmlns:a16="http://schemas.microsoft.com/office/drawing/2014/main" val="888330068"/>
                    </a:ext>
                  </a:extLst>
                </a:gridCol>
                <a:gridCol w="5644096">
                  <a:extLst>
                    <a:ext uri="{9D8B030D-6E8A-4147-A177-3AD203B41FA5}">
                      <a16:colId xmlns:a16="http://schemas.microsoft.com/office/drawing/2014/main" val="1315256077"/>
                    </a:ext>
                  </a:extLst>
                </a:gridCol>
                <a:gridCol w="835686">
                  <a:extLst>
                    <a:ext uri="{9D8B030D-6E8A-4147-A177-3AD203B41FA5}">
                      <a16:colId xmlns:a16="http://schemas.microsoft.com/office/drawing/2014/main" val="3593118297"/>
                    </a:ext>
                  </a:extLst>
                </a:gridCol>
                <a:gridCol w="745691">
                  <a:extLst>
                    <a:ext uri="{9D8B030D-6E8A-4147-A177-3AD203B41FA5}">
                      <a16:colId xmlns:a16="http://schemas.microsoft.com/office/drawing/2014/main" val="1594758310"/>
                    </a:ext>
                  </a:extLst>
                </a:gridCol>
              </a:tblGrid>
              <a:tr h="251112">
                <a:tc gridSpan="4">
                  <a:txBody>
                    <a:bodyPr/>
                    <a:lstStyle/>
                    <a:p>
                      <a:r>
                        <a:rPr lang="cs-CZ" sz="1800" b="1" dirty="0"/>
                        <a:t>Iniciální </a:t>
                      </a:r>
                      <a:r>
                        <a:rPr lang="cs-CZ" sz="1800" b="1" dirty="0" err="1"/>
                        <a:t>screening</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98991915"/>
                  </a:ext>
                </a:extLst>
              </a:tr>
              <a:tr h="502223">
                <a:tc>
                  <a:txBody>
                    <a:bodyPr/>
                    <a:lstStyle/>
                    <a:p>
                      <a:r>
                        <a:rPr lang="cs-CZ" sz="1800"/>
                        <a:t>1.</a:t>
                      </a:r>
                    </a:p>
                  </a:txBody>
                  <a:tcPr marL="0" marR="0" marT="0" marB="0">
                    <a:lnL>
                      <a:noFill/>
                    </a:lnL>
                    <a:lnR>
                      <a:noFill/>
                    </a:lnR>
                    <a:lnT>
                      <a:noFill/>
                    </a:lnT>
                    <a:lnB>
                      <a:noFill/>
                    </a:lnB>
                  </a:tcPr>
                </a:tc>
                <a:tc>
                  <a:txBody>
                    <a:bodyPr/>
                    <a:lstStyle/>
                    <a:p>
                      <a:r>
                        <a:rPr lang="cs-CZ" sz="1800"/>
                        <a:t>Je BMI &lt; 20,5?</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720818656"/>
                  </a:ext>
                </a:extLst>
              </a:tr>
              <a:tr h="502223">
                <a:tc>
                  <a:txBody>
                    <a:bodyPr/>
                    <a:lstStyle/>
                    <a:p>
                      <a:r>
                        <a:rPr lang="cs-CZ" sz="1800"/>
                        <a:t>2.</a:t>
                      </a:r>
                    </a:p>
                  </a:txBody>
                  <a:tcPr marL="0" marR="0" marT="0" marB="0">
                    <a:lnL>
                      <a:noFill/>
                    </a:lnL>
                    <a:lnR>
                      <a:noFill/>
                    </a:lnR>
                    <a:lnT>
                      <a:noFill/>
                    </a:lnT>
                    <a:lnB>
                      <a:noFill/>
                    </a:lnB>
                  </a:tcPr>
                </a:tc>
                <a:tc>
                  <a:txBody>
                    <a:bodyPr/>
                    <a:lstStyle/>
                    <a:p>
                      <a:r>
                        <a:rPr lang="cs-CZ" sz="1800"/>
                        <a:t>Zhubl pacient v posledních 3 měsících?</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1236997520"/>
                  </a:ext>
                </a:extLst>
              </a:tr>
              <a:tr h="502223">
                <a:tc>
                  <a:txBody>
                    <a:bodyPr/>
                    <a:lstStyle/>
                    <a:p>
                      <a:r>
                        <a:rPr lang="cs-CZ" sz="1800"/>
                        <a:t>3.</a:t>
                      </a:r>
                    </a:p>
                  </a:txBody>
                  <a:tcPr marL="0" marR="0" marT="0" marB="0">
                    <a:lnL>
                      <a:noFill/>
                    </a:lnL>
                    <a:lnR>
                      <a:noFill/>
                    </a:lnR>
                    <a:lnT>
                      <a:noFill/>
                    </a:lnT>
                    <a:lnB>
                      <a:noFill/>
                    </a:lnB>
                  </a:tcPr>
                </a:tc>
                <a:tc>
                  <a:txBody>
                    <a:bodyPr/>
                    <a:lstStyle/>
                    <a:p>
                      <a:r>
                        <a:rPr lang="cs-CZ" sz="1800"/>
                        <a:t>Přijímal pacient méně potravy v posledním týdnu?</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2400695598"/>
                  </a:ext>
                </a:extLst>
              </a:tr>
              <a:tr h="502223">
                <a:tc>
                  <a:txBody>
                    <a:bodyPr/>
                    <a:lstStyle/>
                    <a:p>
                      <a:r>
                        <a:rPr lang="cs-CZ" sz="1800"/>
                        <a:t>4.</a:t>
                      </a:r>
                    </a:p>
                  </a:txBody>
                  <a:tcPr marL="0" marR="0" marT="0" marB="0">
                    <a:lnL>
                      <a:noFill/>
                    </a:lnL>
                    <a:lnR>
                      <a:noFill/>
                    </a:lnR>
                    <a:lnT>
                      <a:noFill/>
                    </a:lnT>
                    <a:lnB>
                      <a:noFill/>
                    </a:lnB>
                  </a:tcPr>
                </a:tc>
                <a:tc>
                  <a:txBody>
                    <a:bodyPr/>
                    <a:lstStyle/>
                    <a:p>
                      <a:r>
                        <a:rPr lang="cs-CZ" sz="1800" dirty="0"/>
                        <a:t>Je pacient vážně nemocný?</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201243117"/>
                  </a:ext>
                </a:extLst>
              </a:tr>
              <a:tr h="2511114">
                <a:tc gridSpan="4">
                  <a:txBody>
                    <a:bodyPr/>
                    <a:lstStyle/>
                    <a:p>
                      <a:r>
                        <a:rPr lang="cs-CZ" sz="1800" dirty="0"/>
                        <a:t>Ano: Jestliže je odpověď na kteroukoli otázku ANO, provádí se rozšířený </a:t>
                      </a:r>
                      <a:r>
                        <a:rPr lang="cs-CZ" sz="1800" dirty="0" err="1"/>
                        <a:t>screening</a:t>
                      </a:r>
                      <a:r>
                        <a:rPr lang="cs-CZ" sz="1800" dirty="0"/>
                        <a:t>.</a:t>
                      </a:r>
                    </a:p>
                    <a:p>
                      <a:r>
                        <a:rPr lang="cs-CZ" sz="1800" dirty="0"/>
                        <a:t>Ne:   Jestliže je odpověď na všechny otázky NE, opakuje se tento </a:t>
                      </a:r>
                      <a:r>
                        <a:rPr lang="cs-CZ" sz="1800" dirty="0" err="1"/>
                        <a:t>screening</a:t>
                      </a:r>
                      <a:r>
                        <a:rPr lang="cs-CZ" sz="1800" dirty="0"/>
                        <a:t> za týden. </a:t>
                      </a:r>
                    </a:p>
                    <a:p>
                      <a:r>
                        <a:rPr lang="cs-CZ" sz="1800" dirty="0"/>
                        <a:t>Pokud je například pacient před větším operačním výkonem, mělo by se zvážit vypracování        preventivního nutričního plánu.</a:t>
                      </a:r>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63070402"/>
                  </a:ext>
                </a:extLst>
              </a:tr>
            </a:tbl>
          </a:graphicData>
        </a:graphic>
      </p:graphicFrame>
      <p:sp>
        <p:nvSpPr>
          <p:cNvPr id="5" name="Rectangle 1">
            <a:extLst>
              <a:ext uri="{FF2B5EF4-FFF2-40B4-BE49-F238E27FC236}">
                <a16:creationId xmlns:a16="http://schemas.microsoft.com/office/drawing/2014/main" id="{FD9808BA-F91B-48BF-B39F-9A9094FFA805}"/>
              </a:ext>
            </a:extLst>
          </p:cNvPr>
          <p:cNvSpPr>
            <a:spLocks noChangeArrowheads="1"/>
          </p:cNvSpPr>
          <p:nvPr/>
        </p:nvSpPr>
        <p:spPr bwMode="auto">
          <a:xfrm>
            <a:off x="-11671727" y="0"/>
            <a:ext cx="295678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3" name="TextovéPole 2">
            <a:extLst>
              <a:ext uri="{FF2B5EF4-FFF2-40B4-BE49-F238E27FC236}">
                <a16:creationId xmlns:a16="http://schemas.microsoft.com/office/drawing/2014/main" id="{C55FADC8-6D75-4C92-B678-0EF6C6F6E12F}"/>
              </a:ext>
            </a:extLst>
          </p:cNvPr>
          <p:cNvSpPr txBox="1"/>
          <p:nvPr/>
        </p:nvSpPr>
        <p:spPr>
          <a:xfrm>
            <a:off x="228600" y="5162829"/>
            <a:ext cx="11963400" cy="1477328"/>
          </a:xfrm>
          <a:prstGeom prst="rect">
            <a:avLst/>
          </a:prstGeom>
          <a:noFill/>
        </p:spPr>
        <p:txBody>
          <a:bodyPr wrap="square" rtlCol="0">
            <a:spAutoFit/>
          </a:bodyPr>
          <a:lstStyle/>
          <a:p>
            <a:r>
              <a:rPr lang="cs-CZ" dirty="0"/>
              <a:t>Pokud odpoví pacient alespoň na jednu otázku ano, přistupuje se k vyplnění druhé části </a:t>
            </a:r>
            <a:r>
              <a:rPr lang="cs-CZ" b="1" dirty="0"/>
              <a:t>rozšířeného </a:t>
            </a:r>
            <a:r>
              <a:rPr lang="cs-CZ" b="1" dirty="0" err="1"/>
              <a:t>screeningu</a:t>
            </a:r>
            <a:r>
              <a:rPr lang="cs-CZ" b="1" dirty="0"/>
              <a:t> </a:t>
            </a:r>
            <a:r>
              <a:rPr lang="cs-CZ" dirty="0"/>
              <a:t>(tabulka č. 10). Tato část je založena na skórovacím systém spojujícím hodnocení BMI a dynamiky tělesné hmotnosti, změny množství přijímané stravy a tíži onemocnění. Po dosažení 3 a více bodů je u pacienta indikována nutriční intervence. U těchto pacientů by se měl </a:t>
            </a:r>
            <a:r>
              <a:rPr lang="cs-CZ" dirty="0" err="1"/>
              <a:t>screening</a:t>
            </a:r>
            <a:r>
              <a:rPr lang="cs-CZ" dirty="0"/>
              <a:t> opakovat v pravidelných intervalech po celou dobu hospitalizace, nejlépe ve stejný den každý týden.</a:t>
            </a:r>
          </a:p>
          <a:p>
            <a:endParaRPr lang="cs-CZ" dirty="0"/>
          </a:p>
        </p:txBody>
      </p:sp>
    </p:spTree>
    <p:extLst>
      <p:ext uri="{BB962C8B-B14F-4D97-AF65-F5344CB8AC3E}">
        <p14:creationId xmlns:p14="http://schemas.microsoft.com/office/powerpoint/2010/main" val="86584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A21B29-8A0C-438E-A798-8E2ABA108316}"/>
              </a:ext>
            </a:extLst>
          </p:cNvPr>
          <p:cNvSpPr>
            <a:spLocks noGrp="1"/>
          </p:cNvSpPr>
          <p:nvPr>
            <p:ph type="title"/>
          </p:nvPr>
        </p:nvSpPr>
        <p:spPr>
          <a:xfrm>
            <a:off x="226142" y="0"/>
            <a:ext cx="11759381"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A83A7185-3B7B-4B0B-9B64-A4A1A16C90D4}"/>
              </a:ext>
            </a:extLst>
          </p:cNvPr>
          <p:cNvSpPr>
            <a:spLocks noGrp="1"/>
          </p:cNvSpPr>
          <p:nvPr>
            <p:ph idx="1"/>
          </p:nvPr>
        </p:nvSpPr>
        <p:spPr>
          <a:xfrm>
            <a:off x="206477" y="658761"/>
            <a:ext cx="11985523" cy="6199239"/>
          </a:xfrm>
        </p:spPr>
        <p:txBody>
          <a:bodyPr>
            <a:normAutofit fontScale="62500" lnSpcReduction="20000"/>
          </a:bodyPr>
          <a:lstStyle/>
          <a:p>
            <a:r>
              <a:rPr lang="cs-CZ" sz="3200" b="1" dirty="0"/>
              <a:t>Vitamin B</a:t>
            </a:r>
            <a:r>
              <a:rPr lang="cs-CZ" sz="3200" b="1" baseline="-25000" dirty="0"/>
              <a:t>3</a:t>
            </a:r>
            <a:r>
              <a:rPr lang="cs-CZ" sz="3200" b="1" dirty="0"/>
              <a:t> (niacin, vitamin PP, kyselina nikotinová) </a:t>
            </a:r>
            <a:r>
              <a:rPr lang="cs-CZ" sz="3200" dirty="0"/>
              <a:t>– ovlivňuje celkový metabolismus. Po konzumaci rostlinných i živočišných zdrojů potravou se dostává do krevního oběhu a odtud putuje do všech buněk.  Nedostatek vitaminu B</a:t>
            </a:r>
            <a:r>
              <a:rPr lang="cs-CZ" sz="3200" baseline="-25000" dirty="0"/>
              <a:t>3</a:t>
            </a:r>
            <a:r>
              <a:rPr lang="cs-CZ" sz="3200" dirty="0"/>
              <a:t> může způsobit špatné trávení, slabost, revmatismus, bolest hlavy, depresi, schizofrenii a onemocnění </a:t>
            </a:r>
            <a:r>
              <a:rPr lang="cs-CZ" sz="3200" b="1" dirty="0"/>
              <a:t>pelagra</a:t>
            </a:r>
            <a:r>
              <a:rPr lang="cs-CZ" sz="3200" dirty="0"/>
              <a:t> (projevují se zažívací potíže, dermatitidy, demence, váhový úbytek). </a:t>
            </a:r>
          </a:p>
          <a:p>
            <a:pPr lvl="1"/>
            <a:r>
              <a:rPr lang="cs-CZ" sz="2800" dirty="0"/>
              <a:t>Zdroje: zelenina, kvasnice, pivo. </a:t>
            </a:r>
          </a:p>
          <a:p>
            <a:r>
              <a:rPr lang="cs-CZ" sz="3200" b="1" dirty="0"/>
              <a:t>Vitamin B</a:t>
            </a:r>
            <a:r>
              <a:rPr lang="cs-CZ" sz="3200" b="1" baseline="-25000" dirty="0"/>
              <a:t>5 </a:t>
            </a:r>
            <a:r>
              <a:rPr lang="cs-CZ" sz="3200" b="1" dirty="0"/>
              <a:t>(kyselina pantotenová) </a:t>
            </a:r>
            <a:r>
              <a:rPr lang="cs-CZ" sz="3200" dirty="0"/>
              <a:t>- je součástí koenzymu A, který má rozhodující úlohu v metabolismu všech buněk. </a:t>
            </a:r>
          </a:p>
          <a:p>
            <a:pPr lvl="1"/>
            <a:r>
              <a:rPr lang="cs-CZ" sz="2800" dirty="0"/>
              <a:t>Zdroje: játra, treska, vejce, mléko, kvasnice, čerstvá zelenina.</a:t>
            </a:r>
          </a:p>
          <a:p>
            <a:r>
              <a:rPr lang="cs-CZ" sz="3200" b="1" dirty="0"/>
              <a:t>Vitamin B</a:t>
            </a:r>
            <a:r>
              <a:rPr lang="cs-CZ" sz="3200" b="1" baseline="-25000" dirty="0"/>
              <a:t>6</a:t>
            </a:r>
            <a:r>
              <a:rPr lang="cs-CZ" sz="3200" b="1" dirty="0"/>
              <a:t> (pyridoxin) </a:t>
            </a:r>
            <a:r>
              <a:rPr lang="cs-CZ" sz="3200" dirty="0"/>
              <a:t>– podílí se na metabolismu aminokyselin, kyseliny nikotinové a na tvorbě kyseliny arachidonové. Nedostatek pyridoxinu vyvolává poruchy GIT a nervového systému. </a:t>
            </a:r>
          </a:p>
          <a:p>
            <a:pPr lvl="1"/>
            <a:r>
              <a:rPr lang="cs-CZ" sz="2800" dirty="0"/>
              <a:t>Zdroje: vnitřnosti, vejce, kukuřičná i pšeničná zrna, kvasnice, mléko, listová zelenina. </a:t>
            </a:r>
          </a:p>
          <a:p>
            <a:r>
              <a:rPr lang="cs-CZ" sz="3200" b="1" dirty="0"/>
              <a:t>Vitamin B</a:t>
            </a:r>
            <a:r>
              <a:rPr lang="cs-CZ" sz="3200" b="1" baseline="-25000" dirty="0"/>
              <a:t>12</a:t>
            </a:r>
            <a:r>
              <a:rPr lang="cs-CZ" sz="3200" b="1" dirty="0"/>
              <a:t> (kobalamin) </a:t>
            </a:r>
            <a:r>
              <a:rPr lang="cs-CZ" sz="3200" dirty="0"/>
              <a:t>–</a:t>
            </a:r>
            <a:r>
              <a:rPr lang="cs-CZ" sz="3200" b="1" dirty="0"/>
              <a:t> </a:t>
            </a:r>
            <a:r>
              <a:rPr lang="cs-CZ" sz="3200" dirty="0"/>
              <a:t>ovlivňuje celkový metabolismus.</a:t>
            </a:r>
            <a:r>
              <a:rPr lang="cs-CZ" sz="3200" b="1" dirty="0"/>
              <a:t> </a:t>
            </a:r>
            <a:r>
              <a:rPr lang="cs-CZ" sz="3200" dirty="0"/>
              <a:t>Tvoří skupinu látek, které se celkově označuji jako </a:t>
            </a:r>
            <a:r>
              <a:rPr lang="cs-CZ" sz="3200" b="1" dirty="0"/>
              <a:t>kobalaminy</a:t>
            </a:r>
            <a:r>
              <a:rPr lang="cs-CZ" sz="3200" dirty="0"/>
              <a:t>. Syntetizovaný vitamin se nazývá </a:t>
            </a:r>
            <a:r>
              <a:rPr lang="cs-CZ" sz="3200" b="1" dirty="0"/>
              <a:t>kyanokobalamin</a:t>
            </a:r>
            <a:r>
              <a:rPr lang="cs-CZ" sz="3200" dirty="0"/>
              <a:t>. Jeho zásoby jsou především v játrech, kde se vytvářejí z přijímané stravy.</a:t>
            </a:r>
            <a:r>
              <a:rPr lang="cs-CZ" sz="3200" b="1" dirty="0"/>
              <a:t> </a:t>
            </a:r>
            <a:r>
              <a:rPr lang="cs-CZ" sz="3200" dirty="0"/>
              <a:t>Jeho nedostatek způsobuje megaloblastovou anemii, dále postihuje nervový a kožní systém.</a:t>
            </a:r>
            <a:r>
              <a:rPr lang="cs-CZ" sz="3200" b="1" dirty="0"/>
              <a:t> </a:t>
            </a:r>
          </a:p>
          <a:p>
            <a:pPr lvl="1"/>
            <a:r>
              <a:rPr lang="cs-CZ" sz="2800" dirty="0"/>
              <a:t>Zdroje: játra, vnitřnosti, maso, vejce, mléčné výrobky.</a:t>
            </a:r>
          </a:p>
          <a:p>
            <a:r>
              <a:rPr lang="cs-CZ" sz="3200" b="1" dirty="0"/>
              <a:t>Vitamin B</a:t>
            </a:r>
            <a:r>
              <a:rPr lang="cs-CZ" sz="3200" b="1" baseline="-25000" dirty="0"/>
              <a:t>c</a:t>
            </a:r>
            <a:r>
              <a:rPr lang="cs-CZ" sz="3200" b="1" dirty="0"/>
              <a:t> (kyselina listová) </a:t>
            </a:r>
            <a:r>
              <a:rPr lang="cs-CZ" sz="3200" dirty="0"/>
              <a:t>- jeho  zásoba se vytváří především v játrech, ale i v jiných orgánech. Dostatečné množství kyseliny listové je potřebné pro normální rozmnožování buněk. </a:t>
            </a:r>
          </a:p>
          <a:p>
            <a:pPr lvl="1"/>
            <a:r>
              <a:rPr lang="cs-CZ" sz="2800" dirty="0"/>
              <a:t>Zdroje: maso, játra, ledvinky, vejce, listová zelenina, ovoce, obilniny, kvasnice.</a:t>
            </a:r>
          </a:p>
          <a:p>
            <a:r>
              <a:rPr lang="cs-CZ" sz="3200" b="1" dirty="0"/>
              <a:t>Vitamin C (kyselina askorbová) </a:t>
            </a:r>
            <a:r>
              <a:rPr lang="cs-CZ" sz="3200" dirty="0"/>
              <a:t>–neenzymový antioxidant ve vodním prostředí a ulehčuje biologické využití </a:t>
            </a:r>
            <a:r>
              <a:rPr lang="cs-CZ" sz="3200" dirty="0" err="1"/>
              <a:t>Fe</a:t>
            </a:r>
            <a:r>
              <a:rPr lang="cs-CZ" sz="3200" dirty="0"/>
              <a:t> a kyseliny listové. Ničí se vyluhováním, okysličováním, varem, proto se doporučuje konzumovat ovoce a zeleninu za syrového stavu. Nedostatek vitaminu se podílí na zvýšené náchylnosti k infekcím, rýmě, alergiím a způsobuje onemocnění </a:t>
            </a:r>
            <a:r>
              <a:rPr lang="cs-CZ" sz="3200" b="1" dirty="0"/>
              <a:t>kurděje </a:t>
            </a:r>
            <a:r>
              <a:rPr lang="cs-CZ" sz="3200" dirty="0"/>
              <a:t>(krvácení z dásní, pod kůži, do svalů, nehtových lůžek, porucha krvetvorby). </a:t>
            </a:r>
          </a:p>
          <a:p>
            <a:pPr lvl="1"/>
            <a:r>
              <a:rPr lang="cs-CZ" sz="2800" dirty="0"/>
              <a:t>Zdroje: čerstvé ovoce a zelenina.</a:t>
            </a:r>
            <a:r>
              <a:rPr lang="cs-CZ" sz="2800" b="1" dirty="0"/>
              <a:t> </a:t>
            </a:r>
            <a:endParaRPr lang="cs-CZ" sz="2800" dirty="0"/>
          </a:p>
          <a:p>
            <a:pPr marL="0" indent="0">
              <a:buNone/>
            </a:pPr>
            <a:endParaRPr lang="cs-CZ" sz="3200" dirty="0"/>
          </a:p>
          <a:p>
            <a:endParaRPr lang="cs-CZ" dirty="0"/>
          </a:p>
        </p:txBody>
      </p:sp>
    </p:spTree>
    <p:extLst>
      <p:ext uri="{BB962C8B-B14F-4D97-AF65-F5344CB8AC3E}">
        <p14:creationId xmlns:p14="http://schemas.microsoft.com/office/powerpoint/2010/main" val="31901269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02336-3E24-459F-88E0-8810F2ED7ECB}"/>
              </a:ext>
            </a:extLst>
          </p:cNvPr>
          <p:cNvSpPr>
            <a:spLocks noGrp="1"/>
          </p:cNvSpPr>
          <p:nvPr>
            <p:ph type="title"/>
          </p:nvPr>
        </p:nvSpPr>
        <p:spPr/>
        <p:txBody>
          <a:bodyPr/>
          <a:lstStyle/>
          <a:p>
            <a:r>
              <a:rPr lang="cs-CZ" b="1" dirty="0" err="1"/>
              <a:t>Nutritional</a:t>
            </a:r>
            <a:r>
              <a:rPr lang="cs-CZ" b="1" dirty="0"/>
              <a:t> Risk </a:t>
            </a:r>
            <a:r>
              <a:rPr lang="cs-CZ" b="1" dirty="0" err="1"/>
              <a:t>Screening</a:t>
            </a:r>
            <a:r>
              <a:rPr lang="cs-CZ" b="1" dirty="0"/>
              <a:t> - rozšířený</a:t>
            </a:r>
          </a:p>
        </p:txBody>
      </p:sp>
      <p:graphicFrame>
        <p:nvGraphicFramePr>
          <p:cNvPr id="4" name="Zástupný symbol pro obsah 3">
            <a:extLst>
              <a:ext uri="{FF2B5EF4-FFF2-40B4-BE49-F238E27FC236}">
                <a16:creationId xmlns:a16="http://schemas.microsoft.com/office/drawing/2014/main" id="{6BF1D3AE-CFCC-47F7-A9B8-652BA7B02467}"/>
              </a:ext>
            </a:extLst>
          </p:cNvPr>
          <p:cNvGraphicFramePr>
            <a:graphicFrameLocks noGrp="1"/>
          </p:cNvGraphicFramePr>
          <p:nvPr>
            <p:ph idx="1"/>
            <p:extLst>
              <p:ext uri="{D42A27DB-BD31-4B8C-83A1-F6EECF244321}">
                <p14:modId xmlns:p14="http://schemas.microsoft.com/office/powerpoint/2010/main" val="1971645682"/>
              </p:ext>
            </p:extLst>
          </p:nvPr>
        </p:nvGraphicFramePr>
        <p:xfrm>
          <a:off x="3159579" y="1400152"/>
          <a:ext cx="5192486" cy="5299774"/>
        </p:xfrm>
        <a:graphic>
          <a:graphicData uri="http://schemas.openxmlformats.org/drawingml/2006/table">
            <a:tbl>
              <a:tblPr/>
              <a:tblGrid>
                <a:gridCol w="1129175">
                  <a:extLst>
                    <a:ext uri="{9D8B030D-6E8A-4147-A177-3AD203B41FA5}">
                      <a16:colId xmlns:a16="http://schemas.microsoft.com/office/drawing/2014/main" val="3893639187"/>
                    </a:ext>
                  </a:extLst>
                </a:gridCol>
                <a:gridCol w="1437129">
                  <a:extLst>
                    <a:ext uri="{9D8B030D-6E8A-4147-A177-3AD203B41FA5}">
                      <a16:colId xmlns:a16="http://schemas.microsoft.com/office/drawing/2014/main" val="2337694571"/>
                    </a:ext>
                  </a:extLst>
                </a:gridCol>
                <a:gridCol w="1231824">
                  <a:extLst>
                    <a:ext uri="{9D8B030D-6E8A-4147-A177-3AD203B41FA5}">
                      <a16:colId xmlns:a16="http://schemas.microsoft.com/office/drawing/2014/main" val="143958826"/>
                    </a:ext>
                  </a:extLst>
                </a:gridCol>
                <a:gridCol w="1394358">
                  <a:extLst>
                    <a:ext uri="{9D8B030D-6E8A-4147-A177-3AD203B41FA5}">
                      <a16:colId xmlns:a16="http://schemas.microsoft.com/office/drawing/2014/main" val="2621389355"/>
                    </a:ext>
                  </a:extLst>
                </a:gridCol>
              </a:tblGrid>
              <a:tr h="106907">
                <a:tc gridSpan="4">
                  <a:txBody>
                    <a:bodyPr/>
                    <a:lstStyle/>
                    <a:p>
                      <a:r>
                        <a:rPr lang="cs-CZ" sz="1200" b="1"/>
                        <a:t>Rozšířený screening</a:t>
                      </a:r>
                      <a:endParaRPr lang="cs-CZ" sz="12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27306195"/>
                  </a:ext>
                </a:extLst>
              </a:tr>
              <a:tr h="207649">
                <a:tc gridSpan="2">
                  <a:txBody>
                    <a:bodyPr/>
                    <a:lstStyle/>
                    <a:p>
                      <a:r>
                        <a:rPr lang="cs-CZ" sz="1200"/>
                        <a:t>Zhoršený nutriční stav</a:t>
                      </a:r>
                    </a:p>
                  </a:txBody>
                  <a:tcPr marL="0" marR="0" marT="0" marB="0">
                    <a:lnL>
                      <a:noFill/>
                    </a:lnL>
                    <a:lnR>
                      <a:noFill/>
                    </a:lnR>
                    <a:lnT>
                      <a:noFill/>
                    </a:lnT>
                    <a:lnB>
                      <a:noFill/>
                    </a:lnB>
                  </a:tcPr>
                </a:tc>
                <a:tc hMerge="1">
                  <a:txBody>
                    <a:bodyPr/>
                    <a:lstStyle/>
                    <a:p>
                      <a:endParaRPr lang="cs-CZ"/>
                    </a:p>
                  </a:txBody>
                  <a:tcPr/>
                </a:tc>
                <a:tc gridSpan="2">
                  <a:txBody>
                    <a:bodyPr/>
                    <a:lstStyle/>
                    <a:p>
                      <a:r>
                        <a:rPr lang="cs-CZ" sz="1200"/>
                        <a:t>Vážnost onemocnění</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35512295"/>
                  </a:ext>
                </a:extLst>
              </a:tr>
              <a:tr h="415295">
                <a:tc>
                  <a:txBody>
                    <a:bodyPr/>
                    <a:lstStyle/>
                    <a:p>
                      <a:r>
                        <a:rPr lang="cs-CZ" sz="1200" b="1"/>
                        <a:t>Nepřítomný</a:t>
                      </a:r>
                      <a:endParaRPr lang="cs-CZ" sz="1200"/>
                    </a:p>
                    <a:p>
                      <a:r>
                        <a:rPr lang="cs-CZ" sz="1200"/>
                        <a:t>Skóre 0</a:t>
                      </a:r>
                    </a:p>
                    <a:p>
                      <a:r>
                        <a:rPr lang="cs-CZ" sz="1200"/>
                        <a:t> </a:t>
                      </a:r>
                    </a:p>
                  </a:txBody>
                  <a:tcPr marL="0" marR="0" marT="0" marB="0">
                    <a:lnL>
                      <a:noFill/>
                    </a:lnL>
                    <a:lnR>
                      <a:noFill/>
                    </a:lnR>
                    <a:lnT>
                      <a:noFill/>
                    </a:lnT>
                    <a:lnB>
                      <a:noFill/>
                    </a:lnB>
                  </a:tcPr>
                </a:tc>
                <a:tc>
                  <a:txBody>
                    <a:bodyPr/>
                    <a:lstStyle/>
                    <a:p>
                      <a:r>
                        <a:rPr lang="cs-CZ" sz="1200"/>
                        <a:t>Normální výživový stav</a:t>
                      </a:r>
                    </a:p>
                  </a:txBody>
                  <a:tcPr marL="0" marR="0" marT="0" marB="0">
                    <a:lnL>
                      <a:noFill/>
                    </a:lnL>
                    <a:lnR>
                      <a:noFill/>
                    </a:lnR>
                    <a:lnT>
                      <a:noFill/>
                    </a:lnT>
                    <a:lnB>
                      <a:noFill/>
                    </a:lnB>
                  </a:tcPr>
                </a:tc>
                <a:tc>
                  <a:txBody>
                    <a:bodyPr/>
                    <a:lstStyle/>
                    <a:p>
                      <a:r>
                        <a:rPr lang="pl-PL" sz="1200" b="1"/>
                        <a:t>Pacient je zdravý</a:t>
                      </a:r>
                      <a:endParaRPr lang="pl-PL" sz="1200"/>
                    </a:p>
                    <a:p>
                      <a:r>
                        <a:rPr lang="pl-PL" sz="1200"/>
                        <a:t>Skóre 0</a:t>
                      </a:r>
                    </a:p>
                  </a:txBody>
                  <a:tcPr marL="0" marR="0" marT="0" marB="0">
                    <a:lnL>
                      <a:noFill/>
                    </a:lnL>
                    <a:lnR>
                      <a:noFill/>
                    </a:lnR>
                    <a:lnT>
                      <a:noFill/>
                    </a:lnT>
                    <a:lnB>
                      <a:noFill/>
                    </a:lnB>
                  </a:tcPr>
                </a:tc>
                <a:tc>
                  <a:txBody>
                    <a:bodyPr/>
                    <a:lstStyle/>
                    <a:p>
                      <a:r>
                        <a:rPr lang="cs-CZ" sz="1200"/>
                        <a:t>Standardní nutriční potřeba</a:t>
                      </a:r>
                    </a:p>
                  </a:txBody>
                  <a:tcPr marL="0" marR="0" marT="0" marB="0">
                    <a:lnL>
                      <a:noFill/>
                    </a:lnL>
                    <a:lnR>
                      <a:noFill/>
                    </a:lnR>
                    <a:lnT>
                      <a:noFill/>
                    </a:lnT>
                    <a:lnB>
                      <a:noFill/>
                    </a:lnB>
                  </a:tcPr>
                </a:tc>
                <a:extLst>
                  <a:ext uri="{0D108BD9-81ED-4DB2-BD59-A6C34878D82A}">
                    <a16:rowId xmlns:a16="http://schemas.microsoft.com/office/drawing/2014/main" val="1934114135"/>
                  </a:ext>
                </a:extLst>
              </a:tr>
              <a:tr h="1245887">
                <a:tc>
                  <a:txBody>
                    <a:bodyPr/>
                    <a:lstStyle/>
                    <a:p>
                      <a:r>
                        <a:rPr lang="cs-CZ" sz="1200" b="1"/>
                        <a:t>Mírný</a:t>
                      </a:r>
                      <a:endParaRPr lang="cs-CZ" sz="1200"/>
                    </a:p>
                    <a:p>
                      <a:r>
                        <a:rPr lang="cs-CZ" sz="1200"/>
                        <a:t>Skóre 1</a:t>
                      </a:r>
                    </a:p>
                    <a:p>
                      <a:r>
                        <a:rPr lang="cs-CZ" sz="1200"/>
                        <a:t> </a:t>
                      </a:r>
                    </a:p>
                    <a:p>
                      <a:r>
                        <a:rPr lang="cs-CZ" sz="1200"/>
                        <a:t> </a:t>
                      </a:r>
                    </a:p>
                  </a:txBody>
                  <a:tcPr marL="0" marR="0" marT="0" marB="0">
                    <a:lnL>
                      <a:noFill/>
                    </a:lnL>
                    <a:lnR>
                      <a:noFill/>
                    </a:lnR>
                    <a:lnT>
                      <a:noFill/>
                    </a:lnT>
                    <a:lnB>
                      <a:noFill/>
                    </a:lnB>
                  </a:tcPr>
                </a:tc>
                <a:tc>
                  <a:txBody>
                    <a:bodyPr/>
                    <a:lstStyle/>
                    <a:p>
                      <a:r>
                        <a:rPr lang="cs-CZ" sz="1200"/>
                        <a:t>Ztráta váhy &gt;5 % za 3 měsíce nebo příjem potravy 50-75 % za poslední týden</a:t>
                      </a:r>
                    </a:p>
                  </a:txBody>
                  <a:tcPr marL="0" marR="0" marT="0" marB="0">
                    <a:lnL>
                      <a:noFill/>
                    </a:lnL>
                    <a:lnR>
                      <a:noFill/>
                    </a:lnR>
                    <a:lnT>
                      <a:noFill/>
                    </a:lnT>
                    <a:lnB>
                      <a:noFill/>
                    </a:lnB>
                  </a:tcPr>
                </a:tc>
                <a:tc>
                  <a:txBody>
                    <a:bodyPr/>
                    <a:lstStyle/>
                    <a:p>
                      <a:r>
                        <a:rPr lang="cs-CZ" sz="1200" b="1"/>
                        <a:t>Mírný</a:t>
                      </a:r>
                      <a:endParaRPr lang="cs-CZ" sz="1200"/>
                    </a:p>
                    <a:p>
                      <a:r>
                        <a:rPr lang="cs-CZ" sz="1200"/>
                        <a:t>Skóre 1</a:t>
                      </a:r>
                    </a:p>
                  </a:txBody>
                  <a:tcPr marL="0" marR="0" marT="0" marB="0">
                    <a:lnL>
                      <a:noFill/>
                    </a:lnL>
                    <a:lnR>
                      <a:noFill/>
                    </a:lnR>
                    <a:lnT>
                      <a:noFill/>
                    </a:lnT>
                    <a:lnB>
                      <a:noFill/>
                    </a:lnB>
                  </a:tcPr>
                </a:tc>
                <a:tc>
                  <a:txBody>
                    <a:bodyPr/>
                    <a:lstStyle/>
                    <a:p>
                      <a:r>
                        <a:rPr lang="cs-CZ" sz="1200"/>
                        <a:t>Nekomplikovaná zlomenina, pacienti s akutní exacerbací, CHOPN, cirhóza jaterní DM, renální selhání</a:t>
                      </a:r>
                    </a:p>
                  </a:txBody>
                  <a:tcPr marL="0" marR="0" marT="0" marB="0">
                    <a:lnL>
                      <a:noFill/>
                    </a:lnL>
                    <a:lnR>
                      <a:noFill/>
                    </a:lnR>
                    <a:lnT>
                      <a:noFill/>
                    </a:lnT>
                    <a:lnB>
                      <a:noFill/>
                    </a:lnB>
                  </a:tcPr>
                </a:tc>
                <a:extLst>
                  <a:ext uri="{0D108BD9-81ED-4DB2-BD59-A6C34878D82A}">
                    <a16:rowId xmlns:a16="http://schemas.microsoft.com/office/drawing/2014/main" val="947513439"/>
                  </a:ext>
                </a:extLst>
              </a:tr>
              <a:tr h="1349711">
                <a:tc>
                  <a:txBody>
                    <a:bodyPr/>
                    <a:lstStyle/>
                    <a:p>
                      <a:r>
                        <a:rPr lang="cs-CZ" sz="1200" b="1"/>
                        <a:t>Střední</a:t>
                      </a:r>
                      <a:endParaRPr lang="cs-CZ" sz="1200"/>
                    </a:p>
                    <a:p>
                      <a:r>
                        <a:rPr lang="cs-CZ" sz="1200"/>
                        <a:t>Skóre 2</a:t>
                      </a:r>
                    </a:p>
                    <a:p>
                      <a:r>
                        <a:rPr lang="cs-CZ" sz="1200"/>
                        <a:t> </a:t>
                      </a:r>
                    </a:p>
                  </a:txBody>
                  <a:tcPr marL="0" marR="0" marT="0" marB="0">
                    <a:lnL>
                      <a:noFill/>
                    </a:lnL>
                    <a:lnR>
                      <a:noFill/>
                    </a:lnR>
                    <a:lnT>
                      <a:noFill/>
                    </a:lnT>
                    <a:lnB>
                      <a:noFill/>
                    </a:lnB>
                  </a:tcPr>
                </a:tc>
                <a:tc>
                  <a:txBody>
                    <a:bodyPr/>
                    <a:lstStyle/>
                    <a:p>
                      <a:r>
                        <a:rPr lang="cs-CZ" sz="1200" dirty="0"/>
                        <a:t>Ztráta váhy &gt;5 % za 2 měsíce nebo BMI 18,5-20,5 + zhoršený celkový stav nebo příjem potravy 25-50 % poslední týden</a:t>
                      </a:r>
                    </a:p>
                  </a:txBody>
                  <a:tcPr marL="0" marR="0" marT="0" marB="0">
                    <a:lnL>
                      <a:noFill/>
                    </a:lnL>
                    <a:lnR>
                      <a:noFill/>
                    </a:lnR>
                    <a:lnT>
                      <a:noFill/>
                    </a:lnT>
                    <a:lnB>
                      <a:noFill/>
                    </a:lnB>
                  </a:tcPr>
                </a:tc>
                <a:tc>
                  <a:txBody>
                    <a:bodyPr/>
                    <a:lstStyle/>
                    <a:p>
                      <a:r>
                        <a:rPr lang="cs-CZ" sz="1200" b="1"/>
                        <a:t>Střední</a:t>
                      </a:r>
                      <a:endParaRPr lang="cs-CZ" sz="1200"/>
                    </a:p>
                    <a:p>
                      <a:r>
                        <a:rPr lang="cs-CZ" sz="1200"/>
                        <a:t>Skóre 2</a:t>
                      </a:r>
                    </a:p>
                  </a:txBody>
                  <a:tcPr marL="0" marR="0" marT="0" marB="0">
                    <a:lnL>
                      <a:noFill/>
                    </a:lnL>
                    <a:lnR>
                      <a:noFill/>
                    </a:lnR>
                    <a:lnT>
                      <a:noFill/>
                    </a:lnT>
                    <a:lnB>
                      <a:noFill/>
                    </a:lnB>
                  </a:tcPr>
                </a:tc>
                <a:tc>
                  <a:txBody>
                    <a:bodyPr/>
                    <a:lstStyle/>
                    <a:p>
                      <a:r>
                        <a:rPr lang="cs-CZ" sz="1200"/>
                        <a:t>Pacient po velkém chirurgickém výkonu, úrazy, vážná pneumonie, hematologická malignita</a:t>
                      </a:r>
                    </a:p>
                  </a:txBody>
                  <a:tcPr marL="0" marR="0" marT="0" marB="0">
                    <a:lnL>
                      <a:noFill/>
                    </a:lnL>
                    <a:lnR>
                      <a:noFill/>
                    </a:lnR>
                    <a:lnT>
                      <a:noFill/>
                    </a:lnT>
                    <a:lnB>
                      <a:noFill/>
                    </a:lnB>
                  </a:tcPr>
                </a:tc>
                <a:extLst>
                  <a:ext uri="{0D108BD9-81ED-4DB2-BD59-A6C34878D82A}">
                    <a16:rowId xmlns:a16="http://schemas.microsoft.com/office/drawing/2014/main" val="750169847"/>
                  </a:ext>
                </a:extLst>
              </a:tr>
              <a:tr h="1765007">
                <a:tc>
                  <a:txBody>
                    <a:bodyPr/>
                    <a:lstStyle/>
                    <a:p>
                      <a:r>
                        <a:rPr lang="cs-CZ" sz="1200" b="1"/>
                        <a:t>Těžký</a:t>
                      </a:r>
                      <a:endParaRPr lang="cs-CZ" sz="1200"/>
                    </a:p>
                    <a:p>
                      <a:r>
                        <a:rPr lang="cs-CZ" sz="1200"/>
                        <a:t>Skóre 3</a:t>
                      </a:r>
                    </a:p>
                  </a:txBody>
                  <a:tcPr marL="0" marR="0" marT="0" marB="0">
                    <a:lnL>
                      <a:noFill/>
                    </a:lnL>
                    <a:lnR>
                      <a:noFill/>
                    </a:lnR>
                    <a:lnT>
                      <a:noFill/>
                    </a:lnT>
                    <a:lnB>
                      <a:noFill/>
                    </a:lnB>
                  </a:tcPr>
                </a:tc>
                <a:tc>
                  <a:txBody>
                    <a:bodyPr/>
                    <a:lstStyle/>
                    <a:p>
                      <a:r>
                        <a:rPr lang="cs-CZ" sz="1200" dirty="0"/>
                        <a:t>Ztráta váhy &gt;5 % za poslední měsíc či &gt;15 % za poslední 3 měsíce nebo BMI &lt;18,5 + zhoršený celkový stav nebo příjem potravy 0-25 % poslední týden</a:t>
                      </a:r>
                    </a:p>
                  </a:txBody>
                  <a:tcPr marL="0" marR="0" marT="0" marB="0">
                    <a:lnL>
                      <a:noFill/>
                    </a:lnL>
                    <a:lnR>
                      <a:noFill/>
                    </a:lnR>
                    <a:lnT>
                      <a:noFill/>
                    </a:lnT>
                    <a:lnB>
                      <a:noFill/>
                    </a:lnB>
                  </a:tcPr>
                </a:tc>
                <a:tc>
                  <a:txBody>
                    <a:bodyPr/>
                    <a:lstStyle/>
                    <a:p>
                      <a:r>
                        <a:rPr lang="cs-CZ" sz="1200" b="1" dirty="0"/>
                        <a:t>Těžký</a:t>
                      </a:r>
                      <a:endParaRPr lang="cs-CZ" sz="1200" dirty="0"/>
                    </a:p>
                    <a:p>
                      <a:r>
                        <a:rPr lang="cs-CZ" sz="1200" dirty="0"/>
                        <a:t>Skóre 3</a:t>
                      </a:r>
                    </a:p>
                  </a:txBody>
                  <a:tcPr marL="0" marR="0" marT="0" marB="0">
                    <a:lnL>
                      <a:noFill/>
                    </a:lnL>
                    <a:lnR>
                      <a:noFill/>
                    </a:lnR>
                    <a:lnT>
                      <a:noFill/>
                    </a:lnT>
                    <a:lnB>
                      <a:noFill/>
                    </a:lnB>
                  </a:tcPr>
                </a:tc>
                <a:tc>
                  <a:txBody>
                    <a:bodyPr/>
                    <a:lstStyle/>
                    <a:p>
                      <a:endParaRPr lang="cs-CZ" sz="1200" dirty="0"/>
                    </a:p>
                  </a:txBody>
                  <a:tcPr marL="29601" marR="29601" marT="14800" marB="14800">
                    <a:lnL>
                      <a:noFill/>
                    </a:lnL>
                    <a:lnT>
                      <a:noFill/>
                    </a:lnT>
                  </a:tcPr>
                </a:tc>
                <a:extLst>
                  <a:ext uri="{0D108BD9-81ED-4DB2-BD59-A6C34878D82A}">
                    <a16:rowId xmlns:a16="http://schemas.microsoft.com/office/drawing/2014/main" val="4057293550"/>
                  </a:ext>
                </a:extLst>
              </a:tr>
            </a:tbl>
          </a:graphicData>
        </a:graphic>
      </p:graphicFrame>
      <p:sp>
        <p:nvSpPr>
          <p:cNvPr id="5" name="Rectangle 1">
            <a:extLst>
              <a:ext uri="{FF2B5EF4-FFF2-40B4-BE49-F238E27FC236}">
                <a16:creationId xmlns:a16="http://schemas.microsoft.com/office/drawing/2014/main" id="{4BEF9334-AD32-4EE4-835E-FFEEDBDBC900}"/>
              </a:ext>
            </a:extLst>
          </p:cNvPr>
          <p:cNvSpPr>
            <a:spLocks noChangeArrowheads="1"/>
          </p:cNvSpPr>
          <p:nvPr/>
        </p:nvSpPr>
        <p:spPr bwMode="auto">
          <a:xfrm>
            <a:off x="-22516293" y="0"/>
            <a:ext cx="5073631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2280294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3E989-69E1-4CF8-AEE3-C051717AECC5}"/>
              </a:ext>
            </a:extLst>
          </p:cNvPr>
          <p:cNvSpPr>
            <a:spLocks noGrp="1"/>
          </p:cNvSpPr>
          <p:nvPr>
            <p:ph type="title"/>
          </p:nvPr>
        </p:nvSpPr>
        <p:spPr/>
        <p:txBody>
          <a:bodyPr/>
          <a:lstStyle/>
          <a:p>
            <a:endParaRPr lang="cs-CZ"/>
          </a:p>
        </p:txBody>
      </p:sp>
      <p:graphicFrame>
        <p:nvGraphicFramePr>
          <p:cNvPr id="6" name="Zástupný symbol pro obsah 5">
            <a:extLst>
              <a:ext uri="{FF2B5EF4-FFF2-40B4-BE49-F238E27FC236}">
                <a16:creationId xmlns:a16="http://schemas.microsoft.com/office/drawing/2014/main" id="{E698F167-DB40-4086-8EDC-FC768553E6E4}"/>
              </a:ext>
            </a:extLst>
          </p:cNvPr>
          <p:cNvGraphicFramePr>
            <a:graphicFrameLocks noGrp="1"/>
          </p:cNvGraphicFramePr>
          <p:nvPr>
            <p:ph idx="1"/>
            <p:extLst>
              <p:ext uri="{D42A27DB-BD31-4B8C-83A1-F6EECF244321}">
                <p14:modId xmlns:p14="http://schemas.microsoft.com/office/powerpoint/2010/main" val="3548819653"/>
              </p:ext>
            </p:extLst>
          </p:nvPr>
        </p:nvGraphicFramePr>
        <p:xfrm>
          <a:off x="593271" y="1955939"/>
          <a:ext cx="10515600" cy="1645920"/>
        </p:xfrm>
        <a:graphic>
          <a:graphicData uri="http://schemas.openxmlformats.org/drawingml/2006/table">
            <a:tbl>
              <a:tblPr/>
              <a:tblGrid>
                <a:gridCol w="10515600">
                  <a:extLst>
                    <a:ext uri="{9D8B030D-6E8A-4147-A177-3AD203B41FA5}">
                      <a16:colId xmlns:a16="http://schemas.microsoft.com/office/drawing/2014/main" val="2306172851"/>
                    </a:ext>
                  </a:extLst>
                </a:gridCol>
              </a:tblGrid>
              <a:tr h="0">
                <a:tc>
                  <a:txBody>
                    <a:bodyPr/>
                    <a:lstStyle/>
                    <a:p>
                      <a:r>
                        <a:rPr lang="cs-CZ"/>
                        <a:t>Skóre:                                   +                                   Skóre:        = Celkové skóre</a:t>
                      </a:r>
                    </a:p>
                  </a:txBody>
                  <a:tcPr marL="0" marR="0" marT="0" marB="0">
                    <a:lnL>
                      <a:noFill/>
                    </a:lnL>
                    <a:lnR>
                      <a:noFill/>
                    </a:lnR>
                    <a:lnT>
                      <a:noFill/>
                    </a:lnT>
                    <a:lnB>
                      <a:noFill/>
                    </a:lnB>
                  </a:tcPr>
                </a:tc>
                <a:extLst>
                  <a:ext uri="{0D108BD9-81ED-4DB2-BD59-A6C34878D82A}">
                    <a16:rowId xmlns:a16="http://schemas.microsoft.com/office/drawing/2014/main" val="2692058180"/>
                  </a:ext>
                </a:extLst>
              </a:tr>
              <a:tr h="0">
                <a:tc>
                  <a:txBody>
                    <a:bodyPr/>
                    <a:lstStyle/>
                    <a:p>
                      <a:r>
                        <a:rPr lang="cs-CZ"/>
                        <a:t>Věk: V případě, že má pacient 70 a více let připočte se k celkovému skóre 1</a:t>
                      </a:r>
                    </a:p>
                  </a:txBody>
                  <a:tcPr marL="0" marR="0" marT="0" marB="0">
                    <a:lnL>
                      <a:noFill/>
                    </a:lnL>
                    <a:lnR>
                      <a:noFill/>
                    </a:lnR>
                    <a:lnT>
                      <a:noFill/>
                    </a:lnT>
                    <a:lnB>
                      <a:noFill/>
                    </a:lnB>
                  </a:tcPr>
                </a:tc>
                <a:extLst>
                  <a:ext uri="{0D108BD9-81ED-4DB2-BD59-A6C34878D82A}">
                    <a16:rowId xmlns:a16="http://schemas.microsoft.com/office/drawing/2014/main" val="4289758826"/>
                  </a:ext>
                </a:extLst>
              </a:tr>
              <a:tr h="0">
                <a:tc>
                  <a:txBody>
                    <a:bodyPr/>
                    <a:lstStyle/>
                    <a:p>
                      <a:r>
                        <a:rPr lang="cs-CZ"/>
                        <a:t>Vyhodnocení rozšířeného screeningu</a:t>
                      </a:r>
                    </a:p>
                  </a:txBody>
                  <a:tcPr marL="0" marR="0" marT="0" marB="0">
                    <a:lnL>
                      <a:noFill/>
                    </a:lnL>
                    <a:lnR>
                      <a:noFill/>
                    </a:lnR>
                    <a:lnT>
                      <a:noFill/>
                    </a:lnT>
                    <a:lnB>
                      <a:noFill/>
                    </a:lnB>
                  </a:tcPr>
                </a:tc>
                <a:extLst>
                  <a:ext uri="{0D108BD9-81ED-4DB2-BD59-A6C34878D82A}">
                    <a16:rowId xmlns:a16="http://schemas.microsoft.com/office/drawing/2014/main" val="2921551629"/>
                  </a:ext>
                </a:extLst>
              </a:tr>
              <a:tr h="0">
                <a:tc>
                  <a:txBody>
                    <a:bodyPr/>
                    <a:lstStyle/>
                    <a:p>
                      <a:r>
                        <a:rPr lang="cs-CZ" dirty="0"/>
                        <a:t>Celkové skóre ≥3 – je nutné vypracování nutričního plánu</a:t>
                      </a:r>
                    </a:p>
                    <a:p>
                      <a:r>
                        <a:rPr lang="cs-CZ" dirty="0"/>
                        <a:t>Celkové skóre&lt;3 – opakuje se </a:t>
                      </a:r>
                      <a:r>
                        <a:rPr lang="cs-CZ" dirty="0" err="1"/>
                        <a:t>screening</a:t>
                      </a:r>
                      <a:r>
                        <a:rPr lang="cs-CZ" dirty="0"/>
                        <a:t> za týden. Pokud je například pacient před větším operačním výkonem, mělo by se zvážit vypracování preventivního nutričního plánu.</a:t>
                      </a:r>
                    </a:p>
                  </a:txBody>
                  <a:tcPr marL="0" marR="0" marT="0" marB="0">
                    <a:lnL>
                      <a:noFill/>
                    </a:lnL>
                    <a:lnR>
                      <a:noFill/>
                    </a:lnR>
                    <a:lnT>
                      <a:noFill/>
                    </a:lnT>
                    <a:lnB>
                      <a:noFill/>
                    </a:lnB>
                  </a:tcPr>
                </a:tc>
                <a:extLst>
                  <a:ext uri="{0D108BD9-81ED-4DB2-BD59-A6C34878D82A}">
                    <a16:rowId xmlns:a16="http://schemas.microsoft.com/office/drawing/2014/main" val="27922992"/>
                  </a:ext>
                </a:extLst>
              </a:tr>
            </a:tbl>
          </a:graphicData>
        </a:graphic>
      </p:graphicFrame>
      <p:sp>
        <p:nvSpPr>
          <p:cNvPr id="7" name="Rectangle 2">
            <a:extLst>
              <a:ext uri="{FF2B5EF4-FFF2-40B4-BE49-F238E27FC236}">
                <a16:creationId xmlns:a16="http://schemas.microsoft.com/office/drawing/2014/main" id="{3BAC31D9-BADB-4AEA-92A4-021EE68CBA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Obdélník 7">
            <a:extLst>
              <a:ext uri="{FF2B5EF4-FFF2-40B4-BE49-F238E27FC236}">
                <a16:creationId xmlns:a16="http://schemas.microsoft.com/office/drawing/2014/main" id="{B7557377-7833-492F-B2A3-546A0C55D241}"/>
              </a:ext>
            </a:extLst>
          </p:cNvPr>
          <p:cNvSpPr/>
          <p:nvPr/>
        </p:nvSpPr>
        <p:spPr>
          <a:xfrm>
            <a:off x="593271" y="4174039"/>
            <a:ext cx="6096000" cy="1200329"/>
          </a:xfrm>
          <a:prstGeom prst="rect">
            <a:avLst/>
          </a:prstGeom>
        </p:spPr>
        <p:txBody>
          <a:bodyPr>
            <a:spAutoFit/>
          </a:bodyPr>
          <a:lstStyle/>
          <a:p>
            <a:r>
              <a:rPr lang="cs-CZ" dirty="0"/>
              <a:t>Uvedený </a:t>
            </a:r>
            <a:r>
              <a:rPr lang="cs-CZ" dirty="0" err="1"/>
              <a:t>screening</a:t>
            </a:r>
            <a:r>
              <a:rPr lang="cs-CZ" dirty="0"/>
              <a:t> je pouze doporučený. Mnohdy se setkáváme v praxi s jeho modifikacemi či využitím jiných screeningových dotazníků jako je například </a:t>
            </a:r>
            <a:r>
              <a:rPr lang="cs-CZ" dirty="0" err="1"/>
              <a:t>Nottinghamský</a:t>
            </a:r>
            <a:r>
              <a:rPr lang="cs-CZ" dirty="0"/>
              <a:t> dotazník, Mini </a:t>
            </a:r>
            <a:r>
              <a:rPr lang="cs-CZ" dirty="0" err="1"/>
              <a:t>Nutritional</a:t>
            </a:r>
            <a:r>
              <a:rPr lang="cs-CZ" dirty="0"/>
              <a:t> </a:t>
            </a:r>
            <a:r>
              <a:rPr lang="cs-CZ" dirty="0" err="1"/>
              <a:t>Assesment</a:t>
            </a:r>
            <a:r>
              <a:rPr lang="cs-CZ" dirty="0"/>
              <a:t>  aj.</a:t>
            </a:r>
          </a:p>
        </p:txBody>
      </p:sp>
    </p:spTree>
    <p:extLst>
      <p:ext uri="{BB962C8B-B14F-4D97-AF65-F5344CB8AC3E}">
        <p14:creationId xmlns:p14="http://schemas.microsoft.com/office/powerpoint/2010/main" val="36478520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FA0987-CB32-4767-B735-1B7FE07AAC5B}"/>
              </a:ext>
            </a:extLst>
          </p:cNvPr>
          <p:cNvSpPr>
            <a:spLocks noGrp="1"/>
          </p:cNvSpPr>
          <p:nvPr>
            <p:ph type="title"/>
          </p:nvPr>
        </p:nvSpPr>
        <p:spPr/>
        <p:txBody>
          <a:bodyPr/>
          <a:lstStyle/>
          <a:p>
            <a:r>
              <a:rPr lang="cs-CZ" dirty="0"/>
              <a:t>8Dietetika</a:t>
            </a:r>
          </a:p>
        </p:txBody>
      </p:sp>
      <p:sp>
        <p:nvSpPr>
          <p:cNvPr id="3" name="Zástupný symbol pro obsah 2">
            <a:extLst>
              <a:ext uri="{FF2B5EF4-FFF2-40B4-BE49-F238E27FC236}">
                <a16:creationId xmlns:a16="http://schemas.microsoft.com/office/drawing/2014/main" id="{5BBF8881-4CE4-4395-BBFA-D02D5B11CA1E}"/>
              </a:ext>
            </a:extLst>
          </p:cNvPr>
          <p:cNvSpPr>
            <a:spLocks noGrp="1"/>
          </p:cNvSpPr>
          <p:nvPr>
            <p:ph idx="1"/>
          </p:nvPr>
        </p:nvSpPr>
        <p:spPr>
          <a:xfrm>
            <a:off x="204107" y="1567543"/>
            <a:ext cx="11805557" cy="5151664"/>
          </a:xfrm>
        </p:spPr>
        <p:txBody>
          <a:bodyPr>
            <a:normAutofit fontScale="62500" lnSpcReduction="20000"/>
          </a:bodyPr>
          <a:lstStyle/>
          <a:p>
            <a:r>
              <a:rPr lang="cs-CZ" dirty="0"/>
              <a:t>Dietetika je interdisciplinární aplikovaná věda využívající poznatky z oblasti léčení a propagace zdravého životního stylu. Zahrnuje nauku o sestavení diety, o podstatě jednotlivých pokrmů a o jejich přeměnách v těle, o stravovacích nárocích v průběhu životního cyklu. Zabývá se výživou osob v době zdraví i nemoci, výživou na základní úrovni i při odborných lékařských úkonech, vyžaduje, aby jednotlivci pochopili změny v dietách jako léčebný prvek.</a:t>
            </a:r>
          </a:p>
          <a:p>
            <a:pPr marL="0" indent="0">
              <a:buNone/>
            </a:pPr>
            <a:endParaRPr lang="cs-CZ" dirty="0"/>
          </a:p>
          <a:p>
            <a:pPr marL="0" indent="0">
              <a:buNone/>
            </a:pPr>
            <a:r>
              <a:rPr lang="cs-CZ" b="1" dirty="0"/>
              <a:t>Historie dietetiky a dietologie</a:t>
            </a:r>
            <a:endParaRPr lang="cs-CZ" dirty="0"/>
          </a:p>
          <a:p>
            <a:r>
              <a:rPr lang="cs-CZ" dirty="0"/>
              <a:t>Dalo by se říci, že dietetika provází lidstvo už od počátku existence. Už v Písmu svatém ve Starém zákoně lze najít kapitoly, které mají člověka jakýmsi způsobem usměrnit v konzumaci jídla. Určitou dietou byl také půst, používaný jako očistný prostředek v dobách před naším letopočtem. Staří Egypťané a Židé používali cíleně rozmanité potraviny při léčbě různých chorob. Hippokrates se zabýval nejen hladovkou a jejím přiměřeným použitím, ale také stravou málo vydatnou a jejími negativními vlivy na nemocného člověka. Arabský lékař </a:t>
            </a:r>
            <a:r>
              <a:rPr lang="cs-CZ" dirty="0" err="1"/>
              <a:t>Avicenna</a:t>
            </a:r>
            <a:r>
              <a:rPr lang="cs-CZ" dirty="0"/>
              <a:t> se rovněž ve svém díle zabývá léčbou pomocí výživy. Počátky vědecké dietetiky jsou datovány na přelomu 18. a 19. století, kdy jsou publikovány první poznatky o látkové výměně. V době slavných přednášek I. P. Pavlova o činnosti trávicích žláz probíhaly v Berlíně (1893) první kurzy pro lékaře, zaměřené na metabolismus a dietetiku. Z iniciativy M. </a:t>
            </a:r>
            <a:r>
              <a:rPr lang="cs-CZ" dirty="0" err="1"/>
              <a:t>Peznera</a:t>
            </a:r>
            <a:r>
              <a:rPr lang="cs-CZ" dirty="0"/>
              <a:t> byla v roce 1929 v Moskvě vybudována Klinika léčebné výživy. První polovina dvacátého století je obdobím rozmachu biochemie a fyziologie. Nové poznatky výrazně ovlivnily pokrok v dietetice, která se tak postavila na vědecký základ. V 50. s 60. letech 20. století se začíná používat termín dietologie, který lépe vystihuje vědecký ráz oboru. V té době se na celém světě zakládaly výzkumná pracoviště, </a:t>
            </a:r>
            <a:r>
              <a:rPr lang="cs-CZ" dirty="0" err="1"/>
              <a:t>dietologické</a:t>
            </a:r>
            <a:r>
              <a:rPr lang="cs-CZ" dirty="0"/>
              <a:t> kliniky a katedry. Pořádaly se mezinárodní konference a sjezdy, na kterých se porovnávají výsledky výzkumů a zkušenosti v oblasti výživy. Také česká dietetika má svou historii. Již v 16. století lékař Václav </a:t>
            </a:r>
            <a:r>
              <a:rPr lang="cs-CZ" dirty="0" err="1"/>
              <a:t>Payer</a:t>
            </a:r>
            <a:r>
              <a:rPr lang="cs-CZ" dirty="0"/>
              <a:t> ve svém spise o Karlových Varech kromě koupelí a pitných kůr vyzdvihuje výživu nemocných. V roce 1928 vyšla první česká příručka dietetiky Otokara </a:t>
            </a:r>
            <a:r>
              <a:rPr lang="cs-CZ" dirty="0" err="1"/>
              <a:t>Koseho</a:t>
            </a:r>
            <a:r>
              <a:rPr lang="cs-CZ" dirty="0"/>
              <a:t>. Jisté prvenství v Evropě zaujímá i založení pražské školy pro dietní sestry v roce 1934, jejímž iniciátorem byl lékař, profesor Bohumil Prusík.</a:t>
            </a:r>
          </a:p>
          <a:p>
            <a:endParaRPr lang="cs-CZ" dirty="0"/>
          </a:p>
        </p:txBody>
      </p:sp>
    </p:spTree>
    <p:extLst>
      <p:ext uri="{BB962C8B-B14F-4D97-AF65-F5344CB8AC3E}">
        <p14:creationId xmlns:p14="http://schemas.microsoft.com/office/powerpoint/2010/main" val="28467433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78C676-075B-4719-9C13-7BC2635F1202}"/>
              </a:ext>
            </a:extLst>
          </p:cNvPr>
          <p:cNvSpPr>
            <a:spLocks noGrp="1"/>
          </p:cNvSpPr>
          <p:nvPr>
            <p:ph type="title"/>
          </p:nvPr>
        </p:nvSpPr>
        <p:spPr>
          <a:xfrm>
            <a:off x="838200" y="71211"/>
            <a:ext cx="10515600" cy="1325563"/>
          </a:xfrm>
        </p:spPr>
        <p:txBody>
          <a:bodyPr/>
          <a:lstStyle/>
          <a:p>
            <a:r>
              <a:rPr lang="cs-CZ" b="1" dirty="0"/>
              <a:t>8.1 Postavení dietetiky v léčbě nemocných</a:t>
            </a:r>
            <a:br>
              <a:rPr lang="cs-CZ" b="1" dirty="0"/>
            </a:br>
            <a:endParaRPr lang="cs-CZ" dirty="0"/>
          </a:p>
        </p:txBody>
      </p:sp>
      <p:sp>
        <p:nvSpPr>
          <p:cNvPr id="3" name="Zástupný symbol pro obsah 2">
            <a:extLst>
              <a:ext uri="{FF2B5EF4-FFF2-40B4-BE49-F238E27FC236}">
                <a16:creationId xmlns:a16="http://schemas.microsoft.com/office/drawing/2014/main" id="{5686CE64-2848-46FC-A3E6-60F20C1B41A2}"/>
              </a:ext>
            </a:extLst>
          </p:cNvPr>
          <p:cNvSpPr>
            <a:spLocks noGrp="1"/>
          </p:cNvSpPr>
          <p:nvPr>
            <p:ph idx="1"/>
          </p:nvPr>
        </p:nvSpPr>
        <p:spPr>
          <a:xfrm>
            <a:off x="0" y="889907"/>
            <a:ext cx="11879036" cy="5968093"/>
          </a:xfrm>
        </p:spPr>
        <p:txBody>
          <a:bodyPr>
            <a:normAutofit fontScale="62500" lnSpcReduction="20000"/>
          </a:bodyPr>
          <a:lstStyle/>
          <a:p>
            <a:r>
              <a:rPr lang="cs-CZ" dirty="0"/>
              <a:t>Dietetika je jednou z nejstarších oborů medicíny a její začátky sahají do starověkého Řecka. </a:t>
            </a:r>
          </a:p>
          <a:p>
            <a:r>
              <a:rPr lang="cs-CZ" dirty="0"/>
              <a:t>Tak jako je plnohodnotná výživa základem dobrého zdraví, tak je dieta odpovídající potřebám nemocného důležitou součástí léčení řady onemocnění. </a:t>
            </a:r>
          </a:p>
          <a:p>
            <a:r>
              <a:rPr lang="cs-CZ" dirty="0"/>
              <a:t>Zavedení určité diety musí přirozeně předcházet podrobné lékařské vyšetření a stanovení správné diagnózy. </a:t>
            </a:r>
          </a:p>
          <a:p>
            <a:r>
              <a:rPr lang="cs-CZ" dirty="0"/>
              <a:t>Použití nesprávné diety může pacientovi přitížit. </a:t>
            </a:r>
          </a:p>
          <a:p>
            <a:r>
              <a:rPr lang="cs-CZ" dirty="0"/>
              <a:t>V průběhu podávání diety musí ošetřující lékař sledovat pomocí laboratorních vyšetření i odpovědí pacienta na léčbu doplněnou léčebnou dietou. </a:t>
            </a:r>
          </a:p>
          <a:p>
            <a:r>
              <a:rPr lang="cs-CZ" dirty="0"/>
              <a:t>Kromě toho musí kontrolovat i zásobení pacienta nezbytnými živinami, poněvadž v průběhu nemoci se mohou potřeby pacienta měnit. </a:t>
            </a:r>
          </a:p>
          <a:p>
            <a:pPr marL="0" indent="0">
              <a:buNone/>
            </a:pPr>
            <a:endParaRPr lang="cs-CZ" dirty="0"/>
          </a:p>
          <a:p>
            <a:pPr marL="0" indent="0">
              <a:buNone/>
            </a:pPr>
            <a:r>
              <a:rPr lang="cs-CZ" b="1" dirty="0" err="1"/>
              <a:t>Dietoterapie</a:t>
            </a:r>
            <a:r>
              <a:rPr lang="cs-CZ" b="1" dirty="0"/>
              <a:t> (léčebná výživa) </a:t>
            </a:r>
            <a:r>
              <a:rPr lang="cs-CZ" dirty="0"/>
              <a:t>je součást léčebně preventivní péče, která významně ovlivňuje léčebný proces. Zahrnuje několik typů výživy lišících se podle způsobu podání, které se používají samostatně nebo v kombinaci:</a:t>
            </a:r>
          </a:p>
          <a:p>
            <a:r>
              <a:rPr lang="cs-CZ" dirty="0"/>
              <a:t>- dieta (výživa per os)</a:t>
            </a:r>
          </a:p>
          <a:p>
            <a:r>
              <a:rPr lang="cs-CZ" dirty="0"/>
              <a:t>- enterální výživa</a:t>
            </a:r>
          </a:p>
          <a:p>
            <a:r>
              <a:rPr lang="cs-CZ" dirty="0"/>
              <a:t>- parenterální výživa</a:t>
            </a:r>
          </a:p>
          <a:p>
            <a:pPr marL="0" indent="0">
              <a:buNone/>
            </a:pPr>
            <a:r>
              <a:rPr lang="cs-CZ" b="1" dirty="0"/>
              <a:t>Význam diety </a:t>
            </a:r>
            <a:r>
              <a:rPr lang="cs-CZ" dirty="0"/>
              <a:t>se v léčbě nemocných postupně mění. Onemocnění je tak možné z tohoto hlediska rozdělit na tři skupiny:</a:t>
            </a:r>
          </a:p>
          <a:p>
            <a:r>
              <a:rPr lang="cs-CZ" b="1" dirty="0"/>
              <a:t>- nemoci, kde má dieta zásadní význam </a:t>
            </a:r>
            <a:r>
              <a:rPr lang="cs-CZ" dirty="0"/>
              <a:t>a onemocnění bez edukace o dietě nelze léčit (například obezita, cukrovka, podvýživa, nemoci pankreatu, </a:t>
            </a:r>
            <a:r>
              <a:rPr lang="cs-CZ" dirty="0" err="1"/>
              <a:t>celiakie</a:t>
            </a:r>
            <a:r>
              <a:rPr lang="cs-CZ" dirty="0"/>
              <a:t>, pooperační stavy),</a:t>
            </a:r>
          </a:p>
          <a:p>
            <a:r>
              <a:rPr lang="cs-CZ" b="1" dirty="0"/>
              <a:t>- nemoci, kde je dieta v léčbě důležitá, </a:t>
            </a:r>
            <a:r>
              <a:rPr lang="cs-CZ" dirty="0"/>
              <a:t>ale význam klesá (například dna, hypertenze, nedostatek železa, vápníku, ledvinová onemocnění),</a:t>
            </a:r>
          </a:p>
          <a:p>
            <a:r>
              <a:rPr lang="cs-CZ" b="1" dirty="0"/>
              <a:t>- nemoci, kde dietní léčba význam ztratila </a:t>
            </a:r>
            <a:r>
              <a:rPr lang="cs-CZ" dirty="0"/>
              <a:t>a je snad jen doplňková.</a:t>
            </a:r>
          </a:p>
          <a:p>
            <a:pPr marL="0" indent="0">
              <a:buNone/>
            </a:pPr>
            <a:endParaRPr lang="cs-CZ" dirty="0"/>
          </a:p>
          <a:p>
            <a:endParaRPr lang="cs-CZ" dirty="0"/>
          </a:p>
        </p:txBody>
      </p:sp>
    </p:spTree>
    <p:extLst>
      <p:ext uri="{BB962C8B-B14F-4D97-AF65-F5344CB8AC3E}">
        <p14:creationId xmlns:p14="http://schemas.microsoft.com/office/powerpoint/2010/main" val="8071434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2872F-E79F-4356-B57C-AF8C36F3B607}"/>
              </a:ext>
            </a:extLst>
          </p:cNvPr>
          <p:cNvSpPr>
            <a:spLocks noGrp="1"/>
          </p:cNvSpPr>
          <p:nvPr>
            <p:ph type="title"/>
          </p:nvPr>
        </p:nvSpPr>
        <p:spPr>
          <a:xfrm>
            <a:off x="97971" y="365125"/>
            <a:ext cx="12094029" cy="1325563"/>
          </a:xfrm>
        </p:spPr>
        <p:txBody>
          <a:bodyPr>
            <a:normAutofit/>
          </a:bodyPr>
          <a:lstStyle/>
          <a:p>
            <a:r>
              <a:rPr lang="cs-CZ" dirty="0"/>
              <a:t>Léčebná výživa je poskytována na několika úrovních</a:t>
            </a:r>
            <a:br>
              <a:rPr lang="cs-CZ" dirty="0"/>
            </a:br>
            <a:endParaRPr lang="cs-CZ" dirty="0"/>
          </a:p>
        </p:txBody>
      </p:sp>
      <p:sp>
        <p:nvSpPr>
          <p:cNvPr id="3" name="Zástupný symbol pro obsah 2">
            <a:extLst>
              <a:ext uri="{FF2B5EF4-FFF2-40B4-BE49-F238E27FC236}">
                <a16:creationId xmlns:a16="http://schemas.microsoft.com/office/drawing/2014/main" id="{6CC2DC64-B1E9-46F3-8DDB-5503E393471D}"/>
              </a:ext>
            </a:extLst>
          </p:cNvPr>
          <p:cNvSpPr>
            <a:spLocks noGrp="1"/>
          </p:cNvSpPr>
          <p:nvPr>
            <p:ph idx="1"/>
          </p:nvPr>
        </p:nvSpPr>
        <p:spPr>
          <a:xfrm>
            <a:off x="-89808" y="1094014"/>
            <a:ext cx="12025994" cy="5698672"/>
          </a:xfrm>
        </p:spPr>
        <p:txBody>
          <a:bodyPr>
            <a:normAutofit fontScale="62500" lnSpcReduction="20000"/>
          </a:bodyPr>
          <a:lstStyle/>
          <a:p>
            <a:r>
              <a:rPr lang="cs-CZ" b="1" dirty="0"/>
              <a:t>Základní léčebná výživa </a:t>
            </a:r>
            <a:r>
              <a:rPr lang="cs-CZ" dirty="0"/>
              <a:t>je podávána v každém léčebném zařízení lůžkového typu. Musí být zajištěna strava racionální, diabetická, s omezením tuku, šetřící, bezlepková a dieta při fenylketonurii. V nemocnicích je zajišťována oddělením léčebné výživy a stravování podle vlastních dietních systémů schválených ředitelem nemocnice, jehož poradním sborem je stravovací komise. </a:t>
            </a:r>
          </a:p>
          <a:p>
            <a:r>
              <a:rPr lang="cs-CZ" b="1" dirty="0"/>
              <a:t>Specializovaná léčebná výživa </a:t>
            </a:r>
            <a:r>
              <a:rPr lang="cs-CZ" dirty="0"/>
              <a:t>je podávána v nemocnicích krajských a fakultních. Zahrnuje základní léčebnou výživu s využitím kombinace s enterální či parenterální výživou a o nutriční péči s možností kompletní nutriční bilance.</a:t>
            </a:r>
          </a:p>
          <a:p>
            <a:r>
              <a:rPr lang="cs-CZ" b="1" dirty="0"/>
              <a:t>Vysoce specializovaná léčebná výživa </a:t>
            </a:r>
            <a:r>
              <a:rPr lang="cs-CZ" dirty="0"/>
              <a:t>je poskytována na některých specializovaných pracovištích a zahrnuje například výživu potřebnou pro komplikované stavy, rozsáhlé operační postupy, </a:t>
            </a:r>
            <a:r>
              <a:rPr lang="cs-CZ" dirty="0" err="1"/>
              <a:t>malabsorbce</a:t>
            </a:r>
            <a:r>
              <a:rPr lang="cs-CZ" dirty="0"/>
              <a:t>, intenzivní nutriční postupy, výživové postupy sestavené dle požadovaného zastoupení jednotlivých živin. Pracoviště rovněž poskytuji odbornou a konzultační spolupráci ostatním zařízením. </a:t>
            </a:r>
          </a:p>
          <a:p>
            <a:endParaRPr lang="cs-CZ" dirty="0"/>
          </a:p>
          <a:p>
            <a:r>
              <a:rPr lang="cs-CZ" b="1" dirty="0"/>
              <a:t>Léčebná výživa </a:t>
            </a:r>
            <a:r>
              <a:rPr lang="cs-CZ" dirty="0"/>
              <a:t>se využívá při různých chorobách. Výběr a úprava stravy při některých chorobách může příznivě ovlivnit průběh onemocnění a je součástí léčebného plánu. Zásadou léčebné výživy je co nejvíc přiblížit stravu racionální stravě zdravého člověka.</a:t>
            </a:r>
          </a:p>
          <a:p>
            <a:r>
              <a:rPr lang="cs-CZ" dirty="0"/>
              <a:t>Léčebného účinku stravy se dosáhne:</a:t>
            </a:r>
          </a:p>
          <a:p>
            <a:r>
              <a:rPr lang="cs-CZ" dirty="0"/>
              <a:t>- změnou množství stravy (pokles nebo vzestup hmotnosti),</a:t>
            </a:r>
          </a:p>
          <a:p>
            <a:r>
              <a:rPr lang="cs-CZ" dirty="0"/>
              <a:t>- změnou poměru základních živin (například bílkovin, glycidů),</a:t>
            </a:r>
          </a:p>
          <a:p>
            <a:r>
              <a:rPr lang="cs-CZ" dirty="0"/>
              <a:t>- výběrem potravin,</a:t>
            </a:r>
          </a:p>
          <a:p>
            <a:r>
              <a:rPr lang="cs-CZ" dirty="0"/>
              <a:t>- technologickou úpravou stravy (výběr pouze některých technologií a mechanické přípravy),</a:t>
            </a:r>
          </a:p>
          <a:p>
            <a:r>
              <a:rPr lang="cs-CZ" dirty="0"/>
              <a:t>- změnou časového rozvržení stravy (časté podávání jídla).</a:t>
            </a:r>
          </a:p>
          <a:p>
            <a:endParaRPr lang="cs-CZ" dirty="0"/>
          </a:p>
        </p:txBody>
      </p:sp>
    </p:spTree>
    <p:extLst>
      <p:ext uri="{BB962C8B-B14F-4D97-AF65-F5344CB8AC3E}">
        <p14:creationId xmlns:p14="http://schemas.microsoft.com/office/powerpoint/2010/main" val="24484544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8712D-A54A-40E5-8A51-E395E5B74861}"/>
              </a:ext>
            </a:extLst>
          </p:cNvPr>
          <p:cNvSpPr>
            <a:spLocks noGrp="1"/>
          </p:cNvSpPr>
          <p:nvPr>
            <p:ph type="title"/>
          </p:nvPr>
        </p:nvSpPr>
        <p:spPr/>
        <p:txBody>
          <a:bodyPr/>
          <a:lstStyle/>
          <a:p>
            <a:r>
              <a:rPr lang="cs-CZ" dirty="0"/>
              <a:t>9Dietní systém</a:t>
            </a:r>
          </a:p>
        </p:txBody>
      </p:sp>
      <p:sp>
        <p:nvSpPr>
          <p:cNvPr id="3" name="Zástupný symbol pro obsah 2">
            <a:extLst>
              <a:ext uri="{FF2B5EF4-FFF2-40B4-BE49-F238E27FC236}">
                <a16:creationId xmlns:a16="http://schemas.microsoft.com/office/drawing/2014/main" id="{CEB6C806-2D65-4DD6-9E66-BE5DA5868734}"/>
              </a:ext>
            </a:extLst>
          </p:cNvPr>
          <p:cNvSpPr>
            <a:spLocks noGrp="1"/>
          </p:cNvSpPr>
          <p:nvPr>
            <p:ph idx="1"/>
          </p:nvPr>
        </p:nvSpPr>
        <p:spPr>
          <a:xfrm>
            <a:off x="106136" y="1298121"/>
            <a:ext cx="11789228" cy="5461908"/>
          </a:xfrm>
        </p:spPr>
        <p:txBody>
          <a:bodyPr>
            <a:normAutofit fontScale="55000" lnSpcReduction="20000"/>
          </a:bodyPr>
          <a:lstStyle/>
          <a:p>
            <a:r>
              <a:rPr lang="cs-CZ" dirty="0"/>
              <a:t>Léčebná výživa ordinovaná při pobytu ve zdravotnických a sociálních zařízeních je definována jako výživa komplexní. Diety jsou sestaveny tak, aby jejich nutriční hodnoty byly adekvátní potřebám pacientů a současně splňovaly požadavek prevence vzniku nutričních deficitů či podvýživy. Dieta je nezastupitelnou součástí léčebného procesu. </a:t>
            </a:r>
          </a:p>
          <a:p>
            <a:pPr marL="0" indent="0">
              <a:buNone/>
            </a:pPr>
            <a:r>
              <a:rPr lang="cs-CZ" dirty="0"/>
              <a:t> </a:t>
            </a:r>
          </a:p>
          <a:p>
            <a:r>
              <a:rPr lang="cs-CZ" b="1" dirty="0"/>
              <a:t>Dieta </a:t>
            </a:r>
            <a:r>
              <a:rPr lang="cs-CZ" dirty="0"/>
              <a:t>je soubor výživových opatření, jejichž uplatnění zlepší kompenzaci onemocnění, zmírní nebo odstraní obtíže pacienta, případně umožní využít diagnostický postup. Do tohoto souboru patří jak nutriční specifikace dané diety, tak i technologické postupy a rozbor surovin s ohledem na vhodné, nevhodné a za určitých podmínek použitelné (Urbánek, 2010).</a:t>
            </a:r>
          </a:p>
          <a:p>
            <a:pPr marL="0" indent="0">
              <a:buNone/>
            </a:pPr>
            <a:endParaRPr lang="cs-CZ" dirty="0"/>
          </a:p>
          <a:p>
            <a:r>
              <a:rPr lang="cs-CZ" b="1" dirty="0"/>
              <a:t>Dietní systém je dokument </a:t>
            </a:r>
            <a:r>
              <a:rPr lang="cs-CZ" dirty="0"/>
              <a:t>specifický pro každé zdravotnické a sociální zařízení. Jeho vydání je garantováno ředitelem zařízení. Dietní systém </a:t>
            </a:r>
            <a:r>
              <a:rPr lang="cs-CZ" b="1" dirty="0"/>
              <a:t>určuje, jaké diety jsou ve zdravotnickém či sociálním zařízení připravovány a specifikuje je</a:t>
            </a:r>
            <a:r>
              <a:rPr lang="cs-CZ" dirty="0"/>
              <a:t>. Z toho taktéž vyplývá, podle kterých pravidel jsou připravovány pokrmy v daném zařízení (technologické postupy přípravy a surovinové normy).</a:t>
            </a:r>
          </a:p>
          <a:p>
            <a:pPr marL="0" indent="0">
              <a:buNone/>
            </a:pPr>
            <a:endParaRPr lang="cs-CZ" dirty="0"/>
          </a:p>
          <a:p>
            <a:pPr marL="0" indent="0">
              <a:buNone/>
            </a:pPr>
            <a:r>
              <a:rPr lang="cs-CZ" b="1" dirty="0"/>
              <a:t>K základním bodům patří</a:t>
            </a:r>
          </a:p>
          <a:p>
            <a:r>
              <a:rPr lang="cs-CZ" dirty="0"/>
              <a:t>1. Poskytovatel péče má povinnost vypracovat dietní systém sestavený podle potřeb daného zařízení. Tento dokument vypracují nutriční terapeuti, ve zdravotnickém zařízení ve spolupráci s dietologem s požadavky na konkrétní dietu. Tento systém musí umožňovat návaznost na užívání optimálních forem výživy pro konkrétní nemocné pacienty, zejména možnost kombinování enterální či parenterální výživou.</a:t>
            </a:r>
          </a:p>
          <a:p>
            <a:r>
              <a:rPr lang="cs-CZ" dirty="0"/>
              <a:t>2. Léčebnou výživu ve zdravotnických zařízeních sestavují nutriční terapeuti a nutriční asistenti v souladu se svými kompetencemi. U diet, které svým principem nemohou být nutričně plnohodnotné, navrhuje adekvátní doplňky. </a:t>
            </a:r>
          </a:p>
          <a:p>
            <a:pPr marL="0" indent="0">
              <a:buNone/>
            </a:pPr>
            <a:endParaRPr lang="cs-CZ" dirty="0"/>
          </a:p>
          <a:p>
            <a:r>
              <a:rPr lang="cs-CZ" dirty="0"/>
              <a:t>Základním požadavkem při tvorbě dietního systému či novelizaci musí být vždy aktualizace podle soudobých poznatků, individualizace stravy pro pacienty a prevence malnutrice. Výhodná a žádoucí je i spolupráce s rodinou, zejména při možnosti doplnění individuální stravy pro pacienta. Již nyní je třeba zohledňovat glykemický index potravin a hlavně pokrmů, brát zřetel na obsah mastných kyselin, doplňování vlákniny, standardizovaný příjem vitaminu K, využití funkčních potravin, ale také přizpůsobit časový harmonogram. Potřebné je vždy dodržet legislativu, aby strava byla připravena bezpečným způsobem. </a:t>
            </a:r>
          </a:p>
          <a:p>
            <a:endParaRPr lang="cs-CZ" dirty="0"/>
          </a:p>
        </p:txBody>
      </p:sp>
    </p:spTree>
    <p:extLst>
      <p:ext uri="{BB962C8B-B14F-4D97-AF65-F5344CB8AC3E}">
        <p14:creationId xmlns:p14="http://schemas.microsoft.com/office/powerpoint/2010/main" val="42466182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0F760F-D77B-4A85-806A-279B52C88F42}"/>
              </a:ext>
            </a:extLst>
          </p:cNvPr>
          <p:cNvSpPr>
            <a:spLocks noGrp="1"/>
          </p:cNvSpPr>
          <p:nvPr>
            <p:ph type="title"/>
          </p:nvPr>
        </p:nvSpPr>
        <p:spPr/>
        <p:txBody>
          <a:bodyPr/>
          <a:lstStyle/>
          <a:p>
            <a:r>
              <a:rPr lang="cs-CZ" b="1" dirty="0"/>
              <a:t>9.1 Vývoj dietního systému v České republice</a:t>
            </a:r>
            <a:br>
              <a:rPr lang="cs-CZ" b="1" dirty="0"/>
            </a:br>
            <a:endParaRPr lang="cs-CZ" dirty="0"/>
          </a:p>
        </p:txBody>
      </p:sp>
      <p:sp>
        <p:nvSpPr>
          <p:cNvPr id="3" name="Zástupný symbol pro obsah 2">
            <a:extLst>
              <a:ext uri="{FF2B5EF4-FFF2-40B4-BE49-F238E27FC236}">
                <a16:creationId xmlns:a16="http://schemas.microsoft.com/office/drawing/2014/main" id="{43AAEF4D-4F2E-4561-AA8D-DC4EA8F90BA0}"/>
              </a:ext>
            </a:extLst>
          </p:cNvPr>
          <p:cNvSpPr>
            <a:spLocks noGrp="1"/>
          </p:cNvSpPr>
          <p:nvPr>
            <p:ph idx="1"/>
          </p:nvPr>
        </p:nvSpPr>
        <p:spPr>
          <a:xfrm>
            <a:off x="106135" y="1338943"/>
            <a:ext cx="11919857" cy="5437414"/>
          </a:xfrm>
        </p:spPr>
        <p:txBody>
          <a:bodyPr>
            <a:normAutofit fontScale="77500" lnSpcReduction="20000"/>
          </a:bodyPr>
          <a:lstStyle/>
          <a:p>
            <a:r>
              <a:rPr lang="cs-CZ" dirty="0"/>
              <a:t>Česká republika byla průkopníkem na poli výživy nemocných mnoho let. Dietní systém byl opakovaně vydáván jako závazná celostátní norma. Léčebná výživa se řídí od roku 1955 zásadami a doporučeními publikovanými v Novém dietním systému pro nemocnice, který byl vydán poprvé v tomto roce. Stal se tak normou, podle které se připravovala léčebná výživa ve všech českých i slovenských nemocnicích. V roce 1968 bylo v Praze publikováno jeho druhé, přepracované a rozšířené vydání. V roce 1981 si změny v zavedených mezinárodních jednotkách (</a:t>
            </a:r>
            <a:r>
              <a:rPr lang="cs-CZ" dirty="0" err="1"/>
              <a:t>kJ</a:t>
            </a:r>
            <a:r>
              <a:rPr lang="cs-CZ" dirty="0"/>
              <a:t>, kcal) vyžádaly nové zpracování doporučených dávek energie, živin a látek přídavných a taktéž </a:t>
            </a:r>
            <a:r>
              <a:rPr lang="cs-CZ" dirty="0" err="1"/>
              <a:t>technicko-personální</a:t>
            </a:r>
            <a:r>
              <a:rPr lang="cs-CZ" dirty="0"/>
              <a:t> změny si ve stravovacích provozech vyžádaly inovační Dietní systém pro nemocnice. K poslednímu vydání došlo v roce 1983, poprvé ve dvou dvoudílných částech. První část byla určena pro nemocnice a druhá pro lázeňská zařízení. V roce 1991 došlo k jeho novelizaci. Tu zpracoval sbor expertů ministra zdravotnictví a vyšla jako metodický list MZ. Jednalo se pouze o několikastránkové doporučení úprav stávajícího systému. Došlo k úpravám v pojmenování diet. Dále se doporučovala změna ve smyslu snížení dávek energie, tuků a v některých případech i bílkovin. Požadavek na zvýšení příjmu se týkal vitaminu C. Posledním a trvale platným doporučením byl požadavek na průběžné úpravy technologické přípravy dietních pokrmů a odborných zásad dietologie podle vědeckých poznatků. Konkrétní rozpracování v jednotlivých zdravotnických zařízeních bylo úkolem dietologa daného zařízení ve spolupráci s nutričními terapeuty, případně nutričním týmem. Od té doby k dalším úpravám nedošlo. Jednotlivá zdravotnická zařízení jsou v plném rozsahu odpovědná mimo jiné i za výživu svých pacientů, a mají proto plné právo upravovat a vytvářet své dietní systémy podle potřeb svých pacientů a možností daného zařízení. V roce 1991 byly vypracovány Doporučené zásady pro stravování nemocných, dietní systém přestal platit jako závazná norma a je používán pouze jako doporučení. Dietní systém musí být vytvořen a garantován odborně kvalifikovanými pracovníky.</a:t>
            </a:r>
          </a:p>
        </p:txBody>
      </p:sp>
    </p:spTree>
    <p:extLst>
      <p:ext uri="{BB962C8B-B14F-4D97-AF65-F5344CB8AC3E}">
        <p14:creationId xmlns:p14="http://schemas.microsoft.com/office/powerpoint/2010/main" val="1659745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8CFAA-7327-491F-A04F-4CF2546032DD}"/>
              </a:ext>
            </a:extLst>
          </p:cNvPr>
          <p:cNvSpPr>
            <a:spLocks noGrp="1"/>
          </p:cNvSpPr>
          <p:nvPr>
            <p:ph type="title"/>
          </p:nvPr>
        </p:nvSpPr>
        <p:spPr/>
        <p:txBody>
          <a:bodyPr/>
          <a:lstStyle/>
          <a:p>
            <a:r>
              <a:rPr lang="cs-CZ" b="1" dirty="0"/>
              <a:t>9.2 Přehled a charakteristika jednotlivých diet</a:t>
            </a:r>
            <a:br>
              <a:rPr lang="cs-CZ" b="1" dirty="0"/>
            </a:br>
            <a:endParaRPr lang="cs-CZ" dirty="0"/>
          </a:p>
        </p:txBody>
      </p:sp>
      <p:sp>
        <p:nvSpPr>
          <p:cNvPr id="3" name="Zástupný symbol pro obsah 2">
            <a:extLst>
              <a:ext uri="{FF2B5EF4-FFF2-40B4-BE49-F238E27FC236}">
                <a16:creationId xmlns:a16="http://schemas.microsoft.com/office/drawing/2014/main" id="{E4710B09-1A76-4DC2-A930-AF040CB70F5B}"/>
              </a:ext>
            </a:extLst>
          </p:cNvPr>
          <p:cNvSpPr>
            <a:spLocks noGrp="1"/>
          </p:cNvSpPr>
          <p:nvPr>
            <p:ph idx="1"/>
          </p:nvPr>
        </p:nvSpPr>
        <p:spPr>
          <a:xfrm>
            <a:off x="114299" y="1175658"/>
            <a:ext cx="11968843" cy="5682342"/>
          </a:xfrm>
        </p:spPr>
        <p:txBody>
          <a:bodyPr>
            <a:normAutofit fontScale="92500" lnSpcReduction="20000"/>
          </a:bodyPr>
          <a:lstStyle/>
          <a:p>
            <a:pPr marL="0" indent="0">
              <a:buNone/>
            </a:pPr>
            <a:endParaRPr lang="cs-CZ" dirty="0"/>
          </a:p>
          <a:p>
            <a:r>
              <a:rPr lang="cs-CZ" dirty="0"/>
              <a:t>Diety v dietním systému byly vždy členěny do několika skupin podle různých kritérií. Dosud přetrvávajícím je členění podle technologických základů – to znamená podle typu zpracování surovin na jednotlivá jídla. Vzhledem k vývoji mnoha technologií umožňujících přípravu pokrmů bez tuku, v páře, horkým vzduchem a podobně, postrádá toto třídění svůj původní význam. Dietní systém napomáhá zařadit pacienta do určité skupiny diety označené číslem, což umožňuje zajistit každému relativně odpovídající kvalitní stravu. </a:t>
            </a:r>
          </a:p>
          <a:p>
            <a:r>
              <a:rPr lang="cs-CZ" dirty="0"/>
              <a:t>Mezi onemocnění, u kterých je dieta významnou součástí léčby, patří například nemoci ledvin, srdce, jater, slinivky břišní, potravinové alergie, ale i nemoci trávicího či močového ústroji a třeba i obezita. Účinku se dosahuje úpravou obsahu některých živin podle druhu onemocnění. </a:t>
            </a:r>
          </a:p>
          <a:p>
            <a:r>
              <a:rPr lang="cs-CZ" dirty="0"/>
              <a:t>Dietní systém rozdělujeme na:</a:t>
            </a:r>
          </a:p>
          <a:p>
            <a:r>
              <a:rPr lang="cs-CZ" b="1" dirty="0"/>
              <a:t>1. diety základní </a:t>
            </a:r>
            <a:r>
              <a:rPr lang="cs-CZ" dirty="0"/>
              <a:t>(značí se číslem)</a:t>
            </a:r>
          </a:p>
          <a:p>
            <a:r>
              <a:rPr lang="cs-CZ" b="1" dirty="0"/>
              <a:t>2. diety speciální </a:t>
            </a:r>
            <a:r>
              <a:rPr lang="cs-CZ" dirty="0"/>
              <a:t>(značí se číslem a velkým tiskacím S)</a:t>
            </a:r>
          </a:p>
          <a:p>
            <a:r>
              <a:rPr lang="cs-CZ" b="1" dirty="0"/>
              <a:t>3. standardizované </a:t>
            </a:r>
            <a:r>
              <a:rPr lang="cs-CZ" dirty="0"/>
              <a:t>(značí se S v kombinaci se zkratkou nebo číslem)</a:t>
            </a:r>
          </a:p>
          <a:p>
            <a:endParaRPr lang="cs-CZ" dirty="0"/>
          </a:p>
        </p:txBody>
      </p:sp>
    </p:spTree>
    <p:extLst>
      <p:ext uri="{BB962C8B-B14F-4D97-AF65-F5344CB8AC3E}">
        <p14:creationId xmlns:p14="http://schemas.microsoft.com/office/powerpoint/2010/main" val="214425439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03329B-6952-4C60-965E-92BDB53DD713}"/>
              </a:ext>
            </a:extLst>
          </p:cNvPr>
          <p:cNvSpPr>
            <a:spLocks noGrp="1"/>
          </p:cNvSpPr>
          <p:nvPr>
            <p:ph type="title"/>
          </p:nvPr>
        </p:nvSpPr>
        <p:spPr/>
        <p:txBody>
          <a:bodyPr/>
          <a:lstStyle/>
          <a:p>
            <a:r>
              <a:rPr lang="cs-CZ" b="1" dirty="0"/>
              <a:t>Základní diety </a:t>
            </a:r>
            <a:br>
              <a:rPr lang="cs-CZ" dirty="0"/>
            </a:br>
            <a:endParaRPr lang="cs-CZ" dirty="0"/>
          </a:p>
        </p:txBody>
      </p:sp>
      <p:sp>
        <p:nvSpPr>
          <p:cNvPr id="3" name="Zástupný symbol pro obsah 2">
            <a:extLst>
              <a:ext uri="{FF2B5EF4-FFF2-40B4-BE49-F238E27FC236}">
                <a16:creationId xmlns:a16="http://schemas.microsoft.com/office/drawing/2014/main" id="{537EC0EF-66D6-4AF3-8ADE-D725B547727C}"/>
              </a:ext>
            </a:extLst>
          </p:cNvPr>
          <p:cNvSpPr>
            <a:spLocks noGrp="1"/>
          </p:cNvSpPr>
          <p:nvPr>
            <p:ph idx="1"/>
          </p:nvPr>
        </p:nvSpPr>
        <p:spPr>
          <a:xfrm>
            <a:off x="1" y="1167493"/>
            <a:ext cx="12191999" cy="5690508"/>
          </a:xfrm>
        </p:spPr>
        <p:txBody>
          <a:bodyPr>
            <a:normAutofit fontScale="40000" lnSpcReduction="20000"/>
          </a:bodyPr>
          <a:lstStyle/>
          <a:p>
            <a:r>
              <a:rPr lang="cs-CZ" dirty="0"/>
              <a:t>Do této skupiny se řadí diety, které se vyskytují ve zdravotnických zařízeních vždy.</a:t>
            </a:r>
          </a:p>
          <a:p>
            <a:r>
              <a:rPr lang="cs-CZ" sz="3000" b="1" dirty="0"/>
              <a:t>Dieta číslo 0 – tekutá </a:t>
            </a:r>
            <a:r>
              <a:rPr lang="cs-CZ" sz="3000" dirty="0"/>
              <a:t>– mechanicky nejšetrnější strava. Indikována u pooperačních stavů, onemocnění zažívacího traktu, dutiny ústní apod.</a:t>
            </a:r>
          </a:p>
          <a:p>
            <a:r>
              <a:rPr lang="cs-CZ" sz="3000" b="1" dirty="0"/>
              <a:t>Dieta číslo 1 – kašovitá </a:t>
            </a:r>
            <a:r>
              <a:rPr lang="cs-CZ" sz="3000" dirty="0"/>
              <a:t>– šetřící dieta v kašovité formě. Indikována u pooperačních stavů, onemocnění žaludku, trávicího traktu a dutiny ústní.</a:t>
            </a:r>
          </a:p>
          <a:p>
            <a:r>
              <a:rPr lang="cs-CZ" sz="3000" b="1" dirty="0"/>
              <a:t>Dieta číslo 2 – šetřící </a:t>
            </a:r>
            <a:r>
              <a:rPr lang="cs-CZ" sz="3000" dirty="0"/>
              <a:t>– nutričně plnohodnotná dieta upravena k lehké stravitelnosti s pestrým výběrem. Energeticky plnohodnotná strava s šetřící úpravou pokrmů. Je vhodná k realimentaci, u pacientů s funkčními poruchami zažívání a u seniorů.</a:t>
            </a:r>
          </a:p>
          <a:p>
            <a:r>
              <a:rPr lang="cs-CZ" sz="3000" b="1" dirty="0"/>
              <a:t>Dieta číslo 3 – racionální </a:t>
            </a:r>
            <a:r>
              <a:rPr lang="cs-CZ" sz="3000" dirty="0"/>
              <a:t>– jedná se o stravování bez dietních omezení. V nemocničním stravování však jde o nutričně plnohodnotné stravování s vyváženým zastoupením živin a měla by splňovat podmínky zdravého stravování.</a:t>
            </a:r>
          </a:p>
          <a:p>
            <a:r>
              <a:rPr lang="cs-CZ" sz="3000" b="1" dirty="0"/>
              <a:t>Dieta číslo 4 – s omezením tuků </a:t>
            </a:r>
            <a:r>
              <a:rPr lang="cs-CZ" sz="3000" dirty="0"/>
              <a:t>– nevyvážený poměr základních živin a může být i energeticky neplnohodnotná. Pokud tomu tak není, obsahuje vyšší množství sacharidů, než je obvyklé v nutričně vyvážených dietách. Obvykle se využívá u pacientů s onemocněním žlučníku, žlučových cest a dále je dlouhodobou až trvalou variantou stravování po odeznění akutní pankreatitidy.</a:t>
            </a:r>
          </a:p>
          <a:p>
            <a:r>
              <a:rPr lang="cs-CZ" sz="3000" b="1" dirty="0"/>
              <a:t>Dieta číslo 5 – bezezbytková </a:t>
            </a:r>
            <a:r>
              <a:rPr lang="cs-CZ" sz="3000" dirty="0"/>
              <a:t>– dieta má své specifické určení, v běžném dietním systému se sice vyskytují, ale jejich použití by mělo být navázáno na individuální nutriční režim podle potřeby nemocného. Výběr potravin pro dietu 5 je totiž třeba upravovat podle konkrétního onemocnění a individuální snášenlivosti daného pacienta. V základní verzi bývá využívána u pooperačních stavů v pozdní pooperační době, případně u zánětlivých onemocnění střev.</a:t>
            </a:r>
          </a:p>
          <a:p>
            <a:r>
              <a:rPr lang="cs-CZ" sz="3000" b="1" dirty="0"/>
              <a:t>Dieta číslo 6 – </a:t>
            </a:r>
            <a:r>
              <a:rPr lang="cs-CZ" sz="3000" b="1" dirty="0" err="1"/>
              <a:t>nízkobilkovinná</a:t>
            </a:r>
            <a:r>
              <a:rPr lang="cs-CZ" sz="3000" b="1" dirty="0"/>
              <a:t> </a:t>
            </a:r>
            <a:r>
              <a:rPr lang="cs-CZ" sz="3000" dirty="0"/>
              <a:t>– dieta má své specifické určení, v běžném dietním systému se sice vyskytují, ale jejich použití by mělo být navázáno na individuální nutriční režim podle potřeby nemocného. Dieta 6 je v základním provedení připravována s obsahem 50 g bílkovin denně. Může být jak slanou, tak i neslanou variantou. Toto nastavení však nevyhovuje pacientům, kterým je určena dávky bílkovin podle své tělesné hmotnosti. Velmi často tito pacienti trpí nechutenstvím a z podávaných jídel snědí pouze část, což vede ke zhoršování celkového stavu, případně k malnutrici. Využívá se u pacientů s chronickým selháváním ledvin různé etiologie, u nemocných s nefrotickým syndromem.</a:t>
            </a:r>
          </a:p>
          <a:p>
            <a:r>
              <a:rPr lang="cs-CZ" sz="3000" b="1" dirty="0"/>
              <a:t>Dieta číslo 7– </a:t>
            </a:r>
            <a:r>
              <a:rPr lang="cs-CZ" sz="3000" b="1" dirty="0" err="1"/>
              <a:t>nízkocholesterolová</a:t>
            </a:r>
            <a:r>
              <a:rPr lang="cs-CZ" sz="3000" dirty="0"/>
              <a:t> – plnohodnotná, bohatá na vitaminy, pektiny a celulózu, s převahou polynenasycených mastných kyselin. Indikuje se jako prevence onemocnění kardiovaskulárního aparátu.</a:t>
            </a:r>
          </a:p>
          <a:p>
            <a:r>
              <a:rPr lang="cs-CZ" sz="3000" b="1" dirty="0"/>
              <a:t>Dieta číslo 8 – redukční </a:t>
            </a:r>
            <a:r>
              <a:rPr lang="cs-CZ" sz="3000" dirty="0"/>
              <a:t>– v krátkodobé hospitalizaci nemá zdůvodnění, v případě dlouhodobé hospitalizace pak musí splňovat individuální potřebu daného pacienta ve vazbě na případné další onemocnění. Redukční dieta se indikuje u nemocných trpících obezitou, </a:t>
            </a:r>
            <a:r>
              <a:rPr lang="cs-CZ" sz="3000" dirty="0" err="1"/>
              <a:t>hyperlipoproteinémií</a:t>
            </a:r>
            <a:r>
              <a:rPr lang="cs-CZ" sz="3000" dirty="0"/>
              <a:t>.</a:t>
            </a:r>
          </a:p>
          <a:p>
            <a:r>
              <a:rPr lang="cs-CZ" sz="3000" b="1" dirty="0"/>
              <a:t>Dieta číslo 9 – diabetická </a:t>
            </a:r>
            <a:r>
              <a:rPr lang="cs-CZ" sz="3000" dirty="0"/>
              <a:t>– je připravována bez dietních omezení, se zastoupením živin podle typu zvolené diabetické diety. Jako základní dieta se volí 225 g sacharidů na den, což znamená pro mnoho nemocných, redukční dietu s rizikem vzniku malnutrice. Častou modifikací diabetické diety je šetřící úprava pro nemocné se zažívacími problémy či chronickými onemocněními, značená 9S.</a:t>
            </a:r>
          </a:p>
          <a:p>
            <a:r>
              <a:rPr lang="cs-CZ" sz="3000" b="1" dirty="0"/>
              <a:t>Dieta číslo 10 – neslaná, šetřící </a:t>
            </a:r>
            <a:r>
              <a:rPr lang="cs-CZ" sz="3000" dirty="0"/>
              <a:t>– v podstatě se jedná o dietu číslo 2 v neslané podobě. Dieta se indikuje u pacientů s hypertenzí a otoky.</a:t>
            </a:r>
          </a:p>
          <a:p>
            <a:r>
              <a:rPr lang="cs-CZ" sz="3000" b="1" dirty="0"/>
              <a:t>Dieta číslo 11 – výživná </a:t>
            </a:r>
            <a:r>
              <a:rPr lang="cs-CZ" sz="3000" dirty="0"/>
              <a:t>–</a:t>
            </a:r>
            <a:r>
              <a:rPr lang="cs-CZ" sz="3000" b="1" dirty="0"/>
              <a:t> </a:t>
            </a:r>
            <a:r>
              <a:rPr lang="cs-CZ" sz="3000" dirty="0"/>
              <a:t>často se odvozuje od diety racionální s přidáním přídavků (ovoce, jogurt apod.). Indikace u nemocných s vyšší energetickou potřebou, kteří nepotřebují šetřící úpravu.</a:t>
            </a:r>
          </a:p>
          <a:p>
            <a:r>
              <a:rPr lang="cs-CZ" sz="3000" dirty="0"/>
              <a:t>V zařízeních poskytujících péči dětem jsou pro tyto nemocné obvyklé diety </a:t>
            </a:r>
            <a:r>
              <a:rPr lang="cs-CZ" sz="3000" b="1" dirty="0"/>
              <a:t>číslo 12 (batolecí)</a:t>
            </a:r>
            <a:r>
              <a:rPr lang="cs-CZ" sz="3000" dirty="0"/>
              <a:t> a </a:t>
            </a:r>
            <a:r>
              <a:rPr lang="cs-CZ" sz="3000" b="1" dirty="0"/>
              <a:t>číslo 13 (pro větší děti), </a:t>
            </a:r>
            <a:r>
              <a:rPr lang="cs-CZ" sz="3000" dirty="0"/>
              <a:t>případně v dalších modifikacích. Vzhledem k tomu, že i u dětí se vyskytují onemocnění žlučníku, slinivky břišní, střev a podobně, je vhodné vytvořit dietní systém pro děti, splňující jak parametry odpovídající onemocnění, tak stravování a nutriční potřebě dítěte. </a:t>
            </a:r>
          </a:p>
          <a:p>
            <a:endParaRPr lang="cs-CZ" dirty="0"/>
          </a:p>
        </p:txBody>
      </p:sp>
    </p:spTree>
    <p:extLst>
      <p:ext uri="{BB962C8B-B14F-4D97-AF65-F5344CB8AC3E}">
        <p14:creationId xmlns:p14="http://schemas.microsoft.com/office/powerpoint/2010/main" val="341043843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6ED99-882D-4CD8-9549-9186045D0448}"/>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0C57699A-4D13-4A4F-A020-FFEC59B28403}"/>
              </a:ext>
            </a:extLst>
          </p:cNvPr>
          <p:cNvSpPr>
            <a:spLocks noGrp="1"/>
          </p:cNvSpPr>
          <p:nvPr>
            <p:ph idx="1"/>
          </p:nvPr>
        </p:nvSpPr>
        <p:spPr/>
        <p:txBody>
          <a:bodyPr/>
          <a:lstStyle/>
          <a:p>
            <a:r>
              <a:rPr lang="cs-CZ" dirty="0">
                <a:solidFill>
                  <a:srgbClr val="0070C0"/>
                </a:solidFill>
              </a:rPr>
              <a:t>Vypište všechny základní diety</a:t>
            </a:r>
          </a:p>
        </p:txBody>
      </p:sp>
    </p:spTree>
    <p:extLst>
      <p:ext uri="{BB962C8B-B14F-4D97-AF65-F5344CB8AC3E}">
        <p14:creationId xmlns:p14="http://schemas.microsoft.com/office/powerpoint/2010/main" val="3069111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2701E9-CFDA-40DE-93FF-26F07130DD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82E818C-DB5F-4450-A9FA-40D9250D7D46}"/>
              </a:ext>
            </a:extLst>
          </p:cNvPr>
          <p:cNvSpPr>
            <a:spLocks noGrp="1"/>
          </p:cNvSpPr>
          <p:nvPr>
            <p:ph idx="1"/>
          </p:nvPr>
        </p:nvSpPr>
        <p:spPr>
          <a:xfrm>
            <a:off x="176981" y="511277"/>
            <a:ext cx="11936361" cy="6346723"/>
          </a:xfrm>
        </p:spPr>
        <p:txBody>
          <a:bodyPr>
            <a:normAutofit fontScale="85000" lnSpcReduction="20000"/>
          </a:bodyPr>
          <a:lstStyle/>
          <a:p>
            <a:r>
              <a:rPr lang="cs-CZ" b="1" dirty="0"/>
              <a:t>Vitamin D (kalciferol) </a:t>
            </a:r>
            <a:r>
              <a:rPr lang="cs-CZ" dirty="0"/>
              <a:t>-</a:t>
            </a:r>
            <a:r>
              <a:rPr lang="cs-CZ" b="1" dirty="0"/>
              <a:t> </a:t>
            </a:r>
            <a:r>
              <a:rPr lang="cs-CZ" dirty="0"/>
              <a:t>je důležitý při vstřebávání vápníku a fosforu v činnosti hormonů nervového systému. Ukládá se v játrech, kůži, mozku a kostech. Ve větším množství ho získáváme z provitaminu, který se vytváří v kůži působením </a:t>
            </a:r>
            <a:r>
              <a:rPr lang="cs-CZ" b="1" dirty="0"/>
              <a:t>slunečního záření</a:t>
            </a:r>
            <a:r>
              <a:rPr lang="cs-CZ" dirty="0"/>
              <a:t>. </a:t>
            </a:r>
          </a:p>
          <a:p>
            <a:pPr lvl="1"/>
            <a:r>
              <a:rPr lang="cs-CZ" dirty="0"/>
              <a:t>Zdroje: olej z rybích jater, játra, vaječný žloutek, máslo, mléko. </a:t>
            </a:r>
          </a:p>
          <a:p>
            <a:pPr marL="0" indent="0">
              <a:buNone/>
            </a:pPr>
            <a:endParaRPr lang="cs-CZ" dirty="0"/>
          </a:p>
          <a:p>
            <a:r>
              <a:rPr lang="cs-CZ" b="1" dirty="0"/>
              <a:t>Vitamin E (tokoferol) </a:t>
            </a:r>
            <a:r>
              <a:rPr lang="cs-CZ" dirty="0"/>
              <a:t>–</a:t>
            </a:r>
            <a:r>
              <a:rPr lang="cs-CZ" b="1" dirty="0"/>
              <a:t> </a:t>
            </a:r>
            <a:r>
              <a:rPr lang="cs-CZ" dirty="0"/>
              <a:t>je potřebný pro zabezpečení normální plodnosti u žen i mužů. Významně ovlivňuje imunitní systém. Patří k nejvýznamnějším antioxidantům nenasycených mastných kyselin.</a:t>
            </a:r>
            <a:r>
              <a:rPr lang="cs-CZ" b="1" dirty="0"/>
              <a:t> </a:t>
            </a:r>
            <a:r>
              <a:rPr lang="cs-CZ" dirty="0"/>
              <a:t>Jeho nedostatek způsobuje chudokrevnost, neplodnost, poruchy krevního oběhu, neurologické potíže a únavu</a:t>
            </a:r>
            <a:r>
              <a:rPr lang="cs-CZ" b="1" dirty="0"/>
              <a:t>. </a:t>
            </a:r>
          </a:p>
          <a:p>
            <a:pPr lvl="1"/>
            <a:r>
              <a:rPr lang="cs-CZ" dirty="0"/>
              <a:t>Zdroje: vnitřnosti, maso, vejce, listová zelenina, ořechová jádra, rostlinné oleje.</a:t>
            </a:r>
          </a:p>
          <a:p>
            <a:pPr marL="0" indent="0">
              <a:buNone/>
            </a:pPr>
            <a:endParaRPr lang="cs-CZ" dirty="0"/>
          </a:p>
          <a:p>
            <a:r>
              <a:rPr lang="cs-CZ" b="1" dirty="0"/>
              <a:t>Vitamin H (biotin) </a:t>
            </a:r>
            <a:r>
              <a:rPr lang="cs-CZ" dirty="0"/>
              <a:t>-</a:t>
            </a:r>
            <a:r>
              <a:rPr lang="cs-CZ" b="1" dirty="0"/>
              <a:t> </a:t>
            </a:r>
            <a:r>
              <a:rPr lang="cs-CZ" dirty="0"/>
              <a:t>je nezbytný pro metabolismus aminokyselin, cukrů a tuků. Jeho významné množství se tvoří bakteriální činnosti v tlustém střevě. </a:t>
            </a:r>
          </a:p>
          <a:p>
            <a:pPr lvl="1"/>
            <a:r>
              <a:rPr lang="cs-CZ" dirty="0"/>
              <a:t>Zdroje: hrách, houby, kvasnice, čokoláda, ovoce, zelenina. </a:t>
            </a:r>
          </a:p>
          <a:p>
            <a:pPr marL="0" indent="0">
              <a:buNone/>
            </a:pPr>
            <a:endParaRPr lang="cs-CZ" dirty="0"/>
          </a:p>
          <a:p>
            <a:r>
              <a:rPr lang="cs-CZ" b="1" dirty="0"/>
              <a:t>Vitamin K (fylochinon) </a:t>
            </a:r>
            <a:r>
              <a:rPr lang="cs-CZ" dirty="0"/>
              <a:t>- je podstatný pro dobrou srážlivost krve. Jeho dostatek je podmínkou normální koagulace krve. Malé rezervy se vytváří v játrech. Nedostatek vitamínu K způsobuje zpomalení srážlivosti krve, krvácivost.</a:t>
            </a:r>
          </a:p>
          <a:p>
            <a:pPr lvl="1"/>
            <a:r>
              <a:rPr lang="cs-CZ" dirty="0"/>
              <a:t>Zdroje: vaječný žloutek, sýry, listová zeleniny, brambory, luštěniny.</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1188648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89627-239D-496F-B1A1-075FF91A5E0F}"/>
              </a:ext>
            </a:extLst>
          </p:cNvPr>
          <p:cNvSpPr>
            <a:spLocks noGrp="1"/>
          </p:cNvSpPr>
          <p:nvPr>
            <p:ph type="title"/>
          </p:nvPr>
        </p:nvSpPr>
        <p:spPr/>
        <p:txBody>
          <a:bodyPr/>
          <a:lstStyle/>
          <a:p>
            <a:r>
              <a:rPr lang="cs-CZ" b="1" dirty="0"/>
              <a:t>Speciální diety </a:t>
            </a:r>
            <a:br>
              <a:rPr lang="cs-CZ" dirty="0"/>
            </a:br>
            <a:endParaRPr lang="cs-CZ" dirty="0"/>
          </a:p>
        </p:txBody>
      </p:sp>
      <p:sp>
        <p:nvSpPr>
          <p:cNvPr id="3" name="Zástupný symbol pro obsah 2">
            <a:extLst>
              <a:ext uri="{FF2B5EF4-FFF2-40B4-BE49-F238E27FC236}">
                <a16:creationId xmlns:a16="http://schemas.microsoft.com/office/drawing/2014/main" id="{9209691C-7F64-4E2C-A4B7-AE35809C14BA}"/>
              </a:ext>
            </a:extLst>
          </p:cNvPr>
          <p:cNvSpPr>
            <a:spLocks noGrp="1"/>
          </p:cNvSpPr>
          <p:nvPr>
            <p:ph idx="1"/>
          </p:nvPr>
        </p:nvSpPr>
        <p:spPr>
          <a:xfrm>
            <a:off x="138793" y="1159329"/>
            <a:ext cx="11887200" cy="5796642"/>
          </a:xfrm>
        </p:spPr>
        <p:txBody>
          <a:bodyPr>
            <a:normAutofit fontScale="85000" lnSpcReduction="20000"/>
          </a:bodyPr>
          <a:lstStyle/>
          <a:p>
            <a:r>
              <a:rPr lang="cs-CZ" dirty="0"/>
              <a:t>Do této skupiny patří diety speciální ve smyslu použitých surovin nebo výrobních postupů. Obvykle mají přísnější dávkování živin a podávají se pacientům s těžším onemocněním. Lze se s nimi setkat na jakémkoli oddělení. </a:t>
            </a:r>
          </a:p>
          <a:p>
            <a:r>
              <a:rPr lang="cs-CZ" b="1" dirty="0"/>
              <a:t>0S – čajová</a:t>
            </a:r>
            <a:endParaRPr lang="cs-CZ" dirty="0"/>
          </a:p>
          <a:p>
            <a:r>
              <a:rPr lang="cs-CZ" b="1" dirty="0"/>
              <a:t>1S – tekutá výživná</a:t>
            </a:r>
            <a:endParaRPr lang="cs-CZ" dirty="0"/>
          </a:p>
          <a:p>
            <a:r>
              <a:rPr lang="cs-CZ" b="1" dirty="0"/>
              <a:t>4S – s přísným omezením tuků</a:t>
            </a:r>
            <a:endParaRPr lang="cs-CZ" dirty="0"/>
          </a:p>
          <a:p>
            <a:r>
              <a:rPr lang="cs-CZ" b="1" dirty="0"/>
              <a:t>9S – diabetická šetřící</a:t>
            </a:r>
            <a:endParaRPr lang="cs-CZ" dirty="0"/>
          </a:p>
          <a:p>
            <a:pPr marL="0" indent="0">
              <a:buNone/>
            </a:pPr>
            <a:endParaRPr lang="cs-CZ" dirty="0"/>
          </a:p>
          <a:p>
            <a:r>
              <a:rPr lang="cs-CZ" b="1" dirty="0"/>
              <a:t>Standardizované diety </a:t>
            </a:r>
            <a:endParaRPr lang="cs-CZ" dirty="0"/>
          </a:p>
          <a:p>
            <a:r>
              <a:rPr lang="cs-CZ" dirty="0"/>
              <a:t>Diety, které jsou specifické pro určité onemocnění, se nazývají standardizované diety. Mezi ně patří. </a:t>
            </a:r>
          </a:p>
          <a:p>
            <a:r>
              <a:rPr lang="cs-CZ" b="1" dirty="0"/>
              <a:t>S/OK – dieta pro zajišťování okultního krvácení</a:t>
            </a:r>
            <a:endParaRPr lang="cs-CZ" dirty="0"/>
          </a:p>
          <a:p>
            <a:r>
              <a:rPr lang="cs-CZ" b="1" dirty="0"/>
              <a:t>S/P – pankreatická dieta</a:t>
            </a:r>
            <a:endParaRPr lang="cs-CZ" dirty="0"/>
          </a:p>
          <a:p>
            <a:r>
              <a:rPr lang="cs-CZ" b="1" dirty="0"/>
              <a:t>S/35, S/25 – přísné </a:t>
            </a:r>
            <a:r>
              <a:rPr lang="cs-CZ" b="1" dirty="0" err="1"/>
              <a:t>nízkobílkovinné</a:t>
            </a:r>
            <a:r>
              <a:rPr lang="cs-CZ" b="1" dirty="0"/>
              <a:t> diety </a:t>
            </a:r>
            <a:r>
              <a:rPr lang="cs-CZ" dirty="0"/>
              <a:t>(číslo značí denní dávku bílkovin v gramech)</a:t>
            </a:r>
          </a:p>
          <a:p>
            <a:r>
              <a:rPr lang="cs-CZ" b="1" dirty="0"/>
              <a:t>S/</a:t>
            </a:r>
            <a:r>
              <a:rPr lang="cs-CZ" b="1" dirty="0" err="1"/>
              <a:t>Blp</a:t>
            </a:r>
            <a:r>
              <a:rPr lang="cs-CZ" b="1" dirty="0"/>
              <a:t> – bezlepková dieta</a:t>
            </a:r>
            <a:endParaRPr lang="cs-CZ" dirty="0"/>
          </a:p>
          <a:p>
            <a:r>
              <a:rPr lang="cs-CZ" b="1" dirty="0"/>
              <a:t>S/BLK – dieta </a:t>
            </a:r>
            <a:r>
              <a:rPr lang="cs-CZ" b="1" dirty="0" err="1"/>
              <a:t>bezlaktózová</a:t>
            </a:r>
            <a:endParaRPr lang="cs-CZ" dirty="0"/>
          </a:p>
          <a:p>
            <a:endParaRPr lang="cs-CZ" dirty="0"/>
          </a:p>
        </p:txBody>
      </p:sp>
    </p:spTree>
    <p:extLst>
      <p:ext uri="{BB962C8B-B14F-4D97-AF65-F5344CB8AC3E}">
        <p14:creationId xmlns:p14="http://schemas.microsoft.com/office/powerpoint/2010/main" val="32706271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8DCDA-A8F6-4ADB-8528-E921DB019B7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7A9A82D-9184-4F5C-9667-2E00A7397227}"/>
              </a:ext>
            </a:extLst>
          </p:cNvPr>
          <p:cNvSpPr>
            <a:spLocks noGrp="1"/>
          </p:cNvSpPr>
          <p:nvPr>
            <p:ph idx="1"/>
          </p:nvPr>
        </p:nvSpPr>
        <p:spPr/>
        <p:txBody>
          <a:bodyPr/>
          <a:lstStyle/>
          <a:p>
            <a:r>
              <a:rPr lang="cs-CZ" dirty="0">
                <a:solidFill>
                  <a:srgbClr val="0070C0"/>
                </a:solidFill>
              </a:rPr>
              <a:t>Vypište speciální diety</a:t>
            </a:r>
          </a:p>
        </p:txBody>
      </p:sp>
    </p:spTree>
    <p:extLst>
      <p:ext uri="{BB962C8B-B14F-4D97-AF65-F5344CB8AC3E}">
        <p14:creationId xmlns:p14="http://schemas.microsoft.com/office/powerpoint/2010/main" val="1702558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338A3-211E-4DF7-B2DF-B9FF2B2E28AC}"/>
              </a:ext>
            </a:extLst>
          </p:cNvPr>
          <p:cNvSpPr>
            <a:spLocks noGrp="1"/>
          </p:cNvSpPr>
          <p:nvPr>
            <p:ph type="title"/>
          </p:nvPr>
        </p:nvSpPr>
        <p:spPr/>
        <p:txBody>
          <a:bodyPr/>
          <a:lstStyle/>
          <a:p>
            <a:r>
              <a:rPr lang="cs-CZ" b="1" dirty="0"/>
              <a:t>Diety výběrové a individuální</a:t>
            </a:r>
            <a:br>
              <a:rPr lang="cs-CZ" dirty="0"/>
            </a:br>
            <a:endParaRPr lang="cs-CZ" dirty="0"/>
          </a:p>
        </p:txBody>
      </p:sp>
      <p:sp>
        <p:nvSpPr>
          <p:cNvPr id="3" name="Zástupný symbol pro obsah 2">
            <a:extLst>
              <a:ext uri="{FF2B5EF4-FFF2-40B4-BE49-F238E27FC236}">
                <a16:creationId xmlns:a16="http://schemas.microsoft.com/office/drawing/2014/main" id="{3A5D2CF8-10B8-47A9-85DA-1DF9B8FA4381}"/>
              </a:ext>
            </a:extLst>
          </p:cNvPr>
          <p:cNvSpPr>
            <a:spLocks noGrp="1"/>
          </p:cNvSpPr>
          <p:nvPr>
            <p:ph idx="1"/>
          </p:nvPr>
        </p:nvSpPr>
        <p:spPr>
          <a:xfrm>
            <a:off x="38100" y="1360260"/>
            <a:ext cx="12102193" cy="5032375"/>
          </a:xfrm>
        </p:spPr>
        <p:txBody>
          <a:bodyPr>
            <a:normAutofit fontScale="92500" lnSpcReduction="20000"/>
          </a:bodyPr>
          <a:lstStyle/>
          <a:p>
            <a:r>
              <a:rPr lang="cs-CZ" dirty="0"/>
              <a:t>Některé pacienty nelze zařadit do dietního systému.</a:t>
            </a:r>
          </a:p>
          <a:p>
            <a:r>
              <a:rPr lang="cs-CZ" dirty="0"/>
              <a:t>Jedná se o pacienty, kteří mají individuální požadavky na stravování vzhledem k tomu, že některé </a:t>
            </a:r>
          </a:p>
          <a:p>
            <a:pPr lvl="1"/>
            <a:r>
              <a:rPr lang="cs-CZ" dirty="0"/>
              <a:t>pokrmy či potraviny nesnášejí, </a:t>
            </a:r>
          </a:p>
          <a:p>
            <a:pPr lvl="1"/>
            <a:r>
              <a:rPr lang="cs-CZ" dirty="0"/>
              <a:t>nejedí či k nim mají odpor, </a:t>
            </a:r>
          </a:p>
          <a:p>
            <a:pPr lvl="1"/>
            <a:r>
              <a:rPr lang="cs-CZ" dirty="0"/>
              <a:t>nedůvěru z důvodu etnických, náboženských a jiných. </a:t>
            </a:r>
          </a:p>
          <a:p>
            <a:pPr lvl="1"/>
            <a:r>
              <a:rPr lang="cs-CZ" dirty="0"/>
              <a:t>Do této skupiny patří i četná skupina nemocných, kteří trpí nechutenstvím. </a:t>
            </a:r>
          </a:p>
          <a:p>
            <a:pPr lvl="1"/>
            <a:r>
              <a:rPr lang="cs-CZ" dirty="0"/>
              <a:t>Dále se jedná o pacienty, kteří z důvodu nemoci musí mít specifické, individuální stravování či atypické nutriční režimy (například onkologický pacient). U těchto pacientů je potřeba zajistit stravování výběrem z nabídky pokrmů a potravin či individuální sestavení jídelníčku, případně jednotlivě připravované pokrmy. Tyto postupy a péči o tyto nemocné je třeba zajistit vždy nutričními terapeuty.</a:t>
            </a:r>
          </a:p>
          <a:p>
            <a:pPr marL="0" indent="0">
              <a:buNone/>
            </a:pPr>
            <a:endParaRPr lang="cs-CZ" dirty="0"/>
          </a:p>
          <a:p>
            <a:r>
              <a:rPr lang="cs-CZ" dirty="0"/>
              <a:t>Všechny diety je možné upravit také mechanicky – tedy do kašovité či mleté formy. Pozor na riziko snížení nutriční hodnoty v důsledku mechanické úpravy.</a:t>
            </a:r>
          </a:p>
          <a:p>
            <a:endParaRPr lang="cs-CZ" dirty="0"/>
          </a:p>
        </p:txBody>
      </p:sp>
    </p:spTree>
    <p:extLst>
      <p:ext uri="{BB962C8B-B14F-4D97-AF65-F5344CB8AC3E}">
        <p14:creationId xmlns:p14="http://schemas.microsoft.com/office/powerpoint/2010/main" val="29381258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79882-0CCE-43BA-8AE9-CE4654C33FC2}"/>
              </a:ext>
            </a:extLst>
          </p:cNvPr>
          <p:cNvSpPr>
            <a:spLocks noGrp="1"/>
          </p:cNvSpPr>
          <p:nvPr>
            <p:ph type="title"/>
          </p:nvPr>
        </p:nvSpPr>
        <p:spPr/>
        <p:txBody>
          <a:bodyPr/>
          <a:lstStyle/>
          <a:p>
            <a:r>
              <a:rPr lang="cs-CZ" dirty="0"/>
              <a:t>10Dietní léčba u vybraných onemocnění</a:t>
            </a:r>
          </a:p>
        </p:txBody>
      </p:sp>
      <p:sp>
        <p:nvSpPr>
          <p:cNvPr id="3" name="Zástupný symbol pro obsah 2">
            <a:extLst>
              <a:ext uri="{FF2B5EF4-FFF2-40B4-BE49-F238E27FC236}">
                <a16:creationId xmlns:a16="http://schemas.microsoft.com/office/drawing/2014/main" id="{D85639FE-5641-4614-A4FB-BA8D144A0C98}"/>
              </a:ext>
            </a:extLst>
          </p:cNvPr>
          <p:cNvSpPr>
            <a:spLocks noGrp="1"/>
          </p:cNvSpPr>
          <p:nvPr>
            <p:ph idx="1"/>
          </p:nvPr>
        </p:nvSpPr>
        <p:spPr>
          <a:xfrm>
            <a:off x="179614" y="1825625"/>
            <a:ext cx="11650436" cy="4885418"/>
          </a:xfrm>
        </p:spPr>
        <p:txBody>
          <a:bodyPr>
            <a:normAutofit fontScale="70000" lnSpcReduction="20000"/>
          </a:bodyPr>
          <a:lstStyle/>
          <a:p>
            <a:pPr marL="0" indent="0">
              <a:buNone/>
            </a:pPr>
            <a:r>
              <a:rPr lang="cs-CZ" dirty="0"/>
              <a:t> </a:t>
            </a:r>
          </a:p>
          <a:p>
            <a:r>
              <a:rPr lang="cs-CZ" b="1" dirty="0">
                <a:hlinkClick r:id="rId2"/>
              </a:rPr>
              <a:t>10.1 Dieta při onemocnění trávicího traktu </a:t>
            </a:r>
          </a:p>
          <a:p>
            <a:endParaRPr lang="cs-CZ" b="1" dirty="0">
              <a:hlinkClick r:id="rId2"/>
            </a:endParaRPr>
          </a:p>
          <a:p>
            <a:r>
              <a:rPr lang="cs-CZ" b="1" dirty="0">
                <a:hlinkClick r:id="rId3"/>
              </a:rPr>
              <a:t>10.2 Dieta při onemocnění pankreatu </a:t>
            </a:r>
          </a:p>
          <a:p>
            <a:endParaRPr lang="cs-CZ" b="1" dirty="0">
              <a:hlinkClick r:id="rId3"/>
            </a:endParaRPr>
          </a:p>
          <a:p>
            <a:r>
              <a:rPr lang="cs-CZ" b="1" dirty="0">
                <a:hlinkClick r:id="rId4"/>
              </a:rPr>
              <a:t>10.3 Dieta při onemocnění žlučníku </a:t>
            </a:r>
          </a:p>
          <a:p>
            <a:endParaRPr lang="cs-CZ" b="1" dirty="0">
              <a:hlinkClick r:id="rId4"/>
            </a:endParaRPr>
          </a:p>
          <a:p>
            <a:r>
              <a:rPr lang="cs-CZ" b="1" dirty="0">
                <a:hlinkClick r:id="rId5"/>
              </a:rPr>
              <a:t>10.4 Dieta při onemocnění diabetu </a:t>
            </a:r>
            <a:r>
              <a:rPr lang="cs-CZ" b="1" dirty="0" err="1">
                <a:hlinkClick r:id="rId5"/>
              </a:rPr>
              <a:t>melitu</a:t>
            </a:r>
            <a:r>
              <a:rPr lang="cs-CZ" b="1" dirty="0">
                <a:hlinkClick r:id="rId5"/>
              </a:rPr>
              <a:t> </a:t>
            </a:r>
          </a:p>
          <a:p>
            <a:endParaRPr lang="cs-CZ" b="1" dirty="0">
              <a:hlinkClick r:id="rId5"/>
            </a:endParaRPr>
          </a:p>
          <a:p>
            <a:r>
              <a:rPr lang="cs-CZ" b="1" dirty="0">
                <a:hlinkClick r:id="rId6"/>
              </a:rPr>
              <a:t>10.5 Dieta při hypertenzi </a:t>
            </a:r>
          </a:p>
          <a:p>
            <a:endParaRPr lang="cs-CZ" b="1" dirty="0">
              <a:hlinkClick r:id="rId6"/>
            </a:endParaRPr>
          </a:p>
          <a:p>
            <a:r>
              <a:rPr lang="cs-CZ" b="1" dirty="0">
                <a:hlinkClick r:id="rId7"/>
              </a:rPr>
              <a:t>10.6 Dieta při nádorových onemocněních </a:t>
            </a:r>
          </a:p>
          <a:p>
            <a:endParaRPr lang="cs-CZ" b="1" dirty="0">
              <a:hlinkClick r:id="rId7"/>
            </a:endParaRPr>
          </a:p>
          <a:p>
            <a:r>
              <a:rPr lang="cs-CZ" b="1" dirty="0">
                <a:hlinkClick r:id="rId8"/>
              </a:rPr>
              <a:t>10.7 Dieta při poruchách imunity a alergií </a:t>
            </a:r>
          </a:p>
          <a:p>
            <a:endParaRPr lang="cs-CZ" dirty="0"/>
          </a:p>
        </p:txBody>
      </p:sp>
    </p:spTree>
    <p:extLst>
      <p:ext uri="{BB962C8B-B14F-4D97-AF65-F5344CB8AC3E}">
        <p14:creationId xmlns:p14="http://schemas.microsoft.com/office/powerpoint/2010/main" val="389142945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13673-42B9-49C7-B2D2-ED3C6B6C3A52}"/>
              </a:ext>
            </a:extLst>
          </p:cNvPr>
          <p:cNvSpPr>
            <a:spLocks noGrp="1"/>
          </p:cNvSpPr>
          <p:nvPr>
            <p:ph type="title"/>
          </p:nvPr>
        </p:nvSpPr>
        <p:spPr/>
        <p:txBody>
          <a:bodyPr/>
          <a:lstStyle/>
          <a:p>
            <a:r>
              <a:rPr lang="cs-CZ" b="1" dirty="0"/>
              <a:t>10.1 Dieta při onemocnění trávicího traktu</a:t>
            </a:r>
            <a:br>
              <a:rPr lang="cs-CZ" b="1" dirty="0"/>
            </a:br>
            <a:endParaRPr lang="cs-CZ" dirty="0"/>
          </a:p>
        </p:txBody>
      </p:sp>
      <p:sp>
        <p:nvSpPr>
          <p:cNvPr id="3" name="Zástupný symbol pro obsah 2">
            <a:extLst>
              <a:ext uri="{FF2B5EF4-FFF2-40B4-BE49-F238E27FC236}">
                <a16:creationId xmlns:a16="http://schemas.microsoft.com/office/drawing/2014/main" id="{284DCFC5-96BA-40A6-82FE-A26646631337}"/>
              </a:ext>
            </a:extLst>
          </p:cNvPr>
          <p:cNvSpPr>
            <a:spLocks noGrp="1"/>
          </p:cNvSpPr>
          <p:nvPr>
            <p:ph idx="1"/>
          </p:nvPr>
        </p:nvSpPr>
        <p:spPr>
          <a:xfrm>
            <a:off x="57149" y="1208314"/>
            <a:ext cx="11903529" cy="5592535"/>
          </a:xfrm>
        </p:spPr>
        <p:txBody>
          <a:bodyPr>
            <a:normAutofit/>
          </a:bodyPr>
          <a:lstStyle/>
          <a:p>
            <a:r>
              <a:rPr lang="cs-CZ" dirty="0"/>
              <a:t>Dietní zásady mají smysl zejména při zvracení, vředové chorobě, </a:t>
            </a:r>
            <a:r>
              <a:rPr lang="cs-CZ" dirty="0" err="1"/>
              <a:t>malabsorbci</a:t>
            </a:r>
            <a:r>
              <a:rPr lang="cs-CZ" dirty="0"/>
              <a:t> a divertikulární chorobě, u střevních zánětů a poruch motility.</a:t>
            </a:r>
          </a:p>
          <a:p>
            <a:pPr marL="0" indent="0">
              <a:buNone/>
            </a:pPr>
            <a:endParaRPr lang="cs-CZ" dirty="0"/>
          </a:p>
          <a:p>
            <a:r>
              <a:rPr lang="cs-CZ" dirty="0"/>
              <a:t>Obecně je možné vycházet ze tří principů</a:t>
            </a:r>
          </a:p>
          <a:p>
            <a:r>
              <a:rPr lang="cs-CZ" dirty="0"/>
              <a:t>- omezit tuky,</a:t>
            </a:r>
          </a:p>
          <a:p>
            <a:r>
              <a:rPr lang="cs-CZ" dirty="0"/>
              <a:t>- omezit nadýmavé potraviny,</a:t>
            </a:r>
          </a:p>
          <a:p>
            <a:r>
              <a:rPr lang="cs-CZ" dirty="0"/>
              <a:t>- jíst menší porce a častěji v pravidelných intervalech, vyhýbat se velkým porcím.</a:t>
            </a:r>
          </a:p>
          <a:p>
            <a:endParaRPr lang="cs-CZ" dirty="0"/>
          </a:p>
        </p:txBody>
      </p:sp>
    </p:spTree>
    <p:extLst>
      <p:ext uri="{BB962C8B-B14F-4D97-AF65-F5344CB8AC3E}">
        <p14:creationId xmlns:p14="http://schemas.microsoft.com/office/powerpoint/2010/main" val="164183756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99261-9A7D-4C90-A035-6070B1E76F28}"/>
              </a:ext>
            </a:extLst>
          </p:cNvPr>
          <p:cNvSpPr>
            <a:spLocks noGrp="1"/>
          </p:cNvSpPr>
          <p:nvPr>
            <p:ph type="title"/>
          </p:nvPr>
        </p:nvSpPr>
        <p:spPr>
          <a:xfrm>
            <a:off x="187779" y="365125"/>
            <a:ext cx="11166021" cy="1325563"/>
          </a:xfrm>
        </p:spPr>
        <p:txBody>
          <a:bodyPr>
            <a:normAutofit/>
          </a:bodyPr>
          <a:lstStyle/>
          <a:p>
            <a:r>
              <a:rPr lang="cs-CZ" b="1" dirty="0"/>
              <a:t>Dieta při nucení na zvracení (nauzea) a zvracení</a:t>
            </a:r>
            <a:br>
              <a:rPr lang="cs-CZ" dirty="0"/>
            </a:br>
            <a:endParaRPr lang="cs-CZ" dirty="0"/>
          </a:p>
        </p:txBody>
      </p:sp>
      <p:sp>
        <p:nvSpPr>
          <p:cNvPr id="3" name="Zástupný symbol pro obsah 2">
            <a:extLst>
              <a:ext uri="{FF2B5EF4-FFF2-40B4-BE49-F238E27FC236}">
                <a16:creationId xmlns:a16="http://schemas.microsoft.com/office/drawing/2014/main" id="{C0B5541D-DE9D-4404-A93B-76561540E1B5}"/>
              </a:ext>
            </a:extLst>
          </p:cNvPr>
          <p:cNvSpPr>
            <a:spLocks noGrp="1"/>
          </p:cNvSpPr>
          <p:nvPr>
            <p:ph idx="1"/>
          </p:nvPr>
        </p:nvSpPr>
        <p:spPr>
          <a:xfrm>
            <a:off x="187779" y="1232807"/>
            <a:ext cx="11816442" cy="5486400"/>
          </a:xfrm>
        </p:spPr>
        <p:txBody>
          <a:bodyPr>
            <a:normAutofit fontScale="55000" lnSpcReduction="20000"/>
          </a:bodyPr>
          <a:lstStyle/>
          <a:p>
            <a:r>
              <a:rPr lang="cs-CZ" dirty="0"/>
              <a:t>V případě, že nucení na zvracení nebo zvracení není příznakem závažnější nemoci, je možné využít následující doporučení:</a:t>
            </a:r>
          </a:p>
          <a:p>
            <a:r>
              <a:rPr lang="cs-CZ" dirty="0"/>
              <a:t>- pokud není možné konzumovat pevnou stravu, lze po odborné konzultaci krátkodobě přejit na stravu tekutou,</a:t>
            </a:r>
          </a:p>
          <a:p>
            <a:r>
              <a:rPr lang="cs-CZ" dirty="0"/>
              <a:t>- studená jídla bývají příjemnější než teplá,</a:t>
            </a:r>
          </a:p>
          <a:p>
            <a:r>
              <a:rPr lang="cs-CZ" dirty="0"/>
              <a:t>- vyhýbat se horkým pokrmům a nápojům,</a:t>
            </a:r>
          </a:p>
          <a:p>
            <a:r>
              <a:rPr lang="cs-CZ" dirty="0"/>
              <a:t>- jíst menší porce a častěji,</a:t>
            </a:r>
          </a:p>
          <a:p>
            <a:r>
              <a:rPr lang="cs-CZ" dirty="0"/>
              <a:t>- nekořenit pokrmy,</a:t>
            </a:r>
          </a:p>
          <a:p>
            <a:r>
              <a:rPr lang="cs-CZ" dirty="0"/>
              <a:t>- vyhýbat se tučným a smaženým jídlům,</a:t>
            </a:r>
          </a:p>
          <a:p>
            <a:r>
              <a:rPr lang="cs-CZ" dirty="0"/>
              <a:t>- nepít při jídle,</a:t>
            </a:r>
          </a:p>
          <a:p>
            <a:r>
              <a:rPr lang="cs-CZ" dirty="0"/>
              <a:t>- nenutit se k jídlu,</a:t>
            </a:r>
          </a:p>
          <a:p>
            <a:r>
              <a:rPr lang="cs-CZ" dirty="0"/>
              <a:t>- vynechat kofeinové nápoje,</a:t>
            </a:r>
          </a:p>
          <a:p>
            <a:r>
              <a:rPr lang="cs-CZ" dirty="0"/>
              <a:t>- před jídlem a po něm se chvíli projít,</a:t>
            </a:r>
          </a:p>
          <a:p>
            <a:r>
              <a:rPr lang="cs-CZ" dirty="0"/>
              <a:t>- po jídle si nelehat,</a:t>
            </a:r>
          </a:p>
          <a:p>
            <a:r>
              <a:rPr lang="cs-CZ" dirty="0"/>
              <a:t>- nejíst hned po námaze,</a:t>
            </a:r>
          </a:p>
          <a:p>
            <a:r>
              <a:rPr lang="cs-CZ" dirty="0"/>
              <a:t>- nevařit v místnosti, která slouží k požívání jídla, výpary při vaření můžou přivodit nebo zhoršit nevolnost,</a:t>
            </a:r>
          </a:p>
          <a:p>
            <a:r>
              <a:rPr lang="cs-CZ" dirty="0"/>
              <a:t>- doporučuje se často žvýkat žvýkačky, mentolové pastilky bez cukru apod.,</a:t>
            </a:r>
          </a:p>
          <a:p>
            <a:r>
              <a:rPr lang="cs-CZ" dirty="0"/>
              <a:t>- zázvorový čaj nebo jídla se zázvorem zmírňují nevolnost;</a:t>
            </a:r>
          </a:p>
          <a:p>
            <a:r>
              <a:rPr lang="cs-CZ" dirty="0"/>
              <a:t>- žvýkat pár zrnek kardamomu (bylina ze </a:t>
            </a:r>
            <a:r>
              <a:rPr lang="cs-CZ" dirty="0" err="1"/>
              <a:t>zázvorníkovitých</a:t>
            </a:r>
            <a:r>
              <a:rPr lang="cs-CZ" dirty="0"/>
              <a:t> čeledi, oddenky a plody se používají jako koření),</a:t>
            </a:r>
          </a:p>
          <a:p>
            <a:r>
              <a:rPr lang="cs-CZ" dirty="0"/>
              <a:t>- rozmíchat v polovině kelímku bílého jogurtu dvě špetky kardamomu a lžičku medu.</a:t>
            </a:r>
          </a:p>
          <a:p>
            <a:endParaRPr lang="cs-CZ" dirty="0"/>
          </a:p>
        </p:txBody>
      </p:sp>
    </p:spTree>
    <p:extLst>
      <p:ext uri="{BB962C8B-B14F-4D97-AF65-F5344CB8AC3E}">
        <p14:creationId xmlns:p14="http://schemas.microsoft.com/office/powerpoint/2010/main" val="170176191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E748D-7D89-40DC-A3D4-061FE0C78240}"/>
              </a:ext>
            </a:extLst>
          </p:cNvPr>
          <p:cNvSpPr>
            <a:spLocks noGrp="1"/>
          </p:cNvSpPr>
          <p:nvPr>
            <p:ph type="title"/>
          </p:nvPr>
        </p:nvSpPr>
        <p:spPr>
          <a:xfrm>
            <a:off x="285750" y="365125"/>
            <a:ext cx="11068050" cy="1325563"/>
          </a:xfrm>
        </p:spPr>
        <p:txBody>
          <a:bodyPr/>
          <a:lstStyle/>
          <a:p>
            <a:r>
              <a:rPr lang="cs-CZ" b="1" dirty="0"/>
              <a:t>Dieta při bolestech břicha</a:t>
            </a:r>
            <a:br>
              <a:rPr lang="cs-CZ" dirty="0"/>
            </a:br>
            <a:endParaRPr lang="cs-CZ" dirty="0"/>
          </a:p>
        </p:txBody>
      </p:sp>
      <p:sp>
        <p:nvSpPr>
          <p:cNvPr id="3" name="Zástupný symbol pro obsah 2">
            <a:extLst>
              <a:ext uri="{FF2B5EF4-FFF2-40B4-BE49-F238E27FC236}">
                <a16:creationId xmlns:a16="http://schemas.microsoft.com/office/drawing/2014/main" id="{88BFADDA-18E5-4BA7-B89B-8748B38CCB9B}"/>
              </a:ext>
            </a:extLst>
          </p:cNvPr>
          <p:cNvSpPr>
            <a:spLocks noGrp="1"/>
          </p:cNvSpPr>
          <p:nvPr>
            <p:ph idx="1"/>
          </p:nvPr>
        </p:nvSpPr>
        <p:spPr/>
        <p:txBody>
          <a:bodyPr/>
          <a:lstStyle/>
          <a:p>
            <a:r>
              <a:rPr lang="cs-CZ" dirty="0"/>
              <a:t>- půst a tekutá strava (džusy, zeleninové vývary),</a:t>
            </a:r>
          </a:p>
          <a:p>
            <a:r>
              <a:rPr lang="cs-CZ" dirty="0"/>
              <a:t>- nízkotučná, </a:t>
            </a:r>
            <a:r>
              <a:rPr lang="cs-CZ" dirty="0" err="1"/>
              <a:t>nízkoproteinová</a:t>
            </a:r>
            <a:r>
              <a:rPr lang="cs-CZ" dirty="0"/>
              <a:t> strava,</a:t>
            </a:r>
          </a:p>
          <a:p>
            <a:r>
              <a:rPr lang="cs-CZ" dirty="0"/>
              <a:t>- vyloučení dráždivých, kořeněných jídel.</a:t>
            </a:r>
          </a:p>
          <a:p>
            <a:pPr marL="0" indent="0">
              <a:buNone/>
            </a:pPr>
            <a:endParaRPr lang="cs-CZ" dirty="0"/>
          </a:p>
          <a:p>
            <a:r>
              <a:rPr lang="cs-CZ" dirty="0"/>
              <a:t>Při výraznějších bolestech břicha je nutné navštívit lékaře, vzhledem k tomu, že se může jednat o závažné onemocnění.  </a:t>
            </a:r>
          </a:p>
          <a:p>
            <a:endParaRPr lang="cs-CZ" dirty="0"/>
          </a:p>
        </p:txBody>
      </p:sp>
    </p:spTree>
    <p:extLst>
      <p:ext uri="{BB962C8B-B14F-4D97-AF65-F5344CB8AC3E}">
        <p14:creationId xmlns:p14="http://schemas.microsoft.com/office/powerpoint/2010/main" val="42858770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49D1D-986D-4738-A6B2-81808A267D33}"/>
              </a:ext>
            </a:extLst>
          </p:cNvPr>
          <p:cNvSpPr>
            <a:spLocks noGrp="1"/>
          </p:cNvSpPr>
          <p:nvPr>
            <p:ph type="title"/>
          </p:nvPr>
        </p:nvSpPr>
        <p:spPr/>
        <p:txBody>
          <a:bodyPr/>
          <a:lstStyle/>
          <a:p>
            <a:r>
              <a:rPr lang="cs-CZ" b="1" dirty="0"/>
              <a:t>Dieta při </a:t>
            </a:r>
            <a:r>
              <a:rPr lang="cs-CZ" b="1" dirty="0" err="1"/>
              <a:t>gastroesofageálním</a:t>
            </a:r>
            <a:r>
              <a:rPr lang="cs-CZ" b="1" dirty="0"/>
              <a:t> refluxu</a:t>
            </a:r>
            <a:br>
              <a:rPr lang="cs-CZ" dirty="0"/>
            </a:br>
            <a:endParaRPr lang="cs-CZ" dirty="0"/>
          </a:p>
        </p:txBody>
      </p:sp>
      <p:sp>
        <p:nvSpPr>
          <p:cNvPr id="3" name="Zástupný symbol pro obsah 2">
            <a:extLst>
              <a:ext uri="{FF2B5EF4-FFF2-40B4-BE49-F238E27FC236}">
                <a16:creationId xmlns:a16="http://schemas.microsoft.com/office/drawing/2014/main" id="{1D230E86-D4D9-41B7-8DD8-7E090343EA42}"/>
              </a:ext>
            </a:extLst>
          </p:cNvPr>
          <p:cNvSpPr>
            <a:spLocks noGrp="1"/>
          </p:cNvSpPr>
          <p:nvPr>
            <p:ph sz="half" idx="1"/>
          </p:nvPr>
        </p:nvSpPr>
        <p:spPr>
          <a:xfrm>
            <a:off x="195944" y="1172482"/>
            <a:ext cx="8237763" cy="4909910"/>
          </a:xfrm>
        </p:spPr>
        <p:txBody>
          <a:bodyPr>
            <a:normAutofit fontScale="25000" lnSpcReduction="20000"/>
          </a:bodyPr>
          <a:lstStyle/>
          <a:p>
            <a:r>
              <a:rPr lang="cs-CZ" sz="5600" dirty="0" err="1"/>
              <a:t>Gastroesofageální</a:t>
            </a:r>
            <a:r>
              <a:rPr lang="cs-CZ" sz="5600" dirty="0"/>
              <a:t> reflux je charakterizován návratem žaludečního obsahu do jícnu. K nejčastějším příznakům patří návrat žaludečního obsahu až do úst, potíže s polykáním, někdy bolestivé polykání, říhání, pálení žáhy a nucení na zvracení.</a:t>
            </a:r>
          </a:p>
          <a:p>
            <a:r>
              <a:rPr lang="cs-CZ" sz="5600" dirty="0"/>
              <a:t>Hlavní dietní zásady:</a:t>
            </a:r>
          </a:p>
          <a:p>
            <a:r>
              <a:rPr lang="cs-CZ" sz="5600" dirty="0"/>
              <a:t>- jíst pomalu, v klidu,</a:t>
            </a:r>
          </a:p>
          <a:p>
            <a:r>
              <a:rPr lang="cs-CZ" sz="5600" dirty="0"/>
              <a:t>- jídlo pořádně rozžvýkat,</a:t>
            </a:r>
          </a:p>
          <a:p>
            <a:r>
              <a:rPr lang="cs-CZ" sz="5600" dirty="0"/>
              <a:t>- jíst menší porce a častěji v pravidelných intervalech,</a:t>
            </a:r>
          </a:p>
          <a:p>
            <a:r>
              <a:rPr lang="cs-CZ" sz="5600" dirty="0"/>
              <a:t>- nelehat si 2–3 hodiny po jídle,</a:t>
            </a:r>
          </a:p>
          <a:p>
            <a:r>
              <a:rPr lang="cs-CZ" sz="5600" dirty="0"/>
              <a:t>- jíst nejpozději 3 hodiny před spaním,</a:t>
            </a:r>
          </a:p>
          <a:p>
            <a:r>
              <a:rPr lang="cs-CZ" sz="5600" dirty="0"/>
              <a:t>- jíst dostatek bílkovin (posilují svalovinu),</a:t>
            </a:r>
          </a:p>
          <a:p>
            <a:r>
              <a:rPr lang="cs-CZ" sz="5600" dirty="0"/>
              <a:t>- vhodné jídlo je teplé, nízkotučné a málo kořeněné,</a:t>
            </a:r>
          </a:p>
          <a:p>
            <a:r>
              <a:rPr lang="cs-CZ" sz="5600" dirty="0"/>
              <a:t>- vhodné je koření kardamom, skořice, koriandr, fenykl,</a:t>
            </a:r>
          </a:p>
          <a:p>
            <a:r>
              <a:rPr lang="cs-CZ" sz="5600" dirty="0"/>
              <a:t>- vhodná je zejména potrava sladká, hořká a trpké chuti,</a:t>
            </a:r>
          </a:p>
          <a:p>
            <a:r>
              <a:rPr lang="cs-CZ" sz="5600" dirty="0"/>
              <a:t>- jídla pálivá, kyselá a slaná jsou nevhodná,</a:t>
            </a:r>
          </a:p>
          <a:p>
            <a:r>
              <a:rPr lang="cs-CZ" sz="5600" dirty="0"/>
              <a:t>- omezit soli a tuky,</a:t>
            </a:r>
          </a:p>
          <a:p>
            <a:r>
              <a:rPr lang="cs-CZ" sz="5600" dirty="0"/>
              <a:t>- jídlo a nápoje by měly být teplé a výživné,</a:t>
            </a:r>
          </a:p>
          <a:p>
            <a:r>
              <a:rPr lang="cs-CZ" sz="5600" dirty="0"/>
              <a:t>- v horkém počasí se doporučuje konzumovat nápoje o pokojové teplotě,</a:t>
            </a:r>
          </a:p>
          <a:p>
            <a:r>
              <a:rPr lang="cs-CZ" sz="5600" dirty="0"/>
              <a:t>- vyhýbat se potravinám dráždícím sliznici jícnu (smažená a tučná jídla, peprmint, čokoláda, plnotučné mléko, oleje, uzeniny, papriky, cibule, česnek, citrusy, citrusové a rajčatové džusy),</a:t>
            </a:r>
          </a:p>
          <a:p>
            <a:r>
              <a:rPr lang="cs-CZ" sz="5600" dirty="0"/>
              <a:t>- vynechat kofeinové nápoje,</a:t>
            </a:r>
          </a:p>
          <a:p>
            <a:r>
              <a:rPr lang="cs-CZ" sz="5600" dirty="0"/>
              <a:t>- studené či ledové nápoje jsou škodlivé,</a:t>
            </a:r>
          </a:p>
          <a:p>
            <a:r>
              <a:rPr lang="cs-CZ" sz="5600" dirty="0"/>
              <a:t>- při nadváze se doporučuje zhubnout.</a:t>
            </a:r>
          </a:p>
          <a:p>
            <a:pPr marL="0" indent="0">
              <a:buNone/>
            </a:pPr>
            <a:endParaRPr lang="cs-CZ" sz="5600" dirty="0"/>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FE15C887-3418-4FDD-8814-06EFAD40F7D5}"/>
              </a:ext>
            </a:extLst>
          </p:cNvPr>
          <p:cNvSpPr>
            <a:spLocks noGrp="1"/>
          </p:cNvSpPr>
          <p:nvPr>
            <p:ph sz="half" idx="2"/>
          </p:nvPr>
        </p:nvSpPr>
        <p:spPr>
          <a:xfrm>
            <a:off x="8515349" y="1237795"/>
            <a:ext cx="3676651" cy="4909911"/>
          </a:xfrm>
        </p:spPr>
        <p:txBody>
          <a:bodyPr>
            <a:normAutofit fontScale="25000" lnSpcReduction="20000"/>
          </a:bodyPr>
          <a:lstStyle/>
          <a:p>
            <a:r>
              <a:rPr lang="cs-CZ" sz="7200" dirty="0"/>
              <a:t>Doporučené potraviny:</a:t>
            </a:r>
          </a:p>
          <a:p>
            <a:r>
              <a:rPr lang="cs-CZ" sz="5600" dirty="0"/>
              <a:t>- obiloviny: pšenice, ječmen, </a:t>
            </a:r>
            <a:r>
              <a:rPr lang="cs-CZ" sz="5600" dirty="0" err="1"/>
              <a:t>basmati</a:t>
            </a:r>
            <a:r>
              <a:rPr lang="cs-CZ" sz="5600" dirty="0"/>
              <a:t> rýže,</a:t>
            </a:r>
          </a:p>
          <a:p>
            <a:r>
              <a:rPr lang="cs-CZ" sz="5600" dirty="0"/>
              <a:t>- mléčné výrobky: nízkotučné,</a:t>
            </a:r>
          </a:p>
          <a:p>
            <a:r>
              <a:rPr lang="cs-CZ" sz="5600" dirty="0"/>
              <a:t>- maso: kuře, krůta, vaječný bílek,</a:t>
            </a:r>
          </a:p>
          <a:p>
            <a:r>
              <a:rPr lang="cs-CZ" sz="5600" dirty="0"/>
              <a:t>- ovoce: hroznové víno, banány, hrušky,</a:t>
            </a:r>
          </a:p>
          <a:p>
            <a:r>
              <a:rPr lang="cs-CZ" sz="5600" dirty="0"/>
              <a:t>- zelenina: dýně, chřest, okurka,</a:t>
            </a:r>
          </a:p>
          <a:p>
            <a:r>
              <a:rPr lang="cs-CZ" sz="5600" dirty="0"/>
              <a:t>- koření: koriandr, skořice, zázvor,</a:t>
            </a:r>
          </a:p>
          <a:p>
            <a:r>
              <a:rPr lang="cs-CZ" sz="5600" dirty="0"/>
              <a:t>- olejniny: slunečnicový a olivový olej v minimálním množství,</a:t>
            </a:r>
          </a:p>
          <a:p>
            <a:r>
              <a:rPr lang="cs-CZ" sz="5600" dirty="0"/>
              <a:t>- nápoje: minerální voda, bylinné čaje, džusy (ne citrusové a rajčatové).</a:t>
            </a:r>
          </a:p>
          <a:p>
            <a:endParaRPr lang="cs-CZ" dirty="0"/>
          </a:p>
        </p:txBody>
      </p:sp>
    </p:spTree>
    <p:extLst>
      <p:ext uri="{BB962C8B-B14F-4D97-AF65-F5344CB8AC3E}">
        <p14:creationId xmlns:p14="http://schemas.microsoft.com/office/powerpoint/2010/main" val="12466136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DA167E6-9023-45B1-ABBD-7D62AC15B382}"/>
              </a:ext>
            </a:extLst>
          </p:cNvPr>
          <p:cNvSpPr>
            <a:spLocks noGrp="1"/>
          </p:cNvSpPr>
          <p:nvPr>
            <p:ph type="title"/>
          </p:nvPr>
        </p:nvSpPr>
        <p:spPr>
          <a:xfrm>
            <a:off x="838200" y="95703"/>
            <a:ext cx="10515600" cy="1325563"/>
          </a:xfrm>
        </p:spPr>
        <p:txBody>
          <a:bodyPr/>
          <a:lstStyle/>
          <a:p>
            <a:r>
              <a:rPr lang="cs-CZ" b="1" dirty="0"/>
              <a:t>Dieta při zánětu jícnu</a:t>
            </a:r>
            <a:endParaRPr lang="cs-CZ" dirty="0"/>
          </a:p>
        </p:txBody>
      </p:sp>
      <p:sp>
        <p:nvSpPr>
          <p:cNvPr id="6" name="Zástupný symbol pro obsah 5">
            <a:extLst>
              <a:ext uri="{FF2B5EF4-FFF2-40B4-BE49-F238E27FC236}">
                <a16:creationId xmlns:a16="http://schemas.microsoft.com/office/drawing/2014/main" id="{C239709F-F058-4099-BAA6-79450D1CD694}"/>
              </a:ext>
            </a:extLst>
          </p:cNvPr>
          <p:cNvSpPr>
            <a:spLocks noGrp="1"/>
          </p:cNvSpPr>
          <p:nvPr>
            <p:ph sz="half" idx="1"/>
          </p:nvPr>
        </p:nvSpPr>
        <p:spPr>
          <a:xfrm>
            <a:off x="65314" y="1085850"/>
            <a:ext cx="5954486" cy="5676447"/>
          </a:xfrm>
        </p:spPr>
        <p:txBody>
          <a:bodyPr>
            <a:normAutofit fontScale="32500" lnSpcReduction="20000"/>
          </a:bodyPr>
          <a:lstStyle/>
          <a:p>
            <a:pPr marL="0" indent="0">
              <a:buNone/>
            </a:pPr>
            <a:endParaRPr lang="cs-CZ" dirty="0"/>
          </a:p>
          <a:p>
            <a:r>
              <a:rPr lang="cs-CZ" dirty="0"/>
              <a:t>Akutní zánět jícnu je způsoben dlouhodobým zvracením nebo poleptáním. Chronický zánět jícnu, vzniká při </a:t>
            </a:r>
            <a:r>
              <a:rPr lang="cs-CZ" dirty="0" err="1"/>
              <a:t>gastroesofageálním</a:t>
            </a:r>
            <a:r>
              <a:rPr lang="cs-CZ" dirty="0"/>
              <a:t> refluxu. Doporučuje se kašovitá a lehce stravitelná strava.</a:t>
            </a:r>
          </a:p>
          <a:p>
            <a:pPr marL="0" indent="0">
              <a:buNone/>
            </a:pPr>
            <a:endParaRPr lang="cs-CZ" dirty="0"/>
          </a:p>
          <a:p>
            <a:r>
              <a:rPr lang="cs-CZ" b="1" dirty="0"/>
              <a:t>Dieta při žaludečních a dvanácterníkových vředech</a:t>
            </a:r>
            <a:endParaRPr lang="cs-CZ" dirty="0"/>
          </a:p>
          <a:p>
            <a:r>
              <a:rPr lang="cs-CZ" dirty="0"/>
              <a:t>Vředy jsou onemocnění, kdy dochází k porušení žaludeční (žaludeční vředy) nebo střevní (dvanácterníkové vředy) sliznice vlivem kyselé žaludeční šťávy. K nejčastějším rizikovým faktorům vzniku vředu patří vysoký krevní tlak, cukrovka, onemocnění jater, stres, užívání některých léků. Při tomto onemocnění je nutné vynechat jídla, která dráždí žaludeční sliznici a podporují vylučování kyseliny chlorovodíkové.</a:t>
            </a:r>
          </a:p>
          <a:p>
            <a:endParaRPr lang="cs-CZ" dirty="0"/>
          </a:p>
          <a:p>
            <a:r>
              <a:rPr lang="cs-CZ" dirty="0"/>
              <a:t>Hlavní dietní zásady:</a:t>
            </a:r>
          </a:p>
          <a:p>
            <a:r>
              <a:rPr lang="cs-CZ" dirty="0"/>
              <a:t>- jíst pomalu, v klidu,</a:t>
            </a:r>
          </a:p>
          <a:p>
            <a:r>
              <a:rPr lang="cs-CZ" dirty="0"/>
              <a:t>- soustředit se na konzumaci pokrmu,</a:t>
            </a:r>
          </a:p>
          <a:p>
            <a:r>
              <a:rPr lang="cs-CZ" dirty="0"/>
              <a:t>- jíst menší porce a častěji v pravidelných intervalech,</a:t>
            </a:r>
          </a:p>
          <a:p>
            <a:r>
              <a:rPr lang="cs-CZ" dirty="0"/>
              <a:t>- přijímat dostatek bílkovin,</a:t>
            </a:r>
          </a:p>
          <a:p>
            <a:r>
              <a:rPr lang="cs-CZ" dirty="0"/>
              <a:t>- doporučuje se nepřepálená, nízkotučná strava,</a:t>
            </a:r>
          </a:p>
          <a:p>
            <a:r>
              <a:rPr lang="cs-CZ" dirty="0"/>
              <a:t>- nejíst čtyři hodiny před spaním (v noci se vylučuje kyselina chlorovodíková).</a:t>
            </a:r>
          </a:p>
          <a:p>
            <a:r>
              <a:rPr lang="cs-CZ" dirty="0"/>
              <a:t> </a:t>
            </a:r>
          </a:p>
          <a:p>
            <a:r>
              <a:rPr lang="cs-CZ" dirty="0"/>
              <a:t>Doporučené potraviny:</a:t>
            </a:r>
          </a:p>
          <a:p>
            <a:r>
              <a:rPr lang="cs-CZ" dirty="0"/>
              <a:t>- obiloviny (</a:t>
            </a:r>
            <a:r>
              <a:rPr lang="cs-CZ" dirty="0" err="1"/>
              <a:t>celozrné</a:t>
            </a:r>
            <a:r>
              <a:rPr lang="cs-CZ" dirty="0"/>
              <a:t>, nízkotučné pečivo),</a:t>
            </a:r>
          </a:p>
          <a:p>
            <a:r>
              <a:rPr lang="cs-CZ" dirty="0"/>
              <a:t>- zelenina, luštěniny bez tuku, sójové výrobky,</a:t>
            </a:r>
          </a:p>
          <a:p>
            <a:r>
              <a:rPr lang="cs-CZ" dirty="0"/>
              <a:t>- ovoce (výjimka jsou fíky a citrusy),</a:t>
            </a:r>
          </a:p>
          <a:p>
            <a:r>
              <a:rPr lang="cs-CZ" dirty="0"/>
              <a:t>- mléčné výrobky (nízkotučné),</a:t>
            </a:r>
          </a:p>
          <a:p>
            <a:r>
              <a:rPr lang="cs-CZ" dirty="0"/>
              <a:t>- maso (libové), ryby, vejce,</a:t>
            </a:r>
          </a:p>
          <a:p>
            <a:r>
              <a:rPr lang="cs-CZ" dirty="0"/>
              <a:t>- tuky (nízkotučné majonézy, máslo),</a:t>
            </a:r>
          </a:p>
          <a:p>
            <a:r>
              <a:rPr lang="cs-CZ" dirty="0"/>
              <a:t>- ochucovadla (sůl, pepř, zelené koření),</a:t>
            </a:r>
          </a:p>
          <a:p>
            <a:r>
              <a:rPr lang="cs-CZ" dirty="0"/>
              <a:t>- nápoje (minerální voda, pramenitá voda, bylinné čaje).</a:t>
            </a:r>
          </a:p>
          <a:p>
            <a:endParaRPr lang="cs-CZ" dirty="0"/>
          </a:p>
          <a:p>
            <a:endParaRPr lang="cs-CZ" dirty="0"/>
          </a:p>
        </p:txBody>
      </p:sp>
      <p:sp>
        <p:nvSpPr>
          <p:cNvPr id="7" name="Zástupný symbol pro obsah 6">
            <a:extLst>
              <a:ext uri="{FF2B5EF4-FFF2-40B4-BE49-F238E27FC236}">
                <a16:creationId xmlns:a16="http://schemas.microsoft.com/office/drawing/2014/main" id="{B66E6210-FAD1-4542-8413-C8C1E9540B76}"/>
              </a:ext>
            </a:extLst>
          </p:cNvPr>
          <p:cNvSpPr>
            <a:spLocks noGrp="1"/>
          </p:cNvSpPr>
          <p:nvPr>
            <p:ph sz="half" idx="2"/>
          </p:nvPr>
        </p:nvSpPr>
        <p:spPr/>
        <p:txBody>
          <a:bodyPr>
            <a:normAutofit fontScale="32500" lnSpcReduction="20000"/>
          </a:bodyPr>
          <a:lstStyle/>
          <a:p>
            <a:r>
              <a:rPr lang="cs-CZ" sz="4900" dirty="0"/>
              <a:t>Nevhodné potraviny:</a:t>
            </a:r>
          </a:p>
          <a:p>
            <a:r>
              <a:rPr lang="cs-CZ" sz="4900" dirty="0"/>
              <a:t>- obiloviny (bílé tučné pečivo, semínka na pečivu, neloupaná rýže, pečivo se sušeným ovocem a ořechy),</a:t>
            </a:r>
          </a:p>
          <a:p>
            <a:r>
              <a:rPr lang="cs-CZ" sz="4900" dirty="0"/>
              <a:t>- luštěniny na tuku,</a:t>
            </a:r>
          </a:p>
          <a:p>
            <a:r>
              <a:rPr lang="cs-CZ" sz="4900" dirty="0"/>
              <a:t>- zelenina (sýrová zelenina, brokolice, kapusta, květák, okurky, papriky, rajčata a jejich výrobky, zelí a zelenina na tuku),</a:t>
            </a:r>
          </a:p>
          <a:p>
            <a:r>
              <a:rPr lang="cs-CZ" sz="4900" dirty="0"/>
              <a:t>- ovoce (fíky a citrusy),</a:t>
            </a:r>
          </a:p>
          <a:p>
            <a:r>
              <a:rPr lang="cs-CZ" sz="4900" dirty="0"/>
              <a:t>- mléko a mléčné výrobky (plnotučné),</a:t>
            </a:r>
          </a:p>
          <a:p>
            <a:r>
              <a:rPr lang="cs-CZ" sz="4900" dirty="0"/>
              <a:t>- maso (nakládané, slané, smažené, uzené),</a:t>
            </a:r>
          </a:p>
          <a:p>
            <a:r>
              <a:rPr lang="cs-CZ" sz="4900" dirty="0"/>
              <a:t>- tuky (tučné omáčky, moučníky s kokosem a ořechy, </a:t>
            </a:r>
            <a:r>
              <a:rPr lang="cs-CZ" sz="4900" dirty="0" err="1"/>
              <a:t>chipsy</a:t>
            </a:r>
            <a:r>
              <a:rPr lang="cs-CZ" sz="4900" dirty="0"/>
              <a:t>),</a:t>
            </a:r>
          </a:p>
          <a:p>
            <a:r>
              <a:rPr lang="cs-CZ" sz="4900" dirty="0"/>
              <a:t>- ochucovadla (pálivé koření),</a:t>
            </a:r>
          </a:p>
          <a:p>
            <a:r>
              <a:rPr lang="cs-CZ" sz="4900" dirty="0"/>
              <a:t>- nápoje (kofeinové nápoje, sycené limonády).</a:t>
            </a:r>
          </a:p>
          <a:p>
            <a:endParaRPr lang="cs-CZ" dirty="0"/>
          </a:p>
        </p:txBody>
      </p:sp>
    </p:spTree>
    <p:extLst>
      <p:ext uri="{BB962C8B-B14F-4D97-AF65-F5344CB8AC3E}">
        <p14:creationId xmlns:p14="http://schemas.microsoft.com/office/powerpoint/2010/main" val="287768271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2DD6E64-3229-41BB-B034-4B6BAD1C8976}"/>
              </a:ext>
            </a:extLst>
          </p:cNvPr>
          <p:cNvSpPr>
            <a:spLocks noGrp="1"/>
          </p:cNvSpPr>
          <p:nvPr>
            <p:ph type="title"/>
          </p:nvPr>
        </p:nvSpPr>
        <p:spPr/>
        <p:txBody>
          <a:bodyPr/>
          <a:lstStyle/>
          <a:p>
            <a:r>
              <a:rPr lang="cs-CZ" b="1" dirty="0"/>
              <a:t>Dieta při gastritidě</a:t>
            </a:r>
            <a:endParaRPr lang="cs-CZ" dirty="0"/>
          </a:p>
        </p:txBody>
      </p:sp>
      <p:sp>
        <p:nvSpPr>
          <p:cNvPr id="6" name="Zástupný symbol pro obsah 5">
            <a:extLst>
              <a:ext uri="{FF2B5EF4-FFF2-40B4-BE49-F238E27FC236}">
                <a16:creationId xmlns:a16="http://schemas.microsoft.com/office/drawing/2014/main" id="{078F74D5-61AD-42DB-BB17-35B0CE647DE5}"/>
              </a:ext>
            </a:extLst>
          </p:cNvPr>
          <p:cNvSpPr>
            <a:spLocks noGrp="1"/>
          </p:cNvSpPr>
          <p:nvPr>
            <p:ph idx="1"/>
          </p:nvPr>
        </p:nvSpPr>
        <p:spPr>
          <a:xfrm>
            <a:off x="114300" y="1825625"/>
            <a:ext cx="12077700" cy="4942568"/>
          </a:xfrm>
        </p:spPr>
        <p:txBody>
          <a:bodyPr>
            <a:normAutofit fontScale="55000" lnSpcReduction="20000"/>
          </a:bodyPr>
          <a:lstStyle/>
          <a:p>
            <a:pPr marL="0" indent="0">
              <a:buNone/>
            </a:pPr>
            <a:endParaRPr lang="cs-CZ" dirty="0"/>
          </a:p>
          <a:p>
            <a:r>
              <a:rPr lang="cs-CZ" dirty="0"/>
              <a:t>Gastritida představuje zánět žaludeční sliznice, akutní nebo chronický. Projevuje se bolestí břicha a zvracením.</a:t>
            </a:r>
          </a:p>
          <a:p>
            <a:pPr marL="0" indent="0">
              <a:buNone/>
            </a:pPr>
            <a:endParaRPr lang="cs-CZ" dirty="0"/>
          </a:p>
          <a:p>
            <a:r>
              <a:rPr lang="cs-CZ" dirty="0"/>
              <a:t>Hlavní dietní zásady v akutní fázi (asi 2-5 dní):</a:t>
            </a:r>
          </a:p>
          <a:p>
            <a:r>
              <a:rPr lang="cs-CZ" dirty="0"/>
              <a:t>- omezit pevnou stravu,</a:t>
            </a:r>
          </a:p>
          <a:p>
            <a:r>
              <a:rPr lang="cs-CZ" dirty="0"/>
              <a:t>- udržovat rovnovážný příjem minerálních látek,</a:t>
            </a:r>
          </a:p>
          <a:p>
            <a:r>
              <a:rPr lang="cs-CZ" dirty="0"/>
              <a:t>- zavodňovat organizmus nápoji, které obsahuji glukózu.</a:t>
            </a:r>
          </a:p>
          <a:p>
            <a:pPr marL="0" indent="0">
              <a:buNone/>
            </a:pPr>
            <a:endParaRPr lang="cs-CZ" dirty="0"/>
          </a:p>
          <a:p>
            <a:r>
              <a:rPr lang="cs-CZ" dirty="0"/>
              <a:t>Hlavní dietní zásady v chronické fázi:</a:t>
            </a:r>
          </a:p>
          <a:p>
            <a:r>
              <a:rPr lang="cs-CZ" dirty="0"/>
              <a:t>- tekutá dieta po dobu dvou dnů (ovocné šťávy, zeleninové polévky a šťávy),</a:t>
            </a:r>
          </a:p>
          <a:p>
            <a:r>
              <a:rPr lang="cs-CZ" dirty="0"/>
              <a:t>- vyloučit příčinu (alkohol, káva, kouřeni),</a:t>
            </a:r>
          </a:p>
          <a:p>
            <a:r>
              <a:rPr lang="cs-CZ" dirty="0"/>
              <a:t>- konzumovat sacharidy v podobě rýže, bramborové kaše aj. při ustupujících potížích,</a:t>
            </a:r>
          </a:p>
          <a:p>
            <a:r>
              <a:rPr lang="cs-CZ" dirty="0"/>
              <a:t>- při zlepšení potíží přejít na zdravou vyváženou stravu s lehce stravitelnými bílkovinami a </a:t>
            </a:r>
            <a:r>
              <a:rPr lang="cs-CZ" dirty="0" err="1"/>
              <a:t>mononenasycenými</a:t>
            </a:r>
            <a:r>
              <a:rPr lang="cs-CZ" dirty="0"/>
              <a:t> tuky (olivový olej),</a:t>
            </a:r>
          </a:p>
          <a:p>
            <a:r>
              <a:rPr lang="cs-CZ" dirty="0"/>
              <a:t>- udržovat rovnovážný příjem minerálních látek.</a:t>
            </a:r>
          </a:p>
          <a:p>
            <a:pPr marL="0" indent="0">
              <a:buNone/>
            </a:pPr>
            <a:endParaRPr lang="cs-CZ" dirty="0"/>
          </a:p>
          <a:p>
            <a:r>
              <a:rPr lang="cs-CZ" dirty="0"/>
              <a:t>Další dietní zásady jsou stejné jako u vředové choroby.</a:t>
            </a:r>
          </a:p>
          <a:p>
            <a:endParaRPr lang="cs-CZ" dirty="0"/>
          </a:p>
        </p:txBody>
      </p:sp>
    </p:spTree>
    <p:extLst>
      <p:ext uri="{BB962C8B-B14F-4D97-AF65-F5344CB8AC3E}">
        <p14:creationId xmlns:p14="http://schemas.microsoft.com/office/powerpoint/2010/main" val="297116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1A3A6-793A-4524-AA6C-35BEF2514803}"/>
              </a:ext>
            </a:extLst>
          </p:cNvPr>
          <p:cNvSpPr>
            <a:spLocks noGrp="1"/>
          </p:cNvSpPr>
          <p:nvPr>
            <p:ph type="title"/>
          </p:nvPr>
        </p:nvSpPr>
        <p:spPr/>
        <p:txBody>
          <a:bodyPr/>
          <a:lstStyle/>
          <a:p>
            <a:r>
              <a:rPr lang="cs-CZ" b="1" dirty="0"/>
              <a:t>Minerální látky </a:t>
            </a:r>
            <a:br>
              <a:rPr lang="cs-CZ" dirty="0"/>
            </a:br>
            <a:endParaRPr lang="cs-CZ" dirty="0"/>
          </a:p>
        </p:txBody>
      </p:sp>
      <p:sp>
        <p:nvSpPr>
          <p:cNvPr id="3" name="Zástupný symbol pro obsah 2">
            <a:extLst>
              <a:ext uri="{FF2B5EF4-FFF2-40B4-BE49-F238E27FC236}">
                <a16:creationId xmlns:a16="http://schemas.microsoft.com/office/drawing/2014/main" id="{FA5E9714-1C39-4C21-94AF-0C3D38491DAB}"/>
              </a:ext>
            </a:extLst>
          </p:cNvPr>
          <p:cNvSpPr>
            <a:spLocks noGrp="1"/>
          </p:cNvSpPr>
          <p:nvPr>
            <p:ph idx="1"/>
          </p:nvPr>
        </p:nvSpPr>
        <p:spPr>
          <a:xfrm>
            <a:off x="0" y="1229032"/>
            <a:ext cx="12192000" cy="5437239"/>
          </a:xfrm>
        </p:spPr>
        <p:txBody>
          <a:bodyPr>
            <a:normAutofit/>
          </a:bodyPr>
          <a:lstStyle/>
          <a:p>
            <a:r>
              <a:rPr lang="cs-CZ" dirty="0"/>
              <a:t>anorganické sloučeniny různých prvků. </a:t>
            </a:r>
          </a:p>
          <a:p>
            <a:r>
              <a:rPr lang="cs-CZ" dirty="0"/>
              <a:t>V těle jsou zastoupeny v malém množství, pro organismus jsou však nezbytné. </a:t>
            </a:r>
          </a:p>
          <a:p>
            <a:r>
              <a:rPr lang="cs-CZ" dirty="0"/>
              <a:t>Tělo si je nedokáže samo vytvořit, a proto je nutné příjem zajistit potravou a vodou. </a:t>
            </a:r>
          </a:p>
          <a:p>
            <a:r>
              <a:rPr lang="cs-CZ" dirty="0"/>
              <a:t>Podílí se na vedení nervových vzruchů. </a:t>
            </a:r>
          </a:p>
          <a:p>
            <a:r>
              <a:rPr lang="cs-CZ" dirty="0"/>
              <a:t>Rozdělujeme je na </a:t>
            </a:r>
            <a:r>
              <a:rPr lang="cs-CZ" b="1" dirty="0" err="1"/>
              <a:t>makroelementy</a:t>
            </a:r>
            <a:r>
              <a:rPr lang="cs-CZ" dirty="0"/>
              <a:t> (majoritní), </a:t>
            </a:r>
            <a:r>
              <a:rPr lang="cs-CZ" b="1" dirty="0"/>
              <a:t>mikroelementy</a:t>
            </a:r>
            <a:r>
              <a:rPr lang="cs-CZ" dirty="0"/>
              <a:t> (minoritní) a </a:t>
            </a:r>
            <a:r>
              <a:rPr lang="cs-CZ" b="1" dirty="0"/>
              <a:t>stopové prvky</a:t>
            </a:r>
            <a:r>
              <a:rPr lang="cs-CZ" dirty="0"/>
              <a:t>. </a:t>
            </a:r>
          </a:p>
          <a:p>
            <a:r>
              <a:rPr lang="cs-CZ" dirty="0"/>
              <a:t>Mezi </a:t>
            </a:r>
            <a:r>
              <a:rPr lang="cs-CZ" dirty="0" err="1"/>
              <a:t>makroelementy</a:t>
            </a:r>
            <a:r>
              <a:rPr lang="cs-CZ" dirty="0"/>
              <a:t> patří sodík, draslík, vápník, fosfor, hořčík, síra, chlór.</a:t>
            </a:r>
          </a:p>
          <a:p>
            <a:r>
              <a:rPr lang="cs-CZ" dirty="0"/>
              <a:t>K mikroelementům řadíme železo, zinek, měď, selen, jod, chróm, kobalt.</a:t>
            </a:r>
          </a:p>
          <a:p>
            <a:r>
              <a:rPr lang="cs-CZ" dirty="0"/>
              <a:t>Stopové prvky zahrnuji mangan, molybden, fluor a bor.</a:t>
            </a:r>
          </a:p>
          <a:p>
            <a:endParaRPr lang="cs-CZ" dirty="0"/>
          </a:p>
        </p:txBody>
      </p:sp>
    </p:spTree>
    <p:extLst>
      <p:ext uri="{BB962C8B-B14F-4D97-AF65-F5344CB8AC3E}">
        <p14:creationId xmlns:p14="http://schemas.microsoft.com/office/powerpoint/2010/main" val="41921025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4010B-1B8B-43A2-9AAB-6DCD5F70A1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E45330-9FDD-40FB-8779-71347A3717E8}"/>
              </a:ext>
            </a:extLst>
          </p:cNvPr>
          <p:cNvSpPr>
            <a:spLocks noGrp="1"/>
          </p:cNvSpPr>
          <p:nvPr>
            <p:ph idx="1"/>
          </p:nvPr>
        </p:nvSpPr>
        <p:spPr/>
        <p:txBody>
          <a:bodyPr>
            <a:normAutofit fontScale="47500" lnSpcReduction="20000"/>
          </a:bodyPr>
          <a:lstStyle/>
          <a:p>
            <a:r>
              <a:rPr lang="cs-CZ" b="1" dirty="0"/>
              <a:t>Dieta při dráždivém žaludku:</a:t>
            </a:r>
            <a:endParaRPr lang="cs-CZ" dirty="0"/>
          </a:p>
          <a:p>
            <a:r>
              <a:rPr lang="cs-CZ" dirty="0"/>
              <a:t>Jedná se o funkční onemocnění žaludku bez přítomnosti zánětu nebo vředu. Dráždivý žaludek se projevuje tlakem a bolestí břicha po jídle. Nemocní nesnesou alkohol, kávu a přepalované tuky.</a:t>
            </a:r>
          </a:p>
          <a:p>
            <a:r>
              <a:rPr lang="cs-CZ" dirty="0"/>
              <a:t> </a:t>
            </a:r>
          </a:p>
          <a:p>
            <a:r>
              <a:rPr lang="cs-CZ" dirty="0"/>
              <a:t>Hlavní dietní zásady:</a:t>
            </a:r>
          </a:p>
          <a:p>
            <a:r>
              <a:rPr lang="cs-CZ" dirty="0"/>
              <a:t>- přijímat vyváženou stravu,</a:t>
            </a:r>
          </a:p>
          <a:p>
            <a:r>
              <a:rPr lang="cs-CZ" dirty="0"/>
              <a:t>- jíst menší porce a častěji v pravidelných intervalech,</a:t>
            </a:r>
          </a:p>
          <a:p>
            <a:r>
              <a:rPr lang="cs-CZ" dirty="0"/>
              <a:t>- vyloučit potraviny, které dráždí žaludek (alkohol, nápoje s kofeinem, smažená jídla apod.).</a:t>
            </a:r>
          </a:p>
          <a:p>
            <a:r>
              <a:rPr lang="cs-CZ" b="1" dirty="0"/>
              <a:t> </a:t>
            </a:r>
            <a:endParaRPr lang="cs-CZ" dirty="0"/>
          </a:p>
          <a:p>
            <a:r>
              <a:rPr lang="cs-CZ" b="1" dirty="0"/>
              <a:t>Dieta při hiátové kýle:</a:t>
            </a:r>
            <a:endParaRPr lang="cs-CZ" dirty="0"/>
          </a:p>
          <a:p>
            <a:r>
              <a:rPr lang="cs-CZ" dirty="0"/>
              <a:t>Hiátová kýla se vyskytuje při posunu horní části žaludku do hrudníku, který je způsoben zvýšeným nitrobřišním tlakem, nebo sníženým svalovým napětím. K hlavním příznakům patří říhání a bolesti na hrudi, především v poloze vleže.</a:t>
            </a:r>
          </a:p>
          <a:p>
            <a:r>
              <a:rPr lang="cs-CZ" dirty="0"/>
              <a:t> </a:t>
            </a:r>
          </a:p>
          <a:p>
            <a:r>
              <a:rPr lang="cs-CZ" dirty="0"/>
              <a:t>Hlavní dietní zásady:</a:t>
            </a:r>
          </a:p>
          <a:p>
            <a:r>
              <a:rPr lang="cs-CZ" dirty="0"/>
              <a:t>- jíst menší porce a častěji v pravidelných intervalech,</a:t>
            </a:r>
          </a:p>
          <a:p>
            <a:r>
              <a:rPr lang="cs-CZ" dirty="0"/>
              <a:t>- nejíst čtyři hodiny a méně před spaním,</a:t>
            </a:r>
          </a:p>
          <a:p>
            <a:r>
              <a:rPr lang="cs-CZ" dirty="0"/>
              <a:t>- při obezitě zhubnout.</a:t>
            </a:r>
          </a:p>
          <a:p>
            <a:endParaRPr lang="cs-CZ" dirty="0"/>
          </a:p>
        </p:txBody>
      </p:sp>
    </p:spTree>
    <p:extLst>
      <p:ext uri="{BB962C8B-B14F-4D97-AF65-F5344CB8AC3E}">
        <p14:creationId xmlns:p14="http://schemas.microsoft.com/office/powerpoint/2010/main" val="91916132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43F74-0E9A-4B96-A0DF-7E79843589AD}"/>
              </a:ext>
            </a:extLst>
          </p:cNvPr>
          <p:cNvSpPr>
            <a:spLocks noGrp="1"/>
          </p:cNvSpPr>
          <p:nvPr>
            <p:ph type="title"/>
          </p:nvPr>
        </p:nvSpPr>
        <p:spPr/>
        <p:txBody>
          <a:bodyPr/>
          <a:lstStyle/>
          <a:p>
            <a:r>
              <a:rPr lang="cs-CZ" b="1" dirty="0"/>
              <a:t>Dieta při nadýmání</a:t>
            </a:r>
            <a:br>
              <a:rPr lang="cs-CZ" dirty="0"/>
            </a:br>
            <a:endParaRPr lang="cs-CZ" dirty="0"/>
          </a:p>
        </p:txBody>
      </p:sp>
      <p:sp>
        <p:nvSpPr>
          <p:cNvPr id="3" name="Zástupný symbol pro obsah 2">
            <a:extLst>
              <a:ext uri="{FF2B5EF4-FFF2-40B4-BE49-F238E27FC236}">
                <a16:creationId xmlns:a16="http://schemas.microsoft.com/office/drawing/2014/main" id="{5EDFC589-9791-425D-AB0E-E7431F169C7F}"/>
              </a:ext>
            </a:extLst>
          </p:cNvPr>
          <p:cNvSpPr>
            <a:spLocks noGrp="1"/>
          </p:cNvSpPr>
          <p:nvPr>
            <p:ph idx="1"/>
          </p:nvPr>
        </p:nvSpPr>
        <p:spPr>
          <a:xfrm>
            <a:off x="-89807" y="1045030"/>
            <a:ext cx="11968843" cy="5812970"/>
          </a:xfrm>
        </p:spPr>
        <p:txBody>
          <a:bodyPr>
            <a:normAutofit fontScale="62500" lnSpcReduction="20000"/>
          </a:bodyPr>
          <a:lstStyle/>
          <a:p>
            <a:r>
              <a:rPr lang="cs-CZ" dirty="0"/>
              <a:t>Větší množství plynů se tvoří při nepravidelném a nedostatečném stahování stěny žaludku a tenkého střeva. Nadýmání se taktéž projevuje u ochablé stěny žaludku nebo horní části tenkého střeva, dále při poruchách vstřebávání a po některých operacích střeva.</a:t>
            </a:r>
          </a:p>
          <a:p>
            <a:endParaRPr lang="cs-CZ" dirty="0"/>
          </a:p>
          <a:p>
            <a:r>
              <a:rPr lang="cs-CZ" dirty="0"/>
              <a:t>Hlavní dietní zásady:</a:t>
            </a:r>
          </a:p>
          <a:p>
            <a:r>
              <a:rPr lang="cs-CZ" dirty="0"/>
              <a:t>- jíst pomalu, </a:t>
            </a:r>
          </a:p>
          <a:p>
            <a:r>
              <a:rPr lang="cs-CZ" dirty="0"/>
              <a:t>- nepít sycené nápoje, </a:t>
            </a:r>
          </a:p>
          <a:p>
            <a:r>
              <a:rPr lang="cs-CZ" dirty="0"/>
              <a:t>- nepít tekutiny přes brčko,</a:t>
            </a:r>
          </a:p>
          <a:p>
            <a:r>
              <a:rPr lang="cs-CZ" dirty="0"/>
              <a:t>- vyhnout se kouření a žvýkání žvýkaček,</a:t>
            </a:r>
          </a:p>
          <a:p>
            <a:r>
              <a:rPr lang="cs-CZ" dirty="0"/>
              <a:t>- vynechat nevhodné potraviny, které nadýmají a zpomalují přesun potravy z žaludku do tenkého střeva (tučná jídla).</a:t>
            </a:r>
          </a:p>
          <a:p>
            <a:pPr marL="0" indent="0">
              <a:buNone/>
            </a:pPr>
            <a:endParaRPr lang="cs-CZ" dirty="0"/>
          </a:p>
          <a:p>
            <a:r>
              <a:rPr lang="cs-CZ" dirty="0"/>
              <a:t>Nevhodné potraviny, které nadýmají:</a:t>
            </a:r>
          </a:p>
          <a:p>
            <a:r>
              <a:rPr lang="cs-CZ" dirty="0"/>
              <a:t>- luštěniny (fazole, hrách, sója),</a:t>
            </a:r>
          </a:p>
          <a:p>
            <a:r>
              <a:rPr lang="cs-CZ" dirty="0"/>
              <a:t>- mléko a mléčné výrobky (mléko, sýry, zmrzlina),</a:t>
            </a:r>
          </a:p>
          <a:p>
            <a:r>
              <a:rPr lang="cs-CZ" dirty="0"/>
              <a:t>- zelenina (brambory, brokolice, cibule, chřest, kapusta, květák, okurky, pastinák, rebarbora, ředkvičky),</a:t>
            </a:r>
          </a:p>
          <a:p>
            <a:r>
              <a:rPr lang="cs-CZ" dirty="0"/>
              <a:t>- ovoce (banány, hrozinky, jablka, meruňky, švestky).</a:t>
            </a:r>
          </a:p>
          <a:p>
            <a:r>
              <a:rPr lang="cs-CZ" dirty="0"/>
              <a:t>- pšeničné pečivo a cereálie,</a:t>
            </a:r>
          </a:p>
          <a:p>
            <a:r>
              <a:rPr lang="cs-CZ" dirty="0"/>
              <a:t>- tučné potraviny,</a:t>
            </a:r>
          </a:p>
          <a:p>
            <a:r>
              <a:rPr lang="cs-CZ" dirty="0"/>
              <a:t>- sycené nápoje. </a:t>
            </a:r>
          </a:p>
          <a:p>
            <a:endParaRPr lang="cs-CZ" dirty="0"/>
          </a:p>
        </p:txBody>
      </p:sp>
    </p:spTree>
    <p:extLst>
      <p:ext uri="{BB962C8B-B14F-4D97-AF65-F5344CB8AC3E}">
        <p14:creationId xmlns:p14="http://schemas.microsoft.com/office/powerpoint/2010/main" val="159173279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59E1B-19AC-4672-8940-C7BAF27806AA}"/>
              </a:ext>
            </a:extLst>
          </p:cNvPr>
          <p:cNvSpPr>
            <a:spLocks noGrp="1"/>
          </p:cNvSpPr>
          <p:nvPr>
            <p:ph type="title"/>
          </p:nvPr>
        </p:nvSpPr>
        <p:spPr/>
        <p:txBody>
          <a:bodyPr>
            <a:normAutofit fontScale="90000"/>
          </a:bodyPr>
          <a:lstStyle/>
          <a:p>
            <a:r>
              <a:rPr lang="cs-CZ" b="1" dirty="0"/>
              <a:t>Dieta při Crohnově chorobě nebo ulcerózní kolitidě</a:t>
            </a:r>
            <a:br>
              <a:rPr lang="cs-CZ" b="1" dirty="0"/>
            </a:br>
            <a:endParaRPr lang="cs-CZ" dirty="0"/>
          </a:p>
        </p:txBody>
      </p:sp>
      <p:sp>
        <p:nvSpPr>
          <p:cNvPr id="3" name="Zástupný symbol pro obsah 2">
            <a:extLst>
              <a:ext uri="{FF2B5EF4-FFF2-40B4-BE49-F238E27FC236}">
                <a16:creationId xmlns:a16="http://schemas.microsoft.com/office/drawing/2014/main" id="{6F419E88-31BF-44DE-AA56-4C25BE8C37AB}"/>
              </a:ext>
            </a:extLst>
          </p:cNvPr>
          <p:cNvSpPr>
            <a:spLocks noGrp="1"/>
          </p:cNvSpPr>
          <p:nvPr>
            <p:ph idx="1"/>
          </p:nvPr>
        </p:nvSpPr>
        <p:spPr>
          <a:xfrm>
            <a:off x="-1" y="1825625"/>
            <a:ext cx="12099471" cy="4893582"/>
          </a:xfrm>
        </p:spPr>
        <p:txBody>
          <a:bodyPr>
            <a:normAutofit fontScale="55000" lnSpcReduction="20000"/>
          </a:bodyPr>
          <a:lstStyle/>
          <a:p>
            <a:r>
              <a:rPr lang="cs-CZ" dirty="0"/>
              <a:t>Z výživového hlediska jsou nemocní ohrožení nedostatkem energie, sníženým přísunem bílkovin, nedostatkem vitaminů a minerálních látek. </a:t>
            </a:r>
          </a:p>
          <a:p>
            <a:pPr marL="0" indent="0">
              <a:buNone/>
            </a:pPr>
            <a:endParaRPr lang="cs-CZ" dirty="0"/>
          </a:p>
          <a:p>
            <a:r>
              <a:rPr lang="cs-CZ" dirty="0"/>
              <a:t>Dietní postup při Crohnově chorobě nebo ulcerózní kolitidě:</a:t>
            </a:r>
          </a:p>
          <a:p>
            <a:r>
              <a:rPr lang="cs-CZ" dirty="0"/>
              <a:t>- Při akutní atace nemoci se aplikuje pouze parenterální výživa.</a:t>
            </a:r>
          </a:p>
          <a:p>
            <a:r>
              <a:rPr lang="cs-CZ" dirty="0"/>
              <a:t>- Postupná realimentace, začínáme kašovitou šetřící dietou s mírným omezením </a:t>
            </a:r>
          </a:p>
          <a:p>
            <a:r>
              <a:rPr lang="cs-CZ" dirty="0"/>
              <a:t>tuků č. 4.  Dieta má </a:t>
            </a:r>
            <a:r>
              <a:rPr lang="cs-CZ" dirty="0" err="1"/>
              <a:t>protiprůjmový</a:t>
            </a:r>
            <a:r>
              <a:rPr lang="cs-CZ" dirty="0"/>
              <a:t> charakter.</a:t>
            </a:r>
          </a:p>
          <a:p>
            <a:r>
              <a:rPr lang="cs-CZ" dirty="0"/>
              <a:t>- Při postižení tenkého střeva může dojít k intoleranci laktózy, proto raději zařazujeme kysané mléčné výrobky (tvaroh, jogurt, sýry) než mléko a mléčné kaše.</a:t>
            </a:r>
          </a:p>
          <a:p>
            <a:r>
              <a:rPr lang="cs-CZ" dirty="0"/>
              <a:t>- Bezezbytková šetřící dieta s dostatkem bílkovin při průjmech, abychom snížili rychlost vyprazdňování a tím prodloužili dobu vstřebávání živin.</a:t>
            </a:r>
          </a:p>
          <a:p>
            <a:r>
              <a:rPr lang="cs-CZ" dirty="0"/>
              <a:t>- Nemocní mají sníženou chuť k jídlu. A proto příjem potravy je nedostatečný. Malnutrici předcházíme nejlépe aplikací enterální výživy.</a:t>
            </a:r>
          </a:p>
          <a:p>
            <a:r>
              <a:rPr lang="cs-CZ" dirty="0"/>
              <a:t>- Důležité je doplnění vitaminů a minerálů, hlavně K, Ca, Mg.</a:t>
            </a:r>
          </a:p>
          <a:p>
            <a:r>
              <a:rPr lang="cs-CZ" dirty="0"/>
              <a:t>- Při zklidnění u ulcerózní kolitidy, se po odeznění průjmů někdy podává šetřící dieta s mírným omezením tuků a normální úpravou ovoce, zeleniny, brambor, aby obsahovala vlákninu.</a:t>
            </a:r>
          </a:p>
          <a:p>
            <a:pPr marL="0" indent="0">
              <a:buNone/>
            </a:pPr>
            <a:r>
              <a:rPr lang="cs-CZ" dirty="0"/>
              <a:t> </a:t>
            </a:r>
          </a:p>
          <a:p>
            <a:r>
              <a:rPr lang="cs-CZ" dirty="0"/>
              <a:t>V klidové fázi je prospěšné držet se diety s vysokým obsahem vlákniny (celozrnné pečivo, obiloviny, ovoce, zelenina, luštěniny). Problémy může způsobit konzumace mléka, vajec, droždí, pšenice, kukuřice, banánů, rajčat a vína.  Nutné je vyřadit potraviny, které působí potíže.</a:t>
            </a:r>
          </a:p>
          <a:p>
            <a:endParaRPr lang="cs-CZ" dirty="0"/>
          </a:p>
        </p:txBody>
      </p:sp>
    </p:spTree>
    <p:extLst>
      <p:ext uri="{BB962C8B-B14F-4D97-AF65-F5344CB8AC3E}">
        <p14:creationId xmlns:p14="http://schemas.microsoft.com/office/powerpoint/2010/main" val="66796986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551A241-7DCC-4923-B511-C2642F12DB02}"/>
              </a:ext>
            </a:extLst>
          </p:cNvPr>
          <p:cNvSpPr>
            <a:spLocks noGrp="1"/>
          </p:cNvSpPr>
          <p:nvPr>
            <p:ph type="title"/>
          </p:nvPr>
        </p:nvSpPr>
        <p:spPr/>
        <p:txBody>
          <a:bodyPr/>
          <a:lstStyle/>
          <a:p>
            <a:r>
              <a:rPr lang="cs-CZ" b="1" dirty="0"/>
              <a:t>Dieta při průjmu</a:t>
            </a:r>
            <a:br>
              <a:rPr lang="cs-CZ" dirty="0"/>
            </a:br>
            <a:endParaRPr lang="cs-CZ" dirty="0"/>
          </a:p>
        </p:txBody>
      </p:sp>
      <p:sp>
        <p:nvSpPr>
          <p:cNvPr id="3" name="Zástupný symbol pro obsah 2">
            <a:extLst>
              <a:ext uri="{FF2B5EF4-FFF2-40B4-BE49-F238E27FC236}">
                <a16:creationId xmlns:a16="http://schemas.microsoft.com/office/drawing/2014/main" id="{521F8090-B7DD-4160-B6E3-49384FA12CB8}"/>
              </a:ext>
            </a:extLst>
          </p:cNvPr>
          <p:cNvSpPr>
            <a:spLocks noGrp="1"/>
          </p:cNvSpPr>
          <p:nvPr>
            <p:ph sz="half" idx="1"/>
          </p:nvPr>
        </p:nvSpPr>
        <p:spPr>
          <a:xfrm>
            <a:off x="97971" y="955221"/>
            <a:ext cx="5921830" cy="5902779"/>
          </a:xfrm>
        </p:spPr>
        <p:txBody>
          <a:bodyPr>
            <a:normAutofit fontScale="32500" lnSpcReduction="20000"/>
          </a:bodyPr>
          <a:lstStyle/>
          <a:p>
            <a:r>
              <a:rPr lang="cs-CZ" dirty="0"/>
              <a:t>Při těžším a déletrvajícím průjmu hrozí ztráta tekutin, minerálních látek, vitaminů i stopových prvků.  V akutní fázi je potřeba vynechat pevnou stravu a nahradit ji tekutou. Kvůli nebezpečí nerovnováhy minerálních látek nebo dehydratace je vždy nutné poradit se s lékařem. V případě doporučení diety je nutné dodržovat níže uvedené zásady. </a:t>
            </a:r>
          </a:p>
          <a:p>
            <a:r>
              <a:rPr lang="cs-CZ" dirty="0"/>
              <a:t> </a:t>
            </a:r>
          </a:p>
          <a:p>
            <a:r>
              <a:rPr lang="cs-CZ" dirty="0"/>
              <a:t>Hlavní dietní zásady:</a:t>
            </a:r>
          </a:p>
          <a:p>
            <a:r>
              <a:rPr lang="cs-CZ" dirty="0"/>
              <a:t>- jíst pomalu a v klidu,</a:t>
            </a:r>
          </a:p>
          <a:p>
            <a:r>
              <a:rPr lang="cs-CZ" dirty="0"/>
              <a:t>- jíst během dne malé porce jídla, častěji, v intervalech 2 – 3 hodiny,</a:t>
            </a:r>
          </a:p>
          <a:p>
            <a:r>
              <a:rPr lang="cs-CZ" dirty="0"/>
              <a:t>- odstranit viditelný tuk z potravin,</a:t>
            </a:r>
          </a:p>
          <a:p>
            <a:r>
              <a:rPr lang="cs-CZ" dirty="0"/>
              <a:t>- konzumovat nízkotučné mléčné výrobky,</a:t>
            </a:r>
          </a:p>
          <a:p>
            <a:r>
              <a:rPr lang="cs-CZ" dirty="0"/>
              <a:t>- jíst potraviny bohaté na vlákninu,</a:t>
            </a:r>
          </a:p>
          <a:p>
            <a:r>
              <a:rPr lang="cs-CZ" dirty="0"/>
              <a:t>- vyhýbat se smaženým jídlům,</a:t>
            </a:r>
          </a:p>
          <a:p>
            <a:r>
              <a:rPr lang="cs-CZ" dirty="0"/>
              <a:t>- pokrmy připravovat dušením, vařením, případně pečením,</a:t>
            </a:r>
          </a:p>
          <a:p>
            <a:r>
              <a:rPr lang="cs-CZ" dirty="0"/>
              <a:t>- vyvarovat se ostrým a pálivým jídlům,</a:t>
            </a:r>
          </a:p>
          <a:p>
            <a:r>
              <a:rPr lang="cs-CZ" dirty="0"/>
              <a:t>- zajistit dostatečný příjem tekutin. </a:t>
            </a:r>
          </a:p>
          <a:p>
            <a:r>
              <a:rPr lang="cs-CZ" dirty="0"/>
              <a:t> </a:t>
            </a:r>
          </a:p>
          <a:p>
            <a:r>
              <a:rPr lang="cs-CZ" dirty="0"/>
              <a:t>Vhodné potraviny: </a:t>
            </a:r>
          </a:p>
          <a:p>
            <a:r>
              <a:rPr lang="cs-CZ" dirty="0"/>
              <a:t>- mléčné výrobky (polotučné a nízkotučné),</a:t>
            </a:r>
          </a:p>
          <a:p>
            <a:r>
              <a:rPr lang="cs-CZ" dirty="0"/>
              <a:t>- obiloviny (</a:t>
            </a:r>
            <a:r>
              <a:rPr lang="cs-CZ" dirty="0" err="1"/>
              <a:t>celozrné</a:t>
            </a:r>
            <a:r>
              <a:rPr lang="cs-CZ" dirty="0"/>
              <a:t> pečivo – žitné, pšeničné),</a:t>
            </a:r>
          </a:p>
          <a:p>
            <a:r>
              <a:rPr lang="cs-CZ" dirty="0"/>
              <a:t>- ovoce, zelenina (čerstvá, mražená, nakládaná),</a:t>
            </a:r>
          </a:p>
          <a:p>
            <a:r>
              <a:rPr lang="cs-CZ" dirty="0"/>
              <a:t>- ovocné a zeleninové šťávy,</a:t>
            </a:r>
          </a:p>
          <a:p>
            <a:r>
              <a:rPr lang="cs-CZ" dirty="0"/>
              <a:t>- ořechy a fazole,</a:t>
            </a:r>
          </a:p>
          <a:p>
            <a:r>
              <a:rPr lang="cs-CZ" dirty="0"/>
              <a:t>- maso (drůbež, zvěřina),</a:t>
            </a:r>
          </a:p>
          <a:p>
            <a:r>
              <a:rPr lang="cs-CZ" dirty="0"/>
              <a:t>- ryby (dušené, vařené, ve vlastní šťávě),</a:t>
            </a:r>
          </a:p>
          <a:p>
            <a:r>
              <a:rPr lang="cs-CZ" dirty="0"/>
              <a:t>- tuky a ochucovadla v minimálním množství (máslo, smetana, šlehačka, rostlinné oleje),</a:t>
            </a:r>
          </a:p>
          <a:p>
            <a:r>
              <a:rPr lang="cs-CZ" dirty="0"/>
              <a:t>- domácí ovocné moučníky,</a:t>
            </a:r>
          </a:p>
          <a:p>
            <a:r>
              <a:rPr lang="cs-CZ" dirty="0"/>
              <a:t>- nápoje (teplé, neslazené, minerální vody),</a:t>
            </a:r>
          </a:p>
          <a:p>
            <a:r>
              <a:rPr lang="cs-CZ" dirty="0"/>
              <a:t>- ostatní (med, kakao, marmeláda, kvasnice, bylinky, ocet aj.).</a:t>
            </a:r>
          </a:p>
          <a:p>
            <a:pPr marL="0" indent="0">
              <a:buNone/>
            </a:pPr>
            <a:endParaRPr lang="cs-CZ" dirty="0"/>
          </a:p>
          <a:p>
            <a:pPr marL="0" indent="0">
              <a:buNone/>
            </a:pPr>
            <a:endParaRPr lang="cs-CZ" dirty="0"/>
          </a:p>
          <a:p>
            <a:endParaRPr lang="cs-CZ" dirty="0"/>
          </a:p>
        </p:txBody>
      </p:sp>
      <p:sp>
        <p:nvSpPr>
          <p:cNvPr id="5" name="Zástupný symbol pro obsah 4">
            <a:extLst>
              <a:ext uri="{FF2B5EF4-FFF2-40B4-BE49-F238E27FC236}">
                <a16:creationId xmlns:a16="http://schemas.microsoft.com/office/drawing/2014/main" id="{F8D82CC2-14DC-453E-B3C8-46030EBD7552}"/>
              </a:ext>
            </a:extLst>
          </p:cNvPr>
          <p:cNvSpPr>
            <a:spLocks noGrp="1"/>
          </p:cNvSpPr>
          <p:nvPr>
            <p:ph sz="half" idx="2"/>
          </p:nvPr>
        </p:nvSpPr>
        <p:spPr>
          <a:xfrm>
            <a:off x="6172200" y="873578"/>
            <a:ext cx="5181600" cy="5804807"/>
          </a:xfrm>
        </p:spPr>
        <p:txBody>
          <a:bodyPr>
            <a:normAutofit fontScale="32500" lnSpcReduction="20000"/>
          </a:bodyPr>
          <a:lstStyle/>
          <a:p>
            <a:r>
              <a:rPr lang="cs-CZ" sz="4300" dirty="0"/>
              <a:t>Nevhodné potraviny:</a:t>
            </a:r>
          </a:p>
          <a:p>
            <a:r>
              <a:rPr lang="cs-CZ" sz="4300" dirty="0"/>
              <a:t>- mléčné výrobky (plnotučné),</a:t>
            </a:r>
          </a:p>
          <a:p>
            <a:r>
              <a:rPr lang="cs-CZ" sz="4300" dirty="0"/>
              <a:t>- obiloviny (průmyslově vyráběné sušenky, koláče, těstoviny a rýže s tučnými omáčkami),</a:t>
            </a:r>
          </a:p>
          <a:p>
            <a:r>
              <a:rPr lang="cs-CZ" sz="4300" dirty="0"/>
              <a:t>- zelenina (vařená s tučnými omáčkami, smažená zelenina, fazole),</a:t>
            </a:r>
          </a:p>
          <a:p>
            <a:r>
              <a:rPr lang="cs-CZ" sz="4300" dirty="0"/>
              <a:t>- maso (červené, smažené, uzené, uzeniny, polotovary, vnitřnosti),</a:t>
            </a:r>
          </a:p>
          <a:p>
            <a:r>
              <a:rPr lang="cs-CZ" sz="4300" dirty="0"/>
              <a:t>- ryby (smažené, uzené, sardinky v oleji),</a:t>
            </a:r>
          </a:p>
          <a:p>
            <a:r>
              <a:rPr lang="cs-CZ" sz="4300" dirty="0"/>
              <a:t>- tuky (živočišné tuky, palmový olej, glutamát, sýrové omáčky, tučné dresinky, brambůrky),</a:t>
            </a:r>
          </a:p>
          <a:p>
            <a:r>
              <a:rPr lang="cs-CZ" sz="4300" dirty="0"/>
              <a:t>- nápoje (studené, káva, černý čaj, sycená voda, alkohol, slazené limonády),</a:t>
            </a:r>
          </a:p>
          <a:p>
            <a:r>
              <a:rPr lang="cs-CZ" sz="4300" dirty="0"/>
              <a:t>- ostatní (kečup, čili omáčka, tatarská omáčka aj.).</a:t>
            </a:r>
          </a:p>
          <a:p>
            <a:endParaRPr lang="cs-CZ" dirty="0"/>
          </a:p>
        </p:txBody>
      </p:sp>
    </p:spTree>
    <p:extLst>
      <p:ext uri="{BB962C8B-B14F-4D97-AF65-F5344CB8AC3E}">
        <p14:creationId xmlns:p14="http://schemas.microsoft.com/office/powerpoint/2010/main" val="147095490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A5E1C17-D70D-4879-B92F-75EEE99F1036}"/>
              </a:ext>
            </a:extLst>
          </p:cNvPr>
          <p:cNvSpPr>
            <a:spLocks noGrp="1"/>
          </p:cNvSpPr>
          <p:nvPr>
            <p:ph type="title"/>
          </p:nvPr>
        </p:nvSpPr>
        <p:spPr/>
        <p:txBody>
          <a:bodyPr/>
          <a:lstStyle/>
          <a:p>
            <a:r>
              <a:rPr lang="cs-CZ" b="1" dirty="0"/>
              <a:t>Dieta při zácpě</a:t>
            </a:r>
            <a:br>
              <a:rPr lang="cs-CZ" dirty="0"/>
            </a:br>
            <a:endParaRPr lang="cs-CZ" dirty="0"/>
          </a:p>
        </p:txBody>
      </p:sp>
      <p:sp>
        <p:nvSpPr>
          <p:cNvPr id="6" name="Zástupný symbol pro obsah 5">
            <a:extLst>
              <a:ext uri="{FF2B5EF4-FFF2-40B4-BE49-F238E27FC236}">
                <a16:creationId xmlns:a16="http://schemas.microsoft.com/office/drawing/2014/main" id="{1A7FC78E-3CDC-48F0-B14F-DD3C20392550}"/>
              </a:ext>
            </a:extLst>
          </p:cNvPr>
          <p:cNvSpPr>
            <a:spLocks noGrp="1"/>
          </p:cNvSpPr>
          <p:nvPr>
            <p:ph idx="1"/>
          </p:nvPr>
        </p:nvSpPr>
        <p:spPr/>
        <p:txBody>
          <a:bodyPr>
            <a:normAutofit fontScale="55000" lnSpcReduction="20000"/>
          </a:bodyPr>
          <a:lstStyle/>
          <a:p>
            <a:r>
              <a:rPr lang="cs-CZ" dirty="0"/>
              <a:t>Strava při zácpě musí obsahovat dostatek vlákniny, která nabobtnává ve střevě, zvětšuje tím objem stolice, podporuje činnost střeva a urychluje tím střevní pasáž. Vláknina je obsažena jenom v potravinách rostlinného původu. Celkový doporučený obsah vlákniny je pro dospělého přibližně 30 gramů denně. Potraviny, které podporují trávicí proces, jsou jogurty, kefír, kyselé mléko i ovocné šťávy.</a:t>
            </a:r>
          </a:p>
          <a:p>
            <a:endParaRPr lang="cs-CZ" dirty="0"/>
          </a:p>
          <a:p>
            <a:r>
              <a:rPr lang="cs-CZ" dirty="0"/>
              <a:t>Hlavní dietní zásady:</a:t>
            </a:r>
          </a:p>
          <a:p>
            <a:r>
              <a:rPr lang="cs-CZ" dirty="0"/>
              <a:t>- zvýšit obsah vlákniny (</a:t>
            </a:r>
            <a:r>
              <a:rPr lang="cs-CZ" dirty="0" err="1"/>
              <a:t>celozrné</a:t>
            </a:r>
            <a:r>
              <a:rPr lang="cs-CZ" dirty="0"/>
              <a:t> obilné výrobky a otruby, celozrnný chléb, zelenina, čerstvé ovoce se slupkou, sušené ovoce aj.),</a:t>
            </a:r>
          </a:p>
          <a:p>
            <a:r>
              <a:rPr lang="cs-CZ" dirty="0"/>
              <a:t>- omezit příjem tuků, používat olivový olej,</a:t>
            </a:r>
          </a:p>
          <a:p>
            <a:r>
              <a:rPr lang="cs-CZ" dirty="0"/>
              <a:t>- doporučují se jíst luštěniny, ořechy,</a:t>
            </a:r>
          </a:p>
          <a:p>
            <a:r>
              <a:rPr lang="cs-CZ" dirty="0"/>
              <a:t>- dostatečný příjem tekutin. </a:t>
            </a:r>
          </a:p>
          <a:p>
            <a:r>
              <a:rPr lang="cs-CZ" dirty="0"/>
              <a:t> </a:t>
            </a:r>
          </a:p>
          <a:p>
            <a:r>
              <a:rPr lang="cs-CZ" dirty="0"/>
              <a:t>Režimová opatření:</a:t>
            </a:r>
          </a:p>
          <a:p>
            <a:r>
              <a:rPr lang="cs-CZ" dirty="0"/>
              <a:t>- zvýšit příjem vlákniny,</a:t>
            </a:r>
          </a:p>
          <a:p>
            <a:r>
              <a:rPr lang="cs-CZ" dirty="0"/>
              <a:t>- příjem minimálně 1,5–2 l tekutin denně,</a:t>
            </a:r>
          </a:p>
          <a:p>
            <a:r>
              <a:rPr lang="cs-CZ" dirty="0"/>
              <a:t>- zvýšit fyzickou aktivitu, význam má i delší chůze.</a:t>
            </a:r>
          </a:p>
          <a:p>
            <a:endParaRPr lang="cs-CZ" dirty="0"/>
          </a:p>
          <a:p>
            <a:pPr marL="0" indent="0">
              <a:buNone/>
            </a:pPr>
            <a:endParaRPr lang="cs-CZ" dirty="0"/>
          </a:p>
        </p:txBody>
      </p:sp>
    </p:spTree>
    <p:extLst>
      <p:ext uri="{BB962C8B-B14F-4D97-AF65-F5344CB8AC3E}">
        <p14:creationId xmlns:p14="http://schemas.microsoft.com/office/powerpoint/2010/main" val="20886722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C2FFD-F870-45EF-B7BF-0D28737EF70A}"/>
              </a:ext>
            </a:extLst>
          </p:cNvPr>
          <p:cNvSpPr>
            <a:spLocks noGrp="1"/>
          </p:cNvSpPr>
          <p:nvPr>
            <p:ph type="title"/>
          </p:nvPr>
        </p:nvSpPr>
        <p:spPr/>
        <p:txBody>
          <a:bodyPr/>
          <a:lstStyle/>
          <a:p>
            <a:r>
              <a:rPr lang="cs-CZ" b="1" dirty="0"/>
              <a:t>Dieta po operaci střev</a:t>
            </a:r>
            <a:br>
              <a:rPr lang="cs-CZ" dirty="0"/>
            </a:br>
            <a:endParaRPr lang="cs-CZ" dirty="0"/>
          </a:p>
        </p:txBody>
      </p:sp>
      <p:sp>
        <p:nvSpPr>
          <p:cNvPr id="3" name="Zástupný symbol pro obsah 2">
            <a:extLst>
              <a:ext uri="{FF2B5EF4-FFF2-40B4-BE49-F238E27FC236}">
                <a16:creationId xmlns:a16="http://schemas.microsoft.com/office/drawing/2014/main" id="{51E0F612-1259-4F3E-A3B5-567B181BAF74}"/>
              </a:ext>
            </a:extLst>
          </p:cNvPr>
          <p:cNvSpPr>
            <a:spLocks noGrp="1"/>
          </p:cNvSpPr>
          <p:nvPr>
            <p:ph idx="1"/>
          </p:nvPr>
        </p:nvSpPr>
        <p:spPr>
          <a:xfrm>
            <a:off x="212271" y="1825625"/>
            <a:ext cx="11838215" cy="4901746"/>
          </a:xfrm>
        </p:spPr>
        <p:txBody>
          <a:bodyPr>
            <a:normAutofit fontScale="85000" lnSpcReduction="20000"/>
          </a:bodyPr>
          <a:lstStyle/>
          <a:p>
            <a:r>
              <a:rPr lang="cs-CZ" dirty="0"/>
              <a:t>Po operaci střev zatěžujeme pacienty obvykle postupně tekutou, kašovitou a šetřící dietou. Sledujeme rozvoj peristaltiky a obnovení střevní pasáže. </a:t>
            </a:r>
          </a:p>
          <a:p>
            <a:endParaRPr lang="cs-CZ" dirty="0"/>
          </a:p>
          <a:p>
            <a:r>
              <a:rPr lang="cs-CZ" dirty="0"/>
              <a:t>Dietní zásady po operaci střev jsou velmi individuální, závisí na typu operačního výkonu. K hlavním zásadám patří:</a:t>
            </a:r>
          </a:p>
          <a:p>
            <a:r>
              <a:rPr lang="cs-CZ" dirty="0"/>
              <a:t>- aplikace parenterální výživy (1 – 3 týdny po operačním zákroku),</a:t>
            </a:r>
          </a:p>
          <a:p>
            <a:r>
              <a:rPr lang="cs-CZ" dirty="0"/>
              <a:t>- podáváme málo slazený čaj, bujon,</a:t>
            </a:r>
          </a:p>
          <a:p>
            <a:r>
              <a:rPr lang="cs-CZ" dirty="0"/>
              <a:t>- vhodná je aplikace enterální výživy,</a:t>
            </a:r>
          </a:p>
          <a:p>
            <a:r>
              <a:rPr lang="cs-CZ" dirty="0"/>
              <a:t>- podle typu onemocnění přecházíme na kašovitou šetřící dietu s omezením tuků, nebo šetřící dietu,</a:t>
            </a:r>
          </a:p>
          <a:p>
            <a:r>
              <a:rPr lang="cs-CZ" dirty="0"/>
              <a:t>- nakonec přecházíme na tuhou stravu – bezezbytkovou šetřící dietu,</a:t>
            </a:r>
          </a:p>
          <a:p>
            <a:r>
              <a:rPr lang="cs-CZ" dirty="0"/>
              <a:t>- je vhodné eliminovat podávání nápojů od tuhé stravy,</a:t>
            </a:r>
          </a:p>
          <a:p>
            <a:r>
              <a:rPr lang="cs-CZ" dirty="0"/>
              <a:t>- přizpůsobujeme výběr mléčných potravin  pacientovi.</a:t>
            </a:r>
          </a:p>
          <a:p>
            <a:endParaRPr lang="cs-CZ" dirty="0"/>
          </a:p>
        </p:txBody>
      </p:sp>
    </p:spTree>
    <p:extLst>
      <p:ext uri="{BB962C8B-B14F-4D97-AF65-F5344CB8AC3E}">
        <p14:creationId xmlns:p14="http://schemas.microsoft.com/office/powerpoint/2010/main" val="36424039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B83BCB-BEDA-4805-BA7A-EA7C4A035CC1}"/>
              </a:ext>
            </a:extLst>
          </p:cNvPr>
          <p:cNvSpPr>
            <a:spLocks noGrp="1"/>
          </p:cNvSpPr>
          <p:nvPr>
            <p:ph type="title"/>
          </p:nvPr>
        </p:nvSpPr>
        <p:spPr/>
        <p:txBody>
          <a:bodyPr/>
          <a:lstStyle/>
          <a:p>
            <a:r>
              <a:rPr lang="cs-CZ" b="1" dirty="0"/>
              <a:t>Bezezbytková dieta</a:t>
            </a:r>
            <a:br>
              <a:rPr lang="cs-CZ" dirty="0"/>
            </a:br>
            <a:endParaRPr lang="cs-CZ" dirty="0"/>
          </a:p>
        </p:txBody>
      </p:sp>
      <p:sp>
        <p:nvSpPr>
          <p:cNvPr id="3" name="Zástupný symbol pro obsah 2">
            <a:extLst>
              <a:ext uri="{FF2B5EF4-FFF2-40B4-BE49-F238E27FC236}">
                <a16:creationId xmlns:a16="http://schemas.microsoft.com/office/drawing/2014/main" id="{1CCBA2EA-B911-4553-9120-A3D8471971DC}"/>
              </a:ext>
            </a:extLst>
          </p:cNvPr>
          <p:cNvSpPr>
            <a:spLocks noGrp="1"/>
          </p:cNvSpPr>
          <p:nvPr>
            <p:ph idx="1"/>
          </p:nvPr>
        </p:nvSpPr>
        <p:spPr>
          <a:xfrm>
            <a:off x="187779" y="1825624"/>
            <a:ext cx="11838214" cy="4926239"/>
          </a:xfrm>
        </p:spPr>
        <p:txBody>
          <a:bodyPr>
            <a:normAutofit/>
          </a:bodyPr>
          <a:lstStyle/>
          <a:p>
            <a:r>
              <a:rPr lang="cs-CZ" dirty="0"/>
              <a:t>- nedoporučuje se smažení, dráždivé druhy koření, alkohol, pokrmy s přepálenými</a:t>
            </a:r>
          </a:p>
          <a:p>
            <a:r>
              <a:rPr lang="cs-CZ" dirty="0"/>
              <a:t>- tuky,</a:t>
            </a:r>
          </a:p>
          <a:p>
            <a:r>
              <a:rPr lang="cs-CZ" dirty="0"/>
              <a:t>- ze stravy vyloučit hrubou vlákninu – (celozrnné pečivo, luštěniny, nadýmavé druhy zeleniny),</a:t>
            </a:r>
          </a:p>
          <a:p>
            <a:r>
              <a:rPr lang="cs-CZ" dirty="0"/>
              <a:t>- ovoce, zelenina a brambory co nejvíc mechanicky upravit,</a:t>
            </a:r>
          </a:p>
          <a:p>
            <a:r>
              <a:rPr lang="cs-CZ" dirty="0"/>
              <a:t>- jíst ovoce bez tvrdých slupek a zrníček,</a:t>
            </a:r>
          </a:p>
          <a:p>
            <a:r>
              <a:rPr lang="cs-CZ" dirty="0"/>
              <a:t>- jíst libové maso,</a:t>
            </a:r>
          </a:p>
          <a:p>
            <a:r>
              <a:rPr lang="cs-CZ" dirty="0"/>
              <a:t>- jíst mléčné výrobky s obsahem tuku do 40 %,</a:t>
            </a:r>
          </a:p>
          <a:p>
            <a:r>
              <a:rPr lang="cs-CZ" dirty="0"/>
              <a:t>- vejce konzumovat v rámci připravených jídel.</a:t>
            </a:r>
          </a:p>
          <a:p>
            <a:endParaRPr lang="cs-CZ" dirty="0"/>
          </a:p>
        </p:txBody>
      </p:sp>
    </p:spTree>
    <p:extLst>
      <p:ext uri="{BB962C8B-B14F-4D97-AF65-F5344CB8AC3E}">
        <p14:creationId xmlns:p14="http://schemas.microsoft.com/office/powerpoint/2010/main" val="147357314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8CB51-725F-4B35-B93F-3B18A5616062}"/>
              </a:ext>
            </a:extLst>
          </p:cNvPr>
          <p:cNvSpPr>
            <a:spLocks noGrp="1"/>
          </p:cNvSpPr>
          <p:nvPr>
            <p:ph type="title"/>
          </p:nvPr>
        </p:nvSpPr>
        <p:spPr/>
        <p:txBody>
          <a:bodyPr>
            <a:normAutofit fontScale="90000"/>
          </a:bodyPr>
          <a:lstStyle/>
          <a:p>
            <a:br>
              <a:rPr lang="cs-CZ" dirty="0"/>
            </a:br>
            <a:r>
              <a:rPr lang="cs-CZ" b="1" dirty="0"/>
              <a:t>Dieta při </a:t>
            </a:r>
            <a:r>
              <a:rPr lang="cs-CZ" b="1" dirty="0" err="1"/>
              <a:t>celiakii</a:t>
            </a:r>
            <a:br>
              <a:rPr lang="cs-CZ" dirty="0"/>
            </a:br>
            <a:endParaRPr lang="cs-CZ" dirty="0"/>
          </a:p>
        </p:txBody>
      </p:sp>
      <p:sp>
        <p:nvSpPr>
          <p:cNvPr id="3" name="Zástupný symbol pro obsah 2">
            <a:extLst>
              <a:ext uri="{FF2B5EF4-FFF2-40B4-BE49-F238E27FC236}">
                <a16:creationId xmlns:a16="http://schemas.microsoft.com/office/drawing/2014/main" id="{F2FB6BE8-D656-49FD-924B-52DB32C9472E}"/>
              </a:ext>
            </a:extLst>
          </p:cNvPr>
          <p:cNvSpPr>
            <a:spLocks noGrp="1"/>
          </p:cNvSpPr>
          <p:nvPr>
            <p:ph idx="1"/>
          </p:nvPr>
        </p:nvSpPr>
        <p:spPr>
          <a:xfrm>
            <a:off x="130629" y="1265464"/>
            <a:ext cx="11854542" cy="5404757"/>
          </a:xfrm>
        </p:spPr>
        <p:txBody>
          <a:bodyPr>
            <a:normAutofit fontScale="40000" lnSpcReduction="20000"/>
          </a:bodyPr>
          <a:lstStyle/>
          <a:p>
            <a:r>
              <a:rPr lang="cs-CZ" dirty="0"/>
              <a:t>Příčinou </a:t>
            </a:r>
            <a:r>
              <a:rPr lang="cs-CZ" dirty="0" err="1"/>
              <a:t>celiakie</a:t>
            </a:r>
            <a:r>
              <a:rPr lang="cs-CZ" dirty="0"/>
              <a:t> je přecitlivělost na lepek. Bezlepková dieta se vyznačuje absolutním vyloučením nápojů, surovin a výrobku, které obsahuji pšenici, žito, ječmen či oves. Lepek není bezpečně obsažen v mase, ovoci, zelenině, mléčných výrobcích a ve vejcích. Strava </a:t>
            </a:r>
            <a:r>
              <a:rPr lang="cs-CZ" dirty="0" err="1"/>
              <a:t>celiaka</a:t>
            </a:r>
            <a:r>
              <a:rPr lang="cs-CZ" dirty="0"/>
              <a:t> musí být bezlepková, pestrá, plnohodnotná, bohatá na minerální látky, vitamíny apod. Stravu je vhodné doplňovat o vápník.</a:t>
            </a:r>
          </a:p>
          <a:p>
            <a:pPr marL="0" indent="0">
              <a:buNone/>
            </a:pPr>
            <a:endParaRPr lang="cs-CZ" dirty="0"/>
          </a:p>
          <a:p>
            <a:r>
              <a:rPr lang="cs-CZ" dirty="0"/>
              <a:t>Pravidla diety při </a:t>
            </a:r>
            <a:r>
              <a:rPr lang="cs-CZ" dirty="0" err="1"/>
              <a:t>celiakii</a:t>
            </a:r>
            <a:r>
              <a:rPr lang="cs-CZ" dirty="0"/>
              <a:t>:</a:t>
            </a:r>
          </a:p>
          <a:p>
            <a:r>
              <a:rPr lang="cs-CZ" dirty="0"/>
              <a:t>1. Eliminovat z potravy všechny potraviny obsahující lepek a všechny výrobky z nich.</a:t>
            </a:r>
          </a:p>
          <a:p>
            <a:r>
              <a:rPr lang="cs-CZ" dirty="0"/>
              <a:t>2. Nahradit zakázané obiloviny bramborami, kukuřici, rýží, bramborovým a kukuřičným škrobem, sójou, amarantovou moukou a dalšími bezlepkovými potravinami.</a:t>
            </a:r>
          </a:p>
          <a:p>
            <a:r>
              <a:rPr lang="cs-CZ" dirty="0"/>
              <a:t>3. Strava by zpočátku měla mít šetřící a </a:t>
            </a:r>
            <a:r>
              <a:rPr lang="cs-CZ" dirty="0" err="1"/>
              <a:t>protiprůjmový</a:t>
            </a:r>
            <a:r>
              <a:rPr lang="cs-CZ" dirty="0"/>
              <a:t> charakter. Je potřebné mírně omezovat tuky, vybírat netučná jídla a nesmažit. Později, kdy dochází k uklidnění, můžeme připravovat bezlepkovou dietu s normální technologickou úpravou.</a:t>
            </a:r>
          </a:p>
          <a:p>
            <a:r>
              <a:rPr lang="cs-CZ" dirty="0"/>
              <a:t>4. Dieta se nesmí přerušit, pouze na doporučení lékaře. V dospělosti se musí obvykle dodržovat celoživotně, u dětí v období adolescence příznaky alergie někdy vymizí.</a:t>
            </a:r>
          </a:p>
          <a:p>
            <a:pPr marL="0" indent="0">
              <a:buNone/>
            </a:pPr>
            <a:endParaRPr lang="cs-CZ" dirty="0"/>
          </a:p>
          <a:p>
            <a:r>
              <a:rPr lang="cs-CZ" dirty="0"/>
              <a:t>Povolené potraviny pro bezlepkovou dietu:</a:t>
            </a:r>
          </a:p>
          <a:p>
            <a:r>
              <a:rPr lang="cs-CZ" b="1" dirty="0"/>
              <a:t>Amarant</a:t>
            </a:r>
            <a:r>
              <a:rPr lang="cs-CZ" dirty="0"/>
              <a:t> – amarantová mouka, amarantové těstoviny, křupky, sušenky.</a:t>
            </a:r>
          </a:p>
          <a:p>
            <a:r>
              <a:rPr lang="cs-CZ" b="1" dirty="0"/>
              <a:t>Brambory </a:t>
            </a:r>
            <a:r>
              <a:rPr lang="cs-CZ" dirty="0"/>
              <a:t>– vařené, pečené, bramborová kaše, bramborová mouka, bramborová vláknina a škroby.</a:t>
            </a:r>
          </a:p>
          <a:p>
            <a:r>
              <a:rPr lang="cs-CZ" b="1" dirty="0"/>
              <a:t>Kukuřice </a:t>
            </a:r>
            <a:r>
              <a:rPr lang="cs-CZ" dirty="0"/>
              <a:t>– kukuřičné lupínky, těstoviny, kukuřičná mouka, krupice, popcorn apod. </a:t>
            </a:r>
          </a:p>
          <a:p>
            <a:r>
              <a:rPr lang="cs-CZ" b="1" dirty="0"/>
              <a:t>Luštěniny</a:t>
            </a:r>
            <a:r>
              <a:rPr lang="cs-CZ" dirty="0"/>
              <a:t> – zelený hrášek (čerstvý, mražený, suchý, sterilizovaný), čočka červená i hnědá, suché fazole, luštěninové mouky apod. </a:t>
            </a:r>
          </a:p>
          <a:p>
            <a:r>
              <a:rPr lang="cs-CZ" b="1" dirty="0"/>
              <a:t>Pohanka</a:t>
            </a:r>
            <a:r>
              <a:rPr lang="cs-CZ" dirty="0"/>
              <a:t> – pohanková mouka, drť, krupice, pohankové vločky, těstoviny, pohankový chléb apod.</a:t>
            </a:r>
          </a:p>
          <a:p>
            <a:r>
              <a:rPr lang="cs-CZ" b="1" dirty="0"/>
              <a:t>Proso</a:t>
            </a:r>
            <a:r>
              <a:rPr lang="cs-CZ" dirty="0"/>
              <a:t> – vločky, </a:t>
            </a:r>
            <a:r>
              <a:rPr lang="cs-CZ" dirty="0" err="1"/>
              <a:t>jáhly</a:t>
            </a:r>
            <a:r>
              <a:rPr lang="cs-CZ" dirty="0"/>
              <a:t>, jáhlová kaše, mouka, krupice.</a:t>
            </a:r>
            <a:r>
              <a:rPr lang="cs-CZ" b="1" dirty="0"/>
              <a:t> </a:t>
            </a:r>
            <a:endParaRPr lang="cs-CZ" dirty="0"/>
          </a:p>
          <a:p>
            <a:r>
              <a:rPr lang="cs-CZ" b="1" dirty="0"/>
              <a:t>Rýže </a:t>
            </a:r>
            <a:r>
              <a:rPr lang="cs-CZ" dirty="0"/>
              <a:t>– loupaná, rýžové burizony, rýžová mouka, rýžová kaše, rýžové vločky, rýžové těstoviny apod.</a:t>
            </a:r>
          </a:p>
          <a:p>
            <a:r>
              <a:rPr lang="cs-CZ" b="1" dirty="0"/>
              <a:t>Sója</a:t>
            </a:r>
            <a:r>
              <a:rPr lang="cs-CZ" dirty="0"/>
              <a:t> – sójová mouka, sójová krupice, sójové boby, majonéza, mléko, jogurty, maso, Tofu, zelené sójové fazolky.</a:t>
            </a:r>
          </a:p>
          <a:p>
            <a:r>
              <a:rPr lang="cs-CZ" b="1" dirty="0"/>
              <a:t>Bezlepkové masné výrobky, maso, mléko, mléčné výrobky, ovoce, zelenina, vejce aj.</a:t>
            </a:r>
            <a:endParaRPr lang="cs-CZ" dirty="0"/>
          </a:p>
          <a:p>
            <a:pPr marL="0" indent="0">
              <a:buNone/>
            </a:pPr>
            <a:endParaRPr lang="cs-CZ" dirty="0"/>
          </a:p>
          <a:p>
            <a:r>
              <a:rPr lang="cs-CZ" dirty="0"/>
              <a:t>K nejčastějším chybám u bezlepkové diety patří příjem potravin, které obsahují skrytou příměs mouky (konzervy, uzeniny aj.) a použití nástrojů či nádobí kontaminované moukou (zejména v restauracích).</a:t>
            </a:r>
          </a:p>
          <a:p>
            <a:endParaRPr lang="cs-CZ" dirty="0"/>
          </a:p>
        </p:txBody>
      </p:sp>
    </p:spTree>
    <p:extLst>
      <p:ext uri="{BB962C8B-B14F-4D97-AF65-F5344CB8AC3E}">
        <p14:creationId xmlns:p14="http://schemas.microsoft.com/office/powerpoint/2010/main" val="23704372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D882E-83F4-406E-9E52-4B2F230F40CD}"/>
              </a:ext>
            </a:extLst>
          </p:cNvPr>
          <p:cNvSpPr>
            <a:spLocks noGrp="1"/>
          </p:cNvSpPr>
          <p:nvPr>
            <p:ph type="title"/>
          </p:nvPr>
        </p:nvSpPr>
        <p:spPr/>
        <p:txBody>
          <a:bodyPr/>
          <a:lstStyle/>
          <a:p>
            <a:r>
              <a:rPr lang="cs-CZ" b="1" dirty="0"/>
              <a:t>10.2 Dieta při onemocnění pankreatu</a:t>
            </a:r>
            <a:br>
              <a:rPr lang="cs-CZ" b="1" dirty="0"/>
            </a:br>
            <a:endParaRPr lang="cs-CZ" dirty="0"/>
          </a:p>
        </p:txBody>
      </p:sp>
      <p:sp>
        <p:nvSpPr>
          <p:cNvPr id="3" name="Zástupný symbol pro obsah 2">
            <a:extLst>
              <a:ext uri="{FF2B5EF4-FFF2-40B4-BE49-F238E27FC236}">
                <a16:creationId xmlns:a16="http://schemas.microsoft.com/office/drawing/2014/main" id="{BF60D8DD-120C-4780-A7D5-C472129CAD7E}"/>
              </a:ext>
            </a:extLst>
          </p:cNvPr>
          <p:cNvSpPr>
            <a:spLocks noGrp="1"/>
          </p:cNvSpPr>
          <p:nvPr>
            <p:ph idx="1"/>
          </p:nvPr>
        </p:nvSpPr>
        <p:spPr>
          <a:xfrm>
            <a:off x="-1" y="1134836"/>
            <a:ext cx="11846379" cy="5723164"/>
          </a:xfrm>
        </p:spPr>
        <p:txBody>
          <a:bodyPr>
            <a:normAutofit fontScale="47500" lnSpcReduction="20000"/>
          </a:bodyPr>
          <a:lstStyle/>
          <a:p>
            <a:r>
              <a:rPr lang="cs-CZ" dirty="0"/>
              <a:t>Akutní zánět slinivky břišní vzniká obvykle onemocněním žlučníku nebo následkem alkoholizmu. Chronický zánět slinivky břišní je následkem opakovaných zánětu, který je charakterizován bolestí břicha a hubnutím. </a:t>
            </a:r>
          </a:p>
          <a:p>
            <a:r>
              <a:rPr lang="cs-CZ" dirty="0"/>
              <a:t> </a:t>
            </a:r>
          </a:p>
          <a:p>
            <a:r>
              <a:rPr lang="cs-CZ" dirty="0"/>
              <a:t>Hlavní dietní zásady u akutního onemocnění žlučníku:</a:t>
            </a:r>
          </a:p>
          <a:p>
            <a:r>
              <a:rPr lang="cs-CZ" dirty="0"/>
              <a:t>U pacienta s akutní pankreatitidou je vždy na prvním místě rehydratace, iontová a volumová resuscitace. Při akutní pankreatitidě se aplikuje parenterální výživa, která stav zklidní. Infuzemi je upravováno vnitřní prostředí pacienta. Po akutní pankreatitidě podáváme ústy nejprve tekutiny, pak enterální výživu s definovanými přípravky. Až později podáváme tuk a vyhýbáme se dlouhodobě stimulaci sekrece žaludeční kyseliny kávou a čajem. Při lehčím až středně těžkém průběhu se pacient vrací po týdnu k vyvážené stravě. Nejdříve se začíná podávat tekutá strava, následně pevná nízkotučná s postupným zařazováním bílkovin. Nakonec se přechází na běžnou, vyváženou stravu. Alkohol je nutné vynechat po dobu několika měsíců, nejlépe trvalé.</a:t>
            </a:r>
          </a:p>
          <a:p>
            <a:r>
              <a:rPr lang="cs-CZ" dirty="0"/>
              <a:t> </a:t>
            </a:r>
          </a:p>
          <a:p>
            <a:r>
              <a:rPr lang="cs-CZ" dirty="0"/>
              <a:t>Hlavní dietní zásady u chronického onemocnění pankreatu:</a:t>
            </a:r>
          </a:p>
          <a:p>
            <a:r>
              <a:rPr lang="cs-CZ" dirty="0"/>
              <a:t>- jíst vyváženou zdravou stravu s dostatkem bílkovin a energie,</a:t>
            </a:r>
          </a:p>
          <a:p>
            <a:r>
              <a:rPr lang="cs-CZ" dirty="0"/>
              <a:t>- jíst menší porce a častěji v pravidelných intervalech 6-7x denně v intervalech 2,5-3 hodin,</a:t>
            </a:r>
          </a:p>
          <a:p>
            <a:r>
              <a:rPr lang="cs-CZ" dirty="0"/>
              <a:t>- strava má být lehce stravitelná,</a:t>
            </a:r>
          </a:p>
          <a:p>
            <a:r>
              <a:rPr lang="cs-CZ" dirty="0"/>
              <a:t>- substituce pankreatických enzymů,</a:t>
            </a:r>
          </a:p>
          <a:p>
            <a:r>
              <a:rPr lang="cs-CZ" dirty="0"/>
              <a:t>- užívat vitaminové doplňky stravy,</a:t>
            </a:r>
          </a:p>
          <a:p>
            <a:r>
              <a:rPr lang="cs-CZ" dirty="0"/>
              <a:t>- zákaz přepalovaných tuků,</a:t>
            </a:r>
          </a:p>
          <a:p>
            <a:r>
              <a:rPr lang="cs-CZ" dirty="0"/>
              <a:t>- čerstvé tuky by měly pokrýt maximálně 25 % energetického obsahu stravy,</a:t>
            </a:r>
          </a:p>
          <a:p>
            <a:r>
              <a:rPr lang="cs-CZ" dirty="0"/>
              <a:t>- příjem bílkovin by měl být 1-1,5 g/kg/ den,</a:t>
            </a:r>
          </a:p>
          <a:p>
            <a:r>
              <a:rPr lang="cs-CZ" dirty="0"/>
              <a:t>- přijímat nejméně 1-1,5 l/den tekutin,</a:t>
            </a:r>
          </a:p>
          <a:p>
            <a:r>
              <a:rPr lang="cs-CZ" dirty="0"/>
              <a:t>- silný čaj, káva a ostré koření nezařazovat do jídelníčku (zvyšují kyselost žaludku),</a:t>
            </a:r>
          </a:p>
          <a:p>
            <a:r>
              <a:rPr lang="cs-CZ" dirty="0"/>
              <a:t>- zákaz alkoholu.</a:t>
            </a:r>
          </a:p>
          <a:p>
            <a:r>
              <a:rPr lang="cs-CZ" dirty="0"/>
              <a:t> </a:t>
            </a:r>
          </a:p>
          <a:p>
            <a:endParaRPr lang="cs-CZ" dirty="0"/>
          </a:p>
        </p:txBody>
      </p:sp>
    </p:spTree>
    <p:extLst>
      <p:ext uri="{BB962C8B-B14F-4D97-AF65-F5344CB8AC3E}">
        <p14:creationId xmlns:p14="http://schemas.microsoft.com/office/powerpoint/2010/main" val="28890486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E3413-2AC8-4C28-9E0A-7CE3689EC683}"/>
              </a:ext>
            </a:extLst>
          </p:cNvPr>
          <p:cNvSpPr>
            <a:spLocks noGrp="1"/>
          </p:cNvSpPr>
          <p:nvPr>
            <p:ph type="title"/>
          </p:nvPr>
        </p:nvSpPr>
        <p:spPr/>
        <p:txBody>
          <a:bodyPr/>
          <a:lstStyle/>
          <a:p>
            <a:r>
              <a:rPr lang="cs-CZ" b="1" dirty="0"/>
              <a:t>10.3 Dieta při onemocnění žlučníku</a:t>
            </a:r>
            <a:br>
              <a:rPr lang="cs-CZ" b="1" dirty="0"/>
            </a:br>
            <a:endParaRPr lang="cs-CZ" dirty="0"/>
          </a:p>
        </p:txBody>
      </p:sp>
      <p:sp>
        <p:nvSpPr>
          <p:cNvPr id="3" name="Zástupný symbol pro obsah 2">
            <a:extLst>
              <a:ext uri="{FF2B5EF4-FFF2-40B4-BE49-F238E27FC236}">
                <a16:creationId xmlns:a16="http://schemas.microsoft.com/office/drawing/2014/main" id="{866ED5FB-61D6-481D-B628-0944E6E0C99E}"/>
              </a:ext>
            </a:extLst>
          </p:cNvPr>
          <p:cNvSpPr>
            <a:spLocks noGrp="1"/>
          </p:cNvSpPr>
          <p:nvPr>
            <p:ph idx="1"/>
          </p:nvPr>
        </p:nvSpPr>
        <p:spPr>
          <a:xfrm>
            <a:off x="-1" y="1053192"/>
            <a:ext cx="12025993" cy="5804807"/>
          </a:xfrm>
        </p:spPr>
        <p:txBody>
          <a:bodyPr>
            <a:normAutofit fontScale="47500" lnSpcReduction="20000"/>
          </a:bodyPr>
          <a:lstStyle/>
          <a:p>
            <a:r>
              <a:rPr lang="cs-CZ" dirty="0"/>
              <a:t>K nejčastějším onemocněním žlučníku patří záněty a žlučové kameny. Při onemocnění žlučníku je prospěšná nízkotučná dieta, naopak při ochablém, nedostatečně funkčním žlučníku by se měla konzumovat jídla s vyšším obsahem bílkovin a tuků. Nevyvážená a příliš tučná strava je jednou z příčin, která se podílí na onemocnění žlučníku.</a:t>
            </a:r>
          </a:p>
          <a:p>
            <a:r>
              <a:rPr lang="cs-CZ" dirty="0"/>
              <a:t> </a:t>
            </a:r>
          </a:p>
          <a:p>
            <a:r>
              <a:rPr lang="cs-CZ" dirty="0"/>
              <a:t>Hlavní dietní zásady u akutního onemocnění žlučníku:</a:t>
            </a:r>
          </a:p>
          <a:p>
            <a:r>
              <a:rPr lang="cs-CZ" dirty="0"/>
              <a:t>- nejíst žádné tuky, máslo, mastná jídla, kořeněná jídla, čokoládu, ořechy, syrové ovoce,</a:t>
            </a:r>
          </a:p>
          <a:p>
            <a:r>
              <a:rPr lang="cs-CZ" dirty="0"/>
              <a:t>- není vhodné jíst zeleninu a čerstvé ovoce,</a:t>
            </a:r>
          </a:p>
          <a:p>
            <a:r>
              <a:rPr lang="cs-CZ" dirty="0"/>
              <a:t>- nepít alkohol, kakao, slazené vody,</a:t>
            </a:r>
          </a:p>
          <a:p>
            <a:r>
              <a:rPr lang="cs-CZ" dirty="0"/>
              <a:t>- pít čaj, kyselé mléko, neslazené ovocné šťávy,</a:t>
            </a:r>
          </a:p>
          <a:p>
            <a:r>
              <a:rPr lang="cs-CZ" dirty="0"/>
              <a:t>- po odeznění záchvatu přejít na dušenou zeleninu s pomalým přidáváním másla,</a:t>
            </a:r>
          </a:p>
          <a:p>
            <a:r>
              <a:rPr lang="cs-CZ" dirty="0"/>
              <a:t>- 6. den po záchvatu se doporučuje začít jíst libové dušené nebo vařené maso.</a:t>
            </a:r>
          </a:p>
          <a:p>
            <a:r>
              <a:rPr lang="cs-CZ" dirty="0"/>
              <a:t> </a:t>
            </a:r>
          </a:p>
          <a:p>
            <a:r>
              <a:rPr lang="cs-CZ" dirty="0"/>
              <a:t>Po akutním období onemocnění následuje přechodné období s následnou úpravou diety: po 2-3 dnech přísné diety 4S se pozvolna začínají přidávat další potraviny (vaječný bílek, netučné mléčné výrobky, vařené libové maso). Strava je dále nemastná s vyloučením volných tuků. Stravování je velmi individuální a je nutná konzultace s nutričním terapeutem. Po tomto období se přechází na běžnou šetřící žlučníkovou dietu č. 4 (s omezením tuku), která se podává po ukončení akutních potíží, při chronickém zánětu žlučníku a po odstranění žlučníku.</a:t>
            </a:r>
          </a:p>
          <a:p>
            <a:r>
              <a:rPr lang="cs-CZ" dirty="0"/>
              <a:t> </a:t>
            </a:r>
          </a:p>
          <a:p>
            <a:r>
              <a:rPr lang="cs-CZ" dirty="0"/>
              <a:t>Pravidla přísné šetřící žlučníkové diety (dieta č. 4S):</a:t>
            </a:r>
          </a:p>
          <a:p>
            <a:r>
              <a:rPr lang="cs-CZ" dirty="0"/>
              <a:t>- Dieta není biologicky a energeticky plnohodnotná, proto ji není možné dlouhodobě podávat.</a:t>
            </a:r>
          </a:p>
          <a:p>
            <a:r>
              <a:rPr lang="cs-CZ" dirty="0"/>
              <a:t>- Dieta je převážně uhlovodanová, jsou zcela vyloučeny bílkoviny mléčných výrobků a masa. </a:t>
            </a:r>
          </a:p>
          <a:p>
            <a:r>
              <a:rPr lang="cs-CZ" dirty="0"/>
              <a:t>- Množství bílkovin je do 30 g/den, převážně jsou hrazeny rostlinnými bílkovinami.</a:t>
            </a:r>
          </a:p>
          <a:p>
            <a:r>
              <a:rPr lang="cs-CZ" dirty="0"/>
              <a:t>- Množství tuku je pod 20 g/den. Volné tuky na přípravu pokrmů a mazání jsou zakázány.</a:t>
            </a:r>
          </a:p>
          <a:p>
            <a:r>
              <a:rPr lang="cs-CZ" dirty="0"/>
              <a:t>- Obsah minerálních látek a vitaminů není plnohodnotný vzhledem k povoleným druhům potravin.</a:t>
            </a:r>
          </a:p>
          <a:p>
            <a:r>
              <a:rPr lang="cs-CZ" dirty="0"/>
              <a:t> </a:t>
            </a:r>
          </a:p>
          <a:p>
            <a:endParaRPr lang="cs-CZ" dirty="0"/>
          </a:p>
        </p:txBody>
      </p:sp>
    </p:spTree>
    <p:extLst>
      <p:ext uri="{BB962C8B-B14F-4D97-AF65-F5344CB8AC3E}">
        <p14:creationId xmlns:p14="http://schemas.microsoft.com/office/powerpoint/2010/main" val="109372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144C-424A-4549-B2B9-697E37CC8213}"/>
              </a:ext>
            </a:extLst>
          </p:cNvPr>
          <p:cNvSpPr>
            <a:spLocks noGrp="1"/>
          </p:cNvSpPr>
          <p:nvPr>
            <p:ph type="title"/>
          </p:nvPr>
        </p:nvSpPr>
        <p:spPr/>
        <p:txBody>
          <a:bodyPr/>
          <a:lstStyle/>
          <a:p>
            <a:r>
              <a:rPr lang="cs-CZ" b="1" dirty="0" err="1"/>
              <a:t>Makroelementy</a:t>
            </a:r>
            <a:br>
              <a:rPr lang="cs-CZ" dirty="0"/>
            </a:br>
            <a:endParaRPr lang="cs-CZ" dirty="0"/>
          </a:p>
        </p:txBody>
      </p:sp>
      <p:sp>
        <p:nvSpPr>
          <p:cNvPr id="3" name="Zástupný symbol pro obsah 2">
            <a:extLst>
              <a:ext uri="{FF2B5EF4-FFF2-40B4-BE49-F238E27FC236}">
                <a16:creationId xmlns:a16="http://schemas.microsoft.com/office/drawing/2014/main" id="{BA3680A2-1BC1-4614-A3B3-CC5CC96190FE}"/>
              </a:ext>
            </a:extLst>
          </p:cNvPr>
          <p:cNvSpPr>
            <a:spLocks noGrp="1"/>
          </p:cNvSpPr>
          <p:nvPr>
            <p:ph idx="1"/>
          </p:nvPr>
        </p:nvSpPr>
        <p:spPr>
          <a:xfrm>
            <a:off x="117987" y="1228436"/>
            <a:ext cx="12142839" cy="5536157"/>
          </a:xfrm>
        </p:spPr>
        <p:txBody>
          <a:bodyPr>
            <a:normAutofit fontScale="47500" lnSpcReduction="20000"/>
          </a:bodyPr>
          <a:lstStyle/>
          <a:p>
            <a:r>
              <a:rPr lang="cs-CZ" b="1" dirty="0"/>
              <a:t>Sodík </a:t>
            </a:r>
            <a:r>
              <a:rPr lang="cs-CZ" dirty="0"/>
              <a:t>- je hlavní kationt extracelulární tekutiny. Ovlivňuje transport glukózy a aminokyselin přes buňkové membrány. Zdroje: kuchyňská sůl, v přirozené potravě se vyskytuje v malém množství.</a:t>
            </a:r>
          </a:p>
          <a:p>
            <a:endParaRPr lang="cs-CZ" dirty="0"/>
          </a:p>
          <a:p>
            <a:r>
              <a:rPr lang="cs-CZ" b="1" dirty="0"/>
              <a:t>Draslík </a:t>
            </a:r>
            <a:r>
              <a:rPr lang="cs-CZ" dirty="0"/>
              <a:t>- je kationt, který se nachází v intracelulární tekutině. Zabezpečuje její acidobazickou rovnováhu. Má význam pro aktivitu svalstva a přenos nervových vzruchů. Využívá se v energetickém metabolismu. Draslík obsahuji potraviny, které se běžně konzumují během dne. Organismus se špatně vyrovnává s jeho nedostatkem i přebytkem. Zdroje: brambory, celer, petržel, pórek, kedlubny, mrkev, červená řepa, rajčata, kapusta, špenát, houby, banán, čerstvé i sušené meruňky, švestky, čočka, hrách, ořechy, mandle, kakaový prášek, mléčné výrobky.</a:t>
            </a:r>
          </a:p>
          <a:p>
            <a:endParaRPr lang="cs-CZ" dirty="0"/>
          </a:p>
          <a:p>
            <a:r>
              <a:rPr lang="cs-CZ" b="1" dirty="0"/>
              <a:t>Vápník </a:t>
            </a:r>
            <a:r>
              <a:rPr lang="cs-CZ" dirty="0"/>
              <a:t>- spadá mezi minerální látku, která se vyskytuje v organismu v největším zastoupení. Vápník je důležitý pro tvorbu kostí a zubů. Podílí se na dalších fyziologických procesech, jako je srážlivost krve, přenos nervových impulzů, svalová činnost a aktivace enzymů. Jeho potřeba vzrůstá v období dospívání, během gravidity, kojení a po 40. roce života. Nedostatek vápníku je značným rizikovým faktorem pro vznik </a:t>
            </a:r>
            <a:r>
              <a:rPr lang="cs-CZ" b="1" dirty="0"/>
              <a:t>osteoporózy.</a:t>
            </a:r>
            <a:r>
              <a:rPr lang="cs-CZ" dirty="0"/>
              <a:t> Zdroje: mandle, mák, mléko, mléčné výrobky, žloutek, sýry, tvaroh, obiloviny, luštěniny, sezamová semena, některé minerální vody. </a:t>
            </a:r>
          </a:p>
          <a:p>
            <a:pPr marL="0" indent="0">
              <a:buNone/>
            </a:pPr>
            <a:endParaRPr lang="cs-CZ" dirty="0"/>
          </a:p>
          <a:p>
            <a:r>
              <a:rPr lang="cs-CZ" b="1" dirty="0"/>
              <a:t>Fosfor </a:t>
            </a:r>
            <a:r>
              <a:rPr lang="cs-CZ" dirty="0"/>
              <a:t>- je důležitým stavebním prvkem kosti, zubů a nenahraditelným prvkem v energetickém metabolismu. Zúčastňuje se na struktuře a funkci buněčných membrán a je součástí enzymů, které ovlivňuji látkovou přeměnu živin. Zásoby fosforu se ukládají v kostech, méně ve svalech. Zdroje: maso, mléko, mléčné výrobky, žloutek, obiloviny, luštěniny, ořechy.</a:t>
            </a:r>
          </a:p>
          <a:p>
            <a:pPr marL="0" indent="0">
              <a:buNone/>
            </a:pPr>
            <a:endParaRPr lang="cs-CZ" dirty="0"/>
          </a:p>
          <a:p>
            <a:r>
              <a:rPr lang="cs-CZ" b="1" dirty="0"/>
              <a:t>Hořčík </a:t>
            </a:r>
            <a:r>
              <a:rPr lang="cs-CZ" dirty="0"/>
              <a:t>- je podstatný pro činnost srdce a krevního oběhu. Nedostatek hořčíků se projevuje únavou, výkyvy nálad, bolestmi hlavy, svalovou slabosti, poruchami srdečního rytmu až bolestmi za hrudní kosti. Zdroje: droždí, mák, luštěniny, ořechy, káva, černý čaj, sója, špenát.</a:t>
            </a:r>
          </a:p>
          <a:p>
            <a:pPr marL="0" indent="0">
              <a:buNone/>
            </a:pPr>
            <a:endParaRPr lang="cs-CZ" dirty="0"/>
          </a:p>
          <a:p>
            <a:r>
              <a:rPr lang="cs-CZ" b="1" dirty="0"/>
              <a:t>Síra </a:t>
            </a:r>
            <a:r>
              <a:rPr lang="cs-CZ" dirty="0"/>
              <a:t>- se v organismu člověka vyskytuje v podobě organických sloučenin. Zúčastňuje se na syntéze důležitých organických sloučenin i na enzymových reakcích. Pro člověka má důležitý význam. Zdroje: mléko, mléčné výrobky, vejce, luštěniny, ořechy.</a:t>
            </a:r>
          </a:p>
          <a:p>
            <a:pPr marL="0" indent="0">
              <a:buNone/>
            </a:pPr>
            <a:endParaRPr lang="cs-CZ" dirty="0"/>
          </a:p>
          <a:p>
            <a:r>
              <a:rPr lang="cs-CZ" b="1" dirty="0"/>
              <a:t>Chlór </a:t>
            </a:r>
            <a:r>
              <a:rPr lang="cs-CZ" dirty="0"/>
              <a:t>- je rozhodujícím aniontem extracelulární tekutiny, zejména v krevní plazmě. Ve významném množství se vylučuje  žaludeční sliznici formou kyseliny chlorovodíkové. Dále se podílí na mnohých biochemických reakcích v organizmu. Zdroje: kuchyňská sůl.</a:t>
            </a:r>
          </a:p>
          <a:p>
            <a:endParaRPr lang="cs-CZ" dirty="0"/>
          </a:p>
        </p:txBody>
      </p:sp>
    </p:spTree>
    <p:extLst>
      <p:ext uri="{BB962C8B-B14F-4D97-AF65-F5344CB8AC3E}">
        <p14:creationId xmlns:p14="http://schemas.microsoft.com/office/powerpoint/2010/main" val="15772532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46553-778A-4BC8-B5F2-C8B42A0AE7ED}"/>
              </a:ext>
            </a:extLst>
          </p:cNvPr>
          <p:cNvSpPr>
            <a:spLocks noGrp="1"/>
          </p:cNvSpPr>
          <p:nvPr>
            <p:ph type="title"/>
          </p:nvPr>
        </p:nvSpPr>
        <p:spPr/>
        <p:txBody>
          <a:bodyPr/>
          <a:lstStyle/>
          <a:p>
            <a:r>
              <a:rPr lang="cs-CZ" dirty="0"/>
              <a:t>Pravidla žlučníkové diety (dieta č. 4)</a:t>
            </a:r>
          </a:p>
        </p:txBody>
      </p:sp>
      <p:sp>
        <p:nvSpPr>
          <p:cNvPr id="3" name="Zástupný symbol pro obsah 2">
            <a:extLst>
              <a:ext uri="{FF2B5EF4-FFF2-40B4-BE49-F238E27FC236}">
                <a16:creationId xmlns:a16="http://schemas.microsoft.com/office/drawing/2014/main" id="{C816347D-209C-411D-91C4-0F079DC9194D}"/>
              </a:ext>
            </a:extLst>
          </p:cNvPr>
          <p:cNvSpPr>
            <a:spLocks noGrp="1"/>
          </p:cNvSpPr>
          <p:nvPr>
            <p:ph idx="1"/>
          </p:nvPr>
        </p:nvSpPr>
        <p:spPr>
          <a:xfrm>
            <a:off x="-1" y="1469572"/>
            <a:ext cx="11862707" cy="5388428"/>
          </a:xfrm>
        </p:spPr>
        <p:txBody>
          <a:bodyPr>
            <a:normAutofit fontScale="40000" lnSpcReduction="20000"/>
          </a:bodyPr>
          <a:lstStyle/>
          <a:p>
            <a:pPr marL="0" indent="0">
              <a:buNone/>
            </a:pPr>
            <a:endParaRPr lang="cs-CZ" dirty="0"/>
          </a:p>
          <a:p>
            <a:r>
              <a:rPr lang="cs-CZ" dirty="0"/>
              <a:t>- Strava má šetřící charakter jak výběrem potravin, tak jejich úpravou.</a:t>
            </a:r>
          </a:p>
          <a:p>
            <a:r>
              <a:rPr lang="cs-CZ" dirty="0"/>
              <a:t>- Výběrem netučných potravin a omezeným množstvím tuků na namazání a přípravu pokrmů snižujeme celkové množství tuků na 60 g/den. Nesmažit.</a:t>
            </a:r>
          </a:p>
          <a:p>
            <a:r>
              <a:rPr lang="cs-CZ" dirty="0"/>
              <a:t>- Individuální výběr potravin zabrání zhoršení subjektivních obtíží pacienta.</a:t>
            </a:r>
          </a:p>
          <a:p>
            <a:r>
              <a:rPr lang="cs-CZ" dirty="0"/>
              <a:t>- Pestrá strava zajišťuje dostatek vitaminů a minerálních látek.</a:t>
            </a:r>
          </a:p>
          <a:p>
            <a:r>
              <a:rPr lang="cs-CZ" dirty="0"/>
              <a:t> </a:t>
            </a:r>
          </a:p>
          <a:p>
            <a:r>
              <a:rPr lang="cs-CZ" dirty="0"/>
              <a:t>Hlavní dietní zásady u chronického onemocnění žlučníku</a:t>
            </a:r>
          </a:p>
          <a:p>
            <a:r>
              <a:rPr lang="cs-CZ" dirty="0"/>
              <a:t>- zajistit nízký příjem tuků,</a:t>
            </a:r>
          </a:p>
          <a:p>
            <a:r>
              <a:rPr lang="cs-CZ" dirty="0"/>
              <a:t>- vyhnout se bílému rafinovanému cukru,</a:t>
            </a:r>
          </a:p>
          <a:p>
            <a:r>
              <a:rPr lang="cs-CZ" dirty="0"/>
              <a:t>- pravidelné stravování,</a:t>
            </a:r>
          </a:p>
          <a:p>
            <a:r>
              <a:rPr lang="cs-CZ" dirty="0"/>
              <a:t>- jíst pomalu a soustředit se na jídlo,</a:t>
            </a:r>
          </a:p>
          <a:p>
            <a:r>
              <a:rPr lang="cs-CZ" dirty="0"/>
              <a:t>- nevečeřet těsně před spaním,</a:t>
            </a:r>
          </a:p>
          <a:p>
            <a:r>
              <a:rPr lang="cs-CZ" dirty="0"/>
              <a:t>- konzumace čerstvě uvařených pokrmů,</a:t>
            </a:r>
          </a:p>
          <a:p>
            <a:r>
              <a:rPr lang="cs-CZ" dirty="0"/>
              <a:t>- konzumovat kuřecí a zeleninové vývary,</a:t>
            </a:r>
          </a:p>
          <a:p>
            <a:r>
              <a:rPr lang="cs-CZ" dirty="0"/>
              <a:t>- jíst čerstvou nebo vařenou zeleninu,</a:t>
            </a:r>
          </a:p>
          <a:p>
            <a:r>
              <a:rPr lang="cs-CZ" dirty="0"/>
              <a:t>- zajistit dostatečný příjem vlákniny,</a:t>
            </a:r>
          </a:p>
          <a:p>
            <a:r>
              <a:rPr lang="cs-CZ" dirty="0"/>
              <a:t>- jíst potraviny s dostatkem vitaminu C,</a:t>
            </a:r>
          </a:p>
          <a:p>
            <a:r>
              <a:rPr lang="cs-CZ" dirty="0"/>
              <a:t>- jíst nízkotučné mléčné výrobky,</a:t>
            </a:r>
          </a:p>
          <a:p>
            <a:r>
              <a:rPr lang="cs-CZ" dirty="0"/>
              <a:t>- jíst libové maso, maximálně 170 g denně,</a:t>
            </a:r>
          </a:p>
          <a:p>
            <a:r>
              <a:rPr lang="cs-CZ" dirty="0"/>
              <a:t>- pít čaj, sycené minerálky, džusy, </a:t>
            </a:r>
          </a:p>
          <a:p>
            <a:r>
              <a:rPr lang="cs-CZ" dirty="0"/>
              <a:t>- nejíst fritována a smažená jídla,</a:t>
            </a:r>
          </a:p>
          <a:p>
            <a:r>
              <a:rPr lang="cs-CZ" dirty="0"/>
              <a:t>- vyloučit ze stravy čokoládu, kokos, margaríny, olivy, ořechy, salátové dresinky a oleje, sardinky v oleji, sýry, šlehačku, tučné omáčky, uzeniny, husí a kachní maso.</a:t>
            </a:r>
          </a:p>
          <a:p>
            <a:endParaRPr lang="cs-CZ" dirty="0"/>
          </a:p>
        </p:txBody>
      </p:sp>
    </p:spTree>
    <p:extLst>
      <p:ext uri="{BB962C8B-B14F-4D97-AF65-F5344CB8AC3E}">
        <p14:creationId xmlns:p14="http://schemas.microsoft.com/office/powerpoint/2010/main" val="304566245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4AACFD-AB1D-45B4-8968-7C5B0801D019}"/>
              </a:ext>
            </a:extLst>
          </p:cNvPr>
          <p:cNvSpPr>
            <a:spLocks noGrp="1"/>
          </p:cNvSpPr>
          <p:nvPr>
            <p:ph type="title"/>
          </p:nvPr>
        </p:nvSpPr>
        <p:spPr/>
        <p:txBody>
          <a:bodyPr/>
          <a:lstStyle/>
          <a:p>
            <a:r>
              <a:rPr lang="cs-CZ" b="1" dirty="0"/>
              <a:t>10.4 Dieta při onemocnění diabetu </a:t>
            </a:r>
            <a:r>
              <a:rPr lang="cs-CZ" b="1" dirty="0" err="1"/>
              <a:t>melitu</a:t>
            </a:r>
            <a:br>
              <a:rPr lang="cs-CZ" b="1" dirty="0"/>
            </a:br>
            <a:endParaRPr lang="cs-CZ" dirty="0"/>
          </a:p>
        </p:txBody>
      </p:sp>
      <p:sp>
        <p:nvSpPr>
          <p:cNvPr id="3" name="Zástupný symbol pro obsah 2">
            <a:extLst>
              <a:ext uri="{FF2B5EF4-FFF2-40B4-BE49-F238E27FC236}">
                <a16:creationId xmlns:a16="http://schemas.microsoft.com/office/drawing/2014/main" id="{BB2BC7F9-35D9-4660-A304-E91F31313D76}"/>
              </a:ext>
            </a:extLst>
          </p:cNvPr>
          <p:cNvSpPr>
            <a:spLocks noGrp="1"/>
          </p:cNvSpPr>
          <p:nvPr>
            <p:ph sz="half" idx="1"/>
          </p:nvPr>
        </p:nvSpPr>
        <p:spPr/>
        <p:txBody>
          <a:bodyPr>
            <a:normAutofit fontScale="55000" lnSpcReduction="20000"/>
          </a:bodyPr>
          <a:lstStyle/>
          <a:p>
            <a:r>
              <a:rPr lang="cs-CZ" dirty="0"/>
              <a:t>Základ diety při diabetu tvoří pestrá, vyrovnaná strava, která podporuje udržování přiměřené tělesné hmotnosti. Hlavní skupiny potravin dodávají potřebné živiny – cukry, tuky a bílkoviny, společně s vitaminy, minerálními látkami a vlákninou.</a:t>
            </a:r>
          </a:p>
          <a:p>
            <a:r>
              <a:rPr lang="cs-CZ" dirty="0"/>
              <a:t>Hlavní dietní zásady:</a:t>
            </a:r>
          </a:p>
          <a:p>
            <a:r>
              <a:rPr lang="cs-CZ" dirty="0"/>
              <a:t>- dodržovat základní pravidla zdravé výživy,</a:t>
            </a:r>
          </a:p>
          <a:p>
            <a:r>
              <a:rPr lang="cs-CZ" dirty="0"/>
              <a:t>- jíst 3 velká jídla denně s přestávkami 4–5 hodin,</a:t>
            </a:r>
          </a:p>
          <a:p>
            <a:r>
              <a:rPr lang="cs-CZ" dirty="0"/>
              <a:t>- dodržovat malou dopolední a odpolední přesnídávku,</a:t>
            </a:r>
          </a:p>
          <a:p>
            <a:r>
              <a:rPr lang="cs-CZ" dirty="0"/>
              <a:t>- každé jídlo by mělo obsahovat sacharidy,</a:t>
            </a:r>
          </a:p>
          <a:p>
            <a:r>
              <a:rPr lang="cs-CZ" dirty="0"/>
              <a:t>- převahu by měly tvořit potraviny obsahující sacharidy, které se pomaleji vstřebávají,</a:t>
            </a:r>
          </a:p>
          <a:p>
            <a:r>
              <a:rPr lang="cs-CZ" dirty="0"/>
              <a:t>- omezit bílý cukr,</a:t>
            </a:r>
          </a:p>
          <a:p>
            <a:r>
              <a:rPr lang="cs-CZ" dirty="0"/>
              <a:t>- vyhnout se používání nasycených tuků,</a:t>
            </a:r>
          </a:p>
          <a:p>
            <a:r>
              <a:rPr lang="cs-CZ" dirty="0"/>
              <a:t>- používat olivový nebo řepkový olej,</a:t>
            </a:r>
          </a:p>
          <a:p>
            <a:r>
              <a:rPr lang="cs-CZ" dirty="0"/>
              <a:t>- na minimum omezit lůj, margaríny a sádlo,</a:t>
            </a:r>
          </a:p>
          <a:p>
            <a:r>
              <a:rPr lang="cs-CZ" dirty="0"/>
              <a:t>- bílkoviny mají tvořit 20 % z celkového příjmu kalorií, </a:t>
            </a:r>
          </a:p>
          <a:p>
            <a:endParaRPr lang="cs-CZ" dirty="0"/>
          </a:p>
        </p:txBody>
      </p:sp>
      <p:sp>
        <p:nvSpPr>
          <p:cNvPr id="4" name="Zástupný symbol pro obsah 3">
            <a:extLst>
              <a:ext uri="{FF2B5EF4-FFF2-40B4-BE49-F238E27FC236}">
                <a16:creationId xmlns:a16="http://schemas.microsoft.com/office/drawing/2014/main" id="{3A9E6E89-A115-411C-9A8A-975BB04163A0}"/>
              </a:ext>
            </a:extLst>
          </p:cNvPr>
          <p:cNvSpPr>
            <a:spLocks noGrp="1"/>
          </p:cNvSpPr>
          <p:nvPr>
            <p:ph sz="half" idx="2"/>
          </p:nvPr>
        </p:nvSpPr>
        <p:spPr/>
        <p:txBody>
          <a:bodyPr>
            <a:normAutofit fontScale="55000" lnSpcReduction="20000"/>
          </a:bodyPr>
          <a:lstStyle/>
          <a:p>
            <a:r>
              <a:rPr lang="cs-CZ" dirty="0"/>
              <a:t>- vybírat potraviny bohaté na vlákninu,</a:t>
            </a:r>
          </a:p>
          <a:p>
            <a:r>
              <a:rPr lang="cs-CZ" dirty="0"/>
              <a:t>- konzumovat polotučné mléčné výrobky,</a:t>
            </a:r>
          </a:p>
          <a:p>
            <a:r>
              <a:rPr lang="cs-CZ" dirty="0"/>
              <a:t>- vybírat sýry s nejvíce 20 % tuku v sušině,</a:t>
            </a:r>
          </a:p>
          <a:p>
            <a:r>
              <a:rPr lang="cs-CZ" dirty="0"/>
              <a:t>- koření, byliny a neškrobnatou zeleninu lze jíst ve větším množství,</a:t>
            </a:r>
          </a:p>
          <a:p>
            <a:r>
              <a:rPr lang="cs-CZ" dirty="0"/>
              <a:t>- omezit vnitřnosti, plnotučné mléčné výrobky, dresinky, moučníky,</a:t>
            </a:r>
          </a:p>
          <a:p>
            <a:r>
              <a:rPr lang="cs-CZ" dirty="0"/>
              <a:t>- nejíst smažená jídla,</a:t>
            </a:r>
          </a:p>
          <a:p>
            <a:r>
              <a:rPr lang="cs-CZ" dirty="0"/>
              <a:t>- nejíst uzeniny,</a:t>
            </a:r>
          </a:p>
          <a:p>
            <a:r>
              <a:rPr lang="cs-CZ" dirty="0"/>
              <a:t>- nejíst uzené a solené ryby,</a:t>
            </a:r>
          </a:p>
          <a:p>
            <a:r>
              <a:rPr lang="cs-CZ" dirty="0"/>
              <a:t>- nejíst průmyslově vyráběné pečivo,</a:t>
            </a:r>
          </a:p>
          <a:p>
            <a:r>
              <a:rPr lang="cs-CZ" dirty="0"/>
              <a:t>- omezit solení hotových jídel,</a:t>
            </a:r>
          </a:p>
          <a:p>
            <a:r>
              <a:rPr lang="cs-CZ" dirty="0"/>
              <a:t>- pít dietní a neslazené nápoje,</a:t>
            </a:r>
          </a:p>
          <a:p>
            <a:r>
              <a:rPr lang="cs-CZ" dirty="0"/>
              <a:t>- dbát na dostatečný pitný režim,</a:t>
            </a:r>
          </a:p>
          <a:p>
            <a:r>
              <a:rPr lang="cs-CZ" dirty="0"/>
              <a:t>- alkohol lze konzumovat příležitostně v malém množství.</a:t>
            </a:r>
          </a:p>
          <a:p>
            <a:endParaRPr lang="cs-CZ" dirty="0"/>
          </a:p>
        </p:txBody>
      </p:sp>
    </p:spTree>
    <p:extLst>
      <p:ext uri="{BB962C8B-B14F-4D97-AF65-F5344CB8AC3E}">
        <p14:creationId xmlns:p14="http://schemas.microsoft.com/office/powerpoint/2010/main" val="44755310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31CA-E288-4C5D-883F-E483DC79D8D0}"/>
              </a:ext>
            </a:extLst>
          </p:cNvPr>
          <p:cNvSpPr>
            <a:spLocks noGrp="1"/>
          </p:cNvSpPr>
          <p:nvPr>
            <p:ph type="title"/>
          </p:nvPr>
        </p:nvSpPr>
        <p:spPr>
          <a:xfrm>
            <a:off x="838200" y="253093"/>
            <a:ext cx="10515600" cy="1325563"/>
          </a:xfrm>
        </p:spPr>
        <p:txBody>
          <a:bodyPr/>
          <a:lstStyle/>
          <a:p>
            <a:r>
              <a:rPr lang="cs-CZ" dirty="0"/>
              <a:t>Jak zabránit hypoglykemii při diabetické dietě</a:t>
            </a:r>
            <a:br>
              <a:rPr lang="cs-CZ" dirty="0"/>
            </a:br>
            <a:endParaRPr lang="cs-CZ" dirty="0"/>
          </a:p>
        </p:txBody>
      </p:sp>
      <p:sp>
        <p:nvSpPr>
          <p:cNvPr id="3" name="Zástupný symbol pro obsah 2">
            <a:extLst>
              <a:ext uri="{FF2B5EF4-FFF2-40B4-BE49-F238E27FC236}">
                <a16:creationId xmlns:a16="http://schemas.microsoft.com/office/drawing/2014/main" id="{FC1B1BB0-3C9D-45F7-9167-0D9CF42C417C}"/>
              </a:ext>
            </a:extLst>
          </p:cNvPr>
          <p:cNvSpPr>
            <a:spLocks noGrp="1"/>
          </p:cNvSpPr>
          <p:nvPr>
            <p:ph idx="1"/>
          </p:nvPr>
        </p:nvSpPr>
        <p:spPr>
          <a:xfrm>
            <a:off x="155121" y="1167493"/>
            <a:ext cx="11198679" cy="5437414"/>
          </a:xfrm>
        </p:spPr>
        <p:txBody>
          <a:bodyPr>
            <a:normAutofit fontScale="77500" lnSpcReduction="20000"/>
          </a:bodyPr>
          <a:lstStyle/>
          <a:p>
            <a:r>
              <a:rPr lang="cs-CZ" dirty="0"/>
              <a:t>- jíst pravidelně tři jídla denně a malou dopolední a odpolední přesnídávku,</a:t>
            </a:r>
          </a:p>
          <a:p>
            <a:r>
              <a:rPr lang="cs-CZ" dirty="0"/>
              <a:t>- mezi hlavními jídly dodržovat přestávku 4-5 hodin,</a:t>
            </a:r>
          </a:p>
          <a:p>
            <a:r>
              <a:rPr lang="cs-CZ" dirty="0"/>
              <a:t>- jíst vyváženou stravu,</a:t>
            </a:r>
          </a:p>
          <a:p>
            <a:r>
              <a:rPr lang="cs-CZ" dirty="0"/>
              <a:t>- vybírat potraviny s nízkým glykemickým indexem,</a:t>
            </a:r>
          </a:p>
          <a:p>
            <a:r>
              <a:rPr lang="cs-CZ" dirty="0"/>
              <a:t>- každé jídlo by mělo obsahovat bílkoviny, které brání hypoglykemii,</a:t>
            </a:r>
          </a:p>
          <a:p>
            <a:r>
              <a:rPr lang="cs-CZ" dirty="0"/>
              <a:t>- orientovat se ve výměnných jednotkách.</a:t>
            </a:r>
          </a:p>
          <a:p>
            <a:r>
              <a:rPr lang="cs-CZ" dirty="0"/>
              <a:t> </a:t>
            </a:r>
          </a:p>
          <a:p>
            <a:r>
              <a:rPr lang="cs-CZ" dirty="0"/>
              <a:t>Jak zabránit hyperglykemii při dietě:</a:t>
            </a:r>
          </a:p>
          <a:p>
            <a:r>
              <a:rPr lang="cs-CZ" dirty="0"/>
              <a:t>- omezit potraviny s velkým množstvím cukrů,</a:t>
            </a:r>
          </a:p>
          <a:p>
            <a:r>
              <a:rPr lang="cs-CZ" dirty="0"/>
              <a:t>- orientovat se ve výměnných jednotkách.</a:t>
            </a:r>
          </a:p>
          <a:p>
            <a:endParaRPr lang="cs-CZ" dirty="0"/>
          </a:p>
          <a:p>
            <a:r>
              <a:rPr lang="cs-CZ" b="1" dirty="0"/>
              <a:t>Výměnné (chlebové) jednotky:</a:t>
            </a:r>
            <a:endParaRPr lang="cs-CZ" dirty="0"/>
          </a:p>
          <a:p>
            <a:r>
              <a:rPr lang="cs-CZ" dirty="0"/>
              <a:t>Znalost výměnných jednotek usnadňuje diabetikům stravování tím, že potravinu s určitým počtem výměnných jednotek lze měnit za jinou se stejným počtem jednotek, aniž by bylo potřebné měnit dávku inzulínu. Jedna výměnná jednotka obsahuje vždy 12 gramů sacharidů. Orientace v hodnotách výměnných jednotek je pro diabetika podstatná.</a:t>
            </a:r>
          </a:p>
          <a:p>
            <a:pPr marL="0" indent="0">
              <a:buNone/>
            </a:pPr>
            <a:endParaRPr lang="cs-CZ" dirty="0"/>
          </a:p>
          <a:p>
            <a:endParaRPr lang="cs-CZ" dirty="0"/>
          </a:p>
        </p:txBody>
      </p:sp>
    </p:spTree>
    <p:extLst>
      <p:ext uri="{BB962C8B-B14F-4D97-AF65-F5344CB8AC3E}">
        <p14:creationId xmlns:p14="http://schemas.microsoft.com/office/powerpoint/2010/main" val="12764019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AB7E72-9454-4361-9B5E-984A30F5A977}"/>
              </a:ext>
            </a:extLst>
          </p:cNvPr>
          <p:cNvSpPr>
            <a:spLocks noGrp="1"/>
          </p:cNvSpPr>
          <p:nvPr>
            <p:ph type="title"/>
          </p:nvPr>
        </p:nvSpPr>
        <p:spPr/>
        <p:txBody>
          <a:bodyPr/>
          <a:lstStyle/>
          <a:p>
            <a:r>
              <a:rPr lang="cs-CZ" b="1" dirty="0"/>
              <a:t>10.5 Dieta při hypertenzi</a:t>
            </a:r>
            <a:br>
              <a:rPr lang="cs-CZ" b="1" dirty="0"/>
            </a:br>
            <a:endParaRPr lang="cs-CZ" dirty="0"/>
          </a:p>
        </p:txBody>
      </p:sp>
      <p:sp>
        <p:nvSpPr>
          <p:cNvPr id="3" name="Zástupný symbol pro obsah 2">
            <a:extLst>
              <a:ext uri="{FF2B5EF4-FFF2-40B4-BE49-F238E27FC236}">
                <a16:creationId xmlns:a16="http://schemas.microsoft.com/office/drawing/2014/main" id="{FC16F942-D279-4AC4-8D60-E193F25AD3B7}"/>
              </a:ext>
            </a:extLst>
          </p:cNvPr>
          <p:cNvSpPr>
            <a:spLocks noGrp="1"/>
          </p:cNvSpPr>
          <p:nvPr>
            <p:ph idx="1"/>
          </p:nvPr>
        </p:nvSpPr>
        <p:spPr>
          <a:xfrm>
            <a:off x="106136" y="1257300"/>
            <a:ext cx="12001500" cy="5543550"/>
          </a:xfrm>
        </p:spPr>
        <p:txBody>
          <a:bodyPr>
            <a:normAutofit fontScale="55000" lnSpcReduction="20000"/>
          </a:bodyPr>
          <a:lstStyle/>
          <a:p>
            <a:r>
              <a:rPr lang="cs-CZ" dirty="0"/>
              <a:t>dietní léčbě hypertenze se snižuje množství sodíku ve stravě. Důležité je i využití dalších diet. Sledujeme i množství draslíku v krvi a podle výsledků zvyšujeme jeho příjem až na 7 g za den.</a:t>
            </a:r>
          </a:p>
          <a:p>
            <a:pPr marL="0" indent="0">
              <a:buNone/>
            </a:pPr>
            <a:endParaRPr lang="cs-CZ" dirty="0"/>
          </a:p>
          <a:p>
            <a:r>
              <a:rPr lang="cs-CZ" dirty="0"/>
              <a:t>Rozdělení neslaných diet:</a:t>
            </a:r>
          </a:p>
          <a:p>
            <a:r>
              <a:rPr lang="cs-CZ" b="1" dirty="0"/>
              <a:t>a) mírné omezení soli – množství sodíku cca 2 g/den</a:t>
            </a:r>
            <a:endParaRPr lang="cs-CZ" dirty="0"/>
          </a:p>
          <a:p>
            <a:r>
              <a:rPr lang="cs-CZ" dirty="0"/>
              <a:t>- nepodávat solí konzervovaných potravin,</a:t>
            </a:r>
          </a:p>
          <a:p>
            <a:r>
              <a:rPr lang="cs-CZ" dirty="0"/>
              <a:t>- při přípravě pokrmů solit pouze podle doporučeného množství soli na den,</a:t>
            </a:r>
          </a:p>
          <a:p>
            <a:r>
              <a:rPr lang="cs-CZ" dirty="0"/>
              <a:t>- nepít minerálky, alkoholické nápoje, větší množství silného černého čaje a zrnkové kávy,</a:t>
            </a:r>
          </a:p>
          <a:p>
            <a:r>
              <a:rPr lang="cs-CZ" dirty="0"/>
              <a:t>- povolené množství ve 2,5 g </a:t>
            </a:r>
            <a:r>
              <a:rPr lang="cs-CZ" dirty="0" err="1"/>
              <a:t>NaCl</a:t>
            </a:r>
            <a:r>
              <a:rPr lang="cs-CZ" dirty="0"/>
              <a:t> je 1 g Na.</a:t>
            </a:r>
          </a:p>
          <a:p>
            <a:pPr marL="0" indent="0">
              <a:buNone/>
            </a:pPr>
            <a:endParaRPr lang="cs-CZ" dirty="0"/>
          </a:p>
          <a:p>
            <a:r>
              <a:rPr lang="cs-CZ" b="1" dirty="0"/>
              <a:t>b) přísná neslaná dieta – množství sodíku ˂ 1 g/den – bez použití soli</a:t>
            </a:r>
            <a:endParaRPr lang="cs-CZ" dirty="0"/>
          </a:p>
          <a:p>
            <a:r>
              <a:rPr lang="cs-CZ" dirty="0"/>
              <a:t>- neslanou chuť zastřít přídavkem kořenové zeleniny při vaření,</a:t>
            </a:r>
          </a:p>
          <a:p>
            <a:r>
              <a:rPr lang="cs-CZ" dirty="0"/>
              <a:t>- nevhodné jsou sýry, slané pečivo, potraviny obsahující větší množství Na,</a:t>
            </a:r>
          </a:p>
          <a:p>
            <a:r>
              <a:rPr lang="cs-CZ" dirty="0"/>
              <a:t>- nepoužívat ostré koření – kari, chilli aj.,</a:t>
            </a:r>
          </a:p>
          <a:p>
            <a:r>
              <a:rPr lang="cs-CZ" dirty="0"/>
              <a:t>- zabránit přepáleným tukům,</a:t>
            </a:r>
          </a:p>
          <a:p>
            <a:r>
              <a:rPr lang="cs-CZ" dirty="0"/>
              <a:t>- nezařazovat polévky,</a:t>
            </a:r>
          </a:p>
          <a:p>
            <a:r>
              <a:rPr lang="cs-CZ" dirty="0"/>
              <a:t>- zvýšit příjem ovoce a zeleniny (0,5–1 kg denně).</a:t>
            </a:r>
          </a:p>
          <a:p>
            <a:pPr marL="0" indent="0">
              <a:buNone/>
            </a:pPr>
            <a:endParaRPr lang="cs-CZ" dirty="0"/>
          </a:p>
          <a:p>
            <a:r>
              <a:rPr lang="cs-CZ" dirty="0"/>
              <a:t>Zvýšený efekt diety může být dán i kombinací účinku omezení soli a redukce energetického příjmu.</a:t>
            </a:r>
          </a:p>
          <a:p>
            <a:endParaRPr lang="cs-CZ" dirty="0"/>
          </a:p>
        </p:txBody>
      </p:sp>
    </p:spTree>
    <p:extLst>
      <p:ext uri="{BB962C8B-B14F-4D97-AF65-F5344CB8AC3E}">
        <p14:creationId xmlns:p14="http://schemas.microsoft.com/office/powerpoint/2010/main" val="387683908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E2C0D-6A2C-4A33-BB8F-5096443591C4}"/>
              </a:ext>
            </a:extLst>
          </p:cNvPr>
          <p:cNvSpPr>
            <a:spLocks noGrp="1"/>
          </p:cNvSpPr>
          <p:nvPr>
            <p:ph type="title"/>
          </p:nvPr>
        </p:nvSpPr>
        <p:spPr/>
        <p:txBody>
          <a:bodyPr/>
          <a:lstStyle/>
          <a:p>
            <a:r>
              <a:rPr lang="cs-CZ" dirty="0"/>
              <a:t>Hlavní dietní zásady:</a:t>
            </a:r>
            <a:br>
              <a:rPr lang="cs-CZ" dirty="0"/>
            </a:br>
            <a:endParaRPr lang="cs-CZ" dirty="0"/>
          </a:p>
        </p:txBody>
      </p:sp>
      <p:sp>
        <p:nvSpPr>
          <p:cNvPr id="3" name="Zástupný symbol pro obsah 2">
            <a:extLst>
              <a:ext uri="{FF2B5EF4-FFF2-40B4-BE49-F238E27FC236}">
                <a16:creationId xmlns:a16="http://schemas.microsoft.com/office/drawing/2014/main" id="{CCCC991D-6370-47FF-A2BF-AA6A3D25226B}"/>
              </a:ext>
            </a:extLst>
          </p:cNvPr>
          <p:cNvSpPr>
            <a:spLocks noGrp="1"/>
          </p:cNvSpPr>
          <p:nvPr>
            <p:ph sz="half" idx="1"/>
          </p:nvPr>
        </p:nvSpPr>
        <p:spPr>
          <a:xfrm>
            <a:off x="0" y="1159329"/>
            <a:ext cx="6019800" cy="5543550"/>
          </a:xfrm>
        </p:spPr>
        <p:txBody>
          <a:bodyPr>
            <a:normAutofit fontScale="32500" lnSpcReduction="20000"/>
          </a:bodyPr>
          <a:lstStyle/>
          <a:p>
            <a:r>
              <a:rPr lang="cs-CZ" sz="4300" dirty="0"/>
              <a:t>- dodržovat základní pravidla zdravé výživy,</a:t>
            </a:r>
          </a:p>
          <a:p>
            <a:r>
              <a:rPr lang="cs-CZ" sz="4300" dirty="0"/>
              <a:t>- zvýšit konzumaci ovoce a zeleniny,</a:t>
            </a:r>
          </a:p>
          <a:p>
            <a:r>
              <a:rPr lang="cs-CZ" sz="4300" dirty="0"/>
              <a:t>- zařadit do stravy </a:t>
            </a:r>
            <a:r>
              <a:rPr lang="cs-CZ" sz="4300" dirty="0" err="1"/>
              <a:t>mononenasycené</a:t>
            </a:r>
            <a:r>
              <a:rPr lang="cs-CZ" sz="4300" dirty="0"/>
              <a:t> tuky a polynenasycené omega 3 tuky,</a:t>
            </a:r>
          </a:p>
          <a:p>
            <a:r>
              <a:rPr lang="cs-CZ" sz="4300" dirty="0"/>
              <a:t>- omezit příjem nasycených tuků,</a:t>
            </a:r>
          </a:p>
          <a:p>
            <a:r>
              <a:rPr lang="cs-CZ" sz="4300" dirty="0"/>
              <a:t>- zařadit do stravy draslík, který podporuje snižování krevního tlaku (banány, brambory, cuketa, meloun, pomeranče),</a:t>
            </a:r>
          </a:p>
          <a:p>
            <a:r>
              <a:rPr lang="cs-CZ" sz="4300" dirty="0"/>
              <a:t>- omezit sůl a slaná jídla,</a:t>
            </a:r>
          </a:p>
          <a:p>
            <a:r>
              <a:rPr lang="cs-CZ" sz="4300" dirty="0"/>
              <a:t>- snížit příjem rafinovaného cukru,</a:t>
            </a:r>
          </a:p>
          <a:p>
            <a:r>
              <a:rPr lang="cs-CZ" sz="4300" dirty="0"/>
              <a:t>- omezit alkohol a slazené nápoje.</a:t>
            </a:r>
          </a:p>
          <a:p>
            <a:endParaRPr lang="cs-CZ" sz="4300" dirty="0"/>
          </a:p>
          <a:p>
            <a:r>
              <a:rPr lang="cs-CZ" sz="4300" b="1" dirty="0"/>
              <a:t>Doporučené potraviny:</a:t>
            </a:r>
          </a:p>
          <a:p>
            <a:r>
              <a:rPr lang="cs-CZ" sz="4300" dirty="0"/>
              <a:t>- </a:t>
            </a:r>
            <a:r>
              <a:rPr lang="cs-CZ" sz="4300" dirty="0" err="1"/>
              <a:t>celozrné</a:t>
            </a:r>
            <a:r>
              <a:rPr lang="cs-CZ" sz="4300" dirty="0"/>
              <a:t> pečivo,</a:t>
            </a:r>
          </a:p>
          <a:p>
            <a:r>
              <a:rPr lang="cs-CZ" sz="4300" dirty="0"/>
              <a:t>- maso (drůbeží, libová šunka),</a:t>
            </a:r>
          </a:p>
          <a:p>
            <a:r>
              <a:rPr lang="cs-CZ" sz="4300" dirty="0"/>
              <a:t>- ryby,</a:t>
            </a:r>
          </a:p>
          <a:p>
            <a:r>
              <a:rPr lang="cs-CZ" sz="4300" dirty="0"/>
              <a:t>- mléčné výrobky (neslané sýry, polotučné mléko a jogurty),</a:t>
            </a:r>
          </a:p>
          <a:p>
            <a:r>
              <a:rPr lang="cs-CZ" sz="4300" dirty="0"/>
              <a:t>- ovoce (zejména citrony a grapefruity),</a:t>
            </a:r>
          </a:p>
          <a:p>
            <a:r>
              <a:rPr lang="cs-CZ" sz="4300" dirty="0"/>
              <a:t>- zelenina (zejména česnek a petržel),</a:t>
            </a:r>
          </a:p>
          <a:p>
            <a:r>
              <a:rPr lang="cs-CZ" sz="4300" dirty="0"/>
              <a:t>- </a:t>
            </a:r>
            <a:r>
              <a:rPr lang="cs-CZ" sz="4300" dirty="0" err="1"/>
              <a:t>mononenasycené</a:t>
            </a:r>
            <a:r>
              <a:rPr lang="cs-CZ" sz="4300" dirty="0"/>
              <a:t> tuky (olivový olej, řepkový olej, mandle),</a:t>
            </a:r>
          </a:p>
          <a:p>
            <a:r>
              <a:rPr lang="cs-CZ" sz="4300" dirty="0"/>
              <a:t>- polynenasycené tuky (tučné ryby, rybí tuk, lněný olej, dýňová a slunečnicová semínka),</a:t>
            </a:r>
          </a:p>
          <a:p>
            <a:r>
              <a:rPr lang="cs-CZ" sz="4300" dirty="0"/>
              <a:t>- jídla a ochucovadla s nízkým obsahem soli.</a:t>
            </a:r>
          </a:p>
          <a:p>
            <a:endParaRPr lang="cs-CZ" sz="4300" dirty="0"/>
          </a:p>
          <a:p>
            <a:endParaRPr lang="cs-CZ" dirty="0"/>
          </a:p>
        </p:txBody>
      </p:sp>
      <p:sp>
        <p:nvSpPr>
          <p:cNvPr id="4" name="Zástupný symbol pro obsah 3">
            <a:extLst>
              <a:ext uri="{FF2B5EF4-FFF2-40B4-BE49-F238E27FC236}">
                <a16:creationId xmlns:a16="http://schemas.microsoft.com/office/drawing/2014/main" id="{AF728CF2-E492-466C-8C9B-B40E085CB5EF}"/>
              </a:ext>
            </a:extLst>
          </p:cNvPr>
          <p:cNvSpPr>
            <a:spLocks noGrp="1"/>
          </p:cNvSpPr>
          <p:nvPr>
            <p:ph sz="half" idx="2"/>
          </p:nvPr>
        </p:nvSpPr>
        <p:spPr>
          <a:xfrm>
            <a:off x="6172200" y="1028700"/>
            <a:ext cx="5181600" cy="5148263"/>
          </a:xfrm>
        </p:spPr>
        <p:txBody>
          <a:bodyPr>
            <a:normAutofit fontScale="32500" lnSpcReduction="20000"/>
          </a:bodyPr>
          <a:lstStyle/>
          <a:p>
            <a:r>
              <a:rPr lang="cs-CZ" sz="5600" b="1" dirty="0"/>
              <a:t>Nevhodné potraviny:</a:t>
            </a:r>
          </a:p>
          <a:p>
            <a:r>
              <a:rPr lang="cs-CZ" sz="5600" dirty="0"/>
              <a:t>- maso (červené maso, fast food, uzeniny), </a:t>
            </a:r>
          </a:p>
          <a:p>
            <a:r>
              <a:rPr lang="cs-CZ" sz="5600" dirty="0"/>
              <a:t>- brambůrky,</a:t>
            </a:r>
          </a:p>
          <a:p>
            <a:r>
              <a:rPr lang="cs-CZ" sz="5600" dirty="0"/>
              <a:t>- mléčné výrobky (slané a tučné sýry, tučný tvaroh),</a:t>
            </a:r>
          </a:p>
          <a:p>
            <a:r>
              <a:rPr lang="cs-CZ" sz="5600" dirty="0"/>
              <a:t>- nakládaná a konzervovaná zelenina,</a:t>
            </a:r>
          </a:p>
          <a:p>
            <a:r>
              <a:rPr lang="cs-CZ" sz="5600" dirty="0"/>
              <a:t>- sůl, slaná jídla, hořčice, kečup,</a:t>
            </a:r>
          </a:p>
          <a:p>
            <a:r>
              <a:rPr lang="cs-CZ" sz="5600" dirty="0"/>
              <a:t>- vody s vyšším obsahem minerálních látek,</a:t>
            </a:r>
          </a:p>
          <a:p>
            <a:r>
              <a:rPr lang="cs-CZ" sz="5600" dirty="0"/>
              <a:t>- alkohol ve větším množství.</a:t>
            </a:r>
          </a:p>
          <a:p>
            <a:endParaRPr lang="cs-CZ" dirty="0"/>
          </a:p>
        </p:txBody>
      </p:sp>
    </p:spTree>
    <p:extLst>
      <p:ext uri="{BB962C8B-B14F-4D97-AF65-F5344CB8AC3E}">
        <p14:creationId xmlns:p14="http://schemas.microsoft.com/office/powerpoint/2010/main" val="33804974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BE7616-2532-49D3-A6F7-A1D77878D49A}"/>
              </a:ext>
            </a:extLst>
          </p:cNvPr>
          <p:cNvSpPr>
            <a:spLocks noGrp="1"/>
          </p:cNvSpPr>
          <p:nvPr>
            <p:ph type="title"/>
          </p:nvPr>
        </p:nvSpPr>
        <p:spPr/>
        <p:txBody>
          <a:bodyPr/>
          <a:lstStyle/>
          <a:p>
            <a:r>
              <a:rPr lang="cs-CZ" b="1" dirty="0"/>
              <a:t>10.6 Dieta při nádorových onemocněních</a:t>
            </a:r>
            <a:br>
              <a:rPr lang="cs-CZ" b="1" dirty="0"/>
            </a:br>
            <a:endParaRPr lang="cs-CZ" dirty="0"/>
          </a:p>
        </p:txBody>
      </p:sp>
      <p:sp>
        <p:nvSpPr>
          <p:cNvPr id="5" name="Zástupný symbol pro obsah 4">
            <a:extLst>
              <a:ext uri="{FF2B5EF4-FFF2-40B4-BE49-F238E27FC236}">
                <a16:creationId xmlns:a16="http://schemas.microsoft.com/office/drawing/2014/main" id="{44465EA9-85D2-41A5-8182-1B2A28F64FAF}"/>
              </a:ext>
            </a:extLst>
          </p:cNvPr>
          <p:cNvSpPr>
            <a:spLocks noGrp="1"/>
          </p:cNvSpPr>
          <p:nvPr>
            <p:ph idx="1"/>
          </p:nvPr>
        </p:nvSpPr>
        <p:spPr>
          <a:xfrm>
            <a:off x="97971" y="1151164"/>
            <a:ext cx="11838215" cy="5706836"/>
          </a:xfrm>
        </p:spPr>
        <p:txBody>
          <a:bodyPr>
            <a:normAutofit fontScale="55000" lnSpcReduction="20000"/>
          </a:bodyPr>
          <a:lstStyle/>
          <a:p>
            <a:r>
              <a:rPr lang="cs-CZ" dirty="0" err="1"/>
              <a:t>ádorové</a:t>
            </a:r>
            <a:r>
              <a:rPr lang="cs-CZ" dirty="0"/>
              <a:t> onemocnění zvyšuje substrátové a energetické nároky organizmu. Lidé trpící rakovinou jsou ohrožení podvýživou, pro zvýšený metabolismus, který je způsobený růstem nádoru a vyšší energetickou potřebou. Hlavním opatřením léčebné diety je prevence malnutrice. Onkologicky nemocní trpí anorexii, depresi se sníženým příjmem potravy, </a:t>
            </a:r>
            <a:r>
              <a:rPr lang="cs-CZ" dirty="0" err="1"/>
              <a:t>katabolizující</a:t>
            </a:r>
            <a:r>
              <a:rPr lang="cs-CZ" dirty="0"/>
              <a:t> efekt tumoru a další důvody malnutrice. V těchto případech je nutné zabezpečit příjem stravy bohatý na živiny </a:t>
            </a:r>
          </a:p>
          <a:p>
            <a:r>
              <a:rPr lang="cs-CZ" dirty="0"/>
              <a:t>i energii a dostatek tekutin</a:t>
            </a:r>
          </a:p>
          <a:p>
            <a:pPr marL="0" indent="0">
              <a:buNone/>
            </a:pPr>
            <a:r>
              <a:rPr lang="cs-CZ" dirty="0"/>
              <a:t> </a:t>
            </a:r>
          </a:p>
          <a:p>
            <a:r>
              <a:rPr lang="cs-CZ" dirty="0"/>
              <a:t>Hlavní dietní zásady:</a:t>
            </a:r>
          </a:p>
          <a:p>
            <a:r>
              <a:rPr lang="cs-CZ" dirty="0"/>
              <a:t>- příjem malých dávek jídla,</a:t>
            </a:r>
          </a:p>
          <a:p>
            <a:r>
              <a:rPr lang="cs-CZ" dirty="0"/>
              <a:t>- příjem měkčí stravy,</a:t>
            </a:r>
          </a:p>
          <a:p>
            <a:r>
              <a:rPr lang="cs-CZ" dirty="0"/>
              <a:t>- jíst chladnější jídlo,</a:t>
            </a:r>
          </a:p>
          <a:p>
            <a:r>
              <a:rPr lang="cs-CZ" dirty="0"/>
              <a:t>- příjem tekutin (ne během jídla),</a:t>
            </a:r>
          </a:p>
          <a:p>
            <a:r>
              <a:rPr lang="cs-CZ" dirty="0"/>
              <a:t>- doporučuje se barevnější a kořeněnější strava,</a:t>
            </a:r>
          </a:p>
          <a:p>
            <a:r>
              <a:rPr lang="cs-CZ" dirty="0"/>
              <a:t>- omezit tučná jídla, </a:t>
            </a:r>
          </a:p>
          <a:p>
            <a:r>
              <a:rPr lang="cs-CZ" dirty="0"/>
              <a:t>- převaha sladších jídel a bílkovin,</a:t>
            </a:r>
          </a:p>
          <a:p>
            <a:r>
              <a:rPr lang="cs-CZ" dirty="0"/>
              <a:t>- přijímat dostatek vlákniny,</a:t>
            </a:r>
          </a:p>
          <a:p>
            <a:r>
              <a:rPr lang="cs-CZ" dirty="0"/>
              <a:t>- vhodné jsou doplňky umělé výživy.</a:t>
            </a:r>
          </a:p>
          <a:p>
            <a:pPr marL="0" indent="0">
              <a:buNone/>
            </a:pPr>
            <a:endParaRPr lang="cs-CZ" dirty="0"/>
          </a:p>
          <a:p>
            <a:r>
              <a:rPr lang="cs-CZ" dirty="0"/>
              <a:t>Pokud není dodržen dostatečný perorální příjem, je na místě zahájit parenterální či enterální výživu. Parenterální výživa se aplikuje pouze tehdy, není-li enterální příjem možný. Enterální výživa je při alespoň částečné funkci trávicího traktu vhodnější. Chrání střevní sliznici, používají se přípravky s </a:t>
            </a:r>
            <a:r>
              <a:rPr lang="cs-CZ" dirty="0" err="1"/>
              <a:t>glutaminem</a:t>
            </a:r>
            <a:r>
              <a:rPr lang="cs-CZ" dirty="0"/>
              <a:t>, argininem, MCT tuky a polynenasycené mastné kyseliny. Optimálním doplňkem je například </a:t>
            </a:r>
            <a:r>
              <a:rPr lang="cs-CZ" dirty="0" err="1"/>
              <a:t>Nutridrink</a:t>
            </a:r>
            <a:r>
              <a:rPr lang="cs-CZ" dirty="0"/>
              <a:t>. Rozumné je doplnění přijímané energie o 1-3 nápoje denně po 300 kcal. Vhodné je lehké zvýšení dávek aminokyselin na 1-2 g/kg hmotnosti v dávce až kolem 40-50 % podávané energie. V poslední době se zdá velmi významným opatřením pro ovlivnění chuti k jídlu i malnutrice doplňkové podání syntetických </a:t>
            </a:r>
            <a:r>
              <a:rPr lang="cs-CZ" dirty="0" err="1"/>
              <a:t>gestagenů</a:t>
            </a:r>
            <a:r>
              <a:rPr lang="cs-CZ" dirty="0"/>
              <a:t>.</a:t>
            </a:r>
            <a:r>
              <a:rPr lang="cs-CZ" b="1" dirty="0"/>
              <a:t> </a:t>
            </a:r>
            <a:endParaRPr lang="cs-CZ" dirty="0"/>
          </a:p>
          <a:p>
            <a:endParaRPr lang="cs-CZ" dirty="0"/>
          </a:p>
        </p:txBody>
      </p:sp>
    </p:spTree>
    <p:extLst>
      <p:ext uri="{BB962C8B-B14F-4D97-AF65-F5344CB8AC3E}">
        <p14:creationId xmlns:p14="http://schemas.microsoft.com/office/powerpoint/2010/main" val="38257905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8D3AA58-1A9A-4349-992E-33ACCCCCCA2B}"/>
              </a:ext>
            </a:extLst>
          </p:cNvPr>
          <p:cNvSpPr>
            <a:spLocks noGrp="1"/>
          </p:cNvSpPr>
          <p:nvPr>
            <p:ph type="title"/>
          </p:nvPr>
        </p:nvSpPr>
        <p:spPr/>
        <p:txBody>
          <a:bodyPr/>
          <a:lstStyle/>
          <a:p>
            <a:r>
              <a:rPr lang="cs-CZ" sz="1400" b="1" dirty="0"/>
              <a:t>Nádor prsu</a:t>
            </a:r>
            <a:br>
              <a:rPr lang="cs-CZ" dirty="0"/>
            </a:br>
            <a:endParaRPr lang="cs-CZ" dirty="0"/>
          </a:p>
        </p:txBody>
      </p:sp>
      <p:sp>
        <p:nvSpPr>
          <p:cNvPr id="3" name="Zástupný symbol pro obsah 2">
            <a:extLst>
              <a:ext uri="{FF2B5EF4-FFF2-40B4-BE49-F238E27FC236}">
                <a16:creationId xmlns:a16="http://schemas.microsoft.com/office/drawing/2014/main" id="{8FC03F70-3A5F-4E51-9F21-772401B4D923}"/>
              </a:ext>
            </a:extLst>
          </p:cNvPr>
          <p:cNvSpPr>
            <a:spLocks noGrp="1"/>
          </p:cNvSpPr>
          <p:nvPr>
            <p:ph sz="half" idx="1"/>
          </p:nvPr>
        </p:nvSpPr>
        <p:spPr>
          <a:xfrm>
            <a:off x="372835" y="1027906"/>
            <a:ext cx="5181600" cy="4351338"/>
          </a:xfrm>
        </p:spPr>
        <p:txBody>
          <a:bodyPr>
            <a:normAutofit fontScale="25000" lnSpcReduction="20000"/>
          </a:bodyPr>
          <a:lstStyle/>
          <a:p>
            <a:r>
              <a:rPr lang="cs-CZ" sz="5600" dirty="0"/>
              <a:t>- dodržovat základní pravidla zdravé výživy,</a:t>
            </a:r>
          </a:p>
          <a:p>
            <a:r>
              <a:rPr lang="cs-CZ" sz="5600" dirty="0"/>
              <a:t>- zajistit dostatečný přísun vlákniny v celozrnných obilovinách,</a:t>
            </a:r>
          </a:p>
          <a:p>
            <a:r>
              <a:rPr lang="cs-CZ" sz="5600" dirty="0"/>
              <a:t>- snížit příjem masa (smažené, propečené),</a:t>
            </a:r>
          </a:p>
          <a:p>
            <a:r>
              <a:rPr lang="cs-CZ" sz="5600" dirty="0"/>
              <a:t>- konzumovat ryby se zdravými omega-3 mastnými kyselinami,</a:t>
            </a:r>
          </a:p>
          <a:p>
            <a:r>
              <a:rPr lang="cs-CZ" sz="5600" dirty="0"/>
              <a:t>- konzumovat vařená rajčata,</a:t>
            </a:r>
          </a:p>
          <a:p>
            <a:r>
              <a:rPr lang="cs-CZ" sz="5600" dirty="0"/>
              <a:t>- používat olivový olej,</a:t>
            </a:r>
          </a:p>
          <a:p>
            <a:r>
              <a:rPr lang="cs-CZ" sz="5600" dirty="0"/>
              <a:t>- omezit nasycené tuky (červené maso, máslo, mléčné výrobky, sádlo),</a:t>
            </a:r>
          </a:p>
          <a:p>
            <a:r>
              <a:rPr lang="cs-CZ" sz="5600" dirty="0"/>
              <a:t>- snížit příjem cukru,</a:t>
            </a:r>
          </a:p>
          <a:p>
            <a:r>
              <a:rPr lang="cs-CZ" sz="5600" dirty="0"/>
              <a:t>- vyhýbat se požívání alkoholu.</a:t>
            </a:r>
          </a:p>
          <a:p>
            <a:pPr marL="0" indent="0">
              <a:buNone/>
            </a:pPr>
            <a:endParaRPr lang="cs-CZ" sz="5600" dirty="0"/>
          </a:p>
          <a:p>
            <a:r>
              <a:rPr lang="cs-CZ" sz="5600" b="1" dirty="0"/>
              <a:t>Nádor prostaty</a:t>
            </a:r>
            <a:endParaRPr lang="cs-CZ" sz="5600" dirty="0"/>
          </a:p>
          <a:p>
            <a:r>
              <a:rPr lang="cs-CZ" sz="5600" dirty="0"/>
              <a:t>- dodržovat základní pravidla zdravé výživy,</a:t>
            </a:r>
          </a:p>
          <a:p>
            <a:r>
              <a:rPr lang="cs-CZ" sz="5600" dirty="0"/>
              <a:t>- účinně působí látka lykopen (tepelně upravovaná rajčata, rajčatová šťáva),</a:t>
            </a:r>
          </a:p>
          <a:p>
            <a:r>
              <a:rPr lang="cs-CZ" sz="5600" dirty="0"/>
              <a:t>- jíst košťálovou zeleninu – brokolice, kapusta, květák,</a:t>
            </a:r>
          </a:p>
          <a:p>
            <a:r>
              <a:rPr lang="cs-CZ" sz="5600" dirty="0"/>
              <a:t>- zajistit dostatečný přísun vlákniny,</a:t>
            </a:r>
          </a:p>
          <a:p>
            <a:r>
              <a:rPr lang="cs-CZ" sz="5600" dirty="0"/>
              <a:t>- omezit nasycené tuky,</a:t>
            </a:r>
          </a:p>
          <a:p>
            <a:r>
              <a:rPr lang="cs-CZ" sz="5600" dirty="0"/>
              <a:t>- vitamin E snižuje riziko rakoviny prostatu u kuřáků,</a:t>
            </a:r>
          </a:p>
          <a:p>
            <a:r>
              <a:rPr lang="cs-CZ" sz="5600" dirty="0"/>
              <a:t>- pozitivně působí aktivovaný vitamin D,</a:t>
            </a:r>
          </a:p>
          <a:p>
            <a:r>
              <a:rPr lang="cs-CZ" sz="5600" dirty="0"/>
              <a:t>- nepít alkohol.</a:t>
            </a:r>
          </a:p>
          <a:p>
            <a:pPr marL="0" indent="0">
              <a:buNone/>
            </a:pPr>
            <a:endParaRPr lang="cs-CZ" sz="5600" dirty="0"/>
          </a:p>
          <a:p>
            <a:endParaRPr lang="cs-CZ" dirty="0"/>
          </a:p>
        </p:txBody>
      </p:sp>
      <p:sp>
        <p:nvSpPr>
          <p:cNvPr id="5" name="Zástupný symbol pro obsah 4">
            <a:extLst>
              <a:ext uri="{FF2B5EF4-FFF2-40B4-BE49-F238E27FC236}">
                <a16:creationId xmlns:a16="http://schemas.microsoft.com/office/drawing/2014/main" id="{618CAD74-8592-4173-AB88-3B80961ABBA1}"/>
              </a:ext>
            </a:extLst>
          </p:cNvPr>
          <p:cNvSpPr>
            <a:spLocks noGrp="1"/>
          </p:cNvSpPr>
          <p:nvPr>
            <p:ph sz="half" idx="2"/>
          </p:nvPr>
        </p:nvSpPr>
        <p:spPr>
          <a:xfrm>
            <a:off x="6172200" y="849086"/>
            <a:ext cx="5181600" cy="5772149"/>
          </a:xfrm>
        </p:spPr>
        <p:txBody>
          <a:bodyPr>
            <a:normAutofit fontScale="25000" lnSpcReduction="20000"/>
          </a:bodyPr>
          <a:lstStyle/>
          <a:p>
            <a:r>
              <a:rPr lang="cs-CZ" sz="5600" b="1" dirty="0"/>
              <a:t>Nádor tlustého střeva</a:t>
            </a:r>
            <a:endParaRPr lang="cs-CZ" sz="5600" dirty="0"/>
          </a:p>
          <a:p>
            <a:r>
              <a:rPr lang="cs-CZ" sz="5600" dirty="0"/>
              <a:t>- dodržovat základní pravidla zdravé výživy,</a:t>
            </a:r>
          </a:p>
          <a:p>
            <a:r>
              <a:rPr lang="cs-CZ" sz="5600" dirty="0"/>
              <a:t>- zajistit dostatečný přísun vlákniny, zejména nerozpustné v celozrnných potravinách,</a:t>
            </a:r>
          </a:p>
          <a:p>
            <a:r>
              <a:rPr lang="cs-CZ" sz="5600" dirty="0"/>
              <a:t>- jíst košťálovou zeleninu – brokolice, kapusta, květák,</a:t>
            </a:r>
          </a:p>
          <a:p>
            <a:r>
              <a:rPr lang="cs-CZ" sz="5600" dirty="0"/>
              <a:t>- účinně působí látka lykopen (tepelně upravovaná rajčata, rajčatová šťáva),</a:t>
            </a:r>
          </a:p>
          <a:p>
            <a:r>
              <a:rPr lang="cs-CZ" sz="5600" dirty="0"/>
              <a:t>- zajistit příjem selenu (posiluje imunitu), vápníku, vitaminů C, D a E.</a:t>
            </a:r>
          </a:p>
          <a:p>
            <a:endParaRPr lang="cs-CZ" dirty="0"/>
          </a:p>
        </p:txBody>
      </p:sp>
    </p:spTree>
    <p:extLst>
      <p:ext uri="{BB962C8B-B14F-4D97-AF65-F5344CB8AC3E}">
        <p14:creationId xmlns:p14="http://schemas.microsoft.com/office/powerpoint/2010/main" val="256081852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B480A-52F4-476E-8C6A-02C74CF535D0}"/>
              </a:ext>
            </a:extLst>
          </p:cNvPr>
          <p:cNvSpPr>
            <a:spLocks noGrp="1"/>
          </p:cNvSpPr>
          <p:nvPr>
            <p:ph type="title"/>
          </p:nvPr>
        </p:nvSpPr>
        <p:spPr/>
        <p:txBody>
          <a:bodyPr/>
          <a:lstStyle/>
          <a:p>
            <a:r>
              <a:rPr lang="cs-CZ" b="1" dirty="0"/>
              <a:t>10.7 Dieta při poruchách imunity a alergií</a:t>
            </a:r>
            <a:br>
              <a:rPr lang="cs-CZ" b="1" dirty="0"/>
            </a:br>
            <a:endParaRPr lang="cs-CZ" dirty="0"/>
          </a:p>
        </p:txBody>
      </p:sp>
      <p:sp>
        <p:nvSpPr>
          <p:cNvPr id="5" name="Zástupný symbol pro obsah 4">
            <a:extLst>
              <a:ext uri="{FF2B5EF4-FFF2-40B4-BE49-F238E27FC236}">
                <a16:creationId xmlns:a16="http://schemas.microsoft.com/office/drawing/2014/main" id="{C5EA3BD9-55C9-45BD-B048-9ADCFACFE625}"/>
              </a:ext>
            </a:extLst>
          </p:cNvPr>
          <p:cNvSpPr>
            <a:spLocks noGrp="1"/>
          </p:cNvSpPr>
          <p:nvPr>
            <p:ph idx="1"/>
          </p:nvPr>
        </p:nvSpPr>
        <p:spPr>
          <a:xfrm>
            <a:off x="65314" y="1216478"/>
            <a:ext cx="11944350" cy="5641521"/>
          </a:xfrm>
        </p:spPr>
        <p:txBody>
          <a:bodyPr>
            <a:normAutofit fontScale="77500" lnSpcReduction="20000"/>
          </a:bodyPr>
          <a:lstStyle/>
          <a:p>
            <a:r>
              <a:rPr lang="cs-CZ" dirty="0"/>
              <a:t>Imunitní a alergické reakce jsou komplexní děje. Cizorodá látka dokáže do organizmu pronikat jakýmkoli povrchem. Imunita a výživa představují jednu z vědecky nejproblematičtějších oblastí dietologie. Nejprve se uplatňují imunoglobuliny mateřského mléka a pak vlastní </a:t>
            </a:r>
            <a:r>
              <a:rPr lang="cs-CZ" dirty="0" err="1"/>
              <a:t>imunoglouliny</a:t>
            </a:r>
            <a:r>
              <a:rPr lang="cs-CZ" dirty="0"/>
              <a:t>. Kojení má význam v prevenci vzniku infekcí, alergií a autoimunitních onemocnění. Z imunologického hlediska působí potrava komplexně. Dietní ovlivnění imunity je do značné míry spekulativní. Cukry mají imunitně malý význam. Protizánětlivě působí zejména bílkovinná strava a omega-3 mastné kyseliny. Vztah vitaminů A, C, D, E k ovlivnění imunitních funkcí nebyl zatím prokázán.  V současné době spíše platí, že žádné potravinové doplňky ani diety nejsou schopny zásadně ovlivnit imunitní reakce, pouze u dětí může výživa podporovat rozvoj imunity a bránit rozvoji alergií. Potencionálním dietním působením na imunitu jsou živé kultury. V jogurtových výrobcích je významná přítomnost </a:t>
            </a:r>
            <a:r>
              <a:rPr lang="cs-CZ" dirty="0" err="1"/>
              <a:t>Actimelu</a:t>
            </a:r>
            <a:r>
              <a:rPr lang="cs-CZ" dirty="0"/>
              <a:t>. Je to živá kultura </a:t>
            </a:r>
            <a:r>
              <a:rPr lang="cs-CZ" dirty="0" err="1"/>
              <a:t>Lactobacillus</a:t>
            </a:r>
            <a:r>
              <a:rPr lang="cs-CZ" dirty="0"/>
              <a:t> </a:t>
            </a:r>
            <a:r>
              <a:rPr lang="cs-CZ" dirty="0" err="1"/>
              <a:t>cassei</a:t>
            </a:r>
            <a:r>
              <a:rPr lang="cs-CZ" dirty="0"/>
              <a:t> </a:t>
            </a:r>
            <a:r>
              <a:rPr lang="cs-CZ" dirty="0" err="1"/>
              <a:t>immunitas</a:t>
            </a:r>
            <a:r>
              <a:rPr lang="cs-CZ" dirty="0"/>
              <a:t>. Přirozenou cestou ovlivňuje obranyschopnost organismu. </a:t>
            </a:r>
          </a:p>
          <a:p>
            <a:endParaRPr lang="cs-CZ" dirty="0"/>
          </a:p>
          <a:p>
            <a:pPr marL="0" indent="0">
              <a:buNone/>
            </a:pPr>
            <a:r>
              <a:rPr lang="cs-CZ" b="1" dirty="0"/>
              <a:t>Potravinové alergie</a:t>
            </a:r>
            <a:endParaRPr lang="cs-CZ" dirty="0"/>
          </a:p>
          <a:p>
            <a:r>
              <a:rPr lang="cs-CZ" dirty="0"/>
              <a:t>Nesnášenlivost potravin se může projevovat více způsoby. Nutné je rozlišit jednak alergii na určité potraviny, nebo nesnášenlivost některých druhů potravin, která může pramenit z nedostatku enzymů, uvolnění histaminu aj. V případě alergie se jedná o nadměrnou reakci imunitního systému na určitou potravinu. Objevují se otoky, výtoky z nosu, dušnost, slzení, kožní reakce a zažívací potíže. Při zanedbání těchto příznaků může nastat i smrt v důsledku selhání krevního oběhu nebo udušení. </a:t>
            </a:r>
          </a:p>
          <a:p>
            <a:endParaRPr lang="cs-CZ" dirty="0"/>
          </a:p>
        </p:txBody>
      </p:sp>
    </p:spTree>
    <p:extLst>
      <p:ext uri="{BB962C8B-B14F-4D97-AF65-F5344CB8AC3E}">
        <p14:creationId xmlns:p14="http://schemas.microsoft.com/office/powerpoint/2010/main" val="25174757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A1F18-CEAA-41B4-8FDC-2C5B345C3E59}"/>
              </a:ext>
            </a:extLst>
          </p:cNvPr>
          <p:cNvSpPr>
            <a:spLocks noGrp="1"/>
          </p:cNvSpPr>
          <p:nvPr>
            <p:ph type="title"/>
          </p:nvPr>
        </p:nvSpPr>
        <p:spPr/>
        <p:txBody>
          <a:bodyPr/>
          <a:lstStyle/>
          <a:p>
            <a:r>
              <a:rPr lang="cs-CZ" dirty="0"/>
              <a:t>Mezi nejčastěji alergizující potraviny patří</a:t>
            </a:r>
            <a:br>
              <a:rPr lang="cs-CZ" dirty="0"/>
            </a:br>
            <a:endParaRPr lang="cs-CZ" dirty="0"/>
          </a:p>
        </p:txBody>
      </p:sp>
      <p:sp>
        <p:nvSpPr>
          <p:cNvPr id="3" name="Zástupný symbol pro obsah 2">
            <a:extLst>
              <a:ext uri="{FF2B5EF4-FFF2-40B4-BE49-F238E27FC236}">
                <a16:creationId xmlns:a16="http://schemas.microsoft.com/office/drawing/2014/main" id="{7CAD441C-BF7A-4848-9B9E-EDD302AADDFE}"/>
              </a:ext>
            </a:extLst>
          </p:cNvPr>
          <p:cNvSpPr>
            <a:spLocks noGrp="1"/>
          </p:cNvSpPr>
          <p:nvPr>
            <p:ph idx="1"/>
          </p:nvPr>
        </p:nvSpPr>
        <p:spPr>
          <a:xfrm>
            <a:off x="-1" y="1363436"/>
            <a:ext cx="12099471" cy="5429249"/>
          </a:xfrm>
        </p:spPr>
        <p:txBody>
          <a:bodyPr>
            <a:normAutofit fontScale="70000" lnSpcReduction="20000"/>
          </a:bodyPr>
          <a:lstStyle/>
          <a:p>
            <a:r>
              <a:rPr lang="cs-CZ" dirty="0"/>
              <a:t>- ryby, </a:t>
            </a:r>
          </a:p>
          <a:p>
            <a:r>
              <a:rPr lang="cs-CZ" dirty="0"/>
              <a:t>- mořské plody,</a:t>
            </a:r>
          </a:p>
          <a:p>
            <a:r>
              <a:rPr lang="cs-CZ" dirty="0"/>
              <a:t>- vejce,</a:t>
            </a:r>
          </a:p>
          <a:p>
            <a:r>
              <a:rPr lang="cs-CZ" dirty="0"/>
              <a:t>- mléko,</a:t>
            </a:r>
          </a:p>
          <a:p>
            <a:r>
              <a:rPr lang="cs-CZ" dirty="0"/>
              <a:t>- sója,</a:t>
            </a:r>
          </a:p>
          <a:p>
            <a:r>
              <a:rPr lang="cs-CZ" dirty="0"/>
              <a:t>- luštěniny (nejvíc arašídy),</a:t>
            </a:r>
          </a:p>
          <a:p>
            <a:r>
              <a:rPr lang="cs-CZ" dirty="0"/>
              <a:t>- ořechy (mandle, vlašské ořechy),</a:t>
            </a:r>
          </a:p>
          <a:p>
            <a:r>
              <a:rPr lang="cs-CZ" dirty="0"/>
              <a:t>- semínka,</a:t>
            </a:r>
          </a:p>
          <a:p>
            <a:r>
              <a:rPr lang="cs-CZ" dirty="0"/>
              <a:t>- ovoce (nejčastěji banány, broskve, citrusy, jablka, jahody, třešně, švestky),</a:t>
            </a:r>
          </a:p>
          <a:p>
            <a:r>
              <a:rPr lang="cs-CZ" dirty="0"/>
              <a:t>- koření.</a:t>
            </a:r>
          </a:p>
          <a:p>
            <a:r>
              <a:rPr lang="cs-CZ" dirty="0"/>
              <a:t> </a:t>
            </a:r>
          </a:p>
          <a:p>
            <a:r>
              <a:rPr lang="cs-CZ" dirty="0"/>
              <a:t>Hlavní dietní zásady:</a:t>
            </a:r>
          </a:p>
          <a:p>
            <a:r>
              <a:rPr lang="cs-CZ" dirty="0"/>
              <a:t>- kojit alespoň po dobu 4 měsíců,</a:t>
            </a:r>
          </a:p>
          <a:p>
            <a:r>
              <a:rPr lang="cs-CZ" dirty="0"/>
              <a:t>- do 6 měsíců věku nepodávat citrusy, ořechy, vejce a pšeničné výrobky,</a:t>
            </a:r>
          </a:p>
          <a:p>
            <a:r>
              <a:rPr lang="cs-CZ" dirty="0"/>
              <a:t>- vyloučit podezřelé potraviny z jídelníčku a po určité době její opětovné pokusné</a:t>
            </a:r>
          </a:p>
          <a:p>
            <a:r>
              <a:rPr lang="cs-CZ" dirty="0"/>
              <a:t>podání (v případě reakce je daná potravina příčinou alergie).</a:t>
            </a:r>
          </a:p>
          <a:p>
            <a:endParaRPr lang="cs-CZ" dirty="0"/>
          </a:p>
        </p:txBody>
      </p:sp>
    </p:spTree>
    <p:extLst>
      <p:ext uri="{BB962C8B-B14F-4D97-AF65-F5344CB8AC3E}">
        <p14:creationId xmlns:p14="http://schemas.microsoft.com/office/powerpoint/2010/main" val="26490052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D4917BB-5BF4-42C1-85AA-9712D7218C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E3DD21F-F6AF-4383-9D75-BFBBAF2D5308}"/>
              </a:ext>
            </a:extLst>
          </p:cNvPr>
          <p:cNvSpPr>
            <a:spLocks noGrp="1"/>
          </p:cNvSpPr>
          <p:nvPr>
            <p:ph sz="half" idx="1"/>
          </p:nvPr>
        </p:nvSpPr>
        <p:spPr>
          <a:xfrm>
            <a:off x="70759" y="365125"/>
            <a:ext cx="8417378" cy="4351338"/>
          </a:xfrm>
        </p:spPr>
        <p:txBody>
          <a:bodyPr>
            <a:normAutofit fontScale="25000" lnSpcReduction="20000"/>
          </a:bodyPr>
          <a:lstStyle/>
          <a:p>
            <a:pPr marL="0" indent="0">
              <a:buNone/>
            </a:pPr>
            <a:r>
              <a:rPr lang="cs-CZ" sz="5600" b="1" dirty="0"/>
              <a:t>Alergie na ryby a mořské plody:</a:t>
            </a:r>
            <a:endParaRPr lang="cs-CZ" sz="5600" dirty="0"/>
          </a:p>
          <a:p>
            <a:r>
              <a:rPr lang="cs-CZ" sz="5600" dirty="0"/>
              <a:t>Typické potravinové alergie jsou vyvolány především rybami a mořskými plody. Hlavním alergenem je bílkovina rybí svaloviny. Používaný rybí tuk může být taktéž alergenem. Spektrum přijímaných potravin mořského původu je široké (krevety, sépie, langusta, ústřice aj.). Doporučuje se nejíst ryby ani potraviny s příměsí ryb. Mezi různými typy ryb můžou být zkřížené reakce. Na sladkovodní ryby máme po generace pěstovanou snášenlivost</a:t>
            </a:r>
          </a:p>
          <a:p>
            <a:pPr marL="0" indent="0">
              <a:buNone/>
            </a:pPr>
            <a:r>
              <a:rPr lang="cs-CZ" sz="5600" dirty="0"/>
              <a:t> </a:t>
            </a:r>
          </a:p>
          <a:p>
            <a:pPr marL="0" indent="0">
              <a:buNone/>
            </a:pPr>
            <a:r>
              <a:rPr lang="cs-CZ" sz="5600" b="1" dirty="0"/>
              <a:t>Alergie na mléko a nesnášenlivost mléka:</a:t>
            </a:r>
            <a:endParaRPr lang="cs-CZ" sz="5600" dirty="0"/>
          </a:p>
          <a:p>
            <a:r>
              <a:rPr lang="cs-CZ" sz="5600" dirty="0"/>
              <a:t>- u dětí s alergií na mateřské mléko je nutné používat hydrolyzované bílkovinné směsi,</a:t>
            </a:r>
          </a:p>
          <a:p>
            <a:r>
              <a:rPr lang="cs-CZ" sz="5600" dirty="0"/>
              <a:t>- vyloučení mléka zahrnuje veškeré druhy mléka, mléčných výrobků, mléčnou bílkovinu, syrovátku, laktózu, mléčný či syrovátkový cukr,</a:t>
            </a:r>
          </a:p>
          <a:p>
            <a:r>
              <a:rPr lang="cs-CZ" sz="5600" dirty="0"/>
              <a:t>- máslo a tvrdé sýry lze jíst při mírné laktózové intoleranci, stejně jako jogurt a kozí mléko,</a:t>
            </a:r>
          </a:p>
          <a:p>
            <a:r>
              <a:rPr lang="cs-CZ" sz="5600" dirty="0"/>
              <a:t>- absolutní vyloučení mléčných výrobků by nemělo trvat déle než tři roky, alergie po té době obvykle u dětí ustoupí.</a:t>
            </a:r>
          </a:p>
          <a:p>
            <a:pPr marL="0" indent="0">
              <a:buNone/>
            </a:pPr>
            <a:endParaRPr lang="cs-CZ" sz="5600" dirty="0"/>
          </a:p>
          <a:p>
            <a:r>
              <a:rPr lang="cs-CZ" sz="5600" dirty="0"/>
              <a:t>Vhodné tipy na vaření:</a:t>
            </a:r>
          </a:p>
          <a:p>
            <a:r>
              <a:rPr lang="cs-CZ" sz="5600" dirty="0"/>
              <a:t>- máslo nahradit sójovým či kozím máslem nebo margarinem,</a:t>
            </a:r>
          </a:p>
          <a:p>
            <a:r>
              <a:rPr lang="cs-CZ" sz="5600" dirty="0"/>
              <a:t>- mléko nahradit vodou, při pečení ovocným džusem,</a:t>
            </a:r>
          </a:p>
          <a:p>
            <a:r>
              <a:rPr lang="cs-CZ" sz="5600" dirty="0"/>
              <a:t>- při zahušťování použít pyré z tofu místo mléka,</a:t>
            </a:r>
          </a:p>
          <a:p>
            <a:r>
              <a:rPr lang="cs-CZ" sz="5600" dirty="0"/>
              <a:t>- kondenzované mléko lze nahradit kombinací sójového mléka a vanilkového pudinku,</a:t>
            </a:r>
          </a:p>
          <a:p>
            <a:r>
              <a:rPr lang="cs-CZ" sz="5600" dirty="0"/>
              <a:t>- při přípravě bramborové kaše použít místo mléka jablečnou šťávu nebo olej s trochou vody či vývaru apod.</a:t>
            </a:r>
          </a:p>
          <a:p>
            <a:pPr marL="0" indent="0">
              <a:buNone/>
            </a:pPr>
            <a:endParaRPr lang="cs-CZ" sz="5600" dirty="0"/>
          </a:p>
          <a:p>
            <a:r>
              <a:rPr lang="cs-CZ" sz="5600" b="1" dirty="0"/>
              <a:t>Alergie na arašídy:</a:t>
            </a:r>
            <a:endParaRPr lang="cs-CZ" sz="5600" dirty="0"/>
          </a:p>
          <a:p>
            <a:r>
              <a:rPr lang="cs-CZ" sz="5600" dirty="0"/>
              <a:t>- vyloučit arašídy a všechny ořechy z jídla, </a:t>
            </a:r>
          </a:p>
          <a:p>
            <a:r>
              <a:rPr lang="cs-CZ" sz="5600" dirty="0"/>
              <a:t>- nepoužívat kosmetiku s obsahem ořechového oleje,</a:t>
            </a:r>
          </a:p>
          <a:p>
            <a:r>
              <a:rPr lang="cs-CZ" sz="5600" dirty="0"/>
              <a:t>- arašídy a ořechy mohou být obsaženy v ořechových pomazánkách, ve výrobcích hydrolyzovaným rostlinným olejem, cereáliích, sušenkách, koláčcích, divoké rýži, dresincích apod. </a:t>
            </a:r>
          </a:p>
          <a:p>
            <a:endParaRPr lang="cs-CZ" dirty="0"/>
          </a:p>
        </p:txBody>
      </p:sp>
      <p:sp>
        <p:nvSpPr>
          <p:cNvPr id="5" name="Zástupný symbol pro obsah 4">
            <a:extLst>
              <a:ext uri="{FF2B5EF4-FFF2-40B4-BE49-F238E27FC236}">
                <a16:creationId xmlns:a16="http://schemas.microsoft.com/office/drawing/2014/main" id="{C16D45D6-8BAE-4849-8181-59639EA9E2DC}"/>
              </a:ext>
            </a:extLst>
          </p:cNvPr>
          <p:cNvSpPr>
            <a:spLocks noGrp="1"/>
          </p:cNvSpPr>
          <p:nvPr>
            <p:ph sz="half" idx="2"/>
          </p:nvPr>
        </p:nvSpPr>
        <p:spPr>
          <a:xfrm>
            <a:off x="8719456" y="764268"/>
            <a:ext cx="3401785" cy="4351338"/>
          </a:xfrm>
        </p:spPr>
        <p:txBody>
          <a:bodyPr>
            <a:normAutofit fontScale="25000" lnSpcReduction="20000"/>
          </a:bodyPr>
          <a:lstStyle/>
          <a:p>
            <a:pPr marL="0" indent="0">
              <a:buNone/>
            </a:pPr>
            <a:r>
              <a:rPr lang="cs-CZ" dirty="0"/>
              <a:t> </a:t>
            </a:r>
          </a:p>
          <a:p>
            <a:r>
              <a:rPr lang="cs-CZ" sz="5600" b="1" dirty="0"/>
              <a:t>Alergie na sóju:</a:t>
            </a:r>
            <a:endParaRPr lang="cs-CZ" sz="5600" dirty="0"/>
          </a:p>
          <a:p>
            <a:r>
              <a:rPr lang="cs-CZ" sz="5600" dirty="0"/>
              <a:t>- vyloučit sójový olej, masové a rybí výrobky obsahující sóju, orientální omáčky, pečivo, dezerty, zákusky aj.</a:t>
            </a:r>
          </a:p>
          <a:p>
            <a:pPr marL="0" indent="0">
              <a:buNone/>
            </a:pPr>
            <a:r>
              <a:rPr lang="cs-CZ" sz="5600" b="1" dirty="0"/>
              <a:t> </a:t>
            </a:r>
            <a:endParaRPr lang="cs-CZ" sz="5600" dirty="0"/>
          </a:p>
          <a:p>
            <a:r>
              <a:rPr lang="cs-CZ" sz="5600" b="1" dirty="0"/>
              <a:t>Alergie na pšenici:</a:t>
            </a:r>
            <a:endParaRPr lang="cs-CZ" sz="5600" dirty="0"/>
          </a:p>
          <a:p>
            <a:r>
              <a:rPr lang="cs-CZ" sz="5600" dirty="0"/>
              <a:t>- vyloučit nebo omezit pšeničné výrobky,</a:t>
            </a:r>
          </a:p>
          <a:p>
            <a:r>
              <a:rPr lang="cs-CZ" sz="5600" dirty="0"/>
              <a:t>- doplňovat stravu vitaminy B a vlákninou.</a:t>
            </a:r>
          </a:p>
          <a:p>
            <a:endParaRPr lang="cs-CZ" sz="5600" dirty="0"/>
          </a:p>
          <a:p>
            <a:r>
              <a:rPr lang="cs-CZ" sz="5600" dirty="0"/>
              <a:t>Vhodné potraviny: amarant, ječmen, kukuřice, oves, pohanka, proso, rýže.</a:t>
            </a:r>
          </a:p>
          <a:p>
            <a:pPr marL="0" indent="0">
              <a:buNone/>
            </a:pPr>
            <a:r>
              <a:rPr lang="cs-CZ" sz="5600" dirty="0"/>
              <a:t> </a:t>
            </a:r>
          </a:p>
          <a:p>
            <a:r>
              <a:rPr lang="cs-CZ" sz="5600" dirty="0"/>
              <a:t>Zakázané potraviny: chléb, koláče, otruby, pizza, pšeničná mouka, suchary, strouhanka, sušenky, veka, výrobky obsahující pšenici.</a:t>
            </a:r>
          </a:p>
          <a:p>
            <a:pPr marL="0" indent="0">
              <a:buNone/>
            </a:pPr>
            <a:endParaRPr lang="cs-CZ" sz="5600" dirty="0"/>
          </a:p>
          <a:p>
            <a:r>
              <a:rPr lang="cs-CZ" sz="5600" b="1" dirty="0"/>
              <a:t>Alergie na vejce:</a:t>
            </a:r>
            <a:endParaRPr lang="cs-CZ" sz="5600" dirty="0"/>
          </a:p>
          <a:p>
            <a:r>
              <a:rPr lang="cs-CZ" sz="5600" dirty="0"/>
              <a:t>- z jídelníčku vyloučit čerstvá i sušená vejce,</a:t>
            </a:r>
          </a:p>
          <a:p>
            <a:r>
              <a:rPr lang="cs-CZ" sz="5600" dirty="0"/>
              <a:t>- vyhnout se vaječnému lecitinu,</a:t>
            </a:r>
          </a:p>
          <a:p>
            <a:r>
              <a:rPr lang="cs-CZ" sz="5600" dirty="0"/>
              <a:t>- vyloučit výrobky obsahující vejce.</a:t>
            </a:r>
          </a:p>
          <a:p>
            <a:endParaRPr lang="cs-CZ" dirty="0"/>
          </a:p>
        </p:txBody>
      </p:sp>
    </p:spTree>
    <p:extLst>
      <p:ext uri="{BB962C8B-B14F-4D97-AF65-F5344CB8AC3E}">
        <p14:creationId xmlns:p14="http://schemas.microsoft.com/office/powerpoint/2010/main" val="1560901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F7481-6F40-4980-9007-478DECCF7512}"/>
              </a:ext>
            </a:extLst>
          </p:cNvPr>
          <p:cNvSpPr>
            <a:spLocks noGrp="1"/>
          </p:cNvSpPr>
          <p:nvPr>
            <p:ph type="title"/>
          </p:nvPr>
        </p:nvSpPr>
        <p:spPr>
          <a:xfrm>
            <a:off x="838200" y="93406"/>
            <a:ext cx="10515600" cy="1325563"/>
          </a:xfrm>
        </p:spPr>
        <p:txBody>
          <a:bodyPr/>
          <a:lstStyle/>
          <a:p>
            <a:r>
              <a:rPr lang="cs-CZ" b="1" dirty="0"/>
              <a:t>Mikroelementy</a:t>
            </a:r>
            <a:r>
              <a:rPr lang="cs-CZ" dirty="0"/>
              <a:t> </a:t>
            </a:r>
            <a:br>
              <a:rPr lang="cs-CZ" dirty="0"/>
            </a:br>
            <a:endParaRPr lang="cs-CZ" dirty="0"/>
          </a:p>
        </p:txBody>
      </p:sp>
      <p:sp>
        <p:nvSpPr>
          <p:cNvPr id="3" name="Zástupný symbol pro obsah 2">
            <a:extLst>
              <a:ext uri="{FF2B5EF4-FFF2-40B4-BE49-F238E27FC236}">
                <a16:creationId xmlns:a16="http://schemas.microsoft.com/office/drawing/2014/main" id="{6F739219-F7F7-41B0-8E80-F5337BC5B988}"/>
              </a:ext>
            </a:extLst>
          </p:cNvPr>
          <p:cNvSpPr>
            <a:spLocks noGrp="1"/>
          </p:cNvSpPr>
          <p:nvPr>
            <p:ph idx="1"/>
          </p:nvPr>
        </p:nvSpPr>
        <p:spPr>
          <a:xfrm>
            <a:off x="157316" y="1089891"/>
            <a:ext cx="12113342" cy="5674703"/>
          </a:xfrm>
        </p:spPr>
        <p:txBody>
          <a:bodyPr>
            <a:normAutofit fontScale="47500" lnSpcReduction="20000"/>
          </a:bodyPr>
          <a:lstStyle/>
          <a:p>
            <a:pPr marL="0" indent="0">
              <a:buNone/>
            </a:pPr>
            <a:r>
              <a:rPr lang="cs-CZ" b="1" dirty="0"/>
              <a:t> </a:t>
            </a:r>
            <a:endParaRPr lang="cs-CZ" dirty="0"/>
          </a:p>
          <a:p>
            <a:r>
              <a:rPr lang="cs-CZ" b="1" dirty="0"/>
              <a:t>Železo</a:t>
            </a:r>
            <a:r>
              <a:rPr lang="cs-CZ" dirty="0"/>
              <a:t> - patří mezi esenciální bioaktivní prvky. Přibližně 60 % z celkového množství se nachází v hemoglobinu, 4 % v myoglobinu. Jeho zásoby se vytvářejí v buňkách střevní sliznice, ve slezině, játrech, kostní dřeni a svalech. Nedostatek železa může vzniknout při nesprávné výživě, onemocnění jater, ledvin, žaludku, plic, ale i při podávání některých léků. Deficitem železa často trpí vegetariáni a ženy, které dlouhodobě dodržují redukční diety. Nedostatečný příjem železa způsobuje anémii, únavu, poruchy imunitních i mentálních funkcí. Zdroje: sušené meruňky, švestky, ořechy, slunečnicová a dýňová semena, rozinky, kvasnice, mák, pšeničné kličky, otruby, čočka, sušené hřiby, sója, játra, žloutky. </a:t>
            </a:r>
          </a:p>
          <a:p>
            <a:pPr marL="0" indent="0">
              <a:buNone/>
            </a:pPr>
            <a:endParaRPr lang="cs-CZ" dirty="0"/>
          </a:p>
          <a:p>
            <a:r>
              <a:rPr lang="cs-CZ" b="1" dirty="0"/>
              <a:t>Zinek </a:t>
            </a:r>
            <a:r>
              <a:rPr lang="cs-CZ" dirty="0"/>
              <a:t>- je součásti mnoha enzymů pro syntézu bílkovin a oxidaci etanolu. Je důležitý pro syntézu inzulínu a při imunitních reakcích. Nedostatek zinku vyvolává změnu chuti, čichových vjemů, vypadávání vlasů, dermatitidu, průjem, poruchy imunity, zpomalení vývoje a růstu</a:t>
            </a:r>
            <a:r>
              <a:rPr lang="cs-CZ" b="1" dirty="0"/>
              <a:t>. </a:t>
            </a:r>
            <a:r>
              <a:rPr lang="cs-CZ" dirty="0"/>
              <a:t>Zdroje: maso, játra, vejce, sýry, mořské plody, dýňová semena, obiloviny, luštěniny, houby a kakao.</a:t>
            </a:r>
          </a:p>
          <a:p>
            <a:pPr marL="0" indent="0">
              <a:buNone/>
            </a:pPr>
            <a:endParaRPr lang="cs-CZ" dirty="0"/>
          </a:p>
          <a:p>
            <a:r>
              <a:rPr lang="cs-CZ" b="1" dirty="0"/>
              <a:t>Měď </a:t>
            </a:r>
            <a:r>
              <a:rPr lang="cs-CZ" dirty="0"/>
              <a:t>- je vázaná na bílkovinu. Jde o důležitý prvek metabolismu v organismu. Působí jako katalyzátor při stavbě hemoglobinu a myoglobinu. Její zásoby se nacházejí v játrech. Hraje důležitou úlohu v oblasti reakcí s kyslíkem. Nedostatek mědi je charakterizován </a:t>
            </a:r>
            <a:r>
              <a:rPr lang="cs-CZ" dirty="0" err="1"/>
              <a:t>mikrocytární</a:t>
            </a:r>
            <a:r>
              <a:rPr lang="cs-CZ" dirty="0"/>
              <a:t> anémií, </a:t>
            </a:r>
            <a:r>
              <a:rPr lang="cs-CZ" dirty="0" err="1"/>
              <a:t>neutropenií</a:t>
            </a:r>
            <a:r>
              <a:rPr lang="cs-CZ" dirty="0"/>
              <a:t>, osteoporózu, rezistenci na železo a degenerativními změnami cévní stěny. Zdroje: </a:t>
            </a:r>
            <a:r>
              <a:rPr lang="cs-CZ" dirty="0" err="1"/>
              <a:t>celozrné</a:t>
            </a:r>
            <a:r>
              <a:rPr lang="cs-CZ" dirty="0"/>
              <a:t> produkty, obiloviny, luštěniny, vejce, maso, játra, sušené ovoce.</a:t>
            </a:r>
          </a:p>
          <a:p>
            <a:pPr marL="0" indent="0">
              <a:buNone/>
            </a:pPr>
            <a:endParaRPr lang="cs-CZ" dirty="0"/>
          </a:p>
          <a:p>
            <a:r>
              <a:rPr lang="cs-CZ" b="1" dirty="0"/>
              <a:t>Selen </a:t>
            </a:r>
            <a:r>
              <a:rPr lang="cs-CZ" dirty="0"/>
              <a:t>- uplatňuje se v mechanizmu ochrany buněk před oxidativním poškozením. Podporuje činnost svalstva a myokardu. Příznivě ovlivňuje činnost štítné žlázy. Společně s vitaminem E příznivě působí na poškozená játra i jiné toxicky postižené tkáně, na imunitu i vývoj nádorových onemocnění. Jeho nedostatek se projevuje svalovou slabostí a bolestí, při delším deficitu se objevuje tzv. </a:t>
            </a:r>
            <a:r>
              <a:rPr lang="cs-CZ" dirty="0" err="1"/>
              <a:t>Keshans</a:t>
            </a:r>
            <a:r>
              <a:rPr lang="cs-CZ" dirty="0"/>
              <a:t>´ nemoc, která je charakterizovaná kardiomyopatií. Zdroje: cereálie pěstované na selenových půdách, mořské produkty.</a:t>
            </a:r>
          </a:p>
          <a:p>
            <a:pPr marL="0" indent="0">
              <a:buNone/>
            </a:pPr>
            <a:endParaRPr lang="cs-CZ" dirty="0"/>
          </a:p>
          <a:p>
            <a:r>
              <a:rPr lang="cs-CZ" b="1" dirty="0"/>
              <a:t>Jod </a:t>
            </a:r>
            <a:r>
              <a:rPr lang="cs-CZ" dirty="0"/>
              <a:t>- je nezbytný pro činnost hormonů štítné žlázy. U dětí je zapotřebí pro rozvoj intelektových schopností. Nedostatek jodu může vést ke zvětšení štítné žlázy, dále se může projevit následujícími příznaky, jako je zimomřivost, apatie, zvýšení tělesné hmotnosti, porucha koordinačních pohybů. Nebezpečný je deficit jódu během, těhotenství pro vyvíjející se plod. Zdroje: mořské ryby a jejich produkty, </a:t>
            </a:r>
            <a:r>
              <a:rPr lang="cs-CZ" dirty="0" err="1"/>
              <a:t>jodidovaná</a:t>
            </a:r>
            <a:r>
              <a:rPr lang="cs-CZ" dirty="0"/>
              <a:t> sůl, vejce, mléko.</a:t>
            </a:r>
          </a:p>
          <a:p>
            <a:pPr marL="0" indent="0">
              <a:buNone/>
            </a:pPr>
            <a:endParaRPr lang="cs-CZ" dirty="0"/>
          </a:p>
          <a:p>
            <a:r>
              <a:rPr lang="cs-CZ" b="1" dirty="0"/>
              <a:t>Chrom </a:t>
            </a:r>
            <a:r>
              <a:rPr lang="cs-CZ" dirty="0"/>
              <a:t>-</a:t>
            </a:r>
            <a:r>
              <a:rPr lang="cs-CZ" b="1" dirty="0"/>
              <a:t> </a:t>
            </a:r>
            <a:r>
              <a:rPr lang="cs-CZ" dirty="0"/>
              <a:t>ovlivňuje metabolismus všech tří základních energetických substrátů. Zdroje: kvasnice, pšeničné kličky, ořechy, sýry, maso.</a:t>
            </a:r>
          </a:p>
          <a:p>
            <a:pPr marL="0" indent="0">
              <a:buNone/>
            </a:pPr>
            <a:endParaRPr lang="cs-CZ" dirty="0"/>
          </a:p>
          <a:p>
            <a:r>
              <a:rPr lang="cs-CZ" b="1" dirty="0"/>
              <a:t>Kobalt </a:t>
            </a:r>
            <a:r>
              <a:rPr lang="cs-CZ" dirty="0"/>
              <a:t>- je nezbytný při odbourávání bílkovin a výstavbě purinů. Zdroje: vnitřnosti, produkty s obsahem vitaminu B</a:t>
            </a:r>
            <a:r>
              <a:rPr lang="cs-CZ" baseline="-25000" dirty="0"/>
              <a:t>12.</a:t>
            </a:r>
            <a:endParaRPr lang="cs-CZ" dirty="0"/>
          </a:p>
          <a:p>
            <a:endParaRPr lang="cs-CZ" dirty="0"/>
          </a:p>
        </p:txBody>
      </p:sp>
    </p:spTree>
    <p:extLst>
      <p:ext uri="{BB962C8B-B14F-4D97-AF65-F5344CB8AC3E}">
        <p14:creationId xmlns:p14="http://schemas.microsoft.com/office/powerpoint/2010/main" val="99604717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6F9A89-C380-4884-A868-D02F8E0215E6}"/>
              </a:ext>
            </a:extLst>
          </p:cNvPr>
          <p:cNvSpPr>
            <a:spLocks noGrp="1"/>
          </p:cNvSpPr>
          <p:nvPr>
            <p:ph type="title"/>
          </p:nvPr>
        </p:nvSpPr>
        <p:spPr/>
        <p:txBody>
          <a:bodyPr/>
          <a:lstStyle/>
          <a:p>
            <a:endParaRPr lang="cs-CZ"/>
          </a:p>
        </p:txBody>
      </p:sp>
      <p:sp>
        <p:nvSpPr>
          <p:cNvPr id="6" name="Zástupný symbol pro text 5">
            <a:extLst>
              <a:ext uri="{FF2B5EF4-FFF2-40B4-BE49-F238E27FC236}">
                <a16:creationId xmlns:a16="http://schemas.microsoft.com/office/drawing/2014/main" id="{A0DF5FFA-47CB-463F-81B4-7FAF3382C569}"/>
              </a:ext>
            </a:extLst>
          </p:cNvPr>
          <p:cNvSpPr>
            <a:spLocks noGrp="1"/>
          </p:cNvSpPr>
          <p:nvPr>
            <p:ph type="body" idx="1"/>
          </p:nvPr>
        </p:nvSpPr>
        <p:spPr/>
        <p:txBody>
          <a:bodyPr/>
          <a:lstStyle/>
          <a:p>
            <a:r>
              <a:rPr lang="cs-CZ" dirty="0">
                <a:solidFill>
                  <a:srgbClr val="0070C0"/>
                </a:solidFill>
              </a:rPr>
              <a:t>Vypište zásady žlučníkové diety</a:t>
            </a:r>
          </a:p>
        </p:txBody>
      </p:sp>
      <p:sp>
        <p:nvSpPr>
          <p:cNvPr id="7" name="Zástupný symbol pro obsah 6">
            <a:extLst>
              <a:ext uri="{FF2B5EF4-FFF2-40B4-BE49-F238E27FC236}">
                <a16:creationId xmlns:a16="http://schemas.microsoft.com/office/drawing/2014/main" id="{C5498CDC-9B75-4865-9117-8EB450EAACE9}"/>
              </a:ext>
            </a:extLst>
          </p:cNvPr>
          <p:cNvSpPr>
            <a:spLocks noGrp="1"/>
          </p:cNvSpPr>
          <p:nvPr>
            <p:ph sz="half" idx="2"/>
          </p:nvPr>
        </p:nvSpPr>
        <p:spPr/>
        <p:txBody>
          <a:bodyPr/>
          <a:lstStyle/>
          <a:p>
            <a:endParaRPr lang="cs-CZ" dirty="0"/>
          </a:p>
        </p:txBody>
      </p:sp>
      <p:sp>
        <p:nvSpPr>
          <p:cNvPr id="8" name="Zástupný symbol pro text 7">
            <a:extLst>
              <a:ext uri="{FF2B5EF4-FFF2-40B4-BE49-F238E27FC236}">
                <a16:creationId xmlns:a16="http://schemas.microsoft.com/office/drawing/2014/main" id="{0BA8293F-8E31-4A1D-905D-9500B82429DF}"/>
              </a:ext>
            </a:extLst>
          </p:cNvPr>
          <p:cNvSpPr>
            <a:spLocks noGrp="1"/>
          </p:cNvSpPr>
          <p:nvPr>
            <p:ph type="body" sz="quarter" idx="3"/>
          </p:nvPr>
        </p:nvSpPr>
        <p:spPr/>
        <p:txBody>
          <a:bodyPr/>
          <a:lstStyle/>
          <a:p>
            <a:r>
              <a:rPr lang="cs-CZ" dirty="0">
                <a:solidFill>
                  <a:srgbClr val="0070C0"/>
                </a:solidFill>
              </a:rPr>
              <a:t>Vypište zásady diabetické diety</a:t>
            </a:r>
          </a:p>
        </p:txBody>
      </p:sp>
      <p:sp>
        <p:nvSpPr>
          <p:cNvPr id="9" name="Zástupný symbol pro obsah 8">
            <a:extLst>
              <a:ext uri="{FF2B5EF4-FFF2-40B4-BE49-F238E27FC236}">
                <a16:creationId xmlns:a16="http://schemas.microsoft.com/office/drawing/2014/main" id="{2314114F-ACA4-4A3E-8A19-6E2769A36C86}"/>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168062327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88B0D-4286-4B2A-92BE-52D56709A0FB}"/>
              </a:ext>
            </a:extLst>
          </p:cNvPr>
          <p:cNvSpPr>
            <a:spLocks noGrp="1"/>
          </p:cNvSpPr>
          <p:nvPr>
            <p:ph type="title"/>
          </p:nvPr>
        </p:nvSpPr>
        <p:spPr/>
        <p:txBody>
          <a:bodyPr/>
          <a:lstStyle/>
          <a:p>
            <a:r>
              <a:rPr lang="cs-CZ" dirty="0"/>
              <a:t>Životní prostředí ve vztahu k výživě a dietetice</a:t>
            </a:r>
          </a:p>
        </p:txBody>
      </p:sp>
      <p:sp>
        <p:nvSpPr>
          <p:cNvPr id="5" name="Zástupný symbol pro obsah 4">
            <a:extLst>
              <a:ext uri="{FF2B5EF4-FFF2-40B4-BE49-F238E27FC236}">
                <a16:creationId xmlns:a16="http://schemas.microsoft.com/office/drawing/2014/main" id="{B2FF42E1-6E67-407B-83A6-9D74FAC40837}"/>
              </a:ext>
            </a:extLst>
          </p:cNvPr>
          <p:cNvSpPr>
            <a:spLocks noGrp="1"/>
          </p:cNvSpPr>
          <p:nvPr>
            <p:ph idx="1"/>
          </p:nvPr>
        </p:nvSpPr>
        <p:spPr>
          <a:xfrm>
            <a:off x="285749" y="1494064"/>
            <a:ext cx="11527971" cy="5363935"/>
          </a:xfrm>
        </p:spPr>
        <p:txBody>
          <a:bodyPr>
            <a:normAutofit fontScale="62500" lnSpcReduction="20000"/>
          </a:bodyPr>
          <a:lstStyle/>
          <a:p>
            <a:r>
              <a:rPr lang="cs-CZ" dirty="0"/>
              <a:t>Voda je nejdůležitější součástí přírody. Je podstatná pro život člověka, zvířat, rostlin, ale i pro všechny odvětví průmyslu. Voda tvoří 71 % povrchu země, z toho slaná voda představuje 97, 2 % a sladká voda pouze 2,8 %. Většina sladké vody se nachází na zemi ve formě ledu a sněhu (až 77 %), pouze 23 % tvoří povrchové a podzemní vody, které lze upravovat a využívat jako pitnou vodu. Voda na Zemi nepřetržitě cirkuluje, což je podmíněno zemskou gravitací a sluneční energií. Působením slunečního záření se zemský povrch zahřívá, voda se z vodních hladin, z půdy, rostlin, ale i ledovců vypařuje a mění se v mraky. V mracích se voda kondenzuje a padá zpět na Zem v podobě dešťových kapek, nebo sněhových vloček. Poté se dostává do oceánu, vodních toků, nebo vsákne do půdy. Voda nahromaděna ve vodních tocích odtéká do oceánů, odkud se znova vypařuje. Tento cyklus se soustavně opakuje. Voda se vyskytuje v přírodě ve třech základních formách: srážková, povrchová a podzemní voda. </a:t>
            </a:r>
          </a:p>
          <a:p>
            <a:r>
              <a:rPr lang="cs-CZ" b="1" dirty="0"/>
              <a:t>Srážková voda </a:t>
            </a:r>
            <a:r>
              <a:rPr lang="cs-CZ" dirty="0"/>
              <a:t>– vyskytuje se ve formě páry, kapek a krystalů, nebo ve formě atmosférických srážek (déšť, sníh). Srážková voda se znečišťuje při přechodu přes ovzduší. Často dochází k jejímu okysličení, což má negativní vliv na rostlinstvo. Jako zdroj pitné vody se srážková voda využívá jedině </a:t>
            </a:r>
            <a:r>
              <a:rPr lang="cs-CZ" b="1" dirty="0"/>
              <a:t>při nedostatku </a:t>
            </a:r>
            <a:r>
              <a:rPr lang="cs-CZ" dirty="0"/>
              <a:t>jiných vhodných zdrojů. </a:t>
            </a:r>
          </a:p>
          <a:p>
            <a:r>
              <a:rPr lang="cs-CZ" b="1" dirty="0"/>
              <a:t>Povrchová voda </a:t>
            </a:r>
            <a:r>
              <a:rPr lang="cs-CZ" dirty="0"/>
              <a:t>– vyskytuje se přirozeně na zemském povrchu, která vzniká táním ledovců, hromaděním srážek, případně výrony spodní vody. Povrchová voda obsahuje velké množství mikroorganizmů a organických látek. V plytkých vodách a při březích se vyskytuje </a:t>
            </a:r>
            <a:r>
              <a:rPr lang="cs-CZ" b="1" dirty="0"/>
              <a:t>vyšší počet mikroorganizmů </a:t>
            </a:r>
            <a:r>
              <a:rPr lang="cs-CZ" dirty="0"/>
              <a:t>než v hlubokých vodách a středním proudu. Vyšší počet mikroorganizmů se vyskytuje i v deštivém období a v době příznivých podmínek pro růst a vývoj rostlin. Nejvyšší počet mikroorganizmů se nachází ve vodách, které protékají přes města a obce. Povrchové vody mají samočisticí schopnost, která závisí na obsahu rozpuštěného kyslíku. Jako zdroj pitné vody se může povrchová voda využít až po úpravách a dezinfekci. </a:t>
            </a:r>
          </a:p>
          <a:p>
            <a:r>
              <a:rPr lang="cs-CZ" b="1" dirty="0"/>
              <a:t>Podzemní voda </a:t>
            </a:r>
            <a:r>
              <a:rPr lang="cs-CZ" dirty="0"/>
              <a:t>– vyskytuje se pod zemí a má vysokou biologickou hodnotu. Dělí se podle obsahu minerálních látek a plynů na </a:t>
            </a:r>
            <a:r>
              <a:rPr lang="cs-CZ" b="1" dirty="0"/>
              <a:t>normální</a:t>
            </a:r>
            <a:r>
              <a:rPr lang="cs-CZ" dirty="0"/>
              <a:t> a </a:t>
            </a:r>
            <a:r>
              <a:rPr lang="cs-CZ" b="1" dirty="0"/>
              <a:t>minerální</a:t>
            </a:r>
            <a:r>
              <a:rPr lang="cs-CZ" dirty="0"/>
              <a:t>. Podzemní voda prochází hrubou absorpční vrstvou půdy, proto obsahuje jen malý počet mikroorganizmů, pro pitné účely je nejvhodnější.  </a:t>
            </a:r>
          </a:p>
          <a:p>
            <a:endParaRPr lang="cs-CZ" dirty="0"/>
          </a:p>
          <a:p>
            <a:endParaRPr lang="cs-CZ" dirty="0"/>
          </a:p>
        </p:txBody>
      </p:sp>
    </p:spTree>
    <p:extLst>
      <p:ext uri="{BB962C8B-B14F-4D97-AF65-F5344CB8AC3E}">
        <p14:creationId xmlns:p14="http://schemas.microsoft.com/office/powerpoint/2010/main" val="146519756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7E321-FBCC-4046-A702-B197F3684A29}"/>
              </a:ext>
            </a:extLst>
          </p:cNvPr>
          <p:cNvSpPr>
            <a:spLocks noGrp="1"/>
          </p:cNvSpPr>
          <p:nvPr>
            <p:ph type="title"/>
          </p:nvPr>
        </p:nvSpPr>
        <p:spPr/>
        <p:txBody>
          <a:bodyPr/>
          <a:lstStyle/>
          <a:p>
            <a:r>
              <a:rPr lang="cs-CZ" b="1" dirty="0"/>
              <a:t>Pitná voda</a:t>
            </a:r>
            <a:br>
              <a:rPr lang="cs-CZ" dirty="0"/>
            </a:br>
            <a:endParaRPr lang="cs-CZ" dirty="0"/>
          </a:p>
        </p:txBody>
      </p:sp>
      <p:sp>
        <p:nvSpPr>
          <p:cNvPr id="3" name="Zástupný symbol pro obsah 2">
            <a:extLst>
              <a:ext uri="{FF2B5EF4-FFF2-40B4-BE49-F238E27FC236}">
                <a16:creationId xmlns:a16="http://schemas.microsoft.com/office/drawing/2014/main" id="{B488586C-0BBD-4F7D-80BF-C51990B99B2B}"/>
              </a:ext>
            </a:extLst>
          </p:cNvPr>
          <p:cNvSpPr>
            <a:spLocks noGrp="1"/>
          </p:cNvSpPr>
          <p:nvPr>
            <p:ph idx="1"/>
          </p:nvPr>
        </p:nvSpPr>
        <p:spPr>
          <a:xfrm>
            <a:off x="179613" y="1102180"/>
            <a:ext cx="11911693" cy="5755820"/>
          </a:xfrm>
        </p:spPr>
        <p:txBody>
          <a:bodyPr>
            <a:normAutofit fontScale="62500" lnSpcReduction="20000"/>
          </a:bodyPr>
          <a:lstStyle/>
          <a:p>
            <a:r>
              <a:rPr lang="cs-CZ" sz="3200" dirty="0"/>
              <a:t>Pitná voda je v původním stavu určená na pití, vaření, přípravu potravin i jiné domácí účely. Používá se v potravinářských podnicích při výrobě, zpracování, konzervování, nebo při prodeji výrobků či látek určených pro lidskou spotřebu. Pitná voda musí být zdravotně nezávadná. </a:t>
            </a:r>
            <a:r>
              <a:rPr lang="cs-CZ" sz="3200" b="1" dirty="0"/>
              <a:t>Organoleptické vlastnosti </a:t>
            </a:r>
            <a:r>
              <a:rPr lang="cs-CZ" sz="3200" dirty="0"/>
              <a:t>(barva, chuť, pach, průhlednost, teplota, zákal) pitné vody nesmí bránit jejímu používání a požívání. Zásobování obyvatelstva pitnou vodou může být </a:t>
            </a:r>
            <a:r>
              <a:rPr lang="cs-CZ" sz="3200" b="1" dirty="0"/>
              <a:t>individuální</a:t>
            </a:r>
            <a:r>
              <a:rPr lang="cs-CZ" sz="3200" dirty="0"/>
              <a:t> ze studní a pramenů, nebo </a:t>
            </a:r>
            <a:r>
              <a:rPr lang="cs-CZ" sz="3200" b="1" dirty="0"/>
              <a:t>kolektivní </a:t>
            </a:r>
            <a:r>
              <a:rPr lang="cs-CZ" sz="3200" dirty="0"/>
              <a:t>ze společných vodovodních systémů.  Požadavky na kvalitu pitné vody jsou uvedeny ve vyhlášce </a:t>
            </a:r>
            <a:r>
              <a:rPr lang="cs-CZ" sz="3200" b="1" dirty="0"/>
              <a:t>č. 83/2014 Sb</a:t>
            </a:r>
            <a:r>
              <a:rPr lang="cs-CZ" sz="3200" dirty="0"/>
              <a:t>., kterou se mění vyhláška č. 252/2004 Sb., kterou se stanoví hygienické požadavky na pitnou a teplou vodu a četnost a rozsah kontroly pitné vody, ve znění pozdějších předpisů. </a:t>
            </a:r>
          </a:p>
          <a:p>
            <a:pPr marL="0" indent="0">
              <a:buNone/>
            </a:pPr>
            <a:endParaRPr lang="cs-CZ" sz="3200" dirty="0"/>
          </a:p>
          <a:p>
            <a:r>
              <a:rPr lang="cs-CZ" sz="3200" b="1" dirty="0"/>
              <a:t>Znečišťování vod a jejich ochrana</a:t>
            </a:r>
            <a:endParaRPr lang="cs-CZ" sz="3200" dirty="0"/>
          </a:p>
          <a:p>
            <a:r>
              <a:rPr lang="cs-CZ" sz="3200" dirty="0"/>
              <a:t>Povrchové a podzemní vody jsou důležitou složkou životního prostředí a nenahraditelným zdrojem pitné vody. Z tohoto důvodu je nutné zabezpečit jejich ochranu. Vodní zdroje jsou značně znečištěné odpady z průmyslu, zemědělství, ale i domácností.</a:t>
            </a:r>
          </a:p>
          <a:p>
            <a:r>
              <a:rPr lang="cs-CZ" sz="3200" b="1" dirty="0"/>
              <a:t>Kontaminace pitné vody nemikrobiálního původu </a:t>
            </a:r>
            <a:r>
              <a:rPr lang="cs-CZ" sz="3200" dirty="0"/>
              <a:t>-</a:t>
            </a:r>
            <a:r>
              <a:rPr lang="cs-CZ" sz="3200" b="1" dirty="0"/>
              <a:t> </a:t>
            </a:r>
            <a:r>
              <a:rPr lang="cs-CZ" sz="3200" dirty="0"/>
              <a:t>je způsobená anorganickými nebo organickými látkami pocházející z různých odvětví průmyslu a zemědělství. Tyto látky se vyznačuji velmi toxickým účinkem. Patří k nim arzén, benzen, kadmium, chloraminy, chróm, měď, kyanid, olovo, fluoridy, rtuť, dusičnany, selen, vinylchlorid, rádium, uran.</a:t>
            </a:r>
          </a:p>
          <a:p>
            <a:r>
              <a:rPr lang="cs-CZ" sz="3200" b="1" dirty="0"/>
              <a:t>Kontaminace pitné vody mikrobiálního původu </a:t>
            </a:r>
            <a:r>
              <a:rPr lang="cs-CZ" sz="3200" dirty="0"/>
              <a:t>– je způsobená viry, baktériemi, parazity, plísněmi. Infekční onemocnění vyvolané těmito patogeny patří k nejrozšířenějším zdravotním rizikům v souvislosti s pitnou vodou. Podle WHO až 80 % všech onemocnění na světě souvisí s požitím kontaminované vody. Epidemie, jejichž zdrojem je mikrobiálně kontaminovaná voda, může dosáhnout vysokého čísla nemocných s vysokým počtem postižených osob. </a:t>
            </a:r>
          </a:p>
          <a:p>
            <a:pPr marL="0" indent="0">
              <a:buNone/>
            </a:pPr>
            <a:r>
              <a:rPr lang="cs-CZ" dirty="0"/>
              <a:t> </a:t>
            </a:r>
          </a:p>
          <a:p>
            <a:endParaRPr lang="cs-CZ" dirty="0"/>
          </a:p>
        </p:txBody>
      </p:sp>
    </p:spTree>
    <p:extLst>
      <p:ext uri="{BB962C8B-B14F-4D97-AF65-F5344CB8AC3E}">
        <p14:creationId xmlns:p14="http://schemas.microsoft.com/office/powerpoint/2010/main" val="41780400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EE7157-27B7-4777-954C-38F0F2E3077C}"/>
              </a:ext>
            </a:extLst>
          </p:cNvPr>
          <p:cNvSpPr>
            <a:spLocks noGrp="1"/>
          </p:cNvSpPr>
          <p:nvPr>
            <p:ph type="title"/>
          </p:nvPr>
        </p:nvSpPr>
        <p:spPr/>
        <p:txBody>
          <a:bodyPr/>
          <a:lstStyle/>
          <a:p>
            <a:r>
              <a:rPr lang="cs-CZ" b="1" dirty="0"/>
              <a:t>11.2 Bezpečnost potravin</a:t>
            </a:r>
            <a:br>
              <a:rPr lang="cs-CZ" b="1" dirty="0"/>
            </a:br>
            <a:endParaRPr lang="cs-CZ" dirty="0"/>
          </a:p>
        </p:txBody>
      </p:sp>
      <p:sp>
        <p:nvSpPr>
          <p:cNvPr id="3" name="Zástupný symbol pro obsah 2">
            <a:extLst>
              <a:ext uri="{FF2B5EF4-FFF2-40B4-BE49-F238E27FC236}">
                <a16:creationId xmlns:a16="http://schemas.microsoft.com/office/drawing/2014/main" id="{8221F306-BCA9-4C08-9DA3-03AD6F6365EB}"/>
              </a:ext>
            </a:extLst>
          </p:cNvPr>
          <p:cNvSpPr>
            <a:spLocks noGrp="1"/>
          </p:cNvSpPr>
          <p:nvPr>
            <p:ph idx="1"/>
          </p:nvPr>
        </p:nvSpPr>
        <p:spPr>
          <a:xfrm>
            <a:off x="163286" y="1200150"/>
            <a:ext cx="11903528" cy="5731329"/>
          </a:xfrm>
        </p:spPr>
        <p:txBody>
          <a:bodyPr>
            <a:normAutofit fontScale="62500" lnSpcReduction="20000"/>
          </a:bodyPr>
          <a:lstStyle/>
          <a:p>
            <a:r>
              <a:rPr lang="cs-CZ" dirty="0"/>
              <a:t>Základním cílem České republiky v oblasti bezpečnosti potravin je umožnění výroby bezpečných potravin a jejich uvádění na trh, poskytovat ověřené informace z oblasti kvality a bezpečnosti potravin a tím posílit ochranu spotřebitelů jejich oprávněných zájmů. Jedním ze základních cílů v oblasti výživy je podpora správné výživy obyvatelstva, zejména rizikových skupin populace, prostřednictvím zdravotní výchovy a osvěty mezi spotřebiteli, výrobci a distributory, které vedou k prevenci nemoci, aktivnímu upevňování zdraví a ke zvýšení kvality života. V České republice je systém zajištění bezpečnosti potravin koordinován rezorty zemědělství a zdravotnictví, ve spolupráci s dalšími ministerstvy (zejména ministerstvo životního prostředí, ministerstvo průmyslu a obchodu), a jinými organizacemi státní správy, nevládními organizacemi, spotřebitelskými a profesními sdruženími a státními nebo nestátními výzkumnými ústavy, univerzitami a vysokými školami. Systém je budován od roku 2001. </a:t>
            </a:r>
          </a:p>
          <a:p>
            <a:pPr marL="0" indent="0">
              <a:buNone/>
            </a:pPr>
            <a:endParaRPr lang="cs-CZ" dirty="0"/>
          </a:p>
          <a:p>
            <a:r>
              <a:rPr lang="cs-CZ" dirty="0"/>
              <a:t>Od roku 2002 existuje v Evropské unii </a:t>
            </a:r>
            <a:r>
              <a:rPr lang="cs-CZ" b="1" dirty="0"/>
              <a:t>Evropský úřad pro bezpečnost potravin </a:t>
            </a:r>
            <a:r>
              <a:rPr lang="cs-CZ" dirty="0"/>
              <a:t>(EFSA), který poskytuje evropskou komisi Evropskému parlamentu a členským státům vědecky podložené informace pro jejich rozhodování a činnost. </a:t>
            </a:r>
          </a:p>
          <a:p>
            <a:pPr marL="0" indent="0">
              <a:buNone/>
            </a:pPr>
            <a:endParaRPr lang="cs-CZ" dirty="0"/>
          </a:p>
          <a:p>
            <a:r>
              <a:rPr lang="cs-CZ" dirty="0"/>
              <a:t>Koordinaci aktivit všech zainteresovaných vládních i nevládních institucí byla pověřena mezirezortní Koordinační skupina bezpečnosti potravin, která je složena ze zástupců ústředních orgánů státní správy, orgánu státního dozoru, dále profesních a spotřebitelských organizací. </a:t>
            </a:r>
          </a:p>
          <a:p>
            <a:pPr marL="0" indent="0">
              <a:buNone/>
            </a:pPr>
            <a:endParaRPr lang="cs-CZ" dirty="0"/>
          </a:p>
          <a:p>
            <a:r>
              <a:rPr lang="cs-CZ" dirty="0"/>
              <a:t>Úkolem Koordinační skupiny je:</a:t>
            </a:r>
          </a:p>
          <a:p>
            <a:r>
              <a:rPr lang="cs-CZ" dirty="0"/>
              <a:t>- koordinovat činností jednotlivých rezortů a stanovení priorit v oblasti bezpečnosti potravin, </a:t>
            </a:r>
          </a:p>
          <a:p>
            <a:r>
              <a:rPr lang="cs-CZ" dirty="0"/>
              <a:t>- posilovat spolupráci s národními institucemi bezpečnosti potravin členských států EU a EFSA, </a:t>
            </a:r>
          </a:p>
          <a:p>
            <a:r>
              <a:rPr lang="cs-CZ" dirty="0"/>
              <a:t>- zajistit výměnu informací mezi zainteresovanými stranami. </a:t>
            </a:r>
          </a:p>
          <a:p>
            <a:pPr marL="0" indent="0">
              <a:buNone/>
            </a:pPr>
            <a:endParaRPr lang="cs-CZ" dirty="0"/>
          </a:p>
          <a:p>
            <a:endParaRPr lang="cs-CZ" dirty="0"/>
          </a:p>
        </p:txBody>
      </p:sp>
    </p:spTree>
    <p:extLst>
      <p:ext uri="{BB962C8B-B14F-4D97-AF65-F5344CB8AC3E}">
        <p14:creationId xmlns:p14="http://schemas.microsoft.com/office/powerpoint/2010/main" val="1417923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57826-0402-4BE0-A999-81287988AA8C}"/>
              </a:ext>
            </a:extLst>
          </p:cNvPr>
          <p:cNvSpPr>
            <a:spLocks noGrp="1"/>
          </p:cNvSpPr>
          <p:nvPr>
            <p:ph type="title"/>
          </p:nvPr>
        </p:nvSpPr>
        <p:spPr/>
        <p:txBody>
          <a:bodyPr/>
          <a:lstStyle/>
          <a:p>
            <a:r>
              <a:rPr lang="cs-CZ" b="1" i="1" dirty="0"/>
              <a:t>Systém zajištění bezpečnosti potravin v ČR</a:t>
            </a:r>
            <a:endParaRPr lang="cs-CZ" dirty="0"/>
          </a:p>
        </p:txBody>
      </p:sp>
      <p:pic>
        <p:nvPicPr>
          <p:cNvPr id="5" name="Zástupný symbol pro obsah 4">
            <a:extLst>
              <a:ext uri="{FF2B5EF4-FFF2-40B4-BE49-F238E27FC236}">
                <a16:creationId xmlns:a16="http://schemas.microsoft.com/office/drawing/2014/main" id="{DBC683C3-9E51-4B70-983B-688D84B23A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1733" y="1534886"/>
            <a:ext cx="5368533" cy="5102677"/>
          </a:xfrm>
        </p:spPr>
      </p:pic>
    </p:spTree>
    <p:extLst>
      <p:ext uri="{BB962C8B-B14F-4D97-AF65-F5344CB8AC3E}">
        <p14:creationId xmlns:p14="http://schemas.microsoft.com/office/powerpoint/2010/main" val="23600364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FF8D7-D556-4FA1-BD95-C8009734C3C8}"/>
              </a:ext>
            </a:extLst>
          </p:cNvPr>
          <p:cNvSpPr>
            <a:spLocks noGrp="1"/>
          </p:cNvSpPr>
          <p:nvPr>
            <p:ph type="title"/>
          </p:nvPr>
        </p:nvSpPr>
        <p:spPr/>
        <p:txBody>
          <a:bodyPr/>
          <a:lstStyle/>
          <a:p>
            <a:r>
              <a:rPr lang="cs-CZ" b="1" dirty="0"/>
              <a:t>Kompetence jednotlivých rezortů v oblastech bezpečnosti potravin a výživy</a:t>
            </a:r>
            <a:endParaRPr lang="cs-CZ" dirty="0"/>
          </a:p>
        </p:txBody>
      </p:sp>
      <p:sp>
        <p:nvSpPr>
          <p:cNvPr id="3" name="Zástupný symbol pro obsah 2">
            <a:extLst>
              <a:ext uri="{FF2B5EF4-FFF2-40B4-BE49-F238E27FC236}">
                <a16:creationId xmlns:a16="http://schemas.microsoft.com/office/drawing/2014/main" id="{B1F948F4-BB75-4837-930C-3CF233E255FE}"/>
              </a:ext>
            </a:extLst>
          </p:cNvPr>
          <p:cNvSpPr>
            <a:spLocks noGrp="1"/>
          </p:cNvSpPr>
          <p:nvPr>
            <p:ph idx="1"/>
          </p:nvPr>
        </p:nvSpPr>
        <p:spPr>
          <a:xfrm>
            <a:off x="97971" y="1690688"/>
            <a:ext cx="11903529" cy="5167311"/>
          </a:xfrm>
        </p:spPr>
        <p:txBody>
          <a:bodyPr>
            <a:normAutofit fontScale="55000" lnSpcReduction="20000"/>
          </a:bodyPr>
          <a:lstStyle/>
          <a:p>
            <a:pPr marL="0" indent="0">
              <a:buNone/>
            </a:pPr>
            <a:endParaRPr lang="cs-CZ" dirty="0"/>
          </a:p>
          <a:p>
            <a:r>
              <a:rPr lang="cs-CZ" b="1" dirty="0"/>
              <a:t>Ministerstvo zemědělství </a:t>
            </a:r>
            <a:r>
              <a:rPr lang="cs-CZ" dirty="0"/>
              <a:t>– odpovídá za problematiku fytosanitární a veterinární, oblast výživy a pohody zvířat a za procesy související s výrobou a označováním potravin a krmiv. Dále odpovídá za uvádění geneticky modifikovaných potravin a krmiv na trh. Ministerstvo zemědělství řeší otázky bezpečnosti vstupů při výrobě, skladování, distribuci a používání potravin a krmiv. Nese zodpovědnost za oblast ochrany zvířat (výživa, ošetřování, hygiena prostředí, šlechtění, přeprava apod.). Prostřednictvím orgánů státního dozoru provádí úřední kontrolu trhu v těchto oblastech. </a:t>
            </a:r>
          </a:p>
          <a:p>
            <a:pPr marL="0" indent="0">
              <a:buNone/>
            </a:pPr>
            <a:endParaRPr lang="cs-CZ" dirty="0"/>
          </a:p>
          <a:p>
            <a:r>
              <a:rPr lang="cs-CZ" b="1" dirty="0"/>
              <a:t>Ministerstvo zdravotnictví </a:t>
            </a:r>
            <a:r>
              <a:rPr lang="cs-CZ" dirty="0"/>
              <a:t>– odpovídá za oblast stravovacích služeb, předmětů a materiálů, které přicházejí do styku s potravinami. Ve vztahu k výrobě a spotřebě potravin odpovídá za stanovení požadavků na potraviny v oblasti mikrobiologické, přídatných látek, pomocných a látek určených k aromatizaci potravin, kontaminantů, zbytků pesticidů (chemické škodlivé přípravky), a veterinárních léčiv v potravinách a podmínky ozařování potravin. Ministerstvo zdravotnictví je národním kompetentním orgánem pro oblast doplňků stravy, potravin pro zvláštní výživu, potravin nového typu a zdravotních tvrzení při označování potravin. Zjišťuje příčiny ohrožení nebo poškození zdraví v oblasti výroby a uvádění potravin do oběhu. Prostřednictvím orgánů státního dozoru provádí kontrolní činnost nad službami a trhem v těchto oblastech. Prostřednictvím přímo řízených organizací zajišťuje provádění programů podpory a ochrany zdraví, včetně prevence zdravotních rizik a nemocí, výchovu ke zdraví, poskytuje poradenské služby v této oblasti.</a:t>
            </a:r>
          </a:p>
          <a:p>
            <a:r>
              <a:rPr lang="cs-CZ" b="1" dirty="0"/>
              <a:t>Ministerstvo životního prostředí</a:t>
            </a:r>
            <a:r>
              <a:rPr lang="cs-CZ" dirty="0"/>
              <a:t> – odpovídá za řízení jednotného informačního systému životního prostředí, včetně plošného monitorování na území České republiky, přípravy a aktualizace právních předpisů, týkajících se nebezpečných chemických látek i směsí a správu v nakládání s geneticky modifikovanými organizmy. </a:t>
            </a:r>
          </a:p>
          <a:p>
            <a:r>
              <a:rPr lang="cs-CZ" b="1" dirty="0"/>
              <a:t>Ministerstvo průmyslu a obchodu </a:t>
            </a:r>
            <a:r>
              <a:rPr lang="cs-CZ" dirty="0"/>
              <a:t>– zpracovává a udržuje systém na ochranu zájmů spotřebitele.</a:t>
            </a:r>
          </a:p>
          <a:p>
            <a:r>
              <a:rPr lang="cs-CZ" b="1" dirty="0"/>
              <a:t>Ministerstvo školství, mládeže a tělovýchova </a:t>
            </a:r>
            <a:r>
              <a:rPr lang="cs-CZ" dirty="0"/>
              <a:t>– určuje obsah vzdělávání a výchovy ke zdraví ve školách, dále podporuje školní stravování.</a:t>
            </a:r>
          </a:p>
          <a:p>
            <a:r>
              <a:rPr lang="cs-CZ" b="1" dirty="0"/>
              <a:t>Státní úřad pro jadernou bezpečnost </a:t>
            </a:r>
            <a:r>
              <a:rPr lang="cs-CZ" dirty="0"/>
              <a:t>– odpovídá za stanovení maximálních přípustných úrovní radioaktivní kontaminace potravin a řídí sledování a vyhodnocování radioaktivní kontaminace potravin.</a:t>
            </a:r>
          </a:p>
          <a:p>
            <a:r>
              <a:rPr lang="cs-CZ" b="1" dirty="0"/>
              <a:t>Celní orgány </a:t>
            </a:r>
            <a:r>
              <a:rPr lang="cs-CZ" dirty="0"/>
              <a:t>– provádí kontroly při dovozu vybraných výrobků potravin a krmiv spolu s orgány státního dozoru. </a:t>
            </a:r>
          </a:p>
          <a:p>
            <a:pPr marL="0" indent="0">
              <a:buNone/>
            </a:pPr>
            <a:endParaRPr lang="cs-CZ" dirty="0"/>
          </a:p>
          <a:p>
            <a:endParaRPr lang="cs-CZ" dirty="0"/>
          </a:p>
        </p:txBody>
      </p:sp>
    </p:spTree>
    <p:extLst>
      <p:ext uri="{BB962C8B-B14F-4D97-AF65-F5344CB8AC3E}">
        <p14:creationId xmlns:p14="http://schemas.microsoft.com/office/powerpoint/2010/main" val="138266122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DF02A-7B78-4719-8EBE-B75A45D606A5}"/>
              </a:ext>
            </a:extLst>
          </p:cNvPr>
          <p:cNvSpPr>
            <a:spLocks noGrp="1"/>
          </p:cNvSpPr>
          <p:nvPr>
            <p:ph type="title"/>
          </p:nvPr>
        </p:nvSpPr>
        <p:spPr/>
        <p:txBody>
          <a:bodyPr/>
          <a:lstStyle/>
          <a:p>
            <a:r>
              <a:rPr lang="cs-CZ" b="1" dirty="0"/>
              <a:t>Kompetence orgánů státního dozoru</a:t>
            </a:r>
            <a:br>
              <a:rPr lang="cs-CZ" dirty="0"/>
            </a:br>
            <a:endParaRPr lang="cs-CZ" dirty="0"/>
          </a:p>
        </p:txBody>
      </p:sp>
      <p:sp>
        <p:nvSpPr>
          <p:cNvPr id="3" name="Zástupný symbol pro obsah 2">
            <a:extLst>
              <a:ext uri="{FF2B5EF4-FFF2-40B4-BE49-F238E27FC236}">
                <a16:creationId xmlns:a16="http://schemas.microsoft.com/office/drawing/2014/main" id="{FCE88F7C-FCF1-40B7-A902-768E9181A8A7}"/>
              </a:ext>
            </a:extLst>
          </p:cNvPr>
          <p:cNvSpPr>
            <a:spLocks noGrp="1"/>
          </p:cNvSpPr>
          <p:nvPr>
            <p:ph idx="1"/>
          </p:nvPr>
        </p:nvSpPr>
        <p:spPr>
          <a:xfrm>
            <a:off x="171450" y="1273630"/>
            <a:ext cx="11707586" cy="5584370"/>
          </a:xfrm>
        </p:spPr>
        <p:txBody>
          <a:bodyPr>
            <a:normAutofit fontScale="70000" lnSpcReduction="20000"/>
          </a:bodyPr>
          <a:lstStyle/>
          <a:p>
            <a:r>
              <a:rPr lang="cs-CZ" b="1" dirty="0"/>
              <a:t>Státní zemědělská a potravinářská inspekce </a:t>
            </a:r>
            <a:r>
              <a:rPr lang="cs-CZ" dirty="0"/>
              <a:t>– vykonává státní dozor při výrobě a uvádění potravin do oběhu.</a:t>
            </a:r>
          </a:p>
          <a:p>
            <a:r>
              <a:rPr lang="cs-CZ" b="1" dirty="0"/>
              <a:t>Státní veterinární správa </a:t>
            </a:r>
            <a:r>
              <a:rPr lang="cs-CZ" dirty="0"/>
              <a:t>– provádí veterinární prohlídku jatečných zvířat před poražením a jejich masa i orgánů po poražení. Dále provádí státní dozor při výrobě, skladování, přepravě, dovozu a vývozu surovin a potravin živočišného původu a při jejich prodeji na trhu.</a:t>
            </a:r>
          </a:p>
          <a:p>
            <a:r>
              <a:rPr lang="cs-CZ" b="1" dirty="0"/>
              <a:t>Orgány ochrany veřejného zdraví </a:t>
            </a:r>
            <a:r>
              <a:rPr lang="cs-CZ" dirty="0"/>
              <a:t>– vykonávají státní dozor při poskytování stravovacích služeb a ke zjišťování příčin poškození nebo ohrožení zdraví a zamezení šíření infekčních nemoci nebo jiné poškození zdraví z potravin. Odpovídají za kontrolu materiálů a předmětů určených pro styk s potravinami. </a:t>
            </a:r>
          </a:p>
          <a:p>
            <a:r>
              <a:rPr lang="cs-CZ" b="1" dirty="0"/>
              <a:t>Ústřední kontrolní a zkušební ústav zemědělský </a:t>
            </a:r>
            <a:r>
              <a:rPr lang="cs-CZ" dirty="0"/>
              <a:t>– vykonává státní dozor v oblasti vstupů do zemědělské výroby (zejména kontroly hnojiv, krmiv, pesticidů, osiv), dále dozor nad systémem ekologické a integrované produkce, monitoring půd, rezidua rizikových prvků a látek, rezidua pesticidů a zdraví rostlin.</a:t>
            </a:r>
          </a:p>
          <a:p>
            <a:r>
              <a:rPr lang="cs-CZ" b="1" dirty="0"/>
              <a:t>Ústav pro kontrolu veterinárních biopreparátů a léčiv </a:t>
            </a:r>
            <a:r>
              <a:rPr lang="cs-CZ" dirty="0"/>
              <a:t>– vykonává kontroly v oblastech používání léčivých přípravků při poskytování veterinární péče, včetně používání zakázaných látek, pravidel pro výrobu </a:t>
            </a:r>
            <a:r>
              <a:rPr lang="cs-CZ" dirty="0" err="1"/>
              <a:t>medikovaných</a:t>
            </a:r>
            <a:r>
              <a:rPr lang="cs-CZ" dirty="0"/>
              <a:t> krmiv a jejich uvádění do oběhu.</a:t>
            </a:r>
          </a:p>
          <a:p>
            <a:pPr marL="0" indent="0">
              <a:buNone/>
            </a:pPr>
            <a:endParaRPr lang="cs-CZ" dirty="0"/>
          </a:p>
          <a:p>
            <a:r>
              <a:rPr lang="cs-CZ" dirty="0"/>
              <a:t>Všechny suroviny a potraviny živočišného i rostlinného původu musí vyhovovat přísným zdravotnickým i hygienickým předpisům. Onemocnění, které vznikají, po konzumaci potravin, se označují jako alimentární nemoci. Přítomnost patogenních a podmíněně patogenních mikroorganizmů v potravinách může mít za následek těžké poruchy zdravotního stavu, někdy až smrt. Původci alimentárních nemocí mikrobiálního původu mohou být baktérie, viry, plísně, nebo paraziti. Potraviny a suroviny mohou být kontaminovány mikroorganizmy z různých zdrojů. </a:t>
            </a:r>
          </a:p>
          <a:p>
            <a:endParaRPr lang="cs-CZ" dirty="0"/>
          </a:p>
        </p:txBody>
      </p:sp>
    </p:spTree>
    <p:extLst>
      <p:ext uri="{BB962C8B-B14F-4D97-AF65-F5344CB8AC3E}">
        <p14:creationId xmlns:p14="http://schemas.microsoft.com/office/powerpoint/2010/main" val="33431305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596B3-88F5-485F-A0AB-F976D8D9645E}"/>
              </a:ext>
            </a:extLst>
          </p:cNvPr>
          <p:cNvSpPr>
            <a:spLocks noGrp="1"/>
          </p:cNvSpPr>
          <p:nvPr>
            <p:ph type="title"/>
          </p:nvPr>
        </p:nvSpPr>
        <p:spPr/>
        <p:txBody>
          <a:bodyPr/>
          <a:lstStyle/>
          <a:p>
            <a:r>
              <a:rPr lang="cs-CZ" b="1" dirty="0"/>
              <a:t>Původ mikroorganizmů v potravinách</a:t>
            </a:r>
          </a:p>
        </p:txBody>
      </p:sp>
      <p:sp>
        <p:nvSpPr>
          <p:cNvPr id="3" name="Zástupný symbol pro obsah 2">
            <a:extLst>
              <a:ext uri="{FF2B5EF4-FFF2-40B4-BE49-F238E27FC236}">
                <a16:creationId xmlns:a16="http://schemas.microsoft.com/office/drawing/2014/main" id="{923FB154-108E-438F-B56A-20B62F64EEB7}"/>
              </a:ext>
            </a:extLst>
          </p:cNvPr>
          <p:cNvSpPr>
            <a:spLocks noGrp="1"/>
          </p:cNvSpPr>
          <p:nvPr>
            <p:ph idx="1"/>
          </p:nvPr>
        </p:nvSpPr>
        <p:spPr>
          <a:xfrm>
            <a:off x="217714" y="1923596"/>
            <a:ext cx="11791950" cy="4934404"/>
          </a:xfrm>
        </p:spPr>
        <p:txBody>
          <a:bodyPr>
            <a:normAutofit fontScale="85000" lnSpcReduction="20000"/>
          </a:bodyPr>
          <a:lstStyle/>
          <a:p>
            <a:pPr marL="0" indent="0">
              <a:buNone/>
            </a:pPr>
            <a:endParaRPr lang="cs-CZ" dirty="0"/>
          </a:p>
          <a:p>
            <a:r>
              <a:rPr lang="cs-CZ" b="1" dirty="0"/>
              <a:t>Voda</a:t>
            </a:r>
            <a:r>
              <a:rPr lang="cs-CZ" dirty="0"/>
              <a:t> – mikroorganizmy se vyskytují v znečištěných vodách. Odpadové vody obsahují především baktérie z čeledí </a:t>
            </a:r>
            <a:r>
              <a:rPr lang="cs-CZ" b="1" dirty="0" err="1"/>
              <a:t>Enterobacteriacae</a:t>
            </a:r>
            <a:r>
              <a:rPr lang="cs-CZ" dirty="0"/>
              <a:t>, které jsou hlavní součástí střevní mikroflóry. Při přípravě a zpracování potravin se musí používat jedině pitná voda. </a:t>
            </a:r>
          </a:p>
          <a:p>
            <a:r>
              <a:rPr lang="cs-CZ" b="1" dirty="0"/>
              <a:t>Vzduch</a:t>
            </a:r>
            <a:r>
              <a:rPr lang="cs-CZ" dirty="0"/>
              <a:t> – vzduch není vhodným prostředím pro život mikroorganizmů, protože jim poskytuje pouze kyslík a oxid uhličitý. Ve vzduchu se mohou vyskytovat většinou jen aerobní mikroorganizmy ve formě odolných spor. Z pohledu kontaminace potravin je vzduch hlavně zdrojem plísní. </a:t>
            </a:r>
          </a:p>
          <a:p>
            <a:r>
              <a:rPr lang="cs-CZ" b="1" dirty="0"/>
              <a:t>Půda</a:t>
            </a:r>
            <a:r>
              <a:rPr lang="cs-CZ" dirty="0"/>
              <a:t> – půda je zdrojem velkého množství mikroorganizmů, protože jim poskytuje hodně potřebných anorganických a organických látek. V půdě se vyskytují hlavně sporotvorné mikroorganizmy a nitrifikační baktérie. Půda je i zdrojem vývojových stádii parazitů. Kontaminované jsou hlavně potraviny rostlinného původu (ovoce, zelenina).</a:t>
            </a:r>
          </a:p>
          <a:p>
            <a:r>
              <a:rPr lang="cs-CZ" b="1" dirty="0"/>
              <a:t>Zvířata a člověk </a:t>
            </a:r>
            <a:r>
              <a:rPr lang="cs-CZ" dirty="0"/>
              <a:t>– při primární kontaminaci je potravina vyrobena ze surovin pocházejících od nemocných zvířat. Při sekundární kontaminaci je surovina nebo potravina kontaminována při jejím uskladnění nebo zpracování.</a:t>
            </a:r>
          </a:p>
          <a:p>
            <a:endParaRPr lang="cs-CZ" dirty="0"/>
          </a:p>
        </p:txBody>
      </p:sp>
    </p:spTree>
    <p:extLst>
      <p:ext uri="{BB962C8B-B14F-4D97-AF65-F5344CB8AC3E}">
        <p14:creationId xmlns:p14="http://schemas.microsoft.com/office/powerpoint/2010/main" val="356640615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9D387-2398-42D2-BEB9-2491701D3D31}"/>
              </a:ext>
            </a:extLst>
          </p:cNvPr>
          <p:cNvSpPr>
            <a:spLocks noGrp="1"/>
          </p:cNvSpPr>
          <p:nvPr>
            <p:ph type="title"/>
          </p:nvPr>
        </p:nvSpPr>
        <p:spPr/>
        <p:txBody>
          <a:bodyPr/>
          <a:lstStyle/>
          <a:p>
            <a:r>
              <a:rPr lang="cs-CZ" dirty="0"/>
              <a:t>11.3 Ekologické zemědělství</a:t>
            </a:r>
          </a:p>
        </p:txBody>
      </p:sp>
      <p:sp>
        <p:nvSpPr>
          <p:cNvPr id="3" name="Zástupný symbol pro obsah 2">
            <a:extLst>
              <a:ext uri="{FF2B5EF4-FFF2-40B4-BE49-F238E27FC236}">
                <a16:creationId xmlns:a16="http://schemas.microsoft.com/office/drawing/2014/main" id="{5FA6DBEA-2CE0-42D5-BC77-177428D19593}"/>
              </a:ext>
            </a:extLst>
          </p:cNvPr>
          <p:cNvSpPr>
            <a:spLocks noGrp="1"/>
          </p:cNvSpPr>
          <p:nvPr>
            <p:ph idx="1"/>
          </p:nvPr>
        </p:nvSpPr>
        <p:spPr>
          <a:xfrm>
            <a:off x="-1" y="1526721"/>
            <a:ext cx="11968843" cy="5233308"/>
          </a:xfrm>
        </p:spPr>
        <p:txBody>
          <a:bodyPr>
            <a:normAutofit/>
          </a:bodyPr>
          <a:lstStyle/>
          <a:p>
            <a:r>
              <a:rPr lang="cs-CZ" b="1" dirty="0"/>
              <a:t>Ekologické zemědělství je obhospodařování půdy bez používání chemických vstupů s nepříznivými dopady na zdraví lidí, zdraví hospodářských zvířat a na životní prostředí. Tento zemědělský produkční systém, který umožňuje produkovat vysoce kvalitní potraviny, je nedílnou součástí agrární politiky ČR. </a:t>
            </a:r>
            <a:r>
              <a:rPr lang="cs-CZ" dirty="0"/>
              <a:t>Rozvoj ekologického zemědělství pokročil za dvacet let obrovským směrem. Byla sjednocena evropská legislativa pro ekologické zemědělství a biopotraviny. </a:t>
            </a:r>
            <a:r>
              <a:rPr lang="cs-CZ" b="1" dirty="0"/>
              <a:t>Ekologické zemědělství přispívá k produkci biopotravin a k lepším životním podmínkám chovaných zvířat, k ochraně životního prostředí a ke zvýšení biodiverzity (biologická rozmanitost) prostředí. </a:t>
            </a:r>
            <a:r>
              <a:rPr lang="cs-CZ" dirty="0"/>
              <a:t>Ministerstvo zemědělství je garantem dodržování pravidel pro ekologické zemědělství, a to jak národní, tak evropské legislativy. Ministerstvo zemědělství administruje státní podporu pro ekologické zemědělce v rámci národních dotací a Programu rozvoje venkova. Aktivně se podílí na podpoře vzdělávání, marketingu a osvěty. </a:t>
            </a:r>
          </a:p>
          <a:p>
            <a:endParaRPr lang="cs-CZ" dirty="0"/>
          </a:p>
        </p:txBody>
      </p:sp>
    </p:spTree>
    <p:extLst>
      <p:ext uri="{BB962C8B-B14F-4D97-AF65-F5344CB8AC3E}">
        <p14:creationId xmlns:p14="http://schemas.microsoft.com/office/powerpoint/2010/main" val="207433139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61108-CDA8-4F0E-A146-4F931F3D0A58}"/>
              </a:ext>
            </a:extLst>
          </p:cNvPr>
          <p:cNvSpPr>
            <a:spLocks noGrp="1"/>
          </p:cNvSpPr>
          <p:nvPr>
            <p:ph type="title"/>
          </p:nvPr>
        </p:nvSpPr>
        <p:spPr/>
        <p:txBody>
          <a:bodyPr/>
          <a:lstStyle/>
          <a:p>
            <a:r>
              <a:rPr lang="cs-CZ" b="1" dirty="0"/>
              <a:t>11.3.1 Vymezení základních pojmů</a:t>
            </a:r>
            <a:br>
              <a:rPr lang="cs-CZ" b="1" dirty="0"/>
            </a:br>
            <a:endParaRPr lang="cs-CZ" dirty="0"/>
          </a:p>
        </p:txBody>
      </p:sp>
      <p:sp>
        <p:nvSpPr>
          <p:cNvPr id="3" name="Zástupný symbol pro obsah 2">
            <a:extLst>
              <a:ext uri="{FF2B5EF4-FFF2-40B4-BE49-F238E27FC236}">
                <a16:creationId xmlns:a16="http://schemas.microsoft.com/office/drawing/2014/main" id="{D91A8B80-81A1-4822-8144-D9CBBE0A7CBF}"/>
              </a:ext>
            </a:extLst>
          </p:cNvPr>
          <p:cNvSpPr>
            <a:spLocks noGrp="1"/>
          </p:cNvSpPr>
          <p:nvPr>
            <p:ph idx="1"/>
          </p:nvPr>
        </p:nvSpPr>
        <p:spPr>
          <a:xfrm>
            <a:off x="106136" y="1396093"/>
            <a:ext cx="11952514" cy="5249636"/>
          </a:xfrm>
        </p:spPr>
        <p:txBody>
          <a:bodyPr>
            <a:normAutofit fontScale="85000" lnSpcReduction="20000"/>
          </a:bodyPr>
          <a:lstStyle/>
          <a:p>
            <a:r>
              <a:rPr lang="cs-CZ" b="1" dirty="0"/>
              <a:t>Bioprodukt</a:t>
            </a:r>
            <a:r>
              <a:rPr lang="cs-CZ" dirty="0"/>
              <a:t> – je jakákoliv surovina rostlinného nebo živočišného původu pocházející z ekofarmy. Bioproduktem je i hospodářské zvíře. Bioproduktem lze certifikovat nejen suroviny pro výrobu biopotravin, ale také i chovná zvířata, zástavová zvířata nebo suroviny pro nepotravinářské využití (přadná len, vlna aj.).</a:t>
            </a:r>
          </a:p>
          <a:p>
            <a:r>
              <a:rPr lang="cs-CZ" b="1" dirty="0"/>
              <a:t>Ostatní bioprodukt </a:t>
            </a:r>
            <a:r>
              <a:rPr lang="cs-CZ" dirty="0"/>
              <a:t>– certifikovat lze také </a:t>
            </a:r>
            <a:r>
              <a:rPr lang="cs-CZ" dirty="0" err="1"/>
              <a:t>biokrmivo</a:t>
            </a:r>
            <a:r>
              <a:rPr lang="cs-CZ" dirty="0"/>
              <a:t>, </a:t>
            </a:r>
            <a:r>
              <a:rPr lang="cs-CZ" dirty="0" err="1"/>
              <a:t>bioosivo</a:t>
            </a:r>
            <a:r>
              <a:rPr lang="cs-CZ" dirty="0"/>
              <a:t> a </a:t>
            </a:r>
            <a:r>
              <a:rPr lang="cs-CZ" dirty="0" err="1"/>
              <a:t>biosadbu</a:t>
            </a:r>
            <a:r>
              <a:rPr lang="cs-CZ" dirty="0"/>
              <a:t>. Ostatní produkt je podskupina </a:t>
            </a:r>
            <a:r>
              <a:rPr lang="cs-CZ" dirty="0" err="1"/>
              <a:t>biproduktu</a:t>
            </a:r>
            <a:r>
              <a:rPr lang="cs-CZ" dirty="0"/>
              <a:t>, protože i ostatní bioprodukt splňuje definici </a:t>
            </a:r>
            <a:r>
              <a:rPr lang="cs-CZ" dirty="0" err="1"/>
              <a:t>biproduktu</a:t>
            </a:r>
            <a:r>
              <a:rPr lang="cs-CZ" dirty="0"/>
              <a:t>. </a:t>
            </a:r>
          </a:p>
          <a:p>
            <a:r>
              <a:rPr lang="cs-CZ" b="1" dirty="0"/>
              <a:t>Biopotravina</a:t>
            </a:r>
            <a:r>
              <a:rPr lang="cs-CZ" dirty="0"/>
              <a:t> – je potravina vyrobená z bioproduktů, povolených přídavných a pomocných látek a také vyhláškou povoleného podílu surovin nepocházejících z ekologického zemědělství, a to za podmínek stanovených vyhláškou. Také na biopotravinu musí být vydáno osvědčení o původu.</a:t>
            </a:r>
          </a:p>
          <a:p>
            <a:r>
              <a:rPr lang="cs-CZ" b="1" dirty="0"/>
              <a:t>Ekologický podnikatel </a:t>
            </a:r>
            <a:r>
              <a:rPr lang="cs-CZ" dirty="0"/>
              <a:t>– je ekologický zemědělec.</a:t>
            </a:r>
          </a:p>
          <a:p>
            <a:r>
              <a:rPr lang="cs-CZ" b="1" dirty="0"/>
              <a:t>Ekofarma</a:t>
            </a:r>
            <a:r>
              <a:rPr lang="cs-CZ" dirty="0"/>
              <a:t> – je samostatná, uzavřená hospodářská jednotka. Zahrnuje pozemky, hospodářské budovy, provozní zařízení i hospodářská zvířata, sloužící ekologickému zemědělství. Zemědělský podnikatel nemusí provozovat ekologické zemědělství na všech pozemcích, které vlastní nebo užívá, musí ale pro ekofarmu vyčlenit a jednoznačně určit základní výrobní prostředky. Podnikatelský subjekt, který hodlá v souladu se zákonem o ekologickém zemědělství podnikat na ekofarmě je povinen se registrovat u Ministerstva zemědělství. Registraci je možno provést pro pěstování rostlin nebo pro pěstování rostlin i chov zvířat.</a:t>
            </a:r>
          </a:p>
          <a:p>
            <a:endParaRPr lang="cs-CZ" dirty="0"/>
          </a:p>
        </p:txBody>
      </p:sp>
    </p:spTree>
    <p:extLst>
      <p:ext uri="{BB962C8B-B14F-4D97-AF65-F5344CB8AC3E}">
        <p14:creationId xmlns:p14="http://schemas.microsoft.com/office/powerpoint/2010/main" val="323937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DA0A1-C087-419E-848E-A8588E43D1AA}"/>
              </a:ext>
            </a:extLst>
          </p:cNvPr>
          <p:cNvSpPr>
            <a:spLocks noGrp="1"/>
          </p:cNvSpPr>
          <p:nvPr>
            <p:ph type="title"/>
          </p:nvPr>
        </p:nvSpPr>
        <p:spPr/>
        <p:txBody>
          <a:bodyPr/>
          <a:lstStyle/>
          <a:p>
            <a:r>
              <a:rPr lang="cs-CZ" b="1" dirty="0"/>
              <a:t>Stopové prvky</a:t>
            </a:r>
            <a:br>
              <a:rPr lang="cs-CZ" dirty="0"/>
            </a:br>
            <a:endParaRPr lang="cs-CZ" dirty="0"/>
          </a:p>
        </p:txBody>
      </p:sp>
      <p:sp>
        <p:nvSpPr>
          <p:cNvPr id="3" name="Zástupný symbol pro obsah 2">
            <a:extLst>
              <a:ext uri="{FF2B5EF4-FFF2-40B4-BE49-F238E27FC236}">
                <a16:creationId xmlns:a16="http://schemas.microsoft.com/office/drawing/2014/main" id="{4B6AAEB3-342B-4D99-BB43-B4DDD8FEEB51}"/>
              </a:ext>
            </a:extLst>
          </p:cNvPr>
          <p:cNvSpPr>
            <a:spLocks noGrp="1"/>
          </p:cNvSpPr>
          <p:nvPr>
            <p:ph idx="1"/>
          </p:nvPr>
        </p:nvSpPr>
        <p:spPr>
          <a:xfrm>
            <a:off x="167147" y="1825625"/>
            <a:ext cx="11828207" cy="4929136"/>
          </a:xfrm>
        </p:spPr>
        <p:txBody>
          <a:bodyPr>
            <a:normAutofit fontScale="85000" lnSpcReduction="20000"/>
          </a:bodyPr>
          <a:lstStyle/>
          <a:p>
            <a:r>
              <a:rPr lang="cs-CZ" b="1" dirty="0"/>
              <a:t>Mangan </a:t>
            </a:r>
            <a:r>
              <a:rPr lang="cs-CZ" dirty="0"/>
              <a:t>- je součástí enzymů, které jsou důležité při uvolňování energie a při metabolismu tuků. Ovlivňuje tělesnou hmotnost, reprodukci a činnost centrální nervové soustavy. Může způsobit poruchy metabolismu cukrů a tuků. </a:t>
            </a:r>
          </a:p>
          <a:p>
            <a:pPr lvl="1"/>
            <a:r>
              <a:rPr lang="cs-CZ" dirty="0"/>
              <a:t>Zdroje: čaj, kakao, </a:t>
            </a:r>
            <a:r>
              <a:rPr lang="cs-CZ" dirty="0" err="1"/>
              <a:t>celozrné</a:t>
            </a:r>
            <a:r>
              <a:rPr lang="cs-CZ" dirty="0"/>
              <a:t> výrobky.</a:t>
            </a:r>
          </a:p>
          <a:p>
            <a:pPr marL="0" indent="0">
              <a:buNone/>
            </a:pPr>
            <a:endParaRPr lang="cs-CZ" dirty="0"/>
          </a:p>
          <a:p>
            <a:r>
              <a:rPr lang="cs-CZ" b="1" dirty="0"/>
              <a:t>Molybden </a:t>
            </a:r>
            <a:r>
              <a:rPr lang="cs-CZ" dirty="0"/>
              <a:t>- se zúčastňuje na degradaci purinů, stanovuje se jen výjimečně. Jeho nedostatek vyvolává poruchy zraku, růstu, plodnosti a nervového systému.</a:t>
            </a:r>
          </a:p>
          <a:p>
            <a:pPr lvl="1"/>
            <a:r>
              <a:rPr lang="cs-CZ" dirty="0"/>
              <a:t>Zdroj: luštěniny, obiloviny, listová zelenina.</a:t>
            </a:r>
          </a:p>
          <a:p>
            <a:pPr marL="0" indent="0">
              <a:buNone/>
            </a:pPr>
            <a:endParaRPr lang="cs-CZ" dirty="0"/>
          </a:p>
          <a:p>
            <a:r>
              <a:rPr lang="cs-CZ" b="1" dirty="0"/>
              <a:t>Fluor</a:t>
            </a:r>
            <a:r>
              <a:rPr lang="cs-CZ" dirty="0"/>
              <a:t> -</a:t>
            </a:r>
            <a:r>
              <a:rPr lang="cs-CZ" b="1" dirty="0"/>
              <a:t> </a:t>
            </a:r>
            <a:r>
              <a:rPr lang="cs-CZ" dirty="0"/>
              <a:t>je důležitý prvek při tvorbě zubní skloviny a kostí. Zvýšená kazivost zubů se projevuje jeho nedostatkem. </a:t>
            </a:r>
          </a:p>
          <a:p>
            <a:pPr lvl="1"/>
            <a:r>
              <a:rPr lang="cs-CZ" dirty="0"/>
              <a:t>Zdroje: pitná voda, čaj, ryby konzumovány s kostmi.</a:t>
            </a:r>
          </a:p>
          <a:p>
            <a:pPr marL="0" indent="0">
              <a:buNone/>
            </a:pPr>
            <a:endParaRPr lang="cs-CZ" dirty="0"/>
          </a:p>
          <a:p>
            <a:r>
              <a:rPr lang="cs-CZ" b="1" dirty="0"/>
              <a:t>Bor </a:t>
            </a:r>
            <a:r>
              <a:rPr lang="cs-CZ" dirty="0"/>
              <a:t>– je nezbytný pro metabolismus ostatních minerálních látek. </a:t>
            </a:r>
          </a:p>
          <a:p>
            <a:pPr lvl="1"/>
            <a:r>
              <a:rPr lang="cs-CZ" dirty="0"/>
              <a:t>Zdroj: ořechy, ovoce. </a:t>
            </a:r>
          </a:p>
          <a:p>
            <a:pPr marL="0" indent="0">
              <a:buNone/>
            </a:pPr>
            <a:endParaRPr lang="cs-CZ" dirty="0"/>
          </a:p>
          <a:p>
            <a:endParaRPr lang="cs-CZ" dirty="0"/>
          </a:p>
        </p:txBody>
      </p:sp>
    </p:spTree>
    <p:extLst>
      <p:ext uri="{BB962C8B-B14F-4D97-AF65-F5344CB8AC3E}">
        <p14:creationId xmlns:p14="http://schemas.microsoft.com/office/powerpoint/2010/main" val="21629377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33F0A-6BD8-4F55-A17A-1B8ED65D849B}"/>
              </a:ext>
            </a:extLst>
          </p:cNvPr>
          <p:cNvSpPr>
            <a:spLocks noGrp="1"/>
          </p:cNvSpPr>
          <p:nvPr>
            <p:ph type="title"/>
          </p:nvPr>
        </p:nvSpPr>
        <p:spPr/>
        <p:txBody>
          <a:bodyPr/>
          <a:lstStyle/>
          <a:p>
            <a:r>
              <a:rPr lang="cs-CZ" b="1" dirty="0"/>
              <a:t>11.3.2 Legislativní normy</a:t>
            </a:r>
            <a:br>
              <a:rPr lang="cs-CZ" b="1" dirty="0"/>
            </a:br>
            <a:endParaRPr lang="cs-CZ" dirty="0"/>
          </a:p>
        </p:txBody>
      </p:sp>
      <p:sp>
        <p:nvSpPr>
          <p:cNvPr id="3" name="Zástupný symbol pro obsah 2">
            <a:extLst>
              <a:ext uri="{FF2B5EF4-FFF2-40B4-BE49-F238E27FC236}">
                <a16:creationId xmlns:a16="http://schemas.microsoft.com/office/drawing/2014/main" id="{B29522E2-B9D1-4709-8CCF-27F0FAE04BA4}"/>
              </a:ext>
            </a:extLst>
          </p:cNvPr>
          <p:cNvSpPr>
            <a:spLocks noGrp="1"/>
          </p:cNvSpPr>
          <p:nvPr>
            <p:ph idx="1"/>
          </p:nvPr>
        </p:nvSpPr>
        <p:spPr>
          <a:xfrm>
            <a:off x="146957" y="1224643"/>
            <a:ext cx="11772900" cy="5363936"/>
          </a:xfrm>
        </p:spPr>
        <p:txBody>
          <a:bodyPr>
            <a:normAutofit fontScale="70000" lnSpcReduction="20000"/>
          </a:bodyPr>
          <a:lstStyle/>
          <a:p>
            <a:r>
              <a:rPr lang="cs-CZ" dirty="0"/>
              <a:t>Nejvyšší legislativní normou pro ekologické systémy zemědělského hospodaření v České republice je </a:t>
            </a:r>
            <a:r>
              <a:rPr lang="cs-CZ" b="1" dirty="0"/>
              <a:t>Zákon č. 242/2000 Sb., o ekologickém zemědělství. </a:t>
            </a:r>
            <a:r>
              <a:rPr lang="cs-CZ" dirty="0"/>
              <a:t>Tento zákon upravuje v návaznosti na přímo použitelný předpis Evropských společenství podmínky hospodaření v ekologickém zemědělství a k němu se vztahující osvědčování a označování bioproduktů, biopotraviny a ostatních </a:t>
            </a:r>
            <a:r>
              <a:rPr lang="cs-CZ" dirty="0" err="1"/>
              <a:t>biproduktů</a:t>
            </a:r>
            <a:r>
              <a:rPr lang="cs-CZ" dirty="0"/>
              <a:t>, a dále výkon kontroly a dozoru nad dodržováním povinností s tím spojených. Od vstupu ČR do EU do 31. 12. 2008 platilo v ČR přímo nařízení Rady (EHS) 2092/91 o ekologickém zemědělství. Od 1. 1. 2009 nabylo účinnosti nové nařízení Rady (ES) č. 834/2007, které nahradilo dříve platné nařízení Rady (EHS) č. 2092/91. Proto se od 1. 1. 2009 všechny odkazy v zákoně a předpisy Evropských společenství nově vztahují k nařízení Rady (ES) č. 834/2007. Zákon upravuje pouze ty oblasti, které nejsou v nařízení upraveny, a EU je ponechává na národní úpravě jednotlivých členských zemí. Otázku státní podpory ekologického zemědělství, nebo poskytování dotací řeší příslušné nařízení vlády, v současné době je to nařízení vlády č. 79/2007 Sb., o provádění </a:t>
            </a:r>
            <a:r>
              <a:rPr lang="cs-CZ" dirty="0" err="1"/>
              <a:t>agroenviromentálních</a:t>
            </a:r>
            <a:r>
              <a:rPr lang="cs-CZ" dirty="0"/>
              <a:t> opatření, ve znění pozdějších předpisů.</a:t>
            </a:r>
          </a:p>
          <a:p>
            <a:pPr marL="0" indent="0">
              <a:buNone/>
            </a:pPr>
            <a:r>
              <a:rPr lang="cs-CZ" dirty="0"/>
              <a:t> </a:t>
            </a:r>
          </a:p>
          <a:p>
            <a:r>
              <a:rPr lang="cs-CZ" dirty="0"/>
              <a:t>Dnem 1. 1. 2012 nabyl účinnosti </a:t>
            </a:r>
            <a:r>
              <a:rPr lang="cs-CZ" b="1" dirty="0"/>
              <a:t>zákon č. 344/2011</a:t>
            </a:r>
            <a:r>
              <a:rPr lang="cs-CZ" dirty="0"/>
              <a:t>, kterým se mění dosavadní zákon č. 242/2000Sb., o ekologickém zemědělství. Novela zákona o ekologickém zemědělství byla přijata především na základě nové evropské legislativy ekologického zemědělství, kterým je nařízení Rady (ES) č. 834/2007 a prováděcí nařízení Komise (ES) č. 889/2008. Pravidla hospodaření pro ekologické zemědělství a produkci biopotravin jsou upravena v evropské legislativě, proto se v zákoně o ekologickém zemědělství neuvádějí. Novela zákona upravuje administrativní postupy a některá ustanovení týkajících se kontrolního sytému. Hlavním smyslem novelizace bylo zjednodušit administrativu kolem registrace nových osob podnikajících v ekologickém zemědělství. Zákon stanovuje administrativní postup při vydávání výjimek z pravidel ekologického zemědělství. Výjimky může vydávat od roku 2010 pouze ministerstvo zemědělství.</a:t>
            </a:r>
          </a:p>
          <a:p>
            <a:endParaRPr lang="cs-CZ" dirty="0"/>
          </a:p>
        </p:txBody>
      </p:sp>
    </p:spTree>
    <p:extLst>
      <p:ext uri="{BB962C8B-B14F-4D97-AF65-F5344CB8AC3E}">
        <p14:creationId xmlns:p14="http://schemas.microsoft.com/office/powerpoint/2010/main" val="284978610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8E661-1FD2-44A7-A2D3-42156C6F73E5}"/>
              </a:ext>
            </a:extLst>
          </p:cNvPr>
          <p:cNvSpPr>
            <a:spLocks noGrp="1"/>
          </p:cNvSpPr>
          <p:nvPr>
            <p:ph type="title"/>
          </p:nvPr>
        </p:nvSpPr>
        <p:spPr/>
        <p:txBody>
          <a:bodyPr/>
          <a:lstStyle/>
          <a:p>
            <a:r>
              <a:rPr lang="cs-CZ" b="1" dirty="0"/>
              <a:t>11.3.3 Cíle a zásady ekologického zemědělství</a:t>
            </a:r>
            <a:br>
              <a:rPr lang="cs-CZ" b="1" dirty="0"/>
            </a:br>
            <a:endParaRPr lang="cs-CZ" dirty="0"/>
          </a:p>
        </p:txBody>
      </p:sp>
      <p:sp>
        <p:nvSpPr>
          <p:cNvPr id="3" name="Zástupný symbol pro obsah 2">
            <a:extLst>
              <a:ext uri="{FF2B5EF4-FFF2-40B4-BE49-F238E27FC236}">
                <a16:creationId xmlns:a16="http://schemas.microsoft.com/office/drawing/2014/main" id="{BA560B75-1025-42E1-A93D-E73EDD99AB21}"/>
              </a:ext>
            </a:extLst>
          </p:cNvPr>
          <p:cNvSpPr>
            <a:spLocks noGrp="1"/>
          </p:cNvSpPr>
          <p:nvPr>
            <p:ph idx="1"/>
          </p:nvPr>
        </p:nvSpPr>
        <p:spPr>
          <a:xfrm>
            <a:off x="81643" y="1322615"/>
            <a:ext cx="12110357" cy="5478236"/>
          </a:xfrm>
        </p:spPr>
        <p:txBody>
          <a:bodyPr>
            <a:normAutofit fontScale="47500" lnSpcReduction="20000"/>
          </a:bodyPr>
          <a:lstStyle/>
          <a:p>
            <a:pPr marL="0" indent="0">
              <a:buNone/>
            </a:pPr>
            <a:r>
              <a:rPr lang="cs-CZ" b="1" dirty="0"/>
              <a:t>K hlavním cílům ekologického zemědělství patří</a:t>
            </a:r>
            <a:endParaRPr lang="cs-CZ" dirty="0"/>
          </a:p>
          <a:p>
            <a:r>
              <a:rPr lang="cs-CZ" dirty="0"/>
              <a:t>- trvalé udržení a zlepšení půdní úrodnosti,</a:t>
            </a:r>
          </a:p>
          <a:p>
            <a:r>
              <a:rPr lang="cs-CZ" dirty="0"/>
              <a:t>- ochrana genofondu a udržení biodiverzity,</a:t>
            </a:r>
          </a:p>
          <a:p>
            <a:r>
              <a:rPr lang="cs-CZ" dirty="0"/>
              <a:t>- zachování krajinných prvků a jejich harmonizace,</a:t>
            </a:r>
          </a:p>
          <a:p>
            <a:r>
              <a:rPr lang="cs-CZ" dirty="0"/>
              <a:t>- hospodaření s vodou, udržení vody v krajině, ochrana povrchových a spodních vod před znečištěním,</a:t>
            </a:r>
          </a:p>
          <a:p>
            <a:r>
              <a:rPr lang="cs-CZ" dirty="0"/>
              <a:t>- efektivní využívání energie, orientace na obnovitelné zdroje,</a:t>
            </a:r>
          </a:p>
          <a:p>
            <a:r>
              <a:rPr lang="cs-CZ" dirty="0"/>
              <a:t>- snaha o maximální recirkulaci živin a zábrana vnosu cizorodých látek do </a:t>
            </a:r>
            <a:r>
              <a:rPr lang="cs-CZ" dirty="0" err="1"/>
              <a:t>agroekosystému</a:t>
            </a:r>
            <a:r>
              <a:rPr lang="cs-CZ" dirty="0"/>
              <a:t>,</a:t>
            </a:r>
          </a:p>
          <a:p>
            <a:r>
              <a:rPr lang="cs-CZ" dirty="0"/>
              <a:t>- produkce kvalitních potravin a surovin,</a:t>
            </a:r>
          </a:p>
          <a:p>
            <a:r>
              <a:rPr lang="cs-CZ" dirty="0"/>
              <a:t>- optimalizace životních podmínek pro všechny organismy včetně člověka.</a:t>
            </a:r>
          </a:p>
          <a:p>
            <a:pPr marL="0" indent="0">
              <a:buNone/>
            </a:pPr>
            <a:r>
              <a:rPr lang="cs-CZ" dirty="0"/>
              <a:t> </a:t>
            </a:r>
          </a:p>
          <a:p>
            <a:pPr marL="0" indent="0">
              <a:buNone/>
            </a:pPr>
            <a:r>
              <a:rPr lang="cs-CZ" b="1" dirty="0"/>
              <a:t>Zásady ekologického pěstování rostlin</a:t>
            </a:r>
            <a:endParaRPr lang="cs-CZ" dirty="0"/>
          </a:p>
          <a:p>
            <a:r>
              <a:rPr lang="cs-CZ" dirty="0"/>
              <a:t>Při produkci rostlinných ekologických produktů se musí dodržovat základní pravidla ekologického zemědělství a nařízení. Sazenice musí pocházet z ekologické produkce. Přechodné období od konvenční rostlinné výroby, než se rostlinné produkty smí prodávat jako ekologické, představuje u jednoletých a dvouletých kultur 24 měsíců před výsevem, u trvalých kultur 36 měsíců před sklizní bioproduktů. Úrodnost půdy se udržuje pěstováním jetelovin a luskovin, hluboko kořenících rostlin, speciálních rostlin pro zelené hnojení, vyváženými osevními postupy a hnojením organickými hnojivy.</a:t>
            </a:r>
          </a:p>
          <a:p>
            <a:pPr marL="0" indent="0">
              <a:buNone/>
            </a:pPr>
            <a:r>
              <a:rPr lang="cs-CZ" dirty="0"/>
              <a:t> </a:t>
            </a:r>
          </a:p>
          <a:p>
            <a:pPr marL="0" indent="0">
              <a:buNone/>
            </a:pPr>
            <a:r>
              <a:rPr lang="cs-CZ" b="1" dirty="0"/>
              <a:t>Zásady ekologického chovu zvířat</a:t>
            </a:r>
            <a:endParaRPr lang="cs-CZ" dirty="0"/>
          </a:p>
          <a:p>
            <a:r>
              <a:rPr lang="cs-CZ" dirty="0"/>
              <a:t>Ekologický chov zvířat nelze provozovat bez přímé vazby na půdu. Počet zvířat na jednotku plochy je omezen, aby se minimalizovaly negativní vlivy na životní prostředí. Probíhá-li přechodné období u zvířat, pastviny a plochy k pěstování krmiv současně, činí jeho doba 24 měsíců. Není-li tomu tak, platí specifická délka přechodného období pro plochy na pěstování krmiv a pro jednotlivé druhy zvířat. Zvířata je nutné krmit v zásadě ekologicky vyprodukovanými krmivy. Přípustná jsou krmiva pěstovaná v průběhu přechodného období až do výše 30 % (z vlastního podniku až do 60 %) krmné dávky. Základem výživy mláďat savců je přírodní mléko, nejlépe mléko jejich matek. Není-li možné zásobení výlučně krmivy z ekologického zemědělství, smí se použít i omezený podíl konvenčních krmiv. Zdravotní péče spočívá hlavně v preventivních opatřeních, jako jsou vhodné ustájení zvířat, krmení hodnotnými krmivy, volba vhodných plemen, přiměřené počty zvířat na jednotku plochy. Používání látek na podporu růstu a užitkovosti, jakož i používání hormonů pro řízení reprodukce je zakázáno.</a:t>
            </a:r>
          </a:p>
          <a:p>
            <a:pPr marL="0" indent="0">
              <a:buNone/>
            </a:pPr>
            <a:endParaRPr lang="cs-CZ" dirty="0"/>
          </a:p>
          <a:p>
            <a:endParaRPr lang="cs-CZ" dirty="0"/>
          </a:p>
        </p:txBody>
      </p:sp>
    </p:spTree>
    <p:extLst>
      <p:ext uri="{BB962C8B-B14F-4D97-AF65-F5344CB8AC3E}">
        <p14:creationId xmlns:p14="http://schemas.microsoft.com/office/powerpoint/2010/main" val="40543136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856FF9-FD9C-4ACE-9EC2-30218DC312BC}"/>
              </a:ext>
            </a:extLst>
          </p:cNvPr>
          <p:cNvSpPr>
            <a:spLocks noGrp="1"/>
          </p:cNvSpPr>
          <p:nvPr>
            <p:ph type="title"/>
          </p:nvPr>
        </p:nvSpPr>
        <p:spPr>
          <a:xfrm>
            <a:off x="838200" y="18255"/>
            <a:ext cx="10515600" cy="1325563"/>
          </a:xfrm>
        </p:spPr>
        <p:txBody>
          <a:bodyPr/>
          <a:lstStyle/>
          <a:p>
            <a:br>
              <a:rPr lang="cs-CZ" b="1" dirty="0"/>
            </a:br>
            <a:r>
              <a:rPr lang="cs-CZ" b="1" dirty="0"/>
              <a:t>11.5 Bioprodukty, biopotraviny</a:t>
            </a:r>
            <a:endParaRPr lang="cs-CZ" dirty="0"/>
          </a:p>
        </p:txBody>
      </p:sp>
      <p:sp>
        <p:nvSpPr>
          <p:cNvPr id="3" name="Zástupný symbol pro obsah 2">
            <a:extLst>
              <a:ext uri="{FF2B5EF4-FFF2-40B4-BE49-F238E27FC236}">
                <a16:creationId xmlns:a16="http://schemas.microsoft.com/office/drawing/2014/main" id="{DA3325BA-F376-4DF5-807D-1CEEC46E1FF5}"/>
              </a:ext>
            </a:extLst>
          </p:cNvPr>
          <p:cNvSpPr>
            <a:spLocks noGrp="1"/>
          </p:cNvSpPr>
          <p:nvPr>
            <p:ph idx="1"/>
          </p:nvPr>
        </p:nvSpPr>
        <p:spPr>
          <a:xfrm>
            <a:off x="-1" y="1343818"/>
            <a:ext cx="12025993" cy="5514181"/>
          </a:xfrm>
        </p:spPr>
        <p:txBody>
          <a:bodyPr>
            <a:normAutofit fontScale="55000" lnSpcReduction="20000"/>
          </a:bodyPr>
          <a:lstStyle/>
          <a:p>
            <a:r>
              <a:rPr lang="cs-CZ" dirty="0"/>
              <a:t>Hlavním cílem ekologického zemědělství je vyrábět produkty kvalitní jakosti, čehož má být dosaženo nepoužíváním umělých hnojiv a pesticidů, geneticky modifikovaných organismů, umělých krmiv s přidanými látkami (hormony, antibiotiky apod.). Zbytky takových látek zůstávají i v konečném produktu a konzumací se dostávají do těla. Tato rezidua pak mohou přispívat ke vzniku různých civilizačních nemocí. </a:t>
            </a:r>
          </a:p>
          <a:p>
            <a:r>
              <a:rPr lang="cs-CZ" dirty="0"/>
              <a:t>Ekologické zemědělství je v zásadě postaveno na používání co nejvíce přírodních látek, díky čemuž se riziko vzniku výše uvedených nemocí minimalizuje. </a:t>
            </a:r>
          </a:p>
          <a:p>
            <a:r>
              <a:rPr lang="cs-CZ" b="1" dirty="0"/>
              <a:t>Bioproduktem</a:t>
            </a:r>
            <a:r>
              <a:rPr lang="cs-CZ" dirty="0"/>
              <a:t> je surovina rostlinného nebo živočišného původu nebo hospodářské zvíře získané v ekologickém zemědělství podle předpisů Evropských společenství. </a:t>
            </a:r>
          </a:p>
          <a:p>
            <a:r>
              <a:rPr lang="cs-CZ" b="1" dirty="0"/>
              <a:t>Biopotravinami</a:t>
            </a:r>
            <a:r>
              <a:rPr lang="cs-CZ" dirty="0"/>
              <a:t> se rozumí potraviny, které byly vyrobené za podmínek uvedených v zákoně o ekologickém zemědělství a předpisech Evropských společenství, které musí splňovat požadavky na jakost a zdravotní nezávadnost. </a:t>
            </a:r>
          </a:p>
          <a:p>
            <a:r>
              <a:rPr lang="cs-CZ" dirty="0"/>
              <a:t>Rozdíl mezi těmito pojmy spočívá v tom, že bioprodukty se používají jen k výrobě biopotravin, kdežto výrobek označený jako biopotravina nemusí obsahovat jen bioprodukty. </a:t>
            </a:r>
          </a:p>
          <a:p>
            <a:r>
              <a:rPr lang="cs-CZ" dirty="0"/>
              <a:t>Některé výzkumy se zabývaly otázkou, jestli jsou biopotraviny zdravější, než potraviny z konvenční.  </a:t>
            </a:r>
          </a:p>
          <a:p>
            <a:r>
              <a:rPr lang="cs-CZ" dirty="0"/>
              <a:t>Některé výsledky výzkumy došly k závěru, že biopotraviny jsou prokazatelně zdravější, že obsahují více prospěšných látek, některé další výzkumy naopak tvrdily, že jsou na tom, co se obsahu živin a vitaminů týká, stejně jako potraviny, které pocházejí z konvenčního zemědělství. Nejnovější výsledky ovšem hovoří jasně a dávají za pravdu zastáncům biopotravin.</a:t>
            </a:r>
          </a:p>
          <a:p>
            <a:r>
              <a:rPr lang="cs-CZ" dirty="0"/>
              <a:t> Dle výzkumu, na kterém pracovalo 31 evropských výzkumných středisek a univerzit, jsou biopotraviny nutričně hodnotnější a obsahují méně nežádoucích látek než potraviny vyráběné ze surovin produkovaných konvenčním zemědělstvím. </a:t>
            </a:r>
          </a:p>
          <a:p>
            <a:r>
              <a:rPr lang="cs-CZ" dirty="0"/>
              <a:t>Konkrétně výsledky prokázaly, že vzorky z ekologických produkčních systémů obsahují více vitamínů, antioxidantů nebo nenasycených mastných kyselin prospěšných pro organizmus. </a:t>
            </a:r>
          </a:p>
          <a:p>
            <a:r>
              <a:rPr lang="cs-CZ" dirty="0"/>
              <a:t>Testy také prokázaly nižší obsah těžkých kovů či pesticidů. Důvod, proč biopotraviny jsou bohatší na nutriční hodnoty, je ten, že díky nepoužívání dusíkatých hnojiv, a jiných syntetických látek, není rostlina zamořena různými chemikáliemi a navíc má čas dostatečně vyrůst tak, jak je jí přirozené, čímž se v ní tvoří mnohem více aromatických látek. Výhodou biopotravin tedy není jen vyšší obsah zdraví prospěšných látek, ale také jejich malý vliv na zhoršování stavu životního prostředí, který je dán ekologickým způsobem jejich produkce, s minimálními negativními následky pro složky životního prostředí. </a:t>
            </a:r>
          </a:p>
          <a:p>
            <a:pPr marL="0" indent="0">
              <a:buNone/>
            </a:pPr>
            <a:endParaRPr lang="cs-CZ" dirty="0"/>
          </a:p>
          <a:p>
            <a:endParaRPr lang="cs-CZ" dirty="0"/>
          </a:p>
        </p:txBody>
      </p:sp>
    </p:spTree>
    <p:extLst>
      <p:ext uri="{BB962C8B-B14F-4D97-AF65-F5344CB8AC3E}">
        <p14:creationId xmlns:p14="http://schemas.microsoft.com/office/powerpoint/2010/main" val="99519870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A3BC1-6044-47AE-8411-B768428ABB79}"/>
              </a:ext>
            </a:extLst>
          </p:cNvPr>
          <p:cNvSpPr>
            <a:spLocks noGrp="1"/>
          </p:cNvSpPr>
          <p:nvPr>
            <p:ph type="title"/>
          </p:nvPr>
        </p:nvSpPr>
        <p:spPr>
          <a:xfrm>
            <a:off x="138792" y="365125"/>
            <a:ext cx="12053207" cy="1325563"/>
          </a:xfrm>
        </p:spPr>
        <p:txBody>
          <a:bodyPr>
            <a:normAutofit fontScale="90000"/>
          </a:bodyPr>
          <a:lstStyle/>
          <a:p>
            <a:r>
              <a:rPr lang="pl-PL" b="1" dirty="0"/>
              <a:t>11.5.1 Výroba biopotravin a jejich význam na zdraví člověka</a:t>
            </a:r>
            <a:br>
              <a:rPr lang="pl-PL" b="1" dirty="0"/>
            </a:br>
            <a:endParaRPr lang="cs-CZ" dirty="0"/>
          </a:p>
        </p:txBody>
      </p:sp>
      <p:sp>
        <p:nvSpPr>
          <p:cNvPr id="3" name="Zástupný symbol pro obsah 2">
            <a:extLst>
              <a:ext uri="{FF2B5EF4-FFF2-40B4-BE49-F238E27FC236}">
                <a16:creationId xmlns:a16="http://schemas.microsoft.com/office/drawing/2014/main" id="{03BDD0DF-3293-478A-9057-65F7A083A086}"/>
              </a:ext>
            </a:extLst>
          </p:cNvPr>
          <p:cNvSpPr>
            <a:spLocks noGrp="1"/>
          </p:cNvSpPr>
          <p:nvPr>
            <p:ph idx="1"/>
          </p:nvPr>
        </p:nvSpPr>
        <p:spPr>
          <a:xfrm>
            <a:off x="57149" y="1445080"/>
            <a:ext cx="12053207" cy="5412920"/>
          </a:xfrm>
        </p:spPr>
        <p:txBody>
          <a:bodyPr>
            <a:normAutofit fontScale="62500" lnSpcReduction="20000"/>
          </a:bodyPr>
          <a:lstStyle/>
          <a:p>
            <a:r>
              <a:rPr lang="cs-CZ" dirty="0"/>
              <a:t>Biopotraviny nesmí obsahovat spolu s ekologicky vyprodukovanou surovinou zemědělského původu stejnou surovinu vyrobenou konvenčním způsobem. Produkt ani jeho přísady nesmí být ošetřen ionizujícím zářením a nesmí být vyroben za použití geneticky modifikovaných organismů. Zpracovatel musí v rámci kontrolního procesu poskytnout vhodný důkaz bezpečnosti použitých surovin a pomocných látek prostřednictvím právně závazných prohlášení od dodavatelů. Na výrobu se smí použít jen ty přídatné a pomocné látky, které jsou uvedeny v pozitivních seznamech. Důvod pro užití těchto látek je jejich tradiční zpracování při výrobě potravin, výskyt v přírodě a to, že se biopotravina bez těchto látek prokazatelně nedá vyrobit nebo uchovat. Konvenční zemědělské suroviny jsou přípustné pouze do podílu nejvýše 5 % pod podmínkami nařízení, a jako suroviny vyprodukované ekologickým způsobem nejsou na trhu k dispozici. Nařízení Komise (EU) č. 2020/2000 zavedlo jednotné prováděcí předpisy pro povolení konvenčních surovin. Členské státy EU tak mohou v opodstatněných případech nedostatku ekologických surovin u některých výrobních postupů prozatím povolit na omezenou dobu použití konvenčních zemědělských surovin. Subjekty uvádějící takové výrobky na trh musí požádat o povolení příslušnou kontrolní organizaci a doložit nedostatek této suroviny. Nařízení neobsahuje žádné výslovné předpisy pro běžné postupy potravinářské výroby, které ovlivňují vlastnosti výrobků a jejich výživovou, resp. zdravotní hodnotu fyzikálními, tepelnými a fermentačními procesy. Cílem ekologického zemědělství je zabezpečovat potraviny, které se vyznačují vysokou jakostí, pokud jde o chuť, jakož i vysokou zdravotní, ekologickou a nutriční hodnotou.</a:t>
            </a:r>
          </a:p>
          <a:p>
            <a:r>
              <a:rPr lang="cs-CZ" dirty="0"/>
              <a:t>Výroba potravin organického původu je odlišná od výroby „běžných potraviny“. V oblasti zpracování ekologicky vyrobených surovin obsahuje nařízení Rady EU jen málo předpisů. Většina potravin se na trh nedostává v čerstvém stavu, ale ve zpracované podobě. U biopotravin v posledních letech silně vzrostl rozsah a stupeň jejich zpracování. Obecně závazná pravidla a předpisy na zpracování ekologicky vyrobených surovin téměř neexistují. Nařízení Rady EU uvádí jen pozitivní seznam povolených přísad, přídatných a technologických pomocných látek. Tento seznam se zatím vztahuje spíše na rostlinné potraviny. Speciální předpisy pro produkty živočišného původu jsou teprve vyvíjeny. Obecně jsou však zakázány všechny postupy a produkty, které jsou spojeny s genetickou modifikací. Přísady se dělí na přísady zemědělského původu a přísady „nezemědělského původu“. Přísady zemědělského původu musí pocházet z ekologického zemědělství. U několika málo přípustných výjimek, které látky smí v jednotlivých případech pocházet z konvenčního zemědělství, protože nejsou dostupné v ekologické kvalitě. U přísad nezemědělského původu platí následující pravidla: </a:t>
            </a:r>
          </a:p>
          <a:p>
            <a:pPr marL="0" indent="0">
              <a:buNone/>
            </a:pPr>
            <a:endParaRPr lang="cs-CZ" dirty="0"/>
          </a:p>
          <a:p>
            <a:endParaRPr lang="cs-CZ" dirty="0"/>
          </a:p>
        </p:txBody>
      </p:sp>
    </p:spTree>
    <p:extLst>
      <p:ext uri="{BB962C8B-B14F-4D97-AF65-F5344CB8AC3E}">
        <p14:creationId xmlns:p14="http://schemas.microsoft.com/office/powerpoint/2010/main" val="11853728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26184-24F5-4C2D-92B9-65868ECC9DFE}"/>
              </a:ext>
            </a:extLst>
          </p:cNvPr>
          <p:cNvSpPr>
            <a:spLocks noGrp="1"/>
          </p:cNvSpPr>
          <p:nvPr>
            <p:ph type="title"/>
          </p:nvPr>
        </p:nvSpPr>
        <p:spPr/>
        <p:txBody>
          <a:bodyPr/>
          <a:lstStyle/>
          <a:p>
            <a:r>
              <a:rPr lang="cs-CZ" b="1" dirty="0"/>
              <a:t>11.5.2 Přídatné látky</a:t>
            </a:r>
            <a:br>
              <a:rPr lang="cs-CZ" b="1" dirty="0"/>
            </a:br>
            <a:endParaRPr lang="cs-CZ" dirty="0"/>
          </a:p>
        </p:txBody>
      </p:sp>
      <p:sp>
        <p:nvSpPr>
          <p:cNvPr id="3" name="Zástupný symbol pro obsah 2">
            <a:extLst>
              <a:ext uri="{FF2B5EF4-FFF2-40B4-BE49-F238E27FC236}">
                <a16:creationId xmlns:a16="http://schemas.microsoft.com/office/drawing/2014/main" id="{AA7EAE83-63EF-4670-B8FC-46E981CFD6D6}"/>
              </a:ext>
            </a:extLst>
          </p:cNvPr>
          <p:cNvSpPr>
            <a:spLocks noGrp="1"/>
          </p:cNvSpPr>
          <p:nvPr>
            <p:ph idx="1"/>
          </p:nvPr>
        </p:nvSpPr>
        <p:spPr>
          <a:xfrm>
            <a:off x="97971" y="1825624"/>
            <a:ext cx="12262758" cy="5032375"/>
          </a:xfrm>
        </p:spPr>
        <p:txBody>
          <a:bodyPr>
            <a:normAutofit fontScale="62500" lnSpcReduction="20000"/>
          </a:bodyPr>
          <a:lstStyle/>
          <a:p>
            <a:r>
              <a:rPr lang="cs-CZ" dirty="0"/>
              <a:t>V Evropské unii je v současné době povoleno více než 300 potravinářských přídatných látek. Ze všech těchto látek je jich u biopotravin povoleno 36. Smyslem tohoto výrazného omezení je splnit očekávání spotřebitelů ohledně co nejpřirozenějších potravin. Povolené přídatné látky mají být použity pouze nezbytně. Základním pravidlem je, že smí být použity jen ty přídatné látky, bez nichž produkt prokazatelně nemůže být vyroben, ani nemůže být dosaženo jeho trvanlivosti. Jedná se převážně o srážecí činidla, regulátory kyselosti, kypřidla, dále emulgátory a antioxidanty. Vyloučeno je použití chemicky modifikovaných tuků a škrobů, látek zvýrazňujících chuť, stabilizátorů a mnoha dalších látek. Použití arómat je omezeno. Chemicky a genovou technologií získaná arómata jsou zakázána.</a:t>
            </a:r>
          </a:p>
          <a:p>
            <a:endParaRPr lang="cs-CZ" dirty="0"/>
          </a:p>
          <a:p>
            <a:r>
              <a:rPr lang="cs-CZ" b="1" dirty="0"/>
              <a:t>Arómata </a:t>
            </a:r>
            <a:endParaRPr lang="cs-CZ" dirty="0"/>
          </a:p>
          <a:p>
            <a:r>
              <a:rPr lang="cs-CZ" dirty="0"/>
              <a:t>Arómata smí být použita, pokud nebyla vyrobena synteticky nebo genovou modifikací. K takzvaným přírodním arómatům patří všechna ochucovadla, která vznikla biologickou cestou, tedy i taková, která byla vyprodukována mikroorganismy nebo prostřednictvím enzymů. Tato arómata smí být použita v biopotravinách. Nesmí se jednat o geneticky modifikované kultury nebo enzymy. Pouze u arómat zřetelně označených jako „extrakt“ je jistý původ z rostliny, podle níž jsou pojmenována. Extrakty mohou obsahovat zbytky běžně používaných rozpouštědel. Chemická arómata jsou u biopotravin zakázána, stejně jako zcela umělé aromatické látky, které nemají v přírodě žádný vzor.</a:t>
            </a:r>
          </a:p>
          <a:p>
            <a:endParaRPr lang="cs-CZ" dirty="0"/>
          </a:p>
          <a:p>
            <a:r>
              <a:rPr lang="cs-CZ" b="1" dirty="0"/>
              <a:t>Sůl</a:t>
            </a:r>
            <a:endParaRPr lang="cs-CZ" dirty="0"/>
          </a:p>
          <a:p>
            <a:r>
              <a:rPr lang="cs-CZ" dirty="0"/>
              <a:t>U soli nejsou v nařízení Rady EU uvedena žádná omezení. Používat se můžou všechny druhy soli. Smí se zpracovávat i uměle </a:t>
            </a:r>
            <a:r>
              <a:rPr lang="cs-CZ" dirty="0" err="1"/>
              <a:t>jodidovaná</a:t>
            </a:r>
            <a:r>
              <a:rPr lang="cs-CZ" dirty="0"/>
              <a:t> sůl stejně jako soli s umělými látkami. </a:t>
            </a:r>
          </a:p>
          <a:p>
            <a:endParaRPr lang="cs-CZ" dirty="0"/>
          </a:p>
        </p:txBody>
      </p:sp>
    </p:spTree>
    <p:extLst>
      <p:ext uri="{BB962C8B-B14F-4D97-AF65-F5344CB8AC3E}">
        <p14:creationId xmlns:p14="http://schemas.microsoft.com/office/powerpoint/2010/main" val="327395659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E4F916B-9560-4254-965B-1A9BECB78C35}"/>
              </a:ext>
            </a:extLst>
          </p:cNvPr>
          <p:cNvSpPr>
            <a:spLocks noGrp="1"/>
          </p:cNvSpPr>
          <p:nvPr>
            <p:ph idx="1"/>
          </p:nvPr>
        </p:nvSpPr>
        <p:spPr>
          <a:xfrm>
            <a:off x="65313" y="310243"/>
            <a:ext cx="11968843" cy="6392636"/>
          </a:xfrm>
        </p:spPr>
        <p:txBody>
          <a:bodyPr>
            <a:normAutofit fontScale="77500" lnSpcReduction="20000"/>
          </a:bodyPr>
          <a:lstStyle/>
          <a:p>
            <a:r>
              <a:rPr lang="cs-CZ" b="1" dirty="0"/>
              <a:t>Technologické pomocné látky</a:t>
            </a:r>
            <a:endParaRPr lang="cs-CZ" dirty="0"/>
          </a:p>
          <a:p>
            <a:r>
              <a:rPr lang="cs-CZ" dirty="0"/>
              <a:t>Technologické pomocné látky jsou pomocné prostředky, které nezůstávají v produktu. Nemusí být proto deklarovány. Nikdy však nelze zcela vyloučit, že stopy těchto pomocných látek nezůstanou v potravinách. Tak tomu může být například u dělidel, která používá pekař, aby pečivo mohl snadněji uvolnit z forem.</a:t>
            </a:r>
          </a:p>
          <a:p>
            <a:endParaRPr lang="cs-CZ" dirty="0"/>
          </a:p>
          <a:p>
            <a:r>
              <a:rPr lang="cs-CZ" b="1" dirty="0"/>
              <a:t>Skupina enzymů</a:t>
            </a:r>
            <a:endParaRPr lang="cs-CZ" dirty="0"/>
          </a:p>
          <a:p>
            <a:r>
              <a:rPr lang="cs-CZ" dirty="0"/>
              <a:t>Enzymy nesmí být vyprodukovány genetickou modifikací. Mají velký význam především v pekárenském průmyslu, určitou roli však hrají také při výrobě různých ovocných šťáv.</a:t>
            </a:r>
          </a:p>
          <a:p>
            <a:endParaRPr lang="cs-CZ" dirty="0"/>
          </a:p>
          <a:p>
            <a:r>
              <a:rPr lang="cs-CZ" b="1" dirty="0"/>
              <a:t>Kultury mikroorganizmů </a:t>
            </a:r>
            <a:endParaRPr lang="cs-CZ" dirty="0"/>
          </a:p>
          <a:p>
            <a:r>
              <a:rPr lang="cs-CZ" dirty="0"/>
              <a:t>Mikroorganizmy nesmí být genetický modifikované. Na charakter a kvalitu živných médií či substrátů pro kultury nejsou kladeny žádné požadavky. Mikroorganizmy jsou používány pro výrobu četných potravin: pro kvásková a kvasnicová těsta, kysané mléčné produkty, sýr, ocet, zrání uzenin, pro zeleninu a zeleninové šťávy zkvašené mléčným kvašením i pro alkoholické nápoje.</a:t>
            </a:r>
          </a:p>
          <a:p>
            <a:endParaRPr lang="cs-CZ" dirty="0"/>
          </a:p>
          <a:p>
            <a:r>
              <a:rPr lang="cs-CZ" b="1" dirty="0"/>
              <a:t>Vitaminy a minerální látky</a:t>
            </a:r>
            <a:endParaRPr lang="cs-CZ" dirty="0"/>
          </a:p>
          <a:p>
            <a:r>
              <a:rPr lang="cs-CZ" dirty="0"/>
              <a:t>Vitaminy a minerální látky včetně stopových prvků, aminokyseliny a další dusíkaté sloučeniny se smí do potravin přidávat tehdy, vyžaduje-li to nějaký zákonný předpis. </a:t>
            </a:r>
          </a:p>
          <a:p>
            <a:endParaRPr lang="cs-CZ" dirty="0"/>
          </a:p>
          <a:p>
            <a:endParaRPr lang="cs-CZ" dirty="0"/>
          </a:p>
          <a:p>
            <a:endParaRPr lang="cs-CZ" dirty="0"/>
          </a:p>
        </p:txBody>
      </p:sp>
    </p:spTree>
    <p:extLst>
      <p:ext uri="{BB962C8B-B14F-4D97-AF65-F5344CB8AC3E}">
        <p14:creationId xmlns:p14="http://schemas.microsoft.com/office/powerpoint/2010/main" val="30495693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06923-BB69-4185-9851-82B5126EDC96}"/>
              </a:ext>
            </a:extLst>
          </p:cNvPr>
          <p:cNvSpPr>
            <a:spLocks noGrp="1"/>
          </p:cNvSpPr>
          <p:nvPr>
            <p:ph type="title"/>
          </p:nvPr>
        </p:nvSpPr>
        <p:spPr/>
        <p:txBody>
          <a:bodyPr/>
          <a:lstStyle/>
          <a:p>
            <a:r>
              <a:rPr lang="cs-CZ" b="1" dirty="0"/>
              <a:t>11.5.3 Směsné produkty</a:t>
            </a:r>
            <a:br>
              <a:rPr lang="cs-CZ" b="1" dirty="0"/>
            </a:br>
            <a:endParaRPr lang="cs-CZ" dirty="0"/>
          </a:p>
        </p:txBody>
      </p:sp>
      <p:sp>
        <p:nvSpPr>
          <p:cNvPr id="3" name="Zástupný symbol pro obsah 2">
            <a:extLst>
              <a:ext uri="{FF2B5EF4-FFF2-40B4-BE49-F238E27FC236}">
                <a16:creationId xmlns:a16="http://schemas.microsoft.com/office/drawing/2014/main" id="{3C59106D-F63D-496E-AACF-99BC2E6E607D}"/>
              </a:ext>
            </a:extLst>
          </p:cNvPr>
          <p:cNvSpPr>
            <a:spLocks noGrp="1"/>
          </p:cNvSpPr>
          <p:nvPr>
            <p:ph idx="1"/>
          </p:nvPr>
        </p:nvSpPr>
        <p:spPr>
          <a:xfrm>
            <a:off x="0" y="1355272"/>
            <a:ext cx="12058650" cy="5502728"/>
          </a:xfrm>
        </p:spPr>
        <p:txBody>
          <a:bodyPr>
            <a:normAutofit fontScale="62500" lnSpcReduction="20000"/>
          </a:bodyPr>
          <a:lstStyle/>
          <a:p>
            <a:r>
              <a:rPr lang="cs-CZ" dirty="0"/>
              <a:t>při výrobě biopotravin je důležitý způsob, kontrola a označování směsných produktů.</a:t>
            </a:r>
          </a:p>
          <a:p>
            <a:r>
              <a:rPr lang="cs-CZ" dirty="0"/>
              <a:t>Při výrobě biopotravin se pracuje převážně tradičními postupy, bez pomocných látek potravinářského průmyslu. Biopotraviny nabízené ve specializovaných bioprodejnách pocházejí často z malých a středních podniků, které používají tradiční, řemeslné výrobní postupy. Každý zpracovatelský podnik, který vyrábí biopotraviny, se musí pravidelně nechat kontrolovat podle nařízení Rady EU. Tato povinnost kontroly se vztahuje i na podniky, které biopotraviny pouze balí, jako jsou například prodejny, které nabízejí vlastní směsi na müsli, krájí a znovu balí sýry či uzeniny. Stejně tak jsou kontrolovány velkoobchody, pokud uvádějí zboží do oběhu pod vlastní značkou a také pokud dovážejí zboží ze zemí, které nejsou členy EU. Kontrola se zaměřuje na receptury a tok zboží. </a:t>
            </a:r>
          </a:p>
          <a:p>
            <a:endParaRPr lang="cs-CZ" dirty="0"/>
          </a:p>
          <a:p>
            <a:r>
              <a:rPr lang="cs-CZ" b="1" dirty="0"/>
              <a:t>Označování směsných produktů</a:t>
            </a:r>
            <a:endParaRPr lang="cs-CZ" dirty="0"/>
          </a:p>
          <a:p>
            <a:r>
              <a:rPr lang="cs-CZ" dirty="0"/>
              <a:t>Biopotravina sestávající z více přísad, jako například pomazánka, musí být ze 100 procent vyrobena z ekologicky vyprodukovaných surovin, je-li na etiketě uvedeno „bio“ nebo „</a:t>
            </a:r>
            <a:r>
              <a:rPr lang="cs-CZ" dirty="0" err="1"/>
              <a:t>eko</a:t>
            </a:r>
            <a:r>
              <a:rPr lang="cs-CZ" dirty="0"/>
              <a:t>“. Ve zvlášť definovaných případech lze však podle nařízení Rady EU použít až pět procent konvenčně vyrobených přísad, nejsou-li k dispozici přísady v ekologické kvalitě. Dovoleno není nastavování ekologických surovin pěti procenty stejné suroviny z konvenční výroby. Produkt s minimálně 95 procenty ekologicky vyrobených přísad smí tedy být neomezeně prodáván jako biopotravina. </a:t>
            </a:r>
          </a:p>
          <a:p>
            <a:endParaRPr lang="cs-CZ" dirty="0"/>
          </a:p>
          <a:p>
            <a:r>
              <a:rPr lang="cs-CZ" dirty="0"/>
              <a:t>Biopotraviny musí být označeny českým i evropským logem. Pokud se jedna o dovezené biopotravina, nemusí se označovat českým logem. </a:t>
            </a:r>
          </a:p>
          <a:p>
            <a:endParaRPr lang="cs-CZ" dirty="0"/>
          </a:p>
          <a:p>
            <a:r>
              <a:rPr lang="cs-CZ" dirty="0"/>
              <a:t>Grafický znak Bio tzv. „</a:t>
            </a:r>
            <a:r>
              <a:rPr lang="cs-CZ" dirty="0" err="1"/>
              <a:t>biozebra</a:t>
            </a:r>
            <a:r>
              <a:rPr lang="cs-CZ" dirty="0"/>
              <a:t>“ s nápisem „Produkt ekologického zemědělství“ se používá v ČR jako celostátní ochranná známka pro biopotraviny</a:t>
            </a:r>
          </a:p>
          <a:p>
            <a:endParaRPr lang="cs-CZ" dirty="0"/>
          </a:p>
        </p:txBody>
      </p:sp>
    </p:spTree>
    <p:extLst>
      <p:ext uri="{BB962C8B-B14F-4D97-AF65-F5344CB8AC3E}">
        <p14:creationId xmlns:p14="http://schemas.microsoft.com/office/powerpoint/2010/main" val="216932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4C322-F3CC-45DB-8843-40F59B744A77}"/>
              </a:ext>
            </a:extLst>
          </p:cNvPr>
          <p:cNvSpPr>
            <a:spLocks noGrp="1"/>
          </p:cNvSpPr>
          <p:nvPr>
            <p:ph type="title"/>
          </p:nvPr>
        </p:nvSpPr>
        <p:spPr>
          <a:xfrm>
            <a:off x="838200" y="88034"/>
            <a:ext cx="10515600" cy="1325563"/>
          </a:xfrm>
        </p:spPr>
        <p:txBody>
          <a:bodyPr/>
          <a:lstStyle/>
          <a:p>
            <a:r>
              <a:rPr lang="cs-CZ" b="1" dirty="0"/>
              <a:t>2.2 Výživové doporučené dávky potravin</a:t>
            </a:r>
            <a:br>
              <a:rPr lang="cs-CZ" b="1" dirty="0"/>
            </a:br>
            <a:endParaRPr lang="cs-CZ" dirty="0"/>
          </a:p>
        </p:txBody>
      </p:sp>
      <p:sp>
        <p:nvSpPr>
          <p:cNvPr id="3" name="Zástupný symbol pro obsah 2">
            <a:extLst>
              <a:ext uri="{FF2B5EF4-FFF2-40B4-BE49-F238E27FC236}">
                <a16:creationId xmlns:a16="http://schemas.microsoft.com/office/drawing/2014/main" id="{0A59C3DE-FFC9-4885-B571-2A34ADB7EE23}"/>
              </a:ext>
            </a:extLst>
          </p:cNvPr>
          <p:cNvSpPr>
            <a:spLocks noGrp="1"/>
          </p:cNvSpPr>
          <p:nvPr>
            <p:ph idx="1"/>
          </p:nvPr>
        </p:nvSpPr>
        <p:spPr>
          <a:xfrm>
            <a:off x="0" y="960582"/>
            <a:ext cx="12191999" cy="5897418"/>
          </a:xfrm>
        </p:spPr>
        <p:txBody>
          <a:bodyPr>
            <a:normAutofit fontScale="47500" lnSpcReduction="20000"/>
          </a:bodyPr>
          <a:lstStyle/>
          <a:p>
            <a:r>
              <a:rPr lang="cs-CZ" b="1" dirty="0"/>
              <a:t>Fyziologická potřeba energie </a:t>
            </a:r>
            <a:r>
              <a:rPr lang="cs-CZ" dirty="0"/>
              <a:t>a živin u jednotlivce je takové množství a chemická forma živin, které jsou trvalé potřebné </a:t>
            </a:r>
            <a:r>
              <a:rPr lang="cs-CZ" b="1" dirty="0"/>
              <a:t>k udržení zdraví a vývoje </a:t>
            </a:r>
            <a:r>
              <a:rPr lang="cs-CZ" dirty="0"/>
              <a:t>bez poruchy metabolismu kterékoliv živiny. Odpovídající nutriční potřeba je příjem postačující k pokrytí </a:t>
            </a:r>
            <a:r>
              <a:rPr lang="cs-CZ" dirty="0" err="1"/>
              <a:t>fyziologicé</a:t>
            </a:r>
            <a:r>
              <a:rPr lang="cs-CZ" dirty="0"/>
              <a:t> potřeby. </a:t>
            </a:r>
          </a:p>
          <a:p>
            <a:r>
              <a:rPr lang="cs-CZ" b="1" dirty="0"/>
              <a:t>Nutriční potřeby </a:t>
            </a:r>
            <a:r>
              <a:rPr lang="cs-CZ" dirty="0"/>
              <a:t>jsou vyjádřeny v podobě výživových doporučených dávek (VDD). Ty jsou konstruovány tak, aby hradily potřebu základních živin, vybraných vitamínů, minerálních látek a stopových prvků u téměř všech zdravých osob v populaci. </a:t>
            </a:r>
          </a:p>
          <a:p>
            <a:r>
              <a:rPr lang="cs-CZ" dirty="0"/>
              <a:t>Skutečná potřeba jednotlivce se může lišit. Při stanovování doporučených výživových dávek je zvykem vybrat </a:t>
            </a:r>
            <a:r>
              <a:rPr lang="cs-CZ" b="1" dirty="0"/>
              <a:t>jedinou</a:t>
            </a:r>
            <a:r>
              <a:rPr lang="cs-CZ" dirty="0"/>
              <a:t> hodnotu, která má pokrývat potřebu všech nebo téměř všech zdravých jedinců v dané populační skupině. </a:t>
            </a:r>
          </a:p>
          <a:p>
            <a:pPr marL="0" indent="0">
              <a:buNone/>
            </a:pPr>
            <a:endParaRPr lang="cs-CZ" dirty="0"/>
          </a:p>
          <a:p>
            <a:r>
              <a:rPr lang="cs-CZ" dirty="0"/>
              <a:t>Výživové doporučené dávky jsou určené pro:</a:t>
            </a:r>
          </a:p>
          <a:p>
            <a:pPr marL="0" indent="0">
              <a:buNone/>
            </a:pPr>
            <a:r>
              <a:rPr lang="cs-CZ" dirty="0"/>
              <a:t>- hodnocení spotřeby potravin různých populačních skupin </a:t>
            </a:r>
            <a:r>
              <a:rPr lang="cs-CZ" dirty="0">
                <a:solidFill>
                  <a:srgbClr val="0070C0"/>
                </a:solidFill>
              </a:rPr>
              <a:t>– Jak se nazývají takové studie?,</a:t>
            </a:r>
          </a:p>
          <a:p>
            <a:pPr marL="0" indent="0">
              <a:buNone/>
            </a:pPr>
            <a:r>
              <a:rPr lang="cs-CZ" dirty="0"/>
              <a:t>- dlouhodobé sledování a hodnocení spotřeby potravin u skupin obyvatel,</a:t>
            </a:r>
          </a:p>
          <a:p>
            <a:pPr marL="0" indent="0">
              <a:buNone/>
            </a:pPr>
            <a:r>
              <a:rPr lang="cs-CZ" dirty="0"/>
              <a:t>- sestavování stravovacích dávek a jídelníčků pro skupiny – například kolektivy dětí ve školních zařízeních i pacienti ve zdravotnických zařízeních</a:t>
            </a:r>
            <a:r>
              <a:rPr lang="cs-CZ" dirty="0">
                <a:solidFill>
                  <a:srgbClr val="0070C0"/>
                </a:solidFill>
              </a:rPr>
              <a:t>.,- jaké jsou výhody a nevýhody výběrových jídelníčků?</a:t>
            </a:r>
          </a:p>
          <a:p>
            <a:pPr marL="0" indent="0">
              <a:buNone/>
            </a:pPr>
            <a:r>
              <a:rPr lang="cs-CZ" dirty="0"/>
              <a:t>- orientaci výrobcům potravin a dalším subjektům, které mohou ovlivňovat výživu,</a:t>
            </a:r>
          </a:p>
          <a:p>
            <a:pPr marL="0" indent="0">
              <a:buNone/>
            </a:pPr>
            <a:r>
              <a:rPr lang="cs-CZ" dirty="0"/>
              <a:t>- účely zdravotní výchovy - </a:t>
            </a:r>
            <a:r>
              <a:rPr lang="cs-CZ" dirty="0">
                <a:solidFill>
                  <a:srgbClr val="0070C0"/>
                </a:solidFill>
              </a:rPr>
              <a:t>najděte leták s výživovým doporučením</a:t>
            </a:r>
          </a:p>
          <a:p>
            <a:pPr marL="0" indent="0">
              <a:buNone/>
            </a:pPr>
            <a:r>
              <a:rPr lang="cs-CZ" dirty="0"/>
              <a:t>- značení potravin – </a:t>
            </a:r>
            <a:r>
              <a:rPr lang="cs-CZ" dirty="0">
                <a:solidFill>
                  <a:srgbClr val="0070C0"/>
                </a:solidFill>
              </a:rPr>
              <a:t>Co je </a:t>
            </a:r>
            <a:r>
              <a:rPr lang="cs-CZ" dirty="0" err="1">
                <a:solidFill>
                  <a:srgbClr val="0070C0"/>
                </a:solidFill>
              </a:rPr>
              <a:t>Nutriscore</a:t>
            </a:r>
            <a:r>
              <a:rPr lang="cs-CZ" dirty="0">
                <a:solidFill>
                  <a:srgbClr val="0070C0"/>
                </a:solidFill>
              </a:rPr>
              <a:t>? </a:t>
            </a:r>
          </a:p>
          <a:p>
            <a:pPr marL="0" indent="0">
              <a:buNone/>
            </a:pPr>
            <a:r>
              <a:rPr lang="cs-CZ" dirty="0">
                <a:solidFill>
                  <a:srgbClr val="0070C0"/>
                </a:solidFill>
              </a:rPr>
              <a:t> </a:t>
            </a:r>
          </a:p>
          <a:p>
            <a:r>
              <a:rPr lang="cs-CZ" dirty="0"/>
              <a:t>V současné době se výživová doporučení rozdělují na:</a:t>
            </a:r>
          </a:p>
          <a:p>
            <a:pPr marL="0" indent="0">
              <a:buNone/>
            </a:pPr>
            <a:r>
              <a:rPr lang="cs-CZ" dirty="0"/>
              <a:t>- </a:t>
            </a:r>
            <a:r>
              <a:rPr lang="cs-CZ" b="1" dirty="0"/>
              <a:t>obecná výživová doporučení</a:t>
            </a:r>
            <a:r>
              <a:rPr lang="cs-CZ" dirty="0"/>
              <a:t>,</a:t>
            </a:r>
          </a:p>
          <a:p>
            <a:pPr marL="0" indent="0">
              <a:buNone/>
            </a:pPr>
            <a:r>
              <a:rPr lang="cs-CZ" dirty="0"/>
              <a:t>- </a:t>
            </a:r>
            <a:r>
              <a:rPr lang="cs-CZ" b="1" dirty="0"/>
              <a:t>doporučení založená na skupinách potravin</a:t>
            </a:r>
            <a:r>
              <a:rPr lang="cs-CZ" dirty="0"/>
              <a:t>, nejčastěji uváděná formou potravinových pyramid,</a:t>
            </a:r>
          </a:p>
          <a:p>
            <a:pPr marL="0" indent="0">
              <a:buNone/>
            </a:pPr>
            <a:r>
              <a:rPr lang="cs-CZ" dirty="0"/>
              <a:t>- </a:t>
            </a:r>
            <a:r>
              <a:rPr lang="cs-CZ" b="1" dirty="0"/>
              <a:t>referenční hodnoty </a:t>
            </a:r>
            <a:r>
              <a:rPr lang="cs-CZ" dirty="0"/>
              <a:t>ve formě výživových doporučených dávek.</a:t>
            </a:r>
          </a:p>
          <a:p>
            <a:pPr marL="0" indent="0">
              <a:buNone/>
            </a:pPr>
            <a:endParaRPr lang="cs-CZ" dirty="0"/>
          </a:p>
          <a:p>
            <a:r>
              <a:rPr lang="cs-CZ" b="1" dirty="0"/>
              <a:t>Doporučené denní dávky (DDD) </a:t>
            </a:r>
            <a:r>
              <a:rPr lang="cs-CZ" dirty="0"/>
              <a:t>– určují vyjádření individuálního potřebného denního příjmu živin, který je považován za dostatečný, aby pokryl potřebu většiny zdravých jedinců. </a:t>
            </a:r>
          </a:p>
          <a:p>
            <a:r>
              <a:rPr lang="cs-CZ" dirty="0"/>
              <a:t>představují vědecky stanovené referenční hodnoty, které jsou součástí legislativy a uvádějí množství jednotlivých vitamínů a minerálních látek/den.</a:t>
            </a:r>
          </a:p>
          <a:p>
            <a:endParaRPr lang="cs-CZ" dirty="0"/>
          </a:p>
        </p:txBody>
      </p:sp>
    </p:spTree>
    <p:extLst>
      <p:ext uri="{BB962C8B-B14F-4D97-AF65-F5344CB8AC3E}">
        <p14:creationId xmlns:p14="http://schemas.microsoft.com/office/powerpoint/2010/main" val="104361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3962C-83D4-41D1-A9B4-94EFDF58A551}"/>
              </a:ext>
            </a:extLst>
          </p:cNvPr>
          <p:cNvSpPr>
            <a:spLocks noGrp="1"/>
          </p:cNvSpPr>
          <p:nvPr>
            <p:ph type="title"/>
          </p:nvPr>
        </p:nvSpPr>
        <p:spPr>
          <a:xfrm>
            <a:off x="838200" y="0"/>
            <a:ext cx="10515600" cy="1325563"/>
          </a:xfrm>
        </p:spPr>
        <p:txBody>
          <a:bodyPr/>
          <a:lstStyle/>
          <a:p>
            <a:r>
              <a:rPr lang="cs-CZ" b="1" dirty="0"/>
              <a:t>Doporučené denní dávky živin</a:t>
            </a:r>
          </a:p>
        </p:txBody>
      </p:sp>
      <p:graphicFrame>
        <p:nvGraphicFramePr>
          <p:cNvPr id="4" name="Zástupný symbol pro obsah 3">
            <a:extLst>
              <a:ext uri="{FF2B5EF4-FFF2-40B4-BE49-F238E27FC236}">
                <a16:creationId xmlns:a16="http://schemas.microsoft.com/office/drawing/2014/main" id="{9B10CC25-A7F5-40C2-8B0C-93DB972C1313}"/>
              </a:ext>
            </a:extLst>
          </p:cNvPr>
          <p:cNvGraphicFramePr>
            <a:graphicFrameLocks noGrp="1"/>
          </p:cNvGraphicFramePr>
          <p:nvPr>
            <p:ph idx="1"/>
            <p:extLst>
              <p:ext uri="{D42A27DB-BD31-4B8C-83A1-F6EECF244321}">
                <p14:modId xmlns:p14="http://schemas.microsoft.com/office/powerpoint/2010/main" val="2059771327"/>
              </p:ext>
            </p:extLst>
          </p:nvPr>
        </p:nvGraphicFramePr>
        <p:xfrm>
          <a:off x="462116" y="1229031"/>
          <a:ext cx="4857135" cy="5481825"/>
        </p:xfrm>
        <a:graphic>
          <a:graphicData uri="http://schemas.openxmlformats.org/drawingml/2006/table">
            <a:tbl>
              <a:tblPr/>
              <a:tblGrid>
                <a:gridCol w="2439811">
                  <a:extLst>
                    <a:ext uri="{9D8B030D-6E8A-4147-A177-3AD203B41FA5}">
                      <a16:colId xmlns:a16="http://schemas.microsoft.com/office/drawing/2014/main" val="2223102661"/>
                    </a:ext>
                  </a:extLst>
                </a:gridCol>
                <a:gridCol w="2417324">
                  <a:extLst>
                    <a:ext uri="{9D8B030D-6E8A-4147-A177-3AD203B41FA5}">
                      <a16:colId xmlns:a16="http://schemas.microsoft.com/office/drawing/2014/main" val="3147255998"/>
                    </a:ext>
                  </a:extLst>
                </a:gridCol>
              </a:tblGrid>
              <a:tr h="239912">
                <a:tc>
                  <a:txBody>
                    <a:bodyPr/>
                    <a:lstStyle/>
                    <a:p>
                      <a:pPr algn="l"/>
                      <a:r>
                        <a:rPr lang="cs-CZ" sz="700"/>
                        <a:t> </a:t>
                      </a:r>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126459">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239912">
                <a:tc>
                  <a:txBody>
                    <a:bodyPr/>
                    <a:lstStyle/>
                    <a:p>
                      <a:pPr algn="l"/>
                      <a:r>
                        <a:rPr lang="cs-CZ" sz="1400" b="1" dirty="0"/>
                        <a:t>Základní živiny</a:t>
                      </a:r>
                      <a:endParaRPr lang="cs-CZ" sz="1400" dirty="0"/>
                    </a:p>
                  </a:txBody>
                  <a:tcPr marL="0" marR="0" marT="0" marB="0">
                    <a:lnL>
                      <a:noFill/>
                    </a:lnL>
                    <a:lnR>
                      <a:noFill/>
                    </a:lnR>
                    <a:lnT>
                      <a:noFill/>
                    </a:lnT>
                    <a:lnB>
                      <a:noFill/>
                    </a:lnB>
                  </a:tcPr>
                </a:tc>
                <a:tc>
                  <a:txBody>
                    <a:bodyPr/>
                    <a:lstStyle/>
                    <a:p>
                      <a:pPr algn="l"/>
                      <a:r>
                        <a:rPr lang="cs-CZ" sz="1400" b="1" dirty="0"/>
                        <a:t>g/kg/den</a:t>
                      </a:r>
                      <a:endParaRPr lang="cs-CZ" sz="1400" dirty="0"/>
                    </a:p>
                  </a:txBody>
                  <a:tcPr marL="0" marR="0" marT="0" marB="0">
                    <a:lnL>
                      <a:noFill/>
                    </a:lnL>
                    <a:lnR>
                      <a:noFill/>
                    </a:lnR>
                    <a:lnT>
                      <a:noFill/>
                    </a:lnT>
                    <a:lnB>
                      <a:noFill/>
                    </a:lnB>
                  </a:tcPr>
                </a:tc>
                <a:extLst>
                  <a:ext uri="{0D108BD9-81ED-4DB2-BD59-A6C34878D82A}">
                    <a16:rowId xmlns:a16="http://schemas.microsoft.com/office/drawing/2014/main" val="1832590185"/>
                  </a:ext>
                </a:extLst>
              </a:tr>
              <a:tr h="243211">
                <a:tc>
                  <a:txBody>
                    <a:bodyPr/>
                    <a:lstStyle/>
                    <a:p>
                      <a:pPr algn="l"/>
                      <a:r>
                        <a:rPr lang="cs-CZ" sz="1600" dirty="0"/>
                        <a:t>Cukry</a:t>
                      </a:r>
                    </a:p>
                  </a:txBody>
                  <a:tcPr marL="0" marR="0" marT="0" marB="0">
                    <a:lnL>
                      <a:noFill/>
                    </a:lnL>
                    <a:lnR>
                      <a:noFill/>
                    </a:lnR>
                    <a:lnT>
                      <a:noFill/>
                    </a:lnT>
                    <a:lnB>
                      <a:noFill/>
                    </a:lnB>
                  </a:tcPr>
                </a:tc>
                <a:tc>
                  <a:txBody>
                    <a:bodyPr/>
                    <a:lstStyle/>
                    <a:p>
                      <a:pPr algn="l"/>
                      <a:r>
                        <a:rPr lang="cs-CZ" sz="1600" dirty="0"/>
                        <a:t>5,5</a:t>
                      </a:r>
                    </a:p>
                  </a:txBody>
                  <a:tcPr marL="0" marR="0" marT="0" marB="0">
                    <a:lnL>
                      <a:noFill/>
                    </a:lnL>
                    <a:lnR>
                      <a:noFill/>
                    </a:lnR>
                    <a:lnT>
                      <a:noFill/>
                    </a:lnT>
                    <a:lnB>
                      <a:noFill/>
                    </a:lnB>
                  </a:tcPr>
                </a:tc>
                <a:extLst>
                  <a:ext uri="{0D108BD9-81ED-4DB2-BD59-A6C34878D82A}">
                    <a16:rowId xmlns:a16="http://schemas.microsoft.com/office/drawing/2014/main" val="1413173488"/>
                  </a:ext>
                </a:extLst>
              </a:tr>
              <a:tr h="243211">
                <a:tc>
                  <a:txBody>
                    <a:bodyPr/>
                    <a:lstStyle/>
                    <a:p>
                      <a:pPr algn="l"/>
                      <a:r>
                        <a:rPr lang="cs-CZ" sz="1600" dirty="0"/>
                        <a:t>Bílkoviny</a:t>
                      </a:r>
                    </a:p>
                  </a:txBody>
                  <a:tcPr marL="0" marR="0" marT="0" marB="0">
                    <a:lnL>
                      <a:noFill/>
                    </a:lnL>
                    <a:lnR>
                      <a:noFill/>
                    </a:lnR>
                    <a:lnT>
                      <a:noFill/>
                    </a:lnT>
                    <a:lnB>
                      <a:noFill/>
                    </a:lnB>
                  </a:tcPr>
                </a:tc>
                <a:tc>
                  <a:txBody>
                    <a:bodyPr/>
                    <a:lstStyle/>
                    <a:p>
                      <a:pPr algn="l"/>
                      <a:r>
                        <a:rPr lang="cs-CZ" sz="1600" dirty="0"/>
                        <a:t>0,75-0,8</a:t>
                      </a:r>
                    </a:p>
                  </a:txBody>
                  <a:tcPr marL="0" marR="0" marT="0" marB="0">
                    <a:lnL>
                      <a:noFill/>
                    </a:lnL>
                    <a:lnR>
                      <a:noFill/>
                    </a:lnR>
                    <a:lnT>
                      <a:noFill/>
                    </a:lnT>
                    <a:lnB>
                      <a:noFill/>
                    </a:lnB>
                  </a:tcPr>
                </a:tc>
                <a:extLst>
                  <a:ext uri="{0D108BD9-81ED-4DB2-BD59-A6C34878D82A}">
                    <a16:rowId xmlns:a16="http://schemas.microsoft.com/office/drawing/2014/main" val="1263286549"/>
                  </a:ext>
                </a:extLst>
              </a:tr>
              <a:tr h="243211">
                <a:tc>
                  <a:txBody>
                    <a:bodyPr/>
                    <a:lstStyle/>
                    <a:p>
                      <a:pPr algn="l"/>
                      <a:r>
                        <a:rPr lang="cs-CZ" sz="1600" dirty="0"/>
                        <a:t>Tuky </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4234599209"/>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b="1" dirty="0"/>
                        <a:t> </a:t>
                      </a:r>
                      <a:endParaRPr lang="cs-CZ" sz="1600" dirty="0"/>
                    </a:p>
                  </a:txBody>
                  <a:tcPr marL="0" marR="0" marT="0" marB="0">
                    <a:lnL>
                      <a:noFill/>
                    </a:lnL>
                    <a:lnR>
                      <a:noFill/>
                    </a:lnR>
                    <a:lnT>
                      <a:noFill/>
                    </a:lnT>
                    <a:lnB>
                      <a:noFill/>
                    </a:lnB>
                  </a:tcPr>
                </a:tc>
                <a:extLst>
                  <a:ext uri="{0D108BD9-81ED-4DB2-BD59-A6C34878D82A}">
                    <a16:rowId xmlns:a16="http://schemas.microsoft.com/office/drawing/2014/main" val="2597856814"/>
                  </a:ext>
                </a:extLst>
              </a:tr>
              <a:tr h="243211">
                <a:tc>
                  <a:txBody>
                    <a:bodyPr/>
                    <a:lstStyle/>
                    <a:p>
                      <a:pPr algn="l"/>
                      <a:r>
                        <a:rPr lang="cs-CZ" sz="1600" b="1"/>
                        <a:t>Vitaminy</a:t>
                      </a:r>
                      <a:endParaRPr lang="cs-CZ" sz="160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2934556074"/>
                  </a:ext>
                </a:extLst>
              </a:tr>
              <a:tr h="243211">
                <a:tc>
                  <a:txBody>
                    <a:bodyPr/>
                    <a:lstStyle/>
                    <a:p>
                      <a:pPr algn="l"/>
                      <a:r>
                        <a:rPr lang="cs-CZ" sz="1600" dirty="0"/>
                        <a:t>A – retinol</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3877111588"/>
                  </a:ext>
                </a:extLst>
              </a:tr>
              <a:tr h="243211">
                <a:tc>
                  <a:txBody>
                    <a:bodyPr/>
                    <a:lstStyle/>
                    <a:p>
                      <a:pPr algn="l"/>
                      <a:r>
                        <a:rPr lang="cs-CZ" sz="1600"/>
                        <a:t>B</a:t>
                      </a:r>
                      <a:r>
                        <a:rPr lang="cs-CZ" sz="1600" baseline="-25000"/>
                        <a:t>1</a:t>
                      </a:r>
                      <a:r>
                        <a:rPr lang="cs-CZ" sz="1600"/>
                        <a:t> – tiamin</a:t>
                      </a:r>
                    </a:p>
                  </a:txBody>
                  <a:tcPr marL="0" marR="0" marT="0" marB="0">
                    <a:lnL>
                      <a:noFill/>
                    </a:lnL>
                    <a:lnR>
                      <a:noFill/>
                    </a:lnR>
                    <a:lnT>
                      <a:noFill/>
                    </a:lnT>
                    <a:lnB>
                      <a:noFill/>
                    </a:lnB>
                  </a:tcPr>
                </a:tc>
                <a:tc>
                  <a:txBody>
                    <a:bodyPr/>
                    <a:lstStyle/>
                    <a:p>
                      <a:pPr algn="l"/>
                      <a:r>
                        <a:rPr lang="cs-CZ" sz="1600" dirty="0"/>
                        <a:t>1,4</a:t>
                      </a:r>
                    </a:p>
                  </a:txBody>
                  <a:tcPr marL="0" marR="0" marT="0" marB="0">
                    <a:lnL>
                      <a:noFill/>
                    </a:lnL>
                    <a:lnR>
                      <a:noFill/>
                    </a:lnR>
                    <a:lnT>
                      <a:noFill/>
                    </a:lnT>
                    <a:lnB>
                      <a:noFill/>
                    </a:lnB>
                  </a:tcPr>
                </a:tc>
                <a:extLst>
                  <a:ext uri="{0D108BD9-81ED-4DB2-BD59-A6C34878D82A}">
                    <a16:rowId xmlns:a16="http://schemas.microsoft.com/office/drawing/2014/main" val="940311516"/>
                  </a:ext>
                </a:extLst>
              </a:tr>
              <a:tr h="243211">
                <a:tc>
                  <a:txBody>
                    <a:bodyPr/>
                    <a:lstStyle/>
                    <a:p>
                      <a:pPr algn="l"/>
                      <a:r>
                        <a:rPr lang="cs-CZ" sz="1600" dirty="0"/>
                        <a:t>B</a:t>
                      </a:r>
                      <a:r>
                        <a:rPr lang="cs-CZ" sz="1600" baseline="-25000" dirty="0"/>
                        <a:t>2 </a:t>
                      </a:r>
                      <a:r>
                        <a:rPr lang="cs-CZ" sz="1600" dirty="0"/>
                        <a:t>– riboflavin</a:t>
                      </a:r>
                    </a:p>
                  </a:txBody>
                  <a:tcPr marL="0" marR="0" marT="0" marB="0">
                    <a:lnL>
                      <a:noFill/>
                    </a:lnL>
                    <a:lnR>
                      <a:noFill/>
                    </a:lnR>
                    <a:lnT>
                      <a:noFill/>
                    </a:lnT>
                    <a:lnB>
                      <a:noFill/>
                    </a:lnB>
                  </a:tcPr>
                </a:tc>
                <a:tc>
                  <a:txBody>
                    <a:bodyPr/>
                    <a:lstStyle/>
                    <a:p>
                      <a:pPr algn="l"/>
                      <a:r>
                        <a:rPr lang="cs-CZ" sz="1600" dirty="0"/>
                        <a:t>1,6</a:t>
                      </a:r>
                    </a:p>
                  </a:txBody>
                  <a:tcPr marL="0" marR="0" marT="0" marB="0">
                    <a:lnL>
                      <a:noFill/>
                    </a:lnL>
                    <a:lnR>
                      <a:noFill/>
                    </a:lnR>
                    <a:lnT>
                      <a:noFill/>
                    </a:lnT>
                    <a:lnB>
                      <a:noFill/>
                    </a:lnB>
                  </a:tcPr>
                </a:tc>
                <a:extLst>
                  <a:ext uri="{0D108BD9-81ED-4DB2-BD59-A6C34878D82A}">
                    <a16:rowId xmlns:a16="http://schemas.microsoft.com/office/drawing/2014/main" val="1491529531"/>
                  </a:ext>
                </a:extLst>
              </a:tr>
              <a:tr h="243211">
                <a:tc>
                  <a:txBody>
                    <a:bodyPr/>
                    <a:lstStyle/>
                    <a:p>
                      <a:pPr algn="l"/>
                      <a:r>
                        <a:rPr lang="cs-CZ" sz="1600"/>
                        <a:t>B</a:t>
                      </a:r>
                      <a:r>
                        <a:rPr lang="cs-CZ" sz="1600" baseline="-25000"/>
                        <a:t>3 </a:t>
                      </a:r>
                      <a:r>
                        <a:rPr lang="cs-CZ" sz="1600"/>
                        <a:t>– PP, niacin</a:t>
                      </a:r>
                    </a:p>
                  </a:txBody>
                  <a:tcPr marL="0" marR="0" marT="0" marB="0">
                    <a:lnL>
                      <a:noFill/>
                    </a:lnL>
                    <a:lnR>
                      <a:noFill/>
                    </a:lnR>
                    <a:lnT>
                      <a:noFill/>
                    </a:lnT>
                    <a:lnB>
                      <a:noFill/>
                    </a:lnB>
                  </a:tcPr>
                </a:tc>
                <a:tc>
                  <a:txBody>
                    <a:bodyPr/>
                    <a:lstStyle/>
                    <a:p>
                      <a:pPr algn="l"/>
                      <a:r>
                        <a:rPr lang="cs-CZ" sz="1600" dirty="0"/>
                        <a:t>18</a:t>
                      </a:r>
                    </a:p>
                  </a:txBody>
                  <a:tcPr marL="0" marR="0" marT="0" marB="0">
                    <a:lnL>
                      <a:noFill/>
                    </a:lnL>
                    <a:lnR>
                      <a:noFill/>
                    </a:lnR>
                    <a:lnT>
                      <a:noFill/>
                    </a:lnT>
                    <a:lnB>
                      <a:noFill/>
                    </a:lnB>
                  </a:tcPr>
                </a:tc>
                <a:extLst>
                  <a:ext uri="{0D108BD9-81ED-4DB2-BD59-A6C34878D82A}">
                    <a16:rowId xmlns:a16="http://schemas.microsoft.com/office/drawing/2014/main" val="944556577"/>
                  </a:ext>
                </a:extLst>
              </a:tr>
              <a:tr h="486422">
                <a:tc>
                  <a:txBody>
                    <a:bodyPr/>
                    <a:lstStyle/>
                    <a:p>
                      <a:pPr algn="l"/>
                      <a:r>
                        <a:rPr lang="cs-CZ" sz="1600" dirty="0"/>
                        <a:t>B</a:t>
                      </a:r>
                      <a:r>
                        <a:rPr lang="cs-CZ" sz="1600" baseline="-25000" dirty="0"/>
                        <a:t>5</a:t>
                      </a:r>
                      <a:r>
                        <a:rPr lang="cs-CZ" sz="1600" dirty="0"/>
                        <a:t> – kyselina pantotenová</a:t>
                      </a:r>
                    </a:p>
                  </a:txBody>
                  <a:tcPr marL="0" marR="0" marT="0" marB="0">
                    <a:lnL>
                      <a:noFill/>
                    </a:lnL>
                    <a:lnR>
                      <a:noFill/>
                    </a:lnR>
                    <a:lnT>
                      <a:noFill/>
                    </a:lnT>
                    <a:lnB>
                      <a:noFill/>
                    </a:lnB>
                  </a:tcPr>
                </a:tc>
                <a:tc>
                  <a:txBody>
                    <a:bodyPr/>
                    <a:lstStyle/>
                    <a:p>
                      <a:pPr algn="l"/>
                      <a:r>
                        <a:rPr lang="cs-CZ" sz="1600" dirty="0"/>
                        <a:t>6</a:t>
                      </a:r>
                    </a:p>
                  </a:txBody>
                  <a:tcPr marL="0" marR="0" marT="0" marB="0">
                    <a:lnL>
                      <a:noFill/>
                    </a:lnL>
                    <a:lnR>
                      <a:noFill/>
                    </a:lnR>
                    <a:lnT>
                      <a:noFill/>
                    </a:lnT>
                    <a:lnB>
                      <a:noFill/>
                    </a:lnB>
                  </a:tcPr>
                </a:tc>
                <a:extLst>
                  <a:ext uri="{0D108BD9-81ED-4DB2-BD59-A6C34878D82A}">
                    <a16:rowId xmlns:a16="http://schemas.microsoft.com/office/drawing/2014/main" val="4243143714"/>
                  </a:ext>
                </a:extLst>
              </a:tr>
              <a:tr h="243211">
                <a:tc>
                  <a:txBody>
                    <a:bodyPr/>
                    <a:lstStyle/>
                    <a:p>
                      <a:pPr algn="l"/>
                      <a:r>
                        <a:rPr lang="cs-CZ" sz="1600"/>
                        <a:t>B</a:t>
                      </a:r>
                      <a:r>
                        <a:rPr lang="cs-CZ" sz="1600" baseline="-25000"/>
                        <a:t>6</a:t>
                      </a:r>
                      <a:r>
                        <a:rPr lang="cs-CZ" sz="1600"/>
                        <a:t> – pyridoxin</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958599294"/>
                  </a:ext>
                </a:extLst>
              </a:tr>
              <a:tr h="243211">
                <a:tc>
                  <a:txBody>
                    <a:bodyPr/>
                    <a:lstStyle/>
                    <a:p>
                      <a:pPr algn="l"/>
                      <a:r>
                        <a:rPr lang="cs-CZ" sz="1600"/>
                        <a:t>B</a:t>
                      </a:r>
                      <a:r>
                        <a:rPr lang="cs-CZ" sz="1600" baseline="-25000"/>
                        <a:t>12</a:t>
                      </a:r>
                      <a:r>
                        <a:rPr lang="cs-CZ" sz="1600"/>
                        <a:t> – kobalamin</a:t>
                      </a:r>
                    </a:p>
                  </a:txBody>
                  <a:tcPr marL="0" marR="0" marT="0" marB="0">
                    <a:lnL>
                      <a:noFill/>
                    </a:lnL>
                    <a:lnR>
                      <a:noFill/>
                    </a:lnR>
                    <a:lnT>
                      <a:noFill/>
                    </a:lnT>
                    <a:lnB>
                      <a:noFill/>
                    </a:lnB>
                  </a:tcPr>
                </a:tc>
                <a:tc>
                  <a:txBody>
                    <a:bodyPr/>
                    <a:lstStyle/>
                    <a:p>
                      <a:pPr algn="l"/>
                      <a:r>
                        <a:rPr lang="cs-CZ" sz="1600" dirty="0"/>
                        <a:t>0,001</a:t>
                      </a:r>
                    </a:p>
                  </a:txBody>
                  <a:tcPr marL="0" marR="0" marT="0" marB="0">
                    <a:lnL>
                      <a:noFill/>
                    </a:lnL>
                    <a:lnR>
                      <a:noFill/>
                    </a:lnR>
                    <a:lnT>
                      <a:noFill/>
                    </a:lnT>
                    <a:lnB>
                      <a:noFill/>
                    </a:lnB>
                  </a:tcPr>
                </a:tc>
                <a:extLst>
                  <a:ext uri="{0D108BD9-81ED-4DB2-BD59-A6C34878D82A}">
                    <a16:rowId xmlns:a16="http://schemas.microsoft.com/office/drawing/2014/main" val="4249769534"/>
                  </a:ext>
                </a:extLst>
              </a:tr>
              <a:tr h="243211">
                <a:tc>
                  <a:txBody>
                    <a:bodyPr/>
                    <a:lstStyle/>
                    <a:p>
                      <a:pPr algn="l"/>
                      <a:r>
                        <a:rPr lang="cs-CZ" sz="1600"/>
                        <a:t>B</a:t>
                      </a:r>
                      <a:r>
                        <a:rPr lang="cs-CZ" sz="1600" baseline="-25000"/>
                        <a:t>c</a:t>
                      </a:r>
                      <a:r>
                        <a:rPr lang="cs-CZ" sz="1600"/>
                        <a:t> – kyselina listová</a:t>
                      </a:r>
                    </a:p>
                  </a:txBody>
                  <a:tcPr marL="0" marR="0" marT="0" marB="0">
                    <a:lnL>
                      <a:noFill/>
                    </a:lnL>
                    <a:lnR>
                      <a:noFill/>
                    </a:lnR>
                    <a:lnT>
                      <a:noFill/>
                    </a:lnT>
                    <a:lnB>
                      <a:noFill/>
                    </a:lnB>
                  </a:tcPr>
                </a:tc>
                <a:tc>
                  <a:txBody>
                    <a:bodyPr/>
                    <a:lstStyle/>
                    <a:p>
                      <a:pPr algn="l"/>
                      <a:r>
                        <a:rPr lang="cs-CZ" sz="1600" dirty="0"/>
                        <a:t>0,4</a:t>
                      </a:r>
                    </a:p>
                  </a:txBody>
                  <a:tcPr marL="0" marR="0" marT="0" marB="0">
                    <a:lnL>
                      <a:noFill/>
                    </a:lnL>
                    <a:lnR>
                      <a:noFill/>
                    </a:lnR>
                    <a:lnT>
                      <a:noFill/>
                    </a:lnT>
                    <a:lnB>
                      <a:noFill/>
                    </a:lnB>
                  </a:tcPr>
                </a:tc>
                <a:extLst>
                  <a:ext uri="{0D108BD9-81ED-4DB2-BD59-A6C34878D82A}">
                    <a16:rowId xmlns:a16="http://schemas.microsoft.com/office/drawing/2014/main" val="2863461186"/>
                  </a:ext>
                </a:extLst>
              </a:tr>
              <a:tr h="243211">
                <a:tc>
                  <a:txBody>
                    <a:bodyPr/>
                    <a:lstStyle/>
                    <a:p>
                      <a:pPr algn="l"/>
                      <a:r>
                        <a:rPr lang="cs-CZ" sz="1600"/>
                        <a:t>C – kyselina askorbová</a:t>
                      </a:r>
                    </a:p>
                  </a:txBody>
                  <a:tcPr marL="0" marR="0" marT="0" marB="0">
                    <a:lnL>
                      <a:noFill/>
                    </a:lnL>
                    <a:lnR>
                      <a:noFill/>
                    </a:lnR>
                    <a:lnT>
                      <a:noFill/>
                    </a:lnT>
                    <a:lnB>
                      <a:noFill/>
                    </a:lnB>
                  </a:tcPr>
                </a:tc>
                <a:tc>
                  <a:txBody>
                    <a:bodyPr/>
                    <a:lstStyle/>
                    <a:p>
                      <a:pPr algn="l"/>
                      <a:r>
                        <a:rPr lang="cs-CZ" sz="1600" dirty="0"/>
                        <a:t>100</a:t>
                      </a:r>
                    </a:p>
                  </a:txBody>
                  <a:tcPr marL="0" marR="0" marT="0" marB="0">
                    <a:lnL>
                      <a:noFill/>
                    </a:lnL>
                    <a:lnR>
                      <a:noFill/>
                    </a:lnR>
                    <a:lnT>
                      <a:noFill/>
                    </a:lnT>
                    <a:lnB>
                      <a:noFill/>
                    </a:lnB>
                  </a:tcPr>
                </a:tc>
                <a:extLst>
                  <a:ext uri="{0D108BD9-81ED-4DB2-BD59-A6C34878D82A}">
                    <a16:rowId xmlns:a16="http://schemas.microsoft.com/office/drawing/2014/main" val="1342119018"/>
                  </a:ext>
                </a:extLst>
              </a:tr>
              <a:tr h="243211">
                <a:tc>
                  <a:txBody>
                    <a:bodyPr/>
                    <a:lstStyle/>
                    <a:p>
                      <a:pPr algn="l"/>
                      <a:r>
                        <a:rPr lang="cs-CZ" sz="1600"/>
                        <a:t>D – kalciferol</a:t>
                      </a:r>
                    </a:p>
                  </a:txBody>
                  <a:tcPr marL="0" marR="0" marT="0" marB="0">
                    <a:lnL>
                      <a:noFill/>
                    </a:lnL>
                    <a:lnR>
                      <a:noFill/>
                    </a:lnR>
                    <a:lnT>
                      <a:noFill/>
                    </a:lnT>
                    <a:lnB>
                      <a:noFill/>
                    </a:lnB>
                  </a:tcPr>
                </a:tc>
                <a:tc>
                  <a:txBody>
                    <a:bodyPr/>
                    <a:lstStyle/>
                    <a:p>
                      <a:pPr algn="l"/>
                      <a:r>
                        <a:rPr lang="cs-CZ" sz="1600" dirty="0"/>
                        <a:t>0,005</a:t>
                      </a:r>
                    </a:p>
                  </a:txBody>
                  <a:tcPr marL="0" marR="0" marT="0" marB="0">
                    <a:lnL>
                      <a:noFill/>
                    </a:lnL>
                    <a:lnR>
                      <a:noFill/>
                    </a:lnR>
                    <a:lnT>
                      <a:noFill/>
                    </a:lnT>
                    <a:lnB>
                      <a:noFill/>
                    </a:lnB>
                  </a:tcPr>
                </a:tc>
                <a:extLst>
                  <a:ext uri="{0D108BD9-81ED-4DB2-BD59-A6C34878D82A}">
                    <a16:rowId xmlns:a16="http://schemas.microsoft.com/office/drawing/2014/main" val="1098074522"/>
                  </a:ext>
                </a:extLst>
              </a:tr>
              <a:tr h="243211">
                <a:tc>
                  <a:txBody>
                    <a:bodyPr/>
                    <a:lstStyle/>
                    <a:p>
                      <a:pPr algn="l"/>
                      <a:r>
                        <a:rPr lang="cs-CZ" sz="1600"/>
                        <a:t>E – tokoferol</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610936282"/>
                  </a:ext>
                </a:extLst>
              </a:tr>
              <a:tr h="243211">
                <a:tc>
                  <a:txBody>
                    <a:bodyPr/>
                    <a:lstStyle/>
                    <a:p>
                      <a:pPr algn="l"/>
                      <a:r>
                        <a:rPr lang="cs-CZ" sz="1600"/>
                        <a:t>H – biotin</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2161685632"/>
                  </a:ext>
                </a:extLst>
              </a:tr>
              <a:tr h="243211">
                <a:tc>
                  <a:txBody>
                    <a:bodyPr/>
                    <a:lstStyle/>
                    <a:p>
                      <a:pPr algn="l"/>
                      <a:r>
                        <a:rPr lang="cs-CZ" sz="1600"/>
                        <a:t>K – fylochinon</a:t>
                      </a:r>
                    </a:p>
                  </a:txBody>
                  <a:tcPr marL="0" marR="0" marT="0" marB="0">
                    <a:lnL>
                      <a:noFill/>
                    </a:lnL>
                    <a:lnR>
                      <a:noFill/>
                    </a:lnR>
                    <a:lnT>
                      <a:noFill/>
                    </a:lnT>
                    <a:lnB>
                      <a:noFill/>
                    </a:lnB>
                  </a:tcPr>
                </a:tc>
                <a:tc>
                  <a:txBody>
                    <a:bodyPr/>
                    <a:lstStyle/>
                    <a:p>
                      <a:pPr algn="l"/>
                      <a:r>
                        <a:rPr lang="cs-CZ" sz="1600" dirty="0"/>
                        <a:t>0,08</a:t>
                      </a:r>
                    </a:p>
                  </a:txBody>
                  <a:tcPr marL="0" marR="0" marT="0" marB="0">
                    <a:lnL>
                      <a:noFill/>
                    </a:lnL>
                    <a:lnR>
                      <a:noFill/>
                    </a:lnR>
                    <a:lnT>
                      <a:noFill/>
                    </a:lnT>
                    <a:lnB>
                      <a:noFill/>
                    </a:lnB>
                  </a:tcPr>
                </a:tc>
                <a:extLst>
                  <a:ext uri="{0D108BD9-81ED-4DB2-BD59-A6C34878D82A}">
                    <a16:rowId xmlns:a16="http://schemas.microsoft.com/office/drawing/2014/main" val="2750806688"/>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dirty="0"/>
                        <a:t> </a:t>
                      </a:r>
                    </a:p>
                  </a:txBody>
                  <a:tcPr marL="0" marR="0" marT="0" marB="0">
                    <a:lnL>
                      <a:noFill/>
                    </a:lnL>
                    <a:lnR>
                      <a:noFill/>
                    </a:lnR>
                    <a:lnT>
                      <a:noFill/>
                    </a:lnT>
                    <a:lnB>
                      <a:noFill/>
                    </a:lnB>
                  </a:tcPr>
                </a:tc>
                <a:extLst>
                  <a:ext uri="{0D108BD9-81ED-4DB2-BD59-A6C34878D82A}">
                    <a16:rowId xmlns:a16="http://schemas.microsoft.com/office/drawing/2014/main" val="3694455732"/>
                  </a:ext>
                </a:extLst>
              </a:tr>
            </a:tbl>
          </a:graphicData>
        </a:graphic>
      </p:graphicFrame>
      <p:sp>
        <p:nvSpPr>
          <p:cNvPr id="5" name="Rectangle 1">
            <a:extLst>
              <a:ext uri="{FF2B5EF4-FFF2-40B4-BE49-F238E27FC236}">
                <a16:creationId xmlns:a16="http://schemas.microsoft.com/office/drawing/2014/main" id="{0021DE3F-3816-4C81-BECA-6EB6204F50A0}"/>
              </a:ext>
            </a:extLst>
          </p:cNvPr>
          <p:cNvSpPr>
            <a:spLocks noChangeArrowheads="1"/>
          </p:cNvSpPr>
          <p:nvPr/>
        </p:nvSpPr>
        <p:spPr bwMode="auto">
          <a:xfrm>
            <a:off x="-27315172" y="-184666"/>
            <a:ext cx="46624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abulka 1 – doporučené denní dávky živin</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6" name="Zástupný symbol pro obsah 3">
            <a:extLst>
              <a:ext uri="{FF2B5EF4-FFF2-40B4-BE49-F238E27FC236}">
                <a16:creationId xmlns:a16="http://schemas.microsoft.com/office/drawing/2014/main" id="{5402AC40-5985-43D2-9FBE-AA65DAD5D65D}"/>
              </a:ext>
            </a:extLst>
          </p:cNvPr>
          <p:cNvGraphicFramePr>
            <a:graphicFrameLocks/>
          </p:cNvGraphicFramePr>
          <p:nvPr>
            <p:extLst>
              <p:ext uri="{D42A27DB-BD31-4B8C-83A1-F6EECF244321}">
                <p14:modId xmlns:p14="http://schemas.microsoft.com/office/powerpoint/2010/main" val="1831889680"/>
              </p:ext>
            </p:extLst>
          </p:nvPr>
        </p:nvGraphicFramePr>
        <p:xfrm>
          <a:off x="6400800" y="1325563"/>
          <a:ext cx="4857136" cy="5123132"/>
        </p:xfrm>
        <a:graphic>
          <a:graphicData uri="http://schemas.openxmlformats.org/drawingml/2006/table">
            <a:tbl>
              <a:tblPr/>
              <a:tblGrid>
                <a:gridCol w="2821858">
                  <a:extLst>
                    <a:ext uri="{9D8B030D-6E8A-4147-A177-3AD203B41FA5}">
                      <a16:colId xmlns:a16="http://schemas.microsoft.com/office/drawing/2014/main" val="2223102661"/>
                    </a:ext>
                  </a:extLst>
                </a:gridCol>
                <a:gridCol w="2035278">
                  <a:extLst>
                    <a:ext uri="{9D8B030D-6E8A-4147-A177-3AD203B41FA5}">
                      <a16:colId xmlns:a16="http://schemas.microsoft.com/office/drawing/2014/main" val="3147255998"/>
                    </a:ext>
                  </a:extLst>
                </a:gridCol>
              </a:tblGrid>
              <a:tr h="412783">
                <a:tc>
                  <a:txBody>
                    <a:bodyPr/>
                    <a:lstStyle/>
                    <a:p>
                      <a:pPr algn="l"/>
                      <a:endParaRPr lang="cs-CZ" sz="1400" dirty="0"/>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217581">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412783">
                <a:tc>
                  <a:txBody>
                    <a:bodyPr/>
                    <a:lstStyle/>
                    <a:p>
                      <a:pPr algn="l"/>
                      <a:r>
                        <a:rPr lang="cs-CZ" sz="1600" b="1" dirty="0"/>
                        <a:t>Minerální látky</a:t>
                      </a:r>
                      <a:endParaRPr lang="cs-CZ" sz="1600" dirty="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3689823342"/>
                  </a:ext>
                </a:extLst>
              </a:tr>
              <a:tr h="313845">
                <a:tc>
                  <a:txBody>
                    <a:bodyPr/>
                    <a:lstStyle/>
                    <a:p>
                      <a:pPr algn="l"/>
                      <a:r>
                        <a:rPr lang="cs-CZ" sz="1600"/>
                        <a:t>Ca – vápník</a:t>
                      </a:r>
                    </a:p>
                  </a:txBody>
                  <a:tcPr marL="0" marR="0" marT="0" marB="0">
                    <a:lnL>
                      <a:noFill/>
                    </a:lnL>
                    <a:lnR>
                      <a:noFill/>
                    </a:lnR>
                    <a:lnT>
                      <a:noFill/>
                    </a:lnT>
                    <a:lnB>
                      <a:noFill/>
                    </a:lnB>
                  </a:tcPr>
                </a:tc>
                <a:tc>
                  <a:txBody>
                    <a:bodyPr/>
                    <a:lstStyle/>
                    <a:p>
                      <a:pPr algn="l"/>
                      <a:r>
                        <a:rPr lang="cs-CZ" sz="1600" dirty="0"/>
                        <a:t>1000</a:t>
                      </a:r>
                    </a:p>
                  </a:txBody>
                  <a:tcPr marL="0" marR="0" marT="0" marB="0">
                    <a:lnL>
                      <a:noFill/>
                    </a:lnL>
                    <a:lnR>
                      <a:noFill/>
                    </a:lnR>
                    <a:lnT>
                      <a:noFill/>
                    </a:lnT>
                    <a:lnB>
                      <a:noFill/>
                    </a:lnB>
                  </a:tcPr>
                </a:tc>
                <a:extLst>
                  <a:ext uri="{0D108BD9-81ED-4DB2-BD59-A6C34878D82A}">
                    <a16:rowId xmlns:a16="http://schemas.microsoft.com/office/drawing/2014/main" val="3313394087"/>
                  </a:ext>
                </a:extLst>
              </a:tr>
              <a:tr h="313845">
                <a:tc>
                  <a:txBody>
                    <a:bodyPr/>
                    <a:lstStyle/>
                    <a:p>
                      <a:pPr algn="l"/>
                      <a:r>
                        <a:rPr lang="cs-CZ" sz="1600" dirty="0"/>
                        <a:t>Cl – chlor</a:t>
                      </a:r>
                    </a:p>
                  </a:txBody>
                  <a:tcPr marL="0" marR="0" marT="0" marB="0">
                    <a:lnL>
                      <a:noFill/>
                    </a:lnL>
                    <a:lnR>
                      <a:noFill/>
                    </a:lnR>
                    <a:lnT>
                      <a:noFill/>
                    </a:lnT>
                    <a:lnB>
                      <a:noFill/>
                    </a:lnB>
                  </a:tcPr>
                </a:tc>
                <a:tc>
                  <a:txBody>
                    <a:bodyPr/>
                    <a:lstStyle/>
                    <a:p>
                      <a:pPr algn="l"/>
                      <a:r>
                        <a:rPr lang="cs-CZ" sz="1600" dirty="0"/>
                        <a:t>1500</a:t>
                      </a:r>
                    </a:p>
                  </a:txBody>
                  <a:tcPr marL="0" marR="0" marT="0" marB="0">
                    <a:lnL>
                      <a:noFill/>
                    </a:lnL>
                    <a:lnR>
                      <a:noFill/>
                    </a:lnR>
                    <a:lnT>
                      <a:noFill/>
                    </a:lnT>
                    <a:lnB>
                      <a:noFill/>
                    </a:lnB>
                  </a:tcPr>
                </a:tc>
                <a:extLst>
                  <a:ext uri="{0D108BD9-81ED-4DB2-BD59-A6C34878D82A}">
                    <a16:rowId xmlns:a16="http://schemas.microsoft.com/office/drawing/2014/main" val="706498581"/>
                  </a:ext>
                </a:extLst>
              </a:tr>
              <a:tr h="313845">
                <a:tc>
                  <a:txBody>
                    <a:bodyPr/>
                    <a:lstStyle/>
                    <a:p>
                      <a:pPr algn="l"/>
                      <a:r>
                        <a:rPr lang="cs-CZ" sz="1600"/>
                        <a:t>Cu – měď</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3835788242"/>
                  </a:ext>
                </a:extLst>
              </a:tr>
              <a:tr h="313845">
                <a:tc>
                  <a:txBody>
                    <a:bodyPr/>
                    <a:lstStyle/>
                    <a:p>
                      <a:pPr algn="l"/>
                      <a:r>
                        <a:rPr lang="cs-CZ" sz="1600"/>
                        <a:t>Fe – železo</a:t>
                      </a:r>
                    </a:p>
                  </a:txBody>
                  <a:tcPr marL="0" marR="0" marT="0" marB="0">
                    <a:lnL>
                      <a:noFill/>
                    </a:lnL>
                    <a:lnR>
                      <a:noFill/>
                    </a:lnR>
                    <a:lnT>
                      <a:noFill/>
                    </a:lnT>
                    <a:lnB>
                      <a:noFill/>
                    </a:lnB>
                  </a:tcPr>
                </a:tc>
                <a:tc>
                  <a:txBody>
                    <a:bodyPr/>
                    <a:lstStyle/>
                    <a:p>
                      <a:pPr algn="l"/>
                      <a:r>
                        <a:rPr lang="cs-CZ" sz="1600" dirty="0"/>
                        <a:t>20</a:t>
                      </a:r>
                    </a:p>
                  </a:txBody>
                  <a:tcPr marL="0" marR="0" marT="0" marB="0">
                    <a:lnL>
                      <a:noFill/>
                    </a:lnL>
                    <a:lnR>
                      <a:noFill/>
                    </a:lnR>
                    <a:lnT>
                      <a:noFill/>
                    </a:lnT>
                    <a:lnB>
                      <a:noFill/>
                    </a:lnB>
                  </a:tcPr>
                </a:tc>
                <a:extLst>
                  <a:ext uri="{0D108BD9-81ED-4DB2-BD59-A6C34878D82A}">
                    <a16:rowId xmlns:a16="http://schemas.microsoft.com/office/drawing/2014/main" val="1603170574"/>
                  </a:ext>
                </a:extLst>
              </a:tr>
              <a:tr h="313845">
                <a:tc>
                  <a:txBody>
                    <a:bodyPr/>
                    <a:lstStyle/>
                    <a:p>
                      <a:pPr algn="l"/>
                      <a:r>
                        <a:rPr lang="cs-CZ" sz="1600" dirty="0"/>
                        <a:t>J – jod</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575519862"/>
                  </a:ext>
                </a:extLst>
              </a:tr>
              <a:tr h="313845">
                <a:tc>
                  <a:txBody>
                    <a:bodyPr/>
                    <a:lstStyle/>
                    <a:p>
                      <a:pPr algn="l"/>
                      <a:r>
                        <a:rPr lang="cs-CZ" sz="1600"/>
                        <a:t>K – draslík</a:t>
                      </a:r>
                    </a:p>
                  </a:txBody>
                  <a:tcPr marL="0" marR="0" marT="0" marB="0">
                    <a:lnL>
                      <a:noFill/>
                    </a:lnL>
                    <a:lnR>
                      <a:noFill/>
                    </a:lnR>
                    <a:lnT>
                      <a:noFill/>
                    </a:lnT>
                    <a:lnB>
                      <a:noFill/>
                    </a:lnB>
                  </a:tcPr>
                </a:tc>
                <a:tc>
                  <a:txBody>
                    <a:bodyPr/>
                    <a:lstStyle/>
                    <a:p>
                      <a:pPr algn="l"/>
                      <a:r>
                        <a:rPr lang="cs-CZ" sz="1600" dirty="0"/>
                        <a:t>2000</a:t>
                      </a:r>
                    </a:p>
                  </a:txBody>
                  <a:tcPr marL="0" marR="0" marT="0" marB="0">
                    <a:lnL>
                      <a:noFill/>
                    </a:lnL>
                    <a:lnR>
                      <a:noFill/>
                    </a:lnR>
                    <a:lnT>
                      <a:noFill/>
                    </a:lnT>
                    <a:lnB>
                      <a:noFill/>
                    </a:lnB>
                  </a:tcPr>
                </a:tc>
                <a:extLst>
                  <a:ext uri="{0D108BD9-81ED-4DB2-BD59-A6C34878D82A}">
                    <a16:rowId xmlns:a16="http://schemas.microsoft.com/office/drawing/2014/main" val="3947412051"/>
                  </a:ext>
                </a:extLst>
              </a:tr>
              <a:tr h="313845">
                <a:tc>
                  <a:txBody>
                    <a:bodyPr/>
                    <a:lstStyle/>
                    <a:p>
                      <a:pPr algn="l"/>
                      <a:r>
                        <a:rPr lang="cs-CZ" sz="1600"/>
                        <a:t>Mg – hořčík</a:t>
                      </a:r>
                    </a:p>
                  </a:txBody>
                  <a:tcPr marL="0" marR="0" marT="0" marB="0">
                    <a:lnL>
                      <a:noFill/>
                    </a:lnL>
                    <a:lnR>
                      <a:noFill/>
                    </a:lnR>
                    <a:lnT>
                      <a:noFill/>
                    </a:lnT>
                    <a:lnB>
                      <a:noFill/>
                    </a:lnB>
                  </a:tcPr>
                </a:tc>
                <a:tc>
                  <a:txBody>
                    <a:bodyPr/>
                    <a:lstStyle/>
                    <a:p>
                      <a:pPr algn="l"/>
                      <a:r>
                        <a:rPr lang="cs-CZ" sz="1600" dirty="0"/>
                        <a:t>300</a:t>
                      </a:r>
                    </a:p>
                  </a:txBody>
                  <a:tcPr marL="0" marR="0" marT="0" marB="0">
                    <a:lnL>
                      <a:noFill/>
                    </a:lnL>
                    <a:lnR>
                      <a:noFill/>
                    </a:lnR>
                    <a:lnT>
                      <a:noFill/>
                    </a:lnT>
                    <a:lnB>
                      <a:noFill/>
                    </a:lnB>
                  </a:tcPr>
                </a:tc>
                <a:extLst>
                  <a:ext uri="{0D108BD9-81ED-4DB2-BD59-A6C34878D82A}">
                    <a16:rowId xmlns:a16="http://schemas.microsoft.com/office/drawing/2014/main" val="2653162524"/>
                  </a:ext>
                </a:extLst>
              </a:tr>
              <a:tr h="313845">
                <a:tc>
                  <a:txBody>
                    <a:bodyPr/>
                    <a:lstStyle/>
                    <a:p>
                      <a:pPr algn="l"/>
                      <a:r>
                        <a:rPr lang="cs-CZ" sz="1600"/>
                        <a:t>Mn – mangan</a:t>
                      </a:r>
                    </a:p>
                  </a:txBody>
                  <a:tcPr marL="0" marR="0" marT="0" marB="0">
                    <a:lnL>
                      <a:noFill/>
                    </a:lnL>
                    <a:lnR>
                      <a:noFill/>
                    </a:lnR>
                    <a:lnT>
                      <a:noFill/>
                    </a:lnT>
                    <a:lnB>
                      <a:noFill/>
                    </a:lnB>
                  </a:tcPr>
                </a:tc>
                <a:tc>
                  <a:txBody>
                    <a:bodyPr/>
                    <a:lstStyle/>
                    <a:p>
                      <a:pPr algn="l"/>
                      <a:r>
                        <a:rPr lang="cs-CZ" sz="1600" dirty="0"/>
                        <a:t>2</a:t>
                      </a:r>
                    </a:p>
                  </a:txBody>
                  <a:tcPr marL="0" marR="0" marT="0" marB="0">
                    <a:lnL>
                      <a:noFill/>
                    </a:lnL>
                    <a:lnR>
                      <a:noFill/>
                    </a:lnR>
                    <a:lnT>
                      <a:noFill/>
                    </a:lnT>
                    <a:lnB>
                      <a:noFill/>
                    </a:lnB>
                  </a:tcPr>
                </a:tc>
                <a:extLst>
                  <a:ext uri="{0D108BD9-81ED-4DB2-BD59-A6C34878D82A}">
                    <a16:rowId xmlns:a16="http://schemas.microsoft.com/office/drawing/2014/main" val="1292522974"/>
                  </a:ext>
                </a:extLst>
              </a:tr>
              <a:tr h="313845">
                <a:tc>
                  <a:txBody>
                    <a:bodyPr/>
                    <a:lstStyle/>
                    <a:p>
                      <a:pPr algn="l"/>
                      <a:r>
                        <a:rPr lang="cs-CZ" sz="1600"/>
                        <a:t>Na – sodík</a:t>
                      </a:r>
                    </a:p>
                  </a:txBody>
                  <a:tcPr marL="0" marR="0" marT="0" marB="0">
                    <a:lnL>
                      <a:noFill/>
                    </a:lnL>
                    <a:lnR>
                      <a:noFill/>
                    </a:lnR>
                    <a:lnT>
                      <a:noFill/>
                    </a:lnT>
                    <a:lnB>
                      <a:noFill/>
                    </a:lnB>
                  </a:tcPr>
                </a:tc>
                <a:tc>
                  <a:txBody>
                    <a:bodyPr/>
                    <a:lstStyle/>
                    <a:p>
                      <a:pPr algn="l"/>
                      <a:r>
                        <a:rPr lang="cs-CZ" sz="1600" dirty="0"/>
                        <a:t>2500</a:t>
                      </a:r>
                    </a:p>
                  </a:txBody>
                  <a:tcPr marL="0" marR="0" marT="0" marB="0">
                    <a:lnL>
                      <a:noFill/>
                    </a:lnL>
                    <a:lnR>
                      <a:noFill/>
                    </a:lnR>
                    <a:lnT>
                      <a:noFill/>
                    </a:lnT>
                    <a:lnB>
                      <a:noFill/>
                    </a:lnB>
                  </a:tcPr>
                </a:tc>
                <a:extLst>
                  <a:ext uri="{0D108BD9-81ED-4DB2-BD59-A6C34878D82A}">
                    <a16:rowId xmlns:a16="http://schemas.microsoft.com/office/drawing/2014/main" val="502601302"/>
                  </a:ext>
                </a:extLst>
              </a:tr>
              <a:tr h="313845">
                <a:tc>
                  <a:txBody>
                    <a:bodyPr/>
                    <a:lstStyle/>
                    <a:p>
                      <a:pPr algn="l"/>
                      <a:r>
                        <a:rPr lang="cs-CZ" sz="1600"/>
                        <a:t>P – fosfor</a:t>
                      </a:r>
                    </a:p>
                  </a:txBody>
                  <a:tcPr marL="0" marR="0" marT="0" marB="0">
                    <a:lnL>
                      <a:noFill/>
                    </a:lnL>
                    <a:lnR>
                      <a:noFill/>
                    </a:lnR>
                    <a:lnT>
                      <a:noFill/>
                    </a:lnT>
                    <a:lnB>
                      <a:noFill/>
                    </a:lnB>
                  </a:tcPr>
                </a:tc>
                <a:tc>
                  <a:txBody>
                    <a:bodyPr/>
                    <a:lstStyle/>
                    <a:p>
                      <a:pPr algn="l"/>
                      <a:r>
                        <a:rPr lang="cs-CZ" sz="1600" dirty="0"/>
                        <a:t>800</a:t>
                      </a:r>
                    </a:p>
                  </a:txBody>
                  <a:tcPr marL="0" marR="0" marT="0" marB="0">
                    <a:lnL>
                      <a:noFill/>
                    </a:lnL>
                    <a:lnR>
                      <a:noFill/>
                    </a:lnR>
                    <a:lnT>
                      <a:noFill/>
                    </a:lnT>
                    <a:lnB>
                      <a:noFill/>
                    </a:lnB>
                  </a:tcPr>
                </a:tc>
                <a:extLst>
                  <a:ext uri="{0D108BD9-81ED-4DB2-BD59-A6C34878D82A}">
                    <a16:rowId xmlns:a16="http://schemas.microsoft.com/office/drawing/2014/main" val="1918355656"/>
                  </a:ext>
                </a:extLst>
              </a:tr>
              <a:tr h="313845">
                <a:tc>
                  <a:txBody>
                    <a:bodyPr/>
                    <a:lstStyle/>
                    <a:p>
                      <a:pPr algn="l"/>
                      <a:r>
                        <a:rPr lang="cs-CZ" sz="1600"/>
                        <a:t>S – síra</a:t>
                      </a:r>
                    </a:p>
                  </a:txBody>
                  <a:tcPr marL="0" marR="0" marT="0" marB="0">
                    <a:lnL>
                      <a:noFill/>
                    </a:lnL>
                    <a:lnR>
                      <a:noFill/>
                    </a:lnR>
                    <a:lnT>
                      <a:noFill/>
                    </a:lnT>
                    <a:lnB>
                      <a:noFill/>
                    </a:lnB>
                  </a:tcPr>
                </a:tc>
                <a:tc>
                  <a:txBody>
                    <a:bodyPr/>
                    <a:lstStyle/>
                    <a:p>
                      <a:pPr algn="l"/>
                      <a:r>
                        <a:rPr lang="cs-CZ" sz="1600" dirty="0"/>
                        <a:t>500</a:t>
                      </a:r>
                    </a:p>
                  </a:txBody>
                  <a:tcPr marL="0" marR="0" marT="0" marB="0">
                    <a:lnL>
                      <a:noFill/>
                    </a:lnL>
                    <a:lnR>
                      <a:noFill/>
                    </a:lnR>
                    <a:lnT>
                      <a:noFill/>
                    </a:lnT>
                    <a:lnB>
                      <a:noFill/>
                    </a:lnB>
                  </a:tcPr>
                </a:tc>
                <a:extLst>
                  <a:ext uri="{0D108BD9-81ED-4DB2-BD59-A6C34878D82A}">
                    <a16:rowId xmlns:a16="http://schemas.microsoft.com/office/drawing/2014/main" val="2826545121"/>
                  </a:ext>
                </a:extLst>
              </a:tr>
              <a:tr h="313845">
                <a:tc>
                  <a:txBody>
                    <a:bodyPr/>
                    <a:lstStyle/>
                    <a:p>
                      <a:pPr algn="l"/>
                      <a:r>
                        <a:rPr lang="cs-CZ" sz="1600"/>
                        <a:t>Se – selen</a:t>
                      </a:r>
                    </a:p>
                  </a:txBody>
                  <a:tcPr marL="0" marR="0" marT="0" marB="0">
                    <a:lnL>
                      <a:noFill/>
                    </a:lnL>
                    <a:lnR>
                      <a:noFill/>
                    </a:lnR>
                    <a:lnT>
                      <a:noFill/>
                    </a:lnT>
                    <a:lnB>
                      <a:noFill/>
                    </a:lnB>
                  </a:tcPr>
                </a:tc>
                <a:tc>
                  <a:txBody>
                    <a:bodyPr/>
                    <a:lstStyle/>
                    <a:p>
                      <a:pPr algn="l"/>
                      <a:r>
                        <a:rPr lang="cs-CZ" sz="1600" dirty="0"/>
                        <a:t>0,05</a:t>
                      </a:r>
                    </a:p>
                  </a:txBody>
                  <a:tcPr marL="0" marR="0" marT="0" marB="0">
                    <a:lnL>
                      <a:noFill/>
                    </a:lnL>
                    <a:lnR>
                      <a:noFill/>
                    </a:lnR>
                    <a:lnT>
                      <a:noFill/>
                    </a:lnT>
                    <a:lnB>
                      <a:noFill/>
                    </a:lnB>
                  </a:tcPr>
                </a:tc>
                <a:extLst>
                  <a:ext uri="{0D108BD9-81ED-4DB2-BD59-A6C34878D82A}">
                    <a16:rowId xmlns:a16="http://schemas.microsoft.com/office/drawing/2014/main" val="2100429384"/>
                  </a:ext>
                </a:extLst>
              </a:tr>
              <a:tr h="313845">
                <a:tc>
                  <a:txBody>
                    <a:bodyPr/>
                    <a:lstStyle/>
                    <a:p>
                      <a:pPr algn="l"/>
                      <a:r>
                        <a:rPr lang="cs-CZ" sz="1600"/>
                        <a:t>Zn – zinek</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4210334294"/>
                  </a:ext>
                </a:extLst>
              </a:tr>
            </a:tbl>
          </a:graphicData>
        </a:graphic>
      </p:graphicFrame>
    </p:spTree>
    <p:extLst>
      <p:ext uri="{BB962C8B-B14F-4D97-AF65-F5344CB8AC3E}">
        <p14:creationId xmlns:p14="http://schemas.microsoft.com/office/powerpoint/2010/main" val="229754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solidFill>
                  <a:srgbClr val="0070C0"/>
                </a:solidFill>
              </a:rPr>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32500" lnSpcReduction="20000"/>
          </a:bodyPr>
          <a:lstStyle/>
          <a:p>
            <a:r>
              <a:rPr lang="cs-CZ" sz="4200" b="1" dirty="0"/>
              <a:t>Dieta - </a:t>
            </a:r>
            <a:r>
              <a:rPr lang="cs-CZ" sz="4400" dirty="0"/>
              <a:t>Napište, jaké znáte diety</a:t>
            </a:r>
            <a:endParaRPr lang="cs-CZ" sz="4200" b="1" dirty="0"/>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pPr marL="0" indent="0">
              <a:buNone/>
            </a:pPr>
            <a:endParaRPr lang="cs-CZ" sz="4200" dirty="0">
              <a:solidFill>
                <a:srgbClr val="0070C0"/>
              </a:solidFill>
            </a:endParaRPr>
          </a:p>
          <a:p>
            <a:r>
              <a:rPr lang="cs-CZ" sz="4200" b="1" dirty="0"/>
              <a:t>Dietní systém –</a:t>
            </a:r>
            <a:r>
              <a:rPr lang="cs-CZ" sz="4200" dirty="0"/>
              <a:t> uveďte tři diety s číslem</a:t>
            </a:r>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r>
              <a:rPr lang="cs-CZ" sz="4200" b="1" dirty="0"/>
              <a:t>Dietologie –</a:t>
            </a:r>
            <a:r>
              <a:rPr lang="cs-CZ" sz="4200" dirty="0"/>
              <a:t> uveďte dietu, která předchází nějakému onemocnění</a:t>
            </a:r>
          </a:p>
          <a:p>
            <a:pPr lvl="1"/>
            <a:r>
              <a:rPr lang="cs-CZ" sz="3800" dirty="0">
                <a:solidFill>
                  <a:srgbClr val="0070C0"/>
                </a:solidFill>
              </a:rPr>
              <a:t>……………………………………………</a:t>
            </a:r>
          </a:p>
          <a:p>
            <a:pPr marL="0" indent="0">
              <a:buNone/>
            </a:pPr>
            <a:endParaRPr lang="cs-CZ" sz="4200" dirty="0"/>
          </a:p>
          <a:p>
            <a:r>
              <a:rPr lang="cs-CZ" sz="4200" b="1" dirty="0" err="1"/>
              <a:t>Dietoterapie</a:t>
            </a:r>
            <a:r>
              <a:rPr lang="cs-CZ" sz="4200" b="1" dirty="0"/>
              <a:t> – </a:t>
            </a:r>
            <a:r>
              <a:rPr lang="cs-CZ" sz="4200" dirty="0"/>
              <a:t>uveďte dietu, která léčí nějaké onemocnění</a:t>
            </a:r>
          </a:p>
          <a:p>
            <a:pPr lvl="1"/>
            <a:r>
              <a:rPr lang="cs-CZ" sz="3800" dirty="0">
                <a:solidFill>
                  <a:srgbClr val="0070C0"/>
                </a:solidFill>
              </a:rPr>
              <a:t>……………………………………………</a:t>
            </a:r>
          </a:p>
          <a:p>
            <a:pPr marL="0" indent="0">
              <a:buNone/>
            </a:pPr>
            <a:endParaRPr lang="cs-CZ" sz="4200" dirty="0"/>
          </a:p>
          <a:p>
            <a:r>
              <a:rPr lang="cs-CZ" sz="4200" b="1" dirty="0"/>
              <a:t>Doporučená denní dávka (DDD) </a:t>
            </a:r>
          </a:p>
          <a:p>
            <a:pPr lvl="1"/>
            <a:r>
              <a:rPr lang="cs-CZ" sz="3900" dirty="0">
                <a:solidFill>
                  <a:srgbClr val="0070C0"/>
                </a:solidFill>
              </a:rPr>
              <a:t>Kolik gramů vlákniny je DDD?................................</a:t>
            </a:r>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669471"/>
            <a:ext cx="5954486" cy="6115050"/>
          </a:xfrm>
        </p:spPr>
        <p:txBody>
          <a:bodyPr>
            <a:normAutofit fontScale="32500" lnSpcReduction="20000"/>
          </a:bodyPr>
          <a:lstStyle/>
          <a:p>
            <a:r>
              <a:rPr lang="cs-CZ" sz="4200" b="1" dirty="0"/>
              <a:t>Enterální výživa –</a:t>
            </a:r>
            <a:r>
              <a:rPr lang="cs-CZ" sz="4200" dirty="0"/>
              <a:t> podávání farmaceuticky připravených roztoků perorálně, či sondou do zažívacího traktu.</a:t>
            </a:r>
          </a:p>
          <a:p>
            <a:pPr lvl="1"/>
            <a:r>
              <a:rPr lang="cs-CZ" sz="3800" dirty="0">
                <a:solidFill>
                  <a:srgbClr val="0070C0"/>
                </a:solidFill>
              </a:rPr>
              <a:t>Uveďte příklad……………………….</a:t>
            </a:r>
          </a:p>
          <a:p>
            <a:endParaRPr lang="cs-CZ" sz="4200" dirty="0"/>
          </a:p>
          <a:p>
            <a:r>
              <a:rPr lang="cs-CZ" sz="4200" b="1" dirty="0"/>
              <a:t>Fyziologická výživa – </a:t>
            </a:r>
            <a:r>
              <a:rPr lang="cs-CZ" sz="4200" dirty="0"/>
              <a:t>zabývá se fyziologickými potřebami člověka. </a:t>
            </a:r>
          </a:p>
          <a:p>
            <a:pPr lvl="1"/>
            <a:r>
              <a:rPr lang="cs-CZ" sz="3800" dirty="0">
                <a:solidFill>
                  <a:srgbClr val="0070C0"/>
                </a:solidFill>
              </a:rPr>
              <a:t>Cukry…………………………………% denního příjmu</a:t>
            </a:r>
          </a:p>
          <a:p>
            <a:pPr lvl="1"/>
            <a:r>
              <a:rPr lang="cs-CZ" sz="3800" dirty="0">
                <a:solidFill>
                  <a:srgbClr val="0070C0"/>
                </a:solidFill>
              </a:rPr>
              <a:t>Tuky………………………………….% denního příjmu</a:t>
            </a:r>
          </a:p>
          <a:p>
            <a:pPr lvl="1"/>
            <a:r>
              <a:rPr lang="cs-CZ" sz="3800" dirty="0">
                <a:solidFill>
                  <a:srgbClr val="0070C0"/>
                </a:solidFill>
              </a:rPr>
              <a:t>Bílkoviny……………………………% denního příjmu</a:t>
            </a:r>
          </a:p>
          <a:p>
            <a:pPr marL="0" indent="0">
              <a:buNone/>
            </a:pPr>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lvl="1"/>
            <a:r>
              <a:rPr lang="cs-CZ" sz="3800" dirty="0">
                <a:solidFill>
                  <a:srgbClr val="0070C0"/>
                </a:solidFill>
              </a:rPr>
              <a:t>Kolik gramů cukru/den  je maximum pro dospělého?...................................</a:t>
            </a:r>
          </a:p>
          <a:p>
            <a:pPr lvl="1"/>
            <a:r>
              <a:rPr lang="cs-CZ" sz="3800" dirty="0">
                <a:solidFill>
                  <a:srgbClr val="0070C0"/>
                </a:solidFill>
              </a:rPr>
              <a:t>Kolik gramů soli/den  je maximum pro dospělého?.......... ............................</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pPr lvl="1"/>
            <a:r>
              <a:rPr lang="cs-CZ" sz="3800" dirty="0">
                <a:solidFill>
                  <a:srgbClr val="0070C0"/>
                </a:solidFill>
              </a:rPr>
              <a:t>Kolik jídel denně se má denně podávat?..................................</a:t>
            </a:r>
          </a:p>
          <a:p>
            <a:endParaRPr lang="cs-CZ" sz="4200" dirty="0"/>
          </a:p>
          <a:p>
            <a:r>
              <a:rPr lang="cs-CZ" sz="4200" b="1" dirty="0"/>
              <a:t>Klinická výživa – </a:t>
            </a:r>
            <a:r>
              <a:rPr lang="cs-CZ" sz="4200" dirty="0"/>
              <a:t>řeší problémy nemocného jedince.</a:t>
            </a:r>
          </a:p>
          <a:p>
            <a:pPr lvl="1"/>
            <a:r>
              <a:rPr lang="cs-CZ" sz="3800" dirty="0">
                <a:solidFill>
                  <a:srgbClr val="0070C0"/>
                </a:solidFill>
              </a:rPr>
              <a:t>Co je to </a:t>
            </a:r>
            <a:r>
              <a:rPr lang="cs-CZ" sz="3800" dirty="0" err="1">
                <a:solidFill>
                  <a:srgbClr val="0070C0"/>
                </a:solidFill>
              </a:rPr>
              <a:t>sipping</a:t>
            </a:r>
            <a:r>
              <a:rPr lang="cs-CZ" sz="3800" dirty="0">
                <a:solidFill>
                  <a:srgbClr val="0070C0"/>
                </a:solidFill>
              </a:rPr>
              <a:t>? ……………………………..</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pPr lvl="1"/>
            <a:r>
              <a:rPr lang="cs-CZ" sz="3800" dirty="0">
                <a:solidFill>
                  <a:srgbClr val="0070C0"/>
                </a:solidFill>
              </a:rPr>
              <a:t>Uveďte složení čokolády, kterou si vyberete, uveďte její název a gramáž</a:t>
            </a:r>
          </a:p>
          <a:p>
            <a:pPr lvl="2"/>
            <a:r>
              <a:rPr lang="cs-CZ" sz="3400" dirty="0">
                <a:solidFill>
                  <a:srgbClr val="0070C0"/>
                </a:solidFill>
              </a:rPr>
              <a:t>……………………………………………</a:t>
            </a:r>
          </a:p>
          <a:p>
            <a:pPr lvl="2"/>
            <a:r>
              <a:rPr lang="cs-CZ" sz="3400" dirty="0">
                <a:solidFill>
                  <a:srgbClr val="0070C0"/>
                </a:solidFill>
              </a:rPr>
              <a:t>……………………………………………</a:t>
            </a:r>
          </a:p>
          <a:p>
            <a:pPr lvl="2"/>
            <a:r>
              <a:rPr lang="cs-CZ" sz="3400" dirty="0">
                <a:solidFill>
                  <a:srgbClr val="0070C0"/>
                </a:solidFill>
              </a:rPr>
              <a:t>……………………………………………</a:t>
            </a:r>
          </a:p>
          <a:p>
            <a:endParaRPr lang="cs-CZ" dirty="0"/>
          </a:p>
        </p:txBody>
      </p:sp>
    </p:spTree>
    <p:extLst>
      <p:ext uri="{BB962C8B-B14F-4D97-AF65-F5344CB8AC3E}">
        <p14:creationId xmlns:p14="http://schemas.microsoft.com/office/powerpoint/2010/main" val="1144639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FD85C-A4DA-407A-8A2C-942E7D0BE616}"/>
              </a:ext>
            </a:extLst>
          </p:cNvPr>
          <p:cNvSpPr>
            <a:spLocks noGrp="1"/>
          </p:cNvSpPr>
          <p:nvPr>
            <p:ph type="title"/>
          </p:nvPr>
        </p:nvSpPr>
        <p:spPr/>
        <p:txBody>
          <a:bodyPr/>
          <a:lstStyle/>
          <a:p>
            <a:r>
              <a:rPr lang="cs-CZ" b="1" dirty="0"/>
              <a:t>2.3 Druhy potravy a jejich význam ve výživě</a:t>
            </a:r>
            <a:br>
              <a:rPr lang="cs-CZ" b="1" dirty="0"/>
            </a:br>
            <a:endParaRPr lang="cs-CZ" dirty="0"/>
          </a:p>
        </p:txBody>
      </p:sp>
      <p:sp>
        <p:nvSpPr>
          <p:cNvPr id="3" name="Zástupný symbol pro obsah 2">
            <a:extLst>
              <a:ext uri="{FF2B5EF4-FFF2-40B4-BE49-F238E27FC236}">
                <a16:creationId xmlns:a16="http://schemas.microsoft.com/office/drawing/2014/main" id="{69FF1654-ADAF-4B78-B63A-196D7EA63E77}"/>
              </a:ext>
            </a:extLst>
          </p:cNvPr>
          <p:cNvSpPr>
            <a:spLocks noGrp="1"/>
          </p:cNvSpPr>
          <p:nvPr>
            <p:ph idx="1"/>
          </p:nvPr>
        </p:nvSpPr>
        <p:spPr>
          <a:xfrm>
            <a:off x="147484" y="1515909"/>
            <a:ext cx="12044516" cy="5342091"/>
          </a:xfrm>
        </p:spPr>
        <p:txBody>
          <a:bodyPr>
            <a:normAutofit fontScale="47500" lnSpcReduction="20000"/>
          </a:bodyPr>
          <a:lstStyle/>
          <a:p>
            <a:pPr marL="0" indent="0">
              <a:buNone/>
            </a:pPr>
            <a:r>
              <a:rPr lang="cs-CZ" b="1" dirty="0"/>
              <a:t>Maso a masné výrobky</a:t>
            </a:r>
            <a:endParaRPr lang="cs-CZ" dirty="0"/>
          </a:p>
          <a:p>
            <a:r>
              <a:rPr lang="cs-CZ" dirty="0"/>
              <a:t>Maso je významným </a:t>
            </a:r>
            <a:r>
              <a:rPr lang="cs-CZ" b="1" dirty="0"/>
              <a:t>zdrojem </a:t>
            </a:r>
            <a:r>
              <a:rPr lang="cs-CZ" dirty="0"/>
              <a:t>bílkovin, tuku, vitaminu B</a:t>
            </a:r>
            <a:r>
              <a:rPr lang="cs-CZ" baseline="-25000" dirty="0"/>
              <a:t>12, </a:t>
            </a:r>
            <a:r>
              <a:rPr lang="cs-CZ" dirty="0"/>
              <a:t>draslíku, fosforu, hořčíků, železa, mědi a zinku. </a:t>
            </a:r>
          </a:p>
          <a:p>
            <a:r>
              <a:rPr lang="cs-CZ" dirty="0"/>
              <a:t>Složení masa závisí na poměru tuku a netučných částí, což určuje obsah energie i všech živin, které jsou v různých koncentracích v tuku a v libové části. </a:t>
            </a:r>
          </a:p>
          <a:p>
            <a:r>
              <a:rPr lang="cs-CZ" dirty="0"/>
              <a:t>Anorganické složky se vyskytuj nejvíce v libové části, proto je jejich obsah v tučném mase nižší. V tuku jsou přítomný vitaminy rozpustné v tucích a jejich obsah závisí na krmivu zvířete. Složení masa záleží na druhu zvířete, hmotnosti a způsoby jatečního zpracování. Velmi důležitá je vysoká biologická využitelnost anorganických živin obsažených v mase. </a:t>
            </a:r>
          </a:p>
          <a:p>
            <a:r>
              <a:rPr lang="cs-CZ" b="1" dirty="0"/>
              <a:t>Hovězí maso má trojnásobně vyšší obsah železa než vepřové</a:t>
            </a:r>
            <a:r>
              <a:rPr lang="cs-CZ" dirty="0"/>
              <a:t>. </a:t>
            </a:r>
          </a:p>
          <a:p>
            <a:r>
              <a:rPr lang="cs-CZ" dirty="0"/>
              <a:t>Drůbeží a králičí maso má nízký obsah tuků. Ty jsou nejčastěji uloženy v podkoží, proto se pro nižší příjem tuků doporučuje požití bez kůže. </a:t>
            </a:r>
          </a:p>
          <a:p>
            <a:r>
              <a:rPr lang="cs-CZ" dirty="0"/>
              <a:t>Vnitřnosti zvířat jsou bohatým zdrojem minerálních látek, vitaminu, ale obsahují mnoho nasycených tuků a cholesterolu. </a:t>
            </a:r>
          </a:p>
          <a:p>
            <a:r>
              <a:rPr lang="cs-CZ" b="1" dirty="0"/>
              <a:t>Výrobky z masa</a:t>
            </a:r>
            <a:r>
              <a:rPr lang="cs-CZ" dirty="0"/>
              <a:t> mohou být tepelně zpracované či nezpracované, uzené, v polotovarech či konzervách. Řada z nich je z výživového hlediska nevhodná pro vysoký podíl tuku a obsah soli. Velká konkurence obchodních řetězců a tlak spotřebitelů na co nejnižší cenu vede k nahrazování masa separáty (strojně oddělené maso), kůžemi a rostlinnými bílkovinami, zejména sójou.</a:t>
            </a:r>
          </a:p>
          <a:p>
            <a:r>
              <a:rPr lang="cs-CZ" dirty="0">
                <a:solidFill>
                  <a:srgbClr val="0070C0"/>
                </a:solidFill>
              </a:rPr>
              <a:t>Maso je zdrojem jakých živin?</a:t>
            </a:r>
          </a:p>
          <a:p>
            <a:r>
              <a:rPr lang="cs-CZ" dirty="0">
                <a:solidFill>
                  <a:srgbClr val="0070C0"/>
                </a:solidFill>
              </a:rPr>
              <a:t>Které maso se doporučuje konzumovat nejčastěji? </a:t>
            </a:r>
          </a:p>
          <a:p>
            <a:r>
              <a:rPr lang="cs-CZ" dirty="0">
                <a:solidFill>
                  <a:srgbClr val="0070C0"/>
                </a:solidFill>
              </a:rPr>
              <a:t>Kolikrát týdně se má maso zařazovat? </a:t>
            </a:r>
          </a:p>
          <a:p>
            <a:pPr marL="0" indent="0">
              <a:buNone/>
            </a:pPr>
            <a:r>
              <a:rPr lang="cs-CZ" dirty="0"/>
              <a:t> </a:t>
            </a:r>
          </a:p>
          <a:p>
            <a:pPr marL="0" indent="0">
              <a:buNone/>
            </a:pPr>
            <a:r>
              <a:rPr lang="cs-CZ" b="1" dirty="0"/>
              <a:t>Ryby</a:t>
            </a:r>
            <a:endParaRPr lang="cs-CZ" dirty="0"/>
          </a:p>
          <a:p>
            <a:r>
              <a:rPr lang="cs-CZ" dirty="0"/>
              <a:t>Ryby patří ke kvalitním zdrojům bílkovin a některých podobných minerálů, jako u masa. Ryby s bílým masem (pstruh, štika, candát, lín apod.) obsahují velmi nízký obsah tuku. Jejich maso se skládá především ze svalů s tenkou obálkou pojivové tkáně. Tučné ryby mají tmavší maso (sleď, makrela, pstruh i sardinka) a jsou zdrojem nenasycených mastných kyselin. Rybí játra a tučné maso mají významné množství vitaminu A </a:t>
            </a:r>
            <a:r>
              <a:rPr lang="cs-CZ" dirty="0" err="1"/>
              <a:t>a</a:t>
            </a:r>
            <a:r>
              <a:rPr lang="cs-CZ" dirty="0"/>
              <a:t> D. Ryby s malými kostmi v konzervách přispívají k dodávce vápníku. </a:t>
            </a:r>
          </a:p>
          <a:p>
            <a:r>
              <a:rPr lang="cs-CZ" dirty="0">
                <a:solidFill>
                  <a:srgbClr val="0070C0"/>
                </a:solidFill>
              </a:rPr>
              <a:t>Kolikrát týdně se mají ryby zařazovat do stravy? </a:t>
            </a:r>
          </a:p>
          <a:p>
            <a:r>
              <a:rPr lang="cs-CZ" dirty="0">
                <a:solidFill>
                  <a:srgbClr val="0070C0"/>
                </a:solidFill>
              </a:rPr>
              <a:t>Jaká je jejich nejvhodnější úprava?</a:t>
            </a:r>
          </a:p>
          <a:p>
            <a:r>
              <a:rPr lang="cs-CZ" dirty="0">
                <a:solidFill>
                  <a:srgbClr val="0070C0"/>
                </a:solidFill>
              </a:rPr>
              <a:t>Jaké jsou další zdroje jódu? </a:t>
            </a:r>
          </a:p>
          <a:p>
            <a:endParaRPr lang="cs-CZ" dirty="0"/>
          </a:p>
        </p:txBody>
      </p:sp>
    </p:spTree>
    <p:extLst>
      <p:ext uri="{BB962C8B-B14F-4D97-AF65-F5344CB8AC3E}">
        <p14:creationId xmlns:p14="http://schemas.microsoft.com/office/powerpoint/2010/main" val="117150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00849-099C-41D7-8AC2-37BF7297788D}"/>
              </a:ext>
            </a:extLst>
          </p:cNvPr>
          <p:cNvSpPr>
            <a:spLocks noGrp="1"/>
          </p:cNvSpPr>
          <p:nvPr>
            <p:ph type="title"/>
          </p:nvPr>
        </p:nvSpPr>
        <p:spPr/>
        <p:txBody>
          <a:bodyPr/>
          <a:lstStyle/>
          <a:p>
            <a:r>
              <a:rPr lang="cs-CZ" b="1" dirty="0"/>
              <a:t>Mléko a mléčné výrobky</a:t>
            </a:r>
            <a:br>
              <a:rPr lang="cs-CZ" dirty="0"/>
            </a:br>
            <a:endParaRPr lang="cs-CZ" dirty="0"/>
          </a:p>
        </p:txBody>
      </p:sp>
      <p:sp>
        <p:nvSpPr>
          <p:cNvPr id="3" name="Zástupný symbol pro obsah 2">
            <a:extLst>
              <a:ext uri="{FF2B5EF4-FFF2-40B4-BE49-F238E27FC236}">
                <a16:creationId xmlns:a16="http://schemas.microsoft.com/office/drawing/2014/main" id="{B9BABC80-456C-4B45-A024-85E4393E9CB1}"/>
              </a:ext>
            </a:extLst>
          </p:cNvPr>
          <p:cNvSpPr>
            <a:spLocks noGrp="1"/>
          </p:cNvSpPr>
          <p:nvPr>
            <p:ph idx="1"/>
          </p:nvPr>
        </p:nvSpPr>
        <p:spPr>
          <a:xfrm>
            <a:off x="0" y="1071418"/>
            <a:ext cx="12191999" cy="5786582"/>
          </a:xfrm>
        </p:spPr>
        <p:txBody>
          <a:bodyPr>
            <a:normAutofit fontScale="55000" lnSpcReduction="20000"/>
          </a:bodyPr>
          <a:lstStyle/>
          <a:p>
            <a:pPr marL="0" indent="0">
              <a:buNone/>
            </a:pPr>
            <a:r>
              <a:rPr lang="cs-CZ" dirty="0"/>
              <a:t>Mléko obsahuje všechny živiny potřebné pro růst daného druhu. </a:t>
            </a:r>
          </a:p>
          <a:p>
            <a:r>
              <a:rPr lang="cs-CZ" dirty="0"/>
              <a:t>mléčné bílkoviny: </a:t>
            </a:r>
            <a:r>
              <a:rPr lang="cs-CZ" b="1" dirty="0"/>
              <a:t>kasein</a:t>
            </a:r>
            <a:r>
              <a:rPr lang="cs-CZ" dirty="0"/>
              <a:t>, </a:t>
            </a:r>
            <a:r>
              <a:rPr lang="cs-CZ" b="1" dirty="0"/>
              <a:t>laktalbumin</a:t>
            </a:r>
            <a:r>
              <a:rPr lang="cs-CZ" dirty="0"/>
              <a:t> a </a:t>
            </a:r>
            <a:r>
              <a:rPr lang="cs-CZ" b="1" dirty="0"/>
              <a:t>imunoglobuliny</a:t>
            </a:r>
            <a:r>
              <a:rPr lang="cs-CZ" dirty="0"/>
              <a:t>. </a:t>
            </a:r>
          </a:p>
          <a:p>
            <a:r>
              <a:rPr lang="cs-CZ" dirty="0"/>
              <a:t>mléčný cukr: </a:t>
            </a:r>
            <a:r>
              <a:rPr lang="cs-CZ" b="1" dirty="0"/>
              <a:t>laktóza</a:t>
            </a:r>
          </a:p>
          <a:p>
            <a:r>
              <a:rPr lang="cs-CZ" b="1" dirty="0"/>
              <a:t>vitaminy</a:t>
            </a:r>
            <a:r>
              <a:rPr lang="cs-CZ" dirty="0"/>
              <a:t> rozpustné v tucích (stabilní množství) i ve vodě (závisí na zpracování, skladování, typu přijetí) </a:t>
            </a:r>
          </a:p>
          <a:p>
            <a:r>
              <a:rPr lang="cs-CZ" b="1" dirty="0"/>
              <a:t>vápník: </a:t>
            </a:r>
            <a:r>
              <a:rPr lang="cs-CZ" dirty="0"/>
              <a:t>mléko a mléčné výrobky jsou zdrojem 60 % vápníku z potravy, fosforu, draslíku a hořčíku. </a:t>
            </a:r>
          </a:p>
          <a:p>
            <a:r>
              <a:rPr lang="cs-CZ" dirty="0"/>
              <a:t>Čerstvé mléko není trvanlivé, proto se vyvinuly průběžně různé způsoby jeho zpracování</a:t>
            </a:r>
          </a:p>
          <a:p>
            <a:r>
              <a:rPr lang="cs-CZ" b="1" dirty="0">
                <a:solidFill>
                  <a:srgbClr val="0070C0"/>
                </a:solidFill>
              </a:rPr>
              <a:t>Co je to UHT ?  Může nepřevařené mléko obsahovat virus klíšťové encefalitidy?</a:t>
            </a:r>
          </a:p>
          <a:p>
            <a:pPr marL="0" indent="0">
              <a:buNone/>
            </a:pPr>
            <a:r>
              <a:rPr lang="cs-CZ" b="1" dirty="0"/>
              <a:t>Sýry</a:t>
            </a:r>
            <a:r>
              <a:rPr lang="cs-CZ" dirty="0"/>
              <a:t> jsou vynikajícím zdrojem bílkovin, dobře využitelného </a:t>
            </a:r>
            <a:r>
              <a:rPr lang="cs-CZ" dirty="0" err="1"/>
              <a:t>Ca,Mg</a:t>
            </a:r>
            <a:r>
              <a:rPr lang="cs-CZ" dirty="0"/>
              <a:t>, Zn aj. minerálů, vitaminů A, D, E a B. </a:t>
            </a:r>
          </a:p>
          <a:p>
            <a:r>
              <a:rPr lang="cs-CZ" dirty="0"/>
              <a:t>Sýr se vyrábí ze sýřeniny, což je pevná hmota, která vzniká spolu se syrovátkou při srážení mléka pomocí syřidlových enzymů a dalších přísad. </a:t>
            </a:r>
            <a:endParaRPr lang="cs-CZ" dirty="0">
              <a:solidFill>
                <a:srgbClr val="0070C0"/>
              </a:solidFill>
            </a:endParaRPr>
          </a:p>
          <a:p>
            <a:r>
              <a:rPr lang="cs-CZ" b="1" dirty="0">
                <a:solidFill>
                  <a:srgbClr val="0070C0"/>
                </a:solidFill>
              </a:rPr>
              <a:t>K čemu je syřidlo?</a:t>
            </a:r>
          </a:p>
          <a:p>
            <a:pPr marL="0" indent="0">
              <a:buNone/>
            </a:pPr>
            <a:r>
              <a:rPr lang="cs-CZ" dirty="0"/>
              <a:t>Složení sýrů je velmi rozdílné, a to i u jednoho druhu. </a:t>
            </a:r>
          </a:p>
          <a:p>
            <a:r>
              <a:rPr lang="cs-CZ" dirty="0"/>
              <a:t>tvrdé sýry: například sýry typu eidam, ementál, </a:t>
            </a:r>
            <a:r>
              <a:rPr lang="cs-CZ" dirty="0">
                <a:solidFill>
                  <a:srgbClr val="0070C0"/>
                </a:solidFill>
              </a:rPr>
              <a:t>další typy: </a:t>
            </a:r>
          </a:p>
          <a:p>
            <a:r>
              <a:rPr lang="cs-CZ" dirty="0"/>
              <a:t>měkké sýry mohou být čerstvé nebo zrající. </a:t>
            </a:r>
            <a:r>
              <a:rPr lang="cs-CZ" dirty="0">
                <a:solidFill>
                  <a:srgbClr val="0070C0"/>
                </a:solidFill>
              </a:rPr>
              <a:t>Například: </a:t>
            </a:r>
          </a:p>
          <a:p>
            <a:r>
              <a:rPr lang="cs-CZ" dirty="0"/>
              <a:t>plísňové sýry mohou mít plíseň na povrchu, v těstě, nebo na povrchu i v těstě. </a:t>
            </a:r>
            <a:r>
              <a:rPr lang="cs-CZ" dirty="0">
                <a:solidFill>
                  <a:srgbClr val="0070C0"/>
                </a:solidFill>
              </a:rPr>
              <a:t>Například: </a:t>
            </a:r>
          </a:p>
          <a:p>
            <a:r>
              <a:rPr lang="cs-CZ" dirty="0"/>
              <a:t>tavené sýry se používají tavicí soli, které snižují využitelnost vápníku a zvyšují obsah sodíku. Co obsahují tavicí soli ? </a:t>
            </a:r>
            <a:r>
              <a:rPr lang="cs-CZ" dirty="0">
                <a:solidFill>
                  <a:srgbClr val="0070C0"/>
                </a:solidFill>
              </a:rPr>
              <a:t>Proč snižují využitelnost Ca? </a:t>
            </a:r>
          </a:p>
          <a:p>
            <a:pPr marL="0" indent="0">
              <a:buNone/>
            </a:pPr>
            <a:r>
              <a:rPr lang="cs-CZ" b="1" dirty="0"/>
              <a:t>Fermentované mléčné výrobky</a:t>
            </a:r>
            <a:r>
              <a:rPr lang="cs-CZ" dirty="0"/>
              <a:t> se vyrábí fermentací (rozkladem) mléka pomocí laktobacilů. Fermentací se z laktózy tvoří kyselina mléčná, proto kysané mléčné výrobky mohou jíst i lidé nesnášející laktózu. Kysané mléčné výrobky obsahují všechny živiny, které jsou v mléce. Bílkoviny i tuky jsou z nich lépe stravitelné. </a:t>
            </a:r>
          </a:p>
          <a:p>
            <a:pPr marL="0" indent="0">
              <a:buNone/>
            </a:pPr>
            <a:r>
              <a:rPr lang="cs-CZ" b="1" dirty="0">
                <a:solidFill>
                  <a:srgbClr val="0070C0"/>
                </a:solidFill>
              </a:rPr>
              <a:t>Proč jsou lépe stravitelné fermentované mléčné výrobky?</a:t>
            </a:r>
          </a:p>
          <a:p>
            <a:pPr marL="0" indent="0">
              <a:buNone/>
            </a:pPr>
            <a:r>
              <a:rPr lang="cs-CZ" b="1" dirty="0">
                <a:solidFill>
                  <a:srgbClr val="0070C0"/>
                </a:solidFill>
              </a:rPr>
              <a:t> Jaký je rozdíl podmáslí – acidofilní mléko- kefír</a:t>
            </a:r>
            <a:endParaRPr lang="cs-CZ" dirty="0">
              <a:solidFill>
                <a:srgbClr val="0070C0"/>
              </a:solidFill>
            </a:endParaRPr>
          </a:p>
          <a:p>
            <a:pPr marL="0" indent="0">
              <a:buNone/>
            </a:pPr>
            <a:endParaRPr lang="cs-CZ" dirty="0"/>
          </a:p>
          <a:p>
            <a:endParaRPr lang="cs-CZ" dirty="0"/>
          </a:p>
        </p:txBody>
      </p:sp>
      <p:pic>
        <p:nvPicPr>
          <p:cNvPr id="5" name="Obrázek 4">
            <a:extLst>
              <a:ext uri="{FF2B5EF4-FFF2-40B4-BE49-F238E27FC236}">
                <a16:creationId xmlns:a16="http://schemas.microsoft.com/office/drawing/2014/main" id="{3A3E0D57-8A60-661E-EBE6-D637344FB9C4}"/>
              </a:ext>
            </a:extLst>
          </p:cNvPr>
          <p:cNvPicPr>
            <a:picLocks noChangeAspect="1"/>
          </p:cNvPicPr>
          <p:nvPr/>
        </p:nvPicPr>
        <p:blipFill>
          <a:blip r:embed="rId2">
            <a:extLst>
              <a:ext uri="{28A0092B-C50C-407E-A947-70E740481C1C}">
                <a14:useLocalDpi xmlns:a14="http://schemas.microsoft.com/office/drawing/2010/main" val="0"/>
              </a:ext>
            </a:extLst>
          </a:blip>
          <a:srcRect l="17053" t="19171" r="18818" b="18777"/>
          <a:stretch/>
        </p:blipFill>
        <p:spPr>
          <a:xfrm>
            <a:off x="10000343" y="3572088"/>
            <a:ext cx="1843314" cy="1335979"/>
          </a:xfrm>
          <a:prstGeom prst="rect">
            <a:avLst/>
          </a:prstGeom>
        </p:spPr>
      </p:pic>
      <p:pic>
        <p:nvPicPr>
          <p:cNvPr id="7" name="Obrázek 6">
            <a:extLst>
              <a:ext uri="{FF2B5EF4-FFF2-40B4-BE49-F238E27FC236}">
                <a16:creationId xmlns:a16="http://schemas.microsoft.com/office/drawing/2014/main" id="{B6344B0B-E4B2-DAC3-AE23-09D103094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71" y="3640620"/>
            <a:ext cx="1683430" cy="1267447"/>
          </a:xfrm>
          <a:prstGeom prst="rect">
            <a:avLst/>
          </a:prstGeom>
        </p:spPr>
      </p:pic>
      <p:pic>
        <p:nvPicPr>
          <p:cNvPr id="9" name="Obrázek 8">
            <a:extLst>
              <a:ext uri="{FF2B5EF4-FFF2-40B4-BE49-F238E27FC236}">
                <a16:creationId xmlns:a16="http://schemas.microsoft.com/office/drawing/2014/main" id="{125443B4-6C22-E07A-DA89-4425A4F52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372" y="15591"/>
            <a:ext cx="3614056" cy="2710542"/>
          </a:xfrm>
          <a:prstGeom prst="rect">
            <a:avLst/>
          </a:prstGeom>
        </p:spPr>
      </p:pic>
      <p:pic>
        <p:nvPicPr>
          <p:cNvPr id="11" name="Obrázek 10">
            <a:extLst>
              <a:ext uri="{FF2B5EF4-FFF2-40B4-BE49-F238E27FC236}">
                <a16:creationId xmlns:a16="http://schemas.microsoft.com/office/drawing/2014/main" id="{14C938A1-E295-8C39-8924-0F696CE31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4312" y="5754022"/>
            <a:ext cx="1469345" cy="977782"/>
          </a:xfrm>
          <a:prstGeom prst="rect">
            <a:avLst/>
          </a:prstGeom>
        </p:spPr>
      </p:pic>
    </p:spTree>
    <p:extLst>
      <p:ext uri="{BB962C8B-B14F-4D97-AF65-F5344CB8AC3E}">
        <p14:creationId xmlns:p14="http://schemas.microsoft.com/office/powerpoint/2010/main" val="17832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9EC19-30CA-4EFB-B950-BDC1BD38E289}"/>
              </a:ext>
            </a:extLst>
          </p:cNvPr>
          <p:cNvSpPr>
            <a:spLocks noGrp="1"/>
          </p:cNvSpPr>
          <p:nvPr>
            <p:ph type="title"/>
          </p:nvPr>
        </p:nvSpPr>
        <p:spPr/>
        <p:txBody>
          <a:bodyPr/>
          <a:lstStyle/>
          <a:p>
            <a:r>
              <a:rPr lang="cs-CZ" b="1" dirty="0"/>
              <a:t>Vejce</a:t>
            </a:r>
            <a:br>
              <a:rPr lang="cs-CZ" dirty="0"/>
            </a:br>
            <a:endParaRPr lang="cs-CZ" dirty="0"/>
          </a:p>
        </p:txBody>
      </p:sp>
      <p:sp>
        <p:nvSpPr>
          <p:cNvPr id="3" name="Zástupný symbol pro obsah 2">
            <a:extLst>
              <a:ext uri="{FF2B5EF4-FFF2-40B4-BE49-F238E27FC236}">
                <a16:creationId xmlns:a16="http://schemas.microsoft.com/office/drawing/2014/main" id="{25202D1F-B810-4ABA-B224-0CD74F8FBE11}"/>
              </a:ext>
            </a:extLst>
          </p:cNvPr>
          <p:cNvSpPr>
            <a:spLocks noGrp="1"/>
          </p:cNvSpPr>
          <p:nvPr>
            <p:ph idx="1"/>
          </p:nvPr>
        </p:nvSpPr>
        <p:spPr>
          <a:xfrm>
            <a:off x="275303" y="1366684"/>
            <a:ext cx="11798710" cy="5368413"/>
          </a:xfrm>
        </p:spPr>
        <p:txBody>
          <a:bodyPr>
            <a:normAutofit/>
          </a:bodyPr>
          <a:lstStyle/>
          <a:p>
            <a:r>
              <a:rPr lang="cs-CZ" dirty="0"/>
              <a:t>Vejce má vysoký obsah živin, aby zabezpečilo vývoj zárodku. </a:t>
            </a:r>
          </a:p>
          <a:p>
            <a:r>
              <a:rPr lang="cs-CZ" dirty="0"/>
              <a:t>Vaječný žloutek je bohatý na fosfolipidy s vysokým obsahem polynenasycených mastných kyselin a cholesterolu. </a:t>
            </a:r>
          </a:p>
          <a:p>
            <a:r>
              <a:rPr lang="cs-CZ" dirty="0"/>
              <a:t>Bílek obsahuje avidin- bílkovinu, který váže biotin- vit B7- do formy, která je pro člověka nevyužitelná. </a:t>
            </a:r>
          </a:p>
          <a:p>
            <a:r>
              <a:rPr lang="cs-CZ" sz="2400" dirty="0">
                <a:solidFill>
                  <a:srgbClr val="0070C0"/>
                </a:solidFill>
              </a:rPr>
              <a:t>Jaká část vejce je dovolena konzumovat při antihistaminové dietě? </a:t>
            </a:r>
          </a:p>
          <a:p>
            <a:r>
              <a:rPr lang="cs-CZ" sz="2400" dirty="0">
                <a:solidFill>
                  <a:srgbClr val="0070C0"/>
                </a:solidFill>
              </a:rPr>
              <a:t>……………………………………………………………………………………………………….</a:t>
            </a:r>
          </a:p>
          <a:p>
            <a:r>
              <a:rPr lang="cs-CZ" sz="2400" dirty="0">
                <a:solidFill>
                  <a:srgbClr val="0070C0"/>
                </a:solidFill>
              </a:rPr>
              <a:t>Jak je omezena konzumace vajec při </a:t>
            </a:r>
            <a:r>
              <a:rPr lang="cs-CZ" sz="2400" dirty="0" err="1">
                <a:solidFill>
                  <a:srgbClr val="0070C0"/>
                </a:solidFill>
              </a:rPr>
              <a:t>antisklerotické</a:t>
            </a:r>
            <a:r>
              <a:rPr lang="cs-CZ" sz="2400" dirty="0">
                <a:solidFill>
                  <a:srgbClr val="0070C0"/>
                </a:solidFill>
              </a:rPr>
              <a:t> dietě?</a:t>
            </a:r>
          </a:p>
          <a:p>
            <a:r>
              <a:rPr lang="cs-CZ" sz="2400" dirty="0">
                <a:solidFill>
                  <a:srgbClr val="0070C0"/>
                </a:solidFill>
              </a:rPr>
              <a:t>………………………………………………………………………………………..</a:t>
            </a:r>
          </a:p>
        </p:txBody>
      </p:sp>
      <p:pic>
        <p:nvPicPr>
          <p:cNvPr id="5" name="Obrázek 4">
            <a:extLst>
              <a:ext uri="{FF2B5EF4-FFF2-40B4-BE49-F238E27FC236}">
                <a16:creationId xmlns:a16="http://schemas.microsoft.com/office/drawing/2014/main" id="{9EBD598F-4A78-A285-FC88-4C77EBB5E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829" y="4515891"/>
            <a:ext cx="3962868" cy="2219206"/>
          </a:xfrm>
          <a:prstGeom prst="rect">
            <a:avLst/>
          </a:prstGeom>
        </p:spPr>
      </p:pic>
    </p:spTree>
    <p:extLst>
      <p:ext uri="{BB962C8B-B14F-4D97-AF65-F5344CB8AC3E}">
        <p14:creationId xmlns:p14="http://schemas.microsoft.com/office/powerpoint/2010/main" val="294672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A9F06-6175-4486-9199-ADEEC70E269B}"/>
              </a:ext>
            </a:extLst>
          </p:cNvPr>
          <p:cNvSpPr>
            <a:spLocks noGrp="1"/>
          </p:cNvSpPr>
          <p:nvPr>
            <p:ph type="title"/>
          </p:nvPr>
        </p:nvSpPr>
        <p:spPr>
          <a:xfrm>
            <a:off x="353959" y="-1"/>
            <a:ext cx="10999839" cy="1325563"/>
          </a:xfrm>
        </p:spPr>
        <p:txBody>
          <a:bodyPr/>
          <a:lstStyle/>
          <a:p>
            <a:r>
              <a:rPr lang="cs-CZ" b="1" dirty="0"/>
              <a:t>Obiloviny a výrobky z obilovin</a:t>
            </a:r>
            <a:br>
              <a:rPr lang="cs-CZ" dirty="0"/>
            </a:br>
            <a:endParaRPr lang="cs-CZ" dirty="0"/>
          </a:p>
        </p:txBody>
      </p:sp>
      <p:sp>
        <p:nvSpPr>
          <p:cNvPr id="3" name="Zástupný symbol pro obsah 2">
            <a:extLst>
              <a:ext uri="{FF2B5EF4-FFF2-40B4-BE49-F238E27FC236}">
                <a16:creationId xmlns:a16="http://schemas.microsoft.com/office/drawing/2014/main" id="{A52DF53A-4F28-46BC-9051-BDC17D022957}"/>
              </a:ext>
            </a:extLst>
          </p:cNvPr>
          <p:cNvSpPr>
            <a:spLocks noGrp="1"/>
          </p:cNvSpPr>
          <p:nvPr>
            <p:ph idx="1"/>
          </p:nvPr>
        </p:nvSpPr>
        <p:spPr>
          <a:xfrm>
            <a:off x="1" y="729673"/>
            <a:ext cx="12192000" cy="6128327"/>
          </a:xfrm>
        </p:spPr>
        <p:txBody>
          <a:bodyPr>
            <a:normAutofit fontScale="47500" lnSpcReduction="20000"/>
          </a:bodyPr>
          <a:lstStyle/>
          <a:p>
            <a:pPr marL="0" indent="0">
              <a:buNone/>
            </a:pPr>
            <a:r>
              <a:rPr lang="cs-CZ" dirty="0"/>
              <a:t>přední místo ve výživě -  podstatným zdrojem energie většiny lidí na světě. </a:t>
            </a:r>
          </a:p>
          <a:p>
            <a:pPr marL="0" indent="0">
              <a:buNone/>
            </a:pPr>
            <a:r>
              <a:rPr lang="cs-CZ" dirty="0"/>
              <a:t>Ve světě je nejvyšší spotřeba </a:t>
            </a:r>
            <a:r>
              <a:rPr lang="cs-CZ" b="1" dirty="0"/>
              <a:t>rýže</a:t>
            </a:r>
            <a:r>
              <a:rPr lang="cs-CZ" dirty="0"/>
              <a:t> a </a:t>
            </a:r>
            <a:r>
              <a:rPr lang="cs-CZ" b="1" dirty="0"/>
              <a:t>pšenice</a:t>
            </a:r>
            <a:r>
              <a:rPr lang="cs-CZ" dirty="0"/>
              <a:t>, v některých krajinách je to rýže nebo </a:t>
            </a:r>
            <a:r>
              <a:rPr lang="cs-CZ" b="1" dirty="0"/>
              <a:t>kukuřice</a:t>
            </a:r>
            <a:r>
              <a:rPr lang="cs-CZ" dirty="0"/>
              <a:t>. </a:t>
            </a:r>
          </a:p>
          <a:p>
            <a:pPr marL="0" indent="0">
              <a:buNone/>
            </a:pPr>
            <a:r>
              <a:rPr lang="cs-CZ" dirty="0"/>
              <a:t>V menší míře se používá </a:t>
            </a:r>
            <a:r>
              <a:rPr lang="cs-CZ" b="1" dirty="0"/>
              <a:t>ječmen</a:t>
            </a:r>
            <a:r>
              <a:rPr lang="cs-CZ" dirty="0"/>
              <a:t>, </a:t>
            </a:r>
            <a:r>
              <a:rPr lang="cs-CZ" b="1" dirty="0"/>
              <a:t>oves</a:t>
            </a:r>
            <a:r>
              <a:rPr lang="cs-CZ" dirty="0"/>
              <a:t>, </a:t>
            </a:r>
            <a:r>
              <a:rPr lang="cs-CZ" b="1" dirty="0"/>
              <a:t>pohanka</a:t>
            </a:r>
            <a:r>
              <a:rPr lang="cs-CZ" dirty="0"/>
              <a:t>,</a:t>
            </a:r>
            <a:r>
              <a:rPr lang="cs-CZ" b="1" dirty="0"/>
              <a:t> žito</a:t>
            </a:r>
            <a:r>
              <a:rPr lang="cs-CZ" dirty="0"/>
              <a:t> i </a:t>
            </a:r>
            <a:r>
              <a:rPr lang="cs-CZ" b="1" dirty="0"/>
              <a:t>proso</a:t>
            </a:r>
            <a:r>
              <a:rPr lang="cs-CZ" dirty="0"/>
              <a:t>. </a:t>
            </a:r>
          </a:p>
          <a:p>
            <a:pPr marL="0" indent="0">
              <a:buNone/>
            </a:pPr>
            <a:r>
              <a:rPr lang="cs-CZ" dirty="0"/>
              <a:t>V rozvinutých zemích 30 % denního příjmu energie a 25 % bílkovin. </a:t>
            </a:r>
          </a:p>
          <a:p>
            <a:pPr marL="0" indent="0">
              <a:buNone/>
            </a:pPr>
            <a:r>
              <a:rPr lang="cs-CZ" dirty="0"/>
              <a:t>Všechny obiloviny mají přibližně stejnou výživovou hodnotu. </a:t>
            </a:r>
          </a:p>
          <a:p>
            <a:pPr marL="0" indent="0">
              <a:buNone/>
            </a:pPr>
            <a:r>
              <a:rPr lang="cs-CZ" dirty="0"/>
              <a:t>Typicky obsahují 7-14 % bílkovin, až 75% cukrů a 2-7 % tuků. Bílkovina obilovin je ve srovnání s bílkovinami živočišnými méně hodnotná.</a:t>
            </a:r>
          </a:p>
          <a:p>
            <a:pPr marL="0" indent="0">
              <a:buNone/>
            </a:pPr>
            <a:r>
              <a:rPr lang="cs-CZ" dirty="0"/>
              <a:t>Obiloviny, zejména celozrnné, významně přispívají k příjmu vlákniny, draslíku, vápníku, hořčíku, železa, zinku, selenu a většiny vitaminů B. </a:t>
            </a:r>
          </a:p>
          <a:p>
            <a:pPr marL="0" indent="0">
              <a:buNone/>
            </a:pPr>
            <a:r>
              <a:rPr lang="cs-CZ" dirty="0"/>
              <a:t>Obsahují malá množství řady dalších stopových prvků. </a:t>
            </a:r>
          </a:p>
          <a:p>
            <a:pPr marL="0" indent="0">
              <a:buNone/>
            </a:pPr>
            <a:r>
              <a:rPr lang="cs-CZ" dirty="0"/>
              <a:t>Z vitaminů rozpustných v tucích obsahují pouze </a:t>
            </a:r>
            <a:r>
              <a:rPr lang="cs-CZ" b="1" dirty="0"/>
              <a:t>vitamin E</a:t>
            </a:r>
            <a:r>
              <a:rPr lang="cs-CZ" dirty="0"/>
              <a:t>. </a:t>
            </a:r>
          </a:p>
          <a:p>
            <a:pPr marL="0" indent="0">
              <a:buNone/>
            </a:pPr>
            <a:r>
              <a:rPr lang="cs-CZ" dirty="0"/>
              <a:t>Pokud jsou obiloviny naklíčené, obsahují </a:t>
            </a:r>
            <a:r>
              <a:rPr lang="cs-CZ" b="1" dirty="0"/>
              <a:t>vitamin C</a:t>
            </a:r>
            <a:r>
              <a:rPr lang="cs-CZ" dirty="0"/>
              <a:t>. </a:t>
            </a:r>
          </a:p>
          <a:p>
            <a:pPr marL="0" indent="0">
              <a:buNone/>
            </a:pPr>
            <a:r>
              <a:rPr lang="cs-CZ" b="1" dirty="0"/>
              <a:t>Pšenice </a:t>
            </a:r>
            <a:r>
              <a:rPr lang="cs-CZ" dirty="0"/>
              <a:t>patří k základní a nejdůležitější obilovině. Rozdělujeme ji podle barvy na bílou, žlutou a červenou, dále podle obsahu a jakosti lepku.</a:t>
            </a:r>
          </a:p>
          <a:p>
            <a:pPr marL="0" indent="0">
              <a:buNone/>
            </a:pPr>
            <a:r>
              <a:rPr lang="cs-CZ" dirty="0"/>
              <a:t>Lepek se skládá ze směsi více bílkovin - nejvíce </a:t>
            </a:r>
            <a:r>
              <a:rPr lang="cs-CZ" b="1" dirty="0"/>
              <a:t>gliadin (70 %)</a:t>
            </a:r>
            <a:r>
              <a:rPr lang="cs-CZ" dirty="0"/>
              <a:t> a </a:t>
            </a:r>
            <a:r>
              <a:rPr lang="cs-CZ" b="1" dirty="0"/>
              <a:t>gluten (25 %)</a:t>
            </a:r>
            <a:r>
              <a:rPr lang="cs-CZ" dirty="0"/>
              <a:t>. Vzájemný poměr těchto bílkovin určuje pečivové vlastnosti lepku.</a:t>
            </a:r>
          </a:p>
          <a:p>
            <a:pPr marL="0" indent="0">
              <a:buNone/>
            </a:pPr>
            <a:r>
              <a:rPr lang="cs-CZ" dirty="0"/>
              <a:t>Z pšenice se vyrábí krupice a mouka, která se používá pro přípravu bílého pečiva a těstovin.</a:t>
            </a:r>
          </a:p>
          <a:p>
            <a:pPr marL="0" indent="0">
              <a:buNone/>
            </a:pPr>
            <a:r>
              <a:rPr lang="cs-CZ" b="1" dirty="0"/>
              <a:t>Ječmen </a:t>
            </a:r>
            <a:r>
              <a:rPr lang="cs-CZ" dirty="0"/>
              <a:t>patří mezi nejstarší zemědělské plodiny. Používá ke krmným účelům. Vysokou výživovou hodnotu má naklíčený ječmen (slad). Nejkvalitnější část produkce slouží k výrobě sladu, který obsahuje vitaminy skupiny B a vitamin E a je základní surovinu pro výrobu piva. Ječmen se využívá pro výrobu krup, mouky, vloček i ječmenné kávy. </a:t>
            </a:r>
          </a:p>
          <a:p>
            <a:pPr marL="0" indent="0">
              <a:buNone/>
            </a:pPr>
            <a:r>
              <a:rPr lang="cs-CZ" b="1" dirty="0"/>
              <a:t>Oves </a:t>
            </a:r>
            <a:r>
              <a:rPr lang="cs-CZ" dirty="0"/>
              <a:t>je ze všech obilovin nejbohatší na živiny. Obsahuje přibližně 2x více tuků než pšenice, více bílkovin i cukrů. Krmivo pro zvířata, pro výrobu krupice, ovesné rýže a ovesných vloček. Obsahuje lepek.</a:t>
            </a:r>
          </a:p>
          <a:p>
            <a:pPr marL="0" indent="0">
              <a:buNone/>
            </a:pPr>
            <a:r>
              <a:rPr lang="cs-CZ" b="1" dirty="0"/>
              <a:t>Žito </a:t>
            </a:r>
            <a:r>
              <a:rPr lang="cs-CZ" dirty="0"/>
              <a:t>má podobné složení jako pšenice, obsahuje lepek. Využívá se v potravinářském průmyslu k výrobě žitného chleba, perníku, piva ap. </a:t>
            </a:r>
          </a:p>
          <a:p>
            <a:pPr marL="0" indent="0">
              <a:buNone/>
            </a:pPr>
            <a:r>
              <a:rPr lang="cs-CZ" b="1" dirty="0"/>
              <a:t>Kukuřice </a:t>
            </a:r>
            <a:r>
              <a:rPr lang="cs-CZ" dirty="0"/>
              <a:t>krmná, potravinářská, energeticky  velmi hodnotná. Používá se na výrobu mouky, chleba, vloček, škrobu, glukózy a jiných poživatin. </a:t>
            </a:r>
            <a:r>
              <a:rPr lang="cs-CZ" b="1" dirty="0"/>
              <a:t>Bezlepkové produkty.</a:t>
            </a:r>
          </a:p>
          <a:p>
            <a:pPr marL="0" indent="0">
              <a:buNone/>
            </a:pPr>
            <a:r>
              <a:rPr lang="cs-CZ" b="1" dirty="0"/>
              <a:t>Proso </a:t>
            </a:r>
            <a:r>
              <a:rPr lang="cs-CZ" dirty="0"/>
              <a:t>se u nás pěstuje pouze zřídka. Zrna jsou kulatá a různobarevná. Biologickou a energetickou hodnotou se vyrovnává pšenici. Je vhodné pro přípravu kaší a krajových jídel. </a:t>
            </a:r>
            <a:r>
              <a:rPr lang="cs-CZ" b="1" dirty="0"/>
              <a:t>Pohanka </a:t>
            </a:r>
            <a:r>
              <a:rPr lang="cs-CZ" dirty="0"/>
              <a:t>je často využívanou surovinou ve zdravé výživě. Posiluje imunitu a využívá se při detoxikaci. Zpracovává se na mouku, krupici a kroupy, ze kterých se připravuji chutná jídla (kaše, nákypy apod.). </a:t>
            </a:r>
          </a:p>
          <a:p>
            <a:pPr marL="0" indent="0">
              <a:buNone/>
            </a:pPr>
            <a:r>
              <a:rPr lang="cs-CZ" b="1" dirty="0"/>
              <a:t>Rýže</a:t>
            </a:r>
            <a:r>
              <a:rPr lang="cs-CZ" dirty="0"/>
              <a:t> je hlavní složkou potravy pro 60 % obyvatel na Zemi. Po sklizni se zrno rýže loupá a leští. Takto je upravena běžná bílá rýže. Na trhu se můžeme setkat i s neleštěnou rýží. </a:t>
            </a:r>
            <a:r>
              <a:rPr lang="cs-CZ" b="1" dirty="0" err="1"/>
              <a:t>Parbolizace</a:t>
            </a:r>
            <a:r>
              <a:rPr lang="cs-CZ" dirty="0"/>
              <a:t> rýže je proces, při němž se po oloupání namočí a usuší, přičemž vitaminy a minerální látky z povrchové vrstvy přejdou do hloubky zrna, takže po následném leštění nejsou ztraceny. </a:t>
            </a:r>
          </a:p>
          <a:p>
            <a:pPr marL="0" indent="0">
              <a:buNone/>
            </a:pPr>
            <a:r>
              <a:rPr lang="cs-CZ" b="1" dirty="0">
                <a:solidFill>
                  <a:srgbClr val="0070C0"/>
                </a:solidFill>
              </a:rPr>
              <a:t>Vytvořte 3 otázky z informací na tomto snímku a napište k nim odpovědi.</a:t>
            </a:r>
          </a:p>
          <a:p>
            <a:endParaRPr lang="cs-CZ" dirty="0"/>
          </a:p>
        </p:txBody>
      </p:sp>
      <p:pic>
        <p:nvPicPr>
          <p:cNvPr id="1028" name="Picture 4" descr="Káva obilná Caro Original Nestlé 100 g datum 08.25 EAN (GTIN) 8445291113954">
            <a:extLst>
              <a:ext uri="{FF2B5EF4-FFF2-40B4-BE49-F238E27FC236}">
                <a16:creationId xmlns:a16="http://schemas.microsoft.com/office/drawing/2014/main" id="{BB425596-80ED-5AB0-38AB-6FC6950C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766" y="238126"/>
            <a:ext cx="2452233" cy="2047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20C1696-9350-005E-3099-8071E030CF48}"/>
              </a:ext>
            </a:extLst>
          </p:cNvPr>
          <p:cNvSpPr txBox="1"/>
          <p:nvPr/>
        </p:nvSpPr>
        <p:spPr>
          <a:xfrm>
            <a:off x="7617872" y="365125"/>
            <a:ext cx="1944914" cy="923330"/>
          </a:xfrm>
          <a:prstGeom prst="rect">
            <a:avLst/>
          </a:prstGeom>
          <a:noFill/>
        </p:spPr>
        <p:txBody>
          <a:bodyPr wrap="square" rtlCol="0">
            <a:spAutoFit/>
          </a:bodyPr>
          <a:lstStyle/>
          <a:p>
            <a:r>
              <a:rPr lang="cs-CZ" b="0" i="0" dirty="0">
                <a:effectLst/>
                <a:latin typeface="Open Sans"/>
              </a:rPr>
              <a:t>káva z ječmene, ječného sladu, čekanky a žita.</a:t>
            </a:r>
            <a:endParaRPr lang="cs-CZ" dirty="0"/>
          </a:p>
        </p:txBody>
      </p:sp>
      <p:sp>
        <p:nvSpPr>
          <p:cNvPr id="6" name="TextovéPole 5">
            <a:extLst>
              <a:ext uri="{FF2B5EF4-FFF2-40B4-BE49-F238E27FC236}">
                <a16:creationId xmlns:a16="http://schemas.microsoft.com/office/drawing/2014/main" id="{4F0B7A32-B794-92A6-D2EA-D4AF97B72510}"/>
              </a:ext>
            </a:extLst>
          </p:cNvPr>
          <p:cNvSpPr txBox="1"/>
          <p:nvPr/>
        </p:nvSpPr>
        <p:spPr>
          <a:xfrm>
            <a:off x="9927771" y="2412998"/>
            <a:ext cx="1886858" cy="646331"/>
          </a:xfrm>
          <a:prstGeom prst="rect">
            <a:avLst/>
          </a:prstGeom>
          <a:noFill/>
        </p:spPr>
        <p:txBody>
          <a:bodyPr wrap="square" rtlCol="0">
            <a:spAutoFit/>
          </a:bodyPr>
          <a:lstStyle/>
          <a:p>
            <a:r>
              <a:rPr lang="cs-CZ" dirty="0">
                <a:solidFill>
                  <a:srgbClr val="0070C0"/>
                </a:solidFill>
              </a:rPr>
              <a:t>Jaké znáte další obilninové kávy?</a:t>
            </a:r>
          </a:p>
        </p:txBody>
      </p:sp>
    </p:spTree>
    <p:extLst>
      <p:ext uri="{BB962C8B-B14F-4D97-AF65-F5344CB8AC3E}">
        <p14:creationId xmlns:p14="http://schemas.microsoft.com/office/powerpoint/2010/main" val="3819655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D997B81-005B-F27C-EBF8-17F7E4ACFC34}"/>
              </a:ext>
            </a:extLst>
          </p:cNvPr>
          <p:cNvSpPr>
            <a:spLocks noGrp="1"/>
          </p:cNvSpPr>
          <p:nvPr>
            <p:ph idx="1"/>
          </p:nvPr>
        </p:nvSpPr>
        <p:spPr>
          <a:xfrm>
            <a:off x="101600" y="1366982"/>
            <a:ext cx="11877964" cy="5421745"/>
          </a:xfrm>
        </p:spPr>
        <p:txBody>
          <a:bodyPr>
            <a:normAutofit fontScale="85000" lnSpcReduction="20000"/>
          </a:bodyPr>
          <a:lstStyle/>
          <a:p>
            <a:r>
              <a:rPr lang="cs-CZ" b="1" dirty="0"/>
              <a:t>Obiloviny</a:t>
            </a:r>
            <a:r>
              <a:rPr lang="cs-CZ" dirty="0"/>
              <a:t> se zpracovávají na nejrůznější výrobky, jejich výživová hodnota závisí na stupni vymílání mouky a přídavku dalších přísad (cukr, tuk). </a:t>
            </a:r>
          </a:p>
          <a:p>
            <a:r>
              <a:rPr lang="cs-CZ" dirty="0"/>
              <a:t>Z výživového hlediska jsou upřednostňovány výrobky z celozrnné mouky. </a:t>
            </a:r>
          </a:p>
          <a:p>
            <a:r>
              <a:rPr lang="cs-CZ" b="1" dirty="0"/>
              <a:t>Chléb </a:t>
            </a:r>
            <a:r>
              <a:rPr lang="cs-CZ" dirty="0"/>
              <a:t>je bohatým zdrojem cukrů, zejména škrobu obsaženého v mouce. Pečením se mazlavý škrob stává lépe stravitelným. Chléb se vyrábí z mouky chlebových obilovin (pšenice a žita), vody, soli, kvasnic, koření a kypřidel. Základem při výrobě chleba je kvásek, který se smísí s moukou, vodou, solí a kořením a vymísí se na těsto. V kvasu jsou přítomné kvasinky a baktérie kvašeni. Kvašené těsto okysličuje, kypří a příznivě ovlivňuje vlastnosti chleba. Sortiment chleba se rozděluje podle vzhledu, balení, tvaru, hmotnosti a použitých surovin.</a:t>
            </a:r>
          </a:p>
          <a:p>
            <a:r>
              <a:rPr lang="cs-CZ" b="1" dirty="0"/>
              <a:t>Pečivo </a:t>
            </a:r>
            <a:r>
              <a:rPr lang="cs-CZ" dirty="0"/>
              <a:t>je podobně bohaté na cukry jako chléb. Většinou se vyrábí z pšeničné hladké mouky s přidáním tuku. Podle množství obsaženého tuku rozdělujeme pečivo na </a:t>
            </a:r>
            <a:r>
              <a:rPr lang="cs-CZ" b="1" dirty="0" err="1"/>
              <a:t>beztukové</a:t>
            </a:r>
            <a:r>
              <a:rPr lang="cs-CZ" b="1" dirty="0"/>
              <a:t> - vodové</a:t>
            </a:r>
            <a:r>
              <a:rPr lang="cs-CZ" dirty="0"/>
              <a:t> (rohlíky, housky), </a:t>
            </a:r>
            <a:r>
              <a:rPr lang="cs-CZ" b="1" dirty="0"/>
              <a:t>tukové </a:t>
            </a:r>
            <a:r>
              <a:rPr lang="cs-CZ" dirty="0"/>
              <a:t>(koláče, vánočky)</a:t>
            </a:r>
            <a:r>
              <a:rPr lang="cs-CZ" b="1" dirty="0"/>
              <a:t> </a:t>
            </a:r>
            <a:r>
              <a:rPr lang="cs-CZ" dirty="0"/>
              <a:t>a </a:t>
            </a:r>
            <a:r>
              <a:rPr lang="cs-CZ" b="1" dirty="0"/>
              <a:t>jiné</a:t>
            </a:r>
            <a:r>
              <a:rPr lang="cs-CZ" dirty="0"/>
              <a:t> (suchary, sušenky, perníky).</a:t>
            </a:r>
          </a:p>
          <a:p>
            <a:r>
              <a:rPr lang="cs-CZ" b="1" dirty="0"/>
              <a:t>Těstoviny </a:t>
            </a:r>
            <a:r>
              <a:rPr lang="cs-CZ" dirty="0"/>
              <a:t>jsou výrobky z nekysaného a nekypřicího těsta, které se konzervuji sušením.</a:t>
            </a:r>
            <a:r>
              <a:rPr lang="cs-CZ" b="1" dirty="0"/>
              <a:t> </a:t>
            </a:r>
            <a:r>
              <a:rPr lang="cs-CZ" dirty="0"/>
              <a:t>Vyrábějí se z kvalitní krupicové mouky připravené speciálním mlecím postupem. Ke zvýšení biologické hodnoty se do těstovin přidávají různé přísady například vejce, sójová mouka. Formuji se do různých tvarů a suší se. Musí se skladovat v suchých, dobře větratelných a čistých prostorech. Jejich využití v léčebné a ve fyziologické výživě je velmi široké. Používají se jako zavářky do polévek, připravují se z nich hlavní jídla, nákypy, pudinky apod. </a:t>
            </a:r>
          </a:p>
          <a:p>
            <a:endParaRPr lang="cs-CZ" dirty="0"/>
          </a:p>
        </p:txBody>
      </p:sp>
      <p:sp>
        <p:nvSpPr>
          <p:cNvPr id="4" name="Nadpis 3">
            <a:extLst>
              <a:ext uri="{FF2B5EF4-FFF2-40B4-BE49-F238E27FC236}">
                <a16:creationId xmlns:a16="http://schemas.microsoft.com/office/drawing/2014/main" id="{FA21F7EF-77B1-5F7C-13E9-8E1277FB9CF6}"/>
              </a:ext>
            </a:extLst>
          </p:cNvPr>
          <p:cNvSpPr>
            <a:spLocks noGrp="1"/>
          </p:cNvSpPr>
          <p:nvPr>
            <p:ph type="title"/>
          </p:nvPr>
        </p:nvSpPr>
        <p:spPr>
          <a:xfrm>
            <a:off x="101600" y="144112"/>
            <a:ext cx="2598057" cy="1325563"/>
          </a:xfrm>
        </p:spPr>
        <p:txBody>
          <a:bodyPr/>
          <a:lstStyle/>
          <a:p>
            <a:r>
              <a:rPr lang="cs-CZ" dirty="0"/>
              <a:t>Obiloviny</a:t>
            </a:r>
          </a:p>
        </p:txBody>
      </p:sp>
      <p:pic>
        <p:nvPicPr>
          <p:cNvPr id="2052" name="Picture 4" descr="Celožitný kváskový chléb | Míša Sedláčková">
            <a:extLst>
              <a:ext uri="{FF2B5EF4-FFF2-40B4-BE49-F238E27FC236}">
                <a16:creationId xmlns:a16="http://schemas.microsoft.com/office/drawing/2014/main" id="{968A4F9A-7B7F-FE62-9F7B-A4C66F3B7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589" y="144112"/>
            <a:ext cx="1541916" cy="102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žitný chléb 100% - kalorie, kJ a nutriční hodnoty | KalorickéTabulky.cz">
            <a:extLst>
              <a:ext uri="{FF2B5EF4-FFF2-40B4-BE49-F238E27FC236}">
                <a16:creationId xmlns:a16="http://schemas.microsoft.com/office/drawing/2014/main" id="{092B9A12-8563-9B4C-248A-566E933A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98" y="49690"/>
            <a:ext cx="1860878" cy="1221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dukty » Non-e Přírodní cestou » Non-e Přírodní cestou » Chléb  pšenično-žitný 900 g » Svoboda a Březík – pečivo, s. r. o.">
            <a:extLst>
              <a:ext uri="{FF2B5EF4-FFF2-40B4-BE49-F238E27FC236}">
                <a16:creationId xmlns:a16="http://schemas.microsoft.com/office/drawing/2014/main" id="{685F6B81-38A4-00D9-2117-5DAF400D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526" y="69273"/>
            <a:ext cx="1835137" cy="1221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hlík - PECUD">
            <a:extLst>
              <a:ext uri="{FF2B5EF4-FFF2-40B4-BE49-F238E27FC236}">
                <a16:creationId xmlns:a16="http://schemas.microsoft.com/office/drawing/2014/main" id="{6F7F5418-113A-4A58-DADC-A4E27117A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05" y="69273"/>
            <a:ext cx="2291423" cy="128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76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FDE3A-FB25-8313-3F4F-02A4DE1A1728}"/>
              </a:ext>
            </a:extLst>
          </p:cNvPr>
          <p:cNvSpPr>
            <a:spLocks noGrp="1"/>
          </p:cNvSpPr>
          <p:nvPr>
            <p:ph type="title"/>
          </p:nvPr>
        </p:nvSpPr>
        <p:spPr/>
        <p:txBody>
          <a:bodyPr/>
          <a:lstStyle/>
          <a:p>
            <a:r>
              <a:rPr lang="cs-CZ" dirty="0"/>
              <a:t>Těstoviny</a:t>
            </a:r>
          </a:p>
        </p:txBody>
      </p:sp>
      <p:sp>
        <p:nvSpPr>
          <p:cNvPr id="3" name="Zástupný obsah 2">
            <a:extLst>
              <a:ext uri="{FF2B5EF4-FFF2-40B4-BE49-F238E27FC236}">
                <a16:creationId xmlns:a16="http://schemas.microsoft.com/office/drawing/2014/main" id="{8727D0DE-8644-E229-FBE9-83C5A1AFD035}"/>
              </a:ext>
            </a:extLst>
          </p:cNvPr>
          <p:cNvSpPr>
            <a:spLocks noGrp="1"/>
          </p:cNvSpPr>
          <p:nvPr>
            <p:ph sz="half" idx="1"/>
          </p:nvPr>
        </p:nvSpPr>
        <p:spPr>
          <a:xfrm>
            <a:off x="101600" y="1825625"/>
            <a:ext cx="5918200" cy="5032374"/>
          </a:xfrm>
        </p:spPr>
        <p:txBody>
          <a:bodyPr>
            <a:normAutofit fontScale="47500" lnSpcReduction="20000"/>
          </a:bodyPr>
          <a:lstStyle/>
          <a:p>
            <a:pPr algn="l"/>
            <a:r>
              <a:rPr lang="cs-CZ" b="1" i="0" dirty="0">
                <a:solidFill>
                  <a:srgbClr val="000000"/>
                </a:solidFill>
                <a:effectLst/>
                <a:latin typeface="Open Sans"/>
              </a:rPr>
              <a:t>Základní dělení těstovin</a:t>
            </a:r>
          </a:p>
          <a:p>
            <a:pPr algn="l"/>
            <a:r>
              <a:rPr lang="cs-CZ" b="1" i="0" dirty="0">
                <a:solidFill>
                  <a:srgbClr val="111111"/>
                </a:solidFill>
                <a:effectLst/>
                <a:latin typeface="Open Sans"/>
              </a:rPr>
              <a:t>Těstoviny podle složení</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Vaječné</a:t>
            </a:r>
            <a:r>
              <a:rPr lang="cs-CZ" b="0" i="0" dirty="0">
                <a:solidFill>
                  <a:srgbClr val="000000"/>
                </a:solidFill>
                <a:effectLst/>
                <a:latin typeface="Open Sans"/>
              </a:rPr>
              <a:t>: obsahují vejce nebo vaječnou melanž.</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Nevaječné (bezvaječné)</a:t>
            </a:r>
            <a:r>
              <a:rPr lang="cs-CZ" b="0" i="0" dirty="0">
                <a:solidFill>
                  <a:srgbClr val="000000"/>
                </a:solidFill>
                <a:effectLst/>
                <a:latin typeface="Open Sans"/>
              </a:rPr>
              <a:t>: bez přidaných vajec a vaječných složek.</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Semolinové</a:t>
            </a:r>
            <a:r>
              <a:rPr lang="cs-CZ" b="0" i="0" dirty="0">
                <a:solidFill>
                  <a:srgbClr val="000000"/>
                </a:solidFill>
                <a:effectLst/>
                <a:latin typeface="Open Sans"/>
              </a:rPr>
              <a:t>: vyrobené pouze z krupice (semoliny) z pšenice </a:t>
            </a:r>
            <a:r>
              <a:rPr lang="cs-CZ" b="0" i="1" dirty="0" err="1">
                <a:solidFill>
                  <a:srgbClr val="000000"/>
                </a:solidFill>
                <a:effectLst/>
                <a:latin typeface="Open Sans"/>
              </a:rPr>
              <a:t>Triticum</a:t>
            </a:r>
            <a:r>
              <a:rPr lang="cs-CZ" b="0" i="1" dirty="0">
                <a:solidFill>
                  <a:srgbClr val="000000"/>
                </a:solidFill>
                <a:effectLst/>
                <a:latin typeface="Open Sans"/>
              </a:rPr>
              <a:t> </a:t>
            </a:r>
            <a:r>
              <a:rPr lang="cs-CZ" b="0" i="1" dirty="0" err="1">
                <a:solidFill>
                  <a:srgbClr val="000000"/>
                </a:solidFill>
                <a:effectLst/>
                <a:latin typeface="Open Sans"/>
              </a:rPr>
              <a:t>durum</a:t>
            </a:r>
            <a:r>
              <a:rPr lang="cs-CZ" b="0" i="0" dirty="0">
                <a:solidFill>
                  <a:srgbClr val="000000"/>
                </a:solidFill>
                <a:effectLst/>
                <a:latin typeface="Open Sans"/>
              </a:rPr>
              <a:t> bez přídavku vajec.</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Celozrnné</a:t>
            </a:r>
            <a:r>
              <a:rPr lang="cs-CZ" b="0" i="0" dirty="0">
                <a:solidFill>
                  <a:srgbClr val="000000"/>
                </a:solidFill>
                <a:effectLst/>
                <a:latin typeface="Open Sans"/>
              </a:rPr>
              <a:t>: vyrobené z celozrnné mouky.</a:t>
            </a:r>
          </a:p>
          <a:p>
            <a:pPr algn="l"/>
            <a:r>
              <a:rPr lang="cs-CZ" b="1" i="0" dirty="0">
                <a:solidFill>
                  <a:srgbClr val="111111"/>
                </a:solidFill>
                <a:effectLst/>
                <a:latin typeface="Open Sans"/>
              </a:rPr>
              <a:t>Těstoviny podle použití</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Přílohové</a:t>
            </a:r>
            <a:r>
              <a:rPr lang="cs-CZ" b="0" i="0" dirty="0" err="1">
                <a:solidFill>
                  <a:srgbClr val="000000"/>
                </a:solidFill>
                <a:effectLst/>
                <a:latin typeface="Open Sans"/>
              </a:rPr>
              <a:t>:krátké</a:t>
            </a:r>
            <a:r>
              <a:rPr lang="cs-CZ" b="0" i="0" dirty="0">
                <a:solidFill>
                  <a:srgbClr val="000000"/>
                </a:solidFill>
                <a:effectLst/>
                <a:latin typeface="Open Sans"/>
              </a:rPr>
              <a:t> i dlouhé těstoviny různých tvarů, které se používají jako příloha v nejrůznějších úpravách.</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Zavářkové</a:t>
            </a:r>
            <a:r>
              <a:rPr lang="cs-CZ" b="0" i="0" dirty="0" err="1">
                <a:solidFill>
                  <a:srgbClr val="000000"/>
                </a:solidFill>
                <a:effectLst/>
                <a:latin typeface="Open Sans"/>
              </a:rPr>
              <a:t>:těstoviny</a:t>
            </a:r>
            <a:r>
              <a:rPr lang="cs-CZ" b="0" i="0" dirty="0">
                <a:solidFill>
                  <a:srgbClr val="000000"/>
                </a:solidFill>
                <a:effectLst/>
                <a:latin typeface="Open Sans"/>
              </a:rPr>
              <a:t>, které díky svým drobným tvarům nacházejí uplatnění při přípravě polévek.</a:t>
            </a:r>
          </a:p>
          <a:p>
            <a:pPr algn="l"/>
            <a:r>
              <a:rPr lang="cs-CZ" b="1" i="0" dirty="0">
                <a:solidFill>
                  <a:srgbClr val="111111"/>
                </a:solidFill>
                <a:effectLst/>
                <a:latin typeface="Open Sans"/>
              </a:rPr>
              <a:t>Těstoviny podle tvaru</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Dlouhé</a:t>
            </a:r>
            <a:r>
              <a:rPr lang="cs-CZ" b="0" i="0" dirty="0">
                <a:solidFill>
                  <a:srgbClr val="000000"/>
                </a:solidFill>
                <a:effectLst/>
                <a:latin typeface="Open Sans"/>
              </a:rPr>
              <a:t>: patří mezi ně například špagety, makaróny nebo </a:t>
            </a:r>
            <a:r>
              <a:rPr lang="cs-CZ" b="0" i="0" dirty="0" err="1">
                <a:solidFill>
                  <a:srgbClr val="000000"/>
                </a:solidFill>
                <a:effectLst/>
                <a:latin typeface="Open Sans"/>
              </a:rPr>
              <a:t>bucatini</a:t>
            </a:r>
            <a:r>
              <a:rPr lang="cs-CZ" b="0" i="0" dirty="0">
                <a:solidFill>
                  <a:srgbClr val="000000"/>
                </a:solidFill>
                <a:effectLst/>
                <a:latin typeface="Open Sans"/>
              </a:rPr>
              <a:t>.</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Krátké</a:t>
            </a:r>
            <a:r>
              <a:rPr lang="cs-CZ" b="0" i="0" dirty="0">
                <a:solidFill>
                  <a:srgbClr val="000000"/>
                </a:solidFill>
                <a:effectLst/>
                <a:latin typeface="Open Sans"/>
              </a:rPr>
              <a:t>: velká skupina těstovin různých tvarů, ke kterým se řadí třeba kolínka, mušle či vřetena.</a:t>
            </a:r>
          </a:p>
          <a:p>
            <a:endParaRPr lang="cs-CZ" dirty="0"/>
          </a:p>
        </p:txBody>
      </p:sp>
      <p:sp>
        <p:nvSpPr>
          <p:cNvPr id="4" name="Zástupný obsah 3">
            <a:extLst>
              <a:ext uri="{FF2B5EF4-FFF2-40B4-BE49-F238E27FC236}">
                <a16:creationId xmlns:a16="http://schemas.microsoft.com/office/drawing/2014/main" id="{14FBD229-8ED7-D6EA-8F6D-F147EEEE1958}"/>
              </a:ext>
            </a:extLst>
          </p:cNvPr>
          <p:cNvSpPr>
            <a:spLocks noGrp="1"/>
          </p:cNvSpPr>
          <p:nvPr>
            <p:ph sz="half" idx="2"/>
          </p:nvPr>
        </p:nvSpPr>
        <p:spPr>
          <a:xfrm>
            <a:off x="6172200" y="365124"/>
            <a:ext cx="6019800" cy="6492875"/>
          </a:xfrm>
        </p:spPr>
        <p:txBody>
          <a:bodyPr>
            <a:normAutofit fontScale="47500" lnSpcReduction="20000"/>
          </a:bodyPr>
          <a:lstStyle/>
          <a:p>
            <a:pPr algn="l"/>
            <a:r>
              <a:rPr lang="cs-CZ" b="1" i="0" cap="all" dirty="0">
                <a:solidFill>
                  <a:srgbClr val="D35400"/>
                </a:solidFill>
                <a:effectLst/>
                <a:latin typeface="Oswald"/>
              </a:rPr>
              <a:t>1. PLNĚNÉ TĚSTOVINY</a:t>
            </a:r>
          </a:p>
          <a:p>
            <a:pPr algn="l">
              <a:buFont typeface="Arial" panose="020B0604020202020204" pitchFamily="34" charset="0"/>
              <a:buChar char="•"/>
            </a:pPr>
            <a:r>
              <a:rPr lang="cs-CZ" b="1" i="0" dirty="0" err="1">
                <a:effectLst/>
                <a:latin typeface="Open Sans"/>
              </a:rPr>
              <a:t>Canelloni</a:t>
            </a:r>
            <a:r>
              <a:rPr lang="cs-CZ" b="1" i="0" dirty="0">
                <a:effectLst/>
                <a:latin typeface="Open Sans"/>
              </a:rPr>
              <a:t>:</a:t>
            </a:r>
            <a:r>
              <a:rPr lang="cs-CZ" b="0" i="0" dirty="0">
                <a:effectLst/>
                <a:latin typeface="Open Sans"/>
              </a:rPr>
              <a:t> závitky z nudlového těsta plněné různými náplněmi, nejčastěji masem.</a:t>
            </a:r>
          </a:p>
          <a:p>
            <a:pPr algn="l">
              <a:buFont typeface="Arial" panose="020B0604020202020204" pitchFamily="34" charset="0"/>
              <a:buChar char="•"/>
            </a:pPr>
            <a:r>
              <a:rPr lang="cs-CZ" b="1" i="0" dirty="0" err="1">
                <a:effectLst/>
                <a:latin typeface="Open Sans"/>
              </a:rPr>
              <a:t>Cappelleti</a:t>
            </a:r>
            <a:r>
              <a:rPr lang="cs-CZ" b="1" i="0" dirty="0">
                <a:effectLst/>
                <a:latin typeface="Open Sans"/>
              </a:rPr>
              <a:t>:</a:t>
            </a:r>
            <a:r>
              <a:rPr lang="cs-CZ" b="0" i="0" dirty="0">
                <a:effectLst/>
                <a:latin typeface="Open Sans"/>
              </a:rPr>
              <a:t> plněné těstoviny ve tvaru malých kloboučků.</a:t>
            </a:r>
          </a:p>
          <a:p>
            <a:pPr algn="l">
              <a:buFont typeface="Arial" panose="020B0604020202020204" pitchFamily="34" charset="0"/>
              <a:buChar char="•"/>
            </a:pPr>
            <a:r>
              <a:rPr lang="cs-CZ" b="1" i="0" dirty="0" err="1">
                <a:effectLst/>
                <a:latin typeface="Open Sans"/>
              </a:rPr>
              <a:t>Ravioli</a:t>
            </a:r>
            <a:r>
              <a:rPr lang="cs-CZ" b="1" i="0" dirty="0">
                <a:effectLst/>
                <a:latin typeface="Open Sans"/>
              </a:rPr>
              <a:t>: </a:t>
            </a:r>
            <a:r>
              <a:rPr lang="cs-CZ" b="0" i="0" dirty="0">
                <a:effectLst/>
                <a:latin typeface="Open Sans"/>
              </a:rPr>
              <a:t>těstovinové taštičky ve tvaru čtverečků.</a:t>
            </a:r>
          </a:p>
          <a:p>
            <a:pPr algn="l">
              <a:buFont typeface="Arial" panose="020B0604020202020204" pitchFamily="34" charset="0"/>
              <a:buChar char="•"/>
            </a:pPr>
            <a:r>
              <a:rPr lang="cs-CZ" b="1" i="0" dirty="0" err="1">
                <a:effectLst/>
                <a:latin typeface="Open Sans"/>
              </a:rPr>
              <a:t>Tortellini</a:t>
            </a:r>
            <a:r>
              <a:rPr lang="cs-CZ" b="1" i="0" dirty="0">
                <a:effectLst/>
                <a:latin typeface="Open Sans"/>
              </a:rPr>
              <a:t>:</a:t>
            </a:r>
            <a:r>
              <a:rPr lang="cs-CZ" b="0" i="0" dirty="0">
                <a:effectLst/>
                <a:latin typeface="Open Sans"/>
              </a:rPr>
              <a:t> kulaté těstovinové taštičky ve tvaru prstýnku, nejčastěji se sýrovou, masovou či houbovou náplní.</a:t>
            </a:r>
          </a:p>
          <a:p>
            <a:pPr algn="l"/>
            <a:r>
              <a:rPr lang="cs-CZ" b="1" i="0" cap="all" dirty="0">
                <a:solidFill>
                  <a:srgbClr val="D35400"/>
                </a:solidFill>
                <a:effectLst/>
                <a:latin typeface="Oswald"/>
              </a:rPr>
              <a:t>2. NEPLNĚNÉ TĚSTOVINY</a:t>
            </a:r>
          </a:p>
          <a:p>
            <a:pPr algn="l">
              <a:buFont typeface="Arial" panose="020B0604020202020204" pitchFamily="34" charset="0"/>
              <a:buChar char="•"/>
            </a:pPr>
            <a:r>
              <a:rPr lang="cs-CZ" b="1" i="0" dirty="0">
                <a:effectLst/>
                <a:latin typeface="Open Sans"/>
              </a:rPr>
              <a:t>Gnocchi:</a:t>
            </a:r>
            <a:r>
              <a:rPr lang="cs-CZ" b="0" i="0" dirty="0">
                <a:effectLst/>
                <a:latin typeface="Open Sans"/>
              </a:rPr>
              <a:t> noky.</a:t>
            </a:r>
          </a:p>
          <a:p>
            <a:pPr algn="l">
              <a:buFont typeface="Arial" panose="020B0604020202020204" pitchFamily="34" charset="0"/>
              <a:buChar char="•"/>
            </a:pPr>
            <a:r>
              <a:rPr lang="cs-CZ" b="1" i="0" dirty="0">
                <a:effectLst/>
                <a:latin typeface="Open Sans"/>
              </a:rPr>
              <a:t>Farfalle:</a:t>
            </a:r>
            <a:r>
              <a:rPr lang="cs-CZ" b="0" i="0" dirty="0">
                <a:effectLst/>
                <a:latin typeface="Open Sans"/>
              </a:rPr>
              <a:t> těstoviny ve tvaru mašliček – motýlků.</a:t>
            </a:r>
          </a:p>
          <a:p>
            <a:pPr algn="l">
              <a:buFont typeface="Arial" panose="020B0604020202020204" pitchFamily="34" charset="0"/>
              <a:buChar char="•"/>
            </a:pPr>
            <a:r>
              <a:rPr lang="cs-CZ" b="1" i="0" dirty="0" err="1">
                <a:effectLst/>
                <a:latin typeface="Open Sans"/>
              </a:rPr>
              <a:t>Fettuccine</a:t>
            </a:r>
            <a:r>
              <a:rPr lang="cs-CZ" b="1" i="0" dirty="0">
                <a:effectLst/>
                <a:latin typeface="Open Sans"/>
              </a:rPr>
              <a:t>:</a:t>
            </a:r>
            <a:r>
              <a:rPr lang="cs-CZ" b="0" i="0" dirty="0">
                <a:effectLst/>
                <a:latin typeface="Open Sans"/>
              </a:rPr>
              <a:t> široké nudle.</a:t>
            </a:r>
          </a:p>
          <a:p>
            <a:pPr algn="l">
              <a:buFont typeface="Arial" panose="020B0604020202020204" pitchFamily="34" charset="0"/>
              <a:buChar char="•"/>
            </a:pPr>
            <a:r>
              <a:rPr lang="cs-CZ" b="1" i="0" dirty="0" err="1">
                <a:effectLst/>
                <a:latin typeface="Open Sans"/>
              </a:rPr>
              <a:t>Fusilli</a:t>
            </a:r>
            <a:r>
              <a:rPr lang="cs-CZ" b="1" i="0" dirty="0">
                <a:effectLst/>
                <a:latin typeface="Open Sans"/>
              </a:rPr>
              <a:t>:</a:t>
            </a:r>
            <a:r>
              <a:rPr lang="cs-CZ" b="0" i="0" dirty="0">
                <a:effectLst/>
                <a:latin typeface="Open Sans"/>
              </a:rPr>
              <a:t> vřetena, která se podávají k řidším omáčkám, do salátů i polévek.</a:t>
            </a:r>
          </a:p>
          <a:p>
            <a:pPr algn="l">
              <a:buFont typeface="Arial" panose="020B0604020202020204" pitchFamily="34" charset="0"/>
              <a:buChar char="•"/>
            </a:pPr>
            <a:r>
              <a:rPr lang="cs-CZ" b="1" i="0" dirty="0">
                <a:effectLst/>
                <a:latin typeface="Open Sans"/>
              </a:rPr>
              <a:t>Lasagne:</a:t>
            </a:r>
            <a:r>
              <a:rPr lang="cs-CZ" b="0" i="0" dirty="0">
                <a:effectLst/>
                <a:latin typeface="Open Sans"/>
              </a:rPr>
              <a:t> tenké pláty těstovin (asi 2,5 cm široké a 8 cm dlouhé), které se prokládají masovými i sýrovými omáčkami a zapékají se.</a:t>
            </a:r>
          </a:p>
          <a:p>
            <a:pPr algn="l">
              <a:buFont typeface="Arial" panose="020B0604020202020204" pitchFamily="34" charset="0"/>
              <a:buChar char="•"/>
            </a:pPr>
            <a:r>
              <a:rPr lang="cs-CZ" b="1" i="0" dirty="0" err="1">
                <a:effectLst/>
                <a:latin typeface="Open Sans"/>
              </a:rPr>
              <a:t>Linguine</a:t>
            </a:r>
            <a:r>
              <a:rPr lang="cs-CZ" b="1" i="0" dirty="0">
                <a:effectLst/>
                <a:latin typeface="Open Sans"/>
              </a:rPr>
              <a:t>:</a:t>
            </a:r>
            <a:r>
              <a:rPr lang="cs-CZ" b="0" i="0" dirty="0">
                <a:effectLst/>
                <a:latin typeface="Open Sans"/>
              </a:rPr>
              <a:t> tenké placaté dlouhé těstoviny.</a:t>
            </a:r>
          </a:p>
          <a:p>
            <a:pPr algn="l">
              <a:buFont typeface="Arial" panose="020B0604020202020204" pitchFamily="34" charset="0"/>
              <a:buChar char="•"/>
            </a:pPr>
            <a:r>
              <a:rPr lang="cs-CZ" b="1" i="0" dirty="0" err="1">
                <a:effectLst/>
                <a:latin typeface="Open Sans"/>
              </a:rPr>
              <a:t>Makkaroni</a:t>
            </a:r>
            <a:r>
              <a:rPr lang="cs-CZ" b="1" i="0" dirty="0">
                <a:effectLst/>
                <a:latin typeface="Open Sans"/>
              </a:rPr>
              <a:t>:</a:t>
            </a:r>
            <a:r>
              <a:rPr lang="cs-CZ" b="0" i="0" dirty="0">
                <a:effectLst/>
                <a:latin typeface="Open Sans"/>
              </a:rPr>
              <a:t> široké roury – duté těstoviny.</a:t>
            </a:r>
          </a:p>
          <a:p>
            <a:pPr algn="l">
              <a:buFont typeface="Arial" panose="020B0604020202020204" pitchFamily="34" charset="0"/>
              <a:buChar char="•"/>
            </a:pPr>
            <a:r>
              <a:rPr lang="cs-CZ" b="1" i="0" dirty="0" err="1">
                <a:effectLst/>
                <a:latin typeface="Open Sans"/>
              </a:rPr>
              <a:t>Pappardelle</a:t>
            </a:r>
            <a:r>
              <a:rPr lang="cs-CZ" b="1" i="0" dirty="0">
                <a:effectLst/>
                <a:latin typeface="Open Sans"/>
              </a:rPr>
              <a:t>:</a:t>
            </a:r>
            <a:r>
              <a:rPr lang="cs-CZ" b="0" i="0" dirty="0">
                <a:effectLst/>
                <a:latin typeface="Open Sans"/>
              </a:rPr>
              <a:t> široké těstoviny stočené do hnízd, mohou mít hladký i zvlněný okraj, podávají se často jako přílohové těstoviny.</a:t>
            </a:r>
          </a:p>
          <a:p>
            <a:pPr algn="l">
              <a:buFont typeface="Arial" panose="020B0604020202020204" pitchFamily="34" charset="0"/>
              <a:buChar char="•"/>
            </a:pPr>
            <a:r>
              <a:rPr lang="cs-CZ" b="1" i="0" dirty="0">
                <a:effectLst/>
                <a:latin typeface="Open Sans"/>
              </a:rPr>
              <a:t>Penne:</a:t>
            </a:r>
            <a:r>
              <a:rPr lang="cs-CZ" b="0" i="0" dirty="0">
                <a:effectLst/>
                <a:latin typeface="Open Sans"/>
              </a:rPr>
              <a:t> široké kratší rourky na koncích šikmo seříznuté.</a:t>
            </a:r>
          </a:p>
          <a:p>
            <a:pPr algn="l">
              <a:buFont typeface="Arial" panose="020B0604020202020204" pitchFamily="34" charset="0"/>
              <a:buChar char="•"/>
            </a:pPr>
            <a:r>
              <a:rPr lang="cs-CZ" b="1" i="0" dirty="0" err="1">
                <a:effectLst/>
                <a:latin typeface="Open Sans"/>
              </a:rPr>
              <a:t>Radiatori</a:t>
            </a:r>
            <a:r>
              <a:rPr lang="cs-CZ" b="1" i="0" dirty="0">
                <a:effectLst/>
                <a:latin typeface="Open Sans"/>
              </a:rPr>
              <a:t>:</a:t>
            </a:r>
            <a:r>
              <a:rPr lang="cs-CZ" b="0" i="0" dirty="0">
                <a:effectLst/>
                <a:latin typeface="Open Sans"/>
              </a:rPr>
              <a:t> těstoviny ve tvaru noků se žebrováním, používají se podobně jako </a:t>
            </a:r>
            <a:r>
              <a:rPr lang="cs-CZ" b="0" i="0" dirty="0" err="1">
                <a:effectLst/>
                <a:latin typeface="Open Sans"/>
              </a:rPr>
              <a:t>fusilli</a:t>
            </a:r>
            <a:r>
              <a:rPr lang="cs-CZ" b="0" i="0" dirty="0">
                <a:effectLst/>
                <a:latin typeface="Open Sans"/>
              </a:rPr>
              <a:t>.</a:t>
            </a:r>
          </a:p>
          <a:p>
            <a:pPr algn="l">
              <a:buFont typeface="Arial" panose="020B0604020202020204" pitchFamily="34" charset="0"/>
              <a:buChar char="•"/>
            </a:pPr>
            <a:r>
              <a:rPr lang="cs-CZ" b="1" i="0" dirty="0" err="1">
                <a:effectLst/>
                <a:latin typeface="Open Sans"/>
              </a:rPr>
              <a:t>Rigatoni</a:t>
            </a:r>
            <a:r>
              <a:rPr lang="cs-CZ" b="1" i="0" dirty="0">
                <a:effectLst/>
                <a:latin typeface="Open Sans"/>
              </a:rPr>
              <a:t>:</a:t>
            </a:r>
            <a:r>
              <a:rPr lang="cs-CZ" b="0" i="0" dirty="0">
                <a:effectLst/>
                <a:latin typeface="Open Sans"/>
              </a:rPr>
              <a:t> podobné penne, tedy široké rourky, ale jsou delší a na koncích rovně seříznuté.</a:t>
            </a:r>
          </a:p>
          <a:p>
            <a:pPr algn="l">
              <a:buFont typeface="Arial" panose="020B0604020202020204" pitchFamily="34" charset="0"/>
              <a:buChar char="•"/>
            </a:pPr>
            <a:r>
              <a:rPr lang="cs-CZ" b="1" i="0" dirty="0" err="1">
                <a:effectLst/>
                <a:latin typeface="Open Sans"/>
              </a:rPr>
              <a:t>Rotelle</a:t>
            </a:r>
            <a:r>
              <a:rPr lang="cs-CZ" b="1" i="0" dirty="0">
                <a:effectLst/>
                <a:latin typeface="Open Sans"/>
              </a:rPr>
              <a:t>:</a:t>
            </a:r>
            <a:r>
              <a:rPr lang="cs-CZ" b="0" i="0" dirty="0">
                <a:effectLst/>
                <a:latin typeface="Open Sans"/>
              </a:rPr>
              <a:t> těstoviny ve tvaru kola od vozu.</a:t>
            </a:r>
          </a:p>
          <a:p>
            <a:pPr algn="l">
              <a:buFont typeface="Arial" panose="020B0604020202020204" pitchFamily="34" charset="0"/>
              <a:buChar char="•"/>
            </a:pPr>
            <a:r>
              <a:rPr lang="cs-CZ" b="1" i="0" dirty="0">
                <a:effectLst/>
                <a:latin typeface="Open Sans"/>
              </a:rPr>
              <a:t>Spaghetti:</a:t>
            </a:r>
            <a:r>
              <a:rPr lang="cs-CZ" b="0" i="0" dirty="0">
                <a:effectLst/>
                <a:latin typeface="Open Sans"/>
              </a:rPr>
              <a:t> dlouhé a tenké kulaté těstoviny.</a:t>
            </a:r>
          </a:p>
          <a:p>
            <a:pPr algn="l">
              <a:buFont typeface="Arial" panose="020B0604020202020204" pitchFamily="34" charset="0"/>
              <a:buChar char="•"/>
            </a:pPr>
            <a:r>
              <a:rPr lang="cs-CZ" b="1" i="0" dirty="0" err="1">
                <a:effectLst/>
                <a:latin typeface="Open Sans"/>
              </a:rPr>
              <a:t>Spaghettini</a:t>
            </a:r>
            <a:r>
              <a:rPr lang="cs-CZ" b="1" i="0" dirty="0">
                <a:effectLst/>
                <a:latin typeface="Open Sans"/>
              </a:rPr>
              <a:t>:</a:t>
            </a:r>
            <a:r>
              <a:rPr lang="cs-CZ" b="0" i="0" dirty="0">
                <a:effectLst/>
                <a:latin typeface="Open Sans"/>
              </a:rPr>
              <a:t> velmi tenké špagety.</a:t>
            </a:r>
          </a:p>
          <a:p>
            <a:pPr algn="l">
              <a:buFont typeface="Arial" panose="020B0604020202020204" pitchFamily="34" charset="0"/>
              <a:buChar char="•"/>
            </a:pPr>
            <a:r>
              <a:rPr lang="cs-CZ" b="1" i="0" dirty="0" err="1">
                <a:effectLst/>
                <a:latin typeface="Open Sans"/>
              </a:rPr>
              <a:t>Tagliatelle</a:t>
            </a:r>
            <a:r>
              <a:rPr lang="cs-CZ" b="1" i="0" dirty="0">
                <a:effectLst/>
                <a:latin typeface="Open Sans"/>
              </a:rPr>
              <a:t>:</a:t>
            </a:r>
            <a:r>
              <a:rPr lang="cs-CZ" b="0" i="0" dirty="0">
                <a:effectLst/>
                <a:latin typeface="Open Sans"/>
              </a:rPr>
              <a:t> širší dlouhé nudle.</a:t>
            </a:r>
          </a:p>
          <a:p>
            <a:endParaRPr lang="cs-CZ" dirty="0"/>
          </a:p>
        </p:txBody>
      </p:sp>
    </p:spTree>
    <p:extLst>
      <p:ext uri="{BB962C8B-B14F-4D97-AF65-F5344CB8AC3E}">
        <p14:creationId xmlns:p14="http://schemas.microsoft.com/office/powerpoint/2010/main" val="185143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A650F7D-E496-0BC7-8904-8A2772835332}"/>
              </a:ext>
            </a:extLst>
          </p:cNvPr>
          <p:cNvSpPr>
            <a:spLocks noGrp="1"/>
          </p:cNvSpPr>
          <p:nvPr>
            <p:ph type="title"/>
          </p:nvPr>
        </p:nvSpPr>
        <p:spPr/>
        <p:txBody>
          <a:bodyPr/>
          <a:lstStyle/>
          <a:p>
            <a:endParaRPr lang="cs-CZ"/>
          </a:p>
        </p:txBody>
      </p:sp>
      <p:pic>
        <p:nvPicPr>
          <p:cNvPr id="3076" name="Picture 4" descr="různé druhy těstovin">
            <a:extLst>
              <a:ext uri="{FF2B5EF4-FFF2-40B4-BE49-F238E27FC236}">
                <a16:creationId xmlns:a16="http://schemas.microsoft.com/office/drawing/2014/main" id="{4B02F2C9-3972-67F8-D860-45649ABD5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886" y="-32226"/>
            <a:ext cx="10276113" cy="6799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F599BED-DD81-D4FE-8EF0-E47A572C147A}"/>
              </a:ext>
            </a:extLst>
          </p:cNvPr>
          <p:cNvSpPr txBox="1"/>
          <p:nvPr/>
        </p:nvSpPr>
        <p:spPr>
          <a:xfrm rot="16200000">
            <a:off x="-1886635" y="2745992"/>
            <a:ext cx="6096000" cy="923330"/>
          </a:xfrm>
          <a:prstGeom prst="rect">
            <a:avLst/>
          </a:prstGeom>
          <a:noFill/>
        </p:spPr>
        <p:txBody>
          <a:bodyPr wrap="square">
            <a:spAutoFit/>
          </a:bodyPr>
          <a:lstStyle/>
          <a:p>
            <a:r>
              <a:rPr lang="cs-CZ" dirty="0">
                <a:hlinkClick r:id="rId3"/>
              </a:rPr>
              <a:t>https://cs.lapetiteepicerievegan.fr/article/different_kinds_of_pasta</a:t>
            </a:r>
            <a:endParaRPr lang="cs-CZ" dirty="0"/>
          </a:p>
          <a:p>
            <a:endParaRPr lang="cs-CZ" dirty="0"/>
          </a:p>
        </p:txBody>
      </p:sp>
    </p:spTree>
    <p:extLst>
      <p:ext uri="{BB962C8B-B14F-4D97-AF65-F5344CB8AC3E}">
        <p14:creationId xmlns:p14="http://schemas.microsoft.com/office/powerpoint/2010/main" val="198026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13BA2-4AF6-46D0-A79A-F2F8B7E5527A}"/>
              </a:ext>
            </a:extLst>
          </p:cNvPr>
          <p:cNvSpPr>
            <a:spLocks noGrp="1"/>
          </p:cNvSpPr>
          <p:nvPr>
            <p:ph type="title"/>
          </p:nvPr>
        </p:nvSpPr>
        <p:spPr>
          <a:xfrm>
            <a:off x="838200" y="365125"/>
            <a:ext cx="2296886" cy="1325563"/>
          </a:xfrm>
        </p:spPr>
        <p:txBody>
          <a:bodyPr/>
          <a:lstStyle/>
          <a:p>
            <a:r>
              <a:rPr lang="cs-CZ" b="1" dirty="0"/>
              <a:t>Luštěniny</a:t>
            </a:r>
            <a:br>
              <a:rPr lang="cs-CZ" dirty="0"/>
            </a:br>
            <a:endParaRPr lang="cs-CZ" dirty="0"/>
          </a:p>
        </p:txBody>
      </p:sp>
      <p:sp>
        <p:nvSpPr>
          <p:cNvPr id="3" name="Zástupný symbol pro obsah 2">
            <a:extLst>
              <a:ext uri="{FF2B5EF4-FFF2-40B4-BE49-F238E27FC236}">
                <a16:creationId xmlns:a16="http://schemas.microsoft.com/office/drawing/2014/main" id="{3AEB9AF1-8607-4BCF-9E5F-BEFD73B4473C}"/>
              </a:ext>
            </a:extLst>
          </p:cNvPr>
          <p:cNvSpPr>
            <a:spLocks noGrp="1"/>
          </p:cNvSpPr>
          <p:nvPr>
            <p:ph idx="1"/>
          </p:nvPr>
        </p:nvSpPr>
        <p:spPr>
          <a:xfrm>
            <a:off x="141514" y="1030514"/>
            <a:ext cx="6999515" cy="5827486"/>
          </a:xfrm>
        </p:spPr>
        <p:txBody>
          <a:bodyPr>
            <a:normAutofit/>
          </a:bodyPr>
          <a:lstStyle/>
          <a:p>
            <a:r>
              <a:rPr lang="cs-CZ" dirty="0"/>
              <a:t>obsahují bílkoviny s vysokou biologickou hodnotou a vlákninu.</a:t>
            </a:r>
          </a:p>
          <a:p>
            <a:r>
              <a:rPr lang="cs-CZ" dirty="0"/>
              <a:t>v rozvojových zemích vzhledem k vysoké ceně živočišných potravin značný význam.</a:t>
            </a:r>
          </a:p>
          <a:p>
            <a:r>
              <a:rPr lang="cs-CZ" dirty="0"/>
              <a:t>suché obsahují 20-25 % bílkovin, 55 % cukrů, některé z nich i oligosacharidy, tuky1-3 %.</a:t>
            </a:r>
          </a:p>
          <a:p>
            <a:r>
              <a:rPr lang="cs-CZ" dirty="0"/>
              <a:t>dobrý zdroj energie - 1400 </a:t>
            </a:r>
            <a:r>
              <a:rPr lang="cs-CZ" dirty="0" err="1"/>
              <a:t>kJ</a:t>
            </a:r>
            <a:r>
              <a:rPr lang="cs-CZ" dirty="0"/>
              <a:t>/100 g</a:t>
            </a:r>
          </a:p>
          <a:p>
            <a:r>
              <a:rPr lang="cs-CZ" dirty="0"/>
              <a:t>značné množství Ca, P, vitaminy skupiny B, kyselina listová a </a:t>
            </a:r>
            <a:r>
              <a:rPr lang="cs-CZ" dirty="0" err="1"/>
              <a:t>Fe</a:t>
            </a:r>
            <a:r>
              <a:rPr lang="cs-CZ" dirty="0"/>
              <a:t>, které se však vstřebává hůře než z živočišných zdrojů. </a:t>
            </a:r>
          </a:p>
          <a:p>
            <a:r>
              <a:rPr lang="cs-CZ" dirty="0"/>
              <a:t>Neobsahují vitaminy rozpustné v tucích +  vitamin C. Při jejich klíčení se však vitamin C tvoří.</a:t>
            </a:r>
          </a:p>
          <a:p>
            <a:pPr marL="0" indent="0">
              <a:buNone/>
            </a:pPr>
            <a:endParaRPr lang="cs-CZ" dirty="0"/>
          </a:p>
          <a:p>
            <a:endParaRPr lang="cs-CZ" dirty="0"/>
          </a:p>
        </p:txBody>
      </p:sp>
      <p:pic>
        <p:nvPicPr>
          <p:cNvPr id="4102" name="Picture 6" descr="Boříme bariéry ohledně luštěnin | Grizly">
            <a:extLst>
              <a:ext uri="{FF2B5EF4-FFF2-40B4-BE49-F238E27FC236}">
                <a16:creationId xmlns:a16="http://schemas.microsoft.com/office/drawing/2014/main" id="{B68F516C-E97E-193D-0B3C-14AA5B555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77272" y="1567544"/>
            <a:ext cx="5073213" cy="373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29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531C-8016-4924-A007-D94504122F0B}"/>
              </a:ext>
            </a:extLst>
          </p:cNvPr>
          <p:cNvSpPr>
            <a:spLocks noGrp="1"/>
          </p:cNvSpPr>
          <p:nvPr>
            <p:ph type="title"/>
          </p:nvPr>
        </p:nvSpPr>
        <p:spPr/>
        <p:txBody>
          <a:bodyPr/>
          <a:lstStyle/>
          <a:p>
            <a:r>
              <a:rPr lang="cs-CZ" b="1" dirty="0"/>
              <a:t>Brambory a škrobnaté plodiny</a:t>
            </a:r>
            <a:br>
              <a:rPr lang="cs-CZ" dirty="0"/>
            </a:br>
            <a:endParaRPr lang="cs-CZ" dirty="0"/>
          </a:p>
        </p:txBody>
      </p:sp>
      <p:sp>
        <p:nvSpPr>
          <p:cNvPr id="3" name="Zástupný symbol pro obsah 2">
            <a:extLst>
              <a:ext uri="{FF2B5EF4-FFF2-40B4-BE49-F238E27FC236}">
                <a16:creationId xmlns:a16="http://schemas.microsoft.com/office/drawing/2014/main" id="{B57AEDAA-FAFA-4D3F-B946-0625E95B75BD}"/>
              </a:ext>
            </a:extLst>
          </p:cNvPr>
          <p:cNvSpPr>
            <a:spLocks noGrp="1"/>
          </p:cNvSpPr>
          <p:nvPr>
            <p:ph idx="1"/>
          </p:nvPr>
        </p:nvSpPr>
        <p:spPr>
          <a:xfrm>
            <a:off x="0" y="1230540"/>
            <a:ext cx="7158820" cy="4830814"/>
          </a:xfrm>
        </p:spPr>
        <p:txBody>
          <a:bodyPr>
            <a:normAutofit fontScale="92500" lnSpcReduction="20000"/>
          </a:bodyPr>
          <a:lstStyle/>
          <a:p>
            <a:r>
              <a:rPr lang="cs-CZ" dirty="0"/>
              <a:t>hlavní složkou brambor je škrob, proto jsou významným zdrojem energie v žádoucí formě. </a:t>
            </a:r>
          </a:p>
          <a:p>
            <a:r>
              <a:rPr lang="cs-CZ" dirty="0"/>
              <a:t>významný zdroj vitaminu C, protože je konzumujeme v poměrně velkém množství v průběhu celého roku a konzumují je i lidé, jejichž spotřeba ovoce a zeleniny je nízká. </a:t>
            </a:r>
          </a:p>
          <a:p>
            <a:r>
              <a:rPr lang="cs-CZ" dirty="0"/>
              <a:t>obsahují 2 g bílkovin/100 g, vlákninu a minerální látky.</a:t>
            </a:r>
          </a:p>
          <a:p>
            <a:r>
              <a:rPr lang="cs-CZ" dirty="0"/>
              <a:t>Nevhodná je konzumace brambor v podobě smažených hranolků či lupínků, které obsahují množství tuku i soli. </a:t>
            </a:r>
          </a:p>
          <a:p>
            <a:r>
              <a:rPr lang="cs-CZ" dirty="0"/>
              <a:t>Ostatní škrobnaté plodiny jako </a:t>
            </a:r>
            <a:r>
              <a:rPr lang="cs-CZ" b="1" dirty="0"/>
              <a:t>jam</a:t>
            </a:r>
            <a:r>
              <a:rPr lang="cs-CZ" dirty="0"/>
              <a:t>, </a:t>
            </a:r>
            <a:r>
              <a:rPr lang="cs-CZ" b="1" dirty="0"/>
              <a:t>maniok</a:t>
            </a:r>
            <a:r>
              <a:rPr lang="cs-CZ" dirty="0"/>
              <a:t>, </a:t>
            </a:r>
            <a:r>
              <a:rPr lang="cs-CZ" b="1" dirty="0"/>
              <a:t>sladké brambory</a:t>
            </a:r>
            <a:r>
              <a:rPr lang="cs-CZ" dirty="0"/>
              <a:t> jsou hlavním zdrojem energie pro miliony lidí na světě, ale my se s nimi téměř nesetkáváme. </a:t>
            </a:r>
          </a:p>
          <a:p>
            <a:endParaRPr lang="cs-CZ" dirty="0"/>
          </a:p>
        </p:txBody>
      </p:sp>
      <p:pic>
        <p:nvPicPr>
          <p:cNvPr id="5124" name="Picture 4" descr="Varné typy brambor">
            <a:extLst>
              <a:ext uri="{FF2B5EF4-FFF2-40B4-BE49-F238E27FC236}">
                <a16:creationId xmlns:a16="http://schemas.microsoft.com/office/drawing/2014/main" id="{0D749FCD-489F-58A7-2A7E-6DB4908FC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476" y="2611037"/>
            <a:ext cx="4882524" cy="34503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 je vitamín C | vše co musíte vědět">
            <a:extLst>
              <a:ext uri="{FF2B5EF4-FFF2-40B4-BE49-F238E27FC236}">
                <a16:creationId xmlns:a16="http://schemas.microsoft.com/office/drawing/2014/main" id="{32D12227-A204-4C5C-0AA6-F9D2F0F67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914" y="365126"/>
            <a:ext cx="3067605" cy="19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95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0B35-5557-CED5-9079-550CF5E0FEF7}"/>
              </a:ext>
            </a:extLst>
          </p:cNvPr>
          <p:cNvSpPr>
            <a:spLocks noGrp="1"/>
          </p:cNvSpPr>
          <p:nvPr>
            <p:ph type="title"/>
          </p:nvPr>
        </p:nvSpPr>
        <p:spPr/>
        <p:txBody>
          <a:bodyPr/>
          <a:lstStyle/>
          <a:p>
            <a:endParaRPr lang="cs-CZ"/>
          </a:p>
        </p:txBody>
      </p:sp>
      <p:pic>
        <p:nvPicPr>
          <p:cNvPr id="6146" name="Picture 2" descr="Zařazujte do jídelníčku sladké brambory | Fitness007.cz | Fitness007.cz">
            <a:extLst>
              <a:ext uri="{FF2B5EF4-FFF2-40B4-BE49-F238E27FC236}">
                <a16:creationId xmlns:a16="http://schemas.microsoft.com/office/drawing/2014/main" id="{667C5579-A384-2192-EDFD-3C3ADBAA6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217" y="0"/>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M maniok s dvěma benefity – vyšším obsahem minerálů a odolností vůči virům  – Bezpečnost potravin">
            <a:extLst>
              <a:ext uri="{FF2B5EF4-FFF2-40B4-BE49-F238E27FC236}">
                <a16:creationId xmlns:a16="http://schemas.microsoft.com/office/drawing/2014/main" id="{54445CA1-A393-5441-BA60-AF5A0D2CF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5" y="4505699"/>
            <a:ext cx="3534879" cy="2352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4493A4B-FE79-E8A8-50D6-C98CEF37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22" y="0"/>
            <a:ext cx="4894943" cy="6204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E343D79-2E50-6B0C-FBA4-E6919AAED4B3}"/>
              </a:ext>
            </a:extLst>
          </p:cNvPr>
          <p:cNvSpPr txBox="1"/>
          <p:nvPr/>
        </p:nvSpPr>
        <p:spPr>
          <a:xfrm>
            <a:off x="5733511" y="6113807"/>
            <a:ext cx="6096000" cy="923330"/>
          </a:xfrm>
          <a:prstGeom prst="rect">
            <a:avLst/>
          </a:prstGeom>
          <a:noFill/>
        </p:spPr>
        <p:txBody>
          <a:bodyPr wrap="square">
            <a:spAutoFit/>
          </a:bodyPr>
          <a:lstStyle/>
          <a:p>
            <a:r>
              <a:rPr lang="cs-CZ" dirty="0">
                <a:hlinkClick r:id="rId5"/>
              </a:rPr>
              <a:t>https://www.webstaurantstore.com/article/572/types-of-potatoes.html</a:t>
            </a:r>
            <a:endParaRPr lang="cs-CZ" dirty="0"/>
          </a:p>
          <a:p>
            <a:endParaRPr lang="cs-CZ" dirty="0"/>
          </a:p>
        </p:txBody>
      </p:sp>
      <p:sp>
        <p:nvSpPr>
          <p:cNvPr id="3" name="TextovéPole 2">
            <a:extLst>
              <a:ext uri="{FF2B5EF4-FFF2-40B4-BE49-F238E27FC236}">
                <a16:creationId xmlns:a16="http://schemas.microsoft.com/office/drawing/2014/main" id="{DCCC1122-BA7B-026F-75F9-508DB7986103}"/>
              </a:ext>
            </a:extLst>
          </p:cNvPr>
          <p:cNvSpPr txBox="1"/>
          <p:nvPr/>
        </p:nvSpPr>
        <p:spPr>
          <a:xfrm>
            <a:off x="4442690" y="2055813"/>
            <a:ext cx="1653309" cy="1200329"/>
          </a:xfrm>
          <a:prstGeom prst="rect">
            <a:avLst/>
          </a:prstGeom>
          <a:noFill/>
        </p:spPr>
        <p:txBody>
          <a:bodyPr wrap="square" rtlCol="0">
            <a:spAutoFit/>
          </a:bodyPr>
          <a:lstStyle/>
          <a:p>
            <a:r>
              <a:rPr lang="cs-CZ" dirty="0">
                <a:solidFill>
                  <a:srgbClr val="0070C0"/>
                </a:solidFill>
              </a:rPr>
              <a:t>Jaký je hlavní rozdíl mezi brambory a  batáty?</a:t>
            </a:r>
          </a:p>
        </p:txBody>
      </p:sp>
    </p:spTree>
    <p:extLst>
      <p:ext uri="{BB962C8B-B14F-4D97-AF65-F5344CB8AC3E}">
        <p14:creationId xmlns:p14="http://schemas.microsoft.com/office/powerpoint/2010/main" val="110361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1102179"/>
            <a:ext cx="5815693" cy="5755821"/>
          </a:xfrm>
        </p:spPr>
        <p:txBody>
          <a:bodyPr>
            <a:normAutofit fontScale="55000" lnSpcReduction="20000"/>
          </a:bodyPr>
          <a:lstStyle/>
          <a:p>
            <a:r>
              <a:rPr lang="cs-CZ" sz="2900" b="1" dirty="0"/>
              <a:t>Malnutrice (podvýživa) – </a:t>
            </a:r>
            <a:r>
              <a:rPr lang="cs-CZ" sz="2900" dirty="0"/>
              <a:t>stav kdy má jedinec nedostatek živin důležitých pro funkci organizmu.</a:t>
            </a:r>
          </a:p>
          <a:p>
            <a:endParaRPr lang="cs-CZ" sz="2900" dirty="0"/>
          </a:p>
          <a:p>
            <a:r>
              <a:rPr lang="cs-CZ" sz="2900" b="1" dirty="0"/>
              <a:t>Metabolismus – </a:t>
            </a:r>
            <a:r>
              <a:rPr lang="cs-CZ" sz="2900" dirty="0"/>
              <a:t>neboli látková přeměna je soubor všech enzymových reakcí, při nichž dochází k přeměně látek a energií v živých organizmech.</a:t>
            </a:r>
          </a:p>
          <a:p>
            <a:endParaRPr lang="cs-CZ" sz="2900" dirty="0"/>
          </a:p>
          <a:p>
            <a:r>
              <a:rPr lang="cs-CZ" sz="2900" b="1" dirty="0"/>
              <a:t>Nápoje – </a:t>
            </a:r>
            <a:r>
              <a:rPr lang="cs-CZ" sz="2900" dirty="0"/>
              <a:t>samotná skupina poživatin, jejich hlavní funkcí je zásobení organismu vodou a uhašení žízně. Některé nápoje mají výživovou i energetickou hodnotu (slazené nápoje, </a:t>
            </a:r>
            <a:r>
              <a:rPr lang="cs-CZ" sz="2900"/>
              <a:t>šťávy).</a:t>
            </a:r>
            <a:endParaRPr lang="cs-CZ" sz="2900" dirty="0"/>
          </a:p>
          <a:p>
            <a:r>
              <a:rPr lang="cs-CZ" sz="2900" b="1" dirty="0"/>
              <a:t>Obloha – </a:t>
            </a:r>
            <a:r>
              <a:rPr lang="cs-CZ" sz="2900" dirty="0"/>
              <a:t>estetické, chuťové a výživové zdůraznění pokrmu (zelenina, ovoce).</a:t>
            </a:r>
          </a:p>
          <a:p>
            <a:r>
              <a:rPr lang="cs-CZ" sz="2900" b="1" dirty="0"/>
              <a:t>Parenterální výživa</a:t>
            </a:r>
            <a:r>
              <a:rPr lang="cs-CZ" sz="2900" dirty="0"/>
              <a:t> – dodávání živin přímo do cévního systému. Aplikace výživy za aseptických podmínek do zajištěné periferní či centrální žíly.</a:t>
            </a:r>
          </a:p>
          <a:p>
            <a:r>
              <a:rPr lang="cs-CZ" sz="2900" b="1" dirty="0"/>
              <a:t>Pochutiny – </a:t>
            </a:r>
            <a:r>
              <a:rPr lang="cs-CZ" sz="2900" dirty="0"/>
              <a:t>poživatiny, které nemají téměř žádnou výživovou hodnotu. Většinou se konzumují pro vůni nebo výraznou chuť (káva, čaj, koření).</a:t>
            </a:r>
          </a:p>
          <a:p>
            <a:r>
              <a:rPr lang="cs-CZ" sz="2900" dirty="0"/>
              <a:t> </a:t>
            </a:r>
            <a:r>
              <a:rPr lang="cs-CZ" sz="2900" b="1" dirty="0"/>
              <a:t>Pokrm – </a:t>
            </a:r>
            <a:r>
              <a:rPr lang="cs-CZ" sz="2900" dirty="0"/>
              <a:t>samostatná součást jídla, kdy se určitým způsobem upraví potraviny ke konzumaci.</a:t>
            </a:r>
          </a:p>
          <a:p>
            <a:r>
              <a:rPr lang="cs-CZ" sz="2900" b="1" dirty="0"/>
              <a:t>Potrava – </a:t>
            </a:r>
            <a:r>
              <a:rPr lang="cs-CZ" sz="2900" dirty="0"/>
              <a:t>soubor poživatin, které slouží na výživu lidského organizmu.</a:t>
            </a:r>
          </a:p>
          <a:p>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55000" lnSpcReduction="20000"/>
          </a:bodyPr>
          <a:lstStyle/>
          <a:p>
            <a:r>
              <a:rPr lang="cs-CZ" sz="2900" b="1" dirty="0"/>
              <a:t>Pokrm – </a:t>
            </a:r>
            <a:r>
              <a:rPr lang="cs-CZ" sz="2900" dirty="0"/>
              <a:t>samostatná součást jídla, kdy se určitým způsobem upraví potraviny ke konzumaci.</a:t>
            </a:r>
          </a:p>
          <a:p>
            <a:pPr marL="0" indent="0">
              <a:buNone/>
            </a:pPr>
            <a:endParaRPr lang="cs-CZ" sz="2900" dirty="0"/>
          </a:p>
          <a:p>
            <a:r>
              <a:rPr lang="cs-CZ" sz="2900" b="1" dirty="0"/>
              <a:t>Potrava – </a:t>
            </a:r>
            <a:r>
              <a:rPr lang="cs-CZ" sz="2900" dirty="0"/>
              <a:t>soubor poživatin, které slouží na výživu lidského organizmu.</a:t>
            </a:r>
          </a:p>
          <a:p>
            <a:pPr marL="0" indent="0">
              <a:buNone/>
            </a:pPr>
            <a:endParaRPr lang="cs-CZ" sz="2900"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marL="0" indent="0">
              <a:buNone/>
            </a:pPr>
            <a:endParaRPr lang="cs-CZ" sz="2900" dirty="0"/>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r>
              <a:rPr lang="cs-CZ" sz="2900" b="1" dirty="0"/>
              <a:t>Přísada – </a:t>
            </a:r>
            <a:r>
              <a:rPr lang="cs-CZ" sz="2900" dirty="0"/>
              <a:t>poživatiny, které se přidávají do pokrmu k dochucení, zahuštění či jiné úpravy (cukr, sůl, mouka).</a:t>
            </a:r>
          </a:p>
          <a:p>
            <a:endParaRPr lang="cs-CZ" dirty="0"/>
          </a:p>
        </p:txBody>
      </p:sp>
    </p:spTree>
    <p:extLst>
      <p:ext uri="{BB962C8B-B14F-4D97-AF65-F5344CB8AC3E}">
        <p14:creationId xmlns:p14="http://schemas.microsoft.com/office/powerpoint/2010/main" val="282874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2583A-187A-419D-9923-799D9AAF211E}"/>
              </a:ext>
            </a:extLst>
          </p:cNvPr>
          <p:cNvSpPr>
            <a:spLocks noGrp="1"/>
          </p:cNvSpPr>
          <p:nvPr>
            <p:ph type="title"/>
          </p:nvPr>
        </p:nvSpPr>
        <p:spPr>
          <a:xfrm>
            <a:off x="285642" y="239260"/>
            <a:ext cx="11356462" cy="1325563"/>
          </a:xfrm>
        </p:spPr>
        <p:txBody>
          <a:bodyPr>
            <a:normAutofit fontScale="90000"/>
          </a:bodyPr>
          <a:lstStyle/>
          <a:p>
            <a:r>
              <a:rPr lang="cs-CZ" b="1" dirty="0"/>
              <a:t>Ovoce </a:t>
            </a:r>
            <a:br>
              <a:rPr lang="cs-CZ" b="1" dirty="0"/>
            </a:br>
            <a:r>
              <a:rPr lang="cs-CZ" sz="3100" b="1" dirty="0">
                <a:solidFill>
                  <a:srgbClr val="0070C0"/>
                </a:solidFill>
              </a:rPr>
              <a:t>3 druhy ovoce s nejvyšším množstvím vitamínu C </a:t>
            </a:r>
            <a:br>
              <a:rPr lang="cs-CZ" dirty="0"/>
            </a:br>
            <a:endParaRPr lang="cs-CZ" dirty="0"/>
          </a:p>
        </p:txBody>
      </p:sp>
      <p:sp>
        <p:nvSpPr>
          <p:cNvPr id="3" name="Zástupný symbol pro obsah 2">
            <a:extLst>
              <a:ext uri="{FF2B5EF4-FFF2-40B4-BE49-F238E27FC236}">
                <a16:creationId xmlns:a16="http://schemas.microsoft.com/office/drawing/2014/main" id="{45082AD0-D5C9-461F-B265-E66664E8CC2A}"/>
              </a:ext>
            </a:extLst>
          </p:cNvPr>
          <p:cNvSpPr>
            <a:spLocks noGrp="1"/>
          </p:cNvSpPr>
          <p:nvPr>
            <p:ph idx="1"/>
          </p:nvPr>
        </p:nvSpPr>
        <p:spPr>
          <a:xfrm>
            <a:off x="203200" y="1146630"/>
            <a:ext cx="11785600" cy="5711370"/>
          </a:xfrm>
        </p:spPr>
        <p:txBody>
          <a:bodyPr>
            <a:normAutofit fontScale="85000" lnSpcReduction="10000"/>
          </a:bodyPr>
          <a:lstStyle/>
          <a:p>
            <a:r>
              <a:rPr lang="cs-CZ" dirty="0"/>
              <a:t>Ovoce jsou jedlé plody a semena stromů, keřů nebo bylin.</a:t>
            </a:r>
          </a:p>
          <a:p>
            <a:r>
              <a:rPr lang="cs-CZ" b="1" dirty="0"/>
              <a:t>jádrové </a:t>
            </a:r>
            <a:r>
              <a:rPr lang="cs-CZ" dirty="0"/>
              <a:t>(např. jablka, hrušky),</a:t>
            </a:r>
            <a:r>
              <a:rPr lang="cs-CZ" b="1" dirty="0"/>
              <a:t> </a:t>
            </a:r>
          </a:p>
          <a:p>
            <a:r>
              <a:rPr lang="cs-CZ" b="1" dirty="0"/>
              <a:t>peckové </a:t>
            </a:r>
            <a:r>
              <a:rPr lang="cs-CZ" dirty="0"/>
              <a:t>(broskve, švestky, meruňky, nektarinky),</a:t>
            </a:r>
            <a:r>
              <a:rPr lang="cs-CZ" b="1" dirty="0"/>
              <a:t> </a:t>
            </a:r>
          </a:p>
          <a:p>
            <a:r>
              <a:rPr lang="cs-CZ" b="1" dirty="0"/>
              <a:t>bobulové </a:t>
            </a:r>
            <a:r>
              <a:rPr lang="cs-CZ" dirty="0"/>
              <a:t>(např. </a:t>
            </a:r>
            <a:r>
              <a:rPr lang="cs-CZ" dirty="0" err="1"/>
              <a:t>angrešť</a:t>
            </a:r>
            <a:r>
              <a:rPr lang="cs-CZ" dirty="0"/>
              <a:t>, lesní plody, rybíz),</a:t>
            </a:r>
          </a:p>
          <a:p>
            <a:r>
              <a:rPr lang="cs-CZ" b="1" dirty="0"/>
              <a:t>skořápkové </a:t>
            </a:r>
            <a:r>
              <a:rPr lang="cs-CZ" dirty="0"/>
              <a:t>(ořechy) a </a:t>
            </a:r>
          </a:p>
          <a:p>
            <a:r>
              <a:rPr lang="cs-CZ" dirty="0"/>
              <a:t>nesourodou skupinu plodů </a:t>
            </a:r>
            <a:r>
              <a:rPr lang="cs-CZ" b="1" dirty="0"/>
              <a:t>tropů a subtropů </a:t>
            </a:r>
            <a:r>
              <a:rPr lang="cs-CZ" dirty="0"/>
              <a:t>(banány, citrusové ovoce, ananas, kiwi apod.).</a:t>
            </a:r>
            <a:r>
              <a:rPr lang="cs-CZ" b="1" dirty="0"/>
              <a:t> </a:t>
            </a:r>
          </a:p>
          <a:p>
            <a:r>
              <a:rPr lang="cs-CZ" dirty="0"/>
              <a:t>Hlavní složkou ovoce je </a:t>
            </a:r>
            <a:r>
              <a:rPr lang="cs-CZ" b="1" dirty="0"/>
              <a:t>voda</a:t>
            </a:r>
            <a:r>
              <a:rPr lang="cs-CZ" dirty="0"/>
              <a:t>, obsah bílkovin a tuků je zanedbatelný. </a:t>
            </a:r>
          </a:p>
          <a:p>
            <a:r>
              <a:rPr lang="cs-CZ" dirty="0"/>
              <a:t>obsahuje 5-15 % cukrů, většinou jednoduchých.</a:t>
            </a:r>
          </a:p>
          <a:p>
            <a:r>
              <a:rPr lang="cs-CZ" dirty="0"/>
              <a:t>Některé druhy ovoce mají vysoký obsah vitaminu C, skupiny B, minerálních látek a vlákniny. </a:t>
            </a:r>
          </a:p>
          <a:p>
            <a:r>
              <a:rPr lang="cs-CZ" dirty="0"/>
              <a:t>Zpracováním se výživová hodnota obvykle snižuje, hlavně ztrátou vitaminu C. </a:t>
            </a:r>
          </a:p>
          <a:p>
            <a:r>
              <a:rPr lang="cs-CZ" dirty="0"/>
              <a:t>Energetická hodnota se značně zvyšuje přídavkem cukru nebo sušením. Společně se zeleninou má ovoce značný význam v prevenci civilizačních onemocnění. </a:t>
            </a:r>
          </a:p>
          <a:p>
            <a:r>
              <a:rPr lang="cs-CZ" dirty="0"/>
              <a:t>skořápkové ovoce obsahuje pouze 4-8 % vody, 15 % bílkovin, 15 % cukrů, má vysoký podíl tuků 60-65 % s vysokým zastoupením nenasycených mastných kyselin a fosfolipidů.</a:t>
            </a:r>
          </a:p>
          <a:p>
            <a:endParaRPr lang="cs-CZ" dirty="0"/>
          </a:p>
          <a:p>
            <a:endParaRPr lang="cs-CZ" dirty="0"/>
          </a:p>
        </p:txBody>
      </p:sp>
      <p:sp>
        <p:nvSpPr>
          <p:cNvPr id="4" name="TextovéPole 3">
            <a:extLst>
              <a:ext uri="{FF2B5EF4-FFF2-40B4-BE49-F238E27FC236}">
                <a16:creationId xmlns:a16="http://schemas.microsoft.com/office/drawing/2014/main" id="{D529C5C4-CC85-07C9-68A0-63D827BA63C8}"/>
              </a:ext>
            </a:extLst>
          </p:cNvPr>
          <p:cNvSpPr txBox="1"/>
          <p:nvPr/>
        </p:nvSpPr>
        <p:spPr>
          <a:xfrm>
            <a:off x="13075517" y="-1728786"/>
            <a:ext cx="2029320" cy="1208454"/>
          </a:xfrm>
          <a:prstGeom prst="rect">
            <a:avLst/>
          </a:prstGeom>
          <a:noFill/>
        </p:spPr>
        <p:txBody>
          <a:bodyPr wrap="square" rtlCol="0">
            <a:spAutoFit/>
          </a:bodyPr>
          <a:lstStyle/>
          <a:p>
            <a:endParaRPr lang="cs-CZ" dirty="0"/>
          </a:p>
        </p:txBody>
      </p:sp>
      <p:pic>
        <p:nvPicPr>
          <p:cNvPr id="8198" name="Picture 6" descr="Angrešt - pěstování angreštu">
            <a:extLst>
              <a:ext uri="{FF2B5EF4-FFF2-40B4-BE49-F238E27FC236}">
                <a16:creationId xmlns:a16="http://schemas.microsoft.com/office/drawing/2014/main" id="{8B600597-D8A4-CD68-5408-983251988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587" y="239260"/>
            <a:ext cx="1945213" cy="1451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0D533F-540C-B2E3-64A8-8BAEE91A2698}"/>
              </a:ext>
            </a:extLst>
          </p:cNvPr>
          <p:cNvSpPr txBox="1"/>
          <p:nvPr/>
        </p:nvSpPr>
        <p:spPr>
          <a:xfrm>
            <a:off x="10667773" y="770618"/>
            <a:ext cx="2162628" cy="1088571"/>
          </a:xfrm>
          <a:prstGeom prst="rect">
            <a:avLst/>
          </a:prstGeom>
          <a:noFill/>
        </p:spPr>
        <p:txBody>
          <a:bodyPr wrap="square" rtlCol="0">
            <a:spAutoFit/>
          </a:bodyPr>
          <a:lstStyle/>
          <a:p>
            <a:endParaRPr lang="cs-CZ" dirty="0"/>
          </a:p>
        </p:txBody>
      </p:sp>
      <p:pic>
        <p:nvPicPr>
          <p:cNvPr id="8202" name="Picture 10" descr="Rybíz JONKHEER - stromkový, červený - Stromkové rybízy | Subtropické  zahradnictví KRUH">
            <a:extLst>
              <a:ext uri="{FF2B5EF4-FFF2-40B4-BE49-F238E27FC236}">
                <a16:creationId xmlns:a16="http://schemas.microsoft.com/office/drawing/2014/main" id="{7549E895-C34E-B328-CB84-3201D35BB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43" y="125820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09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C3E18C-C14B-2DF2-4029-F20EF2FCEBC1}"/>
              </a:ext>
            </a:extLst>
          </p:cNvPr>
          <p:cNvSpPr>
            <a:spLocks noGrp="1"/>
          </p:cNvSpPr>
          <p:nvPr>
            <p:ph type="title"/>
          </p:nvPr>
        </p:nvSpPr>
        <p:spPr/>
        <p:txBody>
          <a:bodyPr/>
          <a:lstStyle/>
          <a:p>
            <a:r>
              <a:rPr lang="cs-CZ" dirty="0"/>
              <a:t>Fruktóza </a:t>
            </a:r>
            <a:r>
              <a:rPr lang="cs-CZ" dirty="0">
                <a:solidFill>
                  <a:srgbClr val="0070C0"/>
                </a:solidFill>
              </a:rPr>
              <a:t>je zdravá ?</a:t>
            </a:r>
          </a:p>
        </p:txBody>
      </p:sp>
      <p:sp>
        <p:nvSpPr>
          <p:cNvPr id="3" name="Zástupný obsah 2">
            <a:extLst>
              <a:ext uri="{FF2B5EF4-FFF2-40B4-BE49-F238E27FC236}">
                <a16:creationId xmlns:a16="http://schemas.microsoft.com/office/drawing/2014/main" id="{37192990-8279-A66D-FE15-3D01BF182E43}"/>
              </a:ext>
            </a:extLst>
          </p:cNvPr>
          <p:cNvSpPr>
            <a:spLocks noGrp="1"/>
          </p:cNvSpPr>
          <p:nvPr>
            <p:ph idx="1"/>
          </p:nvPr>
        </p:nvSpPr>
        <p:spPr>
          <a:xfrm>
            <a:off x="170823" y="1283856"/>
            <a:ext cx="11917344" cy="5574144"/>
          </a:xfrm>
        </p:spPr>
        <p:txBody>
          <a:bodyPr>
            <a:noAutofit/>
          </a:bodyPr>
          <a:lstStyle/>
          <a:p>
            <a:pPr algn="l"/>
            <a:r>
              <a:rPr lang="cs-CZ" sz="2000" b="0" i="0" u="none" strike="noStrike" baseline="0" dirty="0">
                <a:latin typeface="MetaSerifPro-Book"/>
              </a:rPr>
              <a:t>fruktóza neboli cukr ovocný je přirozenou součástí některých potravin, jako volná se nachází v ovoci, medu, ale i v některých druzích kořenové zeleniny. Jako vázaná</a:t>
            </a:r>
          </a:p>
          <a:p>
            <a:pPr algn="l"/>
            <a:r>
              <a:rPr lang="cs-CZ" sz="2000" b="0" i="0" u="none" strike="noStrike" baseline="0" dirty="0">
                <a:latin typeface="MetaSerifPro-Book"/>
              </a:rPr>
              <a:t>s glukózou je součástí sacharózy neboli řepného cukru. Má vyšší sladivost a nižší cenu než řepný cukr, proto je v potravinářství využívána jako sladidlo ve formě glukózo-fruktózového kukuřičného sirupu. </a:t>
            </a:r>
            <a:r>
              <a:rPr lang="cs-CZ" sz="2000" b="0" i="0" u="none" strike="noStrike" baseline="0" dirty="0">
                <a:latin typeface="MetaSerifPro-Medi"/>
              </a:rPr>
              <a:t>Látková přeměna fruktózy probíhá v játrech, </a:t>
            </a:r>
            <a:r>
              <a:rPr lang="pl-PL" sz="2000" b="0" i="0" u="none" strike="noStrike" baseline="0" dirty="0">
                <a:latin typeface="MetaSerifPro-Medi"/>
              </a:rPr>
              <a:t>je na inzulinu nezávislá. </a:t>
            </a:r>
            <a:r>
              <a:rPr lang="pl-PL" sz="2000" b="0" i="0" u="none" strike="noStrike" baseline="0" dirty="0">
                <a:latin typeface="MetaSerifPro-Book"/>
              </a:rPr>
              <a:t>Díky tomu je i odezva v organizmu na zvýšení hladiny </a:t>
            </a:r>
            <a:r>
              <a:rPr lang="cs-CZ" sz="2000" b="0" i="0" u="none" strike="noStrike" baseline="0" dirty="0">
                <a:latin typeface="MetaSerifPro-Book"/>
              </a:rPr>
              <a:t>glukózy v krvi pomalá. Glykemický index (GI) má fruktóza GI 20, zatímco řepný cukr GI 70. </a:t>
            </a:r>
          </a:p>
          <a:p>
            <a:pPr algn="l"/>
            <a:r>
              <a:rPr lang="cs-CZ" sz="2000" b="0" i="0" u="none" strike="noStrike" baseline="0" dirty="0">
                <a:latin typeface="MetaSerifPro-Book"/>
              </a:rPr>
              <a:t>této vlastnosti fruktózy se využívá jako náhrady řepného cukru nebo glukózy v potravinách nebo nápojích např. pro diabetiky. </a:t>
            </a:r>
          </a:p>
          <a:p>
            <a:pPr algn="l"/>
            <a:r>
              <a:rPr lang="cs-CZ" sz="2000" b="0" i="0" u="none" strike="noStrike" baseline="0" dirty="0">
                <a:latin typeface="MetaSerifPro-Book"/>
              </a:rPr>
              <a:t>některé současné studie však zjistily, že vysoký příjem fruktózy má vliv na rozvoj poruch přeměny tuků (</a:t>
            </a:r>
            <a:r>
              <a:rPr lang="cs-CZ" sz="2000" b="0" i="0" u="none" strike="noStrike" baseline="0" dirty="0" err="1">
                <a:latin typeface="MetaSerifPro-Book"/>
              </a:rPr>
              <a:t>dyslipidemie</a:t>
            </a:r>
            <a:r>
              <a:rPr lang="cs-CZ" sz="2000" b="0" i="0" u="none" strike="noStrike" baseline="0" dirty="0">
                <a:latin typeface="MetaSerifPro-Book"/>
              </a:rPr>
              <a:t>), sacharidů (inzulinová rezistence), metabolického syndromu, onemocnění jater (nealkoholická steatóza jater),</a:t>
            </a:r>
          </a:p>
          <a:p>
            <a:pPr algn="l"/>
            <a:r>
              <a:rPr lang="cs-CZ" sz="2000" b="0" i="0" u="none" strike="noStrike" baseline="0" dirty="0">
                <a:latin typeface="MetaSerifPro-Book"/>
              </a:rPr>
              <a:t>vznik hypertenze a zánětlivých reakcí v těle. Vysoké dávky fruktózy (1,5–3 g/kg tělesné hmotnosti/den) mohou zvyšovat hladinu </a:t>
            </a:r>
            <a:r>
              <a:rPr lang="pl-PL" sz="2000" b="0" i="0" u="none" strike="noStrike" baseline="0" dirty="0">
                <a:latin typeface="MetaSerifPro-Book"/>
              </a:rPr>
              <a:t>triacylglycerolů v krvi, a </a:t>
            </a:r>
            <a:r>
              <a:rPr lang="pl-PL" sz="2000" b="0" i="0" u="none" strike="noStrike" baseline="0" dirty="0">
                <a:latin typeface="MetaSerifPro-Medi"/>
              </a:rPr>
              <a:t>fruktóza je tak </a:t>
            </a:r>
            <a:r>
              <a:rPr lang="cs-CZ" sz="2000" b="0" i="0" u="none" strike="noStrike" baseline="0" dirty="0">
                <a:latin typeface="MetaSerifPro-Medi"/>
              </a:rPr>
              <a:t>významným rizikovým faktorem pro rozvoj aterosklerózy</a:t>
            </a:r>
            <a:r>
              <a:rPr lang="cs-CZ" sz="2000" b="0" i="0" u="none" strike="noStrike" baseline="0" dirty="0">
                <a:latin typeface="MetaSerifPro-Book"/>
              </a:rPr>
              <a:t>, při které se tuk hromadí ve stěnách tepen a vyvolává v nich zánět s následným zhoršením přítoku krve k orgánům. Příjem fruktózy do 40–50 g denně tyto účinky zřejmě nemá, někteří spotřebitelé však konzumují takové množství potravin nebo nápojů s přidanými cukry, že jejich příjem fruktózy dosahuje až 150 g denně, a to již k poškození orgánů vede. </a:t>
            </a:r>
            <a:r>
              <a:rPr lang="cs-CZ" sz="2000" b="0" i="0" u="none" strike="noStrike" baseline="0" dirty="0">
                <a:solidFill>
                  <a:srgbClr val="FF0000"/>
                </a:solidFill>
                <a:latin typeface="MetaSerifPro-Book"/>
              </a:rPr>
              <a:t>F</a:t>
            </a:r>
            <a:r>
              <a:rPr lang="cs-CZ" sz="1800" b="0" i="0" u="none" strike="noStrike" baseline="0" dirty="0">
                <a:solidFill>
                  <a:srgbClr val="FF0000"/>
                </a:solidFill>
                <a:latin typeface="MetaPro-CondBlack"/>
              </a:rPr>
              <a:t>lorence 5/24</a:t>
            </a:r>
            <a:endParaRPr lang="cs-CZ" sz="2000" dirty="0">
              <a:solidFill>
                <a:srgbClr val="FF0000"/>
              </a:solidFill>
            </a:endParaRPr>
          </a:p>
        </p:txBody>
      </p:sp>
    </p:spTree>
    <p:extLst>
      <p:ext uri="{BB962C8B-B14F-4D97-AF65-F5344CB8AC3E}">
        <p14:creationId xmlns:p14="http://schemas.microsoft.com/office/powerpoint/2010/main" val="3805323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902063C-ECD9-2C6D-D0FD-5B8BC1E8E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0515" y="-73464"/>
            <a:ext cx="4121885" cy="6866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mena makadamského oříšku – Makadamské oříšky – Macadamia integrifolia">
            <a:extLst>
              <a:ext uri="{FF2B5EF4-FFF2-40B4-BE49-F238E27FC236}">
                <a16:creationId xmlns:a16="http://schemas.microsoft.com/office/drawing/2014/main" id="{E5B4C0AD-0B99-91EA-F3BA-C4CE6CBC6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40" y="-73464"/>
            <a:ext cx="4724475" cy="472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Makadamové ořechy - Macadamia | Salvia Paradise">
            <a:extLst>
              <a:ext uri="{FF2B5EF4-FFF2-40B4-BE49-F238E27FC236}">
                <a16:creationId xmlns:a16="http://schemas.microsoft.com/office/drawing/2014/main" id="{0391AA99-8DBC-689B-D472-BEC809DB8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27" y="-73464"/>
            <a:ext cx="2819288" cy="1879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The Pili Nut of Bicol, Philippines: “In a nutshell, it's perfect!” | TRADE  WINDS BICOL">
            <a:extLst>
              <a:ext uri="{FF2B5EF4-FFF2-40B4-BE49-F238E27FC236}">
                <a16:creationId xmlns:a16="http://schemas.microsoft.com/office/drawing/2014/main" id="{33DE0247-9A5A-63B2-D52A-F6ED48CD2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83765"/>
            <a:ext cx="3776962" cy="2832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8624BF3-C623-AAC7-1B6E-3207877D982C}"/>
              </a:ext>
            </a:extLst>
          </p:cNvPr>
          <p:cNvSpPr>
            <a:spLocks noGrp="1"/>
          </p:cNvSpPr>
          <p:nvPr>
            <p:ph type="title"/>
          </p:nvPr>
        </p:nvSpPr>
        <p:spPr>
          <a:xfrm>
            <a:off x="0" y="342369"/>
            <a:ext cx="2819288" cy="1325563"/>
          </a:xfrm>
        </p:spPr>
        <p:txBody>
          <a:bodyPr/>
          <a:lstStyle/>
          <a:p>
            <a:r>
              <a:rPr lang="cs-CZ" dirty="0"/>
              <a:t>Skořápkové ovoce</a:t>
            </a:r>
          </a:p>
        </p:txBody>
      </p:sp>
      <p:pic>
        <p:nvPicPr>
          <p:cNvPr id="7178" name="Picture 10" descr="Pistácie - exotický poklad z vaší zahrady. Zjistěte, jak pěstovat  pistáciové oříšky a co je důležité pro jejich úspěšnou sklizeň. -  ČESKÉSTAVBY.cz">
            <a:extLst>
              <a:ext uri="{FF2B5EF4-FFF2-40B4-BE49-F238E27FC236}">
                <a16:creationId xmlns:a16="http://schemas.microsoft.com/office/drawing/2014/main" id="{5B52DFB0-5BFC-DA8E-6914-53496D5EE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244" y="4250390"/>
            <a:ext cx="3895271" cy="2596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0" name="Picture 12" descr="The Process of Harvesting Cashews - Beyond">
            <a:extLst>
              <a:ext uri="{FF2B5EF4-FFF2-40B4-BE49-F238E27FC236}">
                <a16:creationId xmlns:a16="http://schemas.microsoft.com/office/drawing/2014/main" id="{F503495C-8B39-7273-D487-2E1CBC86B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22" y="4866717"/>
            <a:ext cx="2894104" cy="1925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2" name="Picture 14" descr="Botanická ilustrace">
            <a:extLst>
              <a:ext uri="{FF2B5EF4-FFF2-40B4-BE49-F238E27FC236}">
                <a16:creationId xmlns:a16="http://schemas.microsoft.com/office/drawing/2014/main" id="{82648CCE-A84F-3C4A-59C8-16194FC27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 y="4908471"/>
            <a:ext cx="1332895" cy="1845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CC06587-30E7-99EA-1EEB-6F215E8BFD3F}"/>
              </a:ext>
            </a:extLst>
          </p:cNvPr>
          <p:cNvSpPr txBox="1"/>
          <p:nvPr/>
        </p:nvSpPr>
        <p:spPr>
          <a:xfrm>
            <a:off x="5374221" y="3511464"/>
            <a:ext cx="2086294" cy="523220"/>
          </a:xfrm>
          <a:prstGeom prst="rect">
            <a:avLst/>
          </a:prstGeom>
          <a:noFill/>
        </p:spPr>
        <p:txBody>
          <a:bodyPr wrap="square" rtlCol="0">
            <a:spAutoFit/>
          </a:bodyPr>
          <a:lstStyle/>
          <a:p>
            <a:r>
              <a:rPr lang="cs-CZ" sz="2800" dirty="0" err="1">
                <a:solidFill>
                  <a:schemeClr val="bg1"/>
                </a:solidFill>
              </a:rPr>
              <a:t>macadamia</a:t>
            </a:r>
            <a:endParaRPr lang="cs-CZ" sz="2800" dirty="0">
              <a:solidFill>
                <a:schemeClr val="bg1"/>
              </a:solidFill>
            </a:endParaRPr>
          </a:p>
        </p:txBody>
      </p:sp>
      <p:sp>
        <p:nvSpPr>
          <p:cNvPr id="5" name="TextovéPole 4">
            <a:extLst>
              <a:ext uri="{FF2B5EF4-FFF2-40B4-BE49-F238E27FC236}">
                <a16:creationId xmlns:a16="http://schemas.microsoft.com/office/drawing/2014/main" id="{23A1E0C7-E28A-AA1F-322E-EF27AD3FAE56}"/>
              </a:ext>
            </a:extLst>
          </p:cNvPr>
          <p:cNvSpPr txBox="1"/>
          <p:nvPr/>
        </p:nvSpPr>
        <p:spPr>
          <a:xfrm>
            <a:off x="5923153" y="6158743"/>
            <a:ext cx="1293317" cy="523220"/>
          </a:xfrm>
          <a:prstGeom prst="rect">
            <a:avLst/>
          </a:prstGeom>
          <a:noFill/>
        </p:spPr>
        <p:txBody>
          <a:bodyPr wrap="square" rtlCol="0">
            <a:spAutoFit/>
          </a:bodyPr>
          <a:lstStyle/>
          <a:p>
            <a:r>
              <a:rPr lang="cs-CZ" sz="2800" dirty="0">
                <a:solidFill>
                  <a:schemeClr val="bg1"/>
                </a:solidFill>
              </a:rPr>
              <a:t>pistácie</a:t>
            </a:r>
          </a:p>
        </p:txBody>
      </p:sp>
      <p:sp>
        <p:nvSpPr>
          <p:cNvPr id="6" name="TextovéPole 5">
            <a:extLst>
              <a:ext uri="{FF2B5EF4-FFF2-40B4-BE49-F238E27FC236}">
                <a16:creationId xmlns:a16="http://schemas.microsoft.com/office/drawing/2014/main" id="{4C959E02-E6E6-5963-C491-85E327D01A6B}"/>
              </a:ext>
            </a:extLst>
          </p:cNvPr>
          <p:cNvSpPr txBox="1"/>
          <p:nvPr/>
        </p:nvSpPr>
        <p:spPr>
          <a:xfrm>
            <a:off x="1393181" y="6250095"/>
            <a:ext cx="2072200" cy="523220"/>
          </a:xfrm>
          <a:prstGeom prst="rect">
            <a:avLst/>
          </a:prstGeom>
          <a:noFill/>
        </p:spPr>
        <p:txBody>
          <a:bodyPr wrap="square" rtlCol="0">
            <a:spAutoFit/>
          </a:bodyPr>
          <a:lstStyle/>
          <a:p>
            <a:r>
              <a:rPr lang="cs-CZ" sz="2800" dirty="0">
                <a:solidFill>
                  <a:schemeClr val="bg1"/>
                </a:solidFill>
              </a:rPr>
              <a:t>Kešu jablko  </a:t>
            </a:r>
          </a:p>
        </p:txBody>
      </p:sp>
    </p:spTree>
    <p:extLst>
      <p:ext uri="{BB962C8B-B14F-4D97-AF65-F5344CB8AC3E}">
        <p14:creationId xmlns:p14="http://schemas.microsoft.com/office/powerpoint/2010/main" val="128184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DDB3C-D546-4CB8-8694-36AD48108997}"/>
              </a:ext>
            </a:extLst>
          </p:cNvPr>
          <p:cNvSpPr>
            <a:spLocks noGrp="1"/>
          </p:cNvSpPr>
          <p:nvPr>
            <p:ph type="title"/>
          </p:nvPr>
        </p:nvSpPr>
        <p:spPr>
          <a:xfrm>
            <a:off x="431799" y="577561"/>
            <a:ext cx="10802257" cy="1325563"/>
          </a:xfrm>
        </p:spPr>
        <p:txBody>
          <a:bodyPr>
            <a:normAutofit fontScale="90000"/>
          </a:bodyPr>
          <a:lstStyle/>
          <a:p>
            <a:r>
              <a:rPr lang="cs-CZ" b="1" dirty="0"/>
              <a:t>Zelenina</a:t>
            </a:r>
            <a:br>
              <a:rPr lang="cs-CZ" b="1" dirty="0"/>
            </a:br>
            <a:r>
              <a:rPr lang="cs-CZ" b="1" dirty="0">
                <a:solidFill>
                  <a:srgbClr val="0070C0"/>
                </a:solidFill>
              </a:rPr>
              <a:t>3 druhy zeleniny s nejvyšším množstvím vitamínu C </a:t>
            </a:r>
            <a:br>
              <a:rPr lang="cs-CZ" dirty="0"/>
            </a:br>
            <a:br>
              <a:rPr lang="cs-CZ" dirty="0"/>
            </a:br>
            <a:endParaRPr lang="cs-CZ" dirty="0"/>
          </a:p>
        </p:txBody>
      </p:sp>
      <p:sp>
        <p:nvSpPr>
          <p:cNvPr id="3" name="Zástupný symbol pro obsah 2">
            <a:extLst>
              <a:ext uri="{FF2B5EF4-FFF2-40B4-BE49-F238E27FC236}">
                <a16:creationId xmlns:a16="http://schemas.microsoft.com/office/drawing/2014/main" id="{14BDA8B8-15F2-45A6-916B-1057F20DA534}"/>
              </a:ext>
            </a:extLst>
          </p:cNvPr>
          <p:cNvSpPr>
            <a:spLocks noGrp="1"/>
          </p:cNvSpPr>
          <p:nvPr>
            <p:ph idx="1"/>
          </p:nvPr>
        </p:nvSpPr>
        <p:spPr>
          <a:xfrm>
            <a:off x="0" y="1325880"/>
            <a:ext cx="12192000" cy="5532119"/>
          </a:xfrm>
        </p:spPr>
        <p:txBody>
          <a:bodyPr>
            <a:normAutofit fontScale="85000" lnSpcReduction="20000"/>
          </a:bodyPr>
          <a:lstStyle/>
          <a:p>
            <a:r>
              <a:rPr lang="cs-CZ" dirty="0"/>
              <a:t>Zelenina jsou jedlé části, zejména kořeny, bulvy, listy, nať, květenství a plody jednoletých nebo víceletých rostlin. </a:t>
            </a:r>
          </a:p>
          <a:p>
            <a:r>
              <a:rPr lang="cs-CZ" dirty="0"/>
              <a:t>Rozeznáváme zeleninu </a:t>
            </a:r>
            <a:r>
              <a:rPr lang="cs-CZ" b="1" dirty="0"/>
              <a:t>košťálovou</a:t>
            </a:r>
            <a:r>
              <a:rPr lang="cs-CZ" dirty="0"/>
              <a:t> </a:t>
            </a:r>
          </a:p>
          <a:p>
            <a:pPr marL="0" indent="0">
              <a:buNone/>
            </a:pPr>
            <a:r>
              <a:rPr lang="cs-CZ" dirty="0"/>
              <a:t>(různé druhy zelí, kapusta, květák, brokolice apod.), </a:t>
            </a:r>
          </a:p>
          <a:p>
            <a:r>
              <a:rPr lang="cs-CZ" b="1" dirty="0"/>
              <a:t>kořenovou</a:t>
            </a:r>
            <a:r>
              <a:rPr lang="cs-CZ" dirty="0"/>
              <a:t> (mrkev, celer, petržel)</a:t>
            </a:r>
          </a:p>
          <a:p>
            <a:r>
              <a:rPr lang="cs-CZ" b="1" dirty="0"/>
              <a:t>listovou </a:t>
            </a:r>
            <a:r>
              <a:rPr lang="cs-CZ" dirty="0"/>
              <a:t>(špenát, různé druhy salátů), </a:t>
            </a:r>
          </a:p>
          <a:p>
            <a:r>
              <a:rPr lang="cs-CZ" b="1" dirty="0"/>
              <a:t>luskovou</a:t>
            </a:r>
            <a:r>
              <a:rPr lang="cs-CZ" dirty="0"/>
              <a:t> (hrášek, zelené fazolky), </a:t>
            </a:r>
          </a:p>
          <a:p>
            <a:r>
              <a:rPr lang="cs-CZ" b="1" dirty="0"/>
              <a:t>plodovou</a:t>
            </a:r>
            <a:r>
              <a:rPr lang="cs-CZ" dirty="0"/>
              <a:t> (rajčata, paprika, okurky), </a:t>
            </a:r>
          </a:p>
          <a:p>
            <a:r>
              <a:rPr lang="cs-CZ" b="1" dirty="0"/>
              <a:t>cibulovou</a:t>
            </a:r>
            <a:r>
              <a:rPr lang="cs-CZ" dirty="0"/>
              <a:t> (cibule, česnek </a:t>
            </a:r>
          </a:p>
          <a:p>
            <a:r>
              <a:rPr lang="cs-CZ" b="1" dirty="0"/>
              <a:t>natě</a:t>
            </a:r>
            <a:r>
              <a:rPr lang="cs-CZ" dirty="0"/>
              <a:t> (kopr, petržel), </a:t>
            </a:r>
            <a:r>
              <a:rPr lang="cs-CZ" b="1" dirty="0"/>
              <a:t>klasy</a:t>
            </a:r>
            <a:r>
              <a:rPr lang="cs-CZ" dirty="0"/>
              <a:t> (kukuřice), a </a:t>
            </a:r>
            <a:r>
              <a:rPr lang="cs-CZ" b="1" dirty="0"/>
              <a:t>dužnaté výhonky</a:t>
            </a:r>
            <a:r>
              <a:rPr lang="cs-CZ" dirty="0"/>
              <a:t> (chřest, ), bambus).</a:t>
            </a:r>
          </a:p>
          <a:p>
            <a:r>
              <a:rPr lang="cs-CZ" dirty="0"/>
              <a:t>Zelenina je charakterizována vysokým obsahem vody (80-95 %), nízkým obsahem tuku, malým množstvím bílkovin. </a:t>
            </a:r>
          </a:p>
          <a:p>
            <a:r>
              <a:rPr lang="cs-CZ" dirty="0"/>
              <a:t>Obsah tuků a většinou i obsah cukrů je z výživového hlediska zanedbatelný. Řada druhů zeleniny má vysoký obsah vitaminů, zejména C, některé i z vitaminů skupiny B. Některé druhy zeleniny mají i vysoký obsah vlákniny. Velký objem zeleniny a její nízký obsah energie pomáhá snižovat riziko obezity.</a:t>
            </a:r>
          </a:p>
          <a:p>
            <a:endParaRPr lang="cs-CZ" dirty="0"/>
          </a:p>
        </p:txBody>
      </p:sp>
      <p:pic>
        <p:nvPicPr>
          <p:cNvPr id="1032" name="Picture 8">
            <a:extLst>
              <a:ext uri="{FF2B5EF4-FFF2-40B4-BE49-F238E27FC236}">
                <a16:creationId xmlns:a16="http://schemas.microsoft.com/office/drawing/2014/main" id="{325F4B08-66E2-137B-1CE1-0141F8FA4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371" y="1690688"/>
            <a:ext cx="3643086" cy="297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61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A0BD8-1283-4E65-B932-77B59D05CA72}"/>
              </a:ext>
            </a:extLst>
          </p:cNvPr>
          <p:cNvSpPr>
            <a:spLocks noGrp="1"/>
          </p:cNvSpPr>
          <p:nvPr>
            <p:ph type="title"/>
          </p:nvPr>
        </p:nvSpPr>
        <p:spPr/>
        <p:txBody>
          <a:bodyPr/>
          <a:lstStyle/>
          <a:p>
            <a:r>
              <a:rPr lang="cs-CZ" b="1" dirty="0"/>
              <a:t>Houby</a:t>
            </a:r>
            <a:br>
              <a:rPr lang="cs-CZ" dirty="0"/>
            </a:br>
            <a:endParaRPr lang="cs-CZ" dirty="0"/>
          </a:p>
        </p:txBody>
      </p:sp>
      <p:sp>
        <p:nvSpPr>
          <p:cNvPr id="3" name="Zástupný symbol pro obsah 2">
            <a:extLst>
              <a:ext uri="{FF2B5EF4-FFF2-40B4-BE49-F238E27FC236}">
                <a16:creationId xmlns:a16="http://schemas.microsoft.com/office/drawing/2014/main" id="{30BA003C-0CE9-4327-AB76-0B6C75CF6D14}"/>
              </a:ext>
            </a:extLst>
          </p:cNvPr>
          <p:cNvSpPr>
            <a:spLocks noGrp="1"/>
          </p:cNvSpPr>
          <p:nvPr>
            <p:ph idx="1"/>
          </p:nvPr>
        </p:nvSpPr>
        <p:spPr>
          <a:xfrm>
            <a:off x="0" y="1219200"/>
            <a:ext cx="12192000" cy="5638800"/>
          </a:xfrm>
        </p:spPr>
        <p:txBody>
          <a:bodyPr>
            <a:normAutofit fontScale="92500" lnSpcReduction="20000"/>
          </a:bodyPr>
          <a:lstStyle/>
          <a:p>
            <a:r>
              <a:rPr lang="cs-CZ" dirty="0"/>
              <a:t>V souvislosti s potravou jsou míněny </a:t>
            </a:r>
            <a:r>
              <a:rPr lang="cs-CZ" b="1" dirty="0"/>
              <a:t>jedlé plodnice vyšších hub</a:t>
            </a:r>
            <a:r>
              <a:rPr lang="cs-CZ" dirty="0"/>
              <a:t>. Obsahují přibližně 3 % bílkovin, vitaminy skupiny B a minerální látky.</a:t>
            </a:r>
          </a:p>
          <a:p>
            <a:r>
              <a:rPr lang="cs-CZ" dirty="0"/>
              <a:t> Obsah tuků a cukrů je zanedbatelný. </a:t>
            </a:r>
          </a:p>
          <a:p>
            <a:r>
              <a:rPr lang="cs-CZ" dirty="0"/>
              <a:t>Houby mají schopnost kumulovat minerální látky, včetně toxických a radioaktivních. </a:t>
            </a:r>
          </a:p>
          <a:p>
            <a:r>
              <a:rPr lang="cs-CZ" dirty="0"/>
              <a:t>K nižším houbám patří i </a:t>
            </a:r>
            <a:r>
              <a:rPr lang="cs-CZ" b="1" dirty="0"/>
              <a:t>kvasnice</a:t>
            </a:r>
            <a:r>
              <a:rPr lang="cs-CZ" dirty="0"/>
              <a:t>, které jsou dobrým zdrojem bílkovin, vitaminů i minerálních látek. </a:t>
            </a:r>
          </a:p>
          <a:p>
            <a:r>
              <a:rPr lang="cs-CZ" dirty="0"/>
              <a:t>Vitamín D</a:t>
            </a:r>
          </a:p>
          <a:p>
            <a:pPr marL="0" indent="0">
              <a:buNone/>
            </a:pPr>
            <a:endParaRPr lang="cs-CZ" dirty="0"/>
          </a:p>
          <a:p>
            <a:pPr marL="0" indent="0">
              <a:buNone/>
            </a:pPr>
            <a:endParaRPr lang="cs-CZ" dirty="0"/>
          </a:p>
          <a:p>
            <a:pPr marL="0" indent="0">
              <a:buNone/>
            </a:pPr>
            <a:endParaRPr lang="cs-CZ" dirty="0"/>
          </a:p>
          <a:p>
            <a:r>
              <a:rPr lang="cs-CZ" b="0" i="0" dirty="0">
                <a:solidFill>
                  <a:srgbClr val="1F1F1F"/>
                </a:solidFill>
                <a:effectLst/>
                <a:latin typeface="Google Sans"/>
              </a:rPr>
              <a:t>Houbám je nasimulován sluneční svit pomocí speciální lampy, která je na několik sekund osvítí, čímž se v něm zvýší obsah vitamínu D. Tři až čtyři středně velké žampiony pak nahradí denní doporučenou dávku potřebného vitamínu D. Zatímco </a:t>
            </a:r>
            <a:r>
              <a:rPr lang="cs-CZ" b="0" i="0" dirty="0">
                <a:solidFill>
                  <a:srgbClr val="040C28"/>
                </a:solidFill>
                <a:effectLst/>
                <a:latin typeface="Google Sans"/>
              </a:rPr>
              <a:t>před osvitem má 100g hub 3 mikrogramy vitaminu, po něm je to 5–20 mikrogramů</a:t>
            </a:r>
            <a:r>
              <a:rPr lang="cs-CZ" b="0" i="0" dirty="0">
                <a:solidFill>
                  <a:srgbClr val="1F1F1F"/>
                </a:solidFill>
                <a:effectLst/>
                <a:latin typeface="Google Sans"/>
              </a:rPr>
              <a:t>. </a:t>
            </a:r>
            <a:r>
              <a:rPr lang="cs-CZ" sz="1700" b="0" i="0" dirty="0">
                <a:solidFill>
                  <a:srgbClr val="1F1F1F"/>
                </a:solidFill>
                <a:effectLst/>
                <a:latin typeface="Google Sans"/>
                <a:hlinkClick r:id="rId2"/>
              </a:rPr>
              <a:t>https://www.google.com/search?q=%C5%BEampiony+a+vitam%C3%ADn+D&amp;rlz=1C1GCEA_enCZ1128CZ1128&amp;oq=%C5%BEampiony+a+vitam%C3%ADn+D&amp;gs_lcrp=EgZjaHJvbWUyBggAEEUYOTIHCAEQIRigATIHCAIQIRigAdIBCTc0MjBqMGoxNagCCLACAQ&amp;sourceid=chrome&amp;ie=UTF-8</a:t>
            </a:r>
            <a:endParaRPr lang="cs-CZ" sz="1700" b="0" i="0" dirty="0">
              <a:solidFill>
                <a:srgbClr val="1F1F1F"/>
              </a:solidFill>
              <a:effectLst/>
              <a:latin typeface="Google Sans"/>
            </a:endParaRPr>
          </a:p>
          <a:p>
            <a:endParaRPr lang="cs-CZ" sz="1700" dirty="0"/>
          </a:p>
          <a:p>
            <a:pPr marL="0" indent="0">
              <a:buNone/>
            </a:pPr>
            <a:endParaRPr lang="cs-CZ" dirty="0"/>
          </a:p>
          <a:p>
            <a:pPr marL="0" indent="0">
              <a:buNone/>
            </a:pPr>
            <a:endParaRPr lang="cs-CZ" dirty="0"/>
          </a:p>
        </p:txBody>
      </p:sp>
      <p:sp>
        <p:nvSpPr>
          <p:cNvPr id="4" name="TextovéPole 3">
            <a:extLst>
              <a:ext uri="{FF2B5EF4-FFF2-40B4-BE49-F238E27FC236}">
                <a16:creationId xmlns:a16="http://schemas.microsoft.com/office/drawing/2014/main" id="{358C5002-F569-2A13-94F0-4751A911FCBB}"/>
              </a:ext>
            </a:extLst>
          </p:cNvPr>
          <p:cNvSpPr txBox="1"/>
          <p:nvPr/>
        </p:nvSpPr>
        <p:spPr>
          <a:xfrm>
            <a:off x="10776585" y="3718560"/>
            <a:ext cx="3398520" cy="929640"/>
          </a:xfrm>
          <a:prstGeom prst="rect">
            <a:avLst/>
          </a:prstGeom>
          <a:noFill/>
        </p:spPr>
        <p:txBody>
          <a:bodyPr wrap="square" rtlCol="0">
            <a:spAutoFit/>
          </a:bodyPr>
          <a:lstStyle/>
          <a:p>
            <a:endParaRPr lang="cs-CZ" dirty="0"/>
          </a:p>
        </p:txBody>
      </p:sp>
      <p:pic>
        <p:nvPicPr>
          <p:cNvPr id="1026" name="Picture 2" descr="Unikát z rukou pěstitelů. Žampiony z Kaznějova mají desetkrát víc vitaminu D  - Deník.cz">
            <a:extLst>
              <a:ext uri="{FF2B5EF4-FFF2-40B4-BE49-F238E27FC236}">
                <a16:creationId xmlns:a16="http://schemas.microsoft.com/office/drawing/2014/main" id="{49B795D2-029A-3ACA-4EB8-55623F21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040" y="3032760"/>
            <a:ext cx="3963353" cy="18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1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2A3569-1674-4CD5-BC84-0AFF85A15E22}"/>
              </a:ext>
            </a:extLst>
          </p:cNvPr>
          <p:cNvSpPr>
            <a:spLocks noGrp="1"/>
          </p:cNvSpPr>
          <p:nvPr>
            <p:ph type="title"/>
          </p:nvPr>
        </p:nvSpPr>
        <p:spPr>
          <a:xfrm>
            <a:off x="174171" y="365125"/>
            <a:ext cx="11179629" cy="1325563"/>
          </a:xfrm>
        </p:spPr>
        <p:txBody>
          <a:bodyPr>
            <a:normAutofit fontScale="90000"/>
          </a:bodyPr>
          <a:lstStyle/>
          <a:p>
            <a:r>
              <a:rPr lang="cs-CZ" b="1" dirty="0"/>
              <a:t>Sůl, koření a další ochucovadla</a:t>
            </a:r>
            <a:br>
              <a:rPr lang="cs-CZ" b="1" dirty="0"/>
            </a:br>
            <a:r>
              <a:rPr lang="cs-CZ" sz="2700" b="1" dirty="0">
                <a:solidFill>
                  <a:srgbClr val="0070C0"/>
                </a:solidFill>
              </a:rPr>
              <a:t>3 potraviny s nejvyšším obsahem soli</a:t>
            </a:r>
            <a:br>
              <a:rPr lang="cs-CZ" dirty="0"/>
            </a:br>
            <a:endParaRPr lang="cs-CZ" dirty="0"/>
          </a:p>
        </p:txBody>
      </p:sp>
      <p:sp>
        <p:nvSpPr>
          <p:cNvPr id="3" name="Zástupný symbol pro obsah 2">
            <a:extLst>
              <a:ext uri="{FF2B5EF4-FFF2-40B4-BE49-F238E27FC236}">
                <a16:creationId xmlns:a16="http://schemas.microsoft.com/office/drawing/2014/main" id="{8F3FEC1A-2D4D-4DA5-B037-B7365248971A}"/>
              </a:ext>
            </a:extLst>
          </p:cNvPr>
          <p:cNvSpPr>
            <a:spLocks noGrp="1"/>
          </p:cNvSpPr>
          <p:nvPr>
            <p:ph idx="1"/>
          </p:nvPr>
        </p:nvSpPr>
        <p:spPr>
          <a:xfrm>
            <a:off x="174171" y="1088572"/>
            <a:ext cx="12017829" cy="5769428"/>
          </a:xfrm>
        </p:spPr>
        <p:txBody>
          <a:bodyPr>
            <a:normAutofit fontScale="92500" lnSpcReduction="10000"/>
          </a:bodyPr>
          <a:lstStyle/>
          <a:p>
            <a:r>
              <a:rPr lang="cs-CZ" b="1" dirty="0"/>
              <a:t>Sůl</a:t>
            </a:r>
            <a:r>
              <a:rPr lang="cs-CZ" dirty="0"/>
              <a:t> - podle výživových doporučení pro obyvatelstvo ČR je potřebné snížit příjem soli na 5 g/den, což je při běžném stravování obtížné. </a:t>
            </a:r>
          </a:p>
          <a:p>
            <a:r>
              <a:rPr lang="cs-CZ" dirty="0"/>
              <a:t>Asi 80 % celkového denního příjmu soli se dostává do potravy z průmyslově vyráběných potravin a jen 20 % z individuálně přidané soli při vaření a dosolování pokrmů. Přirozené zdroje sodíku v potravě dodávají jen asi 3,5 % celkového příjmu. </a:t>
            </a:r>
          </a:p>
          <a:p>
            <a:r>
              <a:rPr lang="cs-CZ" dirty="0"/>
              <a:t>Hlavní zdroje soli jsou uzeniny, sýry, výrobky rychlého občerstvení, slané pochutiny, konzervované potraviny a polévky v sáčku. </a:t>
            </a:r>
          </a:p>
          <a:p>
            <a:r>
              <a:rPr lang="cs-CZ" b="1" dirty="0"/>
              <a:t>Kořením</a:t>
            </a:r>
            <a:r>
              <a:rPr lang="cs-CZ" dirty="0"/>
              <a:t> rozumíme části rostlin, jako jsou </a:t>
            </a:r>
            <a:r>
              <a:rPr lang="cs-CZ" b="1" dirty="0"/>
              <a:t>natě</a:t>
            </a:r>
            <a:r>
              <a:rPr lang="cs-CZ" dirty="0"/>
              <a:t> (petrželová), </a:t>
            </a:r>
            <a:r>
              <a:rPr lang="cs-CZ" b="1" dirty="0"/>
              <a:t>listy</a:t>
            </a:r>
            <a:r>
              <a:rPr lang="cs-CZ" dirty="0"/>
              <a:t> (bobkový list, majoránka), </a:t>
            </a:r>
            <a:r>
              <a:rPr lang="cs-CZ" b="1" dirty="0"/>
              <a:t>oddenky</a:t>
            </a:r>
            <a:r>
              <a:rPr lang="cs-CZ" dirty="0"/>
              <a:t> (zázvor), </a:t>
            </a:r>
            <a:r>
              <a:rPr lang="cs-CZ" b="1" dirty="0"/>
              <a:t>květy</a:t>
            </a:r>
            <a:r>
              <a:rPr lang="cs-CZ" dirty="0"/>
              <a:t> (hřebíček, šafrán), </a:t>
            </a:r>
            <a:r>
              <a:rPr lang="cs-CZ" b="1" dirty="0"/>
              <a:t>plody</a:t>
            </a:r>
            <a:r>
              <a:rPr lang="cs-CZ" dirty="0"/>
              <a:t>, </a:t>
            </a:r>
            <a:r>
              <a:rPr lang="cs-CZ" b="1" dirty="0"/>
              <a:t>semena</a:t>
            </a:r>
            <a:r>
              <a:rPr lang="cs-CZ" dirty="0"/>
              <a:t> nebo </a:t>
            </a:r>
            <a:r>
              <a:rPr lang="cs-CZ" b="1" dirty="0"/>
              <a:t>jejich části</a:t>
            </a:r>
            <a:r>
              <a:rPr lang="cs-CZ" dirty="0"/>
              <a:t> (pepř, kmín, nové koření, mletá paprika), </a:t>
            </a:r>
            <a:r>
              <a:rPr lang="cs-CZ" b="1" dirty="0"/>
              <a:t>kůra</a:t>
            </a:r>
            <a:r>
              <a:rPr lang="cs-CZ" dirty="0"/>
              <a:t> (vanilka), používané k ovlivňování chuti a vůně potravin. Jeho význam spočívá v povzbuzování chuti k jídlu a k podporování vylučování trávicích šťáv. Koření se obvykle používá v malém množství, a proto nám nedodává ani energii ani živiny v nutričně významném množství. </a:t>
            </a:r>
          </a:p>
          <a:p>
            <a:r>
              <a:rPr lang="cs-CZ" b="1" dirty="0"/>
              <a:t>Ochucovadla </a:t>
            </a:r>
            <a:r>
              <a:rPr lang="cs-CZ" dirty="0"/>
              <a:t>-</a:t>
            </a:r>
            <a:r>
              <a:rPr lang="cs-CZ" b="1" dirty="0"/>
              <a:t> </a:t>
            </a:r>
            <a:r>
              <a:rPr lang="cs-CZ" dirty="0"/>
              <a:t>k ochucování pokrmů slouží i široký sortiment dalších produktů jako je například ocet, hořčice, kečup, zálivky, sójová omáčka, z nichž některé mohou přispívat k nadměrnému příjmu energie a soli. </a:t>
            </a:r>
          </a:p>
          <a:p>
            <a:endParaRPr lang="cs-CZ" dirty="0"/>
          </a:p>
          <a:p>
            <a:endParaRPr lang="cs-CZ" dirty="0"/>
          </a:p>
        </p:txBody>
      </p:sp>
    </p:spTree>
    <p:extLst>
      <p:ext uri="{BB962C8B-B14F-4D97-AF65-F5344CB8AC3E}">
        <p14:creationId xmlns:p14="http://schemas.microsoft.com/office/powerpoint/2010/main" val="71120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A43A7-C8CD-4CCD-9530-AEFF6BC084D8}"/>
              </a:ext>
            </a:extLst>
          </p:cNvPr>
          <p:cNvSpPr>
            <a:spLocks noGrp="1"/>
          </p:cNvSpPr>
          <p:nvPr>
            <p:ph type="title"/>
          </p:nvPr>
        </p:nvSpPr>
        <p:spPr/>
        <p:txBody>
          <a:bodyPr/>
          <a:lstStyle/>
          <a:p>
            <a:r>
              <a:rPr lang="cs-CZ" b="1" dirty="0"/>
              <a:t>Cukr, včelí med a náhradní sladidla- </a:t>
            </a:r>
            <a:r>
              <a:rPr lang="cs-CZ" b="1" dirty="0">
                <a:solidFill>
                  <a:srgbClr val="0070C0"/>
                </a:solidFill>
              </a:rPr>
              <a:t>co je med?</a:t>
            </a:r>
            <a:br>
              <a:rPr lang="cs-CZ" dirty="0">
                <a:solidFill>
                  <a:srgbClr val="0070C0"/>
                </a:solidFill>
              </a:rPr>
            </a:br>
            <a:endParaRPr lang="cs-CZ" dirty="0">
              <a:solidFill>
                <a:srgbClr val="0070C0"/>
              </a:solidFill>
            </a:endParaRPr>
          </a:p>
        </p:txBody>
      </p:sp>
      <p:sp>
        <p:nvSpPr>
          <p:cNvPr id="3" name="Zástupný symbol pro obsah 2">
            <a:extLst>
              <a:ext uri="{FF2B5EF4-FFF2-40B4-BE49-F238E27FC236}">
                <a16:creationId xmlns:a16="http://schemas.microsoft.com/office/drawing/2014/main" id="{524A78E7-F294-4092-B44C-EF577BFB46B8}"/>
              </a:ext>
            </a:extLst>
          </p:cNvPr>
          <p:cNvSpPr>
            <a:spLocks noGrp="1"/>
          </p:cNvSpPr>
          <p:nvPr>
            <p:ph idx="1"/>
          </p:nvPr>
        </p:nvSpPr>
        <p:spPr>
          <a:xfrm>
            <a:off x="145143" y="1074058"/>
            <a:ext cx="12046857" cy="5783942"/>
          </a:xfrm>
        </p:spPr>
        <p:txBody>
          <a:bodyPr>
            <a:normAutofit fontScale="92500" lnSpcReduction="20000"/>
          </a:bodyPr>
          <a:lstStyle/>
          <a:p>
            <a:r>
              <a:rPr lang="cs-CZ" b="1" dirty="0"/>
              <a:t>Cukr </a:t>
            </a:r>
            <a:r>
              <a:rPr lang="cs-CZ" dirty="0"/>
              <a:t>– zákon o potravinách označuje za cukr pouze </a:t>
            </a:r>
            <a:r>
              <a:rPr lang="cs-CZ" b="1" dirty="0"/>
              <a:t>sacharózu</a:t>
            </a:r>
            <a:r>
              <a:rPr lang="cs-CZ" dirty="0"/>
              <a:t> (cukr řepný, třtinový, javorový). </a:t>
            </a:r>
          </a:p>
          <a:p>
            <a:r>
              <a:rPr lang="cs-CZ" dirty="0"/>
              <a:t>Běžný </a:t>
            </a:r>
            <a:r>
              <a:rPr lang="cs-CZ" b="1" dirty="0"/>
              <a:t>bílý cukr</a:t>
            </a:r>
            <a:r>
              <a:rPr lang="cs-CZ" dirty="0"/>
              <a:t> je téměř čistá sacharóza, tedy pouze zdroj energie. </a:t>
            </a:r>
          </a:p>
          <a:p>
            <a:r>
              <a:rPr lang="cs-CZ" dirty="0"/>
              <a:t>Přírodní </a:t>
            </a:r>
            <a:r>
              <a:rPr lang="cs-CZ" b="1" dirty="0"/>
              <a:t>hnědý cukr</a:t>
            </a:r>
            <a:r>
              <a:rPr lang="cs-CZ" dirty="0"/>
              <a:t> obsahuje asi 2 % minerálních látek, což je z výživového hlediska bezvýznamné. </a:t>
            </a:r>
          </a:p>
          <a:p>
            <a:r>
              <a:rPr lang="cs-CZ" dirty="0"/>
              <a:t>K dalším přírodním sladidlům patří glukóza (cukr hroznový) nebo fruktóza (ovocný cukr). </a:t>
            </a:r>
          </a:p>
          <a:p>
            <a:r>
              <a:rPr lang="cs-CZ" b="1" dirty="0"/>
              <a:t>Včelí med </a:t>
            </a:r>
            <a:r>
              <a:rPr lang="cs-CZ" dirty="0"/>
              <a:t>– je směs fruktózy (45 %), glukózy (35 %) a sacharózy (5 %). Obsahuje také esenciální aminokyseliny, vitaminy a minerální látky, jejich příjem je však vzhledem k nízké koncentraci zanedbatelný, a tak jeho propagace jako zdravé potraviny bývá přehnaná.</a:t>
            </a:r>
            <a:r>
              <a:rPr lang="cs-CZ" b="1" dirty="0"/>
              <a:t> </a:t>
            </a:r>
          </a:p>
          <a:p>
            <a:r>
              <a:rPr lang="cs-CZ" b="1" dirty="0"/>
              <a:t>Náhradní sladidla </a:t>
            </a:r>
            <a:r>
              <a:rPr lang="cs-CZ" dirty="0"/>
              <a:t>– patří mezi látky přídatné. Mají různou intenzitu sladké chuti. Dělíme je na </a:t>
            </a:r>
            <a:r>
              <a:rPr lang="cs-CZ" b="1" dirty="0"/>
              <a:t>nekalorická </a:t>
            </a:r>
            <a:r>
              <a:rPr lang="cs-CZ" dirty="0"/>
              <a:t>a </a:t>
            </a:r>
            <a:r>
              <a:rPr lang="cs-CZ" b="1" dirty="0"/>
              <a:t>kalorická</a:t>
            </a:r>
            <a:r>
              <a:rPr lang="cs-CZ" dirty="0"/>
              <a:t>. Mezi nekalorická patří </a:t>
            </a:r>
            <a:r>
              <a:rPr lang="cs-CZ" b="1" dirty="0"/>
              <a:t>sacharin</a:t>
            </a:r>
            <a:r>
              <a:rPr lang="cs-CZ" dirty="0"/>
              <a:t>, </a:t>
            </a:r>
            <a:r>
              <a:rPr lang="cs-CZ" b="1" dirty="0"/>
              <a:t>cyklamát</a:t>
            </a:r>
            <a:r>
              <a:rPr lang="cs-CZ" dirty="0"/>
              <a:t>, </a:t>
            </a:r>
            <a:r>
              <a:rPr lang="cs-CZ" b="1" dirty="0"/>
              <a:t>aspartam</a:t>
            </a:r>
            <a:r>
              <a:rPr lang="cs-CZ" dirty="0"/>
              <a:t> a </a:t>
            </a:r>
            <a:r>
              <a:rPr lang="cs-CZ" b="1" dirty="0" err="1"/>
              <a:t>acesulfam</a:t>
            </a:r>
            <a:r>
              <a:rPr lang="cs-CZ" b="1" dirty="0"/>
              <a:t> K</a:t>
            </a:r>
            <a:r>
              <a:rPr lang="cs-CZ" dirty="0"/>
              <a:t>. </a:t>
            </a:r>
          </a:p>
          <a:p>
            <a:r>
              <a:rPr lang="cs-CZ" dirty="0"/>
              <a:t>Kalorická umělá sladidla reprezentují cukerné alkoholy jako je například </a:t>
            </a:r>
            <a:r>
              <a:rPr lang="cs-CZ" b="1" dirty="0"/>
              <a:t>sorbitol</a:t>
            </a:r>
            <a:r>
              <a:rPr lang="cs-CZ" dirty="0"/>
              <a:t>, </a:t>
            </a:r>
            <a:r>
              <a:rPr lang="cs-CZ" b="1" dirty="0"/>
              <a:t>xylitol</a:t>
            </a:r>
            <a:r>
              <a:rPr lang="cs-CZ" dirty="0"/>
              <a:t> a </a:t>
            </a:r>
            <a:r>
              <a:rPr lang="cs-CZ" b="1" dirty="0" err="1"/>
              <a:t>maltitol</a:t>
            </a:r>
            <a:r>
              <a:rPr lang="cs-CZ" dirty="0"/>
              <a:t>. Jejich sladivost je 50-60 % sacharózy. Jsou výhodná tam, kde je třeba dodat potravině objem (moučníky, sladkosti).</a:t>
            </a:r>
          </a:p>
          <a:p>
            <a:endParaRPr lang="cs-CZ" dirty="0"/>
          </a:p>
          <a:p>
            <a:endParaRPr lang="cs-CZ" dirty="0"/>
          </a:p>
        </p:txBody>
      </p:sp>
    </p:spTree>
    <p:extLst>
      <p:ext uri="{BB962C8B-B14F-4D97-AF65-F5344CB8AC3E}">
        <p14:creationId xmlns:p14="http://schemas.microsoft.com/office/powerpoint/2010/main" val="1331658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9805F-7331-4A0F-BF66-34EA536989FC}"/>
              </a:ext>
            </a:extLst>
          </p:cNvPr>
          <p:cNvSpPr>
            <a:spLocks noGrp="1"/>
          </p:cNvSpPr>
          <p:nvPr>
            <p:ph type="title"/>
          </p:nvPr>
        </p:nvSpPr>
        <p:spPr>
          <a:xfrm>
            <a:off x="838200" y="365125"/>
            <a:ext cx="2064657" cy="1325563"/>
          </a:xfrm>
        </p:spPr>
        <p:txBody>
          <a:bodyPr/>
          <a:lstStyle/>
          <a:p>
            <a:r>
              <a:rPr lang="cs-CZ" b="1" dirty="0"/>
              <a:t>Olejniny</a:t>
            </a:r>
            <a:br>
              <a:rPr lang="cs-CZ" dirty="0"/>
            </a:br>
            <a:endParaRPr lang="cs-CZ" dirty="0"/>
          </a:p>
        </p:txBody>
      </p:sp>
      <p:sp>
        <p:nvSpPr>
          <p:cNvPr id="3" name="Zástupný symbol pro obsah 2">
            <a:extLst>
              <a:ext uri="{FF2B5EF4-FFF2-40B4-BE49-F238E27FC236}">
                <a16:creationId xmlns:a16="http://schemas.microsoft.com/office/drawing/2014/main" id="{2ECD0E13-0BCF-4935-9A89-DA1978904023}"/>
              </a:ext>
            </a:extLst>
          </p:cNvPr>
          <p:cNvSpPr>
            <a:spLocks noGrp="1"/>
          </p:cNvSpPr>
          <p:nvPr>
            <p:ph idx="1"/>
          </p:nvPr>
        </p:nvSpPr>
        <p:spPr>
          <a:xfrm>
            <a:off x="0" y="1161142"/>
            <a:ext cx="12192000" cy="5558971"/>
          </a:xfrm>
        </p:spPr>
        <p:txBody>
          <a:bodyPr>
            <a:normAutofit/>
          </a:bodyPr>
          <a:lstStyle/>
          <a:p>
            <a:r>
              <a:rPr lang="cs-CZ" dirty="0"/>
              <a:t>Mezi olejniny patří například </a:t>
            </a:r>
            <a:r>
              <a:rPr lang="cs-CZ" b="1" dirty="0"/>
              <a:t>olejnatá semena</a:t>
            </a:r>
            <a:r>
              <a:rPr lang="cs-CZ" dirty="0"/>
              <a:t> slunečnicová, maková, lněná, sezamová, dýňová, hořčičná </a:t>
            </a:r>
          </a:p>
          <a:p>
            <a:r>
              <a:rPr lang="cs-CZ" dirty="0"/>
              <a:t>Obecně mají vysoký obsah tuků s nenasycenými mastnými kyselinami a přírodních antioxidantů. </a:t>
            </a:r>
          </a:p>
          <a:p>
            <a:r>
              <a:rPr lang="cs-CZ" dirty="0"/>
              <a:t>Přidávají se do potravin nebo se konzumují samotná. </a:t>
            </a:r>
          </a:p>
          <a:p>
            <a:r>
              <a:rPr lang="cs-CZ" dirty="0"/>
              <a:t>Z </a:t>
            </a:r>
            <a:r>
              <a:rPr lang="cs-CZ" b="1" dirty="0"/>
              <a:t>rostlinných olejů</a:t>
            </a:r>
            <a:r>
              <a:rPr lang="cs-CZ" dirty="0"/>
              <a:t> se u nás nejčastěji setkáváme s řepkovým, slunečnicovým, sójovým a olivovým. </a:t>
            </a:r>
          </a:p>
          <a:p>
            <a:r>
              <a:rPr lang="cs-CZ" dirty="0"/>
              <a:t>Rostlinné oleje se obvykle čistí, čímž se z nich odstraňují nejen nežádoucí látky, ale i vitaminy a rostlinné steroly. </a:t>
            </a:r>
          </a:p>
          <a:p>
            <a:r>
              <a:rPr lang="cs-CZ" dirty="0"/>
              <a:t>Vyšší výživovou a smyslovou hodnotu mají nečištěné, za studena lisované oleje vhodné především ke konzumaci za studena (do salátů apod.). </a:t>
            </a:r>
          </a:p>
          <a:p>
            <a:endParaRPr lang="cs-CZ" dirty="0"/>
          </a:p>
        </p:txBody>
      </p:sp>
    </p:spTree>
    <p:extLst>
      <p:ext uri="{BB962C8B-B14F-4D97-AF65-F5344CB8AC3E}">
        <p14:creationId xmlns:p14="http://schemas.microsoft.com/office/powerpoint/2010/main" val="207014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80EEE3-87D9-3C1C-2D93-5D1192F3744F}"/>
              </a:ext>
            </a:extLst>
          </p:cNvPr>
          <p:cNvSpPr>
            <a:spLocks noGrp="1"/>
          </p:cNvSpPr>
          <p:nvPr>
            <p:ph type="title"/>
          </p:nvPr>
        </p:nvSpPr>
        <p:spPr/>
        <p:txBody>
          <a:bodyPr/>
          <a:lstStyle/>
          <a:p>
            <a:r>
              <a:rPr lang="cs-CZ" dirty="0"/>
              <a:t>Olivový olej</a:t>
            </a:r>
          </a:p>
        </p:txBody>
      </p:sp>
      <p:sp>
        <p:nvSpPr>
          <p:cNvPr id="6" name="Zástupný obsah 5">
            <a:extLst>
              <a:ext uri="{FF2B5EF4-FFF2-40B4-BE49-F238E27FC236}">
                <a16:creationId xmlns:a16="http://schemas.microsoft.com/office/drawing/2014/main" id="{A753ECA1-D3A5-B82B-C710-05C629E24CEB}"/>
              </a:ext>
            </a:extLst>
          </p:cNvPr>
          <p:cNvSpPr>
            <a:spLocks noGrp="1"/>
          </p:cNvSpPr>
          <p:nvPr>
            <p:ph sz="half" idx="2"/>
          </p:nvPr>
        </p:nvSpPr>
        <p:spPr>
          <a:xfrm>
            <a:off x="6172199" y="1825625"/>
            <a:ext cx="5758543" cy="4351338"/>
          </a:xfrm>
        </p:spPr>
        <p:txBody>
          <a:bodyPr/>
          <a:lstStyle/>
          <a:p>
            <a:r>
              <a:rPr lang="cs-CZ" dirty="0">
                <a:solidFill>
                  <a:srgbClr val="0070C0"/>
                </a:solidFill>
              </a:rPr>
              <a:t>Zdravotní benefity olivového oleje</a:t>
            </a:r>
          </a:p>
        </p:txBody>
      </p:sp>
      <p:sp>
        <p:nvSpPr>
          <p:cNvPr id="7" name="Zástupný obsah 6">
            <a:extLst>
              <a:ext uri="{FF2B5EF4-FFF2-40B4-BE49-F238E27FC236}">
                <a16:creationId xmlns:a16="http://schemas.microsoft.com/office/drawing/2014/main" id="{0FEA50D1-5345-AE72-1B3C-ADBED8B6CEB7}"/>
              </a:ext>
            </a:extLst>
          </p:cNvPr>
          <p:cNvSpPr>
            <a:spLocks noGrp="1"/>
          </p:cNvSpPr>
          <p:nvPr>
            <p:ph sz="half" idx="1"/>
          </p:nvPr>
        </p:nvSpPr>
        <p:spPr/>
        <p:txBody>
          <a:bodyPr/>
          <a:lstStyle/>
          <a:p>
            <a:r>
              <a:rPr lang="cs-CZ" dirty="0">
                <a:solidFill>
                  <a:srgbClr val="0070C0"/>
                </a:solidFill>
              </a:rPr>
              <a:t>Druhy olivového oleje</a:t>
            </a:r>
          </a:p>
        </p:txBody>
      </p:sp>
    </p:spTree>
    <p:extLst>
      <p:ext uri="{BB962C8B-B14F-4D97-AF65-F5344CB8AC3E}">
        <p14:creationId xmlns:p14="http://schemas.microsoft.com/office/powerpoint/2010/main" val="414820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B215F-184D-11AF-F0B5-CD8DDAFAC339}"/>
              </a:ext>
            </a:extLst>
          </p:cNvPr>
          <p:cNvSpPr>
            <a:spLocks noGrp="1"/>
          </p:cNvSpPr>
          <p:nvPr>
            <p:ph type="title"/>
          </p:nvPr>
        </p:nvSpPr>
        <p:spPr/>
        <p:txBody>
          <a:bodyPr/>
          <a:lstStyle/>
          <a:p>
            <a:endParaRPr lang="cs-CZ"/>
          </a:p>
        </p:txBody>
      </p:sp>
      <p:pic>
        <p:nvPicPr>
          <p:cNvPr id="3074" name="Picture 2" descr="Kouřový bod hlavních typů olejů | ReceptyOnLine.cz - kuchařka, recepty a  inspirace">
            <a:extLst>
              <a:ext uri="{FF2B5EF4-FFF2-40B4-BE49-F238E27FC236}">
                <a16:creationId xmlns:a16="http://schemas.microsoft.com/office/drawing/2014/main" id="{CA0852FC-6BB1-1174-3C83-B03962D498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251" y="223325"/>
            <a:ext cx="5547749" cy="6748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uřové body olejů - které jsou nejlepší na vaření či smažení? |  Rehabilitace.info">
            <a:extLst>
              <a:ext uri="{FF2B5EF4-FFF2-40B4-BE49-F238E27FC236}">
                <a16:creationId xmlns:a16="http://schemas.microsoft.com/office/drawing/2014/main" id="{3CA848AB-3948-8C22-FB5F-9E13CE020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39" y="1219200"/>
            <a:ext cx="4976110" cy="4201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591FA8F-E136-C678-43F2-3CB25565242D}"/>
              </a:ext>
            </a:extLst>
          </p:cNvPr>
          <p:cNvSpPr txBox="1"/>
          <p:nvPr/>
        </p:nvSpPr>
        <p:spPr>
          <a:xfrm>
            <a:off x="6807200" y="5892800"/>
            <a:ext cx="4719782" cy="369332"/>
          </a:xfrm>
          <a:prstGeom prst="rect">
            <a:avLst/>
          </a:prstGeom>
          <a:noFill/>
        </p:spPr>
        <p:txBody>
          <a:bodyPr wrap="square" rtlCol="0">
            <a:spAutoFit/>
          </a:bodyPr>
          <a:lstStyle/>
          <a:p>
            <a:r>
              <a:rPr lang="cs-CZ" dirty="0">
                <a:solidFill>
                  <a:srgbClr val="0070C0"/>
                </a:solidFill>
              </a:rPr>
              <a:t>Co je bod zakouření?</a:t>
            </a:r>
          </a:p>
        </p:txBody>
      </p:sp>
    </p:spTree>
    <p:extLst>
      <p:ext uri="{BB962C8B-B14F-4D97-AF65-F5344CB8AC3E}">
        <p14:creationId xmlns:p14="http://schemas.microsoft.com/office/powerpoint/2010/main" val="292397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solidFill>
                  <a:srgbClr val="0070C0"/>
                </a:solidFill>
              </a:rPr>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886929"/>
            <a:ext cx="5815693" cy="5971071"/>
          </a:xfrm>
        </p:spPr>
        <p:txBody>
          <a:bodyPr>
            <a:normAutofit fontScale="40000" lnSpcReduction="20000"/>
          </a:bodyPr>
          <a:lstStyle/>
          <a:p>
            <a:r>
              <a:rPr lang="cs-CZ" sz="3500" b="1" dirty="0"/>
              <a:t>Malnutrice (podvýživa) – </a:t>
            </a:r>
            <a:r>
              <a:rPr lang="cs-CZ" sz="3500" dirty="0"/>
              <a:t>stav kdy má jedinec nedostatek živin důležitých pro funkci organizmu.</a:t>
            </a:r>
          </a:p>
          <a:p>
            <a:pPr lvl="1"/>
            <a:r>
              <a:rPr lang="cs-CZ" sz="3500" dirty="0">
                <a:solidFill>
                  <a:srgbClr val="0070C0"/>
                </a:solidFill>
              </a:rPr>
              <a:t>Může být obézní člověk podvyživený?..........................................</a:t>
            </a:r>
          </a:p>
          <a:p>
            <a:endParaRPr lang="cs-CZ" sz="3500" dirty="0"/>
          </a:p>
          <a:p>
            <a:r>
              <a:rPr lang="cs-CZ" sz="3500" b="1" dirty="0"/>
              <a:t>Metabolismus – </a:t>
            </a:r>
            <a:r>
              <a:rPr lang="cs-CZ" sz="3500" dirty="0"/>
              <a:t>neboli látková přeměna je soubor všech enzymových reakcí, při nichž dochází k přeměně látek a energií v živých organizmech.</a:t>
            </a:r>
          </a:p>
          <a:p>
            <a:pPr lvl="1"/>
            <a:r>
              <a:rPr lang="cs-CZ" sz="3500" dirty="0">
                <a:solidFill>
                  <a:srgbClr val="0070C0"/>
                </a:solidFill>
              </a:rPr>
              <a:t>Vysvětlete pojem katabolismus…………………………………………………</a:t>
            </a:r>
          </a:p>
          <a:p>
            <a:pPr lvl="1"/>
            <a:r>
              <a:rPr lang="cs-CZ" sz="3500" dirty="0">
                <a:solidFill>
                  <a:srgbClr val="0070C0"/>
                </a:solidFill>
              </a:rPr>
              <a:t>Vysvětlete pojem anabolismus………………………………………………….</a:t>
            </a:r>
          </a:p>
          <a:p>
            <a:pPr marL="0" indent="0">
              <a:buNone/>
            </a:pPr>
            <a:endParaRPr lang="cs-CZ" sz="3500" dirty="0"/>
          </a:p>
          <a:p>
            <a:r>
              <a:rPr lang="cs-CZ" sz="3500" b="1" dirty="0"/>
              <a:t>Nápoje – </a:t>
            </a:r>
            <a:r>
              <a:rPr lang="cs-CZ" sz="3500" dirty="0"/>
              <a:t>samotná skupina poživatin, jejich hlavní funkcí je zásobení organismu vodou a uhašení žízně. Některé nápoje mají výživovou i energetickou hodnotu (slazené nápoje, šťávy).</a:t>
            </a:r>
          </a:p>
          <a:p>
            <a:pPr lvl="1"/>
            <a:r>
              <a:rPr lang="cs-CZ" sz="3500" dirty="0">
                <a:solidFill>
                  <a:srgbClr val="0070C0"/>
                </a:solidFill>
              </a:rPr>
              <a:t>Kolik gramů cukru obsahuje 2 litrová láhev kolového nápoje? ……………..</a:t>
            </a:r>
          </a:p>
          <a:p>
            <a:pPr lvl="1"/>
            <a:r>
              <a:rPr lang="cs-CZ" sz="3500" dirty="0">
                <a:solidFill>
                  <a:srgbClr val="0070C0"/>
                </a:solidFill>
              </a:rPr>
              <a:t>Kolik gramů cukru obsahuje 1 litr ovocného džusu?.................................</a:t>
            </a:r>
          </a:p>
          <a:p>
            <a:pPr marL="0" indent="0">
              <a:buNone/>
            </a:pPr>
            <a:endParaRPr lang="cs-CZ" sz="3500" dirty="0"/>
          </a:p>
          <a:p>
            <a:r>
              <a:rPr lang="cs-CZ" sz="3500" b="1" dirty="0"/>
              <a:t>Obloha – </a:t>
            </a:r>
            <a:r>
              <a:rPr lang="cs-CZ" sz="3500" dirty="0"/>
              <a:t>estetické, chuťové a výživové zdůraznění pokrmu (zelenina, ovoce).</a:t>
            </a:r>
          </a:p>
          <a:p>
            <a:pPr lvl="1"/>
            <a:r>
              <a:rPr lang="cs-CZ" sz="3500" dirty="0">
                <a:solidFill>
                  <a:srgbClr val="0070C0"/>
                </a:solidFill>
              </a:rPr>
              <a:t>Jaký podíl na talíři má zaujímat zelenina? ………………………………………………….</a:t>
            </a:r>
          </a:p>
          <a:p>
            <a:r>
              <a:rPr lang="cs-CZ" sz="3500" b="1" dirty="0"/>
              <a:t>Parenterální výživa</a:t>
            </a:r>
            <a:r>
              <a:rPr lang="cs-CZ" sz="3500" dirty="0"/>
              <a:t> – přímo do cévního systému. Aplikace za aseptických podmínek do periferní žíly či centrálního žilního katétru.</a:t>
            </a:r>
          </a:p>
          <a:p>
            <a:pPr lvl="1"/>
            <a:r>
              <a:rPr lang="cs-CZ" sz="3500" dirty="0" err="1">
                <a:solidFill>
                  <a:srgbClr val="0070C0"/>
                </a:solidFill>
              </a:rPr>
              <a:t>Nutralipid</a:t>
            </a:r>
            <a:r>
              <a:rPr lang="cs-CZ" sz="3500" dirty="0">
                <a:solidFill>
                  <a:srgbClr val="0070C0"/>
                </a:solidFill>
              </a:rPr>
              <a:t> doplňuje…………………………….……</a:t>
            </a:r>
          </a:p>
          <a:p>
            <a:pPr lvl="1"/>
            <a:r>
              <a:rPr lang="cs-CZ" sz="3500" dirty="0" err="1">
                <a:solidFill>
                  <a:srgbClr val="0070C0"/>
                </a:solidFill>
              </a:rPr>
              <a:t>Nutramin</a:t>
            </a:r>
            <a:r>
              <a:rPr lang="cs-CZ" sz="3500" dirty="0">
                <a:solidFill>
                  <a:srgbClr val="0070C0"/>
                </a:solidFill>
              </a:rPr>
              <a:t> doplňuje…………………………………..</a:t>
            </a:r>
          </a:p>
          <a:p>
            <a:pPr lvl="1"/>
            <a:r>
              <a:rPr lang="cs-CZ" sz="3500" dirty="0" err="1">
                <a:solidFill>
                  <a:srgbClr val="0070C0"/>
                </a:solidFill>
              </a:rPr>
              <a:t>All</a:t>
            </a:r>
            <a:r>
              <a:rPr lang="cs-CZ" sz="3500" dirty="0">
                <a:solidFill>
                  <a:srgbClr val="0070C0"/>
                </a:solidFill>
              </a:rPr>
              <a:t> in </a:t>
            </a:r>
            <a:r>
              <a:rPr lang="cs-CZ" sz="3500" dirty="0" err="1">
                <a:solidFill>
                  <a:srgbClr val="0070C0"/>
                </a:solidFill>
              </a:rPr>
              <a:t>one</a:t>
            </a:r>
            <a:r>
              <a:rPr lang="cs-CZ" sz="3500" dirty="0">
                <a:solidFill>
                  <a:srgbClr val="0070C0"/>
                </a:solidFill>
              </a:rPr>
              <a:t> doplňuje…………………………………….</a:t>
            </a:r>
          </a:p>
          <a:p>
            <a:r>
              <a:rPr lang="cs-CZ" sz="3500" b="1" dirty="0"/>
              <a:t>Pochutiny – </a:t>
            </a:r>
            <a:r>
              <a:rPr lang="cs-CZ" sz="3500" dirty="0"/>
              <a:t>poživatiny, které nemají téměř žádnou výživovou hodnotu. Většinou se konzumují pro vůni nebo výraznou chuť (káva, čaj, koření).</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40000" lnSpcReduction="20000"/>
          </a:bodyPr>
          <a:lstStyle/>
          <a:p>
            <a:pPr marL="0" indent="0">
              <a:buNone/>
            </a:pPr>
            <a:endParaRPr lang="cs-CZ" sz="2900" dirty="0"/>
          </a:p>
          <a:p>
            <a:r>
              <a:rPr lang="cs-CZ" sz="2900" b="1" dirty="0"/>
              <a:t>Pokrm – </a:t>
            </a:r>
            <a:r>
              <a:rPr lang="cs-CZ" sz="2900" dirty="0"/>
              <a:t>samostatná součást jídla, určitým způsobem upravené potraviny ke konzumaci.</a:t>
            </a:r>
          </a:p>
          <a:p>
            <a:pPr lvl="1"/>
            <a:r>
              <a:rPr lang="cs-CZ" sz="2500" dirty="0">
                <a:solidFill>
                  <a:srgbClr val="0070C0"/>
                </a:solidFill>
              </a:rPr>
              <a:t>Uveďte vhodné úpravy jídla………………………..</a:t>
            </a:r>
          </a:p>
          <a:p>
            <a:r>
              <a:rPr lang="cs-CZ" sz="2900" b="1" dirty="0"/>
              <a:t>Potrava – </a:t>
            </a:r>
            <a:r>
              <a:rPr lang="cs-CZ" sz="2900" dirty="0"/>
              <a:t>soubor poživatin, které slouží k výživě lidského organizmu.</a:t>
            </a:r>
          </a:p>
          <a:p>
            <a:pPr lvl="1"/>
            <a:r>
              <a:rPr lang="cs-CZ" sz="2500" dirty="0">
                <a:solidFill>
                  <a:srgbClr val="0070C0"/>
                </a:solidFill>
              </a:rPr>
              <a:t>Uveďte zdroje jódu………………………………………….</a:t>
            </a:r>
          </a:p>
          <a:p>
            <a:pPr lvl="1"/>
            <a:r>
              <a:rPr lang="cs-CZ" sz="2500" dirty="0">
                <a:solidFill>
                  <a:srgbClr val="0070C0"/>
                </a:solidFill>
              </a:rPr>
              <a:t>Uveďte zdroje vitamínu D…………………………………</a:t>
            </a:r>
          </a:p>
          <a:p>
            <a:pPr marL="0" indent="0">
              <a:buNone/>
            </a:pPr>
            <a:endParaRPr lang="cs-CZ" sz="2900" b="1"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lvl="1"/>
            <a:r>
              <a:rPr lang="cs-CZ" sz="2500" dirty="0">
                <a:solidFill>
                  <a:srgbClr val="0070C0"/>
                </a:solidFill>
              </a:rPr>
              <a:t>Kolik cukru obsahuje 1 banán ?..............................................</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lvl="1"/>
            <a:r>
              <a:rPr lang="cs-CZ" sz="2500" dirty="0">
                <a:solidFill>
                  <a:srgbClr val="0070C0"/>
                </a:solidFill>
              </a:rPr>
              <a:t>Uveďte potravinový doplněk…………………………………..</a:t>
            </a:r>
          </a:p>
          <a:p>
            <a:pPr lvl="1"/>
            <a:r>
              <a:rPr lang="cs-CZ" sz="2500" dirty="0">
                <a:solidFill>
                  <a:srgbClr val="0070C0"/>
                </a:solidFill>
              </a:rPr>
              <a:t>Podléhá procesu schvalování? …………………………………</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lvl="1"/>
            <a:r>
              <a:rPr lang="cs-CZ" sz="2500" dirty="0">
                <a:solidFill>
                  <a:srgbClr val="0070C0"/>
                </a:solidFill>
              </a:rPr>
              <a:t>Vyberte si barvivo a popište jeho složení……………………………………..</a:t>
            </a:r>
          </a:p>
          <a:p>
            <a:pPr lvl="1"/>
            <a:r>
              <a:rPr lang="cs-CZ" sz="2500" dirty="0">
                <a:solidFill>
                  <a:srgbClr val="0070C0"/>
                </a:solidFill>
              </a:rPr>
              <a:t>Vyberte si příchuť s popište její složení…………………………………………</a:t>
            </a:r>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pPr lvl="1"/>
            <a:r>
              <a:rPr lang="cs-CZ" sz="2500" dirty="0">
                <a:solidFill>
                  <a:srgbClr val="0070C0"/>
                </a:solidFill>
              </a:rPr>
              <a:t>Kolik porcí ovoce denně se doporučuje? ………………………………..</a:t>
            </a:r>
          </a:p>
          <a:p>
            <a:pPr lvl="1"/>
            <a:r>
              <a:rPr lang="cs-CZ" sz="2500" dirty="0">
                <a:solidFill>
                  <a:srgbClr val="0070C0"/>
                </a:solidFill>
              </a:rPr>
              <a:t>Kolik porcí zeleniny denně se doporučuje?................................</a:t>
            </a:r>
          </a:p>
          <a:p>
            <a:r>
              <a:rPr lang="cs-CZ" sz="2900" b="1" dirty="0"/>
              <a:t>Přísada – </a:t>
            </a:r>
            <a:r>
              <a:rPr lang="cs-CZ" sz="2900" dirty="0"/>
              <a:t>poživatiny, které se přidávají do pokrmu k dochucení, zahuštění či jiné úpravy (cukr, sůl, mouka).</a:t>
            </a:r>
          </a:p>
          <a:p>
            <a:pPr lvl="1"/>
            <a:r>
              <a:rPr lang="cs-CZ" dirty="0">
                <a:solidFill>
                  <a:srgbClr val="0070C0"/>
                </a:solidFill>
              </a:rPr>
              <a:t>Uveďte různé druhy mouky podle surovin……………………</a:t>
            </a:r>
          </a:p>
        </p:txBody>
      </p:sp>
    </p:spTree>
    <p:extLst>
      <p:ext uri="{BB962C8B-B14F-4D97-AF65-F5344CB8AC3E}">
        <p14:creationId xmlns:p14="http://schemas.microsoft.com/office/powerpoint/2010/main" val="264549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4C0C8-2037-4103-BED8-CCD59D603BA6}"/>
              </a:ext>
            </a:extLst>
          </p:cNvPr>
          <p:cNvSpPr>
            <a:spLocks noGrp="1"/>
          </p:cNvSpPr>
          <p:nvPr>
            <p:ph type="title"/>
          </p:nvPr>
        </p:nvSpPr>
        <p:spPr/>
        <p:txBody>
          <a:bodyPr/>
          <a:lstStyle/>
          <a:p>
            <a:r>
              <a:rPr lang="cs-CZ" b="1" dirty="0"/>
              <a:t>Nápoje</a:t>
            </a:r>
            <a:br>
              <a:rPr lang="cs-CZ" dirty="0"/>
            </a:br>
            <a:endParaRPr lang="cs-CZ" dirty="0"/>
          </a:p>
        </p:txBody>
      </p:sp>
      <p:sp>
        <p:nvSpPr>
          <p:cNvPr id="3" name="Zástupný symbol pro obsah 2">
            <a:extLst>
              <a:ext uri="{FF2B5EF4-FFF2-40B4-BE49-F238E27FC236}">
                <a16:creationId xmlns:a16="http://schemas.microsoft.com/office/drawing/2014/main" id="{8B2AE260-2D97-4F55-AD33-A7AA0E1CCB69}"/>
              </a:ext>
            </a:extLst>
          </p:cNvPr>
          <p:cNvSpPr>
            <a:spLocks noGrp="1"/>
          </p:cNvSpPr>
          <p:nvPr>
            <p:ph idx="1"/>
          </p:nvPr>
        </p:nvSpPr>
        <p:spPr>
          <a:xfrm>
            <a:off x="261257" y="1262743"/>
            <a:ext cx="11930743" cy="5486400"/>
          </a:xfrm>
        </p:spPr>
        <p:txBody>
          <a:bodyPr>
            <a:normAutofit fontScale="92500" lnSpcReduction="10000"/>
          </a:bodyPr>
          <a:lstStyle/>
          <a:p>
            <a:r>
              <a:rPr lang="cs-CZ" dirty="0"/>
              <a:t>Voda tvoří asi 60 % celkové tělesné hmotnosti dospělého člověka. </a:t>
            </a:r>
          </a:p>
          <a:p>
            <a:r>
              <a:rPr lang="cs-CZ" dirty="0"/>
              <a:t>Dostatečný a pravidelný přívod tekutin je důležitý pro správnou funkci ledvin.</a:t>
            </a:r>
          </a:p>
          <a:p>
            <a:r>
              <a:rPr lang="cs-CZ" dirty="0"/>
              <a:t>Nápoje můžeme dělit na nealkoholické a alkoholické. </a:t>
            </a:r>
          </a:p>
          <a:p>
            <a:r>
              <a:rPr lang="cs-CZ" dirty="0"/>
              <a:t>Mezi </a:t>
            </a:r>
            <a:r>
              <a:rPr lang="cs-CZ" b="1" dirty="0"/>
              <a:t>nealkoholické nápoje</a:t>
            </a:r>
            <a:r>
              <a:rPr lang="cs-CZ" dirty="0"/>
              <a:t> patří různé druhy vody, ovocné nebo zeleninové šťávy či nápoje, limonády, čaje, káva, kakao, čokoláda apod. </a:t>
            </a:r>
          </a:p>
          <a:p>
            <a:r>
              <a:rPr lang="cs-CZ" dirty="0"/>
              <a:t>Preferována je pestrost, střídání druhů těchto nápojů. </a:t>
            </a:r>
          </a:p>
          <a:p>
            <a:r>
              <a:rPr lang="cs-CZ" dirty="0"/>
              <a:t>K hlavním druhům </a:t>
            </a:r>
            <a:r>
              <a:rPr lang="cs-CZ" b="1" dirty="0"/>
              <a:t>alkoholických nápojů</a:t>
            </a:r>
            <a:r>
              <a:rPr lang="cs-CZ" dirty="0"/>
              <a:t> spadá pivo, víno, lihoviny, destiláty a likéry. </a:t>
            </a:r>
          </a:p>
          <a:p>
            <a:r>
              <a:rPr lang="cs-CZ" dirty="0"/>
              <a:t>Některé nápoje představují značně bohatý přívod energie. </a:t>
            </a:r>
          </a:p>
          <a:p>
            <a:r>
              <a:rPr lang="cs-CZ" dirty="0"/>
              <a:t>Káva a čaj se používají nejen jako pochutiny, ale i pro jejich povzbuzující účinky.</a:t>
            </a:r>
          </a:p>
          <a:p>
            <a:r>
              <a:rPr lang="cs-CZ" dirty="0"/>
              <a:t>Pravý čaj je i zdrojem některých stopových prvků (mangan, fluor). </a:t>
            </a:r>
          </a:p>
          <a:p>
            <a:r>
              <a:rPr lang="cs-CZ" dirty="0"/>
              <a:t>Bylinným čajům se přisuzují léčivé účinky. Nápoje s obsahem chininu by měly být omezeny v těhotenství.</a:t>
            </a:r>
          </a:p>
          <a:p>
            <a:endParaRPr lang="cs-CZ" dirty="0"/>
          </a:p>
        </p:txBody>
      </p:sp>
    </p:spTree>
    <p:extLst>
      <p:ext uri="{BB962C8B-B14F-4D97-AF65-F5344CB8AC3E}">
        <p14:creationId xmlns:p14="http://schemas.microsoft.com/office/powerpoint/2010/main" val="3352021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22A66-E97F-005A-B267-97A34F4BC2E8}"/>
              </a:ext>
            </a:extLst>
          </p:cNvPr>
          <p:cNvSpPr>
            <a:spLocks noGrp="1"/>
          </p:cNvSpPr>
          <p:nvPr>
            <p:ph type="title"/>
          </p:nvPr>
        </p:nvSpPr>
        <p:spPr/>
        <p:txBody>
          <a:bodyPr/>
          <a:lstStyle/>
          <a:p>
            <a:r>
              <a:rPr lang="cs-CZ" dirty="0"/>
              <a:t>Druhy a účinky čaje</a:t>
            </a:r>
          </a:p>
        </p:txBody>
      </p:sp>
      <p:sp>
        <p:nvSpPr>
          <p:cNvPr id="5" name="Zástupný obsah 4">
            <a:extLst>
              <a:ext uri="{FF2B5EF4-FFF2-40B4-BE49-F238E27FC236}">
                <a16:creationId xmlns:a16="http://schemas.microsoft.com/office/drawing/2014/main" id="{311BB807-7415-D28D-4D33-D449144C1FF2}"/>
              </a:ext>
            </a:extLst>
          </p:cNvPr>
          <p:cNvSpPr>
            <a:spLocks noGrp="1"/>
          </p:cNvSpPr>
          <p:nvPr>
            <p:ph sz="half" idx="2"/>
          </p:nvPr>
        </p:nvSpPr>
        <p:spPr>
          <a:xfrm>
            <a:off x="6138864" y="1825624"/>
            <a:ext cx="5181600" cy="4894489"/>
          </a:xfrm>
        </p:spPr>
        <p:txBody>
          <a:bodyPr/>
          <a:lstStyle/>
          <a:p>
            <a:r>
              <a:rPr lang="cs-CZ" dirty="0">
                <a:solidFill>
                  <a:srgbClr val="0070C0"/>
                </a:solidFill>
              </a:rPr>
              <a:t>Účinky čaje</a:t>
            </a:r>
          </a:p>
        </p:txBody>
      </p:sp>
      <p:pic>
        <p:nvPicPr>
          <p:cNvPr id="5122" name="Picture 2" descr="Objevte sílu čajů: 10 nejzdravějších čajů">
            <a:extLst>
              <a:ext uri="{FF2B5EF4-FFF2-40B4-BE49-F238E27FC236}">
                <a16:creationId xmlns:a16="http://schemas.microsoft.com/office/drawing/2014/main" id="{D13A49B9-AB20-2057-2496-6D40C449071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3069" y="1825625"/>
            <a:ext cx="5024098" cy="502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46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64E955-F18E-4D4E-A0EB-6B83D16D9CC2}"/>
              </a:ext>
            </a:extLst>
          </p:cNvPr>
          <p:cNvSpPr>
            <a:spLocks noGrp="1"/>
          </p:cNvSpPr>
          <p:nvPr>
            <p:ph type="title"/>
          </p:nvPr>
        </p:nvSpPr>
        <p:spPr/>
        <p:txBody>
          <a:bodyPr/>
          <a:lstStyle/>
          <a:p>
            <a:r>
              <a:rPr lang="cs-CZ" b="1" dirty="0"/>
              <a:t>Funkční potraviny</a:t>
            </a:r>
            <a:br>
              <a:rPr lang="cs-CZ" dirty="0"/>
            </a:br>
            <a:endParaRPr lang="cs-CZ" dirty="0"/>
          </a:p>
        </p:txBody>
      </p:sp>
      <p:sp>
        <p:nvSpPr>
          <p:cNvPr id="3" name="Zástupný symbol pro obsah 2">
            <a:extLst>
              <a:ext uri="{FF2B5EF4-FFF2-40B4-BE49-F238E27FC236}">
                <a16:creationId xmlns:a16="http://schemas.microsoft.com/office/drawing/2014/main" id="{222E68BB-324C-4310-8D73-3C6CCC4B4451}"/>
              </a:ext>
            </a:extLst>
          </p:cNvPr>
          <p:cNvSpPr>
            <a:spLocks noGrp="1"/>
          </p:cNvSpPr>
          <p:nvPr>
            <p:ph idx="1"/>
          </p:nvPr>
        </p:nvSpPr>
        <p:spPr>
          <a:xfrm>
            <a:off x="275771" y="1117600"/>
            <a:ext cx="11698515" cy="5740400"/>
          </a:xfrm>
        </p:spPr>
        <p:txBody>
          <a:bodyPr>
            <a:normAutofit fontScale="85000" lnSpcReduction="20000"/>
          </a:bodyPr>
          <a:lstStyle/>
          <a:p>
            <a:r>
              <a:rPr lang="cs-CZ" dirty="0"/>
              <a:t>Termín funkční potraviny byl poprvé použit v 80. letech 20. století v Japonsku. V rámci legislativy Evropské unie nebyl dosud tento termín definován, proto je možné setkat se s rozdílnými výklady. </a:t>
            </a:r>
          </a:p>
          <a:p>
            <a:r>
              <a:rPr lang="cs-CZ" dirty="0"/>
              <a:t>Funkční potravinou je jakákoli potravina, která má kromě výživové hodnoty příznivý účinek na zdraví konzumenta, jeho fyzický a duševní stav, pokud jsou konzumovány často a dlouhodobě. </a:t>
            </a:r>
          </a:p>
          <a:p>
            <a:r>
              <a:rPr lang="cs-CZ" dirty="0"/>
              <a:t>Jejich konzumace ovlivňuje některé pochody v organizmu, zejména posílení imunity, prevence specifického onemocnění, zrychlení rekonvalescence nebo zpomalení příznaků stárnutí. </a:t>
            </a:r>
          </a:p>
          <a:p>
            <a:r>
              <a:rPr lang="cs-CZ" dirty="0"/>
              <a:t>Jsou to potraviny vyrobené z přirozeně se vyskytujících složek.</a:t>
            </a:r>
          </a:p>
          <a:p>
            <a:r>
              <a:rPr lang="cs-CZ" dirty="0"/>
              <a:t>Měly by se konzumovat jako součást denní stravy. </a:t>
            </a:r>
          </a:p>
          <a:p>
            <a:r>
              <a:rPr lang="cs-CZ" dirty="0"/>
              <a:t>Funkční potraviny tvoří přechodnou skupinu potravin mezi běžnými potravinami a léky.</a:t>
            </a:r>
          </a:p>
          <a:p>
            <a:r>
              <a:rPr lang="cs-CZ" dirty="0"/>
              <a:t>Vyrábějí se přidáním biologicky aktivních látek nebo je použita surovina, ve které je vyšší obsah žádoucí látky dosažen šlechtěním nebo se z potraviny odstraní nežádoucí složky (například alergeny). Jejich cílem není léčit onemocnění, ale působit preventivně. Významnými složkami funkčních potravin jsou </a:t>
            </a:r>
            <a:r>
              <a:rPr lang="cs-CZ" dirty="0" err="1"/>
              <a:t>probiotika</a:t>
            </a:r>
            <a:r>
              <a:rPr lang="cs-CZ" dirty="0"/>
              <a:t>, </a:t>
            </a:r>
            <a:r>
              <a:rPr lang="cs-CZ" dirty="0" err="1"/>
              <a:t>prebiotika</a:t>
            </a:r>
            <a:r>
              <a:rPr lang="cs-CZ" dirty="0"/>
              <a:t> a </a:t>
            </a:r>
            <a:r>
              <a:rPr lang="cs-CZ" dirty="0" err="1"/>
              <a:t>synbiotika</a:t>
            </a:r>
            <a:r>
              <a:rPr lang="cs-CZ" dirty="0"/>
              <a:t>, antioxidanty, vlákniny, složky tuků, bílkoviny apod. Mezi tyto potraviny patří například obiloviny, výrobky z rýže, z ovsa, lnu, cibule, česnek, pohanka, čaj, rostlinné oleje, mléko, mléčné výrobky a vejce. </a:t>
            </a:r>
          </a:p>
          <a:p>
            <a:endParaRPr lang="cs-CZ" dirty="0"/>
          </a:p>
        </p:txBody>
      </p:sp>
      <p:pic>
        <p:nvPicPr>
          <p:cNvPr id="5" name="Obrázek 4">
            <a:extLst>
              <a:ext uri="{FF2B5EF4-FFF2-40B4-BE49-F238E27FC236}">
                <a16:creationId xmlns:a16="http://schemas.microsoft.com/office/drawing/2014/main" id="{3B8E32EE-A50D-CF87-CCFF-044CC19F24DE}"/>
              </a:ext>
            </a:extLst>
          </p:cNvPr>
          <p:cNvPicPr>
            <a:picLocks noChangeAspect="1"/>
          </p:cNvPicPr>
          <p:nvPr/>
        </p:nvPicPr>
        <p:blipFill>
          <a:blip r:embed="rId2"/>
          <a:stretch>
            <a:fillRect/>
          </a:stretch>
        </p:blipFill>
        <p:spPr>
          <a:xfrm>
            <a:off x="8940799" y="3536949"/>
            <a:ext cx="1059543" cy="1059543"/>
          </a:xfrm>
          <a:prstGeom prst="rect">
            <a:avLst/>
          </a:prstGeom>
        </p:spPr>
      </p:pic>
    </p:spTree>
    <p:extLst>
      <p:ext uri="{BB962C8B-B14F-4D97-AF65-F5344CB8AC3E}">
        <p14:creationId xmlns:p14="http://schemas.microsoft.com/office/powerpoint/2010/main" val="3241422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10BEE4-B5F6-4A0D-8DBC-EA2118B2CEA0}"/>
              </a:ext>
            </a:extLst>
          </p:cNvPr>
          <p:cNvSpPr>
            <a:spLocks noGrp="1"/>
          </p:cNvSpPr>
          <p:nvPr>
            <p:ph type="title"/>
          </p:nvPr>
        </p:nvSpPr>
        <p:spPr/>
        <p:txBody>
          <a:bodyPr/>
          <a:lstStyle/>
          <a:p>
            <a:r>
              <a:rPr lang="cs-CZ" b="1" dirty="0"/>
              <a:t>Potraviny pro zvláštní výživu</a:t>
            </a:r>
            <a:br>
              <a:rPr lang="cs-CZ" dirty="0"/>
            </a:br>
            <a:endParaRPr lang="cs-CZ" dirty="0"/>
          </a:p>
        </p:txBody>
      </p:sp>
      <p:sp>
        <p:nvSpPr>
          <p:cNvPr id="3" name="Zástupný symbol pro obsah 2">
            <a:extLst>
              <a:ext uri="{FF2B5EF4-FFF2-40B4-BE49-F238E27FC236}">
                <a16:creationId xmlns:a16="http://schemas.microsoft.com/office/drawing/2014/main" id="{9A5CD65D-A1CA-480C-AEAC-7374703D8836}"/>
              </a:ext>
            </a:extLst>
          </p:cNvPr>
          <p:cNvSpPr>
            <a:spLocks noGrp="1"/>
          </p:cNvSpPr>
          <p:nvPr>
            <p:ph idx="1"/>
          </p:nvPr>
        </p:nvSpPr>
        <p:spPr>
          <a:xfrm>
            <a:off x="228600" y="1273629"/>
            <a:ext cx="11879036" cy="5502728"/>
          </a:xfrm>
        </p:spPr>
        <p:txBody>
          <a:bodyPr>
            <a:normAutofit fontScale="62500" lnSpcReduction="20000"/>
          </a:bodyPr>
          <a:lstStyle/>
          <a:p>
            <a:r>
              <a:rPr lang="cs-CZ" dirty="0"/>
              <a:t>Potraviny určené pro zvláštní výživu jsou podle vyhlášky Ministerstva zdravotnictví ČR 54/2004 Sb. potraviny, které se svým zvláštním složením nebo zvláštním výrobním postupem odlišují od potravin pro běžnou spotřebu, jsou stanovené pro výživové účely uvedené ve vyhlášce a uvádějí se do oběhu s označením účelu použití. Při stanovení výživových účelů platí zvláštní nutriční požadavky: </a:t>
            </a:r>
          </a:p>
          <a:p>
            <a:r>
              <a:rPr lang="cs-CZ" dirty="0"/>
              <a:t>1. určité skupiny osob, jejichž </a:t>
            </a:r>
            <a:r>
              <a:rPr lang="cs-CZ" b="1" dirty="0"/>
              <a:t>trávicí proces nebo látková přeměna je narušená</a:t>
            </a:r>
            <a:r>
              <a:rPr lang="cs-CZ" dirty="0"/>
              <a:t>.</a:t>
            </a:r>
          </a:p>
          <a:p>
            <a:r>
              <a:rPr lang="cs-CZ" dirty="0"/>
              <a:t>2. určité skupiny osob, </a:t>
            </a:r>
            <a:r>
              <a:rPr lang="cs-CZ" b="1" dirty="0"/>
              <a:t>nacházejících se ve zvláštním fyziologickém stavu</a:t>
            </a:r>
            <a:r>
              <a:rPr lang="cs-CZ" dirty="0"/>
              <a:t> a které proto mohou mít specifické výhody z řízené spotřeby určitých látek v potravinách.</a:t>
            </a:r>
          </a:p>
          <a:p>
            <a:r>
              <a:rPr lang="cs-CZ" dirty="0"/>
              <a:t>3. </a:t>
            </a:r>
            <a:r>
              <a:rPr lang="cs-CZ" b="1" dirty="0"/>
              <a:t>zdraví kojenci a malé dětí</a:t>
            </a:r>
            <a:r>
              <a:rPr lang="cs-CZ" dirty="0"/>
              <a:t>. </a:t>
            </a:r>
          </a:p>
          <a:p>
            <a:r>
              <a:rPr lang="cs-CZ" dirty="0"/>
              <a:t>Potraviny určené pro zvláštní výživu se člení podle zákona do níže uvedených kategorií:</a:t>
            </a:r>
          </a:p>
          <a:p>
            <a:r>
              <a:rPr lang="cs-CZ" dirty="0"/>
              <a:t>- potraviny pro počáteční a pokračovací kojeneckou výživu a výživu malých dětí, </a:t>
            </a:r>
            <a:r>
              <a:rPr lang="cs-CZ" dirty="0">
                <a:solidFill>
                  <a:srgbClr val="0070C0"/>
                </a:solidFill>
              </a:rPr>
              <a:t>doplňte příklad: </a:t>
            </a:r>
          </a:p>
          <a:p>
            <a:r>
              <a:rPr lang="cs-CZ" dirty="0"/>
              <a:t>- potraviny pro nízkoenergetickou výživu určené ke snižování tělesné hmotnosti, </a:t>
            </a:r>
            <a:r>
              <a:rPr lang="cs-CZ" dirty="0">
                <a:solidFill>
                  <a:srgbClr val="0070C0"/>
                </a:solidFill>
              </a:rPr>
              <a:t>doplňte příklad: </a:t>
            </a:r>
            <a:endParaRPr lang="cs-CZ" dirty="0"/>
          </a:p>
          <a:p>
            <a:r>
              <a:rPr lang="cs-CZ" dirty="0"/>
              <a:t>- dietní potraviny pro zvláštní lékařské účely </a:t>
            </a:r>
            <a:r>
              <a:rPr lang="cs-CZ" dirty="0">
                <a:solidFill>
                  <a:srgbClr val="0070C0"/>
                </a:solidFill>
              </a:rPr>
              <a:t>doplňte příklad: </a:t>
            </a:r>
            <a:endParaRPr lang="cs-CZ" dirty="0"/>
          </a:p>
          <a:p>
            <a:r>
              <a:rPr lang="cs-CZ" dirty="0"/>
              <a:t>- potraviny bez fenylalaninu </a:t>
            </a:r>
            <a:r>
              <a:rPr lang="cs-CZ" dirty="0">
                <a:solidFill>
                  <a:srgbClr val="0070C0"/>
                </a:solidFill>
              </a:rPr>
              <a:t>doplňte příklad: </a:t>
            </a:r>
            <a:endParaRPr lang="cs-CZ" dirty="0"/>
          </a:p>
          <a:p>
            <a:r>
              <a:rPr lang="cs-CZ" dirty="0"/>
              <a:t>- bezlepkové potraviny </a:t>
            </a:r>
            <a:r>
              <a:rPr lang="cs-CZ" dirty="0">
                <a:solidFill>
                  <a:srgbClr val="0070C0"/>
                </a:solidFill>
              </a:rPr>
              <a:t>doplňte příklad: </a:t>
            </a:r>
            <a:endParaRPr lang="cs-CZ" dirty="0"/>
          </a:p>
          <a:p>
            <a:r>
              <a:rPr lang="cs-CZ" dirty="0"/>
              <a:t>- potraviny určené pro diabetiky</a:t>
            </a:r>
            <a:r>
              <a:rPr lang="cs-CZ" dirty="0">
                <a:solidFill>
                  <a:srgbClr val="0070C0"/>
                </a:solidFill>
              </a:rPr>
              <a:t> doplňte příklad: </a:t>
            </a:r>
            <a:endParaRPr lang="cs-CZ" dirty="0"/>
          </a:p>
          <a:p>
            <a:r>
              <a:rPr lang="cs-CZ" dirty="0"/>
              <a:t>- potraviny s nízkým obsahem laktózy nebo bez laktózy </a:t>
            </a:r>
            <a:r>
              <a:rPr lang="cs-CZ" dirty="0">
                <a:solidFill>
                  <a:srgbClr val="0070C0"/>
                </a:solidFill>
              </a:rPr>
              <a:t>doplňte příklad: </a:t>
            </a:r>
            <a:endParaRPr lang="cs-CZ" dirty="0"/>
          </a:p>
          <a:p>
            <a:r>
              <a:rPr lang="cs-CZ" dirty="0"/>
              <a:t>- potraviny s nízkým obsahem bílkovin </a:t>
            </a:r>
            <a:r>
              <a:rPr lang="cs-CZ" dirty="0">
                <a:solidFill>
                  <a:srgbClr val="0070C0"/>
                </a:solidFill>
              </a:rPr>
              <a:t>doplňte příklad: </a:t>
            </a:r>
            <a:endParaRPr lang="cs-CZ" dirty="0"/>
          </a:p>
          <a:p>
            <a:r>
              <a:rPr lang="cs-CZ" dirty="0"/>
              <a:t>- potraviny určené pro sportovce a pro osoby při zvýšeném tělesném výkonu </a:t>
            </a:r>
            <a:r>
              <a:rPr lang="cs-CZ" dirty="0">
                <a:solidFill>
                  <a:srgbClr val="0070C0"/>
                </a:solidFill>
              </a:rPr>
              <a:t>doplňte příklad: </a:t>
            </a:r>
            <a:endParaRPr lang="cs-CZ" dirty="0"/>
          </a:p>
          <a:p>
            <a:endParaRPr lang="cs-CZ" dirty="0"/>
          </a:p>
        </p:txBody>
      </p:sp>
    </p:spTree>
    <p:extLst>
      <p:ext uri="{BB962C8B-B14F-4D97-AF65-F5344CB8AC3E}">
        <p14:creationId xmlns:p14="http://schemas.microsoft.com/office/powerpoint/2010/main" val="2527284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78A01-6318-487F-B1DF-AAF596B6DFD6}"/>
              </a:ext>
            </a:extLst>
          </p:cNvPr>
          <p:cNvSpPr>
            <a:spLocks noGrp="1"/>
          </p:cNvSpPr>
          <p:nvPr>
            <p:ph type="title"/>
          </p:nvPr>
        </p:nvSpPr>
        <p:spPr/>
        <p:txBody>
          <a:bodyPr/>
          <a:lstStyle/>
          <a:p>
            <a:r>
              <a:rPr lang="cs-CZ" dirty="0">
                <a:solidFill>
                  <a:srgbClr val="0070C0"/>
                </a:solidFill>
              </a:rPr>
              <a:t>Doplňte</a:t>
            </a:r>
          </a:p>
        </p:txBody>
      </p:sp>
      <p:sp>
        <p:nvSpPr>
          <p:cNvPr id="3" name="Zástupný symbol pro obsah 2">
            <a:extLst>
              <a:ext uri="{FF2B5EF4-FFF2-40B4-BE49-F238E27FC236}">
                <a16:creationId xmlns:a16="http://schemas.microsoft.com/office/drawing/2014/main" id="{A0C05532-8D1B-4450-86C5-05E3741F4D23}"/>
              </a:ext>
            </a:extLst>
          </p:cNvPr>
          <p:cNvSpPr>
            <a:spLocks noGrp="1"/>
          </p:cNvSpPr>
          <p:nvPr>
            <p:ph idx="1"/>
          </p:nvPr>
        </p:nvSpPr>
        <p:spPr/>
        <p:txBody>
          <a:bodyPr/>
          <a:lstStyle/>
          <a:p>
            <a:r>
              <a:rPr lang="cs-CZ" dirty="0">
                <a:solidFill>
                  <a:srgbClr val="0070C0"/>
                </a:solidFill>
              </a:rPr>
              <a:t>Pro koho jsou určené potraviny bez fenylalaninu?</a:t>
            </a:r>
          </a:p>
          <a:p>
            <a:endParaRPr lang="cs-CZ" dirty="0">
              <a:solidFill>
                <a:srgbClr val="0070C0"/>
              </a:solidFill>
            </a:endParaRPr>
          </a:p>
          <a:p>
            <a:endParaRPr lang="cs-CZ" dirty="0">
              <a:solidFill>
                <a:srgbClr val="0070C0"/>
              </a:solidFill>
            </a:endParaRPr>
          </a:p>
          <a:p>
            <a:r>
              <a:rPr lang="cs-CZ" dirty="0">
                <a:solidFill>
                  <a:srgbClr val="0070C0"/>
                </a:solidFill>
              </a:rPr>
              <a:t>V jakém věku se testuje přítomnost tohoto onemocnění?</a:t>
            </a:r>
          </a:p>
          <a:p>
            <a:endParaRPr lang="cs-CZ" dirty="0">
              <a:solidFill>
                <a:srgbClr val="0070C0"/>
              </a:solidFill>
            </a:endParaRPr>
          </a:p>
          <a:p>
            <a:endParaRPr lang="cs-CZ" dirty="0">
              <a:solidFill>
                <a:srgbClr val="0070C0"/>
              </a:solidFill>
            </a:endParaRPr>
          </a:p>
          <a:p>
            <a:r>
              <a:rPr lang="cs-CZ" dirty="0">
                <a:solidFill>
                  <a:srgbClr val="0070C0"/>
                </a:solidFill>
              </a:rPr>
              <a:t>Jak se testuje?</a:t>
            </a:r>
          </a:p>
        </p:txBody>
      </p:sp>
    </p:spTree>
    <p:extLst>
      <p:ext uri="{BB962C8B-B14F-4D97-AF65-F5344CB8AC3E}">
        <p14:creationId xmlns:p14="http://schemas.microsoft.com/office/powerpoint/2010/main" val="85782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5C160-68AF-4742-8076-C38286385963}"/>
              </a:ext>
            </a:extLst>
          </p:cNvPr>
          <p:cNvSpPr>
            <a:spLocks noGrp="1"/>
          </p:cNvSpPr>
          <p:nvPr>
            <p:ph type="title"/>
          </p:nvPr>
        </p:nvSpPr>
        <p:spPr/>
        <p:txBody>
          <a:bodyPr/>
          <a:lstStyle/>
          <a:p>
            <a:r>
              <a:rPr lang="cs-CZ" b="1" dirty="0"/>
              <a:t>Biopotraviny</a:t>
            </a:r>
            <a:br>
              <a:rPr lang="cs-CZ" dirty="0"/>
            </a:br>
            <a:endParaRPr lang="cs-CZ" dirty="0"/>
          </a:p>
        </p:txBody>
      </p:sp>
      <p:sp>
        <p:nvSpPr>
          <p:cNvPr id="3" name="Zástupný symbol pro obsah 2">
            <a:extLst>
              <a:ext uri="{FF2B5EF4-FFF2-40B4-BE49-F238E27FC236}">
                <a16:creationId xmlns:a16="http://schemas.microsoft.com/office/drawing/2014/main" id="{5EEF9071-5520-446C-A8F4-7B68C80D31AD}"/>
              </a:ext>
            </a:extLst>
          </p:cNvPr>
          <p:cNvSpPr>
            <a:spLocks noGrp="1"/>
          </p:cNvSpPr>
          <p:nvPr>
            <p:ph idx="1"/>
          </p:nvPr>
        </p:nvSpPr>
        <p:spPr>
          <a:xfrm>
            <a:off x="73479" y="1265464"/>
            <a:ext cx="12009664" cy="5649685"/>
          </a:xfrm>
        </p:spPr>
        <p:txBody>
          <a:bodyPr>
            <a:normAutofit lnSpcReduction="10000"/>
          </a:bodyPr>
          <a:lstStyle/>
          <a:p>
            <a:r>
              <a:rPr lang="cs-CZ" dirty="0"/>
              <a:t>vyrobeny kontrolovanými postupy ze surovin získaných na ekologicky obhospodařované půdě. </a:t>
            </a:r>
          </a:p>
          <a:p>
            <a:r>
              <a:rPr lang="cs-CZ" dirty="0"/>
              <a:t>produkovány v malém objemu v oblastech, které nejsou narušeny intenzivním zemědělstvím a ve kterých je nízký spad průmyslu. </a:t>
            </a:r>
          </a:p>
          <a:p>
            <a:r>
              <a:rPr lang="cs-CZ" dirty="0"/>
              <a:t>Výnosy bývají nízké, protože se nepoužívají chemikálie, a proto jsou biopotraviny dražší než běžné. </a:t>
            </a:r>
          </a:p>
          <a:p>
            <a:r>
              <a:rPr lang="cs-CZ" dirty="0"/>
              <a:t>podléhají zvláštním legislativním předpisům a jsou označovány příslušným logem. </a:t>
            </a:r>
          </a:p>
          <a:p>
            <a:r>
              <a:rPr lang="cs-CZ" dirty="0"/>
              <a:t>bývají uváděny vyšší hodnoty některých vitaminů, minerálních látek, vlákniny a nižší hodnoty hlavních živin. </a:t>
            </a:r>
          </a:p>
          <a:p>
            <a:r>
              <a:rPr lang="cs-CZ" dirty="0"/>
              <a:t>musí vždycky splňovat limity jakostních a hygienických norem pro obdobné běžné výrobky a </a:t>
            </a:r>
          </a:p>
          <a:p>
            <a:r>
              <a:rPr lang="cs-CZ" dirty="0"/>
              <a:t>navíc musí splňovat podmínku, že byly vyrobeny a kontrolovány podle zvláštních směrnic, které ve svém důsledku chrání životní prostředí.</a:t>
            </a:r>
          </a:p>
          <a:p>
            <a:endParaRPr lang="cs-CZ" dirty="0"/>
          </a:p>
        </p:txBody>
      </p:sp>
      <p:pic>
        <p:nvPicPr>
          <p:cNvPr id="6" name="Obrázek 5">
            <a:extLst>
              <a:ext uri="{FF2B5EF4-FFF2-40B4-BE49-F238E27FC236}">
                <a16:creationId xmlns:a16="http://schemas.microsoft.com/office/drawing/2014/main" id="{BE5C50B2-679B-4908-B7F7-37E2D4A5F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237" y="113803"/>
            <a:ext cx="1656667" cy="1151661"/>
          </a:xfrm>
          <a:prstGeom prst="rect">
            <a:avLst/>
          </a:prstGeom>
        </p:spPr>
      </p:pic>
      <p:pic>
        <p:nvPicPr>
          <p:cNvPr id="8" name="Obrázek 7">
            <a:extLst>
              <a:ext uri="{FF2B5EF4-FFF2-40B4-BE49-F238E27FC236}">
                <a16:creationId xmlns:a16="http://schemas.microsoft.com/office/drawing/2014/main" id="{E1A18250-44EE-4EA8-9833-372CD8B6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8180"/>
            <a:ext cx="1555296" cy="841390"/>
          </a:xfrm>
          <a:prstGeom prst="rect">
            <a:avLst/>
          </a:prstGeom>
        </p:spPr>
      </p:pic>
      <p:pic>
        <p:nvPicPr>
          <p:cNvPr id="10" name="Obrázek 9">
            <a:extLst>
              <a:ext uri="{FF2B5EF4-FFF2-40B4-BE49-F238E27FC236}">
                <a16:creationId xmlns:a16="http://schemas.microsoft.com/office/drawing/2014/main" id="{58FDD497-1AE0-4557-911C-D477AC632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486" y="365125"/>
            <a:ext cx="1788942" cy="1788942"/>
          </a:xfrm>
          <a:prstGeom prst="rect">
            <a:avLst/>
          </a:prstGeom>
        </p:spPr>
      </p:pic>
    </p:spTree>
    <p:extLst>
      <p:ext uri="{BB962C8B-B14F-4D97-AF65-F5344CB8AC3E}">
        <p14:creationId xmlns:p14="http://schemas.microsoft.com/office/powerpoint/2010/main" val="1004591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7F16F-4B50-44EC-82E3-274B828AE69F}"/>
              </a:ext>
            </a:extLst>
          </p:cNvPr>
          <p:cNvSpPr>
            <a:spLocks noGrp="1"/>
          </p:cNvSpPr>
          <p:nvPr>
            <p:ph type="title"/>
          </p:nvPr>
        </p:nvSpPr>
        <p:spPr>
          <a:xfrm>
            <a:off x="98323" y="365125"/>
            <a:ext cx="11965858" cy="1325563"/>
          </a:xfrm>
        </p:spPr>
        <p:txBody>
          <a:bodyPr>
            <a:normAutofit fontScale="90000"/>
          </a:bodyPr>
          <a:lstStyle/>
          <a:p>
            <a:r>
              <a:rPr lang="cs-CZ" b="1" dirty="0"/>
              <a:t>2.4 Výživa v jednotlivých etapách vývoje člověka</a:t>
            </a:r>
            <a:br>
              <a:rPr lang="cs-CZ" b="1" dirty="0"/>
            </a:br>
            <a:r>
              <a:rPr lang="cs-CZ" b="1" dirty="0"/>
              <a:t>Výživa v těhotenství</a:t>
            </a:r>
            <a:br>
              <a:rPr lang="cs-CZ" dirty="0"/>
            </a:br>
            <a:endParaRPr lang="cs-CZ" dirty="0"/>
          </a:p>
        </p:txBody>
      </p:sp>
      <p:sp>
        <p:nvSpPr>
          <p:cNvPr id="3" name="Zástupný symbol pro obsah 2">
            <a:extLst>
              <a:ext uri="{FF2B5EF4-FFF2-40B4-BE49-F238E27FC236}">
                <a16:creationId xmlns:a16="http://schemas.microsoft.com/office/drawing/2014/main" id="{DFED4F71-B62C-4120-845A-405AA529822A}"/>
              </a:ext>
            </a:extLst>
          </p:cNvPr>
          <p:cNvSpPr>
            <a:spLocks noGrp="1"/>
          </p:cNvSpPr>
          <p:nvPr>
            <p:ph idx="1"/>
          </p:nvPr>
        </p:nvSpPr>
        <p:spPr>
          <a:xfrm>
            <a:off x="98323" y="1281793"/>
            <a:ext cx="11225541" cy="5715000"/>
          </a:xfrm>
        </p:spPr>
        <p:txBody>
          <a:bodyPr>
            <a:normAutofit fontScale="25000" lnSpcReduction="20000"/>
          </a:bodyPr>
          <a:lstStyle/>
          <a:p>
            <a:r>
              <a:rPr lang="cs-CZ" sz="4400" dirty="0"/>
              <a:t>pestrá a vyvážená strava</a:t>
            </a:r>
          </a:p>
          <a:p>
            <a:r>
              <a:rPr lang="cs-CZ" sz="4400" dirty="0"/>
              <a:t>matka má mít přiměřenou tělesnou hmotnost (pozor na obezitu)</a:t>
            </a:r>
          </a:p>
          <a:p>
            <a:r>
              <a:rPr lang="cs-CZ" sz="4400" dirty="0"/>
              <a:t>1. trimestr: příjem energie nezvyšovat, během 2. a 3. vzrůst asi o 15 %</a:t>
            </a:r>
          </a:p>
          <a:p>
            <a:r>
              <a:rPr lang="cs-CZ" sz="4400" dirty="0"/>
              <a:t>ženy se sníženou váhou nebo obézní ženy rodí často </a:t>
            </a:r>
            <a:r>
              <a:rPr lang="cs-CZ" sz="4400" b="1" dirty="0"/>
              <a:t>děti s nízkou porodní hmotností </a:t>
            </a:r>
          </a:p>
          <a:p>
            <a:r>
              <a:rPr lang="cs-CZ" sz="4400" dirty="0"/>
              <a:t>hmotnostní přírůstek: </a:t>
            </a:r>
          </a:p>
          <a:p>
            <a:pPr lvl="1"/>
            <a:r>
              <a:rPr lang="cs-CZ" sz="4400" dirty="0"/>
              <a:t>žena s váhou v normě má během těhotenství přibrat 11,5–16 kg, </a:t>
            </a:r>
          </a:p>
          <a:p>
            <a:pPr lvl="1"/>
            <a:r>
              <a:rPr lang="cs-CZ" sz="4400" dirty="0"/>
              <a:t>žena se sníženou váhou 12,5–18 kg, </a:t>
            </a:r>
          </a:p>
          <a:p>
            <a:pPr lvl="1"/>
            <a:r>
              <a:rPr lang="cs-CZ" sz="4400" dirty="0"/>
              <a:t>žen s nadváhou 7–11,5 kg. </a:t>
            </a:r>
          </a:p>
          <a:p>
            <a:r>
              <a:rPr lang="cs-CZ" sz="4400" dirty="0"/>
              <a:t>zvyšuje se potřeba bílkovin o 30 %. </a:t>
            </a:r>
          </a:p>
          <a:p>
            <a:pPr lvl="1"/>
            <a:r>
              <a:rPr lang="cs-CZ" sz="4400" dirty="0"/>
              <a:t>Měly by být obsaženy alespoň ve 3 denních jídlech, nejlépe bílkoviny živočišného původu (maso, vejce, mléčné výrobky).  </a:t>
            </a:r>
          </a:p>
          <a:p>
            <a:r>
              <a:rPr lang="cs-CZ" sz="4400" dirty="0"/>
              <a:t>sacharidy mají zajistit největší denní příjem energie. </a:t>
            </a:r>
          </a:p>
          <a:p>
            <a:pPr lvl="1"/>
            <a:r>
              <a:rPr lang="cs-CZ" sz="4400" dirty="0"/>
              <a:t>Nedoporučuje se konzumovat jen tzv. prázdné kalorie obsahující pouze cukr, jako jsou například bonbóny, zmrzlina, čokoláda. </a:t>
            </a:r>
          </a:p>
          <a:p>
            <a:pPr lvl="1"/>
            <a:r>
              <a:rPr lang="cs-CZ" sz="4400" dirty="0"/>
              <a:t>Dobrým zdrojem sacharidů jsou obiloviny, brambory a luštěniny. </a:t>
            </a:r>
          </a:p>
          <a:p>
            <a:r>
              <a:rPr lang="cs-CZ" sz="4400" dirty="0"/>
              <a:t>vitamíny : největším zdrojem vitaminů je zelenina a ovoce. </a:t>
            </a:r>
          </a:p>
          <a:p>
            <a:pPr lvl="1"/>
            <a:r>
              <a:rPr lang="cs-CZ" sz="4400" dirty="0"/>
              <a:t>Nejdůležitější z nich jsou vitamin C, beta karoten, vitaminy řady B a </a:t>
            </a:r>
          </a:p>
          <a:p>
            <a:pPr lvl="1"/>
            <a:r>
              <a:rPr lang="cs-CZ" sz="4400" dirty="0"/>
              <a:t>kyselina listová - nedostatek kyseliny listové je důvodem samovolných potratů, VVV, rozštěpu rtu. Její přísun je vhodné zvýšit již 2 měsíce před plánovaným početím. Nalezneme ji například v syrové listové zelenině, špenátu, droždí. </a:t>
            </a:r>
          </a:p>
          <a:p>
            <a:pPr lvl="1"/>
            <a:r>
              <a:rPr lang="cs-CZ" sz="4400" dirty="0"/>
              <a:t>Podstatnou část vitaminů dostává tělo </a:t>
            </a:r>
            <a:r>
              <a:rPr lang="cs-CZ" sz="4400" b="1" dirty="0"/>
              <a:t>z masa, ryb, mléčných výrobků, obilovin a ořechů</a:t>
            </a:r>
            <a:r>
              <a:rPr lang="cs-CZ" sz="4400" dirty="0"/>
              <a:t>. Některé vitaminy jsou výhradně živočišného původu. Na tento fakt je nutné upozornit matky vegetariánky a těhotné, které nejí mléčné výrobky. Lékař jim předepíše vitamin B</a:t>
            </a:r>
            <a:r>
              <a:rPr lang="cs-CZ" sz="4400" baseline="-25000" dirty="0"/>
              <a:t>12</a:t>
            </a:r>
            <a:r>
              <a:rPr lang="cs-CZ" sz="4400" dirty="0"/>
              <a:t>. </a:t>
            </a:r>
          </a:p>
          <a:p>
            <a:r>
              <a:rPr lang="cs-CZ" sz="4400" dirty="0"/>
              <a:t>minerály a stopové prvky jsou nezbytné pro výstavbu těla plodu. Nejvýznamnější z nich jsou Ca, Mg, </a:t>
            </a:r>
            <a:r>
              <a:rPr lang="cs-CZ" sz="4400" dirty="0" err="1"/>
              <a:t>Fe</a:t>
            </a:r>
            <a:r>
              <a:rPr lang="cs-CZ" sz="4400" dirty="0"/>
              <a:t>. </a:t>
            </a:r>
          </a:p>
          <a:p>
            <a:r>
              <a:rPr lang="cs-CZ" sz="4400" dirty="0"/>
              <a:t>omezit by se měl kofein, </a:t>
            </a:r>
          </a:p>
          <a:p>
            <a:r>
              <a:rPr lang="cs-CZ" sz="4400" dirty="0"/>
              <a:t>zcela vyloučit návykové látky a alkohol. </a:t>
            </a:r>
          </a:p>
          <a:p>
            <a:r>
              <a:rPr lang="cs-CZ" sz="4400" dirty="0"/>
              <a:t>konzumace alkoholu během těhotenství představuje velké riziko závažného poškození plodu –FAS </a:t>
            </a:r>
          </a:p>
          <a:p>
            <a:r>
              <a:rPr lang="cs-CZ" sz="4400" dirty="0"/>
              <a:t>omezit by se také měla konzumace uzenin, umělá sladidla, burské oříšky (bývají často napadeny plísněmi, které mohou vyvolat skrytou alergii), potraviny s přemírou konzervačních látek, soli, bílé pečivo.</a:t>
            </a:r>
          </a:p>
          <a:p>
            <a:r>
              <a:rPr lang="cs-CZ" sz="4400" dirty="0"/>
              <a:t>NEKOUŘIT: Dítě matky kuřačky mívá často nižší porodní váhu, škodlivé látky přecházejí přímo do plodu a poškozují ho, bývá často nemocné, trpí infekcemi horních i dolních cest dýchacích. </a:t>
            </a:r>
          </a:p>
          <a:p>
            <a:endParaRPr lang="cs-CZ" dirty="0"/>
          </a:p>
          <a:p>
            <a:endParaRPr lang="cs-CZ" dirty="0"/>
          </a:p>
        </p:txBody>
      </p:sp>
      <p:pic>
        <p:nvPicPr>
          <p:cNvPr id="7" name="Obrázek 6">
            <a:extLst>
              <a:ext uri="{FF2B5EF4-FFF2-40B4-BE49-F238E27FC236}">
                <a16:creationId xmlns:a16="http://schemas.microsoft.com/office/drawing/2014/main" id="{7D18A077-A91D-4829-A64A-EAF7CCA80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191" y="978808"/>
            <a:ext cx="2009775" cy="2276475"/>
          </a:xfrm>
          <a:prstGeom prst="rect">
            <a:avLst/>
          </a:prstGeom>
        </p:spPr>
      </p:pic>
      <p:pic>
        <p:nvPicPr>
          <p:cNvPr id="10" name="Obrázek 9">
            <a:extLst>
              <a:ext uri="{FF2B5EF4-FFF2-40B4-BE49-F238E27FC236}">
                <a16:creationId xmlns:a16="http://schemas.microsoft.com/office/drawing/2014/main" id="{4986E981-34A0-4F34-927C-2047CCE9A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08" y="889906"/>
            <a:ext cx="3657600" cy="2743200"/>
          </a:xfrm>
          <a:prstGeom prst="rect">
            <a:avLst/>
          </a:prstGeom>
        </p:spPr>
      </p:pic>
      <p:sp>
        <p:nvSpPr>
          <p:cNvPr id="4" name="TextovéPole 3">
            <a:extLst>
              <a:ext uri="{FF2B5EF4-FFF2-40B4-BE49-F238E27FC236}">
                <a16:creationId xmlns:a16="http://schemas.microsoft.com/office/drawing/2014/main" id="{CB3F1E39-3188-7229-5C24-5C3653FC8D87}"/>
              </a:ext>
            </a:extLst>
          </p:cNvPr>
          <p:cNvSpPr txBox="1"/>
          <p:nvPr/>
        </p:nvSpPr>
        <p:spPr>
          <a:xfrm>
            <a:off x="6253018" y="4024993"/>
            <a:ext cx="4895273" cy="369332"/>
          </a:xfrm>
          <a:prstGeom prst="rect">
            <a:avLst/>
          </a:prstGeom>
          <a:noFill/>
        </p:spPr>
        <p:txBody>
          <a:bodyPr wrap="square" rtlCol="0">
            <a:spAutoFit/>
          </a:bodyPr>
          <a:lstStyle/>
          <a:p>
            <a:r>
              <a:rPr lang="cs-CZ" dirty="0">
                <a:solidFill>
                  <a:srgbClr val="0070C0"/>
                </a:solidFill>
              </a:rPr>
              <a:t>Co je to FAS ?</a:t>
            </a:r>
          </a:p>
        </p:txBody>
      </p:sp>
    </p:spTree>
    <p:extLst>
      <p:ext uri="{BB962C8B-B14F-4D97-AF65-F5344CB8AC3E}">
        <p14:creationId xmlns:p14="http://schemas.microsoft.com/office/powerpoint/2010/main" val="2944361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5" name="Obrázek 4">
            <a:extLst>
              <a:ext uri="{FF2B5EF4-FFF2-40B4-BE49-F238E27FC236}">
                <a16:creationId xmlns:a16="http://schemas.microsoft.com/office/drawing/2014/main" id="{CB3A22FD-CEB8-4727-9993-6AEDA8373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7" y="1881980"/>
            <a:ext cx="2647950" cy="1724025"/>
          </a:xfrm>
          <a:prstGeom prst="rect">
            <a:avLst/>
          </a:prstGeom>
        </p:spPr>
      </p:pic>
      <p:pic>
        <p:nvPicPr>
          <p:cNvPr id="7" name="Obrázek 6">
            <a:extLst>
              <a:ext uri="{FF2B5EF4-FFF2-40B4-BE49-F238E27FC236}">
                <a16:creationId xmlns:a16="http://schemas.microsoft.com/office/drawing/2014/main" id="{018259BB-FEA5-42C4-ADB5-4449FBA3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247" y="1027906"/>
            <a:ext cx="2705611" cy="1568337"/>
          </a:xfrm>
          <a:prstGeom prst="rect">
            <a:avLst/>
          </a:prstGeom>
        </p:spPr>
      </p:pic>
      <p:pic>
        <p:nvPicPr>
          <p:cNvPr id="9" name="Obrázek 8">
            <a:extLst>
              <a:ext uri="{FF2B5EF4-FFF2-40B4-BE49-F238E27FC236}">
                <a16:creationId xmlns:a16="http://schemas.microsoft.com/office/drawing/2014/main" id="{35285F53-527E-43E6-A937-771842EFD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699" y="3259024"/>
            <a:ext cx="2739868" cy="1605528"/>
          </a:xfrm>
          <a:prstGeom prst="rect">
            <a:avLst/>
          </a:prstGeom>
        </p:spPr>
      </p:pic>
    </p:spTree>
    <p:extLst>
      <p:ext uri="{BB962C8B-B14F-4D97-AF65-F5344CB8AC3E}">
        <p14:creationId xmlns:p14="http://schemas.microsoft.com/office/powerpoint/2010/main" val="2692403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 </a:t>
            </a:r>
            <a:r>
              <a:rPr lang="cs-CZ" dirty="0">
                <a:solidFill>
                  <a:srgbClr val="0070C0"/>
                </a:solidFill>
              </a:rPr>
              <a:t>Kolik je optimální příjem vody za den pro 70 kg vážící ženu? </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6" name="Obrázek 5">
            <a:extLst>
              <a:ext uri="{FF2B5EF4-FFF2-40B4-BE49-F238E27FC236}">
                <a16:creationId xmlns:a16="http://schemas.microsoft.com/office/drawing/2014/main" id="{5BE4470F-45F1-4477-8C22-72DBB44A2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342" y="2184117"/>
            <a:ext cx="2630905" cy="1487033"/>
          </a:xfrm>
          <a:prstGeom prst="rect">
            <a:avLst/>
          </a:prstGeom>
        </p:spPr>
      </p:pic>
      <p:pic>
        <p:nvPicPr>
          <p:cNvPr id="10" name="Obrázek 9">
            <a:extLst>
              <a:ext uri="{FF2B5EF4-FFF2-40B4-BE49-F238E27FC236}">
                <a16:creationId xmlns:a16="http://schemas.microsoft.com/office/drawing/2014/main" id="{9ABF1572-E173-428C-910A-83E70065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66" y="1175656"/>
            <a:ext cx="2628900" cy="1743075"/>
          </a:xfrm>
          <a:prstGeom prst="rect">
            <a:avLst/>
          </a:prstGeom>
        </p:spPr>
      </p:pic>
      <p:pic>
        <p:nvPicPr>
          <p:cNvPr id="14" name="Obrázek 13">
            <a:extLst>
              <a:ext uri="{FF2B5EF4-FFF2-40B4-BE49-F238E27FC236}">
                <a16:creationId xmlns:a16="http://schemas.microsoft.com/office/drawing/2014/main" id="{66A5D273-15A3-4C67-9B82-E523BEB84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928" y="3011940"/>
            <a:ext cx="2466975" cy="1847850"/>
          </a:xfrm>
          <a:prstGeom prst="rect">
            <a:avLst/>
          </a:prstGeom>
        </p:spPr>
      </p:pic>
    </p:spTree>
    <p:extLst>
      <p:ext uri="{BB962C8B-B14F-4D97-AF65-F5344CB8AC3E}">
        <p14:creationId xmlns:p14="http://schemas.microsoft.com/office/powerpoint/2010/main" val="4180902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8B5E3A9-1831-4608-84FB-09BABE9631FE}"/>
              </a:ext>
            </a:extLst>
          </p:cNvPr>
          <p:cNvSpPr>
            <a:spLocks noGrp="1"/>
          </p:cNvSpPr>
          <p:nvPr>
            <p:ph type="title"/>
          </p:nvPr>
        </p:nvSpPr>
        <p:spPr/>
        <p:txBody>
          <a:bodyPr/>
          <a:lstStyle/>
          <a:p>
            <a:r>
              <a:rPr lang="cs-CZ" dirty="0"/>
              <a:t>Zdravý talíř</a:t>
            </a:r>
          </a:p>
        </p:txBody>
      </p:sp>
      <p:pic>
        <p:nvPicPr>
          <p:cNvPr id="14" name="Zástupný symbol pro obsah 13">
            <a:extLst>
              <a:ext uri="{FF2B5EF4-FFF2-40B4-BE49-F238E27FC236}">
                <a16:creationId xmlns:a16="http://schemas.microsoft.com/office/drawing/2014/main" id="{46C5CACA-E58A-485C-8706-3757784C34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0071" y="0"/>
            <a:ext cx="6721929" cy="4804237"/>
          </a:xfrm>
        </p:spPr>
      </p:pic>
      <p:pic>
        <p:nvPicPr>
          <p:cNvPr id="10" name="Zástupný symbol pro obsah 9">
            <a:extLst>
              <a:ext uri="{FF2B5EF4-FFF2-40B4-BE49-F238E27FC236}">
                <a16:creationId xmlns:a16="http://schemas.microsoft.com/office/drawing/2014/main" id="{11247263-480F-43E4-9F4B-D5A5AAA6BB4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016759"/>
            <a:ext cx="6312655" cy="3739243"/>
          </a:xfrm>
        </p:spPr>
      </p:pic>
      <p:pic>
        <p:nvPicPr>
          <p:cNvPr id="16" name="Obrázek 15">
            <a:extLst>
              <a:ext uri="{FF2B5EF4-FFF2-40B4-BE49-F238E27FC236}">
                <a16:creationId xmlns:a16="http://schemas.microsoft.com/office/drawing/2014/main" id="{D722F609-1D34-4BFC-B002-32559EFC4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78" y="4362369"/>
            <a:ext cx="4269922" cy="2365537"/>
          </a:xfrm>
          <a:prstGeom prst="rect">
            <a:avLst/>
          </a:prstGeom>
        </p:spPr>
      </p:pic>
      <p:sp>
        <p:nvSpPr>
          <p:cNvPr id="2" name="TextovéPole 1">
            <a:extLst>
              <a:ext uri="{FF2B5EF4-FFF2-40B4-BE49-F238E27FC236}">
                <a16:creationId xmlns:a16="http://schemas.microsoft.com/office/drawing/2014/main" id="{AE247D41-6A45-5FDD-0201-57DA8768C486}"/>
              </a:ext>
            </a:extLst>
          </p:cNvPr>
          <p:cNvSpPr txBox="1"/>
          <p:nvPr/>
        </p:nvSpPr>
        <p:spPr>
          <a:xfrm>
            <a:off x="397164" y="1570182"/>
            <a:ext cx="4673600" cy="369332"/>
          </a:xfrm>
          <a:prstGeom prst="rect">
            <a:avLst/>
          </a:prstGeom>
          <a:noFill/>
        </p:spPr>
        <p:txBody>
          <a:bodyPr wrap="square" rtlCol="0">
            <a:spAutoFit/>
          </a:bodyPr>
          <a:lstStyle/>
          <a:p>
            <a:r>
              <a:rPr lang="cs-CZ" dirty="0">
                <a:solidFill>
                  <a:srgbClr val="0070C0"/>
                </a:solidFill>
              </a:rPr>
              <a:t>Navrhněte vlastní zdravý talíř</a:t>
            </a:r>
          </a:p>
        </p:txBody>
      </p:sp>
    </p:spTree>
    <p:extLst>
      <p:ext uri="{BB962C8B-B14F-4D97-AF65-F5344CB8AC3E}">
        <p14:creationId xmlns:p14="http://schemas.microsoft.com/office/powerpoint/2010/main" val="135324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29CE9-E809-4F52-B71F-1F9C30012469}"/>
              </a:ext>
            </a:extLst>
          </p:cNvPr>
          <p:cNvSpPr>
            <a:spLocks noGrp="1"/>
          </p:cNvSpPr>
          <p:nvPr>
            <p:ph type="title"/>
          </p:nvPr>
        </p:nvSpPr>
        <p:spPr/>
        <p:txBody>
          <a:bodyPr/>
          <a:lstStyle/>
          <a:p>
            <a:r>
              <a:rPr lang="cs-CZ" b="1" dirty="0"/>
              <a:t>Výklad pojmů</a:t>
            </a:r>
          </a:p>
        </p:txBody>
      </p:sp>
      <p:sp>
        <p:nvSpPr>
          <p:cNvPr id="3" name="Zástupný symbol pro obsah 2">
            <a:extLst>
              <a:ext uri="{FF2B5EF4-FFF2-40B4-BE49-F238E27FC236}">
                <a16:creationId xmlns:a16="http://schemas.microsoft.com/office/drawing/2014/main" id="{90FE0D89-8D2E-4DEA-9BB2-1BE2ED53853C}"/>
              </a:ext>
            </a:extLst>
          </p:cNvPr>
          <p:cNvSpPr>
            <a:spLocks noGrp="1"/>
          </p:cNvSpPr>
          <p:nvPr>
            <p:ph idx="1"/>
          </p:nvPr>
        </p:nvSpPr>
        <p:spPr>
          <a:xfrm>
            <a:off x="838200" y="1825625"/>
            <a:ext cx="10515600" cy="4920528"/>
          </a:xfrm>
        </p:spPr>
        <p:txBody>
          <a:bodyPr>
            <a:normAutofit fontScale="40000" lnSpcReduction="20000"/>
          </a:bodyPr>
          <a:lstStyle/>
          <a:p>
            <a:r>
              <a:rPr lang="cs-CZ" b="1" dirty="0"/>
              <a:t>Strava – </a:t>
            </a:r>
            <a:r>
              <a:rPr lang="cs-CZ" dirty="0"/>
              <a:t>souhrn všech poživatin, které člověk jí a pije za určitou dobu. Strava se skládá z jídel hlavních (snídaně, oběd, večeře) a vedlejších (svačiny během hlavních jídel).</a:t>
            </a:r>
          </a:p>
          <a:p>
            <a:pPr lvl="1"/>
            <a:r>
              <a:rPr lang="cs-CZ" dirty="0">
                <a:solidFill>
                  <a:srgbClr val="0070C0"/>
                </a:solidFill>
              </a:rPr>
              <a:t>Kolik jídel denně se doporučuje?...............................</a:t>
            </a:r>
          </a:p>
          <a:p>
            <a:r>
              <a:rPr lang="cs-CZ" b="1" dirty="0"/>
              <a:t>Stravovací režim – </a:t>
            </a:r>
            <a:r>
              <a:rPr lang="cs-CZ" dirty="0"/>
              <a:t>způsob stravování během dne - množství, skladba a rytmus přijímané stravy.</a:t>
            </a:r>
          </a:p>
          <a:p>
            <a:pPr lvl="1"/>
            <a:r>
              <a:rPr lang="cs-CZ" dirty="0">
                <a:solidFill>
                  <a:srgbClr val="0070C0"/>
                </a:solidFill>
              </a:rPr>
              <a:t>Vhodná úprava pokrmů…………………………………………..</a:t>
            </a:r>
          </a:p>
          <a:p>
            <a:pPr lvl="1"/>
            <a:r>
              <a:rPr lang="cs-CZ" dirty="0">
                <a:solidFill>
                  <a:srgbClr val="0070C0"/>
                </a:solidFill>
              </a:rPr>
              <a:t>Nevhodná úprava pokrmů……………………………………….</a:t>
            </a:r>
          </a:p>
          <a:p>
            <a:pPr marL="0" indent="0">
              <a:buNone/>
            </a:pPr>
            <a:endParaRPr lang="cs-CZ" dirty="0"/>
          </a:p>
          <a:p>
            <a:r>
              <a:rPr lang="cs-CZ" b="1" dirty="0"/>
              <a:t>Voda – </a:t>
            </a:r>
            <a:r>
              <a:rPr lang="cs-CZ" dirty="0"/>
              <a:t>poživatina, která je potřebná pro látkovou přeměnu člověka. Je základní složkou potravin. </a:t>
            </a:r>
          </a:p>
          <a:p>
            <a:pPr lvl="1"/>
            <a:r>
              <a:rPr lang="cs-CZ" dirty="0">
                <a:solidFill>
                  <a:srgbClr val="0070C0"/>
                </a:solidFill>
              </a:rPr>
              <a:t>Kolik vody by měl dospělý člověk denně přijmout? ………………………………………..</a:t>
            </a:r>
          </a:p>
          <a:p>
            <a:r>
              <a:rPr lang="cs-CZ" b="1" dirty="0"/>
              <a:t>Výživová hodnota potravin – </a:t>
            </a:r>
            <a:r>
              <a:rPr lang="cs-CZ" dirty="0"/>
              <a:t>schopnost potravin pokrýt biologickou a energetickou složku potřebnou organizmu na úrovni výživových doporučení.</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 dospělý člověk přijmout?................................................</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měla </a:t>
            </a:r>
            <a:r>
              <a:rPr lang="cs-CZ" dirty="0" err="1">
                <a:solidFill>
                  <a:srgbClr val="0070C0"/>
                </a:solidFill>
              </a:rPr>
              <a:t>těhptná</a:t>
            </a:r>
            <a:r>
              <a:rPr lang="cs-CZ" dirty="0">
                <a:solidFill>
                  <a:srgbClr val="0070C0"/>
                </a:solidFill>
              </a:rPr>
              <a:t>/kojící žena přijmout?......................................</a:t>
            </a:r>
          </a:p>
          <a:p>
            <a:pPr lvl="1"/>
            <a:endParaRPr lang="cs-CZ" dirty="0">
              <a:solidFill>
                <a:srgbClr val="0070C0"/>
              </a:solidFill>
            </a:endParaRPr>
          </a:p>
          <a:p>
            <a:r>
              <a:rPr lang="cs-CZ" b="1" dirty="0"/>
              <a:t>Výživové doporučené dávky (VDD) </a:t>
            </a:r>
            <a:r>
              <a:rPr lang="cs-CZ" dirty="0"/>
              <a:t>– množství a poměr živných látek, vitamínů, minerálních či ochranných látek pro určité kategorie obyvatelstva. Zahrnují taktéž důležitou energetickou úhradu energetickými živinami. VDD jsou někdy označovány jako </a:t>
            </a:r>
            <a:r>
              <a:rPr lang="cs-CZ" b="1" dirty="0"/>
              <a:t>výživové normy</a:t>
            </a:r>
            <a:r>
              <a:rPr lang="cs-CZ" dirty="0"/>
              <a:t>.</a:t>
            </a:r>
          </a:p>
          <a:p>
            <a:pPr lvl="1"/>
            <a:r>
              <a:rPr lang="cs-CZ" dirty="0">
                <a:solidFill>
                  <a:srgbClr val="0070C0"/>
                </a:solidFill>
              </a:rPr>
              <a:t>Středně těžce pracující by měl denně  přijmout stravu o energetické hodnotě……………………………………………………</a:t>
            </a:r>
            <a:r>
              <a:rPr lang="cs-CZ" dirty="0" err="1">
                <a:solidFill>
                  <a:srgbClr val="0070C0"/>
                </a:solidFill>
              </a:rPr>
              <a:t>kJ</a:t>
            </a:r>
            <a:endParaRPr lang="cs-CZ" dirty="0">
              <a:solidFill>
                <a:srgbClr val="0070C0"/>
              </a:solidFill>
            </a:endParaRPr>
          </a:p>
          <a:p>
            <a:pPr marL="0" indent="0">
              <a:buNone/>
            </a:pPr>
            <a:endParaRPr lang="cs-CZ" dirty="0">
              <a:solidFill>
                <a:srgbClr val="0070C0"/>
              </a:solidFill>
            </a:endParaRPr>
          </a:p>
          <a:p>
            <a:r>
              <a:rPr lang="cs-CZ" b="1" dirty="0"/>
              <a:t>Živiny – </a:t>
            </a:r>
            <a:r>
              <a:rPr lang="cs-CZ" dirty="0"/>
              <a:t>chemické látky obsažené v potravě, které tělo vstřebává a používá k tvorbě i obnově buněk. Živiny dodávají potravě energetickou a biologickou hodnotu. Dělíme je na základní </a:t>
            </a:r>
            <a:r>
              <a:rPr lang="cs-CZ" b="1" dirty="0"/>
              <a:t>(bílkoviny, tuky, cukry) </a:t>
            </a:r>
            <a:r>
              <a:rPr lang="cs-CZ" dirty="0"/>
              <a:t>a ochranné </a:t>
            </a:r>
            <a:r>
              <a:rPr lang="cs-CZ" b="1" dirty="0"/>
              <a:t>(minerální látky, vitamíny, voda).</a:t>
            </a:r>
          </a:p>
          <a:p>
            <a:r>
              <a:rPr lang="cs-CZ" dirty="0">
                <a:solidFill>
                  <a:srgbClr val="0070C0"/>
                </a:solidFill>
              </a:rPr>
              <a:t>Kolik sacharidů by měl dospělý člověk denně přijmout?  ………………………………………………..…………………..g</a:t>
            </a:r>
          </a:p>
          <a:p>
            <a:r>
              <a:rPr lang="cs-CZ" dirty="0">
                <a:solidFill>
                  <a:srgbClr val="0070C0"/>
                </a:solidFill>
              </a:rPr>
              <a:t>Kolik jednoduchých cukrů by měl dospělý člověk denně přijmout?  ……………………………………………………..g</a:t>
            </a:r>
          </a:p>
          <a:p>
            <a:r>
              <a:rPr lang="cs-CZ" dirty="0">
                <a:solidFill>
                  <a:srgbClr val="0070C0"/>
                </a:solidFill>
              </a:rPr>
              <a:t>Jak se poznají ve stravě jednoduché cukry?.................................................................................................</a:t>
            </a:r>
          </a:p>
          <a:p>
            <a:r>
              <a:rPr lang="cs-CZ" dirty="0">
                <a:solidFill>
                  <a:srgbClr val="0070C0"/>
                </a:solidFill>
              </a:rPr>
              <a:t>Proč se používá glukózo-fruktózový sirup místo řepného cukru?................................................................</a:t>
            </a:r>
          </a:p>
          <a:p>
            <a:endParaRPr lang="cs-CZ" dirty="0"/>
          </a:p>
          <a:p>
            <a:endParaRPr lang="cs-CZ" dirty="0"/>
          </a:p>
        </p:txBody>
      </p:sp>
    </p:spTree>
    <p:extLst>
      <p:ext uri="{BB962C8B-B14F-4D97-AF65-F5344CB8AC3E}">
        <p14:creationId xmlns:p14="http://schemas.microsoft.com/office/powerpoint/2010/main" val="2899909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A7701-6733-4A01-B60D-F0F33F056469}"/>
              </a:ext>
            </a:extLst>
          </p:cNvPr>
          <p:cNvSpPr>
            <a:spLocks noGrp="1"/>
          </p:cNvSpPr>
          <p:nvPr>
            <p:ph type="title"/>
          </p:nvPr>
        </p:nvSpPr>
        <p:spPr>
          <a:xfrm>
            <a:off x="78921" y="226332"/>
            <a:ext cx="12034158" cy="1325563"/>
          </a:xfrm>
        </p:spPr>
        <p:txBody>
          <a:bodyPr>
            <a:normAutofit/>
          </a:bodyPr>
          <a:lstStyle/>
          <a:p>
            <a:r>
              <a:rPr lang="cs-CZ" b="1" dirty="0"/>
              <a:t>2.4  Výživa novorozenců a kojenců-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FE81CD17-498D-4D6B-AED5-C283A53ED105}"/>
              </a:ext>
            </a:extLst>
          </p:cNvPr>
          <p:cNvSpPr>
            <a:spLocks noGrp="1"/>
          </p:cNvSpPr>
          <p:nvPr>
            <p:ph idx="1"/>
          </p:nvPr>
        </p:nvSpPr>
        <p:spPr>
          <a:xfrm>
            <a:off x="78921" y="889113"/>
            <a:ext cx="12034158" cy="5331278"/>
          </a:xfrm>
        </p:spPr>
        <p:txBody>
          <a:bodyPr>
            <a:normAutofit/>
          </a:bodyPr>
          <a:lstStyle/>
          <a:p>
            <a:r>
              <a:rPr lang="cs-CZ" dirty="0"/>
              <a:t>Nevyvážené a nevhodné složení stravy  - civilizační nemoci</a:t>
            </a:r>
          </a:p>
          <a:p>
            <a:r>
              <a:rPr lang="cs-CZ" dirty="0"/>
              <a:t>Klíčová role: </a:t>
            </a:r>
            <a:r>
              <a:rPr lang="cs-CZ" b="1" dirty="0"/>
              <a:t>rodina- formují se stravovací návyky- dítě zrcadlí dospělé</a:t>
            </a:r>
            <a:endParaRPr lang="cs-CZ" dirty="0"/>
          </a:p>
          <a:p>
            <a:r>
              <a:rPr lang="cs-CZ" dirty="0"/>
              <a:t>Výživa dětí od narození do 3. let</a:t>
            </a:r>
          </a:p>
          <a:p>
            <a:r>
              <a:rPr lang="cs-CZ" dirty="0"/>
              <a:t>a) od narození do 6. měsíce věku – </a:t>
            </a:r>
            <a:r>
              <a:rPr lang="cs-CZ" b="1" dirty="0"/>
              <a:t>období výhradně mléčné</a:t>
            </a:r>
            <a:r>
              <a:rPr lang="cs-CZ" dirty="0"/>
              <a:t> (mateřské mléko nebo počáteční umělá formule)</a:t>
            </a:r>
          </a:p>
          <a:p>
            <a:r>
              <a:rPr lang="cs-CZ" dirty="0"/>
              <a:t>b) od 6. měsíce do 12 měsíců – </a:t>
            </a:r>
            <a:r>
              <a:rPr lang="cs-CZ" b="1" dirty="0"/>
              <a:t>přechodné období </a:t>
            </a:r>
            <a:r>
              <a:rPr lang="cs-CZ" dirty="0"/>
              <a:t>(nemléčné přídavky – zeleninové, ovocné pyré, polévky, jogurty, sýry, kaše a obiloviny),</a:t>
            </a:r>
          </a:p>
          <a:p>
            <a:r>
              <a:rPr lang="cs-CZ" dirty="0"/>
              <a:t>c) 1.- 3. roky – </a:t>
            </a:r>
            <a:r>
              <a:rPr lang="cs-CZ" b="1" dirty="0"/>
              <a:t>období smíšené stravy </a:t>
            </a:r>
            <a:r>
              <a:rPr lang="cs-CZ" dirty="0"/>
              <a:t>(upravená rodinná strava vhodná pro dítě).</a:t>
            </a:r>
          </a:p>
          <a:p>
            <a:endParaRPr lang="cs-CZ" dirty="0"/>
          </a:p>
        </p:txBody>
      </p:sp>
      <p:pic>
        <p:nvPicPr>
          <p:cNvPr id="6" name="Obrázek 5">
            <a:extLst>
              <a:ext uri="{FF2B5EF4-FFF2-40B4-BE49-F238E27FC236}">
                <a16:creationId xmlns:a16="http://schemas.microsoft.com/office/drawing/2014/main" id="{B7017906-5E3C-49F7-A397-BE527EE33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548" y="4637154"/>
            <a:ext cx="3644773" cy="2041073"/>
          </a:xfrm>
          <a:prstGeom prst="rect">
            <a:avLst/>
          </a:prstGeom>
        </p:spPr>
      </p:pic>
      <p:pic>
        <p:nvPicPr>
          <p:cNvPr id="8" name="Obrázek 7">
            <a:extLst>
              <a:ext uri="{FF2B5EF4-FFF2-40B4-BE49-F238E27FC236}">
                <a16:creationId xmlns:a16="http://schemas.microsoft.com/office/drawing/2014/main" id="{CA6618B8-E11E-4823-84C6-FC49AF3BB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5999" y="4637154"/>
            <a:ext cx="3062807" cy="2041073"/>
          </a:xfrm>
          <a:prstGeom prst="rect">
            <a:avLst/>
          </a:prstGeom>
        </p:spPr>
      </p:pic>
    </p:spTree>
    <p:extLst>
      <p:ext uri="{BB962C8B-B14F-4D97-AF65-F5344CB8AC3E}">
        <p14:creationId xmlns:p14="http://schemas.microsoft.com/office/powerpoint/2010/main" val="4083348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6B127-24C8-46AD-A737-93DF737FBDB7}"/>
              </a:ext>
            </a:extLst>
          </p:cNvPr>
          <p:cNvSpPr>
            <a:spLocks noGrp="1"/>
          </p:cNvSpPr>
          <p:nvPr>
            <p:ph type="title"/>
          </p:nvPr>
        </p:nvSpPr>
        <p:spPr>
          <a:xfrm>
            <a:off x="838200" y="365125"/>
            <a:ext cx="3048000" cy="1325563"/>
          </a:xfrm>
        </p:spPr>
        <p:txBody>
          <a:bodyPr/>
          <a:lstStyle/>
          <a:p>
            <a:r>
              <a:rPr lang="cs-CZ" dirty="0"/>
              <a:t>1. rok života</a:t>
            </a:r>
          </a:p>
        </p:txBody>
      </p:sp>
      <p:sp>
        <p:nvSpPr>
          <p:cNvPr id="3" name="Zástupný symbol pro obsah 2">
            <a:extLst>
              <a:ext uri="{FF2B5EF4-FFF2-40B4-BE49-F238E27FC236}">
                <a16:creationId xmlns:a16="http://schemas.microsoft.com/office/drawing/2014/main" id="{AB98A3F5-9C20-4949-8C72-CB24D2A42F16}"/>
              </a:ext>
            </a:extLst>
          </p:cNvPr>
          <p:cNvSpPr>
            <a:spLocks noGrp="1"/>
          </p:cNvSpPr>
          <p:nvPr>
            <p:ph sz="half" idx="1"/>
          </p:nvPr>
        </p:nvSpPr>
        <p:spPr>
          <a:xfrm>
            <a:off x="57150" y="1371600"/>
            <a:ext cx="5962650" cy="5388429"/>
          </a:xfrm>
        </p:spPr>
        <p:txBody>
          <a:bodyPr>
            <a:normAutofit fontScale="77500" lnSpcReduction="20000"/>
          </a:bodyPr>
          <a:lstStyle/>
          <a:p>
            <a:r>
              <a:rPr lang="cs-CZ" sz="3100" dirty="0"/>
              <a:t>Mateřské mléko - nejdokonalejší funkční potravina. </a:t>
            </a:r>
          </a:p>
          <a:p>
            <a:r>
              <a:rPr lang="cs-CZ" sz="3100" dirty="0"/>
              <a:t>Zvyšuje se počet kojených dětí. </a:t>
            </a:r>
          </a:p>
          <a:p>
            <a:r>
              <a:rPr lang="cs-CZ" sz="3100" dirty="0"/>
              <a:t>Pro děti, které nemohou být kojeny, jsou připravovány přípravky kojenecké mléčné výživy, které se svým složením více blíží mateřskému mléku. </a:t>
            </a:r>
          </a:p>
          <a:p>
            <a:r>
              <a:rPr lang="cs-CZ" sz="3100" dirty="0"/>
              <a:t>Kojencům a malým dětem lze podávat jen potravinářské výrobky, které složením odpovídají mezinárodním normám EU a s nimi plně kompatibilním českým normám. </a:t>
            </a:r>
          </a:p>
          <a:p>
            <a:r>
              <a:rPr lang="cs-CZ" sz="3100" dirty="0"/>
              <a:t>Pochopení významu střevní mikroflóry pro zdraví vede v poslední době ke snaze přiblížit u nekojených dětí složení mikroflóry co nejvíce kojeným dětem přidáním </a:t>
            </a:r>
            <a:r>
              <a:rPr lang="cs-CZ" sz="3100" b="1" dirty="0" err="1"/>
              <a:t>prebiotik</a:t>
            </a:r>
            <a:r>
              <a:rPr lang="cs-CZ" sz="3100" b="1" dirty="0"/>
              <a:t> </a:t>
            </a:r>
            <a:r>
              <a:rPr lang="cs-CZ" sz="3100" dirty="0"/>
              <a:t>a</a:t>
            </a:r>
            <a:r>
              <a:rPr lang="cs-CZ" sz="3100" b="1" dirty="0"/>
              <a:t> </a:t>
            </a:r>
            <a:r>
              <a:rPr lang="cs-CZ" sz="3100" b="1" dirty="0" err="1"/>
              <a:t>probiotik</a:t>
            </a:r>
            <a:r>
              <a:rPr lang="cs-CZ" sz="3100" dirty="0"/>
              <a:t>.</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1C5D8BD4-B501-4CC9-955D-5228E46F3701}"/>
              </a:ext>
            </a:extLst>
          </p:cNvPr>
          <p:cNvSpPr>
            <a:spLocks noGrp="1"/>
          </p:cNvSpPr>
          <p:nvPr>
            <p:ph sz="half" idx="2"/>
          </p:nvPr>
        </p:nvSpPr>
        <p:spPr/>
        <p:txBody>
          <a:bodyPr>
            <a:normAutofit fontScale="77500" lnSpcReduction="20000"/>
          </a:bodyPr>
          <a:lstStyle/>
          <a:p>
            <a:r>
              <a:rPr lang="cs-CZ" dirty="0" err="1"/>
              <a:t>Prebiotika</a:t>
            </a:r>
            <a:endParaRPr lang="cs-CZ" dirty="0"/>
          </a:p>
          <a:p>
            <a:pPr lvl="1"/>
            <a:r>
              <a:rPr lang="cs-CZ" dirty="0"/>
              <a:t>nestravitelná a nevstřebatelná potravina, která podporuje růst nebo aktivitu střevní bakteriální flóry – vláknina, např. inulin – vláknina z čekanky.</a:t>
            </a:r>
          </a:p>
          <a:p>
            <a:pPr lvl="1"/>
            <a:r>
              <a:rPr lang="cs-CZ" dirty="0"/>
              <a:t>např. v kořenové zelenině, čekance, česneku, cibuli aj. zelenině. </a:t>
            </a:r>
          </a:p>
          <a:p>
            <a:pPr lvl="1"/>
            <a:r>
              <a:rPr lang="cs-CZ" dirty="0"/>
              <a:t>Potraviny mohou být obohacovány i syntetickými </a:t>
            </a:r>
            <a:r>
              <a:rPr lang="cs-CZ" dirty="0" err="1"/>
              <a:t>prebiotiky</a:t>
            </a:r>
            <a:r>
              <a:rPr lang="cs-CZ" dirty="0"/>
              <a:t>.</a:t>
            </a:r>
          </a:p>
          <a:p>
            <a:pPr lvl="1"/>
            <a:r>
              <a:rPr lang="cs-CZ" dirty="0"/>
              <a:t>Pomáhají </a:t>
            </a:r>
            <a:r>
              <a:rPr lang="cs-CZ" dirty="0" err="1"/>
              <a:t>probiotikům</a:t>
            </a:r>
            <a:endParaRPr lang="cs-CZ" dirty="0"/>
          </a:p>
          <a:p>
            <a:r>
              <a:rPr lang="cs-CZ" dirty="0" err="1"/>
              <a:t>Probiotika</a:t>
            </a:r>
            <a:endParaRPr lang="cs-CZ" dirty="0"/>
          </a:p>
          <a:p>
            <a:pPr lvl="1"/>
            <a:r>
              <a:rPr lang="cs-CZ" dirty="0"/>
              <a:t>živé mikroorganismy, tzv. </a:t>
            </a:r>
            <a:r>
              <a:rPr lang="cs-CZ" dirty="0" err="1"/>
              <a:t>laktobacily</a:t>
            </a:r>
            <a:r>
              <a:rPr lang="cs-CZ" dirty="0"/>
              <a:t> (podobně jako bakterie nebo kvasinky)</a:t>
            </a:r>
          </a:p>
          <a:p>
            <a:pPr lvl="1"/>
            <a:r>
              <a:rPr lang="cs-CZ" dirty="0"/>
              <a:t>mají prospěšné účinky na trávicí a imunitní systém. </a:t>
            </a:r>
          </a:p>
          <a:p>
            <a:pPr lvl="1"/>
            <a:r>
              <a:rPr lang="cs-CZ" dirty="0"/>
              <a:t>zajišťují optimální střevní mikroflóru. </a:t>
            </a:r>
          </a:p>
          <a:p>
            <a:pPr lvl="1"/>
            <a:r>
              <a:rPr lang="cs-CZ" dirty="0"/>
              <a:t>např. v jogurtech: </a:t>
            </a:r>
            <a:r>
              <a:rPr lang="cs-CZ" dirty="0">
                <a:solidFill>
                  <a:srgbClr val="0070C0"/>
                </a:solidFill>
              </a:rPr>
              <a:t>v jakém množství? </a:t>
            </a:r>
          </a:p>
        </p:txBody>
      </p:sp>
      <p:pic>
        <p:nvPicPr>
          <p:cNvPr id="8" name="Obrázek 7">
            <a:extLst>
              <a:ext uri="{FF2B5EF4-FFF2-40B4-BE49-F238E27FC236}">
                <a16:creationId xmlns:a16="http://schemas.microsoft.com/office/drawing/2014/main" id="{D3863E90-B995-4B20-8E4C-147613B93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4" y="0"/>
            <a:ext cx="1936296" cy="1936296"/>
          </a:xfrm>
          <a:prstGeom prst="rect">
            <a:avLst/>
          </a:prstGeom>
        </p:spPr>
      </p:pic>
    </p:spTree>
    <p:extLst>
      <p:ext uri="{BB962C8B-B14F-4D97-AF65-F5344CB8AC3E}">
        <p14:creationId xmlns:p14="http://schemas.microsoft.com/office/powerpoint/2010/main" val="1207238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B409CF9-7ADE-4ECD-AEE5-F7F60D7BDAE7}"/>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5FD0A71F-27C5-475C-9C79-B21D4181F0C2}"/>
              </a:ext>
            </a:extLst>
          </p:cNvPr>
          <p:cNvSpPr>
            <a:spLocks noGrp="1"/>
          </p:cNvSpPr>
          <p:nvPr>
            <p:ph idx="1"/>
          </p:nvPr>
        </p:nvSpPr>
        <p:spPr/>
        <p:txBody>
          <a:bodyPr/>
          <a:lstStyle/>
          <a:p>
            <a:endParaRPr lang="cs-CZ" dirty="0"/>
          </a:p>
        </p:txBody>
      </p:sp>
      <p:pic>
        <p:nvPicPr>
          <p:cNvPr id="10" name="Obrázek 9">
            <a:extLst>
              <a:ext uri="{FF2B5EF4-FFF2-40B4-BE49-F238E27FC236}">
                <a16:creationId xmlns:a16="http://schemas.microsoft.com/office/drawing/2014/main" id="{46C073B8-B59F-41E9-B553-4EFB9CCC2D83}"/>
              </a:ext>
            </a:extLst>
          </p:cNvPr>
          <p:cNvPicPr>
            <a:picLocks noChangeAspect="1"/>
          </p:cNvPicPr>
          <p:nvPr/>
        </p:nvPicPr>
        <p:blipFill>
          <a:blip r:embed="rId2"/>
          <a:stretch>
            <a:fillRect/>
          </a:stretch>
        </p:blipFill>
        <p:spPr>
          <a:xfrm>
            <a:off x="293914" y="0"/>
            <a:ext cx="11805557" cy="6858000"/>
          </a:xfrm>
          <a:prstGeom prst="rect">
            <a:avLst/>
          </a:prstGeom>
        </p:spPr>
      </p:pic>
    </p:spTree>
    <p:extLst>
      <p:ext uri="{BB962C8B-B14F-4D97-AF65-F5344CB8AC3E}">
        <p14:creationId xmlns:p14="http://schemas.microsoft.com/office/powerpoint/2010/main" val="788028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9503E-6565-450D-8CAA-DD045ABB08AA}"/>
              </a:ext>
            </a:extLst>
          </p:cNvPr>
          <p:cNvSpPr>
            <a:spLocks noGrp="1"/>
          </p:cNvSpPr>
          <p:nvPr>
            <p:ph type="title"/>
          </p:nvPr>
        </p:nvSpPr>
        <p:spPr/>
        <p:txBody>
          <a:bodyPr/>
          <a:lstStyle/>
          <a:p>
            <a:r>
              <a:rPr lang="cs-CZ" b="1" dirty="0"/>
              <a:t>Kojení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041FF9F2-42A1-4033-8E93-5AAAB6A3CBEB}"/>
              </a:ext>
            </a:extLst>
          </p:cNvPr>
          <p:cNvSpPr>
            <a:spLocks noGrp="1"/>
          </p:cNvSpPr>
          <p:nvPr>
            <p:ph idx="1"/>
          </p:nvPr>
        </p:nvSpPr>
        <p:spPr>
          <a:xfrm>
            <a:off x="-1" y="1216479"/>
            <a:ext cx="11870871" cy="5723164"/>
          </a:xfrm>
        </p:spPr>
        <p:txBody>
          <a:bodyPr>
            <a:normAutofit fontScale="62500" lnSpcReduction="20000"/>
          </a:bodyPr>
          <a:lstStyle/>
          <a:p>
            <a:r>
              <a:rPr lang="cs-CZ" dirty="0"/>
              <a:t>Mateřské mléko představuje přirozený zdroj živin a vody pro mláďata všech druhů, tedy i člověka a je základem výživy novorozeného dítěte. Skladba mateřského mléka je druhově specifická, a proto ji nelze mezidruhově zaměňovat bez rizik a případných komplikací. </a:t>
            </a:r>
          </a:p>
          <a:p>
            <a:r>
              <a:rPr lang="cs-CZ" dirty="0"/>
              <a:t>Dodává dítěti ochranné látky, které jsou pro něj velmi důležité v prvních dnech a týdnech po narození. </a:t>
            </a:r>
          </a:p>
          <a:p>
            <a:r>
              <a:rPr lang="cs-CZ" b="1" dirty="0"/>
              <a:t>Kojení</a:t>
            </a:r>
            <a:r>
              <a:rPr lang="cs-CZ" dirty="0"/>
              <a:t> také představuje důležitý psychologický moment – zajišťuje velmi těsný kontakt mezi matkou a dítětem. </a:t>
            </a:r>
          </a:p>
          <a:p>
            <a:r>
              <a:rPr lang="cs-CZ" dirty="0"/>
              <a:t>Ne každá matka je schopna nebo ochotna své dítě kojit- zavádí se u dítěte umělá výživa.</a:t>
            </a:r>
          </a:p>
          <a:p>
            <a:r>
              <a:rPr lang="cs-CZ" dirty="0"/>
              <a:t>Základem upravené kravské mléko. Tato výživa je svým složením velmi podobná mléku mateřskému, ale neobsahuje pro dítě důležité ochranné látky. </a:t>
            </a:r>
          </a:p>
          <a:p>
            <a:r>
              <a:rPr lang="cs-CZ" dirty="0"/>
              <a:t>Až 98 % žen je schopno kojit své dítě. Fakt, že skutečná situace tomu neodpovídá, svědčí o malé podpoře, která je kojení věnována zejména ze strany zdravotníků, o nízkém zdravotním uvědomění žen i jejich okolí a jejich malé důvěře ve vlastní schopnosti. </a:t>
            </a:r>
          </a:p>
          <a:p>
            <a:r>
              <a:rPr lang="cs-CZ" dirty="0"/>
              <a:t>Svoji roli hraje i nevhodná propagace přípravků umělé mléčné výživy zejména v prvních šesti měsících dítěte: reklama (marketing), která mnohdy </a:t>
            </a:r>
            <a:r>
              <a:rPr lang="cs-CZ" b="1" dirty="0"/>
              <a:t>negativně ovlivňuje snahu matek kojit </a:t>
            </a:r>
            <a:r>
              <a:rPr lang="cs-CZ" dirty="0"/>
              <a:t>(časopisy, internetové portály, televize, čekárny pediatrů, lékárny, letáky hypermarketů a obchodů jsou pro matky plné reklam na umělé mléko, dudlíky, láhve apod.</a:t>
            </a:r>
          </a:p>
          <a:p>
            <a:r>
              <a:rPr lang="cs-CZ" dirty="0"/>
              <a:t>! matky v gynekologických ambulancích a porodnicích dostávají balíčky, ve kterých jsou letáky na různé výrobky, reklamy na umělé mléko atd.) </a:t>
            </a:r>
          </a:p>
          <a:p>
            <a:r>
              <a:rPr lang="cs-CZ" dirty="0"/>
              <a:t>Kojené dítě se o jídlo obvykle přihlásí samo. </a:t>
            </a:r>
          </a:p>
          <a:p>
            <a:pPr lvl="1"/>
            <a:r>
              <a:rPr lang="cs-CZ" dirty="0"/>
              <a:t>Jeho stravovací režim bývá rozdělen do 7 porcí. S přibývajícím věkem dítěte počet jídel klesá. </a:t>
            </a:r>
          </a:p>
          <a:p>
            <a:pPr lvl="1"/>
            <a:r>
              <a:rPr lang="cs-CZ" dirty="0"/>
              <a:t>Na konci 6. měsíce přestává být mléčná strava pro dítě dostačující. </a:t>
            </a:r>
          </a:p>
          <a:p>
            <a:pPr lvl="1"/>
            <a:r>
              <a:rPr lang="cs-CZ" dirty="0"/>
              <a:t>Proto se zavádí nemléčné příkrmy v podobě </a:t>
            </a:r>
            <a:r>
              <a:rPr lang="cs-CZ" dirty="0" err="1"/>
              <a:t>bramborovo</a:t>
            </a:r>
            <a:r>
              <a:rPr lang="cs-CZ" dirty="0"/>
              <a:t> – zeleninové polévky- </a:t>
            </a:r>
            <a:r>
              <a:rPr lang="cs-CZ" b="1" dirty="0"/>
              <a:t>zpočátku </a:t>
            </a:r>
            <a:r>
              <a:rPr lang="cs-CZ" b="1" dirty="0" err="1"/>
              <a:t>jednodruhové</a:t>
            </a:r>
            <a:r>
              <a:rPr lang="cs-CZ" b="1" dirty="0"/>
              <a:t> </a:t>
            </a:r>
            <a:r>
              <a:rPr lang="cs-CZ" dirty="0"/>
              <a:t>(nesolíme, nesladíme, později masový vývar). Při zavádění nemléčné stravy musíme postupovat pomalu. Na noc podáváme kaše (rýžové, mléčné, ovocné). Zavádíme jogurty, ovocné přesnídávky, tvarohy. Postupně je vhodné množství přídavku zvyšovat, až nahradí celé jídlo. V ideálním případě kojení zůstává součástí jídelníčku dalších 6 až 24 měsíců.</a:t>
            </a:r>
          </a:p>
          <a:p>
            <a:endParaRPr lang="cs-CZ" dirty="0"/>
          </a:p>
        </p:txBody>
      </p:sp>
    </p:spTree>
    <p:extLst>
      <p:ext uri="{BB962C8B-B14F-4D97-AF65-F5344CB8AC3E}">
        <p14:creationId xmlns:p14="http://schemas.microsoft.com/office/powerpoint/2010/main" val="412901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720A1-DA29-48BA-8428-330DAF49E91E}"/>
              </a:ext>
            </a:extLst>
          </p:cNvPr>
          <p:cNvSpPr>
            <a:spLocks noGrp="1"/>
          </p:cNvSpPr>
          <p:nvPr>
            <p:ph type="title"/>
          </p:nvPr>
        </p:nvSpPr>
        <p:spPr>
          <a:xfrm>
            <a:off x="73478" y="193675"/>
            <a:ext cx="12045043" cy="1325563"/>
          </a:xfrm>
        </p:spPr>
        <p:txBody>
          <a:bodyPr>
            <a:normAutofit fontScale="90000"/>
          </a:bodyPr>
          <a:lstStyle/>
          <a:p>
            <a:r>
              <a:rPr lang="cs-CZ" b="1" dirty="0"/>
              <a:t>Mateřské mléko jako hlavní zdroj příjmu stravy novorozenců a kojenců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8BC94028-BBE3-4508-BC06-20D88EEEAF45}"/>
              </a:ext>
            </a:extLst>
          </p:cNvPr>
          <p:cNvSpPr>
            <a:spLocks noGrp="1"/>
          </p:cNvSpPr>
          <p:nvPr>
            <p:ph idx="1"/>
          </p:nvPr>
        </p:nvSpPr>
        <p:spPr>
          <a:xfrm>
            <a:off x="0" y="1077686"/>
            <a:ext cx="12192000" cy="5743348"/>
          </a:xfrm>
        </p:spPr>
        <p:txBody>
          <a:bodyPr>
            <a:normAutofit fontScale="85000" lnSpcReduction="20000"/>
          </a:bodyPr>
          <a:lstStyle/>
          <a:p>
            <a:r>
              <a:rPr lang="cs-CZ" dirty="0"/>
              <a:t>Mateřské mléko se vyvíjelo, stejně jako u jiných savců, po celou dobu existence druhu, aby co nejlépe odpovídalo specifickým potřebám lidského novorozence. Do doby zcela nedávné to bylo právě mateřské mléko, které umožňovalo novorozenci přežít. Není divu, že čím více je známo o nutričních, imunologických a ostatních příznivých vlastnostech mateřského mléka, tím zřetelnější je jeho nenahraditelnost. </a:t>
            </a:r>
          </a:p>
          <a:p>
            <a:r>
              <a:rPr lang="cs-CZ" dirty="0"/>
              <a:t>Mateřské mléko je nejvhodnější stravou dítěte. Obsahuje </a:t>
            </a:r>
            <a:r>
              <a:rPr lang="cs-CZ" dirty="0" err="1"/>
              <a:t>prebiotickou</a:t>
            </a:r>
            <a:r>
              <a:rPr lang="cs-CZ" dirty="0"/>
              <a:t> vlákninu, jež napomáhá udržovat správné pH ve střevech a další funkce podporující imunitní systém.</a:t>
            </a:r>
          </a:p>
          <a:p>
            <a:r>
              <a:rPr lang="cs-CZ" dirty="0"/>
              <a:t>Střevní mikroflóra kojeného dítěte obsahuje prospěšné bakterie, z nichž nejvýznamnější jsou </a:t>
            </a:r>
            <a:r>
              <a:rPr lang="cs-CZ" b="1" dirty="0"/>
              <a:t>Bifidus </a:t>
            </a:r>
            <a:r>
              <a:rPr lang="cs-CZ" b="1" dirty="0" err="1"/>
              <a:t>infantis</a:t>
            </a:r>
            <a:r>
              <a:rPr lang="cs-CZ" b="1" dirty="0"/>
              <a:t> </a:t>
            </a:r>
            <a:r>
              <a:rPr lang="cs-CZ" dirty="0"/>
              <a:t>a</a:t>
            </a:r>
            <a:r>
              <a:rPr lang="cs-CZ" b="1" dirty="0"/>
              <a:t> Bifidus </a:t>
            </a:r>
            <a:r>
              <a:rPr lang="cs-CZ" b="1" dirty="0" err="1"/>
              <a:t>longum</a:t>
            </a:r>
            <a:r>
              <a:rPr lang="cs-CZ" dirty="0"/>
              <a:t>. </a:t>
            </a:r>
          </a:p>
          <a:p>
            <a:r>
              <a:rPr lang="cs-CZ" dirty="0"/>
              <a:t>Kojené děti trpí méně často infekcemi, alergiemi a jinými imunitně zprostředkovanými nemocemi. </a:t>
            </a:r>
          </a:p>
          <a:p>
            <a:r>
              <a:rPr lang="cs-CZ" dirty="0"/>
              <a:t>Obecně platí, že </a:t>
            </a:r>
            <a:r>
              <a:rPr lang="cs-CZ" b="1" dirty="0"/>
              <a:t>výlučně mléčná strava </a:t>
            </a:r>
            <a:r>
              <a:rPr lang="cs-CZ" dirty="0"/>
              <a:t>se podává </a:t>
            </a:r>
            <a:r>
              <a:rPr lang="cs-CZ" b="1" dirty="0"/>
              <a:t>do 6. měsíce věku dítěte </a:t>
            </a:r>
            <a:r>
              <a:rPr lang="cs-CZ" dirty="0"/>
              <a:t>-množství vypitých tekutin od 4. dne do konce třetího měsíce je 125-150 ml/kg za 24 hodin. </a:t>
            </a:r>
          </a:p>
          <a:p>
            <a:r>
              <a:rPr lang="cs-CZ" dirty="0"/>
              <a:t>Denní váhové přírůstky by měly být asi 28 g/den (u kojeného dítěte mohou být nižší než u uměle živeného dítěte). </a:t>
            </a:r>
          </a:p>
          <a:p>
            <a:r>
              <a:rPr lang="cs-CZ" dirty="0"/>
              <a:t>Důležité je vědět, že o dostatečném příjmu mateřského mléka svědčí 6-8 pomočených plen za den. </a:t>
            </a:r>
          </a:p>
          <a:p>
            <a:endParaRPr lang="cs-CZ" dirty="0"/>
          </a:p>
        </p:txBody>
      </p:sp>
    </p:spTree>
    <p:extLst>
      <p:ext uri="{BB962C8B-B14F-4D97-AF65-F5344CB8AC3E}">
        <p14:creationId xmlns:p14="http://schemas.microsoft.com/office/powerpoint/2010/main" val="966126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8DC42-9EC8-4C12-80A2-E1E6F8C7DAA0}"/>
              </a:ext>
            </a:extLst>
          </p:cNvPr>
          <p:cNvSpPr>
            <a:spLocks noGrp="1"/>
          </p:cNvSpPr>
          <p:nvPr>
            <p:ph type="title"/>
          </p:nvPr>
        </p:nvSpPr>
        <p:spPr>
          <a:xfrm>
            <a:off x="877658" y="179616"/>
            <a:ext cx="11314341" cy="857250"/>
          </a:xfrm>
        </p:spPr>
        <p:txBody>
          <a:bodyPr>
            <a:normAutofit fontScale="90000"/>
          </a:bodyPr>
          <a:lstStyle/>
          <a:p>
            <a:r>
              <a:rPr lang="cs-CZ" b="1" dirty="0"/>
              <a:t>Druhy mateřského mléka</a:t>
            </a:r>
            <a:br>
              <a:rPr lang="cs-CZ" dirty="0"/>
            </a:br>
            <a:endParaRPr lang="cs-CZ" dirty="0"/>
          </a:p>
        </p:txBody>
      </p:sp>
      <p:sp>
        <p:nvSpPr>
          <p:cNvPr id="3" name="Zástupný symbol pro obsah 2">
            <a:extLst>
              <a:ext uri="{FF2B5EF4-FFF2-40B4-BE49-F238E27FC236}">
                <a16:creationId xmlns:a16="http://schemas.microsoft.com/office/drawing/2014/main" id="{CD758DE2-8F6F-49AD-9EDE-8A56FFD9D0EC}"/>
              </a:ext>
            </a:extLst>
          </p:cNvPr>
          <p:cNvSpPr>
            <a:spLocks noGrp="1"/>
          </p:cNvSpPr>
          <p:nvPr>
            <p:ph idx="1"/>
          </p:nvPr>
        </p:nvSpPr>
        <p:spPr>
          <a:xfrm>
            <a:off x="171449" y="702130"/>
            <a:ext cx="11699421" cy="6213020"/>
          </a:xfrm>
        </p:spPr>
        <p:txBody>
          <a:bodyPr>
            <a:normAutofit fontScale="77500" lnSpcReduction="20000"/>
          </a:bodyPr>
          <a:lstStyle/>
          <a:p>
            <a:r>
              <a:rPr lang="cs-CZ" dirty="0"/>
              <a:t>Mateřské mléko se dělí dle doby, kdy vzniká v těle matky. </a:t>
            </a:r>
          </a:p>
          <a:p>
            <a:pPr marL="0" indent="0">
              <a:buNone/>
            </a:pPr>
            <a:endParaRPr lang="cs-CZ" dirty="0"/>
          </a:p>
          <a:p>
            <a:r>
              <a:rPr lang="cs-CZ" b="1" dirty="0"/>
              <a:t>Mlezivo (kolostrum)</a:t>
            </a:r>
            <a:r>
              <a:rPr lang="cs-CZ" dirty="0"/>
              <a:t> se tvoří v těhotenství a v prvních dnech po porodu, </a:t>
            </a:r>
            <a:r>
              <a:rPr lang="cs-CZ" b="1" dirty="0"/>
              <a:t>během 3-5 dnů</a:t>
            </a:r>
            <a:r>
              <a:rPr lang="cs-CZ" dirty="0"/>
              <a:t>.</a:t>
            </a:r>
          </a:p>
          <a:p>
            <a:pPr lvl="1"/>
            <a:r>
              <a:rPr lang="cs-CZ" dirty="0"/>
              <a:t>Je malého objemu, ale vysoké kvality, a to zcela odpovídá potřebám novorozence. </a:t>
            </a:r>
          </a:p>
          <a:p>
            <a:pPr lvl="1"/>
            <a:r>
              <a:rPr lang="cs-CZ" dirty="0"/>
              <a:t>vysoký obsah bílkovin, zejména </a:t>
            </a:r>
            <a:r>
              <a:rPr lang="cs-CZ" dirty="0" err="1"/>
              <a:t>Ig</a:t>
            </a:r>
            <a:r>
              <a:rPr lang="cs-CZ" dirty="0"/>
              <a:t>, tuků a relativně nižší obsah sacharidů. </a:t>
            </a:r>
          </a:p>
          <a:p>
            <a:pPr lvl="1"/>
            <a:r>
              <a:rPr lang="cs-CZ" dirty="0"/>
              <a:t>Energetická hodnota je vyšší než u tzv. přechodného a zralého mateřského mléka, jehož sekrece navazuje na tvorbu kolostra. </a:t>
            </a:r>
          </a:p>
          <a:p>
            <a:r>
              <a:rPr lang="cs-CZ" b="1" dirty="0"/>
              <a:t>Přechodné mléko</a:t>
            </a:r>
            <a:r>
              <a:rPr lang="cs-CZ" dirty="0"/>
              <a:t> se tvoří v období mezi </a:t>
            </a:r>
            <a:r>
              <a:rPr lang="cs-CZ" b="1" dirty="0"/>
              <a:t>5. až 14</a:t>
            </a:r>
            <a:r>
              <a:rPr lang="cs-CZ" dirty="0"/>
              <a:t>. dnem po porodu. Je přechodem mezi kolostrem a zralým mateřským mlékem. </a:t>
            </a:r>
          </a:p>
          <a:p>
            <a:r>
              <a:rPr lang="cs-CZ" b="1" dirty="0"/>
              <a:t>Zralé mateřské mléko</a:t>
            </a:r>
            <a:r>
              <a:rPr lang="cs-CZ" dirty="0"/>
              <a:t> se tvoří od </a:t>
            </a:r>
            <a:r>
              <a:rPr lang="cs-CZ" b="1" dirty="0"/>
              <a:t>14. dne </a:t>
            </a:r>
            <a:r>
              <a:rPr lang="cs-CZ" dirty="0"/>
              <a:t>po porodu. Lze rozlišovat tzv. </a:t>
            </a:r>
          </a:p>
          <a:p>
            <a:pPr lvl="1"/>
            <a:r>
              <a:rPr lang="cs-CZ" b="1" dirty="0"/>
              <a:t>„přední“ </a:t>
            </a:r>
            <a:r>
              <a:rPr lang="cs-CZ" dirty="0"/>
              <a:t>zralé mateřské mléko (obsahuje více vody a laktózy), rychle uhasí žízeň dítěte a </a:t>
            </a:r>
          </a:p>
          <a:p>
            <a:pPr lvl="1"/>
            <a:r>
              <a:rPr lang="cs-CZ" b="1" dirty="0"/>
              <a:t>„zadní“</a:t>
            </a:r>
            <a:r>
              <a:rPr lang="cs-CZ" dirty="0"/>
              <a:t> zralé mateřské mléko (obsahuje více tuků), které dítě zasytí.</a:t>
            </a:r>
          </a:p>
          <a:p>
            <a:pPr marL="0" indent="0">
              <a:buNone/>
            </a:pPr>
            <a:endParaRPr lang="cs-CZ" dirty="0"/>
          </a:p>
          <a:p>
            <a:r>
              <a:rPr lang="cs-CZ" b="1" dirty="0"/>
              <a:t>Složení mateřského mléka se mění </a:t>
            </a:r>
            <a:r>
              <a:rPr lang="cs-CZ" dirty="0"/>
              <a:t>v průběhu jednoho dne i v průběhu jednoho jediného kojení.</a:t>
            </a:r>
          </a:p>
          <a:p>
            <a:endParaRPr lang="cs-CZ" dirty="0"/>
          </a:p>
          <a:p>
            <a:r>
              <a:rPr lang="cs-CZ" dirty="0"/>
              <a:t>Hodnota a obsah mateřského mléka:</a:t>
            </a:r>
          </a:p>
          <a:p>
            <a:pPr lvl="1"/>
            <a:r>
              <a:rPr lang="cs-CZ" dirty="0"/>
              <a:t>a) kalorická hodnota mateřského mléka - cca 67 kcal/100 ml,</a:t>
            </a:r>
          </a:p>
          <a:p>
            <a:pPr lvl="1"/>
            <a:r>
              <a:rPr lang="cs-CZ" dirty="0"/>
              <a:t>b) cukry (laktóza 6,5-7,2 g/l00 ml) 			 40 % kalorické hodnoty</a:t>
            </a:r>
          </a:p>
          <a:p>
            <a:pPr lvl="1"/>
            <a:r>
              <a:rPr lang="cs-CZ" dirty="0"/>
              <a:t>c) tuky (3,8-4,5 g/100 ml) 				 50 % kalorické hodnoty</a:t>
            </a:r>
          </a:p>
          <a:p>
            <a:pPr lvl="1"/>
            <a:r>
              <a:rPr lang="cs-CZ" dirty="0"/>
              <a:t>d) bílkovin je 0,9 až 1 mg ve 100 ml mateřského mléka         10 % kalorické hodnoty</a:t>
            </a:r>
          </a:p>
          <a:p>
            <a:endParaRPr lang="cs-CZ" dirty="0"/>
          </a:p>
        </p:txBody>
      </p:sp>
    </p:spTree>
    <p:extLst>
      <p:ext uri="{BB962C8B-B14F-4D97-AF65-F5344CB8AC3E}">
        <p14:creationId xmlns:p14="http://schemas.microsoft.com/office/powerpoint/2010/main" val="1843433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BA3AF-91D4-4E09-919C-E83D3A7AF55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475C64-6DED-4237-9479-8DB2C7E2DF34}"/>
              </a:ext>
            </a:extLst>
          </p:cNvPr>
          <p:cNvSpPr>
            <a:spLocks noGrp="1"/>
          </p:cNvSpPr>
          <p:nvPr>
            <p:ph idx="1"/>
          </p:nvPr>
        </p:nvSpPr>
        <p:spPr/>
        <p:txBody>
          <a:bodyPr/>
          <a:lstStyle/>
          <a:p>
            <a:r>
              <a:rPr lang="cs-CZ" dirty="0">
                <a:solidFill>
                  <a:srgbClr val="0070C0"/>
                </a:solidFill>
              </a:rPr>
              <a:t>Jaké jsou druhy mateřského mléka?</a:t>
            </a:r>
          </a:p>
        </p:txBody>
      </p:sp>
    </p:spTree>
    <p:extLst>
      <p:ext uri="{BB962C8B-B14F-4D97-AF65-F5344CB8AC3E}">
        <p14:creationId xmlns:p14="http://schemas.microsoft.com/office/powerpoint/2010/main" val="2911042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189F4-DBF1-46EF-B126-2F34CA2B1B9B}"/>
              </a:ext>
            </a:extLst>
          </p:cNvPr>
          <p:cNvSpPr>
            <a:spLocks noGrp="1"/>
          </p:cNvSpPr>
          <p:nvPr>
            <p:ph type="title"/>
          </p:nvPr>
        </p:nvSpPr>
        <p:spPr>
          <a:xfrm>
            <a:off x="277938" y="0"/>
            <a:ext cx="5997677" cy="1325563"/>
          </a:xfrm>
        </p:spPr>
        <p:txBody>
          <a:bodyPr/>
          <a:lstStyle/>
          <a:p>
            <a:r>
              <a:rPr lang="cs-CZ" b="1" dirty="0"/>
              <a:t>Složení mateřského mléka</a:t>
            </a:r>
            <a:br>
              <a:rPr lang="cs-CZ" dirty="0"/>
            </a:br>
            <a:endParaRPr lang="cs-CZ" dirty="0"/>
          </a:p>
        </p:txBody>
      </p:sp>
      <p:sp>
        <p:nvSpPr>
          <p:cNvPr id="3" name="Zástupný symbol pro obsah 2">
            <a:extLst>
              <a:ext uri="{FF2B5EF4-FFF2-40B4-BE49-F238E27FC236}">
                <a16:creationId xmlns:a16="http://schemas.microsoft.com/office/drawing/2014/main" id="{6408D3C5-01AD-4001-B768-86C86630973E}"/>
              </a:ext>
            </a:extLst>
          </p:cNvPr>
          <p:cNvSpPr>
            <a:spLocks noGrp="1"/>
          </p:cNvSpPr>
          <p:nvPr>
            <p:ph idx="1"/>
          </p:nvPr>
        </p:nvSpPr>
        <p:spPr>
          <a:xfrm>
            <a:off x="0" y="662781"/>
            <a:ext cx="12192001" cy="6147706"/>
          </a:xfrm>
        </p:spPr>
        <p:txBody>
          <a:bodyPr>
            <a:normAutofit fontScale="25000" lnSpcReduction="20000"/>
          </a:bodyPr>
          <a:lstStyle/>
          <a:p>
            <a:pPr marL="0" indent="0">
              <a:buNone/>
            </a:pPr>
            <a:r>
              <a:rPr lang="cs-CZ" sz="4800" dirty="0"/>
              <a:t>Voda</a:t>
            </a:r>
          </a:p>
          <a:p>
            <a:r>
              <a:rPr lang="cs-CZ" sz="4800" dirty="0"/>
              <a:t>Mateřské mléko jako výhradní zdroj tekutiny – vody za přiměřených externích podmínek (teploty a vlhkosti) postačí až do půl roku věku dítěte. Podávání čaje a ovocných šťáv nemá v tomto věku opodstatnění, je-li dítě dobře hydratované, dostatečně močí a nemá-li zvýšenou potřebu přísunu tekutiny. Pokud je nutné podávání tekutiny, musí jít o vodu kojeneckou, převařenou, nejlépe podanou po lžičkách, nikoli savičkou.</a:t>
            </a:r>
          </a:p>
          <a:p>
            <a:pPr marL="0" indent="0">
              <a:buNone/>
            </a:pPr>
            <a:r>
              <a:rPr lang="cs-CZ" sz="4800" dirty="0"/>
              <a:t>Bílkoviny</a:t>
            </a:r>
          </a:p>
          <a:p>
            <a:r>
              <a:rPr lang="cs-CZ" sz="4800" dirty="0"/>
              <a:t>V mateřském mléce je obsaženo 0,9-1 g/100 ml bílkovin, avšak hodnota bílkovin se u jednotlivých matek liší. Celková bílkovina zahrnuje jak bílkoviny mléčné, tak imunoglobuliny a sérové bílkoviny. Mléčné bílkoviny jsou kasein a syrovátkové bílkoviny alfa-laktalbumin, </a:t>
            </a:r>
            <a:r>
              <a:rPr lang="cs-CZ" sz="4800" dirty="0" err="1"/>
              <a:t>laktoferrin</a:t>
            </a:r>
            <a:r>
              <a:rPr lang="cs-CZ" sz="4800" dirty="0"/>
              <a:t> (váže železo). Poměr kasein: syrovátka je 20 : 80. Díky tomuto poměru je mateřské mléko pro kojence snadno stravitelné (na rozdíl od kravského mléka, které má poměr obrácený). Mléko dále obsahuje lysozym, který má obrannou funkci, stejně jako imunoglobuliny. </a:t>
            </a:r>
          </a:p>
          <a:p>
            <a:pPr marL="0" indent="0">
              <a:buNone/>
            </a:pPr>
            <a:r>
              <a:rPr lang="cs-CZ" sz="4800" dirty="0"/>
              <a:t>Tuky</a:t>
            </a:r>
          </a:p>
          <a:p>
            <a:r>
              <a:rPr lang="cs-CZ" sz="4800" dirty="0"/>
              <a:t>Tuky saturují z 50 % energetickou potřebu organizmu. Obsah tuků na </a:t>
            </a:r>
            <a:r>
              <a:rPr lang="cs-CZ" sz="4800" b="1" dirty="0"/>
              <a:t>100 ml </a:t>
            </a:r>
            <a:r>
              <a:rPr lang="cs-CZ" sz="4800" dirty="0"/>
              <a:t>mateřského mléka je přibližně </a:t>
            </a:r>
            <a:r>
              <a:rPr lang="cs-CZ" sz="4800" b="1" dirty="0"/>
              <a:t>3,5 g.</a:t>
            </a:r>
            <a:r>
              <a:rPr lang="cs-CZ" sz="4800" dirty="0"/>
              <a:t> Je závislý na stravě matky. Hladina cholesterolu je poměrně vysoká a tím indukuje tvorbu degradačních enzymů, takže vzniká příznivý poměr LDL a HDL cholesterolu. Takto se zdůvodňuje nižší výskyt kardiovaskulárních onemocnění v dospělém věku u dětí plně kojených alespoň čtyři měsíce. Více nenasycené mastné kyseliny s dlouhým řetězcem se dobře vstřebávají z gastrointestinálního traktu, hrají roli při </a:t>
            </a:r>
            <a:r>
              <a:rPr lang="cs-CZ" sz="4800" dirty="0" err="1"/>
              <a:t>myelinizaci</a:t>
            </a:r>
            <a:r>
              <a:rPr lang="cs-CZ" sz="4800" dirty="0"/>
              <a:t> nervových vláken, urychlují dozrávání </a:t>
            </a:r>
            <a:r>
              <a:rPr lang="cs-CZ" sz="4800" dirty="0" err="1"/>
              <a:t>enterocytů</a:t>
            </a:r>
            <a:r>
              <a:rPr lang="cs-CZ" sz="4800" dirty="0"/>
              <a:t>, fungují jako prekurzory prostaglandinů a tím mají vliv na imunitní odpovědi organizmu. Lipáza přítomná v mateřském mléce usnadňuje trávení tuků v gastrointestinálním traktu.</a:t>
            </a:r>
          </a:p>
          <a:p>
            <a:pPr marL="0" indent="0">
              <a:buNone/>
            </a:pPr>
            <a:r>
              <a:rPr lang="cs-CZ" sz="4800" dirty="0"/>
              <a:t>Sacharidy</a:t>
            </a:r>
          </a:p>
          <a:p>
            <a:r>
              <a:rPr lang="cs-CZ" sz="4800" dirty="0"/>
              <a:t>Představují 40 % energetické hodnoty mateřského mléka. Dominantním sacharidem je </a:t>
            </a:r>
            <a:r>
              <a:rPr lang="cs-CZ" sz="4800" b="1" dirty="0"/>
              <a:t>laktóza</a:t>
            </a:r>
            <a:r>
              <a:rPr lang="cs-CZ" sz="4800" dirty="0"/>
              <a:t>. Jedná se o disacharid glukóza-galaktóza, který je ve střevě štěpen enzymem kartáčového lemu laktázou. Dalším sacharidem je galaktóza, která zlepšuje vstřebání vápníku a železa ze střeva a usnadňuje růst </a:t>
            </a:r>
            <a:r>
              <a:rPr lang="cs-CZ" sz="4800" dirty="0" err="1"/>
              <a:t>Lactobacillus</a:t>
            </a:r>
            <a:r>
              <a:rPr lang="cs-CZ" sz="4800" dirty="0"/>
              <a:t> bifidus. Oligosacharidy svými vlastnostmi znesnadňují adhezi patogenních mikroorganizmů na střevní epitel. Vysoký obsah sacharidů může urychlovat peristaltiku a tak vznikají typické kyselé stolice s meteorismem.</a:t>
            </a:r>
          </a:p>
          <a:p>
            <a:pPr marL="0" indent="0">
              <a:buNone/>
            </a:pPr>
            <a:r>
              <a:rPr lang="cs-CZ" sz="4800" dirty="0"/>
              <a:t>Vitaminy</a:t>
            </a:r>
          </a:p>
          <a:p>
            <a:r>
              <a:rPr lang="cs-CZ" sz="4800" dirty="0"/>
              <a:t>Množství vitaminů rozpustných jak ve vodě, tak v tucích v mateřském mléce je zcela závislé na stravě matky, proto se doporučuje dostatečný příjem zeleniny, ovoce, masa atd. U dětí, které nejsou dostatečně vystaveny slunečnímu světlu, však může dojít k nedostatku vitaminu D. Jeho prevencí je podávání vitaminu D kojenci od 2. týdne života během celého prvního roku a během zimních měsíců ve druhém roce života. Mezi další vitaminy, které se kojenci podávají, patří vitamin K. Tento, by měly dostávat děti od narození a v průběhu 1. měsíce jednou týdně v dávce 1 mg. Kojené děti dostávají dále stejnou dávku jednou měsíčně do půl roku věku. Matky někdy řeší nedostatečný přísun vitaminů ve své stravě prostřednictvím multivitaminových přípravků. Je nutné je upozornit, že tento způsob není nejvhodnější, protože uvedené preparáty mohou obsahovat vyšší množství steroidů a také nadměrný obsah některých vitaminů.</a:t>
            </a:r>
          </a:p>
          <a:p>
            <a:pPr marL="0" indent="0">
              <a:buNone/>
            </a:pPr>
            <a:r>
              <a:rPr lang="cs-CZ" sz="4800" dirty="0"/>
              <a:t>Minerální látky</a:t>
            </a:r>
          </a:p>
          <a:p>
            <a:r>
              <a:rPr lang="cs-CZ" sz="4800" dirty="0"/>
              <a:t>Nízký obsah sodíku v mateřském mléce zaručuje malou osmotickou zátěž ledvin, které v časných obdobích života nemají tutéž funkční zdatnost jako v dospělosti. Vápník a fosfor jsou v mateřském mléce v optimálním poměru 2 : 1, což zabezpečuje snadné vstřebávání obou prvků a tím dostatečný podklad pro osifikaci. Železo z mateřského mléka se snadněji vstřebává v gastrointestinálním traktu (až 70 %). Nutný je dostatečný přísun ve stravě matky již v průběhu gravidity, aby si plod mohl vytvořit dostatečné zásoby železa, a v dostatečném přísunu matka musí pokračovat i v době kojení. Lze takto předejít anemii kojených dětí, která je častá zvláště v šestém měsíci věku. Nutný je dostatečný přísun jodu ve stravě matky jak v průběhu gravidity, tak po dobu kojení, jeho přítomnost je nezbytná pro psychomotorický vývoj dítěte a ovlivňuje jeho IQ. Obecně lze říci, že stopové prvky se při daných koncentracích z mateřského mléka lépe vstřebávají a jsou tak dostupnější než při jejich doplňování.</a:t>
            </a:r>
          </a:p>
          <a:p>
            <a:pPr marL="0" indent="0">
              <a:buNone/>
            </a:pPr>
            <a:r>
              <a:rPr lang="cs-CZ" sz="4800" dirty="0"/>
              <a:t>Ostatní složky</a:t>
            </a:r>
          </a:p>
          <a:p>
            <a:r>
              <a:rPr lang="cs-CZ" sz="4800" dirty="0"/>
              <a:t>Z ostatních složek mateřského mléka je třeba zmínit hormony a enzymy. V mateřském mléku je větší množství oxytocinu, prolaktinu, nadledvinových steroidů, prostaglandinů, tyreotropinů, tyroxinu, </a:t>
            </a:r>
            <a:r>
              <a:rPr lang="cs-CZ" sz="4800" dirty="0" err="1"/>
              <a:t>trijodtyroninu</a:t>
            </a:r>
            <a:r>
              <a:rPr lang="cs-CZ" sz="4800" dirty="0"/>
              <a:t> a erytropoetinu. Z enzymů jsou v mateřském mléku proteolytické enzymy, peroxidázy, lysozym, </a:t>
            </a:r>
            <a:r>
              <a:rPr lang="cs-CZ" sz="4800" dirty="0" err="1"/>
              <a:t>xanthinoxidáza</a:t>
            </a:r>
            <a:r>
              <a:rPr lang="cs-CZ" sz="4800" dirty="0"/>
              <a:t>. Čtvrtinu bílkovin mateřského mléka představují obranné látky. V prvních hodinách a dnech po narození je jich v mateřském mléku nejvíce. Protože však množství vypitého mléka plynule stoupá, je novorozenec zabezpečen obrannými látkami v dostatečném množství po celé období laktace.</a:t>
            </a:r>
          </a:p>
          <a:p>
            <a:endParaRPr lang="cs-CZ" dirty="0"/>
          </a:p>
        </p:txBody>
      </p:sp>
    </p:spTree>
    <p:extLst>
      <p:ext uri="{BB962C8B-B14F-4D97-AF65-F5344CB8AC3E}">
        <p14:creationId xmlns:p14="http://schemas.microsoft.com/office/powerpoint/2010/main" val="4091609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6B495-A1D0-4228-A2B4-98C0E5E6048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1E3AD3-2B9A-4EA6-8F11-A7C790BF32DA}"/>
              </a:ext>
            </a:extLst>
          </p:cNvPr>
          <p:cNvSpPr>
            <a:spLocks noGrp="1"/>
          </p:cNvSpPr>
          <p:nvPr>
            <p:ph idx="1"/>
          </p:nvPr>
        </p:nvSpPr>
        <p:spPr/>
        <p:txBody>
          <a:bodyPr/>
          <a:lstStyle/>
          <a:p>
            <a:r>
              <a:rPr lang="cs-CZ" dirty="0">
                <a:solidFill>
                  <a:srgbClr val="0070C0"/>
                </a:solidFill>
              </a:rPr>
              <a:t>Kolik tuků, cukrů a bílkovin obsahuje mateřské mléko?</a:t>
            </a:r>
          </a:p>
        </p:txBody>
      </p:sp>
    </p:spTree>
    <p:extLst>
      <p:ext uri="{BB962C8B-B14F-4D97-AF65-F5344CB8AC3E}">
        <p14:creationId xmlns:p14="http://schemas.microsoft.com/office/powerpoint/2010/main" val="2984167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C7ACE-FDCF-42BF-85BE-CC36566A4064}"/>
              </a:ext>
            </a:extLst>
          </p:cNvPr>
          <p:cNvSpPr>
            <a:spLocks noGrp="1"/>
          </p:cNvSpPr>
          <p:nvPr>
            <p:ph type="title"/>
          </p:nvPr>
        </p:nvSpPr>
        <p:spPr>
          <a:xfrm>
            <a:off x="838200" y="0"/>
            <a:ext cx="10515600" cy="1325563"/>
          </a:xfrm>
        </p:spPr>
        <p:txBody>
          <a:bodyPr>
            <a:normAutofit fontScale="90000"/>
          </a:bodyPr>
          <a:lstStyle/>
          <a:p>
            <a:r>
              <a:rPr lang="cs-CZ" b="1" dirty="0"/>
              <a:t>Doporučené postupy kojení</a:t>
            </a:r>
            <a:r>
              <a:rPr lang="cs-CZ" b="1" dirty="0">
                <a:solidFill>
                  <a:srgbClr val="0070C0"/>
                </a:solidFill>
              </a:rPr>
              <a:t> </a:t>
            </a:r>
            <a:br>
              <a:rPr lang="cs-CZ" b="1" dirty="0">
                <a:solidFill>
                  <a:srgbClr val="0070C0"/>
                </a:solidFill>
              </a:rPr>
            </a:b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50B3BD82-CC76-4314-90BB-E9D86BBF9CEB}"/>
              </a:ext>
            </a:extLst>
          </p:cNvPr>
          <p:cNvSpPr>
            <a:spLocks noGrp="1"/>
          </p:cNvSpPr>
          <p:nvPr>
            <p:ph sz="half" idx="1"/>
          </p:nvPr>
        </p:nvSpPr>
        <p:spPr>
          <a:xfrm>
            <a:off x="-1" y="922564"/>
            <a:ext cx="9447049" cy="5935436"/>
          </a:xfrm>
        </p:spPr>
        <p:txBody>
          <a:bodyPr>
            <a:normAutofit fontScale="40000" lnSpcReduction="20000"/>
          </a:bodyPr>
          <a:lstStyle/>
          <a:p>
            <a:endParaRPr lang="cs-CZ" sz="4500" dirty="0"/>
          </a:p>
          <a:p>
            <a:r>
              <a:rPr lang="cs-CZ" sz="4500" dirty="0"/>
              <a:t>Kojení není schopnost, která je matce daná. </a:t>
            </a:r>
          </a:p>
          <a:p>
            <a:r>
              <a:rPr lang="cs-CZ" sz="4500" dirty="0"/>
              <a:t>Připravit se na kojení je možné už v těhotenství - pro úspěšné kojení je důležitá správná technika</a:t>
            </a:r>
          </a:p>
          <a:p>
            <a:r>
              <a:rPr lang="cs-CZ" sz="4500" dirty="0"/>
              <a:t>Dítě musí ležet na boku, obličej, hrudník, bříško i kolena musí směřovat k matce. Ucho, ramena a kyčle musí být v jedné linii. </a:t>
            </a:r>
          </a:p>
          <a:p>
            <a:r>
              <a:rPr lang="cs-CZ" sz="4500" dirty="0"/>
              <a:t>Matka by se neměla dotýkat hlavičky ani tváře dítěte, aby nedocházelo k matení sacího reflexu. </a:t>
            </a:r>
          </a:p>
          <a:p>
            <a:r>
              <a:rPr lang="cs-CZ" sz="4500" dirty="0"/>
              <a:t>Mezi matkou a dítětem nesmí být žádná překážka (spodní ruka dítěte). </a:t>
            </a:r>
          </a:p>
          <a:p>
            <a:r>
              <a:rPr lang="cs-CZ" sz="4500" dirty="0"/>
              <a:t>Prso uchopíme tak, abychom se prsty nedotýkali dvorce. Všemi prsty, kromě palce, podpíráme prs zespodu ve tvaru písmene C. </a:t>
            </a:r>
          </a:p>
          <a:p>
            <a:r>
              <a:rPr lang="cs-CZ" sz="4500" dirty="0"/>
              <a:t>Palec položíme vysoko nad dvorec. Tlakem palce na prsní tkáň dojde k napřímení bradavky.</a:t>
            </a:r>
          </a:p>
          <a:p>
            <a:r>
              <a:rPr lang="cs-CZ" sz="4500" dirty="0"/>
              <a:t>Dítě přikládáme k prsu, ne prs k dítěti. </a:t>
            </a:r>
          </a:p>
          <a:p>
            <a:r>
              <a:rPr lang="cs-CZ" sz="4500" dirty="0"/>
              <a:t>K prsu nepřikládáme křičící dítě (jazyk je při křiku umístěn nahoře a dítě nemůže uchopit bradavku). Prs musí matka dítěti nabídnout tak, aby uchopilo nejen bradavku, ale i větší část dvorce, hlavně pod bradavkou. Brada, tvář i nos dítěte se musí dotýkat prsu. Brada dítěte je zabořena v prsu. Při správném přisátí dítěte, musí být bradavka v úrovni úst dítěte. </a:t>
            </a:r>
          </a:p>
          <a:p>
            <a:r>
              <a:rPr lang="cs-CZ" sz="4500" dirty="0"/>
              <a:t>Drážděním bradavky ústy se vyvolá hledací reflex. Odpovědí na tento podnět jsou široce otevřená ústa dítěte jako při zívání. </a:t>
            </a:r>
          </a:p>
          <a:p>
            <a:r>
              <a:rPr lang="cs-CZ" sz="4500" dirty="0"/>
              <a:t>Dítě při správném přisátí nešpulí rty, nevpadají mu tváře, saje dlouhými doušky, pohybují se mu ušní boltce a svaly před ušima, při sání nesrká, volně dýchá, špičkou nosu odtlačuje prsní tkáň, je spokojeno. Matka je při správné poloze relaxovaná, nic ji nebolí (bradavka, ramena, záda, ruce), tkáň prsu se před ústy dítěte nenapíná, vypuzovací reflex je funkční, bradavka není poškozená ani </a:t>
            </a:r>
            <a:r>
              <a:rPr lang="cs-CZ" sz="4500" dirty="0" err="1"/>
              <a:t>oploštělá</a:t>
            </a:r>
            <a:r>
              <a:rPr lang="cs-CZ" sz="4500" dirty="0"/>
              <a:t>.</a:t>
            </a:r>
            <a:r>
              <a:rPr lang="cs-CZ" sz="4500" b="1" dirty="0"/>
              <a:t> </a:t>
            </a:r>
            <a:r>
              <a:rPr lang="cs-CZ" sz="4500" dirty="0"/>
              <a:t>Vhodná poloha je rozhodující pro správné a příjemné kojení. Poloh při kojení je celá řada. Žena si vybere tu polohu, která bude jí a dítěti nejlépe vyhovovat.</a:t>
            </a:r>
          </a:p>
          <a:p>
            <a:endParaRPr lang="cs-CZ" dirty="0"/>
          </a:p>
        </p:txBody>
      </p:sp>
      <p:pic>
        <p:nvPicPr>
          <p:cNvPr id="10" name="Zástupný symbol pro obsah 9">
            <a:extLst>
              <a:ext uri="{FF2B5EF4-FFF2-40B4-BE49-F238E27FC236}">
                <a16:creationId xmlns:a16="http://schemas.microsoft.com/office/drawing/2014/main" id="{12F5C5D3-C0FD-45F8-B6C9-9C7A21A591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54242" y="-61028"/>
            <a:ext cx="2737757" cy="3655047"/>
          </a:xfrm>
        </p:spPr>
      </p:pic>
      <p:pic>
        <p:nvPicPr>
          <p:cNvPr id="12" name="Obrázek 11">
            <a:extLst>
              <a:ext uri="{FF2B5EF4-FFF2-40B4-BE49-F238E27FC236}">
                <a16:creationId xmlns:a16="http://schemas.microsoft.com/office/drawing/2014/main" id="{9E920A0A-05DC-45D1-918D-89E5EA883F3B}"/>
              </a:ext>
            </a:extLst>
          </p:cNvPr>
          <p:cNvPicPr>
            <a:picLocks noChangeAspect="1"/>
          </p:cNvPicPr>
          <p:nvPr/>
        </p:nvPicPr>
        <p:blipFill rotWithShape="1">
          <a:blip r:embed="rId3">
            <a:extLst>
              <a:ext uri="{28A0092B-C50C-407E-A947-70E740481C1C}">
                <a14:useLocalDpi xmlns:a14="http://schemas.microsoft.com/office/drawing/2010/main" val="0"/>
              </a:ext>
            </a:extLst>
          </a:blip>
          <a:srcRect l="1751" t="3570" r="1996"/>
          <a:stretch/>
        </p:blipFill>
        <p:spPr>
          <a:xfrm>
            <a:off x="9447048" y="3935186"/>
            <a:ext cx="2744951" cy="2749999"/>
          </a:xfrm>
          <a:prstGeom prst="rect">
            <a:avLst/>
          </a:prstGeom>
        </p:spPr>
      </p:pic>
    </p:spTree>
    <p:extLst>
      <p:ext uri="{BB962C8B-B14F-4D97-AF65-F5344CB8AC3E}">
        <p14:creationId xmlns:p14="http://schemas.microsoft.com/office/powerpoint/2010/main" val="3468043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8A14D-9AF8-4CF2-B3A6-EAC9C20C5184}"/>
              </a:ext>
            </a:extLst>
          </p:cNvPr>
          <p:cNvSpPr>
            <a:spLocks noGrp="1"/>
          </p:cNvSpPr>
          <p:nvPr>
            <p:ph type="title"/>
          </p:nvPr>
        </p:nvSpPr>
        <p:spPr/>
        <p:txBody>
          <a:bodyPr/>
          <a:lstStyle/>
          <a:p>
            <a:r>
              <a:rPr lang="pl-PL" b="1" dirty="0">
                <a:solidFill>
                  <a:srgbClr val="0070C0"/>
                </a:solidFill>
              </a:rPr>
              <a:t>1.2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B3405E82-3F11-4A55-BF99-32781D44EB97}"/>
              </a:ext>
            </a:extLst>
          </p:cNvPr>
          <p:cNvSpPr>
            <a:spLocks noGrp="1"/>
          </p:cNvSpPr>
          <p:nvPr>
            <p:ph sz="half" idx="1"/>
          </p:nvPr>
        </p:nvSpPr>
        <p:spPr>
          <a:xfrm>
            <a:off x="270788" y="1825624"/>
            <a:ext cx="5749012" cy="5032375"/>
          </a:xfrm>
        </p:spPr>
        <p:txBody>
          <a:bodyPr>
            <a:normAutofit fontScale="77500" lnSpcReduction="20000"/>
          </a:bodyPr>
          <a:lstStyle/>
          <a:p>
            <a:pPr marL="0" indent="0">
              <a:buNone/>
            </a:pPr>
            <a:r>
              <a:rPr lang="cs-CZ" b="1" dirty="0"/>
              <a:t>Pravěk </a:t>
            </a:r>
            <a:endParaRPr lang="cs-CZ" dirty="0"/>
          </a:p>
          <a:p>
            <a:r>
              <a:rPr lang="cs-CZ" dirty="0"/>
              <a:t>Homo sapiens: hmyzožravci-všežravci- ořechy a semena-maso větších zvířat (mamuti) - pěstování obilovin a luštěnin, chov zvířat</a:t>
            </a:r>
          </a:p>
          <a:p>
            <a:pPr marL="0" indent="0">
              <a:buNone/>
            </a:pPr>
            <a:r>
              <a:rPr lang="cs-CZ" b="1" dirty="0"/>
              <a:t>Starověk </a:t>
            </a:r>
          </a:p>
          <a:p>
            <a:r>
              <a:rPr lang="cs-CZ" dirty="0"/>
              <a:t>obiloviny, luštěniny, ovoce, zelenina, olivový olej, mléčné produkty, ryby, ovce, skot, prasata, pivo, medovina, nízká hygiena</a:t>
            </a:r>
          </a:p>
          <a:p>
            <a:pPr marL="0" indent="0">
              <a:buNone/>
            </a:pPr>
            <a:r>
              <a:rPr lang="cs-CZ" b="1" dirty="0"/>
              <a:t>Feudalismus</a:t>
            </a:r>
          </a:p>
          <a:p>
            <a:r>
              <a:rPr lang="cs-CZ" dirty="0"/>
              <a:t>zvěřina, pivo, víno, medovina, koření x kaše, chleba, nízká hygiena</a:t>
            </a:r>
          </a:p>
          <a:p>
            <a:pPr marL="0" indent="0">
              <a:buNone/>
            </a:pPr>
            <a:r>
              <a:rPr lang="cs-CZ" b="1" dirty="0"/>
              <a:t>Kapitalismus</a:t>
            </a:r>
          </a:p>
          <a:p>
            <a:r>
              <a:rPr lang="cs-CZ" dirty="0"/>
              <a:t>brambory, kukuřice, okurky, rajčata, datle, mandle, fíky, káva, alkohol, tabák, čaj</a:t>
            </a:r>
          </a:p>
          <a:p>
            <a:pPr marL="0" indent="0">
              <a:buNone/>
            </a:pPr>
            <a:r>
              <a:rPr lang="cs-CZ" b="1" dirty="0"/>
              <a:t>20. A 21. století</a:t>
            </a:r>
            <a:r>
              <a:rPr lang="cs-CZ" dirty="0"/>
              <a:t> pšenice, vepřové maso- klesá spotřeba hovězího masa, stoupá drůbež</a:t>
            </a:r>
          </a:p>
          <a:p>
            <a:endParaRPr lang="cs-CZ" dirty="0"/>
          </a:p>
          <a:p>
            <a:endParaRPr lang="cs-CZ" dirty="0"/>
          </a:p>
          <a:p>
            <a:endParaRPr lang="cs-CZ" b="1" dirty="0"/>
          </a:p>
        </p:txBody>
      </p:sp>
      <p:sp>
        <p:nvSpPr>
          <p:cNvPr id="4" name="Zástupný symbol pro obsah 3">
            <a:extLst>
              <a:ext uri="{FF2B5EF4-FFF2-40B4-BE49-F238E27FC236}">
                <a16:creationId xmlns:a16="http://schemas.microsoft.com/office/drawing/2014/main" id="{462FF8E1-C950-4199-8D1D-F882D4CA3BB6}"/>
              </a:ext>
            </a:extLst>
          </p:cNvPr>
          <p:cNvSpPr>
            <a:spLocks noGrp="1"/>
          </p:cNvSpPr>
          <p:nvPr>
            <p:ph sz="half" idx="2"/>
          </p:nvPr>
        </p:nvSpPr>
        <p:spPr/>
        <p:txBody>
          <a:bodyPr>
            <a:normAutofit fontScale="77500" lnSpcReduction="20000"/>
          </a:bodyPr>
          <a:lstStyle/>
          <a:p>
            <a:r>
              <a:rPr lang="cs-CZ" dirty="0">
                <a:solidFill>
                  <a:srgbClr val="0070C0"/>
                </a:solidFill>
              </a:rPr>
              <a:t>Vysvětlete pojem GMO potravina</a:t>
            </a:r>
          </a:p>
          <a:p>
            <a:r>
              <a:rPr lang="cs-CZ" dirty="0">
                <a:solidFill>
                  <a:srgbClr val="0070C0"/>
                </a:solidFill>
              </a:rPr>
              <a:t>………………………………………….</a:t>
            </a:r>
          </a:p>
          <a:p>
            <a:r>
              <a:rPr lang="cs-CZ" dirty="0">
                <a:solidFill>
                  <a:srgbClr val="0070C0"/>
                </a:solidFill>
              </a:rPr>
              <a:t>Jaké jsou její výhody?…….…………………..….</a:t>
            </a:r>
          </a:p>
          <a:p>
            <a:r>
              <a:rPr lang="cs-CZ" dirty="0">
                <a:solidFill>
                  <a:srgbClr val="0070C0"/>
                </a:solidFill>
              </a:rPr>
              <a:t>………………………………………………………………</a:t>
            </a:r>
          </a:p>
          <a:p>
            <a:r>
              <a:rPr lang="cs-CZ" dirty="0">
                <a:solidFill>
                  <a:srgbClr val="0070C0"/>
                </a:solidFill>
              </a:rPr>
              <a:t>Proč panují obavy z používání GMO ?</a:t>
            </a:r>
          </a:p>
          <a:p>
            <a:r>
              <a:rPr lang="cs-CZ" dirty="0">
                <a:solidFill>
                  <a:srgbClr val="0070C0"/>
                </a:solidFill>
              </a:rPr>
              <a:t>………………………………………………………………</a:t>
            </a:r>
          </a:p>
          <a:p>
            <a:r>
              <a:rPr lang="cs-CZ" dirty="0">
                <a:solidFill>
                  <a:srgbClr val="0070C0"/>
                </a:solidFill>
              </a:rPr>
              <a:t>Jaké jsou její nevýhody ?............................</a:t>
            </a:r>
          </a:p>
          <a:p>
            <a:r>
              <a:rPr lang="cs-CZ" dirty="0">
                <a:solidFill>
                  <a:srgbClr val="0070C0"/>
                </a:solidFill>
              </a:rPr>
              <a:t>……………………………………………………………….</a:t>
            </a:r>
          </a:p>
        </p:txBody>
      </p:sp>
    </p:spTree>
    <p:extLst>
      <p:ext uri="{BB962C8B-B14F-4D97-AF65-F5344CB8AC3E}">
        <p14:creationId xmlns:p14="http://schemas.microsoft.com/office/powerpoint/2010/main" val="40321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2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25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25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25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anim calcmode="lin" valueType="num">
                                      <p:cBhvr>
                                        <p:cTn id="5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1000"/>
                                        <p:tgtEl>
                                          <p:spTgt spid="4">
                                            <p:txEl>
                                              <p:pRg st="1" end="1"/>
                                            </p:txEl>
                                          </p:spTgt>
                                        </p:tgtEl>
                                      </p:cBhvr>
                                    </p:animEffect>
                                    <p:anim calcmode="lin" valueType="num">
                                      <p:cBhvr>
                                        <p:cTn id="6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1000"/>
                                        <p:tgtEl>
                                          <p:spTgt spid="4">
                                            <p:txEl>
                                              <p:pRg st="2" end="2"/>
                                            </p:txEl>
                                          </p:spTgt>
                                        </p:tgtEl>
                                      </p:cBhvr>
                                    </p:animEffect>
                                    <p:anim calcmode="lin" valueType="num">
                                      <p:cBhvr>
                                        <p:cTn id="6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1000"/>
                                        <p:tgtEl>
                                          <p:spTgt spid="4">
                                            <p:txEl>
                                              <p:pRg st="3" end="3"/>
                                            </p:txEl>
                                          </p:spTgt>
                                        </p:tgtEl>
                                      </p:cBhvr>
                                    </p:animEffect>
                                    <p:anim calcmode="lin" valueType="num">
                                      <p:cBhvr>
                                        <p:cTn id="7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1000"/>
                                        <p:tgtEl>
                                          <p:spTgt spid="4">
                                            <p:txEl>
                                              <p:pRg st="4" end="4"/>
                                            </p:txEl>
                                          </p:spTgt>
                                        </p:tgtEl>
                                      </p:cBhvr>
                                    </p:animEffect>
                                    <p:anim calcmode="lin" valueType="num">
                                      <p:cBhvr>
                                        <p:cTn id="7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Effect transition="in" filter="fade">
                                      <p:cBhvr>
                                        <p:cTn id="79" dur="1000"/>
                                        <p:tgtEl>
                                          <p:spTgt spid="4">
                                            <p:txEl>
                                              <p:pRg st="5" end="5"/>
                                            </p:txEl>
                                          </p:spTgt>
                                        </p:tgtEl>
                                      </p:cBhvr>
                                    </p:animEffect>
                                    <p:anim calcmode="lin" valueType="num">
                                      <p:cBhvr>
                                        <p:cTn id="8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Effect transition="in" filter="fade">
                                      <p:cBhvr>
                                        <p:cTn id="84" dur="1000"/>
                                        <p:tgtEl>
                                          <p:spTgt spid="4">
                                            <p:txEl>
                                              <p:pRg st="6" end="6"/>
                                            </p:txEl>
                                          </p:spTgt>
                                        </p:tgtEl>
                                      </p:cBhvr>
                                    </p:animEffect>
                                    <p:anim calcmode="lin" valueType="num">
                                      <p:cBhvr>
                                        <p:cTn id="8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4">
                                            <p:txEl>
                                              <p:pRg st="7" end="7"/>
                                            </p:txEl>
                                          </p:spTgt>
                                        </p:tgtEl>
                                        <p:attrNameLst>
                                          <p:attrName>style.visibility</p:attrName>
                                        </p:attrNameLst>
                                      </p:cBhvr>
                                      <p:to>
                                        <p:strVal val="visible"/>
                                      </p:to>
                                    </p:set>
                                    <p:animEffect transition="in" filter="fade">
                                      <p:cBhvr>
                                        <p:cTn id="89" dur="1000"/>
                                        <p:tgtEl>
                                          <p:spTgt spid="4">
                                            <p:txEl>
                                              <p:pRg st="7" end="7"/>
                                            </p:txEl>
                                          </p:spTgt>
                                        </p:tgtEl>
                                      </p:cBhvr>
                                    </p:animEffect>
                                    <p:anim calcmode="lin" valueType="num">
                                      <p:cBhvr>
                                        <p:cTn id="9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4B0D1A-E187-46F8-90FB-9226DBC84E7E}"/>
              </a:ext>
            </a:extLst>
          </p:cNvPr>
          <p:cNvSpPr>
            <a:spLocks noGrp="1"/>
          </p:cNvSpPr>
          <p:nvPr>
            <p:ph type="title"/>
          </p:nvPr>
        </p:nvSpPr>
        <p:spPr/>
        <p:txBody>
          <a:bodyPr/>
          <a:lstStyle/>
          <a:p>
            <a:r>
              <a:rPr lang="cs-CZ" dirty="0"/>
              <a:t>Polohy při kojení </a:t>
            </a:r>
            <a:r>
              <a:rPr lang="cs-CZ" b="1" dirty="0">
                <a:solidFill>
                  <a:srgbClr val="0070C0"/>
                </a:solidFill>
              </a:rPr>
              <a:t>utvořte otázku</a:t>
            </a:r>
            <a:endParaRPr lang="cs-CZ" dirty="0"/>
          </a:p>
        </p:txBody>
      </p:sp>
      <p:sp>
        <p:nvSpPr>
          <p:cNvPr id="3" name="Zástupný symbol pro obsah 2">
            <a:extLst>
              <a:ext uri="{FF2B5EF4-FFF2-40B4-BE49-F238E27FC236}">
                <a16:creationId xmlns:a16="http://schemas.microsoft.com/office/drawing/2014/main" id="{96E9F66A-178E-48EF-8528-26B08E23FED3}"/>
              </a:ext>
            </a:extLst>
          </p:cNvPr>
          <p:cNvSpPr>
            <a:spLocks noGrp="1"/>
          </p:cNvSpPr>
          <p:nvPr>
            <p:ph idx="1"/>
          </p:nvPr>
        </p:nvSpPr>
        <p:spPr>
          <a:xfrm>
            <a:off x="220436" y="1632857"/>
            <a:ext cx="11133364" cy="5151664"/>
          </a:xfrm>
        </p:spPr>
        <p:txBody>
          <a:bodyPr>
            <a:normAutofit fontScale="77500" lnSpcReduction="20000"/>
          </a:bodyPr>
          <a:lstStyle/>
          <a:p>
            <a:pPr marL="0" indent="0">
              <a:buNone/>
            </a:pPr>
            <a:r>
              <a:rPr lang="cs-CZ" b="1" dirty="0"/>
              <a:t>Poloha vleže na boku</a:t>
            </a:r>
          </a:p>
          <a:p>
            <a:r>
              <a:rPr lang="cs-CZ" dirty="0"/>
              <a:t>Tato poloha je velmi pohodlná a oblíbená hlavně v noci. Matka leží na boku, mírně prohnutá v zádech, spodní paži má ohnutou. Dítě leží na boku, podél boku matky, těsně přitisknuté k břichu matky.</a:t>
            </a:r>
          </a:p>
          <a:p>
            <a:endParaRPr lang="cs-CZ" dirty="0"/>
          </a:p>
          <a:p>
            <a:pPr marL="0" indent="0">
              <a:buNone/>
            </a:pPr>
            <a:r>
              <a:rPr lang="cs-CZ" b="1" dirty="0"/>
              <a:t>Poloha vpolosedě</a:t>
            </a:r>
          </a:p>
          <a:p>
            <a:r>
              <a:rPr lang="cs-CZ" dirty="0"/>
              <a:t>Poloha vhodná po operačním porodu císařským řezem. Různá obměna polohy, matka se může podložit polštáři, nohy může mít natažené i pokrčené.</a:t>
            </a:r>
          </a:p>
          <a:p>
            <a:endParaRPr lang="cs-CZ" dirty="0"/>
          </a:p>
          <a:p>
            <a:pPr marL="0" indent="0">
              <a:buNone/>
            </a:pPr>
            <a:r>
              <a:rPr lang="cs-CZ" b="1" dirty="0"/>
              <a:t>Poloha kolébka</a:t>
            </a:r>
          </a:p>
          <a:p>
            <a:r>
              <a:rPr lang="cs-CZ" dirty="0"/>
              <a:t>Je to nejběžnější poloha využívaná v terénu. Hlavička dítěte je položena v ohbí paže matky. Možno podložit ruku matky polštářem. Existují speciální kojící polštáře.</a:t>
            </a:r>
          </a:p>
          <a:p>
            <a:pPr marL="0" indent="0">
              <a:buNone/>
            </a:pPr>
            <a:endParaRPr lang="cs-CZ" dirty="0"/>
          </a:p>
          <a:p>
            <a:pPr marL="0" indent="0">
              <a:buNone/>
            </a:pPr>
            <a:r>
              <a:rPr lang="cs-CZ" b="1" dirty="0"/>
              <a:t>Poloha tanečníka</a:t>
            </a:r>
          </a:p>
          <a:p>
            <a:r>
              <a:rPr lang="cs-CZ" dirty="0"/>
              <a:t>Poloha vhodná pro menší, nedonošené děti a u těch, které mají problémy s přisáváním. Dítě leží na matčině předloktí (podložené polštářem), druhou rukou si matka přidržuje prs.</a:t>
            </a:r>
          </a:p>
          <a:p>
            <a:endParaRPr lang="cs-CZ" dirty="0"/>
          </a:p>
        </p:txBody>
      </p:sp>
    </p:spTree>
    <p:extLst>
      <p:ext uri="{BB962C8B-B14F-4D97-AF65-F5344CB8AC3E}">
        <p14:creationId xmlns:p14="http://schemas.microsoft.com/office/powerpoint/2010/main" val="2471474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3ADF2-532B-48A6-83E4-368F9DBD0746}"/>
              </a:ext>
            </a:extLst>
          </p:cNvPr>
          <p:cNvSpPr>
            <a:spLocks noGrp="1"/>
          </p:cNvSpPr>
          <p:nvPr>
            <p:ph type="title"/>
          </p:nvPr>
        </p:nvSpPr>
        <p:spPr/>
        <p:txBody>
          <a:bodyPr/>
          <a:lstStyle/>
          <a:p>
            <a:r>
              <a:rPr lang="cs-CZ" b="1" dirty="0"/>
              <a:t>Zdravotní aspekty kojení </a:t>
            </a:r>
            <a:br>
              <a:rPr lang="cs-CZ" dirty="0"/>
            </a:br>
            <a:endParaRPr lang="cs-CZ" dirty="0"/>
          </a:p>
        </p:txBody>
      </p:sp>
      <p:sp>
        <p:nvSpPr>
          <p:cNvPr id="4" name="Zástupný symbol pro text 3">
            <a:extLst>
              <a:ext uri="{FF2B5EF4-FFF2-40B4-BE49-F238E27FC236}">
                <a16:creationId xmlns:a16="http://schemas.microsoft.com/office/drawing/2014/main" id="{D4845C71-22F4-4002-8804-1D705DF700A0}"/>
              </a:ext>
            </a:extLst>
          </p:cNvPr>
          <p:cNvSpPr>
            <a:spLocks noGrp="1"/>
          </p:cNvSpPr>
          <p:nvPr>
            <p:ph type="body" idx="1"/>
          </p:nvPr>
        </p:nvSpPr>
        <p:spPr>
          <a:xfrm>
            <a:off x="627517" y="1319553"/>
            <a:ext cx="5157787" cy="823912"/>
          </a:xfrm>
        </p:spPr>
        <p:txBody>
          <a:bodyPr/>
          <a:lstStyle/>
          <a:p>
            <a:r>
              <a:rPr lang="cs-CZ" dirty="0"/>
              <a:t>Zdravotní benefity pro matku</a:t>
            </a:r>
          </a:p>
        </p:txBody>
      </p:sp>
      <p:sp>
        <p:nvSpPr>
          <p:cNvPr id="3" name="Zástupný symbol pro obsah 2">
            <a:extLst>
              <a:ext uri="{FF2B5EF4-FFF2-40B4-BE49-F238E27FC236}">
                <a16:creationId xmlns:a16="http://schemas.microsoft.com/office/drawing/2014/main" id="{D0EF3214-16C0-44F4-A648-4B8CF8AC82C6}"/>
              </a:ext>
            </a:extLst>
          </p:cNvPr>
          <p:cNvSpPr>
            <a:spLocks noGrp="1"/>
          </p:cNvSpPr>
          <p:nvPr>
            <p:ph sz="half" idx="2"/>
          </p:nvPr>
        </p:nvSpPr>
        <p:spPr>
          <a:xfrm>
            <a:off x="57150" y="2416628"/>
            <a:ext cx="5821135" cy="4376058"/>
          </a:xfrm>
        </p:spPr>
        <p:txBody>
          <a:bodyPr>
            <a:normAutofit fontScale="77500" lnSpcReduction="20000"/>
          </a:bodyPr>
          <a:lstStyle/>
          <a:p>
            <a:r>
              <a:rPr lang="cs-CZ" dirty="0"/>
              <a:t>ochrana před chudokrevností -pozdrží návrat menstruace a podporuje rychlejší návrat dělohy do stavu před otěhotněním. </a:t>
            </a:r>
          </a:p>
          <a:p>
            <a:r>
              <a:rPr lang="cs-CZ" dirty="0"/>
              <a:t>během kojení mobilizovány zásoby </a:t>
            </a:r>
            <a:r>
              <a:rPr lang="cs-CZ" dirty="0" err="1"/>
              <a:t>Fe</a:t>
            </a:r>
            <a:r>
              <a:rPr lang="cs-CZ" dirty="0"/>
              <a:t> a vzrůstá vstřebávání </a:t>
            </a:r>
            <a:r>
              <a:rPr lang="cs-CZ" dirty="0" err="1"/>
              <a:t>Fe</a:t>
            </a:r>
            <a:r>
              <a:rPr lang="cs-CZ" dirty="0"/>
              <a:t> střevy pro uchování a zvýšení zásob </a:t>
            </a:r>
            <a:r>
              <a:rPr lang="cs-CZ" dirty="0" err="1"/>
              <a:t>Fe</a:t>
            </a:r>
            <a:r>
              <a:rPr lang="cs-CZ" dirty="0"/>
              <a:t> u ženy. </a:t>
            </a:r>
          </a:p>
          <a:p>
            <a:r>
              <a:rPr lang="cs-CZ" dirty="0"/>
              <a:t>rychlejší úbytek na váze a návrat váhy matky před otěhotněním, </a:t>
            </a:r>
          </a:p>
          <a:p>
            <a:r>
              <a:rPr lang="cs-CZ" dirty="0"/>
              <a:t>snižuje se riziko DM a KVO, </a:t>
            </a:r>
          </a:p>
          <a:p>
            <a:r>
              <a:rPr lang="cs-CZ" dirty="0"/>
              <a:t>snižuje riziko vzniku Ca prsu před menopauzou, ca ovarií a dělohy. </a:t>
            </a:r>
          </a:p>
          <a:p>
            <a:r>
              <a:rPr lang="cs-CZ" dirty="0"/>
              <a:t>zlepšuje se kostní mineralizace a tím se snižuje vznik postmenopausální zlomeniny krčku femuru. </a:t>
            </a:r>
          </a:p>
          <a:p>
            <a:endParaRPr lang="cs-CZ" dirty="0"/>
          </a:p>
        </p:txBody>
      </p:sp>
      <p:sp>
        <p:nvSpPr>
          <p:cNvPr id="5" name="Zástupný symbol pro text 4">
            <a:extLst>
              <a:ext uri="{FF2B5EF4-FFF2-40B4-BE49-F238E27FC236}">
                <a16:creationId xmlns:a16="http://schemas.microsoft.com/office/drawing/2014/main" id="{0A2AFE36-6B30-4B83-9C26-54885BE39E04}"/>
              </a:ext>
            </a:extLst>
          </p:cNvPr>
          <p:cNvSpPr>
            <a:spLocks noGrp="1"/>
          </p:cNvSpPr>
          <p:nvPr>
            <p:ph type="body" sz="quarter" idx="3"/>
          </p:nvPr>
        </p:nvSpPr>
        <p:spPr>
          <a:xfrm>
            <a:off x="6169024" y="1351530"/>
            <a:ext cx="5183188" cy="823912"/>
          </a:xfrm>
        </p:spPr>
        <p:txBody>
          <a:bodyPr/>
          <a:lstStyle/>
          <a:p>
            <a:r>
              <a:rPr lang="cs-CZ" dirty="0"/>
              <a:t>Zdravotní benefity pro dítě</a:t>
            </a:r>
          </a:p>
        </p:txBody>
      </p:sp>
      <p:sp>
        <p:nvSpPr>
          <p:cNvPr id="6" name="Zástupný symbol pro obsah 5">
            <a:extLst>
              <a:ext uri="{FF2B5EF4-FFF2-40B4-BE49-F238E27FC236}">
                <a16:creationId xmlns:a16="http://schemas.microsoft.com/office/drawing/2014/main" id="{356109F2-3C58-4957-9E11-74CFA8CBC691}"/>
              </a:ext>
            </a:extLst>
          </p:cNvPr>
          <p:cNvSpPr>
            <a:spLocks noGrp="1"/>
          </p:cNvSpPr>
          <p:nvPr>
            <p:ph sz="quarter" idx="4"/>
          </p:nvPr>
        </p:nvSpPr>
        <p:spPr>
          <a:xfrm>
            <a:off x="6172200" y="2505074"/>
            <a:ext cx="5715000" cy="4352925"/>
          </a:xfrm>
        </p:spPr>
        <p:txBody>
          <a:bodyPr>
            <a:normAutofit fontScale="77500" lnSpcReduction="20000"/>
          </a:bodyPr>
          <a:lstStyle/>
          <a:p>
            <a:r>
              <a:rPr lang="cs-CZ" dirty="0"/>
              <a:t>chrání kojené děti před běžnými infekcemi, zejména průjmovými a dýchacími </a:t>
            </a:r>
          </a:p>
          <a:p>
            <a:r>
              <a:rPr lang="cs-CZ" dirty="0"/>
              <a:t>snižuje možnost výskytu alergií, astmatu, ekzémů, </a:t>
            </a:r>
          </a:p>
          <a:p>
            <a:r>
              <a:rPr lang="cs-CZ" dirty="0"/>
              <a:t>imunizace je u kojených dětí účinnější. </a:t>
            </a:r>
          </a:p>
          <a:p>
            <a:r>
              <a:rPr lang="cs-CZ" dirty="0"/>
              <a:t>snižuje riziko nadváhy v pozdějším věku,</a:t>
            </a:r>
          </a:p>
          <a:p>
            <a:r>
              <a:rPr lang="cs-CZ" dirty="0"/>
              <a:t>zlepšuje stav psychomotorického vývoje a</a:t>
            </a:r>
          </a:p>
          <a:p>
            <a:r>
              <a:rPr lang="cs-CZ" dirty="0"/>
              <a:t>zvyšuje IQ skóre novorozence díky více nenasyceným mastným kyselinám v mateřském mléce. </a:t>
            </a:r>
          </a:p>
          <a:p>
            <a:r>
              <a:rPr lang="cs-CZ" dirty="0" err="1"/>
              <a:t>Přijem</a:t>
            </a:r>
            <a:r>
              <a:rPr lang="cs-CZ" dirty="0"/>
              <a:t> jódu – denně 250 </a:t>
            </a:r>
            <a:r>
              <a:rPr lang="el-GR" dirty="0"/>
              <a:t>μ</a:t>
            </a:r>
            <a:r>
              <a:rPr lang="cs-CZ" dirty="0"/>
              <a:t>g </a:t>
            </a:r>
          </a:p>
          <a:p>
            <a:r>
              <a:rPr lang="cs-CZ" dirty="0"/>
              <a:t>snížení rizika vzniku autoimunitních onemocnění, DM I. typu, nespecifických střevních zánětů a meningitidy. </a:t>
            </a:r>
          </a:p>
          <a:p>
            <a:endParaRPr lang="cs-CZ" dirty="0"/>
          </a:p>
        </p:txBody>
      </p:sp>
    </p:spTree>
    <p:extLst>
      <p:ext uri="{BB962C8B-B14F-4D97-AF65-F5344CB8AC3E}">
        <p14:creationId xmlns:p14="http://schemas.microsoft.com/office/powerpoint/2010/main" val="1976176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74408EC9-FB3D-4D8C-8850-761BE43D8673}"/>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50D5F24A-7209-4408-BB91-14657BD36F65}"/>
              </a:ext>
            </a:extLst>
          </p:cNvPr>
          <p:cNvSpPr>
            <a:spLocks noGrp="1"/>
          </p:cNvSpPr>
          <p:nvPr>
            <p:ph idx="1"/>
          </p:nvPr>
        </p:nvSpPr>
        <p:spPr/>
        <p:txBody>
          <a:bodyPr/>
          <a:lstStyle/>
          <a:p>
            <a:r>
              <a:rPr lang="cs-CZ" dirty="0">
                <a:solidFill>
                  <a:srgbClr val="0070C0"/>
                </a:solidFill>
              </a:rPr>
              <a:t>Kolik jódu denně by měla přijímat těhotná žena a z čeho ho získá?</a:t>
            </a:r>
          </a:p>
          <a:p>
            <a:r>
              <a:rPr lang="cs-CZ" dirty="0">
                <a:solidFill>
                  <a:srgbClr val="0070C0"/>
                </a:solidFill>
              </a:rPr>
              <a:t>Navrhněte jí jídelníček na 1 den, který pokryje denní potřebu jódu.</a:t>
            </a:r>
          </a:p>
          <a:p>
            <a:r>
              <a:rPr lang="cs-CZ" dirty="0">
                <a:solidFill>
                  <a:srgbClr val="0070C0"/>
                </a:solidFill>
              </a:rPr>
              <a:t>Kuchyňská sůl přitom nepřekročí 5 g.</a:t>
            </a:r>
          </a:p>
        </p:txBody>
      </p:sp>
    </p:spTree>
    <p:extLst>
      <p:ext uri="{BB962C8B-B14F-4D97-AF65-F5344CB8AC3E}">
        <p14:creationId xmlns:p14="http://schemas.microsoft.com/office/powerpoint/2010/main" val="2783109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77EF7-E3FC-41C6-8001-9BCE67D175B7}"/>
              </a:ext>
            </a:extLst>
          </p:cNvPr>
          <p:cNvSpPr>
            <a:spLocks noGrp="1"/>
          </p:cNvSpPr>
          <p:nvPr>
            <p:ph type="title"/>
          </p:nvPr>
        </p:nvSpPr>
        <p:spPr>
          <a:xfrm>
            <a:off x="275303" y="365125"/>
            <a:ext cx="11078497" cy="1325563"/>
          </a:xfrm>
        </p:spPr>
        <p:txBody>
          <a:bodyPr/>
          <a:lstStyle/>
          <a:p>
            <a:r>
              <a:rPr lang="cs-CZ" b="1" dirty="0"/>
              <a:t>Faktory podporující kojení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54CAF2BE-5AB0-4E26-B54F-7745E2F7BCF5}"/>
              </a:ext>
            </a:extLst>
          </p:cNvPr>
          <p:cNvSpPr>
            <a:spLocks noGrp="1"/>
          </p:cNvSpPr>
          <p:nvPr>
            <p:ph idx="1"/>
          </p:nvPr>
        </p:nvSpPr>
        <p:spPr>
          <a:xfrm>
            <a:off x="97971" y="1281794"/>
            <a:ext cx="11818726" cy="5510892"/>
          </a:xfrm>
        </p:spPr>
        <p:txBody>
          <a:bodyPr>
            <a:normAutofit fontScale="62500" lnSpcReduction="20000"/>
          </a:bodyPr>
          <a:lstStyle/>
          <a:p>
            <a:r>
              <a:rPr lang="cs-CZ" dirty="0"/>
              <a:t>Úspěšné kojení závisí na řadě faktorů. </a:t>
            </a:r>
          </a:p>
          <a:p>
            <a:r>
              <a:rPr lang="cs-CZ" dirty="0"/>
              <a:t>Na vůli a přání matky, </a:t>
            </a:r>
          </a:p>
          <a:p>
            <a:r>
              <a:rPr lang="cs-CZ" dirty="0"/>
              <a:t>na aktivní podpoře rodiny, okolí a </a:t>
            </a:r>
          </a:p>
          <a:p>
            <a:r>
              <a:rPr lang="cs-CZ" dirty="0"/>
              <a:t>hlavně zdravotního personálu. Ten by měl dokázat poskytnout matce odpovídající informace i praktickou pomoc. Zásady vedoucí k podpoře kojení jsou shrnuty v dokumentech WHO a UNICEF.</a:t>
            </a:r>
          </a:p>
          <a:p>
            <a:r>
              <a:rPr lang="cs-CZ" dirty="0"/>
              <a:t>Důležité je, těhotné ženy informovat už v prenatální péči o významu a prospěchu kojení, o technikách a jeho udržení. </a:t>
            </a:r>
          </a:p>
          <a:p>
            <a:r>
              <a:rPr lang="cs-CZ" dirty="0"/>
              <a:t>Ošetřující lékař by měl provést vyšetření prsů u ženy, z důvodu možných anatomických malformací, které by mohly být při kojení překážkou. </a:t>
            </a:r>
          </a:p>
          <a:p>
            <a:r>
              <a:rPr lang="cs-CZ" dirty="0"/>
              <a:t>V různých kurzech, pod vedením porodních asistentek se může žena seznámit se správnou technikou kojení, vyzkoušet si nácvik kojení. </a:t>
            </a:r>
          </a:p>
          <a:p>
            <a:r>
              <a:rPr lang="cs-CZ" dirty="0"/>
              <a:t>Dále by se těhotná žena měla informovat o výživě, medikaci, kouření, požívání alkoholu, drog, které my mohly vést k rizikům pro plod i dítě. </a:t>
            </a:r>
          </a:p>
          <a:p>
            <a:r>
              <a:rPr lang="cs-CZ" dirty="0"/>
              <a:t>Po porodu je důležité zahájit kojení do 30 minut, protože je u novorozence silný hledací a sací reflex, a je největší sekrece prolaktinu a oxytocinu. </a:t>
            </a:r>
          </a:p>
          <a:p>
            <a:r>
              <a:rPr lang="cs-CZ" dirty="0"/>
              <a:t>Při pobytu v porodnici by se měl provádět </a:t>
            </a:r>
            <a:r>
              <a:rPr lang="cs-CZ" b="1" dirty="0" err="1"/>
              <a:t>rooming</a:t>
            </a:r>
            <a:r>
              <a:rPr lang="cs-CZ" b="1" dirty="0"/>
              <a:t> in</a:t>
            </a:r>
            <a:r>
              <a:rPr lang="cs-CZ" dirty="0"/>
              <a:t>, což je společný pobyt matky s dítětem na pokoji. Umožní matce snadný volný přístup k dítěti, a tím i kojení dle potřeby dítěte. Dítě by mělo být kojeno bez omezení délky a frekvence, bez pevně stanoveného řádu. Takto prováděný způsob kojení umožní dítěti využít výhody kolostra. Časté sání stimuluje sekreci prolaktinu a oxytocinu, to je důležité pro tvorbu mléka. </a:t>
            </a:r>
          </a:p>
          <a:p>
            <a:r>
              <a:rPr lang="cs-CZ" dirty="0"/>
              <a:t>Po propuštění z porodnice je potřebné seznámit matku co dělat doma. Podat dostatek informací pro správné a úspěšné kojení svého dítěte. Klademe důraz na správnou techniku kojení. Nabízet pomoc při řešení problémů souvisejícími s kojením. Edukace by měla probíhat nenásilnou formou.</a:t>
            </a:r>
          </a:p>
          <a:p>
            <a:endParaRPr lang="cs-CZ" dirty="0"/>
          </a:p>
        </p:txBody>
      </p:sp>
    </p:spTree>
    <p:extLst>
      <p:ext uri="{BB962C8B-B14F-4D97-AF65-F5344CB8AC3E}">
        <p14:creationId xmlns:p14="http://schemas.microsoft.com/office/powerpoint/2010/main" val="43552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D7B89-5BDD-43F7-ADE0-1A59970DB2CF}"/>
              </a:ext>
            </a:extLst>
          </p:cNvPr>
          <p:cNvSpPr>
            <a:spLocks noGrp="1"/>
          </p:cNvSpPr>
          <p:nvPr>
            <p:ph type="title"/>
          </p:nvPr>
        </p:nvSpPr>
        <p:spPr>
          <a:xfrm>
            <a:off x="838200" y="198871"/>
            <a:ext cx="10515600" cy="1325563"/>
          </a:xfrm>
        </p:spPr>
        <p:txBody>
          <a:bodyPr>
            <a:normAutofit fontScale="90000"/>
          </a:bodyPr>
          <a:lstStyle/>
          <a:p>
            <a:r>
              <a:rPr lang="cs-CZ" b="1" dirty="0"/>
              <a:t>Na co je třeba upozornit při kojení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6023C9B7-56A0-4DDD-A627-EE1E21C7405A}"/>
              </a:ext>
            </a:extLst>
          </p:cNvPr>
          <p:cNvSpPr>
            <a:spLocks noGrp="1"/>
          </p:cNvSpPr>
          <p:nvPr>
            <p:ph idx="1"/>
          </p:nvPr>
        </p:nvSpPr>
        <p:spPr>
          <a:xfrm>
            <a:off x="-1" y="1094014"/>
            <a:ext cx="12254593" cy="5763985"/>
          </a:xfrm>
        </p:spPr>
        <p:txBody>
          <a:bodyPr>
            <a:normAutofit/>
          </a:bodyPr>
          <a:lstStyle/>
          <a:p>
            <a:r>
              <a:rPr lang="cs-CZ" dirty="0"/>
              <a:t>V prvních týdnech je časově i fyzicky velmi náročné</a:t>
            </a:r>
          </a:p>
          <a:p>
            <a:r>
              <a:rPr lang="cs-CZ" dirty="0"/>
              <a:t>Žena se cítí vyčerpaná, nevyspaná, unavená. </a:t>
            </a:r>
          </a:p>
          <a:p>
            <a:r>
              <a:rPr lang="cs-CZ" dirty="0"/>
              <a:t>Matka je nezastupitelná v procesu krmení.</a:t>
            </a:r>
          </a:p>
          <a:p>
            <a:r>
              <a:rPr lang="cs-CZ" dirty="0"/>
              <a:t>Kojení může být v začátcích bolestivé. </a:t>
            </a:r>
          </a:p>
          <a:p>
            <a:r>
              <a:rPr lang="cs-CZ" dirty="0"/>
              <a:t>Péče o prsa je náročnější, může odstříkávat přebytky mléka, </a:t>
            </a:r>
          </a:p>
          <a:p>
            <a:r>
              <a:rPr lang="cs-CZ" dirty="0"/>
              <a:t>Může se vyskytnou retence mléka nebo zánětu prsou (mastitida). </a:t>
            </a:r>
          </a:p>
          <a:p>
            <a:r>
              <a:rPr lang="cs-CZ" dirty="0"/>
              <a:t>Mléko může samovolně odtékat. </a:t>
            </a:r>
          </a:p>
          <a:p>
            <a:r>
              <a:rPr lang="cs-CZ" dirty="0"/>
              <a:t>Vzniká riziko závislosti dítěte na prsu, hůře přijímá tekutiny po zavedení příkrmů. </a:t>
            </a:r>
          </a:p>
          <a:p>
            <a:r>
              <a:rPr lang="cs-CZ" dirty="0"/>
              <a:t>Do mateřského mléka přecházejí škodliviny ze životního prostředí či stravy matky. </a:t>
            </a:r>
          </a:p>
          <a:p>
            <a:r>
              <a:rPr lang="cs-CZ" dirty="0"/>
              <a:t>Stále převažují výhody kojení nad nevýhodami.</a:t>
            </a:r>
          </a:p>
          <a:p>
            <a:pPr marL="0" indent="0">
              <a:buNone/>
            </a:pPr>
            <a:endParaRPr lang="cs-CZ" dirty="0"/>
          </a:p>
          <a:p>
            <a:endParaRPr lang="cs-CZ" dirty="0"/>
          </a:p>
        </p:txBody>
      </p:sp>
    </p:spTree>
    <p:extLst>
      <p:ext uri="{BB962C8B-B14F-4D97-AF65-F5344CB8AC3E}">
        <p14:creationId xmlns:p14="http://schemas.microsoft.com/office/powerpoint/2010/main" val="3846791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E5F671-62BD-4606-A0AC-E42E73665643}"/>
              </a:ext>
            </a:extLst>
          </p:cNvPr>
          <p:cNvSpPr>
            <a:spLocks noGrp="1"/>
          </p:cNvSpPr>
          <p:nvPr>
            <p:ph type="title"/>
          </p:nvPr>
        </p:nvSpPr>
        <p:spPr>
          <a:xfrm>
            <a:off x="180711" y="87539"/>
            <a:ext cx="11729884" cy="1325563"/>
          </a:xfrm>
        </p:spPr>
        <p:txBody>
          <a:bodyPr/>
          <a:lstStyle/>
          <a:p>
            <a:r>
              <a:rPr lang="cs-CZ" b="1" dirty="0"/>
              <a:t>Překážky bránící kojení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004C7D66-EA7D-4E47-81E6-CF95650CC14C}"/>
              </a:ext>
            </a:extLst>
          </p:cNvPr>
          <p:cNvSpPr>
            <a:spLocks noGrp="1"/>
          </p:cNvSpPr>
          <p:nvPr>
            <p:ph idx="1"/>
          </p:nvPr>
        </p:nvSpPr>
        <p:spPr>
          <a:xfrm>
            <a:off x="0" y="1224644"/>
            <a:ext cx="12192000" cy="5633356"/>
          </a:xfrm>
        </p:spPr>
        <p:txBody>
          <a:bodyPr>
            <a:normAutofit fontScale="62500" lnSpcReduction="20000"/>
          </a:bodyPr>
          <a:lstStyle/>
          <a:p>
            <a:r>
              <a:rPr lang="cs-CZ" dirty="0"/>
              <a:t>S problémy s kojením se setkává téměř každá kojící žena. </a:t>
            </a:r>
          </a:p>
          <a:p>
            <a:r>
              <a:rPr lang="cs-CZ" dirty="0"/>
              <a:t>Objevují se časně nebo později v průběhu laktace. </a:t>
            </a:r>
          </a:p>
          <a:p>
            <a:r>
              <a:rPr lang="cs-CZ" dirty="0"/>
              <a:t>Problémům lze správnými pravidly kojení předcházet. </a:t>
            </a:r>
          </a:p>
          <a:p>
            <a:r>
              <a:rPr lang="cs-CZ" dirty="0"/>
              <a:t>Od počátku kojení je důležité naučit se správné technice. </a:t>
            </a:r>
          </a:p>
          <a:p>
            <a:r>
              <a:rPr lang="cs-CZ" dirty="0"/>
              <a:t>Matky, u kterých se vyskytují potíže, jsou ohroženy selháním a ukončením laktace. Žena by neměla přestávat kojit. </a:t>
            </a:r>
          </a:p>
          <a:p>
            <a:r>
              <a:rPr lang="cs-CZ" dirty="0"/>
              <a:t>Jako první pomoc může žena zkusit šetrnou masáž, zajistit přísun vzduchu, nebo prsa omýt vlažnou vodou bez mýdla a dokonale osušit. </a:t>
            </a:r>
          </a:p>
          <a:p>
            <a:r>
              <a:rPr lang="cs-CZ" dirty="0"/>
              <a:t>Důležitá je také častá výměna prsních vložek v podprsence. </a:t>
            </a:r>
          </a:p>
          <a:p>
            <a:r>
              <a:rPr lang="cs-CZ" dirty="0"/>
              <a:t>Závažnější, déle trvající problémy s kojením nebo prsy je nutné řešit co nejrychleji a obrátit se na odbornou pomoc. </a:t>
            </a:r>
          </a:p>
          <a:p>
            <a:r>
              <a:rPr lang="cs-CZ" dirty="0"/>
              <a:t>Mezi nejčastější problémy kojení ze strany matky patří </a:t>
            </a:r>
            <a:r>
              <a:rPr lang="cs-CZ" b="1" dirty="0"/>
              <a:t>nedostatek mateřského mléka, bolestivé nalití prsou, popraskané (ragády), vpáčené a ploché bradavky či zánět prsu (mastitida). </a:t>
            </a:r>
          </a:p>
          <a:p>
            <a:r>
              <a:rPr lang="cs-CZ" dirty="0"/>
              <a:t>Kontraindikací kojení mohou být </a:t>
            </a:r>
          </a:p>
          <a:p>
            <a:pPr lvl="1"/>
            <a:r>
              <a:rPr lang="cs-CZ" dirty="0"/>
              <a:t>závažné celkové onemocnění matky (např. selhání srdce, závažné onemocnění ledvin, jater, plic, psychózy a poporodní deprese). </a:t>
            </a:r>
          </a:p>
          <a:p>
            <a:pPr lvl="1"/>
            <a:r>
              <a:rPr lang="cs-CZ" dirty="0"/>
              <a:t>má aktivní TBC, infekce HIV</a:t>
            </a:r>
          </a:p>
          <a:p>
            <a:pPr lvl="1"/>
            <a:r>
              <a:rPr lang="cs-CZ" dirty="0"/>
              <a:t>užívání psychofarmak, cytostatik, radioizotopů</a:t>
            </a:r>
          </a:p>
          <a:p>
            <a:pPr lvl="1"/>
            <a:r>
              <a:rPr lang="cs-CZ" dirty="0"/>
              <a:t>dědičné metabolické onemocnění (fenylketonurie, </a:t>
            </a:r>
            <a:r>
              <a:rPr lang="cs-CZ" dirty="0" err="1"/>
              <a:t>galaktosémie</a:t>
            </a:r>
            <a:r>
              <a:rPr lang="cs-CZ" dirty="0"/>
              <a:t>, </a:t>
            </a:r>
            <a:r>
              <a:rPr lang="cs-CZ" dirty="0" err="1"/>
              <a:t>leucinóza</a:t>
            </a:r>
            <a:r>
              <a:rPr lang="cs-CZ" dirty="0"/>
              <a:t>). </a:t>
            </a:r>
          </a:p>
          <a:p>
            <a:r>
              <a:rPr lang="cs-CZ" dirty="0"/>
              <a:t>Překážky kojení</a:t>
            </a:r>
          </a:p>
          <a:p>
            <a:pPr lvl="1"/>
            <a:r>
              <a:rPr lang="cs-CZ" dirty="0"/>
              <a:t>špatné přisátí k prsu, kdy odmítá matčin prs, </a:t>
            </a:r>
          </a:p>
          <a:p>
            <a:pPr lvl="1"/>
            <a:r>
              <a:rPr lang="cs-CZ" dirty="0"/>
              <a:t>kojení nedonošeného dítěte, či s rozštěpem. V některých případech je nutné od kojení upustit. </a:t>
            </a:r>
          </a:p>
          <a:p>
            <a:r>
              <a:rPr lang="cs-CZ" dirty="0"/>
              <a:t>Kojení je ekologické a levnější než výživa umělá.</a:t>
            </a:r>
          </a:p>
          <a:p>
            <a:pPr marL="0" indent="0">
              <a:buNone/>
            </a:pPr>
            <a:endParaRPr lang="cs-CZ" dirty="0"/>
          </a:p>
          <a:p>
            <a:endParaRPr lang="cs-CZ" dirty="0"/>
          </a:p>
        </p:txBody>
      </p:sp>
    </p:spTree>
    <p:extLst>
      <p:ext uri="{BB962C8B-B14F-4D97-AF65-F5344CB8AC3E}">
        <p14:creationId xmlns:p14="http://schemas.microsoft.com/office/powerpoint/2010/main" val="3736851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2624A-7711-436C-8825-298733AE3FE0}"/>
              </a:ext>
            </a:extLst>
          </p:cNvPr>
          <p:cNvSpPr>
            <a:spLocks noGrp="1"/>
          </p:cNvSpPr>
          <p:nvPr>
            <p:ph type="title"/>
          </p:nvPr>
        </p:nvSpPr>
        <p:spPr/>
        <p:txBody>
          <a:bodyPr/>
          <a:lstStyle/>
          <a:p>
            <a:r>
              <a:rPr lang="cs-CZ" b="1" dirty="0"/>
              <a:t>Umělá výživa </a:t>
            </a:r>
            <a:br>
              <a:rPr lang="cs-CZ" dirty="0"/>
            </a:br>
            <a:endParaRPr lang="cs-CZ" dirty="0"/>
          </a:p>
        </p:txBody>
      </p:sp>
      <p:sp>
        <p:nvSpPr>
          <p:cNvPr id="3" name="Zástupný symbol pro obsah 2">
            <a:extLst>
              <a:ext uri="{FF2B5EF4-FFF2-40B4-BE49-F238E27FC236}">
                <a16:creationId xmlns:a16="http://schemas.microsoft.com/office/drawing/2014/main" id="{B0FF6845-17ED-4126-9872-5969B2685B5C}"/>
              </a:ext>
            </a:extLst>
          </p:cNvPr>
          <p:cNvSpPr>
            <a:spLocks noGrp="1"/>
          </p:cNvSpPr>
          <p:nvPr>
            <p:ph idx="1"/>
          </p:nvPr>
        </p:nvSpPr>
        <p:spPr>
          <a:xfrm>
            <a:off x="0" y="1085850"/>
            <a:ext cx="12123964" cy="5772149"/>
          </a:xfrm>
        </p:spPr>
        <p:txBody>
          <a:bodyPr>
            <a:normAutofit fontScale="85000" lnSpcReduction="20000"/>
          </a:bodyPr>
          <a:lstStyle/>
          <a:p>
            <a:r>
              <a:rPr lang="cs-CZ" b="1" dirty="0"/>
              <a:t>počáteční umělá formule </a:t>
            </a:r>
          </a:p>
          <a:p>
            <a:r>
              <a:rPr lang="cs-CZ" b="1" dirty="0"/>
              <a:t>pokračující umělá formule</a:t>
            </a:r>
          </a:p>
          <a:p>
            <a:r>
              <a:rPr lang="cs-CZ" dirty="0"/>
              <a:t>doplněné </a:t>
            </a:r>
            <a:r>
              <a:rPr lang="cs-CZ" dirty="0" err="1"/>
              <a:t>prebiotickou</a:t>
            </a:r>
            <a:r>
              <a:rPr lang="cs-CZ" dirty="0"/>
              <a:t> směsí </a:t>
            </a:r>
            <a:r>
              <a:rPr lang="cs-CZ" dirty="0" err="1"/>
              <a:t>Nutricia</a:t>
            </a:r>
            <a:r>
              <a:rPr lang="cs-CZ" dirty="0"/>
              <a:t>, která má prospěšné účinky na imunitní systém novorozenců, čímž se ještě více tato mléka přibližují mléku mateřskému. </a:t>
            </a:r>
          </a:p>
          <a:p>
            <a:r>
              <a:rPr lang="cs-CZ" dirty="0"/>
              <a:t>Dítě dostává </a:t>
            </a:r>
            <a:r>
              <a:rPr lang="cs-CZ" b="1" dirty="0"/>
              <a:t>počáteční umělou formuli </a:t>
            </a:r>
            <a:r>
              <a:rPr lang="cs-CZ" dirty="0"/>
              <a:t>(Nutrilon1, Hami1, Beba1 Premium, Sunar baby apod.) pro jejíž přípravu musí matka používat </a:t>
            </a:r>
          </a:p>
          <a:p>
            <a:pPr lvl="1"/>
            <a:r>
              <a:rPr lang="cs-CZ" dirty="0"/>
              <a:t>nezávadnou kojeneckou vodu- max. obsah dusičnanů </a:t>
            </a:r>
            <a:r>
              <a:rPr lang="cs-CZ" b="1" dirty="0"/>
              <a:t>15 mg/l dusičnanů, doporučeno 5mg/ml- </a:t>
            </a:r>
            <a:r>
              <a:rPr lang="cs-CZ" b="1" dirty="0">
                <a:solidFill>
                  <a:srgbClr val="0070C0"/>
                </a:solidFill>
              </a:rPr>
              <a:t>proč? …………………………………………………………………………………………………………………………………….</a:t>
            </a:r>
            <a:endParaRPr lang="cs-CZ" dirty="0">
              <a:solidFill>
                <a:srgbClr val="0070C0"/>
              </a:solidFill>
            </a:endParaRPr>
          </a:p>
          <a:p>
            <a:pPr lvl="1"/>
            <a:r>
              <a:rPr lang="cs-CZ" dirty="0"/>
              <a:t>Výživa má být přerušována při prvních projevech sytosti, dítě nemusí vypít celou dávku. </a:t>
            </a:r>
          </a:p>
          <a:p>
            <a:pPr lvl="1"/>
            <a:r>
              <a:rPr lang="cs-CZ" dirty="0"/>
              <a:t>Množství vypitého mléka v prvním půlroce odpovídá asi 1/6 váhy dítěte. </a:t>
            </a:r>
          </a:p>
          <a:p>
            <a:pPr lvl="1"/>
            <a:r>
              <a:rPr lang="cs-CZ" dirty="0"/>
              <a:t>Množství mléka, které by mělo dítě vypít za 24 hodin, můžeme orientačně následně vypočítat podle vzorce: hmotnost dítěte v gramech děleno šesti. Když potom výsledek vydělíme počtem dávek, vychází nám množství mléka na jednu dávku. Kolik mléka na jednu dávku by mělo vypít dítě, vážící 4,2 kg, které pije 10x /den………</a:t>
            </a:r>
          </a:p>
          <a:p>
            <a:r>
              <a:rPr lang="cs-CZ" b="1" dirty="0"/>
              <a:t>Mléka pokračovací</a:t>
            </a:r>
            <a:r>
              <a:rPr lang="cs-CZ" dirty="0"/>
              <a:t> jsou indikována k umělé výživě kojence až po zavedení nemléčných porcí stravy při nedostatku mateřského mléka. </a:t>
            </a:r>
          </a:p>
          <a:p>
            <a:pPr lvl="1"/>
            <a:r>
              <a:rPr lang="cs-CZ" dirty="0"/>
              <a:t>Mohou být podávána dětem od ukončeného 4. měsíce do 36. měsíce věku. </a:t>
            </a:r>
          </a:p>
          <a:p>
            <a:pPr lvl="1"/>
            <a:r>
              <a:rPr lang="cs-CZ" dirty="0"/>
              <a:t>K minimalizaci infekcí kojenců do 2 měsíců věku, kteří nejsou plně kojeni, se doporučuje připravovat každou porci až před krmením, zbylou stravu neskladovat, neuchovávat v termoskách a předcházet tak její bakteriální kontaminaci.</a:t>
            </a:r>
          </a:p>
          <a:p>
            <a:endParaRPr lang="cs-CZ" dirty="0"/>
          </a:p>
        </p:txBody>
      </p:sp>
    </p:spTree>
    <p:extLst>
      <p:ext uri="{BB962C8B-B14F-4D97-AF65-F5344CB8AC3E}">
        <p14:creationId xmlns:p14="http://schemas.microsoft.com/office/powerpoint/2010/main" val="1713486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2A2C4-45A6-4F2B-9148-94FB616516B5}"/>
              </a:ext>
            </a:extLst>
          </p:cNvPr>
          <p:cNvSpPr>
            <a:spLocks noGrp="1"/>
          </p:cNvSpPr>
          <p:nvPr>
            <p:ph type="title"/>
          </p:nvPr>
        </p:nvSpPr>
        <p:spPr>
          <a:xfrm>
            <a:off x="838200" y="365125"/>
            <a:ext cx="4452257" cy="1325563"/>
          </a:xfrm>
        </p:spPr>
        <p:txBody>
          <a:bodyPr/>
          <a:lstStyle/>
          <a:p>
            <a:r>
              <a:rPr lang="cs-CZ" b="1" dirty="0"/>
              <a:t>Nemléčné přídavky</a:t>
            </a:r>
            <a:br>
              <a:rPr lang="cs-CZ" dirty="0"/>
            </a:br>
            <a:endParaRPr lang="cs-CZ" dirty="0"/>
          </a:p>
        </p:txBody>
      </p:sp>
      <p:sp>
        <p:nvSpPr>
          <p:cNvPr id="3" name="Zástupný symbol pro obsah 2">
            <a:extLst>
              <a:ext uri="{FF2B5EF4-FFF2-40B4-BE49-F238E27FC236}">
                <a16:creationId xmlns:a16="http://schemas.microsoft.com/office/drawing/2014/main" id="{3B8BBED6-E9CA-4189-BFA3-D7AC7EA47821}"/>
              </a:ext>
            </a:extLst>
          </p:cNvPr>
          <p:cNvSpPr>
            <a:spLocks noGrp="1"/>
          </p:cNvSpPr>
          <p:nvPr>
            <p:ph idx="1"/>
          </p:nvPr>
        </p:nvSpPr>
        <p:spPr>
          <a:xfrm>
            <a:off x="0" y="1110344"/>
            <a:ext cx="12074980" cy="5747656"/>
          </a:xfrm>
        </p:spPr>
        <p:txBody>
          <a:bodyPr>
            <a:normAutofit fontScale="77500" lnSpcReduction="20000"/>
          </a:bodyPr>
          <a:lstStyle/>
          <a:p>
            <a:r>
              <a:rPr lang="cs-CZ" dirty="0"/>
              <a:t>Po 6. měsíci věku již výhradně mléčná výživa nezajišťuje dostatečný přívod energie a nutriční potřeby kojence. </a:t>
            </a:r>
          </a:p>
          <a:p>
            <a:r>
              <a:rPr lang="cs-CZ" dirty="0"/>
              <a:t>Jako první příkrm volíme pyré </a:t>
            </a:r>
            <a:r>
              <a:rPr lang="cs-CZ" b="1" dirty="0"/>
              <a:t>z jednoho druhu zeleniny. </a:t>
            </a:r>
            <a:r>
              <a:rPr lang="cs-CZ" b="1" dirty="0">
                <a:solidFill>
                  <a:srgbClr val="0070C0"/>
                </a:solidFill>
              </a:rPr>
              <a:t>PROČ ?..................................</a:t>
            </a:r>
          </a:p>
          <a:p>
            <a:r>
              <a:rPr lang="cs-CZ" dirty="0"/>
              <a:t>Pokrm nesolíme a nesladíme. </a:t>
            </a:r>
          </a:p>
          <a:p>
            <a:r>
              <a:rPr lang="cs-CZ" dirty="0"/>
              <a:t>První den podáváme 1-2 lžičky a doplníme plnou dávkou mléka. </a:t>
            </a:r>
          </a:p>
          <a:p>
            <a:r>
              <a:rPr lang="cs-CZ" dirty="0"/>
              <a:t>Dalšími dny pokračujeme a zvyšujeme dávky. </a:t>
            </a:r>
          </a:p>
          <a:p>
            <a:r>
              <a:rPr lang="cs-CZ" dirty="0"/>
              <a:t>Po vyzkoušení různého druhu stravy můžeme přistoupit k podávání vařeného masa a později polovinu vařeného žloutku. </a:t>
            </a:r>
          </a:p>
          <a:p>
            <a:r>
              <a:rPr lang="cs-CZ" dirty="0"/>
              <a:t>Od 7. měsíce doplňujeme stravu ovocně-mléčným příkrmem, jako dopolední nebo odpolední svačinu. </a:t>
            </a:r>
          </a:p>
          <a:p>
            <a:r>
              <a:rPr lang="cs-CZ" dirty="0"/>
              <a:t>Do konce 6. měsíce podáváme pouze kaši bezlepkovou</a:t>
            </a:r>
          </a:p>
          <a:p>
            <a:r>
              <a:rPr lang="cs-CZ" dirty="0"/>
              <a:t>Od 7. měsíce můžeme zkusit kaši obsahující lepek. </a:t>
            </a:r>
          </a:p>
          <a:p>
            <a:r>
              <a:rPr lang="cs-CZ" dirty="0"/>
              <a:t>9. – 12. měsíc zařazujeme vícesložkové příkrmy, jogurty, sýry. </a:t>
            </a:r>
          </a:p>
          <a:p>
            <a:r>
              <a:rPr lang="cs-CZ" dirty="0"/>
              <a:t>Postupně přidáváme pečivo a chléb. </a:t>
            </a:r>
          </a:p>
          <a:p>
            <a:r>
              <a:rPr lang="cs-CZ" dirty="0"/>
              <a:t>Do jednoho roku nepodáváme vaječný bílek a čerstvý tvaroh. </a:t>
            </a:r>
          </a:p>
          <a:p>
            <a:r>
              <a:rPr lang="cs-CZ" dirty="0"/>
              <a:t>K </a:t>
            </a:r>
            <a:r>
              <a:rPr lang="cs-CZ" b="1" dirty="0"/>
              <a:t>nevhodným potravinám</a:t>
            </a:r>
            <a:r>
              <a:rPr lang="cs-CZ" dirty="0"/>
              <a:t> pro děti do 1 roku patří například uzeniny, tučná masa, čokoláda, kakao, citrusové a exotické plody, zmrzlina, smetanové krémy, ořechy, koření, cibule, ředkvičky, paprika, křen.</a:t>
            </a:r>
          </a:p>
          <a:p>
            <a:endParaRPr lang="cs-CZ" dirty="0"/>
          </a:p>
        </p:txBody>
      </p:sp>
      <p:sp>
        <p:nvSpPr>
          <p:cNvPr id="6" name="TextovéPole 5">
            <a:extLst>
              <a:ext uri="{FF2B5EF4-FFF2-40B4-BE49-F238E27FC236}">
                <a16:creationId xmlns:a16="http://schemas.microsoft.com/office/drawing/2014/main" id="{CFEB1576-3ADA-4746-8555-A613B7005306}"/>
              </a:ext>
            </a:extLst>
          </p:cNvPr>
          <p:cNvSpPr txBox="1"/>
          <p:nvPr/>
        </p:nvSpPr>
        <p:spPr>
          <a:xfrm>
            <a:off x="7470322" y="4359729"/>
            <a:ext cx="4457699" cy="1200329"/>
          </a:xfrm>
          <a:prstGeom prst="rect">
            <a:avLst/>
          </a:prstGeom>
          <a:solidFill>
            <a:schemeClr val="accent1">
              <a:lumMod val="40000"/>
              <a:lumOff val="60000"/>
            </a:schemeClr>
          </a:solidFill>
        </p:spPr>
        <p:txBody>
          <a:bodyPr wrap="square" rtlCol="0">
            <a:spAutoFit/>
          </a:bodyPr>
          <a:lstStyle/>
          <a:p>
            <a:r>
              <a:rPr lang="cs-CZ" dirty="0"/>
              <a:t>Bílý jogurt by neměl obsahovat konzervační látky ani umělá sladidla. Vybírejte spíše </a:t>
            </a:r>
            <a:r>
              <a:rPr lang="cs-CZ" b="1" dirty="0"/>
              <a:t>jogurty polotučné se zhruba 2-5 % tuku</a:t>
            </a:r>
            <a:r>
              <a:rPr lang="cs-CZ" dirty="0"/>
              <a:t>.</a:t>
            </a:r>
          </a:p>
          <a:p>
            <a:r>
              <a:rPr lang="cs-CZ" dirty="0"/>
              <a:t>Od ukončeného 8. měsíce.</a:t>
            </a:r>
          </a:p>
        </p:txBody>
      </p:sp>
    </p:spTree>
    <p:extLst>
      <p:ext uri="{BB962C8B-B14F-4D97-AF65-F5344CB8AC3E}">
        <p14:creationId xmlns:p14="http://schemas.microsoft.com/office/powerpoint/2010/main" val="3031078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C5386-C645-4388-BBBC-870B692F3345}"/>
              </a:ext>
            </a:extLst>
          </p:cNvPr>
          <p:cNvSpPr>
            <a:spLocks noGrp="1"/>
          </p:cNvSpPr>
          <p:nvPr>
            <p:ph type="title"/>
          </p:nvPr>
        </p:nvSpPr>
        <p:spPr>
          <a:xfrm>
            <a:off x="309390" y="177838"/>
            <a:ext cx="10875846" cy="1325563"/>
          </a:xfrm>
        </p:spPr>
        <p:txBody>
          <a:bodyPr>
            <a:normAutofit/>
          </a:bodyPr>
          <a:lstStyle/>
          <a:p>
            <a:r>
              <a:rPr lang="cs-CZ" b="1" dirty="0"/>
              <a:t>Výživa batolat 1- 3 roky</a:t>
            </a:r>
            <a:br>
              <a:rPr lang="cs-CZ" dirty="0"/>
            </a:br>
            <a:endParaRPr lang="cs-CZ" dirty="0"/>
          </a:p>
        </p:txBody>
      </p:sp>
      <p:sp>
        <p:nvSpPr>
          <p:cNvPr id="3" name="Zástupný symbol pro obsah 2">
            <a:extLst>
              <a:ext uri="{FF2B5EF4-FFF2-40B4-BE49-F238E27FC236}">
                <a16:creationId xmlns:a16="http://schemas.microsoft.com/office/drawing/2014/main" id="{AB59140D-3358-40F4-9CD9-C2C73E8F58C3}"/>
              </a:ext>
            </a:extLst>
          </p:cNvPr>
          <p:cNvSpPr>
            <a:spLocks noGrp="1"/>
          </p:cNvSpPr>
          <p:nvPr>
            <p:ph idx="1"/>
          </p:nvPr>
        </p:nvSpPr>
        <p:spPr>
          <a:xfrm>
            <a:off x="0" y="1057620"/>
            <a:ext cx="12019402" cy="5800380"/>
          </a:xfrm>
        </p:spPr>
        <p:txBody>
          <a:bodyPr>
            <a:normAutofit/>
          </a:bodyPr>
          <a:lstStyle/>
          <a:p>
            <a:r>
              <a:rPr lang="cs-CZ" dirty="0"/>
              <a:t>Jednoroční dítě jí pomocí prstů a potřebuje většinou pomoc při držení hrnečku. Ve dvou letech je dítě schopné již držet hrneček jednou rukou.</a:t>
            </a:r>
          </a:p>
          <a:p>
            <a:r>
              <a:rPr lang="cs-CZ" dirty="0"/>
              <a:t> Do jídelníčku dítěte jsou zařazovány další pokrmy konzumované v rodině. </a:t>
            </a:r>
          </a:p>
          <a:p>
            <a:r>
              <a:rPr lang="cs-CZ" dirty="0"/>
              <a:t>Při tomto přechodu musí být velká opatrnost v jejich zavádění. </a:t>
            </a:r>
          </a:p>
          <a:p>
            <a:r>
              <a:rPr lang="cs-CZ" dirty="0"/>
              <a:t>Nesmí se podávat žádné malé pevné kousky, které mohou být vdechnuty, například ořechy, bobule, kousky mrkve a další. </a:t>
            </a:r>
          </a:p>
          <a:p>
            <a:r>
              <a:rPr lang="cs-CZ" dirty="0"/>
              <a:t>Nemají se podávat žádná tučná, exotická a kořeněná jídla </a:t>
            </a:r>
          </a:p>
          <a:p>
            <a:r>
              <a:rPr lang="cs-CZ" dirty="0"/>
              <a:t>Jen pomalu má probíhat přivykání na těžko stravitelná jídla (např. luštěniny). Používání soli má být omezené, stejně jako pití různých limonád. </a:t>
            </a:r>
          </a:p>
          <a:p>
            <a:r>
              <a:rPr lang="cs-CZ" dirty="0"/>
              <a:t>Speciální potraviny pro malé děti, jako jsou různá mléka, menu a sušenky pro malé děti, </a:t>
            </a:r>
            <a:r>
              <a:rPr lang="cs-CZ" b="1" dirty="0"/>
              <a:t>nejsou z výživově fyziologického hlediska nezbytná</a:t>
            </a:r>
            <a:r>
              <a:rPr lang="cs-CZ" dirty="0"/>
              <a:t>. Důležitá je zásada optimální smíšené stravy.</a:t>
            </a:r>
          </a:p>
          <a:p>
            <a:pPr marL="0" indent="0">
              <a:buNone/>
            </a:pPr>
            <a:endParaRPr lang="cs-CZ" dirty="0"/>
          </a:p>
          <a:p>
            <a:endParaRPr lang="cs-CZ" dirty="0"/>
          </a:p>
        </p:txBody>
      </p:sp>
    </p:spTree>
    <p:extLst>
      <p:ext uri="{BB962C8B-B14F-4D97-AF65-F5344CB8AC3E}">
        <p14:creationId xmlns:p14="http://schemas.microsoft.com/office/powerpoint/2010/main" val="2068081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D7D-EEDC-4EE1-A4F3-6A0756731478}"/>
              </a:ext>
            </a:extLst>
          </p:cNvPr>
          <p:cNvSpPr>
            <a:spLocks noGrp="1"/>
          </p:cNvSpPr>
          <p:nvPr>
            <p:ph type="title"/>
          </p:nvPr>
        </p:nvSpPr>
        <p:spPr>
          <a:xfrm>
            <a:off x="838200" y="365125"/>
            <a:ext cx="6036325" cy="1325563"/>
          </a:xfrm>
        </p:spPr>
        <p:txBody>
          <a:bodyPr/>
          <a:lstStyle/>
          <a:p>
            <a:r>
              <a:rPr lang="cs-CZ" b="1" dirty="0"/>
              <a:t>Zásady stravování batolat</a:t>
            </a:r>
            <a:br>
              <a:rPr lang="cs-CZ" b="1" dirty="0"/>
            </a:br>
            <a:endParaRPr lang="cs-CZ" b="1" dirty="0"/>
          </a:p>
        </p:txBody>
      </p:sp>
      <p:sp>
        <p:nvSpPr>
          <p:cNvPr id="3" name="Zástupný symbol pro obsah 2">
            <a:extLst>
              <a:ext uri="{FF2B5EF4-FFF2-40B4-BE49-F238E27FC236}">
                <a16:creationId xmlns:a16="http://schemas.microsoft.com/office/drawing/2014/main" id="{E1E7B416-2A54-4D54-94E3-BF4417CF8D7F}"/>
              </a:ext>
            </a:extLst>
          </p:cNvPr>
          <p:cNvSpPr>
            <a:spLocks noGrp="1"/>
          </p:cNvSpPr>
          <p:nvPr>
            <p:ph idx="1"/>
          </p:nvPr>
        </p:nvSpPr>
        <p:spPr>
          <a:xfrm>
            <a:off x="0" y="1825624"/>
            <a:ext cx="12041436" cy="5032375"/>
          </a:xfrm>
        </p:spPr>
        <p:txBody>
          <a:bodyPr>
            <a:normAutofit lnSpcReduction="10000"/>
          </a:bodyPr>
          <a:lstStyle/>
          <a:p>
            <a:r>
              <a:rPr lang="cs-CZ" dirty="0"/>
              <a:t>Jíst znamená potěšení, proto se </a:t>
            </a:r>
          </a:p>
          <a:p>
            <a:pPr lvl="1"/>
            <a:r>
              <a:rPr lang="cs-CZ" dirty="0"/>
              <a:t>v době jídla dítě nemá trestat, </a:t>
            </a:r>
          </a:p>
          <a:p>
            <a:pPr lvl="1"/>
            <a:r>
              <a:rPr lang="cs-CZ" dirty="0"/>
              <a:t>má se mu umožnit jíst svým rytmem a</a:t>
            </a:r>
          </a:p>
          <a:p>
            <a:pPr lvl="1"/>
            <a:r>
              <a:rPr lang="cs-CZ" dirty="0"/>
              <a:t>netrvat na snědení celé porce. P</a:t>
            </a:r>
          </a:p>
          <a:p>
            <a:pPr lvl="1"/>
            <a:r>
              <a:rPr lang="cs-CZ" dirty="0"/>
              <a:t>pokud dítě jíst nechce, má se jeho volba akceptovat. </a:t>
            </a:r>
          </a:p>
          <a:p>
            <a:pPr lvl="1"/>
            <a:r>
              <a:rPr lang="cs-CZ" dirty="0"/>
              <a:t>pokud jí naopak dobře, přehnané pochvaly a pozornosti jsou zbytečné, dítě by totiž mělo pochopit, že jí pro svoji radost, nikoliv pro radost dospělých. </a:t>
            </a:r>
          </a:p>
          <a:p>
            <a:pPr lvl="1"/>
            <a:r>
              <a:rPr lang="cs-CZ" dirty="0"/>
              <a:t>Výživa dětí po jednom roce života se skládá z obvyklých 5 denních dávek. </a:t>
            </a:r>
          </a:p>
          <a:p>
            <a:pPr lvl="2"/>
            <a:r>
              <a:rPr lang="cs-CZ" dirty="0"/>
              <a:t>Ty tvoří tři jídla hlavní a dvě jídla vedlejší. Zásady je třeba realizovat od jednoho roku věku dítěte, nikoliv až je dítě gurmánem nebo neurotikem. </a:t>
            </a:r>
          </a:p>
          <a:p>
            <a:pPr lvl="2"/>
            <a:r>
              <a:rPr lang="cs-CZ" dirty="0"/>
              <a:t>Základní poruchy vyplývající ze špatného výchovného přístupu k výživě dítěte se mohou </a:t>
            </a:r>
            <a:r>
              <a:rPr lang="cs-CZ" dirty="0" err="1"/>
              <a:t>somatizovat</a:t>
            </a:r>
            <a:r>
              <a:rPr lang="cs-CZ" dirty="0"/>
              <a:t> jako nechutenství, neprospívaní nebo úbytek na váze. </a:t>
            </a:r>
          </a:p>
          <a:p>
            <a:pPr lvl="2"/>
            <a:r>
              <a:rPr lang="cs-CZ" dirty="0"/>
              <a:t>Druhou možností je obezita, z ní vyplývající poruchy vývoje a další problémy. </a:t>
            </a:r>
          </a:p>
          <a:p>
            <a:pPr lvl="2"/>
            <a:r>
              <a:rPr lang="cs-CZ" dirty="0"/>
              <a:t>Poslední možností je </a:t>
            </a:r>
            <a:r>
              <a:rPr lang="cs-CZ" dirty="0" err="1"/>
              <a:t>neurotizace</a:t>
            </a:r>
            <a:r>
              <a:rPr lang="cs-CZ" dirty="0"/>
              <a:t> rodiny, jestliže dítě sice prospívá, ale rodina podléhá jeho vybíravosti a zlozvykům.</a:t>
            </a:r>
          </a:p>
          <a:p>
            <a:endParaRPr lang="cs-CZ" dirty="0"/>
          </a:p>
        </p:txBody>
      </p:sp>
      <p:pic>
        <p:nvPicPr>
          <p:cNvPr id="6" name="Obrázek 5">
            <a:extLst>
              <a:ext uri="{FF2B5EF4-FFF2-40B4-BE49-F238E27FC236}">
                <a16:creationId xmlns:a16="http://schemas.microsoft.com/office/drawing/2014/main" id="{28BB0B1A-15BC-4089-A649-D2DBC8470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512" y="227805"/>
            <a:ext cx="4763171" cy="2676297"/>
          </a:xfrm>
          <a:prstGeom prst="rect">
            <a:avLst/>
          </a:prstGeom>
        </p:spPr>
      </p:pic>
      <p:sp>
        <p:nvSpPr>
          <p:cNvPr id="7" name="TextovéPole 6">
            <a:extLst>
              <a:ext uri="{FF2B5EF4-FFF2-40B4-BE49-F238E27FC236}">
                <a16:creationId xmlns:a16="http://schemas.microsoft.com/office/drawing/2014/main" id="{E2D15F45-2D89-44DA-89DA-6711141C23A7}"/>
              </a:ext>
            </a:extLst>
          </p:cNvPr>
          <p:cNvSpPr txBox="1"/>
          <p:nvPr/>
        </p:nvSpPr>
        <p:spPr>
          <a:xfrm>
            <a:off x="7226261" y="437073"/>
            <a:ext cx="1421176" cy="923330"/>
          </a:xfrm>
          <a:prstGeom prst="rect">
            <a:avLst/>
          </a:prstGeom>
          <a:noFill/>
        </p:spPr>
        <p:txBody>
          <a:bodyPr wrap="square" rtlCol="0">
            <a:spAutoFit/>
          </a:bodyPr>
          <a:lstStyle/>
          <a:p>
            <a:r>
              <a:rPr lang="cs-CZ" dirty="0">
                <a:solidFill>
                  <a:schemeClr val="bg1"/>
                </a:solidFill>
              </a:rPr>
              <a:t>Nejobéznější batole 21 kg – 1roční</a:t>
            </a:r>
          </a:p>
        </p:txBody>
      </p:sp>
    </p:spTree>
    <p:extLst>
      <p:ext uri="{BB962C8B-B14F-4D97-AF65-F5344CB8AC3E}">
        <p14:creationId xmlns:p14="http://schemas.microsoft.com/office/powerpoint/2010/main" val="137927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84994-27B4-44E0-B4E0-67D4EE0C2A6D}"/>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FC655940-47AD-4092-8D71-DC7AA480765A}"/>
              </a:ext>
            </a:extLst>
          </p:cNvPr>
          <p:cNvSpPr>
            <a:spLocks noGrp="1"/>
          </p:cNvSpPr>
          <p:nvPr>
            <p:ph sz="half" idx="1"/>
          </p:nvPr>
        </p:nvSpPr>
        <p:spPr>
          <a:xfrm>
            <a:off x="88490" y="1081548"/>
            <a:ext cx="5931310" cy="5584723"/>
          </a:xfrm>
        </p:spPr>
        <p:txBody>
          <a:bodyPr>
            <a:normAutofit fontScale="92500" lnSpcReduction="20000"/>
          </a:bodyPr>
          <a:lstStyle/>
          <a:p>
            <a:r>
              <a:rPr lang="cs-CZ" b="1" dirty="0"/>
              <a:t>Egyptské </a:t>
            </a:r>
            <a:r>
              <a:rPr lang="cs-CZ" b="1" dirty="0" err="1"/>
              <a:t>papyrusy</a:t>
            </a:r>
            <a:r>
              <a:rPr lang="cs-CZ" dirty="0"/>
              <a:t> z doby 1500–2000 př. n. l. popisují řadu výživových doporučení k léčení nemoci. </a:t>
            </a:r>
          </a:p>
          <a:p>
            <a:r>
              <a:rPr lang="cs-CZ" b="1" dirty="0" err="1"/>
              <a:t>Anaxagoras</a:t>
            </a:r>
            <a:r>
              <a:rPr lang="cs-CZ" b="1" dirty="0"/>
              <a:t> </a:t>
            </a:r>
            <a:r>
              <a:rPr lang="cs-CZ" dirty="0"/>
              <a:t>(500–450 př. n. l.) tvrdil, že potrava je součástí lidského těla, proto musí obsahovat tvořivé složky živin.  </a:t>
            </a:r>
          </a:p>
          <a:p>
            <a:r>
              <a:rPr lang="cs-CZ" b="1" dirty="0"/>
              <a:t>Hippokrates</a:t>
            </a:r>
            <a:r>
              <a:rPr lang="cs-CZ" dirty="0"/>
              <a:t> (460–370 př. n. l.) se domníval, že existuje mnoho druhů potravin, ale </a:t>
            </a:r>
            <a:r>
              <a:rPr lang="cs-CZ" b="1" dirty="0"/>
              <a:t>živina je jen jediná</a:t>
            </a:r>
            <a:r>
              <a:rPr lang="cs-CZ" dirty="0"/>
              <a:t>. Tento názor přetrvával dlouho, jelikož nebyla známá chemická povaha organické hmoty. </a:t>
            </a:r>
          </a:p>
          <a:p>
            <a:r>
              <a:rPr lang="cs-CZ" dirty="0"/>
              <a:t>Ke stejnému názoru došel také v roce 1833 americký chirurg </a:t>
            </a:r>
            <a:r>
              <a:rPr lang="cs-CZ" b="1" dirty="0"/>
              <a:t>Wiliam </a:t>
            </a:r>
            <a:r>
              <a:rPr lang="cs-CZ" b="1" dirty="0" err="1"/>
              <a:t>Beaumont</a:t>
            </a:r>
            <a:r>
              <a:rPr lang="cs-CZ" b="1" dirty="0"/>
              <a:t> </a:t>
            </a:r>
            <a:r>
              <a:rPr lang="cs-CZ" dirty="0"/>
              <a:t>(1785–1853), který byl slavný výzkumem fyziologie trávení u muže s píštěli žaludku po střelném zranění. </a:t>
            </a:r>
          </a:p>
        </p:txBody>
      </p:sp>
      <p:pic>
        <p:nvPicPr>
          <p:cNvPr id="6" name="Zástupný symbol pro obsah 5">
            <a:extLst>
              <a:ext uri="{FF2B5EF4-FFF2-40B4-BE49-F238E27FC236}">
                <a16:creationId xmlns:a16="http://schemas.microsoft.com/office/drawing/2014/main" id="{26124126-0D4B-42B0-A845-CBE4FEC570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78993" y="1081548"/>
            <a:ext cx="2469843" cy="2565734"/>
          </a:xfrm>
        </p:spPr>
      </p:pic>
      <p:sp>
        <p:nvSpPr>
          <p:cNvPr id="7" name="Obdélník 6">
            <a:extLst>
              <a:ext uri="{FF2B5EF4-FFF2-40B4-BE49-F238E27FC236}">
                <a16:creationId xmlns:a16="http://schemas.microsoft.com/office/drawing/2014/main" id="{41A44F6B-76AD-45E1-83CD-8E7F49C421BC}"/>
              </a:ext>
            </a:extLst>
          </p:cNvPr>
          <p:cNvSpPr/>
          <p:nvPr/>
        </p:nvSpPr>
        <p:spPr>
          <a:xfrm>
            <a:off x="6205741" y="3850116"/>
            <a:ext cx="5416345" cy="2554545"/>
          </a:xfrm>
          <a:prstGeom prst="rect">
            <a:avLst/>
          </a:prstGeom>
        </p:spPr>
        <p:txBody>
          <a:bodyPr wrap="square">
            <a:spAutoFit/>
          </a:bodyPr>
          <a:lstStyle/>
          <a:p>
            <a:r>
              <a:rPr lang="cs-CZ" sz="2000" b="1" dirty="0" err="1"/>
              <a:t>Ebersův</a:t>
            </a:r>
            <a:r>
              <a:rPr lang="cs-CZ" sz="2000" b="1" dirty="0"/>
              <a:t> papyrus</a:t>
            </a:r>
            <a:r>
              <a:rPr lang="cs-CZ" sz="2000" dirty="0"/>
              <a:t> je egyptský lékařský papyrus o léčivých rostlinách, z roku 1550 př.n.l., nalezený v Luxoru. </a:t>
            </a:r>
          </a:p>
          <a:p>
            <a:pPr marL="285750" indent="-285750">
              <a:buFont typeface="Arial" panose="020B0604020202020204" pitchFamily="34" charset="0"/>
              <a:buChar char="•"/>
            </a:pPr>
            <a:r>
              <a:rPr lang="cs-CZ" sz="2000" dirty="0"/>
              <a:t>700 magických předpisů a přípravků. </a:t>
            </a:r>
          </a:p>
          <a:p>
            <a:pPr marL="285750" indent="-285750">
              <a:buFont typeface="Arial" panose="020B0604020202020204" pitchFamily="34" charset="0"/>
              <a:buChar char="•"/>
            </a:pPr>
            <a:r>
              <a:rPr lang="cs-CZ" sz="2000" dirty="0"/>
              <a:t>zaklínadla k vyhánění démonů způsobujících nemoci </a:t>
            </a:r>
          </a:p>
          <a:p>
            <a:pPr marL="285750" indent="-285750">
              <a:buFont typeface="Arial" panose="020B0604020202020204" pitchFamily="34" charset="0"/>
              <a:buChar char="•"/>
            </a:pPr>
            <a:r>
              <a:rPr lang="cs-CZ" sz="2000" dirty="0"/>
              <a:t>podává důkaz o dlouhé tradici empirické praxe a pozorování. </a:t>
            </a:r>
          </a:p>
        </p:txBody>
      </p:sp>
      <p:sp>
        <p:nvSpPr>
          <p:cNvPr id="8" name="Obdélník 7">
            <a:extLst>
              <a:ext uri="{FF2B5EF4-FFF2-40B4-BE49-F238E27FC236}">
                <a16:creationId xmlns:a16="http://schemas.microsoft.com/office/drawing/2014/main" id="{7BF27278-559C-4ACD-A05C-7BD467F9A571}"/>
              </a:ext>
            </a:extLst>
          </p:cNvPr>
          <p:cNvSpPr/>
          <p:nvPr/>
        </p:nvSpPr>
        <p:spPr>
          <a:xfrm>
            <a:off x="6007510" y="6404661"/>
            <a:ext cx="6096000" cy="523220"/>
          </a:xfrm>
          <a:prstGeom prst="rect">
            <a:avLst/>
          </a:prstGeom>
        </p:spPr>
        <p:txBody>
          <a:bodyPr>
            <a:spAutoFit/>
          </a:bodyPr>
          <a:lstStyle/>
          <a:p>
            <a:r>
              <a:rPr lang="cs-CZ" sz="1400" dirty="0">
                <a:hlinkClick r:id="rId3"/>
              </a:rPr>
              <a:t>https://cs.wikipedia.org/wiki/Ebers%C5%AFv_papyrus#Extern%C3%AD_odkazy</a:t>
            </a:r>
            <a:endParaRPr lang="cs-CZ" sz="1400" dirty="0"/>
          </a:p>
          <a:p>
            <a:endParaRPr lang="cs-CZ" sz="1400" dirty="0"/>
          </a:p>
        </p:txBody>
      </p:sp>
    </p:spTree>
    <p:extLst>
      <p:ext uri="{BB962C8B-B14F-4D97-AF65-F5344CB8AC3E}">
        <p14:creationId xmlns:p14="http://schemas.microsoft.com/office/powerpoint/2010/main" val="1030884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B8B4CF-FF7B-3D93-8031-8BBE44BEEDDA}"/>
              </a:ext>
            </a:extLst>
          </p:cNvPr>
          <p:cNvSpPr>
            <a:spLocks noGrp="1"/>
          </p:cNvSpPr>
          <p:nvPr>
            <p:ph type="title"/>
          </p:nvPr>
        </p:nvSpPr>
        <p:spPr/>
        <p:txBody>
          <a:bodyPr/>
          <a:lstStyle/>
          <a:p>
            <a:r>
              <a:rPr lang="cs-CZ" b="1" dirty="0">
                <a:solidFill>
                  <a:srgbClr val="0070C0"/>
                </a:solidFill>
              </a:rPr>
              <a:t>Napište 3 zásady stravování batolat</a:t>
            </a:r>
            <a:endParaRPr lang="cs-CZ" dirty="0"/>
          </a:p>
        </p:txBody>
      </p:sp>
      <p:sp>
        <p:nvSpPr>
          <p:cNvPr id="3" name="Zástupný obsah 2">
            <a:extLst>
              <a:ext uri="{FF2B5EF4-FFF2-40B4-BE49-F238E27FC236}">
                <a16:creationId xmlns:a16="http://schemas.microsoft.com/office/drawing/2014/main" id="{9F41A0A4-70AE-149D-73D2-98E2EC04B5A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1979798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8D9B5D-BCD2-42E1-9468-497E33591AB6}"/>
              </a:ext>
            </a:extLst>
          </p:cNvPr>
          <p:cNvSpPr>
            <a:spLocks noGrp="1"/>
          </p:cNvSpPr>
          <p:nvPr>
            <p:ph type="title"/>
          </p:nvPr>
        </p:nvSpPr>
        <p:spPr>
          <a:xfrm>
            <a:off x="172064" y="508344"/>
            <a:ext cx="11847871" cy="681477"/>
          </a:xfrm>
        </p:spPr>
        <p:txBody>
          <a:bodyPr>
            <a:normAutofit fontScale="90000"/>
          </a:bodyPr>
          <a:lstStyle/>
          <a:p>
            <a:r>
              <a:rPr lang="cs-CZ" b="1" dirty="0"/>
              <a:t>Souhrn doporučení WHO k výživě malých dětí</a:t>
            </a:r>
            <a:br>
              <a:rPr lang="cs-CZ" dirty="0"/>
            </a:br>
            <a:endParaRPr lang="cs-CZ" dirty="0"/>
          </a:p>
        </p:txBody>
      </p:sp>
      <p:sp>
        <p:nvSpPr>
          <p:cNvPr id="3" name="Zástupný symbol pro obsah 2">
            <a:extLst>
              <a:ext uri="{FF2B5EF4-FFF2-40B4-BE49-F238E27FC236}">
                <a16:creationId xmlns:a16="http://schemas.microsoft.com/office/drawing/2014/main" id="{FBF11E74-94D6-4182-9120-6226F4FE6CB0}"/>
              </a:ext>
            </a:extLst>
          </p:cNvPr>
          <p:cNvSpPr>
            <a:spLocks noGrp="1"/>
          </p:cNvSpPr>
          <p:nvPr>
            <p:ph idx="1"/>
          </p:nvPr>
        </p:nvSpPr>
        <p:spPr>
          <a:xfrm>
            <a:off x="-1" y="1366092"/>
            <a:ext cx="12192001" cy="5491907"/>
          </a:xfrm>
        </p:spPr>
        <p:txBody>
          <a:bodyPr>
            <a:normAutofit fontScale="77500" lnSpcReduction="20000"/>
          </a:bodyPr>
          <a:lstStyle/>
          <a:p>
            <a:r>
              <a:rPr lang="cs-CZ" dirty="0"/>
              <a:t>1. Kojit výlučně (tj. bez přídavku jiných tekutin nebo potravin než je mateřské mléko) do 6. měsíců věku dítěte. Příkrm začít zavádět v ukončených 6 měsících (180 dnech) při pokračujícím kojení.</a:t>
            </a:r>
          </a:p>
          <a:p>
            <a:r>
              <a:rPr lang="cs-CZ" dirty="0"/>
              <a:t>2. Pokračovat v častém kojení podle potřeby dítěte do 2 let věku dítěte nebo déle.</a:t>
            </a:r>
          </a:p>
          <a:p>
            <a:r>
              <a:rPr lang="cs-CZ" dirty="0"/>
              <a:t>3. Citlivě reagovat na potřeby dítěte při podávaní stravy.</a:t>
            </a:r>
          </a:p>
          <a:p>
            <a:r>
              <a:rPr lang="cs-CZ" dirty="0"/>
              <a:t>4. Zachovávat správnou hygienu a zacházení s potravinami.</a:t>
            </a:r>
          </a:p>
          <a:p>
            <a:r>
              <a:rPr lang="cs-CZ" dirty="0"/>
              <a:t>5. V ukončených 6 měsících věku dítěte začít s malým množstvím jídla a s věkem dítěte zvyšovat množství. Současně udržovat časté kojení.</a:t>
            </a:r>
          </a:p>
          <a:p>
            <a:r>
              <a:rPr lang="cs-CZ" dirty="0"/>
              <a:t>6. Zvyšovat postupně konzistenci a různorodost nabízení stravy podle potřeb, růstu a schopností dítěte.</a:t>
            </a:r>
          </a:p>
          <a:p>
            <a:r>
              <a:rPr lang="cs-CZ" dirty="0"/>
              <a:t>7. S postupujícím věkem zvyšovat denní frekvenci podávání příkrmu. Vhodný počet jídel záleží na energetické hodnotě stravy a obvyklém množství jídla, které dítě sní.</a:t>
            </a:r>
          </a:p>
          <a:p>
            <a:r>
              <a:rPr lang="cs-CZ" dirty="0"/>
              <a:t>8. Podávat dítěti pestrou stravu k zajištění příjmu všech potřebných živin.</a:t>
            </a:r>
          </a:p>
          <a:p>
            <a:r>
              <a:rPr lang="cs-CZ" dirty="0"/>
              <a:t>9. Používat pro matku a dítě případně doplňky vitaminů a minerálních látek nebo obohacené potraviny.</a:t>
            </a:r>
          </a:p>
          <a:p>
            <a:r>
              <a:rPr lang="cs-CZ" dirty="0"/>
              <a:t>10. Během onemocnění dítěte </a:t>
            </a:r>
            <a:r>
              <a:rPr lang="cs-CZ" b="1" dirty="0"/>
              <a:t>zvýšit podávání tekutin, častěji kojit a podporovat dítě, aby jedlo měkká, pestrá, lákavá a oblíbená jídla</a:t>
            </a:r>
            <a:r>
              <a:rPr lang="cs-CZ" dirty="0"/>
              <a:t>. Po uzdravení dávat dítěti jídlo častěji než obvykle, a dohlížet, aby více jedlo.</a:t>
            </a:r>
          </a:p>
          <a:p>
            <a:endParaRPr lang="cs-CZ" dirty="0"/>
          </a:p>
        </p:txBody>
      </p:sp>
    </p:spTree>
    <p:extLst>
      <p:ext uri="{BB962C8B-B14F-4D97-AF65-F5344CB8AC3E}">
        <p14:creationId xmlns:p14="http://schemas.microsoft.com/office/powerpoint/2010/main" val="2789551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E22CE-0F91-43C5-B500-CBCD51DD5FBF}"/>
              </a:ext>
            </a:extLst>
          </p:cNvPr>
          <p:cNvSpPr>
            <a:spLocks noGrp="1"/>
          </p:cNvSpPr>
          <p:nvPr>
            <p:ph type="title"/>
          </p:nvPr>
        </p:nvSpPr>
        <p:spPr>
          <a:xfrm>
            <a:off x="320408" y="111737"/>
            <a:ext cx="11533741" cy="1325563"/>
          </a:xfrm>
        </p:spPr>
        <p:txBody>
          <a:bodyPr>
            <a:normAutofit/>
          </a:bodyPr>
          <a:lstStyle/>
          <a:p>
            <a:r>
              <a:rPr lang="cs-CZ" b="1" dirty="0"/>
              <a:t>Výživa dětí v předškolním věku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ECD81643-F12C-4F8E-8A24-B0B0814CE8C1}"/>
              </a:ext>
            </a:extLst>
          </p:cNvPr>
          <p:cNvSpPr>
            <a:spLocks noGrp="1"/>
          </p:cNvSpPr>
          <p:nvPr>
            <p:ph idx="1"/>
          </p:nvPr>
        </p:nvSpPr>
        <p:spPr>
          <a:xfrm>
            <a:off x="1" y="1079654"/>
            <a:ext cx="12192000" cy="5778346"/>
          </a:xfrm>
        </p:spPr>
        <p:txBody>
          <a:bodyPr>
            <a:normAutofit fontScale="77500" lnSpcReduction="20000"/>
          </a:bodyPr>
          <a:lstStyle/>
          <a:p>
            <a:r>
              <a:rPr lang="cs-CZ" dirty="0"/>
              <a:t>Dítě přijímá  stravovací zvyklosti rodiny a vytváří si základ svých vlastních stravovacích návyků.</a:t>
            </a:r>
          </a:p>
          <a:p>
            <a:r>
              <a:rPr lang="cs-CZ" dirty="0"/>
              <a:t>Ne vždy jsou stravovací návyky z rodiny optimální. </a:t>
            </a:r>
          </a:p>
          <a:p>
            <a:r>
              <a:rPr lang="cs-CZ" dirty="0"/>
              <a:t>V předškolním věku se ve srovnání s předchozím obdobím chuť k jídlu snižuje. </a:t>
            </a:r>
          </a:p>
          <a:p>
            <a:pPr lvl="1"/>
            <a:r>
              <a:rPr lang="cs-CZ" dirty="0"/>
              <a:t>Děti preferují sladká jídla</a:t>
            </a:r>
          </a:p>
          <a:p>
            <a:pPr lvl="1"/>
            <a:r>
              <a:rPr lang="cs-CZ" dirty="0"/>
              <a:t>Projevují se různé rozmary při výběru potravin</a:t>
            </a:r>
          </a:p>
          <a:p>
            <a:pPr lvl="1"/>
            <a:r>
              <a:rPr lang="cs-CZ" dirty="0"/>
              <a:t>Mezi nesprávné stravovací návyky v tomto věku patří sladkosti a slazené nápoje, což může vést k dětské obezitě</a:t>
            </a:r>
          </a:p>
          <a:p>
            <a:pPr lvl="1"/>
            <a:r>
              <a:rPr lang="cs-CZ" dirty="0"/>
              <a:t>Dítě v předškolním věku má denně vypít až 0,5 l mléka a k tomu dostat další mléčný výrobek - mléčné výrobky jsou nejlepším zdrojem vápníku, bílkovin a vitaminů</a:t>
            </a:r>
          </a:p>
          <a:p>
            <a:pPr lvl="1"/>
            <a:r>
              <a:rPr lang="cs-CZ" dirty="0"/>
              <a:t>Cenným zdrojem bílkovin a </a:t>
            </a:r>
            <a:r>
              <a:rPr lang="cs-CZ" dirty="0" err="1"/>
              <a:t>Fe</a:t>
            </a:r>
            <a:r>
              <a:rPr lang="cs-CZ" dirty="0"/>
              <a:t> je maso, drůbež, ryby (podáváme bez kostí) a vejce</a:t>
            </a:r>
          </a:p>
          <a:p>
            <a:pPr lvl="1"/>
            <a:r>
              <a:rPr lang="cs-CZ" dirty="0"/>
              <a:t>Dítě ve věku 3 až 4 let potřebuje denně 40–50 g masa včetně vajec</a:t>
            </a:r>
          </a:p>
          <a:p>
            <a:pPr lvl="1"/>
            <a:r>
              <a:rPr lang="cs-CZ" dirty="0"/>
              <a:t>Dítě 4 až 6 leté má denní potřebu 60–80 g</a:t>
            </a:r>
          </a:p>
          <a:p>
            <a:pPr lvl="1"/>
            <a:r>
              <a:rPr lang="cs-CZ" dirty="0"/>
              <a:t>Ovoce a zelenina nejméně 2x denně nejlépe čerstvé.</a:t>
            </a:r>
          </a:p>
          <a:p>
            <a:pPr lvl="1"/>
            <a:r>
              <a:rPr lang="cs-CZ" dirty="0"/>
              <a:t>Z tuků oleje bohaté na nenasycené MK, čerstvé máslo, případně smetana</a:t>
            </a:r>
          </a:p>
          <a:p>
            <a:r>
              <a:rPr lang="cs-CZ" dirty="0"/>
              <a:t>Nesprávné návyky předškolního věku</a:t>
            </a:r>
          </a:p>
          <a:p>
            <a:pPr lvl="1"/>
            <a:r>
              <a:rPr lang="cs-CZ" dirty="0"/>
              <a:t>násilné nucení do jídla ( dítěte vyvolává odpor s dalšími negativními důsledky)</a:t>
            </a:r>
          </a:p>
          <a:p>
            <a:pPr lvl="1"/>
            <a:r>
              <a:rPr lang="cs-CZ" dirty="0"/>
              <a:t>nedostatek vápníku a fosforu, může nepříznivě ovlivnit vývoj kostry, který se může projevit až v dospělosti. </a:t>
            </a:r>
          </a:p>
          <a:p>
            <a:pPr lvl="1"/>
            <a:r>
              <a:rPr lang="cs-CZ" dirty="0"/>
              <a:t>Nedostatek jódu (dítě nejí ryby)</a:t>
            </a:r>
          </a:p>
          <a:p>
            <a:pPr lvl="1"/>
            <a:r>
              <a:rPr lang="cs-CZ" dirty="0"/>
              <a:t>Nevhodné je podávání velkého množství uzenin, a zakázané je podávání kofeinu či alkoholu. </a:t>
            </a:r>
            <a:r>
              <a:rPr lang="cs-CZ" b="1" dirty="0">
                <a:solidFill>
                  <a:srgbClr val="0070C0"/>
                </a:solidFill>
              </a:rPr>
              <a:t>Kde děti poprvé ochutnají alkohol?</a:t>
            </a:r>
          </a:p>
          <a:p>
            <a:pPr marL="0" indent="0">
              <a:buNone/>
            </a:pPr>
            <a:r>
              <a:rPr lang="cs-CZ" b="1" dirty="0">
                <a:solidFill>
                  <a:srgbClr val="0070C0"/>
                </a:solidFill>
              </a:rPr>
              <a:t>……………………………………………………………………………………………………………………………………………………………….</a:t>
            </a:r>
          </a:p>
        </p:txBody>
      </p:sp>
      <p:sp>
        <p:nvSpPr>
          <p:cNvPr id="4" name="TextovéPole 3">
            <a:extLst>
              <a:ext uri="{FF2B5EF4-FFF2-40B4-BE49-F238E27FC236}">
                <a16:creationId xmlns:a16="http://schemas.microsoft.com/office/drawing/2014/main" id="{94B7A41F-F3CE-428C-A21D-5194CBF38FCA}"/>
              </a:ext>
            </a:extLst>
          </p:cNvPr>
          <p:cNvSpPr txBox="1"/>
          <p:nvPr/>
        </p:nvSpPr>
        <p:spPr>
          <a:xfrm>
            <a:off x="8031296" y="154236"/>
            <a:ext cx="3822853" cy="826265"/>
          </a:xfrm>
          <a:prstGeom prst="rect">
            <a:avLst/>
          </a:prstGeom>
          <a:noFill/>
        </p:spPr>
        <p:txBody>
          <a:bodyPr wrap="square" rtlCol="0">
            <a:spAutoFit/>
          </a:bodyPr>
          <a:lstStyle/>
          <a:p>
            <a:endParaRPr lang="cs-CZ" dirty="0"/>
          </a:p>
        </p:txBody>
      </p:sp>
      <p:pic>
        <p:nvPicPr>
          <p:cNvPr id="6" name="Obrázek 5">
            <a:extLst>
              <a:ext uri="{FF2B5EF4-FFF2-40B4-BE49-F238E27FC236}">
                <a16:creationId xmlns:a16="http://schemas.microsoft.com/office/drawing/2014/main" id="{CF016D27-19CA-4E9A-86D3-484E17909203}"/>
              </a:ext>
            </a:extLst>
          </p:cNvPr>
          <p:cNvPicPr>
            <a:picLocks noChangeAspect="1"/>
          </p:cNvPicPr>
          <p:nvPr/>
        </p:nvPicPr>
        <p:blipFill rotWithShape="1">
          <a:blip r:embed="rId2">
            <a:extLst>
              <a:ext uri="{28A0092B-C50C-407E-A947-70E740481C1C}">
                <a14:useLocalDpi xmlns:a14="http://schemas.microsoft.com/office/drawing/2010/main" val="0"/>
              </a:ext>
            </a:extLst>
          </a:blip>
          <a:srcRect l="1938" t="13991" b="10128"/>
          <a:stretch/>
        </p:blipFill>
        <p:spPr>
          <a:xfrm>
            <a:off x="7973480" y="3294044"/>
            <a:ext cx="4101008" cy="1503432"/>
          </a:xfrm>
          <a:prstGeom prst="rect">
            <a:avLst/>
          </a:prstGeom>
        </p:spPr>
      </p:pic>
    </p:spTree>
    <p:extLst>
      <p:ext uri="{BB962C8B-B14F-4D97-AF65-F5344CB8AC3E}">
        <p14:creationId xmlns:p14="http://schemas.microsoft.com/office/powerpoint/2010/main" val="2363624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366D4-2516-4CD8-891F-D28147B69075}"/>
              </a:ext>
            </a:extLst>
          </p:cNvPr>
          <p:cNvSpPr>
            <a:spLocks noGrp="1"/>
          </p:cNvSpPr>
          <p:nvPr>
            <p:ph type="title"/>
          </p:nvPr>
        </p:nvSpPr>
        <p:spPr>
          <a:xfrm>
            <a:off x="176981" y="365125"/>
            <a:ext cx="11906864" cy="1325563"/>
          </a:xfrm>
        </p:spPr>
        <p:txBody>
          <a:bodyPr/>
          <a:lstStyle/>
          <a:p>
            <a:r>
              <a:rPr lang="cs-CZ" b="1" dirty="0"/>
              <a:t>Výživa dětí ve školním věku a adolescenci</a:t>
            </a:r>
            <a:br>
              <a:rPr lang="cs-CZ" dirty="0"/>
            </a:br>
            <a:endParaRPr lang="cs-CZ" dirty="0"/>
          </a:p>
        </p:txBody>
      </p:sp>
      <p:sp>
        <p:nvSpPr>
          <p:cNvPr id="3" name="Zástupný symbol pro obsah 2">
            <a:extLst>
              <a:ext uri="{FF2B5EF4-FFF2-40B4-BE49-F238E27FC236}">
                <a16:creationId xmlns:a16="http://schemas.microsoft.com/office/drawing/2014/main" id="{3BD5274E-982C-4BD7-87AE-63FFF07F2138}"/>
              </a:ext>
            </a:extLst>
          </p:cNvPr>
          <p:cNvSpPr>
            <a:spLocks noGrp="1"/>
          </p:cNvSpPr>
          <p:nvPr>
            <p:ph idx="1"/>
          </p:nvPr>
        </p:nvSpPr>
        <p:spPr>
          <a:xfrm>
            <a:off x="-1" y="1020536"/>
            <a:ext cx="12303579" cy="5837464"/>
          </a:xfrm>
        </p:spPr>
        <p:txBody>
          <a:bodyPr>
            <a:normAutofit fontScale="62500" lnSpcReduction="20000"/>
          </a:bodyPr>
          <a:lstStyle/>
          <a:p>
            <a:r>
              <a:rPr lang="cs-CZ" dirty="0"/>
              <a:t>6. – 10. rok pomalejší růst </a:t>
            </a:r>
          </a:p>
          <a:p>
            <a:r>
              <a:rPr lang="cs-CZ" dirty="0"/>
              <a:t>Energetická potřeba cca 2200-3000 kcal/den. </a:t>
            </a:r>
          </a:p>
          <a:p>
            <a:r>
              <a:rPr lang="cs-CZ" dirty="0"/>
              <a:t>Ráno dostatek času na snídani a ranní příjem tekutin. </a:t>
            </a:r>
          </a:p>
          <a:p>
            <a:r>
              <a:rPr lang="cs-CZ" dirty="0"/>
              <a:t>Do školy odchází vybaveni svačinou a nápoji. </a:t>
            </a:r>
          </a:p>
          <a:p>
            <a:r>
              <a:rPr lang="cs-CZ" dirty="0"/>
              <a:t>Dostupnost školního stravování je díky tradici dostačující. </a:t>
            </a:r>
          </a:p>
          <a:p>
            <a:r>
              <a:rPr lang="cs-CZ" dirty="0"/>
              <a:t>Odpolední svačina a večeře společná - má být záležitostí celé rodiny. </a:t>
            </a:r>
          </a:p>
          <a:p>
            <a:r>
              <a:rPr lang="cs-CZ" b="1" dirty="0"/>
              <a:t>Ovoce a zelenina</a:t>
            </a:r>
            <a:r>
              <a:rPr lang="cs-CZ" dirty="0"/>
              <a:t> 3x – 5x/d </a:t>
            </a:r>
          </a:p>
          <a:p>
            <a:r>
              <a:rPr lang="cs-CZ" b="1" dirty="0"/>
              <a:t>Bílkoviny </a:t>
            </a:r>
            <a:r>
              <a:rPr lang="cs-CZ" dirty="0"/>
              <a:t>nemají převyšovat 15 % denního příjmu energie, když jejich intenzivní růst tento přísun nevyhnutelně vyžaduje. </a:t>
            </a:r>
          </a:p>
          <a:p>
            <a:pPr lvl="1"/>
            <a:r>
              <a:rPr lang="cs-CZ" dirty="0"/>
              <a:t>Ve stravě dětí a mládeže nemá docházet k omezení přísunu živočišných bílkovin (veganství). </a:t>
            </a:r>
          </a:p>
          <a:p>
            <a:r>
              <a:rPr lang="cs-CZ" b="1" dirty="0"/>
              <a:t>Tuky </a:t>
            </a:r>
            <a:r>
              <a:rPr lang="cs-CZ" dirty="0"/>
              <a:t>– do 30–35 % denní potřeby energie</a:t>
            </a:r>
          </a:p>
          <a:p>
            <a:pPr lvl="1"/>
            <a:r>
              <a:rPr lang="cs-CZ" dirty="0"/>
              <a:t>tuky konzumovat v poměru 2/3 rostlinných a 1/3 živočišných. </a:t>
            </a:r>
          </a:p>
          <a:p>
            <a:r>
              <a:rPr lang="cs-CZ" b="1" dirty="0"/>
              <a:t>Sacharidy</a:t>
            </a:r>
            <a:r>
              <a:rPr lang="cs-CZ" dirty="0"/>
              <a:t> do 55–60 % denní dávky energie. </a:t>
            </a:r>
          </a:p>
          <a:p>
            <a:pPr lvl="1"/>
            <a:r>
              <a:rPr lang="cs-CZ" dirty="0"/>
              <a:t>Jednoduché cukry: v nadměrném množství se konzumuje sacharóza, </a:t>
            </a:r>
            <a:r>
              <a:rPr lang="cs-CZ" dirty="0" err="1"/>
              <a:t>glu-fru</a:t>
            </a:r>
            <a:r>
              <a:rPr lang="cs-CZ" dirty="0"/>
              <a:t> sirup aj.-  způsobují zubní kaz a vedou k obezitě. </a:t>
            </a:r>
          </a:p>
          <a:p>
            <a:pPr lvl="1"/>
            <a:r>
              <a:rPr lang="cs-CZ" dirty="0"/>
              <a:t>Sacharidy - optimální ve formě polysacharidů například v celozrnném pečivu, ovoci, zelenině, luštěninách. </a:t>
            </a:r>
          </a:p>
          <a:p>
            <a:r>
              <a:rPr lang="cs-CZ" b="1" dirty="0"/>
              <a:t>Minerály</a:t>
            </a:r>
            <a:r>
              <a:rPr lang="cs-CZ" dirty="0"/>
              <a:t> Ca, </a:t>
            </a:r>
            <a:r>
              <a:rPr lang="cs-CZ" dirty="0" err="1"/>
              <a:t>Fe</a:t>
            </a:r>
            <a:r>
              <a:rPr lang="cs-CZ" dirty="0"/>
              <a:t>, Mg</a:t>
            </a:r>
          </a:p>
          <a:p>
            <a:pPr lvl="1"/>
            <a:r>
              <a:rPr lang="cs-CZ" dirty="0"/>
              <a:t>Růst kostí u dětí obou pohlaví zvyšuje potřeby Ca až na 1200 mg/den (1 l kravského mléka obsahuje přibližně 1200 mg. Ca, jeden 150 g jogurt obsahuje cca 270 mg Ca apod.). U adolescentních dívek se zvyšují nároky na přívod </a:t>
            </a:r>
            <a:r>
              <a:rPr lang="cs-CZ" dirty="0" err="1"/>
              <a:t>Fe</a:t>
            </a:r>
            <a:r>
              <a:rPr lang="cs-CZ" dirty="0"/>
              <a:t> - ztráty menstruací k anemii. </a:t>
            </a:r>
          </a:p>
          <a:p>
            <a:r>
              <a:rPr lang="cs-CZ" b="1" dirty="0"/>
              <a:t>Vitaminy</a:t>
            </a:r>
          </a:p>
          <a:p>
            <a:pPr lvl="1"/>
            <a:r>
              <a:rPr lang="cs-CZ" dirty="0"/>
              <a:t>Děvčata mívají nedostatek kyseliny listové, vitaminu ze skupiny B, což klinické potíže z anemie ještě prohlubuje. </a:t>
            </a:r>
          </a:p>
          <a:p>
            <a:pPr lvl="1"/>
            <a:r>
              <a:rPr lang="cs-CZ" dirty="0"/>
              <a:t>Vyšší energetická potřeba u chlapců v době puberty zvyšuje nároky organizmu na přívod vitaminů skupiny B. </a:t>
            </a:r>
          </a:p>
          <a:p>
            <a:pPr lvl="1"/>
            <a:r>
              <a:rPr lang="cs-CZ" dirty="0"/>
              <a:t>Děti, často nemají dostatečný příjem vitaminu A </a:t>
            </a:r>
            <a:r>
              <a:rPr lang="cs-CZ" dirty="0" err="1"/>
              <a:t>a</a:t>
            </a:r>
            <a:r>
              <a:rPr lang="cs-CZ" dirty="0"/>
              <a:t> C. </a:t>
            </a:r>
          </a:p>
          <a:p>
            <a:endParaRPr lang="cs-CZ" dirty="0"/>
          </a:p>
        </p:txBody>
      </p:sp>
    </p:spTree>
    <p:extLst>
      <p:ext uri="{BB962C8B-B14F-4D97-AF65-F5344CB8AC3E}">
        <p14:creationId xmlns:p14="http://schemas.microsoft.com/office/powerpoint/2010/main" val="23899418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26F00-0DE0-425E-A83E-A2472CD5B2F8}"/>
              </a:ext>
            </a:extLst>
          </p:cNvPr>
          <p:cNvSpPr>
            <a:spLocks noGrp="1"/>
          </p:cNvSpPr>
          <p:nvPr>
            <p:ph type="title"/>
          </p:nvPr>
        </p:nvSpPr>
        <p:spPr>
          <a:xfrm>
            <a:off x="117022" y="307976"/>
            <a:ext cx="11456142" cy="745218"/>
          </a:xfrm>
        </p:spPr>
        <p:txBody>
          <a:bodyPr>
            <a:normAutofit fontScale="90000"/>
          </a:bodyPr>
          <a:lstStyle/>
          <a:p>
            <a:r>
              <a:rPr lang="cs-CZ" b="1" dirty="0"/>
              <a:t>Nesprávné stravovací návyky </a:t>
            </a:r>
            <a:r>
              <a:rPr lang="cs-CZ" b="1" dirty="0">
                <a:solidFill>
                  <a:srgbClr val="0070C0"/>
                </a:solidFill>
              </a:rPr>
              <a:t>utvořte otázku</a:t>
            </a:r>
            <a:br>
              <a:rPr lang="cs-CZ" dirty="0"/>
            </a:br>
            <a:endParaRPr lang="cs-CZ" dirty="0"/>
          </a:p>
        </p:txBody>
      </p:sp>
      <p:sp>
        <p:nvSpPr>
          <p:cNvPr id="3" name="Zástupný symbol pro obsah 2">
            <a:extLst>
              <a:ext uri="{FF2B5EF4-FFF2-40B4-BE49-F238E27FC236}">
                <a16:creationId xmlns:a16="http://schemas.microsoft.com/office/drawing/2014/main" id="{1212879A-58BB-49BC-91C5-C7CF03FC7763}"/>
              </a:ext>
            </a:extLst>
          </p:cNvPr>
          <p:cNvSpPr>
            <a:spLocks noGrp="1"/>
          </p:cNvSpPr>
          <p:nvPr>
            <p:ph idx="1"/>
          </p:nvPr>
        </p:nvSpPr>
        <p:spPr>
          <a:xfrm>
            <a:off x="179613" y="898072"/>
            <a:ext cx="11895365" cy="5902778"/>
          </a:xfrm>
        </p:spPr>
        <p:txBody>
          <a:bodyPr>
            <a:normAutofit lnSpcReduction="10000"/>
          </a:bodyPr>
          <a:lstStyle/>
          <a:p>
            <a:r>
              <a:rPr lang="cs-CZ" dirty="0"/>
              <a:t>dítě jí nepravidelně </a:t>
            </a:r>
          </a:p>
          <a:p>
            <a:r>
              <a:rPr lang="cs-CZ" dirty="0"/>
              <a:t>často nesnídá, protože i hned po probuzení nemusí mít hlad. </a:t>
            </a:r>
          </a:p>
          <a:p>
            <a:r>
              <a:rPr lang="cs-CZ" dirty="0"/>
              <a:t>nenosí svačiny</a:t>
            </a:r>
          </a:p>
          <a:p>
            <a:r>
              <a:rPr lang="cs-CZ" dirty="0"/>
              <a:t>nedostatečný příjem potravy a tekutin souvisí s poruchami pozornosti, zvýšenou unavitelností dítěte. </a:t>
            </a:r>
          </a:p>
          <a:p>
            <a:r>
              <a:rPr lang="cs-CZ" dirty="0"/>
              <a:t>špatný pitný režim má také za následek tvorbu žlučových či ledvinových kamenů. </a:t>
            </a:r>
          </a:p>
          <a:p>
            <a:r>
              <a:rPr lang="cs-CZ" dirty="0"/>
              <a:t>nedostatečný příjem některých složek potravy či její omezení (alternativní stravovací systém, mentální anorexie). </a:t>
            </a:r>
          </a:p>
          <a:p>
            <a:r>
              <a:rPr lang="cs-CZ" dirty="0"/>
              <a:t>nevhodný výběr potravy (alkohol, fast food). Nadbytečný příjem potravy (obezita, mentální bulimie). </a:t>
            </a:r>
          </a:p>
          <a:p>
            <a:r>
              <a:rPr lang="cs-CZ" dirty="0"/>
              <a:t>nevhodný je zlozvyk konzumovat různé pochutiny mimo hlavní jídla.</a:t>
            </a:r>
          </a:p>
          <a:p>
            <a:pPr lvl="1"/>
            <a:r>
              <a:rPr lang="cs-CZ" dirty="0"/>
              <a:t>mají vysoký obsah energie a nízkou výživovou hodnotu.</a:t>
            </a:r>
          </a:p>
          <a:p>
            <a:pPr marL="0" indent="0">
              <a:buNone/>
            </a:pPr>
            <a:endParaRPr lang="cs-CZ" dirty="0"/>
          </a:p>
          <a:p>
            <a:endParaRPr lang="cs-CZ" dirty="0"/>
          </a:p>
        </p:txBody>
      </p:sp>
    </p:spTree>
    <p:extLst>
      <p:ext uri="{BB962C8B-B14F-4D97-AF65-F5344CB8AC3E}">
        <p14:creationId xmlns:p14="http://schemas.microsoft.com/office/powerpoint/2010/main" val="3227637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DD565E-AD22-401C-B5D4-4CE9CBA71300}"/>
              </a:ext>
            </a:extLst>
          </p:cNvPr>
          <p:cNvSpPr>
            <a:spLocks noGrp="1"/>
          </p:cNvSpPr>
          <p:nvPr>
            <p:ph type="title"/>
          </p:nvPr>
        </p:nvSpPr>
        <p:spPr>
          <a:xfrm>
            <a:off x="127819" y="365126"/>
            <a:ext cx="11704439" cy="622754"/>
          </a:xfrm>
        </p:spPr>
        <p:txBody>
          <a:bodyPr>
            <a:normAutofit fontScale="90000"/>
          </a:bodyPr>
          <a:lstStyle/>
          <a:p>
            <a:r>
              <a:rPr lang="cs-CZ" b="1" dirty="0"/>
              <a:t>Výživa v dospělosti -  </a:t>
            </a:r>
            <a:r>
              <a:rPr lang="cs-CZ" b="1" dirty="0" err="1"/>
              <a:t>trojpoměr</a:t>
            </a:r>
            <a:r>
              <a:rPr lang="cs-CZ" b="1" dirty="0"/>
              <a:t> živin      55 – 30- 15</a:t>
            </a:r>
            <a:br>
              <a:rPr lang="cs-CZ" dirty="0"/>
            </a:br>
            <a:endParaRPr lang="cs-CZ" dirty="0"/>
          </a:p>
        </p:txBody>
      </p:sp>
      <p:sp>
        <p:nvSpPr>
          <p:cNvPr id="3" name="Zástupný symbol pro obsah 2">
            <a:extLst>
              <a:ext uri="{FF2B5EF4-FFF2-40B4-BE49-F238E27FC236}">
                <a16:creationId xmlns:a16="http://schemas.microsoft.com/office/drawing/2014/main" id="{2AEE80D6-A965-4BAD-A9E2-C14B4FB04379}"/>
              </a:ext>
            </a:extLst>
          </p:cNvPr>
          <p:cNvSpPr>
            <a:spLocks noGrp="1"/>
          </p:cNvSpPr>
          <p:nvPr>
            <p:ph idx="1"/>
          </p:nvPr>
        </p:nvSpPr>
        <p:spPr>
          <a:xfrm>
            <a:off x="127819" y="1151164"/>
            <a:ext cx="11956026" cy="5706836"/>
          </a:xfrm>
        </p:spPr>
        <p:txBody>
          <a:bodyPr>
            <a:normAutofit fontScale="62500" lnSpcReduction="20000"/>
          </a:bodyPr>
          <a:lstStyle/>
          <a:p>
            <a:r>
              <a:rPr lang="cs-CZ" dirty="0"/>
              <a:t>Dospělí se mají stravovat dle potravinové pyramidy a pohlaví.</a:t>
            </a:r>
          </a:p>
          <a:p>
            <a:r>
              <a:rPr lang="cs-CZ" dirty="0"/>
              <a:t>Ženám obecně stačí menší příjem energie než mužům. </a:t>
            </a:r>
          </a:p>
          <a:p>
            <a:r>
              <a:rPr lang="cs-CZ" dirty="0"/>
              <a:t>Mužům se doporučuje přijímat více energie a tekutin, protože jejich tělo s nimi hůře hospodaří. </a:t>
            </a:r>
          </a:p>
          <a:p>
            <a:r>
              <a:rPr lang="cs-CZ" dirty="0"/>
              <a:t>Ženy často v důsledku dodržování redukčních diet konzumují málo živin, například </a:t>
            </a:r>
            <a:r>
              <a:rPr lang="cs-CZ" dirty="0" err="1"/>
              <a:t>Fe</a:t>
            </a:r>
            <a:r>
              <a:rPr lang="cs-CZ" dirty="0"/>
              <a:t>, Ca a málo tekutin. </a:t>
            </a:r>
          </a:p>
          <a:p>
            <a:r>
              <a:rPr lang="cs-CZ" dirty="0"/>
              <a:t>Doporučené rozložení energie v průběhu dne je následující: </a:t>
            </a:r>
            <a:r>
              <a:rPr lang="cs-CZ" b="1" dirty="0"/>
              <a:t>20 % snídaně</a:t>
            </a:r>
            <a:r>
              <a:rPr lang="cs-CZ" dirty="0"/>
              <a:t>, </a:t>
            </a:r>
            <a:r>
              <a:rPr lang="cs-CZ" b="1" dirty="0"/>
              <a:t>10 % svačina</a:t>
            </a:r>
            <a:r>
              <a:rPr lang="cs-CZ" dirty="0"/>
              <a:t>, </a:t>
            </a:r>
            <a:r>
              <a:rPr lang="cs-CZ" b="1" dirty="0"/>
              <a:t>40 % oběd</a:t>
            </a:r>
            <a:r>
              <a:rPr lang="cs-CZ" dirty="0"/>
              <a:t>, </a:t>
            </a:r>
            <a:r>
              <a:rPr lang="cs-CZ" b="1" dirty="0"/>
              <a:t>10 % svačina </a:t>
            </a:r>
            <a:r>
              <a:rPr lang="cs-CZ" dirty="0"/>
              <a:t>a </a:t>
            </a:r>
            <a:r>
              <a:rPr lang="cs-CZ" b="1" dirty="0"/>
              <a:t>20 % večeře</a:t>
            </a:r>
            <a:r>
              <a:rPr lang="cs-CZ" dirty="0"/>
              <a:t>.</a:t>
            </a:r>
          </a:p>
          <a:p>
            <a:pPr marL="0" indent="0">
              <a:buNone/>
            </a:pPr>
            <a:endParaRPr lang="cs-CZ" dirty="0"/>
          </a:p>
          <a:p>
            <a:pPr marL="0" indent="0">
              <a:buNone/>
            </a:pPr>
            <a:r>
              <a:rPr lang="cs-CZ" b="1" dirty="0"/>
              <a:t>Obecné zásady</a:t>
            </a:r>
          </a:p>
          <a:p>
            <a:r>
              <a:rPr lang="cs-CZ" dirty="0"/>
              <a:t>- jíst pestrou stravu – vyhýbat se jednostranným dietám</a:t>
            </a:r>
          </a:p>
          <a:p>
            <a:r>
              <a:rPr lang="cs-CZ" dirty="0"/>
              <a:t>- nejíst mnoho tuků, omezit hlavně tuky živočišné</a:t>
            </a:r>
          </a:p>
          <a:p>
            <a:r>
              <a:rPr lang="cs-CZ" dirty="0"/>
              <a:t>- omezit konzumaci rafinovaných cukrů, které jsou obsaženy</a:t>
            </a:r>
          </a:p>
          <a:p>
            <a:pPr marL="0" indent="0">
              <a:buNone/>
            </a:pPr>
            <a:r>
              <a:rPr lang="cs-CZ" dirty="0"/>
              <a:t> například v  čokoládách, v sušenkách, bonbónech (do 24g/d)</a:t>
            </a:r>
          </a:p>
          <a:p>
            <a:r>
              <a:rPr lang="cs-CZ" dirty="0"/>
              <a:t>- jíst denně alespoň 2 porce ovoce a 3 porce zeleniny</a:t>
            </a:r>
          </a:p>
          <a:p>
            <a:r>
              <a:rPr lang="cs-CZ" dirty="0"/>
              <a:t>- pít často a pravidelně – hlavně neslazené nápoje (vodu, různé čaje)</a:t>
            </a:r>
          </a:p>
          <a:p>
            <a:r>
              <a:rPr lang="cs-CZ" dirty="0"/>
              <a:t>- konzumovat vitaminy a minerály</a:t>
            </a:r>
          </a:p>
          <a:p>
            <a:r>
              <a:rPr lang="cs-CZ" dirty="0"/>
              <a:t>- nepít alkohol</a:t>
            </a:r>
          </a:p>
          <a:p>
            <a:r>
              <a:rPr lang="cs-CZ" dirty="0"/>
              <a:t>- pohybová aktivita venku ideálně</a:t>
            </a:r>
          </a:p>
          <a:p>
            <a:r>
              <a:rPr lang="cs-CZ" dirty="0"/>
              <a:t>- pozor na sůl, koření, přepálené tuky – ALE kapsaicin ano  - </a:t>
            </a:r>
            <a:r>
              <a:rPr lang="cs-CZ" dirty="0">
                <a:solidFill>
                  <a:srgbClr val="0070C0"/>
                </a:solidFill>
              </a:rPr>
              <a:t>v čem je kapsaicin ?......................................................................</a:t>
            </a:r>
          </a:p>
          <a:p>
            <a:endParaRPr lang="cs-CZ" dirty="0"/>
          </a:p>
        </p:txBody>
      </p:sp>
      <p:pic>
        <p:nvPicPr>
          <p:cNvPr id="5" name="Obrázek 4">
            <a:extLst>
              <a:ext uri="{FF2B5EF4-FFF2-40B4-BE49-F238E27FC236}">
                <a16:creationId xmlns:a16="http://schemas.microsoft.com/office/drawing/2014/main" id="{44BA2482-AEDF-4AA1-A540-27EF136E2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24" y="3192236"/>
            <a:ext cx="4605283" cy="3180669"/>
          </a:xfrm>
          <a:prstGeom prst="rect">
            <a:avLst/>
          </a:prstGeom>
        </p:spPr>
      </p:pic>
    </p:spTree>
    <p:extLst>
      <p:ext uri="{BB962C8B-B14F-4D97-AF65-F5344CB8AC3E}">
        <p14:creationId xmlns:p14="http://schemas.microsoft.com/office/powerpoint/2010/main" val="108820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FB3171-F055-473A-A58C-2F04AA20C499}"/>
              </a:ext>
            </a:extLst>
          </p:cNvPr>
          <p:cNvSpPr>
            <a:spLocks noGrp="1"/>
          </p:cNvSpPr>
          <p:nvPr>
            <p:ph type="title"/>
          </p:nvPr>
        </p:nvSpPr>
        <p:spPr>
          <a:xfrm>
            <a:off x="440871" y="136525"/>
            <a:ext cx="5306786" cy="1325563"/>
          </a:xfrm>
        </p:spPr>
        <p:txBody>
          <a:bodyPr/>
          <a:lstStyle/>
          <a:p>
            <a:r>
              <a:rPr lang="cs-CZ" b="1" dirty="0" err="1"/>
              <a:t>Trojpoměr</a:t>
            </a:r>
            <a:r>
              <a:rPr lang="cs-CZ" b="1" dirty="0"/>
              <a:t> živin</a:t>
            </a:r>
            <a:br>
              <a:rPr lang="cs-CZ" dirty="0"/>
            </a:br>
            <a:endParaRPr lang="cs-CZ" dirty="0"/>
          </a:p>
        </p:txBody>
      </p:sp>
      <p:sp>
        <p:nvSpPr>
          <p:cNvPr id="3" name="Zástupný symbol pro obsah 2">
            <a:extLst>
              <a:ext uri="{FF2B5EF4-FFF2-40B4-BE49-F238E27FC236}">
                <a16:creationId xmlns:a16="http://schemas.microsoft.com/office/drawing/2014/main" id="{BE17B875-A3B6-4E91-BE17-136567861194}"/>
              </a:ext>
            </a:extLst>
          </p:cNvPr>
          <p:cNvSpPr>
            <a:spLocks noGrp="1"/>
          </p:cNvSpPr>
          <p:nvPr>
            <p:ph idx="1"/>
          </p:nvPr>
        </p:nvSpPr>
        <p:spPr>
          <a:xfrm>
            <a:off x="179614" y="1303110"/>
            <a:ext cx="12012386" cy="5636533"/>
          </a:xfrm>
        </p:spPr>
        <p:txBody>
          <a:bodyPr/>
          <a:lstStyle/>
          <a:p>
            <a:pPr marL="0" indent="0">
              <a:buNone/>
            </a:pPr>
            <a:r>
              <a:rPr lang="cs-CZ" dirty="0"/>
              <a:t>  Cukry – tuky – bílkoviny  % (základní a sportovci)</a:t>
            </a:r>
          </a:p>
          <a:p>
            <a:r>
              <a:rPr lang="cs-CZ" b="1" dirty="0"/>
              <a:t>55       -   30   -      15 </a:t>
            </a:r>
            <a:r>
              <a:rPr lang="cs-CZ" dirty="0"/>
              <a:t>(0,8 – 1g/kg hmotnosti, tedy u muže 70 kg to je 56-70 g    </a:t>
            </a:r>
          </a:p>
          <a:p>
            <a:pPr marL="0" indent="0">
              <a:buNone/>
            </a:pPr>
            <a:r>
              <a:rPr lang="cs-CZ" dirty="0"/>
              <a:t>                                                                                                                               bílkovin</a:t>
            </a:r>
          </a:p>
          <a:p>
            <a:pPr marL="0" indent="0">
              <a:buNone/>
            </a:pPr>
            <a:r>
              <a:rPr lang="cs-CZ" b="1" dirty="0"/>
              <a:t>žena, která hubne</a:t>
            </a:r>
          </a:p>
          <a:p>
            <a:r>
              <a:rPr lang="cs-CZ" dirty="0"/>
              <a:t>51  -         30   -      19</a:t>
            </a:r>
          </a:p>
          <a:p>
            <a:endParaRPr lang="cs-CZ" dirty="0"/>
          </a:p>
          <a:p>
            <a:pPr marL="0" indent="0">
              <a:buNone/>
            </a:pPr>
            <a:r>
              <a:rPr lang="cs-CZ" b="1" dirty="0"/>
              <a:t>muž, který hubne</a:t>
            </a:r>
          </a:p>
          <a:p>
            <a:r>
              <a:rPr lang="cs-CZ" dirty="0"/>
              <a:t>46 -          30    -     24</a:t>
            </a:r>
          </a:p>
          <a:p>
            <a:endParaRPr lang="cs-CZ" dirty="0"/>
          </a:p>
          <a:p>
            <a:pPr marL="0" indent="0">
              <a:buNone/>
            </a:pPr>
            <a:r>
              <a:rPr lang="cs-CZ" b="1" dirty="0"/>
              <a:t>senioři</a:t>
            </a:r>
          </a:p>
          <a:p>
            <a:r>
              <a:rPr lang="cs-CZ" dirty="0"/>
              <a:t>52 - 55   -   30   -   15-18</a:t>
            </a:r>
          </a:p>
          <a:p>
            <a:endParaRPr lang="cs-CZ" dirty="0"/>
          </a:p>
        </p:txBody>
      </p:sp>
    </p:spTree>
    <p:extLst>
      <p:ext uri="{BB962C8B-B14F-4D97-AF65-F5344CB8AC3E}">
        <p14:creationId xmlns:p14="http://schemas.microsoft.com/office/powerpoint/2010/main" val="30312821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EE537F-35B9-4183-A9AE-4D6970C85D93}"/>
              </a:ext>
            </a:extLst>
          </p:cNvPr>
          <p:cNvSpPr>
            <a:spLocks noGrp="1"/>
          </p:cNvSpPr>
          <p:nvPr>
            <p:ph type="title"/>
          </p:nvPr>
        </p:nvSpPr>
        <p:spPr/>
        <p:txBody>
          <a:bodyPr/>
          <a:lstStyle/>
          <a:p>
            <a:r>
              <a:rPr lang="cs-CZ" b="1" dirty="0"/>
              <a:t>Výživová doporučení pro obyvatelstvo ČR</a:t>
            </a:r>
            <a:endParaRPr lang="cs-CZ" dirty="0"/>
          </a:p>
        </p:txBody>
      </p:sp>
      <p:sp>
        <p:nvSpPr>
          <p:cNvPr id="3" name="Zástupný symbol pro obsah 2">
            <a:extLst>
              <a:ext uri="{FF2B5EF4-FFF2-40B4-BE49-F238E27FC236}">
                <a16:creationId xmlns:a16="http://schemas.microsoft.com/office/drawing/2014/main" id="{5D1E2021-20B4-4944-A339-DC1EFF52C305}"/>
              </a:ext>
            </a:extLst>
          </p:cNvPr>
          <p:cNvSpPr>
            <a:spLocks noGrp="1"/>
          </p:cNvSpPr>
          <p:nvPr>
            <p:ph idx="1"/>
          </p:nvPr>
        </p:nvSpPr>
        <p:spPr>
          <a:xfrm>
            <a:off x="0" y="1534886"/>
            <a:ext cx="12192000" cy="5323113"/>
          </a:xfrm>
        </p:spPr>
        <p:txBody>
          <a:bodyPr>
            <a:normAutofit fontScale="85000" lnSpcReduction="20000"/>
          </a:bodyPr>
          <a:lstStyle/>
          <a:p>
            <a:pPr marL="0" indent="0">
              <a:buNone/>
            </a:pPr>
            <a:r>
              <a:rPr lang="cs-CZ" dirty="0"/>
              <a:t>Cílem</a:t>
            </a:r>
          </a:p>
          <a:p>
            <a:r>
              <a:rPr lang="cs-CZ" dirty="0"/>
              <a:t>1. Rovnováha </a:t>
            </a:r>
            <a:r>
              <a:rPr lang="cs-CZ" b="1" dirty="0"/>
              <a:t>příjem - výdej </a:t>
            </a:r>
            <a:r>
              <a:rPr lang="cs-CZ" dirty="0"/>
              <a:t>pro BMI 20-25 (lépe analýza složení těla)</a:t>
            </a:r>
          </a:p>
          <a:p>
            <a:r>
              <a:rPr lang="cs-CZ" dirty="0"/>
              <a:t>2. </a:t>
            </a:r>
            <a:r>
              <a:rPr lang="cs-CZ" b="1" dirty="0"/>
              <a:t>Snížit příjem tuků </a:t>
            </a:r>
            <a:r>
              <a:rPr lang="cs-CZ" dirty="0"/>
              <a:t>tak, nepřekročil 30 % energetické hodnoty, u vyššího energetického výdeje 35 %.</a:t>
            </a:r>
          </a:p>
          <a:p>
            <a:r>
              <a:rPr lang="cs-CZ" dirty="0"/>
              <a:t>3. Podíl nasycených a </a:t>
            </a:r>
            <a:r>
              <a:rPr lang="cs-CZ" dirty="0" err="1"/>
              <a:t>monoenových</a:t>
            </a:r>
            <a:r>
              <a:rPr lang="cs-CZ" dirty="0"/>
              <a:t> a polyenových MK v poměru 1:1, a 4:0,6 v celkové dávce tuků, poměr MK řady n-6, n-7 maximálně v poměru 5:1 a snížit trans nenasycené MK na 2 % celkového energetického příjmu.</a:t>
            </a:r>
          </a:p>
          <a:p>
            <a:r>
              <a:rPr lang="cs-CZ" dirty="0"/>
              <a:t>4. cholesterol/d do 300 mg za d</a:t>
            </a:r>
          </a:p>
          <a:p>
            <a:r>
              <a:rPr lang="cs-CZ" dirty="0"/>
              <a:t>5. Jednoduché cukry do 24 g/d</a:t>
            </a:r>
          </a:p>
          <a:p>
            <a:r>
              <a:rPr lang="cs-CZ" dirty="0"/>
              <a:t>6. </a:t>
            </a:r>
            <a:r>
              <a:rPr lang="cs-CZ" dirty="0" err="1"/>
              <a:t>NaCl</a:t>
            </a:r>
            <a:r>
              <a:rPr lang="cs-CZ" dirty="0"/>
              <a:t> (kuchyňská sůl) do 5-6 g/d. Preferovat sůl s jodem. Himalájská sůl je bez jódu.</a:t>
            </a:r>
          </a:p>
          <a:p>
            <a:r>
              <a:rPr lang="cs-CZ" dirty="0"/>
              <a:t>7. Příjem kyseliny askorbové 100 mg/d</a:t>
            </a:r>
          </a:p>
          <a:p>
            <a:r>
              <a:rPr lang="cs-CZ" dirty="0"/>
              <a:t>8. Příjem vlákniny 30 g za den/d  (1 celozrnná houska 5 g)</a:t>
            </a:r>
          </a:p>
          <a:p>
            <a:r>
              <a:rPr lang="cs-CZ" dirty="0"/>
              <a:t>9. příjem minerálů, vitamínů a dalších přírodních </a:t>
            </a:r>
            <a:r>
              <a:rPr lang="cs-CZ" dirty="0" err="1"/>
              <a:t>nutrientů</a:t>
            </a:r>
            <a:r>
              <a:rPr lang="cs-CZ" dirty="0"/>
              <a:t> které by zajistily odpovídající antioxidační aktivitu a další ochranné procesy v organizmu.</a:t>
            </a:r>
          </a:p>
          <a:p>
            <a:endParaRPr lang="cs-CZ" dirty="0"/>
          </a:p>
        </p:txBody>
      </p:sp>
    </p:spTree>
    <p:extLst>
      <p:ext uri="{BB962C8B-B14F-4D97-AF65-F5344CB8AC3E}">
        <p14:creationId xmlns:p14="http://schemas.microsoft.com/office/powerpoint/2010/main" val="150069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1990E-A819-4C94-BCF3-E06E7E1B22DA}"/>
              </a:ext>
            </a:extLst>
          </p:cNvPr>
          <p:cNvSpPr>
            <a:spLocks noGrp="1"/>
          </p:cNvSpPr>
          <p:nvPr>
            <p:ph type="title"/>
          </p:nvPr>
        </p:nvSpPr>
        <p:spPr/>
        <p:txBody>
          <a:bodyPr/>
          <a:lstStyle/>
          <a:p>
            <a:r>
              <a:rPr lang="cs-CZ" dirty="0"/>
              <a:t>BMI   Body </a:t>
            </a:r>
            <a:r>
              <a:rPr lang="cs-CZ" dirty="0" err="1"/>
              <a:t>Mass</a:t>
            </a:r>
            <a:r>
              <a:rPr lang="cs-CZ" dirty="0"/>
              <a:t> Index</a:t>
            </a:r>
            <a:endParaRPr lang="cs-CZ" b="1" dirty="0">
              <a:solidFill>
                <a:srgbClr val="0070C0"/>
              </a:solidFill>
            </a:endParaRPr>
          </a:p>
        </p:txBody>
      </p:sp>
      <mc:AlternateContent xmlns:mc="http://schemas.openxmlformats.org/markup-compatibility/2006" xmlns:a14="http://schemas.microsoft.com/office/drawing/2010/main">
        <mc:Choice Requires="a14">
          <p:sp>
            <p:nvSpPr>
              <p:cNvPr id="3" name="Zástupný symbol pro obsah 2">
                <a:extLst>
                  <a:ext uri="{FF2B5EF4-FFF2-40B4-BE49-F238E27FC236}">
                    <a16:creationId xmlns:a16="http://schemas.microsoft.com/office/drawing/2014/main" id="{1327FCD9-89E7-49D6-92E3-37BF44700DDB}"/>
                  </a:ext>
                </a:extLst>
              </p:cNvPr>
              <p:cNvSpPr>
                <a:spLocks noGrp="1"/>
              </p:cNvSpPr>
              <p:nvPr>
                <p:ph idx="1"/>
              </p:nvPr>
            </p:nvSpPr>
            <p:spPr/>
            <p:txBody>
              <a:bodyPr/>
              <a:lstStyle/>
              <a:p>
                <a:r>
                  <a:rPr lang="cs-CZ" dirty="0"/>
                  <a:t>BMI =  hmotnost v kg/ výška v </a:t>
                </a:r>
                <a14:m>
                  <m:oMath xmlns:m="http://schemas.openxmlformats.org/officeDocument/2006/math">
                    <m:sSup>
                      <m:sSupPr>
                        <m:ctrlPr>
                          <a:rPr lang="cs-CZ" i="1" smtClean="0">
                            <a:latin typeface="Cambria Math" panose="02040503050406030204" pitchFamily="18" charset="0"/>
                          </a:rPr>
                        </m:ctrlPr>
                      </m:sSupPr>
                      <m:e>
                        <m:r>
                          <m:rPr>
                            <m:sty m:val="p"/>
                          </m:rPr>
                          <a:rPr lang="cs-CZ" b="0" i="0" smtClean="0">
                            <a:latin typeface="Cambria Math" panose="02040503050406030204" pitchFamily="18" charset="0"/>
                          </a:rPr>
                          <m:t>m</m:t>
                        </m:r>
                      </m:e>
                      <m:sup>
                        <m:r>
                          <a:rPr lang="cs-CZ" b="0" i="0" smtClean="0">
                            <a:latin typeface="Cambria Math" panose="02040503050406030204" pitchFamily="18" charset="0"/>
                          </a:rPr>
                          <m:t>2</m:t>
                        </m:r>
                      </m:sup>
                    </m:sSup>
                  </m:oMath>
                </a14:m>
                <a:endParaRPr lang="cs-CZ" dirty="0"/>
              </a:p>
            </p:txBody>
          </p:sp>
        </mc:Choice>
        <mc:Fallback xmlns="">
          <p:sp>
            <p:nvSpPr>
              <p:cNvPr id="3" name="Zástupný symbol pro obsah 2">
                <a:extLst>
                  <a:ext uri="{FF2B5EF4-FFF2-40B4-BE49-F238E27FC236}">
                    <a16:creationId xmlns:a16="http://schemas.microsoft.com/office/drawing/2014/main" id="{1327FCD9-89E7-49D6-92E3-37BF44700DDB}"/>
                  </a:ext>
                </a:extLst>
              </p:cNvPr>
              <p:cNvSpPr>
                <a:spLocks noGrp="1" noRot="1" noChangeAspect="1" noMove="1" noResize="1" noEditPoints="1" noAdjustHandles="1" noChangeArrowheads="1" noChangeShapeType="1" noTextEdit="1"/>
              </p:cNvSpPr>
              <p:nvPr>
                <p:ph idx="1"/>
              </p:nvPr>
            </p:nvSpPr>
            <p:spPr>
              <a:blipFill>
                <a:blip r:embed="rId2"/>
                <a:stretch>
                  <a:fillRect l="-1043" t="-1961"/>
                </a:stretch>
              </a:blipFill>
            </p:spPr>
            <p:txBody>
              <a:bodyPr/>
              <a:lstStyle/>
              <a:p>
                <a:r>
                  <a:rPr lang="cs-CZ">
                    <a:noFill/>
                  </a:rPr>
                  <a:t> </a:t>
                </a:r>
              </a:p>
            </p:txBody>
          </p:sp>
        </mc:Fallback>
      </mc:AlternateContent>
      <p:graphicFrame>
        <p:nvGraphicFramePr>
          <p:cNvPr id="4" name="Tabulka 3">
            <a:extLst>
              <a:ext uri="{FF2B5EF4-FFF2-40B4-BE49-F238E27FC236}">
                <a16:creationId xmlns:a16="http://schemas.microsoft.com/office/drawing/2014/main" id="{EAECA682-CC81-468F-B856-6AE18D0CC54D}"/>
              </a:ext>
            </a:extLst>
          </p:cNvPr>
          <p:cNvGraphicFramePr>
            <a:graphicFrameLocks noGrp="1"/>
          </p:cNvGraphicFramePr>
          <p:nvPr>
            <p:extLst>
              <p:ext uri="{D42A27DB-BD31-4B8C-83A1-F6EECF244321}">
                <p14:modId xmlns:p14="http://schemas.microsoft.com/office/powerpoint/2010/main" val="2535681698"/>
              </p:ext>
            </p:extLst>
          </p:nvPr>
        </p:nvGraphicFramePr>
        <p:xfrm>
          <a:off x="465364" y="2416629"/>
          <a:ext cx="11087100" cy="3608616"/>
        </p:xfrm>
        <a:graphic>
          <a:graphicData uri="http://schemas.openxmlformats.org/drawingml/2006/table">
            <a:tbl>
              <a:tblPr/>
              <a:tblGrid>
                <a:gridCol w="5543550">
                  <a:extLst>
                    <a:ext uri="{9D8B030D-6E8A-4147-A177-3AD203B41FA5}">
                      <a16:colId xmlns:a16="http://schemas.microsoft.com/office/drawing/2014/main" val="1851730802"/>
                    </a:ext>
                  </a:extLst>
                </a:gridCol>
                <a:gridCol w="5543550">
                  <a:extLst>
                    <a:ext uri="{9D8B030D-6E8A-4147-A177-3AD203B41FA5}">
                      <a16:colId xmlns:a16="http://schemas.microsoft.com/office/drawing/2014/main" val="2318276776"/>
                    </a:ext>
                  </a:extLst>
                </a:gridCol>
              </a:tblGrid>
              <a:tr h="451077">
                <a:tc>
                  <a:txBody>
                    <a:bodyPr/>
                    <a:lstStyle/>
                    <a:p>
                      <a:r>
                        <a:rPr lang="cs-CZ" b="1"/>
                        <a:t>pod 16</a:t>
                      </a:r>
                      <a:endParaRPr lang="cs-CZ"/>
                    </a:p>
                  </a:txBody>
                  <a:tcPr anchor="ctr">
                    <a:lnL>
                      <a:noFill/>
                    </a:lnL>
                    <a:lnR>
                      <a:noFill/>
                    </a:lnR>
                    <a:lnT>
                      <a:noFill/>
                    </a:lnT>
                    <a:lnB>
                      <a:noFill/>
                    </a:lnB>
                  </a:tcPr>
                </a:tc>
                <a:tc>
                  <a:txBody>
                    <a:bodyPr/>
                    <a:lstStyle/>
                    <a:p>
                      <a:r>
                        <a:rPr lang="cs-CZ"/>
                        <a:t>Velká podváha</a:t>
                      </a:r>
                    </a:p>
                  </a:txBody>
                  <a:tcPr anchor="ctr">
                    <a:lnL>
                      <a:noFill/>
                    </a:lnL>
                    <a:lnR>
                      <a:noFill/>
                    </a:lnR>
                    <a:lnT>
                      <a:noFill/>
                    </a:lnT>
                    <a:lnB>
                      <a:noFill/>
                    </a:lnB>
                  </a:tcPr>
                </a:tc>
                <a:extLst>
                  <a:ext uri="{0D108BD9-81ED-4DB2-BD59-A6C34878D82A}">
                    <a16:rowId xmlns:a16="http://schemas.microsoft.com/office/drawing/2014/main" val="3049001617"/>
                  </a:ext>
                </a:extLst>
              </a:tr>
              <a:tr h="451077">
                <a:tc>
                  <a:txBody>
                    <a:bodyPr/>
                    <a:lstStyle/>
                    <a:p>
                      <a:r>
                        <a:rPr lang="cs-CZ" b="1"/>
                        <a:t>16 – 16.99</a:t>
                      </a:r>
                      <a:endParaRPr lang="cs-CZ"/>
                    </a:p>
                  </a:txBody>
                  <a:tcPr anchor="ctr">
                    <a:lnL>
                      <a:noFill/>
                    </a:lnL>
                    <a:lnR>
                      <a:noFill/>
                    </a:lnR>
                    <a:lnT>
                      <a:noFill/>
                    </a:lnT>
                    <a:lnB>
                      <a:noFill/>
                    </a:lnB>
                  </a:tcPr>
                </a:tc>
                <a:tc>
                  <a:txBody>
                    <a:bodyPr/>
                    <a:lstStyle/>
                    <a:p>
                      <a:r>
                        <a:rPr lang="cs-CZ"/>
                        <a:t>Podváha </a:t>
                      </a:r>
                    </a:p>
                  </a:txBody>
                  <a:tcPr anchor="ctr">
                    <a:lnL>
                      <a:noFill/>
                    </a:lnL>
                    <a:lnR>
                      <a:noFill/>
                    </a:lnR>
                    <a:lnT>
                      <a:noFill/>
                    </a:lnT>
                    <a:lnB>
                      <a:noFill/>
                    </a:lnB>
                  </a:tcPr>
                </a:tc>
                <a:extLst>
                  <a:ext uri="{0D108BD9-81ED-4DB2-BD59-A6C34878D82A}">
                    <a16:rowId xmlns:a16="http://schemas.microsoft.com/office/drawing/2014/main" val="1193151618"/>
                  </a:ext>
                </a:extLst>
              </a:tr>
              <a:tr h="451077">
                <a:tc>
                  <a:txBody>
                    <a:bodyPr/>
                    <a:lstStyle/>
                    <a:p>
                      <a:r>
                        <a:rPr lang="cs-CZ" b="1"/>
                        <a:t>17 – 18.49</a:t>
                      </a:r>
                      <a:endParaRPr lang="cs-CZ"/>
                    </a:p>
                  </a:txBody>
                  <a:tcPr anchor="ctr">
                    <a:lnL>
                      <a:noFill/>
                    </a:lnL>
                    <a:lnR>
                      <a:noFill/>
                    </a:lnR>
                    <a:lnT>
                      <a:noFill/>
                    </a:lnT>
                    <a:lnB>
                      <a:noFill/>
                    </a:lnB>
                  </a:tcPr>
                </a:tc>
                <a:tc>
                  <a:txBody>
                    <a:bodyPr/>
                    <a:lstStyle/>
                    <a:p>
                      <a:r>
                        <a:rPr lang="cs-CZ"/>
                        <a:t>Nízká podváha</a:t>
                      </a:r>
                    </a:p>
                  </a:txBody>
                  <a:tcPr anchor="ctr">
                    <a:lnL>
                      <a:noFill/>
                    </a:lnL>
                    <a:lnR>
                      <a:noFill/>
                    </a:lnR>
                    <a:lnT>
                      <a:noFill/>
                    </a:lnT>
                    <a:lnB>
                      <a:noFill/>
                    </a:lnB>
                  </a:tcPr>
                </a:tc>
                <a:extLst>
                  <a:ext uri="{0D108BD9-81ED-4DB2-BD59-A6C34878D82A}">
                    <a16:rowId xmlns:a16="http://schemas.microsoft.com/office/drawing/2014/main" val="2293271564"/>
                  </a:ext>
                </a:extLst>
              </a:tr>
              <a:tr h="451077">
                <a:tc>
                  <a:txBody>
                    <a:bodyPr/>
                    <a:lstStyle/>
                    <a:p>
                      <a:r>
                        <a:rPr lang="cs-CZ" b="1"/>
                        <a:t>18.5 – 24.99</a:t>
                      </a:r>
                      <a:endParaRPr lang="cs-CZ"/>
                    </a:p>
                  </a:txBody>
                  <a:tcPr anchor="ctr">
                    <a:lnL>
                      <a:noFill/>
                    </a:lnL>
                    <a:lnR>
                      <a:noFill/>
                    </a:lnR>
                    <a:lnT>
                      <a:noFill/>
                    </a:lnT>
                    <a:lnB>
                      <a:noFill/>
                    </a:lnB>
                  </a:tcPr>
                </a:tc>
                <a:tc>
                  <a:txBody>
                    <a:bodyPr/>
                    <a:lstStyle/>
                    <a:p>
                      <a:r>
                        <a:rPr lang="cs-CZ"/>
                        <a:t>Normální</a:t>
                      </a:r>
                    </a:p>
                  </a:txBody>
                  <a:tcPr anchor="ctr">
                    <a:lnL>
                      <a:noFill/>
                    </a:lnL>
                    <a:lnR>
                      <a:noFill/>
                    </a:lnR>
                    <a:lnT>
                      <a:noFill/>
                    </a:lnT>
                    <a:lnB>
                      <a:noFill/>
                    </a:lnB>
                  </a:tcPr>
                </a:tc>
                <a:extLst>
                  <a:ext uri="{0D108BD9-81ED-4DB2-BD59-A6C34878D82A}">
                    <a16:rowId xmlns:a16="http://schemas.microsoft.com/office/drawing/2014/main" val="3764090185"/>
                  </a:ext>
                </a:extLst>
              </a:tr>
              <a:tr h="451077">
                <a:tc>
                  <a:txBody>
                    <a:bodyPr/>
                    <a:lstStyle/>
                    <a:p>
                      <a:r>
                        <a:rPr lang="cs-CZ" b="1"/>
                        <a:t>25 – 29.99</a:t>
                      </a:r>
                      <a:endParaRPr lang="cs-CZ"/>
                    </a:p>
                  </a:txBody>
                  <a:tcPr anchor="ctr">
                    <a:lnL>
                      <a:noFill/>
                    </a:lnL>
                    <a:lnR>
                      <a:noFill/>
                    </a:lnR>
                    <a:lnT>
                      <a:noFill/>
                    </a:lnT>
                    <a:lnB>
                      <a:noFill/>
                    </a:lnB>
                  </a:tcPr>
                </a:tc>
                <a:tc>
                  <a:txBody>
                    <a:bodyPr/>
                    <a:lstStyle/>
                    <a:p>
                      <a:r>
                        <a:rPr lang="cs-CZ"/>
                        <a:t>Nadváha</a:t>
                      </a:r>
                    </a:p>
                  </a:txBody>
                  <a:tcPr anchor="ctr">
                    <a:lnL>
                      <a:noFill/>
                    </a:lnL>
                    <a:lnR>
                      <a:noFill/>
                    </a:lnR>
                    <a:lnT>
                      <a:noFill/>
                    </a:lnT>
                    <a:lnB>
                      <a:noFill/>
                    </a:lnB>
                  </a:tcPr>
                </a:tc>
                <a:extLst>
                  <a:ext uri="{0D108BD9-81ED-4DB2-BD59-A6C34878D82A}">
                    <a16:rowId xmlns:a16="http://schemas.microsoft.com/office/drawing/2014/main" val="1812748637"/>
                  </a:ext>
                </a:extLst>
              </a:tr>
              <a:tr h="451077">
                <a:tc>
                  <a:txBody>
                    <a:bodyPr/>
                    <a:lstStyle/>
                    <a:p>
                      <a:r>
                        <a:rPr lang="cs-CZ" b="1"/>
                        <a:t>30 – 34.99</a:t>
                      </a:r>
                      <a:endParaRPr lang="cs-CZ"/>
                    </a:p>
                  </a:txBody>
                  <a:tcPr anchor="ctr">
                    <a:lnL>
                      <a:noFill/>
                    </a:lnL>
                    <a:lnR>
                      <a:noFill/>
                    </a:lnR>
                    <a:lnT>
                      <a:noFill/>
                    </a:lnT>
                    <a:lnB>
                      <a:noFill/>
                    </a:lnB>
                  </a:tcPr>
                </a:tc>
                <a:tc>
                  <a:txBody>
                    <a:bodyPr/>
                    <a:lstStyle/>
                    <a:p>
                      <a:r>
                        <a:rPr lang="cs-CZ"/>
                        <a:t>Obezita 1 stupně</a:t>
                      </a:r>
                    </a:p>
                  </a:txBody>
                  <a:tcPr anchor="ctr">
                    <a:lnL>
                      <a:noFill/>
                    </a:lnL>
                    <a:lnR>
                      <a:noFill/>
                    </a:lnR>
                    <a:lnT>
                      <a:noFill/>
                    </a:lnT>
                    <a:lnB>
                      <a:noFill/>
                    </a:lnB>
                  </a:tcPr>
                </a:tc>
                <a:extLst>
                  <a:ext uri="{0D108BD9-81ED-4DB2-BD59-A6C34878D82A}">
                    <a16:rowId xmlns:a16="http://schemas.microsoft.com/office/drawing/2014/main" val="3581320913"/>
                  </a:ext>
                </a:extLst>
              </a:tr>
              <a:tr h="451077">
                <a:tc>
                  <a:txBody>
                    <a:bodyPr/>
                    <a:lstStyle/>
                    <a:p>
                      <a:r>
                        <a:rPr lang="cs-CZ" b="1"/>
                        <a:t>35 – 39.99</a:t>
                      </a:r>
                      <a:endParaRPr lang="cs-CZ"/>
                    </a:p>
                  </a:txBody>
                  <a:tcPr anchor="ctr">
                    <a:lnL>
                      <a:noFill/>
                    </a:lnL>
                    <a:lnR>
                      <a:noFill/>
                    </a:lnR>
                    <a:lnT>
                      <a:noFill/>
                    </a:lnT>
                    <a:lnB>
                      <a:noFill/>
                    </a:lnB>
                  </a:tcPr>
                </a:tc>
                <a:tc>
                  <a:txBody>
                    <a:bodyPr/>
                    <a:lstStyle/>
                    <a:p>
                      <a:r>
                        <a:rPr lang="cs-CZ" dirty="0"/>
                        <a:t>Obezita 2 stupně</a:t>
                      </a:r>
                    </a:p>
                  </a:txBody>
                  <a:tcPr anchor="ctr">
                    <a:lnL>
                      <a:noFill/>
                    </a:lnL>
                    <a:lnR>
                      <a:noFill/>
                    </a:lnR>
                    <a:lnT>
                      <a:noFill/>
                    </a:lnT>
                    <a:lnB>
                      <a:noFill/>
                    </a:lnB>
                  </a:tcPr>
                </a:tc>
                <a:extLst>
                  <a:ext uri="{0D108BD9-81ED-4DB2-BD59-A6C34878D82A}">
                    <a16:rowId xmlns:a16="http://schemas.microsoft.com/office/drawing/2014/main" val="1215748344"/>
                  </a:ext>
                </a:extLst>
              </a:tr>
              <a:tr h="451077">
                <a:tc>
                  <a:txBody>
                    <a:bodyPr/>
                    <a:lstStyle/>
                    <a:p>
                      <a:r>
                        <a:rPr lang="cs-CZ" b="1"/>
                        <a:t>nad 40</a:t>
                      </a:r>
                      <a:endParaRPr lang="cs-CZ"/>
                    </a:p>
                  </a:txBody>
                  <a:tcPr anchor="ctr">
                    <a:lnL>
                      <a:noFill/>
                    </a:lnL>
                    <a:lnR>
                      <a:noFill/>
                    </a:lnR>
                    <a:lnT>
                      <a:noFill/>
                    </a:lnT>
                    <a:lnB>
                      <a:noFill/>
                    </a:lnB>
                  </a:tcPr>
                </a:tc>
                <a:tc>
                  <a:txBody>
                    <a:bodyPr/>
                    <a:lstStyle/>
                    <a:p>
                      <a:r>
                        <a:rPr lang="cs-CZ" dirty="0"/>
                        <a:t>Obezita 3 stupně</a:t>
                      </a:r>
                    </a:p>
                  </a:txBody>
                  <a:tcPr anchor="ctr">
                    <a:lnL>
                      <a:noFill/>
                    </a:lnL>
                    <a:lnR>
                      <a:noFill/>
                    </a:lnR>
                    <a:lnT>
                      <a:noFill/>
                    </a:lnT>
                    <a:lnB>
                      <a:noFill/>
                    </a:lnB>
                  </a:tcPr>
                </a:tc>
                <a:extLst>
                  <a:ext uri="{0D108BD9-81ED-4DB2-BD59-A6C34878D82A}">
                    <a16:rowId xmlns:a16="http://schemas.microsoft.com/office/drawing/2014/main" val="1304000327"/>
                  </a:ext>
                </a:extLst>
              </a:tr>
            </a:tbl>
          </a:graphicData>
        </a:graphic>
      </p:graphicFrame>
      <p:sp>
        <p:nvSpPr>
          <p:cNvPr id="5" name="TextovéPole 4">
            <a:extLst>
              <a:ext uri="{FF2B5EF4-FFF2-40B4-BE49-F238E27FC236}">
                <a16:creationId xmlns:a16="http://schemas.microsoft.com/office/drawing/2014/main" id="{27F80DBA-E93B-4AF8-9CC9-B453C611402E}"/>
              </a:ext>
            </a:extLst>
          </p:cNvPr>
          <p:cNvSpPr txBox="1"/>
          <p:nvPr/>
        </p:nvSpPr>
        <p:spPr>
          <a:xfrm>
            <a:off x="465364" y="6253843"/>
            <a:ext cx="8499022" cy="369332"/>
          </a:xfrm>
          <a:prstGeom prst="rect">
            <a:avLst/>
          </a:prstGeom>
          <a:noFill/>
        </p:spPr>
        <p:txBody>
          <a:bodyPr wrap="square" rtlCol="0">
            <a:spAutoFit/>
          </a:bodyPr>
          <a:lstStyle/>
          <a:p>
            <a:r>
              <a:rPr lang="cs-CZ" dirty="0"/>
              <a:t>Přesnější analýza složení těla- </a:t>
            </a:r>
            <a:r>
              <a:rPr lang="cs-CZ" dirty="0" err="1"/>
              <a:t>Bodystat</a:t>
            </a:r>
            <a:endParaRPr lang="cs-CZ" dirty="0"/>
          </a:p>
        </p:txBody>
      </p:sp>
    </p:spTree>
    <p:extLst>
      <p:ext uri="{BB962C8B-B14F-4D97-AF65-F5344CB8AC3E}">
        <p14:creationId xmlns:p14="http://schemas.microsoft.com/office/powerpoint/2010/main" val="998843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0FEB6-5F1F-41C0-ADB2-6332AA3FAE6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E95C0F4-7441-4C48-A299-A41A6F0DC149}"/>
              </a:ext>
            </a:extLst>
          </p:cNvPr>
          <p:cNvSpPr>
            <a:spLocks noGrp="1"/>
          </p:cNvSpPr>
          <p:nvPr>
            <p:ph idx="1"/>
          </p:nvPr>
        </p:nvSpPr>
        <p:spPr/>
        <p:txBody>
          <a:bodyPr/>
          <a:lstStyle/>
          <a:p>
            <a:r>
              <a:rPr lang="cs-CZ" dirty="0">
                <a:solidFill>
                  <a:srgbClr val="0070C0"/>
                </a:solidFill>
              </a:rPr>
              <a:t>Spočítejte si vlastní/jiné osoby BMI</a:t>
            </a:r>
          </a:p>
          <a:p>
            <a:r>
              <a:rPr lang="cs-CZ" dirty="0">
                <a:solidFill>
                  <a:srgbClr val="0070C0"/>
                </a:solidFill>
              </a:rPr>
              <a:t>Uveďte výpočet</a:t>
            </a:r>
          </a:p>
        </p:txBody>
      </p:sp>
    </p:spTree>
    <p:extLst>
      <p:ext uri="{BB962C8B-B14F-4D97-AF65-F5344CB8AC3E}">
        <p14:creationId xmlns:p14="http://schemas.microsoft.com/office/powerpoint/2010/main" val="407484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DDBE8-409F-4639-AD0D-082C5242B0DB}"/>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86DA1BCA-88BA-4D21-8E88-D3C0EC9186C1}"/>
              </a:ext>
            </a:extLst>
          </p:cNvPr>
          <p:cNvSpPr>
            <a:spLocks noGrp="1"/>
          </p:cNvSpPr>
          <p:nvPr>
            <p:ph sz="half" idx="1"/>
          </p:nvPr>
        </p:nvSpPr>
        <p:spPr>
          <a:xfrm>
            <a:off x="255639" y="1081548"/>
            <a:ext cx="6007509" cy="5702710"/>
          </a:xfrm>
        </p:spPr>
        <p:txBody>
          <a:bodyPr>
            <a:normAutofit fontScale="55000" lnSpcReduction="20000"/>
          </a:bodyPr>
          <a:lstStyle/>
          <a:p>
            <a:pPr marL="0" indent="0">
              <a:buNone/>
            </a:pPr>
            <a:r>
              <a:rPr lang="pl-PL" b="1" dirty="0"/>
              <a:t>vývoj do počátku 20. století </a:t>
            </a:r>
          </a:p>
          <a:p>
            <a:r>
              <a:rPr lang="cs-CZ" dirty="0"/>
              <a:t>Starém Egyptě se </a:t>
            </a:r>
            <a:r>
              <a:rPr lang="cs-CZ" b="1" dirty="0"/>
              <a:t>Alfred Lucas </a:t>
            </a:r>
            <a:r>
              <a:rPr lang="cs-CZ" dirty="0"/>
              <a:t>zmiňoval o přípravě například mandlového, lněného nebo olivového oleje. </a:t>
            </a:r>
          </a:p>
          <a:p>
            <a:r>
              <a:rPr lang="cs-CZ" b="1" dirty="0" err="1"/>
              <a:t>Eberovy</a:t>
            </a:r>
            <a:r>
              <a:rPr lang="cs-CZ" b="1" dirty="0"/>
              <a:t> </a:t>
            </a:r>
            <a:r>
              <a:rPr lang="cs-CZ" b="1" dirty="0" err="1"/>
              <a:t>papyrusy</a:t>
            </a:r>
            <a:r>
              <a:rPr lang="cs-CZ" dirty="0"/>
              <a:t> popisovaly použití ricinového oleje jako léku. </a:t>
            </a:r>
          </a:p>
          <a:p>
            <a:r>
              <a:rPr lang="cs-CZ" dirty="0"/>
              <a:t>Nejstarší badatelé popsali, kde se nejvíce ukládá tuk v těle a jak rychle mizí při hladovění nebo nemoci. Všimli si, že divoká zvířata obsahují více tuku, než domácí. </a:t>
            </a:r>
          </a:p>
          <a:p>
            <a:r>
              <a:rPr lang="cs-CZ" dirty="0"/>
              <a:t>Znalost některých </a:t>
            </a:r>
            <a:r>
              <a:rPr lang="cs-CZ" b="1" dirty="0"/>
              <a:t>sacharidů</a:t>
            </a:r>
            <a:r>
              <a:rPr lang="cs-CZ" dirty="0"/>
              <a:t> je taktéž dávná. </a:t>
            </a:r>
            <a:r>
              <a:rPr lang="cs-CZ" b="1" dirty="0"/>
              <a:t>Plinius</a:t>
            </a:r>
            <a:r>
              <a:rPr lang="cs-CZ" dirty="0"/>
              <a:t> (23-79 n. l.) psal o přípravě škrobu z pšeničné mouky. Tato příprava byla známá i nejstarším alchymistům. </a:t>
            </a:r>
          </a:p>
          <a:p>
            <a:r>
              <a:rPr lang="cs-CZ" b="1" dirty="0"/>
              <a:t>Kolumbus</a:t>
            </a:r>
            <a:r>
              <a:rPr lang="cs-CZ" dirty="0"/>
              <a:t> přivezl do Karibiku třtinové sazenice, kde vznikly plantáže a cukr se postupně začal stávat běžnou součástí stravy v Evropě. </a:t>
            </a:r>
          </a:p>
          <a:p>
            <a:r>
              <a:rPr lang="cs-CZ" dirty="0"/>
              <a:t>Třtinový cukr se začal poprvé používat v Polynésii, odkud se dostal do Indie. Cukr byl dlouho používán pouze jako lék. </a:t>
            </a:r>
          </a:p>
          <a:p>
            <a:r>
              <a:rPr lang="cs-CZ" b="1" dirty="0"/>
              <a:t>Anton van </a:t>
            </a:r>
            <a:r>
              <a:rPr lang="cs-CZ" b="1" dirty="0" err="1"/>
              <a:t>Leeuwenhoek</a:t>
            </a:r>
            <a:r>
              <a:rPr lang="cs-CZ" b="1" dirty="0"/>
              <a:t> </a:t>
            </a:r>
            <a:r>
              <a:rPr lang="cs-CZ" dirty="0"/>
              <a:t>- vynálezce mikroskopu (1632–1723) popsal vzhled škrobových granulí. </a:t>
            </a:r>
          </a:p>
          <a:p>
            <a:r>
              <a:rPr lang="cs-CZ" b="1" dirty="0"/>
              <a:t>Louis Joseph Gay-</a:t>
            </a:r>
            <a:r>
              <a:rPr lang="cs-CZ" b="1" dirty="0" err="1"/>
              <a:t>Lussac</a:t>
            </a:r>
            <a:r>
              <a:rPr lang="cs-CZ" b="1" dirty="0"/>
              <a:t> </a:t>
            </a:r>
            <a:r>
              <a:rPr lang="cs-CZ" dirty="0"/>
              <a:t>(1778–1850) s </a:t>
            </a:r>
            <a:r>
              <a:rPr lang="cs-CZ" b="1" dirty="0"/>
              <a:t>Louis Jacques </a:t>
            </a:r>
            <a:r>
              <a:rPr lang="cs-CZ" b="1" dirty="0" err="1"/>
              <a:t>Thenard</a:t>
            </a:r>
            <a:r>
              <a:rPr lang="cs-CZ" b="1" dirty="0"/>
              <a:t> </a:t>
            </a:r>
            <a:r>
              <a:rPr lang="cs-CZ" dirty="0"/>
              <a:t>(1777–1857) provedli první analýzu sacharózy. Odhalení a význam </a:t>
            </a:r>
            <a:r>
              <a:rPr lang="cs-CZ" b="1" dirty="0"/>
              <a:t>bílkovin</a:t>
            </a:r>
            <a:r>
              <a:rPr lang="cs-CZ" dirty="0"/>
              <a:t> byl složitý, protože staří chemici analyzovali složení rostlinných i živočišných materiálů pomocí destilace, jejíž závěrečné produkty byly stejné. V 18. století se používal výraz „albuminózní substance“ pro živočišné látky i hmotu.</a:t>
            </a:r>
          </a:p>
          <a:p>
            <a:r>
              <a:rPr lang="cs-CZ" dirty="0"/>
              <a:t>Nezbytnost této substance prokázal v roce 1816 </a:t>
            </a:r>
            <a:r>
              <a:rPr lang="cs-CZ" b="1" dirty="0" err="1"/>
              <a:t>François</a:t>
            </a:r>
            <a:r>
              <a:rPr lang="cs-CZ" b="1" dirty="0"/>
              <a:t> </a:t>
            </a:r>
            <a:r>
              <a:rPr lang="cs-CZ" b="1" dirty="0" err="1"/>
              <a:t>Magendie</a:t>
            </a:r>
            <a:r>
              <a:rPr lang="cs-CZ" b="1" dirty="0"/>
              <a:t> </a:t>
            </a:r>
            <a:r>
              <a:rPr lang="cs-CZ" dirty="0"/>
              <a:t>(1783–1855), který byl považován za průkopníka experimentální fyziologie. Švýcarský fyziolog </a:t>
            </a:r>
            <a:r>
              <a:rPr lang="cs-CZ" b="1" dirty="0"/>
              <a:t>Albrecht von </a:t>
            </a:r>
            <a:r>
              <a:rPr lang="cs-CZ" b="1" dirty="0" err="1"/>
              <a:t>Haller</a:t>
            </a:r>
            <a:r>
              <a:rPr lang="cs-CZ" b="1" dirty="0"/>
              <a:t> </a:t>
            </a:r>
            <a:r>
              <a:rPr lang="cs-CZ" dirty="0"/>
              <a:t>(1708–1777) vyjádřil přesvědčení, že polovina tělesné substance se mění v želatinu působením přehřáté páry.</a:t>
            </a:r>
          </a:p>
        </p:txBody>
      </p:sp>
      <p:sp>
        <p:nvSpPr>
          <p:cNvPr id="4" name="Zástupný symbol pro obsah 3">
            <a:extLst>
              <a:ext uri="{FF2B5EF4-FFF2-40B4-BE49-F238E27FC236}">
                <a16:creationId xmlns:a16="http://schemas.microsoft.com/office/drawing/2014/main" id="{A3BA06A2-AF99-4980-942C-5DF3416780C7}"/>
              </a:ext>
            </a:extLst>
          </p:cNvPr>
          <p:cNvSpPr>
            <a:spLocks noGrp="1"/>
          </p:cNvSpPr>
          <p:nvPr>
            <p:ph sz="half" idx="2"/>
          </p:nvPr>
        </p:nvSpPr>
        <p:spPr>
          <a:xfrm>
            <a:off x="6172200" y="1297858"/>
            <a:ext cx="5862484" cy="5486399"/>
          </a:xfrm>
        </p:spPr>
        <p:txBody>
          <a:bodyPr>
            <a:normAutofit fontScale="55000" lnSpcReduction="20000"/>
          </a:bodyPr>
          <a:lstStyle/>
          <a:p>
            <a:r>
              <a:rPr lang="cs-CZ" dirty="0"/>
              <a:t>Nezbytnost této substance prokázal v roce 1816 </a:t>
            </a:r>
            <a:r>
              <a:rPr lang="cs-CZ" b="1" dirty="0" err="1"/>
              <a:t>François</a:t>
            </a:r>
            <a:r>
              <a:rPr lang="cs-CZ" b="1" dirty="0"/>
              <a:t> </a:t>
            </a:r>
            <a:r>
              <a:rPr lang="cs-CZ" b="1" dirty="0" err="1"/>
              <a:t>Magendie</a:t>
            </a:r>
            <a:r>
              <a:rPr lang="cs-CZ" b="1" dirty="0"/>
              <a:t> </a:t>
            </a:r>
            <a:r>
              <a:rPr lang="cs-CZ" dirty="0"/>
              <a:t>(1783–1855), který byl považován za průkopníka experimentální fyziologie. </a:t>
            </a:r>
          </a:p>
          <a:p>
            <a:r>
              <a:rPr lang="cs-CZ" dirty="0"/>
              <a:t>Švýcarský fyziolog </a:t>
            </a:r>
            <a:r>
              <a:rPr lang="cs-CZ" b="1" dirty="0"/>
              <a:t>Albrecht von </a:t>
            </a:r>
            <a:r>
              <a:rPr lang="cs-CZ" b="1" dirty="0" err="1"/>
              <a:t>Haller</a:t>
            </a:r>
            <a:r>
              <a:rPr lang="cs-CZ" b="1" dirty="0"/>
              <a:t> </a:t>
            </a:r>
            <a:r>
              <a:rPr lang="cs-CZ" dirty="0"/>
              <a:t>(1708–1777) vyjádřil přesvědčení, že polovina tělesné substance se mění v želatinu působením přehřáté páry. </a:t>
            </a:r>
          </a:p>
          <a:p>
            <a:r>
              <a:rPr lang="cs-CZ" dirty="0"/>
              <a:t>Na podkladě analýzy albuminózních substancí předložil, nizozemský chemik </a:t>
            </a:r>
            <a:r>
              <a:rPr lang="cs-CZ" b="1" dirty="0" err="1"/>
              <a:t>Gerrit</a:t>
            </a:r>
            <a:r>
              <a:rPr lang="cs-CZ" b="1" dirty="0"/>
              <a:t> </a:t>
            </a:r>
            <a:r>
              <a:rPr lang="cs-CZ" b="1" dirty="0" err="1"/>
              <a:t>Mulder</a:t>
            </a:r>
            <a:r>
              <a:rPr lang="cs-CZ" b="1" dirty="0"/>
              <a:t> </a:t>
            </a:r>
            <a:r>
              <a:rPr lang="cs-CZ" dirty="0"/>
              <a:t>(1802–1880), hypotézu, že obsahují stejnou základní látku, kterou nazval </a:t>
            </a:r>
            <a:r>
              <a:rPr lang="cs-CZ" b="1" dirty="0"/>
              <a:t>protein. </a:t>
            </a:r>
          </a:p>
          <a:p>
            <a:r>
              <a:rPr lang="cs-CZ" dirty="0"/>
              <a:t>Před 1. světovou válkou německý </a:t>
            </a:r>
            <a:r>
              <a:rPr lang="cs-CZ" b="1" dirty="0"/>
              <a:t>Max </a:t>
            </a:r>
            <a:r>
              <a:rPr lang="cs-CZ" b="1" dirty="0" err="1"/>
              <a:t>Rubner</a:t>
            </a:r>
            <a:r>
              <a:rPr lang="cs-CZ" b="1" dirty="0"/>
              <a:t> </a:t>
            </a:r>
            <a:r>
              <a:rPr lang="cs-CZ" dirty="0"/>
              <a:t>(1854–1932) prosazoval v Německu názor, že vysoký příjem proteinu podporuje fyzickou i duševní sílu člověka.</a:t>
            </a:r>
          </a:p>
          <a:p>
            <a:r>
              <a:rPr lang="cs-CZ" dirty="0"/>
              <a:t> </a:t>
            </a:r>
            <a:r>
              <a:rPr lang="cs-CZ" b="1" dirty="0"/>
              <a:t>Minerální látky </a:t>
            </a:r>
            <a:r>
              <a:rPr lang="cs-CZ" dirty="0"/>
              <a:t>byly zkoumány až později. Teprve na počátku19. století měli badatelé nejasné představy o významu a původu anorganických látek v rostlinách a živočiších.</a:t>
            </a:r>
          </a:p>
          <a:p>
            <a:r>
              <a:rPr lang="cs-CZ" dirty="0"/>
              <a:t> V roce 1804 </a:t>
            </a:r>
            <a:r>
              <a:rPr lang="cs-CZ" b="1" dirty="0"/>
              <a:t>Theodore de </a:t>
            </a:r>
            <a:r>
              <a:rPr lang="cs-CZ" b="1" dirty="0" err="1"/>
              <a:t>Saussure</a:t>
            </a:r>
            <a:r>
              <a:rPr lang="cs-CZ" b="1" dirty="0"/>
              <a:t> </a:t>
            </a:r>
            <a:r>
              <a:rPr lang="cs-CZ" dirty="0"/>
              <a:t>(1767–1845) věnoval pozornost rozboru popela rostlin. Prokázal, že složení půdy má výrazný vliv na obsah minerálů v rostlinách, které v ní vyrostly. V průběhu 19. století vědci pochybovali o nezbytnosti příjmu minerálních látek jiných než fosfor, chlorid sodný a vápník. </a:t>
            </a:r>
          </a:p>
          <a:p>
            <a:r>
              <a:rPr lang="cs-CZ" b="1" dirty="0"/>
              <a:t>Vitamíny</a:t>
            </a:r>
            <a:r>
              <a:rPr lang="cs-CZ" dirty="0"/>
              <a:t> nemají až tak dlouhou historii. </a:t>
            </a:r>
            <a:r>
              <a:rPr lang="cs-CZ" b="1" dirty="0" err="1"/>
              <a:t>Casimir</a:t>
            </a:r>
            <a:r>
              <a:rPr lang="cs-CZ" b="1" dirty="0"/>
              <a:t> Funk </a:t>
            </a:r>
            <a:r>
              <a:rPr lang="cs-CZ" dirty="0"/>
              <a:t>(1884–1967) postuloval existenci vitamínů B1, B2, C, D a vytvořil název Vitamín. Postupně objevované vitamíny byly prve označeny písmeny a po jejich izolaci a identifikaci chemického složení dostaly specifický název. Všechny vitamíny byly objeveny do 40. let 20. století. Postupně byly objevovány esenciální aminokyseliny a mastné kyseliny, antioxidanty, vláknina a další </a:t>
            </a:r>
            <a:r>
              <a:rPr lang="cs-CZ" dirty="0" err="1"/>
              <a:t>mikronutrienty</a:t>
            </a:r>
            <a:r>
              <a:rPr lang="cs-CZ" dirty="0"/>
              <a:t>.</a:t>
            </a:r>
          </a:p>
        </p:txBody>
      </p:sp>
    </p:spTree>
    <p:extLst>
      <p:ext uri="{BB962C8B-B14F-4D97-AF65-F5344CB8AC3E}">
        <p14:creationId xmlns:p14="http://schemas.microsoft.com/office/powerpoint/2010/main" val="592894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4FFAD-7D4E-4F1B-B97B-518554C53BD3}"/>
              </a:ext>
            </a:extLst>
          </p:cNvPr>
          <p:cNvSpPr>
            <a:spLocks noGrp="1"/>
          </p:cNvSpPr>
          <p:nvPr>
            <p:ph type="title"/>
          </p:nvPr>
        </p:nvSpPr>
        <p:spPr>
          <a:xfrm>
            <a:off x="186813" y="365125"/>
            <a:ext cx="9548313" cy="1325563"/>
          </a:xfrm>
        </p:spPr>
        <p:txBody>
          <a:bodyPr>
            <a:normAutofit/>
          </a:bodyPr>
          <a:lstStyle/>
          <a:p>
            <a:r>
              <a:rPr lang="cs-CZ" b="1" dirty="0"/>
              <a:t>Výživa ve stáří</a:t>
            </a:r>
            <a:br>
              <a:rPr lang="cs-CZ" dirty="0"/>
            </a:br>
            <a:endParaRPr lang="cs-CZ" dirty="0"/>
          </a:p>
        </p:txBody>
      </p:sp>
      <p:sp>
        <p:nvSpPr>
          <p:cNvPr id="3" name="Zástupný symbol pro obsah 2">
            <a:extLst>
              <a:ext uri="{FF2B5EF4-FFF2-40B4-BE49-F238E27FC236}">
                <a16:creationId xmlns:a16="http://schemas.microsoft.com/office/drawing/2014/main" id="{BF9E43AA-5786-4B8F-8682-691D89B9D8B0}"/>
              </a:ext>
            </a:extLst>
          </p:cNvPr>
          <p:cNvSpPr>
            <a:spLocks noGrp="1"/>
          </p:cNvSpPr>
          <p:nvPr>
            <p:ph idx="1"/>
          </p:nvPr>
        </p:nvSpPr>
        <p:spPr>
          <a:xfrm>
            <a:off x="-1" y="1224642"/>
            <a:ext cx="12091307" cy="5633357"/>
          </a:xfrm>
        </p:spPr>
        <p:txBody>
          <a:bodyPr>
            <a:normAutofit fontScale="92500" lnSpcReduction="10000"/>
          </a:bodyPr>
          <a:lstStyle/>
          <a:p>
            <a:r>
              <a:rPr lang="cs-CZ" dirty="0"/>
              <a:t>Energetická potřeba během stárnutí klesá asi </a:t>
            </a:r>
            <a:r>
              <a:rPr lang="cs-CZ" b="1" dirty="0"/>
              <a:t>o 2 % </a:t>
            </a:r>
            <a:r>
              <a:rPr lang="cs-CZ" dirty="0"/>
              <a:t>za jedno desetiletí. </a:t>
            </a:r>
          </a:p>
          <a:p>
            <a:r>
              <a:rPr lang="cs-CZ" dirty="0"/>
              <a:t>Důvody poklesu</a:t>
            </a:r>
          </a:p>
          <a:p>
            <a:pPr lvl="1"/>
            <a:r>
              <a:rPr lang="cs-CZ" b="1" dirty="0"/>
              <a:t>pokles fyzické aktivity</a:t>
            </a:r>
            <a:r>
              <a:rPr lang="cs-CZ" dirty="0"/>
              <a:t>, </a:t>
            </a:r>
          </a:p>
          <a:p>
            <a:pPr lvl="1"/>
            <a:r>
              <a:rPr lang="cs-CZ" b="1" dirty="0"/>
              <a:t>současný úbytek především aktivní tělesné hmoty</a:t>
            </a:r>
            <a:r>
              <a:rPr lang="cs-CZ" dirty="0"/>
              <a:t>, zatímco tuková tkáň se odpovídající mírou zvětšuje. </a:t>
            </a:r>
          </a:p>
          <a:p>
            <a:pPr lvl="1"/>
            <a:r>
              <a:rPr lang="cs-CZ" dirty="0"/>
              <a:t>Oboje vzájemně souvisí – úbytek aktivní tělesné hmoty souvisí s poklesem tělesné aktivity.</a:t>
            </a:r>
          </a:p>
          <a:p>
            <a:r>
              <a:rPr lang="cs-CZ" dirty="0"/>
              <a:t>Objevují se poruchy funkce trávicí trubice - tím se snižuje schopnost vstřebávání. </a:t>
            </a:r>
          </a:p>
          <a:p>
            <a:r>
              <a:rPr lang="cs-CZ" dirty="0"/>
              <a:t>Časté jsou nemoci chrupu - neschopnost konzumovat některé druhy potravin. </a:t>
            </a:r>
          </a:p>
          <a:p>
            <a:r>
              <a:rPr lang="cs-CZ" dirty="0"/>
              <a:t>Starší lidé mají často nedostatečný příjem</a:t>
            </a:r>
          </a:p>
          <a:p>
            <a:pPr lvl="1"/>
            <a:r>
              <a:rPr lang="cs-CZ" dirty="0"/>
              <a:t>vitaminů (zejména B – komplexu, vitaminu C), </a:t>
            </a:r>
          </a:p>
          <a:p>
            <a:pPr lvl="1"/>
            <a:r>
              <a:rPr lang="cs-CZ" dirty="0"/>
              <a:t>minerálních látek (železa a vápníku) a bílkovin. </a:t>
            </a:r>
          </a:p>
          <a:p>
            <a:r>
              <a:rPr lang="cs-CZ" dirty="0"/>
              <a:t>Špatné stravování může mít též sociální příčiny, </a:t>
            </a:r>
          </a:p>
          <a:p>
            <a:pPr lvl="1"/>
            <a:r>
              <a:rPr lang="cs-CZ" dirty="0"/>
              <a:t>například pocit společenské izolace, </a:t>
            </a:r>
          </a:p>
          <a:p>
            <a:pPr lvl="1"/>
            <a:r>
              <a:rPr lang="cs-CZ" dirty="0"/>
              <a:t>nedostatečná podpora rodiny, osamělost, finanční problémy, snížená pohyblivost či zhoršení zraku. </a:t>
            </a:r>
          </a:p>
          <a:p>
            <a:endParaRPr lang="cs-CZ" dirty="0"/>
          </a:p>
        </p:txBody>
      </p:sp>
    </p:spTree>
    <p:extLst>
      <p:ext uri="{BB962C8B-B14F-4D97-AF65-F5344CB8AC3E}">
        <p14:creationId xmlns:p14="http://schemas.microsoft.com/office/powerpoint/2010/main" val="3415790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93F387-C3B9-4ED5-95AC-861874B9C247}"/>
              </a:ext>
            </a:extLst>
          </p:cNvPr>
          <p:cNvSpPr>
            <a:spLocks noGrp="1"/>
          </p:cNvSpPr>
          <p:nvPr>
            <p:ph type="title"/>
          </p:nvPr>
        </p:nvSpPr>
        <p:spPr>
          <a:xfrm>
            <a:off x="413658" y="307977"/>
            <a:ext cx="11778342" cy="728890"/>
          </a:xfrm>
        </p:spPr>
        <p:txBody>
          <a:bodyPr>
            <a:normAutofit fontScale="90000"/>
          </a:bodyPr>
          <a:lstStyle/>
          <a:p>
            <a:r>
              <a:rPr lang="cs-CZ" b="1" dirty="0"/>
              <a:t>Zásady pro správnou výživu seniorů </a:t>
            </a:r>
            <a:r>
              <a:rPr lang="cs-CZ" dirty="0"/>
              <a:t> </a:t>
            </a:r>
            <a:r>
              <a:rPr lang="cs-CZ" b="1" dirty="0">
                <a:solidFill>
                  <a:srgbClr val="0070C0"/>
                </a:solidFill>
              </a:rPr>
              <a:t>napište 3 zásady</a:t>
            </a:r>
            <a:endParaRPr lang="cs-CZ" dirty="0"/>
          </a:p>
        </p:txBody>
      </p:sp>
      <p:sp>
        <p:nvSpPr>
          <p:cNvPr id="3" name="Zástupný symbol pro obsah 2">
            <a:extLst>
              <a:ext uri="{FF2B5EF4-FFF2-40B4-BE49-F238E27FC236}">
                <a16:creationId xmlns:a16="http://schemas.microsoft.com/office/drawing/2014/main" id="{C061BE83-C9B5-458D-A0E4-8A11BF527E87}"/>
              </a:ext>
            </a:extLst>
          </p:cNvPr>
          <p:cNvSpPr>
            <a:spLocks noGrp="1"/>
          </p:cNvSpPr>
          <p:nvPr>
            <p:ph idx="1"/>
          </p:nvPr>
        </p:nvSpPr>
        <p:spPr>
          <a:xfrm>
            <a:off x="68825" y="881743"/>
            <a:ext cx="12234753" cy="6049999"/>
          </a:xfrm>
        </p:spPr>
        <p:txBody>
          <a:bodyPr>
            <a:normAutofit fontScale="70000" lnSpcReduction="20000"/>
          </a:bodyPr>
          <a:lstStyle/>
          <a:p>
            <a:r>
              <a:rPr lang="cs-CZ" dirty="0"/>
              <a:t>1. Příjemné prostředí, přítomnost ostatních spolustolovníků, lákavě upravené a chutné jídlo pomáhají seniorům upevnit stravovací návyky a posilují jejich pocit sounáležitosti.</a:t>
            </a:r>
          </a:p>
          <a:p>
            <a:r>
              <a:rPr lang="cs-CZ" dirty="0"/>
              <a:t>2. Konzumovaná strava pestrá a střídmá, kuchyňská úprava jídel šetrná, aby se zamezilo ztrátě vitaminů. Jíst alespoň 5x/d menší porce, nehladovět a nepřejídat se. </a:t>
            </a:r>
          </a:p>
          <a:p>
            <a:r>
              <a:rPr lang="cs-CZ" dirty="0"/>
              <a:t>3. Nezapomínat na svačiny, </a:t>
            </a:r>
            <a:r>
              <a:rPr lang="cs-CZ" b="1" dirty="0"/>
              <a:t>večerní jídlo nejpozději 2  hodiny před spaním. </a:t>
            </a:r>
          </a:p>
          <a:p>
            <a:r>
              <a:rPr lang="cs-CZ" dirty="0"/>
              <a:t>4. Strava má obsahovat </a:t>
            </a:r>
            <a:r>
              <a:rPr lang="cs-CZ" b="1" dirty="0"/>
              <a:t>minimum živočišných tuků a tučných potravin</a:t>
            </a:r>
            <a:r>
              <a:rPr lang="cs-CZ" dirty="0"/>
              <a:t>, kvalitní máslo (25 g denně) je zdrojem vitaminu A, rostlinné tuky (20 g denně) zdrojem vitaminu E a </a:t>
            </a:r>
            <a:r>
              <a:rPr lang="el-GR" dirty="0"/>
              <a:t>ω</a:t>
            </a:r>
            <a:r>
              <a:rPr lang="cs-CZ" dirty="0"/>
              <a:t>-6 nenasycených mastných kyselin. </a:t>
            </a:r>
          </a:p>
          <a:p>
            <a:r>
              <a:rPr lang="cs-CZ" dirty="0"/>
              <a:t>5. Týdně je vhodné jíst </a:t>
            </a:r>
            <a:r>
              <a:rPr lang="cs-CZ" b="1" dirty="0"/>
              <a:t>2x rybí maso </a:t>
            </a:r>
            <a:r>
              <a:rPr lang="cs-CZ" dirty="0"/>
              <a:t>(300 g), které je zdrojem </a:t>
            </a:r>
            <a:r>
              <a:rPr lang="el-GR" dirty="0"/>
              <a:t>ω </a:t>
            </a:r>
            <a:r>
              <a:rPr lang="cs-CZ" dirty="0"/>
              <a:t>-3 nenasycených mastných kyselin, jodu a vitaminu D. </a:t>
            </a:r>
          </a:p>
          <a:p>
            <a:r>
              <a:rPr lang="cs-CZ" dirty="0"/>
              <a:t>6. sůl do 5-6 g/d, jednoduché </a:t>
            </a:r>
            <a:r>
              <a:rPr lang="cs-CZ" b="1" dirty="0"/>
              <a:t>cukry do 24g/den </a:t>
            </a:r>
            <a:r>
              <a:rPr lang="cs-CZ" dirty="0"/>
              <a:t>(sladké pečivo, dorty, slazené nápoje apod.). </a:t>
            </a:r>
          </a:p>
          <a:p>
            <a:r>
              <a:rPr lang="cs-CZ" dirty="0"/>
              <a:t>7. Příjem vlákniny: denně </a:t>
            </a:r>
            <a:r>
              <a:rPr lang="cs-CZ" b="1" dirty="0"/>
              <a:t>5 porcí celozrnného chleba nebo pečiva</a:t>
            </a:r>
            <a:r>
              <a:rPr lang="cs-CZ" dirty="0"/>
              <a:t>, polévky zahušťovat </a:t>
            </a:r>
            <a:r>
              <a:rPr lang="cs-CZ" b="1" dirty="0"/>
              <a:t>ovesnými vločkami</a:t>
            </a:r>
            <a:r>
              <a:rPr lang="cs-CZ" dirty="0"/>
              <a:t>, dávat přednost </a:t>
            </a:r>
            <a:r>
              <a:rPr lang="cs-CZ" b="1" dirty="0"/>
              <a:t>celozrnným těstovinám</a:t>
            </a:r>
            <a:r>
              <a:rPr lang="cs-CZ" dirty="0"/>
              <a:t>, </a:t>
            </a:r>
            <a:r>
              <a:rPr lang="cs-CZ" b="1" dirty="0"/>
              <a:t>neloupané rýži, jíst syrovou zeleninu a ovoce</a:t>
            </a:r>
            <a:r>
              <a:rPr lang="cs-CZ" dirty="0"/>
              <a:t>. Ovoce (200 g denně) a zelenina (300 g denně) jsou hlavním zdrojem některých vitaminů, karotenoidů, minerálních látek a antioxidantů. </a:t>
            </a:r>
          </a:p>
          <a:p>
            <a:r>
              <a:rPr lang="cs-CZ" dirty="0"/>
              <a:t>9. Kvalitní bílkoviny: </a:t>
            </a:r>
            <a:r>
              <a:rPr lang="cs-CZ" b="1" dirty="0"/>
              <a:t>maso</a:t>
            </a:r>
            <a:r>
              <a:rPr lang="cs-CZ" dirty="0"/>
              <a:t> (drůbeží, libové vepřové) a </a:t>
            </a:r>
            <a:r>
              <a:rPr lang="cs-CZ" b="1" dirty="0"/>
              <a:t>vejce</a:t>
            </a:r>
            <a:r>
              <a:rPr lang="cs-CZ" dirty="0"/>
              <a:t> (oboje asi 3x týdně), </a:t>
            </a:r>
            <a:r>
              <a:rPr lang="cs-CZ" b="1" dirty="0"/>
              <a:t>mléko</a:t>
            </a:r>
            <a:r>
              <a:rPr lang="cs-CZ" dirty="0"/>
              <a:t> a mléčné výrobky (denně tři porce), </a:t>
            </a:r>
            <a:r>
              <a:rPr lang="cs-CZ" b="1" dirty="0"/>
              <a:t>luštěniny,</a:t>
            </a:r>
            <a:r>
              <a:rPr lang="cs-CZ" dirty="0"/>
              <a:t> včetně sóji. </a:t>
            </a:r>
          </a:p>
          <a:p>
            <a:r>
              <a:rPr lang="cs-CZ" dirty="0"/>
              <a:t>9. Pravidelné a časté pití tekutin, s věkem se snižuje pocit žízně. Denně vypít asi dva litry tekutin. (PET láhev)</a:t>
            </a:r>
          </a:p>
          <a:p>
            <a:r>
              <a:rPr lang="cs-CZ" dirty="0"/>
              <a:t>10. Polévky: vhodné lehké zeleninové nebo masové vývary. </a:t>
            </a:r>
          </a:p>
          <a:p>
            <a:r>
              <a:rPr lang="cs-CZ" dirty="0"/>
              <a:t>11. Potravní doplňky určené pro seniory. Nejčastěji Ca, vitamíny, vitaminu A, D a železa. </a:t>
            </a:r>
          </a:p>
          <a:p>
            <a:r>
              <a:rPr lang="cs-CZ" dirty="0"/>
              <a:t>12.Výživu člověka ve stáří ovlivňuje jeho fyzický i psychický stav a jeho ekonomická situace. Někdy je potřeba zajistit dostatečnou výživu těchto lidí pomocí příbuzných, sousedů, známých, eventuálně prostřednictvím pečovatelské služby, domu s pečovatelskou službou, domovu seniorů, agentur domácí péče atd.</a:t>
            </a:r>
          </a:p>
          <a:p>
            <a:endParaRPr lang="cs-CZ" dirty="0"/>
          </a:p>
        </p:txBody>
      </p:sp>
    </p:spTree>
    <p:extLst>
      <p:ext uri="{BB962C8B-B14F-4D97-AF65-F5344CB8AC3E}">
        <p14:creationId xmlns:p14="http://schemas.microsoft.com/office/powerpoint/2010/main" val="2353152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30E869-62A4-47FD-A272-4B89C145C37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87B76EE-A1BF-48DD-8065-5D6293D04BC4}"/>
              </a:ext>
            </a:extLst>
          </p:cNvPr>
          <p:cNvSpPr>
            <a:spLocks noGrp="1"/>
          </p:cNvSpPr>
          <p:nvPr>
            <p:ph idx="1"/>
          </p:nvPr>
        </p:nvSpPr>
        <p:spPr/>
        <p:txBody>
          <a:bodyPr/>
          <a:lstStyle/>
          <a:p>
            <a:r>
              <a:rPr lang="cs-CZ" dirty="0">
                <a:solidFill>
                  <a:srgbClr val="0070C0"/>
                </a:solidFill>
              </a:rPr>
              <a:t>Navrhněte jídelníček na 1 den pro seniora/ku ve věku 75 let</a:t>
            </a:r>
          </a:p>
        </p:txBody>
      </p:sp>
    </p:spTree>
    <p:extLst>
      <p:ext uri="{BB962C8B-B14F-4D97-AF65-F5344CB8AC3E}">
        <p14:creationId xmlns:p14="http://schemas.microsoft.com/office/powerpoint/2010/main" val="31366565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6B238-777D-49D4-831E-36E975DDCCAB}"/>
              </a:ext>
            </a:extLst>
          </p:cNvPr>
          <p:cNvSpPr>
            <a:spLocks noGrp="1"/>
          </p:cNvSpPr>
          <p:nvPr>
            <p:ph type="title"/>
          </p:nvPr>
        </p:nvSpPr>
        <p:spPr>
          <a:xfrm>
            <a:off x="821871" y="152853"/>
            <a:ext cx="4093029" cy="1325563"/>
          </a:xfrm>
        </p:spPr>
        <p:txBody>
          <a:bodyPr/>
          <a:lstStyle/>
          <a:p>
            <a:r>
              <a:rPr lang="cs-CZ" b="1" dirty="0"/>
              <a:t>Výživa pracujících</a:t>
            </a:r>
            <a:br>
              <a:rPr lang="cs-CZ" dirty="0"/>
            </a:br>
            <a:endParaRPr lang="cs-CZ" dirty="0"/>
          </a:p>
        </p:txBody>
      </p:sp>
      <p:sp>
        <p:nvSpPr>
          <p:cNvPr id="3" name="Zástupný symbol pro obsah 2">
            <a:extLst>
              <a:ext uri="{FF2B5EF4-FFF2-40B4-BE49-F238E27FC236}">
                <a16:creationId xmlns:a16="http://schemas.microsoft.com/office/drawing/2014/main" id="{E44823EC-9932-45AF-B479-6DB0531A0E2F}"/>
              </a:ext>
            </a:extLst>
          </p:cNvPr>
          <p:cNvSpPr>
            <a:spLocks noGrp="1"/>
          </p:cNvSpPr>
          <p:nvPr>
            <p:ph idx="1"/>
          </p:nvPr>
        </p:nvSpPr>
        <p:spPr>
          <a:xfrm>
            <a:off x="0" y="824594"/>
            <a:ext cx="12295413" cy="5959664"/>
          </a:xfrm>
        </p:spPr>
        <p:txBody>
          <a:bodyPr>
            <a:normAutofit fontScale="32500" lnSpcReduction="20000"/>
          </a:bodyPr>
          <a:lstStyle/>
          <a:p>
            <a:pPr marL="0" indent="0">
              <a:buNone/>
            </a:pPr>
            <a:r>
              <a:rPr lang="cs-CZ" sz="3400" dirty="0"/>
              <a:t>V současné době má většina dospělých sedavé zaměstnání s poměrně omezeným pohybem a výdejem mechanické energie. Potřebují tedy také přijímat daleko méně energie než osoby tělesně pracující.</a:t>
            </a:r>
          </a:p>
          <a:p>
            <a:pPr marL="0" indent="0">
              <a:buNone/>
            </a:pPr>
            <a:r>
              <a:rPr lang="cs-CZ" sz="3700" b="1" dirty="0"/>
              <a:t>Výživa duševně pracujících a dalších osob se sedavým zaměstnáním</a:t>
            </a:r>
            <a:endParaRPr lang="cs-CZ" sz="3700" dirty="0"/>
          </a:p>
          <a:p>
            <a:r>
              <a:rPr lang="cs-CZ" sz="3700" b="1" dirty="0"/>
              <a:t>více vlákniny </a:t>
            </a:r>
            <a:r>
              <a:rPr lang="cs-CZ" sz="3700" dirty="0"/>
              <a:t>- podporuje střevní peristaltiku, snižuje příjem energie, tuků a cholesterolu, lehce stravitelné pokrmy, častěji menší množství, dostatek bílkovin, více vitaminu skupiny B, které podporují duševní činnost, dále vitamin A </a:t>
            </a:r>
            <a:r>
              <a:rPr lang="cs-CZ" sz="3700" dirty="0" err="1"/>
              <a:t>a</a:t>
            </a:r>
            <a:r>
              <a:rPr lang="cs-CZ" sz="3700" dirty="0"/>
              <a:t> C. Pro duševní činnost je významný rovněž dostatečný příjem </a:t>
            </a:r>
            <a:r>
              <a:rPr lang="cs-CZ" sz="3700" dirty="0" err="1"/>
              <a:t>Fe</a:t>
            </a:r>
            <a:r>
              <a:rPr lang="cs-CZ" sz="3700" dirty="0"/>
              <a:t>. Lze doporučit mírný příjem povzbuzujících nápojů obsahujících kofein.</a:t>
            </a:r>
          </a:p>
          <a:p>
            <a:pPr marL="0" indent="0">
              <a:buNone/>
            </a:pPr>
            <a:r>
              <a:rPr lang="cs-CZ" sz="3700" b="1" dirty="0"/>
              <a:t>Výživa těžce tělesně pracujících</a:t>
            </a:r>
            <a:endParaRPr lang="cs-CZ" sz="3700" dirty="0"/>
          </a:p>
          <a:p>
            <a:r>
              <a:rPr lang="cs-CZ" sz="3700" dirty="0"/>
              <a:t>více energie – zvýšený podíl tuků ve stravě. Těžce pracujícím nadměrná konzumace tuku nevadí. Těžce pracující musí mít dobře vyvinuté svaly, a proto je třeba, aby přijímali dostatečné množství </a:t>
            </a:r>
            <a:r>
              <a:rPr lang="cs-CZ" sz="3700" b="1" dirty="0"/>
              <a:t>bílkovin</a:t>
            </a:r>
            <a:r>
              <a:rPr lang="cs-CZ" sz="3700" dirty="0"/>
              <a:t>, které slouží k výstavbě svaloviny. Dostatek </a:t>
            </a:r>
            <a:r>
              <a:rPr lang="cs-CZ" sz="3700" b="1" dirty="0"/>
              <a:t>vitaminů</a:t>
            </a:r>
            <a:r>
              <a:rPr lang="cs-CZ" sz="3700" dirty="0"/>
              <a:t> </a:t>
            </a:r>
            <a:r>
              <a:rPr lang="cs-CZ" sz="3700" b="1" dirty="0"/>
              <a:t>komplexů B</a:t>
            </a:r>
            <a:r>
              <a:rPr lang="cs-CZ" sz="3700" dirty="0"/>
              <a:t> zajistí větší reaktivitu, čímž lze zabránit nehodám. Těžce pracující se více potí, proto potřebují přijímat větší množství </a:t>
            </a:r>
            <a:r>
              <a:rPr lang="cs-CZ" sz="3700" b="1" dirty="0"/>
              <a:t>vody,</a:t>
            </a:r>
            <a:r>
              <a:rPr lang="cs-CZ" sz="3700" dirty="0"/>
              <a:t> dále potřebují </a:t>
            </a:r>
            <a:r>
              <a:rPr lang="cs-CZ" sz="3700" b="1" dirty="0"/>
              <a:t>větší množství stravy</a:t>
            </a:r>
            <a:r>
              <a:rPr lang="cs-CZ" sz="3700" dirty="0"/>
              <a:t>, která by se v delších časových intervalech měla podávat v takovém množství, aby pokryla denní potřebnou dávku. Doporučuje se přijímat menší množství jídla, ale častěji, </a:t>
            </a:r>
            <a:r>
              <a:rPr lang="cs-CZ" sz="3700" b="1" dirty="0"/>
              <a:t>vhodné jsou svačiny mezi hlavními jídly</a:t>
            </a:r>
            <a:r>
              <a:rPr lang="cs-CZ" sz="3700" dirty="0"/>
              <a:t>. </a:t>
            </a:r>
          </a:p>
          <a:p>
            <a:pPr marL="0" indent="0">
              <a:buNone/>
            </a:pPr>
            <a:r>
              <a:rPr lang="cs-CZ" sz="3700" b="1" dirty="0"/>
              <a:t>Výživa pracujících v chladu</a:t>
            </a:r>
            <a:endParaRPr lang="cs-CZ" sz="3700" dirty="0"/>
          </a:p>
          <a:p>
            <a:r>
              <a:rPr lang="cs-CZ" sz="3700" dirty="0"/>
              <a:t>Lidé, kteří pracují v chladu, mají větší ztráty tepla, proto musí přijímat více energie, než odpovídá vydávané mechanické práci. Energie se může dodávat jako tuk. Větší přísun vitaminu C má zabránit infekci při přechlazení. Potřebný je vitamin A, který pomáhá při vidění. Vitaminy skupiny B zlepšují reaktivitu i v chladném prostředí. Doporučuje se podávat horké nápoje častěji a v menších porcích.</a:t>
            </a:r>
          </a:p>
          <a:p>
            <a:pPr marL="0" indent="0">
              <a:buNone/>
            </a:pPr>
            <a:r>
              <a:rPr lang="cs-CZ" sz="3700" b="1" dirty="0"/>
              <a:t>Výživa pracujících v horkých provozech</a:t>
            </a:r>
            <a:endParaRPr lang="cs-CZ" sz="3700" dirty="0"/>
          </a:p>
          <a:p>
            <a:r>
              <a:rPr lang="cs-CZ" sz="3700" dirty="0"/>
              <a:t>Pracující v horkých provozech potřebují méně energie, protože mají menší tepelné ztráty. Znamená to dávat méně tuku a více nízkoenergetických příkrmů. Více se potí a mají tedy větší ztráty vody, proto se doporučuje požívat více vody, nejlépe po malých dávkách a často. S potem se z těla odvádí nejen voda, ale i určité množství solí. Tyto ztráty je třeba nahrazovat. Nejvhodnější metodou je podávat místo vody tzv. iontové nápoje, které obsahují přísadu různých solí a glukózy v množství potřebné, k úhradě ztrát pocením a zvýšeným energetickým výdejem, nebo různé minerální vody. Pracující v horku mají požívat více vitaminů komplexu B. Při přechodu z horka do chladného prostředí je nebezpečí infekce z nachlazení, proto je dobré zvýšit příjem vitaminu C. Při dlouhodobé práci v horku se ztrácí chuť k jídlu, proto se pokrmy pro pracující v těchto podmínkách mají dochucovat kořením nebo solí, aby zvýšily chuť k jídlu.</a:t>
            </a:r>
          </a:p>
          <a:p>
            <a:pPr marL="0" indent="0">
              <a:buNone/>
            </a:pPr>
            <a:r>
              <a:rPr lang="cs-CZ" sz="3700" b="1" dirty="0"/>
              <a:t>Výživa pracujících s jedy</a:t>
            </a:r>
            <a:endParaRPr lang="cs-CZ" sz="3700" dirty="0"/>
          </a:p>
          <a:p>
            <a:r>
              <a:rPr lang="cs-CZ" sz="3700" dirty="0"/>
              <a:t>Lidé, kteří pracují s jedy, vyžadují zpravidla zvláštní výživu. Měla by se přizpůsobit druhu jedu. Tradičně doporučované mléko je vhodné zvláště pro pracující s toxickými kovy. Výhodou mléka je, že dodává nejen plnohodnotné bílkoviny, ale i vápník a síru, která působí jako protijed, tím, že váže toxické těžké kovy do nevyužitelných nebo špatně využitelných komplexů. Doporučuje se, aby pracující s jedy požívali méně tuků, které mohou zvyšovat vstřebávání některých toxických látek, více sacharidů, dále různé minerální látky a zvláště železo. Pro celkové zvýšení odolnosti se doporučuje vyšší příjem vitaminu C. Vhodné je podávat více vody, aby se urychlilo vyplavování toxických látek z těla. Výživu je lépe přizpůsobit danému jedu na základě porady se specialistou zaměřeným na nutriční toxikologii.</a:t>
            </a:r>
          </a:p>
          <a:p>
            <a:pPr marL="0" indent="0">
              <a:buNone/>
            </a:pPr>
            <a:r>
              <a:rPr lang="cs-CZ" sz="3700" b="1" dirty="0"/>
              <a:t>Výživa pracujících se zářením</a:t>
            </a:r>
            <a:endParaRPr lang="cs-CZ" sz="3700" dirty="0"/>
          </a:p>
          <a:p>
            <a:r>
              <a:rPr lang="cs-CZ" sz="3700" dirty="0"/>
              <a:t>Radioaktivní záření je při chronickém působení nebezpečné a při malých dávkách, protože urychluje tvorbu volných radikálů a také rozklad některých biologicky účinných nezbytných látek. Obecně se doporučuje podávání plnohodnotných bílkovin, hlavně mléka a masa. Z vitaminů skupiny B se má zvýšit příjem pyridoxinu. Důležitý je také vápník, přítomný v mléce. Příjem železa se má kombinovat s vitaminy skupiny B. Dobrou ochranou před účinky radioaktivního záření je přítomnost sirných látek, z nichž opět hlavně přicházejí v úvahu sirné aminokyseliny plnohodnotných bílkovin. Doporučuje se častěji podávání většího množství vody, aby se vyplavovaly škodlivé látky z těla. </a:t>
            </a:r>
          </a:p>
          <a:p>
            <a:pPr marL="0" indent="0">
              <a:buNone/>
            </a:pPr>
            <a:endParaRPr lang="cs-CZ" sz="3400" dirty="0"/>
          </a:p>
          <a:p>
            <a:endParaRPr lang="cs-CZ" dirty="0"/>
          </a:p>
        </p:txBody>
      </p:sp>
    </p:spTree>
    <p:extLst>
      <p:ext uri="{BB962C8B-B14F-4D97-AF65-F5344CB8AC3E}">
        <p14:creationId xmlns:p14="http://schemas.microsoft.com/office/powerpoint/2010/main" val="944143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9ED524-6370-4B98-AC67-E029DB7C7D3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02C6CFF-52E8-4D12-B335-0D32F2D52078}"/>
              </a:ext>
            </a:extLst>
          </p:cNvPr>
          <p:cNvSpPr>
            <a:spLocks noGrp="1"/>
          </p:cNvSpPr>
          <p:nvPr>
            <p:ph idx="1"/>
          </p:nvPr>
        </p:nvSpPr>
        <p:spPr/>
        <p:txBody>
          <a:bodyPr/>
          <a:lstStyle/>
          <a:p>
            <a:r>
              <a:rPr lang="cs-CZ" dirty="0">
                <a:solidFill>
                  <a:srgbClr val="0070C0"/>
                </a:solidFill>
              </a:rPr>
              <a:t>Navrhněte zásady výživy na letáček pro pracující  horkých provozech</a:t>
            </a:r>
          </a:p>
        </p:txBody>
      </p:sp>
    </p:spTree>
    <p:extLst>
      <p:ext uri="{BB962C8B-B14F-4D97-AF65-F5344CB8AC3E}">
        <p14:creationId xmlns:p14="http://schemas.microsoft.com/office/powerpoint/2010/main" val="20241546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A5E72-A1CD-4629-A543-C95B6281E228}"/>
              </a:ext>
            </a:extLst>
          </p:cNvPr>
          <p:cNvSpPr>
            <a:spLocks noGrp="1"/>
          </p:cNvSpPr>
          <p:nvPr>
            <p:ph type="title"/>
          </p:nvPr>
        </p:nvSpPr>
        <p:spPr>
          <a:xfrm>
            <a:off x="179613" y="0"/>
            <a:ext cx="4599214" cy="1325563"/>
          </a:xfrm>
        </p:spPr>
        <p:txBody>
          <a:bodyPr/>
          <a:lstStyle/>
          <a:p>
            <a:r>
              <a:rPr lang="cs-CZ" dirty="0"/>
              <a:t>Enterální výživa</a:t>
            </a:r>
          </a:p>
        </p:txBody>
      </p:sp>
      <p:sp>
        <p:nvSpPr>
          <p:cNvPr id="3" name="Zástupný symbol pro obsah 2">
            <a:extLst>
              <a:ext uri="{FF2B5EF4-FFF2-40B4-BE49-F238E27FC236}">
                <a16:creationId xmlns:a16="http://schemas.microsoft.com/office/drawing/2014/main" id="{9A706748-31CF-4D1B-9506-7DC3422D3AFC}"/>
              </a:ext>
            </a:extLst>
          </p:cNvPr>
          <p:cNvSpPr>
            <a:spLocks noGrp="1"/>
          </p:cNvSpPr>
          <p:nvPr>
            <p:ph idx="1"/>
          </p:nvPr>
        </p:nvSpPr>
        <p:spPr>
          <a:xfrm>
            <a:off x="179613" y="898702"/>
            <a:ext cx="11952515" cy="5755191"/>
          </a:xfrm>
        </p:spPr>
        <p:txBody>
          <a:bodyPr>
            <a:normAutofit fontScale="70000" lnSpcReduction="20000"/>
          </a:bodyPr>
          <a:lstStyle/>
          <a:p>
            <a:r>
              <a:rPr lang="cs-CZ" dirty="0"/>
              <a:t>komerčně vyráběné,  jejich sortiment zohledňuje různé potřeby z hlediska choroby pacienta. </a:t>
            </a:r>
          </a:p>
          <a:p>
            <a:r>
              <a:rPr lang="cs-CZ" dirty="0"/>
              <a:t>Tyto přípravky musí mít vhodnou osmolalitu, </a:t>
            </a:r>
            <a:r>
              <a:rPr lang="cs-CZ" b="1" dirty="0"/>
              <a:t>definované </a:t>
            </a:r>
            <a:r>
              <a:rPr lang="cs-CZ" dirty="0"/>
              <a:t>nutriční nebo chemické složení bílkovin, aminokyselin, cukrů, vitaminů, minerálů, stopových prvků a musí splňovat přísné mikrobiologické požadavky. </a:t>
            </a:r>
          </a:p>
          <a:p>
            <a:r>
              <a:rPr lang="cs-CZ" dirty="0"/>
              <a:t>Množství energie v přípravcích pro enterální výživu v </a:t>
            </a:r>
            <a:r>
              <a:rPr lang="cs-CZ" b="1" dirty="0"/>
              <a:t>1 ml se pohybuje od 0,75 kcal do 2 kcal/ml. </a:t>
            </a:r>
          </a:p>
          <a:p>
            <a:endParaRPr lang="cs-CZ" dirty="0"/>
          </a:p>
          <a:p>
            <a:r>
              <a:rPr lang="cs-CZ" b="1" dirty="0" err="1"/>
              <a:t>Hypokalorická</a:t>
            </a:r>
            <a:r>
              <a:rPr lang="cs-CZ" b="1" dirty="0"/>
              <a:t> výživa       (1 ml od 0,75 kcal)   </a:t>
            </a:r>
            <a:endParaRPr lang="cs-CZ" dirty="0"/>
          </a:p>
          <a:p>
            <a:r>
              <a:rPr lang="cs-CZ" b="1" dirty="0"/>
              <a:t>Izokalorická výživa           (1 ml = 1 kcal)</a:t>
            </a:r>
            <a:endParaRPr lang="cs-CZ" dirty="0"/>
          </a:p>
          <a:p>
            <a:r>
              <a:rPr lang="cs-CZ" b="1" dirty="0" err="1"/>
              <a:t>Hyperkalorická</a:t>
            </a:r>
            <a:r>
              <a:rPr lang="cs-CZ" b="1" dirty="0"/>
              <a:t> výživa     (1 ml = 1,5-2 kcal)</a:t>
            </a:r>
            <a:endParaRPr lang="cs-CZ" dirty="0"/>
          </a:p>
          <a:p>
            <a:pPr marL="0" indent="0">
              <a:buNone/>
            </a:pPr>
            <a:endParaRPr lang="cs-CZ" dirty="0"/>
          </a:p>
          <a:p>
            <a:r>
              <a:rPr lang="cs-CZ" dirty="0" err="1"/>
              <a:t>Hypokalorické</a:t>
            </a:r>
            <a:r>
              <a:rPr lang="cs-CZ" dirty="0"/>
              <a:t> přípravky jsou vhodné pro diabetiky. </a:t>
            </a:r>
          </a:p>
          <a:p>
            <a:r>
              <a:rPr lang="cs-CZ" dirty="0"/>
              <a:t>Izokalorické mají význam především pro </a:t>
            </a:r>
            <a:r>
              <a:rPr lang="cs-CZ" dirty="0" err="1"/>
              <a:t>sondové</a:t>
            </a:r>
            <a:r>
              <a:rPr lang="cs-CZ" dirty="0"/>
              <a:t> podání. </a:t>
            </a:r>
          </a:p>
          <a:p>
            <a:r>
              <a:rPr lang="cs-CZ" dirty="0" err="1"/>
              <a:t>Hyperkalorické</a:t>
            </a:r>
            <a:r>
              <a:rPr lang="cs-CZ" dirty="0"/>
              <a:t> přípravky jsou vodné pro </a:t>
            </a:r>
            <a:r>
              <a:rPr lang="cs-CZ" dirty="0" err="1"/>
              <a:t>sipping</a:t>
            </a:r>
            <a:r>
              <a:rPr lang="cs-CZ" dirty="0"/>
              <a:t> a u kardiaků nebo pacientů s renální insuficiencí, kde pomáhají omezit přívod dodávaných tekutin. </a:t>
            </a:r>
          </a:p>
          <a:p>
            <a:r>
              <a:rPr lang="cs-CZ" dirty="0"/>
              <a:t>V současné době je k dispozici řada enterálních přípravků: s energetickou hustotou 0,75–2 kcal/ml, bez/s vlákninou, se zvýšeným obsahem proteinů, obohacené o </a:t>
            </a:r>
            <a:r>
              <a:rPr lang="el-GR" dirty="0"/>
              <a:t>ω</a:t>
            </a:r>
            <a:r>
              <a:rPr lang="cs-CZ" dirty="0"/>
              <a:t>3 mastné kyseliny, </a:t>
            </a:r>
            <a:r>
              <a:rPr lang="cs-CZ" dirty="0" err="1"/>
              <a:t>glutamin</a:t>
            </a:r>
            <a:r>
              <a:rPr lang="cs-CZ" dirty="0"/>
              <a:t>, arginin. </a:t>
            </a:r>
          </a:p>
          <a:p>
            <a:r>
              <a:rPr lang="cs-CZ" dirty="0"/>
              <a:t>Některé jsou orgánově specifické například určené pro pacienty s renálním a jaterním selháním.  </a:t>
            </a:r>
          </a:p>
          <a:p>
            <a:r>
              <a:rPr lang="cs-CZ" dirty="0"/>
              <a:t>Enterální přípravky můžeme rozdělit do dvou základních skupin na polymerní </a:t>
            </a:r>
            <a:br>
              <a:rPr lang="cs-CZ" dirty="0"/>
            </a:br>
            <a:r>
              <a:rPr lang="cs-CZ" dirty="0"/>
              <a:t>a oligomerní. </a:t>
            </a:r>
          </a:p>
          <a:p>
            <a:endParaRPr lang="cs-CZ" dirty="0"/>
          </a:p>
        </p:txBody>
      </p:sp>
      <p:pic>
        <p:nvPicPr>
          <p:cNvPr id="7" name="Obrázek 6">
            <a:extLst>
              <a:ext uri="{FF2B5EF4-FFF2-40B4-BE49-F238E27FC236}">
                <a16:creationId xmlns:a16="http://schemas.microsoft.com/office/drawing/2014/main" id="{0FCEDA15-0FC5-4BCF-8CB5-C1872442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575" y="2168432"/>
            <a:ext cx="971877" cy="2263034"/>
          </a:xfrm>
          <a:prstGeom prst="rect">
            <a:avLst/>
          </a:prstGeom>
        </p:spPr>
      </p:pic>
      <p:pic>
        <p:nvPicPr>
          <p:cNvPr id="9" name="Obrázek 8">
            <a:extLst>
              <a:ext uri="{FF2B5EF4-FFF2-40B4-BE49-F238E27FC236}">
                <a16:creationId xmlns:a16="http://schemas.microsoft.com/office/drawing/2014/main" id="{F9EFA18E-C10A-495E-9039-9DC5453B3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527" y="2067388"/>
            <a:ext cx="1714876" cy="2263033"/>
          </a:xfrm>
          <a:prstGeom prst="rect">
            <a:avLst/>
          </a:prstGeom>
        </p:spPr>
      </p:pic>
      <p:pic>
        <p:nvPicPr>
          <p:cNvPr id="11" name="Obrázek 10">
            <a:extLst>
              <a:ext uri="{FF2B5EF4-FFF2-40B4-BE49-F238E27FC236}">
                <a16:creationId xmlns:a16="http://schemas.microsoft.com/office/drawing/2014/main" id="{06D276AD-5468-4EE0-8FC3-F7935977B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457" y="2266364"/>
            <a:ext cx="1565134" cy="2165102"/>
          </a:xfrm>
          <a:prstGeom prst="rect">
            <a:avLst/>
          </a:prstGeom>
        </p:spPr>
      </p:pic>
    </p:spTree>
    <p:extLst>
      <p:ext uri="{BB962C8B-B14F-4D97-AF65-F5344CB8AC3E}">
        <p14:creationId xmlns:p14="http://schemas.microsoft.com/office/powerpoint/2010/main" val="1208038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88FC0-00F6-4421-9CDF-2E949C12E4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9C56118-19F3-4A12-A5C2-AB753FBA7019}"/>
              </a:ext>
            </a:extLst>
          </p:cNvPr>
          <p:cNvSpPr>
            <a:spLocks noGrp="1"/>
          </p:cNvSpPr>
          <p:nvPr>
            <p:ph idx="1"/>
          </p:nvPr>
        </p:nvSpPr>
        <p:spPr/>
        <p:txBody>
          <a:bodyPr/>
          <a:lstStyle/>
          <a:p>
            <a:r>
              <a:rPr lang="cs-CZ" dirty="0">
                <a:solidFill>
                  <a:srgbClr val="0070C0"/>
                </a:solidFill>
              </a:rPr>
              <a:t>Pro koho jsou vhodné </a:t>
            </a:r>
            <a:r>
              <a:rPr lang="cs-CZ" dirty="0" err="1">
                <a:solidFill>
                  <a:srgbClr val="0070C0"/>
                </a:solidFill>
              </a:rPr>
              <a:t>hyperkalorické</a:t>
            </a:r>
            <a:r>
              <a:rPr lang="cs-CZ" dirty="0">
                <a:solidFill>
                  <a:srgbClr val="0070C0"/>
                </a:solidFill>
              </a:rPr>
              <a:t> přípravky a proč? </a:t>
            </a:r>
          </a:p>
        </p:txBody>
      </p:sp>
    </p:spTree>
    <p:extLst>
      <p:ext uri="{BB962C8B-B14F-4D97-AF65-F5344CB8AC3E}">
        <p14:creationId xmlns:p14="http://schemas.microsoft.com/office/powerpoint/2010/main" val="12147363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1B9D412-4C7B-4AA0-B363-1A9960585BC5}"/>
              </a:ext>
            </a:extLst>
          </p:cNvPr>
          <p:cNvSpPr>
            <a:spLocks noGrp="1"/>
          </p:cNvSpPr>
          <p:nvPr>
            <p:ph idx="1"/>
          </p:nvPr>
        </p:nvSpPr>
        <p:spPr>
          <a:xfrm>
            <a:off x="244929" y="0"/>
            <a:ext cx="11332028" cy="6857999"/>
          </a:xfrm>
        </p:spPr>
        <p:txBody>
          <a:bodyPr>
            <a:normAutofit fontScale="55000" lnSpcReduction="20000"/>
          </a:bodyPr>
          <a:lstStyle/>
          <a:p>
            <a:pPr marL="0" indent="0">
              <a:buNone/>
            </a:pPr>
            <a:r>
              <a:rPr lang="cs-CZ" sz="5100" b="1" dirty="0"/>
              <a:t>1. Polymerní výživa </a:t>
            </a:r>
            <a:r>
              <a:rPr lang="cs-CZ" dirty="0"/>
              <a:t>je dieta o definovaném obsahu živin, která obsahuje polymery, </a:t>
            </a:r>
            <a:r>
              <a:rPr lang="cs-CZ" b="1" dirty="0"/>
              <a:t>intaktní bílkoviny, přírodní tuky a rostlinné oleje. </a:t>
            </a:r>
            <a:r>
              <a:rPr lang="cs-CZ" dirty="0"/>
              <a:t>Minerály, vitaminy a stopové prvky jsou obsaženy v dávkách odpovídajících denní potřebě při plné dávce enterální výživy. Polymerní přípravky obsahují velmi malé množství cholesterolu a jsou bezlepkové. Neobsahují laktózu. Přípravky můžou být standardní nebo vysokoenergetické, můžou obsahovat vlákninu. Tato výživa je částečně natrávená. Předpokladem pro její podávání je alespoň částečně zachovaná činnost gastrointestinálního traktu. Tuto výživu </a:t>
            </a:r>
            <a:r>
              <a:rPr lang="cs-CZ" b="1" dirty="0"/>
              <a:t>lze podávat do žaludku, ale i do duodena a jejuna</a:t>
            </a:r>
            <a:r>
              <a:rPr lang="cs-CZ" dirty="0"/>
              <a:t>, </a:t>
            </a:r>
          </a:p>
          <a:p>
            <a:r>
              <a:rPr lang="cs-CZ" dirty="0"/>
              <a:t>pokud je zajištěna sterilita těchto výrobků a pacient je dobře toleruje. </a:t>
            </a:r>
          </a:p>
          <a:p>
            <a:r>
              <a:rPr lang="cs-CZ" dirty="0"/>
              <a:t>Přípravky mají nízkou osmolalitu okolo </a:t>
            </a:r>
            <a:r>
              <a:rPr lang="cs-CZ" b="1" dirty="0"/>
              <a:t>300 </a:t>
            </a:r>
            <a:r>
              <a:rPr lang="cs-CZ" b="1" dirty="0" err="1"/>
              <a:t>mosmol</a:t>
            </a:r>
            <a:r>
              <a:rPr lang="cs-CZ" b="1" dirty="0"/>
              <a:t>/l </a:t>
            </a:r>
            <a:r>
              <a:rPr lang="cs-CZ" dirty="0"/>
              <a:t>a jejich využití je preferováno. </a:t>
            </a:r>
          </a:p>
          <a:p>
            <a:r>
              <a:rPr lang="cs-CZ" dirty="0"/>
              <a:t>Energetické zastoupení jednotlivých substrátů odpovídá požadovanému rozložení, obsah energie z tuků bývá 25-40 % a ze sacharidů mezi 40-60 % celkové energie přípravků, bílkoviny tvoří cca 15-20 % energetické hodnoty. Minerály, vitaminy a stopových prvků. </a:t>
            </a:r>
          </a:p>
          <a:p>
            <a:r>
              <a:rPr lang="cs-CZ" dirty="0"/>
              <a:t>Přípravky většinou </a:t>
            </a:r>
            <a:r>
              <a:rPr lang="cs-CZ" b="1" dirty="0"/>
              <a:t>izokalorické</a:t>
            </a:r>
            <a:r>
              <a:rPr lang="cs-CZ" dirty="0"/>
              <a:t>, 1 kcal/ v 1 ml přípravku. </a:t>
            </a:r>
          </a:p>
          <a:p>
            <a:r>
              <a:rPr lang="cs-CZ" dirty="0"/>
              <a:t>K dispozici i přípravky </a:t>
            </a:r>
            <a:r>
              <a:rPr lang="cs-CZ" b="1" dirty="0" err="1"/>
              <a:t>hyperkalorické</a:t>
            </a:r>
            <a:r>
              <a:rPr lang="cs-CZ" dirty="0"/>
              <a:t> s energetickou hustotou 1,5-2 kcal/ml, při nutnosti zvýšeného energetického příjmu a omezeného příjmu tekutin. </a:t>
            </a:r>
          </a:p>
          <a:p>
            <a:r>
              <a:rPr lang="cs-CZ" dirty="0"/>
              <a:t>Jiné přípravky bývají obohacené o bílkoviny (např. při léčbě těžké podvýživy, nemocní v katabolismů či při léčbě rozsáhlých ran) nebo o tuky (například při snížení tvorby oxidu uhličitého, při respiračních komplikacích). </a:t>
            </a:r>
          </a:p>
          <a:p>
            <a:r>
              <a:rPr lang="cs-CZ" b="1" dirty="0"/>
              <a:t>Přípravky pro </a:t>
            </a:r>
            <a:r>
              <a:rPr lang="cs-CZ" b="1" dirty="0" err="1"/>
              <a:t>sipping</a:t>
            </a:r>
            <a:r>
              <a:rPr lang="cs-CZ" dirty="0"/>
              <a:t> - polymerní přípravky, obvykle ochuceny, sladce nebo slaně, mohou být bez tuku i chuti.</a:t>
            </a:r>
          </a:p>
          <a:p>
            <a:endParaRPr lang="cs-CZ" dirty="0"/>
          </a:p>
          <a:p>
            <a:pPr marL="0" indent="0">
              <a:buNone/>
            </a:pPr>
            <a:r>
              <a:rPr lang="cs-CZ" sz="5100" b="1" dirty="0"/>
              <a:t>2. Oligomerní výživa </a:t>
            </a:r>
            <a:r>
              <a:rPr lang="cs-CZ" dirty="0"/>
              <a:t>je chemický definována dieta, která obsahuje </a:t>
            </a:r>
            <a:r>
              <a:rPr lang="cs-CZ" b="1" dirty="0"/>
              <a:t>částečně rozštěpené základní složky výživy </a:t>
            </a:r>
            <a:r>
              <a:rPr lang="cs-CZ" dirty="0"/>
              <a:t>– disacharidy nebo oligosacharidy, částečně hydrolyzované bílkoviny (kasein, syrovátka, vaječný bílek, </a:t>
            </a:r>
            <a:r>
              <a:rPr lang="cs-CZ" dirty="0" err="1"/>
              <a:t>sojový</a:t>
            </a:r>
            <a:r>
              <a:rPr lang="cs-CZ" dirty="0"/>
              <a:t> protein) a oleje s esenciálními mastnými kyselinami. </a:t>
            </a:r>
          </a:p>
          <a:p>
            <a:r>
              <a:rPr lang="cs-CZ" dirty="0"/>
              <a:t>indikována u zhoršené trávicí a resorpční funkce GIT. </a:t>
            </a:r>
          </a:p>
          <a:p>
            <a:r>
              <a:rPr lang="cs-CZ" dirty="0"/>
              <a:t>Nevýhodou je vyšší osmolalita </a:t>
            </a:r>
            <a:r>
              <a:rPr lang="cs-CZ" b="1" dirty="0"/>
              <a:t>500 </a:t>
            </a:r>
            <a:r>
              <a:rPr lang="cs-CZ" b="1" dirty="0" err="1"/>
              <a:t>mosmol</a:t>
            </a:r>
            <a:r>
              <a:rPr lang="cs-CZ" b="1" dirty="0"/>
              <a:t>/l - </a:t>
            </a:r>
            <a:r>
              <a:rPr lang="cs-CZ" dirty="0"/>
              <a:t>může vyvolávat osmotický průjem. </a:t>
            </a:r>
          </a:p>
          <a:p>
            <a:r>
              <a:rPr lang="cs-CZ" dirty="0"/>
              <a:t>Indikovány  v situacích, kdy polymerní přípravek není trávicím traktem tolerován.</a:t>
            </a:r>
          </a:p>
          <a:p>
            <a:r>
              <a:rPr lang="cs-CZ" dirty="0"/>
              <a:t>jsou nízkomolekulární, již rozštěpené a tudíž nevyžadující enzymy trávicí trubice. Jejich vstřebávání je tak zjednodušeno. </a:t>
            </a:r>
          </a:p>
          <a:p>
            <a:r>
              <a:rPr lang="cs-CZ" dirty="0"/>
              <a:t>Energeticky jsou v dávce 1 kcal/ml a obsah bílkovin bývá základní (40 g/1000 ml). Vzhledem k nepříjemným chuťovým a pachovým vlastnostem je lze použít pouze jako </a:t>
            </a:r>
            <a:r>
              <a:rPr lang="cs-CZ" b="1" dirty="0" err="1"/>
              <a:t>sondovou</a:t>
            </a:r>
            <a:r>
              <a:rPr lang="cs-CZ" b="1" dirty="0"/>
              <a:t> výživu</a:t>
            </a:r>
            <a:r>
              <a:rPr lang="cs-CZ" dirty="0"/>
              <a:t>, znemožňuje podání v rámci </a:t>
            </a:r>
            <a:r>
              <a:rPr lang="cs-CZ" dirty="0" err="1"/>
              <a:t>sippingu</a:t>
            </a:r>
            <a:r>
              <a:rPr lang="cs-CZ" dirty="0"/>
              <a:t>.</a:t>
            </a:r>
          </a:p>
          <a:p>
            <a:r>
              <a:rPr lang="cs-CZ" dirty="0"/>
              <a:t>Oligomerní enterální přípravky jsou nákladnější (cca 3× dražší než polymerní přípravky) a rezervovány pro pacienty s poruchou digesce a absorpce – malabsorpční stavy (dekompenzovaná </a:t>
            </a:r>
            <a:r>
              <a:rPr lang="cs-CZ" dirty="0" err="1"/>
              <a:t>celiakie</a:t>
            </a:r>
            <a:r>
              <a:rPr lang="cs-CZ" dirty="0"/>
              <a:t>, některé případy Crohnovy nemoci, syndrom krátkého střeva). Energeticky jsou bilancovány v dávce 1 kcal/ml a obsah bílkovin bývá základní (40 g/1000 ml). Oligomerní přípravky se nepoužívají příliš často.</a:t>
            </a:r>
          </a:p>
          <a:p>
            <a:endParaRPr lang="cs-CZ" dirty="0"/>
          </a:p>
        </p:txBody>
      </p:sp>
    </p:spTree>
    <p:extLst>
      <p:ext uri="{BB962C8B-B14F-4D97-AF65-F5344CB8AC3E}">
        <p14:creationId xmlns:p14="http://schemas.microsoft.com/office/powerpoint/2010/main" val="3801202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050B-2A23-4B36-9599-4A5C773FFA5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46376A8-6789-44F1-81C9-201C3978E942}"/>
              </a:ext>
            </a:extLst>
          </p:cNvPr>
          <p:cNvSpPr>
            <a:spLocks noGrp="1"/>
          </p:cNvSpPr>
          <p:nvPr>
            <p:ph idx="1"/>
          </p:nvPr>
        </p:nvSpPr>
        <p:spPr/>
        <p:txBody>
          <a:bodyPr/>
          <a:lstStyle/>
          <a:p>
            <a:r>
              <a:rPr lang="cs-CZ" dirty="0">
                <a:solidFill>
                  <a:srgbClr val="0070C0"/>
                </a:solidFill>
              </a:rPr>
              <a:t>Jaký je rozdíl mezi polymerní a oligomerní výživou?</a:t>
            </a:r>
          </a:p>
        </p:txBody>
      </p:sp>
    </p:spTree>
    <p:extLst>
      <p:ext uri="{BB962C8B-B14F-4D97-AF65-F5344CB8AC3E}">
        <p14:creationId xmlns:p14="http://schemas.microsoft.com/office/powerpoint/2010/main" val="2196714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FE010-3F18-4A19-A1F8-6E0F71887ACC}"/>
              </a:ext>
            </a:extLst>
          </p:cNvPr>
          <p:cNvSpPr>
            <a:spLocks noGrp="1"/>
          </p:cNvSpPr>
          <p:nvPr>
            <p:ph type="title"/>
          </p:nvPr>
        </p:nvSpPr>
        <p:spPr>
          <a:xfrm>
            <a:off x="0" y="168501"/>
            <a:ext cx="5725886" cy="1325563"/>
          </a:xfrm>
        </p:spPr>
        <p:txBody>
          <a:bodyPr/>
          <a:lstStyle/>
          <a:p>
            <a:r>
              <a:rPr lang="cs-CZ" dirty="0"/>
              <a:t>Enterální výživa speciální</a:t>
            </a:r>
          </a:p>
        </p:txBody>
      </p:sp>
      <p:sp>
        <p:nvSpPr>
          <p:cNvPr id="3" name="Zástupný symbol pro obsah 2">
            <a:extLst>
              <a:ext uri="{FF2B5EF4-FFF2-40B4-BE49-F238E27FC236}">
                <a16:creationId xmlns:a16="http://schemas.microsoft.com/office/drawing/2014/main" id="{05B58846-3FFA-4331-A16C-F27D5D2503AC}"/>
              </a:ext>
            </a:extLst>
          </p:cNvPr>
          <p:cNvSpPr>
            <a:spLocks noGrp="1"/>
          </p:cNvSpPr>
          <p:nvPr>
            <p:ph idx="1"/>
          </p:nvPr>
        </p:nvSpPr>
        <p:spPr>
          <a:xfrm>
            <a:off x="0" y="1494064"/>
            <a:ext cx="12287250" cy="5363935"/>
          </a:xfrm>
        </p:spPr>
        <p:txBody>
          <a:bodyPr>
            <a:normAutofit fontScale="92500"/>
          </a:bodyPr>
          <a:lstStyle/>
          <a:p>
            <a:r>
              <a:rPr lang="cs-CZ" dirty="0"/>
              <a:t>modifikace polymerních enterálních přípravků</a:t>
            </a:r>
          </a:p>
          <a:p>
            <a:r>
              <a:rPr lang="cs-CZ" b="1" dirty="0"/>
              <a:t>1. Přípravky pro diabetiky: snížený obsah cukru a tuků a většinou i bílkovin</a:t>
            </a:r>
            <a:r>
              <a:rPr lang="cs-CZ" dirty="0"/>
              <a:t>. </a:t>
            </a:r>
          </a:p>
          <a:p>
            <a:pPr lvl="1"/>
            <a:r>
              <a:rPr lang="cs-CZ" dirty="0"/>
              <a:t>nevhodné pro DM 1. typu s malnutricí </a:t>
            </a:r>
          </a:p>
          <a:p>
            <a:pPr lvl="1"/>
            <a:r>
              <a:rPr lang="cs-CZ" dirty="0"/>
              <a:t>u DM 2. typu </a:t>
            </a:r>
            <a:r>
              <a:rPr lang="cs-CZ" b="1" dirty="0"/>
              <a:t>vhodné pouze u stabilizovaných nemocných, bez zánětu, lze využít k redukci váhy. </a:t>
            </a:r>
          </a:p>
          <a:p>
            <a:pPr lvl="1"/>
            <a:r>
              <a:rPr lang="cs-CZ" dirty="0"/>
              <a:t>Pro ostatní DM s výhodou použít přípravky obohacené o bílkoviny, nebo zvolit nižší dávku obvyklého polymerního přípravku s doplňkem bílkovin (</a:t>
            </a:r>
            <a:r>
              <a:rPr lang="cs-CZ" dirty="0" err="1"/>
              <a:t>Protifar</a:t>
            </a:r>
            <a:r>
              <a:rPr lang="cs-CZ" dirty="0"/>
              <a:t>), vitaminů a stopových prvků. Méně finančně náročné.</a:t>
            </a:r>
          </a:p>
          <a:p>
            <a:r>
              <a:rPr lang="cs-CZ" b="1" dirty="0"/>
              <a:t>2. </a:t>
            </a:r>
            <a:r>
              <a:rPr lang="cs-CZ" b="1" dirty="0" err="1"/>
              <a:t>Imunomodulační</a:t>
            </a:r>
            <a:r>
              <a:rPr lang="cs-CZ" b="1" dirty="0"/>
              <a:t> výživa </a:t>
            </a:r>
          </a:p>
          <a:p>
            <a:pPr lvl="1"/>
            <a:r>
              <a:rPr lang="cs-CZ" dirty="0"/>
              <a:t>obsahuje zvýšený obsah </a:t>
            </a:r>
            <a:r>
              <a:rPr lang="el-GR" dirty="0"/>
              <a:t>ω</a:t>
            </a:r>
            <a:r>
              <a:rPr lang="cs-CZ" dirty="0"/>
              <a:t>3 mastných kyselin, </a:t>
            </a:r>
            <a:r>
              <a:rPr lang="cs-CZ" dirty="0" err="1"/>
              <a:t>glutamin</a:t>
            </a:r>
            <a:r>
              <a:rPr lang="cs-CZ" dirty="0"/>
              <a:t>, RNA a arginin. </a:t>
            </a:r>
          </a:p>
          <a:p>
            <a:pPr lvl="1"/>
            <a:r>
              <a:rPr lang="cs-CZ" dirty="0"/>
              <a:t>drahé, použití vyhrazeno pro u </a:t>
            </a:r>
            <a:r>
              <a:rPr lang="cs-CZ" dirty="0" err="1"/>
              <a:t>imunokompromitované</a:t>
            </a:r>
            <a:r>
              <a:rPr lang="cs-CZ" dirty="0"/>
              <a:t> pacienty JIP, ARO a onkologické před operací.</a:t>
            </a:r>
          </a:p>
          <a:p>
            <a:r>
              <a:rPr lang="cs-CZ" b="1" dirty="0"/>
              <a:t>3. Výživa speciální </a:t>
            </a:r>
            <a:r>
              <a:rPr lang="cs-CZ" dirty="0"/>
              <a:t>je obohacena o </a:t>
            </a:r>
            <a:r>
              <a:rPr lang="cs-CZ" dirty="0" err="1"/>
              <a:t>nutrienty</a:t>
            </a:r>
            <a:r>
              <a:rPr lang="cs-CZ" dirty="0"/>
              <a:t> s léčebným účinkem u nemocných ve specifických klinických situacích. Je určená jako speciální výživa u jaterního selhání, u léčby kardiorespiračního selhání nebo jako výživa při vysoké zátěži organizmu apod.</a:t>
            </a:r>
          </a:p>
          <a:p>
            <a:pPr marL="0" indent="0">
              <a:buNone/>
            </a:pPr>
            <a:endParaRPr lang="cs-CZ" dirty="0"/>
          </a:p>
          <a:p>
            <a:endParaRPr lang="cs-CZ" dirty="0"/>
          </a:p>
        </p:txBody>
      </p:sp>
      <p:pic>
        <p:nvPicPr>
          <p:cNvPr id="6" name="Obrázek 5">
            <a:extLst>
              <a:ext uri="{FF2B5EF4-FFF2-40B4-BE49-F238E27FC236}">
                <a16:creationId xmlns:a16="http://schemas.microsoft.com/office/drawing/2014/main" id="{B6CA25ED-1933-40F6-ABD0-F2CF8C68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76" y="293915"/>
            <a:ext cx="1290925" cy="1703567"/>
          </a:xfrm>
          <a:prstGeom prst="rect">
            <a:avLst/>
          </a:prstGeom>
        </p:spPr>
      </p:pic>
    </p:spTree>
    <p:extLst>
      <p:ext uri="{BB962C8B-B14F-4D97-AF65-F5344CB8AC3E}">
        <p14:creationId xmlns:p14="http://schemas.microsoft.com/office/powerpoint/2010/main" val="416365144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56829</Words>
  <Application>Microsoft Office PowerPoint</Application>
  <PresentationFormat>Širokoúhlá obrazovka</PresentationFormat>
  <Paragraphs>3302</Paragraphs>
  <Slides>276</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276</vt:i4>
      </vt:variant>
    </vt:vector>
  </HeadingPairs>
  <TitlesOfParts>
    <vt:vector size="287" baseType="lpstr">
      <vt:lpstr>Arial</vt:lpstr>
      <vt:lpstr>Calibri</vt:lpstr>
      <vt:lpstr>Calibri Light</vt:lpstr>
      <vt:lpstr>Cambria Math</vt:lpstr>
      <vt:lpstr>Google Sans</vt:lpstr>
      <vt:lpstr>MetaPro-CondBlack</vt:lpstr>
      <vt:lpstr>MetaSerifPro-Book</vt:lpstr>
      <vt:lpstr>MetaSerifPro-Medi</vt:lpstr>
      <vt:lpstr>Open Sans</vt:lpstr>
      <vt:lpstr>Oswald</vt:lpstr>
      <vt:lpstr>Motiv Office</vt:lpstr>
      <vt:lpstr>Výživa a dietetika</vt:lpstr>
      <vt:lpstr>1.1 Výklad pojmů</vt:lpstr>
      <vt:lpstr>1.1 Výklad pojmů</vt:lpstr>
      <vt:lpstr>1.1 Výklad pojmů</vt:lpstr>
      <vt:lpstr>1.1 Výklad pojmů</vt:lpstr>
      <vt:lpstr>Výklad pojmů</vt:lpstr>
      <vt:lpstr>1.2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2 Energie a živiny      Základní složky potravin  </vt:lpstr>
      <vt:lpstr>Glykemický index potravin </vt:lpstr>
      <vt:lpstr>Navrhněte jídelníček na 1 den, aby měl nízký GI</vt:lpstr>
      <vt:lpstr>U koho by měl být glykemický index sledován nejvíce ? </vt:lpstr>
      <vt:lpstr>Lipidy – napište hlavní funkce tuků</vt:lpstr>
      <vt:lpstr>Rozdělení tuků podle původu </vt:lpstr>
      <vt:lpstr>Bílkoviny - proteiny </vt:lpstr>
      <vt:lpstr>Vitaminy  </vt:lpstr>
      <vt:lpstr>Vitaminy  </vt:lpstr>
      <vt:lpstr>Vitaminy  </vt:lpstr>
      <vt:lpstr>Prezentace aplikace PowerPoint</vt:lpstr>
      <vt:lpstr>Minerální látky  </vt:lpstr>
      <vt:lpstr>Makroelementy </vt:lpstr>
      <vt:lpstr>Mikroelementy  </vt:lpstr>
      <vt:lpstr>Stopové prvky </vt:lpstr>
      <vt:lpstr>2.2 Výživové doporučené dávky potravin </vt:lpstr>
      <vt:lpstr>Doporučené denní dávky živin</vt:lpstr>
      <vt:lpstr>2.3 Druhy potravy a jejich význam ve výživě </vt:lpstr>
      <vt:lpstr>Mléko a mléčné výrobky </vt:lpstr>
      <vt:lpstr>Vejce </vt:lpstr>
      <vt:lpstr>Obiloviny a výrobky z obilovin </vt:lpstr>
      <vt:lpstr>Obiloviny</vt:lpstr>
      <vt:lpstr>Těstoviny</vt:lpstr>
      <vt:lpstr>Prezentace aplikace PowerPoint</vt:lpstr>
      <vt:lpstr>Luštěniny </vt:lpstr>
      <vt:lpstr>Brambory a škrobnaté plodiny </vt:lpstr>
      <vt:lpstr>Prezentace aplikace PowerPoint</vt:lpstr>
      <vt:lpstr>Ovoce  3 druhy ovoce s nejvyšším množstvím vitamínu C  </vt:lpstr>
      <vt:lpstr>Fruktóza je zdravá ?</vt:lpstr>
      <vt:lpstr>Skořápkové ovoce</vt:lpstr>
      <vt:lpstr>Zelenina 3 druhy zeleniny s nejvyšším množstvím vitamínu C   </vt:lpstr>
      <vt:lpstr>Houby </vt:lpstr>
      <vt:lpstr>Sůl, koření a další ochucovadla 3 potraviny s nejvyšším obsahem soli </vt:lpstr>
      <vt:lpstr>Cukr, včelí med a náhradní sladidla- co je med? </vt:lpstr>
      <vt:lpstr>Olejniny </vt:lpstr>
      <vt:lpstr>Olivový olej</vt:lpstr>
      <vt:lpstr>Prezentace aplikace PowerPoint</vt:lpstr>
      <vt:lpstr>Nápoje </vt:lpstr>
      <vt:lpstr>Druhy a účinky čaje</vt:lpstr>
      <vt:lpstr>Funkční potraviny </vt:lpstr>
      <vt:lpstr>Potraviny pro zvláštní výživu </vt:lpstr>
      <vt:lpstr>Doplňte</vt:lpstr>
      <vt:lpstr>Biopotraviny </vt:lpstr>
      <vt:lpstr>2.4 Výživa v jednotlivých etapách vývoje člověka Výživa v těhotenství </vt:lpstr>
      <vt:lpstr>Základní doporučení výživy v těhotenství </vt:lpstr>
      <vt:lpstr>Základní doporučení výživy v těhotenství </vt:lpstr>
      <vt:lpstr>Zdravý talíř</vt:lpstr>
      <vt:lpstr>2.4  Výživa novorozenců a kojenců- utvořte otázku </vt:lpstr>
      <vt:lpstr>1. rok života</vt:lpstr>
      <vt:lpstr>Prezentace aplikace PowerPoint</vt:lpstr>
      <vt:lpstr>Kojení -utvořte otázku </vt:lpstr>
      <vt:lpstr>Mateřské mléko jako hlavní zdroj příjmu stravy novorozenců a kojenců utvořte otázku </vt:lpstr>
      <vt:lpstr>Druhy mateřského mléka </vt:lpstr>
      <vt:lpstr>Prezentace aplikace PowerPoint</vt:lpstr>
      <vt:lpstr>Složení mateřského mléka </vt:lpstr>
      <vt:lpstr>Prezentace aplikace PowerPoint</vt:lpstr>
      <vt:lpstr>Doporučené postupy kojení  utvořte otázku </vt:lpstr>
      <vt:lpstr>Polohy při kojení utvořte otázku</vt:lpstr>
      <vt:lpstr>Zdravotní aspekty kojení  </vt:lpstr>
      <vt:lpstr>Prezentace aplikace PowerPoint</vt:lpstr>
      <vt:lpstr>Faktory podporující kojení utvořte otázku </vt:lpstr>
      <vt:lpstr>Na co je třeba upozornit při kojení utvořte otázku </vt:lpstr>
      <vt:lpstr>Překážky bránící kojení utvořte otázku </vt:lpstr>
      <vt:lpstr>Umělá výživa  </vt:lpstr>
      <vt:lpstr>Nemléčné přídavky </vt:lpstr>
      <vt:lpstr>Výživa batolat 1- 3 roky </vt:lpstr>
      <vt:lpstr>Zásady stravování batolat </vt:lpstr>
      <vt:lpstr>Napište 3 zásady stravování batolat</vt:lpstr>
      <vt:lpstr>Souhrn doporučení WHO k výživě malých dětí </vt:lpstr>
      <vt:lpstr>Výživa dětí v předškolním věku   utvořte otázku </vt:lpstr>
      <vt:lpstr>Výživa dětí ve školním věku a adolescenci </vt:lpstr>
      <vt:lpstr>Nesprávné stravovací návyky utvořte otázku </vt:lpstr>
      <vt:lpstr>Výživa v dospělosti -  trojpoměr živin      55 – 30- 15 </vt:lpstr>
      <vt:lpstr>Trojpoměr živin </vt:lpstr>
      <vt:lpstr>Výživová doporučení pro obyvatelstvo ČR</vt:lpstr>
      <vt:lpstr>BMI   Body Mass Index</vt:lpstr>
      <vt:lpstr>Prezentace aplikace PowerPoint</vt:lpstr>
      <vt:lpstr>Výživa ve stáří </vt:lpstr>
      <vt:lpstr>Zásady pro správnou výživu seniorů  napište 3 zásady</vt:lpstr>
      <vt:lpstr>Prezentace aplikace PowerPoint</vt:lpstr>
      <vt:lpstr>Výživa pracujících </vt:lpstr>
      <vt:lpstr>Prezentace aplikace PowerPoint</vt:lpstr>
      <vt:lpstr>Enterální výživa</vt:lpstr>
      <vt:lpstr>Prezentace aplikace PowerPoint</vt:lpstr>
      <vt:lpstr>Prezentace aplikace PowerPoint</vt:lpstr>
      <vt:lpstr>Prezentace aplikace PowerPoint</vt:lpstr>
      <vt:lpstr>Enterální výživa speciální</vt:lpstr>
      <vt:lpstr>Vláknina </vt:lpstr>
      <vt:lpstr>Prezentace aplikace PowerPoint</vt:lpstr>
      <vt:lpstr>Modulární dietetika </vt:lpstr>
      <vt:lpstr>Nejčastěji užívané přípravky enterální výživy  </vt:lpstr>
      <vt:lpstr>3.2 Způsoby aplikace enterální výživy </vt:lpstr>
      <vt:lpstr>Přístupy pro enterální výživu</vt:lpstr>
      <vt:lpstr>Prezentace aplikace PowerPoint</vt:lpstr>
      <vt:lpstr>Sipping  - enterální výživa k popíjení</vt:lpstr>
      <vt:lpstr>Nazogastrická sonda (NGS) </vt:lpstr>
      <vt:lpstr>Prezentace aplikace PowerPoint</vt:lpstr>
      <vt:lpstr>Prezentace aplikace PowerPoint</vt:lpstr>
      <vt:lpstr>Perkutánní endoskopická gastrostomie (PEG) </vt:lpstr>
      <vt:lpstr>Prezentace aplikace PowerPoint</vt:lpstr>
      <vt:lpstr> </vt:lpstr>
      <vt:lpstr>Perkutánní endoskopická jejunostomie (J-PEG) </vt:lpstr>
      <vt:lpstr>Technika podání enterální výživy  </vt:lpstr>
      <vt:lpstr>Prezentace aplikace PowerPoint</vt:lpstr>
      <vt:lpstr>Domácí podávání enterální výživy </vt:lpstr>
      <vt:lpstr>3.3 Komplikace při aplikaci enterální výživy </vt:lpstr>
      <vt:lpstr>3.3 Komplikace při aplikaci enterální výživy</vt:lpstr>
      <vt:lpstr>3.3 Komplikace při aplikaci enterální výživy</vt:lpstr>
      <vt:lpstr>Prezentace aplikace PowerPoint</vt:lpstr>
      <vt:lpstr>4Parenterální výživa</vt:lpstr>
      <vt:lpstr>Indikace parenterální výživy </vt:lpstr>
      <vt:lpstr>Prezentace aplikace PowerPoint</vt:lpstr>
      <vt:lpstr>Kontraindikace parenterální výživy  </vt:lpstr>
      <vt:lpstr>Dělení parenterální výživy </vt:lpstr>
      <vt:lpstr>Prezentace aplikace PowerPoint</vt:lpstr>
      <vt:lpstr>Monitorování pacienta při podávání parenterální výživy </vt:lpstr>
      <vt:lpstr>Laboratorní ukazatele nutričního stavu při podávání parenterální výživy </vt:lpstr>
      <vt:lpstr>Parenterální výživa</vt:lpstr>
      <vt:lpstr>Etické problémy parenterální výživy  </vt:lpstr>
      <vt:lpstr>Prezentace aplikace PowerPoint</vt:lpstr>
      <vt:lpstr>4.1 Přípravky parenterální výživy </vt:lpstr>
      <vt:lpstr>Parenterální výživa „multi-bottle“ systémem  a „all in one“ </vt:lpstr>
      <vt:lpstr>Přehled nejčastěji užívaných přípravků parenterální výživy all-in-one </vt:lpstr>
      <vt:lpstr>4.2 Způsoby aplikace parenterální výživy </vt:lpstr>
      <vt:lpstr>Výhody a kontraindikace periferní parenterální výživy </vt:lpstr>
      <vt:lpstr>Prezentace aplikace PowerPoint</vt:lpstr>
      <vt:lpstr>Péče o centrální žilní katétr (CŽK) </vt:lpstr>
      <vt:lpstr>Výhody centrálního žilního katétru (CŽK) </vt:lpstr>
      <vt:lpstr>Katétry používané pro domácí parenterální výživu </vt:lpstr>
      <vt:lpstr>Domácí parenterální výživa </vt:lpstr>
      <vt:lpstr>Zajištění dlouhodobé domácí parenterální výživy v ČR  </vt:lpstr>
      <vt:lpstr>4.3 Komplikace při aplikaci parenterální výživy </vt:lpstr>
      <vt:lpstr>Komplikace centrální parenterální výživy  </vt:lpstr>
      <vt:lpstr>Komplikace centrální parenterální výživy</vt:lpstr>
      <vt:lpstr>Komplikace centrální parenterální výživy</vt:lpstr>
      <vt:lpstr>Kanylová sepse</vt:lpstr>
      <vt:lpstr>Prezentace aplikace PowerPoint</vt:lpstr>
      <vt:lpstr>Porovnání enterální a parenterální výživy</vt:lpstr>
      <vt:lpstr>Sestra a umělá výživa </vt:lpstr>
      <vt:lpstr>5Hygiena výživy</vt:lpstr>
      <vt:lpstr>Prezentace aplikace PowerPoint</vt:lpstr>
      <vt:lpstr>5Hygiena výživy</vt:lpstr>
      <vt:lpstr>Hygiena výživy - prevence nemocí</vt:lpstr>
      <vt:lpstr>Obecná výživová doporučení </vt:lpstr>
      <vt:lpstr>Prezentace aplikace PowerPoint</vt:lpstr>
      <vt:lpstr>Druhy stravy </vt:lpstr>
      <vt:lpstr>Prezentace aplikace PowerPoint</vt:lpstr>
      <vt:lpstr>Skladování a  ošetřování potravin </vt:lpstr>
      <vt:lpstr>Nákazy z potravin </vt:lpstr>
      <vt:lpstr>Hygienické požadavky na přípravu a výrobu pokrmů, jejich rozvoz, přeprava, skladování, označování a uvádění do oběhu v průběhu stravování </vt:lpstr>
      <vt:lpstr>Prezentace aplikace PowerPoint</vt:lpstr>
      <vt:lpstr>Hygiena oběhu a zpracování potravin a pokrmů </vt:lpstr>
      <vt:lpstr>Pro provozování stravovacích služeb, výrobu potravin a ve zdravotnických zařízeních platí například tyto zásady osobní hygieny </vt:lpstr>
      <vt:lpstr>5.1 Příprava a podávání stravy v domácím prostředí </vt:lpstr>
      <vt:lpstr>5.2 Příprava a podávání stravy v nemocničním prostředí </vt:lpstr>
      <vt:lpstr>Prezentace aplikace PowerPoint</vt:lpstr>
      <vt:lpstr>Kojenecká strava </vt:lpstr>
      <vt:lpstr>Zásady podávání stravy nemocným  </vt:lpstr>
      <vt:lpstr>Stravu rozdáváme pacientům v tomto pořadí  </vt:lpstr>
      <vt:lpstr>Prezentace aplikace PowerPoint</vt:lpstr>
      <vt:lpstr>Příprava a podávání umělé výživy v nemocničním prostředí  </vt:lpstr>
      <vt:lpstr>Mezi členy nutričního týmu patří </vt:lpstr>
      <vt:lpstr>Prezentace aplikace PowerPoint</vt:lpstr>
      <vt:lpstr>6 Poruchy příjmu potravy </vt:lpstr>
      <vt:lpstr>Etiologie a komorbidita poruch potravy </vt:lpstr>
      <vt:lpstr>Sociální a kulturní faktory </vt:lpstr>
      <vt:lpstr>Biologické faktory </vt:lpstr>
      <vt:lpstr>Prezentace aplikace PowerPoint</vt:lpstr>
      <vt:lpstr>Prezentace aplikace PowerPoint</vt:lpstr>
      <vt:lpstr>Prezentace aplikace PowerPoint</vt:lpstr>
      <vt:lpstr>Klinický obraz </vt:lpstr>
      <vt:lpstr>Léčba poruch příjmu potravy  </vt:lpstr>
      <vt:lpstr>Hospitalizace </vt:lpstr>
      <vt:lpstr>Prezentace aplikace PowerPoint</vt:lpstr>
      <vt:lpstr>Prezentace aplikace PowerPoint</vt:lpstr>
      <vt:lpstr>Prezentace aplikace PowerPoint</vt:lpstr>
      <vt:lpstr>Prezentace aplikace PowerPoint</vt:lpstr>
      <vt:lpstr>Příznaky záchvatovitého přejídání – postižený </vt:lpstr>
      <vt:lpstr>6.1 Mentální anorexie </vt:lpstr>
      <vt:lpstr>Diagnostická kritéria mentální anorexie lze shrnout do tří základních znaků</vt:lpstr>
      <vt:lpstr>Klinické příznaky </vt:lpstr>
      <vt:lpstr>Následky spojené s mentální anorexií </vt:lpstr>
      <vt:lpstr>6.2 Mentální bulimie </vt:lpstr>
      <vt:lpstr>Diagnostická kritéria dle DSM-IV (americká národní klasifikace mentálních poruch) </vt:lpstr>
      <vt:lpstr>K dalším možným příznakům bulimie řadíme </vt:lpstr>
      <vt:lpstr>Léčba </vt:lpstr>
      <vt:lpstr>Srovnání mentální anorexie a mentální bulimie</vt:lpstr>
      <vt:lpstr>6.3 Malnutrice </vt:lpstr>
      <vt:lpstr>Prezentace aplikace PowerPoint</vt:lpstr>
      <vt:lpstr>Prezentace aplikace PowerPoint</vt:lpstr>
      <vt:lpstr>Prezentace aplikace PowerPoint</vt:lpstr>
      <vt:lpstr>Srovnání prosté a stresové malnutrice</vt:lpstr>
      <vt:lpstr>Diagnostika malnutrice  </vt:lpstr>
      <vt:lpstr>Prezentace aplikace PowerPoint</vt:lpstr>
      <vt:lpstr>Klinický obraz a změny organizmu při malnutrici </vt:lpstr>
      <vt:lpstr>Léčba malnutrice </vt:lpstr>
      <vt:lpstr>Následky malnutrice </vt:lpstr>
      <vt:lpstr>6.4 Kachexie </vt:lpstr>
      <vt:lpstr>6.5 Obezita </vt:lpstr>
      <vt:lpstr>Obezita u dětí </vt:lpstr>
      <vt:lpstr>Prezentace aplikace PowerPoint</vt:lpstr>
      <vt:lpstr>Prezentace aplikace PowerPoint</vt:lpstr>
      <vt:lpstr>7 Hodnocení stavu výživy a nutriční screening </vt:lpstr>
      <vt:lpstr>Prezentace aplikace PowerPoint</vt:lpstr>
      <vt:lpstr>Prezentace aplikace PowerPoint</vt:lpstr>
      <vt:lpstr>Prezentace aplikace PowerPoint</vt:lpstr>
      <vt:lpstr>Nutritional Risk Screening - iniciální</vt:lpstr>
      <vt:lpstr>Nutritional Risk Screening - rozšířený</vt:lpstr>
      <vt:lpstr>Prezentace aplikace PowerPoint</vt:lpstr>
      <vt:lpstr>8Dietetika</vt:lpstr>
      <vt:lpstr>8.1 Postavení dietetiky v léčbě nemocných </vt:lpstr>
      <vt:lpstr>Léčebná výživa je poskytována na několika úrovních </vt:lpstr>
      <vt:lpstr>9Dietní systém</vt:lpstr>
      <vt:lpstr>9.1 Vývoj dietního systému v České republice </vt:lpstr>
      <vt:lpstr>9.2 Přehled a charakteristika jednotlivých diet </vt:lpstr>
      <vt:lpstr>Základní diety  </vt:lpstr>
      <vt:lpstr>Prezentace aplikace PowerPoint</vt:lpstr>
      <vt:lpstr>Speciální diety  </vt:lpstr>
      <vt:lpstr>Prezentace aplikace PowerPoint</vt:lpstr>
      <vt:lpstr>Diety výběrové a individuální </vt:lpstr>
      <vt:lpstr>10Dietní léčba u vybraných onemocnění</vt:lpstr>
      <vt:lpstr>10.1 Dieta při onemocnění trávicího traktu </vt:lpstr>
      <vt:lpstr>Dieta při nucení na zvracení (nauzea) a zvracení </vt:lpstr>
      <vt:lpstr>Dieta při bolestech břicha </vt:lpstr>
      <vt:lpstr>Dieta při gastroesofageálním refluxu </vt:lpstr>
      <vt:lpstr>Dieta při zánětu jícnu</vt:lpstr>
      <vt:lpstr>Dieta při gastritidě</vt:lpstr>
      <vt:lpstr>Prezentace aplikace PowerPoint</vt:lpstr>
      <vt:lpstr>Dieta při nadýmání </vt:lpstr>
      <vt:lpstr>Dieta při Crohnově chorobě nebo ulcerózní kolitidě </vt:lpstr>
      <vt:lpstr>Dieta při průjmu </vt:lpstr>
      <vt:lpstr>Dieta při zácpě </vt:lpstr>
      <vt:lpstr>Dieta po operaci střev </vt:lpstr>
      <vt:lpstr>Bezezbytková dieta </vt:lpstr>
      <vt:lpstr> Dieta při celiakii </vt:lpstr>
      <vt:lpstr>10.2 Dieta při onemocnění pankreatu </vt:lpstr>
      <vt:lpstr>10.3 Dieta při onemocnění žlučníku </vt:lpstr>
      <vt:lpstr>Pravidla žlučníkové diety (dieta č. 4)</vt:lpstr>
      <vt:lpstr>10.4 Dieta při onemocnění diabetu melitu </vt:lpstr>
      <vt:lpstr>Jak zabránit hypoglykemii při diabetické dietě </vt:lpstr>
      <vt:lpstr>10.5 Dieta při hypertenzi </vt:lpstr>
      <vt:lpstr>Hlavní dietní zásady: </vt:lpstr>
      <vt:lpstr>10.6 Dieta při nádorových onemocněních </vt:lpstr>
      <vt:lpstr>Nádor prsu </vt:lpstr>
      <vt:lpstr>10.7 Dieta při poruchách imunity a alergií </vt:lpstr>
      <vt:lpstr>Mezi nejčastěji alergizující potraviny patří </vt:lpstr>
      <vt:lpstr>Prezentace aplikace PowerPoint</vt:lpstr>
      <vt:lpstr>Prezentace aplikace PowerPoint</vt:lpstr>
      <vt:lpstr>Životní prostředí ve vztahu k výživě a dietetice</vt:lpstr>
      <vt:lpstr>Pitná voda </vt:lpstr>
      <vt:lpstr>11.2 Bezpečnost potravin </vt:lpstr>
      <vt:lpstr>Systém zajištění bezpečnosti potravin v ČR</vt:lpstr>
      <vt:lpstr>Kompetence jednotlivých rezortů v oblastech bezpečnosti potravin a výživy</vt:lpstr>
      <vt:lpstr>Kompetence orgánů státního dozoru </vt:lpstr>
      <vt:lpstr>Původ mikroorganizmů v potravinách</vt:lpstr>
      <vt:lpstr>11.3 Ekologické zemědělství</vt:lpstr>
      <vt:lpstr>11.3.1 Vymezení základních pojmů </vt:lpstr>
      <vt:lpstr>11.3.2 Legislativní normy </vt:lpstr>
      <vt:lpstr>11.3.3 Cíle a zásady ekologického zemědělství </vt:lpstr>
      <vt:lpstr> 11.5 Bioprodukty, biopotraviny</vt:lpstr>
      <vt:lpstr>11.5.1 Výroba biopotravin a jejich význam na zdraví člověka </vt:lpstr>
      <vt:lpstr>11.5.2 Přídatné látky </vt:lpstr>
      <vt:lpstr>Prezentace aplikace PowerPoint</vt:lpstr>
      <vt:lpstr>11.5.3 Směsné produkty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a dietetika</dc:title>
  <dc:creator>Nejedlá Marie</dc:creator>
  <cp:lastModifiedBy>Nejedlá Marie</cp:lastModifiedBy>
  <cp:revision>106</cp:revision>
  <dcterms:created xsi:type="dcterms:W3CDTF">2025-02-03T10:15:02Z</dcterms:created>
  <dcterms:modified xsi:type="dcterms:W3CDTF">2025-11-19T10:03:16Z</dcterms:modified>
</cp:coreProperties>
</file>